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47"/>
  </p:notesMasterIdLst>
  <p:sldIdLst>
    <p:sldId id="258" r:id="rId2"/>
    <p:sldId id="259" r:id="rId3"/>
    <p:sldId id="257" r:id="rId4"/>
    <p:sldId id="260" r:id="rId5"/>
    <p:sldId id="293" r:id="rId6"/>
    <p:sldId id="286" r:id="rId7"/>
    <p:sldId id="277" r:id="rId8"/>
    <p:sldId id="261" r:id="rId9"/>
    <p:sldId id="280" r:id="rId10"/>
    <p:sldId id="282" r:id="rId11"/>
    <p:sldId id="283" r:id="rId12"/>
    <p:sldId id="287" r:id="rId13"/>
    <p:sldId id="262" r:id="rId14"/>
    <p:sldId id="265" r:id="rId15"/>
    <p:sldId id="266" r:id="rId16"/>
    <p:sldId id="284" r:id="rId17"/>
    <p:sldId id="291" r:id="rId18"/>
    <p:sldId id="292" r:id="rId19"/>
    <p:sldId id="264" r:id="rId20"/>
    <p:sldId id="290" r:id="rId21"/>
    <p:sldId id="263" r:id="rId22"/>
    <p:sldId id="296" r:id="rId23"/>
    <p:sldId id="297" r:id="rId24"/>
    <p:sldId id="298" r:id="rId25"/>
    <p:sldId id="305" r:id="rId26"/>
    <p:sldId id="273" r:id="rId27"/>
    <p:sldId id="267" r:id="rId28"/>
    <p:sldId id="269" r:id="rId29"/>
    <p:sldId id="268" r:id="rId30"/>
    <p:sldId id="274" r:id="rId31"/>
    <p:sldId id="275" r:id="rId32"/>
    <p:sldId id="278" r:id="rId33"/>
    <p:sldId id="295" r:id="rId34"/>
    <p:sldId id="299" r:id="rId35"/>
    <p:sldId id="304" r:id="rId36"/>
    <p:sldId id="279" r:id="rId37"/>
    <p:sldId id="285" r:id="rId38"/>
    <p:sldId id="302" r:id="rId39"/>
    <p:sldId id="303" r:id="rId40"/>
    <p:sldId id="301" r:id="rId41"/>
    <p:sldId id="289" r:id="rId42"/>
    <p:sldId id="270" r:id="rId43"/>
    <p:sldId id="288" r:id="rId44"/>
    <p:sldId id="271" r:id="rId45"/>
    <p:sldId id="272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1" autoAdjust="0"/>
    <p:restoredTop sz="91117" autoAdjust="0"/>
  </p:normalViewPr>
  <p:slideViewPr>
    <p:cSldViewPr snapToGrid="0">
      <p:cViewPr varScale="1">
        <p:scale>
          <a:sx n="74" d="100"/>
          <a:sy n="74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13306-0362-4B30-A0D5-D0544DD16B4D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BDBD24F-DF16-4DE3-8F89-F3B2CA8E6DB5}">
      <dgm:prSet/>
      <dgm:spPr/>
      <dgm:t>
        <a:bodyPr/>
        <a:lstStyle/>
        <a:p>
          <a:pPr rtl="0"/>
          <a:r>
            <a:rPr lang="tr-TR" baseline="0" dirty="0" smtClean="0"/>
            <a:t>        TEŞEKKÜRLER</a:t>
          </a:r>
          <a:endParaRPr lang="tr-TR" dirty="0"/>
        </a:p>
      </dgm:t>
    </dgm:pt>
    <dgm:pt modelId="{A7FA5057-21DB-4F7A-9892-B6C60E6BC715}" type="parTrans" cxnId="{942FDF5C-88ED-4560-8145-9AD83E1C3098}">
      <dgm:prSet/>
      <dgm:spPr/>
      <dgm:t>
        <a:bodyPr/>
        <a:lstStyle/>
        <a:p>
          <a:endParaRPr lang="tr-TR"/>
        </a:p>
      </dgm:t>
    </dgm:pt>
    <dgm:pt modelId="{C2A0592E-269D-4A76-B338-91408544A3B7}" type="sibTrans" cxnId="{942FDF5C-88ED-4560-8145-9AD83E1C3098}">
      <dgm:prSet/>
      <dgm:spPr/>
      <dgm:t>
        <a:bodyPr/>
        <a:lstStyle/>
        <a:p>
          <a:endParaRPr lang="tr-TR"/>
        </a:p>
      </dgm:t>
    </dgm:pt>
    <dgm:pt modelId="{FF2A5070-A8A6-46E2-AF72-621E385ED723}" type="pres">
      <dgm:prSet presAssocID="{E8E13306-0362-4B30-A0D5-D0544DD16B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005F22-7736-4CED-8E4E-B6A12B748C86}" type="pres">
      <dgm:prSet presAssocID="{0BDBD24F-DF16-4DE3-8F89-F3B2CA8E6D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9FE02B-BD69-4AE1-8B7B-049A28D5753E}" type="presOf" srcId="{0BDBD24F-DF16-4DE3-8F89-F3B2CA8E6DB5}" destId="{29005F22-7736-4CED-8E4E-B6A12B748C86}" srcOrd="0" destOrd="0" presId="urn:microsoft.com/office/officeart/2005/8/layout/vList2"/>
    <dgm:cxn modelId="{942FDF5C-88ED-4560-8145-9AD83E1C3098}" srcId="{E8E13306-0362-4B30-A0D5-D0544DD16B4D}" destId="{0BDBD24F-DF16-4DE3-8F89-F3B2CA8E6DB5}" srcOrd="0" destOrd="0" parTransId="{A7FA5057-21DB-4F7A-9892-B6C60E6BC715}" sibTransId="{C2A0592E-269D-4A76-B338-91408544A3B7}"/>
    <dgm:cxn modelId="{2B11D5C2-3873-48A2-A905-55825D199A19}" type="presOf" srcId="{E8E13306-0362-4B30-A0D5-D0544DD16B4D}" destId="{FF2A5070-A8A6-46E2-AF72-621E385ED723}" srcOrd="0" destOrd="0" presId="urn:microsoft.com/office/officeart/2005/8/layout/vList2"/>
    <dgm:cxn modelId="{13894A0A-8E5A-486C-9939-EBE7C680420D}" type="presParOf" srcId="{FF2A5070-A8A6-46E2-AF72-621E385ED723}" destId="{29005F22-7736-4CED-8E4E-B6A12B748C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05F22-7736-4CED-8E4E-B6A12B748C86}">
      <dsp:nvSpPr>
        <dsp:cNvPr id="0" name=""/>
        <dsp:cNvSpPr/>
      </dsp:nvSpPr>
      <dsp:spPr>
        <a:xfrm>
          <a:off x="0" y="8320"/>
          <a:ext cx="9720072" cy="1482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baseline="0" dirty="0" smtClean="0"/>
            <a:t>        TEŞEKKÜRLER</a:t>
          </a:r>
          <a:endParaRPr lang="tr-TR" sz="6500" kern="1200" dirty="0"/>
        </a:p>
      </dsp:txBody>
      <dsp:txXfrm>
        <a:off x="72393" y="80713"/>
        <a:ext cx="9575286" cy="13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EAC6F-AF7F-41E3-A634-432E0FBBE3D3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6212-76A1-40DF-823D-A9E1D21A4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10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56212-76A1-40DF-823D-A9E1D21A4B3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84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56212-76A1-40DF-823D-A9E1D21A4B3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00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56212-76A1-40DF-823D-A9E1D21A4B3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28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56212-76A1-40DF-823D-A9E1D21A4B38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59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56212-76A1-40DF-823D-A9E1D21A4B3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81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56212-76A1-40DF-823D-A9E1D21A4B38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71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56212-76A1-40DF-823D-A9E1D21A4B38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63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53C4A58-43D7-4502-A34B-2D489684C565}" type="datetime1">
              <a:rPr lang="tr-TR" smtClean="0"/>
              <a:t>12.5.2015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9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CFA2-21D0-4A1A-9388-5AC28717FDD0}" type="datetime1">
              <a:rPr lang="tr-TR" smtClean="0"/>
              <a:t>12.5.2015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57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730-A926-4AA7-8F02-FE4E6FD1CA02}" type="datetime1">
              <a:rPr lang="tr-TR" smtClean="0"/>
              <a:t>12.5.2015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88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EC0E-726F-48B1-BA9D-FBB3864E23F9}" type="datetime1">
              <a:rPr lang="tr-TR" smtClean="0"/>
              <a:t>12.5.2015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50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DF1D-A72B-4469-95DE-FE2ADB0E6D9B}" type="datetime1">
              <a:rPr lang="tr-TR" smtClean="0"/>
              <a:t>12.5.2015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57E-ED7C-4824-B074-2E52B01A5E74}" type="datetime1">
              <a:rPr lang="tr-TR" smtClean="0"/>
              <a:t>12.5.2015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19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CA2A-09A8-4750-A1C3-FCE5369C23AB}" type="datetime1">
              <a:rPr lang="tr-TR" smtClean="0"/>
              <a:t>12.5.2015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25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63CB-6E02-44DF-AAFF-B75C83AE0B68}" type="datetime1">
              <a:rPr lang="tr-TR" smtClean="0"/>
              <a:t>12.5.2015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12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7CA8-087C-44EA-8A88-031BC08C0FC5}" type="datetime1">
              <a:rPr lang="tr-TR" smtClean="0"/>
              <a:t>12.5.2015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E4CE-6188-43FA-B874-09CEE17B01D4}" type="datetime1">
              <a:rPr lang="tr-TR" smtClean="0"/>
              <a:t>12.5.2015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04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3E6E-6543-482F-B9C6-3FEB0038F02F}" type="datetime1">
              <a:rPr lang="tr-TR" smtClean="0"/>
              <a:t>12.5.2015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6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B9346F2-9322-4C99-8F3B-E20ADB1AC873}" type="datetime1">
              <a:rPr lang="tr-TR" smtClean="0"/>
              <a:t>12.5.2015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407E579-23EB-4461-A0DE-19F437EED282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0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bladdermd.com/pessary-animations/#6b3c1b83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PELVİK ORGAN PROLAPSUSU VE İNKONTİNANSTA PESSER UYGULAMALARININ PÜF NOKTALARI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Dr. SAYNUR YILMAZ</a:t>
            </a:r>
          </a:p>
          <a:p>
            <a:r>
              <a:rPr lang="tr-TR" dirty="0" smtClean="0"/>
              <a:t>ANKARA ETLİK ZÜBEYDE HANIM KADIN HASTALIKLARI EĞİTİM VE ARAŞTIRMA HASTANESİ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45" y="886691"/>
            <a:ext cx="5730010" cy="26970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73" y="1182253"/>
            <a:ext cx="2466107" cy="21058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4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Hangİ</a:t>
            </a:r>
            <a:r>
              <a:rPr lang="tr-TR" dirty="0" smtClean="0"/>
              <a:t> Hastalarda </a:t>
            </a:r>
            <a:r>
              <a:rPr lang="tr-TR" dirty="0" err="1" smtClean="0"/>
              <a:t>pesser</a:t>
            </a:r>
            <a:r>
              <a:rPr lang="tr-TR" dirty="0" smtClean="0"/>
              <a:t> başarısız olur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10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024128" y="1761723"/>
            <a:ext cx="90056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4000" dirty="0" smtClean="0"/>
              <a:t> Kısa vajinal uzunluk (&lt; 7cm)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4000" dirty="0" smtClean="0"/>
              <a:t> Geniş </a:t>
            </a:r>
            <a:r>
              <a:rPr lang="tr-TR" sz="4000" dirty="0" err="1" smtClean="0"/>
              <a:t>introitus</a:t>
            </a:r>
            <a:r>
              <a:rPr lang="tr-TR" sz="4000" dirty="0" smtClean="0"/>
              <a:t> (&gt; 4 parmak)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4000" dirty="0"/>
              <a:t> </a:t>
            </a:r>
            <a:r>
              <a:rPr lang="tr-TR" sz="4000" dirty="0" err="1" smtClean="0"/>
              <a:t>Obezite</a:t>
            </a:r>
            <a:endParaRPr lang="tr-TR" sz="4000" dirty="0" smtClean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4000" dirty="0" smtClean="0"/>
              <a:t> Arka duvar </a:t>
            </a:r>
            <a:r>
              <a:rPr lang="tr-TR" sz="4000" dirty="0" err="1" smtClean="0"/>
              <a:t>defektleri</a:t>
            </a:r>
            <a:endParaRPr lang="tr-TR" sz="4000" dirty="0" smtClean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4000" dirty="0" smtClean="0"/>
              <a:t> Cerrahi isteyen hastalar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8705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Pesserİn</a:t>
            </a:r>
            <a:r>
              <a:rPr lang="tr-TR" dirty="0" smtClean="0"/>
              <a:t> </a:t>
            </a:r>
            <a:r>
              <a:rPr lang="tr-TR" dirty="0" err="1" smtClean="0"/>
              <a:t>Komplİkasyonları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1957388"/>
            <a:ext cx="9720071" cy="4351972"/>
          </a:xfrm>
        </p:spPr>
        <p:txBody>
          <a:bodyPr>
            <a:noAutofit/>
          </a:bodyPr>
          <a:lstStyle/>
          <a:p>
            <a:r>
              <a:rPr lang="tr-TR" sz="3200" dirty="0" smtClean="0"/>
              <a:t>1. Artmış vajinal akıntı</a:t>
            </a:r>
          </a:p>
          <a:p>
            <a:r>
              <a:rPr lang="tr-TR" sz="3200" dirty="0" smtClean="0"/>
              <a:t>2. Koku</a:t>
            </a:r>
          </a:p>
          <a:p>
            <a:r>
              <a:rPr lang="tr-TR" sz="3200" dirty="0" smtClean="0"/>
              <a:t>3. </a:t>
            </a:r>
            <a:r>
              <a:rPr lang="tr-TR" sz="3200" dirty="0" err="1" smtClean="0"/>
              <a:t>Ülserasyon</a:t>
            </a:r>
            <a:endParaRPr lang="tr-TR" sz="3200" dirty="0" smtClean="0"/>
          </a:p>
          <a:p>
            <a:r>
              <a:rPr lang="tr-TR" sz="3200" dirty="0" smtClean="0"/>
              <a:t>4. </a:t>
            </a:r>
            <a:r>
              <a:rPr lang="tr-TR" sz="3200" dirty="0" err="1" smtClean="0"/>
              <a:t>Pelvik</a:t>
            </a:r>
            <a:r>
              <a:rPr lang="tr-TR" sz="3200" dirty="0" smtClean="0"/>
              <a:t> rahatsızlık</a:t>
            </a:r>
          </a:p>
          <a:p>
            <a:r>
              <a:rPr lang="tr-TR" sz="3200" dirty="0" smtClean="0"/>
              <a:t>5. </a:t>
            </a:r>
            <a:r>
              <a:rPr lang="tr-TR" sz="3200" dirty="0" err="1" smtClean="0"/>
              <a:t>İnkarserasyon</a:t>
            </a:r>
            <a:endParaRPr lang="tr-TR" sz="3200" dirty="0" smtClean="0"/>
          </a:p>
          <a:p>
            <a:r>
              <a:rPr lang="tr-TR" sz="3200" dirty="0" smtClean="0"/>
              <a:t>Ciddi komplikasyon nadirdir. Genellikle unutulan </a:t>
            </a:r>
            <a:r>
              <a:rPr lang="tr-TR" sz="3200" dirty="0" err="1" smtClean="0"/>
              <a:t>pesserlerde</a:t>
            </a:r>
            <a:r>
              <a:rPr lang="tr-TR" sz="3200" dirty="0" smtClean="0"/>
              <a:t> meydana gelir </a:t>
            </a:r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0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SİLİKON PESSERLERİN AVANTAJLARI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02336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  </a:t>
            </a:r>
            <a:r>
              <a:rPr lang="tr-TR" sz="3200" dirty="0" smtClean="0"/>
              <a:t>Silikon uzun ömürlüdür (2-3 yıl)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smtClean="0"/>
              <a:t>Otoklava girebilir.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err="1" smtClean="0"/>
              <a:t>Sekresyon</a:t>
            </a:r>
            <a:r>
              <a:rPr lang="tr-TR" sz="3200" dirty="0" smtClean="0"/>
              <a:t> ve kokuyu </a:t>
            </a:r>
            <a:r>
              <a:rPr lang="tr-TR" sz="3200" dirty="0" err="1" smtClean="0"/>
              <a:t>absorbe</a:t>
            </a:r>
            <a:r>
              <a:rPr lang="tr-TR" sz="3200" dirty="0" smtClean="0"/>
              <a:t> etmez.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err="1" smtClean="0"/>
              <a:t>İnert</a:t>
            </a:r>
            <a:r>
              <a:rPr lang="tr-TR" sz="3200" dirty="0" smtClean="0"/>
              <a:t> bir materyaldir.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err="1" smtClean="0"/>
              <a:t>Allerji</a:t>
            </a:r>
            <a:r>
              <a:rPr lang="tr-TR" sz="3200" dirty="0" smtClean="0"/>
              <a:t> riski azdır.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smtClean="0"/>
              <a:t>Periyodik bakım için sabun ve ılık suyla yıkamak yeterlidir.</a:t>
            </a:r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5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Pesser</a:t>
            </a:r>
            <a:r>
              <a:rPr lang="tr-TR" dirty="0" smtClean="0"/>
              <a:t> </a:t>
            </a:r>
            <a:r>
              <a:rPr lang="tr-TR" dirty="0" err="1" smtClean="0"/>
              <a:t>Çeşİtlerİ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Kullanımda olan 20 den fazla</a:t>
            </a:r>
          </a:p>
          <a:p>
            <a:pPr marL="0" indent="0">
              <a:buNone/>
            </a:pPr>
            <a:r>
              <a:rPr lang="tr-TR" sz="2800" dirty="0" smtClean="0"/>
              <a:t> çeşidi vardır. Ancak temel 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olarak </a:t>
            </a:r>
            <a:r>
              <a:rPr lang="tr-TR" sz="2800" dirty="0" smtClean="0"/>
              <a:t>2 gruba </a:t>
            </a:r>
            <a:r>
              <a:rPr lang="tr-TR" sz="2800" dirty="0" smtClean="0"/>
              <a:t>ayrılır.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 smtClean="0"/>
              <a:t>1. Destek </a:t>
            </a:r>
            <a:r>
              <a:rPr lang="tr-TR" sz="2800" dirty="0" err="1" smtClean="0"/>
              <a:t>Pesserleri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2. Boşluk Dolduran </a:t>
            </a:r>
            <a:r>
              <a:rPr lang="tr-TR" sz="2800" dirty="0" err="1" smtClean="0"/>
              <a:t>Pesserler</a:t>
            </a:r>
            <a:endParaRPr lang="tr-TR" sz="2800" dirty="0"/>
          </a:p>
        </p:txBody>
      </p:sp>
      <p:pic>
        <p:nvPicPr>
          <p:cNvPr id="6" name="İçerik Yer Tutucusu 3" descr="http://www.womenshealthsection.com/content/graphics/milex_chart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0" b="29744"/>
          <a:stretch/>
        </p:blipFill>
        <p:spPr bwMode="auto">
          <a:xfrm>
            <a:off x="5557838" y="818711"/>
            <a:ext cx="6086475" cy="5462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6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DESTEK PESSERLERİ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3600" dirty="0"/>
              <a:t>Halka </a:t>
            </a:r>
          </a:p>
          <a:p>
            <a:pPr>
              <a:lnSpc>
                <a:spcPct val="100000"/>
              </a:lnSpc>
            </a:pPr>
            <a:r>
              <a:rPr lang="tr-TR" sz="3600" dirty="0" err="1" smtClean="0"/>
              <a:t>Gehrung</a:t>
            </a:r>
            <a:endParaRPr lang="tr-TR" sz="3600" dirty="0"/>
          </a:p>
          <a:p>
            <a:pPr>
              <a:lnSpc>
                <a:spcPct val="100000"/>
              </a:lnSpc>
            </a:pPr>
            <a:r>
              <a:rPr lang="tr-TR" sz="3600" dirty="0" err="1" smtClean="0"/>
              <a:t>Shaatz</a:t>
            </a:r>
            <a:r>
              <a:rPr lang="tr-TR" sz="3600" dirty="0" smtClean="0"/>
              <a:t> </a:t>
            </a:r>
            <a:endParaRPr lang="tr-TR" sz="3600" dirty="0"/>
          </a:p>
          <a:p>
            <a:pPr>
              <a:lnSpc>
                <a:spcPct val="100000"/>
              </a:lnSpc>
            </a:pPr>
            <a:r>
              <a:rPr lang="tr-TR" sz="3600" dirty="0" err="1"/>
              <a:t>Lever</a:t>
            </a:r>
            <a:r>
              <a:rPr lang="tr-TR" sz="3600" dirty="0"/>
              <a:t> : </a:t>
            </a:r>
            <a:r>
              <a:rPr lang="tr-TR" sz="3600" dirty="0" err="1"/>
              <a:t>Hodge</a:t>
            </a:r>
            <a:r>
              <a:rPr lang="tr-TR" sz="3600" dirty="0"/>
              <a:t> , Smith ve </a:t>
            </a:r>
            <a:r>
              <a:rPr lang="tr-TR" sz="3600" dirty="0" err="1"/>
              <a:t>Risser</a:t>
            </a: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8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Halka </a:t>
            </a:r>
            <a:r>
              <a:rPr lang="tr-TR" dirty="0" err="1" smtClean="0"/>
              <a:t>pesser</a:t>
            </a:r>
            <a:endParaRPr lang="tr-TR" dirty="0"/>
          </a:p>
        </p:txBody>
      </p:sp>
      <p:pic>
        <p:nvPicPr>
          <p:cNvPr id="5" name="Picture 4" descr="pessary picture 0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99" y="356901"/>
            <a:ext cx="2515012" cy="2400872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15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09817" y="1928812"/>
            <a:ext cx="644823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/>
              <a:t>Uygulaması en kolay ve en sık kullanılan </a:t>
            </a:r>
            <a:r>
              <a:rPr lang="tr-TR" sz="2800" dirty="0" err="1" smtClean="0"/>
              <a:t>pesserdir</a:t>
            </a:r>
            <a:r>
              <a:rPr lang="tr-TR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/>
              <a:t>1. ve 2. derece </a:t>
            </a:r>
            <a:r>
              <a:rPr lang="tr-TR" sz="2800" dirty="0" err="1" smtClean="0"/>
              <a:t>prolapsus</a:t>
            </a:r>
            <a:r>
              <a:rPr lang="tr-TR" sz="2800" dirty="0" smtClean="0"/>
              <a:t> için uygundur.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/>
              <a:t>44,5 mm ile 127 mm arasında toplam 13 boyu vardır.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/>
              <a:t>Avantajları cinsel birlikteliğe izin vermesi ve günlük çıkarmak gerekmeden uzun süre kullanılabilmesidir</a:t>
            </a:r>
            <a:r>
              <a:rPr lang="tr-TR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/>
              <a:t>Üzerinde topuz olanlar stres </a:t>
            </a:r>
            <a:r>
              <a:rPr lang="tr-TR" sz="2800" dirty="0" err="1" smtClean="0"/>
              <a:t>inkontinans</a:t>
            </a:r>
            <a:r>
              <a:rPr lang="tr-TR" sz="2800" dirty="0" smtClean="0"/>
              <a:t> tedavisinde kullanılır.</a:t>
            </a:r>
            <a:endParaRPr lang="tr-TR" sz="2800" dirty="0" smtClean="0"/>
          </a:p>
          <a:p>
            <a:endParaRPr lang="tr-TR" dirty="0"/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302623"/>
            <a:ext cx="2248761" cy="1626189"/>
          </a:xfrm>
          <a:prstGeom prst="rect">
            <a:avLst/>
          </a:prstGeom>
        </p:spPr>
      </p:pic>
      <p:pic>
        <p:nvPicPr>
          <p:cNvPr id="8" name="Picture 5" descr="pessary picture 0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99" y="2812051"/>
            <a:ext cx="2590438" cy="1999398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41" y="4811449"/>
            <a:ext cx="2378459" cy="203525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4811448"/>
            <a:ext cx="2652887" cy="20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GEHRUNG PESSER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841" y="1335024"/>
            <a:ext cx="6348222" cy="462343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 U şekilli bir alettir. Görevi </a:t>
            </a:r>
            <a:r>
              <a:rPr lang="tr-TR" dirty="0" err="1" smtClean="0"/>
              <a:t>anterior</a:t>
            </a:r>
            <a:r>
              <a:rPr lang="tr-TR" dirty="0" smtClean="0"/>
              <a:t> vajinal duvara destek olmaktır.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 Uygulanması ve çıkarılması nispeten daha zor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 smtClean="0"/>
              <a:t>Önduvarı</a:t>
            </a:r>
            <a:r>
              <a:rPr lang="tr-TR" dirty="0" smtClean="0"/>
              <a:t> desteklerken rektuma bası yapmaz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smtClean="0"/>
              <a:t>Temel olarak </a:t>
            </a:r>
            <a:r>
              <a:rPr lang="tr-TR" dirty="0" err="1" smtClean="0"/>
              <a:t>sistosel</a:t>
            </a:r>
            <a:r>
              <a:rPr lang="tr-TR" dirty="0" smtClean="0"/>
              <a:t> tedavisinde kullanılır.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smtClean="0"/>
              <a:t>Topuzlu olan tipi </a:t>
            </a:r>
            <a:r>
              <a:rPr lang="tr-TR" dirty="0" err="1" smtClean="0"/>
              <a:t>inkontinansı</a:t>
            </a:r>
            <a:r>
              <a:rPr lang="tr-TR" dirty="0" smtClean="0"/>
              <a:t> olan hasta için uygundur.</a:t>
            </a:r>
            <a:endParaRPr lang="tr-TR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1" y="585216"/>
            <a:ext cx="4115157" cy="331041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2" y="3887524"/>
            <a:ext cx="4115156" cy="28575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" y="4611343"/>
            <a:ext cx="2340863" cy="191584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95" y="4611343"/>
            <a:ext cx="2667000" cy="191584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4611342"/>
            <a:ext cx="2652713" cy="191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SHAATZ PESSER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17</a:t>
            </a:fld>
            <a:endParaRPr lang="tr-TR"/>
          </a:p>
        </p:txBody>
      </p:sp>
      <p:pic>
        <p:nvPicPr>
          <p:cNvPr id="7" name="Picture 4" descr="pessary picture 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4207" y="465928"/>
            <a:ext cx="4039985" cy="3237807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 descr="pessary picture 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5592" y="3714486"/>
            <a:ext cx="4038600" cy="3030538"/>
          </a:xfrm>
          <a:prstGeom prst="rect">
            <a:avLst/>
          </a:prstGeom>
          <a:ln w="3810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60" y="4149089"/>
            <a:ext cx="3921559" cy="184441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460553" y="2201786"/>
            <a:ext cx="70236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Drenaj için delikler içeren daire şekilli </a:t>
            </a:r>
            <a:r>
              <a:rPr lang="tr-TR" sz="2800" dirty="0" err="1" smtClean="0"/>
              <a:t>pesserdir</a:t>
            </a:r>
            <a:r>
              <a:rPr lang="tr-TR" sz="2800" dirty="0" smtClean="0"/>
              <a:t>.</a:t>
            </a:r>
          </a:p>
          <a:p>
            <a:endParaRPr lang="tr-TR" sz="2800" dirty="0"/>
          </a:p>
          <a:p>
            <a:r>
              <a:rPr lang="tr-TR" sz="2800" dirty="0" smtClean="0"/>
              <a:t>Hafif ve orta derecede </a:t>
            </a:r>
            <a:r>
              <a:rPr lang="tr-TR" sz="2800" dirty="0" err="1" smtClean="0"/>
              <a:t>prolapsus</a:t>
            </a:r>
            <a:r>
              <a:rPr lang="tr-TR" sz="2800" dirty="0" smtClean="0"/>
              <a:t> için kullanılır.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464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LEVER: </a:t>
            </a:r>
            <a:r>
              <a:rPr lang="tr-TR" dirty="0" err="1" smtClean="0"/>
              <a:t>Hodge</a:t>
            </a:r>
            <a:r>
              <a:rPr lang="tr-TR" dirty="0" smtClean="0"/>
              <a:t>, SMİTH ve RİSSER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2286000"/>
            <a:ext cx="7505510" cy="402336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tr-TR" altLang="tr-TR" sz="2800" b="1" kern="0" dirty="0" err="1" smtClean="0">
                <a:solidFill>
                  <a:schemeClr val="tx2"/>
                </a:solidFill>
                <a:sym typeface="Times New Roman" pitchFamily="18" charset="0"/>
              </a:rPr>
              <a:t>İntroitusu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 dar olan hastalarda kullanılır.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Üçü de şekil olarak birbirine benzer.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HODGE </a:t>
            </a:r>
            <a:r>
              <a:rPr lang="tr-TR" altLang="tr-TR" sz="2800" b="1" kern="0" dirty="0" err="1" smtClean="0">
                <a:solidFill>
                  <a:schemeClr val="tx2"/>
                </a:solidFill>
                <a:sym typeface="Times New Roman" pitchFamily="18" charset="0"/>
              </a:rPr>
              <a:t>pesser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 içinde yumuşak ve esnek bir metal 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vardır 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böylece istenen şekli 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alabilir</a:t>
            </a:r>
            <a:endParaRPr lang="en-US" altLang="tr-TR" sz="2800" b="1" kern="0" dirty="0">
              <a:solidFill>
                <a:schemeClr val="tx2"/>
              </a:solidFill>
              <a:sym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Artık önemini kaybeden r</a:t>
            </a:r>
            <a:r>
              <a:rPr lang="en-US" altLang="tr-TR" sz="2800" b="1" kern="0" dirty="0" err="1" smtClean="0">
                <a:solidFill>
                  <a:schemeClr val="tx2"/>
                </a:solidFill>
                <a:sym typeface="Times New Roman" pitchFamily="18" charset="0"/>
              </a:rPr>
              <a:t>etrofleksiyon</a:t>
            </a:r>
            <a:r>
              <a:rPr lang="en-US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 </a:t>
            </a:r>
            <a:r>
              <a:rPr lang="en-US" altLang="tr-TR" sz="2800" b="1" kern="0" dirty="0" err="1">
                <a:solidFill>
                  <a:schemeClr val="tx2"/>
                </a:solidFill>
                <a:sym typeface="Times New Roman" pitchFamily="18" charset="0"/>
              </a:rPr>
              <a:t>tedavisi</a:t>
            </a:r>
            <a:r>
              <a:rPr lang="tr-TR" altLang="tr-TR" sz="2800" b="1" kern="0" dirty="0">
                <a:solidFill>
                  <a:schemeClr val="tx2"/>
                </a:solidFill>
                <a:sym typeface="Times New Roman" pitchFamily="18" charset="0"/>
              </a:rPr>
              <a:t> için</a:t>
            </a:r>
            <a:r>
              <a:rPr lang="en-US" altLang="tr-TR" sz="2800" b="1" kern="0" dirty="0">
                <a:solidFill>
                  <a:schemeClr val="tx2"/>
                </a:solidFill>
                <a:sym typeface="Times New Roman" pitchFamily="18" charset="0"/>
              </a:rPr>
              <a:t> 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kullanılmıştır.</a:t>
            </a:r>
            <a:endParaRPr lang="en-US" altLang="tr-TR" sz="2800" b="1" kern="0" dirty="0">
              <a:solidFill>
                <a:schemeClr val="tx2"/>
              </a:solidFill>
              <a:sym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Daha </a:t>
            </a:r>
            <a:r>
              <a:rPr lang="tr-TR" altLang="tr-TR" sz="2800" b="1" kern="0" dirty="0">
                <a:solidFill>
                  <a:schemeClr val="tx2"/>
                </a:solidFill>
                <a:sym typeface="Times New Roman" pitchFamily="18" charset="0"/>
              </a:rPr>
              <a:t>önce </a:t>
            </a:r>
            <a:r>
              <a:rPr lang="tr-TR" altLang="tr-TR" sz="2800" b="1" kern="0" dirty="0" err="1" smtClean="0">
                <a:solidFill>
                  <a:schemeClr val="tx2"/>
                </a:solidFill>
                <a:sym typeface="Times New Roman" pitchFamily="18" charset="0"/>
              </a:rPr>
              <a:t>opere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 olmuş ve anatomisi bozulmuş olan 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1. ve 2.derece </a:t>
            </a:r>
            <a:r>
              <a:rPr lang="tr-TR" altLang="tr-TR" sz="2800" b="1" kern="0" dirty="0" err="1" smtClean="0">
                <a:solidFill>
                  <a:schemeClr val="tx2"/>
                </a:solidFill>
                <a:sym typeface="Times New Roman" pitchFamily="18" charset="0"/>
              </a:rPr>
              <a:t>prolapsusu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 olan 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hastalar </a:t>
            </a:r>
            <a:r>
              <a:rPr lang="tr-TR" altLang="tr-TR" sz="2800" b="1" kern="0" dirty="0" smtClean="0">
                <a:solidFill>
                  <a:schemeClr val="tx2"/>
                </a:solidFill>
                <a:sym typeface="Times New Roman" pitchFamily="18" charset="0"/>
              </a:rPr>
              <a:t>için uygundur.</a:t>
            </a:r>
            <a:endParaRPr lang="tr-TR" altLang="tr-TR" sz="2800" b="1" kern="0" dirty="0">
              <a:solidFill>
                <a:schemeClr val="tx2"/>
              </a:solidFill>
              <a:sym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18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5" y="4852035"/>
            <a:ext cx="2208742" cy="14573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2023691"/>
            <a:ext cx="2921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Boşluk dolduran </a:t>
            </a:r>
            <a:r>
              <a:rPr lang="tr-TR" dirty="0" err="1" smtClean="0"/>
              <a:t>pesserler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Gellhorn</a:t>
            </a:r>
            <a:endParaRPr lang="tr-TR" sz="3600" dirty="0"/>
          </a:p>
          <a:p>
            <a:r>
              <a:rPr lang="tr-TR" sz="3600" dirty="0" err="1" smtClean="0"/>
              <a:t>Donut</a:t>
            </a:r>
            <a:endParaRPr lang="tr-TR" sz="3600" dirty="0"/>
          </a:p>
          <a:p>
            <a:r>
              <a:rPr lang="tr-TR" sz="3600" dirty="0" smtClean="0"/>
              <a:t>Küp</a:t>
            </a:r>
            <a:endParaRPr lang="tr-TR" sz="3600" dirty="0"/>
          </a:p>
          <a:p>
            <a:r>
              <a:rPr lang="tr-TR" sz="3600" dirty="0" err="1" smtClean="0"/>
              <a:t>Inflatable</a:t>
            </a:r>
            <a:r>
              <a:rPr lang="tr-TR" sz="3600" dirty="0" smtClean="0"/>
              <a:t> (</a:t>
            </a:r>
            <a:r>
              <a:rPr lang="tr-TR" sz="3600" dirty="0" smtClean="0"/>
              <a:t>şişirilebilen)</a:t>
            </a:r>
          </a:p>
          <a:p>
            <a:endParaRPr lang="tr-TR" sz="3600" dirty="0"/>
          </a:p>
          <a:p>
            <a:r>
              <a:rPr lang="tr-TR" sz="3600" b="1" dirty="0" smtClean="0"/>
              <a:t>Cinsel birlikteliğe izin vermezler.</a:t>
            </a:r>
            <a:endParaRPr lang="tr-TR" b="1" dirty="0"/>
          </a:p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2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9" y="1918952"/>
            <a:ext cx="7823657" cy="37979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3200" dirty="0" err="1" smtClean="0"/>
              <a:t>Pelvik</a:t>
            </a:r>
            <a:r>
              <a:rPr lang="tr-TR" sz="3200" dirty="0" smtClean="0"/>
              <a:t> organ </a:t>
            </a:r>
            <a:r>
              <a:rPr lang="tr-TR" sz="3200" dirty="0" err="1" smtClean="0"/>
              <a:t>prolapsusu</a:t>
            </a:r>
            <a:r>
              <a:rPr lang="tr-TR" sz="3200" dirty="0" smtClean="0"/>
              <a:t> ve tedavisi ile ilgili ilk kayıtlar M.Ö. 2000 yıllarına aittir.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 smtClean="0"/>
              <a:t>Gerçek anlamda </a:t>
            </a:r>
            <a:r>
              <a:rPr lang="tr-TR" sz="3200" dirty="0" err="1" smtClean="0"/>
              <a:t>pesser</a:t>
            </a:r>
            <a:r>
              <a:rPr lang="tr-TR" sz="3200" dirty="0" smtClean="0"/>
              <a:t> kullanımı ise 16. yüzyılda başlamıştır.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 err="1" smtClean="0"/>
              <a:t>Pesser</a:t>
            </a:r>
            <a:r>
              <a:rPr lang="tr-TR" sz="3200" dirty="0" smtClean="0"/>
              <a:t> adı </a:t>
            </a:r>
            <a:r>
              <a:rPr lang="sv-SE" sz="3200" dirty="0" smtClean="0"/>
              <a:t>oyunlarda </a:t>
            </a:r>
            <a:r>
              <a:rPr lang="sv-SE" sz="3200" dirty="0"/>
              <a:t>kullanılan bir oval taş olan </a:t>
            </a:r>
            <a:r>
              <a:rPr lang="sv-SE" sz="3200" dirty="0">
                <a:solidFill>
                  <a:srgbClr val="FF0000"/>
                </a:solidFill>
              </a:rPr>
              <a:t>pesso´ </a:t>
            </a:r>
            <a:r>
              <a:rPr lang="sv-SE" sz="3200" dirty="0" smtClean="0">
                <a:solidFill>
                  <a:srgbClr val="FF0000"/>
                </a:solidFill>
              </a:rPr>
              <a:t>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sv-SE" sz="3200" dirty="0" smtClean="0"/>
              <a:t>tan </a:t>
            </a:r>
            <a:r>
              <a:rPr lang="sv-SE" sz="3200" dirty="0"/>
              <a:t>gelmektedir</a:t>
            </a:r>
            <a:r>
              <a:rPr lang="sv-SE" sz="3200" dirty="0" smtClean="0"/>
              <a:t>.</a:t>
            </a:r>
            <a:endParaRPr lang="tr-TR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smtClean="0"/>
              <a:t>Günümüzde </a:t>
            </a:r>
            <a:r>
              <a:rPr lang="tr-TR" sz="3200" dirty="0" err="1" smtClean="0"/>
              <a:t>pesserler</a:t>
            </a:r>
            <a:r>
              <a:rPr lang="tr-TR" sz="3200" dirty="0" smtClean="0"/>
              <a:t> </a:t>
            </a:r>
            <a:r>
              <a:rPr lang="tr-TR" sz="3200" dirty="0" err="1" smtClean="0"/>
              <a:t>bio</a:t>
            </a:r>
            <a:r>
              <a:rPr lang="tr-TR" sz="3200" dirty="0" smtClean="0"/>
              <a:t> uyumlu alerjik olmayan silikondan yapılmıştır.</a:t>
            </a:r>
          </a:p>
          <a:p>
            <a:endParaRPr lang="sv-SE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1808408"/>
            <a:ext cx="3248025" cy="358140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3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GELlHORN</a:t>
            </a:r>
            <a:r>
              <a:rPr lang="tr-TR" dirty="0" smtClean="0"/>
              <a:t> </a:t>
            </a:r>
            <a:r>
              <a:rPr lang="tr-TR" dirty="0" smtClean="0"/>
              <a:t>PESSER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63" y="3821992"/>
            <a:ext cx="4300537" cy="292303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20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63" y="859536"/>
            <a:ext cx="4300537" cy="2962456"/>
          </a:xfrm>
          <a:prstGeom prst="rect">
            <a:avLst/>
          </a:prstGeom>
        </p:spPr>
      </p:pic>
      <p:pic>
        <p:nvPicPr>
          <p:cNvPr id="8" name="Picture 3" descr="pessary picture 0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4615" y="4350769"/>
            <a:ext cx="2357436" cy="2264464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9" name="Metin kutusu 8"/>
          <p:cNvSpPr txBox="1"/>
          <p:nvPr/>
        </p:nvSpPr>
        <p:spPr>
          <a:xfrm>
            <a:off x="871538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71538" y="1662090"/>
            <a:ext cx="6552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İleri evre </a:t>
            </a:r>
            <a:r>
              <a:rPr lang="tr-TR" sz="2400" dirty="0" err="1" smtClean="0"/>
              <a:t>prolapsus</a:t>
            </a:r>
            <a:r>
              <a:rPr lang="tr-TR" sz="2400" dirty="0" smtClean="0"/>
              <a:t> için uygundur. </a:t>
            </a:r>
            <a:r>
              <a:rPr lang="tr-TR" sz="2400" dirty="0" err="1" smtClean="0"/>
              <a:t>Pelvik</a:t>
            </a:r>
            <a:r>
              <a:rPr lang="tr-TR" sz="2400" dirty="0" smtClean="0"/>
              <a:t> taban diğer </a:t>
            </a:r>
            <a:r>
              <a:rPr lang="tr-TR" sz="2400" dirty="0" err="1" smtClean="0"/>
              <a:t>pesserleri</a:t>
            </a:r>
            <a:r>
              <a:rPr lang="tr-TR" sz="2400" dirty="0" smtClean="0"/>
              <a:t> tutabilecek kadar güçlü olmadığında kullanılır.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Cinsel birlikteliğe izin vermez.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Uygulanırken konkav yüzü vajinal </a:t>
            </a:r>
            <a:r>
              <a:rPr lang="tr-TR" sz="2400" dirty="0" err="1" smtClean="0"/>
              <a:t>kaf</a:t>
            </a:r>
            <a:r>
              <a:rPr lang="tr-TR" sz="2400" dirty="0" smtClean="0"/>
              <a:t> ya da </a:t>
            </a:r>
            <a:r>
              <a:rPr lang="tr-TR" sz="2400" dirty="0" err="1" smtClean="0"/>
              <a:t>cervixe</a:t>
            </a:r>
            <a:r>
              <a:rPr lang="tr-TR" sz="2400" dirty="0" smtClean="0"/>
              <a:t> karşı </a:t>
            </a:r>
            <a:r>
              <a:rPr lang="tr-TR" sz="2400" dirty="0" smtClean="0"/>
              <a:t>yerleştirilmelidir. (Boynuz kısmı aşağıya bakacak.)</a:t>
            </a:r>
            <a:endParaRPr lang="tr-TR" sz="2400" dirty="0"/>
          </a:p>
        </p:txBody>
      </p:sp>
      <p:pic>
        <p:nvPicPr>
          <p:cNvPr id="11" name="Picture 6" descr="pessary picture 0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8" y="4350769"/>
            <a:ext cx="2300286" cy="2257095"/>
          </a:xfrm>
          <a:prstGeom prst="rect">
            <a:avLst/>
          </a:prstGeom>
          <a:solidFill>
            <a:srgbClr val="993366"/>
          </a:solidFill>
          <a:ln w="381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2" name="İçerik Yer Tutucusu 4" descr="http://www.mybladdermd.com/wp-content/uploads/2012/12/animation-gellhorn1.png">
            <a:hlinkClick r:id="rId6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4350769"/>
            <a:ext cx="2919412" cy="2264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1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DONUT PESSER</a:t>
            </a:r>
            <a:endParaRPr lang="tr-TR" dirty="0"/>
          </a:p>
        </p:txBody>
      </p:sp>
      <p:pic>
        <p:nvPicPr>
          <p:cNvPr id="7" name="Picture 5" descr="pessary picture 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7435" y="244446"/>
            <a:ext cx="3786447" cy="302583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1129284" y="1757363"/>
            <a:ext cx="4754880" cy="4350829"/>
          </a:xfrm>
        </p:spPr>
        <p:txBody>
          <a:bodyPr/>
          <a:lstStyle/>
          <a:p>
            <a:r>
              <a:rPr lang="tr-TR" dirty="0" smtClean="0"/>
              <a:t>Yumuşak silikondan yapılmıştır.</a:t>
            </a:r>
          </a:p>
          <a:p>
            <a:r>
              <a:rPr lang="tr-TR" dirty="0" smtClean="0"/>
              <a:t>Üst </a:t>
            </a:r>
            <a:r>
              <a:rPr lang="tr-TR" dirty="0" err="1" smtClean="0"/>
              <a:t>vajeni</a:t>
            </a:r>
            <a:r>
              <a:rPr lang="tr-TR" dirty="0" smtClean="0"/>
              <a:t> tamamen kapatır.</a:t>
            </a:r>
          </a:p>
          <a:p>
            <a:r>
              <a:rPr lang="tr-TR" dirty="0" err="1" smtClean="0"/>
              <a:t>Uterin</a:t>
            </a:r>
            <a:r>
              <a:rPr lang="tr-TR" dirty="0" smtClean="0"/>
              <a:t> </a:t>
            </a:r>
            <a:r>
              <a:rPr lang="tr-TR" dirty="0" err="1" smtClean="0"/>
              <a:t>prolapsus</a:t>
            </a:r>
            <a:r>
              <a:rPr lang="tr-TR" dirty="0" smtClean="0"/>
              <a:t>, </a:t>
            </a:r>
            <a:r>
              <a:rPr lang="tr-TR" dirty="0" err="1" smtClean="0"/>
              <a:t>sistosel</a:t>
            </a:r>
            <a:r>
              <a:rPr lang="tr-TR" dirty="0" smtClean="0"/>
              <a:t>, </a:t>
            </a:r>
            <a:r>
              <a:rPr lang="tr-TR" dirty="0" err="1" smtClean="0"/>
              <a:t>rektosel</a:t>
            </a:r>
            <a:r>
              <a:rPr lang="tr-TR" dirty="0" smtClean="0"/>
              <a:t> ve </a:t>
            </a:r>
            <a:r>
              <a:rPr lang="tr-TR" dirty="0" err="1" smtClean="0"/>
              <a:t>kaf</a:t>
            </a:r>
            <a:r>
              <a:rPr lang="tr-TR" dirty="0" smtClean="0"/>
              <a:t> </a:t>
            </a:r>
            <a:r>
              <a:rPr lang="tr-TR" dirty="0" err="1" smtClean="0"/>
              <a:t>prolapsusu</a:t>
            </a:r>
            <a:r>
              <a:rPr lang="tr-TR" dirty="0" smtClean="0"/>
              <a:t> için uygundur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21</a:t>
            </a:fld>
            <a:endParaRPr lang="tr-TR"/>
          </a:p>
        </p:txBody>
      </p:sp>
      <p:pic>
        <p:nvPicPr>
          <p:cNvPr id="6" name="Picture 4" descr="pessary picture 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456" y="3436992"/>
            <a:ext cx="4038600" cy="3033712"/>
          </a:xfrm>
          <a:prstGeom prst="rect">
            <a:avLst/>
          </a:prstGeom>
          <a:ln w="3810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9" name="Picture 4" descr="pessary picture 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5212" y="3436992"/>
            <a:ext cx="4038600" cy="3033712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1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4127" y="413766"/>
            <a:ext cx="9720072" cy="1499616"/>
          </a:xfrm>
        </p:spPr>
        <p:txBody>
          <a:bodyPr/>
          <a:lstStyle/>
          <a:p>
            <a:r>
              <a:rPr lang="tr-TR" dirty="0" smtClean="0"/>
              <a:t>KÜP PESSER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81239" y="1743074"/>
            <a:ext cx="7234047" cy="472762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sz="2800" dirty="0" smtClean="0"/>
              <a:t>3. derece </a:t>
            </a:r>
            <a:r>
              <a:rPr lang="tr-TR" sz="2800" dirty="0" err="1" smtClean="0"/>
              <a:t>sistoseli</a:t>
            </a:r>
            <a:r>
              <a:rPr lang="tr-TR" sz="2800" dirty="0" smtClean="0"/>
              <a:t> olan hastalar için uygundur.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Küpün kenarları </a:t>
            </a:r>
            <a:r>
              <a:rPr lang="tr-TR" sz="2800" dirty="0" err="1" smtClean="0"/>
              <a:t>vajen</a:t>
            </a:r>
            <a:r>
              <a:rPr lang="tr-TR" sz="2800" dirty="0" smtClean="0"/>
              <a:t> duvarına negatif basınçla tutunurlar.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Bu nedenle çıkarılması zordur.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Avantajı </a:t>
            </a:r>
            <a:r>
              <a:rPr lang="tr-TR" sz="2800" dirty="0" err="1" smtClean="0"/>
              <a:t>vajende</a:t>
            </a:r>
            <a:r>
              <a:rPr lang="tr-TR" sz="2800" dirty="0" smtClean="0"/>
              <a:t> istenen seviyede tutulabiliyor olmasıdır.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800" dirty="0"/>
              <a:t> Vajinal erozyon riski </a:t>
            </a:r>
            <a:r>
              <a:rPr lang="tr-TR" sz="2800" dirty="0" smtClean="0"/>
              <a:t>yüksektir ve </a:t>
            </a:r>
            <a:r>
              <a:rPr lang="tr-TR" sz="2800" dirty="0"/>
              <a:t>her gece çıkarılıp </a:t>
            </a:r>
            <a:r>
              <a:rPr lang="tr-TR" sz="2800" dirty="0" smtClean="0"/>
              <a:t>temizlenmesi gerekir.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800" dirty="0" smtClean="0"/>
              <a:t> Çıkarılırken asla bağından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2800" dirty="0"/>
              <a:t>ç</a:t>
            </a:r>
            <a:r>
              <a:rPr lang="tr-TR" sz="2800" dirty="0" smtClean="0"/>
              <a:t>ekilmemelidir.</a:t>
            </a:r>
            <a:endParaRPr lang="tr-TR" sz="2800" dirty="0"/>
          </a:p>
          <a:p>
            <a:pPr marL="0" indent="0">
              <a:buClr>
                <a:srgbClr val="FF0000"/>
              </a:buClr>
              <a:buNone/>
            </a:pPr>
            <a:endParaRPr lang="tr-TR" sz="2800" dirty="0" smtClean="0"/>
          </a:p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764" y="568611"/>
            <a:ext cx="3043236" cy="3578701"/>
          </a:xfr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22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1" y="4878124"/>
            <a:ext cx="58007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Tandem küp </a:t>
            </a:r>
            <a:r>
              <a:rPr lang="tr-TR" dirty="0" err="1" smtClean="0"/>
              <a:t>pesser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5905310" cy="402336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 Birbirine yapışık 2 küpten oluşur.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smtClean="0"/>
              <a:t>Konkav yüzeyleri negatif basınçla </a:t>
            </a:r>
            <a:r>
              <a:rPr lang="tr-TR" dirty="0" err="1" smtClean="0"/>
              <a:t>vajen</a:t>
            </a:r>
            <a:r>
              <a:rPr lang="tr-TR" dirty="0" smtClean="0"/>
              <a:t> duvarına tutunmayı sağlar.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smtClean="0"/>
              <a:t>Hastanın eşlik eden </a:t>
            </a:r>
            <a:r>
              <a:rPr lang="tr-TR" dirty="0" err="1" smtClean="0"/>
              <a:t>sistoseli</a:t>
            </a:r>
            <a:r>
              <a:rPr lang="tr-TR" dirty="0" smtClean="0"/>
              <a:t> varsa alttaki küp daha büyük olabilir.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smtClean="0"/>
              <a:t>Günlük çıkarılıp temizlenmelidir.</a:t>
            </a:r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49" y="1704286"/>
            <a:ext cx="4161018" cy="3065526"/>
          </a:xfr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ŞİŞİRİLEBİLEN PESSERLER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24128" y="1764406"/>
            <a:ext cx="4754880" cy="4544954"/>
          </a:xfrm>
        </p:spPr>
        <p:txBody>
          <a:bodyPr/>
          <a:lstStyle/>
          <a:p>
            <a:endParaRPr lang="tr-TR" dirty="0"/>
          </a:p>
          <a:p>
            <a:r>
              <a:rPr lang="tr-TR" dirty="0" err="1"/>
              <a:t>Inflatoball</a:t>
            </a:r>
            <a:r>
              <a:rPr lang="tr-TR" dirty="0"/>
              <a:t>       : Eski </a:t>
            </a:r>
            <a:r>
              <a:rPr lang="tr-TR" dirty="0" smtClean="0"/>
              <a:t>tip </a:t>
            </a:r>
            <a:r>
              <a:rPr lang="tr-TR" dirty="0"/>
              <a:t>, </a:t>
            </a:r>
            <a:r>
              <a:rPr lang="tr-TR" dirty="0" smtClean="0"/>
              <a:t>lateksten yapılmıştır.</a:t>
            </a:r>
            <a:endParaRPr lang="tr-TR" dirty="0"/>
          </a:p>
          <a:p>
            <a:r>
              <a:rPr lang="tr-TR" dirty="0" err="1" smtClean="0"/>
              <a:t>Donut</a:t>
            </a:r>
            <a:r>
              <a:rPr lang="tr-TR" dirty="0" smtClean="0"/>
              <a:t> </a:t>
            </a:r>
            <a:r>
              <a:rPr lang="tr-TR" dirty="0"/>
              <a:t>modeli : Yeni </a:t>
            </a:r>
            <a:r>
              <a:rPr lang="tr-TR" dirty="0" smtClean="0"/>
              <a:t>tip, silikondan yapılmıştır.</a:t>
            </a:r>
            <a:endParaRPr lang="tr-TR" dirty="0"/>
          </a:p>
          <a:p>
            <a:r>
              <a:rPr lang="tr-TR" dirty="0" err="1"/>
              <a:t>Hergün</a:t>
            </a:r>
            <a:r>
              <a:rPr lang="tr-TR" dirty="0"/>
              <a:t> çıkarılıp temizlenmeli</a:t>
            </a:r>
            <a:r>
              <a:rPr lang="tr-TR" dirty="0" smtClean="0"/>
              <a:t>.</a:t>
            </a:r>
          </a:p>
          <a:p>
            <a:r>
              <a:rPr lang="tr-TR" dirty="0" smtClean="0"/>
              <a:t>Cinsel birlikteliğe izin vermez.</a:t>
            </a:r>
          </a:p>
          <a:p>
            <a:pPr marL="0" indent="0">
              <a:buNone/>
            </a:pPr>
            <a:r>
              <a:rPr lang="tr-TR" dirty="0" smtClean="0"/>
              <a:t> Farklı </a:t>
            </a:r>
            <a:r>
              <a:rPr lang="en-US" dirty="0" err="1" smtClean="0"/>
              <a:t>Boyut</a:t>
            </a:r>
            <a:r>
              <a:rPr lang="tr-TR" dirty="0" err="1" smtClean="0"/>
              <a:t>larda</a:t>
            </a:r>
            <a:r>
              <a:rPr lang="en-US" dirty="0" smtClean="0"/>
              <a:t> </a:t>
            </a:r>
            <a:r>
              <a:rPr lang="en-US" dirty="0"/>
              <a:t>: Small, medium, large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extralarge</a:t>
            </a:r>
            <a:endParaRPr lang="en-US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5" y="186744"/>
            <a:ext cx="3689559" cy="3213280"/>
          </a:xfr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24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5" y="3553428"/>
            <a:ext cx="3689559" cy="30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92617" cy="1127674"/>
          </a:xfrm>
        </p:spPr>
        <p:txBody>
          <a:bodyPr/>
          <a:lstStyle/>
          <a:p>
            <a:r>
              <a:rPr lang="tr-TR" dirty="0" smtClean="0"/>
              <a:t>HASTAYA EN UYGUN PESSER BOYU NASIL BELİRLENİR?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24128" y="1712890"/>
            <a:ext cx="4754880" cy="459647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Üç farklı yol denenebilir.</a:t>
            </a:r>
          </a:p>
          <a:p>
            <a:r>
              <a:rPr lang="tr-TR" dirty="0" smtClean="0"/>
              <a:t>1. Dominant el iki parmağı </a:t>
            </a:r>
            <a:r>
              <a:rPr lang="tr-TR" dirty="0" err="1" smtClean="0"/>
              <a:t>vajen</a:t>
            </a:r>
            <a:r>
              <a:rPr lang="tr-TR" dirty="0" smtClean="0"/>
              <a:t> </a:t>
            </a:r>
            <a:r>
              <a:rPr lang="tr-TR" dirty="0" err="1" smtClean="0"/>
              <a:t>forniksine</a:t>
            </a:r>
            <a:r>
              <a:rPr lang="tr-TR" dirty="0" smtClean="0"/>
              <a:t> yerleştirilip açılır. Ve bu açıklık </a:t>
            </a:r>
          </a:p>
          <a:p>
            <a:r>
              <a:rPr lang="tr-TR" dirty="0" err="1" smtClean="0"/>
              <a:t>Pesserlerle</a:t>
            </a:r>
            <a:r>
              <a:rPr lang="tr-TR" dirty="0" smtClean="0"/>
              <a:t> kıyaslanır.</a:t>
            </a:r>
          </a:p>
          <a:p>
            <a:r>
              <a:rPr lang="tr-TR" dirty="0" smtClean="0"/>
              <a:t>2. El arka </a:t>
            </a:r>
            <a:r>
              <a:rPr lang="tr-TR" dirty="0" err="1" smtClean="0"/>
              <a:t>fonikse</a:t>
            </a:r>
            <a:r>
              <a:rPr lang="tr-TR" dirty="0" smtClean="0"/>
              <a:t> kadar ilerletilir. </a:t>
            </a:r>
            <a:r>
              <a:rPr lang="tr-TR" dirty="0" err="1" smtClean="0"/>
              <a:t>Simfizise</a:t>
            </a:r>
            <a:r>
              <a:rPr lang="tr-TR" dirty="0" smtClean="0"/>
              <a:t> dokunduğu yer ölçülerek </a:t>
            </a:r>
            <a:r>
              <a:rPr lang="tr-TR" dirty="0" err="1" smtClean="0"/>
              <a:t>pesser</a:t>
            </a:r>
            <a:r>
              <a:rPr lang="tr-TR" dirty="0" smtClean="0"/>
              <a:t> boyu belirlenebilir.</a:t>
            </a:r>
          </a:p>
          <a:p>
            <a:r>
              <a:rPr lang="tr-TR" dirty="0" smtClean="0"/>
              <a:t>3. Herhangi bir </a:t>
            </a:r>
            <a:r>
              <a:rPr lang="tr-TR" dirty="0" err="1" smtClean="0"/>
              <a:t>klemp</a:t>
            </a:r>
            <a:r>
              <a:rPr lang="tr-TR" dirty="0" smtClean="0"/>
              <a:t> </a:t>
            </a:r>
            <a:r>
              <a:rPr lang="tr-TR" dirty="0" err="1" smtClean="0"/>
              <a:t>vajen</a:t>
            </a:r>
            <a:r>
              <a:rPr lang="tr-TR" dirty="0" smtClean="0"/>
              <a:t> </a:t>
            </a:r>
            <a:r>
              <a:rPr lang="tr-TR" dirty="0" err="1" smtClean="0"/>
              <a:t>forniksinde</a:t>
            </a:r>
            <a:r>
              <a:rPr lang="tr-TR" dirty="0" smtClean="0"/>
              <a:t> açılarak </a:t>
            </a:r>
            <a:r>
              <a:rPr lang="tr-TR" dirty="0" err="1" smtClean="0"/>
              <a:t>klempin</a:t>
            </a:r>
            <a:r>
              <a:rPr lang="tr-TR" dirty="0" smtClean="0"/>
              <a:t> tutulduğu kollar arası ölçülebilir.</a:t>
            </a:r>
          </a:p>
          <a:p>
            <a:r>
              <a:rPr lang="tr-TR" dirty="0" err="1" smtClean="0"/>
              <a:t>Pesser</a:t>
            </a:r>
            <a:r>
              <a:rPr lang="tr-TR" dirty="0" smtClean="0"/>
              <a:t> </a:t>
            </a:r>
            <a:r>
              <a:rPr lang="tr-TR" dirty="0" err="1" smtClean="0"/>
              <a:t>simfizisin</a:t>
            </a:r>
            <a:r>
              <a:rPr lang="tr-TR" dirty="0" smtClean="0"/>
              <a:t> arkasına kibarca oturmalıdır. Hastanın en rahat ettiği ve semptomlarının olmadığı boyu bulmak birkaç haftayı alabilir.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25</a:t>
            </a:fld>
            <a:endParaRPr lang="tr-TR"/>
          </a:p>
        </p:txBody>
      </p:sp>
      <p:pic>
        <p:nvPicPr>
          <p:cNvPr id="6" name="Picture 4" descr="File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779" y="4011125"/>
            <a:ext cx="3715996" cy="1972060"/>
          </a:xfrm>
          <a:noFill/>
        </p:spPr>
      </p:pic>
      <p:pic>
        <p:nvPicPr>
          <p:cNvPr id="7" name="Picture 4" descr="File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779" y="1712890"/>
            <a:ext cx="3657600" cy="2248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783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Ve 2. derece </a:t>
            </a:r>
            <a:r>
              <a:rPr lang="tr-TR" dirty="0" err="1" smtClean="0"/>
              <a:t>prolapsus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26</a:t>
            </a:fld>
            <a:endParaRPr lang="tr-TR"/>
          </a:p>
        </p:txBody>
      </p:sp>
      <p:pic>
        <p:nvPicPr>
          <p:cNvPr id="4" name="İçerik Yer Tutucusu 3" descr="http://www.womenshealthsection.com/content/graphics/milex_chart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0" b="29744"/>
          <a:stretch/>
        </p:blipFill>
        <p:spPr bwMode="auto">
          <a:xfrm>
            <a:off x="1614488" y="1717290"/>
            <a:ext cx="9129712" cy="4890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erbest Form 4"/>
          <p:cNvSpPr/>
          <p:nvPr/>
        </p:nvSpPr>
        <p:spPr>
          <a:xfrm>
            <a:off x="4257675" y="2557463"/>
            <a:ext cx="3586163" cy="3371850"/>
          </a:xfrm>
          <a:custGeom>
            <a:avLst/>
            <a:gdLst>
              <a:gd name="connsiteX0" fmla="*/ 3586163 w 3586163"/>
              <a:gd name="connsiteY0" fmla="*/ 471487 h 3371850"/>
              <a:gd name="connsiteX1" fmla="*/ 3500438 w 3586163"/>
              <a:gd name="connsiteY1" fmla="*/ 342900 h 3371850"/>
              <a:gd name="connsiteX2" fmla="*/ 3429000 w 3586163"/>
              <a:gd name="connsiteY2" fmla="*/ 257175 h 3371850"/>
              <a:gd name="connsiteX3" fmla="*/ 3386138 w 3586163"/>
              <a:gd name="connsiteY3" fmla="*/ 228600 h 3371850"/>
              <a:gd name="connsiteX4" fmla="*/ 3300413 w 3586163"/>
              <a:gd name="connsiteY4" fmla="*/ 200025 h 3371850"/>
              <a:gd name="connsiteX5" fmla="*/ 3257550 w 3586163"/>
              <a:gd name="connsiteY5" fmla="*/ 171450 h 3371850"/>
              <a:gd name="connsiteX6" fmla="*/ 3171825 w 3586163"/>
              <a:gd name="connsiteY6" fmla="*/ 142875 h 3371850"/>
              <a:gd name="connsiteX7" fmla="*/ 3014663 w 3586163"/>
              <a:gd name="connsiteY7" fmla="*/ 85725 h 3371850"/>
              <a:gd name="connsiteX8" fmla="*/ 2928938 w 3586163"/>
              <a:gd name="connsiteY8" fmla="*/ 57150 h 3371850"/>
              <a:gd name="connsiteX9" fmla="*/ 2886075 w 3586163"/>
              <a:gd name="connsiteY9" fmla="*/ 42862 h 3371850"/>
              <a:gd name="connsiteX10" fmla="*/ 2671763 w 3586163"/>
              <a:gd name="connsiteY10" fmla="*/ 14287 h 3371850"/>
              <a:gd name="connsiteX11" fmla="*/ 2586038 w 3586163"/>
              <a:gd name="connsiteY11" fmla="*/ 0 h 3371850"/>
              <a:gd name="connsiteX12" fmla="*/ 2128838 w 3586163"/>
              <a:gd name="connsiteY12" fmla="*/ 14287 h 3371850"/>
              <a:gd name="connsiteX13" fmla="*/ 1985963 w 3586163"/>
              <a:gd name="connsiteY13" fmla="*/ 42862 h 3371850"/>
              <a:gd name="connsiteX14" fmla="*/ 1900238 w 3586163"/>
              <a:gd name="connsiteY14" fmla="*/ 71437 h 3371850"/>
              <a:gd name="connsiteX15" fmla="*/ 1857375 w 3586163"/>
              <a:gd name="connsiteY15" fmla="*/ 114300 h 3371850"/>
              <a:gd name="connsiteX16" fmla="*/ 1828800 w 3586163"/>
              <a:gd name="connsiteY16" fmla="*/ 157162 h 3371850"/>
              <a:gd name="connsiteX17" fmla="*/ 1785938 w 3586163"/>
              <a:gd name="connsiteY17" fmla="*/ 171450 h 3371850"/>
              <a:gd name="connsiteX18" fmla="*/ 1743075 w 3586163"/>
              <a:gd name="connsiteY18" fmla="*/ 200025 h 3371850"/>
              <a:gd name="connsiteX19" fmla="*/ 1714500 w 3586163"/>
              <a:gd name="connsiteY19" fmla="*/ 242887 h 3371850"/>
              <a:gd name="connsiteX20" fmla="*/ 1685925 w 3586163"/>
              <a:gd name="connsiteY20" fmla="*/ 328612 h 3371850"/>
              <a:gd name="connsiteX21" fmla="*/ 1700213 w 3586163"/>
              <a:gd name="connsiteY21" fmla="*/ 471487 h 3371850"/>
              <a:gd name="connsiteX22" fmla="*/ 1828800 w 3586163"/>
              <a:gd name="connsiteY22" fmla="*/ 514350 h 3371850"/>
              <a:gd name="connsiteX23" fmla="*/ 1914525 w 3586163"/>
              <a:gd name="connsiteY23" fmla="*/ 571500 h 3371850"/>
              <a:gd name="connsiteX24" fmla="*/ 1943100 w 3586163"/>
              <a:gd name="connsiteY24" fmla="*/ 614362 h 3371850"/>
              <a:gd name="connsiteX25" fmla="*/ 1971675 w 3586163"/>
              <a:gd name="connsiteY25" fmla="*/ 700087 h 3371850"/>
              <a:gd name="connsiteX26" fmla="*/ 2000250 w 3586163"/>
              <a:gd name="connsiteY26" fmla="*/ 742950 h 3371850"/>
              <a:gd name="connsiteX27" fmla="*/ 2014538 w 3586163"/>
              <a:gd name="connsiteY27" fmla="*/ 785812 h 3371850"/>
              <a:gd name="connsiteX28" fmla="*/ 2071688 w 3586163"/>
              <a:gd name="connsiteY28" fmla="*/ 871537 h 3371850"/>
              <a:gd name="connsiteX29" fmla="*/ 2100263 w 3586163"/>
              <a:gd name="connsiteY29" fmla="*/ 957262 h 3371850"/>
              <a:gd name="connsiteX30" fmla="*/ 2114550 w 3586163"/>
              <a:gd name="connsiteY30" fmla="*/ 1000125 h 3371850"/>
              <a:gd name="connsiteX31" fmla="*/ 2100263 w 3586163"/>
              <a:gd name="connsiteY31" fmla="*/ 1100137 h 3371850"/>
              <a:gd name="connsiteX32" fmla="*/ 1871663 w 3586163"/>
              <a:gd name="connsiteY32" fmla="*/ 1143000 h 3371850"/>
              <a:gd name="connsiteX33" fmla="*/ 1828800 w 3586163"/>
              <a:gd name="connsiteY33" fmla="*/ 1157287 h 3371850"/>
              <a:gd name="connsiteX34" fmla="*/ 1700213 w 3586163"/>
              <a:gd name="connsiteY34" fmla="*/ 1214437 h 3371850"/>
              <a:gd name="connsiteX35" fmla="*/ 1585913 w 3586163"/>
              <a:gd name="connsiteY35" fmla="*/ 1243012 h 3371850"/>
              <a:gd name="connsiteX36" fmla="*/ 1471613 w 3586163"/>
              <a:gd name="connsiteY36" fmla="*/ 1271587 h 3371850"/>
              <a:gd name="connsiteX37" fmla="*/ 1428750 w 3586163"/>
              <a:gd name="connsiteY37" fmla="*/ 1285875 h 3371850"/>
              <a:gd name="connsiteX38" fmla="*/ 1271588 w 3586163"/>
              <a:gd name="connsiteY38" fmla="*/ 1314450 h 3371850"/>
              <a:gd name="connsiteX39" fmla="*/ 1185863 w 3586163"/>
              <a:gd name="connsiteY39" fmla="*/ 1343025 h 3371850"/>
              <a:gd name="connsiteX40" fmla="*/ 1128713 w 3586163"/>
              <a:gd name="connsiteY40" fmla="*/ 1357312 h 3371850"/>
              <a:gd name="connsiteX41" fmla="*/ 1085850 w 3586163"/>
              <a:gd name="connsiteY41" fmla="*/ 1385887 h 3371850"/>
              <a:gd name="connsiteX42" fmla="*/ 1042988 w 3586163"/>
              <a:gd name="connsiteY42" fmla="*/ 1400175 h 3371850"/>
              <a:gd name="connsiteX43" fmla="*/ 1000125 w 3586163"/>
              <a:gd name="connsiteY43" fmla="*/ 1443037 h 3371850"/>
              <a:gd name="connsiteX44" fmla="*/ 957263 w 3586163"/>
              <a:gd name="connsiteY44" fmla="*/ 1471612 h 3371850"/>
              <a:gd name="connsiteX45" fmla="*/ 842963 w 3586163"/>
              <a:gd name="connsiteY45" fmla="*/ 1557337 h 3371850"/>
              <a:gd name="connsiteX46" fmla="*/ 785813 w 3586163"/>
              <a:gd name="connsiteY46" fmla="*/ 1614487 h 3371850"/>
              <a:gd name="connsiteX47" fmla="*/ 771525 w 3586163"/>
              <a:gd name="connsiteY47" fmla="*/ 1657350 h 3371850"/>
              <a:gd name="connsiteX48" fmla="*/ 714375 w 3586163"/>
              <a:gd name="connsiteY48" fmla="*/ 1743075 h 3371850"/>
              <a:gd name="connsiteX49" fmla="*/ 700088 w 3586163"/>
              <a:gd name="connsiteY49" fmla="*/ 1800225 h 3371850"/>
              <a:gd name="connsiteX50" fmla="*/ 728663 w 3586163"/>
              <a:gd name="connsiteY50" fmla="*/ 2000250 h 3371850"/>
              <a:gd name="connsiteX51" fmla="*/ 757238 w 3586163"/>
              <a:gd name="connsiteY51" fmla="*/ 2043112 h 3371850"/>
              <a:gd name="connsiteX52" fmla="*/ 771525 w 3586163"/>
              <a:gd name="connsiteY52" fmla="*/ 2085975 h 3371850"/>
              <a:gd name="connsiteX53" fmla="*/ 814388 w 3586163"/>
              <a:gd name="connsiteY53" fmla="*/ 2171700 h 3371850"/>
              <a:gd name="connsiteX54" fmla="*/ 785813 w 3586163"/>
              <a:gd name="connsiteY54" fmla="*/ 2257425 h 3371850"/>
              <a:gd name="connsiteX55" fmla="*/ 728663 w 3586163"/>
              <a:gd name="connsiteY55" fmla="*/ 2343150 h 3371850"/>
              <a:gd name="connsiteX56" fmla="*/ 600075 w 3586163"/>
              <a:gd name="connsiteY56" fmla="*/ 2414587 h 3371850"/>
              <a:gd name="connsiteX57" fmla="*/ 471488 w 3586163"/>
              <a:gd name="connsiteY57" fmla="*/ 2486025 h 3371850"/>
              <a:gd name="connsiteX58" fmla="*/ 428625 w 3586163"/>
              <a:gd name="connsiteY58" fmla="*/ 2514600 h 3371850"/>
              <a:gd name="connsiteX59" fmla="*/ 342900 w 3586163"/>
              <a:gd name="connsiteY59" fmla="*/ 2543175 h 3371850"/>
              <a:gd name="connsiteX60" fmla="*/ 257175 w 3586163"/>
              <a:gd name="connsiteY60" fmla="*/ 2600325 h 3371850"/>
              <a:gd name="connsiteX61" fmla="*/ 228600 w 3586163"/>
              <a:gd name="connsiteY61" fmla="*/ 2643187 h 3371850"/>
              <a:gd name="connsiteX62" fmla="*/ 185738 w 3586163"/>
              <a:gd name="connsiteY62" fmla="*/ 2671762 h 3371850"/>
              <a:gd name="connsiteX63" fmla="*/ 171450 w 3586163"/>
              <a:gd name="connsiteY63" fmla="*/ 2714625 h 3371850"/>
              <a:gd name="connsiteX64" fmla="*/ 128588 w 3586163"/>
              <a:gd name="connsiteY64" fmla="*/ 2757487 h 3371850"/>
              <a:gd name="connsiteX65" fmla="*/ 114300 w 3586163"/>
              <a:gd name="connsiteY65" fmla="*/ 2800350 h 3371850"/>
              <a:gd name="connsiteX66" fmla="*/ 71438 w 3586163"/>
              <a:gd name="connsiteY66" fmla="*/ 2857500 h 3371850"/>
              <a:gd name="connsiteX67" fmla="*/ 42863 w 3586163"/>
              <a:gd name="connsiteY67" fmla="*/ 2900362 h 3371850"/>
              <a:gd name="connsiteX68" fmla="*/ 28575 w 3586163"/>
              <a:gd name="connsiteY68" fmla="*/ 2957512 h 3371850"/>
              <a:gd name="connsiteX69" fmla="*/ 0 w 3586163"/>
              <a:gd name="connsiteY69" fmla="*/ 3043237 h 3371850"/>
              <a:gd name="connsiteX70" fmla="*/ 14288 w 3586163"/>
              <a:gd name="connsiteY70" fmla="*/ 3200400 h 3371850"/>
              <a:gd name="connsiteX71" fmla="*/ 100013 w 3586163"/>
              <a:gd name="connsiteY71" fmla="*/ 3257550 h 3371850"/>
              <a:gd name="connsiteX72" fmla="*/ 242888 w 3586163"/>
              <a:gd name="connsiteY72" fmla="*/ 3286125 h 3371850"/>
              <a:gd name="connsiteX73" fmla="*/ 285750 w 3586163"/>
              <a:gd name="connsiteY73" fmla="*/ 3300412 h 3371850"/>
              <a:gd name="connsiteX74" fmla="*/ 400050 w 3586163"/>
              <a:gd name="connsiteY74" fmla="*/ 3314700 h 3371850"/>
              <a:gd name="connsiteX75" fmla="*/ 485775 w 3586163"/>
              <a:gd name="connsiteY75" fmla="*/ 3343275 h 3371850"/>
              <a:gd name="connsiteX76" fmla="*/ 957263 w 3586163"/>
              <a:gd name="connsiteY76" fmla="*/ 3371850 h 3371850"/>
              <a:gd name="connsiteX77" fmla="*/ 1300163 w 3586163"/>
              <a:gd name="connsiteY77" fmla="*/ 3357562 h 3371850"/>
              <a:gd name="connsiteX78" fmla="*/ 1385888 w 3586163"/>
              <a:gd name="connsiteY78" fmla="*/ 3328987 h 3371850"/>
              <a:gd name="connsiteX79" fmla="*/ 1485900 w 3586163"/>
              <a:gd name="connsiteY79" fmla="*/ 3300412 h 3371850"/>
              <a:gd name="connsiteX80" fmla="*/ 1571625 w 3586163"/>
              <a:gd name="connsiteY80" fmla="*/ 3257550 h 3371850"/>
              <a:gd name="connsiteX81" fmla="*/ 1614488 w 3586163"/>
              <a:gd name="connsiteY81" fmla="*/ 3228975 h 3371850"/>
              <a:gd name="connsiteX82" fmla="*/ 1671638 w 3586163"/>
              <a:gd name="connsiteY82" fmla="*/ 3186112 h 3371850"/>
              <a:gd name="connsiteX83" fmla="*/ 1728788 w 3586163"/>
              <a:gd name="connsiteY83" fmla="*/ 3157537 h 3371850"/>
              <a:gd name="connsiteX84" fmla="*/ 1828800 w 3586163"/>
              <a:gd name="connsiteY84" fmla="*/ 3086100 h 3371850"/>
              <a:gd name="connsiteX85" fmla="*/ 1871663 w 3586163"/>
              <a:gd name="connsiteY85" fmla="*/ 3057525 h 3371850"/>
              <a:gd name="connsiteX86" fmla="*/ 1957388 w 3586163"/>
              <a:gd name="connsiteY86" fmla="*/ 2957512 h 3371850"/>
              <a:gd name="connsiteX87" fmla="*/ 2028825 w 3586163"/>
              <a:gd name="connsiteY87" fmla="*/ 2871787 h 3371850"/>
              <a:gd name="connsiteX88" fmla="*/ 2114550 w 3586163"/>
              <a:gd name="connsiteY88" fmla="*/ 2814637 h 3371850"/>
              <a:gd name="connsiteX89" fmla="*/ 2228850 w 3586163"/>
              <a:gd name="connsiteY89" fmla="*/ 2714625 h 3371850"/>
              <a:gd name="connsiteX90" fmla="*/ 2271713 w 3586163"/>
              <a:gd name="connsiteY90" fmla="*/ 2686050 h 3371850"/>
              <a:gd name="connsiteX91" fmla="*/ 2314575 w 3586163"/>
              <a:gd name="connsiteY91" fmla="*/ 2657475 h 3371850"/>
              <a:gd name="connsiteX92" fmla="*/ 2357438 w 3586163"/>
              <a:gd name="connsiteY92" fmla="*/ 2643187 h 3371850"/>
              <a:gd name="connsiteX93" fmla="*/ 2486025 w 3586163"/>
              <a:gd name="connsiteY93" fmla="*/ 2571750 h 3371850"/>
              <a:gd name="connsiteX94" fmla="*/ 2571750 w 3586163"/>
              <a:gd name="connsiteY94" fmla="*/ 2514600 h 3371850"/>
              <a:gd name="connsiteX95" fmla="*/ 2657475 w 3586163"/>
              <a:gd name="connsiteY95" fmla="*/ 2486025 h 3371850"/>
              <a:gd name="connsiteX96" fmla="*/ 2700338 w 3586163"/>
              <a:gd name="connsiteY96" fmla="*/ 2457450 h 3371850"/>
              <a:gd name="connsiteX97" fmla="*/ 2800350 w 3586163"/>
              <a:gd name="connsiteY97" fmla="*/ 2328862 h 3371850"/>
              <a:gd name="connsiteX98" fmla="*/ 2828925 w 3586163"/>
              <a:gd name="connsiteY98" fmla="*/ 2243137 h 3371850"/>
              <a:gd name="connsiteX99" fmla="*/ 2800350 w 3586163"/>
              <a:gd name="connsiteY99" fmla="*/ 2143125 h 3371850"/>
              <a:gd name="connsiteX100" fmla="*/ 2700338 w 3586163"/>
              <a:gd name="connsiteY100" fmla="*/ 2100262 h 3371850"/>
              <a:gd name="connsiteX101" fmla="*/ 2671763 w 3586163"/>
              <a:gd name="connsiteY101" fmla="*/ 2057400 h 3371850"/>
              <a:gd name="connsiteX102" fmla="*/ 2643188 w 3586163"/>
              <a:gd name="connsiteY102" fmla="*/ 1971675 h 3371850"/>
              <a:gd name="connsiteX103" fmla="*/ 2657475 w 3586163"/>
              <a:gd name="connsiteY103" fmla="*/ 1714500 h 3371850"/>
              <a:gd name="connsiteX104" fmla="*/ 2671763 w 3586163"/>
              <a:gd name="connsiteY104" fmla="*/ 1614487 h 3371850"/>
              <a:gd name="connsiteX105" fmla="*/ 2628900 w 3586163"/>
              <a:gd name="connsiteY105" fmla="*/ 1485900 h 3371850"/>
              <a:gd name="connsiteX106" fmla="*/ 2586038 w 3586163"/>
              <a:gd name="connsiteY106" fmla="*/ 1457325 h 3371850"/>
              <a:gd name="connsiteX107" fmla="*/ 2528888 w 3586163"/>
              <a:gd name="connsiteY107" fmla="*/ 1400175 h 3371850"/>
              <a:gd name="connsiteX108" fmla="*/ 2514600 w 3586163"/>
              <a:gd name="connsiteY108" fmla="*/ 1357312 h 3371850"/>
              <a:gd name="connsiteX109" fmla="*/ 2486025 w 3586163"/>
              <a:gd name="connsiteY109" fmla="*/ 1314450 h 3371850"/>
              <a:gd name="connsiteX110" fmla="*/ 2486025 w 3586163"/>
              <a:gd name="connsiteY110" fmla="*/ 1128712 h 3371850"/>
              <a:gd name="connsiteX111" fmla="*/ 2514600 w 3586163"/>
              <a:gd name="connsiteY111" fmla="*/ 1028700 h 3371850"/>
              <a:gd name="connsiteX112" fmla="*/ 2600325 w 3586163"/>
              <a:gd name="connsiteY112" fmla="*/ 957262 h 3371850"/>
              <a:gd name="connsiteX113" fmla="*/ 2643188 w 3586163"/>
              <a:gd name="connsiteY113" fmla="*/ 942975 h 3371850"/>
              <a:gd name="connsiteX114" fmla="*/ 2728913 w 3586163"/>
              <a:gd name="connsiteY114" fmla="*/ 900112 h 3371850"/>
              <a:gd name="connsiteX115" fmla="*/ 2828925 w 3586163"/>
              <a:gd name="connsiteY115" fmla="*/ 857250 h 3371850"/>
              <a:gd name="connsiteX116" fmla="*/ 2928938 w 3586163"/>
              <a:gd name="connsiteY116" fmla="*/ 842962 h 3371850"/>
              <a:gd name="connsiteX117" fmla="*/ 3014663 w 3586163"/>
              <a:gd name="connsiteY117" fmla="*/ 814387 h 3371850"/>
              <a:gd name="connsiteX118" fmla="*/ 3071813 w 3586163"/>
              <a:gd name="connsiteY118" fmla="*/ 800100 h 3371850"/>
              <a:gd name="connsiteX119" fmla="*/ 3157538 w 3586163"/>
              <a:gd name="connsiteY119" fmla="*/ 771525 h 3371850"/>
              <a:gd name="connsiteX120" fmla="*/ 3257550 w 3586163"/>
              <a:gd name="connsiteY120" fmla="*/ 742950 h 3371850"/>
              <a:gd name="connsiteX121" fmla="*/ 3386138 w 3586163"/>
              <a:gd name="connsiteY121" fmla="*/ 728662 h 3371850"/>
              <a:gd name="connsiteX122" fmla="*/ 3429000 w 3586163"/>
              <a:gd name="connsiteY122" fmla="*/ 700087 h 3371850"/>
              <a:gd name="connsiteX123" fmla="*/ 3471863 w 3586163"/>
              <a:gd name="connsiteY123" fmla="*/ 614362 h 3371850"/>
              <a:gd name="connsiteX124" fmla="*/ 3500438 w 3586163"/>
              <a:gd name="connsiteY124" fmla="*/ 442912 h 3371850"/>
              <a:gd name="connsiteX125" fmla="*/ 3514725 w 3586163"/>
              <a:gd name="connsiteY125" fmla="*/ 385762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586163" h="3371850">
                <a:moveTo>
                  <a:pt x="3586163" y="471487"/>
                </a:moveTo>
                <a:lnTo>
                  <a:pt x="3500438" y="342900"/>
                </a:lnTo>
                <a:cubicBezTo>
                  <a:pt x="3472339" y="300752"/>
                  <a:pt x="3470257" y="291555"/>
                  <a:pt x="3429000" y="257175"/>
                </a:cubicBezTo>
                <a:cubicBezTo>
                  <a:pt x="3415809" y="246182"/>
                  <a:pt x="3401829" y="235574"/>
                  <a:pt x="3386138" y="228600"/>
                </a:cubicBezTo>
                <a:cubicBezTo>
                  <a:pt x="3358613" y="216367"/>
                  <a:pt x="3300413" y="200025"/>
                  <a:pt x="3300413" y="200025"/>
                </a:cubicBezTo>
                <a:cubicBezTo>
                  <a:pt x="3286125" y="190500"/>
                  <a:pt x="3273242" y="178424"/>
                  <a:pt x="3257550" y="171450"/>
                </a:cubicBezTo>
                <a:cubicBezTo>
                  <a:pt x="3230025" y="159217"/>
                  <a:pt x="3171825" y="142875"/>
                  <a:pt x="3171825" y="142875"/>
                </a:cubicBezTo>
                <a:cubicBezTo>
                  <a:pt x="3081972" y="82972"/>
                  <a:pt x="3178360" y="140291"/>
                  <a:pt x="3014663" y="85725"/>
                </a:cubicBezTo>
                <a:lnTo>
                  <a:pt x="2928938" y="57150"/>
                </a:lnTo>
                <a:cubicBezTo>
                  <a:pt x="2914650" y="52387"/>
                  <a:pt x="2900931" y="45338"/>
                  <a:pt x="2886075" y="42862"/>
                </a:cubicBezTo>
                <a:cubicBezTo>
                  <a:pt x="2687333" y="9739"/>
                  <a:pt x="2934062" y="49260"/>
                  <a:pt x="2671763" y="14287"/>
                </a:cubicBezTo>
                <a:cubicBezTo>
                  <a:pt x="2643048" y="10458"/>
                  <a:pt x="2614613" y="4762"/>
                  <a:pt x="2586038" y="0"/>
                </a:cubicBezTo>
                <a:cubicBezTo>
                  <a:pt x="2433638" y="4762"/>
                  <a:pt x="2280925" y="3424"/>
                  <a:pt x="2128838" y="14287"/>
                </a:cubicBezTo>
                <a:cubicBezTo>
                  <a:pt x="2080393" y="17747"/>
                  <a:pt x="2032039" y="27503"/>
                  <a:pt x="1985963" y="42862"/>
                </a:cubicBezTo>
                <a:lnTo>
                  <a:pt x="1900238" y="71437"/>
                </a:lnTo>
                <a:cubicBezTo>
                  <a:pt x="1885950" y="85725"/>
                  <a:pt x="1870310" y="98778"/>
                  <a:pt x="1857375" y="114300"/>
                </a:cubicBezTo>
                <a:cubicBezTo>
                  <a:pt x="1846382" y="127491"/>
                  <a:pt x="1842208" y="146435"/>
                  <a:pt x="1828800" y="157162"/>
                </a:cubicBezTo>
                <a:cubicBezTo>
                  <a:pt x="1817040" y="166570"/>
                  <a:pt x="1799408" y="164715"/>
                  <a:pt x="1785938" y="171450"/>
                </a:cubicBezTo>
                <a:cubicBezTo>
                  <a:pt x="1770579" y="179129"/>
                  <a:pt x="1757363" y="190500"/>
                  <a:pt x="1743075" y="200025"/>
                </a:cubicBezTo>
                <a:cubicBezTo>
                  <a:pt x="1733550" y="214312"/>
                  <a:pt x="1721474" y="227196"/>
                  <a:pt x="1714500" y="242887"/>
                </a:cubicBezTo>
                <a:cubicBezTo>
                  <a:pt x="1702267" y="270412"/>
                  <a:pt x="1685925" y="328612"/>
                  <a:pt x="1685925" y="328612"/>
                </a:cubicBezTo>
                <a:cubicBezTo>
                  <a:pt x="1690688" y="376237"/>
                  <a:pt x="1678808" y="428677"/>
                  <a:pt x="1700213" y="471487"/>
                </a:cubicBezTo>
                <a:cubicBezTo>
                  <a:pt x="1707899" y="486858"/>
                  <a:pt x="1809539" y="509535"/>
                  <a:pt x="1828800" y="514350"/>
                </a:cubicBezTo>
                <a:cubicBezTo>
                  <a:pt x="1857375" y="533400"/>
                  <a:pt x="1895475" y="542925"/>
                  <a:pt x="1914525" y="571500"/>
                </a:cubicBezTo>
                <a:cubicBezTo>
                  <a:pt x="1924050" y="585787"/>
                  <a:pt x="1936126" y="598671"/>
                  <a:pt x="1943100" y="614362"/>
                </a:cubicBezTo>
                <a:cubicBezTo>
                  <a:pt x="1955333" y="641887"/>
                  <a:pt x="1954967" y="675025"/>
                  <a:pt x="1971675" y="700087"/>
                </a:cubicBezTo>
                <a:cubicBezTo>
                  <a:pt x="1981200" y="714375"/>
                  <a:pt x="1992571" y="727591"/>
                  <a:pt x="2000250" y="742950"/>
                </a:cubicBezTo>
                <a:cubicBezTo>
                  <a:pt x="2006985" y="756420"/>
                  <a:pt x="2007224" y="772647"/>
                  <a:pt x="2014538" y="785812"/>
                </a:cubicBezTo>
                <a:cubicBezTo>
                  <a:pt x="2031217" y="815833"/>
                  <a:pt x="2071688" y="871537"/>
                  <a:pt x="2071688" y="871537"/>
                </a:cubicBezTo>
                <a:lnTo>
                  <a:pt x="2100263" y="957262"/>
                </a:lnTo>
                <a:lnTo>
                  <a:pt x="2114550" y="1000125"/>
                </a:lnTo>
                <a:cubicBezTo>
                  <a:pt x="2109788" y="1033462"/>
                  <a:pt x="2120938" y="1073555"/>
                  <a:pt x="2100263" y="1100137"/>
                </a:cubicBezTo>
                <a:cubicBezTo>
                  <a:pt x="2074458" y="1133314"/>
                  <a:pt x="1877142" y="1142452"/>
                  <a:pt x="1871663" y="1143000"/>
                </a:cubicBezTo>
                <a:cubicBezTo>
                  <a:pt x="1857375" y="1147762"/>
                  <a:pt x="1842271" y="1150552"/>
                  <a:pt x="1828800" y="1157287"/>
                </a:cubicBezTo>
                <a:cubicBezTo>
                  <a:pt x="1748984" y="1197195"/>
                  <a:pt x="1823089" y="1189861"/>
                  <a:pt x="1700213" y="1214437"/>
                </a:cubicBezTo>
                <a:cubicBezTo>
                  <a:pt x="1525453" y="1249390"/>
                  <a:pt x="1706731" y="1210062"/>
                  <a:pt x="1585913" y="1243012"/>
                </a:cubicBezTo>
                <a:cubicBezTo>
                  <a:pt x="1548024" y="1253345"/>
                  <a:pt x="1508870" y="1259168"/>
                  <a:pt x="1471613" y="1271587"/>
                </a:cubicBezTo>
                <a:cubicBezTo>
                  <a:pt x="1457325" y="1276350"/>
                  <a:pt x="1443452" y="1282608"/>
                  <a:pt x="1428750" y="1285875"/>
                </a:cubicBezTo>
                <a:cubicBezTo>
                  <a:pt x="1369913" y="1298950"/>
                  <a:pt x="1328813" y="1298843"/>
                  <a:pt x="1271588" y="1314450"/>
                </a:cubicBezTo>
                <a:cubicBezTo>
                  <a:pt x="1242529" y="1322375"/>
                  <a:pt x="1215084" y="1335720"/>
                  <a:pt x="1185863" y="1343025"/>
                </a:cubicBezTo>
                <a:lnTo>
                  <a:pt x="1128713" y="1357312"/>
                </a:lnTo>
                <a:cubicBezTo>
                  <a:pt x="1114425" y="1366837"/>
                  <a:pt x="1101209" y="1378208"/>
                  <a:pt x="1085850" y="1385887"/>
                </a:cubicBezTo>
                <a:cubicBezTo>
                  <a:pt x="1072380" y="1392622"/>
                  <a:pt x="1055519" y="1391821"/>
                  <a:pt x="1042988" y="1400175"/>
                </a:cubicBezTo>
                <a:cubicBezTo>
                  <a:pt x="1026176" y="1411383"/>
                  <a:pt x="1015647" y="1430102"/>
                  <a:pt x="1000125" y="1443037"/>
                </a:cubicBezTo>
                <a:cubicBezTo>
                  <a:pt x="986934" y="1454030"/>
                  <a:pt x="970454" y="1460619"/>
                  <a:pt x="957263" y="1471612"/>
                </a:cubicBezTo>
                <a:cubicBezTo>
                  <a:pt x="850125" y="1560894"/>
                  <a:pt x="993076" y="1467270"/>
                  <a:pt x="842963" y="1557337"/>
                </a:cubicBezTo>
                <a:cubicBezTo>
                  <a:pt x="804861" y="1671640"/>
                  <a:pt x="862014" y="1538286"/>
                  <a:pt x="785813" y="1614487"/>
                </a:cubicBezTo>
                <a:cubicBezTo>
                  <a:pt x="775164" y="1625136"/>
                  <a:pt x="778839" y="1644185"/>
                  <a:pt x="771525" y="1657350"/>
                </a:cubicBezTo>
                <a:cubicBezTo>
                  <a:pt x="754847" y="1687371"/>
                  <a:pt x="714375" y="1743075"/>
                  <a:pt x="714375" y="1743075"/>
                </a:cubicBezTo>
                <a:cubicBezTo>
                  <a:pt x="709613" y="1762125"/>
                  <a:pt x="700088" y="1780589"/>
                  <a:pt x="700088" y="1800225"/>
                </a:cubicBezTo>
                <a:cubicBezTo>
                  <a:pt x="700088" y="1833083"/>
                  <a:pt x="702221" y="1947366"/>
                  <a:pt x="728663" y="2000250"/>
                </a:cubicBezTo>
                <a:cubicBezTo>
                  <a:pt x="736342" y="2015608"/>
                  <a:pt x="747713" y="2028825"/>
                  <a:pt x="757238" y="2043112"/>
                </a:cubicBezTo>
                <a:cubicBezTo>
                  <a:pt x="762000" y="2057400"/>
                  <a:pt x="764790" y="2072504"/>
                  <a:pt x="771525" y="2085975"/>
                </a:cubicBezTo>
                <a:cubicBezTo>
                  <a:pt x="826922" y="2196770"/>
                  <a:pt x="778472" y="2063955"/>
                  <a:pt x="814388" y="2171700"/>
                </a:cubicBezTo>
                <a:cubicBezTo>
                  <a:pt x="804863" y="2200275"/>
                  <a:pt x="802521" y="2232363"/>
                  <a:pt x="785813" y="2257425"/>
                </a:cubicBezTo>
                <a:cubicBezTo>
                  <a:pt x="766763" y="2286000"/>
                  <a:pt x="757238" y="2324100"/>
                  <a:pt x="728663" y="2343150"/>
                </a:cubicBezTo>
                <a:cubicBezTo>
                  <a:pt x="630407" y="2408654"/>
                  <a:pt x="675519" y="2389440"/>
                  <a:pt x="600075" y="2414587"/>
                </a:cubicBezTo>
                <a:cubicBezTo>
                  <a:pt x="465558" y="2549107"/>
                  <a:pt x="681263" y="2346177"/>
                  <a:pt x="471488" y="2486025"/>
                </a:cubicBezTo>
                <a:cubicBezTo>
                  <a:pt x="457200" y="2495550"/>
                  <a:pt x="444317" y="2507626"/>
                  <a:pt x="428625" y="2514600"/>
                </a:cubicBezTo>
                <a:cubicBezTo>
                  <a:pt x="401100" y="2526833"/>
                  <a:pt x="367962" y="2526467"/>
                  <a:pt x="342900" y="2543175"/>
                </a:cubicBezTo>
                <a:lnTo>
                  <a:pt x="257175" y="2600325"/>
                </a:lnTo>
                <a:cubicBezTo>
                  <a:pt x="247650" y="2614612"/>
                  <a:pt x="240742" y="2631045"/>
                  <a:pt x="228600" y="2643187"/>
                </a:cubicBezTo>
                <a:cubicBezTo>
                  <a:pt x="216458" y="2655329"/>
                  <a:pt x="196465" y="2658353"/>
                  <a:pt x="185738" y="2671762"/>
                </a:cubicBezTo>
                <a:cubicBezTo>
                  <a:pt x="176330" y="2683522"/>
                  <a:pt x="179804" y="2702094"/>
                  <a:pt x="171450" y="2714625"/>
                </a:cubicBezTo>
                <a:cubicBezTo>
                  <a:pt x="160242" y="2731437"/>
                  <a:pt x="142875" y="2743200"/>
                  <a:pt x="128588" y="2757487"/>
                </a:cubicBezTo>
                <a:cubicBezTo>
                  <a:pt x="123825" y="2771775"/>
                  <a:pt x="121772" y="2787274"/>
                  <a:pt x="114300" y="2800350"/>
                </a:cubicBezTo>
                <a:cubicBezTo>
                  <a:pt x="102486" y="2821025"/>
                  <a:pt x="85279" y="2838123"/>
                  <a:pt x="71438" y="2857500"/>
                </a:cubicBezTo>
                <a:cubicBezTo>
                  <a:pt x="61457" y="2871473"/>
                  <a:pt x="52388" y="2886075"/>
                  <a:pt x="42863" y="2900362"/>
                </a:cubicBezTo>
                <a:cubicBezTo>
                  <a:pt x="38100" y="2919412"/>
                  <a:pt x="34218" y="2938704"/>
                  <a:pt x="28575" y="2957512"/>
                </a:cubicBezTo>
                <a:cubicBezTo>
                  <a:pt x="19920" y="2986362"/>
                  <a:pt x="0" y="3043237"/>
                  <a:pt x="0" y="3043237"/>
                </a:cubicBezTo>
                <a:cubicBezTo>
                  <a:pt x="4763" y="3095625"/>
                  <a:pt x="-7957" y="3152731"/>
                  <a:pt x="14288" y="3200400"/>
                </a:cubicBezTo>
                <a:cubicBezTo>
                  <a:pt x="28811" y="3231521"/>
                  <a:pt x="66137" y="3251904"/>
                  <a:pt x="100013" y="3257550"/>
                </a:cubicBezTo>
                <a:cubicBezTo>
                  <a:pt x="167385" y="3268778"/>
                  <a:pt x="183203" y="3269072"/>
                  <a:pt x="242888" y="3286125"/>
                </a:cubicBezTo>
                <a:cubicBezTo>
                  <a:pt x="257369" y="3290262"/>
                  <a:pt x="270933" y="3297718"/>
                  <a:pt x="285750" y="3300412"/>
                </a:cubicBezTo>
                <a:cubicBezTo>
                  <a:pt x="323527" y="3307281"/>
                  <a:pt x="361950" y="3309937"/>
                  <a:pt x="400050" y="3314700"/>
                </a:cubicBezTo>
                <a:cubicBezTo>
                  <a:pt x="428625" y="3324225"/>
                  <a:pt x="455804" y="3340278"/>
                  <a:pt x="485775" y="3343275"/>
                </a:cubicBezTo>
                <a:cubicBezTo>
                  <a:pt x="737747" y="3368471"/>
                  <a:pt x="580833" y="3355483"/>
                  <a:pt x="957263" y="3371850"/>
                </a:cubicBezTo>
                <a:cubicBezTo>
                  <a:pt x="1071563" y="3367087"/>
                  <a:pt x="1186332" y="3368945"/>
                  <a:pt x="1300163" y="3357562"/>
                </a:cubicBezTo>
                <a:cubicBezTo>
                  <a:pt x="1330134" y="3354565"/>
                  <a:pt x="1356667" y="3336292"/>
                  <a:pt x="1385888" y="3328987"/>
                </a:cubicBezTo>
                <a:cubicBezTo>
                  <a:pt x="1404205" y="3324408"/>
                  <a:pt x="1465398" y="3310663"/>
                  <a:pt x="1485900" y="3300412"/>
                </a:cubicBezTo>
                <a:cubicBezTo>
                  <a:pt x="1596679" y="3245022"/>
                  <a:pt x="1463898" y="3293458"/>
                  <a:pt x="1571625" y="3257550"/>
                </a:cubicBezTo>
                <a:cubicBezTo>
                  <a:pt x="1585913" y="3248025"/>
                  <a:pt x="1600515" y="3238956"/>
                  <a:pt x="1614488" y="3228975"/>
                </a:cubicBezTo>
                <a:cubicBezTo>
                  <a:pt x="1633865" y="3215134"/>
                  <a:pt x="1651445" y="3198733"/>
                  <a:pt x="1671638" y="3186112"/>
                </a:cubicBezTo>
                <a:cubicBezTo>
                  <a:pt x="1689699" y="3174824"/>
                  <a:pt x="1710296" y="3168104"/>
                  <a:pt x="1728788" y="3157537"/>
                </a:cubicBezTo>
                <a:cubicBezTo>
                  <a:pt x="1762454" y="3138299"/>
                  <a:pt x="1798141" y="3107999"/>
                  <a:pt x="1828800" y="3086100"/>
                </a:cubicBezTo>
                <a:cubicBezTo>
                  <a:pt x="1842773" y="3076119"/>
                  <a:pt x="1858471" y="3068518"/>
                  <a:pt x="1871663" y="3057525"/>
                </a:cubicBezTo>
                <a:cubicBezTo>
                  <a:pt x="1908312" y="3026984"/>
                  <a:pt x="1929567" y="2996461"/>
                  <a:pt x="1957388" y="2957512"/>
                </a:cubicBezTo>
                <a:cubicBezTo>
                  <a:pt x="1986869" y="2916239"/>
                  <a:pt x="1985944" y="2905139"/>
                  <a:pt x="2028825" y="2871787"/>
                </a:cubicBezTo>
                <a:cubicBezTo>
                  <a:pt x="2055934" y="2850702"/>
                  <a:pt x="2114550" y="2814637"/>
                  <a:pt x="2114550" y="2814637"/>
                </a:cubicBezTo>
                <a:cubicBezTo>
                  <a:pt x="2162175" y="2743200"/>
                  <a:pt x="2128838" y="2781299"/>
                  <a:pt x="2228850" y="2714625"/>
                </a:cubicBezTo>
                <a:lnTo>
                  <a:pt x="2271713" y="2686050"/>
                </a:lnTo>
                <a:cubicBezTo>
                  <a:pt x="2286000" y="2676525"/>
                  <a:pt x="2298285" y="2662905"/>
                  <a:pt x="2314575" y="2657475"/>
                </a:cubicBezTo>
                <a:cubicBezTo>
                  <a:pt x="2328863" y="2652712"/>
                  <a:pt x="2344273" y="2650501"/>
                  <a:pt x="2357438" y="2643187"/>
                </a:cubicBezTo>
                <a:cubicBezTo>
                  <a:pt x="2504819" y="2561309"/>
                  <a:pt x="2389040" y="2604078"/>
                  <a:pt x="2486025" y="2571750"/>
                </a:cubicBezTo>
                <a:cubicBezTo>
                  <a:pt x="2514600" y="2552700"/>
                  <a:pt x="2539169" y="2525460"/>
                  <a:pt x="2571750" y="2514600"/>
                </a:cubicBezTo>
                <a:lnTo>
                  <a:pt x="2657475" y="2486025"/>
                </a:lnTo>
                <a:cubicBezTo>
                  <a:pt x="2671763" y="2476500"/>
                  <a:pt x="2687146" y="2468443"/>
                  <a:pt x="2700338" y="2457450"/>
                </a:cubicBezTo>
                <a:cubicBezTo>
                  <a:pt x="2734475" y="2429003"/>
                  <a:pt x="2788097" y="2365622"/>
                  <a:pt x="2800350" y="2328862"/>
                </a:cubicBezTo>
                <a:lnTo>
                  <a:pt x="2828925" y="2243137"/>
                </a:lnTo>
                <a:cubicBezTo>
                  <a:pt x="2828801" y="2242640"/>
                  <a:pt x="2807184" y="2149959"/>
                  <a:pt x="2800350" y="2143125"/>
                </a:cubicBezTo>
                <a:cubicBezTo>
                  <a:pt x="2782696" y="2125471"/>
                  <a:pt x="2725953" y="2108801"/>
                  <a:pt x="2700338" y="2100262"/>
                </a:cubicBezTo>
                <a:cubicBezTo>
                  <a:pt x="2690813" y="2085975"/>
                  <a:pt x="2678737" y="2073091"/>
                  <a:pt x="2671763" y="2057400"/>
                </a:cubicBezTo>
                <a:cubicBezTo>
                  <a:pt x="2659530" y="2029875"/>
                  <a:pt x="2643188" y="1971675"/>
                  <a:pt x="2643188" y="1971675"/>
                </a:cubicBezTo>
                <a:cubicBezTo>
                  <a:pt x="2647950" y="1885950"/>
                  <a:pt x="2650628" y="1800084"/>
                  <a:pt x="2657475" y="1714500"/>
                </a:cubicBezTo>
                <a:cubicBezTo>
                  <a:pt x="2660161" y="1680931"/>
                  <a:pt x="2671763" y="1648163"/>
                  <a:pt x="2671763" y="1614487"/>
                </a:cubicBezTo>
                <a:cubicBezTo>
                  <a:pt x="2671763" y="1566593"/>
                  <a:pt x="2663402" y="1520402"/>
                  <a:pt x="2628900" y="1485900"/>
                </a:cubicBezTo>
                <a:cubicBezTo>
                  <a:pt x="2616758" y="1473758"/>
                  <a:pt x="2600325" y="1466850"/>
                  <a:pt x="2586038" y="1457325"/>
                </a:cubicBezTo>
                <a:cubicBezTo>
                  <a:pt x="2547936" y="1343022"/>
                  <a:pt x="2605089" y="1476376"/>
                  <a:pt x="2528888" y="1400175"/>
                </a:cubicBezTo>
                <a:cubicBezTo>
                  <a:pt x="2518239" y="1389526"/>
                  <a:pt x="2521335" y="1370783"/>
                  <a:pt x="2514600" y="1357312"/>
                </a:cubicBezTo>
                <a:cubicBezTo>
                  <a:pt x="2506921" y="1341954"/>
                  <a:pt x="2495550" y="1328737"/>
                  <a:pt x="2486025" y="1314450"/>
                </a:cubicBezTo>
                <a:cubicBezTo>
                  <a:pt x="2458093" y="1230651"/>
                  <a:pt x="2465503" y="1272364"/>
                  <a:pt x="2486025" y="1128712"/>
                </a:cubicBezTo>
                <a:cubicBezTo>
                  <a:pt x="2486891" y="1122653"/>
                  <a:pt x="2507199" y="1039801"/>
                  <a:pt x="2514600" y="1028700"/>
                </a:cubicBezTo>
                <a:cubicBezTo>
                  <a:pt x="2530398" y="1005002"/>
                  <a:pt x="2573969" y="970440"/>
                  <a:pt x="2600325" y="957262"/>
                </a:cubicBezTo>
                <a:cubicBezTo>
                  <a:pt x="2613796" y="950527"/>
                  <a:pt x="2628900" y="947737"/>
                  <a:pt x="2643188" y="942975"/>
                </a:cubicBezTo>
                <a:cubicBezTo>
                  <a:pt x="2725557" y="888062"/>
                  <a:pt x="2646100" y="935603"/>
                  <a:pt x="2728913" y="900112"/>
                </a:cubicBezTo>
                <a:cubicBezTo>
                  <a:pt x="2769576" y="882685"/>
                  <a:pt x="2787040" y="865627"/>
                  <a:pt x="2828925" y="857250"/>
                </a:cubicBezTo>
                <a:cubicBezTo>
                  <a:pt x="2861947" y="850646"/>
                  <a:pt x="2895600" y="847725"/>
                  <a:pt x="2928938" y="842962"/>
                </a:cubicBezTo>
                <a:cubicBezTo>
                  <a:pt x="2957513" y="833437"/>
                  <a:pt x="2985442" y="821692"/>
                  <a:pt x="3014663" y="814387"/>
                </a:cubicBezTo>
                <a:cubicBezTo>
                  <a:pt x="3033713" y="809625"/>
                  <a:pt x="3053005" y="805742"/>
                  <a:pt x="3071813" y="800100"/>
                </a:cubicBezTo>
                <a:cubicBezTo>
                  <a:pt x="3100663" y="791445"/>
                  <a:pt x="3128963" y="781050"/>
                  <a:pt x="3157538" y="771525"/>
                </a:cubicBezTo>
                <a:cubicBezTo>
                  <a:pt x="3189551" y="760854"/>
                  <a:pt x="3224223" y="748077"/>
                  <a:pt x="3257550" y="742950"/>
                </a:cubicBezTo>
                <a:cubicBezTo>
                  <a:pt x="3300175" y="736392"/>
                  <a:pt x="3343275" y="733425"/>
                  <a:pt x="3386138" y="728662"/>
                </a:cubicBezTo>
                <a:cubicBezTo>
                  <a:pt x="3400425" y="719137"/>
                  <a:pt x="3416858" y="712229"/>
                  <a:pt x="3429000" y="700087"/>
                </a:cubicBezTo>
                <a:cubicBezTo>
                  <a:pt x="3452280" y="676807"/>
                  <a:pt x="3464116" y="645350"/>
                  <a:pt x="3471863" y="614362"/>
                </a:cubicBezTo>
                <a:cubicBezTo>
                  <a:pt x="3497417" y="512148"/>
                  <a:pt x="3476250" y="563852"/>
                  <a:pt x="3500438" y="442912"/>
                </a:cubicBezTo>
                <a:cubicBezTo>
                  <a:pt x="3516231" y="363947"/>
                  <a:pt x="3514725" y="425099"/>
                  <a:pt x="3514725" y="38576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5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Üçüncü derece </a:t>
            </a:r>
            <a:r>
              <a:rPr lang="tr-TR" dirty="0" err="1" smtClean="0"/>
              <a:t>prolapsus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27</a:t>
            </a:fld>
            <a:endParaRPr lang="tr-TR"/>
          </a:p>
        </p:txBody>
      </p:sp>
      <p:pic>
        <p:nvPicPr>
          <p:cNvPr id="4" name="İçerik Yer Tutucusu 3" descr="http://www.womenshealthsection.com/content/graphics/milex_chart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0" b="29744"/>
          <a:stretch/>
        </p:blipFill>
        <p:spPr bwMode="auto">
          <a:xfrm>
            <a:off x="1614488" y="1717290"/>
            <a:ext cx="9129712" cy="4890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erbest Form 4"/>
          <p:cNvSpPr/>
          <p:nvPr/>
        </p:nvSpPr>
        <p:spPr>
          <a:xfrm>
            <a:off x="1728788" y="2828925"/>
            <a:ext cx="8372475" cy="3804235"/>
          </a:xfrm>
          <a:custGeom>
            <a:avLst/>
            <a:gdLst>
              <a:gd name="connsiteX0" fmla="*/ 8372475 w 8372475"/>
              <a:gd name="connsiteY0" fmla="*/ 2800350 h 3804235"/>
              <a:gd name="connsiteX1" fmla="*/ 8358187 w 8372475"/>
              <a:gd name="connsiteY1" fmla="*/ 3043238 h 3804235"/>
              <a:gd name="connsiteX2" fmla="*/ 8343900 w 8372475"/>
              <a:gd name="connsiteY2" fmla="*/ 3328988 h 3804235"/>
              <a:gd name="connsiteX3" fmla="*/ 8286750 w 8372475"/>
              <a:gd name="connsiteY3" fmla="*/ 3371850 h 3804235"/>
              <a:gd name="connsiteX4" fmla="*/ 8258175 w 8372475"/>
              <a:gd name="connsiteY4" fmla="*/ 3414713 h 3804235"/>
              <a:gd name="connsiteX5" fmla="*/ 8215312 w 8372475"/>
              <a:gd name="connsiteY5" fmla="*/ 3429000 h 3804235"/>
              <a:gd name="connsiteX6" fmla="*/ 8172450 w 8372475"/>
              <a:gd name="connsiteY6" fmla="*/ 3457575 h 3804235"/>
              <a:gd name="connsiteX7" fmla="*/ 8143875 w 8372475"/>
              <a:gd name="connsiteY7" fmla="*/ 3500438 h 3804235"/>
              <a:gd name="connsiteX8" fmla="*/ 8001000 w 8372475"/>
              <a:gd name="connsiteY8" fmla="*/ 3543300 h 3804235"/>
              <a:gd name="connsiteX9" fmla="*/ 7943850 w 8372475"/>
              <a:gd name="connsiteY9" fmla="*/ 3571875 h 3804235"/>
              <a:gd name="connsiteX10" fmla="*/ 7786687 w 8372475"/>
              <a:gd name="connsiteY10" fmla="*/ 3600450 h 3804235"/>
              <a:gd name="connsiteX11" fmla="*/ 7700962 w 8372475"/>
              <a:gd name="connsiteY11" fmla="*/ 3629025 h 3804235"/>
              <a:gd name="connsiteX12" fmla="*/ 7629525 w 8372475"/>
              <a:gd name="connsiteY12" fmla="*/ 3657600 h 3804235"/>
              <a:gd name="connsiteX13" fmla="*/ 7443787 w 8372475"/>
              <a:gd name="connsiteY13" fmla="*/ 3686175 h 3804235"/>
              <a:gd name="connsiteX14" fmla="*/ 7058025 w 8372475"/>
              <a:gd name="connsiteY14" fmla="*/ 3671888 h 3804235"/>
              <a:gd name="connsiteX15" fmla="*/ 6958012 w 8372475"/>
              <a:gd name="connsiteY15" fmla="*/ 3657600 h 3804235"/>
              <a:gd name="connsiteX16" fmla="*/ 6886575 w 8372475"/>
              <a:gd name="connsiteY16" fmla="*/ 3629025 h 3804235"/>
              <a:gd name="connsiteX17" fmla="*/ 6829425 w 8372475"/>
              <a:gd name="connsiteY17" fmla="*/ 3614738 h 3804235"/>
              <a:gd name="connsiteX18" fmla="*/ 6786562 w 8372475"/>
              <a:gd name="connsiteY18" fmla="*/ 3600450 h 3804235"/>
              <a:gd name="connsiteX19" fmla="*/ 6657975 w 8372475"/>
              <a:gd name="connsiteY19" fmla="*/ 3571875 h 3804235"/>
              <a:gd name="connsiteX20" fmla="*/ 6615112 w 8372475"/>
              <a:gd name="connsiteY20" fmla="*/ 3557588 h 3804235"/>
              <a:gd name="connsiteX21" fmla="*/ 6315075 w 8372475"/>
              <a:gd name="connsiteY21" fmla="*/ 3586163 h 3804235"/>
              <a:gd name="connsiteX22" fmla="*/ 6229350 w 8372475"/>
              <a:gd name="connsiteY22" fmla="*/ 3614738 h 3804235"/>
              <a:gd name="connsiteX23" fmla="*/ 6143625 w 8372475"/>
              <a:gd name="connsiteY23" fmla="*/ 3643313 h 3804235"/>
              <a:gd name="connsiteX24" fmla="*/ 6057900 w 8372475"/>
              <a:gd name="connsiteY24" fmla="*/ 3671888 h 3804235"/>
              <a:gd name="connsiteX25" fmla="*/ 6015037 w 8372475"/>
              <a:gd name="connsiteY25" fmla="*/ 3686175 h 3804235"/>
              <a:gd name="connsiteX26" fmla="*/ 5829300 w 8372475"/>
              <a:gd name="connsiteY26" fmla="*/ 3743325 h 3804235"/>
              <a:gd name="connsiteX27" fmla="*/ 5715000 w 8372475"/>
              <a:gd name="connsiteY27" fmla="*/ 3757613 h 3804235"/>
              <a:gd name="connsiteX28" fmla="*/ 5400675 w 8372475"/>
              <a:gd name="connsiteY28" fmla="*/ 3786188 h 3804235"/>
              <a:gd name="connsiteX29" fmla="*/ 5072062 w 8372475"/>
              <a:gd name="connsiteY29" fmla="*/ 3786188 h 3804235"/>
              <a:gd name="connsiteX30" fmla="*/ 4972050 w 8372475"/>
              <a:gd name="connsiteY30" fmla="*/ 3743325 h 3804235"/>
              <a:gd name="connsiteX31" fmla="*/ 4829175 w 8372475"/>
              <a:gd name="connsiteY31" fmla="*/ 3700463 h 3804235"/>
              <a:gd name="connsiteX32" fmla="*/ 4357687 w 8372475"/>
              <a:gd name="connsiteY32" fmla="*/ 3686175 h 3804235"/>
              <a:gd name="connsiteX33" fmla="*/ 4157662 w 8372475"/>
              <a:gd name="connsiteY33" fmla="*/ 3643313 h 3804235"/>
              <a:gd name="connsiteX34" fmla="*/ 4014787 w 8372475"/>
              <a:gd name="connsiteY34" fmla="*/ 3586163 h 3804235"/>
              <a:gd name="connsiteX35" fmla="*/ 3971925 w 8372475"/>
              <a:gd name="connsiteY35" fmla="*/ 3571875 h 3804235"/>
              <a:gd name="connsiteX36" fmla="*/ 3343275 w 8372475"/>
              <a:gd name="connsiteY36" fmla="*/ 3586163 h 3804235"/>
              <a:gd name="connsiteX37" fmla="*/ 3086100 w 8372475"/>
              <a:gd name="connsiteY37" fmla="*/ 3600450 h 3804235"/>
              <a:gd name="connsiteX38" fmla="*/ 2757487 w 8372475"/>
              <a:gd name="connsiteY38" fmla="*/ 3586163 h 3804235"/>
              <a:gd name="connsiteX39" fmla="*/ 2686050 w 8372475"/>
              <a:gd name="connsiteY39" fmla="*/ 3571875 h 3804235"/>
              <a:gd name="connsiteX40" fmla="*/ 2643187 w 8372475"/>
              <a:gd name="connsiteY40" fmla="*/ 3557588 h 3804235"/>
              <a:gd name="connsiteX41" fmla="*/ 2557462 w 8372475"/>
              <a:gd name="connsiteY41" fmla="*/ 3543300 h 3804235"/>
              <a:gd name="connsiteX42" fmla="*/ 2486025 w 8372475"/>
              <a:gd name="connsiteY42" fmla="*/ 3529013 h 3804235"/>
              <a:gd name="connsiteX43" fmla="*/ 2257425 w 8372475"/>
              <a:gd name="connsiteY43" fmla="*/ 3500438 h 3804235"/>
              <a:gd name="connsiteX44" fmla="*/ 2171700 w 8372475"/>
              <a:gd name="connsiteY44" fmla="*/ 3471863 h 3804235"/>
              <a:gd name="connsiteX45" fmla="*/ 2128837 w 8372475"/>
              <a:gd name="connsiteY45" fmla="*/ 3457575 h 3804235"/>
              <a:gd name="connsiteX46" fmla="*/ 2071687 w 8372475"/>
              <a:gd name="connsiteY46" fmla="*/ 3443288 h 3804235"/>
              <a:gd name="connsiteX47" fmla="*/ 2014537 w 8372475"/>
              <a:gd name="connsiteY47" fmla="*/ 3414713 h 3804235"/>
              <a:gd name="connsiteX48" fmla="*/ 1885950 w 8372475"/>
              <a:gd name="connsiteY48" fmla="*/ 3371850 h 3804235"/>
              <a:gd name="connsiteX49" fmla="*/ 1828800 w 8372475"/>
              <a:gd name="connsiteY49" fmla="*/ 3328988 h 3804235"/>
              <a:gd name="connsiteX50" fmla="*/ 1743075 w 8372475"/>
              <a:gd name="connsiteY50" fmla="*/ 3300413 h 3804235"/>
              <a:gd name="connsiteX51" fmla="*/ 1685925 w 8372475"/>
              <a:gd name="connsiteY51" fmla="*/ 3271838 h 3804235"/>
              <a:gd name="connsiteX52" fmla="*/ 1643062 w 8372475"/>
              <a:gd name="connsiteY52" fmla="*/ 3243263 h 3804235"/>
              <a:gd name="connsiteX53" fmla="*/ 1585912 w 8372475"/>
              <a:gd name="connsiteY53" fmla="*/ 3228975 h 3804235"/>
              <a:gd name="connsiteX54" fmla="*/ 1500187 w 8372475"/>
              <a:gd name="connsiteY54" fmla="*/ 3200400 h 3804235"/>
              <a:gd name="connsiteX55" fmla="*/ 1457325 w 8372475"/>
              <a:gd name="connsiteY55" fmla="*/ 3186113 h 3804235"/>
              <a:gd name="connsiteX56" fmla="*/ 1414462 w 8372475"/>
              <a:gd name="connsiteY56" fmla="*/ 3171825 h 3804235"/>
              <a:gd name="connsiteX57" fmla="*/ 1314450 w 8372475"/>
              <a:gd name="connsiteY57" fmla="*/ 3143250 h 3804235"/>
              <a:gd name="connsiteX58" fmla="*/ 1257300 w 8372475"/>
              <a:gd name="connsiteY58" fmla="*/ 3128963 h 3804235"/>
              <a:gd name="connsiteX59" fmla="*/ 1085850 w 8372475"/>
              <a:gd name="connsiteY59" fmla="*/ 3071813 h 3804235"/>
              <a:gd name="connsiteX60" fmla="*/ 971550 w 8372475"/>
              <a:gd name="connsiteY60" fmla="*/ 3014663 h 3804235"/>
              <a:gd name="connsiteX61" fmla="*/ 900112 w 8372475"/>
              <a:gd name="connsiteY61" fmla="*/ 2986088 h 3804235"/>
              <a:gd name="connsiteX62" fmla="*/ 857250 w 8372475"/>
              <a:gd name="connsiteY62" fmla="*/ 2957513 h 3804235"/>
              <a:gd name="connsiteX63" fmla="*/ 785812 w 8372475"/>
              <a:gd name="connsiteY63" fmla="*/ 2928938 h 3804235"/>
              <a:gd name="connsiteX64" fmla="*/ 642937 w 8372475"/>
              <a:gd name="connsiteY64" fmla="*/ 2857500 h 3804235"/>
              <a:gd name="connsiteX65" fmla="*/ 600075 w 8372475"/>
              <a:gd name="connsiteY65" fmla="*/ 2828925 h 3804235"/>
              <a:gd name="connsiteX66" fmla="*/ 557212 w 8372475"/>
              <a:gd name="connsiteY66" fmla="*/ 2814638 h 3804235"/>
              <a:gd name="connsiteX67" fmla="*/ 471487 w 8372475"/>
              <a:gd name="connsiteY67" fmla="*/ 2757488 h 3804235"/>
              <a:gd name="connsiteX68" fmla="*/ 428625 w 8372475"/>
              <a:gd name="connsiteY68" fmla="*/ 2728913 h 3804235"/>
              <a:gd name="connsiteX69" fmla="*/ 342900 w 8372475"/>
              <a:gd name="connsiteY69" fmla="*/ 2643188 h 3804235"/>
              <a:gd name="connsiteX70" fmla="*/ 314325 w 8372475"/>
              <a:gd name="connsiteY70" fmla="*/ 2600325 h 3804235"/>
              <a:gd name="connsiteX71" fmla="*/ 285750 w 8372475"/>
              <a:gd name="connsiteY71" fmla="*/ 2543175 h 3804235"/>
              <a:gd name="connsiteX72" fmla="*/ 242887 w 8372475"/>
              <a:gd name="connsiteY72" fmla="*/ 2500313 h 3804235"/>
              <a:gd name="connsiteX73" fmla="*/ 214312 w 8372475"/>
              <a:gd name="connsiteY73" fmla="*/ 2414588 h 3804235"/>
              <a:gd name="connsiteX74" fmla="*/ 200025 w 8372475"/>
              <a:gd name="connsiteY74" fmla="*/ 2371725 h 3804235"/>
              <a:gd name="connsiteX75" fmla="*/ 157162 w 8372475"/>
              <a:gd name="connsiteY75" fmla="*/ 2314575 h 3804235"/>
              <a:gd name="connsiteX76" fmla="*/ 142875 w 8372475"/>
              <a:gd name="connsiteY76" fmla="*/ 2214563 h 3804235"/>
              <a:gd name="connsiteX77" fmla="*/ 114300 w 8372475"/>
              <a:gd name="connsiteY77" fmla="*/ 2114550 h 3804235"/>
              <a:gd name="connsiteX78" fmla="*/ 85725 w 8372475"/>
              <a:gd name="connsiteY78" fmla="*/ 2000250 h 3804235"/>
              <a:gd name="connsiteX79" fmla="*/ 57150 w 8372475"/>
              <a:gd name="connsiteY79" fmla="*/ 1900238 h 3804235"/>
              <a:gd name="connsiteX80" fmla="*/ 28575 w 8372475"/>
              <a:gd name="connsiteY80" fmla="*/ 1657350 h 3804235"/>
              <a:gd name="connsiteX81" fmla="*/ 0 w 8372475"/>
              <a:gd name="connsiteY81" fmla="*/ 1385888 h 3804235"/>
              <a:gd name="connsiteX82" fmla="*/ 14287 w 8372475"/>
              <a:gd name="connsiteY82" fmla="*/ 971550 h 3804235"/>
              <a:gd name="connsiteX83" fmla="*/ 28575 w 8372475"/>
              <a:gd name="connsiteY83" fmla="*/ 928688 h 3804235"/>
              <a:gd name="connsiteX84" fmla="*/ 42862 w 8372475"/>
              <a:gd name="connsiteY84" fmla="*/ 857250 h 3804235"/>
              <a:gd name="connsiteX85" fmla="*/ 71437 w 8372475"/>
              <a:gd name="connsiteY85" fmla="*/ 800100 h 3804235"/>
              <a:gd name="connsiteX86" fmla="*/ 114300 w 8372475"/>
              <a:gd name="connsiteY86" fmla="*/ 714375 h 3804235"/>
              <a:gd name="connsiteX87" fmla="*/ 142875 w 8372475"/>
              <a:gd name="connsiteY87" fmla="*/ 628650 h 3804235"/>
              <a:gd name="connsiteX88" fmla="*/ 242887 w 8372475"/>
              <a:gd name="connsiteY88" fmla="*/ 500063 h 3804235"/>
              <a:gd name="connsiteX89" fmla="*/ 314325 w 8372475"/>
              <a:gd name="connsiteY89" fmla="*/ 442913 h 3804235"/>
              <a:gd name="connsiteX90" fmla="*/ 414337 w 8372475"/>
              <a:gd name="connsiteY90" fmla="*/ 357188 h 3804235"/>
              <a:gd name="connsiteX91" fmla="*/ 500062 w 8372475"/>
              <a:gd name="connsiteY91" fmla="*/ 271463 h 3804235"/>
              <a:gd name="connsiteX92" fmla="*/ 557212 w 8372475"/>
              <a:gd name="connsiteY92" fmla="*/ 228600 h 3804235"/>
              <a:gd name="connsiteX93" fmla="*/ 671512 w 8372475"/>
              <a:gd name="connsiteY93" fmla="*/ 200025 h 3804235"/>
              <a:gd name="connsiteX94" fmla="*/ 785812 w 8372475"/>
              <a:gd name="connsiteY94" fmla="*/ 171450 h 3804235"/>
              <a:gd name="connsiteX95" fmla="*/ 828675 w 8372475"/>
              <a:gd name="connsiteY95" fmla="*/ 157163 h 3804235"/>
              <a:gd name="connsiteX96" fmla="*/ 1042987 w 8372475"/>
              <a:gd name="connsiteY96" fmla="*/ 128588 h 3804235"/>
              <a:gd name="connsiteX97" fmla="*/ 1143000 w 8372475"/>
              <a:gd name="connsiteY97" fmla="*/ 100013 h 3804235"/>
              <a:gd name="connsiteX98" fmla="*/ 1285875 w 8372475"/>
              <a:gd name="connsiteY98" fmla="*/ 85725 h 3804235"/>
              <a:gd name="connsiteX99" fmla="*/ 1771650 w 8372475"/>
              <a:gd name="connsiteY99" fmla="*/ 100013 h 3804235"/>
              <a:gd name="connsiteX100" fmla="*/ 1871662 w 8372475"/>
              <a:gd name="connsiteY100" fmla="*/ 114300 h 3804235"/>
              <a:gd name="connsiteX101" fmla="*/ 2014537 w 8372475"/>
              <a:gd name="connsiteY101" fmla="*/ 85725 h 3804235"/>
              <a:gd name="connsiteX102" fmla="*/ 2114550 w 8372475"/>
              <a:gd name="connsiteY102" fmla="*/ 14288 h 3804235"/>
              <a:gd name="connsiteX103" fmla="*/ 2171700 w 8372475"/>
              <a:gd name="connsiteY103" fmla="*/ 0 h 3804235"/>
              <a:gd name="connsiteX104" fmla="*/ 2486025 w 8372475"/>
              <a:gd name="connsiteY104" fmla="*/ 42863 h 3804235"/>
              <a:gd name="connsiteX105" fmla="*/ 2571750 w 8372475"/>
              <a:gd name="connsiteY105" fmla="*/ 100013 h 3804235"/>
              <a:gd name="connsiteX106" fmla="*/ 2614612 w 8372475"/>
              <a:gd name="connsiteY106" fmla="*/ 128588 h 3804235"/>
              <a:gd name="connsiteX107" fmla="*/ 2643187 w 8372475"/>
              <a:gd name="connsiteY107" fmla="*/ 171450 h 3804235"/>
              <a:gd name="connsiteX108" fmla="*/ 2686050 w 8372475"/>
              <a:gd name="connsiteY108" fmla="*/ 200025 h 3804235"/>
              <a:gd name="connsiteX109" fmla="*/ 2714625 w 8372475"/>
              <a:gd name="connsiteY109" fmla="*/ 257175 h 3804235"/>
              <a:gd name="connsiteX110" fmla="*/ 2786062 w 8372475"/>
              <a:gd name="connsiteY110" fmla="*/ 342900 h 3804235"/>
              <a:gd name="connsiteX111" fmla="*/ 2843212 w 8372475"/>
              <a:gd name="connsiteY111" fmla="*/ 414338 h 3804235"/>
              <a:gd name="connsiteX112" fmla="*/ 2871787 w 8372475"/>
              <a:gd name="connsiteY112" fmla="*/ 457200 h 3804235"/>
              <a:gd name="connsiteX113" fmla="*/ 2928937 w 8372475"/>
              <a:gd name="connsiteY113" fmla="*/ 500063 h 3804235"/>
              <a:gd name="connsiteX114" fmla="*/ 3014662 w 8372475"/>
              <a:gd name="connsiteY114" fmla="*/ 557213 h 3804235"/>
              <a:gd name="connsiteX115" fmla="*/ 3071812 w 8372475"/>
              <a:gd name="connsiteY115" fmla="*/ 685800 h 3804235"/>
              <a:gd name="connsiteX116" fmla="*/ 3100387 w 8372475"/>
              <a:gd name="connsiteY116" fmla="*/ 771525 h 3804235"/>
              <a:gd name="connsiteX117" fmla="*/ 3114675 w 8372475"/>
              <a:gd name="connsiteY117" fmla="*/ 828675 h 3804235"/>
              <a:gd name="connsiteX118" fmla="*/ 3128962 w 8372475"/>
              <a:gd name="connsiteY118" fmla="*/ 871538 h 3804235"/>
              <a:gd name="connsiteX119" fmla="*/ 3186112 w 8372475"/>
              <a:gd name="connsiteY119" fmla="*/ 1057275 h 3804235"/>
              <a:gd name="connsiteX120" fmla="*/ 3228975 w 8372475"/>
              <a:gd name="connsiteY120" fmla="*/ 1100138 h 3804235"/>
              <a:gd name="connsiteX121" fmla="*/ 3257550 w 8372475"/>
              <a:gd name="connsiteY121" fmla="*/ 1157288 h 3804235"/>
              <a:gd name="connsiteX122" fmla="*/ 3300412 w 8372475"/>
              <a:gd name="connsiteY122" fmla="*/ 1214438 h 3804235"/>
              <a:gd name="connsiteX123" fmla="*/ 3357562 w 8372475"/>
              <a:gd name="connsiteY123" fmla="*/ 1300163 h 3804235"/>
              <a:gd name="connsiteX124" fmla="*/ 3357562 w 8372475"/>
              <a:gd name="connsiteY124" fmla="*/ 1971675 h 3804235"/>
              <a:gd name="connsiteX125" fmla="*/ 3271837 w 8372475"/>
              <a:gd name="connsiteY125" fmla="*/ 2043113 h 3804235"/>
              <a:gd name="connsiteX126" fmla="*/ 3243262 w 8372475"/>
              <a:gd name="connsiteY126" fmla="*/ 2085975 h 3804235"/>
              <a:gd name="connsiteX127" fmla="*/ 3157537 w 8372475"/>
              <a:gd name="connsiteY127" fmla="*/ 2128838 h 3804235"/>
              <a:gd name="connsiteX128" fmla="*/ 3071812 w 8372475"/>
              <a:gd name="connsiteY128" fmla="*/ 2185988 h 3804235"/>
              <a:gd name="connsiteX129" fmla="*/ 2971800 w 8372475"/>
              <a:gd name="connsiteY129" fmla="*/ 2257425 h 3804235"/>
              <a:gd name="connsiteX130" fmla="*/ 2928937 w 8372475"/>
              <a:gd name="connsiteY130" fmla="*/ 2271713 h 3804235"/>
              <a:gd name="connsiteX131" fmla="*/ 2843212 w 8372475"/>
              <a:gd name="connsiteY131" fmla="*/ 2343150 h 3804235"/>
              <a:gd name="connsiteX132" fmla="*/ 2800350 w 8372475"/>
              <a:gd name="connsiteY132" fmla="*/ 2357438 h 3804235"/>
              <a:gd name="connsiteX133" fmla="*/ 2714625 w 8372475"/>
              <a:gd name="connsiteY133" fmla="*/ 2400300 h 3804235"/>
              <a:gd name="connsiteX134" fmla="*/ 2628900 w 8372475"/>
              <a:gd name="connsiteY134" fmla="*/ 2457450 h 3804235"/>
              <a:gd name="connsiteX135" fmla="*/ 2571750 w 8372475"/>
              <a:gd name="connsiteY135" fmla="*/ 2543175 h 3804235"/>
              <a:gd name="connsiteX136" fmla="*/ 2557462 w 8372475"/>
              <a:gd name="connsiteY136" fmla="*/ 2600325 h 3804235"/>
              <a:gd name="connsiteX137" fmla="*/ 2528887 w 8372475"/>
              <a:gd name="connsiteY137" fmla="*/ 2686050 h 3804235"/>
              <a:gd name="connsiteX138" fmla="*/ 2586037 w 8372475"/>
              <a:gd name="connsiteY138" fmla="*/ 2928938 h 3804235"/>
              <a:gd name="connsiteX139" fmla="*/ 2628900 w 8372475"/>
              <a:gd name="connsiteY139" fmla="*/ 2943225 h 3804235"/>
              <a:gd name="connsiteX140" fmla="*/ 2671762 w 8372475"/>
              <a:gd name="connsiteY140" fmla="*/ 2971800 h 3804235"/>
              <a:gd name="connsiteX141" fmla="*/ 2714625 w 8372475"/>
              <a:gd name="connsiteY141" fmla="*/ 2986088 h 3804235"/>
              <a:gd name="connsiteX142" fmla="*/ 2871787 w 8372475"/>
              <a:gd name="connsiteY142" fmla="*/ 3014663 h 3804235"/>
              <a:gd name="connsiteX143" fmla="*/ 2914650 w 8372475"/>
              <a:gd name="connsiteY143" fmla="*/ 3028950 h 3804235"/>
              <a:gd name="connsiteX144" fmla="*/ 3571875 w 8372475"/>
              <a:gd name="connsiteY144" fmla="*/ 3014663 h 3804235"/>
              <a:gd name="connsiteX145" fmla="*/ 3614737 w 8372475"/>
              <a:gd name="connsiteY145" fmla="*/ 3000375 h 3804235"/>
              <a:gd name="connsiteX146" fmla="*/ 4200525 w 8372475"/>
              <a:gd name="connsiteY146" fmla="*/ 2986088 h 3804235"/>
              <a:gd name="connsiteX147" fmla="*/ 4300537 w 8372475"/>
              <a:gd name="connsiteY147" fmla="*/ 2971800 h 3804235"/>
              <a:gd name="connsiteX148" fmla="*/ 4429125 w 8372475"/>
              <a:gd name="connsiteY148" fmla="*/ 2957513 h 3804235"/>
              <a:gd name="connsiteX149" fmla="*/ 4471987 w 8372475"/>
              <a:gd name="connsiteY149" fmla="*/ 2943225 h 3804235"/>
              <a:gd name="connsiteX150" fmla="*/ 4572000 w 8372475"/>
              <a:gd name="connsiteY150" fmla="*/ 2928938 h 3804235"/>
              <a:gd name="connsiteX151" fmla="*/ 4700587 w 8372475"/>
              <a:gd name="connsiteY151" fmla="*/ 2886075 h 3804235"/>
              <a:gd name="connsiteX152" fmla="*/ 4772025 w 8372475"/>
              <a:gd name="connsiteY152" fmla="*/ 2871788 h 3804235"/>
              <a:gd name="connsiteX153" fmla="*/ 4900612 w 8372475"/>
              <a:gd name="connsiteY153" fmla="*/ 2828925 h 3804235"/>
              <a:gd name="connsiteX154" fmla="*/ 4957762 w 8372475"/>
              <a:gd name="connsiteY154" fmla="*/ 2814638 h 3804235"/>
              <a:gd name="connsiteX155" fmla="*/ 5000625 w 8372475"/>
              <a:gd name="connsiteY155" fmla="*/ 2786063 h 3804235"/>
              <a:gd name="connsiteX156" fmla="*/ 5100637 w 8372475"/>
              <a:gd name="connsiteY156" fmla="*/ 2757488 h 3804235"/>
              <a:gd name="connsiteX157" fmla="*/ 5157787 w 8372475"/>
              <a:gd name="connsiteY157" fmla="*/ 2728913 h 3804235"/>
              <a:gd name="connsiteX158" fmla="*/ 5672137 w 8372475"/>
              <a:gd name="connsiteY158" fmla="*/ 2728913 h 3804235"/>
              <a:gd name="connsiteX159" fmla="*/ 5772150 w 8372475"/>
              <a:gd name="connsiteY159" fmla="*/ 2757488 h 3804235"/>
              <a:gd name="connsiteX160" fmla="*/ 5872162 w 8372475"/>
              <a:gd name="connsiteY160" fmla="*/ 2771775 h 3804235"/>
              <a:gd name="connsiteX161" fmla="*/ 5972175 w 8372475"/>
              <a:gd name="connsiteY161" fmla="*/ 2743200 h 3804235"/>
              <a:gd name="connsiteX162" fmla="*/ 6100762 w 8372475"/>
              <a:gd name="connsiteY162" fmla="*/ 2700338 h 3804235"/>
              <a:gd name="connsiteX163" fmla="*/ 6300787 w 8372475"/>
              <a:gd name="connsiteY163" fmla="*/ 2657475 h 3804235"/>
              <a:gd name="connsiteX164" fmla="*/ 6343650 w 8372475"/>
              <a:gd name="connsiteY164" fmla="*/ 2643188 h 3804235"/>
              <a:gd name="connsiteX165" fmla="*/ 6486525 w 8372475"/>
              <a:gd name="connsiteY165" fmla="*/ 2628900 h 3804235"/>
              <a:gd name="connsiteX166" fmla="*/ 6557962 w 8372475"/>
              <a:gd name="connsiteY166" fmla="*/ 2614613 h 3804235"/>
              <a:gd name="connsiteX167" fmla="*/ 6600825 w 8372475"/>
              <a:gd name="connsiteY167" fmla="*/ 2600325 h 3804235"/>
              <a:gd name="connsiteX168" fmla="*/ 6743700 w 8372475"/>
              <a:gd name="connsiteY168" fmla="*/ 2586038 h 3804235"/>
              <a:gd name="connsiteX169" fmla="*/ 7129462 w 8372475"/>
              <a:gd name="connsiteY169" fmla="*/ 2557463 h 3804235"/>
              <a:gd name="connsiteX170" fmla="*/ 7186612 w 8372475"/>
              <a:gd name="connsiteY170" fmla="*/ 2543175 h 3804235"/>
              <a:gd name="connsiteX171" fmla="*/ 7258050 w 8372475"/>
              <a:gd name="connsiteY171" fmla="*/ 2528888 h 3804235"/>
              <a:gd name="connsiteX172" fmla="*/ 7358062 w 8372475"/>
              <a:gd name="connsiteY172" fmla="*/ 2500313 h 3804235"/>
              <a:gd name="connsiteX173" fmla="*/ 7400925 w 8372475"/>
              <a:gd name="connsiteY173" fmla="*/ 2486025 h 3804235"/>
              <a:gd name="connsiteX174" fmla="*/ 7472362 w 8372475"/>
              <a:gd name="connsiteY174" fmla="*/ 2471738 h 3804235"/>
              <a:gd name="connsiteX175" fmla="*/ 7529512 w 8372475"/>
              <a:gd name="connsiteY175" fmla="*/ 2457450 h 3804235"/>
              <a:gd name="connsiteX176" fmla="*/ 7758112 w 8372475"/>
              <a:gd name="connsiteY176" fmla="*/ 2471738 h 3804235"/>
              <a:gd name="connsiteX177" fmla="*/ 7800975 w 8372475"/>
              <a:gd name="connsiteY177" fmla="*/ 2500313 h 3804235"/>
              <a:gd name="connsiteX178" fmla="*/ 7843837 w 8372475"/>
              <a:gd name="connsiteY178" fmla="*/ 2514600 h 3804235"/>
              <a:gd name="connsiteX179" fmla="*/ 7972425 w 8372475"/>
              <a:gd name="connsiteY179" fmla="*/ 2586038 h 3804235"/>
              <a:gd name="connsiteX180" fmla="*/ 8015287 w 8372475"/>
              <a:gd name="connsiteY180" fmla="*/ 2600325 h 3804235"/>
              <a:gd name="connsiteX181" fmla="*/ 8058150 w 8372475"/>
              <a:gd name="connsiteY181" fmla="*/ 2614613 h 3804235"/>
              <a:gd name="connsiteX182" fmla="*/ 8143875 w 8372475"/>
              <a:gd name="connsiteY182" fmla="*/ 2700338 h 3804235"/>
              <a:gd name="connsiteX183" fmla="*/ 8229600 w 8372475"/>
              <a:gd name="connsiteY183" fmla="*/ 2757488 h 3804235"/>
              <a:gd name="connsiteX184" fmla="*/ 8301037 w 8372475"/>
              <a:gd name="connsiteY184" fmla="*/ 2843213 h 3804235"/>
              <a:gd name="connsiteX185" fmla="*/ 8343900 w 8372475"/>
              <a:gd name="connsiteY185" fmla="*/ 2886075 h 3804235"/>
              <a:gd name="connsiteX186" fmla="*/ 8372475 w 8372475"/>
              <a:gd name="connsiteY186" fmla="*/ 2914650 h 380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372475" h="3804235">
                <a:moveTo>
                  <a:pt x="8372475" y="2800350"/>
                </a:moveTo>
                <a:cubicBezTo>
                  <a:pt x="8367712" y="2881313"/>
                  <a:pt x="8362565" y="2962254"/>
                  <a:pt x="8358187" y="3043238"/>
                </a:cubicBezTo>
                <a:cubicBezTo>
                  <a:pt x="8353039" y="3138468"/>
                  <a:pt x="8364159" y="3235796"/>
                  <a:pt x="8343900" y="3328988"/>
                </a:cubicBezTo>
                <a:cubicBezTo>
                  <a:pt x="8338842" y="3352257"/>
                  <a:pt x="8305800" y="3357563"/>
                  <a:pt x="8286750" y="3371850"/>
                </a:cubicBezTo>
                <a:cubicBezTo>
                  <a:pt x="8277225" y="3386138"/>
                  <a:pt x="8271584" y="3403986"/>
                  <a:pt x="8258175" y="3414713"/>
                </a:cubicBezTo>
                <a:cubicBezTo>
                  <a:pt x="8246415" y="3424121"/>
                  <a:pt x="8228783" y="3422265"/>
                  <a:pt x="8215312" y="3429000"/>
                </a:cubicBezTo>
                <a:cubicBezTo>
                  <a:pt x="8199953" y="3436679"/>
                  <a:pt x="8186737" y="3448050"/>
                  <a:pt x="8172450" y="3457575"/>
                </a:cubicBezTo>
                <a:cubicBezTo>
                  <a:pt x="8162925" y="3471863"/>
                  <a:pt x="8158436" y="3491337"/>
                  <a:pt x="8143875" y="3500438"/>
                </a:cubicBezTo>
                <a:cubicBezTo>
                  <a:pt x="8120684" y="3514933"/>
                  <a:pt x="8034460" y="3534935"/>
                  <a:pt x="8001000" y="3543300"/>
                </a:cubicBezTo>
                <a:cubicBezTo>
                  <a:pt x="7981950" y="3552825"/>
                  <a:pt x="7964056" y="3565140"/>
                  <a:pt x="7943850" y="3571875"/>
                </a:cubicBezTo>
                <a:cubicBezTo>
                  <a:pt x="7923875" y="3578533"/>
                  <a:pt x="7801088" y="3598050"/>
                  <a:pt x="7786687" y="3600450"/>
                </a:cubicBezTo>
                <a:cubicBezTo>
                  <a:pt x="7758112" y="3609975"/>
                  <a:pt x="7728928" y="3617838"/>
                  <a:pt x="7700962" y="3629025"/>
                </a:cubicBezTo>
                <a:cubicBezTo>
                  <a:pt x="7677150" y="3638550"/>
                  <a:pt x="7654268" y="3650852"/>
                  <a:pt x="7629525" y="3657600"/>
                </a:cubicBezTo>
                <a:cubicBezTo>
                  <a:pt x="7607710" y="3663550"/>
                  <a:pt x="7459569" y="3683921"/>
                  <a:pt x="7443787" y="3686175"/>
                </a:cubicBezTo>
                <a:cubicBezTo>
                  <a:pt x="7315200" y="3681413"/>
                  <a:pt x="7186478" y="3679444"/>
                  <a:pt x="7058025" y="3671888"/>
                </a:cubicBezTo>
                <a:cubicBezTo>
                  <a:pt x="7024407" y="3669910"/>
                  <a:pt x="6990683" y="3665768"/>
                  <a:pt x="6958012" y="3657600"/>
                </a:cubicBezTo>
                <a:cubicBezTo>
                  <a:pt x="6933131" y="3651380"/>
                  <a:pt x="6910906" y="3637135"/>
                  <a:pt x="6886575" y="3629025"/>
                </a:cubicBezTo>
                <a:cubicBezTo>
                  <a:pt x="6867946" y="3622816"/>
                  <a:pt x="6848306" y="3620132"/>
                  <a:pt x="6829425" y="3614738"/>
                </a:cubicBezTo>
                <a:cubicBezTo>
                  <a:pt x="6814944" y="3610601"/>
                  <a:pt x="6801043" y="3604587"/>
                  <a:pt x="6786562" y="3600450"/>
                </a:cubicBezTo>
                <a:cubicBezTo>
                  <a:pt x="6683927" y="3571126"/>
                  <a:pt x="6775783" y="3601327"/>
                  <a:pt x="6657975" y="3571875"/>
                </a:cubicBezTo>
                <a:cubicBezTo>
                  <a:pt x="6643364" y="3568222"/>
                  <a:pt x="6629400" y="3562350"/>
                  <a:pt x="6615112" y="3557588"/>
                </a:cubicBezTo>
                <a:cubicBezTo>
                  <a:pt x="6521388" y="3563446"/>
                  <a:pt x="6410770" y="3560064"/>
                  <a:pt x="6315075" y="3586163"/>
                </a:cubicBezTo>
                <a:cubicBezTo>
                  <a:pt x="6286016" y="3594088"/>
                  <a:pt x="6257925" y="3605213"/>
                  <a:pt x="6229350" y="3614738"/>
                </a:cubicBezTo>
                <a:lnTo>
                  <a:pt x="6143625" y="3643313"/>
                </a:lnTo>
                <a:lnTo>
                  <a:pt x="6057900" y="3671888"/>
                </a:lnTo>
                <a:cubicBezTo>
                  <a:pt x="6043612" y="3676651"/>
                  <a:pt x="6029020" y="3680582"/>
                  <a:pt x="6015037" y="3686175"/>
                </a:cubicBezTo>
                <a:cubicBezTo>
                  <a:pt x="5933868" y="3718643"/>
                  <a:pt x="5927547" y="3724903"/>
                  <a:pt x="5829300" y="3743325"/>
                </a:cubicBezTo>
                <a:cubicBezTo>
                  <a:pt x="5791561" y="3750401"/>
                  <a:pt x="5753134" y="3753127"/>
                  <a:pt x="5715000" y="3757613"/>
                </a:cubicBezTo>
                <a:cubicBezTo>
                  <a:pt x="5555260" y="3776406"/>
                  <a:pt x="5585404" y="3771978"/>
                  <a:pt x="5400675" y="3786188"/>
                </a:cubicBezTo>
                <a:cubicBezTo>
                  <a:pt x="5249943" y="3811309"/>
                  <a:pt x="5301896" y="3809171"/>
                  <a:pt x="5072062" y="3786188"/>
                </a:cubicBezTo>
                <a:cubicBezTo>
                  <a:pt x="5041405" y="3783122"/>
                  <a:pt x="4996835" y="3753239"/>
                  <a:pt x="4972050" y="3743325"/>
                </a:cubicBezTo>
                <a:cubicBezTo>
                  <a:pt x="4962845" y="3739643"/>
                  <a:pt x="4853517" y="3701779"/>
                  <a:pt x="4829175" y="3700463"/>
                </a:cubicBezTo>
                <a:cubicBezTo>
                  <a:pt x="4672169" y="3691976"/>
                  <a:pt x="4514850" y="3690938"/>
                  <a:pt x="4357687" y="3686175"/>
                </a:cubicBezTo>
                <a:cubicBezTo>
                  <a:pt x="4215283" y="3650574"/>
                  <a:pt x="4282125" y="3664056"/>
                  <a:pt x="4157662" y="3643313"/>
                </a:cubicBezTo>
                <a:cubicBezTo>
                  <a:pt x="4073569" y="3601266"/>
                  <a:pt x="4120721" y="3621475"/>
                  <a:pt x="4014787" y="3586163"/>
                </a:cubicBezTo>
                <a:lnTo>
                  <a:pt x="3971925" y="3571875"/>
                </a:lnTo>
                <a:lnTo>
                  <a:pt x="3343275" y="3586163"/>
                </a:lnTo>
                <a:cubicBezTo>
                  <a:pt x="3257462" y="3588931"/>
                  <a:pt x="3171957" y="3600450"/>
                  <a:pt x="3086100" y="3600450"/>
                </a:cubicBezTo>
                <a:cubicBezTo>
                  <a:pt x="2976459" y="3600450"/>
                  <a:pt x="2867025" y="3590925"/>
                  <a:pt x="2757487" y="3586163"/>
                </a:cubicBezTo>
                <a:cubicBezTo>
                  <a:pt x="2733675" y="3581400"/>
                  <a:pt x="2709609" y="3577765"/>
                  <a:pt x="2686050" y="3571875"/>
                </a:cubicBezTo>
                <a:cubicBezTo>
                  <a:pt x="2671439" y="3568222"/>
                  <a:pt x="2657889" y="3560855"/>
                  <a:pt x="2643187" y="3557588"/>
                </a:cubicBezTo>
                <a:cubicBezTo>
                  <a:pt x="2614908" y="3551304"/>
                  <a:pt x="2585964" y="3548482"/>
                  <a:pt x="2557462" y="3543300"/>
                </a:cubicBezTo>
                <a:cubicBezTo>
                  <a:pt x="2533570" y="3538956"/>
                  <a:pt x="2510065" y="3532447"/>
                  <a:pt x="2486025" y="3529013"/>
                </a:cubicBezTo>
                <a:cubicBezTo>
                  <a:pt x="2410004" y="3518153"/>
                  <a:pt x="2257425" y="3500438"/>
                  <a:pt x="2257425" y="3500438"/>
                </a:cubicBezTo>
                <a:lnTo>
                  <a:pt x="2171700" y="3471863"/>
                </a:lnTo>
                <a:cubicBezTo>
                  <a:pt x="2157412" y="3467100"/>
                  <a:pt x="2143448" y="3461228"/>
                  <a:pt x="2128837" y="3457575"/>
                </a:cubicBezTo>
                <a:lnTo>
                  <a:pt x="2071687" y="3443288"/>
                </a:lnTo>
                <a:cubicBezTo>
                  <a:pt x="2052637" y="3433763"/>
                  <a:pt x="2034479" y="3422191"/>
                  <a:pt x="2014537" y="3414713"/>
                </a:cubicBezTo>
                <a:cubicBezTo>
                  <a:pt x="1934865" y="3384835"/>
                  <a:pt x="1972539" y="3419955"/>
                  <a:pt x="1885950" y="3371850"/>
                </a:cubicBezTo>
                <a:cubicBezTo>
                  <a:pt x="1865134" y="3360286"/>
                  <a:pt x="1850098" y="3339637"/>
                  <a:pt x="1828800" y="3328988"/>
                </a:cubicBezTo>
                <a:cubicBezTo>
                  <a:pt x="1801859" y="3315518"/>
                  <a:pt x="1771041" y="3311600"/>
                  <a:pt x="1743075" y="3300413"/>
                </a:cubicBezTo>
                <a:cubicBezTo>
                  <a:pt x="1723300" y="3292503"/>
                  <a:pt x="1704417" y="3282405"/>
                  <a:pt x="1685925" y="3271838"/>
                </a:cubicBezTo>
                <a:cubicBezTo>
                  <a:pt x="1671016" y="3263319"/>
                  <a:pt x="1658845" y="3250027"/>
                  <a:pt x="1643062" y="3243263"/>
                </a:cubicBezTo>
                <a:cubicBezTo>
                  <a:pt x="1625013" y="3235528"/>
                  <a:pt x="1604720" y="3234618"/>
                  <a:pt x="1585912" y="3228975"/>
                </a:cubicBezTo>
                <a:cubicBezTo>
                  <a:pt x="1557062" y="3220320"/>
                  <a:pt x="1528762" y="3209925"/>
                  <a:pt x="1500187" y="3200400"/>
                </a:cubicBezTo>
                <a:lnTo>
                  <a:pt x="1457325" y="3186113"/>
                </a:lnTo>
                <a:cubicBezTo>
                  <a:pt x="1443037" y="3181350"/>
                  <a:pt x="1429073" y="3175478"/>
                  <a:pt x="1414462" y="3171825"/>
                </a:cubicBezTo>
                <a:cubicBezTo>
                  <a:pt x="1235801" y="3127161"/>
                  <a:pt x="1457929" y="3184244"/>
                  <a:pt x="1314450" y="3143250"/>
                </a:cubicBezTo>
                <a:cubicBezTo>
                  <a:pt x="1295569" y="3137855"/>
                  <a:pt x="1275754" y="3135674"/>
                  <a:pt x="1257300" y="3128963"/>
                </a:cubicBezTo>
                <a:cubicBezTo>
                  <a:pt x="1086420" y="3066825"/>
                  <a:pt x="1225356" y="3099713"/>
                  <a:pt x="1085850" y="3071813"/>
                </a:cubicBezTo>
                <a:cubicBezTo>
                  <a:pt x="1047750" y="3052763"/>
                  <a:pt x="1011100" y="3030483"/>
                  <a:pt x="971550" y="3014663"/>
                </a:cubicBezTo>
                <a:cubicBezTo>
                  <a:pt x="947737" y="3005138"/>
                  <a:pt x="923051" y="2997558"/>
                  <a:pt x="900112" y="2986088"/>
                </a:cubicBezTo>
                <a:cubicBezTo>
                  <a:pt x="884754" y="2978409"/>
                  <a:pt x="872608" y="2965192"/>
                  <a:pt x="857250" y="2957513"/>
                </a:cubicBezTo>
                <a:cubicBezTo>
                  <a:pt x="834311" y="2946043"/>
                  <a:pt x="808327" y="2941219"/>
                  <a:pt x="785812" y="2928938"/>
                </a:cubicBezTo>
                <a:cubicBezTo>
                  <a:pt x="641874" y="2850427"/>
                  <a:pt x="757347" y="2886103"/>
                  <a:pt x="642937" y="2857500"/>
                </a:cubicBezTo>
                <a:cubicBezTo>
                  <a:pt x="628650" y="2847975"/>
                  <a:pt x="615434" y="2836604"/>
                  <a:pt x="600075" y="2828925"/>
                </a:cubicBezTo>
                <a:cubicBezTo>
                  <a:pt x="586604" y="2822190"/>
                  <a:pt x="570377" y="2821952"/>
                  <a:pt x="557212" y="2814638"/>
                </a:cubicBezTo>
                <a:cubicBezTo>
                  <a:pt x="527191" y="2797960"/>
                  <a:pt x="500062" y="2776538"/>
                  <a:pt x="471487" y="2757488"/>
                </a:cubicBezTo>
                <a:cubicBezTo>
                  <a:pt x="457200" y="2747963"/>
                  <a:pt x="440767" y="2741055"/>
                  <a:pt x="428625" y="2728913"/>
                </a:cubicBezTo>
                <a:cubicBezTo>
                  <a:pt x="400050" y="2700338"/>
                  <a:pt x="365316" y="2676812"/>
                  <a:pt x="342900" y="2643188"/>
                </a:cubicBezTo>
                <a:cubicBezTo>
                  <a:pt x="333375" y="2628900"/>
                  <a:pt x="322844" y="2615234"/>
                  <a:pt x="314325" y="2600325"/>
                </a:cubicBezTo>
                <a:cubicBezTo>
                  <a:pt x="303758" y="2581833"/>
                  <a:pt x="298130" y="2560506"/>
                  <a:pt x="285750" y="2543175"/>
                </a:cubicBezTo>
                <a:cubicBezTo>
                  <a:pt x="274006" y="2526733"/>
                  <a:pt x="257175" y="2514600"/>
                  <a:pt x="242887" y="2500313"/>
                </a:cubicBezTo>
                <a:lnTo>
                  <a:pt x="214312" y="2414588"/>
                </a:lnTo>
                <a:cubicBezTo>
                  <a:pt x="209550" y="2400300"/>
                  <a:pt x="209061" y="2383773"/>
                  <a:pt x="200025" y="2371725"/>
                </a:cubicBezTo>
                <a:lnTo>
                  <a:pt x="157162" y="2314575"/>
                </a:lnTo>
                <a:cubicBezTo>
                  <a:pt x="152400" y="2281238"/>
                  <a:pt x="148899" y="2247696"/>
                  <a:pt x="142875" y="2214563"/>
                </a:cubicBezTo>
                <a:cubicBezTo>
                  <a:pt x="129898" y="2143189"/>
                  <a:pt x="130989" y="2175745"/>
                  <a:pt x="114300" y="2114550"/>
                </a:cubicBezTo>
                <a:cubicBezTo>
                  <a:pt x="103967" y="2076661"/>
                  <a:pt x="98145" y="2037507"/>
                  <a:pt x="85725" y="2000250"/>
                </a:cubicBezTo>
                <a:cubicBezTo>
                  <a:pt x="73481" y="1963521"/>
                  <a:pt x="64327" y="1939714"/>
                  <a:pt x="57150" y="1900238"/>
                </a:cubicBezTo>
                <a:cubicBezTo>
                  <a:pt x="42436" y="1819310"/>
                  <a:pt x="37198" y="1739268"/>
                  <a:pt x="28575" y="1657350"/>
                </a:cubicBezTo>
                <a:cubicBezTo>
                  <a:pt x="-10571" y="1285463"/>
                  <a:pt x="40300" y="1788902"/>
                  <a:pt x="0" y="1385888"/>
                </a:cubicBezTo>
                <a:cubicBezTo>
                  <a:pt x="4762" y="1247775"/>
                  <a:pt x="5667" y="1109476"/>
                  <a:pt x="14287" y="971550"/>
                </a:cubicBezTo>
                <a:cubicBezTo>
                  <a:pt x="15226" y="956519"/>
                  <a:pt x="24922" y="943299"/>
                  <a:pt x="28575" y="928688"/>
                </a:cubicBezTo>
                <a:cubicBezTo>
                  <a:pt x="34465" y="905129"/>
                  <a:pt x="35183" y="880288"/>
                  <a:pt x="42862" y="857250"/>
                </a:cubicBezTo>
                <a:cubicBezTo>
                  <a:pt x="49597" y="837044"/>
                  <a:pt x="63047" y="819676"/>
                  <a:pt x="71437" y="800100"/>
                </a:cubicBezTo>
                <a:cubicBezTo>
                  <a:pt x="106929" y="717287"/>
                  <a:pt x="59386" y="796746"/>
                  <a:pt x="114300" y="714375"/>
                </a:cubicBezTo>
                <a:cubicBezTo>
                  <a:pt x="123825" y="685800"/>
                  <a:pt x="126167" y="653712"/>
                  <a:pt x="142875" y="628650"/>
                </a:cubicBezTo>
                <a:cubicBezTo>
                  <a:pt x="188407" y="560352"/>
                  <a:pt x="189171" y="547065"/>
                  <a:pt x="242887" y="500063"/>
                </a:cubicBezTo>
                <a:cubicBezTo>
                  <a:pt x="265837" y="479982"/>
                  <a:pt x="292762" y="464476"/>
                  <a:pt x="314325" y="442913"/>
                </a:cubicBezTo>
                <a:cubicBezTo>
                  <a:pt x="405843" y="351395"/>
                  <a:pt x="330218" y="385227"/>
                  <a:pt x="414337" y="357188"/>
                </a:cubicBezTo>
                <a:cubicBezTo>
                  <a:pt x="474189" y="277386"/>
                  <a:pt x="432565" y="319675"/>
                  <a:pt x="500062" y="271463"/>
                </a:cubicBezTo>
                <a:cubicBezTo>
                  <a:pt x="519439" y="257622"/>
                  <a:pt x="535231" y="237759"/>
                  <a:pt x="557212" y="228600"/>
                </a:cubicBezTo>
                <a:cubicBezTo>
                  <a:pt x="593464" y="213495"/>
                  <a:pt x="633412" y="209550"/>
                  <a:pt x="671512" y="200025"/>
                </a:cubicBezTo>
                <a:cubicBezTo>
                  <a:pt x="709612" y="190500"/>
                  <a:pt x="748555" y="183869"/>
                  <a:pt x="785812" y="171450"/>
                </a:cubicBezTo>
                <a:cubicBezTo>
                  <a:pt x="800100" y="166688"/>
                  <a:pt x="813907" y="160117"/>
                  <a:pt x="828675" y="157163"/>
                </a:cubicBezTo>
                <a:cubicBezTo>
                  <a:pt x="861554" y="150587"/>
                  <a:pt x="1015154" y="132067"/>
                  <a:pt x="1042987" y="128588"/>
                </a:cubicBezTo>
                <a:cubicBezTo>
                  <a:pt x="1073523" y="118409"/>
                  <a:pt x="1111600" y="104499"/>
                  <a:pt x="1143000" y="100013"/>
                </a:cubicBezTo>
                <a:cubicBezTo>
                  <a:pt x="1190382" y="93244"/>
                  <a:pt x="1238250" y="90488"/>
                  <a:pt x="1285875" y="85725"/>
                </a:cubicBezTo>
                <a:lnTo>
                  <a:pt x="1771650" y="100013"/>
                </a:lnTo>
                <a:cubicBezTo>
                  <a:pt x="1805286" y="101654"/>
                  <a:pt x="1838044" y="116278"/>
                  <a:pt x="1871662" y="114300"/>
                </a:cubicBezTo>
                <a:cubicBezTo>
                  <a:pt x="1920146" y="111448"/>
                  <a:pt x="1966912" y="95250"/>
                  <a:pt x="2014537" y="85725"/>
                </a:cubicBezTo>
                <a:cubicBezTo>
                  <a:pt x="2021043" y="80845"/>
                  <a:pt x="2098300" y="21252"/>
                  <a:pt x="2114550" y="14288"/>
                </a:cubicBezTo>
                <a:cubicBezTo>
                  <a:pt x="2132599" y="6553"/>
                  <a:pt x="2152650" y="4763"/>
                  <a:pt x="2171700" y="0"/>
                </a:cubicBezTo>
                <a:cubicBezTo>
                  <a:pt x="2209182" y="2343"/>
                  <a:pt x="2415128" y="-4402"/>
                  <a:pt x="2486025" y="42863"/>
                </a:cubicBezTo>
                <a:lnTo>
                  <a:pt x="2571750" y="100013"/>
                </a:lnTo>
                <a:lnTo>
                  <a:pt x="2614612" y="128588"/>
                </a:lnTo>
                <a:cubicBezTo>
                  <a:pt x="2624137" y="142875"/>
                  <a:pt x="2631045" y="159308"/>
                  <a:pt x="2643187" y="171450"/>
                </a:cubicBezTo>
                <a:cubicBezTo>
                  <a:pt x="2655329" y="183592"/>
                  <a:pt x="2675057" y="186833"/>
                  <a:pt x="2686050" y="200025"/>
                </a:cubicBezTo>
                <a:cubicBezTo>
                  <a:pt x="2699685" y="216387"/>
                  <a:pt x="2704058" y="238683"/>
                  <a:pt x="2714625" y="257175"/>
                </a:cubicBezTo>
                <a:cubicBezTo>
                  <a:pt x="2749027" y="317378"/>
                  <a:pt x="2737390" y="287274"/>
                  <a:pt x="2786062" y="342900"/>
                </a:cubicBezTo>
                <a:cubicBezTo>
                  <a:pt x="2806143" y="365850"/>
                  <a:pt x="2824915" y="389942"/>
                  <a:pt x="2843212" y="414338"/>
                </a:cubicBezTo>
                <a:cubicBezTo>
                  <a:pt x="2853515" y="428075"/>
                  <a:pt x="2859645" y="445058"/>
                  <a:pt x="2871787" y="457200"/>
                </a:cubicBezTo>
                <a:cubicBezTo>
                  <a:pt x="2888625" y="474038"/>
                  <a:pt x="2909429" y="486407"/>
                  <a:pt x="2928937" y="500063"/>
                </a:cubicBezTo>
                <a:cubicBezTo>
                  <a:pt x="2957072" y="519757"/>
                  <a:pt x="3014662" y="557213"/>
                  <a:pt x="3014662" y="557213"/>
                </a:cubicBezTo>
                <a:cubicBezTo>
                  <a:pt x="3059945" y="625137"/>
                  <a:pt x="3037806" y="583784"/>
                  <a:pt x="3071812" y="685800"/>
                </a:cubicBezTo>
                <a:cubicBezTo>
                  <a:pt x="3071815" y="685810"/>
                  <a:pt x="3100384" y="771514"/>
                  <a:pt x="3100387" y="771525"/>
                </a:cubicBezTo>
                <a:cubicBezTo>
                  <a:pt x="3105150" y="790575"/>
                  <a:pt x="3109281" y="809794"/>
                  <a:pt x="3114675" y="828675"/>
                </a:cubicBezTo>
                <a:cubicBezTo>
                  <a:pt x="3118812" y="843156"/>
                  <a:pt x="3125309" y="856927"/>
                  <a:pt x="3128962" y="871538"/>
                </a:cubicBezTo>
                <a:cubicBezTo>
                  <a:pt x="3144856" y="935113"/>
                  <a:pt x="3146404" y="1001685"/>
                  <a:pt x="3186112" y="1057275"/>
                </a:cubicBezTo>
                <a:cubicBezTo>
                  <a:pt x="3197856" y="1073717"/>
                  <a:pt x="3217231" y="1083696"/>
                  <a:pt x="3228975" y="1100138"/>
                </a:cubicBezTo>
                <a:cubicBezTo>
                  <a:pt x="3241355" y="1117469"/>
                  <a:pt x="3246262" y="1139227"/>
                  <a:pt x="3257550" y="1157288"/>
                </a:cubicBezTo>
                <a:cubicBezTo>
                  <a:pt x="3270170" y="1177481"/>
                  <a:pt x="3286757" y="1194930"/>
                  <a:pt x="3300412" y="1214438"/>
                </a:cubicBezTo>
                <a:cubicBezTo>
                  <a:pt x="3320106" y="1242573"/>
                  <a:pt x="3357562" y="1300163"/>
                  <a:pt x="3357562" y="1300163"/>
                </a:cubicBezTo>
                <a:cubicBezTo>
                  <a:pt x="3407677" y="1550726"/>
                  <a:pt x="3400558" y="1487968"/>
                  <a:pt x="3357562" y="1971675"/>
                </a:cubicBezTo>
                <a:cubicBezTo>
                  <a:pt x="3355829" y="1991166"/>
                  <a:pt x="3286240" y="2033511"/>
                  <a:pt x="3271837" y="2043113"/>
                </a:cubicBezTo>
                <a:cubicBezTo>
                  <a:pt x="3262312" y="2057400"/>
                  <a:pt x="3255404" y="2073833"/>
                  <a:pt x="3243262" y="2085975"/>
                </a:cubicBezTo>
                <a:cubicBezTo>
                  <a:pt x="3215565" y="2113672"/>
                  <a:pt x="3192398" y="2117217"/>
                  <a:pt x="3157537" y="2128838"/>
                </a:cubicBezTo>
                <a:cubicBezTo>
                  <a:pt x="3076285" y="2210090"/>
                  <a:pt x="3154521" y="2144633"/>
                  <a:pt x="3071812" y="2185988"/>
                </a:cubicBezTo>
                <a:cubicBezTo>
                  <a:pt x="3027594" y="2208097"/>
                  <a:pt x="3017092" y="2231544"/>
                  <a:pt x="2971800" y="2257425"/>
                </a:cubicBezTo>
                <a:cubicBezTo>
                  <a:pt x="2958724" y="2264897"/>
                  <a:pt x="2942408" y="2264978"/>
                  <a:pt x="2928937" y="2271713"/>
                </a:cubicBezTo>
                <a:cubicBezTo>
                  <a:pt x="2835453" y="2318455"/>
                  <a:pt x="2938001" y="2279957"/>
                  <a:pt x="2843212" y="2343150"/>
                </a:cubicBezTo>
                <a:cubicBezTo>
                  <a:pt x="2830681" y="2351504"/>
                  <a:pt x="2813820" y="2350703"/>
                  <a:pt x="2800350" y="2357438"/>
                </a:cubicBezTo>
                <a:cubicBezTo>
                  <a:pt x="2689571" y="2412828"/>
                  <a:pt x="2822352" y="2364392"/>
                  <a:pt x="2714625" y="2400300"/>
                </a:cubicBezTo>
                <a:cubicBezTo>
                  <a:pt x="2686050" y="2419350"/>
                  <a:pt x="2647950" y="2428875"/>
                  <a:pt x="2628900" y="2457450"/>
                </a:cubicBezTo>
                <a:lnTo>
                  <a:pt x="2571750" y="2543175"/>
                </a:lnTo>
                <a:cubicBezTo>
                  <a:pt x="2566987" y="2562225"/>
                  <a:pt x="2563105" y="2581517"/>
                  <a:pt x="2557462" y="2600325"/>
                </a:cubicBezTo>
                <a:cubicBezTo>
                  <a:pt x="2548807" y="2629175"/>
                  <a:pt x="2528887" y="2686050"/>
                  <a:pt x="2528887" y="2686050"/>
                </a:cubicBezTo>
                <a:cubicBezTo>
                  <a:pt x="2539408" y="2843852"/>
                  <a:pt x="2484781" y="2878311"/>
                  <a:pt x="2586037" y="2928938"/>
                </a:cubicBezTo>
                <a:cubicBezTo>
                  <a:pt x="2599508" y="2935673"/>
                  <a:pt x="2614612" y="2938463"/>
                  <a:pt x="2628900" y="2943225"/>
                </a:cubicBezTo>
                <a:cubicBezTo>
                  <a:pt x="2643187" y="2952750"/>
                  <a:pt x="2656404" y="2964121"/>
                  <a:pt x="2671762" y="2971800"/>
                </a:cubicBezTo>
                <a:cubicBezTo>
                  <a:pt x="2685233" y="2978535"/>
                  <a:pt x="2700144" y="2981951"/>
                  <a:pt x="2714625" y="2986088"/>
                </a:cubicBezTo>
                <a:cubicBezTo>
                  <a:pt x="2781985" y="3005333"/>
                  <a:pt x="2790856" y="3003101"/>
                  <a:pt x="2871787" y="3014663"/>
                </a:cubicBezTo>
                <a:cubicBezTo>
                  <a:pt x="2886075" y="3019425"/>
                  <a:pt x="2899590" y="3028950"/>
                  <a:pt x="2914650" y="3028950"/>
                </a:cubicBezTo>
                <a:cubicBezTo>
                  <a:pt x="3133777" y="3028950"/>
                  <a:pt x="3352931" y="3023600"/>
                  <a:pt x="3571875" y="3014663"/>
                </a:cubicBezTo>
                <a:cubicBezTo>
                  <a:pt x="3586923" y="3014049"/>
                  <a:pt x="3599692" y="3001059"/>
                  <a:pt x="3614737" y="3000375"/>
                </a:cubicBezTo>
                <a:cubicBezTo>
                  <a:pt x="3809856" y="2991506"/>
                  <a:pt x="4005262" y="2990850"/>
                  <a:pt x="4200525" y="2986088"/>
                </a:cubicBezTo>
                <a:lnTo>
                  <a:pt x="4300537" y="2971800"/>
                </a:lnTo>
                <a:cubicBezTo>
                  <a:pt x="4343330" y="2966451"/>
                  <a:pt x="4386585" y="2964603"/>
                  <a:pt x="4429125" y="2957513"/>
                </a:cubicBezTo>
                <a:cubicBezTo>
                  <a:pt x="4443980" y="2955037"/>
                  <a:pt x="4457219" y="2946179"/>
                  <a:pt x="4471987" y="2943225"/>
                </a:cubicBezTo>
                <a:cubicBezTo>
                  <a:pt x="4505009" y="2936621"/>
                  <a:pt x="4538662" y="2933700"/>
                  <a:pt x="4572000" y="2928938"/>
                </a:cubicBezTo>
                <a:cubicBezTo>
                  <a:pt x="4614862" y="2914650"/>
                  <a:pt x="4656283" y="2894935"/>
                  <a:pt x="4700587" y="2886075"/>
                </a:cubicBezTo>
                <a:cubicBezTo>
                  <a:pt x="4724400" y="2881313"/>
                  <a:pt x="4748675" y="2878459"/>
                  <a:pt x="4772025" y="2871788"/>
                </a:cubicBezTo>
                <a:cubicBezTo>
                  <a:pt x="4815468" y="2859376"/>
                  <a:pt x="4856780" y="2839883"/>
                  <a:pt x="4900612" y="2828925"/>
                </a:cubicBezTo>
                <a:lnTo>
                  <a:pt x="4957762" y="2814638"/>
                </a:lnTo>
                <a:cubicBezTo>
                  <a:pt x="4972050" y="2805113"/>
                  <a:pt x="4985266" y="2793742"/>
                  <a:pt x="5000625" y="2786063"/>
                </a:cubicBezTo>
                <a:cubicBezTo>
                  <a:pt x="5021127" y="2775812"/>
                  <a:pt x="5082320" y="2762067"/>
                  <a:pt x="5100637" y="2757488"/>
                </a:cubicBezTo>
                <a:cubicBezTo>
                  <a:pt x="5119687" y="2747963"/>
                  <a:pt x="5137239" y="2734517"/>
                  <a:pt x="5157787" y="2728913"/>
                </a:cubicBezTo>
                <a:cubicBezTo>
                  <a:pt x="5294495" y="2691629"/>
                  <a:pt x="5634958" y="2727631"/>
                  <a:pt x="5672137" y="2728913"/>
                </a:cubicBezTo>
                <a:cubicBezTo>
                  <a:pt x="5708856" y="2741152"/>
                  <a:pt x="5732689" y="2750313"/>
                  <a:pt x="5772150" y="2757488"/>
                </a:cubicBezTo>
                <a:cubicBezTo>
                  <a:pt x="5805283" y="2763512"/>
                  <a:pt x="5838825" y="2767013"/>
                  <a:pt x="5872162" y="2771775"/>
                </a:cubicBezTo>
                <a:cubicBezTo>
                  <a:pt x="5905500" y="2762250"/>
                  <a:pt x="5939082" y="2753542"/>
                  <a:pt x="5972175" y="2743200"/>
                </a:cubicBezTo>
                <a:cubicBezTo>
                  <a:pt x="6015299" y="2729724"/>
                  <a:pt x="6056196" y="2707766"/>
                  <a:pt x="6100762" y="2700338"/>
                </a:cubicBezTo>
                <a:cubicBezTo>
                  <a:pt x="6172706" y="2688347"/>
                  <a:pt x="6229581" y="2681209"/>
                  <a:pt x="6300787" y="2657475"/>
                </a:cubicBezTo>
                <a:cubicBezTo>
                  <a:pt x="6315075" y="2652713"/>
                  <a:pt x="6328765" y="2645478"/>
                  <a:pt x="6343650" y="2643188"/>
                </a:cubicBezTo>
                <a:cubicBezTo>
                  <a:pt x="6390956" y="2635910"/>
                  <a:pt x="6439082" y="2635226"/>
                  <a:pt x="6486525" y="2628900"/>
                </a:cubicBezTo>
                <a:cubicBezTo>
                  <a:pt x="6510596" y="2625691"/>
                  <a:pt x="6534403" y="2620503"/>
                  <a:pt x="6557962" y="2614613"/>
                </a:cubicBezTo>
                <a:cubicBezTo>
                  <a:pt x="6572573" y="2610960"/>
                  <a:pt x="6585940" y="2602615"/>
                  <a:pt x="6600825" y="2600325"/>
                </a:cubicBezTo>
                <a:cubicBezTo>
                  <a:pt x="6648131" y="2593047"/>
                  <a:pt x="6696075" y="2590800"/>
                  <a:pt x="6743700" y="2586038"/>
                </a:cubicBezTo>
                <a:cubicBezTo>
                  <a:pt x="6938027" y="2547171"/>
                  <a:pt x="6704310" y="2590167"/>
                  <a:pt x="7129462" y="2557463"/>
                </a:cubicBezTo>
                <a:cubicBezTo>
                  <a:pt x="7149040" y="2555957"/>
                  <a:pt x="7167443" y="2547435"/>
                  <a:pt x="7186612" y="2543175"/>
                </a:cubicBezTo>
                <a:cubicBezTo>
                  <a:pt x="7210318" y="2537907"/>
                  <a:pt x="7234491" y="2534778"/>
                  <a:pt x="7258050" y="2528888"/>
                </a:cubicBezTo>
                <a:cubicBezTo>
                  <a:pt x="7291686" y="2520479"/>
                  <a:pt x="7324853" y="2510276"/>
                  <a:pt x="7358062" y="2500313"/>
                </a:cubicBezTo>
                <a:cubicBezTo>
                  <a:pt x="7372487" y="2495985"/>
                  <a:pt x="7386314" y="2489678"/>
                  <a:pt x="7400925" y="2486025"/>
                </a:cubicBezTo>
                <a:cubicBezTo>
                  <a:pt x="7424484" y="2480135"/>
                  <a:pt x="7448656" y="2477006"/>
                  <a:pt x="7472362" y="2471738"/>
                </a:cubicBezTo>
                <a:cubicBezTo>
                  <a:pt x="7491531" y="2467478"/>
                  <a:pt x="7510462" y="2462213"/>
                  <a:pt x="7529512" y="2457450"/>
                </a:cubicBezTo>
                <a:cubicBezTo>
                  <a:pt x="7605712" y="2462213"/>
                  <a:pt x="7682698" y="2459830"/>
                  <a:pt x="7758112" y="2471738"/>
                </a:cubicBezTo>
                <a:cubicBezTo>
                  <a:pt x="7775073" y="2474416"/>
                  <a:pt x="7785616" y="2492634"/>
                  <a:pt x="7800975" y="2500313"/>
                </a:cubicBezTo>
                <a:cubicBezTo>
                  <a:pt x="7814445" y="2507048"/>
                  <a:pt x="7829550" y="2509838"/>
                  <a:pt x="7843837" y="2514600"/>
                </a:cubicBezTo>
                <a:cubicBezTo>
                  <a:pt x="7907998" y="2578761"/>
                  <a:pt x="7867531" y="2551074"/>
                  <a:pt x="7972425" y="2586038"/>
                </a:cubicBezTo>
                <a:lnTo>
                  <a:pt x="8015287" y="2600325"/>
                </a:lnTo>
                <a:lnTo>
                  <a:pt x="8058150" y="2614613"/>
                </a:lnTo>
                <a:cubicBezTo>
                  <a:pt x="8086725" y="2643188"/>
                  <a:pt x="8110251" y="2677922"/>
                  <a:pt x="8143875" y="2700338"/>
                </a:cubicBezTo>
                <a:cubicBezTo>
                  <a:pt x="8172450" y="2719388"/>
                  <a:pt x="8205316" y="2733204"/>
                  <a:pt x="8229600" y="2757488"/>
                </a:cubicBezTo>
                <a:cubicBezTo>
                  <a:pt x="8354830" y="2882718"/>
                  <a:pt x="8201572" y="2723856"/>
                  <a:pt x="8301037" y="2843213"/>
                </a:cubicBezTo>
                <a:cubicBezTo>
                  <a:pt x="8313972" y="2858735"/>
                  <a:pt x="8329612" y="2871788"/>
                  <a:pt x="8343900" y="2886075"/>
                </a:cubicBezTo>
                <a:lnTo>
                  <a:pt x="8372475" y="291465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9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Sİstosel</a:t>
            </a:r>
            <a:r>
              <a:rPr lang="tr-TR" dirty="0" smtClean="0"/>
              <a:t> ve/veya </a:t>
            </a:r>
            <a:r>
              <a:rPr lang="tr-TR" dirty="0" err="1" smtClean="0"/>
              <a:t>rektosel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28</a:t>
            </a:fld>
            <a:endParaRPr lang="tr-TR"/>
          </a:p>
        </p:txBody>
      </p:sp>
      <p:pic>
        <p:nvPicPr>
          <p:cNvPr id="4" name="İçerik Yer Tutucusu 3" descr="http://www.womenshealthsection.com/content/graphics/milex_chart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0" b="29744"/>
          <a:stretch/>
        </p:blipFill>
        <p:spPr bwMode="auto">
          <a:xfrm>
            <a:off x="1614488" y="1580130"/>
            <a:ext cx="9129712" cy="4890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erbest Form 5"/>
          <p:cNvSpPr/>
          <p:nvPr/>
        </p:nvSpPr>
        <p:spPr>
          <a:xfrm>
            <a:off x="5969041" y="2428875"/>
            <a:ext cx="3160672" cy="1028700"/>
          </a:xfrm>
          <a:custGeom>
            <a:avLst/>
            <a:gdLst>
              <a:gd name="connsiteX0" fmla="*/ 2417722 w 3160672"/>
              <a:gd name="connsiteY0" fmla="*/ 971550 h 1028700"/>
              <a:gd name="connsiteX1" fmla="*/ 2489159 w 3160672"/>
              <a:gd name="connsiteY1" fmla="*/ 1000125 h 1028700"/>
              <a:gd name="connsiteX2" fmla="*/ 2603459 w 3160672"/>
              <a:gd name="connsiteY2" fmla="*/ 1014413 h 1028700"/>
              <a:gd name="connsiteX3" fmla="*/ 2660609 w 3160672"/>
              <a:gd name="connsiteY3" fmla="*/ 1028700 h 1028700"/>
              <a:gd name="connsiteX4" fmla="*/ 2860634 w 3160672"/>
              <a:gd name="connsiteY4" fmla="*/ 985838 h 1028700"/>
              <a:gd name="connsiteX5" fmla="*/ 2903497 w 3160672"/>
              <a:gd name="connsiteY5" fmla="*/ 971550 h 1028700"/>
              <a:gd name="connsiteX6" fmla="*/ 2946359 w 3160672"/>
              <a:gd name="connsiteY6" fmla="*/ 957263 h 1028700"/>
              <a:gd name="connsiteX7" fmla="*/ 2989222 w 3160672"/>
              <a:gd name="connsiteY7" fmla="*/ 928688 h 1028700"/>
              <a:gd name="connsiteX8" fmla="*/ 3046372 w 3160672"/>
              <a:gd name="connsiteY8" fmla="*/ 842963 h 1028700"/>
              <a:gd name="connsiteX9" fmla="*/ 3089234 w 3160672"/>
              <a:gd name="connsiteY9" fmla="*/ 800100 h 1028700"/>
              <a:gd name="connsiteX10" fmla="*/ 3146384 w 3160672"/>
              <a:gd name="connsiteY10" fmla="*/ 714375 h 1028700"/>
              <a:gd name="connsiteX11" fmla="*/ 3160672 w 3160672"/>
              <a:gd name="connsiteY11" fmla="*/ 671513 h 1028700"/>
              <a:gd name="connsiteX12" fmla="*/ 3132097 w 3160672"/>
              <a:gd name="connsiteY12" fmla="*/ 585788 h 1028700"/>
              <a:gd name="connsiteX13" fmla="*/ 3089234 w 3160672"/>
              <a:gd name="connsiteY13" fmla="*/ 500063 h 1028700"/>
              <a:gd name="connsiteX14" fmla="*/ 3003509 w 3160672"/>
              <a:gd name="connsiteY14" fmla="*/ 442913 h 1028700"/>
              <a:gd name="connsiteX15" fmla="*/ 2860634 w 3160672"/>
              <a:gd name="connsiteY15" fmla="*/ 400050 h 1028700"/>
              <a:gd name="connsiteX16" fmla="*/ 2817772 w 3160672"/>
              <a:gd name="connsiteY16" fmla="*/ 371475 h 1028700"/>
              <a:gd name="connsiteX17" fmla="*/ 2717759 w 3160672"/>
              <a:gd name="connsiteY17" fmla="*/ 342900 h 1028700"/>
              <a:gd name="connsiteX18" fmla="*/ 2674897 w 3160672"/>
              <a:gd name="connsiteY18" fmla="*/ 328613 h 1028700"/>
              <a:gd name="connsiteX19" fmla="*/ 2603459 w 3160672"/>
              <a:gd name="connsiteY19" fmla="*/ 314325 h 1028700"/>
              <a:gd name="connsiteX20" fmla="*/ 2532022 w 3160672"/>
              <a:gd name="connsiteY20" fmla="*/ 285750 h 1028700"/>
              <a:gd name="connsiteX21" fmla="*/ 2489159 w 3160672"/>
              <a:gd name="connsiteY21" fmla="*/ 271463 h 1028700"/>
              <a:gd name="connsiteX22" fmla="*/ 2231984 w 3160672"/>
              <a:gd name="connsiteY22" fmla="*/ 257175 h 1028700"/>
              <a:gd name="connsiteX23" fmla="*/ 2160547 w 3160672"/>
              <a:gd name="connsiteY23" fmla="*/ 242888 h 1028700"/>
              <a:gd name="connsiteX24" fmla="*/ 2046247 w 3160672"/>
              <a:gd name="connsiteY24" fmla="*/ 228600 h 1028700"/>
              <a:gd name="connsiteX25" fmla="*/ 1960522 w 3160672"/>
              <a:gd name="connsiteY25" fmla="*/ 200025 h 1028700"/>
              <a:gd name="connsiteX26" fmla="*/ 1917659 w 3160672"/>
              <a:gd name="connsiteY26" fmla="*/ 185738 h 1028700"/>
              <a:gd name="connsiteX27" fmla="*/ 1874797 w 3160672"/>
              <a:gd name="connsiteY27" fmla="*/ 157163 h 1028700"/>
              <a:gd name="connsiteX28" fmla="*/ 1803359 w 3160672"/>
              <a:gd name="connsiteY28" fmla="*/ 142875 h 1028700"/>
              <a:gd name="connsiteX29" fmla="*/ 1431884 w 3160672"/>
              <a:gd name="connsiteY29" fmla="*/ 114300 h 1028700"/>
              <a:gd name="connsiteX30" fmla="*/ 1346159 w 3160672"/>
              <a:gd name="connsiteY30" fmla="*/ 100013 h 1028700"/>
              <a:gd name="connsiteX31" fmla="*/ 1188997 w 3160672"/>
              <a:gd name="connsiteY31" fmla="*/ 85725 h 1028700"/>
              <a:gd name="connsiteX32" fmla="*/ 1146134 w 3160672"/>
              <a:gd name="connsiteY32" fmla="*/ 71438 h 1028700"/>
              <a:gd name="connsiteX33" fmla="*/ 1003259 w 3160672"/>
              <a:gd name="connsiteY33" fmla="*/ 42863 h 1028700"/>
              <a:gd name="connsiteX34" fmla="*/ 903247 w 3160672"/>
              <a:gd name="connsiteY34" fmla="*/ 14288 h 1028700"/>
              <a:gd name="connsiteX35" fmla="*/ 603209 w 3160672"/>
              <a:gd name="connsiteY35" fmla="*/ 0 h 1028700"/>
              <a:gd name="connsiteX36" fmla="*/ 374609 w 3160672"/>
              <a:gd name="connsiteY36" fmla="*/ 14288 h 1028700"/>
              <a:gd name="connsiteX37" fmla="*/ 288884 w 3160672"/>
              <a:gd name="connsiteY37" fmla="*/ 42863 h 1028700"/>
              <a:gd name="connsiteX38" fmla="*/ 260309 w 3160672"/>
              <a:gd name="connsiteY38" fmla="*/ 85725 h 1028700"/>
              <a:gd name="connsiteX39" fmla="*/ 217447 w 3160672"/>
              <a:gd name="connsiteY39" fmla="*/ 100013 h 1028700"/>
              <a:gd name="connsiteX40" fmla="*/ 174584 w 3160672"/>
              <a:gd name="connsiteY40" fmla="*/ 128588 h 1028700"/>
              <a:gd name="connsiteX41" fmla="*/ 103147 w 3160672"/>
              <a:gd name="connsiteY41" fmla="*/ 214313 h 1028700"/>
              <a:gd name="connsiteX42" fmla="*/ 88859 w 3160672"/>
              <a:gd name="connsiteY42" fmla="*/ 257175 h 1028700"/>
              <a:gd name="connsiteX43" fmla="*/ 31709 w 3160672"/>
              <a:gd name="connsiteY43" fmla="*/ 371475 h 1028700"/>
              <a:gd name="connsiteX44" fmla="*/ 17422 w 3160672"/>
              <a:gd name="connsiteY44" fmla="*/ 442913 h 1028700"/>
              <a:gd name="connsiteX45" fmla="*/ 31709 w 3160672"/>
              <a:gd name="connsiteY45" fmla="*/ 614363 h 1028700"/>
              <a:gd name="connsiteX46" fmla="*/ 131722 w 3160672"/>
              <a:gd name="connsiteY46" fmla="*/ 657225 h 1028700"/>
              <a:gd name="connsiteX47" fmla="*/ 246022 w 3160672"/>
              <a:gd name="connsiteY47" fmla="*/ 714375 h 1028700"/>
              <a:gd name="connsiteX48" fmla="*/ 374609 w 3160672"/>
              <a:gd name="connsiteY48" fmla="*/ 771525 h 1028700"/>
              <a:gd name="connsiteX49" fmla="*/ 588922 w 3160672"/>
              <a:gd name="connsiteY49" fmla="*/ 800100 h 1028700"/>
              <a:gd name="connsiteX50" fmla="*/ 674647 w 3160672"/>
              <a:gd name="connsiteY50" fmla="*/ 828675 h 1028700"/>
              <a:gd name="connsiteX51" fmla="*/ 717509 w 3160672"/>
              <a:gd name="connsiteY51" fmla="*/ 842963 h 1028700"/>
              <a:gd name="connsiteX52" fmla="*/ 803234 w 3160672"/>
              <a:gd name="connsiteY52" fmla="*/ 857250 h 1028700"/>
              <a:gd name="connsiteX53" fmla="*/ 846097 w 3160672"/>
              <a:gd name="connsiteY53" fmla="*/ 871538 h 1028700"/>
              <a:gd name="connsiteX54" fmla="*/ 903247 w 3160672"/>
              <a:gd name="connsiteY54" fmla="*/ 900113 h 1028700"/>
              <a:gd name="connsiteX55" fmla="*/ 960397 w 3160672"/>
              <a:gd name="connsiteY55" fmla="*/ 914400 h 1028700"/>
              <a:gd name="connsiteX56" fmla="*/ 1003259 w 3160672"/>
              <a:gd name="connsiteY56" fmla="*/ 928688 h 1028700"/>
              <a:gd name="connsiteX57" fmla="*/ 1203284 w 3160672"/>
              <a:gd name="connsiteY57" fmla="*/ 914400 h 1028700"/>
              <a:gd name="connsiteX58" fmla="*/ 1246147 w 3160672"/>
              <a:gd name="connsiteY58" fmla="*/ 900113 h 1028700"/>
              <a:gd name="connsiteX59" fmla="*/ 1360447 w 3160672"/>
              <a:gd name="connsiteY59" fmla="*/ 885825 h 1028700"/>
              <a:gd name="connsiteX60" fmla="*/ 1503322 w 3160672"/>
              <a:gd name="connsiteY60" fmla="*/ 857250 h 1028700"/>
              <a:gd name="connsiteX61" fmla="*/ 1631909 w 3160672"/>
              <a:gd name="connsiteY61" fmla="*/ 785813 h 1028700"/>
              <a:gd name="connsiteX62" fmla="*/ 1674772 w 3160672"/>
              <a:gd name="connsiteY62" fmla="*/ 771525 h 1028700"/>
              <a:gd name="connsiteX63" fmla="*/ 2046247 w 3160672"/>
              <a:gd name="connsiteY63" fmla="*/ 800100 h 1028700"/>
              <a:gd name="connsiteX64" fmla="*/ 2089109 w 3160672"/>
              <a:gd name="connsiteY64" fmla="*/ 814388 h 1028700"/>
              <a:gd name="connsiteX65" fmla="*/ 2131972 w 3160672"/>
              <a:gd name="connsiteY65" fmla="*/ 842963 h 1028700"/>
              <a:gd name="connsiteX66" fmla="*/ 2160547 w 3160672"/>
              <a:gd name="connsiteY66" fmla="*/ 885825 h 1028700"/>
              <a:gd name="connsiteX67" fmla="*/ 2246272 w 3160672"/>
              <a:gd name="connsiteY67" fmla="*/ 914400 h 1028700"/>
              <a:gd name="connsiteX68" fmla="*/ 2289134 w 3160672"/>
              <a:gd name="connsiteY68" fmla="*/ 942975 h 1028700"/>
              <a:gd name="connsiteX69" fmla="*/ 2417722 w 3160672"/>
              <a:gd name="connsiteY69" fmla="*/ 971550 h 1028700"/>
              <a:gd name="connsiteX70" fmla="*/ 2474872 w 3160672"/>
              <a:gd name="connsiteY70" fmla="*/ 1000125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60672" h="1028700">
                <a:moveTo>
                  <a:pt x="2417722" y="971550"/>
                </a:moveTo>
                <a:cubicBezTo>
                  <a:pt x="2441534" y="981075"/>
                  <a:pt x="2464169" y="994358"/>
                  <a:pt x="2489159" y="1000125"/>
                </a:cubicBezTo>
                <a:cubicBezTo>
                  <a:pt x="2526572" y="1008759"/>
                  <a:pt x="2565585" y="1008101"/>
                  <a:pt x="2603459" y="1014413"/>
                </a:cubicBezTo>
                <a:cubicBezTo>
                  <a:pt x="2622828" y="1017641"/>
                  <a:pt x="2641559" y="1023938"/>
                  <a:pt x="2660609" y="1028700"/>
                </a:cubicBezTo>
                <a:cubicBezTo>
                  <a:pt x="2804795" y="1010677"/>
                  <a:pt x="2738484" y="1026555"/>
                  <a:pt x="2860634" y="985838"/>
                </a:cubicBezTo>
                <a:lnTo>
                  <a:pt x="2903497" y="971550"/>
                </a:lnTo>
                <a:lnTo>
                  <a:pt x="2946359" y="957263"/>
                </a:lnTo>
                <a:cubicBezTo>
                  <a:pt x="2960647" y="947738"/>
                  <a:pt x="2977914" y="941611"/>
                  <a:pt x="2989222" y="928688"/>
                </a:cubicBezTo>
                <a:cubicBezTo>
                  <a:pt x="3011837" y="902842"/>
                  <a:pt x="3022088" y="867247"/>
                  <a:pt x="3046372" y="842963"/>
                </a:cubicBezTo>
                <a:lnTo>
                  <a:pt x="3089234" y="800100"/>
                </a:lnTo>
                <a:cubicBezTo>
                  <a:pt x="3123207" y="698185"/>
                  <a:pt x="3075035" y="821398"/>
                  <a:pt x="3146384" y="714375"/>
                </a:cubicBezTo>
                <a:cubicBezTo>
                  <a:pt x="3154738" y="701844"/>
                  <a:pt x="3155909" y="685800"/>
                  <a:pt x="3160672" y="671513"/>
                </a:cubicBezTo>
                <a:lnTo>
                  <a:pt x="3132097" y="585788"/>
                </a:lnTo>
                <a:cubicBezTo>
                  <a:pt x="3121906" y="555214"/>
                  <a:pt x="3115301" y="522872"/>
                  <a:pt x="3089234" y="500063"/>
                </a:cubicBezTo>
                <a:cubicBezTo>
                  <a:pt x="3063388" y="477448"/>
                  <a:pt x="3036826" y="451243"/>
                  <a:pt x="3003509" y="442913"/>
                </a:cubicBezTo>
                <a:cubicBezTo>
                  <a:pt x="2971563" y="434926"/>
                  <a:pt x="2881503" y="413963"/>
                  <a:pt x="2860634" y="400050"/>
                </a:cubicBezTo>
                <a:cubicBezTo>
                  <a:pt x="2846347" y="390525"/>
                  <a:pt x="2833131" y="379154"/>
                  <a:pt x="2817772" y="371475"/>
                </a:cubicBezTo>
                <a:cubicBezTo>
                  <a:pt x="2794940" y="360059"/>
                  <a:pt x="2739114" y="349001"/>
                  <a:pt x="2717759" y="342900"/>
                </a:cubicBezTo>
                <a:cubicBezTo>
                  <a:pt x="2703278" y="338763"/>
                  <a:pt x="2689507" y="332266"/>
                  <a:pt x="2674897" y="328613"/>
                </a:cubicBezTo>
                <a:cubicBezTo>
                  <a:pt x="2651338" y="322723"/>
                  <a:pt x="2626719" y="321303"/>
                  <a:pt x="2603459" y="314325"/>
                </a:cubicBezTo>
                <a:cubicBezTo>
                  <a:pt x="2578894" y="306955"/>
                  <a:pt x="2556036" y="294755"/>
                  <a:pt x="2532022" y="285750"/>
                </a:cubicBezTo>
                <a:cubicBezTo>
                  <a:pt x="2517920" y="280462"/>
                  <a:pt x="2504152" y="272891"/>
                  <a:pt x="2489159" y="271463"/>
                </a:cubicBezTo>
                <a:cubicBezTo>
                  <a:pt x="2403689" y="263323"/>
                  <a:pt x="2317709" y="261938"/>
                  <a:pt x="2231984" y="257175"/>
                </a:cubicBezTo>
                <a:cubicBezTo>
                  <a:pt x="2208172" y="252413"/>
                  <a:pt x="2184549" y="246581"/>
                  <a:pt x="2160547" y="242888"/>
                </a:cubicBezTo>
                <a:cubicBezTo>
                  <a:pt x="2122597" y="237050"/>
                  <a:pt x="2083791" y="236645"/>
                  <a:pt x="2046247" y="228600"/>
                </a:cubicBezTo>
                <a:cubicBezTo>
                  <a:pt x="2016795" y="222289"/>
                  <a:pt x="1989097" y="209550"/>
                  <a:pt x="1960522" y="200025"/>
                </a:cubicBezTo>
                <a:lnTo>
                  <a:pt x="1917659" y="185738"/>
                </a:lnTo>
                <a:cubicBezTo>
                  <a:pt x="1903372" y="176213"/>
                  <a:pt x="1890875" y="163192"/>
                  <a:pt x="1874797" y="157163"/>
                </a:cubicBezTo>
                <a:cubicBezTo>
                  <a:pt x="1852059" y="148636"/>
                  <a:pt x="1827065" y="148143"/>
                  <a:pt x="1803359" y="142875"/>
                </a:cubicBezTo>
                <a:cubicBezTo>
                  <a:pt x="1619494" y="102016"/>
                  <a:pt x="1899163" y="135541"/>
                  <a:pt x="1431884" y="114300"/>
                </a:cubicBezTo>
                <a:cubicBezTo>
                  <a:pt x="1403309" y="109538"/>
                  <a:pt x="1374930" y="103398"/>
                  <a:pt x="1346159" y="100013"/>
                </a:cubicBezTo>
                <a:cubicBezTo>
                  <a:pt x="1293916" y="93867"/>
                  <a:pt x="1241072" y="93164"/>
                  <a:pt x="1188997" y="85725"/>
                </a:cubicBezTo>
                <a:cubicBezTo>
                  <a:pt x="1174088" y="83595"/>
                  <a:pt x="1160809" y="74824"/>
                  <a:pt x="1146134" y="71438"/>
                </a:cubicBezTo>
                <a:cubicBezTo>
                  <a:pt x="1098810" y="60517"/>
                  <a:pt x="1049335" y="58222"/>
                  <a:pt x="1003259" y="42863"/>
                </a:cubicBezTo>
                <a:cubicBezTo>
                  <a:pt x="978697" y="34675"/>
                  <a:pt x="926858" y="16177"/>
                  <a:pt x="903247" y="14288"/>
                </a:cubicBezTo>
                <a:cubicBezTo>
                  <a:pt x="803440" y="6303"/>
                  <a:pt x="703222" y="4763"/>
                  <a:pt x="603209" y="0"/>
                </a:cubicBezTo>
                <a:cubicBezTo>
                  <a:pt x="527009" y="4763"/>
                  <a:pt x="450258" y="3972"/>
                  <a:pt x="374609" y="14288"/>
                </a:cubicBezTo>
                <a:cubicBezTo>
                  <a:pt x="344765" y="18358"/>
                  <a:pt x="288884" y="42863"/>
                  <a:pt x="288884" y="42863"/>
                </a:cubicBezTo>
                <a:cubicBezTo>
                  <a:pt x="279359" y="57150"/>
                  <a:pt x="273717" y="74998"/>
                  <a:pt x="260309" y="85725"/>
                </a:cubicBezTo>
                <a:cubicBezTo>
                  <a:pt x="248549" y="95133"/>
                  <a:pt x="230917" y="93278"/>
                  <a:pt x="217447" y="100013"/>
                </a:cubicBezTo>
                <a:cubicBezTo>
                  <a:pt x="202088" y="107692"/>
                  <a:pt x="187776" y="117595"/>
                  <a:pt x="174584" y="128588"/>
                </a:cubicBezTo>
                <a:cubicBezTo>
                  <a:pt x="147499" y="151159"/>
                  <a:pt x="119203" y="182202"/>
                  <a:pt x="103147" y="214313"/>
                </a:cubicBezTo>
                <a:cubicBezTo>
                  <a:pt x="96412" y="227783"/>
                  <a:pt x="95091" y="243465"/>
                  <a:pt x="88859" y="257175"/>
                </a:cubicBezTo>
                <a:cubicBezTo>
                  <a:pt x="71232" y="295954"/>
                  <a:pt x="31709" y="371475"/>
                  <a:pt x="31709" y="371475"/>
                </a:cubicBezTo>
                <a:cubicBezTo>
                  <a:pt x="26947" y="395288"/>
                  <a:pt x="22690" y="419207"/>
                  <a:pt x="17422" y="442913"/>
                </a:cubicBezTo>
                <a:cubicBezTo>
                  <a:pt x="1847" y="513000"/>
                  <a:pt x="-18105" y="531339"/>
                  <a:pt x="31709" y="614363"/>
                </a:cubicBezTo>
                <a:cubicBezTo>
                  <a:pt x="40537" y="629077"/>
                  <a:pt x="112347" y="650767"/>
                  <a:pt x="131722" y="657225"/>
                </a:cubicBezTo>
                <a:cubicBezTo>
                  <a:pt x="213014" y="738519"/>
                  <a:pt x="129221" y="670575"/>
                  <a:pt x="246022" y="714375"/>
                </a:cubicBezTo>
                <a:cubicBezTo>
                  <a:pt x="344731" y="751391"/>
                  <a:pt x="218592" y="752022"/>
                  <a:pt x="374609" y="771525"/>
                </a:cubicBezTo>
                <a:cubicBezTo>
                  <a:pt x="522325" y="789990"/>
                  <a:pt x="450898" y="780383"/>
                  <a:pt x="588922" y="800100"/>
                </a:cubicBezTo>
                <a:lnTo>
                  <a:pt x="674647" y="828675"/>
                </a:lnTo>
                <a:cubicBezTo>
                  <a:pt x="688934" y="833438"/>
                  <a:pt x="702654" y="840487"/>
                  <a:pt x="717509" y="842963"/>
                </a:cubicBezTo>
                <a:lnTo>
                  <a:pt x="803234" y="857250"/>
                </a:lnTo>
                <a:cubicBezTo>
                  <a:pt x="817522" y="862013"/>
                  <a:pt x="832254" y="865605"/>
                  <a:pt x="846097" y="871538"/>
                </a:cubicBezTo>
                <a:cubicBezTo>
                  <a:pt x="865673" y="879928"/>
                  <a:pt x="883305" y="892635"/>
                  <a:pt x="903247" y="900113"/>
                </a:cubicBezTo>
                <a:cubicBezTo>
                  <a:pt x="921633" y="907008"/>
                  <a:pt x="941516" y="909005"/>
                  <a:pt x="960397" y="914400"/>
                </a:cubicBezTo>
                <a:cubicBezTo>
                  <a:pt x="974878" y="918537"/>
                  <a:pt x="988972" y="923925"/>
                  <a:pt x="1003259" y="928688"/>
                </a:cubicBezTo>
                <a:cubicBezTo>
                  <a:pt x="1069934" y="923925"/>
                  <a:pt x="1136897" y="922210"/>
                  <a:pt x="1203284" y="914400"/>
                </a:cubicBezTo>
                <a:cubicBezTo>
                  <a:pt x="1218241" y="912640"/>
                  <a:pt x="1231329" y="902807"/>
                  <a:pt x="1246147" y="900113"/>
                </a:cubicBezTo>
                <a:cubicBezTo>
                  <a:pt x="1283924" y="893244"/>
                  <a:pt x="1322573" y="892137"/>
                  <a:pt x="1360447" y="885825"/>
                </a:cubicBezTo>
                <a:cubicBezTo>
                  <a:pt x="1408354" y="877840"/>
                  <a:pt x="1455697" y="866775"/>
                  <a:pt x="1503322" y="857250"/>
                </a:cubicBezTo>
                <a:cubicBezTo>
                  <a:pt x="1567483" y="793089"/>
                  <a:pt x="1527015" y="820778"/>
                  <a:pt x="1631909" y="785813"/>
                </a:cubicBezTo>
                <a:lnTo>
                  <a:pt x="1674772" y="771525"/>
                </a:lnTo>
                <a:cubicBezTo>
                  <a:pt x="1882512" y="780968"/>
                  <a:pt x="1910972" y="761450"/>
                  <a:pt x="2046247" y="800100"/>
                </a:cubicBezTo>
                <a:cubicBezTo>
                  <a:pt x="2060728" y="804237"/>
                  <a:pt x="2075639" y="807653"/>
                  <a:pt x="2089109" y="814388"/>
                </a:cubicBezTo>
                <a:cubicBezTo>
                  <a:pt x="2104468" y="822067"/>
                  <a:pt x="2117684" y="833438"/>
                  <a:pt x="2131972" y="842963"/>
                </a:cubicBezTo>
                <a:cubicBezTo>
                  <a:pt x="2141497" y="857250"/>
                  <a:pt x="2145986" y="876724"/>
                  <a:pt x="2160547" y="885825"/>
                </a:cubicBezTo>
                <a:cubicBezTo>
                  <a:pt x="2186089" y="901789"/>
                  <a:pt x="2246272" y="914400"/>
                  <a:pt x="2246272" y="914400"/>
                </a:cubicBezTo>
                <a:cubicBezTo>
                  <a:pt x="2260559" y="923925"/>
                  <a:pt x="2273351" y="936211"/>
                  <a:pt x="2289134" y="942975"/>
                </a:cubicBezTo>
                <a:cubicBezTo>
                  <a:pt x="2306794" y="950544"/>
                  <a:pt x="2405002" y="969006"/>
                  <a:pt x="2417722" y="971550"/>
                </a:cubicBezTo>
                <a:cubicBezTo>
                  <a:pt x="2464547" y="1002767"/>
                  <a:pt x="2443413" y="1000125"/>
                  <a:pt x="2474872" y="10001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0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Sİstosel</a:t>
            </a:r>
            <a:r>
              <a:rPr lang="tr-TR" dirty="0" smtClean="0"/>
              <a:t> + SUİ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29</a:t>
            </a:fld>
            <a:endParaRPr lang="tr-TR"/>
          </a:p>
        </p:txBody>
      </p:sp>
      <p:pic>
        <p:nvPicPr>
          <p:cNvPr id="4" name="İçerik Yer Tutucusu 3" descr="http://www.womenshealthsection.com/content/graphics/milex_chart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0" b="29744"/>
          <a:stretch/>
        </p:blipFill>
        <p:spPr bwMode="auto">
          <a:xfrm>
            <a:off x="1614488" y="1717290"/>
            <a:ext cx="9129712" cy="4890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erbest Form 4"/>
          <p:cNvSpPr/>
          <p:nvPr/>
        </p:nvSpPr>
        <p:spPr>
          <a:xfrm>
            <a:off x="8927128" y="3000375"/>
            <a:ext cx="1817072" cy="914400"/>
          </a:xfrm>
          <a:custGeom>
            <a:avLst/>
            <a:gdLst>
              <a:gd name="connsiteX0" fmla="*/ 459760 w 1817072"/>
              <a:gd name="connsiteY0" fmla="*/ 42863 h 914400"/>
              <a:gd name="connsiteX1" fmla="*/ 359747 w 1817072"/>
              <a:gd name="connsiteY1" fmla="*/ 185738 h 914400"/>
              <a:gd name="connsiteX2" fmla="*/ 331172 w 1817072"/>
              <a:gd name="connsiteY2" fmla="*/ 228600 h 914400"/>
              <a:gd name="connsiteX3" fmla="*/ 302597 w 1817072"/>
              <a:gd name="connsiteY3" fmla="*/ 271463 h 914400"/>
              <a:gd name="connsiteX4" fmla="*/ 259735 w 1817072"/>
              <a:gd name="connsiteY4" fmla="*/ 300038 h 914400"/>
              <a:gd name="connsiteX5" fmla="*/ 188297 w 1817072"/>
              <a:gd name="connsiteY5" fmla="*/ 371475 h 914400"/>
              <a:gd name="connsiteX6" fmla="*/ 116860 w 1817072"/>
              <a:gd name="connsiteY6" fmla="*/ 457200 h 914400"/>
              <a:gd name="connsiteX7" fmla="*/ 73997 w 1817072"/>
              <a:gd name="connsiteY7" fmla="*/ 485775 h 914400"/>
              <a:gd name="connsiteX8" fmla="*/ 31135 w 1817072"/>
              <a:gd name="connsiteY8" fmla="*/ 528638 h 914400"/>
              <a:gd name="connsiteX9" fmla="*/ 16847 w 1817072"/>
              <a:gd name="connsiteY9" fmla="*/ 685800 h 914400"/>
              <a:gd name="connsiteX10" fmla="*/ 102572 w 1817072"/>
              <a:gd name="connsiteY10" fmla="*/ 714375 h 914400"/>
              <a:gd name="connsiteX11" fmla="*/ 145435 w 1817072"/>
              <a:gd name="connsiteY11" fmla="*/ 728663 h 914400"/>
              <a:gd name="connsiteX12" fmla="*/ 188297 w 1817072"/>
              <a:gd name="connsiteY12" fmla="*/ 742950 h 914400"/>
              <a:gd name="connsiteX13" fmla="*/ 516910 w 1817072"/>
              <a:gd name="connsiteY13" fmla="*/ 771525 h 914400"/>
              <a:gd name="connsiteX14" fmla="*/ 574060 w 1817072"/>
              <a:gd name="connsiteY14" fmla="*/ 785813 h 914400"/>
              <a:gd name="connsiteX15" fmla="*/ 645497 w 1817072"/>
              <a:gd name="connsiteY15" fmla="*/ 800100 h 914400"/>
              <a:gd name="connsiteX16" fmla="*/ 731222 w 1817072"/>
              <a:gd name="connsiteY16" fmla="*/ 828675 h 914400"/>
              <a:gd name="connsiteX17" fmla="*/ 931247 w 1817072"/>
              <a:gd name="connsiteY17" fmla="*/ 857250 h 914400"/>
              <a:gd name="connsiteX18" fmla="*/ 988397 w 1817072"/>
              <a:gd name="connsiteY18" fmla="*/ 871538 h 914400"/>
              <a:gd name="connsiteX19" fmla="*/ 1174135 w 1817072"/>
              <a:gd name="connsiteY19" fmla="*/ 900113 h 914400"/>
              <a:gd name="connsiteX20" fmla="*/ 1245572 w 1817072"/>
              <a:gd name="connsiteY20" fmla="*/ 914400 h 914400"/>
              <a:gd name="connsiteX21" fmla="*/ 1717060 w 1817072"/>
              <a:gd name="connsiteY21" fmla="*/ 857250 h 914400"/>
              <a:gd name="connsiteX22" fmla="*/ 1731347 w 1817072"/>
              <a:gd name="connsiteY22" fmla="*/ 814388 h 914400"/>
              <a:gd name="connsiteX23" fmla="*/ 1759922 w 1817072"/>
              <a:gd name="connsiteY23" fmla="*/ 757238 h 914400"/>
              <a:gd name="connsiteX24" fmla="*/ 1802785 w 1817072"/>
              <a:gd name="connsiteY24" fmla="*/ 671513 h 914400"/>
              <a:gd name="connsiteX25" fmla="*/ 1817072 w 1817072"/>
              <a:gd name="connsiteY25" fmla="*/ 600075 h 914400"/>
              <a:gd name="connsiteX26" fmla="*/ 1802785 w 1817072"/>
              <a:gd name="connsiteY26" fmla="*/ 314325 h 914400"/>
              <a:gd name="connsiteX27" fmla="*/ 1745635 w 1817072"/>
              <a:gd name="connsiteY27" fmla="*/ 242888 h 914400"/>
              <a:gd name="connsiteX28" fmla="*/ 1702772 w 1817072"/>
              <a:gd name="connsiteY28" fmla="*/ 228600 h 914400"/>
              <a:gd name="connsiteX29" fmla="*/ 1374160 w 1817072"/>
              <a:gd name="connsiteY29" fmla="*/ 214313 h 914400"/>
              <a:gd name="connsiteX30" fmla="*/ 1331297 w 1817072"/>
              <a:gd name="connsiteY30" fmla="*/ 200025 h 914400"/>
              <a:gd name="connsiteX31" fmla="*/ 1216997 w 1817072"/>
              <a:gd name="connsiteY31" fmla="*/ 171450 h 914400"/>
              <a:gd name="connsiteX32" fmla="*/ 1174135 w 1817072"/>
              <a:gd name="connsiteY32" fmla="*/ 157163 h 914400"/>
              <a:gd name="connsiteX33" fmla="*/ 1116985 w 1817072"/>
              <a:gd name="connsiteY33" fmla="*/ 142875 h 914400"/>
              <a:gd name="connsiteX34" fmla="*/ 1059835 w 1817072"/>
              <a:gd name="connsiteY34" fmla="*/ 114300 h 914400"/>
              <a:gd name="connsiteX35" fmla="*/ 1002685 w 1817072"/>
              <a:gd name="connsiteY35" fmla="*/ 100013 h 914400"/>
              <a:gd name="connsiteX36" fmla="*/ 888385 w 1817072"/>
              <a:gd name="connsiteY36" fmla="*/ 71438 h 914400"/>
              <a:gd name="connsiteX37" fmla="*/ 816947 w 1817072"/>
              <a:gd name="connsiteY37" fmla="*/ 28575 h 914400"/>
              <a:gd name="connsiteX38" fmla="*/ 731222 w 1817072"/>
              <a:gd name="connsiteY38" fmla="*/ 0 h 914400"/>
              <a:gd name="connsiteX39" fmla="*/ 602635 w 1817072"/>
              <a:gd name="connsiteY39" fmla="*/ 14288 h 914400"/>
              <a:gd name="connsiteX40" fmla="*/ 474047 w 1817072"/>
              <a:gd name="connsiteY40" fmla="*/ 71438 h 914400"/>
              <a:gd name="connsiteX41" fmla="*/ 416897 w 1817072"/>
              <a:gd name="connsiteY41" fmla="*/ 100013 h 914400"/>
              <a:gd name="connsiteX42" fmla="*/ 345460 w 1817072"/>
              <a:gd name="connsiteY42" fmla="*/ 142875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17072" h="914400">
                <a:moveTo>
                  <a:pt x="459760" y="42863"/>
                </a:moveTo>
                <a:lnTo>
                  <a:pt x="359747" y="185738"/>
                </a:lnTo>
                <a:cubicBezTo>
                  <a:pt x="349973" y="199856"/>
                  <a:pt x="340697" y="214313"/>
                  <a:pt x="331172" y="228600"/>
                </a:cubicBezTo>
                <a:cubicBezTo>
                  <a:pt x="321647" y="242888"/>
                  <a:pt x="316885" y="261938"/>
                  <a:pt x="302597" y="271463"/>
                </a:cubicBezTo>
                <a:lnTo>
                  <a:pt x="259735" y="300038"/>
                </a:lnTo>
                <a:cubicBezTo>
                  <a:pt x="207346" y="378621"/>
                  <a:pt x="259737" y="311941"/>
                  <a:pt x="188297" y="371475"/>
                </a:cubicBezTo>
                <a:cubicBezTo>
                  <a:pt x="47854" y="488511"/>
                  <a:pt x="229252" y="344810"/>
                  <a:pt x="116860" y="457200"/>
                </a:cubicBezTo>
                <a:cubicBezTo>
                  <a:pt x="104718" y="469342"/>
                  <a:pt x="87189" y="474782"/>
                  <a:pt x="73997" y="485775"/>
                </a:cubicBezTo>
                <a:cubicBezTo>
                  <a:pt x="58475" y="498710"/>
                  <a:pt x="45422" y="514350"/>
                  <a:pt x="31135" y="528638"/>
                </a:cubicBezTo>
                <a:cubicBezTo>
                  <a:pt x="19929" y="562255"/>
                  <a:pt x="-23542" y="645411"/>
                  <a:pt x="16847" y="685800"/>
                </a:cubicBezTo>
                <a:cubicBezTo>
                  <a:pt x="38146" y="707099"/>
                  <a:pt x="73997" y="704850"/>
                  <a:pt x="102572" y="714375"/>
                </a:cubicBezTo>
                <a:lnTo>
                  <a:pt x="145435" y="728663"/>
                </a:lnTo>
                <a:cubicBezTo>
                  <a:pt x="159722" y="733425"/>
                  <a:pt x="173293" y="741645"/>
                  <a:pt x="188297" y="742950"/>
                </a:cubicBezTo>
                <a:lnTo>
                  <a:pt x="516910" y="771525"/>
                </a:lnTo>
                <a:cubicBezTo>
                  <a:pt x="535960" y="776288"/>
                  <a:pt x="554891" y="781553"/>
                  <a:pt x="574060" y="785813"/>
                </a:cubicBezTo>
                <a:cubicBezTo>
                  <a:pt x="597766" y="791081"/>
                  <a:pt x="622069" y="793711"/>
                  <a:pt x="645497" y="800100"/>
                </a:cubicBezTo>
                <a:cubicBezTo>
                  <a:pt x="674556" y="808025"/>
                  <a:pt x="701404" y="824415"/>
                  <a:pt x="731222" y="828675"/>
                </a:cubicBezTo>
                <a:cubicBezTo>
                  <a:pt x="797897" y="838200"/>
                  <a:pt x="865906" y="840914"/>
                  <a:pt x="931247" y="857250"/>
                </a:cubicBezTo>
                <a:cubicBezTo>
                  <a:pt x="950297" y="862013"/>
                  <a:pt x="969142" y="867687"/>
                  <a:pt x="988397" y="871538"/>
                </a:cubicBezTo>
                <a:cubicBezTo>
                  <a:pt x="1067436" y="887346"/>
                  <a:pt x="1091832" y="886396"/>
                  <a:pt x="1174135" y="900113"/>
                </a:cubicBezTo>
                <a:cubicBezTo>
                  <a:pt x="1198088" y="904105"/>
                  <a:pt x="1221760" y="909638"/>
                  <a:pt x="1245572" y="914400"/>
                </a:cubicBezTo>
                <a:cubicBezTo>
                  <a:pt x="1402735" y="895350"/>
                  <a:pt x="1561999" y="889174"/>
                  <a:pt x="1717060" y="857250"/>
                </a:cubicBezTo>
                <a:cubicBezTo>
                  <a:pt x="1731811" y="854213"/>
                  <a:pt x="1725415" y="828230"/>
                  <a:pt x="1731347" y="814388"/>
                </a:cubicBezTo>
                <a:cubicBezTo>
                  <a:pt x="1739737" y="794812"/>
                  <a:pt x="1751532" y="776814"/>
                  <a:pt x="1759922" y="757238"/>
                </a:cubicBezTo>
                <a:cubicBezTo>
                  <a:pt x="1795413" y="674425"/>
                  <a:pt x="1747872" y="753882"/>
                  <a:pt x="1802785" y="671513"/>
                </a:cubicBezTo>
                <a:cubicBezTo>
                  <a:pt x="1807547" y="647700"/>
                  <a:pt x="1817072" y="624359"/>
                  <a:pt x="1817072" y="600075"/>
                </a:cubicBezTo>
                <a:cubicBezTo>
                  <a:pt x="1817072" y="504706"/>
                  <a:pt x="1811047" y="409335"/>
                  <a:pt x="1802785" y="314325"/>
                </a:cubicBezTo>
                <a:cubicBezTo>
                  <a:pt x="1799040" y="271257"/>
                  <a:pt x="1782816" y="261479"/>
                  <a:pt x="1745635" y="242888"/>
                </a:cubicBezTo>
                <a:cubicBezTo>
                  <a:pt x="1732164" y="236153"/>
                  <a:pt x="1717788" y="229755"/>
                  <a:pt x="1702772" y="228600"/>
                </a:cubicBezTo>
                <a:cubicBezTo>
                  <a:pt x="1593454" y="220191"/>
                  <a:pt x="1483697" y="219075"/>
                  <a:pt x="1374160" y="214313"/>
                </a:cubicBezTo>
                <a:cubicBezTo>
                  <a:pt x="1359872" y="209550"/>
                  <a:pt x="1345827" y="203988"/>
                  <a:pt x="1331297" y="200025"/>
                </a:cubicBezTo>
                <a:cubicBezTo>
                  <a:pt x="1293408" y="189692"/>
                  <a:pt x="1254254" y="183869"/>
                  <a:pt x="1216997" y="171450"/>
                </a:cubicBezTo>
                <a:cubicBezTo>
                  <a:pt x="1202710" y="166688"/>
                  <a:pt x="1188616" y="161300"/>
                  <a:pt x="1174135" y="157163"/>
                </a:cubicBezTo>
                <a:cubicBezTo>
                  <a:pt x="1155254" y="151768"/>
                  <a:pt x="1135371" y="149770"/>
                  <a:pt x="1116985" y="142875"/>
                </a:cubicBezTo>
                <a:cubicBezTo>
                  <a:pt x="1097043" y="135397"/>
                  <a:pt x="1079777" y="121778"/>
                  <a:pt x="1059835" y="114300"/>
                </a:cubicBezTo>
                <a:cubicBezTo>
                  <a:pt x="1041449" y="107405"/>
                  <a:pt x="1021566" y="105407"/>
                  <a:pt x="1002685" y="100013"/>
                </a:cubicBezTo>
                <a:cubicBezTo>
                  <a:pt x="900168" y="70722"/>
                  <a:pt x="1033632" y="100487"/>
                  <a:pt x="888385" y="71438"/>
                </a:cubicBezTo>
                <a:cubicBezTo>
                  <a:pt x="864572" y="57150"/>
                  <a:pt x="842228" y="40066"/>
                  <a:pt x="816947" y="28575"/>
                </a:cubicBezTo>
                <a:cubicBezTo>
                  <a:pt x="789526" y="16111"/>
                  <a:pt x="731222" y="0"/>
                  <a:pt x="731222" y="0"/>
                </a:cubicBezTo>
                <a:cubicBezTo>
                  <a:pt x="688360" y="4763"/>
                  <a:pt x="644924" y="5830"/>
                  <a:pt x="602635" y="14288"/>
                </a:cubicBezTo>
                <a:cubicBezTo>
                  <a:pt x="506691" y="33477"/>
                  <a:pt x="538511" y="34602"/>
                  <a:pt x="474047" y="71438"/>
                </a:cubicBezTo>
                <a:cubicBezTo>
                  <a:pt x="455555" y="82005"/>
                  <a:pt x="435389" y="89446"/>
                  <a:pt x="416897" y="100013"/>
                </a:cubicBezTo>
                <a:cubicBezTo>
                  <a:pt x="296227" y="168968"/>
                  <a:pt x="432153" y="99530"/>
                  <a:pt x="345460" y="1428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41225"/>
              </p:ext>
            </p:extLst>
          </p:nvPr>
        </p:nvGraphicFramePr>
        <p:xfrm>
          <a:off x="494862" y="4958559"/>
          <a:ext cx="12192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lip" r:id="rId3" imgW="1857600" imgH="3995640" progId="MS_ClipArt_Gallery.2">
                  <p:embed/>
                </p:oleObj>
              </mc:Choice>
              <mc:Fallback>
                <p:oleObj name="Clip" r:id="rId3" imgW="1857600" imgH="399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62" y="4958559"/>
                        <a:ext cx="12192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189" y="1057450"/>
            <a:ext cx="8565622" cy="474309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5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Stress</a:t>
            </a:r>
            <a:r>
              <a:rPr lang="tr-TR" dirty="0" smtClean="0"/>
              <a:t> </a:t>
            </a:r>
            <a:r>
              <a:rPr lang="tr-TR" dirty="0" err="1" smtClean="0"/>
              <a:t>İnkontİnans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30</a:t>
            </a:fld>
            <a:endParaRPr lang="tr-TR"/>
          </a:p>
        </p:txBody>
      </p:sp>
      <p:pic>
        <p:nvPicPr>
          <p:cNvPr id="4" name="İçerik Yer Tutucusu 3" descr="http://www.womenshealthsection.com/content/graphics/milex_chart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0" b="29744"/>
          <a:stretch/>
        </p:blipFill>
        <p:spPr bwMode="auto">
          <a:xfrm>
            <a:off x="1614488" y="1717290"/>
            <a:ext cx="9129712" cy="4890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erbest Form 5"/>
          <p:cNvSpPr/>
          <p:nvPr/>
        </p:nvSpPr>
        <p:spPr>
          <a:xfrm>
            <a:off x="1957388" y="1821879"/>
            <a:ext cx="8611895" cy="3478784"/>
          </a:xfrm>
          <a:custGeom>
            <a:avLst/>
            <a:gdLst>
              <a:gd name="connsiteX0" fmla="*/ 6415087 w 8611895"/>
              <a:gd name="connsiteY0" fmla="*/ 3407346 h 3478784"/>
              <a:gd name="connsiteX1" fmla="*/ 6915150 w 8611895"/>
              <a:gd name="connsiteY1" fmla="*/ 3407346 h 3478784"/>
              <a:gd name="connsiteX2" fmla="*/ 7015162 w 8611895"/>
              <a:gd name="connsiteY2" fmla="*/ 3421634 h 3478784"/>
              <a:gd name="connsiteX3" fmla="*/ 7129462 w 8611895"/>
              <a:gd name="connsiteY3" fmla="*/ 3435921 h 3478784"/>
              <a:gd name="connsiteX4" fmla="*/ 7315200 w 8611895"/>
              <a:gd name="connsiteY4" fmla="*/ 3464496 h 3478784"/>
              <a:gd name="connsiteX5" fmla="*/ 7600950 w 8611895"/>
              <a:gd name="connsiteY5" fmla="*/ 3478784 h 3478784"/>
              <a:gd name="connsiteX6" fmla="*/ 7929562 w 8611895"/>
              <a:gd name="connsiteY6" fmla="*/ 3464496 h 3478784"/>
              <a:gd name="connsiteX7" fmla="*/ 7972425 w 8611895"/>
              <a:gd name="connsiteY7" fmla="*/ 3450209 h 3478784"/>
              <a:gd name="connsiteX8" fmla="*/ 8015287 w 8611895"/>
              <a:gd name="connsiteY8" fmla="*/ 3421634 h 3478784"/>
              <a:gd name="connsiteX9" fmla="*/ 8129587 w 8611895"/>
              <a:gd name="connsiteY9" fmla="*/ 3321621 h 3478784"/>
              <a:gd name="connsiteX10" fmla="*/ 8258175 w 8611895"/>
              <a:gd name="connsiteY10" fmla="*/ 3207321 h 3478784"/>
              <a:gd name="connsiteX11" fmla="*/ 8243887 w 8611895"/>
              <a:gd name="connsiteY11" fmla="*/ 3035871 h 3478784"/>
              <a:gd name="connsiteX12" fmla="*/ 8215312 w 8611895"/>
              <a:gd name="connsiteY12" fmla="*/ 2950146 h 3478784"/>
              <a:gd name="connsiteX13" fmla="*/ 8186737 w 8611895"/>
              <a:gd name="connsiteY13" fmla="*/ 2864421 h 3478784"/>
              <a:gd name="connsiteX14" fmla="*/ 8172450 w 8611895"/>
              <a:gd name="connsiteY14" fmla="*/ 2821559 h 3478784"/>
              <a:gd name="connsiteX15" fmla="*/ 8143875 w 8611895"/>
              <a:gd name="connsiteY15" fmla="*/ 2778696 h 3478784"/>
              <a:gd name="connsiteX16" fmla="*/ 8129587 w 8611895"/>
              <a:gd name="connsiteY16" fmla="*/ 2735834 h 3478784"/>
              <a:gd name="connsiteX17" fmla="*/ 8086725 w 8611895"/>
              <a:gd name="connsiteY17" fmla="*/ 2707259 h 3478784"/>
              <a:gd name="connsiteX18" fmla="*/ 7915275 w 8611895"/>
              <a:gd name="connsiteY18" fmla="*/ 2592959 h 3478784"/>
              <a:gd name="connsiteX19" fmla="*/ 7872412 w 8611895"/>
              <a:gd name="connsiteY19" fmla="*/ 2564384 h 3478784"/>
              <a:gd name="connsiteX20" fmla="*/ 7800975 w 8611895"/>
              <a:gd name="connsiteY20" fmla="*/ 2550096 h 3478784"/>
              <a:gd name="connsiteX21" fmla="*/ 7629525 w 8611895"/>
              <a:gd name="connsiteY21" fmla="*/ 2564384 h 3478784"/>
              <a:gd name="connsiteX22" fmla="*/ 7543800 w 8611895"/>
              <a:gd name="connsiteY22" fmla="*/ 2607246 h 3478784"/>
              <a:gd name="connsiteX23" fmla="*/ 7443787 w 8611895"/>
              <a:gd name="connsiteY23" fmla="*/ 2650109 h 3478784"/>
              <a:gd name="connsiteX24" fmla="*/ 7386637 w 8611895"/>
              <a:gd name="connsiteY24" fmla="*/ 2664396 h 3478784"/>
              <a:gd name="connsiteX25" fmla="*/ 7343775 w 8611895"/>
              <a:gd name="connsiteY25" fmla="*/ 2678684 h 3478784"/>
              <a:gd name="connsiteX26" fmla="*/ 7258050 w 8611895"/>
              <a:gd name="connsiteY26" fmla="*/ 2692971 h 3478784"/>
              <a:gd name="connsiteX27" fmla="*/ 7200900 w 8611895"/>
              <a:gd name="connsiteY27" fmla="*/ 2707259 h 3478784"/>
              <a:gd name="connsiteX28" fmla="*/ 6900862 w 8611895"/>
              <a:gd name="connsiteY28" fmla="*/ 2692971 h 3478784"/>
              <a:gd name="connsiteX29" fmla="*/ 6815137 w 8611895"/>
              <a:gd name="connsiteY29" fmla="*/ 2664396 h 3478784"/>
              <a:gd name="connsiteX30" fmla="*/ 6772275 w 8611895"/>
              <a:gd name="connsiteY30" fmla="*/ 2650109 h 3478784"/>
              <a:gd name="connsiteX31" fmla="*/ 6729412 w 8611895"/>
              <a:gd name="connsiteY31" fmla="*/ 2621534 h 3478784"/>
              <a:gd name="connsiteX32" fmla="*/ 6700837 w 8611895"/>
              <a:gd name="connsiteY32" fmla="*/ 2578671 h 3478784"/>
              <a:gd name="connsiteX33" fmla="*/ 6615112 w 8611895"/>
              <a:gd name="connsiteY33" fmla="*/ 2521521 h 3478784"/>
              <a:gd name="connsiteX34" fmla="*/ 6529387 w 8611895"/>
              <a:gd name="connsiteY34" fmla="*/ 2392934 h 3478784"/>
              <a:gd name="connsiteX35" fmla="*/ 6500812 w 8611895"/>
              <a:gd name="connsiteY35" fmla="*/ 2350071 h 3478784"/>
              <a:gd name="connsiteX36" fmla="*/ 6515100 w 8611895"/>
              <a:gd name="connsiteY36" fmla="*/ 2092896 h 3478784"/>
              <a:gd name="connsiteX37" fmla="*/ 6600825 w 8611895"/>
              <a:gd name="connsiteY37" fmla="*/ 2035746 h 3478784"/>
              <a:gd name="connsiteX38" fmla="*/ 6643687 w 8611895"/>
              <a:gd name="connsiteY38" fmla="*/ 2007171 h 3478784"/>
              <a:gd name="connsiteX39" fmla="*/ 6786562 w 8611895"/>
              <a:gd name="connsiteY39" fmla="*/ 1978596 h 3478784"/>
              <a:gd name="connsiteX40" fmla="*/ 6915150 w 8611895"/>
              <a:gd name="connsiteY40" fmla="*/ 1921446 h 3478784"/>
              <a:gd name="connsiteX41" fmla="*/ 6972300 w 8611895"/>
              <a:gd name="connsiteY41" fmla="*/ 1878584 h 3478784"/>
              <a:gd name="connsiteX42" fmla="*/ 7058025 w 8611895"/>
              <a:gd name="connsiteY42" fmla="*/ 1749996 h 3478784"/>
              <a:gd name="connsiteX43" fmla="*/ 7115175 w 8611895"/>
              <a:gd name="connsiteY43" fmla="*/ 1707134 h 3478784"/>
              <a:gd name="connsiteX44" fmla="*/ 7186612 w 8611895"/>
              <a:gd name="connsiteY44" fmla="*/ 1592834 h 3478784"/>
              <a:gd name="connsiteX45" fmla="*/ 7243762 w 8611895"/>
              <a:gd name="connsiteY45" fmla="*/ 1507109 h 3478784"/>
              <a:gd name="connsiteX46" fmla="*/ 7329487 w 8611895"/>
              <a:gd name="connsiteY46" fmla="*/ 1464246 h 3478784"/>
              <a:gd name="connsiteX47" fmla="*/ 7429500 w 8611895"/>
              <a:gd name="connsiteY47" fmla="*/ 1421384 h 3478784"/>
              <a:gd name="connsiteX48" fmla="*/ 7486650 w 8611895"/>
              <a:gd name="connsiteY48" fmla="*/ 1392809 h 3478784"/>
              <a:gd name="connsiteX49" fmla="*/ 7543800 w 8611895"/>
              <a:gd name="connsiteY49" fmla="*/ 1378521 h 3478784"/>
              <a:gd name="connsiteX50" fmla="*/ 7672387 w 8611895"/>
              <a:gd name="connsiteY50" fmla="*/ 1349946 h 3478784"/>
              <a:gd name="connsiteX51" fmla="*/ 7786687 w 8611895"/>
              <a:gd name="connsiteY51" fmla="*/ 1307084 h 3478784"/>
              <a:gd name="connsiteX52" fmla="*/ 7872412 w 8611895"/>
              <a:gd name="connsiteY52" fmla="*/ 1292796 h 3478784"/>
              <a:gd name="connsiteX53" fmla="*/ 8015287 w 8611895"/>
              <a:gd name="connsiteY53" fmla="*/ 1207071 h 3478784"/>
              <a:gd name="connsiteX54" fmla="*/ 8072437 w 8611895"/>
              <a:gd name="connsiteY54" fmla="*/ 1178496 h 3478784"/>
              <a:gd name="connsiteX55" fmla="*/ 8115300 w 8611895"/>
              <a:gd name="connsiteY55" fmla="*/ 1149921 h 3478784"/>
              <a:gd name="connsiteX56" fmla="*/ 8201025 w 8611895"/>
              <a:gd name="connsiteY56" fmla="*/ 1121346 h 3478784"/>
              <a:gd name="connsiteX57" fmla="*/ 8243887 w 8611895"/>
              <a:gd name="connsiteY57" fmla="*/ 1107059 h 3478784"/>
              <a:gd name="connsiteX58" fmla="*/ 8329612 w 8611895"/>
              <a:gd name="connsiteY58" fmla="*/ 1049909 h 3478784"/>
              <a:gd name="connsiteX59" fmla="*/ 8458200 w 8611895"/>
              <a:gd name="connsiteY59" fmla="*/ 978471 h 3478784"/>
              <a:gd name="connsiteX60" fmla="*/ 8529637 w 8611895"/>
              <a:gd name="connsiteY60" fmla="*/ 892746 h 3478784"/>
              <a:gd name="connsiteX61" fmla="*/ 8572500 w 8611895"/>
              <a:gd name="connsiteY61" fmla="*/ 807021 h 3478784"/>
              <a:gd name="connsiteX62" fmla="*/ 8586787 w 8611895"/>
              <a:gd name="connsiteY62" fmla="*/ 506984 h 3478784"/>
              <a:gd name="connsiteX63" fmla="*/ 8458200 w 8611895"/>
              <a:gd name="connsiteY63" fmla="*/ 392684 h 3478784"/>
              <a:gd name="connsiteX64" fmla="*/ 8429625 w 8611895"/>
              <a:gd name="connsiteY64" fmla="*/ 349821 h 3478784"/>
              <a:gd name="connsiteX65" fmla="*/ 8301037 w 8611895"/>
              <a:gd name="connsiteY65" fmla="*/ 278384 h 3478784"/>
              <a:gd name="connsiteX66" fmla="*/ 8243887 w 8611895"/>
              <a:gd name="connsiteY66" fmla="*/ 264096 h 3478784"/>
              <a:gd name="connsiteX67" fmla="*/ 8201025 w 8611895"/>
              <a:gd name="connsiteY67" fmla="*/ 249809 h 3478784"/>
              <a:gd name="connsiteX68" fmla="*/ 8043862 w 8611895"/>
              <a:gd name="connsiteY68" fmla="*/ 221234 h 3478784"/>
              <a:gd name="connsiteX69" fmla="*/ 7900987 w 8611895"/>
              <a:gd name="connsiteY69" fmla="*/ 192659 h 3478784"/>
              <a:gd name="connsiteX70" fmla="*/ 7858125 w 8611895"/>
              <a:gd name="connsiteY70" fmla="*/ 178371 h 3478784"/>
              <a:gd name="connsiteX71" fmla="*/ 7729537 w 8611895"/>
              <a:gd name="connsiteY71" fmla="*/ 149796 h 3478784"/>
              <a:gd name="connsiteX72" fmla="*/ 7486650 w 8611895"/>
              <a:gd name="connsiteY72" fmla="*/ 135509 h 3478784"/>
              <a:gd name="connsiteX73" fmla="*/ 7415212 w 8611895"/>
              <a:gd name="connsiteY73" fmla="*/ 121221 h 3478784"/>
              <a:gd name="connsiteX74" fmla="*/ 7286625 w 8611895"/>
              <a:gd name="connsiteY74" fmla="*/ 92646 h 3478784"/>
              <a:gd name="connsiteX75" fmla="*/ 7058025 w 8611895"/>
              <a:gd name="connsiteY75" fmla="*/ 64071 h 3478784"/>
              <a:gd name="connsiteX76" fmla="*/ 7000875 w 8611895"/>
              <a:gd name="connsiteY76" fmla="*/ 49784 h 3478784"/>
              <a:gd name="connsiteX77" fmla="*/ 6657975 w 8611895"/>
              <a:gd name="connsiteY77" fmla="*/ 35496 h 3478784"/>
              <a:gd name="connsiteX78" fmla="*/ 6615112 w 8611895"/>
              <a:gd name="connsiteY78" fmla="*/ 21209 h 3478784"/>
              <a:gd name="connsiteX79" fmla="*/ 6115050 w 8611895"/>
              <a:gd name="connsiteY79" fmla="*/ 21209 h 3478784"/>
              <a:gd name="connsiteX80" fmla="*/ 5929312 w 8611895"/>
              <a:gd name="connsiteY80" fmla="*/ 64071 h 3478784"/>
              <a:gd name="connsiteX81" fmla="*/ 5800725 w 8611895"/>
              <a:gd name="connsiteY81" fmla="*/ 106934 h 3478784"/>
              <a:gd name="connsiteX82" fmla="*/ 5757862 w 8611895"/>
              <a:gd name="connsiteY82" fmla="*/ 121221 h 3478784"/>
              <a:gd name="connsiteX83" fmla="*/ 5657850 w 8611895"/>
              <a:gd name="connsiteY83" fmla="*/ 192659 h 3478784"/>
              <a:gd name="connsiteX84" fmla="*/ 5614987 w 8611895"/>
              <a:gd name="connsiteY84" fmla="*/ 221234 h 3478784"/>
              <a:gd name="connsiteX85" fmla="*/ 5529262 w 8611895"/>
              <a:gd name="connsiteY85" fmla="*/ 249809 h 3478784"/>
              <a:gd name="connsiteX86" fmla="*/ 5500687 w 8611895"/>
              <a:gd name="connsiteY86" fmla="*/ 292671 h 3478784"/>
              <a:gd name="connsiteX87" fmla="*/ 5457825 w 8611895"/>
              <a:gd name="connsiteY87" fmla="*/ 335534 h 3478784"/>
              <a:gd name="connsiteX88" fmla="*/ 5429250 w 8611895"/>
              <a:gd name="connsiteY88" fmla="*/ 421259 h 3478784"/>
              <a:gd name="connsiteX89" fmla="*/ 5414962 w 8611895"/>
              <a:gd name="connsiteY89" fmla="*/ 506984 h 3478784"/>
              <a:gd name="connsiteX90" fmla="*/ 5400675 w 8611895"/>
              <a:gd name="connsiteY90" fmla="*/ 549846 h 3478784"/>
              <a:gd name="connsiteX91" fmla="*/ 5229225 w 8611895"/>
              <a:gd name="connsiteY91" fmla="*/ 635571 h 3478784"/>
              <a:gd name="connsiteX92" fmla="*/ 5186362 w 8611895"/>
              <a:gd name="connsiteY92" fmla="*/ 649859 h 3478784"/>
              <a:gd name="connsiteX93" fmla="*/ 5057775 w 8611895"/>
              <a:gd name="connsiteY93" fmla="*/ 721296 h 3478784"/>
              <a:gd name="connsiteX94" fmla="*/ 4986337 w 8611895"/>
              <a:gd name="connsiteY94" fmla="*/ 749871 h 3478784"/>
              <a:gd name="connsiteX95" fmla="*/ 4886325 w 8611895"/>
              <a:gd name="connsiteY95" fmla="*/ 807021 h 3478784"/>
              <a:gd name="connsiteX96" fmla="*/ 4829175 w 8611895"/>
              <a:gd name="connsiteY96" fmla="*/ 821309 h 3478784"/>
              <a:gd name="connsiteX97" fmla="*/ 4786312 w 8611895"/>
              <a:gd name="connsiteY97" fmla="*/ 835596 h 3478784"/>
              <a:gd name="connsiteX98" fmla="*/ 4514850 w 8611895"/>
              <a:gd name="connsiteY98" fmla="*/ 807021 h 3478784"/>
              <a:gd name="connsiteX99" fmla="*/ 3457575 w 8611895"/>
              <a:gd name="connsiteY99" fmla="*/ 821309 h 3478784"/>
              <a:gd name="connsiteX100" fmla="*/ 3186112 w 8611895"/>
              <a:gd name="connsiteY100" fmla="*/ 849884 h 3478784"/>
              <a:gd name="connsiteX101" fmla="*/ 3143250 w 8611895"/>
              <a:gd name="connsiteY101" fmla="*/ 864171 h 3478784"/>
              <a:gd name="connsiteX102" fmla="*/ 3028950 w 8611895"/>
              <a:gd name="connsiteY102" fmla="*/ 878459 h 3478784"/>
              <a:gd name="connsiteX103" fmla="*/ 2328862 w 8611895"/>
              <a:gd name="connsiteY103" fmla="*/ 864171 h 3478784"/>
              <a:gd name="connsiteX104" fmla="*/ 2157412 w 8611895"/>
              <a:gd name="connsiteY104" fmla="*/ 835596 h 3478784"/>
              <a:gd name="connsiteX105" fmla="*/ 2071687 w 8611895"/>
              <a:gd name="connsiteY105" fmla="*/ 821309 h 3478784"/>
              <a:gd name="connsiteX106" fmla="*/ 1785937 w 8611895"/>
              <a:gd name="connsiteY106" fmla="*/ 778446 h 3478784"/>
              <a:gd name="connsiteX107" fmla="*/ 1743075 w 8611895"/>
              <a:gd name="connsiteY107" fmla="*/ 764159 h 3478784"/>
              <a:gd name="connsiteX108" fmla="*/ 1685925 w 8611895"/>
              <a:gd name="connsiteY108" fmla="*/ 678434 h 3478784"/>
              <a:gd name="connsiteX109" fmla="*/ 1600200 w 8611895"/>
              <a:gd name="connsiteY109" fmla="*/ 606996 h 3478784"/>
              <a:gd name="connsiteX110" fmla="*/ 1500187 w 8611895"/>
              <a:gd name="connsiteY110" fmla="*/ 521271 h 3478784"/>
              <a:gd name="connsiteX111" fmla="*/ 1457325 w 8611895"/>
              <a:gd name="connsiteY111" fmla="*/ 464121 h 3478784"/>
              <a:gd name="connsiteX112" fmla="*/ 1414462 w 8611895"/>
              <a:gd name="connsiteY112" fmla="*/ 435546 h 3478784"/>
              <a:gd name="connsiteX113" fmla="*/ 1300162 w 8611895"/>
              <a:gd name="connsiteY113" fmla="*/ 321246 h 3478784"/>
              <a:gd name="connsiteX114" fmla="*/ 1243012 w 8611895"/>
              <a:gd name="connsiteY114" fmla="*/ 278384 h 3478784"/>
              <a:gd name="connsiteX115" fmla="*/ 1200150 w 8611895"/>
              <a:gd name="connsiteY115" fmla="*/ 235521 h 3478784"/>
              <a:gd name="connsiteX116" fmla="*/ 1057275 w 8611895"/>
              <a:gd name="connsiteY116" fmla="*/ 149796 h 3478784"/>
              <a:gd name="connsiteX117" fmla="*/ 971550 w 8611895"/>
              <a:gd name="connsiteY117" fmla="*/ 78359 h 3478784"/>
              <a:gd name="connsiteX118" fmla="*/ 928687 w 8611895"/>
              <a:gd name="connsiteY118" fmla="*/ 64071 h 3478784"/>
              <a:gd name="connsiteX119" fmla="*/ 400050 w 8611895"/>
              <a:gd name="connsiteY119" fmla="*/ 78359 h 3478784"/>
              <a:gd name="connsiteX120" fmla="*/ 271462 w 8611895"/>
              <a:gd name="connsiteY120" fmla="*/ 149796 h 3478784"/>
              <a:gd name="connsiteX121" fmla="*/ 228600 w 8611895"/>
              <a:gd name="connsiteY121" fmla="*/ 178371 h 3478784"/>
              <a:gd name="connsiteX122" fmla="*/ 185737 w 8611895"/>
              <a:gd name="connsiteY122" fmla="*/ 206946 h 3478784"/>
              <a:gd name="connsiteX123" fmla="*/ 128587 w 8611895"/>
              <a:gd name="connsiteY123" fmla="*/ 292671 h 3478784"/>
              <a:gd name="connsiteX124" fmla="*/ 100012 w 8611895"/>
              <a:gd name="connsiteY124" fmla="*/ 378396 h 3478784"/>
              <a:gd name="connsiteX125" fmla="*/ 57150 w 8611895"/>
              <a:gd name="connsiteY125" fmla="*/ 478409 h 3478784"/>
              <a:gd name="connsiteX126" fmla="*/ 28575 w 8611895"/>
              <a:gd name="connsiteY126" fmla="*/ 606996 h 3478784"/>
              <a:gd name="connsiteX127" fmla="*/ 14287 w 8611895"/>
              <a:gd name="connsiteY127" fmla="*/ 692721 h 3478784"/>
              <a:gd name="connsiteX128" fmla="*/ 0 w 8611895"/>
              <a:gd name="connsiteY128" fmla="*/ 764159 h 3478784"/>
              <a:gd name="connsiteX129" fmla="*/ 14287 w 8611895"/>
              <a:gd name="connsiteY129" fmla="*/ 849884 h 3478784"/>
              <a:gd name="connsiteX130" fmla="*/ 142875 w 8611895"/>
              <a:gd name="connsiteY130" fmla="*/ 935609 h 3478784"/>
              <a:gd name="connsiteX131" fmla="*/ 228600 w 8611895"/>
              <a:gd name="connsiteY131" fmla="*/ 1021334 h 3478784"/>
              <a:gd name="connsiteX132" fmla="*/ 271462 w 8611895"/>
              <a:gd name="connsiteY132" fmla="*/ 1064196 h 3478784"/>
              <a:gd name="connsiteX133" fmla="*/ 357187 w 8611895"/>
              <a:gd name="connsiteY133" fmla="*/ 1121346 h 3478784"/>
              <a:gd name="connsiteX134" fmla="*/ 400050 w 8611895"/>
              <a:gd name="connsiteY134" fmla="*/ 1149921 h 3478784"/>
              <a:gd name="connsiteX135" fmla="*/ 514350 w 8611895"/>
              <a:gd name="connsiteY135" fmla="*/ 1178496 h 3478784"/>
              <a:gd name="connsiteX136" fmla="*/ 828675 w 8611895"/>
              <a:gd name="connsiteY136" fmla="*/ 1192784 h 3478784"/>
              <a:gd name="connsiteX137" fmla="*/ 928687 w 8611895"/>
              <a:gd name="connsiteY137" fmla="*/ 1207071 h 3478784"/>
              <a:gd name="connsiteX138" fmla="*/ 985837 w 8611895"/>
              <a:gd name="connsiteY138" fmla="*/ 1221359 h 3478784"/>
              <a:gd name="connsiteX139" fmla="*/ 1200150 w 8611895"/>
              <a:gd name="connsiteY139" fmla="*/ 1192784 h 3478784"/>
              <a:gd name="connsiteX140" fmla="*/ 1257300 w 8611895"/>
              <a:gd name="connsiteY140" fmla="*/ 1178496 h 3478784"/>
              <a:gd name="connsiteX141" fmla="*/ 1357312 w 8611895"/>
              <a:gd name="connsiteY141" fmla="*/ 1164209 h 3478784"/>
              <a:gd name="connsiteX142" fmla="*/ 1585912 w 8611895"/>
              <a:gd name="connsiteY142" fmla="*/ 1135634 h 3478784"/>
              <a:gd name="connsiteX143" fmla="*/ 1643062 w 8611895"/>
              <a:gd name="connsiteY143" fmla="*/ 1121346 h 3478784"/>
              <a:gd name="connsiteX144" fmla="*/ 1814512 w 8611895"/>
              <a:gd name="connsiteY144" fmla="*/ 1092771 h 3478784"/>
              <a:gd name="connsiteX145" fmla="*/ 1871662 w 8611895"/>
              <a:gd name="connsiteY145" fmla="*/ 1064196 h 3478784"/>
              <a:gd name="connsiteX146" fmla="*/ 1914525 w 8611895"/>
              <a:gd name="connsiteY146" fmla="*/ 1035621 h 3478784"/>
              <a:gd name="connsiteX147" fmla="*/ 1985962 w 8611895"/>
              <a:gd name="connsiteY147" fmla="*/ 1021334 h 3478784"/>
              <a:gd name="connsiteX148" fmla="*/ 2071687 w 8611895"/>
              <a:gd name="connsiteY148" fmla="*/ 992759 h 3478784"/>
              <a:gd name="connsiteX149" fmla="*/ 2271712 w 8611895"/>
              <a:gd name="connsiteY149" fmla="*/ 1007046 h 3478784"/>
              <a:gd name="connsiteX150" fmla="*/ 2314575 w 8611895"/>
              <a:gd name="connsiteY150" fmla="*/ 1021334 h 3478784"/>
              <a:gd name="connsiteX151" fmla="*/ 2343150 w 8611895"/>
              <a:gd name="connsiteY151" fmla="*/ 1064196 h 3478784"/>
              <a:gd name="connsiteX152" fmla="*/ 2428875 w 8611895"/>
              <a:gd name="connsiteY152" fmla="*/ 1149921 h 3478784"/>
              <a:gd name="connsiteX153" fmla="*/ 2471737 w 8611895"/>
              <a:gd name="connsiteY153" fmla="*/ 1192784 h 3478784"/>
              <a:gd name="connsiteX154" fmla="*/ 2486025 w 8611895"/>
              <a:gd name="connsiteY154" fmla="*/ 1235646 h 3478784"/>
              <a:gd name="connsiteX155" fmla="*/ 2557462 w 8611895"/>
              <a:gd name="connsiteY155" fmla="*/ 1321371 h 3478784"/>
              <a:gd name="connsiteX156" fmla="*/ 2571750 w 8611895"/>
              <a:gd name="connsiteY156" fmla="*/ 1364234 h 3478784"/>
              <a:gd name="connsiteX157" fmla="*/ 2628900 w 8611895"/>
              <a:gd name="connsiteY157" fmla="*/ 1449959 h 3478784"/>
              <a:gd name="connsiteX158" fmla="*/ 2671762 w 8611895"/>
              <a:gd name="connsiteY158" fmla="*/ 1564259 h 3478784"/>
              <a:gd name="connsiteX159" fmla="*/ 2686050 w 8611895"/>
              <a:gd name="connsiteY159" fmla="*/ 1607121 h 3478784"/>
              <a:gd name="connsiteX160" fmla="*/ 2728912 w 8611895"/>
              <a:gd name="connsiteY160" fmla="*/ 1635696 h 3478784"/>
              <a:gd name="connsiteX161" fmla="*/ 2757487 w 8611895"/>
              <a:gd name="connsiteY161" fmla="*/ 1678559 h 3478784"/>
              <a:gd name="connsiteX162" fmla="*/ 2800350 w 8611895"/>
              <a:gd name="connsiteY162" fmla="*/ 1707134 h 3478784"/>
              <a:gd name="connsiteX163" fmla="*/ 2871787 w 8611895"/>
              <a:gd name="connsiteY163" fmla="*/ 1764284 h 3478784"/>
              <a:gd name="connsiteX164" fmla="*/ 2914650 w 8611895"/>
              <a:gd name="connsiteY164" fmla="*/ 1807146 h 3478784"/>
              <a:gd name="connsiteX165" fmla="*/ 2971800 w 8611895"/>
              <a:gd name="connsiteY165" fmla="*/ 1821434 h 3478784"/>
              <a:gd name="connsiteX166" fmla="*/ 3057525 w 8611895"/>
              <a:gd name="connsiteY166" fmla="*/ 1850009 h 3478784"/>
              <a:gd name="connsiteX167" fmla="*/ 3157537 w 8611895"/>
              <a:gd name="connsiteY167" fmla="*/ 1921446 h 3478784"/>
              <a:gd name="connsiteX168" fmla="*/ 3243262 w 8611895"/>
              <a:gd name="connsiteY168" fmla="*/ 1978596 h 3478784"/>
              <a:gd name="connsiteX169" fmla="*/ 3328987 w 8611895"/>
              <a:gd name="connsiteY169" fmla="*/ 2007171 h 3478784"/>
              <a:gd name="connsiteX170" fmla="*/ 3657600 w 8611895"/>
              <a:gd name="connsiteY170" fmla="*/ 1992884 h 3478784"/>
              <a:gd name="connsiteX171" fmla="*/ 3843337 w 8611895"/>
              <a:gd name="connsiteY171" fmla="*/ 1964309 h 3478784"/>
              <a:gd name="connsiteX172" fmla="*/ 3986212 w 8611895"/>
              <a:gd name="connsiteY172" fmla="*/ 1950021 h 3478784"/>
              <a:gd name="connsiteX173" fmla="*/ 4171950 w 8611895"/>
              <a:gd name="connsiteY173" fmla="*/ 1907159 h 3478784"/>
              <a:gd name="connsiteX174" fmla="*/ 4243387 w 8611895"/>
              <a:gd name="connsiteY174" fmla="*/ 1892871 h 3478784"/>
              <a:gd name="connsiteX175" fmla="*/ 4329112 w 8611895"/>
              <a:gd name="connsiteY175" fmla="*/ 1864296 h 3478784"/>
              <a:gd name="connsiteX176" fmla="*/ 4371975 w 8611895"/>
              <a:gd name="connsiteY176" fmla="*/ 1850009 h 3478784"/>
              <a:gd name="connsiteX177" fmla="*/ 4400550 w 8611895"/>
              <a:gd name="connsiteY177" fmla="*/ 1807146 h 3478784"/>
              <a:gd name="connsiteX178" fmla="*/ 4429125 w 8611895"/>
              <a:gd name="connsiteY178" fmla="*/ 1721421 h 3478784"/>
              <a:gd name="connsiteX179" fmla="*/ 4371975 w 8611895"/>
              <a:gd name="connsiteY179" fmla="*/ 1564259 h 3478784"/>
              <a:gd name="connsiteX180" fmla="*/ 4329112 w 8611895"/>
              <a:gd name="connsiteY180" fmla="*/ 1549971 h 3478784"/>
              <a:gd name="connsiteX181" fmla="*/ 4257675 w 8611895"/>
              <a:gd name="connsiteY181" fmla="*/ 1464246 h 3478784"/>
              <a:gd name="connsiteX182" fmla="*/ 4171950 w 8611895"/>
              <a:gd name="connsiteY182" fmla="*/ 1407096 h 3478784"/>
              <a:gd name="connsiteX183" fmla="*/ 4086225 w 8611895"/>
              <a:gd name="connsiteY183" fmla="*/ 1335659 h 3478784"/>
              <a:gd name="connsiteX184" fmla="*/ 4029075 w 8611895"/>
              <a:gd name="connsiteY184" fmla="*/ 1292796 h 3478784"/>
              <a:gd name="connsiteX185" fmla="*/ 3943350 w 8611895"/>
              <a:gd name="connsiteY185" fmla="*/ 1235646 h 3478784"/>
              <a:gd name="connsiteX186" fmla="*/ 3914775 w 8611895"/>
              <a:gd name="connsiteY186" fmla="*/ 1192784 h 3478784"/>
              <a:gd name="connsiteX187" fmla="*/ 3929062 w 8611895"/>
              <a:gd name="connsiteY187" fmla="*/ 1149921 h 3478784"/>
              <a:gd name="connsiteX188" fmla="*/ 4057650 w 8611895"/>
              <a:gd name="connsiteY188" fmla="*/ 1092771 h 3478784"/>
              <a:gd name="connsiteX189" fmla="*/ 4100512 w 8611895"/>
              <a:gd name="connsiteY189" fmla="*/ 1064196 h 3478784"/>
              <a:gd name="connsiteX190" fmla="*/ 4443412 w 8611895"/>
              <a:gd name="connsiteY190" fmla="*/ 1049909 h 3478784"/>
              <a:gd name="connsiteX191" fmla="*/ 4543425 w 8611895"/>
              <a:gd name="connsiteY191" fmla="*/ 1035621 h 3478784"/>
              <a:gd name="connsiteX192" fmla="*/ 4643437 w 8611895"/>
              <a:gd name="connsiteY192" fmla="*/ 1007046 h 3478784"/>
              <a:gd name="connsiteX193" fmla="*/ 4786312 w 8611895"/>
              <a:gd name="connsiteY193" fmla="*/ 964184 h 3478784"/>
              <a:gd name="connsiteX194" fmla="*/ 4843462 w 8611895"/>
              <a:gd name="connsiteY194" fmla="*/ 935609 h 3478784"/>
              <a:gd name="connsiteX195" fmla="*/ 4900612 w 8611895"/>
              <a:gd name="connsiteY195" fmla="*/ 921321 h 3478784"/>
              <a:gd name="connsiteX196" fmla="*/ 4986337 w 8611895"/>
              <a:gd name="connsiteY196" fmla="*/ 892746 h 3478784"/>
              <a:gd name="connsiteX197" fmla="*/ 5029200 w 8611895"/>
              <a:gd name="connsiteY197" fmla="*/ 878459 h 3478784"/>
              <a:gd name="connsiteX198" fmla="*/ 5443537 w 8611895"/>
              <a:gd name="connsiteY198" fmla="*/ 864171 h 3478784"/>
              <a:gd name="connsiteX199" fmla="*/ 5529262 w 8611895"/>
              <a:gd name="connsiteY199" fmla="*/ 849884 h 3478784"/>
              <a:gd name="connsiteX200" fmla="*/ 5729287 w 8611895"/>
              <a:gd name="connsiteY200" fmla="*/ 807021 h 3478784"/>
              <a:gd name="connsiteX201" fmla="*/ 6029325 w 8611895"/>
              <a:gd name="connsiteY201" fmla="*/ 792734 h 3478784"/>
              <a:gd name="connsiteX202" fmla="*/ 6100762 w 8611895"/>
              <a:gd name="connsiteY202" fmla="*/ 778446 h 3478784"/>
              <a:gd name="connsiteX203" fmla="*/ 6143625 w 8611895"/>
              <a:gd name="connsiteY203" fmla="*/ 764159 h 3478784"/>
              <a:gd name="connsiteX204" fmla="*/ 6343650 w 8611895"/>
              <a:gd name="connsiteY204" fmla="*/ 792734 h 3478784"/>
              <a:gd name="connsiteX205" fmla="*/ 6386512 w 8611895"/>
              <a:gd name="connsiteY205" fmla="*/ 807021 h 3478784"/>
              <a:gd name="connsiteX206" fmla="*/ 6486525 w 8611895"/>
              <a:gd name="connsiteY206" fmla="*/ 835596 h 3478784"/>
              <a:gd name="connsiteX207" fmla="*/ 6629400 w 8611895"/>
              <a:gd name="connsiteY207" fmla="*/ 892746 h 3478784"/>
              <a:gd name="connsiteX208" fmla="*/ 6757987 w 8611895"/>
              <a:gd name="connsiteY208" fmla="*/ 935609 h 3478784"/>
              <a:gd name="connsiteX209" fmla="*/ 6800850 w 8611895"/>
              <a:gd name="connsiteY209" fmla="*/ 949896 h 3478784"/>
              <a:gd name="connsiteX210" fmla="*/ 6843712 w 8611895"/>
              <a:gd name="connsiteY210" fmla="*/ 978471 h 3478784"/>
              <a:gd name="connsiteX211" fmla="*/ 6886575 w 8611895"/>
              <a:gd name="connsiteY211" fmla="*/ 992759 h 3478784"/>
              <a:gd name="connsiteX212" fmla="*/ 6915150 w 8611895"/>
              <a:gd name="connsiteY212" fmla="*/ 1035621 h 3478784"/>
              <a:gd name="connsiteX213" fmla="*/ 6958012 w 8611895"/>
              <a:gd name="connsiteY213" fmla="*/ 1049909 h 3478784"/>
              <a:gd name="connsiteX214" fmla="*/ 7043737 w 8611895"/>
              <a:gd name="connsiteY214" fmla="*/ 1107059 h 3478784"/>
              <a:gd name="connsiteX215" fmla="*/ 7072312 w 8611895"/>
              <a:gd name="connsiteY215" fmla="*/ 1149921 h 3478784"/>
              <a:gd name="connsiteX216" fmla="*/ 7115175 w 8611895"/>
              <a:gd name="connsiteY216" fmla="*/ 1164209 h 3478784"/>
              <a:gd name="connsiteX217" fmla="*/ 7129462 w 8611895"/>
              <a:gd name="connsiteY217" fmla="*/ 1207071 h 3478784"/>
              <a:gd name="connsiteX218" fmla="*/ 7172325 w 8611895"/>
              <a:gd name="connsiteY218" fmla="*/ 1235646 h 3478784"/>
              <a:gd name="connsiteX219" fmla="*/ 7186612 w 8611895"/>
              <a:gd name="connsiteY219" fmla="*/ 1278509 h 3478784"/>
              <a:gd name="connsiteX220" fmla="*/ 7215187 w 8611895"/>
              <a:gd name="connsiteY220" fmla="*/ 1335659 h 3478784"/>
              <a:gd name="connsiteX221" fmla="*/ 7200900 w 8611895"/>
              <a:gd name="connsiteY221" fmla="*/ 1449959 h 3478784"/>
              <a:gd name="connsiteX222" fmla="*/ 7129462 w 8611895"/>
              <a:gd name="connsiteY222" fmla="*/ 1521396 h 3478784"/>
              <a:gd name="connsiteX223" fmla="*/ 7086600 w 8611895"/>
              <a:gd name="connsiteY223" fmla="*/ 1535684 h 3478784"/>
              <a:gd name="connsiteX224" fmla="*/ 7000875 w 8611895"/>
              <a:gd name="connsiteY224" fmla="*/ 1592834 h 3478784"/>
              <a:gd name="connsiteX225" fmla="*/ 6943725 w 8611895"/>
              <a:gd name="connsiteY225" fmla="*/ 1621409 h 3478784"/>
              <a:gd name="connsiteX226" fmla="*/ 6858000 w 8611895"/>
              <a:gd name="connsiteY226" fmla="*/ 1678559 h 3478784"/>
              <a:gd name="connsiteX227" fmla="*/ 6757987 w 8611895"/>
              <a:gd name="connsiteY227" fmla="*/ 1707134 h 3478784"/>
              <a:gd name="connsiteX228" fmla="*/ 6686550 w 8611895"/>
              <a:gd name="connsiteY228" fmla="*/ 1735709 h 3478784"/>
              <a:gd name="connsiteX229" fmla="*/ 6600825 w 8611895"/>
              <a:gd name="connsiteY229" fmla="*/ 1792859 h 3478784"/>
              <a:gd name="connsiteX230" fmla="*/ 6572250 w 8611895"/>
              <a:gd name="connsiteY230" fmla="*/ 1835721 h 3478784"/>
              <a:gd name="connsiteX231" fmla="*/ 6486525 w 8611895"/>
              <a:gd name="connsiteY231" fmla="*/ 1892871 h 3478784"/>
              <a:gd name="connsiteX232" fmla="*/ 6457950 w 8611895"/>
              <a:gd name="connsiteY232" fmla="*/ 1935734 h 3478784"/>
              <a:gd name="connsiteX233" fmla="*/ 6386512 w 8611895"/>
              <a:gd name="connsiteY233" fmla="*/ 2021459 h 3478784"/>
              <a:gd name="connsiteX234" fmla="*/ 6386512 w 8611895"/>
              <a:gd name="connsiteY234" fmla="*/ 2350071 h 3478784"/>
              <a:gd name="connsiteX235" fmla="*/ 6429375 w 8611895"/>
              <a:gd name="connsiteY235" fmla="*/ 2478659 h 3478784"/>
              <a:gd name="connsiteX236" fmla="*/ 6443662 w 8611895"/>
              <a:gd name="connsiteY236" fmla="*/ 2521521 h 3478784"/>
              <a:gd name="connsiteX237" fmla="*/ 6457950 w 8611895"/>
              <a:gd name="connsiteY237" fmla="*/ 2564384 h 3478784"/>
              <a:gd name="connsiteX238" fmla="*/ 6443662 w 8611895"/>
              <a:gd name="connsiteY238" fmla="*/ 2721546 h 3478784"/>
              <a:gd name="connsiteX239" fmla="*/ 6415087 w 8611895"/>
              <a:gd name="connsiteY239" fmla="*/ 2764409 h 3478784"/>
              <a:gd name="connsiteX240" fmla="*/ 6400800 w 8611895"/>
              <a:gd name="connsiteY240" fmla="*/ 2807271 h 3478784"/>
              <a:gd name="connsiteX241" fmla="*/ 6372225 w 8611895"/>
              <a:gd name="connsiteY241" fmla="*/ 2878709 h 3478784"/>
              <a:gd name="connsiteX242" fmla="*/ 6357937 w 8611895"/>
              <a:gd name="connsiteY242" fmla="*/ 2950146 h 3478784"/>
              <a:gd name="connsiteX243" fmla="*/ 6329362 w 8611895"/>
              <a:gd name="connsiteY243" fmla="*/ 3035871 h 3478784"/>
              <a:gd name="connsiteX244" fmla="*/ 6343650 w 8611895"/>
              <a:gd name="connsiteY244" fmla="*/ 3250184 h 3478784"/>
              <a:gd name="connsiteX245" fmla="*/ 6372225 w 8611895"/>
              <a:gd name="connsiteY245" fmla="*/ 3335909 h 3478784"/>
              <a:gd name="connsiteX246" fmla="*/ 6415087 w 8611895"/>
              <a:gd name="connsiteY246" fmla="*/ 3364484 h 3478784"/>
              <a:gd name="connsiteX247" fmla="*/ 6486525 w 8611895"/>
              <a:gd name="connsiteY247" fmla="*/ 3464496 h 347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8611895" h="3478784">
                <a:moveTo>
                  <a:pt x="6415087" y="3407346"/>
                </a:moveTo>
                <a:cubicBezTo>
                  <a:pt x="6654001" y="3383455"/>
                  <a:pt x="6566221" y="3385538"/>
                  <a:pt x="6915150" y="3407346"/>
                </a:cubicBezTo>
                <a:cubicBezTo>
                  <a:pt x="6948760" y="3409447"/>
                  <a:pt x="6981782" y="3417183"/>
                  <a:pt x="7015162" y="3421634"/>
                </a:cubicBezTo>
                <a:cubicBezTo>
                  <a:pt x="7053222" y="3426709"/>
                  <a:pt x="7091512" y="3430083"/>
                  <a:pt x="7129462" y="3435921"/>
                </a:cubicBezTo>
                <a:cubicBezTo>
                  <a:pt x="7242758" y="3453351"/>
                  <a:pt x="7170151" y="3454135"/>
                  <a:pt x="7315200" y="3464496"/>
                </a:cubicBezTo>
                <a:cubicBezTo>
                  <a:pt x="7410327" y="3471291"/>
                  <a:pt x="7505700" y="3474021"/>
                  <a:pt x="7600950" y="3478784"/>
                </a:cubicBezTo>
                <a:cubicBezTo>
                  <a:pt x="7710487" y="3474021"/>
                  <a:pt x="7820244" y="3472905"/>
                  <a:pt x="7929562" y="3464496"/>
                </a:cubicBezTo>
                <a:cubicBezTo>
                  <a:pt x="7944578" y="3463341"/>
                  <a:pt x="7958954" y="3456944"/>
                  <a:pt x="7972425" y="3450209"/>
                </a:cubicBezTo>
                <a:cubicBezTo>
                  <a:pt x="7987784" y="3442530"/>
                  <a:pt x="8001000" y="3431159"/>
                  <a:pt x="8015287" y="3421634"/>
                </a:cubicBezTo>
                <a:cubicBezTo>
                  <a:pt x="8096248" y="3300190"/>
                  <a:pt x="7962902" y="3488306"/>
                  <a:pt x="8129587" y="3321621"/>
                </a:cubicBezTo>
                <a:cubicBezTo>
                  <a:pt x="8227454" y="3223754"/>
                  <a:pt x="8181688" y="3258312"/>
                  <a:pt x="8258175" y="3207321"/>
                </a:cubicBezTo>
                <a:cubicBezTo>
                  <a:pt x="8253412" y="3150171"/>
                  <a:pt x="8253315" y="3092439"/>
                  <a:pt x="8243887" y="3035871"/>
                </a:cubicBezTo>
                <a:cubicBezTo>
                  <a:pt x="8238935" y="3006160"/>
                  <a:pt x="8224837" y="2978721"/>
                  <a:pt x="8215312" y="2950146"/>
                </a:cubicBezTo>
                <a:lnTo>
                  <a:pt x="8186737" y="2864421"/>
                </a:lnTo>
                <a:cubicBezTo>
                  <a:pt x="8181975" y="2850134"/>
                  <a:pt x="8180804" y="2834090"/>
                  <a:pt x="8172450" y="2821559"/>
                </a:cubicBezTo>
                <a:cubicBezTo>
                  <a:pt x="8162925" y="2807271"/>
                  <a:pt x="8151554" y="2794055"/>
                  <a:pt x="8143875" y="2778696"/>
                </a:cubicBezTo>
                <a:cubicBezTo>
                  <a:pt x="8137140" y="2765226"/>
                  <a:pt x="8138995" y="2747594"/>
                  <a:pt x="8129587" y="2735834"/>
                </a:cubicBezTo>
                <a:cubicBezTo>
                  <a:pt x="8118860" y="2722426"/>
                  <a:pt x="8100612" y="2717359"/>
                  <a:pt x="8086725" y="2707259"/>
                </a:cubicBezTo>
                <a:cubicBezTo>
                  <a:pt x="7834015" y="2523470"/>
                  <a:pt x="8069301" y="2680973"/>
                  <a:pt x="7915275" y="2592959"/>
                </a:cubicBezTo>
                <a:cubicBezTo>
                  <a:pt x="7900366" y="2584440"/>
                  <a:pt x="7888490" y="2570413"/>
                  <a:pt x="7872412" y="2564384"/>
                </a:cubicBezTo>
                <a:cubicBezTo>
                  <a:pt x="7849674" y="2555857"/>
                  <a:pt x="7824787" y="2554859"/>
                  <a:pt x="7800975" y="2550096"/>
                </a:cubicBezTo>
                <a:cubicBezTo>
                  <a:pt x="7743825" y="2554859"/>
                  <a:pt x="7686370" y="2556805"/>
                  <a:pt x="7629525" y="2564384"/>
                </a:cubicBezTo>
                <a:cubicBezTo>
                  <a:pt x="7586812" y="2570079"/>
                  <a:pt x="7580448" y="2586304"/>
                  <a:pt x="7543800" y="2607246"/>
                </a:cubicBezTo>
                <a:cubicBezTo>
                  <a:pt x="7505703" y="2629016"/>
                  <a:pt x="7483858" y="2638660"/>
                  <a:pt x="7443787" y="2650109"/>
                </a:cubicBezTo>
                <a:cubicBezTo>
                  <a:pt x="7424906" y="2655503"/>
                  <a:pt x="7405518" y="2659001"/>
                  <a:pt x="7386637" y="2664396"/>
                </a:cubicBezTo>
                <a:cubicBezTo>
                  <a:pt x="7372156" y="2668533"/>
                  <a:pt x="7358477" y="2675417"/>
                  <a:pt x="7343775" y="2678684"/>
                </a:cubicBezTo>
                <a:cubicBezTo>
                  <a:pt x="7315496" y="2684968"/>
                  <a:pt x="7286457" y="2687290"/>
                  <a:pt x="7258050" y="2692971"/>
                </a:cubicBezTo>
                <a:cubicBezTo>
                  <a:pt x="7238795" y="2696822"/>
                  <a:pt x="7219950" y="2702496"/>
                  <a:pt x="7200900" y="2707259"/>
                </a:cubicBezTo>
                <a:cubicBezTo>
                  <a:pt x="7100887" y="2702496"/>
                  <a:pt x="7000376" y="2704028"/>
                  <a:pt x="6900862" y="2692971"/>
                </a:cubicBezTo>
                <a:cubicBezTo>
                  <a:pt x="6870926" y="2689645"/>
                  <a:pt x="6843712" y="2673921"/>
                  <a:pt x="6815137" y="2664396"/>
                </a:cubicBezTo>
                <a:lnTo>
                  <a:pt x="6772275" y="2650109"/>
                </a:lnTo>
                <a:cubicBezTo>
                  <a:pt x="6757987" y="2640584"/>
                  <a:pt x="6741554" y="2633676"/>
                  <a:pt x="6729412" y="2621534"/>
                </a:cubicBezTo>
                <a:cubicBezTo>
                  <a:pt x="6717270" y="2609392"/>
                  <a:pt x="6713760" y="2589979"/>
                  <a:pt x="6700837" y="2578671"/>
                </a:cubicBezTo>
                <a:cubicBezTo>
                  <a:pt x="6674991" y="2556056"/>
                  <a:pt x="6615112" y="2521521"/>
                  <a:pt x="6615112" y="2521521"/>
                </a:cubicBezTo>
                <a:lnTo>
                  <a:pt x="6529387" y="2392934"/>
                </a:lnTo>
                <a:lnTo>
                  <a:pt x="6500812" y="2350071"/>
                </a:lnTo>
                <a:cubicBezTo>
                  <a:pt x="6505575" y="2264346"/>
                  <a:pt x="6499035" y="2177237"/>
                  <a:pt x="6515100" y="2092896"/>
                </a:cubicBezTo>
                <a:cubicBezTo>
                  <a:pt x="6523653" y="2047994"/>
                  <a:pt x="6572305" y="2050006"/>
                  <a:pt x="6600825" y="2035746"/>
                </a:cubicBezTo>
                <a:cubicBezTo>
                  <a:pt x="6616183" y="2028067"/>
                  <a:pt x="6628328" y="2014850"/>
                  <a:pt x="6643687" y="2007171"/>
                </a:cubicBezTo>
                <a:cubicBezTo>
                  <a:pt x="6683583" y="1987223"/>
                  <a:pt x="6749712" y="1983860"/>
                  <a:pt x="6786562" y="1978596"/>
                </a:cubicBezTo>
                <a:cubicBezTo>
                  <a:pt x="6873684" y="1949555"/>
                  <a:pt x="6855716" y="1963899"/>
                  <a:pt x="6915150" y="1921446"/>
                </a:cubicBezTo>
                <a:cubicBezTo>
                  <a:pt x="6934527" y="1907605"/>
                  <a:pt x="6955462" y="1895422"/>
                  <a:pt x="6972300" y="1878584"/>
                </a:cubicBezTo>
                <a:cubicBezTo>
                  <a:pt x="7066214" y="1784670"/>
                  <a:pt x="6962804" y="1858819"/>
                  <a:pt x="7058025" y="1749996"/>
                </a:cubicBezTo>
                <a:cubicBezTo>
                  <a:pt x="7073706" y="1732075"/>
                  <a:pt x="7096125" y="1721421"/>
                  <a:pt x="7115175" y="1707134"/>
                </a:cubicBezTo>
                <a:cubicBezTo>
                  <a:pt x="7162693" y="1612098"/>
                  <a:pt x="7121698" y="1685569"/>
                  <a:pt x="7186612" y="1592834"/>
                </a:cubicBezTo>
                <a:cubicBezTo>
                  <a:pt x="7206306" y="1564699"/>
                  <a:pt x="7211182" y="1517969"/>
                  <a:pt x="7243762" y="1507109"/>
                </a:cubicBezTo>
                <a:cubicBezTo>
                  <a:pt x="7322350" y="1480912"/>
                  <a:pt x="7251935" y="1508562"/>
                  <a:pt x="7329487" y="1464246"/>
                </a:cubicBezTo>
                <a:cubicBezTo>
                  <a:pt x="7424261" y="1410089"/>
                  <a:pt x="7349352" y="1455732"/>
                  <a:pt x="7429500" y="1421384"/>
                </a:cubicBezTo>
                <a:cubicBezTo>
                  <a:pt x="7449077" y="1412994"/>
                  <a:pt x="7466708" y="1400287"/>
                  <a:pt x="7486650" y="1392809"/>
                </a:cubicBezTo>
                <a:cubicBezTo>
                  <a:pt x="7505036" y="1385914"/>
                  <a:pt x="7524631" y="1382781"/>
                  <a:pt x="7543800" y="1378521"/>
                </a:cubicBezTo>
                <a:cubicBezTo>
                  <a:pt x="7577784" y="1370969"/>
                  <a:pt x="7637533" y="1361564"/>
                  <a:pt x="7672387" y="1349946"/>
                </a:cubicBezTo>
                <a:cubicBezTo>
                  <a:pt x="7694639" y="1342529"/>
                  <a:pt x="7756588" y="1313773"/>
                  <a:pt x="7786687" y="1307084"/>
                </a:cubicBezTo>
                <a:cubicBezTo>
                  <a:pt x="7814966" y="1300800"/>
                  <a:pt x="7843837" y="1297559"/>
                  <a:pt x="7872412" y="1292796"/>
                </a:cubicBezTo>
                <a:cubicBezTo>
                  <a:pt x="8003049" y="1227477"/>
                  <a:pt x="7842876" y="1310517"/>
                  <a:pt x="8015287" y="1207071"/>
                </a:cubicBezTo>
                <a:cubicBezTo>
                  <a:pt x="8033550" y="1196113"/>
                  <a:pt x="8053945" y="1189063"/>
                  <a:pt x="8072437" y="1178496"/>
                </a:cubicBezTo>
                <a:cubicBezTo>
                  <a:pt x="8087346" y="1169977"/>
                  <a:pt x="8099608" y="1156895"/>
                  <a:pt x="8115300" y="1149921"/>
                </a:cubicBezTo>
                <a:cubicBezTo>
                  <a:pt x="8142825" y="1137688"/>
                  <a:pt x="8172450" y="1130871"/>
                  <a:pt x="8201025" y="1121346"/>
                </a:cubicBezTo>
                <a:lnTo>
                  <a:pt x="8243887" y="1107059"/>
                </a:lnTo>
                <a:cubicBezTo>
                  <a:pt x="8339013" y="1011933"/>
                  <a:pt x="8236565" y="1101602"/>
                  <a:pt x="8329612" y="1049909"/>
                </a:cubicBezTo>
                <a:cubicBezTo>
                  <a:pt x="8476999" y="968028"/>
                  <a:pt x="8361211" y="1010801"/>
                  <a:pt x="8458200" y="978471"/>
                </a:cubicBezTo>
                <a:cubicBezTo>
                  <a:pt x="8489800" y="946871"/>
                  <a:pt x="8509744" y="932531"/>
                  <a:pt x="8529637" y="892746"/>
                </a:cubicBezTo>
                <a:cubicBezTo>
                  <a:pt x="8588791" y="774440"/>
                  <a:pt x="8490607" y="929862"/>
                  <a:pt x="8572500" y="807021"/>
                </a:cubicBezTo>
                <a:cubicBezTo>
                  <a:pt x="8612427" y="687239"/>
                  <a:pt x="8629911" y="670853"/>
                  <a:pt x="8586787" y="506984"/>
                </a:cubicBezTo>
                <a:cubicBezTo>
                  <a:pt x="8580952" y="484810"/>
                  <a:pt x="8468183" y="402667"/>
                  <a:pt x="8458200" y="392684"/>
                </a:cubicBezTo>
                <a:cubicBezTo>
                  <a:pt x="8446058" y="380542"/>
                  <a:pt x="8442548" y="361129"/>
                  <a:pt x="8429625" y="349821"/>
                </a:cubicBezTo>
                <a:cubicBezTo>
                  <a:pt x="8380004" y="306402"/>
                  <a:pt x="8355153" y="293846"/>
                  <a:pt x="8301037" y="278384"/>
                </a:cubicBezTo>
                <a:cubicBezTo>
                  <a:pt x="8282156" y="272990"/>
                  <a:pt x="8262768" y="269491"/>
                  <a:pt x="8243887" y="264096"/>
                </a:cubicBezTo>
                <a:cubicBezTo>
                  <a:pt x="8229406" y="259959"/>
                  <a:pt x="8215635" y="253462"/>
                  <a:pt x="8201025" y="249809"/>
                </a:cubicBezTo>
                <a:cubicBezTo>
                  <a:pt x="8161076" y="239822"/>
                  <a:pt x="8082090" y="227605"/>
                  <a:pt x="8043862" y="221234"/>
                </a:cubicBezTo>
                <a:cubicBezTo>
                  <a:pt x="7947027" y="188954"/>
                  <a:pt x="8065160" y="225494"/>
                  <a:pt x="7900987" y="192659"/>
                </a:cubicBezTo>
                <a:cubicBezTo>
                  <a:pt x="7886219" y="189705"/>
                  <a:pt x="7872606" y="182508"/>
                  <a:pt x="7858125" y="178371"/>
                </a:cubicBezTo>
                <a:cubicBezTo>
                  <a:pt x="7833286" y="171274"/>
                  <a:pt x="7751135" y="151759"/>
                  <a:pt x="7729537" y="149796"/>
                </a:cubicBezTo>
                <a:cubicBezTo>
                  <a:pt x="7648768" y="142453"/>
                  <a:pt x="7567612" y="140271"/>
                  <a:pt x="7486650" y="135509"/>
                </a:cubicBezTo>
                <a:cubicBezTo>
                  <a:pt x="7462837" y="130746"/>
                  <a:pt x="7438918" y="126489"/>
                  <a:pt x="7415212" y="121221"/>
                </a:cubicBezTo>
                <a:cubicBezTo>
                  <a:pt x="7359071" y="108745"/>
                  <a:pt x="7346935" y="101262"/>
                  <a:pt x="7286625" y="92646"/>
                </a:cubicBezTo>
                <a:cubicBezTo>
                  <a:pt x="7210604" y="81786"/>
                  <a:pt x="7132525" y="82695"/>
                  <a:pt x="7058025" y="64071"/>
                </a:cubicBezTo>
                <a:cubicBezTo>
                  <a:pt x="7038975" y="59309"/>
                  <a:pt x="7020461" y="51183"/>
                  <a:pt x="7000875" y="49784"/>
                </a:cubicBezTo>
                <a:cubicBezTo>
                  <a:pt x="6886767" y="41633"/>
                  <a:pt x="6772275" y="40259"/>
                  <a:pt x="6657975" y="35496"/>
                </a:cubicBezTo>
                <a:cubicBezTo>
                  <a:pt x="6643687" y="30734"/>
                  <a:pt x="6629723" y="24862"/>
                  <a:pt x="6615112" y="21209"/>
                </a:cubicBezTo>
                <a:cubicBezTo>
                  <a:pt x="6440834" y="-22360"/>
                  <a:pt x="6348148" y="13439"/>
                  <a:pt x="6115050" y="21209"/>
                </a:cubicBezTo>
                <a:cubicBezTo>
                  <a:pt x="6058378" y="32543"/>
                  <a:pt x="5981013" y="46837"/>
                  <a:pt x="5929312" y="64071"/>
                </a:cubicBezTo>
                <a:lnTo>
                  <a:pt x="5800725" y="106934"/>
                </a:lnTo>
                <a:lnTo>
                  <a:pt x="5757862" y="121221"/>
                </a:lnTo>
                <a:cubicBezTo>
                  <a:pt x="5688047" y="191037"/>
                  <a:pt x="5745608" y="142512"/>
                  <a:pt x="5657850" y="192659"/>
                </a:cubicBezTo>
                <a:cubicBezTo>
                  <a:pt x="5642941" y="201178"/>
                  <a:pt x="5630679" y="214260"/>
                  <a:pt x="5614987" y="221234"/>
                </a:cubicBezTo>
                <a:cubicBezTo>
                  <a:pt x="5587462" y="233467"/>
                  <a:pt x="5529262" y="249809"/>
                  <a:pt x="5529262" y="249809"/>
                </a:cubicBezTo>
                <a:cubicBezTo>
                  <a:pt x="5519737" y="264096"/>
                  <a:pt x="5511680" y="279480"/>
                  <a:pt x="5500687" y="292671"/>
                </a:cubicBezTo>
                <a:cubicBezTo>
                  <a:pt x="5487752" y="308193"/>
                  <a:pt x="5467638" y="317871"/>
                  <a:pt x="5457825" y="335534"/>
                </a:cubicBezTo>
                <a:cubicBezTo>
                  <a:pt x="5443197" y="361864"/>
                  <a:pt x="5434202" y="391548"/>
                  <a:pt x="5429250" y="421259"/>
                </a:cubicBezTo>
                <a:cubicBezTo>
                  <a:pt x="5424487" y="449834"/>
                  <a:pt x="5421246" y="478705"/>
                  <a:pt x="5414962" y="506984"/>
                </a:cubicBezTo>
                <a:cubicBezTo>
                  <a:pt x="5411695" y="521686"/>
                  <a:pt x="5411324" y="539197"/>
                  <a:pt x="5400675" y="549846"/>
                </a:cubicBezTo>
                <a:cubicBezTo>
                  <a:pt x="5345281" y="605240"/>
                  <a:pt x="5298947" y="612330"/>
                  <a:pt x="5229225" y="635571"/>
                </a:cubicBezTo>
                <a:cubicBezTo>
                  <a:pt x="5214937" y="640334"/>
                  <a:pt x="5198893" y="641505"/>
                  <a:pt x="5186362" y="649859"/>
                </a:cubicBezTo>
                <a:cubicBezTo>
                  <a:pt x="5128559" y="688395"/>
                  <a:pt x="5137200" y="685194"/>
                  <a:pt x="5057775" y="721296"/>
                </a:cubicBezTo>
                <a:cubicBezTo>
                  <a:pt x="5034427" y="731909"/>
                  <a:pt x="5009276" y="738401"/>
                  <a:pt x="4986337" y="749871"/>
                </a:cubicBezTo>
                <a:cubicBezTo>
                  <a:pt x="4903427" y="791326"/>
                  <a:pt x="4986527" y="769445"/>
                  <a:pt x="4886325" y="807021"/>
                </a:cubicBezTo>
                <a:cubicBezTo>
                  <a:pt x="4867939" y="813916"/>
                  <a:pt x="4848056" y="815915"/>
                  <a:pt x="4829175" y="821309"/>
                </a:cubicBezTo>
                <a:cubicBezTo>
                  <a:pt x="4814694" y="825446"/>
                  <a:pt x="4800600" y="830834"/>
                  <a:pt x="4786312" y="835596"/>
                </a:cubicBezTo>
                <a:cubicBezTo>
                  <a:pt x="4723552" y="827751"/>
                  <a:pt x="4568131" y="807021"/>
                  <a:pt x="4514850" y="807021"/>
                </a:cubicBezTo>
                <a:cubicBezTo>
                  <a:pt x="4162393" y="807021"/>
                  <a:pt x="3810000" y="816546"/>
                  <a:pt x="3457575" y="821309"/>
                </a:cubicBezTo>
                <a:cubicBezTo>
                  <a:pt x="3333270" y="862742"/>
                  <a:pt x="3475425" y="819430"/>
                  <a:pt x="3186112" y="849884"/>
                </a:cubicBezTo>
                <a:cubicBezTo>
                  <a:pt x="3171135" y="851461"/>
                  <a:pt x="3158067" y="861477"/>
                  <a:pt x="3143250" y="864171"/>
                </a:cubicBezTo>
                <a:cubicBezTo>
                  <a:pt x="3105473" y="871040"/>
                  <a:pt x="3067050" y="873696"/>
                  <a:pt x="3028950" y="878459"/>
                </a:cubicBezTo>
                <a:lnTo>
                  <a:pt x="2328862" y="864171"/>
                </a:lnTo>
                <a:cubicBezTo>
                  <a:pt x="2212040" y="860072"/>
                  <a:pt x="2243137" y="852741"/>
                  <a:pt x="2157412" y="835596"/>
                </a:cubicBezTo>
                <a:cubicBezTo>
                  <a:pt x="2129005" y="829915"/>
                  <a:pt x="2100365" y="825406"/>
                  <a:pt x="2071687" y="821309"/>
                </a:cubicBezTo>
                <a:cubicBezTo>
                  <a:pt x="2005175" y="811807"/>
                  <a:pt x="1836401" y="795267"/>
                  <a:pt x="1785937" y="778446"/>
                </a:cubicBezTo>
                <a:lnTo>
                  <a:pt x="1743075" y="764159"/>
                </a:lnTo>
                <a:cubicBezTo>
                  <a:pt x="1724025" y="735584"/>
                  <a:pt x="1714500" y="697484"/>
                  <a:pt x="1685925" y="678434"/>
                </a:cubicBezTo>
                <a:cubicBezTo>
                  <a:pt x="1591189" y="615277"/>
                  <a:pt x="1696460" y="689505"/>
                  <a:pt x="1600200" y="606996"/>
                </a:cubicBezTo>
                <a:cubicBezTo>
                  <a:pt x="1539390" y="554873"/>
                  <a:pt x="1549277" y="578543"/>
                  <a:pt x="1500187" y="521271"/>
                </a:cubicBezTo>
                <a:cubicBezTo>
                  <a:pt x="1484690" y="503191"/>
                  <a:pt x="1474163" y="480959"/>
                  <a:pt x="1457325" y="464121"/>
                </a:cubicBezTo>
                <a:cubicBezTo>
                  <a:pt x="1445183" y="451979"/>
                  <a:pt x="1427168" y="447097"/>
                  <a:pt x="1414462" y="435546"/>
                </a:cubicBezTo>
                <a:cubicBezTo>
                  <a:pt x="1374593" y="399301"/>
                  <a:pt x="1343267" y="353575"/>
                  <a:pt x="1300162" y="321246"/>
                </a:cubicBezTo>
                <a:cubicBezTo>
                  <a:pt x="1281112" y="306959"/>
                  <a:pt x="1261092" y="293881"/>
                  <a:pt x="1243012" y="278384"/>
                </a:cubicBezTo>
                <a:cubicBezTo>
                  <a:pt x="1227671" y="265234"/>
                  <a:pt x="1216763" y="247022"/>
                  <a:pt x="1200150" y="235521"/>
                </a:cubicBezTo>
                <a:cubicBezTo>
                  <a:pt x="1154486" y="203907"/>
                  <a:pt x="1096548" y="189068"/>
                  <a:pt x="1057275" y="149796"/>
                </a:cubicBezTo>
                <a:cubicBezTo>
                  <a:pt x="1025678" y="118200"/>
                  <a:pt x="1011331" y="98250"/>
                  <a:pt x="971550" y="78359"/>
                </a:cubicBezTo>
                <a:cubicBezTo>
                  <a:pt x="958079" y="71624"/>
                  <a:pt x="942975" y="68834"/>
                  <a:pt x="928687" y="64071"/>
                </a:cubicBezTo>
                <a:cubicBezTo>
                  <a:pt x="752475" y="68834"/>
                  <a:pt x="576107" y="69556"/>
                  <a:pt x="400050" y="78359"/>
                </a:cubicBezTo>
                <a:cubicBezTo>
                  <a:pt x="359268" y="80398"/>
                  <a:pt x="290678" y="136985"/>
                  <a:pt x="271462" y="149796"/>
                </a:cubicBezTo>
                <a:lnTo>
                  <a:pt x="228600" y="178371"/>
                </a:lnTo>
                <a:lnTo>
                  <a:pt x="185737" y="206946"/>
                </a:lnTo>
                <a:cubicBezTo>
                  <a:pt x="166687" y="235521"/>
                  <a:pt x="139447" y="260090"/>
                  <a:pt x="128587" y="292671"/>
                </a:cubicBezTo>
                <a:cubicBezTo>
                  <a:pt x="119062" y="321246"/>
                  <a:pt x="113482" y="351455"/>
                  <a:pt x="100012" y="378396"/>
                </a:cubicBezTo>
                <a:cubicBezTo>
                  <a:pt x="74609" y="429202"/>
                  <a:pt x="71166" y="429351"/>
                  <a:pt x="57150" y="478409"/>
                </a:cubicBezTo>
                <a:cubicBezTo>
                  <a:pt x="45681" y="518552"/>
                  <a:pt x="35943" y="566471"/>
                  <a:pt x="28575" y="606996"/>
                </a:cubicBezTo>
                <a:cubicBezTo>
                  <a:pt x="23393" y="635498"/>
                  <a:pt x="19469" y="664219"/>
                  <a:pt x="14287" y="692721"/>
                </a:cubicBezTo>
                <a:cubicBezTo>
                  <a:pt x="9943" y="716614"/>
                  <a:pt x="4762" y="740346"/>
                  <a:pt x="0" y="764159"/>
                </a:cubicBezTo>
                <a:cubicBezTo>
                  <a:pt x="4762" y="792734"/>
                  <a:pt x="-2326" y="826152"/>
                  <a:pt x="14287" y="849884"/>
                </a:cubicBezTo>
                <a:cubicBezTo>
                  <a:pt x="47626" y="897512"/>
                  <a:pt x="104774" y="897508"/>
                  <a:pt x="142875" y="935609"/>
                </a:cubicBezTo>
                <a:lnTo>
                  <a:pt x="228600" y="1021334"/>
                </a:lnTo>
                <a:cubicBezTo>
                  <a:pt x="242887" y="1035621"/>
                  <a:pt x="254650" y="1052988"/>
                  <a:pt x="271462" y="1064196"/>
                </a:cubicBezTo>
                <a:lnTo>
                  <a:pt x="357187" y="1121346"/>
                </a:lnTo>
                <a:cubicBezTo>
                  <a:pt x="371475" y="1130871"/>
                  <a:pt x="383760" y="1144491"/>
                  <a:pt x="400050" y="1149921"/>
                </a:cubicBezTo>
                <a:cubicBezTo>
                  <a:pt x="439986" y="1163234"/>
                  <a:pt x="470010" y="1175212"/>
                  <a:pt x="514350" y="1178496"/>
                </a:cubicBezTo>
                <a:cubicBezTo>
                  <a:pt x="618947" y="1186244"/>
                  <a:pt x="723900" y="1188021"/>
                  <a:pt x="828675" y="1192784"/>
                </a:cubicBezTo>
                <a:cubicBezTo>
                  <a:pt x="862012" y="1197546"/>
                  <a:pt x="895554" y="1201047"/>
                  <a:pt x="928687" y="1207071"/>
                </a:cubicBezTo>
                <a:cubicBezTo>
                  <a:pt x="948007" y="1210584"/>
                  <a:pt x="966201" y="1221359"/>
                  <a:pt x="985837" y="1221359"/>
                </a:cubicBezTo>
                <a:cubicBezTo>
                  <a:pt x="1054367" y="1221359"/>
                  <a:pt x="1131759" y="1207982"/>
                  <a:pt x="1200150" y="1192784"/>
                </a:cubicBezTo>
                <a:cubicBezTo>
                  <a:pt x="1219319" y="1188524"/>
                  <a:pt x="1237980" y="1182009"/>
                  <a:pt x="1257300" y="1178496"/>
                </a:cubicBezTo>
                <a:cubicBezTo>
                  <a:pt x="1290433" y="1172472"/>
                  <a:pt x="1323975" y="1168971"/>
                  <a:pt x="1357312" y="1164209"/>
                </a:cubicBezTo>
                <a:cubicBezTo>
                  <a:pt x="1468277" y="1127220"/>
                  <a:pt x="1347253" y="1163712"/>
                  <a:pt x="1585912" y="1135634"/>
                </a:cubicBezTo>
                <a:cubicBezTo>
                  <a:pt x="1605414" y="1133340"/>
                  <a:pt x="1623893" y="1125606"/>
                  <a:pt x="1643062" y="1121346"/>
                </a:cubicBezTo>
                <a:cubicBezTo>
                  <a:pt x="1718261" y="1104635"/>
                  <a:pt x="1731037" y="1104696"/>
                  <a:pt x="1814512" y="1092771"/>
                </a:cubicBezTo>
                <a:cubicBezTo>
                  <a:pt x="1833562" y="1083246"/>
                  <a:pt x="1853170" y="1074763"/>
                  <a:pt x="1871662" y="1064196"/>
                </a:cubicBezTo>
                <a:cubicBezTo>
                  <a:pt x="1886571" y="1055677"/>
                  <a:pt x="1898447" y="1041650"/>
                  <a:pt x="1914525" y="1035621"/>
                </a:cubicBezTo>
                <a:cubicBezTo>
                  <a:pt x="1937263" y="1027094"/>
                  <a:pt x="1962534" y="1027723"/>
                  <a:pt x="1985962" y="1021334"/>
                </a:cubicBezTo>
                <a:cubicBezTo>
                  <a:pt x="2015021" y="1013409"/>
                  <a:pt x="2071687" y="992759"/>
                  <a:pt x="2071687" y="992759"/>
                </a:cubicBezTo>
                <a:cubicBezTo>
                  <a:pt x="2138362" y="997521"/>
                  <a:pt x="2205325" y="999236"/>
                  <a:pt x="2271712" y="1007046"/>
                </a:cubicBezTo>
                <a:cubicBezTo>
                  <a:pt x="2286669" y="1008806"/>
                  <a:pt x="2302815" y="1011926"/>
                  <a:pt x="2314575" y="1021334"/>
                </a:cubicBezTo>
                <a:cubicBezTo>
                  <a:pt x="2327984" y="1032061"/>
                  <a:pt x="2331742" y="1051362"/>
                  <a:pt x="2343150" y="1064196"/>
                </a:cubicBezTo>
                <a:cubicBezTo>
                  <a:pt x="2369998" y="1094400"/>
                  <a:pt x="2400300" y="1121346"/>
                  <a:pt x="2428875" y="1149921"/>
                </a:cubicBezTo>
                <a:lnTo>
                  <a:pt x="2471737" y="1192784"/>
                </a:lnTo>
                <a:cubicBezTo>
                  <a:pt x="2476500" y="1207071"/>
                  <a:pt x="2479290" y="1222176"/>
                  <a:pt x="2486025" y="1235646"/>
                </a:cubicBezTo>
                <a:cubicBezTo>
                  <a:pt x="2505918" y="1275431"/>
                  <a:pt x="2525862" y="1289771"/>
                  <a:pt x="2557462" y="1321371"/>
                </a:cubicBezTo>
                <a:cubicBezTo>
                  <a:pt x="2562225" y="1335659"/>
                  <a:pt x="2564436" y="1351069"/>
                  <a:pt x="2571750" y="1364234"/>
                </a:cubicBezTo>
                <a:cubicBezTo>
                  <a:pt x="2588428" y="1394255"/>
                  <a:pt x="2628900" y="1449959"/>
                  <a:pt x="2628900" y="1449959"/>
                </a:cubicBezTo>
                <a:cubicBezTo>
                  <a:pt x="2655239" y="1555319"/>
                  <a:pt x="2626936" y="1459666"/>
                  <a:pt x="2671762" y="1564259"/>
                </a:cubicBezTo>
                <a:cubicBezTo>
                  <a:pt x="2677695" y="1578102"/>
                  <a:pt x="2676642" y="1595361"/>
                  <a:pt x="2686050" y="1607121"/>
                </a:cubicBezTo>
                <a:cubicBezTo>
                  <a:pt x="2696777" y="1620529"/>
                  <a:pt x="2714625" y="1626171"/>
                  <a:pt x="2728912" y="1635696"/>
                </a:cubicBezTo>
                <a:cubicBezTo>
                  <a:pt x="2738437" y="1649984"/>
                  <a:pt x="2745345" y="1666417"/>
                  <a:pt x="2757487" y="1678559"/>
                </a:cubicBezTo>
                <a:cubicBezTo>
                  <a:pt x="2769629" y="1690701"/>
                  <a:pt x="2786613" y="1696831"/>
                  <a:pt x="2800350" y="1707134"/>
                </a:cubicBezTo>
                <a:cubicBezTo>
                  <a:pt x="2824746" y="1725431"/>
                  <a:pt x="2848837" y="1744203"/>
                  <a:pt x="2871787" y="1764284"/>
                </a:cubicBezTo>
                <a:cubicBezTo>
                  <a:pt x="2886993" y="1777589"/>
                  <a:pt x="2897107" y="1797121"/>
                  <a:pt x="2914650" y="1807146"/>
                </a:cubicBezTo>
                <a:cubicBezTo>
                  <a:pt x="2931699" y="1816888"/>
                  <a:pt x="2952992" y="1815791"/>
                  <a:pt x="2971800" y="1821434"/>
                </a:cubicBezTo>
                <a:cubicBezTo>
                  <a:pt x="3000650" y="1830089"/>
                  <a:pt x="3057525" y="1850009"/>
                  <a:pt x="3057525" y="1850009"/>
                </a:cubicBezTo>
                <a:cubicBezTo>
                  <a:pt x="3186523" y="1979007"/>
                  <a:pt x="3054906" y="1864429"/>
                  <a:pt x="3157537" y="1921446"/>
                </a:cubicBezTo>
                <a:cubicBezTo>
                  <a:pt x="3187558" y="1938124"/>
                  <a:pt x="3212545" y="1963237"/>
                  <a:pt x="3243262" y="1978596"/>
                </a:cubicBezTo>
                <a:cubicBezTo>
                  <a:pt x="3270203" y="1992066"/>
                  <a:pt x="3328987" y="2007171"/>
                  <a:pt x="3328987" y="2007171"/>
                </a:cubicBezTo>
                <a:cubicBezTo>
                  <a:pt x="3438525" y="2002409"/>
                  <a:pt x="3548202" y="2000177"/>
                  <a:pt x="3657600" y="1992884"/>
                </a:cubicBezTo>
                <a:cubicBezTo>
                  <a:pt x="3716941" y="1988928"/>
                  <a:pt x="3784051" y="1971720"/>
                  <a:pt x="3843337" y="1964309"/>
                </a:cubicBezTo>
                <a:cubicBezTo>
                  <a:pt x="3890830" y="1958372"/>
                  <a:pt x="3938879" y="1957121"/>
                  <a:pt x="3986212" y="1950021"/>
                </a:cubicBezTo>
                <a:cubicBezTo>
                  <a:pt x="4304009" y="1902351"/>
                  <a:pt x="4033349" y="1941809"/>
                  <a:pt x="4171950" y="1907159"/>
                </a:cubicBezTo>
                <a:cubicBezTo>
                  <a:pt x="4195509" y="1901269"/>
                  <a:pt x="4219959" y="1899261"/>
                  <a:pt x="4243387" y="1892871"/>
                </a:cubicBezTo>
                <a:cubicBezTo>
                  <a:pt x="4272446" y="1884946"/>
                  <a:pt x="4300537" y="1873821"/>
                  <a:pt x="4329112" y="1864296"/>
                </a:cubicBezTo>
                <a:lnTo>
                  <a:pt x="4371975" y="1850009"/>
                </a:lnTo>
                <a:cubicBezTo>
                  <a:pt x="4381500" y="1835721"/>
                  <a:pt x="4393576" y="1822838"/>
                  <a:pt x="4400550" y="1807146"/>
                </a:cubicBezTo>
                <a:cubicBezTo>
                  <a:pt x="4412783" y="1779621"/>
                  <a:pt x="4429125" y="1721421"/>
                  <a:pt x="4429125" y="1721421"/>
                </a:cubicBezTo>
                <a:cubicBezTo>
                  <a:pt x="4416819" y="1610669"/>
                  <a:pt x="4449176" y="1602860"/>
                  <a:pt x="4371975" y="1564259"/>
                </a:cubicBezTo>
                <a:cubicBezTo>
                  <a:pt x="4358504" y="1557524"/>
                  <a:pt x="4343400" y="1554734"/>
                  <a:pt x="4329112" y="1549971"/>
                </a:cubicBezTo>
                <a:cubicBezTo>
                  <a:pt x="4303713" y="1511873"/>
                  <a:pt x="4295753" y="1493862"/>
                  <a:pt x="4257675" y="1464246"/>
                </a:cubicBezTo>
                <a:cubicBezTo>
                  <a:pt x="4230566" y="1443161"/>
                  <a:pt x="4196234" y="1431380"/>
                  <a:pt x="4171950" y="1407096"/>
                </a:cubicBezTo>
                <a:cubicBezTo>
                  <a:pt x="4105240" y="1340388"/>
                  <a:pt x="4155846" y="1385389"/>
                  <a:pt x="4086225" y="1335659"/>
                </a:cubicBezTo>
                <a:cubicBezTo>
                  <a:pt x="4066848" y="1321818"/>
                  <a:pt x="4048583" y="1306452"/>
                  <a:pt x="4029075" y="1292796"/>
                </a:cubicBezTo>
                <a:cubicBezTo>
                  <a:pt x="4000940" y="1273102"/>
                  <a:pt x="3943350" y="1235646"/>
                  <a:pt x="3943350" y="1235646"/>
                </a:cubicBezTo>
                <a:cubicBezTo>
                  <a:pt x="3933825" y="1221359"/>
                  <a:pt x="3917598" y="1209722"/>
                  <a:pt x="3914775" y="1192784"/>
                </a:cubicBezTo>
                <a:cubicBezTo>
                  <a:pt x="3912299" y="1177928"/>
                  <a:pt x="3919654" y="1161681"/>
                  <a:pt x="3929062" y="1149921"/>
                </a:cubicBezTo>
                <a:cubicBezTo>
                  <a:pt x="3962294" y="1108381"/>
                  <a:pt x="4016489" y="1120212"/>
                  <a:pt x="4057650" y="1092771"/>
                </a:cubicBezTo>
                <a:cubicBezTo>
                  <a:pt x="4071937" y="1083246"/>
                  <a:pt x="4083446" y="1066092"/>
                  <a:pt x="4100512" y="1064196"/>
                </a:cubicBezTo>
                <a:cubicBezTo>
                  <a:pt x="4214211" y="1051563"/>
                  <a:pt x="4329112" y="1054671"/>
                  <a:pt x="4443412" y="1049909"/>
                </a:cubicBezTo>
                <a:cubicBezTo>
                  <a:pt x="4476750" y="1045146"/>
                  <a:pt x="4510292" y="1041645"/>
                  <a:pt x="4543425" y="1035621"/>
                </a:cubicBezTo>
                <a:cubicBezTo>
                  <a:pt x="4604856" y="1024452"/>
                  <a:pt x="4589869" y="1022351"/>
                  <a:pt x="4643437" y="1007046"/>
                </a:cubicBezTo>
                <a:cubicBezTo>
                  <a:pt x="4691295" y="993372"/>
                  <a:pt x="4741035" y="986822"/>
                  <a:pt x="4786312" y="964184"/>
                </a:cubicBezTo>
                <a:cubicBezTo>
                  <a:pt x="4805362" y="954659"/>
                  <a:pt x="4823520" y="943087"/>
                  <a:pt x="4843462" y="935609"/>
                </a:cubicBezTo>
                <a:cubicBezTo>
                  <a:pt x="4861848" y="928714"/>
                  <a:pt x="4881804" y="926964"/>
                  <a:pt x="4900612" y="921321"/>
                </a:cubicBezTo>
                <a:cubicBezTo>
                  <a:pt x="4929462" y="912666"/>
                  <a:pt x="4957762" y="902271"/>
                  <a:pt x="4986337" y="892746"/>
                </a:cubicBezTo>
                <a:cubicBezTo>
                  <a:pt x="5000625" y="887984"/>
                  <a:pt x="5014148" y="878978"/>
                  <a:pt x="5029200" y="878459"/>
                </a:cubicBezTo>
                <a:lnTo>
                  <a:pt x="5443537" y="864171"/>
                </a:lnTo>
                <a:cubicBezTo>
                  <a:pt x="5472112" y="859409"/>
                  <a:pt x="5500936" y="855954"/>
                  <a:pt x="5529262" y="849884"/>
                </a:cubicBezTo>
                <a:cubicBezTo>
                  <a:pt x="5596507" y="835474"/>
                  <a:pt x="5660264" y="812134"/>
                  <a:pt x="5729287" y="807021"/>
                </a:cubicBezTo>
                <a:cubicBezTo>
                  <a:pt x="5829139" y="799625"/>
                  <a:pt x="5929312" y="797496"/>
                  <a:pt x="6029325" y="792734"/>
                </a:cubicBezTo>
                <a:cubicBezTo>
                  <a:pt x="6053137" y="787971"/>
                  <a:pt x="6077203" y="784336"/>
                  <a:pt x="6100762" y="778446"/>
                </a:cubicBezTo>
                <a:cubicBezTo>
                  <a:pt x="6115373" y="774793"/>
                  <a:pt x="6128591" y="763275"/>
                  <a:pt x="6143625" y="764159"/>
                </a:cubicBezTo>
                <a:cubicBezTo>
                  <a:pt x="6210861" y="768114"/>
                  <a:pt x="6276975" y="783209"/>
                  <a:pt x="6343650" y="792734"/>
                </a:cubicBezTo>
                <a:cubicBezTo>
                  <a:pt x="6357937" y="797496"/>
                  <a:pt x="6372031" y="802884"/>
                  <a:pt x="6386512" y="807021"/>
                </a:cubicBezTo>
                <a:cubicBezTo>
                  <a:pt x="6422752" y="817375"/>
                  <a:pt x="6452276" y="820918"/>
                  <a:pt x="6486525" y="835596"/>
                </a:cubicBezTo>
                <a:cubicBezTo>
                  <a:pt x="6633702" y="898671"/>
                  <a:pt x="6434251" y="827695"/>
                  <a:pt x="6629400" y="892746"/>
                </a:cubicBezTo>
                <a:lnTo>
                  <a:pt x="6757987" y="935609"/>
                </a:lnTo>
                <a:lnTo>
                  <a:pt x="6800850" y="949896"/>
                </a:lnTo>
                <a:cubicBezTo>
                  <a:pt x="6815137" y="959421"/>
                  <a:pt x="6828354" y="970792"/>
                  <a:pt x="6843712" y="978471"/>
                </a:cubicBezTo>
                <a:cubicBezTo>
                  <a:pt x="6857183" y="985206"/>
                  <a:pt x="6874815" y="983351"/>
                  <a:pt x="6886575" y="992759"/>
                </a:cubicBezTo>
                <a:cubicBezTo>
                  <a:pt x="6899984" y="1003486"/>
                  <a:pt x="6901742" y="1024894"/>
                  <a:pt x="6915150" y="1035621"/>
                </a:cubicBezTo>
                <a:cubicBezTo>
                  <a:pt x="6926910" y="1045029"/>
                  <a:pt x="6944847" y="1042595"/>
                  <a:pt x="6958012" y="1049909"/>
                </a:cubicBezTo>
                <a:cubicBezTo>
                  <a:pt x="6988033" y="1066588"/>
                  <a:pt x="7043737" y="1107059"/>
                  <a:pt x="7043737" y="1107059"/>
                </a:cubicBezTo>
                <a:cubicBezTo>
                  <a:pt x="7053262" y="1121346"/>
                  <a:pt x="7058903" y="1139194"/>
                  <a:pt x="7072312" y="1149921"/>
                </a:cubicBezTo>
                <a:cubicBezTo>
                  <a:pt x="7084072" y="1159329"/>
                  <a:pt x="7104526" y="1153560"/>
                  <a:pt x="7115175" y="1164209"/>
                </a:cubicBezTo>
                <a:cubicBezTo>
                  <a:pt x="7125824" y="1174858"/>
                  <a:pt x="7120054" y="1195311"/>
                  <a:pt x="7129462" y="1207071"/>
                </a:cubicBezTo>
                <a:cubicBezTo>
                  <a:pt x="7140189" y="1220480"/>
                  <a:pt x="7158037" y="1226121"/>
                  <a:pt x="7172325" y="1235646"/>
                </a:cubicBezTo>
                <a:cubicBezTo>
                  <a:pt x="7177087" y="1249934"/>
                  <a:pt x="7180679" y="1264666"/>
                  <a:pt x="7186612" y="1278509"/>
                </a:cubicBezTo>
                <a:cubicBezTo>
                  <a:pt x="7195002" y="1298086"/>
                  <a:pt x="7213418" y="1314434"/>
                  <a:pt x="7215187" y="1335659"/>
                </a:cubicBezTo>
                <a:cubicBezTo>
                  <a:pt x="7218376" y="1373923"/>
                  <a:pt x="7211003" y="1412915"/>
                  <a:pt x="7200900" y="1449959"/>
                </a:cubicBezTo>
                <a:cubicBezTo>
                  <a:pt x="7191876" y="1483046"/>
                  <a:pt x="7157535" y="1507359"/>
                  <a:pt x="7129462" y="1521396"/>
                </a:cubicBezTo>
                <a:cubicBezTo>
                  <a:pt x="7115992" y="1528131"/>
                  <a:pt x="7099765" y="1528370"/>
                  <a:pt x="7086600" y="1535684"/>
                </a:cubicBezTo>
                <a:cubicBezTo>
                  <a:pt x="7056579" y="1552363"/>
                  <a:pt x="7031592" y="1577475"/>
                  <a:pt x="7000875" y="1592834"/>
                </a:cubicBezTo>
                <a:cubicBezTo>
                  <a:pt x="6981825" y="1602359"/>
                  <a:pt x="6961988" y="1610451"/>
                  <a:pt x="6943725" y="1621409"/>
                </a:cubicBezTo>
                <a:cubicBezTo>
                  <a:pt x="6914276" y="1639078"/>
                  <a:pt x="6891318" y="1670230"/>
                  <a:pt x="6858000" y="1678559"/>
                </a:cubicBezTo>
                <a:cubicBezTo>
                  <a:pt x="6812959" y="1689819"/>
                  <a:pt x="6798985" y="1691760"/>
                  <a:pt x="6757987" y="1707134"/>
                </a:cubicBezTo>
                <a:cubicBezTo>
                  <a:pt x="6733973" y="1716139"/>
                  <a:pt x="6709065" y="1723428"/>
                  <a:pt x="6686550" y="1735709"/>
                </a:cubicBezTo>
                <a:cubicBezTo>
                  <a:pt x="6656401" y="1752154"/>
                  <a:pt x="6600825" y="1792859"/>
                  <a:pt x="6600825" y="1792859"/>
                </a:cubicBezTo>
                <a:cubicBezTo>
                  <a:pt x="6591300" y="1807146"/>
                  <a:pt x="6585173" y="1824414"/>
                  <a:pt x="6572250" y="1835721"/>
                </a:cubicBezTo>
                <a:cubicBezTo>
                  <a:pt x="6546404" y="1858336"/>
                  <a:pt x="6486525" y="1892871"/>
                  <a:pt x="6486525" y="1892871"/>
                </a:cubicBezTo>
                <a:cubicBezTo>
                  <a:pt x="6477000" y="1907159"/>
                  <a:pt x="6468943" y="1922542"/>
                  <a:pt x="6457950" y="1935734"/>
                </a:cubicBezTo>
                <a:cubicBezTo>
                  <a:pt x="6366275" y="2045743"/>
                  <a:pt x="6457459" y="1915038"/>
                  <a:pt x="6386512" y="2021459"/>
                </a:cubicBezTo>
                <a:cubicBezTo>
                  <a:pt x="6344374" y="2147875"/>
                  <a:pt x="6356863" y="2093110"/>
                  <a:pt x="6386512" y="2350071"/>
                </a:cubicBezTo>
                <a:cubicBezTo>
                  <a:pt x="6386513" y="2350076"/>
                  <a:pt x="6422231" y="2457226"/>
                  <a:pt x="6429375" y="2478659"/>
                </a:cubicBezTo>
                <a:lnTo>
                  <a:pt x="6443662" y="2521521"/>
                </a:lnTo>
                <a:lnTo>
                  <a:pt x="6457950" y="2564384"/>
                </a:lnTo>
                <a:cubicBezTo>
                  <a:pt x="6453187" y="2616771"/>
                  <a:pt x="6454684" y="2670110"/>
                  <a:pt x="6443662" y="2721546"/>
                </a:cubicBezTo>
                <a:cubicBezTo>
                  <a:pt x="6440064" y="2738336"/>
                  <a:pt x="6422766" y="2749050"/>
                  <a:pt x="6415087" y="2764409"/>
                </a:cubicBezTo>
                <a:cubicBezTo>
                  <a:pt x="6408352" y="2777879"/>
                  <a:pt x="6406088" y="2793170"/>
                  <a:pt x="6400800" y="2807271"/>
                </a:cubicBezTo>
                <a:cubicBezTo>
                  <a:pt x="6391795" y="2831285"/>
                  <a:pt x="6379595" y="2854144"/>
                  <a:pt x="6372225" y="2878709"/>
                </a:cubicBezTo>
                <a:cubicBezTo>
                  <a:pt x="6365247" y="2901969"/>
                  <a:pt x="6364327" y="2926718"/>
                  <a:pt x="6357937" y="2950146"/>
                </a:cubicBezTo>
                <a:cubicBezTo>
                  <a:pt x="6350012" y="2979205"/>
                  <a:pt x="6329362" y="3035871"/>
                  <a:pt x="6329362" y="3035871"/>
                </a:cubicBezTo>
                <a:cubicBezTo>
                  <a:pt x="6334125" y="3107309"/>
                  <a:pt x="6333525" y="3179307"/>
                  <a:pt x="6343650" y="3250184"/>
                </a:cubicBezTo>
                <a:cubicBezTo>
                  <a:pt x="6347910" y="3280002"/>
                  <a:pt x="6347163" y="3319201"/>
                  <a:pt x="6372225" y="3335909"/>
                </a:cubicBezTo>
                <a:lnTo>
                  <a:pt x="6415087" y="3364484"/>
                </a:lnTo>
                <a:cubicBezTo>
                  <a:pt x="6475973" y="3455813"/>
                  <a:pt x="6447952" y="3425926"/>
                  <a:pt x="6486525" y="34644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3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Stres </a:t>
            </a:r>
            <a:r>
              <a:rPr lang="tr-TR" dirty="0" err="1" smtClean="0"/>
              <a:t>İnkontİnans+prolapsus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31</a:t>
            </a:fld>
            <a:endParaRPr lang="tr-TR"/>
          </a:p>
        </p:txBody>
      </p:sp>
      <p:pic>
        <p:nvPicPr>
          <p:cNvPr id="4" name="İçerik Yer Tutucusu 3" descr="http://www.womenshealthsection.com/content/graphics/milex_chart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0" b="29744"/>
          <a:stretch/>
        </p:blipFill>
        <p:spPr bwMode="auto">
          <a:xfrm>
            <a:off x="1614488" y="1717290"/>
            <a:ext cx="9129712" cy="4890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erbest Form 5"/>
          <p:cNvSpPr/>
          <p:nvPr/>
        </p:nvSpPr>
        <p:spPr>
          <a:xfrm>
            <a:off x="6657802" y="3271838"/>
            <a:ext cx="3857798" cy="2343150"/>
          </a:xfrm>
          <a:custGeom>
            <a:avLst/>
            <a:gdLst>
              <a:gd name="connsiteX0" fmla="*/ 173 w 3857798"/>
              <a:gd name="connsiteY0" fmla="*/ 2043112 h 2343150"/>
              <a:gd name="connsiteX1" fmla="*/ 171623 w 3857798"/>
              <a:gd name="connsiteY1" fmla="*/ 2200275 h 2343150"/>
              <a:gd name="connsiteX2" fmla="*/ 271636 w 3857798"/>
              <a:gd name="connsiteY2" fmla="*/ 2243137 h 2343150"/>
              <a:gd name="connsiteX3" fmla="*/ 328786 w 3857798"/>
              <a:gd name="connsiteY3" fmla="*/ 2257425 h 2343150"/>
              <a:gd name="connsiteX4" fmla="*/ 371648 w 3857798"/>
              <a:gd name="connsiteY4" fmla="*/ 2271712 h 2343150"/>
              <a:gd name="connsiteX5" fmla="*/ 485948 w 3857798"/>
              <a:gd name="connsiteY5" fmla="*/ 2300287 h 2343150"/>
              <a:gd name="connsiteX6" fmla="*/ 571673 w 3857798"/>
              <a:gd name="connsiteY6" fmla="*/ 2328862 h 2343150"/>
              <a:gd name="connsiteX7" fmla="*/ 743123 w 3857798"/>
              <a:gd name="connsiteY7" fmla="*/ 2343150 h 2343150"/>
              <a:gd name="connsiteX8" fmla="*/ 1014586 w 3857798"/>
              <a:gd name="connsiteY8" fmla="*/ 2328862 h 2343150"/>
              <a:gd name="connsiteX9" fmla="*/ 1057448 w 3857798"/>
              <a:gd name="connsiteY9" fmla="*/ 2314575 h 2343150"/>
              <a:gd name="connsiteX10" fmla="*/ 1186036 w 3857798"/>
              <a:gd name="connsiteY10" fmla="*/ 2286000 h 2343150"/>
              <a:gd name="connsiteX11" fmla="*/ 1257473 w 3857798"/>
              <a:gd name="connsiteY11" fmla="*/ 2300287 h 2343150"/>
              <a:gd name="connsiteX12" fmla="*/ 1300336 w 3857798"/>
              <a:gd name="connsiteY12" fmla="*/ 2314575 h 2343150"/>
              <a:gd name="connsiteX13" fmla="*/ 1471786 w 3857798"/>
              <a:gd name="connsiteY13" fmla="*/ 2300287 h 2343150"/>
              <a:gd name="connsiteX14" fmla="*/ 1557511 w 3857798"/>
              <a:gd name="connsiteY14" fmla="*/ 2228850 h 2343150"/>
              <a:gd name="connsiteX15" fmla="*/ 1643236 w 3857798"/>
              <a:gd name="connsiteY15" fmla="*/ 2171700 h 2343150"/>
              <a:gd name="connsiteX16" fmla="*/ 1700386 w 3857798"/>
              <a:gd name="connsiteY16" fmla="*/ 2085975 h 2343150"/>
              <a:gd name="connsiteX17" fmla="*/ 1714673 w 3857798"/>
              <a:gd name="connsiteY17" fmla="*/ 2028825 h 2343150"/>
              <a:gd name="connsiteX18" fmla="*/ 1728961 w 3857798"/>
              <a:gd name="connsiteY18" fmla="*/ 1643062 h 2343150"/>
              <a:gd name="connsiteX19" fmla="*/ 1743248 w 3857798"/>
              <a:gd name="connsiteY19" fmla="*/ 1600200 h 2343150"/>
              <a:gd name="connsiteX20" fmla="*/ 1771823 w 3857798"/>
              <a:gd name="connsiteY20" fmla="*/ 1500187 h 2343150"/>
              <a:gd name="connsiteX21" fmla="*/ 1871836 w 3857798"/>
              <a:gd name="connsiteY21" fmla="*/ 1371600 h 2343150"/>
              <a:gd name="connsiteX22" fmla="*/ 1900411 w 3857798"/>
              <a:gd name="connsiteY22" fmla="*/ 1328737 h 2343150"/>
              <a:gd name="connsiteX23" fmla="*/ 1943273 w 3857798"/>
              <a:gd name="connsiteY23" fmla="*/ 1314450 h 2343150"/>
              <a:gd name="connsiteX24" fmla="*/ 2057573 w 3857798"/>
              <a:gd name="connsiteY24" fmla="*/ 1257300 h 2343150"/>
              <a:gd name="connsiteX25" fmla="*/ 2100436 w 3857798"/>
              <a:gd name="connsiteY25" fmla="*/ 1228725 h 2343150"/>
              <a:gd name="connsiteX26" fmla="*/ 2200448 w 3857798"/>
              <a:gd name="connsiteY26" fmla="*/ 1200150 h 2343150"/>
              <a:gd name="connsiteX27" fmla="*/ 2300461 w 3857798"/>
              <a:gd name="connsiteY27" fmla="*/ 1214437 h 2343150"/>
              <a:gd name="connsiteX28" fmla="*/ 2357611 w 3857798"/>
              <a:gd name="connsiteY28" fmla="*/ 1243012 h 2343150"/>
              <a:gd name="connsiteX29" fmla="*/ 2400473 w 3857798"/>
              <a:gd name="connsiteY29" fmla="*/ 1257300 h 2343150"/>
              <a:gd name="connsiteX30" fmla="*/ 2657648 w 3857798"/>
              <a:gd name="connsiteY30" fmla="*/ 1243012 h 2343150"/>
              <a:gd name="connsiteX31" fmla="*/ 3029123 w 3857798"/>
              <a:gd name="connsiteY31" fmla="*/ 1228725 h 2343150"/>
              <a:gd name="connsiteX32" fmla="*/ 3114848 w 3857798"/>
              <a:gd name="connsiteY32" fmla="*/ 1200150 h 2343150"/>
              <a:gd name="connsiteX33" fmla="*/ 3157711 w 3857798"/>
              <a:gd name="connsiteY33" fmla="*/ 1185862 h 2343150"/>
              <a:gd name="connsiteX34" fmla="*/ 3200573 w 3857798"/>
              <a:gd name="connsiteY34" fmla="*/ 1157287 h 2343150"/>
              <a:gd name="connsiteX35" fmla="*/ 3343448 w 3857798"/>
              <a:gd name="connsiteY35" fmla="*/ 1114425 h 2343150"/>
              <a:gd name="connsiteX36" fmla="*/ 3443461 w 3857798"/>
              <a:gd name="connsiteY36" fmla="*/ 1100137 h 2343150"/>
              <a:gd name="connsiteX37" fmla="*/ 3486323 w 3857798"/>
              <a:gd name="connsiteY37" fmla="*/ 1085850 h 2343150"/>
              <a:gd name="connsiteX38" fmla="*/ 3543473 w 3857798"/>
              <a:gd name="connsiteY38" fmla="*/ 1057275 h 2343150"/>
              <a:gd name="connsiteX39" fmla="*/ 3614911 w 3857798"/>
              <a:gd name="connsiteY39" fmla="*/ 1042987 h 2343150"/>
              <a:gd name="connsiteX40" fmla="*/ 3700636 w 3857798"/>
              <a:gd name="connsiteY40" fmla="*/ 1014412 h 2343150"/>
              <a:gd name="connsiteX41" fmla="*/ 3743498 w 3857798"/>
              <a:gd name="connsiteY41" fmla="*/ 1000125 h 2343150"/>
              <a:gd name="connsiteX42" fmla="*/ 3843511 w 3857798"/>
              <a:gd name="connsiteY42" fmla="*/ 971550 h 2343150"/>
              <a:gd name="connsiteX43" fmla="*/ 3857798 w 3857798"/>
              <a:gd name="connsiteY43" fmla="*/ 928687 h 2343150"/>
              <a:gd name="connsiteX44" fmla="*/ 3843511 w 3857798"/>
              <a:gd name="connsiteY44" fmla="*/ 828675 h 2343150"/>
              <a:gd name="connsiteX45" fmla="*/ 3814936 w 3857798"/>
              <a:gd name="connsiteY45" fmla="*/ 785812 h 2343150"/>
              <a:gd name="connsiteX46" fmla="*/ 3729211 w 3857798"/>
              <a:gd name="connsiteY46" fmla="*/ 728662 h 2343150"/>
              <a:gd name="connsiteX47" fmla="*/ 3600623 w 3857798"/>
              <a:gd name="connsiteY47" fmla="*/ 685800 h 2343150"/>
              <a:gd name="connsiteX48" fmla="*/ 3472036 w 3857798"/>
              <a:gd name="connsiteY48" fmla="*/ 642937 h 2343150"/>
              <a:gd name="connsiteX49" fmla="*/ 3429173 w 3857798"/>
              <a:gd name="connsiteY49" fmla="*/ 628650 h 2343150"/>
              <a:gd name="connsiteX50" fmla="*/ 3386311 w 3857798"/>
              <a:gd name="connsiteY50" fmla="*/ 600075 h 2343150"/>
              <a:gd name="connsiteX51" fmla="*/ 3343448 w 3857798"/>
              <a:gd name="connsiteY51" fmla="*/ 585787 h 2343150"/>
              <a:gd name="connsiteX52" fmla="*/ 3100561 w 3857798"/>
              <a:gd name="connsiteY52" fmla="*/ 557212 h 2343150"/>
              <a:gd name="connsiteX53" fmla="*/ 3043411 w 3857798"/>
              <a:gd name="connsiteY53" fmla="*/ 542925 h 2343150"/>
              <a:gd name="connsiteX54" fmla="*/ 3000548 w 3857798"/>
              <a:gd name="connsiteY54" fmla="*/ 514350 h 2343150"/>
              <a:gd name="connsiteX55" fmla="*/ 2957686 w 3857798"/>
              <a:gd name="connsiteY55" fmla="*/ 500062 h 2343150"/>
              <a:gd name="connsiteX56" fmla="*/ 2871961 w 3857798"/>
              <a:gd name="connsiteY56" fmla="*/ 442912 h 2343150"/>
              <a:gd name="connsiteX57" fmla="*/ 2786236 w 3857798"/>
              <a:gd name="connsiteY57" fmla="*/ 400050 h 2343150"/>
              <a:gd name="connsiteX58" fmla="*/ 2400473 w 3857798"/>
              <a:gd name="connsiteY58" fmla="*/ 414337 h 2343150"/>
              <a:gd name="connsiteX59" fmla="*/ 2343323 w 3857798"/>
              <a:gd name="connsiteY59" fmla="*/ 428625 h 2343150"/>
              <a:gd name="connsiteX60" fmla="*/ 2300461 w 3857798"/>
              <a:gd name="connsiteY60" fmla="*/ 457200 h 2343150"/>
              <a:gd name="connsiteX61" fmla="*/ 2114723 w 3857798"/>
              <a:gd name="connsiteY61" fmla="*/ 442912 h 2343150"/>
              <a:gd name="connsiteX62" fmla="*/ 1928986 w 3857798"/>
              <a:gd name="connsiteY62" fmla="*/ 471487 h 2343150"/>
              <a:gd name="connsiteX63" fmla="*/ 1900411 w 3857798"/>
              <a:gd name="connsiteY63" fmla="*/ 514350 h 2343150"/>
              <a:gd name="connsiteX64" fmla="*/ 1843261 w 3857798"/>
              <a:gd name="connsiteY64" fmla="*/ 542925 h 2343150"/>
              <a:gd name="connsiteX65" fmla="*/ 1800398 w 3857798"/>
              <a:gd name="connsiteY65" fmla="*/ 571500 h 2343150"/>
              <a:gd name="connsiteX66" fmla="*/ 1714673 w 3857798"/>
              <a:gd name="connsiteY66" fmla="*/ 642937 h 2343150"/>
              <a:gd name="connsiteX67" fmla="*/ 1700386 w 3857798"/>
              <a:gd name="connsiteY67" fmla="*/ 685800 h 2343150"/>
              <a:gd name="connsiteX68" fmla="*/ 1671811 w 3857798"/>
              <a:gd name="connsiteY68" fmla="*/ 742950 h 2343150"/>
              <a:gd name="connsiteX69" fmla="*/ 1657523 w 3857798"/>
              <a:gd name="connsiteY69" fmla="*/ 871537 h 2343150"/>
              <a:gd name="connsiteX70" fmla="*/ 1643236 w 3857798"/>
              <a:gd name="connsiteY70" fmla="*/ 1328737 h 2343150"/>
              <a:gd name="connsiteX71" fmla="*/ 1600373 w 3857798"/>
              <a:gd name="connsiteY71" fmla="*/ 1414462 h 2343150"/>
              <a:gd name="connsiteX72" fmla="*/ 1514648 w 3857798"/>
              <a:gd name="connsiteY72" fmla="*/ 1471612 h 2343150"/>
              <a:gd name="connsiteX73" fmla="*/ 1457498 w 3857798"/>
              <a:gd name="connsiteY73" fmla="*/ 1485900 h 2343150"/>
              <a:gd name="connsiteX74" fmla="*/ 885998 w 3857798"/>
              <a:gd name="connsiteY74" fmla="*/ 1471612 h 2343150"/>
              <a:gd name="connsiteX75" fmla="*/ 614536 w 3857798"/>
              <a:gd name="connsiteY75" fmla="*/ 1443037 h 2343150"/>
              <a:gd name="connsiteX76" fmla="*/ 528811 w 3857798"/>
              <a:gd name="connsiteY76" fmla="*/ 1414462 h 2343150"/>
              <a:gd name="connsiteX77" fmla="*/ 485948 w 3857798"/>
              <a:gd name="connsiteY77" fmla="*/ 1400175 h 2343150"/>
              <a:gd name="connsiteX78" fmla="*/ 400223 w 3857798"/>
              <a:gd name="connsiteY78" fmla="*/ 1343025 h 2343150"/>
              <a:gd name="connsiteX79" fmla="*/ 357361 w 3857798"/>
              <a:gd name="connsiteY79" fmla="*/ 1314450 h 2343150"/>
              <a:gd name="connsiteX80" fmla="*/ 300211 w 3857798"/>
              <a:gd name="connsiteY80" fmla="*/ 1228725 h 2343150"/>
              <a:gd name="connsiteX81" fmla="*/ 271636 w 3857798"/>
              <a:gd name="connsiteY81" fmla="*/ 1143000 h 2343150"/>
              <a:gd name="connsiteX82" fmla="*/ 328786 w 3857798"/>
              <a:gd name="connsiteY82" fmla="*/ 1028700 h 2343150"/>
              <a:gd name="connsiteX83" fmla="*/ 357361 w 3857798"/>
              <a:gd name="connsiteY83" fmla="*/ 985837 h 2343150"/>
              <a:gd name="connsiteX84" fmla="*/ 414511 w 3857798"/>
              <a:gd name="connsiteY84" fmla="*/ 971550 h 2343150"/>
              <a:gd name="connsiteX85" fmla="*/ 457373 w 3857798"/>
              <a:gd name="connsiteY85" fmla="*/ 942975 h 2343150"/>
              <a:gd name="connsiteX86" fmla="*/ 543098 w 3857798"/>
              <a:gd name="connsiteY86" fmla="*/ 914400 h 2343150"/>
              <a:gd name="connsiteX87" fmla="*/ 628823 w 3857798"/>
              <a:gd name="connsiteY87" fmla="*/ 871537 h 2343150"/>
              <a:gd name="connsiteX88" fmla="*/ 700261 w 3857798"/>
              <a:gd name="connsiteY88" fmla="*/ 842962 h 2343150"/>
              <a:gd name="connsiteX89" fmla="*/ 828848 w 3857798"/>
              <a:gd name="connsiteY89" fmla="*/ 828675 h 2343150"/>
              <a:gd name="connsiteX90" fmla="*/ 900286 w 3857798"/>
              <a:gd name="connsiteY90" fmla="*/ 814387 h 2343150"/>
              <a:gd name="connsiteX91" fmla="*/ 1128886 w 3857798"/>
              <a:gd name="connsiteY91" fmla="*/ 800100 h 2343150"/>
              <a:gd name="connsiteX92" fmla="*/ 1243186 w 3857798"/>
              <a:gd name="connsiteY92" fmla="*/ 785812 h 2343150"/>
              <a:gd name="connsiteX93" fmla="*/ 1286048 w 3857798"/>
              <a:gd name="connsiteY93" fmla="*/ 771525 h 2343150"/>
              <a:gd name="connsiteX94" fmla="*/ 1428923 w 3857798"/>
              <a:gd name="connsiteY94" fmla="*/ 728662 h 2343150"/>
              <a:gd name="connsiteX95" fmla="*/ 1514648 w 3857798"/>
              <a:gd name="connsiteY95" fmla="*/ 700087 h 2343150"/>
              <a:gd name="connsiteX96" fmla="*/ 1557511 w 3857798"/>
              <a:gd name="connsiteY96" fmla="*/ 685800 h 2343150"/>
              <a:gd name="connsiteX97" fmla="*/ 1657523 w 3857798"/>
              <a:gd name="connsiteY97" fmla="*/ 557212 h 2343150"/>
              <a:gd name="connsiteX98" fmla="*/ 1686098 w 3857798"/>
              <a:gd name="connsiteY98" fmla="*/ 471487 h 2343150"/>
              <a:gd name="connsiteX99" fmla="*/ 1671811 w 3857798"/>
              <a:gd name="connsiteY99" fmla="*/ 271462 h 2343150"/>
              <a:gd name="connsiteX100" fmla="*/ 1657523 w 3857798"/>
              <a:gd name="connsiteY100" fmla="*/ 228600 h 2343150"/>
              <a:gd name="connsiteX101" fmla="*/ 1571798 w 3857798"/>
              <a:gd name="connsiteY101" fmla="*/ 171450 h 2343150"/>
              <a:gd name="connsiteX102" fmla="*/ 1528936 w 3857798"/>
              <a:gd name="connsiteY102" fmla="*/ 157162 h 2343150"/>
              <a:gd name="connsiteX103" fmla="*/ 1428923 w 3857798"/>
              <a:gd name="connsiteY103" fmla="*/ 85725 h 2343150"/>
              <a:gd name="connsiteX104" fmla="*/ 1343198 w 3857798"/>
              <a:gd name="connsiteY104" fmla="*/ 57150 h 2343150"/>
              <a:gd name="connsiteX105" fmla="*/ 1300336 w 3857798"/>
              <a:gd name="connsiteY105" fmla="*/ 42862 h 2343150"/>
              <a:gd name="connsiteX106" fmla="*/ 1257473 w 3857798"/>
              <a:gd name="connsiteY106" fmla="*/ 28575 h 2343150"/>
              <a:gd name="connsiteX107" fmla="*/ 1057448 w 3857798"/>
              <a:gd name="connsiteY107" fmla="*/ 0 h 2343150"/>
              <a:gd name="connsiteX108" fmla="*/ 657398 w 3857798"/>
              <a:gd name="connsiteY108" fmla="*/ 14287 h 2343150"/>
              <a:gd name="connsiteX109" fmla="*/ 614536 w 3857798"/>
              <a:gd name="connsiteY109" fmla="*/ 42862 h 2343150"/>
              <a:gd name="connsiteX110" fmla="*/ 571673 w 3857798"/>
              <a:gd name="connsiteY110" fmla="*/ 57150 h 2343150"/>
              <a:gd name="connsiteX111" fmla="*/ 443086 w 3857798"/>
              <a:gd name="connsiteY111" fmla="*/ 128587 h 2343150"/>
              <a:gd name="connsiteX112" fmla="*/ 371648 w 3857798"/>
              <a:gd name="connsiteY112" fmla="*/ 200025 h 2343150"/>
              <a:gd name="connsiteX113" fmla="*/ 328786 w 3857798"/>
              <a:gd name="connsiteY113" fmla="*/ 242887 h 2343150"/>
              <a:gd name="connsiteX114" fmla="*/ 228773 w 3857798"/>
              <a:gd name="connsiteY114" fmla="*/ 257175 h 2343150"/>
              <a:gd name="connsiteX115" fmla="*/ 114473 w 3857798"/>
              <a:gd name="connsiteY115" fmla="*/ 285750 h 2343150"/>
              <a:gd name="connsiteX116" fmla="*/ 57323 w 3857798"/>
              <a:gd name="connsiteY116" fmla="*/ 371475 h 2343150"/>
              <a:gd name="connsiteX117" fmla="*/ 28748 w 3857798"/>
              <a:gd name="connsiteY117" fmla="*/ 414337 h 2343150"/>
              <a:gd name="connsiteX118" fmla="*/ 173 w 3857798"/>
              <a:gd name="connsiteY118" fmla="*/ 500062 h 2343150"/>
              <a:gd name="connsiteX119" fmla="*/ 28748 w 3857798"/>
              <a:gd name="connsiteY119" fmla="*/ 742950 h 2343150"/>
              <a:gd name="connsiteX120" fmla="*/ 57323 w 3857798"/>
              <a:gd name="connsiteY120" fmla="*/ 828675 h 2343150"/>
              <a:gd name="connsiteX121" fmla="*/ 71611 w 3857798"/>
              <a:gd name="connsiteY121" fmla="*/ 871537 h 2343150"/>
              <a:gd name="connsiteX122" fmla="*/ 85898 w 3857798"/>
              <a:gd name="connsiteY122" fmla="*/ 1314450 h 2343150"/>
              <a:gd name="connsiteX123" fmla="*/ 100186 w 3857798"/>
              <a:gd name="connsiteY123" fmla="*/ 1385887 h 2343150"/>
              <a:gd name="connsiteX124" fmla="*/ 185911 w 3857798"/>
              <a:gd name="connsiteY124" fmla="*/ 1428750 h 2343150"/>
              <a:gd name="connsiteX125" fmla="*/ 271636 w 3857798"/>
              <a:gd name="connsiteY125" fmla="*/ 1485900 h 2343150"/>
              <a:gd name="connsiteX126" fmla="*/ 285923 w 3857798"/>
              <a:gd name="connsiteY126" fmla="*/ 1528762 h 2343150"/>
              <a:gd name="connsiteX127" fmla="*/ 328786 w 3857798"/>
              <a:gd name="connsiteY127" fmla="*/ 1614487 h 2343150"/>
              <a:gd name="connsiteX128" fmla="*/ 314498 w 3857798"/>
              <a:gd name="connsiteY128" fmla="*/ 1657350 h 2343150"/>
              <a:gd name="connsiteX129" fmla="*/ 171623 w 3857798"/>
              <a:gd name="connsiteY129" fmla="*/ 1800225 h 2343150"/>
              <a:gd name="connsiteX130" fmla="*/ 128761 w 3857798"/>
              <a:gd name="connsiteY130" fmla="*/ 1828800 h 2343150"/>
              <a:gd name="connsiteX131" fmla="*/ 85898 w 3857798"/>
              <a:gd name="connsiteY131" fmla="*/ 1857375 h 2343150"/>
              <a:gd name="connsiteX132" fmla="*/ 57323 w 3857798"/>
              <a:gd name="connsiteY132" fmla="*/ 1900237 h 2343150"/>
              <a:gd name="connsiteX133" fmla="*/ 14461 w 3857798"/>
              <a:gd name="connsiteY133" fmla="*/ 1943100 h 2343150"/>
              <a:gd name="connsiteX134" fmla="*/ 14461 w 3857798"/>
              <a:gd name="connsiteY134" fmla="*/ 2143125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3857798" h="2343150">
                <a:moveTo>
                  <a:pt x="173" y="2043112"/>
                </a:moveTo>
                <a:cubicBezTo>
                  <a:pt x="67709" y="2110648"/>
                  <a:pt x="99059" y="2158810"/>
                  <a:pt x="171623" y="2200275"/>
                </a:cubicBezTo>
                <a:cubicBezTo>
                  <a:pt x="209727" y="2222049"/>
                  <a:pt x="231560" y="2231687"/>
                  <a:pt x="271636" y="2243137"/>
                </a:cubicBezTo>
                <a:cubicBezTo>
                  <a:pt x="290517" y="2248531"/>
                  <a:pt x="309905" y="2252030"/>
                  <a:pt x="328786" y="2257425"/>
                </a:cubicBezTo>
                <a:cubicBezTo>
                  <a:pt x="343267" y="2261562"/>
                  <a:pt x="357119" y="2267749"/>
                  <a:pt x="371648" y="2271712"/>
                </a:cubicBezTo>
                <a:cubicBezTo>
                  <a:pt x="409537" y="2282045"/>
                  <a:pt x="448691" y="2287868"/>
                  <a:pt x="485948" y="2300287"/>
                </a:cubicBezTo>
                <a:cubicBezTo>
                  <a:pt x="514523" y="2309812"/>
                  <a:pt x="541656" y="2326361"/>
                  <a:pt x="571673" y="2328862"/>
                </a:cubicBezTo>
                <a:lnTo>
                  <a:pt x="743123" y="2343150"/>
                </a:lnTo>
                <a:cubicBezTo>
                  <a:pt x="833611" y="2338387"/>
                  <a:pt x="924345" y="2337066"/>
                  <a:pt x="1014586" y="2328862"/>
                </a:cubicBezTo>
                <a:cubicBezTo>
                  <a:pt x="1029584" y="2327499"/>
                  <a:pt x="1042746" y="2317842"/>
                  <a:pt x="1057448" y="2314575"/>
                </a:cubicBezTo>
                <a:cubicBezTo>
                  <a:pt x="1208322" y="2281047"/>
                  <a:pt x="1089544" y="2318163"/>
                  <a:pt x="1186036" y="2286000"/>
                </a:cubicBezTo>
                <a:cubicBezTo>
                  <a:pt x="1209848" y="2290762"/>
                  <a:pt x="1233914" y="2294397"/>
                  <a:pt x="1257473" y="2300287"/>
                </a:cubicBezTo>
                <a:cubicBezTo>
                  <a:pt x="1272084" y="2303940"/>
                  <a:pt x="1285275" y="2314575"/>
                  <a:pt x="1300336" y="2314575"/>
                </a:cubicBezTo>
                <a:cubicBezTo>
                  <a:pt x="1357684" y="2314575"/>
                  <a:pt x="1414636" y="2305050"/>
                  <a:pt x="1471786" y="2300287"/>
                </a:cubicBezTo>
                <a:cubicBezTo>
                  <a:pt x="1624955" y="2198173"/>
                  <a:pt x="1392489" y="2357199"/>
                  <a:pt x="1557511" y="2228850"/>
                </a:cubicBezTo>
                <a:cubicBezTo>
                  <a:pt x="1584620" y="2207766"/>
                  <a:pt x="1643236" y="2171700"/>
                  <a:pt x="1643236" y="2171700"/>
                </a:cubicBezTo>
                <a:cubicBezTo>
                  <a:pt x="1687842" y="2037877"/>
                  <a:pt x="1614769" y="2235804"/>
                  <a:pt x="1700386" y="2085975"/>
                </a:cubicBezTo>
                <a:cubicBezTo>
                  <a:pt x="1710128" y="2068926"/>
                  <a:pt x="1709911" y="2047875"/>
                  <a:pt x="1714673" y="2028825"/>
                </a:cubicBezTo>
                <a:cubicBezTo>
                  <a:pt x="1719436" y="1900237"/>
                  <a:pt x="1720402" y="1771453"/>
                  <a:pt x="1728961" y="1643062"/>
                </a:cubicBezTo>
                <a:cubicBezTo>
                  <a:pt x="1729963" y="1628035"/>
                  <a:pt x="1739111" y="1614681"/>
                  <a:pt x="1743248" y="1600200"/>
                </a:cubicBezTo>
                <a:cubicBezTo>
                  <a:pt x="1747598" y="1584974"/>
                  <a:pt x="1761750" y="1518318"/>
                  <a:pt x="1771823" y="1500187"/>
                </a:cubicBezTo>
                <a:cubicBezTo>
                  <a:pt x="1844045" y="1370185"/>
                  <a:pt x="1802415" y="1454904"/>
                  <a:pt x="1871836" y="1371600"/>
                </a:cubicBezTo>
                <a:cubicBezTo>
                  <a:pt x="1882829" y="1358408"/>
                  <a:pt x="1887002" y="1339464"/>
                  <a:pt x="1900411" y="1328737"/>
                </a:cubicBezTo>
                <a:cubicBezTo>
                  <a:pt x="1912171" y="1319329"/>
                  <a:pt x="1929563" y="1320682"/>
                  <a:pt x="1943273" y="1314450"/>
                </a:cubicBezTo>
                <a:cubicBezTo>
                  <a:pt x="1982052" y="1296823"/>
                  <a:pt x="2022130" y="1280928"/>
                  <a:pt x="2057573" y="1257300"/>
                </a:cubicBezTo>
                <a:cubicBezTo>
                  <a:pt x="2071861" y="1247775"/>
                  <a:pt x="2085077" y="1236404"/>
                  <a:pt x="2100436" y="1228725"/>
                </a:cubicBezTo>
                <a:cubicBezTo>
                  <a:pt x="2120938" y="1218474"/>
                  <a:pt x="2182131" y="1204729"/>
                  <a:pt x="2200448" y="1200150"/>
                </a:cubicBezTo>
                <a:cubicBezTo>
                  <a:pt x="2233786" y="1204912"/>
                  <a:pt x="2267971" y="1205576"/>
                  <a:pt x="2300461" y="1214437"/>
                </a:cubicBezTo>
                <a:cubicBezTo>
                  <a:pt x="2321009" y="1220041"/>
                  <a:pt x="2338035" y="1234622"/>
                  <a:pt x="2357611" y="1243012"/>
                </a:cubicBezTo>
                <a:cubicBezTo>
                  <a:pt x="2371454" y="1248945"/>
                  <a:pt x="2386186" y="1252537"/>
                  <a:pt x="2400473" y="1257300"/>
                </a:cubicBezTo>
                <a:lnTo>
                  <a:pt x="2657648" y="1243012"/>
                </a:lnTo>
                <a:cubicBezTo>
                  <a:pt x="2781437" y="1237385"/>
                  <a:pt x="2905747" y="1240291"/>
                  <a:pt x="3029123" y="1228725"/>
                </a:cubicBezTo>
                <a:cubicBezTo>
                  <a:pt x="3059112" y="1225914"/>
                  <a:pt x="3086273" y="1209675"/>
                  <a:pt x="3114848" y="1200150"/>
                </a:cubicBezTo>
                <a:cubicBezTo>
                  <a:pt x="3129136" y="1195387"/>
                  <a:pt x="3145180" y="1194216"/>
                  <a:pt x="3157711" y="1185862"/>
                </a:cubicBezTo>
                <a:cubicBezTo>
                  <a:pt x="3171998" y="1176337"/>
                  <a:pt x="3184882" y="1164261"/>
                  <a:pt x="3200573" y="1157287"/>
                </a:cubicBezTo>
                <a:cubicBezTo>
                  <a:pt x="3226385" y="1145815"/>
                  <a:pt x="3308279" y="1120819"/>
                  <a:pt x="3343448" y="1114425"/>
                </a:cubicBezTo>
                <a:cubicBezTo>
                  <a:pt x="3376581" y="1108401"/>
                  <a:pt x="3410123" y="1104900"/>
                  <a:pt x="3443461" y="1100137"/>
                </a:cubicBezTo>
                <a:cubicBezTo>
                  <a:pt x="3457748" y="1095375"/>
                  <a:pt x="3472481" y="1091782"/>
                  <a:pt x="3486323" y="1085850"/>
                </a:cubicBezTo>
                <a:cubicBezTo>
                  <a:pt x="3505899" y="1077460"/>
                  <a:pt x="3523267" y="1064010"/>
                  <a:pt x="3543473" y="1057275"/>
                </a:cubicBezTo>
                <a:cubicBezTo>
                  <a:pt x="3566511" y="1049596"/>
                  <a:pt x="3591482" y="1049377"/>
                  <a:pt x="3614911" y="1042987"/>
                </a:cubicBezTo>
                <a:cubicBezTo>
                  <a:pt x="3643970" y="1035062"/>
                  <a:pt x="3672061" y="1023937"/>
                  <a:pt x="3700636" y="1014412"/>
                </a:cubicBezTo>
                <a:cubicBezTo>
                  <a:pt x="3714923" y="1009650"/>
                  <a:pt x="3728888" y="1003778"/>
                  <a:pt x="3743498" y="1000125"/>
                </a:cubicBezTo>
                <a:cubicBezTo>
                  <a:pt x="3815259" y="982184"/>
                  <a:pt x="3782019" y="992046"/>
                  <a:pt x="3843511" y="971550"/>
                </a:cubicBezTo>
                <a:cubicBezTo>
                  <a:pt x="3848273" y="957262"/>
                  <a:pt x="3857798" y="943747"/>
                  <a:pt x="3857798" y="928687"/>
                </a:cubicBezTo>
                <a:cubicBezTo>
                  <a:pt x="3857798" y="895011"/>
                  <a:pt x="3853188" y="860931"/>
                  <a:pt x="3843511" y="828675"/>
                </a:cubicBezTo>
                <a:cubicBezTo>
                  <a:pt x="3838577" y="812228"/>
                  <a:pt x="3827859" y="797120"/>
                  <a:pt x="3814936" y="785812"/>
                </a:cubicBezTo>
                <a:cubicBezTo>
                  <a:pt x="3789090" y="763197"/>
                  <a:pt x="3761792" y="739522"/>
                  <a:pt x="3729211" y="728662"/>
                </a:cubicBezTo>
                <a:lnTo>
                  <a:pt x="3600623" y="685800"/>
                </a:lnTo>
                <a:lnTo>
                  <a:pt x="3472036" y="642937"/>
                </a:lnTo>
                <a:lnTo>
                  <a:pt x="3429173" y="628650"/>
                </a:lnTo>
                <a:cubicBezTo>
                  <a:pt x="3414886" y="619125"/>
                  <a:pt x="3401669" y="607754"/>
                  <a:pt x="3386311" y="600075"/>
                </a:cubicBezTo>
                <a:cubicBezTo>
                  <a:pt x="3372840" y="593340"/>
                  <a:pt x="3357929" y="589924"/>
                  <a:pt x="3343448" y="585787"/>
                </a:cubicBezTo>
                <a:cubicBezTo>
                  <a:pt x="3246141" y="557985"/>
                  <a:pt x="3242363" y="568120"/>
                  <a:pt x="3100561" y="557212"/>
                </a:cubicBezTo>
                <a:cubicBezTo>
                  <a:pt x="3081511" y="552450"/>
                  <a:pt x="3061460" y="550660"/>
                  <a:pt x="3043411" y="542925"/>
                </a:cubicBezTo>
                <a:cubicBezTo>
                  <a:pt x="3027628" y="536161"/>
                  <a:pt x="3015907" y="522029"/>
                  <a:pt x="3000548" y="514350"/>
                </a:cubicBezTo>
                <a:cubicBezTo>
                  <a:pt x="2987078" y="507615"/>
                  <a:pt x="2971973" y="504825"/>
                  <a:pt x="2957686" y="500062"/>
                </a:cubicBezTo>
                <a:cubicBezTo>
                  <a:pt x="2876433" y="418810"/>
                  <a:pt x="2954668" y="484266"/>
                  <a:pt x="2871961" y="442912"/>
                </a:cubicBezTo>
                <a:cubicBezTo>
                  <a:pt x="2761182" y="387522"/>
                  <a:pt x="2893963" y="435958"/>
                  <a:pt x="2786236" y="400050"/>
                </a:cubicBezTo>
                <a:cubicBezTo>
                  <a:pt x="2657648" y="404812"/>
                  <a:pt x="2528882" y="406053"/>
                  <a:pt x="2400473" y="414337"/>
                </a:cubicBezTo>
                <a:cubicBezTo>
                  <a:pt x="2380877" y="415601"/>
                  <a:pt x="2361372" y="420890"/>
                  <a:pt x="2343323" y="428625"/>
                </a:cubicBezTo>
                <a:cubicBezTo>
                  <a:pt x="2327540" y="435389"/>
                  <a:pt x="2314748" y="447675"/>
                  <a:pt x="2300461" y="457200"/>
                </a:cubicBezTo>
                <a:cubicBezTo>
                  <a:pt x="2238548" y="452437"/>
                  <a:pt x="2176819" y="442912"/>
                  <a:pt x="2114723" y="442912"/>
                </a:cubicBezTo>
                <a:cubicBezTo>
                  <a:pt x="2032448" y="442912"/>
                  <a:pt x="1998001" y="454234"/>
                  <a:pt x="1928986" y="471487"/>
                </a:cubicBezTo>
                <a:cubicBezTo>
                  <a:pt x="1919461" y="485775"/>
                  <a:pt x="1913603" y="503357"/>
                  <a:pt x="1900411" y="514350"/>
                </a:cubicBezTo>
                <a:cubicBezTo>
                  <a:pt x="1884049" y="527985"/>
                  <a:pt x="1861753" y="532358"/>
                  <a:pt x="1843261" y="542925"/>
                </a:cubicBezTo>
                <a:cubicBezTo>
                  <a:pt x="1828352" y="551444"/>
                  <a:pt x="1813590" y="560507"/>
                  <a:pt x="1800398" y="571500"/>
                </a:cubicBezTo>
                <a:cubicBezTo>
                  <a:pt x="1690388" y="663174"/>
                  <a:pt x="1821094" y="571990"/>
                  <a:pt x="1714673" y="642937"/>
                </a:cubicBezTo>
                <a:cubicBezTo>
                  <a:pt x="1709911" y="657225"/>
                  <a:pt x="1706319" y="671957"/>
                  <a:pt x="1700386" y="685800"/>
                </a:cubicBezTo>
                <a:cubicBezTo>
                  <a:pt x="1691996" y="705377"/>
                  <a:pt x="1676600" y="722197"/>
                  <a:pt x="1671811" y="742950"/>
                </a:cubicBezTo>
                <a:cubicBezTo>
                  <a:pt x="1662114" y="784972"/>
                  <a:pt x="1662286" y="828675"/>
                  <a:pt x="1657523" y="871537"/>
                </a:cubicBezTo>
                <a:cubicBezTo>
                  <a:pt x="1652761" y="1023937"/>
                  <a:pt x="1651935" y="1176511"/>
                  <a:pt x="1643236" y="1328737"/>
                </a:cubicBezTo>
                <a:cubicBezTo>
                  <a:pt x="1641933" y="1351533"/>
                  <a:pt x="1616306" y="1400521"/>
                  <a:pt x="1600373" y="1414462"/>
                </a:cubicBezTo>
                <a:cubicBezTo>
                  <a:pt x="1574527" y="1437077"/>
                  <a:pt x="1547965" y="1463282"/>
                  <a:pt x="1514648" y="1471612"/>
                </a:cubicBezTo>
                <a:lnTo>
                  <a:pt x="1457498" y="1485900"/>
                </a:lnTo>
                <a:cubicBezTo>
                  <a:pt x="1266998" y="1481137"/>
                  <a:pt x="1076312" y="1481289"/>
                  <a:pt x="885998" y="1471612"/>
                </a:cubicBezTo>
                <a:cubicBezTo>
                  <a:pt x="795128" y="1466991"/>
                  <a:pt x="614536" y="1443037"/>
                  <a:pt x="614536" y="1443037"/>
                </a:cubicBezTo>
                <a:lnTo>
                  <a:pt x="528811" y="1414462"/>
                </a:lnTo>
                <a:lnTo>
                  <a:pt x="485948" y="1400175"/>
                </a:lnTo>
                <a:lnTo>
                  <a:pt x="400223" y="1343025"/>
                </a:lnTo>
                <a:lnTo>
                  <a:pt x="357361" y="1314450"/>
                </a:lnTo>
                <a:cubicBezTo>
                  <a:pt x="338311" y="1285875"/>
                  <a:pt x="311071" y="1261306"/>
                  <a:pt x="300211" y="1228725"/>
                </a:cubicBezTo>
                <a:lnTo>
                  <a:pt x="271636" y="1143000"/>
                </a:lnTo>
                <a:cubicBezTo>
                  <a:pt x="293683" y="1032760"/>
                  <a:pt x="265591" y="1104533"/>
                  <a:pt x="328786" y="1028700"/>
                </a:cubicBezTo>
                <a:cubicBezTo>
                  <a:pt x="339779" y="1015508"/>
                  <a:pt x="343073" y="995362"/>
                  <a:pt x="357361" y="985837"/>
                </a:cubicBezTo>
                <a:cubicBezTo>
                  <a:pt x="373699" y="974945"/>
                  <a:pt x="395461" y="976312"/>
                  <a:pt x="414511" y="971550"/>
                </a:cubicBezTo>
                <a:cubicBezTo>
                  <a:pt x="428798" y="962025"/>
                  <a:pt x="441682" y="949949"/>
                  <a:pt x="457373" y="942975"/>
                </a:cubicBezTo>
                <a:cubicBezTo>
                  <a:pt x="484898" y="930742"/>
                  <a:pt x="543098" y="914400"/>
                  <a:pt x="543098" y="914400"/>
                </a:cubicBezTo>
                <a:cubicBezTo>
                  <a:pt x="608125" y="871049"/>
                  <a:pt x="561222" y="896888"/>
                  <a:pt x="628823" y="871537"/>
                </a:cubicBezTo>
                <a:cubicBezTo>
                  <a:pt x="652837" y="862532"/>
                  <a:pt x="675183" y="848336"/>
                  <a:pt x="700261" y="842962"/>
                </a:cubicBezTo>
                <a:cubicBezTo>
                  <a:pt x="742430" y="833926"/>
                  <a:pt x="786155" y="834774"/>
                  <a:pt x="828848" y="828675"/>
                </a:cubicBezTo>
                <a:cubicBezTo>
                  <a:pt x="852888" y="825241"/>
                  <a:pt x="876111" y="816689"/>
                  <a:pt x="900286" y="814387"/>
                </a:cubicBezTo>
                <a:cubicBezTo>
                  <a:pt x="976291" y="807148"/>
                  <a:pt x="1052686" y="804862"/>
                  <a:pt x="1128886" y="800100"/>
                </a:cubicBezTo>
                <a:cubicBezTo>
                  <a:pt x="1166986" y="795337"/>
                  <a:pt x="1205409" y="792681"/>
                  <a:pt x="1243186" y="785812"/>
                </a:cubicBezTo>
                <a:cubicBezTo>
                  <a:pt x="1258003" y="783118"/>
                  <a:pt x="1271567" y="775662"/>
                  <a:pt x="1286048" y="771525"/>
                </a:cubicBezTo>
                <a:cubicBezTo>
                  <a:pt x="1437201" y="728338"/>
                  <a:pt x="1225199" y="796569"/>
                  <a:pt x="1428923" y="728662"/>
                </a:cubicBezTo>
                <a:lnTo>
                  <a:pt x="1514648" y="700087"/>
                </a:lnTo>
                <a:lnTo>
                  <a:pt x="1557511" y="685800"/>
                </a:lnTo>
                <a:cubicBezTo>
                  <a:pt x="1594493" y="648817"/>
                  <a:pt x="1640434" y="608479"/>
                  <a:pt x="1657523" y="557212"/>
                </a:cubicBezTo>
                <a:lnTo>
                  <a:pt x="1686098" y="471487"/>
                </a:lnTo>
                <a:cubicBezTo>
                  <a:pt x="1681336" y="404812"/>
                  <a:pt x="1679621" y="337849"/>
                  <a:pt x="1671811" y="271462"/>
                </a:cubicBezTo>
                <a:cubicBezTo>
                  <a:pt x="1670051" y="256505"/>
                  <a:pt x="1668172" y="239249"/>
                  <a:pt x="1657523" y="228600"/>
                </a:cubicBezTo>
                <a:cubicBezTo>
                  <a:pt x="1633239" y="204316"/>
                  <a:pt x="1601819" y="188129"/>
                  <a:pt x="1571798" y="171450"/>
                </a:cubicBezTo>
                <a:cubicBezTo>
                  <a:pt x="1558633" y="164136"/>
                  <a:pt x="1543223" y="161925"/>
                  <a:pt x="1528936" y="157162"/>
                </a:cubicBezTo>
                <a:cubicBezTo>
                  <a:pt x="1521259" y="151405"/>
                  <a:pt x="1446017" y="93322"/>
                  <a:pt x="1428923" y="85725"/>
                </a:cubicBezTo>
                <a:cubicBezTo>
                  <a:pt x="1401398" y="73492"/>
                  <a:pt x="1371773" y="66675"/>
                  <a:pt x="1343198" y="57150"/>
                </a:cubicBezTo>
                <a:lnTo>
                  <a:pt x="1300336" y="42862"/>
                </a:lnTo>
                <a:cubicBezTo>
                  <a:pt x="1286048" y="38099"/>
                  <a:pt x="1272441" y="30238"/>
                  <a:pt x="1257473" y="28575"/>
                </a:cubicBezTo>
                <a:cubicBezTo>
                  <a:pt x="1104750" y="11605"/>
                  <a:pt x="1171175" y="22744"/>
                  <a:pt x="1057448" y="0"/>
                </a:cubicBezTo>
                <a:cubicBezTo>
                  <a:pt x="924098" y="4762"/>
                  <a:pt x="790213" y="1434"/>
                  <a:pt x="657398" y="14287"/>
                </a:cubicBezTo>
                <a:cubicBezTo>
                  <a:pt x="640307" y="15941"/>
                  <a:pt x="629894" y="35183"/>
                  <a:pt x="614536" y="42862"/>
                </a:cubicBezTo>
                <a:cubicBezTo>
                  <a:pt x="601065" y="49597"/>
                  <a:pt x="584838" y="49836"/>
                  <a:pt x="571673" y="57150"/>
                </a:cubicBezTo>
                <a:cubicBezTo>
                  <a:pt x="424292" y="139028"/>
                  <a:pt x="540071" y="96259"/>
                  <a:pt x="443086" y="128587"/>
                </a:cubicBezTo>
                <a:cubicBezTo>
                  <a:pt x="390699" y="207169"/>
                  <a:pt x="443086" y="140494"/>
                  <a:pt x="371648" y="200025"/>
                </a:cubicBezTo>
                <a:cubicBezTo>
                  <a:pt x="356126" y="212960"/>
                  <a:pt x="347546" y="235383"/>
                  <a:pt x="328786" y="242887"/>
                </a:cubicBezTo>
                <a:cubicBezTo>
                  <a:pt x="297518" y="255394"/>
                  <a:pt x="261991" y="251639"/>
                  <a:pt x="228773" y="257175"/>
                </a:cubicBezTo>
                <a:cubicBezTo>
                  <a:pt x="159805" y="268670"/>
                  <a:pt x="169683" y="267346"/>
                  <a:pt x="114473" y="285750"/>
                </a:cubicBezTo>
                <a:lnTo>
                  <a:pt x="57323" y="371475"/>
                </a:lnTo>
                <a:lnTo>
                  <a:pt x="28748" y="414337"/>
                </a:lnTo>
                <a:cubicBezTo>
                  <a:pt x="19223" y="442912"/>
                  <a:pt x="-2137" y="470030"/>
                  <a:pt x="173" y="500062"/>
                </a:cubicBezTo>
                <a:cubicBezTo>
                  <a:pt x="9566" y="622161"/>
                  <a:pt x="1425" y="651874"/>
                  <a:pt x="28748" y="742950"/>
                </a:cubicBezTo>
                <a:cubicBezTo>
                  <a:pt x="37403" y="771800"/>
                  <a:pt x="47798" y="800100"/>
                  <a:pt x="57323" y="828675"/>
                </a:cubicBezTo>
                <a:lnTo>
                  <a:pt x="71611" y="871537"/>
                </a:lnTo>
                <a:cubicBezTo>
                  <a:pt x="76373" y="1019175"/>
                  <a:pt x="77704" y="1166963"/>
                  <a:pt x="85898" y="1314450"/>
                </a:cubicBezTo>
                <a:cubicBezTo>
                  <a:pt x="87245" y="1338697"/>
                  <a:pt x="88138" y="1364803"/>
                  <a:pt x="100186" y="1385887"/>
                </a:cubicBezTo>
                <a:cubicBezTo>
                  <a:pt x="117887" y="1416863"/>
                  <a:pt x="159817" y="1414253"/>
                  <a:pt x="185911" y="1428750"/>
                </a:cubicBezTo>
                <a:cubicBezTo>
                  <a:pt x="215932" y="1445428"/>
                  <a:pt x="271636" y="1485900"/>
                  <a:pt x="271636" y="1485900"/>
                </a:cubicBezTo>
                <a:cubicBezTo>
                  <a:pt x="276398" y="1500187"/>
                  <a:pt x="279188" y="1515292"/>
                  <a:pt x="285923" y="1528762"/>
                </a:cubicBezTo>
                <a:cubicBezTo>
                  <a:pt x="341320" y="1639556"/>
                  <a:pt x="292871" y="1506746"/>
                  <a:pt x="328786" y="1614487"/>
                </a:cubicBezTo>
                <a:cubicBezTo>
                  <a:pt x="324023" y="1628775"/>
                  <a:pt x="321812" y="1644185"/>
                  <a:pt x="314498" y="1657350"/>
                </a:cubicBezTo>
                <a:cubicBezTo>
                  <a:pt x="258468" y="1758204"/>
                  <a:pt x="265753" y="1737471"/>
                  <a:pt x="171623" y="1800225"/>
                </a:cubicBezTo>
                <a:lnTo>
                  <a:pt x="128761" y="1828800"/>
                </a:lnTo>
                <a:lnTo>
                  <a:pt x="85898" y="1857375"/>
                </a:lnTo>
                <a:cubicBezTo>
                  <a:pt x="76373" y="1871662"/>
                  <a:pt x="68316" y="1887046"/>
                  <a:pt x="57323" y="1900237"/>
                </a:cubicBezTo>
                <a:cubicBezTo>
                  <a:pt x="44388" y="1915759"/>
                  <a:pt x="17972" y="1923202"/>
                  <a:pt x="14461" y="1943100"/>
                </a:cubicBezTo>
                <a:cubicBezTo>
                  <a:pt x="2874" y="2008760"/>
                  <a:pt x="14461" y="2076450"/>
                  <a:pt x="14461" y="21431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PESSER TEDAVİSİNİN TEMEL AMACI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1. </a:t>
            </a:r>
            <a:r>
              <a:rPr lang="tr-TR" sz="4000" dirty="0" err="1"/>
              <a:t>P</a:t>
            </a:r>
            <a:r>
              <a:rPr lang="tr-TR" sz="4000" dirty="0" err="1" smtClean="0"/>
              <a:t>rolapsusun</a:t>
            </a:r>
            <a:r>
              <a:rPr lang="tr-TR" sz="4000" dirty="0" smtClean="0"/>
              <a:t> daha da kötüleşmesine engel olmak</a:t>
            </a:r>
          </a:p>
          <a:p>
            <a:r>
              <a:rPr lang="tr-TR" sz="4000" dirty="0" smtClean="0"/>
              <a:t>2. Semptomların sıklığını ve şiddetini azaltmak</a:t>
            </a:r>
          </a:p>
          <a:p>
            <a:r>
              <a:rPr lang="tr-TR" sz="4000" dirty="0" smtClean="0"/>
              <a:t>3. Cerrahiye olan ihtiyacı ortadan kaldırmak ya da azaltmak</a:t>
            </a:r>
            <a:endParaRPr lang="tr-TR" sz="4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1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Stres </a:t>
            </a:r>
            <a:r>
              <a:rPr lang="tr-TR" dirty="0" err="1" smtClean="0"/>
              <a:t>Ürİner</a:t>
            </a:r>
            <a:r>
              <a:rPr lang="tr-TR" dirty="0" smtClean="0"/>
              <a:t> </a:t>
            </a:r>
            <a:r>
              <a:rPr lang="tr-TR" dirty="0" err="1" smtClean="0"/>
              <a:t>İnkontİnans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1757363"/>
            <a:ext cx="9720071" cy="455199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sz="3200" dirty="0" smtClean="0"/>
              <a:t>Yapılan bir araştırmada gösterilmiş ki 18 yaşın üzerindeki bütün kadınların %22 si egzersizle ilişkili olarak idrar kaçırıyor*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smtClean="0"/>
              <a:t>Konservatif olarak tedavi olmak isteyen bütün hastalara </a:t>
            </a:r>
            <a:r>
              <a:rPr lang="tr-TR" sz="3200" dirty="0" err="1" smtClean="0"/>
              <a:t>pesserler</a:t>
            </a:r>
            <a:r>
              <a:rPr lang="tr-TR" sz="3200" dirty="0" smtClean="0"/>
              <a:t> uygun bir alternatif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smtClean="0"/>
              <a:t>Gebeler, Sporcular, Operasyonu kaldıramayacak hastalar için stres </a:t>
            </a:r>
            <a:r>
              <a:rPr lang="tr-TR" sz="3200" dirty="0" err="1" smtClean="0"/>
              <a:t>inkontinans</a:t>
            </a:r>
            <a:r>
              <a:rPr lang="tr-TR" sz="3200" dirty="0" smtClean="0"/>
              <a:t> tedavisinde </a:t>
            </a:r>
            <a:r>
              <a:rPr lang="tr-TR" sz="3200" dirty="0" err="1" smtClean="0"/>
              <a:t>pesser</a:t>
            </a:r>
            <a:r>
              <a:rPr lang="tr-TR" sz="3200" dirty="0" smtClean="0"/>
              <a:t> ilk tercih olabilir.</a:t>
            </a:r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33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971484" y="6470704"/>
            <a:ext cx="8772715" cy="158696"/>
          </a:xfrm>
        </p:spPr>
        <p:txBody>
          <a:bodyPr/>
          <a:lstStyle/>
          <a:p>
            <a:r>
              <a:rPr lang="en-US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Yarnell</a:t>
            </a:r>
            <a:r>
              <a:rPr lang="en-US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JW, </a:t>
            </a:r>
            <a:r>
              <a:rPr lang="en-US" sz="1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Voyle</a:t>
            </a:r>
            <a:r>
              <a:rPr lang="en-US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GJ, Richards CJ, Stephenson TP. The Prevalence And Severity Of Urinary Incontinence In Women. J </a:t>
            </a:r>
            <a:r>
              <a:rPr lang="en-US" sz="1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</a:t>
            </a:r>
            <a:r>
              <a:rPr lang="en-US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Community Health. 1981;35:71–4.</a:t>
            </a:r>
            <a:endParaRPr lang="tr-TR" sz="1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TAKİP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1928813"/>
            <a:ext cx="9720071" cy="438054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 smtClean="0"/>
              <a:t> Her ne kadar üretici firmalar ideal olarak çoğu </a:t>
            </a:r>
            <a:r>
              <a:rPr lang="tr-TR" sz="3200" dirty="0" err="1" smtClean="0"/>
              <a:t>pesser</a:t>
            </a:r>
            <a:r>
              <a:rPr lang="tr-TR" sz="3200" dirty="0" smtClean="0"/>
              <a:t> için günlük çıkarılması uygundur dese de yapılan araştırmalar göstermiş ki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 smtClean="0"/>
              <a:t> İlk uygulamadan 2 hafta sonra ilk kontrol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 smtClean="0"/>
              <a:t> Eğer bir problem yoksa hasta kendisi çıkarabiliyorsa haftalık çıkarıp temizlemek (şişirilebilen </a:t>
            </a:r>
            <a:r>
              <a:rPr lang="tr-TR" sz="3200" dirty="0" err="1" smtClean="0"/>
              <a:t>pesser</a:t>
            </a:r>
            <a:r>
              <a:rPr lang="tr-TR" sz="3200" dirty="0" smtClean="0"/>
              <a:t> dışında)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 smtClean="0"/>
              <a:t> Ya da hasta kendisi çıkaramıyorsa 3 ay arayla doktor kontrolü uygundur.</a:t>
            </a:r>
          </a:p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8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888642"/>
            <a:ext cx="9961571" cy="18296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322 </a:t>
            </a:r>
            <a:r>
              <a:rPr lang="tr-TR" dirty="0" err="1" smtClean="0"/>
              <a:t>Ürojinekoloğa</a:t>
            </a:r>
            <a:r>
              <a:rPr lang="tr-TR" dirty="0" smtClean="0"/>
              <a:t> </a:t>
            </a:r>
            <a:r>
              <a:rPr lang="tr-TR" dirty="0" err="1" smtClean="0"/>
              <a:t>shelf</a:t>
            </a:r>
            <a:r>
              <a:rPr lang="tr-TR" dirty="0" smtClean="0"/>
              <a:t>/</a:t>
            </a:r>
            <a:r>
              <a:rPr lang="tr-TR" dirty="0" err="1" smtClean="0"/>
              <a:t>Gellhorn</a:t>
            </a:r>
            <a:r>
              <a:rPr lang="tr-TR" dirty="0" smtClean="0"/>
              <a:t> </a:t>
            </a:r>
            <a:r>
              <a:rPr lang="tr-TR" dirty="0" err="1" smtClean="0"/>
              <a:t>pesseri</a:t>
            </a:r>
            <a:r>
              <a:rPr lang="tr-TR" dirty="0" smtClean="0"/>
              <a:t> ne sıklıkta değiştirdikleri sorulmuş.</a:t>
            </a:r>
          </a:p>
          <a:p>
            <a:pPr marL="0" indent="0">
              <a:buNone/>
            </a:pPr>
            <a:r>
              <a:rPr lang="tr-TR" dirty="0" smtClean="0"/>
              <a:t>      - %35 her 3 ayda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- %31 her 6 ayda bir değiştiriyor.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- Kalan grubun net bir fikri yok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35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72" y="4945487"/>
            <a:ext cx="9446261" cy="1141905"/>
          </a:xfrm>
          <a:prstGeom prst="rect">
            <a:avLst/>
          </a:prstGeom>
        </p:spPr>
      </p:pic>
      <p:cxnSp>
        <p:nvCxnSpPr>
          <p:cNvPr id="8" name="Düz Bağlayıcı 7"/>
          <p:cNvCxnSpPr/>
          <p:nvPr/>
        </p:nvCxnSpPr>
        <p:spPr>
          <a:xfrm>
            <a:off x="7302321" y="5215944"/>
            <a:ext cx="2202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581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PESSER KULLANIMI ve ÖSTROJEN</a:t>
            </a:r>
            <a:br>
              <a:rPr lang="tr-TR" cap="none" dirty="0" smtClean="0"/>
            </a:br>
            <a:r>
              <a:rPr lang="tr-TR" cap="none" dirty="0" err="1" smtClean="0"/>
              <a:t>Hanson</a:t>
            </a:r>
            <a:r>
              <a:rPr lang="tr-TR" cap="none" dirty="0" smtClean="0"/>
              <a:t> et al. (2006)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Pesser</a:t>
            </a:r>
            <a:r>
              <a:rPr lang="tr-TR" sz="3200" dirty="0" smtClean="0"/>
              <a:t> kullanma başarısında östrojen tedavisinin yerini araştırmışlar.</a:t>
            </a:r>
          </a:p>
          <a:p>
            <a:r>
              <a:rPr lang="tr-TR" sz="3200" dirty="0" smtClean="0"/>
              <a:t>Vajinal östrojen kullanımının (HRT beraberliğinde ya da değil) </a:t>
            </a:r>
            <a:r>
              <a:rPr lang="tr-TR" sz="3200" dirty="0" err="1" smtClean="0"/>
              <a:t>pesser</a:t>
            </a:r>
            <a:r>
              <a:rPr lang="tr-TR" sz="3200" dirty="0" smtClean="0"/>
              <a:t> uyumunu arttırdığını bildirmişlerdir.</a:t>
            </a:r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9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Hastaların FİKRİ NE?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Forum siteleri nabız tutmak için bir yol</a:t>
            </a:r>
          </a:p>
          <a:p>
            <a:r>
              <a:rPr lang="tr-TR" i="1" dirty="0" smtClean="0"/>
              <a:t>‘</a:t>
            </a:r>
            <a:r>
              <a:rPr lang="en-US" i="1" dirty="0" smtClean="0"/>
              <a:t>I </a:t>
            </a:r>
            <a:r>
              <a:rPr lang="en-US" i="1" dirty="0"/>
              <a:t>think it is a shame that doctors aren't more positive about women using </a:t>
            </a:r>
            <a:r>
              <a:rPr lang="en-US" i="1" dirty="0" err="1"/>
              <a:t>pessaries</a:t>
            </a:r>
            <a:r>
              <a:rPr lang="en-US" i="1" dirty="0"/>
              <a:t>. They just push for the surgery. I had to insist on being fitted for one when I got the first </a:t>
            </a:r>
            <a:r>
              <a:rPr lang="en-US" i="1" dirty="0" smtClean="0"/>
              <a:t>prolapse.</a:t>
            </a:r>
            <a:r>
              <a:rPr lang="tr-TR" i="1" dirty="0" smtClean="0"/>
              <a:t>’</a:t>
            </a:r>
          </a:p>
          <a:p>
            <a:endParaRPr lang="tr-TR" i="1" dirty="0"/>
          </a:p>
          <a:p>
            <a:r>
              <a:rPr lang="tr-TR" i="1" dirty="0" smtClean="0"/>
              <a:t>‘Doktorlar </a:t>
            </a:r>
            <a:r>
              <a:rPr lang="tr-TR" i="1" dirty="0" err="1" smtClean="0"/>
              <a:t>pesser</a:t>
            </a:r>
            <a:r>
              <a:rPr lang="tr-TR" i="1" dirty="0" smtClean="0"/>
              <a:t> kullanımı konusunda pozitif değil.</a:t>
            </a:r>
          </a:p>
          <a:p>
            <a:r>
              <a:rPr lang="tr-TR" i="1" dirty="0" smtClean="0"/>
              <a:t>Onlar sadece cerrahiyi öneriyorlar.</a:t>
            </a:r>
          </a:p>
          <a:p>
            <a:r>
              <a:rPr lang="tr-TR" i="1" dirty="0" smtClean="0"/>
              <a:t>Ben </a:t>
            </a:r>
            <a:r>
              <a:rPr lang="tr-TR" i="1" dirty="0" err="1" smtClean="0"/>
              <a:t>pesser</a:t>
            </a:r>
            <a:r>
              <a:rPr lang="tr-TR" i="1" dirty="0" smtClean="0"/>
              <a:t> kullanmak için ısrar etmek zorunda kaldım.’</a:t>
            </a:r>
          </a:p>
          <a:p>
            <a:endParaRPr lang="tr-TR" i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37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dirty="0" smtClean="0"/>
              <a:t>https://wholewoman.com/forum/node/3302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0847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4128" y="285750"/>
            <a:ext cx="9720072" cy="1271588"/>
          </a:xfrm>
        </p:spPr>
        <p:txBody>
          <a:bodyPr/>
          <a:lstStyle/>
          <a:p>
            <a:r>
              <a:rPr lang="tr-TR" dirty="0" smtClean="0"/>
              <a:t>PESSERDEN MEMNUNİYET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911" y="1314450"/>
            <a:ext cx="10623997" cy="49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87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Pesserden</a:t>
            </a:r>
            <a:r>
              <a:rPr lang="tr-TR" dirty="0" smtClean="0"/>
              <a:t> </a:t>
            </a:r>
            <a:r>
              <a:rPr lang="tr-TR" dirty="0" err="1" smtClean="0"/>
              <a:t>memnunİyet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39</a:t>
            </a:fld>
            <a:endParaRPr lang="tr-TR"/>
          </a:p>
        </p:txBody>
      </p:sp>
      <p:pic>
        <p:nvPicPr>
          <p:cNvPr id="5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7287" y="1814512"/>
            <a:ext cx="9229725" cy="39096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86225" y="3886200"/>
            <a:ext cx="928688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6543675" y="3886200"/>
            <a:ext cx="771525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4550569" y="6168853"/>
            <a:ext cx="5901458" cy="274320"/>
          </a:xfrm>
        </p:spPr>
        <p:txBody>
          <a:bodyPr/>
          <a:lstStyle/>
          <a:p>
            <a:r>
              <a:rPr lang="tr-TR" dirty="0" err="1" smtClean="0"/>
              <a:t>Clemons</a:t>
            </a:r>
            <a:r>
              <a:rPr lang="tr-TR" dirty="0" smtClean="0"/>
              <a:t> et al. 2014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183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8" y="1801227"/>
            <a:ext cx="8705843" cy="3255546"/>
          </a:xfrm>
          <a:prstGeom prst="rect">
            <a:avLst/>
          </a:prstGeom>
        </p:spPr>
      </p:pic>
      <p:cxnSp>
        <p:nvCxnSpPr>
          <p:cNvPr id="4" name="Düz Bağlayıcı 3"/>
          <p:cNvCxnSpPr/>
          <p:nvPr/>
        </p:nvCxnSpPr>
        <p:spPr>
          <a:xfrm>
            <a:off x="3928056" y="2601533"/>
            <a:ext cx="62720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1867437" y="3052293"/>
            <a:ext cx="8332631" cy="25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>
            <a:stCxn id="2" idx="1"/>
          </p:cNvCxnSpPr>
          <p:nvPr/>
        </p:nvCxnSpPr>
        <p:spPr>
          <a:xfrm flipV="1">
            <a:off x="1743078" y="3427596"/>
            <a:ext cx="1386488" cy="1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1407732" y="411851"/>
            <a:ext cx="9041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‘</a:t>
            </a:r>
            <a:r>
              <a:rPr lang="tr-TR" sz="4000" dirty="0" err="1" smtClean="0">
                <a:solidFill>
                  <a:srgbClr val="FF0000"/>
                </a:solidFill>
              </a:rPr>
              <a:t>Prolapsus</a:t>
            </a:r>
            <a:r>
              <a:rPr lang="tr-TR" sz="4000" dirty="0" smtClean="0">
                <a:solidFill>
                  <a:srgbClr val="FF0000"/>
                </a:solidFill>
              </a:rPr>
              <a:t> </a:t>
            </a:r>
            <a:r>
              <a:rPr lang="tr-TR" sz="4000" dirty="0">
                <a:solidFill>
                  <a:srgbClr val="FF0000"/>
                </a:solidFill>
              </a:rPr>
              <a:t>tedavisi için modern jinekolojik pratikte </a:t>
            </a:r>
            <a:r>
              <a:rPr lang="tr-TR" sz="4000" dirty="0" err="1">
                <a:solidFill>
                  <a:srgbClr val="FF0000"/>
                </a:solidFill>
              </a:rPr>
              <a:t>pesserin</a:t>
            </a:r>
            <a:r>
              <a:rPr lang="tr-TR" sz="4000" dirty="0">
                <a:solidFill>
                  <a:srgbClr val="FF0000"/>
                </a:solidFill>
              </a:rPr>
              <a:t> yeri yoktur</a:t>
            </a:r>
            <a:r>
              <a:rPr lang="tr-TR" sz="4000" dirty="0" smtClean="0">
                <a:solidFill>
                  <a:srgbClr val="FF0000"/>
                </a:solidFill>
              </a:rPr>
              <a:t>.’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8" y="4659035"/>
            <a:ext cx="1219109" cy="1709867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4</a:t>
            </a:fld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681" y="5777401"/>
            <a:ext cx="9182636" cy="530438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1628778" y="6193539"/>
            <a:ext cx="11715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3224" y="111906"/>
            <a:ext cx="10515600" cy="1325563"/>
          </a:xfrm>
        </p:spPr>
        <p:txBody>
          <a:bodyPr/>
          <a:lstStyle/>
          <a:p>
            <a:r>
              <a:rPr lang="tr-TR" dirty="0" smtClean="0"/>
              <a:t>PESSER KULLANMA ORANI (ABD)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3225" y="1120462"/>
            <a:ext cx="10515599" cy="5151549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 flipV="1">
            <a:off x="1146220" y="2511380"/>
            <a:ext cx="9929611" cy="25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 flipV="1">
            <a:off x="1146220" y="2846231"/>
            <a:ext cx="9929611" cy="1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Khan et al. 2015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034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HASTALARA BİLGİ VERİRKEN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1585913"/>
            <a:ext cx="9720071" cy="4723447"/>
          </a:xfrm>
        </p:spPr>
        <p:txBody>
          <a:bodyPr>
            <a:noAutofit/>
          </a:bodyPr>
          <a:lstStyle/>
          <a:p>
            <a:r>
              <a:rPr lang="pt-BR" sz="3200" dirty="0"/>
              <a:t>• Genital </a:t>
            </a:r>
            <a:r>
              <a:rPr lang="pt-BR" sz="3200" dirty="0" smtClean="0"/>
              <a:t>organlar</a:t>
            </a:r>
            <a:r>
              <a:rPr lang="tr-TR" sz="3200" dirty="0" smtClean="0"/>
              <a:t>ı</a:t>
            </a:r>
            <a:r>
              <a:rPr lang="pt-BR" sz="3200" dirty="0" smtClean="0"/>
              <a:t>n yap</a:t>
            </a:r>
            <a:r>
              <a:rPr lang="tr-TR" sz="3200" dirty="0" smtClean="0"/>
              <a:t>ı</a:t>
            </a:r>
            <a:r>
              <a:rPr lang="pt-BR" sz="3200" dirty="0" smtClean="0"/>
              <a:t>s</a:t>
            </a:r>
            <a:r>
              <a:rPr lang="tr-TR" sz="3200" dirty="0"/>
              <a:t>ı</a:t>
            </a:r>
            <a:r>
              <a:rPr lang="pt-BR" sz="3200" dirty="0" smtClean="0"/>
              <a:t>, g</a:t>
            </a:r>
            <a:r>
              <a:rPr lang="tr-TR" sz="3200" dirty="0" smtClean="0"/>
              <a:t>ö</a:t>
            </a:r>
            <a:r>
              <a:rPr lang="pt-BR" sz="3200" dirty="0" smtClean="0"/>
              <a:t>revleri ve</a:t>
            </a:r>
            <a:r>
              <a:rPr lang="tr-TR" sz="3200" dirty="0" smtClean="0"/>
              <a:t> </a:t>
            </a:r>
            <a:r>
              <a:rPr lang="tr-TR" sz="3200" dirty="0" err="1" smtClean="0"/>
              <a:t>prolapsuslar</a:t>
            </a:r>
            <a:r>
              <a:rPr lang="tr-TR" sz="3200" dirty="0" smtClean="0"/>
              <a:t> </a:t>
            </a:r>
            <a:r>
              <a:rPr lang="tr-TR" sz="3200" dirty="0"/>
              <a:t>ş</a:t>
            </a:r>
            <a:r>
              <a:rPr lang="tr-TR" sz="3200" dirty="0" smtClean="0"/>
              <a:t>ekil </a:t>
            </a:r>
            <a:r>
              <a:rPr lang="tr-TR" sz="3200" dirty="0"/>
              <a:t>ü</a:t>
            </a:r>
            <a:r>
              <a:rPr lang="tr-TR" sz="3200" dirty="0" smtClean="0"/>
              <a:t>zerinde anlatılmalıdır</a:t>
            </a:r>
            <a:r>
              <a:rPr lang="tr-TR" sz="3200" dirty="0"/>
              <a:t>.</a:t>
            </a:r>
          </a:p>
          <a:p>
            <a:r>
              <a:rPr lang="sv-SE" sz="3200" dirty="0"/>
              <a:t>• Pesser </a:t>
            </a:r>
            <a:r>
              <a:rPr lang="sv-SE" sz="3200" dirty="0" smtClean="0"/>
              <a:t>kullan</a:t>
            </a:r>
            <a:r>
              <a:rPr lang="tr-TR" sz="3200" dirty="0" smtClean="0"/>
              <a:t>ı</a:t>
            </a:r>
            <a:r>
              <a:rPr lang="sv-SE" sz="3200" dirty="0" smtClean="0"/>
              <a:t>l</a:t>
            </a:r>
            <a:r>
              <a:rPr lang="tr-TR" sz="3200" dirty="0" smtClean="0"/>
              <a:t>ı</a:t>
            </a:r>
            <a:r>
              <a:rPr lang="sv-SE" sz="3200" dirty="0" smtClean="0"/>
              <a:t>rken </a:t>
            </a:r>
            <a:r>
              <a:rPr lang="sv-SE" sz="3200" dirty="0"/>
              <a:t>vajinal </a:t>
            </a:r>
            <a:r>
              <a:rPr lang="sv-SE" sz="3200" dirty="0" smtClean="0"/>
              <a:t>ak</a:t>
            </a:r>
            <a:r>
              <a:rPr lang="tr-TR" sz="3200" dirty="0" smtClean="0"/>
              <a:t>ı</a:t>
            </a:r>
            <a:r>
              <a:rPr lang="sv-SE" sz="3200" dirty="0" smtClean="0"/>
              <a:t>nt</a:t>
            </a:r>
            <a:r>
              <a:rPr lang="tr-TR" sz="3200" dirty="0" smtClean="0"/>
              <a:t>ı</a:t>
            </a:r>
            <a:r>
              <a:rPr lang="sv-SE" sz="3200" dirty="0" smtClean="0"/>
              <a:t>da </a:t>
            </a:r>
            <a:r>
              <a:rPr lang="sv-SE" sz="3200" dirty="0"/>
              <a:t>bir </a:t>
            </a:r>
            <a:r>
              <a:rPr lang="sv-SE" sz="3200" dirty="0" smtClean="0"/>
              <a:t>miktar</a:t>
            </a:r>
            <a:r>
              <a:rPr lang="tr-TR" sz="3200" dirty="0" smtClean="0"/>
              <a:t> artma olabileceği </a:t>
            </a:r>
            <a:r>
              <a:rPr lang="tr-TR" sz="3200" dirty="0"/>
              <a:t>ancak koku ve renginde </a:t>
            </a:r>
            <a:r>
              <a:rPr lang="tr-TR" sz="3200" dirty="0" smtClean="0"/>
              <a:t>normalden farklılık olduğu </a:t>
            </a:r>
            <a:r>
              <a:rPr lang="tr-TR" sz="3200" dirty="0"/>
              <a:t>durumlarda hekimine </a:t>
            </a:r>
            <a:r>
              <a:rPr lang="tr-TR" sz="3200" dirty="0" smtClean="0"/>
              <a:t>başvurması</a:t>
            </a:r>
            <a:r>
              <a:rPr lang="tr-TR" sz="3200" dirty="0"/>
              <a:t> </a:t>
            </a:r>
            <a:r>
              <a:rPr lang="tr-TR" sz="3200" dirty="0" smtClean="0"/>
              <a:t>gerektiği</a:t>
            </a:r>
            <a:r>
              <a:rPr lang="tr-TR" sz="3200" dirty="0"/>
              <a:t>,</a:t>
            </a:r>
          </a:p>
          <a:p>
            <a:r>
              <a:rPr lang="sv-SE" sz="3200" dirty="0" smtClean="0"/>
              <a:t>• </a:t>
            </a:r>
            <a:r>
              <a:rPr lang="tr-TR" sz="3200" dirty="0"/>
              <a:t>H</a:t>
            </a:r>
            <a:r>
              <a:rPr lang="sv-SE" sz="3200" dirty="0" smtClean="0"/>
              <a:t>aftada </a:t>
            </a:r>
            <a:r>
              <a:rPr lang="sv-SE" sz="3200" dirty="0"/>
              <a:t>bir pesserin </a:t>
            </a:r>
            <a:r>
              <a:rPr lang="tr-TR" sz="3200" dirty="0" err="1" smtClean="0"/>
              <a:t>çı</a:t>
            </a:r>
            <a:r>
              <a:rPr lang="sv-SE" sz="3200" dirty="0" smtClean="0"/>
              <a:t>kar</a:t>
            </a:r>
            <a:r>
              <a:rPr lang="tr-TR" sz="3200" dirty="0" smtClean="0"/>
              <a:t>ı</a:t>
            </a:r>
            <a:r>
              <a:rPr lang="sv-SE" sz="3200" dirty="0" smtClean="0"/>
              <a:t>l</a:t>
            </a:r>
            <a:r>
              <a:rPr lang="tr-TR" sz="3200" dirty="0" smtClean="0"/>
              <a:t>ı</a:t>
            </a:r>
            <a:r>
              <a:rPr lang="sv-SE" sz="3200" dirty="0" smtClean="0"/>
              <a:t>p</a:t>
            </a:r>
            <a:r>
              <a:rPr lang="tr-TR" sz="3200" dirty="0" smtClean="0"/>
              <a:t> temizlenmesi gerektiği</a:t>
            </a:r>
            <a:r>
              <a:rPr lang="tr-TR" sz="3200" dirty="0"/>
              <a:t>,</a:t>
            </a:r>
          </a:p>
          <a:p>
            <a:r>
              <a:rPr lang="tr-TR" sz="3200" dirty="0"/>
              <a:t>• </a:t>
            </a:r>
            <a:r>
              <a:rPr lang="tr-TR" sz="3200" dirty="0" err="1"/>
              <a:t>Pesserin</a:t>
            </a:r>
            <a:r>
              <a:rPr lang="tr-TR" sz="3200" dirty="0"/>
              <a:t> </a:t>
            </a:r>
            <a:r>
              <a:rPr lang="tr-TR" sz="3200" dirty="0" smtClean="0"/>
              <a:t>hastalığı </a:t>
            </a:r>
            <a:r>
              <a:rPr lang="tr-TR" sz="3200" dirty="0"/>
              <a:t>yok </a:t>
            </a:r>
            <a:r>
              <a:rPr lang="tr-TR" sz="3200" dirty="0" smtClean="0"/>
              <a:t>etmeyeceği</a:t>
            </a:r>
            <a:r>
              <a:rPr lang="tr-TR" sz="3200" dirty="0"/>
              <a:t>, </a:t>
            </a:r>
            <a:r>
              <a:rPr lang="tr-TR" sz="3200" dirty="0" smtClean="0"/>
              <a:t>kullanıldığı süre </a:t>
            </a:r>
            <a:r>
              <a:rPr lang="tr-TR" sz="3200" dirty="0"/>
              <a:t>boyunca sadece ş</a:t>
            </a:r>
            <a:r>
              <a:rPr lang="tr-TR" sz="3200" dirty="0" smtClean="0"/>
              <a:t>ikayetleri </a:t>
            </a:r>
            <a:r>
              <a:rPr lang="tr-TR" sz="3200" dirty="0"/>
              <a:t>ortadan </a:t>
            </a:r>
            <a:r>
              <a:rPr lang="tr-TR" sz="3200" dirty="0" smtClean="0"/>
              <a:t>kaldıracağı belirtilmelidir.</a:t>
            </a:r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1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024127" y="126718"/>
            <a:ext cx="9720072" cy="1286447"/>
          </a:xfrm>
        </p:spPr>
        <p:txBody>
          <a:bodyPr/>
          <a:lstStyle/>
          <a:p>
            <a:r>
              <a:rPr lang="tr-TR" dirty="0" err="1" smtClean="0"/>
              <a:t>öZET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24128" y="1413165"/>
            <a:ext cx="9720071" cy="4896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3200" dirty="0" smtClean="0"/>
              <a:t> Hastaların büyük bir kısmı (%63-%86 oranında) </a:t>
            </a:r>
            <a:r>
              <a:rPr lang="tr-TR" sz="3200" dirty="0" err="1" smtClean="0"/>
              <a:t>pesser</a:t>
            </a:r>
            <a:r>
              <a:rPr lang="tr-TR" sz="3200" dirty="0" smtClean="0"/>
              <a:t> tedavisinden fayda görürler*.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 smtClean="0"/>
              <a:t> </a:t>
            </a:r>
            <a:r>
              <a:rPr lang="tr-TR" sz="3200" dirty="0" err="1" smtClean="0"/>
              <a:t>Pesserin</a:t>
            </a:r>
            <a:r>
              <a:rPr lang="tr-TR" sz="3200" dirty="0" smtClean="0"/>
              <a:t> komplikasyonları genellikle minördür ve en sık komplikasyon vajinal akıntıdır.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 smtClean="0"/>
              <a:t> Vajinal erozyonlar </a:t>
            </a:r>
            <a:r>
              <a:rPr lang="tr-TR" sz="3200" dirty="0" err="1" smtClean="0"/>
              <a:t>pesserin</a:t>
            </a:r>
            <a:r>
              <a:rPr lang="tr-TR" sz="3200" dirty="0" smtClean="0"/>
              <a:t> çıkarılması ve östrojen desteği ile iyileşir.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 smtClean="0"/>
              <a:t> </a:t>
            </a:r>
            <a:r>
              <a:rPr lang="tr-TR" sz="3200" dirty="0" err="1" smtClean="0"/>
              <a:t>Pesser</a:t>
            </a:r>
            <a:r>
              <a:rPr lang="tr-TR" sz="3200" dirty="0" smtClean="0"/>
              <a:t> ile tedaviden tatmin oranı yüksektir.</a:t>
            </a:r>
            <a:endParaRPr lang="tr-TR" sz="32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42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900112" y="6309361"/>
            <a:ext cx="9937221" cy="435663"/>
          </a:xfrm>
        </p:spPr>
        <p:txBody>
          <a:bodyPr/>
          <a:lstStyle/>
          <a:p>
            <a:r>
              <a:rPr lang="tr-T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1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Clemons</a:t>
            </a:r>
            <a:r>
              <a:rPr lang="tr-T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Aguilar</a:t>
            </a:r>
            <a:r>
              <a:rPr lang="tr-T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Tillinghast</a:t>
            </a:r>
            <a:r>
              <a:rPr lang="tr-T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2004; </a:t>
            </a:r>
            <a:r>
              <a:rPr lang="tr-TR" sz="1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Hanson</a:t>
            </a:r>
            <a:r>
              <a:rPr lang="tr-T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Schulz</a:t>
            </a:r>
            <a:r>
              <a:rPr lang="tr-T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  <a:r>
              <a:rPr lang="tr-T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Cooley</a:t>
            </a:r>
            <a:r>
              <a:rPr lang="tr-T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&amp; Tam, 2006</a:t>
            </a:r>
            <a:endParaRPr lang="tr-TR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UNUTMAMALI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4000" dirty="0" smtClean="0"/>
              <a:t> Amaç normal anatomiyi </a:t>
            </a:r>
            <a:r>
              <a:rPr lang="tr-TR" sz="4000" dirty="0" err="1" smtClean="0"/>
              <a:t>rekreate</a:t>
            </a:r>
            <a:r>
              <a:rPr lang="tr-TR" sz="4000" dirty="0" smtClean="0"/>
              <a:t> etmekten ziyade dokuları anatomiye uygun yerde tutmaktır.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4000" dirty="0" smtClean="0"/>
              <a:t> Eğer başlangıçta hangi </a:t>
            </a:r>
            <a:r>
              <a:rPr lang="tr-TR" sz="4000" dirty="0" err="1" smtClean="0"/>
              <a:t>pesserin</a:t>
            </a:r>
            <a:r>
              <a:rPr lang="tr-TR" sz="4000" dirty="0" smtClean="0"/>
              <a:t> hastaya uygun olduğundan emin değilseniz halka </a:t>
            </a:r>
            <a:r>
              <a:rPr lang="tr-TR" sz="4000" dirty="0" err="1" smtClean="0"/>
              <a:t>pesser</a:t>
            </a:r>
            <a:r>
              <a:rPr lang="tr-TR" sz="4000" dirty="0" smtClean="0"/>
              <a:t> ile başlayabilirsiniz.</a:t>
            </a:r>
            <a:endParaRPr lang="tr-TR" sz="4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7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/>
              <a:t>Semptomatik</a:t>
            </a:r>
            <a:r>
              <a:rPr lang="tr-TR" sz="4800" dirty="0" smtClean="0"/>
              <a:t> </a:t>
            </a:r>
            <a:r>
              <a:rPr lang="tr-TR" sz="4800" dirty="0" err="1" smtClean="0"/>
              <a:t>prolapsusu</a:t>
            </a:r>
            <a:r>
              <a:rPr lang="tr-TR" sz="4800" dirty="0" smtClean="0"/>
              <a:t> olan ve/veya </a:t>
            </a:r>
            <a:r>
              <a:rPr lang="tr-TR" sz="4800" dirty="0" err="1" smtClean="0"/>
              <a:t>üriner</a:t>
            </a:r>
            <a:r>
              <a:rPr lang="tr-TR" sz="4800" dirty="0" smtClean="0"/>
              <a:t> stres </a:t>
            </a:r>
            <a:r>
              <a:rPr lang="tr-TR" sz="4800" dirty="0" err="1" smtClean="0"/>
              <a:t>inkontinansı</a:t>
            </a:r>
            <a:r>
              <a:rPr lang="tr-TR" sz="4800" dirty="0" smtClean="0"/>
              <a:t> olan bütün kadınlara </a:t>
            </a:r>
            <a:r>
              <a:rPr lang="tr-TR" sz="4800" dirty="0" err="1" smtClean="0"/>
              <a:t>pesser</a:t>
            </a:r>
            <a:r>
              <a:rPr lang="tr-TR" sz="4800" dirty="0" smtClean="0"/>
              <a:t> bir tedavi seçeneği olarak önerilmelidir.</a:t>
            </a:r>
            <a:endParaRPr lang="tr-TR" sz="4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4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68442579"/>
              </p:ext>
            </p:extLst>
          </p:nvPr>
        </p:nvGraphicFramePr>
        <p:xfrm>
          <a:off x="1294292" y="2247761"/>
          <a:ext cx="9720072" cy="149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3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GÜNÜMÜZDE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24128" y="2286000"/>
            <a:ext cx="10120122" cy="402336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600" dirty="0" smtClean="0"/>
              <a:t> </a:t>
            </a:r>
            <a:r>
              <a:rPr lang="tr-TR" sz="3600" dirty="0" err="1" smtClean="0"/>
              <a:t>Pesserler</a:t>
            </a:r>
            <a:r>
              <a:rPr lang="tr-TR" sz="3600" dirty="0" smtClean="0"/>
              <a:t> gittikçe daha çok popülarite kazanmakta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600" dirty="0"/>
              <a:t> </a:t>
            </a:r>
            <a:r>
              <a:rPr lang="tr-TR" sz="3600" dirty="0" smtClean="0"/>
              <a:t>Her yaş grubundan </a:t>
            </a:r>
            <a:r>
              <a:rPr lang="tr-TR" sz="3600" dirty="0" smtClean="0"/>
              <a:t>kadında </a:t>
            </a:r>
            <a:r>
              <a:rPr lang="tr-TR" sz="3600" dirty="0" smtClean="0"/>
              <a:t>hem </a:t>
            </a:r>
            <a:r>
              <a:rPr lang="tr-TR" sz="3600" dirty="0" err="1" smtClean="0"/>
              <a:t>prolapsus</a:t>
            </a:r>
            <a:r>
              <a:rPr lang="tr-TR" sz="3600" dirty="0" smtClean="0"/>
              <a:t> tedavisinde hem de </a:t>
            </a:r>
            <a:r>
              <a:rPr lang="tr-TR" sz="3600" dirty="0" err="1" smtClean="0"/>
              <a:t>inkontinans</a:t>
            </a:r>
            <a:r>
              <a:rPr lang="tr-TR" sz="3600" dirty="0" smtClean="0"/>
              <a:t> tedavisinde ilk seçenek olabilmekte.</a:t>
            </a:r>
            <a:endParaRPr lang="tr-TR" sz="36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2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PESSER NEDİR?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69581" y="1770845"/>
            <a:ext cx="9720071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600" dirty="0" smtClean="0"/>
              <a:t> Vajinal bir protezdir.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600" dirty="0" smtClean="0"/>
              <a:t> </a:t>
            </a:r>
            <a:r>
              <a:rPr lang="tr-TR" sz="3600" dirty="0" smtClean="0"/>
              <a:t>Konservatif bir yaklaşımdır.</a:t>
            </a:r>
            <a:endParaRPr lang="tr-TR" sz="3600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600" dirty="0" smtClean="0"/>
              <a:t> </a:t>
            </a:r>
            <a:r>
              <a:rPr lang="tr-TR" sz="3600" dirty="0" err="1" smtClean="0"/>
              <a:t>Pelvik</a:t>
            </a:r>
            <a:r>
              <a:rPr lang="tr-TR" sz="3600" dirty="0" smtClean="0"/>
              <a:t> organ </a:t>
            </a:r>
            <a:r>
              <a:rPr lang="tr-TR" sz="3600" dirty="0" err="1" smtClean="0"/>
              <a:t>prolapsunun</a:t>
            </a:r>
            <a:r>
              <a:rPr lang="tr-TR" sz="3600" dirty="0" smtClean="0"/>
              <a:t> ilerlemesini önleyebilir.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600" dirty="0" smtClean="0"/>
              <a:t> Değişik türleri ve boyları vardır.</a:t>
            </a:r>
            <a:endParaRPr lang="tr-TR" sz="36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9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024128" y="86297"/>
            <a:ext cx="9720072" cy="1499616"/>
          </a:xfrm>
        </p:spPr>
        <p:txBody>
          <a:bodyPr/>
          <a:lstStyle/>
          <a:p>
            <a:r>
              <a:rPr lang="tr-TR" dirty="0" smtClean="0"/>
              <a:t>NEDEN PESSER?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24128" y="1083637"/>
            <a:ext cx="9720071" cy="4723447"/>
          </a:xfrm>
        </p:spPr>
        <p:txBody>
          <a:bodyPr>
            <a:no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tr-TR" sz="2800" dirty="0" smtClean="0"/>
              <a:t>Zamanla artan yaşam beklentisi nedeniyle yaşlı kadın sayısı ve </a:t>
            </a:r>
            <a:r>
              <a:rPr lang="tr-TR" sz="2800" dirty="0" err="1" smtClean="0"/>
              <a:t>pelvik</a:t>
            </a:r>
            <a:r>
              <a:rPr lang="tr-TR" sz="2800" dirty="0" smtClean="0"/>
              <a:t> organ </a:t>
            </a:r>
            <a:r>
              <a:rPr lang="tr-TR" sz="2800" dirty="0" err="1" smtClean="0"/>
              <a:t>prolapsusu</a:t>
            </a:r>
            <a:r>
              <a:rPr lang="tr-TR" sz="2800" dirty="0" smtClean="0"/>
              <a:t> oranı artmakta.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tr-TR" sz="2800" dirty="0" smtClean="0"/>
              <a:t>Cerrahi düzeltme ameliyatlarının yüksek </a:t>
            </a:r>
            <a:r>
              <a:rPr lang="tr-TR" sz="2800" dirty="0" err="1" smtClean="0"/>
              <a:t>nüks</a:t>
            </a:r>
            <a:r>
              <a:rPr lang="tr-TR" sz="2800" dirty="0" smtClean="0"/>
              <a:t> ile seyretmesi </a:t>
            </a:r>
            <a:r>
              <a:rPr lang="tr-TR" sz="2800" dirty="0" err="1" smtClean="0"/>
              <a:t>pesserin</a:t>
            </a:r>
            <a:r>
              <a:rPr lang="tr-TR" sz="2800" dirty="0" smtClean="0"/>
              <a:t> halen makul bir alternatif olarak kalmasına neden olmaktadır.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tr-TR" sz="2800" dirty="0" err="1" smtClean="0"/>
              <a:t>Pesser</a:t>
            </a:r>
            <a:r>
              <a:rPr lang="tr-TR" sz="2800" dirty="0" smtClean="0"/>
              <a:t> minimal </a:t>
            </a:r>
            <a:r>
              <a:rPr lang="tr-TR" sz="2800" dirty="0" err="1" smtClean="0"/>
              <a:t>invaziv</a:t>
            </a:r>
            <a:r>
              <a:rPr lang="tr-TR" sz="2800" dirty="0" smtClean="0"/>
              <a:t> bir tedavi </a:t>
            </a:r>
            <a:r>
              <a:rPr lang="tr-TR" sz="2800" dirty="0" smtClean="0"/>
              <a:t>seçeneğidir</a:t>
            </a:r>
            <a:endParaRPr lang="tr-TR" sz="2800" dirty="0" smtClean="0"/>
          </a:p>
          <a:p>
            <a:r>
              <a:rPr lang="tr-TR" sz="2800" u="sng" dirty="0" smtClean="0"/>
              <a:t>Ancak </a:t>
            </a:r>
            <a:r>
              <a:rPr lang="tr-TR" sz="2800" u="sng" dirty="0" err="1" smtClean="0"/>
              <a:t>pesser</a:t>
            </a:r>
            <a:r>
              <a:rPr lang="tr-TR" sz="2800" u="sng" dirty="0" smtClean="0"/>
              <a:t> şu an olması gerektiği yerde değildir. Genellikle kullanıldığı hasta grubu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İleri derecede </a:t>
            </a:r>
            <a:r>
              <a:rPr lang="tr-TR" sz="2800" dirty="0" err="1" smtClean="0"/>
              <a:t>prolapsusu</a:t>
            </a:r>
            <a:r>
              <a:rPr lang="tr-TR" sz="2800" dirty="0" smtClean="0"/>
              <a:t> olanlar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err="1"/>
              <a:t>F</a:t>
            </a:r>
            <a:r>
              <a:rPr lang="tr-TR" sz="2800" dirty="0" err="1" smtClean="0"/>
              <a:t>ertilitesini</a:t>
            </a:r>
            <a:r>
              <a:rPr lang="tr-TR" sz="2800" dirty="0" smtClean="0"/>
              <a:t> korumak isteyenler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Cerrahiyi kaldıramayacak ya da cerrahi istemeyen hastalar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7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VAJİNAL PESSER ENDİKASYONLARI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2286000"/>
            <a:ext cx="9934385" cy="4023360"/>
          </a:xfrm>
        </p:spPr>
        <p:txBody>
          <a:bodyPr/>
          <a:lstStyle/>
          <a:p>
            <a:r>
              <a:rPr lang="tr-TR" sz="3600" dirty="0" smtClean="0"/>
              <a:t>1. </a:t>
            </a:r>
            <a:r>
              <a:rPr lang="tr-TR" sz="3600" dirty="0" err="1" smtClean="0"/>
              <a:t>Pelvik</a:t>
            </a:r>
            <a:r>
              <a:rPr lang="tr-TR" sz="3600" dirty="0" smtClean="0"/>
              <a:t> Organ </a:t>
            </a:r>
            <a:r>
              <a:rPr lang="tr-TR" sz="3600" dirty="0" err="1" smtClean="0"/>
              <a:t>Prolapsusu</a:t>
            </a:r>
            <a:endParaRPr lang="tr-TR" sz="3600" dirty="0" smtClean="0"/>
          </a:p>
          <a:p>
            <a:r>
              <a:rPr lang="tr-TR" sz="3600" dirty="0" smtClean="0"/>
              <a:t>2. </a:t>
            </a:r>
            <a:r>
              <a:rPr lang="tr-TR" sz="3600" dirty="0" err="1" smtClean="0"/>
              <a:t>Üriner</a:t>
            </a:r>
            <a:r>
              <a:rPr lang="tr-TR" sz="3600" dirty="0" smtClean="0"/>
              <a:t> </a:t>
            </a:r>
            <a:r>
              <a:rPr lang="tr-TR" sz="3600" dirty="0" err="1" smtClean="0"/>
              <a:t>İnkontinans</a:t>
            </a:r>
            <a:endParaRPr lang="tr-TR" sz="3600" dirty="0" smtClean="0"/>
          </a:p>
          <a:p>
            <a:r>
              <a:rPr lang="tr-TR" sz="3600" dirty="0" smtClean="0"/>
              <a:t>3. </a:t>
            </a:r>
            <a:r>
              <a:rPr lang="tr-TR" sz="3600" dirty="0" err="1" smtClean="0"/>
              <a:t>Servikal</a:t>
            </a:r>
            <a:r>
              <a:rPr lang="tr-TR" sz="3600" dirty="0" smtClean="0"/>
              <a:t> Yetersizlik</a:t>
            </a:r>
            <a:r>
              <a:rPr lang="tr-TR" sz="3600" dirty="0" smtClean="0">
                <a:sym typeface="Wingdings" panose="05000000000000000000" pitchFamily="2" charset="2"/>
              </a:rPr>
              <a:t> </a:t>
            </a:r>
            <a:r>
              <a:rPr lang="tr-TR" sz="3600" dirty="0" err="1">
                <a:sym typeface="Wingdings" panose="05000000000000000000" pitchFamily="2" charset="2"/>
              </a:rPr>
              <a:t>P</a:t>
            </a:r>
            <a:r>
              <a:rPr lang="tr-TR" sz="3600" dirty="0" err="1" smtClean="0">
                <a:sym typeface="Wingdings" panose="05000000000000000000" pitchFamily="2" charset="2"/>
              </a:rPr>
              <a:t>reterm</a:t>
            </a:r>
            <a:r>
              <a:rPr lang="tr-TR" sz="3600" dirty="0" smtClean="0">
                <a:sym typeface="Wingdings" panose="05000000000000000000" pitchFamily="2" charset="2"/>
              </a:rPr>
              <a:t> Doğumun Önlenmesi</a:t>
            </a:r>
            <a:endParaRPr lang="tr-TR" sz="360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3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VAJİNAL PESSER KONTRENDİKASYONLARI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1700213"/>
            <a:ext cx="9720071" cy="460914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 smtClean="0"/>
              <a:t> Aktif </a:t>
            </a:r>
            <a:r>
              <a:rPr lang="tr-TR" sz="3200" dirty="0" err="1"/>
              <a:t>pelvik</a:t>
            </a:r>
            <a:r>
              <a:rPr lang="tr-TR" sz="3200" dirty="0"/>
              <a:t> veya vajinal </a:t>
            </a:r>
            <a:r>
              <a:rPr lang="tr-TR" sz="3200" dirty="0" smtClean="0"/>
              <a:t>enfeksiyon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 smtClean="0"/>
              <a:t> Lateks </a:t>
            </a:r>
            <a:r>
              <a:rPr lang="tr-TR" sz="3200" dirty="0"/>
              <a:t>alerjisi </a:t>
            </a:r>
            <a:endParaRPr lang="tr-TR" sz="3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 smtClean="0"/>
              <a:t> Ağır vajinal </a:t>
            </a:r>
            <a:r>
              <a:rPr lang="tr-TR" sz="3200" dirty="0" err="1" smtClean="0"/>
              <a:t>atrofi</a:t>
            </a:r>
            <a:endParaRPr lang="tr-TR" sz="3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 smtClean="0"/>
              <a:t> Nedeni bilinmeyen vajinal kanama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smtClean="0"/>
              <a:t>Anormal </a:t>
            </a:r>
            <a:r>
              <a:rPr lang="tr-TR" sz="3200" dirty="0" err="1" smtClean="0"/>
              <a:t>servikal</a:t>
            </a:r>
            <a:r>
              <a:rPr lang="tr-TR" sz="3200" dirty="0" smtClean="0"/>
              <a:t> </a:t>
            </a:r>
            <a:r>
              <a:rPr lang="tr-TR" sz="3200" dirty="0" err="1" smtClean="0"/>
              <a:t>smear</a:t>
            </a:r>
            <a:endParaRPr lang="tr-TR" sz="3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smtClean="0"/>
              <a:t>Kendi öz bakımını yapamayan (</a:t>
            </a:r>
            <a:r>
              <a:rPr lang="tr-TR" sz="3200" dirty="0" err="1" smtClean="0"/>
              <a:t>örn:demans</a:t>
            </a:r>
            <a:r>
              <a:rPr lang="tr-TR" sz="3200" dirty="0" smtClean="0"/>
              <a:t>) hastalar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/>
              <a:t> </a:t>
            </a:r>
            <a:r>
              <a:rPr lang="tr-TR" sz="3200" dirty="0" smtClean="0"/>
              <a:t>Tedaviye uyum göstermeyecek hastalar</a:t>
            </a:r>
            <a:endParaRPr lang="tr-TR" sz="3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3200" dirty="0" smtClean="0"/>
              <a:t> Vajinal </a:t>
            </a:r>
            <a:r>
              <a:rPr lang="tr-TR" sz="3200" dirty="0"/>
              <a:t>mesh </a:t>
            </a:r>
            <a:r>
              <a:rPr lang="tr-TR" sz="3200" dirty="0" smtClean="0"/>
              <a:t>erozyonu olan hastalar</a:t>
            </a:r>
            <a:endParaRPr lang="tr-TR" sz="3200" dirty="0"/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579-23EB-4461-A0DE-19F437EED28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5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Özel 2">
      <a:dk1>
        <a:srgbClr val="2E2B21"/>
      </a:dk1>
      <a:lt1>
        <a:srgbClr val="C3D8D7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3034</TotalTime>
  <Words>1473</Words>
  <Application>Microsoft Office PowerPoint</Application>
  <PresentationFormat>Geniş ekran</PresentationFormat>
  <Paragraphs>248</Paragraphs>
  <Slides>45</Slides>
  <Notes>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4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Entegral</vt:lpstr>
      <vt:lpstr>Clip</vt:lpstr>
      <vt:lpstr>PELVİK ORGAN PROLAPSUSU VE İNKONTİNANSTA PESSER UYGULAMALARININ PÜF NOKTALARI</vt:lpstr>
      <vt:lpstr>GİRİŞ </vt:lpstr>
      <vt:lpstr>PowerPoint Sunusu</vt:lpstr>
      <vt:lpstr>PowerPoint Sunusu</vt:lpstr>
      <vt:lpstr>GÜNÜMÜZDE</vt:lpstr>
      <vt:lpstr>PESSER NEDİR?</vt:lpstr>
      <vt:lpstr>NEDEN PESSER?</vt:lpstr>
      <vt:lpstr>VAJİNAL PESSER ENDİKASYONLARI</vt:lpstr>
      <vt:lpstr>VAJİNAL PESSER KONTRENDİKASYONLARI</vt:lpstr>
      <vt:lpstr>Hangİ Hastalarda pesser başarısız olur </vt:lpstr>
      <vt:lpstr>Pesserİn Komplİkasyonları</vt:lpstr>
      <vt:lpstr>SİLİKON PESSERLERİN AVANTAJLARI</vt:lpstr>
      <vt:lpstr>Pesser Çeşİtlerİ</vt:lpstr>
      <vt:lpstr>DESTEK PESSERLERİ</vt:lpstr>
      <vt:lpstr>Halka pesser</vt:lpstr>
      <vt:lpstr>GEHRUNG PESSER </vt:lpstr>
      <vt:lpstr>SHAATZ PESSER</vt:lpstr>
      <vt:lpstr>LEVER: Hodge, SMİTH ve RİSSER</vt:lpstr>
      <vt:lpstr>Boşluk dolduran pesserler</vt:lpstr>
      <vt:lpstr>GELlHORN PESSER</vt:lpstr>
      <vt:lpstr>DONUT PESSER</vt:lpstr>
      <vt:lpstr>KÜP PESSER</vt:lpstr>
      <vt:lpstr>Tandem küp pesser</vt:lpstr>
      <vt:lpstr>ŞİŞİRİLEBİLEN PESSERLER</vt:lpstr>
      <vt:lpstr>HASTAYA EN UYGUN PESSER BOYU NASIL BELİRLENİR?</vt:lpstr>
      <vt:lpstr>1. Ve 2. derece prolapsus</vt:lpstr>
      <vt:lpstr>Üçüncü derece prolapsus</vt:lpstr>
      <vt:lpstr>Sİstosel ve/veya rektosel</vt:lpstr>
      <vt:lpstr>Sİstosel + SUİ</vt:lpstr>
      <vt:lpstr>Stress İnkontİnans</vt:lpstr>
      <vt:lpstr>Stres İnkontİnans+prolapsus</vt:lpstr>
      <vt:lpstr>PESSER TEDAVİSİNİN TEMEL AMACI</vt:lpstr>
      <vt:lpstr>Stres Ürİner İnkontİnans</vt:lpstr>
      <vt:lpstr>TAKİP</vt:lpstr>
      <vt:lpstr>PowerPoint Sunusu</vt:lpstr>
      <vt:lpstr>PESSER KULLANIMI ve ÖSTROJEN Hanson et al. (2006)</vt:lpstr>
      <vt:lpstr>Hastaların FİKRİ NE?</vt:lpstr>
      <vt:lpstr>PESSERDEN MEMNUNİYET</vt:lpstr>
      <vt:lpstr>Pesserden memnunİyet</vt:lpstr>
      <vt:lpstr>PESSER KULLANMA ORANI (ABD)</vt:lpstr>
      <vt:lpstr>HASTALARA BİLGİ VERİRKEN</vt:lpstr>
      <vt:lpstr>öZET</vt:lpstr>
      <vt:lpstr>UNUTMAMALI</vt:lpstr>
      <vt:lpstr>SONUÇ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ezh122</dc:creator>
  <cp:lastModifiedBy>User</cp:lastModifiedBy>
  <cp:revision>94</cp:revision>
  <dcterms:created xsi:type="dcterms:W3CDTF">2015-05-09T11:20:52Z</dcterms:created>
  <dcterms:modified xsi:type="dcterms:W3CDTF">2015-05-12T07:24:12Z</dcterms:modified>
</cp:coreProperties>
</file>