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2" r:id="rId15"/>
    <p:sldId id="273" r:id="rId16"/>
    <p:sldId id="274" r:id="rId17"/>
    <p:sldId id="275" r:id="rId18"/>
    <p:sldId id="276" r:id="rId19"/>
    <p:sldId id="277" r:id="rId20"/>
    <p:sldId id="355" r:id="rId21"/>
    <p:sldId id="356" r:id="rId22"/>
    <p:sldId id="357" r:id="rId23"/>
    <p:sldId id="279" r:id="rId24"/>
    <p:sldId id="280" r:id="rId25"/>
    <p:sldId id="282" r:id="rId26"/>
    <p:sldId id="284" r:id="rId27"/>
    <p:sldId id="358" r:id="rId28"/>
    <p:sldId id="286" r:id="rId29"/>
    <p:sldId id="292" r:id="rId30"/>
    <p:sldId id="293" r:id="rId31"/>
    <p:sldId id="296" r:id="rId32"/>
    <p:sldId id="300" r:id="rId33"/>
    <p:sldId id="301" r:id="rId34"/>
    <p:sldId id="302" r:id="rId35"/>
    <p:sldId id="311" r:id="rId36"/>
    <p:sldId id="312" r:id="rId37"/>
    <p:sldId id="314" r:id="rId38"/>
    <p:sldId id="317" r:id="rId39"/>
    <p:sldId id="315" r:id="rId40"/>
    <p:sldId id="318" r:id="rId41"/>
    <p:sldId id="326" r:id="rId42"/>
    <p:sldId id="322" r:id="rId43"/>
    <p:sldId id="323" r:id="rId44"/>
    <p:sldId id="359" r:id="rId45"/>
    <p:sldId id="325" r:id="rId46"/>
    <p:sldId id="327" r:id="rId47"/>
    <p:sldId id="350" r:id="rId48"/>
    <p:sldId id="339" r:id="rId49"/>
    <p:sldId id="353" r:id="rId50"/>
    <p:sldId id="340" r:id="rId51"/>
    <p:sldId id="335" r:id="rId52"/>
    <p:sldId id="336" r:id="rId53"/>
    <p:sldId id="337" r:id="rId54"/>
    <p:sldId id="338" r:id="rId55"/>
    <p:sldId id="342" r:id="rId56"/>
    <p:sldId id="332" r:id="rId57"/>
    <p:sldId id="333" r:id="rId5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45" d="100"/>
          <a:sy n="145" d="100"/>
        </p:scale>
        <p:origin x="624" y="12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28701"/>
            <a:ext cx="7848600" cy="1445419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tr-TR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628900"/>
            <a:ext cx="6400800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pPr/>
              <a:t>Monday, May 11,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2548891"/>
            <a:ext cx="7848600" cy="119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pPr/>
              <a:t>Monday, May 11,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4400550"/>
          </a:xfrm>
        </p:spPr>
        <p:txBody>
          <a:bodyPr vert="eaVert" anchor="b"/>
          <a:lstStyle/>
          <a:p>
            <a:r>
              <a:rPr lang="tr-T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4400550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pPr/>
              <a:t>Monday, May 11,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Başlık, İçeri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tr-T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BE3B02B-210D-FC4F-A0D6-7A1B7627B841}" type="slidenum">
              <a:rPr lang="tr-TR"/>
              <a:pPr/>
              <a:t>‹#›</a:t>
            </a:fld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9533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pPr/>
              <a:t>Monday, May 11,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771651"/>
            <a:ext cx="7772400" cy="1650207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tr-T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470149"/>
            <a:ext cx="7772400" cy="1125140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pPr/>
              <a:t>Monday, May 11,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3449575"/>
            <a:ext cx="7848600" cy="119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55014"/>
            <a:ext cx="4038600" cy="35387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55014"/>
            <a:ext cx="4038600" cy="35387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pPr/>
              <a:t>Monday, May 11,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57300"/>
            <a:ext cx="3931920" cy="47982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28800"/>
            <a:ext cx="393192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257300"/>
            <a:ext cx="3931920" cy="47982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1828800"/>
            <a:ext cx="393192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pPr/>
              <a:t>Monday, May 11,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806462" y="3034268"/>
            <a:ext cx="353187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pPr/>
              <a:t>Monday, May 11,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pPr/>
              <a:t>Monday, May 11,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060"/>
            <a:ext cx="2139696" cy="946404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594060"/>
            <a:ext cx="5715000" cy="418338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597916"/>
            <a:ext cx="2139696" cy="31827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pPr/>
              <a:t>Monday, May 11,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684114" y="2684956"/>
            <a:ext cx="418338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60"/>
            <a:ext cx="2142680" cy="94869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628651"/>
            <a:ext cx="5904390" cy="4125342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2139696" cy="31821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pPr/>
              <a:t>Monday, May 11,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5590"/>
            <a:ext cx="9144000" cy="171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274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3716"/>
            <a:ext cx="28956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pPr/>
              <a:t>Monday, May 11,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3716"/>
            <a:ext cx="4114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ttp://www.bapelvicsurgery.com/images/lap-JPEG-lg/ch1_image_00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613" y="2582236"/>
            <a:ext cx="1561954" cy="12426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508" y="2098595"/>
            <a:ext cx="7848600" cy="1445419"/>
          </a:xfrm>
        </p:spPr>
        <p:txBody>
          <a:bodyPr/>
          <a:lstStyle/>
          <a:p>
            <a:r>
              <a:rPr lang="en-US" sz="3200" dirty="0" err="1" smtClean="0"/>
              <a:t>Endometrİum</a:t>
            </a:r>
            <a:r>
              <a:rPr lang="en-US" sz="3200" dirty="0" smtClean="0"/>
              <a:t> </a:t>
            </a:r>
            <a:r>
              <a:rPr lang="en-US" sz="3200" dirty="0" err="1" smtClean="0"/>
              <a:t>Kanserİnde</a:t>
            </a:r>
            <a:r>
              <a:rPr lang="en-US" sz="3200" dirty="0" smtClean="0"/>
              <a:t> </a:t>
            </a:r>
            <a:r>
              <a:rPr lang="en-US" sz="3200" dirty="0" err="1" smtClean="0"/>
              <a:t>Endoskopİk</a:t>
            </a:r>
            <a:r>
              <a:rPr lang="en-US" sz="3200" dirty="0" smtClean="0"/>
              <a:t> </a:t>
            </a:r>
            <a:r>
              <a:rPr lang="en-US" sz="3200" dirty="0" err="1" smtClean="0"/>
              <a:t>Cerrahİ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err="1" smtClean="0"/>
              <a:t>Standart</a:t>
            </a:r>
            <a:r>
              <a:rPr lang="en-US" sz="3200" dirty="0" smtClean="0"/>
              <a:t> </a:t>
            </a:r>
            <a:r>
              <a:rPr lang="en-US" sz="3200" dirty="0" err="1" smtClean="0"/>
              <a:t>OlmalI</a:t>
            </a:r>
            <a:r>
              <a:rPr lang="en-US" sz="3200" dirty="0" smtClean="0"/>
              <a:t> </a:t>
            </a:r>
            <a:r>
              <a:rPr lang="en-US" sz="3200" dirty="0" err="1" smtClean="0"/>
              <a:t>mI</a:t>
            </a:r>
            <a:r>
              <a:rPr lang="en-US" sz="3200" dirty="0" smtClean="0"/>
              <a:t>? </a:t>
            </a:r>
            <a:br>
              <a:rPr lang="en-US" sz="3200" dirty="0" smtClean="0"/>
            </a:br>
            <a:r>
              <a:rPr lang="en-US" sz="3200" dirty="0" smtClean="0"/>
              <a:t>LİMİTASYONLARI </a:t>
            </a:r>
            <a:r>
              <a:rPr lang="en-US" sz="3200" dirty="0" err="1"/>
              <a:t>var</a:t>
            </a:r>
            <a:r>
              <a:rPr lang="en-US" sz="3200" dirty="0"/>
              <a:t> </a:t>
            </a:r>
            <a:r>
              <a:rPr lang="en-US" sz="3200" dirty="0" err="1" smtClean="0"/>
              <a:t>mI</a:t>
            </a:r>
            <a:r>
              <a:rPr lang="en-US" sz="3200" dirty="0" smtClean="0"/>
              <a:t>?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508" y="3824867"/>
            <a:ext cx="6400800" cy="1157444"/>
          </a:xfrm>
        </p:spPr>
        <p:txBody>
          <a:bodyPr>
            <a:normAutofit/>
          </a:bodyPr>
          <a:lstStyle/>
          <a:p>
            <a:r>
              <a:rPr lang="en-US" sz="1800" dirty="0" smtClean="0"/>
              <a:t>Prof </a:t>
            </a:r>
            <a:r>
              <a:rPr lang="en-US" sz="1800" dirty="0" err="1" smtClean="0"/>
              <a:t>Dr</a:t>
            </a:r>
            <a:r>
              <a:rPr lang="en-US" sz="1800" dirty="0" smtClean="0"/>
              <a:t> M Anıl ONAN</a:t>
            </a:r>
          </a:p>
          <a:p>
            <a:r>
              <a:rPr lang="en-US" sz="1800" dirty="0" smtClean="0"/>
              <a:t>Kadın </a:t>
            </a:r>
            <a:r>
              <a:rPr lang="en-US" sz="1800" dirty="0" err="1" smtClean="0"/>
              <a:t>Hastlalıkları</a:t>
            </a:r>
            <a:r>
              <a:rPr lang="en-US" sz="1800" dirty="0" smtClean="0"/>
              <a:t> </a:t>
            </a:r>
            <a:r>
              <a:rPr lang="en-US" sz="1800" dirty="0" err="1" smtClean="0"/>
              <a:t>ve</a:t>
            </a:r>
            <a:r>
              <a:rPr lang="en-US" sz="1800" dirty="0" smtClean="0"/>
              <a:t> </a:t>
            </a:r>
            <a:r>
              <a:rPr lang="en-US" sz="1800" dirty="0" err="1" smtClean="0"/>
              <a:t>Doğum</a:t>
            </a:r>
            <a:r>
              <a:rPr lang="en-US" sz="1800" dirty="0" smtClean="0"/>
              <a:t> AD</a:t>
            </a:r>
          </a:p>
          <a:p>
            <a:r>
              <a:rPr lang="en-US" sz="1800" dirty="0" err="1" smtClean="0"/>
              <a:t>Jinekolojik</a:t>
            </a:r>
            <a:r>
              <a:rPr lang="en-US" sz="1800" dirty="0" smtClean="0"/>
              <a:t> </a:t>
            </a:r>
            <a:r>
              <a:rPr lang="en-US" sz="1800" dirty="0" err="1" smtClean="0"/>
              <a:t>Onkoloji</a:t>
            </a:r>
            <a:r>
              <a:rPr lang="en-US" sz="1800" dirty="0" smtClean="0"/>
              <a:t> BD</a:t>
            </a:r>
            <a:endParaRPr lang="en-US" sz="1800" dirty="0"/>
          </a:p>
        </p:txBody>
      </p:sp>
      <p:pic>
        <p:nvPicPr>
          <p:cNvPr id="4" name="Picture 4" descr="http://fce-study.netdna-ssl.com/2/images/upload-flashcards/91/98/65/6919865_m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572" y="1633777"/>
            <a:ext cx="1561953" cy="10100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www.hadassah-med.com/media/3196054/da_vinci_robot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713" y="2643853"/>
            <a:ext cx="1466432" cy="11759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://www.europeanurology.com/uploads/europeanurology.com/eur_articles/S1569-9056(09)00009-8/assets/gr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571" y="3786723"/>
            <a:ext cx="1561954" cy="11955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alphaModFix amt="19000"/>
          </a:blip>
          <a:stretch>
            <a:fillRect/>
          </a:stretch>
        </p:blipFill>
        <p:spPr>
          <a:xfrm>
            <a:off x="1207442" y="3643634"/>
            <a:ext cx="1338677" cy="1338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alphaModFix amt="72000"/>
          </a:blip>
          <a:stretch>
            <a:fillRect/>
          </a:stretch>
        </p:blipFill>
        <p:spPr>
          <a:xfrm>
            <a:off x="543355" y="-115440"/>
            <a:ext cx="8587816" cy="16931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827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Minimal </a:t>
            </a:r>
            <a:r>
              <a:rPr lang="en-US" dirty="0" err="1" smtClean="0"/>
              <a:t>İnvaziv</a:t>
            </a:r>
            <a:r>
              <a:rPr lang="en-US" dirty="0" smtClean="0"/>
              <a:t> </a:t>
            </a:r>
            <a:r>
              <a:rPr lang="en-US" dirty="0" err="1" smtClean="0"/>
              <a:t>Cerrahi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26616"/>
            <a:ext cx="8229600" cy="2831134"/>
          </a:xfrm>
        </p:spPr>
        <p:txBody>
          <a:bodyPr/>
          <a:lstStyle/>
          <a:p>
            <a:pPr>
              <a:lnSpc>
                <a:spcPct val="70000"/>
              </a:lnSpc>
            </a:pPr>
            <a:endParaRPr lang="tr-TR" dirty="0" smtClean="0">
              <a:latin typeface="Arial" charset="0"/>
            </a:endParaRPr>
          </a:p>
          <a:p>
            <a:pPr>
              <a:lnSpc>
                <a:spcPct val="70000"/>
              </a:lnSpc>
            </a:pPr>
            <a:r>
              <a:rPr lang="tr-TR" dirty="0">
                <a:latin typeface="Arial" charset="0"/>
              </a:rPr>
              <a:t>Onkolojik </a:t>
            </a:r>
            <a:r>
              <a:rPr lang="tr-TR" dirty="0" smtClean="0">
                <a:latin typeface="Arial" charset="0"/>
              </a:rPr>
              <a:t>sonuçlar</a:t>
            </a:r>
            <a:r>
              <a:rPr lang="tr-TR" dirty="0">
                <a:latin typeface="Arial" charset="0"/>
              </a:rPr>
              <a:t> </a:t>
            </a:r>
            <a:r>
              <a:rPr lang="tr-TR" dirty="0" smtClean="0">
                <a:latin typeface="Arial" charset="0"/>
                <a:sym typeface="Wingdings"/>
              </a:rPr>
              <a:t> BENZER</a:t>
            </a:r>
            <a:endParaRPr lang="tr-TR" dirty="0" smtClean="0">
              <a:latin typeface="Arial" charset="0"/>
            </a:endParaRPr>
          </a:p>
          <a:p>
            <a:pPr>
              <a:lnSpc>
                <a:spcPct val="70000"/>
              </a:lnSpc>
            </a:pPr>
            <a:endParaRPr lang="tr-TR" dirty="0">
              <a:latin typeface="Arial" charset="0"/>
            </a:endParaRPr>
          </a:p>
          <a:p>
            <a:pPr>
              <a:lnSpc>
                <a:spcPct val="70000"/>
              </a:lnSpc>
            </a:pPr>
            <a:r>
              <a:rPr lang="tr-TR" dirty="0" smtClean="0">
                <a:latin typeface="Arial" charset="0"/>
              </a:rPr>
              <a:t>Daha az </a:t>
            </a:r>
            <a:r>
              <a:rPr lang="tr-TR" dirty="0">
                <a:latin typeface="Arial" charset="0"/>
              </a:rPr>
              <a:t>kan </a:t>
            </a:r>
            <a:r>
              <a:rPr lang="tr-TR" dirty="0" smtClean="0">
                <a:latin typeface="Arial" charset="0"/>
              </a:rPr>
              <a:t>kaybı</a:t>
            </a:r>
            <a:endParaRPr lang="tr-TR" dirty="0">
              <a:latin typeface="Arial" charset="0"/>
            </a:endParaRPr>
          </a:p>
          <a:p>
            <a:pPr>
              <a:lnSpc>
                <a:spcPct val="70000"/>
              </a:lnSpc>
            </a:pPr>
            <a:r>
              <a:rPr lang="tr-TR" dirty="0" smtClean="0">
                <a:latin typeface="Arial" charset="0"/>
              </a:rPr>
              <a:t>Daha </a:t>
            </a:r>
            <a:r>
              <a:rPr lang="tr-TR" dirty="0">
                <a:latin typeface="Arial" charset="0"/>
              </a:rPr>
              <a:t>az hastanede kalış süresi</a:t>
            </a:r>
          </a:p>
          <a:p>
            <a:pPr>
              <a:lnSpc>
                <a:spcPct val="70000"/>
              </a:lnSpc>
            </a:pPr>
            <a:r>
              <a:rPr lang="tr-TR" dirty="0">
                <a:latin typeface="Arial" charset="0"/>
              </a:rPr>
              <a:t>Daha az </a:t>
            </a:r>
            <a:r>
              <a:rPr lang="tr-TR" dirty="0" err="1">
                <a:latin typeface="Arial" charset="0"/>
              </a:rPr>
              <a:t>postoperatif</a:t>
            </a:r>
            <a:r>
              <a:rPr lang="tr-TR" dirty="0">
                <a:latin typeface="Arial" charset="0"/>
              </a:rPr>
              <a:t> komplikasyonlar</a:t>
            </a:r>
            <a:r>
              <a:rPr lang="en-US" dirty="0">
                <a:latin typeface="Arial" charset="0"/>
              </a:rPr>
              <a:t> </a:t>
            </a:r>
            <a:r>
              <a:rPr lang="tr-TR" dirty="0" smtClean="0">
                <a:latin typeface="Arial" charset="0"/>
              </a:rPr>
              <a:t>.</a:t>
            </a:r>
          </a:p>
          <a:p>
            <a:pPr lvl="1">
              <a:lnSpc>
                <a:spcPct val="70000"/>
              </a:lnSpc>
            </a:pPr>
            <a:r>
              <a:rPr lang="tr-TR" dirty="0" err="1" smtClean="0">
                <a:latin typeface="Arial" charset="0"/>
              </a:rPr>
              <a:t>Obez</a:t>
            </a:r>
            <a:r>
              <a:rPr lang="tr-TR" dirty="0" smtClean="0">
                <a:latin typeface="Arial" charset="0"/>
              </a:rPr>
              <a:t> </a:t>
            </a:r>
            <a:r>
              <a:rPr lang="tr-TR" dirty="0">
                <a:latin typeface="Arial" charset="0"/>
              </a:rPr>
              <a:t>hastalarda yara yeri komplikasyonları açısından avantajlı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484" y="1143000"/>
            <a:ext cx="4692316" cy="109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569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Lapar</a:t>
            </a:r>
            <a:r>
              <a:rPr lang="tr-TR" dirty="0" smtClean="0"/>
              <a:t>o</a:t>
            </a:r>
            <a:r>
              <a:rPr lang="en-US" dirty="0" err="1" smtClean="0"/>
              <a:t>tomi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Laparoskopi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7" b="16759"/>
          <a:stretch/>
        </p:blipFill>
        <p:spPr bwMode="auto">
          <a:xfrm>
            <a:off x="3826334" y="1232789"/>
            <a:ext cx="4968268" cy="380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2729442"/>
            <a:ext cx="241691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Metaanalizlerin</a:t>
            </a:r>
            <a:r>
              <a:rPr lang="en-US" dirty="0" smtClean="0"/>
              <a:t> </a:t>
            </a:r>
            <a:r>
              <a:rPr lang="en-US" dirty="0" err="1" smtClean="0"/>
              <a:t>Özeti</a:t>
            </a:r>
            <a:endParaRPr lang="en-US" dirty="0"/>
          </a:p>
        </p:txBody>
      </p:sp>
      <p:sp>
        <p:nvSpPr>
          <p:cNvPr id="6" name="Right Brace 5"/>
          <p:cNvSpPr/>
          <p:nvPr/>
        </p:nvSpPr>
        <p:spPr>
          <a:xfrm>
            <a:off x="2668470" y="1232789"/>
            <a:ext cx="1157864" cy="3807102"/>
          </a:xfrm>
          <a:prstGeom prst="rightBrace">
            <a:avLst/>
          </a:prstGeom>
          <a:ln w="57150" cmpd="sng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733292" y="4155845"/>
            <a:ext cx="4953508" cy="884046"/>
          </a:xfrm>
          <a:prstGeom prst="roundRect">
            <a:avLst/>
          </a:prstGeom>
          <a:solidFill>
            <a:srgbClr val="0070C0">
              <a:alpha val="30000"/>
            </a:srgb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2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Lapar</a:t>
            </a:r>
            <a:r>
              <a:rPr lang="tr-TR" dirty="0" smtClean="0"/>
              <a:t>o</a:t>
            </a:r>
            <a:r>
              <a:rPr lang="en-US" dirty="0" err="1" smtClean="0"/>
              <a:t>tomi</a:t>
            </a:r>
            <a:r>
              <a:rPr lang="en-US" dirty="0" smtClean="0"/>
              <a:t> vs </a:t>
            </a:r>
            <a:r>
              <a:rPr lang="en-US" dirty="0" err="1" smtClean="0"/>
              <a:t>Laparoskopi</a:t>
            </a:r>
            <a:r>
              <a:rPr lang="tr-TR" dirty="0" smtClean="0"/>
              <a:t> </a:t>
            </a:r>
            <a:r>
              <a:rPr lang="tr-TR" dirty="0" err="1" smtClean="0"/>
              <a:t>vs</a:t>
            </a:r>
            <a:r>
              <a:rPr lang="tr-TR" dirty="0" smtClean="0"/>
              <a:t> Robot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2729442"/>
            <a:ext cx="241691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Metaanalizlerin</a:t>
            </a:r>
            <a:r>
              <a:rPr lang="en-US" dirty="0" smtClean="0"/>
              <a:t> </a:t>
            </a:r>
            <a:r>
              <a:rPr lang="en-US" dirty="0" err="1" smtClean="0"/>
              <a:t>Özeti</a:t>
            </a:r>
            <a:endParaRPr lang="en-US" dirty="0"/>
          </a:p>
        </p:txBody>
      </p:sp>
      <p:sp>
        <p:nvSpPr>
          <p:cNvPr id="6" name="Right Brace 5"/>
          <p:cNvSpPr/>
          <p:nvPr/>
        </p:nvSpPr>
        <p:spPr>
          <a:xfrm>
            <a:off x="2476035" y="1232789"/>
            <a:ext cx="1157864" cy="3807102"/>
          </a:xfrm>
          <a:prstGeom prst="rightBrace">
            <a:avLst/>
          </a:prstGeom>
          <a:ln w="57150" cmpd="sng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0"/>
          <a:stretch/>
        </p:blipFill>
        <p:spPr bwMode="auto">
          <a:xfrm>
            <a:off x="3740980" y="1143000"/>
            <a:ext cx="5349624" cy="3782446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740980" y="3196486"/>
            <a:ext cx="5056142" cy="305199"/>
          </a:xfrm>
          <a:prstGeom prst="roundRect">
            <a:avLst/>
          </a:prstGeom>
          <a:solidFill>
            <a:srgbClr val="0070C0">
              <a:alpha val="30000"/>
            </a:srgb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889271" y="2860350"/>
            <a:ext cx="1907852" cy="272002"/>
          </a:xfrm>
          <a:prstGeom prst="roundRect">
            <a:avLst/>
          </a:prstGeom>
          <a:solidFill>
            <a:srgbClr val="0070C0">
              <a:alpha val="30000"/>
            </a:srgb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837278" y="1871174"/>
            <a:ext cx="795409" cy="272002"/>
          </a:xfrm>
          <a:prstGeom prst="roundRect">
            <a:avLst/>
          </a:prstGeom>
          <a:solidFill>
            <a:srgbClr val="0070C0">
              <a:alpha val="30000"/>
            </a:srgb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348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Lapar</a:t>
            </a:r>
            <a:r>
              <a:rPr lang="tr-TR" dirty="0" smtClean="0"/>
              <a:t>o</a:t>
            </a:r>
            <a:r>
              <a:rPr lang="en-US" dirty="0" err="1" smtClean="0"/>
              <a:t>tomi</a:t>
            </a:r>
            <a:r>
              <a:rPr lang="en-US" dirty="0" smtClean="0"/>
              <a:t> </a:t>
            </a:r>
            <a:r>
              <a:rPr lang="en-US" dirty="0" err="1"/>
              <a:t>vs</a:t>
            </a:r>
            <a:r>
              <a:rPr lang="en-US" dirty="0"/>
              <a:t> Laparoskopi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6745758"/>
              </p:ext>
            </p:extLst>
          </p:nvPr>
        </p:nvGraphicFramePr>
        <p:xfrm>
          <a:off x="457200" y="1949450"/>
          <a:ext cx="8229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Laparotomi</a:t>
                      </a:r>
                      <a:r>
                        <a:rPr lang="en-US" dirty="0" smtClean="0"/>
                        <a:t> (1696)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Laparoskopi (920)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Operasyon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Süresi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204 d</a:t>
                      </a:r>
                      <a:r>
                        <a:rPr lang="tr-TR" dirty="0" smtClean="0"/>
                        <a:t>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104 d</a:t>
                      </a:r>
                      <a:r>
                        <a:rPr lang="tr-TR" dirty="0" smtClean="0"/>
                        <a:t>k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Hospitalizasyon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Süresi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4</a:t>
                      </a:r>
                      <a:r>
                        <a:rPr lang="en-US" dirty="0" smtClean="0"/>
                        <a:t>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3</a:t>
                      </a:r>
                      <a:r>
                        <a:rPr lang="en-US" dirty="0" smtClean="0"/>
                        <a:t>g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İntraop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Komplikasyon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=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=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OS, PFS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=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=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463203" y="4379278"/>
            <a:ext cx="6550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tr-TR" sz="1200" dirty="0" err="1"/>
              <a:t>Walker</a:t>
            </a:r>
            <a:r>
              <a:rPr lang="tr-TR" sz="1200" dirty="0"/>
              <a:t> </a:t>
            </a:r>
            <a:r>
              <a:rPr lang="tr-TR" sz="1200" dirty="0" smtClean="0"/>
              <a:t>JL. </a:t>
            </a:r>
          </a:p>
          <a:p>
            <a:pPr algn="r">
              <a:defRPr/>
            </a:pPr>
            <a:r>
              <a:rPr lang="tr-TR" sz="1200" dirty="0" err="1" smtClean="0"/>
              <a:t>Laparoscopy</a:t>
            </a:r>
            <a:r>
              <a:rPr lang="tr-TR" sz="1200" dirty="0" smtClean="0"/>
              <a:t> </a:t>
            </a:r>
            <a:r>
              <a:rPr lang="tr-TR" sz="1200" dirty="0" err="1" smtClean="0"/>
              <a:t>compared</a:t>
            </a:r>
            <a:r>
              <a:rPr lang="tr-TR" sz="1200" dirty="0" smtClean="0"/>
              <a:t> </a:t>
            </a:r>
            <a:r>
              <a:rPr lang="tr-TR" sz="1200" dirty="0" err="1"/>
              <a:t>with</a:t>
            </a:r>
            <a:r>
              <a:rPr lang="tr-TR" sz="1200" dirty="0"/>
              <a:t> </a:t>
            </a:r>
            <a:r>
              <a:rPr lang="tr-TR" sz="1200" dirty="0" err="1"/>
              <a:t>laparotomy</a:t>
            </a:r>
            <a:r>
              <a:rPr lang="tr-TR" sz="1200" dirty="0"/>
              <a:t> </a:t>
            </a:r>
            <a:r>
              <a:rPr lang="tr-TR" sz="1200" dirty="0" err="1"/>
              <a:t>for</a:t>
            </a:r>
            <a:r>
              <a:rPr lang="tr-TR" sz="1200" dirty="0"/>
              <a:t> </a:t>
            </a:r>
            <a:r>
              <a:rPr lang="tr-TR" sz="1200" dirty="0" err="1"/>
              <a:t>comprehensive</a:t>
            </a:r>
            <a:r>
              <a:rPr lang="tr-TR" sz="1200" dirty="0"/>
              <a:t> </a:t>
            </a:r>
            <a:r>
              <a:rPr lang="tr-TR" sz="1200" dirty="0" err="1"/>
              <a:t>surgical</a:t>
            </a:r>
            <a:r>
              <a:rPr lang="tr-TR" sz="1200" dirty="0"/>
              <a:t> </a:t>
            </a:r>
            <a:r>
              <a:rPr lang="tr-TR" sz="1200" dirty="0" err="1"/>
              <a:t>staging</a:t>
            </a:r>
            <a:r>
              <a:rPr lang="tr-TR" sz="1200" dirty="0"/>
              <a:t> of </a:t>
            </a:r>
            <a:r>
              <a:rPr lang="tr-TR" sz="1200" dirty="0" err="1"/>
              <a:t>uterine</a:t>
            </a:r>
            <a:r>
              <a:rPr lang="tr-TR" sz="1200" dirty="0"/>
              <a:t> </a:t>
            </a:r>
            <a:r>
              <a:rPr lang="tr-TR" sz="1200" dirty="0" err="1"/>
              <a:t>cancer</a:t>
            </a:r>
            <a:r>
              <a:rPr lang="tr-TR" sz="1200" dirty="0"/>
              <a:t>: </a:t>
            </a:r>
            <a:endParaRPr lang="tr-TR" sz="1200" dirty="0" smtClean="0"/>
          </a:p>
          <a:p>
            <a:pPr algn="r">
              <a:defRPr/>
            </a:pPr>
            <a:r>
              <a:rPr lang="tr-TR" sz="1200" dirty="0" smtClean="0"/>
              <a:t>GOG </a:t>
            </a:r>
            <a:r>
              <a:rPr lang="tr-TR" sz="1200" dirty="0"/>
              <a:t>study-LAP-</a:t>
            </a:r>
            <a:r>
              <a:rPr lang="tr-TR" sz="1200" dirty="0" smtClean="0"/>
              <a:t>2. J </a:t>
            </a:r>
            <a:r>
              <a:rPr lang="tr-TR" sz="1200" dirty="0" err="1"/>
              <a:t>Clin</a:t>
            </a:r>
            <a:r>
              <a:rPr lang="tr-TR" sz="1200" dirty="0"/>
              <a:t> </a:t>
            </a:r>
            <a:r>
              <a:rPr lang="tr-TR" sz="1200" dirty="0" err="1"/>
              <a:t>Oncol</a:t>
            </a:r>
            <a:r>
              <a:rPr lang="tr-TR" sz="1200" dirty="0"/>
              <a:t> 27(32): 5331-6, 2009.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3963446"/>
            <a:ext cx="320836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LT’ye</a:t>
            </a:r>
            <a:r>
              <a:rPr lang="en-US" dirty="0" smtClean="0"/>
              <a:t> </a:t>
            </a:r>
            <a:r>
              <a:rPr lang="en-US" dirty="0" err="1" smtClean="0"/>
              <a:t>konversiyon</a:t>
            </a:r>
            <a:r>
              <a:rPr lang="en-US" dirty="0" smtClean="0"/>
              <a:t> </a:t>
            </a:r>
            <a:r>
              <a:rPr lang="en-US" dirty="0" err="1" smtClean="0"/>
              <a:t>oranı</a:t>
            </a:r>
            <a:r>
              <a:rPr lang="en-US" dirty="0" smtClean="0"/>
              <a:t>: %25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25321" y="3950619"/>
            <a:ext cx="1826141" cy="6001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100" dirty="0" err="1" smtClean="0"/>
              <a:t>Yetersiz</a:t>
            </a:r>
            <a:r>
              <a:rPr lang="en-US" sz="1100" dirty="0" smtClean="0"/>
              <a:t> </a:t>
            </a:r>
            <a:r>
              <a:rPr lang="en-US" sz="1100" dirty="0" err="1" smtClean="0"/>
              <a:t>görüş</a:t>
            </a:r>
            <a:r>
              <a:rPr lang="en-US" sz="1100" dirty="0" smtClean="0"/>
              <a:t>:%57</a:t>
            </a:r>
          </a:p>
          <a:p>
            <a:pPr marL="285750" indent="-285750">
              <a:buFont typeface="Arial"/>
              <a:buChar char="•"/>
            </a:pPr>
            <a:r>
              <a:rPr lang="en-US" sz="1100" dirty="0" err="1" smtClean="0"/>
              <a:t>İlave</a:t>
            </a:r>
            <a:r>
              <a:rPr lang="en-US" sz="1100" dirty="0" smtClean="0"/>
              <a:t> </a:t>
            </a:r>
            <a:r>
              <a:rPr lang="en-US" sz="1100" dirty="0" err="1" smtClean="0"/>
              <a:t>rezeksiyon</a:t>
            </a:r>
            <a:r>
              <a:rPr lang="en-US" sz="1100" dirty="0" smtClean="0"/>
              <a:t>: %16</a:t>
            </a:r>
          </a:p>
          <a:p>
            <a:pPr marL="285750" indent="-285750">
              <a:buFont typeface="Arial"/>
              <a:buChar char="•"/>
            </a:pPr>
            <a:r>
              <a:rPr lang="en-US" sz="1100" dirty="0" err="1" smtClean="0"/>
              <a:t>Kanama</a:t>
            </a:r>
            <a:r>
              <a:rPr lang="en-US" sz="1100" dirty="0" smtClean="0"/>
              <a:t>:%11</a:t>
            </a:r>
            <a:endParaRPr lang="en-US" sz="11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050" y="1043618"/>
            <a:ext cx="4083750" cy="75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57199" y="1244186"/>
            <a:ext cx="3776431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GOG – LAP2</a:t>
            </a:r>
          </a:p>
          <a:p>
            <a:r>
              <a:rPr lang="en-US" dirty="0" err="1" smtClean="0"/>
              <a:t>Prosp</a:t>
            </a:r>
            <a:r>
              <a:rPr lang="en-US" dirty="0" smtClean="0"/>
              <a:t>. </a:t>
            </a:r>
            <a:r>
              <a:rPr lang="en-US" dirty="0" err="1" smtClean="0"/>
              <a:t>Çok</a:t>
            </a:r>
            <a:r>
              <a:rPr lang="en-US" dirty="0" smtClean="0"/>
              <a:t> </a:t>
            </a:r>
            <a:r>
              <a:rPr lang="en-US" dirty="0" err="1" smtClean="0"/>
              <a:t>Merk</a:t>
            </a:r>
            <a:r>
              <a:rPr lang="en-US" dirty="0" smtClean="0"/>
              <a:t>. </a:t>
            </a:r>
            <a:r>
              <a:rPr lang="en-US" dirty="0" err="1" smtClean="0"/>
              <a:t>Çalışma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848068" y="1244186"/>
            <a:ext cx="136475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Evre</a:t>
            </a:r>
            <a:r>
              <a:rPr lang="en-US" dirty="0" smtClean="0"/>
              <a:t> 1-2A)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849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Lapar</a:t>
            </a:r>
            <a:r>
              <a:rPr lang="tr-TR" dirty="0" smtClean="0"/>
              <a:t>o</a:t>
            </a:r>
            <a:r>
              <a:rPr lang="en-US" dirty="0" err="1" smtClean="0"/>
              <a:t>tomi</a:t>
            </a:r>
            <a:r>
              <a:rPr lang="en-US" dirty="0" smtClean="0"/>
              <a:t> </a:t>
            </a:r>
            <a:r>
              <a:rPr lang="en-US" dirty="0" err="1"/>
              <a:t>vs</a:t>
            </a:r>
            <a:r>
              <a:rPr lang="en-US" dirty="0"/>
              <a:t> Laparoskopi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199" y="1372456"/>
            <a:ext cx="3776431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GOG – LAP2</a:t>
            </a:r>
          </a:p>
          <a:p>
            <a:r>
              <a:rPr lang="en-US" dirty="0" err="1" smtClean="0"/>
              <a:t>Prosp</a:t>
            </a:r>
            <a:r>
              <a:rPr lang="en-US" dirty="0" smtClean="0"/>
              <a:t>. </a:t>
            </a:r>
            <a:r>
              <a:rPr lang="en-US" dirty="0" err="1" smtClean="0"/>
              <a:t>Çok</a:t>
            </a:r>
            <a:r>
              <a:rPr lang="en-US" dirty="0" smtClean="0"/>
              <a:t> </a:t>
            </a:r>
            <a:r>
              <a:rPr lang="en-US" dirty="0" err="1" smtClean="0"/>
              <a:t>Merk</a:t>
            </a:r>
            <a:r>
              <a:rPr lang="en-US" dirty="0" smtClean="0"/>
              <a:t>. </a:t>
            </a:r>
            <a:r>
              <a:rPr lang="en-US" dirty="0" err="1" smtClean="0"/>
              <a:t>Çalışma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48068" y="1372456"/>
            <a:ext cx="136475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Evre</a:t>
            </a:r>
            <a:r>
              <a:rPr lang="en-US" dirty="0" smtClean="0"/>
              <a:t> 1-2A)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63203" y="4379278"/>
            <a:ext cx="6550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tr-TR" sz="1200" dirty="0" err="1"/>
              <a:t>Walker</a:t>
            </a:r>
            <a:r>
              <a:rPr lang="tr-TR" sz="1200" dirty="0"/>
              <a:t> </a:t>
            </a:r>
            <a:r>
              <a:rPr lang="tr-TR" sz="1200" dirty="0" smtClean="0"/>
              <a:t>JL. </a:t>
            </a:r>
          </a:p>
          <a:p>
            <a:pPr algn="r">
              <a:defRPr/>
            </a:pPr>
            <a:r>
              <a:rPr lang="tr-TR" sz="1200" dirty="0" err="1" smtClean="0"/>
              <a:t>Laparoscopy</a:t>
            </a:r>
            <a:r>
              <a:rPr lang="tr-TR" sz="1200" dirty="0" smtClean="0"/>
              <a:t> </a:t>
            </a:r>
            <a:r>
              <a:rPr lang="tr-TR" sz="1200" dirty="0" err="1"/>
              <a:t>campared</a:t>
            </a:r>
            <a:r>
              <a:rPr lang="tr-TR" sz="1200" dirty="0"/>
              <a:t> </a:t>
            </a:r>
            <a:r>
              <a:rPr lang="tr-TR" sz="1200" dirty="0" err="1"/>
              <a:t>with</a:t>
            </a:r>
            <a:r>
              <a:rPr lang="tr-TR" sz="1200" dirty="0"/>
              <a:t> </a:t>
            </a:r>
            <a:r>
              <a:rPr lang="tr-TR" sz="1200" dirty="0" err="1"/>
              <a:t>laparotomy</a:t>
            </a:r>
            <a:r>
              <a:rPr lang="tr-TR" sz="1200" dirty="0"/>
              <a:t> </a:t>
            </a:r>
            <a:r>
              <a:rPr lang="tr-TR" sz="1200" dirty="0" err="1"/>
              <a:t>for</a:t>
            </a:r>
            <a:r>
              <a:rPr lang="tr-TR" sz="1200" dirty="0"/>
              <a:t> </a:t>
            </a:r>
            <a:r>
              <a:rPr lang="tr-TR" sz="1200" dirty="0" err="1"/>
              <a:t>comprehensive</a:t>
            </a:r>
            <a:r>
              <a:rPr lang="tr-TR" sz="1200" dirty="0"/>
              <a:t> </a:t>
            </a:r>
            <a:r>
              <a:rPr lang="tr-TR" sz="1200" dirty="0" err="1"/>
              <a:t>surgical</a:t>
            </a:r>
            <a:r>
              <a:rPr lang="tr-TR" sz="1200" dirty="0"/>
              <a:t> </a:t>
            </a:r>
            <a:r>
              <a:rPr lang="tr-TR" sz="1200" dirty="0" err="1"/>
              <a:t>staging</a:t>
            </a:r>
            <a:r>
              <a:rPr lang="tr-TR" sz="1200" dirty="0"/>
              <a:t> of </a:t>
            </a:r>
            <a:r>
              <a:rPr lang="tr-TR" sz="1200" dirty="0" err="1"/>
              <a:t>uterine</a:t>
            </a:r>
            <a:r>
              <a:rPr lang="tr-TR" sz="1200" dirty="0"/>
              <a:t> </a:t>
            </a:r>
            <a:r>
              <a:rPr lang="tr-TR" sz="1200" dirty="0" err="1"/>
              <a:t>cancer</a:t>
            </a:r>
            <a:r>
              <a:rPr lang="tr-TR" sz="1200" dirty="0"/>
              <a:t>: </a:t>
            </a:r>
            <a:endParaRPr lang="tr-TR" sz="1200" dirty="0" smtClean="0"/>
          </a:p>
          <a:p>
            <a:pPr algn="r">
              <a:defRPr/>
            </a:pPr>
            <a:r>
              <a:rPr lang="tr-TR" sz="1200" dirty="0" smtClean="0"/>
              <a:t>GOG </a:t>
            </a:r>
            <a:r>
              <a:rPr lang="tr-TR" sz="1200" dirty="0"/>
              <a:t>study-LAP-</a:t>
            </a:r>
            <a:r>
              <a:rPr lang="tr-TR" sz="1200" dirty="0" smtClean="0"/>
              <a:t>2. J </a:t>
            </a:r>
            <a:r>
              <a:rPr lang="tr-TR" sz="1200" dirty="0" err="1"/>
              <a:t>Clin</a:t>
            </a:r>
            <a:r>
              <a:rPr lang="tr-TR" sz="1200" dirty="0"/>
              <a:t> </a:t>
            </a:r>
            <a:r>
              <a:rPr lang="tr-TR" sz="1200" dirty="0" err="1"/>
              <a:t>Oncol</a:t>
            </a:r>
            <a:r>
              <a:rPr lang="tr-TR" sz="1200" dirty="0"/>
              <a:t> 27(32): 5331-6, 2009.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050" y="1043618"/>
            <a:ext cx="4083750" cy="75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898349"/>
            <a:ext cx="8229600" cy="2480930"/>
          </a:xfrm>
        </p:spPr>
        <p:txBody>
          <a:bodyPr/>
          <a:lstStyle/>
          <a:p>
            <a:endParaRPr lang="tr-TR" dirty="0" smtClean="0">
              <a:latin typeface="Arial" charset="0"/>
            </a:endParaRPr>
          </a:p>
          <a:p>
            <a:r>
              <a:rPr lang="tr-TR" dirty="0" smtClean="0">
                <a:latin typeface="Arial" charset="0"/>
              </a:rPr>
              <a:t>Endometrium </a:t>
            </a:r>
            <a:r>
              <a:rPr lang="tr-TR" dirty="0">
                <a:latin typeface="Arial" charset="0"/>
              </a:rPr>
              <a:t>kanserinde </a:t>
            </a:r>
            <a:r>
              <a:rPr lang="tr-TR" dirty="0" err="1" smtClean="0">
                <a:latin typeface="Arial" charset="0"/>
              </a:rPr>
              <a:t>evreleme</a:t>
            </a:r>
            <a:r>
              <a:rPr lang="tr-TR" dirty="0" smtClean="0">
                <a:latin typeface="Arial" charset="0"/>
              </a:rPr>
              <a:t> </a:t>
            </a:r>
            <a:r>
              <a:rPr lang="tr-TR" dirty="0" err="1" smtClean="0">
                <a:latin typeface="Arial" charset="0"/>
              </a:rPr>
              <a:t>laparoskopik</a:t>
            </a:r>
            <a:r>
              <a:rPr lang="tr-TR" dirty="0" smtClean="0">
                <a:latin typeface="Arial" charset="0"/>
              </a:rPr>
              <a:t> </a:t>
            </a:r>
            <a:r>
              <a:rPr lang="tr-TR" dirty="0">
                <a:latin typeface="Arial" charset="0"/>
              </a:rPr>
              <a:t>olarak </a:t>
            </a:r>
            <a:r>
              <a:rPr lang="tr-TR" dirty="0" smtClean="0">
                <a:latin typeface="Arial" charset="0"/>
              </a:rPr>
              <a:t>yapılabilir.</a:t>
            </a:r>
            <a:endParaRPr lang="tr-TR" dirty="0">
              <a:latin typeface="Arial" charset="0"/>
            </a:endParaRPr>
          </a:p>
          <a:p>
            <a:pPr lvl="1"/>
            <a:r>
              <a:rPr lang="tr-TR" dirty="0" err="1">
                <a:latin typeface="Arial" charset="0"/>
              </a:rPr>
              <a:t>İntraoperatif</a:t>
            </a:r>
            <a:r>
              <a:rPr lang="tr-TR" dirty="0">
                <a:latin typeface="Arial" charset="0"/>
              </a:rPr>
              <a:t> komplikasyon oranı artmadan </a:t>
            </a:r>
          </a:p>
          <a:p>
            <a:pPr lvl="1"/>
            <a:r>
              <a:rPr lang="tr-TR" dirty="0">
                <a:latin typeface="Arial" charset="0"/>
              </a:rPr>
              <a:t>Daha az </a:t>
            </a:r>
            <a:r>
              <a:rPr lang="tr-TR" dirty="0" err="1">
                <a:latin typeface="Arial" charset="0"/>
              </a:rPr>
              <a:t>postoperatif</a:t>
            </a:r>
            <a:r>
              <a:rPr lang="tr-TR" dirty="0">
                <a:latin typeface="Arial" charset="0"/>
              </a:rPr>
              <a:t> komplikasyon ile</a:t>
            </a:r>
          </a:p>
          <a:p>
            <a:pPr lvl="1"/>
            <a:r>
              <a:rPr lang="tr-TR" dirty="0">
                <a:latin typeface="Arial" charset="0"/>
              </a:rPr>
              <a:t>Daha kısa </a:t>
            </a:r>
            <a:r>
              <a:rPr lang="tr-TR" dirty="0" err="1">
                <a:latin typeface="Arial" charset="0"/>
              </a:rPr>
              <a:t>hospitalizasyon</a:t>
            </a:r>
            <a:r>
              <a:rPr lang="tr-TR" dirty="0">
                <a:latin typeface="Arial" charset="0"/>
              </a:rPr>
              <a:t> </a:t>
            </a:r>
            <a:r>
              <a:rPr lang="tr-TR" dirty="0" smtClean="0">
                <a:latin typeface="Arial" charset="0"/>
              </a:rPr>
              <a:t>ile</a:t>
            </a:r>
            <a:endParaRPr lang="tr-TR" dirty="0">
              <a:latin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36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Laparotomi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Laparoskopi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823812"/>
            <a:ext cx="5123494" cy="3033937"/>
          </a:xfrm>
        </p:spPr>
        <p:txBody>
          <a:bodyPr/>
          <a:lstStyle/>
          <a:p>
            <a:r>
              <a:rPr lang="en-US" dirty="0" err="1" smtClean="0"/>
              <a:t>Ölüm</a:t>
            </a:r>
            <a:r>
              <a:rPr lang="en-US" dirty="0" smtClean="0"/>
              <a:t>, </a:t>
            </a:r>
            <a:r>
              <a:rPr lang="en-US" dirty="0" err="1" smtClean="0"/>
              <a:t>hastalık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rekürrens</a:t>
            </a:r>
            <a:endParaRPr lang="en-US" dirty="0" smtClean="0"/>
          </a:p>
          <a:p>
            <a:r>
              <a:rPr lang="en-US" dirty="0" err="1"/>
              <a:t>Perioperatif</a:t>
            </a:r>
            <a:r>
              <a:rPr lang="en-US" dirty="0"/>
              <a:t> </a:t>
            </a:r>
            <a:r>
              <a:rPr lang="en-US" dirty="0" err="1"/>
              <a:t>ölüm</a:t>
            </a:r>
            <a:r>
              <a:rPr lang="en-US" dirty="0"/>
              <a:t>,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transfüzyon</a:t>
            </a:r>
            <a:r>
              <a:rPr lang="en-US" dirty="0"/>
              <a:t> </a:t>
            </a:r>
            <a:r>
              <a:rPr lang="en-US" dirty="0" err="1"/>
              <a:t>ihtiyacı</a:t>
            </a:r>
            <a:r>
              <a:rPr lang="en-US" dirty="0" err="1" smtClean="0"/>
              <a:t>,mesane</a:t>
            </a:r>
            <a:r>
              <a:rPr lang="en-US" dirty="0" smtClean="0"/>
              <a:t>, </a:t>
            </a:r>
            <a:r>
              <a:rPr lang="en-US" dirty="0" err="1" smtClean="0"/>
              <a:t>barsak</a:t>
            </a:r>
            <a:r>
              <a:rPr lang="en-US" dirty="0" smtClean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damar</a:t>
            </a:r>
            <a:r>
              <a:rPr lang="en-US" dirty="0"/>
              <a:t> </a:t>
            </a:r>
            <a:r>
              <a:rPr lang="en-US" dirty="0" err="1"/>
              <a:t>yaralanmaları</a:t>
            </a:r>
            <a:r>
              <a:rPr lang="en-US" dirty="0"/>
              <a:t> 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kaybı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Hosp. </a:t>
            </a:r>
            <a:r>
              <a:rPr lang="en-US" dirty="0" err="1" smtClean="0"/>
              <a:t>Süresi</a:t>
            </a:r>
            <a:r>
              <a:rPr lang="en-US" dirty="0" smtClean="0"/>
              <a:t> </a:t>
            </a:r>
            <a:r>
              <a:rPr lang="en-US" dirty="0" err="1" smtClean="0"/>
              <a:t>LS’de</a:t>
            </a:r>
            <a:r>
              <a:rPr lang="en-US" dirty="0" smtClean="0"/>
              <a:t> </a:t>
            </a:r>
            <a:r>
              <a:rPr lang="en-US" dirty="0" err="1" smtClean="0"/>
              <a:t>daha</a:t>
            </a:r>
            <a:r>
              <a:rPr lang="en-US" dirty="0" smtClean="0"/>
              <a:t> AZ !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74954" y="400050"/>
            <a:ext cx="1153762" cy="14237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" y="1335296"/>
            <a:ext cx="336019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/>
              <a:t>8 RCT, </a:t>
            </a:r>
            <a:r>
              <a:rPr lang="en-US" dirty="0" err="1"/>
              <a:t>Erken</a:t>
            </a:r>
            <a:r>
              <a:rPr lang="en-US" dirty="0"/>
              <a:t> </a:t>
            </a:r>
            <a:r>
              <a:rPr lang="en-US" dirty="0" err="1"/>
              <a:t>evre</a:t>
            </a:r>
            <a:r>
              <a:rPr lang="en-US" dirty="0"/>
              <a:t> EC, n=3644</a:t>
            </a:r>
          </a:p>
        </p:txBody>
      </p:sp>
      <p:sp>
        <p:nvSpPr>
          <p:cNvPr id="8" name="Right Brace 7"/>
          <p:cNvSpPr/>
          <p:nvPr/>
        </p:nvSpPr>
        <p:spPr>
          <a:xfrm>
            <a:off x="4836602" y="1823812"/>
            <a:ext cx="1411210" cy="1652219"/>
          </a:xfrm>
          <a:prstGeom prst="rightBrac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530054" y="2439713"/>
            <a:ext cx="133882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FARK YOK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349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Laparotomi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Laparoskopi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0048"/>
            <a:ext cx="6899776" cy="165498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84422" y="3121785"/>
            <a:ext cx="6872903" cy="1776372"/>
          </a:xfrm>
          <a:ln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74954" y="400050"/>
            <a:ext cx="1153762" cy="1423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368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Robotik</a:t>
            </a:r>
            <a:r>
              <a:rPr lang="en-US" dirty="0" smtClean="0"/>
              <a:t> </a:t>
            </a:r>
            <a:r>
              <a:rPr lang="en-US" dirty="0" err="1" smtClean="0"/>
              <a:t>Cerrahi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Arial" charset="0"/>
              </a:rPr>
              <a:t>Operatör konforu</a:t>
            </a:r>
          </a:p>
          <a:p>
            <a:r>
              <a:rPr lang="tr-TR" dirty="0">
                <a:latin typeface="Arial" charset="0"/>
              </a:rPr>
              <a:t>Ergonomik şartlar</a:t>
            </a:r>
          </a:p>
          <a:p>
            <a:r>
              <a:rPr lang="tr-TR" dirty="0">
                <a:latin typeface="Arial" charset="0"/>
              </a:rPr>
              <a:t>3 boyutlu </a:t>
            </a:r>
            <a:r>
              <a:rPr lang="tr-TR" dirty="0" smtClean="0">
                <a:latin typeface="Arial" charset="0"/>
              </a:rPr>
              <a:t>görüntü - Derinlik algısı +</a:t>
            </a:r>
            <a:endParaRPr lang="tr-TR" dirty="0">
              <a:latin typeface="Arial" charset="0"/>
            </a:endParaRPr>
          </a:p>
          <a:p>
            <a:r>
              <a:rPr lang="tr-TR" dirty="0">
                <a:latin typeface="Arial" charset="0"/>
              </a:rPr>
              <a:t>Tremor </a:t>
            </a:r>
            <a:r>
              <a:rPr lang="tr-TR" dirty="0" err="1">
                <a:latin typeface="Arial" charset="0"/>
              </a:rPr>
              <a:t>filtrasyonu</a:t>
            </a:r>
            <a:endParaRPr lang="tr-TR" dirty="0">
              <a:latin typeface="Arial" charset="0"/>
            </a:endParaRPr>
          </a:p>
          <a:p>
            <a:r>
              <a:rPr lang="tr-TR" dirty="0">
                <a:latin typeface="Arial" charset="0"/>
              </a:rPr>
              <a:t>Cerrahi aletlerin artikülasyon yeteneği</a:t>
            </a:r>
          </a:p>
          <a:p>
            <a:r>
              <a:rPr lang="tr-TR" dirty="0">
                <a:latin typeface="Arial" charset="0"/>
              </a:rPr>
              <a:t>Öğrenme eğrisinin daha kısa olması</a:t>
            </a:r>
          </a:p>
          <a:p>
            <a:r>
              <a:rPr lang="tr-TR" dirty="0" err="1">
                <a:latin typeface="Arial" charset="0"/>
              </a:rPr>
              <a:t>Asistans</a:t>
            </a:r>
            <a:r>
              <a:rPr lang="tr-TR" dirty="0">
                <a:latin typeface="Arial" charset="0"/>
              </a:rPr>
              <a:t> ihtiyacının azalması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56300" y="0"/>
            <a:ext cx="31877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49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Robotik</a:t>
            </a:r>
            <a:r>
              <a:rPr lang="en-US" dirty="0" smtClean="0"/>
              <a:t> </a:t>
            </a:r>
            <a:r>
              <a:rPr lang="en-US" dirty="0" err="1" smtClean="0"/>
              <a:t>Cerrahi</a:t>
            </a:r>
            <a:r>
              <a:rPr lang="en-US" dirty="0" smtClean="0"/>
              <a:t> -En </a:t>
            </a:r>
            <a:r>
              <a:rPr lang="en-US" dirty="0" err="1" smtClean="0"/>
              <a:t>önemli</a:t>
            </a:r>
            <a:r>
              <a:rPr lang="en-US" dirty="0" smtClean="0"/>
              <a:t> </a:t>
            </a:r>
            <a:r>
              <a:rPr lang="en-US" dirty="0" err="1" smtClean="0"/>
              <a:t>avantajlar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Clr>
                <a:srgbClr val="336699"/>
              </a:buClr>
              <a:buFont typeface="Wingdings" charset="0"/>
              <a:buChar char="§"/>
            </a:pPr>
            <a:r>
              <a:rPr lang="tr-TR" dirty="0">
                <a:cs typeface="Times New Roman" charset="0"/>
              </a:rPr>
              <a:t>Evreleme cerrahisinin optimal olarak </a:t>
            </a:r>
            <a:r>
              <a:rPr lang="tr-TR" dirty="0" smtClean="0">
                <a:cs typeface="Times New Roman" charset="0"/>
              </a:rPr>
              <a:t>gerçekleştirilmesi</a:t>
            </a:r>
            <a:endParaRPr lang="tr-TR" baseline="30000" dirty="0">
              <a:cs typeface="Times New Roman" charset="0"/>
            </a:endParaRPr>
          </a:p>
          <a:p>
            <a:pPr marL="342900" indent="-342900">
              <a:buClr>
                <a:srgbClr val="336699"/>
              </a:buClr>
              <a:buFont typeface="Wingdings" charset="0"/>
              <a:buChar char="§"/>
            </a:pPr>
            <a:endParaRPr lang="tr-TR" baseline="30000" dirty="0">
              <a:cs typeface="Times New Roman" charset="0"/>
            </a:endParaRPr>
          </a:p>
          <a:p>
            <a:pPr marL="342900" indent="-342900">
              <a:buClr>
                <a:srgbClr val="336699"/>
              </a:buClr>
              <a:buFont typeface="Wingdings" charset="0"/>
              <a:buChar char="§"/>
            </a:pPr>
            <a:r>
              <a:rPr lang="tr-TR" dirty="0" err="1">
                <a:cs typeface="Times New Roman" charset="0"/>
              </a:rPr>
              <a:t>Lenfadenektomi</a:t>
            </a:r>
            <a:r>
              <a:rPr lang="tr-TR" dirty="0">
                <a:cs typeface="Times New Roman" charset="0"/>
              </a:rPr>
              <a:t> açısından kolaylık </a:t>
            </a:r>
            <a:r>
              <a:rPr lang="tr-TR" dirty="0" smtClean="0">
                <a:cs typeface="Times New Roman" charset="0"/>
              </a:rPr>
              <a:t>sağlaması</a:t>
            </a:r>
            <a:endParaRPr lang="tr-TR" baseline="30000" dirty="0">
              <a:cs typeface="Times New Roman" charset="0"/>
            </a:endParaRPr>
          </a:p>
          <a:p>
            <a:pPr marL="342900" indent="-342900">
              <a:buClr>
                <a:srgbClr val="336699"/>
              </a:buClr>
              <a:buFont typeface="Arial" charset="0"/>
              <a:buChar char="•"/>
            </a:pPr>
            <a:endParaRPr lang="tr-TR" dirty="0">
              <a:cs typeface="Times New Roman" charset="0"/>
            </a:endParaRPr>
          </a:p>
          <a:p>
            <a:pPr marL="342900" indent="-342900">
              <a:buClr>
                <a:srgbClr val="336699"/>
              </a:buClr>
              <a:buFont typeface="Arial" charset="0"/>
              <a:buChar char="•"/>
            </a:pPr>
            <a:r>
              <a:rPr lang="tr-TR" dirty="0">
                <a:cs typeface="Times New Roman" charset="0"/>
              </a:rPr>
              <a:t>Cerrahi ve eğer gerekiyorsa </a:t>
            </a:r>
            <a:r>
              <a:rPr lang="tr-TR" dirty="0" err="1">
                <a:cs typeface="Times New Roman" charset="0"/>
              </a:rPr>
              <a:t>adjuvan</a:t>
            </a:r>
            <a:r>
              <a:rPr lang="tr-TR" dirty="0">
                <a:cs typeface="Times New Roman" charset="0"/>
              </a:rPr>
              <a:t> tedavinin başlanması arasındaki zamanın en aza indirilmesi </a:t>
            </a:r>
            <a:r>
              <a:rPr lang="tr-TR" dirty="0" smtClean="0">
                <a:cs typeface="Times New Roman" charset="0"/>
              </a:rPr>
              <a:t>için</a:t>
            </a:r>
            <a:endParaRPr lang="tr-TR" baseline="30000" dirty="0">
              <a:cs typeface="Times New Roman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303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Robotik</a:t>
            </a:r>
            <a:r>
              <a:rPr lang="en-US" dirty="0" smtClean="0"/>
              <a:t> </a:t>
            </a:r>
            <a:r>
              <a:rPr lang="en-US" dirty="0" err="1" smtClean="0"/>
              <a:t>Cerrahi</a:t>
            </a:r>
            <a:r>
              <a:rPr lang="en-US" dirty="0" smtClean="0"/>
              <a:t> - </a:t>
            </a:r>
            <a:r>
              <a:rPr lang="en-US" dirty="0" err="1" smtClean="0"/>
              <a:t>Dezavantajlar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Arial" charset="0"/>
              </a:rPr>
              <a:t>Maliyet </a:t>
            </a:r>
          </a:p>
          <a:p>
            <a:r>
              <a:rPr lang="tr-TR" dirty="0">
                <a:latin typeface="Arial" charset="0"/>
              </a:rPr>
              <a:t>Zaman</a:t>
            </a:r>
          </a:p>
          <a:p>
            <a:r>
              <a:rPr lang="tr-TR" dirty="0">
                <a:latin typeface="Arial" charset="0"/>
              </a:rPr>
              <a:t>Büyük cihazların kurulum problemleri</a:t>
            </a:r>
          </a:p>
          <a:p>
            <a:r>
              <a:rPr lang="tr-TR" dirty="0">
                <a:latin typeface="Arial" charset="0"/>
              </a:rPr>
              <a:t>Bazı araçların yokluğu (</a:t>
            </a:r>
            <a:r>
              <a:rPr lang="tr-TR" dirty="0" err="1">
                <a:latin typeface="Arial" charset="0"/>
              </a:rPr>
              <a:t>suction-irrigasyon</a:t>
            </a:r>
            <a:r>
              <a:rPr lang="tr-TR" dirty="0">
                <a:latin typeface="Arial" charset="0"/>
              </a:rPr>
              <a:t>) </a:t>
            </a:r>
          </a:p>
          <a:p>
            <a:r>
              <a:rPr lang="tr-TR" dirty="0" err="1">
                <a:latin typeface="Arial" charset="0"/>
              </a:rPr>
              <a:t>Taktil</a:t>
            </a:r>
            <a:r>
              <a:rPr lang="tr-TR" dirty="0">
                <a:latin typeface="Arial" charset="0"/>
              </a:rPr>
              <a:t> uyaranın olmayışı</a:t>
            </a:r>
          </a:p>
          <a:p>
            <a:r>
              <a:rPr lang="tr-TR" dirty="0">
                <a:latin typeface="Arial" charset="0"/>
              </a:rPr>
              <a:t>Mekanik problemler</a:t>
            </a:r>
            <a:endParaRPr lang="en-US" dirty="0">
              <a:latin typeface="Arial" charset="0"/>
            </a:endParaRPr>
          </a:p>
          <a:p>
            <a:r>
              <a:rPr lang="tr-TR" dirty="0" err="1">
                <a:latin typeface="Arial" charset="0"/>
              </a:rPr>
              <a:t>Paraaortik</a:t>
            </a:r>
            <a:r>
              <a:rPr lang="tr-TR" dirty="0">
                <a:latin typeface="Arial" charset="0"/>
              </a:rPr>
              <a:t> saha cerrahisi için cihazın tekrar kurulması gerekebilir</a:t>
            </a:r>
            <a:r>
              <a:rPr lang="tr-TR" dirty="0" smtClean="0">
                <a:latin typeface="Arial" charset="0"/>
              </a:rPr>
              <a:t>.(re-</a:t>
            </a:r>
            <a:r>
              <a:rPr lang="tr-TR" dirty="0" err="1" smtClean="0">
                <a:latin typeface="Arial" charset="0"/>
              </a:rPr>
              <a:t>docking</a:t>
            </a:r>
            <a:r>
              <a:rPr lang="tr-TR" dirty="0" smtClean="0">
                <a:latin typeface="Arial" charset="0"/>
              </a:rPr>
              <a:t>) (</a:t>
            </a:r>
            <a:r>
              <a:rPr lang="tr-TR" dirty="0" err="1" smtClean="0">
                <a:latin typeface="Arial" charset="0"/>
              </a:rPr>
              <a:t>Xi</a:t>
            </a:r>
            <a:r>
              <a:rPr lang="tr-TR" dirty="0" smtClean="0">
                <a:latin typeface="Arial" charset="0"/>
              </a:rPr>
              <a:t> hariç)</a:t>
            </a:r>
            <a:endParaRPr lang="tr-TR" dirty="0">
              <a:latin typeface="Arial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499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mskcc.org/sites/www.mskcc.org/files/imagecache/small/node/18029/image/baraka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55" y="1135563"/>
            <a:ext cx="2752998" cy="23661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03" y="1409806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2400" b="1" dirty="0">
                <a:latin typeface="Footlight MT Light"/>
                <a:cs typeface="Footlight MT Light"/>
              </a:rPr>
              <a:t>«I </a:t>
            </a:r>
            <a:r>
              <a:rPr lang="tr-TR" sz="2400" b="1" dirty="0" err="1">
                <a:latin typeface="Footlight MT Light"/>
                <a:cs typeface="Footlight MT Light"/>
              </a:rPr>
              <a:t>did</a:t>
            </a:r>
            <a:r>
              <a:rPr lang="tr-TR" sz="2400" b="1" dirty="0">
                <a:latin typeface="Footlight MT Light"/>
                <a:cs typeface="Footlight MT Light"/>
              </a:rPr>
              <a:t> </a:t>
            </a:r>
            <a:r>
              <a:rPr lang="tr-TR" sz="2400" b="1" dirty="0" err="1">
                <a:latin typeface="Footlight MT Light"/>
                <a:cs typeface="Footlight MT Light"/>
              </a:rPr>
              <a:t>believe</a:t>
            </a:r>
            <a:r>
              <a:rPr lang="tr-TR" sz="2400" b="1" dirty="0">
                <a:latin typeface="Footlight MT Light"/>
                <a:cs typeface="Footlight MT Light"/>
              </a:rPr>
              <a:t> it is </a:t>
            </a:r>
            <a:r>
              <a:rPr lang="tr-TR" sz="2400" b="1" dirty="0" err="1">
                <a:latin typeface="Footlight MT Light"/>
                <a:cs typeface="Footlight MT Light"/>
              </a:rPr>
              <a:t>now</a:t>
            </a:r>
            <a:r>
              <a:rPr lang="tr-TR" sz="2400" b="1" dirty="0">
                <a:latin typeface="Footlight MT Light"/>
                <a:cs typeface="Footlight MT Light"/>
              </a:rPr>
              <a:t> </a:t>
            </a:r>
            <a:r>
              <a:rPr lang="tr-TR" sz="2400" b="1" dirty="0" err="1">
                <a:latin typeface="Footlight MT Light"/>
                <a:cs typeface="Footlight MT Light"/>
              </a:rPr>
              <a:t>the</a:t>
            </a:r>
            <a:r>
              <a:rPr lang="tr-TR" sz="2400" b="1" dirty="0">
                <a:latin typeface="Footlight MT Light"/>
                <a:cs typeface="Footlight MT Light"/>
              </a:rPr>
              <a:t> </a:t>
            </a:r>
            <a:r>
              <a:rPr lang="tr-TR" sz="2400" b="1" u="sng" dirty="0" err="1">
                <a:latin typeface="Footlight MT Light"/>
                <a:cs typeface="Footlight MT Light"/>
              </a:rPr>
              <a:t>standard</a:t>
            </a:r>
            <a:r>
              <a:rPr lang="tr-TR" sz="2400" b="1" u="sng" dirty="0">
                <a:latin typeface="Footlight MT Light"/>
                <a:cs typeface="Footlight MT Light"/>
              </a:rPr>
              <a:t> of </a:t>
            </a:r>
            <a:r>
              <a:rPr lang="tr-TR" sz="2400" b="1" u="sng" dirty="0" err="1">
                <a:latin typeface="Footlight MT Light"/>
                <a:cs typeface="Footlight MT Light"/>
              </a:rPr>
              <a:t>care</a:t>
            </a:r>
            <a:r>
              <a:rPr lang="tr-TR" sz="2400" b="1" dirty="0">
                <a:latin typeface="Footlight MT Light"/>
                <a:cs typeface="Footlight MT Light"/>
              </a:rPr>
              <a:t> in </a:t>
            </a:r>
            <a:r>
              <a:rPr lang="tr-TR" sz="2400" b="1" dirty="0" err="1">
                <a:latin typeface="Footlight MT Light"/>
                <a:cs typeface="Footlight MT Light"/>
              </a:rPr>
              <a:t>the</a:t>
            </a:r>
            <a:r>
              <a:rPr lang="tr-TR" sz="2400" b="1" dirty="0">
                <a:latin typeface="Footlight MT Light"/>
                <a:cs typeface="Footlight MT Light"/>
              </a:rPr>
              <a:t> US</a:t>
            </a:r>
            <a:r>
              <a:rPr lang="tr-TR" sz="2400" b="1" dirty="0" smtClean="0">
                <a:latin typeface="Footlight MT Light"/>
                <a:cs typeface="Footlight MT Light"/>
              </a:rPr>
              <a:t>. </a:t>
            </a:r>
            <a:r>
              <a:rPr lang="tr-TR" sz="2400" b="1" dirty="0" err="1">
                <a:latin typeface="Footlight MT Light"/>
                <a:cs typeface="Footlight MT Light"/>
              </a:rPr>
              <a:t>Contraindications</a:t>
            </a:r>
            <a:r>
              <a:rPr lang="tr-TR" sz="2400" b="1" dirty="0">
                <a:latin typeface="Footlight MT Light"/>
                <a:cs typeface="Footlight MT Light"/>
              </a:rPr>
              <a:t> can </a:t>
            </a:r>
            <a:r>
              <a:rPr lang="tr-TR" sz="2400" b="1" dirty="0" err="1">
                <a:latin typeface="Footlight MT Light"/>
                <a:cs typeface="Footlight MT Light"/>
              </a:rPr>
              <a:t>include</a:t>
            </a:r>
            <a:r>
              <a:rPr lang="tr-TR" sz="2400" b="1" dirty="0">
                <a:latin typeface="Footlight MT Light"/>
                <a:cs typeface="Footlight MT Light"/>
              </a:rPr>
              <a:t> </a:t>
            </a:r>
            <a:r>
              <a:rPr lang="tr-TR" sz="2400" b="1" dirty="0" err="1">
                <a:solidFill>
                  <a:srgbClr val="A53926"/>
                </a:solidFill>
                <a:latin typeface="Footlight MT Light"/>
                <a:cs typeface="Footlight MT Light"/>
              </a:rPr>
              <a:t>large</a:t>
            </a:r>
            <a:r>
              <a:rPr lang="tr-TR" sz="2400" b="1" dirty="0">
                <a:solidFill>
                  <a:srgbClr val="A53926"/>
                </a:solidFill>
                <a:latin typeface="Footlight MT Light"/>
                <a:cs typeface="Footlight MT Light"/>
              </a:rPr>
              <a:t> </a:t>
            </a:r>
            <a:r>
              <a:rPr lang="tr-TR" sz="2400" b="1" dirty="0" err="1">
                <a:solidFill>
                  <a:srgbClr val="A53926"/>
                </a:solidFill>
                <a:latin typeface="Footlight MT Light"/>
                <a:cs typeface="Footlight MT Light"/>
              </a:rPr>
              <a:t>uterine</a:t>
            </a:r>
            <a:r>
              <a:rPr lang="tr-TR" sz="2400" b="1" dirty="0">
                <a:solidFill>
                  <a:srgbClr val="A53926"/>
                </a:solidFill>
                <a:latin typeface="Footlight MT Light"/>
                <a:cs typeface="Footlight MT Light"/>
              </a:rPr>
              <a:t> size </a:t>
            </a:r>
            <a:r>
              <a:rPr lang="tr-TR" sz="2400" b="1" dirty="0" err="1">
                <a:solidFill>
                  <a:srgbClr val="A53926"/>
                </a:solidFill>
                <a:latin typeface="Footlight MT Light"/>
                <a:cs typeface="Footlight MT Light"/>
              </a:rPr>
              <a:t>or</a:t>
            </a:r>
            <a:r>
              <a:rPr lang="tr-TR" sz="2400" b="1" dirty="0">
                <a:solidFill>
                  <a:srgbClr val="A53926"/>
                </a:solidFill>
                <a:latin typeface="Footlight MT Light"/>
                <a:cs typeface="Footlight MT Light"/>
              </a:rPr>
              <a:t> </a:t>
            </a:r>
            <a:r>
              <a:rPr lang="tr-TR" sz="2400" b="1" dirty="0" err="1">
                <a:solidFill>
                  <a:srgbClr val="A53926"/>
                </a:solidFill>
                <a:latin typeface="Footlight MT Light"/>
                <a:cs typeface="Footlight MT Light"/>
              </a:rPr>
              <a:t>excessive</a:t>
            </a:r>
            <a:r>
              <a:rPr lang="tr-TR" sz="2400" b="1" dirty="0">
                <a:solidFill>
                  <a:srgbClr val="A53926"/>
                </a:solidFill>
                <a:latin typeface="Footlight MT Light"/>
                <a:cs typeface="Footlight MT Light"/>
              </a:rPr>
              <a:t> BMI</a:t>
            </a:r>
            <a:r>
              <a:rPr lang="tr-TR" sz="2400" b="1" dirty="0">
                <a:solidFill>
                  <a:srgbClr val="292934"/>
                </a:solidFill>
                <a:latin typeface="Footlight MT Light"/>
                <a:cs typeface="Footlight MT Light"/>
              </a:rPr>
              <a:t>(</a:t>
            </a:r>
            <a:r>
              <a:rPr lang="tr-TR" sz="2400" b="1" u="sng" dirty="0" err="1">
                <a:solidFill>
                  <a:srgbClr val="292934"/>
                </a:solidFill>
                <a:latin typeface="Footlight MT Light"/>
                <a:cs typeface="Footlight MT Light"/>
              </a:rPr>
              <a:t>r</a:t>
            </a:r>
            <a:r>
              <a:rPr lang="tr-TR" sz="2400" b="1" u="sng" dirty="0" err="1">
                <a:latin typeface="Footlight MT Light"/>
                <a:cs typeface="Footlight MT Light"/>
              </a:rPr>
              <a:t>elative</a:t>
            </a:r>
            <a:r>
              <a:rPr lang="tr-TR" sz="2400" b="1" u="sng" dirty="0">
                <a:latin typeface="Footlight MT Light"/>
                <a:cs typeface="Footlight MT Light"/>
              </a:rPr>
              <a:t> </a:t>
            </a:r>
            <a:r>
              <a:rPr lang="tr-TR" sz="2400" b="1" u="sng" dirty="0" err="1">
                <a:latin typeface="Footlight MT Light"/>
                <a:cs typeface="Footlight MT Light"/>
              </a:rPr>
              <a:t>contraindication</a:t>
            </a:r>
            <a:r>
              <a:rPr lang="tr-TR" sz="2400" b="1" u="sng" dirty="0">
                <a:latin typeface="Footlight MT Light"/>
                <a:cs typeface="Footlight MT Light"/>
              </a:rPr>
              <a:t> </a:t>
            </a:r>
            <a:r>
              <a:rPr lang="tr-TR" sz="2400" b="1" dirty="0">
                <a:latin typeface="Footlight MT Light"/>
                <a:cs typeface="Footlight MT Light"/>
              </a:rPr>
              <a:t>– </a:t>
            </a:r>
            <a:r>
              <a:rPr lang="tr-TR" sz="2400" b="1" dirty="0" err="1">
                <a:latin typeface="Footlight MT Light"/>
                <a:cs typeface="Footlight MT Light"/>
              </a:rPr>
              <a:t>if</a:t>
            </a:r>
            <a:r>
              <a:rPr lang="tr-TR" sz="2400" b="1" dirty="0">
                <a:latin typeface="Footlight MT Light"/>
                <a:cs typeface="Footlight MT Light"/>
              </a:rPr>
              <a:t> </a:t>
            </a:r>
            <a:r>
              <a:rPr lang="tr-TR" sz="2400" b="1" dirty="0" err="1">
                <a:latin typeface="Footlight MT Light"/>
                <a:cs typeface="Footlight MT Light"/>
              </a:rPr>
              <a:t>they</a:t>
            </a:r>
            <a:r>
              <a:rPr lang="tr-TR" sz="2400" b="1" dirty="0">
                <a:latin typeface="Footlight MT Light"/>
                <a:cs typeface="Footlight MT Light"/>
              </a:rPr>
              <a:t> </a:t>
            </a:r>
            <a:r>
              <a:rPr lang="tr-TR" sz="2400" b="1" dirty="0" err="1">
                <a:latin typeface="Footlight MT Light"/>
                <a:cs typeface="Footlight MT Light"/>
              </a:rPr>
              <a:t>can’t</a:t>
            </a:r>
            <a:r>
              <a:rPr lang="tr-TR" sz="2400" b="1" dirty="0">
                <a:latin typeface="Footlight MT Light"/>
                <a:cs typeface="Footlight MT Light"/>
              </a:rPr>
              <a:t> </a:t>
            </a:r>
            <a:r>
              <a:rPr lang="tr-TR" sz="2400" b="1" dirty="0" err="1">
                <a:latin typeface="Footlight MT Light"/>
                <a:cs typeface="Footlight MT Light"/>
              </a:rPr>
              <a:t>tolerate</a:t>
            </a:r>
            <a:r>
              <a:rPr lang="tr-TR" sz="2400" b="1" dirty="0">
                <a:latin typeface="Footlight MT Light"/>
                <a:cs typeface="Footlight MT Light"/>
              </a:rPr>
              <a:t> </a:t>
            </a:r>
            <a:r>
              <a:rPr lang="tr-TR" sz="2400" b="1" dirty="0" err="1">
                <a:solidFill>
                  <a:srgbClr val="292934"/>
                </a:solidFill>
                <a:latin typeface="Footlight MT Light"/>
                <a:cs typeface="Footlight MT Light"/>
              </a:rPr>
              <a:t>Trendelenburg</a:t>
            </a:r>
            <a:r>
              <a:rPr lang="tr-TR" sz="2400" b="1" dirty="0">
                <a:latin typeface="Footlight MT Light"/>
                <a:cs typeface="Footlight MT Light"/>
              </a:rPr>
              <a:t>)»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51726" y="65416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3164" y="4268647"/>
            <a:ext cx="42881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/>
              <a:t>Richard </a:t>
            </a:r>
            <a:r>
              <a:rPr lang="tr-TR" dirty="0" err="1"/>
              <a:t>Barakat</a:t>
            </a:r>
            <a:r>
              <a:rPr lang="tr-TR" dirty="0"/>
              <a:t>, MD, </a:t>
            </a:r>
            <a:r>
              <a:rPr lang="tr-TR" dirty="0" smtClean="0"/>
              <a:t>FACS, </a:t>
            </a:r>
          </a:p>
          <a:p>
            <a:pPr algn="ctr"/>
            <a:r>
              <a:rPr lang="tr-TR" dirty="0" smtClean="0"/>
              <a:t>Chair </a:t>
            </a:r>
            <a:r>
              <a:rPr lang="tr-TR" dirty="0"/>
              <a:t>in </a:t>
            </a:r>
            <a:r>
              <a:rPr lang="tr-TR" dirty="0" err="1"/>
              <a:t>Gynecologic</a:t>
            </a:r>
            <a:r>
              <a:rPr lang="tr-TR" dirty="0"/>
              <a:t> </a:t>
            </a:r>
            <a:r>
              <a:rPr lang="tr-TR" dirty="0" err="1"/>
              <a:t>Oncology</a:t>
            </a:r>
            <a:r>
              <a:rPr lang="tr-TR" dirty="0"/>
              <a:t> </a:t>
            </a:r>
            <a:r>
              <a:rPr lang="tr-TR" dirty="0" err="1"/>
              <a:t>Surgery</a:t>
            </a:r>
            <a:endParaRPr lang="tr-TR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472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Öğrenme</a:t>
            </a:r>
            <a:r>
              <a:rPr lang="en-US" dirty="0" smtClean="0"/>
              <a:t> </a:t>
            </a:r>
            <a:r>
              <a:rPr lang="en-US" dirty="0" err="1" smtClean="0"/>
              <a:t>Eğrisi</a:t>
            </a:r>
            <a:r>
              <a:rPr lang="en-US" dirty="0" smtClean="0"/>
              <a:t> (TLH + BSO + LND)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410" y="1694782"/>
            <a:ext cx="8229600" cy="156711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tr-TR" sz="4000" dirty="0" smtClean="0">
                <a:latin typeface="Arial" charset="0"/>
              </a:rPr>
              <a:t>L</a:t>
            </a:r>
            <a:r>
              <a:rPr lang="tr-TR" sz="4000" dirty="0">
                <a:latin typeface="Arial" charset="0"/>
              </a:rPr>
              <a:t>/</a:t>
            </a:r>
            <a:r>
              <a:rPr lang="tr-TR" sz="4000" dirty="0" smtClean="0">
                <a:latin typeface="Arial" charset="0"/>
              </a:rPr>
              <a:t>S  </a:t>
            </a:r>
            <a:r>
              <a:rPr lang="tr-TR" sz="4000" dirty="0" smtClean="0">
                <a:latin typeface="Arial" charset="0"/>
                <a:sym typeface="Wingdings"/>
              </a:rPr>
              <a:t> </a:t>
            </a:r>
            <a:r>
              <a:rPr lang="tr-TR" sz="4000" dirty="0" smtClean="0">
                <a:latin typeface="Arial" charset="0"/>
              </a:rPr>
              <a:t>49 vaka</a:t>
            </a:r>
            <a:endParaRPr lang="tr-TR" sz="4000" dirty="0">
              <a:latin typeface="Arial" charset="0"/>
            </a:endParaRPr>
          </a:p>
          <a:p>
            <a:pPr algn="ctr"/>
            <a:r>
              <a:rPr lang="tr-TR" sz="4000" dirty="0" smtClean="0">
                <a:solidFill>
                  <a:srgbClr val="FF0000"/>
                </a:solidFill>
                <a:latin typeface="Arial" charset="0"/>
              </a:rPr>
              <a:t>Robotik </a:t>
            </a:r>
            <a:r>
              <a:rPr lang="tr-TR" sz="4000" dirty="0" smtClean="0">
                <a:solidFill>
                  <a:srgbClr val="FF0000"/>
                </a:solidFill>
                <a:latin typeface="Arial" charset="0"/>
                <a:sym typeface="Wingdings"/>
              </a:rPr>
              <a:t> </a:t>
            </a:r>
            <a:r>
              <a:rPr lang="tr-TR" sz="4000" dirty="0" smtClean="0">
                <a:solidFill>
                  <a:srgbClr val="FF0000"/>
                </a:solidFill>
                <a:latin typeface="Arial" charset="0"/>
              </a:rPr>
              <a:t>24 </a:t>
            </a:r>
            <a:r>
              <a:rPr lang="tr-TR" sz="4000" dirty="0">
                <a:solidFill>
                  <a:srgbClr val="FF0000"/>
                </a:solidFill>
                <a:latin typeface="Arial" charset="0"/>
              </a:rPr>
              <a:t>vaka</a:t>
            </a:r>
          </a:p>
          <a:p>
            <a:pPr algn="ctr"/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5494421" y="4568931"/>
            <a:ext cx="33153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1100" dirty="0" err="1">
                <a:latin typeface="Arial" charset="0"/>
              </a:rPr>
              <a:t>Lim</a:t>
            </a:r>
            <a:r>
              <a:rPr lang="tr-TR" sz="1100" dirty="0">
                <a:latin typeface="Arial" charset="0"/>
              </a:rPr>
              <a:t> PC, </a:t>
            </a:r>
            <a:r>
              <a:rPr lang="tr-TR" sz="1100" dirty="0" err="1">
                <a:latin typeface="Arial" charset="0"/>
              </a:rPr>
              <a:t>Gynecol</a:t>
            </a:r>
            <a:r>
              <a:rPr lang="tr-TR" sz="1100" dirty="0">
                <a:latin typeface="Arial" charset="0"/>
              </a:rPr>
              <a:t> </a:t>
            </a:r>
            <a:r>
              <a:rPr lang="tr-TR" sz="1100" dirty="0" err="1">
                <a:latin typeface="Arial" charset="0"/>
              </a:rPr>
              <a:t>Oncol</a:t>
            </a:r>
            <a:r>
              <a:rPr lang="tr-TR" sz="1100" dirty="0">
                <a:latin typeface="Arial" charset="0"/>
              </a:rPr>
              <a:t> 120(3): 413-8, 2011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860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2" t="31006" r="33427" b="46224"/>
          <a:stretch/>
        </p:blipFill>
        <p:spPr bwMode="auto">
          <a:xfrm>
            <a:off x="1630947" y="1149684"/>
            <a:ext cx="5775158" cy="363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Minimal </a:t>
            </a:r>
            <a:r>
              <a:rPr lang="en-US" dirty="0" err="1" smtClean="0"/>
              <a:t>İnvaziv</a:t>
            </a:r>
            <a:r>
              <a:rPr lang="en-US" dirty="0" smtClean="0"/>
              <a:t> </a:t>
            </a:r>
            <a:r>
              <a:rPr lang="en-US" dirty="0" err="1" smtClean="0"/>
              <a:t>Cerrahi</a:t>
            </a:r>
            <a:r>
              <a:rPr lang="en-US" dirty="0" smtClean="0"/>
              <a:t> </a:t>
            </a:r>
            <a:r>
              <a:rPr lang="en-US" dirty="0" err="1" smtClean="0"/>
              <a:t>Oranları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83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68" y="350206"/>
            <a:ext cx="7859629" cy="65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Dikdörtgen"/>
          <p:cNvSpPr>
            <a:spLocks noChangeArrowheads="1"/>
          </p:cNvSpPr>
          <p:nvPr/>
        </p:nvSpPr>
        <p:spPr bwMode="auto">
          <a:xfrm>
            <a:off x="6231690" y="4681731"/>
            <a:ext cx="29123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eaLnBrk="1" hangingPunct="1"/>
            <a:r>
              <a:rPr lang="tr-TR" sz="1400" dirty="0"/>
              <a:t>John K. </a:t>
            </a:r>
            <a:r>
              <a:rPr lang="tr-TR" sz="1400" dirty="0" err="1"/>
              <a:t>Chan</a:t>
            </a:r>
            <a:r>
              <a:rPr lang="tr-TR" sz="1400" dirty="0"/>
              <a:t> </a:t>
            </a:r>
            <a:r>
              <a:rPr lang="tr-TR" sz="1400" dirty="0" err="1" smtClean="0"/>
              <a:t>Gyn</a:t>
            </a:r>
            <a:r>
              <a:rPr lang="tr-TR" sz="1400" dirty="0" smtClean="0"/>
              <a:t> </a:t>
            </a:r>
            <a:r>
              <a:rPr lang="tr-TR" sz="1400" dirty="0" err="1" smtClean="0"/>
              <a:t>Oncol</a:t>
            </a:r>
            <a:r>
              <a:rPr lang="tr-TR" sz="1400" dirty="0" smtClean="0"/>
              <a:t> 2015 </a:t>
            </a:r>
            <a:endParaRPr lang="tr-TR" sz="1400" dirty="0"/>
          </a:p>
        </p:txBody>
      </p:sp>
      <p:sp>
        <p:nvSpPr>
          <p:cNvPr id="7" name="Rectangle 6"/>
          <p:cNvSpPr/>
          <p:nvPr/>
        </p:nvSpPr>
        <p:spPr>
          <a:xfrm>
            <a:off x="457200" y="1098965"/>
            <a:ext cx="1089624" cy="3000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tr-TR" dirty="0">
                <a:latin typeface="Arial" charset="0"/>
              </a:rPr>
              <a:t>n =</a:t>
            </a:r>
            <a:r>
              <a:rPr lang="en-US" dirty="0">
                <a:latin typeface="Arial" charset="0"/>
              </a:rPr>
              <a:t>6560</a:t>
            </a:r>
            <a:r>
              <a:rPr lang="tr-TR" dirty="0">
                <a:latin typeface="Arial" charset="0"/>
              </a:rPr>
              <a:t>;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379" y="1005389"/>
            <a:ext cx="4595103" cy="373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Yuvarlatılmış Dikdörtgen 1"/>
          <p:cNvSpPr/>
          <p:nvPr/>
        </p:nvSpPr>
        <p:spPr>
          <a:xfrm>
            <a:off x="5650860" y="2341917"/>
            <a:ext cx="1105622" cy="19011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6968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Minimal </a:t>
            </a:r>
            <a:r>
              <a:rPr lang="en-US" dirty="0" err="1" smtClean="0"/>
              <a:t>İnvaziv</a:t>
            </a:r>
            <a:r>
              <a:rPr lang="en-US" dirty="0" smtClean="0"/>
              <a:t> </a:t>
            </a:r>
            <a:r>
              <a:rPr lang="en-US" dirty="0" err="1" smtClean="0"/>
              <a:t>Yöntemler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1036"/>
            <a:ext cx="8229600" cy="291721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dirty="0"/>
          </a:p>
          <a:p>
            <a:r>
              <a:rPr lang="tr-TR" dirty="0" smtClean="0">
                <a:solidFill>
                  <a:srgbClr val="FF0000"/>
                </a:solidFill>
              </a:rPr>
              <a:t>KANSER CERRAHİSİNDE AYNI-GÜN TABURCULUK !!!</a:t>
            </a:r>
            <a:endParaRPr lang="tr-TR" dirty="0">
              <a:solidFill>
                <a:srgbClr val="FF0000"/>
              </a:solidFill>
            </a:endParaRPr>
          </a:p>
          <a:p>
            <a:r>
              <a:rPr lang="tr-TR" dirty="0" smtClean="0"/>
              <a:t>118 </a:t>
            </a:r>
            <a:r>
              <a:rPr lang="tr-TR" dirty="0"/>
              <a:t>Robotik cerrahi </a:t>
            </a:r>
            <a:r>
              <a:rPr lang="tr-TR" dirty="0" err="1" smtClean="0"/>
              <a:t>vs</a:t>
            </a:r>
            <a:r>
              <a:rPr lang="tr-TR" dirty="0" smtClean="0"/>
              <a:t> </a:t>
            </a:r>
            <a:r>
              <a:rPr lang="tr-TR" dirty="0"/>
              <a:t>23 L/S </a:t>
            </a:r>
            <a:r>
              <a:rPr lang="tr-TR" dirty="0" smtClean="0"/>
              <a:t>cerrahi</a:t>
            </a:r>
            <a:endParaRPr lang="tr-TR" dirty="0"/>
          </a:p>
          <a:p>
            <a:r>
              <a:rPr lang="tr-TR" dirty="0"/>
              <a:t>118 (% 83. 7) aynı gün </a:t>
            </a:r>
            <a:r>
              <a:rPr lang="tr-TR" dirty="0" smtClean="0"/>
              <a:t>taburcu,  </a:t>
            </a:r>
            <a:r>
              <a:rPr lang="tr-TR" dirty="0"/>
              <a:t>23 (%16.3) 1 gece sonra </a:t>
            </a:r>
            <a:r>
              <a:rPr lang="tr-TR" dirty="0" smtClean="0"/>
              <a:t>taburcu</a:t>
            </a:r>
            <a:endParaRPr lang="tr-TR" dirty="0"/>
          </a:p>
          <a:p>
            <a:r>
              <a:rPr lang="tr-TR" dirty="0"/>
              <a:t>Tekrar hastaneye kabul oranları  % 11 </a:t>
            </a:r>
            <a:r>
              <a:rPr lang="tr-TR" dirty="0" err="1"/>
              <a:t>vs</a:t>
            </a:r>
            <a:r>
              <a:rPr lang="tr-TR" dirty="0"/>
              <a:t> % 17  (p = 0.48)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65467" y="1381048"/>
            <a:ext cx="2817486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tr-TR" dirty="0"/>
              <a:t>n =141 (116 </a:t>
            </a:r>
            <a:r>
              <a:rPr lang="tr-TR" dirty="0" err="1" smtClean="0"/>
              <a:t>End</a:t>
            </a:r>
            <a:r>
              <a:rPr lang="tr-TR" dirty="0" smtClean="0"/>
              <a:t> – </a:t>
            </a:r>
            <a:r>
              <a:rPr lang="tr-TR" dirty="0"/>
              <a:t>25 </a:t>
            </a:r>
            <a:r>
              <a:rPr lang="tr-TR" dirty="0" err="1" smtClean="0"/>
              <a:t>Cx</a:t>
            </a:r>
            <a:r>
              <a:rPr lang="tr-TR" dirty="0" smtClean="0"/>
              <a:t>)</a:t>
            </a:r>
            <a:endParaRPr lang="tr-T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5" r="16681" b="20268"/>
          <a:stretch/>
        </p:blipFill>
        <p:spPr bwMode="auto">
          <a:xfrm>
            <a:off x="5555036" y="1133191"/>
            <a:ext cx="3247227" cy="617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75738" y="4643227"/>
            <a:ext cx="2011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Penner</a:t>
            </a:r>
            <a:r>
              <a:rPr lang="en-US" sz="1400" dirty="0" smtClean="0"/>
              <a:t> K, AJOG, 2015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Yuvarlatılmış Dikdörtgen 7"/>
          <p:cNvSpPr/>
          <p:nvPr/>
        </p:nvSpPr>
        <p:spPr>
          <a:xfrm>
            <a:off x="565467" y="3572081"/>
            <a:ext cx="8121333" cy="55916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524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Robotik</a:t>
            </a:r>
            <a:r>
              <a:rPr lang="en-US" dirty="0" smtClean="0"/>
              <a:t> </a:t>
            </a:r>
            <a:r>
              <a:rPr lang="en-US" dirty="0" err="1" smtClean="0"/>
              <a:t>Cerrahide</a:t>
            </a:r>
            <a:r>
              <a:rPr lang="en-US" dirty="0" smtClean="0"/>
              <a:t> Hosp. </a:t>
            </a:r>
            <a:r>
              <a:rPr lang="en-US" dirty="0" err="1" smtClean="0"/>
              <a:t>Süresini</a:t>
            </a:r>
            <a:r>
              <a:rPr lang="en-US" dirty="0" smtClean="0"/>
              <a:t> </a:t>
            </a:r>
            <a:r>
              <a:rPr lang="en-US" dirty="0" err="1" smtClean="0"/>
              <a:t>Predikte</a:t>
            </a:r>
            <a:r>
              <a:rPr lang="en-US" dirty="0" smtClean="0"/>
              <a:t> Eden </a:t>
            </a:r>
            <a:r>
              <a:rPr lang="en-US" dirty="0" err="1" smtClean="0"/>
              <a:t>Faktörler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57496"/>
            <a:ext cx="7772400" cy="2600253"/>
          </a:xfrm>
        </p:spPr>
        <p:txBody>
          <a:bodyPr/>
          <a:lstStyle/>
          <a:p>
            <a:pPr>
              <a:lnSpc>
                <a:spcPct val="70000"/>
              </a:lnSpc>
            </a:pPr>
            <a:endParaRPr lang="tr-TR" dirty="0" smtClean="0">
              <a:latin typeface="Arial" charset="0"/>
            </a:endParaRPr>
          </a:p>
          <a:p>
            <a:pPr>
              <a:lnSpc>
                <a:spcPct val="70000"/>
              </a:lnSpc>
            </a:pPr>
            <a:r>
              <a:rPr lang="tr-TR" dirty="0" smtClean="0">
                <a:latin typeface="Arial" charset="0"/>
              </a:rPr>
              <a:t>ileri </a:t>
            </a:r>
            <a:r>
              <a:rPr lang="tr-TR" dirty="0">
                <a:latin typeface="Arial" charset="0"/>
              </a:rPr>
              <a:t>yaş </a:t>
            </a:r>
            <a:endParaRPr lang="tr-TR" dirty="0" smtClean="0">
              <a:latin typeface="Arial" charset="0"/>
            </a:endParaRPr>
          </a:p>
          <a:p>
            <a:pPr>
              <a:lnSpc>
                <a:spcPct val="70000"/>
              </a:lnSpc>
            </a:pPr>
            <a:r>
              <a:rPr lang="tr-TR" dirty="0" smtClean="0">
                <a:latin typeface="Arial" charset="0"/>
              </a:rPr>
              <a:t>MI öyküsü (</a:t>
            </a:r>
            <a:r>
              <a:rPr lang="en-US" dirty="0" smtClean="0">
                <a:latin typeface="Arial" charset="0"/>
              </a:rPr>
              <a:t>RR</a:t>
            </a:r>
            <a:r>
              <a:rPr lang="en-US" dirty="0">
                <a:latin typeface="Arial" charset="0"/>
              </a:rPr>
              <a:t>, </a:t>
            </a:r>
            <a:r>
              <a:rPr lang="en-US" dirty="0" smtClean="0">
                <a:latin typeface="Arial" charset="0"/>
              </a:rPr>
              <a:t>2.0)</a:t>
            </a:r>
          </a:p>
          <a:p>
            <a:pPr>
              <a:lnSpc>
                <a:spcPct val="70000"/>
              </a:lnSpc>
            </a:pPr>
            <a:r>
              <a:rPr lang="tr-TR" dirty="0" smtClean="0">
                <a:latin typeface="Arial" charset="0"/>
              </a:rPr>
              <a:t>Operasyona </a:t>
            </a:r>
            <a:r>
              <a:rPr lang="tr-TR" dirty="0">
                <a:latin typeface="Arial" charset="0"/>
              </a:rPr>
              <a:t>başlama saatinin &gt;</a:t>
            </a:r>
            <a:r>
              <a:rPr lang="tr-TR" dirty="0" smtClean="0">
                <a:latin typeface="Arial" charset="0"/>
              </a:rPr>
              <a:t>12:00 </a:t>
            </a:r>
            <a:r>
              <a:rPr lang="tr-TR" dirty="0">
                <a:latin typeface="Arial" charset="0"/>
              </a:rPr>
              <a:t>olması</a:t>
            </a:r>
            <a:r>
              <a:rPr lang="en-US" dirty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(RR</a:t>
            </a:r>
            <a:r>
              <a:rPr lang="en-US" dirty="0">
                <a:latin typeface="Arial" charset="0"/>
              </a:rPr>
              <a:t>, </a:t>
            </a:r>
            <a:r>
              <a:rPr lang="en-US" dirty="0" smtClean="0">
                <a:latin typeface="Arial" charset="0"/>
              </a:rPr>
              <a:t>1.7</a:t>
            </a:r>
            <a:r>
              <a:rPr lang="tr-TR" dirty="0" smtClean="0">
                <a:latin typeface="Arial" charset="0"/>
              </a:rPr>
              <a:t>)</a:t>
            </a:r>
            <a:endParaRPr lang="tr-TR" dirty="0">
              <a:latin typeface="Arial" charset="0"/>
            </a:endParaRPr>
          </a:p>
          <a:p>
            <a:pPr>
              <a:lnSpc>
                <a:spcPct val="70000"/>
              </a:lnSpc>
            </a:pPr>
            <a:r>
              <a:rPr lang="tr-TR" dirty="0" err="1">
                <a:latin typeface="Arial" charset="0"/>
              </a:rPr>
              <a:t>P</a:t>
            </a:r>
            <a:r>
              <a:rPr lang="tr-TR" dirty="0" err="1" smtClean="0">
                <a:latin typeface="Arial" charset="0"/>
              </a:rPr>
              <a:t>erioperatif</a:t>
            </a:r>
            <a:r>
              <a:rPr lang="tr-TR" dirty="0" smtClean="0">
                <a:latin typeface="Arial" charset="0"/>
              </a:rPr>
              <a:t> kan transfüzyonu</a:t>
            </a:r>
            <a:r>
              <a:rPr lang="en-US" dirty="0" smtClean="0">
                <a:latin typeface="Arial" charset="0"/>
              </a:rPr>
              <a:t> (RR, 3.2)</a:t>
            </a:r>
            <a:endParaRPr lang="tr-TR" dirty="0" smtClean="0">
              <a:latin typeface="Arial" charset="0"/>
            </a:endParaRPr>
          </a:p>
          <a:p>
            <a:pPr>
              <a:lnSpc>
                <a:spcPct val="70000"/>
              </a:lnSpc>
              <a:buNone/>
            </a:pPr>
            <a:endParaRPr lang="tr-TR" dirty="0">
              <a:latin typeface="Arial" charset="0"/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579004"/>
            <a:ext cx="6400800" cy="6878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tr-TR" dirty="0" smtClean="0">
                <a:latin typeface="Arial" charset="0"/>
              </a:rPr>
              <a:t>n=395</a:t>
            </a:r>
          </a:p>
          <a:p>
            <a:pPr>
              <a:lnSpc>
                <a:spcPct val="70000"/>
              </a:lnSpc>
            </a:pPr>
            <a:endParaRPr lang="tr-TR" dirty="0" smtClean="0">
              <a:latin typeface="Arial" charset="0"/>
            </a:endParaRPr>
          </a:p>
          <a:p>
            <a:pPr>
              <a:lnSpc>
                <a:spcPct val="70000"/>
              </a:lnSpc>
            </a:pPr>
            <a:r>
              <a:rPr lang="tr-TR" dirty="0" smtClean="0">
                <a:solidFill>
                  <a:srgbClr val="FF0000"/>
                </a:solidFill>
                <a:latin typeface="Arial" charset="0"/>
              </a:rPr>
              <a:t>%</a:t>
            </a:r>
            <a:r>
              <a:rPr lang="tr-TR" dirty="0">
                <a:solidFill>
                  <a:srgbClr val="FF0000"/>
                </a:solidFill>
                <a:latin typeface="Arial" charset="0"/>
              </a:rPr>
              <a:t>75 aynı </a:t>
            </a:r>
            <a:r>
              <a:rPr lang="tr-TR" dirty="0" smtClean="0">
                <a:solidFill>
                  <a:srgbClr val="FF0000"/>
                </a:solidFill>
                <a:latin typeface="Arial" charset="0"/>
              </a:rPr>
              <a:t>gün, %</a:t>
            </a:r>
            <a:r>
              <a:rPr lang="tr-TR" dirty="0">
                <a:solidFill>
                  <a:srgbClr val="FF0000"/>
                </a:solidFill>
                <a:latin typeface="Arial" charset="0"/>
              </a:rPr>
              <a:t>25 en az 2 gün sonra taburcu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10205" y="4256031"/>
            <a:ext cx="33503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 smtClean="0"/>
              <a:t>Liang M,</a:t>
            </a:r>
            <a:r>
              <a:rPr lang="tr-TR" sz="1100" dirty="0">
                <a:latin typeface="Arial" charset="0"/>
              </a:rPr>
              <a:t> </a:t>
            </a:r>
            <a:endParaRPr lang="tr-TR" sz="1100" dirty="0" smtClean="0">
              <a:latin typeface="Arial" charset="0"/>
            </a:endParaRPr>
          </a:p>
          <a:p>
            <a:pPr algn="r"/>
            <a:r>
              <a:rPr lang="tr-TR" sz="1100" dirty="0" smtClean="0">
                <a:latin typeface="Arial" charset="0"/>
              </a:rPr>
              <a:t>Predicting </a:t>
            </a:r>
            <a:r>
              <a:rPr lang="tr-TR" sz="1100" dirty="0" err="1">
                <a:latin typeface="Arial" charset="0"/>
              </a:rPr>
              <a:t>inpatient</a:t>
            </a:r>
            <a:r>
              <a:rPr lang="tr-TR" sz="1100" dirty="0">
                <a:latin typeface="Arial" charset="0"/>
              </a:rPr>
              <a:t> </a:t>
            </a:r>
            <a:r>
              <a:rPr lang="tr-TR" sz="1100" dirty="0" err="1">
                <a:latin typeface="Arial" charset="0"/>
              </a:rPr>
              <a:t>stay</a:t>
            </a:r>
            <a:r>
              <a:rPr lang="tr-TR" sz="1100" dirty="0">
                <a:latin typeface="Arial" charset="0"/>
              </a:rPr>
              <a:t> </a:t>
            </a:r>
            <a:r>
              <a:rPr lang="tr-TR" sz="1100" dirty="0" err="1">
                <a:latin typeface="Arial" charset="0"/>
              </a:rPr>
              <a:t>lasting</a:t>
            </a:r>
            <a:r>
              <a:rPr lang="tr-TR" sz="1100" dirty="0">
                <a:latin typeface="Arial" charset="0"/>
              </a:rPr>
              <a:t> 2 </a:t>
            </a:r>
            <a:r>
              <a:rPr lang="tr-TR" sz="1100" dirty="0" err="1">
                <a:latin typeface="Arial" charset="0"/>
              </a:rPr>
              <a:t>midnights</a:t>
            </a:r>
            <a:r>
              <a:rPr lang="tr-TR" sz="1100" dirty="0">
                <a:latin typeface="Arial" charset="0"/>
              </a:rPr>
              <a:t> </a:t>
            </a:r>
            <a:r>
              <a:rPr lang="tr-TR" sz="1100" dirty="0" err="1">
                <a:latin typeface="Arial" charset="0"/>
              </a:rPr>
              <a:t>or</a:t>
            </a:r>
            <a:r>
              <a:rPr lang="tr-TR" sz="1100" dirty="0">
                <a:latin typeface="Arial" charset="0"/>
              </a:rPr>
              <a:t> </a:t>
            </a:r>
            <a:endParaRPr lang="tr-TR" sz="1100" dirty="0" smtClean="0">
              <a:latin typeface="Arial" charset="0"/>
            </a:endParaRPr>
          </a:p>
          <a:p>
            <a:pPr algn="r"/>
            <a:r>
              <a:rPr lang="tr-TR" sz="1100" dirty="0" err="1" smtClean="0">
                <a:latin typeface="Arial" charset="0"/>
              </a:rPr>
              <a:t>longer</a:t>
            </a:r>
            <a:r>
              <a:rPr lang="tr-TR" sz="1100" dirty="0" smtClean="0">
                <a:latin typeface="Arial" charset="0"/>
              </a:rPr>
              <a:t> </a:t>
            </a:r>
            <a:r>
              <a:rPr lang="tr-TR" sz="1100" dirty="0" err="1">
                <a:latin typeface="Arial" charset="0"/>
              </a:rPr>
              <a:t>after</a:t>
            </a:r>
            <a:r>
              <a:rPr lang="tr-TR" sz="1100" dirty="0">
                <a:latin typeface="Arial" charset="0"/>
              </a:rPr>
              <a:t> </a:t>
            </a:r>
            <a:r>
              <a:rPr lang="tr-TR" sz="1100" dirty="0" err="1">
                <a:latin typeface="Arial" charset="0"/>
              </a:rPr>
              <a:t>robotic</a:t>
            </a:r>
            <a:r>
              <a:rPr lang="tr-TR" sz="1100" dirty="0">
                <a:latin typeface="Arial" charset="0"/>
              </a:rPr>
              <a:t> </a:t>
            </a:r>
            <a:r>
              <a:rPr lang="tr-TR" sz="1100" dirty="0" err="1">
                <a:latin typeface="Arial" charset="0"/>
              </a:rPr>
              <a:t>surgery</a:t>
            </a:r>
            <a:r>
              <a:rPr lang="tr-TR" sz="1100" dirty="0">
                <a:latin typeface="Arial" charset="0"/>
              </a:rPr>
              <a:t> </a:t>
            </a:r>
            <a:r>
              <a:rPr lang="tr-TR" sz="1100" dirty="0" err="1">
                <a:latin typeface="Arial" charset="0"/>
              </a:rPr>
              <a:t>for</a:t>
            </a:r>
            <a:r>
              <a:rPr lang="tr-TR" sz="1100" dirty="0">
                <a:latin typeface="Arial" charset="0"/>
              </a:rPr>
              <a:t> </a:t>
            </a:r>
            <a:r>
              <a:rPr lang="tr-TR" sz="1100" dirty="0" err="1">
                <a:latin typeface="Arial" charset="0"/>
              </a:rPr>
              <a:t>endometrial</a:t>
            </a:r>
            <a:r>
              <a:rPr lang="tr-TR" sz="1100" dirty="0">
                <a:latin typeface="Arial" charset="0"/>
              </a:rPr>
              <a:t> </a:t>
            </a:r>
            <a:r>
              <a:rPr lang="tr-TR" sz="1100" dirty="0" err="1">
                <a:latin typeface="Arial" charset="0"/>
              </a:rPr>
              <a:t>cancer</a:t>
            </a:r>
            <a:r>
              <a:rPr lang="tr-TR" sz="1100" dirty="0">
                <a:latin typeface="Arial" charset="0"/>
              </a:rPr>
              <a:t>.</a:t>
            </a:r>
            <a:r>
              <a:rPr lang="en-US" sz="1100" dirty="0" smtClean="0"/>
              <a:t> </a:t>
            </a:r>
          </a:p>
          <a:p>
            <a:pPr algn="r"/>
            <a:r>
              <a:rPr lang="en-US" sz="1100" dirty="0" smtClean="0"/>
              <a:t>JMIG, 2015</a:t>
            </a:r>
            <a:endParaRPr lang="en-US" sz="1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548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4947" y="1068483"/>
            <a:ext cx="7186390" cy="4075017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LT </a:t>
            </a:r>
            <a:r>
              <a:rPr lang="en-US" dirty="0" err="1" smtClean="0"/>
              <a:t>vs</a:t>
            </a:r>
            <a:r>
              <a:rPr lang="en-US" dirty="0" smtClean="0"/>
              <a:t> LS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Robotik</a:t>
            </a:r>
            <a:r>
              <a:rPr lang="en-US" dirty="0" smtClean="0"/>
              <a:t> </a:t>
            </a:r>
            <a:r>
              <a:rPr lang="en-US" dirty="0" err="1" smtClean="0"/>
              <a:t>Cerrahi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79" r="16721"/>
          <a:stretch/>
        </p:blipFill>
        <p:spPr bwMode="auto">
          <a:xfrm>
            <a:off x="869817" y="1143000"/>
            <a:ext cx="6561360" cy="115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85227" y="4697207"/>
            <a:ext cx="1122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AJOG,2009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Yuvarlatılmış Dikdörtgen 2"/>
          <p:cNvSpPr/>
          <p:nvPr/>
        </p:nvSpPr>
        <p:spPr>
          <a:xfrm>
            <a:off x="684155" y="2927396"/>
            <a:ext cx="6747022" cy="4144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905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3" y="1143000"/>
            <a:ext cx="6407474" cy="205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11"/>
          <a:stretch/>
        </p:blipFill>
        <p:spPr bwMode="auto">
          <a:xfrm>
            <a:off x="1034513" y="3103499"/>
            <a:ext cx="6407474" cy="193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34513" y="1104519"/>
            <a:ext cx="141577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Robot </a:t>
            </a:r>
            <a:r>
              <a:rPr lang="en-US" dirty="0" err="1" smtClean="0"/>
              <a:t>vs</a:t>
            </a:r>
            <a:r>
              <a:rPr lang="en-US" dirty="0" smtClean="0"/>
              <a:t> LT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34513" y="3196108"/>
            <a:ext cx="144207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Robot </a:t>
            </a:r>
            <a:r>
              <a:rPr lang="en-US" dirty="0" err="1" smtClean="0"/>
              <a:t>vs</a:t>
            </a:r>
            <a:r>
              <a:rPr lang="en-US" dirty="0" smtClean="0"/>
              <a:t> LS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5593523" y="2950234"/>
            <a:ext cx="1051993" cy="271624"/>
          </a:xfrm>
          <a:prstGeom prst="roundRect">
            <a:avLst/>
          </a:prstGeom>
          <a:solidFill>
            <a:schemeClr val="tx2">
              <a:lumMod val="60000"/>
              <a:lumOff val="40000"/>
              <a:alpha val="41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593523" y="4848305"/>
            <a:ext cx="1051993" cy="271624"/>
          </a:xfrm>
          <a:prstGeom prst="roundRect">
            <a:avLst/>
          </a:prstGeom>
          <a:solidFill>
            <a:schemeClr val="tx2">
              <a:lumMod val="60000"/>
              <a:lumOff val="40000"/>
              <a:alpha val="41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11" y="372628"/>
            <a:ext cx="6083942" cy="70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8"/>
          <p:cNvSpPr txBox="1"/>
          <p:nvPr/>
        </p:nvSpPr>
        <p:spPr>
          <a:xfrm>
            <a:off x="6002937" y="827520"/>
            <a:ext cx="19010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British J of Surgery, 2010</a:t>
            </a:r>
            <a:endParaRPr lang="en-US" sz="1200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2476584" y="1236742"/>
            <a:ext cx="838938" cy="3355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Yuvarlatılmış Dikdörtgen 15"/>
          <p:cNvSpPr/>
          <p:nvPr/>
        </p:nvSpPr>
        <p:spPr>
          <a:xfrm>
            <a:off x="2398740" y="3349469"/>
            <a:ext cx="838938" cy="3355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Metin kutusu 1"/>
          <p:cNvSpPr txBox="1"/>
          <p:nvPr/>
        </p:nvSpPr>
        <p:spPr>
          <a:xfrm>
            <a:off x="7019171" y="2045887"/>
            <a:ext cx="198010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EC </a:t>
            </a:r>
            <a:r>
              <a:rPr lang="tr-TR" b="1" dirty="0" err="1" smtClean="0">
                <a:solidFill>
                  <a:srgbClr val="FF0000"/>
                </a:solidFill>
              </a:rPr>
              <a:t>evreleme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17" name="Metin kutusu 16"/>
          <p:cNvSpPr txBox="1"/>
          <p:nvPr/>
        </p:nvSpPr>
        <p:spPr>
          <a:xfrm>
            <a:off x="7019171" y="4006386"/>
            <a:ext cx="198010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EC </a:t>
            </a:r>
            <a:r>
              <a:rPr lang="tr-TR" b="1" dirty="0" err="1" smtClean="0">
                <a:solidFill>
                  <a:srgbClr val="FF0000"/>
                </a:solidFill>
              </a:rPr>
              <a:t>evreleme</a:t>
            </a:r>
            <a:endParaRPr lang="tr-T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6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dirty="0" err="1" smtClean="0"/>
              <a:t>Endometrium</a:t>
            </a:r>
            <a:r>
              <a:rPr lang="tr-TR" sz="2400" dirty="0" smtClean="0"/>
              <a:t> Kanserinin </a:t>
            </a:r>
            <a:r>
              <a:rPr lang="tr-TR" sz="2400" dirty="0" err="1" smtClean="0"/>
              <a:t>MİC’de</a:t>
            </a:r>
            <a:r>
              <a:rPr lang="tr-TR" sz="2400" dirty="0" smtClean="0"/>
              <a:t> Komplikasyon Oranları</a:t>
            </a:r>
            <a:endParaRPr lang="tr-TR" sz="24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000" dirty="0" smtClean="0"/>
              <a:t>N=181	LS % 14   </a:t>
            </a:r>
            <a:r>
              <a:rPr lang="tr-TR" sz="2000" dirty="0" err="1" smtClean="0"/>
              <a:t>vs</a:t>
            </a:r>
            <a:r>
              <a:rPr lang="tr-TR" sz="2000" dirty="0" smtClean="0"/>
              <a:t> Robot % 13                       p: .68*</a:t>
            </a:r>
          </a:p>
          <a:p>
            <a:endParaRPr lang="tr-TR" sz="2000" dirty="0" smtClean="0"/>
          </a:p>
          <a:p>
            <a:r>
              <a:rPr lang="tr-TR" sz="2000" dirty="0" smtClean="0">
                <a:solidFill>
                  <a:srgbClr val="FF0000"/>
                </a:solidFill>
              </a:rPr>
              <a:t>N=110	LT % 27.5 </a:t>
            </a:r>
            <a:r>
              <a:rPr lang="tr-TR" sz="2000" dirty="0" err="1" smtClean="0">
                <a:solidFill>
                  <a:srgbClr val="FF0000"/>
                </a:solidFill>
              </a:rPr>
              <a:t>vs</a:t>
            </a:r>
            <a:r>
              <a:rPr lang="tr-TR" sz="2000" dirty="0" smtClean="0">
                <a:solidFill>
                  <a:srgbClr val="FF0000"/>
                </a:solidFill>
              </a:rPr>
              <a:t> LS % 20 </a:t>
            </a:r>
            <a:r>
              <a:rPr lang="tr-TR" sz="2000" dirty="0" err="1" smtClean="0">
                <a:solidFill>
                  <a:srgbClr val="FF0000"/>
                </a:solidFill>
              </a:rPr>
              <a:t>vs</a:t>
            </a:r>
            <a:r>
              <a:rPr lang="tr-TR" sz="2000" dirty="0" smtClean="0">
                <a:solidFill>
                  <a:srgbClr val="FF0000"/>
                </a:solidFill>
              </a:rPr>
              <a:t> Robot % 7.5  p: .015, 0.03**</a:t>
            </a:r>
          </a:p>
          <a:p>
            <a:endParaRPr lang="tr-TR" sz="2000" dirty="0" smtClean="0"/>
          </a:p>
          <a:p>
            <a:r>
              <a:rPr lang="tr-TR" sz="2000" dirty="0" smtClean="0"/>
              <a:t>N=365	LT % 2.3   </a:t>
            </a:r>
            <a:r>
              <a:rPr lang="tr-TR" sz="2000" dirty="0" err="1" smtClean="0"/>
              <a:t>vs</a:t>
            </a:r>
            <a:r>
              <a:rPr lang="tr-TR" sz="2000" dirty="0" smtClean="0"/>
              <a:t> LS % 1.3 </a:t>
            </a:r>
            <a:r>
              <a:rPr lang="tr-TR" sz="2000" dirty="0" err="1" smtClean="0"/>
              <a:t>vs</a:t>
            </a:r>
            <a:r>
              <a:rPr lang="tr-TR" sz="2000" dirty="0" smtClean="0"/>
              <a:t> Robot % 2.3 p: .71***</a:t>
            </a:r>
          </a:p>
          <a:p>
            <a:endParaRPr lang="tr-TR" sz="2000" dirty="0"/>
          </a:p>
          <a:p>
            <a:pPr marL="0" indent="0">
              <a:buNone/>
            </a:pPr>
            <a:r>
              <a:rPr lang="tr-TR" sz="1200" dirty="0" smtClean="0"/>
              <a:t>*</a:t>
            </a:r>
            <a:r>
              <a:rPr lang="tr-TR" sz="1200" dirty="0" err="1" smtClean="0"/>
              <a:t>Seamon</a:t>
            </a:r>
            <a:r>
              <a:rPr lang="tr-TR" sz="1200" dirty="0" smtClean="0"/>
              <a:t> LG, </a:t>
            </a:r>
            <a:r>
              <a:rPr lang="tr-TR" sz="1200" dirty="0" err="1" smtClean="0"/>
              <a:t>Gynecol</a:t>
            </a:r>
            <a:r>
              <a:rPr lang="tr-TR" sz="1200" dirty="0" smtClean="0"/>
              <a:t> </a:t>
            </a:r>
            <a:r>
              <a:rPr lang="tr-TR" sz="1200" dirty="0" err="1" smtClean="0"/>
              <a:t>Oncol</a:t>
            </a:r>
            <a:r>
              <a:rPr lang="tr-TR" sz="1200" dirty="0" smtClean="0"/>
              <a:t> 2009</a:t>
            </a:r>
          </a:p>
          <a:p>
            <a:pPr marL="0" indent="0">
              <a:buNone/>
            </a:pPr>
            <a:r>
              <a:rPr lang="tr-TR" sz="1200" dirty="0" smtClean="0"/>
              <a:t>**</a:t>
            </a:r>
            <a:r>
              <a:rPr lang="tr-TR" sz="1200" dirty="0" err="1" smtClean="0"/>
              <a:t>Bell</a:t>
            </a:r>
            <a:r>
              <a:rPr lang="tr-TR" sz="1200" dirty="0" smtClean="0"/>
              <a:t> MC, </a:t>
            </a:r>
            <a:r>
              <a:rPr lang="tr-TR" sz="1200" dirty="0" err="1" smtClean="0"/>
              <a:t>Gynecol</a:t>
            </a:r>
            <a:r>
              <a:rPr lang="tr-TR" sz="1200" dirty="0" smtClean="0"/>
              <a:t> </a:t>
            </a:r>
            <a:r>
              <a:rPr lang="tr-TR" sz="1200" dirty="0" err="1" smtClean="0"/>
              <a:t>Oncol</a:t>
            </a:r>
            <a:r>
              <a:rPr lang="tr-TR" sz="1200" dirty="0" smtClean="0"/>
              <a:t> 2008</a:t>
            </a:r>
          </a:p>
          <a:p>
            <a:pPr marL="0" indent="0">
              <a:buNone/>
            </a:pPr>
            <a:r>
              <a:rPr lang="tr-TR" sz="1200" dirty="0" smtClean="0"/>
              <a:t>***</a:t>
            </a:r>
            <a:r>
              <a:rPr lang="tr-TR" sz="1200" dirty="0" err="1" smtClean="0"/>
              <a:t>Hung</a:t>
            </a:r>
            <a:r>
              <a:rPr lang="tr-TR" sz="1200" dirty="0" smtClean="0"/>
              <a:t> </a:t>
            </a:r>
            <a:r>
              <a:rPr lang="tr-TR" sz="1200" dirty="0" err="1" smtClean="0"/>
              <a:t>Yi-Chiou</a:t>
            </a:r>
            <a:r>
              <a:rPr lang="tr-TR" sz="1200" dirty="0" smtClean="0"/>
              <a:t>, </a:t>
            </a:r>
            <a:r>
              <a:rPr lang="tr-TR" sz="1200" dirty="0" err="1" smtClean="0"/>
              <a:t>Int</a:t>
            </a:r>
            <a:r>
              <a:rPr lang="tr-TR" sz="1200" dirty="0" smtClean="0"/>
              <a:t> J of </a:t>
            </a:r>
            <a:r>
              <a:rPr lang="tr-TR" sz="1200" dirty="0" err="1" smtClean="0"/>
              <a:t>Surgery</a:t>
            </a:r>
            <a:r>
              <a:rPr lang="tr-TR" sz="1200" dirty="0" smtClean="0"/>
              <a:t> 2015</a:t>
            </a:r>
            <a:endParaRPr lang="tr-TR" sz="1200" dirty="0"/>
          </a:p>
        </p:txBody>
      </p:sp>
    </p:spTree>
    <p:extLst>
      <p:ext uri="{BB962C8B-B14F-4D97-AF65-F5344CB8AC3E}">
        <p14:creationId xmlns:p14="http://schemas.microsoft.com/office/powerpoint/2010/main" val="86985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099" y="1756485"/>
            <a:ext cx="5157333" cy="273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Robot </a:t>
            </a:r>
            <a:r>
              <a:rPr lang="en-US" dirty="0" err="1" smtClean="0"/>
              <a:t>vs</a:t>
            </a:r>
            <a:r>
              <a:rPr lang="en-US" dirty="0" smtClean="0"/>
              <a:t> LS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69467" y="1387153"/>
            <a:ext cx="3474303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r-TR" dirty="0" smtClean="0">
                <a:latin typeface="Arial" charset="0"/>
              </a:rPr>
              <a:t>n = </a:t>
            </a:r>
            <a:r>
              <a:rPr lang="tr-TR" dirty="0">
                <a:latin typeface="Arial" charset="0"/>
              </a:rPr>
              <a:t>181 </a:t>
            </a:r>
            <a:r>
              <a:rPr lang="tr-TR" dirty="0" err="1">
                <a:latin typeface="Arial" charset="0"/>
              </a:rPr>
              <a:t>endometrium</a:t>
            </a:r>
            <a:r>
              <a:rPr lang="tr-TR" dirty="0">
                <a:latin typeface="Arial" charset="0"/>
              </a:rPr>
              <a:t> </a:t>
            </a:r>
            <a:r>
              <a:rPr lang="tr-TR" dirty="0" smtClean="0">
                <a:latin typeface="Arial" charset="0"/>
              </a:rPr>
              <a:t>kanseri</a:t>
            </a:r>
            <a:endParaRPr lang="tr-TR" dirty="0">
              <a:latin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297099" y="4327598"/>
            <a:ext cx="5582271" cy="320667"/>
          </a:xfrm>
          <a:prstGeom prst="roundRect">
            <a:avLst/>
          </a:prstGeom>
          <a:solidFill>
            <a:schemeClr val="tx2">
              <a:lumMod val="75000"/>
              <a:alpha val="3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7814" y="2896189"/>
            <a:ext cx="1877813" cy="6463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KONVERSİYON</a:t>
            </a:r>
          </a:p>
          <a:p>
            <a:pPr algn="ctr"/>
            <a:r>
              <a:rPr lang="en-US" dirty="0" err="1" smtClean="0"/>
              <a:t>Oranları</a:t>
            </a:r>
            <a:endParaRPr lang="en-US" dirty="0"/>
          </a:p>
        </p:txBody>
      </p:sp>
      <p:sp>
        <p:nvSpPr>
          <p:cNvPr id="9" name="Right Brace 8"/>
          <p:cNvSpPr/>
          <p:nvPr/>
        </p:nvSpPr>
        <p:spPr>
          <a:xfrm>
            <a:off x="2206619" y="2090749"/>
            <a:ext cx="854359" cy="1911176"/>
          </a:xfrm>
          <a:prstGeom prst="rightBrace">
            <a:avLst/>
          </a:prstGeom>
          <a:ln w="76200" cmpd="sng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22" r="9251" b="-2674"/>
          <a:stretch/>
        </p:blipFill>
        <p:spPr bwMode="auto">
          <a:xfrm>
            <a:off x="3746120" y="590478"/>
            <a:ext cx="5133250" cy="74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21816" y="2526857"/>
            <a:ext cx="467007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LS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964697" y="1906083"/>
            <a:ext cx="1005403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ROBOT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884914" y="1216007"/>
            <a:ext cx="16177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Gyn</a:t>
            </a:r>
            <a:r>
              <a:rPr lang="tr-TR" sz="1200" dirty="0" err="1" smtClean="0"/>
              <a:t>ecol</a:t>
            </a:r>
            <a:r>
              <a:rPr lang="en-US" sz="1200" dirty="0" smtClean="0"/>
              <a:t> </a:t>
            </a:r>
            <a:r>
              <a:rPr lang="tr-TR" sz="1200" dirty="0" err="1"/>
              <a:t>O</a:t>
            </a:r>
            <a:r>
              <a:rPr lang="en-US" sz="1200" dirty="0" err="1" smtClean="0"/>
              <a:t>nco</a:t>
            </a:r>
            <a:r>
              <a:rPr lang="tr-TR" sz="1200" dirty="0" smtClean="0"/>
              <a:t>l</a:t>
            </a:r>
            <a:r>
              <a:rPr lang="en-US" sz="1200" dirty="0" smtClean="0"/>
              <a:t>, </a:t>
            </a:r>
            <a:r>
              <a:rPr lang="en-US" sz="1200" dirty="0" smtClean="0"/>
              <a:t>2009</a:t>
            </a:r>
            <a:endParaRPr lang="en-US" sz="1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075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Robot </a:t>
            </a:r>
            <a:r>
              <a:rPr lang="en-US" dirty="0" err="1" smtClean="0"/>
              <a:t>vs</a:t>
            </a:r>
            <a:r>
              <a:rPr lang="en-US" dirty="0" smtClean="0"/>
              <a:t> LS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2999"/>
            <a:ext cx="8229600" cy="3825269"/>
          </a:xfrm>
        </p:spPr>
        <p:txBody>
          <a:bodyPr>
            <a:normAutofit/>
          </a:bodyPr>
          <a:lstStyle/>
          <a:p>
            <a:r>
              <a:rPr lang="tr-TR" dirty="0" smtClean="0">
                <a:latin typeface="Arial" charset="0"/>
              </a:rPr>
              <a:t>3 </a:t>
            </a:r>
            <a:r>
              <a:rPr lang="tr-TR" dirty="0">
                <a:latin typeface="Arial" charset="0"/>
              </a:rPr>
              <a:t>yıllık OS		Robotik % 93.3,	 L/S % 93.6</a:t>
            </a:r>
          </a:p>
          <a:p>
            <a:r>
              <a:rPr lang="tr-TR" dirty="0" smtClean="0">
                <a:latin typeface="Arial" charset="0"/>
              </a:rPr>
              <a:t>3 </a:t>
            </a:r>
            <a:r>
              <a:rPr lang="tr-TR" dirty="0">
                <a:latin typeface="Arial" charset="0"/>
              </a:rPr>
              <a:t>yıllık PFS        	Robotik % 83.3, 	</a:t>
            </a:r>
            <a:r>
              <a:rPr lang="tr-TR" dirty="0" smtClean="0">
                <a:latin typeface="Arial" charset="0"/>
              </a:rPr>
              <a:t> L</a:t>
            </a:r>
            <a:r>
              <a:rPr lang="tr-TR" dirty="0">
                <a:latin typeface="Arial" charset="0"/>
              </a:rPr>
              <a:t>/S % 88.4</a:t>
            </a:r>
          </a:p>
          <a:p>
            <a:r>
              <a:rPr lang="tr-TR" dirty="0" err="1" smtClean="0">
                <a:latin typeface="Arial" charset="0"/>
              </a:rPr>
              <a:t>Rekürrens</a:t>
            </a:r>
            <a:r>
              <a:rPr lang="tr-TR" dirty="0" smtClean="0">
                <a:latin typeface="Arial" charset="0"/>
              </a:rPr>
              <a:t>         </a:t>
            </a:r>
            <a:r>
              <a:rPr lang="tr-TR" dirty="0">
                <a:latin typeface="Arial" charset="0"/>
              </a:rPr>
              <a:t>	Robotik % 14.8, 	</a:t>
            </a:r>
            <a:r>
              <a:rPr lang="tr-TR" dirty="0" smtClean="0">
                <a:latin typeface="Arial" charset="0"/>
              </a:rPr>
              <a:t> L</a:t>
            </a:r>
            <a:r>
              <a:rPr lang="tr-TR" dirty="0">
                <a:latin typeface="Arial" charset="0"/>
              </a:rPr>
              <a:t>/S % </a:t>
            </a:r>
            <a:r>
              <a:rPr lang="tr-TR" dirty="0" smtClean="0">
                <a:latin typeface="Arial" charset="0"/>
              </a:rPr>
              <a:t>12.1</a:t>
            </a:r>
          </a:p>
          <a:p>
            <a:endParaRPr lang="tr-TR" dirty="0" smtClean="0">
              <a:latin typeface="Arial" charset="0"/>
            </a:endParaRPr>
          </a:p>
          <a:p>
            <a:pPr marL="0" indent="0">
              <a:buNone/>
            </a:pPr>
            <a:r>
              <a:rPr lang="tr-TR" dirty="0" smtClean="0"/>
              <a:t>  </a:t>
            </a:r>
            <a:r>
              <a:rPr lang="en-US" sz="4000" dirty="0" smtClean="0">
                <a:solidFill>
                  <a:srgbClr val="FF0000"/>
                </a:solidFill>
              </a:rPr>
              <a:t>Robot </a:t>
            </a:r>
            <a:r>
              <a:rPr lang="en-US" sz="4000" dirty="0">
                <a:solidFill>
                  <a:srgbClr val="FF0000"/>
                </a:solidFill>
              </a:rPr>
              <a:t>vs </a:t>
            </a:r>
            <a:r>
              <a:rPr lang="en-US" sz="4000" dirty="0" smtClean="0">
                <a:solidFill>
                  <a:srgbClr val="FF0000"/>
                </a:solidFill>
              </a:rPr>
              <a:t>L</a:t>
            </a:r>
            <a:r>
              <a:rPr lang="tr-TR" sz="4000" dirty="0" smtClean="0">
                <a:solidFill>
                  <a:srgbClr val="FF0000"/>
                </a:solidFill>
              </a:rPr>
              <a:t>T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tr-TR" sz="4000" dirty="0" smtClean="0">
              <a:solidFill>
                <a:srgbClr val="FF0000"/>
              </a:solidFill>
              <a:latin typeface="Arial" charset="0"/>
            </a:endParaRPr>
          </a:p>
          <a:p>
            <a:r>
              <a:rPr lang="tr-TR" dirty="0" smtClean="0">
                <a:latin typeface="Arial" charset="0"/>
              </a:rPr>
              <a:t>5 </a:t>
            </a:r>
            <a:r>
              <a:rPr lang="tr-TR" dirty="0">
                <a:latin typeface="Arial" charset="0"/>
              </a:rPr>
              <a:t>yıllık OS   </a:t>
            </a:r>
            <a:r>
              <a:rPr lang="tr-TR" dirty="0" smtClean="0">
                <a:latin typeface="Arial" charset="0"/>
                <a:sym typeface="Wingdings"/>
              </a:rPr>
              <a:t>  	</a:t>
            </a:r>
            <a:r>
              <a:rPr lang="tr-TR" dirty="0" smtClean="0">
                <a:latin typeface="Arial" charset="0"/>
              </a:rPr>
              <a:t>Robotik </a:t>
            </a:r>
            <a:r>
              <a:rPr lang="tr-TR" dirty="0">
                <a:latin typeface="Arial" charset="0"/>
              </a:rPr>
              <a:t>% </a:t>
            </a:r>
            <a:r>
              <a:rPr lang="tr-TR" dirty="0" smtClean="0">
                <a:latin typeface="Arial" charset="0"/>
              </a:rPr>
              <a:t>89.14	  </a:t>
            </a:r>
            <a:r>
              <a:rPr lang="tr-TR" dirty="0">
                <a:latin typeface="Arial" charset="0"/>
              </a:rPr>
              <a:t>LT% </a:t>
            </a:r>
            <a:r>
              <a:rPr lang="tr-TR" dirty="0" smtClean="0">
                <a:latin typeface="Arial" charset="0"/>
              </a:rPr>
              <a:t>79.47</a:t>
            </a:r>
          </a:p>
          <a:p>
            <a:r>
              <a:rPr lang="tr-TR" dirty="0" smtClean="0">
                <a:latin typeface="Arial" charset="0"/>
              </a:rPr>
              <a:t>3 </a:t>
            </a:r>
            <a:r>
              <a:rPr lang="tr-TR" dirty="0">
                <a:latin typeface="Arial" charset="0"/>
              </a:rPr>
              <a:t>yıllık PFS </a:t>
            </a:r>
            <a:r>
              <a:rPr lang="tr-TR" dirty="0" smtClean="0">
                <a:latin typeface="Arial" charset="0"/>
                <a:sym typeface="Wingdings"/>
              </a:rPr>
              <a:t>  	</a:t>
            </a:r>
            <a:r>
              <a:rPr lang="tr-TR" dirty="0" smtClean="0">
                <a:latin typeface="Arial" charset="0"/>
              </a:rPr>
              <a:t>Robotik </a:t>
            </a:r>
            <a:r>
              <a:rPr lang="tr-TR" dirty="0">
                <a:latin typeface="Arial" charset="0"/>
              </a:rPr>
              <a:t>% </a:t>
            </a:r>
            <a:r>
              <a:rPr lang="tr-TR" dirty="0" smtClean="0">
                <a:latin typeface="Arial" charset="0"/>
              </a:rPr>
              <a:t>90.87  	  LT </a:t>
            </a:r>
            <a:r>
              <a:rPr lang="tr-TR" dirty="0">
                <a:latin typeface="Arial" charset="0"/>
              </a:rPr>
              <a:t>% 78.30</a:t>
            </a:r>
          </a:p>
          <a:p>
            <a:pPr marL="0" indent="0">
              <a:buNone/>
            </a:pPr>
            <a:r>
              <a:rPr lang="tr-TR" dirty="0" smtClean="0"/>
              <a:t>						</a:t>
            </a:r>
            <a:r>
              <a:rPr lang="tr-TR" sz="1300" dirty="0" smtClean="0"/>
              <a:t>Park HK, JMIG   2015</a:t>
            </a:r>
            <a:endParaRPr lang="en-US" sz="1300" dirty="0"/>
          </a:p>
        </p:txBody>
      </p:sp>
      <p:sp>
        <p:nvSpPr>
          <p:cNvPr id="5" name="Rectangle 4"/>
          <p:cNvSpPr/>
          <p:nvPr/>
        </p:nvSpPr>
        <p:spPr>
          <a:xfrm>
            <a:off x="5481900" y="2458006"/>
            <a:ext cx="31415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1200" dirty="0" err="1">
                <a:latin typeface="Arial" charset="0"/>
              </a:rPr>
              <a:t>Cardenas</a:t>
            </a:r>
            <a:r>
              <a:rPr lang="tr-TR" sz="1200" dirty="0">
                <a:latin typeface="Arial" charset="0"/>
              </a:rPr>
              <a:t> </a:t>
            </a:r>
            <a:r>
              <a:rPr lang="tr-TR" sz="1200" dirty="0" smtClean="0">
                <a:latin typeface="Arial" charset="0"/>
              </a:rPr>
              <a:t>– </a:t>
            </a:r>
            <a:r>
              <a:rPr lang="tr-TR" sz="1200" dirty="0" err="1" smtClean="0">
                <a:latin typeface="Arial" charset="0"/>
              </a:rPr>
              <a:t>Goicoechea</a:t>
            </a:r>
            <a:r>
              <a:rPr lang="tr-TR" sz="1200" dirty="0" smtClean="0">
                <a:latin typeface="Arial" charset="0"/>
              </a:rPr>
              <a:t> </a:t>
            </a:r>
            <a:r>
              <a:rPr lang="tr-TR" sz="1200" dirty="0">
                <a:latin typeface="Arial" charset="0"/>
              </a:rPr>
              <a:t>J, </a:t>
            </a:r>
            <a:r>
              <a:rPr lang="tr-TR" sz="1200" dirty="0" smtClean="0">
                <a:latin typeface="Arial" charset="0"/>
              </a:rPr>
              <a:t>AJOG, </a:t>
            </a:r>
            <a:r>
              <a:rPr lang="tr-TR" sz="1200" dirty="0">
                <a:latin typeface="Arial" charset="0"/>
              </a:rPr>
              <a:t>2014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327375" y="1350595"/>
            <a:ext cx="75712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327375" y="1773279"/>
            <a:ext cx="75712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335026" y="2216304"/>
            <a:ext cx="75712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Multiply 9"/>
          <p:cNvSpPr/>
          <p:nvPr/>
        </p:nvSpPr>
        <p:spPr>
          <a:xfrm>
            <a:off x="5481900" y="1049151"/>
            <a:ext cx="494632" cy="508000"/>
          </a:xfrm>
          <a:prstGeom prst="mathMultipl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ultiply 10"/>
          <p:cNvSpPr/>
          <p:nvPr/>
        </p:nvSpPr>
        <p:spPr>
          <a:xfrm>
            <a:off x="5493399" y="1505728"/>
            <a:ext cx="494632" cy="508000"/>
          </a:xfrm>
          <a:prstGeom prst="mathMultipl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ultiply 11"/>
          <p:cNvSpPr/>
          <p:nvPr/>
        </p:nvSpPr>
        <p:spPr>
          <a:xfrm>
            <a:off x="5481900" y="1962304"/>
            <a:ext cx="494632" cy="508000"/>
          </a:xfrm>
          <a:prstGeom prst="mathMultipl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Arrow Connector 8"/>
          <p:cNvCxnSpPr/>
          <p:nvPr/>
        </p:nvCxnSpPr>
        <p:spPr>
          <a:xfrm>
            <a:off x="2327375" y="4269867"/>
            <a:ext cx="75712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8"/>
          <p:cNvCxnSpPr/>
          <p:nvPr/>
        </p:nvCxnSpPr>
        <p:spPr>
          <a:xfrm>
            <a:off x="2327375" y="3895993"/>
            <a:ext cx="75712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Multiply 11"/>
          <p:cNvSpPr/>
          <p:nvPr/>
        </p:nvSpPr>
        <p:spPr>
          <a:xfrm>
            <a:off x="5607584" y="4082937"/>
            <a:ext cx="494632" cy="508000"/>
          </a:xfrm>
          <a:prstGeom prst="mathMultipl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ultiply 11"/>
          <p:cNvSpPr/>
          <p:nvPr/>
        </p:nvSpPr>
        <p:spPr>
          <a:xfrm>
            <a:off x="5567603" y="3574937"/>
            <a:ext cx="494632" cy="508000"/>
          </a:xfrm>
          <a:prstGeom prst="mathMultipl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22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GLOBOCAN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Gelişmiş</a:t>
            </a:r>
            <a:r>
              <a:rPr lang="en-US" dirty="0"/>
              <a:t> </a:t>
            </a:r>
            <a:r>
              <a:rPr lang="en-US" dirty="0" err="1"/>
              <a:t>ülkelerde</a:t>
            </a:r>
            <a:r>
              <a:rPr lang="en-US" dirty="0"/>
              <a:t> en </a:t>
            </a:r>
            <a:r>
              <a:rPr lang="en-US" dirty="0" err="1"/>
              <a:t>sık</a:t>
            </a:r>
            <a:r>
              <a:rPr lang="en-US" dirty="0"/>
              <a:t> </a:t>
            </a:r>
            <a:r>
              <a:rPr lang="en-US" dirty="0" err="1"/>
              <a:t>jinekolojik</a:t>
            </a:r>
            <a:r>
              <a:rPr lang="en-US" dirty="0"/>
              <a:t> </a:t>
            </a:r>
            <a:r>
              <a:rPr lang="en-US" dirty="0" err="1"/>
              <a:t>malignite</a:t>
            </a:r>
            <a:endParaRPr lang="en-US" dirty="0"/>
          </a:p>
          <a:p>
            <a:r>
              <a:rPr lang="tr-TR" dirty="0" smtClean="0">
                <a:latin typeface="Arial" charset="0"/>
              </a:rPr>
              <a:t>Yılda 520 </a:t>
            </a:r>
            <a:r>
              <a:rPr lang="tr-TR" dirty="0">
                <a:latin typeface="Arial" charset="0"/>
              </a:rPr>
              <a:t>bin yeni </a:t>
            </a:r>
            <a:r>
              <a:rPr lang="tr-TR" dirty="0" smtClean="0">
                <a:latin typeface="Arial" charset="0"/>
              </a:rPr>
              <a:t>vaka</a:t>
            </a:r>
          </a:p>
          <a:p>
            <a:pPr marL="0" indent="0">
              <a:lnSpc>
                <a:spcPct val="80000"/>
              </a:lnSpc>
            </a:pPr>
            <a:r>
              <a:rPr lang="tr-TR" dirty="0">
                <a:latin typeface="Arial" charset="0"/>
              </a:rPr>
              <a:t>Yaşam boyu risk </a:t>
            </a:r>
            <a:r>
              <a:rPr lang="tr-TR" dirty="0" smtClean="0">
                <a:latin typeface="Arial" charset="0"/>
                <a:sym typeface="Wingdings"/>
              </a:rPr>
              <a:t></a:t>
            </a:r>
            <a:r>
              <a:rPr lang="tr-TR" dirty="0" smtClean="0">
                <a:latin typeface="Arial" charset="0"/>
              </a:rPr>
              <a:t>% </a:t>
            </a:r>
            <a:r>
              <a:rPr lang="tr-TR" dirty="0">
                <a:latin typeface="Arial" charset="0"/>
              </a:rPr>
              <a:t>2.6</a:t>
            </a:r>
          </a:p>
          <a:p>
            <a:pPr marL="0" indent="0">
              <a:lnSpc>
                <a:spcPct val="80000"/>
              </a:lnSpc>
            </a:pPr>
            <a:endParaRPr lang="tr-TR" dirty="0">
              <a:latin typeface="Arial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7496" y="3055488"/>
            <a:ext cx="1584444" cy="11030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74037" y="3391813"/>
            <a:ext cx="49176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>
                <a:latin typeface="Arial" charset="0"/>
                <a:sym typeface="Wingdings"/>
              </a:rPr>
              <a:t> </a:t>
            </a:r>
            <a:r>
              <a:rPr lang="tr-TR" sz="2400" dirty="0" smtClean="0">
                <a:latin typeface="Arial" charset="0"/>
              </a:rPr>
              <a:t>yılda </a:t>
            </a:r>
            <a:r>
              <a:rPr lang="tr-TR" sz="2400" dirty="0">
                <a:latin typeface="Arial" charset="0"/>
              </a:rPr>
              <a:t>3787 yeni hasta, 951 ölüm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885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Robot </a:t>
            </a:r>
            <a:r>
              <a:rPr lang="en-US" dirty="0" err="1" smtClean="0"/>
              <a:t>Asiste</a:t>
            </a:r>
            <a:r>
              <a:rPr lang="en-US" dirty="0" smtClean="0"/>
              <a:t> LS </a:t>
            </a:r>
            <a:r>
              <a:rPr lang="en-US" dirty="0" err="1" smtClean="0"/>
              <a:t>vs</a:t>
            </a:r>
            <a:r>
              <a:rPr lang="en-US" dirty="0" smtClean="0"/>
              <a:t> 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4736"/>
            <a:ext cx="8229600" cy="3053013"/>
          </a:xfrm>
        </p:spPr>
        <p:txBody>
          <a:bodyPr>
            <a:normAutofit fontScale="92500" lnSpcReduction="10000"/>
          </a:bodyPr>
          <a:lstStyle/>
          <a:p>
            <a:r>
              <a:rPr lang="tr-TR" dirty="0">
                <a:latin typeface="Arial" charset="0"/>
              </a:rPr>
              <a:t>L</a:t>
            </a:r>
            <a:r>
              <a:rPr lang="tr-TR" dirty="0" smtClean="0">
                <a:latin typeface="Arial" charset="0"/>
              </a:rPr>
              <a:t>enf </a:t>
            </a:r>
            <a:r>
              <a:rPr lang="tr-TR" dirty="0" err="1" smtClean="0">
                <a:latin typeface="Arial" charset="0"/>
              </a:rPr>
              <a:t>nodu</a:t>
            </a:r>
            <a:r>
              <a:rPr lang="tr-TR" dirty="0" smtClean="0">
                <a:latin typeface="Arial" charset="0"/>
              </a:rPr>
              <a:t> sayısı</a:t>
            </a:r>
            <a:endParaRPr lang="tr-TR" dirty="0">
              <a:latin typeface="Arial" charset="0"/>
            </a:endParaRPr>
          </a:p>
          <a:p>
            <a:r>
              <a:rPr lang="tr-TR" dirty="0" smtClean="0">
                <a:latin typeface="Arial" charset="0"/>
              </a:rPr>
              <a:t>Komplikasyonlar fark </a:t>
            </a:r>
            <a:r>
              <a:rPr lang="tr-TR" dirty="0">
                <a:latin typeface="Arial" charset="0"/>
              </a:rPr>
              <a:t>yok.</a:t>
            </a:r>
          </a:p>
          <a:p>
            <a:r>
              <a:rPr lang="tr-TR" dirty="0">
                <a:latin typeface="Arial" charset="0"/>
              </a:rPr>
              <a:t>Robot asiste </a:t>
            </a:r>
            <a:r>
              <a:rPr lang="tr-TR" dirty="0" err="1">
                <a:latin typeface="Arial" charset="0"/>
              </a:rPr>
              <a:t>laparoskopide</a:t>
            </a:r>
            <a:r>
              <a:rPr lang="tr-TR" dirty="0">
                <a:latin typeface="Arial" charset="0"/>
              </a:rPr>
              <a:t> </a:t>
            </a:r>
            <a:endParaRPr lang="tr-TR" dirty="0" smtClean="0">
              <a:latin typeface="Arial" charset="0"/>
            </a:endParaRPr>
          </a:p>
          <a:p>
            <a:pPr lvl="1"/>
            <a:r>
              <a:rPr lang="tr-TR" dirty="0" smtClean="0">
                <a:latin typeface="Arial" charset="0"/>
              </a:rPr>
              <a:t>operasyon </a:t>
            </a:r>
            <a:r>
              <a:rPr lang="tr-TR" dirty="0">
                <a:latin typeface="Arial" charset="0"/>
              </a:rPr>
              <a:t>süresi</a:t>
            </a:r>
            <a:r>
              <a:rPr lang="tr-TR" dirty="0" smtClean="0">
                <a:latin typeface="Arial" charset="0"/>
              </a:rPr>
              <a:t>,</a:t>
            </a:r>
          </a:p>
          <a:p>
            <a:pPr lvl="1"/>
            <a:r>
              <a:rPr lang="tr-TR" dirty="0" smtClean="0">
                <a:latin typeface="Arial" charset="0"/>
              </a:rPr>
              <a:t>kan kaybı</a:t>
            </a:r>
          </a:p>
          <a:p>
            <a:pPr lvl="1"/>
            <a:r>
              <a:rPr lang="tr-TR" dirty="0" smtClean="0">
                <a:latin typeface="Arial" charset="0"/>
              </a:rPr>
              <a:t>hastanede kalış</a:t>
            </a:r>
            <a:endParaRPr lang="en-US" dirty="0" smtClean="0">
              <a:latin typeface="Arial" charset="0"/>
            </a:endParaRPr>
          </a:p>
          <a:p>
            <a:pPr lvl="1"/>
            <a:r>
              <a:rPr lang="en-US" dirty="0" err="1" smtClean="0">
                <a:latin typeface="Arial" charset="0"/>
              </a:rPr>
              <a:t>Günlük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aktiviteye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dönüş</a:t>
            </a:r>
            <a:r>
              <a:rPr lang="en-US" dirty="0" smtClean="0">
                <a:latin typeface="Arial" charset="0"/>
              </a:rPr>
              <a:t> </a:t>
            </a:r>
            <a:endParaRPr lang="tr-TR" dirty="0" smtClean="0">
              <a:latin typeface="Arial" charset="0"/>
            </a:endParaRPr>
          </a:p>
          <a:p>
            <a:pPr lvl="2"/>
            <a:r>
              <a:rPr lang="tr-TR" dirty="0" smtClean="0">
                <a:latin typeface="Arial" charset="0"/>
              </a:rPr>
              <a:t>robot asiste </a:t>
            </a:r>
            <a:r>
              <a:rPr lang="tr-TR" dirty="0" err="1" smtClean="0">
                <a:latin typeface="Arial" charset="0"/>
              </a:rPr>
              <a:t>laparoskopide</a:t>
            </a:r>
            <a:r>
              <a:rPr lang="tr-TR" dirty="0" smtClean="0">
                <a:latin typeface="Arial" charset="0"/>
              </a:rPr>
              <a:t> 5 gün </a:t>
            </a:r>
          </a:p>
          <a:p>
            <a:pPr lvl="2"/>
            <a:r>
              <a:rPr lang="tr-TR" dirty="0" err="1" smtClean="0">
                <a:latin typeface="Arial" charset="0"/>
              </a:rPr>
              <a:t>laparotomide</a:t>
            </a:r>
            <a:r>
              <a:rPr lang="tr-TR" dirty="0" smtClean="0">
                <a:latin typeface="Arial" charset="0"/>
              </a:rPr>
              <a:t> 14 gün </a:t>
            </a:r>
            <a:r>
              <a:rPr lang="en-US" dirty="0" smtClean="0">
                <a:latin typeface="Arial" charset="0"/>
              </a:rPr>
              <a:t>(P &lt; 0.0001).</a:t>
            </a:r>
            <a:endParaRPr lang="tr-TR" dirty="0" smtClean="0">
              <a:latin typeface="Arial" charset="0"/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199" y="1158405"/>
            <a:ext cx="3606801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r-TR" dirty="0">
                <a:latin typeface="Arial" charset="0"/>
              </a:rPr>
              <a:t>40 </a:t>
            </a:r>
            <a:r>
              <a:rPr lang="tr-TR" dirty="0" smtClean="0">
                <a:latin typeface="Arial" charset="0"/>
              </a:rPr>
              <a:t>robot, 48 LT</a:t>
            </a:r>
          </a:p>
          <a:p>
            <a:r>
              <a:rPr lang="tr-TR" dirty="0">
                <a:latin typeface="Arial" charset="0"/>
              </a:rPr>
              <a:t>Yaş, BMI ve histoloji </a:t>
            </a:r>
            <a:r>
              <a:rPr lang="tr-TR" dirty="0" smtClean="0">
                <a:latin typeface="Arial" charset="0"/>
              </a:rPr>
              <a:t>: Robot = LS</a:t>
            </a:r>
            <a:endParaRPr lang="tr-TR" dirty="0"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97579" y="3716420"/>
            <a:ext cx="1159617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DAHA AZ</a:t>
            </a:r>
            <a:endParaRPr lang="en-US" dirty="0"/>
          </a:p>
        </p:txBody>
      </p:sp>
      <p:sp>
        <p:nvSpPr>
          <p:cNvPr id="9" name="Right Brace 8"/>
          <p:cNvSpPr/>
          <p:nvPr/>
        </p:nvSpPr>
        <p:spPr>
          <a:xfrm>
            <a:off x="5029200" y="2954420"/>
            <a:ext cx="1213853" cy="1903329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36"/>
          <a:stretch/>
        </p:blipFill>
        <p:spPr bwMode="auto">
          <a:xfrm>
            <a:off x="4130840" y="1158404"/>
            <a:ext cx="4946316" cy="693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5 Dikdörtgen"/>
          <p:cNvSpPr>
            <a:spLocks noChangeArrowheads="1"/>
          </p:cNvSpPr>
          <p:nvPr/>
        </p:nvSpPr>
        <p:spPr bwMode="auto">
          <a:xfrm>
            <a:off x="4383085" y="1848085"/>
            <a:ext cx="4441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tr-TR" sz="1800" dirty="0"/>
              <a:t>(Int J Gynecol Cancer 2015;25: 250</a:t>
            </a:r>
            <a:r>
              <a:rPr lang="tr-TR" altLang="tr-TR" sz="1800" dirty="0"/>
              <a:t>-</a:t>
            </a:r>
            <a:r>
              <a:rPr lang="es-ES" altLang="tr-TR" sz="1800" dirty="0"/>
              <a:t>256)</a:t>
            </a:r>
            <a:endParaRPr lang="tr-TR" altLang="tr-TR" sz="1800" dirty="0"/>
          </a:p>
        </p:txBody>
      </p:sp>
    </p:spTree>
    <p:extLst>
      <p:ext uri="{BB962C8B-B14F-4D97-AF65-F5344CB8AC3E}">
        <p14:creationId xmlns:p14="http://schemas.microsoft.com/office/powerpoint/2010/main" val="23221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68"/>
          <a:stretch/>
        </p:blipFill>
        <p:spPr bwMode="auto">
          <a:xfrm>
            <a:off x="255712" y="280737"/>
            <a:ext cx="8578054" cy="828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1048" y="1612596"/>
            <a:ext cx="2864887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n = 319, 2006-9 </a:t>
            </a:r>
            <a:r>
              <a:rPr lang="en-US" sz="1400" dirty="0" err="1" smtClean="0"/>
              <a:t>robotik</a:t>
            </a:r>
            <a:r>
              <a:rPr lang="en-US" sz="1400" dirty="0" smtClean="0"/>
              <a:t> </a:t>
            </a:r>
            <a:r>
              <a:rPr lang="en-US" sz="1400" dirty="0" err="1" smtClean="0"/>
              <a:t>asiste</a:t>
            </a:r>
            <a:r>
              <a:rPr lang="en-US" sz="1400" dirty="0" smtClean="0"/>
              <a:t> LS </a:t>
            </a:r>
            <a:endParaRPr lang="en-US" sz="14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12" y="2282537"/>
            <a:ext cx="8669697" cy="2302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55712" y="2459789"/>
            <a:ext cx="4516814" cy="240632"/>
          </a:xfrm>
          <a:prstGeom prst="roundRect">
            <a:avLst/>
          </a:prstGeom>
          <a:solidFill>
            <a:srgbClr val="FF0000">
              <a:alpha val="1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355" y="1214418"/>
            <a:ext cx="1902143" cy="116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33" y="1244250"/>
            <a:ext cx="1750215" cy="1106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1947" y="1148723"/>
            <a:ext cx="1900553" cy="1294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083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554" y="2050682"/>
            <a:ext cx="6961343" cy="2949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si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554" y="1079067"/>
            <a:ext cx="4656778" cy="82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etin kutusu 3"/>
          <p:cNvSpPr txBox="1">
            <a:spLocks noChangeArrowheads="1"/>
          </p:cNvSpPr>
          <p:nvPr/>
        </p:nvSpPr>
        <p:spPr bwMode="auto">
          <a:xfrm>
            <a:off x="457200" y="1573495"/>
            <a:ext cx="1553852" cy="646331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tr-TR" sz="1800" dirty="0" smtClean="0"/>
              <a:t>n = </a:t>
            </a:r>
            <a:r>
              <a:rPr lang="tr-TR" sz="1800" dirty="0"/>
              <a:t>1000 </a:t>
            </a:r>
            <a:r>
              <a:rPr lang="tr-TR" sz="1800" dirty="0" smtClean="0"/>
              <a:t>robot 377 EC</a:t>
            </a:r>
            <a:endParaRPr lang="tr-TR" sz="1800" dirty="0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Jin .</a:t>
            </a:r>
            <a:r>
              <a:rPr lang="en-US" dirty="0" err="1" smtClean="0"/>
              <a:t>Onk</a:t>
            </a:r>
            <a:r>
              <a:rPr lang="en-US" dirty="0" smtClean="0"/>
              <a:t>.’de </a:t>
            </a:r>
            <a:r>
              <a:rPr lang="en-US" dirty="0" err="1" smtClean="0"/>
              <a:t>Robotla</a:t>
            </a:r>
            <a:r>
              <a:rPr lang="en-US" dirty="0" smtClean="0"/>
              <a:t> İlk </a:t>
            </a:r>
            <a:r>
              <a:rPr lang="en-US" dirty="0" err="1" smtClean="0"/>
              <a:t>Deneyimler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8 Yuvarlatılmış Dikdörtgen"/>
          <p:cNvSpPr/>
          <p:nvPr/>
        </p:nvSpPr>
        <p:spPr>
          <a:xfrm>
            <a:off x="2011052" y="4640752"/>
            <a:ext cx="6675748" cy="17960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8 Yuvarlatılmış Dikdörtgen"/>
          <p:cNvSpPr/>
          <p:nvPr/>
        </p:nvSpPr>
        <p:spPr>
          <a:xfrm>
            <a:off x="2048554" y="3435438"/>
            <a:ext cx="6675748" cy="17960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557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85" y="1079067"/>
            <a:ext cx="4656778" cy="82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etin kutusu 3"/>
          <p:cNvSpPr txBox="1">
            <a:spLocks noChangeArrowheads="1"/>
          </p:cNvSpPr>
          <p:nvPr/>
        </p:nvSpPr>
        <p:spPr bwMode="auto">
          <a:xfrm>
            <a:off x="457200" y="1573495"/>
            <a:ext cx="1553852" cy="646331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tr-TR" sz="1800" dirty="0" smtClean="0"/>
              <a:t>n = </a:t>
            </a:r>
            <a:r>
              <a:rPr lang="tr-TR" sz="1800" dirty="0"/>
              <a:t>1000 </a:t>
            </a:r>
            <a:r>
              <a:rPr lang="tr-TR" sz="1800" dirty="0" smtClean="0"/>
              <a:t>robot 377 EC</a:t>
            </a:r>
            <a:endParaRPr lang="tr-TR" sz="1800" dirty="0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Jin .</a:t>
            </a:r>
            <a:r>
              <a:rPr lang="en-US" dirty="0" err="1" smtClean="0"/>
              <a:t>Onk</a:t>
            </a:r>
            <a:r>
              <a:rPr lang="en-US" dirty="0" smtClean="0"/>
              <a:t>.’de </a:t>
            </a:r>
            <a:r>
              <a:rPr lang="en-US" dirty="0" err="1" smtClean="0"/>
              <a:t>Robotla</a:t>
            </a:r>
            <a:r>
              <a:rPr lang="en-US" dirty="0" smtClean="0"/>
              <a:t> İlk </a:t>
            </a:r>
            <a:r>
              <a:rPr lang="en-US" dirty="0" err="1" smtClean="0"/>
              <a:t>Deneyimler</a:t>
            </a:r>
            <a:endParaRPr lang="en-US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555" y="1907706"/>
            <a:ext cx="5708682" cy="3124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556555" y="4411579"/>
            <a:ext cx="5708682" cy="307474"/>
          </a:xfrm>
          <a:prstGeom prst="roundRect">
            <a:avLst/>
          </a:prstGeom>
          <a:solidFill>
            <a:srgbClr val="FF0000">
              <a:alpha val="1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745789" y="2366210"/>
            <a:ext cx="2473158" cy="161089"/>
          </a:xfrm>
          <a:prstGeom prst="roundRect">
            <a:avLst/>
          </a:prstGeom>
          <a:solidFill>
            <a:srgbClr val="FF0000">
              <a:alpha val="1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801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945" y="1867233"/>
            <a:ext cx="3403159" cy="319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Resim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262" y="1867233"/>
            <a:ext cx="3154949" cy="318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sim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85" y="1079067"/>
            <a:ext cx="4656778" cy="82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etin kutusu 3"/>
          <p:cNvSpPr txBox="1">
            <a:spLocks noChangeArrowheads="1"/>
          </p:cNvSpPr>
          <p:nvPr/>
        </p:nvSpPr>
        <p:spPr bwMode="auto">
          <a:xfrm>
            <a:off x="457200" y="1573495"/>
            <a:ext cx="1553852" cy="646331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tr-TR" sz="1800" dirty="0" smtClean="0"/>
              <a:t>n = </a:t>
            </a:r>
            <a:r>
              <a:rPr lang="tr-TR" sz="1800" dirty="0"/>
              <a:t>1000 </a:t>
            </a:r>
            <a:r>
              <a:rPr lang="tr-TR" sz="1800" dirty="0" smtClean="0"/>
              <a:t>robot 377 EC</a:t>
            </a:r>
            <a:endParaRPr lang="tr-TR" sz="1800" dirty="0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Jin .</a:t>
            </a:r>
            <a:r>
              <a:rPr lang="en-US" dirty="0" err="1" smtClean="0"/>
              <a:t>Onk</a:t>
            </a:r>
            <a:r>
              <a:rPr lang="en-US" dirty="0" smtClean="0"/>
              <a:t>.’de </a:t>
            </a:r>
            <a:r>
              <a:rPr lang="en-US" dirty="0" err="1" smtClean="0"/>
              <a:t>Robotla</a:t>
            </a:r>
            <a:r>
              <a:rPr lang="en-US" dirty="0" smtClean="0"/>
              <a:t> İlk </a:t>
            </a:r>
            <a:r>
              <a:rPr lang="en-US" dirty="0" err="1" smtClean="0"/>
              <a:t>Deneyimler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>
          <a:xfrm>
            <a:off x="3519081" y="2219825"/>
            <a:ext cx="1347024" cy="307474"/>
          </a:xfrm>
          <a:prstGeom prst="roundRect">
            <a:avLst/>
          </a:prstGeom>
          <a:solidFill>
            <a:srgbClr val="FF0000">
              <a:alpha val="1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831261" y="2287336"/>
            <a:ext cx="1403685" cy="307474"/>
          </a:xfrm>
          <a:prstGeom prst="roundRect">
            <a:avLst/>
          </a:prstGeom>
          <a:solidFill>
            <a:srgbClr val="FF0000">
              <a:alpha val="1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2224944" y="4390856"/>
            <a:ext cx="3403159" cy="307474"/>
          </a:xfrm>
          <a:prstGeom prst="roundRect">
            <a:avLst/>
          </a:prstGeom>
          <a:solidFill>
            <a:srgbClr val="FF0000">
              <a:alpha val="1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815261" y="4390856"/>
            <a:ext cx="3154949" cy="307474"/>
          </a:xfrm>
          <a:prstGeom prst="roundRect">
            <a:avLst/>
          </a:prstGeom>
          <a:solidFill>
            <a:srgbClr val="FF0000">
              <a:alpha val="1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10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Robotik</a:t>
            </a:r>
            <a:r>
              <a:rPr lang="en-US" dirty="0"/>
              <a:t> </a:t>
            </a:r>
            <a:r>
              <a:rPr lang="en-US" dirty="0" err="1" smtClean="0"/>
              <a:t>Cerrahi</a:t>
            </a:r>
            <a:r>
              <a:rPr lang="en-US" dirty="0" smtClean="0"/>
              <a:t> - </a:t>
            </a:r>
            <a:r>
              <a:rPr lang="en-US" dirty="0" err="1" smtClean="0"/>
              <a:t>Limitasyonlar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tr-TR" u="sng" dirty="0" smtClean="0">
                <a:latin typeface="Arial" charset="0"/>
              </a:rPr>
              <a:t>Yaş?</a:t>
            </a:r>
          </a:p>
          <a:p>
            <a:pPr marL="0" indent="0"/>
            <a:r>
              <a:rPr lang="tr-TR" u="sng" dirty="0" smtClean="0">
                <a:latin typeface="Arial" charset="0"/>
              </a:rPr>
              <a:t>Büyük </a:t>
            </a:r>
            <a:r>
              <a:rPr lang="tr-TR" u="sng" dirty="0" err="1">
                <a:latin typeface="Arial" charset="0"/>
              </a:rPr>
              <a:t>uterusun</a:t>
            </a:r>
            <a:r>
              <a:rPr lang="tr-TR" u="sng" dirty="0">
                <a:latin typeface="Arial" charset="0"/>
              </a:rPr>
              <a:t> dışarı alınması</a:t>
            </a:r>
          </a:p>
          <a:p>
            <a:pPr marL="0" indent="0"/>
            <a:r>
              <a:rPr lang="tr-TR" u="sng" dirty="0" smtClean="0">
                <a:latin typeface="Arial" charset="0"/>
              </a:rPr>
              <a:t>BMI</a:t>
            </a:r>
            <a:endParaRPr lang="tr-TR" u="sng" dirty="0">
              <a:latin typeface="Arial" charset="0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16"/>
          <a:stretch/>
        </p:blipFill>
        <p:spPr bwMode="auto">
          <a:xfrm>
            <a:off x="457199" y="2591898"/>
            <a:ext cx="8339221" cy="68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" y="3378146"/>
            <a:ext cx="689543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r-TR" dirty="0">
                <a:latin typeface="Arial" charset="0"/>
              </a:rPr>
              <a:t>228 hasta</a:t>
            </a:r>
            <a:r>
              <a:rPr lang="en-US" dirty="0">
                <a:latin typeface="Arial" charset="0"/>
              </a:rPr>
              <a:t>, 73 (32 %)  ≥65</a:t>
            </a:r>
            <a:r>
              <a:rPr lang="tr-TR" dirty="0">
                <a:latin typeface="Arial" charset="0"/>
              </a:rPr>
              <a:t> yaş</a:t>
            </a:r>
            <a:r>
              <a:rPr lang="en-US" dirty="0">
                <a:latin typeface="Arial" charset="0"/>
              </a:rPr>
              <a:t> , 98 (43 %) </a:t>
            </a:r>
            <a:r>
              <a:rPr lang="en-US" dirty="0" err="1">
                <a:latin typeface="Arial" charset="0"/>
              </a:rPr>
              <a:t>roboti</a:t>
            </a:r>
            <a:r>
              <a:rPr lang="tr-TR" dirty="0">
                <a:latin typeface="Arial" charset="0"/>
              </a:rPr>
              <a:t>k</a:t>
            </a:r>
            <a:r>
              <a:rPr lang="en-US" dirty="0">
                <a:latin typeface="Arial" charset="0"/>
              </a:rPr>
              <a:t> </a:t>
            </a:r>
            <a:r>
              <a:rPr lang="tr-TR" dirty="0">
                <a:latin typeface="Arial" charset="0"/>
              </a:rPr>
              <a:t>cerrahi</a:t>
            </a:r>
            <a:r>
              <a:rPr lang="en-US" dirty="0">
                <a:latin typeface="Arial" charset="0"/>
              </a:rPr>
              <a:t>.</a:t>
            </a:r>
            <a:endParaRPr lang="tr-TR" dirty="0"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199" y="3903643"/>
            <a:ext cx="82296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tr-TR" sz="1400" dirty="0">
                <a:latin typeface="Arial" charset="0"/>
              </a:rPr>
              <a:t>Robotik cerrahi yapılan 65 yaş ve üzeri hastalarda komplikasyon oranları benzer.</a:t>
            </a:r>
          </a:p>
          <a:p>
            <a:pPr marL="171450" indent="-171450">
              <a:buFont typeface="Arial"/>
              <a:buChar char="•"/>
            </a:pPr>
            <a:r>
              <a:rPr lang="tr-TR" sz="1400" dirty="0">
                <a:latin typeface="Arial" charset="0"/>
              </a:rPr>
              <a:t>Kan kaybı daha az</a:t>
            </a:r>
            <a:r>
              <a:rPr lang="en-US" sz="1400" dirty="0">
                <a:latin typeface="Arial" charset="0"/>
              </a:rPr>
              <a:t> (131 </a:t>
            </a:r>
            <a:r>
              <a:rPr lang="en-US" sz="1400" dirty="0" err="1">
                <a:latin typeface="Arial" charset="0"/>
              </a:rPr>
              <a:t>vs</a:t>
            </a:r>
            <a:r>
              <a:rPr lang="en-US" sz="1400" dirty="0">
                <a:latin typeface="Arial" charset="0"/>
              </a:rPr>
              <a:t> 235 ml; p = 0.03), </a:t>
            </a:r>
            <a:endParaRPr lang="tr-TR" sz="1400" dirty="0">
              <a:latin typeface="Arial" charset="0"/>
            </a:endParaRPr>
          </a:p>
          <a:p>
            <a:pPr marL="171450" indent="-171450">
              <a:buFont typeface="Arial"/>
              <a:buChar char="•"/>
            </a:pPr>
            <a:r>
              <a:rPr lang="tr-TR" sz="1400" dirty="0" err="1">
                <a:latin typeface="Arial" charset="0"/>
              </a:rPr>
              <a:t>Perioperatif</a:t>
            </a:r>
            <a:r>
              <a:rPr lang="tr-TR" sz="1400" dirty="0">
                <a:latin typeface="Arial" charset="0"/>
              </a:rPr>
              <a:t> </a:t>
            </a:r>
            <a:r>
              <a:rPr lang="tr-TR" sz="1400" dirty="0" err="1">
                <a:latin typeface="Arial" charset="0"/>
              </a:rPr>
              <a:t>morbidite</a:t>
            </a:r>
            <a:r>
              <a:rPr lang="tr-TR" sz="1400" dirty="0">
                <a:latin typeface="Arial" charset="0"/>
              </a:rPr>
              <a:t> daha az</a:t>
            </a:r>
            <a:r>
              <a:rPr lang="tr-TR" sz="1400" dirty="0" smtClean="0">
                <a:latin typeface="Arial" charset="0"/>
              </a:rPr>
              <a:t>.</a:t>
            </a:r>
            <a:endParaRPr lang="tr-TR" sz="1400" dirty="0">
              <a:latin typeface="Arial" charset="0"/>
            </a:endParaRPr>
          </a:p>
          <a:p>
            <a:pPr marL="171450" indent="-171450">
              <a:buFont typeface="Arial"/>
              <a:buChar char="•"/>
            </a:pPr>
            <a:r>
              <a:rPr lang="tr-TR" sz="1400" dirty="0">
                <a:latin typeface="Arial" charset="0"/>
              </a:rPr>
              <a:t>Tüm prosedürlerde yaşlı hastaların hastanede kalış süresi  daha </a:t>
            </a:r>
            <a:r>
              <a:rPr lang="tr-TR" sz="1400" dirty="0" smtClean="0">
                <a:latin typeface="Arial" charset="0"/>
              </a:rPr>
              <a:t>uzun</a:t>
            </a:r>
            <a:r>
              <a:rPr lang="tr-TR" sz="1400" dirty="0">
                <a:latin typeface="Arial" charset="0"/>
              </a:rPr>
              <a:t> </a:t>
            </a:r>
            <a:r>
              <a:rPr lang="tr-TR" sz="1400" dirty="0" smtClean="0">
                <a:latin typeface="Arial" charset="0"/>
              </a:rPr>
              <a:t> </a:t>
            </a:r>
            <a:r>
              <a:rPr lang="en-US" sz="1400" dirty="0">
                <a:latin typeface="Arial" charset="0"/>
              </a:rPr>
              <a:t>(2.2 </a:t>
            </a:r>
            <a:r>
              <a:rPr lang="en-US" sz="1400" dirty="0" err="1">
                <a:latin typeface="Arial" charset="0"/>
              </a:rPr>
              <a:t>vs</a:t>
            </a:r>
            <a:r>
              <a:rPr lang="en-US" sz="1400" dirty="0">
                <a:latin typeface="Arial" charset="0"/>
              </a:rPr>
              <a:t> 1.3 </a:t>
            </a:r>
            <a:r>
              <a:rPr lang="tr-TR" sz="1400" dirty="0">
                <a:latin typeface="Arial" charset="0"/>
              </a:rPr>
              <a:t>gün</a:t>
            </a:r>
            <a:r>
              <a:rPr lang="en-US" sz="1400" dirty="0">
                <a:latin typeface="Arial" charset="0"/>
              </a:rPr>
              <a:t>; p &lt; 0.01) </a:t>
            </a:r>
            <a:endParaRPr lang="tr-TR" sz="1400" dirty="0">
              <a:latin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783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Robotik</a:t>
            </a:r>
            <a:r>
              <a:rPr lang="en-US" dirty="0" smtClean="0"/>
              <a:t> </a:t>
            </a:r>
            <a:r>
              <a:rPr lang="en-US" dirty="0" err="1" smtClean="0"/>
              <a:t>Cerrahi</a:t>
            </a:r>
            <a:r>
              <a:rPr lang="en-US" dirty="0" smtClean="0"/>
              <a:t> – </a:t>
            </a:r>
            <a:r>
              <a:rPr lang="en-US" dirty="0" err="1" smtClean="0"/>
              <a:t>Yaş</a:t>
            </a:r>
            <a:r>
              <a:rPr lang="en-US" dirty="0" smtClean="0"/>
              <a:t> </a:t>
            </a:r>
            <a:r>
              <a:rPr lang="en-US" dirty="0" err="1" smtClean="0"/>
              <a:t>Limitasyonu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80633"/>
            <a:ext cx="8229600" cy="1844842"/>
          </a:xfrm>
        </p:spPr>
        <p:txBody>
          <a:bodyPr>
            <a:normAutofit fontScale="92500" lnSpcReduction="20000"/>
          </a:bodyPr>
          <a:lstStyle/>
          <a:p>
            <a:r>
              <a:rPr lang="tr-TR" b="1" dirty="0">
                <a:latin typeface="Arial" charset="0"/>
              </a:rPr>
              <a:t>Yaşla evre  ve </a:t>
            </a:r>
            <a:r>
              <a:rPr lang="tr-TR" b="1" dirty="0" err="1">
                <a:latin typeface="Arial" charset="0"/>
              </a:rPr>
              <a:t>grade</a:t>
            </a:r>
            <a:r>
              <a:rPr lang="tr-TR" b="1" dirty="0">
                <a:latin typeface="Arial" charset="0"/>
              </a:rPr>
              <a:t> artmakta</a:t>
            </a:r>
          </a:p>
          <a:p>
            <a:r>
              <a:rPr lang="tr-TR" dirty="0" smtClean="0">
                <a:latin typeface="Arial" charset="0"/>
              </a:rPr>
              <a:t>Evre 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II </a:t>
            </a:r>
            <a:r>
              <a:rPr lang="tr-TR" dirty="0">
                <a:latin typeface="Arial" charset="0"/>
              </a:rPr>
              <a:t>–</a:t>
            </a:r>
            <a:r>
              <a:rPr lang="en-US" dirty="0">
                <a:latin typeface="Arial" charset="0"/>
              </a:rPr>
              <a:t> IV</a:t>
            </a:r>
            <a:r>
              <a:rPr lang="tr-TR" dirty="0">
                <a:latin typeface="Arial" charset="0"/>
              </a:rPr>
              <a:t>;</a:t>
            </a:r>
            <a:r>
              <a:rPr lang="en-US" dirty="0">
                <a:latin typeface="Arial" charset="0"/>
              </a:rPr>
              <a:t> </a:t>
            </a:r>
            <a:r>
              <a:rPr lang="tr-TR" dirty="0" smtClean="0">
                <a:latin typeface="Arial" charset="0"/>
              </a:rPr>
              <a:t>&gt; 80y % 35; G 3; &gt; 80y % 58</a:t>
            </a:r>
          </a:p>
          <a:p>
            <a:r>
              <a:rPr lang="tr-TR" dirty="0" err="1" smtClean="0">
                <a:latin typeface="Arial" charset="0"/>
              </a:rPr>
              <a:t>Perioperatif</a:t>
            </a:r>
            <a:r>
              <a:rPr lang="tr-TR" dirty="0" smtClean="0">
                <a:latin typeface="Arial" charset="0"/>
              </a:rPr>
              <a:t> G III-IV </a:t>
            </a:r>
            <a:r>
              <a:rPr lang="tr-TR" dirty="0" err="1" smtClean="0">
                <a:latin typeface="Arial" charset="0"/>
              </a:rPr>
              <a:t>komp</a:t>
            </a:r>
            <a:r>
              <a:rPr lang="tr-TR" dirty="0" smtClean="0">
                <a:latin typeface="Arial" charset="0"/>
              </a:rPr>
              <a:t>. ; &gt; 80y daha fazla (p: .004)</a:t>
            </a:r>
          </a:p>
          <a:p>
            <a:r>
              <a:rPr lang="tr-TR" dirty="0" smtClean="0">
                <a:latin typeface="Arial" charset="0"/>
              </a:rPr>
              <a:t>DFS fark YOK</a:t>
            </a:r>
          </a:p>
          <a:p>
            <a:pPr marL="0" indent="0">
              <a:buNone/>
            </a:pPr>
            <a:r>
              <a:rPr lang="tr-TR" dirty="0" smtClean="0">
                <a:latin typeface="Arial" charset="0"/>
              </a:rPr>
              <a:t>	 </a:t>
            </a:r>
          </a:p>
          <a:p>
            <a:pPr marL="0" indent="0">
              <a:buNone/>
            </a:pPr>
            <a:endParaRPr lang="tr-TR" dirty="0">
              <a:latin typeface="Arial" charset="0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3009" y="2232527"/>
            <a:ext cx="450995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Arial" charset="0"/>
              </a:rPr>
              <a:t>n =303</a:t>
            </a:r>
            <a:r>
              <a:rPr lang="tr-TR" dirty="0">
                <a:latin typeface="Arial" charset="0"/>
              </a:rPr>
              <a:t>   &lt;70y =</a:t>
            </a:r>
            <a:r>
              <a:rPr lang="en-US" dirty="0">
                <a:latin typeface="Arial" charset="0"/>
              </a:rPr>
              <a:t>197</a:t>
            </a:r>
            <a:r>
              <a:rPr lang="tr-TR" dirty="0">
                <a:latin typeface="Arial" charset="0"/>
              </a:rPr>
              <a:t>,</a:t>
            </a:r>
            <a:r>
              <a:rPr lang="en-US" dirty="0">
                <a:latin typeface="Arial" charset="0"/>
              </a:rPr>
              <a:t> </a:t>
            </a:r>
            <a:r>
              <a:rPr lang="tr-TR" dirty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70 </a:t>
            </a:r>
            <a:r>
              <a:rPr lang="tr-TR" dirty="0">
                <a:latin typeface="Arial" charset="0"/>
              </a:rPr>
              <a:t>-</a:t>
            </a:r>
            <a:r>
              <a:rPr lang="en-US" dirty="0">
                <a:latin typeface="Arial" charset="0"/>
              </a:rPr>
              <a:t>80</a:t>
            </a:r>
            <a:r>
              <a:rPr lang="tr-TR" dirty="0">
                <a:latin typeface="Arial" charset="0"/>
              </a:rPr>
              <a:t>y=75,</a:t>
            </a:r>
            <a:r>
              <a:rPr lang="en-US" dirty="0">
                <a:latin typeface="Arial" charset="0"/>
              </a:rPr>
              <a:t> </a:t>
            </a:r>
            <a:r>
              <a:rPr lang="tr-TR" dirty="0">
                <a:latin typeface="Arial" charset="0"/>
              </a:rPr>
              <a:t> &gt;</a:t>
            </a:r>
            <a:r>
              <a:rPr lang="en-US" dirty="0">
                <a:latin typeface="Arial" charset="0"/>
              </a:rPr>
              <a:t>80</a:t>
            </a:r>
            <a:r>
              <a:rPr lang="tr-TR" dirty="0">
                <a:latin typeface="Arial" charset="0"/>
              </a:rPr>
              <a:t>=31</a:t>
            </a:r>
            <a:endParaRPr lang="en-US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9"/>
          <a:stretch/>
        </p:blipFill>
        <p:spPr bwMode="auto">
          <a:xfrm>
            <a:off x="1225719" y="1143001"/>
            <a:ext cx="7394241" cy="96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http://ovidsp.tx.ovid.com/sp-3.15.1b/ovidweb.cgi?S=PNDPFPNKBBDDELFFNCKKIEFBHKODAA00&amp;Graphic=00009577-201505000-00000%7cCV%7cC%7c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2999"/>
            <a:ext cx="721519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Metin kutusu 7"/>
          <p:cNvSpPr txBox="1"/>
          <p:nvPr/>
        </p:nvSpPr>
        <p:spPr>
          <a:xfrm>
            <a:off x="5927154" y="2105025"/>
            <a:ext cx="2190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err="1" smtClean="0"/>
              <a:t>Int</a:t>
            </a:r>
            <a:r>
              <a:rPr lang="tr-TR" sz="1200" dirty="0" smtClean="0"/>
              <a:t> J </a:t>
            </a:r>
            <a:r>
              <a:rPr lang="tr-TR" sz="1200" dirty="0" err="1" smtClean="0"/>
              <a:t>Gynecol</a:t>
            </a:r>
            <a:r>
              <a:rPr lang="tr-TR" sz="1200" dirty="0" smtClean="0"/>
              <a:t> </a:t>
            </a:r>
            <a:r>
              <a:rPr lang="tr-TR" sz="1200" dirty="0" err="1" smtClean="0"/>
              <a:t>Cancer</a:t>
            </a:r>
            <a:r>
              <a:rPr lang="tr-TR" sz="1200" dirty="0" smtClean="0"/>
              <a:t>, 2015</a:t>
            </a:r>
            <a:endParaRPr lang="tr-TR" sz="1200" dirty="0"/>
          </a:p>
        </p:txBody>
      </p:sp>
    </p:spTree>
    <p:extLst>
      <p:ext uri="{BB962C8B-B14F-4D97-AF65-F5344CB8AC3E}">
        <p14:creationId xmlns:p14="http://schemas.microsoft.com/office/powerpoint/2010/main" val="369797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MİC -</a:t>
            </a:r>
            <a:r>
              <a:rPr lang="en-US" dirty="0" smtClean="0"/>
              <a:t> </a:t>
            </a:r>
            <a:r>
              <a:rPr lang="en-US" dirty="0" err="1" smtClean="0"/>
              <a:t>Yaş</a:t>
            </a:r>
            <a:r>
              <a:rPr lang="en-US" dirty="0" smtClean="0"/>
              <a:t> </a:t>
            </a:r>
            <a:r>
              <a:rPr lang="en-US" dirty="0" err="1" smtClean="0"/>
              <a:t>Limitasyonu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2328422"/>
            <a:ext cx="8229600" cy="268974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>
                <a:latin typeface="Arial" charset="0"/>
              </a:rPr>
              <a:t>60</a:t>
            </a:r>
            <a:r>
              <a:rPr lang="en-US" dirty="0">
                <a:latin typeface="Arial" charset="0"/>
              </a:rPr>
              <a:t>-</a:t>
            </a:r>
            <a:r>
              <a:rPr lang="en-US" dirty="0" smtClean="0">
                <a:latin typeface="Arial" charset="0"/>
              </a:rPr>
              <a:t>69 y </a:t>
            </a:r>
            <a:r>
              <a:rPr lang="en-US" dirty="0">
                <a:latin typeface="Arial" charset="0"/>
              </a:rPr>
              <a:t>(OR 0.9, 95% CI 0.3-2.8, p=0.82</a:t>
            </a:r>
            <a:r>
              <a:rPr lang="en-US" dirty="0" smtClean="0">
                <a:latin typeface="Arial" charset="0"/>
              </a:rPr>
              <a:t>) </a:t>
            </a:r>
            <a:endParaRPr lang="tr-TR" dirty="0" smtClean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dirty="0" smtClean="0">
                <a:latin typeface="Arial" charset="0"/>
              </a:rPr>
              <a:t>70</a:t>
            </a:r>
            <a:r>
              <a:rPr lang="en-US" dirty="0">
                <a:latin typeface="Arial" charset="0"/>
              </a:rPr>
              <a:t>-79 </a:t>
            </a:r>
            <a:r>
              <a:rPr lang="en-US" dirty="0" smtClean="0">
                <a:latin typeface="Arial" charset="0"/>
              </a:rPr>
              <a:t>y (</a:t>
            </a:r>
            <a:r>
              <a:rPr lang="en-US" dirty="0">
                <a:latin typeface="Arial" charset="0"/>
              </a:rPr>
              <a:t>OR 1.4, 95% CI 0.4-4.3, p=0.60) </a:t>
            </a:r>
            <a:endParaRPr lang="tr-TR" dirty="0" smtClean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dirty="0" smtClean="0">
                <a:latin typeface="Arial" charset="0"/>
              </a:rPr>
              <a:t>≥80 y    (</a:t>
            </a:r>
            <a:r>
              <a:rPr lang="en-US" dirty="0">
                <a:latin typeface="Arial" charset="0"/>
              </a:rPr>
              <a:t>OR 2.4, 95% CI 0.7-8.1, p=0.17</a:t>
            </a:r>
            <a:r>
              <a:rPr lang="en-US" dirty="0" smtClean="0">
                <a:latin typeface="Arial" charset="0"/>
              </a:rPr>
              <a:t>)</a:t>
            </a:r>
          </a:p>
          <a:p>
            <a:pPr>
              <a:lnSpc>
                <a:spcPct val="80000"/>
              </a:lnSpc>
            </a:pPr>
            <a:endParaRPr lang="tr-TR" dirty="0" smtClean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tr-TR" dirty="0" err="1" smtClean="0">
                <a:latin typeface="Arial" charset="0"/>
              </a:rPr>
              <a:t>Mortalite</a:t>
            </a:r>
            <a:r>
              <a:rPr lang="tr-TR" dirty="0" smtClean="0">
                <a:latin typeface="Arial" charset="0"/>
              </a:rPr>
              <a:t> sistemik hastalıklar, yüksek ASA, anemi, </a:t>
            </a:r>
            <a:r>
              <a:rPr lang="tr-TR" dirty="0" err="1" smtClean="0">
                <a:latin typeface="Arial" charset="0"/>
              </a:rPr>
              <a:t>trombositoz</a:t>
            </a:r>
            <a:r>
              <a:rPr lang="tr-TR" dirty="0" smtClean="0">
                <a:latin typeface="Arial" charset="0"/>
              </a:rPr>
              <a:t> ve </a:t>
            </a:r>
            <a:r>
              <a:rPr lang="tr-TR" dirty="0" err="1" smtClean="0">
                <a:latin typeface="Arial" charset="0"/>
              </a:rPr>
              <a:t>hipoalbuminemiye</a:t>
            </a:r>
            <a:r>
              <a:rPr lang="tr-TR" dirty="0" smtClean="0">
                <a:latin typeface="Arial" charset="0"/>
              </a:rPr>
              <a:t> bağlı…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3009" y="1844842"/>
            <a:ext cx="5882440" cy="3231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>
                <a:latin typeface="Arial" charset="0"/>
              </a:rPr>
              <a:t>n = 4000 </a:t>
            </a:r>
            <a:r>
              <a:rPr lang="tr-TR" dirty="0">
                <a:latin typeface="Arial" charset="0"/>
              </a:rPr>
              <a:t>hasta</a:t>
            </a:r>
            <a:r>
              <a:rPr lang="en-US" dirty="0" smtClean="0">
                <a:latin typeface="Arial" charset="0"/>
              </a:rPr>
              <a:t>. </a:t>
            </a:r>
            <a:r>
              <a:rPr lang="tr-TR" dirty="0" smtClean="0">
                <a:latin typeface="Arial" charset="0"/>
              </a:rPr>
              <a:t>80 </a:t>
            </a:r>
            <a:r>
              <a:rPr lang="tr-TR" dirty="0">
                <a:latin typeface="Arial" charset="0"/>
              </a:rPr>
              <a:t>yaş üzeri </a:t>
            </a:r>
            <a:r>
              <a:rPr lang="en-US" dirty="0">
                <a:latin typeface="Arial" charset="0"/>
              </a:rPr>
              <a:t>328</a:t>
            </a:r>
            <a:r>
              <a:rPr lang="tr-TR" dirty="0">
                <a:latin typeface="Arial" charset="0"/>
              </a:rPr>
              <a:t> hastaya </a:t>
            </a:r>
            <a:r>
              <a:rPr lang="tr-TR" dirty="0" smtClean="0">
                <a:latin typeface="Arial" charset="0"/>
              </a:rPr>
              <a:t>LS.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(p&lt;0.001</a:t>
            </a:r>
            <a:r>
              <a:rPr lang="tr-TR" dirty="0">
                <a:latin typeface="Arial" charset="0"/>
              </a:rPr>
              <a:t>)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04" r="15958" b="-257"/>
          <a:stretch/>
        </p:blipFill>
        <p:spPr bwMode="auto">
          <a:xfrm>
            <a:off x="593009" y="1143000"/>
            <a:ext cx="8413220" cy="48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44632" y="4688579"/>
            <a:ext cx="1955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Mahdi H, </a:t>
            </a:r>
            <a:r>
              <a:rPr lang="en-US" sz="1200" dirty="0" err="1" smtClean="0"/>
              <a:t>Gyn</a:t>
            </a:r>
            <a:r>
              <a:rPr lang="en-US" sz="1200" dirty="0" smtClean="0"/>
              <a:t> </a:t>
            </a:r>
            <a:r>
              <a:rPr lang="en-US" sz="1200" dirty="0" err="1" smtClean="0"/>
              <a:t>Oncol</a:t>
            </a:r>
            <a:r>
              <a:rPr lang="en-US" sz="1200" dirty="0" smtClean="0"/>
              <a:t> 2015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Metin kutusu 4"/>
          <p:cNvSpPr txBox="1"/>
          <p:nvPr/>
        </p:nvSpPr>
        <p:spPr>
          <a:xfrm>
            <a:off x="6637623" y="2603760"/>
            <a:ext cx="1934055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 smtClean="0"/>
              <a:t>Anlamlı fark YOK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9572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" t="49347" r="1458" b="-1"/>
          <a:stretch/>
        </p:blipFill>
        <p:spPr bwMode="auto">
          <a:xfrm>
            <a:off x="894842" y="1143000"/>
            <a:ext cx="7245190" cy="81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4842" y="1955347"/>
            <a:ext cx="7245190" cy="3121313"/>
          </a:xfrm>
          <a:noFill/>
        </p:spPr>
      </p:pic>
      <p:sp>
        <p:nvSpPr>
          <p:cNvPr id="5" name="Rounded Rectangle 4"/>
          <p:cNvSpPr/>
          <p:nvPr/>
        </p:nvSpPr>
        <p:spPr>
          <a:xfrm>
            <a:off x="894842" y="4678947"/>
            <a:ext cx="7245190" cy="397713"/>
          </a:xfrm>
          <a:prstGeom prst="roundRect">
            <a:avLst/>
          </a:prstGeom>
          <a:solidFill>
            <a:srgbClr val="FF00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94842" y="1143001"/>
            <a:ext cx="7245190" cy="595112"/>
          </a:xfrm>
          <a:prstGeom prst="roundRect">
            <a:avLst/>
          </a:prstGeom>
          <a:solidFill>
            <a:srgbClr val="FF00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894842" y="1955346"/>
            <a:ext cx="7245190" cy="370759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23"/>
          <a:stretch/>
        </p:blipFill>
        <p:spPr bwMode="auto">
          <a:xfrm>
            <a:off x="348502" y="356717"/>
            <a:ext cx="5652168" cy="6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6"/>
          <p:cNvSpPr txBox="1"/>
          <p:nvPr/>
        </p:nvSpPr>
        <p:spPr>
          <a:xfrm>
            <a:off x="6157053" y="544548"/>
            <a:ext cx="1079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JM</a:t>
            </a:r>
            <a:r>
              <a:rPr lang="tr-TR" sz="1200" dirty="0" smtClean="0"/>
              <a:t>I</a:t>
            </a:r>
            <a:r>
              <a:rPr lang="en-US" sz="1200" dirty="0" smtClean="0"/>
              <a:t>G, 2015</a:t>
            </a:r>
            <a:endParaRPr lang="en-US" sz="1200" dirty="0"/>
          </a:p>
        </p:txBody>
      </p:sp>
      <p:sp>
        <p:nvSpPr>
          <p:cNvPr id="3" name="Metin kutusu 2"/>
          <p:cNvSpPr txBox="1"/>
          <p:nvPr/>
        </p:nvSpPr>
        <p:spPr>
          <a:xfrm>
            <a:off x="1986682" y="2440593"/>
            <a:ext cx="5769272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tr-TR" b="1" dirty="0" err="1" smtClean="0">
                <a:solidFill>
                  <a:srgbClr val="FFFF00"/>
                </a:solidFill>
              </a:rPr>
              <a:t>Obez</a:t>
            </a:r>
            <a:r>
              <a:rPr lang="tr-TR" b="1" dirty="0" smtClean="0">
                <a:solidFill>
                  <a:srgbClr val="FFFF00"/>
                </a:solidFill>
              </a:rPr>
              <a:t> hastalarda </a:t>
            </a:r>
            <a:r>
              <a:rPr lang="tr-TR" b="1" dirty="0" smtClean="0">
                <a:solidFill>
                  <a:srgbClr val="FFFF00"/>
                </a:solidFill>
              </a:rPr>
              <a:t>LS </a:t>
            </a:r>
            <a:r>
              <a:rPr lang="tr-TR" b="1" dirty="0" smtClean="0">
                <a:solidFill>
                  <a:srgbClr val="FFFF00"/>
                </a:solidFill>
              </a:rPr>
              <a:t>tercih </a:t>
            </a:r>
            <a:r>
              <a:rPr lang="tr-TR" b="1" dirty="0" smtClean="0">
                <a:solidFill>
                  <a:srgbClr val="FFFF00"/>
                </a:solidFill>
              </a:rPr>
              <a:t>edilmeli</a:t>
            </a:r>
            <a:r>
              <a:rPr lang="tr-TR" b="1" dirty="0" smtClean="0">
                <a:solidFill>
                  <a:srgbClr val="FFFF00"/>
                </a:solidFill>
              </a:rPr>
              <a:t>!</a:t>
            </a:r>
            <a:endParaRPr lang="tr-TR" b="1" dirty="0">
              <a:solidFill>
                <a:srgbClr val="FFFF00"/>
              </a:solidFill>
            </a:endParaRPr>
          </a:p>
        </p:txBody>
      </p:sp>
      <p:sp>
        <p:nvSpPr>
          <p:cNvPr id="2" name="Yuvarlatılmış Dikdörtgen 1"/>
          <p:cNvSpPr/>
          <p:nvPr/>
        </p:nvSpPr>
        <p:spPr>
          <a:xfrm>
            <a:off x="7696748" y="1955347"/>
            <a:ext cx="493381" cy="312131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1564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05788"/>
            <a:ext cx="8229600" cy="2351962"/>
          </a:xfrm>
        </p:spPr>
        <p:txBody>
          <a:bodyPr/>
          <a:lstStyle/>
          <a:p>
            <a:r>
              <a:rPr lang="tr-TR" b="1" dirty="0"/>
              <a:t>Op. Süresi </a:t>
            </a:r>
            <a:r>
              <a:rPr lang="tr-TR" dirty="0"/>
              <a:t>: Robotik &gt; L/S &gt; Açık cerrahi ; p &lt; 0.001</a:t>
            </a:r>
          </a:p>
          <a:p>
            <a:endParaRPr lang="tr-TR" dirty="0"/>
          </a:p>
          <a:p>
            <a:r>
              <a:rPr lang="tr-TR" b="1" dirty="0"/>
              <a:t>Kan Kaybı</a:t>
            </a:r>
            <a:r>
              <a:rPr lang="tr-TR" dirty="0"/>
              <a:t>: Açık cerrahi &gt; L/S &gt; Robotik; p&lt; 0.002</a:t>
            </a:r>
          </a:p>
          <a:p>
            <a:endParaRPr lang="tr-TR" dirty="0"/>
          </a:p>
          <a:p>
            <a:r>
              <a:rPr lang="tr-TR" b="1" dirty="0" err="1"/>
              <a:t>Hosp</a:t>
            </a:r>
            <a:r>
              <a:rPr lang="tr-TR" b="1" dirty="0"/>
              <a:t>. Süresi</a:t>
            </a:r>
            <a:r>
              <a:rPr lang="tr-TR" dirty="0"/>
              <a:t>: Açık cerrahi &gt; RS =L/S ; p &lt; 0.002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Robotik</a:t>
            </a:r>
            <a:r>
              <a:rPr lang="en-US" dirty="0" smtClean="0"/>
              <a:t> </a:t>
            </a:r>
            <a:r>
              <a:rPr lang="en-US" dirty="0" err="1" smtClean="0"/>
              <a:t>Cerrahi</a:t>
            </a:r>
            <a:r>
              <a:rPr lang="en-US" dirty="0" smtClean="0"/>
              <a:t> – Y. Kilo </a:t>
            </a:r>
            <a:r>
              <a:rPr lang="en-US" dirty="0" err="1" smtClean="0"/>
              <a:t>Limitasyonu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 t="23806" r="3750" b="-6287"/>
          <a:stretch/>
        </p:blipFill>
        <p:spPr bwMode="auto">
          <a:xfrm>
            <a:off x="3248526" y="1290052"/>
            <a:ext cx="5438274" cy="808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7200" y="1143000"/>
            <a:ext cx="2577432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r-TR" dirty="0" smtClean="0"/>
              <a:t>n = 53, EC</a:t>
            </a:r>
            <a:endParaRPr lang="tr-TR" dirty="0"/>
          </a:p>
          <a:p>
            <a:pPr>
              <a:buFontTx/>
              <a:buAutoNum type="arabicPlain" startAt="16"/>
            </a:pPr>
            <a:r>
              <a:rPr lang="tr-TR" dirty="0" smtClean="0"/>
              <a:t> L</a:t>
            </a:r>
            <a:r>
              <a:rPr lang="tr-TR" dirty="0"/>
              <a:t>/S (BMI: 47.9), </a:t>
            </a:r>
          </a:p>
          <a:p>
            <a:r>
              <a:rPr lang="tr-TR" dirty="0" smtClean="0"/>
              <a:t>13 </a:t>
            </a:r>
            <a:r>
              <a:rPr lang="tr-TR" dirty="0"/>
              <a:t>Robotik </a:t>
            </a:r>
            <a:r>
              <a:rPr lang="tr-TR" dirty="0" smtClean="0"/>
              <a:t>(BMI</a:t>
            </a:r>
            <a:r>
              <a:rPr lang="tr-TR" dirty="0"/>
              <a:t>: 51.2), </a:t>
            </a:r>
            <a:endParaRPr lang="tr-TR" dirty="0" smtClean="0"/>
          </a:p>
          <a:p>
            <a:r>
              <a:rPr lang="tr-TR" dirty="0" smtClean="0"/>
              <a:t>24 LT (</a:t>
            </a:r>
            <a:r>
              <a:rPr lang="tr-TR" dirty="0"/>
              <a:t>BMI: 53.7)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59580" y="4673084"/>
            <a:ext cx="1378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JSLS, 2015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246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Endometrium </a:t>
            </a:r>
            <a:r>
              <a:rPr lang="en-US" dirty="0" err="1"/>
              <a:t>Kanserinde</a:t>
            </a:r>
            <a:r>
              <a:rPr lang="en-US" dirty="0"/>
              <a:t> </a:t>
            </a:r>
            <a:r>
              <a:rPr lang="en-US" dirty="0" err="1" smtClean="0"/>
              <a:t>Evreleme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>
                <a:latin typeface="Arial" charset="0"/>
              </a:rPr>
              <a:t>Peritoneal</a:t>
            </a:r>
            <a:r>
              <a:rPr lang="tr-TR" dirty="0">
                <a:latin typeface="Arial" charset="0"/>
              </a:rPr>
              <a:t> sitoloji + </a:t>
            </a:r>
            <a:r>
              <a:rPr lang="tr-TR" dirty="0" err="1">
                <a:latin typeface="Arial" charset="0"/>
              </a:rPr>
              <a:t>Eksplorasyon</a:t>
            </a:r>
            <a:endParaRPr lang="tr-TR" dirty="0">
              <a:latin typeface="Arial" charset="0"/>
            </a:endParaRPr>
          </a:p>
          <a:p>
            <a:r>
              <a:rPr lang="tr-TR" dirty="0">
                <a:latin typeface="Arial" charset="0"/>
              </a:rPr>
              <a:t>TAH + BSO </a:t>
            </a:r>
          </a:p>
          <a:p>
            <a:r>
              <a:rPr lang="tr-TR" dirty="0" err="1">
                <a:latin typeface="Arial" charset="0"/>
              </a:rPr>
              <a:t>Pelvik</a:t>
            </a:r>
            <a:r>
              <a:rPr lang="tr-TR" dirty="0">
                <a:latin typeface="Arial" charset="0"/>
              </a:rPr>
              <a:t> ve </a:t>
            </a:r>
            <a:r>
              <a:rPr lang="tr-TR" dirty="0" err="1">
                <a:latin typeface="Arial" charset="0"/>
              </a:rPr>
              <a:t>Paraaortik</a:t>
            </a:r>
            <a:r>
              <a:rPr lang="tr-TR" dirty="0">
                <a:latin typeface="Arial" charset="0"/>
              </a:rPr>
              <a:t> Lenf </a:t>
            </a:r>
            <a:r>
              <a:rPr lang="tr-TR" dirty="0" err="1">
                <a:latin typeface="Arial" charset="0"/>
              </a:rPr>
              <a:t>nodu</a:t>
            </a:r>
            <a:r>
              <a:rPr lang="tr-TR" dirty="0">
                <a:latin typeface="Arial" charset="0"/>
              </a:rPr>
              <a:t> </a:t>
            </a:r>
            <a:r>
              <a:rPr lang="tr-TR" dirty="0" err="1">
                <a:latin typeface="Arial" charset="0"/>
              </a:rPr>
              <a:t>disseksiyonu</a:t>
            </a:r>
            <a:endParaRPr lang="tr-TR" dirty="0">
              <a:latin typeface="Arial" charset="0"/>
            </a:endParaRPr>
          </a:p>
          <a:p>
            <a:r>
              <a:rPr lang="tr-TR" dirty="0" err="1">
                <a:latin typeface="Arial" charset="0"/>
              </a:rPr>
              <a:t>Omental</a:t>
            </a:r>
            <a:r>
              <a:rPr lang="tr-TR" dirty="0">
                <a:latin typeface="Arial" charset="0"/>
              </a:rPr>
              <a:t> biyopsi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12" descr="http://www.europeanurology.com/uploads/europeanurology.com/eur_articles/S1569-9056(09)00009-8/assets/gr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951" y="1200150"/>
            <a:ext cx="1476799" cy="11304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151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Robotik</a:t>
            </a:r>
            <a:r>
              <a:rPr lang="en-US" sz="3200" dirty="0" smtClean="0"/>
              <a:t> </a:t>
            </a:r>
            <a:r>
              <a:rPr lang="en-US" sz="3200" dirty="0" err="1" smtClean="0"/>
              <a:t>Cerrahi</a:t>
            </a:r>
            <a:r>
              <a:rPr lang="tr-TR" sz="3200" dirty="0" smtClean="0"/>
              <a:t> </a:t>
            </a:r>
            <a:r>
              <a:rPr lang="tr-TR" sz="3200" dirty="0" err="1" smtClean="0"/>
              <a:t>vs</a:t>
            </a:r>
            <a:r>
              <a:rPr lang="tr-TR" sz="3200" dirty="0" smtClean="0"/>
              <a:t> LT</a:t>
            </a:r>
            <a:r>
              <a:rPr lang="en-US" sz="3200" dirty="0" smtClean="0"/>
              <a:t> – Y. Kilo </a:t>
            </a:r>
            <a:r>
              <a:rPr lang="en-US" sz="3200" dirty="0" err="1" smtClean="0"/>
              <a:t>Limitasyonu</a:t>
            </a:r>
            <a:endParaRPr lang="en-US" sz="3200" dirty="0"/>
          </a:p>
        </p:txBody>
      </p:sp>
      <p:pic>
        <p:nvPicPr>
          <p:cNvPr id="8" name="Resim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39"/>
          <a:stretch/>
        </p:blipFill>
        <p:spPr bwMode="auto">
          <a:xfrm>
            <a:off x="3154946" y="1195471"/>
            <a:ext cx="5868737" cy="98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Resi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9"/>
          <a:stretch/>
        </p:blipFill>
        <p:spPr bwMode="auto">
          <a:xfrm>
            <a:off x="1007430" y="2179052"/>
            <a:ext cx="7024485" cy="296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01579" y="1363580"/>
            <a:ext cx="1415772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n = 176,</a:t>
            </a:r>
          </a:p>
          <a:p>
            <a:r>
              <a:rPr lang="en-US" dirty="0" smtClean="0"/>
              <a:t>Robot </a:t>
            </a:r>
            <a:r>
              <a:rPr lang="en-US" dirty="0" err="1" smtClean="0"/>
              <a:t>vs</a:t>
            </a:r>
            <a:r>
              <a:rPr lang="en-US" dirty="0" smtClean="0"/>
              <a:t> LT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1270000" y="3826925"/>
            <a:ext cx="6363368" cy="517812"/>
          </a:xfrm>
          <a:prstGeom prst="roundRect">
            <a:avLst/>
          </a:prstGeom>
          <a:solidFill>
            <a:srgbClr val="FF00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270000" y="4497137"/>
            <a:ext cx="6363368" cy="328863"/>
          </a:xfrm>
          <a:prstGeom prst="roundRect">
            <a:avLst/>
          </a:prstGeom>
          <a:solidFill>
            <a:srgbClr val="FF00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270000" y="3208420"/>
            <a:ext cx="6363368" cy="232610"/>
          </a:xfrm>
          <a:prstGeom prst="roundRect">
            <a:avLst/>
          </a:prstGeom>
          <a:solidFill>
            <a:srgbClr val="FF00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1270000" y="2914316"/>
            <a:ext cx="6363368" cy="171114"/>
          </a:xfrm>
          <a:prstGeom prst="roundRect">
            <a:avLst/>
          </a:prstGeom>
          <a:solidFill>
            <a:srgbClr val="FF00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82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7368" y="594360"/>
            <a:ext cx="2332512" cy="94869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VAJİNAL MORSELASYON</a:t>
            </a:r>
            <a:endParaRPr lang="en-US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2" r="955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699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Vajinal</a:t>
            </a:r>
            <a:r>
              <a:rPr lang="en-US" dirty="0" smtClean="0"/>
              <a:t> </a:t>
            </a:r>
            <a:r>
              <a:rPr lang="en-US" dirty="0" err="1" smtClean="0"/>
              <a:t>Morselasyon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66737"/>
            <a:ext cx="8229600" cy="22910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000" dirty="0" err="1">
                <a:latin typeface="Arial" charset="0"/>
              </a:rPr>
              <a:t>Uterus</a:t>
            </a:r>
            <a:r>
              <a:rPr lang="tr-TR" sz="2000" dirty="0">
                <a:latin typeface="Arial" charset="0"/>
              </a:rPr>
              <a:t> ortalama büyüklüğü: 246 gr (148-420gr).</a:t>
            </a:r>
          </a:p>
          <a:p>
            <a:pPr marL="0" indent="0">
              <a:buNone/>
            </a:pPr>
            <a:r>
              <a:rPr lang="tr-TR" sz="2000" dirty="0">
                <a:latin typeface="Arial" charset="0"/>
              </a:rPr>
              <a:t>Operasyona eklenen süre: 16 dk.(9-28).</a:t>
            </a:r>
          </a:p>
          <a:p>
            <a:pPr marL="0" indent="0">
              <a:buNone/>
            </a:pPr>
            <a:r>
              <a:rPr lang="tr-TR" sz="2000" dirty="0" err="1">
                <a:latin typeface="Arial" charset="0"/>
              </a:rPr>
              <a:t>Postop</a:t>
            </a:r>
            <a:r>
              <a:rPr lang="tr-TR" sz="2000" dirty="0">
                <a:latin typeface="Arial" charset="0"/>
              </a:rPr>
              <a:t>. </a:t>
            </a:r>
            <a:r>
              <a:rPr lang="tr-TR" sz="2000" dirty="0" err="1">
                <a:latin typeface="Arial" charset="0"/>
              </a:rPr>
              <a:t>Komp</a:t>
            </a:r>
            <a:r>
              <a:rPr lang="tr-TR" sz="2000" dirty="0">
                <a:latin typeface="Arial" charset="0"/>
              </a:rPr>
              <a:t>.: (%6) </a:t>
            </a:r>
            <a:r>
              <a:rPr lang="tr-TR" sz="2000" dirty="0" smtClean="0">
                <a:latin typeface="Arial" charset="0"/>
              </a:rPr>
              <a:t>1-</a:t>
            </a:r>
            <a:r>
              <a:rPr lang="tr-TR" sz="2000" dirty="0" err="1" smtClean="0">
                <a:latin typeface="Arial" charset="0"/>
              </a:rPr>
              <a:t>Vesikovajinal</a:t>
            </a:r>
            <a:r>
              <a:rPr lang="tr-TR" sz="2000" dirty="0" smtClean="0">
                <a:latin typeface="Arial" charset="0"/>
              </a:rPr>
              <a:t> </a:t>
            </a:r>
            <a:r>
              <a:rPr lang="tr-TR" sz="2000" dirty="0">
                <a:latin typeface="Arial" charset="0"/>
              </a:rPr>
              <a:t>fistül   2-Vajen </a:t>
            </a:r>
            <a:r>
              <a:rPr lang="tr-TR" sz="2000" dirty="0" err="1">
                <a:latin typeface="Arial" charset="0"/>
              </a:rPr>
              <a:t>kaf</a:t>
            </a:r>
            <a:r>
              <a:rPr lang="tr-TR" sz="2000" dirty="0">
                <a:latin typeface="Arial" charset="0"/>
              </a:rPr>
              <a:t> </a:t>
            </a:r>
            <a:r>
              <a:rPr lang="tr-TR" sz="2000" dirty="0" err="1">
                <a:latin typeface="Arial" charset="0"/>
              </a:rPr>
              <a:t>dehiscence</a:t>
            </a:r>
            <a:r>
              <a:rPr lang="tr-TR" sz="2000" dirty="0">
                <a:latin typeface="Arial" charset="0"/>
              </a:rPr>
              <a:t>.</a:t>
            </a:r>
          </a:p>
          <a:p>
            <a:pPr marL="0" indent="0">
              <a:buNone/>
            </a:pPr>
            <a:endParaRPr lang="tr-TR" sz="2000" dirty="0">
              <a:latin typeface="Arial" charset="0"/>
            </a:endParaRPr>
          </a:p>
          <a:p>
            <a:pPr marL="0" indent="0">
              <a:buNone/>
            </a:pPr>
            <a:r>
              <a:rPr lang="tr-TR" sz="1800" b="1" dirty="0">
                <a:latin typeface="Arial" charset="0"/>
              </a:rPr>
              <a:t>Bu teknik </a:t>
            </a:r>
            <a:r>
              <a:rPr lang="tr-TR" sz="1800" b="1" dirty="0" err="1">
                <a:latin typeface="Arial" charset="0"/>
              </a:rPr>
              <a:t>malignite</a:t>
            </a:r>
            <a:r>
              <a:rPr lang="tr-TR" sz="1800" b="1" dirty="0">
                <a:latin typeface="Arial" charset="0"/>
              </a:rPr>
              <a:t> açısında şüpheli veya </a:t>
            </a:r>
            <a:r>
              <a:rPr lang="tr-TR" sz="1800" b="1" dirty="0" err="1">
                <a:latin typeface="Arial" charset="0"/>
              </a:rPr>
              <a:t>benign</a:t>
            </a:r>
            <a:r>
              <a:rPr lang="tr-TR" sz="1800" b="1" dirty="0">
                <a:latin typeface="Arial" charset="0"/>
              </a:rPr>
              <a:t> operasyonlarda kullanımının yanı sıra onkolojik vakalarda da güvenle </a:t>
            </a:r>
            <a:r>
              <a:rPr lang="tr-TR" sz="1800" b="1" dirty="0" smtClean="0">
                <a:latin typeface="Arial" charset="0"/>
              </a:rPr>
              <a:t>uygulanabilir.</a:t>
            </a:r>
            <a:endParaRPr lang="tr-TR" sz="1200" b="1" dirty="0">
              <a:latin typeface="Arial" charset="0"/>
            </a:endParaRPr>
          </a:p>
          <a:p>
            <a:pPr marL="0" indent="0">
              <a:buNone/>
            </a:pPr>
            <a:endParaRPr lang="tr-TR" sz="1400" dirty="0">
              <a:latin typeface="Arial" charset="0"/>
            </a:endParaRPr>
          </a:p>
          <a:p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457200" y="1171261"/>
            <a:ext cx="3205747" cy="86177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r-TR" dirty="0">
                <a:latin typeface="Arial" charset="0"/>
              </a:rPr>
              <a:t>N</a:t>
            </a:r>
            <a:r>
              <a:rPr lang="tr-TR" dirty="0" smtClean="0">
                <a:latin typeface="Arial" charset="0"/>
              </a:rPr>
              <a:t>=30 EC TLH</a:t>
            </a:r>
            <a:r>
              <a:rPr lang="tr-TR" dirty="0">
                <a:latin typeface="Arial" charset="0"/>
              </a:rPr>
              <a:t>+</a:t>
            </a:r>
            <a:r>
              <a:rPr lang="tr-TR" dirty="0" smtClean="0">
                <a:latin typeface="Arial" charset="0"/>
              </a:rPr>
              <a:t>BSO+LND</a:t>
            </a:r>
          </a:p>
          <a:p>
            <a:r>
              <a:rPr lang="tr-TR" sz="1400" dirty="0" smtClean="0">
                <a:latin typeface="Arial" charset="0"/>
              </a:rPr>
              <a:t>(</a:t>
            </a:r>
            <a:r>
              <a:rPr lang="tr-TR" sz="1600" dirty="0">
                <a:latin typeface="Arial" charset="0"/>
              </a:rPr>
              <a:t>LAPSAC)  içinde </a:t>
            </a:r>
            <a:r>
              <a:rPr lang="tr-TR" sz="1600" dirty="0" smtClean="0">
                <a:latin typeface="Arial" charset="0"/>
              </a:rPr>
              <a:t>vajinal </a:t>
            </a:r>
            <a:r>
              <a:rPr lang="tr-TR" sz="1600" dirty="0" err="1" smtClean="0">
                <a:latin typeface="Arial" charset="0"/>
              </a:rPr>
              <a:t>morselasyon</a:t>
            </a:r>
            <a:endParaRPr lang="tr-TR" sz="1600" dirty="0">
              <a:latin typeface="Arial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" t="38160" r="28760" b="52869"/>
          <a:stretch/>
        </p:blipFill>
        <p:spPr bwMode="auto">
          <a:xfrm>
            <a:off x="3796626" y="1171261"/>
            <a:ext cx="5227053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58700" y="4673083"/>
            <a:ext cx="137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JMIG, 2015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188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Vajinal</a:t>
            </a:r>
            <a:r>
              <a:rPr lang="en-US" dirty="0" smtClean="0"/>
              <a:t> </a:t>
            </a:r>
            <a:r>
              <a:rPr lang="en-US" dirty="0" err="1" smtClean="0"/>
              <a:t>Morselasyon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66737"/>
            <a:ext cx="8229600" cy="2291012"/>
          </a:xfrm>
        </p:spPr>
        <p:txBody>
          <a:bodyPr>
            <a:normAutofit/>
          </a:bodyPr>
          <a:lstStyle/>
          <a:p>
            <a:r>
              <a:rPr lang="tr-TR" sz="2000" dirty="0" err="1">
                <a:solidFill>
                  <a:srgbClr val="FF0000"/>
                </a:solidFill>
                <a:latin typeface="Arial" charset="0"/>
              </a:rPr>
              <a:t>Uterus</a:t>
            </a:r>
            <a:r>
              <a:rPr lang="tr-TR" sz="2000" dirty="0">
                <a:solidFill>
                  <a:srgbClr val="FF0000"/>
                </a:solidFill>
                <a:latin typeface="Arial" charset="0"/>
              </a:rPr>
              <a:t> ağırlığı	</a:t>
            </a:r>
            <a:r>
              <a:rPr lang="tr-TR" sz="2000" dirty="0" smtClean="0">
                <a:solidFill>
                  <a:srgbClr val="FF0000"/>
                </a:solidFill>
                <a:latin typeface="Arial" charset="0"/>
              </a:rPr>
              <a:t>          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290.8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± 79.7</a:t>
            </a:r>
            <a:r>
              <a:rPr lang="tr-TR" sz="2000" dirty="0">
                <a:solidFill>
                  <a:srgbClr val="FF0000"/>
                </a:solidFill>
                <a:latin typeface="Arial" charset="0"/>
              </a:rPr>
              <a:t>gr</a:t>
            </a:r>
            <a:endParaRPr lang="en-US" sz="2000" dirty="0">
              <a:solidFill>
                <a:srgbClr val="FF0000"/>
              </a:solidFill>
              <a:latin typeface="Arial" charset="0"/>
            </a:endParaRPr>
          </a:p>
          <a:p>
            <a:r>
              <a:rPr lang="tr-TR" sz="2000" dirty="0">
                <a:solidFill>
                  <a:srgbClr val="FF0000"/>
                </a:solidFill>
                <a:latin typeface="Arial" charset="0"/>
              </a:rPr>
              <a:t>İşlem süresi(</a:t>
            </a:r>
            <a:r>
              <a:rPr lang="tr-TR" sz="2000" dirty="0" err="1">
                <a:solidFill>
                  <a:srgbClr val="FF0000"/>
                </a:solidFill>
                <a:latin typeface="Arial" charset="0"/>
              </a:rPr>
              <a:t>dk</a:t>
            </a:r>
            <a:r>
              <a:rPr lang="tr-TR" sz="2000" dirty="0">
                <a:solidFill>
                  <a:srgbClr val="FF0000"/>
                </a:solidFill>
                <a:latin typeface="Arial" charset="0"/>
              </a:rPr>
              <a:t>)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tr-TR" sz="2000" dirty="0">
                <a:solidFill>
                  <a:srgbClr val="FF0000"/>
                </a:solidFill>
                <a:latin typeface="Arial" charset="0"/>
              </a:rPr>
              <a:t>        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12.1 ± 1.7</a:t>
            </a:r>
          </a:p>
          <a:p>
            <a:r>
              <a:rPr lang="tr-TR" sz="2000" dirty="0" err="1">
                <a:latin typeface="Arial" charset="0"/>
              </a:rPr>
              <a:t>Hb</a:t>
            </a:r>
            <a:r>
              <a:rPr lang="ja-JP" altLang="tr-TR" sz="2000" dirty="0">
                <a:latin typeface="Arial" charset="0"/>
              </a:rPr>
              <a:t>’</a:t>
            </a:r>
            <a:r>
              <a:rPr lang="tr-TR" sz="2000" dirty="0">
                <a:latin typeface="Arial" charset="0"/>
              </a:rPr>
              <a:t>de düşme </a:t>
            </a:r>
            <a:r>
              <a:rPr lang="en-US" sz="2000" dirty="0">
                <a:latin typeface="Arial" charset="0"/>
              </a:rPr>
              <a:t>g/</a:t>
            </a:r>
            <a:r>
              <a:rPr lang="en-US" sz="2000" dirty="0" err="1">
                <a:latin typeface="Arial" charset="0"/>
              </a:rPr>
              <a:t>dL</a:t>
            </a:r>
            <a:r>
              <a:rPr lang="tr-TR" sz="2000" dirty="0">
                <a:latin typeface="Arial" charset="0"/>
              </a:rPr>
              <a:t>       </a:t>
            </a:r>
            <a:r>
              <a:rPr lang="en-US" sz="2000" dirty="0">
                <a:latin typeface="Arial" charset="0"/>
              </a:rPr>
              <a:t>0.9 ± 0.8</a:t>
            </a:r>
          </a:p>
          <a:p>
            <a:r>
              <a:rPr lang="tr-TR" sz="2000" dirty="0">
                <a:latin typeface="Arial" charset="0"/>
              </a:rPr>
              <a:t>Hastanede kalış(gün) </a:t>
            </a:r>
            <a:r>
              <a:rPr lang="en-US" sz="2000" dirty="0">
                <a:latin typeface="Arial" charset="0"/>
              </a:rPr>
              <a:t> 2.6 ± 0.5</a:t>
            </a:r>
            <a:endParaRPr lang="tr-TR" sz="2000" dirty="0">
              <a:latin typeface="Arial" charset="0"/>
            </a:endParaRPr>
          </a:p>
          <a:p>
            <a:r>
              <a:rPr lang="tr-TR" sz="2000" dirty="0" err="1">
                <a:latin typeface="Arial" charset="0"/>
              </a:rPr>
              <a:t>Median</a:t>
            </a:r>
            <a:r>
              <a:rPr lang="tr-TR" sz="2000" dirty="0">
                <a:latin typeface="Arial" charset="0"/>
              </a:rPr>
              <a:t> takip, ay          18(6-50)</a:t>
            </a:r>
            <a:endParaRPr lang="en-US" sz="2000" dirty="0">
              <a:latin typeface="Arial" charset="0"/>
            </a:endParaRPr>
          </a:p>
          <a:p>
            <a:pPr marL="0" indent="0">
              <a:buNone/>
            </a:pPr>
            <a:r>
              <a:rPr lang="tr-TR" sz="2000" dirty="0" smtClean="0">
                <a:latin typeface="Arial" charset="0"/>
              </a:rPr>
              <a:t> </a:t>
            </a:r>
            <a:r>
              <a:rPr lang="tr-TR" sz="1800" b="1" dirty="0" smtClean="0"/>
              <a:t>18 </a:t>
            </a:r>
            <a:r>
              <a:rPr lang="tr-TR" sz="1800" b="1" dirty="0"/>
              <a:t>aylık takip sürecinde lokal veya uzak metastaz izlenmemiştir.</a:t>
            </a:r>
          </a:p>
          <a:p>
            <a:pPr marL="0" indent="0">
              <a:buNone/>
            </a:pPr>
            <a:endParaRPr lang="tr-TR" sz="1400" dirty="0">
              <a:latin typeface="Arial" charset="0"/>
            </a:endParaRPr>
          </a:p>
          <a:p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457200" y="1278209"/>
            <a:ext cx="3205747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tr-TR" dirty="0"/>
              <a:t>n =</a:t>
            </a:r>
            <a:r>
              <a:rPr lang="tr-TR" dirty="0" smtClean="0"/>
              <a:t>12 ( </a:t>
            </a:r>
            <a:r>
              <a:rPr lang="tr-TR" dirty="0"/>
              <a:t>&gt;12hafta, </a:t>
            </a:r>
            <a:r>
              <a:rPr lang="tr-TR" dirty="0" smtClean="0"/>
              <a:t>EC TLH + vajinal </a:t>
            </a:r>
            <a:r>
              <a:rPr lang="tr-TR" dirty="0" err="1"/>
              <a:t>uterin</a:t>
            </a:r>
            <a:r>
              <a:rPr lang="tr-TR" dirty="0"/>
              <a:t> </a:t>
            </a:r>
            <a:r>
              <a:rPr lang="tr-TR" dirty="0" err="1" smtClean="0"/>
              <a:t>morselasyon</a:t>
            </a:r>
            <a:r>
              <a:rPr lang="tr-TR" dirty="0" smtClean="0"/>
              <a:t>) </a:t>
            </a:r>
            <a:endParaRPr lang="tr-TR" dirty="0"/>
          </a:p>
        </p:txBody>
      </p:sp>
      <p:sp>
        <p:nvSpPr>
          <p:cNvPr id="4" name="TextBox 3"/>
          <p:cNvSpPr txBox="1"/>
          <p:nvPr/>
        </p:nvSpPr>
        <p:spPr>
          <a:xfrm>
            <a:off x="7325217" y="4703860"/>
            <a:ext cx="1622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Surg</a:t>
            </a:r>
            <a:r>
              <a:rPr lang="en-US" sz="1400" dirty="0" smtClean="0"/>
              <a:t> </a:t>
            </a:r>
            <a:r>
              <a:rPr lang="en-US" sz="1400" dirty="0" err="1" smtClean="0"/>
              <a:t>Endos</a:t>
            </a:r>
            <a:r>
              <a:rPr lang="en-US" sz="1400" dirty="0" smtClean="0"/>
              <a:t>, 2014</a:t>
            </a:r>
            <a:endParaRPr lang="en-US" sz="1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" t="44119" r="30156" b="47594"/>
          <a:stretch/>
        </p:blipFill>
        <p:spPr bwMode="auto">
          <a:xfrm>
            <a:off x="3689684" y="1291065"/>
            <a:ext cx="5146842" cy="842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Yuvarlatılmış Dikdörtgen 4"/>
          <p:cNvSpPr/>
          <p:nvPr/>
        </p:nvSpPr>
        <p:spPr>
          <a:xfrm>
            <a:off x="3689684" y="1499879"/>
            <a:ext cx="1441481" cy="30918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484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SGO </a:t>
            </a:r>
            <a:r>
              <a:rPr lang="en-US" dirty="0" err="1" smtClean="0"/>
              <a:t>Konsensus</a:t>
            </a:r>
            <a:r>
              <a:rPr lang="en-US" dirty="0" smtClean="0"/>
              <a:t> - 2012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" t="28493" r="7187" b="10417"/>
          <a:stretch/>
        </p:blipFill>
        <p:spPr bwMode="auto">
          <a:xfrm>
            <a:off x="1335068" y="1407396"/>
            <a:ext cx="6461295" cy="342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807227" y="3875435"/>
            <a:ext cx="4102895" cy="260533"/>
          </a:xfrm>
          <a:prstGeom prst="roundRect">
            <a:avLst/>
          </a:prstGeom>
          <a:solidFill>
            <a:srgbClr val="FF0000">
              <a:alpha val="1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827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SENTİNEL LD </a:t>
            </a:r>
            <a:endParaRPr lang="en-US" dirty="0"/>
          </a:p>
        </p:txBody>
      </p:sp>
      <p:pic>
        <p:nvPicPr>
          <p:cNvPr id="10" name="Picture Placeholder 9" descr="Untitled.png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1" r="12841"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r-TR" b="1" dirty="0"/>
              <a:t>ICG-NIR SENTINEL </a:t>
            </a:r>
            <a:r>
              <a:rPr lang="tr-TR" b="1" dirty="0" smtClean="0"/>
              <a:t>LND </a:t>
            </a:r>
            <a:r>
              <a:rPr lang="tr-TR" b="1" dirty="0" err="1" smtClean="0"/>
              <a:t>by</a:t>
            </a:r>
            <a:r>
              <a:rPr lang="tr-TR" b="1" dirty="0" smtClean="0"/>
              <a:t> L</a:t>
            </a:r>
            <a:r>
              <a:rPr lang="tr-TR" b="1" dirty="0"/>
              <a:t>/S </a:t>
            </a:r>
            <a:r>
              <a:rPr lang="tr-TR" b="1" dirty="0" err="1" smtClean="0"/>
              <a:t>or</a:t>
            </a:r>
            <a:r>
              <a:rPr lang="tr-TR" b="1" dirty="0" smtClean="0"/>
              <a:t> R</a:t>
            </a:r>
            <a:r>
              <a:rPr lang="tr-TR" b="1" dirty="0"/>
              <a:t>/</a:t>
            </a:r>
            <a:r>
              <a:rPr lang="tr-TR" b="1" dirty="0" smtClean="0"/>
              <a:t>S</a:t>
            </a:r>
          </a:p>
          <a:p>
            <a:endParaRPr lang="tr-TR" b="1" dirty="0" smtClean="0"/>
          </a:p>
          <a:p>
            <a:r>
              <a:rPr lang="tr-TR" b="1" dirty="0" err="1" smtClean="0"/>
              <a:t>Indocyaningreen</a:t>
            </a:r>
            <a:r>
              <a:rPr lang="tr-TR" b="1" dirty="0" smtClean="0"/>
              <a:t> (</a:t>
            </a:r>
            <a:r>
              <a:rPr lang="tr-TR" b="1" dirty="0"/>
              <a:t>ICG)</a:t>
            </a:r>
            <a:r>
              <a:rPr lang="tr-TR" b="1" dirty="0" smtClean="0"/>
              <a:t>+</a:t>
            </a:r>
          </a:p>
          <a:p>
            <a:r>
              <a:rPr lang="tr-TR" b="1" dirty="0" err="1" smtClean="0"/>
              <a:t>Near</a:t>
            </a:r>
            <a:r>
              <a:rPr lang="tr-TR" b="1" dirty="0" smtClean="0"/>
              <a:t> </a:t>
            </a:r>
            <a:r>
              <a:rPr lang="tr-TR" b="1" dirty="0" err="1"/>
              <a:t>Infrared</a:t>
            </a:r>
            <a:r>
              <a:rPr lang="tr-TR" b="1" dirty="0"/>
              <a:t> </a:t>
            </a:r>
            <a:r>
              <a:rPr lang="tr-TR" b="1" dirty="0" err="1"/>
              <a:t>Fluorescense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882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Sentinel LD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199" y="2176045"/>
            <a:ext cx="8370711" cy="273016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tr-TR" sz="2000" dirty="0">
                <a:latin typeface="Arial" charset="0"/>
              </a:rPr>
              <a:t>Erken evre </a:t>
            </a:r>
            <a:r>
              <a:rPr lang="tr-TR" sz="2000" dirty="0" smtClean="0">
                <a:latin typeface="Arial" charset="0"/>
              </a:rPr>
              <a:t>EC </a:t>
            </a:r>
            <a:r>
              <a:rPr lang="tr-TR" sz="2000" dirty="0" err="1" smtClean="0">
                <a:latin typeface="Arial" charset="0"/>
              </a:rPr>
              <a:t>evrelemesinde</a:t>
            </a:r>
            <a:r>
              <a:rPr lang="tr-TR" sz="2000" dirty="0" smtClean="0">
                <a:latin typeface="Arial" charset="0"/>
              </a:rPr>
              <a:t>; </a:t>
            </a:r>
            <a:r>
              <a:rPr lang="tr-TR" sz="2000" dirty="0" err="1" smtClean="0">
                <a:latin typeface="Arial" charset="0"/>
              </a:rPr>
              <a:t>sentinel</a:t>
            </a:r>
            <a:r>
              <a:rPr lang="tr-TR" sz="2000" dirty="0" smtClean="0">
                <a:latin typeface="Arial" charset="0"/>
              </a:rPr>
              <a:t> </a:t>
            </a:r>
            <a:r>
              <a:rPr lang="tr-TR" sz="2000" dirty="0" err="1" smtClean="0">
                <a:latin typeface="Arial" charset="0"/>
              </a:rPr>
              <a:t>nod</a:t>
            </a:r>
            <a:r>
              <a:rPr lang="tr-TR" sz="2000" dirty="0" smtClean="0">
                <a:latin typeface="Arial" charset="0"/>
              </a:rPr>
              <a:t> haritalama:</a:t>
            </a:r>
            <a:endParaRPr lang="tr-TR" sz="2000" dirty="0">
              <a:latin typeface="Arial" charset="0"/>
            </a:endParaRPr>
          </a:p>
          <a:p>
            <a:pPr>
              <a:lnSpc>
                <a:spcPct val="70000"/>
              </a:lnSpc>
            </a:pPr>
            <a:endParaRPr lang="tr-TR" sz="2000" dirty="0" smtClean="0">
              <a:latin typeface="Arial" charset="0"/>
            </a:endParaRPr>
          </a:p>
          <a:p>
            <a:pPr>
              <a:lnSpc>
                <a:spcPct val="70000"/>
              </a:lnSpc>
            </a:pPr>
            <a:r>
              <a:rPr lang="tr-TR" sz="2000" dirty="0" smtClean="0">
                <a:latin typeface="Arial" charset="0"/>
              </a:rPr>
              <a:t>LN </a:t>
            </a:r>
            <a:r>
              <a:rPr lang="tr-TR" sz="2000" dirty="0">
                <a:latin typeface="Arial" charset="0"/>
              </a:rPr>
              <a:t>metastazlarını saptamada güvenli ve etkindir</a:t>
            </a:r>
            <a:r>
              <a:rPr lang="tr-TR" sz="2000" dirty="0" smtClean="0">
                <a:latin typeface="Arial" charset="0"/>
              </a:rPr>
              <a:t>.</a:t>
            </a:r>
            <a:endParaRPr lang="tr-TR" sz="2000" dirty="0">
              <a:latin typeface="Arial" charset="0"/>
            </a:endParaRPr>
          </a:p>
          <a:p>
            <a:pPr>
              <a:lnSpc>
                <a:spcPct val="70000"/>
              </a:lnSpc>
            </a:pPr>
            <a:endParaRPr lang="tr-TR" sz="2000" dirty="0" smtClean="0">
              <a:latin typeface="Arial" charset="0"/>
            </a:endParaRPr>
          </a:p>
          <a:p>
            <a:pPr>
              <a:lnSpc>
                <a:spcPct val="70000"/>
              </a:lnSpc>
            </a:pPr>
            <a:r>
              <a:rPr lang="tr-TR" sz="2000" dirty="0" smtClean="0">
                <a:latin typeface="Arial" charset="0"/>
              </a:rPr>
              <a:t>Standart </a:t>
            </a:r>
            <a:r>
              <a:rPr lang="tr-TR" sz="2000" dirty="0">
                <a:latin typeface="Arial" charset="0"/>
              </a:rPr>
              <a:t>lenf </a:t>
            </a:r>
            <a:r>
              <a:rPr lang="tr-TR" sz="2000" dirty="0" err="1">
                <a:latin typeface="Arial" charset="0"/>
              </a:rPr>
              <a:t>adenektomi</a:t>
            </a:r>
            <a:r>
              <a:rPr lang="tr-TR" sz="2000" dirty="0">
                <a:latin typeface="Arial" charset="0"/>
              </a:rPr>
              <a:t> gerekliliğini </a:t>
            </a:r>
            <a:r>
              <a:rPr lang="tr-TR" sz="2000" dirty="0" smtClean="0">
                <a:latin typeface="Arial" charset="0"/>
              </a:rPr>
              <a:t>azaltarak;alt </a:t>
            </a:r>
            <a:r>
              <a:rPr lang="tr-TR" sz="2000" dirty="0" err="1" smtClean="0">
                <a:latin typeface="Arial" charset="0"/>
              </a:rPr>
              <a:t>ekstremite</a:t>
            </a:r>
            <a:r>
              <a:rPr lang="tr-TR" sz="2000" dirty="0" smtClean="0">
                <a:latin typeface="Arial" charset="0"/>
              </a:rPr>
              <a:t> lenf </a:t>
            </a:r>
          </a:p>
          <a:p>
            <a:pPr>
              <a:lnSpc>
                <a:spcPct val="70000"/>
              </a:lnSpc>
              <a:buNone/>
            </a:pPr>
            <a:r>
              <a:rPr lang="tr-TR" sz="2000" dirty="0" smtClean="0">
                <a:latin typeface="Arial" charset="0"/>
              </a:rPr>
              <a:t>	ödemi gibi yan etkilerden korunmayı sağlar.</a:t>
            </a:r>
            <a:endParaRPr lang="tr-TR" sz="2000" dirty="0">
              <a:latin typeface="Arial" charset="0"/>
            </a:endParaRPr>
          </a:p>
          <a:p>
            <a:pPr>
              <a:lnSpc>
                <a:spcPct val="70000"/>
              </a:lnSpc>
            </a:pPr>
            <a:endParaRPr lang="tr-TR" sz="2000" dirty="0" smtClean="0">
              <a:latin typeface="Arial" charset="0"/>
            </a:endParaRPr>
          </a:p>
          <a:p>
            <a:pPr>
              <a:lnSpc>
                <a:spcPct val="70000"/>
              </a:lnSpc>
            </a:pPr>
            <a:r>
              <a:rPr lang="tr-TR" sz="2000" dirty="0" smtClean="0">
                <a:latin typeface="Arial" charset="0"/>
              </a:rPr>
              <a:t>F</a:t>
            </a:r>
            <a:r>
              <a:rPr lang="en-US" sz="2000" dirty="0" err="1">
                <a:latin typeface="Arial" charset="0"/>
              </a:rPr>
              <a:t>luorophobe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indocyanine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smtClean="0">
                <a:latin typeface="Arial" charset="0"/>
              </a:rPr>
              <a:t>green</a:t>
            </a:r>
            <a:r>
              <a:rPr lang="tr-TR" sz="2000" dirty="0" smtClean="0">
                <a:latin typeface="Arial" charset="0"/>
              </a:rPr>
              <a:t>; N</a:t>
            </a:r>
            <a:r>
              <a:rPr lang="en-US" sz="2000" dirty="0" smtClean="0">
                <a:latin typeface="Arial" charset="0"/>
              </a:rPr>
              <a:t>ear-infrared fluorescence</a:t>
            </a:r>
            <a:r>
              <a:rPr lang="tr-TR" sz="2000" dirty="0" smtClean="0">
                <a:latin typeface="Arial" charset="0"/>
              </a:rPr>
              <a:t> </a:t>
            </a:r>
            <a:r>
              <a:rPr lang="tr-TR" sz="2000" dirty="0" err="1" smtClean="0">
                <a:latin typeface="Arial" charset="0"/>
              </a:rPr>
              <a:t>image</a:t>
            </a:r>
            <a:endParaRPr lang="tr-TR" sz="2000" dirty="0" smtClean="0">
              <a:latin typeface="Arial" charset="0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76493"/>
            <a:ext cx="8229600" cy="1066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173579" y="66842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5 Dikdörtgen"/>
          <p:cNvSpPr>
            <a:spLocks noChangeArrowheads="1"/>
          </p:cNvSpPr>
          <p:nvPr/>
        </p:nvSpPr>
        <p:spPr bwMode="auto">
          <a:xfrm>
            <a:off x="5965324" y="4752322"/>
            <a:ext cx="27214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tr-TR" sz="1400" dirty="0" err="1"/>
              <a:t>Curr</a:t>
            </a:r>
            <a:r>
              <a:rPr lang="tr-TR" sz="1400" dirty="0"/>
              <a:t> </a:t>
            </a:r>
            <a:r>
              <a:rPr lang="tr-TR" sz="1400" dirty="0" err="1"/>
              <a:t>Opin</a:t>
            </a:r>
            <a:r>
              <a:rPr lang="tr-TR" sz="1400" dirty="0"/>
              <a:t> </a:t>
            </a:r>
            <a:r>
              <a:rPr lang="tr-TR" sz="1400" dirty="0" err="1"/>
              <a:t>Obstet</a:t>
            </a:r>
            <a:r>
              <a:rPr lang="tr-TR" sz="1400" dirty="0"/>
              <a:t> </a:t>
            </a:r>
            <a:r>
              <a:rPr lang="tr-TR" sz="1400" dirty="0" err="1"/>
              <a:t>Gynecol</a:t>
            </a:r>
            <a:r>
              <a:rPr lang="tr-TR" sz="1400" dirty="0"/>
              <a:t> 2015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364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931" y="1877637"/>
            <a:ext cx="8663776" cy="18102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3550" y="1377504"/>
            <a:ext cx="6743700" cy="292100"/>
          </a:xfrm>
          <a:prstGeom prst="rect">
            <a:avLst/>
          </a:prstGeom>
        </p:spPr>
      </p:pic>
      <p:pic>
        <p:nvPicPr>
          <p:cNvPr id="4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12716" y="1374888"/>
            <a:ext cx="4478851" cy="363704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407"/>
            <a:ext cx="4839266" cy="129628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Metin kutusu 5"/>
          <p:cNvSpPr txBox="1"/>
          <p:nvPr/>
        </p:nvSpPr>
        <p:spPr>
          <a:xfrm>
            <a:off x="94581" y="581351"/>
            <a:ext cx="2602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err="1" smtClean="0"/>
              <a:t>Bendifallah</a:t>
            </a:r>
            <a:r>
              <a:rPr lang="tr-TR" sz="1200" dirty="0" smtClean="0"/>
              <a:t> S et al.</a:t>
            </a:r>
            <a:endParaRPr lang="tr-TR" sz="1200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4452" y="527867"/>
            <a:ext cx="2398365" cy="36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5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 </a:t>
            </a:r>
            <a:r>
              <a:rPr lang="en-US" dirty="0" err="1" smtClean="0"/>
              <a:t>Yeri</a:t>
            </a:r>
            <a:r>
              <a:rPr lang="en-US" dirty="0" smtClean="0"/>
              <a:t> </a:t>
            </a:r>
            <a:r>
              <a:rPr lang="en-US" dirty="0" err="1" smtClean="0"/>
              <a:t>Metastaz</a:t>
            </a:r>
            <a:r>
              <a:rPr lang="en-US" dirty="0" smtClean="0"/>
              <a:t> – LS </a:t>
            </a:r>
            <a:r>
              <a:rPr lang="en-US" dirty="0" err="1" smtClean="0"/>
              <a:t>cerrahi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0484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Literatürde</a:t>
            </a:r>
            <a:r>
              <a:rPr lang="en-US" dirty="0" smtClean="0"/>
              <a:t> </a:t>
            </a:r>
            <a:r>
              <a:rPr lang="en-US" dirty="0" err="1" smtClean="0"/>
              <a:t>verilen</a:t>
            </a:r>
            <a:r>
              <a:rPr lang="en-US" dirty="0" smtClean="0"/>
              <a:t> </a:t>
            </a:r>
            <a:r>
              <a:rPr lang="en-US" dirty="0" err="1" smtClean="0"/>
              <a:t>oranlar</a:t>
            </a:r>
            <a:r>
              <a:rPr lang="en-US" dirty="0" smtClean="0"/>
              <a:t> %1-2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4" t="37908" r="22903" b="27389"/>
          <a:stretch/>
        </p:blipFill>
        <p:spPr bwMode="auto">
          <a:xfrm>
            <a:off x="965200" y="1650333"/>
            <a:ext cx="7721600" cy="321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506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 Site </a:t>
            </a:r>
            <a:r>
              <a:rPr lang="en-US" dirty="0" err="1" smtClean="0"/>
              <a:t>Metastaz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306" y="2072104"/>
            <a:ext cx="6501653" cy="1183553"/>
          </a:xfrm>
          <a:ln>
            <a:solidFill>
              <a:srgbClr val="002060"/>
            </a:solidFill>
          </a:ln>
        </p:spPr>
        <p:txBody>
          <a:bodyPr>
            <a:normAutofit lnSpcReduction="10000"/>
          </a:bodyPr>
          <a:lstStyle/>
          <a:p>
            <a:r>
              <a:rPr lang="tr-TR" dirty="0" smtClean="0">
                <a:latin typeface="Arial" charset="0"/>
              </a:rPr>
              <a:t>Tüm </a:t>
            </a:r>
            <a:r>
              <a:rPr lang="tr-TR" dirty="0">
                <a:latin typeface="Arial" charset="0"/>
              </a:rPr>
              <a:t>cerrahi prosedürlerde 4 port kullanılmış. </a:t>
            </a:r>
            <a:endParaRPr lang="tr-TR" dirty="0" smtClean="0">
              <a:latin typeface="Arial" charset="0"/>
            </a:endParaRPr>
          </a:p>
          <a:p>
            <a:pPr lvl="1"/>
            <a:r>
              <a:rPr lang="tr-TR" dirty="0" smtClean="0">
                <a:latin typeface="Arial" charset="0"/>
              </a:rPr>
              <a:t>(</a:t>
            </a:r>
            <a:r>
              <a:rPr lang="tr-TR" dirty="0">
                <a:latin typeface="Arial" charset="0"/>
              </a:rPr>
              <a:t>3 port robot, 1 port asistan)</a:t>
            </a:r>
          </a:p>
          <a:p>
            <a:r>
              <a:rPr lang="tr-TR" u="sng" dirty="0" smtClean="0">
                <a:latin typeface="Arial" charset="0"/>
              </a:rPr>
              <a:t>18 aylık takipte port-site </a:t>
            </a:r>
            <a:r>
              <a:rPr lang="tr-TR" u="sng" dirty="0">
                <a:latin typeface="Arial" charset="0"/>
              </a:rPr>
              <a:t>metastaz yok</a:t>
            </a:r>
            <a:r>
              <a:rPr lang="tr-TR" dirty="0">
                <a:latin typeface="Arial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172427"/>
            <a:ext cx="4449011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</a:rPr>
              <a:t>n = 115 </a:t>
            </a:r>
            <a:r>
              <a:rPr lang="tr-TR" dirty="0">
                <a:latin typeface="Arial" charset="0"/>
              </a:rPr>
              <a:t>hasta</a:t>
            </a:r>
            <a:r>
              <a:rPr lang="en-US" dirty="0" smtClean="0">
                <a:latin typeface="Arial" charset="0"/>
              </a:rPr>
              <a:t>:</a:t>
            </a:r>
          </a:p>
          <a:p>
            <a:r>
              <a:rPr lang="en-US" dirty="0" smtClean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61 </a:t>
            </a:r>
            <a:r>
              <a:rPr lang="tr-TR" dirty="0" err="1">
                <a:latin typeface="Arial" charset="0"/>
              </a:rPr>
              <a:t>endometrial</a:t>
            </a:r>
            <a:r>
              <a:rPr lang="en-US" dirty="0">
                <a:latin typeface="Arial" charset="0"/>
              </a:rPr>
              <a:t>, 50 </a:t>
            </a:r>
            <a:r>
              <a:rPr lang="tr-TR" dirty="0" err="1">
                <a:latin typeface="Arial" charset="0"/>
              </a:rPr>
              <a:t>servikal</a:t>
            </a:r>
            <a:r>
              <a:rPr lang="tr-TR" dirty="0">
                <a:latin typeface="Arial" charset="0"/>
              </a:rPr>
              <a:t>,</a:t>
            </a:r>
            <a:r>
              <a:rPr lang="en-US" dirty="0">
                <a:latin typeface="Arial" charset="0"/>
              </a:rPr>
              <a:t> 4 </a:t>
            </a:r>
            <a:r>
              <a:rPr lang="tr-TR" dirty="0" err="1" smtClean="0">
                <a:latin typeface="Arial" charset="0"/>
              </a:rPr>
              <a:t>over</a:t>
            </a:r>
            <a:r>
              <a:rPr lang="tr-TR" dirty="0" smtClean="0">
                <a:latin typeface="Arial" charset="0"/>
              </a:rPr>
              <a:t> </a:t>
            </a:r>
            <a:r>
              <a:rPr lang="tr-TR" dirty="0" err="1" smtClean="0">
                <a:latin typeface="Arial" charset="0"/>
              </a:rPr>
              <a:t>ca</a:t>
            </a:r>
            <a:r>
              <a:rPr lang="en-US" dirty="0" smtClean="0">
                <a:latin typeface="Arial" charset="0"/>
              </a:rPr>
              <a:t>.</a:t>
            </a:r>
            <a:endParaRPr lang="tr-TR" dirty="0">
              <a:latin typeface="Arial" charset="0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06"/>
          <a:stretch/>
        </p:blipFill>
        <p:spPr bwMode="auto">
          <a:xfrm>
            <a:off x="5053264" y="521369"/>
            <a:ext cx="4090736" cy="129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07031"/>
            <a:ext cx="3450380" cy="113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323936" y="3616647"/>
            <a:ext cx="4604911" cy="1275479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smtClean="0">
                <a:latin typeface="Arial" charset="0"/>
              </a:rPr>
              <a:t>Port site metastaz n =20 çoğu </a:t>
            </a:r>
            <a:r>
              <a:rPr lang="tr-TR" dirty="0" err="1" smtClean="0">
                <a:latin typeface="Arial" charset="0"/>
              </a:rPr>
              <a:t>endometrium</a:t>
            </a:r>
            <a:r>
              <a:rPr lang="tr-TR" dirty="0" smtClean="0">
                <a:latin typeface="Arial" charset="0"/>
              </a:rPr>
              <a:t> kanseri</a:t>
            </a:r>
          </a:p>
          <a:p>
            <a:r>
              <a:rPr lang="tr-TR" dirty="0" err="1" smtClean="0">
                <a:latin typeface="Arial" charset="0"/>
              </a:rPr>
              <a:t>Postop</a:t>
            </a:r>
            <a:r>
              <a:rPr lang="tr-TR" dirty="0" smtClean="0">
                <a:latin typeface="Arial" charset="0"/>
              </a:rPr>
              <a:t> 1-36 ayda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27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Hasta </a:t>
            </a:r>
            <a:r>
              <a:rPr lang="en-US" dirty="0" err="1" smtClean="0"/>
              <a:t>Özellikleri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Arial" charset="0"/>
              </a:rPr>
              <a:t>İleri yaş</a:t>
            </a:r>
          </a:p>
          <a:p>
            <a:r>
              <a:rPr lang="tr-TR" dirty="0" err="1">
                <a:latin typeface="Arial" charset="0"/>
              </a:rPr>
              <a:t>Obezite</a:t>
            </a:r>
            <a:endParaRPr lang="tr-TR" dirty="0">
              <a:latin typeface="Arial" charset="0"/>
            </a:endParaRPr>
          </a:p>
          <a:p>
            <a:r>
              <a:rPr lang="tr-TR" dirty="0" err="1" smtClean="0">
                <a:latin typeface="Arial" charset="0"/>
              </a:rPr>
              <a:t>Diabet</a:t>
            </a:r>
            <a:endParaRPr lang="tr-TR" dirty="0" smtClean="0">
              <a:latin typeface="Arial" charset="0"/>
            </a:endParaRPr>
          </a:p>
          <a:p>
            <a:r>
              <a:rPr lang="tr-TR" dirty="0" smtClean="0">
                <a:latin typeface="Arial" charset="0"/>
              </a:rPr>
              <a:t>Hipertansiyon</a:t>
            </a:r>
          </a:p>
          <a:p>
            <a:endParaRPr lang="tr-TR" dirty="0">
              <a:latin typeface="Arial" charset="0"/>
            </a:endParaRPr>
          </a:p>
          <a:p>
            <a:r>
              <a:rPr lang="tr-TR" dirty="0" smtClean="0">
                <a:latin typeface="Arial" charset="0"/>
              </a:rPr>
              <a:t>Cerrahi risk</a:t>
            </a:r>
          </a:p>
          <a:p>
            <a:r>
              <a:rPr lang="tr-TR" dirty="0" err="1" smtClean="0">
                <a:latin typeface="Arial" charset="0"/>
              </a:rPr>
              <a:t>Perioperatif</a:t>
            </a:r>
            <a:r>
              <a:rPr lang="tr-TR" dirty="0" smtClean="0">
                <a:latin typeface="Arial" charset="0"/>
              </a:rPr>
              <a:t> </a:t>
            </a:r>
            <a:r>
              <a:rPr lang="tr-TR" dirty="0" err="1" smtClean="0">
                <a:latin typeface="Arial" charset="0"/>
              </a:rPr>
              <a:t>morbidite</a:t>
            </a:r>
            <a:r>
              <a:rPr lang="tr-TR" dirty="0" smtClean="0">
                <a:latin typeface="Arial" charset="0"/>
              </a:rPr>
              <a:t> ve </a:t>
            </a:r>
            <a:r>
              <a:rPr lang="tr-TR" dirty="0" err="1" smtClean="0">
                <a:latin typeface="Arial" charset="0"/>
              </a:rPr>
              <a:t>mortalite</a:t>
            </a:r>
            <a:r>
              <a:rPr lang="tr-TR" dirty="0" smtClean="0">
                <a:latin typeface="Arial" charset="0"/>
              </a:rPr>
              <a:t> artışı </a:t>
            </a:r>
          </a:p>
        </p:txBody>
      </p:sp>
      <p:sp>
        <p:nvSpPr>
          <p:cNvPr id="4" name="Right Brace 3"/>
          <p:cNvSpPr/>
          <p:nvPr/>
        </p:nvSpPr>
        <p:spPr>
          <a:xfrm>
            <a:off x="2116815" y="1308322"/>
            <a:ext cx="1424039" cy="1744429"/>
          </a:xfrm>
          <a:prstGeom prst="rightBrac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11852" y="2013789"/>
            <a:ext cx="1800606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KOMORBİDİTE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114843" y="2501203"/>
            <a:ext cx="1708930" cy="1094902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ight Brace 8"/>
          <p:cNvSpPr/>
          <p:nvPr/>
        </p:nvSpPr>
        <p:spPr>
          <a:xfrm>
            <a:off x="6269789" y="1951789"/>
            <a:ext cx="1042737" cy="2620211"/>
          </a:xfrm>
          <a:prstGeom prst="rightBrac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579895" y="2774402"/>
            <a:ext cx="979843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Minimal</a:t>
            </a:r>
          </a:p>
          <a:p>
            <a:r>
              <a:rPr lang="en-US" dirty="0" err="1" smtClean="0"/>
              <a:t>İnvaziv</a:t>
            </a:r>
            <a:endParaRPr lang="en-US" dirty="0" smtClean="0"/>
          </a:p>
          <a:p>
            <a:r>
              <a:rPr lang="en-US" dirty="0" err="1" smtClean="0"/>
              <a:t>Cerrahi</a:t>
            </a:r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857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 </a:t>
            </a:r>
            <a:r>
              <a:rPr lang="en-US" dirty="0" err="1" smtClean="0"/>
              <a:t>Yeri</a:t>
            </a:r>
            <a:r>
              <a:rPr lang="en-US" dirty="0" smtClean="0"/>
              <a:t> </a:t>
            </a:r>
            <a:r>
              <a:rPr lang="en-US" dirty="0" err="1" smtClean="0"/>
              <a:t>Metastaz</a:t>
            </a:r>
            <a:r>
              <a:rPr lang="en-US" dirty="0" smtClean="0"/>
              <a:t> - </a:t>
            </a:r>
            <a:r>
              <a:rPr lang="en-US" dirty="0" err="1" smtClean="0"/>
              <a:t>Robotik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6083" r="19376" b="27628"/>
          <a:stretch/>
        </p:blipFill>
        <p:spPr bwMode="auto">
          <a:xfrm>
            <a:off x="149584" y="1208133"/>
            <a:ext cx="8960025" cy="3253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21640" y="4602636"/>
            <a:ext cx="2455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Rindos</a:t>
            </a:r>
            <a:r>
              <a:rPr lang="en-US" dirty="0" smtClean="0"/>
              <a:t> N, JSLS, 2014 </a:t>
            </a:r>
            <a:endParaRPr lang="en-US" dirty="0"/>
          </a:p>
        </p:txBody>
      </p:sp>
      <p:sp>
        <p:nvSpPr>
          <p:cNvPr id="10" name="9 Yuvarlatılmış Dikdörtgen"/>
          <p:cNvSpPr/>
          <p:nvPr/>
        </p:nvSpPr>
        <p:spPr>
          <a:xfrm>
            <a:off x="1456267" y="2652889"/>
            <a:ext cx="7653342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10 Yuvarlatılmış Dikdörtgen"/>
          <p:cNvSpPr/>
          <p:nvPr/>
        </p:nvSpPr>
        <p:spPr>
          <a:xfrm>
            <a:off x="1456267" y="3578577"/>
            <a:ext cx="7653342" cy="88305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0684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PORT</a:t>
            </a:r>
            <a:br>
              <a:rPr lang="en-US" dirty="0" smtClean="0"/>
            </a:br>
            <a:r>
              <a:rPr lang="en-US" dirty="0" smtClean="0"/>
              <a:t>CERRAHİ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3231" y="2165684"/>
            <a:ext cx="4483453" cy="29778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57460" y="594360"/>
            <a:ext cx="5860292" cy="40463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09688" y="792699"/>
            <a:ext cx="1557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Laparoskopik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05632" y="1981018"/>
            <a:ext cx="967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Robotik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4575310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890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2" t="13126" r="6563" b="17917"/>
          <a:stretch>
            <a:fillRect/>
          </a:stretch>
        </p:blipFill>
        <p:spPr bwMode="auto">
          <a:xfrm>
            <a:off x="504722" y="382581"/>
            <a:ext cx="7874056" cy="464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08538" y="613992"/>
            <a:ext cx="3513833" cy="2426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6 Yuvarlatılmış Dikdörtgen"/>
          <p:cNvSpPr/>
          <p:nvPr/>
        </p:nvSpPr>
        <p:spPr>
          <a:xfrm>
            <a:off x="504722" y="2099733"/>
            <a:ext cx="3130300" cy="24835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4416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21667" r="19376" b="14999"/>
          <a:stretch>
            <a:fillRect/>
          </a:stretch>
        </p:blipFill>
        <p:spPr bwMode="auto">
          <a:xfrm>
            <a:off x="0" y="194653"/>
            <a:ext cx="6756751" cy="4934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54119" y="0"/>
            <a:ext cx="2889881" cy="1919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Yuvarlatılmış Dikdörtgen"/>
          <p:cNvSpPr/>
          <p:nvPr/>
        </p:nvSpPr>
        <p:spPr>
          <a:xfrm>
            <a:off x="361244" y="869244"/>
            <a:ext cx="5023556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5 Yuvarlatılmış Dikdörtgen"/>
          <p:cNvSpPr/>
          <p:nvPr/>
        </p:nvSpPr>
        <p:spPr>
          <a:xfrm>
            <a:off x="158044" y="2754489"/>
            <a:ext cx="2246489" cy="33866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9057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21458" r="19061" b="15625"/>
          <a:stretch>
            <a:fillRect/>
          </a:stretch>
        </p:blipFill>
        <p:spPr bwMode="auto">
          <a:xfrm>
            <a:off x="1495652" y="250823"/>
            <a:ext cx="7648348" cy="4935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418" y="839699"/>
            <a:ext cx="1724497" cy="223785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Single Port  </a:t>
            </a:r>
            <a:r>
              <a:rPr lang="tr-TR" dirty="0" smtClean="0"/>
              <a:t>vs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LS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Robotik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Yuvarlatılmış Dikdörtgen 4"/>
          <p:cNvSpPr/>
          <p:nvPr/>
        </p:nvSpPr>
        <p:spPr>
          <a:xfrm>
            <a:off x="1835378" y="4275971"/>
            <a:ext cx="5308783" cy="26313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140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6" t="35352" r="19376" b="16717"/>
          <a:stretch/>
        </p:blipFill>
        <p:spPr bwMode="auto">
          <a:xfrm>
            <a:off x="0" y="291649"/>
            <a:ext cx="9144000" cy="4851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3" t="22925" r="19760" b="16257"/>
          <a:stretch>
            <a:fillRect/>
          </a:stretch>
        </p:blipFill>
        <p:spPr bwMode="auto">
          <a:xfrm>
            <a:off x="4323935" y="387350"/>
            <a:ext cx="4447532" cy="4253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07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Eve Götürülecek Mesajlar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latin typeface="Arial" charset="0"/>
              </a:rPr>
              <a:t>M</a:t>
            </a:r>
            <a:r>
              <a:rPr lang="tr-TR" dirty="0" err="1">
                <a:latin typeface="Arial" charset="0"/>
              </a:rPr>
              <a:t>inimal</a:t>
            </a:r>
            <a:r>
              <a:rPr lang="tr-TR" dirty="0">
                <a:latin typeface="Arial" charset="0"/>
              </a:rPr>
              <a:t> </a:t>
            </a:r>
            <a:r>
              <a:rPr lang="tr-TR" dirty="0" err="1">
                <a:latin typeface="Arial" charset="0"/>
              </a:rPr>
              <a:t>invaziv</a:t>
            </a:r>
            <a:r>
              <a:rPr lang="tr-TR" dirty="0">
                <a:latin typeface="Arial" charset="0"/>
              </a:rPr>
              <a:t> cerrahi </a:t>
            </a:r>
            <a:r>
              <a:rPr lang="tr-TR" dirty="0" smtClean="0">
                <a:latin typeface="Arial" charset="0"/>
              </a:rPr>
              <a:t>“</a:t>
            </a:r>
            <a:r>
              <a:rPr lang="tr-TR" dirty="0" err="1" smtClean="0">
                <a:latin typeface="Arial" charset="0"/>
              </a:rPr>
              <a:t>Endometrium</a:t>
            </a:r>
            <a:r>
              <a:rPr lang="tr-TR" dirty="0" smtClean="0">
                <a:latin typeface="Arial" charset="0"/>
              </a:rPr>
              <a:t> </a:t>
            </a:r>
            <a:r>
              <a:rPr lang="tr-TR" dirty="0" err="1" smtClean="0">
                <a:latin typeface="Arial" charset="0"/>
              </a:rPr>
              <a:t>kanseri”nde</a:t>
            </a:r>
            <a:r>
              <a:rPr lang="tr-TR" dirty="0" smtClean="0">
                <a:latin typeface="Arial" charset="0"/>
              </a:rPr>
              <a:t> deneyimli ellerde </a:t>
            </a:r>
            <a:r>
              <a:rPr lang="tr-TR" dirty="0" err="1" smtClean="0">
                <a:latin typeface="Arial" charset="0"/>
              </a:rPr>
              <a:t>standard</a:t>
            </a:r>
            <a:r>
              <a:rPr lang="tr-TR" dirty="0" smtClean="0">
                <a:latin typeface="Arial" charset="0"/>
              </a:rPr>
              <a:t> bir yaklaşım olarak uygulanabilir.</a:t>
            </a:r>
          </a:p>
          <a:p>
            <a:r>
              <a:rPr lang="tr-TR" dirty="0" smtClean="0">
                <a:latin typeface="Arial" charset="0"/>
              </a:rPr>
              <a:t>Yüksek BMI ‘e sahip vakalarda MİC uygun bir seçenektir. </a:t>
            </a:r>
          </a:p>
          <a:p>
            <a:r>
              <a:rPr lang="tr-TR" dirty="0" err="1" smtClean="0">
                <a:latin typeface="Arial" charset="0"/>
              </a:rPr>
              <a:t>Endometrium</a:t>
            </a:r>
            <a:r>
              <a:rPr lang="tr-TR" dirty="0" smtClean="0">
                <a:latin typeface="Arial" charset="0"/>
              </a:rPr>
              <a:t> kanserinin </a:t>
            </a:r>
            <a:r>
              <a:rPr lang="tr-TR" dirty="0" err="1" smtClean="0">
                <a:latin typeface="Arial" charset="0"/>
              </a:rPr>
              <a:t>MİC’de</a:t>
            </a:r>
            <a:r>
              <a:rPr lang="tr-TR" dirty="0" smtClean="0">
                <a:latin typeface="Arial" charset="0"/>
              </a:rPr>
              <a:t> büyük </a:t>
            </a:r>
            <a:r>
              <a:rPr lang="tr-TR" dirty="0" err="1" smtClean="0">
                <a:latin typeface="Arial" charset="0"/>
              </a:rPr>
              <a:t>uteruslar</a:t>
            </a:r>
            <a:r>
              <a:rPr lang="tr-TR" dirty="0" smtClean="0">
                <a:latin typeface="Arial" charset="0"/>
              </a:rPr>
              <a:t> bir </a:t>
            </a:r>
            <a:r>
              <a:rPr lang="tr-TR" dirty="0" err="1" smtClean="0">
                <a:latin typeface="Arial" charset="0"/>
              </a:rPr>
              <a:t>endobag</a:t>
            </a:r>
            <a:r>
              <a:rPr lang="tr-TR" dirty="0" smtClean="0">
                <a:latin typeface="Arial" charset="0"/>
              </a:rPr>
              <a:t> içinde </a:t>
            </a:r>
            <a:r>
              <a:rPr lang="tr-TR" dirty="0" err="1" smtClean="0">
                <a:latin typeface="Arial" charset="0"/>
              </a:rPr>
              <a:t>morsele</a:t>
            </a:r>
            <a:r>
              <a:rPr lang="tr-TR" dirty="0" smtClean="0">
                <a:latin typeface="Arial" charset="0"/>
              </a:rPr>
              <a:t> edilerek çıkarılabilir.  </a:t>
            </a:r>
          </a:p>
          <a:p>
            <a:r>
              <a:rPr lang="tr-TR" dirty="0" err="1" smtClean="0">
                <a:latin typeface="Arial" charset="0"/>
              </a:rPr>
              <a:t>Endometrium</a:t>
            </a:r>
            <a:r>
              <a:rPr lang="tr-TR" dirty="0" smtClean="0">
                <a:latin typeface="Arial" charset="0"/>
              </a:rPr>
              <a:t> kanserinin MİC sonrası </a:t>
            </a:r>
            <a:r>
              <a:rPr lang="tr-TR" dirty="0" err="1" smtClean="0">
                <a:latin typeface="Arial" charset="0"/>
              </a:rPr>
              <a:t>sağkalım</a:t>
            </a:r>
            <a:r>
              <a:rPr lang="tr-TR" dirty="0" smtClean="0">
                <a:latin typeface="Arial" charset="0"/>
              </a:rPr>
              <a:t> ve </a:t>
            </a:r>
            <a:r>
              <a:rPr lang="tr-TR" dirty="0" err="1" smtClean="0">
                <a:latin typeface="Arial" charset="0"/>
              </a:rPr>
              <a:t>rekürrens</a:t>
            </a:r>
            <a:r>
              <a:rPr lang="tr-TR" dirty="0" smtClean="0">
                <a:latin typeface="Arial" charset="0"/>
              </a:rPr>
              <a:t> oranları   L/T ile benzerlik göstermektedir.</a:t>
            </a:r>
          </a:p>
          <a:p>
            <a:r>
              <a:rPr lang="tr-TR" dirty="0" smtClean="0">
                <a:latin typeface="Arial" charset="0"/>
              </a:rPr>
              <a:t>Robotik </a:t>
            </a:r>
            <a:r>
              <a:rPr lang="tr-TR" dirty="0">
                <a:latin typeface="Arial" charset="0"/>
              </a:rPr>
              <a:t>yaklaşım, cerrahi açıdan </a:t>
            </a:r>
            <a:r>
              <a:rPr lang="tr-TR" dirty="0" err="1">
                <a:latin typeface="Arial" charset="0"/>
              </a:rPr>
              <a:t>laparoskopiden</a:t>
            </a:r>
            <a:r>
              <a:rPr lang="tr-TR" dirty="0">
                <a:latin typeface="Arial" charset="0"/>
              </a:rPr>
              <a:t> </a:t>
            </a:r>
            <a:r>
              <a:rPr lang="tr-TR" dirty="0" smtClean="0">
                <a:latin typeface="Arial" charset="0"/>
              </a:rPr>
              <a:t>üstündür.</a:t>
            </a:r>
            <a:endParaRPr lang="en-US" dirty="0">
              <a:latin typeface="Arial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379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1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Dikkatiniz için t</a:t>
            </a:r>
            <a:r>
              <a:rPr lang="en-US" dirty="0" err="1" smtClean="0"/>
              <a:t>eşekkür</a:t>
            </a:r>
            <a:r>
              <a:rPr lang="en-US" dirty="0" smtClean="0"/>
              <a:t> </a:t>
            </a:r>
            <a:r>
              <a:rPr lang="tr-TR" dirty="0" smtClean="0"/>
              <a:t>e</a:t>
            </a:r>
            <a:r>
              <a:rPr lang="en-US" dirty="0" err="1" smtClean="0"/>
              <a:t>derim</a:t>
            </a:r>
            <a:r>
              <a:rPr lang="tr-TR" dirty="0" smtClean="0"/>
              <a:t>.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460184" y="2010237"/>
            <a:ext cx="2139696" cy="1001760"/>
          </a:xfrm>
        </p:spPr>
        <p:txBody>
          <a:bodyPr/>
          <a:lstStyle/>
          <a:p>
            <a:r>
              <a:rPr lang="en-US" dirty="0" smtClean="0"/>
              <a:t>Prof</a:t>
            </a:r>
            <a:r>
              <a:rPr lang="tr-TR" dirty="0" smtClean="0"/>
              <a:t>. Dr.</a:t>
            </a:r>
            <a:r>
              <a:rPr lang="en-US" dirty="0" smtClean="0"/>
              <a:t> M. Anıl </a:t>
            </a:r>
            <a:r>
              <a:rPr lang="en-US" dirty="0" err="1" smtClean="0"/>
              <a:t>Onan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aonan68@yahoo.com</a:t>
            </a:r>
          </a:p>
          <a:p>
            <a:endParaRPr lang="en-US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r="3892"/>
          <a:stretch>
            <a:fillRect/>
          </a:stretch>
        </p:blipFill>
        <p:spPr bwMode="auto">
          <a:xfrm>
            <a:off x="3020686" y="628651"/>
            <a:ext cx="5742314" cy="4012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Metin kutusu"/>
          <p:cNvSpPr txBox="1"/>
          <p:nvPr/>
        </p:nvSpPr>
        <p:spPr>
          <a:xfrm>
            <a:off x="3132958" y="933019"/>
            <a:ext cx="2381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smtClean="0">
                <a:solidFill>
                  <a:srgbClr val="FFFF00"/>
                </a:solidFill>
              </a:rPr>
              <a:t>Bir zamanlar…</a:t>
            </a:r>
            <a:endParaRPr lang="tr-T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2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Evreleme</a:t>
            </a:r>
            <a:r>
              <a:rPr lang="en-US" dirty="0" smtClean="0"/>
              <a:t> </a:t>
            </a:r>
            <a:r>
              <a:rPr lang="en-US" dirty="0" err="1" smtClean="0"/>
              <a:t>cerrahisinin</a:t>
            </a:r>
            <a:r>
              <a:rPr lang="en-US" dirty="0" smtClean="0"/>
              <a:t> </a:t>
            </a:r>
            <a:r>
              <a:rPr lang="en-US" dirty="0" err="1" smtClean="0"/>
              <a:t>rolü</a:t>
            </a:r>
            <a:r>
              <a:rPr lang="en-US" dirty="0" smtClean="0"/>
              <a:t>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16645"/>
            <a:ext cx="8229600" cy="2138493"/>
          </a:xfrm>
        </p:spPr>
        <p:txBody>
          <a:bodyPr/>
          <a:lstStyle/>
          <a:p>
            <a:endParaRPr lang="tr-TR" dirty="0" smtClean="0"/>
          </a:p>
          <a:p>
            <a:r>
              <a:rPr lang="en-US" dirty="0" err="1" smtClean="0"/>
              <a:t>Yaşa</a:t>
            </a:r>
            <a:r>
              <a:rPr lang="en-US" dirty="0" smtClean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komorbiditelere</a:t>
            </a:r>
            <a:r>
              <a:rPr lang="en-US" dirty="0"/>
              <a:t> </a:t>
            </a:r>
            <a:r>
              <a:rPr lang="en-US" dirty="0" err="1"/>
              <a:t>rağmen</a:t>
            </a:r>
            <a:r>
              <a:rPr lang="en-US" dirty="0"/>
              <a:t> </a:t>
            </a:r>
            <a:r>
              <a:rPr lang="en-US" u="sng" dirty="0" err="1" smtClean="0"/>
              <a:t>evrele</a:t>
            </a:r>
            <a:r>
              <a:rPr lang="tr-TR" u="sng" dirty="0" err="1" smtClean="0"/>
              <a:t>me</a:t>
            </a:r>
            <a:r>
              <a:rPr lang="en-US" u="sng" dirty="0" smtClean="0"/>
              <a:t> </a:t>
            </a:r>
            <a:r>
              <a:rPr lang="en-US" u="sng" dirty="0" err="1" smtClean="0"/>
              <a:t>cerrahi</a:t>
            </a:r>
            <a:r>
              <a:rPr lang="tr-TR" u="sng" dirty="0" smtClean="0"/>
              <a:t>si</a:t>
            </a:r>
            <a:r>
              <a:rPr lang="en-US" u="sng" dirty="0" err="1" smtClean="0"/>
              <a:t>nin</a:t>
            </a:r>
            <a:endParaRPr lang="en-US" u="sng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b="1" dirty="0" err="1"/>
              <a:t>ortalama</a:t>
            </a:r>
            <a:r>
              <a:rPr lang="en-US" b="1" dirty="0"/>
              <a:t> </a:t>
            </a:r>
            <a:r>
              <a:rPr lang="en-US" b="1" dirty="0" err="1"/>
              <a:t>yaşam</a:t>
            </a:r>
            <a:r>
              <a:rPr lang="en-US" b="1" dirty="0"/>
              <a:t> </a:t>
            </a:r>
            <a:r>
              <a:rPr lang="en-US" b="1" dirty="0" err="1"/>
              <a:t>süresine</a:t>
            </a:r>
            <a:r>
              <a:rPr lang="en-US" b="1" dirty="0"/>
              <a:t> </a:t>
            </a:r>
            <a:r>
              <a:rPr lang="en-US" b="1" dirty="0" err="1"/>
              <a:t>katkısı</a:t>
            </a:r>
            <a:r>
              <a:rPr lang="en-US" b="1" dirty="0"/>
              <a:t> </a:t>
            </a:r>
            <a:r>
              <a:rPr lang="en-US" b="1" dirty="0" err="1"/>
              <a:t>daha</a:t>
            </a:r>
            <a:r>
              <a:rPr lang="en-US" b="1" dirty="0"/>
              <a:t> </a:t>
            </a:r>
            <a:r>
              <a:rPr lang="en-US" b="1" dirty="0" err="1" smtClean="0"/>
              <a:t>fazla</a:t>
            </a:r>
            <a:endParaRPr lang="en-US" b="1" dirty="0" smtClean="0"/>
          </a:p>
          <a:p>
            <a:pPr>
              <a:buNone/>
            </a:pPr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457200" y="1539777"/>
            <a:ext cx="2673121" cy="9233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r-TR" dirty="0">
                <a:latin typeface="Arial" charset="0"/>
              </a:rPr>
              <a:t>N =188</a:t>
            </a:r>
          </a:p>
          <a:p>
            <a:r>
              <a:rPr lang="tr-TR" dirty="0">
                <a:latin typeface="Arial" charset="0"/>
              </a:rPr>
              <a:t>Çalışma 1(1963-1968)</a:t>
            </a:r>
          </a:p>
          <a:p>
            <a:r>
              <a:rPr lang="tr-TR" dirty="0">
                <a:latin typeface="Arial" charset="0"/>
              </a:rPr>
              <a:t>Çalışma 2(1991-1993)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584" y="1143572"/>
            <a:ext cx="4584584" cy="74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3" y="2038529"/>
            <a:ext cx="2692713" cy="308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519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Evrelemede</a:t>
            </a:r>
            <a:r>
              <a:rPr lang="en-US" dirty="0" smtClean="0"/>
              <a:t> </a:t>
            </a:r>
            <a:r>
              <a:rPr lang="en-US" dirty="0" err="1" smtClean="0"/>
              <a:t>LS’nin</a:t>
            </a:r>
            <a:r>
              <a:rPr lang="en-US" dirty="0" smtClean="0"/>
              <a:t> </a:t>
            </a:r>
            <a:r>
              <a:rPr lang="en-US" dirty="0" err="1" smtClean="0"/>
              <a:t>Rolü</a:t>
            </a:r>
            <a:r>
              <a:rPr lang="en-US" dirty="0" smtClean="0"/>
              <a:t>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1493453"/>
          </a:xfrm>
        </p:spPr>
        <p:txBody>
          <a:bodyPr/>
          <a:lstStyle/>
          <a:p>
            <a:r>
              <a:rPr lang="en-US" dirty="0" err="1" smtClean="0"/>
              <a:t>Evreleme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Tamamlayıcı</a:t>
            </a:r>
            <a:r>
              <a:rPr lang="en-US" dirty="0" smtClean="0"/>
              <a:t> </a:t>
            </a:r>
            <a:r>
              <a:rPr lang="en-US" dirty="0" err="1" smtClean="0"/>
              <a:t>cerrahi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Rekürrenslerin</a:t>
            </a:r>
            <a:r>
              <a:rPr lang="en-US" dirty="0" smtClean="0"/>
              <a:t> </a:t>
            </a:r>
            <a:r>
              <a:rPr lang="en-US" dirty="0" err="1" smtClean="0"/>
              <a:t>değerlendirilmesi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0305" y="2883554"/>
            <a:ext cx="2874405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TLH / LAVH + BSO + LND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00305" y="3655605"/>
            <a:ext cx="3216596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LS RADİKAL H + BSO + LND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2" t="30486" r="24041" b="10704"/>
          <a:stretch/>
        </p:blipFill>
        <p:spPr bwMode="auto">
          <a:xfrm>
            <a:off x="5192889" y="1379264"/>
            <a:ext cx="3810685" cy="3683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873007" y="1077868"/>
            <a:ext cx="2300669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Apple Chancery"/>
                <a:cs typeface="Apple Chancery"/>
              </a:rPr>
              <a:t>Jin </a:t>
            </a:r>
            <a:r>
              <a:rPr lang="en-US" dirty="0" err="1" smtClean="0">
                <a:latin typeface="Apple Chancery"/>
                <a:cs typeface="Apple Chancery"/>
              </a:rPr>
              <a:t>Onk’de</a:t>
            </a:r>
            <a:r>
              <a:rPr lang="en-US" dirty="0" smtClean="0">
                <a:latin typeface="Apple Chancery"/>
                <a:cs typeface="Apple Chancery"/>
              </a:rPr>
              <a:t> LS </a:t>
            </a:r>
            <a:r>
              <a:rPr lang="en-US" dirty="0" err="1" smtClean="0">
                <a:latin typeface="Apple Chancery"/>
                <a:cs typeface="Apple Chancery"/>
              </a:rPr>
              <a:t>Tarihi</a:t>
            </a:r>
            <a:endParaRPr lang="en-US" dirty="0">
              <a:latin typeface="Apple Chancery"/>
              <a:cs typeface="Apple Chancery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18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Minimal </a:t>
            </a:r>
            <a:r>
              <a:rPr lang="en-US" dirty="0" err="1" smtClean="0"/>
              <a:t>İnvaziv</a:t>
            </a:r>
            <a:r>
              <a:rPr lang="en-US" dirty="0" smtClean="0"/>
              <a:t> </a:t>
            </a:r>
            <a:r>
              <a:rPr lang="en-US" dirty="0" err="1" smtClean="0"/>
              <a:t>Cerrahi</a:t>
            </a:r>
            <a:r>
              <a:rPr lang="en-US" dirty="0" smtClean="0"/>
              <a:t> - </a:t>
            </a:r>
            <a:r>
              <a:rPr lang="en-US" dirty="0" err="1" smtClean="0"/>
              <a:t>Avantajlar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>
                <a:latin typeface="Arial" charset="0"/>
              </a:rPr>
              <a:t>İnsizyon küçük</a:t>
            </a:r>
          </a:p>
          <a:p>
            <a:r>
              <a:rPr lang="tr-TR" dirty="0" err="1">
                <a:latin typeface="Arial" charset="0"/>
              </a:rPr>
              <a:t>Hospitalizasyon</a:t>
            </a:r>
            <a:r>
              <a:rPr lang="tr-TR" dirty="0">
                <a:latin typeface="Arial" charset="0"/>
              </a:rPr>
              <a:t> süresinin kısa olması</a:t>
            </a:r>
          </a:p>
          <a:p>
            <a:r>
              <a:rPr lang="tr-TR" dirty="0">
                <a:latin typeface="Arial" charset="0"/>
              </a:rPr>
              <a:t>Hızlı </a:t>
            </a:r>
            <a:r>
              <a:rPr lang="tr-TR" dirty="0" smtClean="0">
                <a:latin typeface="Arial" charset="0"/>
              </a:rPr>
              <a:t>iyileşme</a:t>
            </a:r>
            <a:r>
              <a:rPr lang="tr-TR" dirty="0">
                <a:latin typeface="Arial" charset="0"/>
              </a:rPr>
              <a:t>  </a:t>
            </a:r>
            <a:r>
              <a:rPr lang="tr-TR" sz="2000" dirty="0" smtClean="0">
                <a:latin typeface="Arial" charset="0"/>
              </a:rPr>
              <a:t>(</a:t>
            </a:r>
            <a:r>
              <a:rPr lang="tr-TR" sz="2000" dirty="0" err="1" smtClean="0">
                <a:latin typeface="Arial" charset="0"/>
              </a:rPr>
              <a:t>Adjuvan</a:t>
            </a:r>
            <a:r>
              <a:rPr lang="tr-TR" sz="2000" dirty="0" smtClean="0">
                <a:latin typeface="Arial" charset="0"/>
              </a:rPr>
              <a:t> </a:t>
            </a:r>
            <a:r>
              <a:rPr lang="tr-TR" sz="2000" dirty="0">
                <a:latin typeface="Arial" charset="0"/>
              </a:rPr>
              <a:t>tedaviye daha erken başlama </a:t>
            </a:r>
            <a:r>
              <a:rPr lang="tr-TR" sz="2000" dirty="0" smtClean="0">
                <a:latin typeface="Arial" charset="0"/>
              </a:rPr>
              <a:t>şansı)</a:t>
            </a:r>
            <a:endParaRPr lang="tr-TR" sz="2000" dirty="0">
              <a:latin typeface="Arial" charset="0"/>
            </a:endParaRPr>
          </a:p>
          <a:p>
            <a:r>
              <a:rPr lang="tr-TR" dirty="0">
                <a:latin typeface="Arial" charset="0"/>
              </a:rPr>
              <a:t>Cerrahi alanın daha iyi gözlenmesi</a:t>
            </a:r>
          </a:p>
          <a:p>
            <a:r>
              <a:rPr lang="tr-TR" dirty="0">
                <a:latin typeface="Arial" charset="0"/>
              </a:rPr>
              <a:t>Erken </a:t>
            </a:r>
            <a:r>
              <a:rPr lang="tr-TR" dirty="0" err="1">
                <a:latin typeface="Arial" charset="0"/>
              </a:rPr>
              <a:t>mobilizasyon</a:t>
            </a:r>
            <a:endParaRPr lang="tr-TR" dirty="0">
              <a:latin typeface="Arial" charset="0"/>
            </a:endParaRPr>
          </a:p>
          <a:p>
            <a:r>
              <a:rPr lang="tr-TR" dirty="0" err="1">
                <a:latin typeface="Arial" charset="0"/>
              </a:rPr>
              <a:t>Postop</a:t>
            </a:r>
            <a:r>
              <a:rPr lang="tr-TR" dirty="0">
                <a:latin typeface="Arial" charset="0"/>
              </a:rPr>
              <a:t> analjezik gereksiniminde azalma</a:t>
            </a:r>
          </a:p>
          <a:p>
            <a:r>
              <a:rPr lang="tr-TR" dirty="0">
                <a:latin typeface="Arial" charset="0"/>
              </a:rPr>
              <a:t>Daha az kan kaybı</a:t>
            </a:r>
          </a:p>
          <a:p>
            <a:r>
              <a:rPr lang="tr-TR" dirty="0">
                <a:latin typeface="Arial" charset="0"/>
              </a:rPr>
              <a:t>Yara yeri enfeksiyonu, </a:t>
            </a:r>
            <a:r>
              <a:rPr lang="tr-TR" dirty="0" err="1">
                <a:latin typeface="Arial" charset="0"/>
              </a:rPr>
              <a:t>herni</a:t>
            </a:r>
            <a:r>
              <a:rPr lang="tr-TR" dirty="0">
                <a:latin typeface="Arial" charset="0"/>
              </a:rPr>
              <a:t> ve adezyon riskinde azalma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534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Minimal </a:t>
            </a:r>
            <a:r>
              <a:rPr lang="en-US" dirty="0" err="1" smtClean="0"/>
              <a:t>İnvaziv</a:t>
            </a:r>
            <a:r>
              <a:rPr lang="en-US" dirty="0" smtClean="0"/>
              <a:t> </a:t>
            </a:r>
            <a:r>
              <a:rPr lang="en-US" dirty="0" err="1" smtClean="0"/>
              <a:t>Cerrahi</a:t>
            </a:r>
            <a:r>
              <a:rPr lang="en-US" dirty="0" smtClean="0"/>
              <a:t> - </a:t>
            </a:r>
            <a:r>
              <a:rPr lang="en-US" dirty="0" err="1" smtClean="0"/>
              <a:t>Dezavantajlar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Arial" charset="0"/>
              </a:rPr>
              <a:t>Teknik ekipman gerekliliği</a:t>
            </a:r>
          </a:p>
          <a:p>
            <a:r>
              <a:rPr lang="tr-TR" dirty="0">
                <a:latin typeface="Arial" charset="0"/>
              </a:rPr>
              <a:t>Öğrenme eğrisinin uzun sürmesi</a:t>
            </a:r>
          </a:p>
          <a:p>
            <a:r>
              <a:rPr lang="tr-TR" dirty="0">
                <a:latin typeface="Arial" charset="0"/>
              </a:rPr>
              <a:t>Artmış operasyon süresi</a:t>
            </a:r>
          </a:p>
          <a:p>
            <a:r>
              <a:rPr lang="tr-TR" dirty="0">
                <a:latin typeface="Arial" charset="0"/>
              </a:rPr>
              <a:t>Uzun dönem sonuçlarının yetersizliği</a:t>
            </a:r>
          </a:p>
          <a:p>
            <a:r>
              <a:rPr lang="tr-TR" dirty="0" err="1">
                <a:latin typeface="Arial" charset="0"/>
              </a:rPr>
              <a:t>Laparoskopide</a:t>
            </a:r>
            <a:r>
              <a:rPr lang="tr-TR" dirty="0">
                <a:latin typeface="Arial" charset="0"/>
              </a:rPr>
              <a:t> derinlik algısının az </a:t>
            </a:r>
            <a:r>
              <a:rPr lang="tr-TR" dirty="0" smtClean="0">
                <a:latin typeface="Arial" charset="0"/>
              </a:rPr>
              <a:t>olması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4323936" y="4640752"/>
            <a:ext cx="502748" cy="502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700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smail 1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Genesis.thmx</Template>
  <TotalTime>1647</TotalTime>
  <Words>1525</Words>
  <Application>Microsoft Office PowerPoint</Application>
  <PresentationFormat>Ekran Gösterisi (16:9)</PresentationFormat>
  <Paragraphs>325</Paragraphs>
  <Slides>57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57</vt:i4>
      </vt:variant>
    </vt:vector>
  </HeadingPairs>
  <TitlesOfParts>
    <vt:vector size="64" baseType="lpstr">
      <vt:lpstr>ＭＳ Ｐゴシック</vt:lpstr>
      <vt:lpstr>Apple Chancery</vt:lpstr>
      <vt:lpstr>Arial</vt:lpstr>
      <vt:lpstr>Footlight MT Light</vt:lpstr>
      <vt:lpstr>Times New Roman</vt:lpstr>
      <vt:lpstr>Wingdings</vt:lpstr>
      <vt:lpstr>ismail 1</vt:lpstr>
      <vt:lpstr>Endometrİum Kanserİnde Endoskopİk Cerrahİ  Standart OlmalI mI?  LİMİTASYONLARI var mI? </vt:lpstr>
      <vt:lpstr>PowerPoint Sunusu</vt:lpstr>
      <vt:lpstr>GLOBOCAN 2012</vt:lpstr>
      <vt:lpstr>Endometrium Kanserinde Evreleme</vt:lpstr>
      <vt:lpstr>Hasta Özellikleri</vt:lpstr>
      <vt:lpstr>Evreleme cerrahisinin rolü ?</vt:lpstr>
      <vt:lpstr>Evrelemede LS’nin Rolü ?</vt:lpstr>
      <vt:lpstr>Minimal İnvaziv Cerrahi - Avantajlar</vt:lpstr>
      <vt:lpstr>Minimal İnvaziv Cerrahi - Dezavantajlar</vt:lpstr>
      <vt:lpstr>Minimal İnvaziv Cerrahi </vt:lpstr>
      <vt:lpstr>Laparotomi vs Laparoskopi</vt:lpstr>
      <vt:lpstr>Laparotomi vs Laparoskopi vs Robot</vt:lpstr>
      <vt:lpstr>Laparotomi vs Laparoskopi</vt:lpstr>
      <vt:lpstr>Laparotomi vs Laparoskopi</vt:lpstr>
      <vt:lpstr>Laparotomi vs Laparoskopi</vt:lpstr>
      <vt:lpstr>Laparotomi vs Laparoskopi</vt:lpstr>
      <vt:lpstr>Robotik Cerrahi</vt:lpstr>
      <vt:lpstr>Robotik Cerrahi -En önemli avantajlar</vt:lpstr>
      <vt:lpstr>Robotik Cerrahi - Dezavantajlar</vt:lpstr>
      <vt:lpstr>Öğrenme Eğrisi (TLH + BSO + LND)</vt:lpstr>
      <vt:lpstr>Minimal İnvaziv Cerrahi Oranları</vt:lpstr>
      <vt:lpstr>PowerPoint Sunusu</vt:lpstr>
      <vt:lpstr>Minimal İnvaziv Yöntemler</vt:lpstr>
      <vt:lpstr>Robotik Cerrahide Hosp. Süresini Predikte Eden Faktörler</vt:lpstr>
      <vt:lpstr>LT vs LS vs Robotik Cerrahi</vt:lpstr>
      <vt:lpstr>PowerPoint Sunusu</vt:lpstr>
      <vt:lpstr>Endometrium Kanserinin MİC’de Komplikasyon Oranları</vt:lpstr>
      <vt:lpstr>Robot vs LS</vt:lpstr>
      <vt:lpstr>Robot vs LS </vt:lpstr>
      <vt:lpstr>Robot Asiste LS vs LT</vt:lpstr>
      <vt:lpstr>PowerPoint Sunusu</vt:lpstr>
      <vt:lpstr>PowerPoint Sunusu</vt:lpstr>
      <vt:lpstr>PowerPoint Sunusu</vt:lpstr>
      <vt:lpstr>PowerPoint Sunusu</vt:lpstr>
      <vt:lpstr>Robotik Cerrahi - Limitasyonlar</vt:lpstr>
      <vt:lpstr>Robotik Cerrahi – Yaş Limitasyonu</vt:lpstr>
      <vt:lpstr>MİC - Yaş Limitasyonu</vt:lpstr>
      <vt:lpstr>PowerPoint Sunusu</vt:lpstr>
      <vt:lpstr>Robotik Cerrahi – Y. Kilo Limitasyonu</vt:lpstr>
      <vt:lpstr>Robotik Cerrahi vs LT – Y. Kilo Limitasyonu</vt:lpstr>
      <vt:lpstr>VAJİNAL MORSELASYON</vt:lpstr>
      <vt:lpstr>Vajinal Morselasyon</vt:lpstr>
      <vt:lpstr>Vajinal Morselasyon</vt:lpstr>
      <vt:lpstr>SGO Konsensus - 2012</vt:lpstr>
      <vt:lpstr>SENTİNEL LD </vt:lpstr>
      <vt:lpstr>Sentinel LD</vt:lpstr>
      <vt:lpstr>PowerPoint Sunusu</vt:lpstr>
      <vt:lpstr>Port Yeri Metastaz – LS cerrahi</vt:lpstr>
      <vt:lpstr>Port Site Metastaz</vt:lpstr>
      <vt:lpstr>Port Yeri Metastaz - Robotik</vt:lpstr>
      <vt:lpstr>SINGLE PORT CERRAHİ</vt:lpstr>
      <vt:lpstr>PowerPoint Sunusu</vt:lpstr>
      <vt:lpstr>PowerPoint Sunusu</vt:lpstr>
      <vt:lpstr>Single Port  vs LS vs Robotik</vt:lpstr>
      <vt:lpstr>PowerPoint Sunusu</vt:lpstr>
      <vt:lpstr>Eve Götürülecek Mesajlar</vt:lpstr>
      <vt:lpstr>Dikkatiniz için teşekkür ederim.</vt:lpstr>
    </vt:vector>
  </TitlesOfParts>
  <Company>Gazi Üniversitesi Tip Fakültesi Kadın Hast. Ve Doğum AD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Endometrİum Kanserİnde Endoskopİk Cerrahİ Standart OlmalI mI? LİMİTASYONLARI var mI? </dc:title>
  <dc:creator>Anil Onan</dc:creator>
  <cp:lastModifiedBy>pc</cp:lastModifiedBy>
  <cp:revision>184</cp:revision>
  <dcterms:created xsi:type="dcterms:W3CDTF">2015-05-09T07:39:16Z</dcterms:created>
  <dcterms:modified xsi:type="dcterms:W3CDTF">2015-05-11T14:30:02Z</dcterms:modified>
</cp:coreProperties>
</file>