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lvl1pPr>
      <a:defRPr sz="2400">
        <a:latin typeface="+mj-lt"/>
        <a:ea typeface="+mj-ea"/>
        <a:cs typeface="+mj-cs"/>
        <a:sym typeface="Helvetica"/>
      </a:defRPr>
    </a:lvl1pPr>
    <a:lvl2pPr>
      <a:defRPr sz="2400">
        <a:latin typeface="+mj-lt"/>
        <a:ea typeface="+mj-ea"/>
        <a:cs typeface="+mj-cs"/>
        <a:sym typeface="Helvetica"/>
      </a:defRPr>
    </a:lvl2pPr>
    <a:lvl3pPr>
      <a:defRPr sz="2400">
        <a:latin typeface="+mj-lt"/>
        <a:ea typeface="+mj-ea"/>
        <a:cs typeface="+mj-cs"/>
        <a:sym typeface="Helvetica"/>
      </a:defRPr>
    </a:lvl3pPr>
    <a:lvl4pPr>
      <a:defRPr sz="2400">
        <a:latin typeface="+mj-lt"/>
        <a:ea typeface="+mj-ea"/>
        <a:cs typeface="+mj-cs"/>
        <a:sym typeface="Helvetica"/>
      </a:defRPr>
    </a:lvl4pPr>
    <a:lvl5pPr>
      <a:defRPr sz="2400">
        <a:latin typeface="+mj-lt"/>
        <a:ea typeface="+mj-ea"/>
        <a:cs typeface="+mj-cs"/>
        <a:sym typeface="Helvetica"/>
      </a:defRPr>
    </a:lvl5pPr>
    <a:lvl6pPr>
      <a:defRPr sz="2400">
        <a:latin typeface="+mj-lt"/>
        <a:ea typeface="+mj-ea"/>
        <a:cs typeface="+mj-cs"/>
        <a:sym typeface="Helvetica"/>
      </a:defRPr>
    </a:lvl6pPr>
    <a:lvl7pPr>
      <a:defRPr sz="2400">
        <a:latin typeface="+mj-lt"/>
        <a:ea typeface="+mj-ea"/>
        <a:cs typeface="+mj-cs"/>
        <a:sym typeface="Helvetica"/>
      </a:defRPr>
    </a:lvl7pPr>
    <a:lvl8pPr>
      <a:defRPr sz="2400">
        <a:latin typeface="+mj-lt"/>
        <a:ea typeface="+mj-ea"/>
        <a:cs typeface="+mj-cs"/>
        <a:sym typeface="Helvetica"/>
      </a:defRPr>
    </a:lvl8pPr>
    <a:lvl9pPr>
      <a:defRPr sz="2400">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hape 1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6" name="Shape 1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19477116"/>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pPr lvl="0"/>
            <a:endParaRPr/>
          </a:p>
        </p:txBody>
      </p:sp>
      <p:sp>
        <p:nvSpPr>
          <p:cNvPr id="126" name="Shape 126"/>
          <p:cNvSpPr>
            <a:spLocks noGrp="1"/>
          </p:cNvSpPr>
          <p:nvPr>
            <p:ph type="body" sz="quarter" idx="1"/>
          </p:nvPr>
        </p:nvSpPr>
        <p:spPr>
          <a:prstGeom prst="rect">
            <a:avLst/>
          </a:prstGeom>
        </p:spPr>
        <p:txBody>
          <a:bodyPr/>
          <a:lstStyle>
            <a:lvl1pPr marL="85725" indent="-85725">
              <a:lnSpc>
                <a:spcPct val="93000"/>
              </a:lnSpc>
              <a:tabLst>
                <a:tab pos="723900" algn="l"/>
                <a:tab pos="1447800" algn="l"/>
                <a:tab pos="2171700" algn="l"/>
                <a:tab pos="2895600" algn="l"/>
                <a:tab pos="3619500" algn="l"/>
                <a:tab pos="4343400" algn="l"/>
                <a:tab pos="5067300" algn="l"/>
              </a:tabLst>
              <a:defRPr sz="1200">
                <a:latin typeface="Arial"/>
                <a:ea typeface="Arial"/>
                <a:cs typeface="Arial"/>
                <a:sym typeface="Arial"/>
              </a:defRPr>
            </a:lvl1pPr>
          </a:lstStyle>
          <a:p>
            <a:pPr lvl="0">
              <a:defRPr sz="1800"/>
            </a:pPr>
            <a:r>
              <a:rPr sz="1200"/>
              <a:t>Proportion (%) of pre-antral follicles staining positive for AMH by immunohistochemistry in sections of ovarian tissue from The proportions of AMH positive primordial and transitional stages in anovulatory PCO were significantly lower (a: p = 0.0015; b: p = 0.0017) compared with the proportion in tissue from ovulatory subjects with either normal or polycystic ovaries (adapted from Stubbs et al., 2005).</a:t>
            </a:r>
          </a:p>
        </p:txBody>
      </p:sp>
    </p:spTree>
    <p:extLst>
      <p:ext uri="{BB962C8B-B14F-4D97-AF65-F5344CB8AC3E}">
        <p14:creationId xmlns:p14="http://schemas.microsoft.com/office/powerpoint/2010/main" val="149511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lvl1pPr marL="85725" indent="-85725">
              <a:lnSpc>
                <a:spcPct val="93000"/>
              </a:lnSpc>
              <a:tabLst>
                <a:tab pos="723900" algn="l"/>
                <a:tab pos="1447800" algn="l"/>
                <a:tab pos="2171700" algn="l"/>
                <a:tab pos="2895600" algn="l"/>
                <a:tab pos="3619500" algn="l"/>
                <a:tab pos="4343400" algn="l"/>
                <a:tab pos="5067300" algn="l"/>
              </a:tabLst>
              <a:defRPr sz="1200">
                <a:latin typeface="Arial"/>
                <a:ea typeface="Arial"/>
                <a:cs typeface="Arial"/>
                <a:sym typeface="Arial"/>
              </a:defRPr>
            </a:lvl1pPr>
          </a:lstStyle>
          <a:p>
            <a:pPr lvl="0">
              <a:defRPr sz="1800"/>
            </a:pPr>
            <a:r>
              <a:rPr sz="1200"/>
              <a:t>Estradiol response to FSH (mean ± SEM) in granulosa cells taken from follicles from ovaries of women with anovulatory PCOS or control subjects with normal ovaries and regular cycles. The response to FSH was significantly greater (P = 0.03) in granulosa cells from PCOS compared with cells taken from normal ovaries (adapted from Mason et al., 1994).</a:t>
            </a:r>
          </a:p>
        </p:txBody>
      </p:sp>
    </p:spTree>
    <p:extLst>
      <p:ext uri="{BB962C8B-B14F-4D97-AF65-F5344CB8AC3E}">
        <p14:creationId xmlns:p14="http://schemas.microsoft.com/office/powerpoint/2010/main" val="20626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pPr lvl="0"/>
            <a:endParaRPr/>
          </a:p>
        </p:txBody>
      </p:sp>
      <p:sp>
        <p:nvSpPr>
          <p:cNvPr id="160" name="Shape 160"/>
          <p:cNvSpPr>
            <a:spLocks noGrp="1"/>
          </p:cNvSpPr>
          <p:nvPr>
            <p:ph type="body" sz="quarter" idx="1"/>
          </p:nvPr>
        </p:nvSpPr>
        <p:spPr>
          <a:prstGeom prst="rect">
            <a:avLst/>
          </a:prstGeom>
        </p:spPr>
        <p:txBody>
          <a:bodyPr/>
          <a:lstStyle>
            <a:lvl1pPr marL="85725" indent="-85725">
              <a:lnSpc>
                <a:spcPct val="93000"/>
              </a:lnSpc>
              <a:tabLst>
                <a:tab pos="723900" algn="l"/>
                <a:tab pos="1447800" algn="l"/>
                <a:tab pos="2171700" algn="l"/>
                <a:tab pos="2895600" algn="l"/>
                <a:tab pos="3619500" algn="l"/>
                <a:tab pos="4343400" algn="l"/>
                <a:tab pos="5067300" algn="l"/>
              </a:tabLst>
              <a:defRPr sz="1200">
                <a:latin typeface="Arial"/>
                <a:ea typeface="Arial"/>
                <a:cs typeface="Arial"/>
                <a:sym typeface="Arial"/>
              </a:defRPr>
            </a:lvl1pPr>
          </a:lstStyle>
          <a:p>
            <a:pPr lvl="0">
              <a:defRPr sz="1800"/>
            </a:pPr>
            <a:r>
              <a:rPr sz="1200"/>
              <a:t>Mathematical modelling of follicle maturation in PCOS. Two simulations of a cohort of eight follicles in the follicular phase, showing how the outcome depends on a subtle balance between the initial maturities and sensitivities of the follicles at the start of the phase. Each given follicle has the same sensitivity in both (A) and (B), but the initial maturity is different. In (A) Follicle 1 is more mature than the others, but has relatively low sensitivity to gonadotrophins. It develops normally and ovulates, suppressing the other follicles that die by atresia. The same qualitative outcome would be observed if there were several low sensitivity follicles of similar maturity; only one of these would go on to ovulate. In contrast, in (B) Follicles 4–8, which are high sensitivity follicles, are more mature at the start of the cycle. This leads to an arrested state where these five follicles can persist at a large size indefinitely. The remaining follicles die by atresia as before. Both time and maturity are measured in arbitrary units (adapted from Chavez-Ross et al., 1997).</a:t>
            </a:r>
          </a:p>
        </p:txBody>
      </p:sp>
    </p:spTree>
    <p:extLst>
      <p:ext uri="{BB962C8B-B14F-4D97-AF65-F5344CB8AC3E}">
        <p14:creationId xmlns:p14="http://schemas.microsoft.com/office/powerpoint/2010/main" val="413422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pPr lvl="0"/>
            <a:endParaRPr/>
          </a:p>
        </p:txBody>
      </p:sp>
      <p:sp>
        <p:nvSpPr>
          <p:cNvPr id="186" name="Shape 186"/>
          <p:cNvSpPr>
            <a:spLocks noGrp="1"/>
          </p:cNvSpPr>
          <p:nvPr>
            <p:ph type="body" sz="quarter" idx="1"/>
          </p:nvPr>
        </p:nvSpPr>
        <p:spPr>
          <a:prstGeom prst="rect">
            <a:avLst/>
          </a:prstGeom>
        </p:spPr>
        <p:txBody>
          <a:bodyPr/>
          <a:lstStyle>
            <a:lvl1pPr marL="85725" indent="-85725">
              <a:lnSpc>
                <a:spcPct val="93000"/>
              </a:lnSpc>
              <a:tabLst>
                <a:tab pos="723900" algn="l"/>
                <a:tab pos="1447800" algn="l"/>
                <a:tab pos="2171700" algn="l"/>
                <a:tab pos="2895600" algn="l"/>
                <a:tab pos="3619500" algn="l"/>
                <a:tab pos="4343400" algn="l"/>
                <a:tab pos="5067300" algn="l"/>
              </a:tabLst>
              <a:defRPr sz="1200">
                <a:latin typeface="Arial"/>
                <a:ea typeface="Arial"/>
                <a:cs typeface="Arial"/>
                <a:sym typeface="Arial"/>
              </a:defRPr>
            </a:lvl1pPr>
          </a:lstStyle>
          <a:p>
            <a:pPr lvl="0">
              <a:defRPr sz="1800"/>
            </a:pPr>
            <a:r>
              <a:rPr sz="1200"/>
              <a:t>Difference in amount of gonadotrophins (a) and duration of stimulation (b) used for ovarian stimulation for IVF comparing polycystic ovary syndrome (PCOS) patients and matched controls.</a:t>
            </a:r>
          </a:p>
        </p:txBody>
      </p:sp>
    </p:spTree>
    <p:extLst>
      <p:ext uri="{BB962C8B-B14F-4D97-AF65-F5344CB8AC3E}">
        <p14:creationId xmlns:p14="http://schemas.microsoft.com/office/powerpoint/2010/main" val="342938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p:nvPr/>
        </p:nvSpPr>
        <p:spPr>
          <a:xfrm>
            <a:off x="-2" y="1506537"/>
            <a:ext cx="9144003" cy="2"/>
          </a:xfrm>
          <a:prstGeom prst="line">
            <a:avLst/>
          </a:prstGeom>
          <a:ln w="76200">
            <a:solidFill>
              <a:srgbClr val="FF0000"/>
            </a:solidFill>
            <a:round/>
          </a:ln>
        </p:spPr>
        <p:txBody>
          <a:bodyPr lIns="0" tIns="0" rIns="0" bIns="0"/>
          <a:lstStyle/>
          <a:p>
            <a:pPr lvl="0" defTabSz="457200">
              <a:defRPr sz="1200"/>
            </a:pPr>
            <a:endParaRPr/>
          </a:p>
        </p:txBody>
      </p:sp>
      <p:sp>
        <p:nvSpPr>
          <p:cNvPr id="7" name="Shape 7"/>
          <p:cNvSpPr/>
          <p:nvPr/>
        </p:nvSpPr>
        <p:spPr>
          <a:xfrm>
            <a:off x="34923" y="6381750"/>
            <a:ext cx="9144003" cy="0"/>
          </a:xfrm>
          <a:prstGeom prst="line">
            <a:avLst/>
          </a:prstGeom>
          <a:ln w="76200">
            <a:solidFill>
              <a:srgbClr val="FF0000"/>
            </a:solidFill>
            <a:round/>
          </a:ln>
        </p:spPr>
        <p:txBody>
          <a:bodyPr lIns="0" tIns="0" rIns="0" bIns="0"/>
          <a:lstStyle/>
          <a:p>
            <a:pPr lvl="0" defTabSz="457200">
              <a:defRPr sz="1200"/>
            </a:pPr>
            <a:endParaRPr/>
          </a:p>
        </p:txBody>
      </p:sp>
      <p:sp>
        <p:nvSpPr>
          <p:cNvPr id="8" name="Shape 8"/>
          <p:cNvSpPr>
            <a:spLocks noGrp="1"/>
          </p:cNvSpPr>
          <p:nvPr>
            <p:ph type="sldNum" sz="quarter" idx="2"/>
          </p:nvPr>
        </p:nvSpPr>
        <p:spPr>
          <a:xfrm>
            <a:off x="6553200" y="6245225"/>
            <a:ext cx="2133600" cy="288822"/>
          </a:xfrm>
          <a:prstGeom prst="rect">
            <a:avLst/>
          </a:prstGeom>
        </p:spPr>
        <p:txBody>
          <a:bodyPr lIns="45718" tIns="45718" rIns="45718" bIns="45718"/>
          <a:lstStyle>
            <a:lvl1pPr algn="r">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0">
    <p:spTree>
      <p:nvGrpSpPr>
        <p:cNvPr id="1" name=""/>
        <p:cNvGrpSpPr/>
        <p:nvPr/>
      </p:nvGrpSpPr>
      <p:grpSpPr>
        <a:xfrm>
          <a:off x="0" y="0"/>
          <a:ext cx="0" cy="0"/>
          <a:chOff x="0" y="0"/>
          <a:chExt cx="0" cy="0"/>
        </a:xfrm>
      </p:grpSpPr>
      <p:sp>
        <p:nvSpPr>
          <p:cNvPr id="10" name="Shape 10"/>
          <p:cNvSpPr>
            <a:spLocks noGrp="1"/>
          </p:cNvSpPr>
          <p:nvPr>
            <p:ph type="sldNum" sz="quarter" idx="2"/>
          </p:nvPr>
        </p:nvSpPr>
        <p:spPr>
          <a:xfrm>
            <a:off x="6553200" y="6245225"/>
            <a:ext cx="2133600" cy="288822"/>
          </a:xfrm>
          <a:prstGeom prst="rect">
            <a:avLst/>
          </a:prstGeom>
        </p:spPr>
        <p:txBody>
          <a:bodyPr lIns="45718" tIns="45718" rIns="45718" bIns="45718"/>
          <a:lstStyle>
            <a:lvl1pPr algn="r">
              <a:defRPr sz="1400">
                <a:latin typeface="Arial"/>
                <a:ea typeface="Arial"/>
                <a:cs typeface="Arial"/>
                <a:sym typeface="Arial"/>
              </a:defRPr>
            </a:lvl1p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3" name="Shape 13"/>
          <p:cNvSpPr>
            <a:spLocks noGrp="1"/>
          </p:cNvSpPr>
          <p:nvPr>
            <p:ph type="title"/>
          </p:nvPr>
        </p:nvSpPr>
        <p:spPr>
          <a:prstGeom prst="rect">
            <a:avLst/>
          </a:prstGeom>
        </p:spPr>
        <p:txBody>
          <a:bodyPr/>
          <a:lstStyle/>
          <a:p>
            <a:pPr lvl="0">
              <a:defRPr sz="1800"/>
            </a:pPr>
            <a:r>
              <a:rPr sz="4400"/>
              <a:t>Title Text</a:t>
            </a:r>
          </a:p>
        </p:txBody>
      </p:sp>
      <p:sp>
        <p:nvSpPr>
          <p:cNvPr id="14" name="Shape 14"/>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8400"/>
            <a:ext cx="1903414" cy="423550"/>
          </a:xfrm>
          <a:prstGeom prst="rect">
            <a:avLst/>
          </a:prstGeom>
          <a:ln w="12700">
            <a:miter lim="400000"/>
          </a:ln>
        </p:spPr>
        <p:txBody>
          <a:bodyPr lIns="46798" tIns="46798" rIns="46798" bIns="46798">
            <a:spAutoFit/>
          </a:bodyPr>
          <a:lstStyle>
            <a:lvl1pPr defTabSz="457200">
              <a:defRPr>
                <a:latin typeface="Times New Roman"/>
                <a:ea typeface="Times New Roman"/>
                <a:cs typeface="Times New Roman"/>
                <a:sym typeface="Times New Roman"/>
              </a:defRPr>
            </a:lvl1pPr>
          </a:lstStyle>
          <a:p>
            <a:pPr lvl="0"/>
            <a:fld id="{86CB4B4D-7CA3-9044-876B-883B54F8677D}" type="slidenum">
              <a:t>‹#›</a:t>
            </a:fld>
            <a:endParaRPr/>
          </a:p>
        </p:txBody>
      </p:sp>
      <p:sp>
        <p:nvSpPr>
          <p:cNvPr id="3" name="Shape 3"/>
          <p:cNvSpPr>
            <a:spLocks noGrp="1"/>
          </p:cNvSpPr>
          <p:nvPr>
            <p:ph type="title"/>
          </p:nvPr>
        </p:nvSpPr>
        <p:spPr>
          <a:xfrm>
            <a:off x="685800" y="1844675"/>
            <a:ext cx="7772400" cy="20415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lvl="0">
              <a:defRPr sz="1800"/>
            </a:pPr>
            <a:r>
              <a:rPr sz="4400"/>
              <a:t>Title Text</a:t>
            </a:r>
          </a:p>
        </p:txBody>
      </p:sp>
      <p:sp>
        <p:nvSpPr>
          <p:cNvPr id="4" name="Shape 4"/>
          <p:cNvSpPr>
            <a:spLocks noGrp="1"/>
          </p:cNvSpPr>
          <p:nvPr>
            <p:ph type="body" idx="1"/>
          </p:nvPr>
        </p:nvSpPr>
        <p:spPr>
          <a:xfrm>
            <a:off x="1371600" y="3886200"/>
            <a:ext cx="6400800" cy="2971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defTabSz="457200">
        <a:lnSpc>
          <a:spcPct val="93000"/>
        </a:lnSpc>
        <a:defRPr sz="4400">
          <a:latin typeface="Times New Roman"/>
          <a:ea typeface="Times New Roman"/>
          <a:cs typeface="Times New Roman"/>
          <a:sym typeface="Times New Roman"/>
        </a:defRPr>
      </a:lvl1pPr>
      <a:lvl2pPr algn="ctr" defTabSz="457200">
        <a:lnSpc>
          <a:spcPct val="93000"/>
        </a:lnSpc>
        <a:defRPr sz="4400">
          <a:latin typeface="Times New Roman"/>
          <a:ea typeface="Times New Roman"/>
          <a:cs typeface="Times New Roman"/>
          <a:sym typeface="Times New Roman"/>
        </a:defRPr>
      </a:lvl2pPr>
      <a:lvl3pPr algn="ctr" defTabSz="457200">
        <a:lnSpc>
          <a:spcPct val="93000"/>
        </a:lnSpc>
        <a:defRPr sz="4400">
          <a:latin typeface="Times New Roman"/>
          <a:ea typeface="Times New Roman"/>
          <a:cs typeface="Times New Roman"/>
          <a:sym typeface="Times New Roman"/>
        </a:defRPr>
      </a:lvl3pPr>
      <a:lvl4pPr algn="ctr" defTabSz="457200">
        <a:lnSpc>
          <a:spcPct val="93000"/>
        </a:lnSpc>
        <a:defRPr sz="4400">
          <a:latin typeface="Times New Roman"/>
          <a:ea typeface="Times New Roman"/>
          <a:cs typeface="Times New Roman"/>
          <a:sym typeface="Times New Roman"/>
        </a:defRPr>
      </a:lvl4pPr>
      <a:lvl5pPr algn="ctr" defTabSz="457200">
        <a:lnSpc>
          <a:spcPct val="93000"/>
        </a:lnSpc>
        <a:defRPr sz="4400">
          <a:latin typeface="Times New Roman"/>
          <a:ea typeface="Times New Roman"/>
          <a:cs typeface="Times New Roman"/>
          <a:sym typeface="Times New Roman"/>
        </a:defRPr>
      </a:lvl5pPr>
      <a:lvl6pPr algn="ctr" defTabSz="457200">
        <a:lnSpc>
          <a:spcPct val="93000"/>
        </a:lnSpc>
        <a:defRPr sz="4400">
          <a:latin typeface="Times New Roman"/>
          <a:ea typeface="Times New Roman"/>
          <a:cs typeface="Times New Roman"/>
          <a:sym typeface="Times New Roman"/>
        </a:defRPr>
      </a:lvl6pPr>
      <a:lvl7pPr algn="ctr" defTabSz="457200">
        <a:lnSpc>
          <a:spcPct val="93000"/>
        </a:lnSpc>
        <a:defRPr sz="4400">
          <a:latin typeface="Times New Roman"/>
          <a:ea typeface="Times New Roman"/>
          <a:cs typeface="Times New Roman"/>
          <a:sym typeface="Times New Roman"/>
        </a:defRPr>
      </a:lvl7pPr>
      <a:lvl8pPr algn="ctr" defTabSz="457200">
        <a:lnSpc>
          <a:spcPct val="93000"/>
        </a:lnSpc>
        <a:defRPr sz="4400">
          <a:latin typeface="Times New Roman"/>
          <a:ea typeface="Times New Roman"/>
          <a:cs typeface="Times New Roman"/>
          <a:sym typeface="Times New Roman"/>
        </a:defRPr>
      </a:lvl8pPr>
      <a:lvl9pPr algn="ctr" defTabSz="457200">
        <a:lnSpc>
          <a:spcPct val="93000"/>
        </a:lnSpc>
        <a:defRPr sz="4400">
          <a:latin typeface="Times New Roman"/>
          <a:ea typeface="Times New Roman"/>
          <a:cs typeface="Times New Roman"/>
          <a:sym typeface="Times New Roman"/>
        </a:defRPr>
      </a:lvl9pPr>
    </p:titleStyle>
    <p:bodyStyle>
      <a:lvl1pPr marL="342900" indent="-342900" algn="ctr" defTabSz="457200">
        <a:lnSpc>
          <a:spcPct val="93000"/>
        </a:lnSpc>
        <a:spcBef>
          <a:spcPts val="800"/>
        </a:spcBef>
        <a:defRPr sz="3200">
          <a:latin typeface="Times New Roman"/>
          <a:ea typeface="Times New Roman"/>
          <a:cs typeface="Times New Roman"/>
          <a:sym typeface="Times New Roman"/>
        </a:defRPr>
      </a:lvl1pPr>
      <a:lvl2pPr marL="342900" algn="ctr" defTabSz="457200">
        <a:lnSpc>
          <a:spcPct val="93000"/>
        </a:lnSpc>
        <a:spcBef>
          <a:spcPts val="800"/>
        </a:spcBef>
        <a:defRPr sz="3200">
          <a:latin typeface="Times New Roman"/>
          <a:ea typeface="Times New Roman"/>
          <a:cs typeface="Times New Roman"/>
          <a:sym typeface="Times New Roman"/>
        </a:defRPr>
      </a:lvl2pPr>
      <a:lvl3pPr marL="342900" algn="ctr" defTabSz="457200">
        <a:lnSpc>
          <a:spcPct val="93000"/>
        </a:lnSpc>
        <a:spcBef>
          <a:spcPts val="800"/>
        </a:spcBef>
        <a:defRPr sz="3200">
          <a:latin typeface="Times New Roman"/>
          <a:ea typeface="Times New Roman"/>
          <a:cs typeface="Times New Roman"/>
          <a:sym typeface="Times New Roman"/>
        </a:defRPr>
      </a:lvl3pPr>
      <a:lvl4pPr marL="342900" algn="ctr" defTabSz="457200">
        <a:lnSpc>
          <a:spcPct val="93000"/>
        </a:lnSpc>
        <a:spcBef>
          <a:spcPts val="800"/>
        </a:spcBef>
        <a:defRPr sz="3200">
          <a:latin typeface="Times New Roman"/>
          <a:ea typeface="Times New Roman"/>
          <a:cs typeface="Times New Roman"/>
          <a:sym typeface="Times New Roman"/>
        </a:defRPr>
      </a:lvl4pPr>
      <a:lvl5pPr marL="342900" algn="ctr" defTabSz="457200">
        <a:lnSpc>
          <a:spcPct val="93000"/>
        </a:lnSpc>
        <a:spcBef>
          <a:spcPts val="800"/>
        </a:spcBef>
        <a:defRPr sz="3200">
          <a:latin typeface="Times New Roman"/>
          <a:ea typeface="Times New Roman"/>
          <a:cs typeface="Times New Roman"/>
          <a:sym typeface="Times New Roman"/>
        </a:defRPr>
      </a:lvl5pPr>
      <a:lvl6pPr marL="342900" algn="ctr" defTabSz="457200">
        <a:lnSpc>
          <a:spcPct val="93000"/>
        </a:lnSpc>
        <a:spcBef>
          <a:spcPts val="800"/>
        </a:spcBef>
        <a:defRPr sz="3200">
          <a:latin typeface="Times New Roman"/>
          <a:ea typeface="Times New Roman"/>
          <a:cs typeface="Times New Roman"/>
          <a:sym typeface="Times New Roman"/>
        </a:defRPr>
      </a:lvl6pPr>
      <a:lvl7pPr marL="342900" algn="ctr" defTabSz="457200">
        <a:lnSpc>
          <a:spcPct val="93000"/>
        </a:lnSpc>
        <a:spcBef>
          <a:spcPts val="800"/>
        </a:spcBef>
        <a:defRPr sz="3200">
          <a:latin typeface="Times New Roman"/>
          <a:ea typeface="Times New Roman"/>
          <a:cs typeface="Times New Roman"/>
          <a:sym typeface="Times New Roman"/>
        </a:defRPr>
      </a:lvl7pPr>
      <a:lvl8pPr marL="342900" algn="ctr" defTabSz="457200">
        <a:lnSpc>
          <a:spcPct val="93000"/>
        </a:lnSpc>
        <a:spcBef>
          <a:spcPts val="800"/>
        </a:spcBef>
        <a:defRPr sz="3200">
          <a:latin typeface="Times New Roman"/>
          <a:ea typeface="Times New Roman"/>
          <a:cs typeface="Times New Roman"/>
          <a:sym typeface="Times New Roman"/>
        </a:defRPr>
      </a:lvl8pPr>
      <a:lvl9pPr marL="342900" algn="ctr" defTabSz="457200">
        <a:lnSpc>
          <a:spcPct val="93000"/>
        </a:lnSpc>
        <a:spcBef>
          <a:spcPts val="800"/>
        </a:spcBef>
        <a:defRPr sz="3200">
          <a:latin typeface="Times New Roman"/>
          <a:ea typeface="Times New Roman"/>
          <a:cs typeface="Times New Roman"/>
          <a:sym typeface="Times New Roman"/>
        </a:defRPr>
      </a:lvl9pPr>
    </p:bodyStyle>
    <p:otherStyle>
      <a:lvl1pPr defTabSz="457200">
        <a:defRPr sz="2400">
          <a:solidFill>
            <a:schemeClr val="tx1"/>
          </a:solidFill>
          <a:latin typeface="+mn-lt"/>
          <a:ea typeface="+mn-ea"/>
          <a:cs typeface="+mn-cs"/>
          <a:sym typeface="Times New Roman"/>
        </a:defRPr>
      </a:lvl1pPr>
      <a:lvl2pPr defTabSz="457200">
        <a:defRPr sz="2400">
          <a:solidFill>
            <a:schemeClr val="tx1"/>
          </a:solidFill>
          <a:latin typeface="+mn-lt"/>
          <a:ea typeface="+mn-ea"/>
          <a:cs typeface="+mn-cs"/>
          <a:sym typeface="Times New Roman"/>
        </a:defRPr>
      </a:lvl2pPr>
      <a:lvl3pPr defTabSz="457200">
        <a:defRPr sz="2400">
          <a:solidFill>
            <a:schemeClr val="tx1"/>
          </a:solidFill>
          <a:latin typeface="+mn-lt"/>
          <a:ea typeface="+mn-ea"/>
          <a:cs typeface="+mn-cs"/>
          <a:sym typeface="Times New Roman"/>
        </a:defRPr>
      </a:lvl3pPr>
      <a:lvl4pPr defTabSz="457200">
        <a:defRPr sz="2400">
          <a:solidFill>
            <a:schemeClr val="tx1"/>
          </a:solidFill>
          <a:latin typeface="+mn-lt"/>
          <a:ea typeface="+mn-ea"/>
          <a:cs typeface="+mn-cs"/>
          <a:sym typeface="Times New Roman"/>
        </a:defRPr>
      </a:lvl4pPr>
      <a:lvl5pPr defTabSz="457200">
        <a:defRPr sz="2400">
          <a:solidFill>
            <a:schemeClr val="tx1"/>
          </a:solidFill>
          <a:latin typeface="+mn-lt"/>
          <a:ea typeface="+mn-ea"/>
          <a:cs typeface="+mn-cs"/>
          <a:sym typeface="Times New Roman"/>
        </a:defRPr>
      </a:lvl5pPr>
      <a:lvl6pPr defTabSz="457200">
        <a:defRPr sz="2400">
          <a:solidFill>
            <a:schemeClr val="tx1"/>
          </a:solidFill>
          <a:latin typeface="+mn-lt"/>
          <a:ea typeface="+mn-ea"/>
          <a:cs typeface="+mn-cs"/>
          <a:sym typeface="Times New Roman"/>
        </a:defRPr>
      </a:lvl6pPr>
      <a:lvl7pPr defTabSz="457200">
        <a:defRPr sz="2400">
          <a:solidFill>
            <a:schemeClr val="tx1"/>
          </a:solidFill>
          <a:latin typeface="+mn-lt"/>
          <a:ea typeface="+mn-ea"/>
          <a:cs typeface="+mn-cs"/>
          <a:sym typeface="Times New Roman"/>
        </a:defRPr>
      </a:lvl7pPr>
      <a:lvl8pPr defTabSz="457200">
        <a:defRPr sz="2400">
          <a:solidFill>
            <a:schemeClr val="tx1"/>
          </a:solidFill>
          <a:latin typeface="+mn-lt"/>
          <a:ea typeface="+mn-ea"/>
          <a:cs typeface="+mn-cs"/>
          <a:sym typeface="Times New Roman"/>
        </a:defRPr>
      </a:lvl8pPr>
      <a:lvl9pPr defTabSz="457200">
        <a:defRPr sz="2400">
          <a:solidFill>
            <a:schemeClr val="tx1"/>
          </a:solidFill>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8"/>
          <p:cNvSpPr>
            <a:spLocks noGrp="1"/>
          </p:cNvSpPr>
          <p:nvPr>
            <p:ph type="title" idx="4294967295"/>
          </p:nvPr>
        </p:nvSpPr>
        <p:spPr>
          <a:xfrm>
            <a:off x="685800" y="1926620"/>
            <a:ext cx="7772400" cy="1803402"/>
          </a:xfrm>
          <a:prstGeom prst="rect">
            <a:avLst/>
          </a:prstGeom>
        </p:spPr>
        <p:txBody>
          <a:bodyPr>
            <a:normAutofit/>
          </a:bodyPr>
          <a:lstStyle/>
          <a:p>
            <a:pPr lvl="0" defTabSz="914400">
              <a:lnSpc>
                <a:spcPct val="100000"/>
              </a:lnSpc>
              <a:defRPr sz="1800"/>
            </a:pPr>
            <a:r>
              <a:rPr sz="4000">
                <a:effectLst>
                  <a:outerShdw blurRad="12700" dist="25400" dir="2700000" rotWithShape="0">
                    <a:srgbClr val="DDDDDD"/>
                  </a:outerShdw>
                </a:effectLst>
                <a:latin typeface="Arial Bold"/>
                <a:ea typeface="Arial Bold"/>
                <a:cs typeface="Arial Bold"/>
                <a:sym typeface="Arial Bold"/>
              </a:rPr>
              <a:t>PCOS </a:t>
            </a:r>
            <a:br>
              <a:rPr sz="4000">
                <a:effectLst>
                  <a:outerShdw blurRad="12700" dist="25400" dir="2700000" rotWithShape="0">
                    <a:srgbClr val="DDDDDD"/>
                  </a:outerShdw>
                </a:effectLst>
                <a:latin typeface="Arial Bold"/>
                <a:ea typeface="Arial Bold"/>
                <a:cs typeface="Arial Bold"/>
                <a:sym typeface="Arial Bold"/>
              </a:rPr>
            </a:br>
            <a:r>
              <a:rPr sz="4000">
                <a:effectLst>
                  <a:outerShdw blurRad="12700" dist="25400" dir="2700000" rotWithShape="0">
                    <a:srgbClr val="DDDDDD"/>
                  </a:outerShdw>
                </a:effectLst>
                <a:latin typeface="Arial Bold"/>
                <a:ea typeface="Arial Bold"/>
                <a:cs typeface="Arial Bold"/>
                <a:sym typeface="Arial Bold"/>
              </a:rPr>
              <a:t>YÜT’te Karşılaşılan Sorunlar</a:t>
            </a:r>
          </a:p>
        </p:txBody>
      </p:sp>
      <p:sp>
        <p:nvSpPr>
          <p:cNvPr id="19" name="Shape 19"/>
          <p:cNvSpPr>
            <a:spLocks noGrp="1"/>
          </p:cNvSpPr>
          <p:nvPr>
            <p:ph type="body" idx="4294967295"/>
          </p:nvPr>
        </p:nvSpPr>
        <p:spPr>
          <a:xfrm>
            <a:off x="1371600" y="4775289"/>
            <a:ext cx="6400800" cy="1191751"/>
          </a:xfrm>
          <a:prstGeom prst="rect">
            <a:avLst/>
          </a:prstGeom>
        </p:spPr>
        <p:txBody>
          <a:bodyPr>
            <a:normAutofit/>
          </a:bodyPr>
          <a:lstStyle/>
          <a:p>
            <a:pPr marL="0" lvl="0" indent="0" defTabSz="914400">
              <a:lnSpc>
                <a:spcPct val="100000"/>
              </a:lnSpc>
              <a:spcBef>
                <a:spcPts val="700"/>
              </a:spcBef>
              <a:defRPr sz="1800"/>
            </a:pPr>
            <a:r>
              <a:rPr sz="3200">
                <a:latin typeface="Arial"/>
                <a:ea typeface="Arial"/>
                <a:cs typeface="Arial"/>
                <a:sym typeface="Arial"/>
              </a:rPr>
              <a:t>Doç Dr Batuhan Özmen</a:t>
            </a:r>
            <a:endParaRPr>
              <a:latin typeface="Arial"/>
              <a:ea typeface="Arial"/>
              <a:cs typeface="Arial"/>
              <a:sym typeface="Arial"/>
            </a:endParaRPr>
          </a:p>
          <a:p>
            <a:pPr marL="0" lvl="0" indent="0" defTabSz="914400">
              <a:lnSpc>
                <a:spcPct val="100000"/>
              </a:lnSpc>
              <a:spcBef>
                <a:spcPts val="700"/>
              </a:spcBef>
              <a:defRPr sz="1800"/>
            </a:pPr>
            <a:r>
              <a:rPr sz="3200">
                <a:latin typeface="Arial"/>
                <a:ea typeface="Arial"/>
                <a:cs typeface="Arial"/>
                <a:sym typeface="Arial"/>
              </a:rPr>
              <a:t>Ankara Üniversitesi</a:t>
            </a:r>
          </a:p>
        </p:txBody>
      </p:sp>
      <p:pic>
        <p:nvPicPr>
          <p:cNvPr id="20" name="image1.png"/>
          <p:cNvPicPr/>
          <p:nvPr/>
        </p:nvPicPr>
        <p:blipFill>
          <a:blip r:embed="rId2">
            <a:extLst/>
          </a:blip>
          <a:stretch>
            <a:fillRect/>
          </a:stretch>
        </p:blipFill>
        <p:spPr>
          <a:xfrm>
            <a:off x="73072" y="-133655"/>
            <a:ext cx="8287483" cy="1528761"/>
          </a:xfrm>
          <a:prstGeom prst="rect">
            <a:avLst/>
          </a:prstGeom>
          <a:ln w="12700">
            <a:miter lim="400000"/>
          </a:ln>
        </p:spPr>
      </p:pic>
      <p:pic>
        <p:nvPicPr>
          <p:cNvPr id="21" name="image2.png"/>
          <p:cNvPicPr/>
          <p:nvPr/>
        </p:nvPicPr>
        <p:blipFill>
          <a:blip r:embed="rId3">
            <a:extLst/>
          </a:blip>
          <a:stretch>
            <a:fillRect/>
          </a:stretch>
        </p:blipFill>
        <p:spPr>
          <a:xfrm>
            <a:off x="7894140" y="54413"/>
            <a:ext cx="1191751" cy="11917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idx="4294967295"/>
          </p:nvPr>
        </p:nvSpPr>
        <p:spPr>
          <a:xfrm>
            <a:off x="457200" y="274637"/>
            <a:ext cx="8229600" cy="1143001"/>
          </a:xfrm>
          <a:prstGeom prst="rect">
            <a:avLst/>
          </a:prstGeom>
          <a:gradFill>
            <a:gsLst>
              <a:gs pos="0">
                <a:srgbClr val="BCBCBC"/>
              </a:gs>
              <a:gs pos="35000">
                <a:srgbClr val="D0D0D0"/>
              </a:gs>
              <a:gs pos="100000">
                <a:srgbClr val="EDEDED"/>
              </a:gs>
            </a:gsLst>
            <a:lin ang="16200000"/>
          </a:gradFill>
          <a:ln w="9525">
            <a:solidFill/>
            <a:round/>
          </a:ln>
          <a:effectLst>
            <a:outerShdw blurRad="38100" dist="20000" dir="5400000" rotWithShape="0">
              <a:srgbClr val="000000">
                <a:alpha val="37998"/>
              </a:srgbClr>
            </a:outerShdw>
          </a:effectLst>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PCOS</a:t>
            </a:r>
          </a:p>
        </p:txBody>
      </p:sp>
      <p:pic>
        <p:nvPicPr>
          <p:cNvPr id="69" name="image10.png"/>
          <p:cNvPicPr/>
          <p:nvPr/>
        </p:nvPicPr>
        <p:blipFill>
          <a:blip r:embed="rId2">
            <a:extLst/>
          </a:blip>
          <a:stretch>
            <a:fillRect/>
          </a:stretch>
        </p:blipFill>
        <p:spPr>
          <a:xfrm>
            <a:off x="314325" y="1704975"/>
            <a:ext cx="4700588" cy="2222500"/>
          </a:xfrm>
          <a:prstGeom prst="rect">
            <a:avLst/>
          </a:prstGeom>
          <a:ln w="12700">
            <a:miter lim="400000"/>
          </a:ln>
        </p:spPr>
      </p:pic>
      <p:pic>
        <p:nvPicPr>
          <p:cNvPr id="70" name="image11.png"/>
          <p:cNvPicPr/>
          <p:nvPr/>
        </p:nvPicPr>
        <p:blipFill>
          <a:blip r:embed="rId3">
            <a:extLst/>
          </a:blip>
          <a:stretch>
            <a:fillRect/>
          </a:stretch>
        </p:blipFill>
        <p:spPr>
          <a:xfrm>
            <a:off x="0" y="4089400"/>
            <a:ext cx="9144000" cy="250825"/>
          </a:xfrm>
          <a:prstGeom prst="rect">
            <a:avLst/>
          </a:prstGeom>
          <a:ln w="12700">
            <a:miter lim="400000"/>
          </a:ln>
        </p:spPr>
      </p:pic>
      <p:pic>
        <p:nvPicPr>
          <p:cNvPr id="71" name="image12.png"/>
          <p:cNvPicPr/>
          <p:nvPr/>
        </p:nvPicPr>
        <p:blipFill>
          <a:blip r:embed="rId4">
            <a:extLst/>
          </a:blip>
          <a:stretch>
            <a:fillRect/>
          </a:stretch>
        </p:blipFill>
        <p:spPr>
          <a:xfrm>
            <a:off x="26192" y="4409380"/>
            <a:ext cx="5276853" cy="877890"/>
          </a:xfrm>
          <a:prstGeom prst="rect">
            <a:avLst/>
          </a:prstGeom>
          <a:ln w="12700">
            <a:miter lim="400000"/>
          </a:ln>
        </p:spPr>
      </p:pic>
      <p:sp>
        <p:nvSpPr>
          <p:cNvPr id="72" name="Shape 72"/>
          <p:cNvSpPr/>
          <p:nvPr/>
        </p:nvSpPr>
        <p:spPr>
          <a:xfrm>
            <a:off x="6402387" y="4352924"/>
            <a:ext cx="2095502" cy="2592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800">
                <a:latin typeface="Arial"/>
                <a:ea typeface="Arial"/>
                <a:cs typeface="Arial"/>
                <a:sym typeface="Arial"/>
              </a:defRPr>
            </a:lvl1pPr>
          </a:lstStyle>
          <a:p>
            <a:pPr lvl="0"/>
            <a:r>
              <a:t>Crist et al., 2015</a:t>
            </a:r>
          </a:p>
        </p:txBody>
      </p:sp>
      <p:sp>
        <p:nvSpPr>
          <p:cNvPr id="73" name="Shape 73"/>
          <p:cNvSpPr/>
          <p:nvPr/>
        </p:nvSpPr>
        <p:spPr>
          <a:xfrm>
            <a:off x="6439015" y="5982580"/>
            <a:ext cx="2400302" cy="2592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800">
                <a:latin typeface="Arial"/>
                <a:ea typeface="Arial"/>
                <a:cs typeface="Arial"/>
                <a:sym typeface="Arial"/>
              </a:defRPr>
            </a:lvl1pPr>
          </a:lstStyle>
          <a:p>
            <a:pPr lvl="0"/>
            <a:r>
              <a:t> Dewailly et al., 2014</a:t>
            </a:r>
          </a:p>
        </p:txBody>
      </p:sp>
      <p:pic>
        <p:nvPicPr>
          <p:cNvPr id="74" name="image13.png"/>
          <p:cNvPicPr/>
          <p:nvPr/>
        </p:nvPicPr>
        <p:blipFill>
          <a:blip r:embed="rId5">
            <a:extLst/>
          </a:blip>
          <a:stretch>
            <a:fillRect/>
          </a:stretch>
        </p:blipFill>
        <p:spPr>
          <a:xfrm>
            <a:off x="1435246" y="5544444"/>
            <a:ext cx="4127502" cy="33020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14.png" descr="Screen Shot 2015-04-22 at 11.35.30 AM.png"/>
          <p:cNvPicPr/>
          <p:nvPr/>
        </p:nvPicPr>
        <p:blipFill>
          <a:blip r:embed="rId2">
            <a:extLst/>
          </a:blip>
          <a:stretch>
            <a:fillRect/>
          </a:stretch>
        </p:blipFill>
        <p:spPr>
          <a:xfrm>
            <a:off x="5408078" y="2984655"/>
            <a:ext cx="3328602" cy="2547941"/>
          </a:xfrm>
          <a:prstGeom prst="rect">
            <a:avLst/>
          </a:prstGeom>
          <a:ln w="12700">
            <a:miter lim="400000"/>
          </a:ln>
        </p:spPr>
      </p:pic>
      <p:pic>
        <p:nvPicPr>
          <p:cNvPr id="77" name="image15.png" descr="Screen Shot 2015-04-22 at 11.34.19 AM.png"/>
          <p:cNvPicPr/>
          <p:nvPr/>
        </p:nvPicPr>
        <p:blipFill>
          <a:blip r:embed="rId3">
            <a:extLst/>
          </a:blip>
          <a:stretch>
            <a:fillRect/>
          </a:stretch>
        </p:blipFill>
        <p:spPr>
          <a:xfrm>
            <a:off x="323850" y="115887"/>
            <a:ext cx="6624639" cy="2705101"/>
          </a:xfrm>
          <a:prstGeom prst="rect">
            <a:avLst/>
          </a:prstGeom>
          <a:ln w="12700">
            <a:miter lim="400000"/>
          </a:ln>
        </p:spPr>
      </p:pic>
      <p:pic>
        <p:nvPicPr>
          <p:cNvPr id="78" name="image16.png" descr="Screen Shot 2015-04-22 at 11.35.20 AM.png"/>
          <p:cNvPicPr/>
          <p:nvPr/>
        </p:nvPicPr>
        <p:blipFill>
          <a:blip r:embed="rId4">
            <a:extLst/>
          </a:blip>
          <a:stretch>
            <a:fillRect/>
          </a:stretch>
        </p:blipFill>
        <p:spPr>
          <a:xfrm>
            <a:off x="357" y="3136263"/>
            <a:ext cx="5394999" cy="2547939"/>
          </a:xfrm>
          <a:prstGeom prst="rect">
            <a:avLst/>
          </a:prstGeom>
          <a:ln w="12700">
            <a:miter lim="400000"/>
          </a:ln>
        </p:spPr>
      </p:pic>
      <p:sp>
        <p:nvSpPr>
          <p:cNvPr id="79" name="Shape 79"/>
          <p:cNvSpPr/>
          <p:nvPr/>
        </p:nvSpPr>
        <p:spPr>
          <a:xfrm>
            <a:off x="5854699" y="6486524"/>
            <a:ext cx="3240090" cy="2592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800">
                <a:latin typeface="Arial"/>
                <a:ea typeface="Arial"/>
                <a:cs typeface="Arial"/>
                <a:sym typeface="Arial"/>
              </a:defRPr>
            </a:lvl1pPr>
          </a:lstStyle>
          <a:p>
            <a:pPr lvl="0"/>
            <a:r>
              <a:t>Lauritsen et al 2014</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5.jpeg"/>
          <p:cNvPicPr/>
          <p:nvPr/>
        </p:nvPicPr>
        <p:blipFill>
          <a:blip r:embed="rId2">
            <a:extLst/>
          </a:blip>
          <a:stretch>
            <a:fillRect/>
          </a:stretch>
        </p:blipFill>
        <p:spPr>
          <a:xfrm>
            <a:off x="827087" y="2852736"/>
            <a:ext cx="7345364" cy="2736852"/>
          </a:xfrm>
          <a:prstGeom prst="rect">
            <a:avLst/>
          </a:prstGeom>
          <a:ln w="12700">
            <a:miter lim="400000"/>
          </a:ln>
        </p:spPr>
      </p:pic>
      <p:sp>
        <p:nvSpPr>
          <p:cNvPr id="82" name="Shape 82"/>
          <p:cNvSpPr/>
          <p:nvPr/>
        </p:nvSpPr>
        <p:spPr>
          <a:xfrm>
            <a:off x="5651500" y="6496050"/>
            <a:ext cx="3225800" cy="165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8000"/>
              </a:lnSpc>
              <a:tabLst>
                <a:tab pos="647700" algn="l"/>
                <a:tab pos="1308100" algn="l"/>
                <a:tab pos="1968500" algn="l"/>
                <a:tab pos="2616200" algn="l"/>
                <a:tab pos="3276600" algn="l"/>
                <a:tab pos="3937000" algn="l"/>
                <a:tab pos="4584700" algn="l"/>
                <a:tab pos="5245100" algn="l"/>
                <a:tab pos="5905500" algn="l"/>
                <a:tab pos="6565900" algn="l"/>
              </a:tabLst>
              <a:defRPr sz="1100" b="1">
                <a:latin typeface="Sans Serif"/>
                <a:ea typeface="Sans Serif"/>
                <a:cs typeface="Sans Serif"/>
                <a:sym typeface="Sans Serif"/>
              </a:defRPr>
            </a:lvl1pPr>
          </a:lstStyle>
          <a:p>
            <a:pPr lvl="0">
              <a:defRPr sz="1800" b="0"/>
            </a:pPr>
            <a:r>
              <a:rPr sz="1100" b="1"/>
              <a:t>Reproduction. 2010 May;139(5):825-833</a:t>
            </a:r>
          </a:p>
        </p:txBody>
      </p:sp>
      <p:sp>
        <p:nvSpPr>
          <p:cNvPr id="83" name="Shape 83"/>
          <p:cNvSpPr/>
          <p:nvPr/>
        </p:nvSpPr>
        <p:spPr>
          <a:xfrm>
            <a:off x="163512" y="329034"/>
            <a:ext cx="8816976" cy="213537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r>
              <a:rPr sz="3300" b="1" dirty="0">
                <a:latin typeface="Sans Serif"/>
                <a:ea typeface="Sans Serif"/>
                <a:cs typeface="Sans Serif"/>
                <a:sym typeface="Sans Serif"/>
              </a:rPr>
              <a:t>AMH: Normal </a:t>
            </a:r>
            <a:r>
              <a:rPr sz="3300" b="1" dirty="0" err="1">
                <a:latin typeface="Sans Serif"/>
                <a:ea typeface="Sans Serif"/>
                <a:cs typeface="Sans Serif"/>
                <a:sym typeface="Sans Serif"/>
              </a:rPr>
              <a:t>follikül</a:t>
            </a:r>
            <a:r>
              <a:rPr sz="3300" b="1" dirty="0">
                <a:latin typeface="Sans Serif"/>
                <a:ea typeface="Sans Serif"/>
                <a:cs typeface="Sans Serif"/>
                <a:sym typeface="Sans Serif"/>
              </a:rPr>
              <a:t> </a:t>
            </a:r>
            <a:r>
              <a:rPr sz="3300" b="1" dirty="0" err="1">
                <a:latin typeface="Sans Serif"/>
                <a:ea typeface="Sans Serif"/>
                <a:cs typeface="Sans Serif"/>
                <a:sym typeface="Sans Serif"/>
              </a:rPr>
              <a:t>gelişimi</a:t>
            </a:r>
            <a:r>
              <a:rPr sz="3300" b="1" dirty="0">
                <a:latin typeface="Sans Serif"/>
                <a:ea typeface="Sans Serif"/>
                <a:cs typeface="Sans Serif"/>
                <a:sym typeface="Sans Serif"/>
              </a:rPr>
              <a:t> </a:t>
            </a:r>
            <a:r>
              <a:rPr sz="3300" b="1" dirty="0" err="1">
                <a:latin typeface="Sans Serif"/>
                <a:ea typeface="Sans Serif"/>
                <a:cs typeface="Sans Serif"/>
                <a:sym typeface="Sans Serif"/>
              </a:rPr>
              <a:t>regülatörü</a:t>
            </a:r>
            <a:r>
              <a:rPr sz="3300" b="1" dirty="0">
                <a:latin typeface="Sans Serif"/>
                <a:ea typeface="Sans Serif"/>
                <a:cs typeface="Sans Serif"/>
                <a:sym typeface="Sans Serif"/>
              </a:rPr>
              <a:t>;</a:t>
            </a: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endParaRPr sz="2100" b="1" dirty="0">
              <a:latin typeface="Sans Serif"/>
              <a:ea typeface="Sans Serif"/>
              <a:cs typeface="Sans Serif"/>
              <a:sym typeface="Sans Serif"/>
            </a:endParaRP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endParaRPr sz="2100" b="1" dirty="0">
              <a:latin typeface="Sans Serif"/>
              <a:ea typeface="Sans Serif"/>
              <a:cs typeface="Sans Serif"/>
              <a:sym typeface="Sans Serif"/>
            </a:endParaRP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endParaRPr sz="2100" b="1" dirty="0">
              <a:latin typeface="Sans Serif"/>
              <a:ea typeface="Sans Serif"/>
              <a:cs typeface="Sans Serif"/>
              <a:sym typeface="Sans Serif"/>
            </a:endParaRP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r>
              <a:rPr sz="2300" b="1" dirty="0">
                <a:latin typeface="Sans Serif"/>
                <a:ea typeface="Sans Serif"/>
                <a:cs typeface="Sans Serif"/>
                <a:sym typeface="Sans Serif"/>
              </a:rPr>
              <a:t>AMH </a:t>
            </a:r>
            <a:r>
              <a:rPr sz="2300" b="1" dirty="0" err="1">
                <a:latin typeface="Sans Serif"/>
                <a:ea typeface="Sans Serif"/>
                <a:cs typeface="Sans Serif"/>
                <a:sym typeface="Sans Serif"/>
              </a:rPr>
              <a:t>üretimi</a:t>
            </a:r>
            <a:r>
              <a:rPr sz="2300" b="1" dirty="0">
                <a:latin typeface="Sans Serif"/>
                <a:ea typeface="Sans Serif"/>
                <a:cs typeface="Sans Serif"/>
                <a:sym typeface="Sans Serif"/>
              </a:rPr>
              <a:t> </a:t>
            </a:r>
            <a:r>
              <a:rPr sz="2300" b="1" dirty="0" err="1">
                <a:latin typeface="Sans Serif"/>
                <a:ea typeface="Sans Serif"/>
                <a:cs typeface="Sans Serif"/>
                <a:sym typeface="Sans Serif"/>
              </a:rPr>
              <a:t>preantral</a:t>
            </a:r>
            <a:r>
              <a:rPr sz="2300" b="1" dirty="0">
                <a:latin typeface="Sans Serif"/>
                <a:ea typeface="Sans Serif"/>
                <a:cs typeface="Sans Serif"/>
                <a:sym typeface="Sans Serif"/>
              </a:rPr>
              <a:t> </a:t>
            </a:r>
            <a:r>
              <a:rPr sz="2300" b="1" dirty="0" err="1">
                <a:latin typeface="Sans Serif"/>
                <a:ea typeface="Sans Serif"/>
                <a:cs typeface="Sans Serif"/>
                <a:sym typeface="Sans Serif"/>
              </a:rPr>
              <a:t>folliküllerde</a:t>
            </a:r>
            <a:r>
              <a:rPr sz="2300" b="1" dirty="0">
                <a:latin typeface="Sans Serif"/>
                <a:ea typeface="Sans Serif"/>
                <a:cs typeface="Sans Serif"/>
                <a:sym typeface="Sans Serif"/>
              </a:rPr>
              <a:t> </a:t>
            </a:r>
            <a:r>
              <a:rPr sz="2300" b="1" dirty="0" err="1">
                <a:latin typeface="Sans Serif"/>
                <a:ea typeface="Sans Serif"/>
                <a:cs typeface="Sans Serif"/>
                <a:sym typeface="Sans Serif"/>
              </a:rPr>
              <a:t>değişken</a:t>
            </a:r>
            <a:r>
              <a:rPr sz="2300" b="1" dirty="0">
                <a:latin typeface="Sans Serif"/>
                <a:ea typeface="Sans Serif"/>
                <a:cs typeface="Sans Serif"/>
                <a:sym typeface="Sans Serif"/>
              </a:rPr>
              <a:t>, </a:t>
            </a:r>
            <a:endParaRPr lang="tr-TR" sz="2300" b="1" dirty="0" smtClean="0">
              <a:latin typeface="Sans Serif"/>
              <a:ea typeface="Sans Serif"/>
              <a:cs typeface="Sans Serif"/>
              <a:sym typeface="Sans Serif"/>
            </a:endParaRP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r>
              <a:rPr sz="2300" b="1" dirty="0" err="1" smtClean="0">
                <a:latin typeface="Sans Serif"/>
                <a:ea typeface="Sans Serif"/>
                <a:cs typeface="Sans Serif"/>
                <a:sym typeface="Sans Serif"/>
              </a:rPr>
              <a:t>ancak</a:t>
            </a:r>
            <a:r>
              <a:rPr sz="2300" b="1" dirty="0" smtClean="0">
                <a:latin typeface="Sans Serif"/>
                <a:ea typeface="Sans Serif"/>
                <a:cs typeface="Sans Serif"/>
                <a:sym typeface="Sans Serif"/>
              </a:rPr>
              <a:t> </a:t>
            </a:r>
            <a:r>
              <a:rPr sz="2300" b="1" dirty="0">
                <a:latin typeface="Sans Serif"/>
                <a:ea typeface="Sans Serif"/>
                <a:cs typeface="Sans Serif"/>
                <a:sym typeface="Sans Serif"/>
              </a:rPr>
              <a:t>primer </a:t>
            </a:r>
            <a:r>
              <a:rPr sz="2300" b="1" dirty="0" err="1">
                <a:latin typeface="Sans Serif"/>
                <a:ea typeface="Sans Serif"/>
                <a:cs typeface="Sans Serif"/>
                <a:sym typeface="Sans Serif"/>
              </a:rPr>
              <a:t>evreye</a:t>
            </a:r>
            <a:r>
              <a:rPr sz="2300" b="1" dirty="0">
                <a:latin typeface="Sans Serif"/>
                <a:ea typeface="Sans Serif"/>
                <a:cs typeface="Sans Serif"/>
                <a:sym typeface="Sans Serif"/>
              </a:rPr>
              <a:t> </a:t>
            </a:r>
            <a:r>
              <a:rPr sz="2300" b="1" dirty="0" err="1">
                <a:latin typeface="Sans Serif"/>
                <a:ea typeface="Sans Serif"/>
                <a:cs typeface="Sans Serif"/>
                <a:sym typeface="Sans Serif"/>
              </a:rPr>
              <a:t>doğru</a:t>
            </a:r>
            <a:r>
              <a:rPr sz="2300" b="1" dirty="0">
                <a:latin typeface="Sans Serif"/>
                <a:ea typeface="Sans Serif"/>
                <a:cs typeface="Sans Serif"/>
                <a:sym typeface="Sans Serif"/>
              </a:rPr>
              <a:t> </a:t>
            </a:r>
            <a:r>
              <a:rPr sz="2300" b="1" dirty="0" err="1">
                <a:latin typeface="Sans Serif"/>
                <a:ea typeface="Sans Serif"/>
                <a:cs typeface="Sans Serif"/>
                <a:sym typeface="Sans Serif"/>
              </a:rPr>
              <a:t>saptanabilir</a:t>
            </a:r>
            <a:r>
              <a:rPr sz="2300" b="1" dirty="0">
                <a:latin typeface="Sans Serif"/>
                <a:ea typeface="Sans Serif"/>
                <a:cs typeface="Sans Serif"/>
                <a:sym typeface="Sans Serif"/>
              </a:rPr>
              <a:t> </a:t>
            </a:r>
            <a:r>
              <a:rPr sz="2300" b="1" dirty="0" err="1">
                <a:latin typeface="Sans Serif"/>
                <a:ea typeface="Sans Serif"/>
                <a:cs typeface="Sans Serif"/>
                <a:sym typeface="Sans Serif"/>
              </a:rPr>
              <a:t>olur</a:t>
            </a:r>
            <a:r>
              <a:rPr sz="2300" b="1" dirty="0">
                <a:latin typeface="Sans Serif"/>
                <a:ea typeface="Sans Serif"/>
                <a:cs typeface="Sans Serif"/>
                <a:sym typeface="Sans Serif"/>
              </a:rPr>
              <a:t>.</a:t>
            </a:r>
          </a:p>
        </p:txBody>
      </p:sp>
      <p:sp>
        <p:nvSpPr>
          <p:cNvPr id="84" name="Shape 84"/>
          <p:cNvSpPr/>
          <p:nvPr/>
        </p:nvSpPr>
        <p:spPr>
          <a:xfrm>
            <a:off x="323850" y="1700211"/>
            <a:ext cx="8496300" cy="792164"/>
          </a:xfrm>
          <a:prstGeom prst="rect">
            <a:avLst/>
          </a:prstGeom>
          <a:ln>
            <a:solidFill>
              <a:srgbClr val="FF0000"/>
            </a:solidFill>
            <a:round/>
          </a:ln>
        </p:spPr>
        <p:txBody>
          <a:bodyPr lIns="0" tIns="0" rIns="0" bIns="0" anchor="ctr"/>
          <a:lstStyle/>
          <a:p>
            <a:pPr lvl="0" defTabSz="457200">
              <a:defRPr sz="1700">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idx="4294967295"/>
          </p:nvPr>
        </p:nvSpPr>
        <p:spPr>
          <a:xfrm>
            <a:off x="0" y="560387"/>
            <a:ext cx="4803775" cy="1143001"/>
          </a:xfrm>
          <a:prstGeom prst="rect">
            <a:avLst/>
          </a:prstGeom>
        </p:spPr>
        <p:txBody>
          <a:bodyPr>
            <a:normAutofit/>
          </a:bodyPr>
          <a:lstStyle/>
          <a:p>
            <a:pPr lvl="0" defTabSz="740662">
              <a:lnSpc>
                <a:spcPct val="100000"/>
              </a:lnSpc>
              <a:defRPr sz="1800"/>
            </a:pPr>
            <a:r>
              <a:rPr sz="3500">
                <a:solidFill>
                  <a:srgbClr val="FF0000"/>
                </a:solidFill>
                <a:latin typeface="Arial"/>
                <a:ea typeface="Arial"/>
                <a:cs typeface="Arial"/>
                <a:sym typeface="Arial"/>
              </a:rPr>
              <a:t>AMH Ne Yapar?</a:t>
            </a:r>
            <a:br>
              <a:rPr sz="3500">
                <a:solidFill>
                  <a:srgbClr val="FF0000"/>
                </a:solidFill>
                <a:latin typeface="Arial"/>
                <a:ea typeface="Arial"/>
                <a:cs typeface="Arial"/>
                <a:sym typeface="Arial"/>
              </a:rPr>
            </a:br>
            <a:endParaRPr sz="3500">
              <a:solidFill>
                <a:srgbClr val="FF0000"/>
              </a:solidFill>
              <a:latin typeface="Arial"/>
              <a:ea typeface="Arial"/>
              <a:cs typeface="Arial"/>
              <a:sym typeface="Arial"/>
            </a:endParaRPr>
          </a:p>
        </p:txBody>
      </p:sp>
      <p:pic>
        <p:nvPicPr>
          <p:cNvPr id="87" name="image21.png"/>
          <p:cNvPicPr/>
          <p:nvPr/>
        </p:nvPicPr>
        <p:blipFill>
          <a:blip r:embed="rId2">
            <a:extLst/>
          </a:blip>
          <a:stretch>
            <a:fillRect/>
          </a:stretch>
        </p:blipFill>
        <p:spPr>
          <a:xfrm>
            <a:off x="0" y="2338386"/>
            <a:ext cx="9131300" cy="4519614"/>
          </a:xfrm>
          <a:prstGeom prst="rect">
            <a:avLst/>
          </a:prstGeom>
          <a:ln w="12700">
            <a:miter lim="400000"/>
          </a:ln>
        </p:spPr>
      </p:pic>
      <p:sp>
        <p:nvSpPr>
          <p:cNvPr id="88" name="Shape 88"/>
          <p:cNvSpPr/>
          <p:nvPr/>
        </p:nvSpPr>
        <p:spPr>
          <a:xfrm>
            <a:off x="668336" y="3417887"/>
            <a:ext cx="681040"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defRPr sz="1800"/>
            </a:pPr>
            <a:r>
              <a:rPr>
                <a:solidFill>
                  <a:srgbClr val="FF0000"/>
                </a:solidFill>
                <a:latin typeface="Arial"/>
                <a:ea typeface="Arial"/>
                <a:cs typeface="Arial"/>
                <a:sym typeface="Arial"/>
              </a:rPr>
              <a:t>inh</a:t>
            </a:r>
            <a:r>
              <a:rPr>
                <a:latin typeface="Arial"/>
                <a:ea typeface="Arial"/>
                <a:cs typeface="Arial"/>
                <a:sym typeface="Arial"/>
              </a:rPr>
              <a:t>.</a:t>
            </a:r>
          </a:p>
        </p:txBody>
      </p:sp>
      <p:sp>
        <p:nvSpPr>
          <p:cNvPr id="89" name="Shape 89"/>
          <p:cNvSpPr/>
          <p:nvPr/>
        </p:nvSpPr>
        <p:spPr>
          <a:xfrm>
            <a:off x="5187949" y="3405187"/>
            <a:ext cx="681040"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defRPr sz="1800"/>
            </a:pPr>
            <a:r>
              <a:rPr>
                <a:solidFill>
                  <a:srgbClr val="FF0000"/>
                </a:solidFill>
                <a:latin typeface="Arial"/>
                <a:ea typeface="Arial"/>
                <a:cs typeface="Arial"/>
                <a:sym typeface="Arial"/>
              </a:rPr>
              <a:t>inh</a:t>
            </a:r>
            <a:r>
              <a:rPr>
                <a:latin typeface="Arial"/>
                <a:ea typeface="Arial"/>
                <a:cs typeface="Arial"/>
                <a:sym typeface="Arial"/>
              </a:rPr>
              <a:t>.</a:t>
            </a:r>
          </a:p>
        </p:txBody>
      </p:sp>
      <p:pic>
        <p:nvPicPr>
          <p:cNvPr id="90" name="image22.png"/>
          <p:cNvPicPr/>
          <p:nvPr/>
        </p:nvPicPr>
        <p:blipFill>
          <a:blip r:embed="rId3">
            <a:extLst/>
          </a:blip>
          <a:stretch>
            <a:fillRect/>
          </a:stretch>
        </p:blipFill>
        <p:spPr>
          <a:xfrm>
            <a:off x="5049837" y="31750"/>
            <a:ext cx="4081463" cy="2306639"/>
          </a:xfrm>
          <a:prstGeom prst="rect">
            <a:avLst/>
          </a:prstGeom>
          <a:ln w="12700">
            <a:miter lim="400000"/>
          </a:ln>
        </p:spPr>
      </p:pic>
      <p:sp>
        <p:nvSpPr>
          <p:cNvPr id="91" name="Shape 91"/>
          <p:cNvSpPr/>
          <p:nvPr/>
        </p:nvSpPr>
        <p:spPr>
          <a:xfrm>
            <a:off x="185715" y="2881300"/>
            <a:ext cx="1703346" cy="898504"/>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B5E5E9">
                  <a:alpha val="0"/>
                </a:srgbClr>
              </a:gs>
              <a:gs pos="100000">
                <a:srgbClr val="CBFFFF">
                  <a:alpha val="0"/>
                </a:srgbClr>
              </a:gs>
            </a:gsLst>
            <a:lin ang="16200000"/>
          </a:gradFill>
          <a:ln>
            <a:solidFill>
              <a:srgbClr val="B6DCDF"/>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
        <p:nvSpPr>
          <p:cNvPr id="92" name="Shape 92"/>
          <p:cNvSpPr/>
          <p:nvPr/>
        </p:nvSpPr>
        <p:spPr>
          <a:xfrm>
            <a:off x="4243366" y="3043226"/>
            <a:ext cx="1625561" cy="8223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B5E5E9">
                  <a:alpha val="0"/>
                </a:srgbClr>
              </a:gs>
              <a:gs pos="100000">
                <a:srgbClr val="CBFFFF">
                  <a:alpha val="0"/>
                </a:srgbClr>
              </a:gs>
            </a:gsLst>
            <a:lin ang="16200000"/>
          </a:gradFill>
          <a:ln>
            <a:solidFill>
              <a:srgbClr val="B6DCDF"/>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PCOS Farklıdır..</a:t>
            </a:r>
          </a:p>
        </p:txBody>
      </p:sp>
      <p:pic>
        <p:nvPicPr>
          <p:cNvPr id="95" name="image19.png"/>
          <p:cNvPicPr/>
          <p:nvPr/>
        </p:nvPicPr>
        <p:blipFill>
          <a:blip r:embed="rId2">
            <a:extLst/>
          </a:blip>
          <a:srcRect t="15476" b="15476"/>
          <a:stretch>
            <a:fillRect/>
          </a:stretch>
        </p:blipFill>
        <p:spPr>
          <a:xfrm>
            <a:off x="266300" y="1962306"/>
            <a:ext cx="2774952" cy="2209801"/>
          </a:xfrm>
          <a:prstGeom prst="rect">
            <a:avLst/>
          </a:prstGeom>
          <a:ln w="12700">
            <a:miter lim="400000"/>
          </a:ln>
        </p:spPr>
      </p:pic>
      <p:sp>
        <p:nvSpPr>
          <p:cNvPr id="96" name="Shape 96"/>
          <p:cNvSpPr/>
          <p:nvPr/>
        </p:nvSpPr>
        <p:spPr>
          <a:xfrm>
            <a:off x="177401" y="4453675"/>
            <a:ext cx="2774951" cy="119325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defTabSz="457200">
              <a:lnSpc>
                <a:spcPct val="150000"/>
              </a:lnSpc>
              <a:defRPr sz="1800"/>
            </a:pPr>
            <a:r>
              <a:rPr sz="1900">
                <a:latin typeface="Arial"/>
                <a:ea typeface="Arial"/>
                <a:cs typeface="Arial"/>
                <a:sym typeface="Arial"/>
              </a:rPr>
              <a:t>Normal overe göre</a:t>
            </a:r>
          </a:p>
          <a:p>
            <a:pPr lvl="0" algn="ctr" defTabSz="457200">
              <a:lnSpc>
                <a:spcPct val="150000"/>
              </a:lnSpc>
              <a:defRPr sz="1800"/>
            </a:pPr>
            <a:r>
              <a:rPr sz="1900">
                <a:latin typeface="Arial"/>
                <a:ea typeface="Arial"/>
                <a:cs typeface="Arial"/>
                <a:sym typeface="Arial"/>
              </a:rPr>
              <a:t>preantral folikül sayısı </a:t>
            </a:r>
          </a:p>
          <a:p>
            <a:pPr lvl="0" algn="ctr" defTabSz="457200">
              <a:lnSpc>
                <a:spcPct val="150000"/>
              </a:lnSpc>
              <a:defRPr sz="1800"/>
            </a:pPr>
            <a:r>
              <a:rPr sz="1900" u="sng">
                <a:latin typeface="Arial"/>
                <a:ea typeface="Arial"/>
                <a:cs typeface="Arial"/>
                <a:sym typeface="Arial"/>
              </a:rPr>
              <a:t>x6 kat</a:t>
            </a:r>
            <a:r>
              <a:rPr sz="1900">
                <a:latin typeface="Arial"/>
                <a:ea typeface="Arial"/>
                <a:cs typeface="Arial"/>
                <a:sym typeface="Arial"/>
              </a:rPr>
              <a:t> fazladır.</a:t>
            </a:r>
          </a:p>
        </p:txBody>
      </p:sp>
      <p:sp>
        <p:nvSpPr>
          <p:cNvPr id="97" name="Shape 97"/>
          <p:cNvSpPr/>
          <p:nvPr/>
        </p:nvSpPr>
        <p:spPr>
          <a:xfrm>
            <a:off x="6594564" y="6474943"/>
            <a:ext cx="2566990"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Webber et al 2003</a:t>
            </a:r>
          </a:p>
        </p:txBody>
      </p:sp>
      <p:pic>
        <p:nvPicPr>
          <p:cNvPr id="98" name="image20.png"/>
          <p:cNvPicPr/>
          <p:nvPr/>
        </p:nvPicPr>
        <p:blipFill>
          <a:blip r:embed="rId3">
            <a:extLst/>
          </a:blip>
          <a:stretch>
            <a:fillRect/>
          </a:stretch>
        </p:blipFill>
        <p:spPr>
          <a:xfrm>
            <a:off x="4221162" y="1962305"/>
            <a:ext cx="4800602" cy="2209802"/>
          </a:xfrm>
          <a:prstGeom prst="rect">
            <a:avLst/>
          </a:prstGeom>
          <a:ln w="57240">
            <a:solidFill>
              <a:srgbClr val="000514"/>
            </a:solidFill>
            <a:round/>
          </a:ln>
        </p:spPr>
      </p:pic>
      <p:sp>
        <p:nvSpPr>
          <p:cNvPr id="99" name="Shape 99"/>
          <p:cNvSpPr/>
          <p:nvPr/>
        </p:nvSpPr>
        <p:spPr>
          <a:xfrm>
            <a:off x="5067300" y="2544761"/>
            <a:ext cx="790576" cy="2"/>
          </a:xfrm>
          <a:prstGeom prst="line">
            <a:avLst/>
          </a:prstGeom>
          <a:ln w="25400">
            <a:solidFill>
              <a:srgbClr val="BBE0E3"/>
            </a:solidFill>
            <a:round/>
            <a:tailEnd type="triangle"/>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100" name="Shape 100"/>
          <p:cNvSpPr/>
          <p:nvPr/>
        </p:nvSpPr>
        <p:spPr>
          <a:xfrm>
            <a:off x="4183575" y="4450076"/>
            <a:ext cx="4800603" cy="17460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10551" lvl="0" indent="-210551" algn="just" defTabSz="457200">
              <a:lnSpc>
                <a:spcPct val="150000"/>
              </a:lnSpc>
              <a:buSzPct val="60000"/>
              <a:buBlip>
                <a:blip r:embed="rId4"/>
              </a:buBlip>
              <a:defRPr sz="1800"/>
            </a:pPr>
            <a:r>
              <a:rPr sz="2100">
                <a:latin typeface="Arial"/>
                <a:ea typeface="Arial"/>
                <a:cs typeface="Arial"/>
                <a:sym typeface="Arial"/>
              </a:rPr>
              <a:t>Folliküler gelişimde arrest olmuştur </a:t>
            </a:r>
          </a:p>
          <a:p>
            <a:pPr marL="210551" lvl="0" indent="-210551" algn="just" defTabSz="457200">
              <a:lnSpc>
                <a:spcPct val="150000"/>
              </a:lnSpc>
              <a:buSzPct val="60000"/>
              <a:buBlip>
                <a:blip r:embed="rId4"/>
              </a:buBlip>
              <a:defRPr sz="1800"/>
            </a:pPr>
            <a:r>
              <a:rPr sz="2100">
                <a:latin typeface="Arial"/>
                <a:ea typeface="Arial"/>
                <a:cs typeface="Arial"/>
                <a:sym typeface="Arial"/>
              </a:rPr>
              <a:t>Geniş folikül havuzu vardır </a:t>
            </a:r>
          </a:p>
          <a:p>
            <a:pPr marL="210551" lvl="0" indent="-210551" algn="just" defTabSz="457200">
              <a:lnSpc>
                <a:spcPct val="150000"/>
              </a:lnSpc>
              <a:buSzPct val="60000"/>
              <a:buBlip>
                <a:blip r:embed="rId4"/>
              </a:buBlip>
              <a:defRPr sz="1800"/>
            </a:pPr>
            <a:r>
              <a:rPr sz="2100">
                <a:latin typeface="Arial"/>
                <a:ea typeface="Arial"/>
                <a:cs typeface="Arial"/>
                <a:sym typeface="Arial"/>
              </a:rPr>
              <a:t>Ekzojen gonadotropine cevap verme yetisindedir.</a:t>
            </a:r>
          </a:p>
        </p:txBody>
      </p:sp>
      <p:sp>
        <p:nvSpPr>
          <p:cNvPr id="101" name="Shape 101"/>
          <p:cNvSpPr/>
          <p:nvPr/>
        </p:nvSpPr>
        <p:spPr>
          <a:xfrm>
            <a:off x="3139701" y="2661599"/>
            <a:ext cx="852489" cy="811215"/>
          </a:xfrm>
          <a:prstGeom prst="rightArrow">
            <a:avLst>
              <a:gd name="adj1" fmla="val 50000"/>
              <a:gd name="adj2" fmla="val 50000"/>
            </a:avLst>
          </a:prstGeom>
          <a:gradFill>
            <a:gsLst>
              <a:gs pos="0">
                <a:srgbClr val="B5E5E9"/>
              </a:gs>
              <a:gs pos="100000">
                <a:srgbClr val="CBFFFF"/>
              </a:gs>
            </a:gsLst>
            <a:lin ang="16200000"/>
          </a:gradFill>
          <a:ln>
            <a:solidFill>
              <a:srgbClr val="B6DCDF"/>
            </a:solidFill>
            <a:round/>
          </a:ln>
          <a:effectLst>
            <a:outerShdw blurRad="38100" dist="23000" dir="5400000" rotWithShape="0">
              <a:srgbClr val="808080">
                <a:alpha val="34999"/>
              </a:srgbClr>
            </a:outerShdw>
          </a:effectLst>
        </p:spPr>
        <p:txBody>
          <a:bodyPr lIns="0" tIns="0" rIns="0" bIns="0" anchor="ctr"/>
          <a:lstStyle/>
          <a:p>
            <a:pPr lvl="0" algn="ctr" defTabSz="457200">
              <a:defRPr sz="1800">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PCOS-AMH</a:t>
            </a:r>
          </a:p>
        </p:txBody>
      </p:sp>
      <p:pic>
        <p:nvPicPr>
          <p:cNvPr id="104" name="image23.png"/>
          <p:cNvPicPr/>
          <p:nvPr/>
        </p:nvPicPr>
        <p:blipFill>
          <a:blip r:embed="rId2">
            <a:extLst/>
          </a:blip>
          <a:stretch>
            <a:fillRect/>
          </a:stretch>
        </p:blipFill>
        <p:spPr>
          <a:xfrm>
            <a:off x="255586" y="1561879"/>
            <a:ext cx="8561390" cy="3180203"/>
          </a:xfrm>
          <a:prstGeom prst="rect">
            <a:avLst/>
          </a:prstGeom>
          <a:ln w="12700">
            <a:miter lim="400000"/>
          </a:ln>
        </p:spPr>
      </p:pic>
      <p:sp>
        <p:nvSpPr>
          <p:cNvPr id="105" name="Shape 105"/>
          <p:cNvSpPr/>
          <p:nvPr/>
        </p:nvSpPr>
        <p:spPr>
          <a:xfrm>
            <a:off x="255586" y="5184774"/>
            <a:ext cx="8431214" cy="1077214"/>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defTabSz="457200">
              <a:defRPr sz="1800"/>
            </a:pPr>
            <a:r>
              <a:rPr sz="3200" dirty="0" err="1">
                <a:latin typeface="Arial"/>
                <a:ea typeface="Arial"/>
                <a:cs typeface="Arial"/>
                <a:sym typeface="Arial"/>
              </a:rPr>
              <a:t>Dolaşımdaki</a:t>
            </a:r>
            <a:r>
              <a:rPr sz="3200" dirty="0">
                <a:latin typeface="Arial"/>
                <a:ea typeface="Arial"/>
                <a:cs typeface="Arial"/>
                <a:sym typeface="Arial"/>
              </a:rPr>
              <a:t> AMH </a:t>
            </a:r>
            <a:r>
              <a:rPr sz="3200" dirty="0" err="1">
                <a:latin typeface="Arial"/>
                <a:ea typeface="Arial"/>
                <a:cs typeface="Arial"/>
                <a:sym typeface="Arial"/>
              </a:rPr>
              <a:t>miktarı</a:t>
            </a:r>
            <a:r>
              <a:rPr sz="3200" dirty="0">
                <a:latin typeface="Arial"/>
                <a:ea typeface="Arial"/>
                <a:cs typeface="Arial"/>
                <a:sym typeface="Arial"/>
              </a:rPr>
              <a:t>, </a:t>
            </a:r>
            <a:endParaRPr lang="tr-TR" sz="3200" dirty="0" smtClean="0">
              <a:latin typeface="Arial"/>
              <a:ea typeface="Arial"/>
              <a:cs typeface="Arial"/>
              <a:sym typeface="Arial"/>
            </a:endParaRPr>
          </a:p>
          <a:p>
            <a:pPr lvl="0" algn="ctr" defTabSz="457200">
              <a:defRPr sz="1800"/>
            </a:pPr>
            <a:r>
              <a:rPr sz="3200" dirty="0" smtClean="0">
                <a:latin typeface="Arial"/>
                <a:ea typeface="Arial"/>
                <a:cs typeface="Arial"/>
                <a:sym typeface="Arial"/>
              </a:rPr>
              <a:t>normal </a:t>
            </a:r>
            <a:r>
              <a:rPr sz="3200" dirty="0" err="1">
                <a:latin typeface="Arial"/>
                <a:ea typeface="Arial"/>
                <a:cs typeface="Arial"/>
                <a:sym typeface="Arial"/>
              </a:rPr>
              <a:t>gruba</a:t>
            </a:r>
            <a:r>
              <a:rPr sz="3200" dirty="0">
                <a:latin typeface="Arial"/>
                <a:ea typeface="Arial"/>
                <a:cs typeface="Arial"/>
                <a:sym typeface="Arial"/>
              </a:rPr>
              <a:t> </a:t>
            </a:r>
            <a:r>
              <a:rPr sz="3200" dirty="0" err="1">
                <a:latin typeface="Arial"/>
                <a:ea typeface="Arial"/>
                <a:cs typeface="Arial"/>
                <a:sym typeface="Arial"/>
              </a:rPr>
              <a:t>göre</a:t>
            </a:r>
            <a:r>
              <a:rPr sz="3200" dirty="0">
                <a:latin typeface="Arial"/>
                <a:ea typeface="Arial"/>
                <a:cs typeface="Arial"/>
                <a:sym typeface="Arial"/>
              </a:rPr>
              <a:t> </a:t>
            </a:r>
            <a:r>
              <a:rPr sz="3200" dirty="0">
                <a:solidFill>
                  <a:srgbClr val="FF0000"/>
                </a:solidFill>
                <a:latin typeface="Arial"/>
                <a:ea typeface="Arial"/>
                <a:cs typeface="Arial"/>
                <a:sym typeface="Arial"/>
              </a:rPr>
              <a:t>2-4 </a:t>
            </a:r>
            <a:r>
              <a:rPr sz="3200" dirty="0" err="1">
                <a:solidFill>
                  <a:srgbClr val="FF0000"/>
                </a:solidFill>
                <a:latin typeface="Arial"/>
                <a:ea typeface="Arial"/>
                <a:cs typeface="Arial"/>
                <a:sym typeface="Arial"/>
              </a:rPr>
              <a:t>kat</a:t>
            </a:r>
            <a:r>
              <a:rPr sz="3200" dirty="0">
                <a:solidFill>
                  <a:srgbClr val="FF0000"/>
                </a:solidFill>
                <a:latin typeface="Arial"/>
                <a:ea typeface="Arial"/>
                <a:cs typeface="Arial"/>
                <a:sym typeface="Arial"/>
              </a:rPr>
              <a:t> </a:t>
            </a:r>
            <a:r>
              <a:rPr sz="3200" dirty="0" err="1" smtClean="0">
                <a:latin typeface="Arial"/>
                <a:ea typeface="Arial"/>
                <a:cs typeface="Arial"/>
                <a:sym typeface="Arial"/>
              </a:rPr>
              <a:t>daha</a:t>
            </a:r>
            <a:r>
              <a:rPr lang="tr-TR" sz="3200" dirty="0">
                <a:latin typeface="Arial"/>
                <a:ea typeface="Arial"/>
                <a:cs typeface="Arial"/>
                <a:sym typeface="Arial"/>
              </a:rPr>
              <a:t> </a:t>
            </a:r>
            <a:r>
              <a:rPr sz="3200" dirty="0" smtClean="0">
                <a:latin typeface="Arial"/>
                <a:ea typeface="Arial"/>
                <a:cs typeface="Arial"/>
                <a:sym typeface="Arial"/>
              </a:rPr>
              <a:t>FAZLADIR</a:t>
            </a:r>
            <a:r>
              <a:rPr sz="3200" dirty="0">
                <a:latin typeface="Arial"/>
                <a:ea typeface="Arial"/>
                <a:cs typeface="Arial"/>
                <a:sym typeface="Arial"/>
              </a:rPr>
              <a:t>…</a:t>
            </a:r>
          </a:p>
        </p:txBody>
      </p:sp>
      <p:sp>
        <p:nvSpPr>
          <p:cNvPr id="106" name="Shape 106"/>
          <p:cNvSpPr/>
          <p:nvPr/>
        </p:nvSpPr>
        <p:spPr>
          <a:xfrm>
            <a:off x="3863974" y="6399212"/>
            <a:ext cx="5276853" cy="4920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defRPr sz="1800"/>
            </a:pPr>
            <a:r>
              <a:rPr sz="1400">
                <a:latin typeface="Arial"/>
                <a:ea typeface="Arial"/>
                <a:cs typeface="Arial"/>
                <a:sym typeface="Arial"/>
              </a:rPr>
              <a:t>Pigny et al., 2003; Laven et al., 2004; Park et al., 2010; Lie Fong</a:t>
            </a:r>
          </a:p>
          <a:p>
            <a:pPr lvl="0" defTabSz="457200">
              <a:defRPr sz="1800"/>
            </a:pPr>
            <a:r>
              <a:rPr sz="1400">
                <a:latin typeface="Arial"/>
                <a:ea typeface="Arial"/>
                <a:cs typeface="Arial"/>
                <a:sym typeface="Arial"/>
              </a:rPr>
              <a:t>et al., 2011</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6.jpeg"/>
          <p:cNvPicPr/>
          <p:nvPr/>
        </p:nvPicPr>
        <p:blipFill>
          <a:blip r:embed="rId2">
            <a:extLst/>
          </a:blip>
          <a:stretch>
            <a:fillRect/>
          </a:stretch>
        </p:blipFill>
        <p:spPr>
          <a:xfrm>
            <a:off x="1042987" y="1989136"/>
            <a:ext cx="6610351" cy="3600453"/>
          </a:xfrm>
          <a:prstGeom prst="rect">
            <a:avLst/>
          </a:prstGeom>
          <a:ln w="12700">
            <a:miter lim="400000"/>
          </a:ln>
        </p:spPr>
      </p:pic>
      <p:sp>
        <p:nvSpPr>
          <p:cNvPr id="109" name="Shape 109"/>
          <p:cNvSpPr/>
          <p:nvPr/>
        </p:nvSpPr>
        <p:spPr>
          <a:xfrm>
            <a:off x="6011862" y="6453187"/>
            <a:ext cx="2938464" cy="177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8000"/>
              </a:lnSpc>
              <a:tabLst>
                <a:tab pos="647700" algn="l"/>
                <a:tab pos="1308100" algn="l"/>
                <a:tab pos="1968500" algn="l"/>
                <a:tab pos="2616200" algn="l"/>
                <a:tab pos="3276600" algn="l"/>
                <a:tab pos="3937000" algn="l"/>
                <a:tab pos="4584700" algn="l"/>
                <a:tab pos="5245100" algn="l"/>
                <a:tab pos="5905500" algn="l"/>
                <a:tab pos="6565900" algn="l"/>
              </a:tabLst>
              <a:defRPr sz="1200" b="1">
                <a:latin typeface="Sans Serif"/>
                <a:ea typeface="Sans Serif"/>
                <a:cs typeface="Sans Serif"/>
                <a:sym typeface="Sans Serif"/>
              </a:defRPr>
            </a:lvl1pPr>
          </a:lstStyle>
          <a:p>
            <a:pPr lvl="0">
              <a:defRPr sz="1800" b="0"/>
            </a:pPr>
            <a:r>
              <a:rPr sz="1200" b="1"/>
              <a:t>Reproduction. 2010 May;139(5):825-833</a:t>
            </a:r>
          </a:p>
        </p:txBody>
      </p:sp>
      <p:sp>
        <p:nvSpPr>
          <p:cNvPr id="110" name="Shape 110"/>
          <p:cNvSpPr/>
          <p:nvPr/>
        </p:nvSpPr>
        <p:spPr>
          <a:xfrm>
            <a:off x="163512" y="97662"/>
            <a:ext cx="8816976" cy="1106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r>
              <a:rPr sz="3700" b="1">
                <a:latin typeface="Sans Serif"/>
                <a:ea typeface="Sans Serif"/>
                <a:cs typeface="Sans Serif"/>
                <a:sym typeface="Sans Serif"/>
              </a:rPr>
              <a:t>AMH Konsantrasyonu: PCOS </a:t>
            </a:r>
          </a:p>
          <a:p>
            <a:pPr lvl="0" algn="ctr" defTabSz="414337">
              <a:lnSpc>
                <a:spcPct val="98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 pos="8534400" algn="l"/>
              </a:tabLst>
              <a:defRPr sz="1800"/>
            </a:pPr>
            <a:r>
              <a:rPr sz="3700" b="1">
                <a:latin typeface="Sans Serif"/>
                <a:ea typeface="Sans Serif"/>
                <a:cs typeface="Sans Serif"/>
                <a:sym typeface="Sans Serif"/>
              </a:rPr>
              <a:t>Granuloza hc AMH Üretimi</a:t>
            </a:r>
          </a:p>
        </p:txBody>
      </p:sp>
      <p:sp>
        <p:nvSpPr>
          <p:cNvPr id="111" name="Shape 111"/>
          <p:cNvSpPr/>
          <p:nvPr/>
        </p:nvSpPr>
        <p:spPr>
          <a:xfrm>
            <a:off x="5867378" y="1773199"/>
            <a:ext cx="1584287" cy="1322215"/>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nchor="ctr"/>
          <a:lstStyle/>
          <a:p>
            <a:pPr lvl="0" defTabSz="457200">
              <a:defRPr sz="1800">
                <a:latin typeface="Arial"/>
                <a:ea typeface="Arial"/>
                <a:cs typeface="Arial"/>
                <a:sym typeface="Arial"/>
              </a:defRPr>
            </a:pPr>
            <a:endParaRPr/>
          </a:p>
        </p:txBody>
      </p:sp>
      <p:sp>
        <p:nvSpPr>
          <p:cNvPr id="112" name="Shape 112"/>
          <p:cNvSpPr/>
          <p:nvPr/>
        </p:nvSpPr>
        <p:spPr>
          <a:xfrm>
            <a:off x="5990455" y="4299610"/>
            <a:ext cx="2305001" cy="5107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000">
                <a:latin typeface="Arial"/>
                <a:ea typeface="Arial"/>
                <a:cs typeface="Arial"/>
                <a:sym typeface="Arial"/>
              </a:defRPr>
            </a:lvl1pPr>
          </a:lstStyle>
          <a:p>
            <a:pPr lvl="0">
              <a:defRPr sz="1800"/>
            </a:pPr>
            <a:r>
              <a:rPr sz="3000"/>
              <a:t>x75 kat</a:t>
            </a:r>
          </a:p>
        </p:txBody>
      </p:sp>
      <p:sp>
        <p:nvSpPr>
          <p:cNvPr id="113" name="Shape 113"/>
          <p:cNvSpPr/>
          <p:nvPr/>
        </p:nvSpPr>
        <p:spPr>
          <a:xfrm>
            <a:off x="4149725" y="4250056"/>
            <a:ext cx="3022600" cy="54804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latin typeface="Arial"/>
                <a:ea typeface="Arial"/>
                <a:cs typeface="Arial"/>
                <a:sym typeface="Arial"/>
              </a:defRPr>
            </a:lvl1pPr>
          </a:lstStyle>
          <a:p>
            <a:pPr lvl="0">
              <a:defRPr sz="1800"/>
            </a:pPr>
            <a:r>
              <a:rPr sz="3200"/>
              <a:t>x20 kat</a:t>
            </a:r>
          </a:p>
        </p:txBody>
      </p:sp>
      <p:sp>
        <p:nvSpPr>
          <p:cNvPr id="114" name="Shape 114"/>
          <p:cNvSpPr/>
          <p:nvPr/>
        </p:nvSpPr>
        <p:spPr>
          <a:xfrm>
            <a:off x="4441825" y="6391326"/>
            <a:ext cx="3051175" cy="2888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400">
                <a:latin typeface="Arial"/>
                <a:ea typeface="Arial"/>
                <a:cs typeface="Arial"/>
                <a:sym typeface="Arial"/>
              </a:defRPr>
            </a:lvl1pPr>
          </a:lstStyle>
          <a:p>
            <a:pPr lvl="0">
              <a:defRPr sz="1800"/>
            </a:pPr>
            <a:r>
              <a:rPr sz="1400"/>
              <a:t>Pellat et al 2007</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325437" y="380999"/>
            <a:ext cx="8493126" cy="4688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414337">
              <a:lnSpc>
                <a:spcPct val="93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Lst>
              <a:defRPr sz="3300">
                <a:latin typeface="Arial Bold"/>
                <a:ea typeface="Arial Bold"/>
                <a:cs typeface="Arial Bold"/>
                <a:sym typeface="Arial Bold"/>
              </a:defRPr>
            </a:lvl1pPr>
          </a:lstStyle>
          <a:p>
            <a:pPr lvl="0">
              <a:defRPr sz="1800"/>
            </a:pPr>
            <a:r>
              <a:rPr sz="3300"/>
              <a:t>PCOS: Follikülde AMH Ekspresyonu</a:t>
            </a:r>
          </a:p>
        </p:txBody>
      </p:sp>
      <p:pic>
        <p:nvPicPr>
          <p:cNvPr id="117" name="image7.jpeg"/>
          <p:cNvPicPr/>
          <p:nvPr/>
        </p:nvPicPr>
        <p:blipFill>
          <a:blip r:embed="rId3">
            <a:extLst/>
          </a:blip>
          <a:stretch>
            <a:fillRect/>
          </a:stretch>
        </p:blipFill>
        <p:spPr>
          <a:xfrm>
            <a:off x="684212" y="1844675"/>
            <a:ext cx="7804151" cy="3816350"/>
          </a:xfrm>
          <a:prstGeom prst="rect">
            <a:avLst/>
          </a:prstGeom>
          <a:ln w="12700">
            <a:miter lim="400000"/>
          </a:ln>
        </p:spPr>
      </p:pic>
      <p:sp>
        <p:nvSpPr>
          <p:cNvPr id="118" name="Shape 118"/>
          <p:cNvSpPr/>
          <p:nvPr/>
        </p:nvSpPr>
        <p:spPr>
          <a:xfrm>
            <a:off x="5003800" y="6453187"/>
            <a:ext cx="3917950" cy="147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3000"/>
              </a:lnSpc>
              <a:tabLst>
                <a:tab pos="647700" algn="l"/>
                <a:tab pos="1308100" algn="l"/>
                <a:tab pos="1968500" algn="l"/>
                <a:tab pos="2616200" algn="l"/>
                <a:tab pos="3276600" algn="l"/>
              </a:tabLst>
              <a:defRPr sz="1100">
                <a:latin typeface="Arial Bold"/>
                <a:ea typeface="Arial Bold"/>
                <a:cs typeface="Arial Bold"/>
                <a:sym typeface="Arial Bold"/>
              </a:defRPr>
            </a:lvl1pPr>
          </a:lstStyle>
          <a:p>
            <a:pPr lvl="0">
              <a:defRPr sz="1800"/>
            </a:pPr>
            <a:r>
              <a:rPr sz="1100"/>
              <a:t>Franks S et al. Hum. Reprod. Update 2008;14:367-378</a:t>
            </a:r>
          </a:p>
        </p:txBody>
      </p:sp>
      <p:sp>
        <p:nvSpPr>
          <p:cNvPr id="119" name="Shape 119"/>
          <p:cNvSpPr/>
          <p:nvPr/>
        </p:nvSpPr>
        <p:spPr>
          <a:xfrm>
            <a:off x="3779837" y="3500437"/>
            <a:ext cx="2010180" cy="88406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defTabSz="457200">
              <a:defRPr sz="1800"/>
            </a:pPr>
            <a:r>
              <a:rPr>
                <a:latin typeface="Arial"/>
                <a:ea typeface="Arial"/>
                <a:cs typeface="Arial"/>
                <a:sym typeface="Arial"/>
              </a:rPr>
              <a:t>normal overler</a:t>
            </a:r>
          </a:p>
          <a:p>
            <a:pPr lvl="0" defTabSz="457200">
              <a:defRPr sz="1800"/>
            </a:pPr>
            <a:r>
              <a:rPr>
                <a:latin typeface="Arial"/>
                <a:ea typeface="Arial"/>
                <a:cs typeface="Arial"/>
                <a:sym typeface="Arial"/>
              </a:rPr>
              <a:t>PCOS ovülatuar</a:t>
            </a:r>
          </a:p>
          <a:p>
            <a:pPr lvl="0" defTabSz="457200">
              <a:defRPr sz="1800"/>
            </a:pPr>
            <a:r>
              <a:rPr>
                <a:latin typeface="Arial"/>
                <a:ea typeface="Arial"/>
                <a:cs typeface="Arial"/>
                <a:sym typeface="Arial"/>
              </a:rPr>
              <a:t>PCOS anovülatuar</a:t>
            </a:r>
          </a:p>
        </p:txBody>
      </p:sp>
      <p:sp>
        <p:nvSpPr>
          <p:cNvPr id="120" name="Shape 120"/>
          <p:cNvSpPr/>
          <p:nvPr/>
        </p:nvSpPr>
        <p:spPr>
          <a:xfrm>
            <a:off x="3563937" y="3860800"/>
            <a:ext cx="215902" cy="215900"/>
          </a:xfrm>
          <a:prstGeom prst="rect">
            <a:avLst/>
          </a:prstGeom>
          <a:solidFill>
            <a:srgbClr val="333399"/>
          </a:solidFill>
          <a:ln w="12700">
            <a:miter lim="400000"/>
          </a:ln>
        </p:spPr>
        <p:txBody>
          <a:bodyPr lIns="0" tIns="0" rIns="0" bIns="0" anchor="ctr"/>
          <a:lstStyle/>
          <a:p>
            <a:pPr lvl="0" algn="ctr" defTabSz="457200">
              <a:defRPr sz="1800">
                <a:latin typeface="Arial"/>
                <a:ea typeface="Arial"/>
                <a:cs typeface="Arial"/>
                <a:sym typeface="Arial"/>
              </a:defRPr>
            </a:pPr>
            <a:endParaRPr/>
          </a:p>
        </p:txBody>
      </p:sp>
      <p:sp>
        <p:nvSpPr>
          <p:cNvPr id="121" name="Shape 121"/>
          <p:cNvSpPr/>
          <p:nvPr/>
        </p:nvSpPr>
        <p:spPr>
          <a:xfrm>
            <a:off x="3563937" y="3573462"/>
            <a:ext cx="215902" cy="215902"/>
          </a:xfrm>
          <a:prstGeom prst="rect">
            <a:avLst/>
          </a:prstGeom>
          <a:solidFill>
            <a:srgbClr val="008000"/>
          </a:solidFill>
          <a:ln w="12700">
            <a:miter lim="400000"/>
          </a:ln>
        </p:spPr>
        <p:txBody>
          <a:bodyPr lIns="0" tIns="0" rIns="0" bIns="0" anchor="ctr"/>
          <a:lstStyle/>
          <a:p>
            <a:pPr lvl="0" algn="ctr" defTabSz="457200">
              <a:defRPr sz="1800">
                <a:latin typeface="Arial"/>
                <a:ea typeface="Arial"/>
                <a:cs typeface="Arial"/>
                <a:sym typeface="Arial"/>
              </a:defRPr>
            </a:pPr>
            <a:endParaRPr/>
          </a:p>
        </p:txBody>
      </p:sp>
      <p:sp>
        <p:nvSpPr>
          <p:cNvPr id="122" name="Shape 122"/>
          <p:cNvSpPr/>
          <p:nvPr/>
        </p:nvSpPr>
        <p:spPr>
          <a:xfrm>
            <a:off x="3563937" y="4149725"/>
            <a:ext cx="215902" cy="215900"/>
          </a:xfrm>
          <a:prstGeom prst="rect">
            <a:avLst/>
          </a:prstGeom>
          <a:solidFill>
            <a:srgbClr val="FF0000"/>
          </a:solidFill>
          <a:ln w="12700">
            <a:miter lim="400000"/>
          </a:ln>
        </p:spPr>
        <p:txBody>
          <a:bodyPr lIns="0" tIns="0" rIns="0" bIns="0" anchor="ctr"/>
          <a:lstStyle/>
          <a:p>
            <a:pPr lvl="0" algn="ctr" defTabSz="457200">
              <a:defRPr sz="1800">
                <a:latin typeface="Arial"/>
                <a:ea typeface="Arial"/>
                <a:cs typeface="Arial"/>
                <a:sym typeface="Arial"/>
              </a:defRPr>
            </a:pPr>
            <a:endParaRPr/>
          </a:p>
        </p:txBody>
      </p:sp>
      <p:sp>
        <p:nvSpPr>
          <p:cNvPr id="123" name="Shape 123"/>
          <p:cNvSpPr/>
          <p:nvPr/>
        </p:nvSpPr>
        <p:spPr>
          <a:xfrm>
            <a:off x="3059111" y="5367337"/>
            <a:ext cx="4103689" cy="259222"/>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457200">
              <a:defRPr sz="1800">
                <a:latin typeface="Arial Bold"/>
                <a:ea typeface="Arial Bold"/>
                <a:cs typeface="Arial Bold"/>
                <a:sym typeface="Arial Bold"/>
              </a:defRPr>
            </a:lvl1pPr>
          </a:lstStyle>
          <a:p>
            <a:pPr lvl="0"/>
            <a:r>
              <a:t>Follikül Gelişim Evresi</a:t>
            </a:r>
          </a:p>
        </p:txBody>
      </p:sp>
      <p:sp>
        <p:nvSpPr>
          <p:cNvPr id="124" name="Shape 124"/>
          <p:cNvSpPr/>
          <p:nvPr/>
        </p:nvSpPr>
        <p:spPr>
          <a:xfrm rot="16200000">
            <a:off x="-1022122" y="3335108"/>
            <a:ext cx="3671889" cy="259222"/>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457200">
              <a:defRPr sz="1800">
                <a:latin typeface="Arial Bold"/>
                <a:ea typeface="Arial Bold"/>
                <a:cs typeface="Arial Bold"/>
                <a:sym typeface="Arial Bold"/>
              </a:defRPr>
            </a:lvl1pPr>
          </a:lstStyle>
          <a:p>
            <a:pPr lvl="0"/>
            <a:r>
              <a:t> % Follikül AMH Boyanma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sldNum" sz="quarter" idx="2"/>
          </p:nvPr>
        </p:nvSpPr>
        <p:spPr>
          <a:xfrm>
            <a:off x="6553200" y="6245225"/>
            <a:ext cx="2133600" cy="288824"/>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400"/>
              <a:t>18</a:t>
            </a:fld>
            <a:endParaRPr sz="1400"/>
          </a:p>
        </p:txBody>
      </p:sp>
      <p:pic>
        <p:nvPicPr>
          <p:cNvPr id="129" name="image24.png"/>
          <p:cNvPicPr/>
          <p:nvPr/>
        </p:nvPicPr>
        <p:blipFill>
          <a:blip r:embed="rId2">
            <a:extLst/>
          </a:blip>
          <a:stretch>
            <a:fillRect/>
          </a:stretch>
        </p:blipFill>
        <p:spPr>
          <a:xfrm>
            <a:off x="1247543" y="1913731"/>
            <a:ext cx="6350002" cy="3962402"/>
          </a:xfrm>
          <a:prstGeom prst="rect">
            <a:avLst/>
          </a:prstGeom>
          <a:ln w="12700">
            <a:miter lim="400000"/>
          </a:ln>
        </p:spPr>
      </p:pic>
      <p:sp>
        <p:nvSpPr>
          <p:cNvPr id="130" name="Shape 130"/>
          <p:cNvSpPr/>
          <p:nvPr/>
        </p:nvSpPr>
        <p:spPr>
          <a:xfrm>
            <a:off x="191069" y="171448"/>
            <a:ext cx="8816453" cy="70788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defRPr sz="1800"/>
            </a:pPr>
            <a:r>
              <a:rPr lang="en-US" sz="2000" dirty="0">
                <a:latin typeface="Arial"/>
                <a:ea typeface="Arial"/>
                <a:cs typeface="Arial"/>
                <a:sym typeface="Arial"/>
              </a:rPr>
              <a:t>Dynamics of anti-</a:t>
            </a:r>
            <a:r>
              <a:rPr lang="en-US" sz="2000" dirty="0" err="1">
                <a:latin typeface="Arial"/>
                <a:ea typeface="Arial"/>
                <a:cs typeface="Arial"/>
                <a:sym typeface="Arial"/>
              </a:rPr>
              <a:t>Müllerian</a:t>
            </a:r>
            <a:r>
              <a:rPr lang="en-US" sz="2000" dirty="0">
                <a:latin typeface="Arial"/>
                <a:ea typeface="Arial"/>
                <a:cs typeface="Arial"/>
                <a:sym typeface="Arial"/>
              </a:rPr>
              <a:t> hormone during </a:t>
            </a:r>
            <a:r>
              <a:rPr lang="tr-TR" sz="2000" dirty="0" smtClean="0">
                <a:latin typeface="Arial"/>
                <a:ea typeface="Arial"/>
                <a:cs typeface="Arial"/>
                <a:sym typeface="Arial"/>
              </a:rPr>
              <a:t>COH Control vs </a:t>
            </a:r>
            <a:r>
              <a:rPr lang="en-US" sz="2000" dirty="0" smtClean="0">
                <a:latin typeface="Arial"/>
                <a:ea typeface="Arial"/>
                <a:cs typeface="Arial"/>
                <a:sym typeface="Arial"/>
              </a:rPr>
              <a:t>PCOS</a:t>
            </a:r>
            <a:r>
              <a:rPr lang="en-US" sz="2000" dirty="0">
                <a:latin typeface="Arial"/>
                <a:ea typeface="Arial"/>
                <a:cs typeface="Arial"/>
                <a:sym typeface="Arial"/>
              </a:rPr>
              <a:t>.</a:t>
            </a:r>
            <a:r>
              <a:rPr sz="2000" dirty="0" smtClean="0">
                <a:latin typeface="Arial"/>
                <a:ea typeface="Arial"/>
                <a:cs typeface="Arial"/>
                <a:sym typeface="Arial"/>
              </a:rPr>
              <a:t> </a:t>
            </a:r>
            <a:endParaRPr sz="2000" dirty="0">
              <a:latin typeface="Arial"/>
              <a:ea typeface="Arial"/>
              <a:cs typeface="Arial"/>
              <a:sym typeface="Arial"/>
            </a:endParaRPr>
          </a:p>
          <a:p>
            <a:pPr lvl="0" algn="ctr">
              <a:defRPr sz="1800"/>
            </a:pPr>
            <a:r>
              <a:rPr sz="2000" u="sng" dirty="0">
                <a:latin typeface="Arial"/>
                <a:ea typeface="Arial"/>
                <a:cs typeface="Arial"/>
                <a:sym typeface="Arial"/>
              </a:rPr>
              <a:t>No between group differences were seen.</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Yüksek AMH Ne Yapar?</a:t>
            </a:r>
          </a:p>
        </p:txBody>
      </p:sp>
      <p:sp>
        <p:nvSpPr>
          <p:cNvPr id="133" name="Shape 133"/>
          <p:cNvSpPr/>
          <p:nvPr/>
        </p:nvSpPr>
        <p:spPr>
          <a:xfrm>
            <a:off x="179385" y="1826308"/>
            <a:ext cx="8932865" cy="427809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defTabSz="457200">
              <a:lnSpc>
                <a:spcPct val="150000"/>
              </a:lnSpc>
              <a:buSzPct val="100000"/>
              <a:defRPr sz="1800"/>
            </a:pPr>
            <a:r>
              <a:rPr sz="3200" dirty="0" err="1">
                <a:latin typeface="Arial"/>
                <a:ea typeface="Arial"/>
                <a:cs typeface="Arial"/>
                <a:sym typeface="Arial"/>
              </a:rPr>
              <a:t>Granüloza</a:t>
            </a:r>
            <a:r>
              <a:rPr sz="3200" dirty="0">
                <a:latin typeface="Arial"/>
                <a:ea typeface="Arial"/>
                <a:cs typeface="Arial"/>
                <a:sym typeface="Arial"/>
              </a:rPr>
              <a:t> </a:t>
            </a:r>
            <a:r>
              <a:rPr sz="3200" dirty="0" err="1">
                <a:latin typeface="Arial"/>
                <a:ea typeface="Arial"/>
                <a:cs typeface="Arial"/>
                <a:sym typeface="Arial"/>
              </a:rPr>
              <a:t>hücrelerindeki</a:t>
            </a:r>
            <a:r>
              <a:rPr sz="3200" dirty="0">
                <a:latin typeface="Arial"/>
                <a:ea typeface="Arial"/>
                <a:cs typeface="Arial"/>
                <a:sym typeface="Arial"/>
              </a:rPr>
              <a:t> </a:t>
            </a:r>
            <a:endParaRPr lang="tr-TR" sz="3200" dirty="0" smtClean="0">
              <a:latin typeface="Arial"/>
              <a:ea typeface="Arial"/>
              <a:cs typeface="Arial"/>
              <a:sym typeface="Arial"/>
            </a:endParaRPr>
          </a:p>
          <a:p>
            <a:pPr marL="903111" lvl="0" indent="-903111" defTabSz="457200">
              <a:lnSpc>
                <a:spcPct val="200000"/>
              </a:lnSpc>
              <a:buSzPct val="100000"/>
              <a:buFont typeface="+mj-lt"/>
              <a:buAutoNum type="arabicPeriod"/>
              <a:defRPr sz="1800"/>
            </a:pPr>
            <a:r>
              <a:rPr sz="2800" dirty="0" smtClean="0">
                <a:latin typeface="Arial"/>
                <a:ea typeface="Arial"/>
                <a:cs typeface="Arial"/>
                <a:sym typeface="Arial"/>
              </a:rPr>
              <a:t>FSH-LH </a:t>
            </a:r>
            <a:r>
              <a:rPr sz="2800" dirty="0" err="1">
                <a:latin typeface="Arial"/>
                <a:ea typeface="Arial"/>
                <a:cs typeface="Arial"/>
                <a:sym typeface="Arial"/>
              </a:rPr>
              <a:t>bağımlı</a:t>
            </a:r>
            <a:r>
              <a:rPr sz="2800" dirty="0">
                <a:latin typeface="Arial"/>
                <a:ea typeface="Arial"/>
                <a:cs typeface="Arial"/>
                <a:sym typeface="Arial"/>
              </a:rPr>
              <a:t> </a:t>
            </a:r>
            <a:r>
              <a:rPr sz="2800" dirty="0" err="1">
                <a:latin typeface="Arial"/>
                <a:ea typeface="Arial"/>
                <a:cs typeface="Arial"/>
                <a:sym typeface="Arial"/>
              </a:rPr>
              <a:t>aromataz</a:t>
            </a:r>
            <a:r>
              <a:rPr sz="2800" dirty="0">
                <a:latin typeface="Arial"/>
                <a:ea typeface="Arial"/>
                <a:cs typeface="Arial"/>
                <a:sym typeface="Arial"/>
              </a:rPr>
              <a:t> </a:t>
            </a:r>
            <a:r>
              <a:rPr sz="2800" dirty="0" err="1">
                <a:latin typeface="Arial"/>
                <a:ea typeface="Arial"/>
                <a:cs typeface="Arial"/>
                <a:sym typeface="Arial"/>
              </a:rPr>
              <a:t>ekspresyonunu</a:t>
            </a:r>
            <a:r>
              <a:rPr sz="2800" dirty="0">
                <a:latin typeface="Arial"/>
                <a:ea typeface="Arial"/>
                <a:cs typeface="Arial"/>
                <a:sym typeface="Arial"/>
              </a:rPr>
              <a:t> </a:t>
            </a:r>
            <a:r>
              <a:rPr sz="2800" dirty="0" err="1">
                <a:latin typeface="Arial"/>
                <a:ea typeface="Arial"/>
                <a:cs typeface="Arial"/>
                <a:sym typeface="Arial"/>
              </a:rPr>
              <a:t>azaltır</a:t>
            </a:r>
            <a:r>
              <a:rPr sz="2800" dirty="0">
                <a:latin typeface="Arial"/>
                <a:ea typeface="Arial"/>
                <a:cs typeface="Arial"/>
                <a:sym typeface="Arial"/>
              </a:rPr>
              <a:t>,</a:t>
            </a:r>
          </a:p>
          <a:p>
            <a:pPr marL="903111" lvl="0" indent="-903111" defTabSz="457200">
              <a:lnSpc>
                <a:spcPct val="200000"/>
              </a:lnSpc>
              <a:buSzPct val="100000"/>
              <a:buFont typeface="+mj-lt"/>
              <a:buAutoNum type="arabicPeriod"/>
              <a:defRPr sz="1800"/>
            </a:pPr>
            <a:r>
              <a:rPr sz="2800" dirty="0">
                <a:latin typeface="Arial"/>
                <a:ea typeface="Arial"/>
                <a:cs typeface="Arial"/>
                <a:sym typeface="Arial"/>
              </a:rPr>
              <a:t>Estradiol </a:t>
            </a:r>
            <a:r>
              <a:rPr sz="2800" dirty="0" err="1">
                <a:latin typeface="Arial"/>
                <a:ea typeface="Arial"/>
                <a:cs typeface="Arial"/>
                <a:sym typeface="Arial"/>
              </a:rPr>
              <a:t>üretiminde</a:t>
            </a:r>
            <a:r>
              <a:rPr sz="2800" dirty="0">
                <a:latin typeface="Arial"/>
                <a:ea typeface="Arial"/>
                <a:cs typeface="Arial"/>
                <a:sym typeface="Arial"/>
              </a:rPr>
              <a:t> </a:t>
            </a:r>
            <a:r>
              <a:rPr sz="2800" dirty="0" err="1">
                <a:latin typeface="Arial"/>
                <a:ea typeface="Arial"/>
                <a:cs typeface="Arial"/>
                <a:sym typeface="Arial"/>
              </a:rPr>
              <a:t>belirgin</a:t>
            </a:r>
            <a:r>
              <a:rPr sz="2800" dirty="0">
                <a:latin typeface="Arial"/>
                <a:ea typeface="Arial"/>
                <a:cs typeface="Arial"/>
                <a:sym typeface="Arial"/>
              </a:rPr>
              <a:t> </a:t>
            </a:r>
            <a:r>
              <a:rPr sz="2800" dirty="0" err="1">
                <a:latin typeface="Arial"/>
                <a:ea typeface="Arial"/>
                <a:cs typeface="Arial"/>
                <a:sym typeface="Arial"/>
              </a:rPr>
              <a:t>azalma</a:t>
            </a:r>
            <a:r>
              <a:rPr sz="2800" dirty="0">
                <a:latin typeface="Arial"/>
                <a:ea typeface="Arial"/>
                <a:cs typeface="Arial"/>
                <a:sym typeface="Arial"/>
              </a:rPr>
              <a:t>,</a:t>
            </a:r>
          </a:p>
          <a:p>
            <a:pPr marL="903111" lvl="0" indent="-903111" defTabSz="457200">
              <a:lnSpc>
                <a:spcPct val="200000"/>
              </a:lnSpc>
              <a:buSzPct val="100000"/>
              <a:buFont typeface="+mj-lt"/>
              <a:buAutoNum type="arabicPeriod"/>
              <a:defRPr sz="1800"/>
            </a:pPr>
            <a:r>
              <a:rPr sz="2800" dirty="0" err="1">
                <a:latin typeface="Arial"/>
                <a:ea typeface="Arial"/>
                <a:cs typeface="Arial"/>
                <a:sym typeface="Arial"/>
              </a:rPr>
              <a:t>Anovulasyon</a:t>
            </a:r>
            <a:r>
              <a:rPr sz="2800" dirty="0">
                <a:latin typeface="Arial"/>
                <a:ea typeface="Arial"/>
                <a:cs typeface="Arial"/>
                <a:sym typeface="Arial"/>
              </a:rPr>
              <a:t> </a:t>
            </a:r>
            <a:r>
              <a:rPr sz="2800" dirty="0" err="1">
                <a:latin typeface="Arial"/>
                <a:ea typeface="Arial"/>
                <a:cs typeface="Arial"/>
                <a:sym typeface="Arial"/>
              </a:rPr>
              <a:t>sürecine</a:t>
            </a:r>
            <a:r>
              <a:rPr sz="2800" dirty="0">
                <a:latin typeface="Arial"/>
                <a:ea typeface="Arial"/>
                <a:cs typeface="Arial"/>
                <a:sym typeface="Arial"/>
              </a:rPr>
              <a:t>,</a:t>
            </a:r>
          </a:p>
          <a:p>
            <a:pPr marL="903111" lvl="0" indent="-903111" defTabSz="457200">
              <a:lnSpc>
                <a:spcPct val="200000"/>
              </a:lnSpc>
              <a:buSzPct val="100000"/>
              <a:buFont typeface="+mj-lt"/>
              <a:buAutoNum type="arabicPeriod"/>
              <a:defRPr sz="1800"/>
            </a:pPr>
            <a:r>
              <a:rPr sz="2800" dirty="0" err="1">
                <a:solidFill>
                  <a:srgbClr val="FF0000"/>
                </a:solidFill>
                <a:latin typeface="Arial"/>
                <a:ea typeface="Arial"/>
                <a:cs typeface="Arial"/>
                <a:sym typeface="Arial"/>
              </a:rPr>
              <a:t>İNFERTİLİTE’ye</a:t>
            </a:r>
            <a:r>
              <a:rPr sz="2800" dirty="0">
                <a:latin typeface="Arial"/>
                <a:ea typeface="Arial"/>
                <a:cs typeface="Arial"/>
                <a:sym typeface="Arial"/>
              </a:rPr>
              <a:t> </a:t>
            </a:r>
            <a:r>
              <a:rPr sz="2800" dirty="0" err="1">
                <a:latin typeface="Arial"/>
                <a:ea typeface="Arial"/>
                <a:cs typeface="Arial"/>
                <a:sym typeface="Arial"/>
              </a:rPr>
              <a:t>katkıda</a:t>
            </a:r>
            <a:r>
              <a:rPr sz="2800" dirty="0">
                <a:latin typeface="Arial"/>
                <a:ea typeface="Arial"/>
                <a:cs typeface="Arial"/>
                <a:sym typeface="Arial"/>
              </a:rPr>
              <a:t> </a:t>
            </a:r>
            <a:r>
              <a:rPr sz="2800" dirty="0" err="1">
                <a:latin typeface="Arial"/>
                <a:ea typeface="Arial"/>
                <a:cs typeface="Arial"/>
                <a:sym typeface="Arial"/>
              </a:rPr>
              <a:t>bulunur</a:t>
            </a:r>
            <a:endParaRPr sz="2800" dirty="0">
              <a:latin typeface="Arial"/>
              <a:ea typeface="Arial"/>
              <a:cs typeface="Arial"/>
              <a:sym typeface="Arial"/>
            </a:endParaRPr>
          </a:p>
        </p:txBody>
      </p:sp>
      <p:sp>
        <p:nvSpPr>
          <p:cNvPr id="134" name="Shape 134"/>
          <p:cNvSpPr/>
          <p:nvPr/>
        </p:nvSpPr>
        <p:spPr>
          <a:xfrm>
            <a:off x="3690937" y="6457949"/>
            <a:ext cx="5421314"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Pellat et al; Fertil Steril 2011;96:1246–1251 e1241.</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5"/>
          <p:cNvGrpSpPr/>
          <p:nvPr/>
        </p:nvGrpSpPr>
        <p:grpSpPr>
          <a:xfrm>
            <a:off x="250832" y="264663"/>
            <a:ext cx="4984422" cy="6162729"/>
            <a:chOff x="0" y="0"/>
            <a:chExt cx="4984421" cy="6162727"/>
          </a:xfrm>
        </p:grpSpPr>
        <p:sp>
          <p:nvSpPr>
            <p:cNvPr id="23" name="Shape 23"/>
            <p:cNvSpPr/>
            <p:nvPr/>
          </p:nvSpPr>
          <p:spPr>
            <a:xfrm>
              <a:off x="0" y="-1"/>
              <a:ext cx="4984422" cy="6162728"/>
            </a:xfrm>
            <a:prstGeom prst="rect">
              <a:avLst/>
            </a:prstGeom>
            <a:solidFill>
              <a:srgbClr val="993333"/>
            </a:solidFill>
            <a:ln w="12700" cap="flat">
              <a:noFill/>
              <a:miter lim="400000"/>
            </a:ln>
            <a:effectLst/>
          </p:spPr>
          <p:txBody>
            <a:bodyPr wrap="square" lIns="0" tIns="0" rIns="0" bIns="0" numCol="1" anchor="t">
              <a:noAutofit/>
            </a:bodyPr>
            <a:lstStyle/>
            <a:p>
              <a:pPr lvl="0" defTabSz="457200">
                <a:defRPr>
                  <a:latin typeface="Times New Roman"/>
                  <a:ea typeface="Times New Roman"/>
                  <a:cs typeface="Times New Roman"/>
                  <a:sym typeface="Times New Roman"/>
                </a:defRPr>
              </a:pPr>
              <a:endParaRPr/>
            </a:p>
          </p:txBody>
        </p:sp>
        <p:pic>
          <p:nvPicPr>
            <p:cNvPr id="24" name="image2.jpeg"/>
            <p:cNvPicPr/>
            <p:nvPr/>
          </p:nvPicPr>
          <p:blipFill>
            <a:blip r:embed="rId2">
              <a:extLst/>
            </a:blip>
            <a:stretch>
              <a:fillRect/>
            </a:stretch>
          </p:blipFill>
          <p:spPr>
            <a:xfrm>
              <a:off x="0" y="-1"/>
              <a:ext cx="4984422" cy="6162729"/>
            </a:xfrm>
            <a:prstGeom prst="rect">
              <a:avLst/>
            </a:prstGeom>
            <a:ln w="12700" cap="flat">
              <a:noFill/>
              <a:miter lim="400000"/>
            </a:ln>
            <a:effectLst/>
          </p:spPr>
        </p:pic>
      </p:grpSp>
      <p:sp>
        <p:nvSpPr>
          <p:cNvPr id="26" name="Shape 26"/>
          <p:cNvSpPr>
            <a:spLocks noGrp="1"/>
          </p:cNvSpPr>
          <p:nvPr>
            <p:ph type="title"/>
          </p:nvPr>
        </p:nvSpPr>
        <p:spPr>
          <a:xfrm>
            <a:off x="5616676" y="752627"/>
            <a:ext cx="3245282" cy="4906748"/>
          </a:xfrm>
          <a:prstGeom prst="rect">
            <a:avLst/>
          </a:prstGeom>
        </p:spPr>
        <p:txBody>
          <a:bodyPr>
            <a:normAutofit/>
          </a:bodyPr>
          <a:lstStyle/>
          <a:p>
            <a:pPr lvl="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endParaRPr sz="1200">
              <a:latin typeface="Arial"/>
              <a:ea typeface="Arial"/>
              <a:cs typeface="Arial"/>
              <a:sym typeface="Arial"/>
            </a:endParaRP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200">
                <a:latin typeface="Arial Bold"/>
                <a:ea typeface="Arial Bold"/>
                <a:cs typeface="Arial Bold"/>
                <a:sym typeface="Arial Bold"/>
              </a:rPr>
              <a:t>(</a:t>
            </a:r>
            <a:r>
              <a:rPr>
                <a:latin typeface="Arial Bold"/>
                <a:ea typeface="Arial Bold"/>
                <a:cs typeface="Arial Bold"/>
                <a:sym typeface="Arial Bold"/>
              </a:rPr>
              <a:t>A)</a:t>
            </a:r>
            <a:r>
              <a:rPr>
                <a:latin typeface="Arial"/>
                <a:ea typeface="Arial"/>
                <a:cs typeface="Arial"/>
                <a:sym typeface="Arial"/>
              </a:rPr>
              <a:t> Fertililte Durumu</a:t>
            </a: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a:latin typeface="Arial Bold"/>
                <a:ea typeface="Arial Bold"/>
                <a:cs typeface="Arial Bold"/>
                <a:sym typeface="Arial Bold"/>
              </a:rPr>
              <a:t>(B)</a:t>
            </a:r>
            <a:r>
              <a:rPr>
                <a:latin typeface="Arial"/>
                <a:ea typeface="Arial"/>
                <a:cs typeface="Arial"/>
                <a:sym typeface="Arial"/>
              </a:rPr>
              <a:t> PCOS: infertilite durumu </a:t>
            </a: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a:latin typeface="Arial Bold"/>
                <a:ea typeface="Arial Bold"/>
                <a:cs typeface="Arial Bold"/>
                <a:sym typeface="Arial Bold"/>
              </a:rPr>
              <a:t>(C) </a:t>
            </a:r>
            <a:r>
              <a:rPr>
                <a:latin typeface="Arial"/>
                <a:ea typeface="Arial"/>
                <a:cs typeface="Arial"/>
                <a:sym typeface="Arial"/>
              </a:rPr>
              <a:t>İVF ve fertilite ilaç kullanımı </a:t>
            </a: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a:latin typeface="Arial Bold"/>
                <a:ea typeface="Arial Bold"/>
                <a:cs typeface="Arial Bold"/>
                <a:sym typeface="Arial Bold"/>
              </a:rPr>
              <a:t>(D) </a:t>
            </a:r>
            <a:r>
              <a:rPr>
                <a:latin typeface="Arial"/>
                <a:ea typeface="Arial"/>
                <a:cs typeface="Arial"/>
                <a:sym typeface="Arial"/>
              </a:rPr>
              <a:t>BMI ve PCOS: infertilite</a:t>
            </a: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a:latin typeface="Arial Bold"/>
                <a:ea typeface="Arial Bold"/>
                <a:cs typeface="Arial Bold"/>
                <a:sym typeface="Arial Bold"/>
              </a:rPr>
              <a:t>(E)</a:t>
            </a:r>
            <a:r>
              <a:rPr>
                <a:latin typeface="Arial"/>
                <a:ea typeface="Arial"/>
                <a:cs typeface="Arial"/>
                <a:sym typeface="Arial"/>
              </a:rPr>
              <a:t> PCOS ve BMI: infertilite tedavisi kullanımı </a:t>
            </a:r>
          </a:p>
          <a:p>
            <a:pPr lvl="0" algn="l">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a:latin typeface="Arial Bold"/>
                <a:ea typeface="Arial Bold"/>
                <a:cs typeface="Arial Bold"/>
                <a:sym typeface="Arial Bold"/>
              </a:rPr>
              <a:t>(F)</a:t>
            </a:r>
            <a:r>
              <a:rPr>
                <a:latin typeface="Arial"/>
                <a:ea typeface="Arial"/>
                <a:cs typeface="Arial"/>
                <a:sym typeface="Arial"/>
              </a:rPr>
              <a:t> IVF by PCOS kullanımı</a:t>
            </a:r>
          </a:p>
        </p:txBody>
      </p:sp>
      <p:sp>
        <p:nvSpPr>
          <p:cNvPr id="27" name="Shape 27"/>
          <p:cNvSpPr/>
          <p:nvPr/>
        </p:nvSpPr>
        <p:spPr>
          <a:xfrm>
            <a:off x="3302978" y="6377490"/>
            <a:ext cx="5713415" cy="28988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r" defTabSz="457200">
              <a:lnSpc>
                <a:spcPct val="93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1100">
                <a:latin typeface="Arial"/>
                <a:ea typeface="Arial"/>
                <a:cs typeface="Arial"/>
                <a:sym typeface="Arial"/>
              </a:rPr>
              <a:t>Published in </a:t>
            </a:r>
            <a:r>
              <a:rPr sz="1100" i="1">
                <a:latin typeface="Arial"/>
                <a:ea typeface="Arial"/>
                <a:cs typeface="Arial"/>
                <a:sym typeface="Arial"/>
              </a:rPr>
              <a:t>Journal of Women's Health</a:t>
            </a:r>
            <a:r>
              <a:rPr sz="1100">
                <a:latin typeface="Arial"/>
                <a:ea typeface="Arial"/>
                <a:cs typeface="Arial"/>
                <a:sym typeface="Arial"/>
              </a:rPr>
              <a:t>. April 2015, 24(4): 299-307.</a:t>
            </a:r>
            <a:br>
              <a:rPr sz="1100">
                <a:latin typeface="Arial"/>
                <a:ea typeface="Arial"/>
                <a:cs typeface="Arial"/>
                <a:sym typeface="Arial"/>
              </a:rPr>
            </a:br>
            <a:r>
              <a:rPr sz="1100">
                <a:latin typeface="Arial"/>
                <a:ea typeface="Arial"/>
                <a:cs typeface="Arial"/>
                <a:sym typeface="Arial"/>
              </a:rPr>
              <a:t>DOI: 10.1089/jwh.2014.5000</a:t>
            </a:r>
          </a:p>
        </p:txBody>
      </p:sp>
      <p:sp>
        <p:nvSpPr>
          <p:cNvPr id="28" name="Shape 28"/>
          <p:cNvSpPr/>
          <p:nvPr/>
        </p:nvSpPr>
        <p:spPr>
          <a:xfrm>
            <a:off x="0" y="0"/>
            <a:ext cx="46038" cy="6858000"/>
          </a:xfrm>
          <a:prstGeom prst="roundRect">
            <a:avLst>
              <a:gd name="adj" fmla="val 3569"/>
            </a:avLst>
          </a:prstGeom>
          <a:solidFill>
            <a:srgbClr val="993333"/>
          </a:solidFill>
          <a:ln w="12700">
            <a:miter lim="400000"/>
          </a:ln>
        </p:spPr>
        <p:txBody>
          <a:bodyPr lIns="0" tIns="0" rIns="0" bIns="0" anchor="ctr"/>
          <a:lstStyle/>
          <a:p>
            <a:pPr lvl="0" defTabSz="457200">
              <a:defRPr>
                <a:latin typeface="Times New Roman"/>
                <a:ea typeface="Times New Roman"/>
                <a:cs typeface="Times New Roman"/>
                <a:sym typeface="Times New Roman"/>
              </a:defRPr>
            </a:pPr>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4.jpeg"/>
          <p:cNvPicPr/>
          <p:nvPr/>
        </p:nvPicPr>
        <p:blipFill>
          <a:blip r:embed="rId3">
            <a:extLst/>
          </a:blip>
          <a:stretch>
            <a:fillRect/>
          </a:stretch>
        </p:blipFill>
        <p:spPr>
          <a:xfrm>
            <a:off x="684212" y="1789111"/>
            <a:ext cx="7775576" cy="4219578"/>
          </a:xfrm>
          <a:prstGeom prst="rect">
            <a:avLst/>
          </a:prstGeom>
          <a:ln w="12700">
            <a:miter lim="400000"/>
          </a:ln>
        </p:spPr>
      </p:pic>
      <p:sp>
        <p:nvSpPr>
          <p:cNvPr id="137" name="Shape 137"/>
          <p:cNvSpPr/>
          <p:nvPr/>
        </p:nvSpPr>
        <p:spPr>
          <a:xfrm>
            <a:off x="5003800" y="6453187"/>
            <a:ext cx="3917950" cy="1478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3000"/>
              </a:lnSpc>
              <a:tabLst>
                <a:tab pos="647700" algn="l"/>
                <a:tab pos="1308100" algn="l"/>
                <a:tab pos="1968500" algn="l"/>
                <a:tab pos="2616200" algn="l"/>
                <a:tab pos="3276600" algn="l"/>
              </a:tabLst>
              <a:defRPr sz="1100">
                <a:latin typeface="Arial Bold"/>
                <a:ea typeface="Arial Bold"/>
                <a:cs typeface="Arial Bold"/>
                <a:sym typeface="Arial Bold"/>
              </a:defRPr>
            </a:lvl1pPr>
          </a:lstStyle>
          <a:p>
            <a:pPr lvl="0">
              <a:defRPr sz="1800"/>
            </a:pPr>
            <a:r>
              <a:rPr sz="1100"/>
              <a:t>Franks S et al. Hum. Reprod. Update 2008;14:367-378</a:t>
            </a:r>
          </a:p>
        </p:txBody>
      </p:sp>
      <p:sp>
        <p:nvSpPr>
          <p:cNvPr id="138" name="Shape 138"/>
          <p:cNvSpPr/>
          <p:nvPr/>
        </p:nvSpPr>
        <p:spPr>
          <a:xfrm>
            <a:off x="457200" y="320216"/>
            <a:ext cx="8229600" cy="10518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ctr" defTabSz="457200">
              <a:defRPr sz="1800"/>
            </a:pPr>
            <a:r>
              <a:rPr sz="3600">
                <a:latin typeface="Arial"/>
                <a:ea typeface="Arial"/>
                <a:cs typeface="Arial"/>
                <a:sym typeface="Arial"/>
              </a:rPr>
              <a:t>PCOS: Anormal Granüloza Yanıtı</a:t>
            </a:r>
          </a:p>
          <a:p>
            <a:pPr lvl="0" algn="ctr" defTabSz="457200">
              <a:defRPr sz="1800"/>
            </a:pPr>
            <a:r>
              <a:rPr sz="3600">
                <a:latin typeface="Arial"/>
                <a:ea typeface="Arial"/>
                <a:cs typeface="Arial"/>
                <a:sym typeface="Arial"/>
              </a:rPr>
              <a:t>Estradiol Üretimi</a:t>
            </a:r>
          </a:p>
        </p:txBody>
      </p:sp>
      <p:sp>
        <p:nvSpPr>
          <p:cNvPr id="139" name="Shape 139"/>
          <p:cNvSpPr/>
          <p:nvPr/>
        </p:nvSpPr>
        <p:spPr>
          <a:xfrm>
            <a:off x="2187574" y="3567112"/>
            <a:ext cx="4322301" cy="35066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800">
                <a:latin typeface="Arial"/>
                <a:ea typeface="Arial"/>
                <a:cs typeface="Arial"/>
                <a:sym typeface="Arial"/>
              </a:defRPr>
            </a:lvl1pPr>
          </a:lstStyle>
          <a:p>
            <a:pPr lvl="0"/>
            <a:r>
              <a:t>Antral Follikül değişken FSH ve LH yanıtı </a:t>
            </a:r>
          </a:p>
        </p:txBody>
      </p:sp>
      <p:sp>
        <p:nvSpPr>
          <p:cNvPr id="140" name="Shape 140"/>
          <p:cNvSpPr/>
          <p:nvPr/>
        </p:nvSpPr>
        <p:spPr>
          <a:xfrm>
            <a:off x="6659540" y="1700159"/>
            <a:ext cx="1655722" cy="4105173"/>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nchor="ctr"/>
          <a:lstStyle/>
          <a:p>
            <a:pPr lvl="0" defTabSz="457200">
              <a:defRPr sz="1800">
                <a:latin typeface="Arial"/>
                <a:ea typeface="Arial"/>
                <a:cs typeface="Arial"/>
                <a:sym typeface="Arial"/>
              </a:defRPr>
            </a:pPr>
            <a:endParaRPr/>
          </a:p>
        </p:txBody>
      </p:sp>
      <p:sp>
        <p:nvSpPr>
          <p:cNvPr id="141" name="Shape 141"/>
          <p:cNvSpPr/>
          <p:nvPr/>
        </p:nvSpPr>
        <p:spPr>
          <a:xfrm>
            <a:off x="5775325" y="1720849"/>
            <a:ext cx="957928" cy="35066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800">
                <a:latin typeface="Arial"/>
                <a:ea typeface="Arial"/>
                <a:cs typeface="Arial"/>
                <a:sym typeface="Arial"/>
              </a:defRPr>
            </a:lvl1pPr>
          </a:lstStyle>
          <a:p>
            <a:pPr lvl="0"/>
            <a:r>
              <a:t>P = 0.03</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26.png"/>
          <p:cNvPicPr/>
          <p:nvPr/>
        </p:nvPicPr>
        <p:blipFill>
          <a:blip r:embed="rId2">
            <a:extLst/>
          </a:blip>
          <a:stretch>
            <a:fillRect/>
          </a:stretch>
        </p:blipFill>
        <p:spPr>
          <a:xfrm>
            <a:off x="139958" y="1685288"/>
            <a:ext cx="7054320" cy="4419286"/>
          </a:xfrm>
          <a:prstGeom prst="rect">
            <a:avLst/>
          </a:prstGeom>
          <a:ln w="12700">
            <a:miter lim="400000"/>
          </a:ln>
        </p:spPr>
      </p:pic>
      <p:sp>
        <p:nvSpPr>
          <p:cNvPr id="146" name="Shape 146"/>
          <p:cNvSpPr/>
          <p:nvPr/>
        </p:nvSpPr>
        <p:spPr>
          <a:xfrm>
            <a:off x="2456597" y="5282245"/>
            <a:ext cx="6595492" cy="877163"/>
          </a:xfrm>
          <a:prstGeom prst="rect">
            <a:avLst/>
          </a:prstGeom>
          <a:ln w="25400">
            <a:solidFill/>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900">
                <a:latin typeface="Arial"/>
                <a:ea typeface="Arial"/>
                <a:cs typeface="Arial"/>
                <a:sym typeface="Arial"/>
              </a:defRPr>
            </a:lvl1pPr>
          </a:lstStyle>
          <a:p>
            <a:pPr lvl="0" algn="ctr">
              <a:defRPr sz="1800"/>
            </a:pPr>
            <a:r>
              <a:rPr sz="1900" dirty="0"/>
              <a:t>A significant reduction of these genes in GCs from follicles of women with PCOS could be considered as a sign for maturation defect or follicular arrest in GCs</a:t>
            </a:r>
          </a:p>
        </p:txBody>
      </p:sp>
      <p:sp>
        <p:nvSpPr>
          <p:cNvPr id="147" name="Shape 147"/>
          <p:cNvSpPr/>
          <p:nvPr/>
        </p:nvSpPr>
        <p:spPr>
          <a:xfrm>
            <a:off x="5792971" y="6521408"/>
            <a:ext cx="2499417" cy="21469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900">
                <a:latin typeface="Arial"/>
                <a:ea typeface="Arial"/>
                <a:cs typeface="Arial"/>
                <a:sym typeface="Arial"/>
              </a:defRPr>
            </a:lvl1pPr>
          </a:lstStyle>
          <a:p>
            <a:pPr lvl="0">
              <a:defRPr sz="1800"/>
            </a:pPr>
            <a:r>
              <a:rPr sz="900"/>
              <a:t>Artimani Gynecol Endocrinol. 2015 Jan 21:1-5. </a:t>
            </a:r>
          </a:p>
        </p:txBody>
      </p:sp>
      <p:sp>
        <p:nvSpPr>
          <p:cNvPr id="148" name="Shape 148"/>
          <p:cNvSpPr/>
          <p:nvPr/>
        </p:nvSpPr>
        <p:spPr>
          <a:xfrm>
            <a:off x="138133" y="382715"/>
            <a:ext cx="8937584" cy="903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lnSpc>
                <a:spcPct val="150000"/>
              </a:lnSpc>
              <a:defRPr sz="1800"/>
            </a:pPr>
            <a:r>
              <a:rPr sz="2200">
                <a:latin typeface="Arial"/>
                <a:ea typeface="Arial"/>
                <a:cs typeface="Arial"/>
                <a:sym typeface="Arial"/>
              </a:rPr>
              <a:t>Estrogen and progesterone receptor subtype expression in granulosa</a:t>
            </a:r>
          </a:p>
          <a:p>
            <a:pPr lvl="0" algn="ctr">
              <a:lnSpc>
                <a:spcPct val="150000"/>
              </a:lnSpc>
              <a:defRPr sz="1800"/>
            </a:pPr>
            <a:r>
              <a:rPr sz="2200">
                <a:latin typeface="Arial"/>
                <a:ea typeface="Arial"/>
                <a:cs typeface="Arial"/>
                <a:sym typeface="Arial"/>
              </a:rPr>
              <a:t>cells from women with polycystic ovary syndrome</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25437" y="380999"/>
            <a:ext cx="8493126" cy="4688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414337">
              <a:lnSpc>
                <a:spcPct val="93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Lst>
              <a:defRPr sz="3300">
                <a:latin typeface="Arial Bold"/>
                <a:ea typeface="Arial Bold"/>
                <a:cs typeface="Arial Bold"/>
                <a:sym typeface="Arial Bold"/>
              </a:defRPr>
            </a:lvl1pPr>
          </a:lstStyle>
          <a:p>
            <a:pPr lvl="0">
              <a:defRPr sz="1800"/>
            </a:pPr>
            <a:r>
              <a:rPr sz="3300"/>
              <a:t>PCOS: Follikül Matürasyonu</a:t>
            </a:r>
          </a:p>
        </p:txBody>
      </p:sp>
      <p:pic>
        <p:nvPicPr>
          <p:cNvPr id="151" name="image3.jpeg"/>
          <p:cNvPicPr/>
          <p:nvPr/>
        </p:nvPicPr>
        <p:blipFill>
          <a:blip r:embed="rId3">
            <a:extLst/>
          </a:blip>
          <a:stretch>
            <a:fillRect/>
          </a:stretch>
        </p:blipFill>
        <p:spPr>
          <a:xfrm>
            <a:off x="468312" y="1700211"/>
            <a:ext cx="4506913" cy="4465639"/>
          </a:xfrm>
          <a:prstGeom prst="rect">
            <a:avLst/>
          </a:prstGeom>
          <a:ln w="12700">
            <a:miter lim="400000"/>
          </a:ln>
        </p:spPr>
      </p:pic>
      <p:sp>
        <p:nvSpPr>
          <p:cNvPr id="152" name="Shape 152"/>
          <p:cNvSpPr/>
          <p:nvPr/>
        </p:nvSpPr>
        <p:spPr>
          <a:xfrm>
            <a:off x="5029200" y="6510336"/>
            <a:ext cx="3919538" cy="1478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3000"/>
              </a:lnSpc>
              <a:tabLst>
                <a:tab pos="647700" algn="l"/>
                <a:tab pos="1308100" algn="l"/>
                <a:tab pos="1968500" algn="l"/>
                <a:tab pos="2616200" algn="l"/>
                <a:tab pos="3276600" algn="l"/>
              </a:tabLst>
              <a:defRPr sz="1100">
                <a:latin typeface="Arial Bold"/>
                <a:ea typeface="Arial Bold"/>
                <a:cs typeface="Arial Bold"/>
                <a:sym typeface="Arial Bold"/>
              </a:defRPr>
            </a:lvl1pPr>
          </a:lstStyle>
          <a:p>
            <a:pPr lvl="0">
              <a:defRPr sz="1800"/>
            </a:pPr>
            <a:r>
              <a:rPr sz="1100"/>
              <a:t>Franks S et al. Hum. Reprod. Update 2008;14:367-378</a:t>
            </a:r>
          </a:p>
        </p:txBody>
      </p:sp>
      <p:sp>
        <p:nvSpPr>
          <p:cNvPr id="153" name="Shape 153"/>
          <p:cNvSpPr>
            <a:spLocks noGrp="1"/>
          </p:cNvSpPr>
          <p:nvPr>
            <p:ph type="body" idx="4294967295"/>
          </p:nvPr>
        </p:nvSpPr>
        <p:spPr>
          <a:xfrm>
            <a:off x="5292725" y="2852736"/>
            <a:ext cx="3478213" cy="1511302"/>
          </a:xfrm>
          <a:prstGeom prst="rect">
            <a:avLst/>
          </a:prstGeom>
        </p:spPr>
        <p:txBody>
          <a:bodyPr>
            <a:normAutofit/>
          </a:bodyPr>
          <a:lstStyle/>
          <a:p>
            <a:pPr marL="466724" lvl="0" indent="-466724" algn="l" defTabSz="914400">
              <a:lnSpc>
                <a:spcPct val="140000"/>
              </a:lnSpc>
              <a:spcBef>
                <a:spcPts val="600"/>
              </a:spcBef>
              <a:buSzPct val="100000"/>
              <a:buFont typeface="Arial"/>
              <a:buChar char="•"/>
              <a:defRPr sz="1800"/>
            </a:pPr>
            <a:r>
              <a:rPr sz="2800">
                <a:latin typeface="Arial"/>
                <a:ea typeface="Arial"/>
                <a:cs typeface="Arial"/>
                <a:sym typeface="Arial"/>
              </a:rPr>
              <a:t>Follikül Matüritesi</a:t>
            </a:r>
          </a:p>
          <a:p>
            <a:pPr marL="466724" lvl="0" indent="-466724" algn="l" defTabSz="914400">
              <a:lnSpc>
                <a:spcPct val="140000"/>
              </a:lnSpc>
              <a:spcBef>
                <a:spcPts val="600"/>
              </a:spcBef>
              <a:buSzPct val="100000"/>
              <a:buFont typeface="Arial"/>
              <a:buChar char="•"/>
              <a:defRPr sz="1800"/>
            </a:pPr>
            <a:r>
              <a:rPr sz="2800">
                <a:latin typeface="Arial"/>
                <a:ea typeface="Arial"/>
                <a:cs typeface="Arial"/>
                <a:sym typeface="Arial"/>
              </a:rPr>
              <a:t>Gnd Sensitivitesi</a:t>
            </a:r>
          </a:p>
        </p:txBody>
      </p:sp>
      <p:grpSp>
        <p:nvGrpSpPr>
          <p:cNvPr id="158" name="Group 158"/>
          <p:cNvGrpSpPr/>
          <p:nvPr/>
        </p:nvGrpSpPr>
        <p:grpSpPr>
          <a:xfrm>
            <a:off x="5441949" y="1614487"/>
            <a:ext cx="2930534" cy="3956482"/>
            <a:chOff x="0" y="0"/>
            <a:chExt cx="2930532" cy="3956481"/>
          </a:xfrm>
        </p:grpSpPr>
        <p:sp>
          <p:nvSpPr>
            <p:cNvPr id="154" name="Shape 154"/>
            <p:cNvSpPr/>
            <p:nvPr/>
          </p:nvSpPr>
          <p:spPr>
            <a:xfrm>
              <a:off x="-1" y="0"/>
              <a:ext cx="2930534" cy="4862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defTabSz="457200">
                <a:defRPr sz="2800">
                  <a:latin typeface="Arial"/>
                  <a:ea typeface="Arial"/>
                  <a:cs typeface="Arial"/>
                  <a:sym typeface="Arial"/>
                </a:defRPr>
              </a:lvl1pPr>
            </a:lstStyle>
            <a:p>
              <a:pPr lvl="0">
                <a:defRPr sz="1800"/>
              </a:pPr>
              <a:r>
                <a:rPr sz="2800"/>
                <a:t>Başlangıçta farklı </a:t>
              </a:r>
            </a:p>
          </p:txBody>
        </p:sp>
        <p:sp>
          <p:nvSpPr>
            <p:cNvPr id="155" name="Shape 155"/>
            <p:cNvSpPr/>
            <p:nvPr/>
          </p:nvSpPr>
          <p:spPr>
            <a:xfrm>
              <a:off x="930274" y="3470276"/>
              <a:ext cx="1210874" cy="4862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defTabSz="457200">
                <a:defRPr sz="2800">
                  <a:latin typeface="Arial"/>
                  <a:ea typeface="Arial"/>
                  <a:cs typeface="Arial"/>
                  <a:sym typeface="Arial"/>
                </a:defRPr>
              </a:lvl1pPr>
            </a:lstStyle>
            <a:p>
              <a:pPr lvl="0">
                <a:defRPr sz="1800"/>
              </a:pPr>
              <a:r>
                <a:rPr sz="2800"/>
                <a:t>Düşük </a:t>
              </a:r>
            </a:p>
          </p:txBody>
        </p:sp>
        <p:sp>
          <p:nvSpPr>
            <p:cNvPr id="156" name="Shape 156"/>
            <p:cNvSpPr/>
            <p:nvPr/>
          </p:nvSpPr>
          <p:spPr>
            <a:xfrm>
              <a:off x="1295399" y="519112"/>
              <a:ext cx="503240" cy="863602"/>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lnTo>
                    <a:pt x="5400" y="5400"/>
                  </a:lnTo>
                  <a:lnTo>
                    <a:pt x="5400" y="21600"/>
                  </a:lnTo>
                  <a:lnTo>
                    <a:pt x="16200" y="21600"/>
                  </a:lnTo>
                  <a:lnTo>
                    <a:pt x="16200" y="5400"/>
                  </a:lnTo>
                  <a:lnTo>
                    <a:pt x="21600" y="5400"/>
                  </a:lnTo>
                  <a:lnTo>
                    <a:pt x="10800" y="0"/>
                  </a:lnTo>
                  <a:close/>
                </a:path>
              </a:pathLst>
            </a:custGeom>
            <a:solidFill>
              <a:srgbClr val="FF0000"/>
            </a:solidFill>
            <a:ln w="12700" cap="flat">
              <a:noFill/>
              <a:miter lim="400000"/>
            </a:ln>
            <a:effectLst/>
          </p:spPr>
          <p:txBody>
            <a:bodyPr wrap="square" lIns="0" tIns="0" rIns="0" bIns="0" numCol="1" anchor="ctr">
              <a:noAutofit/>
            </a:bodyPr>
            <a:lstStyle/>
            <a:p>
              <a:pPr lvl="0" defTabSz="457200">
                <a:defRPr sz="1800">
                  <a:latin typeface="Arial"/>
                  <a:ea typeface="Arial"/>
                  <a:cs typeface="Arial"/>
                  <a:sym typeface="Arial"/>
                </a:defRPr>
              </a:pPr>
              <a:endParaRPr/>
            </a:p>
          </p:txBody>
        </p:sp>
        <p:sp>
          <p:nvSpPr>
            <p:cNvPr id="157" name="Shape 157"/>
            <p:cNvSpPr/>
            <p:nvPr/>
          </p:nvSpPr>
          <p:spPr>
            <a:xfrm>
              <a:off x="1257299" y="2606676"/>
              <a:ext cx="503240" cy="8636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FF0000"/>
            </a:solidFill>
            <a:ln w="12700" cap="flat">
              <a:noFill/>
              <a:miter lim="400000"/>
            </a:ln>
            <a:effectLst/>
          </p:spPr>
          <p:txBody>
            <a:bodyPr wrap="square" lIns="0" tIns="0" rIns="0" bIns="0" numCol="1" anchor="ctr">
              <a:noAutofit/>
            </a:bodyPr>
            <a:lstStyle/>
            <a:p>
              <a:pPr lvl="0" defTabSz="457200">
                <a:defRPr sz="1800">
                  <a:latin typeface="Arial"/>
                  <a:ea typeface="Arial"/>
                  <a:cs typeface="Arial"/>
                  <a:sym typeface="Aria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8"/>
                                        </p:tgtEl>
                                        <p:attrNameLst>
                                          <p:attrName>style.visibility</p:attrName>
                                        </p:attrNameLst>
                                      </p:cBhvr>
                                      <p:to>
                                        <p:strVal val="visible"/>
                                      </p:to>
                                    </p:set>
                                    <p:anim calcmode="lin" valueType="num">
                                      <p:cBhvr>
                                        <p:cTn id="7" dur="500" fill="hold"/>
                                        <p:tgtEl>
                                          <p:spTgt spid="158"/>
                                        </p:tgtEl>
                                        <p:attrNameLst>
                                          <p:attrName>ppt_x</p:attrName>
                                        </p:attrNameLst>
                                      </p:cBhvr>
                                      <p:tavLst>
                                        <p:tav tm="0">
                                          <p:val>
                                            <p:strVal val="#ppt_x"/>
                                          </p:val>
                                        </p:tav>
                                        <p:tav tm="100000">
                                          <p:val>
                                            <p:strVal val="#ppt_x"/>
                                          </p:val>
                                        </p:tav>
                                      </p:tavLst>
                                    </p:anim>
                                    <p:anim calcmode="lin" valueType="num">
                                      <p:cBhvr>
                                        <p:cTn id="8"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27.png"/>
          <p:cNvPicPr/>
          <p:nvPr/>
        </p:nvPicPr>
        <p:blipFill>
          <a:blip r:embed="rId2">
            <a:extLst/>
          </a:blip>
          <a:stretch>
            <a:fillRect/>
          </a:stretch>
        </p:blipFill>
        <p:spPr>
          <a:xfrm>
            <a:off x="4395591" y="79630"/>
            <a:ext cx="4689117" cy="6698739"/>
          </a:xfrm>
          <a:prstGeom prst="rect">
            <a:avLst/>
          </a:prstGeom>
          <a:ln w="12700">
            <a:miter lim="400000"/>
          </a:ln>
        </p:spPr>
      </p:pic>
      <p:sp>
        <p:nvSpPr>
          <p:cNvPr id="163" name="Shape 163"/>
          <p:cNvSpPr/>
          <p:nvPr/>
        </p:nvSpPr>
        <p:spPr>
          <a:xfrm>
            <a:off x="258741" y="518064"/>
            <a:ext cx="4147505" cy="15038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2400" dirty="0">
                <a:latin typeface="Arial"/>
                <a:ea typeface="Arial"/>
                <a:cs typeface="Arial"/>
                <a:sym typeface="Arial"/>
              </a:rPr>
              <a:t>Proteomics of Follicular Fluid From Women With PCOS Suggests </a:t>
            </a:r>
            <a:r>
              <a:rPr sz="2400" dirty="0">
                <a:latin typeface="Arial Bold"/>
                <a:ea typeface="Arial Bold"/>
                <a:cs typeface="Arial Bold"/>
                <a:sym typeface="Arial Bold"/>
              </a:rPr>
              <a:t>Molecular Defects in Follicular Development</a:t>
            </a:r>
          </a:p>
        </p:txBody>
      </p:sp>
      <p:sp>
        <p:nvSpPr>
          <p:cNvPr id="164" name="Shape 164"/>
          <p:cNvSpPr/>
          <p:nvPr/>
        </p:nvSpPr>
        <p:spPr>
          <a:xfrm>
            <a:off x="69026" y="6598825"/>
            <a:ext cx="4358515" cy="22698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000">
                <a:latin typeface="Arial"/>
                <a:ea typeface="Arial"/>
                <a:cs typeface="Arial"/>
                <a:sym typeface="Arial"/>
              </a:defRPr>
            </a:lvl1pPr>
          </a:lstStyle>
          <a:p>
            <a:pPr lvl="0">
              <a:defRPr sz="1800"/>
            </a:pPr>
            <a:r>
              <a:rPr sz="1000"/>
              <a:t>S. Ambekar et al. The Journal of Clinical Endocrinology &amp; Metabolism 2014 </a:t>
            </a:r>
          </a:p>
        </p:txBody>
      </p:sp>
      <p:sp>
        <p:nvSpPr>
          <p:cNvPr id="165" name="Shape 165"/>
          <p:cNvSpPr/>
          <p:nvPr/>
        </p:nvSpPr>
        <p:spPr>
          <a:xfrm>
            <a:off x="266919" y="2463705"/>
            <a:ext cx="3962731" cy="2657715"/>
          </a:xfrm>
          <a:prstGeom prst="rect">
            <a:avLst/>
          </a:prstGeom>
          <a:ln w="50800">
            <a:solidFill/>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sz="1900" dirty="0">
                <a:latin typeface="Arial"/>
                <a:ea typeface="Arial"/>
                <a:cs typeface="Arial"/>
                <a:sym typeface="Arial"/>
              </a:rPr>
              <a:t>Conclusions:</a:t>
            </a:r>
          </a:p>
          <a:p>
            <a:pPr lvl="0" algn="ctr">
              <a:defRPr sz="1800"/>
            </a:pPr>
            <a:endParaRPr sz="1900" dirty="0">
              <a:latin typeface="Arial"/>
              <a:ea typeface="Arial"/>
              <a:cs typeface="Arial"/>
              <a:sym typeface="Arial"/>
            </a:endParaRPr>
          </a:p>
          <a:p>
            <a:pPr lvl="0" algn="ctr">
              <a:lnSpc>
                <a:spcPct val="120000"/>
              </a:lnSpc>
              <a:defRPr sz="1800"/>
            </a:pPr>
            <a:r>
              <a:rPr sz="1900" dirty="0">
                <a:latin typeface="Arial"/>
                <a:ea typeface="Arial"/>
                <a:cs typeface="Arial"/>
                <a:sym typeface="Arial"/>
              </a:rPr>
              <a:t>Proteins indispensable for follicular growth were found to be differentially expressed in follicular fluid of women with PCOS, which may in part explain the aberrant </a:t>
            </a:r>
            <a:r>
              <a:rPr sz="1900" dirty="0" err="1">
                <a:latin typeface="Arial"/>
                <a:ea typeface="Arial"/>
                <a:cs typeface="Arial"/>
                <a:sym typeface="Arial"/>
              </a:rPr>
              <a:t>folliculogenesis</a:t>
            </a:r>
            <a:r>
              <a:rPr sz="1900" dirty="0">
                <a:latin typeface="Arial"/>
                <a:ea typeface="Arial"/>
                <a:cs typeface="Arial"/>
                <a:sym typeface="Arial"/>
              </a:rPr>
              <a:t> observed in these women.</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Follikülogenez</a:t>
            </a:r>
          </a:p>
        </p:txBody>
      </p:sp>
      <p:sp>
        <p:nvSpPr>
          <p:cNvPr id="168" name="Shape 168"/>
          <p:cNvSpPr>
            <a:spLocks noGrp="1"/>
          </p:cNvSpPr>
          <p:nvPr>
            <p:ph type="body" idx="4294967295"/>
          </p:nvPr>
        </p:nvSpPr>
        <p:spPr>
          <a:xfrm>
            <a:off x="457200" y="1600200"/>
            <a:ext cx="8229600" cy="4525963"/>
          </a:xfrm>
          <a:prstGeom prst="rect">
            <a:avLst/>
          </a:prstGeom>
        </p:spPr>
        <p:txBody>
          <a:bodyPr>
            <a:normAutofit lnSpcReduction="10000"/>
          </a:bodyPr>
          <a:lstStyle/>
          <a:p>
            <a:pPr marL="898877" lvl="0" indent="-898877" algn="l" defTabSz="914400">
              <a:lnSpc>
                <a:spcPct val="120000"/>
              </a:lnSpc>
              <a:spcBef>
                <a:spcPts val="600"/>
              </a:spcBef>
              <a:buSzPct val="100000"/>
              <a:buFont typeface="Arial"/>
              <a:buAutoNum type="romanLcParenBoth"/>
              <a:defRPr sz="1800"/>
            </a:pPr>
            <a:r>
              <a:rPr sz="2800">
                <a:latin typeface="Arial"/>
                <a:ea typeface="Arial"/>
                <a:cs typeface="Arial"/>
                <a:sym typeface="Arial"/>
              </a:rPr>
              <a:t>Folliküler disfonksiyonun primer düzeyi overdir, folliküllerin değişken Gnd cevabı</a:t>
            </a:r>
          </a:p>
          <a:p>
            <a:pPr marL="898877" lvl="0" indent="-898877" algn="l" defTabSz="914400">
              <a:lnSpc>
                <a:spcPct val="120000"/>
              </a:lnSpc>
              <a:spcBef>
                <a:spcPts val="600"/>
              </a:spcBef>
              <a:buSzPct val="100000"/>
              <a:buFont typeface="Arial"/>
              <a:buAutoNum type="romanLcParenBoth"/>
              <a:defRPr sz="1800"/>
            </a:pPr>
            <a:r>
              <a:rPr sz="2800">
                <a:latin typeface="Arial"/>
                <a:ea typeface="Arial"/>
                <a:cs typeface="Arial"/>
                <a:sym typeface="Arial"/>
              </a:rPr>
              <a:t>Arrest olan folliküllerin özellikleri sağlıklı (Maturite şansı olan) folliküllerden farklıdır.</a:t>
            </a:r>
          </a:p>
          <a:p>
            <a:pPr marL="898877" lvl="0" indent="-898877" algn="l" defTabSz="914400">
              <a:lnSpc>
                <a:spcPct val="120000"/>
              </a:lnSpc>
              <a:spcBef>
                <a:spcPts val="600"/>
              </a:spcBef>
              <a:buSzPct val="100000"/>
              <a:buFont typeface="Arial"/>
              <a:buAutoNum type="romanLcParenBoth"/>
              <a:defRPr sz="1800"/>
            </a:pPr>
            <a:r>
              <a:rPr sz="2800">
                <a:latin typeface="Arial"/>
                <a:ea typeface="Arial"/>
                <a:cs typeface="Arial"/>
                <a:sym typeface="Arial"/>
              </a:rPr>
              <a:t>Bu cevap artmış FSH ve LH sensitivitesi ile ilişkilidir.</a:t>
            </a:r>
          </a:p>
          <a:p>
            <a:pPr marL="898877" lvl="0" indent="-898877" algn="l" defTabSz="914400">
              <a:lnSpc>
                <a:spcPct val="120000"/>
              </a:lnSpc>
              <a:spcBef>
                <a:spcPts val="600"/>
              </a:spcBef>
              <a:buSzPct val="100000"/>
              <a:buFont typeface="Arial"/>
              <a:buAutoNum type="romanLcParenBoth"/>
              <a:defRPr sz="1800"/>
            </a:pPr>
            <a:r>
              <a:rPr sz="2800">
                <a:latin typeface="Arial"/>
                <a:ea typeface="Arial"/>
                <a:cs typeface="Arial"/>
                <a:sym typeface="Arial"/>
              </a:rPr>
              <a:t>Prematür olarak FSH cevabı veren folliküller sağlıklı folliküllerin gelişimini ve matüritesini engeller.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idx="4294967295"/>
          </p:nvPr>
        </p:nvSpPr>
        <p:spPr>
          <a:xfrm>
            <a:off x="280987" y="130622"/>
            <a:ext cx="8229601" cy="788602"/>
          </a:xfrm>
          <a:prstGeom prst="rect">
            <a:avLst/>
          </a:prstGeom>
        </p:spPr>
        <p:txBody>
          <a:bodyPr>
            <a:normAutofit/>
          </a:bodyPr>
          <a:lstStyle>
            <a:lvl1pPr defTabSz="914400">
              <a:lnSpc>
                <a:spcPct val="100000"/>
              </a:lnSpc>
              <a:defRPr>
                <a:solidFill>
                  <a:srgbClr val="FF0000"/>
                </a:solidFill>
                <a:latin typeface="Arial Bold"/>
                <a:ea typeface="Arial Bold"/>
                <a:cs typeface="Arial Bold"/>
                <a:sym typeface="Arial Bold"/>
              </a:defRPr>
            </a:lvl1pPr>
          </a:lstStyle>
          <a:p>
            <a:pPr lvl="0">
              <a:defRPr sz="1800">
                <a:solidFill>
                  <a:srgbClr val="000000"/>
                </a:solidFill>
              </a:defRPr>
            </a:pPr>
            <a:r>
              <a:rPr sz="4400">
                <a:solidFill>
                  <a:srgbClr val="FF0000"/>
                </a:solidFill>
              </a:rPr>
              <a:t>PCOS-COH</a:t>
            </a:r>
          </a:p>
        </p:txBody>
      </p:sp>
      <p:pic>
        <p:nvPicPr>
          <p:cNvPr id="171" name="image28.png"/>
          <p:cNvPicPr/>
          <p:nvPr/>
        </p:nvPicPr>
        <p:blipFill>
          <a:blip r:embed="rId2">
            <a:extLst/>
          </a:blip>
          <a:stretch>
            <a:fillRect/>
          </a:stretch>
        </p:blipFill>
        <p:spPr>
          <a:xfrm>
            <a:off x="-70710" y="857090"/>
            <a:ext cx="9285419" cy="5672222"/>
          </a:xfrm>
          <a:prstGeom prst="rect">
            <a:avLst/>
          </a:prstGeom>
          <a:ln w="12700">
            <a:miter lim="400000"/>
          </a:ln>
        </p:spPr>
      </p:pic>
      <p:sp>
        <p:nvSpPr>
          <p:cNvPr id="172" name="Shape 172"/>
          <p:cNvSpPr/>
          <p:nvPr/>
        </p:nvSpPr>
        <p:spPr>
          <a:xfrm>
            <a:off x="-29499" y="3511550"/>
            <a:ext cx="3676662" cy="21278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52777" lvl="0" indent="-352777" defTabSz="457200">
              <a:buSzPct val="100000"/>
              <a:buFont typeface="Arial"/>
              <a:buChar char="•"/>
              <a:defRPr sz="1800"/>
            </a:pPr>
            <a:r>
              <a:rPr sz="2000">
                <a:latin typeface="Arial Bold"/>
                <a:ea typeface="Arial Bold"/>
                <a:cs typeface="Arial Bold"/>
                <a:sym typeface="Arial Bold"/>
              </a:rPr>
              <a:t>Düşük fertilizasyon oranları</a:t>
            </a:r>
          </a:p>
          <a:p>
            <a:pPr marL="352777" lvl="0" indent="-352777" defTabSz="457200">
              <a:buSzPct val="100000"/>
              <a:buFont typeface="Arial"/>
              <a:buChar char="•"/>
              <a:defRPr sz="1800"/>
            </a:pPr>
            <a:r>
              <a:rPr sz="2000">
                <a:latin typeface="Arial Bold"/>
                <a:ea typeface="Arial Bold"/>
                <a:cs typeface="Arial Bold"/>
                <a:sym typeface="Arial Bold"/>
              </a:rPr>
              <a:t>Fazla sayıda immatür oosit</a:t>
            </a:r>
          </a:p>
          <a:p>
            <a:pPr marL="352777" lvl="0" indent="-352777" defTabSz="457200">
              <a:buSzPct val="100000"/>
              <a:buFont typeface="Arial"/>
              <a:buChar char="•"/>
              <a:defRPr sz="1800"/>
            </a:pPr>
            <a:r>
              <a:rPr sz="2000">
                <a:latin typeface="Arial Bold"/>
                <a:ea typeface="Arial Bold"/>
                <a:cs typeface="Arial Bold"/>
                <a:sym typeface="Arial Bold"/>
              </a:rPr>
              <a:t>Düşük klivaj oranları</a:t>
            </a:r>
          </a:p>
          <a:p>
            <a:pPr marL="352777" lvl="0" indent="-352777" defTabSz="457200">
              <a:buSzPct val="100000"/>
              <a:buFont typeface="Arial"/>
              <a:buChar char="•"/>
              <a:defRPr sz="1800"/>
            </a:pPr>
            <a:r>
              <a:rPr sz="2000">
                <a:latin typeface="Arial Bold"/>
                <a:ea typeface="Arial Bold"/>
                <a:cs typeface="Arial Bold"/>
                <a:sym typeface="Arial Bold"/>
              </a:rPr>
              <a:t>Düşük implantasyon oranları</a:t>
            </a:r>
          </a:p>
          <a:p>
            <a:pPr marL="352777" lvl="0" indent="-352777" defTabSz="457200">
              <a:buSzPct val="100000"/>
              <a:buFont typeface="Arial"/>
              <a:buChar char="•"/>
              <a:defRPr sz="1800"/>
            </a:pPr>
            <a:r>
              <a:rPr sz="2000">
                <a:latin typeface="Arial Bold"/>
                <a:ea typeface="Arial Bold"/>
                <a:cs typeface="Arial Bold"/>
                <a:sym typeface="Arial Bold"/>
              </a:rPr>
              <a:t>Yüksek abortus oranları</a:t>
            </a:r>
          </a:p>
        </p:txBody>
      </p:sp>
      <p:sp>
        <p:nvSpPr>
          <p:cNvPr id="173" name="Shape 173"/>
          <p:cNvSpPr/>
          <p:nvPr/>
        </p:nvSpPr>
        <p:spPr>
          <a:xfrm>
            <a:off x="4473575" y="1570037"/>
            <a:ext cx="3783013" cy="4862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marL="444500" indent="-444500" defTabSz="457200">
              <a:buSzPct val="100000"/>
              <a:buFont typeface="Arial"/>
              <a:buChar char="•"/>
              <a:defRPr sz="2800">
                <a:latin typeface="Arial Bold"/>
                <a:ea typeface="Arial Bold"/>
                <a:cs typeface="Arial Bold"/>
                <a:sym typeface="Arial Bold"/>
              </a:defRPr>
            </a:lvl1pPr>
          </a:lstStyle>
          <a:p>
            <a:pPr lvl="0">
              <a:defRPr sz="1800"/>
            </a:pPr>
            <a:r>
              <a:rPr sz="2800"/>
              <a:t>Aşırı cevap-OHSS</a:t>
            </a:r>
          </a:p>
        </p:txBody>
      </p:sp>
      <p:sp>
        <p:nvSpPr>
          <p:cNvPr id="174" name="Shape 174"/>
          <p:cNvSpPr/>
          <p:nvPr/>
        </p:nvSpPr>
        <p:spPr>
          <a:xfrm>
            <a:off x="4717206" y="6491511"/>
            <a:ext cx="4412379" cy="35066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defTabSz="457200">
              <a:defRPr sz="1800"/>
            </a:pPr>
            <a:r>
              <a:rPr>
                <a:latin typeface="Arial"/>
                <a:ea typeface="Arial"/>
                <a:cs typeface="Arial"/>
                <a:sym typeface="Arial"/>
              </a:rPr>
              <a:t>Heijnen, </a:t>
            </a:r>
            <a:r>
              <a:rPr>
                <a:effectLst>
                  <a:outerShdw blurRad="12700" dist="25400" dir="2700000" rotWithShape="0">
                    <a:srgbClr val="DDDDDD"/>
                  </a:outerShdw>
                </a:effectLst>
                <a:latin typeface="Arial"/>
                <a:ea typeface="Arial"/>
                <a:cs typeface="Arial"/>
                <a:sym typeface="Arial"/>
              </a:rPr>
              <a:t>Human reproduction update </a:t>
            </a:r>
            <a:r>
              <a:rPr>
                <a:latin typeface="Arial"/>
                <a:ea typeface="Arial"/>
                <a:cs typeface="Arial"/>
                <a:sym typeface="Arial"/>
              </a:rPr>
              <a:t>2006</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4294967295"/>
          </p:nvPr>
        </p:nvSpPr>
        <p:spPr>
          <a:xfrm>
            <a:off x="300252" y="4285853"/>
            <a:ext cx="8587536" cy="2018110"/>
          </a:xfrm>
          <a:prstGeom prst="rect">
            <a:avLst/>
          </a:prstGeom>
        </p:spPr>
        <p:txBody>
          <a:bodyPr>
            <a:normAutofit/>
          </a:bodyPr>
          <a:lstStyle/>
          <a:p>
            <a:pPr lvl="0" algn="l" defTabSz="914400">
              <a:lnSpc>
                <a:spcPct val="100000"/>
              </a:lnSpc>
              <a:spcBef>
                <a:spcPts val="700"/>
              </a:spcBef>
              <a:buSzPct val="100000"/>
              <a:buFont typeface="Arial"/>
              <a:buChar char="•"/>
              <a:defRPr sz="1800"/>
            </a:pPr>
            <a:endParaRPr dirty="0">
              <a:latin typeface="Arial"/>
              <a:ea typeface="Arial"/>
              <a:cs typeface="Arial"/>
              <a:sym typeface="Arial"/>
            </a:endParaRPr>
          </a:p>
          <a:p>
            <a:pPr marL="367392" lvl="0" indent="-367392" defTabSz="914400">
              <a:lnSpc>
                <a:spcPct val="100000"/>
              </a:lnSpc>
              <a:spcBef>
                <a:spcPts val="700"/>
              </a:spcBef>
              <a:buSzPct val="100000"/>
              <a:buFont typeface="Arial"/>
              <a:buChar char="•"/>
              <a:defRPr sz="1800"/>
            </a:pPr>
            <a:r>
              <a:rPr lang="tr-TR" sz="3000" dirty="0" smtClean="0">
                <a:latin typeface="Arial"/>
                <a:ea typeface="Arial"/>
                <a:cs typeface="Arial"/>
                <a:sym typeface="Arial"/>
              </a:rPr>
              <a:t>  </a:t>
            </a:r>
            <a:r>
              <a:rPr sz="3000" dirty="0" err="1" smtClean="0">
                <a:latin typeface="Arial"/>
                <a:ea typeface="Arial"/>
                <a:cs typeface="Arial"/>
                <a:sym typeface="Arial"/>
              </a:rPr>
              <a:t>Toplanan</a:t>
            </a:r>
            <a:r>
              <a:rPr sz="3000" dirty="0" smtClean="0">
                <a:latin typeface="Arial"/>
                <a:ea typeface="Arial"/>
                <a:cs typeface="Arial"/>
                <a:sym typeface="Arial"/>
              </a:rPr>
              <a:t> </a:t>
            </a:r>
            <a:r>
              <a:rPr sz="3000" dirty="0" err="1">
                <a:latin typeface="Arial"/>
                <a:ea typeface="Arial"/>
                <a:cs typeface="Arial"/>
                <a:sym typeface="Arial"/>
              </a:rPr>
              <a:t>Oosit</a:t>
            </a:r>
            <a:r>
              <a:rPr sz="3000" dirty="0">
                <a:latin typeface="Arial"/>
                <a:ea typeface="Arial"/>
                <a:cs typeface="Arial"/>
                <a:sym typeface="Arial"/>
              </a:rPr>
              <a:t> </a:t>
            </a:r>
            <a:r>
              <a:rPr sz="3000" dirty="0" err="1">
                <a:latin typeface="Arial"/>
                <a:ea typeface="Arial"/>
                <a:cs typeface="Arial"/>
                <a:sym typeface="Arial"/>
              </a:rPr>
              <a:t>fazla</a:t>
            </a:r>
            <a:r>
              <a:rPr sz="3000" dirty="0">
                <a:latin typeface="Arial"/>
                <a:ea typeface="Arial"/>
                <a:cs typeface="Arial"/>
                <a:sym typeface="Arial"/>
              </a:rPr>
              <a:t> </a:t>
            </a:r>
          </a:p>
          <a:p>
            <a:pPr marL="609600" lvl="0" indent="-609600" defTabSz="914400">
              <a:lnSpc>
                <a:spcPct val="100000"/>
              </a:lnSpc>
              <a:spcBef>
                <a:spcPts val="700"/>
              </a:spcBef>
              <a:buSzPct val="100000"/>
              <a:buFont typeface="Arial"/>
              <a:buChar char="•"/>
              <a:defRPr sz="1800"/>
            </a:pPr>
            <a:r>
              <a:rPr sz="3000" dirty="0" err="1">
                <a:latin typeface="Arial"/>
                <a:ea typeface="Arial"/>
                <a:cs typeface="Arial"/>
                <a:sym typeface="Arial"/>
              </a:rPr>
              <a:t>Siklus</a:t>
            </a:r>
            <a:r>
              <a:rPr sz="3000" dirty="0">
                <a:latin typeface="Arial"/>
                <a:ea typeface="Arial"/>
                <a:cs typeface="Arial"/>
                <a:sym typeface="Arial"/>
              </a:rPr>
              <a:t> </a:t>
            </a:r>
            <a:r>
              <a:rPr sz="3000" dirty="0" err="1">
                <a:latin typeface="Arial"/>
                <a:ea typeface="Arial"/>
                <a:cs typeface="Arial"/>
                <a:sym typeface="Arial"/>
              </a:rPr>
              <a:t>iptalleri</a:t>
            </a:r>
            <a:r>
              <a:rPr sz="3000" dirty="0">
                <a:latin typeface="Arial"/>
                <a:ea typeface="Arial"/>
                <a:cs typeface="Arial"/>
                <a:sym typeface="Arial"/>
              </a:rPr>
              <a:t> </a:t>
            </a:r>
            <a:r>
              <a:rPr sz="3000" dirty="0" err="1">
                <a:latin typeface="Arial"/>
                <a:ea typeface="Arial"/>
                <a:cs typeface="Arial"/>
                <a:sym typeface="Arial"/>
              </a:rPr>
              <a:t>fazla</a:t>
            </a:r>
            <a:endParaRPr sz="3000" dirty="0">
              <a:latin typeface="Arial"/>
              <a:ea typeface="Arial"/>
              <a:cs typeface="Arial"/>
              <a:sym typeface="Arial"/>
            </a:endParaRPr>
          </a:p>
          <a:p>
            <a:pPr marL="609600" lvl="0" indent="-609600" defTabSz="914400">
              <a:lnSpc>
                <a:spcPct val="100000"/>
              </a:lnSpc>
              <a:spcBef>
                <a:spcPts val="700"/>
              </a:spcBef>
              <a:buSzPct val="100000"/>
              <a:buFont typeface="Arial"/>
              <a:buChar char="•"/>
              <a:defRPr sz="1800"/>
            </a:pPr>
            <a:r>
              <a:rPr sz="3000" dirty="0" err="1">
                <a:latin typeface="Arial"/>
                <a:ea typeface="Arial"/>
                <a:cs typeface="Arial"/>
                <a:sym typeface="Arial"/>
              </a:rPr>
              <a:t>Fertilizasyon</a:t>
            </a:r>
            <a:r>
              <a:rPr sz="3000" dirty="0">
                <a:latin typeface="Arial"/>
                <a:ea typeface="Arial"/>
                <a:cs typeface="Arial"/>
                <a:sym typeface="Arial"/>
              </a:rPr>
              <a:t> </a:t>
            </a:r>
            <a:r>
              <a:rPr sz="3000" dirty="0" err="1">
                <a:latin typeface="Arial"/>
                <a:ea typeface="Arial"/>
                <a:cs typeface="Arial"/>
                <a:sym typeface="Arial"/>
              </a:rPr>
              <a:t>düşük</a:t>
            </a:r>
            <a:endParaRPr sz="3000" dirty="0">
              <a:latin typeface="Arial"/>
              <a:ea typeface="Arial"/>
              <a:cs typeface="Arial"/>
              <a:sym typeface="Arial"/>
            </a:endParaRPr>
          </a:p>
        </p:txBody>
      </p:sp>
      <p:pic>
        <p:nvPicPr>
          <p:cNvPr id="177" name="image35.png"/>
          <p:cNvPicPr/>
          <p:nvPr/>
        </p:nvPicPr>
        <p:blipFill>
          <a:blip r:embed="rId2">
            <a:extLst/>
          </a:blip>
          <a:stretch>
            <a:fillRect/>
          </a:stretch>
        </p:blipFill>
        <p:spPr>
          <a:xfrm>
            <a:off x="-23187" y="76769"/>
            <a:ext cx="8910974" cy="1305945"/>
          </a:xfrm>
          <a:prstGeom prst="rect">
            <a:avLst/>
          </a:prstGeom>
          <a:ln w="12700">
            <a:miter lim="400000"/>
          </a:ln>
        </p:spPr>
      </p:pic>
      <p:pic>
        <p:nvPicPr>
          <p:cNvPr id="178" name="image36.png"/>
          <p:cNvPicPr/>
          <p:nvPr/>
        </p:nvPicPr>
        <p:blipFill>
          <a:blip r:embed="rId3">
            <a:extLst/>
          </a:blip>
          <a:stretch>
            <a:fillRect/>
          </a:stretch>
        </p:blipFill>
        <p:spPr>
          <a:xfrm>
            <a:off x="-177726" y="1630362"/>
            <a:ext cx="9220052" cy="3039737"/>
          </a:xfrm>
          <a:prstGeom prst="rect">
            <a:avLst/>
          </a:prstGeom>
          <a:ln w="12700">
            <a:miter lim="400000"/>
          </a:ln>
        </p:spPr>
      </p:pic>
      <p:sp>
        <p:nvSpPr>
          <p:cNvPr id="179" name="Shape 179"/>
          <p:cNvSpPr/>
          <p:nvPr/>
        </p:nvSpPr>
        <p:spPr>
          <a:xfrm>
            <a:off x="6443662" y="6461125"/>
            <a:ext cx="2520952" cy="3506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800">
                <a:latin typeface="Arial"/>
                <a:ea typeface="Arial"/>
                <a:cs typeface="Arial"/>
                <a:sym typeface="Arial"/>
              </a:defRPr>
            </a:lvl1pPr>
          </a:lstStyle>
          <a:p>
            <a:pPr lvl="0"/>
            <a:r>
              <a:t>Heijnen et al 2006</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325436" y="380999"/>
            <a:ext cx="8567740" cy="67855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defTabSz="414337">
              <a:lnSpc>
                <a:spcPct val="93000"/>
              </a:lnSpc>
              <a:tabLst>
                <a:tab pos="647700" algn="l"/>
                <a:tab pos="1308100" algn="l"/>
                <a:tab pos="1968500" algn="l"/>
                <a:tab pos="2616200" algn="l"/>
                <a:tab pos="3276600" algn="l"/>
                <a:tab pos="3937000" algn="l"/>
                <a:tab pos="4584700" algn="l"/>
                <a:tab pos="5245100" algn="l"/>
                <a:tab pos="5905500" algn="l"/>
                <a:tab pos="6565900" algn="l"/>
                <a:tab pos="7213600" algn="l"/>
                <a:tab pos="7874000" algn="l"/>
              </a:tabLst>
              <a:defRPr sz="4800">
                <a:latin typeface="Arial Bold"/>
                <a:ea typeface="Arial Bold"/>
                <a:cs typeface="Arial Bold"/>
                <a:sym typeface="Arial Bold"/>
              </a:defRPr>
            </a:lvl1pPr>
          </a:lstStyle>
          <a:p>
            <a:pPr lvl="0">
              <a:defRPr sz="1800"/>
            </a:pPr>
            <a:r>
              <a:rPr sz="4800"/>
              <a:t>PCOS: IVF’te Siklus Süresi</a:t>
            </a:r>
          </a:p>
        </p:txBody>
      </p:sp>
      <p:pic>
        <p:nvPicPr>
          <p:cNvPr id="182" name="image10.jpeg"/>
          <p:cNvPicPr/>
          <p:nvPr/>
        </p:nvPicPr>
        <p:blipFill>
          <a:blip r:embed="rId3">
            <a:extLst/>
          </a:blip>
          <a:stretch>
            <a:fillRect/>
          </a:stretch>
        </p:blipFill>
        <p:spPr>
          <a:xfrm>
            <a:off x="685800" y="2132011"/>
            <a:ext cx="7804150" cy="3313114"/>
          </a:xfrm>
          <a:prstGeom prst="rect">
            <a:avLst/>
          </a:prstGeom>
          <a:ln w="12700">
            <a:miter lim="400000"/>
          </a:ln>
        </p:spPr>
      </p:pic>
      <p:sp>
        <p:nvSpPr>
          <p:cNvPr id="183" name="Shape 183"/>
          <p:cNvSpPr/>
          <p:nvPr/>
        </p:nvSpPr>
        <p:spPr>
          <a:xfrm>
            <a:off x="5226050" y="6524624"/>
            <a:ext cx="3917950" cy="1478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14337">
              <a:lnSpc>
                <a:spcPct val="93000"/>
              </a:lnSpc>
              <a:tabLst>
                <a:tab pos="647700" algn="l"/>
                <a:tab pos="1308100" algn="l"/>
                <a:tab pos="1968500" algn="l"/>
                <a:tab pos="2616200" algn="l"/>
                <a:tab pos="3276600" algn="l"/>
              </a:tabLst>
              <a:defRPr sz="1100">
                <a:latin typeface="Arial Bold"/>
                <a:ea typeface="Arial Bold"/>
                <a:cs typeface="Arial Bold"/>
                <a:sym typeface="Arial Bold"/>
              </a:defRPr>
            </a:lvl1pPr>
          </a:lstStyle>
          <a:p>
            <a:pPr lvl="0">
              <a:defRPr sz="1800"/>
            </a:pPr>
            <a:r>
              <a:rPr sz="1100"/>
              <a:t>Heijnen E et al. Hum. Reprod. Update 2006;12:13-21</a:t>
            </a:r>
          </a:p>
        </p:txBody>
      </p:sp>
      <p:sp>
        <p:nvSpPr>
          <p:cNvPr id="184" name="Shape 184"/>
          <p:cNvSpPr/>
          <p:nvPr/>
        </p:nvSpPr>
        <p:spPr>
          <a:xfrm>
            <a:off x="5148245" y="3932226"/>
            <a:ext cx="1296957" cy="86358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a:solidFill>
              <a:srgbClr val="FF0000"/>
            </a:solidFill>
            <a:round/>
          </a:ln>
        </p:spPr>
        <p:txBody>
          <a:bodyPr lIns="0" tIns="0" rIns="0" bIns="0" anchor="ctr"/>
          <a:lstStyle/>
          <a:p>
            <a:pPr lvl="0" defTabSz="457200">
              <a:defRPr sz="1800">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idx="4294967295"/>
          </p:nvPr>
        </p:nvSpPr>
        <p:spPr>
          <a:xfrm>
            <a:off x="457200" y="12698"/>
            <a:ext cx="8229600" cy="1143004"/>
          </a:xfrm>
          <a:prstGeom prst="rect">
            <a:avLst/>
          </a:prstGeom>
        </p:spPr>
        <p:txBody>
          <a:bodyPr>
            <a:normAutofit/>
          </a:bodyPr>
          <a:lstStyle>
            <a:lvl1pPr defTabSz="822958">
              <a:lnSpc>
                <a:spcPct val="100000"/>
              </a:lnSpc>
              <a:defRPr sz="3900">
                <a:solidFill>
                  <a:srgbClr val="FF0000"/>
                </a:solidFill>
                <a:latin typeface="Arial"/>
                <a:ea typeface="Arial"/>
                <a:cs typeface="Arial"/>
                <a:sym typeface="Arial"/>
              </a:defRPr>
            </a:lvl1pPr>
          </a:lstStyle>
          <a:p>
            <a:pPr lvl="0">
              <a:defRPr sz="1800">
                <a:solidFill>
                  <a:srgbClr val="000000"/>
                </a:solidFill>
              </a:defRPr>
            </a:pPr>
            <a:r>
              <a:rPr sz="3900">
                <a:solidFill>
                  <a:srgbClr val="FF0000"/>
                </a:solidFill>
              </a:rPr>
              <a:t>Oosit Sayısı: OHSS vs Canlı Doğum </a:t>
            </a:r>
          </a:p>
        </p:txBody>
      </p:sp>
      <p:pic>
        <p:nvPicPr>
          <p:cNvPr id="189" name="image29.png"/>
          <p:cNvPicPr/>
          <p:nvPr/>
        </p:nvPicPr>
        <p:blipFill>
          <a:blip r:embed="rId2">
            <a:extLst/>
          </a:blip>
          <a:stretch>
            <a:fillRect/>
          </a:stretch>
        </p:blipFill>
        <p:spPr>
          <a:xfrm>
            <a:off x="106362" y="1308100"/>
            <a:ext cx="4438652" cy="1301750"/>
          </a:xfrm>
          <a:prstGeom prst="rect">
            <a:avLst/>
          </a:prstGeom>
          <a:ln w="12700">
            <a:miter lim="400000"/>
          </a:ln>
        </p:spPr>
      </p:pic>
      <p:pic>
        <p:nvPicPr>
          <p:cNvPr id="190" name="image30.png"/>
          <p:cNvPicPr/>
          <p:nvPr/>
        </p:nvPicPr>
        <p:blipFill>
          <a:blip r:embed="rId3">
            <a:extLst/>
          </a:blip>
          <a:stretch>
            <a:fillRect/>
          </a:stretch>
        </p:blipFill>
        <p:spPr>
          <a:xfrm>
            <a:off x="106362" y="2838450"/>
            <a:ext cx="4454527" cy="3087689"/>
          </a:xfrm>
          <a:prstGeom prst="rect">
            <a:avLst/>
          </a:prstGeom>
          <a:ln w="12700">
            <a:miter lim="400000"/>
          </a:ln>
        </p:spPr>
      </p:pic>
      <p:sp>
        <p:nvSpPr>
          <p:cNvPr id="191" name="Shape 191"/>
          <p:cNvSpPr/>
          <p:nvPr/>
        </p:nvSpPr>
        <p:spPr>
          <a:xfrm>
            <a:off x="3582567" y="6456452"/>
            <a:ext cx="5504399"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Sunkara et al 2011, Steward et al Fertil Steril 2014</a:t>
            </a:r>
          </a:p>
        </p:txBody>
      </p:sp>
      <p:pic>
        <p:nvPicPr>
          <p:cNvPr id="192" name="image31.png"/>
          <p:cNvPicPr/>
          <p:nvPr/>
        </p:nvPicPr>
        <p:blipFill>
          <a:blip r:embed="rId4">
            <a:extLst/>
          </a:blip>
          <a:stretch>
            <a:fillRect/>
          </a:stretch>
        </p:blipFill>
        <p:spPr>
          <a:xfrm>
            <a:off x="4876800" y="1308100"/>
            <a:ext cx="4135438" cy="1301750"/>
          </a:xfrm>
          <a:prstGeom prst="rect">
            <a:avLst/>
          </a:prstGeom>
          <a:ln w="12700">
            <a:miter lim="400000"/>
          </a:ln>
        </p:spPr>
      </p:pic>
      <p:pic>
        <p:nvPicPr>
          <p:cNvPr id="193" name="image32.png"/>
          <p:cNvPicPr/>
          <p:nvPr/>
        </p:nvPicPr>
        <p:blipFill>
          <a:blip r:embed="rId5">
            <a:extLst/>
          </a:blip>
          <a:stretch>
            <a:fillRect/>
          </a:stretch>
        </p:blipFill>
        <p:spPr>
          <a:xfrm>
            <a:off x="4876800" y="2838450"/>
            <a:ext cx="4135438" cy="3087689"/>
          </a:xfrm>
          <a:prstGeom prst="rect">
            <a:avLst/>
          </a:prstGeom>
          <a:ln w="12700">
            <a:miter lim="400000"/>
          </a:ln>
        </p:spPr>
      </p:pic>
      <p:sp>
        <p:nvSpPr>
          <p:cNvPr id="194" name="Shape 194"/>
          <p:cNvSpPr/>
          <p:nvPr/>
        </p:nvSpPr>
        <p:spPr>
          <a:xfrm rot="10800000">
            <a:off x="2098675" y="3148011"/>
            <a:ext cx="468313" cy="2305052"/>
          </a:xfrm>
          <a:custGeom>
            <a:avLst/>
            <a:gdLst/>
            <a:ahLst/>
            <a:cxnLst>
              <a:cxn ang="0">
                <a:pos x="wd2" y="hd2"/>
              </a:cxn>
              <a:cxn ang="5400000">
                <a:pos x="wd2" y="hd2"/>
              </a:cxn>
              <a:cxn ang="10800000">
                <a:pos x="wd2" y="hd2"/>
              </a:cxn>
              <a:cxn ang="16200000">
                <a:pos x="wd2" y="hd2"/>
              </a:cxn>
            </a:cxnLst>
            <a:rect l="0" t="0" r="r" b="b"/>
            <a:pathLst>
              <a:path w="21600" h="21600" extrusionOk="0">
                <a:moveTo>
                  <a:pt x="0" y="2194"/>
                </a:moveTo>
                <a:lnTo>
                  <a:pt x="5400" y="2194"/>
                </a:lnTo>
                <a:lnTo>
                  <a:pt x="5400" y="21600"/>
                </a:lnTo>
                <a:lnTo>
                  <a:pt x="16200" y="21600"/>
                </a:lnTo>
                <a:lnTo>
                  <a:pt x="16200" y="2194"/>
                </a:lnTo>
                <a:lnTo>
                  <a:pt x="21600" y="2194"/>
                </a:lnTo>
                <a:lnTo>
                  <a:pt x="10800" y="0"/>
                </a:lnTo>
                <a:close/>
              </a:path>
            </a:pathLst>
          </a:custGeom>
          <a:gradFill>
            <a:gsLst>
              <a:gs pos="0">
                <a:srgbClr val="FFFFFF">
                  <a:alpha val="34999"/>
                </a:srgbClr>
              </a:gs>
              <a:gs pos="100000">
                <a:srgbClr val="FFFFFF">
                  <a:alpha val="34999"/>
                </a:srgbClr>
              </a:gs>
            </a:gsLst>
            <a:lin ang="16200000"/>
          </a:gradFill>
          <a:ln>
            <a:solidFill>
              <a:srgbClr val="F9F9F9"/>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
        <p:nvSpPr>
          <p:cNvPr id="195" name="Shape 195"/>
          <p:cNvSpPr/>
          <p:nvPr/>
        </p:nvSpPr>
        <p:spPr>
          <a:xfrm rot="10800000">
            <a:off x="6819900" y="3092449"/>
            <a:ext cx="469901" cy="2306640"/>
          </a:xfrm>
          <a:custGeom>
            <a:avLst/>
            <a:gdLst/>
            <a:ahLst/>
            <a:cxnLst>
              <a:cxn ang="0">
                <a:pos x="wd2" y="hd2"/>
              </a:cxn>
              <a:cxn ang="5400000">
                <a:pos x="wd2" y="hd2"/>
              </a:cxn>
              <a:cxn ang="10800000">
                <a:pos x="wd2" y="hd2"/>
              </a:cxn>
              <a:cxn ang="16200000">
                <a:pos x="wd2" y="hd2"/>
              </a:cxn>
            </a:cxnLst>
            <a:rect l="0" t="0" r="r" b="b"/>
            <a:pathLst>
              <a:path w="21600" h="21600" extrusionOk="0">
                <a:moveTo>
                  <a:pt x="0" y="2200"/>
                </a:moveTo>
                <a:lnTo>
                  <a:pt x="5400" y="2200"/>
                </a:lnTo>
                <a:lnTo>
                  <a:pt x="5400" y="21600"/>
                </a:lnTo>
                <a:lnTo>
                  <a:pt x="16200" y="21600"/>
                </a:lnTo>
                <a:lnTo>
                  <a:pt x="16200" y="2200"/>
                </a:lnTo>
                <a:lnTo>
                  <a:pt x="21600" y="2200"/>
                </a:lnTo>
                <a:lnTo>
                  <a:pt x="10800" y="0"/>
                </a:lnTo>
                <a:close/>
              </a:path>
            </a:pathLst>
          </a:custGeom>
          <a:gradFill>
            <a:gsLst>
              <a:gs pos="0">
                <a:srgbClr val="FFFFFF">
                  <a:alpha val="72999"/>
                </a:srgbClr>
              </a:gs>
              <a:gs pos="100000">
                <a:srgbClr val="FFFFFF">
                  <a:alpha val="72999"/>
                </a:srgbClr>
              </a:gs>
            </a:gsLst>
            <a:lin ang="16200000"/>
          </a:gradFill>
          <a:ln>
            <a:solidFill>
              <a:srgbClr val="F9F9F9"/>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33.png"/>
          <p:cNvPicPr/>
          <p:nvPr/>
        </p:nvPicPr>
        <p:blipFill>
          <a:blip r:embed="rId2">
            <a:extLst/>
          </a:blip>
          <a:srcRect t="14634" b="14634"/>
          <a:stretch>
            <a:fillRect/>
          </a:stretch>
        </p:blipFill>
        <p:spPr>
          <a:xfrm>
            <a:off x="5066283" y="1913928"/>
            <a:ext cx="4154188" cy="4060525"/>
          </a:xfrm>
          <a:prstGeom prst="rect">
            <a:avLst/>
          </a:prstGeom>
          <a:ln w="12700">
            <a:miter lim="400000"/>
          </a:ln>
        </p:spPr>
      </p:pic>
      <p:sp>
        <p:nvSpPr>
          <p:cNvPr id="198" name="Shape 198"/>
          <p:cNvSpPr/>
          <p:nvPr/>
        </p:nvSpPr>
        <p:spPr>
          <a:xfrm>
            <a:off x="602694" y="3167415"/>
            <a:ext cx="3960813" cy="17054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800">
                <a:latin typeface="Arial"/>
                <a:ea typeface="Arial"/>
                <a:cs typeface="Arial"/>
                <a:sym typeface="Arial"/>
              </a:defRPr>
            </a:lvl1pPr>
          </a:lstStyle>
          <a:p>
            <a:pPr lvl="0">
              <a:defRPr sz="1800"/>
            </a:pPr>
            <a:r>
              <a:rPr sz="2800"/>
              <a:t>Toplanan oosit sayısı &gt;20 ise, preterm doğum ve düşük doğum ağırlığı insidansı FAZLADIR.. </a:t>
            </a:r>
          </a:p>
        </p:txBody>
      </p:sp>
      <p:sp>
        <p:nvSpPr>
          <p:cNvPr id="199" name="Shape 199"/>
          <p:cNvSpPr/>
          <p:nvPr/>
        </p:nvSpPr>
        <p:spPr>
          <a:xfrm>
            <a:off x="7775140" y="3681886"/>
            <a:ext cx="576265" cy="1038720"/>
          </a:xfrm>
          <a:custGeom>
            <a:avLst/>
            <a:gdLst/>
            <a:ahLst/>
            <a:cxnLst>
              <a:cxn ang="0">
                <a:pos x="wd2" y="hd2"/>
              </a:cxn>
              <a:cxn ang="5400000">
                <a:pos x="wd2" y="hd2"/>
              </a:cxn>
              <a:cxn ang="10800000">
                <a:pos x="wd2" y="hd2"/>
              </a:cxn>
              <a:cxn ang="16200000">
                <a:pos x="wd2" y="hd2"/>
              </a:cxn>
            </a:cxnLst>
            <a:rect l="0" t="0" r="r" b="b"/>
            <a:pathLst>
              <a:path w="21600" h="21600" extrusionOk="0">
                <a:moveTo>
                  <a:pt x="0" y="9600"/>
                </a:moveTo>
                <a:lnTo>
                  <a:pt x="5400" y="9600"/>
                </a:lnTo>
                <a:lnTo>
                  <a:pt x="5400" y="21600"/>
                </a:lnTo>
                <a:lnTo>
                  <a:pt x="16200" y="21600"/>
                </a:lnTo>
                <a:lnTo>
                  <a:pt x="16200" y="9600"/>
                </a:lnTo>
                <a:lnTo>
                  <a:pt x="21600" y="9600"/>
                </a:lnTo>
                <a:lnTo>
                  <a:pt x="10800" y="0"/>
                </a:lnTo>
                <a:close/>
              </a:path>
            </a:pathLst>
          </a:custGeom>
          <a:gradFill>
            <a:gsLst>
              <a:gs pos="0">
                <a:srgbClr val="000000"/>
              </a:gs>
              <a:gs pos="100000">
                <a:srgbClr val="BCBCBC"/>
              </a:gs>
            </a:gsLst>
            <a:lin ang="16200000"/>
          </a:gradFill>
          <a:ln>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
        <p:nvSpPr>
          <p:cNvPr id="200" name="Shape 200"/>
          <p:cNvSpPr/>
          <p:nvPr/>
        </p:nvSpPr>
        <p:spPr>
          <a:xfrm>
            <a:off x="6006558" y="6463272"/>
            <a:ext cx="3097215"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Sunkara et al 2015</a:t>
            </a:r>
          </a:p>
        </p:txBody>
      </p:sp>
      <p:pic>
        <p:nvPicPr>
          <p:cNvPr id="201" name="image34.png"/>
          <p:cNvPicPr/>
          <p:nvPr/>
        </p:nvPicPr>
        <p:blipFill>
          <a:blip r:embed="rId3">
            <a:extLst/>
          </a:blip>
          <a:stretch>
            <a:fillRect/>
          </a:stretch>
        </p:blipFill>
        <p:spPr>
          <a:xfrm>
            <a:off x="59133" y="318736"/>
            <a:ext cx="5239522" cy="19011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ART Sorunlar</a:t>
            </a:r>
          </a:p>
        </p:txBody>
      </p:sp>
      <p:sp>
        <p:nvSpPr>
          <p:cNvPr id="31" name="Shape 31"/>
          <p:cNvSpPr>
            <a:spLocks noGrp="1"/>
          </p:cNvSpPr>
          <p:nvPr>
            <p:ph type="body" idx="4294967295"/>
          </p:nvPr>
        </p:nvSpPr>
        <p:spPr>
          <a:xfrm>
            <a:off x="457200" y="1600200"/>
            <a:ext cx="3970338" cy="4525963"/>
          </a:xfrm>
          <a:prstGeom prst="rect">
            <a:avLst/>
          </a:prstGeom>
        </p:spPr>
        <p:txBody>
          <a:bodyPr>
            <a:normAutofit/>
          </a:bodyPr>
          <a:lstStyle/>
          <a:p>
            <a:pPr marL="0" lvl="0" indent="0" algn="l" defTabSz="914400">
              <a:lnSpc>
                <a:spcPct val="100000"/>
              </a:lnSpc>
              <a:spcBef>
                <a:spcPts val="500"/>
              </a:spcBef>
              <a:defRPr sz="1800"/>
            </a:pPr>
            <a:r>
              <a:rPr sz="2400">
                <a:latin typeface="Arial Bold"/>
                <a:ea typeface="Arial Bold"/>
                <a:cs typeface="Arial Bold"/>
                <a:sym typeface="Arial Bold"/>
              </a:rPr>
              <a:t>PCOS IVF dışı sorunlar</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Tanımlamada</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IVF öncesi dönemde</a:t>
            </a:r>
          </a:p>
          <a:p>
            <a:pPr marL="0" lvl="0" indent="0" algn="l" defTabSz="914400">
              <a:lnSpc>
                <a:spcPct val="100000"/>
              </a:lnSpc>
              <a:spcBef>
                <a:spcPts val="500"/>
              </a:spcBef>
              <a:defRPr sz="1800"/>
            </a:pPr>
            <a:r>
              <a:rPr sz="2400">
                <a:latin typeface="Arial Bold"/>
                <a:ea typeface="Arial Bold"/>
                <a:cs typeface="Arial Bold"/>
                <a:sym typeface="Arial Bold"/>
              </a:rPr>
              <a:t>PCOS IVF </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Az yanıt</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Çok yanıt/OHSS</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Düşük fertilizasyon% ve implantasyon%</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Erken gebelik kayıpları</a:t>
            </a:r>
          </a:p>
          <a:p>
            <a:pPr marL="0" lvl="0" indent="0" algn="l" defTabSz="914400">
              <a:lnSpc>
                <a:spcPct val="100000"/>
              </a:lnSpc>
              <a:spcBef>
                <a:spcPts val="500"/>
              </a:spcBef>
              <a:buSzPct val="100000"/>
              <a:buFont typeface="Arial"/>
              <a:buChar char="•"/>
              <a:defRPr sz="1800"/>
            </a:pPr>
            <a:r>
              <a:rPr sz="2400">
                <a:latin typeface="Arial"/>
                <a:ea typeface="Arial"/>
                <a:cs typeface="Arial"/>
                <a:sym typeface="Arial"/>
              </a:rPr>
              <a:t>Çoğul gebelik</a:t>
            </a:r>
          </a:p>
        </p:txBody>
      </p:sp>
      <p:sp>
        <p:nvSpPr>
          <p:cNvPr id="32" name="Shape 32"/>
          <p:cNvSpPr/>
          <p:nvPr/>
        </p:nvSpPr>
        <p:spPr>
          <a:xfrm>
            <a:off x="4668837" y="1700211"/>
            <a:ext cx="4475164" cy="229976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defTabSz="457200">
              <a:spcBef>
                <a:spcPts val="600"/>
              </a:spcBef>
              <a:defRPr sz="1800"/>
            </a:pPr>
            <a:r>
              <a:rPr sz="2800">
                <a:latin typeface="Arial Bold"/>
                <a:ea typeface="Arial Bold"/>
                <a:cs typeface="Arial Bold"/>
                <a:sym typeface="Arial Bold"/>
              </a:rPr>
              <a:t>Embryoloji</a:t>
            </a:r>
          </a:p>
          <a:p>
            <a:pPr lvl="0" defTabSz="457200">
              <a:spcBef>
                <a:spcPts val="600"/>
              </a:spcBef>
              <a:buSzPct val="100000"/>
              <a:buChar char="•"/>
              <a:defRPr sz="1800"/>
            </a:pPr>
            <a:r>
              <a:rPr sz="2800">
                <a:latin typeface="Arial"/>
                <a:ea typeface="Arial"/>
                <a:cs typeface="Arial"/>
                <a:sym typeface="Arial"/>
              </a:rPr>
              <a:t>Immatür oosit %</a:t>
            </a:r>
          </a:p>
          <a:p>
            <a:pPr lvl="0" defTabSz="457200">
              <a:spcBef>
                <a:spcPts val="600"/>
              </a:spcBef>
              <a:buSzPct val="100000"/>
              <a:buChar char="•"/>
              <a:defRPr sz="1800"/>
            </a:pPr>
            <a:r>
              <a:rPr sz="2800">
                <a:latin typeface="Arial"/>
                <a:ea typeface="Arial"/>
                <a:cs typeface="Arial"/>
                <a:sym typeface="Arial"/>
              </a:rPr>
              <a:t>Düşük klivaj %</a:t>
            </a:r>
          </a:p>
          <a:p>
            <a:pPr lvl="0" defTabSz="457200">
              <a:spcBef>
                <a:spcPts val="600"/>
              </a:spcBef>
              <a:buSzPct val="100000"/>
              <a:buChar char="•"/>
              <a:defRPr sz="1800"/>
            </a:pPr>
            <a:r>
              <a:rPr sz="2800">
                <a:latin typeface="Arial"/>
                <a:ea typeface="Arial"/>
                <a:cs typeface="Arial"/>
                <a:sym typeface="Arial"/>
              </a:rPr>
              <a:t>Kötü kalite embryo</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Erken Gebelik Kayıpları</a:t>
            </a:r>
          </a:p>
        </p:txBody>
      </p:sp>
      <p:sp>
        <p:nvSpPr>
          <p:cNvPr id="204" name="Shape 204"/>
          <p:cNvSpPr>
            <a:spLocks noGrp="1"/>
          </p:cNvSpPr>
          <p:nvPr>
            <p:ph type="body" idx="4294967295"/>
          </p:nvPr>
        </p:nvSpPr>
        <p:spPr>
          <a:xfrm>
            <a:off x="457200" y="1628774"/>
            <a:ext cx="8229600" cy="4497390"/>
          </a:xfrm>
          <a:prstGeom prst="rect">
            <a:avLst/>
          </a:prstGeom>
        </p:spPr>
        <p:txBody>
          <a:bodyPr>
            <a:normAutofit/>
          </a:bodyPr>
          <a:lstStyle/>
          <a:p>
            <a:pPr lvl="0" algn="l" defTabSz="914400">
              <a:lnSpc>
                <a:spcPct val="130000"/>
              </a:lnSpc>
              <a:spcBef>
                <a:spcPts val="600"/>
              </a:spcBef>
              <a:defRPr sz="1800"/>
            </a:pPr>
            <a:r>
              <a:rPr sz="2800" dirty="0">
                <a:latin typeface="Arial"/>
                <a:ea typeface="Arial"/>
                <a:cs typeface="Arial"/>
                <a:sym typeface="Arial"/>
              </a:rPr>
              <a:t>					     PCOS	       </a:t>
            </a:r>
            <a:r>
              <a:rPr sz="2800" dirty="0" err="1" smtClean="0">
                <a:latin typeface="Arial"/>
                <a:ea typeface="Arial"/>
                <a:cs typeface="Arial"/>
                <a:sym typeface="Arial"/>
              </a:rPr>
              <a:t>Kontrol</a:t>
            </a:r>
            <a:endParaRPr lang="tr-TR" sz="2800" dirty="0">
              <a:latin typeface="Arial"/>
              <a:ea typeface="Arial"/>
              <a:cs typeface="Arial"/>
              <a:sym typeface="Arial"/>
            </a:endParaRPr>
          </a:p>
          <a:p>
            <a:pPr marL="457200" lvl="0" indent="-457200" algn="l" defTabSz="914400">
              <a:lnSpc>
                <a:spcPct val="130000"/>
              </a:lnSpc>
              <a:spcBef>
                <a:spcPts val="600"/>
              </a:spcBef>
              <a:buFont typeface="Arial" panose="020B0604020202020204" pitchFamily="34" charset="0"/>
              <a:buChar char="•"/>
              <a:defRPr sz="1800"/>
            </a:pPr>
            <a:r>
              <a:rPr sz="2800" dirty="0" smtClean="0">
                <a:latin typeface="Arial"/>
                <a:ea typeface="Arial"/>
                <a:cs typeface="Arial"/>
                <a:sym typeface="Arial"/>
              </a:rPr>
              <a:t>Homburg </a:t>
            </a:r>
            <a:r>
              <a:rPr sz="2800" dirty="0">
                <a:latin typeface="Arial"/>
                <a:ea typeface="Arial"/>
                <a:cs typeface="Arial"/>
                <a:sym typeface="Arial"/>
              </a:rPr>
              <a:t>et al, 1993       37% 		25%</a:t>
            </a:r>
          </a:p>
          <a:p>
            <a:pPr marL="466724" lvl="0" indent="-466724" algn="l" defTabSz="914400">
              <a:lnSpc>
                <a:spcPct val="130000"/>
              </a:lnSpc>
              <a:spcBef>
                <a:spcPts val="600"/>
              </a:spcBef>
              <a:buSzPct val="100000"/>
              <a:buFont typeface="Arial"/>
              <a:buChar char="•"/>
              <a:defRPr sz="1800"/>
            </a:pPr>
            <a:r>
              <a:rPr sz="2800" dirty="0" err="1">
                <a:latin typeface="Arial"/>
                <a:ea typeface="Arial"/>
                <a:cs typeface="Arial"/>
                <a:sym typeface="Arial"/>
              </a:rPr>
              <a:t>Balen</a:t>
            </a:r>
            <a:r>
              <a:rPr sz="2800" dirty="0">
                <a:latin typeface="Arial"/>
                <a:ea typeface="Arial"/>
                <a:cs typeface="Arial"/>
                <a:sym typeface="Arial"/>
              </a:rPr>
              <a:t> et al, 1993 		36% 		24%</a:t>
            </a:r>
          </a:p>
          <a:p>
            <a:pPr marL="466724" lvl="0" indent="-466724" algn="l" defTabSz="914400">
              <a:lnSpc>
                <a:spcPct val="130000"/>
              </a:lnSpc>
              <a:spcBef>
                <a:spcPts val="600"/>
              </a:spcBef>
              <a:buSzPct val="100000"/>
              <a:buFont typeface="Arial"/>
              <a:buChar char="•"/>
              <a:defRPr sz="1800"/>
            </a:pPr>
            <a:r>
              <a:rPr sz="2800" dirty="0">
                <a:latin typeface="Arial"/>
                <a:ea typeface="Arial"/>
                <a:cs typeface="Arial"/>
                <a:sym typeface="Arial"/>
              </a:rPr>
              <a:t>Ludwig et al, 1999 		41% 		21%</a:t>
            </a:r>
          </a:p>
          <a:p>
            <a:pPr marL="466724" lvl="0" indent="-466724" algn="l" defTabSz="914400">
              <a:lnSpc>
                <a:spcPct val="130000"/>
              </a:lnSpc>
              <a:spcBef>
                <a:spcPts val="600"/>
              </a:spcBef>
              <a:buSzPct val="100000"/>
              <a:buFont typeface="Arial"/>
              <a:buChar char="•"/>
              <a:defRPr sz="1800"/>
            </a:pPr>
            <a:r>
              <a:rPr sz="2800" dirty="0">
                <a:latin typeface="Arial"/>
                <a:ea typeface="Arial"/>
                <a:cs typeface="Arial"/>
                <a:sym typeface="Arial"/>
              </a:rPr>
              <a:t>Winter et al, 2002 		26% 		15%</a:t>
            </a:r>
          </a:p>
          <a:p>
            <a:pPr marL="466724" lvl="0" indent="-466724" algn="l" defTabSz="914400">
              <a:lnSpc>
                <a:spcPct val="130000"/>
              </a:lnSpc>
              <a:spcBef>
                <a:spcPts val="600"/>
              </a:spcBef>
              <a:buSzPct val="100000"/>
              <a:buFont typeface="Arial"/>
              <a:buChar char="•"/>
              <a:defRPr sz="1800"/>
            </a:pPr>
            <a:r>
              <a:rPr sz="2800" dirty="0">
                <a:latin typeface="Arial"/>
                <a:ea typeface="Arial"/>
                <a:cs typeface="Arial"/>
                <a:sym typeface="Arial"/>
              </a:rPr>
              <a:t>Wang et al, 2002 		25% 		18%</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Erken Gebelik Kayıpları</a:t>
            </a:r>
          </a:p>
        </p:txBody>
      </p:sp>
      <p:sp>
        <p:nvSpPr>
          <p:cNvPr id="207" name="Shape 207"/>
          <p:cNvSpPr>
            <a:spLocks noGrp="1"/>
          </p:cNvSpPr>
          <p:nvPr>
            <p:ph type="body" idx="4294967295"/>
          </p:nvPr>
        </p:nvSpPr>
        <p:spPr>
          <a:xfrm>
            <a:off x="457200" y="1628774"/>
            <a:ext cx="8229600" cy="4497390"/>
          </a:xfrm>
          <a:prstGeom prst="rect">
            <a:avLst/>
          </a:prstGeom>
        </p:spPr>
        <p:txBody>
          <a:bodyPr>
            <a:normAutofit/>
          </a:bodyPr>
          <a:lstStyle/>
          <a:p>
            <a:pPr marL="829733" lvl="0" indent="-829733" algn="l" defTabSz="914400">
              <a:lnSpc>
                <a:spcPct val="100000"/>
              </a:lnSpc>
              <a:spcBef>
                <a:spcPts val="600"/>
              </a:spcBef>
              <a:buSzPct val="100000"/>
              <a:buFont typeface="Arial"/>
              <a:buAutoNum type="arabicPeriod"/>
              <a:defRPr sz="1800"/>
            </a:pPr>
            <a:r>
              <a:rPr sz="2800">
                <a:latin typeface="Arial"/>
                <a:ea typeface="Arial"/>
                <a:cs typeface="Arial"/>
                <a:sym typeface="Arial"/>
              </a:rPr>
              <a:t>İnfertilite Tedavisi</a:t>
            </a:r>
          </a:p>
          <a:p>
            <a:pPr marL="800100" lvl="1" indent="-342900" algn="l" defTabSz="914400">
              <a:lnSpc>
                <a:spcPct val="100000"/>
              </a:lnSpc>
              <a:spcBef>
                <a:spcPts val="400"/>
              </a:spcBef>
              <a:buSzPct val="100000"/>
              <a:buFont typeface="Arial"/>
              <a:buChar char="•"/>
              <a:defRPr sz="1800"/>
            </a:pPr>
            <a:r>
              <a:rPr>
                <a:latin typeface="Arial"/>
                <a:ea typeface="Arial"/>
                <a:cs typeface="Arial"/>
                <a:sym typeface="Arial"/>
              </a:rPr>
              <a:t>Endometrial östrojen reseptör etkisi</a:t>
            </a:r>
          </a:p>
          <a:p>
            <a:pPr marL="800100" lvl="1" indent="-342900" algn="l" defTabSz="914400">
              <a:lnSpc>
                <a:spcPct val="100000"/>
              </a:lnSpc>
              <a:spcBef>
                <a:spcPts val="400"/>
              </a:spcBef>
              <a:buSzPct val="100000"/>
              <a:buFont typeface="Arial"/>
              <a:buChar char="•"/>
              <a:defRPr sz="1800"/>
            </a:pPr>
            <a:r>
              <a:rPr>
                <a:latin typeface="Arial"/>
                <a:ea typeface="Arial"/>
                <a:cs typeface="Arial"/>
                <a:sym typeface="Arial"/>
              </a:rPr>
              <a:t>LH indüksiyonu</a:t>
            </a:r>
          </a:p>
          <a:p>
            <a:pPr marL="800100" lvl="1" indent="-342900" algn="l" defTabSz="914400">
              <a:lnSpc>
                <a:spcPct val="100000"/>
              </a:lnSpc>
              <a:spcBef>
                <a:spcPts val="400"/>
              </a:spcBef>
              <a:buSzPct val="100000"/>
              <a:buFont typeface="Arial"/>
              <a:buChar char="•"/>
              <a:defRPr sz="1800"/>
            </a:pPr>
            <a:r>
              <a:rPr>
                <a:latin typeface="Arial"/>
                <a:ea typeface="Arial"/>
                <a:cs typeface="Arial"/>
                <a:sym typeface="Arial"/>
              </a:rPr>
              <a:t>Pinopod formasyon eksikliği</a:t>
            </a:r>
          </a:p>
          <a:p>
            <a:pPr marL="76200" lvl="1" indent="381000" algn="l" defTabSz="914400">
              <a:lnSpc>
                <a:spcPct val="60000"/>
              </a:lnSpc>
              <a:spcBef>
                <a:spcPts val="600"/>
              </a:spcBef>
              <a:defRPr sz="1800"/>
            </a:pPr>
            <a:endParaRPr sz="2800">
              <a:latin typeface="Arial"/>
              <a:ea typeface="Arial"/>
              <a:cs typeface="Arial"/>
              <a:sym typeface="Arial"/>
            </a:endParaRPr>
          </a:p>
          <a:p>
            <a:pPr marL="609600" lvl="0" indent="-609600" algn="l" defTabSz="914400">
              <a:lnSpc>
                <a:spcPct val="100000"/>
              </a:lnSpc>
              <a:spcBef>
                <a:spcPts val="700"/>
              </a:spcBef>
              <a:buSzPct val="100000"/>
              <a:buFont typeface="Arial"/>
              <a:buAutoNum type="arabicPeriod" startAt="2"/>
              <a:defRPr sz="1800"/>
            </a:pPr>
            <a:endParaRPr sz="2800">
              <a:latin typeface="Arial"/>
              <a:ea typeface="Arial"/>
              <a:cs typeface="Arial"/>
              <a:sym typeface="Arial"/>
            </a:endParaRPr>
          </a:p>
          <a:p>
            <a:pPr marL="829733" lvl="0" indent="-829733" algn="l" defTabSz="914400">
              <a:lnSpc>
                <a:spcPct val="100000"/>
              </a:lnSpc>
              <a:spcBef>
                <a:spcPts val="600"/>
              </a:spcBef>
              <a:buSzPct val="100000"/>
              <a:buFont typeface="Arial"/>
              <a:buAutoNum type="arabicPeriod" startAt="2"/>
              <a:defRPr sz="1800"/>
            </a:pPr>
            <a:r>
              <a:rPr sz="2800">
                <a:latin typeface="Arial"/>
                <a:ea typeface="Arial"/>
                <a:cs typeface="Arial"/>
                <a:sym typeface="Arial"/>
              </a:rPr>
              <a:t>Obezite</a:t>
            </a:r>
          </a:p>
          <a:p>
            <a:pPr marL="609600" lvl="0" indent="-609600" algn="l" defTabSz="914400">
              <a:lnSpc>
                <a:spcPct val="100000"/>
              </a:lnSpc>
              <a:spcBef>
                <a:spcPts val="700"/>
              </a:spcBef>
              <a:buClr>
                <a:srgbClr val="000000"/>
              </a:buClr>
              <a:buSzPct val="100000"/>
              <a:buFont typeface="Arial"/>
              <a:buAutoNum type="arabicPeriod" startAt="3"/>
              <a:defRPr sz="1800"/>
            </a:pPr>
            <a:endParaRPr sz="2800">
              <a:latin typeface="Arial"/>
              <a:ea typeface="Arial"/>
              <a:cs typeface="Arial"/>
              <a:sym typeface="Arial"/>
            </a:endParaRPr>
          </a:p>
          <a:p>
            <a:pPr marL="1083733" lvl="0" indent="-1083733" algn="l" defTabSz="914400">
              <a:lnSpc>
                <a:spcPct val="100000"/>
              </a:lnSpc>
              <a:spcBef>
                <a:spcPts val="700"/>
              </a:spcBef>
              <a:buClr>
                <a:srgbClr val="000000"/>
              </a:buClr>
              <a:buSzPct val="100000"/>
              <a:buFont typeface="Arial"/>
              <a:buAutoNum type="arabicPeriod" startAt="3"/>
              <a:defRPr sz="1800"/>
            </a:pPr>
            <a:r>
              <a:rPr sz="3200">
                <a:latin typeface="Arial"/>
                <a:ea typeface="Arial"/>
                <a:cs typeface="Arial"/>
                <a:sym typeface="Arial"/>
              </a:rPr>
              <a:t>Hiperinsülinemi (Artmış PAI, Obezite)</a:t>
            </a:r>
          </a:p>
        </p:txBody>
      </p:sp>
      <p:sp>
        <p:nvSpPr>
          <p:cNvPr id="208" name="Shape 208"/>
          <p:cNvSpPr/>
          <p:nvPr/>
        </p:nvSpPr>
        <p:spPr>
          <a:xfrm>
            <a:off x="5724524" y="4365625"/>
            <a:ext cx="3224147" cy="49202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defTabSz="457200">
              <a:defRPr sz="1800"/>
            </a:pPr>
            <a:r>
              <a:rPr sz="1400" i="1">
                <a:latin typeface="Arial"/>
                <a:ea typeface="Arial"/>
                <a:cs typeface="Arial"/>
                <a:sym typeface="Arial"/>
              </a:rPr>
              <a:t>Wang et al. Human Reproduction </a:t>
            </a:r>
            <a:r>
              <a:rPr sz="1400">
                <a:latin typeface="Arial"/>
                <a:ea typeface="Arial"/>
                <a:cs typeface="Arial"/>
                <a:sym typeface="Arial"/>
              </a:rPr>
              <a:t>2001</a:t>
            </a:r>
          </a:p>
          <a:p>
            <a:pPr lvl="0" defTabSz="457200">
              <a:defRPr sz="1800"/>
            </a:pPr>
            <a:r>
              <a:rPr sz="1400">
                <a:latin typeface="Arial"/>
                <a:ea typeface="Arial"/>
                <a:cs typeface="Arial"/>
                <a:sym typeface="Arial"/>
              </a:rPr>
              <a:t>Wang et al. Obesity Research 2002</a:t>
            </a:r>
          </a:p>
        </p:txBody>
      </p:sp>
      <p:sp>
        <p:nvSpPr>
          <p:cNvPr id="209" name="Shape 209"/>
          <p:cNvSpPr/>
          <p:nvPr/>
        </p:nvSpPr>
        <p:spPr>
          <a:xfrm>
            <a:off x="5724525" y="2852736"/>
            <a:ext cx="2940778" cy="89842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defTabSz="457200">
              <a:defRPr sz="1800"/>
            </a:pPr>
            <a:r>
              <a:rPr sz="1400">
                <a:latin typeface="Arial"/>
                <a:ea typeface="Arial"/>
                <a:cs typeface="Arial"/>
                <a:sym typeface="Arial"/>
              </a:rPr>
              <a:t>Creus et al. Hum Reprod 2003</a:t>
            </a:r>
          </a:p>
          <a:p>
            <a:pPr lvl="0" defTabSz="457200">
              <a:defRPr sz="1800"/>
            </a:pPr>
            <a:r>
              <a:rPr sz="1400">
                <a:latin typeface="Arial"/>
                <a:ea typeface="Arial"/>
                <a:cs typeface="Arial"/>
                <a:sym typeface="Arial"/>
              </a:rPr>
              <a:t>Shoham et al. Clin Endocrinol 1990</a:t>
            </a:r>
          </a:p>
          <a:p>
            <a:pPr lvl="0" defTabSz="457200">
              <a:defRPr sz="1800"/>
            </a:pPr>
            <a:r>
              <a:rPr sz="1400">
                <a:latin typeface="Arial"/>
                <a:ea typeface="Arial"/>
                <a:cs typeface="Arial"/>
                <a:sym typeface="Arial"/>
              </a:rPr>
              <a:t>Hamilton-Fairley BJOG 1992</a:t>
            </a:r>
          </a:p>
          <a:p>
            <a:pPr lvl="0" defTabSz="457200">
              <a:defRPr sz="1800"/>
            </a:pPr>
            <a:r>
              <a:rPr sz="1400">
                <a:latin typeface="Arial"/>
                <a:ea typeface="Arial"/>
                <a:cs typeface="Arial"/>
                <a:sym typeface="Arial"/>
              </a:rPr>
              <a:t>Homburg Fertil Steril 1993</a:t>
            </a:r>
          </a:p>
        </p:txBody>
      </p:sp>
      <p:sp>
        <p:nvSpPr>
          <p:cNvPr id="210" name="Shape 210"/>
          <p:cNvSpPr/>
          <p:nvPr/>
        </p:nvSpPr>
        <p:spPr>
          <a:xfrm>
            <a:off x="6764135" y="6507012"/>
            <a:ext cx="2272640" cy="264254"/>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200">
                <a:latin typeface="Arial"/>
                <a:ea typeface="Arial"/>
                <a:cs typeface="Arial"/>
                <a:sym typeface="Arial"/>
              </a:defRPr>
            </a:lvl1pPr>
          </a:lstStyle>
          <a:p>
            <a:pPr lvl="0">
              <a:defRPr sz="1800"/>
            </a:pPr>
            <a:r>
              <a:rPr sz="1200"/>
              <a:t>Palomba  et al. Fertil Steril 2005</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Erken Gebelik Kayıpları</a:t>
            </a:r>
          </a:p>
        </p:txBody>
      </p:sp>
      <p:sp>
        <p:nvSpPr>
          <p:cNvPr id="213" name="Shape 213"/>
          <p:cNvSpPr>
            <a:spLocks noGrp="1"/>
          </p:cNvSpPr>
          <p:nvPr>
            <p:ph type="body" idx="4294967295"/>
          </p:nvPr>
        </p:nvSpPr>
        <p:spPr>
          <a:xfrm>
            <a:off x="446087" y="1600199"/>
            <a:ext cx="8229601" cy="4924427"/>
          </a:xfrm>
          <a:prstGeom prst="rect">
            <a:avLst/>
          </a:prstGeom>
        </p:spPr>
        <p:txBody>
          <a:bodyPr>
            <a:normAutofit/>
          </a:bodyPr>
          <a:lstStyle/>
          <a:p>
            <a:pPr marL="1083733" lvl="0" indent="-1083733" algn="l" defTabSz="914400">
              <a:lnSpc>
                <a:spcPct val="110000"/>
              </a:lnSpc>
              <a:spcBef>
                <a:spcPts val="700"/>
              </a:spcBef>
              <a:buClr>
                <a:srgbClr val="000000"/>
              </a:buClr>
              <a:buSzPct val="100000"/>
              <a:buFont typeface="Arial"/>
              <a:buAutoNum type="arabicPeriod" startAt="4"/>
              <a:defRPr sz="1800"/>
            </a:pPr>
            <a:r>
              <a:rPr sz="3200" dirty="0" err="1">
                <a:latin typeface="Arial"/>
                <a:ea typeface="Arial"/>
                <a:cs typeface="Arial"/>
                <a:sym typeface="Arial"/>
              </a:rPr>
              <a:t>Yüksek</a:t>
            </a:r>
            <a:r>
              <a:rPr sz="3200" dirty="0">
                <a:latin typeface="Arial"/>
                <a:ea typeface="Arial"/>
                <a:cs typeface="Arial"/>
                <a:sym typeface="Arial"/>
              </a:rPr>
              <a:t> LH </a:t>
            </a:r>
            <a:r>
              <a:rPr sz="3200" dirty="0" err="1">
                <a:latin typeface="Arial"/>
                <a:ea typeface="Arial"/>
                <a:cs typeface="Arial"/>
                <a:sym typeface="Arial"/>
              </a:rPr>
              <a:t>düzeyleri</a:t>
            </a:r>
            <a:endParaRPr dirty="0">
              <a:latin typeface="Arial"/>
              <a:ea typeface="Arial"/>
              <a:cs typeface="Arial"/>
              <a:sym typeface="Arial"/>
            </a:endParaRPr>
          </a:p>
          <a:p>
            <a:pPr marL="1083733" lvl="0" indent="-1083733" algn="l" defTabSz="914400">
              <a:lnSpc>
                <a:spcPct val="110000"/>
              </a:lnSpc>
              <a:spcBef>
                <a:spcPts val="700"/>
              </a:spcBef>
              <a:buClr>
                <a:srgbClr val="000000"/>
              </a:buClr>
              <a:buSzPct val="100000"/>
              <a:buFont typeface="Arial"/>
              <a:buAutoNum type="arabicPeriod" startAt="4"/>
              <a:defRPr sz="1800"/>
            </a:pPr>
            <a:r>
              <a:rPr sz="3200" dirty="0">
                <a:latin typeface="Arial"/>
                <a:ea typeface="Arial"/>
                <a:cs typeface="Arial"/>
                <a:sym typeface="Arial"/>
              </a:rPr>
              <a:t>Endometrial </a:t>
            </a:r>
            <a:r>
              <a:rPr sz="3200" dirty="0" err="1" smtClean="0">
                <a:latin typeface="Arial"/>
                <a:ea typeface="Arial"/>
                <a:cs typeface="Arial"/>
                <a:sym typeface="Arial"/>
              </a:rPr>
              <a:t>Disfonksiyon</a:t>
            </a:r>
            <a:r>
              <a:rPr sz="3200" dirty="0" smtClean="0">
                <a:latin typeface="Arial"/>
                <a:ea typeface="Arial"/>
                <a:cs typeface="Arial"/>
                <a:sym typeface="Arial"/>
              </a:rPr>
              <a:t> </a:t>
            </a:r>
            <a:r>
              <a:rPr sz="3200" dirty="0" err="1">
                <a:latin typeface="Arial"/>
                <a:ea typeface="Arial"/>
                <a:cs typeface="Arial"/>
                <a:sym typeface="Arial"/>
              </a:rPr>
              <a:t>ve</a:t>
            </a:r>
            <a:r>
              <a:rPr sz="3200" dirty="0">
                <a:latin typeface="Arial"/>
                <a:ea typeface="Arial"/>
                <a:cs typeface="Arial"/>
                <a:sym typeface="Arial"/>
              </a:rPr>
              <a:t> </a:t>
            </a:r>
            <a:r>
              <a:rPr sz="3200" dirty="0" err="1">
                <a:latin typeface="Arial"/>
                <a:ea typeface="Arial"/>
                <a:cs typeface="Arial"/>
                <a:sym typeface="Arial"/>
              </a:rPr>
              <a:t>Reseptivite</a:t>
            </a:r>
            <a:r>
              <a:rPr sz="3200" dirty="0">
                <a:latin typeface="Arial"/>
                <a:ea typeface="Arial"/>
                <a:cs typeface="Arial"/>
                <a:sym typeface="Arial"/>
              </a:rPr>
              <a:t> </a:t>
            </a:r>
            <a:r>
              <a:rPr sz="3200" dirty="0" err="1">
                <a:latin typeface="Arial"/>
                <a:ea typeface="Arial"/>
                <a:cs typeface="Arial"/>
                <a:sym typeface="Arial"/>
              </a:rPr>
              <a:t>Düşüklüğü</a:t>
            </a:r>
            <a:endParaRPr dirty="0">
              <a:latin typeface="Arial"/>
              <a:ea typeface="Arial"/>
              <a:cs typeface="Arial"/>
              <a:sym typeface="Arial"/>
            </a:endParaRPr>
          </a:p>
          <a:p>
            <a:pPr marL="609600" lvl="0" indent="-609600" algn="l" defTabSz="914400">
              <a:lnSpc>
                <a:spcPct val="80000"/>
              </a:lnSpc>
              <a:spcBef>
                <a:spcPts val="500"/>
              </a:spcBef>
              <a:defRPr sz="1800"/>
            </a:pPr>
            <a:r>
              <a:rPr sz="2400" dirty="0">
                <a:latin typeface="Arial"/>
                <a:ea typeface="Arial"/>
                <a:cs typeface="Arial"/>
                <a:sym typeface="Arial"/>
              </a:rPr>
              <a:t>	</a:t>
            </a:r>
            <a:endParaRPr lang="tr-TR" sz="2400" dirty="0" smtClean="0">
              <a:latin typeface="Arial"/>
              <a:ea typeface="Arial"/>
              <a:cs typeface="Arial"/>
              <a:sym typeface="Arial"/>
            </a:endParaRPr>
          </a:p>
          <a:p>
            <a:pPr marL="609600" lvl="0" indent="-609600" algn="l" defTabSz="914400">
              <a:lnSpc>
                <a:spcPct val="80000"/>
              </a:lnSpc>
              <a:spcBef>
                <a:spcPts val="500"/>
              </a:spcBef>
              <a:buFont typeface="Arial" panose="020B0604020202020204" pitchFamily="34" charset="0"/>
              <a:buChar char="•"/>
              <a:defRPr sz="1800"/>
            </a:pPr>
            <a:r>
              <a:rPr lang="tr-TR" sz="2400" dirty="0">
                <a:latin typeface="Arial"/>
                <a:ea typeface="Arial"/>
                <a:cs typeface="Arial"/>
                <a:sym typeface="Arial"/>
              </a:rPr>
              <a:t>	</a:t>
            </a:r>
            <a:r>
              <a:rPr sz="2000" dirty="0" err="1" smtClean="0">
                <a:latin typeface="Arial"/>
                <a:ea typeface="Arial"/>
                <a:cs typeface="Arial"/>
                <a:sym typeface="Arial"/>
              </a:rPr>
              <a:t>Hiperinsulinemi</a:t>
            </a:r>
            <a:endParaRPr sz="2000" dirty="0">
              <a:latin typeface="Arial"/>
              <a:ea typeface="Arial"/>
              <a:cs typeface="Arial"/>
              <a:sym typeface="Arial"/>
            </a:endParaRPr>
          </a:p>
          <a:p>
            <a:pPr marL="609600" lvl="0" indent="-609600" algn="l" defTabSz="914400">
              <a:lnSpc>
                <a:spcPct val="80000"/>
              </a:lnSpc>
              <a:spcBef>
                <a:spcPts val="500"/>
              </a:spcBef>
              <a:buFont typeface="Arial" panose="020B0604020202020204" pitchFamily="34" charset="0"/>
              <a:buChar char="•"/>
              <a:defRPr sz="1800"/>
            </a:pPr>
            <a:r>
              <a:rPr sz="2000" dirty="0">
                <a:latin typeface="Arial"/>
                <a:ea typeface="Arial"/>
                <a:cs typeface="Arial"/>
                <a:sym typeface="Arial"/>
              </a:rPr>
              <a:t>	</a:t>
            </a:r>
            <a:r>
              <a:rPr sz="2000" dirty="0" err="1">
                <a:latin typeface="Arial"/>
                <a:ea typeface="Arial"/>
                <a:cs typeface="Arial"/>
                <a:sym typeface="Arial"/>
              </a:rPr>
              <a:t>Düşük</a:t>
            </a:r>
            <a:r>
              <a:rPr sz="2000" dirty="0">
                <a:latin typeface="Arial"/>
                <a:ea typeface="Arial"/>
                <a:cs typeface="Arial"/>
                <a:sym typeface="Arial"/>
              </a:rPr>
              <a:t> Serum </a:t>
            </a:r>
            <a:r>
              <a:rPr sz="2000" dirty="0" err="1">
                <a:latin typeface="Arial"/>
                <a:ea typeface="Arial"/>
                <a:cs typeface="Arial"/>
                <a:sym typeface="Arial"/>
              </a:rPr>
              <a:t>Glycodelin</a:t>
            </a:r>
            <a:endParaRPr sz="2000" dirty="0">
              <a:latin typeface="Arial"/>
              <a:ea typeface="Arial"/>
              <a:cs typeface="Arial"/>
              <a:sym typeface="Arial"/>
            </a:endParaRPr>
          </a:p>
          <a:p>
            <a:pPr marL="609600" lvl="0" indent="-609600" algn="l" defTabSz="914400">
              <a:lnSpc>
                <a:spcPct val="80000"/>
              </a:lnSpc>
              <a:spcBef>
                <a:spcPts val="500"/>
              </a:spcBef>
              <a:buFont typeface="Arial" panose="020B0604020202020204" pitchFamily="34" charset="0"/>
              <a:buChar char="•"/>
              <a:defRPr sz="1800"/>
            </a:pPr>
            <a:r>
              <a:rPr sz="2000" dirty="0">
                <a:latin typeface="Arial"/>
                <a:ea typeface="Arial"/>
                <a:cs typeface="Arial"/>
                <a:sym typeface="Arial"/>
              </a:rPr>
              <a:t>	</a:t>
            </a:r>
            <a:r>
              <a:rPr sz="2000" dirty="0" err="1">
                <a:latin typeface="Arial"/>
                <a:ea typeface="Arial"/>
                <a:cs typeface="Arial"/>
                <a:sym typeface="Arial"/>
              </a:rPr>
              <a:t>Düşük</a:t>
            </a:r>
            <a:r>
              <a:rPr sz="2000" dirty="0">
                <a:latin typeface="Arial"/>
                <a:ea typeface="Arial"/>
                <a:cs typeface="Arial"/>
                <a:sym typeface="Arial"/>
              </a:rPr>
              <a:t> IGFBP1</a:t>
            </a:r>
          </a:p>
          <a:p>
            <a:pPr marL="609600" lvl="0" indent="-609600" algn="l" defTabSz="914400">
              <a:lnSpc>
                <a:spcPct val="80000"/>
              </a:lnSpc>
              <a:spcBef>
                <a:spcPts val="500"/>
              </a:spcBef>
              <a:buFont typeface="Arial" panose="020B0604020202020204" pitchFamily="34" charset="0"/>
              <a:buChar char="•"/>
              <a:defRPr sz="1800"/>
            </a:pPr>
            <a:r>
              <a:rPr sz="2000" dirty="0">
                <a:latin typeface="Arial"/>
                <a:ea typeface="Arial"/>
                <a:cs typeface="Arial"/>
                <a:sym typeface="Arial"/>
              </a:rPr>
              <a:t>	</a:t>
            </a:r>
            <a:r>
              <a:rPr sz="2000" dirty="0" err="1">
                <a:latin typeface="Arial"/>
                <a:ea typeface="Arial"/>
                <a:cs typeface="Arial"/>
                <a:sym typeface="Arial"/>
              </a:rPr>
              <a:t>Artmış</a:t>
            </a:r>
            <a:r>
              <a:rPr sz="2000" dirty="0">
                <a:latin typeface="Arial"/>
                <a:ea typeface="Arial"/>
                <a:cs typeface="Arial"/>
                <a:sym typeface="Arial"/>
              </a:rPr>
              <a:t> </a:t>
            </a:r>
            <a:r>
              <a:rPr sz="2000" dirty="0" err="1">
                <a:latin typeface="Arial"/>
                <a:ea typeface="Arial"/>
                <a:cs typeface="Arial"/>
                <a:sym typeface="Arial"/>
              </a:rPr>
              <a:t>plazma</a:t>
            </a:r>
            <a:r>
              <a:rPr sz="2000" dirty="0">
                <a:latin typeface="Arial"/>
                <a:ea typeface="Arial"/>
                <a:cs typeface="Arial"/>
                <a:sym typeface="Arial"/>
              </a:rPr>
              <a:t> </a:t>
            </a:r>
            <a:r>
              <a:rPr sz="2000" dirty="0" err="1">
                <a:latin typeface="Arial"/>
                <a:ea typeface="Arial"/>
                <a:cs typeface="Arial"/>
                <a:sym typeface="Arial"/>
              </a:rPr>
              <a:t>Endothelin</a:t>
            </a:r>
            <a:r>
              <a:rPr sz="2000" dirty="0">
                <a:latin typeface="Arial"/>
                <a:ea typeface="Arial"/>
                <a:cs typeface="Arial"/>
                <a:sym typeface="Arial"/>
              </a:rPr>
              <a:t> </a:t>
            </a:r>
            <a:r>
              <a:rPr sz="2000" dirty="0" smtClean="0">
                <a:latin typeface="Arial"/>
                <a:ea typeface="Arial"/>
                <a:cs typeface="Arial"/>
                <a:sym typeface="Arial"/>
              </a:rPr>
              <a:t>1</a:t>
            </a:r>
            <a:endParaRPr sz="2400" dirty="0">
              <a:latin typeface="Arial"/>
              <a:ea typeface="Arial"/>
              <a:cs typeface="Arial"/>
              <a:sym typeface="Arial"/>
            </a:endParaRPr>
          </a:p>
          <a:p>
            <a:pPr marL="1083733" lvl="0" indent="-1083733" algn="l" defTabSz="914400">
              <a:lnSpc>
                <a:spcPct val="130000"/>
              </a:lnSpc>
              <a:spcBef>
                <a:spcPts val="700"/>
              </a:spcBef>
              <a:buClr>
                <a:srgbClr val="000000"/>
              </a:buClr>
              <a:buSzPct val="100000"/>
              <a:buFont typeface="Arial"/>
              <a:buAutoNum type="arabicPeriod" startAt="6"/>
              <a:defRPr sz="1800"/>
            </a:pPr>
            <a:r>
              <a:rPr sz="3200" dirty="0" err="1">
                <a:latin typeface="Arial"/>
                <a:ea typeface="Arial"/>
                <a:cs typeface="Arial"/>
                <a:sym typeface="Arial"/>
              </a:rPr>
              <a:t>Oosit</a:t>
            </a:r>
            <a:r>
              <a:rPr sz="3200" dirty="0">
                <a:latin typeface="Arial"/>
                <a:ea typeface="Arial"/>
                <a:cs typeface="Arial"/>
                <a:sym typeface="Arial"/>
              </a:rPr>
              <a:t> </a:t>
            </a:r>
            <a:r>
              <a:rPr sz="3200" dirty="0" err="1">
                <a:latin typeface="Arial"/>
                <a:ea typeface="Arial"/>
                <a:cs typeface="Arial"/>
                <a:sym typeface="Arial"/>
              </a:rPr>
              <a:t>Kalitesi</a:t>
            </a:r>
            <a:r>
              <a:rPr sz="3200" dirty="0">
                <a:latin typeface="Arial"/>
                <a:ea typeface="Arial"/>
                <a:cs typeface="Arial"/>
                <a:sym typeface="Arial"/>
              </a:rPr>
              <a:t> </a:t>
            </a:r>
            <a:r>
              <a:rPr sz="3200" dirty="0" err="1">
                <a:latin typeface="Arial"/>
                <a:ea typeface="Arial"/>
                <a:cs typeface="Arial"/>
                <a:sym typeface="Arial"/>
              </a:rPr>
              <a:t>Düşüklüğü</a:t>
            </a:r>
            <a:r>
              <a:rPr sz="3200" dirty="0">
                <a:latin typeface="Arial"/>
                <a:ea typeface="Arial"/>
                <a:cs typeface="Arial"/>
                <a:sym typeface="Arial"/>
              </a:rPr>
              <a:t>	</a:t>
            </a:r>
          </a:p>
        </p:txBody>
      </p:sp>
      <p:sp>
        <p:nvSpPr>
          <p:cNvPr id="214" name="Shape 214"/>
          <p:cNvSpPr/>
          <p:nvPr/>
        </p:nvSpPr>
        <p:spPr>
          <a:xfrm>
            <a:off x="5867400" y="1700211"/>
            <a:ext cx="2564776" cy="28882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400">
                <a:latin typeface="Arial"/>
                <a:ea typeface="Arial"/>
                <a:cs typeface="Arial"/>
                <a:sym typeface="Arial"/>
              </a:defRPr>
            </a:lvl1pPr>
          </a:lstStyle>
          <a:p>
            <a:pPr lvl="0">
              <a:defRPr sz="1800"/>
            </a:pPr>
            <a:r>
              <a:rPr sz="1400"/>
              <a:t>Homburg et al Fertil Steril 1993</a:t>
            </a:r>
          </a:p>
        </p:txBody>
      </p:sp>
      <p:sp>
        <p:nvSpPr>
          <p:cNvPr id="215" name="Shape 215"/>
          <p:cNvSpPr/>
          <p:nvPr/>
        </p:nvSpPr>
        <p:spPr>
          <a:xfrm>
            <a:off x="5219699" y="4157662"/>
            <a:ext cx="3551817" cy="61985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defTabSz="457200">
              <a:defRPr sz="1800"/>
            </a:pPr>
            <a:r>
              <a:rPr sz="1200">
                <a:latin typeface="Arial"/>
                <a:ea typeface="Arial"/>
                <a:cs typeface="Arial"/>
                <a:sym typeface="Arial"/>
              </a:rPr>
              <a:t>Jakubowicz et al. J Clin Endocrnol Met 2001 </a:t>
            </a:r>
          </a:p>
          <a:p>
            <a:pPr lvl="0" defTabSz="457200">
              <a:defRPr sz="1800"/>
            </a:pPr>
            <a:r>
              <a:rPr sz="1200">
                <a:latin typeface="Arial"/>
                <a:ea typeface="Arial"/>
                <a:cs typeface="Arial"/>
                <a:sym typeface="Arial"/>
              </a:rPr>
              <a:t>Diamantis-Kandarakis et al. Eur J Endocrinol 2005</a:t>
            </a:r>
          </a:p>
          <a:p>
            <a:pPr lvl="0" defTabSz="457200">
              <a:defRPr sz="1800"/>
            </a:pPr>
            <a:r>
              <a:rPr sz="1200">
                <a:latin typeface="Arial"/>
                <a:ea typeface="Arial"/>
                <a:cs typeface="Arial"/>
                <a:sym typeface="Arial"/>
              </a:rPr>
              <a:t>Orio et al. J Clin Endocrnol Met 2005</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sz="3600">
                <a:latin typeface="Arial Bold"/>
                <a:ea typeface="Arial Bold"/>
                <a:cs typeface="Arial Bold"/>
                <a:sym typeface="Arial Bold"/>
              </a:defRPr>
            </a:lvl1pPr>
          </a:lstStyle>
          <a:p>
            <a:pPr lvl="0">
              <a:defRPr sz="1800"/>
            </a:pPr>
            <a:r>
              <a:rPr sz="3600" dirty="0" err="1"/>
              <a:t>Neden</a:t>
            </a:r>
            <a:r>
              <a:rPr sz="3600" dirty="0"/>
              <a:t> </a:t>
            </a:r>
            <a:r>
              <a:rPr sz="3600" dirty="0" err="1"/>
              <a:t>Fertilizasyon</a:t>
            </a:r>
            <a:r>
              <a:rPr sz="3600" dirty="0"/>
              <a:t> </a:t>
            </a:r>
            <a:r>
              <a:rPr sz="3600" dirty="0" err="1"/>
              <a:t>Oranları</a:t>
            </a:r>
            <a:r>
              <a:rPr sz="3600" dirty="0"/>
              <a:t> </a:t>
            </a:r>
            <a:r>
              <a:rPr sz="3600" dirty="0" err="1"/>
              <a:t>Düşük</a:t>
            </a:r>
            <a:endParaRPr sz="3600" dirty="0"/>
          </a:p>
        </p:txBody>
      </p:sp>
      <p:sp>
        <p:nvSpPr>
          <p:cNvPr id="218" name="Shape 218"/>
          <p:cNvSpPr>
            <a:spLocks noGrp="1"/>
          </p:cNvSpPr>
          <p:nvPr>
            <p:ph type="body" idx="4294967295"/>
          </p:nvPr>
        </p:nvSpPr>
        <p:spPr>
          <a:xfrm>
            <a:off x="457200" y="2361063"/>
            <a:ext cx="8135940" cy="3256031"/>
          </a:xfrm>
          <a:prstGeom prst="rect">
            <a:avLst/>
          </a:prstGeom>
        </p:spPr>
        <p:txBody>
          <a:bodyPr>
            <a:normAutofit/>
          </a:bodyPr>
          <a:lstStyle/>
          <a:p>
            <a:pPr lvl="0" defTabSz="914400">
              <a:lnSpc>
                <a:spcPct val="50000"/>
              </a:lnSpc>
              <a:spcBef>
                <a:spcPts val="6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Oositlerin</a:t>
            </a:r>
            <a:r>
              <a:rPr sz="2800" dirty="0">
                <a:latin typeface="Arial Bold"/>
                <a:ea typeface="Arial Bold"/>
                <a:cs typeface="Arial Bold"/>
                <a:sym typeface="Arial Bold"/>
              </a:rPr>
              <a:t> </a:t>
            </a:r>
            <a:r>
              <a:rPr sz="2800" dirty="0" err="1">
                <a:latin typeface="Arial Bold"/>
                <a:ea typeface="Arial Bold"/>
                <a:cs typeface="Arial Bold"/>
                <a:sym typeface="Arial Bold"/>
              </a:rPr>
              <a:t>İmmatüritesi</a:t>
            </a:r>
            <a:endParaRPr sz="2800" dirty="0">
              <a:latin typeface="Arial Bold"/>
              <a:ea typeface="Arial Bold"/>
              <a:cs typeface="Arial Bold"/>
              <a:sym typeface="Arial Bold"/>
            </a:endParaRPr>
          </a:p>
          <a:p>
            <a:pPr lvl="0" defTabSz="914400">
              <a:lnSpc>
                <a:spcPct val="50000"/>
              </a:lnSpc>
              <a:spcBef>
                <a:spcPts val="600"/>
              </a:spcBef>
              <a:defRPr sz="1800"/>
            </a:pPr>
            <a:endParaRPr sz="2800" dirty="0">
              <a:latin typeface="Arial Bold"/>
              <a:ea typeface="Arial Bold"/>
              <a:cs typeface="Arial Bold"/>
              <a:sym typeface="Arial Bold"/>
            </a:endParaRPr>
          </a:p>
          <a:p>
            <a:pPr lvl="0" defTabSz="914400">
              <a:lnSpc>
                <a:spcPct val="50000"/>
              </a:lnSpc>
              <a:spcBef>
                <a:spcPts val="6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Sitoplasmik</a:t>
            </a:r>
            <a:r>
              <a:rPr sz="2800" dirty="0">
                <a:latin typeface="Arial Bold"/>
                <a:ea typeface="Arial Bold"/>
                <a:cs typeface="Arial Bold"/>
                <a:sym typeface="Arial Bold"/>
              </a:rPr>
              <a:t> </a:t>
            </a:r>
            <a:r>
              <a:rPr sz="2800" dirty="0" err="1">
                <a:latin typeface="Arial Bold"/>
                <a:ea typeface="Arial Bold"/>
                <a:cs typeface="Arial Bold"/>
                <a:sym typeface="Arial Bold"/>
              </a:rPr>
              <a:t>matürite</a:t>
            </a:r>
            <a:r>
              <a:rPr sz="2800" dirty="0">
                <a:latin typeface="Arial Bold"/>
                <a:ea typeface="Arial Bold"/>
                <a:cs typeface="Arial Bold"/>
                <a:sym typeface="Arial Bold"/>
              </a:rPr>
              <a:t> </a:t>
            </a:r>
            <a:r>
              <a:rPr sz="2800" dirty="0" err="1">
                <a:latin typeface="Arial Bold"/>
                <a:ea typeface="Arial Bold"/>
                <a:cs typeface="Arial Bold"/>
                <a:sym typeface="Arial Bold"/>
              </a:rPr>
              <a:t>problemi</a:t>
            </a:r>
            <a:endParaRPr sz="2800" dirty="0">
              <a:latin typeface="Arial Bold"/>
              <a:ea typeface="Arial Bold"/>
              <a:cs typeface="Arial Bold"/>
              <a:sym typeface="Arial Bold"/>
            </a:endParaRPr>
          </a:p>
          <a:p>
            <a:pPr lvl="0" defTabSz="914400">
              <a:lnSpc>
                <a:spcPct val="50000"/>
              </a:lnSpc>
              <a:spcBef>
                <a:spcPts val="600"/>
              </a:spcBef>
              <a:defRPr sz="1800"/>
            </a:pPr>
            <a:endParaRPr sz="2800" dirty="0">
              <a:latin typeface="Arial Bold"/>
              <a:ea typeface="Arial Bold"/>
              <a:cs typeface="Arial Bold"/>
              <a:sym typeface="Arial Bold"/>
            </a:endParaRPr>
          </a:p>
          <a:p>
            <a:pPr lvl="0" defTabSz="914400">
              <a:lnSpc>
                <a:spcPct val="50000"/>
              </a:lnSpc>
              <a:spcBef>
                <a:spcPts val="6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Oosit</a:t>
            </a:r>
            <a:r>
              <a:rPr sz="2800" dirty="0">
                <a:latin typeface="Arial Bold"/>
                <a:ea typeface="Arial Bold"/>
                <a:cs typeface="Arial Bold"/>
                <a:sym typeface="Arial Bold"/>
              </a:rPr>
              <a:t> </a:t>
            </a:r>
            <a:r>
              <a:rPr sz="2800" dirty="0" err="1">
                <a:latin typeface="Arial Bold"/>
                <a:ea typeface="Arial Bold"/>
                <a:cs typeface="Arial Bold"/>
                <a:sym typeface="Arial Bold"/>
              </a:rPr>
              <a:t>kalite</a:t>
            </a:r>
            <a:r>
              <a:rPr sz="2800" dirty="0">
                <a:latin typeface="Arial Bold"/>
                <a:ea typeface="Arial Bold"/>
                <a:cs typeface="Arial Bold"/>
                <a:sym typeface="Arial Bold"/>
              </a:rPr>
              <a:t> </a:t>
            </a:r>
            <a:r>
              <a:rPr sz="2800" dirty="0" err="1">
                <a:latin typeface="Arial Bold"/>
                <a:ea typeface="Arial Bold"/>
                <a:cs typeface="Arial Bold"/>
                <a:sym typeface="Arial Bold"/>
              </a:rPr>
              <a:t>düşüklüğü</a:t>
            </a:r>
            <a:endParaRPr sz="2800" dirty="0">
              <a:latin typeface="Arial Bold"/>
              <a:ea typeface="Arial Bold"/>
              <a:cs typeface="Arial Bold"/>
              <a:sym typeface="Arial Bold"/>
            </a:endParaRPr>
          </a:p>
          <a:p>
            <a:pPr lvl="0" defTabSz="914400">
              <a:lnSpc>
                <a:spcPct val="50000"/>
              </a:lnSpc>
              <a:spcBef>
                <a:spcPts val="600"/>
              </a:spcBef>
              <a:defRPr sz="1800"/>
            </a:pPr>
            <a:endParaRPr sz="2800" dirty="0">
              <a:latin typeface="Arial Bold"/>
              <a:ea typeface="Arial Bold"/>
              <a:cs typeface="Arial Bold"/>
              <a:sym typeface="Arial Bold"/>
            </a:endParaRPr>
          </a:p>
          <a:p>
            <a:pPr lvl="0" defTabSz="914400">
              <a:lnSpc>
                <a:spcPct val="50000"/>
              </a:lnSpc>
              <a:spcBef>
                <a:spcPts val="6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Anöploidi</a:t>
            </a:r>
            <a:r>
              <a:rPr sz="2800" dirty="0">
                <a:latin typeface="Arial Bold"/>
                <a:ea typeface="Arial Bold"/>
                <a:cs typeface="Arial Bold"/>
                <a:sym typeface="Arial Bold"/>
              </a:rPr>
              <a:t> </a:t>
            </a:r>
            <a:r>
              <a:rPr sz="2800" dirty="0" err="1">
                <a:latin typeface="Arial Bold"/>
                <a:ea typeface="Arial Bold"/>
                <a:cs typeface="Arial Bold"/>
                <a:sym typeface="Arial Bold"/>
              </a:rPr>
              <a:t>yüksekliği</a:t>
            </a:r>
            <a:endParaRPr sz="2800" dirty="0">
              <a:latin typeface="Arial Bold"/>
              <a:ea typeface="Arial Bold"/>
              <a:cs typeface="Arial Bold"/>
              <a:sym typeface="Arial Bold"/>
            </a:endParaRPr>
          </a:p>
          <a:p>
            <a:pPr lvl="0" defTabSz="914400">
              <a:lnSpc>
                <a:spcPct val="50000"/>
              </a:lnSpc>
              <a:spcBef>
                <a:spcPts val="600"/>
              </a:spcBef>
              <a:defRPr sz="1800"/>
            </a:pPr>
            <a:endParaRPr sz="2800" dirty="0">
              <a:latin typeface="Arial Bold"/>
              <a:ea typeface="Arial Bold"/>
              <a:cs typeface="Arial Bold"/>
              <a:sym typeface="Arial Bold"/>
            </a:endParaRPr>
          </a:p>
          <a:p>
            <a:pPr lvl="0" defTabSz="914400">
              <a:lnSpc>
                <a:spcPct val="50000"/>
              </a:lnSpc>
              <a:spcBef>
                <a:spcPts val="6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Uygun</a:t>
            </a:r>
            <a:r>
              <a:rPr sz="2800" dirty="0">
                <a:latin typeface="Arial Bold"/>
                <a:ea typeface="Arial Bold"/>
                <a:cs typeface="Arial Bold"/>
                <a:sym typeface="Arial Bold"/>
              </a:rPr>
              <a:t> </a:t>
            </a:r>
            <a:r>
              <a:rPr sz="2800" dirty="0" err="1">
                <a:latin typeface="Arial Bold"/>
                <a:ea typeface="Arial Bold"/>
                <a:cs typeface="Arial Bold"/>
                <a:sym typeface="Arial Bold"/>
              </a:rPr>
              <a:t>olmayan</a:t>
            </a:r>
            <a:r>
              <a:rPr sz="2800" dirty="0">
                <a:latin typeface="Arial Bold"/>
                <a:ea typeface="Arial Bold"/>
                <a:cs typeface="Arial Bold"/>
                <a:sym typeface="Arial Bold"/>
              </a:rPr>
              <a:t> </a:t>
            </a:r>
            <a:r>
              <a:rPr sz="2800" dirty="0" err="1">
                <a:latin typeface="Arial Bold"/>
                <a:ea typeface="Arial Bold"/>
                <a:cs typeface="Arial Bold"/>
                <a:sym typeface="Arial Bold"/>
              </a:rPr>
              <a:t>mikroçevre</a:t>
            </a:r>
            <a:endParaRPr sz="2800" dirty="0">
              <a:latin typeface="Arial Bold"/>
              <a:ea typeface="Arial Bold"/>
              <a:cs typeface="Arial Bold"/>
              <a:sym typeface="Arial Bold"/>
            </a:endParaRPr>
          </a:p>
        </p:txBody>
      </p:sp>
      <p:sp>
        <p:nvSpPr>
          <p:cNvPr id="219" name="Shape 219"/>
          <p:cNvSpPr/>
          <p:nvPr/>
        </p:nvSpPr>
        <p:spPr>
          <a:xfrm>
            <a:off x="6896099" y="6446837"/>
            <a:ext cx="2060522" cy="35066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800">
                <a:latin typeface="Arial Bold"/>
                <a:ea typeface="Arial Bold"/>
                <a:cs typeface="Arial Bold"/>
                <a:sym typeface="Arial Bold"/>
              </a:defRPr>
            </a:lvl1pPr>
          </a:lstStyle>
          <a:p>
            <a:pPr lvl="0"/>
            <a:r>
              <a:t>Ludwig et al, 1999</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sz="5400">
                <a:latin typeface="Arial"/>
                <a:ea typeface="Arial"/>
                <a:cs typeface="Arial"/>
                <a:sym typeface="Arial"/>
              </a:defRPr>
            </a:lvl1pPr>
          </a:lstStyle>
          <a:p>
            <a:pPr lvl="0">
              <a:defRPr sz="1800"/>
            </a:pPr>
            <a:r>
              <a:rPr sz="5400"/>
              <a:t>PCOS: Oosit Kalitesi</a:t>
            </a:r>
          </a:p>
        </p:txBody>
      </p:sp>
      <p:sp>
        <p:nvSpPr>
          <p:cNvPr id="222" name="Shape 222"/>
          <p:cNvSpPr>
            <a:spLocks noGrp="1"/>
          </p:cNvSpPr>
          <p:nvPr>
            <p:ph type="body" idx="4294967295"/>
          </p:nvPr>
        </p:nvSpPr>
        <p:spPr>
          <a:xfrm>
            <a:off x="468312" y="1628775"/>
            <a:ext cx="8229601" cy="4525963"/>
          </a:xfrm>
          <a:prstGeom prst="rect">
            <a:avLst/>
          </a:prstGeom>
        </p:spPr>
        <p:txBody>
          <a:bodyPr>
            <a:normAutofit/>
          </a:bodyPr>
          <a:lstStyle/>
          <a:p>
            <a:pPr lvl="0" algn="l" defTabSz="914400">
              <a:lnSpc>
                <a:spcPct val="100000"/>
              </a:lnSpc>
              <a:spcBef>
                <a:spcPts val="500"/>
              </a:spcBef>
              <a:buSzPct val="100000"/>
              <a:buFont typeface="Arial"/>
              <a:buChar char="•"/>
              <a:defRPr sz="1800"/>
            </a:pPr>
            <a:r>
              <a:rPr sz="2400" dirty="0" err="1">
                <a:latin typeface="Arial Bold"/>
                <a:ea typeface="Arial Bold"/>
                <a:cs typeface="Arial Bold"/>
                <a:sym typeface="Arial Bold"/>
              </a:rPr>
              <a:t>Oosit</a:t>
            </a:r>
            <a:r>
              <a:rPr sz="2400" dirty="0">
                <a:latin typeface="Arial Bold"/>
                <a:ea typeface="Arial Bold"/>
                <a:cs typeface="Arial Bold"/>
                <a:sym typeface="Arial Bold"/>
              </a:rPr>
              <a:t> DNA – </a:t>
            </a:r>
            <a:r>
              <a:rPr sz="2400" dirty="0" err="1">
                <a:latin typeface="Arial Bold"/>
                <a:ea typeface="Arial Bold"/>
                <a:cs typeface="Arial Bold"/>
                <a:sym typeface="Arial Bold"/>
              </a:rPr>
              <a:t>mikroarray</a:t>
            </a:r>
            <a:r>
              <a:rPr sz="2400" dirty="0">
                <a:latin typeface="Arial Bold"/>
                <a:ea typeface="Arial Bold"/>
                <a:cs typeface="Arial Bold"/>
                <a:sym typeface="Arial Bold"/>
              </a:rPr>
              <a:t> &amp; PCR</a:t>
            </a:r>
          </a:p>
          <a:p>
            <a:pPr lvl="0" algn="l" defTabSz="914400">
              <a:lnSpc>
                <a:spcPct val="100000"/>
              </a:lnSpc>
              <a:spcBef>
                <a:spcPts val="500"/>
              </a:spcBef>
              <a:buSzPct val="100000"/>
              <a:buFont typeface="Arial"/>
              <a:buChar char="•"/>
              <a:defRPr sz="1800"/>
            </a:pPr>
            <a:r>
              <a:rPr sz="2400" dirty="0" err="1">
                <a:latin typeface="Arial Bold"/>
                <a:ea typeface="Arial Bold"/>
                <a:cs typeface="Arial Bold"/>
                <a:sym typeface="Arial Bold"/>
              </a:rPr>
              <a:t>Oosit</a:t>
            </a:r>
            <a:r>
              <a:rPr sz="2400" dirty="0">
                <a:latin typeface="Arial Bold"/>
                <a:ea typeface="Arial Bold"/>
                <a:cs typeface="Arial Bold"/>
                <a:sym typeface="Arial Bold"/>
              </a:rPr>
              <a:t> </a:t>
            </a:r>
            <a:r>
              <a:rPr sz="2400" dirty="0" err="1">
                <a:latin typeface="Arial Bold"/>
                <a:ea typeface="Arial Bold"/>
                <a:cs typeface="Arial Bold"/>
                <a:sym typeface="Arial Bold"/>
              </a:rPr>
              <a:t>eksprese</a:t>
            </a:r>
            <a:r>
              <a:rPr sz="2400" dirty="0">
                <a:latin typeface="Arial Bold"/>
                <a:ea typeface="Arial Bold"/>
                <a:cs typeface="Arial Bold"/>
                <a:sym typeface="Arial Bold"/>
              </a:rPr>
              <a:t> </a:t>
            </a:r>
            <a:r>
              <a:rPr sz="2400" dirty="0" err="1">
                <a:latin typeface="Arial Bold"/>
                <a:ea typeface="Arial Bold"/>
                <a:cs typeface="Arial Bold"/>
                <a:sym typeface="Arial Bold"/>
              </a:rPr>
              <a:t>genler</a:t>
            </a:r>
            <a:r>
              <a:rPr sz="2400" dirty="0">
                <a:latin typeface="Arial Bold"/>
                <a:ea typeface="Arial Bold"/>
                <a:cs typeface="Arial Bold"/>
                <a:sym typeface="Arial Bold"/>
              </a:rPr>
              <a:t> – PCOS vs </a:t>
            </a:r>
            <a:r>
              <a:rPr sz="2400" dirty="0" err="1">
                <a:latin typeface="Arial Bold"/>
                <a:ea typeface="Arial Bold"/>
                <a:cs typeface="Arial Bold"/>
                <a:sym typeface="Arial Bold"/>
              </a:rPr>
              <a:t>Kontrol</a:t>
            </a:r>
            <a:endParaRPr sz="2400" dirty="0">
              <a:latin typeface="Arial Bold"/>
              <a:ea typeface="Arial Bold"/>
              <a:cs typeface="Arial Bold"/>
              <a:sym typeface="Arial Bold"/>
            </a:endParaRPr>
          </a:p>
          <a:p>
            <a:pPr lvl="0" algn="l" defTabSz="914400">
              <a:lnSpc>
                <a:spcPct val="100000"/>
              </a:lnSpc>
              <a:spcBef>
                <a:spcPts val="500"/>
              </a:spcBef>
              <a:buSzPct val="100000"/>
              <a:buFont typeface="Arial"/>
              <a:buChar char="•"/>
              <a:defRPr sz="1800"/>
            </a:pPr>
            <a:r>
              <a:rPr sz="2400" dirty="0">
                <a:latin typeface="Arial Bold"/>
                <a:ea typeface="Arial Bold"/>
                <a:cs typeface="Arial Bold"/>
                <a:sym typeface="Arial Bold"/>
              </a:rPr>
              <a:t>374 </a:t>
            </a:r>
            <a:r>
              <a:rPr sz="2400" dirty="0" err="1">
                <a:latin typeface="Arial Bold"/>
                <a:ea typeface="Arial Bold"/>
                <a:cs typeface="Arial Bold"/>
                <a:sym typeface="Arial Bold"/>
              </a:rPr>
              <a:t>farklı</a:t>
            </a:r>
            <a:r>
              <a:rPr sz="2400" dirty="0">
                <a:latin typeface="Arial Bold"/>
                <a:ea typeface="Arial Bold"/>
                <a:cs typeface="Arial Bold"/>
                <a:sym typeface="Arial Bold"/>
              </a:rPr>
              <a:t> gen PCOS </a:t>
            </a:r>
          </a:p>
          <a:p>
            <a:pPr lvl="0" algn="l" defTabSz="914400">
              <a:lnSpc>
                <a:spcPct val="100000"/>
              </a:lnSpc>
              <a:spcBef>
                <a:spcPts val="500"/>
              </a:spcBef>
              <a:buSzPct val="100000"/>
              <a:buFont typeface="Arial"/>
              <a:buChar char="•"/>
              <a:defRPr sz="1800"/>
            </a:pPr>
            <a:r>
              <a:rPr sz="2400" dirty="0" err="1">
                <a:latin typeface="Arial Bold"/>
                <a:ea typeface="Arial Bold"/>
                <a:cs typeface="Arial Bold"/>
                <a:sym typeface="Arial Bold"/>
              </a:rPr>
              <a:t>Bir</a:t>
            </a:r>
            <a:r>
              <a:rPr sz="2400" dirty="0">
                <a:latin typeface="Arial Bold"/>
                <a:ea typeface="Arial Bold"/>
                <a:cs typeface="Arial Bold"/>
                <a:sym typeface="Arial Bold"/>
              </a:rPr>
              <a:t> </a:t>
            </a:r>
            <a:r>
              <a:rPr sz="2400" dirty="0" err="1">
                <a:latin typeface="Arial Bold"/>
                <a:ea typeface="Arial Bold"/>
                <a:cs typeface="Arial Bold"/>
                <a:sym typeface="Arial Bold"/>
              </a:rPr>
              <a:t>kısmı</a:t>
            </a:r>
            <a:r>
              <a:rPr sz="2400" dirty="0">
                <a:latin typeface="Arial Bold"/>
                <a:ea typeface="Arial Bold"/>
                <a:cs typeface="Arial Bold"/>
                <a:sym typeface="Arial Bold"/>
              </a:rPr>
              <a:t> </a:t>
            </a:r>
            <a:r>
              <a:rPr sz="2400" dirty="0" err="1">
                <a:latin typeface="Arial Bold"/>
                <a:ea typeface="Arial Bold"/>
                <a:cs typeface="Arial Bold"/>
                <a:sym typeface="Arial Bold"/>
              </a:rPr>
              <a:t>kromozomal</a:t>
            </a:r>
            <a:r>
              <a:rPr sz="2400" dirty="0">
                <a:latin typeface="Arial Bold"/>
                <a:ea typeface="Arial Bold"/>
                <a:cs typeface="Arial Bold"/>
                <a:sym typeface="Arial Bold"/>
              </a:rPr>
              <a:t> </a:t>
            </a:r>
            <a:r>
              <a:rPr sz="2400" dirty="0" err="1">
                <a:latin typeface="Arial Bold"/>
                <a:ea typeface="Arial Bold"/>
                <a:cs typeface="Arial Bold"/>
                <a:sym typeface="Arial Bold"/>
              </a:rPr>
              <a:t>düzenlenme</a:t>
            </a:r>
            <a:r>
              <a:rPr sz="2400" dirty="0">
                <a:latin typeface="Arial Bold"/>
                <a:ea typeface="Arial Bold"/>
                <a:cs typeface="Arial Bold"/>
                <a:sym typeface="Arial Bold"/>
              </a:rPr>
              <a:t> </a:t>
            </a:r>
            <a:r>
              <a:rPr sz="2400" dirty="0" err="1">
                <a:latin typeface="Arial Bold"/>
                <a:ea typeface="Arial Bold"/>
                <a:cs typeface="Arial Bold"/>
                <a:sym typeface="Arial Bold"/>
              </a:rPr>
              <a:t>ve</a:t>
            </a:r>
            <a:r>
              <a:rPr sz="2400" dirty="0">
                <a:latin typeface="Arial Bold"/>
                <a:ea typeface="Arial Bold"/>
                <a:cs typeface="Arial Bold"/>
                <a:sym typeface="Arial Bold"/>
              </a:rPr>
              <a:t> </a:t>
            </a:r>
            <a:r>
              <a:rPr sz="2400" dirty="0" err="1">
                <a:latin typeface="Arial Bold"/>
                <a:ea typeface="Arial Bold"/>
                <a:cs typeface="Arial Bold"/>
                <a:sym typeface="Arial Bold"/>
              </a:rPr>
              <a:t>ayrılma</a:t>
            </a:r>
            <a:r>
              <a:rPr sz="2400" dirty="0">
                <a:latin typeface="Arial Bold"/>
                <a:ea typeface="Arial Bold"/>
                <a:cs typeface="Arial Bold"/>
                <a:sym typeface="Arial Bold"/>
              </a:rPr>
              <a:t> (</a:t>
            </a:r>
            <a:r>
              <a:rPr sz="2400" dirty="0" err="1">
                <a:latin typeface="Arial Bold"/>
                <a:ea typeface="Arial Bold"/>
                <a:cs typeface="Arial Bold"/>
                <a:sym typeface="Arial Bold"/>
              </a:rPr>
              <a:t>Mitoz</a:t>
            </a:r>
            <a:r>
              <a:rPr sz="2400" dirty="0">
                <a:latin typeface="Arial Bold"/>
                <a:ea typeface="Arial Bold"/>
                <a:cs typeface="Arial Bold"/>
                <a:sym typeface="Arial Bold"/>
              </a:rPr>
              <a:t>/</a:t>
            </a:r>
            <a:r>
              <a:rPr sz="2400" dirty="0" err="1">
                <a:latin typeface="Arial Bold"/>
                <a:ea typeface="Arial Bold"/>
                <a:cs typeface="Arial Bold"/>
                <a:sym typeface="Arial Bold"/>
              </a:rPr>
              <a:t>Mayoz</a:t>
            </a:r>
            <a:r>
              <a:rPr sz="2400" dirty="0">
                <a:latin typeface="Arial Bold"/>
                <a:ea typeface="Arial Bold"/>
                <a:cs typeface="Arial Bold"/>
                <a:sym typeface="Arial Bold"/>
              </a:rPr>
              <a:t>)</a:t>
            </a:r>
          </a:p>
          <a:p>
            <a:pPr lvl="0" algn="l" defTabSz="914400">
              <a:lnSpc>
                <a:spcPct val="100000"/>
              </a:lnSpc>
              <a:spcBef>
                <a:spcPts val="500"/>
              </a:spcBef>
              <a:buSzPct val="100000"/>
              <a:buFont typeface="Arial"/>
              <a:buChar char="•"/>
              <a:defRPr sz="1800"/>
            </a:pPr>
            <a:r>
              <a:rPr sz="2400" dirty="0" err="1">
                <a:latin typeface="Arial Bold"/>
                <a:ea typeface="Arial Bold"/>
                <a:cs typeface="Arial Bold"/>
                <a:sym typeface="Arial Bold"/>
              </a:rPr>
              <a:t>Androjen</a:t>
            </a:r>
            <a:r>
              <a:rPr sz="2400" dirty="0">
                <a:latin typeface="Arial Bold"/>
                <a:ea typeface="Arial Bold"/>
                <a:cs typeface="Arial Bold"/>
                <a:sym typeface="Arial Bold"/>
              </a:rPr>
              <a:t> </a:t>
            </a:r>
            <a:r>
              <a:rPr sz="2400" dirty="0" err="1">
                <a:latin typeface="Arial Bold"/>
                <a:ea typeface="Arial Bold"/>
                <a:cs typeface="Arial Bold"/>
                <a:sym typeface="Arial Bold"/>
              </a:rPr>
              <a:t>ve</a:t>
            </a:r>
            <a:r>
              <a:rPr sz="2400" dirty="0">
                <a:latin typeface="Arial Bold"/>
                <a:ea typeface="Arial Bold"/>
                <a:cs typeface="Arial Bold"/>
                <a:sym typeface="Arial Bold"/>
              </a:rPr>
              <a:t> </a:t>
            </a:r>
            <a:r>
              <a:rPr sz="2400" dirty="0" err="1">
                <a:latin typeface="Arial Bold"/>
                <a:ea typeface="Arial Bold"/>
                <a:cs typeface="Arial Bold"/>
                <a:sym typeface="Arial Bold"/>
              </a:rPr>
              <a:t>Aktivatörler</a:t>
            </a:r>
            <a:r>
              <a:rPr sz="2400" dirty="0">
                <a:latin typeface="Arial Bold"/>
                <a:ea typeface="Arial Bold"/>
                <a:cs typeface="Arial Bold"/>
                <a:sym typeface="Arial Bold"/>
              </a:rPr>
              <a:t> (</a:t>
            </a:r>
            <a:r>
              <a:rPr sz="2400" dirty="0" err="1">
                <a:latin typeface="Arial Bold"/>
                <a:ea typeface="Arial Bold"/>
                <a:cs typeface="Arial Bold"/>
                <a:sym typeface="Arial Bold"/>
              </a:rPr>
              <a:t>Nükleer</a:t>
            </a:r>
            <a:r>
              <a:rPr sz="2400" dirty="0">
                <a:latin typeface="Arial Bold"/>
                <a:ea typeface="Arial Bold"/>
                <a:cs typeface="Arial Bold"/>
                <a:sym typeface="Arial Bold"/>
              </a:rPr>
              <a:t> </a:t>
            </a:r>
            <a:r>
              <a:rPr sz="2400" dirty="0" err="1">
                <a:latin typeface="Arial Bold"/>
                <a:ea typeface="Arial Bold"/>
                <a:cs typeface="Arial Bold"/>
                <a:sym typeface="Arial Bold"/>
              </a:rPr>
              <a:t>Reseptör</a:t>
            </a:r>
            <a:r>
              <a:rPr sz="2400" dirty="0">
                <a:latin typeface="Arial Bold"/>
                <a:ea typeface="Arial Bold"/>
                <a:cs typeface="Arial Bold"/>
                <a:sym typeface="Arial Bold"/>
              </a:rPr>
              <a:t>)</a:t>
            </a:r>
          </a:p>
          <a:p>
            <a:pPr lvl="0" algn="l" defTabSz="914400">
              <a:lnSpc>
                <a:spcPct val="100000"/>
              </a:lnSpc>
              <a:spcBef>
                <a:spcPts val="700"/>
              </a:spcBef>
              <a:defRPr sz="1800"/>
            </a:pPr>
            <a:endParaRPr sz="2400" dirty="0">
              <a:latin typeface="Arial Bold"/>
              <a:ea typeface="Arial Bold"/>
              <a:cs typeface="Arial Bold"/>
              <a:sym typeface="Arial Bold"/>
            </a:endParaRPr>
          </a:p>
          <a:p>
            <a:pPr lvl="0" defTabSz="914400">
              <a:lnSpc>
                <a:spcPct val="100000"/>
              </a:lnSpc>
              <a:spcBef>
                <a:spcPts val="700"/>
              </a:spcBef>
              <a:defRPr sz="1800"/>
            </a:pPr>
            <a:r>
              <a:rPr sz="2800" dirty="0">
                <a:latin typeface="Arial Bold"/>
                <a:ea typeface="Arial Bold"/>
                <a:cs typeface="Arial Bold"/>
                <a:sym typeface="Arial Bold"/>
              </a:rPr>
              <a:t>	</a:t>
            </a:r>
            <a:r>
              <a:rPr sz="2800" dirty="0" err="1">
                <a:latin typeface="Arial Bold"/>
                <a:ea typeface="Arial Bold"/>
                <a:cs typeface="Arial Bold"/>
                <a:sym typeface="Arial Bold"/>
              </a:rPr>
              <a:t>Mayoz</a:t>
            </a:r>
            <a:r>
              <a:rPr sz="2800" dirty="0">
                <a:latin typeface="Arial Bold"/>
                <a:ea typeface="Arial Bold"/>
                <a:cs typeface="Arial Bold"/>
                <a:sym typeface="Arial Bold"/>
              </a:rPr>
              <a:t> </a:t>
            </a:r>
            <a:r>
              <a:rPr sz="2800" dirty="0" err="1" smtClean="0">
                <a:latin typeface="Arial Bold"/>
                <a:ea typeface="Arial Bold"/>
                <a:cs typeface="Arial Bold"/>
                <a:sym typeface="Arial Bold"/>
              </a:rPr>
              <a:t>defektler</a:t>
            </a:r>
            <a:r>
              <a:rPr sz="2800" dirty="0" smtClean="0">
                <a:latin typeface="Arial Bold"/>
                <a:ea typeface="Arial Bold"/>
                <a:cs typeface="Arial Bold"/>
                <a:sym typeface="Arial Bold"/>
              </a:rPr>
              <a:t> </a:t>
            </a:r>
            <a:r>
              <a:rPr lang="tr-TR" sz="2800" dirty="0" smtClean="0">
                <a:latin typeface="Arial Bold"/>
                <a:ea typeface="Arial Bold"/>
                <a:cs typeface="Arial Bold"/>
                <a:sym typeface="Arial Bold"/>
              </a:rPr>
              <a:t>-</a:t>
            </a:r>
            <a:r>
              <a:rPr sz="2800" dirty="0" smtClean="0">
                <a:latin typeface="Arial Bold"/>
                <a:ea typeface="Arial Bold"/>
                <a:cs typeface="Arial Bold"/>
                <a:sym typeface="Arial Bold"/>
              </a:rPr>
              <a:t> </a:t>
            </a:r>
            <a:r>
              <a:rPr sz="2800" dirty="0" err="1">
                <a:latin typeface="Arial Bold"/>
                <a:ea typeface="Arial Bold"/>
                <a:cs typeface="Arial Bold"/>
                <a:sym typeface="Arial Bold"/>
              </a:rPr>
              <a:t>erken</a:t>
            </a:r>
            <a:r>
              <a:rPr sz="2800" dirty="0">
                <a:latin typeface="Arial Bold"/>
                <a:ea typeface="Arial Bold"/>
                <a:cs typeface="Arial Bold"/>
                <a:sym typeface="Arial Bold"/>
              </a:rPr>
              <a:t> embryo </a:t>
            </a:r>
            <a:endParaRPr lang="tr-TR" sz="2800" dirty="0" smtClean="0">
              <a:latin typeface="Arial Bold"/>
              <a:ea typeface="Arial Bold"/>
              <a:cs typeface="Arial Bold"/>
              <a:sym typeface="Arial Bold"/>
            </a:endParaRPr>
          </a:p>
          <a:p>
            <a:pPr lvl="0" defTabSz="914400">
              <a:lnSpc>
                <a:spcPct val="100000"/>
              </a:lnSpc>
              <a:spcBef>
                <a:spcPts val="700"/>
              </a:spcBef>
              <a:defRPr sz="1800"/>
            </a:pPr>
            <a:r>
              <a:rPr sz="2800" dirty="0" err="1" smtClean="0">
                <a:latin typeface="Arial Bold"/>
                <a:ea typeface="Arial Bold"/>
                <a:cs typeface="Arial Bold"/>
                <a:sym typeface="Arial Bold"/>
              </a:rPr>
              <a:t>gelişimi</a:t>
            </a:r>
            <a:r>
              <a:rPr sz="2800" dirty="0" smtClean="0">
                <a:latin typeface="Arial Bold"/>
                <a:ea typeface="Arial Bold"/>
                <a:cs typeface="Arial Bold"/>
                <a:sym typeface="Arial Bold"/>
              </a:rPr>
              <a:t> </a:t>
            </a:r>
            <a:r>
              <a:rPr sz="2800" dirty="0" err="1" smtClean="0">
                <a:latin typeface="Arial Bold"/>
                <a:ea typeface="Arial Bold"/>
                <a:cs typeface="Arial Bold"/>
                <a:sym typeface="Arial Bold"/>
              </a:rPr>
              <a:t>etkile</a:t>
            </a:r>
            <a:r>
              <a:rPr lang="tr-TR" sz="2800" dirty="0" smtClean="0">
                <a:latin typeface="Arial Bold"/>
                <a:ea typeface="Arial Bold"/>
                <a:cs typeface="Arial Bold"/>
                <a:sym typeface="Arial Bold"/>
              </a:rPr>
              <a:t>nir</a:t>
            </a:r>
            <a:r>
              <a:rPr sz="2800" dirty="0" smtClean="0">
                <a:latin typeface="Arial Bold"/>
                <a:ea typeface="Arial Bold"/>
                <a:cs typeface="Arial Bold"/>
                <a:sym typeface="Arial Bold"/>
              </a:rPr>
              <a:t> </a:t>
            </a:r>
            <a:endParaRPr sz="2800" dirty="0">
              <a:latin typeface="Arial Bold"/>
              <a:ea typeface="Arial Bold"/>
              <a:cs typeface="Arial Bold"/>
              <a:sym typeface="Arial Bold"/>
            </a:endParaRPr>
          </a:p>
        </p:txBody>
      </p:sp>
      <p:sp>
        <p:nvSpPr>
          <p:cNvPr id="223" name="Shape 223"/>
          <p:cNvSpPr/>
          <p:nvPr/>
        </p:nvSpPr>
        <p:spPr>
          <a:xfrm>
            <a:off x="431005" y="4581525"/>
            <a:ext cx="8351840" cy="1008063"/>
          </a:xfrm>
          <a:prstGeom prst="rect">
            <a:avLst/>
          </a:prstGeom>
          <a:ln>
            <a:solidFill>
              <a:srgbClr val="FF0000"/>
            </a:solidFill>
            <a:round/>
          </a:ln>
        </p:spPr>
        <p:txBody>
          <a:bodyPr lIns="0" tIns="0" rIns="0" bIns="0" anchor="ctr"/>
          <a:lstStyle/>
          <a:p>
            <a:pPr lvl="0" defTabSz="457200">
              <a:defRPr sz="1800">
                <a:latin typeface="Arial"/>
                <a:ea typeface="Arial"/>
                <a:cs typeface="Arial"/>
                <a:sym typeface="Arial"/>
              </a:defRPr>
            </a:pPr>
            <a:endParaRPr/>
          </a:p>
        </p:txBody>
      </p:sp>
      <p:sp>
        <p:nvSpPr>
          <p:cNvPr id="224" name="Shape 224"/>
          <p:cNvSpPr/>
          <p:nvPr/>
        </p:nvSpPr>
        <p:spPr>
          <a:xfrm>
            <a:off x="5662612" y="6497637"/>
            <a:ext cx="3372255" cy="28882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400">
                <a:latin typeface="Arial"/>
                <a:ea typeface="Arial"/>
                <a:cs typeface="Arial"/>
                <a:sym typeface="Arial"/>
              </a:defRPr>
            </a:lvl1pPr>
          </a:lstStyle>
          <a:p>
            <a:pPr lvl="0">
              <a:defRPr sz="1800"/>
            </a:pPr>
            <a:r>
              <a:rPr sz="1400"/>
              <a:t>Wood et al. J Clin Endocrinol Metab 2007</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37.png" descr="Screen Shot 2015-04-22 at 11.17.11 AM.png"/>
          <p:cNvPicPr/>
          <p:nvPr/>
        </p:nvPicPr>
        <p:blipFill>
          <a:blip r:embed="rId2">
            <a:extLst/>
          </a:blip>
          <a:stretch>
            <a:fillRect/>
          </a:stretch>
        </p:blipFill>
        <p:spPr>
          <a:xfrm>
            <a:off x="503417" y="1716790"/>
            <a:ext cx="4789034" cy="4552953"/>
          </a:xfrm>
          <a:prstGeom prst="rect">
            <a:avLst/>
          </a:prstGeom>
          <a:ln w="12700">
            <a:miter lim="400000"/>
          </a:ln>
        </p:spPr>
      </p:pic>
      <p:pic>
        <p:nvPicPr>
          <p:cNvPr id="227" name="image38.png" descr="Screen Shot 2015-04-22 at 11.15.52 AM.png"/>
          <p:cNvPicPr/>
          <p:nvPr/>
        </p:nvPicPr>
        <p:blipFill>
          <a:blip r:embed="rId3">
            <a:extLst/>
          </a:blip>
          <a:stretch>
            <a:fillRect/>
          </a:stretch>
        </p:blipFill>
        <p:spPr>
          <a:xfrm>
            <a:off x="1207834" y="101094"/>
            <a:ext cx="6798181" cy="1360819"/>
          </a:xfrm>
          <a:prstGeom prst="rect">
            <a:avLst/>
          </a:prstGeom>
          <a:ln w="12700">
            <a:miter lim="400000"/>
          </a:ln>
        </p:spPr>
      </p:pic>
      <p:sp>
        <p:nvSpPr>
          <p:cNvPr id="228" name="Shape 228"/>
          <p:cNvSpPr/>
          <p:nvPr/>
        </p:nvSpPr>
        <p:spPr>
          <a:xfrm>
            <a:off x="5616573" y="2452024"/>
            <a:ext cx="3390949" cy="267765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1800">
                <a:latin typeface="Arial"/>
                <a:ea typeface="Arial"/>
                <a:cs typeface="Arial"/>
                <a:sym typeface="Arial"/>
              </a:defRPr>
            </a:lvl1pPr>
          </a:lstStyle>
          <a:p>
            <a:pPr lvl="0" algn="ctr">
              <a:lnSpc>
                <a:spcPct val="150000"/>
              </a:lnSpc>
            </a:pPr>
            <a:r>
              <a:rPr sz="2800" dirty="0"/>
              <a:t>PCOS </a:t>
            </a:r>
            <a:r>
              <a:rPr sz="2800" dirty="0" err="1"/>
              <a:t>oositlerinde</a:t>
            </a:r>
            <a:r>
              <a:rPr sz="2800" dirty="0"/>
              <a:t> </a:t>
            </a:r>
            <a:r>
              <a:rPr sz="2800" dirty="0" err="1"/>
              <a:t>farkı</a:t>
            </a:r>
            <a:r>
              <a:rPr sz="2800" dirty="0"/>
              <a:t> mRNA </a:t>
            </a:r>
            <a:r>
              <a:rPr sz="2800" dirty="0" err="1" smtClean="0"/>
              <a:t>sentezi</a:t>
            </a:r>
            <a:r>
              <a:rPr sz="2800" dirty="0" smtClean="0"/>
              <a:t> </a:t>
            </a:r>
            <a:r>
              <a:rPr lang="tr-TR" sz="2800" dirty="0"/>
              <a:t> </a:t>
            </a:r>
            <a:r>
              <a:rPr lang="tr-TR" sz="2800" dirty="0" smtClean="0"/>
              <a:t>farklı </a:t>
            </a:r>
            <a:r>
              <a:rPr sz="2800" dirty="0" err="1" smtClean="0"/>
              <a:t>transkriptomlar</a:t>
            </a:r>
            <a:r>
              <a:rPr sz="2800" dirty="0" smtClean="0"/>
              <a:t> </a:t>
            </a:r>
            <a:r>
              <a:rPr sz="2800" dirty="0"/>
              <a:t>MEVCUT..</a:t>
            </a:r>
          </a:p>
        </p:txBody>
      </p:sp>
      <p:sp>
        <p:nvSpPr>
          <p:cNvPr id="229" name="Shape 229"/>
          <p:cNvSpPr/>
          <p:nvPr/>
        </p:nvSpPr>
        <p:spPr>
          <a:xfrm>
            <a:off x="6732586" y="6524624"/>
            <a:ext cx="2411414" cy="350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Wood et al 2007</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39.png"/>
          <p:cNvPicPr/>
          <p:nvPr/>
        </p:nvPicPr>
        <p:blipFill>
          <a:blip r:embed="rId2">
            <a:extLst/>
          </a:blip>
          <a:stretch>
            <a:fillRect/>
          </a:stretch>
        </p:blipFill>
        <p:spPr>
          <a:xfrm>
            <a:off x="741006" y="26987"/>
            <a:ext cx="7652463" cy="1910995"/>
          </a:xfrm>
          <a:prstGeom prst="rect">
            <a:avLst/>
          </a:prstGeom>
          <a:ln w="12700">
            <a:miter lim="400000"/>
          </a:ln>
        </p:spPr>
      </p:pic>
      <p:pic>
        <p:nvPicPr>
          <p:cNvPr id="232" name="image40.png"/>
          <p:cNvPicPr/>
          <p:nvPr/>
        </p:nvPicPr>
        <p:blipFill>
          <a:blip r:embed="rId3">
            <a:extLst/>
          </a:blip>
          <a:stretch>
            <a:fillRect/>
          </a:stretch>
        </p:blipFill>
        <p:spPr>
          <a:xfrm>
            <a:off x="-6351" y="2162900"/>
            <a:ext cx="5451807" cy="4171434"/>
          </a:xfrm>
          <a:prstGeom prst="rect">
            <a:avLst/>
          </a:prstGeom>
          <a:ln w="12700">
            <a:miter lim="400000"/>
          </a:ln>
        </p:spPr>
      </p:pic>
      <p:sp>
        <p:nvSpPr>
          <p:cNvPr id="233" name="Shape 233"/>
          <p:cNvSpPr/>
          <p:nvPr/>
        </p:nvSpPr>
        <p:spPr>
          <a:xfrm>
            <a:off x="5308978" y="2860675"/>
            <a:ext cx="3643817" cy="274690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defTabSz="457200">
              <a:lnSpc>
                <a:spcPct val="150000"/>
              </a:lnSpc>
              <a:defRPr sz="1800"/>
            </a:pPr>
            <a:r>
              <a:rPr sz="2300" dirty="0" err="1">
                <a:latin typeface="Arial Bold"/>
                <a:ea typeface="Arial Bold"/>
                <a:cs typeface="Arial Bold"/>
                <a:sym typeface="Arial Bold"/>
              </a:rPr>
              <a:t>Kontrol</a:t>
            </a:r>
            <a:r>
              <a:rPr sz="2300" dirty="0">
                <a:latin typeface="Arial Bold"/>
                <a:ea typeface="Arial Bold"/>
                <a:cs typeface="Arial Bold"/>
                <a:sym typeface="Arial Bold"/>
              </a:rPr>
              <a:t> vs PCOS</a:t>
            </a:r>
          </a:p>
          <a:p>
            <a:pPr lvl="0" algn="ctr" defTabSz="457200">
              <a:lnSpc>
                <a:spcPct val="150000"/>
              </a:lnSpc>
              <a:defRPr sz="1800"/>
            </a:pPr>
            <a:r>
              <a:rPr sz="2300" dirty="0">
                <a:latin typeface="Arial Bold"/>
                <a:ea typeface="Arial Bold"/>
                <a:cs typeface="Arial Bold"/>
                <a:sym typeface="Arial Bold"/>
              </a:rPr>
              <a:t>Corona </a:t>
            </a:r>
            <a:r>
              <a:rPr sz="2300" dirty="0" err="1">
                <a:latin typeface="Arial Bold"/>
                <a:ea typeface="Arial Bold"/>
                <a:cs typeface="Arial Bold"/>
                <a:sym typeface="Arial Bold"/>
              </a:rPr>
              <a:t>radiata</a:t>
            </a:r>
            <a:r>
              <a:rPr sz="2300" dirty="0">
                <a:latin typeface="Arial Bold"/>
                <a:ea typeface="Arial Bold"/>
                <a:cs typeface="Arial Bold"/>
                <a:sym typeface="Arial Bold"/>
              </a:rPr>
              <a:t> </a:t>
            </a:r>
            <a:r>
              <a:rPr sz="2300" dirty="0" err="1" smtClean="0">
                <a:latin typeface="Arial Bold"/>
                <a:ea typeface="Arial Bold"/>
                <a:cs typeface="Arial Bold"/>
                <a:sym typeface="Arial Bold"/>
              </a:rPr>
              <a:t>hü</a:t>
            </a:r>
            <a:r>
              <a:rPr lang="tr-TR" sz="2300" dirty="0" smtClean="0">
                <a:latin typeface="Arial Bold"/>
                <a:ea typeface="Arial Bold"/>
                <a:cs typeface="Arial Bold"/>
                <a:sym typeface="Arial Bold"/>
              </a:rPr>
              <a:t>cre</a:t>
            </a:r>
            <a:endParaRPr sz="2300" dirty="0">
              <a:latin typeface="Arial Bold"/>
              <a:ea typeface="Arial Bold"/>
              <a:cs typeface="Arial Bold"/>
              <a:sym typeface="Arial Bold"/>
            </a:endParaRPr>
          </a:p>
          <a:p>
            <a:pPr lvl="0" algn="ctr" defTabSz="457200">
              <a:lnSpc>
                <a:spcPct val="150000"/>
              </a:lnSpc>
              <a:defRPr sz="1800"/>
            </a:pPr>
            <a:r>
              <a:rPr sz="2300" dirty="0" err="1">
                <a:latin typeface="Arial Bold"/>
                <a:ea typeface="Arial Bold"/>
                <a:cs typeface="Arial Bold"/>
                <a:sym typeface="Arial Bold"/>
              </a:rPr>
              <a:t>Bozulmuş-gecikmiş</a:t>
            </a:r>
            <a:r>
              <a:rPr sz="2300" dirty="0">
                <a:latin typeface="Arial Bold"/>
                <a:ea typeface="Arial Bold"/>
                <a:cs typeface="Arial Bold"/>
                <a:sym typeface="Arial Bold"/>
              </a:rPr>
              <a:t> </a:t>
            </a:r>
            <a:endParaRPr lang="tr-TR" sz="2300" dirty="0" smtClean="0">
              <a:latin typeface="Arial Bold"/>
              <a:ea typeface="Arial Bold"/>
              <a:cs typeface="Arial Bold"/>
              <a:sym typeface="Arial Bold"/>
            </a:endParaRPr>
          </a:p>
          <a:p>
            <a:pPr lvl="0" algn="ctr" defTabSz="457200">
              <a:lnSpc>
                <a:spcPct val="150000"/>
              </a:lnSpc>
              <a:defRPr sz="1800"/>
            </a:pPr>
            <a:r>
              <a:rPr sz="2300" dirty="0" smtClean="0">
                <a:latin typeface="Arial Bold"/>
                <a:ea typeface="Arial Bold"/>
                <a:cs typeface="Arial Bold"/>
                <a:sym typeface="Arial Bold"/>
              </a:rPr>
              <a:t>final </a:t>
            </a:r>
            <a:r>
              <a:rPr sz="2300" dirty="0" err="1">
                <a:latin typeface="Arial Bold"/>
                <a:ea typeface="Arial Bold"/>
                <a:cs typeface="Arial Bold"/>
                <a:sym typeface="Arial Bold"/>
              </a:rPr>
              <a:t>oosit</a:t>
            </a:r>
            <a:r>
              <a:rPr sz="2300" dirty="0">
                <a:latin typeface="Arial Bold"/>
                <a:ea typeface="Arial Bold"/>
                <a:cs typeface="Arial Bold"/>
                <a:sym typeface="Arial Bold"/>
              </a:rPr>
              <a:t> </a:t>
            </a:r>
            <a:r>
              <a:rPr sz="2300" dirty="0" err="1">
                <a:latin typeface="Arial Bold"/>
                <a:ea typeface="Arial Bold"/>
                <a:cs typeface="Arial Bold"/>
                <a:sym typeface="Arial Bold"/>
              </a:rPr>
              <a:t>matürasyonu</a:t>
            </a:r>
            <a:r>
              <a:rPr sz="2300" dirty="0">
                <a:latin typeface="Arial Bold"/>
                <a:ea typeface="Arial Bold"/>
                <a:cs typeface="Arial Bold"/>
                <a:sym typeface="Arial Bold"/>
              </a:rPr>
              <a:t> </a:t>
            </a:r>
            <a:r>
              <a:rPr sz="2300" dirty="0" err="1">
                <a:latin typeface="Arial Bold"/>
                <a:ea typeface="Arial Bold"/>
                <a:cs typeface="Arial Bold"/>
                <a:sym typeface="Arial Bold"/>
              </a:rPr>
              <a:t>bulguları</a:t>
            </a:r>
            <a:endParaRPr sz="2300" dirty="0">
              <a:latin typeface="Arial Bold"/>
              <a:ea typeface="Arial Bold"/>
              <a:cs typeface="Arial Bold"/>
              <a:sym typeface="Arial Bold"/>
            </a:endParaRPr>
          </a:p>
        </p:txBody>
      </p:sp>
      <p:sp>
        <p:nvSpPr>
          <p:cNvPr id="234" name="Shape 234"/>
          <p:cNvSpPr/>
          <p:nvPr/>
        </p:nvSpPr>
        <p:spPr>
          <a:xfrm>
            <a:off x="6765925" y="6500812"/>
            <a:ext cx="2879725" cy="3506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1800">
                <a:latin typeface="Arial"/>
                <a:ea typeface="Arial"/>
                <a:cs typeface="Arial"/>
                <a:sym typeface="Arial"/>
              </a:defRPr>
            </a:lvl1pPr>
          </a:lstStyle>
          <a:p>
            <a:pPr lvl="0"/>
            <a:r>
              <a:t>Wissing et al 2014</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image41.png"/>
          <p:cNvPicPr/>
          <p:nvPr/>
        </p:nvPicPr>
        <p:blipFill>
          <a:blip r:embed="rId2">
            <a:extLst/>
          </a:blip>
          <a:stretch>
            <a:fillRect/>
          </a:stretch>
        </p:blipFill>
        <p:spPr>
          <a:xfrm>
            <a:off x="285750" y="190981"/>
            <a:ext cx="8614674" cy="1187444"/>
          </a:xfrm>
          <a:prstGeom prst="rect">
            <a:avLst/>
          </a:prstGeom>
          <a:ln w="12700">
            <a:miter lim="400000"/>
          </a:ln>
        </p:spPr>
      </p:pic>
      <p:pic>
        <p:nvPicPr>
          <p:cNvPr id="237" name="image42.png" descr="Screen Shot 2015-04-22 at 11.54.05 AM.png"/>
          <p:cNvPicPr/>
          <p:nvPr/>
        </p:nvPicPr>
        <p:blipFill>
          <a:blip r:embed="rId3">
            <a:extLst/>
          </a:blip>
          <a:stretch>
            <a:fillRect/>
          </a:stretch>
        </p:blipFill>
        <p:spPr>
          <a:xfrm>
            <a:off x="258074" y="1678260"/>
            <a:ext cx="8642350" cy="3650877"/>
          </a:xfrm>
          <a:prstGeom prst="rect">
            <a:avLst/>
          </a:prstGeom>
          <a:ln w="12700">
            <a:miter lim="400000"/>
          </a:ln>
        </p:spPr>
      </p:pic>
      <p:sp>
        <p:nvSpPr>
          <p:cNvPr id="238" name="Shape 238"/>
          <p:cNvSpPr/>
          <p:nvPr/>
        </p:nvSpPr>
        <p:spPr>
          <a:xfrm>
            <a:off x="285749" y="5510982"/>
            <a:ext cx="8642351" cy="727045"/>
          </a:xfrm>
          <a:prstGeom prst="rect">
            <a:avLst/>
          </a:prstGeom>
          <a:ln w="50800">
            <a:solidFill/>
            <a:miter lim="400000"/>
          </a:ln>
          <a:extLst>
            <a:ext uri="{C572A759-6A51-4108-AA02-DFA0A04FC94B}">
              <ma14:wrappingTextBoxFlag xmlns="" xmlns:ma14="http://schemas.microsoft.com/office/mac/drawingml/2011/main" val="1"/>
            </a:ext>
          </a:extLst>
        </p:spPr>
        <p:txBody>
          <a:bodyPr lIns="0" tIns="0" rIns="0" bIns="0">
            <a:spAutoFit/>
          </a:bodyPr>
          <a:lstStyle/>
          <a:p>
            <a:pPr lvl="0" algn="ctr" defTabSz="457200">
              <a:defRPr sz="1800"/>
            </a:pPr>
            <a:r>
              <a:rPr sz="2300" dirty="0" err="1">
                <a:latin typeface="Arial"/>
                <a:ea typeface="Arial"/>
                <a:cs typeface="Arial"/>
                <a:sym typeface="Arial"/>
              </a:rPr>
              <a:t>Hiperandrojenik</a:t>
            </a:r>
            <a:r>
              <a:rPr sz="2300" dirty="0">
                <a:latin typeface="Arial"/>
                <a:ea typeface="Arial"/>
                <a:cs typeface="Arial"/>
                <a:sym typeface="Arial"/>
              </a:rPr>
              <a:t> PCOS </a:t>
            </a:r>
            <a:r>
              <a:rPr sz="2300" dirty="0" err="1" smtClean="0">
                <a:latin typeface="Arial"/>
                <a:ea typeface="Arial"/>
                <a:cs typeface="Arial"/>
                <a:sym typeface="Arial"/>
              </a:rPr>
              <a:t>olgular</a:t>
            </a:r>
            <a:r>
              <a:rPr lang="tr-TR" sz="2300" dirty="0" smtClean="0">
                <a:latin typeface="Arial"/>
                <a:ea typeface="Arial"/>
                <a:cs typeface="Arial"/>
                <a:sym typeface="Arial"/>
              </a:rPr>
              <a:t>da</a:t>
            </a:r>
            <a:endParaRPr sz="2300" dirty="0">
              <a:latin typeface="Arial"/>
              <a:ea typeface="Arial"/>
              <a:cs typeface="Arial"/>
              <a:sym typeface="Arial"/>
            </a:endParaRPr>
          </a:p>
          <a:p>
            <a:pPr lvl="0" algn="ctr" defTabSz="457200">
              <a:defRPr sz="1800"/>
            </a:pPr>
            <a:r>
              <a:rPr sz="2300" dirty="0" err="1">
                <a:latin typeface="Arial"/>
                <a:ea typeface="Arial"/>
                <a:cs typeface="Arial"/>
                <a:sym typeface="Arial"/>
              </a:rPr>
              <a:t>fertilizasyon</a:t>
            </a:r>
            <a:r>
              <a:rPr sz="2300" dirty="0">
                <a:latin typeface="Arial"/>
                <a:ea typeface="Arial"/>
                <a:cs typeface="Arial"/>
                <a:sym typeface="Arial"/>
              </a:rPr>
              <a:t> </a:t>
            </a:r>
            <a:r>
              <a:rPr sz="2300" dirty="0" err="1">
                <a:latin typeface="Arial"/>
                <a:ea typeface="Arial"/>
                <a:cs typeface="Arial"/>
                <a:sym typeface="Arial"/>
              </a:rPr>
              <a:t>ve</a:t>
            </a:r>
            <a:r>
              <a:rPr sz="2300" dirty="0">
                <a:latin typeface="Arial"/>
                <a:ea typeface="Arial"/>
                <a:cs typeface="Arial"/>
                <a:sym typeface="Arial"/>
              </a:rPr>
              <a:t> </a:t>
            </a:r>
            <a:r>
              <a:rPr sz="2300" dirty="0" err="1">
                <a:latin typeface="Arial"/>
                <a:ea typeface="Arial"/>
                <a:cs typeface="Arial"/>
                <a:sym typeface="Arial"/>
              </a:rPr>
              <a:t>klivaj</a:t>
            </a:r>
            <a:r>
              <a:rPr sz="2300" dirty="0">
                <a:latin typeface="Arial"/>
                <a:ea typeface="Arial"/>
                <a:cs typeface="Arial"/>
                <a:sym typeface="Arial"/>
              </a:rPr>
              <a:t> </a:t>
            </a:r>
            <a:r>
              <a:rPr sz="2300" dirty="0" err="1">
                <a:latin typeface="Arial"/>
                <a:ea typeface="Arial"/>
                <a:cs typeface="Arial"/>
                <a:sym typeface="Arial"/>
              </a:rPr>
              <a:t>oranlarında</a:t>
            </a:r>
            <a:r>
              <a:rPr sz="2300" dirty="0">
                <a:latin typeface="Arial"/>
                <a:ea typeface="Arial"/>
                <a:cs typeface="Arial"/>
                <a:sym typeface="Arial"/>
              </a:rPr>
              <a:t> GECİKME… </a:t>
            </a:r>
          </a:p>
        </p:txBody>
      </p:sp>
      <p:sp>
        <p:nvSpPr>
          <p:cNvPr id="239" name="Shape 239"/>
          <p:cNvSpPr/>
          <p:nvPr/>
        </p:nvSpPr>
        <p:spPr>
          <a:xfrm>
            <a:off x="7001302" y="6488112"/>
            <a:ext cx="2129550" cy="3693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457200">
              <a:defRPr sz="1800">
                <a:latin typeface="Arial"/>
                <a:ea typeface="Arial"/>
                <a:cs typeface="Arial"/>
                <a:sym typeface="Arial"/>
              </a:defRPr>
            </a:lvl1pPr>
          </a:lstStyle>
          <a:p>
            <a:pPr lvl="0"/>
            <a:r>
              <a:rPr dirty="0" err="1"/>
              <a:t>Wissing</a:t>
            </a:r>
            <a:r>
              <a:rPr dirty="0"/>
              <a:t> et al 2015</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idx="4294967295"/>
          </p:nvPr>
        </p:nvSpPr>
        <p:spPr>
          <a:xfrm>
            <a:off x="457200" y="274637"/>
            <a:ext cx="8229600" cy="993776"/>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Aneuploid Embryo </a:t>
            </a:r>
          </a:p>
        </p:txBody>
      </p:sp>
      <p:graphicFrame>
        <p:nvGraphicFramePr>
          <p:cNvPr id="242" name="Table 242"/>
          <p:cNvGraphicFramePr/>
          <p:nvPr/>
        </p:nvGraphicFramePr>
        <p:xfrm>
          <a:off x="700086" y="1633413"/>
          <a:ext cx="8280396" cy="4619841"/>
        </p:xfrm>
        <a:graphic>
          <a:graphicData uri="http://schemas.openxmlformats.org/drawingml/2006/table">
            <a:tbl>
              <a:tblPr>
                <a:tableStyleId>{4C3C2611-4C71-4FC5-86AE-919BDF0F9419}</a:tableStyleId>
              </a:tblPr>
              <a:tblGrid>
                <a:gridCol w="3400425"/>
                <a:gridCol w="2052636"/>
                <a:gridCol w="2084386"/>
                <a:gridCol w="742949"/>
              </a:tblGrid>
              <a:tr h="384531">
                <a:tc>
                  <a:txBody>
                    <a:bodyPr/>
                    <a:lstStyle/>
                    <a:p>
                      <a:pPr lvl="0">
                        <a:defRPr sz="1800" b="0" i="0"/>
                      </a:pPr>
                      <a:r>
                        <a:rPr sz="1400" b="1">
                          <a:sym typeface="Helvetica"/>
                        </a:rPr>
                        <a:t>Parametre</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b="1">
                          <a:sym typeface="Helvetica"/>
                        </a:rPr>
                        <a:t>PCOS (n = 74)</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b="1">
                          <a:sym typeface="Helvetica"/>
                        </a:rPr>
                        <a:t>Kontrol (n = 100)</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b="1" i="1">
                          <a:sym typeface="Helvetica"/>
                        </a:rPr>
                        <a:t>P</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6354">
                <a:tc>
                  <a:txBody>
                    <a:bodyPr/>
                    <a:lstStyle/>
                    <a:p>
                      <a:pPr lvl="0">
                        <a:defRPr sz="1800" b="0" i="0"/>
                      </a:pPr>
                      <a:r>
                        <a:rPr sz="1400">
                          <a:sym typeface="Helvetica"/>
                        </a:rPr>
                        <a:t>No. Toplanan oosit </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22.8 ± 9.8</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16.5 ± 7.6</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&lt;.01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No. Fertilize olan oosit</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13.9 ± 5.3</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10.2 ± 5.1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&lt;.01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No. euploid embryo</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3.3 ± 2.1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2.4 ± 2.0</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&lt;.01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No. aneuploid embryo</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2.7 ± 3.2</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1.7 ± 2.1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&lt;.01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6354">
                <a:tc>
                  <a:txBody>
                    <a:bodyPr/>
                    <a:lstStyle/>
                    <a:p>
                      <a:pPr lvl="0">
                        <a:defRPr sz="1800" b="0" i="0"/>
                      </a:pPr>
                      <a:r>
                        <a:rPr sz="1400">
                          <a:sym typeface="Helvetica"/>
                        </a:rPr>
                        <a:t>No. kompleks anormal embryo</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2.7 ± 2.7</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1.7 ± 1.8</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&lt;.01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Euploid embryo oranı</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49.1 ± 28.1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51.8 ± 30.1</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İmplantasyon (%/ET)</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24.3 ± 30.5</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28.4 ± 32.5</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No. Transfer edilen embryo </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3.0 ± 1.0</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2.9 ± 1.3</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6354">
                <a:tc>
                  <a:txBody>
                    <a:bodyPr/>
                    <a:lstStyle/>
                    <a:p>
                      <a:pPr lvl="0">
                        <a:defRPr sz="1800" b="0" i="0"/>
                      </a:pPr>
                      <a:r>
                        <a:rPr sz="1400">
                          <a:sym typeface="Helvetica"/>
                        </a:rPr>
                        <a:t>Klinik Gebelik / ET</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35 (48.6)</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50 (53.2)</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Erken Gebelik Kaybı</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5 (14.3)</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4 (8.0)</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r h="384531">
                <a:tc>
                  <a:txBody>
                    <a:bodyPr/>
                    <a:lstStyle/>
                    <a:p>
                      <a:pPr lvl="0">
                        <a:defRPr sz="1800" b="0" i="0"/>
                      </a:pPr>
                      <a:r>
                        <a:rPr sz="1400">
                          <a:sym typeface="Helvetica"/>
                        </a:rPr>
                        <a:t>Ongoing Gebelik </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30 (41.7)</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46 (48.9)</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c>
                  <a:txBody>
                    <a:bodyPr/>
                    <a:lstStyle/>
                    <a:p>
                      <a:pPr lvl="0">
                        <a:defRPr sz="1800" b="0" i="0"/>
                      </a:pPr>
                      <a:r>
                        <a:rPr sz="1400">
                          <a:sym typeface="Helvetica"/>
                        </a:rPr>
                        <a:t>NS</a:t>
                      </a:r>
                    </a:p>
                  </a:txBody>
                  <a:tcPr marL="45725" marR="45725" marT="45725" marB="45725" anchor="ctr" horzOverflow="overflow">
                    <a:lnL>
                      <a:solidFill>
                        <a:srgbClr val="000000"/>
                      </a:solidFill>
                      <a:round/>
                    </a:lnL>
                    <a:lnR>
                      <a:solidFill>
                        <a:srgbClr val="000000"/>
                      </a:solidFill>
                      <a:round/>
                    </a:lnR>
                    <a:lnT>
                      <a:solidFill>
                        <a:srgbClr val="000000"/>
                      </a:solidFill>
                      <a:round/>
                    </a:lnT>
                    <a:lnB>
                      <a:solidFill>
                        <a:srgbClr val="000000"/>
                      </a:solidFill>
                      <a:round/>
                    </a:lnB>
                    <a:noFill/>
                  </a:tcPr>
                </a:tc>
              </a:tr>
            </a:tbl>
          </a:graphicData>
        </a:graphic>
      </p:graphicFrame>
      <p:sp>
        <p:nvSpPr>
          <p:cNvPr id="243" name="Shape 243"/>
          <p:cNvSpPr/>
          <p:nvPr/>
        </p:nvSpPr>
        <p:spPr>
          <a:xfrm>
            <a:off x="6083299" y="6481762"/>
            <a:ext cx="2699950" cy="28882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400">
                <a:latin typeface="Arial"/>
                <a:ea typeface="Arial"/>
                <a:cs typeface="Arial"/>
                <a:sym typeface="Arial"/>
              </a:defRPr>
            </a:lvl1pPr>
          </a:lstStyle>
          <a:p>
            <a:pPr lvl="0">
              <a:defRPr sz="1800"/>
            </a:pPr>
            <a:r>
              <a:rPr sz="1400"/>
              <a:t>Weghofer et al. Fertil Steril 2007.</a:t>
            </a:r>
          </a:p>
        </p:txBody>
      </p:sp>
      <p:sp>
        <p:nvSpPr>
          <p:cNvPr id="244" name="Shape 244"/>
          <p:cNvSpPr/>
          <p:nvPr/>
        </p:nvSpPr>
        <p:spPr>
          <a:xfrm>
            <a:off x="519220" y="3684895"/>
            <a:ext cx="8642133" cy="9280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8575">
            <a:solidFill>
              <a:srgbClr val="FF0000"/>
            </a:solidFill>
            <a:round/>
          </a:ln>
        </p:spPr>
        <p:txBody>
          <a:bodyPr lIns="0" tIns="0" rIns="0" bIns="0" anchor="ctr"/>
          <a:lstStyle/>
          <a:p>
            <a:pPr lvl="0" defTabSz="457200">
              <a:defRPr sz="1800">
                <a:latin typeface="Arial"/>
                <a:ea typeface="Arial"/>
                <a:cs typeface="Arial"/>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44"/>
                                        </p:tgtEl>
                                        <p:attrNameLst>
                                          <p:attrName>style.visibility</p:attrName>
                                        </p:attrNameLst>
                                      </p:cBhvr>
                                      <p:to>
                                        <p:strVal val="visible"/>
                                      </p:to>
                                    </p:set>
                                    <p:anim calcmode="lin" valueType="num">
                                      <p:cBhvr>
                                        <p:cTn id="7" dur="500" fill="hold"/>
                                        <p:tgtEl>
                                          <p:spTgt spid="244"/>
                                        </p:tgtEl>
                                        <p:attrNameLst>
                                          <p:attrName>ppt_x</p:attrName>
                                        </p:attrNameLst>
                                      </p:cBhvr>
                                      <p:tavLst>
                                        <p:tav tm="0">
                                          <p:val>
                                            <p:strVal val="#ppt_x"/>
                                          </p:val>
                                        </p:tav>
                                        <p:tav tm="100000">
                                          <p:val>
                                            <p:strVal val="#ppt_x"/>
                                          </p:val>
                                        </p:tav>
                                      </p:tavLst>
                                    </p:anim>
                                    <p:anim calcmode="lin" valueType="num">
                                      <p:cBhvr>
                                        <p:cTn id="8"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idx="4294967295"/>
          </p:nvPr>
        </p:nvSpPr>
        <p:spPr>
          <a:xfrm>
            <a:off x="457200" y="92073"/>
            <a:ext cx="8229600" cy="1508128"/>
          </a:xfrm>
          <a:prstGeom prst="rect">
            <a:avLst/>
          </a:prstGeom>
        </p:spPr>
        <p:txBody>
          <a:bodyPr lIns="45718" tIns="45718" rIns="45718" bIns="45718">
            <a:normAutofit/>
          </a:bodyPr>
          <a:lstStyle>
            <a:lvl1pPr defTabSz="914400">
              <a:lnSpc>
                <a:spcPct val="100000"/>
              </a:lnSpc>
              <a:defRPr>
                <a:latin typeface="Arial"/>
                <a:ea typeface="Arial"/>
                <a:cs typeface="Arial"/>
                <a:sym typeface="Arial"/>
              </a:defRPr>
            </a:lvl1pPr>
          </a:lstStyle>
          <a:p>
            <a:pPr lvl="0">
              <a:defRPr sz="1800"/>
            </a:pPr>
            <a:r>
              <a:rPr sz="4400"/>
              <a:t>PCOS : YÜT sorunları aşma</a:t>
            </a:r>
          </a:p>
        </p:txBody>
      </p:sp>
      <p:sp>
        <p:nvSpPr>
          <p:cNvPr id="247" name="Shape 247"/>
          <p:cNvSpPr>
            <a:spLocks noGrp="1"/>
          </p:cNvSpPr>
          <p:nvPr>
            <p:ph type="body" idx="4294967295"/>
          </p:nvPr>
        </p:nvSpPr>
        <p:spPr>
          <a:xfrm>
            <a:off x="457200" y="1981200"/>
            <a:ext cx="8229600" cy="4100656"/>
          </a:xfrm>
          <a:prstGeom prst="rect">
            <a:avLst/>
          </a:prstGeom>
        </p:spPr>
        <p:txBody>
          <a:bodyPr lIns="45718" tIns="45718" rIns="45718" bIns="45718">
            <a:normAutofit/>
          </a:bodyPr>
          <a:lstStyle/>
          <a:p>
            <a:pPr marL="760513" lvl="0" indent="-760513" algn="l" defTabSz="914400">
              <a:lnSpc>
                <a:spcPct val="150000"/>
              </a:lnSpc>
              <a:spcBef>
                <a:spcPts val="700"/>
              </a:spcBef>
              <a:buSzPct val="100000"/>
              <a:buFont typeface="Arial"/>
              <a:buAutoNum type="arabicPeriod"/>
              <a:defRPr sz="1800"/>
            </a:pPr>
            <a:r>
              <a:rPr sz="3200" dirty="0" err="1">
                <a:latin typeface="Arial"/>
                <a:ea typeface="Arial"/>
                <a:cs typeface="Arial"/>
                <a:sym typeface="Arial"/>
              </a:rPr>
              <a:t>Diagnostik</a:t>
            </a:r>
            <a:r>
              <a:rPr sz="3200" dirty="0">
                <a:latin typeface="Arial"/>
                <a:ea typeface="Arial"/>
                <a:cs typeface="Arial"/>
                <a:sym typeface="Arial"/>
              </a:rPr>
              <a:t> </a:t>
            </a:r>
            <a:r>
              <a:rPr sz="3200" dirty="0" err="1">
                <a:latin typeface="Arial"/>
                <a:ea typeface="Arial"/>
                <a:cs typeface="Arial"/>
                <a:sym typeface="Arial"/>
              </a:rPr>
              <a:t>kriterlerin</a:t>
            </a:r>
            <a:r>
              <a:rPr sz="3200" dirty="0">
                <a:latin typeface="Arial"/>
                <a:ea typeface="Arial"/>
                <a:cs typeface="Arial"/>
                <a:sym typeface="Arial"/>
              </a:rPr>
              <a:t> </a:t>
            </a:r>
            <a:r>
              <a:rPr sz="3200" dirty="0" err="1">
                <a:latin typeface="Arial"/>
                <a:ea typeface="Arial"/>
                <a:cs typeface="Arial"/>
                <a:sym typeface="Arial"/>
              </a:rPr>
              <a:t>göz</a:t>
            </a:r>
            <a:r>
              <a:rPr sz="3200" dirty="0">
                <a:latin typeface="Arial"/>
                <a:ea typeface="Arial"/>
                <a:cs typeface="Arial"/>
                <a:sym typeface="Arial"/>
              </a:rPr>
              <a:t> </a:t>
            </a:r>
            <a:r>
              <a:rPr sz="3200" dirty="0" err="1">
                <a:latin typeface="Arial"/>
                <a:ea typeface="Arial"/>
                <a:cs typeface="Arial"/>
                <a:sym typeface="Arial"/>
              </a:rPr>
              <a:t>ardı</a:t>
            </a:r>
            <a:r>
              <a:rPr sz="3200" dirty="0">
                <a:latin typeface="Arial"/>
                <a:ea typeface="Arial"/>
                <a:cs typeface="Arial"/>
                <a:sym typeface="Arial"/>
              </a:rPr>
              <a:t> </a:t>
            </a:r>
            <a:r>
              <a:rPr sz="3200" dirty="0" err="1">
                <a:latin typeface="Arial"/>
                <a:ea typeface="Arial"/>
                <a:cs typeface="Arial"/>
                <a:sym typeface="Arial"/>
              </a:rPr>
              <a:t>etmemek</a:t>
            </a:r>
            <a:endParaRPr dirty="0">
              <a:latin typeface="Arial"/>
              <a:ea typeface="Arial"/>
              <a:cs typeface="Arial"/>
              <a:sym typeface="Arial"/>
            </a:endParaRPr>
          </a:p>
          <a:p>
            <a:pPr marL="760513" lvl="0" indent="-760513" algn="l" defTabSz="914400">
              <a:lnSpc>
                <a:spcPct val="150000"/>
              </a:lnSpc>
              <a:spcBef>
                <a:spcPts val="700"/>
              </a:spcBef>
              <a:buSzPct val="100000"/>
              <a:buFont typeface="Arial"/>
              <a:buAutoNum type="arabicPeriod"/>
              <a:defRPr sz="1800"/>
            </a:pPr>
            <a:r>
              <a:rPr sz="3200" dirty="0" err="1" smtClean="0">
                <a:latin typeface="Arial"/>
                <a:ea typeface="Arial"/>
                <a:cs typeface="Arial"/>
                <a:sym typeface="Arial"/>
              </a:rPr>
              <a:t>Follik</a:t>
            </a:r>
            <a:r>
              <a:rPr lang="tr-TR" sz="3200" dirty="0" smtClean="0">
                <a:latin typeface="Arial"/>
                <a:ea typeface="Arial"/>
                <a:cs typeface="Arial"/>
                <a:sym typeface="Arial"/>
              </a:rPr>
              <a:t>ü</a:t>
            </a:r>
            <a:r>
              <a:rPr sz="3200" dirty="0" err="1" smtClean="0">
                <a:latin typeface="Arial"/>
                <a:ea typeface="Arial"/>
                <a:cs typeface="Arial"/>
                <a:sym typeface="Arial"/>
              </a:rPr>
              <a:t>logenezi</a:t>
            </a:r>
            <a:r>
              <a:rPr sz="3200" dirty="0" smtClean="0">
                <a:latin typeface="Arial"/>
                <a:ea typeface="Arial"/>
                <a:cs typeface="Arial"/>
                <a:sym typeface="Arial"/>
              </a:rPr>
              <a:t> </a:t>
            </a:r>
            <a:r>
              <a:rPr sz="3200" dirty="0" err="1">
                <a:latin typeface="Arial"/>
                <a:ea typeface="Arial"/>
                <a:cs typeface="Arial"/>
                <a:sym typeface="Arial"/>
              </a:rPr>
              <a:t>düzenlenmek</a:t>
            </a:r>
            <a:endParaRPr dirty="0">
              <a:latin typeface="Arial"/>
              <a:ea typeface="Arial"/>
              <a:cs typeface="Arial"/>
              <a:sym typeface="Arial"/>
            </a:endParaRPr>
          </a:p>
          <a:p>
            <a:pPr marL="760513" lvl="0" indent="-760513" algn="l" defTabSz="914400">
              <a:lnSpc>
                <a:spcPct val="150000"/>
              </a:lnSpc>
              <a:spcBef>
                <a:spcPts val="700"/>
              </a:spcBef>
              <a:buSzPct val="100000"/>
              <a:buFont typeface="Arial"/>
              <a:buAutoNum type="arabicPeriod"/>
              <a:defRPr sz="1800"/>
            </a:pPr>
            <a:r>
              <a:rPr sz="3200" dirty="0" err="1">
                <a:latin typeface="Arial"/>
                <a:ea typeface="Arial"/>
                <a:cs typeface="Arial"/>
                <a:sym typeface="Arial"/>
              </a:rPr>
              <a:t>Fertilizasyon</a:t>
            </a:r>
            <a:r>
              <a:rPr sz="3200" dirty="0">
                <a:latin typeface="Arial"/>
                <a:ea typeface="Arial"/>
                <a:cs typeface="Arial"/>
                <a:sym typeface="Arial"/>
              </a:rPr>
              <a:t> </a:t>
            </a:r>
            <a:r>
              <a:rPr sz="3200" dirty="0" err="1" smtClean="0">
                <a:latin typeface="Arial"/>
                <a:ea typeface="Arial"/>
                <a:cs typeface="Arial"/>
                <a:sym typeface="Arial"/>
              </a:rPr>
              <a:t>başarısızlığın</a:t>
            </a:r>
            <a:r>
              <a:rPr lang="tr-TR" sz="3200" dirty="0" smtClean="0">
                <a:latin typeface="Arial"/>
                <a:ea typeface="Arial"/>
                <a:cs typeface="Arial"/>
                <a:sym typeface="Arial"/>
              </a:rPr>
              <a:t>ı</a:t>
            </a:r>
            <a:r>
              <a:rPr sz="3200" dirty="0" smtClean="0">
                <a:latin typeface="Arial"/>
                <a:ea typeface="Arial"/>
                <a:cs typeface="Arial"/>
                <a:sym typeface="Arial"/>
              </a:rPr>
              <a:t> </a:t>
            </a:r>
            <a:r>
              <a:rPr sz="3200" dirty="0" err="1">
                <a:latin typeface="Arial"/>
                <a:ea typeface="Arial"/>
                <a:cs typeface="Arial"/>
                <a:sym typeface="Arial"/>
              </a:rPr>
              <a:t>engelenmek</a:t>
            </a:r>
            <a:endParaRPr dirty="0">
              <a:latin typeface="Arial"/>
              <a:ea typeface="Arial"/>
              <a:cs typeface="Arial"/>
              <a:sym typeface="Arial"/>
            </a:endParaRPr>
          </a:p>
          <a:p>
            <a:pPr marL="760513" lvl="0" indent="-760513" algn="l" defTabSz="914400">
              <a:lnSpc>
                <a:spcPct val="150000"/>
              </a:lnSpc>
              <a:spcBef>
                <a:spcPts val="700"/>
              </a:spcBef>
              <a:buSzPct val="100000"/>
              <a:buFont typeface="Arial"/>
              <a:buAutoNum type="arabicPeriod"/>
              <a:defRPr sz="1800"/>
            </a:pPr>
            <a:r>
              <a:rPr sz="3200" dirty="0" err="1">
                <a:latin typeface="Arial"/>
                <a:ea typeface="Arial"/>
                <a:cs typeface="Arial"/>
                <a:sym typeface="Arial"/>
              </a:rPr>
              <a:t>Erken</a:t>
            </a:r>
            <a:r>
              <a:rPr sz="3200" dirty="0">
                <a:latin typeface="Arial"/>
                <a:ea typeface="Arial"/>
                <a:cs typeface="Arial"/>
                <a:sym typeface="Arial"/>
              </a:rPr>
              <a:t> </a:t>
            </a:r>
            <a:r>
              <a:rPr sz="3200" dirty="0" err="1">
                <a:latin typeface="Arial"/>
                <a:ea typeface="Arial"/>
                <a:cs typeface="Arial"/>
                <a:sym typeface="Arial"/>
              </a:rPr>
              <a:t>gebelik</a:t>
            </a:r>
            <a:r>
              <a:rPr sz="3200" dirty="0">
                <a:latin typeface="Arial"/>
                <a:ea typeface="Arial"/>
                <a:cs typeface="Arial"/>
                <a:sym typeface="Arial"/>
              </a:rPr>
              <a:t> </a:t>
            </a:r>
            <a:r>
              <a:rPr sz="3200" dirty="0" err="1">
                <a:latin typeface="Arial"/>
                <a:ea typeface="Arial"/>
                <a:cs typeface="Arial"/>
                <a:sym typeface="Arial"/>
              </a:rPr>
              <a:t>kayıplarının</a:t>
            </a:r>
            <a:r>
              <a:rPr sz="3200" dirty="0">
                <a:latin typeface="Arial"/>
                <a:ea typeface="Arial"/>
                <a:cs typeface="Arial"/>
                <a:sym typeface="Arial"/>
              </a:rPr>
              <a:t> </a:t>
            </a:r>
            <a:r>
              <a:rPr sz="3200" dirty="0" err="1">
                <a:latin typeface="Arial"/>
                <a:ea typeface="Arial"/>
                <a:cs typeface="Arial"/>
                <a:sym typeface="Arial"/>
              </a:rPr>
              <a:t>önüne</a:t>
            </a:r>
            <a:r>
              <a:rPr sz="3200" dirty="0">
                <a:latin typeface="Arial"/>
                <a:ea typeface="Arial"/>
                <a:cs typeface="Arial"/>
                <a:sym typeface="Arial"/>
              </a:rPr>
              <a:t> </a:t>
            </a:r>
            <a:r>
              <a:rPr sz="3200" dirty="0" err="1" smtClean="0">
                <a:latin typeface="Arial"/>
                <a:ea typeface="Arial"/>
                <a:cs typeface="Arial"/>
                <a:sym typeface="Arial"/>
              </a:rPr>
              <a:t>geçmek</a:t>
            </a:r>
            <a:endParaRPr sz="3200"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idx="4294967295"/>
          </p:nvPr>
        </p:nvSpPr>
        <p:spPr>
          <a:xfrm>
            <a:off x="457200" y="36067"/>
            <a:ext cx="8229600" cy="1143004"/>
          </a:xfrm>
          <a:prstGeom prst="rect">
            <a:avLst/>
          </a:prstGeom>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PCOS Farklıdır..</a:t>
            </a:r>
          </a:p>
        </p:txBody>
      </p:sp>
      <p:pic>
        <p:nvPicPr>
          <p:cNvPr id="35" name="image17.png"/>
          <p:cNvPicPr/>
          <p:nvPr/>
        </p:nvPicPr>
        <p:blipFill>
          <a:blip r:embed="rId2">
            <a:extLst/>
          </a:blip>
          <a:stretch>
            <a:fillRect/>
          </a:stretch>
        </p:blipFill>
        <p:spPr>
          <a:xfrm>
            <a:off x="61140" y="1954969"/>
            <a:ext cx="4824414" cy="3817940"/>
          </a:xfrm>
          <a:prstGeom prst="rect">
            <a:avLst/>
          </a:prstGeom>
          <a:ln w="12700">
            <a:miter lim="400000"/>
          </a:ln>
        </p:spPr>
      </p:pic>
      <p:pic>
        <p:nvPicPr>
          <p:cNvPr id="36" name="image18.png"/>
          <p:cNvPicPr/>
          <p:nvPr/>
        </p:nvPicPr>
        <p:blipFill>
          <a:blip r:embed="rId3">
            <a:extLst/>
          </a:blip>
          <a:stretch>
            <a:fillRect/>
          </a:stretch>
        </p:blipFill>
        <p:spPr>
          <a:xfrm>
            <a:off x="5178912" y="2033382"/>
            <a:ext cx="3263903" cy="39941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idx="4294967295"/>
          </p:nvPr>
        </p:nvSpPr>
        <p:spPr>
          <a:xfrm>
            <a:off x="468312" y="2852736"/>
            <a:ext cx="8229601" cy="1143002"/>
          </a:xfrm>
          <a:prstGeom prst="rect">
            <a:avLst/>
          </a:prstGeom>
        </p:spPr>
        <p:txBody>
          <a:bodyPr>
            <a:normAutofit/>
          </a:bodyPr>
          <a:lstStyle>
            <a:lvl1pPr defTabSz="914400">
              <a:lnSpc>
                <a:spcPct val="100000"/>
              </a:lnSpc>
              <a:defRPr sz="7200">
                <a:latin typeface="Arial"/>
                <a:ea typeface="Arial"/>
                <a:cs typeface="Arial"/>
                <a:sym typeface="Arial"/>
              </a:defRPr>
            </a:lvl1pPr>
          </a:lstStyle>
          <a:p>
            <a:pPr lvl="0">
              <a:defRPr sz="1800"/>
            </a:pPr>
            <a:r>
              <a:rPr sz="7200"/>
              <a:t>Teşekkürler</a:t>
            </a:r>
          </a:p>
        </p:txBody>
      </p:sp>
      <p:pic>
        <p:nvPicPr>
          <p:cNvPr id="3" name="image1.png"/>
          <p:cNvPicPr/>
          <p:nvPr/>
        </p:nvPicPr>
        <p:blipFill>
          <a:blip r:embed="rId2">
            <a:extLst/>
          </a:blip>
          <a:stretch>
            <a:fillRect/>
          </a:stretch>
        </p:blipFill>
        <p:spPr>
          <a:xfrm>
            <a:off x="73072" y="-133655"/>
            <a:ext cx="8287483" cy="1528761"/>
          </a:xfrm>
          <a:prstGeom prst="rect">
            <a:avLst/>
          </a:prstGeom>
          <a:ln w="12700">
            <a:miter lim="400000"/>
          </a:ln>
        </p:spPr>
      </p:pic>
      <p:pic>
        <p:nvPicPr>
          <p:cNvPr id="4" name="image2.png"/>
          <p:cNvPicPr/>
          <p:nvPr/>
        </p:nvPicPr>
        <p:blipFill>
          <a:blip r:embed="rId3">
            <a:extLst/>
          </a:blip>
          <a:stretch>
            <a:fillRect/>
          </a:stretch>
        </p:blipFill>
        <p:spPr>
          <a:xfrm>
            <a:off x="7894140" y="54413"/>
            <a:ext cx="1191751" cy="11917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idx="4294967295"/>
          </p:nvPr>
        </p:nvSpPr>
        <p:spPr>
          <a:xfrm>
            <a:off x="457200" y="274637"/>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 Patofizyolojisi ?</a:t>
            </a:r>
          </a:p>
        </p:txBody>
      </p:sp>
      <p:pic>
        <p:nvPicPr>
          <p:cNvPr id="39" name="image4.png" descr="Image"/>
          <p:cNvPicPr/>
          <p:nvPr/>
        </p:nvPicPr>
        <p:blipFill>
          <a:blip r:embed="rId2">
            <a:extLst/>
          </a:blip>
          <a:stretch>
            <a:fillRect/>
          </a:stretch>
        </p:blipFill>
        <p:spPr>
          <a:xfrm>
            <a:off x="1836736" y="1557337"/>
            <a:ext cx="5256214" cy="4624388"/>
          </a:xfrm>
          <a:prstGeom prst="rect">
            <a:avLst/>
          </a:prstGeom>
          <a:ln w="12700">
            <a:miter lim="400000"/>
          </a:ln>
        </p:spPr>
      </p:pic>
      <p:sp>
        <p:nvSpPr>
          <p:cNvPr id="40" name="Shape 40"/>
          <p:cNvSpPr/>
          <p:nvPr/>
        </p:nvSpPr>
        <p:spPr>
          <a:xfrm>
            <a:off x="7473950" y="6359525"/>
            <a:ext cx="1270691" cy="28882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defTabSz="457200">
              <a:defRPr sz="1400">
                <a:latin typeface="Arial"/>
                <a:ea typeface="Arial"/>
                <a:cs typeface="Arial"/>
                <a:sym typeface="Arial"/>
              </a:defRPr>
            </a:lvl1pPr>
          </a:lstStyle>
          <a:p>
            <a:pPr lvl="0">
              <a:defRPr sz="1800"/>
            </a:pPr>
            <a:r>
              <a:rPr sz="1400"/>
              <a:t>Uptodate 2010</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idx="4294967295"/>
          </p:nvPr>
        </p:nvSpPr>
        <p:spPr>
          <a:xfrm>
            <a:off x="457200" y="274637"/>
            <a:ext cx="8229600" cy="1143001"/>
          </a:xfrm>
          <a:prstGeom prst="rect">
            <a:avLst/>
          </a:prstGeom>
        </p:spPr>
        <p:txBody>
          <a:bodyPr>
            <a:normAutofit/>
          </a:bodyPr>
          <a:lstStyle/>
          <a:p>
            <a:pPr lvl="0" defTabSz="914400">
              <a:lnSpc>
                <a:spcPct val="100000"/>
              </a:lnSpc>
              <a:defRPr sz="1800"/>
            </a:pPr>
            <a:r>
              <a:rPr sz="3200">
                <a:latin typeface="Arial"/>
                <a:ea typeface="Arial"/>
                <a:cs typeface="Arial"/>
                <a:sym typeface="Arial"/>
              </a:rPr>
              <a:t>PCOS İLE İLGİLİ VEYA BAĞLANTILI </a:t>
            </a:r>
            <a:br>
              <a:rPr sz="3200">
                <a:latin typeface="Arial"/>
                <a:ea typeface="Arial"/>
                <a:cs typeface="Arial"/>
                <a:sym typeface="Arial"/>
              </a:rPr>
            </a:br>
            <a:r>
              <a:rPr sz="3200">
                <a:latin typeface="Arial"/>
                <a:ea typeface="Arial"/>
                <a:cs typeface="Arial"/>
                <a:sym typeface="Arial"/>
              </a:rPr>
              <a:t>ADAY GENLER</a:t>
            </a:r>
          </a:p>
        </p:txBody>
      </p:sp>
      <p:graphicFrame>
        <p:nvGraphicFramePr>
          <p:cNvPr id="43" name="Table 43"/>
          <p:cNvGraphicFramePr/>
          <p:nvPr>
            <p:extLst>
              <p:ext uri="{D42A27DB-BD31-4B8C-83A1-F6EECF244321}">
                <p14:modId xmlns:p14="http://schemas.microsoft.com/office/powerpoint/2010/main" val="3074357226"/>
              </p:ext>
            </p:extLst>
          </p:nvPr>
        </p:nvGraphicFramePr>
        <p:xfrm>
          <a:off x="682388" y="1636711"/>
          <a:ext cx="8004412" cy="4520304"/>
        </p:xfrm>
        <a:graphic>
          <a:graphicData uri="http://schemas.openxmlformats.org/drawingml/2006/table">
            <a:tbl>
              <a:tblPr>
                <a:tableStyleId>{4C3C2611-4C71-4FC5-86AE-919BDF0F9419}</a:tableStyleId>
              </a:tblPr>
              <a:tblGrid>
                <a:gridCol w="2001103"/>
                <a:gridCol w="2001103"/>
                <a:gridCol w="2001103"/>
                <a:gridCol w="2001103"/>
              </a:tblGrid>
              <a:tr h="418612">
                <a:tc>
                  <a:txBody>
                    <a:bodyPr/>
                    <a:lstStyle/>
                    <a:p>
                      <a:pPr marL="342900" lvl="0" indent="-342900" algn="ctr">
                        <a:defRPr sz="1800" b="0" i="0"/>
                      </a:pPr>
                      <a:r>
                        <a:rPr sz="1000" dirty="0">
                          <a:latin typeface="Times New Roman Bold"/>
                          <a:ea typeface="Times New Roman Bold"/>
                          <a:cs typeface="Times New Roman Bold"/>
                          <a:sym typeface="Times New Roman Bold"/>
                        </a:rPr>
                        <a:t>Steroid metabolism and action</a:t>
                      </a:r>
                    </a:p>
                  </a:txBody>
                  <a:tcPr marL="45723" marR="45723" marT="45723" marB="45723" anchor="b" horzOverflow="overflow">
                    <a:lnL w="12700">
                      <a:solidFill>
                        <a:srgbClr val="000000"/>
                      </a:solidFill>
                      <a:round/>
                    </a:lnL>
                    <a:lnR w="12700">
                      <a:solidFill>
                        <a:srgbClr val="000000"/>
                      </a:solidFill>
                      <a:round/>
                    </a:lnR>
                    <a:lnT>
                      <a:solidFill>
                        <a:srgbClr val="000000"/>
                      </a:solidFill>
                      <a:round/>
                    </a:lnT>
                    <a:lnB w="25400">
                      <a:solidFill>
                        <a:srgbClr val="000000"/>
                      </a:solidFill>
                      <a:round/>
                    </a:lnB>
                    <a:solidFill>
                      <a:srgbClr val="EEEEEE"/>
                    </a:solidFill>
                  </a:tcPr>
                </a:tc>
                <a:tc>
                  <a:txBody>
                    <a:bodyPr/>
                    <a:lstStyle/>
                    <a:p>
                      <a:pPr marL="342900" lvl="0" indent="-342900" algn="ctr">
                        <a:defRPr sz="1800" b="0" i="0"/>
                      </a:pPr>
                      <a:r>
                        <a:rPr sz="1000">
                          <a:latin typeface="Times New Roman Bold"/>
                          <a:ea typeface="Times New Roman Bold"/>
                          <a:cs typeface="Times New Roman Bold"/>
                          <a:sym typeface="Times New Roman Bold"/>
                        </a:rPr>
                        <a:t>Insulin secretion and action/fuel metabolism</a:t>
                      </a:r>
                    </a:p>
                  </a:txBody>
                  <a:tcPr marL="45723" marR="45723" marT="45723" marB="45723" anchor="b" horzOverflow="overflow">
                    <a:lnL w="12700">
                      <a:solidFill>
                        <a:srgbClr val="000000"/>
                      </a:solidFill>
                      <a:round/>
                    </a:lnL>
                    <a:lnR w="12700">
                      <a:solidFill>
                        <a:srgbClr val="000000"/>
                      </a:solidFill>
                      <a:round/>
                    </a:lnR>
                    <a:lnT>
                      <a:solidFill>
                        <a:srgbClr val="000000"/>
                      </a:solidFill>
                      <a:round/>
                    </a:lnT>
                    <a:lnB w="25400">
                      <a:solidFill>
                        <a:srgbClr val="000000"/>
                      </a:solidFill>
                      <a:round/>
                    </a:lnB>
                    <a:solidFill>
                      <a:srgbClr val="EEEEEE"/>
                    </a:solidFill>
                  </a:tcPr>
                </a:tc>
                <a:tc>
                  <a:txBody>
                    <a:bodyPr/>
                    <a:lstStyle/>
                    <a:p>
                      <a:pPr marL="342900" lvl="0" indent="-342900" algn="ctr">
                        <a:defRPr sz="1800" b="0" i="0"/>
                      </a:pPr>
                      <a:r>
                        <a:rPr sz="1000">
                          <a:latin typeface="Times New Roman Bold"/>
                          <a:ea typeface="Times New Roman Bold"/>
                          <a:cs typeface="Times New Roman Bold"/>
                          <a:sym typeface="Times New Roman Bold"/>
                        </a:rPr>
                        <a:t>Gonadotropin action and regulation</a:t>
                      </a:r>
                    </a:p>
                  </a:txBody>
                  <a:tcPr marL="45723" marR="45723" marT="45723" marB="45723" anchor="b" horzOverflow="overflow">
                    <a:lnL w="12700">
                      <a:solidFill>
                        <a:srgbClr val="000000"/>
                      </a:solidFill>
                      <a:round/>
                    </a:lnL>
                    <a:lnR w="12700">
                      <a:solidFill>
                        <a:srgbClr val="000000"/>
                      </a:solidFill>
                      <a:round/>
                    </a:lnR>
                    <a:lnT>
                      <a:solidFill>
                        <a:srgbClr val="000000"/>
                      </a:solidFill>
                      <a:round/>
                    </a:lnT>
                    <a:lnB w="25400">
                      <a:solidFill>
                        <a:srgbClr val="000000"/>
                      </a:solidFill>
                      <a:round/>
                    </a:lnB>
                    <a:solidFill>
                      <a:srgbClr val="EEEEEE"/>
                    </a:solidFill>
                  </a:tcPr>
                </a:tc>
                <a:tc>
                  <a:txBody>
                    <a:bodyPr/>
                    <a:lstStyle/>
                    <a:p>
                      <a:pPr marL="342900" lvl="0" indent="-342900" algn="ctr">
                        <a:defRPr sz="1800" b="0" i="0"/>
                      </a:pPr>
                      <a:r>
                        <a:rPr sz="1000">
                          <a:latin typeface="Times New Roman Bold"/>
                          <a:ea typeface="Times New Roman Bold"/>
                          <a:cs typeface="Times New Roman Bold"/>
                          <a:sym typeface="Times New Roman Bold"/>
                        </a:rPr>
                        <a:t>Cardiovascular disease</a:t>
                      </a:r>
                    </a:p>
                  </a:txBody>
                  <a:tcPr marL="45723" marR="45723" marT="45723" marB="45723" anchor="b" horzOverflow="overflow">
                    <a:lnL w="12700">
                      <a:solidFill>
                        <a:srgbClr val="000000"/>
                      </a:solidFill>
                      <a:round/>
                    </a:lnL>
                    <a:lnR>
                      <a:solidFill>
                        <a:srgbClr val="000000"/>
                      </a:solidFill>
                      <a:round/>
                    </a:lnR>
                    <a:lnT>
                      <a:solidFill>
                        <a:srgbClr val="000000"/>
                      </a:solidFill>
                      <a:round/>
                    </a:lnT>
                    <a:lnB w="25400">
                      <a:solidFill>
                        <a:srgbClr val="000000"/>
                      </a:solidFill>
                      <a:round/>
                    </a:lnB>
                    <a:solidFill>
                      <a:srgbClr val="EEEEEE"/>
                    </a:solidFill>
                  </a:tcPr>
                </a:tc>
              </a:tr>
              <a:tr h="389045">
                <a:tc>
                  <a:txBody>
                    <a:bodyPr/>
                    <a:lstStyle/>
                    <a:p>
                      <a:pPr marL="342900" lvl="0" indent="-342900">
                        <a:defRPr sz="1800" b="0" i="0"/>
                      </a:pPr>
                      <a:r>
                        <a:rPr sz="1000">
                          <a:latin typeface="Times New Roman"/>
                          <a:ea typeface="Times New Roman"/>
                          <a:cs typeface="Times New Roman"/>
                        </a:rPr>
                        <a:t>CYP17 (17α-hydroxylase/17,20-lyase)</a:t>
                      </a:r>
                    </a:p>
                  </a:txBody>
                  <a:tcPr marL="45723" marR="45723" marT="45723" marB="45723" horzOverflow="overflow">
                    <a:lnL w="12700">
                      <a:solidFill>
                        <a:srgbClr val="000000"/>
                      </a:solidFill>
                      <a:round/>
                    </a:lnL>
                    <a:lnR w="12700">
                      <a:solidFill>
                        <a:srgbClr val="000000"/>
                      </a:solidFill>
                      <a:round/>
                    </a:lnR>
                    <a:lnT w="254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Insulin</a:t>
                      </a:r>
                    </a:p>
                  </a:txBody>
                  <a:tcPr marL="45723" marR="45723" marT="45723" marB="45723" horzOverflow="overflow">
                    <a:lnL w="12700">
                      <a:solidFill>
                        <a:srgbClr val="000000"/>
                      </a:solidFill>
                      <a:round/>
                    </a:lnL>
                    <a:lnR w="12700">
                      <a:solidFill>
                        <a:srgbClr val="000000"/>
                      </a:solidFill>
                      <a:round/>
                    </a:lnR>
                    <a:lnT w="254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Follistatin*</a:t>
                      </a:r>
                    </a:p>
                  </a:txBody>
                  <a:tcPr marL="45723" marR="45723" marT="45723" marB="45723" horzOverflow="overflow">
                    <a:lnL w="12700">
                      <a:solidFill>
                        <a:srgbClr val="000000"/>
                      </a:solidFill>
                      <a:round/>
                    </a:lnL>
                    <a:lnR w="12700">
                      <a:solidFill>
                        <a:srgbClr val="000000"/>
                      </a:solidFill>
                      <a:round/>
                    </a:lnR>
                    <a:lnT w="254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Paraoxonase*</a:t>
                      </a:r>
                    </a:p>
                  </a:txBody>
                  <a:tcPr marL="45723" marR="45723" marT="45723" marB="45723" horzOverflow="overflow">
                    <a:lnL w="12700">
                      <a:solidFill>
                        <a:srgbClr val="000000"/>
                      </a:solidFill>
                      <a:round/>
                    </a:lnL>
                    <a:lnR>
                      <a:solidFill>
                        <a:srgbClr val="000000"/>
                      </a:solidFill>
                      <a:round/>
                    </a:lnR>
                    <a:lnT w="25400">
                      <a:solidFill>
                        <a:srgbClr val="000000"/>
                      </a:solidFill>
                      <a:round/>
                    </a:lnT>
                    <a:lnB w="12700">
                      <a:solidFill>
                        <a:srgbClr val="000000"/>
                      </a:solidFill>
                      <a:round/>
                    </a:lnB>
                    <a:noFill/>
                  </a:tcPr>
                </a:tc>
              </a:tr>
              <a:tr h="417056">
                <a:tc>
                  <a:txBody>
                    <a:bodyPr/>
                    <a:lstStyle/>
                    <a:p>
                      <a:pPr marL="342900" lvl="0" indent="-342900">
                        <a:defRPr sz="1800" b="0" i="0"/>
                      </a:pPr>
                      <a:r>
                        <a:rPr sz="1000">
                          <a:latin typeface="Times New Roman"/>
                          <a:ea typeface="Times New Roman"/>
                          <a:cs typeface="Times New Roman"/>
                        </a:rPr>
                        <a:t>CYP11A (cholesterol side-chain cleavage enzyme)</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Insulin receptor</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LH β-subunit</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PAI-1 (plasminogen activator inhibitor 1)</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536882">
                <a:tc>
                  <a:txBody>
                    <a:bodyPr/>
                    <a:lstStyle/>
                    <a:p>
                      <a:pPr marL="342900" lvl="0" indent="-342900">
                        <a:defRPr sz="1800" b="0" i="0"/>
                      </a:pPr>
                      <a:r>
                        <a:rPr sz="1000">
                          <a:latin typeface="Times New Roman"/>
                          <a:ea typeface="Times New Roman"/>
                          <a:cs typeface="Times New Roman"/>
                        </a:rPr>
                        <a:t>AR (androgen receptor)</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Microsatellite D19S884 (located 1 cM from the insulin receptor gene)</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FSH β-subunit*</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IL6 (interleukin 6)</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418612">
                <a:tc>
                  <a:txBody>
                    <a:bodyPr/>
                    <a:lstStyle/>
                    <a:p>
                      <a:pPr marL="342900" lvl="0" indent="-342900">
                        <a:defRPr sz="1800" b="0" i="0"/>
                      </a:pPr>
                      <a:r>
                        <a:rPr sz="1000">
                          <a:latin typeface="Times New Roman"/>
                          <a:ea typeface="Times New Roman"/>
                          <a:cs typeface="Times New Roman"/>
                        </a:rPr>
                        <a:t>CYP21 (21-hydroxylase)*</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IRS1 and IRS2 (insulin receptor substrates 1 and 2)</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Dopamine D3 receptor*</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IL6 receptor complex*</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258325">
                <a:tc>
                  <a:txBody>
                    <a:bodyPr/>
                    <a:lstStyle/>
                    <a:p>
                      <a:pPr marL="342900" lvl="0" indent="-342900">
                        <a:defRPr sz="1800" b="0" i="0"/>
                      </a:pPr>
                      <a:r>
                        <a:rPr sz="1000" dirty="0">
                          <a:latin typeface="Times New Roman"/>
                          <a:ea typeface="Times New Roman"/>
                          <a:cs typeface="Times New Roman"/>
                        </a:rPr>
                        <a:t>CYP19 (aromatase)*</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CAPN10 (calpain-10)</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FSH receptor*</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Adiponectin</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418612">
                <a:tc>
                  <a:txBody>
                    <a:bodyPr/>
                    <a:lstStyle/>
                    <a:p>
                      <a:pPr marL="342900" lvl="0" indent="-342900">
                        <a:defRPr sz="1800" b="0" i="0"/>
                      </a:pPr>
                      <a:r>
                        <a:rPr sz="1000">
                          <a:latin typeface="Times New Roman"/>
                          <a:ea typeface="Times New Roman"/>
                          <a:cs typeface="Times New Roman"/>
                        </a:rPr>
                        <a:t>SHBG (sex hormone binding globulin)</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PPARG (peroxisome proliferator activated receptor Γ)</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EPHX (microsomal epoxide hydrolase)*</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418612">
                <a:tc>
                  <a:txBody>
                    <a:bodyPr/>
                    <a:lstStyle/>
                    <a:p>
                      <a:pPr marL="342900" lvl="0" indent="-342900">
                        <a:defRPr sz="1800" b="0" i="0"/>
                      </a:pPr>
                      <a:r>
                        <a:rPr sz="1000">
                          <a:latin typeface="Times New Roman"/>
                          <a:ea typeface="Times New Roman"/>
                          <a:cs typeface="Times New Roman"/>
                        </a:rPr>
                        <a:t>H6PD (hexose-6-phosphate dehydrogenase)*</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Resistin*</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Aldosterone synthatase*</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258325">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IGF2 (insulin-like growth factor 2)*</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Tumor necrosis factor receptor 2*</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538439">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PPP1R3* (glycogen-targeting subunit of protein phosphatase 1)</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Matrix metalloproteinase-1*</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r h="418612">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PC-1 (plasma cell membrane glycoprotein 1)*</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a:latin typeface="Times New Roman"/>
                          <a:ea typeface="Times New Roman"/>
                          <a:cs typeface="Times New Roman"/>
                        </a:rPr>
                        <a:t> </a:t>
                      </a:r>
                    </a:p>
                  </a:txBody>
                  <a:tcPr marL="45723" marR="45723" marT="45723" marB="45723"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defRPr sz="1800" b="0" i="0"/>
                      </a:pPr>
                      <a:r>
                        <a:rPr sz="1000" dirty="0">
                          <a:latin typeface="Times New Roman"/>
                          <a:ea typeface="Times New Roman"/>
                          <a:cs typeface="Times New Roman"/>
                        </a:rPr>
                        <a:t>Factor V*</a:t>
                      </a:r>
                    </a:p>
                  </a:txBody>
                  <a:tcPr marL="45723" marR="45723" marT="45723" marB="45723" horzOverflow="overflow">
                    <a:lnL w="12700">
                      <a:solidFill>
                        <a:srgbClr val="000000"/>
                      </a:solidFill>
                      <a:round/>
                    </a:lnL>
                    <a:lnR>
                      <a:solidFill>
                        <a:srgbClr val="000000"/>
                      </a:solidFill>
                      <a:round/>
                    </a:lnR>
                    <a:lnT w="12700">
                      <a:solidFill>
                        <a:srgbClr val="000000"/>
                      </a:solidFill>
                      <a:round/>
                    </a:lnT>
                    <a:lnB w="12700">
                      <a:solidFill>
                        <a:srgbClr val="000000"/>
                      </a:solidFill>
                      <a:round/>
                    </a:lnB>
                    <a:noFill/>
                  </a:tcPr>
                </a:tc>
              </a:tr>
            </a:tbl>
          </a:graphicData>
        </a:graphic>
      </p:graphicFrame>
      <p:sp>
        <p:nvSpPr>
          <p:cNvPr id="44" name="Shape 44"/>
          <p:cNvSpPr/>
          <p:nvPr/>
        </p:nvSpPr>
        <p:spPr>
          <a:xfrm>
            <a:off x="4643437" y="6552102"/>
            <a:ext cx="3880744" cy="135546"/>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457200">
              <a:defRPr sz="1000">
                <a:latin typeface="Arial"/>
                <a:ea typeface="Arial"/>
                <a:cs typeface="Arial"/>
                <a:sym typeface="Arial"/>
              </a:defRPr>
            </a:lvl1pPr>
          </a:lstStyle>
          <a:p>
            <a:pPr lvl="0">
              <a:defRPr sz="1800"/>
            </a:pPr>
            <a:r>
              <a:rPr sz="1000"/>
              <a:t>Goodarzi, MO, Azziz, R. Best Pract Res Clin Endocrinol Metab 2006 </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457200" y="188912"/>
            <a:ext cx="8229600" cy="1143001"/>
          </a:xfrm>
          <a:prstGeom prst="rect">
            <a:avLst/>
          </a:prstGeom>
        </p:spPr>
        <p:txBody>
          <a:bodyPr>
            <a:normAutofit/>
          </a:bodyPr>
          <a:lstStyle>
            <a:lvl1pPr defTabSz="914400">
              <a:lnSpc>
                <a:spcPct val="100000"/>
              </a:lnSpc>
              <a:defRPr>
                <a:latin typeface="Arial"/>
                <a:ea typeface="Arial"/>
                <a:cs typeface="Arial"/>
                <a:sym typeface="Arial"/>
              </a:defRPr>
            </a:lvl1pPr>
          </a:lstStyle>
          <a:p>
            <a:pPr lvl="0">
              <a:defRPr sz="1800"/>
            </a:pPr>
            <a:r>
              <a:rPr sz="4400"/>
              <a:t>PCOS’ta Tanısal Sorunlar?</a:t>
            </a:r>
          </a:p>
        </p:txBody>
      </p:sp>
      <p:sp>
        <p:nvSpPr>
          <p:cNvPr id="47" name="Shape 47"/>
          <p:cNvSpPr>
            <a:spLocks noGrp="1"/>
          </p:cNvSpPr>
          <p:nvPr>
            <p:ph type="body" idx="4294967295"/>
          </p:nvPr>
        </p:nvSpPr>
        <p:spPr>
          <a:xfrm>
            <a:off x="457200" y="1912087"/>
            <a:ext cx="8229600" cy="5111753"/>
          </a:xfrm>
          <a:prstGeom prst="rect">
            <a:avLst/>
          </a:prstGeom>
        </p:spPr>
        <p:txBody>
          <a:bodyPr>
            <a:normAutofit/>
          </a:bodyPr>
          <a:lstStyle/>
          <a:p>
            <a:pPr marL="771523" indent="-771523" algn="l" defTabSz="914400">
              <a:lnSpc>
                <a:spcPct val="140000"/>
              </a:lnSpc>
              <a:buSzPct val="100000"/>
              <a:buFont typeface="Arial"/>
              <a:buChar char="•"/>
              <a:defRPr sz="1800"/>
            </a:pPr>
            <a:r>
              <a:rPr lang="tr-TR" sz="3600" dirty="0">
                <a:latin typeface="Arial"/>
                <a:ea typeface="Arial"/>
                <a:cs typeface="Arial"/>
                <a:sym typeface="Arial"/>
              </a:rPr>
              <a:t>Alınan kritere göre farklı </a:t>
            </a:r>
            <a:endParaRPr lang="tr-TR" sz="3600" dirty="0" smtClean="0">
              <a:latin typeface="Arial"/>
              <a:ea typeface="Arial"/>
              <a:cs typeface="Arial"/>
              <a:sym typeface="Arial"/>
            </a:endParaRPr>
          </a:p>
          <a:p>
            <a:pPr marL="771523" indent="-771523" algn="l" defTabSz="914400">
              <a:lnSpc>
                <a:spcPct val="140000"/>
              </a:lnSpc>
              <a:buSzPct val="100000"/>
              <a:buFont typeface="Arial"/>
              <a:buChar char="•"/>
              <a:defRPr sz="1800"/>
            </a:pPr>
            <a:r>
              <a:rPr lang="tr-TR" sz="3600" dirty="0" smtClean="0">
                <a:latin typeface="Arial"/>
                <a:ea typeface="Arial"/>
                <a:cs typeface="Arial"/>
                <a:sym typeface="Arial"/>
              </a:rPr>
              <a:t>Genel </a:t>
            </a:r>
            <a:r>
              <a:rPr lang="tr-TR" sz="3600" dirty="0">
                <a:latin typeface="Arial"/>
                <a:ea typeface="Arial"/>
                <a:cs typeface="Arial"/>
                <a:sym typeface="Arial"/>
              </a:rPr>
              <a:t>İnsidans %6-8</a:t>
            </a:r>
          </a:p>
          <a:p>
            <a:pPr marL="771523" indent="-771523" algn="l" defTabSz="914400">
              <a:lnSpc>
                <a:spcPct val="140000"/>
              </a:lnSpc>
              <a:buSzPct val="100000"/>
              <a:buFont typeface="Arial"/>
              <a:buChar char="•"/>
              <a:defRPr sz="1800"/>
            </a:pPr>
            <a:r>
              <a:rPr lang="tr-TR" sz="3600" dirty="0">
                <a:latin typeface="Arial"/>
                <a:ea typeface="Arial"/>
                <a:cs typeface="Arial"/>
                <a:sym typeface="Arial"/>
              </a:rPr>
              <a:t>WHO II (%55,%91,?)</a:t>
            </a:r>
          </a:p>
          <a:p>
            <a:pPr marL="771523" lvl="0" indent="-771523" algn="l" defTabSz="914400">
              <a:lnSpc>
                <a:spcPct val="140000"/>
              </a:lnSpc>
              <a:buSzPct val="100000"/>
              <a:buFont typeface="Arial"/>
              <a:buChar char="•"/>
              <a:defRPr sz="1800"/>
            </a:pPr>
            <a:r>
              <a:rPr lang="tr-TR" sz="3600" dirty="0" smtClean="0">
                <a:latin typeface="Arial"/>
                <a:ea typeface="Arial"/>
                <a:cs typeface="Arial"/>
                <a:sym typeface="Arial"/>
              </a:rPr>
              <a:t>E</a:t>
            </a:r>
            <a:r>
              <a:rPr sz="3600" dirty="0" err="1" smtClean="0">
                <a:latin typeface="Arial"/>
                <a:ea typeface="Arial"/>
                <a:cs typeface="Arial"/>
                <a:sym typeface="Arial"/>
              </a:rPr>
              <a:t>pidemiyolojik</a:t>
            </a:r>
            <a:r>
              <a:rPr sz="3600" dirty="0" smtClean="0">
                <a:latin typeface="Arial"/>
                <a:ea typeface="Arial"/>
                <a:cs typeface="Arial"/>
                <a:sym typeface="Arial"/>
              </a:rPr>
              <a:t> </a:t>
            </a:r>
            <a:r>
              <a:rPr sz="3600" dirty="0" err="1">
                <a:latin typeface="Arial"/>
                <a:ea typeface="Arial"/>
                <a:cs typeface="Arial"/>
                <a:sym typeface="Arial"/>
              </a:rPr>
              <a:t>çıkarımlar</a:t>
            </a:r>
            <a:r>
              <a:rPr sz="3600" dirty="0">
                <a:latin typeface="Arial"/>
                <a:ea typeface="Arial"/>
                <a:cs typeface="Arial"/>
                <a:sym typeface="Arial"/>
              </a:rPr>
              <a:t> (NIH, Rotterdam, AES</a:t>
            </a:r>
            <a:r>
              <a:rPr sz="3600" dirty="0" smtClean="0">
                <a:latin typeface="Arial"/>
                <a:ea typeface="Arial"/>
                <a:cs typeface="Arial"/>
                <a:sym typeface="Arial"/>
              </a:rPr>
              <a:t>)</a:t>
            </a:r>
            <a:endParaRPr sz="3600" dirty="0">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5.png" descr="Cover"/>
          <p:cNvPicPr/>
          <p:nvPr/>
        </p:nvPicPr>
        <p:blipFill>
          <a:blip r:embed="rId2">
            <a:extLst/>
          </a:blip>
          <a:stretch>
            <a:fillRect/>
          </a:stretch>
        </p:blipFill>
        <p:spPr>
          <a:xfrm>
            <a:off x="0" y="6461125"/>
            <a:ext cx="2381250" cy="396875"/>
          </a:xfrm>
          <a:prstGeom prst="rect">
            <a:avLst/>
          </a:prstGeom>
          <a:ln w="12700">
            <a:miter lim="400000"/>
          </a:ln>
        </p:spPr>
      </p:pic>
      <p:sp>
        <p:nvSpPr>
          <p:cNvPr id="50" name="Shape 50"/>
          <p:cNvSpPr/>
          <p:nvPr/>
        </p:nvSpPr>
        <p:spPr>
          <a:xfrm>
            <a:off x="3048000" y="6562725"/>
            <a:ext cx="5556250"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defRPr sz="900">
                <a:solidFill>
                  <a:srgbClr val="999999"/>
                </a:solidFill>
                <a:latin typeface="Calibri"/>
                <a:ea typeface="Calibri"/>
                <a:cs typeface="Calibri"/>
                <a:sym typeface="Calibri"/>
              </a:defRPr>
            </a:lvl1pPr>
          </a:lstStyle>
          <a:p>
            <a:pPr lvl="0">
              <a:defRPr sz="1800">
                <a:solidFill>
                  <a:srgbClr val="000000"/>
                </a:solidFill>
              </a:defRPr>
            </a:pPr>
            <a:r>
              <a:rPr sz="900">
                <a:solidFill>
                  <a:srgbClr val="999999"/>
                </a:solidFill>
              </a:rPr>
              <a:t>© 2007 Lippincott Williams &amp; Wilkins, Inc.  Published by Lippincott Williams &amp; Wilkins, Inc.</a:t>
            </a:r>
          </a:p>
        </p:txBody>
      </p:sp>
      <p:sp>
        <p:nvSpPr>
          <p:cNvPr id="51" name="Shape 51"/>
          <p:cNvSpPr/>
          <p:nvPr/>
        </p:nvSpPr>
        <p:spPr>
          <a:xfrm>
            <a:off x="5715000" y="5402262"/>
            <a:ext cx="2857500" cy="771526"/>
          </a:xfrm>
          <a:prstGeom prst="rect">
            <a:avLst/>
          </a:prstGeom>
          <a:ln>
            <a:solidFill/>
            <a:round/>
          </a:ln>
          <a:extLst>
            <a:ext uri="{C572A759-6A51-4108-AA02-DFA0A04FC94B}">
              <ma14:wrappingTextBoxFlag xmlns="" xmlns:ma14="http://schemas.microsoft.com/office/mac/drawingml/2011/main" val="1"/>
            </a:ext>
          </a:extLst>
        </p:spPr>
        <p:txBody>
          <a:bodyPr lIns="0" tIns="0" rIns="0" bIns="0" anchor="ctr">
            <a:spAutoFit/>
          </a:bodyPr>
          <a:lstStyle/>
          <a:p>
            <a:pPr lvl="0" defTabSz="457200">
              <a:defRPr sz="1800"/>
            </a:pPr>
            <a:r>
              <a:rPr sz="900" b="1">
                <a:latin typeface="Calibri"/>
                <a:ea typeface="Calibri"/>
                <a:cs typeface="Calibri"/>
                <a:sym typeface="Calibri"/>
              </a:rPr>
              <a:t>Diagnosis of Polycystic Ovary Syndrome.</a:t>
            </a:r>
          </a:p>
          <a:p>
            <a:pPr lvl="0" defTabSz="457200">
              <a:defRPr sz="1800"/>
            </a:pPr>
            <a:r>
              <a:rPr sz="900">
                <a:latin typeface="Calibri"/>
                <a:ea typeface="Calibri"/>
                <a:cs typeface="Calibri"/>
                <a:sym typeface="Calibri"/>
              </a:rPr>
              <a:t>TRIVAX, BRADLEY; AZZIZ, RICARDO; MD, MPH</a:t>
            </a:r>
          </a:p>
          <a:p>
            <a:pPr lvl="0" defTabSz="457200">
              <a:defRPr sz="1800"/>
            </a:pPr>
            <a:endParaRPr sz="900">
              <a:latin typeface="Calibri"/>
              <a:ea typeface="Calibri"/>
              <a:cs typeface="Calibri"/>
              <a:sym typeface="Calibri"/>
            </a:endParaRPr>
          </a:p>
          <a:p>
            <a:pPr lvl="0" defTabSz="457200">
              <a:defRPr sz="1800"/>
            </a:pPr>
            <a:r>
              <a:rPr sz="900">
                <a:latin typeface="Calibri"/>
                <a:ea typeface="Calibri"/>
                <a:cs typeface="Calibri"/>
                <a:sym typeface="Calibri"/>
              </a:rPr>
              <a:t>Clinical Obstetrics &amp; Gynecology. 50(1):168-177, March 2007.</a:t>
            </a:r>
          </a:p>
          <a:p>
            <a:pPr lvl="0" defTabSz="457200">
              <a:defRPr sz="1800"/>
            </a:pPr>
            <a:r>
              <a:rPr sz="900">
                <a:latin typeface="Calibri"/>
                <a:ea typeface="Calibri"/>
                <a:cs typeface="Calibri"/>
                <a:sym typeface="Calibri"/>
              </a:rPr>
              <a:t>DOI: 10.1097/GRF.0b013e31802f351b</a:t>
            </a:r>
          </a:p>
        </p:txBody>
      </p:sp>
      <p:sp>
        <p:nvSpPr>
          <p:cNvPr id="52" name="Shape 52"/>
          <p:cNvSpPr/>
          <p:nvPr/>
        </p:nvSpPr>
        <p:spPr>
          <a:xfrm>
            <a:off x="395286" y="281780"/>
            <a:ext cx="8208965" cy="596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defTabSz="457200">
              <a:defRPr sz="4000">
                <a:latin typeface="Calibri"/>
                <a:ea typeface="Calibri"/>
                <a:cs typeface="Calibri"/>
                <a:sym typeface="Calibri"/>
              </a:defRPr>
            </a:lvl1pPr>
          </a:lstStyle>
          <a:p>
            <a:pPr lvl="0">
              <a:defRPr sz="1800"/>
            </a:pPr>
            <a:r>
              <a:rPr sz="4000"/>
              <a:t>TABLE 1 Criteria for Defining PCOS</a:t>
            </a:r>
          </a:p>
        </p:txBody>
      </p:sp>
      <p:pic>
        <p:nvPicPr>
          <p:cNvPr id="53" name="image1.jpeg" descr="Cover"/>
          <p:cNvPicPr/>
          <p:nvPr/>
        </p:nvPicPr>
        <p:blipFill>
          <a:blip r:embed="rId3">
            <a:extLst/>
          </a:blip>
          <a:stretch>
            <a:fillRect/>
          </a:stretch>
        </p:blipFill>
        <p:spPr>
          <a:xfrm>
            <a:off x="323850" y="1700211"/>
            <a:ext cx="8305800" cy="3540128"/>
          </a:xfrm>
          <a:prstGeom prst="rect">
            <a:avLst/>
          </a:prstGeom>
          <a:ln>
            <a:solidFill/>
            <a:rou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idx="4294967295"/>
          </p:nvPr>
        </p:nvSpPr>
        <p:spPr>
          <a:xfrm>
            <a:off x="457200" y="274637"/>
            <a:ext cx="8229600" cy="1143001"/>
          </a:xfrm>
          <a:prstGeom prst="rect">
            <a:avLst/>
          </a:prstGeom>
          <a:gradFill>
            <a:gsLst>
              <a:gs pos="0">
                <a:srgbClr val="BCBCBC"/>
              </a:gs>
              <a:gs pos="35000">
                <a:srgbClr val="D0D0D0"/>
              </a:gs>
              <a:gs pos="100000">
                <a:srgbClr val="EDEDED"/>
              </a:gs>
            </a:gsLst>
            <a:lin ang="16200000"/>
          </a:gradFill>
          <a:ln w="9525">
            <a:solidFill/>
            <a:round/>
          </a:ln>
          <a:effectLst>
            <a:outerShdw blurRad="38100" dist="20000" dir="5400000" rotWithShape="0">
              <a:srgbClr val="000000">
                <a:alpha val="37998"/>
              </a:srgbClr>
            </a:outerShdw>
          </a:effectLst>
        </p:spPr>
        <p:txBody>
          <a:bodyPr>
            <a:normAutofit/>
          </a:bodyPr>
          <a:lstStyle>
            <a:lvl1pPr defTabSz="914400">
              <a:lnSpc>
                <a:spcPct val="100000"/>
              </a:lnSpc>
              <a:defRPr>
                <a:solidFill>
                  <a:srgbClr val="FF0000"/>
                </a:solidFill>
                <a:latin typeface="Arial"/>
                <a:ea typeface="Arial"/>
                <a:cs typeface="Arial"/>
                <a:sym typeface="Arial"/>
              </a:defRPr>
            </a:lvl1pPr>
          </a:lstStyle>
          <a:p>
            <a:pPr lvl="0">
              <a:defRPr sz="1800">
                <a:solidFill>
                  <a:srgbClr val="000000"/>
                </a:solidFill>
              </a:defRPr>
            </a:pPr>
            <a:r>
              <a:rPr sz="4400">
                <a:solidFill>
                  <a:srgbClr val="FF0000"/>
                </a:solidFill>
              </a:rPr>
              <a:t>PCOS Tanım</a:t>
            </a:r>
          </a:p>
        </p:txBody>
      </p:sp>
      <p:sp>
        <p:nvSpPr>
          <p:cNvPr id="56" name="Shape 56"/>
          <p:cNvSpPr/>
          <p:nvPr/>
        </p:nvSpPr>
        <p:spPr>
          <a:xfrm>
            <a:off x="2924137" y="1625571"/>
            <a:ext cx="2932040" cy="221450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B5E5E9">
                  <a:alpha val="8999"/>
                </a:srgbClr>
              </a:gs>
              <a:gs pos="100000">
                <a:srgbClr val="CBFFFF">
                  <a:alpha val="8999"/>
                </a:srgbClr>
              </a:gs>
            </a:gsLst>
            <a:lin ang="16200000"/>
          </a:gradFill>
          <a:ln>
            <a:solidFill>
              <a:srgbClr val="B6DCDF"/>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
        <p:nvSpPr>
          <p:cNvPr id="57" name="Shape 57"/>
          <p:cNvSpPr/>
          <p:nvPr/>
        </p:nvSpPr>
        <p:spPr>
          <a:xfrm>
            <a:off x="3260696" y="2319319"/>
            <a:ext cx="2265306" cy="136521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B5E5E9">
                  <a:alpha val="33999"/>
                </a:srgbClr>
              </a:gs>
              <a:gs pos="100000">
                <a:srgbClr val="CBFFFF">
                  <a:alpha val="33999"/>
                </a:srgbClr>
              </a:gs>
            </a:gsLst>
            <a:lin ang="16200000"/>
          </a:gradFill>
          <a:ln>
            <a:solidFill>
              <a:srgbClr val="B6DCDF"/>
            </a:solidFill>
            <a:round/>
          </a:ln>
          <a:effectLst>
            <a:outerShdw blurRad="38100" dist="23000" dir="5400000" rotWithShape="0">
              <a:srgbClr val="808080">
                <a:alpha val="34999"/>
              </a:srgbClr>
            </a:outerShdw>
          </a:effectLst>
        </p:spPr>
        <p:txBody>
          <a:bodyPr lIns="0" tIns="0" rIns="0" bIns="0" anchor="ctr"/>
          <a:lstStyle/>
          <a:p>
            <a:pPr lvl="0" algn="ctr" defTabSz="457200">
              <a:defRPr sz="1800">
                <a:solidFill>
                  <a:srgbClr val="FFFFFF"/>
                </a:solidFill>
                <a:latin typeface="Arial"/>
                <a:ea typeface="Arial"/>
                <a:cs typeface="Arial"/>
                <a:sym typeface="Arial"/>
              </a:defRPr>
            </a:pPr>
            <a:endParaRPr/>
          </a:p>
        </p:txBody>
      </p:sp>
      <p:sp>
        <p:nvSpPr>
          <p:cNvPr id="58" name="Shape 58"/>
          <p:cNvSpPr/>
          <p:nvPr/>
        </p:nvSpPr>
        <p:spPr>
          <a:xfrm>
            <a:off x="3836987" y="3133725"/>
            <a:ext cx="1030289" cy="2837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2000">
                <a:solidFill>
                  <a:srgbClr val="FF0000"/>
                </a:solidFill>
                <a:latin typeface="Arial"/>
                <a:ea typeface="Arial"/>
                <a:cs typeface="Arial"/>
                <a:sym typeface="Arial"/>
              </a:defRPr>
            </a:lvl1pPr>
          </a:lstStyle>
          <a:p>
            <a:pPr lvl="0">
              <a:defRPr sz="1800">
                <a:solidFill>
                  <a:srgbClr val="000000"/>
                </a:solidFill>
              </a:defRPr>
            </a:pPr>
            <a:r>
              <a:rPr sz="2000">
                <a:solidFill>
                  <a:srgbClr val="FF0000"/>
                </a:solidFill>
              </a:rPr>
              <a:t>PCOM</a:t>
            </a:r>
          </a:p>
        </p:txBody>
      </p:sp>
      <p:pic>
        <p:nvPicPr>
          <p:cNvPr id="59" name="image6.png"/>
          <p:cNvPicPr/>
          <p:nvPr/>
        </p:nvPicPr>
        <p:blipFill>
          <a:blip r:embed="rId2">
            <a:extLst/>
          </a:blip>
          <a:stretch>
            <a:fillRect/>
          </a:stretch>
        </p:blipFill>
        <p:spPr>
          <a:xfrm>
            <a:off x="144462" y="3919537"/>
            <a:ext cx="4176713" cy="1008064"/>
          </a:xfrm>
          <a:prstGeom prst="rect">
            <a:avLst/>
          </a:prstGeom>
          <a:ln w="12700">
            <a:miter lim="400000"/>
          </a:ln>
        </p:spPr>
      </p:pic>
      <p:pic>
        <p:nvPicPr>
          <p:cNvPr id="60" name="image7.png"/>
          <p:cNvPicPr/>
          <p:nvPr/>
        </p:nvPicPr>
        <p:blipFill>
          <a:blip r:embed="rId3">
            <a:extLst/>
          </a:blip>
          <a:stretch>
            <a:fillRect/>
          </a:stretch>
        </p:blipFill>
        <p:spPr>
          <a:xfrm>
            <a:off x="5280025" y="3608387"/>
            <a:ext cx="3897313" cy="1398589"/>
          </a:xfrm>
          <a:prstGeom prst="rect">
            <a:avLst/>
          </a:prstGeom>
          <a:ln w="12700">
            <a:miter lim="400000"/>
          </a:ln>
        </p:spPr>
      </p:pic>
      <p:sp>
        <p:nvSpPr>
          <p:cNvPr id="61" name="Shape 61"/>
          <p:cNvSpPr/>
          <p:nvPr/>
        </p:nvSpPr>
        <p:spPr>
          <a:xfrm flipH="1">
            <a:off x="1403349" y="3133724"/>
            <a:ext cx="882651" cy="550865"/>
          </a:xfrm>
          <a:prstGeom prst="line">
            <a:avLst/>
          </a:prstGeom>
          <a:ln w="57150">
            <a:solidFill>
              <a:srgbClr val="BBE0E3"/>
            </a:solidFill>
            <a:round/>
            <a:tailEnd type="triangle"/>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62" name="Shape 62"/>
          <p:cNvSpPr/>
          <p:nvPr/>
        </p:nvSpPr>
        <p:spPr>
          <a:xfrm>
            <a:off x="0" y="5054600"/>
            <a:ext cx="4016375" cy="8679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23333" lvl="0" indent="-423333" defTabSz="457200">
              <a:buClr>
                <a:srgbClr val="FF0000"/>
              </a:buClr>
              <a:buSzPct val="100000"/>
              <a:buFont typeface="Arial"/>
              <a:buChar char="•"/>
              <a:defRPr sz="1800"/>
            </a:pPr>
            <a:r>
              <a:rPr sz="2000">
                <a:solidFill>
                  <a:srgbClr val="FF0000"/>
                </a:solidFill>
                <a:latin typeface="Arial"/>
                <a:ea typeface="Arial"/>
                <a:cs typeface="Arial"/>
                <a:sym typeface="Arial"/>
              </a:rPr>
              <a:t>2003 Consensus: </a:t>
            </a:r>
            <a:r>
              <a:rPr sz="2000">
                <a:latin typeface="Arial"/>
                <a:ea typeface="Arial"/>
                <a:cs typeface="Arial"/>
                <a:sym typeface="Arial"/>
              </a:rPr>
              <a:t>&gt;12 or more follicles measuring 2-9 mm diameter</a:t>
            </a:r>
          </a:p>
        </p:txBody>
      </p:sp>
      <p:sp>
        <p:nvSpPr>
          <p:cNvPr id="63" name="Shape 63"/>
          <p:cNvSpPr/>
          <p:nvPr/>
        </p:nvSpPr>
        <p:spPr>
          <a:xfrm>
            <a:off x="6386512" y="2857500"/>
            <a:ext cx="947739" cy="552451"/>
          </a:xfrm>
          <a:prstGeom prst="line">
            <a:avLst/>
          </a:prstGeom>
          <a:ln w="57150">
            <a:solidFill>
              <a:srgbClr val="BBE0E3"/>
            </a:solidFill>
            <a:round/>
            <a:tailEnd type="triangle"/>
          </a:ln>
          <a:effectLst>
            <a:outerShdw blurRad="38100" dist="20000" dir="5400000" rotWithShape="0">
              <a:srgbClr val="808080">
                <a:alpha val="37998"/>
              </a:srgbClr>
            </a:outerShdw>
          </a:effectLst>
        </p:spPr>
        <p:txBody>
          <a:bodyPr lIns="0" tIns="0" rIns="0" bIns="0"/>
          <a:lstStyle/>
          <a:p>
            <a:pPr lvl="0" defTabSz="457200">
              <a:defRPr sz="1200"/>
            </a:pPr>
            <a:endParaRPr/>
          </a:p>
        </p:txBody>
      </p:sp>
      <p:sp>
        <p:nvSpPr>
          <p:cNvPr id="64" name="Shape 64"/>
          <p:cNvSpPr/>
          <p:nvPr/>
        </p:nvSpPr>
        <p:spPr>
          <a:xfrm>
            <a:off x="4867275" y="5054600"/>
            <a:ext cx="4016375" cy="8679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23333" lvl="0" indent="-423333" defTabSz="457200">
              <a:buClr>
                <a:srgbClr val="FF0000"/>
              </a:buClr>
              <a:buSzPct val="100000"/>
              <a:buFont typeface="Arial"/>
              <a:buChar char="•"/>
              <a:defRPr sz="1800"/>
            </a:pPr>
            <a:r>
              <a:rPr sz="2000">
                <a:solidFill>
                  <a:srgbClr val="FF0000"/>
                </a:solidFill>
                <a:latin typeface="Arial"/>
                <a:ea typeface="Arial"/>
                <a:cs typeface="Arial"/>
                <a:sym typeface="Arial"/>
              </a:rPr>
              <a:t>Task Force recommendation:  </a:t>
            </a:r>
            <a:r>
              <a:rPr sz="2000">
                <a:latin typeface="Arial"/>
                <a:ea typeface="Arial"/>
                <a:cs typeface="Arial"/>
                <a:sym typeface="Arial"/>
              </a:rPr>
              <a:t>&gt;25 or more follicles per ovary with advanced USG</a:t>
            </a:r>
          </a:p>
        </p:txBody>
      </p:sp>
      <p:sp>
        <p:nvSpPr>
          <p:cNvPr id="65" name="Shape 65"/>
          <p:cNvSpPr/>
          <p:nvPr/>
        </p:nvSpPr>
        <p:spPr>
          <a:xfrm>
            <a:off x="5280025" y="6451599"/>
            <a:ext cx="3863975" cy="2219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600">
                <a:latin typeface="Arial"/>
                <a:ea typeface="Arial"/>
                <a:cs typeface="Arial"/>
                <a:sym typeface="Arial"/>
              </a:defRPr>
            </a:lvl1pPr>
          </a:lstStyle>
          <a:p>
            <a:pPr lvl="0">
              <a:defRPr sz="1800"/>
            </a:pPr>
            <a:r>
              <a:rPr sz="1600"/>
              <a:t>Balen et al., 2003, Dewailly et al., 2014</a:t>
            </a:r>
          </a:p>
        </p:txBody>
      </p:sp>
      <p:sp>
        <p:nvSpPr>
          <p:cNvPr id="66" name="Shape 66"/>
          <p:cNvSpPr/>
          <p:nvPr/>
        </p:nvSpPr>
        <p:spPr>
          <a:xfrm>
            <a:off x="3836987" y="1777999"/>
            <a:ext cx="1030289" cy="2592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1800">
                <a:latin typeface="Arial"/>
                <a:ea typeface="Arial"/>
                <a:cs typeface="Arial"/>
                <a:sym typeface="Arial"/>
              </a:defRPr>
            </a:lvl1pPr>
          </a:lstStyle>
          <a:p>
            <a:pPr lvl="0"/>
            <a:r>
              <a:t>PCOS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TotalTime>
  <Words>1737</Words>
  <Application>Microsoft Office PowerPoint</Application>
  <PresentationFormat>On-screen Show (4:3)</PresentationFormat>
  <Paragraphs>314</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 Bold</vt:lpstr>
      <vt:lpstr>Avenir Roman</vt:lpstr>
      <vt:lpstr>Calibri</vt:lpstr>
      <vt:lpstr>Helvetica</vt:lpstr>
      <vt:lpstr>Sans Serif</vt:lpstr>
      <vt:lpstr>Times New Roman</vt:lpstr>
      <vt:lpstr>Times New Roman Bold</vt:lpstr>
      <vt:lpstr>Default</vt:lpstr>
      <vt:lpstr>PCOS  YÜT’te Karşılaşılan Sorunlar</vt:lpstr>
      <vt:lpstr> (A) Fertililte Durumu (B) PCOS: infertilite durumu  (C) İVF ve fertilite ilaç kullanımı  (D) BMI ve PCOS: infertilite (E) PCOS ve BMI: infertilite tedavisi kullanımı  (F) IVF by PCOS kullanımı</vt:lpstr>
      <vt:lpstr>PCOS ART Sorunlar</vt:lpstr>
      <vt:lpstr>PCOS Farklıdır..</vt:lpstr>
      <vt:lpstr>PCOS Patofizyolojisi ?</vt:lpstr>
      <vt:lpstr>PCOS İLE İLGİLİ VEYA BAĞLANTILI  ADAY GENLER</vt:lpstr>
      <vt:lpstr>PCOS’ta Tanısal Sorunlar?</vt:lpstr>
      <vt:lpstr>PowerPoint Presentation</vt:lpstr>
      <vt:lpstr>PCOS Tanım</vt:lpstr>
      <vt:lpstr>PCOS</vt:lpstr>
      <vt:lpstr>PowerPoint Presentation</vt:lpstr>
      <vt:lpstr>PowerPoint Presentation</vt:lpstr>
      <vt:lpstr>AMH Ne Yapar? </vt:lpstr>
      <vt:lpstr>PCOS Farklıdır..</vt:lpstr>
      <vt:lpstr>PCOS-AMH</vt:lpstr>
      <vt:lpstr>PowerPoint Presentation</vt:lpstr>
      <vt:lpstr>PowerPoint Presentation</vt:lpstr>
      <vt:lpstr>PowerPoint Presentation</vt:lpstr>
      <vt:lpstr>Yüksek AMH Ne Yapar?</vt:lpstr>
      <vt:lpstr>PowerPoint Presentation</vt:lpstr>
      <vt:lpstr>PowerPoint Presentation</vt:lpstr>
      <vt:lpstr>PowerPoint Presentation</vt:lpstr>
      <vt:lpstr>PowerPoint Presentation</vt:lpstr>
      <vt:lpstr>PCOS: Follikülogenez</vt:lpstr>
      <vt:lpstr>PCOS-COH</vt:lpstr>
      <vt:lpstr>PowerPoint Presentation</vt:lpstr>
      <vt:lpstr>PowerPoint Presentation</vt:lpstr>
      <vt:lpstr>Oosit Sayısı: OHSS vs Canlı Doğum </vt:lpstr>
      <vt:lpstr>PowerPoint Presentation</vt:lpstr>
      <vt:lpstr>PCOS: Erken Gebelik Kayıpları</vt:lpstr>
      <vt:lpstr>PCOS: Erken Gebelik Kayıpları</vt:lpstr>
      <vt:lpstr>PCOS: Erken Gebelik Kayıpları</vt:lpstr>
      <vt:lpstr>Neden Fertilizasyon Oranları Düşük</vt:lpstr>
      <vt:lpstr>PCOS: Oosit Kalitesi</vt:lpstr>
      <vt:lpstr>PowerPoint Presentation</vt:lpstr>
      <vt:lpstr>PowerPoint Presentation</vt:lpstr>
      <vt:lpstr>PowerPoint Presentation</vt:lpstr>
      <vt:lpstr>PCOS: Aneuploid Embryo </vt:lpstr>
      <vt:lpstr>PCOS : YÜT sorunları aşma</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PCOS  YÜT’te Karşılaşılan Sorunlar</dc:title>
  <cp:lastModifiedBy>DNP</cp:lastModifiedBy>
  <cp:revision>19</cp:revision>
  <dcterms:modified xsi:type="dcterms:W3CDTF">2015-05-13T08:01:40Z</dcterms:modified>
</cp:coreProperties>
</file>