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5" r:id="rId3"/>
    <p:sldId id="257" r:id="rId4"/>
    <p:sldId id="260" r:id="rId5"/>
    <p:sldId id="307" r:id="rId6"/>
    <p:sldId id="337" r:id="rId7"/>
    <p:sldId id="338" r:id="rId8"/>
    <p:sldId id="339" r:id="rId9"/>
    <p:sldId id="341" r:id="rId10"/>
    <p:sldId id="342" r:id="rId11"/>
    <p:sldId id="343" r:id="rId12"/>
    <p:sldId id="355" r:id="rId13"/>
    <p:sldId id="356" r:id="rId14"/>
    <p:sldId id="345" r:id="rId15"/>
    <p:sldId id="346" r:id="rId16"/>
    <p:sldId id="336" r:id="rId17"/>
    <p:sldId id="344" r:id="rId18"/>
    <p:sldId id="385" r:id="rId19"/>
    <p:sldId id="349" r:id="rId20"/>
    <p:sldId id="391" r:id="rId21"/>
    <p:sldId id="379" r:id="rId22"/>
    <p:sldId id="380" r:id="rId23"/>
    <p:sldId id="381" r:id="rId24"/>
    <p:sldId id="382" r:id="rId25"/>
    <p:sldId id="384" r:id="rId26"/>
    <p:sldId id="348" r:id="rId27"/>
    <p:sldId id="313" r:id="rId28"/>
    <p:sldId id="315" r:id="rId29"/>
    <p:sldId id="311" r:id="rId30"/>
    <p:sldId id="395" r:id="rId31"/>
    <p:sldId id="396" r:id="rId32"/>
    <p:sldId id="306" r:id="rId33"/>
    <p:sldId id="304" r:id="rId34"/>
    <p:sldId id="262" r:id="rId35"/>
    <p:sldId id="267" r:id="rId36"/>
    <p:sldId id="318" r:id="rId37"/>
    <p:sldId id="350" r:id="rId38"/>
    <p:sldId id="388" r:id="rId39"/>
    <p:sldId id="389" r:id="rId40"/>
    <p:sldId id="269" r:id="rId41"/>
    <p:sldId id="358" r:id="rId42"/>
    <p:sldId id="359" r:id="rId43"/>
    <p:sldId id="367" r:id="rId44"/>
    <p:sldId id="369" r:id="rId45"/>
    <p:sldId id="361" r:id="rId46"/>
    <p:sldId id="377" r:id="rId47"/>
    <p:sldId id="394" r:id="rId48"/>
    <p:sldId id="386" r:id="rId49"/>
    <p:sldId id="366" r:id="rId50"/>
    <p:sldId id="279" r:id="rId51"/>
    <p:sldId id="362" r:id="rId52"/>
    <p:sldId id="363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F9"/>
    <a:srgbClr val="BA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2" autoAdjust="0"/>
    <p:restoredTop sz="99735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E2253-7F01-43AD-ABC4-2FEDF87527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3077D-48D2-453C-BC18-DD74F61404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47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3077D-48D2-453C-BC18-DD74F614040A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29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3077D-48D2-453C-BC18-DD74F614040A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33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0CCC8-4059-4913-A95B-C6C0F4B3453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4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Toplam</a:t>
            </a:r>
            <a:r>
              <a:rPr lang="en-US" dirty="0" smtClean="0"/>
              <a:t> 1316 hasta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incelemeye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alındı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Tamamlayan</a:t>
            </a:r>
            <a:r>
              <a:rPr lang="en-US" baseline="0" dirty="0" smtClean="0"/>
              <a:t> 707 primer </a:t>
            </a:r>
            <a:r>
              <a:rPr lang="en-US" baseline="0" dirty="0" err="1" smtClean="0"/>
              <a:t>midüretral</a:t>
            </a:r>
            <a:r>
              <a:rPr lang="en-US" baseline="0" dirty="0" smtClean="0"/>
              <a:t> sling 92 </a:t>
            </a:r>
            <a:r>
              <a:rPr lang="en-US" baseline="0" dirty="0" err="1" smtClean="0"/>
              <a:t>tekrar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midüretral</a:t>
            </a:r>
            <a:r>
              <a:rPr lang="en-US" baseline="0" dirty="0" smtClean="0"/>
              <a:t> sling </a:t>
            </a:r>
            <a:r>
              <a:rPr lang="en-US" baseline="0" dirty="0" err="1" smtClean="0"/>
              <a:t>geçirenler</a:t>
            </a:r>
            <a:r>
              <a:rPr lang="en-US" baseline="0" dirty="0" smtClean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3077D-48D2-453C-BC18-DD74F614040A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incelenmiş</a:t>
            </a:r>
            <a:r>
              <a:rPr lang="en-US" dirty="0" smtClean="0"/>
              <a:t>. 6 </a:t>
            </a:r>
            <a:r>
              <a:rPr lang="en-US" dirty="0" err="1" smtClean="0"/>
              <a:t>tanesi</a:t>
            </a:r>
            <a:r>
              <a:rPr lang="en-US" dirty="0" smtClean="0"/>
              <a:t> randomize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kontrollü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çalışma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Fakat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geçirilmiş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cerrahi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subüretral</a:t>
            </a:r>
            <a:r>
              <a:rPr lang="en-US" baseline="0" dirty="0" smtClean="0"/>
              <a:t> sling </a:t>
            </a:r>
            <a:r>
              <a:rPr lang="en-US" baseline="0" dirty="0" err="1" smtClean="0"/>
              <a:t>değil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3077D-48D2-453C-BC18-DD74F614040A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76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16523-34BA-46E7-A176-39FFB1693138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E3B39-887C-4253-9A1A-22EF546105E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MİDÜRETRAL SLİNG SONRASI ÜRİNER İNKONTİNANS YÖNETİMİ VE ZORLUKLAR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36815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Doç. Dr. Melike DOĞANAY</a:t>
            </a:r>
          </a:p>
          <a:p>
            <a:r>
              <a:rPr lang="tr-TR" sz="2000" dirty="0" err="1" smtClean="0">
                <a:solidFill>
                  <a:schemeClr val="tx1"/>
                </a:solidFill>
              </a:rPr>
              <a:t>Zekai</a:t>
            </a:r>
            <a:r>
              <a:rPr lang="tr-TR" sz="2000" dirty="0" smtClean="0">
                <a:solidFill>
                  <a:schemeClr val="tx1"/>
                </a:solidFill>
              </a:rPr>
              <a:t> Tahir Burak Kadın Sağlığı Eğitim ve Araştırma Hastanesi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rhakan\Pictures\ztb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872208" cy="2016224"/>
          </a:xfrm>
          <a:prstGeom prst="rect">
            <a:avLst/>
          </a:prstGeom>
          <a:noFill/>
        </p:spPr>
      </p:pic>
      <p:pic>
        <p:nvPicPr>
          <p:cNvPr id="6" name="Picture 5" descr="Ekran Resmi 2015-03-23 20.5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80" y="227856"/>
            <a:ext cx="23749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00034" y="428604"/>
            <a:ext cx="8143932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4400" dirty="0" err="1" smtClean="0"/>
              <a:t>Üretrovezikal</a:t>
            </a:r>
            <a:r>
              <a:rPr lang="tr-TR" sz="4400" dirty="0" smtClean="0"/>
              <a:t> bileşke </a:t>
            </a:r>
            <a:r>
              <a:rPr lang="tr-TR" sz="4400" dirty="0" err="1" smtClean="0"/>
              <a:t>mobilitesinin</a:t>
            </a:r>
            <a:r>
              <a:rPr lang="tr-TR" sz="4400" dirty="0" smtClean="0"/>
              <a:t> gösterilmesi</a:t>
            </a:r>
            <a:endParaRPr lang="tr-TR" sz="4400" dirty="0"/>
          </a:p>
        </p:txBody>
      </p:sp>
      <p:pic>
        <p:nvPicPr>
          <p:cNvPr id="1027" name="Picture 3" descr="C:\Users\hakan\Desktop\untitled.png"/>
          <p:cNvPicPr>
            <a:picLocks noChangeAspect="1" noChangeArrowheads="1"/>
          </p:cNvPicPr>
          <p:nvPr/>
        </p:nvPicPr>
        <p:blipFill>
          <a:blip r:embed="rId2" cstate="print"/>
          <a:srcRect t="5405" b="8108"/>
          <a:stretch>
            <a:fillRect/>
          </a:stretch>
        </p:blipFill>
        <p:spPr bwMode="auto">
          <a:xfrm>
            <a:off x="1259632" y="2564904"/>
            <a:ext cx="2664296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6 Düz Ok Bağlayıcısı"/>
          <p:cNvCxnSpPr/>
          <p:nvPr/>
        </p:nvCxnSpPr>
        <p:spPr>
          <a:xfrm rot="10800000" flipV="1">
            <a:off x="2555777" y="1916832"/>
            <a:ext cx="714380" cy="500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5731538" y="1916832"/>
            <a:ext cx="928694" cy="500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H="1">
            <a:off x="4499992" y="2060848"/>
            <a:ext cx="72008" cy="29523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251520" y="5085184"/>
            <a:ext cx="84969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POP-Q değerlendirmesinde </a:t>
            </a:r>
            <a:r>
              <a:rPr lang="tr-TR" sz="2800" dirty="0" err="1" smtClean="0"/>
              <a:t>Aa</a:t>
            </a:r>
            <a:r>
              <a:rPr lang="tr-TR" sz="2800" dirty="0" smtClean="0"/>
              <a:t> noktasının Evre≥ 2 olması</a:t>
            </a:r>
            <a:endParaRPr lang="tr-TR" sz="2800" dirty="0"/>
          </a:p>
        </p:txBody>
      </p:sp>
      <p:pic>
        <p:nvPicPr>
          <p:cNvPr id="11" name="Picture 2" descr="C:\Users\admin\Desktop\typical-transperineal-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9728" y="2564904"/>
            <a:ext cx="27466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5 Metin kutusu"/>
          <p:cNvSpPr txBox="1"/>
          <p:nvPr/>
        </p:nvSpPr>
        <p:spPr>
          <a:xfrm>
            <a:off x="403920" y="5949280"/>
            <a:ext cx="8496944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                                                                                             </a:t>
            </a:r>
            <a:r>
              <a:rPr lang="tr-TR" sz="1600" dirty="0" err="1" smtClean="0"/>
              <a:t>Bakas</a:t>
            </a:r>
            <a:r>
              <a:rPr lang="tr-TR" sz="1600" dirty="0" smtClean="0"/>
              <a:t> P. </a:t>
            </a:r>
            <a:r>
              <a:rPr lang="tr-TR" sz="1600" dirty="0" err="1" smtClean="0"/>
              <a:t>Gynecol</a:t>
            </a:r>
            <a:r>
              <a:rPr lang="tr-TR" sz="1600" dirty="0" smtClean="0"/>
              <a:t> </a:t>
            </a:r>
            <a:r>
              <a:rPr lang="tr-TR" sz="1600" dirty="0" err="1" smtClean="0"/>
              <a:t>Obstet</a:t>
            </a:r>
            <a:r>
              <a:rPr lang="tr-TR" sz="1600" dirty="0" smtClean="0"/>
              <a:t> </a:t>
            </a:r>
            <a:r>
              <a:rPr lang="tr-TR" sz="1600" dirty="0" err="1" smtClean="0"/>
              <a:t>Invest</a:t>
            </a:r>
            <a:r>
              <a:rPr lang="tr-TR" sz="1600" dirty="0" smtClean="0"/>
              <a:t> 2002</a:t>
            </a:r>
          </a:p>
          <a:p>
            <a:pPr algn="ctr"/>
            <a:r>
              <a:rPr lang="tr-TR" sz="1600" dirty="0" smtClean="0"/>
              <a:t>                                                                                                            </a:t>
            </a:r>
            <a:r>
              <a:rPr lang="tr-TR" sz="1600" dirty="0" err="1" smtClean="0"/>
              <a:t>Liapis</a:t>
            </a:r>
            <a:r>
              <a:rPr lang="tr-TR" sz="1600" dirty="0" smtClean="0"/>
              <a:t> A. </a:t>
            </a:r>
            <a:r>
              <a:rPr lang="tr-TR" sz="1600" dirty="0" err="1" smtClean="0"/>
              <a:t>Arch</a:t>
            </a:r>
            <a:r>
              <a:rPr lang="tr-TR" sz="1600" dirty="0" smtClean="0"/>
              <a:t> </a:t>
            </a:r>
            <a:r>
              <a:rPr lang="tr-TR" sz="1600" dirty="0" err="1" smtClean="0"/>
              <a:t>Gynecol</a:t>
            </a:r>
            <a:r>
              <a:rPr lang="tr-TR" sz="1600" dirty="0" smtClean="0"/>
              <a:t> </a:t>
            </a:r>
            <a:r>
              <a:rPr lang="tr-TR" sz="1600" dirty="0" err="1" smtClean="0"/>
              <a:t>Obstet</a:t>
            </a:r>
            <a:r>
              <a:rPr lang="tr-TR" sz="1600" dirty="0" smtClean="0"/>
              <a:t> 2004</a:t>
            </a:r>
          </a:p>
          <a:p>
            <a:pPr algn="ctr"/>
            <a:r>
              <a:rPr lang="tr-TR" sz="1600" dirty="0" smtClean="0"/>
              <a:t>                                                                                                                </a:t>
            </a:r>
            <a:r>
              <a:rPr lang="tr-TR" sz="1600" dirty="0" err="1" smtClean="0"/>
              <a:t>Jiang</a:t>
            </a:r>
            <a:r>
              <a:rPr lang="tr-TR" sz="1600" dirty="0" smtClean="0"/>
              <a:t> YH. J </a:t>
            </a:r>
            <a:r>
              <a:rPr lang="tr-TR" sz="1600" dirty="0" err="1" smtClean="0"/>
              <a:t>Ultrasound</a:t>
            </a:r>
            <a:r>
              <a:rPr lang="tr-TR" sz="1600" dirty="0" smtClean="0"/>
              <a:t> </a:t>
            </a:r>
            <a:r>
              <a:rPr lang="tr-TR" sz="1600" dirty="0" err="1" smtClean="0"/>
              <a:t>Med</a:t>
            </a:r>
            <a:r>
              <a:rPr lang="tr-TR" sz="1600" dirty="0" smtClean="0"/>
              <a:t> 2013   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28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Gerçekçi olmayan beklentilerde ısrarcı olan hastalarda; eğer operasyon hayat kalitesi için planlanıyorsa, operasyondan uzaklaşmakta fayda var </a:t>
            </a:r>
          </a:p>
          <a:p>
            <a:r>
              <a:rPr lang="tr-TR" dirty="0" smtClean="0"/>
              <a:t>Karşılanmayan beklentiler operasyon sonrası </a:t>
            </a:r>
          </a:p>
          <a:p>
            <a:pPr>
              <a:buNone/>
            </a:pPr>
            <a:r>
              <a:rPr lang="tr-TR" dirty="0" smtClean="0"/>
              <a:t>    hasta memnuniyetsizliği ile sonuçlanır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70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Yönetim şeklini etkileyen faktörler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tr-TR" dirty="0" smtClean="0"/>
              <a:t>Semptomların ciddiyeti</a:t>
            </a:r>
          </a:p>
          <a:p>
            <a:r>
              <a:rPr lang="tr-TR" dirty="0" smtClean="0"/>
              <a:t>POP</a:t>
            </a:r>
          </a:p>
          <a:p>
            <a:r>
              <a:rPr lang="tr-TR" dirty="0" err="1" smtClean="0"/>
              <a:t>Ürodinami</a:t>
            </a:r>
            <a:r>
              <a:rPr lang="tr-TR" dirty="0" smtClean="0"/>
              <a:t> ve diğer testlerin sonuçları</a:t>
            </a:r>
          </a:p>
          <a:p>
            <a:r>
              <a:rPr lang="tr-TR" dirty="0" smtClean="0"/>
              <a:t>Cerrahi öykü</a:t>
            </a:r>
          </a:p>
          <a:p>
            <a:r>
              <a:rPr lang="tr-TR" dirty="0" smtClean="0"/>
              <a:t>Medikal </a:t>
            </a:r>
            <a:r>
              <a:rPr lang="tr-TR" dirty="0" err="1" smtClean="0"/>
              <a:t>komorbiditeler</a:t>
            </a:r>
            <a:endParaRPr lang="tr-TR" dirty="0" smtClean="0"/>
          </a:p>
          <a:p>
            <a:r>
              <a:rPr lang="tr-TR" dirty="0" smtClean="0"/>
              <a:t>Hastanın hedefi ve tercihleri</a:t>
            </a:r>
          </a:p>
          <a:p>
            <a:r>
              <a:rPr lang="tr-TR" dirty="0" smtClean="0"/>
              <a:t>Uygulanacak işlemin </a:t>
            </a:r>
            <a:r>
              <a:rPr lang="tr-TR" dirty="0" err="1" smtClean="0"/>
              <a:t>invaziflik</a:t>
            </a:r>
            <a:r>
              <a:rPr lang="tr-TR" dirty="0" smtClean="0"/>
              <a:t> derecesi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46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Cerrahi düşünülmeyecek vakalar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844824"/>
            <a:ext cx="8229600" cy="4311360"/>
          </a:xfrm>
          <a:solidFill>
            <a:srgbClr val="F2DCDB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tr-TR" dirty="0" smtClean="0"/>
              <a:t>İleri yaş</a:t>
            </a:r>
          </a:p>
          <a:p>
            <a:r>
              <a:rPr lang="tr-TR" dirty="0" err="1" smtClean="0"/>
              <a:t>Üretral</a:t>
            </a:r>
            <a:r>
              <a:rPr lang="tr-TR" dirty="0" smtClean="0"/>
              <a:t> </a:t>
            </a:r>
            <a:r>
              <a:rPr lang="tr-TR" dirty="0" err="1" smtClean="0"/>
              <a:t>immobilite</a:t>
            </a:r>
            <a:endParaRPr lang="tr-TR" dirty="0" smtClean="0"/>
          </a:p>
          <a:p>
            <a:r>
              <a:rPr lang="tr-TR" dirty="0" err="1" smtClean="0"/>
              <a:t>Morbid</a:t>
            </a:r>
            <a:r>
              <a:rPr lang="tr-TR" dirty="0" smtClean="0"/>
              <a:t> </a:t>
            </a:r>
            <a:r>
              <a:rPr lang="tr-TR" dirty="0" err="1" smtClean="0"/>
              <a:t>obezite</a:t>
            </a:r>
            <a:endParaRPr lang="tr-TR" dirty="0" smtClean="0"/>
          </a:p>
          <a:p>
            <a:r>
              <a:rPr lang="tr-TR" dirty="0" smtClean="0"/>
              <a:t>Fonksiyonel kapasitede bozukluk</a:t>
            </a:r>
          </a:p>
          <a:p>
            <a:r>
              <a:rPr lang="tr-TR" dirty="0" err="1" smtClean="0"/>
              <a:t>Vulvar</a:t>
            </a:r>
            <a:r>
              <a:rPr lang="tr-TR" dirty="0" smtClean="0"/>
              <a:t> ve vajinal anatomide deformasyon</a:t>
            </a:r>
          </a:p>
          <a:p>
            <a:pPr marL="0" indent="0">
              <a:buNone/>
            </a:pPr>
            <a:r>
              <a:rPr lang="tr-TR" sz="1600" dirty="0" smtClean="0"/>
              <a:t>                                                                              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1600" dirty="0" smtClean="0"/>
              <a:t>                                                                                                                                        </a:t>
            </a:r>
            <a:r>
              <a:rPr lang="tr-TR" sz="1600" dirty="0" err="1" smtClean="0"/>
              <a:t>Fritel</a:t>
            </a:r>
            <a:r>
              <a:rPr lang="tr-TR" sz="1600" dirty="0" smtClean="0"/>
              <a:t> X. J </a:t>
            </a:r>
            <a:r>
              <a:rPr lang="tr-TR" sz="1600" dirty="0" err="1" smtClean="0"/>
              <a:t>Urol</a:t>
            </a:r>
            <a:r>
              <a:rPr lang="tr-TR" sz="1600" dirty="0" smtClean="0"/>
              <a:t> 2002</a:t>
            </a:r>
          </a:p>
          <a:p>
            <a:pPr marL="0" indent="0">
              <a:buNone/>
            </a:pPr>
            <a:r>
              <a:rPr lang="tr-TR" sz="1600" dirty="0"/>
              <a:t> </a:t>
            </a:r>
            <a:r>
              <a:rPr lang="tr-TR" sz="1600" dirty="0" smtClean="0"/>
              <a:t>                                                                                                                  </a:t>
            </a:r>
            <a:r>
              <a:rPr lang="tr-TR" sz="1600" dirty="0" err="1" smtClean="0"/>
              <a:t>Minaglia</a:t>
            </a:r>
            <a:r>
              <a:rPr lang="tr-TR" sz="1600" dirty="0" smtClean="0"/>
              <a:t> S. J </a:t>
            </a:r>
            <a:r>
              <a:rPr lang="tr-TR" sz="1600" dirty="0" err="1" smtClean="0"/>
              <a:t>Reprod</a:t>
            </a:r>
            <a:r>
              <a:rPr lang="tr-TR" sz="1600" dirty="0" smtClean="0"/>
              <a:t> </a:t>
            </a:r>
            <a:r>
              <a:rPr lang="tr-TR" sz="1600" dirty="0" err="1" smtClean="0"/>
              <a:t>Med</a:t>
            </a:r>
            <a:r>
              <a:rPr lang="tr-TR" sz="1600" dirty="0" smtClean="0"/>
              <a:t> 2009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2659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Konservatif 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49720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</a:t>
            </a:r>
            <a:r>
              <a:rPr lang="tr-TR" sz="3500" dirty="0" smtClean="0"/>
              <a:t> </a:t>
            </a:r>
          </a:p>
          <a:p>
            <a:pPr>
              <a:buNone/>
            </a:pPr>
            <a:r>
              <a:rPr lang="tr-TR" dirty="0" smtClean="0">
                <a:solidFill>
                  <a:srgbClr val="800000"/>
                </a:solidFill>
              </a:rPr>
              <a:t>Davranışsal tedavi: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Diyet düzenlenmesi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Mesane eğitimi</a:t>
            </a:r>
            <a:endParaRPr lang="tr-TR" dirty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Miksiyon</a:t>
            </a:r>
            <a:r>
              <a:rPr lang="tr-TR" dirty="0" smtClean="0"/>
              <a:t> alışkanlıklarını düzenleme</a:t>
            </a:r>
            <a:endParaRPr lang="tr-TR" dirty="0"/>
          </a:p>
          <a:p>
            <a:pPr>
              <a:buNone/>
            </a:pPr>
            <a:r>
              <a:rPr lang="tr-TR" dirty="0" smtClean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416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Konservatif 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49720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>
                <a:solidFill>
                  <a:srgbClr val="800000"/>
                </a:solidFill>
              </a:rPr>
              <a:t>Pelvik</a:t>
            </a:r>
            <a:r>
              <a:rPr lang="tr-TR" dirty="0" smtClean="0">
                <a:solidFill>
                  <a:srgbClr val="800000"/>
                </a:solidFill>
              </a:rPr>
              <a:t> taban kas rehabilitasyonu:</a:t>
            </a:r>
          </a:p>
          <a:p>
            <a:pPr>
              <a:buNone/>
            </a:pPr>
            <a:r>
              <a:rPr lang="tr-TR" sz="3500" dirty="0"/>
              <a:t> </a:t>
            </a:r>
            <a:r>
              <a:rPr lang="tr-TR" sz="3500" dirty="0" smtClean="0"/>
              <a:t>  </a:t>
            </a:r>
            <a:r>
              <a:rPr lang="tr-TR" sz="2800" dirty="0" err="1" smtClean="0"/>
              <a:t>Pelvik</a:t>
            </a:r>
            <a:r>
              <a:rPr lang="tr-TR" sz="2800" dirty="0" smtClean="0"/>
              <a:t> taban kas egzersizleri</a:t>
            </a:r>
          </a:p>
          <a:p>
            <a:pPr>
              <a:buNone/>
            </a:pPr>
            <a:r>
              <a:rPr lang="tr-TR" sz="2800" dirty="0"/>
              <a:t> </a:t>
            </a:r>
            <a:r>
              <a:rPr lang="tr-TR" sz="2800" dirty="0" smtClean="0"/>
              <a:t>  </a:t>
            </a:r>
            <a:r>
              <a:rPr lang="tr-TR" sz="2800" dirty="0" err="1" smtClean="0"/>
              <a:t>Biofeedback</a:t>
            </a:r>
            <a:endParaRPr lang="tr-TR" sz="2800" dirty="0" smtClean="0"/>
          </a:p>
          <a:p>
            <a:pPr>
              <a:buNone/>
            </a:pPr>
            <a:r>
              <a:rPr lang="tr-TR" sz="2800" dirty="0"/>
              <a:t> </a:t>
            </a:r>
            <a:r>
              <a:rPr lang="tr-TR" sz="2800" dirty="0" smtClean="0"/>
              <a:t>  Vajinal koniler/</a:t>
            </a:r>
            <a:r>
              <a:rPr lang="tr-TR" sz="2800" dirty="0" err="1" smtClean="0"/>
              <a:t>pesserler</a:t>
            </a:r>
            <a:endParaRPr lang="tr-TR" sz="2800" dirty="0" smtClean="0"/>
          </a:p>
          <a:p>
            <a:pPr>
              <a:buNone/>
            </a:pPr>
            <a:r>
              <a:rPr lang="tr-TR" sz="2800" dirty="0"/>
              <a:t> </a:t>
            </a:r>
            <a:r>
              <a:rPr lang="tr-TR" sz="2800" dirty="0" smtClean="0"/>
              <a:t>  Fonksiyonel Elektriksel </a:t>
            </a:r>
            <a:r>
              <a:rPr lang="tr-TR" sz="2800" dirty="0" err="1" smtClean="0"/>
              <a:t>Stimulasyon</a:t>
            </a:r>
            <a:r>
              <a:rPr lang="tr-TR" sz="2800" dirty="0" smtClean="0"/>
              <a:t> (FES)</a:t>
            </a:r>
          </a:p>
          <a:p>
            <a:pPr>
              <a:buNone/>
            </a:pPr>
            <a:r>
              <a:rPr lang="tr-TR" sz="2800" dirty="0"/>
              <a:t> </a:t>
            </a:r>
            <a:r>
              <a:rPr lang="tr-TR" sz="2800" dirty="0" smtClean="0"/>
              <a:t>  Elektromanyetik </a:t>
            </a:r>
            <a:r>
              <a:rPr lang="tr-TR" sz="2800" dirty="0" err="1" smtClean="0"/>
              <a:t>Stimulasyon</a:t>
            </a:r>
            <a:r>
              <a:rPr lang="tr-TR" sz="2800" dirty="0"/>
              <a:t> </a:t>
            </a:r>
            <a:r>
              <a:rPr lang="tr-TR" sz="2800" dirty="0" smtClean="0"/>
              <a:t>(</a:t>
            </a:r>
            <a:r>
              <a:rPr lang="tr-TR" sz="2800" dirty="0" err="1" smtClean="0"/>
              <a:t>ExMI</a:t>
            </a:r>
            <a:r>
              <a:rPr lang="tr-TR" sz="2800" dirty="0" smtClean="0"/>
              <a:t>)</a:t>
            </a:r>
          </a:p>
          <a:p>
            <a:pPr>
              <a:buNone/>
            </a:pPr>
            <a:r>
              <a:rPr lang="tr-TR" sz="2800" dirty="0"/>
              <a:t> </a:t>
            </a:r>
            <a:r>
              <a:rPr lang="tr-TR" sz="2800" dirty="0" smtClean="0"/>
              <a:t>  </a:t>
            </a:r>
            <a:r>
              <a:rPr lang="tr-TR" sz="2800" dirty="0" err="1" smtClean="0"/>
              <a:t>Nöromodulasyon</a:t>
            </a:r>
            <a:r>
              <a:rPr lang="tr-TR" sz="2800" dirty="0" smtClean="0"/>
              <a:t> (TENS) </a:t>
            </a:r>
          </a:p>
        </p:txBody>
      </p:sp>
    </p:spTree>
    <p:extLst>
      <p:ext uri="{BB962C8B-B14F-4D97-AF65-F5344CB8AC3E}">
        <p14:creationId xmlns:p14="http://schemas.microsoft.com/office/powerpoint/2010/main" val="19058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Medikal 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00200"/>
            <a:ext cx="7704856" cy="49720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   </a:t>
            </a:r>
            <a:endParaRPr lang="tr-TR" sz="4100" dirty="0" smtClean="0"/>
          </a:p>
          <a:p>
            <a:pPr>
              <a:buNone/>
            </a:pPr>
            <a:r>
              <a:rPr lang="tr-TR" sz="4100" dirty="0"/>
              <a:t> </a:t>
            </a:r>
            <a:r>
              <a:rPr lang="tr-TR" sz="4100" dirty="0" smtClean="0"/>
              <a:t>  </a:t>
            </a:r>
            <a:r>
              <a:rPr lang="tr-TR" sz="4100" dirty="0"/>
              <a:t> </a:t>
            </a:r>
            <a:r>
              <a:rPr lang="tr-TR" sz="4100" dirty="0" err="1" smtClean="0"/>
              <a:t>Duloxetine</a:t>
            </a:r>
            <a:r>
              <a:rPr lang="tr-TR" sz="4100" dirty="0" smtClean="0"/>
              <a:t>: </a:t>
            </a:r>
            <a:r>
              <a:rPr lang="tr-TR" sz="4100" dirty="0"/>
              <a:t>a</a:t>
            </a:r>
            <a:r>
              <a:rPr lang="tr-TR" sz="4100" dirty="0" smtClean="0"/>
              <a:t> </a:t>
            </a:r>
            <a:r>
              <a:rPr lang="tr-TR" sz="4100" dirty="0" err="1"/>
              <a:t>b</a:t>
            </a:r>
            <a:r>
              <a:rPr lang="tr-TR" sz="4100" dirty="0" err="1" smtClean="0"/>
              <a:t>alanced</a:t>
            </a:r>
            <a:r>
              <a:rPr lang="tr-TR" sz="4100" dirty="0" smtClean="0"/>
              <a:t> </a:t>
            </a:r>
            <a:r>
              <a:rPr lang="tr-TR" sz="4100" dirty="0" err="1" smtClean="0"/>
              <a:t>and</a:t>
            </a:r>
            <a:r>
              <a:rPr lang="tr-TR" sz="4100" dirty="0" smtClean="0"/>
              <a:t> </a:t>
            </a:r>
            <a:r>
              <a:rPr lang="tr-TR" sz="4100" dirty="0" err="1"/>
              <a:t>s</a:t>
            </a:r>
            <a:r>
              <a:rPr lang="tr-TR" sz="4100" dirty="0" err="1" smtClean="0"/>
              <a:t>elective</a:t>
            </a:r>
            <a:r>
              <a:rPr lang="tr-TR" sz="4100" dirty="0" smtClean="0"/>
              <a:t>      </a:t>
            </a:r>
            <a:r>
              <a:rPr lang="tr-TR" sz="4100" dirty="0" err="1" smtClean="0"/>
              <a:t>norepinephrine</a:t>
            </a:r>
            <a:r>
              <a:rPr lang="tr-TR" sz="4100" dirty="0" smtClean="0"/>
              <a:t> </a:t>
            </a:r>
            <a:r>
              <a:rPr lang="tr-TR" sz="4100" dirty="0" err="1" smtClean="0"/>
              <a:t>and</a:t>
            </a:r>
            <a:r>
              <a:rPr lang="tr-TR" sz="4100" dirty="0" smtClean="0"/>
              <a:t> </a:t>
            </a:r>
            <a:r>
              <a:rPr lang="tr-TR" sz="4100" dirty="0" err="1"/>
              <a:t>s</a:t>
            </a:r>
            <a:r>
              <a:rPr lang="tr-TR" sz="4100" dirty="0" err="1" smtClean="0"/>
              <a:t>erotonin-reuptake</a:t>
            </a:r>
            <a:r>
              <a:rPr lang="tr-TR" sz="4100" dirty="0" smtClean="0"/>
              <a:t> </a:t>
            </a:r>
            <a:r>
              <a:rPr lang="tr-TR" sz="4100" dirty="0" err="1"/>
              <a:t>i</a:t>
            </a:r>
            <a:r>
              <a:rPr lang="tr-TR" sz="4100" dirty="0" err="1" smtClean="0"/>
              <a:t>nhibitor</a:t>
            </a:r>
            <a:r>
              <a:rPr lang="tr-TR" sz="4100" dirty="0" smtClean="0"/>
              <a:t> </a:t>
            </a:r>
          </a:p>
          <a:p>
            <a:pPr>
              <a:buNone/>
            </a:pPr>
            <a:r>
              <a:rPr lang="tr-TR" sz="4100" dirty="0"/>
              <a:t> </a:t>
            </a:r>
            <a:r>
              <a:rPr lang="tr-TR" sz="4100" dirty="0" smtClean="0"/>
              <a:t>   </a:t>
            </a:r>
            <a:r>
              <a:rPr lang="tr-TR" sz="4100" dirty="0" err="1" smtClean="0"/>
              <a:t>Endikasyonları</a:t>
            </a:r>
            <a:r>
              <a:rPr lang="tr-TR" sz="4100" dirty="0" smtClean="0"/>
              <a:t> içinde SUI tedavisi yok</a:t>
            </a:r>
          </a:p>
          <a:p>
            <a:pPr>
              <a:buNone/>
            </a:pPr>
            <a:r>
              <a:rPr lang="tr-TR" sz="4100" dirty="0"/>
              <a:t> </a:t>
            </a:r>
            <a:r>
              <a:rPr lang="tr-TR" sz="4100" dirty="0" smtClean="0"/>
              <a:t>   SUI için FDA onayı yok</a:t>
            </a:r>
          </a:p>
          <a:p>
            <a:pPr>
              <a:buNone/>
            </a:pPr>
            <a:r>
              <a:rPr lang="tr-TR" sz="4100" dirty="0"/>
              <a:t> </a:t>
            </a:r>
            <a:r>
              <a:rPr lang="tr-TR" sz="4100" dirty="0" smtClean="0"/>
              <a:t>   Yan etkilere dikkat</a:t>
            </a:r>
          </a:p>
          <a:p>
            <a:pPr>
              <a:buNone/>
            </a:pPr>
            <a:endParaRPr lang="tr-TR" sz="4100" dirty="0" smtClean="0"/>
          </a:p>
          <a:p>
            <a:pPr>
              <a:buNone/>
            </a:pPr>
            <a:endParaRPr lang="tr-TR" sz="4100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smtClean="0"/>
              <a:t>                                        </a:t>
            </a:r>
            <a:r>
              <a:rPr lang="tr-TR" sz="2300" dirty="0" err="1" smtClean="0"/>
              <a:t>Westanmo</a:t>
            </a:r>
            <a:r>
              <a:rPr lang="tr-TR" sz="2300" dirty="0" smtClean="0"/>
              <a:t> AD. </a:t>
            </a:r>
            <a:r>
              <a:rPr lang="tr-TR" sz="2300" dirty="0" err="1" smtClean="0"/>
              <a:t>Am</a:t>
            </a:r>
            <a:r>
              <a:rPr lang="tr-TR" sz="2300" dirty="0" smtClean="0"/>
              <a:t> J </a:t>
            </a:r>
            <a:r>
              <a:rPr lang="tr-TR" sz="2300" dirty="0" err="1" smtClean="0"/>
              <a:t>Health</a:t>
            </a:r>
            <a:r>
              <a:rPr lang="tr-TR" sz="2300" dirty="0" smtClean="0"/>
              <a:t> </a:t>
            </a:r>
            <a:r>
              <a:rPr lang="tr-TR" sz="2300" dirty="0" err="1" smtClean="0"/>
              <a:t>Syst</a:t>
            </a:r>
            <a:r>
              <a:rPr lang="tr-TR" sz="2300" dirty="0" smtClean="0"/>
              <a:t> </a:t>
            </a:r>
            <a:r>
              <a:rPr lang="tr-TR" sz="2300" dirty="0" err="1" smtClean="0"/>
              <a:t>Pharm</a:t>
            </a:r>
            <a:r>
              <a:rPr lang="tr-TR" sz="2300" dirty="0" smtClean="0"/>
              <a:t>. 2005           </a:t>
            </a:r>
          </a:p>
          <a:p>
            <a:pPr>
              <a:buNone/>
            </a:pPr>
            <a:endParaRPr 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28907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Medikal 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49720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 smtClean="0"/>
              <a:t>  </a:t>
            </a:r>
            <a:r>
              <a:rPr lang="tr-TR" sz="3500" dirty="0" smtClean="0"/>
              <a:t> </a:t>
            </a:r>
          </a:p>
          <a:p>
            <a:pPr>
              <a:buFont typeface="Arial"/>
              <a:buChar char="•"/>
            </a:pPr>
            <a:r>
              <a:rPr lang="tr-TR" sz="5100" dirty="0" err="1" smtClean="0"/>
              <a:t>Duloxetine</a:t>
            </a:r>
            <a:r>
              <a:rPr lang="tr-TR" sz="5100" dirty="0" smtClean="0"/>
              <a:t> UI semptomlarının geçici tedavisinde önerilebilir </a:t>
            </a:r>
            <a:r>
              <a:rPr lang="tr-TR" sz="5100" dirty="0" smtClean="0">
                <a:solidFill>
                  <a:srgbClr val="800000"/>
                </a:solidFill>
              </a:rPr>
              <a:t>(EAU Grade A)</a:t>
            </a:r>
          </a:p>
          <a:p>
            <a:pPr>
              <a:buFont typeface="Arial"/>
              <a:buChar char="•"/>
            </a:pPr>
            <a:r>
              <a:rPr lang="tr-TR" sz="5100" dirty="0" smtClean="0"/>
              <a:t>Hasta cerrahiye uygun değil veya istemiyorsa</a:t>
            </a:r>
          </a:p>
          <a:p>
            <a:pPr>
              <a:buNone/>
            </a:pPr>
            <a:r>
              <a:rPr lang="tr-TR" sz="5100" dirty="0"/>
              <a:t> </a:t>
            </a:r>
            <a:r>
              <a:rPr lang="tr-TR" sz="5100" dirty="0" smtClean="0"/>
              <a:t>   tedavide kullanılabilir </a:t>
            </a:r>
            <a:r>
              <a:rPr lang="tr-TR" sz="5100" dirty="0" smtClean="0">
                <a:solidFill>
                  <a:srgbClr val="800000"/>
                </a:solidFill>
              </a:rPr>
              <a:t>(NICE Grade A) </a:t>
            </a:r>
            <a:r>
              <a:rPr lang="tr-TR" sz="5100" dirty="0" smtClean="0"/>
              <a:t>     </a:t>
            </a:r>
          </a:p>
          <a:p>
            <a:pPr>
              <a:buFont typeface="Arial"/>
              <a:buChar char="•"/>
            </a:pPr>
            <a:r>
              <a:rPr lang="tr-TR" sz="5100" dirty="0" smtClean="0"/>
              <a:t>SUI tedavisinde ilk basamak tedavi olarak önerilmemelidir. Kullanılacak hastalar yan etkiler açısından bilgilendirilmelidir   </a:t>
            </a:r>
          </a:p>
          <a:p>
            <a:pPr>
              <a:buNone/>
            </a:pPr>
            <a:endParaRPr lang="tr-TR" sz="4100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smtClean="0"/>
              <a:t>                    </a:t>
            </a:r>
            <a:r>
              <a:rPr lang="tr-TR" dirty="0" smtClean="0">
                <a:solidFill>
                  <a:srgbClr val="800000"/>
                </a:solidFill>
              </a:rPr>
              <a:t> </a:t>
            </a:r>
            <a:r>
              <a:rPr lang="tr-TR" sz="2900" dirty="0" err="1" smtClean="0">
                <a:solidFill>
                  <a:srgbClr val="800000"/>
                </a:solidFill>
              </a:rPr>
              <a:t>Urinary</a:t>
            </a:r>
            <a:r>
              <a:rPr lang="tr-TR" sz="2900" dirty="0" smtClean="0">
                <a:solidFill>
                  <a:srgbClr val="800000"/>
                </a:solidFill>
              </a:rPr>
              <a:t> </a:t>
            </a:r>
            <a:r>
              <a:rPr lang="tr-TR" sz="2900" dirty="0" err="1" smtClean="0">
                <a:solidFill>
                  <a:srgbClr val="800000"/>
                </a:solidFill>
              </a:rPr>
              <a:t>Incontinence</a:t>
            </a:r>
            <a:r>
              <a:rPr lang="tr-TR" sz="2900" dirty="0" smtClean="0">
                <a:solidFill>
                  <a:srgbClr val="800000"/>
                </a:solidFill>
              </a:rPr>
              <a:t> </a:t>
            </a:r>
            <a:r>
              <a:rPr lang="tr-TR" sz="2900" dirty="0" err="1" smtClean="0">
                <a:solidFill>
                  <a:srgbClr val="800000"/>
                </a:solidFill>
              </a:rPr>
              <a:t>In</a:t>
            </a:r>
            <a:r>
              <a:rPr lang="tr-TR" sz="2900" dirty="0" smtClean="0">
                <a:solidFill>
                  <a:srgbClr val="800000"/>
                </a:solidFill>
              </a:rPr>
              <a:t> </a:t>
            </a:r>
            <a:r>
              <a:rPr lang="tr-TR" sz="2900" dirty="0" err="1" smtClean="0">
                <a:solidFill>
                  <a:srgbClr val="800000"/>
                </a:solidFill>
              </a:rPr>
              <a:t>Women</a:t>
            </a:r>
            <a:r>
              <a:rPr lang="tr-TR" sz="2900" dirty="0" smtClean="0">
                <a:solidFill>
                  <a:srgbClr val="800000"/>
                </a:solidFill>
              </a:rPr>
              <a:t>: NICE </a:t>
            </a:r>
            <a:r>
              <a:rPr lang="tr-TR" sz="2900" dirty="0" err="1" smtClean="0">
                <a:solidFill>
                  <a:srgbClr val="800000"/>
                </a:solidFill>
              </a:rPr>
              <a:t>guideline</a:t>
            </a:r>
            <a:r>
              <a:rPr lang="tr-TR" sz="2900" dirty="0" smtClean="0">
                <a:solidFill>
                  <a:srgbClr val="800000"/>
                </a:solidFill>
              </a:rPr>
              <a:t> DRAFT 2013 </a:t>
            </a:r>
            <a:r>
              <a:rPr lang="tr-TR" sz="2900" dirty="0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7479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Periüretral</a:t>
            </a:r>
            <a:r>
              <a:rPr lang="tr-TR" dirty="0" smtClean="0"/>
              <a:t> enjeksiyon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dirty="0" smtClean="0"/>
              <a:t>Bu tedavinin MUS a göre etkinliğinin 1.7- 4.7 kat daha az olduğu gösterilmiştir </a:t>
            </a:r>
          </a:p>
          <a:p>
            <a:pPr marL="0" lvl="0" indent="0">
              <a:buNone/>
            </a:pPr>
            <a:r>
              <a:rPr lang="tr-TR" sz="1600" dirty="0" err="1">
                <a:solidFill>
                  <a:srgbClr val="800000"/>
                </a:solidFill>
              </a:rPr>
              <a:t>Isom-Batz</a:t>
            </a:r>
            <a:r>
              <a:rPr lang="tr-TR" sz="1600" dirty="0">
                <a:solidFill>
                  <a:srgbClr val="800000"/>
                </a:solidFill>
              </a:rPr>
              <a:t> G, </a:t>
            </a:r>
            <a:r>
              <a:rPr lang="tr-TR" sz="1600" dirty="0" err="1">
                <a:solidFill>
                  <a:srgbClr val="800000"/>
                </a:solidFill>
              </a:rPr>
              <a:t>Zimmern</a:t>
            </a:r>
            <a:r>
              <a:rPr lang="tr-TR" sz="1600" dirty="0">
                <a:solidFill>
                  <a:srgbClr val="800000"/>
                </a:solidFill>
              </a:rPr>
              <a:t> PE. </a:t>
            </a:r>
            <a:r>
              <a:rPr lang="tr-TR" sz="1600" dirty="0" err="1">
                <a:solidFill>
                  <a:srgbClr val="800000"/>
                </a:solidFill>
              </a:rPr>
              <a:t>Collagen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injection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for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female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urinary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inkontinence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after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urethral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or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periurethral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surgery</a:t>
            </a:r>
            <a:r>
              <a:rPr lang="tr-TR" sz="1600" dirty="0">
                <a:solidFill>
                  <a:srgbClr val="800000"/>
                </a:solidFill>
              </a:rPr>
              <a:t>. J </a:t>
            </a:r>
            <a:r>
              <a:rPr lang="tr-TR" sz="1600" dirty="0" err="1">
                <a:solidFill>
                  <a:srgbClr val="800000"/>
                </a:solidFill>
              </a:rPr>
              <a:t>Urol</a:t>
            </a:r>
            <a:r>
              <a:rPr lang="tr-TR" sz="1600" dirty="0">
                <a:solidFill>
                  <a:srgbClr val="800000"/>
                </a:solidFill>
              </a:rPr>
              <a:t> 2009     </a:t>
            </a:r>
          </a:p>
          <a:p>
            <a:pPr marL="0" indent="0">
              <a:buNone/>
            </a:pPr>
            <a:endParaRPr lang="tr-TR" sz="1600" dirty="0">
              <a:solidFill>
                <a:srgbClr val="800000"/>
              </a:solidFill>
            </a:endParaRPr>
          </a:p>
          <a:p>
            <a:r>
              <a:rPr lang="tr-TR" dirty="0" smtClean="0"/>
              <a:t>Tekrarlayan tedavi gerektirir</a:t>
            </a:r>
          </a:p>
          <a:p>
            <a:pPr lvl="0"/>
            <a:r>
              <a:rPr lang="tr-TR" dirty="0" smtClean="0"/>
              <a:t>Steril apse, doku nekrozu, erozyon, materyalin </a:t>
            </a:r>
            <a:r>
              <a:rPr lang="tr-TR" dirty="0" err="1" smtClean="0"/>
              <a:t>migrasyonu</a:t>
            </a:r>
            <a:r>
              <a:rPr lang="tr-TR" dirty="0" smtClean="0"/>
              <a:t>, </a:t>
            </a:r>
            <a:r>
              <a:rPr lang="tr-TR" dirty="0" err="1" smtClean="0"/>
              <a:t>periuretral</a:t>
            </a:r>
            <a:r>
              <a:rPr lang="tr-TR" dirty="0" smtClean="0"/>
              <a:t> apse formasyonu ve </a:t>
            </a:r>
            <a:r>
              <a:rPr lang="tr-TR" dirty="0" err="1" smtClean="0"/>
              <a:t>uretral</a:t>
            </a:r>
            <a:r>
              <a:rPr lang="tr-TR" dirty="0" smtClean="0"/>
              <a:t> </a:t>
            </a:r>
            <a:r>
              <a:rPr lang="tr-TR" dirty="0" err="1" smtClean="0"/>
              <a:t>prolaps</a:t>
            </a:r>
            <a:r>
              <a:rPr lang="tr-TR" dirty="0" smtClean="0"/>
              <a:t> gibi komplikasyonlar olabilir</a:t>
            </a:r>
          </a:p>
          <a:p>
            <a:pPr marL="0" indent="0">
              <a:buNone/>
            </a:pPr>
            <a:r>
              <a:rPr lang="tr-TR" sz="1600" dirty="0" err="1" smtClean="0">
                <a:solidFill>
                  <a:srgbClr val="800000"/>
                </a:solidFill>
              </a:rPr>
              <a:t>Sweat</a:t>
            </a:r>
            <a:r>
              <a:rPr lang="tr-TR" sz="1600" dirty="0" smtClean="0">
                <a:solidFill>
                  <a:srgbClr val="800000"/>
                </a:solidFill>
              </a:rPr>
              <a:t> </a:t>
            </a:r>
            <a:r>
              <a:rPr lang="tr-TR" sz="1600" dirty="0">
                <a:solidFill>
                  <a:srgbClr val="800000"/>
                </a:solidFill>
              </a:rPr>
              <a:t>SD, </a:t>
            </a:r>
            <a:r>
              <a:rPr lang="tr-TR" sz="1600" dirty="0" err="1">
                <a:solidFill>
                  <a:srgbClr val="800000"/>
                </a:solidFill>
              </a:rPr>
              <a:t>Leightner</a:t>
            </a:r>
            <a:r>
              <a:rPr lang="tr-TR" sz="1600" dirty="0">
                <a:solidFill>
                  <a:srgbClr val="800000"/>
                </a:solidFill>
              </a:rPr>
              <a:t> DJ. </a:t>
            </a:r>
            <a:r>
              <a:rPr lang="tr-TR" sz="1600" dirty="0" err="1">
                <a:solidFill>
                  <a:srgbClr val="800000"/>
                </a:solidFill>
              </a:rPr>
              <a:t>Complications</a:t>
            </a:r>
            <a:r>
              <a:rPr lang="tr-TR" sz="1600" dirty="0">
                <a:solidFill>
                  <a:srgbClr val="800000"/>
                </a:solidFill>
              </a:rPr>
              <a:t> sterile </a:t>
            </a:r>
            <a:r>
              <a:rPr lang="tr-TR" sz="1600" dirty="0" err="1">
                <a:solidFill>
                  <a:srgbClr val="800000"/>
                </a:solidFill>
              </a:rPr>
              <a:t>abscess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formation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and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pulmonary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embolism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following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periurethral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bulking</a:t>
            </a:r>
            <a:r>
              <a:rPr lang="tr-TR" sz="1600" dirty="0">
                <a:solidFill>
                  <a:srgbClr val="800000"/>
                </a:solidFill>
              </a:rPr>
              <a:t> </a:t>
            </a:r>
            <a:r>
              <a:rPr lang="tr-TR" sz="1600" dirty="0" err="1">
                <a:solidFill>
                  <a:srgbClr val="800000"/>
                </a:solidFill>
              </a:rPr>
              <a:t>agents</a:t>
            </a:r>
            <a:r>
              <a:rPr lang="tr-TR" sz="1600" dirty="0">
                <a:solidFill>
                  <a:srgbClr val="800000"/>
                </a:solidFill>
              </a:rPr>
              <a:t>. J </a:t>
            </a:r>
            <a:r>
              <a:rPr lang="tr-TR" sz="1600" dirty="0" err="1">
                <a:solidFill>
                  <a:srgbClr val="800000"/>
                </a:solidFill>
              </a:rPr>
              <a:t>Urol</a:t>
            </a:r>
            <a:r>
              <a:rPr lang="tr-TR" sz="1600" dirty="0">
                <a:solidFill>
                  <a:srgbClr val="800000"/>
                </a:solidFill>
              </a:rPr>
              <a:t> 1999     </a:t>
            </a:r>
          </a:p>
          <a:p>
            <a:pPr marL="0" lvl="0" indent="0">
              <a:buNone/>
            </a:pPr>
            <a:endParaRPr lang="tr-TR" sz="19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 </a:t>
            </a:r>
            <a:r>
              <a:rPr lang="tr-TR" dirty="0" err="1" smtClean="0"/>
              <a:t>periüretral</a:t>
            </a:r>
            <a:r>
              <a:rPr lang="tr-TR" dirty="0" smtClean="0"/>
              <a:t> ajanı kullanalım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720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Font typeface="Arial"/>
              <a:buChar char="•"/>
            </a:pPr>
            <a:r>
              <a:rPr lang="tr-TR" dirty="0" smtClean="0"/>
              <a:t> </a:t>
            </a:r>
            <a:r>
              <a:rPr lang="tr-TR" sz="3500" dirty="0" err="1" smtClean="0"/>
              <a:t>Durasphere</a:t>
            </a:r>
            <a:r>
              <a:rPr lang="tr-TR" sz="3500" dirty="0" smtClean="0"/>
              <a:t> EXP, </a:t>
            </a:r>
            <a:r>
              <a:rPr lang="tr-TR" sz="3500" dirty="0" err="1" smtClean="0"/>
              <a:t>macroplastique</a:t>
            </a:r>
            <a:r>
              <a:rPr lang="tr-TR" sz="3500" dirty="0" smtClean="0"/>
              <a:t>, </a:t>
            </a:r>
            <a:r>
              <a:rPr lang="tr-TR" sz="3500" dirty="0" err="1" smtClean="0"/>
              <a:t>coaptite</a:t>
            </a:r>
            <a:endParaRPr lang="tr-TR" sz="3500" dirty="0" smtClean="0"/>
          </a:p>
          <a:p>
            <a:pPr>
              <a:buFont typeface="Arial"/>
              <a:buChar char="•"/>
            </a:pPr>
            <a:r>
              <a:rPr lang="tr-TR" sz="3500" dirty="0" smtClean="0"/>
              <a:t> Birbirine üstünlükleri kanıtlanmamış</a:t>
            </a:r>
          </a:p>
          <a:p>
            <a:r>
              <a:rPr lang="tr-TR" sz="3500" dirty="0"/>
              <a:t> </a:t>
            </a:r>
            <a:r>
              <a:rPr lang="tr-TR" sz="3500" dirty="0" smtClean="0"/>
              <a:t>En sık </a:t>
            </a:r>
            <a:r>
              <a:rPr lang="tr-TR" sz="3500" dirty="0" err="1" smtClean="0"/>
              <a:t>üriner</a:t>
            </a:r>
            <a:r>
              <a:rPr lang="tr-TR" sz="3500" dirty="0" smtClean="0"/>
              <a:t> </a:t>
            </a:r>
            <a:r>
              <a:rPr lang="tr-TR" sz="3500" dirty="0" err="1" smtClean="0"/>
              <a:t>retansiyon</a:t>
            </a:r>
            <a:r>
              <a:rPr lang="tr-TR" sz="3500" dirty="0" smtClean="0"/>
              <a:t> ve İYE</a:t>
            </a:r>
          </a:p>
          <a:p>
            <a:r>
              <a:rPr lang="tr-TR" sz="3500" dirty="0" smtClean="0"/>
              <a:t> Nadiren steril </a:t>
            </a:r>
            <a:r>
              <a:rPr lang="tr-TR" sz="3500" dirty="0" err="1" smtClean="0"/>
              <a:t>abse</a:t>
            </a:r>
            <a:r>
              <a:rPr lang="tr-TR" sz="3500" dirty="0" smtClean="0"/>
              <a:t>, </a:t>
            </a:r>
            <a:r>
              <a:rPr lang="tr-TR" sz="3500" dirty="0" err="1" smtClean="0"/>
              <a:t>periüretral</a:t>
            </a:r>
            <a:r>
              <a:rPr lang="tr-TR" sz="3500" dirty="0" smtClean="0"/>
              <a:t> </a:t>
            </a:r>
            <a:r>
              <a:rPr lang="tr-TR" sz="3500" dirty="0" err="1" smtClean="0"/>
              <a:t>abse</a:t>
            </a:r>
            <a:r>
              <a:rPr lang="tr-TR" sz="3500" dirty="0" smtClean="0"/>
              <a:t>, doku nekrozu</a:t>
            </a:r>
          </a:p>
          <a:p>
            <a:r>
              <a:rPr lang="tr-TR" sz="3500" dirty="0" smtClean="0"/>
              <a:t> </a:t>
            </a:r>
            <a:r>
              <a:rPr lang="tr-TR" sz="3500" dirty="0" err="1" smtClean="0"/>
              <a:t>Subüretral</a:t>
            </a:r>
            <a:r>
              <a:rPr lang="tr-TR" sz="3500" dirty="0" smtClean="0"/>
              <a:t> </a:t>
            </a:r>
            <a:r>
              <a:rPr lang="tr-TR" sz="3500" dirty="0" err="1" smtClean="0"/>
              <a:t>slinge</a:t>
            </a:r>
            <a:r>
              <a:rPr lang="tr-TR" sz="3500" dirty="0" smtClean="0"/>
              <a:t> göre etkisi daha az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        </a:t>
            </a:r>
            <a:r>
              <a:rPr lang="tr-TR" sz="1900" dirty="0" err="1" smtClean="0">
                <a:solidFill>
                  <a:srgbClr val="800000"/>
                </a:solidFill>
              </a:rPr>
              <a:t>Kirchin</a:t>
            </a:r>
            <a:r>
              <a:rPr lang="tr-TR" sz="1900" dirty="0" smtClean="0">
                <a:solidFill>
                  <a:srgbClr val="800000"/>
                </a:solidFill>
              </a:rPr>
              <a:t> V. </a:t>
            </a:r>
            <a:r>
              <a:rPr lang="tr-TR" sz="1900" dirty="0" err="1" smtClean="0">
                <a:solidFill>
                  <a:srgbClr val="800000"/>
                </a:solidFill>
              </a:rPr>
              <a:t>Cochrane</a:t>
            </a:r>
            <a:r>
              <a:rPr lang="tr-TR" sz="1900" dirty="0" smtClean="0">
                <a:solidFill>
                  <a:srgbClr val="800000"/>
                </a:solidFill>
              </a:rPr>
              <a:t> Database </a:t>
            </a:r>
            <a:r>
              <a:rPr lang="tr-TR" sz="1900" dirty="0" err="1" smtClean="0">
                <a:solidFill>
                  <a:srgbClr val="800000"/>
                </a:solidFill>
              </a:rPr>
              <a:t>Syst</a:t>
            </a:r>
            <a:r>
              <a:rPr lang="tr-TR" sz="1900" dirty="0" smtClean="0">
                <a:solidFill>
                  <a:srgbClr val="800000"/>
                </a:solidFill>
              </a:rPr>
              <a:t> </a:t>
            </a:r>
            <a:r>
              <a:rPr lang="tr-TR" sz="1900" dirty="0" err="1" smtClean="0">
                <a:solidFill>
                  <a:srgbClr val="800000"/>
                </a:solidFill>
              </a:rPr>
              <a:t>Rev</a:t>
            </a:r>
            <a:r>
              <a:rPr lang="tr-TR" sz="1900" dirty="0" smtClean="0">
                <a:solidFill>
                  <a:srgbClr val="800000"/>
                </a:solidFill>
              </a:rPr>
              <a:t>. 2012</a:t>
            </a:r>
          </a:p>
        </p:txBody>
      </p:sp>
    </p:spTree>
    <p:extLst>
      <p:ext uri="{BB962C8B-B14F-4D97-AF65-F5344CB8AC3E}">
        <p14:creationId xmlns:p14="http://schemas.microsoft.com/office/powerpoint/2010/main" val="360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Akış Şeması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Tanım</a:t>
            </a:r>
          </a:p>
          <a:p>
            <a:r>
              <a:rPr lang="tr-TR" dirty="0" err="1" smtClean="0"/>
              <a:t>İnsidans</a:t>
            </a:r>
            <a:endParaRPr lang="tr-TR" dirty="0" smtClean="0"/>
          </a:p>
          <a:p>
            <a:r>
              <a:rPr lang="tr-TR" dirty="0" smtClean="0"/>
              <a:t>Risk faktörleri</a:t>
            </a:r>
          </a:p>
          <a:p>
            <a:r>
              <a:rPr lang="tr-TR" dirty="0" smtClean="0"/>
              <a:t>Klinik değerlendirme</a:t>
            </a:r>
          </a:p>
          <a:p>
            <a:r>
              <a:rPr lang="tr-TR" dirty="0" smtClean="0"/>
              <a:t>Tedavi</a:t>
            </a:r>
          </a:p>
          <a:p>
            <a:r>
              <a:rPr lang="tr-TR" dirty="0" smtClean="0"/>
              <a:t>Sonuç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32"/>
          </a:xfrm>
          <a:solidFill>
            <a:srgbClr val="F2DCDB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transüretral</a:t>
            </a:r>
            <a:r>
              <a:rPr lang="en-US" dirty="0"/>
              <a:t> </a:t>
            </a:r>
            <a:r>
              <a:rPr lang="en-US" dirty="0" err="1" smtClean="0"/>
              <a:t>ajanlar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  	</a:t>
            </a:r>
            <a:r>
              <a:rPr lang="en-US" dirty="0" err="1" smtClean="0"/>
              <a:t>karşılaştırıldığında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rekürrens</a:t>
            </a:r>
            <a:r>
              <a:rPr lang="en-US" dirty="0" smtClean="0"/>
              <a:t> 		              </a:t>
            </a:r>
            <a:r>
              <a:rPr lang="en-US" dirty="0" err="1" smtClean="0"/>
              <a:t>oranları</a:t>
            </a:r>
            <a:r>
              <a:rPr lang="en-US" dirty="0" smtClean="0"/>
              <a:t> </a:t>
            </a:r>
            <a:r>
              <a:rPr lang="en-US" dirty="0" err="1" smtClean="0"/>
              <a:t>yüksektir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 descr="Ekran Resmi 2015-04-11 20.03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9036496" cy="15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725602"/>
          </a:xfrm>
        </p:spPr>
        <p:txBody>
          <a:bodyPr>
            <a:normAutofit/>
          </a:bodyPr>
          <a:lstStyle/>
          <a:p>
            <a:r>
              <a:rPr lang="tr-TR" dirty="0" err="1" smtClean="0"/>
              <a:t>Periüretral</a:t>
            </a:r>
            <a:r>
              <a:rPr lang="tr-TR" dirty="0" smtClean="0"/>
              <a:t> enjeksiyonda gelecekte neler olabilir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2060848"/>
            <a:ext cx="8229600" cy="372560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Otolog</a:t>
            </a:r>
            <a:r>
              <a:rPr lang="tr-TR" dirty="0" smtClean="0"/>
              <a:t> </a:t>
            </a:r>
            <a:r>
              <a:rPr lang="tr-TR" dirty="0" err="1" smtClean="0"/>
              <a:t>kondrositler</a:t>
            </a:r>
            <a:endParaRPr lang="tr-TR" dirty="0" smtClean="0"/>
          </a:p>
          <a:p>
            <a:r>
              <a:rPr lang="tr-TR" dirty="0" smtClean="0"/>
              <a:t>Mesane kas hücreleri</a:t>
            </a:r>
          </a:p>
          <a:p>
            <a:r>
              <a:rPr lang="tr-TR" dirty="0" err="1" smtClean="0"/>
              <a:t>Myoblastlar</a:t>
            </a:r>
            <a:r>
              <a:rPr lang="tr-TR" dirty="0" smtClean="0"/>
              <a:t>, </a:t>
            </a:r>
            <a:r>
              <a:rPr lang="tr-TR" dirty="0" err="1" smtClean="0"/>
              <a:t>fibroblastlar</a:t>
            </a:r>
            <a:endParaRPr lang="tr-TR" dirty="0" smtClean="0"/>
          </a:p>
          <a:p>
            <a:r>
              <a:rPr lang="tr-TR" dirty="0" err="1" smtClean="0"/>
              <a:t>Allojenik</a:t>
            </a:r>
            <a:r>
              <a:rPr lang="tr-TR" dirty="0" smtClean="0"/>
              <a:t> kas hücresi kökenli kök hücreler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3" descr="Ekran Resmi 2015-04-11 12.11.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80928"/>
            <a:ext cx="252028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SUI, sıkışma </a:t>
            </a:r>
            <a:r>
              <a:rPr lang="tr-TR" sz="4000" dirty="0" err="1" smtClean="0"/>
              <a:t>inkontinans</a:t>
            </a:r>
            <a:r>
              <a:rPr lang="tr-TR" sz="4000" dirty="0" smtClean="0"/>
              <a:t> ve taşma </a:t>
            </a:r>
            <a:r>
              <a:rPr lang="tr-TR" sz="4000" dirty="0" err="1" smtClean="0"/>
              <a:t>inkontinans</a:t>
            </a:r>
            <a:r>
              <a:rPr lang="tr-TR" sz="4000" dirty="0" smtClean="0"/>
              <a:t> birlikte ise ne yapmalı?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731612"/>
            <a:ext cx="8229600" cy="42176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sz="3300" dirty="0" smtClean="0"/>
              <a:t>Temiz aralıklı </a:t>
            </a:r>
            <a:r>
              <a:rPr lang="tr-TR" sz="3300" dirty="0" err="1" smtClean="0"/>
              <a:t>kateterizasyon</a:t>
            </a:r>
            <a:r>
              <a:rPr lang="tr-TR" sz="3300" dirty="0" smtClean="0"/>
              <a:t> uygun seçimdir</a:t>
            </a:r>
          </a:p>
          <a:p>
            <a:pPr marL="0" indent="0">
              <a:buNone/>
            </a:pPr>
            <a:endParaRPr lang="tr-TR" sz="3300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sz="3000" dirty="0" smtClean="0"/>
          </a:p>
          <a:p>
            <a:r>
              <a:rPr lang="tr-TR" sz="3300" dirty="0" smtClean="0"/>
              <a:t>Semptomlar devam ederse ve cerrahiye uygun bir vaka ise operasyon önerilebilir</a:t>
            </a:r>
          </a:p>
          <a:p>
            <a:endParaRPr lang="tr-TR" sz="3300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6021288"/>
            <a:ext cx="36433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Ekran Resmi 2015-04-11 12.3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619268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11528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Sekonder</a:t>
            </a:r>
            <a:r>
              <a:rPr lang="tr-TR" dirty="0" smtClean="0"/>
              <a:t> operasyon için hangisini seçelim?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208714"/>
            <a:ext cx="8964488" cy="48206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r>
              <a:rPr lang="tr-TR" sz="3000" dirty="0" smtClean="0"/>
              <a:t>Geleneksel olarak öneri: </a:t>
            </a:r>
            <a:r>
              <a:rPr lang="tr-TR" sz="3000" dirty="0" err="1" smtClean="0"/>
              <a:t>pubovajinal</a:t>
            </a:r>
            <a:r>
              <a:rPr lang="tr-TR" sz="3000" dirty="0" smtClean="0"/>
              <a:t> </a:t>
            </a:r>
            <a:r>
              <a:rPr lang="tr-TR" sz="3000" dirty="0" err="1" smtClean="0"/>
              <a:t>sling</a:t>
            </a:r>
            <a:endParaRPr lang="tr-TR" sz="3000" dirty="0" smtClean="0"/>
          </a:p>
          <a:p>
            <a:r>
              <a:rPr lang="tr-TR" sz="3000" dirty="0" smtClean="0"/>
              <a:t>MUS öneren yayınlar gittikçe artıyor </a:t>
            </a:r>
          </a:p>
          <a:p>
            <a:r>
              <a:rPr lang="tr-TR" sz="3000" dirty="0" smtClean="0"/>
              <a:t>Genel olarak </a:t>
            </a:r>
            <a:r>
              <a:rPr lang="tr-TR" sz="3000" dirty="0" err="1" smtClean="0"/>
              <a:t>retropubik</a:t>
            </a:r>
            <a:r>
              <a:rPr lang="tr-TR" sz="3000" dirty="0" smtClean="0"/>
              <a:t> </a:t>
            </a:r>
            <a:r>
              <a:rPr lang="tr-TR" sz="3000" dirty="0" err="1" smtClean="0"/>
              <a:t>uretropeksi</a:t>
            </a:r>
            <a:r>
              <a:rPr lang="tr-TR" sz="3000" dirty="0" smtClean="0"/>
              <a:t> (</a:t>
            </a:r>
            <a:r>
              <a:rPr lang="tr-TR" sz="3000" dirty="0" err="1" smtClean="0"/>
              <a:t>Burch</a:t>
            </a:r>
            <a:r>
              <a:rPr lang="tr-TR" sz="3000" dirty="0" smtClean="0"/>
              <a:t> </a:t>
            </a:r>
            <a:r>
              <a:rPr lang="tr-TR" sz="3000" dirty="0" err="1" smtClean="0"/>
              <a:t>kolposüspansiyon</a:t>
            </a:r>
            <a:r>
              <a:rPr lang="tr-TR" sz="3000" dirty="0" smtClean="0"/>
              <a:t>) önerilmiyor  </a:t>
            </a:r>
          </a:p>
          <a:p>
            <a:pPr lvl="0">
              <a:buNone/>
            </a:pPr>
            <a:r>
              <a:rPr lang="tr-TR" sz="3000" dirty="0" smtClean="0"/>
              <a:t>	Kanıt düzeyi C</a:t>
            </a:r>
          </a:p>
          <a:p>
            <a:pPr marL="0" lvl="0" indent="0">
              <a:buNone/>
            </a:pPr>
            <a:r>
              <a:rPr lang="tr-TR" dirty="0" smtClean="0"/>
              <a:t> </a:t>
            </a:r>
          </a:p>
          <a:p>
            <a:pPr lvl="0">
              <a:buNone/>
            </a:pPr>
            <a:endParaRPr lang="tr-TR" sz="1600" dirty="0" smtClean="0"/>
          </a:p>
          <a:p>
            <a:pPr lvl="0">
              <a:buNone/>
            </a:pPr>
            <a:r>
              <a:rPr lang="tr-TR" sz="1600" dirty="0"/>
              <a:t> </a:t>
            </a:r>
            <a:r>
              <a:rPr lang="tr-TR" sz="1600" dirty="0" smtClean="0"/>
              <a:t>                          </a:t>
            </a:r>
            <a:r>
              <a:rPr lang="tr-TR" sz="1600" dirty="0" err="1" smtClean="0"/>
              <a:t>Amaye-Obu</a:t>
            </a:r>
            <a:r>
              <a:rPr lang="tr-TR" sz="1600" dirty="0" smtClean="0"/>
              <a:t> FA. </a:t>
            </a:r>
            <a:r>
              <a:rPr lang="tr-TR" sz="1600" dirty="0" err="1" smtClean="0"/>
              <a:t>Drutz</a:t>
            </a:r>
            <a:r>
              <a:rPr lang="tr-TR" sz="1600" dirty="0" smtClean="0"/>
              <a:t> HP. </a:t>
            </a:r>
            <a:r>
              <a:rPr lang="tr-TR" sz="1600" dirty="0" err="1" smtClean="0"/>
              <a:t>Surgical</a:t>
            </a:r>
            <a:r>
              <a:rPr lang="tr-TR" sz="1600" dirty="0" smtClean="0"/>
              <a:t> </a:t>
            </a:r>
            <a:r>
              <a:rPr lang="tr-TR" sz="1600" dirty="0" err="1" smtClean="0"/>
              <a:t>management</a:t>
            </a:r>
            <a:r>
              <a:rPr lang="tr-TR" sz="1600" dirty="0" smtClean="0"/>
              <a:t> of </a:t>
            </a:r>
            <a:r>
              <a:rPr lang="tr-TR" sz="1600" dirty="0" err="1" smtClean="0"/>
              <a:t>recurrent</a:t>
            </a:r>
            <a:r>
              <a:rPr lang="tr-TR" sz="1600" dirty="0" smtClean="0"/>
              <a:t> </a:t>
            </a:r>
            <a:r>
              <a:rPr lang="tr-TR" sz="1600" dirty="0" err="1" smtClean="0"/>
              <a:t>stress</a:t>
            </a:r>
            <a:r>
              <a:rPr lang="tr-TR" sz="1600" dirty="0" smtClean="0"/>
              <a:t> </a:t>
            </a:r>
            <a:r>
              <a:rPr lang="tr-TR" sz="1600" dirty="0" err="1" smtClean="0"/>
              <a:t>urinary</a:t>
            </a:r>
            <a:r>
              <a:rPr lang="tr-TR" sz="1600" dirty="0" smtClean="0"/>
              <a:t> </a:t>
            </a:r>
            <a:r>
              <a:rPr lang="tr-TR" sz="1600" dirty="0" err="1" smtClean="0"/>
              <a:t>incontinence</a:t>
            </a:r>
            <a:r>
              <a:rPr lang="tr-TR" sz="1600" dirty="0" smtClean="0"/>
              <a:t>:                			 A 12-year </a:t>
            </a:r>
            <a:r>
              <a:rPr lang="tr-TR" sz="1600" dirty="0" err="1" smtClean="0"/>
              <a:t>experience</a:t>
            </a:r>
            <a:r>
              <a:rPr lang="tr-TR" sz="1600" dirty="0" smtClean="0"/>
              <a:t>. </a:t>
            </a:r>
            <a:r>
              <a:rPr lang="tr-TR" sz="1600" dirty="0" err="1" smtClean="0"/>
              <a:t>Am</a:t>
            </a:r>
            <a:r>
              <a:rPr lang="tr-TR" sz="1600" dirty="0" smtClean="0"/>
              <a:t> J </a:t>
            </a:r>
            <a:r>
              <a:rPr lang="tr-TR" sz="1600" dirty="0" err="1" smtClean="0"/>
              <a:t>Obstet</a:t>
            </a:r>
            <a:r>
              <a:rPr lang="tr-TR" sz="1600" dirty="0" smtClean="0"/>
              <a:t> </a:t>
            </a:r>
            <a:r>
              <a:rPr lang="tr-TR" sz="1600" dirty="0" err="1" smtClean="0"/>
              <a:t>Gynecol</a:t>
            </a:r>
            <a:r>
              <a:rPr lang="tr-TR" sz="1600" dirty="0" smtClean="0"/>
              <a:t> 1999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 descr="Sml_Colposuspensio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1556792"/>
            <a:ext cx="1368152" cy="1215586"/>
          </a:xfrm>
          <a:prstGeom prst="rect">
            <a:avLst/>
          </a:prstGeom>
          <a:noFill/>
        </p:spPr>
      </p:pic>
      <p:pic>
        <p:nvPicPr>
          <p:cNvPr id="11" name="Picture 13" descr="Photo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628800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kran Resmi 2015-03-31 20.53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1656184" cy="1064542"/>
          </a:xfrm>
          <a:prstGeom prst="rect">
            <a:avLst/>
          </a:prstGeom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44871"/>
              </p:ext>
            </p:extLst>
          </p:nvPr>
        </p:nvGraphicFramePr>
        <p:xfrm>
          <a:off x="6732241" y="1628800"/>
          <a:ext cx="151216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Image Photo Editor" r:id="rId7" imgW="9685714" imgH="6830378" progId="">
                  <p:embed/>
                </p:oleObj>
              </mc:Choice>
              <mc:Fallback>
                <p:oleObj name="Image Photo Editor" r:id="rId7" imgW="9685714" imgH="6830378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971" r="3400"/>
                      <a:stretch>
                        <a:fillRect/>
                      </a:stretch>
                    </p:blipFill>
                    <p:spPr bwMode="auto">
                      <a:xfrm>
                        <a:off x="6732241" y="1628800"/>
                        <a:ext cx="1512167" cy="1152128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9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Otolog</a:t>
            </a:r>
            <a:r>
              <a:rPr lang="tr-TR" sz="4000" dirty="0" smtClean="0"/>
              <a:t> </a:t>
            </a:r>
            <a:r>
              <a:rPr lang="tr-TR" sz="4000" dirty="0" err="1" smtClean="0"/>
              <a:t>fascia</a:t>
            </a:r>
            <a:r>
              <a:rPr lang="tr-TR" sz="4000" dirty="0" smtClean="0"/>
              <a:t> ile mesane boynu </a:t>
            </a:r>
            <a:r>
              <a:rPr lang="tr-TR" sz="4000" dirty="0" err="1" smtClean="0"/>
              <a:t>slingi</a:t>
            </a:r>
            <a:r>
              <a:rPr lang="tr-TR" sz="4000" dirty="0" smtClean="0"/>
              <a:t> (</a:t>
            </a:r>
            <a:r>
              <a:rPr lang="tr-TR" sz="4000" dirty="0" err="1" smtClean="0"/>
              <a:t>pubovajinal</a:t>
            </a:r>
            <a:r>
              <a:rPr lang="tr-TR" sz="4000" dirty="0" smtClean="0"/>
              <a:t> </a:t>
            </a:r>
            <a:r>
              <a:rPr lang="tr-TR" sz="4000" dirty="0" err="1" smtClean="0"/>
              <a:t>sling</a:t>
            </a:r>
            <a:r>
              <a:rPr lang="tr-TR" sz="4000" dirty="0" smtClean="0"/>
              <a:t>) </a:t>
            </a:r>
            <a:r>
              <a:rPr lang="tr-TR" sz="4000" dirty="0" err="1" smtClean="0"/>
              <a:t>vs</a:t>
            </a:r>
            <a:r>
              <a:rPr lang="tr-TR" sz="4000" dirty="0" smtClean="0"/>
              <a:t> </a:t>
            </a:r>
            <a:br>
              <a:rPr lang="tr-TR" sz="4000" dirty="0" smtClean="0"/>
            </a:br>
            <a:r>
              <a:rPr lang="tr-TR" sz="4000" dirty="0" err="1" smtClean="0"/>
              <a:t>Midüretral</a:t>
            </a:r>
            <a:r>
              <a:rPr lang="tr-TR" sz="4000" dirty="0" smtClean="0"/>
              <a:t> </a:t>
            </a:r>
            <a:r>
              <a:rPr lang="tr-TR" sz="4000" dirty="0" err="1" smtClean="0"/>
              <a:t>sling</a:t>
            </a:r>
            <a:r>
              <a:rPr lang="tr-TR" sz="4000" dirty="0" smtClean="0"/>
              <a:t> (MUS)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852936"/>
            <a:ext cx="8643966" cy="4005064"/>
          </a:xfrm>
        </p:spPr>
        <p:txBody>
          <a:bodyPr>
            <a:normAutofit lnSpcReduction="10000"/>
          </a:bodyPr>
          <a:lstStyle/>
          <a:p>
            <a:endParaRPr lang="tr-TR" sz="2800" dirty="0" smtClean="0"/>
          </a:p>
          <a:p>
            <a:r>
              <a:rPr lang="tr-TR" sz="2800" dirty="0" err="1" smtClean="0"/>
              <a:t>Pubovajinal</a:t>
            </a:r>
            <a:r>
              <a:rPr lang="tr-TR" sz="2800" dirty="0" smtClean="0"/>
              <a:t> </a:t>
            </a:r>
            <a:r>
              <a:rPr lang="tr-TR" sz="2800" dirty="0" err="1" smtClean="0"/>
              <a:t>sling</a:t>
            </a:r>
            <a:r>
              <a:rPr lang="tr-TR" sz="2800" dirty="0" smtClean="0"/>
              <a:t> (</a:t>
            </a:r>
            <a:r>
              <a:rPr lang="tr-TR" sz="2800" dirty="0" err="1" smtClean="0"/>
              <a:t>anterior</a:t>
            </a:r>
            <a:r>
              <a:rPr lang="tr-TR" sz="2800" dirty="0" smtClean="0"/>
              <a:t> </a:t>
            </a:r>
            <a:r>
              <a:rPr lang="tr-TR" sz="2800" dirty="0" err="1" smtClean="0"/>
              <a:t>rektus</a:t>
            </a:r>
            <a:r>
              <a:rPr lang="tr-TR" sz="2800" dirty="0" smtClean="0"/>
              <a:t> </a:t>
            </a:r>
            <a:r>
              <a:rPr lang="tr-TR" sz="2800" dirty="0" err="1" smtClean="0"/>
              <a:t>fasciasına</a:t>
            </a:r>
            <a:r>
              <a:rPr lang="tr-TR" sz="2800" dirty="0" smtClean="0"/>
              <a:t> sabitleme) daha uzun sürüyor, ağrı fazla </a:t>
            </a:r>
          </a:p>
          <a:p>
            <a:r>
              <a:rPr lang="tr-TR" sz="2800" dirty="0" err="1" smtClean="0"/>
              <a:t>Üretral</a:t>
            </a:r>
            <a:r>
              <a:rPr lang="tr-TR" sz="2800" dirty="0" smtClean="0"/>
              <a:t> </a:t>
            </a:r>
            <a:r>
              <a:rPr lang="tr-TR" sz="2800" dirty="0" err="1" smtClean="0"/>
              <a:t>mobilite</a:t>
            </a:r>
            <a:r>
              <a:rPr lang="tr-TR" sz="2800" dirty="0"/>
              <a:t> </a:t>
            </a:r>
            <a:r>
              <a:rPr lang="tr-TR" sz="2800" dirty="0" smtClean="0"/>
              <a:t>yoksa, </a:t>
            </a:r>
            <a:r>
              <a:rPr lang="tr-TR" sz="2800" dirty="0" err="1" smtClean="0"/>
              <a:t>miks</a:t>
            </a:r>
            <a:r>
              <a:rPr lang="tr-TR" sz="2800" dirty="0" smtClean="0"/>
              <a:t> </a:t>
            </a:r>
            <a:r>
              <a:rPr lang="tr-TR" sz="2800" dirty="0" err="1" smtClean="0"/>
              <a:t>inkontinans</a:t>
            </a:r>
            <a:r>
              <a:rPr lang="tr-TR" sz="2800" dirty="0" smtClean="0"/>
              <a:t> varsa</a:t>
            </a:r>
          </a:p>
          <a:p>
            <a:r>
              <a:rPr lang="tr-TR" sz="2800" dirty="0" err="1" smtClean="0"/>
              <a:t>Üretral</a:t>
            </a:r>
            <a:r>
              <a:rPr lang="tr-TR" sz="2800" dirty="0" smtClean="0"/>
              <a:t> rekonstrüksiyon gerekiyorsa mesane boynu </a:t>
            </a:r>
            <a:r>
              <a:rPr lang="tr-TR" sz="2800" dirty="0" err="1" smtClean="0"/>
              <a:t>slingi</a:t>
            </a:r>
            <a:r>
              <a:rPr lang="tr-TR" sz="2800" dirty="0" smtClean="0"/>
              <a:t> tercih edilmeli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          </a:t>
            </a:r>
            <a:r>
              <a:rPr lang="tr-TR" dirty="0"/>
              <a:t> </a:t>
            </a:r>
            <a:r>
              <a:rPr lang="tr-TR" dirty="0" smtClean="0"/>
              <a:t>         </a:t>
            </a:r>
            <a:r>
              <a:rPr lang="tr-TR" sz="1800" dirty="0" err="1" smtClean="0"/>
              <a:t>Guerrero</a:t>
            </a:r>
            <a:r>
              <a:rPr lang="tr-TR" sz="1800" dirty="0" smtClean="0"/>
              <a:t> KL. BJOG 2010</a:t>
            </a:r>
            <a:endParaRPr lang="tr-TR" sz="1800" dirty="0"/>
          </a:p>
          <a:p>
            <a:pPr marL="0" indent="0">
              <a:buNone/>
            </a:pPr>
            <a:r>
              <a:rPr lang="tr-TR" dirty="0" smtClean="0"/>
              <a:t>                                        </a:t>
            </a:r>
            <a:r>
              <a:rPr lang="tr-TR" sz="1800" dirty="0" err="1" smtClean="0"/>
              <a:t>Rehman</a:t>
            </a:r>
            <a:r>
              <a:rPr lang="tr-TR" sz="1800" dirty="0" smtClean="0"/>
              <a:t> H. </a:t>
            </a:r>
            <a:r>
              <a:rPr lang="tr-TR" sz="1800" dirty="0" err="1" smtClean="0"/>
              <a:t>Cochrane</a:t>
            </a:r>
            <a:r>
              <a:rPr lang="tr-TR" sz="1800" dirty="0" smtClean="0"/>
              <a:t> Database </a:t>
            </a:r>
            <a:r>
              <a:rPr lang="tr-TR" sz="1800" dirty="0" err="1" smtClean="0"/>
              <a:t>Syst</a:t>
            </a:r>
            <a:r>
              <a:rPr lang="tr-TR" sz="1800" dirty="0" smtClean="0"/>
              <a:t> </a:t>
            </a:r>
            <a:r>
              <a:rPr lang="tr-TR" sz="1800" dirty="0" err="1" smtClean="0"/>
              <a:t>Rew</a:t>
            </a:r>
            <a:r>
              <a:rPr lang="tr-TR" sz="1800" dirty="0" smtClean="0"/>
              <a:t> 2011  </a:t>
            </a:r>
            <a:endParaRPr lang="tr-TR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1628800"/>
            <a:ext cx="1428728" cy="122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Ekran Resmi 2015-03-31 20.04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1584176" cy="125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85728"/>
            <a:ext cx="8568952" cy="1714512"/>
          </a:xfrm>
        </p:spPr>
        <p:txBody>
          <a:bodyPr>
            <a:normAutofit/>
          </a:bodyPr>
          <a:lstStyle/>
          <a:p>
            <a:r>
              <a:rPr lang="tr-TR" sz="4000" dirty="0" err="1" smtClean="0"/>
              <a:t>Otolog</a:t>
            </a:r>
            <a:r>
              <a:rPr lang="tr-TR" sz="4000" dirty="0" smtClean="0"/>
              <a:t> </a:t>
            </a:r>
            <a:r>
              <a:rPr lang="tr-TR" sz="4000" dirty="0" err="1" smtClean="0"/>
              <a:t>fascia</a:t>
            </a:r>
            <a:r>
              <a:rPr lang="tr-TR" sz="4000" dirty="0" smtClean="0"/>
              <a:t> ile mesane boynu </a:t>
            </a:r>
            <a:r>
              <a:rPr lang="tr-TR" sz="4000" dirty="0" err="1" smtClean="0"/>
              <a:t>slingi</a:t>
            </a:r>
            <a:r>
              <a:rPr lang="tr-TR" sz="4000" dirty="0" smtClean="0"/>
              <a:t> (</a:t>
            </a:r>
            <a:r>
              <a:rPr lang="tr-TR" sz="4000" dirty="0" err="1" smtClean="0"/>
              <a:t>pubovajinal</a:t>
            </a:r>
            <a:r>
              <a:rPr lang="tr-TR" sz="4000" dirty="0" smtClean="0"/>
              <a:t> </a:t>
            </a:r>
            <a:r>
              <a:rPr lang="tr-TR" sz="4000" dirty="0" err="1" smtClean="0"/>
              <a:t>sling</a:t>
            </a:r>
            <a:r>
              <a:rPr lang="tr-TR" sz="4000" dirty="0" smtClean="0"/>
              <a:t>)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6856" y="3727573"/>
            <a:ext cx="8697144" cy="4021907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3000" dirty="0" smtClean="0"/>
              <a:t>Artık </a:t>
            </a:r>
            <a:r>
              <a:rPr lang="tr-TR" sz="3000" dirty="0" err="1" smtClean="0"/>
              <a:t>primer</a:t>
            </a:r>
            <a:r>
              <a:rPr lang="tr-TR" sz="3000" dirty="0" smtClean="0"/>
              <a:t> operasyon değil</a:t>
            </a:r>
          </a:p>
          <a:p>
            <a:r>
              <a:rPr lang="tr-TR" sz="3000" dirty="0" err="1" smtClean="0"/>
              <a:t>Rekürrent</a:t>
            </a:r>
            <a:r>
              <a:rPr lang="tr-TR" sz="3000" dirty="0" smtClean="0"/>
              <a:t> / </a:t>
            </a:r>
            <a:r>
              <a:rPr lang="tr-TR" sz="3000" dirty="0" err="1" smtClean="0"/>
              <a:t>persistan</a:t>
            </a:r>
            <a:r>
              <a:rPr lang="tr-TR" sz="3000" dirty="0" smtClean="0"/>
              <a:t> SUİ de tercih edilebilir</a:t>
            </a:r>
          </a:p>
          <a:p>
            <a:pPr marL="0" indent="0">
              <a:buNone/>
            </a:pPr>
            <a:r>
              <a:rPr lang="tr-TR" sz="3500" dirty="0" smtClean="0"/>
              <a:t>                                                            </a:t>
            </a:r>
            <a:r>
              <a:rPr lang="tr-TR" sz="1700" dirty="0" err="1" smtClean="0"/>
              <a:t>Dmochowski</a:t>
            </a:r>
            <a:r>
              <a:rPr lang="tr-TR" sz="1700" dirty="0" smtClean="0"/>
              <a:t> RR. J </a:t>
            </a:r>
            <a:r>
              <a:rPr lang="tr-TR" sz="1700" dirty="0" err="1" smtClean="0"/>
              <a:t>Urol</a:t>
            </a:r>
            <a:r>
              <a:rPr lang="tr-TR" sz="1700" dirty="0" smtClean="0"/>
              <a:t> 2010    </a:t>
            </a:r>
          </a:p>
          <a:p>
            <a:pPr marL="0" indent="0">
              <a:buNone/>
            </a:pPr>
            <a:r>
              <a:rPr lang="tr-TR" sz="1700" dirty="0"/>
              <a:t> </a:t>
            </a:r>
            <a:r>
              <a:rPr lang="tr-TR" sz="1700" dirty="0" smtClean="0"/>
              <a:t>                                                                                                                    </a:t>
            </a:r>
            <a:r>
              <a:rPr lang="tr-TR" sz="1700" dirty="0" err="1" smtClean="0"/>
              <a:t>Abdel-Fattah</a:t>
            </a:r>
            <a:r>
              <a:rPr lang="tr-TR" sz="1700" dirty="0" smtClean="0"/>
              <a:t> M. </a:t>
            </a:r>
            <a:r>
              <a:rPr lang="tr-TR" sz="1700" dirty="0" err="1" smtClean="0"/>
              <a:t>Eur</a:t>
            </a:r>
            <a:r>
              <a:rPr lang="tr-TR" sz="1700" dirty="0" smtClean="0"/>
              <a:t> </a:t>
            </a:r>
            <a:r>
              <a:rPr lang="tr-TR" sz="1700" dirty="0" err="1" smtClean="0"/>
              <a:t>Urol</a:t>
            </a:r>
            <a:r>
              <a:rPr lang="tr-TR" sz="1700" dirty="0" smtClean="0"/>
              <a:t> 2004 </a:t>
            </a:r>
          </a:p>
          <a:p>
            <a:pPr marL="0" indent="0">
              <a:buNone/>
            </a:pPr>
            <a:r>
              <a:rPr lang="tr-TR" sz="1700" dirty="0"/>
              <a:t> </a:t>
            </a:r>
            <a:r>
              <a:rPr lang="tr-TR" sz="1700" dirty="0" smtClean="0"/>
              <a:t>                                                                                                                               Morgan DM. J </a:t>
            </a:r>
            <a:r>
              <a:rPr lang="tr-TR" sz="1700" dirty="0" err="1" smtClean="0"/>
              <a:t>Urol</a:t>
            </a:r>
            <a:r>
              <a:rPr lang="tr-TR" sz="1700" dirty="0" smtClean="0"/>
              <a:t> 2007</a:t>
            </a:r>
          </a:p>
          <a:p>
            <a:pPr marL="0" indent="0">
              <a:buNone/>
            </a:pPr>
            <a:r>
              <a:rPr lang="tr-TR" sz="1700" dirty="0"/>
              <a:t> </a:t>
            </a:r>
            <a:r>
              <a:rPr lang="tr-TR" sz="1700" dirty="0" smtClean="0"/>
              <a:t>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sz="3500" dirty="0" smtClean="0"/>
              <a:t>                                                         </a:t>
            </a:r>
            <a:r>
              <a:rPr lang="tr-TR" sz="1900" dirty="0" smtClean="0"/>
              <a:t>  </a:t>
            </a:r>
          </a:p>
          <a:p>
            <a:pPr marL="0" indent="0">
              <a:buNone/>
            </a:pPr>
            <a:endParaRPr lang="tr-TR" sz="3500" dirty="0" smtClean="0"/>
          </a:p>
        </p:txBody>
      </p:sp>
      <p:pic>
        <p:nvPicPr>
          <p:cNvPr id="5" name="Picture 4" descr="Ekran Resmi 2015-03-31 20.0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44" y="2276872"/>
            <a:ext cx="61976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060848"/>
            <a:ext cx="8249000" cy="4195944"/>
          </a:xfrm>
          <a:solidFill>
            <a:srgbClr val="F2DCDB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16 hasta</a:t>
            </a:r>
          </a:p>
          <a:p>
            <a:pPr>
              <a:buNone/>
            </a:pPr>
            <a:r>
              <a:rPr lang="tr-TR" dirty="0" smtClean="0"/>
              <a:t>Ortalama takip süresi 24.5 ay</a:t>
            </a:r>
          </a:p>
          <a:p>
            <a:pPr>
              <a:buNone/>
            </a:pPr>
            <a:r>
              <a:rPr lang="tr-TR" dirty="0" smtClean="0"/>
              <a:t>Objektif kür % 54.5</a:t>
            </a:r>
          </a:p>
          <a:p>
            <a:pPr>
              <a:buNone/>
            </a:pPr>
            <a:r>
              <a:rPr lang="tr-TR" dirty="0" err="1" smtClean="0"/>
              <a:t>Subjektif</a:t>
            </a:r>
            <a:r>
              <a:rPr lang="tr-TR" dirty="0" smtClean="0"/>
              <a:t> kür % 92.9  </a:t>
            </a:r>
          </a:p>
        </p:txBody>
      </p:sp>
      <p:pic>
        <p:nvPicPr>
          <p:cNvPr id="4" name="Picture 3" descr="Ekran Resmi 2015-03-26 20.30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42493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1769296"/>
            <a:ext cx="8104984" cy="4972072"/>
          </a:xfrm>
          <a:solidFill>
            <a:srgbClr val="F2DCDB"/>
          </a:solidFill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Vajinal </a:t>
            </a:r>
            <a:r>
              <a:rPr lang="tr-TR" dirty="0" err="1" smtClean="0"/>
              <a:t>kesiden</a:t>
            </a:r>
            <a:r>
              <a:rPr lang="tr-TR" dirty="0" smtClean="0"/>
              <a:t> yerleştirilen </a:t>
            </a:r>
            <a:r>
              <a:rPr lang="tr-TR" dirty="0" err="1" smtClean="0"/>
              <a:t>polipropilen</a:t>
            </a:r>
            <a:r>
              <a:rPr lang="tr-TR" dirty="0" smtClean="0"/>
              <a:t> mesh aynı zamanlı </a:t>
            </a:r>
            <a:r>
              <a:rPr lang="tr-TR" dirty="0" err="1" smtClean="0"/>
              <a:t>laparoskopi</a:t>
            </a:r>
            <a:r>
              <a:rPr lang="tr-TR" dirty="0" smtClean="0"/>
              <a:t> yapılarak 0 </a:t>
            </a:r>
            <a:r>
              <a:rPr lang="tr-TR" dirty="0" err="1" smtClean="0"/>
              <a:t>no</a:t>
            </a:r>
            <a:r>
              <a:rPr lang="tr-TR" dirty="0" smtClean="0"/>
              <a:t> </a:t>
            </a:r>
            <a:r>
              <a:rPr lang="tr-TR" dirty="0" err="1" smtClean="0"/>
              <a:t>prolen</a:t>
            </a:r>
            <a:r>
              <a:rPr lang="tr-TR" dirty="0" smtClean="0"/>
              <a:t> ile Cooper </a:t>
            </a:r>
            <a:r>
              <a:rPr lang="tr-TR" dirty="0" err="1" smtClean="0"/>
              <a:t>ligamentine</a:t>
            </a:r>
            <a:r>
              <a:rPr lang="tr-TR" dirty="0" smtClean="0"/>
              <a:t> </a:t>
            </a:r>
            <a:r>
              <a:rPr lang="tr-TR" dirty="0" err="1" smtClean="0"/>
              <a:t>sütüre</a:t>
            </a:r>
            <a:r>
              <a:rPr lang="tr-TR" dirty="0" smtClean="0"/>
              <a:t> edilir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175 olgu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Ortalama 1.5 yıl sonunda % 91.1 başarı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İnce barsak yaralanması 1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Mesane yaralanması 3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İşeme güçlüğü 3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Mesh </a:t>
            </a:r>
            <a:r>
              <a:rPr lang="tr-TR" dirty="0" err="1" smtClean="0"/>
              <a:t>erezyonu</a:t>
            </a:r>
            <a:r>
              <a:rPr lang="tr-TR" dirty="0" smtClean="0"/>
              <a:t> 3    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5" name="Picture 4" descr="Ekran Resmi 2015-03-26 20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0891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20824"/>
            <a:ext cx="8280920" cy="437652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46 </a:t>
            </a:r>
            <a:r>
              <a:rPr lang="tr-TR" dirty="0" err="1" smtClean="0"/>
              <a:t>rekürren</a:t>
            </a:r>
            <a:r>
              <a:rPr lang="tr-TR" dirty="0" smtClean="0"/>
              <a:t> olguda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24 </a:t>
            </a:r>
            <a:r>
              <a:rPr lang="tr-TR" dirty="0" err="1" smtClean="0"/>
              <a:t>laparoskopik</a:t>
            </a:r>
            <a:r>
              <a:rPr lang="tr-TR" dirty="0" smtClean="0"/>
              <a:t> </a:t>
            </a:r>
            <a:r>
              <a:rPr lang="tr-TR" dirty="0" err="1" smtClean="0"/>
              <a:t>two-team</a:t>
            </a:r>
            <a:r>
              <a:rPr lang="tr-TR" dirty="0" smtClean="0"/>
              <a:t> </a:t>
            </a:r>
            <a:r>
              <a:rPr lang="tr-TR" dirty="0" err="1" smtClean="0"/>
              <a:t>sling</a:t>
            </a:r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15 TVT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7  TOT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smtClean="0">
                <a:solidFill>
                  <a:srgbClr val="800000"/>
                </a:solidFill>
              </a:rPr>
              <a:t>Objektif kür oranı     </a:t>
            </a:r>
            <a:r>
              <a:rPr lang="tr-TR" dirty="0" err="1" smtClean="0">
                <a:solidFill>
                  <a:srgbClr val="800000"/>
                </a:solidFill>
              </a:rPr>
              <a:t>Subjektif</a:t>
            </a:r>
            <a:r>
              <a:rPr lang="tr-TR" dirty="0" smtClean="0">
                <a:solidFill>
                  <a:srgbClr val="800000"/>
                </a:solidFill>
              </a:rPr>
              <a:t> kür oranı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%91.7                         %79.2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%73.3                         %60 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 %85.7                         %57.1</a:t>
            </a:r>
          </a:p>
        </p:txBody>
      </p:sp>
      <p:pic>
        <p:nvPicPr>
          <p:cNvPr id="4" name="Picture 3" descr="Ekran Resmi 2015-03-26 20.4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9694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2636912"/>
            <a:ext cx="8032976" cy="3528392"/>
          </a:xfrm>
          <a:solidFill>
            <a:srgbClr val="F2DCDB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None/>
            </a:pPr>
            <a:r>
              <a:rPr lang="tr-TR" dirty="0" smtClean="0"/>
              <a:t>13 hasta</a:t>
            </a:r>
          </a:p>
          <a:p>
            <a:pPr>
              <a:buNone/>
            </a:pPr>
            <a:r>
              <a:rPr lang="tr-TR" dirty="0" smtClean="0"/>
              <a:t>İlk cerrahi MUS, </a:t>
            </a:r>
            <a:r>
              <a:rPr lang="tr-TR" dirty="0" err="1" smtClean="0"/>
              <a:t>sekonder</a:t>
            </a:r>
            <a:r>
              <a:rPr lang="tr-TR" dirty="0" smtClean="0"/>
              <a:t> cerrahi açık </a:t>
            </a:r>
            <a:r>
              <a:rPr lang="tr-TR" dirty="0" err="1" smtClean="0"/>
              <a:t>Burch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Ortalama takip süresi 12 ay</a:t>
            </a:r>
          </a:p>
          <a:p>
            <a:pPr>
              <a:buNone/>
            </a:pPr>
            <a:r>
              <a:rPr lang="tr-TR" dirty="0" smtClean="0"/>
              <a:t>Objektif kür % 77</a:t>
            </a:r>
          </a:p>
          <a:p>
            <a:pPr>
              <a:buNone/>
            </a:pPr>
            <a:r>
              <a:rPr lang="tr-TR" dirty="0" err="1" smtClean="0"/>
              <a:t>Subjektif</a:t>
            </a:r>
            <a:r>
              <a:rPr lang="tr-TR" dirty="0" smtClean="0"/>
              <a:t> kür % 85  </a:t>
            </a:r>
          </a:p>
        </p:txBody>
      </p:sp>
      <p:pic>
        <p:nvPicPr>
          <p:cNvPr id="4" name="Picture 3" descr="Ekran Resmi 2015-03-26 20.14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8092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tr-TR" sz="67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tr-TR" sz="8600" dirty="0" err="1" smtClean="0">
                <a:solidFill>
                  <a:srgbClr val="800000"/>
                </a:solidFill>
              </a:rPr>
              <a:t>Persistan</a:t>
            </a:r>
            <a:r>
              <a:rPr lang="tr-TR" sz="8600" dirty="0" smtClean="0">
                <a:solidFill>
                  <a:srgbClr val="800000"/>
                </a:solidFill>
              </a:rPr>
              <a:t> </a:t>
            </a:r>
            <a:r>
              <a:rPr lang="tr-TR" sz="8600" dirty="0" err="1" smtClean="0">
                <a:solidFill>
                  <a:srgbClr val="800000"/>
                </a:solidFill>
              </a:rPr>
              <a:t>üriner</a:t>
            </a:r>
            <a:r>
              <a:rPr lang="tr-TR" sz="8600" dirty="0" smtClean="0">
                <a:solidFill>
                  <a:srgbClr val="800000"/>
                </a:solidFill>
              </a:rPr>
              <a:t> </a:t>
            </a:r>
            <a:r>
              <a:rPr lang="tr-TR" sz="8600" dirty="0" err="1" smtClean="0">
                <a:solidFill>
                  <a:srgbClr val="800000"/>
                </a:solidFill>
              </a:rPr>
              <a:t>inkontinans</a:t>
            </a:r>
            <a:endParaRPr lang="tr-TR" sz="8600" dirty="0" smtClean="0">
              <a:solidFill>
                <a:srgbClr val="800000"/>
              </a:solidFill>
            </a:endParaRPr>
          </a:p>
          <a:p>
            <a:endParaRPr lang="tr-TR" sz="4100" dirty="0"/>
          </a:p>
          <a:p>
            <a:r>
              <a:rPr lang="tr-TR" sz="7400" dirty="0" smtClean="0"/>
              <a:t>Semptomları gidermek için yapılmış bir cerrahi işleme rağmen mevcut semptomların devamı</a:t>
            </a:r>
          </a:p>
          <a:p>
            <a:pPr marL="0" indent="0">
              <a:buNone/>
            </a:pPr>
            <a:r>
              <a:rPr lang="tr-TR" sz="8600" dirty="0" err="1" smtClean="0">
                <a:solidFill>
                  <a:srgbClr val="800000"/>
                </a:solidFill>
              </a:rPr>
              <a:t>Rekürren</a:t>
            </a:r>
            <a:r>
              <a:rPr lang="tr-TR" sz="8600" dirty="0" smtClean="0">
                <a:solidFill>
                  <a:srgbClr val="800000"/>
                </a:solidFill>
              </a:rPr>
              <a:t> </a:t>
            </a:r>
            <a:r>
              <a:rPr lang="tr-TR" sz="8600" dirty="0" err="1" smtClean="0">
                <a:solidFill>
                  <a:srgbClr val="800000"/>
                </a:solidFill>
              </a:rPr>
              <a:t>üriner</a:t>
            </a:r>
            <a:r>
              <a:rPr lang="tr-TR" sz="8600" dirty="0" smtClean="0">
                <a:solidFill>
                  <a:srgbClr val="800000"/>
                </a:solidFill>
              </a:rPr>
              <a:t> </a:t>
            </a:r>
            <a:r>
              <a:rPr lang="tr-TR" sz="8600" dirty="0" err="1" smtClean="0">
                <a:solidFill>
                  <a:srgbClr val="800000"/>
                </a:solidFill>
              </a:rPr>
              <a:t>inkontinans</a:t>
            </a:r>
            <a:endParaRPr lang="tr-TR" sz="86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8600" dirty="0" smtClean="0">
              <a:solidFill>
                <a:srgbClr val="800000"/>
              </a:solidFill>
            </a:endParaRPr>
          </a:p>
          <a:p>
            <a:r>
              <a:rPr lang="tr-TR" sz="7400" dirty="0" smtClean="0"/>
              <a:t>Cerrahi sonrası 6 haftalık </a:t>
            </a:r>
            <a:r>
              <a:rPr lang="tr-TR" sz="7400" dirty="0" err="1" smtClean="0"/>
              <a:t>semptomsuz</a:t>
            </a:r>
            <a:r>
              <a:rPr lang="tr-TR" sz="7400" dirty="0" smtClean="0"/>
              <a:t> bir dönemden sonra semptomların tekrar ortaya çıkması</a:t>
            </a:r>
          </a:p>
          <a:p>
            <a:r>
              <a:rPr lang="tr-TR" sz="7400" dirty="0" err="1" smtClean="0"/>
              <a:t>Postoperatif</a:t>
            </a:r>
            <a:r>
              <a:rPr lang="tr-TR" sz="7400" dirty="0" smtClean="0"/>
              <a:t> düzelme sonrası 6.aydan önce semptomların geri dönmesi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 algn="r">
              <a:buNone/>
            </a:pPr>
            <a:endParaRPr lang="tr-TR" dirty="0" smtClean="0"/>
          </a:p>
          <a:p>
            <a:pPr marL="0" indent="0" algn="r">
              <a:buNone/>
            </a:pPr>
            <a:r>
              <a:rPr lang="tr-TR" dirty="0" smtClean="0"/>
              <a:t>            </a:t>
            </a:r>
          </a:p>
          <a:p>
            <a:pPr marL="0" indent="0" algn="r">
              <a:buNone/>
            </a:pPr>
            <a:endParaRPr lang="tr-TR" sz="3800" dirty="0"/>
          </a:p>
          <a:p>
            <a:pPr marL="0" indent="0" algn="r">
              <a:buNone/>
            </a:pPr>
            <a:r>
              <a:rPr lang="tr-TR" sz="4500" dirty="0" smtClean="0"/>
              <a:t>  International </a:t>
            </a:r>
            <a:r>
              <a:rPr lang="tr-TR" sz="4500" dirty="0" err="1" smtClean="0"/>
              <a:t>Urogynecological</a:t>
            </a:r>
            <a:r>
              <a:rPr lang="tr-TR" sz="4500" dirty="0" smtClean="0"/>
              <a:t> </a:t>
            </a:r>
            <a:r>
              <a:rPr lang="tr-TR" sz="4500" dirty="0" err="1" smtClean="0"/>
              <a:t>Association</a:t>
            </a:r>
            <a:r>
              <a:rPr lang="tr-TR" sz="4500" dirty="0" smtClean="0"/>
              <a:t>, ICS </a:t>
            </a:r>
            <a:r>
              <a:rPr lang="tr-TR" sz="4500" dirty="0" err="1" smtClean="0"/>
              <a:t>Neurourol</a:t>
            </a:r>
            <a:r>
              <a:rPr lang="tr-TR" sz="4500" dirty="0" smtClean="0"/>
              <a:t> </a:t>
            </a:r>
            <a:r>
              <a:rPr lang="tr-TR" sz="4500" dirty="0" err="1" smtClean="0"/>
              <a:t>Urodyn</a:t>
            </a:r>
            <a:r>
              <a:rPr lang="tr-TR" sz="4500" dirty="0" smtClean="0"/>
              <a:t>. 2010</a:t>
            </a:r>
          </a:p>
          <a:p>
            <a:pPr marL="0" indent="0" algn="r">
              <a:buNone/>
            </a:pPr>
            <a:r>
              <a:rPr lang="tr-TR" sz="4500" dirty="0"/>
              <a:t> </a:t>
            </a:r>
            <a:r>
              <a:rPr lang="tr-TR" sz="4500" dirty="0" smtClean="0"/>
              <a:t>                                                                                  Fan BZ. </a:t>
            </a:r>
            <a:r>
              <a:rPr lang="tr-TR" sz="4500" dirty="0" err="1" smtClean="0"/>
              <a:t>Int</a:t>
            </a:r>
            <a:r>
              <a:rPr lang="tr-TR" sz="4500" dirty="0" smtClean="0"/>
              <a:t> J </a:t>
            </a:r>
            <a:r>
              <a:rPr lang="tr-TR" sz="4500" dirty="0" err="1" smtClean="0"/>
              <a:t>Clin</a:t>
            </a:r>
            <a:r>
              <a:rPr lang="tr-TR" sz="4500" dirty="0" smtClean="0"/>
              <a:t> </a:t>
            </a:r>
            <a:r>
              <a:rPr lang="tr-TR" sz="4500" dirty="0" err="1" smtClean="0"/>
              <a:t>Exp</a:t>
            </a:r>
            <a:r>
              <a:rPr lang="tr-TR" sz="4500" dirty="0" smtClean="0"/>
              <a:t> </a:t>
            </a:r>
            <a:r>
              <a:rPr lang="tr-TR" sz="4500" dirty="0" err="1" smtClean="0"/>
              <a:t>Med</a:t>
            </a:r>
            <a:r>
              <a:rPr lang="tr-TR" sz="4500" dirty="0" smtClean="0"/>
              <a:t>. 2014</a:t>
            </a:r>
          </a:p>
          <a:p>
            <a:pPr marL="0" indent="0" algn="r">
              <a:buNone/>
            </a:pPr>
            <a:r>
              <a:rPr lang="tr-TR" sz="3800" dirty="0"/>
              <a:t> </a:t>
            </a:r>
            <a:r>
              <a:rPr lang="tr-TR" sz="3800" dirty="0" smtClean="0"/>
              <a:t>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48925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/>
              <a:t>430 hasta (12 </a:t>
            </a:r>
            <a:r>
              <a:rPr lang="en-US" dirty="0" err="1"/>
              <a:t>prospektif</a:t>
            </a:r>
            <a:r>
              <a:rPr lang="en-US" dirty="0"/>
              <a:t> çalışma-1 RKÇ)</a:t>
            </a:r>
          </a:p>
          <a:p>
            <a:pPr marL="0" indent="0">
              <a:buNone/>
            </a:pPr>
            <a:r>
              <a:rPr lang="en-US" dirty="0" err="1"/>
              <a:t>Geçirilmiş</a:t>
            </a:r>
            <a:r>
              <a:rPr lang="en-US" dirty="0"/>
              <a:t> </a:t>
            </a:r>
            <a:r>
              <a:rPr lang="en-US" dirty="0" err="1"/>
              <a:t>cerrahi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kür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% 78.5 </a:t>
            </a:r>
          </a:p>
          <a:p>
            <a:pPr marL="0" indent="0">
              <a:buNone/>
            </a:pPr>
            <a:r>
              <a:rPr lang="en-US" dirty="0" err="1"/>
              <a:t>Tekrar</a:t>
            </a:r>
            <a:r>
              <a:rPr lang="en-US" dirty="0"/>
              <a:t> MUS </a:t>
            </a:r>
            <a:r>
              <a:rPr lang="en-US" dirty="0" err="1"/>
              <a:t>kür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% 73.3</a:t>
            </a:r>
          </a:p>
          <a:p>
            <a:pPr marL="0" indent="0">
              <a:buNone/>
            </a:pPr>
            <a:r>
              <a:rPr lang="en-US" dirty="0"/>
              <a:t>TVT  </a:t>
            </a:r>
            <a:r>
              <a:rPr lang="en-US" dirty="0" err="1"/>
              <a:t>TOT’dan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başarılı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kran Resmi 2015-05-03 20.3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2493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72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Toplam</a:t>
            </a:r>
            <a:r>
              <a:rPr lang="en-US" dirty="0" smtClean="0"/>
              <a:t> 637 hasta</a:t>
            </a:r>
          </a:p>
          <a:p>
            <a:pPr marL="0" indent="0">
              <a:buNone/>
            </a:pPr>
            <a:r>
              <a:rPr lang="en-US" dirty="0" smtClean="0"/>
              <a:t>Primer sling (557) </a:t>
            </a:r>
            <a:r>
              <a:rPr lang="en-US" dirty="0" err="1" smtClean="0"/>
              <a:t>başarı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% 81</a:t>
            </a:r>
          </a:p>
          <a:p>
            <a:pPr marL="0" indent="0">
              <a:buNone/>
            </a:pPr>
            <a:r>
              <a:rPr lang="en-US" dirty="0" err="1" smtClean="0"/>
              <a:t>Tekrar</a:t>
            </a:r>
            <a:r>
              <a:rPr lang="en-US" dirty="0" smtClean="0"/>
              <a:t> sling (80) </a:t>
            </a:r>
            <a:r>
              <a:rPr lang="en-US" dirty="0" err="1" smtClean="0"/>
              <a:t>başarı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% 55 </a:t>
            </a:r>
          </a:p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başarı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800000"/>
                </a:solidFill>
              </a:rPr>
              <a:t>pubovajinal</a:t>
            </a:r>
            <a:r>
              <a:rPr lang="en-US" dirty="0" smtClean="0">
                <a:solidFill>
                  <a:srgbClr val="800000"/>
                </a:solidFill>
              </a:rPr>
              <a:t> sling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kran Resmi 2015-05-03 20.4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254"/>
            <a:ext cx="8640960" cy="23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  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212976"/>
            <a:ext cx="8100392" cy="3312368"/>
          </a:xfrm>
          <a:solidFill>
            <a:srgbClr val="F2DCD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  </a:t>
            </a:r>
            <a:r>
              <a:rPr lang="fr-FR" sz="2800" dirty="0"/>
              <a:t> </a:t>
            </a:r>
            <a:r>
              <a:rPr lang="tr-TR" sz="2800" dirty="0" smtClean="0"/>
              <a:t>29 hasta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</a:t>
            </a:r>
            <a:r>
              <a:rPr lang="tr-TR" sz="2800" dirty="0" err="1" smtClean="0"/>
              <a:t>Primer</a:t>
            </a:r>
            <a:r>
              <a:rPr lang="tr-TR" sz="2800" dirty="0" smtClean="0"/>
              <a:t> MUS 17 </a:t>
            </a:r>
            <a:r>
              <a:rPr lang="tr-TR" sz="2800" dirty="0" err="1" smtClean="0"/>
              <a:t>retropubik</a:t>
            </a:r>
            <a:r>
              <a:rPr lang="tr-TR" sz="2800" dirty="0" smtClean="0"/>
              <a:t> 12 </a:t>
            </a:r>
            <a:r>
              <a:rPr lang="tr-TR" sz="2800" dirty="0" err="1" smtClean="0"/>
              <a:t>transobturator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</a:t>
            </a:r>
            <a:r>
              <a:rPr lang="tr-TR" sz="2800" dirty="0" err="1" smtClean="0"/>
              <a:t>Sekonder</a:t>
            </a:r>
            <a:r>
              <a:rPr lang="tr-TR" sz="2800" dirty="0" smtClean="0"/>
              <a:t> MUS 13 </a:t>
            </a:r>
            <a:r>
              <a:rPr lang="tr-TR" sz="2800" dirty="0" err="1" smtClean="0"/>
              <a:t>retropubik</a:t>
            </a:r>
            <a:r>
              <a:rPr lang="tr-TR" sz="2800" dirty="0" smtClean="0"/>
              <a:t> 16 </a:t>
            </a:r>
            <a:r>
              <a:rPr lang="tr-TR" sz="2800" dirty="0" err="1" smtClean="0"/>
              <a:t>transobturator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   </a:t>
            </a:r>
            <a:r>
              <a:rPr lang="tr-TR" sz="2800" dirty="0" err="1" smtClean="0"/>
              <a:t>Sekonder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800000"/>
                </a:solidFill>
              </a:rPr>
              <a:t>MUS </a:t>
            </a:r>
            <a:r>
              <a:rPr lang="tr-TR" sz="2800" dirty="0" err="1" smtClean="0">
                <a:solidFill>
                  <a:srgbClr val="800000"/>
                </a:solidFill>
              </a:rPr>
              <a:t>retropubik</a:t>
            </a:r>
            <a:r>
              <a:rPr lang="tr-TR" sz="2800" dirty="0" smtClean="0">
                <a:solidFill>
                  <a:srgbClr val="800000"/>
                </a:solidFill>
              </a:rPr>
              <a:t> başarı % 92.3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</a:t>
            </a:r>
            <a:r>
              <a:rPr lang="tr-TR" sz="2800" dirty="0" err="1" smtClean="0"/>
              <a:t>Sekonder</a:t>
            </a:r>
            <a:r>
              <a:rPr lang="tr-TR" sz="2800" dirty="0" smtClean="0"/>
              <a:t> MUS </a:t>
            </a:r>
            <a:r>
              <a:rPr lang="tr-TR" sz="2800" dirty="0" err="1" smtClean="0"/>
              <a:t>transobturator</a:t>
            </a:r>
            <a:r>
              <a:rPr lang="tr-TR" sz="2800" dirty="0" smtClean="0"/>
              <a:t> başarı % 62.5   </a:t>
            </a:r>
            <a:endParaRPr lang="tr-TR" sz="2800" dirty="0"/>
          </a:p>
        </p:txBody>
      </p:sp>
      <p:pic>
        <p:nvPicPr>
          <p:cNvPr id="7" name="Picture 6" descr="Ekran Resmi 2015-03-26 21.5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8" y="1556792"/>
            <a:ext cx="8661400" cy="1498352"/>
          </a:xfrm>
          <a:prstGeom prst="rect">
            <a:avLst/>
          </a:prstGeom>
        </p:spPr>
      </p:pic>
      <p:pic>
        <p:nvPicPr>
          <p:cNvPr id="8" name="Picture 7" descr="Ekran Resmi 2015-03-26 21.55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684"/>
            <a:ext cx="8208912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987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18029" cy="1143000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11" name="Picture 10" descr="Ekran Resmi 2015-03-26 21.55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684"/>
            <a:ext cx="8208912" cy="13081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72408"/>
          </a:xfrm>
          <a:solidFill>
            <a:srgbClr val="F2DCDB"/>
          </a:solidFill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1225 hasta (TVT: 955, TOT: 270)</a:t>
            </a:r>
          </a:p>
          <a:p>
            <a:r>
              <a:rPr lang="en-US" dirty="0" smtClean="0"/>
              <a:t>1035 primer MUS (</a:t>
            </a:r>
            <a:r>
              <a:rPr lang="en-US" dirty="0" err="1" smtClean="0"/>
              <a:t>ortalama</a:t>
            </a:r>
            <a:r>
              <a:rPr lang="en-US" dirty="0" smtClean="0"/>
              <a:t> 51 ay </a:t>
            </a:r>
            <a:r>
              <a:rPr lang="en-US" dirty="0" err="1" smtClean="0"/>
              <a:t>takip</a:t>
            </a:r>
            <a:r>
              <a:rPr lang="en-US" dirty="0" smtClean="0"/>
              <a:t>)</a:t>
            </a:r>
          </a:p>
          <a:p>
            <a:r>
              <a:rPr lang="en-US" dirty="0" smtClean="0"/>
              <a:t>77 </a:t>
            </a:r>
            <a:r>
              <a:rPr lang="en-US" dirty="0" err="1" smtClean="0"/>
              <a:t>tekrar</a:t>
            </a:r>
            <a:r>
              <a:rPr lang="en-US" dirty="0" smtClean="0"/>
              <a:t> MUS (</a:t>
            </a:r>
            <a:r>
              <a:rPr lang="en-US" dirty="0" err="1" smtClean="0"/>
              <a:t>ortalama</a:t>
            </a:r>
            <a:r>
              <a:rPr lang="en-US" dirty="0" smtClean="0"/>
              <a:t> 40 ay </a:t>
            </a:r>
            <a:r>
              <a:rPr lang="en-US" dirty="0" err="1" smtClean="0"/>
              <a:t>takip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Primer MUS </a:t>
            </a:r>
            <a:r>
              <a:rPr lang="en-US" dirty="0" err="1" smtClean="0"/>
              <a:t>kür</a:t>
            </a:r>
            <a:r>
              <a:rPr lang="en-US" dirty="0" smtClean="0"/>
              <a:t> % 86</a:t>
            </a:r>
          </a:p>
          <a:p>
            <a:r>
              <a:rPr lang="en-US" dirty="0" err="1" smtClean="0"/>
              <a:t>Sekonder</a:t>
            </a:r>
            <a:r>
              <a:rPr lang="en-US" dirty="0" smtClean="0"/>
              <a:t> MUS </a:t>
            </a:r>
            <a:r>
              <a:rPr lang="en-US" dirty="0" err="1" smtClean="0"/>
              <a:t>kür</a:t>
            </a:r>
            <a:r>
              <a:rPr lang="en-US" dirty="0" smtClean="0"/>
              <a:t> % 62 </a:t>
            </a:r>
          </a:p>
          <a:p>
            <a:r>
              <a:rPr lang="en-US" dirty="0" err="1" smtClean="0"/>
              <a:t>Tekrar</a:t>
            </a:r>
            <a:r>
              <a:rPr lang="en-US" dirty="0" smtClean="0"/>
              <a:t> MUS </a:t>
            </a:r>
            <a:r>
              <a:rPr lang="en-US" dirty="0" err="1" smtClean="0">
                <a:solidFill>
                  <a:srgbClr val="800000"/>
                </a:solidFill>
              </a:rPr>
              <a:t>retropubik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başarı</a:t>
            </a:r>
            <a:r>
              <a:rPr lang="en-US" dirty="0" smtClean="0">
                <a:solidFill>
                  <a:srgbClr val="800000"/>
                </a:solidFill>
              </a:rPr>
              <a:t> % 71</a:t>
            </a:r>
          </a:p>
          <a:p>
            <a:r>
              <a:rPr lang="en-US" dirty="0" err="1" smtClean="0"/>
              <a:t>Tekrar</a:t>
            </a:r>
            <a:r>
              <a:rPr lang="en-US" dirty="0" smtClean="0"/>
              <a:t> MUS </a:t>
            </a:r>
            <a:r>
              <a:rPr lang="en-US" dirty="0" err="1" smtClean="0"/>
              <a:t>transobturator</a:t>
            </a:r>
            <a:r>
              <a:rPr lang="en-US" dirty="0" smtClean="0"/>
              <a:t> </a:t>
            </a:r>
            <a:r>
              <a:rPr lang="en-US" dirty="0" err="1" smtClean="0"/>
              <a:t>başarı</a:t>
            </a:r>
            <a:r>
              <a:rPr lang="en-US" dirty="0" smtClean="0"/>
              <a:t> % 48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" name="Picture 18" descr="Ekran Resmi 2015-03-26 22.16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0" y="1628800"/>
            <a:ext cx="845820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462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104456"/>
          </a:xfrm>
          <a:solidFill>
            <a:srgbClr val="F2DCDB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 err="1" smtClean="0"/>
              <a:t>Primer</a:t>
            </a:r>
            <a:r>
              <a:rPr lang="tr-TR" dirty="0" smtClean="0"/>
              <a:t> MUS sonrası </a:t>
            </a:r>
            <a:r>
              <a:rPr lang="tr-TR" dirty="0" err="1" smtClean="0"/>
              <a:t>rekürren</a:t>
            </a:r>
            <a:r>
              <a:rPr lang="tr-TR" dirty="0" smtClean="0"/>
              <a:t> 66 hasta</a:t>
            </a:r>
          </a:p>
          <a:p>
            <a:pPr>
              <a:buNone/>
            </a:pPr>
            <a:r>
              <a:rPr lang="tr-TR" dirty="0" smtClean="0"/>
              <a:t>  Tekrar MUS 36, </a:t>
            </a:r>
            <a:r>
              <a:rPr lang="tr-TR" dirty="0" smtClean="0">
                <a:solidFill>
                  <a:srgbClr val="800000"/>
                </a:solidFill>
              </a:rPr>
              <a:t>başarı % 72.2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dirty="0" err="1" smtClean="0"/>
              <a:t>Tape</a:t>
            </a:r>
            <a:r>
              <a:rPr lang="tr-TR" dirty="0" smtClean="0"/>
              <a:t> kısaltılması 30, başarı % 46.7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800000"/>
                </a:solidFill>
              </a:rPr>
              <a:t>Tape</a:t>
            </a:r>
            <a:r>
              <a:rPr lang="tr-TR" dirty="0" smtClean="0">
                <a:solidFill>
                  <a:srgbClr val="800000"/>
                </a:solidFill>
              </a:rPr>
              <a:t> kısaltılması başarılı değil</a:t>
            </a:r>
          </a:p>
          <a:p>
            <a:pPr>
              <a:buNone/>
            </a:pPr>
            <a:r>
              <a:rPr lang="tr-TR" dirty="0">
                <a:solidFill>
                  <a:srgbClr val="800000"/>
                </a:solidFill>
              </a:rPr>
              <a:t> </a:t>
            </a:r>
            <a:r>
              <a:rPr lang="tr-TR" dirty="0" smtClean="0">
                <a:solidFill>
                  <a:srgbClr val="800000"/>
                </a:solidFill>
              </a:rPr>
              <a:t>  </a:t>
            </a:r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</a:p>
        </p:txBody>
      </p:sp>
      <p:pic>
        <p:nvPicPr>
          <p:cNvPr id="5" name="Picture 4" descr="Ekran Resmi 2015-03-26 22.2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048"/>
            <a:ext cx="803934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1384"/>
          </a:xfrm>
          <a:solidFill>
            <a:srgbClr val="F2DCDB"/>
          </a:solidFill>
          <a:ln>
            <a:solidFill>
              <a:srgbClr val="0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Toplam 80 hasta</a:t>
            </a:r>
          </a:p>
          <a:p>
            <a:r>
              <a:rPr lang="tr-TR" dirty="0" smtClean="0"/>
              <a:t>TOT 26</a:t>
            </a:r>
          </a:p>
          <a:p>
            <a:r>
              <a:rPr lang="tr-TR" dirty="0" smtClean="0"/>
              <a:t>TVT 25</a:t>
            </a:r>
          </a:p>
          <a:p>
            <a:r>
              <a:rPr lang="tr-TR" dirty="0" smtClean="0"/>
              <a:t>Mini </a:t>
            </a:r>
            <a:r>
              <a:rPr lang="tr-TR" dirty="0" err="1" smtClean="0"/>
              <a:t>Sling</a:t>
            </a:r>
            <a:r>
              <a:rPr lang="tr-TR" dirty="0" smtClean="0"/>
              <a:t> 16</a:t>
            </a:r>
          </a:p>
          <a:p>
            <a:r>
              <a:rPr lang="tr-TR" dirty="0" smtClean="0"/>
              <a:t>Biyolojik </a:t>
            </a:r>
            <a:r>
              <a:rPr lang="tr-TR" dirty="0" err="1" smtClean="0"/>
              <a:t>sling</a:t>
            </a:r>
            <a:r>
              <a:rPr lang="tr-TR" dirty="0" smtClean="0"/>
              <a:t> 13</a:t>
            </a:r>
          </a:p>
          <a:p>
            <a:r>
              <a:rPr lang="tr-TR" dirty="0" smtClean="0"/>
              <a:t>Başarı oranları benzer</a:t>
            </a:r>
          </a:p>
          <a:p>
            <a:r>
              <a:rPr lang="tr-TR" dirty="0" smtClean="0"/>
              <a:t>Mesh yerinde bırakılan veya biyolojik mesh kullanılan hastalar daha az memnun olmuş 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 descr="Ekran Resmi 2015-03-26 22.2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" y="288032"/>
            <a:ext cx="8609970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324125"/>
            <a:ext cx="8229600" cy="2841179"/>
          </a:xfrm>
          <a:solidFill>
            <a:srgbClr val="F2DCDB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23 </a:t>
            </a:r>
            <a:r>
              <a:rPr lang="en-US" dirty="0" err="1" smtClean="0"/>
              <a:t>olgu</a:t>
            </a:r>
            <a:r>
              <a:rPr lang="en-US" dirty="0" smtClean="0"/>
              <a:t> </a:t>
            </a:r>
            <a:r>
              <a:rPr lang="en-US" dirty="0" err="1" smtClean="0"/>
              <a:t>başarısız</a:t>
            </a:r>
            <a:r>
              <a:rPr lang="en-US" dirty="0" smtClean="0"/>
              <a:t> TOT </a:t>
            </a:r>
            <a:r>
              <a:rPr lang="en-US" dirty="0" err="1" smtClean="0"/>
              <a:t>sonrası</a:t>
            </a:r>
            <a:r>
              <a:rPr lang="en-US" dirty="0" smtClean="0"/>
              <a:t> TVT </a:t>
            </a:r>
            <a:r>
              <a:rPr lang="en-US" dirty="0" err="1" smtClean="0"/>
              <a:t>uygulanmış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yıl</a:t>
            </a:r>
            <a:r>
              <a:rPr lang="en-US" dirty="0" smtClean="0"/>
              <a:t> % 86.4 </a:t>
            </a:r>
            <a:r>
              <a:rPr lang="en-US" dirty="0" err="1" smtClean="0"/>
              <a:t>kür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yıl</a:t>
            </a:r>
            <a:r>
              <a:rPr lang="en-US" dirty="0" smtClean="0"/>
              <a:t> % 75 </a:t>
            </a:r>
            <a:r>
              <a:rPr lang="en-US" dirty="0" err="1" smtClean="0"/>
              <a:t>kür</a:t>
            </a:r>
            <a:endParaRPr lang="en-US" dirty="0"/>
          </a:p>
        </p:txBody>
      </p:sp>
      <p:pic>
        <p:nvPicPr>
          <p:cNvPr id="10" name="Picture 9" descr="Ekran Resmi 2015-03-27 23.0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6456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3" descr="Ekran Resmi 2015-03-27 21.4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608512" cy="57606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6044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341 </a:t>
            </a:r>
            <a:r>
              <a:rPr lang="en-US" dirty="0" err="1" smtClean="0"/>
              <a:t>olgu</a:t>
            </a:r>
            <a:r>
              <a:rPr lang="en-US" dirty="0" smtClean="0"/>
              <a:t> TOT </a:t>
            </a:r>
            <a:r>
              <a:rPr lang="en-US" dirty="0" err="1" smtClean="0"/>
              <a:t>vs</a:t>
            </a:r>
            <a:r>
              <a:rPr lang="en-US" dirty="0" smtClean="0"/>
              <a:t> TVT-O RKÇ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800000"/>
                </a:solidFill>
              </a:rPr>
              <a:t>46</a:t>
            </a:r>
            <a:r>
              <a:rPr lang="en-US" dirty="0" smtClean="0"/>
              <a:t> </a:t>
            </a:r>
            <a:r>
              <a:rPr lang="en-US" dirty="0" err="1" smtClean="0"/>
              <a:t>inkontinans</a:t>
            </a:r>
            <a:r>
              <a:rPr lang="en-US" dirty="0" smtClean="0"/>
              <a:t> </a:t>
            </a:r>
            <a:r>
              <a:rPr lang="en-US" dirty="0" err="1" smtClean="0"/>
              <a:t>cerrahisi</a:t>
            </a:r>
            <a:r>
              <a:rPr lang="en-US" dirty="0" smtClean="0"/>
              <a:t> </a:t>
            </a:r>
            <a:r>
              <a:rPr lang="en-US" dirty="0" err="1" smtClean="0"/>
              <a:t>geçirmiş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800000"/>
                </a:solidFill>
              </a:rPr>
              <a:t>rekürrens</a:t>
            </a:r>
            <a:r>
              <a:rPr lang="en-US" dirty="0" smtClean="0"/>
              <a:t> </a:t>
            </a:r>
            <a:r>
              <a:rPr lang="en-US" dirty="0" err="1" smtClean="0"/>
              <a:t>olgu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(31 MUS 15 Burch)</a:t>
            </a:r>
            <a:r>
              <a:rPr lang="en-US" dirty="0"/>
              <a:t> </a:t>
            </a:r>
            <a:r>
              <a:rPr lang="en-US" dirty="0" err="1" smtClean="0"/>
              <a:t>tekrar</a:t>
            </a:r>
            <a:r>
              <a:rPr lang="en-US" dirty="0" smtClean="0"/>
              <a:t> </a:t>
            </a:r>
            <a:r>
              <a:rPr lang="en-US" dirty="0" err="1" smtClean="0"/>
              <a:t>opere</a:t>
            </a:r>
            <a:r>
              <a:rPr lang="en-US" dirty="0" smtClean="0"/>
              <a:t> </a:t>
            </a:r>
            <a:r>
              <a:rPr lang="en-US" dirty="0" err="1" smtClean="0"/>
              <a:t>edilmiş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kür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              		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800000"/>
                </a:solidFill>
              </a:rPr>
              <a:t>TVT-O %76.5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TOT %69.6 </a:t>
            </a:r>
            <a:endParaRPr lang="en-US" dirty="0"/>
          </a:p>
        </p:txBody>
      </p:sp>
      <p:pic>
        <p:nvPicPr>
          <p:cNvPr id="9" name="Picture 8" descr="Ekran Resmi 2015-03-27 21.42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7376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kran Resmi 2015-04-11 10.01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96944" cy="13589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Toplam</a:t>
            </a:r>
            <a:r>
              <a:rPr lang="en-US" dirty="0" smtClean="0"/>
              <a:t> 1316</a:t>
            </a:r>
          </a:p>
          <a:p>
            <a:pPr marL="0" indent="0">
              <a:buNone/>
            </a:pPr>
            <a:r>
              <a:rPr lang="en-US" dirty="0" smtClean="0"/>
              <a:t>707 primer </a:t>
            </a:r>
            <a:r>
              <a:rPr lang="en-US" dirty="0" err="1" smtClean="0"/>
              <a:t>midüretral</a:t>
            </a:r>
            <a:r>
              <a:rPr lang="en-US" dirty="0" smtClean="0"/>
              <a:t> sling</a:t>
            </a:r>
          </a:p>
          <a:p>
            <a:pPr marL="0" indent="0">
              <a:buNone/>
            </a:pPr>
            <a:r>
              <a:rPr lang="en-US" dirty="0" smtClean="0"/>
              <a:t>92 </a:t>
            </a:r>
            <a:r>
              <a:rPr lang="en-US" dirty="0" err="1" smtClean="0"/>
              <a:t>tekrar</a:t>
            </a:r>
            <a:r>
              <a:rPr lang="en-US" dirty="0" smtClean="0"/>
              <a:t> </a:t>
            </a:r>
            <a:r>
              <a:rPr lang="en-US" dirty="0" err="1" smtClean="0"/>
              <a:t>midüretral</a:t>
            </a:r>
            <a:r>
              <a:rPr lang="en-US" dirty="0" smtClean="0"/>
              <a:t>  sling </a:t>
            </a:r>
          </a:p>
          <a:p>
            <a:pPr marL="0" indent="0">
              <a:buNone/>
            </a:pPr>
            <a:r>
              <a:rPr lang="en-US" dirty="0" err="1" smtClean="0"/>
              <a:t>Ortalama</a:t>
            </a:r>
            <a:r>
              <a:rPr lang="en-US" dirty="0" smtClean="0"/>
              <a:t> </a:t>
            </a:r>
            <a:r>
              <a:rPr lang="en-US" dirty="0" err="1" smtClean="0"/>
              <a:t>izlem</a:t>
            </a:r>
            <a:r>
              <a:rPr lang="en-US" dirty="0" smtClean="0"/>
              <a:t> </a:t>
            </a:r>
            <a:r>
              <a:rPr lang="en-US" dirty="0" err="1" smtClean="0"/>
              <a:t>süresi</a:t>
            </a:r>
            <a:r>
              <a:rPr lang="en-US" dirty="0" smtClean="0"/>
              <a:t> 36.4 ay</a:t>
            </a:r>
          </a:p>
          <a:p>
            <a:pPr marL="0" indent="0">
              <a:buNone/>
            </a:pPr>
            <a:r>
              <a:rPr lang="en-US" dirty="0" smtClean="0"/>
              <a:t>Primer MUS </a:t>
            </a:r>
            <a:r>
              <a:rPr lang="en-US" dirty="0" err="1" smtClean="0"/>
              <a:t>kür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%71</a:t>
            </a:r>
          </a:p>
          <a:p>
            <a:pPr marL="0" indent="0">
              <a:buNone/>
            </a:pPr>
            <a:r>
              <a:rPr lang="en-US" dirty="0" err="1" smtClean="0"/>
              <a:t>Tekrar</a:t>
            </a:r>
            <a:r>
              <a:rPr lang="en-US" dirty="0" smtClean="0"/>
              <a:t> MUS </a:t>
            </a:r>
            <a:r>
              <a:rPr lang="en-US" dirty="0" err="1" smtClean="0"/>
              <a:t>kür</a:t>
            </a:r>
            <a:r>
              <a:rPr lang="en-US" dirty="0" smtClean="0"/>
              <a:t> %54</a:t>
            </a:r>
            <a:endParaRPr lang="en-US" dirty="0"/>
          </a:p>
        </p:txBody>
      </p:sp>
      <p:pic>
        <p:nvPicPr>
          <p:cNvPr id="8" name="Picture 7" descr="Ekran Resmi 2015-04-11 10.02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8" cy="812800"/>
          </a:xfrm>
          <a:prstGeom prst="rect">
            <a:avLst/>
          </a:prstGeom>
        </p:spPr>
      </p:pic>
      <p:pic>
        <p:nvPicPr>
          <p:cNvPr id="3" name="Picture 2" descr="Ekran Resmi 2015-04-11 10.22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0" y="2349004"/>
            <a:ext cx="31496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"/>
            <a:ext cx="785818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Dikdörtgen"/>
          <p:cNvSpPr/>
          <p:nvPr/>
        </p:nvSpPr>
        <p:spPr>
          <a:xfrm>
            <a:off x="571472" y="4286256"/>
            <a:ext cx="7858180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4 Metin kutusu"/>
          <p:cNvSpPr txBox="1">
            <a:spLocks noGrp="1"/>
          </p:cNvSpPr>
          <p:nvPr>
            <p:ph idx="1"/>
          </p:nvPr>
        </p:nvSpPr>
        <p:spPr>
          <a:xfrm>
            <a:off x="611560" y="544522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 Tekrar MUS operasyonları, ayarlanabilir </a:t>
            </a:r>
            <a:r>
              <a:rPr lang="tr-TR" sz="2400" b="1" dirty="0" err="1" smtClean="0">
                <a:solidFill>
                  <a:schemeClr val="accent2">
                    <a:lumMod val="75000"/>
                  </a:schemeClr>
                </a:solidFill>
              </a:rPr>
              <a:t>slingler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önerilebilir          	Ancak iyi kalite </a:t>
            </a:r>
            <a:r>
              <a:rPr lang="tr-TR" sz="2400" b="1" dirty="0" err="1" smtClean="0">
                <a:solidFill>
                  <a:schemeClr val="accent2">
                    <a:lumMod val="75000"/>
                  </a:schemeClr>
                </a:solidFill>
              </a:rPr>
              <a:t>prospektif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çalışmalara gerek vardır</a:t>
            </a:r>
            <a:endParaRPr lang="tr-T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İnsidans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7207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tr-TR" dirty="0" smtClean="0"/>
          </a:p>
          <a:p>
            <a:r>
              <a:rPr lang="tr-TR" sz="12800" dirty="0" smtClean="0"/>
              <a:t>ABD 155.458 kadın </a:t>
            </a:r>
            <a:r>
              <a:rPr lang="tr-TR" sz="12800" dirty="0" err="1" smtClean="0"/>
              <a:t>reoperasyon</a:t>
            </a:r>
            <a:r>
              <a:rPr lang="tr-TR" sz="12800" dirty="0" smtClean="0"/>
              <a:t> oranı %14.5</a:t>
            </a:r>
          </a:p>
          <a:p>
            <a:pPr marL="0" indent="0">
              <a:buNone/>
            </a:pPr>
            <a:endParaRPr lang="tr-TR" sz="12800" dirty="0" smtClean="0"/>
          </a:p>
          <a:p>
            <a:r>
              <a:rPr lang="tr-TR" sz="12800" dirty="0" smtClean="0"/>
              <a:t>34.631 kadın MUS sonrası </a:t>
            </a:r>
            <a:r>
              <a:rPr lang="tr-TR" sz="12800" dirty="0" err="1" smtClean="0"/>
              <a:t>reoperasyon</a:t>
            </a:r>
            <a:r>
              <a:rPr lang="tr-TR" sz="12800" dirty="0" smtClean="0"/>
              <a:t> oranı%20.9 </a:t>
            </a:r>
          </a:p>
          <a:p>
            <a:pPr marL="0" indent="0">
              <a:buNone/>
            </a:pPr>
            <a:r>
              <a:rPr lang="tr-TR" sz="12800" dirty="0"/>
              <a:t> </a:t>
            </a:r>
            <a:endParaRPr lang="tr-TR" sz="12800" dirty="0" smtClean="0"/>
          </a:p>
          <a:p>
            <a:r>
              <a:rPr lang="tr-TR" sz="12800" dirty="0" smtClean="0"/>
              <a:t>41.705 kadın </a:t>
            </a:r>
            <a:r>
              <a:rPr lang="tr-TR" sz="12800" dirty="0" err="1" smtClean="0"/>
              <a:t>reoperasyon</a:t>
            </a:r>
            <a:r>
              <a:rPr lang="tr-TR" sz="12800" dirty="0" smtClean="0"/>
              <a:t> oranı % 8.6</a:t>
            </a:r>
          </a:p>
          <a:p>
            <a:pPr marL="0" indent="0">
              <a:buNone/>
            </a:pPr>
            <a:r>
              <a:rPr lang="tr-TR" sz="12800" dirty="0"/>
              <a:t> </a:t>
            </a:r>
            <a:r>
              <a:rPr lang="tr-TR" sz="12800" dirty="0" smtClean="0"/>
              <a:t>                                                                  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                                             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 </a:t>
            </a:r>
            <a:r>
              <a:rPr lang="tr-TR" sz="8000" dirty="0" smtClean="0"/>
              <a:t>                                                                             </a:t>
            </a:r>
            <a:r>
              <a:rPr lang="tr-TR" sz="7200" dirty="0" err="1" smtClean="0"/>
              <a:t>Jonsson</a:t>
            </a:r>
            <a:r>
              <a:rPr lang="tr-TR" sz="7200" dirty="0" smtClean="0"/>
              <a:t> </a:t>
            </a:r>
            <a:r>
              <a:rPr lang="tr-TR" sz="7200" dirty="0" err="1" smtClean="0"/>
              <a:t>Funk</a:t>
            </a:r>
            <a:r>
              <a:rPr lang="tr-TR" sz="7200" dirty="0" smtClean="0"/>
              <a:t> M. </a:t>
            </a:r>
            <a:r>
              <a:rPr lang="tr-TR" sz="7200" dirty="0" err="1" smtClean="0"/>
              <a:t>Obstet</a:t>
            </a:r>
            <a:r>
              <a:rPr lang="tr-TR" sz="7200" dirty="0" smtClean="0"/>
              <a:t> </a:t>
            </a:r>
            <a:r>
              <a:rPr lang="tr-TR" sz="7200" dirty="0" err="1" smtClean="0"/>
              <a:t>Gynecol</a:t>
            </a:r>
            <a:r>
              <a:rPr lang="tr-TR" sz="7200" dirty="0" smtClean="0"/>
              <a:t>. 2012</a:t>
            </a:r>
          </a:p>
          <a:p>
            <a:pPr marL="0" indent="0">
              <a:buNone/>
            </a:pPr>
            <a:r>
              <a:rPr lang="tr-TR" sz="7200" dirty="0"/>
              <a:t> </a:t>
            </a:r>
            <a:r>
              <a:rPr lang="tr-TR" sz="7200" dirty="0" smtClean="0"/>
              <a:t>                                                                                               </a:t>
            </a:r>
            <a:r>
              <a:rPr lang="tr-TR" sz="7200" dirty="0" err="1" smtClean="0"/>
              <a:t>Abdel-Fattah</a:t>
            </a:r>
            <a:r>
              <a:rPr lang="tr-TR" sz="7200" dirty="0" smtClean="0"/>
              <a:t> M. BMJ Open. 2011 </a:t>
            </a:r>
          </a:p>
          <a:p>
            <a:pPr marL="0" indent="0">
              <a:buNone/>
            </a:pPr>
            <a:r>
              <a:rPr lang="tr-TR" sz="7200" dirty="0"/>
              <a:t> </a:t>
            </a:r>
            <a:r>
              <a:rPr lang="tr-TR" sz="7200" dirty="0" smtClean="0"/>
              <a:t>                                                                                      </a:t>
            </a:r>
            <a:r>
              <a:rPr lang="tr-TR" sz="7200" dirty="0" err="1" smtClean="0"/>
              <a:t>Fialkow</a:t>
            </a:r>
            <a:r>
              <a:rPr lang="tr-TR" sz="7200" dirty="0" smtClean="0"/>
              <a:t> M. </a:t>
            </a:r>
            <a:r>
              <a:rPr lang="tr-TR" sz="7200" dirty="0" err="1" smtClean="0"/>
              <a:t>Am</a:t>
            </a:r>
            <a:r>
              <a:rPr lang="tr-TR" sz="7200" dirty="0" smtClean="0"/>
              <a:t> J </a:t>
            </a:r>
            <a:r>
              <a:rPr lang="tr-TR" sz="7200" dirty="0" err="1" smtClean="0"/>
              <a:t>Obstet</a:t>
            </a:r>
            <a:r>
              <a:rPr lang="tr-TR" sz="7200" dirty="0" smtClean="0"/>
              <a:t> </a:t>
            </a:r>
            <a:r>
              <a:rPr lang="tr-TR" sz="7200" dirty="0" err="1" smtClean="0"/>
              <a:t>Gynecol</a:t>
            </a:r>
            <a:r>
              <a:rPr lang="tr-TR" sz="7200" dirty="0" smtClean="0"/>
              <a:t>. 2008  </a:t>
            </a:r>
          </a:p>
          <a:p>
            <a:pPr marL="0" indent="0">
              <a:buNone/>
            </a:pPr>
            <a:r>
              <a:rPr lang="tr-TR" sz="7200" dirty="0"/>
              <a:t> </a:t>
            </a:r>
            <a:r>
              <a:rPr lang="tr-TR" sz="7200" dirty="0" smtClean="0"/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Spiral </a:t>
            </a:r>
            <a:r>
              <a:rPr lang="tr-TR" dirty="0" err="1" smtClean="0"/>
              <a:t>slingler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80120" y="1700808"/>
            <a:ext cx="7164288" cy="44394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Arial"/>
              <a:buChar char="•"/>
            </a:pPr>
            <a:r>
              <a:rPr lang="tr-TR" dirty="0" smtClean="0"/>
              <a:t>Tekrarlayan SUI cerrahisinde önerilir</a:t>
            </a:r>
          </a:p>
          <a:p>
            <a:pPr>
              <a:buFont typeface="Arial"/>
              <a:buChar char="•"/>
            </a:pPr>
            <a:r>
              <a:rPr lang="tr-TR" dirty="0" smtClean="0"/>
              <a:t>1x15 cm </a:t>
            </a:r>
            <a:r>
              <a:rPr lang="tr-TR" dirty="0" err="1" smtClean="0"/>
              <a:t>soft</a:t>
            </a:r>
            <a:r>
              <a:rPr lang="tr-TR" dirty="0" smtClean="0"/>
              <a:t> </a:t>
            </a:r>
            <a:r>
              <a:rPr lang="tr-TR" dirty="0" err="1" smtClean="0"/>
              <a:t>polipropilen</a:t>
            </a:r>
            <a:r>
              <a:rPr lang="tr-TR" dirty="0" smtClean="0"/>
              <a:t> </a:t>
            </a:r>
            <a:r>
              <a:rPr lang="tr-TR" dirty="0" err="1" smtClean="0"/>
              <a:t>meş</a:t>
            </a:r>
            <a:r>
              <a:rPr lang="tr-TR" dirty="0" smtClean="0"/>
              <a:t> </a:t>
            </a:r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üretranın</a:t>
            </a:r>
            <a:r>
              <a:rPr lang="tr-TR" dirty="0" smtClean="0"/>
              <a:t> etrafında bir tur döndürülerek </a:t>
            </a:r>
            <a:r>
              <a:rPr lang="tr-TR" dirty="0" err="1" smtClean="0"/>
              <a:t>suprapubik</a:t>
            </a:r>
            <a:r>
              <a:rPr lang="tr-TR" dirty="0" smtClean="0"/>
              <a:t> bölgeye yerleştirilir</a:t>
            </a:r>
          </a:p>
          <a:p>
            <a:pPr>
              <a:buFont typeface="Arial"/>
              <a:buChar char="•"/>
            </a:pPr>
            <a:r>
              <a:rPr lang="tr-TR" dirty="0" smtClean="0"/>
              <a:t>Başarı oranları % 87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                                              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</a:t>
            </a:r>
            <a:r>
              <a:rPr lang="tr-TR" sz="2000" dirty="0" smtClean="0">
                <a:solidFill>
                  <a:srgbClr val="800000"/>
                </a:solidFill>
              </a:rPr>
              <a:t> </a:t>
            </a:r>
            <a:r>
              <a:rPr lang="tr-TR" sz="2000" dirty="0" err="1" smtClean="0">
                <a:solidFill>
                  <a:srgbClr val="800000"/>
                </a:solidFill>
              </a:rPr>
              <a:t>Rutman</a:t>
            </a:r>
            <a:r>
              <a:rPr lang="tr-TR" sz="2000" dirty="0" smtClean="0">
                <a:solidFill>
                  <a:srgbClr val="800000"/>
                </a:solidFill>
              </a:rPr>
              <a:t> MP. J </a:t>
            </a:r>
            <a:r>
              <a:rPr lang="tr-TR" sz="2000" dirty="0" err="1" smtClean="0">
                <a:solidFill>
                  <a:srgbClr val="800000"/>
                </a:solidFill>
              </a:rPr>
              <a:t>Urol</a:t>
            </a:r>
            <a:r>
              <a:rPr lang="tr-TR" sz="2000" dirty="0" smtClean="0">
                <a:solidFill>
                  <a:srgbClr val="800000"/>
                </a:solidFill>
              </a:rPr>
              <a:t> 2006</a:t>
            </a:r>
            <a:endParaRPr lang="tr-TR" sz="2000" dirty="0">
              <a:solidFill>
                <a:srgbClr val="800000"/>
              </a:solidFill>
            </a:endParaRPr>
          </a:p>
        </p:txBody>
      </p:sp>
      <p:pic>
        <p:nvPicPr>
          <p:cNvPr id="4" name="Picture 2" descr="C:\Documents and Settings\levent.yasar\Belgelerim\Resimlerim\adsız1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89902" l="5836" r="899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92080" y="4177233"/>
            <a:ext cx="3590925" cy="2680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Spiral </a:t>
            </a:r>
            <a:r>
              <a:rPr lang="tr-TR" dirty="0" err="1" smtClean="0"/>
              <a:t>slingler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32859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endParaRPr lang="tr-TR" dirty="0" smtClean="0"/>
          </a:p>
          <a:p>
            <a:pPr lvl="0"/>
            <a:r>
              <a:rPr lang="tr-TR" sz="3500" dirty="0" smtClean="0"/>
              <a:t>Bu teknik nörolojik hastalığı ve boru şeklinde </a:t>
            </a:r>
            <a:r>
              <a:rPr lang="tr-TR" sz="3500" dirty="0" err="1"/>
              <a:t>ü</a:t>
            </a:r>
            <a:r>
              <a:rPr lang="tr-TR" sz="3500" dirty="0" err="1" smtClean="0"/>
              <a:t>retrası</a:t>
            </a:r>
            <a:r>
              <a:rPr lang="tr-TR" sz="3500" dirty="0" smtClean="0"/>
              <a:t> olan hastalar için geliştirilmiştir</a:t>
            </a:r>
          </a:p>
          <a:p>
            <a:pPr lvl="0">
              <a:buNone/>
            </a:pPr>
            <a:r>
              <a:rPr lang="tr-TR" sz="1300" dirty="0" smtClean="0">
                <a:solidFill>
                  <a:srgbClr val="800000"/>
                </a:solidFill>
              </a:rPr>
              <a:t> </a:t>
            </a:r>
            <a:r>
              <a:rPr lang="tr-TR" sz="1700" dirty="0" err="1" smtClean="0">
                <a:solidFill>
                  <a:srgbClr val="800000"/>
                </a:solidFill>
              </a:rPr>
              <a:t>Ghoniem</a:t>
            </a:r>
            <a:r>
              <a:rPr lang="tr-TR" sz="1700" dirty="0" smtClean="0">
                <a:solidFill>
                  <a:srgbClr val="800000"/>
                </a:solidFill>
              </a:rPr>
              <a:t> GM, </a:t>
            </a:r>
            <a:r>
              <a:rPr lang="tr-TR" sz="1700" dirty="0" err="1" smtClean="0">
                <a:solidFill>
                  <a:srgbClr val="800000"/>
                </a:solidFill>
              </a:rPr>
              <a:t>Khater</a:t>
            </a:r>
            <a:r>
              <a:rPr lang="tr-TR" sz="1700" dirty="0" smtClean="0">
                <a:solidFill>
                  <a:srgbClr val="800000"/>
                </a:solidFill>
              </a:rPr>
              <a:t> UM. </a:t>
            </a:r>
            <a:r>
              <a:rPr lang="tr-TR" sz="1700" dirty="0" err="1" smtClean="0">
                <a:solidFill>
                  <a:srgbClr val="800000"/>
                </a:solidFill>
              </a:rPr>
              <a:t>Urodynamics</a:t>
            </a:r>
            <a:r>
              <a:rPr lang="tr-TR" sz="1700" dirty="0" smtClean="0">
                <a:solidFill>
                  <a:srgbClr val="800000"/>
                </a:solidFill>
              </a:rPr>
              <a:t>. </a:t>
            </a:r>
            <a:r>
              <a:rPr lang="tr-TR" sz="1700" dirty="0" err="1" smtClean="0">
                <a:solidFill>
                  <a:srgbClr val="800000"/>
                </a:solidFill>
              </a:rPr>
              <a:t>In</a:t>
            </a:r>
            <a:r>
              <a:rPr lang="tr-TR" sz="1700" dirty="0" smtClean="0">
                <a:solidFill>
                  <a:srgbClr val="800000"/>
                </a:solidFill>
              </a:rPr>
              <a:t>: </a:t>
            </a:r>
            <a:r>
              <a:rPr lang="tr-TR" sz="1700" dirty="0" err="1" smtClean="0">
                <a:solidFill>
                  <a:srgbClr val="800000"/>
                </a:solidFill>
              </a:rPr>
              <a:t>Pelvic</a:t>
            </a:r>
            <a:r>
              <a:rPr lang="tr-TR" sz="1700" dirty="0" smtClean="0">
                <a:solidFill>
                  <a:srgbClr val="800000"/>
                </a:solidFill>
              </a:rPr>
              <a:t> </a:t>
            </a:r>
            <a:r>
              <a:rPr lang="tr-TR" sz="1700" dirty="0" err="1" smtClean="0">
                <a:solidFill>
                  <a:srgbClr val="800000"/>
                </a:solidFill>
              </a:rPr>
              <a:t>Floor</a:t>
            </a:r>
            <a:r>
              <a:rPr lang="tr-TR" sz="1700" dirty="0" smtClean="0">
                <a:solidFill>
                  <a:srgbClr val="800000"/>
                </a:solidFill>
              </a:rPr>
              <a:t> </a:t>
            </a:r>
            <a:r>
              <a:rPr lang="tr-TR" sz="1700" dirty="0" err="1" smtClean="0">
                <a:solidFill>
                  <a:srgbClr val="800000"/>
                </a:solidFill>
              </a:rPr>
              <a:t>Dysfunction</a:t>
            </a:r>
            <a:r>
              <a:rPr lang="tr-TR" sz="1700" dirty="0" smtClean="0">
                <a:solidFill>
                  <a:srgbClr val="800000"/>
                </a:solidFill>
              </a:rPr>
              <a:t>, </a:t>
            </a:r>
            <a:r>
              <a:rPr lang="tr-TR" sz="1700" dirty="0" err="1" smtClean="0">
                <a:solidFill>
                  <a:srgbClr val="800000"/>
                </a:solidFill>
              </a:rPr>
              <a:t>Willy</a:t>
            </a:r>
            <a:r>
              <a:rPr lang="tr-TR" sz="1700" dirty="0" smtClean="0">
                <a:solidFill>
                  <a:srgbClr val="800000"/>
                </a:solidFill>
              </a:rPr>
              <a:t> </a:t>
            </a:r>
            <a:r>
              <a:rPr lang="tr-TR" sz="1700" dirty="0" err="1" smtClean="0">
                <a:solidFill>
                  <a:srgbClr val="800000"/>
                </a:solidFill>
              </a:rPr>
              <a:t>Davila</a:t>
            </a:r>
            <a:r>
              <a:rPr lang="tr-TR" sz="1700" dirty="0" smtClean="0">
                <a:solidFill>
                  <a:srgbClr val="800000"/>
                </a:solidFill>
              </a:rPr>
              <a:t> G, </a:t>
            </a:r>
            <a:r>
              <a:rPr lang="tr-TR" sz="1700" dirty="0" err="1" smtClean="0">
                <a:solidFill>
                  <a:srgbClr val="800000"/>
                </a:solidFill>
              </a:rPr>
              <a:t>Ghoniem</a:t>
            </a:r>
            <a:r>
              <a:rPr lang="tr-TR" sz="1700" dirty="0" smtClean="0">
                <a:solidFill>
                  <a:srgbClr val="800000"/>
                </a:solidFill>
              </a:rPr>
              <a:t> GM, 		</a:t>
            </a:r>
            <a:r>
              <a:rPr lang="tr-TR" sz="1700" dirty="0" err="1" smtClean="0">
                <a:solidFill>
                  <a:srgbClr val="800000"/>
                </a:solidFill>
              </a:rPr>
              <a:t>Wexner</a:t>
            </a:r>
            <a:r>
              <a:rPr lang="tr-TR" sz="1700" dirty="0" smtClean="0">
                <a:solidFill>
                  <a:srgbClr val="800000"/>
                </a:solidFill>
              </a:rPr>
              <a:t> SD (</a:t>
            </a:r>
            <a:r>
              <a:rPr lang="tr-TR" sz="1700" dirty="0" err="1" smtClean="0">
                <a:solidFill>
                  <a:srgbClr val="800000"/>
                </a:solidFill>
              </a:rPr>
              <a:t>Eds</a:t>
            </a:r>
            <a:r>
              <a:rPr lang="tr-TR" sz="1700" dirty="0" smtClean="0">
                <a:solidFill>
                  <a:srgbClr val="800000"/>
                </a:solidFill>
              </a:rPr>
              <a:t>) </a:t>
            </a:r>
            <a:r>
              <a:rPr lang="tr-TR" sz="1700" dirty="0" err="1" smtClean="0">
                <a:solidFill>
                  <a:srgbClr val="800000"/>
                </a:solidFill>
              </a:rPr>
              <a:t>Springer-Verlag</a:t>
            </a:r>
            <a:r>
              <a:rPr lang="tr-TR" sz="1700" dirty="0" smtClean="0">
                <a:solidFill>
                  <a:srgbClr val="800000"/>
                </a:solidFill>
              </a:rPr>
              <a:t>, </a:t>
            </a:r>
            <a:r>
              <a:rPr lang="tr-TR" sz="1700" dirty="0" err="1" smtClean="0">
                <a:solidFill>
                  <a:srgbClr val="800000"/>
                </a:solidFill>
              </a:rPr>
              <a:t>London</a:t>
            </a:r>
            <a:r>
              <a:rPr lang="tr-TR" sz="1700" dirty="0" smtClean="0">
                <a:solidFill>
                  <a:srgbClr val="800000"/>
                </a:solidFill>
              </a:rPr>
              <a:t> 2006. p.35</a:t>
            </a:r>
            <a:endParaRPr lang="tr-TR" sz="1700" dirty="0" smtClean="0"/>
          </a:p>
          <a:p>
            <a:r>
              <a:rPr lang="tr-TR" sz="3500" dirty="0" err="1" smtClean="0"/>
              <a:t>Prospektif</a:t>
            </a:r>
            <a:r>
              <a:rPr lang="tr-TR" sz="3500" dirty="0" smtClean="0"/>
              <a:t> çalışma 28 </a:t>
            </a:r>
            <a:r>
              <a:rPr lang="tr-TR" sz="3500" dirty="0" err="1" smtClean="0"/>
              <a:t>persistan</a:t>
            </a:r>
            <a:r>
              <a:rPr lang="tr-TR" sz="3500" dirty="0" smtClean="0"/>
              <a:t> SUI </a:t>
            </a:r>
          </a:p>
          <a:p>
            <a:r>
              <a:rPr lang="tr-TR" sz="3500" dirty="0"/>
              <a:t>B</a:t>
            </a:r>
            <a:r>
              <a:rPr lang="tr-TR" sz="3500" dirty="0" smtClean="0"/>
              <a:t>aşarı %72                                                                                                                                       </a:t>
            </a:r>
            <a:endParaRPr lang="tr-TR" sz="3500" dirty="0" smtClean="0">
              <a:solidFill>
                <a:srgbClr val="800000"/>
              </a:solidFill>
            </a:endParaRPr>
          </a:p>
          <a:p>
            <a:r>
              <a:rPr lang="tr-TR" sz="3500" dirty="0" smtClean="0"/>
              <a:t>Cerrahi teknik zor</a:t>
            </a:r>
          </a:p>
          <a:p>
            <a:r>
              <a:rPr lang="tr-TR" sz="3500" dirty="0" smtClean="0"/>
              <a:t>İleri araştırmalar yapılmalı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</a:t>
            </a:r>
            <a:r>
              <a:rPr lang="tr-TR" sz="1700" dirty="0" err="1" smtClean="0">
                <a:solidFill>
                  <a:srgbClr val="800000"/>
                </a:solidFill>
              </a:rPr>
              <a:t>Rodriguez</a:t>
            </a:r>
            <a:r>
              <a:rPr lang="tr-TR" sz="1700" dirty="0" smtClean="0">
                <a:solidFill>
                  <a:srgbClr val="800000"/>
                </a:solidFill>
              </a:rPr>
              <a:t> AR. J </a:t>
            </a:r>
            <a:r>
              <a:rPr lang="tr-TR" sz="1700" dirty="0" err="1" smtClean="0">
                <a:solidFill>
                  <a:srgbClr val="800000"/>
                </a:solidFill>
              </a:rPr>
              <a:t>Urol</a:t>
            </a:r>
            <a:r>
              <a:rPr lang="tr-TR" sz="1700" dirty="0" smtClean="0">
                <a:solidFill>
                  <a:srgbClr val="800000"/>
                </a:solidFill>
              </a:rPr>
              <a:t> 2010</a:t>
            </a:r>
            <a:endParaRPr lang="tr-TR" sz="1700" dirty="0">
              <a:solidFill>
                <a:srgbClr val="800000"/>
              </a:solidFill>
            </a:endParaRPr>
          </a:p>
        </p:txBody>
      </p:sp>
      <p:pic>
        <p:nvPicPr>
          <p:cNvPr id="2050" name="Picture 2" descr="http://www.glowm.com/resources/glowm/cd/graphics/figures/v2/0050/009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4161620"/>
            <a:ext cx="2357422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0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Ayarlanabilir </a:t>
            </a:r>
            <a:r>
              <a:rPr lang="tr-TR" dirty="0" err="1" smtClean="0"/>
              <a:t>Slingler</a:t>
            </a:r>
            <a:r>
              <a:rPr lang="tr-TR" dirty="0" smtClean="0"/>
              <a:t> (</a:t>
            </a:r>
            <a:r>
              <a:rPr lang="tr-TR" dirty="0" err="1" smtClean="0"/>
              <a:t>Remeex</a:t>
            </a:r>
            <a:r>
              <a:rPr lang="tr-TR" dirty="0" smtClean="0"/>
              <a:t>-</a:t>
            </a:r>
            <a:r>
              <a:rPr lang="tr-TR" sz="1600" dirty="0" smtClean="0"/>
              <a:t>R</a:t>
            </a:r>
            <a:r>
              <a:rPr lang="tr-TR" dirty="0" smtClean="0"/>
              <a:t>, </a:t>
            </a:r>
            <a:r>
              <a:rPr lang="tr-TR" dirty="0" err="1" smtClean="0"/>
              <a:t>Ajust</a:t>
            </a:r>
            <a:r>
              <a:rPr lang="tr-TR" dirty="0" smtClean="0"/>
              <a:t>-</a:t>
            </a:r>
            <a:r>
              <a:rPr lang="tr-TR" sz="1600" dirty="0" smtClean="0"/>
              <a:t>R</a:t>
            </a:r>
            <a:r>
              <a:rPr lang="tr-TR" dirty="0" smtClean="0"/>
              <a:t>)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800200"/>
            <a:ext cx="8445624" cy="5301208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2800" dirty="0" smtClean="0"/>
              <a:t>Ayarlanabilir </a:t>
            </a:r>
            <a:r>
              <a:rPr lang="tr-TR" sz="2800" dirty="0" err="1" smtClean="0"/>
              <a:t>slingler</a:t>
            </a:r>
            <a:r>
              <a:rPr lang="tr-TR" sz="2800" dirty="0" smtClean="0"/>
              <a:t> </a:t>
            </a:r>
            <a:r>
              <a:rPr lang="tr-TR" sz="2800" dirty="0" err="1" smtClean="0"/>
              <a:t>rekürren</a:t>
            </a:r>
            <a:r>
              <a:rPr lang="tr-TR" sz="2800" dirty="0" smtClean="0"/>
              <a:t> SUI için yeterince çalışma yok</a:t>
            </a:r>
          </a:p>
          <a:p>
            <a:r>
              <a:rPr lang="tr-TR" sz="2800" dirty="0" smtClean="0"/>
              <a:t>Bazı çalışmalarda da çok düşük başarı oranları </a:t>
            </a:r>
            <a:endParaRPr lang="tr-TR" sz="28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sz="1800" dirty="0" smtClean="0"/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sz="1800" dirty="0"/>
              <a:t> </a:t>
            </a:r>
            <a:r>
              <a:rPr lang="tr-TR" sz="1800" dirty="0" smtClean="0"/>
              <a:t>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r>
              <a:rPr lang="tr-TR" sz="1800" dirty="0"/>
              <a:t> </a:t>
            </a:r>
            <a:r>
              <a:rPr lang="tr-TR" sz="1800" dirty="0" smtClean="0"/>
              <a:t>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sz="1800" dirty="0" smtClean="0"/>
              <a:t>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                                                                                                                         </a:t>
            </a:r>
            <a:r>
              <a:rPr lang="tr-TR" sz="1800" dirty="0" err="1" smtClean="0"/>
              <a:t>Basu</a:t>
            </a:r>
            <a:r>
              <a:rPr lang="tr-TR" sz="1800" dirty="0" smtClean="0"/>
              <a:t> M. BJOG 2010</a:t>
            </a:r>
          </a:p>
          <a:p>
            <a:pPr marL="0" indent="0">
              <a:buNone/>
            </a:pPr>
            <a:r>
              <a:rPr lang="tr-TR" sz="1800" dirty="0"/>
              <a:t> </a:t>
            </a:r>
            <a:r>
              <a:rPr lang="tr-TR" sz="1800" dirty="0" smtClean="0"/>
              <a:t>                                                                                                                </a:t>
            </a:r>
            <a:r>
              <a:rPr lang="tr-TR" sz="1800" dirty="0" err="1" smtClean="0"/>
              <a:t>Cornu</a:t>
            </a:r>
            <a:r>
              <a:rPr lang="tr-TR" sz="1800" dirty="0" smtClean="0"/>
              <a:t> JN. </a:t>
            </a:r>
            <a:r>
              <a:rPr lang="tr-TR" sz="1800" dirty="0" err="1" smtClean="0"/>
              <a:t>Eur</a:t>
            </a:r>
            <a:r>
              <a:rPr lang="tr-TR" sz="1800" dirty="0" smtClean="0"/>
              <a:t> </a:t>
            </a:r>
            <a:r>
              <a:rPr lang="tr-TR" sz="1800" dirty="0" err="1" smtClean="0"/>
              <a:t>Urol</a:t>
            </a:r>
            <a:r>
              <a:rPr lang="tr-TR" sz="1800" dirty="0" smtClean="0"/>
              <a:t> 2010        </a:t>
            </a:r>
            <a:endParaRPr lang="tr-TR" sz="1800" dirty="0"/>
          </a:p>
        </p:txBody>
      </p:sp>
      <p:pic>
        <p:nvPicPr>
          <p:cNvPr id="4" name="Picture 3" descr="Ekran Resmi 2015-03-30 21.07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136900" cy="2160240"/>
          </a:xfrm>
          <a:prstGeom prst="rect">
            <a:avLst/>
          </a:prstGeom>
        </p:spPr>
      </p:pic>
      <p:pic>
        <p:nvPicPr>
          <p:cNvPr id="6" name="Picture 5" descr="Ekran Resmi 2015-03-30 21.07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45024"/>
            <a:ext cx="1384300" cy="2133724"/>
          </a:xfrm>
          <a:prstGeom prst="rect">
            <a:avLst/>
          </a:prstGeom>
        </p:spPr>
      </p:pic>
      <p:pic>
        <p:nvPicPr>
          <p:cNvPr id="8" name="Picture 7" descr="Ekran Resmi 2015-03-30 21.27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83" y="3645024"/>
            <a:ext cx="31623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99381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sz="3500" dirty="0" smtClean="0"/>
              <a:t>Ortalama 38 ay takip</a:t>
            </a:r>
          </a:p>
          <a:p>
            <a:r>
              <a:rPr lang="tr-TR" sz="3500" dirty="0" smtClean="0"/>
              <a:t>Klinik </a:t>
            </a:r>
            <a:r>
              <a:rPr lang="tr-TR" sz="3500" dirty="0" err="1" smtClean="0"/>
              <a:t>ürodinamik</a:t>
            </a:r>
            <a:r>
              <a:rPr lang="tr-TR" sz="3500" dirty="0" smtClean="0"/>
              <a:t> kür % 87</a:t>
            </a:r>
          </a:p>
          <a:p>
            <a:r>
              <a:rPr lang="tr-TR" sz="3500" dirty="0" err="1" smtClean="0"/>
              <a:t>Rekürren</a:t>
            </a:r>
            <a:r>
              <a:rPr lang="tr-TR" sz="3500" dirty="0" smtClean="0"/>
              <a:t> SUI % 13 </a:t>
            </a:r>
          </a:p>
          <a:p>
            <a:pPr marL="0" indent="0">
              <a:buNone/>
            </a:pPr>
            <a:endParaRPr lang="tr-TR" sz="3500" dirty="0" smtClean="0"/>
          </a:p>
          <a:p>
            <a:pPr marL="0" indent="0">
              <a:buNone/>
            </a:pPr>
            <a:r>
              <a:rPr lang="tr-TR" sz="3500" dirty="0" smtClean="0">
                <a:solidFill>
                  <a:srgbClr val="800000"/>
                </a:solidFill>
              </a:rPr>
              <a:t> </a:t>
            </a:r>
          </a:p>
          <a:p>
            <a:pPr marL="0" indent="0">
              <a:buNone/>
            </a:pPr>
            <a:endParaRPr lang="tr-TR" sz="12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tr-TR" sz="12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tr-TR" sz="1200" dirty="0" smtClean="0">
                <a:solidFill>
                  <a:srgbClr val="800000"/>
                </a:solidFill>
              </a:rPr>
              <a:t>          </a:t>
            </a:r>
            <a:r>
              <a:rPr lang="tr-TR" sz="1900" dirty="0" smtClean="0">
                <a:solidFill>
                  <a:srgbClr val="800000"/>
                </a:solidFill>
              </a:rPr>
              <a:t>   </a:t>
            </a:r>
            <a:r>
              <a:rPr lang="tr-TR" sz="1900" dirty="0">
                <a:solidFill>
                  <a:srgbClr val="800000"/>
                </a:solidFill>
              </a:rPr>
              <a:t> </a:t>
            </a:r>
            <a:r>
              <a:rPr lang="tr-TR" sz="1900" dirty="0" smtClean="0">
                <a:solidFill>
                  <a:srgbClr val="800000"/>
                </a:solidFill>
              </a:rPr>
              <a:t>                                                        </a:t>
            </a:r>
            <a:r>
              <a:rPr lang="tr-TR" sz="1900" dirty="0" err="1" smtClean="0">
                <a:solidFill>
                  <a:srgbClr val="800000"/>
                </a:solidFill>
              </a:rPr>
              <a:t>Neurourol</a:t>
            </a:r>
            <a:r>
              <a:rPr lang="tr-TR" sz="1900" dirty="0" smtClean="0">
                <a:solidFill>
                  <a:srgbClr val="800000"/>
                </a:solidFill>
              </a:rPr>
              <a:t> </a:t>
            </a:r>
            <a:r>
              <a:rPr lang="tr-TR" sz="1900" dirty="0" err="1">
                <a:solidFill>
                  <a:srgbClr val="800000"/>
                </a:solidFill>
              </a:rPr>
              <a:t>Urodyn</a:t>
            </a:r>
            <a:r>
              <a:rPr lang="tr-TR" sz="1900" dirty="0">
                <a:solidFill>
                  <a:srgbClr val="800000"/>
                </a:solidFill>
              </a:rPr>
              <a:t> </a:t>
            </a:r>
            <a:r>
              <a:rPr lang="tr-TR" sz="1900" dirty="0" smtClean="0">
                <a:solidFill>
                  <a:srgbClr val="800000"/>
                </a:solidFill>
              </a:rPr>
              <a:t>2010	                                                                                                                                              </a:t>
            </a:r>
          </a:p>
          <a:p>
            <a:endParaRPr lang="tr-TR" sz="19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3743" y="4015918"/>
            <a:ext cx="3400425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348880"/>
            <a:ext cx="5256584" cy="1584176"/>
          </a:xfrm>
        </p:spPr>
        <p:txBody>
          <a:bodyPr>
            <a:normAutofit fontScale="85000" lnSpcReduction="10000"/>
          </a:bodyPr>
          <a:lstStyle/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25 hasta 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AMI ayarlanabilir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sling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12 ay ortalama takip 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21 hasta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kontinent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ürodinamik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olarak )%84  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4 hasta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persistan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inkontinans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(CISC)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194421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" name="Picture 1" descr="Ekran Resmi 2015-03-30 19.5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04185"/>
            <a:ext cx="8712968" cy="2177143"/>
          </a:xfrm>
          <a:prstGeom prst="rect">
            <a:avLst/>
          </a:prstGeom>
          <a:ln>
            <a:solidFill>
              <a:srgbClr val="31859C"/>
            </a:solidFill>
          </a:ln>
        </p:spPr>
      </p:pic>
    </p:spTree>
    <p:extLst>
      <p:ext uri="{BB962C8B-B14F-4D97-AF65-F5344CB8AC3E}">
        <p14:creationId xmlns:p14="http://schemas.microsoft.com/office/powerpoint/2010/main" val="28391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tr-TR" dirty="0" smtClean="0"/>
              <a:t>Cerrahi istemeyen hastalarda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512" y="691949"/>
            <a:ext cx="9144000" cy="6143644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tr-TR" dirty="0"/>
          </a:p>
          <a:p>
            <a:pPr marL="0" lvl="0" indent="0">
              <a:buNone/>
            </a:pPr>
            <a:endParaRPr lang="tr-TR" sz="58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tr-TR" sz="11200" dirty="0" smtClean="0"/>
              <a:t>                                                   </a:t>
            </a:r>
            <a:r>
              <a:rPr lang="tr-TR" sz="8600" dirty="0" smtClean="0"/>
              <a:t>                  </a:t>
            </a:r>
          </a:p>
          <a:p>
            <a:pPr marL="0" indent="0">
              <a:buNone/>
            </a:pPr>
            <a:r>
              <a:rPr lang="tr-TR" sz="11200" dirty="0" smtClean="0">
                <a:solidFill>
                  <a:srgbClr val="000000"/>
                </a:solidFill>
              </a:rPr>
              <a:t>    </a:t>
            </a:r>
          </a:p>
          <a:p>
            <a:pPr marL="0" indent="0">
              <a:buNone/>
            </a:pPr>
            <a:r>
              <a:rPr lang="tr-TR" sz="11200" dirty="0">
                <a:solidFill>
                  <a:srgbClr val="000000"/>
                </a:solidFill>
              </a:rPr>
              <a:t> </a:t>
            </a:r>
            <a:r>
              <a:rPr lang="tr-TR" sz="11200" dirty="0" smtClean="0">
                <a:solidFill>
                  <a:srgbClr val="000000"/>
                </a:solidFill>
              </a:rPr>
              <a:t>   </a:t>
            </a:r>
          </a:p>
          <a:p>
            <a:pPr marL="0" indent="0">
              <a:buNone/>
            </a:pPr>
            <a:r>
              <a:rPr lang="tr-TR" sz="11200" dirty="0">
                <a:solidFill>
                  <a:srgbClr val="000000"/>
                </a:solidFill>
              </a:rPr>
              <a:t> </a:t>
            </a:r>
            <a:r>
              <a:rPr lang="tr-TR" sz="11200" dirty="0" smtClean="0">
                <a:solidFill>
                  <a:srgbClr val="000000"/>
                </a:solidFill>
              </a:rPr>
              <a:t>    </a:t>
            </a:r>
          </a:p>
          <a:p>
            <a:pPr marL="0" indent="0">
              <a:buNone/>
            </a:pPr>
            <a:r>
              <a:rPr lang="tr-TR" sz="11200" dirty="0" smtClean="0">
                <a:solidFill>
                  <a:srgbClr val="000000"/>
                </a:solidFill>
              </a:rPr>
              <a:t>                                                                         </a:t>
            </a:r>
          </a:p>
          <a:p>
            <a:pPr lvl="0"/>
            <a:endParaRPr lang="tr-TR" dirty="0" smtClean="0"/>
          </a:p>
          <a:p>
            <a:pPr marL="0" lvl="0" indent="0">
              <a:buNone/>
            </a:pPr>
            <a:endParaRPr lang="tr-TR" dirty="0" smtClean="0"/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>
              <a:buNone/>
            </a:pPr>
            <a:r>
              <a:rPr lang="tr-TR" dirty="0" smtClean="0"/>
              <a:t> </a:t>
            </a:r>
          </a:p>
          <a:p>
            <a:pPr marL="0" lvl="0" indent="0">
              <a:buNone/>
            </a:pPr>
            <a:endParaRPr lang="tr-TR" dirty="0" smtClean="0"/>
          </a:p>
        </p:txBody>
      </p:sp>
      <p:sp>
        <p:nvSpPr>
          <p:cNvPr id="8" name="6 Metin kutusu"/>
          <p:cNvSpPr txBox="1"/>
          <p:nvPr/>
        </p:nvSpPr>
        <p:spPr>
          <a:xfrm>
            <a:off x="571472" y="1105580"/>
            <a:ext cx="4441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Mar-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land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inkontinans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pesser</a:t>
            </a:r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5 Metin kutusu"/>
          <p:cNvSpPr txBox="1"/>
          <p:nvPr/>
        </p:nvSpPr>
        <p:spPr>
          <a:xfrm>
            <a:off x="500034" y="4929198"/>
            <a:ext cx="3890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Milex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inkontinans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pesser</a:t>
            </a:r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" name="10 Düz Ok Bağlayıcısı"/>
          <p:cNvCxnSpPr/>
          <p:nvPr/>
        </p:nvCxnSpPr>
        <p:spPr>
          <a:xfrm>
            <a:off x="5044109" y="1412776"/>
            <a:ext cx="824035" cy="38133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Ekran Resmi 2015-04-11 12.0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53136"/>
            <a:ext cx="3744416" cy="2160240"/>
          </a:xfrm>
          <a:prstGeom prst="rect">
            <a:avLst/>
          </a:prstGeom>
        </p:spPr>
      </p:pic>
      <p:pic>
        <p:nvPicPr>
          <p:cNvPr id="5" name="Picture 4" descr="Ekran Resmi 2015-04-11 12.03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3672408" cy="2088232"/>
          </a:xfrm>
          <a:prstGeom prst="rect">
            <a:avLst/>
          </a:prstGeom>
        </p:spPr>
      </p:pic>
      <p:cxnSp>
        <p:nvCxnSpPr>
          <p:cNvPr id="13" name="10 Düz Ok Bağlayıcısı"/>
          <p:cNvCxnSpPr/>
          <p:nvPr/>
        </p:nvCxnSpPr>
        <p:spPr>
          <a:xfrm>
            <a:off x="4283968" y="5343208"/>
            <a:ext cx="824035" cy="3813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kran Resmi 2015-04-11 12.38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20955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tr-TR" dirty="0" smtClean="0"/>
              <a:t>Son seçenekler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512" y="691949"/>
            <a:ext cx="9144000" cy="614364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tr-TR" dirty="0"/>
          </a:p>
          <a:p>
            <a:pPr marL="0" lvl="0" indent="0">
              <a:buNone/>
            </a:pPr>
            <a:endParaRPr lang="tr-TR" sz="58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tr-TR" sz="12800" dirty="0" err="1" smtClean="0">
                <a:solidFill>
                  <a:srgbClr val="800000"/>
                </a:solidFill>
              </a:rPr>
              <a:t>Artifisiyel</a:t>
            </a:r>
            <a:r>
              <a:rPr lang="tr-TR" sz="12800" dirty="0" smtClean="0">
                <a:solidFill>
                  <a:srgbClr val="800000"/>
                </a:solidFill>
              </a:rPr>
              <a:t> </a:t>
            </a:r>
            <a:r>
              <a:rPr lang="tr-TR" sz="12800" dirty="0" err="1" smtClean="0">
                <a:solidFill>
                  <a:srgbClr val="800000"/>
                </a:solidFill>
              </a:rPr>
              <a:t>üriner</a:t>
            </a:r>
            <a:r>
              <a:rPr lang="tr-TR" sz="12800" dirty="0" smtClean="0">
                <a:solidFill>
                  <a:srgbClr val="800000"/>
                </a:solidFill>
              </a:rPr>
              <a:t> </a:t>
            </a:r>
            <a:r>
              <a:rPr lang="tr-TR" sz="12800" dirty="0" err="1" smtClean="0">
                <a:solidFill>
                  <a:srgbClr val="800000"/>
                </a:solidFill>
              </a:rPr>
              <a:t>sfinkter</a:t>
            </a:r>
            <a:endParaRPr lang="tr-TR" sz="128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tr-TR" sz="11200" dirty="0" smtClean="0"/>
              <a:t>    </a:t>
            </a:r>
            <a:r>
              <a:rPr lang="tr-TR" sz="9600" dirty="0" err="1" smtClean="0"/>
              <a:t>Abdominal</a:t>
            </a:r>
            <a:r>
              <a:rPr lang="tr-TR" sz="9600" dirty="0" smtClean="0"/>
              <a:t> ve vajinal yerleştirilir</a:t>
            </a:r>
          </a:p>
          <a:p>
            <a:pPr marL="0" lvl="0" indent="0">
              <a:buNone/>
            </a:pPr>
            <a:r>
              <a:rPr lang="tr-TR" sz="9600" dirty="0" smtClean="0"/>
              <a:t>    Komplikasyon fazla</a:t>
            </a:r>
          </a:p>
          <a:p>
            <a:pPr marL="0" lvl="0" indent="0">
              <a:buNone/>
            </a:pPr>
            <a:r>
              <a:rPr lang="tr-TR" sz="9600" dirty="0" smtClean="0"/>
              <a:t>    68 hastada 7 yıl sonunda %37’si</a:t>
            </a:r>
          </a:p>
          <a:p>
            <a:pPr marL="0" lvl="0" indent="0">
              <a:buNone/>
            </a:pPr>
            <a:r>
              <a:rPr lang="tr-TR" sz="9600" dirty="0" smtClean="0"/>
              <a:t>    kullanmaya devam etmiş</a:t>
            </a:r>
          </a:p>
          <a:p>
            <a:pPr marL="0" lvl="0" indent="0">
              <a:buNone/>
            </a:pPr>
            <a:r>
              <a:rPr lang="tr-TR" sz="11200" dirty="0" smtClean="0"/>
              <a:t>                                                   </a:t>
            </a:r>
            <a:r>
              <a:rPr lang="tr-TR" sz="8600" dirty="0" smtClean="0"/>
              <a:t>                                          </a:t>
            </a:r>
            <a:r>
              <a:rPr lang="tr-TR" sz="6400" dirty="0" err="1" smtClean="0"/>
              <a:t>Hussain</a:t>
            </a:r>
            <a:r>
              <a:rPr lang="tr-TR" sz="6400" dirty="0" smtClean="0"/>
              <a:t> M. J </a:t>
            </a:r>
            <a:r>
              <a:rPr lang="tr-TR" sz="6400" dirty="0" err="1" smtClean="0"/>
              <a:t>Urol</a:t>
            </a:r>
            <a:r>
              <a:rPr lang="tr-TR" sz="6400" dirty="0" smtClean="0"/>
              <a:t> 2005</a:t>
            </a:r>
          </a:p>
          <a:p>
            <a:pPr marL="0" indent="0">
              <a:buNone/>
            </a:pPr>
            <a:r>
              <a:rPr lang="tr-TR" sz="12800" dirty="0" err="1" smtClean="0">
                <a:solidFill>
                  <a:srgbClr val="800000"/>
                </a:solidFill>
              </a:rPr>
              <a:t>Üriner</a:t>
            </a:r>
            <a:r>
              <a:rPr lang="tr-TR" sz="12800" dirty="0" smtClean="0">
                <a:solidFill>
                  <a:srgbClr val="800000"/>
                </a:solidFill>
              </a:rPr>
              <a:t> </a:t>
            </a:r>
            <a:r>
              <a:rPr lang="tr-TR" sz="12800" dirty="0" err="1" smtClean="0">
                <a:solidFill>
                  <a:srgbClr val="800000"/>
                </a:solidFill>
              </a:rPr>
              <a:t>Diversiyon</a:t>
            </a:r>
            <a:r>
              <a:rPr lang="tr-TR" sz="12800" dirty="0" smtClean="0">
                <a:solidFill>
                  <a:srgbClr val="800000"/>
                </a:solidFill>
              </a:rPr>
              <a:t>                                       </a:t>
            </a:r>
            <a:r>
              <a:rPr lang="tr-TR" sz="12800" dirty="0" smtClean="0"/>
              <a:t>     </a:t>
            </a:r>
            <a:r>
              <a:rPr lang="tr-TR" sz="6400" dirty="0" err="1" smtClean="0"/>
              <a:t>Venn</a:t>
            </a:r>
            <a:r>
              <a:rPr lang="tr-TR" sz="6400" dirty="0" smtClean="0"/>
              <a:t> </a:t>
            </a:r>
            <a:r>
              <a:rPr lang="tr-TR" sz="6400" dirty="0"/>
              <a:t>SN. J </a:t>
            </a:r>
            <a:r>
              <a:rPr lang="tr-TR" sz="6400" dirty="0" err="1"/>
              <a:t>Urol</a:t>
            </a:r>
            <a:r>
              <a:rPr lang="tr-TR" sz="6400" dirty="0"/>
              <a:t> 2000</a:t>
            </a:r>
            <a:endParaRPr lang="tr-TR" sz="6400" dirty="0">
              <a:solidFill>
                <a:srgbClr val="800000"/>
              </a:solidFill>
            </a:endParaRPr>
          </a:p>
          <a:p>
            <a:pPr lvl="0"/>
            <a:endParaRPr lang="tr-TR" sz="3600" dirty="0"/>
          </a:p>
          <a:p>
            <a:pPr lvl="0"/>
            <a:endParaRPr lang="tr-TR" sz="3600" dirty="0"/>
          </a:p>
          <a:p>
            <a:pPr marL="0" indent="0">
              <a:buNone/>
            </a:pPr>
            <a:r>
              <a:rPr lang="tr-TR" sz="9800" dirty="0" smtClean="0">
                <a:solidFill>
                  <a:srgbClr val="800000"/>
                </a:solidFill>
              </a:rPr>
              <a:t>  </a:t>
            </a:r>
            <a:r>
              <a:rPr lang="tr-TR" sz="11200" dirty="0" smtClean="0">
                <a:solidFill>
                  <a:srgbClr val="000000"/>
                </a:solidFill>
              </a:rPr>
              <a:t>  </a:t>
            </a:r>
            <a:r>
              <a:rPr lang="tr-TR" sz="9600" dirty="0" smtClean="0">
                <a:solidFill>
                  <a:srgbClr val="000000"/>
                </a:solidFill>
              </a:rPr>
              <a:t>En </a:t>
            </a:r>
            <a:r>
              <a:rPr lang="tr-TR" sz="9600" dirty="0" err="1" smtClean="0">
                <a:solidFill>
                  <a:srgbClr val="000000"/>
                </a:solidFill>
              </a:rPr>
              <a:t>invaziv</a:t>
            </a:r>
            <a:r>
              <a:rPr lang="tr-TR" sz="9600" dirty="0" smtClean="0">
                <a:solidFill>
                  <a:srgbClr val="000000"/>
                </a:solidFill>
              </a:rPr>
              <a:t> ve en az uygulanan tedavi </a:t>
            </a:r>
          </a:p>
          <a:p>
            <a:pPr marL="0" indent="0">
              <a:buNone/>
            </a:pPr>
            <a:r>
              <a:rPr lang="tr-TR" sz="9600" dirty="0">
                <a:solidFill>
                  <a:srgbClr val="000000"/>
                </a:solidFill>
              </a:rPr>
              <a:t> </a:t>
            </a:r>
            <a:r>
              <a:rPr lang="tr-TR" sz="9600" dirty="0" smtClean="0">
                <a:solidFill>
                  <a:srgbClr val="000000"/>
                </a:solidFill>
              </a:rPr>
              <a:t>   </a:t>
            </a:r>
            <a:r>
              <a:rPr lang="tr-TR" sz="9600" dirty="0" err="1" smtClean="0">
                <a:solidFill>
                  <a:srgbClr val="000000"/>
                </a:solidFill>
              </a:rPr>
              <a:t>Stomal</a:t>
            </a:r>
            <a:r>
              <a:rPr lang="tr-TR" sz="9600" dirty="0" smtClean="0">
                <a:solidFill>
                  <a:srgbClr val="000000"/>
                </a:solidFill>
              </a:rPr>
              <a:t> </a:t>
            </a:r>
            <a:r>
              <a:rPr lang="tr-TR" sz="9600" dirty="0" err="1" smtClean="0">
                <a:solidFill>
                  <a:srgbClr val="000000"/>
                </a:solidFill>
              </a:rPr>
              <a:t>stenoz</a:t>
            </a:r>
            <a:endParaRPr lang="tr-TR" sz="9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9600" dirty="0">
                <a:solidFill>
                  <a:srgbClr val="000000"/>
                </a:solidFill>
              </a:rPr>
              <a:t> </a:t>
            </a:r>
            <a:r>
              <a:rPr lang="tr-TR" sz="9600" dirty="0" smtClean="0">
                <a:solidFill>
                  <a:srgbClr val="000000"/>
                </a:solidFill>
              </a:rPr>
              <a:t>   </a:t>
            </a:r>
            <a:r>
              <a:rPr lang="tr-TR" sz="9600" dirty="0" err="1" smtClean="0">
                <a:solidFill>
                  <a:srgbClr val="000000"/>
                </a:solidFill>
              </a:rPr>
              <a:t>Üreteral</a:t>
            </a:r>
            <a:r>
              <a:rPr lang="tr-TR" sz="9600" dirty="0" smtClean="0">
                <a:solidFill>
                  <a:srgbClr val="000000"/>
                </a:solidFill>
              </a:rPr>
              <a:t> hasar</a:t>
            </a:r>
          </a:p>
          <a:p>
            <a:pPr marL="0" indent="0">
              <a:buNone/>
            </a:pPr>
            <a:r>
              <a:rPr lang="tr-TR" sz="9600" dirty="0">
                <a:solidFill>
                  <a:srgbClr val="000000"/>
                </a:solidFill>
              </a:rPr>
              <a:t> </a:t>
            </a:r>
            <a:r>
              <a:rPr lang="tr-TR" sz="9600" dirty="0" smtClean="0">
                <a:solidFill>
                  <a:srgbClr val="000000"/>
                </a:solidFill>
              </a:rPr>
              <a:t>   </a:t>
            </a:r>
            <a:r>
              <a:rPr lang="tr-TR" sz="9600" dirty="0" err="1" smtClean="0">
                <a:solidFill>
                  <a:srgbClr val="000000"/>
                </a:solidFill>
              </a:rPr>
              <a:t>Nutrisyonel</a:t>
            </a:r>
            <a:r>
              <a:rPr lang="tr-TR" sz="9600" dirty="0" smtClean="0">
                <a:solidFill>
                  <a:srgbClr val="000000"/>
                </a:solidFill>
              </a:rPr>
              <a:t> yetersizlik</a:t>
            </a:r>
          </a:p>
          <a:p>
            <a:pPr marL="0" indent="0">
              <a:buNone/>
            </a:pPr>
            <a:r>
              <a:rPr lang="tr-TR" sz="9600" dirty="0">
                <a:solidFill>
                  <a:srgbClr val="000000"/>
                </a:solidFill>
              </a:rPr>
              <a:t> </a:t>
            </a:r>
            <a:r>
              <a:rPr lang="tr-TR" sz="9600" dirty="0" smtClean="0">
                <a:solidFill>
                  <a:srgbClr val="000000"/>
                </a:solidFill>
              </a:rPr>
              <a:t>   </a:t>
            </a:r>
            <a:r>
              <a:rPr lang="tr-TR" sz="9600" dirty="0" err="1" smtClean="0">
                <a:solidFill>
                  <a:srgbClr val="000000"/>
                </a:solidFill>
              </a:rPr>
              <a:t>Metabolik</a:t>
            </a:r>
            <a:r>
              <a:rPr lang="tr-TR" sz="9600" dirty="0" smtClean="0">
                <a:solidFill>
                  <a:srgbClr val="000000"/>
                </a:solidFill>
              </a:rPr>
              <a:t> değişiklikler</a:t>
            </a:r>
            <a:r>
              <a:rPr lang="tr-TR" sz="11200" dirty="0" smtClean="0">
                <a:solidFill>
                  <a:srgbClr val="000000"/>
                </a:solidFill>
              </a:rPr>
              <a:t>                                     </a:t>
            </a:r>
            <a:r>
              <a:rPr lang="tr-TR" sz="6400" dirty="0" err="1" smtClean="0">
                <a:solidFill>
                  <a:srgbClr val="000000"/>
                </a:solidFill>
              </a:rPr>
              <a:t>Fichtner</a:t>
            </a:r>
            <a:r>
              <a:rPr lang="tr-TR" sz="6400" dirty="0" smtClean="0">
                <a:solidFill>
                  <a:srgbClr val="000000"/>
                </a:solidFill>
              </a:rPr>
              <a:t> J. </a:t>
            </a:r>
            <a:r>
              <a:rPr lang="tr-TR" sz="6400" dirty="0" err="1" smtClean="0">
                <a:solidFill>
                  <a:srgbClr val="000000"/>
                </a:solidFill>
              </a:rPr>
              <a:t>Urol</a:t>
            </a:r>
            <a:r>
              <a:rPr lang="tr-TR" sz="6400" dirty="0" smtClean="0">
                <a:solidFill>
                  <a:srgbClr val="000000"/>
                </a:solidFill>
              </a:rPr>
              <a:t> </a:t>
            </a:r>
            <a:r>
              <a:rPr lang="tr-TR" sz="6400" dirty="0" err="1" smtClean="0">
                <a:solidFill>
                  <a:srgbClr val="000000"/>
                </a:solidFill>
              </a:rPr>
              <a:t>Int</a:t>
            </a:r>
            <a:r>
              <a:rPr lang="tr-TR" sz="6400" dirty="0" smtClean="0">
                <a:solidFill>
                  <a:srgbClr val="000000"/>
                </a:solidFill>
              </a:rPr>
              <a:t> 1999                                  </a:t>
            </a:r>
          </a:p>
          <a:p>
            <a:pPr marL="0" indent="0">
              <a:buNone/>
            </a:pPr>
            <a:r>
              <a:rPr lang="tr-TR" sz="6400" dirty="0" smtClean="0">
                <a:solidFill>
                  <a:srgbClr val="000000"/>
                </a:solidFill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tr-TR" sz="11200" dirty="0" smtClean="0">
                <a:solidFill>
                  <a:srgbClr val="000000"/>
                </a:solidFill>
              </a:rPr>
              <a:t>                                                                                    </a:t>
            </a:r>
            <a:r>
              <a:rPr lang="tr-TR" sz="6400" dirty="0" err="1" smtClean="0">
                <a:solidFill>
                  <a:srgbClr val="000000"/>
                </a:solidFill>
              </a:rPr>
              <a:t>Fichtner</a:t>
            </a:r>
            <a:r>
              <a:rPr lang="tr-TR" sz="6400" dirty="0" smtClean="0">
                <a:solidFill>
                  <a:srgbClr val="000000"/>
                </a:solidFill>
              </a:rPr>
              <a:t> J. </a:t>
            </a:r>
            <a:r>
              <a:rPr lang="tr-TR" sz="6400" dirty="0" err="1" smtClean="0">
                <a:solidFill>
                  <a:srgbClr val="000000"/>
                </a:solidFill>
              </a:rPr>
              <a:t>Urol</a:t>
            </a:r>
            <a:r>
              <a:rPr lang="tr-TR" sz="6400" dirty="0" smtClean="0">
                <a:solidFill>
                  <a:srgbClr val="000000"/>
                </a:solidFill>
              </a:rPr>
              <a:t> </a:t>
            </a:r>
            <a:r>
              <a:rPr lang="tr-TR" sz="6400" dirty="0" err="1" smtClean="0">
                <a:solidFill>
                  <a:srgbClr val="000000"/>
                </a:solidFill>
              </a:rPr>
              <a:t>Int</a:t>
            </a:r>
            <a:r>
              <a:rPr lang="tr-TR" sz="6400" dirty="0" smtClean="0">
                <a:solidFill>
                  <a:srgbClr val="000000"/>
                </a:solidFill>
              </a:rPr>
              <a:t> 1999</a:t>
            </a:r>
          </a:p>
          <a:p>
            <a:pPr marL="0" indent="0">
              <a:buNone/>
            </a:pPr>
            <a:r>
              <a:rPr lang="tr-TR" sz="11200" dirty="0">
                <a:solidFill>
                  <a:srgbClr val="000000"/>
                </a:solidFill>
              </a:rPr>
              <a:t> </a:t>
            </a:r>
            <a:r>
              <a:rPr lang="tr-TR" sz="11200" dirty="0" smtClean="0">
                <a:solidFill>
                  <a:srgbClr val="000000"/>
                </a:solidFill>
              </a:rPr>
              <a:t>   </a:t>
            </a:r>
          </a:p>
          <a:p>
            <a:pPr marL="0" indent="0">
              <a:buNone/>
            </a:pPr>
            <a:r>
              <a:rPr lang="tr-TR" sz="11200" dirty="0">
                <a:solidFill>
                  <a:srgbClr val="000000"/>
                </a:solidFill>
              </a:rPr>
              <a:t> </a:t>
            </a:r>
            <a:r>
              <a:rPr lang="tr-TR" sz="11200" dirty="0" smtClean="0">
                <a:solidFill>
                  <a:srgbClr val="000000"/>
                </a:solidFill>
              </a:rPr>
              <a:t>    </a:t>
            </a:r>
          </a:p>
          <a:p>
            <a:pPr marL="0" indent="0">
              <a:buNone/>
            </a:pPr>
            <a:r>
              <a:rPr lang="tr-TR" sz="11200" dirty="0" smtClean="0">
                <a:solidFill>
                  <a:srgbClr val="000000"/>
                </a:solidFill>
              </a:rPr>
              <a:t>                                                                         </a:t>
            </a:r>
          </a:p>
          <a:p>
            <a:pPr lvl="0"/>
            <a:endParaRPr lang="tr-TR" dirty="0" smtClean="0"/>
          </a:p>
          <a:p>
            <a:pPr marL="0" lvl="0" indent="0">
              <a:buNone/>
            </a:pPr>
            <a:endParaRPr lang="tr-TR" dirty="0" smtClean="0"/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>
              <a:buNone/>
            </a:pPr>
            <a:r>
              <a:rPr lang="tr-TR" dirty="0" smtClean="0"/>
              <a:t> </a:t>
            </a:r>
          </a:p>
          <a:p>
            <a:pPr lvl="0"/>
            <a:endParaRPr lang="tr-TR" dirty="0" smtClean="0"/>
          </a:p>
          <a:p>
            <a:pPr lvl="0"/>
            <a:r>
              <a:rPr lang="tr-TR" dirty="0" smtClean="0"/>
              <a:t>  </a:t>
            </a:r>
          </a:p>
        </p:txBody>
      </p:sp>
      <p:pic>
        <p:nvPicPr>
          <p:cNvPr id="4" name="Picture 3" descr="Ekran Resmi 2015-03-30 20.41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77320"/>
            <a:ext cx="2959100" cy="2032000"/>
          </a:xfrm>
          <a:prstGeom prst="rect">
            <a:avLst/>
          </a:prstGeom>
        </p:spPr>
      </p:pic>
      <p:pic>
        <p:nvPicPr>
          <p:cNvPr id="5" name="Picture 4" descr="Ekran Resmi 2015-03-30 20.47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37568"/>
            <a:ext cx="3124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Ekran Resmi 2015-04-25 12.48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6" b="12896"/>
          <a:stretch>
            <a:fillRect/>
          </a:stretch>
        </p:blipFill>
        <p:spPr>
          <a:xfrm>
            <a:off x="323528" y="3356992"/>
            <a:ext cx="2736304" cy="2376264"/>
          </a:xfrm>
        </p:spPr>
      </p:pic>
      <p:pic>
        <p:nvPicPr>
          <p:cNvPr id="4" name="Picture 3" descr="Ekran Resmi 2015-04-25 13.0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" y="0"/>
            <a:ext cx="8978900" cy="2996952"/>
          </a:xfrm>
          <a:prstGeom prst="rect">
            <a:avLst/>
          </a:prstGeom>
        </p:spPr>
      </p:pic>
      <p:pic>
        <p:nvPicPr>
          <p:cNvPr id="6" name="Picture 5" descr="Ekran Resmi 2015-04-25 12.49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2"/>
            <a:ext cx="2592288" cy="2376264"/>
          </a:xfrm>
          <a:prstGeom prst="rect">
            <a:avLst/>
          </a:prstGeom>
        </p:spPr>
      </p:pic>
      <p:pic>
        <p:nvPicPr>
          <p:cNvPr id="7" name="Picture 6" descr="Ekran Resmi 2015-04-25 12.50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56992"/>
            <a:ext cx="2448272" cy="2376264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763688" y="58052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2400" dirty="0" smtClean="0"/>
              <a:t>27 olguda 3.ayda %92.5   1.yılda %87.5  kür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 smtClean="0"/>
              <a:t>   THA </a:t>
            </a:r>
            <a:r>
              <a:rPr lang="tr-TR" sz="2400" dirty="0" err="1" smtClean="0"/>
              <a:t>Sling</a:t>
            </a:r>
            <a:r>
              <a:rPr lang="tr-TR" sz="2400" dirty="0" smtClean="0"/>
              <a:t> (</a:t>
            </a:r>
            <a:r>
              <a:rPr lang="tr-TR" sz="2400" dirty="0" err="1" smtClean="0"/>
              <a:t>Tong’s</a:t>
            </a:r>
            <a:r>
              <a:rPr lang="tr-TR" sz="2400" dirty="0" smtClean="0"/>
              <a:t> </a:t>
            </a:r>
            <a:r>
              <a:rPr lang="tr-TR" sz="2400" dirty="0" err="1" smtClean="0"/>
              <a:t>Hammock</a:t>
            </a:r>
            <a:r>
              <a:rPr lang="tr-TR" sz="2400" dirty="0" smtClean="0"/>
              <a:t> </a:t>
            </a:r>
            <a:r>
              <a:rPr lang="tr-TR" sz="2400" dirty="0" err="1" smtClean="0"/>
              <a:t>Anterior</a:t>
            </a:r>
            <a:r>
              <a:rPr lang="tr-TR" sz="2400" dirty="0" smtClean="0"/>
              <a:t>) 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Ekran Resmi 2015-04-06 21.18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 b="11781"/>
          <a:stretch>
            <a:fillRect/>
          </a:stretch>
        </p:blipFill>
        <p:spPr>
          <a:xfrm>
            <a:off x="1907704" y="3212976"/>
            <a:ext cx="5184576" cy="2808312"/>
          </a:xfrm>
          <a:solidFill>
            <a:schemeClr val="bg1"/>
          </a:solidFill>
        </p:spPr>
      </p:pic>
      <p:pic>
        <p:nvPicPr>
          <p:cNvPr id="8" name="Picture 7" descr="Ekran Resmi 2015-04-06 21.12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328"/>
            <a:ext cx="9036496" cy="1752600"/>
          </a:xfrm>
          <a:prstGeom prst="rect">
            <a:avLst/>
          </a:prstGeom>
        </p:spPr>
      </p:pic>
      <p:pic>
        <p:nvPicPr>
          <p:cNvPr id="3" name="Picture 2" descr="Ekran Resmi 2015-04-07 22.41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5019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6962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14620"/>
            <a:ext cx="8429684" cy="2786082"/>
          </a:xfrm>
          <a:prstGeom prst="rect">
            <a:avLst/>
          </a:prstGeom>
          <a:solidFill>
            <a:srgbClr val="F2DCDB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1" name="10 Dikdörtgen"/>
          <p:cNvSpPr/>
          <p:nvPr/>
        </p:nvSpPr>
        <p:spPr>
          <a:xfrm>
            <a:off x="3357554" y="4357694"/>
            <a:ext cx="5072098" cy="21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500034" y="4572008"/>
            <a:ext cx="3571900" cy="21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851556" y="5589240"/>
            <a:ext cx="7752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Rekürrent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 SUİ tedavisi konusunda görüş birliği yok</a:t>
            </a:r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Risk Faktörleri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497207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800000"/>
                </a:solidFill>
              </a:rPr>
              <a:t>Geçirilmiş cerrahi ile ilgili durumlar</a:t>
            </a:r>
          </a:p>
          <a:p>
            <a:r>
              <a:rPr lang="tr-TR" dirty="0" smtClean="0"/>
              <a:t>Fark edilmemiş eşlik eden anatomik bozukluklar</a:t>
            </a:r>
          </a:p>
          <a:p>
            <a:r>
              <a:rPr lang="tr-TR" dirty="0" err="1" smtClean="0"/>
              <a:t>Sling</a:t>
            </a:r>
            <a:r>
              <a:rPr lang="tr-TR" dirty="0" smtClean="0"/>
              <a:t> gerginliğinin iyi ayarlanamaması</a:t>
            </a:r>
          </a:p>
          <a:p>
            <a:r>
              <a:rPr lang="tr-TR" dirty="0" smtClean="0"/>
              <a:t>Organik meşe bağlı zamanla direncin azalması</a:t>
            </a:r>
          </a:p>
          <a:p>
            <a:r>
              <a:rPr lang="tr-TR" dirty="0" smtClean="0"/>
              <a:t>Öğrenme eğrisi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500413" y="1054477"/>
            <a:ext cx="1655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600" dirty="0"/>
              <a:t>2010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5580063" y="2420938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altLang="tr-TR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754881" y="2802701"/>
            <a:ext cx="7705551" cy="2693045"/>
          </a:xfrm>
          <a:prstGeom prst="rect">
            <a:avLst/>
          </a:prstGeom>
          <a:solidFill>
            <a:srgbClr val="F2DCDB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600" dirty="0" err="1" smtClean="0"/>
              <a:t>Randomize</a:t>
            </a:r>
            <a:r>
              <a:rPr lang="tr-TR" altLang="tr-TR" sz="2600" dirty="0" smtClean="0"/>
              <a:t> Kontrollü Çalışmalar </a:t>
            </a:r>
            <a:r>
              <a:rPr lang="tr-TR" altLang="tr-TR" sz="2600" dirty="0" err="1" smtClean="0"/>
              <a:t>uniform</a:t>
            </a:r>
            <a:r>
              <a:rPr lang="tr-TR" altLang="tr-TR" sz="2600" dirty="0" smtClean="0"/>
              <a:t> değil</a:t>
            </a:r>
          </a:p>
          <a:p>
            <a:pPr algn="ctr">
              <a:spcBef>
                <a:spcPct val="50000"/>
              </a:spcBef>
            </a:pPr>
            <a:r>
              <a:rPr lang="tr-TR" altLang="tr-TR" sz="2600" dirty="0" smtClean="0"/>
              <a:t>Kanıtlar kısıtlı</a:t>
            </a:r>
          </a:p>
          <a:p>
            <a:pPr algn="ctr">
              <a:spcBef>
                <a:spcPct val="50000"/>
              </a:spcBef>
            </a:pPr>
            <a:r>
              <a:rPr lang="tr-TR" altLang="tr-TR" sz="2600" dirty="0" smtClean="0"/>
              <a:t>  Oldukça fazla sayıda kit ve yöntem olduğundan ciddi çalışmalara ihtiyaç olduğu belirtiliyor  </a:t>
            </a:r>
          </a:p>
          <a:p>
            <a:pPr algn="ctr">
              <a:spcBef>
                <a:spcPct val="50000"/>
              </a:spcBef>
            </a:pPr>
            <a:endParaRPr lang="tr-TR" altLang="tr-TR" sz="2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6786610" cy="14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Eve götürülecek mesaj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25658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12800" dirty="0" err="1" smtClean="0"/>
              <a:t>Midüretral</a:t>
            </a:r>
            <a:r>
              <a:rPr lang="tr-TR" sz="12800" dirty="0" smtClean="0"/>
              <a:t> </a:t>
            </a:r>
            <a:r>
              <a:rPr lang="tr-TR" sz="12800" dirty="0" err="1" smtClean="0"/>
              <a:t>sling</a:t>
            </a:r>
            <a:r>
              <a:rPr lang="tr-TR" sz="12800" dirty="0" smtClean="0"/>
              <a:t> sonrası </a:t>
            </a:r>
            <a:r>
              <a:rPr lang="tr-TR" sz="12800" dirty="0" err="1" smtClean="0"/>
              <a:t>inkontinansta</a:t>
            </a:r>
            <a:r>
              <a:rPr lang="tr-TR" sz="12800" dirty="0" smtClean="0"/>
              <a:t> tek tedavi </a:t>
            </a:r>
            <a:r>
              <a:rPr lang="tr-TR" sz="12800" dirty="0" err="1" smtClean="0"/>
              <a:t>endikasyonu</a:t>
            </a:r>
            <a:r>
              <a:rPr lang="tr-TR" sz="12800" dirty="0" smtClean="0"/>
              <a:t> yaşam kalitesinin etkilenmesidir</a:t>
            </a:r>
          </a:p>
          <a:p>
            <a:pPr marL="0" indent="0">
              <a:buNone/>
            </a:pPr>
            <a:endParaRPr lang="tr-TR" sz="12800" dirty="0" smtClean="0"/>
          </a:p>
          <a:p>
            <a:pPr marL="0" indent="0">
              <a:buNone/>
            </a:pPr>
            <a:r>
              <a:rPr lang="tr-TR" sz="12800" dirty="0" err="1" smtClean="0"/>
              <a:t>Rekürren</a:t>
            </a:r>
            <a:r>
              <a:rPr lang="tr-TR" sz="12800" dirty="0" smtClean="0"/>
              <a:t> </a:t>
            </a:r>
            <a:r>
              <a:rPr lang="tr-TR" sz="12800" dirty="0" err="1" smtClean="0"/>
              <a:t>inkontinansın</a:t>
            </a:r>
            <a:r>
              <a:rPr lang="tr-TR" sz="12800" dirty="0" smtClean="0"/>
              <a:t> tedavisi ile ilgili yeterli veri ve literatür yoktur</a:t>
            </a:r>
          </a:p>
          <a:p>
            <a:pPr marL="0" indent="0">
              <a:buNone/>
            </a:pPr>
            <a:endParaRPr lang="tr-TR" sz="12800" dirty="0" smtClean="0"/>
          </a:p>
          <a:p>
            <a:pPr marL="0" indent="0">
              <a:buNone/>
            </a:pPr>
            <a:r>
              <a:rPr lang="tr-TR" sz="12800" dirty="0" err="1" smtClean="0"/>
              <a:t>Sekonder</a:t>
            </a:r>
            <a:r>
              <a:rPr lang="tr-TR" sz="12800" dirty="0" smtClean="0"/>
              <a:t> cerrahide </a:t>
            </a:r>
            <a:r>
              <a:rPr lang="tr-TR" sz="12800" dirty="0" err="1" smtClean="0"/>
              <a:t>retropubik</a:t>
            </a:r>
            <a:r>
              <a:rPr lang="tr-TR" sz="12800" dirty="0" smtClean="0"/>
              <a:t> yaklaşımın </a:t>
            </a:r>
            <a:r>
              <a:rPr lang="tr-TR" sz="12800" dirty="0" err="1" smtClean="0"/>
              <a:t>transobturator</a:t>
            </a:r>
            <a:r>
              <a:rPr lang="tr-TR" sz="12800" dirty="0" smtClean="0"/>
              <a:t> yaklaşıma üstünlüğü gösterilmiştir</a:t>
            </a:r>
          </a:p>
          <a:p>
            <a:pPr marL="0" indent="0">
              <a:buNone/>
            </a:pPr>
            <a:endParaRPr lang="tr-TR" sz="12800" dirty="0" smtClean="0"/>
          </a:p>
          <a:p>
            <a:pPr marL="0" indent="0">
              <a:buNone/>
            </a:pPr>
            <a:r>
              <a:rPr lang="tr-TR" sz="12800" dirty="0" err="1" smtClean="0"/>
              <a:t>Rekürren</a:t>
            </a:r>
            <a:r>
              <a:rPr lang="tr-TR" sz="12800" dirty="0" smtClean="0"/>
              <a:t> </a:t>
            </a:r>
            <a:r>
              <a:rPr lang="tr-TR" sz="12800" dirty="0" err="1" smtClean="0"/>
              <a:t>inkontinans</a:t>
            </a:r>
            <a:r>
              <a:rPr lang="tr-TR" sz="12800" dirty="0" smtClean="0"/>
              <a:t> için gelecekte ciddi araştırmalara ihtiyaç duyulmaktadır  </a:t>
            </a:r>
          </a:p>
          <a:p>
            <a:pPr marL="0" indent="0">
              <a:buNone/>
            </a:pPr>
            <a:r>
              <a:rPr lang="tr-TR" sz="12800" dirty="0" smtClean="0"/>
              <a:t>             </a:t>
            </a:r>
          </a:p>
          <a:p>
            <a:pPr marL="0" indent="0">
              <a:buNone/>
            </a:pPr>
            <a:r>
              <a:rPr lang="tr-TR" sz="128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38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806280"/>
            <a:ext cx="8229600" cy="1143000"/>
          </a:xfrm>
        </p:spPr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pic>
        <p:nvPicPr>
          <p:cNvPr id="4" name="Content Placeholder 3" descr="Ekran Resmi 2015-03-29 14.36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r="8544"/>
          <a:stretch>
            <a:fillRect/>
          </a:stretch>
        </p:blipFill>
        <p:spPr>
          <a:xfrm>
            <a:off x="428625" y="980728"/>
            <a:ext cx="8229600" cy="2900362"/>
          </a:xfrm>
        </p:spPr>
      </p:pic>
    </p:spTree>
    <p:extLst>
      <p:ext uri="{BB962C8B-B14F-4D97-AF65-F5344CB8AC3E}">
        <p14:creationId xmlns:p14="http://schemas.microsoft.com/office/powerpoint/2010/main" val="14097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Risk Faktörleri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525658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endParaRPr lang="tr-TR" dirty="0" smtClean="0"/>
          </a:p>
          <a:p>
            <a:r>
              <a:rPr lang="tr-TR" sz="5100" dirty="0"/>
              <a:t>İleri </a:t>
            </a:r>
            <a:r>
              <a:rPr lang="tr-TR" sz="5100" dirty="0" smtClean="0"/>
              <a:t>yaş</a:t>
            </a:r>
          </a:p>
          <a:p>
            <a:r>
              <a:rPr lang="tr-TR" sz="5100" dirty="0" err="1" smtClean="0"/>
              <a:t>Obezite</a:t>
            </a:r>
            <a:r>
              <a:rPr lang="tr-TR" sz="5100" dirty="0" smtClean="0"/>
              <a:t> BMI&gt;35</a:t>
            </a:r>
          </a:p>
          <a:p>
            <a:r>
              <a:rPr lang="tr-TR" sz="5100" dirty="0" err="1" smtClean="0"/>
              <a:t>Diabetes</a:t>
            </a:r>
            <a:r>
              <a:rPr lang="tr-TR" sz="5100" dirty="0" smtClean="0"/>
              <a:t> </a:t>
            </a:r>
            <a:r>
              <a:rPr lang="tr-TR" sz="5100" dirty="0" err="1" smtClean="0"/>
              <a:t>Mellitus</a:t>
            </a:r>
            <a:endParaRPr lang="tr-TR" sz="5100" dirty="0" smtClean="0"/>
          </a:p>
          <a:p>
            <a:r>
              <a:rPr lang="tr-TR" sz="5100" dirty="0" err="1" smtClean="0"/>
              <a:t>Menapoz</a:t>
            </a:r>
            <a:r>
              <a:rPr lang="tr-TR" sz="5100" dirty="0" smtClean="0"/>
              <a:t> </a:t>
            </a:r>
          </a:p>
          <a:p>
            <a:r>
              <a:rPr lang="tr-TR" sz="5100" dirty="0" smtClean="0"/>
              <a:t>Eş zamanlı </a:t>
            </a:r>
            <a:r>
              <a:rPr lang="tr-TR" sz="5100" dirty="0" err="1" smtClean="0"/>
              <a:t>prolapsus</a:t>
            </a:r>
            <a:r>
              <a:rPr lang="tr-TR" sz="5100" dirty="0" smtClean="0"/>
              <a:t> cerrahisi</a:t>
            </a:r>
          </a:p>
          <a:p>
            <a:r>
              <a:rPr lang="tr-TR" sz="5100" dirty="0" err="1" smtClean="0"/>
              <a:t>Üretral</a:t>
            </a:r>
            <a:r>
              <a:rPr lang="tr-TR" sz="5100" dirty="0" smtClean="0"/>
              <a:t> yetersizlik</a:t>
            </a:r>
          </a:p>
          <a:p>
            <a:r>
              <a:rPr lang="tr-TR" sz="5100" dirty="0" err="1" smtClean="0"/>
              <a:t>Obstruktif</a:t>
            </a:r>
            <a:r>
              <a:rPr lang="tr-TR" sz="5100" dirty="0" smtClean="0"/>
              <a:t> işeme bozuklukları</a:t>
            </a:r>
          </a:p>
          <a:p>
            <a:r>
              <a:rPr lang="tr-TR" sz="5100" dirty="0" smtClean="0"/>
              <a:t>Sıkışma tipi </a:t>
            </a:r>
            <a:r>
              <a:rPr lang="tr-TR" sz="5100" dirty="0" err="1" smtClean="0"/>
              <a:t>inkontinans</a:t>
            </a:r>
            <a:endParaRPr lang="tr-TR" sz="5100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</a:t>
            </a:r>
          </a:p>
          <a:p>
            <a:pPr marL="0" indent="0">
              <a:buNone/>
            </a:pPr>
            <a:r>
              <a:rPr lang="tr-TR" dirty="0" smtClean="0"/>
              <a:t>                                                                                                     Richter HE. </a:t>
            </a:r>
            <a:r>
              <a:rPr lang="tr-TR" dirty="0" err="1" smtClean="0"/>
              <a:t>Obstet</a:t>
            </a:r>
            <a:r>
              <a:rPr lang="tr-TR" dirty="0" smtClean="0"/>
              <a:t> </a:t>
            </a:r>
            <a:r>
              <a:rPr lang="tr-TR" dirty="0" err="1" smtClean="0"/>
              <a:t>Gynecol</a:t>
            </a:r>
            <a:r>
              <a:rPr lang="tr-TR" dirty="0" smtClean="0"/>
              <a:t> 2011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                        Miranda V. J </a:t>
            </a:r>
            <a:r>
              <a:rPr lang="tr-TR" dirty="0" err="1" smtClean="0"/>
              <a:t>Obstet</a:t>
            </a:r>
            <a:r>
              <a:rPr lang="tr-TR" dirty="0" smtClean="0"/>
              <a:t> </a:t>
            </a:r>
            <a:r>
              <a:rPr lang="tr-TR" dirty="0" err="1" smtClean="0"/>
              <a:t>gynaecol</a:t>
            </a:r>
            <a:r>
              <a:rPr lang="tr-TR" dirty="0" smtClean="0"/>
              <a:t> Can 2012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                           </a:t>
            </a:r>
            <a:r>
              <a:rPr lang="tr-TR" dirty="0" err="1" smtClean="0"/>
              <a:t>Mohamad</a:t>
            </a:r>
            <a:r>
              <a:rPr lang="tr-TR" dirty="0" smtClean="0"/>
              <a:t> Al-Ali B. World J </a:t>
            </a:r>
            <a:r>
              <a:rPr lang="tr-TR" dirty="0" err="1" smtClean="0"/>
              <a:t>Urol</a:t>
            </a:r>
            <a:r>
              <a:rPr lang="tr-TR" dirty="0" smtClean="0"/>
              <a:t> 2013  </a:t>
            </a:r>
          </a:p>
        </p:txBody>
      </p:sp>
    </p:spTree>
    <p:extLst>
      <p:ext uri="{BB962C8B-B14F-4D97-AF65-F5344CB8AC3E}">
        <p14:creationId xmlns:p14="http://schemas.microsoft.com/office/powerpoint/2010/main" val="8940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tr-TR" dirty="0" smtClean="0"/>
              <a:t>Klinik değerlendirme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309460"/>
              </p:ext>
            </p:extLst>
          </p:nvPr>
        </p:nvGraphicFramePr>
        <p:xfrm>
          <a:off x="251520" y="1643050"/>
          <a:ext cx="8658196" cy="458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9098"/>
                <a:gridCol w="432909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chemeClr val="tx1"/>
                          </a:solidFill>
                        </a:rPr>
                        <a:t>Anamnezde</a:t>
                      </a:r>
                      <a:r>
                        <a:rPr lang="tr-TR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mutlaka 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smtClean="0">
                          <a:solidFill>
                            <a:srgbClr val="000000"/>
                          </a:solidFill>
                        </a:rPr>
                        <a:t>sorgulanması gereken</a:t>
                      </a:r>
                      <a:r>
                        <a:rPr lang="tr-TR" baseline="0" dirty="0" smtClean="0">
                          <a:solidFill>
                            <a:srgbClr val="000000"/>
                          </a:solidFill>
                        </a:rPr>
                        <a:t> durumlar</a:t>
                      </a:r>
                      <a:endParaRPr lang="tr-T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Cerrahi</a:t>
                      </a:r>
                      <a:r>
                        <a:rPr lang="tr-TR" baseline="0" dirty="0" smtClean="0"/>
                        <a:t> öncesi tanı 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ilaç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kullanımı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Endikasyon</a:t>
                      </a:r>
                      <a:r>
                        <a:rPr lang="tr-TR" baseline="0" dirty="0" smtClean="0"/>
                        <a:t> (eşlik eden POP cerrahisi)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Nörolojik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hastalıklar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Operasyon</a:t>
                      </a:r>
                      <a:r>
                        <a:rPr lang="tr-TR" baseline="0" dirty="0" smtClean="0"/>
                        <a:t> tarihi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Geçirilmiş</a:t>
                      </a:r>
                      <a:r>
                        <a:rPr lang="tr-TR" baseline="0" dirty="0" smtClean="0"/>
                        <a:t> jinekolojik veya mesane cerrahisi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Çoklu</a:t>
                      </a:r>
                      <a:r>
                        <a:rPr lang="tr-TR" baseline="0" dirty="0" smtClean="0"/>
                        <a:t> operasyon aynı anda mı yapılmış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Menopoz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Şikayetler cerrahiden ne kadar sonra başladı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Pelvik</a:t>
                      </a:r>
                      <a:r>
                        <a:rPr lang="tr-TR" dirty="0" smtClean="0"/>
                        <a:t> travma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Cerrahi mesh veya </a:t>
                      </a:r>
                      <a:r>
                        <a:rPr lang="tr-TR" dirty="0" err="1" smtClean="0"/>
                        <a:t>biograft</a:t>
                      </a:r>
                      <a:r>
                        <a:rPr lang="tr-TR" dirty="0" smtClean="0"/>
                        <a:t> kullanımı var mı</a:t>
                      </a:r>
                    </a:p>
                    <a:p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Radyoterapi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79512" y="2636912"/>
            <a:ext cx="122413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251520" y="3933056"/>
            <a:ext cx="165618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9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bg1"/>
          </a:solidFill>
        </p:spPr>
        <p:txBody>
          <a:bodyPr/>
          <a:lstStyle/>
          <a:p>
            <a:r>
              <a:rPr lang="tr-TR" dirty="0" smtClean="0"/>
              <a:t>Klinik değerlendirme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007199"/>
              </p:ext>
            </p:extLst>
          </p:nvPr>
        </p:nvGraphicFramePr>
        <p:xfrm>
          <a:off x="485804" y="1124744"/>
          <a:ext cx="8229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5000"/>
                <a:gridCol w="23146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0000"/>
                          </a:solidFill>
                        </a:rPr>
                        <a:t>Sorular</a:t>
                      </a:r>
                      <a:endParaRPr lang="tr-T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Düşündürdükleri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Öksürürken,</a:t>
                      </a:r>
                      <a:r>
                        <a:rPr lang="tr-TR" baseline="0" dirty="0" smtClean="0"/>
                        <a:t> hapşırırken, gülerken veya bir şey kaldırırken idrar kaçırıyor musunuz? Ne sıklıkta?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Stres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üriner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inkontinans</a:t>
                      </a:r>
                      <a:r>
                        <a:rPr lang="tr-TR" baseline="0" dirty="0" smtClean="0"/>
                        <a:t> (SÜİ)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Aniden idrara sıkışıp tuvalete koşturduğunuz</a:t>
                      </a:r>
                      <a:r>
                        <a:rPr lang="tr-TR" baseline="0" dirty="0" smtClean="0"/>
                        <a:t> oluyor mu? Bu esnada idrar kaçırmanız oluyor mu? Ne sıklıkta?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Aşırı</a:t>
                      </a:r>
                      <a:r>
                        <a:rPr lang="tr-TR" baseline="0" dirty="0" smtClean="0"/>
                        <a:t> aktif mesane (AAM)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Gün içinde kaç kez</a:t>
                      </a:r>
                      <a:r>
                        <a:rPr lang="tr-TR" baseline="0" dirty="0" smtClean="0"/>
                        <a:t> idrar çıkarsınız?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AMM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Akşam yattıktan sonra kaç defa tuvalete çıkarsınız?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AMM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Cinsel ilişki esnasında idrar kaçırdınız</a:t>
                      </a:r>
                      <a:r>
                        <a:rPr lang="tr-TR" baseline="0" dirty="0" smtClean="0"/>
                        <a:t> mı?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SÜİ, AAM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İdrar</a:t>
                      </a:r>
                      <a:r>
                        <a:rPr lang="tr-TR" baseline="0" dirty="0" smtClean="0"/>
                        <a:t> kaçırma nedeniyle </a:t>
                      </a:r>
                      <a:r>
                        <a:rPr lang="tr-TR" baseline="0" dirty="0" err="1" smtClean="0"/>
                        <a:t>ped</a:t>
                      </a:r>
                      <a:r>
                        <a:rPr lang="tr-TR" baseline="0" dirty="0" smtClean="0"/>
                        <a:t> kullanıyor musunuz? Günde kaç tane kullanıyorsunuz?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İnkontinansın</a:t>
                      </a:r>
                      <a:r>
                        <a:rPr lang="tr-TR" dirty="0" smtClean="0"/>
                        <a:t> şiddetinin değerlendirilmesi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İdrar yaparken ağrı veya yanmanız oluyor mu?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İdrar yolu </a:t>
                      </a:r>
                      <a:r>
                        <a:rPr lang="tr-TR" dirty="0" err="1" smtClean="0"/>
                        <a:t>enf</a:t>
                      </a:r>
                      <a:r>
                        <a:rPr lang="tr-TR" dirty="0" smtClean="0"/>
                        <a:t>, çıkım obstrüksiyonu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İdrar</a:t>
                      </a:r>
                      <a:r>
                        <a:rPr lang="tr-TR" baseline="0" dirty="0" smtClean="0"/>
                        <a:t> yaptıktan sonra doluymuş, tam boşaltamadığınız hissi oluyor  mu?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İdrar yolu </a:t>
                      </a:r>
                      <a:r>
                        <a:rPr lang="tr-TR" dirty="0" err="1" smtClean="0"/>
                        <a:t>enf</a:t>
                      </a:r>
                      <a:r>
                        <a:rPr lang="tr-TR" dirty="0" smtClean="0"/>
                        <a:t>, çıkım obstrüksiyonu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0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tr-TR" dirty="0" smtClean="0"/>
              <a:t>Klinik değerlendirme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993553"/>
              </p:ext>
            </p:extLst>
          </p:nvPr>
        </p:nvGraphicFramePr>
        <p:xfrm>
          <a:off x="428596" y="1643050"/>
          <a:ext cx="8229600" cy="4851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Semptomlar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ayrıntılı değerlendirilmelidir  </a:t>
                      </a:r>
                      <a:endParaRPr lang="tr-T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Fistül, </a:t>
                      </a:r>
                      <a:r>
                        <a:rPr lang="tr-TR" dirty="0" err="1" smtClean="0"/>
                        <a:t>divertikül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İşeme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günlüğü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Mesaneden geçen </a:t>
                      </a:r>
                      <a:r>
                        <a:rPr lang="tr-TR" dirty="0" err="1" smtClean="0"/>
                        <a:t>sütür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Semptom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yaşam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kalitesi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anketleri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Over-flow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inkontinans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Tam</a:t>
                      </a:r>
                      <a:r>
                        <a:rPr lang="tr-TR" baseline="0" dirty="0" smtClean="0"/>
                        <a:t> idrar ve idrar kültürü</a:t>
                      </a:r>
                      <a:r>
                        <a:rPr lang="tr-TR" dirty="0" smtClean="0"/>
                        <a:t> 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Üretral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hipermobilite</a:t>
                      </a:r>
                      <a:endParaRPr lang="tr-TR" baseline="0" dirty="0" smtClean="0"/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Rezidüel</a:t>
                      </a:r>
                      <a:r>
                        <a:rPr lang="tr-TR" dirty="0" smtClean="0"/>
                        <a:t> idrar volümü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Sfinkter</a:t>
                      </a:r>
                      <a:r>
                        <a:rPr lang="tr-TR" dirty="0" smtClean="0"/>
                        <a:t> yetmezliği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Öksürük stres test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Urge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inkontinans</a:t>
                      </a:r>
                      <a:r>
                        <a:rPr lang="tr-TR" dirty="0" smtClean="0"/>
                        <a:t> mı ön planda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Ürodinami</a:t>
                      </a:r>
                      <a:r>
                        <a:rPr lang="tr-TR" dirty="0" smtClean="0"/>
                        <a:t> *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Stres </a:t>
                      </a:r>
                      <a:r>
                        <a:rPr lang="tr-TR" dirty="0" err="1" smtClean="0"/>
                        <a:t>inkontinans</a:t>
                      </a:r>
                      <a:r>
                        <a:rPr lang="tr-TR" dirty="0" smtClean="0"/>
                        <a:t> mı ön planda</a:t>
                      </a:r>
                    </a:p>
                    <a:p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Sistoskopi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95536" y="2636912"/>
            <a:ext cx="273630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4499992" y="5852120"/>
            <a:ext cx="122413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4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9841</TotalTime>
  <Words>1790</Words>
  <Application>Microsoft Office PowerPoint</Application>
  <PresentationFormat>On-screen Show (4:3)</PresentationFormat>
  <Paragraphs>455</Paragraphs>
  <Slides>52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Ofis Teması</vt:lpstr>
      <vt:lpstr>Image Photo Editor</vt:lpstr>
      <vt:lpstr>MİDÜRETRAL SLİNG SONRASI ÜRİNER İNKONTİNANS YÖNETİMİ VE ZORLUKLAR </vt:lpstr>
      <vt:lpstr>Akış Şeması</vt:lpstr>
      <vt:lpstr>Tanım</vt:lpstr>
      <vt:lpstr>İnsidans</vt:lpstr>
      <vt:lpstr>Risk Faktörleri</vt:lpstr>
      <vt:lpstr>Risk Faktörleri</vt:lpstr>
      <vt:lpstr>Klinik değerlendirme</vt:lpstr>
      <vt:lpstr>Klinik değerlendirme</vt:lpstr>
      <vt:lpstr>Klinik değerlendirme</vt:lpstr>
      <vt:lpstr>PowerPoint Presentation</vt:lpstr>
      <vt:lpstr>Tedavi Planı</vt:lpstr>
      <vt:lpstr>Yönetim şeklini etkileyen faktörler</vt:lpstr>
      <vt:lpstr>Cerrahi düşünülmeyecek vakalar</vt:lpstr>
      <vt:lpstr>Konservatif Tedavi</vt:lpstr>
      <vt:lpstr>Konservatif Tedavi</vt:lpstr>
      <vt:lpstr>Medikal Tedavi</vt:lpstr>
      <vt:lpstr>Medikal Tedavi</vt:lpstr>
      <vt:lpstr>Periüretral enjeksiyon</vt:lpstr>
      <vt:lpstr>Hangi periüretral ajanı kullanalım ?</vt:lpstr>
      <vt:lpstr>PowerPoint Presentation</vt:lpstr>
      <vt:lpstr>Periüretral enjeksiyonda gelecekte neler olabilir ?</vt:lpstr>
      <vt:lpstr>SUI, sıkışma inkontinans ve taşma inkontinans birlikte ise ne yapmalı?</vt:lpstr>
      <vt:lpstr>Sekonder operasyon için hangisini seçelim?</vt:lpstr>
      <vt:lpstr>Otolog fascia ile mesane boynu slingi (pubovajinal sling) vs  Midüretral sling (MUS)</vt:lpstr>
      <vt:lpstr>Otolog fascia ile mesane boynu slingi (pubovajinal sling)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Spiral slingler </vt:lpstr>
      <vt:lpstr>Spiral slingler</vt:lpstr>
      <vt:lpstr>Ayarlanabilir Slingler (Remeex-R, Ajust-R) </vt:lpstr>
      <vt:lpstr>PowerPoint Presentation</vt:lpstr>
      <vt:lpstr>PowerPoint Presentation</vt:lpstr>
      <vt:lpstr>Cerrahi istemeyen hastalarda</vt:lpstr>
      <vt:lpstr>Son seçenekler</vt:lpstr>
      <vt:lpstr>PowerPoint Presentation</vt:lpstr>
      <vt:lpstr>PowerPoint Presentation</vt:lpstr>
      <vt:lpstr>PowerPoint Presentation</vt:lpstr>
      <vt:lpstr>PowerPoint Presentation</vt:lpstr>
      <vt:lpstr>Eve götürülecek mesaj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PELVİK TABAN DİSFONKSİYONUNDA ALTERNATİF TEDAVİLER</dc:title>
  <dc:creator>melike.doğanay</dc:creator>
  <cp:lastModifiedBy>DNP</cp:lastModifiedBy>
  <cp:revision>449</cp:revision>
  <dcterms:created xsi:type="dcterms:W3CDTF">2015-01-23T12:03:37Z</dcterms:created>
  <dcterms:modified xsi:type="dcterms:W3CDTF">2015-05-13T07:24:36Z</dcterms:modified>
</cp:coreProperties>
</file>