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27" r:id="rId3"/>
    <p:sldId id="257" r:id="rId4"/>
    <p:sldId id="258" r:id="rId5"/>
    <p:sldId id="260" r:id="rId6"/>
    <p:sldId id="328" r:id="rId7"/>
    <p:sldId id="263" r:id="rId8"/>
    <p:sldId id="266" r:id="rId9"/>
    <p:sldId id="265" r:id="rId10"/>
    <p:sldId id="268" r:id="rId11"/>
    <p:sldId id="277" r:id="rId12"/>
    <p:sldId id="269" r:id="rId13"/>
    <p:sldId id="284" r:id="rId14"/>
    <p:sldId id="279" r:id="rId15"/>
    <p:sldId id="282" r:id="rId16"/>
    <p:sldId id="281" r:id="rId17"/>
    <p:sldId id="283" r:id="rId18"/>
    <p:sldId id="285" r:id="rId19"/>
    <p:sldId id="286" r:id="rId20"/>
    <p:sldId id="288" r:id="rId21"/>
    <p:sldId id="297" r:id="rId22"/>
    <p:sldId id="298" r:id="rId23"/>
    <p:sldId id="299" r:id="rId24"/>
    <p:sldId id="303" r:id="rId25"/>
    <p:sldId id="287" r:id="rId26"/>
    <p:sldId id="289" r:id="rId27"/>
    <p:sldId id="290" r:id="rId28"/>
    <p:sldId id="306" r:id="rId29"/>
    <p:sldId id="291" r:id="rId30"/>
    <p:sldId id="292" r:id="rId31"/>
    <p:sldId id="293" r:id="rId32"/>
    <p:sldId id="294" r:id="rId33"/>
    <p:sldId id="326" r:id="rId34"/>
    <p:sldId id="295" r:id="rId35"/>
    <p:sldId id="307" r:id="rId36"/>
    <p:sldId id="308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30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0" autoAdjust="0"/>
  </p:normalViewPr>
  <p:slideViewPr>
    <p:cSldViewPr>
      <p:cViewPr>
        <p:scale>
          <a:sx n="75" d="100"/>
          <a:sy n="75" d="100"/>
        </p:scale>
        <p:origin x="-22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D20FC-C3A7-45AF-8932-AA5A044AF59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EBBF474-2365-4145-8217-4EA733F6E4E8}">
      <dgm:prSet phldrT="[Metin]" custT="1"/>
      <dgm:spPr>
        <a:solidFill>
          <a:srgbClr val="FF0000"/>
        </a:solidFill>
      </dgm:spPr>
      <dgm:t>
        <a:bodyPr/>
        <a:lstStyle/>
        <a:p>
          <a:r>
            <a:rPr lang="tr-TR" sz="2000" b="1" dirty="0" smtClean="0"/>
            <a:t>Tarama ?</a:t>
          </a:r>
          <a:endParaRPr lang="tr-TR" sz="2000" b="1" dirty="0"/>
        </a:p>
      </dgm:t>
    </dgm:pt>
    <dgm:pt modelId="{DCE86D80-A8D4-4589-B934-96901FC53408}" type="parTrans" cxnId="{79811EEC-37D7-4DC4-9AA8-3CE84D23C423}">
      <dgm:prSet/>
      <dgm:spPr/>
      <dgm:t>
        <a:bodyPr/>
        <a:lstStyle/>
        <a:p>
          <a:endParaRPr lang="tr-TR"/>
        </a:p>
      </dgm:t>
    </dgm:pt>
    <dgm:pt modelId="{0C2C852D-BA10-48AE-A036-77B47F8EC354}" type="sibTrans" cxnId="{79811EEC-37D7-4DC4-9AA8-3CE84D23C423}">
      <dgm:prSet/>
      <dgm:spPr/>
      <dgm:t>
        <a:bodyPr/>
        <a:lstStyle/>
        <a:p>
          <a:endParaRPr lang="tr-TR"/>
        </a:p>
      </dgm:t>
    </dgm:pt>
    <dgm:pt modelId="{2CE10BFC-BDB2-42DF-A828-1702D8672393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1800" b="1" dirty="0" smtClean="0"/>
            <a:t>Birçok patolojik tip mevcut</a:t>
          </a:r>
          <a:endParaRPr lang="tr-TR" sz="1800" b="1" dirty="0"/>
        </a:p>
      </dgm:t>
    </dgm:pt>
    <dgm:pt modelId="{F30D3A7F-EA53-4A79-9D75-5BEB5681DE4B}" type="parTrans" cxnId="{2E840E17-18B7-494B-9BFD-4C10B5778B4E}">
      <dgm:prSet/>
      <dgm:spPr/>
      <dgm:t>
        <a:bodyPr/>
        <a:lstStyle/>
        <a:p>
          <a:endParaRPr lang="tr-TR"/>
        </a:p>
      </dgm:t>
    </dgm:pt>
    <dgm:pt modelId="{7FBF0CCE-D9C3-43B9-9FD5-E53BBB8C2A6F}" type="sibTrans" cxnId="{2E840E17-18B7-494B-9BFD-4C10B5778B4E}">
      <dgm:prSet/>
      <dgm:spPr/>
      <dgm:t>
        <a:bodyPr/>
        <a:lstStyle/>
        <a:p>
          <a:endParaRPr lang="tr-TR"/>
        </a:p>
      </dgm:t>
    </dgm:pt>
    <dgm:pt modelId="{A92387B3-CAD4-423E-98BE-80FC20B81B1C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800" b="1" dirty="0" smtClean="0"/>
            <a:t>Tedavi; Cerrahi ve kemoterapi</a:t>
          </a:r>
          <a:endParaRPr lang="tr-TR" sz="1800" b="1" dirty="0"/>
        </a:p>
      </dgm:t>
    </dgm:pt>
    <dgm:pt modelId="{ACF43756-1186-490A-BAE3-E92429C8C046}" type="parTrans" cxnId="{B1473FFA-A589-4CFC-A51B-D64D95A97963}">
      <dgm:prSet/>
      <dgm:spPr/>
      <dgm:t>
        <a:bodyPr/>
        <a:lstStyle/>
        <a:p>
          <a:endParaRPr lang="tr-TR"/>
        </a:p>
      </dgm:t>
    </dgm:pt>
    <dgm:pt modelId="{647B05F9-9E5B-44D5-80CF-84823C8BA944}" type="sibTrans" cxnId="{B1473FFA-A589-4CFC-A51B-D64D95A97963}">
      <dgm:prSet/>
      <dgm:spPr/>
      <dgm:t>
        <a:bodyPr/>
        <a:lstStyle/>
        <a:p>
          <a:endParaRPr lang="tr-TR"/>
        </a:p>
      </dgm:t>
    </dgm:pt>
    <dgm:pt modelId="{5DE0EC8F-B63D-485E-9869-AEE4BC5A5BD3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1600" b="1" dirty="0" smtClean="0">
              <a:solidFill>
                <a:srgbClr val="002060"/>
              </a:solidFill>
            </a:rPr>
            <a:t>Genetik mutasyonlu </a:t>
          </a:r>
          <a:r>
            <a:rPr lang="tr-TR" sz="1600" b="1" dirty="0" err="1" smtClean="0">
              <a:solidFill>
                <a:srgbClr val="002060"/>
              </a:solidFill>
            </a:rPr>
            <a:t>familial</a:t>
          </a:r>
          <a:r>
            <a:rPr lang="tr-TR" sz="1600" b="1" dirty="0" smtClean="0">
              <a:solidFill>
                <a:srgbClr val="002060"/>
              </a:solidFill>
            </a:rPr>
            <a:t> tip dışında etiyolojiyi bilmiyoruz</a:t>
          </a:r>
          <a:endParaRPr lang="tr-TR" sz="1600" b="1" dirty="0">
            <a:solidFill>
              <a:srgbClr val="002060"/>
            </a:solidFill>
          </a:endParaRPr>
        </a:p>
      </dgm:t>
    </dgm:pt>
    <dgm:pt modelId="{8EDB825A-14F8-4B40-9AB2-0720F09B2044}" type="parTrans" cxnId="{37BA44B9-76BB-40D5-8951-8810852B8DD3}">
      <dgm:prSet/>
      <dgm:spPr/>
      <dgm:t>
        <a:bodyPr/>
        <a:lstStyle/>
        <a:p>
          <a:endParaRPr lang="tr-TR"/>
        </a:p>
      </dgm:t>
    </dgm:pt>
    <dgm:pt modelId="{E175EC09-C803-4749-942B-D5CECA07D625}" type="sibTrans" cxnId="{37BA44B9-76BB-40D5-8951-8810852B8DD3}">
      <dgm:prSet/>
      <dgm:spPr/>
      <dgm:t>
        <a:bodyPr/>
        <a:lstStyle/>
        <a:p>
          <a:endParaRPr lang="tr-TR"/>
        </a:p>
      </dgm:t>
    </dgm:pt>
    <dgm:pt modelId="{8EB37355-6323-442A-8D14-26D4D8BC1993}">
      <dgm:prSet phldrT="[Metin]" custT="1"/>
      <dgm:spPr>
        <a:solidFill>
          <a:srgbClr val="FFC000"/>
        </a:solidFill>
      </dgm:spPr>
      <dgm:t>
        <a:bodyPr/>
        <a:lstStyle/>
        <a:p>
          <a:r>
            <a:rPr lang="tr-TR" sz="1400" dirty="0" smtClean="0"/>
            <a:t> </a:t>
          </a:r>
          <a:r>
            <a:rPr lang="tr-TR" sz="1600" b="0" dirty="0" smtClean="0"/>
            <a:t>  Son 50 yıldan beri </a:t>
          </a:r>
          <a:r>
            <a:rPr lang="tr-TR" sz="1600" b="0" dirty="0" err="1" smtClean="0"/>
            <a:t>mortalite</a:t>
          </a:r>
          <a:r>
            <a:rPr lang="tr-TR" sz="1600" b="0" dirty="0" smtClean="0"/>
            <a:t> oranlarında azalma sağlanamadı</a:t>
          </a:r>
          <a:endParaRPr lang="tr-TR" sz="1600" b="0" dirty="0"/>
        </a:p>
      </dgm:t>
    </dgm:pt>
    <dgm:pt modelId="{FF34D42A-17D2-4221-B53D-228D015FB1BC}" type="parTrans" cxnId="{86F61C14-D351-4D2A-BC0A-E281DDC54083}">
      <dgm:prSet/>
      <dgm:spPr/>
      <dgm:t>
        <a:bodyPr/>
        <a:lstStyle/>
        <a:p>
          <a:endParaRPr lang="tr-TR"/>
        </a:p>
      </dgm:t>
    </dgm:pt>
    <dgm:pt modelId="{D5E7E7FB-3B14-4480-BE2F-C8E30AA8697F}" type="sibTrans" cxnId="{86F61C14-D351-4D2A-BC0A-E281DDC54083}">
      <dgm:prSet/>
      <dgm:spPr/>
      <dgm:t>
        <a:bodyPr/>
        <a:lstStyle/>
        <a:p>
          <a:endParaRPr lang="tr-TR"/>
        </a:p>
      </dgm:t>
    </dgm:pt>
    <dgm:pt modelId="{D93D5A36-AC7E-49B0-A09A-D545C1987E27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1800" b="1" dirty="0" smtClean="0">
              <a:solidFill>
                <a:srgbClr val="002060"/>
              </a:solidFill>
            </a:rPr>
            <a:t>Tanı; Doku örneği ile sıklıkla ileri evrede</a:t>
          </a:r>
          <a:endParaRPr lang="tr-TR" sz="1800" b="1" dirty="0">
            <a:solidFill>
              <a:srgbClr val="002060"/>
            </a:solidFill>
          </a:endParaRPr>
        </a:p>
      </dgm:t>
    </dgm:pt>
    <dgm:pt modelId="{DA066DA8-C0B7-4DB2-89D1-954E42D8A6E5}" type="parTrans" cxnId="{7825BB20-9B5D-4155-AA20-32A94F0FD8E5}">
      <dgm:prSet/>
      <dgm:spPr/>
      <dgm:t>
        <a:bodyPr/>
        <a:lstStyle/>
        <a:p>
          <a:endParaRPr lang="tr-TR"/>
        </a:p>
      </dgm:t>
    </dgm:pt>
    <dgm:pt modelId="{0DCAF1C2-06D7-43FB-9F59-0AC14AD79B72}" type="sibTrans" cxnId="{7825BB20-9B5D-4155-AA20-32A94F0FD8E5}">
      <dgm:prSet/>
      <dgm:spPr/>
      <dgm:t>
        <a:bodyPr/>
        <a:lstStyle/>
        <a:p>
          <a:endParaRPr lang="tr-TR"/>
        </a:p>
      </dgm:t>
    </dgm:pt>
    <dgm:pt modelId="{6B062D86-A4A2-4D69-9ECA-13488036A0BF}">
      <dgm:prSet phldrT="[Metin]"/>
      <dgm:spPr>
        <a:solidFill>
          <a:srgbClr val="002060"/>
        </a:solidFill>
      </dgm:spPr>
      <dgm:t>
        <a:bodyPr/>
        <a:lstStyle/>
        <a:p>
          <a:r>
            <a:rPr lang="tr-TR" dirty="0" err="1" smtClean="0"/>
            <a:t>Outcome</a:t>
          </a:r>
          <a:r>
            <a:rPr lang="tr-TR" dirty="0" smtClean="0"/>
            <a:t>; İleri evrede teşhis edildiği için kötü, ölümcül.</a:t>
          </a:r>
          <a:endParaRPr lang="tr-TR" dirty="0"/>
        </a:p>
      </dgm:t>
    </dgm:pt>
    <dgm:pt modelId="{2322200B-303C-491A-ACA3-9020A20CE36A}" type="parTrans" cxnId="{76F4DC63-F6E0-40D8-A2E5-29E05B290433}">
      <dgm:prSet/>
      <dgm:spPr/>
      <dgm:t>
        <a:bodyPr/>
        <a:lstStyle/>
        <a:p>
          <a:endParaRPr lang="tr-TR"/>
        </a:p>
      </dgm:t>
    </dgm:pt>
    <dgm:pt modelId="{FFCD4B1C-97CD-417D-8E34-67D80310A5C6}" type="sibTrans" cxnId="{76F4DC63-F6E0-40D8-A2E5-29E05B290433}">
      <dgm:prSet/>
      <dgm:spPr/>
      <dgm:t>
        <a:bodyPr/>
        <a:lstStyle/>
        <a:p>
          <a:endParaRPr lang="tr-TR"/>
        </a:p>
      </dgm:t>
    </dgm:pt>
    <dgm:pt modelId="{2E26AF39-C69B-4224-A014-E046A79D2821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1600" b="1" dirty="0" err="1" smtClean="0">
              <a:solidFill>
                <a:srgbClr val="002060"/>
              </a:solidFill>
            </a:rPr>
            <a:t>Prognoz</a:t>
          </a:r>
          <a:r>
            <a:rPr lang="tr-TR" sz="1600" b="1" dirty="0" smtClean="0">
              <a:solidFill>
                <a:srgbClr val="002060"/>
              </a:solidFill>
            </a:rPr>
            <a:t>; Tümörün tipine ve evresine bağlı</a:t>
          </a:r>
          <a:endParaRPr lang="tr-TR" sz="1600" b="1" dirty="0">
            <a:solidFill>
              <a:srgbClr val="002060"/>
            </a:solidFill>
          </a:endParaRPr>
        </a:p>
      </dgm:t>
    </dgm:pt>
    <dgm:pt modelId="{ABE3B8C8-D5DD-4830-8CFA-6D742036CF1C}" type="parTrans" cxnId="{D58B6BF6-645E-47B7-874E-C68D4B6E9B21}">
      <dgm:prSet/>
      <dgm:spPr/>
      <dgm:t>
        <a:bodyPr/>
        <a:lstStyle/>
        <a:p>
          <a:endParaRPr lang="tr-TR"/>
        </a:p>
      </dgm:t>
    </dgm:pt>
    <dgm:pt modelId="{AF835CC5-BB96-484B-B3A7-3AAF3B5E82C2}" type="sibTrans" cxnId="{D58B6BF6-645E-47B7-874E-C68D4B6E9B21}">
      <dgm:prSet/>
      <dgm:spPr/>
      <dgm:t>
        <a:bodyPr/>
        <a:lstStyle/>
        <a:p>
          <a:endParaRPr lang="tr-TR"/>
        </a:p>
      </dgm:t>
    </dgm:pt>
    <dgm:pt modelId="{A53DF393-EFA0-44FD-9465-CC3443370009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1800" b="1" dirty="0" err="1" smtClean="0"/>
            <a:t>İnsidans</a:t>
          </a:r>
          <a:r>
            <a:rPr lang="tr-TR" sz="1800" b="1" dirty="0" smtClean="0"/>
            <a:t> 12/100.000 </a:t>
          </a:r>
          <a:endParaRPr lang="tr-TR" sz="1800" b="1" dirty="0"/>
        </a:p>
      </dgm:t>
    </dgm:pt>
    <dgm:pt modelId="{A988CD41-2184-4119-90A0-55928C657F4E}" type="parTrans" cxnId="{3F070CE3-2CCB-45A8-9FD9-D43938296A1E}">
      <dgm:prSet/>
      <dgm:spPr/>
      <dgm:t>
        <a:bodyPr/>
        <a:lstStyle/>
        <a:p>
          <a:endParaRPr lang="tr-TR"/>
        </a:p>
      </dgm:t>
    </dgm:pt>
    <dgm:pt modelId="{8079096A-AEFC-40E6-ADE3-0B0D01B266F4}" type="sibTrans" cxnId="{3F070CE3-2CCB-45A8-9FD9-D43938296A1E}">
      <dgm:prSet/>
      <dgm:spPr/>
      <dgm:t>
        <a:bodyPr/>
        <a:lstStyle/>
        <a:p>
          <a:endParaRPr lang="tr-TR"/>
        </a:p>
      </dgm:t>
    </dgm:pt>
    <dgm:pt modelId="{523C69A7-53EB-4D6E-9AA1-E8F374C8FD0E}" type="pres">
      <dgm:prSet presAssocID="{410D20FC-C3A7-45AF-8932-AA5A044AF59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0B9B0-6305-40DA-BE6F-6A6E8F662A28}" type="pres">
      <dgm:prSet presAssocID="{410D20FC-C3A7-45AF-8932-AA5A044AF59E}" presName="children" presStyleCnt="0"/>
      <dgm:spPr/>
    </dgm:pt>
    <dgm:pt modelId="{C601B0FC-6AA1-42D7-B896-01ED9957340D}" type="pres">
      <dgm:prSet presAssocID="{410D20FC-C3A7-45AF-8932-AA5A044AF59E}" presName="child1group" presStyleCnt="0"/>
      <dgm:spPr/>
    </dgm:pt>
    <dgm:pt modelId="{41CBE04E-7B3A-4F63-9FE7-B772CF01932C}" type="pres">
      <dgm:prSet presAssocID="{410D20FC-C3A7-45AF-8932-AA5A044AF59E}" presName="child1" presStyleLbl="bgAcc1" presStyleIdx="0" presStyleCnt="4" custScaleX="94159" custScaleY="94725" custLinFactNeighborX="-10809" custLinFactNeighborY="1898"/>
      <dgm:spPr/>
      <dgm:t>
        <a:bodyPr/>
        <a:lstStyle/>
        <a:p>
          <a:endParaRPr lang="en-US"/>
        </a:p>
      </dgm:t>
    </dgm:pt>
    <dgm:pt modelId="{DEBC0276-8552-4215-ADAB-A36DE765AC02}" type="pres">
      <dgm:prSet presAssocID="{410D20FC-C3A7-45AF-8932-AA5A044AF59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14DB2-2454-4467-B307-EBDBC62BC516}" type="pres">
      <dgm:prSet presAssocID="{410D20FC-C3A7-45AF-8932-AA5A044AF59E}" presName="child2group" presStyleCnt="0"/>
      <dgm:spPr/>
    </dgm:pt>
    <dgm:pt modelId="{7B24B8C8-E22C-4940-A148-DCF9FEBD2370}" type="pres">
      <dgm:prSet presAssocID="{410D20FC-C3A7-45AF-8932-AA5A044AF59E}" presName="child2" presStyleLbl="bgAcc1" presStyleIdx="1" presStyleCnt="4" custLinFactNeighborX="13510" custLinFactNeighborY="-2997"/>
      <dgm:spPr/>
      <dgm:t>
        <a:bodyPr/>
        <a:lstStyle/>
        <a:p>
          <a:endParaRPr lang="tr-TR"/>
        </a:p>
      </dgm:t>
    </dgm:pt>
    <dgm:pt modelId="{E78E4A32-F397-429B-8584-802588709F17}" type="pres">
      <dgm:prSet presAssocID="{410D20FC-C3A7-45AF-8932-AA5A044AF59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1C14D1-BDB1-4907-A9BD-5F28132F669C}" type="pres">
      <dgm:prSet presAssocID="{410D20FC-C3A7-45AF-8932-AA5A044AF59E}" presName="child3group" presStyleCnt="0"/>
      <dgm:spPr/>
    </dgm:pt>
    <dgm:pt modelId="{FE7F00F4-6ECF-4CD0-97DE-FAFE62160A5D}" type="pres">
      <dgm:prSet presAssocID="{410D20FC-C3A7-45AF-8932-AA5A044AF59E}" presName="child3" presStyleLbl="bgAcc1" presStyleIdx="2" presStyleCnt="4"/>
      <dgm:spPr/>
      <dgm:t>
        <a:bodyPr/>
        <a:lstStyle/>
        <a:p>
          <a:endParaRPr lang="en-US"/>
        </a:p>
      </dgm:t>
    </dgm:pt>
    <dgm:pt modelId="{1DCC8FA0-61E4-4A14-A256-BC0FDDB5DF54}" type="pres">
      <dgm:prSet presAssocID="{410D20FC-C3A7-45AF-8932-AA5A044AF59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20F3A-9677-4CA5-B3C9-50082E412631}" type="pres">
      <dgm:prSet presAssocID="{410D20FC-C3A7-45AF-8932-AA5A044AF59E}" presName="child4group" presStyleCnt="0"/>
      <dgm:spPr/>
    </dgm:pt>
    <dgm:pt modelId="{3F627E4E-5403-45C7-8AF4-428B007F133F}" type="pres">
      <dgm:prSet presAssocID="{410D20FC-C3A7-45AF-8932-AA5A044AF59E}" presName="child4" presStyleLbl="bgAcc1" presStyleIdx="3" presStyleCnt="4"/>
      <dgm:spPr/>
      <dgm:t>
        <a:bodyPr/>
        <a:lstStyle/>
        <a:p>
          <a:endParaRPr lang="tr-TR"/>
        </a:p>
      </dgm:t>
    </dgm:pt>
    <dgm:pt modelId="{DB4BC0B2-8489-45AB-9FA0-46020E419ECA}" type="pres">
      <dgm:prSet presAssocID="{410D20FC-C3A7-45AF-8932-AA5A044AF59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73FFE1-0BD7-4264-9E7D-2CBBDC058679}" type="pres">
      <dgm:prSet presAssocID="{410D20FC-C3A7-45AF-8932-AA5A044AF59E}" presName="childPlaceholder" presStyleCnt="0"/>
      <dgm:spPr/>
    </dgm:pt>
    <dgm:pt modelId="{AD33A51C-52A3-4D19-BA4F-ACB86C948B88}" type="pres">
      <dgm:prSet presAssocID="{410D20FC-C3A7-45AF-8932-AA5A044AF59E}" presName="circle" presStyleCnt="0"/>
      <dgm:spPr/>
    </dgm:pt>
    <dgm:pt modelId="{6C6B0E02-C0DA-41E0-85CD-990BCF478D9F}" type="pres">
      <dgm:prSet presAssocID="{410D20FC-C3A7-45AF-8932-AA5A044AF59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E8385-0011-4CD2-80F4-A47DB352688F}" type="pres">
      <dgm:prSet presAssocID="{410D20FC-C3A7-45AF-8932-AA5A044AF59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F8B097-4F32-4DD2-87C0-7F1EE56B3ECE}" type="pres">
      <dgm:prSet presAssocID="{410D20FC-C3A7-45AF-8932-AA5A044AF59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EC2FC-2D07-4A94-9287-2E33AF49C93C}" type="pres">
      <dgm:prSet presAssocID="{410D20FC-C3A7-45AF-8932-AA5A044AF59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CCC78-A8E8-420D-A237-2F6050929D48}" type="pres">
      <dgm:prSet presAssocID="{410D20FC-C3A7-45AF-8932-AA5A044AF59E}" presName="quadrantPlaceholder" presStyleCnt="0"/>
      <dgm:spPr/>
    </dgm:pt>
    <dgm:pt modelId="{705C3C48-1967-43D8-BAFC-DB7FBC3E5850}" type="pres">
      <dgm:prSet presAssocID="{410D20FC-C3A7-45AF-8932-AA5A044AF59E}" presName="center1" presStyleLbl="fgShp" presStyleIdx="0" presStyleCnt="2"/>
      <dgm:spPr/>
    </dgm:pt>
    <dgm:pt modelId="{C9D25649-5191-4930-835F-D6D557928B74}" type="pres">
      <dgm:prSet presAssocID="{410D20FC-C3A7-45AF-8932-AA5A044AF59E}" presName="center2" presStyleLbl="fgShp" presStyleIdx="1" presStyleCnt="2"/>
      <dgm:spPr/>
    </dgm:pt>
  </dgm:ptLst>
  <dgm:cxnLst>
    <dgm:cxn modelId="{6D15DC24-4912-984C-A675-167EB6FFDB88}" type="presOf" srcId="{5DE0EC8F-B63D-485E-9869-AEE4BC5A5BD3}" destId="{7B24B8C8-E22C-4940-A148-DCF9FEBD2370}" srcOrd="0" destOrd="0" presId="urn:microsoft.com/office/officeart/2005/8/layout/cycle4"/>
    <dgm:cxn modelId="{82952D21-E806-974E-A0B0-DF1566538B2F}" type="presOf" srcId="{D93D5A36-AC7E-49B0-A09A-D545C1987E27}" destId="{1DCC8FA0-61E4-4A14-A256-BC0FDDB5DF54}" srcOrd="1" destOrd="0" presId="urn:microsoft.com/office/officeart/2005/8/layout/cycle4"/>
    <dgm:cxn modelId="{7825BB20-9B5D-4155-AA20-32A94F0FD8E5}" srcId="{8EB37355-6323-442A-8D14-26D4D8BC1993}" destId="{D93D5A36-AC7E-49B0-A09A-D545C1987E27}" srcOrd="0" destOrd="0" parTransId="{DA066DA8-C0B7-4DB2-89D1-954E42D8A6E5}" sibTransId="{0DCAF1C2-06D7-43FB-9F59-0AC14AD79B72}"/>
    <dgm:cxn modelId="{79811EEC-37D7-4DC4-9AA8-3CE84D23C423}" srcId="{410D20FC-C3A7-45AF-8932-AA5A044AF59E}" destId="{0EBBF474-2365-4145-8217-4EA733F6E4E8}" srcOrd="0" destOrd="0" parTransId="{DCE86D80-A8D4-4589-B934-96901FC53408}" sibTransId="{0C2C852D-BA10-48AE-A036-77B47F8EC354}"/>
    <dgm:cxn modelId="{76F4DC63-F6E0-40D8-A2E5-29E05B290433}" srcId="{410D20FC-C3A7-45AF-8932-AA5A044AF59E}" destId="{6B062D86-A4A2-4D69-9ECA-13488036A0BF}" srcOrd="3" destOrd="0" parTransId="{2322200B-303C-491A-ACA3-9020A20CE36A}" sibTransId="{FFCD4B1C-97CD-417D-8E34-67D80310A5C6}"/>
    <dgm:cxn modelId="{D58B6BF6-645E-47B7-874E-C68D4B6E9B21}" srcId="{6B062D86-A4A2-4D69-9ECA-13488036A0BF}" destId="{2E26AF39-C69B-4224-A014-E046A79D2821}" srcOrd="0" destOrd="0" parTransId="{ABE3B8C8-D5DD-4830-8CFA-6D742036CF1C}" sibTransId="{AF835CC5-BB96-484B-B3A7-3AAF3B5E82C2}"/>
    <dgm:cxn modelId="{961E2AD3-1709-644C-A112-942A657A7B55}" type="presOf" srcId="{2E26AF39-C69B-4224-A014-E046A79D2821}" destId="{3F627E4E-5403-45C7-8AF4-428B007F133F}" srcOrd="0" destOrd="0" presId="urn:microsoft.com/office/officeart/2005/8/layout/cycle4"/>
    <dgm:cxn modelId="{47CD4F0C-B220-3744-8C3B-AC5D2F8F96CB}" type="presOf" srcId="{D93D5A36-AC7E-49B0-A09A-D545C1987E27}" destId="{FE7F00F4-6ECF-4CD0-97DE-FAFE62160A5D}" srcOrd="0" destOrd="0" presId="urn:microsoft.com/office/officeart/2005/8/layout/cycle4"/>
    <dgm:cxn modelId="{86F61C14-D351-4D2A-BC0A-E281DDC54083}" srcId="{410D20FC-C3A7-45AF-8932-AA5A044AF59E}" destId="{8EB37355-6323-442A-8D14-26D4D8BC1993}" srcOrd="2" destOrd="0" parTransId="{FF34D42A-17D2-4221-B53D-228D015FB1BC}" sibTransId="{D5E7E7FB-3B14-4480-BE2F-C8E30AA8697F}"/>
    <dgm:cxn modelId="{FCB08F6E-6F55-E743-9335-91B873E49198}" type="presOf" srcId="{2CE10BFC-BDB2-42DF-A828-1702D8672393}" destId="{41CBE04E-7B3A-4F63-9FE7-B772CF01932C}" srcOrd="0" destOrd="0" presId="urn:microsoft.com/office/officeart/2005/8/layout/cycle4"/>
    <dgm:cxn modelId="{800C07CA-6DD6-7947-A768-261ABE9145CC}" type="presOf" srcId="{5DE0EC8F-B63D-485E-9869-AEE4BC5A5BD3}" destId="{E78E4A32-F397-429B-8584-802588709F17}" srcOrd="1" destOrd="0" presId="urn:microsoft.com/office/officeart/2005/8/layout/cycle4"/>
    <dgm:cxn modelId="{B1473FFA-A589-4CFC-A51B-D64D95A97963}" srcId="{410D20FC-C3A7-45AF-8932-AA5A044AF59E}" destId="{A92387B3-CAD4-423E-98BE-80FC20B81B1C}" srcOrd="1" destOrd="0" parTransId="{ACF43756-1186-490A-BAE3-E92429C8C046}" sibTransId="{647B05F9-9E5B-44D5-80CF-84823C8BA944}"/>
    <dgm:cxn modelId="{7F6D44C6-4E35-924E-9A44-445D5C590728}" type="presOf" srcId="{0EBBF474-2365-4145-8217-4EA733F6E4E8}" destId="{6C6B0E02-C0DA-41E0-85CD-990BCF478D9F}" srcOrd="0" destOrd="0" presId="urn:microsoft.com/office/officeart/2005/8/layout/cycle4"/>
    <dgm:cxn modelId="{3941830C-7B5E-9B4D-BB1C-6D0577DCB3BD}" type="presOf" srcId="{6B062D86-A4A2-4D69-9ECA-13488036A0BF}" destId="{B40EC2FC-2D07-4A94-9287-2E33AF49C93C}" srcOrd="0" destOrd="0" presId="urn:microsoft.com/office/officeart/2005/8/layout/cycle4"/>
    <dgm:cxn modelId="{3F070CE3-2CCB-45A8-9FD9-D43938296A1E}" srcId="{0EBBF474-2365-4145-8217-4EA733F6E4E8}" destId="{A53DF393-EFA0-44FD-9465-CC3443370009}" srcOrd="1" destOrd="0" parTransId="{A988CD41-2184-4119-90A0-55928C657F4E}" sibTransId="{8079096A-AEFC-40E6-ADE3-0B0D01B266F4}"/>
    <dgm:cxn modelId="{8928CECB-B59F-F247-B701-D077CBD1A657}" type="presOf" srcId="{A92387B3-CAD4-423E-98BE-80FC20B81B1C}" destId="{C28E8385-0011-4CD2-80F4-A47DB352688F}" srcOrd="0" destOrd="0" presId="urn:microsoft.com/office/officeart/2005/8/layout/cycle4"/>
    <dgm:cxn modelId="{C5648DD5-96CB-D145-BAA2-767E1A4D2D7B}" type="presOf" srcId="{2CE10BFC-BDB2-42DF-A828-1702D8672393}" destId="{DEBC0276-8552-4215-ADAB-A36DE765AC02}" srcOrd="1" destOrd="0" presId="urn:microsoft.com/office/officeart/2005/8/layout/cycle4"/>
    <dgm:cxn modelId="{CD638E25-3340-4033-969C-76CC504411CB}" type="presOf" srcId="{A53DF393-EFA0-44FD-9465-CC3443370009}" destId="{41CBE04E-7B3A-4F63-9FE7-B772CF01932C}" srcOrd="0" destOrd="1" presId="urn:microsoft.com/office/officeart/2005/8/layout/cycle4"/>
    <dgm:cxn modelId="{2E840E17-18B7-494B-9BFD-4C10B5778B4E}" srcId="{0EBBF474-2365-4145-8217-4EA733F6E4E8}" destId="{2CE10BFC-BDB2-42DF-A828-1702D8672393}" srcOrd="0" destOrd="0" parTransId="{F30D3A7F-EA53-4A79-9D75-5BEB5681DE4B}" sibTransId="{7FBF0CCE-D9C3-43B9-9FD5-E53BBB8C2A6F}"/>
    <dgm:cxn modelId="{F5EAD66B-052C-BA44-BBD7-CB235FBF5ECB}" type="presOf" srcId="{2E26AF39-C69B-4224-A014-E046A79D2821}" destId="{DB4BC0B2-8489-45AB-9FA0-46020E419ECA}" srcOrd="1" destOrd="0" presId="urn:microsoft.com/office/officeart/2005/8/layout/cycle4"/>
    <dgm:cxn modelId="{DA1074C2-5873-432D-B1CD-E11E8002A0BC}" type="presOf" srcId="{A53DF393-EFA0-44FD-9465-CC3443370009}" destId="{DEBC0276-8552-4215-ADAB-A36DE765AC02}" srcOrd="1" destOrd="1" presId="urn:microsoft.com/office/officeart/2005/8/layout/cycle4"/>
    <dgm:cxn modelId="{DB52145B-FA0A-A745-BCEF-1CEBACAE9812}" type="presOf" srcId="{410D20FC-C3A7-45AF-8932-AA5A044AF59E}" destId="{523C69A7-53EB-4D6E-9AA1-E8F374C8FD0E}" srcOrd="0" destOrd="0" presId="urn:microsoft.com/office/officeart/2005/8/layout/cycle4"/>
    <dgm:cxn modelId="{37BA44B9-76BB-40D5-8951-8810852B8DD3}" srcId="{A92387B3-CAD4-423E-98BE-80FC20B81B1C}" destId="{5DE0EC8F-B63D-485E-9869-AEE4BC5A5BD3}" srcOrd="0" destOrd="0" parTransId="{8EDB825A-14F8-4B40-9AB2-0720F09B2044}" sibTransId="{E175EC09-C803-4749-942B-D5CECA07D625}"/>
    <dgm:cxn modelId="{3D0E8A32-B0B5-A54D-B85D-9B3ACF51BB2A}" type="presOf" srcId="{8EB37355-6323-442A-8D14-26D4D8BC1993}" destId="{90F8B097-4F32-4DD2-87C0-7F1EE56B3ECE}" srcOrd="0" destOrd="0" presId="urn:microsoft.com/office/officeart/2005/8/layout/cycle4"/>
    <dgm:cxn modelId="{09BFB462-2C4A-4947-B7F6-3E8781631DA7}" type="presParOf" srcId="{523C69A7-53EB-4D6E-9AA1-E8F374C8FD0E}" destId="{C590B9B0-6305-40DA-BE6F-6A6E8F662A28}" srcOrd="0" destOrd="0" presId="urn:microsoft.com/office/officeart/2005/8/layout/cycle4"/>
    <dgm:cxn modelId="{3461CCCA-F9A6-514B-B48D-9F30970E0748}" type="presParOf" srcId="{C590B9B0-6305-40DA-BE6F-6A6E8F662A28}" destId="{C601B0FC-6AA1-42D7-B896-01ED9957340D}" srcOrd="0" destOrd="0" presId="urn:microsoft.com/office/officeart/2005/8/layout/cycle4"/>
    <dgm:cxn modelId="{9DAFB21B-3EDE-7049-9E10-6889112BA9B9}" type="presParOf" srcId="{C601B0FC-6AA1-42D7-B896-01ED9957340D}" destId="{41CBE04E-7B3A-4F63-9FE7-B772CF01932C}" srcOrd="0" destOrd="0" presId="urn:microsoft.com/office/officeart/2005/8/layout/cycle4"/>
    <dgm:cxn modelId="{A24C9863-8178-1F45-9AEA-F2579642D23C}" type="presParOf" srcId="{C601B0FC-6AA1-42D7-B896-01ED9957340D}" destId="{DEBC0276-8552-4215-ADAB-A36DE765AC02}" srcOrd="1" destOrd="0" presId="urn:microsoft.com/office/officeart/2005/8/layout/cycle4"/>
    <dgm:cxn modelId="{0F0564D1-8ECD-0143-904F-0E17B9E7641E}" type="presParOf" srcId="{C590B9B0-6305-40DA-BE6F-6A6E8F662A28}" destId="{52B14DB2-2454-4467-B307-EBDBC62BC516}" srcOrd="1" destOrd="0" presId="urn:microsoft.com/office/officeart/2005/8/layout/cycle4"/>
    <dgm:cxn modelId="{73361008-62FB-894E-B113-991A3DF377D4}" type="presParOf" srcId="{52B14DB2-2454-4467-B307-EBDBC62BC516}" destId="{7B24B8C8-E22C-4940-A148-DCF9FEBD2370}" srcOrd="0" destOrd="0" presId="urn:microsoft.com/office/officeart/2005/8/layout/cycle4"/>
    <dgm:cxn modelId="{91B6FF55-00AB-5141-8598-3C9DFBE88304}" type="presParOf" srcId="{52B14DB2-2454-4467-B307-EBDBC62BC516}" destId="{E78E4A32-F397-429B-8584-802588709F17}" srcOrd="1" destOrd="0" presId="urn:microsoft.com/office/officeart/2005/8/layout/cycle4"/>
    <dgm:cxn modelId="{592F5737-6B98-DA4B-AE1C-D62D937CE477}" type="presParOf" srcId="{C590B9B0-6305-40DA-BE6F-6A6E8F662A28}" destId="{111C14D1-BDB1-4907-A9BD-5F28132F669C}" srcOrd="2" destOrd="0" presId="urn:microsoft.com/office/officeart/2005/8/layout/cycle4"/>
    <dgm:cxn modelId="{EBC548D3-5A15-8249-B8A3-0190F5E659A7}" type="presParOf" srcId="{111C14D1-BDB1-4907-A9BD-5F28132F669C}" destId="{FE7F00F4-6ECF-4CD0-97DE-FAFE62160A5D}" srcOrd="0" destOrd="0" presId="urn:microsoft.com/office/officeart/2005/8/layout/cycle4"/>
    <dgm:cxn modelId="{932BCD9E-5C02-8A4D-A7FB-07259F829823}" type="presParOf" srcId="{111C14D1-BDB1-4907-A9BD-5F28132F669C}" destId="{1DCC8FA0-61E4-4A14-A256-BC0FDDB5DF54}" srcOrd="1" destOrd="0" presId="urn:microsoft.com/office/officeart/2005/8/layout/cycle4"/>
    <dgm:cxn modelId="{87E90377-0A1A-254B-83F8-AFAEC09020A0}" type="presParOf" srcId="{C590B9B0-6305-40DA-BE6F-6A6E8F662A28}" destId="{24420F3A-9677-4CA5-B3C9-50082E412631}" srcOrd="3" destOrd="0" presId="urn:microsoft.com/office/officeart/2005/8/layout/cycle4"/>
    <dgm:cxn modelId="{D56AB3B5-2216-5748-BA63-BFF0389C33F1}" type="presParOf" srcId="{24420F3A-9677-4CA5-B3C9-50082E412631}" destId="{3F627E4E-5403-45C7-8AF4-428B007F133F}" srcOrd="0" destOrd="0" presId="urn:microsoft.com/office/officeart/2005/8/layout/cycle4"/>
    <dgm:cxn modelId="{E9F4D577-9C6E-7B4B-8864-69EED4B824EE}" type="presParOf" srcId="{24420F3A-9677-4CA5-B3C9-50082E412631}" destId="{DB4BC0B2-8489-45AB-9FA0-46020E419ECA}" srcOrd="1" destOrd="0" presId="urn:microsoft.com/office/officeart/2005/8/layout/cycle4"/>
    <dgm:cxn modelId="{035F05C0-D4E9-264B-9D95-13E614ADBAD3}" type="presParOf" srcId="{C590B9B0-6305-40DA-BE6F-6A6E8F662A28}" destId="{CD73FFE1-0BD7-4264-9E7D-2CBBDC058679}" srcOrd="4" destOrd="0" presId="urn:microsoft.com/office/officeart/2005/8/layout/cycle4"/>
    <dgm:cxn modelId="{B841AF3B-83D8-B04A-92D9-D4DF887B9CFC}" type="presParOf" srcId="{523C69A7-53EB-4D6E-9AA1-E8F374C8FD0E}" destId="{AD33A51C-52A3-4D19-BA4F-ACB86C948B88}" srcOrd="1" destOrd="0" presId="urn:microsoft.com/office/officeart/2005/8/layout/cycle4"/>
    <dgm:cxn modelId="{4FA1AB73-8AD1-E94C-90B7-542BC09B2FA4}" type="presParOf" srcId="{AD33A51C-52A3-4D19-BA4F-ACB86C948B88}" destId="{6C6B0E02-C0DA-41E0-85CD-990BCF478D9F}" srcOrd="0" destOrd="0" presId="urn:microsoft.com/office/officeart/2005/8/layout/cycle4"/>
    <dgm:cxn modelId="{62DCC4D2-6EA2-4544-836B-A45E6847B7CF}" type="presParOf" srcId="{AD33A51C-52A3-4D19-BA4F-ACB86C948B88}" destId="{C28E8385-0011-4CD2-80F4-A47DB352688F}" srcOrd="1" destOrd="0" presId="urn:microsoft.com/office/officeart/2005/8/layout/cycle4"/>
    <dgm:cxn modelId="{88686BCD-018B-7A4F-84F8-CB23625C3163}" type="presParOf" srcId="{AD33A51C-52A3-4D19-BA4F-ACB86C948B88}" destId="{90F8B097-4F32-4DD2-87C0-7F1EE56B3ECE}" srcOrd="2" destOrd="0" presId="urn:microsoft.com/office/officeart/2005/8/layout/cycle4"/>
    <dgm:cxn modelId="{5BF06BF9-4027-8347-9033-CEB7131B4F94}" type="presParOf" srcId="{AD33A51C-52A3-4D19-BA4F-ACB86C948B88}" destId="{B40EC2FC-2D07-4A94-9287-2E33AF49C93C}" srcOrd="3" destOrd="0" presId="urn:microsoft.com/office/officeart/2005/8/layout/cycle4"/>
    <dgm:cxn modelId="{367BF284-2021-E540-AB0A-0F8D4C986C5E}" type="presParOf" srcId="{AD33A51C-52A3-4D19-BA4F-ACB86C948B88}" destId="{8A3CCC78-A8E8-420D-A237-2F6050929D48}" srcOrd="4" destOrd="0" presId="urn:microsoft.com/office/officeart/2005/8/layout/cycle4"/>
    <dgm:cxn modelId="{67178A69-6FCB-7F4D-BEFB-772D1404395D}" type="presParOf" srcId="{523C69A7-53EB-4D6E-9AA1-E8F374C8FD0E}" destId="{705C3C48-1967-43D8-BAFC-DB7FBC3E5850}" srcOrd="2" destOrd="0" presId="urn:microsoft.com/office/officeart/2005/8/layout/cycle4"/>
    <dgm:cxn modelId="{C47B4BE5-A085-0C4F-A877-2E619BA3AB02}" type="presParOf" srcId="{523C69A7-53EB-4D6E-9AA1-E8F374C8FD0E}" destId="{C9D25649-5191-4930-835F-D6D557928B7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3BFC39-C676-704A-9EE1-C6ACD90D4353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FD18A-3A66-DF43-B40C-D4ABE8C654F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2000" dirty="0" err="1" smtClean="0">
              <a:solidFill>
                <a:srgbClr val="002060"/>
              </a:solidFill>
            </a:rPr>
            <a:t>Multi</a:t>
          </a:r>
          <a:r>
            <a:rPr lang="tr-TR" sz="2000" dirty="0" smtClean="0">
              <a:solidFill>
                <a:srgbClr val="002060"/>
              </a:solidFill>
            </a:rPr>
            <a:t>-</a:t>
          </a:r>
          <a:r>
            <a:rPr lang="en-US" sz="2000" dirty="0" smtClean="0">
              <a:solidFill>
                <a:srgbClr val="002060"/>
              </a:solidFill>
            </a:rPr>
            <a:t>C</a:t>
          </a:r>
          <a:r>
            <a:rPr lang="tr-TR" sz="2000" dirty="0" err="1" smtClean="0">
              <a:solidFill>
                <a:srgbClr val="002060"/>
              </a:solidFill>
            </a:rPr>
            <a:t>enter</a:t>
          </a:r>
          <a:r>
            <a:rPr lang="tr-TR" sz="2000" dirty="0" smtClean="0">
              <a:solidFill>
                <a:srgbClr val="002060"/>
              </a:solidFill>
            </a:rPr>
            <a:t> </a:t>
          </a:r>
          <a:r>
            <a:rPr lang="tr-TR" sz="2000" dirty="0" err="1" smtClean="0">
              <a:solidFill>
                <a:srgbClr val="002060"/>
              </a:solidFill>
            </a:rPr>
            <a:t>Randomized</a:t>
          </a:r>
          <a:r>
            <a:rPr lang="tr-TR" sz="2000" dirty="0" smtClean="0">
              <a:solidFill>
                <a:srgbClr val="002060"/>
              </a:solidFill>
            </a:rPr>
            <a:t> Control Trial;                           </a:t>
          </a:r>
          <a:r>
            <a:rPr lang="tr-TR" sz="2000" b="1" dirty="0" smtClean="0">
              <a:solidFill>
                <a:srgbClr val="002060"/>
              </a:solidFill>
            </a:rPr>
            <a:t>55-74 yaşında, </a:t>
          </a:r>
          <a:r>
            <a:rPr lang="tr-TR" sz="2000" b="1" dirty="0" err="1" smtClean="0">
              <a:solidFill>
                <a:srgbClr val="002060"/>
              </a:solidFill>
            </a:rPr>
            <a:t>asemptomatik</a:t>
          </a:r>
          <a:r>
            <a:rPr lang="tr-TR" sz="2000" b="1" dirty="0" smtClean="0">
              <a:solidFill>
                <a:srgbClr val="002060"/>
              </a:solidFill>
            </a:rPr>
            <a:t> 78.216 kadın</a:t>
          </a:r>
          <a:r>
            <a:rPr lang="tr-TR" sz="2000" dirty="0" smtClean="0">
              <a:solidFill>
                <a:srgbClr val="002060"/>
              </a:solidFill>
            </a:rPr>
            <a:t>                </a:t>
          </a:r>
          <a:r>
            <a:rPr lang="tr-TR" sz="2000" dirty="0" smtClean="0">
              <a:solidFill>
                <a:srgbClr val="FF0000"/>
              </a:solidFill>
            </a:rPr>
            <a:t>(Ekim 1993-Temmuz 2001)</a:t>
          </a:r>
          <a:endParaRPr lang="en-US" sz="2000" dirty="0">
            <a:solidFill>
              <a:srgbClr val="FF0000"/>
            </a:solidFill>
          </a:endParaRPr>
        </a:p>
      </dgm:t>
    </dgm:pt>
    <dgm:pt modelId="{1A16ED71-3E97-294E-B2F2-DAE6E4089291}" type="parTrans" cxnId="{E5A8E7A2-C373-224C-9C9B-2CB930A29D70}">
      <dgm:prSet/>
      <dgm:spPr/>
      <dgm:t>
        <a:bodyPr/>
        <a:lstStyle/>
        <a:p>
          <a:endParaRPr lang="en-US"/>
        </a:p>
      </dgm:t>
    </dgm:pt>
    <dgm:pt modelId="{21CF59D0-4A49-F547-AC67-1D1746A99E57}" type="sibTrans" cxnId="{E5A8E7A2-C373-224C-9C9B-2CB930A29D70}">
      <dgm:prSet/>
      <dgm:spPr/>
      <dgm:t>
        <a:bodyPr/>
        <a:lstStyle/>
        <a:p>
          <a:endParaRPr lang="en-US"/>
        </a:p>
      </dgm:t>
    </dgm:pt>
    <dgm:pt modelId="{95955BB9-85FA-E741-BFE8-D984ACCF0FE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000" b="1" dirty="0" smtClean="0">
              <a:solidFill>
                <a:srgbClr val="002060"/>
              </a:solidFill>
            </a:rPr>
            <a:t>TV-US</a:t>
          </a:r>
          <a:r>
            <a:rPr lang="en-US" sz="2000" b="1" dirty="0" smtClean="0">
              <a:solidFill>
                <a:srgbClr val="002060"/>
              </a:solidFill>
            </a:rPr>
            <a:t>G</a:t>
          </a:r>
          <a:r>
            <a:rPr lang="tr-TR" sz="2000" b="1" dirty="0" smtClean="0">
              <a:solidFill>
                <a:srgbClr val="002060"/>
              </a:solidFill>
            </a:rPr>
            <a:t> ve CA 125 </a:t>
          </a:r>
          <a:r>
            <a:rPr lang="tr-TR" sz="2000" dirty="0" smtClean="0">
              <a:solidFill>
                <a:srgbClr val="002060"/>
              </a:solidFill>
            </a:rPr>
            <a:t>ile 3 yıl ve takip eden iki yıl sadece Ca-125</a:t>
          </a:r>
        </a:p>
      </dgm:t>
    </dgm:pt>
    <dgm:pt modelId="{A0D99F5B-90E2-2A42-98B3-24CA2F9AF576}" type="parTrans" cxnId="{E270DC59-1B10-D841-B4BE-1699632A3696}">
      <dgm:prSet/>
      <dgm:spPr/>
      <dgm:t>
        <a:bodyPr/>
        <a:lstStyle/>
        <a:p>
          <a:endParaRPr lang="en-US"/>
        </a:p>
      </dgm:t>
    </dgm:pt>
    <dgm:pt modelId="{14917288-1F8D-344E-859B-66697D6373F0}" type="sibTrans" cxnId="{E270DC59-1B10-D841-B4BE-1699632A3696}">
      <dgm:prSet/>
      <dgm:spPr/>
      <dgm:t>
        <a:bodyPr/>
        <a:lstStyle/>
        <a:p>
          <a:endParaRPr lang="en-US"/>
        </a:p>
      </dgm:t>
    </dgm:pt>
    <dgm:pt modelId="{78DEEBEC-B2B6-EB47-98A6-649EAF08CB5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2000" dirty="0" smtClean="0"/>
        </a:p>
        <a:p>
          <a:r>
            <a:rPr lang="tr-TR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TV-USG ve  CA</a:t>
          </a:r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tr-TR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125 ile tarama yapmanın </a:t>
          </a:r>
          <a:r>
            <a:rPr lang="tr-TR" sz="2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mortalite</a:t>
          </a:r>
          <a:r>
            <a:rPr lang="tr-TR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üzerine olumlu etkisi yok</a:t>
          </a:r>
        </a:p>
        <a:p>
          <a:endParaRPr lang="tr-TR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CA8F52-1AF2-8A42-A6A5-B0D34381730E}" type="parTrans" cxnId="{5985BEEA-28FD-C54B-8817-181C1D458B0A}">
      <dgm:prSet/>
      <dgm:spPr/>
      <dgm:t>
        <a:bodyPr/>
        <a:lstStyle/>
        <a:p>
          <a:endParaRPr lang="en-US"/>
        </a:p>
      </dgm:t>
    </dgm:pt>
    <dgm:pt modelId="{10F573D8-7CD1-3E44-A1AB-865F06CDB36E}" type="sibTrans" cxnId="{5985BEEA-28FD-C54B-8817-181C1D458B0A}">
      <dgm:prSet/>
      <dgm:spPr/>
      <dgm:t>
        <a:bodyPr/>
        <a:lstStyle/>
        <a:p>
          <a:endParaRPr lang="en-US"/>
        </a:p>
      </dgm:t>
    </dgm:pt>
    <dgm:pt modelId="{5E06F133-398B-A040-B0E3-582CF7A162F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r-TR" sz="2400" b="1" dirty="0" err="1" smtClean="0"/>
            <a:t>Median</a:t>
          </a:r>
          <a:r>
            <a:rPr lang="tr-TR" sz="2400" b="1" dirty="0" smtClean="0"/>
            <a:t> </a:t>
          </a:r>
          <a:r>
            <a:rPr lang="tr-TR" sz="2400" b="1" dirty="0" err="1" smtClean="0"/>
            <a:t>follow-up</a:t>
          </a:r>
          <a:r>
            <a:rPr lang="tr-TR" sz="2400" b="1" dirty="0" smtClean="0"/>
            <a:t> 12.4 yıl izlem </a:t>
          </a:r>
          <a:endParaRPr lang="en-US" sz="2400" b="1" dirty="0"/>
        </a:p>
      </dgm:t>
    </dgm:pt>
    <dgm:pt modelId="{361D4709-CC9B-E748-A7C1-0916E72B1F33}" type="parTrans" cxnId="{F81B3075-DED6-7E41-834A-EF1CA77050A6}">
      <dgm:prSet/>
      <dgm:spPr/>
      <dgm:t>
        <a:bodyPr/>
        <a:lstStyle/>
        <a:p>
          <a:endParaRPr lang="en-US"/>
        </a:p>
      </dgm:t>
    </dgm:pt>
    <dgm:pt modelId="{0C7EA751-0E1A-5744-BDC4-C6E08DF87785}" type="sibTrans" cxnId="{F81B3075-DED6-7E41-834A-EF1CA77050A6}">
      <dgm:prSet/>
      <dgm:spPr/>
      <dgm:t>
        <a:bodyPr/>
        <a:lstStyle/>
        <a:p>
          <a:endParaRPr lang="en-US"/>
        </a:p>
      </dgm:t>
    </dgm:pt>
    <dgm:pt modelId="{0A73B356-D4D6-ED46-AC64-6C7BC15CEC12}" type="pres">
      <dgm:prSet presAssocID="{3A3BFC39-C676-704A-9EE1-C6ACD90D43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0901ED-05B4-8B40-B3E0-8F97E6866BFD}" type="pres">
      <dgm:prSet presAssocID="{3A3BFC39-C676-704A-9EE1-C6ACD90D4353}" presName="dummyMaxCanvas" presStyleCnt="0">
        <dgm:presLayoutVars/>
      </dgm:prSet>
      <dgm:spPr/>
    </dgm:pt>
    <dgm:pt modelId="{E50ECAD5-06AF-824D-ABA1-D20DFFCD8AF5}" type="pres">
      <dgm:prSet presAssocID="{3A3BFC39-C676-704A-9EE1-C6ACD90D435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76464F-99A5-334B-B720-6E82A9ED315A}" type="pres">
      <dgm:prSet presAssocID="{3A3BFC39-C676-704A-9EE1-C6ACD90D435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C0EFF-D76B-AF40-899C-069F5E90F20A}" type="pres">
      <dgm:prSet presAssocID="{3A3BFC39-C676-704A-9EE1-C6ACD90D435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90D5D8-6BCE-CE46-84CB-845239D63A1B}" type="pres">
      <dgm:prSet presAssocID="{3A3BFC39-C676-704A-9EE1-C6ACD90D435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D9C84-36D0-144B-978C-58A09ABA11D3}" type="pres">
      <dgm:prSet presAssocID="{3A3BFC39-C676-704A-9EE1-C6ACD90D435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B7D0C5-3401-2043-9026-981FBE701263}" type="pres">
      <dgm:prSet presAssocID="{3A3BFC39-C676-704A-9EE1-C6ACD90D435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82DE4A-3D17-B449-93AF-3C18DF16C436}" type="pres">
      <dgm:prSet presAssocID="{3A3BFC39-C676-704A-9EE1-C6ACD90D435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156FDD-A211-E045-AD18-21D1C0D28BBE}" type="pres">
      <dgm:prSet presAssocID="{3A3BFC39-C676-704A-9EE1-C6ACD90D435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9F6843-197C-0D4D-BEB2-965109794DA9}" type="pres">
      <dgm:prSet presAssocID="{3A3BFC39-C676-704A-9EE1-C6ACD90D435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71309-C58D-8247-B429-91EB11C54FBA}" type="pres">
      <dgm:prSet presAssocID="{3A3BFC39-C676-704A-9EE1-C6ACD90D435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2409BE-6E54-1D4B-B411-80E760248C46}" type="pres">
      <dgm:prSet presAssocID="{3A3BFC39-C676-704A-9EE1-C6ACD90D435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E1733F-DA42-694D-AE45-2CFF567B28EC}" type="presOf" srcId="{78DEEBEC-B2B6-EB47-98A6-649EAF08CB56}" destId="{9490D5D8-6BCE-CE46-84CB-845239D63A1B}" srcOrd="0" destOrd="0" presId="urn:microsoft.com/office/officeart/2005/8/layout/vProcess5"/>
    <dgm:cxn modelId="{DF1DB12E-595F-9A44-8A85-857A1DF276C9}" type="presOf" srcId="{21CF59D0-4A49-F547-AC67-1D1746A99E57}" destId="{A88D9C84-36D0-144B-978C-58A09ABA11D3}" srcOrd="0" destOrd="0" presId="urn:microsoft.com/office/officeart/2005/8/layout/vProcess5"/>
    <dgm:cxn modelId="{E5A8E7A2-C373-224C-9C9B-2CB930A29D70}" srcId="{3A3BFC39-C676-704A-9EE1-C6ACD90D4353}" destId="{276FD18A-3A66-DF43-B40C-D4ABE8C654F0}" srcOrd="0" destOrd="0" parTransId="{1A16ED71-3E97-294E-B2F2-DAE6E4089291}" sibTransId="{21CF59D0-4A49-F547-AC67-1D1746A99E57}"/>
    <dgm:cxn modelId="{BE09202F-7827-8845-81BF-4FCE6CB412AB}" type="presOf" srcId="{5E06F133-398B-A040-B0E3-582CF7A162FB}" destId="{F73C0EFF-D76B-AF40-899C-069F5E90F20A}" srcOrd="0" destOrd="0" presId="urn:microsoft.com/office/officeart/2005/8/layout/vProcess5"/>
    <dgm:cxn modelId="{E270DC59-1B10-D841-B4BE-1699632A3696}" srcId="{3A3BFC39-C676-704A-9EE1-C6ACD90D4353}" destId="{95955BB9-85FA-E741-BFE8-D984ACCF0FE9}" srcOrd="1" destOrd="0" parTransId="{A0D99F5B-90E2-2A42-98B3-24CA2F9AF576}" sibTransId="{14917288-1F8D-344E-859B-66697D6373F0}"/>
    <dgm:cxn modelId="{2921DF87-57D3-EB4B-9E0D-DF9800239864}" type="presOf" srcId="{276FD18A-3A66-DF43-B40C-D4ABE8C654F0}" destId="{E50ECAD5-06AF-824D-ABA1-D20DFFCD8AF5}" srcOrd="0" destOrd="0" presId="urn:microsoft.com/office/officeart/2005/8/layout/vProcess5"/>
    <dgm:cxn modelId="{25991A87-CBE4-E641-9F7D-207DB5E137F2}" type="presOf" srcId="{5E06F133-398B-A040-B0E3-582CF7A162FB}" destId="{13271309-C58D-8247-B429-91EB11C54FBA}" srcOrd="1" destOrd="0" presId="urn:microsoft.com/office/officeart/2005/8/layout/vProcess5"/>
    <dgm:cxn modelId="{FED6B6DB-616E-C54B-B9C4-9E86E3859A82}" type="presOf" srcId="{0C7EA751-0E1A-5744-BDC4-C6E08DF87785}" destId="{7382DE4A-3D17-B449-93AF-3C18DF16C436}" srcOrd="0" destOrd="0" presId="urn:microsoft.com/office/officeart/2005/8/layout/vProcess5"/>
    <dgm:cxn modelId="{ECA32827-EF6C-D74B-8A01-810F7F35FD51}" type="presOf" srcId="{3A3BFC39-C676-704A-9EE1-C6ACD90D4353}" destId="{0A73B356-D4D6-ED46-AC64-6C7BC15CEC12}" srcOrd="0" destOrd="0" presId="urn:microsoft.com/office/officeart/2005/8/layout/vProcess5"/>
    <dgm:cxn modelId="{5985BEEA-28FD-C54B-8817-181C1D458B0A}" srcId="{3A3BFC39-C676-704A-9EE1-C6ACD90D4353}" destId="{78DEEBEC-B2B6-EB47-98A6-649EAF08CB56}" srcOrd="3" destOrd="0" parTransId="{E6CA8F52-1AF2-8A42-A6A5-B0D34381730E}" sibTransId="{10F573D8-7CD1-3E44-A1AB-865F06CDB36E}"/>
    <dgm:cxn modelId="{F8D25832-DE4C-BF4F-A7CC-87A0641C3A41}" type="presOf" srcId="{276FD18A-3A66-DF43-B40C-D4ABE8C654F0}" destId="{5A156FDD-A211-E045-AD18-21D1C0D28BBE}" srcOrd="1" destOrd="0" presId="urn:microsoft.com/office/officeart/2005/8/layout/vProcess5"/>
    <dgm:cxn modelId="{568FCDA2-9492-6243-AC1C-E32345C9CC2B}" type="presOf" srcId="{95955BB9-85FA-E741-BFE8-D984ACCF0FE9}" destId="{9B76464F-99A5-334B-B720-6E82A9ED315A}" srcOrd="0" destOrd="0" presId="urn:microsoft.com/office/officeart/2005/8/layout/vProcess5"/>
    <dgm:cxn modelId="{03BBC4A9-9D9B-F84B-A26B-A0637DB11BF5}" type="presOf" srcId="{78DEEBEC-B2B6-EB47-98A6-649EAF08CB56}" destId="{F72409BE-6E54-1D4B-B411-80E760248C46}" srcOrd="1" destOrd="0" presId="urn:microsoft.com/office/officeart/2005/8/layout/vProcess5"/>
    <dgm:cxn modelId="{F81B3075-DED6-7E41-834A-EF1CA77050A6}" srcId="{3A3BFC39-C676-704A-9EE1-C6ACD90D4353}" destId="{5E06F133-398B-A040-B0E3-582CF7A162FB}" srcOrd="2" destOrd="0" parTransId="{361D4709-CC9B-E748-A7C1-0916E72B1F33}" sibTransId="{0C7EA751-0E1A-5744-BDC4-C6E08DF87785}"/>
    <dgm:cxn modelId="{3A90A428-A169-A24B-A75E-F632CFD0D3B2}" type="presOf" srcId="{95955BB9-85FA-E741-BFE8-D984ACCF0FE9}" destId="{379F6843-197C-0D4D-BEB2-965109794DA9}" srcOrd="1" destOrd="0" presId="urn:microsoft.com/office/officeart/2005/8/layout/vProcess5"/>
    <dgm:cxn modelId="{F119F3CE-D3D1-FD49-B982-F363482D7245}" type="presOf" srcId="{14917288-1F8D-344E-859B-66697D6373F0}" destId="{F1B7D0C5-3401-2043-9026-981FBE701263}" srcOrd="0" destOrd="0" presId="urn:microsoft.com/office/officeart/2005/8/layout/vProcess5"/>
    <dgm:cxn modelId="{AAA6F531-F3DC-3B40-9EB9-1CED68BB8678}" type="presParOf" srcId="{0A73B356-D4D6-ED46-AC64-6C7BC15CEC12}" destId="{3E0901ED-05B4-8B40-B3E0-8F97E6866BFD}" srcOrd="0" destOrd="0" presId="urn:microsoft.com/office/officeart/2005/8/layout/vProcess5"/>
    <dgm:cxn modelId="{6DA4C7EB-5382-2846-91DB-1D78D88F2499}" type="presParOf" srcId="{0A73B356-D4D6-ED46-AC64-6C7BC15CEC12}" destId="{E50ECAD5-06AF-824D-ABA1-D20DFFCD8AF5}" srcOrd="1" destOrd="0" presId="urn:microsoft.com/office/officeart/2005/8/layout/vProcess5"/>
    <dgm:cxn modelId="{E9DF0F24-B29A-784B-9193-F8E4917B2BE4}" type="presParOf" srcId="{0A73B356-D4D6-ED46-AC64-6C7BC15CEC12}" destId="{9B76464F-99A5-334B-B720-6E82A9ED315A}" srcOrd="2" destOrd="0" presId="urn:microsoft.com/office/officeart/2005/8/layout/vProcess5"/>
    <dgm:cxn modelId="{94458BB9-D37D-4847-94AD-98FB0BA280EE}" type="presParOf" srcId="{0A73B356-D4D6-ED46-AC64-6C7BC15CEC12}" destId="{F73C0EFF-D76B-AF40-899C-069F5E90F20A}" srcOrd="3" destOrd="0" presId="urn:microsoft.com/office/officeart/2005/8/layout/vProcess5"/>
    <dgm:cxn modelId="{307D39E3-BC32-E84D-B388-29ED084172F8}" type="presParOf" srcId="{0A73B356-D4D6-ED46-AC64-6C7BC15CEC12}" destId="{9490D5D8-6BCE-CE46-84CB-845239D63A1B}" srcOrd="4" destOrd="0" presId="urn:microsoft.com/office/officeart/2005/8/layout/vProcess5"/>
    <dgm:cxn modelId="{8B39C21B-088C-4346-9880-ADFEF7B069DA}" type="presParOf" srcId="{0A73B356-D4D6-ED46-AC64-6C7BC15CEC12}" destId="{A88D9C84-36D0-144B-978C-58A09ABA11D3}" srcOrd="5" destOrd="0" presId="urn:microsoft.com/office/officeart/2005/8/layout/vProcess5"/>
    <dgm:cxn modelId="{1AD295B9-CE58-5D4B-83DD-8A95B23BB92C}" type="presParOf" srcId="{0A73B356-D4D6-ED46-AC64-6C7BC15CEC12}" destId="{F1B7D0C5-3401-2043-9026-981FBE701263}" srcOrd="6" destOrd="0" presId="urn:microsoft.com/office/officeart/2005/8/layout/vProcess5"/>
    <dgm:cxn modelId="{3351E8E4-2FED-E14B-85DE-3AA4D084705E}" type="presParOf" srcId="{0A73B356-D4D6-ED46-AC64-6C7BC15CEC12}" destId="{7382DE4A-3D17-B449-93AF-3C18DF16C436}" srcOrd="7" destOrd="0" presId="urn:microsoft.com/office/officeart/2005/8/layout/vProcess5"/>
    <dgm:cxn modelId="{89F68699-2831-BF40-ACF6-F62B70BEFEF3}" type="presParOf" srcId="{0A73B356-D4D6-ED46-AC64-6C7BC15CEC12}" destId="{5A156FDD-A211-E045-AD18-21D1C0D28BBE}" srcOrd="8" destOrd="0" presId="urn:microsoft.com/office/officeart/2005/8/layout/vProcess5"/>
    <dgm:cxn modelId="{398725EE-8C27-5245-B6CB-74DC0F842FDF}" type="presParOf" srcId="{0A73B356-D4D6-ED46-AC64-6C7BC15CEC12}" destId="{379F6843-197C-0D4D-BEB2-965109794DA9}" srcOrd="9" destOrd="0" presId="urn:microsoft.com/office/officeart/2005/8/layout/vProcess5"/>
    <dgm:cxn modelId="{03D950F8-A5A2-3548-AEE2-5F4C13D7AE0B}" type="presParOf" srcId="{0A73B356-D4D6-ED46-AC64-6C7BC15CEC12}" destId="{13271309-C58D-8247-B429-91EB11C54FBA}" srcOrd="10" destOrd="0" presId="urn:microsoft.com/office/officeart/2005/8/layout/vProcess5"/>
    <dgm:cxn modelId="{E0ED879B-EADA-C045-BBF9-A90A356707E6}" type="presParOf" srcId="{0A73B356-D4D6-ED46-AC64-6C7BC15CEC12}" destId="{F72409BE-6E54-1D4B-B411-80E760248C4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23552A-5CD6-7B48-8141-ACA63D882617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9F163-271B-EC43-BEB2-F6DE28F3158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dirty="0" err="1" smtClean="0"/>
            <a:t>Screening</a:t>
          </a:r>
          <a:r>
            <a:rPr lang="tr-TR" dirty="0" smtClean="0"/>
            <a:t> </a:t>
          </a:r>
          <a:r>
            <a:rPr lang="tr-TR" dirty="0" err="1" smtClean="0"/>
            <a:t>group</a:t>
          </a:r>
          <a:r>
            <a:rPr lang="tr-TR" dirty="0" smtClean="0"/>
            <a:t> </a:t>
          </a:r>
        </a:p>
        <a:p>
          <a:r>
            <a:rPr lang="tr-TR" dirty="0" smtClean="0"/>
            <a:t>n: 41,688</a:t>
          </a:r>
          <a:endParaRPr lang="en-US" dirty="0"/>
        </a:p>
      </dgm:t>
    </dgm:pt>
    <dgm:pt modelId="{1BD4EAAD-964B-5748-8B88-DD77A764D5F9}" type="parTrans" cxnId="{71C0964F-3903-C548-94CC-D8FC91FC4293}">
      <dgm:prSet/>
      <dgm:spPr/>
      <dgm:t>
        <a:bodyPr/>
        <a:lstStyle/>
        <a:p>
          <a:endParaRPr lang="en-US"/>
        </a:p>
      </dgm:t>
    </dgm:pt>
    <dgm:pt modelId="{67F87448-D3A9-9347-8AF0-C1F558BE7CA4}" type="sibTrans" cxnId="{71C0964F-3903-C548-94CC-D8FC91FC4293}">
      <dgm:prSet/>
      <dgm:spPr/>
      <dgm:t>
        <a:bodyPr/>
        <a:lstStyle/>
        <a:p>
          <a:endParaRPr lang="en-US"/>
        </a:p>
      </dgm:t>
    </dgm:pt>
    <dgm:pt modelId="{DCE60D56-4A56-614C-869B-3683E09B1064}">
      <dgm:prSet phldrT="[Text]"/>
      <dgm:spPr/>
      <dgm:t>
        <a:bodyPr/>
        <a:lstStyle/>
        <a:p>
          <a:r>
            <a:rPr lang="tr-TR" b="1" dirty="0" smtClean="0"/>
            <a:t>Yıllık </a:t>
          </a:r>
          <a:r>
            <a:rPr lang="tr-TR" b="1" dirty="0" err="1" smtClean="0"/>
            <a:t>pelvik</a:t>
          </a:r>
          <a:r>
            <a:rPr lang="tr-TR" b="1" dirty="0" smtClean="0"/>
            <a:t> </a:t>
          </a:r>
          <a:r>
            <a:rPr lang="tr-TR" b="1" dirty="0" err="1" smtClean="0"/>
            <a:t>muayne</a:t>
          </a:r>
          <a:r>
            <a:rPr lang="tr-TR" b="1" dirty="0" smtClean="0"/>
            <a:t>, serum CA</a:t>
          </a:r>
          <a:r>
            <a:rPr lang="en-US" b="1" dirty="0" smtClean="0"/>
            <a:t> </a:t>
          </a:r>
          <a:r>
            <a:rPr lang="tr-TR" b="1" dirty="0" smtClean="0"/>
            <a:t>125 test </a:t>
          </a:r>
          <a:r>
            <a:rPr lang="tr-TR" b="1" dirty="0" err="1" smtClean="0"/>
            <a:t>and</a:t>
          </a:r>
          <a:r>
            <a:rPr lang="tr-TR" b="1" dirty="0" smtClean="0"/>
            <a:t> TV-USG</a:t>
          </a:r>
          <a:endParaRPr lang="en-US" b="1" dirty="0"/>
        </a:p>
      </dgm:t>
    </dgm:pt>
    <dgm:pt modelId="{2ED5BB58-40A9-9549-AA13-88B50946D337}" type="parTrans" cxnId="{2659F6C9-BFE5-1649-A6C8-8871A9A57555}">
      <dgm:prSet/>
      <dgm:spPr/>
      <dgm:t>
        <a:bodyPr/>
        <a:lstStyle/>
        <a:p>
          <a:endParaRPr lang="en-US"/>
        </a:p>
      </dgm:t>
    </dgm:pt>
    <dgm:pt modelId="{B3171BAB-6033-A943-B1C5-B48EB877625F}" type="sibTrans" cxnId="{2659F6C9-BFE5-1649-A6C8-8871A9A57555}">
      <dgm:prSet/>
      <dgm:spPr/>
      <dgm:t>
        <a:bodyPr/>
        <a:lstStyle/>
        <a:p>
          <a:endParaRPr lang="en-US"/>
        </a:p>
      </dgm:t>
    </dgm:pt>
    <dgm:pt modelId="{915BF67F-6AF5-614F-8E64-D8500CF4DB08}">
      <dgm:prSet phldrT="[Text]"/>
      <dgm:spPr/>
      <dgm:t>
        <a:bodyPr/>
        <a:lstStyle/>
        <a:p>
          <a:r>
            <a:rPr lang="tr-TR" b="1" dirty="0" smtClean="0"/>
            <a:t>27 kadında </a:t>
          </a:r>
          <a:r>
            <a:rPr lang="tr-TR" b="1" dirty="0" err="1" smtClean="0"/>
            <a:t>over</a:t>
          </a:r>
          <a:r>
            <a:rPr lang="tr-TR" b="1" dirty="0" smtClean="0"/>
            <a:t> kanseri </a:t>
          </a:r>
          <a:r>
            <a:rPr lang="tr-TR" b="1" dirty="0" err="1" smtClean="0"/>
            <a:t>tepit</a:t>
          </a:r>
          <a:r>
            <a:rPr lang="tr-TR" b="1" dirty="0" smtClean="0"/>
            <a:t> edildi, </a:t>
          </a:r>
          <a:r>
            <a:rPr lang="tr-TR" b="1" dirty="0" smtClean="0">
              <a:solidFill>
                <a:srgbClr val="C00000"/>
              </a:solidFill>
            </a:rPr>
            <a:t>%67 </a:t>
          </a:r>
          <a:r>
            <a:rPr lang="tr-TR" b="1" dirty="0" err="1" smtClean="0">
              <a:solidFill>
                <a:srgbClr val="C00000"/>
              </a:solidFill>
            </a:rPr>
            <a:t>stage</a:t>
          </a:r>
          <a:r>
            <a:rPr lang="tr-TR" b="1" dirty="0" smtClean="0">
              <a:solidFill>
                <a:srgbClr val="C00000"/>
              </a:solidFill>
            </a:rPr>
            <a:t> I ve </a:t>
          </a:r>
          <a:r>
            <a:rPr lang="tr-TR" b="1" dirty="0" err="1" smtClean="0">
              <a:solidFill>
                <a:srgbClr val="C00000"/>
              </a:solidFill>
            </a:rPr>
            <a:t>stage</a:t>
          </a:r>
          <a:r>
            <a:rPr lang="tr-TR" b="1" dirty="0" smtClean="0">
              <a:solidFill>
                <a:srgbClr val="C00000"/>
              </a:solidFill>
            </a:rPr>
            <a:t> II </a:t>
          </a:r>
          <a:endParaRPr lang="en-US" b="1" dirty="0">
            <a:solidFill>
              <a:srgbClr val="C00000"/>
            </a:solidFill>
          </a:endParaRPr>
        </a:p>
      </dgm:t>
    </dgm:pt>
    <dgm:pt modelId="{09AD8747-76DB-1B49-9DB1-3DA227BE56A1}" type="parTrans" cxnId="{6AEB10F4-99CF-A848-9604-E7045E40FB5E}">
      <dgm:prSet/>
      <dgm:spPr/>
      <dgm:t>
        <a:bodyPr/>
        <a:lstStyle/>
        <a:p>
          <a:endParaRPr lang="en-US"/>
        </a:p>
      </dgm:t>
    </dgm:pt>
    <dgm:pt modelId="{29591CD7-9D0F-A945-B76E-F269D9F893EA}" type="sibTrans" cxnId="{6AEB10F4-99CF-A848-9604-E7045E40FB5E}">
      <dgm:prSet/>
      <dgm:spPr/>
      <dgm:t>
        <a:bodyPr/>
        <a:lstStyle/>
        <a:p>
          <a:endParaRPr lang="en-US"/>
        </a:p>
      </dgm:t>
    </dgm:pt>
    <dgm:pt modelId="{B6BCAF2C-D9A0-8648-8042-CE4BB2B19F52}">
      <dgm:prSet phldrT="[Text]"/>
      <dgm:spPr/>
      <dgm:t>
        <a:bodyPr/>
        <a:lstStyle/>
        <a:p>
          <a:r>
            <a:rPr lang="tr-TR" dirty="0" smtClean="0"/>
            <a:t>Control </a:t>
          </a:r>
          <a:r>
            <a:rPr lang="tr-TR" dirty="0" err="1" smtClean="0"/>
            <a:t>group</a:t>
          </a:r>
          <a:r>
            <a:rPr lang="tr-TR" dirty="0" smtClean="0"/>
            <a:t> </a:t>
          </a:r>
          <a:endParaRPr lang="en-US" dirty="0" smtClean="0"/>
        </a:p>
        <a:p>
          <a:r>
            <a:rPr lang="tr-TR" dirty="0" smtClean="0"/>
            <a:t>n: 40,799</a:t>
          </a:r>
          <a:endParaRPr lang="en-US" dirty="0"/>
        </a:p>
      </dgm:t>
    </dgm:pt>
    <dgm:pt modelId="{7F906BB5-9174-8D4C-9462-55C5E82E3EB3}" type="parTrans" cxnId="{2BC66886-3C70-8540-BB2A-EF43D61FC59A}">
      <dgm:prSet/>
      <dgm:spPr/>
      <dgm:t>
        <a:bodyPr/>
        <a:lstStyle/>
        <a:p>
          <a:endParaRPr lang="en-US"/>
        </a:p>
      </dgm:t>
    </dgm:pt>
    <dgm:pt modelId="{85147C1A-96EE-D549-A5F7-ED304CDAE667}" type="sibTrans" cxnId="{2BC66886-3C70-8540-BB2A-EF43D61FC59A}">
      <dgm:prSet/>
      <dgm:spPr/>
      <dgm:t>
        <a:bodyPr/>
        <a:lstStyle/>
        <a:p>
          <a:endParaRPr lang="en-US"/>
        </a:p>
      </dgm:t>
    </dgm:pt>
    <dgm:pt modelId="{6B4179D6-635D-E94E-A308-E2875E9DBBDE}">
      <dgm:prSet phldrT="[Text]"/>
      <dgm:spPr/>
      <dgm:t>
        <a:bodyPr/>
        <a:lstStyle/>
        <a:p>
          <a:r>
            <a:rPr lang="en-US" b="1" dirty="0" err="1" smtClean="0"/>
            <a:t>Yılda</a:t>
          </a:r>
          <a:r>
            <a:rPr lang="en-US" b="1" dirty="0" smtClean="0"/>
            <a:t> </a:t>
          </a:r>
          <a:r>
            <a:rPr lang="en-US" b="1" dirty="0" err="1" smtClean="0"/>
            <a:t>bir</a:t>
          </a:r>
          <a:r>
            <a:rPr lang="en-US" b="1" dirty="0" smtClean="0"/>
            <a:t> </a:t>
          </a:r>
          <a:r>
            <a:rPr lang="en-US" b="1" dirty="0" err="1" smtClean="0"/>
            <a:t>muayne</a:t>
          </a:r>
          <a:endParaRPr lang="en-US" b="1" dirty="0"/>
        </a:p>
      </dgm:t>
    </dgm:pt>
    <dgm:pt modelId="{433C92D2-45CE-CE4D-B82B-5D387FF50D3A}" type="parTrans" cxnId="{BF2510B0-905D-514A-B9BB-10658DB9FCC9}">
      <dgm:prSet/>
      <dgm:spPr/>
      <dgm:t>
        <a:bodyPr/>
        <a:lstStyle/>
        <a:p>
          <a:endParaRPr lang="en-US"/>
        </a:p>
      </dgm:t>
    </dgm:pt>
    <dgm:pt modelId="{B5EE02D4-E6BD-634B-94D7-FB54E40C6B57}" type="sibTrans" cxnId="{BF2510B0-905D-514A-B9BB-10658DB9FCC9}">
      <dgm:prSet/>
      <dgm:spPr/>
      <dgm:t>
        <a:bodyPr/>
        <a:lstStyle/>
        <a:p>
          <a:endParaRPr lang="en-US"/>
        </a:p>
      </dgm:t>
    </dgm:pt>
    <dgm:pt modelId="{E97A86BA-3339-C546-B50A-8DEA2B47F72B}">
      <dgm:prSet phldrT="[Text]"/>
      <dgm:spPr/>
      <dgm:t>
        <a:bodyPr/>
        <a:lstStyle/>
        <a:p>
          <a:r>
            <a:rPr lang="tr-TR" b="1" dirty="0" smtClean="0"/>
            <a:t>Kontrol grubundan 32 kadında </a:t>
          </a:r>
          <a:r>
            <a:rPr lang="tr-TR" b="1" dirty="0" err="1" smtClean="0"/>
            <a:t>over</a:t>
          </a:r>
          <a:r>
            <a:rPr lang="tr-TR" b="1" dirty="0" smtClean="0"/>
            <a:t> kanseri tespit edilmiş</a:t>
          </a:r>
        </a:p>
        <a:p>
          <a:r>
            <a:rPr lang="tr-TR" b="1" dirty="0" smtClean="0">
              <a:solidFill>
                <a:srgbClr val="C00000"/>
              </a:solidFill>
            </a:rPr>
            <a:t>  %44 </a:t>
          </a:r>
          <a:r>
            <a:rPr lang="tr-TR" b="1" dirty="0" err="1" smtClean="0">
              <a:solidFill>
                <a:srgbClr val="C00000"/>
              </a:solidFill>
            </a:rPr>
            <a:t>stage</a:t>
          </a:r>
          <a:r>
            <a:rPr lang="tr-TR" b="1" dirty="0" smtClean="0">
              <a:solidFill>
                <a:srgbClr val="C00000"/>
              </a:solidFill>
            </a:rPr>
            <a:t> I veya II</a:t>
          </a:r>
          <a:endParaRPr lang="en-US" b="1" dirty="0">
            <a:solidFill>
              <a:srgbClr val="C00000"/>
            </a:solidFill>
          </a:endParaRPr>
        </a:p>
      </dgm:t>
    </dgm:pt>
    <dgm:pt modelId="{23953A90-5C02-CA49-BD69-56B1B025D91E}" type="parTrans" cxnId="{F50DA345-AAE3-7140-A5B5-37D53511B476}">
      <dgm:prSet/>
      <dgm:spPr/>
      <dgm:t>
        <a:bodyPr/>
        <a:lstStyle/>
        <a:p>
          <a:endParaRPr lang="en-US"/>
        </a:p>
      </dgm:t>
    </dgm:pt>
    <dgm:pt modelId="{21C1BF87-F90E-4541-AAA0-0CC59DEEE61D}" type="sibTrans" cxnId="{F50DA345-AAE3-7140-A5B5-37D53511B476}">
      <dgm:prSet/>
      <dgm:spPr/>
      <dgm:t>
        <a:bodyPr/>
        <a:lstStyle/>
        <a:p>
          <a:endParaRPr lang="en-US"/>
        </a:p>
      </dgm:t>
    </dgm:pt>
    <dgm:pt modelId="{6FB4E5E5-C336-B54F-B4A1-47D0097400FF}" type="pres">
      <dgm:prSet presAssocID="{7223552A-5CD6-7B48-8141-ACA63D8826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3DCB98B-C387-7344-9CCD-FB380944959B}" type="pres">
      <dgm:prSet presAssocID="{9589F163-271B-EC43-BEB2-F6DE28F31582}" presName="root" presStyleCnt="0"/>
      <dgm:spPr/>
    </dgm:pt>
    <dgm:pt modelId="{0CAE3645-DBCC-7543-A0CC-85AB12727BD7}" type="pres">
      <dgm:prSet presAssocID="{9589F163-271B-EC43-BEB2-F6DE28F31582}" presName="rootComposite" presStyleCnt="0"/>
      <dgm:spPr/>
    </dgm:pt>
    <dgm:pt modelId="{D0411319-D489-1F4A-A675-4F86B6700AE5}" type="pres">
      <dgm:prSet presAssocID="{9589F163-271B-EC43-BEB2-F6DE28F31582}" presName="rootText" presStyleLbl="node1" presStyleIdx="0" presStyleCnt="2" custScaleY="79520"/>
      <dgm:spPr/>
      <dgm:t>
        <a:bodyPr/>
        <a:lstStyle/>
        <a:p>
          <a:endParaRPr lang="en-US"/>
        </a:p>
      </dgm:t>
    </dgm:pt>
    <dgm:pt modelId="{DA187F4A-EB53-C747-8B3B-799C4446FE3B}" type="pres">
      <dgm:prSet presAssocID="{9589F163-271B-EC43-BEB2-F6DE28F31582}" presName="rootConnector" presStyleLbl="node1" presStyleIdx="0" presStyleCnt="2"/>
      <dgm:spPr/>
      <dgm:t>
        <a:bodyPr/>
        <a:lstStyle/>
        <a:p>
          <a:endParaRPr lang="tr-TR"/>
        </a:p>
      </dgm:t>
    </dgm:pt>
    <dgm:pt modelId="{B4B58E5B-9444-E24F-A490-509424CC5D0D}" type="pres">
      <dgm:prSet presAssocID="{9589F163-271B-EC43-BEB2-F6DE28F31582}" presName="childShape" presStyleCnt="0"/>
      <dgm:spPr/>
    </dgm:pt>
    <dgm:pt modelId="{0AD34B83-2F71-234F-BC1E-48A3E4232B18}" type="pres">
      <dgm:prSet presAssocID="{2ED5BB58-40A9-9549-AA13-88B50946D337}" presName="Name13" presStyleLbl="parChTrans1D2" presStyleIdx="0" presStyleCnt="4"/>
      <dgm:spPr/>
      <dgm:t>
        <a:bodyPr/>
        <a:lstStyle/>
        <a:p>
          <a:endParaRPr lang="tr-TR"/>
        </a:p>
      </dgm:t>
    </dgm:pt>
    <dgm:pt modelId="{C8CCC224-A45B-4147-9777-5A17A2E99CFA}" type="pres">
      <dgm:prSet presAssocID="{DCE60D56-4A56-614C-869B-3683E09B106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B530B-3F68-784B-8C27-D4C410883F7D}" type="pres">
      <dgm:prSet presAssocID="{09AD8747-76DB-1B49-9DB1-3DA227BE56A1}" presName="Name13" presStyleLbl="parChTrans1D2" presStyleIdx="1" presStyleCnt="4"/>
      <dgm:spPr/>
      <dgm:t>
        <a:bodyPr/>
        <a:lstStyle/>
        <a:p>
          <a:endParaRPr lang="tr-TR"/>
        </a:p>
      </dgm:t>
    </dgm:pt>
    <dgm:pt modelId="{CF1CE746-8403-354B-A6B3-6F5D355AFDF5}" type="pres">
      <dgm:prSet presAssocID="{915BF67F-6AF5-614F-8E64-D8500CF4DB0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82B8-5683-F24E-B9F6-9C01729AD7A7}" type="pres">
      <dgm:prSet presAssocID="{B6BCAF2C-D9A0-8648-8042-CE4BB2B19F52}" presName="root" presStyleCnt="0"/>
      <dgm:spPr/>
    </dgm:pt>
    <dgm:pt modelId="{58021D0B-7E1A-D847-A35C-16DDD340C459}" type="pres">
      <dgm:prSet presAssocID="{B6BCAF2C-D9A0-8648-8042-CE4BB2B19F52}" presName="rootComposite" presStyleCnt="0"/>
      <dgm:spPr/>
    </dgm:pt>
    <dgm:pt modelId="{E3E9981A-660C-B54C-B607-39E0E39CC390}" type="pres">
      <dgm:prSet presAssocID="{B6BCAF2C-D9A0-8648-8042-CE4BB2B19F52}" presName="rootText" presStyleLbl="node1" presStyleIdx="1" presStyleCnt="2" custScaleY="90558"/>
      <dgm:spPr/>
      <dgm:t>
        <a:bodyPr/>
        <a:lstStyle/>
        <a:p>
          <a:endParaRPr lang="en-US"/>
        </a:p>
      </dgm:t>
    </dgm:pt>
    <dgm:pt modelId="{1492A57D-8BE3-1F43-A016-DAF108393242}" type="pres">
      <dgm:prSet presAssocID="{B6BCAF2C-D9A0-8648-8042-CE4BB2B19F52}" presName="rootConnector" presStyleLbl="node1" presStyleIdx="1" presStyleCnt="2"/>
      <dgm:spPr/>
      <dgm:t>
        <a:bodyPr/>
        <a:lstStyle/>
        <a:p>
          <a:endParaRPr lang="tr-TR"/>
        </a:p>
      </dgm:t>
    </dgm:pt>
    <dgm:pt modelId="{79B3F528-5EDB-5043-84ED-0225378E41D5}" type="pres">
      <dgm:prSet presAssocID="{B6BCAF2C-D9A0-8648-8042-CE4BB2B19F52}" presName="childShape" presStyleCnt="0"/>
      <dgm:spPr/>
    </dgm:pt>
    <dgm:pt modelId="{32F3C5A1-7A75-EE46-A346-07C5A43F21CD}" type="pres">
      <dgm:prSet presAssocID="{433C92D2-45CE-CE4D-B82B-5D387FF50D3A}" presName="Name13" presStyleLbl="parChTrans1D2" presStyleIdx="2" presStyleCnt="4"/>
      <dgm:spPr/>
      <dgm:t>
        <a:bodyPr/>
        <a:lstStyle/>
        <a:p>
          <a:endParaRPr lang="tr-TR"/>
        </a:p>
      </dgm:t>
    </dgm:pt>
    <dgm:pt modelId="{45A7D797-3C5C-E946-BFAA-8CFD0F60FCF4}" type="pres">
      <dgm:prSet presAssocID="{6B4179D6-635D-E94E-A308-E2875E9DBBD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DB57FB-E24B-314A-9CCD-A1A23266905A}" type="pres">
      <dgm:prSet presAssocID="{23953A90-5C02-CA49-BD69-56B1B025D91E}" presName="Name13" presStyleLbl="parChTrans1D2" presStyleIdx="3" presStyleCnt="4"/>
      <dgm:spPr/>
      <dgm:t>
        <a:bodyPr/>
        <a:lstStyle/>
        <a:p>
          <a:endParaRPr lang="tr-TR"/>
        </a:p>
      </dgm:t>
    </dgm:pt>
    <dgm:pt modelId="{B6EE54BB-E2F1-4A42-9E99-2160BD0335CA}" type="pres">
      <dgm:prSet presAssocID="{E97A86BA-3339-C546-B50A-8DEA2B47F72B}" presName="childText" presStyleLbl="bgAcc1" presStyleIdx="3" presStyleCnt="4" custLinFactNeighborX="1516" custLinFactNeighborY="-9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2510B0-905D-514A-B9BB-10658DB9FCC9}" srcId="{B6BCAF2C-D9A0-8648-8042-CE4BB2B19F52}" destId="{6B4179D6-635D-E94E-A308-E2875E9DBBDE}" srcOrd="0" destOrd="0" parTransId="{433C92D2-45CE-CE4D-B82B-5D387FF50D3A}" sibTransId="{B5EE02D4-E6BD-634B-94D7-FB54E40C6B57}"/>
    <dgm:cxn modelId="{2BC66886-3C70-8540-BB2A-EF43D61FC59A}" srcId="{7223552A-5CD6-7B48-8141-ACA63D882617}" destId="{B6BCAF2C-D9A0-8648-8042-CE4BB2B19F52}" srcOrd="1" destOrd="0" parTransId="{7F906BB5-9174-8D4C-9462-55C5E82E3EB3}" sibTransId="{85147C1A-96EE-D549-A5F7-ED304CDAE667}"/>
    <dgm:cxn modelId="{A5BBE700-F165-A049-BF72-9B989AE6D3B9}" type="presOf" srcId="{6B4179D6-635D-E94E-A308-E2875E9DBBDE}" destId="{45A7D797-3C5C-E946-BFAA-8CFD0F60FCF4}" srcOrd="0" destOrd="0" presId="urn:microsoft.com/office/officeart/2005/8/layout/hierarchy3"/>
    <dgm:cxn modelId="{6AEB10F4-99CF-A848-9604-E7045E40FB5E}" srcId="{9589F163-271B-EC43-BEB2-F6DE28F31582}" destId="{915BF67F-6AF5-614F-8E64-D8500CF4DB08}" srcOrd="1" destOrd="0" parTransId="{09AD8747-76DB-1B49-9DB1-3DA227BE56A1}" sibTransId="{29591CD7-9D0F-A945-B76E-F269D9F893EA}"/>
    <dgm:cxn modelId="{F5F9E3A0-72A1-2543-9A17-8B4DE1E22719}" type="presOf" srcId="{B6BCAF2C-D9A0-8648-8042-CE4BB2B19F52}" destId="{1492A57D-8BE3-1F43-A016-DAF108393242}" srcOrd="1" destOrd="0" presId="urn:microsoft.com/office/officeart/2005/8/layout/hierarchy3"/>
    <dgm:cxn modelId="{71C0964F-3903-C548-94CC-D8FC91FC4293}" srcId="{7223552A-5CD6-7B48-8141-ACA63D882617}" destId="{9589F163-271B-EC43-BEB2-F6DE28F31582}" srcOrd="0" destOrd="0" parTransId="{1BD4EAAD-964B-5748-8B88-DD77A764D5F9}" sibTransId="{67F87448-D3A9-9347-8AF0-C1F558BE7CA4}"/>
    <dgm:cxn modelId="{AA595670-3C99-8147-94E9-1586074C1C15}" type="presOf" srcId="{433C92D2-45CE-CE4D-B82B-5D387FF50D3A}" destId="{32F3C5A1-7A75-EE46-A346-07C5A43F21CD}" srcOrd="0" destOrd="0" presId="urn:microsoft.com/office/officeart/2005/8/layout/hierarchy3"/>
    <dgm:cxn modelId="{2659F6C9-BFE5-1649-A6C8-8871A9A57555}" srcId="{9589F163-271B-EC43-BEB2-F6DE28F31582}" destId="{DCE60D56-4A56-614C-869B-3683E09B1064}" srcOrd="0" destOrd="0" parTransId="{2ED5BB58-40A9-9549-AA13-88B50946D337}" sibTransId="{B3171BAB-6033-A943-B1C5-B48EB877625F}"/>
    <dgm:cxn modelId="{406155D6-43F0-C241-9063-C622FAB834A4}" type="presOf" srcId="{9589F163-271B-EC43-BEB2-F6DE28F31582}" destId="{DA187F4A-EB53-C747-8B3B-799C4446FE3B}" srcOrd="1" destOrd="0" presId="urn:microsoft.com/office/officeart/2005/8/layout/hierarchy3"/>
    <dgm:cxn modelId="{F50DA345-AAE3-7140-A5B5-37D53511B476}" srcId="{B6BCAF2C-D9A0-8648-8042-CE4BB2B19F52}" destId="{E97A86BA-3339-C546-B50A-8DEA2B47F72B}" srcOrd="1" destOrd="0" parTransId="{23953A90-5C02-CA49-BD69-56B1B025D91E}" sibTransId="{21C1BF87-F90E-4541-AAA0-0CC59DEEE61D}"/>
    <dgm:cxn modelId="{47DD0683-DD53-244F-BB56-6FDB1ADF8802}" type="presOf" srcId="{E97A86BA-3339-C546-B50A-8DEA2B47F72B}" destId="{B6EE54BB-E2F1-4A42-9E99-2160BD0335CA}" srcOrd="0" destOrd="0" presId="urn:microsoft.com/office/officeart/2005/8/layout/hierarchy3"/>
    <dgm:cxn modelId="{E031C78A-8E78-D344-8706-5F4697917C0E}" type="presOf" srcId="{23953A90-5C02-CA49-BD69-56B1B025D91E}" destId="{DBDB57FB-E24B-314A-9CCD-A1A23266905A}" srcOrd="0" destOrd="0" presId="urn:microsoft.com/office/officeart/2005/8/layout/hierarchy3"/>
    <dgm:cxn modelId="{538B46FD-6C08-E942-B107-5DBEFD322B74}" type="presOf" srcId="{DCE60D56-4A56-614C-869B-3683E09B1064}" destId="{C8CCC224-A45B-4147-9777-5A17A2E99CFA}" srcOrd="0" destOrd="0" presId="urn:microsoft.com/office/officeart/2005/8/layout/hierarchy3"/>
    <dgm:cxn modelId="{4C123C5C-4191-B649-A88B-335480D1EA20}" type="presOf" srcId="{B6BCAF2C-D9A0-8648-8042-CE4BB2B19F52}" destId="{E3E9981A-660C-B54C-B607-39E0E39CC390}" srcOrd="0" destOrd="0" presId="urn:microsoft.com/office/officeart/2005/8/layout/hierarchy3"/>
    <dgm:cxn modelId="{D7AD577D-A62A-1649-B651-34BE4604D54B}" type="presOf" srcId="{915BF67F-6AF5-614F-8E64-D8500CF4DB08}" destId="{CF1CE746-8403-354B-A6B3-6F5D355AFDF5}" srcOrd="0" destOrd="0" presId="urn:microsoft.com/office/officeart/2005/8/layout/hierarchy3"/>
    <dgm:cxn modelId="{AA97F4F8-3C3C-ED4B-ADE0-69EAE634284B}" type="presOf" srcId="{9589F163-271B-EC43-BEB2-F6DE28F31582}" destId="{D0411319-D489-1F4A-A675-4F86B6700AE5}" srcOrd="0" destOrd="0" presId="urn:microsoft.com/office/officeart/2005/8/layout/hierarchy3"/>
    <dgm:cxn modelId="{AA1A8956-551F-EB4B-B1A2-BF89AE9944AA}" type="presOf" srcId="{2ED5BB58-40A9-9549-AA13-88B50946D337}" destId="{0AD34B83-2F71-234F-BC1E-48A3E4232B18}" srcOrd="0" destOrd="0" presId="urn:microsoft.com/office/officeart/2005/8/layout/hierarchy3"/>
    <dgm:cxn modelId="{A7778A4B-295A-994A-B6FF-849764936705}" type="presOf" srcId="{09AD8747-76DB-1B49-9DB1-3DA227BE56A1}" destId="{E86B530B-3F68-784B-8C27-D4C410883F7D}" srcOrd="0" destOrd="0" presId="urn:microsoft.com/office/officeart/2005/8/layout/hierarchy3"/>
    <dgm:cxn modelId="{AFE91D63-CBD2-184B-B392-5911770D6314}" type="presOf" srcId="{7223552A-5CD6-7B48-8141-ACA63D882617}" destId="{6FB4E5E5-C336-B54F-B4A1-47D0097400FF}" srcOrd="0" destOrd="0" presId="urn:microsoft.com/office/officeart/2005/8/layout/hierarchy3"/>
    <dgm:cxn modelId="{58840E9C-119A-C24D-94A9-F4AD5F765370}" type="presParOf" srcId="{6FB4E5E5-C336-B54F-B4A1-47D0097400FF}" destId="{33DCB98B-C387-7344-9CCD-FB380944959B}" srcOrd="0" destOrd="0" presId="urn:microsoft.com/office/officeart/2005/8/layout/hierarchy3"/>
    <dgm:cxn modelId="{BDB9B10E-4672-B045-9D44-602D8F517190}" type="presParOf" srcId="{33DCB98B-C387-7344-9CCD-FB380944959B}" destId="{0CAE3645-DBCC-7543-A0CC-85AB12727BD7}" srcOrd="0" destOrd="0" presId="urn:microsoft.com/office/officeart/2005/8/layout/hierarchy3"/>
    <dgm:cxn modelId="{6F92B605-2DCC-994F-91FA-F037CB0E02F7}" type="presParOf" srcId="{0CAE3645-DBCC-7543-A0CC-85AB12727BD7}" destId="{D0411319-D489-1F4A-A675-4F86B6700AE5}" srcOrd="0" destOrd="0" presId="urn:microsoft.com/office/officeart/2005/8/layout/hierarchy3"/>
    <dgm:cxn modelId="{746C1028-92D4-DA42-940D-8DB5286DBA08}" type="presParOf" srcId="{0CAE3645-DBCC-7543-A0CC-85AB12727BD7}" destId="{DA187F4A-EB53-C747-8B3B-799C4446FE3B}" srcOrd="1" destOrd="0" presId="urn:microsoft.com/office/officeart/2005/8/layout/hierarchy3"/>
    <dgm:cxn modelId="{AF1E40EC-FFB5-E44A-A7F5-1A467509015C}" type="presParOf" srcId="{33DCB98B-C387-7344-9CCD-FB380944959B}" destId="{B4B58E5B-9444-E24F-A490-509424CC5D0D}" srcOrd="1" destOrd="0" presId="urn:microsoft.com/office/officeart/2005/8/layout/hierarchy3"/>
    <dgm:cxn modelId="{93A4796C-F0DF-4240-B8EB-AF33D1C172A5}" type="presParOf" srcId="{B4B58E5B-9444-E24F-A490-509424CC5D0D}" destId="{0AD34B83-2F71-234F-BC1E-48A3E4232B18}" srcOrd="0" destOrd="0" presId="urn:microsoft.com/office/officeart/2005/8/layout/hierarchy3"/>
    <dgm:cxn modelId="{BCC6497B-676D-4A4F-9BCB-0A5F20D3B823}" type="presParOf" srcId="{B4B58E5B-9444-E24F-A490-509424CC5D0D}" destId="{C8CCC224-A45B-4147-9777-5A17A2E99CFA}" srcOrd="1" destOrd="0" presId="urn:microsoft.com/office/officeart/2005/8/layout/hierarchy3"/>
    <dgm:cxn modelId="{16E7AFBF-A52D-8C4C-A793-B5088C2DEF73}" type="presParOf" srcId="{B4B58E5B-9444-E24F-A490-509424CC5D0D}" destId="{E86B530B-3F68-784B-8C27-D4C410883F7D}" srcOrd="2" destOrd="0" presId="urn:microsoft.com/office/officeart/2005/8/layout/hierarchy3"/>
    <dgm:cxn modelId="{26C11E41-EBD3-E64F-98F7-F2B45FDBC839}" type="presParOf" srcId="{B4B58E5B-9444-E24F-A490-509424CC5D0D}" destId="{CF1CE746-8403-354B-A6B3-6F5D355AFDF5}" srcOrd="3" destOrd="0" presId="urn:microsoft.com/office/officeart/2005/8/layout/hierarchy3"/>
    <dgm:cxn modelId="{E18ACC6F-ACE5-DD44-B9B0-F23875DD3D1C}" type="presParOf" srcId="{6FB4E5E5-C336-B54F-B4A1-47D0097400FF}" destId="{094C82B8-5683-F24E-B9F6-9C01729AD7A7}" srcOrd="1" destOrd="0" presId="urn:microsoft.com/office/officeart/2005/8/layout/hierarchy3"/>
    <dgm:cxn modelId="{80C28265-4BD6-D14D-BAAC-C7BB6F6AF32A}" type="presParOf" srcId="{094C82B8-5683-F24E-B9F6-9C01729AD7A7}" destId="{58021D0B-7E1A-D847-A35C-16DDD340C459}" srcOrd="0" destOrd="0" presId="urn:microsoft.com/office/officeart/2005/8/layout/hierarchy3"/>
    <dgm:cxn modelId="{EA91E184-654C-4B47-8722-6BC3DF9B8632}" type="presParOf" srcId="{58021D0B-7E1A-D847-A35C-16DDD340C459}" destId="{E3E9981A-660C-B54C-B607-39E0E39CC390}" srcOrd="0" destOrd="0" presId="urn:microsoft.com/office/officeart/2005/8/layout/hierarchy3"/>
    <dgm:cxn modelId="{56F2EE84-B720-4B42-BF6E-33D59FC954C9}" type="presParOf" srcId="{58021D0B-7E1A-D847-A35C-16DDD340C459}" destId="{1492A57D-8BE3-1F43-A016-DAF108393242}" srcOrd="1" destOrd="0" presId="urn:microsoft.com/office/officeart/2005/8/layout/hierarchy3"/>
    <dgm:cxn modelId="{E1A96405-40FD-6B40-B810-0EAE8BF8F321}" type="presParOf" srcId="{094C82B8-5683-F24E-B9F6-9C01729AD7A7}" destId="{79B3F528-5EDB-5043-84ED-0225378E41D5}" srcOrd="1" destOrd="0" presId="urn:microsoft.com/office/officeart/2005/8/layout/hierarchy3"/>
    <dgm:cxn modelId="{D0BFD782-66B4-014D-B9F3-219C65500B29}" type="presParOf" srcId="{79B3F528-5EDB-5043-84ED-0225378E41D5}" destId="{32F3C5A1-7A75-EE46-A346-07C5A43F21CD}" srcOrd="0" destOrd="0" presId="urn:microsoft.com/office/officeart/2005/8/layout/hierarchy3"/>
    <dgm:cxn modelId="{02C197BF-1A1D-9E46-B120-134F22307708}" type="presParOf" srcId="{79B3F528-5EDB-5043-84ED-0225378E41D5}" destId="{45A7D797-3C5C-E946-BFAA-8CFD0F60FCF4}" srcOrd="1" destOrd="0" presId="urn:microsoft.com/office/officeart/2005/8/layout/hierarchy3"/>
    <dgm:cxn modelId="{CA3272E8-200B-3243-A59E-6CA95F994947}" type="presParOf" srcId="{79B3F528-5EDB-5043-84ED-0225378E41D5}" destId="{DBDB57FB-E24B-314A-9CCD-A1A23266905A}" srcOrd="2" destOrd="0" presId="urn:microsoft.com/office/officeart/2005/8/layout/hierarchy3"/>
    <dgm:cxn modelId="{DFED4567-A103-1949-8E49-0C7E8C1A0D20}" type="presParOf" srcId="{79B3F528-5EDB-5043-84ED-0225378E41D5}" destId="{B6EE54BB-E2F1-4A42-9E99-2160BD0335C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155FB3-EE34-CE4B-AE5E-14DC6F92DB37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49067-B4A1-D943-959D-8038A7904AF4}">
      <dgm:prSet phldrT="[Text]" custT="1"/>
      <dgm:spPr>
        <a:solidFill>
          <a:schemeClr val="tx2">
            <a:lumMod val="20000"/>
            <a:lumOff val="8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tr-TR" sz="2000" b="1" dirty="0" smtClean="0"/>
            <a:t> </a:t>
          </a:r>
          <a:r>
            <a:rPr lang="tr-TR" sz="2000" b="1" dirty="0" smtClean="0">
              <a:solidFill>
                <a:schemeClr val="tx1"/>
              </a:solidFill>
            </a:rPr>
            <a:t>ROCA  ile yıllık muayene karşılaştırılmış; </a:t>
          </a:r>
          <a:r>
            <a:rPr lang="tr-TR" sz="2000" b="1" dirty="0" smtClean="0">
              <a:solidFill>
                <a:srgbClr val="FF0000"/>
              </a:solidFill>
            </a:rPr>
            <a:t>ROCA grubunda  yüksek </a:t>
          </a:r>
          <a:r>
            <a:rPr lang="tr-TR" sz="2000" b="1" dirty="0" err="1" smtClean="0">
              <a:solidFill>
                <a:srgbClr val="FF0000"/>
              </a:solidFill>
            </a:rPr>
            <a:t>sensitivite</a:t>
          </a:r>
          <a:r>
            <a:rPr lang="tr-TR" sz="2000" b="1" dirty="0" smtClean="0">
              <a:solidFill>
                <a:srgbClr val="FF0000"/>
              </a:solidFill>
            </a:rPr>
            <a:t> </a:t>
          </a:r>
        </a:p>
        <a:p>
          <a:r>
            <a:rPr lang="tr-TR" sz="2000" b="1" dirty="0" smtClean="0">
              <a:solidFill>
                <a:schemeClr val="tx1"/>
              </a:solidFill>
            </a:rPr>
            <a:t>(%88.6 VS %65.6 )    (PPV %21.7 VS % 5.8) </a:t>
          </a:r>
          <a:endParaRPr lang="en-US" sz="2000" b="1" dirty="0" smtClean="0">
            <a:solidFill>
              <a:schemeClr val="tx1"/>
            </a:solidFill>
          </a:endParaRPr>
        </a:p>
      </dgm:t>
    </dgm:pt>
    <dgm:pt modelId="{D12B1403-00BB-A546-BB8A-CD7B17091F9F}" type="parTrans" cxnId="{CA48043E-6831-8641-AA96-141643FB72CE}">
      <dgm:prSet/>
      <dgm:spPr/>
      <dgm:t>
        <a:bodyPr/>
        <a:lstStyle/>
        <a:p>
          <a:endParaRPr lang="en-US"/>
        </a:p>
      </dgm:t>
    </dgm:pt>
    <dgm:pt modelId="{DD03D821-F81F-F044-AE4F-16C3CA3A909E}" type="sibTrans" cxnId="{CA48043E-6831-8641-AA96-141643FB72CE}">
      <dgm:prSet/>
      <dgm:spPr/>
      <dgm:t>
        <a:bodyPr/>
        <a:lstStyle/>
        <a:p>
          <a:endParaRPr lang="en-US"/>
        </a:p>
      </dgm:t>
    </dgm:pt>
    <dgm:pt modelId="{6D714489-2874-FC49-AEFB-7496F364AC1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CONTROL</a:t>
          </a:r>
          <a:endParaRPr lang="en-US" b="1" dirty="0">
            <a:solidFill>
              <a:schemeClr val="tx1"/>
            </a:solidFill>
          </a:endParaRPr>
        </a:p>
      </dgm:t>
    </dgm:pt>
    <dgm:pt modelId="{4DFD0685-CA32-F54B-805E-01885DDA1F9D}" type="parTrans" cxnId="{032C6ABF-86F3-F84F-8461-72B2DF1BEFBD}">
      <dgm:prSet/>
      <dgm:spPr/>
      <dgm:t>
        <a:bodyPr/>
        <a:lstStyle/>
        <a:p>
          <a:endParaRPr lang="en-US"/>
        </a:p>
      </dgm:t>
    </dgm:pt>
    <dgm:pt modelId="{4E89FAE3-FD89-114B-A192-02677A63F5A7}" type="sibTrans" cxnId="{032C6ABF-86F3-F84F-8461-72B2DF1BEFBD}">
      <dgm:prSet/>
      <dgm:spPr/>
      <dgm:t>
        <a:bodyPr/>
        <a:lstStyle/>
        <a:p>
          <a:endParaRPr lang="en-US"/>
        </a:p>
      </dgm:t>
    </dgm:pt>
    <dgm:pt modelId="{FAA676D4-4E67-2B46-9C57-AD4CE9A273EF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/>
            <a:t>Ultrasonografi ile  yılda bir muayene </a:t>
          </a:r>
          <a:endParaRPr lang="en-US" b="1" dirty="0"/>
        </a:p>
      </dgm:t>
    </dgm:pt>
    <dgm:pt modelId="{A396E227-7CB4-7046-A7A9-725CA005142F}" type="parTrans" cxnId="{9861B2D0-9FF3-2549-B184-EBC287DA9084}">
      <dgm:prSet/>
      <dgm:spPr/>
      <dgm:t>
        <a:bodyPr/>
        <a:lstStyle/>
        <a:p>
          <a:endParaRPr lang="en-US"/>
        </a:p>
      </dgm:t>
    </dgm:pt>
    <dgm:pt modelId="{9096449D-928D-044C-BE1C-53C9D505E3F4}" type="sibTrans" cxnId="{9861B2D0-9FF3-2549-B184-EBC287DA9084}">
      <dgm:prSet/>
      <dgm:spPr/>
      <dgm:t>
        <a:bodyPr/>
        <a:lstStyle/>
        <a:p>
          <a:endParaRPr lang="en-US"/>
        </a:p>
      </dgm:t>
    </dgm:pt>
    <dgm:pt modelId="{0408F27F-FC24-704A-8524-226A7A9EF116}">
      <dgm:prSet phldrT="[Text]"/>
      <dgm:spPr>
        <a:solidFill>
          <a:srgbClr val="C00000"/>
        </a:solidFill>
      </dgm:spPr>
      <dgm:t>
        <a:bodyPr/>
        <a:lstStyle/>
        <a:p>
          <a:r>
            <a:rPr lang="tr-TR" b="1" dirty="0" err="1" smtClean="0"/>
            <a:t>Multimodal</a:t>
          </a:r>
          <a:r>
            <a:rPr lang="tr-TR" b="1" dirty="0" smtClean="0"/>
            <a:t> </a:t>
          </a:r>
          <a:r>
            <a:rPr lang="tr-TR" b="1" dirty="0" err="1" smtClean="0"/>
            <a:t>strategy</a:t>
          </a:r>
          <a:r>
            <a:rPr lang="tr-TR" b="1" dirty="0" smtClean="0"/>
            <a:t> (ROCA)</a:t>
          </a:r>
        </a:p>
        <a:p>
          <a:r>
            <a:rPr lang="tr-TR" b="1" dirty="0" err="1" smtClean="0"/>
            <a:t>TV-USG+repead</a:t>
          </a:r>
          <a:r>
            <a:rPr lang="tr-TR" b="1" dirty="0" smtClean="0"/>
            <a:t> CA 125</a:t>
          </a:r>
          <a:endParaRPr lang="en-US" b="1" dirty="0"/>
        </a:p>
      </dgm:t>
    </dgm:pt>
    <dgm:pt modelId="{923F932B-21A6-6F4B-B802-4F0DA4D7CD8E}" type="parTrans" cxnId="{282CACC6-CABC-8547-B124-765166CC157A}">
      <dgm:prSet/>
      <dgm:spPr/>
      <dgm:t>
        <a:bodyPr/>
        <a:lstStyle/>
        <a:p>
          <a:endParaRPr lang="en-US"/>
        </a:p>
      </dgm:t>
    </dgm:pt>
    <dgm:pt modelId="{5ACE789F-9618-C44A-85ED-3F148AB61660}" type="sibTrans" cxnId="{282CACC6-CABC-8547-B124-765166CC157A}">
      <dgm:prSet/>
      <dgm:spPr/>
      <dgm:t>
        <a:bodyPr/>
        <a:lstStyle/>
        <a:p>
          <a:endParaRPr lang="en-US"/>
        </a:p>
      </dgm:t>
    </dgm:pt>
    <dgm:pt modelId="{B4E36DD5-0FD5-F243-8C18-889922C662B2}" type="pres">
      <dgm:prSet presAssocID="{B7155FB3-EE34-CE4B-AE5E-14DC6F92DB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AF76AD-2FBD-CE45-8990-BCD8AB0F2944}" type="pres">
      <dgm:prSet presAssocID="{A3F49067-B4A1-D943-959D-8038A7904AF4}" presName="centerShape" presStyleLbl="node0" presStyleIdx="0" presStyleCnt="1" custScaleX="268144" custScaleY="89691" custLinFactNeighborX="0" custLinFactNeighborY="-2078"/>
      <dgm:spPr/>
      <dgm:t>
        <a:bodyPr/>
        <a:lstStyle/>
        <a:p>
          <a:endParaRPr lang="en-US"/>
        </a:p>
      </dgm:t>
    </dgm:pt>
    <dgm:pt modelId="{7DE6CDDC-3C0E-A349-B70A-E2AA1D2B933D}" type="pres">
      <dgm:prSet presAssocID="{4DFD0685-CA32-F54B-805E-01885DDA1F9D}" presName="parTrans" presStyleLbl="bgSibTrans2D1" presStyleIdx="0" presStyleCnt="3"/>
      <dgm:spPr/>
      <dgm:t>
        <a:bodyPr/>
        <a:lstStyle/>
        <a:p>
          <a:endParaRPr lang="tr-TR"/>
        </a:p>
      </dgm:t>
    </dgm:pt>
    <dgm:pt modelId="{01CFA556-0981-C04A-A467-12039AF27C4B}" type="pres">
      <dgm:prSet presAssocID="{6D714489-2874-FC49-AEFB-7496F364AC18}" presName="node" presStyleLbl="node1" presStyleIdx="0" presStyleCnt="3" custRadScaleRad="112533" custRadScaleInc="9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803AF-F950-524B-870A-A1ECD3A9FE52}" type="pres">
      <dgm:prSet presAssocID="{A396E227-7CB4-7046-A7A9-725CA005142F}" presName="parTrans" presStyleLbl="bgSibTrans2D1" presStyleIdx="1" presStyleCnt="3"/>
      <dgm:spPr/>
      <dgm:t>
        <a:bodyPr/>
        <a:lstStyle/>
        <a:p>
          <a:endParaRPr lang="tr-TR"/>
        </a:p>
      </dgm:t>
    </dgm:pt>
    <dgm:pt modelId="{3539725C-8DD8-7042-AC6B-D56E899145B0}" type="pres">
      <dgm:prSet presAssocID="{FAA676D4-4E67-2B46-9C57-AD4CE9A273EF}" presName="node" presStyleLbl="node1" presStyleIdx="1" presStyleCnt="3" custRadScaleRad="92944" custRadScaleInc="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A253B-E1D6-064E-9B54-78CF5F3BBF97}" type="pres">
      <dgm:prSet presAssocID="{923F932B-21A6-6F4B-B802-4F0DA4D7CD8E}" presName="parTrans" presStyleLbl="bgSibTrans2D1" presStyleIdx="2" presStyleCnt="3"/>
      <dgm:spPr/>
      <dgm:t>
        <a:bodyPr/>
        <a:lstStyle/>
        <a:p>
          <a:endParaRPr lang="tr-TR"/>
        </a:p>
      </dgm:t>
    </dgm:pt>
    <dgm:pt modelId="{06170561-C453-AF4D-A4A5-B139B265F6B5}" type="pres">
      <dgm:prSet presAssocID="{0408F27F-FC24-704A-8524-226A7A9EF116}" presName="node" presStyleLbl="node1" presStyleIdx="2" presStyleCnt="3" custRadScaleRad="110166" custRadScaleInc="-11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1C153-259D-8947-AEEC-CF9DB5F7B1A1}" type="presOf" srcId="{923F932B-21A6-6F4B-B802-4F0DA4D7CD8E}" destId="{04EA253B-E1D6-064E-9B54-78CF5F3BBF97}" srcOrd="0" destOrd="0" presId="urn:microsoft.com/office/officeart/2005/8/layout/radial4"/>
    <dgm:cxn modelId="{032C6ABF-86F3-F84F-8461-72B2DF1BEFBD}" srcId="{A3F49067-B4A1-D943-959D-8038A7904AF4}" destId="{6D714489-2874-FC49-AEFB-7496F364AC18}" srcOrd="0" destOrd="0" parTransId="{4DFD0685-CA32-F54B-805E-01885DDA1F9D}" sibTransId="{4E89FAE3-FD89-114B-A192-02677A63F5A7}"/>
    <dgm:cxn modelId="{E91A41AD-103C-6544-94A5-92AB253F88A4}" type="presOf" srcId="{4DFD0685-CA32-F54B-805E-01885DDA1F9D}" destId="{7DE6CDDC-3C0E-A349-B70A-E2AA1D2B933D}" srcOrd="0" destOrd="0" presId="urn:microsoft.com/office/officeart/2005/8/layout/radial4"/>
    <dgm:cxn modelId="{7E23AE93-0AFD-9C4E-A18E-23D052D7FD30}" type="presOf" srcId="{6D714489-2874-FC49-AEFB-7496F364AC18}" destId="{01CFA556-0981-C04A-A467-12039AF27C4B}" srcOrd="0" destOrd="0" presId="urn:microsoft.com/office/officeart/2005/8/layout/radial4"/>
    <dgm:cxn modelId="{10041DDC-9025-5247-A335-D6F93BC10494}" type="presOf" srcId="{FAA676D4-4E67-2B46-9C57-AD4CE9A273EF}" destId="{3539725C-8DD8-7042-AC6B-D56E899145B0}" srcOrd="0" destOrd="0" presId="urn:microsoft.com/office/officeart/2005/8/layout/radial4"/>
    <dgm:cxn modelId="{4BF69E9D-5560-6E49-8A1D-6E7AF076C23F}" type="presOf" srcId="{B7155FB3-EE34-CE4B-AE5E-14DC6F92DB37}" destId="{B4E36DD5-0FD5-F243-8C18-889922C662B2}" srcOrd="0" destOrd="0" presId="urn:microsoft.com/office/officeart/2005/8/layout/radial4"/>
    <dgm:cxn modelId="{282CACC6-CABC-8547-B124-765166CC157A}" srcId="{A3F49067-B4A1-D943-959D-8038A7904AF4}" destId="{0408F27F-FC24-704A-8524-226A7A9EF116}" srcOrd="2" destOrd="0" parTransId="{923F932B-21A6-6F4B-B802-4F0DA4D7CD8E}" sibTransId="{5ACE789F-9618-C44A-85ED-3F148AB61660}"/>
    <dgm:cxn modelId="{9861B2D0-9FF3-2549-B184-EBC287DA9084}" srcId="{A3F49067-B4A1-D943-959D-8038A7904AF4}" destId="{FAA676D4-4E67-2B46-9C57-AD4CE9A273EF}" srcOrd="1" destOrd="0" parTransId="{A396E227-7CB4-7046-A7A9-725CA005142F}" sibTransId="{9096449D-928D-044C-BE1C-53C9D505E3F4}"/>
    <dgm:cxn modelId="{CA48043E-6831-8641-AA96-141643FB72CE}" srcId="{B7155FB3-EE34-CE4B-AE5E-14DC6F92DB37}" destId="{A3F49067-B4A1-D943-959D-8038A7904AF4}" srcOrd="0" destOrd="0" parTransId="{D12B1403-00BB-A546-BB8A-CD7B17091F9F}" sibTransId="{DD03D821-F81F-F044-AE4F-16C3CA3A909E}"/>
    <dgm:cxn modelId="{534AAAD3-3335-AC4B-9F13-CC4C22BBC83F}" type="presOf" srcId="{A3F49067-B4A1-D943-959D-8038A7904AF4}" destId="{56AF76AD-2FBD-CE45-8990-BCD8AB0F2944}" srcOrd="0" destOrd="0" presId="urn:microsoft.com/office/officeart/2005/8/layout/radial4"/>
    <dgm:cxn modelId="{419A8DCE-70A7-1942-B835-C1E043F3E8E6}" type="presOf" srcId="{A396E227-7CB4-7046-A7A9-725CA005142F}" destId="{EE6803AF-F950-524B-870A-A1ECD3A9FE52}" srcOrd="0" destOrd="0" presId="urn:microsoft.com/office/officeart/2005/8/layout/radial4"/>
    <dgm:cxn modelId="{9A03EEE6-DB10-744D-8B43-82FE3F20F6C8}" type="presOf" srcId="{0408F27F-FC24-704A-8524-226A7A9EF116}" destId="{06170561-C453-AF4D-A4A5-B139B265F6B5}" srcOrd="0" destOrd="0" presId="urn:microsoft.com/office/officeart/2005/8/layout/radial4"/>
    <dgm:cxn modelId="{08C89366-7378-F44C-8421-1EB8E2F258BA}" type="presParOf" srcId="{B4E36DD5-0FD5-F243-8C18-889922C662B2}" destId="{56AF76AD-2FBD-CE45-8990-BCD8AB0F2944}" srcOrd="0" destOrd="0" presId="urn:microsoft.com/office/officeart/2005/8/layout/radial4"/>
    <dgm:cxn modelId="{F7A7C383-3422-CB4D-9AED-D474788E5058}" type="presParOf" srcId="{B4E36DD5-0FD5-F243-8C18-889922C662B2}" destId="{7DE6CDDC-3C0E-A349-B70A-E2AA1D2B933D}" srcOrd="1" destOrd="0" presId="urn:microsoft.com/office/officeart/2005/8/layout/radial4"/>
    <dgm:cxn modelId="{8842A130-0311-8644-B2C3-6724566C75CA}" type="presParOf" srcId="{B4E36DD5-0FD5-F243-8C18-889922C662B2}" destId="{01CFA556-0981-C04A-A467-12039AF27C4B}" srcOrd="2" destOrd="0" presId="urn:microsoft.com/office/officeart/2005/8/layout/radial4"/>
    <dgm:cxn modelId="{42BE8144-32C4-894B-A89C-E295162CE67D}" type="presParOf" srcId="{B4E36DD5-0FD5-F243-8C18-889922C662B2}" destId="{EE6803AF-F950-524B-870A-A1ECD3A9FE52}" srcOrd="3" destOrd="0" presId="urn:microsoft.com/office/officeart/2005/8/layout/radial4"/>
    <dgm:cxn modelId="{CC8E9588-1A97-AF4F-9124-8183F4ECA6F6}" type="presParOf" srcId="{B4E36DD5-0FD5-F243-8C18-889922C662B2}" destId="{3539725C-8DD8-7042-AC6B-D56E899145B0}" srcOrd="4" destOrd="0" presId="urn:microsoft.com/office/officeart/2005/8/layout/radial4"/>
    <dgm:cxn modelId="{F58E5151-E9AA-F64B-BAEC-37CFE8D9B3F0}" type="presParOf" srcId="{B4E36DD5-0FD5-F243-8C18-889922C662B2}" destId="{04EA253B-E1D6-064E-9B54-78CF5F3BBF97}" srcOrd="5" destOrd="0" presId="urn:microsoft.com/office/officeart/2005/8/layout/radial4"/>
    <dgm:cxn modelId="{70AAE764-9E68-3944-B8A8-986224EED529}" type="presParOf" srcId="{B4E36DD5-0FD5-F243-8C18-889922C662B2}" destId="{06170561-C453-AF4D-A4A5-B139B265F6B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E2F29B-1CEF-4046-BB1B-1D54AB9ECDE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F738094-688E-40BF-9666-E44EC4DAC192}">
      <dgm:prSet phldrT="[Metin]"/>
      <dgm:spPr/>
      <dgm:t>
        <a:bodyPr/>
        <a:lstStyle/>
        <a:p>
          <a:r>
            <a:rPr lang="en-US" dirty="0" smtClean="0"/>
            <a:t>Type I Tumors</a:t>
          </a:r>
          <a:endParaRPr lang="tr-TR" dirty="0"/>
        </a:p>
      </dgm:t>
    </dgm:pt>
    <dgm:pt modelId="{3B46CA03-7ABF-4014-A680-038AF9C8FCB6}" type="parTrans" cxnId="{EAD44BE8-16D1-406E-B69A-9785AA8B78F8}">
      <dgm:prSet/>
      <dgm:spPr/>
      <dgm:t>
        <a:bodyPr/>
        <a:lstStyle/>
        <a:p>
          <a:endParaRPr lang="tr-TR"/>
        </a:p>
      </dgm:t>
    </dgm:pt>
    <dgm:pt modelId="{327771AE-0B9A-48D4-8E8D-5B1C7833E8CD}" type="sibTrans" cxnId="{EAD44BE8-16D1-406E-B69A-9785AA8B78F8}">
      <dgm:prSet/>
      <dgm:spPr/>
      <dgm:t>
        <a:bodyPr/>
        <a:lstStyle/>
        <a:p>
          <a:endParaRPr lang="tr-TR"/>
        </a:p>
      </dgm:t>
    </dgm:pt>
    <dgm:pt modelId="{2F532A6D-4B18-43A5-B66E-BC0BE9408F0D}">
      <dgm:prSet phldrT="[Metin]"/>
      <dgm:spPr/>
      <dgm:t>
        <a:bodyPr/>
        <a:lstStyle/>
        <a:p>
          <a:r>
            <a:rPr lang="en-US" dirty="0" smtClean="0"/>
            <a:t>Type II Tumors</a:t>
          </a:r>
          <a:endParaRPr lang="tr-TR" dirty="0"/>
        </a:p>
      </dgm:t>
    </dgm:pt>
    <dgm:pt modelId="{CA3A759C-F8E2-40A1-B889-BF983A12A496}" type="parTrans" cxnId="{D045A116-07F3-4A2B-B147-BDFD5CD16A10}">
      <dgm:prSet/>
      <dgm:spPr/>
      <dgm:t>
        <a:bodyPr/>
        <a:lstStyle/>
        <a:p>
          <a:endParaRPr lang="tr-TR"/>
        </a:p>
      </dgm:t>
    </dgm:pt>
    <dgm:pt modelId="{91677D61-1F0B-4459-A3F5-297956085CE0}" type="sibTrans" cxnId="{D045A116-07F3-4A2B-B147-BDFD5CD16A10}">
      <dgm:prSet/>
      <dgm:spPr/>
      <dgm:t>
        <a:bodyPr/>
        <a:lstStyle/>
        <a:p>
          <a:endParaRPr lang="tr-TR"/>
        </a:p>
      </dgm:t>
    </dgm:pt>
    <dgm:pt modelId="{AE8EBFE2-3F62-4ED4-BA1E-62574E6FEC0A}">
      <dgm:prSet custT="1"/>
      <dgm:spPr/>
      <dgm:t>
        <a:bodyPr/>
        <a:lstStyle/>
        <a:p>
          <a:r>
            <a:rPr lang="en-US" sz="1600" b="1" dirty="0" smtClean="0"/>
            <a:t>USG </a:t>
          </a:r>
          <a:r>
            <a:rPr lang="en-US" sz="1600" b="1" dirty="0" err="1" smtClean="0"/>
            <a:t>ile</a:t>
          </a:r>
          <a:r>
            <a:rPr lang="en-US" sz="1600" b="1" dirty="0" smtClean="0"/>
            <a:t> </a:t>
          </a:r>
          <a:r>
            <a:rPr lang="en-US" sz="1600" b="1" dirty="0" err="1" smtClean="0"/>
            <a:t>yapılan</a:t>
          </a:r>
          <a:r>
            <a:rPr lang="en-US" sz="1600" b="1" dirty="0" smtClean="0"/>
            <a:t> </a:t>
          </a:r>
          <a:r>
            <a:rPr lang="en-US" sz="1600" b="1" dirty="0" err="1" smtClean="0"/>
            <a:t>taramada</a:t>
          </a:r>
          <a:r>
            <a:rPr lang="en-US" sz="1600" b="1" dirty="0" smtClean="0"/>
            <a:t> </a:t>
          </a:r>
          <a:r>
            <a:rPr lang="en-US" sz="1600" b="1" dirty="0" err="1" smtClean="0"/>
            <a:t>sensitivite</a:t>
          </a:r>
          <a:r>
            <a:rPr lang="en-US" sz="1600" b="1" dirty="0" smtClean="0"/>
            <a:t> </a:t>
          </a:r>
          <a:r>
            <a:rPr lang="en-US" sz="1600" b="1" dirty="0" err="1" smtClean="0"/>
            <a:t>yüksek</a:t>
          </a:r>
          <a:r>
            <a:rPr lang="en-US" sz="1600" b="1" dirty="0" smtClean="0"/>
            <a:t>. (UKCTOCS)</a:t>
          </a:r>
          <a:endParaRPr lang="tr-TR" sz="1600" b="1" dirty="0"/>
        </a:p>
      </dgm:t>
    </dgm:pt>
    <dgm:pt modelId="{3A5C12B1-5397-42CB-B1C1-A00A28C48B57}" type="parTrans" cxnId="{6D5B1AB1-89E6-4709-9228-DC9206F9874F}">
      <dgm:prSet/>
      <dgm:spPr/>
      <dgm:t>
        <a:bodyPr/>
        <a:lstStyle/>
        <a:p>
          <a:endParaRPr lang="tr-TR"/>
        </a:p>
      </dgm:t>
    </dgm:pt>
    <dgm:pt modelId="{5244F203-37B2-40F1-ACFC-84CC098411EC}" type="sibTrans" cxnId="{6D5B1AB1-89E6-4709-9228-DC9206F9874F}">
      <dgm:prSet/>
      <dgm:spPr/>
      <dgm:t>
        <a:bodyPr/>
        <a:lstStyle/>
        <a:p>
          <a:endParaRPr lang="tr-TR"/>
        </a:p>
      </dgm:t>
    </dgm:pt>
    <dgm:pt modelId="{01F22333-F6EC-437B-9D8C-2067707264CC}">
      <dgm:prSet/>
      <dgm:spPr/>
      <dgm:t>
        <a:bodyPr/>
        <a:lstStyle/>
        <a:p>
          <a:r>
            <a:rPr lang="tr-TR" b="1" dirty="0" smtClean="0"/>
            <a:t>Genetik olarak stabil </a:t>
          </a:r>
          <a:endParaRPr lang="tr-TR" b="1" dirty="0"/>
        </a:p>
      </dgm:t>
    </dgm:pt>
    <dgm:pt modelId="{D044F9FA-B12B-4E89-A37D-92869C362E1C}" type="parTrans" cxnId="{9467138D-5CCF-4BBD-B21B-8BBE63BB583C}">
      <dgm:prSet/>
      <dgm:spPr/>
      <dgm:t>
        <a:bodyPr/>
        <a:lstStyle/>
        <a:p>
          <a:endParaRPr lang="tr-TR"/>
        </a:p>
      </dgm:t>
    </dgm:pt>
    <dgm:pt modelId="{8AFDCEFD-8890-46F7-AFE9-E3C9FB5214F8}" type="sibTrans" cxnId="{9467138D-5CCF-4BBD-B21B-8BBE63BB583C}">
      <dgm:prSet/>
      <dgm:spPr/>
      <dgm:t>
        <a:bodyPr/>
        <a:lstStyle/>
        <a:p>
          <a:endParaRPr lang="tr-TR"/>
        </a:p>
      </dgm:t>
    </dgm:pt>
    <dgm:pt modelId="{2ADDDE3B-1B45-42E8-A441-D2890A216A4A}">
      <dgm:prSet/>
      <dgm:spPr/>
      <dgm:t>
        <a:bodyPr/>
        <a:lstStyle/>
        <a:p>
          <a:r>
            <a:rPr lang="tr-TR" b="1" dirty="0" smtClean="0"/>
            <a:t>Genetik </a:t>
          </a:r>
          <a:r>
            <a:rPr lang="tr-TR" b="1" dirty="0" err="1" smtClean="0"/>
            <a:t>instabilite</a:t>
          </a:r>
          <a:r>
            <a:rPr lang="tr-TR" b="1" dirty="0" smtClean="0"/>
            <a:t> yüksek</a:t>
          </a:r>
          <a:endParaRPr lang="tr-TR" b="1" dirty="0"/>
        </a:p>
      </dgm:t>
    </dgm:pt>
    <dgm:pt modelId="{EE06A9FD-4939-4F4A-8952-346464FCAAB8}" type="parTrans" cxnId="{E49ED38B-995C-4601-8366-E24BCEEFF2EA}">
      <dgm:prSet/>
      <dgm:spPr/>
      <dgm:t>
        <a:bodyPr/>
        <a:lstStyle/>
        <a:p>
          <a:endParaRPr lang="tr-TR"/>
        </a:p>
      </dgm:t>
    </dgm:pt>
    <dgm:pt modelId="{BC00CDC6-46AE-42E2-AD6C-147A19674FD8}" type="sibTrans" cxnId="{E49ED38B-995C-4601-8366-E24BCEEFF2EA}">
      <dgm:prSet/>
      <dgm:spPr/>
      <dgm:t>
        <a:bodyPr/>
        <a:lstStyle/>
        <a:p>
          <a:endParaRPr lang="tr-TR"/>
        </a:p>
      </dgm:t>
    </dgm:pt>
    <dgm:pt modelId="{C7977E0B-6E1F-4A4E-8691-E643657679F6}">
      <dgm:prSet custT="1"/>
      <dgm:spPr/>
      <dgm:t>
        <a:bodyPr/>
        <a:lstStyle/>
        <a:p>
          <a:r>
            <a:rPr lang="tr-TR" sz="1600" b="1" dirty="0" smtClean="0"/>
            <a:t>TP53 mutasyonu sık</a:t>
          </a:r>
          <a:endParaRPr lang="tr-TR" sz="1600" b="1" dirty="0"/>
        </a:p>
      </dgm:t>
    </dgm:pt>
    <dgm:pt modelId="{88D8FED5-1336-4AA3-9411-EE1251837341}" type="parTrans" cxnId="{4C9B21E7-945D-49D1-AB65-9E39E7A572D5}">
      <dgm:prSet/>
      <dgm:spPr/>
      <dgm:t>
        <a:bodyPr/>
        <a:lstStyle/>
        <a:p>
          <a:endParaRPr lang="tr-TR"/>
        </a:p>
      </dgm:t>
    </dgm:pt>
    <dgm:pt modelId="{0CA7CE10-B5F2-4CF1-8D4D-6313516D6B08}" type="sibTrans" cxnId="{4C9B21E7-945D-49D1-AB65-9E39E7A572D5}">
      <dgm:prSet/>
      <dgm:spPr/>
      <dgm:t>
        <a:bodyPr/>
        <a:lstStyle/>
        <a:p>
          <a:endParaRPr lang="tr-TR"/>
        </a:p>
      </dgm:t>
    </dgm:pt>
    <dgm:pt modelId="{E2E0F102-9200-45EC-A4D8-AB4E1BDB59AE}">
      <dgm:prSet/>
      <dgm:spPr/>
      <dgm:t>
        <a:bodyPr/>
        <a:lstStyle/>
        <a:p>
          <a:r>
            <a:rPr lang="tr-TR" b="1" dirty="0" smtClean="0"/>
            <a:t>Birçok gende çeşitli mutasyonlar var(PTEN, BRAF, Beta-</a:t>
          </a:r>
          <a:r>
            <a:rPr lang="tr-TR" b="1" dirty="0" err="1" smtClean="0"/>
            <a:t>catenin</a:t>
          </a:r>
          <a:r>
            <a:rPr lang="tr-TR" b="1" dirty="0" smtClean="0"/>
            <a:t>, </a:t>
          </a:r>
          <a:r>
            <a:rPr lang="tr-TR" b="1" dirty="0" err="1" smtClean="0"/>
            <a:t>and</a:t>
          </a:r>
          <a:r>
            <a:rPr lang="tr-TR" b="1" dirty="0" smtClean="0"/>
            <a:t> KRAS</a:t>
          </a:r>
          <a:r>
            <a:rPr lang="tr-TR" dirty="0" smtClean="0"/>
            <a:t>) </a:t>
          </a:r>
          <a:endParaRPr lang="tr-TR" dirty="0"/>
        </a:p>
      </dgm:t>
    </dgm:pt>
    <dgm:pt modelId="{BB65FD92-3762-4E5B-B6E4-0EF661401185}" type="parTrans" cxnId="{2FBA0D2A-6237-4BEC-81D9-88984E0DB507}">
      <dgm:prSet/>
      <dgm:spPr/>
      <dgm:t>
        <a:bodyPr/>
        <a:lstStyle/>
        <a:p>
          <a:endParaRPr lang="tr-TR"/>
        </a:p>
      </dgm:t>
    </dgm:pt>
    <dgm:pt modelId="{F36450E1-1B18-47F7-9C1E-227DB01EA891}" type="sibTrans" cxnId="{2FBA0D2A-6237-4BEC-81D9-88984E0DB507}">
      <dgm:prSet/>
      <dgm:spPr/>
      <dgm:t>
        <a:bodyPr/>
        <a:lstStyle/>
        <a:p>
          <a:endParaRPr lang="tr-TR"/>
        </a:p>
      </dgm:t>
    </dgm:pt>
    <dgm:pt modelId="{E567A8F2-A4B0-4929-A2DF-8E615A0F54E7}" type="pres">
      <dgm:prSet presAssocID="{63E2F29B-1CEF-4046-BB1B-1D54AB9ECD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BF7AA82-2116-4E94-BE5C-E4EBD05A5DB5}" type="pres">
      <dgm:prSet presAssocID="{3F738094-688E-40BF-9666-E44EC4DAC192}" presName="root" presStyleCnt="0"/>
      <dgm:spPr/>
    </dgm:pt>
    <dgm:pt modelId="{D39711B3-1F6A-4B7B-A1F4-CEF716152882}" type="pres">
      <dgm:prSet presAssocID="{3F738094-688E-40BF-9666-E44EC4DAC192}" presName="rootComposite" presStyleCnt="0"/>
      <dgm:spPr/>
    </dgm:pt>
    <dgm:pt modelId="{EBC41BFD-5A94-4A97-8A2C-9F06C9C4DB7C}" type="pres">
      <dgm:prSet presAssocID="{3F738094-688E-40BF-9666-E44EC4DAC192}" presName="rootText" presStyleLbl="node1" presStyleIdx="0" presStyleCnt="2"/>
      <dgm:spPr/>
      <dgm:t>
        <a:bodyPr/>
        <a:lstStyle/>
        <a:p>
          <a:endParaRPr lang="tr-TR"/>
        </a:p>
      </dgm:t>
    </dgm:pt>
    <dgm:pt modelId="{DBF00AF3-0A56-4957-A388-44451AED2307}" type="pres">
      <dgm:prSet presAssocID="{3F738094-688E-40BF-9666-E44EC4DAC192}" presName="rootConnector" presStyleLbl="node1" presStyleIdx="0" presStyleCnt="2"/>
      <dgm:spPr/>
      <dgm:t>
        <a:bodyPr/>
        <a:lstStyle/>
        <a:p>
          <a:endParaRPr lang="tr-TR"/>
        </a:p>
      </dgm:t>
    </dgm:pt>
    <dgm:pt modelId="{FF18A1DC-AEB7-49E3-8788-29288B4565E4}" type="pres">
      <dgm:prSet presAssocID="{3F738094-688E-40BF-9666-E44EC4DAC192}" presName="childShape" presStyleCnt="0"/>
      <dgm:spPr/>
    </dgm:pt>
    <dgm:pt modelId="{C7235701-2826-4287-B380-601F95C06191}" type="pres">
      <dgm:prSet presAssocID="{D044F9FA-B12B-4E89-A37D-92869C362E1C}" presName="Name13" presStyleLbl="parChTrans1D2" presStyleIdx="0" presStyleCnt="5"/>
      <dgm:spPr/>
      <dgm:t>
        <a:bodyPr/>
        <a:lstStyle/>
        <a:p>
          <a:endParaRPr lang="tr-TR"/>
        </a:p>
      </dgm:t>
    </dgm:pt>
    <dgm:pt modelId="{0E01C05F-BAB1-4F82-B888-CADBDF910C83}" type="pres">
      <dgm:prSet presAssocID="{01F22333-F6EC-437B-9D8C-2067707264CC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E322B1-515B-417A-968C-FBF20F1CDBB1}" type="pres">
      <dgm:prSet presAssocID="{BB65FD92-3762-4E5B-B6E4-0EF661401185}" presName="Name13" presStyleLbl="parChTrans1D2" presStyleIdx="1" presStyleCnt="5"/>
      <dgm:spPr/>
      <dgm:t>
        <a:bodyPr/>
        <a:lstStyle/>
        <a:p>
          <a:endParaRPr lang="tr-TR"/>
        </a:p>
      </dgm:t>
    </dgm:pt>
    <dgm:pt modelId="{D7571B78-5F56-4A67-BEC7-52D2B81583C1}" type="pres">
      <dgm:prSet presAssocID="{E2E0F102-9200-45EC-A4D8-AB4E1BDB59AE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DA3513-3877-4121-B684-D3C429B30D7D}" type="pres">
      <dgm:prSet presAssocID="{3A5C12B1-5397-42CB-B1C1-A00A28C48B57}" presName="Name13" presStyleLbl="parChTrans1D2" presStyleIdx="2" presStyleCnt="5"/>
      <dgm:spPr/>
      <dgm:t>
        <a:bodyPr/>
        <a:lstStyle/>
        <a:p>
          <a:endParaRPr lang="tr-TR"/>
        </a:p>
      </dgm:t>
    </dgm:pt>
    <dgm:pt modelId="{72AF0660-9F2D-489F-86BD-7ACE873790AD}" type="pres">
      <dgm:prSet presAssocID="{AE8EBFE2-3F62-4ED4-BA1E-62574E6FEC0A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896608-39D8-4290-9176-519662F3C70D}" type="pres">
      <dgm:prSet presAssocID="{2F532A6D-4B18-43A5-B66E-BC0BE9408F0D}" presName="root" presStyleCnt="0"/>
      <dgm:spPr/>
    </dgm:pt>
    <dgm:pt modelId="{978DE5F2-A94E-42E6-80C1-94B016E3CA5F}" type="pres">
      <dgm:prSet presAssocID="{2F532A6D-4B18-43A5-B66E-BC0BE9408F0D}" presName="rootComposite" presStyleCnt="0"/>
      <dgm:spPr/>
    </dgm:pt>
    <dgm:pt modelId="{9BEE216A-B347-4F9D-B5F4-7310F64AD1E1}" type="pres">
      <dgm:prSet presAssocID="{2F532A6D-4B18-43A5-B66E-BC0BE9408F0D}" presName="rootText" presStyleLbl="node1" presStyleIdx="1" presStyleCnt="2"/>
      <dgm:spPr/>
      <dgm:t>
        <a:bodyPr/>
        <a:lstStyle/>
        <a:p>
          <a:endParaRPr lang="tr-TR"/>
        </a:p>
      </dgm:t>
    </dgm:pt>
    <dgm:pt modelId="{6FC251B7-99D3-4DEF-BA80-CC3EA295309D}" type="pres">
      <dgm:prSet presAssocID="{2F532A6D-4B18-43A5-B66E-BC0BE9408F0D}" presName="rootConnector" presStyleLbl="node1" presStyleIdx="1" presStyleCnt="2"/>
      <dgm:spPr/>
      <dgm:t>
        <a:bodyPr/>
        <a:lstStyle/>
        <a:p>
          <a:endParaRPr lang="tr-TR"/>
        </a:p>
      </dgm:t>
    </dgm:pt>
    <dgm:pt modelId="{F47C5D5A-BB29-4B3D-80C4-C4E0A08ECA27}" type="pres">
      <dgm:prSet presAssocID="{2F532A6D-4B18-43A5-B66E-BC0BE9408F0D}" presName="childShape" presStyleCnt="0"/>
      <dgm:spPr/>
    </dgm:pt>
    <dgm:pt modelId="{E6F3F626-50C3-4E17-90EA-50D4431DCED5}" type="pres">
      <dgm:prSet presAssocID="{EE06A9FD-4939-4F4A-8952-346464FCAAB8}" presName="Name13" presStyleLbl="parChTrans1D2" presStyleIdx="3" presStyleCnt="5"/>
      <dgm:spPr/>
      <dgm:t>
        <a:bodyPr/>
        <a:lstStyle/>
        <a:p>
          <a:endParaRPr lang="tr-TR"/>
        </a:p>
      </dgm:t>
    </dgm:pt>
    <dgm:pt modelId="{B12E750C-2B16-4769-8A3B-D8E1C0B977F9}" type="pres">
      <dgm:prSet presAssocID="{2ADDDE3B-1B45-42E8-A441-D2890A216A4A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F1E597-17D0-4FF6-836D-2E883E84AA0C}" type="pres">
      <dgm:prSet presAssocID="{88D8FED5-1336-4AA3-9411-EE1251837341}" presName="Name13" presStyleLbl="parChTrans1D2" presStyleIdx="4" presStyleCnt="5"/>
      <dgm:spPr/>
      <dgm:t>
        <a:bodyPr/>
        <a:lstStyle/>
        <a:p>
          <a:endParaRPr lang="tr-TR"/>
        </a:p>
      </dgm:t>
    </dgm:pt>
    <dgm:pt modelId="{96D619C9-73C2-4493-8DFE-084A0386EF11}" type="pres">
      <dgm:prSet presAssocID="{C7977E0B-6E1F-4A4E-8691-E643657679F6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3E5612E-DEBA-9F49-BD19-C67009B26C9F}" type="presOf" srcId="{BB65FD92-3762-4E5B-B6E4-0EF661401185}" destId="{7FE322B1-515B-417A-968C-FBF20F1CDBB1}" srcOrd="0" destOrd="0" presId="urn:microsoft.com/office/officeart/2005/8/layout/hierarchy3"/>
    <dgm:cxn modelId="{F5694F74-6697-8C47-8778-76611F9418F6}" type="presOf" srcId="{2ADDDE3B-1B45-42E8-A441-D2890A216A4A}" destId="{B12E750C-2B16-4769-8A3B-D8E1C0B977F9}" srcOrd="0" destOrd="0" presId="urn:microsoft.com/office/officeart/2005/8/layout/hierarchy3"/>
    <dgm:cxn modelId="{3E802265-F6EB-704A-81E2-39096FF94572}" type="presOf" srcId="{63E2F29B-1CEF-4046-BB1B-1D54AB9ECDEA}" destId="{E567A8F2-A4B0-4929-A2DF-8E615A0F54E7}" srcOrd="0" destOrd="0" presId="urn:microsoft.com/office/officeart/2005/8/layout/hierarchy3"/>
    <dgm:cxn modelId="{7A58AE5E-37AC-0C4E-BE82-6AE31807DD4C}" type="presOf" srcId="{2F532A6D-4B18-43A5-B66E-BC0BE9408F0D}" destId="{6FC251B7-99D3-4DEF-BA80-CC3EA295309D}" srcOrd="1" destOrd="0" presId="urn:microsoft.com/office/officeart/2005/8/layout/hierarchy3"/>
    <dgm:cxn modelId="{6D5B1AB1-89E6-4709-9228-DC9206F9874F}" srcId="{3F738094-688E-40BF-9666-E44EC4DAC192}" destId="{AE8EBFE2-3F62-4ED4-BA1E-62574E6FEC0A}" srcOrd="2" destOrd="0" parTransId="{3A5C12B1-5397-42CB-B1C1-A00A28C48B57}" sibTransId="{5244F203-37B2-40F1-ACFC-84CC098411EC}"/>
    <dgm:cxn modelId="{ED97D6BB-7BA7-4441-AE66-30B37FF01AC8}" type="presOf" srcId="{E2E0F102-9200-45EC-A4D8-AB4E1BDB59AE}" destId="{D7571B78-5F56-4A67-BEC7-52D2B81583C1}" srcOrd="0" destOrd="0" presId="urn:microsoft.com/office/officeart/2005/8/layout/hierarchy3"/>
    <dgm:cxn modelId="{A11FDBD6-29BE-E243-B0BB-BA4718895C0F}" type="presOf" srcId="{88D8FED5-1336-4AA3-9411-EE1251837341}" destId="{0DF1E597-17D0-4FF6-836D-2E883E84AA0C}" srcOrd="0" destOrd="0" presId="urn:microsoft.com/office/officeart/2005/8/layout/hierarchy3"/>
    <dgm:cxn modelId="{E8F72ADB-5618-AF49-A80D-63E56EED9612}" type="presOf" srcId="{3F738094-688E-40BF-9666-E44EC4DAC192}" destId="{EBC41BFD-5A94-4A97-8A2C-9F06C9C4DB7C}" srcOrd="0" destOrd="0" presId="urn:microsoft.com/office/officeart/2005/8/layout/hierarchy3"/>
    <dgm:cxn modelId="{B3DD0D94-2688-8246-968E-82EEC81EC301}" type="presOf" srcId="{2F532A6D-4B18-43A5-B66E-BC0BE9408F0D}" destId="{9BEE216A-B347-4F9D-B5F4-7310F64AD1E1}" srcOrd="0" destOrd="0" presId="urn:microsoft.com/office/officeart/2005/8/layout/hierarchy3"/>
    <dgm:cxn modelId="{3B7F08E3-9705-3545-B026-2CD24DBCB775}" type="presOf" srcId="{D044F9FA-B12B-4E89-A37D-92869C362E1C}" destId="{C7235701-2826-4287-B380-601F95C06191}" srcOrd="0" destOrd="0" presId="urn:microsoft.com/office/officeart/2005/8/layout/hierarchy3"/>
    <dgm:cxn modelId="{45EAC287-5AC0-D74E-B9EA-751E419E231A}" type="presOf" srcId="{3F738094-688E-40BF-9666-E44EC4DAC192}" destId="{DBF00AF3-0A56-4957-A388-44451AED2307}" srcOrd="1" destOrd="0" presId="urn:microsoft.com/office/officeart/2005/8/layout/hierarchy3"/>
    <dgm:cxn modelId="{D045A116-07F3-4A2B-B147-BDFD5CD16A10}" srcId="{63E2F29B-1CEF-4046-BB1B-1D54AB9ECDEA}" destId="{2F532A6D-4B18-43A5-B66E-BC0BE9408F0D}" srcOrd="1" destOrd="0" parTransId="{CA3A759C-F8E2-40A1-B889-BF983A12A496}" sibTransId="{91677D61-1F0B-4459-A3F5-297956085CE0}"/>
    <dgm:cxn modelId="{79707673-66B9-B34F-BA7C-42895377E112}" type="presOf" srcId="{01F22333-F6EC-437B-9D8C-2067707264CC}" destId="{0E01C05F-BAB1-4F82-B888-CADBDF910C83}" srcOrd="0" destOrd="0" presId="urn:microsoft.com/office/officeart/2005/8/layout/hierarchy3"/>
    <dgm:cxn modelId="{E49ED38B-995C-4601-8366-E24BCEEFF2EA}" srcId="{2F532A6D-4B18-43A5-B66E-BC0BE9408F0D}" destId="{2ADDDE3B-1B45-42E8-A441-D2890A216A4A}" srcOrd="0" destOrd="0" parTransId="{EE06A9FD-4939-4F4A-8952-346464FCAAB8}" sibTransId="{BC00CDC6-46AE-42E2-AD6C-147A19674FD8}"/>
    <dgm:cxn modelId="{2FBA0D2A-6237-4BEC-81D9-88984E0DB507}" srcId="{3F738094-688E-40BF-9666-E44EC4DAC192}" destId="{E2E0F102-9200-45EC-A4D8-AB4E1BDB59AE}" srcOrd="1" destOrd="0" parTransId="{BB65FD92-3762-4E5B-B6E4-0EF661401185}" sibTransId="{F36450E1-1B18-47F7-9C1E-227DB01EA891}"/>
    <dgm:cxn modelId="{9467138D-5CCF-4BBD-B21B-8BBE63BB583C}" srcId="{3F738094-688E-40BF-9666-E44EC4DAC192}" destId="{01F22333-F6EC-437B-9D8C-2067707264CC}" srcOrd="0" destOrd="0" parTransId="{D044F9FA-B12B-4E89-A37D-92869C362E1C}" sibTransId="{8AFDCEFD-8890-46F7-AFE9-E3C9FB5214F8}"/>
    <dgm:cxn modelId="{EAD44BE8-16D1-406E-B69A-9785AA8B78F8}" srcId="{63E2F29B-1CEF-4046-BB1B-1D54AB9ECDEA}" destId="{3F738094-688E-40BF-9666-E44EC4DAC192}" srcOrd="0" destOrd="0" parTransId="{3B46CA03-7ABF-4014-A680-038AF9C8FCB6}" sibTransId="{327771AE-0B9A-48D4-8E8D-5B1C7833E8CD}"/>
    <dgm:cxn modelId="{F1B8AA0E-E008-F041-AE0B-953D7FBC6034}" type="presOf" srcId="{3A5C12B1-5397-42CB-B1C1-A00A28C48B57}" destId="{6FDA3513-3877-4121-B684-D3C429B30D7D}" srcOrd="0" destOrd="0" presId="urn:microsoft.com/office/officeart/2005/8/layout/hierarchy3"/>
    <dgm:cxn modelId="{290A5182-FA3C-654D-95B8-6DCB96A6E58E}" type="presOf" srcId="{AE8EBFE2-3F62-4ED4-BA1E-62574E6FEC0A}" destId="{72AF0660-9F2D-489F-86BD-7ACE873790AD}" srcOrd="0" destOrd="0" presId="urn:microsoft.com/office/officeart/2005/8/layout/hierarchy3"/>
    <dgm:cxn modelId="{0480AFDF-B811-8249-AD9F-7A527995B39B}" type="presOf" srcId="{EE06A9FD-4939-4F4A-8952-346464FCAAB8}" destId="{E6F3F626-50C3-4E17-90EA-50D4431DCED5}" srcOrd="0" destOrd="0" presId="urn:microsoft.com/office/officeart/2005/8/layout/hierarchy3"/>
    <dgm:cxn modelId="{4C9B21E7-945D-49D1-AB65-9E39E7A572D5}" srcId="{2F532A6D-4B18-43A5-B66E-BC0BE9408F0D}" destId="{C7977E0B-6E1F-4A4E-8691-E643657679F6}" srcOrd="1" destOrd="0" parTransId="{88D8FED5-1336-4AA3-9411-EE1251837341}" sibTransId="{0CA7CE10-B5F2-4CF1-8D4D-6313516D6B08}"/>
    <dgm:cxn modelId="{531D046A-30B3-D145-92FB-1BEBAD5EC59F}" type="presOf" srcId="{C7977E0B-6E1F-4A4E-8691-E643657679F6}" destId="{96D619C9-73C2-4493-8DFE-084A0386EF11}" srcOrd="0" destOrd="0" presId="urn:microsoft.com/office/officeart/2005/8/layout/hierarchy3"/>
    <dgm:cxn modelId="{222A48D1-CE6E-FD49-91C0-95CD961A38DA}" type="presParOf" srcId="{E567A8F2-A4B0-4929-A2DF-8E615A0F54E7}" destId="{ABF7AA82-2116-4E94-BE5C-E4EBD05A5DB5}" srcOrd="0" destOrd="0" presId="urn:microsoft.com/office/officeart/2005/8/layout/hierarchy3"/>
    <dgm:cxn modelId="{8B4AAF0E-6442-0B4E-AF51-3058C409C744}" type="presParOf" srcId="{ABF7AA82-2116-4E94-BE5C-E4EBD05A5DB5}" destId="{D39711B3-1F6A-4B7B-A1F4-CEF716152882}" srcOrd="0" destOrd="0" presId="urn:microsoft.com/office/officeart/2005/8/layout/hierarchy3"/>
    <dgm:cxn modelId="{09582191-EEDE-B746-A506-B30308619F1F}" type="presParOf" srcId="{D39711B3-1F6A-4B7B-A1F4-CEF716152882}" destId="{EBC41BFD-5A94-4A97-8A2C-9F06C9C4DB7C}" srcOrd="0" destOrd="0" presId="urn:microsoft.com/office/officeart/2005/8/layout/hierarchy3"/>
    <dgm:cxn modelId="{FA26826F-E64B-F541-B2C1-2B4BCAB1CDF3}" type="presParOf" srcId="{D39711B3-1F6A-4B7B-A1F4-CEF716152882}" destId="{DBF00AF3-0A56-4957-A388-44451AED2307}" srcOrd="1" destOrd="0" presId="urn:microsoft.com/office/officeart/2005/8/layout/hierarchy3"/>
    <dgm:cxn modelId="{34093A33-E56D-FC49-B06D-14E6F60123D5}" type="presParOf" srcId="{ABF7AA82-2116-4E94-BE5C-E4EBD05A5DB5}" destId="{FF18A1DC-AEB7-49E3-8788-29288B4565E4}" srcOrd="1" destOrd="0" presId="urn:microsoft.com/office/officeart/2005/8/layout/hierarchy3"/>
    <dgm:cxn modelId="{7DA92C64-6496-0842-B40F-8840C7A5019A}" type="presParOf" srcId="{FF18A1DC-AEB7-49E3-8788-29288B4565E4}" destId="{C7235701-2826-4287-B380-601F95C06191}" srcOrd="0" destOrd="0" presId="urn:microsoft.com/office/officeart/2005/8/layout/hierarchy3"/>
    <dgm:cxn modelId="{FB69FACE-296B-1644-BBFF-42C78622EE19}" type="presParOf" srcId="{FF18A1DC-AEB7-49E3-8788-29288B4565E4}" destId="{0E01C05F-BAB1-4F82-B888-CADBDF910C83}" srcOrd="1" destOrd="0" presId="urn:microsoft.com/office/officeart/2005/8/layout/hierarchy3"/>
    <dgm:cxn modelId="{D166E920-0A7A-BD4C-BB9C-70EC79AACF38}" type="presParOf" srcId="{FF18A1DC-AEB7-49E3-8788-29288B4565E4}" destId="{7FE322B1-515B-417A-968C-FBF20F1CDBB1}" srcOrd="2" destOrd="0" presId="urn:microsoft.com/office/officeart/2005/8/layout/hierarchy3"/>
    <dgm:cxn modelId="{1E69227F-5568-BC4E-A3A0-C49BBB6DA1D4}" type="presParOf" srcId="{FF18A1DC-AEB7-49E3-8788-29288B4565E4}" destId="{D7571B78-5F56-4A67-BEC7-52D2B81583C1}" srcOrd="3" destOrd="0" presId="urn:microsoft.com/office/officeart/2005/8/layout/hierarchy3"/>
    <dgm:cxn modelId="{D8D0F1F8-16F9-3B44-B320-EB2558D58D9F}" type="presParOf" srcId="{FF18A1DC-AEB7-49E3-8788-29288B4565E4}" destId="{6FDA3513-3877-4121-B684-D3C429B30D7D}" srcOrd="4" destOrd="0" presId="urn:microsoft.com/office/officeart/2005/8/layout/hierarchy3"/>
    <dgm:cxn modelId="{B372A5B3-BE22-F742-A21B-103C358E6746}" type="presParOf" srcId="{FF18A1DC-AEB7-49E3-8788-29288B4565E4}" destId="{72AF0660-9F2D-489F-86BD-7ACE873790AD}" srcOrd="5" destOrd="0" presId="urn:microsoft.com/office/officeart/2005/8/layout/hierarchy3"/>
    <dgm:cxn modelId="{31694605-278F-0B42-9D09-E3186357743B}" type="presParOf" srcId="{E567A8F2-A4B0-4929-A2DF-8E615A0F54E7}" destId="{DB896608-39D8-4290-9176-519662F3C70D}" srcOrd="1" destOrd="0" presId="urn:microsoft.com/office/officeart/2005/8/layout/hierarchy3"/>
    <dgm:cxn modelId="{EC84313A-EE33-DD4E-937D-B2757BB2A101}" type="presParOf" srcId="{DB896608-39D8-4290-9176-519662F3C70D}" destId="{978DE5F2-A94E-42E6-80C1-94B016E3CA5F}" srcOrd="0" destOrd="0" presId="urn:microsoft.com/office/officeart/2005/8/layout/hierarchy3"/>
    <dgm:cxn modelId="{956BA2B2-3865-A24A-A2DA-A0F6BEDDC0E9}" type="presParOf" srcId="{978DE5F2-A94E-42E6-80C1-94B016E3CA5F}" destId="{9BEE216A-B347-4F9D-B5F4-7310F64AD1E1}" srcOrd="0" destOrd="0" presId="urn:microsoft.com/office/officeart/2005/8/layout/hierarchy3"/>
    <dgm:cxn modelId="{78CDA5D0-5954-A646-BE15-7BBBB811D982}" type="presParOf" srcId="{978DE5F2-A94E-42E6-80C1-94B016E3CA5F}" destId="{6FC251B7-99D3-4DEF-BA80-CC3EA295309D}" srcOrd="1" destOrd="0" presId="urn:microsoft.com/office/officeart/2005/8/layout/hierarchy3"/>
    <dgm:cxn modelId="{948927DB-73CF-EB48-8840-736C956E7EA5}" type="presParOf" srcId="{DB896608-39D8-4290-9176-519662F3C70D}" destId="{F47C5D5A-BB29-4B3D-80C4-C4E0A08ECA27}" srcOrd="1" destOrd="0" presId="urn:microsoft.com/office/officeart/2005/8/layout/hierarchy3"/>
    <dgm:cxn modelId="{4E048932-42DE-054E-BD3B-CA43DB3CAC4C}" type="presParOf" srcId="{F47C5D5A-BB29-4B3D-80C4-C4E0A08ECA27}" destId="{E6F3F626-50C3-4E17-90EA-50D4431DCED5}" srcOrd="0" destOrd="0" presId="urn:microsoft.com/office/officeart/2005/8/layout/hierarchy3"/>
    <dgm:cxn modelId="{76742937-10B0-094F-BB67-F32C210C10C0}" type="presParOf" srcId="{F47C5D5A-BB29-4B3D-80C4-C4E0A08ECA27}" destId="{B12E750C-2B16-4769-8A3B-D8E1C0B977F9}" srcOrd="1" destOrd="0" presId="urn:microsoft.com/office/officeart/2005/8/layout/hierarchy3"/>
    <dgm:cxn modelId="{1BA05C1E-B8DE-7541-B613-7644FA2D8F16}" type="presParOf" srcId="{F47C5D5A-BB29-4B3D-80C4-C4E0A08ECA27}" destId="{0DF1E597-17D0-4FF6-836D-2E883E84AA0C}" srcOrd="2" destOrd="0" presId="urn:microsoft.com/office/officeart/2005/8/layout/hierarchy3"/>
    <dgm:cxn modelId="{AB793F90-DB87-ED47-A77C-1E1F6C9340B6}" type="presParOf" srcId="{F47C5D5A-BB29-4B3D-80C4-C4E0A08ECA27}" destId="{96D619C9-73C2-4493-8DFE-084A0386EF1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ECEF1-C86D-BD45-93E8-89CA045BA9F6}" type="doc">
      <dgm:prSet loTypeId="urn:microsoft.com/office/officeart/2005/8/layout/StepDownProcess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CC1EFC1-DF31-DD4A-9612-E9F65D6C8FC7}">
      <dgm:prSet phldrT="[Text]"/>
      <dgm:spPr/>
      <dgm:t>
        <a:bodyPr/>
        <a:lstStyle/>
        <a:p>
          <a:r>
            <a:rPr lang="en-US" b="1" dirty="0" err="1" smtClean="0"/>
            <a:t>Taramada</a:t>
          </a:r>
          <a:r>
            <a:rPr lang="en-US" b="1" dirty="0" smtClean="0"/>
            <a:t> </a:t>
          </a:r>
          <a:r>
            <a:rPr lang="en-US" b="1" dirty="0" err="1" smtClean="0"/>
            <a:t>kullanılacak</a:t>
          </a:r>
          <a:r>
            <a:rPr lang="en-US" b="1" dirty="0" smtClean="0"/>
            <a:t> </a:t>
          </a:r>
          <a:r>
            <a:rPr lang="en-US" b="1" dirty="0" err="1" smtClean="0"/>
            <a:t>testin</a:t>
          </a:r>
          <a:r>
            <a:rPr lang="en-US" b="1" dirty="0" smtClean="0"/>
            <a:t> </a:t>
          </a:r>
          <a:r>
            <a:rPr lang="en-US" b="1" dirty="0" err="1" smtClean="0"/>
            <a:t>sens</a:t>
          </a:r>
          <a:r>
            <a:rPr lang="tr-TR" b="1" dirty="0" smtClean="0"/>
            <a:t>.</a:t>
          </a:r>
          <a:r>
            <a:rPr lang="en-US" b="1" dirty="0" smtClean="0"/>
            <a:t> en </a:t>
          </a:r>
          <a:r>
            <a:rPr lang="en-US" b="1" dirty="0" err="1" smtClean="0"/>
            <a:t>az</a:t>
          </a:r>
          <a:r>
            <a:rPr lang="en-US" b="1" dirty="0" smtClean="0"/>
            <a:t> %75, </a:t>
          </a:r>
          <a:r>
            <a:rPr lang="en-US" b="1" dirty="0" err="1" smtClean="0"/>
            <a:t>spes</a:t>
          </a:r>
          <a:r>
            <a:rPr lang="tr-TR" b="1" dirty="0" smtClean="0"/>
            <a:t>.</a:t>
          </a:r>
          <a:r>
            <a:rPr lang="en-US" b="1" dirty="0" smtClean="0"/>
            <a:t> %99.5 </a:t>
          </a:r>
          <a:r>
            <a:rPr lang="en-US" b="1" dirty="0" err="1" smtClean="0"/>
            <a:t>ve</a:t>
          </a:r>
          <a:r>
            <a:rPr lang="en-US" b="1" dirty="0" smtClean="0"/>
            <a:t> PPV %10 </a:t>
          </a:r>
          <a:r>
            <a:rPr lang="en-US" b="1" dirty="0" err="1" smtClean="0"/>
            <a:t>olmalı</a:t>
          </a:r>
          <a:endParaRPr lang="en-US" b="1" dirty="0"/>
        </a:p>
      </dgm:t>
    </dgm:pt>
    <dgm:pt modelId="{C1B1A0C3-9381-3F44-BB63-E09A751C8365}" type="parTrans" cxnId="{9E7E9D1B-375A-DD46-8FA7-1004D2490F57}">
      <dgm:prSet/>
      <dgm:spPr/>
      <dgm:t>
        <a:bodyPr/>
        <a:lstStyle/>
        <a:p>
          <a:endParaRPr lang="en-US"/>
        </a:p>
      </dgm:t>
    </dgm:pt>
    <dgm:pt modelId="{570CD7E9-E7E7-A749-82E4-34F067398E65}" type="sibTrans" cxnId="{9E7E9D1B-375A-DD46-8FA7-1004D2490F57}">
      <dgm:prSet/>
      <dgm:spPr/>
      <dgm:t>
        <a:bodyPr/>
        <a:lstStyle/>
        <a:p>
          <a:endParaRPr lang="en-US"/>
        </a:p>
      </dgm:t>
    </dgm:pt>
    <dgm:pt modelId="{718C84D1-7D4C-FD47-A1C8-246F7C94F4D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PPV %10 </a:t>
          </a:r>
          <a:r>
            <a:rPr lang="en-US" b="1" dirty="0" err="1" smtClean="0">
              <a:solidFill>
                <a:schemeClr val="tx1"/>
              </a:solidFill>
            </a:rPr>
            <a:t>olan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bir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testle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taranmada</a:t>
          </a:r>
          <a:r>
            <a:rPr lang="en-US" b="1" dirty="0" smtClean="0">
              <a:solidFill>
                <a:schemeClr val="tx1"/>
              </a:solidFill>
            </a:rPr>
            <a:t> 1 OC </a:t>
          </a:r>
          <a:r>
            <a:rPr lang="en-US" b="1" dirty="0" err="1" smtClean="0">
              <a:solidFill>
                <a:schemeClr val="tx1"/>
              </a:solidFill>
            </a:rPr>
            <a:t>yakalamak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için</a:t>
          </a:r>
          <a:r>
            <a:rPr lang="en-US" b="1" dirty="0" smtClean="0">
              <a:solidFill>
                <a:schemeClr val="tx1"/>
              </a:solidFill>
            </a:rPr>
            <a:t> 10 </a:t>
          </a:r>
          <a:r>
            <a:rPr lang="en-US" b="1" dirty="0" err="1" smtClean="0">
              <a:solidFill>
                <a:schemeClr val="tx1"/>
              </a:solidFill>
            </a:rPr>
            <a:t>cerrahi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yapılıyor</a:t>
          </a:r>
          <a:endParaRPr lang="en-US" b="1" dirty="0">
            <a:solidFill>
              <a:schemeClr val="tx1"/>
            </a:solidFill>
          </a:endParaRPr>
        </a:p>
      </dgm:t>
    </dgm:pt>
    <dgm:pt modelId="{E7D6CBAE-B961-6145-98BF-54C31C2301CC}" type="parTrans" cxnId="{DF249F2E-529F-4944-BCB6-0EC36E36445F}">
      <dgm:prSet/>
      <dgm:spPr/>
      <dgm:t>
        <a:bodyPr/>
        <a:lstStyle/>
        <a:p>
          <a:endParaRPr lang="en-US"/>
        </a:p>
      </dgm:t>
    </dgm:pt>
    <dgm:pt modelId="{DA9A208F-A4F5-4741-8BDC-666507184638}" type="sibTrans" cxnId="{DF249F2E-529F-4944-BCB6-0EC36E36445F}">
      <dgm:prSet/>
      <dgm:spPr/>
      <dgm:t>
        <a:bodyPr/>
        <a:lstStyle/>
        <a:p>
          <a:endParaRPr lang="en-US"/>
        </a:p>
      </dgm:t>
    </dgm:pt>
    <dgm:pt modelId="{6B23CD29-708E-7F49-8B6C-924C3B152B41}">
      <dgm:prSet phldrT="[Text]"/>
      <dgm:spPr/>
      <dgm:t>
        <a:bodyPr/>
        <a:lstStyle/>
        <a:p>
          <a:r>
            <a:rPr lang="en-US" dirty="0" err="1" smtClean="0"/>
            <a:t>Güncel</a:t>
          </a:r>
          <a:r>
            <a:rPr lang="en-US" dirty="0" smtClean="0"/>
            <a:t> </a:t>
          </a:r>
          <a:r>
            <a:rPr lang="en-US" dirty="0" err="1" smtClean="0"/>
            <a:t>Testler</a:t>
          </a:r>
          <a:r>
            <a:rPr lang="en-US" dirty="0" smtClean="0"/>
            <a:t> ?</a:t>
          </a:r>
          <a:endParaRPr lang="en-US" dirty="0"/>
        </a:p>
      </dgm:t>
    </dgm:pt>
    <dgm:pt modelId="{2BA86BB7-2C67-4B4F-B90C-62706974D1E6}" type="parTrans" cxnId="{12DA4409-0172-5849-9E2D-C377917DDFCC}">
      <dgm:prSet/>
      <dgm:spPr/>
      <dgm:t>
        <a:bodyPr/>
        <a:lstStyle/>
        <a:p>
          <a:endParaRPr lang="en-US"/>
        </a:p>
      </dgm:t>
    </dgm:pt>
    <dgm:pt modelId="{75DB9D58-2E12-A842-BCF5-C06138C422D7}" type="sibTrans" cxnId="{12DA4409-0172-5849-9E2D-C377917DDFCC}">
      <dgm:prSet/>
      <dgm:spPr/>
      <dgm:t>
        <a:bodyPr/>
        <a:lstStyle/>
        <a:p>
          <a:endParaRPr lang="en-US"/>
        </a:p>
      </dgm:t>
    </dgm:pt>
    <dgm:pt modelId="{A0655B81-6ACE-4345-8867-B56C770F87E3}" type="pres">
      <dgm:prSet presAssocID="{600ECEF1-C86D-BD45-93E8-89CA045BA9F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272A30-7530-BB47-A36F-D62AA05EC517}" type="pres">
      <dgm:prSet presAssocID="{ACC1EFC1-DF31-DD4A-9612-E9F65D6C8FC7}" presName="composite" presStyleCnt="0"/>
      <dgm:spPr/>
      <dgm:t>
        <a:bodyPr/>
        <a:lstStyle/>
        <a:p>
          <a:endParaRPr lang="en-US"/>
        </a:p>
      </dgm:t>
    </dgm:pt>
    <dgm:pt modelId="{1A0DEF6B-094D-6E4E-A687-AE0681E10524}" type="pres">
      <dgm:prSet presAssocID="{ACC1EFC1-DF31-DD4A-9612-E9F65D6C8FC7}" presName="bentUpArrow1" presStyleLbl="alignImgPlace1" presStyleIdx="0" presStyleCnt="2"/>
      <dgm:spPr/>
      <dgm:t>
        <a:bodyPr/>
        <a:lstStyle/>
        <a:p>
          <a:endParaRPr lang="en-US"/>
        </a:p>
      </dgm:t>
    </dgm:pt>
    <dgm:pt modelId="{52EA7DD0-8CBA-3145-BC48-57474D1098E5}" type="pres">
      <dgm:prSet presAssocID="{ACC1EFC1-DF31-DD4A-9612-E9F65D6C8FC7}" presName="ParentText" presStyleLbl="node1" presStyleIdx="0" presStyleCnt="3" custScaleX="1800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785A3-95F4-404B-8E99-230FDF329948}" type="pres">
      <dgm:prSet presAssocID="{ACC1EFC1-DF31-DD4A-9612-E9F65D6C8FC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55D0A-2686-3249-A946-3235F273A65F}" type="pres">
      <dgm:prSet presAssocID="{570CD7E9-E7E7-A749-82E4-34F067398E65}" presName="sibTrans" presStyleCnt="0"/>
      <dgm:spPr/>
      <dgm:t>
        <a:bodyPr/>
        <a:lstStyle/>
        <a:p>
          <a:endParaRPr lang="en-US"/>
        </a:p>
      </dgm:t>
    </dgm:pt>
    <dgm:pt modelId="{78AD4782-8B51-4B4A-8EE4-310504A91EC3}" type="pres">
      <dgm:prSet presAssocID="{718C84D1-7D4C-FD47-A1C8-246F7C94F4DE}" presName="composite" presStyleCnt="0"/>
      <dgm:spPr/>
      <dgm:t>
        <a:bodyPr/>
        <a:lstStyle/>
        <a:p>
          <a:endParaRPr lang="en-US"/>
        </a:p>
      </dgm:t>
    </dgm:pt>
    <dgm:pt modelId="{CA1F4B81-DC5F-0746-8E6F-D8054BC2DA17}" type="pres">
      <dgm:prSet presAssocID="{718C84D1-7D4C-FD47-A1C8-246F7C94F4DE}" presName="bentUpArrow1" presStyleLbl="alignImgPlace1" presStyleIdx="1" presStyleCnt="2"/>
      <dgm:spPr/>
      <dgm:t>
        <a:bodyPr/>
        <a:lstStyle/>
        <a:p>
          <a:endParaRPr lang="en-US"/>
        </a:p>
      </dgm:t>
    </dgm:pt>
    <dgm:pt modelId="{21F29D5E-9375-AF4F-9257-6C3BCB736880}" type="pres">
      <dgm:prSet presAssocID="{718C84D1-7D4C-FD47-A1C8-246F7C94F4DE}" presName="ParentText" presStyleLbl="node1" presStyleIdx="1" presStyleCnt="3" custScaleX="204823" custLinFactNeighborX="19456" custLinFactNeighborY="-22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9434B-A282-9248-A4B5-4D1400ED61BF}" type="pres">
      <dgm:prSet presAssocID="{718C84D1-7D4C-FD47-A1C8-246F7C94F4D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4B502-64A1-7946-80FC-05E9BFAE51B4}" type="pres">
      <dgm:prSet presAssocID="{DA9A208F-A4F5-4741-8BDC-666507184638}" presName="sibTrans" presStyleCnt="0"/>
      <dgm:spPr/>
      <dgm:t>
        <a:bodyPr/>
        <a:lstStyle/>
        <a:p>
          <a:endParaRPr lang="en-US"/>
        </a:p>
      </dgm:t>
    </dgm:pt>
    <dgm:pt modelId="{D7B5C5DB-0968-7942-91D8-9E88C933C85E}" type="pres">
      <dgm:prSet presAssocID="{6B23CD29-708E-7F49-8B6C-924C3B152B41}" presName="composite" presStyleCnt="0"/>
      <dgm:spPr/>
      <dgm:t>
        <a:bodyPr/>
        <a:lstStyle/>
        <a:p>
          <a:endParaRPr lang="en-US"/>
        </a:p>
      </dgm:t>
    </dgm:pt>
    <dgm:pt modelId="{6267E6EE-F407-7540-86FB-7436F7C1EBD6}" type="pres">
      <dgm:prSet presAssocID="{6B23CD29-708E-7F49-8B6C-924C3B152B41}" presName="ParentText" presStyleLbl="node1" presStyleIdx="2" presStyleCnt="3" custScaleX="147967" custLinFactNeighborX="29801" custLinFactNeighborY="-25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C11F5-66B0-764A-BFCB-521A4C850615}" type="presOf" srcId="{600ECEF1-C86D-BD45-93E8-89CA045BA9F6}" destId="{A0655B81-6ACE-4345-8867-B56C770F87E3}" srcOrd="0" destOrd="0" presId="urn:microsoft.com/office/officeart/2005/8/layout/StepDownProcess"/>
    <dgm:cxn modelId="{8F62F2D9-BF39-2A42-8154-B40D42A67312}" type="presOf" srcId="{ACC1EFC1-DF31-DD4A-9612-E9F65D6C8FC7}" destId="{52EA7DD0-8CBA-3145-BC48-57474D1098E5}" srcOrd="0" destOrd="0" presId="urn:microsoft.com/office/officeart/2005/8/layout/StepDownProcess"/>
    <dgm:cxn modelId="{DF249F2E-529F-4944-BCB6-0EC36E36445F}" srcId="{600ECEF1-C86D-BD45-93E8-89CA045BA9F6}" destId="{718C84D1-7D4C-FD47-A1C8-246F7C94F4DE}" srcOrd="1" destOrd="0" parTransId="{E7D6CBAE-B961-6145-98BF-54C31C2301CC}" sibTransId="{DA9A208F-A4F5-4741-8BDC-666507184638}"/>
    <dgm:cxn modelId="{9E7E9D1B-375A-DD46-8FA7-1004D2490F57}" srcId="{600ECEF1-C86D-BD45-93E8-89CA045BA9F6}" destId="{ACC1EFC1-DF31-DD4A-9612-E9F65D6C8FC7}" srcOrd="0" destOrd="0" parTransId="{C1B1A0C3-9381-3F44-BB63-E09A751C8365}" sibTransId="{570CD7E9-E7E7-A749-82E4-34F067398E65}"/>
    <dgm:cxn modelId="{3C7EB26A-51B3-B645-BF57-9D3A5C8CD1F3}" type="presOf" srcId="{6B23CD29-708E-7F49-8B6C-924C3B152B41}" destId="{6267E6EE-F407-7540-86FB-7436F7C1EBD6}" srcOrd="0" destOrd="0" presId="urn:microsoft.com/office/officeart/2005/8/layout/StepDownProcess"/>
    <dgm:cxn modelId="{24FC9F14-42EF-B04F-BC54-1392BC5A0D1D}" type="presOf" srcId="{718C84D1-7D4C-FD47-A1C8-246F7C94F4DE}" destId="{21F29D5E-9375-AF4F-9257-6C3BCB736880}" srcOrd="0" destOrd="0" presId="urn:microsoft.com/office/officeart/2005/8/layout/StepDownProcess"/>
    <dgm:cxn modelId="{12DA4409-0172-5849-9E2D-C377917DDFCC}" srcId="{600ECEF1-C86D-BD45-93E8-89CA045BA9F6}" destId="{6B23CD29-708E-7F49-8B6C-924C3B152B41}" srcOrd="2" destOrd="0" parTransId="{2BA86BB7-2C67-4B4F-B90C-62706974D1E6}" sibTransId="{75DB9D58-2E12-A842-BCF5-C06138C422D7}"/>
    <dgm:cxn modelId="{31917603-9DB2-B446-89AF-06B43828699D}" type="presParOf" srcId="{A0655B81-6ACE-4345-8867-B56C770F87E3}" destId="{EF272A30-7530-BB47-A36F-D62AA05EC517}" srcOrd="0" destOrd="0" presId="urn:microsoft.com/office/officeart/2005/8/layout/StepDownProcess"/>
    <dgm:cxn modelId="{3B48B323-40E3-FE42-A3C1-C6D514537228}" type="presParOf" srcId="{EF272A30-7530-BB47-A36F-D62AA05EC517}" destId="{1A0DEF6B-094D-6E4E-A687-AE0681E10524}" srcOrd="0" destOrd="0" presId="urn:microsoft.com/office/officeart/2005/8/layout/StepDownProcess"/>
    <dgm:cxn modelId="{687E540C-CE79-7742-871D-6A62BB8B7B0F}" type="presParOf" srcId="{EF272A30-7530-BB47-A36F-D62AA05EC517}" destId="{52EA7DD0-8CBA-3145-BC48-57474D1098E5}" srcOrd="1" destOrd="0" presId="urn:microsoft.com/office/officeart/2005/8/layout/StepDownProcess"/>
    <dgm:cxn modelId="{6AD06C39-CB38-204F-89A0-53EACA8A32EF}" type="presParOf" srcId="{EF272A30-7530-BB47-A36F-D62AA05EC517}" destId="{104785A3-95F4-404B-8E99-230FDF329948}" srcOrd="2" destOrd="0" presId="urn:microsoft.com/office/officeart/2005/8/layout/StepDownProcess"/>
    <dgm:cxn modelId="{1CC77096-A12E-8346-8826-2595A61E613F}" type="presParOf" srcId="{A0655B81-6ACE-4345-8867-B56C770F87E3}" destId="{AE555D0A-2686-3249-A946-3235F273A65F}" srcOrd="1" destOrd="0" presId="urn:microsoft.com/office/officeart/2005/8/layout/StepDownProcess"/>
    <dgm:cxn modelId="{6E5CF464-CEB4-954C-98DC-124E553E7F5B}" type="presParOf" srcId="{A0655B81-6ACE-4345-8867-B56C770F87E3}" destId="{78AD4782-8B51-4B4A-8EE4-310504A91EC3}" srcOrd="2" destOrd="0" presId="urn:microsoft.com/office/officeart/2005/8/layout/StepDownProcess"/>
    <dgm:cxn modelId="{3996EF63-FAA6-2D4C-9E62-DACDE3E7B1D3}" type="presParOf" srcId="{78AD4782-8B51-4B4A-8EE4-310504A91EC3}" destId="{CA1F4B81-DC5F-0746-8E6F-D8054BC2DA17}" srcOrd="0" destOrd="0" presId="urn:microsoft.com/office/officeart/2005/8/layout/StepDownProcess"/>
    <dgm:cxn modelId="{68524246-9ACB-A14D-A88F-E9323D456FF3}" type="presParOf" srcId="{78AD4782-8B51-4B4A-8EE4-310504A91EC3}" destId="{21F29D5E-9375-AF4F-9257-6C3BCB736880}" srcOrd="1" destOrd="0" presId="urn:microsoft.com/office/officeart/2005/8/layout/StepDownProcess"/>
    <dgm:cxn modelId="{C99FC0D4-D049-2444-A54E-8C3EA32FB873}" type="presParOf" srcId="{78AD4782-8B51-4B4A-8EE4-310504A91EC3}" destId="{E7C9434B-A282-9248-A4B5-4D1400ED61BF}" srcOrd="2" destOrd="0" presId="urn:microsoft.com/office/officeart/2005/8/layout/StepDownProcess"/>
    <dgm:cxn modelId="{935E7EB4-F954-8144-9BF0-4E14CC748033}" type="presParOf" srcId="{A0655B81-6ACE-4345-8867-B56C770F87E3}" destId="{8EB4B502-64A1-7946-80FC-05E9BFAE51B4}" srcOrd="3" destOrd="0" presId="urn:microsoft.com/office/officeart/2005/8/layout/StepDownProcess"/>
    <dgm:cxn modelId="{FD7741FE-2554-EC46-9037-BE7D373EED42}" type="presParOf" srcId="{A0655B81-6ACE-4345-8867-B56C770F87E3}" destId="{D7B5C5DB-0968-7942-91D8-9E88C933C85E}" srcOrd="4" destOrd="0" presId="urn:microsoft.com/office/officeart/2005/8/layout/StepDownProcess"/>
    <dgm:cxn modelId="{727EDB4F-71DE-0241-819C-ADFCE6C4AA83}" type="presParOf" srcId="{D7B5C5DB-0968-7942-91D8-9E88C933C85E}" destId="{6267E6EE-F407-7540-86FB-7436F7C1EBD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5EFB58-8FA7-FB4E-9936-A608EB3BB7C7}" type="doc">
      <dgm:prSet loTypeId="urn:microsoft.com/office/officeart/2005/8/layout/matrix3" loCatId="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05F8A50-17B8-F543-B803-F58792CCB5A5}">
      <dgm:prSet phldrT="[Text]"/>
      <dgm:spPr/>
      <dgm:t>
        <a:bodyPr/>
        <a:lstStyle/>
        <a:p>
          <a:r>
            <a:rPr lang="en-US" b="1" dirty="0" err="1" smtClean="0"/>
            <a:t>Jinekolojik</a:t>
          </a:r>
          <a:r>
            <a:rPr lang="en-US" b="1" dirty="0" smtClean="0"/>
            <a:t> </a:t>
          </a:r>
          <a:r>
            <a:rPr lang="en-US" b="1" dirty="0" err="1" smtClean="0"/>
            <a:t>muayene</a:t>
          </a:r>
          <a:endParaRPr lang="en-US" b="1" dirty="0"/>
        </a:p>
      </dgm:t>
    </dgm:pt>
    <dgm:pt modelId="{91B73630-BA0F-A849-9FCD-E041FA4F070E}" type="parTrans" cxnId="{FDC1E54D-904A-BC4B-B364-F85006742BF0}">
      <dgm:prSet/>
      <dgm:spPr/>
      <dgm:t>
        <a:bodyPr/>
        <a:lstStyle/>
        <a:p>
          <a:endParaRPr lang="en-US"/>
        </a:p>
      </dgm:t>
    </dgm:pt>
    <dgm:pt modelId="{CB9B50B7-C8CC-8B4F-AF08-47847505DE43}" type="sibTrans" cxnId="{FDC1E54D-904A-BC4B-B364-F85006742BF0}">
      <dgm:prSet/>
      <dgm:spPr/>
      <dgm:t>
        <a:bodyPr/>
        <a:lstStyle/>
        <a:p>
          <a:endParaRPr lang="en-US"/>
        </a:p>
      </dgm:t>
    </dgm:pt>
    <dgm:pt modelId="{B245A40E-C6A2-1E44-83CE-C40659DB429F}">
      <dgm:prSet phldrT="[Text]"/>
      <dgm:spPr/>
      <dgm:t>
        <a:bodyPr/>
        <a:lstStyle/>
        <a:p>
          <a:r>
            <a:rPr lang="en-US" b="1" dirty="0" smtClean="0"/>
            <a:t>Serum Mark</a:t>
          </a:r>
          <a:r>
            <a:rPr lang="tr-TR" b="1" dirty="0" smtClean="0"/>
            <a:t>ı</a:t>
          </a:r>
          <a:r>
            <a:rPr lang="en-US" b="1" dirty="0" err="1" smtClean="0"/>
            <a:t>rları</a:t>
          </a:r>
          <a:endParaRPr lang="en-US" b="1" dirty="0"/>
        </a:p>
      </dgm:t>
    </dgm:pt>
    <dgm:pt modelId="{A8CE2092-3740-BF41-9581-83FF84102C4F}" type="parTrans" cxnId="{6F0CC1D4-01E2-C74F-A415-067D67473E96}">
      <dgm:prSet/>
      <dgm:spPr/>
      <dgm:t>
        <a:bodyPr/>
        <a:lstStyle/>
        <a:p>
          <a:endParaRPr lang="en-US"/>
        </a:p>
      </dgm:t>
    </dgm:pt>
    <dgm:pt modelId="{3BD484CF-6780-CE41-A668-9B1646603737}" type="sibTrans" cxnId="{6F0CC1D4-01E2-C74F-A415-067D67473E96}">
      <dgm:prSet/>
      <dgm:spPr/>
      <dgm:t>
        <a:bodyPr/>
        <a:lstStyle/>
        <a:p>
          <a:endParaRPr lang="en-US"/>
        </a:p>
      </dgm:t>
    </dgm:pt>
    <dgm:pt modelId="{AA46433D-2CE6-0B40-BFD3-04D43B42B546}">
      <dgm:prSet phldrT="[Text]"/>
      <dgm:spPr/>
      <dgm:t>
        <a:bodyPr/>
        <a:lstStyle/>
        <a:p>
          <a:r>
            <a:rPr lang="en-US" b="1" dirty="0" err="1" smtClean="0"/>
            <a:t>Pelvik</a:t>
          </a:r>
          <a:r>
            <a:rPr lang="en-US" b="1" dirty="0" smtClean="0"/>
            <a:t> USG</a:t>
          </a:r>
          <a:endParaRPr lang="en-US" b="1" dirty="0"/>
        </a:p>
      </dgm:t>
    </dgm:pt>
    <dgm:pt modelId="{2B14B96C-5907-204F-AB1C-B3C73FBAD052}" type="parTrans" cxnId="{1DF3C4D3-144F-AB4C-A61B-D66DF83027A8}">
      <dgm:prSet/>
      <dgm:spPr/>
      <dgm:t>
        <a:bodyPr/>
        <a:lstStyle/>
        <a:p>
          <a:endParaRPr lang="en-US"/>
        </a:p>
      </dgm:t>
    </dgm:pt>
    <dgm:pt modelId="{30961DEA-CCC2-6E40-ACD4-170992F1203A}" type="sibTrans" cxnId="{1DF3C4D3-144F-AB4C-A61B-D66DF83027A8}">
      <dgm:prSet/>
      <dgm:spPr/>
      <dgm:t>
        <a:bodyPr/>
        <a:lstStyle/>
        <a:p>
          <a:endParaRPr lang="en-US"/>
        </a:p>
      </dgm:t>
    </dgm:pt>
    <dgm:pt modelId="{690B57F0-EAC0-2C4E-8B34-B1DFF1B6E7A5}">
      <dgm:prSet phldrT="[Text]"/>
      <dgm:spPr/>
      <dgm:t>
        <a:bodyPr/>
        <a:lstStyle/>
        <a:p>
          <a:r>
            <a:rPr lang="en-US" b="1" dirty="0" smtClean="0"/>
            <a:t>Multimodal </a:t>
          </a:r>
          <a:r>
            <a:rPr lang="en-US" b="1" dirty="0" err="1" smtClean="0"/>
            <a:t>stratejiler</a:t>
          </a:r>
          <a:endParaRPr lang="en-US" b="1" dirty="0"/>
        </a:p>
      </dgm:t>
    </dgm:pt>
    <dgm:pt modelId="{E7BDD7C7-5734-4045-BC6D-B09CA7EF875E}" type="parTrans" cxnId="{8D3D8E75-8322-6B48-AF96-F4183FD82B72}">
      <dgm:prSet/>
      <dgm:spPr/>
      <dgm:t>
        <a:bodyPr/>
        <a:lstStyle/>
        <a:p>
          <a:endParaRPr lang="en-US"/>
        </a:p>
      </dgm:t>
    </dgm:pt>
    <dgm:pt modelId="{E400B932-57A3-024B-BEA2-4278D292AB56}" type="sibTrans" cxnId="{8D3D8E75-8322-6B48-AF96-F4183FD82B72}">
      <dgm:prSet/>
      <dgm:spPr/>
      <dgm:t>
        <a:bodyPr/>
        <a:lstStyle/>
        <a:p>
          <a:endParaRPr lang="en-US"/>
        </a:p>
      </dgm:t>
    </dgm:pt>
    <dgm:pt modelId="{DDB48600-4B47-C948-8556-9638BEAF010A}" type="pres">
      <dgm:prSet presAssocID="{D55EFB58-8FA7-FB4E-9936-A608EB3BB7C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7AA6EB-0BAA-E846-8308-7D502FB8BBCE}" type="pres">
      <dgm:prSet presAssocID="{D55EFB58-8FA7-FB4E-9936-A608EB3BB7C7}" presName="diamond" presStyleLbl="bgShp" presStyleIdx="0" presStyleCnt="1"/>
      <dgm:spPr/>
      <dgm:t>
        <a:bodyPr/>
        <a:lstStyle/>
        <a:p>
          <a:endParaRPr lang="en-US"/>
        </a:p>
      </dgm:t>
    </dgm:pt>
    <dgm:pt modelId="{EB28205D-149D-184F-ACE6-B3BDE9A32F8A}" type="pres">
      <dgm:prSet presAssocID="{D55EFB58-8FA7-FB4E-9936-A608EB3BB7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CB702-A419-E745-B5F3-6090774A2382}" type="pres">
      <dgm:prSet presAssocID="{D55EFB58-8FA7-FB4E-9936-A608EB3BB7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BC537-426E-244B-82C7-F983CCF2CF5D}" type="pres">
      <dgm:prSet presAssocID="{D55EFB58-8FA7-FB4E-9936-A608EB3BB7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62557-052A-4944-A102-2FEDDD1D8C67}" type="pres">
      <dgm:prSet presAssocID="{D55EFB58-8FA7-FB4E-9936-A608EB3BB7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1E54D-904A-BC4B-B364-F85006742BF0}" srcId="{D55EFB58-8FA7-FB4E-9936-A608EB3BB7C7}" destId="{C05F8A50-17B8-F543-B803-F58792CCB5A5}" srcOrd="0" destOrd="0" parTransId="{91B73630-BA0F-A849-9FCD-E041FA4F070E}" sibTransId="{CB9B50B7-C8CC-8B4F-AF08-47847505DE43}"/>
    <dgm:cxn modelId="{2C43F35B-C459-0943-83B4-1EEB1C6ACA2F}" type="presOf" srcId="{C05F8A50-17B8-F543-B803-F58792CCB5A5}" destId="{EB28205D-149D-184F-ACE6-B3BDE9A32F8A}" srcOrd="0" destOrd="0" presId="urn:microsoft.com/office/officeart/2005/8/layout/matrix3"/>
    <dgm:cxn modelId="{8D3D8E75-8322-6B48-AF96-F4183FD82B72}" srcId="{D55EFB58-8FA7-FB4E-9936-A608EB3BB7C7}" destId="{690B57F0-EAC0-2C4E-8B34-B1DFF1B6E7A5}" srcOrd="3" destOrd="0" parTransId="{E7BDD7C7-5734-4045-BC6D-B09CA7EF875E}" sibTransId="{E400B932-57A3-024B-BEA2-4278D292AB56}"/>
    <dgm:cxn modelId="{47B1F36D-4D28-DA41-B976-E50EBFDB1EAF}" type="presOf" srcId="{B245A40E-C6A2-1E44-83CE-C40659DB429F}" destId="{572CB702-A419-E745-B5F3-6090774A2382}" srcOrd="0" destOrd="0" presId="urn:microsoft.com/office/officeart/2005/8/layout/matrix3"/>
    <dgm:cxn modelId="{D410E4A8-7896-2F4F-A9E8-8F0535946E87}" type="presOf" srcId="{690B57F0-EAC0-2C4E-8B34-B1DFF1B6E7A5}" destId="{87B62557-052A-4944-A102-2FEDDD1D8C67}" srcOrd="0" destOrd="0" presId="urn:microsoft.com/office/officeart/2005/8/layout/matrix3"/>
    <dgm:cxn modelId="{87942F38-C8E1-A741-A216-6D71E8CADF3F}" type="presOf" srcId="{D55EFB58-8FA7-FB4E-9936-A608EB3BB7C7}" destId="{DDB48600-4B47-C948-8556-9638BEAF010A}" srcOrd="0" destOrd="0" presId="urn:microsoft.com/office/officeart/2005/8/layout/matrix3"/>
    <dgm:cxn modelId="{A33370DE-6567-E747-8052-1C5576A5944F}" type="presOf" srcId="{AA46433D-2CE6-0B40-BFD3-04D43B42B546}" destId="{5F0BC537-426E-244B-82C7-F983CCF2CF5D}" srcOrd="0" destOrd="0" presId="urn:microsoft.com/office/officeart/2005/8/layout/matrix3"/>
    <dgm:cxn modelId="{6F0CC1D4-01E2-C74F-A415-067D67473E96}" srcId="{D55EFB58-8FA7-FB4E-9936-A608EB3BB7C7}" destId="{B245A40E-C6A2-1E44-83CE-C40659DB429F}" srcOrd="1" destOrd="0" parTransId="{A8CE2092-3740-BF41-9581-83FF84102C4F}" sibTransId="{3BD484CF-6780-CE41-A668-9B1646603737}"/>
    <dgm:cxn modelId="{1DF3C4D3-144F-AB4C-A61B-D66DF83027A8}" srcId="{D55EFB58-8FA7-FB4E-9936-A608EB3BB7C7}" destId="{AA46433D-2CE6-0B40-BFD3-04D43B42B546}" srcOrd="2" destOrd="0" parTransId="{2B14B96C-5907-204F-AB1C-B3C73FBAD052}" sibTransId="{30961DEA-CCC2-6E40-ACD4-170992F1203A}"/>
    <dgm:cxn modelId="{7836AE27-40BD-2B46-A306-A575E25FFBA0}" type="presParOf" srcId="{DDB48600-4B47-C948-8556-9638BEAF010A}" destId="{267AA6EB-0BAA-E846-8308-7D502FB8BBCE}" srcOrd="0" destOrd="0" presId="urn:microsoft.com/office/officeart/2005/8/layout/matrix3"/>
    <dgm:cxn modelId="{F573F47A-3CA0-0A41-9615-DFE7F275CC5E}" type="presParOf" srcId="{DDB48600-4B47-C948-8556-9638BEAF010A}" destId="{EB28205D-149D-184F-ACE6-B3BDE9A32F8A}" srcOrd="1" destOrd="0" presId="urn:microsoft.com/office/officeart/2005/8/layout/matrix3"/>
    <dgm:cxn modelId="{CB1E1FF2-66AF-924A-A486-ED884CB65267}" type="presParOf" srcId="{DDB48600-4B47-C948-8556-9638BEAF010A}" destId="{572CB702-A419-E745-B5F3-6090774A2382}" srcOrd="2" destOrd="0" presId="urn:microsoft.com/office/officeart/2005/8/layout/matrix3"/>
    <dgm:cxn modelId="{0214FD84-5411-1B4D-A382-052DD3B37C43}" type="presParOf" srcId="{DDB48600-4B47-C948-8556-9638BEAF010A}" destId="{5F0BC537-426E-244B-82C7-F983CCF2CF5D}" srcOrd="3" destOrd="0" presId="urn:microsoft.com/office/officeart/2005/8/layout/matrix3"/>
    <dgm:cxn modelId="{B6A76DE4-3F2D-7A4E-A0A7-7B03DC2D3417}" type="presParOf" srcId="{DDB48600-4B47-C948-8556-9638BEAF010A}" destId="{87B62557-052A-4944-A102-2FEDDD1D8C6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3BAAC8-63C9-4637-9B10-107A0EC510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44A841F-256F-4404-9D81-C7089EDA8C0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000" b="0" dirty="0" err="1" smtClean="0">
              <a:solidFill>
                <a:srgbClr val="0070C0"/>
              </a:solidFill>
            </a:rPr>
            <a:t>Epdidimis</a:t>
          </a:r>
          <a:r>
            <a:rPr lang="tr-TR" sz="2000" b="0" dirty="0" smtClean="0">
              <a:solidFill>
                <a:srgbClr val="0070C0"/>
              </a:solidFill>
            </a:rPr>
            <a:t> </a:t>
          </a:r>
          <a:r>
            <a:rPr lang="tr-TR" sz="2000" b="0" dirty="0" err="1" smtClean="0">
              <a:solidFill>
                <a:srgbClr val="0070C0"/>
              </a:solidFill>
            </a:rPr>
            <a:t>sekretuar</a:t>
          </a:r>
          <a:r>
            <a:rPr lang="tr-TR" sz="2000" b="0" dirty="0" smtClean="0">
              <a:solidFill>
                <a:srgbClr val="0070C0"/>
              </a:solidFill>
            </a:rPr>
            <a:t> protein </a:t>
          </a:r>
          <a:r>
            <a:rPr lang="tr-TR" sz="2000" b="0" dirty="0" err="1" smtClean="0">
              <a:solidFill>
                <a:srgbClr val="0070C0"/>
              </a:solidFill>
            </a:rPr>
            <a:t>prekürsörüdür</a:t>
          </a:r>
          <a:r>
            <a:rPr lang="tr-TR" sz="2000" b="0" dirty="0" smtClean="0">
              <a:solidFill>
                <a:srgbClr val="0070C0"/>
              </a:solidFill>
            </a:rPr>
            <a:t> ve </a:t>
          </a:r>
          <a:r>
            <a:rPr lang="tr-TR" sz="2000" b="0" dirty="0" err="1" smtClean="0">
              <a:solidFill>
                <a:srgbClr val="0070C0"/>
              </a:solidFill>
            </a:rPr>
            <a:t>EOC’de</a:t>
          </a:r>
          <a:r>
            <a:rPr lang="tr-TR" sz="2000" b="0" dirty="0" smtClean="0">
              <a:solidFill>
                <a:srgbClr val="0070C0"/>
              </a:solidFill>
            </a:rPr>
            <a:t> yükselmektedir. </a:t>
          </a:r>
        </a:p>
      </dgm:t>
    </dgm:pt>
    <dgm:pt modelId="{7F0B6D01-1530-4CDB-96D2-4BC8A08FA3D5}" type="parTrans" cxnId="{68D79E1A-D94D-424C-9D9B-181B4EB83C68}">
      <dgm:prSet/>
      <dgm:spPr/>
      <dgm:t>
        <a:bodyPr/>
        <a:lstStyle/>
        <a:p>
          <a:endParaRPr lang="tr-TR"/>
        </a:p>
      </dgm:t>
    </dgm:pt>
    <dgm:pt modelId="{E5A88E3D-C749-447C-867B-0F6D566AEB9B}" type="sibTrans" cxnId="{68D79E1A-D94D-424C-9D9B-181B4EB83C68}">
      <dgm:prSet/>
      <dgm:spPr/>
      <dgm:t>
        <a:bodyPr/>
        <a:lstStyle/>
        <a:p>
          <a:endParaRPr lang="tr-TR"/>
        </a:p>
      </dgm:t>
    </dgm:pt>
    <dgm:pt modelId="{4D210960-766F-4696-B751-8A1B792B03B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b="0" dirty="0" err="1" smtClean="0">
              <a:solidFill>
                <a:srgbClr val="0070C0"/>
              </a:solidFill>
            </a:rPr>
            <a:t>Clear</a:t>
          </a:r>
          <a:r>
            <a:rPr lang="tr-TR" b="0" dirty="0" smtClean="0">
              <a:solidFill>
                <a:srgbClr val="0070C0"/>
              </a:solidFill>
            </a:rPr>
            <a:t> </a:t>
          </a:r>
          <a:r>
            <a:rPr lang="tr-TR" b="0" dirty="0" err="1" smtClean="0">
              <a:solidFill>
                <a:srgbClr val="0070C0"/>
              </a:solidFill>
            </a:rPr>
            <a:t>cell’lerin</a:t>
          </a:r>
          <a:r>
            <a:rPr lang="tr-TR" b="0" dirty="0" smtClean="0">
              <a:solidFill>
                <a:srgbClr val="0070C0"/>
              </a:solidFill>
            </a:rPr>
            <a:t> %50’sinde, </a:t>
          </a:r>
          <a:r>
            <a:rPr lang="tr-TR" b="0" dirty="0" err="1" smtClean="0">
              <a:solidFill>
                <a:srgbClr val="0070C0"/>
              </a:solidFill>
            </a:rPr>
            <a:t>serözlerin</a:t>
          </a:r>
          <a:r>
            <a:rPr lang="tr-TR" b="0" dirty="0" smtClean="0">
              <a:solidFill>
                <a:srgbClr val="0070C0"/>
              </a:solidFill>
            </a:rPr>
            <a:t> %93’ünde  ve </a:t>
          </a:r>
          <a:r>
            <a:rPr lang="tr-TR" b="0" dirty="0" err="1" smtClean="0">
              <a:solidFill>
                <a:srgbClr val="0070C0"/>
              </a:solidFill>
            </a:rPr>
            <a:t>endometrioid</a:t>
          </a:r>
          <a:r>
            <a:rPr lang="tr-TR" b="0" dirty="0" smtClean="0">
              <a:solidFill>
                <a:srgbClr val="0070C0"/>
              </a:solidFill>
            </a:rPr>
            <a:t> kanserlerin %100’ünde yükselir. </a:t>
          </a:r>
          <a:r>
            <a:rPr lang="tr-TR" b="0" dirty="0" err="1" smtClean="0">
              <a:solidFill>
                <a:srgbClr val="0070C0"/>
              </a:solidFill>
            </a:rPr>
            <a:t>Müsinöz</a:t>
          </a:r>
          <a:r>
            <a:rPr lang="tr-TR" b="0" dirty="0" smtClean="0">
              <a:solidFill>
                <a:srgbClr val="0070C0"/>
              </a:solidFill>
            </a:rPr>
            <a:t> tümörlerde yükselmez.</a:t>
          </a:r>
        </a:p>
      </dgm:t>
    </dgm:pt>
    <dgm:pt modelId="{CD74D0E5-5A89-4D0E-9FBF-7121E475D278}" type="parTrans" cxnId="{E77D46C4-43FD-476D-9EAD-F55E8087DD49}">
      <dgm:prSet/>
      <dgm:spPr/>
      <dgm:t>
        <a:bodyPr/>
        <a:lstStyle/>
        <a:p>
          <a:endParaRPr lang="tr-TR"/>
        </a:p>
      </dgm:t>
    </dgm:pt>
    <dgm:pt modelId="{BDE08A25-1DE3-4F20-8252-0D7CEF7E9044}" type="sibTrans" cxnId="{E77D46C4-43FD-476D-9EAD-F55E8087DD49}">
      <dgm:prSet/>
      <dgm:spPr/>
      <dgm:t>
        <a:bodyPr/>
        <a:lstStyle/>
        <a:p>
          <a:endParaRPr lang="tr-TR"/>
        </a:p>
      </dgm:t>
    </dgm:pt>
    <dgm:pt modelId="{0D93BDE7-323C-47A0-9607-B410DCDD737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b="0" dirty="0" err="1" smtClean="0">
              <a:solidFill>
                <a:srgbClr val="0070C0"/>
              </a:solidFill>
            </a:rPr>
            <a:t>Pelvik</a:t>
          </a:r>
          <a:r>
            <a:rPr lang="tr-TR" b="0" dirty="0" smtClean="0">
              <a:solidFill>
                <a:srgbClr val="0070C0"/>
              </a:solidFill>
            </a:rPr>
            <a:t> kitle mevcutsa, </a:t>
          </a:r>
          <a:r>
            <a:rPr lang="tr-TR" b="0" dirty="0" err="1" smtClean="0">
              <a:solidFill>
                <a:srgbClr val="0070C0"/>
              </a:solidFill>
            </a:rPr>
            <a:t>malign</a:t>
          </a:r>
          <a:r>
            <a:rPr lang="tr-TR" b="0" dirty="0" smtClean="0">
              <a:solidFill>
                <a:srgbClr val="0070C0"/>
              </a:solidFill>
            </a:rPr>
            <a:t> </a:t>
          </a:r>
          <a:r>
            <a:rPr lang="tr-TR" b="0" dirty="0" err="1" smtClean="0">
              <a:solidFill>
                <a:srgbClr val="0070C0"/>
              </a:solidFill>
            </a:rPr>
            <a:t>benign</a:t>
          </a:r>
          <a:r>
            <a:rPr lang="tr-TR" b="0" dirty="0" smtClean="0">
              <a:solidFill>
                <a:srgbClr val="0070C0"/>
              </a:solidFill>
            </a:rPr>
            <a:t> ayırımında HE4+CA125 kombinasyonu faydalı</a:t>
          </a:r>
        </a:p>
      </dgm:t>
    </dgm:pt>
    <dgm:pt modelId="{11C4DA23-05A3-4E83-931A-897642EE08F1}" type="parTrans" cxnId="{2C12C081-6557-484A-9173-E79C891C28DA}">
      <dgm:prSet/>
      <dgm:spPr/>
      <dgm:t>
        <a:bodyPr/>
        <a:lstStyle/>
        <a:p>
          <a:endParaRPr lang="tr-TR"/>
        </a:p>
      </dgm:t>
    </dgm:pt>
    <dgm:pt modelId="{08E137A0-0E77-4B86-B535-BD635D8FBE8A}" type="sibTrans" cxnId="{2C12C081-6557-484A-9173-E79C891C28DA}">
      <dgm:prSet/>
      <dgm:spPr/>
      <dgm:t>
        <a:bodyPr/>
        <a:lstStyle/>
        <a:p>
          <a:endParaRPr lang="tr-TR"/>
        </a:p>
      </dgm:t>
    </dgm:pt>
    <dgm:pt modelId="{A30EBC57-4B52-429F-AD5D-64267AE3C8C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b="0" dirty="0" err="1" smtClean="0">
              <a:solidFill>
                <a:srgbClr val="0070C0"/>
              </a:solidFill>
            </a:rPr>
            <a:t>Premenopozal</a:t>
          </a:r>
          <a:r>
            <a:rPr lang="tr-TR" b="0" dirty="0" smtClean="0">
              <a:solidFill>
                <a:srgbClr val="0070C0"/>
              </a:solidFill>
            </a:rPr>
            <a:t> dönemdeki kadınlarda yüksek </a:t>
          </a:r>
          <a:r>
            <a:rPr lang="tr-TR" b="0" dirty="0" err="1" smtClean="0">
              <a:solidFill>
                <a:srgbClr val="0070C0"/>
              </a:solidFill>
            </a:rPr>
            <a:t>spesifiteye</a:t>
          </a:r>
          <a:r>
            <a:rPr lang="tr-TR" b="0" dirty="0" smtClean="0">
              <a:solidFill>
                <a:srgbClr val="0070C0"/>
              </a:solidFill>
            </a:rPr>
            <a:t> sahiptir ve </a:t>
          </a:r>
          <a:r>
            <a:rPr lang="tr-TR" b="0" dirty="0" err="1" smtClean="0">
              <a:solidFill>
                <a:srgbClr val="0070C0"/>
              </a:solidFill>
            </a:rPr>
            <a:t>endometrioma</a:t>
          </a:r>
          <a:r>
            <a:rPr lang="tr-TR" b="0" dirty="0" smtClean="0">
              <a:solidFill>
                <a:srgbClr val="0070C0"/>
              </a:solidFill>
            </a:rPr>
            <a:t> gibi </a:t>
          </a:r>
          <a:r>
            <a:rPr lang="tr-TR" b="0" dirty="0" err="1" smtClean="0">
              <a:solidFill>
                <a:srgbClr val="0070C0"/>
              </a:solidFill>
            </a:rPr>
            <a:t>benign</a:t>
          </a:r>
          <a:r>
            <a:rPr lang="tr-TR" b="0" dirty="0" smtClean="0">
              <a:solidFill>
                <a:srgbClr val="0070C0"/>
              </a:solidFill>
            </a:rPr>
            <a:t> durumlarda yükselmez. </a:t>
          </a:r>
          <a:endParaRPr lang="tr-TR" b="0" dirty="0">
            <a:solidFill>
              <a:srgbClr val="0070C0"/>
            </a:solidFill>
          </a:endParaRPr>
        </a:p>
      </dgm:t>
    </dgm:pt>
    <dgm:pt modelId="{55417CB4-CF47-455D-B193-E6E236DD4307}" type="parTrans" cxnId="{A6580840-F90E-4553-9A39-ADE18B4FF1D8}">
      <dgm:prSet/>
      <dgm:spPr/>
      <dgm:t>
        <a:bodyPr/>
        <a:lstStyle/>
        <a:p>
          <a:endParaRPr lang="tr-TR"/>
        </a:p>
      </dgm:t>
    </dgm:pt>
    <dgm:pt modelId="{BDDE17E8-5BAC-4FC6-9D2F-5717A465CA98}" type="sibTrans" cxnId="{A6580840-F90E-4553-9A39-ADE18B4FF1D8}">
      <dgm:prSet/>
      <dgm:spPr/>
      <dgm:t>
        <a:bodyPr/>
        <a:lstStyle/>
        <a:p>
          <a:endParaRPr lang="tr-TR"/>
        </a:p>
      </dgm:t>
    </dgm:pt>
    <dgm:pt modelId="{2029FA04-3439-4FE8-A4DD-21FC3A30A923}" type="pres">
      <dgm:prSet presAssocID="{243BAAC8-63C9-4637-9B10-107A0EC510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414E3CD3-E244-4228-B942-93694E1E15E8}" type="pres">
      <dgm:prSet presAssocID="{243BAAC8-63C9-4637-9B10-107A0EC51038}" presName="Name1" presStyleCnt="0"/>
      <dgm:spPr/>
    </dgm:pt>
    <dgm:pt modelId="{6EA0590F-39D3-4CEA-A9FE-4F949258BC35}" type="pres">
      <dgm:prSet presAssocID="{243BAAC8-63C9-4637-9B10-107A0EC51038}" presName="cycle" presStyleCnt="0"/>
      <dgm:spPr/>
    </dgm:pt>
    <dgm:pt modelId="{D3F432C6-F9F1-41B5-80E8-2E6FC831A439}" type="pres">
      <dgm:prSet presAssocID="{243BAAC8-63C9-4637-9B10-107A0EC51038}" presName="srcNode" presStyleLbl="node1" presStyleIdx="0" presStyleCnt="4"/>
      <dgm:spPr/>
    </dgm:pt>
    <dgm:pt modelId="{53D9DB0F-8783-44D5-BB6E-8023EA580864}" type="pres">
      <dgm:prSet presAssocID="{243BAAC8-63C9-4637-9B10-107A0EC51038}" presName="conn" presStyleLbl="parChTrans1D2" presStyleIdx="0" presStyleCnt="1"/>
      <dgm:spPr/>
      <dgm:t>
        <a:bodyPr/>
        <a:lstStyle/>
        <a:p>
          <a:endParaRPr lang="tr-TR"/>
        </a:p>
      </dgm:t>
    </dgm:pt>
    <dgm:pt modelId="{DCD8360F-0D41-4D2B-8D61-E24F8C4B884C}" type="pres">
      <dgm:prSet presAssocID="{243BAAC8-63C9-4637-9B10-107A0EC51038}" presName="extraNode" presStyleLbl="node1" presStyleIdx="0" presStyleCnt="4"/>
      <dgm:spPr/>
    </dgm:pt>
    <dgm:pt modelId="{D0FE4E46-7024-40B0-844B-1C19E0748E23}" type="pres">
      <dgm:prSet presAssocID="{243BAAC8-63C9-4637-9B10-107A0EC51038}" presName="dstNode" presStyleLbl="node1" presStyleIdx="0" presStyleCnt="4"/>
      <dgm:spPr/>
    </dgm:pt>
    <dgm:pt modelId="{4FFCCEE1-C19D-4231-BB62-7E4246E377F2}" type="pres">
      <dgm:prSet presAssocID="{344A841F-256F-4404-9D81-C7089EDA8C0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EB8C17-E111-4D34-AF59-DDF6DB1E88A4}" type="pres">
      <dgm:prSet presAssocID="{344A841F-256F-4404-9D81-C7089EDA8C0F}" presName="accent_1" presStyleCnt="0"/>
      <dgm:spPr/>
    </dgm:pt>
    <dgm:pt modelId="{FCB12F48-0EDF-4E12-84B5-FDCBBF6D7B5F}" type="pres">
      <dgm:prSet presAssocID="{344A841F-256F-4404-9D81-C7089EDA8C0F}" presName="accentRepeatNode" presStyleLbl="solidFgAcc1" presStyleIdx="0" presStyleCnt="4"/>
      <dgm:spPr>
        <a:solidFill>
          <a:schemeClr val="accent2">
            <a:lumMod val="60000"/>
            <a:lumOff val="40000"/>
          </a:schemeClr>
        </a:solidFill>
      </dgm:spPr>
    </dgm:pt>
    <dgm:pt modelId="{CD3AC047-DCE3-432A-B301-04EA30077760}" type="pres">
      <dgm:prSet presAssocID="{4D210960-766F-4696-B751-8A1B792B03B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839F09-50C3-4F68-AEA7-F82FE40C8670}" type="pres">
      <dgm:prSet presAssocID="{4D210960-766F-4696-B751-8A1B792B03B5}" presName="accent_2" presStyleCnt="0"/>
      <dgm:spPr/>
    </dgm:pt>
    <dgm:pt modelId="{60989894-7B33-48A7-9622-82CCA34E2EB8}" type="pres">
      <dgm:prSet presAssocID="{4D210960-766F-4696-B751-8A1B792B03B5}" presName="accentRepeatNode" presStyleLbl="solidFgAcc1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0E825DB5-0B22-41EB-931A-480138790B17}" type="pres">
      <dgm:prSet presAssocID="{A30EBC57-4B52-429F-AD5D-64267AE3C8C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480D85-0946-457B-9DFC-79901DE43F10}" type="pres">
      <dgm:prSet presAssocID="{A30EBC57-4B52-429F-AD5D-64267AE3C8CD}" presName="accent_3" presStyleCnt="0"/>
      <dgm:spPr/>
    </dgm:pt>
    <dgm:pt modelId="{29C9AD78-9EB5-4FFE-9C6F-90203C39F9EA}" type="pres">
      <dgm:prSet presAssocID="{A30EBC57-4B52-429F-AD5D-64267AE3C8CD}" presName="accentRepeatNode" presStyleLbl="solidFgAcc1" presStyleIdx="2" presStyleCnt="4"/>
      <dgm:spPr>
        <a:solidFill>
          <a:schemeClr val="accent2">
            <a:lumMod val="60000"/>
            <a:lumOff val="40000"/>
          </a:schemeClr>
        </a:solidFill>
      </dgm:spPr>
    </dgm:pt>
    <dgm:pt modelId="{8CE34E71-E6A4-45C3-8193-9DC2F62BADDC}" type="pres">
      <dgm:prSet presAssocID="{0D93BDE7-323C-47A0-9607-B410DCDD737A}" presName="text_4" presStyleLbl="node1" presStyleIdx="3" presStyleCnt="4" custLinFactNeighborX="737" custLinFactNeighborY="26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84577E-13B1-4542-9EEE-8536DEE08F1D}" type="pres">
      <dgm:prSet presAssocID="{0D93BDE7-323C-47A0-9607-B410DCDD737A}" presName="accent_4" presStyleCnt="0"/>
      <dgm:spPr/>
    </dgm:pt>
    <dgm:pt modelId="{0C3E4A86-E55B-4FB1-ADEB-A18BF2661F3B}" type="pres">
      <dgm:prSet presAssocID="{0D93BDE7-323C-47A0-9607-B410DCDD737A}" presName="accentRepeatNode" presStyleLbl="solidFgAcc1" presStyleIdx="3" presStyleCnt="4"/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95C7F013-72DD-0D43-8D96-7D12AD5650D3}" type="presOf" srcId="{344A841F-256F-4404-9D81-C7089EDA8C0F}" destId="{4FFCCEE1-C19D-4231-BB62-7E4246E377F2}" srcOrd="0" destOrd="0" presId="urn:microsoft.com/office/officeart/2008/layout/VerticalCurvedList"/>
    <dgm:cxn modelId="{3CB9D70E-C0BE-0B4D-A5F0-23D379AC9E89}" type="presOf" srcId="{243BAAC8-63C9-4637-9B10-107A0EC51038}" destId="{2029FA04-3439-4FE8-A4DD-21FC3A30A923}" srcOrd="0" destOrd="0" presId="urn:microsoft.com/office/officeart/2008/layout/VerticalCurvedList"/>
    <dgm:cxn modelId="{A6580840-F90E-4553-9A39-ADE18B4FF1D8}" srcId="{243BAAC8-63C9-4637-9B10-107A0EC51038}" destId="{A30EBC57-4B52-429F-AD5D-64267AE3C8CD}" srcOrd="2" destOrd="0" parTransId="{55417CB4-CF47-455D-B193-E6E236DD4307}" sibTransId="{BDDE17E8-5BAC-4FC6-9D2F-5717A465CA98}"/>
    <dgm:cxn modelId="{564AE969-35E3-3B49-A565-C3111FD2F40B}" type="presOf" srcId="{4D210960-766F-4696-B751-8A1B792B03B5}" destId="{CD3AC047-DCE3-432A-B301-04EA30077760}" srcOrd="0" destOrd="0" presId="urn:microsoft.com/office/officeart/2008/layout/VerticalCurvedList"/>
    <dgm:cxn modelId="{101BAAFC-EE38-AE44-8A3E-409196F8A20F}" type="presOf" srcId="{A30EBC57-4B52-429F-AD5D-64267AE3C8CD}" destId="{0E825DB5-0B22-41EB-931A-480138790B17}" srcOrd="0" destOrd="0" presId="urn:microsoft.com/office/officeart/2008/layout/VerticalCurvedList"/>
    <dgm:cxn modelId="{04409230-1BC9-424B-938C-2C95DAAD19A0}" type="presOf" srcId="{E5A88E3D-C749-447C-867B-0F6D566AEB9B}" destId="{53D9DB0F-8783-44D5-BB6E-8023EA580864}" srcOrd="0" destOrd="0" presId="urn:microsoft.com/office/officeart/2008/layout/VerticalCurvedList"/>
    <dgm:cxn modelId="{2C12C081-6557-484A-9173-E79C891C28DA}" srcId="{243BAAC8-63C9-4637-9B10-107A0EC51038}" destId="{0D93BDE7-323C-47A0-9607-B410DCDD737A}" srcOrd="3" destOrd="0" parTransId="{11C4DA23-05A3-4E83-931A-897642EE08F1}" sibTransId="{08E137A0-0E77-4B86-B535-BD635D8FBE8A}"/>
    <dgm:cxn modelId="{968160DF-3BF2-924A-9CE7-D07264669CEF}" type="presOf" srcId="{0D93BDE7-323C-47A0-9607-B410DCDD737A}" destId="{8CE34E71-E6A4-45C3-8193-9DC2F62BADDC}" srcOrd="0" destOrd="0" presId="urn:microsoft.com/office/officeart/2008/layout/VerticalCurvedList"/>
    <dgm:cxn modelId="{68D79E1A-D94D-424C-9D9B-181B4EB83C68}" srcId="{243BAAC8-63C9-4637-9B10-107A0EC51038}" destId="{344A841F-256F-4404-9D81-C7089EDA8C0F}" srcOrd="0" destOrd="0" parTransId="{7F0B6D01-1530-4CDB-96D2-4BC8A08FA3D5}" sibTransId="{E5A88E3D-C749-447C-867B-0F6D566AEB9B}"/>
    <dgm:cxn modelId="{E77D46C4-43FD-476D-9EAD-F55E8087DD49}" srcId="{243BAAC8-63C9-4637-9B10-107A0EC51038}" destId="{4D210960-766F-4696-B751-8A1B792B03B5}" srcOrd="1" destOrd="0" parTransId="{CD74D0E5-5A89-4D0E-9FBF-7121E475D278}" sibTransId="{BDE08A25-1DE3-4F20-8252-0D7CEF7E9044}"/>
    <dgm:cxn modelId="{1F2FA29B-8EBB-654D-A8E9-02E4C8BEAD45}" type="presParOf" srcId="{2029FA04-3439-4FE8-A4DD-21FC3A30A923}" destId="{414E3CD3-E244-4228-B942-93694E1E15E8}" srcOrd="0" destOrd="0" presId="urn:microsoft.com/office/officeart/2008/layout/VerticalCurvedList"/>
    <dgm:cxn modelId="{FED0E153-3746-3A47-AC68-AB85EA6EBDBF}" type="presParOf" srcId="{414E3CD3-E244-4228-B942-93694E1E15E8}" destId="{6EA0590F-39D3-4CEA-A9FE-4F949258BC35}" srcOrd="0" destOrd="0" presId="urn:microsoft.com/office/officeart/2008/layout/VerticalCurvedList"/>
    <dgm:cxn modelId="{6C6B9473-E371-894B-BE1C-AF5DE370E547}" type="presParOf" srcId="{6EA0590F-39D3-4CEA-A9FE-4F949258BC35}" destId="{D3F432C6-F9F1-41B5-80E8-2E6FC831A439}" srcOrd="0" destOrd="0" presId="urn:microsoft.com/office/officeart/2008/layout/VerticalCurvedList"/>
    <dgm:cxn modelId="{0A1FC615-A619-1340-86B3-073A0B2F3EF5}" type="presParOf" srcId="{6EA0590F-39D3-4CEA-A9FE-4F949258BC35}" destId="{53D9DB0F-8783-44D5-BB6E-8023EA580864}" srcOrd="1" destOrd="0" presId="urn:microsoft.com/office/officeart/2008/layout/VerticalCurvedList"/>
    <dgm:cxn modelId="{6434651D-A066-B446-8129-3427F8FBC0B3}" type="presParOf" srcId="{6EA0590F-39D3-4CEA-A9FE-4F949258BC35}" destId="{DCD8360F-0D41-4D2B-8D61-E24F8C4B884C}" srcOrd="2" destOrd="0" presId="urn:microsoft.com/office/officeart/2008/layout/VerticalCurvedList"/>
    <dgm:cxn modelId="{F118BE1C-45C6-124F-8D0B-3C0A02FE84BC}" type="presParOf" srcId="{6EA0590F-39D3-4CEA-A9FE-4F949258BC35}" destId="{D0FE4E46-7024-40B0-844B-1C19E0748E23}" srcOrd="3" destOrd="0" presId="urn:microsoft.com/office/officeart/2008/layout/VerticalCurvedList"/>
    <dgm:cxn modelId="{D0792240-FDFD-C74E-8F2C-858FDDC75D16}" type="presParOf" srcId="{414E3CD3-E244-4228-B942-93694E1E15E8}" destId="{4FFCCEE1-C19D-4231-BB62-7E4246E377F2}" srcOrd="1" destOrd="0" presId="urn:microsoft.com/office/officeart/2008/layout/VerticalCurvedList"/>
    <dgm:cxn modelId="{83B4FF03-AF71-0A4E-8182-7A2F1186AAF7}" type="presParOf" srcId="{414E3CD3-E244-4228-B942-93694E1E15E8}" destId="{68EB8C17-E111-4D34-AF59-DDF6DB1E88A4}" srcOrd="2" destOrd="0" presId="urn:microsoft.com/office/officeart/2008/layout/VerticalCurvedList"/>
    <dgm:cxn modelId="{67B4C5FC-0C04-244B-9BEC-04A29793AC23}" type="presParOf" srcId="{68EB8C17-E111-4D34-AF59-DDF6DB1E88A4}" destId="{FCB12F48-0EDF-4E12-84B5-FDCBBF6D7B5F}" srcOrd="0" destOrd="0" presId="urn:microsoft.com/office/officeart/2008/layout/VerticalCurvedList"/>
    <dgm:cxn modelId="{B26D856E-12D6-864E-938D-5F4DAE8CAFDB}" type="presParOf" srcId="{414E3CD3-E244-4228-B942-93694E1E15E8}" destId="{CD3AC047-DCE3-432A-B301-04EA30077760}" srcOrd="3" destOrd="0" presId="urn:microsoft.com/office/officeart/2008/layout/VerticalCurvedList"/>
    <dgm:cxn modelId="{E07B6201-8044-E244-9F78-3E3D7CB6E2EC}" type="presParOf" srcId="{414E3CD3-E244-4228-B942-93694E1E15E8}" destId="{23839F09-50C3-4F68-AEA7-F82FE40C8670}" srcOrd="4" destOrd="0" presId="urn:microsoft.com/office/officeart/2008/layout/VerticalCurvedList"/>
    <dgm:cxn modelId="{C1A52A6B-212C-E340-8087-28F13780D48F}" type="presParOf" srcId="{23839F09-50C3-4F68-AEA7-F82FE40C8670}" destId="{60989894-7B33-48A7-9622-82CCA34E2EB8}" srcOrd="0" destOrd="0" presId="urn:microsoft.com/office/officeart/2008/layout/VerticalCurvedList"/>
    <dgm:cxn modelId="{F997E853-4CF9-FE41-B2D7-BE544155F8E2}" type="presParOf" srcId="{414E3CD3-E244-4228-B942-93694E1E15E8}" destId="{0E825DB5-0B22-41EB-931A-480138790B17}" srcOrd="5" destOrd="0" presId="urn:microsoft.com/office/officeart/2008/layout/VerticalCurvedList"/>
    <dgm:cxn modelId="{19AD24E0-B2EE-5245-8CAA-D011EAE8E618}" type="presParOf" srcId="{414E3CD3-E244-4228-B942-93694E1E15E8}" destId="{59480D85-0946-457B-9DFC-79901DE43F10}" srcOrd="6" destOrd="0" presId="urn:microsoft.com/office/officeart/2008/layout/VerticalCurvedList"/>
    <dgm:cxn modelId="{A7DAF10B-598A-3C49-9023-10D660E111F8}" type="presParOf" srcId="{59480D85-0946-457B-9DFC-79901DE43F10}" destId="{29C9AD78-9EB5-4FFE-9C6F-90203C39F9EA}" srcOrd="0" destOrd="0" presId="urn:microsoft.com/office/officeart/2008/layout/VerticalCurvedList"/>
    <dgm:cxn modelId="{09D27FE3-2EA8-FB4C-B4F4-4B94EB1355C7}" type="presParOf" srcId="{414E3CD3-E244-4228-B942-93694E1E15E8}" destId="{8CE34E71-E6A4-45C3-8193-9DC2F62BADDC}" srcOrd="7" destOrd="0" presId="urn:microsoft.com/office/officeart/2008/layout/VerticalCurvedList"/>
    <dgm:cxn modelId="{202BA8FA-E62C-274C-A288-D1169E7F3B2C}" type="presParOf" srcId="{414E3CD3-E244-4228-B942-93694E1E15E8}" destId="{D484577E-13B1-4542-9EEE-8536DEE08F1D}" srcOrd="8" destOrd="0" presId="urn:microsoft.com/office/officeart/2008/layout/VerticalCurvedList"/>
    <dgm:cxn modelId="{428FE4DD-E5D8-164C-8AC4-C0E5CB835DAD}" type="presParOf" srcId="{D484577E-13B1-4542-9EEE-8536DEE08F1D}" destId="{0C3E4A86-E55B-4FB1-ADEB-A18BF2661F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62D566-A526-4664-8BD8-098A32AB9AC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CDE02D7-6754-49E3-9BCE-BD20209456FF}">
      <dgm:prSet custT="1"/>
      <dgm:spPr>
        <a:solidFill>
          <a:srgbClr val="FAACA2"/>
        </a:solidFill>
      </dgm:spPr>
      <dgm:t>
        <a:bodyPr/>
        <a:lstStyle/>
        <a:p>
          <a:pPr algn="just"/>
          <a:r>
            <a:rPr lang="tr-TR" sz="2000" b="1" i="1" dirty="0" smtClean="0">
              <a:solidFill>
                <a:srgbClr val="002060"/>
              </a:solidFill>
            </a:rPr>
            <a:t>Bilgisayarlı </a:t>
          </a:r>
          <a:r>
            <a:rPr lang="tr-TR" sz="2000" b="1" i="1" dirty="0" err="1" smtClean="0">
              <a:solidFill>
                <a:srgbClr val="002060"/>
              </a:solidFill>
            </a:rPr>
            <a:t>algoritm</a:t>
          </a:r>
          <a:r>
            <a:rPr lang="tr-TR" sz="2000" b="1" i="1" dirty="0" smtClean="0">
              <a:solidFill>
                <a:srgbClr val="002060"/>
              </a:solidFill>
            </a:rPr>
            <a:t> ile elde edilen seri </a:t>
          </a:r>
          <a:r>
            <a:rPr lang="tr-TR" sz="2000" b="1" i="1" dirty="0" err="1" smtClean="0">
              <a:solidFill>
                <a:srgbClr val="002060"/>
              </a:solidFill>
            </a:rPr>
            <a:t>Ca</a:t>
          </a:r>
          <a:r>
            <a:rPr lang="tr-TR" sz="2000" b="1" i="1" dirty="0" smtClean="0">
              <a:solidFill>
                <a:srgbClr val="002060"/>
              </a:solidFill>
            </a:rPr>
            <a:t> 125 ölçümleri </a:t>
          </a:r>
          <a:r>
            <a:rPr lang="tr-TR" sz="2000" b="1" i="1" dirty="0" err="1" smtClean="0">
              <a:solidFill>
                <a:srgbClr val="002060"/>
              </a:solidFill>
            </a:rPr>
            <a:t>over</a:t>
          </a:r>
          <a:r>
            <a:rPr lang="tr-TR" sz="2000" b="1" i="1" dirty="0" smtClean="0">
              <a:solidFill>
                <a:srgbClr val="002060"/>
              </a:solidFill>
            </a:rPr>
            <a:t> kanserli hastanın profili ile karşılaştırılıyor. Benziyorsa </a:t>
          </a:r>
          <a:r>
            <a:rPr lang="tr-TR" sz="2000" b="1" i="1" dirty="0" err="1" smtClean="0">
              <a:solidFill>
                <a:srgbClr val="002060"/>
              </a:solidFill>
            </a:rPr>
            <a:t>over</a:t>
          </a:r>
          <a:r>
            <a:rPr lang="tr-TR" sz="2000" b="1" i="1" dirty="0" smtClean="0">
              <a:solidFill>
                <a:srgbClr val="002060"/>
              </a:solidFill>
            </a:rPr>
            <a:t> kanserini yakalama da  anlamlı olabilir</a:t>
          </a:r>
        </a:p>
      </dgm:t>
    </dgm:pt>
    <dgm:pt modelId="{654C8EF4-E856-4BF3-89A1-2B932BB9C397}" type="parTrans" cxnId="{15F80F6F-997C-48E9-88B3-AFC1757CC179}">
      <dgm:prSet/>
      <dgm:spPr/>
      <dgm:t>
        <a:bodyPr/>
        <a:lstStyle/>
        <a:p>
          <a:endParaRPr lang="tr-TR"/>
        </a:p>
      </dgm:t>
    </dgm:pt>
    <dgm:pt modelId="{E6E25A49-5540-4D98-AAF4-A8F2D8B41C01}" type="sibTrans" cxnId="{15F80F6F-997C-48E9-88B3-AFC1757CC179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tr-TR"/>
        </a:p>
      </dgm:t>
    </dgm:pt>
    <dgm:pt modelId="{64921B99-0744-44F2-807E-59EED0672A0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000" b="1" dirty="0" smtClean="0">
              <a:solidFill>
                <a:srgbClr val="0070C0"/>
              </a:solidFill>
            </a:rPr>
            <a:t>ROCA kullanıldığında  </a:t>
          </a:r>
          <a:r>
            <a:rPr lang="tr-TR" sz="2000" b="1" dirty="0" err="1" smtClean="0">
              <a:solidFill>
                <a:srgbClr val="0070C0"/>
              </a:solidFill>
            </a:rPr>
            <a:t>Ca</a:t>
          </a:r>
          <a:r>
            <a:rPr lang="tr-TR" sz="2000" b="1" dirty="0" smtClean="0">
              <a:solidFill>
                <a:srgbClr val="0070C0"/>
              </a:solidFill>
            </a:rPr>
            <a:t> 125’in </a:t>
          </a:r>
          <a:r>
            <a:rPr lang="tr-TR" sz="2000" b="1" dirty="0" err="1" smtClean="0">
              <a:solidFill>
                <a:srgbClr val="0070C0"/>
              </a:solidFill>
            </a:rPr>
            <a:t>sensitivitesini</a:t>
          </a:r>
          <a:r>
            <a:rPr lang="tr-TR" sz="2000" b="1" dirty="0" smtClean="0">
              <a:solidFill>
                <a:srgbClr val="0070C0"/>
              </a:solidFill>
            </a:rPr>
            <a:t> %65’ ten %86’ ya yükseltmektedir.</a:t>
          </a:r>
        </a:p>
        <a:p>
          <a:r>
            <a:rPr lang="tr-TR" sz="2000" b="1" dirty="0" smtClean="0">
              <a:solidFill>
                <a:srgbClr val="0070C0"/>
              </a:solidFill>
            </a:rPr>
            <a:t> </a:t>
          </a:r>
          <a:endParaRPr lang="tr-TR" sz="2000" b="1" dirty="0">
            <a:solidFill>
              <a:srgbClr val="0070C0"/>
            </a:solidFill>
          </a:endParaRPr>
        </a:p>
      </dgm:t>
    </dgm:pt>
    <dgm:pt modelId="{71CD66D6-F942-4BBC-8792-D2E372AD2D8F}" type="parTrans" cxnId="{C962CB3E-2350-47CD-9574-09668ABD9CFC}">
      <dgm:prSet/>
      <dgm:spPr/>
      <dgm:t>
        <a:bodyPr/>
        <a:lstStyle/>
        <a:p>
          <a:endParaRPr lang="tr-TR"/>
        </a:p>
      </dgm:t>
    </dgm:pt>
    <dgm:pt modelId="{CA744C85-855B-43F3-9047-444A836EC7FA}" type="sibTrans" cxnId="{C962CB3E-2350-47CD-9574-09668ABD9CFC}">
      <dgm:prSet/>
      <dgm:spPr/>
      <dgm:t>
        <a:bodyPr/>
        <a:lstStyle/>
        <a:p>
          <a:endParaRPr lang="tr-TR"/>
        </a:p>
      </dgm:t>
    </dgm:pt>
    <dgm:pt modelId="{0A8B2C26-9116-334A-ADA8-E88C0C0D1EC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70C0"/>
              </a:solidFill>
            </a:rPr>
            <a:t>Seri</a:t>
          </a:r>
          <a:r>
            <a:rPr lang="tr-TR" sz="2400" dirty="0" smtClean="0">
              <a:solidFill>
                <a:srgbClr val="0070C0"/>
              </a:solidFill>
            </a:rPr>
            <a:t> ölçülen</a:t>
          </a:r>
          <a:r>
            <a:rPr lang="en-US" sz="2400" dirty="0" smtClean="0">
              <a:solidFill>
                <a:srgbClr val="0070C0"/>
              </a:solidFill>
            </a:rPr>
            <a:t> CA-125 </a:t>
          </a:r>
          <a:r>
            <a:rPr lang="en-US" sz="2400" dirty="0" err="1" smtClean="0">
              <a:solidFill>
                <a:srgbClr val="0070C0"/>
              </a:solidFill>
            </a:rPr>
            <a:t>düzeylerindeki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en-US" sz="2400" dirty="0" err="1" smtClean="0">
              <a:solidFill>
                <a:srgbClr val="0070C0"/>
              </a:solidFill>
            </a:rPr>
            <a:t>farklılığın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en-US" sz="2400" dirty="0" err="1" smtClean="0">
              <a:solidFill>
                <a:srgbClr val="0070C0"/>
              </a:solidFill>
            </a:rPr>
            <a:t>yorumlanması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en-US" sz="2400" dirty="0" err="1" smtClean="0">
              <a:solidFill>
                <a:srgbClr val="0070C0"/>
              </a:solidFill>
            </a:rPr>
            <a:t>taramada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en-US" sz="2400" dirty="0" err="1" smtClean="0">
              <a:solidFill>
                <a:srgbClr val="0070C0"/>
              </a:solidFill>
            </a:rPr>
            <a:t>yararlı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en-US" sz="2400" dirty="0" err="1" smtClean="0">
              <a:solidFill>
                <a:srgbClr val="0070C0"/>
              </a:solidFill>
            </a:rPr>
            <a:t>olabilir</a:t>
          </a:r>
          <a:r>
            <a:rPr lang="en-US" sz="2400" dirty="0" smtClean="0">
              <a:solidFill>
                <a:srgbClr val="0070C0"/>
              </a:solidFill>
            </a:rPr>
            <a:t> </a:t>
          </a:r>
        </a:p>
      </dgm:t>
    </dgm:pt>
    <dgm:pt modelId="{BAC2DA9E-7326-134D-8B3B-5E042BA809AE}" type="parTrans" cxnId="{3461C3F3-8A95-D148-BB35-BBAC4544B067}">
      <dgm:prSet/>
      <dgm:spPr/>
      <dgm:t>
        <a:bodyPr/>
        <a:lstStyle/>
        <a:p>
          <a:endParaRPr lang="en-US"/>
        </a:p>
      </dgm:t>
    </dgm:pt>
    <dgm:pt modelId="{71B349B3-3567-7D4D-88B4-9EDC22F1E90C}" type="sibTrans" cxnId="{3461C3F3-8A95-D148-BB35-BBAC4544B067}">
      <dgm:prSet/>
      <dgm:spPr/>
      <dgm:t>
        <a:bodyPr/>
        <a:lstStyle/>
        <a:p>
          <a:endParaRPr lang="en-US"/>
        </a:p>
      </dgm:t>
    </dgm:pt>
    <dgm:pt modelId="{CDB4CB05-034D-4648-8F6D-FF94133545E9}" type="pres">
      <dgm:prSet presAssocID="{DE62D566-A526-4664-8BD8-098A32AB9A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C1631A-87E9-4DF9-9EF3-1AA17BDE57C4}" type="pres">
      <dgm:prSet presAssocID="{DE62D566-A526-4664-8BD8-098A32AB9AC2}" presName="dummyMaxCanvas" presStyleCnt="0">
        <dgm:presLayoutVars/>
      </dgm:prSet>
      <dgm:spPr/>
    </dgm:pt>
    <dgm:pt modelId="{DAE7AC5B-BF6B-4E76-8648-A081B01E18FC}" type="pres">
      <dgm:prSet presAssocID="{DE62D566-A526-4664-8BD8-098A32AB9AC2}" presName="ThreeNodes_1" presStyleLbl="node1" presStyleIdx="0" presStyleCnt="3" custScaleY="75786" custLinFactNeighborX="-157" custLinFactNeighborY="-4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59D1F0-5CCC-4FE0-84FC-B9A79CB3DE91}" type="pres">
      <dgm:prSet presAssocID="{DE62D566-A526-4664-8BD8-098A32AB9AC2}" presName="ThreeNodes_2" presStyleLbl="node1" presStyleIdx="1" presStyleCnt="3" custScaleY="101539" custLinFactNeighborX="1470" custLinFactNeighborY="-14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0B1FF-C746-40E7-B07B-7F699413ED60}" type="pres">
      <dgm:prSet presAssocID="{DE62D566-A526-4664-8BD8-098A32AB9AC2}" presName="ThreeNodes_3" presStyleLbl="node1" presStyleIdx="2" presStyleCnt="3" custScaleY="832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DDCED9-1C58-419B-BC4D-2C52D600B1C4}" type="pres">
      <dgm:prSet presAssocID="{DE62D566-A526-4664-8BD8-098A32AB9AC2}" presName="ThreeConn_1-2" presStyleLbl="fgAccFollowNode1" presStyleIdx="0" presStyleCnt="2" custScaleY="1048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5DFDFF-7822-4015-96DC-D0D616411B18}" type="pres">
      <dgm:prSet presAssocID="{DE62D566-A526-4664-8BD8-098A32AB9AC2}" presName="ThreeConn_2-3" presStyleLbl="fgAccFollowNode1" presStyleIdx="1" presStyleCnt="2" custScaleY="1028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402EC0-D95C-47EF-8564-844F9CA44413}" type="pres">
      <dgm:prSet presAssocID="{DE62D566-A526-4664-8BD8-098A32AB9AC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A0341F-5811-43E4-B7D0-B7E190FD2977}" type="pres">
      <dgm:prSet presAssocID="{DE62D566-A526-4664-8BD8-098A32AB9AC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4D309C-E456-4857-9DC1-D975748B0D7F}" type="pres">
      <dgm:prSet presAssocID="{DE62D566-A526-4664-8BD8-098A32AB9AC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0B1509-8E1F-AB47-AA52-B34A53D93A81}" type="presOf" srcId="{DE62D566-A526-4664-8BD8-098A32AB9AC2}" destId="{CDB4CB05-034D-4648-8F6D-FF94133545E9}" srcOrd="0" destOrd="0" presId="urn:microsoft.com/office/officeart/2005/8/layout/vProcess5"/>
    <dgm:cxn modelId="{15F80F6F-997C-48E9-88B3-AFC1757CC179}" srcId="{DE62D566-A526-4664-8BD8-098A32AB9AC2}" destId="{0CDE02D7-6754-49E3-9BCE-BD20209456FF}" srcOrd="1" destOrd="0" parTransId="{654C8EF4-E856-4BF3-89A1-2B932BB9C397}" sibTransId="{E6E25A49-5540-4D98-AAF4-A8F2D8B41C01}"/>
    <dgm:cxn modelId="{FF8CB0A9-9B90-B14C-BBDD-A1F971134DD8}" type="presOf" srcId="{0CDE02D7-6754-49E3-9BCE-BD20209456FF}" destId="{F759D1F0-5CCC-4FE0-84FC-B9A79CB3DE91}" srcOrd="0" destOrd="0" presId="urn:microsoft.com/office/officeart/2005/8/layout/vProcess5"/>
    <dgm:cxn modelId="{F4000A39-5F85-D24C-ABED-760B1F8867D1}" type="presOf" srcId="{E6E25A49-5540-4D98-AAF4-A8F2D8B41C01}" destId="{7C5DFDFF-7822-4015-96DC-D0D616411B18}" srcOrd="0" destOrd="0" presId="urn:microsoft.com/office/officeart/2005/8/layout/vProcess5"/>
    <dgm:cxn modelId="{C102CF7B-C197-1447-901D-70B5BDE24696}" type="presOf" srcId="{0A8B2C26-9116-334A-ADA8-E88C0C0D1EC9}" destId="{DAE7AC5B-BF6B-4E76-8648-A081B01E18FC}" srcOrd="0" destOrd="0" presId="urn:microsoft.com/office/officeart/2005/8/layout/vProcess5"/>
    <dgm:cxn modelId="{E2407FF5-1D98-DF43-A86B-A9EA5E89EF88}" type="presOf" srcId="{0A8B2C26-9116-334A-ADA8-E88C0C0D1EC9}" destId="{A9402EC0-D95C-47EF-8564-844F9CA44413}" srcOrd="1" destOrd="0" presId="urn:microsoft.com/office/officeart/2005/8/layout/vProcess5"/>
    <dgm:cxn modelId="{E3E60476-8D88-F340-89D2-DF95DAF6F83C}" type="presOf" srcId="{64921B99-0744-44F2-807E-59EED0672A05}" destId="{1F40B1FF-C746-40E7-B07B-7F699413ED60}" srcOrd="0" destOrd="0" presId="urn:microsoft.com/office/officeart/2005/8/layout/vProcess5"/>
    <dgm:cxn modelId="{C962CB3E-2350-47CD-9574-09668ABD9CFC}" srcId="{DE62D566-A526-4664-8BD8-098A32AB9AC2}" destId="{64921B99-0744-44F2-807E-59EED0672A05}" srcOrd="2" destOrd="0" parTransId="{71CD66D6-F942-4BBC-8792-D2E372AD2D8F}" sibTransId="{CA744C85-855B-43F3-9047-444A836EC7FA}"/>
    <dgm:cxn modelId="{23FB3337-C8B0-B04F-83B5-924308917119}" type="presOf" srcId="{0CDE02D7-6754-49E3-9BCE-BD20209456FF}" destId="{FBA0341F-5811-43E4-B7D0-B7E190FD2977}" srcOrd="1" destOrd="0" presId="urn:microsoft.com/office/officeart/2005/8/layout/vProcess5"/>
    <dgm:cxn modelId="{3461C3F3-8A95-D148-BB35-BBAC4544B067}" srcId="{DE62D566-A526-4664-8BD8-098A32AB9AC2}" destId="{0A8B2C26-9116-334A-ADA8-E88C0C0D1EC9}" srcOrd="0" destOrd="0" parTransId="{BAC2DA9E-7326-134D-8B3B-5E042BA809AE}" sibTransId="{71B349B3-3567-7D4D-88B4-9EDC22F1E90C}"/>
    <dgm:cxn modelId="{860E9A4A-3015-1046-907C-E3CB96D1D567}" type="presOf" srcId="{71B349B3-3567-7D4D-88B4-9EDC22F1E90C}" destId="{13DDCED9-1C58-419B-BC4D-2C52D600B1C4}" srcOrd="0" destOrd="0" presId="urn:microsoft.com/office/officeart/2005/8/layout/vProcess5"/>
    <dgm:cxn modelId="{EAD8F6D0-82C0-B648-B361-3BF81B55F965}" type="presOf" srcId="{64921B99-0744-44F2-807E-59EED0672A05}" destId="{3A4D309C-E456-4857-9DC1-D975748B0D7F}" srcOrd="1" destOrd="0" presId="urn:microsoft.com/office/officeart/2005/8/layout/vProcess5"/>
    <dgm:cxn modelId="{1AE24BED-B448-C042-8756-0DB24E3F6F35}" type="presParOf" srcId="{CDB4CB05-034D-4648-8F6D-FF94133545E9}" destId="{8CC1631A-87E9-4DF9-9EF3-1AA17BDE57C4}" srcOrd="0" destOrd="0" presId="urn:microsoft.com/office/officeart/2005/8/layout/vProcess5"/>
    <dgm:cxn modelId="{1E4D7C29-C613-E94A-BFB2-C4E73231DD0A}" type="presParOf" srcId="{CDB4CB05-034D-4648-8F6D-FF94133545E9}" destId="{DAE7AC5B-BF6B-4E76-8648-A081B01E18FC}" srcOrd="1" destOrd="0" presId="urn:microsoft.com/office/officeart/2005/8/layout/vProcess5"/>
    <dgm:cxn modelId="{E93B56A9-85EE-3441-9D4E-663428422017}" type="presParOf" srcId="{CDB4CB05-034D-4648-8F6D-FF94133545E9}" destId="{F759D1F0-5CCC-4FE0-84FC-B9A79CB3DE91}" srcOrd="2" destOrd="0" presId="urn:microsoft.com/office/officeart/2005/8/layout/vProcess5"/>
    <dgm:cxn modelId="{F8B3C187-B6FA-8D40-9091-C3C245038BDB}" type="presParOf" srcId="{CDB4CB05-034D-4648-8F6D-FF94133545E9}" destId="{1F40B1FF-C746-40E7-B07B-7F699413ED60}" srcOrd="3" destOrd="0" presId="urn:microsoft.com/office/officeart/2005/8/layout/vProcess5"/>
    <dgm:cxn modelId="{90D754A5-2F52-9B4C-8214-C80EAFDA811A}" type="presParOf" srcId="{CDB4CB05-034D-4648-8F6D-FF94133545E9}" destId="{13DDCED9-1C58-419B-BC4D-2C52D600B1C4}" srcOrd="4" destOrd="0" presId="urn:microsoft.com/office/officeart/2005/8/layout/vProcess5"/>
    <dgm:cxn modelId="{8960F3EA-5C4F-9A4D-ADE6-07355D8AAA66}" type="presParOf" srcId="{CDB4CB05-034D-4648-8F6D-FF94133545E9}" destId="{7C5DFDFF-7822-4015-96DC-D0D616411B18}" srcOrd="5" destOrd="0" presId="urn:microsoft.com/office/officeart/2005/8/layout/vProcess5"/>
    <dgm:cxn modelId="{C0E0ADDF-26C0-644F-84F1-29762CBA07A8}" type="presParOf" srcId="{CDB4CB05-034D-4648-8F6D-FF94133545E9}" destId="{A9402EC0-D95C-47EF-8564-844F9CA44413}" srcOrd="6" destOrd="0" presId="urn:microsoft.com/office/officeart/2005/8/layout/vProcess5"/>
    <dgm:cxn modelId="{9A9DA105-A94D-9C46-B142-DDDBA5082405}" type="presParOf" srcId="{CDB4CB05-034D-4648-8F6D-FF94133545E9}" destId="{FBA0341F-5811-43E4-B7D0-B7E190FD2977}" srcOrd="7" destOrd="0" presId="urn:microsoft.com/office/officeart/2005/8/layout/vProcess5"/>
    <dgm:cxn modelId="{4717C95E-B17F-2548-B7E9-83F8A9B3941E}" type="presParOf" srcId="{CDB4CB05-034D-4648-8F6D-FF94133545E9}" destId="{3A4D309C-E456-4857-9DC1-D975748B0D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40D926-2726-41BE-9927-25587B216AB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2E0C6C1-87BE-416F-9F12-0D407AB42FC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b="1" dirty="0" smtClean="0">
              <a:solidFill>
                <a:srgbClr val="0070C0"/>
              </a:solidFill>
            </a:rPr>
            <a:t>Yıllık C</a:t>
          </a:r>
          <a:r>
            <a:rPr lang="en-US" b="1" dirty="0" smtClean="0">
              <a:solidFill>
                <a:srgbClr val="0070C0"/>
              </a:solidFill>
            </a:rPr>
            <a:t>A</a:t>
          </a:r>
          <a:r>
            <a:rPr lang="tr-TR" b="1" dirty="0" smtClean="0">
              <a:solidFill>
                <a:srgbClr val="0070C0"/>
              </a:solidFill>
            </a:rPr>
            <a:t> 125 ölçümü </a:t>
          </a:r>
        </a:p>
      </dgm:t>
    </dgm:pt>
    <dgm:pt modelId="{06BA27D9-ECCB-4BB1-AC16-F1A7B4CF180F}" type="parTrans" cxnId="{6A865611-7562-40D8-A759-72F523F6836B}">
      <dgm:prSet/>
      <dgm:spPr/>
      <dgm:t>
        <a:bodyPr/>
        <a:lstStyle/>
        <a:p>
          <a:endParaRPr lang="tr-TR"/>
        </a:p>
      </dgm:t>
    </dgm:pt>
    <dgm:pt modelId="{87FD16C1-DC9F-40CB-984A-ABCE5839BEBA}" type="sibTrans" cxnId="{6A865611-7562-40D8-A759-72F523F6836B}">
      <dgm:prSet/>
      <dgm:spPr/>
      <dgm:t>
        <a:bodyPr/>
        <a:lstStyle/>
        <a:p>
          <a:endParaRPr lang="tr-TR"/>
        </a:p>
      </dgm:t>
    </dgm:pt>
    <dgm:pt modelId="{28B7E83A-C92A-48D2-AC9B-B40EC3A818A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b="1" dirty="0" err="1" smtClean="0">
              <a:solidFill>
                <a:srgbClr val="0070C0"/>
              </a:solidFill>
            </a:rPr>
            <a:t>Intermediate</a:t>
          </a:r>
          <a:r>
            <a:rPr lang="tr-TR" b="1" dirty="0" smtClean="0">
              <a:solidFill>
                <a:srgbClr val="0070C0"/>
              </a:solidFill>
            </a:rPr>
            <a:t> ROCA Riski</a:t>
          </a:r>
        </a:p>
        <a:p>
          <a:r>
            <a:rPr lang="tr-TR" b="1" dirty="0" smtClean="0">
              <a:solidFill>
                <a:srgbClr val="0070C0"/>
              </a:solidFill>
            </a:rPr>
            <a:t>(Ca-125 takibine devam)</a:t>
          </a:r>
        </a:p>
      </dgm:t>
    </dgm:pt>
    <dgm:pt modelId="{346F2FDA-FD71-46A7-8BF9-F5054917F988}" type="parTrans" cxnId="{7CFE2FCB-360B-4E6C-8D98-E5804BDB7614}">
      <dgm:prSet/>
      <dgm:spPr/>
      <dgm:t>
        <a:bodyPr/>
        <a:lstStyle/>
        <a:p>
          <a:endParaRPr lang="tr-TR"/>
        </a:p>
      </dgm:t>
    </dgm:pt>
    <dgm:pt modelId="{5789FD7F-F51B-4741-8F4B-86483A5E46F9}" type="sibTrans" cxnId="{7CFE2FCB-360B-4E6C-8D98-E5804BDB7614}">
      <dgm:prSet/>
      <dgm:spPr/>
      <dgm:t>
        <a:bodyPr/>
        <a:lstStyle/>
        <a:p>
          <a:endParaRPr lang="tr-TR"/>
        </a:p>
      </dgm:t>
    </dgm:pt>
    <dgm:pt modelId="{805DAC4B-A5F6-4504-8C10-F1ECFF4CA2C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b="1" dirty="0" smtClean="0">
              <a:solidFill>
                <a:srgbClr val="0070C0"/>
              </a:solidFill>
            </a:rPr>
            <a:t>Yüksek ROCA Risk</a:t>
          </a:r>
        </a:p>
      </dgm:t>
    </dgm:pt>
    <dgm:pt modelId="{F0030879-92BE-4EED-9F70-0EC51578E763}" type="parTrans" cxnId="{792D6CD5-DC3A-4C6E-8C0F-A7A5C309A70F}">
      <dgm:prSet/>
      <dgm:spPr/>
      <dgm:t>
        <a:bodyPr/>
        <a:lstStyle/>
        <a:p>
          <a:endParaRPr lang="tr-TR"/>
        </a:p>
      </dgm:t>
    </dgm:pt>
    <dgm:pt modelId="{FD288E7D-7DFF-4E81-836D-16B7A9203B39}" type="sibTrans" cxnId="{792D6CD5-DC3A-4C6E-8C0F-A7A5C309A70F}">
      <dgm:prSet/>
      <dgm:spPr/>
      <dgm:t>
        <a:bodyPr/>
        <a:lstStyle/>
        <a:p>
          <a:endParaRPr lang="tr-TR"/>
        </a:p>
      </dgm:t>
    </dgm:pt>
    <dgm:pt modelId="{58BA825C-0955-4975-9098-9B523C0827DD}" type="pres">
      <dgm:prSet presAssocID="{0A40D926-2726-41BE-9927-25587B216A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67DC06-A93E-450B-BC03-A9EB912C9D02}" type="pres">
      <dgm:prSet presAssocID="{805DAC4B-A5F6-4504-8C10-F1ECFF4CA2CE}" presName="boxAndChildren" presStyleCnt="0"/>
      <dgm:spPr/>
    </dgm:pt>
    <dgm:pt modelId="{D456A418-B752-42D8-B44D-B429B545971B}" type="pres">
      <dgm:prSet presAssocID="{805DAC4B-A5F6-4504-8C10-F1ECFF4CA2CE}" presName="parentTextBox" presStyleLbl="node1" presStyleIdx="0" presStyleCnt="3"/>
      <dgm:spPr/>
      <dgm:t>
        <a:bodyPr/>
        <a:lstStyle/>
        <a:p>
          <a:endParaRPr lang="tr-TR"/>
        </a:p>
      </dgm:t>
    </dgm:pt>
    <dgm:pt modelId="{BF98C61D-089B-4710-A782-9900660B3A2A}" type="pres">
      <dgm:prSet presAssocID="{5789FD7F-F51B-4741-8F4B-86483A5E46F9}" presName="sp" presStyleCnt="0"/>
      <dgm:spPr/>
    </dgm:pt>
    <dgm:pt modelId="{D2B478EE-58C7-4039-A3AB-625D03C7B654}" type="pres">
      <dgm:prSet presAssocID="{28B7E83A-C92A-48D2-AC9B-B40EC3A818A0}" presName="arrowAndChildren" presStyleCnt="0"/>
      <dgm:spPr/>
    </dgm:pt>
    <dgm:pt modelId="{E3BE1D5D-00BF-4C09-BFDA-7F3763EADEF3}" type="pres">
      <dgm:prSet presAssocID="{28B7E83A-C92A-48D2-AC9B-B40EC3A818A0}" presName="parentTextArrow" presStyleLbl="node1" presStyleIdx="1" presStyleCnt="3"/>
      <dgm:spPr/>
      <dgm:t>
        <a:bodyPr/>
        <a:lstStyle/>
        <a:p>
          <a:endParaRPr lang="tr-TR"/>
        </a:p>
      </dgm:t>
    </dgm:pt>
    <dgm:pt modelId="{95DFCD7B-132B-4DEF-96A7-4E59EEC8A150}" type="pres">
      <dgm:prSet presAssocID="{87FD16C1-DC9F-40CB-984A-ABCE5839BEBA}" presName="sp" presStyleCnt="0"/>
      <dgm:spPr/>
    </dgm:pt>
    <dgm:pt modelId="{CF904D6D-961B-456E-9E3F-8D35D0FB91C5}" type="pres">
      <dgm:prSet presAssocID="{52E0C6C1-87BE-416F-9F12-0D407AB42FCC}" presName="arrowAndChildren" presStyleCnt="0"/>
      <dgm:spPr/>
    </dgm:pt>
    <dgm:pt modelId="{17B592EF-115C-4D9B-8BC2-59585C943881}" type="pres">
      <dgm:prSet presAssocID="{52E0C6C1-87BE-416F-9F12-0D407AB42FCC}" presName="parentTextArrow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DDDA2661-6C76-1B4C-B92E-8F1828E30892}" type="presOf" srcId="{52E0C6C1-87BE-416F-9F12-0D407AB42FCC}" destId="{17B592EF-115C-4D9B-8BC2-59585C943881}" srcOrd="0" destOrd="0" presId="urn:microsoft.com/office/officeart/2005/8/layout/process4"/>
    <dgm:cxn modelId="{32CCBE85-0F25-A443-AB4D-8C5E57A82D42}" type="presOf" srcId="{805DAC4B-A5F6-4504-8C10-F1ECFF4CA2CE}" destId="{D456A418-B752-42D8-B44D-B429B545971B}" srcOrd="0" destOrd="0" presId="urn:microsoft.com/office/officeart/2005/8/layout/process4"/>
    <dgm:cxn modelId="{6A865611-7562-40D8-A759-72F523F6836B}" srcId="{0A40D926-2726-41BE-9927-25587B216AB8}" destId="{52E0C6C1-87BE-416F-9F12-0D407AB42FCC}" srcOrd="0" destOrd="0" parTransId="{06BA27D9-ECCB-4BB1-AC16-F1A7B4CF180F}" sibTransId="{87FD16C1-DC9F-40CB-984A-ABCE5839BEBA}"/>
    <dgm:cxn modelId="{7CFE2FCB-360B-4E6C-8D98-E5804BDB7614}" srcId="{0A40D926-2726-41BE-9927-25587B216AB8}" destId="{28B7E83A-C92A-48D2-AC9B-B40EC3A818A0}" srcOrd="1" destOrd="0" parTransId="{346F2FDA-FD71-46A7-8BF9-F5054917F988}" sibTransId="{5789FD7F-F51B-4741-8F4B-86483A5E46F9}"/>
    <dgm:cxn modelId="{D6ED7D5A-96E1-9E4E-AC81-3BDD5C13A243}" type="presOf" srcId="{28B7E83A-C92A-48D2-AC9B-B40EC3A818A0}" destId="{E3BE1D5D-00BF-4C09-BFDA-7F3763EADEF3}" srcOrd="0" destOrd="0" presId="urn:microsoft.com/office/officeart/2005/8/layout/process4"/>
    <dgm:cxn modelId="{888E34F8-E493-9C48-909A-17BFFB9BA2DB}" type="presOf" srcId="{0A40D926-2726-41BE-9927-25587B216AB8}" destId="{58BA825C-0955-4975-9098-9B523C0827DD}" srcOrd="0" destOrd="0" presId="urn:microsoft.com/office/officeart/2005/8/layout/process4"/>
    <dgm:cxn modelId="{792D6CD5-DC3A-4C6E-8C0F-A7A5C309A70F}" srcId="{0A40D926-2726-41BE-9927-25587B216AB8}" destId="{805DAC4B-A5F6-4504-8C10-F1ECFF4CA2CE}" srcOrd="2" destOrd="0" parTransId="{F0030879-92BE-4EED-9F70-0EC51578E763}" sibTransId="{FD288E7D-7DFF-4E81-836D-16B7A9203B39}"/>
    <dgm:cxn modelId="{41BA5759-4521-C243-8D8F-5408FF07F552}" type="presParOf" srcId="{58BA825C-0955-4975-9098-9B523C0827DD}" destId="{B067DC06-A93E-450B-BC03-A9EB912C9D02}" srcOrd="0" destOrd="0" presId="urn:microsoft.com/office/officeart/2005/8/layout/process4"/>
    <dgm:cxn modelId="{96704684-1177-1640-B680-011CCD2C83FB}" type="presParOf" srcId="{B067DC06-A93E-450B-BC03-A9EB912C9D02}" destId="{D456A418-B752-42D8-B44D-B429B545971B}" srcOrd="0" destOrd="0" presId="urn:microsoft.com/office/officeart/2005/8/layout/process4"/>
    <dgm:cxn modelId="{9667026A-24FD-3D40-A464-9AEB74B1604C}" type="presParOf" srcId="{58BA825C-0955-4975-9098-9B523C0827DD}" destId="{BF98C61D-089B-4710-A782-9900660B3A2A}" srcOrd="1" destOrd="0" presId="urn:microsoft.com/office/officeart/2005/8/layout/process4"/>
    <dgm:cxn modelId="{58942E3B-A52F-2545-AFC1-00D010D91A40}" type="presParOf" srcId="{58BA825C-0955-4975-9098-9B523C0827DD}" destId="{D2B478EE-58C7-4039-A3AB-625D03C7B654}" srcOrd="2" destOrd="0" presId="urn:microsoft.com/office/officeart/2005/8/layout/process4"/>
    <dgm:cxn modelId="{23B6A197-1464-FD42-8D92-3A346962CF7B}" type="presParOf" srcId="{D2B478EE-58C7-4039-A3AB-625D03C7B654}" destId="{E3BE1D5D-00BF-4C09-BFDA-7F3763EADEF3}" srcOrd="0" destOrd="0" presId="urn:microsoft.com/office/officeart/2005/8/layout/process4"/>
    <dgm:cxn modelId="{92647439-1421-A04B-844E-640226F00991}" type="presParOf" srcId="{58BA825C-0955-4975-9098-9B523C0827DD}" destId="{95DFCD7B-132B-4DEF-96A7-4E59EEC8A150}" srcOrd="3" destOrd="0" presId="urn:microsoft.com/office/officeart/2005/8/layout/process4"/>
    <dgm:cxn modelId="{C527093E-EB29-6241-827D-74679D3F2381}" type="presParOf" srcId="{58BA825C-0955-4975-9098-9B523C0827DD}" destId="{CF904D6D-961B-456E-9E3F-8D35D0FB91C5}" srcOrd="4" destOrd="0" presId="urn:microsoft.com/office/officeart/2005/8/layout/process4"/>
    <dgm:cxn modelId="{3EB2C21C-9508-1446-B4F5-6CBD0BBC3F2B}" type="presParOf" srcId="{CF904D6D-961B-456E-9E3F-8D35D0FB91C5}" destId="{17B592EF-115C-4D9B-8BC2-59585C9438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08027F-CB02-4504-BB56-29C213F1ABC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C9FC26B-628A-4063-974E-A072B78944A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800" b="1" dirty="0" err="1" smtClean="0">
              <a:solidFill>
                <a:srgbClr val="0070C0"/>
              </a:solidFill>
            </a:rPr>
            <a:t>Intermediated</a:t>
          </a:r>
          <a:r>
            <a:rPr lang="tr-TR" sz="2800" b="1" dirty="0" smtClean="0">
              <a:solidFill>
                <a:srgbClr val="0070C0"/>
              </a:solidFill>
            </a:rPr>
            <a:t> ROCA Risk</a:t>
          </a:r>
        </a:p>
      </dgm:t>
    </dgm:pt>
    <dgm:pt modelId="{A9847795-5257-4D91-95AA-5D68B2C25031}" type="parTrans" cxnId="{2984C7EF-DB90-49D4-92F8-2C1CE4CA4653}">
      <dgm:prSet/>
      <dgm:spPr/>
      <dgm:t>
        <a:bodyPr/>
        <a:lstStyle/>
        <a:p>
          <a:endParaRPr lang="tr-TR"/>
        </a:p>
      </dgm:t>
    </dgm:pt>
    <dgm:pt modelId="{4DDA5F4D-668A-47D6-9947-57A20643A0C0}" type="sibTrans" cxnId="{2984C7EF-DB90-49D4-92F8-2C1CE4CA4653}">
      <dgm:prSet/>
      <dgm:spPr/>
      <dgm:t>
        <a:bodyPr/>
        <a:lstStyle/>
        <a:p>
          <a:endParaRPr lang="tr-TR"/>
        </a:p>
      </dgm:t>
    </dgm:pt>
    <dgm:pt modelId="{80FEB2AE-5C45-4FFB-BB13-1F1B3768406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r-TR" sz="2800" b="1" dirty="0" smtClean="0">
              <a:solidFill>
                <a:srgbClr val="FF0000"/>
              </a:solidFill>
            </a:rPr>
            <a:t>TVS </a:t>
          </a:r>
          <a:r>
            <a:rPr lang="tr-TR" sz="2800" b="1" dirty="0" err="1" smtClean="0">
              <a:solidFill>
                <a:srgbClr val="FF0000"/>
              </a:solidFill>
            </a:rPr>
            <a:t>and</a:t>
          </a:r>
          <a:r>
            <a:rPr lang="tr-TR" sz="2800" b="1" dirty="0" smtClean="0">
              <a:solidFill>
                <a:srgbClr val="FF0000"/>
              </a:solidFill>
            </a:rPr>
            <a:t> GYN </a:t>
          </a:r>
          <a:r>
            <a:rPr lang="tr-TR" sz="2800" b="1" dirty="0" err="1" smtClean="0">
              <a:solidFill>
                <a:srgbClr val="FF0000"/>
              </a:solidFill>
            </a:rPr>
            <a:t>Oncologist</a:t>
          </a:r>
          <a:endParaRPr lang="tr-TR" sz="2800" b="1" dirty="0">
            <a:solidFill>
              <a:srgbClr val="FF0000"/>
            </a:solidFill>
          </a:endParaRPr>
        </a:p>
      </dgm:t>
    </dgm:pt>
    <dgm:pt modelId="{DDE2136D-87FA-4443-A8EF-55EA5E5DBA25}" type="parTrans" cxnId="{B8998C57-8303-42C0-BB74-EBF37AA5605B}">
      <dgm:prSet/>
      <dgm:spPr/>
      <dgm:t>
        <a:bodyPr/>
        <a:lstStyle/>
        <a:p>
          <a:endParaRPr lang="tr-TR"/>
        </a:p>
      </dgm:t>
    </dgm:pt>
    <dgm:pt modelId="{707F0EA4-A7DA-42A2-8D7D-60D7FB1F2890}" type="sibTrans" cxnId="{B8998C57-8303-42C0-BB74-EBF37AA5605B}">
      <dgm:prSet/>
      <dgm:spPr/>
      <dgm:t>
        <a:bodyPr/>
        <a:lstStyle/>
        <a:p>
          <a:endParaRPr lang="tr-TR"/>
        </a:p>
      </dgm:t>
    </dgm:pt>
    <dgm:pt modelId="{4D4D4C02-44FD-4C97-BB6A-BA29ED67F577}" type="pres">
      <dgm:prSet presAssocID="{0C08027F-CB02-4504-BB56-29C213F1AB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BFAF16F-844E-44E7-9DA9-62A6D51A2CDA}" type="pres">
      <dgm:prSet presAssocID="{80FEB2AE-5C45-4FFB-BB13-1F1B37684063}" presName="boxAndChildren" presStyleCnt="0"/>
      <dgm:spPr/>
    </dgm:pt>
    <dgm:pt modelId="{3009F74F-C48A-4F2F-8EBE-F4CE77988695}" type="pres">
      <dgm:prSet presAssocID="{80FEB2AE-5C45-4FFB-BB13-1F1B37684063}" presName="parentTextBox" presStyleLbl="node1" presStyleIdx="0" presStyleCnt="2" custScaleX="75108" custScaleY="28940"/>
      <dgm:spPr/>
      <dgm:t>
        <a:bodyPr/>
        <a:lstStyle/>
        <a:p>
          <a:endParaRPr lang="tr-TR"/>
        </a:p>
      </dgm:t>
    </dgm:pt>
    <dgm:pt modelId="{A9740A1A-7131-4B01-B3CB-1E4F9FEA9B98}" type="pres">
      <dgm:prSet presAssocID="{4DDA5F4D-668A-47D6-9947-57A20643A0C0}" presName="sp" presStyleCnt="0"/>
      <dgm:spPr/>
    </dgm:pt>
    <dgm:pt modelId="{4B5051D2-F5A4-46D6-A049-3027ED2101DA}" type="pres">
      <dgm:prSet presAssocID="{AC9FC26B-628A-4063-974E-A072B78944AB}" presName="arrowAndChildren" presStyleCnt="0"/>
      <dgm:spPr/>
    </dgm:pt>
    <dgm:pt modelId="{87AEBBB1-2D22-43E3-AB9C-9298672A43C0}" type="pres">
      <dgm:prSet presAssocID="{AC9FC26B-628A-4063-974E-A072B78944AB}" presName="parentTextArrow" presStyleLbl="node1" presStyleIdx="1" presStyleCnt="2" custScaleY="23877"/>
      <dgm:spPr/>
      <dgm:t>
        <a:bodyPr/>
        <a:lstStyle/>
        <a:p>
          <a:endParaRPr lang="tr-TR"/>
        </a:p>
      </dgm:t>
    </dgm:pt>
  </dgm:ptLst>
  <dgm:cxnLst>
    <dgm:cxn modelId="{4E76759D-B799-4D4A-B7AA-983B06FCCCB0}" type="presOf" srcId="{80FEB2AE-5C45-4FFB-BB13-1F1B37684063}" destId="{3009F74F-C48A-4F2F-8EBE-F4CE77988695}" srcOrd="0" destOrd="0" presId="urn:microsoft.com/office/officeart/2005/8/layout/process4"/>
    <dgm:cxn modelId="{2984C7EF-DB90-49D4-92F8-2C1CE4CA4653}" srcId="{0C08027F-CB02-4504-BB56-29C213F1ABC8}" destId="{AC9FC26B-628A-4063-974E-A072B78944AB}" srcOrd="0" destOrd="0" parTransId="{A9847795-5257-4D91-95AA-5D68B2C25031}" sibTransId="{4DDA5F4D-668A-47D6-9947-57A20643A0C0}"/>
    <dgm:cxn modelId="{B8998C57-8303-42C0-BB74-EBF37AA5605B}" srcId="{0C08027F-CB02-4504-BB56-29C213F1ABC8}" destId="{80FEB2AE-5C45-4FFB-BB13-1F1B37684063}" srcOrd="1" destOrd="0" parTransId="{DDE2136D-87FA-4443-A8EF-55EA5E5DBA25}" sibTransId="{707F0EA4-A7DA-42A2-8D7D-60D7FB1F2890}"/>
    <dgm:cxn modelId="{B8DC0C20-2253-E04D-82C7-96693B3C10F6}" type="presOf" srcId="{0C08027F-CB02-4504-BB56-29C213F1ABC8}" destId="{4D4D4C02-44FD-4C97-BB6A-BA29ED67F577}" srcOrd="0" destOrd="0" presId="urn:microsoft.com/office/officeart/2005/8/layout/process4"/>
    <dgm:cxn modelId="{5E7F79EE-25B9-2C49-ADC2-EBA557F836A0}" type="presOf" srcId="{AC9FC26B-628A-4063-974E-A072B78944AB}" destId="{87AEBBB1-2D22-43E3-AB9C-9298672A43C0}" srcOrd="0" destOrd="0" presId="urn:microsoft.com/office/officeart/2005/8/layout/process4"/>
    <dgm:cxn modelId="{AC396606-FF99-BE4C-970C-C36735169C83}" type="presParOf" srcId="{4D4D4C02-44FD-4C97-BB6A-BA29ED67F577}" destId="{FBFAF16F-844E-44E7-9DA9-62A6D51A2CDA}" srcOrd="0" destOrd="0" presId="urn:microsoft.com/office/officeart/2005/8/layout/process4"/>
    <dgm:cxn modelId="{D1563E31-EB35-864C-986C-507FF909FCF5}" type="presParOf" srcId="{FBFAF16F-844E-44E7-9DA9-62A6D51A2CDA}" destId="{3009F74F-C48A-4F2F-8EBE-F4CE77988695}" srcOrd="0" destOrd="0" presId="urn:microsoft.com/office/officeart/2005/8/layout/process4"/>
    <dgm:cxn modelId="{A35E2F7B-6C0F-4F4F-9D77-F12A8D19B773}" type="presParOf" srcId="{4D4D4C02-44FD-4C97-BB6A-BA29ED67F577}" destId="{A9740A1A-7131-4B01-B3CB-1E4F9FEA9B98}" srcOrd="1" destOrd="0" presId="urn:microsoft.com/office/officeart/2005/8/layout/process4"/>
    <dgm:cxn modelId="{2AF2DA0E-7A1D-F547-ADFE-18B183171F5F}" type="presParOf" srcId="{4D4D4C02-44FD-4C97-BB6A-BA29ED67F577}" destId="{4B5051D2-F5A4-46D6-A049-3027ED2101DA}" srcOrd="2" destOrd="0" presId="urn:microsoft.com/office/officeart/2005/8/layout/process4"/>
    <dgm:cxn modelId="{E3396E79-29F0-4C47-8785-84F3768F034B}" type="presParOf" srcId="{4B5051D2-F5A4-46D6-A049-3027ED2101DA}" destId="{87AEBBB1-2D22-43E3-AB9C-9298672A43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87B57C-5600-4549-A2AF-1F8DFDEC10A8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F5B18B5A-BC53-4FAE-9A59-2232D509F85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400" dirty="0" smtClean="0">
              <a:solidFill>
                <a:srgbClr val="FF0000"/>
              </a:solidFill>
            </a:rPr>
            <a:t>ROMA</a:t>
          </a:r>
          <a:r>
            <a:rPr lang="tr-TR" sz="2400" dirty="0" smtClean="0">
              <a:solidFill>
                <a:srgbClr val="0070C0"/>
              </a:solidFill>
            </a:rPr>
            <a:t> (Risk of </a:t>
          </a:r>
          <a:r>
            <a:rPr lang="tr-TR" sz="2400" dirty="0" err="1" smtClean="0">
              <a:solidFill>
                <a:srgbClr val="0070C0"/>
              </a:solidFill>
            </a:rPr>
            <a:t>malignancy</a:t>
          </a:r>
          <a:r>
            <a:rPr lang="tr-TR" sz="2400" dirty="0" smtClean="0">
              <a:solidFill>
                <a:srgbClr val="0070C0"/>
              </a:solidFill>
            </a:rPr>
            <a:t> </a:t>
          </a:r>
          <a:r>
            <a:rPr lang="tr-TR" sz="2400" dirty="0" err="1" smtClean="0">
              <a:solidFill>
                <a:srgbClr val="0070C0"/>
              </a:solidFill>
            </a:rPr>
            <a:t>Algorhyt</a:t>
          </a:r>
          <a:r>
            <a:rPr lang="en-US" sz="2400" dirty="0" smtClean="0">
              <a:solidFill>
                <a:srgbClr val="0070C0"/>
              </a:solidFill>
            </a:rPr>
            <a:t>h</a:t>
          </a:r>
          <a:r>
            <a:rPr lang="tr-TR" sz="2400" dirty="0" smtClean="0">
              <a:solidFill>
                <a:srgbClr val="0070C0"/>
              </a:solidFill>
            </a:rPr>
            <a:t>m): </a:t>
          </a:r>
          <a:r>
            <a:rPr lang="tr-TR" sz="2400" dirty="0" err="1" smtClean="0">
              <a:solidFill>
                <a:srgbClr val="0070C0"/>
              </a:solidFill>
            </a:rPr>
            <a:t>Postmenopozal</a:t>
          </a:r>
          <a:r>
            <a:rPr lang="tr-TR" sz="2400" dirty="0" smtClean="0">
              <a:solidFill>
                <a:srgbClr val="0070C0"/>
              </a:solidFill>
            </a:rPr>
            <a:t> Serum HE4 ve CA 125 düzeyleri ile değerlendirme</a:t>
          </a:r>
          <a:endParaRPr lang="tr-TR" sz="2400" dirty="0">
            <a:solidFill>
              <a:srgbClr val="0070C0"/>
            </a:solidFill>
          </a:endParaRPr>
        </a:p>
      </dgm:t>
    </dgm:pt>
    <dgm:pt modelId="{B8C48646-0F60-41F8-80E5-A1D60E3083B5}" type="parTrans" cxnId="{73FD02B2-3F3A-4676-B7F8-36AB19A040E1}">
      <dgm:prSet/>
      <dgm:spPr/>
      <dgm:t>
        <a:bodyPr/>
        <a:lstStyle/>
        <a:p>
          <a:endParaRPr lang="tr-TR"/>
        </a:p>
      </dgm:t>
    </dgm:pt>
    <dgm:pt modelId="{3CD41DBD-4A58-41A3-B9D9-0E7351593747}" type="sibTrans" cxnId="{73FD02B2-3F3A-4676-B7F8-36AB19A040E1}">
      <dgm:prSet/>
      <dgm:spPr/>
      <dgm:t>
        <a:bodyPr/>
        <a:lstStyle/>
        <a:p>
          <a:endParaRPr lang="tr-TR"/>
        </a:p>
      </dgm:t>
    </dgm:pt>
    <dgm:pt modelId="{4049E55C-D065-41E3-A3CE-401AB315E84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800" dirty="0" smtClean="0">
              <a:solidFill>
                <a:srgbClr val="FF0000"/>
              </a:solidFill>
            </a:rPr>
            <a:t>OVA1 test</a:t>
          </a:r>
          <a:r>
            <a:rPr lang="tr-TR" sz="2800" dirty="0" smtClean="0">
              <a:solidFill>
                <a:srgbClr val="0070C0"/>
              </a:solidFill>
            </a:rPr>
            <a:t>; Kitlede </a:t>
          </a:r>
          <a:r>
            <a:rPr lang="tr-TR" sz="2800" dirty="0" err="1" smtClean="0">
              <a:solidFill>
                <a:srgbClr val="0070C0"/>
              </a:solidFill>
            </a:rPr>
            <a:t>spectrometry</a:t>
          </a:r>
          <a:r>
            <a:rPr lang="tr-TR" sz="2800" dirty="0" smtClean="0">
              <a:solidFill>
                <a:srgbClr val="0070C0"/>
              </a:solidFill>
            </a:rPr>
            <a:t> ve </a:t>
          </a:r>
          <a:r>
            <a:rPr lang="tr-TR" sz="2800" dirty="0" err="1" smtClean="0">
              <a:solidFill>
                <a:srgbClr val="0070C0"/>
              </a:solidFill>
            </a:rPr>
            <a:t>proteomic</a:t>
          </a:r>
          <a:r>
            <a:rPr lang="tr-TR" sz="2800" dirty="0" smtClean="0">
              <a:solidFill>
                <a:srgbClr val="0070C0"/>
              </a:solidFill>
            </a:rPr>
            <a:t> ölçümüne dayalı</a:t>
          </a:r>
          <a:endParaRPr lang="tr-TR" sz="2800" dirty="0">
            <a:solidFill>
              <a:srgbClr val="0070C0"/>
            </a:solidFill>
          </a:endParaRPr>
        </a:p>
      </dgm:t>
    </dgm:pt>
    <dgm:pt modelId="{4BB5D4F9-5014-402A-B765-3625949EB553}" type="parTrans" cxnId="{D2D53AB3-EE27-4A3A-848E-D0A9685035EA}">
      <dgm:prSet/>
      <dgm:spPr/>
      <dgm:t>
        <a:bodyPr/>
        <a:lstStyle/>
        <a:p>
          <a:endParaRPr lang="tr-TR"/>
        </a:p>
      </dgm:t>
    </dgm:pt>
    <dgm:pt modelId="{524707F6-23DC-4A0E-9A38-5D9FA494470B}" type="sibTrans" cxnId="{D2D53AB3-EE27-4A3A-848E-D0A9685035EA}">
      <dgm:prSet/>
      <dgm:spPr/>
      <dgm:t>
        <a:bodyPr/>
        <a:lstStyle/>
        <a:p>
          <a:endParaRPr lang="tr-TR"/>
        </a:p>
      </dgm:t>
    </dgm:pt>
    <dgm:pt modelId="{D4F9B4A3-DB7E-4509-B389-3A2269B4A8F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400" dirty="0" err="1" smtClean="0">
              <a:solidFill>
                <a:srgbClr val="002060"/>
              </a:solidFill>
            </a:rPr>
            <a:t>The</a:t>
          </a:r>
          <a:r>
            <a:rPr lang="tr-TR" sz="2400" dirty="0" smtClean="0">
              <a:solidFill>
                <a:srgbClr val="002060"/>
              </a:solidFill>
            </a:rPr>
            <a:t> Risk of </a:t>
          </a:r>
          <a:r>
            <a:rPr lang="tr-TR" sz="2400" dirty="0" err="1" smtClean="0">
              <a:solidFill>
                <a:srgbClr val="002060"/>
              </a:solidFill>
            </a:rPr>
            <a:t>Malignancy</a:t>
          </a:r>
          <a:r>
            <a:rPr lang="tr-TR" sz="2400" dirty="0" smtClean="0">
              <a:solidFill>
                <a:srgbClr val="002060"/>
              </a:solidFill>
            </a:rPr>
            <a:t> </a:t>
          </a:r>
          <a:r>
            <a:rPr lang="tr-TR" sz="2400" dirty="0" smtClean="0">
              <a:solidFill>
                <a:srgbClr val="FF0000"/>
              </a:solidFill>
            </a:rPr>
            <a:t>(RMI ) </a:t>
          </a:r>
          <a:r>
            <a:rPr lang="tr-TR" sz="2400" dirty="0" smtClean="0">
              <a:solidFill>
                <a:srgbClr val="002060"/>
              </a:solidFill>
            </a:rPr>
            <a:t>; </a:t>
          </a:r>
          <a:r>
            <a:rPr lang="tr-TR" sz="2400" dirty="0" err="1" smtClean="0">
              <a:solidFill>
                <a:srgbClr val="FF0000"/>
              </a:solidFill>
            </a:rPr>
            <a:t>Adneksiyal</a:t>
          </a:r>
          <a:r>
            <a:rPr lang="tr-TR" sz="2400" dirty="0" smtClean="0">
              <a:solidFill>
                <a:srgbClr val="FF0000"/>
              </a:solidFill>
            </a:rPr>
            <a:t> kitle mevcudiyetinde </a:t>
          </a:r>
          <a:r>
            <a:rPr lang="tr-TR" sz="2400" dirty="0" smtClean="0">
              <a:solidFill>
                <a:srgbClr val="002060"/>
              </a:solidFill>
            </a:rPr>
            <a:t>CA 125 düzeyi, </a:t>
          </a:r>
          <a:r>
            <a:rPr lang="tr-TR" sz="2400" dirty="0" err="1" smtClean="0">
              <a:solidFill>
                <a:srgbClr val="002060"/>
              </a:solidFill>
            </a:rPr>
            <a:t>ultrasound</a:t>
          </a:r>
          <a:r>
            <a:rPr lang="tr-TR" sz="2400" dirty="0" smtClean="0">
              <a:solidFill>
                <a:srgbClr val="002060"/>
              </a:solidFill>
            </a:rPr>
            <a:t> </a:t>
          </a:r>
          <a:r>
            <a:rPr lang="tr-TR" sz="2400" dirty="0" err="1" smtClean="0">
              <a:solidFill>
                <a:srgbClr val="002060"/>
              </a:solidFill>
            </a:rPr>
            <a:t>score</a:t>
          </a:r>
          <a:r>
            <a:rPr lang="tr-TR" sz="2400" dirty="0" smtClean="0">
              <a:solidFill>
                <a:srgbClr val="002060"/>
              </a:solidFill>
            </a:rPr>
            <a:t>, ve </a:t>
          </a:r>
          <a:r>
            <a:rPr lang="tr-TR" sz="2400" dirty="0" err="1" smtClean="0">
              <a:solidFill>
                <a:srgbClr val="002060"/>
              </a:solidFill>
            </a:rPr>
            <a:t>menopausal</a:t>
          </a:r>
          <a:r>
            <a:rPr lang="tr-TR" sz="2400" dirty="0" smtClean="0">
              <a:solidFill>
                <a:srgbClr val="002060"/>
              </a:solidFill>
            </a:rPr>
            <a:t> durum ile </a:t>
          </a:r>
          <a:r>
            <a:rPr lang="tr-TR" sz="2400" dirty="0" err="1" smtClean="0">
              <a:solidFill>
                <a:srgbClr val="002060"/>
              </a:solidFill>
            </a:rPr>
            <a:t>malignite</a:t>
          </a:r>
          <a:r>
            <a:rPr lang="tr-TR" sz="2400" dirty="0" smtClean="0">
              <a:solidFill>
                <a:srgbClr val="002060"/>
              </a:solidFill>
            </a:rPr>
            <a:t> olasılığının değerlendirilmesi</a:t>
          </a:r>
          <a:endParaRPr lang="tr-TR" sz="2400" b="1" dirty="0">
            <a:solidFill>
              <a:srgbClr val="002060"/>
            </a:solidFill>
          </a:endParaRPr>
        </a:p>
      </dgm:t>
    </dgm:pt>
    <dgm:pt modelId="{1EA2D41A-4EE3-4A03-8241-FBCB6E73855E}" type="sibTrans" cxnId="{C3C7B8EF-2EBD-4714-8511-7AD1CF4A4E3A}">
      <dgm:prSet/>
      <dgm:spPr/>
      <dgm:t>
        <a:bodyPr/>
        <a:lstStyle/>
        <a:p>
          <a:endParaRPr lang="tr-TR"/>
        </a:p>
      </dgm:t>
    </dgm:pt>
    <dgm:pt modelId="{2B335F35-42EF-4DFB-BF3C-90E6C32801C2}" type="parTrans" cxnId="{C3C7B8EF-2EBD-4714-8511-7AD1CF4A4E3A}">
      <dgm:prSet/>
      <dgm:spPr/>
      <dgm:t>
        <a:bodyPr/>
        <a:lstStyle/>
        <a:p>
          <a:endParaRPr lang="tr-TR"/>
        </a:p>
      </dgm:t>
    </dgm:pt>
    <dgm:pt modelId="{535C5BEF-65F5-47B5-88EB-DE67BE5FB9D2}" type="pres">
      <dgm:prSet presAssocID="{3887B57C-5600-4549-A2AF-1F8DFDEC10A8}" presName="linearFlow" presStyleCnt="0">
        <dgm:presLayoutVars>
          <dgm:dir/>
          <dgm:resizeHandles val="exact"/>
        </dgm:presLayoutVars>
      </dgm:prSet>
      <dgm:spPr/>
    </dgm:pt>
    <dgm:pt modelId="{670C86BB-DC2A-4DFB-B708-ECB324045F46}" type="pres">
      <dgm:prSet presAssocID="{D4F9B4A3-DB7E-4509-B389-3A2269B4A8F0}" presName="composite" presStyleCnt="0"/>
      <dgm:spPr/>
    </dgm:pt>
    <dgm:pt modelId="{B250A113-7A1E-44B0-A03E-0B4BD4382DCE}" type="pres">
      <dgm:prSet presAssocID="{D4F9B4A3-DB7E-4509-B389-3A2269B4A8F0}" presName="imgShp" presStyleLbl="fgImgPlace1" presStyleIdx="0" presStyleCnt="3" custFlipVert="1" custFlipHor="1" custScaleX="99601" custScaleY="104332" custLinFactNeighborX="-83123" custLinFactNeighborY="-58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C3B21B-252A-4D7B-B982-A569B0363E48}" type="pres">
      <dgm:prSet presAssocID="{D4F9B4A3-DB7E-4509-B389-3A2269B4A8F0}" presName="txShp" presStyleLbl="node1" presStyleIdx="0" presStyleCnt="3" custScaleX="150376" custScaleY="1275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63DF5F-2A90-4978-94DA-D975B2BE927F}" type="pres">
      <dgm:prSet presAssocID="{1EA2D41A-4EE3-4A03-8241-FBCB6E73855E}" presName="spacing" presStyleCnt="0"/>
      <dgm:spPr/>
    </dgm:pt>
    <dgm:pt modelId="{0AB3719C-D961-4184-9B08-BA756379937C}" type="pres">
      <dgm:prSet presAssocID="{F5B18B5A-BC53-4FAE-9A59-2232D509F85E}" presName="composite" presStyleCnt="0"/>
      <dgm:spPr/>
    </dgm:pt>
    <dgm:pt modelId="{904252F8-659C-4727-B75E-B2F4E9498D84}" type="pres">
      <dgm:prSet presAssocID="{F5B18B5A-BC53-4FAE-9A59-2232D509F85E}" presName="imgShp" presStyleLbl="fgImgPlace1" presStyleIdx="1" presStyleCnt="3" custScaleX="76955" custScaleY="86888" custLinFactNeighborX="-92890" custLinFactNeighborY="58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D8B186-1967-424C-A288-837F600EF0D6}" type="pres">
      <dgm:prSet presAssocID="{F5B18B5A-BC53-4FAE-9A59-2232D509F85E}" presName="txShp" presStyleLbl="node1" presStyleIdx="1" presStyleCnt="3" custScaleX="1496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B70755-0AD7-4A45-9824-50EFF8CB36D5}" type="pres">
      <dgm:prSet presAssocID="{3CD41DBD-4A58-41A3-B9D9-0E7351593747}" presName="spacing" presStyleCnt="0"/>
      <dgm:spPr/>
    </dgm:pt>
    <dgm:pt modelId="{FAE1DA5D-4182-427C-B9B4-36C8F94375A1}" type="pres">
      <dgm:prSet presAssocID="{4049E55C-D065-41E3-A3CE-401AB315E844}" presName="composite" presStyleCnt="0"/>
      <dgm:spPr/>
    </dgm:pt>
    <dgm:pt modelId="{6866713A-CB7E-4F0C-8EE4-F2468EB8F1CB}" type="pres">
      <dgm:prSet presAssocID="{4049E55C-D065-41E3-A3CE-401AB315E844}" presName="imgShp" presStyleLbl="fgImgPlace1" presStyleIdx="2" presStyleCnt="3" custScaleX="80872" custScaleY="83037" custLinFactNeighborX="-78100" custLinFactNeighborY="-22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668E4F-B62E-4A8A-911E-5BA3FFA08ABA}" type="pres">
      <dgm:prSet presAssocID="{4049E55C-D065-41E3-A3CE-401AB315E844}" presName="txShp" presStyleLbl="node1" presStyleIdx="2" presStyleCnt="3" custScaleX="1496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3FD02B2-3F3A-4676-B7F8-36AB19A040E1}" srcId="{3887B57C-5600-4549-A2AF-1F8DFDEC10A8}" destId="{F5B18B5A-BC53-4FAE-9A59-2232D509F85E}" srcOrd="1" destOrd="0" parTransId="{B8C48646-0F60-41F8-80E5-A1D60E3083B5}" sibTransId="{3CD41DBD-4A58-41A3-B9D9-0E7351593747}"/>
    <dgm:cxn modelId="{358A624C-02E3-434F-8C08-E49557A0278A}" type="presOf" srcId="{F5B18B5A-BC53-4FAE-9A59-2232D509F85E}" destId="{00D8B186-1967-424C-A288-837F600EF0D6}" srcOrd="0" destOrd="0" presId="urn:microsoft.com/office/officeart/2005/8/layout/vList3#2"/>
    <dgm:cxn modelId="{D2D53AB3-EE27-4A3A-848E-D0A9685035EA}" srcId="{3887B57C-5600-4549-A2AF-1F8DFDEC10A8}" destId="{4049E55C-D065-41E3-A3CE-401AB315E844}" srcOrd="2" destOrd="0" parTransId="{4BB5D4F9-5014-402A-B765-3625949EB553}" sibTransId="{524707F6-23DC-4A0E-9A38-5D9FA494470B}"/>
    <dgm:cxn modelId="{C3C7B8EF-2EBD-4714-8511-7AD1CF4A4E3A}" srcId="{3887B57C-5600-4549-A2AF-1F8DFDEC10A8}" destId="{D4F9B4A3-DB7E-4509-B389-3A2269B4A8F0}" srcOrd="0" destOrd="0" parTransId="{2B335F35-42EF-4DFB-BF3C-90E6C32801C2}" sibTransId="{1EA2D41A-4EE3-4A03-8241-FBCB6E73855E}"/>
    <dgm:cxn modelId="{70E29E14-9FE0-CC41-B0EA-7DDC8D872EB9}" type="presOf" srcId="{4049E55C-D065-41E3-A3CE-401AB315E844}" destId="{9E668E4F-B62E-4A8A-911E-5BA3FFA08ABA}" srcOrd="0" destOrd="0" presId="urn:microsoft.com/office/officeart/2005/8/layout/vList3#2"/>
    <dgm:cxn modelId="{84EA9BCA-5DE3-6146-B964-78D2F01594FD}" type="presOf" srcId="{D4F9B4A3-DB7E-4509-B389-3A2269B4A8F0}" destId="{4FC3B21B-252A-4D7B-B982-A569B0363E48}" srcOrd="0" destOrd="0" presId="urn:microsoft.com/office/officeart/2005/8/layout/vList3#2"/>
    <dgm:cxn modelId="{8021B4D4-F76E-D145-A00D-85FE5FA19E46}" type="presOf" srcId="{3887B57C-5600-4549-A2AF-1F8DFDEC10A8}" destId="{535C5BEF-65F5-47B5-88EB-DE67BE5FB9D2}" srcOrd="0" destOrd="0" presId="urn:microsoft.com/office/officeart/2005/8/layout/vList3#2"/>
    <dgm:cxn modelId="{BC6140EA-5FF7-A04D-A43B-3E5B89DC2EC1}" type="presParOf" srcId="{535C5BEF-65F5-47B5-88EB-DE67BE5FB9D2}" destId="{670C86BB-DC2A-4DFB-B708-ECB324045F46}" srcOrd="0" destOrd="0" presId="urn:microsoft.com/office/officeart/2005/8/layout/vList3#2"/>
    <dgm:cxn modelId="{6CD582F9-3308-F841-A9F0-BAC1D854E1C7}" type="presParOf" srcId="{670C86BB-DC2A-4DFB-B708-ECB324045F46}" destId="{B250A113-7A1E-44B0-A03E-0B4BD4382DCE}" srcOrd="0" destOrd="0" presId="urn:microsoft.com/office/officeart/2005/8/layout/vList3#2"/>
    <dgm:cxn modelId="{689F084B-0C6C-6A49-BBC7-F7A823241675}" type="presParOf" srcId="{670C86BB-DC2A-4DFB-B708-ECB324045F46}" destId="{4FC3B21B-252A-4D7B-B982-A569B0363E48}" srcOrd="1" destOrd="0" presId="urn:microsoft.com/office/officeart/2005/8/layout/vList3#2"/>
    <dgm:cxn modelId="{2DBA28F8-D332-424F-9548-D8A42FD1B174}" type="presParOf" srcId="{535C5BEF-65F5-47B5-88EB-DE67BE5FB9D2}" destId="{B763DF5F-2A90-4978-94DA-D975B2BE927F}" srcOrd="1" destOrd="0" presId="urn:microsoft.com/office/officeart/2005/8/layout/vList3#2"/>
    <dgm:cxn modelId="{FFCC54CE-411E-6E42-A527-83B4EFF2D3F5}" type="presParOf" srcId="{535C5BEF-65F5-47B5-88EB-DE67BE5FB9D2}" destId="{0AB3719C-D961-4184-9B08-BA756379937C}" srcOrd="2" destOrd="0" presId="urn:microsoft.com/office/officeart/2005/8/layout/vList3#2"/>
    <dgm:cxn modelId="{0D742F1C-250A-8745-BE07-EB915BF1B3BC}" type="presParOf" srcId="{0AB3719C-D961-4184-9B08-BA756379937C}" destId="{904252F8-659C-4727-B75E-B2F4E9498D84}" srcOrd="0" destOrd="0" presId="urn:microsoft.com/office/officeart/2005/8/layout/vList3#2"/>
    <dgm:cxn modelId="{68C40729-227B-D24A-A8C9-38FD6B076653}" type="presParOf" srcId="{0AB3719C-D961-4184-9B08-BA756379937C}" destId="{00D8B186-1967-424C-A288-837F600EF0D6}" srcOrd="1" destOrd="0" presId="urn:microsoft.com/office/officeart/2005/8/layout/vList3#2"/>
    <dgm:cxn modelId="{7873E156-73A6-7447-A9DE-ECE49346C6B8}" type="presParOf" srcId="{535C5BEF-65F5-47B5-88EB-DE67BE5FB9D2}" destId="{A3B70755-0AD7-4A45-9824-50EFF8CB36D5}" srcOrd="3" destOrd="0" presId="urn:microsoft.com/office/officeart/2005/8/layout/vList3#2"/>
    <dgm:cxn modelId="{41FCDEED-15F5-3140-AA61-0BE2611B697A}" type="presParOf" srcId="{535C5BEF-65F5-47B5-88EB-DE67BE5FB9D2}" destId="{FAE1DA5D-4182-427C-B9B4-36C8F94375A1}" srcOrd="4" destOrd="0" presId="urn:microsoft.com/office/officeart/2005/8/layout/vList3#2"/>
    <dgm:cxn modelId="{6E62FA00-1E71-544F-BEC9-42576DDCAE83}" type="presParOf" srcId="{FAE1DA5D-4182-427C-B9B4-36C8F94375A1}" destId="{6866713A-CB7E-4F0C-8EE4-F2468EB8F1CB}" srcOrd="0" destOrd="0" presId="urn:microsoft.com/office/officeart/2005/8/layout/vList3#2"/>
    <dgm:cxn modelId="{28015628-DC76-9F4C-B54E-7C75710CCD10}" type="presParOf" srcId="{FAE1DA5D-4182-427C-B9B4-36C8F94375A1}" destId="{9E668E4F-B62E-4A8A-911E-5BA3FFA08AB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EFCF11-8080-4F69-AC5B-9478B41BBC5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79BD9F8-8668-4583-96C3-967791346C9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rgbClr val="002060"/>
              </a:solidFill>
            </a:rPr>
            <a:t>Pelvik</a:t>
          </a:r>
          <a:r>
            <a:rPr lang="en-US" sz="2800" b="1" dirty="0" smtClean="0">
              <a:solidFill>
                <a:srgbClr val="002060"/>
              </a:solidFill>
            </a:rPr>
            <a:t> </a:t>
          </a:r>
          <a:r>
            <a:rPr lang="en-US" sz="2800" b="1" dirty="0" err="1" smtClean="0">
              <a:solidFill>
                <a:srgbClr val="002060"/>
              </a:solidFill>
            </a:rPr>
            <a:t>kitle</a:t>
          </a:r>
          <a:r>
            <a:rPr lang="en-US" sz="2800" b="1" dirty="0" smtClean="0">
              <a:solidFill>
                <a:srgbClr val="002060"/>
              </a:solidFill>
            </a:rPr>
            <a:t> </a:t>
          </a:r>
          <a:r>
            <a:rPr lang="en-US" sz="2800" b="1" dirty="0" err="1" smtClean="0">
              <a:solidFill>
                <a:srgbClr val="002060"/>
              </a:solidFill>
            </a:rPr>
            <a:t>mevcutsa</a:t>
          </a:r>
          <a:r>
            <a:rPr lang="en-US" sz="2800" b="1" dirty="0" smtClean="0">
              <a:solidFill>
                <a:srgbClr val="002060"/>
              </a:solidFill>
            </a:rPr>
            <a:t> </a:t>
          </a:r>
          <a:r>
            <a:rPr lang="en-US" sz="2800" dirty="0" err="1" smtClean="0">
              <a:solidFill>
                <a:srgbClr val="002060"/>
              </a:solidFill>
            </a:rPr>
            <a:t>faydalı</a:t>
          </a:r>
          <a:endParaRPr lang="tr-TR" sz="2800" dirty="0" smtClean="0">
            <a:solidFill>
              <a:srgbClr val="002060"/>
            </a:solidFill>
          </a:endParaRPr>
        </a:p>
      </dgm:t>
    </dgm:pt>
    <dgm:pt modelId="{2687098B-0F64-4CC0-82ED-968F4C5A564F}" type="parTrans" cxnId="{1FEAC592-49D3-4CCE-852D-57321F667CA1}">
      <dgm:prSet/>
      <dgm:spPr/>
      <dgm:t>
        <a:bodyPr/>
        <a:lstStyle/>
        <a:p>
          <a:endParaRPr lang="tr-TR"/>
        </a:p>
      </dgm:t>
    </dgm:pt>
    <dgm:pt modelId="{F0048E05-8D62-4EC7-A28D-7FB35910E488}" type="sibTrans" cxnId="{1FEAC592-49D3-4CCE-852D-57321F667CA1}">
      <dgm:prSet/>
      <dgm:spPr/>
      <dgm:t>
        <a:bodyPr/>
        <a:lstStyle/>
        <a:p>
          <a:endParaRPr lang="tr-TR"/>
        </a:p>
      </dgm:t>
    </dgm:pt>
    <dgm:pt modelId="{583BDD43-1496-449B-8C77-497565FF5562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2800" dirty="0" smtClean="0">
              <a:solidFill>
                <a:srgbClr val="002060"/>
              </a:solidFill>
            </a:rPr>
            <a:t>Genel popülasyon tarama testi değildir</a:t>
          </a:r>
        </a:p>
      </dgm:t>
    </dgm:pt>
    <dgm:pt modelId="{AFB13ED1-7E1D-4686-B36A-CB8AE80160C6}" type="parTrans" cxnId="{1A08AC7C-0517-4EAF-9100-8F704FBCC05A}">
      <dgm:prSet/>
      <dgm:spPr/>
      <dgm:t>
        <a:bodyPr/>
        <a:lstStyle/>
        <a:p>
          <a:endParaRPr lang="tr-TR"/>
        </a:p>
      </dgm:t>
    </dgm:pt>
    <dgm:pt modelId="{EF91F8C3-4F99-4310-9AEA-F15805CF7270}" type="sibTrans" cxnId="{1A08AC7C-0517-4EAF-9100-8F704FBCC05A}">
      <dgm:prSet/>
      <dgm:spPr/>
      <dgm:t>
        <a:bodyPr/>
        <a:lstStyle/>
        <a:p>
          <a:endParaRPr lang="tr-TR"/>
        </a:p>
      </dgm:t>
    </dgm:pt>
    <dgm:pt modelId="{8DB3513E-F9CE-4962-902B-FF3F8083BE7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2800" dirty="0" smtClean="0">
              <a:solidFill>
                <a:srgbClr val="002060"/>
              </a:solidFill>
            </a:rPr>
            <a:t>Kitleye cerrahi gerekli mi? Karar vermede faydalı.</a:t>
          </a:r>
        </a:p>
      </dgm:t>
    </dgm:pt>
    <dgm:pt modelId="{1A5B2578-3771-4E30-AB54-6004CFEE0327}" type="parTrans" cxnId="{425DC7B8-A9E6-4A4E-A4FA-02155A081593}">
      <dgm:prSet/>
      <dgm:spPr/>
      <dgm:t>
        <a:bodyPr/>
        <a:lstStyle/>
        <a:p>
          <a:endParaRPr lang="tr-TR"/>
        </a:p>
      </dgm:t>
    </dgm:pt>
    <dgm:pt modelId="{772F83C1-D5CB-47E7-A9FD-397A3B58CB63}" type="sibTrans" cxnId="{425DC7B8-A9E6-4A4E-A4FA-02155A081593}">
      <dgm:prSet/>
      <dgm:spPr/>
      <dgm:t>
        <a:bodyPr/>
        <a:lstStyle/>
        <a:p>
          <a:endParaRPr lang="tr-TR"/>
        </a:p>
      </dgm:t>
    </dgm:pt>
    <dgm:pt modelId="{03DBB465-B3F9-4C37-B5B4-758CCAF64326}" type="pres">
      <dgm:prSet presAssocID="{51EFCF11-8080-4F69-AC5B-9478B41BBC5B}" presName="compositeShape" presStyleCnt="0">
        <dgm:presLayoutVars>
          <dgm:dir/>
          <dgm:resizeHandles/>
        </dgm:presLayoutVars>
      </dgm:prSet>
      <dgm:spPr/>
    </dgm:pt>
    <dgm:pt modelId="{309AB58A-BDAF-40C1-AD5A-E6089412F5D8}" type="pres">
      <dgm:prSet presAssocID="{51EFCF11-8080-4F69-AC5B-9478B41BBC5B}" presName="pyramid" presStyleLbl="node1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CBFF4231-2270-4B7A-B895-EBF0485E8735}" type="pres">
      <dgm:prSet presAssocID="{51EFCF11-8080-4F69-AC5B-9478B41BBC5B}" presName="theList" presStyleCnt="0"/>
      <dgm:spPr/>
    </dgm:pt>
    <dgm:pt modelId="{10381000-85CE-423C-87CB-92E04F7CA7A4}" type="pres">
      <dgm:prSet presAssocID="{979BD9F8-8668-4583-96C3-967791346C90}" presName="aNode" presStyleLbl="fgAcc1" presStyleIdx="0" presStyleCnt="3" custScaleX="2204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0E5185-E0DD-4D72-8E80-EBA50B6458E4}" type="pres">
      <dgm:prSet presAssocID="{979BD9F8-8668-4583-96C3-967791346C90}" presName="aSpace" presStyleCnt="0"/>
      <dgm:spPr/>
    </dgm:pt>
    <dgm:pt modelId="{9CA209CE-D0B6-4B24-A548-E29E38A52FE0}" type="pres">
      <dgm:prSet presAssocID="{583BDD43-1496-449B-8C77-497565FF5562}" presName="aNode" presStyleLbl="fgAcc1" presStyleIdx="1" presStyleCnt="3" custScaleX="2231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CB1704-EF73-4C73-B4DF-4C80ABCB9EEE}" type="pres">
      <dgm:prSet presAssocID="{583BDD43-1496-449B-8C77-497565FF5562}" presName="aSpace" presStyleCnt="0"/>
      <dgm:spPr/>
    </dgm:pt>
    <dgm:pt modelId="{57A4BAEA-C5B3-494F-9031-2461B535858F}" type="pres">
      <dgm:prSet presAssocID="{8DB3513E-F9CE-4962-902B-FF3F8083BE75}" presName="aNode" presStyleLbl="fgAcc1" presStyleIdx="2" presStyleCnt="3" custScaleX="2245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51B3CB-4BE6-47DE-999A-7EA47BA9DD15}" type="pres">
      <dgm:prSet presAssocID="{8DB3513E-F9CE-4962-902B-FF3F8083BE75}" presName="aSpace" presStyleCnt="0"/>
      <dgm:spPr/>
    </dgm:pt>
  </dgm:ptLst>
  <dgm:cxnLst>
    <dgm:cxn modelId="{8460AD51-5B37-B644-BB94-71A64589E12E}" type="presOf" srcId="{51EFCF11-8080-4F69-AC5B-9478B41BBC5B}" destId="{03DBB465-B3F9-4C37-B5B4-758CCAF64326}" srcOrd="0" destOrd="0" presId="urn:microsoft.com/office/officeart/2005/8/layout/pyramid2"/>
    <dgm:cxn modelId="{1FEAC592-49D3-4CCE-852D-57321F667CA1}" srcId="{51EFCF11-8080-4F69-AC5B-9478B41BBC5B}" destId="{979BD9F8-8668-4583-96C3-967791346C90}" srcOrd="0" destOrd="0" parTransId="{2687098B-0F64-4CC0-82ED-968F4C5A564F}" sibTransId="{F0048E05-8D62-4EC7-A28D-7FB35910E488}"/>
    <dgm:cxn modelId="{425DC7B8-A9E6-4A4E-A4FA-02155A081593}" srcId="{51EFCF11-8080-4F69-AC5B-9478B41BBC5B}" destId="{8DB3513E-F9CE-4962-902B-FF3F8083BE75}" srcOrd="2" destOrd="0" parTransId="{1A5B2578-3771-4E30-AB54-6004CFEE0327}" sibTransId="{772F83C1-D5CB-47E7-A9FD-397A3B58CB63}"/>
    <dgm:cxn modelId="{8E616C7E-8B17-C84C-B98D-8E111CBCE3FE}" type="presOf" srcId="{8DB3513E-F9CE-4962-902B-FF3F8083BE75}" destId="{57A4BAEA-C5B3-494F-9031-2461B535858F}" srcOrd="0" destOrd="0" presId="urn:microsoft.com/office/officeart/2005/8/layout/pyramid2"/>
    <dgm:cxn modelId="{2CBF39C8-947D-7E4D-9581-A8AE3542F645}" type="presOf" srcId="{979BD9F8-8668-4583-96C3-967791346C90}" destId="{10381000-85CE-423C-87CB-92E04F7CA7A4}" srcOrd="0" destOrd="0" presId="urn:microsoft.com/office/officeart/2005/8/layout/pyramid2"/>
    <dgm:cxn modelId="{B4ADB875-AAD7-694E-AC62-67D7D3C23B6B}" type="presOf" srcId="{583BDD43-1496-449B-8C77-497565FF5562}" destId="{9CA209CE-D0B6-4B24-A548-E29E38A52FE0}" srcOrd="0" destOrd="0" presId="urn:microsoft.com/office/officeart/2005/8/layout/pyramid2"/>
    <dgm:cxn modelId="{1A08AC7C-0517-4EAF-9100-8F704FBCC05A}" srcId="{51EFCF11-8080-4F69-AC5B-9478B41BBC5B}" destId="{583BDD43-1496-449B-8C77-497565FF5562}" srcOrd="1" destOrd="0" parTransId="{AFB13ED1-7E1D-4686-B36A-CB8AE80160C6}" sibTransId="{EF91F8C3-4F99-4310-9AEA-F15805CF7270}"/>
    <dgm:cxn modelId="{BB66178E-6D50-A64F-8949-0CCDB6E26ADD}" type="presParOf" srcId="{03DBB465-B3F9-4C37-B5B4-758CCAF64326}" destId="{309AB58A-BDAF-40C1-AD5A-E6089412F5D8}" srcOrd="0" destOrd="0" presId="urn:microsoft.com/office/officeart/2005/8/layout/pyramid2"/>
    <dgm:cxn modelId="{E227261A-E810-B04F-8F21-1C44DC1CE5FB}" type="presParOf" srcId="{03DBB465-B3F9-4C37-B5B4-758CCAF64326}" destId="{CBFF4231-2270-4B7A-B895-EBF0485E8735}" srcOrd="1" destOrd="0" presId="urn:microsoft.com/office/officeart/2005/8/layout/pyramid2"/>
    <dgm:cxn modelId="{295BA8E3-4A19-7046-8B86-CDB29EAD3D78}" type="presParOf" srcId="{CBFF4231-2270-4B7A-B895-EBF0485E8735}" destId="{10381000-85CE-423C-87CB-92E04F7CA7A4}" srcOrd="0" destOrd="0" presId="urn:microsoft.com/office/officeart/2005/8/layout/pyramid2"/>
    <dgm:cxn modelId="{63142DDB-8F5A-1D47-881C-C421445359CB}" type="presParOf" srcId="{CBFF4231-2270-4B7A-B895-EBF0485E8735}" destId="{430E5185-E0DD-4D72-8E80-EBA50B6458E4}" srcOrd="1" destOrd="0" presId="urn:microsoft.com/office/officeart/2005/8/layout/pyramid2"/>
    <dgm:cxn modelId="{EC969D7B-6E46-9648-9AE5-8D8EC64169E7}" type="presParOf" srcId="{CBFF4231-2270-4B7A-B895-EBF0485E8735}" destId="{9CA209CE-D0B6-4B24-A548-E29E38A52FE0}" srcOrd="2" destOrd="0" presId="urn:microsoft.com/office/officeart/2005/8/layout/pyramid2"/>
    <dgm:cxn modelId="{C4B482DA-D8B1-4D48-8F07-DD64534C9BDF}" type="presParOf" srcId="{CBFF4231-2270-4B7A-B895-EBF0485E8735}" destId="{E6CB1704-EF73-4C73-B4DF-4C80ABCB9EEE}" srcOrd="3" destOrd="0" presId="urn:microsoft.com/office/officeart/2005/8/layout/pyramid2"/>
    <dgm:cxn modelId="{2BE56BC2-5F52-CB4E-9415-E473870DB36A}" type="presParOf" srcId="{CBFF4231-2270-4B7A-B895-EBF0485E8735}" destId="{57A4BAEA-C5B3-494F-9031-2461B535858F}" srcOrd="4" destOrd="0" presId="urn:microsoft.com/office/officeart/2005/8/layout/pyramid2"/>
    <dgm:cxn modelId="{6ECF3268-2F53-AC4A-A7DE-898F7952C8B7}" type="presParOf" srcId="{CBFF4231-2270-4B7A-B895-EBF0485E8735}" destId="{0451B3CB-4BE6-47DE-999A-7EA47BA9DD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F00F4-6ECF-4CD0-97DE-FAFE62160A5D}">
      <dsp:nvSpPr>
        <dsp:cNvPr id="0" name=""/>
        <dsp:cNvSpPr/>
      </dsp:nvSpPr>
      <dsp:spPr>
        <a:xfrm>
          <a:off x="4849422" y="3202201"/>
          <a:ext cx="2326305" cy="150691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>
              <a:solidFill>
                <a:srgbClr val="002060"/>
              </a:solidFill>
            </a:rPr>
            <a:t>Tanı; Doku örneği ile sıklıkla ileri evrede</a:t>
          </a:r>
          <a:endParaRPr lang="tr-TR" sz="1800" b="1" kern="1200" dirty="0">
            <a:solidFill>
              <a:srgbClr val="002060"/>
            </a:solidFill>
          </a:endParaRPr>
        </a:p>
      </dsp:txBody>
      <dsp:txXfrm>
        <a:off x="5580416" y="3612033"/>
        <a:ext cx="1562209" cy="1063984"/>
      </dsp:txXfrm>
    </dsp:sp>
    <dsp:sp modelId="{3F627E4E-5403-45C7-8AF4-428B007F133F}">
      <dsp:nvSpPr>
        <dsp:cNvPr id="0" name=""/>
        <dsp:cNvSpPr/>
      </dsp:nvSpPr>
      <dsp:spPr>
        <a:xfrm>
          <a:off x="1053871" y="3202201"/>
          <a:ext cx="2326305" cy="150691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err="1" smtClean="0">
              <a:solidFill>
                <a:srgbClr val="002060"/>
              </a:solidFill>
            </a:rPr>
            <a:t>Prognoz</a:t>
          </a:r>
          <a:r>
            <a:rPr lang="tr-TR" sz="1600" b="1" kern="1200" dirty="0" smtClean="0">
              <a:solidFill>
                <a:srgbClr val="002060"/>
              </a:solidFill>
            </a:rPr>
            <a:t>; Tümörün tipine ve evresine bağlı</a:t>
          </a:r>
          <a:endParaRPr lang="tr-TR" sz="1600" b="1" kern="1200" dirty="0">
            <a:solidFill>
              <a:srgbClr val="002060"/>
            </a:solidFill>
          </a:endParaRPr>
        </a:p>
      </dsp:txBody>
      <dsp:txXfrm>
        <a:off x="1086973" y="3612033"/>
        <a:ext cx="1562209" cy="1063984"/>
      </dsp:txXfrm>
    </dsp:sp>
    <dsp:sp modelId="{7B24B8C8-E22C-4940-A148-DCF9FEBD2370}">
      <dsp:nvSpPr>
        <dsp:cNvPr id="0" name=""/>
        <dsp:cNvSpPr/>
      </dsp:nvSpPr>
      <dsp:spPr>
        <a:xfrm>
          <a:off x="5163706" y="0"/>
          <a:ext cx="2326305" cy="150691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002060"/>
              </a:solidFill>
            </a:rPr>
            <a:t>Genetik mutasyonlu </a:t>
          </a:r>
          <a:r>
            <a:rPr lang="tr-TR" sz="1600" b="1" kern="1200" dirty="0" err="1" smtClean="0">
              <a:solidFill>
                <a:srgbClr val="002060"/>
              </a:solidFill>
            </a:rPr>
            <a:t>familial</a:t>
          </a:r>
          <a:r>
            <a:rPr lang="tr-TR" sz="1600" b="1" kern="1200" dirty="0" smtClean="0">
              <a:solidFill>
                <a:srgbClr val="002060"/>
              </a:solidFill>
            </a:rPr>
            <a:t> tip dışında etiyolojiyi bilmiyoruz</a:t>
          </a:r>
          <a:endParaRPr lang="tr-TR" sz="1600" b="1" kern="1200" dirty="0">
            <a:solidFill>
              <a:srgbClr val="002060"/>
            </a:solidFill>
          </a:endParaRPr>
        </a:p>
      </dsp:txBody>
      <dsp:txXfrm>
        <a:off x="5894700" y="33102"/>
        <a:ext cx="1562209" cy="1063984"/>
      </dsp:txXfrm>
    </dsp:sp>
    <dsp:sp modelId="{41CBE04E-7B3A-4F63-9FE7-B772CF01932C}">
      <dsp:nvSpPr>
        <dsp:cNvPr id="0" name=""/>
        <dsp:cNvSpPr/>
      </dsp:nvSpPr>
      <dsp:spPr>
        <a:xfrm>
          <a:off x="870361" y="68346"/>
          <a:ext cx="2190425" cy="142742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Birçok patolojik tip mevcut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err="1" smtClean="0"/>
            <a:t>İnsidans</a:t>
          </a:r>
          <a:r>
            <a:rPr lang="tr-TR" sz="1800" b="1" kern="1200" dirty="0" smtClean="0"/>
            <a:t> 12/100.000 </a:t>
          </a:r>
          <a:endParaRPr lang="tr-TR" sz="1800" b="1" kern="1200" dirty="0"/>
        </a:p>
      </dsp:txBody>
      <dsp:txXfrm>
        <a:off x="901717" y="99702"/>
        <a:ext cx="1470586" cy="1007859"/>
      </dsp:txXfrm>
    </dsp:sp>
    <dsp:sp modelId="{6C6B0E02-C0DA-41E0-85CD-990BCF478D9F}">
      <dsp:nvSpPr>
        <dsp:cNvPr id="0" name=""/>
        <dsp:cNvSpPr/>
      </dsp:nvSpPr>
      <dsp:spPr>
        <a:xfrm>
          <a:off x="2028659" y="268419"/>
          <a:ext cx="2039048" cy="2039048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Tarama ?</a:t>
          </a:r>
          <a:endParaRPr lang="tr-TR" sz="2000" b="1" kern="1200" dirty="0"/>
        </a:p>
      </dsp:txBody>
      <dsp:txXfrm>
        <a:off x="2625882" y="865642"/>
        <a:ext cx="1441825" cy="1441825"/>
      </dsp:txXfrm>
    </dsp:sp>
    <dsp:sp modelId="{C28E8385-0011-4CD2-80F4-A47DB352688F}">
      <dsp:nvSpPr>
        <dsp:cNvPr id="0" name=""/>
        <dsp:cNvSpPr/>
      </dsp:nvSpPr>
      <dsp:spPr>
        <a:xfrm rot="5400000">
          <a:off x="4161891" y="268419"/>
          <a:ext cx="2039048" cy="2039048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Tedavi; Cerrahi ve kemoterapi</a:t>
          </a:r>
          <a:endParaRPr lang="tr-TR" sz="1800" b="1" kern="1200" dirty="0"/>
        </a:p>
      </dsp:txBody>
      <dsp:txXfrm rot="-5400000">
        <a:off x="4161891" y="865642"/>
        <a:ext cx="1441825" cy="1441825"/>
      </dsp:txXfrm>
    </dsp:sp>
    <dsp:sp modelId="{90F8B097-4F32-4DD2-87C0-7F1EE56B3ECE}">
      <dsp:nvSpPr>
        <dsp:cNvPr id="0" name=""/>
        <dsp:cNvSpPr/>
      </dsp:nvSpPr>
      <dsp:spPr>
        <a:xfrm rot="10800000">
          <a:off x="4161891" y="2401651"/>
          <a:ext cx="2039048" cy="2039048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 </a:t>
          </a:r>
          <a:r>
            <a:rPr lang="tr-TR" sz="1600" b="0" kern="1200" dirty="0" smtClean="0"/>
            <a:t>  Son 50 yıldan beri </a:t>
          </a:r>
          <a:r>
            <a:rPr lang="tr-TR" sz="1600" b="0" kern="1200" dirty="0" err="1" smtClean="0"/>
            <a:t>mortalite</a:t>
          </a:r>
          <a:r>
            <a:rPr lang="tr-TR" sz="1600" b="0" kern="1200" dirty="0" smtClean="0"/>
            <a:t> oranlarında azalma sağlanamadı</a:t>
          </a:r>
          <a:endParaRPr lang="tr-TR" sz="1600" b="0" kern="1200" dirty="0"/>
        </a:p>
      </dsp:txBody>
      <dsp:txXfrm rot="10800000">
        <a:off x="4161891" y="2401651"/>
        <a:ext cx="1441825" cy="1441825"/>
      </dsp:txXfrm>
    </dsp:sp>
    <dsp:sp modelId="{B40EC2FC-2D07-4A94-9287-2E33AF49C93C}">
      <dsp:nvSpPr>
        <dsp:cNvPr id="0" name=""/>
        <dsp:cNvSpPr/>
      </dsp:nvSpPr>
      <dsp:spPr>
        <a:xfrm rot="16200000">
          <a:off x="2028659" y="2401651"/>
          <a:ext cx="2039048" cy="2039048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Outcome</a:t>
          </a:r>
          <a:r>
            <a:rPr lang="tr-TR" sz="1700" kern="1200" dirty="0" smtClean="0"/>
            <a:t>; İleri evrede teşhis edildiği için kötü, ölümcül.</a:t>
          </a:r>
          <a:endParaRPr lang="tr-TR" sz="1700" kern="1200" dirty="0"/>
        </a:p>
      </dsp:txBody>
      <dsp:txXfrm rot="5400000">
        <a:off x="2625882" y="2401651"/>
        <a:ext cx="1441825" cy="1441825"/>
      </dsp:txXfrm>
    </dsp:sp>
    <dsp:sp modelId="{705C3C48-1967-43D8-BAFC-DB7FBC3E5850}">
      <dsp:nvSpPr>
        <dsp:cNvPr id="0" name=""/>
        <dsp:cNvSpPr/>
      </dsp:nvSpPr>
      <dsp:spPr>
        <a:xfrm>
          <a:off x="3762793" y="1930739"/>
          <a:ext cx="704013" cy="61218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25649-5191-4930-835F-D6D557928B74}">
      <dsp:nvSpPr>
        <dsp:cNvPr id="0" name=""/>
        <dsp:cNvSpPr/>
      </dsp:nvSpPr>
      <dsp:spPr>
        <a:xfrm rot="10800000">
          <a:off x="3762793" y="2166195"/>
          <a:ext cx="704013" cy="61218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CAD5-06AF-824D-ABA1-D20DFFCD8AF5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solidFill>
                <a:srgbClr val="002060"/>
              </a:solidFill>
            </a:rPr>
            <a:t>Multi</a:t>
          </a:r>
          <a:r>
            <a:rPr lang="tr-TR" sz="2000" kern="1200" dirty="0" smtClean="0">
              <a:solidFill>
                <a:srgbClr val="002060"/>
              </a:solidFill>
            </a:rPr>
            <a:t>-</a:t>
          </a:r>
          <a:r>
            <a:rPr lang="en-US" sz="2000" kern="1200" dirty="0" smtClean="0">
              <a:solidFill>
                <a:srgbClr val="002060"/>
              </a:solidFill>
            </a:rPr>
            <a:t>C</a:t>
          </a:r>
          <a:r>
            <a:rPr lang="tr-TR" sz="2000" kern="1200" dirty="0" err="1" smtClean="0">
              <a:solidFill>
                <a:srgbClr val="002060"/>
              </a:solidFill>
            </a:rPr>
            <a:t>enter</a:t>
          </a:r>
          <a:r>
            <a:rPr lang="tr-TR" sz="2000" kern="1200" dirty="0" smtClean="0">
              <a:solidFill>
                <a:srgbClr val="002060"/>
              </a:solidFill>
            </a:rPr>
            <a:t> </a:t>
          </a:r>
          <a:r>
            <a:rPr lang="tr-TR" sz="2000" kern="1200" dirty="0" err="1" smtClean="0">
              <a:solidFill>
                <a:srgbClr val="002060"/>
              </a:solidFill>
            </a:rPr>
            <a:t>Randomized</a:t>
          </a:r>
          <a:r>
            <a:rPr lang="tr-TR" sz="2000" kern="1200" dirty="0" smtClean="0">
              <a:solidFill>
                <a:srgbClr val="002060"/>
              </a:solidFill>
            </a:rPr>
            <a:t> Control Trial;                           </a:t>
          </a:r>
          <a:r>
            <a:rPr lang="tr-TR" sz="2000" b="1" kern="1200" dirty="0" smtClean="0">
              <a:solidFill>
                <a:srgbClr val="002060"/>
              </a:solidFill>
            </a:rPr>
            <a:t>55-74 yaşında, </a:t>
          </a:r>
          <a:r>
            <a:rPr lang="tr-TR" sz="2000" b="1" kern="1200" dirty="0" err="1" smtClean="0">
              <a:solidFill>
                <a:srgbClr val="002060"/>
              </a:solidFill>
            </a:rPr>
            <a:t>asemptomatik</a:t>
          </a:r>
          <a:r>
            <a:rPr lang="tr-TR" sz="2000" b="1" kern="1200" dirty="0" smtClean="0">
              <a:solidFill>
                <a:srgbClr val="002060"/>
              </a:solidFill>
            </a:rPr>
            <a:t> 78.216 kadın</a:t>
          </a:r>
          <a:r>
            <a:rPr lang="tr-TR" sz="2000" kern="1200" dirty="0" smtClean="0">
              <a:solidFill>
                <a:srgbClr val="002060"/>
              </a:solidFill>
            </a:rPr>
            <a:t>                </a:t>
          </a:r>
          <a:r>
            <a:rPr lang="tr-TR" sz="2000" kern="1200" dirty="0" smtClean="0">
              <a:solidFill>
                <a:srgbClr val="FF0000"/>
              </a:solidFill>
            </a:rPr>
            <a:t>(Ekim 1993-Temmuz 2001)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29163" y="29163"/>
        <a:ext cx="5425092" cy="937385"/>
      </dsp:txXfrm>
    </dsp:sp>
    <dsp:sp modelId="{9B76464F-99A5-334B-B720-6E82A9ED315A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2060"/>
              </a:solidFill>
            </a:rPr>
            <a:t>TV-US</a:t>
          </a:r>
          <a:r>
            <a:rPr lang="en-US" sz="2000" b="1" kern="1200" dirty="0" smtClean="0">
              <a:solidFill>
                <a:srgbClr val="002060"/>
              </a:solidFill>
            </a:rPr>
            <a:t>G</a:t>
          </a:r>
          <a:r>
            <a:rPr lang="tr-TR" sz="2000" b="1" kern="1200" dirty="0" smtClean="0">
              <a:solidFill>
                <a:srgbClr val="002060"/>
              </a:solidFill>
            </a:rPr>
            <a:t> ve CA 125 </a:t>
          </a:r>
          <a:r>
            <a:rPr lang="tr-TR" sz="2000" kern="1200" dirty="0" smtClean="0">
              <a:solidFill>
                <a:srgbClr val="002060"/>
              </a:solidFill>
            </a:rPr>
            <a:t>ile 3 yıl ve takip eden iki yıl sadece Ca-125</a:t>
          </a:r>
        </a:p>
      </dsp:txBody>
      <dsp:txXfrm>
        <a:off x="580546" y="1205913"/>
        <a:ext cx="5326758" cy="937385"/>
      </dsp:txXfrm>
    </dsp:sp>
    <dsp:sp modelId="{F73C0EFF-D76B-AF40-899C-069F5E90F20A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Median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follow-up</a:t>
          </a:r>
          <a:r>
            <a:rPr lang="tr-TR" sz="2400" b="1" kern="1200" dirty="0" smtClean="0"/>
            <a:t> 12.4 yıl izlem </a:t>
          </a:r>
          <a:endParaRPr lang="en-US" sz="2400" b="1" kern="1200" dirty="0"/>
        </a:p>
      </dsp:txBody>
      <dsp:txXfrm>
        <a:off x="1123699" y="2382663"/>
        <a:ext cx="5334987" cy="937385"/>
      </dsp:txXfrm>
    </dsp:sp>
    <dsp:sp modelId="{9490D5D8-6BCE-CE46-84CB-845239D63A1B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TV-USG ve  CA</a:t>
          </a: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tr-TR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125 ile tarama yapmanın </a:t>
          </a:r>
          <a:r>
            <a:rPr lang="tr-TR" sz="2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mortalite</a:t>
          </a:r>
          <a:r>
            <a:rPr lang="tr-TR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üzerine olumlu etkisi yok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75083" y="3559414"/>
        <a:ext cx="5326758" cy="937385"/>
      </dsp:txXfrm>
    </dsp:sp>
    <dsp:sp modelId="{A88D9C84-36D0-144B-978C-58A09ABA11D3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082090" y="762624"/>
        <a:ext cx="355966" cy="487027"/>
      </dsp:txXfrm>
    </dsp:sp>
    <dsp:sp modelId="{F1B7D0C5-3401-2043-9026-981FBE701263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633473" y="1939375"/>
        <a:ext cx="355966" cy="487027"/>
      </dsp:txXfrm>
    </dsp:sp>
    <dsp:sp modelId="{7382DE4A-3D17-B449-93AF-3C18DF16C436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176627" y="3116125"/>
        <a:ext cx="355966" cy="4870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11319-D489-1F4A-A675-4F86B6700AE5}">
      <dsp:nvSpPr>
        <dsp:cNvPr id="0" name=""/>
        <dsp:cNvSpPr/>
      </dsp:nvSpPr>
      <dsp:spPr>
        <a:xfrm>
          <a:off x="859928" y="1433"/>
          <a:ext cx="2893218" cy="115034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err="1" smtClean="0"/>
            <a:t>Screening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group</a:t>
          </a:r>
          <a:r>
            <a:rPr lang="tr-TR" sz="3000" kern="1200" dirty="0" smtClean="0"/>
            <a:t>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n: 41,688</a:t>
          </a:r>
          <a:endParaRPr lang="en-US" sz="3000" kern="1200" dirty="0"/>
        </a:p>
      </dsp:txBody>
      <dsp:txXfrm>
        <a:off x="893620" y="35125"/>
        <a:ext cx="2825834" cy="1082959"/>
      </dsp:txXfrm>
    </dsp:sp>
    <dsp:sp modelId="{0AD34B83-2F71-234F-BC1E-48A3E4232B18}">
      <dsp:nvSpPr>
        <dsp:cNvPr id="0" name=""/>
        <dsp:cNvSpPr/>
      </dsp:nvSpPr>
      <dsp:spPr>
        <a:xfrm>
          <a:off x="1149250" y="1151777"/>
          <a:ext cx="289321" cy="1084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957"/>
              </a:lnTo>
              <a:lnTo>
                <a:pt x="289321" y="10849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CC224-A45B-4147-9777-5A17A2E99CFA}">
      <dsp:nvSpPr>
        <dsp:cNvPr id="0" name=""/>
        <dsp:cNvSpPr/>
      </dsp:nvSpPr>
      <dsp:spPr>
        <a:xfrm>
          <a:off x="1438572" y="1513429"/>
          <a:ext cx="2314575" cy="1446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Yıllık </a:t>
          </a:r>
          <a:r>
            <a:rPr lang="tr-TR" sz="1900" b="1" kern="1200" dirty="0" err="1" smtClean="0"/>
            <a:t>pelvik</a:t>
          </a:r>
          <a:r>
            <a:rPr lang="tr-TR" sz="1900" b="1" kern="1200" dirty="0" smtClean="0"/>
            <a:t> </a:t>
          </a:r>
          <a:r>
            <a:rPr lang="tr-TR" sz="1900" b="1" kern="1200" dirty="0" err="1" smtClean="0"/>
            <a:t>muayne</a:t>
          </a:r>
          <a:r>
            <a:rPr lang="tr-TR" sz="1900" b="1" kern="1200" dirty="0" smtClean="0"/>
            <a:t>, serum CA</a:t>
          </a:r>
          <a:r>
            <a:rPr lang="en-US" sz="1900" b="1" kern="1200" dirty="0" smtClean="0"/>
            <a:t> </a:t>
          </a:r>
          <a:r>
            <a:rPr lang="tr-TR" sz="1900" b="1" kern="1200" dirty="0" smtClean="0"/>
            <a:t>125 test </a:t>
          </a:r>
          <a:r>
            <a:rPr lang="tr-TR" sz="1900" b="1" kern="1200" dirty="0" err="1" smtClean="0"/>
            <a:t>and</a:t>
          </a:r>
          <a:r>
            <a:rPr lang="tr-TR" sz="1900" b="1" kern="1200" dirty="0" smtClean="0"/>
            <a:t> TV-USG</a:t>
          </a:r>
          <a:endParaRPr lang="en-US" sz="1900" b="1" kern="1200" dirty="0"/>
        </a:p>
      </dsp:txBody>
      <dsp:txXfrm>
        <a:off x="1480942" y="1555799"/>
        <a:ext cx="2229835" cy="1361869"/>
      </dsp:txXfrm>
    </dsp:sp>
    <dsp:sp modelId="{E86B530B-3F68-784B-8C27-D4C410883F7D}">
      <dsp:nvSpPr>
        <dsp:cNvPr id="0" name=""/>
        <dsp:cNvSpPr/>
      </dsp:nvSpPr>
      <dsp:spPr>
        <a:xfrm>
          <a:off x="1149250" y="1151777"/>
          <a:ext cx="289321" cy="289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3218"/>
              </a:lnTo>
              <a:lnTo>
                <a:pt x="289321" y="28932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CE746-8403-354B-A6B3-6F5D355AFDF5}">
      <dsp:nvSpPr>
        <dsp:cNvPr id="0" name=""/>
        <dsp:cNvSpPr/>
      </dsp:nvSpPr>
      <dsp:spPr>
        <a:xfrm>
          <a:off x="1438572" y="3321691"/>
          <a:ext cx="2314575" cy="1446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27 kadında </a:t>
          </a:r>
          <a:r>
            <a:rPr lang="tr-TR" sz="1900" b="1" kern="1200" dirty="0" err="1" smtClean="0"/>
            <a:t>over</a:t>
          </a:r>
          <a:r>
            <a:rPr lang="tr-TR" sz="1900" b="1" kern="1200" dirty="0" smtClean="0"/>
            <a:t> kanseri </a:t>
          </a:r>
          <a:r>
            <a:rPr lang="tr-TR" sz="1900" b="1" kern="1200" dirty="0" err="1" smtClean="0"/>
            <a:t>tepit</a:t>
          </a:r>
          <a:r>
            <a:rPr lang="tr-TR" sz="1900" b="1" kern="1200" dirty="0" smtClean="0"/>
            <a:t> edildi, </a:t>
          </a:r>
          <a:r>
            <a:rPr lang="tr-TR" sz="1900" b="1" kern="1200" dirty="0" smtClean="0">
              <a:solidFill>
                <a:srgbClr val="C00000"/>
              </a:solidFill>
            </a:rPr>
            <a:t>%67 </a:t>
          </a:r>
          <a:r>
            <a:rPr lang="tr-TR" sz="1900" b="1" kern="1200" dirty="0" err="1" smtClean="0">
              <a:solidFill>
                <a:srgbClr val="C00000"/>
              </a:solidFill>
            </a:rPr>
            <a:t>stage</a:t>
          </a:r>
          <a:r>
            <a:rPr lang="tr-TR" sz="1900" b="1" kern="1200" dirty="0" smtClean="0">
              <a:solidFill>
                <a:srgbClr val="C00000"/>
              </a:solidFill>
            </a:rPr>
            <a:t> I ve </a:t>
          </a:r>
          <a:r>
            <a:rPr lang="tr-TR" sz="1900" b="1" kern="1200" dirty="0" err="1" smtClean="0">
              <a:solidFill>
                <a:srgbClr val="C00000"/>
              </a:solidFill>
            </a:rPr>
            <a:t>stage</a:t>
          </a:r>
          <a:r>
            <a:rPr lang="tr-TR" sz="1900" b="1" kern="1200" dirty="0" smtClean="0">
              <a:solidFill>
                <a:srgbClr val="C00000"/>
              </a:solidFill>
            </a:rPr>
            <a:t> II </a:t>
          </a:r>
          <a:endParaRPr lang="en-US" sz="1900" b="1" kern="1200" dirty="0">
            <a:solidFill>
              <a:srgbClr val="C00000"/>
            </a:solidFill>
          </a:endParaRPr>
        </a:p>
      </dsp:txBody>
      <dsp:txXfrm>
        <a:off x="1480942" y="3364061"/>
        <a:ext cx="2229835" cy="1361869"/>
      </dsp:txXfrm>
    </dsp:sp>
    <dsp:sp modelId="{E3E9981A-660C-B54C-B607-39E0E39CC390}">
      <dsp:nvSpPr>
        <dsp:cNvPr id="0" name=""/>
        <dsp:cNvSpPr/>
      </dsp:nvSpPr>
      <dsp:spPr>
        <a:xfrm>
          <a:off x="4476452" y="1433"/>
          <a:ext cx="2893218" cy="131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Control </a:t>
          </a:r>
          <a:r>
            <a:rPr lang="tr-TR" sz="3000" kern="1200" dirty="0" err="1" smtClean="0"/>
            <a:t>group</a:t>
          </a:r>
          <a:r>
            <a:rPr lang="tr-TR" sz="3000" kern="1200" dirty="0" smtClean="0"/>
            <a:t> </a:t>
          </a:r>
          <a:endParaRPr lang="en-US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n: 40,799</a:t>
          </a:r>
          <a:endParaRPr lang="en-US" sz="3000" kern="1200" dirty="0"/>
        </a:p>
      </dsp:txBody>
      <dsp:txXfrm>
        <a:off x="4514821" y="39802"/>
        <a:ext cx="2816480" cy="1233282"/>
      </dsp:txXfrm>
    </dsp:sp>
    <dsp:sp modelId="{32F3C5A1-7A75-EE46-A346-07C5A43F21CD}">
      <dsp:nvSpPr>
        <dsp:cNvPr id="0" name=""/>
        <dsp:cNvSpPr/>
      </dsp:nvSpPr>
      <dsp:spPr>
        <a:xfrm>
          <a:off x="4765774" y="1311454"/>
          <a:ext cx="289321" cy="1084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957"/>
              </a:lnTo>
              <a:lnTo>
                <a:pt x="289321" y="10849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7D797-3C5C-E946-BFAA-8CFD0F60FCF4}">
      <dsp:nvSpPr>
        <dsp:cNvPr id="0" name=""/>
        <dsp:cNvSpPr/>
      </dsp:nvSpPr>
      <dsp:spPr>
        <a:xfrm>
          <a:off x="5055096" y="1673106"/>
          <a:ext cx="2314575" cy="1446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Yılda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bir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muayne</a:t>
          </a:r>
          <a:endParaRPr lang="en-US" sz="1900" b="1" kern="1200" dirty="0"/>
        </a:p>
      </dsp:txBody>
      <dsp:txXfrm>
        <a:off x="5097466" y="1715476"/>
        <a:ext cx="2229835" cy="1361869"/>
      </dsp:txXfrm>
    </dsp:sp>
    <dsp:sp modelId="{DBDB57FB-E24B-314A-9CCD-A1A23266905A}">
      <dsp:nvSpPr>
        <dsp:cNvPr id="0" name=""/>
        <dsp:cNvSpPr/>
      </dsp:nvSpPr>
      <dsp:spPr>
        <a:xfrm>
          <a:off x="4765774" y="1311454"/>
          <a:ext cx="324410" cy="2754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214"/>
              </a:lnTo>
              <a:lnTo>
                <a:pt x="324410" y="2754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E54BB-E2F1-4A42-9E99-2160BD0335CA}">
      <dsp:nvSpPr>
        <dsp:cNvPr id="0" name=""/>
        <dsp:cNvSpPr/>
      </dsp:nvSpPr>
      <dsp:spPr>
        <a:xfrm>
          <a:off x="5090185" y="3342363"/>
          <a:ext cx="2314575" cy="1446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Kontrol grubundan 32 kadında </a:t>
          </a:r>
          <a:r>
            <a:rPr lang="tr-TR" sz="1900" b="1" kern="1200" dirty="0" err="1" smtClean="0"/>
            <a:t>over</a:t>
          </a:r>
          <a:r>
            <a:rPr lang="tr-TR" sz="1900" b="1" kern="1200" dirty="0" smtClean="0"/>
            <a:t> kanseri tespit edilmiş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rgbClr val="C00000"/>
              </a:solidFill>
            </a:rPr>
            <a:t>  %44 </a:t>
          </a:r>
          <a:r>
            <a:rPr lang="tr-TR" sz="1900" b="1" kern="1200" dirty="0" err="1" smtClean="0">
              <a:solidFill>
                <a:srgbClr val="C00000"/>
              </a:solidFill>
            </a:rPr>
            <a:t>stage</a:t>
          </a:r>
          <a:r>
            <a:rPr lang="tr-TR" sz="1900" b="1" kern="1200" dirty="0" smtClean="0">
              <a:solidFill>
                <a:srgbClr val="C00000"/>
              </a:solidFill>
            </a:rPr>
            <a:t> I veya II</a:t>
          </a:r>
          <a:endParaRPr lang="en-US" sz="1900" b="1" kern="1200" dirty="0">
            <a:solidFill>
              <a:srgbClr val="C00000"/>
            </a:solidFill>
          </a:endParaRPr>
        </a:p>
      </dsp:txBody>
      <dsp:txXfrm>
        <a:off x="5132555" y="3384733"/>
        <a:ext cx="2229835" cy="13618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F76AD-2FBD-CE45-8990-BCD8AB0F2944}">
      <dsp:nvSpPr>
        <dsp:cNvPr id="0" name=""/>
        <dsp:cNvSpPr/>
      </dsp:nvSpPr>
      <dsp:spPr>
        <a:xfrm>
          <a:off x="1181590" y="2987018"/>
          <a:ext cx="6198719" cy="207339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 </a:t>
          </a:r>
          <a:r>
            <a:rPr lang="tr-TR" sz="2000" b="1" kern="1200" dirty="0" smtClean="0">
              <a:solidFill>
                <a:schemeClr val="tx1"/>
              </a:solidFill>
            </a:rPr>
            <a:t>ROCA  ile yıllık muayene karşılaştırılmış; </a:t>
          </a:r>
          <a:r>
            <a:rPr lang="tr-TR" sz="2000" b="1" kern="1200" dirty="0" smtClean="0">
              <a:solidFill>
                <a:srgbClr val="FF0000"/>
              </a:solidFill>
            </a:rPr>
            <a:t>ROCA grubunda  yüksek </a:t>
          </a:r>
          <a:r>
            <a:rPr lang="tr-TR" sz="2000" b="1" kern="1200" dirty="0" err="1" smtClean="0">
              <a:solidFill>
                <a:srgbClr val="FF0000"/>
              </a:solidFill>
            </a:rPr>
            <a:t>sensitivite</a:t>
          </a:r>
          <a:r>
            <a:rPr lang="tr-TR" sz="2000" b="1" kern="1200" dirty="0" smtClean="0">
              <a:solidFill>
                <a:srgbClr val="FF0000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(%88.6 VS %65.6 )    (PPV %21.7 VS % 5.8) </a:t>
          </a: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2089371" y="3290660"/>
        <a:ext cx="4383157" cy="1466114"/>
      </dsp:txXfrm>
    </dsp:sp>
    <dsp:sp modelId="{7DE6CDDC-3C0E-A349-B70A-E2AA1D2B933D}">
      <dsp:nvSpPr>
        <dsp:cNvPr id="0" name=""/>
        <dsp:cNvSpPr/>
      </dsp:nvSpPr>
      <dsp:spPr>
        <a:xfrm rot="13135474">
          <a:off x="1319086" y="2069843"/>
          <a:ext cx="1900841" cy="6588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CFA556-0981-C04A-A467-12039AF27C4B}">
      <dsp:nvSpPr>
        <dsp:cNvPr id="0" name=""/>
        <dsp:cNvSpPr/>
      </dsp:nvSpPr>
      <dsp:spPr>
        <a:xfrm>
          <a:off x="432040" y="923665"/>
          <a:ext cx="2196127" cy="175690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CONTROL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483498" y="975123"/>
        <a:ext cx="2093211" cy="1653985"/>
      </dsp:txXfrm>
    </dsp:sp>
    <dsp:sp modelId="{EE6803AF-F950-524B-870A-A1ECD3A9FE52}">
      <dsp:nvSpPr>
        <dsp:cNvPr id="0" name=""/>
        <dsp:cNvSpPr/>
      </dsp:nvSpPr>
      <dsp:spPr>
        <a:xfrm rot="16225211">
          <a:off x="3435373" y="1697274"/>
          <a:ext cx="1720443" cy="6588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9725C-8DD8-7042-AC6B-D56E899145B0}">
      <dsp:nvSpPr>
        <dsp:cNvPr id="0" name=""/>
        <dsp:cNvSpPr/>
      </dsp:nvSpPr>
      <dsp:spPr>
        <a:xfrm>
          <a:off x="3203840" y="288043"/>
          <a:ext cx="2196127" cy="175690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/>
            <a:t>Ultrasonografi ile  yılda bir muayene </a:t>
          </a:r>
          <a:endParaRPr lang="en-US" sz="2300" b="1" kern="1200" dirty="0"/>
        </a:p>
      </dsp:txBody>
      <dsp:txXfrm>
        <a:off x="3255298" y="339501"/>
        <a:ext cx="2093211" cy="1653985"/>
      </dsp:txXfrm>
    </dsp:sp>
    <dsp:sp modelId="{04EA253B-E1D6-064E-9B54-78CF5F3BBF97}">
      <dsp:nvSpPr>
        <dsp:cNvPr id="0" name=""/>
        <dsp:cNvSpPr/>
      </dsp:nvSpPr>
      <dsp:spPr>
        <a:xfrm rot="19201379">
          <a:off x="5295661" y="2067433"/>
          <a:ext cx="1851380" cy="6588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70561-C453-AF4D-A4A5-B139B265F6B5}">
      <dsp:nvSpPr>
        <dsp:cNvPr id="0" name=""/>
        <dsp:cNvSpPr/>
      </dsp:nvSpPr>
      <dsp:spPr>
        <a:xfrm>
          <a:off x="5832647" y="923663"/>
          <a:ext cx="2196127" cy="175690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err="1" smtClean="0"/>
            <a:t>Multimodal</a:t>
          </a:r>
          <a:r>
            <a:rPr lang="tr-TR" sz="2300" b="1" kern="1200" dirty="0" smtClean="0"/>
            <a:t> </a:t>
          </a:r>
          <a:r>
            <a:rPr lang="tr-TR" sz="2300" b="1" kern="1200" dirty="0" err="1" smtClean="0"/>
            <a:t>strategy</a:t>
          </a:r>
          <a:r>
            <a:rPr lang="tr-TR" sz="2300" b="1" kern="1200" dirty="0" smtClean="0"/>
            <a:t> (ROCA)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err="1" smtClean="0"/>
            <a:t>TV-USG+repead</a:t>
          </a:r>
          <a:r>
            <a:rPr lang="tr-TR" sz="2300" b="1" kern="1200" dirty="0" smtClean="0"/>
            <a:t> CA 125</a:t>
          </a:r>
          <a:endParaRPr lang="en-US" sz="2300" b="1" kern="1200" dirty="0"/>
        </a:p>
      </dsp:txBody>
      <dsp:txXfrm>
        <a:off x="5884105" y="975121"/>
        <a:ext cx="2093211" cy="16539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41BFD-5A94-4A97-8A2C-9F06C9C4DB7C}">
      <dsp:nvSpPr>
        <dsp:cNvPr id="0" name=""/>
        <dsp:cNvSpPr/>
      </dsp:nvSpPr>
      <dsp:spPr>
        <a:xfrm>
          <a:off x="1745977" y="285"/>
          <a:ext cx="2105620" cy="105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Type I Tumors</a:t>
          </a:r>
          <a:endParaRPr lang="tr-TR" sz="3200" kern="1200" dirty="0"/>
        </a:p>
      </dsp:txBody>
      <dsp:txXfrm>
        <a:off x="1776813" y="31121"/>
        <a:ext cx="2043948" cy="991138"/>
      </dsp:txXfrm>
    </dsp:sp>
    <dsp:sp modelId="{C7235701-2826-4287-B380-601F95C06191}">
      <dsp:nvSpPr>
        <dsp:cNvPr id="0" name=""/>
        <dsp:cNvSpPr/>
      </dsp:nvSpPr>
      <dsp:spPr>
        <a:xfrm>
          <a:off x="1956539" y="1053095"/>
          <a:ext cx="210562" cy="78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607"/>
              </a:lnTo>
              <a:lnTo>
                <a:pt x="210562" y="789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1C05F-BAB1-4F82-B888-CADBDF910C83}">
      <dsp:nvSpPr>
        <dsp:cNvPr id="0" name=""/>
        <dsp:cNvSpPr/>
      </dsp:nvSpPr>
      <dsp:spPr>
        <a:xfrm>
          <a:off x="2167101" y="1316298"/>
          <a:ext cx="1684496" cy="105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Genetik olarak stabil </a:t>
          </a:r>
          <a:endParaRPr lang="tr-TR" sz="1300" b="1" kern="1200" dirty="0"/>
        </a:p>
      </dsp:txBody>
      <dsp:txXfrm>
        <a:off x="2197937" y="1347134"/>
        <a:ext cx="1622824" cy="991138"/>
      </dsp:txXfrm>
    </dsp:sp>
    <dsp:sp modelId="{7FE322B1-515B-417A-968C-FBF20F1CDBB1}">
      <dsp:nvSpPr>
        <dsp:cNvPr id="0" name=""/>
        <dsp:cNvSpPr/>
      </dsp:nvSpPr>
      <dsp:spPr>
        <a:xfrm>
          <a:off x="1956539" y="1053095"/>
          <a:ext cx="210562" cy="2105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620"/>
              </a:lnTo>
              <a:lnTo>
                <a:pt x="210562" y="2105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71B78-5F56-4A67-BEC7-52D2B81583C1}">
      <dsp:nvSpPr>
        <dsp:cNvPr id="0" name=""/>
        <dsp:cNvSpPr/>
      </dsp:nvSpPr>
      <dsp:spPr>
        <a:xfrm>
          <a:off x="2167101" y="2632310"/>
          <a:ext cx="1684496" cy="105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Birçok gende çeşitli mutasyonlar var(PTEN, BRAF, Beta-</a:t>
          </a:r>
          <a:r>
            <a:rPr lang="tr-TR" sz="1300" b="1" kern="1200" dirty="0" err="1" smtClean="0"/>
            <a:t>catenin</a:t>
          </a:r>
          <a:r>
            <a:rPr lang="tr-TR" sz="1300" b="1" kern="1200" dirty="0" smtClean="0"/>
            <a:t>, </a:t>
          </a:r>
          <a:r>
            <a:rPr lang="tr-TR" sz="1300" b="1" kern="1200" dirty="0" err="1" smtClean="0"/>
            <a:t>and</a:t>
          </a:r>
          <a:r>
            <a:rPr lang="tr-TR" sz="1300" b="1" kern="1200" dirty="0" smtClean="0"/>
            <a:t> KRAS</a:t>
          </a:r>
          <a:r>
            <a:rPr lang="tr-TR" sz="1300" kern="1200" dirty="0" smtClean="0"/>
            <a:t>) </a:t>
          </a:r>
          <a:endParaRPr lang="tr-TR" sz="1300" kern="1200" dirty="0"/>
        </a:p>
      </dsp:txBody>
      <dsp:txXfrm>
        <a:off x="2197937" y="2663146"/>
        <a:ext cx="1622824" cy="991138"/>
      </dsp:txXfrm>
    </dsp:sp>
    <dsp:sp modelId="{6FDA3513-3877-4121-B684-D3C429B30D7D}">
      <dsp:nvSpPr>
        <dsp:cNvPr id="0" name=""/>
        <dsp:cNvSpPr/>
      </dsp:nvSpPr>
      <dsp:spPr>
        <a:xfrm>
          <a:off x="1956539" y="1053095"/>
          <a:ext cx="210562" cy="342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633"/>
              </a:lnTo>
              <a:lnTo>
                <a:pt x="210562" y="3421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F0660-9F2D-489F-86BD-7ACE873790AD}">
      <dsp:nvSpPr>
        <dsp:cNvPr id="0" name=""/>
        <dsp:cNvSpPr/>
      </dsp:nvSpPr>
      <dsp:spPr>
        <a:xfrm>
          <a:off x="2167101" y="3948323"/>
          <a:ext cx="1684496" cy="105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USG </a:t>
          </a:r>
          <a:r>
            <a:rPr lang="en-US" sz="1600" b="1" kern="1200" dirty="0" err="1" smtClean="0"/>
            <a:t>ile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yapılan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taramada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sensitivite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yüksek</a:t>
          </a:r>
          <a:r>
            <a:rPr lang="en-US" sz="1600" b="1" kern="1200" dirty="0" smtClean="0"/>
            <a:t>. (UKCTOCS)</a:t>
          </a:r>
          <a:endParaRPr lang="tr-TR" sz="1600" b="1" kern="1200" dirty="0"/>
        </a:p>
      </dsp:txBody>
      <dsp:txXfrm>
        <a:off x="2197937" y="3979159"/>
        <a:ext cx="1622824" cy="991138"/>
      </dsp:txXfrm>
    </dsp:sp>
    <dsp:sp modelId="{9BEE216A-B347-4F9D-B5F4-7310F64AD1E1}">
      <dsp:nvSpPr>
        <dsp:cNvPr id="0" name=""/>
        <dsp:cNvSpPr/>
      </dsp:nvSpPr>
      <dsp:spPr>
        <a:xfrm>
          <a:off x="4378002" y="285"/>
          <a:ext cx="2105620" cy="105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Type II Tumors</a:t>
          </a:r>
          <a:endParaRPr lang="tr-TR" sz="3200" kern="1200" dirty="0"/>
        </a:p>
      </dsp:txBody>
      <dsp:txXfrm>
        <a:off x="4408838" y="31121"/>
        <a:ext cx="2043948" cy="991138"/>
      </dsp:txXfrm>
    </dsp:sp>
    <dsp:sp modelId="{E6F3F626-50C3-4E17-90EA-50D4431DCED5}">
      <dsp:nvSpPr>
        <dsp:cNvPr id="0" name=""/>
        <dsp:cNvSpPr/>
      </dsp:nvSpPr>
      <dsp:spPr>
        <a:xfrm>
          <a:off x="4588564" y="1053095"/>
          <a:ext cx="210562" cy="78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607"/>
              </a:lnTo>
              <a:lnTo>
                <a:pt x="210562" y="789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E750C-2B16-4769-8A3B-D8E1C0B977F9}">
      <dsp:nvSpPr>
        <dsp:cNvPr id="0" name=""/>
        <dsp:cNvSpPr/>
      </dsp:nvSpPr>
      <dsp:spPr>
        <a:xfrm>
          <a:off x="4799126" y="1316298"/>
          <a:ext cx="1684496" cy="105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Genetik </a:t>
          </a:r>
          <a:r>
            <a:rPr lang="tr-TR" sz="1300" b="1" kern="1200" dirty="0" err="1" smtClean="0"/>
            <a:t>instabilite</a:t>
          </a:r>
          <a:r>
            <a:rPr lang="tr-TR" sz="1300" b="1" kern="1200" dirty="0" smtClean="0"/>
            <a:t> yüksek</a:t>
          </a:r>
          <a:endParaRPr lang="tr-TR" sz="1300" b="1" kern="1200" dirty="0"/>
        </a:p>
      </dsp:txBody>
      <dsp:txXfrm>
        <a:off x="4829962" y="1347134"/>
        <a:ext cx="1622824" cy="991138"/>
      </dsp:txXfrm>
    </dsp:sp>
    <dsp:sp modelId="{0DF1E597-17D0-4FF6-836D-2E883E84AA0C}">
      <dsp:nvSpPr>
        <dsp:cNvPr id="0" name=""/>
        <dsp:cNvSpPr/>
      </dsp:nvSpPr>
      <dsp:spPr>
        <a:xfrm>
          <a:off x="4588564" y="1053095"/>
          <a:ext cx="210562" cy="2105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620"/>
              </a:lnTo>
              <a:lnTo>
                <a:pt x="210562" y="2105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19C9-73C2-4493-8DFE-084A0386EF11}">
      <dsp:nvSpPr>
        <dsp:cNvPr id="0" name=""/>
        <dsp:cNvSpPr/>
      </dsp:nvSpPr>
      <dsp:spPr>
        <a:xfrm>
          <a:off x="4799126" y="2632310"/>
          <a:ext cx="1684496" cy="105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TP53 mutasyonu sık</a:t>
          </a:r>
          <a:endParaRPr lang="tr-TR" sz="1600" b="1" kern="1200" dirty="0"/>
        </a:p>
      </dsp:txBody>
      <dsp:txXfrm>
        <a:off x="4829962" y="2663146"/>
        <a:ext cx="1622824" cy="991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DEF6B-094D-6E4E-A687-AE0681E10524}">
      <dsp:nvSpPr>
        <dsp:cNvPr id="0" name=""/>
        <dsp:cNvSpPr/>
      </dsp:nvSpPr>
      <dsp:spPr>
        <a:xfrm rot="5400000">
          <a:off x="1571939" y="1419183"/>
          <a:ext cx="1255145" cy="14289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EA7DD0-8CBA-3145-BC48-57474D1098E5}">
      <dsp:nvSpPr>
        <dsp:cNvPr id="0" name=""/>
        <dsp:cNvSpPr/>
      </dsp:nvSpPr>
      <dsp:spPr>
        <a:xfrm>
          <a:off x="393904" y="27829"/>
          <a:ext cx="3803921" cy="147897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Taramada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kullanılacak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testin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sens</a:t>
          </a:r>
          <a:r>
            <a:rPr lang="tr-TR" sz="2300" b="1" kern="1200" dirty="0" smtClean="0"/>
            <a:t>.</a:t>
          </a:r>
          <a:r>
            <a:rPr lang="en-US" sz="2300" b="1" kern="1200" dirty="0" smtClean="0"/>
            <a:t> en </a:t>
          </a:r>
          <a:r>
            <a:rPr lang="en-US" sz="2300" b="1" kern="1200" dirty="0" err="1" smtClean="0"/>
            <a:t>az</a:t>
          </a:r>
          <a:r>
            <a:rPr lang="en-US" sz="2300" b="1" kern="1200" dirty="0" smtClean="0"/>
            <a:t> %75, </a:t>
          </a:r>
          <a:r>
            <a:rPr lang="en-US" sz="2300" b="1" kern="1200" dirty="0" err="1" smtClean="0"/>
            <a:t>spes</a:t>
          </a:r>
          <a:r>
            <a:rPr lang="tr-TR" sz="2300" b="1" kern="1200" dirty="0" smtClean="0"/>
            <a:t>.</a:t>
          </a:r>
          <a:r>
            <a:rPr lang="en-US" sz="2300" b="1" kern="1200" dirty="0" smtClean="0"/>
            <a:t> %99.5 </a:t>
          </a:r>
          <a:r>
            <a:rPr lang="en-US" sz="2300" b="1" kern="1200" dirty="0" err="1" smtClean="0"/>
            <a:t>ve</a:t>
          </a:r>
          <a:r>
            <a:rPr lang="en-US" sz="2300" b="1" kern="1200" dirty="0" smtClean="0"/>
            <a:t> PPV %10 </a:t>
          </a:r>
          <a:r>
            <a:rPr lang="en-US" sz="2300" b="1" kern="1200" dirty="0" err="1" smtClean="0"/>
            <a:t>olmalı</a:t>
          </a:r>
          <a:endParaRPr lang="en-US" sz="2300" b="1" kern="1200" dirty="0"/>
        </a:p>
      </dsp:txBody>
      <dsp:txXfrm>
        <a:off x="466115" y="100040"/>
        <a:ext cx="3659499" cy="1334557"/>
      </dsp:txXfrm>
    </dsp:sp>
    <dsp:sp modelId="{104785A3-95F4-404B-8E99-230FDF329948}">
      <dsp:nvSpPr>
        <dsp:cNvPr id="0" name=""/>
        <dsp:cNvSpPr/>
      </dsp:nvSpPr>
      <dsp:spPr>
        <a:xfrm>
          <a:off x="3352328" y="168884"/>
          <a:ext cx="1536740" cy="119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F4B81-DC5F-0746-8E6F-D8054BC2DA17}">
      <dsp:nvSpPr>
        <dsp:cNvPr id="0" name=""/>
        <dsp:cNvSpPr/>
      </dsp:nvSpPr>
      <dsp:spPr>
        <a:xfrm rot="5400000">
          <a:off x="3991536" y="3080565"/>
          <a:ext cx="1255145" cy="14289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3809"/>
            <a:satOff val="-2729"/>
            <a:lumOff val="111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F29D5E-9375-AF4F-9257-6C3BCB736880}">
      <dsp:nvSpPr>
        <dsp:cNvPr id="0" name=""/>
        <dsp:cNvSpPr/>
      </dsp:nvSpPr>
      <dsp:spPr>
        <a:xfrm>
          <a:off x="2962674" y="1656186"/>
          <a:ext cx="4327758" cy="147897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PPV %10 </a:t>
          </a:r>
          <a:r>
            <a:rPr lang="en-US" sz="2300" b="1" kern="1200" dirty="0" err="1" smtClean="0">
              <a:solidFill>
                <a:schemeClr val="tx1"/>
              </a:solidFill>
            </a:rPr>
            <a:t>olan</a:t>
          </a:r>
          <a:r>
            <a:rPr lang="en-US" sz="2300" b="1" kern="1200" dirty="0" smtClean="0">
              <a:solidFill>
                <a:schemeClr val="tx1"/>
              </a:solidFill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</a:rPr>
            <a:t>bir</a:t>
          </a:r>
          <a:r>
            <a:rPr lang="en-US" sz="2300" b="1" kern="1200" dirty="0" smtClean="0">
              <a:solidFill>
                <a:schemeClr val="tx1"/>
              </a:solidFill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</a:rPr>
            <a:t>testle</a:t>
          </a:r>
          <a:r>
            <a:rPr lang="en-US" sz="2300" b="1" kern="1200" dirty="0" smtClean="0">
              <a:solidFill>
                <a:schemeClr val="tx1"/>
              </a:solidFill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</a:rPr>
            <a:t>taranmada</a:t>
          </a:r>
          <a:r>
            <a:rPr lang="en-US" sz="2300" b="1" kern="1200" dirty="0" smtClean="0">
              <a:solidFill>
                <a:schemeClr val="tx1"/>
              </a:solidFill>
            </a:rPr>
            <a:t> 1 OC </a:t>
          </a:r>
          <a:r>
            <a:rPr lang="en-US" sz="2300" b="1" kern="1200" dirty="0" err="1" smtClean="0">
              <a:solidFill>
                <a:schemeClr val="tx1"/>
              </a:solidFill>
            </a:rPr>
            <a:t>yakalamak</a:t>
          </a:r>
          <a:r>
            <a:rPr lang="en-US" sz="2300" b="1" kern="1200" dirty="0" smtClean="0">
              <a:solidFill>
                <a:schemeClr val="tx1"/>
              </a:solidFill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</a:rPr>
            <a:t>için</a:t>
          </a:r>
          <a:r>
            <a:rPr lang="en-US" sz="2300" b="1" kern="1200" dirty="0" smtClean="0">
              <a:solidFill>
                <a:schemeClr val="tx1"/>
              </a:solidFill>
            </a:rPr>
            <a:t> 10 </a:t>
          </a:r>
          <a:r>
            <a:rPr lang="en-US" sz="2300" b="1" kern="1200" dirty="0" err="1" smtClean="0">
              <a:solidFill>
                <a:schemeClr val="tx1"/>
              </a:solidFill>
            </a:rPr>
            <a:t>cerrahi</a:t>
          </a:r>
          <a:r>
            <a:rPr lang="en-US" sz="2300" b="1" kern="1200" dirty="0" smtClean="0">
              <a:solidFill>
                <a:schemeClr val="tx1"/>
              </a:solidFill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</a:rPr>
            <a:t>yapılıyor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3034885" y="1728397"/>
        <a:ext cx="4183336" cy="1334557"/>
      </dsp:txXfrm>
    </dsp:sp>
    <dsp:sp modelId="{E7C9434B-A282-9248-A4B5-4D1400ED61BF}">
      <dsp:nvSpPr>
        <dsp:cNvPr id="0" name=""/>
        <dsp:cNvSpPr/>
      </dsp:nvSpPr>
      <dsp:spPr>
        <a:xfrm>
          <a:off x="5771925" y="1830266"/>
          <a:ext cx="1536740" cy="119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7E6EE-F407-7540-86FB-7436F7C1EBD6}">
      <dsp:nvSpPr>
        <dsp:cNvPr id="0" name=""/>
        <dsp:cNvSpPr/>
      </dsp:nvSpPr>
      <dsp:spPr>
        <a:xfrm>
          <a:off x="5103166" y="3312362"/>
          <a:ext cx="3126433" cy="147897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Güncel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Testler</a:t>
          </a:r>
          <a:r>
            <a:rPr lang="en-US" sz="2300" kern="1200" dirty="0" smtClean="0"/>
            <a:t> ?</a:t>
          </a:r>
          <a:endParaRPr lang="en-US" sz="2300" kern="1200" dirty="0"/>
        </a:p>
      </dsp:txBody>
      <dsp:txXfrm>
        <a:off x="5175377" y="3384573"/>
        <a:ext cx="2982011" cy="1334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AA6EB-0BAA-E846-8308-7D502FB8BBCE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28205D-149D-184F-ACE6-B3BDE9A32F8A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Jinekolojik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muayene</a:t>
          </a:r>
          <a:endParaRPr lang="en-US" sz="2300" b="1" kern="1200" dirty="0"/>
        </a:p>
      </dsp:txBody>
      <dsp:txXfrm>
        <a:off x="2367950" y="516132"/>
        <a:ext cx="1592793" cy="1592793"/>
      </dsp:txXfrm>
    </dsp:sp>
    <dsp:sp modelId="{572CB702-A419-E745-B5F3-6090774A2382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Serum Mark</a:t>
          </a:r>
          <a:r>
            <a:rPr lang="tr-TR" sz="2300" b="1" kern="1200" dirty="0" smtClean="0"/>
            <a:t>ı</a:t>
          </a:r>
          <a:r>
            <a:rPr lang="en-US" sz="2300" b="1" kern="1200" dirty="0" err="1" smtClean="0"/>
            <a:t>rları</a:t>
          </a:r>
          <a:endParaRPr lang="en-US" sz="2300" b="1" kern="1200" dirty="0"/>
        </a:p>
      </dsp:txBody>
      <dsp:txXfrm>
        <a:off x="4268855" y="516132"/>
        <a:ext cx="1592793" cy="1592793"/>
      </dsp:txXfrm>
    </dsp:sp>
    <dsp:sp modelId="{5F0BC537-426E-244B-82C7-F983CCF2CF5D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Pelvik</a:t>
          </a:r>
          <a:r>
            <a:rPr lang="en-US" sz="2300" b="1" kern="1200" dirty="0" smtClean="0"/>
            <a:t> USG</a:t>
          </a:r>
          <a:endParaRPr lang="en-US" sz="2300" b="1" kern="1200" dirty="0"/>
        </a:p>
      </dsp:txBody>
      <dsp:txXfrm>
        <a:off x="2367950" y="2417036"/>
        <a:ext cx="1592793" cy="1592793"/>
      </dsp:txXfrm>
    </dsp:sp>
    <dsp:sp modelId="{87B62557-052A-4944-A102-2FEDDD1D8C67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Multimodal </a:t>
          </a:r>
          <a:r>
            <a:rPr lang="en-US" sz="2300" b="1" kern="1200" dirty="0" err="1" smtClean="0"/>
            <a:t>stratejiler</a:t>
          </a:r>
          <a:endParaRPr lang="en-US" sz="2300" b="1" kern="1200" dirty="0"/>
        </a:p>
      </dsp:txBody>
      <dsp:txXfrm>
        <a:off x="4268855" y="2417036"/>
        <a:ext cx="1592793" cy="1592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9DB0F-8783-44D5-BB6E-8023EA58086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CCEE1-C19D-4231-BB62-7E4246E377F2}">
      <dsp:nvSpPr>
        <dsp:cNvPr id="0" name=""/>
        <dsp:cNvSpPr/>
      </dsp:nvSpPr>
      <dsp:spPr>
        <a:xfrm>
          <a:off x="608499" y="415198"/>
          <a:ext cx="7544803" cy="83082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err="1" smtClean="0">
              <a:solidFill>
                <a:srgbClr val="0070C0"/>
              </a:solidFill>
            </a:rPr>
            <a:t>Epdidimis</a:t>
          </a:r>
          <a:r>
            <a:rPr lang="tr-TR" sz="2000" b="0" kern="1200" dirty="0" smtClean="0">
              <a:solidFill>
                <a:srgbClr val="0070C0"/>
              </a:solidFill>
            </a:rPr>
            <a:t> </a:t>
          </a:r>
          <a:r>
            <a:rPr lang="tr-TR" sz="2000" b="0" kern="1200" dirty="0" err="1" smtClean="0">
              <a:solidFill>
                <a:srgbClr val="0070C0"/>
              </a:solidFill>
            </a:rPr>
            <a:t>sekretuar</a:t>
          </a:r>
          <a:r>
            <a:rPr lang="tr-TR" sz="2000" b="0" kern="1200" dirty="0" smtClean="0">
              <a:solidFill>
                <a:srgbClr val="0070C0"/>
              </a:solidFill>
            </a:rPr>
            <a:t> protein </a:t>
          </a:r>
          <a:r>
            <a:rPr lang="tr-TR" sz="2000" b="0" kern="1200" dirty="0" err="1" smtClean="0">
              <a:solidFill>
                <a:srgbClr val="0070C0"/>
              </a:solidFill>
            </a:rPr>
            <a:t>prekürsörüdür</a:t>
          </a:r>
          <a:r>
            <a:rPr lang="tr-TR" sz="2000" b="0" kern="1200" dirty="0" smtClean="0">
              <a:solidFill>
                <a:srgbClr val="0070C0"/>
              </a:solidFill>
            </a:rPr>
            <a:t> ve </a:t>
          </a:r>
          <a:r>
            <a:rPr lang="tr-TR" sz="2000" b="0" kern="1200" dirty="0" err="1" smtClean="0">
              <a:solidFill>
                <a:srgbClr val="0070C0"/>
              </a:solidFill>
            </a:rPr>
            <a:t>EOC’de</a:t>
          </a:r>
          <a:r>
            <a:rPr lang="tr-TR" sz="2000" b="0" kern="1200" dirty="0" smtClean="0">
              <a:solidFill>
                <a:srgbClr val="0070C0"/>
              </a:solidFill>
            </a:rPr>
            <a:t> yükselmektedir. </a:t>
          </a:r>
        </a:p>
      </dsp:txBody>
      <dsp:txXfrm>
        <a:off x="608499" y="415198"/>
        <a:ext cx="7544803" cy="830828"/>
      </dsp:txXfrm>
    </dsp:sp>
    <dsp:sp modelId="{FCB12F48-0EDF-4E12-84B5-FDCBBF6D7B5F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AC047-DCE3-432A-B301-04EA30077760}">
      <dsp:nvSpPr>
        <dsp:cNvPr id="0" name=""/>
        <dsp:cNvSpPr/>
      </dsp:nvSpPr>
      <dsp:spPr>
        <a:xfrm>
          <a:off x="1084832" y="1661656"/>
          <a:ext cx="7068470" cy="83082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dirty="0" err="1" smtClean="0">
              <a:solidFill>
                <a:srgbClr val="0070C0"/>
              </a:solidFill>
            </a:rPr>
            <a:t>Clear</a:t>
          </a:r>
          <a:r>
            <a:rPr lang="tr-TR" sz="1900" b="0" kern="1200" dirty="0" smtClean="0">
              <a:solidFill>
                <a:srgbClr val="0070C0"/>
              </a:solidFill>
            </a:rPr>
            <a:t> </a:t>
          </a:r>
          <a:r>
            <a:rPr lang="tr-TR" sz="1900" b="0" kern="1200" dirty="0" err="1" smtClean="0">
              <a:solidFill>
                <a:srgbClr val="0070C0"/>
              </a:solidFill>
            </a:rPr>
            <a:t>cell’lerin</a:t>
          </a:r>
          <a:r>
            <a:rPr lang="tr-TR" sz="1900" b="0" kern="1200" dirty="0" smtClean="0">
              <a:solidFill>
                <a:srgbClr val="0070C0"/>
              </a:solidFill>
            </a:rPr>
            <a:t> %50’sinde, </a:t>
          </a:r>
          <a:r>
            <a:rPr lang="tr-TR" sz="1900" b="0" kern="1200" dirty="0" err="1" smtClean="0">
              <a:solidFill>
                <a:srgbClr val="0070C0"/>
              </a:solidFill>
            </a:rPr>
            <a:t>serözlerin</a:t>
          </a:r>
          <a:r>
            <a:rPr lang="tr-TR" sz="1900" b="0" kern="1200" dirty="0" smtClean="0">
              <a:solidFill>
                <a:srgbClr val="0070C0"/>
              </a:solidFill>
            </a:rPr>
            <a:t> %93’ünde  ve </a:t>
          </a:r>
          <a:r>
            <a:rPr lang="tr-TR" sz="1900" b="0" kern="1200" dirty="0" err="1" smtClean="0">
              <a:solidFill>
                <a:srgbClr val="0070C0"/>
              </a:solidFill>
            </a:rPr>
            <a:t>endometrioid</a:t>
          </a:r>
          <a:r>
            <a:rPr lang="tr-TR" sz="1900" b="0" kern="1200" dirty="0" smtClean="0">
              <a:solidFill>
                <a:srgbClr val="0070C0"/>
              </a:solidFill>
            </a:rPr>
            <a:t> kanserlerin %100’ünde yükselir. </a:t>
          </a:r>
          <a:r>
            <a:rPr lang="tr-TR" sz="1900" b="0" kern="1200" dirty="0" err="1" smtClean="0">
              <a:solidFill>
                <a:srgbClr val="0070C0"/>
              </a:solidFill>
            </a:rPr>
            <a:t>Müsinöz</a:t>
          </a:r>
          <a:r>
            <a:rPr lang="tr-TR" sz="1900" b="0" kern="1200" dirty="0" smtClean="0">
              <a:solidFill>
                <a:srgbClr val="0070C0"/>
              </a:solidFill>
            </a:rPr>
            <a:t> tümörlerde yükselmez.</a:t>
          </a:r>
        </a:p>
      </dsp:txBody>
      <dsp:txXfrm>
        <a:off x="1084832" y="1661656"/>
        <a:ext cx="7068470" cy="830828"/>
      </dsp:txXfrm>
    </dsp:sp>
    <dsp:sp modelId="{60989894-7B33-48A7-9622-82CCA34E2EB8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25DB5-0B22-41EB-931A-480138790B17}">
      <dsp:nvSpPr>
        <dsp:cNvPr id="0" name=""/>
        <dsp:cNvSpPr/>
      </dsp:nvSpPr>
      <dsp:spPr>
        <a:xfrm>
          <a:off x="1084832" y="2908115"/>
          <a:ext cx="7068470" cy="83082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dirty="0" err="1" smtClean="0">
              <a:solidFill>
                <a:srgbClr val="0070C0"/>
              </a:solidFill>
            </a:rPr>
            <a:t>Premenopozal</a:t>
          </a:r>
          <a:r>
            <a:rPr lang="tr-TR" sz="1900" b="0" kern="1200" dirty="0" smtClean="0">
              <a:solidFill>
                <a:srgbClr val="0070C0"/>
              </a:solidFill>
            </a:rPr>
            <a:t> dönemdeki kadınlarda yüksek </a:t>
          </a:r>
          <a:r>
            <a:rPr lang="tr-TR" sz="1900" b="0" kern="1200" dirty="0" err="1" smtClean="0">
              <a:solidFill>
                <a:srgbClr val="0070C0"/>
              </a:solidFill>
            </a:rPr>
            <a:t>spesifiteye</a:t>
          </a:r>
          <a:r>
            <a:rPr lang="tr-TR" sz="1900" b="0" kern="1200" dirty="0" smtClean="0">
              <a:solidFill>
                <a:srgbClr val="0070C0"/>
              </a:solidFill>
            </a:rPr>
            <a:t> sahiptir ve </a:t>
          </a:r>
          <a:r>
            <a:rPr lang="tr-TR" sz="1900" b="0" kern="1200" dirty="0" err="1" smtClean="0">
              <a:solidFill>
                <a:srgbClr val="0070C0"/>
              </a:solidFill>
            </a:rPr>
            <a:t>endometrioma</a:t>
          </a:r>
          <a:r>
            <a:rPr lang="tr-TR" sz="1900" b="0" kern="1200" dirty="0" smtClean="0">
              <a:solidFill>
                <a:srgbClr val="0070C0"/>
              </a:solidFill>
            </a:rPr>
            <a:t> gibi </a:t>
          </a:r>
          <a:r>
            <a:rPr lang="tr-TR" sz="1900" b="0" kern="1200" dirty="0" err="1" smtClean="0">
              <a:solidFill>
                <a:srgbClr val="0070C0"/>
              </a:solidFill>
            </a:rPr>
            <a:t>benign</a:t>
          </a:r>
          <a:r>
            <a:rPr lang="tr-TR" sz="1900" b="0" kern="1200" dirty="0" smtClean="0">
              <a:solidFill>
                <a:srgbClr val="0070C0"/>
              </a:solidFill>
            </a:rPr>
            <a:t> durumlarda yükselmez. </a:t>
          </a:r>
          <a:endParaRPr lang="tr-TR" sz="1900" b="0" kern="1200" dirty="0">
            <a:solidFill>
              <a:srgbClr val="0070C0"/>
            </a:solidFill>
          </a:endParaRPr>
        </a:p>
      </dsp:txBody>
      <dsp:txXfrm>
        <a:off x="1084832" y="2908115"/>
        <a:ext cx="7068470" cy="830828"/>
      </dsp:txXfrm>
    </dsp:sp>
    <dsp:sp modelId="{29C9AD78-9EB5-4FFE-9C6F-90203C39F9EA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34E71-E6A4-45C3-8193-9DC2F62BADDC}">
      <dsp:nvSpPr>
        <dsp:cNvPr id="0" name=""/>
        <dsp:cNvSpPr/>
      </dsp:nvSpPr>
      <dsp:spPr>
        <a:xfrm>
          <a:off x="664104" y="4176465"/>
          <a:ext cx="7544803" cy="83082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dirty="0" err="1" smtClean="0">
              <a:solidFill>
                <a:srgbClr val="0070C0"/>
              </a:solidFill>
            </a:rPr>
            <a:t>Pelvik</a:t>
          </a:r>
          <a:r>
            <a:rPr lang="tr-TR" sz="1900" b="0" kern="1200" dirty="0" smtClean="0">
              <a:solidFill>
                <a:srgbClr val="0070C0"/>
              </a:solidFill>
            </a:rPr>
            <a:t> kitle mevcutsa, </a:t>
          </a:r>
          <a:r>
            <a:rPr lang="tr-TR" sz="1900" b="0" kern="1200" dirty="0" err="1" smtClean="0">
              <a:solidFill>
                <a:srgbClr val="0070C0"/>
              </a:solidFill>
            </a:rPr>
            <a:t>malign</a:t>
          </a:r>
          <a:r>
            <a:rPr lang="tr-TR" sz="1900" b="0" kern="1200" dirty="0" smtClean="0">
              <a:solidFill>
                <a:srgbClr val="0070C0"/>
              </a:solidFill>
            </a:rPr>
            <a:t> </a:t>
          </a:r>
          <a:r>
            <a:rPr lang="tr-TR" sz="1900" b="0" kern="1200" dirty="0" err="1" smtClean="0">
              <a:solidFill>
                <a:srgbClr val="0070C0"/>
              </a:solidFill>
            </a:rPr>
            <a:t>benign</a:t>
          </a:r>
          <a:r>
            <a:rPr lang="tr-TR" sz="1900" b="0" kern="1200" dirty="0" smtClean="0">
              <a:solidFill>
                <a:srgbClr val="0070C0"/>
              </a:solidFill>
            </a:rPr>
            <a:t> ayırımında HE4+CA125 kombinasyonu faydalı</a:t>
          </a:r>
        </a:p>
      </dsp:txBody>
      <dsp:txXfrm>
        <a:off x="664104" y="4176465"/>
        <a:ext cx="7544803" cy="830828"/>
      </dsp:txXfrm>
    </dsp:sp>
    <dsp:sp modelId="{0C3E4A86-E55B-4FB1-ADEB-A18BF2661F3B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AC5B-BF6B-4E76-8648-A081B01E18FC}">
      <dsp:nvSpPr>
        <dsp:cNvPr id="0" name=""/>
        <dsp:cNvSpPr/>
      </dsp:nvSpPr>
      <dsp:spPr>
        <a:xfrm>
          <a:off x="0" y="102743"/>
          <a:ext cx="6995160" cy="102901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70C0"/>
              </a:solidFill>
            </a:rPr>
            <a:t>Seri</a:t>
          </a:r>
          <a:r>
            <a:rPr lang="tr-TR" sz="2400" kern="1200" dirty="0" smtClean="0">
              <a:solidFill>
                <a:srgbClr val="0070C0"/>
              </a:solidFill>
            </a:rPr>
            <a:t> ölçülen</a:t>
          </a:r>
          <a:r>
            <a:rPr lang="en-US" sz="2400" kern="1200" dirty="0" smtClean="0">
              <a:solidFill>
                <a:srgbClr val="0070C0"/>
              </a:solidFill>
            </a:rPr>
            <a:t> CA-125 </a:t>
          </a:r>
          <a:r>
            <a:rPr lang="en-US" sz="2400" kern="1200" dirty="0" err="1" smtClean="0">
              <a:solidFill>
                <a:srgbClr val="0070C0"/>
              </a:solidFill>
            </a:rPr>
            <a:t>düzeylerindeki</a:t>
          </a:r>
          <a:r>
            <a:rPr lang="en-US" sz="2400" kern="1200" dirty="0" smtClean="0">
              <a:solidFill>
                <a:srgbClr val="0070C0"/>
              </a:solidFill>
            </a:rPr>
            <a:t> </a:t>
          </a:r>
          <a:r>
            <a:rPr lang="en-US" sz="2400" kern="1200" dirty="0" err="1" smtClean="0">
              <a:solidFill>
                <a:srgbClr val="0070C0"/>
              </a:solidFill>
            </a:rPr>
            <a:t>farklılığın</a:t>
          </a:r>
          <a:r>
            <a:rPr lang="en-US" sz="2400" kern="1200" dirty="0" smtClean="0">
              <a:solidFill>
                <a:srgbClr val="0070C0"/>
              </a:solidFill>
            </a:rPr>
            <a:t> </a:t>
          </a:r>
          <a:r>
            <a:rPr lang="en-US" sz="2400" kern="1200" dirty="0" err="1" smtClean="0">
              <a:solidFill>
                <a:srgbClr val="0070C0"/>
              </a:solidFill>
            </a:rPr>
            <a:t>yorumlanması</a:t>
          </a:r>
          <a:r>
            <a:rPr lang="en-US" sz="2400" kern="1200" dirty="0" smtClean="0">
              <a:solidFill>
                <a:srgbClr val="0070C0"/>
              </a:solidFill>
            </a:rPr>
            <a:t> </a:t>
          </a:r>
          <a:r>
            <a:rPr lang="en-US" sz="2400" kern="1200" dirty="0" err="1" smtClean="0">
              <a:solidFill>
                <a:srgbClr val="0070C0"/>
              </a:solidFill>
            </a:rPr>
            <a:t>taramada</a:t>
          </a:r>
          <a:r>
            <a:rPr lang="en-US" sz="2400" kern="1200" dirty="0" smtClean="0">
              <a:solidFill>
                <a:srgbClr val="0070C0"/>
              </a:solidFill>
            </a:rPr>
            <a:t> </a:t>
          </a:r>
          <a:r>
            <a:rPr lang="en-US" sz="2400" kern="1200" dirty="0" err="1" smtClean="0">
              <a:solidFill>
                <a:srgbClr val="0070C0"/>
              </a:solidFill>
            </a:rPr>
            <a:t>yararlı</a:t>
          </a:r>
          <a:r>
            <a:rPr lang="en-US" sz="2400" kern="1200" dirty="0" smtClean="0">
              <a:solidFill>
                <a:srgbClr val="0070C0"/>
              </a:solidFill>
            </a:rPr>
            <a:t> </a:t>
          </a:r>
          <a:r>
            <a:rPr lang="en-US" sz="2400" kern="1200" dirty="0" err="1" smtClean="0">
              <a:solidFill>
                <a:srgbClr val="0070C0"/>
              </a:solidFill>
            </a:rPr>
            <a:t>olabilir</a:t>
          </a:r>
          <a:r>
            <a:rPr lang="en-US" sz="2400" kern="1200" dirty="0" smtClean="0">
              <a:solidFill>
                <a:srgbClr val="0070C0"/>
              </a:solidFill>
            </a:rPr>
            <a:t> </a:t>
          </a:r>
        </a:p>
      </dsp:txBody>
      <dsp:txXfrm>
        <a:off x="30139" y="132882"/>
        <a:ext cx="5549258" cy="968735"/>
      </dsp:txXfrm>
    </dsp:sp>
    <dsp:sp modelId="{F759D1F0-5CCC-4FE0-84FC-B9A79CB3DE91}">
      <dsp:nvSpPr>
        <dsp:cNvPr id="0" name=""/>
        <dsp:cNvSpPr/>
      </dsp:nvSpPr>
      <dsp:spPr>
        <a:xfrm>
          <a:off x="720048" y="1553448"/>
          <a:ext cx="6995160" cy="1378685"/>
        </a:xfrm>
        <a:prstGeom prst="roundRect">
          <a:avLst>
            <a:gd name="adj" fmla="val 10000"/>
          </a:avLst>
        </a:prstGeom>
        <a:solidFill>
          <a:srgbClr val="FAAC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solidFill>
                <a:srgbClr val="002060"/>
              </a:solidFill>
            </a:rPr>
            <a:t>Bilgisayarlı </a:t>
          </a:r>
          <a:r>
            <a:rPr lang="tr-TR" sz="2000" b="1" i="1" kern="1200" dirty="0" err="1" smtClean="0">
              <a:solidFill>
                <a:srgbClr val="002060"/>
              </a:solidFill>
            </a:rPr>
            <a:t>algoritm</a:t>
          </a:r>
          <a:r>
            <a:rPr lang="tr-TR" sz="2000" b="1" i="1" kern="1200" dirty="0" smtClean="0">
              <a:solidFill>
                <a:srgbClr val="002060"/>
              </a:solidFill>
            </a:rPr>
            <a:t> ile elde edilen seri </a:t>
          </a:r>
          <a:r>
            <a:rPr lang="tr-TR" sz="2000" b="1" i="1" kern="1200" dirty="0" err="1" smtClean="0">
              <a:solidFill>
                <a:srgbClr val="002060"/>
              </a:solidFill>
            </a:rPr>
            <a:t>Ca</a:t>
          </a:r>
          <a:r>
            <a:rPr lang="tr-TR" sz="2000" b="1" i="1" kern="1200" dirty="0" smtClean="0">
              <a:solidFill>
                <a:srgbClr val="002060"/>
              </a:solidFill>
            </a:rPr>
            <a:t> 125 ölçümleri </a:t>
          </a:r>
          <a:r>
            <a:rPr lang="tr-TR" sz="2000" b="1" i="1" kern="1200" dirty="0" err="1" smtClean="0">
              <a:solidFill>
                <a:srgbClr val="002060"/>
              </a:solidFill>
            </a:rPr>
            <a:t>over</a:t>
          </a:r>
          <a:r>
            <a:rPr lang="tr-TR" sz="2000" b="1" i="1" kern="1200" dirty="0" smtClean="0">
              <a:solidFill>
                <a:srgbClr val="002060"/>
              </a:solidFill>
            </a:rPr>
            <a:t> kanserli hastanın profili ile karşılaştırılıyor. Benziyorsa </a:t>
          </a:r>
          <a:r>
            <a:rPr lang="tr-TR" sz="2000" b="1" i="1" kern="1200" dirty="0" err="1" smtClean="0">
              <a:solidFill>
                <a:srgbClr val="002060"/>
              </a:solidFill>
            </a:rPr>
            <a:t>over</a:t>
          </a:r>
          <a:r>
            <a:rPr lang="tr-TR" sz="2000" b="1" i="1" kern="1200" dirty="0" smtClean="0">
              <a:solidFill>
                <a:srgbClr val="002060"/>
              </a:solidFill>
            </a:rPr>
            <a:t> kanserini yakalama da  anlamlı olabilir</a:t>
          </a:r>
        </a:p>
      </dsp:txBody>
      <dsp:txXfrm>
        <a:off x="760428" y="1593828"/>
        <a:ext cx="5414617" cy="1297925"/>
      </dsp:txXfrm>
    </dsp:sp>
    <dsp:sp modelId="{1F40B1FF-C746-40E7-B07B-7F699413ED60}">
      <dsp:nvSpPr>
        <dsp:cNvPr id="0" name=""/>
        <dsp:cNvSpPr/>
      </dsp:nvSpPr>
      <dsp:spPr>
        <a:xfrm>
          <a:off x="1234439" y="3281637"/>
          <a:ext cx="6995160" cy="113086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70C0"/>
              </a:solidFill>
            </a:rPr>
            <a:t>ROCA kullanıldığında  </a:t>
          </a:r>
          <a:r>
            <a:rPr lang="tr-TR" sz="2000" b="1" kern="1200" dirty="0" err="1" smtClean="0">
              <a:solidFill>
                <a:srgbClr val="0070C0"/>
              </a:solidFill>
            </a:rPr>
            <a:t>Ca</a:t>
          </a:r>
          <a:r>
            <a:rPr lang="tr-TR" sz="2000" b="1" kern="1200" dirty="0" smtClean="0">
              <a:solidFill>
                <a:srgbClr val="0070C0"/>
              </a:solidFill>
            </a:rPr>
            <a:t> 125’in </a:t>
          </a:r>
          <a:r>
            <a:rPr lang="tr-TR" sz="2000" b="1" kern="1200" dirty="0" err="1" smtClean="0">
              <a:solidFill>
                <a:srgbClr val="0070C0"/>
              </a:solidFill>
            </a:rPr>
            <a:t>sensitivitesini</a:t>
          </a:r>
          <a:r>
            <a:rPr lang="tr-TR" sz="2000" b="1" kern="1200" dirty="0" smtClean="0">
              <a:solidFill>
                <a:srgbClr val="0070C0"/>
              </a:solidFill>
            </a:rPr>
            <a:t> %65’ ten %86’ ya yükseltmektedir.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70C0"/>
              </a:solidFill>
            </a:rPr>
            <a:t> </a:t>
          </a:r>
          <a:endParaRPr lang="tr-TR" sz="2000" b="1" kern="1200" dirty="0">
            <a:solidFill>
              <a:srgbClr val="0070C0"/>
            </a:solidFill>
          </a:endParaRPr>
        </a:p>
      </dsp:txBody>
      <dsp:txXfrm>
        <a:off x="1267561" y="3314759"/>
        <a:ext cx="5429133" cy="1064617"/>
      </dsp:txXfrm>
    </dsp:sp>
    <dsp:sp modelId="{13DDCED9-1C58-419B-BC4D-2C52D600B1C4}">
      <dsp:nvSpPr>
        <dsp:cNvPr id="0" name=""/>
        <dsp:cNvSpPr/>
      </dsp:nvSpPr>
      <dsp:spPr>
        <a:xfrm>
          <a:off x="6112597" y="1008113"/>
          <a:ext cx="882562" cy="9256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311173" y="1008113"/>
        <a:ext cx="485410" cy="707215"/>
      </dsp:txXfrm>
    </dsp:sp>
    <dsp:sp modelId="{7C5DFDFF-7822-4015-96DC-D0D616411B18}">
      <dsp:nvSpPr>
        <dsp:cNvPr id="0" name=""/>
        <dsp:cNvSpPr/>
      </dsp:nvSpPr>
      <dsp:spPr>
        <a:xfrm>
          <a:off x="6729817" y="2592287"/>
          <a:ext cx="882562" cy="907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6928393" y="2592287"/>
        <a:ext cx="485410" cy="688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6A418-B752-42D8-B44D-B429B545971B}">
      <dsp:nvSpPr>
        <dsp:cNvPr id="0" name=""/>
        <dsp:cNvSpPr/>
      </dsp:nvSpPr>
      <dsp:spPr>
        <a:xfrm>
          <a:off x="0" y="2974343"/>
          <a:ext cx="4040188" cy="97624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70C0"/>
              </a:solidFill>
            </a:rPr>
            <a:t>Yüksek ROCA Risk</a:t>
          </a:r>
        </a:p>
      </dsp:txBody>
      <dsp:txXfrm>
        <a:off x="0" y="2974343"/>
        <a:ext cx="4040188" cy="976245"/>
      </dsp:txXfrm>
    </dsp:sp>
    <dsp:sp modelId="{E3BE1D5D-00BF-4C09-BFDA-7F3763EADEF3}">
      <dsp:nvSpPr>
        <dsp:cNvPr id="0" name=""/>
        <dsp:cNvSpPr/>
      </dsp:nvSpPr>
      <dsp:spPr>
        <a:xfrm rot="10800000">
          <a:off x="0" y="1487521"/>
          <a:ext cx="4040188" cy="1501466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>
              <a:solidFill>
                <a:srgbClr val="0070C0"/>
              </a:solidFill>
            </a:rPr>
            <a:t>Intermediate</a:t>
          </a:r>
          <a:r>
            <a:rPr lang="tr-TR" sz="2000" b="1" kern="1200" dirty="0" smtClean="0">
              <a:solidFill>
                <a:srgbClr val="0070C0"/>
              </a:solidFill>
            </a:rPr>
            <a:t> ROCA Riski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70C0"/>
              </a:solidFill>
            </a:rPr>
            <a:t>(Ca-125 takibine devam)</a:t>
          </a:r>
        </a:p>
      </dsp:txBody>
      <dsp:txXfrm rot="10800000">
        <a:off x="0" y="1487521"/>
        <a:ext cx="4040188" cy="975608"/>
      </dsp:txXfrm>
    </dsp:sp>
    <dsp:sp modelId="{17B592EF-115C-4D9B-8BC2-59585C943881}">
      <dsp:nvSpPr>
        <dsp:cNvPr id="0" name=""/>
        <dsp:cNvSpPr/>
      </dsp:nvSpPr>
      <dsp:spPr>
        <a:xfrm rot="10800000">
          <a:off x="0" y="698"/>
          <a:ext cx="4040188" cy="1501466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70C0"/>
              </a:solidFill>
            </a:rPr>
            <a:t>Yıllık C</a:t>
          </a:r>
          <a:r>
            <a:rPr lang="en-US" sz="2000" b="1" kern="1200" dirty="0" smtClean="0">
              <a:solidFill>
                <a:srgbClr val="0070C0"/>
              </a:solidFill>
            </a:rPr>
            <a:t>A</a:t>
          </a:r>
          <a:r>
            <a:rPr lang="tr-TR" sz="2000" b="1" kern="1200" dirty="0" smtClean="0">
              <a:solidFill>
                <a:srgbClr val="0070C0"/>
              </a:solidFill>
            </a:rPr>
            <a:t> 125 ölçümü </a:t>
          </a:r>
        </a:p>
      </dsp:txBody>
      <dsp:txXfrm rot="10800000">
        <a:off x="0" y="698"/>
        <a:ext cx="4040188" cy="9756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F74F-C48A-4F2F-8EBE-F4CE77988695}">
      <dsp:nvSpPr>
        <dsp:cNvPr id="0" name=""/>
        <dsp:cNvSpPr/>
      </dsp:nvSpPr>
      <dsp:spPr>
        <a:xfrm>
          <a:off x="503165" y="2160241"/>
          <a:ext cx="3036460" cy="117535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0000"/>
              </a:solidFill>
            </a:rPr>
            <a:t>TVS </a:t>
          </a:r>
          <a:r>
            <a:rPr lang="tr-TR" sz="2800" b="1" kern="1200" dirty="0" err="1" smtClean="0">
              <a:solidFill>
                <a:srgbClr val="FF0000"/>
              </a:solidFill>
            </a:rPr>
            <a:t>and</a:t>
          </a:r>
          <a:r>
            <a:rPr lang="tr-TR" sz="2800" b="1" kern="1200" dirty="0" smtClean="0">
              <a:solidFill>
                <a:srgbClr val="FF0000"/>
              </a:solidFill>
            </a:rPr>
            <a:t> GYN </a:t>
          </a:r>
          <a:r>
            <a:rPr lang="tr-TR" sz="2800" b="1" kern="1200" dirty="0" err="1" smtClean="0">
              <a:solidFill>
                <a:srgbClr val="FF0000"/>
              </a:solidFill>
            </a:rPr>
            <a:t>Oncologist</a:t>
          </a:r>
          <a:endParaRPr lang="tr-TR" sz="2800" b="1" kern="1200" dirty="0">
            <a:solidFill>
              <a:srgbClr val="FF0000"/>
            </a:solidFill>
          </a:endParaRPr>
        </a:p>
      </dsp:txBody>
      <dsp:txXfrm>
        <a:off x="503165" y="2160241"/>
        <a:ext cx="3036460" cy="1175353"/>
      </dsp:txXfrm>
    </dsp:sp>
    <dsp:sp modelId="{87AEBBB1-2D22-43E3-AB9C-9298672A43C0}">
      <dsp:nvSpPr>
        <dsp:cNvPr id="0" name=""/>
        <dsp:cNvSpPr/>
      </dsp:nvSpPr>
      <dsp:spPr>
        <a:xfrm rot="10800000">
          <a:off x="0" y="729720"/>
          <a:ext cx="4042792" cy="149144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rgbClr val="0070C0"/>
              </a:solidFill>
            </a:rPr>
            <a:t>Intermediated</a:t>
          </a:r>
          <a:r>
            <a:rPr lang="tr-TR" sz="2800" b="1" kern="1200" dirty="0" smtClean="0">
              <a:solidFill>
                <a:srgbClr val="0070C0"/>
              </a:solidFill>
            </a:rPr>
            <a:t> ROCA Risk</a:t>
          </a:r>
        </a:p>
      </dsp:txBody>
      <dsp:txXfrm rot="10800000">
        <a:off x="0" y="729720"/>
        <a:ext cx="4042792" cy="9690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3B21B-252A-4D7B-B982-A569B0363E48}">
      <dsp:nvSpPr>
        <dsp:cNvPr id="0" name=""/>
        <dsp:cNvSpPr/>
      </dsp:nvSpPr>
      <dsp:spPr>
        <a:xfrm rot="10800000">
          <a:off x="-1" y="2605"/>
          <a:ext cx="8229603" cy="1512808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97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solidFill>
                <a:srgbClr val="002060"/>
              </a:solidFill>
            </a:rPr>
            <a:t>The</a:t>
          </a:r>
          <a:r>
            <a:rPr lang="tr-TR" sz="2400" kern="1200" dirty="0" smtClean="0">
              <a:solidFill>
                <a:srgbClr val="002060"/>
              </a:solidFill>
            </a:rPr>
            <a:t> Risk of </a:t>
          </a:r>
          <a:r>
            <a:rPr lang="tr-TR" sz="2400" kern="1200" dirty="0" err="1" smtClean="0">
              <a:solidFill>
                <a:srgbClr val="002060"/>
              </a:solidFill>
            </a:rPr>
            <a:t>Malignancy</a:t>
          </a:r>
          <a:r>
            <a:rPr lang="tr-TR" sz="2400" kern="1200" dirty="0" smtClean="0">
              <a:solidFill>
                <a:srgbClr val="002060"/>
              </a:solidFill>
            </a:rPr>
            <a:t> </a:t>
          </a:r>
          <a:r>
            <a:rPr lang="tr-TR" sz="2400" kern="1200" dirty="0" smtClean="0">
              <a:solidFill>
                <a:srgbClr val="FF0000"/>
              </a:solidFill>
            </a:rPr>
            <a:t>(RMI ) </a:t>
          </a:r>
          <a:r>
            <a:rPr lang="tr-TR" sz="2400" kern="1200" dirty="0" smtClean="0">
              <a:solidFill>
                <a:srgbClr val="002060"/>
              </a:solidFill>
            </a:rPr>
            <a:t>; </a:t>
          </a:r>
          <a:r>
            <a:rPr lang="tr-TR" sz="2400" kern="1200" dirty="0" err="1" smtClean="0">
              <a:solidFill>
                <a:srgbClr val="FF0000"/>
              </a:solidFill>
            </a:rPr>
            <a:t>Adneksiyal</a:t>
          </a:r>
          <a:r>
            <a:rPr lang="tr-TR" sz="2400" kern="1200" dirty="0" smtClean="0">
              <a:solidFill>
                <a:srgbClr val="FF0000"/>
              </a:solidFill>
            </a:rPr>
            <a:t> kitle mevcudiyetinde </a:t>
          </a:r>
          <a:r>
            <a:rPr lang="tr-TR" sz="2400" kern="1200" dirty="0" smtClean="0">
              <a:solidFill>
                <a:srgbClr val="002060"/>
              </a:solidFill>
            </a:rPr>
            <a:t>CA 125 düzeyi, </a:t>
          </a:r>
          <a:r>
            <a:rPr lang="tr-TR" sz="2400" kern="1200" dirty="0" err="1" smtClean="0">
              <a:solidFill>
                <a:srgbClr val="002060"/>
              </a:solidFill>
            </a:rPr>
            <a:t>ultrasound</a:t>
          </a:r>
          <a:r>
            <a:rPr lang="tr-TR" sz="2400" kern="1200" dirty="0" smtClean="0">
              <a:solidFill>
                <a:srgbClr val="002060"/>
              </a:solidFill>
            </a:rPr>
            <a:t> </a:t>
          </a:r>
          <a:r>
            <a:rPr lang="tr-TR" sz="2400" kern="1200" dirty="0" err="1" smtClean="0">
              <a:solidFill>
                <a:srgbClr val="002060"/>
              </a:solidFill>
            </a:rPr>
            <a:t>score</a:t>
          </a:r>
          <a:r>
            <a:rPr lang="tr-TR" sz="2400" kern="1200" dirty="0" smtClean="0">
              <a:solidFill>
                <a:srgbClr val="002060"/>
              </a:solidFill>
            </a:rPr>
            <a:t>, ve </a:t>
          </a:r>
          <a:r>
            <a:rPr lang="tr-TR" sz="2400" kern="1200" dirty="0" err="1" smtClean="0">
              <a:solidFill>
                <a:srgbClr val="002060"/>
              </a:solidFill>
            </a:rPr>
            <a:t>menopausal</a:t>
          </a:r>
          <a:r>
            <a:rPr lang="tr-TR" sz="2400" kern="1200" dirty="0" smtClean="0">
              <a:solidFill>
                <a:srgbClr val="002060"/>
              </a:solidFill>
            </a:rPr>
            <a:t> durum ile </a:t>
          </a:r>
          <a:r>
            <a:rPr lang="tr-TR" sz="2400" kern="1200" dirty="0" err="1" smtClean="0">
              <a:solidFill>
                <a:srgbClr val="002060"/>
              </a:solidFill>
            </a:rPr>
            <a:t>malignite</a:t>
          </a:r>
          <a:r>
            <a:rPr lang="tr-TR" sz="2400" kern="1200" dirty="0" smtClean="0">
              <a:solidFill>
                <a:srgbClr val="002060"/>
              </a:solidFill>
            </a:rPr>
            <a:t> olasılığının değerlendirilmesi</a:t>
          </a:r>
          <a:endParaRPr lang="tr-TR" sz="2400" b="1" kern="1200" dirty="0">
            <a:solidFill>
              <a:srgbClr val="002060"/>
            </a:solidFill>
          </a:endParaRPr>
        </a:p>
      </dsp:txBody>
      <dsp:txXfrm rot="10800000">
        <a:off x="378201" y="2605"/>
        <a:ext cx="7851401" cy="1512808"/>
      </dsp:txXfrm>
    </dsp:sp>
    <dsp:sp modelId="{B250A113-7A1E-44B0-A03E-0B4BD4382DCE}">
      <dsp:nvSpPr>
        <dsp:cNvPr id="0" name=""/>
        <dsp:cNvSpPr/>
      </dsp:nvSpPr>
      <dsp:spPr>
        <a:xfrm flipH="1" flipV="1">
          <a:off x="0" y="70821"/>
          <a:ext cx="1181226" cy="1237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8B186-1967-424C-A288-837F600EF0D6}">
      <dsp:nvSpPr>
        <dsp:cNvPr id="0" name=""/>
        <dsp:cNvSpPr/>
      </dsp:nvSpPr>
      <dsp:spPr>
        <a:xfrm rot="10800000">
          <a:off x="20685" y="1869431"/>
          <a:ext cx="8188229" cy="1185958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97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0000"/>
              </a:solidFill>
            </a:rPr>
            <a:t>ROMA</a:t>
          </a:r>
          <a:r>
            <a:rPr lang="tr-TR" sz="2400" kern="1200" dirty="0" smtClean="0">
              <a:solidFill>
                <a:srgbClr val="0070C0"/>
              </a:solidFill>
            </a:rPr>
            <a:t> (Risk of </a:t>
          </a:r>
          <a:r>
            <a:rPr lang="tr-TR" sz="2400" kern="1200" dirty="0" err="1" smtClean="0">
              <a:solidFill>
                <a:srgbClr val="0070C0"/>
              </a:solidFill>
            </a:rPr>
            <a:t>malignancy</a:t>
          </a:r>
          <a:r>
            <a:rPr lang="tr-TR" sz="2400" kern="1200" dirty="0" smtClean="0">
              <a:solidFill>
                <a:srgbClr val="0070C0"/>
              </a:solidFill>
            </a:rPr>
            <a:t> </a:t>
          </a:r>
          <a:r>
            <a:rPr lang="tr-TR" sz="2400" kern="1200" dirty="0" err="1" smtClean="0">
              <a:solidFill>
                <a:srgbClr val="0070C0"/>
              </a:solidFill>
            </a:rPr>
            <a:t>Algorhyt</a:t>
          </a:r>
          <a:r>
            <a:rPr lang="en-US" sz="2400" kern="1200" dirty="0" smtClean="0">
              <a:solidFill>
                <a:srgbClr val="0070C0"/>
              </a:solidFill>
            </a:rPr>
            <a:t>h</a:t>
          </a:r>
          <a:r>
            <a:rPr lang="tr-TR" sz="2400" kern="1200" dirty="0" smtClean="0">
              <a:solidFill>
                <a:srgbClr val="0070C0"/>
              </a:solidFill>
            </a:rPr>
            <a:t>m): </a:t>
          </a:r>
          <a:r>
            <a:rPr lang="tr-TR" sz="2400" kern="1200" dirty="0" err="1" smtClean="0">
              <a:solidFill>
                <a:srgbClr val="0070C0"/>
              </a:solidFill>
            </a:rPr>
            <a:t>Postmenopozal</a:t>
          </a:r>
          <a:r>
            <a:rPr lang="tr-TR" sz="2400" kern="1200" dirty="0" smtClean="0">
              <a:solidFill>
                <a:srgbClr val="0070C0"/>
              </a:solidFill>
            </a:rPr>
            <a:t> Serum HE4 ve CA 125 düzeyleri ile değerlendirme</a:t>
          </a:r>
          <a:endParaRPr lang="tr-TR" sz="2400" kern="1200" dirty="0">
            <a:solidFill>
              <a:srgbClr val="0070C0"/>
            </a:solidFill>
          </a:endParaRPr>
        </a:p>
      </dsp:txBody>
      <dsp:txXfrm rot="10800000">
        <a:off x="317174" y="1869431"/>
        <a:ext cx="7891740" cy="1185958"/>
      </dsp:txXfrm>
    </dsp:sp>
    <dsp:sp modelId="{904252F8-659C-4727-B75E-B2F4E9498D84}">
      <dsp:nvSpPr>
        <dsp:cNvPr id="0" name=""/>
        <dsp:cNvSpPr/>
      </dsp:nvSpPr>
      <dsp:spPr>
        <a:xfrm>
          <a:off x="0" y="2016229"/>
          <a:ext cx="912654" cy="10304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68E4F-B62E-4A8A-911E-5BA3FFA08ABA}">
      <dsp:nvSpPr>
        <dsp:cNvPr id="0" name=""/>
        <dsp:cNvSpPr/>
      </dsp:nvSpPr>
      <dsp:spPr>
        <a:xfrm rot="10800000">
          <a:off x="20685" y="3409407"/>
          <a:ext cx="8188229" cy="1185958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9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FF0000"/>
              </a:solidFill>
            </a:rPr>
            <a:t>OVA1 test</a:t>
          </a:r>
          <a:r>
            <a:rPr lang="tr-TR" sz="2800" kern="1200" dirty="0" smtClean="0">
              <a:solidFill>
                <a:srgbClr val="0070C0"/>
              </a:solidFill>
            </a:rPr>
            <a:t>; Kitlede </a:t>
          </a:r>
          <a:r>
            <a:rPr lang="tr-TR" sz="2800" kern="1200" dirty="0" err="1" smtClean="0">
              <a:solidFill>
                <a:srgbClr val="0070C0"/>
              </a:solidFill>
            </a:rPr>
            <a:t>spectrometry</a:t>
          </a:r>
          <a:r>
            <a:rPr lang="tr-TR" sz="2800" kern="1200" dirty="0" smtClean="0">
              <a:solidFill>
                <a:srgbClr val="0070C0"/>
              </a:solidFill>
            </a:rPr>
            <a:t> ve </a:t>
          </a:r>
          <a:r>
            <a:rPr lang="tr-TR" sz="2800" kern="1200" dirty="0" err="1" smtClean="0">
              <a:solidFill>
                <a:srgbClr val="0070C0"/>
              </a:solidFill>
            </a:rPr>
            <a:t>proteomic</a:t>
          </a:r>
          <a:r>
            <a:rPr lang="tr-TR" sz="2800" kern="1200" dirty="0" smtClean="0">
              <a:solidFill>
                <a:srgbClr val="0070C0"/>
              </a:solidFill>
            </a:rPr>
            <a:t> ölçümüne dayalı</a:t>
          </a:r>
          <a:endParaRPr lang="tr-TR" sz="2800" kern="1200" dirty="0">
            <a:solidFill>
              <a:srgbClr val="0070C0"/>
            </a:solidFill>
          </a:endParaRPr>
        </a:p>
      </dsp:txBody>
      <dsp:txXfrm rot="10800000">
        <a:off x="317174" y="3409407"/>
        <a:ext cx="7891740" cy="1185958"/>
      </dsp:txXfrm>
    </dsp:sp>
    <dsp:sp modelId="{6866713A-CB7E-4F0C-8EE4-F2468EB8F1CB}">
      <dsp:nvSpPr>
        <dsp:cNvPr id="0" name=""/>
        <dsp:cNvSpPr/>
      </dsp:nvSpPr>
      <dsp:spPr>
        <a:xfrm>
          <a:off x="0" y="3482800"/>
          <a:ext cx="959108" cy="9847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AB58A-BDAF-40C1-AD5A-E6089412F5D8}">
      <dsp:nvSpPr>
        <dsp:cNvPr id="0" name=""/>
        <dsp:cNvSpPr/>
      </dsp:nvSpPr>
      <dsp:spPr>
        <a:xfrm>
          <a:off x="596374" y="0"/>
          <a:ext cx="4525963" cy="4525963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81000-85CE-423C-87CB-92E04F7CA7A4}">
      <dsp:nvSpPr>
        <dsp:cNvPr id="0" name=""/>
        <dsp:cNvSpPr/>
      </dsp:nvSpPr>
      <dsp:spPr>
        <a:xfrm>
          <a:off x="1087169" y="455027"/>
          <a:ext cx="6486248" cy="1071380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</a:rPr>
            <a:t>Pelvik</a:t>
          </a:r>
          <a:r>
            <a:rPr lang="en-US" sz="2800" b="1" kern="1200" dirty="0" smtClean="0">
              <a:solidFill>
                <a:srgbClr val="002060"/>
              </a:solidFill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</a:rPr>
            <a:t>kitle</a:t>
          </a:r>
          <a:r>
            <a:rPr lang="en-US" sz="2800" b="1" kern="1200" dirty="0" smtClean="0">
              <a:solidFill>
                <a:srgbClr val="002060"/>
              </a:solidFill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</a:rPr>
            <a:t>mevcutsa</a:t>
          </a:r>
          <a:r>
            <a:rPr lang="en-US" sz="2800" b="1" kern="1200" dirty="0" smtClean="0">
              <a:solidFill>
                <a:srgbClr val="002060"/>
              </a:solidFill>
            </a:rPr>
            <a:t> </a:t>
          </a:r>
          <a:r>
            <a:rPr lang="en-US" sz="2800" kern="1200" dirty="0" err="1" smtClean="0">
              <a:solidFill>
                <a:srgbClr val="002060"/>
              </a:solidFill>
            </a:rPr>
            <a:t>faydalı</a:t>
          </a:r>
          <a:endParaRPr lang="tr-TR" sz="2800" kern="1200" dirty="0" smtClean="0">
            <a:solidFill>
              <a:srgbClr val="002060"/>
            </a:solidFill>
          </a:endParaRPr>
        </a:p>
      </dsp:txBody>
      <dsp:txXfrm>
        <a:off x="1139469" y="507327"/>
        <a:ext cx="6381648" cy="966780"/>
      </dsp:txXfrm>
    </dsp:sp>
    <dsp:sp modelId="{9CA209CE-D0B6-4B24-A548-E29E38A52FE0}">
      <dsp:nvSpPr>
        <dsp:cNvPr id="0" name=""/>
        <dsp:cNvSpPr/>
      </dsp:nvSpPr>
      <dsp:spPr>
        <a:xfrm>
          <a:off x="1047292" y="1660330"/>
          <a:ext cx="6566002" cy="1071380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002060"/>
              </a:solidFill>
            </a:rPr>
            <a:t>Genel popülasyon tarama testi değildir</a:t>
          </a:r>
        </a:p>
      </dsp:txBody>
      <dsp:txXfrm>
        <a:off x="1099592" y="1712630"/>
        <a:ext cx="6461402" cy="966780"/>
      </dsp:txXfrm>
    </dsp:sp>
    <dsp:sp modelId="{57A4BAEA-C5B3-494F-9031-2461B535858F}">
      <dsp:nvSpPr>
        <dsp:cNvPr id="0" name=""/>
        <dsp:cNvSpPr/>
      </dsp:nvSpPr>
      <dsp:spPr>
        <a:xfrm>
          <a:off x="1027361" y="2865632"/>
          <a:ext cx="6605864" cy="1071380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002060"/>
              </a:solidFill>
            </a:rPr>
            <a:t>Kitleye cerrahi gerekli mi? Karar vermede faydalı.</a:t>
          </a:r>
        </a:p>
      </dsp:txBody>
      <dsp:txXfrm>
        <a:off x="1079661" y="2917932"/>
        <a:ext cx="6501264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C3BE7-B6C2-1C4D-B4B0-B4BF79B65EF4}" type="datetimeFigureOut">
              <a:rPr lang="en-US" smtClean="0"/>
              <a:t>8.05.2015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C14B-FAE7-974C-A445-4BDEA9BA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C14B-FAE7-974C-A445-4BDEA9BA98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CB4C-9C03-45F5-952A-D550C3B4FDA7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20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07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51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39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3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65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46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94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0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38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5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19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C83D-DD73-4465-9BCF-5AD094FCD47B}" type="datetimeFigureOut">
              <a:rPr lang="tr-TR" smtClean="0"/>
              <a:t>8.05.2015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45E8-C587-42D5-8B7D-B812B49C2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3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20" Type="http://schemas.openxmlformats.org/officeDocument/2006/relationships/image" Target="../media/image34.gif"/><Relationship Id="rId21" Type="http://schemas.openxmlformats.org/officeDocument/2006/relationships/image" Target="../media/image35.gif"/><Relationship Id="rId22" Type="http://schemas.openxmlformats.org/officeDocument/2006/relationships/image" Target="../media/image36.jpeg"/><Relationship Id="rId23" Type="http://schemas.openxmlformats.org/officeDocument/2006/relationships/image" Target="../media/image37.jpeg"/><Relationship Id="rId24" Type="http://schemas.openxmlformats.org/officeDocument/2006/relationships/image" Target="../media/image38.jpeg"/><Relationship Id="rId25" Type="http://schemas.openxmlformats.org/officeDocument/2006/relationships/image" Target="../media/image39.jpeg"/><Relationship Id="rId26" Type="http://schemas.openxmlformats.org/officeDocument/2006/relationships/image" Target="../media/image40.jpeg"/><Relationship Id="rId27" Type="http://schemas.openxmlformats.org/officeDocument/2006/relationships/image" Target="../media/image41.jpeg"/><Relationship Id="rId28" Type="http://schemas.openxmlformats.org/officeDocument/2006/relationships/image" Target="../media/image42.jpeg"/><Relationship Id="rId10" Type="http://schemas.openxmlformats.org/officeDocument/2006/relationships/image" Target="../media/image24.jpeg"/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4" Type="http://schemas.openxmlformats.org/officeDocument/2006/relationships/image" Target="../media/image28.gif"/><Relationship Id="rId15" Type="http://schemas.openxmlformats.org/officeDocument/2006/relationships/image" Target="../media/image29.gif"/><Relationship Id="rId16" Type="http://schemas.openxmlformats.org/officeDocument/2006/relationships/image" Target="../media/image30.gif"/><Relationship Id="rId17" Type="http://schemas.openxmlformats.org/officeDocument/2006/relationships/image" Target="../media/image31.gif"/><Relationship Id="rId18" Type="http://schemas.openxmlformats.org/officeDocument/2006/relationships/image" Target="../media/image32.jpeg"/><Relationship Id="rId19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  <a:solidFill>
            <a:schemeClr val="accent2">
              <a:lumMod val="75000"/>
            </a:schemeClr>
          </a:solidFill>
          <a:ln w="76200" cmpd="sng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r-TR" i="1" dirty="0" err="1" smtClean="0">
                <a:solidFill>
                  <a:schemeClr val="bg1"/>
                </a:solidFill>
                <a:latin typeface="Arial"/>
                <a:cs typeface="Arial"/>
              </a:rPr>
              <a:t>Over</a:t>
            </a:r>
            <a:r>
              <a:rPr lang="tr-TR" i="1" dirty="0" smtClean="0">
                <a:solidFill>
                  <a:schemeClr val="bg1"/>
                </a:solidFill>
                <a:latin typeface="Arial"/>
                <a:cs typeface="Arial"/>
              </a:rPr>
              <a:t> Kanserinde Tarama Yapılmalı m</a:t>
            </a:r>
            <a:r>
              <a:rPr lang="tr-TR" i="1" dirty="0" smtClean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lang="tr-TR" i="1" dirty="0" smtClean="0">
                <a:solidFill>
                  <a:srgbClr val="FFFFFF"/>
                </a:solidFill>
                <a:latin typeface="Apple Chancery"/>
                <a:cs typeface="Apple Chancery"/>
              </a:rPr>
              <a:t>?</a:t>
            </a:r>
            <a:endParaRPr lang="tr-TR" i="1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6400800" cy="1752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tr-TR" sz="2800" i="1" dirty="0" smtClean="0">
                <a:solidFill>
                  <a:srgbClr val="000090"/>
                </a:solidFill>
              </a:rPr>
              <a:t>Prof. Dr. Meral Aban</a:t>
            </a:r>
          </a:p>
          <a:p>
            <a:r>
              <a:rPr lang="tr-TR" sz="2800" i="1" dirty="0" smtClean="0">
                <a:solidFill>
                  <a:srgbClr val="000090"/>
                </a:solidFill>
              </a:rPr>
              <a:t>Yeditepe Üniversitesi Tıp Fakültesi Hastanesi</a:t>
            </a:r>
            <a:endParaRPr lang="tr-TR" sz="2800" i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9" y="128914"/>
            <a:ext cx="3683000" cy="2209800"/>
          </a:xfrm>
          <a:prstGeom prst="rect">
            <a:avLst/>
          </a:prstGeom>
        </p:spPr>
      </p:pic>
      <p:pic>
        <p:nvPicPr>
          <p:cNvPr id="5" name="Picture 2" descr="C:\Documents and Settings\Admin\Desktop\trssgo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741251" cy="1901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97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Jinekolojik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Muayene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ile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Tarama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1403648" y="1988840"/>
            <a:ext cx="5688632" cy="3024336"/>
          </a:xfrm>
          <a:prstGeom prst="ellipse">
            <a:avLst/>
          </a:prstGeom>
          <a:solidFill>
            <a:srgbClr val="FAACA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002060"/>
                </a:solidFill>
              </a:rPr>
              <a:t>Bir erken evre </a:t>
            </a:r>
            <a:r>
              <a:rPr lang="tr-TR" sz="2800" dirty="0" err="1" smtClean="0">
                <a:solidFill>
                  <a:srgbClr val="002060"/>
                </a:solidFill>
              </a:rPr>
              <a:t>over</a:t>
            </a:r>
            <a:r>
              <a:rPr lang="tr-TR" sz="2800" dirty="0" smtClean="0">
                <a:solidFill>
                  <a:srgbClr val="002060"/>
                </a:solidFill>
              </a:rPr>
              <a:t> kanseri yakalamak için </a:t>
            </a:r>
            <a:r>
              <a:rPr lang="tr-TR" sz="2800" dirty="0" err="1" smtClean="0">
                <a:solidFill>
                  <a:srgbClr val="002060"/>
                </a:solidFill>
              </a:rPr>
              <a:t>asemptomatik</a:t>
            </a:r>
            <a:r>
              <a:rPr lang="tr-TR" sz="2800" dirty="0" smtClean="0">
                <a:solidFill>
                  <a:srgbClr val="002060"/>
                </a:solidFill>
              </a:rPr>
              <a:t> kadınlarda yapılması gereken jinekolojik muayene sayısı 10.000</a:t>
            </a:r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5" name="Sağ Ok 4"/>
          <p:cNvSpPr/>
          <p:nvPr/>
        </p:nvSpPr>
        <p:spPr>
          <a:xfrm>
            <a:off x="2267744" y="5013176"/>
            <a:ext cx="424847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Tek başına jinekolojik muayene ile tarama  yetersiz.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89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r-TR" b="1" i="1" dirty="0" err="1" smtClean="0">
                <a:solidFill>
                  <a:schemeClr val="bg1"/>
                </a:solidFill>
              </a:rPr>
              <a:t>Cancer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Antigen</a:t>
            </a:r>
            <a:r>
              <a:rPr lang="tr-TR" b="1" i="1" dirty="0" smtClean="0">
                <a:solidFill>
                  <a:schemeClr val="bg1"/>
                </a:solidFill>
              </a:rPr>
              <a:t> 125 (CA 125)</a:t>
            </a:r>
            <a:endParaRPr lang="tr-TR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65856"/>
              </p:ext>
            </p:extLst>
          </p:nvPr>
        </p:nvGraphicFramePr>
        <p:xfrm>
          <a:off x="683568" y="1600200"/>
          <a:ext cx="8003232" cy="413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3232"/>
              </a:tblGrid>
              <a:tr h="103415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2800" dirty="0" smtClean="0"/>
                        <a:t>CA</a:t>
                      </a:r>
                      <a:r>
                        <a:rPr lang="en-US" sz="2800" dirty="0" smtClean="0"/>
                        <a:t> </a:t>
                      </a:r>
                      <a:r>
                        <a:rPr lang="tr-TR" sz="2800" dirty="0" smtClean="0"/>
                        <a:t>125</a:t>
                      </a:r>
                      <a:r>
                        <a:rPr lang="tr-TR" sz="2800" baseline="0" dirty="0" smtClean="0"/>
                        <a:t> </a:t>
                      </a:r>
                      <a:r>
                        <a:rPr lang="tr-TR" sz="2800" dirty="0" err="1" smtClean="0"/>
                        <a:t>coelomic</a:t>
                      </a:r>
                      <a:r>
                        <a:rPr lang="tr-TR" sz="2800" dirty="0" smtClean="0"/>
                        <a:t> </a:t>
                      </a:r>
                      <a:r>
                        <a:rPr lang="tr-TR" sz="2800" dirty="0" err="1" smtClean="0"/>
                        <a:t>epithelium’dan</a:t>
                      </a:r>
                      <a:r>
                        <a:rPr lang="tr-TR" sz="2800" dirty="0" smtClean="0"/>
                        <a:t> oluşan dokulardan </a:t>
                      </a:r>
                      <a:r>
                        <a:rPr lang="tr-TR" sz="2800" dirty="0" err="1" smtClean="0"/>
                        <a:t>expresse</a:t>
                      </a:r>
                      <a:r>
                        <a:rPr lang="tr-TR" sz="2800" dirty="0" smtClean="0"/>
                        <a:t> olmaktadır.</a:t>
                      </a:r>
                      <a:endParaRPr lang="tr-TR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3237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35U/L altı Normal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3237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2400" b="1" dirty="0" smtClean="0"/>
                        <a:t>CA 125 </a:t>
                      </a:r>
                      <a:r>
                        <a:rPr lang="tr-TR" sz="2400" b="1" dirty="0" err="1" smtClean="0"/>
                        <a:t>EOC’lerinin</a:t>
                      </a:r>
                      <a:r>
                        <a:rPr lang="tr-TR" sz="2400" b="1" dirty="0" smtClean="0"/>
                        <a:t> %80’inde yüksektir. Erken evre </a:t>
                      </a:r>
                      <a:r>
                        <a:rPr lang="tr-TR" sz="2400" b="1" dirty="0" err="1" smtClean="0"/>
                        <a:t>EOC’lerinin</a:t>
                      </a:r>
                      <a:r>
                        <a:rPr lang="tr-TR" sz="2400" b="1" dirty="0" smtClean="0"/>
                        <a:t> sadece %50’sinde yükselmektedir.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4154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tr-TR" sz="2800" b="1" dirty="0" smtClean="0">
                          <a:solidFill>
                            <a:schemeClr val="bg1"/>
                          </a:solidFill>
                        </a:rPr>
                        <a:t>Tarama testi olarak erken evre </a:t>
                      </a:r>
                      <a:r>
                        <a:rPr lang="tr-TR" sz="2800" b="1" dirty="0" err="1" smtClean="0">
                          <a:solidFill>
                            <a:schemeClr val="bg1"/>
                          </a:solidFill>
                        </a:rPr>
                        <a:t>over</a:t>
                      </a:r>
                      <a:r>
                        <a:rPr lang="tr-TR" sz="2800" b="1" dirty="0" smtClean="0">
                          <a:solidFill>
                            <a:schemeClr val="bg1"/>
                          </a:solidFill>
                        </a:rPr>
                        <a:t> kanseri yakalamada</a:t>
                      </a:r>
                      <a:r>
                        <a:rPr lang="tr-TR" sz="2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800" b="1" baseline="0" dirty="0" err="1" smtClean="0">
                          <a:solidFill>
                            <a:schemeClr val="bg1"/>
                          </a:solidFill>
                        </a:rPr>
                        <a:t>sensitivitesi</a:t>
                      </a:r>
                      <a:r>
                        <a:rPr lang="tr-TR" sz="2800" b="1" baseline="0" dirty="0" smtClean="0">
                          <a:solidFill>
                            <a:schemeClr val="bg1"/>
                          </a:solidFill>
                        </a:rPr>
                        <a:t> çok sınırlıdır.</a:t>
                      </a:r>
                      <a:endParaRPr lang="tr-TR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683568" y="6165304"/>
            <a:ext cx="799288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Jacobs IJ,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Bast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RC. Hum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Reprod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1989;4:1-12</a:t>
            </a:r>
          </a:p>
          <a:p>
            <a:pPr algn="ctr"/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Cramer DW, et al.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Clin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Chem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2010; 56:1889-92</a:t>
            </a:r>
          </a:p>
          <a:p>
            <a:pPr algn="ctr"/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Woolas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RP, et al. J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Natl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Cancer Inst 1993; 85: 1748-51</a:t>
            </a:r>
            <a:endParaRPr lang="tr-TR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sz="3600" b="1" i="1" dirty="0" smtClean="0">
                <a:solidFill>
                  <a:schemeClr val="bg1"/>
                </a:solidFill>
              </a:rPr>
              <a:t>Tek Başına </a:t>
            </a:r>
            <a:r>
              <a:rPr lang="en-US" sz="3600" b="1" i="1" dirty="0" smtClean="0">
                <a:solidFill>
                  <a:schemeClr val="bg1"/>
                </a:solidFill>
              </a:rPr>
              <a:t>Ca-125 </a:t>
            </a:r>
            <a:r>
              <a:rPr lang="en-US" sz="3600" b="1" i="1" dirty="0" err="1" smtClean="0">
                <a:solidFill>
                  <a:schemeClr val="bg1"/>
                </a:solidFill>
              </a:rPr>
              <a:t>ile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Tarama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Yapalım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mı</a:t>
            </a:r>
            <a:r>
              <a:rPr lang="en-US" sz="3600" b="1" i="1" dirty="0" smtClean="0">
                <a:solidFill>
                  <a:schemeClr val="bg1"/>
                </a:solidFill>
              </a:rPr>
              <a:t>?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/>
          <a:lstStyle/>
          <a:p>
            <a:r>
              <a:rPr lang="tr-TR" sz="2800" dirty="0" smtClean="0"/>
              <a:t>İ</a:t>
            </a:r>
            <a:r>
              <a:rPr lang="en-US" sz="2800" dirty="0" err="1" smtClean="0"/>
              <a:t>leri</a:t>
            </a:r>
            <a:r>
              <a:rPr lang="en-US" sz="2800" dirty="0" smtClean="0"/>
              <a:t> </a:t>
            </a:r>
            <a:r>
              <a:rPr lang="en-US" sz="2800" dirty="0" err="1" smtClean="0"/>
              <a:t>evre</a:t>
            </a:r>
            <a:r>
              <a:rPr lang="en-US" sz="2800" dirty="0" smtClean="0"/>
              <a:t> over </a:t>
            </a:r>
            <a:r>
              <a:rPr lang="en-US" sz="2800" dirty="0" err="1" smtClean="0"/>
              <a:t>kanserlerinin</a:t>
            </a:r>
            <a:r>
              <a:rPr lang="en-US" sz="2800" dirty="0" smtClean="0"/>
              <a:t> % 85-90’da </a:t>
            </a:r>
            <a:r>
              <a:rPr lang="en-US" sz="2800" dirty="0" err="1" smtClean="0"/>
              <a:t>yüksek</a:t>
            </a:r>
            <a:endParaRPr lang="tr-TR" sz="2800" dirty="0" smtClean="0"/>
          </a:p>
          <a:p>
            <a:r>
              <a:rPr lang="en-US" sz="2800" dirty="0" err="1" smtClean="0">
                <a:solidFill>
                  <a:srgbClr val="C00000"/>
                </a:solidFill>
              </a:rPr>
              <a:t>Sensitivitesi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düşüktü</a:t>
            </a:r>
            <a:r>
              <a:rPr lang="en-US" sz="2800" dirty="0" err="1" smtClean="0"/>
              <a:t>r</a:t>
            </a:r>
            <a:r>
              <a:rPr lang="tr-TR" sz="2800" dirty="0" smtClean="0"/>
              <a:t>  </a:t>
            </a:r>
            <a:r>
              <a:rPr lang="en-US" sz="2800" dirty="0" smtClean="0"/>
              <a:t>(</a:t>
            </a:r>
            <a:r>
              <a:rPr lang="en-US" sz="2800" dirty="0" err="1" smtClean="0"/>
              <a:t>Evre</a:t>
            </a:r>
            <a:r>
              <a:rPr lang="en-US" sz="2800" dirty="0" smtClean="0"/>
              <a:t> </a:t>
            </a:r>
            <a:r>
              <a:rPr lang="en-US" sz="2800" dirty="0"/>
              <a:t>I </a:t>
            </a:r>
            <a:r>
              <a:rPr lang="en-US" sz="2800" dirty="0" err="1"/>
              <a:t>olguların</a:t>
            </a:r>
            <a:r>
              <a:rPr lang="en-US" sz="2800" dirty="0"/>
              <a:t> </a:t>
            </a:r>
            <a:r>
              <a:rPr lang="en-US" sz="2800" dirty="0" err="1"/>
              <a:t>sadece</a:t>
            </a:r>
            <a:r>
              <a:rPr lang="en-US" sz="2800" dirty="0"/>
              <a:t> </a:t>
            </a:r>
            <a:r>
              <a:rPr lang="en-US" sz="2800" dirty="0" smtClean="0"/>
              <a:t>%50’sinde </a:t>
            </a:r>
            <a:r>
              <a:rPr lang="en-US" sz="2800" dirty="0" err="1"/>
              <a:t>yükseliyor</a:t>
            </a:r>
            <a:r>
              <a:rPr lang="en-US" sz="2800" dirty="0"/>
              <a:t>) 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Spesifisitesi</a:t>
            </a:r>
            <a:r>
              <a:rPr lang="en-US" sz="2800" dirty="0" smtClean="0"/>
              <a:t> </a:t>
            </a:r>
            <a:r>
              <a:rPr lang="en-US" sz="2800" dirty="0" err="1"/>
              <a:t>düşü</a:t>
            </a:r>
            <a:r>
              <a:rPr lang="en-US" sz="2800" dirty="0" err="1" smtClean="0"/>
              <a:t>k</a:t>
            </a:r>
            <a:r>
              <a:rPr lang="tr-TR" sz="2800" dirty="0" smtClean="0"/>
              <a:t>. (</a:t>
            </a:r>
            <a:r>
              <a:rPr lang="tr-TR" sz="2800" dirty="0"/>
              <a:t>B</a:t>
            </a:r>
            <a:r>
              <a:rPr lang="en-US" sz="2800" dirty="0" err="1" smtClean="0"/>
              <a:t>enign</a:t>
            </a:r>
            <a:r>
              <a:rPr lang="en-US" sz="2800" dirty="0" smtClean="0"/>
              <a:t> </a:t>
            </a:r>
            <a:r>
              <a:rPr lang="en-US" sz="2800" dirty="0" err="1"/>
              <a:t>patolojilerde</a:t>
            </a:r>
            <a:r>
              <a:rPr lang="en-US" sz="2800" dirty="0"/>
              <a:t> de </a:t>
            </a:r>
            <a:r>
              <a:rPr lang="en-US" sz="2800" dirty="0" err="1"/>
              <a:t>yükselir</a:t>
            </a:r>
            <a:r>
              <a:rPr lang="en-US" sz="2800" dirty="0"/>
              <a:t>) </a:t>
            </a:r>
            <a:endParaRPr lang="tr-TR" sz="2800" dirty="0" smtClean="0"/>
          </a:p>
          <a:p>
            <a:pPr lvl="0"/>
            <a:r>
              <a:rPr lang="en-US" sz="2800" dirty="0" err="1" smtClean="0">
                <a:solidFill>
                  <a:prstClr val="black"/>
                </a:solidFill>
              </a:rPr>
              <a:t>Mu</a:t>
            </a:r>
            <a:r>
              <a:rPr lang="en-US" sz="2800" dirty="0" err="1">
                <a:solidFill>
                  <a:prstClr val="black"/>
                </a:solidFill>
              </a:rPr>
              <a:t>̈sinöz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tümörlerde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sensitivite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düşük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672" y="6237312"/>
            <a:ext cx="5544616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baseline="30000" dirty="0">
                <a:solidFill>
                  <a:schemeClr val="accent2">
                    <a:lumMod val="75000"/>
                  </a:schemeClr>
                </a:solidFill>
              </a:rPr>
              <a:t>Chu CS. Best </a:t>
            </a:r>
            <a:r>
              <a:rPr lang="en-US" sz="1600" b="1" baseline="30000" dirty="0" err="1">
                <a:solidFill>
                  <a:schemeClr val="accent2">
                    <a:lumMod val="75000"/>
                  </a:schemeClr>
                </a:solidFill>
              </a:rPr>
              <a:t>Prac</a:t>
            </a:r>
            <a:r>
              <a:rPr lang="en-US" sz="1600" b="1" baseline="30000" dirty="0">
                <a:solidFill>
                  <a:schemeClr val="accent2">
                    <a:lumMod val="75000"/>
                  </a:schemeClr>
                </a:solidFill>
              </a:rPr>
              <a:t> &amp; Res </a:t>
            </a:r>
            <a:r>
              <a:rPr lang="en-US" sz="1600" b="1" baseline="30000" dirty="0" err="1">
                <a:solidFill>
                  <a:schemeClr val="accent2">
                    <a:lumMod val="75000"/>
                  </a:schemeClr>
                </a:solidFill>
              </a:rPr>
              <a:t>Clin</a:t>
            </a:r>
            <a:r>
              <a:rPr lang="en-US" sz="1600" b="1" baseline="30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baseline="30000" dirty="0" err="1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en-US" sz="1600" b="1" baseline="30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baseline="30000" dirty="0" err="1">
                <a:solidFill>
                  <a:schemeClr val="accent2">
                    <a:lumMod val="75000"/>
                  </a:schemeClr>
                </a:solidFill>
              </a:rPr>
              <a:t>Gynaecol</a:t>
            </a:r>
            <a:r>
              <a:rPr lang="en-US" sz="1600" b="1" baseline="30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2006</a:t>
            </a:r>
            <a:endParaRPr lang="tr-TR" sz="1600" b="1" baseline="30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tr-TR" sz="1600" b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Karlos</a:t>
            </a:r>
            <a:r>
              <a:rPr lang="tr-TR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 KJ. </a:t>
            </a:r>
            <a:r>
              <a:rPr lang="tr-TR" sz="1600" b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Ann</a:t>
            </a:r>
            <a:r>
              <a:rPr lang="tr-TR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İntern</a:t>
            </a:r>
            <a:r>
              <a:rPr lang="tr-TR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Med</a:t>
            </a:r>
            <a:r>
              <a:rPr lang="tr-TR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 1994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Harvard Women’s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Healt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Watch. Volume 17,Number 8, April 2010</a:t>
            </a:r>
            <a:endParaRPr lang="tr-TR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75656" y="4221088"/>
            <a:ext cx="5400600" cy="1872208"/>
          </a:xfrm>
          <a:prstGeom prst="ellipse">
            <a:avLst/>
          </a:prstGeom>
          <a:solidFill>
            <a:srgbClr val="FAACA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Risk faktörü bulunmayan </a:t>
            </a:r>
            <a:r>
              <a:rPr lang="tr-TR" b="1" dirty="0" err="1" smtClean="0">
                <a:solidFill>
                  <a:srgbClr val="002060"/>
                </a:solidFill>
              </a:rPr>
              <a:t>postmenopozal</a:t>
            </a:r>
            <a:r>
              <a:rPr lang="tr-TR" b="1" dirty="0" smtClean="0">
                <a:solidFill>
                  <a:srgbClr val="002060"/>
                </a:solidFill>
              </a:rPr>
              <a:t> kadınlarda CA 125 ile yıllık yapılan taramada, yakalanan her </a:t>
            </a:r>
            <a:r>
              <a:rPr lang="tr-TR" b="1" dirty="0" err="1" smtClean="0">
                <a:solidFill>
                  <a:srgbClr val="002060"/>
                </a:solidFill>
              </a:rPr>
              <a:t>over</a:t>
            </a:r>
            <a:r>
              <a:rPr lang="tr-TR" b="1" dirty="0" smtClean="0">
                <a:solidFill>
                  <a:srgbClr val="002060"/>
                </a:solidFill>
              </a:rPr>
              <a:t> kanseri için 30 yanlış + sonuç vermiştir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6" name="Sağ Ok 5"/>
          <p:cNvSpPr/>
          <p:nvPr/>
        </p:nvSpPr>
        <p:spPr>
          <a:xfrm>
            <a:off x="5652120" y="5949280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146440" y="5697684"/>
            <a:ext cx="175638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Tek Başına tarama için etkin değil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4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Human </a:t>
            </a:r>
            <a:r>
              <a:rPr lang="tr-TR" b="1" i="1" dirty="0" err="1">
                <a:solidFill>
                  <a:schemeClr val="bg1"/>
                </a:solidFill>
              </a:rPr>
              <a:t>Epididymis</a:t>
            </a:r>
            <a:r>
              <a:rPr lang="tr-TR" b="1" i="1" dirty="0">
                <a:solidFill>
                  <a:schemeClr val="bg1"/>
                </a:solidFill>
              </a:rPr>
              <a:t> protein (HE4)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814261"/>
              </p:ext>
            </p:extLst>
          </p:nvPr>
        </p:nvGraphicFramePr>
        <p:xfrm>
          <a:off x="467544" y="90872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Dikdörtgen"/>
          <p:cNvSpPr/>
          <p:nvPr/>
        </p:nvSpPr>
        <p:spPr>
          <a:xfrm>
            <a:off x="2123728" y="6093296"/>
            <a:ext cx="65527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tr-TR" sz="1600" b="1" i="1" dirty="0" smtClean="0">
              <a:solidFill>
                <a:srgbClr val="FF0000"/>
              </a:solidFill>
            </a:endParaRPr>
          </a:p>
          <a:p>
            <a:endParaRPr lang="tr-TR" sz="1600" b="1" i="1" dirty="0">
              <a:solidFill>
                <a:srgbClr val="FF0000"/>
              </a:solidFill>
            </a:endParaRPr>
          </a:p>
          <a:p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Menon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U, et al. J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Clin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Oncol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2005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; 23,7919 </a:t>
            </a:r>
          </a:p>
          <a:p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Hellstrom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I. Cancer Res 2003; 63:3695  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981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1120" y="404664"/>
            <a:ext cx="8229600" cy="1152128"/>
          </a:xfrm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The</a:t>
            </a:r>
            <a:r>
              <a:rPr lang="tr-TR" sz="3600" b="1" dirty="0">
                <a:solidFill>
                  <a:schemeClr val="bg1"/>
                </a:solidFill>
              </a:rPr>
              <a:t> Risk of </a:t>
            </a:r>
            <a:r>
              <a:rPr lang="tr-TR" sz="3600" b="1" dirty="0" err="1">
                <a:solidFill>
                  <a:schemeClr val="bg1"/>
                </a:solidFill>
              </a:rPr>
              <a:t>Ovarian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Cancer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Algorhythm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(ROCA)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758720"/>
              </p:ext>
            </p:extLst>
          </p:nvPr>
        </p:nvGraphicFramePr>
        <p:xfrm>
          <a:off x="374848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1547664" y="6091386"/>
            <a:ext cx="7056784" cy="76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Gentry-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Maharaj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A,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Menon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U. Best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Pract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Res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Clin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Gynaecol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2012; 26: 243-256</a:t>
            </a:r>
            <a:r>
              <a:rPr lang="tr-TR" sz="1400" dirty="0" smtClean="0"/>
              <a:t>)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8386237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r-TR" b="1" i="1" dirty="0" smtClean="0">
                <a:solidFill>
                  <a:schemeClr val="bg1"/>
                </a:solidFill>
              </a:rPr>
              <a:t>ROCA Kullanılan Bir Çalışma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13.582 </a:t>
            </a:r>
            <a:r>
              <a:rPr lang="tr-TR" dirty="0" err="1" smtClean="0"/>
              <a:t>postmenopozal</a:t>
            </a:r>
            <a:r>
              <a:rPr lang="tr-TR" dirty="0" smtClean="0"/>
              <a:t> kadın (</a:t>
            </a:r>
            <a:r>
              <a:rPr lang="tr-TR" dirty="0" err="1" smtClean="0"/>
              <a:t>ort.</a:t>
            </a:r>
            <a:r>
              <a:rPr lang="tr-TR" dirty="0" smtClean="0"/>
              <a:t> Yaş 50) ROCA ile değerlendirildi (</a:t>
            </a:r>
            <a:r>
              <a:rPr lang="tr-TR" dirty="0" err="1" smtClean="0"/>
              <a:t>randomize</a:t>
            </a:r>
            <a:r>
              <a:rPr lang="tr-TR" dirty="0" smtClean="0"/>
              <a:t>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trial</a:t>
            </a:r>
            <a:r>
              <a:rPr lang="tr-TR" dirty="0"/>
              <a:t> </a:t>
            </a:r>
            <a:r>
              <a:rPr lang="tr-TR" dirty="0" smtClean="0"/>
              <a:t>)</a:t>
            </a:r>
          </a:p>
          <a:p>
            <a:pPr lvl="0"/>
            <a:endParaRPr lang="tr-TR" dirty="0"/>
          </a:p>
          <a:p>
            <a:r>
              <a:rPr lang="tr-TR" sz="2400" dirty="0" smtClean="0"/>
              <a:t> </a:t>
            </a:r>
            <a:r>
              <a:rPr lang="tr-TR" sz="2400" dirty="0" err="1"/>
              <a:t>S</a:t>
            </a:r>
            <a:r>
              <a:rPr lang="tr-TR" sz="2400" dirty="0" err="1" smtClean="0"/>
              <a:t>pecificity</a:t>
            </a:r>
            <a:r>
              <a:rPr lang="tr-TR" sz="2400" dirty="0" smtClean="0"/>
              <a:t>  </a:t>
            </a:r>
            <a:r>
              <a:rPr lang="tr-TR" sz="2400" dirty="0"/>
              <a:t>99.8% 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smtClean="0"/>
              <a:t>PPV </a:t>
            </a:r>
            <a:r>
              <a:rPr lang="tr-TR" sz="2400" dirty="0"/>
              <a:t>of 19%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Bu model çeşitli </a:t>
            </a:r>
            <a:r>
              <a:rPr lang="tr-TR" sz="2400" dirty="0" err="1" smtClean="0"/>
              <a:t>multi-modality</a:t>
            </a:r>
            <a:r>
              <a:rPr lang="tr-TR" sz="2400" dirty="0" smtClean="0"/>
              <a:t> </a:t>
            </a:r>
            <a:r>
              <a:rPr lang="tr-TR" sz="2400" dirty="0" err="1" smtClean="0"/>
              <a:t>screening</a:t>
            </a:r>
            <a:r>
              <a:rPr lang="tr-TR" sz="2400" dirty="0" smtClean="0"/>
              <a:t> stratejilerine uygulandı.</a:t>
            </a:r>
            <a:endParaRPr lang="tr-TR" sz="2400" dirty="0"/>
          </a:p>
          <a:p>
            <a:pPr lvl="0"/>
            <a:endParaRPr lang="tr-TR" sz="2400" dirty="0"/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1097471" y="5805264"/>
            <a:ext cx="61926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Skates SJ, et al. J </a:t>
            </a:r>
            <a:r>
              <a:rPr lang="en-US" b="1" i="1" dirty="0" err="1">
                <a:solidFill>
                  <a:srgbClr val="FF0000"/>
                </a:solidFill>
              </a:rPr>
              <a:t>Clin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Oncol</a:t>
            </a:r>
            <a:r>
              <a:rPr lang="en-US" b="1" i="1" dirty="0">
                <a:solidFill>
                  <a:srgbClr val="FF0000"/>
                </a:solidFill>
              </a:rPr>
              <a:t> 2003; 21: 206s-210s</a:t>
            </a:r>
            <a:endParaRPr lang="tr-TR" b="1" i="1" dirty="0">
              <a:solidFill>
                <a:srgbClr val="FF0000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395536" y="314096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9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ROCA </a:t>
            </a:r>
            <a:r>
              <a:rPr lang="tr-TR" b="1" i="1" dirty="0" smtClean="0">
                <a:solidFill>
                  <a:schemeClr val="bg1"/>
                </a:solidFill>
              </a:rPr>
              <a:t>Uygulamaları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124" y="1052736"/>
            <a:ext cx="4040188" cy="639762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Normal Kadınlarda yapılan taramalarda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1214660"/>
              </p:ext>
            </p:extLst>
          </p:nvPr>
        </p:nvGraphicFramePr>
        <p:xfrm>
          <a:off x="355662" y="1844824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32040" y="1124744"/>
            <a:ext cx="4041775" cy="639762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Yüksek Riskli kadınlarda</a:t>
            </a:r>
            <a:endParaRPr lang="tr-TR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İçerik Yer Tutucusu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3909123"/>
              </p:ext>
            </p:extLst>
          </p:nvPr>
        </p:nvGraphicFramePr>
        <p:xfrm>
          <a:off x="4644009" y="2060848"/>
          <a:ext cx="4042792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Oval 8"/>
          <p:cNvSpPr/>
          <p:nvPr/>
        </p:nvSpPr>
        <p:spPr>
          <a:xfrm>
            <a:off x="1763688" y="5805264"/>
            <a:ext cx="1512168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TVS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sz="4000" b="1" i="1" dirty="0" smtClean="0">
                <a:solidFill>
                  <a:schemeClr val="bg1"/>
                </a:solidFill>
              </a:rPr>
              <a:t>ROCA Uygulanan </a:t>
            </a:r>
            <a:r>
              <a:rPr lang="tr-TR" sz="4000" b="1" i="1" dirty="0" err="1" smtClean="0">
                <a:solidFill>
                  <a:schemeClr val="bg1"/>
                </a:solidFill>
              </a:rPr>
              <a:t>Screening</a:t>
            </a:r>
            <a:r>
              <a:rPr lang="tr-TR" sz="4000" b="1" i="1" dirty="0" smtClean="0">
                <a:solidFill>
                  <a:schemeClr val="bg1"/>
                </a:solidFill>
              </a:rPr>
              <a:t> </a:t>
            </a:r>
            <a:r>
              <a:rPr lang="tr-TR" sz="4000" b="1" i="1" dirty="0" err="1" smtClean="0">
                <a:solidFill>
                  <a:schemeClr val="bg1"/>
                </a:solidFill>
              </a:rPr>
              <a:t>Trials</a:t>
            </a:r>
            <a:r>
              <a:rPr lang="tr-TR" sz="4000" b="1" i="1" dirty="0" smtClean="0">
                <a:solidFill>
                  <a:schemeClr val="bg1"/>
                </a:solidFill>
              </a:rPr>
              <a:t> </a:t>
            </a:r>
            <a:endParaRPr lang="tr-TR" sz="4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021718"/>
              </p:ext>
            </p:extLst>
          </p:nvPr>
        </p:nvGraphicFramePr>
        <p:xfrm>
          <a:off x="457200" y="1484782"/>
          <a:ext cx="8229600" cy="468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70529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1-</a:t>
                      </a:r>
                      <a:r>
                        <a:rPr lang="tr-TR" baseline="0" dirty="0" smtClean="0">
                          <a:solidFill>
                            <a:srgbClr val="0070C0"/>
                          </a:solidFill>
                        </a:rPr>
                        <a:t> İlk 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ROCA</a:t>
                      </a:r>
                      <a:r>
                        <a:rPr lang="tr-TR" baseline="0" dirty="0" smtClean="0">
                          <a:solidFill>
                            <a:srgbClr val="0070C0"/>
                          </a:solidFill>
                        </a:rPr>
                        <a:t> Trial (1995-2001); 14,000 </a:t>
                      </a:r>
                      <a:r>
                        <a:rPr lang="tr-TR" baseline="0" dirty="0" err="1" smtClean="0">
                          <a:solidFill>
                            <a:srgbClr val="0070C0"/>
                          </a:solidFill>
                        </a:rPr>
                        <a:t>postmenauposal</a:t>
                      </a:r>
                      <a:r>
                        <a:rPr lang="tr-TR" baseline="0" dirty="0" smtClean="0">
                          <a:solidFill>
                            <a:srgbClr val="0070C0"/>
                          </a:solidFill>
                        </a:rPr>
                        <a:t> normal risk  UK kadında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1999">
                <a:tc>
                  <a:txBody>
                    <a:bodyPr/>
                    <a:lstStyle/>
                    <a:p>
                      <a:r>
                        <a:rPr lang="tr-TR" dirty="0" smtClean="0"/>
                        <a:t>2-UKCTOCS (</a:t>
                      </a:r>
                      <a:r>
                        <a:rPr lang="tr-TR" baseline="0" dirty="0" smtClean="0"/>
                        <a:t>UK </a:t>
                      </a:r>
                      <a:r>
                        <a:rPr lang="tr-TR" baseline="0" dirty="0" err="1" smtClean="0"/>
                        <a:t>Collaborative</a:t>
                      </a:r>
                      <a:r>
                        <a:rPr lang="tr-TR" baseline="0" dirty="0" smtClean="0"/>
                        <a:t> Trial of </a:t>
                      </a:r>
                      <a:r>
                        <a:rPr lang="tr-TR" baseline="0" dirty="0" err="1" smtClean="0"/>
                        <a:t>Ovarian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Cancer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Screening</a:t>
                      </a:r>
                      <a:r>
                        <a:rPr lang="tr-TR" baseline="0" dirty="0" smtClean="0"/>
                        <a:t> (2001-20015); 200,000 </a:t>
                      </a:r>
                      <a:r>
                        <a:rPr lang="tr-TR" baseline="0" dirty="0" err="1" smtClean="0"/>
                        <a:t>postmenauposal</a:t>
                      </a:r>
                      <a:r>
                        <a:rPr lang="tr-TR" baseline="0" dirty="0" smtClean="0"/>
                        <a:t> kadın Yaş ˃50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1999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3-NCI’s </a:t>
                      </a:r>
                      <a:r>
                        <a:rPr lang="tr-TR" dirty="0" err="1" smtClean="0">
                          <a:solidFill>
                            <a:srgbClr val="0070C0"/>
                          </a:solidFill>
                        </a:rPr>
                        <a:t>Cancer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0070C0"/>
                          </a:solidFill>
                        </a:rPr>
                        <a:t>genetic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 Network,</a:t>
                      </a:r>
                      <a:r>
                        <a:rPr lang="tr-TR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rgbClr val="0070C0"/>
                          </a:solidFill>
                        </a:rPr>
                        <a:t>The</a:t>
                      </a:r>
                      <a:r>
                        <a:rPr lang="tr-TR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rgbClr val="0070C0"/>
                          </a:solidFill>
                        </a:rPr>
                        <a:t>Early</a:t>
                      </a:r>
                      <a:r>
                        <a:rPr lang="tr-TR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rgbClr val="0070C0"/>
                          </a:solidFill>
                        </a:rPr>
                        <a:t>Detection</a:t>
                      </a:r>
                      <a:r>
                        <a:rPr lang="tr-TR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rgbClr val="0070C0"/>
                          </a:solidFill>
                        </a:rPr>
                        <a:t>Resarch</a:t>
                      </a:r>
                      <a:r>
                        <a:rPr lang="tr-TR" baseline="0" dirty="0" smtClean="0">
                          <a:solidFill>
                            <a:srgbClr val="0070C0"/>
                          </a:solidFill>
                        </a:rPr>
                        <a:t> Network; 2.400 Yüksek riskli kadında yaş˃30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1999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4-GOG 199; Yüksek riskli  400 Kadında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1999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5-UKFOCSS ( </a:t>
                      </a:r>
                      <a:r>
                        <a:rPr lang="tr-TR" dirty="0" err="1" smtClean="0">
                          <a:solidFill>
                            <a:srgbClr val="0070C0"/>
                          </a:solidFill>
                        </a:rPr>
                        <a:t>The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0070C0"/>
                          </a:solidFill>
                        </a:rPr>
                        <a:t>Familial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0070C0"/>
                          </a:solidFill>
                        </a:rPr>
                        <a:t>Ovarian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0070C0"/>
                          </a:solidFill>
                        </a:rPr>
                        <a:t>Cancer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0070C0"/>
                          </a:solidFill>
                        </a:rPr>
                        <a:t>Screening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0070C0"/>
                          </a:solidFill>
                        </a:rPr>
                        <a:t>Study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1999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6-NROSS (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Normal Risk </a:t>
                      </a:r>
                      <a:r>
                        <a:rPr lang="tr-TR" dirty="0" err="1" smtClean="0"/>
                        <a:t>Ovarian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Screening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Study</a:t>
                      </a:r>
                      <a:r>
                        <a:rPr lang="tr-TR" dirty="0" smtClean="0"/>
                        <a:t>) US </a:t>
                      </a:r>
                      <a:r>
                        <a:rPr lang="tr-TR" dirty="0" err="1" smtClean="0"/>
                        <a:t>trial</a:t>
                      </a:r>
                      <a:r>
                        <a:rPr lang="tr-TR" dirty="0" smtClean="0"/>
                        <a:t>; 2001’de başladı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899592" y="6237312"/>
            <a:ext cx="75608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Skates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SJ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J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Gynecol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Cancer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. 2012;22: s24-26</a:t>
            </a:r>
            <a:endParaRPr lang="tr-TR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355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Algorhythm</a:t>
            </a:r>
            <a:endParaRPr lang="tr-TR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045535"/>
              </p:ext>
            </p:extLst>
          </p:nvPr>
        </p:nvGraphicFramePr>
        <p:xfrm>
          <a:off x="251520" y="1412776"/>
          <a:ext cx="8229600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Dikdörtgen"/>
          <p:cNvSpPr/>
          <p:nvPr/>
        </p:nvSpPr>
        <p:spPr>
          <a:xfrm>
            <a:off x="1259632" y="5943600"/>
            <a:ext cx="72728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Moore RG. et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al.Gynecol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Oncol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2009; 112,40-46</a:t>
            </a:r>
          </a:p>
          <a:p>
            <a:pPr algn="ctr"/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Jacobs I, Br J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Gynaecol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1990;97, 922-29</a:t>
            </a:r>
            <a:endParaRPr lang="tr-TR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RMI, ROMA, OVA1</a:t>
            </a:r>
            <a:endParaRPr lang="tr-T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9249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9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</a:rPr>
              <a:t>Over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 Kanseri</a:t>
            </a:r>
            <a:endParaRPr lang="tr-T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233485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2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r-TR" b="1" i="1" dirty="0" smtClean="0">
                <a:solidFill>
                  <a:schemeClr val="bg1"/>
                </a:solidFill>
              </a:rPr>
              <a:t>Görüntüleme Yöntemleri</a:t>
            </a:r>
            <a:endParaRPr lang="tr-TR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144336"/>
              </p:ext>
            </p:extLst>
          </p:nvPr>
        </p:nvGraphicFramePr>
        <p:xfrm>
          <a:off x="457200" y="1556791"/>
          <a:ext cx="822960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080120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solidFill>
                            <a:srgbClr val="002060"/>
                          </a:solidFill>
                        </a:rPr>
                        <a:t>Pelvik</a:t>
                      </a:r>
                      <a:r>
                        <a:rPr lang="tr-TR" sz="2400" baseline="0" dirty="0" smtClean="0">
                          <a:solidFill>
                            <a:srgbClr val="002060"/>
                          </a:solidFill>
                        </a:rPr>
                        <a:t> USG birçok </a:t>
                      </a:r>
                      <a:r>
                        <a:rPr lang="tr-TR" sz="2400" baseline="0" dirty="0" err="1" smtClean="0">
                          <a:solidFill>
                            <a:srgbClr val="002060"/>
                          </a:solidFill>
                        </a:rPr>
                        <a:t>over</a:t>
                      </a:r>
                      <a:r>
                        <a:rPr lang="tr-TR" sz="2400" baseline="0" dirty="0" smtClean="0">
                          <a:solidFill>
                            <a:srgbClr val="002060"/>
                          </a:solidFill>
                        </a:rPr>
                        <a:t> kanseri </a:t>
                      </a:r>
                      <a:r>
                        <a:rPr lang="tr-TR" sz="2400" baseline="0" dirty="0" err="1" smtClean="0">
                          <a:solidFill>
                            <a:srgbClr val="002060"/>
                          </a:solidFill>
                        </a:rPr>
                        <a:t>screening</a:t>
                      </a:r>
                      <a:r>
                        <a:rPr lang="tr-TR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2400" baseline="0" dirty="0" err="1" smtClean="0">
                          <a:solidFill>
                            <a:srgbClr val="002060"/>
                          </a:solidFill>
                        </a:rPr>
                        <a:t>modalitesinde</a:t>
                      </a:r>
                      <a:r>
                        <a:rPr lang="tr-TR" sz="2400" baseline="0" dirty="0" smtClean="0">
                          <a:solidFill>
                            <a:srgbClr val="002060"/>
                          </a:solidFill>
                        </a:rPr>
                        <a:t> kullanıldı</a:t>
                      </a:r>
                      <a:endParaRPr lang="tr-TR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Sensitivite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ROMA’da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dirty="0" smtClean="0"/>
                        <a:t> %84.7,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dirty="0" err="1" smtClean="0"/>
                        <a:t>RMI’da</a:t>
                      </a:r>
                      <a:r>
                        <a:rPr lang="tr-TR" sz="2400" dirty="0" smtClean="0"/>
                        <a:t> %76 </a:t>
                      </a: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tr-TR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</a:rPr>
                        <a:t>USG kalitesi ve USG Kullanan kişiye </a:t>
                      </a:r>
                      <a:r>
                        <a:rPr lang="tr-TR" sz="2400" b="1" baseline="0" dirty="0" smtClean="0">
                          <a:solidFill>
                            <a:srgbClr val="002060"/>
                          </a:solidFill>
                        </a:rPr>
                        <a:t>göre sonuçlar değişebilir</a:t>
                      </a:r>
                      <a:endParaRPr lang="tr-TR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TV-USG </a:t>
                      </a:r>
                      <a:r>
                        <a:rPr lang="tr-TR" sz="2400" dirty="0" err="1" smtClean="0"/>
                        <a:t>Adneksiyel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smtClean="0">
                          <a:solidFill>
                            <a:srgbClr val="FF0000"/>
                          </a:solidFill>
                        </a:rPr>
                        <a:t>kitle mevcudiyetinde </a:t>
                      </a:r>
                      <a:r>
                        <a:rPr lang="tr-TR" sz="2400" dirty="0" err="1" smtClean="0"/>
                        <a:t>malignite</a:t>
                      </a:r>
                      <a:r>
                        <a:rPr lang="tr-TR" sz="2400" dirty="0" smtClean="0"/>
                        <a:t> riskini değerlendirmede faydalıdır. </a:t>
                      </a:r>
                      <a:r>
                        <a:rPr lang="tr-TR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tr-T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1115616" y="5877272"/>
            <a:ext cx="6480720" cy="698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Van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Gorp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T. et al.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Eur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J Cancer 2012; 48,1649-56</a:t>
            </a:r>
            <a:endParaRPr lang="tr-T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Ultrasonografi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 err="1">
                <a:solidFill>
                  <a:schemeClr val="bg1"/>
                </a:solidFill>
              </a:rPr>
              <a:t>Tarama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Çalışmaları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/>
              <a:t>Taramada</a:t>
            </a:r>
            <a:r>
              <a:rPr lang="en-US" sz="2800" dirty="0"/>
              <a:t> </a:t>
            </a:r>
            <a:r>
              <a:rPr lang="en-US" sz="2800" dirty="0" err="1"/>
              <a:t>sadece</a:t>
            </a:r>
            <a:r>
              <a:rPr lang="en-US" sz="2800" dirty="0"/>
              <a:t> USG </a:t>
            </a:r>
            <a:r>
              <a:rPr lang="en-US" sz="2800" dirty="0" err="1"/>
              <a:t>kullanılan</a:t>
            </a:r>
            <a:r>
              <a:rPr lang="en-US" sz="2800" dirty="0"/>
              <a:t> 5 </a:t>
            </a:r>
            <a:r>
              <a:rPr lang="en-US" sz="2800" dirty="0" err="1"/>
              <a:t>büyük</a:t>
            </a:r>
            <a:r>
              <a:rPr lang="en-US" sz="2800" dirty="0"/>
              <a:t> </a:t>
            </a:r>
            <a:r>
              <a:rPr lang="en-US" sz="2800" dirty="0" err="1"/>
              <a:t>çalışma</a:t>
            </a:r>
            <a:r>
              <a:rPr lang="en-US" sz="2800" dirty="0"/>
              <a:t> </a:t>
            </a:r>
            <a:r>
              <a:rPr lang="en-US" sz="2800" dirty="0" err="1"/>
              <a:t>var</a:t>
            </a:r>
            <a:r>
              <a:rPr lang="en-US" sz="2800" dirty="0"/>
              <a:t> </a:t>
            </a:r>
          </a:p>
          <a:p>
            <a:endParaRPr lang="tr-TR" dirty="0" smtClean="0"/>
          </a:p>
          <a:p>
            <a:pPr marL="0" indent="0" algn="ctr">
              <a:buNone/>
            </a:pPr>
            <a:r>
              <a:rPr lang="en-US" sz="2800" dirty="0" smtClean="0"/>
              <a:t>Campbell </a:t>
            </a:r>
            <a:r>
              <a:rPr lang="en-US" sz="2800" dirty="0" err="1"/>
              <a:t>çalışması</a:t>
            </a:r>
            <a:r>
              <a:rPr lang="en-US" sz="2800" dirty="0"/>
              <a:t> </a:t>
            </a:r>
            <a:r>
              <a:rPr lang="en-US" sz="2800" dirty="0" smtClean="0"/>
              <a:t>TA</a:t>
            </a:r>
            <a:r>
              <a:rPr lang="tr-TR" sz="2800" dirty="0" smtClean="0"/>
              <a:t>-</a:t>
            </a:r>
            <a:r>
              <a:rPr lang="en-US" sz="2800" dirty="0" smtClean="0"/>
              <a:t>USG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PPV %1.5</a:t>
            </a:r>
            <a:br>
              <a:rPr lang="en-US" sz="2800" dirty="0"/>
            </a:br>
            <a:r>
              <a:rPr lang="en-US" sz="2800" dirty="0" err="1"/>
              <a:t>Diğer</a:t>
            </a:r>
            <a:r>
              <a:rPr lang="en-US" sz="2800" dirty="0"/>
              <a:t> 4 </a:t>
            </a:r>
            <a:r>
              <a:rPr lang="en-US" sz="2800" dirty="0" err="1"/>
              <a:t>çalışmada</a:t>
            </a:r>
            <a:r>
              <a:rPr lang="en-US" sz="2800" dirty="0"/>
              <a:t> </a:t>
            </a:r>
            <a:r>
              <a:rPr lang="en-US" sz="2800" dirty="0" smtClean="0"/>
              <a:t>TV</a:t>
            </a:r>
            <a:r>
              <a:rPr lang="tr-TR" sz="2800" dirty="0" smtClean="0"/>
              <a:t>-</a:t>
            </a:r>
            <a:r>
              <a:rPr lang="en-US" sz="2800" dirty="0" smtClean="0"/>
              <a:t>USG </a:t>
            </a:r>
            <a:r>
              <a:rPr lang="en-US" sz="2800" dirty="0" err="1"/>
              <a:t>kullanılmıs</a:t>
            </a:r>
            <a:r>
              <a:rPr lang="en-US" sz="2800" dirty="0"/>
              <a:t>̧</a:t>
            </a:r>
            <a:br>
              <a:rPr lang="en-US" sz="2800" dirty="0"/>
            </a:br>
            <a:r>
              <a:rPr lang="en-US" sz="2800" dirty="0" err="1"/>
              <a:t>Sadece</a:t>
            </a:r>
            <a:r>
              <a:rPr lang="en-US" sz="2800" dirty="0"/>
              <a:t> Kentucky </a:t>
            </a:r>
            <a:r>
              <a:rPr lang="en-US" sz="2800" dirty="0" err="1"/>
              <a:t>çalışmasında</a:t>
            </a:r>
            <a:r>
              <a:rPr lang="en-US" sz="2800" dirty="0"/>
              <a:t> PPV % 10’a </a:t>
            </a:r>
            <a:r>
              <a:rPr lang="en-US" sz="2800" dirty="0" err="1"/>
              <a:t>yaklaşmıs</a:t>
            </a:r>
            <a:r>
              <a:rPr lang="en-US" sz="2800" dirty="0"/>
              <a:t>̧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691680" y="6069260"/>
            <a:ext cx="46085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Chu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CS. Best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Prac</a:t>
            </a:r>
            <a:r>
              <a:rPr lang="tr-TR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Res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Clin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Gynaecol</a:t>
            </a:r>
            <a:r>
              <a:rPr lang="tr-TR" sz="1600" b="1" i="1" dirty="0" smtClean="0">
                <a:solidFill>
                  <a:schemeClr val="accent2">
                    <a:lumMod val="75000"/>
                  </a:schemeClr>
                </a:solidFill>
              </a:rPr>
              <a:t> 2006</a:t>
            </a:r>
            <a:endParaRPr lang="tr-TR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2492896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51076" y="4149080"/>
            <a:ext cx="5544616" cy="1912416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/>
              <a:t>evrede</a:t>
            </a:r>
            <a:r>
              <a:rPr lang="en-US" dirty="0"/>
              <a:t> </a:t>
            </a:r>
            <a:r>
              <a:rPr lang="en-US" dirty="0" err="1"/>
              <a:t>tanı</a:t>
            </a:r>
            <a:r>
              <a:rPr lang="en-US" dirty="0"/>
              <a:t> </a:t>
            </a:r>
            <a:r>
              <a:rPr lang="en-US" dirty="0" err="1"/>
              <a:t>imkanı</a:t>
            </a:r>
            <a:r>
              <a:rPr lang="en-US" dirty="0"/>
              <a:t> </a:t>
            </a:r>
            <a:r>
              <a:rPr lang="en-US" dirty="0" err="1"/>
              <a:t>sağlayabilir</a:t>
            </a:r>
            <a:r>
              <a:rPr lang="en-US" dirty="0"/>
              <a:t> </a:t>
            </a:r>
          </a:p>
          <a:p>
            <a:r>
              <a:rPr lang="en-US" dirty="0" smtClean="0"/>
              <a:t>ANCAK</a:t>
            </a:r>
            <a:r>
              <a:rPr lang="tr-TR" dirty="0" smtClean="0"/>
              <a:t>, y</a:t>
            </a:r>
            <a:r>
              <a:rPr lang="en-US" dirty="0" err="1" smtClean="0"/>
              <a:t>u</a:t>
            </a:r>
            <a:r>
              <a:rPr lang="en-US" dirty="0" err="1"/>
              <a:t>̈ksek</a:t>
            </a:r>
            <a:r>
              <a:rPr lang="en-US" dirty="0"/>
              <a:t> </a:t>
            </a:r>
            <a:r>
              <a:rPr lang="en-US" dirty="0" err="1"/>
              <a:t>yanlıs</a:t>
            </a:r>
            <a:r>
              <a:rPr lang="en-US" dirty="0"/>
              <a:t>̧-</a:t>
            </a:r>
            <a:r>
              <a:rPr lang="en-US" dirty="0" err="1"/>
              <a:t>pozitiflik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asemptomatik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düşük</a:t>
            </a:r>
            <a:r>
              <a:rPr lang="en-US" dirty="0"/>
              <a:t> PPV </a:t>
            </a:r>
            <a:r>
              <a:rPr lang="tr-TR" dirty="0" smtClean="0"/>
              <a:t>l</a:t>
            </a:r>
            <a:r>
              <a:rPr lang="en-US" dirty="0" err="1" smtClean="0"/>
              <a:t>imitasyonlarını</a:t>
            </a:r>
            <a:r>
              <a:rPr lang="en-US" dirty="0" smtClean="0"/>
              <a:t> </a:t>
            </a:r>
            <a:r>
              <a:rPr lang="en-US" dirty="0" err="1"/>
              <a:t>oluşturur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2804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/>
            </a:r>
            <a:br>
              <a:rPr lang="tr-TR" b="1" i="1" dirty="0" smtClean="0">
                <a:solidFill>
                  <a:schemeClr val="bg1"/>
                </a:solidFill>
              </a:rPr>
            </a:br>
            <a:r>
              <a:rPr lang="en-US" b="1" i="1" dirty="0" err="1" smtClean="0">
                <a:solidFill>
                  <a:schemeClr val="bg1"/>
                </a:solidFill>
              </a:rPr>
              <a:t>Ultrasonografi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smtClean="0">
                <a:solidFill>
                  <a:schemeClr val="bg1"/>
                </a:solidFill>
              </a:rPr>
              <a:t>&amp;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Kentucky </a:t>
            </a:r>
            <a:r>
              <a:rPr lang="en-US" b="1" i="1" dirty="0" err="1">
                <a:solidFill>
                  <a:schemeClr val="bg1"/>
                </a:solidFill>
              </a:rPr>
              <a:t>Çalışması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br>
              <a:rPr lang="en-US" b="1" i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14.469 </a:t>
            </a:r>
            <a:r>
              <a:rPr lang="en-US" dirty="0" err="1"/>
              <a:t>kadın</a:t>
            </a:r>
            <a:r>
              <a:rPr lang="en-US" dirty="0"/>
              <a:t> (&gt;50 </a:t>
            </a:r>
            <a:r>
              <a:rPr lang="en-US" dirty="0" err="1"/>
              <a:t>yas</a:t>
            </a:r>
            <a:r>
              <a:rPr lang="en-US" dirty="0"/>
              <a:t>̧ </a:t>
            </a:r>
            <a:r>
              <a:rPr lang="en-US" dirty="0" err="1"/>
              <a:t>veya</a:t>
            </a:r>
            <a:r>
              <a:rPr lang="en-US" dirty="0"/>
              <a:t> &gt;</a:t>
            </a:r>
            <a:r>
              <a:rPr lang="en-US" dirty="0" smtClean="0"/>
              <a:t>25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tr-TR" dirty="0" smtClean="0"/>
              <a:t>yüksek riskli kadın</a:t>
            </a:r>
            <a:r>
              <a:rPr lang="en-US" dirty="0" smtClean="0"/>
              <a:t>) </a:t>
            </a:r>
            <a:r>
              <a:rPr lang="en-US" b="1" dirty="0">
                <a:solidFill>
                  <a:srgbClr val="C00000"/>
                </a:solidFill>
              </a:rPr>
              <a:t>12 </a:t>
            </a:r>
            <a:r>
              <a:rPr lang="en-US" b="1" dirty="0" err="1">
                <a:solidFill>
                  <a:srgbClr val="C00000"/>
                </a:solidFill>
              </a:rPr>
              <a:t>yıl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takip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Anormal</a:t>
            </a:r>
            <a:r>
              <a:rPr lang="en-US" dirty="0"/>
              <a:t> </a:t>
            </a:r>
            <a:r>
              <a:rPr lang="tr-TR" dirty="0" smtClean="0"/>
              <a:t>görüntü    </a:t>
            </a:r>
            <a:r>
              <a:rPr lang="en-US" dirty="0" smtClean="0"/>
              <a:t> </a:t>
            </a:r>
            <a:r>
              <a:rPr lang="tr-TR" dirty="0" smtClean="0"/>
              <a:t>    </a:t>
            </a:r>
            <a:r>
              <a:rPr lang="en-US" dirty="0" smtClean="0"/>
              <a:t>4-6 h</a:t>
            </a:r>
            <a:r>
              <a:rPr lang="tr-TR" dirty="0" smtClean="0"/>
              <a:t>a</a:t>
            </a:r>
            <a:r>
              <a:rPr lang="en-US" dirty="0" smtClean="0"/>
              <a:t>f</a:t>
            </a:r>
            <a:r>
              <a:rPr lang="tr-TR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smtClean="0"/>
              <a:t>TV</a:t>
            </a:r>
            <a:r>
              <a:rPr lang="tr-TR" dirty="0" smtClean="0"/>
              <a:t>-</a:t>
            </a:r>
            <a:r>
              <a:rPr lang="en-US" dirty="0" smtClean="0"/>
              <a:t>USG </a:t>
            </a:r>
            <a:r>
              <a:rPr lang="tr-TR" dirty="0" smtClean="0"/>
              <a:t>         </a:t>
            </a:r>
            <a:r>
              <a:rPr lang="en-US" dirty="0" err="1" smtClean="0"/>
              <a:t>yine</a:t>
            </a:r>
            <a:r>
              <a:rPr lang="en-US" dirty="0" smtClean="0"/>
              <a:t> </a:t>
            </a:r>
            <a:r>
              <a:rPr lang="en-US" dirty="0" err="1" smtClean="0"/>
              <a:t>anormal</a:t>
            </a:r>
            <a:r>
              <a:rPr lang="tr-TR" dirty="0" smtClean="0"/>
              <a:t> görüntü        </a:t>
            </a:r>
            <a:r>
              <a:rPr lang="tr-TR" dirty="0"/>
              <a:t>C</a:t>
            </a:r>
            <a:r>
              <a:rPr lang="en-US" dirty="0" err="1" smtClean="0"/>
              <a:t>errahi</a:t>
            </a:r>
            <a:r>
              <a:rPr lang="en-US" dirty="0" smtClean="0"/>
              <a:t> </a:t>
            </a:r>
            <a:endParaRPr lang="en-US" dirty="0"/>
          </a:p>
          <a:p>
            <a:endParaRPr lang="tr-TR" dirty="0" smtClean="0"/>
          </a:p>
          <a:p>
            <a:pPr marL="0" indent="0" algn="ctr">
              <a:buNone/>
            </a:pPr>
            <a:r>
              <a:rPr lang="en-US" b="1" dirty="0" err="1" smtClean="0"/>
              <a:t>Sensitivite</a:t>
            </a:r>
            <a:r>
              <a:rPr lang="en-US" b="1" dirty="0" smtClean="0"/>
              <a:t> </a:t>
            </a:r>
            <a:r>
              <a:rPr lang="en-US" b="1" dirty="0"/>
              <a:t>%</a:t>
            </a:r>
            <a:r>
              <a:rPr lang="en-US" b="1" dirty="0" smtClean="0"/>
              <a:t>89</a:t>
            </a:r>
            <a:r>
              <a:rPr lang="tr-TR" b="1" dirty="0" smtClean="0"/>
              <a:t>  </a:t>
            </a:r>
            <a:r>
              <a:rPr lang="en-US" b="1" dirty="0" smtClean="0"/>
              <a:t> </a:t>
            </a:r>
            <a:r>
              <a:rPr lang="en-US" b="1" dirty="0"/>
              <a:t>PPV %9.4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779912" y="2924944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2195736" y="3429000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6732240" y="342900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899592" y="3933056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/>
          <p:cNvSpPr/>
          <p:nvPr/>
        </p:nvSpPr>
        <p:spPr>
          <a:xfrm>
            <a:off x="2663788" y="5445224"/>
            <a:ext cx="43924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 smtClean="0">
                <a:solidFill>
                  <a:schemeClr val="accent2">
                    <a:lumMod val="75000"/>
                  </a:schemeClr>
                </a:solidFill>
              </a:rPr>
              <a:t>Van </a:t>
            </a:r>
            <a:r>
              <a:rPr lang="tr-TR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Nagell</a:t>
            </a:r>
            <a:r>
              <a:rPr lang="tr-TR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Jr</a:t>
            </a:r>
            <a:r>
              <a:rPr lang="tr-TR" sz="2000" b="1" i="1" dirty="0" smtClean="0">
                <a:solidFill>
                  <a:schemeClr val="accent2">
                    <a:lumMod val="75000"/>
                  </a:schemeClr>
                </a:solidFill>
              </a:rPr>
              <a:t> JR. </a:t>
            </a:r>
            <a:r>
              <a:rPr lang="tr-TR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Gynecol</a:t>
            </a:r>
            <a:r>
              <a:rPr lang="tr-TR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Oncol</a:t>
            </a:r>
            <a:r>
              <a:rPr lang="tr-TR" sz="2000" b="1" i="1" dirty="0" smtClean="0">
                <a:solidFill>
                  <a:schemeClr val="accent2">
                    <a:lumMod val="75000"/>
                  </a:schemeClr>
                </a:solidFill>
              </a:rPr>
              <a:t>. 2000</a:t>
            </a:r>
            <a:endParaRPr lang="tr-TR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255"/>
          </a:xfrm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USG &amp;</a:t>
            </a:r>
            <a:r>
              <a:rPr lang="en-US" dirty="0" err="1" smtClean="0">
                <a:solidFill>
                  <a:schemeClr val="bg1"/>
                </a:solidFill>
              </a:rPr>
              <a:t>Yu</a:t>
            </a:r>
            <a:r>
              <a:rPr lang="en-US" dirty="0" err="1">
                <a:solidFill>
                  <a:schemeClr val="bg1"/>
                </a:solidFill>
              </a:rPr>
              <a:t>̈ksek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Yalancı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Pozitiflik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3220 </a:t>
            </a:r>
            <a:r>
              <a:rPr lang="en-US" dirty="0" err="1"/>
              <a:t>asemptomatik</a:t>
            </a:r>
            <a:r>
              <a:rPr lang="en-US" dirty="0"/>
              <a:t> </a:t>
            </a:r>
            <a:r>
              <a:rPr lang="en-US" dirty="0" err="1"/>
              <a:t>postmenopozal</a:t>
            </a:r>
            <a:r>
              <a:rPr lang="en-US" dirty="0"/>
              <a:t> </a:t>
            </a:r>
            <a:r>
              <a:rPr lang="en-US" dirty="0" err="1" smtClean="0"/>
              <a:t>kadın</a:t>
            </a:r>
            <a:r>
              <a:rPr lang="tr-TR" dirty="0" smtClean="0"/>
              <a:t> ultrasonografi ile taranır ve</a:t>
            </a:r>
            <a:r>
              <a:rPr lang="en-US" dirty="0" smtClean="0"/>
              <a:t> </a:t>
            </a:r>
            <a:r>
              <a:rPr lang="en-US" dirty="0" err="1"/>
              <a:t>patoloji</a:t>
            </a:r>
            <a:r>
              <a:rPr lang="en-US" dirty="0"/>
              <a:t> </a:t>
            </a:r>
            <a:r>
              <a:rPr lang="en-US" dirty="0" err="1"/>
              <a:t>saptanan</a:t>
            </a:r>
            <a:r>
              <a:rPr lang="en-US" dirty="0"/>
              <a:t> 44 </a:t>
            </a:r>
            <a:r>
              <a:rPr lang="en-US" dirty="0" err="1"/>
              <a:t>olguya</a:t>
            </a:r>
            <a:r>
              <a:rPr lang="en-US" dirty="0"/>
              <a:t> </a:t>
            </a:r>
            <a:r>
              <a:rPr lang="en-US" dirty="0" err="1"/>
              <a:t>laparatomi</a:t>
            </a:r>
            <a:r>
              <a:rPr lang="en-US" dirty="0"/>
              <a:t> </a:t>
            </a:r>
            <a:r>
              <a:rPr lang="tr-TR" dirty="0" smtClean="0"/>
              <a:t>yapılır; </a:t>
            </a:r>
            <a:r>
              <a:rPr lang="en-US" dirty="0" smtClean="0"/>
              <a:t>3 </a:t>
            </a:r>
            <a:r>
              <a:rPr lang="en-US" dirty="0"/>
              <a:t>Over </a:t>
            </a:r>
            <a:r>
              <a:rPr lang="en-US" dirty="0" err="1"/>
              <a:t>Ca</a:t>
            </a:r>
            <a:r>
              <a:rPr lang="en-US" dirty="0"/>
              <a:t> (2si </a:t>
            </a:r>
            <a:r>
              <a:rPr lang="en-US" dirty="0" err="1"/>
              <a:t>evre</a:t>
            </a:r>
            <a:r>
              <a:rPr lang="en-US" dirty="0"/>
              <a:t> I</a:t>
            </a:r>
            <a:r>
              <a:rPr lang="en-US" dirty="0" smtClean="0"/>
              <a:t>)</a:t>
            </a:r>
            <a:r>
              <a:rPr lang="tr-TR" dirty="0" smtClean="0"/>
              <a:t>, </a:t>
            </a:r>
            <a:r>
              <a:rPr lang="en-US" dirty="0" smtClean="0"/>
              <a:t>41 </a:t>
            </a:r>
            <a:r>
              <a:rPr lang="en-US" dirty="0"/>
              <a:t>benign </a:t>
            </a:r>
          </a:p>
          <a:p>
            <a:r>
              <a:rPr lang="en-US" dirty="0" err="1" smtClean="0"/>
              <a:t>Sensitivite</a:t>
            </a:r>
            <a:r>
              <a:rPr lang="en-US" dirty="0" smtClean="0"/>
              <a:t> </a:t>
            </a:r>
            <a:r>
              <a:rPr lang="en-US" dirty="0"/>
              <a:t>%</a:t>
            </a:r>
            <a:r>
              <a:rPr lang="en-US" dirty="0" smtClean="0"/>
              <a:t>100</a:t>
            </a:r>
            <a:endParaRPr lang="tr-TR" dirty="0" smtClean="0"/>
          </a:p>
          <a:p>
            <a:r>
              <a:rPr lang="en-US" dirty="0" err="1" smtClean="0"/>
              <a:t>Spesifisite</a:t>
            </a:r>
            <a:r>
              <a:rPr lang="en-US" dirty="0" smtClean="0"/>
              <a:t> </a:t>
            </a:r>
            <a:r>
              <a:rPr lang="en-US" dirty="0"/>
              <a:t>%</a:t>
            </a:r>
            <a:r>
              <a:rPr lang="en-US" dirty="0" smtClean="0"/>
              <a:t>98.7</a:t>
            </a:r>
            <a:endParaRPr lang="tr-TR" dirty="0"/>
          </a:p>
          <a:p>
            <a:r>
              <a:rPr lang="tr-TR" dirty="0" smtClean="0"/>
              <a:t> </a:t>
            </a:r>
            <a:r>
              <a:rPr lang="en-US" dirty="0" smtClean="0"/>
              <a:t>PPV </a:t>
            </a:r>
            <a:r>
              <a:rPr lang="en-US" dirty="0"/>
              <a:t>%6.7 (1 </a:t>
            </a:r>
            <a:r>
              <a:rPr lang="tr-TR" dirty="0" smtClean="0"/>
              <a:t>OK</a:t>
            </a:r>
            <a:r>
              <a:rPr lang="en-US" dirty="0" smtClean="0"/>
              <a:t> </a:t>
            </a:r>
            <a:r>
              <a:rPr lang="en-US" dirty="0" err="1"/>
              <a:t>yakalamak</a:t>
            </a:r>
            <a:r>
              <a:rPr lang="en-US" dirty="0"/>
              <a:t> </a:t>
            </a:r>
            <a:r>
              <a:rPr lang="en-US" dirty="0" err="1"/>
              <a:t>için</a:t>
            </a:r>
            <a:r>
              <a:rPr lang="en-US" dirty="0"/>
              <a:t> 17 </a:t>
            </a:r>
            <a:r>
              <a:rPr lang="en-US" dirty="0" err="1"/>
              <a:t>laparatomi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gerekiyor</a:t>
            </a:r>
            <a:r>
              <a:rPr lang="en-US" dirty="0"/>
              <a:t>)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 flipV="1">
            <a:off x="683568" y="3559460"/>
            <a:ext cx="72728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1799692" y="5851525"/>
            <a:ext cx="30603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Van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</a:rPr>
              <a:t>Nagell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 JR,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</a:rPr>
              <a:t>cancer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, 1991</a:t>
            </a:r>
            <a:endParaRPr lang="tr-T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60032" y="3284984"/>
            <a:ext cx="4104456" cy="1514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Çözüm; Yalancı pozitifliği azaltmak; Morfolojik kriterler, </a:t>
            </a:r>
            <a:r>
              <a:rPr lang="tr-TR" b="1" dirty="0" err="1" smtClean="0">
                <a:solidFill>
                  <a:srgbClr val="002060"/>
                </a:solidFill>
              </a:rPr>
              <a:t>Doppler</a:t>
            </a:r>
            <a:r>
              <a:rPr lang="tr-TR" b="1" dirty="0" smtClean="0">
                <a:solidFill>
                  <a:srgbClr val="002060"/>
                </a:solidFill>
              </a:rPr>
              <a:t> USG, 3D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Doppler </a:t>
            </a:r>
            <a:r>
              <a:rPr lang="en-US" b="1" dirty="0" err="1">
                <a:solidFill>
                  <a:schemeClr val="bg1"/>
                </a:solidFill>
              </a:rPr>
              <a:t>ve</a:t>
            </a:r>
            <a:r>
              <a:rPr lang="en-US" b="1" dirty="0">
                <a:solidFill>
                  <a:schemeClr val="bg1"/>
                </a:solidFill>
              </a:rPr>
              <a:t> 3D USG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Çalışmalar</a:t>
            </a:r>
            <a:r>
              <a:rPr lang="en-US" dirty="0"/>
              <a:t> Doppler </a:t>
            </a:r>
            <a:r>
              <a:rPr lang="en-US" dirty="0" err="1" smtClean="0"/>
              <a:t>USG’nin</a:t>
            </a:r>
            <a:r>
              <a:rPr lang="en-US" dirty="0" smtClean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tanıda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USG’ye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en-US" dirty="0"/>
              <a:t> </a:t>
            </a:r>
            <a:r>
              <a:rPr lang="en-US" dirty="0" err="1"/>
              <a:t>sağlamadığını</a:t>
            </a:r>
            <a:r>
              <a:rPr lang="en-US" dirty="0"/>
              <a:t> </a:t>
            </a:r>
            <a:r>
              <a:rPr lang="en-US" dirty="0" err="1"/>
              <a:t>gö</a:t>
            </a:r>
            <a:r>
              <a:rPr lang="en-US" dirty="0" err="1" smtClean="0"/>
              <a:t>steriyor</a:t>
            </a:r>
            <a:r>
              <a:rPr lang="tr-TR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Stein </a:t>
            </a:r>
            <a:r>
              <a:rPr lang="en-US" sz="2600" dirty="0">
                <a:solidFill>
                  <a:srgbClr val="C00000"/>
                </a:solidFill>
              </a:rPr>
              <a:t>SM, AJR, </a:t>
            </a:r>
            <a:r>
              <a:rPr lang="en-US" sz="2600" dirty="0" smtClean="0">
                <a:solidFill>
                  <a:srgbClr val="C00000"/>
                </a:solidFill>
              </a:rPr>
              <a:t>1995</a:t>
            </a:r>
            <a:endParaRPr lang="tr-TR" sz="2600" dirty="0" smtClean="0">
              <a:solidFill>
                <a:srgbClr val="C00000"/>
              </a:solidFill>
            </a:endParaRPr>
          </a:p>
          <a:p>
            <a:r>
              <a:rPr lang="tr-TR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Valentin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>
                <a:solidFill>
                  <a:srgbClr val="C00000"/>
                </a:solidFill>
              </a:rPr>
              <a:t>L. Ultrasound </a:t>
            </a:r>
            <a:r>
              <a:rPr lang="en-US" sz="2600" dirty="0" err="1">
                <a:solidFill>
                  <a:srgbClr val="C00000"/>
                </a:solidFill>
              </a:rPr>
              <a:t>Obset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Gynecol</a:t>
            </a:r>
            <a:r>
              <a:rPr lang="en-US" sz="2600" dirty="0">
                <a:solidFill>
                  <a:srgbClr val="C00000"/>
                </a:solidFill>
              </a:rPr>
              <a:t> . </a:t>
            </a:r>
            <a:r>
              <a:rPr lang="en-US" sz="2600" dirty="0" smtClean="0">
                <a:solidFill>
                  <a:srgbClr val="C00000"/>
                </a:solidFill>
              </a:rPr>
              <a:t>1999</a:t>
            </a:r>
            <a:endParaRPr lang="en-US" sz="2600" dirty="0">
              <a:solidFill>
                <a:srgbClr val="C00000"/>
              </a:solidFill>
            </a:endParaRPr>
          </a:p>
          <a:p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3D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ilk </a:t>
            </a:r>
            <a:r>
              <a:rPr lang="en-US" dirty="0" err="1"/>
              <a:t>çalışmalar</a:t>
            </a:r>
            <a:r>
              <a:rPr lang="en-US" dirty="0"/>
              <a:t> </a:t>
            </a:r>
            <a:r>
              <a:rPr lang="en-US" dirty="0" err="1"/>
              <a:t>ümit</a:t>
            </a:r>
            <a:r>
              <a:rPr lang="en-US" dirty="0"/>
              <a:t> </a:t>
            </a:r>
            <a:r>
              <a:rPr lang="en-US" dirty="0" err="1"/>
              <a:t>vaat</a:t>
            </a:r>
            <a:r>
              <a:rPr lang="en-US" dirty="0"/>
              <a:t> </a:t>
            </a:r>
            <a:r>
              <a:rPr lang="en-US" dirty="0" err="1"/>
              <a:t>ediyor</a:t>
            </a:r>
            <a:r>
              <a:rPr lang="en-US" dirty="0"/>
              <a:t> </a:t>
            </a:r>
            <a:r>
              <a:rPr lang="en-US" dirty="0" err="1"/>
              <a:t>Sensitivite</a:t>
            </a:r>
            <a:r>
              <a:rPr lang="en-US" dirty="0"/>
              <a:t> %</a:t>
            </a:r>
            <a:r>
              <a:rPr lang="en-US" dirty="0" smtClean="0"/>
              <a:t>100</a:t>
            </a:r>
            <a:r>
              <a:rPr lang="tr-TR" dirty="0" smtClean="0"/>
              <a:t>,</a:t>
            </a:r>
            <a:r>
              <a:rPr lang="en-US" dirty="0" smtClean="0"/>
              <a:t>PPV </a:t>
            </a:r>
            <a:r>
              <a:rPr lang="en-US" dirty="0"/>
              <a:t>%</a:t>
            </a:r>
            <a:r>
              <a:rPr lang="en-US" dirty="0" smtClean="0"/>
              <a:t>50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Kurjak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A, </a:t>
            </a:r>
            <a:r>
              <a:rPr lang="en-US" sz="2400" dirty="0" err="1">
                <a:solidFill>
                  <a:srgbClr val="C00000"/>
                </a:solidFill>
              </a:rPr>
              <a:t>Gynecol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Oncol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2000</a:t>
            </a:r>
            <a:r>
              <a:rPr lang="tr-TR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Cohen </a:t>
            </a:r>
            <a:r>
              <a:rPr lang="en-US" sz="2400" dirty="0">
                <a:solidFill>
                  <a:srgbClr val="C00000"/>
                </a:solidFill>
              </a:rPr>
              <a:t>LS. </a:t>
            </a:r>
            <a:r>
              <a:rPr lang="en-US" sz="2400" dirty="0" err="1">
                <a:solidFill>
                  <a:srgbClr val="C00000"/>
                </a:solidFill>
              </a:rPr>
              <a:t>Gynecol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Oncol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  <a:r>
              <a:rPr lang="en-US" sz="2400" dirty="0" smtClean="0">
                <a:solidFill>
                  <a:srgbClr val="C00000"/>
                </a:solidFill>
              </a:rPr>
              <a:t>2001 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dirty="0"/>
              <a:t>D</a:t>
            </a:r>
            <a:r>
              <a:rPr lang="en-US" dirty="0" smtClean="0"/>
              <a:t>aha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çalışmaya</a:t>
            </a:r>
            <a:r>
              <a:rPr lang="en-US" dirty="0"/>
              <a:t> </a:t>
            </a:r>
            <a:r>
              <a:rPr lang="en-US" dirty="0" err="1"/>
              <a:t>ihtiyac</a:t>
            </a:r>
            <a:r>
              <a:rPr lang="en-US" dirty="0"/>
              <a:t>̧ </a:t>
            </a:r>
            <a:r>
              <a:rPr lang="en-US" dirty="0" err="1"/>
              <a:t>var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2330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Kombine Tarama </a:t>
            </a:r>
            <a:r>
              <a:rPr lang="tr-TR" b="1" i="1" dirty="0" err="1" smtClean="0">
                <a:solidFill>
                  <a:schemeClr val="bg1"/>
                </a:solidFill>
              </a:rPr>
              <a:t>Modaliteleri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Tek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başına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Kullanılan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yöntemler</a:t>
            </a:r>
            <a:r>
              <a:rPr lang="en-US" dirty="0" smtClean="0">
                <a:solidFill>
                  <a:srgbClr val="002060"/>
                </a:solidFill>
              </a:rPr>
              <a:t> over </a:t>
            </a:r>
            <a:r>
              <a:rPr lang="en-US" dirty="0" err="1" smtClean="0">
                <a:solidFill>
                  <a:srgbClr val="002060"/>
                </a:solidFill>
              </a:rPr>
              <a:t>kanseri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taramasında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yeterli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değil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Multimodalite</a:t>
            </a:r>
            <a:r>
              <a:rPr lang="tr-TR" dirty="0" smtClean="0">
                <a:solidFill>
                  <a:srgbClr val="FF0000"/>
                </a:solidFill>
              </a:rPr>
              <a:t>; CA 125 ve Ultrasonografi ile risk hesaplamaları 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002060"/>
                </a:solidFill>
              </a:rPr>
              <a:t>Primer</a:t>
            </a:r>
            <a:r>
              <a:rPr lang="tr-TR" dirty="0" smtClean="0">
                <a:solidFill>
                  <a:srgbClr val="002060"/>
                </a:solidFill>
              </a:rPr>
              <a:t> Ca-125 ile tara ilave USG veya </a:t>
            </a:r>
            <a:r>
              <a:rPr lang="tr-TR" dirty="0" err="1" smtClean="0">
                <a:solidFill>
                  <a:srgbClr val="002060"/>
                </a:solidFill>
              </a:rPr>
              <a:t>Primer</a:t>
            </a:r>
            <a:r>
              <a:rPr lang="tr-TR" dirty="0" smtClean="0">
                <a:solidFill>
                  <a:srgbClr val="002060"/>
                </a:solidFill>
              </a:rPr>
              <a:t> USG ile tara ilave Ca-125 ekle</a:t>
            </a:r>
          </a:p>
          <a:p>
            <a:pPr marL="0" indent="0"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1511660" y="5939772"/>
            <a:ext cx="61206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Einhorn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N., et al.,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Gynecol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1992; 80: 14-18</a:t>
            </a:r>
          </a:p>
          <a:p>
            <a:pPr algn="ctr"/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Cambell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S. Ultrasound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Gynecol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2012;40:245-54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539552" y="292494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3528" y="5589240"/>
            <a:ext cx="1944216" cy="9144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bg1"/>
                </a:solidFill>
              </a:rPr>
              <a:t>Avantaj;</a:t>
            </a:r>
            <a:r>
              <a:rPr lang="tr-TR" dirty="0" smtClean="0"/>
              <a:t> Yüksek </a:t>
            </a:r>
            <a:r>
              <a:rPr lang="tr-TR" dirty="0" err="1" smtClean="0"/>
              <a:t>sensitivite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5868144" y="4869161"/>
            <a:ext cx="2952328" cy="12570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Dezavantaj; Yüksek maliyet, yüksek yalancı +, daha fazla cerrahi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3448" y="332655"/>
            <a:ext cx="8229600" cy="903483"/>
          </a:xfrm>
          <a:solidFill>
            <a:schemeClr val="accent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OV</a:t>
            </a:r>
            <a:r>
              <a:rPr lang="en-US" sz="3600" b="1" dirty="0" smtClean="0">
                <a:solidFill>
                  <a:schemeClr val="bg1"/>
                </a:solidFill>
              </a:rPr>
              <a:t>A</a:t>
            </a:r>
            <a:r>
              <a:rPr lang="tr-TR" sz="3600" b="1" dirty="0" smtClean="0">
                <a:solidFill>
                  <a:schemeClr val="bg1"/>
                </a:solidFill>
              </a:rPr>
              <a:t>R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tr-TR" sz="3600" b="1" dirty="0" smtClean="0">
                <a:solidFill>
                  <a:schemeClr val="bg1"/>
                </a:solidFill>
              </a:rPr>
              <a:t>AN </a:t>
            </a:r>
            <a:r>
              <a:rPr lang="tr-TR" sz="3600" b="1" dirty="0">
                <a:solidFill>
                  <a:schemeClr val="bg1"/>
                </a:solidFill>
              </a:rPr>
              <a:t>CANCER </a:t>
            </a:r>
            <a:r>
              <a:rPr lang="tr-TR" sz="3600" b="1" dirty="0" smtClean="0">
                <a:solidFill>
                  <a:schemeClr val="bg1"/>
                </a:solidFill>
              </a:rPr>
              <a:t>SCREENING TRIALS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64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71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10253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tr-TR" sz="3200" dirty="0" err="1">
                <a:solidFill>
                  <a:schemeClr val="bg1"/>
                </a:solidFill>
              </a:rPr>
              <a:t>The</a:t>
            </a:r>
            <a:r>
              <a:rPr lang="tr-TR" sz="3200" dirty="0">
                <a:solidFill>
                  <a:schemeClr val="bg1"/>
                </a:solidFill>
              </a:rPr>
              <a:t> Prostat, </a:t>
            </a:r>
            <a:r>
              <a:rPr lang="tr-TR" sz="3200" dirty="0" err="1">
                <a:solidFill>
                  <a:schemeClr val="bg1"/>
                </a:solidFill>
              </a:rPr>
              <a:t>Lung</a:t>
            </a:r>
            <a:r>
              <a:rPr lang="tr-TR" sz="3200" dirty="0">
                <a:solidFill>
                  <a:schemeClr val="bg1"/>
                </a:solidFill>
              </a:rPr>
              <a:t>, </a:t>
            </a:r>
            <a:r>
              <a:rPr lang="tr-TR" sz="3200" dirty="0" err="1">
                <a:solidFill>
                  <a:schemeClr val="bg1"/>
                </a:solidFill>
              </a:rPr>
              <a:t>Colorectal</a:t>
            </a:r>
            <a:r>
              <a:rPr lang="tr-TR" sz="3200" dirty="0">
                <a:solidFill>
                  <a:schemeClr val="bg1"/>
                </a:solidFill>
              </a:rPr>
              <a:t>, </a:t>
            </a:r>
            <a:r>
              <a:rPr lang="tr-TR" sz="3200" dirty="0" err="1">
                <a:solidFill>
                  <a:schemeClr val="bg1"/>
                </a:solidFill>
              </a:rPr>
              <a:t>and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Ovarian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Cancer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Screening</a:t>
            </a:r>
            <a:r>
              <a:rPr lang="tr-TR" sz="3200" dirty="0">
                <a:solidFill>
                  <a:schemeClr val="bg1"/>
                </a:solidFill>
              </a:rPr>
              <a:t> Trial (PLCO)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1957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Dikdörtgen"/>
          <p:cNvSpPr/>
          <p:nvPr/>
        </p:nvSpPr>
        <p:spPr>
          <a:xfrm>
            <a:off x="827584" y="6093296"/>
            <a:ext cx="684076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Buys SS. Et al., JAMA 2011: 305; 2295-03</a:t>
            </a:r>
            <a:endParaRPr lang="tr-T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PLCO SONUÇ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/>
              <a:t>Zararları</a:t>
            </a:r>
            <a:r>
              <a:rPr lang="en-US" sz="3600" b="1" dirty="0" smtClean="0"/>
              <a:t>;</a:t>
            </a:r>
          </a:p>
          <a:p>
            <a:r>
              <a:rPr lang="en-US" dirty="0" smtClean="0"/>
              <a:t>3258 </a:t>
            </a:r>
            <a:r>
              <a:rPr lang="en-US" dirty="0" err="1" smtClean="0"/>
              <a:t>olguda</a:t>
            </a:r>
            <a:r>
              <a:rPr lang="en-US" dirty="0" smtClean="0"/>
              <a:t> </a:t>
            </a:r>
            <a:r>
              <a:rPr lang="en-US" dirty="0" err="1" smtClean="0"/>
              <a:t>yalancı</a:t>
            </a:r>
            <a:r>
              <a:rPr lang="en-US" dirty="0" smtClean="0"/>
              <a:t> </a:t>
            </a:r>
            <a:r>
              <a:rPr lang="en-US" dirty="0" err="1" smtClean="0"/>
              <a:t>pozitiflik</a:t>
            </a:r>
            <a:endParaRPr lang="en-US" dirty="0" smtClean="0"/>
          </a:p>
          <a:p>
            <a:r>
              <a:rPr lang="en-US" dirty="0" smtClean="0"/>
              <a:t>1080 </a:t>
            </a:r>
            <a:r>
              <a:rPr lang="en-US" dirty="0" err="1" smtClean="0"/>
              <a:t>olguya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müdahale</a:t>
            </a:r>
            <a:endParaRPr lang="en-US" dirty="0" smtClean="0"/>
          </a:p>
          <a:p>
            <a:r>
              <a:rPr lang="en-US" dirty="0" err="1" smtClean="0"/>
              <a:t>Hastaların</a:t>
            </a:r>
            <a:r>
              <a:rPr lang="en-US" dirty="0" smtClean="0"/>
              <a:t> %15’ </a:t>
            </a:r>
            <a:r>
              <a:rPr lang="en-US" dirty="0" err="1" smtClean="0"/>
              <a:t>inde</a:t>
            </a:r>
            <a:r>
              <a:rPr lang="en-US" dirty="0" smtClean="0"/>
              <a:t> en </a:t>
            </a:r>
            <a:r>
              <a:rPr lang="en-US" dirty="0" err="1" smtClean="0"/>
              <a:t>az</a:t>
            </a:r>
            <a:r>
              <a:rPr lang="en-US" dirty="0" smtClean="0"/>
              <a:t> 1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komplikasyon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3688" y="5733256"/>
            <a:ext cx="4824536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JAMA 2011; 305; 2303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55976" y="2420888"/>
            <a:ext cx="4536504" cy="316835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Genel</a:t>
            </a:r>
            <a:r>
              <a:rPr lang="en-US" sz="2800" b="1" dirty="0"/>
              <a:t> </a:t>
            </a:r>
            <a:r>
              <a:rPr lang="en-US" sz="2800" b="1" dirty="0" err="1"/>
              <a:t>popülasyonda</a:t>
            </a:r>
            <a:r>
              <a:rPr lang="en-US" sz="2800" b="1" dirty="0"/>
              <a:t> Ca-125 </a:t>
            </a:r>
            <a:r>
              <a:rPr lang="en-US" sz="2800" b="1" dirty="0" err="1"/>
              <a:t>ve</a:t>
            </a:r>
            <a:r>
              <a:rPr lang="en-US" sz="2800" b="1" dirty="0"/>
              <a:t> USG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yapılan</a:t>
            </a:r>
            <a:r>
              <a:rPr lang="en-US" sz="2800" b="1" dirty="0"/>
              <a:t> </a:t>
            </a:r>
            <a:r>
              <a:rPr lang="en-US" sz="2800" b="1" dirty="0" err="1"/>
              <a:t>tarama</a:t>
            </a:r>
            <a:r>
              <a:rPr lang="en-US" sz="2800" b="1" dirty="0"/>
              <a:t> over </a:t>
            </a:r>
            <a:r>
              <a:rPr lang="en-US" sz="2800" b="1" dirty="0" err="1"/>
              <a:t>kanseri</a:t>
            </a:r>
            <a:r>
              <a:rPr lang="en-US" sz="2800" b="1" dirty="0"/>
              <a:t> </a:t>
            </a:r>
            <a:r>
              <a:rPr lang="en-US" sz="2800" b="1" dirty="0" err="1"/>
              <a:t>mortalite</a:t>
            </a:r>
            <a:r>
              <a:rPr lang="en-US" sz="2800" b="1" dirty="0"/>
              <a:t> </a:t>
            </a:r>
            <a:r>
              <a:rPr lang="en-US" sz="2800" b="1" dirty="0" err="1"/>
              <a:t>oranını</a:t>
            </a:r>
            <a:r>
              <a:rPr lang="en-US" sz="2800" b="1" dirty="0"/>
              <a:t> </a:t>
            </a:r>
            <a:r>
              <a:rPr lang="en-US" sz="2800" b="1" dirty="0" err="1" smtClean="0"/>
              <a:t>azaltmaz</a:t>
            </a:r>
            <a:r>
              <a:rPr lang="tr-TR" sz="2800" b="1" dirty="0" smtClean="0"/>
              <a:t>!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26532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9" y="0"/>
            <a:ext cx="8864477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3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GLOBACAN 2012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40188" cy="3951288"/>
          </a:xfrm>
        </p:spPr>
        <p:txBody>
          <a:bodyPr>
            <a:normAutofit/>
          </a:bodyPr>
          <a:lstStyle/>
          <a:p>
            <a:pPr lvl="0"/>
            <a:endParaRPr lang="tr-TR" dirty="0" smtClean="0"/>
          </a:p>
          <a:p>
            <a:pPr lvl="0"/>
            <a:r>
              <a:rPr lang="tr-TR" dirty="0" smtClean="0"/>
              <a:t>Dünyada 2012 yılında 238.719 yeni </a:t>
            </a:r>
            <a:r>
              <a:rPr lang="tr-TR" dirty="0" err="1" smtClean="0"/>
              <a:t>over</a:t>
            </a:r>
            <a:r>
              <a:rPr lang="tr-TR" dirty="0" smtClean="0"/>
              <a:t> kanseri vakası tespit edilmiş.</a:t>
            </a:r>
          </a:p>
          <a:p>
            <a:pPr lvl="0"/>
            <a:r>
              <a:rPr lang="tr-TR" dirty="0" smtClean="0"/>
              <a:t>Bu vakaların 151.905’i ölmüş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World </a:t>
            </a:r>
            <a:r>
              <a:rPr lang="tr-TR" dirty="0" err="1" smtClean="0"/>
              <a:t>age</a:t>
            </a:r>
            <a:r>
              <a:rPr lang="tr-TR" dirty="0" smtClean="0"/>
              <a:t>-standardize </a:t>
            </a:r>
            <a:r>
              <a:rPr lang="tr-TR" dirty="0" err="1" smtClean="0"/>
              <a:t>insidans</a:t>
            </a:r>
            <a:r>
              <a:rPr lang="tr-TR" dirty="0" smtClean="0"/>
              <a:t>: </a:t>
            </a:r>
            <a:r>
              <a:rPr lang="tr-TR" dirty="0"/>
              <a:t>6.1 / 100.000 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lvl="0" indent="0">
              <a:buNone/>
            </a:pPr>
            <a:endParaRPr lang="tr-TR" dirty="0" smtClean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</a:rPr>
              <a:t>ürkiye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211961" y="2174875"/>
            <a:ext cx="4474840" cy="3951288"/>
          </a:xfrm>
        </p:spPr>
        <p:txBody>
          <a:bodyPr/>
          <a:lstStyle/>
          <a:p>
            <a:r>
              <a:rPr lang="tr-TR" dirty="0" err="1"/>
              <a:t>Over</a:t>
            </a:r>
            <a:r>
              <a:rPr lang="tr-TR" dirty="0"/>
              <a:t> kanseri </a:t>
            </a:r>
            <a:r>
              <a:rPr lang="tr-TR" dirty="0" err="1"/>
              <a:t>insidansı</a:t>
            </a:r>
            <a:r>
              <a:rPr lang="tr-TR" dirty="0"/>
              <a:t>; 2.400 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Over</a:t>
            </a:r>
            <a:r>
              <a:rPr lang="tr-TR" dirty="0" smtClean="0"/>
              <a:t> Kanseri, </a:t>
            </a:r>
            <a:r>
              <a:rPr lang="tr-TR" dirty="0" err="1"/>
              <a:t>Mortalitesi</a:t>
            </a:r>
            <a:r>
              <a:rPr lang="tr-TR" dirty="0"/>
              <a:t>; 1.588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/>
              <a:t>Kanseri </a:t>
            </a:r>
            <a:r>
              <a:rPr lang="tr-TR" dirty="0" err="1" smtClean="0"/>
              <a:t>Prevelansı</a:t>
            </a:r>
            <a:r>
              <a:rPr lang="tr-TR" dirty="0"/>
              <a:t> </a:t>
            </a:r>
            <a:r>
              <a:rPr lang="tr-TR" dirty="0" smtClean="0"/>
              <a:t>(5 yıl) ; 5.816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20809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tr-TR" sz="3200" b="1" i="1" dirty="0">
                <a:solidFill>
                  <a:srgbClr val="7030A0"/>
                </a:solidFill>
              </a:rPr>
              <a:t>SCSOCS (JAPAN)</a:t>
            </a:r>
            <a:br>
              <a:rPr lang="tr-TR" sz="3200" b="1" i="1" dirty="0">
                <a:solidFill>
                  <a:srgbClr val="7030A0"/>
                </a:solidFill>
              </a:rPr>
            </a:br>
            <a:r>
              <a:rPr lang="tr-TR" sz="2800" dirty="0" err="1">
                <a:solidFill>
                  <a:srgbClr val="FF0000"/>
                </a:solidFill>
              </a:rPr>
              <a:t>Randomize</a:t>
            </a:r>
            <a:r>
              <a:rPr lang="tr-TR" sz="2800" dirty="0">
                <a:solidFill>
                  <a:srgbClr val="FF0000"/>
                </a:solidFill>
              </a:rPr>
              <a:t> Trial (</a:t>
            </a:r>
            <a:r>
              <a:rPr lang="tr-TR" sz="2800" dirty="0" smtClean="0">
                <a:solidFill>
                  <a:srgbClr val="FF0000"/>
                </a:solidFill>
              </a:rPr>
              <a:t>1985</a:t>
            </a:r>
            <a:r>
              <a:rPr lang="tr-TR" sz="2800" dirty="0">
                <a:solidFill>
                  <a:srgbClr val="FF0000"/>
                </a:solidFill>
              </a:rPr>
              <a:t>-</a:t>
            </a:r>
            <a:r>
              <a:rPr lang="tr-TR" sz="2800" dirty="0" smtClean="0">
                <a:solidFill>
                  <a:srgbClr val="FF0000"/>
                </a:solidFill>
              </a:rPr>
              <a:t>1999)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450602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otched Right Arrow 4"/>
          <p:cNvSpPr/>
          <p:nvPr/>
        </p:nvSpPr>
        <p:spPr>
          <a:xfrm>
            <a:off x="2051720" y="5949280"/>
            <a:ext cx="5688632" cy="90872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/>
              <a:t>Over</a:t>
            </a:r>
            <a:r>
              <a:rPr lang="tr-TR" b="1" dirty="0" smtClean="0"/>
              <a:t> kanserinden ölüm oranı henüz raporlanmadı  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772678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36712"/>
            <a:ext cx="8162925" cy="553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691680" y="332655"/>
            <a:ext cx="6120680" cy="7920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 smtClean="0">
                <a:solidFill>
                  <a:schemeClr val="bg1"/>
                </a:solidFill>
              </a:rPr>
              <a:t>UK</a:t>
            </a:r>
            <a:r>
              <a:rPr lang="en-US" sz="2800" b="1" i="1" dirty="0" smtClean="0">
                <a:solidFill>
                  <a:schemeClr val="bg1"/>
                </a:solidFill>
              </a:rPr>
              <a:t>  Collaborative Trial of Ovarian Cancer Screening (UKCTOCS) </a:t>
            </a:r>
            <a:endParaRPr lang="tr-TR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57592" cy="954360"/>
          </a:xfrm>
        </p:spPr>
        <p:txBody>
          <a:bodyPr>
            <a:normAutofit fontScale="90000"/>
          </a:bodyPr>
          <a:lstStyle/>
          <a:p>
            <a:pPr>
              <a:tabLst>
                <a:tab pos="3495675" algn="l"/>
              </a:tabLst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3600" b="1" i="1" dirty="0" smtClean="0">
                <a:solidFill>
                  <a:srgbClr val="7030A0"/>
                </a:solidFill>
              </a:rPr>
              <a:t>UKCTOCS</a:t>
            </a:r>
            <a:r>
              <a:rPr lang="tr-TR" sz="3600" b="1" i="1" dirty="0">
                <a:solidFill>
                  <a:srgbClr val="7030A0"/>
                </a:solidFill>
              </a:rPr>
              <a:t/>
            </a:r>
            <a:br>
              <a:rPr lang="tr-TR" sz="3600" b="1" i="1" dirty="0">
                <a:solidFill>
                  <a:srgbClr val="7030A0"/>
                </a:solidFill>
              </a:rPr>
            </a:br>
            <a:r>
              <a:rPr lang="tr-TR" sz="2800" b="1" i="1" dirty="0" smtClean="0">
                <a:solidFill>
                  <a:srgbClr val="FF0000"/>
                </a:solidFill>
              </a:rPr>
              <a:t>202638 </a:t>
            </a:r>
            <a:r>
              <a:rPr lang="tr-TR" sz="2800" b="1" i="1" dirty="0" err="1" smtClean="0">
                <a:solidFill>
                  <a:srgbClr val="FF0000"/>
                </a:solidFill>
              </a:rPr>
              <a:t>postm</a:t>
            </a:r>
            <a:r>
              <a:rPr lang="en-US" sz="2800" b="1" i="1" dirty="0" smtClean="0">
                <a:solidFill>
                  <a:srgbClr val="FF0000"/>
                </a:solidFill>
              </a:rPr>
              <a:t>e</a:t>
            </a:r>
            <a:r>
              <a:rPr lang="tr-TR" sz="2800" b="1" i="1" dirty="0" smtClean="0">
                <a:solidFill>
                  <a:srgbClr val="FF0000"/>
                </a:solidFill>
              </a:rPr>
              <a:t>n</a:t>
            </a:r>
            <a:r>
              <a:rPr lang="en-US" sz="2800" b="1" i="1" dirty="0" smtClean="0">
                <a:solidFill>
                  <a:srgbClr val="FF0000"/>
                </a:solidFill>
              </a:rPr>
              <a:t>o</a:t>
            </a:r>
            <a:r>
              <a:rPr lang="tr-TR" sz="2800" b="1" i="1" dirty="0" err="1" smtClean="0">
                <a:solidFill>
                  <a:srgbClr val="FF0000"/>
                </a:solidFill>
              </a:rPr>
              <a:t>pausal</a:t>
            </a:r>
            <a:r>
              <a:rPr lang="tr-TR" sz="2800" b="1" i="1" dirty="0" smtClean="0">
                <a:solidFill>
                  <a:srgbClr val="FF0000"/>
                </a:solidFill>
              </a:rPr>
              <a:t> kadın (50</a:t>
            </a:r>
            <a:r>
              <a:rPr lang="tr-TR" sz="2800" b="1" i="1" dirty="0">
                <a:solidFill>
                  <a:srgbClr val="FF0000"/>
                </a:solidFill>
              </a:rPr>
              <a:t>-</a:t>
            </a:r>
            <a:r>
              <a:rPr lang="tr-TR" sz="2800" b="1" i="1" dirty="0" smtClean="0">
                <a:solidFill>
                  <a:srgbClr val="FF0000"/>
                </a:solidFill>
              </a:rPr>
              <a:t>74 yaşında)</a:t>
            </a:r>
            <a:r>
              <a:rPr lang="en-US" sz="2800" b="1" i="1" dirty="0" smtClean="0">
                <a:solidFill>
                  <a:srgbClr val="FF0000"/>
                </a:solidFill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tr-TR" sz="2800" b="1" i="1" dirty="0">
                <a:solidFill>
                  <a:srgbClr val="FF0000"/>
                </a:solidFill>
              </a:rPr>
              <a:t/>
            </a:r>
            <a:br>
              <a:rPr lang="tr-TR" sz="2800" b="1" i="1" dirty="0">
                <a:solidFill>
                  <a:srgbClr val="FF0000"/>
                </a:solidFill>
              </a:rPr>
            </a:br>
            <a:endParaRPr lang="en-US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283582"/>
              </p:ext>
            </p:extLst>
          </p:nvPr>
        </p:nvGraphicFramePr>
        <p:xfrm>
          <a:off x="0" y="836712"/>
          <a:ext cx="8561900" cy="525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Dikdörtgen"/>
          <p:cNvSpPr/>
          <p:nvPr/>
        </p:nvSpPr>
        <p:spPr>
          <a:xfrm>
            <a:off x="1403648" y="5943600"/>
            <a:ext cx="66967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Menon</a:t>
            </a:r>
            <a:r>
              <a:rPr lang="en-US" b="1" i="1" dirty="0" smtClean="0">
                <a:solidFill>
                  <a:srgbClr val="FF0000"/>
                </a:solidFill>
              </a:rPr>
              <a:t> U., et al. Lancet </a:t>
            </a:r>
            <a:r>
              <a:rPr lang="en-US" b="1" i="1" dirty="0" err="1" smtClean="0">
                <a:solidFill>
                  <a:srgbClr val="FF0000"/>
                </a:solidFill>
              </a:rPr>
              <a:t>Oncol</a:t>
            </a:r>
            <a:r>
              <a:rPr lang="en-US" b="1" i="1" dirty="0" smtClean="0">
                <a:solidFill>
                  <a:srgbClr val="FF0000"/>
                </a:solidFill>
              </a:rPr>
              <a:t> 2009;10:327-340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Şimşek İşareti 2"/>
          <p:cNvSpPr/>
          <p:nvPr/>
        </p:nvSpPr>
        <p:spPr>
          <a:xfrm>
            <a:off x="6516216" y="3717032"/>
            <a:ext cx="1368152" cy="144016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atlanmış Nesne 4"/>
          <p:cNvSpPr/>
          <p:nvPr/>
        </p:nvSpPr>
        <p:spPr>
          <a:xfrm>
            <a:off x="7020272" y="5157192"/>
            <a:ext cx="1872208" cy="1033264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rgbClr val="00B050"/>
                </a:solidFill>
              </a:rPr>
              <a:t>Mortalit</a:t>
            </a:r>
            <a:r>
              <a:rPr lang="tr-TR" b="1" i="1" dirty="0" smtClean="0">
                <a:solidFill>
                  <a:srgbClr val="00B050"/>
                </a:solidFill>
              </a:rPr>
              <a:t>e oranı 2015 sonunda raporlanacak</a:t>
            </a:r>
            <a:endParaRPr lang="tr-TR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4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UKCTOCS’ye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katılan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kontrol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grubunda</a:t>
            </a:r>
            <a:r>
              <a:rPr lang="en-US" sz="2800" b="1" dirty="0" smtClean="0">
                <a:solidFill>
                  <a:srgbClr val="FF0000"/>
                </a:solidFill>
              </a:rPr>
              <a:t> ; </a:t>
            </a:r>
            <a:r>
              <a:rPr lang="en-US" sz="2800" b="1" dirty="0" err="1" smtClean="0">
                <a:solidFill>
                  <a:srgbClr val="FF0000"/>
                </a:solidFill>
              </a:rPr>
              <a:t>Eğitim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düzeyi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sosyoekonomik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düzeyi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düşük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kadınlarda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mortalite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oranı</a:t>
            </a:r>
            <a:r>
              <a:rPr lang="en-US" sz="2800" b="1" dirty="0" smtClean="0">
                <a:solidFill>
                  <a:srgbClr val="FF0000"/>
                </a:solidFill>
              </a:rPr>
              <a:t> (ICD10</a:t>
            </a:r>
            <a:r>
              <a:rPr lang="tr-TR" sz="2800" b="1" dirty="0" smtClean="0">
                <a:solidFill>
                  <a:srgbClr val="FF0000"/>
                </a:solidFill>
              </a:rPr>
              <a:t> kriterleri</a:t>
            </a:r>
            <a:r>
              <a:rPr lang="en-US" sz="2800" b="1" dirty="0" smtClean="0">
                <a:solidFill>
                  <a:srgbClr val="FF0000"/>
                </a:solidFill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</a:rPr>
              <a:t>daha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yüksek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456" b="-7456"/>
          <a:stretch>
            <a:fillRect/>
          </a:stretch>
        </p:blipFill>
        <p:spPr>
          <a:xfrm>
            <a:off x="287016" y="1628800"/>
            <a:ext cx="8461448" cy="4525963"/>
          </a:xfrm>
        </p:spPr>
      </p:pic>
    </p:spTree>
    <p:extLst>
      <p:ext uri="{BB962C8B-B14F-4D97-AF65-F5344CB8AC3E}">
        <p14:creationId xmlns:p14="http://schemas.microsoft.com/office/powerpoint/2010/main" val="400345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Yüksek Riskli Popülasyonda Tarama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BRCA1, BRCA2 mutasyonu  ve mis-</a:t>
            </a:r>
            <a:r>
              <a:rPr lang="tr-TR" dirty="0" err="1" smtClean="0"/>
              <a:t>match</a:t>
            </a:r>
            <a:r>
              <a:rPr lang="tr-TR" dirty="0" smtClean="0"/>
              <a:t> </a:t>
            </a:r>
            <a:r>
              <a:rPr lang="tr-TR" dirty="0" err="1" smtClean="0"/>
              <a:t>repair</a:t>
            </a:r>
            <a:r>
              <a:rPr lang="tr-TR" dirty="0" smtClean="0"/>
              <a:t> (MMR) gen mutasyonu olan kadınlarda Kümülatif </a:t>
            </a:r>
            <a:r>
              <a:rPr lang="tr-TR" dirty="0" err="1" smtClean="0"/>
              <a:t>lifetime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kanseri riski sırasıyla, %40-50 ve %20- 30</a:t>
            </a:r>
          </a:p>
        </p:txBody>
      </p:sp>
      <p:pic>
        <p:nvPicPr>
          <p:cNvPr id="4" name="Picture 5" descr="C:\Users\1KKDNHSTDR4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1KKDNHSTDR4\Desktop\Ovarian Cancer literatur\resi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36" y="4581128"/>
            <a:ext cx="51375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1455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0253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Yüksek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Riskli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Kadınlarda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Anne, </a:t>
            </a:r>
            <a:r>
              <a:rPr lang="en-US" dirty="0" err="1"/>
              <a:t>Kız</a:t>
            </a:r>
            <a:r>
              <a:rPr lang="en-US" dirty="0"/>
              <a:t> </a:t>
            </a:r>
            <a:r>
              <a:rPr lang="en-US" dirty="0" err="1"/>
              <a:t>kardeş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akrabada</a:t>
            </a:r>
            <a:r>
              <a:rPr lang="en-US" dirty="0"/>
              <a:t> over ca. </a:t>
            </a:r>
            <a:r>
              <a:rPr lang="en-US" dirty="0" err="1"/>
              <a:t>varsa</a:t>
            </a:r>
            <a:endParaRPr lang="en-US" dirty="0"/>
          </a:p>
          <a:p>
            <a:r>
              <a:rPr lang="en-US" dirty="0"/>
              <a:t>BRCA1 </a:t>
            </a:r>
            <a:r>
              <a:rPr lang="en-US" dirty="0" err="1"/>
              <a:t>ve</a:t>
            </a:r>
            <a:r>
              <a:rPr lang="en-US" dirty="0"/>
              <a:t> BRCA2 gen </a:t>
            </a:r>
            <a:r>
              <a:rPr lang="en-US" dirty="0" err="1" smtClean="0"/>
              <a:t>mutasyonu</a:t>
            </a:r>
            <a:r>
              <a:rPr lang="en-US" dirty="0" smtClean="0"/>
              <a:t> </a:t>
            </a:r>
            <a:r>
              <a:rPr lang="en-US" dirty="0" err="1"/>
              <a:t>taşıyıcılığı</a:t>
            </a:r>
            <a:r>
              <a:rPr lang="en-US" dirty="0"/>
              <a:t> </a:t>
            </a:r>
            <a:r>
              <a:rPr lang="en-US" dirty="0" err="1"/>
              <a:t>varsa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4797152"/>
            <a:ext cx="3528392" cy="14904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8000"/>
                </a:solidFill>
              </a:rPr>
              <a:t>Doğurganlığını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Tamamlamış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kadınlarda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Profilaktik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ooferektomi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8000"/>
                </a:solidFill>
              </a:rPr>
              <a:t>düşünülebilir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096" y="5157192"/>
            <a:ext cx="3168352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53735"/>
                </a:solidFill>
              </a:rPr>
              <a:t>Over Ca. </a:t>
            </a:r>
            <a:r>
              <a:rPr lang="en-US" sz="2400" b="1" dirty="0" err="1" smtClean="0">
                <a:solidFill>
                  <a:srgbClr val="953735"/>
                </a:solidFill>
              </a:rPr>
              <a:t>Önlenmesi</a:t>
            </a:r>
            <a:endParaRPr lang="en-US" sz="2400" b="1" dirty="0">
              <a:solidFill>
                <a:srgbClr val="953735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27984" y="5445224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Yuvarlatılmış Dikdörtgen 2"/>
          <p:cNvSpPr/>
          <p:nvPr/>
        </p:nvSpPr>
        <p:spPr>
          <a:xfrm>
            <a:off x="4572000" y="2700040"/>
            <a:ext cx="3816424" cy="166506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Yüksek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riskli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kadınlarda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kombine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yöntemler</a:t>
            </a:r>
            <a:r>
              <a:rPr lang="tr-TR" sz="2400" b="1" dirty="0" smtClean="0">
                <a:solidFill>
                  <a:schemeClr val="bg1"/>
                </a:solidFill>
              </a:rPr>
              <a:t>              ( </a:t>
            </a:r>
            <a:r>
              <a:rPr lang="tr-TR" sz="2400" b="1" dirty="0">
                <a:solidFill>
                  <a:schemeClr val="bg1"/>
                </a:solidFill>
              </a:rPr>
              <a:t>Ca-125 ve TV USG)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ile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tarama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önerilir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solidFill>
            <a:schemeClr val="accent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tr-TR" sz="3600" b="1" i="1" dirty="0" err="1" smtClean="0">
                <a:solidFill>
                  <a:schemeClr val="bg1"/>
                </a:solidFill>
              </a:rPr>
              <a:t>The</a:t>
            </a:r>
            <a:r>
              <a:rPr lang="tr-TR" sz="3600" b="1" i="1" dirty="0" smtClean="0">
                <a:solidFill>
                  <a:schemeClr val="bg1"/>
                </a:solidFill>
              </a:rPr>
              <a:t> United </a:t>
            </a:r>
            <a:r>
              <a:rPr lang="tr-TR" sz="3600" b="1" i="1" dirty="0" err="1" smtClean="0">
                <a:solidFill>
                  <a:schemeClr val="bg1"/>
                </a:solidFill>
              </a:rPr>
              <a:t>Kingdom</a:t>
            </a:r>
            <a:r>
              <a:rPr lang="tr-TR" sz="3600" b="1" i="1" dirty="0" smtClean="0">
                <a:solidFill>
                  <a:schemeClr val="bg1"/>
                </a:solidFill>
              </a:rPr>
              <a:t> </a:t>
            </a:r>
            <a:r>
              <a:rPr lang="tr-TR" sz="3600" b="1" i="1" dirty="0" err="1" smtClean="0">
                <a:solidFill>
                  <a:schemeClr val="bg1"/>
                </a:solidFill>
              </a:rPr>
              <a:t>Familial</a:t>
            </a:r>
            <a:r>
              <a:rPr lang="tr-TR" sz="3600" b="1" i="1" dirty="0" smtClean="0">
                <a:solidFill>
                  <a:schemeClr val="bg1"/>
                </a:solidFill>
              </a:rPr>
              <a:t> </a:t>
            </a:r>
            <a:r>
              <a:rPr lang="tr-TR" sz="3600" b="1" i="1" dirty="0" err="1" smtClean="0">
                <a:solidFill>
                  <a:schemeClr val="bg1"/>
                </a:solidFill>
              </a:rPr>
              <a:t>Ovarian</a:t>
            </a:r>
            <a:r>
              <a:rPr lang="tr-TR" sz="3600" b="1" i="1" dirty="0" smtClean="0">
                <a:solidFill>
                  <a:schemeClr val="bg1"/>
                </a:solidFill>
              </a:rPr>
              <a:t> </a:t>
            </a:r>
            <a:r>
              <a:rPr lang="tr-TR" sz="3600" b="1" i="1" dirty="0" err="1" smtClean="0">
                <a:solidFill>
                  <a:schemeClr val="bg1"/>
                </a:solidFill>
              </a:rPr>
              <a:t>Cancer</a:t>
            </a:r>
            <a:r>
              <a:rPr lang="tr-TR" sz="3600" b="1" i="1" dirty="0" smtClean="0">
                <a:solidFill>
                  <a:schemeClr val="bg1"/>
                </a:solidFill>
              </a:rPr>
              <a:t> </a:t>
            </a:r>
            <a:r>
              <a:rPr lang="tr-TR" sz="3600" b="1" i="1" dirty="0" err="1" smtClean="0">
                <a:solidFill>
                  <a:schemeClr val="bg1"/>
                </a:solidFill>
              </a:rPr>
              <a:t>Screening</a:t>
            </a:r>
            <a:r>
              <a:rPr lang="tr-TR" sz="3600" b="1" i="1" dirty="0" smtClean="0">
                <a:solidFill>
                  <a:schemeClr val="bg1"/>
                </a:solidFill>
              </a:rPr>
              <a:t> </a:t>
            </a:r>
            <a:r>
              <a:rPr lang="tr-TR" sz="3600" b="1" i="1" dirty="0" err="1" smtClean="0">
                <a:solidFill>
                  <a:schemeClr val="bg1"/>
                </a:solidFill>
              </a:rPr>
              <a:t>study</a:t>
            </a:r>
            <a:r>
              <a:rPr lang="tr-TR" sz="3600" b="1" i="1" dirty="0" smtClean="0">
                <a:solidFill>
                  <a:schemeClr val="bg1"/>
                </a:solidFill>
              </a:rPr>
              <a:t> (FOCSS)</a:t>
            </a:r>
            <a:endParaRPr lang="tr-TR" sz="3600" b="1" i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Over</a:t>
            </a:r>
            <a:r>
              <a:rPr lang="tr-TR" sz="2800" dirty="0" smtClean="0"/>
              <a:t> ve tuba kanseri </a:t>
            </a:r>
            <a:r>
              <a:rPr lang="tr-TR" sz="2800" dirty="0"/>
              <a:t>i</a:t>
            </a:r>
            <a:r>
              <a:rPr lang="tr-TR" sz="2800" dirty="0" smtClean="0"/>
              <a:t>çin %10’ dan yüksek risk taşıyan 3563 Kadın, yılda bir  TV-USG ve CA</a:t>
            </a:r>
            <a:r>
              <a:rPr lang="en-US" sz="2800" dirty="0" smtClean="0"/>
              <a:t> </a:t>
            </a:r>
            <a:r>
              <a:rPr lang="tr-TR" sz="2800" dirty="0" smtClean="0"/>
              <a:t>125 ile 3.2 yıl taranmış.</a:t>
            </a:r>
          </a:p>
          <a:p>
            <a:r>
              <a:rPr lang="tr-TR" sz="2800" b="1" dirty="0" err="1" smtClean="0">
                <a:solidFill>
                  <a:srgbClr val="FF0000"/>
                </a:solidFill>
              </a:rPr>
              <a:t>Sensitivity</a:t>
            </a:r>
            <a:r>
              <a:rPr lang="tr-TR" sz="2800" b="1" dirty="0" smtClean="0"/>
              <a:t>:  %81.3 ,  </a:t>
            </a:r>
            <a:r>
              <a:rPr lang="tr-TR" sz="2800" b="1" dirty="0" smtClean="0">
                <a:solidFill>
                  <a:srgbClr val="FF0000"/>
                </a:solidFill>
              </a:rPr>
              <a:t>PPV:</a:t>
            </a:r>
            <a:r>
              <a:rPr lang="tr-TR" sz="2800" b="1" dirty="0" smtClean="0"/>
              <a:t> %25.5 </a:t>
            </a:r>
            <a:endParaRPr lang="tr-TR" sz="2800" b="1" dirty="0"/>
          </a:p>
          <a:p>
            <a:pPr marL="0" indent="0" algn="ctr">
              <a:buNone/>
            </a:pPr>
            <a:r>
              <a:rPr lang="tr-TR" sz="2800" b="1" dirty="0" smtClean="0"/>
              <a:t>(</a:t>
            </a:r>
            <a:r>
              <a:rPr lang="tr-TR" sz="2800" b="1" dirty="0" err="1" smtClean="0"/>
              <a:t>Opere</a:t>
            </a:r>
            <a:r>
              <a:rPr lang="tr-TR" sz="2800" b="1" dirty="0" smtClean="0"/>
              <a:t> edilen 4 kadından biri </a:t>
            </a:r>
            <a:r>
              <a:rPr lang="tr-TR" sz="2800" b="1" dirty="0" err="1" smtClean="0"/>
              <a:t>over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Ca</a:t>
            </a:r>
            <a:r>
              <a:rPr lang="tr-TR" sz="2800" b="1" dirty="0" smtClean="0"/>
              <a:t>.)</a:t>
            </a:r>
            <a:endParaRPr lang="tr-TR" sz="2800" b="1" dirty="0"/>
          </a:p>
        </p:txBody>
      </p:sp>
      <p:sp>
        <p:nvSpPr>
          <p:cNvPr id="4" name="Dikdörtgen 3"/>
          <p:cNvSpPr/>
          <p:nvPr/>
        </p:nvSpPr>
        <p:spPr>
          <a:xfrm>
            <a:off x="853716" y="6093296"/>
            <a:ext cx="73546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</a:rPr>
              <a:t>Rosenthal AN, J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Clin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Oncol</a:t>
            </a:r>
            <a:r>
              <a:rPr lang="en-US" sz="1400" b="1" i="1" dirty="0" smtClean="0">
                <a:solidFill>
                  <a:srgbClr val="C00000"/>
                </a:solidFill>
              </a:rPr>
              <a:t> 2013;31:49-57</a:t>
            </a:r>
            <a:endParaRPr lang="tr-TR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National Comprehensive Cancer Network Practice Guidelines in Oncology-Genetic</a:t>
            </a:r>
            <a:endParaRPr lang="tr-TR" sz="1400" b="1" i="1" dirty="0">
              <a:solidFill>
                <a:srgbClr val="C00000"/>
              </a:solidFill>
            </a:endParaRPr>
          </a:p>
          <a:p>
            <a:pPr algn="ctr"/>
            <a:endParaRPr lang="tr-TR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5" name="Düzlem 4"/>
          <p:cNvSpPr/>
          <p:nvPr/>
        </p:nvSpPr>
        <p:spPr>
          <a:xfrm>
            <a:off x="1105744" y="4221088"/>
            <a:ext cx="6850632" cy="172819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/>
              <a:t>National</a:t>
            </a:r>
            <a:r>
              <a:rPr lang="tr-TR" sz="2400" b="1" dirty="0"/>
              <a:t> </a:t>
            </a:r>
            <a:r>
              <a:rPr lang="tr-TR" sz="2400" b="1" dirty="0" err="1"/>
              <a:t>Comprehensive</a:t>
            </a:r>
            <a:r>
              <a:rPr lang="tr-TR" sz="2400" b="1" dirty="0"/>
              <a:t>  </a:t>
            </a:r>
            <a:r>
              <a:rPr lang="tr-TR" sz="2400" b="1" dirty="0" err="1"/>
              <a:t>Cancer</a:t>
            </a:r>
            <a:r>
              <a:rPr lang="tr-TR" sz="2400" b="1" dirty="0"/>
              <a:t> </a:t>
            </a:r>
            <a:r>
              <a:rPr lang="tr-TR" sz="2400" b="1" dirty="0" smtClean="0"/>
              <a:t>Network (</a:t>
            </a:r>
            <a:r>
              <a:rPr lang="tr-TR" sz="2400" b="1" dirty="0"/>
              <a:t>NCCN) önerileri;  </a:t>
            </a:r>
            <a:r>
              <a:rPr lang="tr-TR" sz="2400" b="1" dirty="0" smtClean="0"/>
              <a:t>Yüksek riskli kadınlarda 30 </a:t>
            </a:r>
            <a:r>
              <a:rPr lang="tr-TR" sz="2400" b="1" dirty="0"/>
              <a:t>yaşından sonra </a:t>
            </a:r>
            <a:r>
              <a:rPr lang="tr-TR" sz="2400" b="1" dirty="0">
                <a:solidFill>
                  <a:srgbClr val="FFFF00"/>
                </a:solidFill>
              </a:rPr>
              <a:t>Ca-125 ve TV-USG ile her 6 ayda bir tarama </a:t>
            </a:r>
            <a:r>
              <a:rPr lang="tr-TR" sz="2400" b="1" dirty="0"/>
              <a:t>yapılması önerilmektedir</a:t>
            </a:r>
            <a:r>
              <a:rPr lang="tr-T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b="1" i="1" dirty="0" err="1" smtClean="0">
                <a:solidFill>
                  <a:srgbClr val="7030A0"/>
                </a:solidFill>
              </a:rPr>
              <a:t>Biomarker</a:t>
            </a:r>
            <a:r>
              <a:rPr lang="tr-TR" b="1" i="1" dirty="0" smtClean="0">
                <a:solidFill>
                  <a:srgbClr val="7030A0"/>
                </a:solidFill>
              </a:rPr>
              <a:t> Keşiflerindeki Artışlar  </a:t>
            </a: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43608" y="5949280"/>
            <a:ext cx="655272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Zhang B, Ann </a:t>
            </a:r>
            <a:r>
              <a:rPr lang="en-US" b="1" i="1" dirty="0" err="1" smtClean="0">
                <a:solidFill>
                  <a:srgbClr val="FF0000"/>
                </a:solidFill>
              </a:rPr>
              <a:t>Clin</a:t>
            </a:r>
            <a:r>
              <a:rPr lang="en-US" b="1" i="1" dirty="0" smtClean="0">
                <a:solidFill>
                  <a:srgbClr val="FF0000"/>
                </a:solidFill>
              </a:rPr>
              <a:t> Lab </a:t>
            </a:r>
            <a:r>
              <a:rPr lang="en-US" b="1" i="1" dirty="0" err="1" smtClean="0">
                <a:solidFill>
                  <a:srgbClr val="FF0000"/>
                </a:solidFill>
              </a:rPr>
              <a:t>Sci</a:t>
            </a:r>
            <a:r>
              <a:rPr lang="en-US" b="1" i="1" dirty="0" smtClean="0">
                <a:solidFill>
                  <a:srgbClr val="FF0000"/>
                </a:solidFill>
              </a:rPr>
              <a:t> 2010;40:218-225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115616" y="1484784"/>
            <a:ext cx="6408712" cy="1274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Yüksek teknolojiler kullanılarak 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Cancer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Genetic</a:t>
            </a:r>
            <a:r>
              <a:rPr lang="tr-TR" b="1" dirty="0">
                <a:solidFill>
                  <a:schemeClr val="tx1"/>
                </a:solidFill>
              </a:rPr>
              <a:t> Atlas (TCGA)  keşfedilmiştir</a:t>
            </a:r>
          </a:p>
          <a:p>
            <a:r>
              <a:rPr lang="tr-TR" dirty="0" err="1">
                <a:solidFill>
                  <a:schemeClr val="tx1"/>
                </a:solidFill>
              </a:rPr>
              <a:t>Proteome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genome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metabolome</a:t>
            </a:r>
            <a:r>
              <a:rPr lang="tr-TR" dirty="0">
                <a:solidFill>
                  <a:schemeClr val="tx1"/>
                </a:solidFill>
              </a:rPr>
              <a:t> ve  </a:t>
            </a:r>
            <a:r>
              <a:rPr lang="tr-TR" dirty="0" err="1">
                <a:solidFill>
                  <a:schemeClr val="tx1"/>
                </a:solidFill>
              </a:rPr>
              <a:t>transcriptome</a:t>
            </a:r>
            <a:r>
              <a:rPr lang="tr-TR" dirty="0">
                <a:solidFill>
                  <a:schemeClr val="tx1"/>
                </a:solidFill>
              </a:rPr>
              <a:t> ölçülebilmektedir.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589906" y="2924944"/>
            <a:ext cx="7604148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MALDI-TOF (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assisted</a:t>
            </a:r>
            <a:r>
              <a:rPr lang="tr-TR" dirty="0"/>
              <a:t> </a:t>
            </a:r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desorption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ionization</a:t>
            </a:r>
            <a:r>
              <a:rPr lang="tr-TR" dirty="0"/>
              <a:t> time of </a:t>
            </a:r>
            <a:r>
              <a:rPr lang="tr-TR" dirty="0" err="1"/>
              <a:t>flight</a:t>
            </a:r>
            <a:r>
              <a:rPr lang="tr-TR" dirty="0"/>
              <a:t>)</a:t>
            </a:r>
          </a:p>
          <a:p>
            <a:r>
              <a:rPr lang="tr-TR" dirty="0"/>
              <a:t>SELDI-TOF(</a:t>
            </a:r>
            <a:r>
              <a:rPr lang="tr-TR" dirty="0" err="1"/>
              <a:t>Surface-enhanced</a:t>
            </a:r>
            <a:r>
              <a:rPr lang="tr-TR" dirty="0"/>
              <a:t> </a:t>
            </a:r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desorpsiyon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ionization</a:t>
            </a:r>
            <a:r>
              <a:rPr lang="tr-TR" dirty="0"/>
              <a:t> time of </a:t>
            </a:r>
            <a:r>
              <a:rPr lang="tr-TR" dirty="0" err="1"/>
              <a:t>flight</a:t>
            </a:r>
            <a:r>
              <a:rPr lang="tr-TR" dirty="0"/>
              <a:t>)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23528" y="4293096"/>
            <a:ext cx="8496944" cy="15121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Proteomic</a:t>
            </a:r>
            <a:r>
              <a:rPr lang="tr-TR" sz="2000" dirty="0" smtClean="0">
                <a:solidFill>
                  <a:schemeClr val="tx1"/>
                </a:solidFill>
              </a:rPr>
              <a:t> ‘ </a:t>
            </a:r>
            <a:r>
              <a:rPr lang="tr-TR" sz="2000" dirty="0" err="1" smtClean="0">
                <a:solidFill>
                  <a:schemeClr val="tx1"/>
                </a:solidFill>
              </a:rPr>
              <a:t>ler</a:t>
            </a:r>
            <a:r>
              <a:rPr lang="tr-TR" sz="2000" dirty="0" smtClean="0">
                <a:solidFill>
                  <a:schemeClr val="tx1"/>
                </a:solidFill>
              </a:rPr>
              <a:t> maalesef </a:t>
            </a:r>
            <a:r>
              <a:rPr lang="tr-TR" sz="2000" dirty="0" err="1" smtClean="0">
                <a:solidFill>
                  <a:schemeClr val="tx1"/>
                </a:solidFill>
              </a:rPr>
              <a:t>over</a:t>
            </a:r>
            <a:r>
              <a:rPr lang="tr-TR" sz="2000" dirty="0" smtClean="0">
                <a:solidFill>
                  <a:schemeClr val="tx1"/>
                </a:solidFill>
              </a:rPr>
              <a:t> kanseri </a:t>
            </a:r>
            <a:r>
              <a:rPr lang="tr-TR" sz="2000" dirty="0" err="1" smtClean="0">
                <a:solidFill>
                  <a:schemeClr val="tx1"/>
                </a:solidFill>
              </a:rPr>
              <a:t>tarmasında</a:t>
            </a:r>
            <a:r>
              <a:rPr lang="tr-TR" sz="2000" dirty="0" smtClean="0">
                <a:solidFill>
                  <a:schemeClr val="tx1"/>
                </a:solidFill>
              </a:rPr>
              <a:t> yeterince fayda sağlayamamıştır.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Geniş </a:t>
            </a:r>
            <a:r>
              <a:rPr lang="tr-TR" sz="2000" dirty="0" err="1" smtClean="0">
                <a:solidFill>
                  <a:schemeClr val="tx1"/>
                </a:solidFill>
              </a:rPr>
              <a:t>popülasyonlu</a:t>
            </a:r>
            <a:r>
              <a:rPr lang="tr-TR" sz="2000" dirty="0" smtClean="0">
                <a:solidFill>
                  <a:schemeClr val="tx1"/>
                </a:solidFill>
              </a:rPr>
              <a:t>  tarama çalışmalarına ihtiyaç vardır.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Geleceğe Yönelik Düşünceler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Kolorektal</a:t>
            </a:r>
            <a:r>
              <a:rPr lang="tr-TR" dirty="0" smtClean="0"/>
              <a:t> ve </a:t>
            </a:r>
            <a:r>
              <a:rPr lang="tr-TR" dirty="0" err="1" smtClean="0"/>
              <a:t>servikal</a:t>
            </a:r>
            <a:r>
              <a:rPr lang="tr-TR" dirty="0" smtClean="0"/>
              <a:t> kanserin </a:t>
            </a:r>
            <a:r>
              <a:rPr lang="tr-TR" b="1" dirty="0" err="1" smtClean="0"/>
              <a:t>prekürsör</a:t>
            </a:r>
            <a:r>
              <a:rPr lang="tr-TR" dirty="0" smtClean="0"/>
              <a:t> </a:t>
            </a:r>
            <a:r>
              <a:rPr lang="tr-TR" b="1" dirty="0" smtClean="0"/>
              <a:t>lezyonlarının</a:t>
            </a:r>
            <a:r>
              <a:rPr lang="tr-TR" dirty="0" smtClean="0"/>
              <a:t> olması taramadaki başarıyı arttırmıştır</a:t>
            </a:r>
          </a:p>
          <a:p>
            <a:r>
              <a:rPr lang="tr-TR" dirty="0" err="1" smtClean="0"/>
              <a:t>Prekürsör</a:t>
            </a:r>
            <a:r>
              <a:rPr lang="tr-TR" dirty="0" smtClean="0"/>
              <a:t> </a:t>
            </a:r>
            <a:r>
              <a:rPr lang="tr-TR" dirty="0" err="1" smtClean="0"/>
              <a:t>lezyonlarlar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kanserinin </a:t>
            </a:r>
            <a:r>
              <a:rPr lang="tr-TR" b="1" dirty="0" err="1" smtClean="0"/>
              <a:t>sub</a:t>
            </a:r>
            <a:r>
              <a:rPr lang="tr-TR" b="1" dirty="0" smtClean="0"/>
              <a:t> tipi </a:t>
            </a:r>
            <a:r>
              <a:rPr lang="tr-TR" dirty="0" smtClean="0"/>
              <a:t>ile ilişkilidir.</a:t>
            </a:r>
          </a:p>
          <a:p>
            <a:endParaRPr lang="tr-TR" dirty="0" smtClean="0"/>
          </a:p>
          <a:p>
            <a:r>
              <a:rPr lang="tr-TR" dirty="0" smtClean="0"/>
              <a:t>High </a:t>
            </a:r>
            <a:r>
              <a:rPr lang="tr-TR" dirty="0" err="1" smtClean="0"/>
              <a:t>grade</a:t>
            </a:r>
            <a:r>
              <a:rPr lang="tr-TR" dirty="0" smtClean="0"/>
              <a:t> </a:t>
            </a:r>
            <a:r>
              <a:rPr lang="tr-TR" dirty="0" err="1" smtClean="0"/>
              <a:t>seröz</a:t>
            </a:r>
            <a:r>
              <a:rPr lang="tr-TR" dirty="0" smtClean="0"/>
              <a:t> kanserlerde </a:t>
            </a:r>
            <a:r>
              <a:rPr lang="tr-TR" dirty="0" err="1" smtClean="0"/>
              <a:t>fimbria</a:t>
            </a:r>
            <a:r>
              <a:rPr lang="tr-TR" dirty="0" smtClean="0"/>
              <a:t> ve </a:t>
            </a:r>
            <a:r>
              <a:rPr lang="tr-TR" dirty="0" err="1" smtClean="0"/>
              <a:t>fallopian</a:t>
            </a:r>
            <a:r>
              <a:rPr lang="tr-TR" dirty="0" smtClean="0"/>
              <a:t> tüp içerisinde </a:t>
            </a:r>
            <a:r>
              <a:rPr lang="tr-TR" dirty="0" err="1" smtClean="0"/>
              <a:t>prekürsör</a:t>
            </a:r>
            <a:r>
              <a:rPr lang="tr-TR" dirty="0" smtClean="0"/>
              <a:t> lezyonun varlığına inanılmaktadır. </a:t>
            </a:r>
            <a:r>
              <a:rPr lang="tr-TR" b="1" dirty="0" err="1"/>
              <a:t>S</a:t>
            </a:r>
            <a:r>
              <a:rPr lang="tr-TR" b="1" dirty="0" err="1" smtClean="0"/>
              <a:t>erous</a:t>
            </a:r>
            <a:r>
              <a:rPr lang="tr-TR" b="1" dirty="0" smtClean="0"/>
              <a:t> </a:t>
            </a:r>
            <a:r>
              <a:rPr lang="tr-TR" b="1" dirty="0" err="1" smtClean="0"/>
              <a:t>tubal</a:t>
            </a:r>
            <a:r>
              <a:rPr lang="tr-TR" b="1" dirty="0"/>
              <a:t> </a:t>
            </a:r>
            <a:r>
              <a:rPr lang="tr-TR" b="1" dirty="0" err="1" smtClean="0"/>
              <a:t>intraepithealial</a:t>
            </a:r>
            <a:r>
              <a:rPr lang="tr-TR" b="1" dirty="0" smtClean="0"/>
              <a:t> </a:t>
            </a:r>
            <a:r>
              <a:rPr lang="tr-TR" b="1" dirty="0" err="1" smtClean="0"/>
              <a:t>carcinoma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(STIC) .</a:t>
            </a:r>
          </a:p>
          <a:p>
            <a:endParaRPr lang="tr-TR" dirty="0" smtClean="0">
              <a:solidFill>
                <a:srgbClr val="000000"/>
              </a:solidFill>
            </a:endParaRPr>
          </a:p>
          <a:p>
            <a:r>
              <a:rPr lang="tr-TR" dirty="0" smtClean="0">
                <a:solidFill>
                  <a:srgbClr val="000000"/>
                </a:solidFill>
              </a:rPr>
              <a:t>Teoriye göre </a:t>
            </a:r>
            <a:r>
              <a:rPr lang="tr-TR" dirty="0" err="1" smtClean="0">
                <a:solidFill>
                  <a:srgbClr val="000000"/>
                </a:solidFill>
              </a:rPr>
              <a:t>o</a:t>
            </a:r>
            <a:r>
              <a:rPr lang="tr-TR" dirty="0" err="1" smtClean="0"/>
              <a:t>varian</a:t>
            </a:r>
            <a:r>
              <a:rPr lang="tr-TR" dirty="0" smtClean="0"/>
              <a:t> </a:t>
            </a:r>
            <a:r>
              <a:rPr lang="tr-TR" dirty="0" err="1" smtClean="0"/>
              <a:t>kortikal</a:t>
            </a:r>
            <a:r>
              <a:rPr lang="tr-TR" dirty="0" smtClean="0"/>
              <a:t> </a:t>
            </a:r>
            <a:r>
              <a:rPr lang="tr-TR" dirty="0" err="1" smtClean="0"/>
              <a:t>inklizyon</a:t>
            </a:r>
            <a:r>
              <a:rPr lang="tr-TR" dirty="0" smtClean="0"/>
              <a:t> kisti içine </a:t>
            </a:r>
            <a:r>
              <a:rPr lang="tr-TR" dirty="0" err="1" smtClean="0"/>
              <a:t>fibriya</a:t>
            </a:r>
            <a:r>
              <a:rPr lang="tr-TR" dirty="0" smtClean="0"/>
              <a:t> parçacıkları </a:t>
            </a:r>
            <a:r>
              <a:rPr lang="tr-TR" dirty="0" err="1" smtClean="0"/>
              <a:t>implante</a:t>
            </a:r>
            <a:r>
              <a:rPr lang="tr-TR" dirty="0" smtClean="0"/>
              <a:t> olmaktadır.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27584" y="6021288"/>
            <a:ext cx="7992888" cy="81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Nik</a:t>
            </a:r>
            <a:r>
              <a:rPr lang="en-US" b="1" i="1" dirty="0" smtClean="0">
                <a:solidFill>
                  <a:srgbClr val="FF0000"/>
                </a:solidFill>
              </a:rPr>
              <a:t> NN. Et al. </a:t>
            </a:r>
            <a:r>
              <a:rPr lang="en-US" b="1" i="1" dirty="0" err="1" smtClean="0">
                <a:solidFill>
                  <a:srgbClr val="FF0000"/>
                </a:solidFill>
              </a:rPr>
              <a:t>Annu</a:t>
            </a:r>
            <a:r>
              <a:rPr lang="en-US" b="1" i="1" dirty="0" smtClean="0">
                <a:solidFill>
                  <a:srgbClr val="FF0000"/>
                </a:solidFill>
              </a:rPr>
              <a:t> Rev </a:t>
            </a:r>
            <a:r>
              <a:rPr lang="en-US" b="1" i="1" dirty="0" err="1" smtClean="0">
                <a:solidFill>
                  <a:srgbClr val="FF0000"/>
                </a:solidFill>
              </a:rPr>
              <a:t>Pathol</a:t>
            </a:r>
            <a:r>
              <a:rPr lang="en-US" b="1" i="1" dirty="0" smtClean="0">
                <a:solidFill>
                  <a:srgbClr val="FF0000"/>
                </a:solidFill>
              </a:rPr>
              <a:t> 2014; 9: 27-45</a:t>
            </a:r>
            <a:endParaRPr lang="tr-TR" b="1" i="1" dirty="0">
              <a:solidFill>
                <a:srgbClr val="FF0000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683568" y="292494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2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0245" y="116632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b="1" i="1" dirty="0" smtClean="0">
                <a:solidFill>
                  <a:srgbClr val="7030A0"/>
                </a:solidFill>
              </a:rPr>
              <a:t>Morfolojik ve moleküler seviyede EOC iki ayrı kategoriye ayrılmaktadır </a:t>
            </a:r>
            <a:endParaRPr lang="tr-TR" sz="28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567167"/>
              </p:ext>
            </p:extLst>
          </p:nvPr>
        </p:nvGraphicFramePr>
        <p:xfrm>
          <a:off x="407280" y="2755776"/>
          <a:ext cx="8229600" cy="326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169783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rgbClr val="FFFF00"/>
                          </a:solidFill>
                        </a:rPr>
                        <a:t>Tip I Tümörler; </a:t>
                      </a:r>
                      <a:r>
                        <a:rPr lang="tr-TR" sz="2800" dirty="0" err="1" smtClean="0"/>
                        <a:t>Low-grade</a:t>
                      </a:r>
                      <a:r>
                        <a:rPr lang="tr-TR" sz="2800" dirty="0" smtClean="0"/>
                        <a:t> </a:t>
                      </a:r>
                      <a:r>
                        <a:rPr lang="tr-TR" sz="2800" dirty="0" err="1" smtClean="0"/>
                        <a:t>serous</a:t>
                      </a:r>
                      <a:r>
                        <a:rPr lang="tr-TR" sz="2800" dirty="0" smtClean="0"/>
                        <a:t>, </a:t>
                      </a:r>
                      <a:r>
                        <a:rPr lang="tr-TR" sz="2800" dirty="0" err="1" smtClean="0"/>
                        <a:t>low</a:t>
                      </a:r>
                      <a:r>
                        <a:rPr lang="tr-TR" sz="2800" dirty="0" smtClean="0"/>
                        <a:t> </a:t>
                      </a:r>
                      <a:r>
                        <a:rPr lang="tr-TR" sz="2800" dirty="0" err="1" smtClean="0"/>
                        <a:t>grade</a:t>
                      </a:r>
                      <a:r>
                        <a:rPr lang="tr-TR" sz="2800" dirty="0" smtClean="0"/>
                        <a:t> </a:t>
                      </a:r>
                      <a:r>
                        <a:rPr lang="tr-TR" sz="2800" dirty="0" err="1" smtClean="0"/>
                        <a:t>endometrioit</a:t>
                      </a:r>
                      <a:r>
                        <a:rPr lang="tr-TR" sz="2800" dirty="0" smtClean="0"/>
                        <a:t>, </a:t>
                      </a:r>
                      <a:r>
                        <a:rPr lang="tr-TR" sz="2800" dirty="0" err="1" smtClean="0"/>
                        <a:t>clear</a:t>
                      </a:r>
                      <a:r>
                        <a:rPr lang="tr-TR" sz="2800" dirty="0" smtClean="0"/>
                        <a:t> </a:t>
                      </a:r>
                      <a:r>
                        <a:rPr lang="tr-TR" sz="2800" dirty="0" err="1" smtClean="0"/>
                        <a:t>cell</a:t>
                      </a:r>
                      <a:r>
                        <a:rPr lang="tr-TR" sz="2800" dirty="0" smtClean="0"/>
                        <a:t> ve </a:t>
                      </a:r>
                      <a:r>
                        <a:rPr lang="tr-TR" sz="2800" dirty="0" err="1" smtClean="0"/>
                        <a:t>mucinous</a:t>
                      </a:r>
                      <a:r>
                        <a:rPr lang="tr-TR" sz="2800" dirty="0" smtClean="0"/>
                        <a:t> </a:t>
                      </a:r>
                      <a:r>
                        <a:rPr lang="tr-TR" sz="2800" dirty="0" err="1" smtClean="0"/>
                        <a:t>tumor</a:t>
                      </a:r>
                      <a:r>
                        <a:rPr lang="tr-TR" sz="2800" dirty="0" smtClean="0"/>
                        <a:t> (Sıklıkla bir </a:t>
                      </a:r>
                      <a:r>
                        <a:rPr lang="tr-TR" sz="2800" dirty="0" err="1" smtClean="0"/>
                        <a:t>overde</a:t>
                      </a:r>
                      <a:r>
                        <a:rPr lang="tr-TR" sz="2800" dirty="0" smtClean="0"/>
                        <a:t> geniş büyük kitle şeklindedir)</a:t>
                      </a:r>
                    </a:p>
                  </a:txBody>
                  <a:tcPr/>
                </a:tc>
              </a:tr>
              <a:tr h="1897649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rgbClr val="FFFF00"/>
                          </a:solidFill>
                        </a:rPr>
                        <a:t>Tip II Tümörler</a:t>
                      </a:r>
                      <a:r>
                        <a:rPr lang="tr-TR" sz="2800" b="0" dirty="0" smtClean="0">
                          <a:solidFill>
                            <a:srgbClr val="FFFF00"/>
                          </a:solidFill>
                        </a:rPr>
                        <a:t>; </a:t>
                      </a:r>
                      <a:r>
                        <a:rPr lang="tr-TR" sz="280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igh-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grade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serous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grade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endometrioid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malignant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tr-TR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mesodermal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carcinosarcoma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) ve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undifferentiated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carcinomas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.(Yaygındır ve sıklıkla ileri evrede tespit</a:t>
                      </a:r>
                      <a:r>
                        <a:rPr lang="tr-TR" sz="2800" baseline="0" dirty="0" smtClean="0">
                          <a:solidFill>
                            <a:schemeClr val="tx1"/>
                          </a:solidFill>
                        </a:rPr>
                        <a:t> edilir)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414841" y="6024339"/>
            <a:ext cx="8423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err="1" smtClean="0">
                <a:solidFill>
                  <a:srgbClr val="FF0000"/>
                </a:solidFill>
              </a:rPr>
              <a:t>Kurman</a:t>
            </a:r>
            <a:r>
              <a:rPr lang="en-US" sz="1600" b="1" i="1" dirty="0" smtClean="0">
                <a:solidFill>
                  <a:srgbClr val="FF0000"/>
                </a:solidFill>
              </a:rPr>
              <a:t> RJ. Human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Pathol</a:t>
            </a:r>
            <a:r>
              <a:rPr lang="en-US" sz="1600" b="1" i="1" dirty="0" smtClean="0">
                <a:solidFill>
                  <a:srgbClr val="FF0000"/>
                </a:solidFill>
              </a:rPr>
              <a:t> 2011;42; 918-931</a:t>
            </a:r>
            <a:endParaRPr lang="tr-TR" sz="16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KKDNHSTDR4\Desktop\Ovarian Cancer literatur\over kanseri res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üsnü\Desktop\Over kisti,Sema Yazan ,17\IMG_0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25557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7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Over</a:t>
            </a:r>
            <a:r>
              <a:rPr lang="tr-TR" dirty="0" smtClean="0">
                <a:solidFill>
                  <a:schemeClr val="bg1"/>
                </a:solidFill>
              </a:rPr>
              <a:t> Kanseri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Evre </a:t>
            </a:r>
            <a:r>
              <a:rPr lang="tr-TR" b="0" dirty="0" smtClean="0"/>
              <a:t>III </a:t>
            </a:r>
            <a:r>
              <a:rPr lang="tr-TR" dirty="0" smtClean="0"/>
              <a:t>ve</a:t>
            </a:r>
            <a:r>
              <a:rPr lang="tr-TR" b="0" dirty="0" smtClean="0"/>
              <a:t>  IV:</a:t>
            </a:r>
            <a:r>
              <a:rPr lang="tr-TR" dirty="0"/>
              <a:t> </a:t>
            </a:r>
            <a:r>
              <a:rPr lang="tr-TR" dirty="0" smtClean="0"/>
              <a:t>5 yıl</a:t>
            </a:r>
            <a:r>
              <a:rPr lang="tr-TR" b="0" dirty="0" smtClean="0"/>
              <a:t> </a:t>
            </a:r>
            <a:r>
              <a:rPr lang="tr-TR" b="0" dirty="0" err="1" smtClean="0"/>
              <a:t>overall</a:t>
            </a:r>
            <a:r>
              <a:rPr lang="tr-TR" b="0" dirty="0" smtClean="0"/>
              <a:t> </a:t>
            </a:r>
            <a:r>
              <a:rPr lang="tr-TR" b="0" dirty="0" err="1" smtClean="0"/>
              <a:t>survival</a:t>
            </a:r>
            <a:r>
              <a:rPr lang="tr-TR" b="0" dirty="0" smtClean="0"/>
              <a:t> oranı %30 </a:t>
            </a:r>
          </a:p>
          <a:p>
            <a:endParaRPr lang="tr-TR" dirty="0" smtClean="0"/>
          </a:p>
          <a:p>
            <a:r>
              <a:rPr lang="tr-TR" dirty="0" smtClean="0"/>
              <a:t>Evre </a:t>
            </a:r>
            <a:r>
              <a:rPr lang="tr-TR" dirty="0" err="1" smtClean="0"/>
              <a:t>I’de</a:t>
            </a:r>
            <a:r>
              <a:rPr lang="tr-TR" dirty="0" smtClean="0"/>
              <a:t> 5 yıl</a:t>
            </a:r>
            <a:r>
              <a:rPr lang="tr-TR" b="0" dirty="0" smtClean="0"/>
              <a:t> </a:t>
            </a:r>
            <a:r>
              <a:rPr lang="tr-TR" b="0" dirty="0" err="1" smtClean="0"/>
              <a:t>overall</a:t>
            </a:r>
            <a:r>
              <a:rPr lang="tr-TR" b="0" dirty="0" smtClean="0"/>
              <a:t> </a:t>
            </a:r>
            <a:r>
              <a:rPr lang="tr-TR" b="0" dirty="0" err="1" smtClean="0"/>
              <a:t>survival</a:t>
            </a:r>
            <a:r>
              <a:rPr lang="tr-TR" b="0" dirty="0" smtClean="0"/>
              <a:t> oranı %90’ dan fazladır </a:t>
            </a:r>
          </a:p>
          <a:p>
            <a:endParaRPr lang="tr-TR" dirty="0" smtClean="0"/>
          </a:p>
          <a:p>
            <a:r>
              <a:rPr lang="tr-TR" dirty="0" smtClean="0"/>
              <a:t>Hastaların 2/3 den fazlası Evre III-IV de tespit edilmektedir.</a:t>
            </a:r>
            <a:endParaRPr lang="tr-TR" b="0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827584" y="5804939"/>
            <a:ext cx="71287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</a:rPr>
              <a:t>Joshua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 G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</a:rPr>
              <a:t>Cohen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t al. World J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</a:rPr>
              <a:t>Bi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l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</a:rPr>
              <a:t>Chem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2014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</a:rPr>
              <a:t>Au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</a:rPr>
              <a:t>ust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 26;5(3);286-300</a:t>
            </a:r>
            <a:endParaRPr lang="tr-T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78098"/>
          </a:xfrm>
          <a:solidFill>
            <a:schemeClr val="accent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Over </a:t>
            </a:r>
            <a:r>
              <a:rPr lang="en-US" b="1" i="1" dirty="0" err="1" smtClean="0">
                <a:solidFill>
                  <a:schemeClr val="bg1"/>
                </a:solidFill>
              </a:rPr>
              <a:t>Kanseri</a:t>
            </a:r>
            <a:endParaRPr lang="tr-TR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271719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1780991" y="6165304"/>
            <a:ext cx="5472608" cy="38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Kurman</a:t>
            </a:r>
            <a:r>
              <a:rPr lang="en-US" b="1" i="1" dirty="0" smtClean="0">
                <a:solidFill>
                  <a:srgbClr val="FF0000"/>
                </a:solidFill>
              </a:rPr>
              <a:t> RJ. </a:t>
            </a:r>
            <a:r>
              <a:rPr lang="en-US" b="1" i="1" dirty="0" err="1" smtClean="0">
                <a:solidFill>
                  <a:srgbClr val="FF0000"/>
                </a:solidFill>
              </a:rPr>
              <a:t>Int</a:t>
            </a:r>
            <a:r>
              <a:rPr lang="en-US" b="1" i="1" dirty="0" smtClean="0">
                <a:solidFill>
                  <a:srgbClr val="FF0000"/>
                </a:solidFill>
              </a:rPr>
              <a:t> J </a:t>
            </a:r>
            <a:r>
              <a:rPr lang="en-US" b="1" i="1" dirty="0" err="1" smtClean="0">
                <a:solidFill>
                  <a:srgbClr val="FF0000"/>
                </a:solidFill>
              </a:rPr>
              <a:t>Gynecol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Pathol</a:t>
            </a:r>
            <a:r>
              <a:rPr lang="en-US" b="1" i="1" dirty="0" smtClean="0">
                <a:solidFill>
                  <a:srgbClr val="FF0000"/>
                </a:solidFill>
              </a:rPr>
              <a:t> 2008;27:151-160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Cancer Specific Biomarkers</a:t>
            </a: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Tip I OC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borderline’da</a:t>
            </a:r>
            <a:r>
              <a:rPr lang="en-US" dirty="0" smtClean="0"/>
              <a:t> BRAF </a:t>
            </a:r>
            <a:r>
              <a:rPr lang="en-US" dirty="0" err="1" smtClean="0"/>
              <a:t>ve</a:t>
            </a:r>
            <a:r>
              <a:rPr lang="en-US" dirty="0" smtClean="0"/>
              <a:t> KRAS </a:t>
            </a:r>
            <a:r>
              <a:rPr lang="en-US" dirty="0" err="1" smtClean="0"/>
              <a:t>mutasyonu</a:t>
            </a:r>
            <a:r>
              <a:rPr lang="en-US" dirty="0" smtClean="0"/>
              <a:t>, tip </a:t>
            </a:r>
            <a:r>
              <a:rPr lang="en-US" dirty="0" err="1" smtClean="0"/>
              <a:t>II’de</a:t>
            </a:r>
            <a:r>
              <a:rPr lang="en-US" dirty="0" smtClean="0"/>
              <a:t> TP53 </a:t>
            </a:r>
            <a:r>
              <a:rPr lang="en-US" dirty="0" err="1" smtClean="0"/>
              <a:t>mutasyonu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İleri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 smtClean="0"/>
              <a:t>OC’li</a:t>
            </a:r>
            <a:r>
              <a:rPr lang="en-US" dirty="0" smtClean="0"/>
              <a:t> </a:t>
            </a:r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serumlarında</a:t>
            </a:r>
            <a:r>
              <a:rPr lang="en-US" dirty="0" smtClean="0"/>
              <a:t> </a:t>
            </a:r>
            <a:r>
              <a:rPr lang="en-US" b="1" dirty="0" smtClean="0"/>
              <a:t>circulating tumor DNA (</a:t>
            </a:r>
            <a:r>
              <a:rPr lang="en-US" b="1" dirty="0" err="1" smtClean="0"/>
              <a:t>ctDNA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tespit</a:t>
            </a:r>
            <a:r>
              <a:rPr lang="en-US" dirty="0" smtClean="0"/>
              <a:t> </a:t>
            </a:r>
            <a:r>
              <a:rPr lang="en-US" dirty="0" err="1" smtClean="0"/>
              <a:t>edilebilmiştir</a:t>
            </a:r>
            <a:r>
              <a:rPr lang="en-US" dirty="0" smtClean="0"/>
              <a:t> (tagged- </a:t>
            </a:r>
            <a:r>
              <a:rPr lang="en-US" dirty="0" err="1" smtClean="0"/>
              <a:t>amplicon</a:t>
            </a:r>
            <a:r>
              <a:rPr lang="en-US" dirty="0" smtClean="0"/>
              <a:t> deep </a:t>
            </a:r>
            <a:r>
              <a:rPr lang="en-US" dirty="0" err="1" smtClean="0"/>
              <a:t>sequenscing</a:t>
            </a:r>
            <a:r>
              <a:rPr lang="en-US" dirty="0" smtClean="0"/>
              <a:t> (Tam-</a:t>
            </a:r>
            <a:r>
              <a:rPr lang="en-US" dirty="0" err="1" smtClean="0"/>
              <a:t>seq</a:t>
            </a:r>
            <a:r>
              <a:rPr lang="en-US" dirty="0" smtClean="0"/>
              <a:t>) </a:t>
            </a:r>
            <a:r>
              <a:rPr lang="en-US" dirty="0" err="1" smtClean="0"/>
              <a:t>yöntemi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Gelecekte</a:t>
            </a:r>
            <a:r>
              <a:rPr lang="en-US" dirty="0" smtClean="0"/>
              <a:t> </a:t>
            </a:r>
            <a:r>
              <a:rPr lang="en-US" dirty="0" err="1" smtClean="0"/>
              <a:t>teknolojik</a:t>
            </a:r>
            <a:r>
              <a:rPr lang="en-US" dirty="0" smtClean="0"/>
              <a:t> </a:t>
            </a:r>
            <a:r>
              <a:rPr lang="en-US" dirty="0" err="1" smtClean="0"/>
              <a:t>ilerlemelerle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TP53 </a:t>
            </a:r>
            <a:r>
              <a:rPr lang="en-US" dirty="0" err="1" smtClean="0">
                <a:solidFill>
                  <a:srgbClr val="FF0000"/>
                </a:solidFill>
              </a:rPr>
              <a:t>ctDNA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ölçebilmek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erken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dönemde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tanımada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tr-TR" dirty="0"/>
          </a:p>
        </p:txBody>
      </p:sp>
      <p:cxnSp>
        <p:nvCxnSpPr>
          <p:cNvPr id="11" name="Düz Bağlayıcı 10"/>
          <p:cNvCxnSpPr/>
          <p:nvPr/>
        </p:nvCxnSpPr>
        <p:spPr>
          <a:xfrm>
            <a:off x="467544" y="2492896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kdörtgen 3"/>
          <p:cNvSpPr/>
          <p:nvPr/>
        </p:nvSpPr>
        <p:spPr>
          <a:xfrm>
            <a:off x="1014766" y="5954425"/>
            <a:ext cx="6581569" cy="786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Joshua G Cohen, World J </a:t>
            </a:r>
            <a:r>
              <a:rPr lang="en-US" b="1" i="1" dirty="0" err="1" smtClean="0">
                <a:solidFill>
                  <a:srgbClr val="FF0000"/>
                </a:solidFill>
              </a:rPr>
              <a:t>Biol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Chem</a:t>
            </a:r>
            <a:r>
              <a:rPr lang="en-US" b="1" i="1" dirty="0" smtClean="0">
                <a:solidFill>
                  <a:srgbClr val="FF0000"/>
                </a:solidFill>
              </a:rPr>
              <a:t> 2014 ;26:5(3):286-300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5962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Over </a:t>
            </a:r>
            <a:r>
              <a:rPr lang="en-US" b="1" i="1" dirty="0" err="1" smtClean="0">
                <a:solidFill>
                  <a:srgbClr val="7030A0"/>
                </a:solidFill>
              </a:rPr>
              <a:t>Kanseri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Servikal</a:t>
            </a:r>
            <a:r>
              <a:rPr lang="en-US" b="1" i="1" dirty="0" smtClean="0">
                <a:solidFill>
                  <a:srgbClr val="7030A0"/>
                </a:solidFill>
              </a:rPr>
              <a:t> Smear </a:t>
            </a:r>
            <a:r>
              <a:rPr lang="en-US" b="1" i="1" dirty="0" err="1" smtClean="0">
                <a:solidFill>
                  <a:srgbClr val="7030A0"/>
                </a:solidFill>
              </a:rPr>
              <a:t>ile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T</a:t>
            </a:r>
            <a:r>
              <a:rPr lang="en-US" b="1" i="1" dirty="0" err="1" smtClean="0">
                <a:solidFill>
                  <a:srgbClr val="7030A0"/>
                </a:solidFill>
              </a:rPr>
              <a:t>espit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Edilebilirmi</a:t>
            </a:r>
            <a:r>
              <a:rPr lang="en-US" b="1" i="1" dirty="0" smtClean="0">
                <a:solidFill>
                  <a:srgbClr val="7030A0"/>
                </a:solidFill>
              </a:rPr>
              <a:t>?  </a:t>
            </a: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OC’lerinin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kısmında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pelvik</a:t>
            </a:r>
            <a:r>
              <a:rPr lang="en-US" dirty="0" smtClean="0"/>
              <a:t> </a:t>
            </a:r>
            <a:r>
              <a:rPr lang="en-US" dirty="0" err="1" smtClean="0"/>
              <a:t>muayne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 </a:t>
            </a:r>
            <a:r>
              <a:rPr lang="en-US" dirty="0" err="1" smtClean="0"/>
              <a:t>servikal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bazlı</a:t>
            </a:r>
            <a:r>
              <a:rPr lang="en-US" dirty="0" smtClean="0"/>
              <a:t> </a:t>
            </a:r>
            <a:r>
              <a:rPr lang="en-US" dirty="0" err="1" smtClean="0"/>
              <a:t>sitolojide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DNA’sı</a:t>
            </a:r>
            <a:r>
              <a:rPr lang="en-US" dirty="0" smtClean="0"/>
              <a:t> </a:t>
            </a:r>
            <a:r>
              <a:rPr lang="en-US" dirty="0" err="1" smtClean="0"/>
              <a:t>tespit</a:t>
            </a:r>
            <a:r>
              <a:rPr lang="en-US" dirty="0" smtClean="0"/>
              <a:t> </a:t>
            </a:r>
            <a:r>
              <a:rPr lang="en-US" dirty="0" err="1" smtClean="0"/>
              <a:t>edilebilmiştir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Endometrial </a:t>
            </a:r>
            <a:r>
              <a:rPr lang="en-US" dirty="0" err="1" smtClean="0"/>
              <a:t>pipelleye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instruman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teorik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olarak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/>
              <a:t>fallop</a:t>
            </a:r>
            <a:r>
              <a:rPr lang="en-US" dirty="0" smtClean="0"/>
              <a:t> </a:t>
            </a:r>
            <a:r>
              <a:rPr lang="en-US" dirty="0" err="1" smtClean="0"/>
              <a:t>tupünden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overden</a:t>
            </a:r>
            <a:r>
              <a:rPr lang="en-US" dirty="0" smtClean="0"/>
              <a:t> </a:t>
            </a:r>
            <a:r>
              <a:rPr lang="en-US" dirty="0" err="1" smtClean="0"/>
              <a:t>gelen</a:t>
            </a:r>
            <a:r>
              <a:rPr lang="en-US" dirty="0" smtClean="0"/>
              <a:t> </a:t>
            </a:r>
            <a:r>
              <a:rPr lang="en-US" dirty="0" err="1" smtClean="0"/>
              <a:t>hücreler</a:t>
            </a:r>
            <a:r>
              <a:rPr lang="en-US" dirty="0" smtClean="0"/>
              <a:t> </a:t>
            </a:r>
            <a:r>
              <a:rPr lang="en-US" dirty="0" err="1" smtClean="0"/>
              <a:t>toplanarak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DNA </a:t>
            </a:r>
            <a:r>
              <a:rPr lang="en-US" dirty="0" err="1" smtClean="0"/>
              <a:t>ları</a:t>
            </a:r>
            <a:r>
              <a:rPr lang="en-US" dirty="0" smtClean="0"/>
              <a:t> </a:t>
            </a:r>
            <a:r>
              <a:rPr lang="en-US" dirty="0" err="1" smtClean="0"/>
              <a:t>tespit</a:t>
            </a:r>
            <a:r>
              <a:rPr lang="en-US" dirty="0" smtClean="0"/>
              <a:t> </a:t>
            </a:r>
            <a:r>
              <a:rPr lang="en-US" dirty="0" err="1" smtClean="0"/>
              <a:t>edilebilecektir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71820" y="5805264"/>
            <a:ext cx="58326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Forshew</a:t>
            </a:r>
            <a:r>
              <a:rPr lang="en-US" b="1" i="1" dirty="0" smtClean="0">
                <a:solidFill>
                  <a:srgbClr val="FF0000"/>
                </a:solidFill>
              </a:rPr>
              <a:t> T,  </a:t>
            </a:r>
            <a:r>
              <a:rPr lang="en-US" b="1" i="1" dirty="0" err="1" smtClean="0">
                <a:solidFill>
                  <a:srgbClr val="FF0000"/>
                </a:solidFill>
              </a:rPr>
              <a:t>Sci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Transi</a:t>
            </a:r>
            <a:r>
              <a:rPr lang="en-US" b="1" i="1" dirty="0" smtClean="0">
                <a:solidFill>
                  <a:srgbClr val="FF0000"/>
                </a:solidFill>
              </a:rPr>
              <a:t> Med 2012; 4:136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Kindle I, </a:t>
            </a:r>
            <a:r>
              <a:rPr lang="en-US" b="1" i="1" dirty="0" err="1" smtClean="0">
                <a:solidFill>
                  <a:srgbClr val="FF0000"/>
                </a:solidFill>
              </a:rPr>
              <a:t>Sci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Tranci</a:t>
            </a:r>
            <a:r>
              <a:rPr lang="en-US" b="1" i="1" dirty="0" smtClean="0">
                <a:solidFill>
                  <a:srgbClr val="FF0000"/>
                </a:solidFill>
              </a:rPr>
              <a:t> Med 2013; 5:167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7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>
          <a:xfrm>
            <a:off x="332184" y="116632"/>
            <a:ext cx="8229600" cy="9221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i="1" dirty="0" err="1" smtClean="0">
                <a:solidFill>
                  <a:srgbClr val="C00000"/>
                </a:solidFill>
              </a:rPr>
              <a:t>Öneriler</a:t>
            </a:r>
            <a:endParaRPr lang="tr-TR" sz="4000" b="1" i="1" dirty="0">
              <a:solidFill>
                <a:srgbClr val="C00000"/>
              </a:solidFill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95028" y="1729036"/>
            <a:ext cx="8229600" cy="4525963"/>
          </a:xfrm>
        </p:spPr>
        <p:txBody>
          <a:bodyPr>
            <a:normAutofit/>
          </a:bodyPr>
          <a:lstStyle/>
          <a:p>
            <a:endParaRPr lang="tr-TR" sz="2400" b="1" dirty="0" smtClean="0"/>
          </a:p>
          <a:p>
            <a:r>
              <a:rPr lang="en-US" sz="2400" b="1" dirty="0" smtClean="0"/>
              <a:t>American </a:t>
            </a:r>
            <a:r>
              <a:rPr lang="en-US" sz="2400" b="1" dirty="0"/>
              <a:t>College of Obstetricians and </a:t>
            </a:r>
            <a:r>
              <a:rPr lang="en-US" sz="2400" b="1" dirty="0" smtClean="0"/>
              <a:t>Gynecologists; </a:t>
            </a:r>
            <a:r>
              <a:rPr lang="en-US" sz="2400" dirty="0" err="1" smtClean="0"/>
              <a:t>Asemptomatik</a:t>
            </a:r>
            <a:r>
              <a:rPr lang="en-US" sz="2400" dirty="0" smtClean="0"/>
              <a:t> </a:t>
            </a:r>
            <a:r>
              <a:rPr lang="en-US" sz="2400" dirty="0" err="1" smtClean="0"/>
              <a:t>kadınlarda</a:t>
            </a:r>
            <a:r>
              <a:rPr lang="en-US" sz="2400" dirty="0" smtClean="0"/>
              <a:t> over </a:t>
            </a:r>
            <a:r>
              <a:rPr lang="en-US" sz="2400" dirty="0" err="1" smtClean="0"/>
              <a:t>kanseri</a:t>
            </a:r>
            <a:r>
              <a:rPr lang="en-US" sz="2400" dirty="0" smtClean="0"/>
              <a:t> </a:t>
            </a:r>
            <a:r>
              <a:rPr lang="en-US" sz="2400" dirty="0" err="1" smtClean="0"/>
              <a:t>taraması</a:t>
            </a:r>
            <a:r>
              <a:rPr lang="en-US" sz="2400" dirty="0" smtClean="0"/>
              <a:t> </a:t>
            </a:r>
            <a:r>
              <a:rPr lang="en-US" sz="2400" dirty="0" err="1" smtClean="0"/>
              <a:t>önermemektedir</a:t>
            </a:r>
            <a:r>
              <a:rPr lang="en-US" sz="2400" dirty="0" smtClean="0"/>
              <a:t>.</a:t>
            </a:r>
          </a:p>
          <a:p>
            <a:endParaRPr lang="tr-TR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The American Cancer Society ; </a:t>
            </a:r>
            <a:r>
              <a:rPr lang="en-US" sz="2400" dirty="0" smtClean="0"/>
              <a:t>Over </a:t>
            </a:r>
            <a:r>
              <a:rPr lang="en-US" sz="2400" dirty="0" err="1" smtClean="0"/>
              <a:t>kanserinin</a:t>
            </a:r>
            <a:r>
              <a:rPr lang="en-US" sz="2400" dirty="0" smtClean="0"/>
              <a:t> </a:t>
            </a:r>
            <a:r>
              <a:rPr lang="en-US" sz="2400" dirty="0" err="1" smtClean="0"/>
              <a:t>erken</a:t>
            </a:r>
            <a:r>
              <a:rPr lang="en-US" sz="2400" dirty="0" smtClean="0"/>
              <a:t> </a:t>
            </a:r>
            <a:r>
              <a:rPr lang="en-US" sz="2400" dirty="0" err="1" smtClean="0"/>
              <a:t>dönemde</a:t>
            </a:r>
            <a:r>
              <a:rPr lang="en-US" sz="2400" dirty="0" smtClean="0"/>
              <a:t> </a:t>
            </a:r>
            <a:r>
              <a:rPr lang="en-US" sz="2400" dirty="0" err="1" smtClean="0"/>
              <a:t>teşhis</a:t>
            </a:r>
            <a:r>
              <a:rPr lang="en-US" sz="2400" dirty="0" smtClean="0"/>
              <a:t> </a:t>
            </a:r>
            <a:r>
              <a:rPr lang="en-US" sz="2400" dirty="0" err="1" smtClean="0"/>
              <a:t>edilmesinde</a:t>
            </a:r>
            <a:r>
              <a:rPr lang="en-US" sz="2400" dirty="0" smtClean="0"/>
              <a:t> </a:t>
            </a:r>
            <a:r>
              <a:rPr lang="en-US" sz="2400" dirty="0" err="1" smtClean="0"/>
              <a:t>tarama</a:t>
            </a:r>
            <a:r>
              <a:rPr lang="en-US" sz="2400" dirty="0" smtClean="0"/>
              <a:t> </a:t>
            </a:r>
            <a:r>
              <a:rPr lang="en-US" sz="2400" dirty="0" err="1" smtClean="0"/>
              <a:t>testleri</a:t>
            </a:r>
            <a:r>
              <a:rPr lang="en-US" sz="2400" dirty="0" smtClean="0"/>
              <a:t> </a:t>
            </a:r>
            <a:r>
              <a:rPr lang="en-US" sz="2400" dirty="0" err="1" smtClean="0"/>
              <a:t>etkili</a:t>
            </a:r>
            <a:r>
              <a:rPr lang="en-US" sz="2400" dirty="0" smtClean="0"/>
              <a:t> </a:t>
            </a:r>
            <a:r>
              <a:rPr lang="en-US" sz="2400" dirty="0" err="1" smtClean="0"/>
              <a:t>değildir</a:t>
            </a:r>
            <a:r>
              <a:rPr lang="en-US" sz="2400" dirty="0" smtClean="0"/>
              <a:t>. </a:t>
            </a:r>
            <a:r>
              <a:rPr lang="en-US" sz="2400" dirty="0" err="1" smtClean="0"/>
              <a:t>Ancak</a:t>
            </a:r>
            <a:r>
              <a:rPr lang="en-US" sz="2400" dirty="0" smtClean="0"/>
              <a:t>;</a:t>
            </a:r>
            <a:r>
              <a:rPr lang="tr-TR" sz="2400" dirty="0" smtClean="0"/>
              <a:t> </a:t>
            </a:r>
            <a:r>
              <a:rPr lang="en-US" sz="2400" dirty="0" smtClean="0"/>
              <a:t>TVUSG </a:t>
            </a:r>
            <a:r>
              <a:rPr lang="en-US" sz="2400" dirty="0" err="1" smtClean="0"/>
              <a:t>ve</a:t>
            </a:r>
            <a:r>
              <a:rPr lang="en-US" sz="2400" dirty="0" smtClean="0"/>
              <a:t> Ca-125 </a:t>
            </a:r>
            <a:r>
              <a:rPr lang="en-US" sz="2400" b="1" dirty="0" err="1" smtClean="0"/>
              <a:t>yüksek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riskli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kadınların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taranmasında</a:t>
            </a:r>
            <a:r>
              <a:rPr lang="en-US" sz="2400" b="1" dirty="0" smtClean="0"/>
              <a:t> </a:t>
            </a:r>
            <a:r>
              <a:rPr lang="en-US" sz="2400" dirty="0" err="1" smtClean="0"/>
              <a:t>etkin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yöntem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kabul</a:t>
            </a:r>
            <a:r>
              <a:rPr lang="en-US" sz="2400" dirty="0" smtClean="0"/>
              <a:t> </a:t>
            </a:r>
            <a:r>
              <a:rPr lang="en-US" sz="2400" dirty="0" err="1" smtClean="0"/>
              <a:t>edilmektedir</a:t>
            </a:r>
            <a:r>
              <a:rPr lang="en-US" sz="2400" dirty="0" smtClean="0"/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1520" y="5589240"/>
            <a:ext cx="82809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American College of Obstetricians and Gynecologist Committee on Gynecologic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Practice.Obstet</a:t>
            </a:r>
            <a:r>
              <a:rPr lang="en-US" sz="1400" b="1" i="1" dirty="0" smtClean="0">
                <a:solidFill>
                  <a:srgbClr val="FF0000"/>
                </a:solidFill>
              </a:rPr>
              <a:t> Gynecol,2011;117:742</a:t>
            </a: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American Cancer Society/</a:t>
            </a:r>
            <a:r>
              <a:rPr lang="en-US" sz="1600" b="1" i="1" dirty="0" err="1" smtClean="0">
                <a:solidFill>
                  <a:srgbClr val="FF0000"/>
                </a:solidFill>
              </a:rPr>
              <a:t>Atlanta:American</a:t>
            </a:r>
            <a:r>
              <a:rPr lang="en-US" sz="1600" b="1" i="1" dirty="0" smtClean="0">
                <a:solidFill>
                  <a:srgbClr val="FF0000"/>
                </a:solidFill>
              </a:rPr>
              <a:t> Soc. 2012</a:t>
            </a:r>
            <a:endParaRPr lang="tr-TR" sz="1600" b="1" i="1" dirty="0">
              <a:solidFill>
                <a:srgbClr val="FF0000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755576" y="980728"/>
            <a:ext cx="7200800" cy="932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Major </a:t>
            </a:r>
            <a:r>
              <a:rPr lang="en-US" b="1" dirty="0" err="1">
                <a:solidFill>
                  <a:srgbClr val="FFFF00"/>
                </a:solidFill>
              </a:rPr>
              <a:t>medikal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halk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sağlığı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organizasyonları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genel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popülasyonda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henüz</a:t>
            </a:r>
            <a:r>
              <a:rPr lang="en-US" b="1" dirty="0">
                <a:solidFill>
                  <a:srgbClr val="FFFF00"/>
                </a:solidFill>
              </a:rPr>
              <a:t> over </a:t>
            </a:r>
            <a:r>
              <a:rPr lang="en-US" b="1" dirty="0" err="1">
                <a:solidFill>
                  <a:srgbClr val="FFFF00"/>
                </a:solidFill>
              </a:rPr>
              <a:t>kanseri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için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tarama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ö</a:t>
            </a:r>
            <a:r>
              <a:rPr lang="tr-TR" b="1" dirty="0" smtClean="0">
                <a:solidFill>
                  <a:srgbClr val="FFFF00"/>
                </a:solidFill>
              </a:rPr>
              <a:t>n</a:t>
            </a:r>
            <a:r>
              <a:rPr lang="en-US" b="1" dirty="0" err="1" smtClean="0">
                <a:solidFill>
                  <a:srgbClr val="FFFF00"/>
                </a:solidFill>
              </a:rPr>
              <a:t>ermemektedir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8153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30518" r="30518"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6" cy="532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20880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17" y="4509120"/>
            <a:ext cx="5867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  <a:solidFill>
            <a:srgbClr val="10253F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Sonuç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Over</a:t>
            </a:r>
            <a:r>
              <a:rPr lang="tr-TR" dirty="0" smtClean="0"/>
              <a:t> kanserini erken dönemde teşhis edebilirse </a:t>
            </a:r>
            <a:r>
              <a:rPr lang="tr-TR" dirty="0" err="1" smtClean="0"/>
              <a:t>outcome</a:t>
            </a:r>
            <a:r>
              <a:rPr lang="tr-TR" dirty="0" smtClean="0"/>
              <a:t> iyi.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Erken dönemde teşhis için etkili tarama stratejilerine ihtiyaç var.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tr-TR" dirty="0" smtClean="0"/>
              <a:t>Taramada m</a:t>
            </a:r>
            <a:r>
              <a:rPr lang="en-US" dirty="0" err="1" smtClean="0"/>
              <a:t>ult</a:t>
            </a:r>
            <a:r>
              <a:rPr lang="tr-TR" dirty="0" smtClean="0"/>
              <a:t>y</a:t>
            </a:r>
            <a:r>
              <a:rPr lang="en-US" dirty="0" smtClean="0"/>
              <a:t> modal </a:t>
            </a:r>
            <a:r>
              <a:rPr lang="en-US" dirty="0" err="1" smtClean="0"/>
              <a:t>strate</a:t>
            </a:r>
            <a:r>
              <a:rPr lang="tr-TR" dirty="0" smtClean="0"/>
              <a:t>j</a:t>
            </a:r>
            <a:r>
              <a:rPr lang="en-US" dirty="0" err="1" smtClean="0"/>
              <a:t>iler</a:t>
            </a:r>
            <a:r>
              <a:rPr lang="en-US" dirty="0" smtClean="0"/>
              <a:t> </a:t>
            </a:r>
            <a:r>
              <a:rPr lang="tr-TR" dirty="0" smtClean="0"/>
              <a:t>kullanılırsa erken dönemde yakalama </a:t>
            </a:r>
            <a:r>
              <a:rPr lang="tr-TR" dirty="0" err="1" smtClean="0"/>
              <a:t>sensitivitesi</a:t>
            </a:r>
            <a:r>
              <a:rPr lang="tr-TR" dirty="0" smtClean="0"/>
              <a:t> </a:t>
            </a:r>
            <a:r>
              <a:rPr lang="tr-TR" dirty="0" err="1" smtClean="0"/>
              <a:t>arttmaktadır</a:t>
            </a:r>
            <a:r>
              <a:rPr lang="tr-TR" dirty="0" smtClean="0"/>
              <a:t>.</a:t>
            </a:r>
            <a:endParaRPr lang="en-US" dirty="0" smtClean="0"/>
          </a:p>
          <a:p>
            <a:pPr algn="just"/>
            <a:endParaRPr lang="tr-TR" dirty="0" smtClean="0"/>
          </a:p>
          <a:p>
            <a:pPr algn="just"/>
            <a:r>
              <a:rPr lang="en-US" dirty="0" err="1" smtClean="0"/>
              <a:t>Sonucu</a:t>
            </a:r>
            <a:r>
              <a:rPr lang="en-US" dirty="0" smtClean="0"/>
              <a:t> </a:t>
            </a:r>
            <a:r>
              <a:rPr lang="en-US" dirty="0" err="1" smtClean="0"/>
              <a:t>açıklanan</a:t>
            </a:r>
            <a:r>
              <a:rPr lang="en-US" dirty="0" smtClean="0"/>
              <a:t> </a:t>
            </a:r>
            <a:r>
              <a:rPr lang="en-US" dirty="0" err="1" smtClean="0"/>
              <a:t>hiç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çalışmada</a:t>
            </a:r>
            <a:r>
              <a:rPr lang="en-US" dirty="0" smtClean="0"/>
              <a:t> over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taraması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ölüm</a:t>
            </a:r>
            <a:r>
              <a:rPr lang="en-US" dirty="0" smtClean="0"/>
              <a:t> </a:t>
            </a:r>
            <a:r>
              <a:rPr lang="en-US" dirty="0" err="1" smtClean="0"/>
              <a:t>oranında</a:t>
            </a:r>
            <a:r>
              <a:rPr lang="en-US" dirty="0" smtClean="0"/>
              <a:t> </a:t>
            </a:r>
            <a:r>
              <a:rPr lang="en-US" dirty="0" err="1" smtClean="0"/>
              <a:t>azalma</a:t>
            </a:r>
            <a:r>
              <a:rPr lang="en-US" dirty="0" smtClean="0"/>
              <a:t> </a:t>
            </a:r>
            <a:r>
              <a:rPr lang="en-US" dirty="0" err="1" smtClean="0"/>
              <a:t>sağlanamamıştır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UKCTOCS </a:t>
            </a:r>
            <a:r>
              <a:rPr lang="en-US" dirty="0" err="1" smtClean="0"/>
              <a:t>çalışm</a:t>
            </a:r>
            <a:r>
              <a:rPr lang="tr-TR" dirty="0" smtClean="0"/>
              <a:t>asında </a:t>
            </a:r>
            <a:r>
              <a:rPr lang="tr-TR" dirty="0" err="1" smtClean="0"/>
              <a:t>multimodal</a:t>
            </a:r>
            <a:r>
              <a:rPr lang="tr-TR" dirty="0" smtClean="0"/>
              <a:t> yöntemler ile </a:t>
            </a:r>
            <a:r>
              <a:rPr lang="tr-TR" dirty="0" err="1" smtClean="0"/>
              <a:t>sensitivite</a:t>
            </a:r>
            <a:r>
              <a:rPr lang="tr-TR" dirty="0" smtClean="0"/>
              <a:t> artmıştır, </a:t>
            </a:r>
            <a:r>
              <a:rPr lang="en-US" dirty="0" err="1" smtClean="0"/>
              <a:t>fakat</a:t>
            </a:r>
            <a:r>
              <a:rPr lang="en-US" dirty="0" smtClean="0"/>
              <a:t> </a:t>
            </a:r>
            <a:r>
              <a:rPr lang="tr-TR" dirty="0" smtClean="0"/>
              <a:t>f</a:t>
            </a:r>
            <a:r>
              <a:rPr lang="en-US" dirty="0" err="1" smtClean="0"/>
              <a:t>inal</a:t>
            </a:r>
            <a:r>
              <a:rPr lang="en-US" dirty="0" smtClean="0"/>
              <a:t> </a:t>
            </a:r>
            <a:r>
              <a:rPr lang="en-US" dirty="0" err="1" smtClean="0"/>
              <a:t>mortalit</a:t>
            </a:r>
            <a:r>
              <a:rPr lang="tr-TR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anali</a:t>
            </a:r>
            <a:r>
              <a:rPr lang="tr-TR" dirty="0" err="1" smtClean="0"/>
              <a:t>zi</a:t>
            </a:r>
            <a:r>
              <a:rPr lang="tr-TR" dirty="0" smtClean="0"/>
              <a:t> </a:t>
            </a:r>
            <a:r>
              <a:rPr lang="en-US" dirty="0" smtClean="0"/>
              <a:t>2015 </a:t>
            </a:r>
            <a:r>
              <a:rPr lang="en-US" dirty="0" err="1" smtClean="0"/>
              <a:t>sonunda</a:t>
            </a:r>
            <a:r>
              <a:rPr lang="en-US" dirty="0" smtClean="0"/>
              <a:t> </a:t>
            </a:r>
            <a:r>
              <a:rPr lang="en-US" dirty="0" err="1" smtClean="0"/>
              <a:t>rapor</a:t>
            </a:r>
            <a:r>
              <a:rPr lang="en-US" dirty="0" smtClean="0"/>
              <a:t> </a:t>
            </a:r>
            <a:r>
              <a:rPr lang="en-US" dirty="0" err="1" smtClean="0"/>
              <a:t>edilecektir</a:t>
            </a:r>
            <a:r>
              <a:rPr lang="en-US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kadınlarda</a:t>
            </a:r>
            <a:r>
              <a:rPr lang="en-US" dirty="0" smtClean="0"/>
              <a:t> NCCN  her 6 </a:t>
            </a:r>
            <a:r>
              <a:rPr lang="en-US" dirty="0" err="1" smtClean="0"/>
              <a:t>ayda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Ca-125 </a:t>
            </a:r>
            <a:r>
              <a:rPr lang="en-US" dirty="0" err="1" smtClean="0"/>
              <a:t>ve</a:t>
            </a:r>
            <a:r>
              <a:rPr lang="en-US" dirty="0" smtClean="0"/>
              <a:t> TVUSG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önermektedir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Majör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ağlık</a:t>
            </a:r>
            <a:r>
              <a:rPr lang="en-US" dirty="0" smtClean="0"/>
              <a:t> </a:t>
            </a:r>
            <a:r>
              <a:rPr lang="en-US" dirty="0" err="1" smtClean="0"/>
              <a:t>organizasyonları</a:t>
            </a:r>
            <a:r>
              <a:rPr lang="en-US" dirty="0" smtClean="0"/>
              <a:t> </a:t>
            </a:r>
            <a:r>
              <a:rPr lang="en-US" dirty="0" err="1" smtClean="0"/>
              <a:t>henüz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popülasyon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over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taramasını</a:t>
            </a:r>
            <a:r>
              <a:rPr lang="en-US" dirty="0" smtClean="0"/>
              <a:t> </a:t>
            </a:r>
            <a:r>
              <a:rPr lang="en-US" dirty="0" err="1" smtClean="0"/>
              <a:t>önermemektedir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18833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ğlık Turiz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066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turkiyesaglikturizmirehberi.com/index_dosyalar/index_16_03_11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0953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urkiyesaglikturizmirehberi.com/index_dosyalar/index_16_03_11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4573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turkiyesaglikturizmirehberi.com/index_dosyalar/index_16_03_11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847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urkiyesaglikturizmirehberi.com/index_dosyalar/index_16_03_11_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4192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turkiyesaglikturizmirehberi.com/index_dosyalar/index_16_03_11_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685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urkiyesaglikturizmirehberi.com/index_dosyalar/index_16_03_11_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8286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turkiyesaglikturizmirehberi.com/index_dosyalar/index_16_03_11_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8953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urkiyesaglikturizmirehberi.com/index_dosyalar/index_16_03_11_0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8667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urkiyesaglikturizmirehberi.com/taslak_dosyalar/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3619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turkiyesaglikturizmirehberi.com/taslak_dosyalar/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4381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urkiyesaglikturizmirehberi.com/taslak_dosyalar/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800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95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turkiyesaglikturizmirehberi.com/ic_sayfa_dosyalar/Untitled-1_03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8191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turkiyesaglikturizmirehberi.com/ic_sayfa_dosyalar/Untitled-1_04-1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049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turkiyesaglikturizmirehberi.com/ic_sayfa_dosyalar/Untitled-1_05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240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turkiyesaglikturizmirehberi.com/ic_sayfa_dosyalar/Untitled-1_06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240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turkiyesaglikturizmirehberi.com/ic_sayfa_dosyalar/Untitled-1_07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430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www.turkiyesaglikturizmirehberi.com/ic_sayfa_dosyalar/Untitled-1_08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145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turkiyesaglikturizmirehberi.com/ic_sayfa_dosyalar/Untitled-1_09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7905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turkiyesaglikturizmirehberi.com/resimleri/ic_sayfa_cizgi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39814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turkiyesaglikturizmirehberi.com/resimleri/ic_sayfa_st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4572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turkiyesaglikturizmirehberi.com/resimleri/ic_sayfa_yatak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457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www.turkiyesaglikturizmirehberi.com/resimleri/ic_sayfa_dil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turkiyesaglikturizmirehberi.com/images/ic_sayfa_ucak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www.turkiyesaglikturizmirehberi.com/resimleri/ic_sayfa_cizgi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39814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turkiyesaglikturizmirehberi.com/resimleri/ic_sayfa_var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7810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Yeditepe Üniversitesi Hastanesi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3"/>
            <a:ext cx="914400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turkiyesaglikturizmirehberi.com/ic_sayfa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2381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://www.turkiyesaglikturizmirehberi.com/ic_sayfa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5810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turkiyesaglikturizmirehberi.com/ic_sayfa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04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://www.turkiyesaglikturizmirehberi.com/ic_sayfa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240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turkiyesaglikturizmirehberi.com/ic_sayfa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240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http://www.turkiyesaglikturizmirehberi.com/ic_sayfa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430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turkiyesaglikturizmirehberi.com/ic_sayfa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7145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ttp://www.turkiyesaglikturizmirehberi.com/ic_sayfa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5715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turkiyesaglikturizmirehberi.com/ic_sayfa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2190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066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0953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524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428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162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6000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80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066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6953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80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5429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685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5334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80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143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8953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7524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http://www.turkiyesaglikturizmirehberi.com/index_dosyalar/space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44625"/>
            <a:ext cx="1143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692696"/>
            <a:ext cx="396044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Teşekkürler</a:t>
            </a:r>
            <a:r>
              <a:rPr lang="en-US" sz="4000" dirty="0" smtClean="0">
                <a:solidFill>
                  <a:schemeClr val="tx1"/>
                </a:solidFill>
              </a:rPr>
              <a:t>……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5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</a:rPr>
              <a:t>Over</a:t>
            </a:r>
            <a:r>
              <a:rPr lang="tr-TR" b="1" i="1" dirty="0" smtClean="0">
                <a:solidFill>
                  <a:schemeClr val="bg1"/>
                </a:solidFill>
              </a:rPr>
              <a:t> Kanserinde tarama </a:t>
            </a:r>
            <a:r>
              <a:rPr lang="tr-TR" b="1" i="1" dirty="0">
                <a:solidFill>
                  <a:schemeClr val="bg1"/>
                </a:solidFill>
              </a:rPr>
              <a:t>n</a:t>
            </a:r>
            <a:r>
              <a:rPr lang="tr-TR" b="1" i="1" dirty="0" smtClean="0">
                <a:solidFill>
                  <a:schemeClr val="bg1"/>
                </a:solidFill>
              </a:rPr>
              <a:t>için? 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tr-TR" dirty="0" err="1" smtClean="0"/>
              <a:t>Stage</a:t>
            </a:r>
            <a:r>
              <a:rPr lang="tr-TR" dirty="0" smtClean="0"/>
              <a:t> I:               %90 </a:t>
            </a:r>
            <a:r>
              <a:rPr lang="tr-TR" dirty="0" err="1" smtClean="0"/>
              <a:t>survival</a:t>
            </a:r>
            <a:endParaRPr lang="tr-TR" dirty="0" smtClean="0"/>
          </a:p>
          <a:p>
            <a:pPr>
              <a:buFont typeface="Wingdings" charset="2"/>
              <a:buChar char="§"/>
            </a:pPr>
            <a:r>
              <a:rPr lang="tr-TR" dirty="0" err="1" smtClean="0"/>
              <a:t>Stage</a:t>
            </a:r>
            <a:r>
              <a:rPr lang="tr-TR" dirty="0" smtClean="0"/>
              <a:t> III-IV:        %30 </a:t>
            </a:r>
            <a:r>
              <a:rPr lang="tr-TR" dirty="0" err="1" smtClean="0"/>
              <a:t>survival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charset="2"/>
              <a:buChar char="§"/>
            </a:pPr>
            <a:r>
              <a:rPr lang="tr-TR" dirty="0" err="1" smtClean="0"/>
              <a:t>Over</a:t>
            </a:r>
            <a:r>
              <a:rPr lang="tr-TR" dirty="0" smtClean="0"/>
              <a:t> kanserinin erken evrede teşhisi </a:t>
            </a:r>
            <a:r>
              <a:rPr lang="tr-TR" dirty="0" err="1" smtClean="0"/>
              <a:t>mortalite</a:t>
            </a:r>
            <a:r>
              <a:rPr lang="tr-TR" dirty="0" smtClean="0"/>
              <a:t> oranlarını çok etkilemektedir</a:t>
            </a:r>
            <a:endParaRPr lang="en-US" dirty="0"/>
          </a:p>
          <a:p>
            <a:pPr marL="0" indent="0">
              <a:buNone/>
            </a:pPr>
            <a:r>
              <a:rPr lang="tr-TR" dirty="0" smtClean="0"/>
              <a:t>                     </a:t>
            </a:r>
            <a:r>
              <a:rPr lang="tr-TR" b="1" i="1" dirty="0" smtClean="0">
                <a:solidFill>
                  <a:srgbClr val="FF0000"/>
                </a:solidFill>
              </a:rPr>
              <a:t>Tarama çok önemli.</a:t>
            </a:r>
            <a:endParaRPr lang="tr-TR" b="1" i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1187624" y="4528544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44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4000" b="1" dirty="0" err="1">
                <a:solidFill>
                  <a:prstClr val="white"/>
                </a:solidFill>
              </a:rPr>
              <a:t>Etkin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Tarama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için</a:t>
            </a:r>
            <a:r>
              <a:rPr lang="en-US" sz="4000" b="1" dirty="0">
                <a:solidFill>
                  <a:prstClr val="white"/>
                </a:solidFill>
              </a:rPr>
              <a:t> WHO </a:t>
            </a:r>
            <a:r>
              <a:rPr lang="en-US" sz="4000" b="1" dirty="0" err="1">
                <a:solidFill>
                  <a:prstClr val="white"/>
                </a:solidFill>
              </a:rPr>
              <a:t>Kriterleri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029804"/>
              </p:ext>
            </p:extLst>
          </p:nvPr>
        </p:nvGraphicFramePr>
        <p:xfrm>
          <a:off x="467544" y="1628800"/>
          <a:ext cx="8229600" cy="485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14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tr-TR" sz="2400" baseline="0" dirty="0" smtClean="0"/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Hastalığın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sık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görülmesi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mortalitenin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yüksek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Doğal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hikayenin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belirlenmiş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Premalign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erken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evrede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tanı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konulur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tedavi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edilebilir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4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Tarama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testi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popülasyon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tarafından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kabul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edilebilir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olmalı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43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Cost-effective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olmalı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43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Yüksek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sens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NPV,PPV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olmalı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94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0253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Over </a:t>
            </a:r>
            <a:r>
              <a:rPr lang="en-US" sz="4000" b="1" i="1" dirty="0" err="1" smtClean="0">
                <a:solidFill>
                  <a:schemeClr val="bg1"/>
                </a:solidFill>
              </a:rPr>
              <a:t>Kanserinde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Tarama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Niçin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Zor</a:t>
            </a:r>
            <a:r>
              <a:rPr lang="en-US" sz="4000" b="1" i="1" dirty="0" smtClean="0">
                <a:solidFill>
                  <a:schemeClr val="bg1"/>
                </a:solidFill>
              </a:rPr>
              <a:t>?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’den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 smtClean="0"/>
              <a:t>III’e</a:t>
            </a:r>
            <a:r>
              <a:rPr lang="en-US" dirty="0" smtClean="0"/>
              <a:t> </a:t>
            </a:r>
            <a:r>
              <a:rPr lang="en-US" dirty="0" err="1" smtClean="0"/>
              <a:t>geçiş</a:t>
            </a:r>
            <a:r>
              <a:rPr lang="en-US" dirty="0" smtClean="0"/>
              <a:t> </a:t>
            </a:r>
            <a:r>
              <a:rPr lang="en-US" dirty="0" err="1" smtClean="0"/>
              <a:t>zamanı</a:t>
            </a:r>
            <a:r>
              <a:rPr lang="en-US" dirty="0" smtClean="0"/>
              <a:t> </a:t>
            </a:r>
            <a:r>
              <a:rPr lang="en-US" dirty="0" err="1" smtClean="0"/>
              <a:t>bilinmiyor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Prekürsör</a:t>
            </a:r>
            <a:r>
              <a:rPr lang="en-US" dirty="0" smtClean="0"/>
              <a:t> </a:t>
            </a:r>
            <a:r>
              <a:rPr lang="en-US" dirty="0" err="1" smtClean="0"/>
              <a:t>lezyon</a:t>
            </a:r>
            <a:r>
              <a:rPr lang="en-US" dirty="0" smtClean="0"/>
              <a:t> </a:t>
            </a:r>
            <a:r>
              <a:rPr lang="en-US" dirty="0" err="1" smtClean="0"/>
              <a:t>bilinmiyor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 </a:t>
            </a:r>
            <a:r>
              <a:rPr lang="en-US" dirty="0" err="1" smtClean="0"/>
              <a:t>kanserinin</a:t>
            </a:r>
            <a:r>
              <a:rPr lang="en-US" dirty="0" smtClean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%90’ı </a:t>
            </a:r>
            <a:r>
              <a:rPr lang="en-US" dirty="0" err="1" smtClean="0"/>
              <a:t>sporadik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Taramanın</a:t>
            </a:r>
            <a:r>
              <a:rPr lang="en-US" dirty="0" smtClean="0"/>
              <a:t> </a:t>
            </a:r>
            <a:r>
              <a:rPr lang="en-US" dirty="0" err="1" smtClean="0"/>
              <a:t>postmenopozal</a:t>
            </a:r>
            <a:r>
              <a:rPr lang="en-US" dirty="0" smtClean="0"/>
              <a:t> </a:t>
            </a:r>
            <a:r>
              <a:rPr lang="en-US" dirty="0" err="1" smtClean="0"/>
              <a:t>kadınlarda</a:t>
            </a:r>
            <a:r>
              <a:rPr lang="en-US" dirty="0" smtClean="0"/>
              <a:t> </a:t>
            </a:r>
            <a:r>
              <a:rPr lang="en-US" dirty="0" err="1" smtClean="0"/>
              <a:t>sınırlı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6021288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rgbClr val="C00000"/>
                </a:solidFill>
              </a:rPr>
              <a:t>Daniel L. </a:t>
            </a:r>
            <a:r>
              <a:rPr lang="tr-TR" b="1" i="1" dirty="0" err="1">
                <a:solidFill>
                  <a:srgbClr val="C00000"/>
                </a:solidFill>
              </a:rPr>
              <a:t>Clarke-Pearson</a:t>
            </a:r>
            <a:r>
              <a:rPr lang="tr-TR" b="1" i="1" dirty="0">
                <a:solidFill>
                  <a:srgbClr val="C00000"/>
                </a:solidFill>
              </a:rPr>
              <a:t>.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tr-TR" b="1" i="1" dirty="0" err="1">
                <a:solidFill>
                  <a:srgbClr val="C00000"/>
                </a:solidFill>
              </a:rPr>
              <a:t>ew</a:t>
            </a:r>
            <a:r>
              <a:rPr lang="tr-TR" b="1" i="1" dirty="0">
                <a:solidFill>
                  <a:srgbClr val="C00000"/>
                </a:solidFill>
              </a:rPr>
              <a:t> </a:t>
            </a:r>
            <a:r>
              <a:rPr lang="tr-TR" b="1" i="1" dirty="0" err="1">
                <a:solidFill>
                  <a:srgbClr val="C00000"/>
                </a:solidFill>
              </a:rPr>
              <a:t>Eng</a:t>
            </a:r>
            <a:r>
              <a:rPr lang="en-US" b="1" i="1" dirty="0">
                <a:solidFill>
                  <a:srgbClr val="C00000"/>
                </a:solidFill>
              </a:rPr>
              <a:t>l</a:t>
            </a:r>
            <a:r>
              <a:rPr lang="tr-TR" b="1" i="1" dirty="0">
                <a:solidFill>
                  <a:srgbClr val="C00000"/>
                </a:solidFill>
              </a:rPr>
              <a:t> J </a:t>
            </a:r>
            <a:r>
              <a:rPr lang="tr-TR" b="1" i="1" dirty="0" err="1">
                <a:solidFill>
                  <a:srgbClr val="C00000"/>
                </a:solidFill>
              </a:rPr>
              <a:t>Med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tr-TR" b="1" i="1" dirty="0">
                <a:solidFill>
                  <a:srgbClr val="C00000"/>
                </a:solidFill>
              </a:rPr>
              <a:t> 2009; 361</a:t>
            </a:r>
            <a:r>
              <a:rPr lang="en-US" b="1" i="1" dirty="0">
                <a:solidFill>
                  <a:srgbClr val="C00000"/>
                </a:solidFill>
              </a:rPr>
              <a:t>:</a:t>
            </a:r>
            <a:r>
              <a:rPr lang="tr-TR" b="1" i="1" dirty="0">
                <a:solidFill>
                  <a:srgbClr val="C00000"/>
                </a:solidFill>
              </a:rPr>
              <a:t> 170</a:t>
            </a:r>
            <a:r>
              <a:rPr lang="en-US" b="1" i="1" dirty="0">
                <a:solidFill>
                  <a:srgbClr val="C00000"/>
                </a:solidFill>
              </a:rPr>
              <a:t>-7.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555380"/>
            <a:ext cx="7272808" cy="1465907"/>
          </a:xfrm>
          <a:prstGeom prst="rect">
            <a:avLst/>
          </a:prstGeom>
          <a:solidFill>
            <a:srgbClr val="FAACA2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Over </a:t>
            </a:r>
            <a:r>
              <a:rPr lang="en-US" sz="2400" b="1" dirty="0" err="1" smtClean="0">
                <a:solidFill>
                  <a:srgbClr val="002060"/>
                </a:solidFill>
              </a:rPr>
              <a:t>kanserinde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prevelans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çok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düşük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olduğu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için</a:t>
            </a:r>
            <a:r>
              <a:rPr lang="en-US" sz="2400" b="1" dirty="0" smtClean="0">
                <a:solidFill>
                  <a:srgbClr val="002060"/>
                </a:solidFill>
              </a:rPr>
              <a:t> (50 </a:t>
            </a:r>
            <a:r>
              <a:rPr lang="en-US" sz="2400" b="1" dirty="0" err="1" smtClean="0">
                <a:solidFill>
                  <a:srgbClr val="002060"/>
                </a:solidFill>
              </a:rPr>
              <a:t>yaşın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üzerindeki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kadınlarda</a:t>
            </a:r>
            <a:r>
              <a:rPr lang="en-US" sz="2400" b="1" dirty="0" smtClean="0">
                <a:solidFill>
                  <a:srgbClr val="002060"/>
                </a:solidFill>
              </a:rPr>
              <a:t> 40/100.000) </a:t>
            </a:r>
            <a:r>
              <a:rPr lang="en-US" sz="2400" b="1" dirty="0" err="1" smtClean="0">
                <a:solidFill>
                  <a:srgbClr val="002060"/>
                </a:solidFill>
              </a:rPr>
              <a:t>kullanılacak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tarama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yönteminin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sens.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tr-TR" sz="2400" b="1" dirty="0" err="1">
                <a:solidFill>
                  <a:srgbClr val="008000"/>
                </a:solidFill>
              </a:rPr>
              <a:t>v</a:t>
            </a:r>
            <a:r>
              <a:rPr lang="en-US" sz="2400" b="1" dirty="0" smtClean="0">
                <a:solidFill>
                  <a:srgbClr val="008000"/>
                </a:solidFill>
              </a:rPr>
              <a:t>e </a:t>
            </a:r>
            <a:r>
              <a:rPr lang="en-US" sz="2400" b="1" dirty="0" err="1" smtClean="0">
                <a:solidFill>
                  <a:srgbClr val="008000"/>
                </a:solidFill>
              </a:rPr>
              <a:t>spes</a:t>
            </a:r>
            <a:r>
              <a:rPr lang="en-US" sz="2400" b="1" dirty="0" smtClean="0">
                <a:solidFill>
                  <a:srgbClr val="008000"/>
                </a:solidFill>
              </a:rPr>
              <a:t>. </a:t>
            </a:r>
            <a:r>
              <a:rPr lang="tr-TR" sz="2400" b="1" dirty="0" err="1">
                <a:solidFill>
                  <a:srgbClr val="002060"/>
                </a:solidFill>
              </a:rPr>
              <a:t>ç</a:t>
            </a:r>
            <a:r>
              <a:rPr lang="en-US" sz="2400" b="1" dirty="0" smtClean="0">
                <a:solidFill>
                  <a:srgbClr val="002060"/>
                </a:solidFill>
              </a:rPr>
              <a:t>ok </a:t>
            </a:r>
            <a:r>
              <a:rPr lang="en-US" sz="2400" b="1" dirty="0" err="1" smtClean="0">
                <a:solidFill>
                  <a:srgbClr val="002060"/>
                </a:solidFill>
              </a:rPr>
              <a:t>yüksek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olmalı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0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42328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tx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Taramada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Kullanılan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Mevcut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Yöntemler</a:t>
            </a:r>
            <a:endParaRPr lang="en-US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865287"/>
              </p:ext>
            </p:extLst>
          </p:nvPr>
        </p:nvGraphicFramePr>
        <p:xfrm>
          <a:off x="479482" y="142331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11560" y="5949280"/>
            <a:ext cx="8064896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i="1" dirty="0" err="1">
                <a:solidFill>
                  <a:schemeClr val="accent2">
                    <a:lumMod val="75000"/>
                  </a:schemeClr>
                </a:solidFill>
              </a:rPr>
              <a:t>Jacobs</a:t>
            </a:r>
            <a:r>
              <a:rPr lang="tr-TR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IJ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et al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. Lan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et 1999;353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1207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lang="tr-TR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tr-TR" sz="1400" b="1" i="1" dirty="0" err="1">
                <a:solidFill>
                  <a:schemeClr val="accent2">
                    <a:lumMod val="75000"/>
                  </a:schemeClr>
                </a:solidFill>
              </a:rPr>
              <a:t>Nagell</a:t>
            </a:r>
            <a:r>
              <a:rPr lang="tr-TR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JR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et al.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400" b="1" i="1" dirty="0" err="1">
                <a:solidFill>
                  <a:schemeClr val="accent2">
                    <a:lumMod val="75000"/>
                  </a:schemeClr>
                </a:solidFill>
              </a:rPr>
              <a:t>Gynecol</a:t>
            </a:r>
            <a:r>
              <a:rPr lang="tr-TR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Oncol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2000</a:t>
            </a:r>
            <a:r>
              <a:rPr lang="tr-TR" sz="1400" b="1" i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tr-TR" sz="1400" b="1" i="1" dirty="0" smtClean="0">
                <a:solidFill>
                  <a:schemeClr val="accent2">
                    <a:lumMod val="75000"/>
                  </a:schemeClr>
                </a:solidFill>
              </a:rPr>
              <a:t>350-56</a:t>
            </a:r>
            <a:endParaRPr lang="tr-TR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0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12263</TotalTime>
  <Words>2581</Words>
  <Application>Microsoft Macintosh PowerPoint</Application>
  <PresentationFormat>On-screen Show (4:3)</PresentationFormat>
  <Paragraphs>310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Ofis Teması</vt:lpstr>
      <vt:lpstr>Over Kanserinde Tarama Yapılmalı mı?</vt:lpstr>
      <vt:lpstr>Over Kanseri</vt:lpstr>
      <vt:lpstr>GLOBACAN 2012</vt:lpstr>
      <vt:lpstr>Over Kanseri</vt:lpstr>
      <vt:lpstr>Over Kanserinde tarama niçin? </vt:lpstr>
      <vt:lpstr>Etkin Tarama için WHO Kriterleri</vt:lpstr>
      <vt:lpstr>Over Kanserinde Tarama Niçin Zor?</vt:lpstr>
      <vt:lpstr>PowerPoint Presentation</vt:lpstr>
      <vt:lpstr>Taramada Kullanılan Mevcut Yöntemler</vt:lpstr>
      <vt:lpstr>Jinekolojik Muayene ile Tarama</vt:lpstr>
      <vt:lpstr>Cancer Antigen 125 (CA 125)</vt:lpstr>
      <vt:lpstr>Tek Başına Ca-125 ile Tarama Yapalım mı?</vt:lpstr>
      <vt:lpstr>Human Epididymis protein (HE4)</vt:lpstr>
      <vt:lpstr>The Risk of Ovarian Cancer Algorhythm (ROCA)</vt:lpstr>
      <vt:lpstr>ROCA Kullanılan Bir Çalışma</vt:lpstr>
      <vt:lpstr>ROCA Uygulamaları</vt:lpstr>
      <vt:lpstr>ROCA Uygulanan Screening Trials </vt:lpstr>
      <vt:lpstr>Algorhythm</vt:lpstr>
      <vt:lpstr>RMI, ROMA, OVA1</vt:lpstr>
      <vt:lpstr>Görüntüleme Yöntemleri</vt:lpstr>
      <vt:lpstr> Ultrasonografi – Tarama Çalışmaları  </vt:lpstr>
      <vt:lpstr> Ultrasonografi &amp; Kentucky Çalışması  </vt:lpstr>
      <vt:lpstr> USG &amp;Yüksek Yalancı Pozitiflik  </vt:lpstr>
      <vt:lpstr> Doppler ve 3D USG  </vt:lpstr>
      <vt:lpstr>Kombine Tarama Modaliteleri</vt:lpstr>
      <vt:lpstr>OVARIAN CANCER SCREENING TRIALS</vt:lpstr>
      <vt:lpstr>The Prostat, Lung, Colorectal, and Ovarian Cancer Screening Trial (PLCO)</vt:lpstr>
      <vt:lpstr>PLCO SONUÇ</vt:lpstr>
      <vt:lpstr>PowerPoint Presentation</vt:lpstr>
      <vt:lpstr>SCSOCS (JAPAN) Randomize Trial (1985-1999)</vt:lpstr>
      <vt:lpstr>PowerPoint Presentation</vt:lpstr>
      <vt:lpstr> UKCTOCS 202638 postmenopausal kadın (50-74 yaşında)  </vt:lpstr>
      <vt:lpstr>UKCTOCS’ye katılan kontrol grubunda ; Eğitim düzeyi ve sosyoekonomik düzeyi düşük kadınlarda mortalite oranı (ICD10 kriterleri) daha yüksek</vt:lpstr>
      <vt:lpstr>Yüksek Riskli Popülasyonda Tarama</vt:lpstr>
      <vt:lpstr>Yüksek Riskli Kadınlarda</vt:lpstr>
      <vt:lpstr>The United Kingdom Familial Ovarian Cancer Screening study (FOCSS)</vt:lpstr>
      <vt:lpstr>Biomarker Keşiflerindeki Artışlar  </vt:lpstr>
      <vt:lpstr>Geleceğe Yönelik Düşünceler</vt:lpstr>
      <vt:lpstr>Morfolojik ve moleküler seviyede EOC iki ayrı kategoriye ayrılmaktadır </vt:lpstr>
      <vt:lpstr>Over Kanseri</vt:lpstr>
      <vt:lpstr>Cancer Specific Biomarkers</vt:lpstr>
      <vt:lpstr>Over Kanseri Servikal Smear ile Tespit Edilebilirmi?  </vt:lpstr>
      <vt:lpstr>Öneriler</vt:lpstr>
      <vt:lpstr>al</vt:lpstr>
      <vt:lpstr>Sonuç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Kanserinde Tarama Yapılmalımı?</dc:title>
  <dc:creator>Ümmühan Meral Aban</dc:creator>
  <cp:lastModifiedBy>Meral</cp:lastModifiedBy>
  <cp:revision>170</cp:revision>
  <dcterms:created xsi:type="dcterms:W3CDTF">2015-04-09T07:09:02Z</dcterms:created>
  <dcterms:modified xsi:type="dcterms:W3CDTF">2015-05-08T09:25:58Z</dcterms:modified>
</cp:coreProperties>
</file>