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65"/>
  </p:notesMasterIdLst>
  <p:sldIdLst>
    <p:sldId id="322" r:id="rId2"/>
    <p:sldId id="312" r:id="rId3"/>
    <p:sldId id="257" r:id="rId4"/>
    <p:sldId id="318" r:id="rId5"/>
    <p:sldId id="319" r:id="rId6"/>
    <p:sldId id="307" r:id="rId7"/>
    <p:sldId id="320" r:id="rId8"/>
    <p:sldId id="259" r:id="rId9"/>
    <p:sldId id="261" r:id="rId10"/>
    <p:sldId id="315" r:id="rId11"/>
    <p:sldId id="316" r:id="rId12"/>
    <p:sldId id="352" r:id="rId13"/>
    <p:sldId id="262" r:id="rId14"/>
    <p:sldId id="323" r:id="rId15"/>
    <p:sldId id="354" r:id="rId16"/>
    <p:sldId id="355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24" r:id="rId25"/>
    <p:sldId id="346" r:id="rId26"/>
    <p:sldId id="269" r:id="rId27"/>
    <p:sldId id="270" r:id="rId28"/>
    <p:sldId id="271" r:id="rId29"/>
    <p:sldId id="317" r:id="rId30"/>
    <p:sldId id="274" r:id="rId31"/>
    <p:sldId id="275" r:id="rId32"/>
    <p:sldId id="340" r:id="rId33"/>
    <p:sldId id="362" r:id="rId34"/>
    <p:sldId id="276" r:id="rId35"/>
    <p:sldId id="356" r:id="rId36"/>
    <p:sldId id="325" r:id="rId37"/>
    <p:sldId id="279" r:id="rId38"/>
    <p:sldId id="280" r:id="rId39"/>
    <p:sldId id="345" r:id="rId40"/>
    <p:sldId id="282" r:id="rId41"/>
    <p:sldId id="283" r:id="rId42"/>
    <p:sldId id="326" r:id="rId43"/>
    <p:sldId id="327" r:id="rId44"/>
    <p:sldId id="373" r:id="rId45"/>
    <p:sldId id="374" r:id="rId46"/>
    <p:sldId id="375" r:id="rId47"/>
    <p:sldId id="336" r:id="rId48"/>
    <p:sldId id="337" r:id="rId49"/>
    <p:sldId id="338" r:id="rId50"/>
    <p:sldId id="328" r:id="rId51"/>
    <p:sldId id="292" r:id="rId52"/>
    <p:sldId id="293" r:id="rId53"/>
    <p:sldId id="332" r:id="rId54"/>
    <p:sldId id="295" r:id="rId55"/>
    <p:sldId id="331" r:id="rId56"/>
    <p:sldId id="297" r:id="rId57"/>
    <p:sldId id="370" r:id="rId58"/>
    <p:sldId id="371" r:id="rId59"/>
    <p:sldId id="372" r:id="rId60"/>
    <p:sldId id="298" r:id="rId61"/>
    <p:sldId id="299" r:id="rId62"/>
    <p:sldId id="300" r:id="rId63"/>
    <p:sldId id="302" r:id="rId6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4DFE7-1044-461B-ABBF-1E74EAA7F479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9DA7D-9E3E-4EA3-8CE8-3C9B6549609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Kolibianakis</a:t>
            </a:r>
            <a:r>
              <a:rPr lang="tr-TR" baseline="0" dirty="0" smtClean="0"/>
              <a:t> ve </a:t>
            </a:r>
            <a:r>
              <a:rPr lang="tr-TR" baseline="0" dirty="0" err="1" smtClean="0"/>
              <a:t>Jee’nin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metaanalizlerinde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luteal</a:t>
            </a:r>
            <a:r>
              <a:rPr lang="tr-TR" baseline="0" dirty="0" smtClean="0"/>
              <a:t> faz desteğine östrojen eklenmesinin gebelik oranlarını artırmadığı sonucuna varılmıştır.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52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uterine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pass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effect</a:t>
            </a:r>
            <a:r>
              <a:rPr lang="tr-TR" baseline="0" dirty="0" smtClean="0"/>
              <a:t> (FUPE):Vajinada </a:t>
            </a:r>
            <a:r>
              <a:rPr lang="tr-TR" baseline="0" dirty="0" err="1" smtClean="0"/>
              <a:t>uterusa</a:t>
            </a:r>
            <a:r>
              <a:rPr lang="tr-TR" baseline="0" dirty="0" smtClean="0"/>
              <a:t> direkt veya FUPE(1/3 üst vajina ile </a:t>
            </a:r>
            <a:r>
              <a:rPr lang="tr-TR" baseline="0" dirty="0" err="1" smtClean="0"/>
              <a:t>uterusu</a:t>
            </a:r>
            <a:r>
              <a:rPr lang="tr-TR" baseline="0" dirty="0" smtClean="0"/>
              <a:t> bağlayan fonksiyonel </a:t>
            </a:r>
            <a:r>
              <a:rPr lang="tr-TR" baseline="0" dirty="0" err="1" smtClean="0"/>
              <a:t>portal</a:t>
            </a:r>
            <a:r>
              <a:rPr lang="tr-TR" baseline="0" dirty="0" smtClean="0"/>
              <a:t> sistem,</a:t>
            </a:r>
            <a:r>
              <a:rPr lang="tr-TR" baseline="0" dirty="0" err="1" smtClean="0"/>
              <a:t>ven</a:t>
            </a:r>
            <a:r>
              <a:rPr lang="tr-TR" baseline="0" dirty="0" smtClean="0"/>
              <a:t>-arter arası karşılıklı değişim ile yüksek </a:t>
            </a:r>
            <a:r>
              <a:rPr lang="tr-TR" baseline="0" dirty="0" err="1" smtClean="0"/>
              <a:t>uterin</a:t>
            </a:r>
            <a:r>
              <a:rPr lang="tr-TR" baseline="0" dirty="0" smtClean="0"/>
              <a:t> konsantrasyon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2005,Hindistan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2010,Hindistan,</a:t>
            </a:r>
            <a:r>
              <a:rPr lang="tr-TR" dirty="0" err="1" smtClean="0"/>
              <a:t>Fertile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Sterility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 desteği,oosit toplamadan</a:t>
            </a:r>
            <a:r>
              <a:rPr lang="tr-TR" baseline="0" dirty="0" smtClean="0"/>
              <a:t> sonra 24-48 saatlik bir sürede “kabul edilebilir zaman </a:t>
            </a:r>
            <a:r>
              <a:rPr lang="tr-TR" baseline="0" dirty="0" err="1" smtClean="0"/>
              <a:t>penceresi”olarak</a:t>
            </a:r>
            <a:r>
              <a:rPr lang="tr-TR" baseline="0" dirty="0" smtClean="0"/>
              <a:t> düşünülmektedir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İlk + gebelik testine kadar P desteğinin devam edilmesi gerektiği hakkında sınırlı data ve az bir </a:t>
            </a:r>
            <a:r>
              <a:rPr lang="tr-TR" dirty="0" err="1" smtClean="0"/>
              <a:t>konsensus</a:t>
            </a:r>
            <a:r>
              <a:rPr lang="tr-TR" dirty="0" smtClean="0"/>
              <a:t> vardır.</a:t>
            </a:r>
            <a:r>
              <a:rPr lang="tr-TR" dirty="0" err="1" smtClean="0"/>
              <a:t>Andersen</a:t>
            </a:r>
            <a:r>
              <a:rPr lang="tr-TR" baseline="0" dirty="0" smtClean="0"/>
              <a:t> ve ark,</a:t>
            </a:r>
            <a:r>
              <a:rPr lang="tr-TR" baseline="0" dirty="0" err="1" smtClean="0"/>
              <a:t>vajinal</a:t>
            </a:r>
            <a:r>
              <a:rPr lang="tr-TR" baseline="0" dirty="0" smtClean="0"/>
              <a:t> 600mg P,ilk gebelik tanısına kadar ve 3 </a:t>
            </a:r>
            <a:r>
              <a:rPr lang="tr-TR" baseline="0" dirty="0" err="1" smtClean="0"/>
              <a:t>hf</a:t>
            </a:r>
            <a:r>
              <a:rPr lang="tr-TR" baseline="0" dirty="0" smtClean="0"/>
              <a:t> daha verilmesi karşılaştırılmış.Düşük oranları arasında bir fark </a:t>
            </a:r>
            <a:r>
              <a:rPr lang="tr-TR" baseline="0" dirty="0" err="1" smtClean="0"/>
              <a:t>bulunammıştır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9DA7D-9E3E-4EA3-8CE8-3C9B6549609E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96DAF0-3A63-46FD-B749-92847AD06D61}" type="datetimeFigureOut">
              <a:rPr lang="tr-TR" smtClean="0"/>
              <a:pPr/>
              <a:t>13.05.2015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0FAE18-DB69-464B-BB0C-21DA6520A97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ART’DE LUTEAL </a:t>
            </a:r>
            <a:r>
              <a:rPr lang="tr-TR" dirty="0" smtClean="0"/>
              <a:t>FAZ DESTEĞİ 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 rot="10800000" flipV="1">
            <a:off x="3354442" y="4641112"/>
            <a:ext cx="5114778" cy="1668208"/>
          </a:xfrm>
        </p:spPr>
        <p:txBody>
          <a:bodyPr>
            <a:normAutofit/>
          </a:bodyPr>
          <a:lstStyle/>
          <a:p>
            <a:r>
              <a:rPr lang="tr-TR" dirty="0" smtClean="0"/>
              <a:t>Yrd Doç Dr Ümit GÖRKEM</a:t>
            </a:r>
          </a:p>
          <a:p>
            <a:r>
              <a:rPr lang="tr-TR" dirty="0" smtClean="0"/>
              <a:t>Hitit Üniversitesi </a:t>
            </a:r>
          </a:p>
          <a:p>
            <a:r>
              <a:rPr lang="tr-TR" dirty="0" smtClean="0"/>
              <a:t>Tıp Fakültesi </a:t>
            </a:r>
          </a:p>
          <a:p>
            <a:r>
              <a:rPr lang="tr-TR" dirty="0" smtClean="0"/>
              <a:t>ÇORUM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Oral </a:t>
            </a:r>
            <a:r>
              <a:rPr lang="tr-TR" dirty="0" err="1" smtClean="0">
                <a:latin typeface="Calibri" pitchFamily="34" charset="0"/>
              </a:rPr>
              <a:t>mikronize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progesteron</a:t>
            </a:r>
            <a:r>
              <a:rPr lang="tr-TR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Karaciğerde “</a:t>
            </a:r>
            <a:r>
              <a:rPr lang="tr-TR" dirty="0" err="1" smtClean="0">
                <a:latin typeface="Calibri" pitchFamily="34" charset="0"/>
              </a:rPr>
              <a:t>first</a:t>
            </a:r>
            <a:r>
              <a:rPr lang="tr-TR" dirty="0" smtClean="0">
                <a:latin typeface="Calibri" pitchFamily="34" charset="0"/>
              </a:rPr>
              <a:t>-</a:t>
            </a:r>
            <a:r>
              <a:rPr lang="tr-TR" dirty="0" err="1" smtClean="0">
                <a:latin typeface="Calibri" pitchFamily="34" charset="0"/>
              </a:rPr>
              <a:t>pass”metabolizması</a:t>
            </a:r>
            <a:r>
              <a:rPr lang="tr-TR" dirty="0" smtClean="0">
                <a:latin typeface="Calibri" pitchFamily="34" charset="0"/>
              </a:rPr>
              <a:t> nedeniyle </a:t>
            </a:r>
            <a:r>
              <a:rPr lang="tr-TR" dirty="0" err="1" smtClean="0">
                <a:latin typeface="Calibri" pitchFamily="34" charset="0"/>
              </a:rPr>
              <a:t>biyoetkinliği</a:t>
            </a:r>
            <a:r>
              <a:rPr lang="tr-TR" dirty="0" smtClean="0">
                <a:latin typeface="Calibri" pitchFamily="34" charset="0"/>
              </a:rPr>
              <a:t> IM </a:t>
            </a:r>
            <a:r>
              <a:rPr lang="tr-TR" dirty="0" err="1" smtClean="0">
                <a:latin typeface="Calibri" pitchFamily="34" charset="0"/>
              </a:rPr>
              <a:t>preperatların</a:t>
            </a:r>
            <a:r>
              <a:rPr lang="tr-TR" dirty="0" smtClean="0">
                <a:latin typeface="Calibri" pitchFamily="34" charset="0"/>
              </a:rPr>
              <a:t> %10’u kadardır.*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Vajinal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progesteron</a:t>
            </a:r>
            <a:r>
              <a:rPr lang="tr-TR" dirty="0" smtClean="0">
                <a:latin typeface="Calibri" pitchFamily="34" charset="0"/>
              </a:rPr>
              <a:t>: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</a:t>
            </a:r>
            <a:r>
              <a:rPr lang="tr-TR" dirty="0" err="1" smtClean="0">
                <a:latin typeface="Calibri" pitchFamily="34" charset="0"/>
              </a:rPr>
              <a:t>Endometrial</a:t>
            </a:r>
            <a:r>
              <a:rPr lang="tr-TR" dirty="0" smtClean="0">
                <a:latin typeface="Calibri" pitchFamily="34" charset="0"/>
              </a:rPr>
              <a:t> doku konsantrasyonu ,serum P düzeyinden daha yüksek olması “</a:t>
            </a:r>
            <a:r>
              <a:rPr lang="tr-TR" dirty="0" err="1" smtClean="0">
                <a:latin typeface="Calibri" pitchFamily="34" charset="0"/>
              </a:rPr>
              <a:t>first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uterin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pass</a:t>
            </a:r>
            <a:r>
              <a:rPr lang="tr-TR" dirty="0" smtClean="0">
                <a:latin typeface="Calibri" pitchFamily="34" charset="0"/>
              </a:rPr>
              <a:t> etkisinden (FUPE)”dolayıdır.</a:t>
            </a:r>
          </a:p>
          <a:p>
            <a:pPr>
              <a:buNone/>
            </a:pP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1500" i="1" dirty="0" smtClean="0">
                <a:latin typeface="Calibri" pitchFamily="34" charset="0"/>
              </a:rPr>
              <a:t>    </a:t>
            </a:r>
          </a:p>
          <a:p>
            <a:pPr>
              <a:buNone/>
            </a:pPr>
            <a:endParaRPr lang="tr-TR" sz="15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1500" i="1" dirty="0" smtClean="0">
                <a:latin typeface="Calibri" pitchFamily="34" charset="0"/>
              </a:rPr>
              <a:t>       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*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Zarutskie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PW,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Phillips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JA. A meta-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analysis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route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administration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assisted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reproductive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technology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: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vaginal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versus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intramuscular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Fertil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Steril 2009;92(1):163–9.</a:t>
            </a:r>
          </a:p>
          <a:p>
            <a:pPr>
              <a:buNone/>
            </a:pPr>
            <a:endParaRPr lang="tr-TR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endParaRPr lang="tr-TR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shıba\Desktop\Luteal Phase Support\First Uterine Pass Ef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7272808" cy="5497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utealsupport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0567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i="1" dirty="0" smtClean="0">
                <a:latin typeface="Calibri" pitchFamily="34" charset="0"/>
              </a:rPr>
              <a:t>1992,IM P vs </a:t>
            </a:r>
            <a:r>
              <a:rPr lang="tr-TR" sz="2400" i="1" dirty="0" err="1" smtClean="0">
                <a:latin typeface="Calibri" pitchFamily="34" charset="0"/>
              </a:rPr>
              <a:t>mikronize</a:t>
            </a:r>
            <a:r>
              <a:rPr lang="tr-TR" sz="2400" i="1" dirty="0" smtClean="0">
                <a:latin typeface="Calibri" pitchFamily="34" charset="0"/>
              </a:rPr>
              <a:t>  </a:t>
            </a:r>
            <a:r>
              <a:rPr lang="tr-TR" sz="2400" i="1" dirty="0" err="1" smtClean="0">
                <a:latin typeface="Calibri" pitchFamily="34" charset="0"/>
              </a:rPr>
              <a:t>vajinal</a:t>
            </a:r>
            <a:r>
              <a:rPr lang="tr-TR" sz="2400" i="1" dirty="0" smtClean="0">
                <a:latin typeface="Calibri" pitchFamily="34" charset="0"/>
              </a:rPr>
              <a:t> P </a:t>
            </a:r>
            <a:r>
              <a:rPr lang="tr-TR" sz="2400" i="1" dirty="0" err="1" smtClean="0">
                <a:latin typeface="Calibri" pitchFamily="34" charset="0"/>
              </a:rPr>
              <a:t>prospektif</a:t>
            </a:r>
            <a:r>
              <a:rPr lang="tr-TR" sz="2400" i="1" dirty="0" smtClean="0">
                <a:latin typeface="Calibri" pitchFamily="34" charset="0"/>
              </a:rPr>
              <a:t> </a:t>
            </a:r>
            <a:r>
              <a:rPr lang="tr-TR" sz="2400" i="1" dirty="0" err="1" smtClean="0">
                <a:latin typeface="Calibri" pitchFamily="34" charset="0"/>
              </a:rPr>
              <a:t>randomize</a:t>
            </a:r>
            <a:r>
              <a:rPr lang="tr-TR" sz="2400" i="1" dirty="0" smtClean="0">
                <a:latin typeface="Calibri" pitchFamily="34" charset="0"/>
              </a:rPr>
              <a:t> karşılaştırması*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-262 IVF merkezi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- IM P 50 mg/gün vs 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600 mg/gün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-</a:t>
            </a:r>
            <a:r>
              <a:rPr lang="tr-TR" sz="2400" dirty="0" err="1" smtClean="0">
                <a:latin typeface="Calibri" pitchFamily="34" charset="0"/>
              </a:rPr>
              <a:t>Luteal</a:t>
            </a:r>
            <a:r>
              <a:rPr lang="tr-TR" sz="2400" dirty="0" smtClean="0">
                <a:latin typeface="Calibri" pitchFamily="34" charset="0"/>
              </a:rPr>
              <a:t> Faz ve erken gebelik dönemi P düzeyleri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-Serum P düzeyi IM uygulamada daha yüksek,gebelik ve </a:t>
            </a:r>
            <a:r>
              <a:rPr lang="tr-TR" sz="2400" dirty="0" err="1" smtClean="0">
                <a:latin typeface="Calibri" pitchFamily="34" charset="0"/>
              </a:rPr>
              <a:t>implantasyon</a:t>
            </a:r>
            <a:r>
              <a:rPr lang="tr-TR" sz="2400" dirty="0" smtClean="0">
                <a:latin typeface="Calibri" pitchFamily="34" charset="0"/>
              </a:rPr>
              <a:t> oranları ise 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olan grupta daha yüksek</a:t>
            </a:r>
          </a:p>
          <a:p>
            <a:pPr>
              <a:buNone/>
            </a:pPr>
            <a:r>
              <a:rPr lang="tr-TR" sz="2400" i="1" dirty="0" smtClean="0">
                <a:latin typeface="Calibri" pitchFamily="34" charset="0"/>
              </a:rPr>
              <a:t>  </a:t>
            </a:r>
          </a:p>
          <a:p>
            <a:pPr>
              <a:buNone/>
            </a:pPr>
            <a:endParaRPr lang="tr-TR" sz="13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1300" i="1" dirty="0" smtClean="0">
                <a:latin typeface="Calibri" pitchFamily="34" charset="0"/>
              </a:rPr>
              <a:t>  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*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Smitz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J,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Devroey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P,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Faguer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B,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Bourgain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C,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Camus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M, Van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Steirteghem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AC. A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prospective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randomized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comparison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intramuscular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or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intravaginal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natural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as a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earlypregnancy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supplement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1992;7(2):168–175</a:t>
            </a:r>
            <a:endParaRPr lang="tr-TR" sz="13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8" name="7 İçerik Yer Tutucusu"/>
          <p:cNvSpPr>
            <a:spLocks noGrp="1"/>
          </p:cNvSpPr>
          <p:nvPr>
            <p:ph idx="1"/>
          </p:nvPr>
        </p:nvSpPr>
        <p:spPr>
          <a:xfrm>
            <a:off x="467544" y="4581128"/>
            <a:ext cx="7239000" cy="1628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2002,LFD için ilk meta-analiz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ile IM P kullanımı,IM P&gt;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daha üstün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</a:t>
            </a:r>
            <a:r>
              <a:rPr lang="tr-TR" sz="2400" i="1" dirty="0" smtClean="0">
                <a:latin typeface="Calibri" pitchFamily="34" charset="0"/>
              </a:rPr>
              <a:t>Yöntemsel sorunlar?</a:t>
            </a:r>
          </a:p>
          <a:p>
            <a:endParaRPr lang="tr-TR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763284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251520" y="3284984"/>
            <a:ext cx="763284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33309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25144"/>
            <a:ext cx="7239000" cy="1730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2009,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protokolu</a:t>
            </a:r>
            <a:r>
              <a:rPr lang="tr-TR" sz="2400" dirty="0" smtClean="0">
                <a:latin typeface="Calibri" pitchFamily="34" charset="0"/>
              </a:rPr>
              <a:t>,7 çalışma </a:t>
            </a:r>
            <a:r>
              <a:rPr lang="tr-TR" sz="2400" dirty="0" err="1" smtClean="0">
                <a:latin typeface="Calibri" pitchFamily="34" charset="0"/>
              </a:rPr>
              <a:t>Crinone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vg</a:t>
            </a:r>
            <a:r>
              <a:rPr lang="tr-TR" sz="2400" dirty="0" smtClean="0">
                <a:latin typeface="Calibri" pitchFamily="34" charset="0"/>
              </a:rPr>
              <a:t> jel,2 çalışma </a:t>
            </a:r>
            <a:r>
              <a:rPr lang="tr-TR" sz="2400" dirty="0" err="1" smtClean="0">
                <a:latin typeface="Calibri" pitchFamily="34" charset="0"/>
              </a:rPr>
              <a:t>mikronize</a:t>
            </a:r>
            <a:r>
              <a:rPr lang="tr-TR" sz="2400" dirty="0" smtClean="0">
                <a:latin typeface="Calibri" pitchFamily="34" charset="0"/>
              </a:rPr>
              <a:t> P kapsül </a:t>
            </a:r>
            <a:r>
              <a:rPr lang="tr-TR" sz="2400" dirty="0" err="1" smtClean="0">
                <a:latin typeface="Calibri" pitchFamily="34" charset="0"/>
              </a:rPr>
              <a:t>vaginal</a:t>
            </a:r>
            <a:r>
              <a:rPr lang="tr-TR" sz="2400" dirty="0" smtClean="0">
                <a:latin typeface="Calibri" pitchFamily="34" charset="0"/>
              </a:rPr>
              <a:t> 600mg/gün vs IM P 50 mg/gün karşılaştırması,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kullanımı IM P ile karşılaştırılabilir sonuçlar</a:t>
            </a:r>
            <a:endParaRPr lang="tr-TR" sz="2400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70567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Yuvarlatılmış Dikdörtgen"/>
          <p:cNvSpPr/>
          <p:nvPr/>
        </p:nvSpPr>
        <p:spPr>
          <a:xfrm>
            <a:off x="1259632" y="332656"/>
            <a:ext cx="158417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26108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653136"/>
            <a:ext cx="7239000" cy="180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2010,Kahraman ve ark.ilk </a:t>
            </a:r>
            <a:r>
              <a:rPr lang="tr-TR" sz="2000" dirty="0" err="1" smtClean="0">
                <a:latin typeface="Calibri" pitchFamily="34" charset="0"/>
              </a:rPr>
              <a:t>GnRH</a:t>
            </a:r>
            <a:r>
              <a:rPr lang="tr-TR" sz="2000" dirty="0" smtClean="0">
                <a:latin typeface="Calibri" pitchFamily="34" charset="0"/>
              </a:rPr>
              <a:t> antagonist </a:t>
            </a:r>
            <a:r>
              <a:rPr lang="tr-TR" sz="2000" dirty="0" err="1" smtClean="0">
                <a:latin typeface="Calibri" pitchFamily="34" charset="0"/>
              </a:rPr>
              <a:t>protokolunda</a:t>
            </a:r>
            <a:r>
              <a:rPr lang="tr-TR" sz="2000" dirty="0" smtClean="0">
                <a:latin typeface="Calibri" pitchFamily="34" charset="0"/>
              </a:rPr>
              <a:t>  P </a:t>
            </a:r>
            <a:r>
              <a:rPr lang="tr-TR" sz="2000" dirty="0" err="1" smtClean="0">
                <a:latin typeface="Calibri" pitchFamily="34" charset="0"/>
              </a:rPr>
              <a:t>formulasyonlarının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prospektif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randomize</a:t>
            </a:r>
            <a:r>
              <a:rPr lang="tr-TR" sz="2000" dirty="0" smtClean="0">
                <a:latin typeface="Calibri" pitchFamily="34" charset="0"/>
              </a:rPr>
              <a:t> çalışması,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OPU günü başlatılan IM P 100mg/gün vs </a:t>
            </a:r>
            <a:r>
              <a:rPr lang="tr-TR" sz="2000" dirty="0" err="1" smtClean="0">
                <a:latin typeface="Calibri" pitchFamily="34" charset="0"/>
              </a:rPr>
              <a:t>Crinone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vg</a:t>
            </a:r>
            <a:r>
              <a:rPr lang="tr-TR" sz="2000" dirty="0" smtClean="0">
                <a:latin typeface="Calibri" pitchFamily="34" charset="0"/>
              </a:rPr>
              <a:t> jel 90 mg günde 2 kez, ilk FKA (+) olana kadar,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</a:t>
            </a:r>
            <a:r>
              <a:rPr lang="tr-TR" sz="2000" dirty="0" err="1" smtClean="0">
                <a:latin typeface="Calibri" pitchFamily="34" charset="0"/>
              </a:rPr>
              <a:t>İmplantasyon</a:t>
            </a:r>
            <a:r>
              <a:rPr lang="tr-TR" sz="2000" dirty="0" smtClean="0">
                <a:latin typeface="Calibri" pitchFamily="34" charset="0"/>
              </a:rPr>
              <a:t>,düşük ve gebelik hızlarında fark bulunamamıştır.</a:t>
            </a:r>
            <a:endParaRPr lang="tr-TR" sz="20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6624736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0104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653136"/>
            <a:ext cx="7239000" cy="180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2009,</a:t>
            </a:r>
            <a:r>
              <a:rPr lang="tr-TR" sz="2400" dirty="0" err="1" smtClean="0">
                <a:latin typeface="Calibri" pitchFamily="34" charset="0"/>
              </a:rPr>
              <a:t>Fertile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and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Sterility</a:t>
            </a:r>
            <a:r>
              <a:rPr lang="tr-TR" sz="2400" dirty="0" smtClean="0">
                <a:latin typeface="Calibri" pitchFamily="34" charset="0"/>
              </a:rPr>
              <a:t>,Meta-analiz-</a:t>
            </a:r>
            <a:r>
              <a:rPr lang="tr-TR" sz="2400" dirty="0" err="1" smtClean="0">
                <a:latin typeface="Calibri" pitchFamily="34" charset="0"/>
              </a:rPr>
              <a:t>Crinone</a:t>
            </a:r>
            <a:r>
              <a:rPr lang="tr-TR" sz="2400" dirty="0" smtClean="0">
                <a:latin typeface="Calibri" pitchFamily="34" charset="0"/>
              </a:rPr>
              <a:t> jel günde 1 veya 2 kez,</a:t>
            </a:r>
            <a:r>
              <a:rPr lang="tr-TR" sz="2400" dirty="0" err="1" smtClean="0">
                <a:latin typeface="Calibri" pitchFamily="34" charset="0"/>
              </a:rPr>
              <a:t>Endometrin</a:t>
            </a:r>
            <a:r>
              <a:rPr lang="tr-TR" sz="2400" dirty="0" smtClean="0">
                <a:latin typeface="Calibri" pitchFamily="34" charset="0"/>
              </a:rPr>
              <a:t> günde 2 veya 3 kez,</a:t>
            </a:r>
            <a:r>
              <a:rPr lang="tr-TR" sz="2400" dirty="0" err="1" smtClean="0">
                <a:latin typeface="Calibri" pitchFamily="34" charset="0"/>
              </a:rPr>
              <a:t>mikronize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günde 3 kez,benzer sonuçlar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1003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467544" y="3645024"/>
            <a:ext cx="691276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662473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3203848" y="3645024"/>
            <a:ext cx="180020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1979712" y="5301208"/>
            <a:ext cx="1872208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4355976" y="5301208"/>
            <a:ext cx="172819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10039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548680"/>
            <a:ext cx="2143125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3286125"/>
            <a:ext cx="70104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756084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Yuvarlatılmış Dikdörtgen"/>
          <p:cNvSpPr/>
          <p:nvPr/>
        </p:nvSpPr>
        <p:spPr>
          <a:xfrm>
            <a:off x="251520" y="4221088"/>
            <a:ext cx="7776864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www.clinicalkey.com/content/imageByEntitlement/3-s2.0-B9781455727582000081-f08-05-97814557275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66967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0485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6781800" cy="247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Yuvarlatılmış Dikdörtgen"/>
          <p:cNvSpPr/>
          <p:nvPr/>
        </p:nvSpPr>
        <p:spPr>
          <a:xfrm>
            <a:off x="3203848" y="1052736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3275856" y="3717032"/>
            <a:ext cx="29523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6372200" y="1052736"/>
            <a:ext cx="10081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30490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Yuvarlatılmış Dikdörtgen"/>
          <p:cNvSpPr/>
          <p:nvPr/>
        </p:nvSpPr>
        <p:spPr>
          <a:xfrm>
            <a:off x="3347864" y="1196752"/>
            <a:ext cx="439248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673417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3275856" y="1772816"/>
            <a:ext cx="424847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6336704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3995936" y="404664"/>
            <a:ext cx="345638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829040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93096"/>
            <a:ext cx="7239000" cy="21626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2014,ABD de 22 klinik,646 hasta haftada bir P </a:t>
            </a:r>
            <a:r>
              <a:rPr lang="tr-TR" sz="2000" dirty="0" err="1" smtClean="0">
                <a:latin typeface="Calibri" pitchFamily="34" charset="0"/>
              </a:rPr>
              <a:t>vajinal</a:t>
            </a:r>
            <a:r>
              <a:rPr lang="tr-TR" sz="2000" dirty="0" smtClean="0">
                <a:latin typeface="Calibri" pitchFamily="34" charset="0"/>
              </a:rPr>
              <a:t> ring(</a:t>
            </a:r>
            <a:r>
              <a:rPr lang="tr-TR" sz="2000" dirty="0" err="1" smtClean="0">
                <a:latin typeface="Calibri" pitchFamily="34" charset="0"/>
              </a:rPr>
              <a:t>Milprosa</a:t>
            </a:r>
            <a:r>
              <a:rPr lang="tr-TR" sz="2000" dirty="0" smtClean="0">
                <a:latin typeface="Calibri" pitchFamily="34" charset="0"/>
              </a:rPr>
              <a:t>) ve 651 hasta </a:t>
            </a:r>
            <a:r>
              <a:rPr lang="tr-TR" sz="2000" dirty="0" err="1" smtClean="0">
                <a:latin typeface="Calibri" pitchFamily="34" charset="0"/>
              </a:rPr>
              <a:t>crinone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vg</a:t>
            </a:r>
            <a:r>
              <a:rPr lang="tr-TR" sz="2000" dirty="0" smtClean="0">
                <a:latin typeface="Calibri" pitchFamily="34" charset="0"/>
              </a:rPr>
              <a:t> jel ,gebelik,canlı doğum ve </a:t>
            </a:r>
            <a:r>
              <a:rPr lang="tr-TR" sz="2000" dirty="0" err="1" smtClean="0">
                <a:latin typeface="Calibri" pitchFamily="34" charset="0"/>
              </a:rPr>
              <a:t>major</a:t>
            </a:r>
            <a:r>
              <a:rPr lang="tr-TR" sz="2000" dirty="0" smtClean="0">
                <a:latin typeface="Calibri" pitchFamily="34" charset="0"/>
              </a:rPr>
              <a:t> komplikasyonlar arasında fark bulunamamıştır.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3 kat artmış </a:t>
            </a:r>
            <a:r>
              <a:rPr lang="tr-TR" sz="2000" dirty="0" err="1" smtClean="0">
                <a:latin typeface="Calibri" pitchFamily="34" charset="0"/>
              </a:rPr>
              <a:t>vajinal</a:t>
            </a:r>
            <a:r>
              <a:rPr lang="tr-TR" sz="2000" dirty="0" smtClean="0">
                <a:latin typeface="Calibri" pitchFamily="34" charset="0"/>
              </a:rPr>
              <a:t> akıntı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5711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5297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21088"/>
            <a:ext cx="7239000" cy="223464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2014,SC P (</a:t>
            </a:r>
            <a:r>
              <a:rPr lang="tr-TR" sz="2400" dirty="0" err="1" smtClean="0">
                <a:latin typeface="Calibri" pitchFamily="34" charset="0"/>
              </a:rPr>
              <a:t>Prolutex</a:t>
            </a:r>
            <a:r>
              <a:rPr lang="tr-TR" sz="2400" dirty="0" smtClean="0">
                <a:latin typeface="Calibri" pitchFamily="34" charset="0"/>
              </a:rPr>
              <a:t>) 25 mg/gün ile 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insert (</a:t>
            </a:r>
            <a:r>
              <a:rPr lang="tr-TR" sz="2400" dirty="0" err="1" smtClean="0">
                <a:latin typeface="Calibri" pitchFamily="34" charset="0"/>
              </a:rPr>
              <a:t>Endometrin</a:t>
            </a:r>
            <a:r>
              <a:rPr lang="tr-TR" sz="2400" dirty="0" smtClean="0">
                <a:latin typeface="Calibri" pitchFamily="34" charset="0"/>
              </a:rPr>
              <a:t>) 100 mg </a:t>
            </a:r>
            <a:r>
              <a:rPr lang="tr-TR" sz="2400" dirty="0" err="1" smtClean="0">
                <a:latin typeface="Calibri" pitchFamily="34" charset="0"/>
              </a:rPr>
              <a:t>bid</a:t>
            </a:r>
            <a:r>
              <a:rPr lang="tr-TR" sz="2400" dirty="0" smtClean="0">
                <a:latin typeface="Calibri" pitchFamily="34" charset="0"/>
              </a:rPr>
              <a:t>,</a:t>
            </a:r>
            <a:r>
              <a:rPr lang="tr-TR" sz="2400" dirty="0" err="1" smtClean="0">
                <a:latin typeface="Calibri" pitchFamily="34" charset="0"/>
              </a:rPr>
              <a:t>randomize</a:t>
            </a:r>
            <a:r>
              <a:rPr lang="tr-TR" sz="2400" dirty="0" smtClean="0">
                <a:latin typeface="Calibri" pitchFamily="34" charset="0"/>
              </a:rPr>
              <a:t>  </a:t>
            </a:r>
            <a:r>
              <a:rPr lang="tr-TR" sz="2400" dirty="0" err="1" smtClean="0">
                <a:latin typeface="Calibri" pitchFamily="34" charset="0"/>
              </a:rPr>
              <a:t>multimerkez</a:t>
            </a:r>
            <a:r>
              <a:rPr lang="tr-TR" sz="2400" dirty="0" smtClean="0">
                <a:latin typeface="Calibri" pitchFamily="34" charset="0"/>
              </a:rPr>
              <a:t>,benzer sonuçlar.SC enjeksiyon yerinde ağrı,morarma,</a:t>
            </a:r>
            <a:r>
              <a:rPr lang="tr-TR" sz="2400" dirty="0" err="1" smtClean="0">
                <a:latin typeface="Calibri" pitchFamily="34" charset="0"/>
              </a:rPr>
              <a:t>enflamasyon</a:t>
            </a:r>
            <a:r>
              <a:rPr lang="tr-TR" sz="2400" dirty="0" smtClean="0">
                <a:latin typeface="Calibri" pitchFamily="34" charset="0"/>
              </a:rPr>
              <a:t> ve ödem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784887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7344816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Yuvarlatılmış Dikdörtgen"/>
          <p:cNvSpPr/>
          <p:nvPr/>
        </p:nvSpPr>
        <p:spPr>
          <a:xfrm>
            <a:off x="827584" y="4797152"/>
            <a:ext cx="6696744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2"/>
                </a:solidFill>
              </a:rPr>
              <a:t>Vajİnal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Progesteron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Desteğİ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İçİn</a:t>
            </a:r>
            <a:r>
              <a:rPr lang="tr-TR" dirty="0" smtClean="0">
                <a:solidFill>
                  <a:schemeClr val="tx2"/>
                </a:solidFill>
              </a:rPr>
              <a:t> </a:t>
            </a:r>
            <a:r>
              <a:rPr lang="tr-TR" dirty="0" err="1" smtClean="0">
                <a:solidFill>
                  <a:schemeClr val="tx2"/>
                </a:solidFill>
              </a:rPr>
              <a:t>Optİmal</a:t>
            </a:r>
            <a:r>
              <a:rPr lang="tr-TR" dirty="0" smtClean="0">
                <a:solidFill>
                  <a:schemeClr val="tx2"/>
                </a:solidFill>
              </a:rPr>
              <a:t> Doz?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q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Mikronize</a:t>
            </a:r>
            <a:r>
              <a:rPr lang="tr-TR" dirty="0" smtClean="0"/>
              <a:t> </a:t>
            </a:r>
            <a:r>
              <a:rPr lang="tr-TR" dirty="0" err="1" smtClean="0"/>
              <a:t>Progesteron</a:t>
            </a:r>
            <a:r>
              <a:rPr lang="tr-TR" dirty="0" smtClean="0"/>
              <a:t>:100 ve 200 mg/kapsül,600 mg/gün 3’e bölünmüş doz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Natürel </a:t>
            </a:r>
            <a:r>
              <a:rPr lang="tr-TR" dirty="0" err="1" smtClean="0"/>
              <a:t>Progesteron</a:t>
            </a:r>
            <a:r>
              <a:rPr lang="tr-TR" dirty="0" smtClean="0"/>
              <a:t>(</a:t>
            </a:r>
            <a:r>
              <a:rPr lang="tr-TR" dirty="0" err="1" smtClean="0"/>
              <a:t>Endometrin</a:t>
            </a:r>
            <a:r>
              <a:rPr lang="tr-TR" dirty="0" smtClean="0"/>
              <a:t>) </a:t>
            </a:r>
            <a:r>
              <a:rPr lang="tr-TR" dirty="0" err="1" smtClean="0"/>
              <a:t>vajinal</a:t>
            </a:r>
            <a:r>
              <a:rPr lang="tr-TR" dirty="0" smtClean="0"/>
              <a:t> insert-100 mg/kapsül,günde 2-3 kez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Bioadhesive</a:t>
            </a:r>
            <a:r>
              <a:rPr lang="tr-TR" dirty="0" smtClean="0"/>
              <a:t> </a:t>
            </a:r>
            <a:r>
              <a:rPr lang="tr-TR" dirty="0" err="1" smtClean="0"/>
              <a:t>vajinal</a:t>
            </a:r>
            <a:r>
              <a:rPr lang="tr-TR" dirty="0" smtClean="0"/>
              <a:t> </a:t>
            </a:r>
            <a:r>
              <a:rPr lang="tr-TR" dirty="0" err="1" smtClean="0"/>
              <a:t>Progesteron</a:t>
            </a:r>
            <a:r>
              <a:rPr lang="tr-TR" dirty="0" smtClean="0"/>
              <a:t> jel (</a:t>
            </a:r>
            <a:r>
              <a:rPr lang="tr-TR" dirty="0" err="1" smtClean="0"/>
              <a:t>Crinone</a:t>
            </a:r>
            <a:r>
              <a:rPr lang="tr-TR" dirty="0" smtClean="0"/>
              <a:t>)-90 mg,günde 1 kez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shıba\Desktop\Luteal Phase Support\Ekran Alıntıs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100392" cy="5616623"/>
          </a:xfrm>
          <a:prstGeom prst="rect">
            <a:avLst/>
          </a:prstGeom>
          <a:noFill/>
        </p:spPr>
      </p:pic>
      <p:sp>
        <p:nvSpPr>
          <p:cNvPr id="3" name="2 Yuvarlatılmış Dikdörtgen"/>
          <p:cNvSpPr/>
          <p:nvPr/>
        </p:nvSpPr>
        <p:spPr>
          <a:xfrm>
            <a:off x="3995936" y="3212976"/>
            <a:ext cx="3888432" cy="7920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3995936" y="2276872"/>
            <a:ext cx="3816424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3995936" y="4941168"/>
            <a:ext cx="3888432" cy="9361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980729"/>
            <a:ext cx="7200799" cy="45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IVF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SİkluslarInda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Progesteron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 başlamak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İçİn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optİmal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zaman?</a:t>
            </a:r>
            <a:endParaRPr lang="tr-TR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err="1" smtClean="0"/>
              <a:t>Progesteron</a:t>
            </a:r>
            <a:r>
              <a:rPr lang="tr-TR" dirty="0" smtClean="0"/>
              <a:t> desteğinin IVF </a:t>
            </a:r>
            <a:r>
              <a:rPr lang="tr-TR" dirty="0" err="1" smtClean="0"/>
              <a:t>siklusunda</a:t>
            </a:r>
            <a:r>
              <a:rPr lang="tr-TR" dirty="0" smtClean="0"/>
              <a:t> çok erken veya çok geç başlamak,sonuçlar üzerine etkisi negatif olduğu saptanmıştır </a:t>
            </a:r>
            <a:r>
              <a:rPr lang="tr-TR" sz="2000" dirty="0" smtClean="0"/>
              <a:t>(1,2).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1300" i="1" dirty="0" smtClean="0">
                <a:latin typeface="Calibri" pitchFamily="34" charset="0"/>
              </a:rPr>
              <a:t>   </a:t>
            </a:r>
          </a:p>
          <a:p>
            <a:pPr>
              <a:buNone/>
            </a:pP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1-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Sohn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SH,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Penzias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AS, Emmi AM, et al.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Administration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before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oocyte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retrieval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negatively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affects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implantation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rate.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Fertil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Steril 1999;71(1):11–14</a:t>
            </a:r>
          </a:p>
          <a:p>
            <a:pPr>
              <a:buNone/>
            </a:pP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  2-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Mochtar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MH, Van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Wely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M, Van der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Veen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F.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Timing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GnRH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agonist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down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regulated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IVF/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embryo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transfer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cycles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2006;21(4):905–908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IVF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SikluslarInda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Progesteron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 başlamak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İçİn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optimal zaman?</a:t>
            </a:r>
            <a:endParaRPr lang="tr-TR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/>
              <a:t>OPU günü</a:t>
            </a:r>
            <a:r>
              <a:rPr lang="tr-TR" sz="1800" dirty="0" smtClean="0"/>
              <a:t>(1,2,3)</a:t>
            </a:r>
            <a:endParaRPr lang="tr-TR" dirty="0" smtClean="0"/>
          </a:p>
          <a:p>
            <a:pPr>
              <a:buNone/>
            </a:pP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1-Dal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Prato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L,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Bianchi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L,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Cattoli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M,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Tarozzi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N,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Flamigni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C,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Borini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A.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Vaginal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gel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versus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intramuscular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phassupplementation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: a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prospective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randomized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trial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Biomed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Online 2008;16(3):361–367</a:t>
            </a:r>
          </a:p>
          <a:p>
            <a:pPr>
              <a:buNone/>
            </a:pP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2-Kahraman S,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Karagozoglu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SH,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Karlikaya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G.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efficiency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vaginal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gel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versus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intramuscular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upplementation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gonadotropin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releasing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hormone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antagonist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cycles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: a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prospective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clinical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trial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Fertil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Steril 2010;94(2):761–763</a:t>
            </a:r>
          </a:p>
          <a:p>
            <a:pPr>
              <a:buNone/>
            </a:pP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3-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Doody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KJ,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Schnell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VL,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Foulk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RA, et al.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Endometrin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in a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randomized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controlled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open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label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prospective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invitro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fertilization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trial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using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a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combination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Menopur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Bravelle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controlled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ovarian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hyperstimulation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200" dirty="0" err="1" smtClean="0">
                <a:solidFill>
                  <a:srgbClr val="0070C0"/>
                </a:solidFill>
                <a:latin typeface="Calibri" pitchFamily="34" charset="0"/>
              </a:rPr>
              <a:t>Fertil</a:t>
            </a:r>
            <a:r>
              <a:rPr lang="tr-TR" sz="1200" dirty="0" smtClean="0">
                <a:solidFill>
                  <a:srgbClr val="0070C0"/>
                </a:solidFill>
                <a:latin typeface="Calibri" pitchFamily="34" charset="0"/>
              </a:rPr>
              <a:t> Steril 2009;91(4):1012–1017</a:t>
            </a:r>
          </a:p>
          <a:p>
            <a:pPr>
              <a:buNone/>
            </a:pPr>
            <a:endParaRPr lang="tr-TR" sz="12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OPU+2gün </a:t>
            </a:r>
            <a:r>
              <a:rPr lang="tr-TR" sz="1800" dirty="0" smtClean="0"/>
              <a:t>(4,5)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4-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Yanushpolsky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E,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Hurwitz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S,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Greenberg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L,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Racowsky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C,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HornsteinM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Crinone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vaginal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gel is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equally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effective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better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tolerated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than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intramuscular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in in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vitro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fertilization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embryo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transfer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cycles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: a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prospective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randomized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study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300" i="1" dirty="0" err="1" smtClean="0">
                <a:solidFill>
                  <a:srgbClr val="0070C0"/>
                </a:solidFill>
                <a:latin typeface="Calibri" pitchFamily="34" charset="0"/>
              </a:rPr>
              <a:t>Fertil</a:t>
            </a:r>
            <a:r>
              <a:rPr lang="tr-TR" sz="1300" i="1" dirty="0" smtClean="0">
                <a:solidFill>
                  <a:srgbClr val="0070C0"/>
                </a:solidFill>
                <a:latin typeface="Calibri" pitchFamily="34" charset="0"/>
              </a:rPr>
              <a:t> Steril 2010;94(7):2596–2599</a:t>
            </a:r>
          </a:p>
          <a:p>
            <a:pPr>
              <a:buNone/>
            </a:pP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5-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Schoolcraft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WB,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Hesla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JS,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Gee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MJ.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Experience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with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gel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in a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highly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successful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IVF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programme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12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200" i="1" dirty="0" smtClean="0">
                <a:solidFill>
                  <a:srgbClr val="0070C0"/>
                </a:solidFill>
                <a:latin typeface="Calibri" pitchFamily="34" charset="0"/>
              </a:rPr>
              <a:t> 2000;15(6):1284–1288</a:t>
            </a:r>
          </a:p>
          <a:p>
            <a:pPr>
              <a:buNone/>
            </a:pPr>
            <a:endParaRPr lang="tr-TR" sz="1200" i="1" dirty="0" smtClean="0">
              <a:latin typeface="Calibri" pitchFamily="34" charset="0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96494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645024"/>
            <a:ext cx="7239000" cy="281071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2015,5 RCT,872 hasta,2 çalışma OPU öncesi vs OPU günü,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1 çalışma OPU+6 gün vs OPU+3 gün,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2 çalışma OPU günü vs OPU+2-3 gün, 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klinik gebelik ve canlı doğum 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OPU akşamı ile OPU+3. gün arası </a:t>
            </a:r>
            <a:r>
              <a:rPr lang="tr-TR" sz="2400" i="1" dirty="0" smtClean="0">
                <a:solidFill>
                  <a:srgbClr val="FF0000"/>
                </a:solidFill>
                <a:latin typeface="Calibri" pitchFamily="34" charset="0"/>
              </a:rPr>
              <a:t>P başlama penceresi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OPU öncesi ve OPU+6 gün-düşük gebelik oranları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OPU+2 gün P başlanması-potansiyel yarar?</a:t>
            </a:r>
            <a:endParaRPr lang="tr-TR" sz="2400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34481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Progesteron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desteğİ ne kadar devam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edİlmelİ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Gebeliğin biyokimyasal tanısı 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Mochtar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al.1996,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Schmidt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al.2001,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Andersen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al.2002)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5.gebelik haftası 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Kohls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al.2012)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İlk ultrasonografi 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Aboulghar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al.2008)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8. gebelik haftası 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Polson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al.1992,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Miles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al.1994)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12.gebelik haftası 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(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Smitz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al.1988,1992,Van 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Steirteghem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et al.1988,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Ludwig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&amp;</a:t>
            </a:r>
            <a:r>
              <a:rPr lang="tr-TR" sz="1800" i="1" dirty="0" err="1" smtClean="0">
                <a:solidFill>
                  <a:srgbClr val="0070C0"/>
                </a:solidFill>
                <a:latin typeface="Calibri" pitchFamily="34" charset="0"/>
              </a:rPr>
              <a:t>Diedrich</a:t>
            </a:r>
            <a:r>
              <a:rPr lang="tr-TR" sz="1800" i="1" dirty="0" smtClean="0">
                <a:solidFill>
                  <a:srgbClr val="0070C0"/>
                </a:solidFill>
                <a:latin typeface="Calibri" pitchFamily="34" charset="0"/>
              </a:rPr>
              <a:t> 2001)</a:t>
            </a:r>
            <a:endParaRPr lang="tr-TR" sz="18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Progesteron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desteğİ ne kadar devam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edİlmelİ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endParaRPr lang="tr-TR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0779" y="1609725"/>
            <a:ext cx="663184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1043608" y="5661248"/>
            <a:ext cx="6264696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1707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157192"/>
            <a:ext cx="7239000" cy="1298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21 IVF programının P desteğinin ilk FKA görülmesi ile bırakılması vs devam edilmesi karşılaştırılmıştır.Düşük oranları ve erken gebelik kanama oranları arasında fark bulunmamıştır.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Yuvarlatılmış Dikdörtgen"/>
          <p:cNvSpPr/>
          <p:nvPr/>
        </p:nvSpPr>
        <p:spPr>
          <a:xfrm>
            <a:off x="755576" y="4221088"/>
            <a:ext cx="7056784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57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509120"/>
            <a:ext cx="7239000" cy="1946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200" dirty="0" smtClean="0">
                <a:latin typeface="Calibri" pitchFamily="34" charset="0"/>
              </a:rPr>
              <a:t>2012,Gebe kadınlarda optimal P destek süresini inceleyen meta-analizde,1201 </a:t>
            </a:r>
            <a:r>
              <a:rPr lang="tr-TR" sz="2200" dirty="0" err="1" smtClean="0">
                <a:latin typeface="Calibri" pitchFamily="34" charset="0"/>
              </a:rPr>
              <a:t>randomize</a:t>
            </a:r>
            <a:r>
              <a:rPr lang="tr-TR" sz="2200" dirty="0" smtClean="0">
                <a:latin typeface="Calibri" pitchFamily="34" charset="0"/>
              </a:rPr>
              <a:t> çalışmada canlı doğum risk oranı (RR)0.95,devam eden gebelik RR 0.97,düşük RR 1.01</a:t>
            </a:r>
          </a:p>
          <a:p>
            <a:pPr>
              <a:buNone/>
            </a:pPr>
            <a:r>
              <a:rPr lang="tr-TR" sz="2200" dirty="0" smtClean="0">
                <a:latin typeface="Calibri" pitchFamily="34" charset="0"/>
              </a:rPr>
              <a:t>     İlk (+) gebelikten sonra </a:t>
            </a:r>
            <a:r>
              <a:rPr lang="tr-TR" sz="2200" i="1" dirty="0" smtClean="0">
                <a:latin typeface="Calibri" pitchFamily="34" charset="0"/>
              </a:rPr>
              <a:t>P desteği devam edilmesi genellikle gereksiz olabilir </a:t>
            </a:r>
            <a:r>
              <a:rPr lang="tr-TR" sz="2200" dirty="0" smtClean="0">
                <a:latin typeface="Calibri" pitchFamily="34" charset="0"/>
              </a:rPr>
              <a:t>sonucuna ulaşılmıştır.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1"/>
            <a:ext cx="7272807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827584" y="3861048"/>
            <a:ext cx="698477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64087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66247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Yuvarlatılmış Dikdörtgen"/>
          <p:cNvSpPr/>
          <p:nvPr/>
        </p:nvSpPr>
        <p:spPr>
          <a:xfrm>
            <a:off x="1115616" y="2780928"/>
            <a:ext cx="475252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1115616" y="5373216"/>
            <a:ext cx="482453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6624736" cy="424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971600" y="4941168"/>
            <a:ext cx="554461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5719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12. gebelik haftasına kadar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ile </a:t>
            </a:r>
            <a:r>
              <a:rPr lang="tr-TR" sz="2400" dirty="0" err="1" smtClean="0">
                <a:latin typeface="Calibri" pitchFamily="34" charset="0"/>
              </a:rPr>
              <a:t>Luteal</a:t>
            </a:r>
            <a:r>
              <a:rPr lang="tr-TR" sz="2400" dirty="0" smtClean="0">
                <a:latin typeface="Calibri" pitchFamily="34" charset="0"/>
              </a:rPr>
              <a:t> Faz Desteği kullanımı için coğrafi farklılıklar</a:t>
            </a:r>
            <a:r>
              <a:rPr lang="tr-TR" sz="2000" dirty="0" smtClean="0">
                <a:latin typeface="Calibri" pitchFamily="34" charset="0"/>
              </a:rPr>
              <a:t>(*)</a:t>
            </a:r>
            <a:endParaRPr lang="tr-TR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   Asya-%81.3    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   Avrupa-%53.5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   Kuzey Amerika-%59.6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   </a:t>
            </a:r>
            <a:r>
              <a:rPr lang="tr-TR" sz="2400" dirty="0" err="1" smtClean="0">
                <a:latin typeface="Calibri" pitchFamily="34" charset="0"/>
              </a:rPr>
              <a:t>Avusturalya</a:t>
            </a:r>
            <a:r>
              <a:rPr lang="tr-TR" sz="2400" dirty="0" smtClean="0">
                <a:latin typeface="Calibri" pitchFamily="34" charset="0"/>
              </a:rPr>
              <a:t>-%93.8</a:t>
            </a:r>
          </a:p>
          <a:p>
            <a:pPr>
              <a:buNone/>
            </a:pPr>
            <a:r>
              <a:rPr lang="tr-TR" sz="1600" dirty="0" smtClean="0">
                <a:latin typeface="Calibri" pitchFamily="34" charset="0"/>
              </a:rPr>
              <a:t>                                                                                                        </a:t>
            </a:r>
            <a:r>
              <a:rPr lang="tr-TR" sz="1600" i="1" dirty="0" smtClean="0">
                <a:solidFill>
                  <a:srgbClr val="0070C0"/>
                </a:solidFill>
                <a:latin typeface="Calibri" pitchFamily="34" charset="0"/>
              </a:rPr>
              <a:t>*</a:t>
            </a:r>
            <a:r>
              <a:rPr lang="tr-TR" sz="1600" i="1" dirty="0" err="1" smtClean="0">
                <a:solidFill>
                  <a:srgbClr val="0070C0"/>
                </a:solidFill>
                <a:latin typeface="Calibri" pitchFamily="34" charset="0"/>
              </a:rPr>
              <a:t>Valisbuch</a:t>
            </a:r>
            <a:r>
              <a:rPr lang="tr-TR" sz="1600" i="1" dirty="0" smtClean="0">
                <a:solidFill>
                  <a:srgbClr val="0070C0"/>
                </a:solidFill>
                <a:latin typeface="Calibri" pitchFamily="34" charset="0"/>
              </a:rPr>
              <a:t> et al,2012</a:t>
            </a:r>
          </a:p>
          <a:p>
            <a:pPr>
              <a:buNone/>
            </a:pPr>
            <a:endParaRPr lang="tr-TR" sz="1600" i="1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National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Institute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for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Clinical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Evidence</a:t>
            </a:r>
            <a:r>
              <a:rPr lang="tr-TR" sz="2400" dirty="0" smtClean="0">
                <a:latin typeface="Calibri" pitchFamily="34" charset="0"/>
              </a:rPr>
              <a:t> (NICE) ve </a:t>
            </a:r>
            <a:r>
              <a:rPr lang="tr-TR" sz="2400" dirty="0" err="1" smtClean="0">
                <a:latin typeface="Calibri" pitchFamily="34" charset="0"/>
              </a:rPr>
              <a:t>American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Society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for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Reproductive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Medicine</a:t>
            </a:r>
            <a:r>
              <a:rPr lang="tr-TR" sz="2400" dirty="0" smtClean="0">
                <a:latin typeface="Calibri" pitchFamily="34" charset="0"/>
              </a:rPr>
              <a:t> (ASRM) 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   &lt;8.gebelik haftası-yararlı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   &gt;8-10.gebelik haftası-kanıt?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71563"/>
            <a:ext cx="7704856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1728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Serum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Progesteron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düzeylerİnİn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takİbİne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gerek var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mIdIr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7239000" cy="42508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Serum </a:t>
            </a:r>
            <a:r>
              <a:rPr lang="tr-TR" dirty="0" err="1" smtClean="0">
                <a:latin typeface="Calibri" pitchFamily="34" charset="0"/>
              </a:rPr>
              <a:t>progesteron</a:t>
            </a:r>
            <a:r>
              <a:rPr lang="tr-TR" dirty="0" smtClean="0">
                <a:latin typeface="Calibri" pitchFamily="34" charset="0"/>
              </a:rPr>
              <a:t> düzeyi ile beklenen </a:t>
            </a:r>
            <a:r>
              <a:rPr lang="tr-TR" dirty="0" err="1" smtClean="0">
                <a:latin typeface="Calibri" pitchFamily="34" charset="0"/>
              </a:rPr>
              <a:t>endometrial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matürasyon</a:t>
            </a:r>
            <a:r>
              <a:rPr lang="tr-TR" dirty="0" smtClean="0">
                <a:latin typeface="Calibri" pitchFamily="34" charset="0"/>
              </a:rPr>
              <a:t> arasında bir </a:t>
            </a:r>
            <a:r>
              <a:rPr lang="tr-TR" dirty="0" err="1" smtClean="0">
                <a:latin typeface="Calibri" pitchFamily="34" charset="0"/>
              </a:rPr>
              <a:t>korrelasyon</a:t>
            </a:r>
            <a:r>
              <a:rPr lang="tr-TR" dirty="0" smtClean="0">
                <a:latin typeface="Calibri" pitchFamily="34" charset="0"/>
              </a:rPr>
              <a:t> olmadığı görülmüştür. </a:t>
            </a:r>
            <a:r>
              <a:rPr lang="tr-TR" sz="2000" dirty="0" smtClean="0">
                <a:latin typeface="Calibri" pitchFamily="34" charset="0"/>
              </a:rPr>
              <a:t>(1,2,3)</a:t>
            </a:r>
            <a:endParaRPr lang="tr-T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1-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Smitz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J,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Devroey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P,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Faguer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B,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Bourgain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C,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Camus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M, Van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Steirteghem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AC. A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prospective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randomized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comparison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intramuscular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or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intravaginal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natural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as a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early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pregnancy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supplement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1992;7(2):168–175</a:t>
            </a:r>
          </a:p>
          <a:p>
            <a:pPr>
              <a:buNone/>
            </a:pP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    2-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Bulletti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C, de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Ziegler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D,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Flamigni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C, et al.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Targeted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drug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delivery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gynaecology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: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first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uterine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pass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effect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1997;12(5):1073–1079</a:t>
            </a:r>
          </a:p>
          <a:p>
            <a:pPr>
              <a:buNone/>
            </a:pP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   3-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Cicinelli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E, de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Ziegler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D,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Bulletti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C,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Matteo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MG,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Schonauer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LM,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Galantino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P.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Direct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transport of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from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vagina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uterus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Obstet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Gynecol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2000;95(3):403–406</a:t>
            </a:r>
            <a:endParaRPr lang="tr-TR" sz="1400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rmAutofit/>
          </a:bodyPr>
          <a:lstStyle/>
          <a:p>
            <a:pPr algn="ctr"/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GnRH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Agonİst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İle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tetİklenmİş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sİkluslarda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luteal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faz desteğİ?</a:t>
            </a:r>
            <a:endParaRPr lang="tr-TR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7239000" cy="43228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HCG veya </a:t>
            </a:r>
            <a:r>
              <a:rPr lang="tr-TR" sz="2400" dirty="0" err="1" smtClean="0">
                <a:latin typeface="Calibri" pitchFamily="34" charset="0"/>
              </a:rPr>
              <a:t>rHCG</a:t>
            </a:r>
            <a:r>
              <a:rPr lang="tr-TR" sz="2400" dirty="0" smtClean="0">
                <a:latin typeface="Calibri" pitchFamily="34" charset="0"/>
              </a:rPr>
              <a:t>,uzamış yarı ömrü nedeniyle </a:t>
            </a:r>
            <a:r>
              <a:rPr lang="tr-TR" sz="2400" dirty="0" err="1" smtClean="0">
                <a:latin typeface="Calibri" pitchFamily="34" charset="0"/>
              </a:rPr>
              <a:t>luteotrofik</a:t>
            </a:r>
            <a:r>
              <a:rPr lang="tr-TR" sz="2400" dirty="0" smtClean="0">
                <a:latin typeface="Calibri" pitchFamily="34" charset="0"/>
              </a:rPr>
              <a:t> etkisi OHSS riskini artırır.</a:t>
            </a:r>
            <a:r>
              <a:rPr lang="tr-TR" sz="2400" dirty="0" err="1" smtClean="0">
                <a:latin typeface="Calibri" pitchFamily="34" charset="0"/>
              </a:rPr>
              <a:t>Suprafizyolojik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luteal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steroid</a:t>
            </a:r>
            <a:r>
              <a:rPr lang="tr-TR" sz="2400" dirty="0" smtClean="0">
                <a:latin typeface="Calibri" pitchFamily="34" charset="0"/>
              </a:rPr>
              <a:t> hormonların etkisi ile oosit kalite ve </a:t>
            </a:r>
            <a:r>
              <a:rPr lang="tr-TR" sz="2400" dirty="0" err="1" smtClean="0">
                <a:latin typeface="Calibri" pitchFamily="34" charset="0"/>
              </a:rPr>
              <a:t>endometriyal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reseptivite</a:t>
            </a:r>
            <a:r>
              <a:rPr lang="tr-TR" sz="2400" dirty="0" smtClean="0">
                <a:latin typeface="Calibri" pitchFamily="34" charset="0"/>
              </a:rPr>
              <a:t> üzerine negatif etkisi ortaya çıkmaktadır.Daha fizyolojik mi?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</a:t>
            </a:r>
            <a:r>
              <a:rPr lang="tr-TR" sz="2400" dirty="0" smtClean="0">
                <a:latin typeface="Calibri" pitchFamily="34" charset="0"/>
              </a:rPr>
              <a:t> ile tetikleme ile etkisi daha kısa ve düşük </a:t>
            </a:r>
            <a:r>
              <a:rPr lang="tr-TR" sz="2400" dirty="0" err="1" smtClean="0">
                <a:latin typeface="Calibri" pitchFamily="34" charset="0"/>
              </a:rPr>
              <a:t>amplitute</a:t>
            </a:r>
            <a:r>
              <a:rPr lang="tr-TR" sz="2400" dirty="0" smtClean="0">
                <a:latin typeface="Calibri" pitchFamily="34" charset="0"/>
              </a:rPr>
              <a:t> olan LH </a:t>
            </a:r>
            <a:r>
              <a:rPr lang="tr-TR" sz="2400" dirty="0" err="1" smtClean="0">
                <a:latin typeface="Calibri" pitchFamily="34" charset="0"/>
              </a:rPr>
              <a:t>akvitivite</a:t>
            </a:r>
            <a:r>
              <a:rPr lang="tr-TR" sz="2400" dirty="0" smtClean="0">
                <a:latin typeface="Calibri" pitchFamily="34" charset="0"/>
              </a:rPr>
              <a:t>,FSH ve LH indüklenmesi ile daha çok MII oosit elde olasılığı,OHSS riskinin azaltılması veya önlenmesi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Luteal</a:t>
            </a:r>
            <a:r>
              <a:rPr lang="tr-TR" sz="2400" dirty="0" smtClean="0">
                <a:latin typeface="Calibri" pitchFamily="34" charset="0"/>
              </a:rPr>
              <a:t> faz yetmezliği:Azalmış </a:t>
            </a:r>
            <a:r>
              <a:rPr lang="tr-TR" sz="2400" dirty="0" err="1" smtClean="0">
                <a:latin typeface="Calibri" pitchFamily="34" charset="0"/>
              </a:rPr>
              <a:t>vasküler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endotelial</a:t>
            </a:r>
            <a:r>
              <a:rPr lang="tr-TR" sz="2400" dirty="0" smtClean="0">
                <a:latin typeface="Calibri" pitchFamily="34" charset="0"/>
              </a:rPr>
              <a:t> büyüme faktörü (VEGF) üretimi,azalmış LH üretimi ,erken </a:t>
            </a:r>
            <a:r>
              <a:rPr lang="tr-TR" sz="2400" dirty="0" err="1" smtClean="0">
                <a:latin typeface="Calibri" pitchFamily="34" charset="0"/>
              </a:rPr>
              <a:t>implantasyonda</a:t>
            </a:r>
            <a:r>
              <a:rPr lang="tr-TR" sz="2400" dirty="0" smtClean="0">
                <a:latin typeface="Calibri" pitchFamily="34" charset="0"/>
              </a:rPr>
              <a:t> rol alan büyüme faktörleri ve </a:t>
            </a:r>
            <a:r>
              <a:rPr lang="tr-TR" sz="2400" dirty="0" err="1" smtClean="0">
                <a:latin typeface="Calibri" pitchFamily="34" charset="0"/>
              </a:rPr>
              <a:t>sitokinlerde</a:t>
            </a:r>
            <a:r>
              <a:rPr lang="tr-TR" sz="2400" dirty="0" smtClean="0">
                <a:latin typeface="Calibri" pitchFamily="34" charset="0"/>
              </a:rPr>
              <a:t> olumsuz etkiler,erken gebelik kaybı ve azalmış devam eden gebelik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1301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25144"/>
            <a:ext cx="7239000" cy="1730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2005,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agonistleri</a:t>
            </a:r>
            <a:r>
              <a:rPr lang="tr-TR" sz="2400" dirty="0" smtClean="0">
                <a:latin typeface="Calibri" pitchFamily="34" charset="0"/>
              </a:rPr>
              <a:t> ile yapılan tetiklemede </a:t>
            </a:r>
            <a:r>
              <a:rPr lang="tr-TR" sz="2400" dirty="0" err="1" smtClean="0">
                <a:latin typeface="Calibri" pitchFamily="34" charset="0"/>
              </a:rPr>
              <a:t>otolog</a:t>
            </a:r>
            <a:r>
              <a:rPr lang="tr-TR" sz="2400" dirty="0" smtClean="0">
                <a:latin typeface="Calibri" pitchFamily="34" charset="0"/>
              </a:rPr>
              <a:t> IVF/ET </a:t>
            </a:r>
            <a:r>
              <a:rPr lang="tr-TR" sz="2400" dirty="0" err="1" smtClean="0">
                <a:latin typeface="Calibri" pitchFamily="34" charset="0"/>
              </a:rPr>
              <a:t>sikluslarında</a:t>
            </a:r>
            <a:r>
              <a:rPr lang="tr-TR" sz="2400" dirty="0" smtClean="0">
                <a:latin typeface="Calibri" pitchFamily="34" charset="0"/>
              </a:rPr>
              <a:t> devam eden gebelik oranlarının daha düşük</a:t>
            </a:r>
          </a:p>
          <a:p>
            <a:pPr>
              <a:buFont typeface="Wingdings" pitchFamily="2" charset="2"/>
              <a:buChar char="Ø"/>
            </a:pPr>
            <a:endParaRPr lang="tr-T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784053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97305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25144"/>
            <a:ext cx="7239000" cy="1730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2008,</a:t>
            </a:r>
            <a:r>
              <a:rPr lang="tr-TR" sz="2400" dirty="0" err="1" smtClean="0">
                <a:latin typeface="Calibri" pitchFamily="34" charset="0"/>
              </a:rPr>
              <a:t>Humaidan</a:t>
            </a:r>
            <a:r>
              <a:rPr lang="tr-TR" sz="2400" dirty="0" smtClean="0">
                <a:latin typeface="Calibri" pitchFamily="34" charset="0"/>
              </a:rPr>
              <a:t> ve ark.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agonistleri</a:t>
            </a:r>
            <a:r>
              <a:rPr lang="tr-TR" sz="2400" dirty="0" smtClean="0">
                <a:latin typeface="Calibri" pitchFamily="34" charset="0"/>
              </a:rPr>
              <a:t> ile tetiklenmesinden 35 saat sonra 1500 IU HCG eklenmesi 10,000 IU HCG tetikleme ile benzer sonuçlar</a:t>
            </a:r>
          </a:p>
          <a:p>
            <a:endParaRPr lang="tr-TR" sz="2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0575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260648"/>
            <a:ext cx="639179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Yuvarlatılmış Dikdörtgen"/>
          <p:cNvSpPr/>
          <p:nvPr/>
        </p:nvSpPr>
        <p:spPr>
          <a:xfrm>
            <a:off x="827584" y="5085184"/>
            <a:ext cx="6624736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462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i="1" dirty="0" smtClean="0">
                <a:latin typeface="Calibri" pitchFamily="34" charset="0"/>
              </a:rPr>
              <a:t>             </a:t>
            </a:r>
            <a:r>
              <a:rPr lang="tr-TR" sz="2400" b="1" i="1" dirty="0" smtClean="0">
                <a:latin typeface="Calibri" pitchFamily="34" charset="0"/>
              </a:rPr>
              <a:t>Düşük OHSS riskli kadınlar: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           </a:t>
            </a:r>
            <a:r>
              <a:rPr lang="tr-TR" sz="2000" dirty="0" err="1" smtClean="0">
                <a:latin typeface="Calibri" pitchFamily="34" charset="0"/>
              </a:rPr>
              <a:t>Humaidan</a:t>
            </a:r>
            <a:r>
              <a:rPr lang="tr-TR" sz="2000" dirty="0" smtClean="0">
                <a:latin typeface="Calibri" pitchFamily="34" charset="0"/>
              </a:rPr>
              <a:t> ve ark.2013,Tetikleme günü 11 mm ve üzeri, 14 ve üstü sayıda </a:t>
            </a:r>
            <a:r>
              <a:rPr lang="tr-TR" sz="2000" dirty="0" err="1" smtClean="0">
                <a:latin typeface="Calibri" pitchFamily="34" charset="0"/>
              </a:rPr>
              <a:t>follikülere</a:t>
            </a:r>
            <a:r>
              <a:rPr lang="tr-TR" sz="2000" dirty="0" smtClean="0">
                <a:latin typeface="Calibri" pitchFamily="34" charset="0"/>
              </a:rPr>
              <a:t> sahip olanlara </a:t>
            </a:r>
            <a:r>
              <a:rPr lang="tr-TR" sz="2000" dirty="0" err="1" smtClean="0">
                <a:latin typeface="Calibri" pitchFamily="34" charset="0"/>
              </a:rPr>
              <a:t>buserelin</a:t>
            </a:r>
            <a:r>
              <a:rPr lang="tr-TR" sz="2000" dirty="0" smtClean="0">
                <a:latin typeface="Calibri" pitchFamily="34" charset="0"/>
              </a:rPr>
              <a:t>(n=125)ve HCG 5000 IU  (n=141)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     </a:t>
            </a:r>
            <a:r>
              <a:rPr lang="tr-TR" sz="2000" dirty="0" err="1" smtClean="0">
                <a:latin typeface="Calibri" pitchFamily="34" charset="0"/>
              </a:rPr>
              <a:t>GnRHa</a:t>
            </a:r>
            <a:r>
              <a:rPr lang="tr-TR" sz="2000" dirty="0" smtClean="0">
                <a:latin typeface="Calibri" pitchFamily="34" charset="0"/>
              </a:rPr>
              <a:t> grubuna ek olarak OPU günü ve +5 gün sonra 1500 IU HCG,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      Her iki grup oral E2+P ile 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faz desteği,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      Devam eden gebelik oranlarında istatistiksel fark yok.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Kol ve ark.2011,</a:t>
            </a:r>
            <a:r>
              <a:rPr lang="tr-TR" sz="2000" dirty="0" err="1" smtClean="0">
                <a:latin typeface="Calibri" pitchFamily="34" charset="0"/>
              </a:rPr>
              <a:t>triptorelin</a:t>
            </a:r>
            <a:r>
              <a:rPr lang="tr-TR" sz="2000" dirty="0" smtClean="0">
                <a:latin typeface="Calibri" pitchFamily="34" charset="0"/>
              </a:rPr>
              <a:t> 0.2 mg ile tetikleme,OPU ve +4 gün sonra 1500 IU HCG ,</a:t>
            </a:r>
            <a:r>
              <a:rPr lang="tr-TR" sz="2000" i="1" dirty="0" smtClean="0">
                <a:latin typeface="Calibri" pitchFamily="34" charset="0"/>
              </a:rPr>
              <a:t>Hiçbir 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faz desteği kullanılmamış,devam eden klinik gebelik hızı %47</a:t>
            </a:r>
            <a:r>
              <a:rPr lang="tr-TR" sz="2000" i="1" dirty="0" smtClean="0">
                <a:latin typeface="Calibri" pitchFamily="34" charset="0"/>
              </a:rPr>
              <a:t>,”</a:t>
            </a:r>
            <a:r>
              <a:rPr lang="tr-TR" sz="2000" i="1" dirty="0" err="1" smtClean="0">
                <a:latin typeface="Calibri" pitchFamily="34" charset="0"/>
              </a:rPr>
              <a:t>exogenous</a:t>
            </a:r>
            <a:r>
              <a:rPr lang="tr-TR" sz="2000" i="1" dirty="0" smtClean="0">
                <a:latin typeface="Calibri" pitchFamily="34" charset="0"/>
              </a:rPr>
              <a:t> </a:t>
            </a:r>
            <a:r>
              <a:rPr lang="tr-TR" sz="2000" i="1" dirty="0" err="1" smtClean="0">
                <a:latin typeface="Calibri" pitchFamily="34" charset="0"/>
              </a:rPr>
              <a:t>progesterone</a:t>
            </a:r>
            <a:r>
              <a:rPr lang="tr-TR" sz="2000" i="1" dirty="0" smtClean="0">
                <a:latin typeface="Calibri" pitchFamily="34" charset="0"/>
              </a:rPr>
              <a:t>-</a:t>
            </a:r>
            <a:r>
              <a:rPr lang="tr-TR" sz="2000" i="1" dirty="0" err="1" smtClean="0">
                <a:latin typeface="Calibri" pitchFamily="34" charset="0"/>
              </a:rPr>
              <a:t>free</a:t>
            </a:r>
            <a:r>
              <a:rPr lang="tr-TR" sz="2000" i="1" dirty="0" smtClean="0">
                <a:latin typeface="Calibri" pitchFamily="34" charset="0"/>
              </a:rPr>
              <a:t> </a:t>
            </a:r>
            <a:r>
              <a:rPr lang="tr-TR" sz="2000" i="1" dirty="0" err="1" smtClean="0">
                <a:latin typeface="Calibri" pitchFamily="34" charset="0"/>
              </a:rPr>
              <a:t>luteal</a:t>
            </a:r>
            <a:r>
              <a:rPr lang="tr-TR" sz="2000" i="1" dirty="0" smtClean="0">
                <a:latin typeface="Calibri" pitchFamily="34" charset="0"/>
              </a:rPr>
              <a:t> </a:t>
            </a:r>
            <a:r>
              <a:rPr lang="tr-TR" sz="2000" i="1" dirty="0" err="1" smtClean="0">
                <a:latin typeface="Calibri" pitchFamily="34" charset="0"/>
              </a:rPr>
              <a:t>phase</a:t>
            </a:r>
            <a:r>
              <a:rPr lang="tr-TR" sz="2000" i="1" dirty="0" smtClean="0">
                <a:latin typeface="Calibri" pitchFamily="34" charset="0"/>
              </a:rPr>
              <a:t> </a:t>
            </a:r>
            <a:r>
              <a:rPr lang="tr-TR" sz="2000" i="1" dirty="0" err="1" smtClean="0">
                <a:latin typeface="Calibri" pitchFamily="34" charset="0"/>
              </a:rPr>
              <a:t>protocol</a:t>
            </a:r>
            <a:r>
              <a:rPr lang="tr-TR" sz="2000" i="1" dirty="0" smtClean="0">
                <a:latin typeface="Calibri" pitchFamily="34" charset="0"/>
              </a:rPr>
              <a:t>”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 smtClean="0">
                <a:latin typeface="Calibri" pitchFamily="34" charset="0"/>
              </a:rPr>
              <a:t>Humaidan</a:t>
            </a:r>
            <a:r>
              <a:rPr lang="tr-TR" sz="2000" dirty="0" smtClean="0">
                <a:latin typeface="Calibri" pitchFamily="34" charset="0"/>
              </a:rPr>
              <a:t> ve ark.</a:t>
            </a:r>
            <a:r>
              <a:rPr lang="tr-TR" sz="2000" dirty="0" err="1" smtClean="0">
                <a:latin typeface="Calibri" pitchFamily="34" charset="0"/>
              </a:rPr>
              <a:t>GnRHa</a:t>
            </a:r>
            <a:r>
              <a:rPr lang="tr-TR" sz="2000" dirty="0" smtClean="0">
                <a:latin typeface="Calibri" pitchFamily="34" charset="0"/>
              </a:rPr>
              <a:t> ve HCG,standart 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faz desteğine ek olarak </a:t>
            </a:r>
            <a:r>
              <a:rPr lang="tr-TR" sz="2000" i="1" dirty="0" err="1" smtClean="0">
                <a:latin typeface="Calibri" pitchFamily="34" charset="0"/>
              </a:rPr>
              <a:t>rHCG</a:t>
            </a:r>
            <a:r>
              <a:rPr lang="tr-TR" sz="2000" dirty="0" smtClean="0">
                <a:latin typeface="Calibri" pitchFamily="34" charset="0"/>
              </a:rPr>
              <a:t> 14 gün boyunca günlük 125 IU eklemesi,devam eden gebelik oranı %42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 smtClean="0">
                <a:latin typeface="Calibri" pitchFamily="34" charset="0"/>
              </a:rPr>
              <a:t>Papanikolaou</a:t>
            </a:r>
            <a:r>
              <a:rPr lang="tr-TR" sz="2000" dirty="0" smtClean="0">
                <a:latin typeface="Calibri" pitchFamily="34" charset="0"/>
              </a:rPr>
              <a:t> ve ark.2011,18 </a:t>
            </a:r>
            <a:r>
              <a:rPr lang="tr-TR" sz="2000" dirty="0" err="1" smtClean="0">
                <a:latin typeface="Calibri" pitchFamily="34" charset="0"/>
              </a:rPr>
              <a:t>normoresponder</a:t>
            </a:r>
            <a:r>
              <a:rPr lang="tr-TR" sz="2000" dirty="0" smtClean="0">
                <a:latin typeface="Calibri" pitchFamily="34" charset="0"/>
              </a:rPr>
              <a:t>,OPU günü </a:t>
            </a:r>
            <a:r>
              <a:rPr lang="tr-TR" sz="2000" i="1" dirty="0" err="1" smtClean="0">
                <a:latin typeface="Calibri" pitchFamily="34" charset="0"/>
              </a:rPr>
              <a:t>rekombinant</a:t>
            </a:r>
            <a:r>
              <a:rPr lang="tr-TR" sz="2000" i="1" dirty="0" smtClean="0">
                <a:latin typeface="Calibri" pitchFamily="34" charset="0"/>
              </a:rPr>
              <a:t> LH </a:t>
            </a:r>
            <a:r>
              <a:rPr lang="tr-TR" sz="2000" dirty="0" smtClean="0">
                <a:latin typeface="Calibri" pitchFamily="34" charset="0"/>
              </a:rPr>
              <a:t>300 IU 6 günaşırı uygulama,%22 doğum oranı</a:t>
            </a:r>
          </a:p>
          <a:p>
            <a:pPr>
              <a:buFont typeface="Wingdings" pitchFamily="2" charset="2"/>
              <a:buChar char="Ø"/>
            </a:pPr>
            <a:endParaRPr lang="tr-TR" sz="20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663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    </a:t>
            </a:r>
            <a:r>
              <a:rPr lang="tr-TR" sz="2400" b="1" i="1" dirty="0" smtClean="0">
                <a:latin typeface="Calibri" pitchFamily="34" charset="0"/>
              </a:rPr>
              <a:t>Yüksek OHSS riskli kadınlar: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    “</a:t>
            </a:r>
            <a:r>
              <a:rPr lang="tr-TR" sz="2000" dirty="0" err="1" smtClean="0">
                <a:latin typeface="Calibri" pitchFamily="34" charset="0"/>
              </a:rPr>
              <a:t>Freeze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all</a:t>
            </a:r>
            <a:r>
              <a:rPr lang="tr-TR" sz="2000" dirty="0" smtClean="0">
                <a:latin typeface="Calibri" pitchFamily="34" charset="0"/>
              </a:rPr>
              <a:t> “ ve </a:t>
            </a:r>
            <a:r>
              <a:rPr lang="tr-TR" sz="2000" dirty="0" err="1" smtClean="0">
                <a:latin typeface="Calibri" pitchFamily="34" charset="0"/>
              </a:rPr>
              <a:t>frozen</a:t>
            </a:r>
            <a:r>
              <a:rPr lang="tr-TR" sz="2000" dirty="0" smtClean="0">
                <a:latin typeface="Calibri" pitchFamily="34" charset="0"/>
              </a:rPr>
              <a:t>-</a:t>
            </a:r>
            <a:r>
              <a:rPr lang="tr-TR" sz="2000" dirty="0" err="1" smtClean="0">
                <a:latin typeface="Calibri" pitchFamily="34" charset="0"/>
              </a:rPr>
              <a:t>thaw</a:t>
            </a:r>
            <a:r>
              <a:rPr lang="tr-TR" sz="2000" dirty="0" smtClean="0">
                <a:latin typeface="Calibri" pitchFamily="34" charset="0"/>
              </a:rPr>
              <a:t> ET(</a:t>
            </a:r>
            <a:r>
              <a:rPr lang="tr-TR" sz="2000" dirty="0" err="1" smtClean="0">
                <a:latin typeface="Calibri" pitchFamily="34" charset="0"/>
              </a:rPr>
              <a:t>segmentasyon</a:t>
            </a:r>
            <a:r>
              <a:rPr lang="tr-TR" sz="2000" dirty="0" smtClean="0">
                <a:latin typeface="Calibri" pitchFamily="34" charset="0"/>
              </a:rPr>
              <a:t>) veya 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faz yetmezliğini düzeltme (</a:t>
            </a:r>
            <a:r>
              <a:rPr lang="tr-TR" sz="2000" dirty="0" err="1" smtClean="0">
                <a:latin typeface="Calibri" pitchFamily="34" charset="0"/>
              </a:rPr>
              <a:t>GnRHa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tetklenmesi</a:t>
            </a:r>
            <a:r>
              <a:rPr lang="tr-TR" sz="2000" dirty="0" smtClean="0">
                <a:latin typeface="Calibri" pitchFamily="34" charset="0"/>
              </a:rPr>
              <a:t> sonrası </a:t>
            </a:r>
            <a:r>
              <a:rPr lang="tr-TR" sz="2000" dirty="0" err="1" smtClean="0">
                <a:latin typeface="Calibri" pitchFamily="34" charset="0"/>
              </a:rPr>
              <a:t>intensive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steroid</a:t>
            </a:r>
            <a:r>
              <a:rPr lang="tr-TR" sz="2000" dirty="0" smtClean="0">
                <a:latin typeface="Calibri" pitchFamily="34" charset="0"/>
              </a:rPr>
              <a:t> desteği+düşük doz HCG eklenmesi)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11 mm ve üzeri 14-25 adet </a:t>
            </a:r>
            <a:r>
              <a:rPr lang="tr-TR" sz="2000" dirty="0" err="1" smtClean="0">
                <a:latin typeface="Calibri" pitchFamily="34" charset="0"/>
              </a:rPr>
              <a:t>follikülleri</a:t>
            </a:r>
            <a:r>
              <a:rPr lang="tr-TR" sz="2000" dirty="0" smtClean="0">
                <a:latin typeface="Calibri" pitchFamily="34" charset="0"/>
              </a:rPr>
              <a:t> olan kadınlara </a:t>
            </a:r>
            <a:r>
              <a:rPr lang="tr-TR" sz="2000" dirty="0" err="1" smtClean="0">
                <a:latin typeface="Calibri" pitchFamily="34" charset="0"/>
              </a:rPr>
              <a:t>GnRHa</a:t>
            </a:r>
            <a:r>
              <a:rPr lang="tr-TR" sz="2000" dirty="0" smtClean="0">
                <a:latin typeface="Calibri" pitchFamily="34" charset="0"/>
              </a:rPr>
              <a:t> tetiklenmesine sonrası standart E2+P ile 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faz desteğine ek olarak 1500 IU tek doz HCG uygulaması ,beklenen OHSS riskinde önemli azalma,</a:t>
            </a:r>
            <a:r>
              <a:rPr lang="tr-TR" sz="2000" dirty="0" err="1" smtClean="0">
                <a:latin typeface="Calibri" pitchFamily="34" charset="0"/>
              </a:rPr>
              <a:t>follikül</a:t>
            </a:r>
            <a:r>
              <a:rPr lang="tr-TR" sz="2000" dirty="0" smtClean="0">
                <a:latin typeface="Calibri" pitchFamily="34" charset="0"/>
              </a:rPr>
              <a:t> sayısının üst limiti?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OHSS riskinde azalma,MII oositlerin toplanmasında artış,daha fazla hasta uyumu,</a:t>
            </a:r>
            <a:r>
              <a:rPr lang="tr-TR" sz="2000" dirty="0" err="1" smtClean="0">
                <a:latin typeface="Calibri" pitchFamily="34" charset="0"/>
              </a:rPr>
              <a:t>immatür</a:t>
            </a:r>
            <a:r>
              <a:rPr lang="tr-TR" sz="2000" dirty="0" smtClean="0">
                <a:latin typeface="Calibri" pitchFamily="34" charset="0"/>
              </a:rPr>
              <a:t> oosit sendromunda azalma,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faz desteğinin bireyselleştirilmesi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err="1" smtClean="0">
                <a:latin typeface="Calibri" pitchFamily="34" charset="0"/>
              </a:rPr>
              <a:t>Fertilitesi</a:t>
            </a:r>
            <a:r>
              <a:rPr lang="tr-TR" sz="2000" dirty="0" smtClean="0">
                <a:latin typeface="Calibri" pitchFamily="34" charset="0"/>
              </a:rPr>
              <a:t> korunmuş meme kanserli kadınlarda </a:t>
            </a:r>
            <a:r>
              <a:rPr lang="tr-TR" sz="2000" dirty="0" err="1" smtClean="0">
                <a:latin typeface="Calibri" pitchFamily="34" charset="0"/>
              </a:rPr>
              <a:t>ekzojen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gonadotropin</a:t>
            </a:r>
            <a:r>
              <a:rPr lang="tr-TR" sz="2000" dirty="0" smtClean="0">
                <a:latin typeface="Calibri" pitchFamily="34" charset="0"/>
              </a:rPr>
              <a:t>+</a:t>
            </a:r>
            <a:r>
              <a:rPr lang="tr-TR" sz="2000" dirty="0" err="1" smtClean="0">
                <a:latin typeface="Calibri" pitchFamily="34" charset="0"/>
              </a:rPr>
              <a:t>aromataz</a:t>
            </a:r>
            <a:r>
              <a:rPr lang="tr-TR" sz="2000" dirty="0" smtClean="0">
                <a:latin typeface="Calibri" pitchFamily="34" charset="0"/>
              </a:rPr>
              <a:t> inhibitörü </a:t>
            </a:r>
            <a:r>
              <a:rPr lang="tr-TR" sz="2000" dirty="0" err="1" smtClean="0">
                <a:latin typeface="Calibri" pitchFamily="34" charset="0"/>
              </a:rPr>
              <a:t>protokoluna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GnRHa</a:t>
            </a:r>
            <a:r>
              <a:rPr lang="tr-TR" sz="2000" dirty="0" smtClean="0">
                <a:latin typeface="Calibri" pitchFamily="34" charset="0"/>
              </a:rPr>
              <a:t> ile tetikleme </a:t>
            </a:r>
            <a:r>
              <a:rPr lang="tr-TR" sz="2000" dirty="0" err="1" smtClean="0">
                <a:latin typeface="Calibri" pitchFamily="34" charset="0"/>
              </a:rPr>
              <a:t>luteal</a:t>
            </a:r>
            <a:r>
              <a:rPr lang="tr-TR" sz="2000" dirty="0" smtClean="0">
                <a:latin typeface="Calibri" pitchFamily="34" charset="0"/>
              </a:rPr>
              <a:t> E2 önemli düşüş</a:t>
            </a:r>
          </a:p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“</a:t>
            </a:r>
            <a:r>
              <a:rPr lang="tr-TR" sz="2000" dirty="0" err="1" smtClean="0">
                <a:latin typeface="Calibri" pitchFamily="34" charset="0"/>
              </a:rPr>
              <a:t>GnRHa</a:t>
            </a:r>
            <a:r>
              <a:rPr lang="tr-TR" sz="2000" dirty="0" smtClean="0">
                <a:latin typeface="Calibri" pitchFamily="34" charset="0"/>
              </a:rPr>
              <a:t> Antagonist </a:t>
            </a:r>
            <a:r>
              <a:rPr lang="tr-TR" sz="2000" dirty="0" err="1" smtClean="0">
                <a:latin typeface="Calibri" pitchFamily="34" charset="0"/>
              </a:rPr>
              <a:t>Rescue</a:t>
            </a:r>
            <a:r>
              <a:rPr lang="tr-TR" sz="2000" dirty="0" smtClean="0">
                <a:latin typeface="Calibri" pitchFamily="34" charset="0"/>
              </a:rPr>
              <a:t>-</a:t>
            </a:r>
            <a:r>
              <a:rPr lang="tr-TR" sz="2000" dirty="0" err="1" smtClean="0">
                <a:latin typeface="Calibri" pitchFamily="34" charset="0"/>
              </a:rPr>
              <a:t>GnRHa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Trigger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Protocol</a:t>
            </a:r>
            <a:r>
              <a:rPr lang="tr-TR" sz="2000" dirty="0" smtClean="0">
                <a:latin typeface="Calibri" pitchFamily="34" charset="0"/>
              </a:rPr>
              <a:t>”</a:t>
            </a:r>
          </a:p>
          <a:p>
            <a:pPr>
              <a:buFont typeface="Wingdings" pitchFamily="2" charset="2"/>
              <a:buChar char="Ø"/>
            </a:pPr>
            <a:endParaRPr lang="tr-TR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tr-TR" sz="2400" b="1" i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13016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437112"/>
            <a:ext cx="7239000" cy="20186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2009,164 hasta,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antagonist </a:t>
            </a:r>
            <a:r>
              <a:rPr lang="tr-TR" sz="2400" dirty="0" err="1" smtClean="0">
                <a:latin typeface="Calibri" pitchFamily="34" charset="0"/>
              </a:rPr>
              <a:t>protokolu</a:t>
            </a:r>
            <a:r>
              <a:rPr lang="tr-TR" sz="2400" dirty="0" smtClean="0">
                <a:latin typeface="Calibri" pitchFamily="34" charset="0"/>
              </a:rPr>
              <a:t>,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mikronize</a:t>
            </a:r>
            <a:r>
              <a:rPr lang="tr-TR" sz="2400" dirty="0" smtClean="0">
                <a:latin typeface="Calibri" pitchFamily="34" charset="0"/>
              </a:rPr>
              <a:t> P 600 mg/gün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  0.5 mg </a:t>
            </a:r>
            <a:r>
              <a:rPr lang="tr-TR" sz="2400" dirty="0" err="1" smtClean="0">
                <a:latin typeface="Calibri" pitchFamily="34" charset="0"/>
              </a:rPr>
              <a:t>leuprolide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acetate</a:t>
            </a:r>
            <a:r>
              <a:rPr lang="tr-TR" sz="2400" dirty="0" smtClean="0">
                <a:latin typeface="Calibri" pitchFamily="34" charset="0"/>
              </a:rPr>
              <a:t>,SC,ICSI+6.gün</a:t>
            </a:r>
          </a:p>
          <a:p>
            <a:pPr>
              <a:buNone/>
            </a:pPr>
            <a:r>
              <a:rPr lang="tr-TR" sz="2400" dirty="0" smtClean="0">
                <a:latin typeface="Calibri" pitchFamily="34" charset="0"/>
              </a:rPr>
              <a:t>    </a:t>
            </a:r>
            <a:endParaRPr lang="tr-TR" sz="2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774035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356992"/>
            <a:ext cx="758222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71500"/>
            <a:ext cx="7096273" cy="27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Yuvarlatılmış Dikdörtgen"/>
          <p:cNvSpPr/>
          <p:nvPr/>
        </p:nvSpPr>
        <p:spPr>
          <a:xfrm>
            <a:off x="1259632" y="836712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611560" y="3501008"/>
            <a:ext cx="2232248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4644008" y="2924944"/>
            <a:ext cx="1656184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6156176" y="5877272"/>
            <a:ext cx="1080120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7704856" cy="423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6516216" y="1916832"/>
            <a:ext cx="936104" cy="33123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42988"/>
            <a:ext cx="7272808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57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437112"/>
            <a:ext cx="7239000" cy="2018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2010,</a:t>
            </a:r>
            <a:r>
              <a:rPr lang="tr-TR" sz="2400" dirty="0" err="1" smtClean="0">
                <a:latin typeface="Calibri" pitchFamily="34" charset="0"/>
              </a:rPr>
              <a:t>metaanalizde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</a:t>
            </a:r>
            <a:r>
              <a:rPr lang="tr-TR" sz="2400" dirty="0" smtClean="0">
                <a:latin typeface="Calibri" pitchFamily="34" charset="0"/>
              </a:rPr>
              <a:t> ve antagonist </a:t>
            </a:r>
            <a:r>
              <a:rPr lang="tr-TR" sz="2400" dirty="0" err="1" smtClean="0">
                <a:latin typeface="Calibri" pitchFamily="34" charset="0"/>
              </a:rPr>
              <a:t>protokolundakilere</a:t>
            </a:r>
            <a:r>
              <a:rPr lang="tr-TR" sz="2400" dirty="0" smtClean="0">
                <a:latin typeface="Calibri" pitchFamily="34" charset="0"/>
              </a:rPr>
              <a:t> oosit toplanmasından 5-6 gün sonra tek doz 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agonisti</a:t>
            </a:r>
            <a:r>
              <a:rPr lang="tr-TR" sz="2400" dirty="0" smtClean="0">
                <a:latin typeface="Calibri" pitchFamily="34" charset="0"/>
              </a:rPr>
              <a:t> uygulanmış.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antagonisi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protokolunda</a:t>
            </a:r>
            <a:r>
              <a:rPr lang="tr-TR" sz="2400" dirty="0" smtClean="0">
                <a:latin typeface="Calibri" pitchFamily="34" charset="0"/>
              </a:rPr>
              <a:t> daha yüksek gebelik gebelik oranı 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78105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1800200"/>
          </a:xfrm>
        </p:spPr>
        <p:txBody>
          <a:bodyPr>
            <a:normAutofit/>
          </a:bodyPr>
          <a:lstStyle/>
          <a:p>
            <a:pPr algn="ctr"/>
            <a:r>
              <a:rPr lang="tr-TR" sz="3200" dirty="0" err="1" smtClean="0">
                <a:solidFill>
                  <a:schemeClr val="tx2"/>
                </a:solidFill>
                <a:latin typeface="Cambria" pitchFamily="18" charset="0"/>
              </a:rPr>
              <a:t>Progesteron</a:t>
            </a:r>
            <a:r>
              <a:rPr lang="tr-TR" sz="3200" dirty="0" smtClean="0">
                <a:solidFill>
                  <a:schemeClr val="tx2"/>
                </a:solidFill>
                <a:latin typeface="Cambria" pitchFamily="18" charset="0"/>
              </a:rPr>
              <a:t> İle </a:t>
            </a:r>
            <a:r>
              <a:rPr lang="tr-TR" sz="3200" dirty="0" err="1" smtClean="0">
                <a:solidFill>
                  <a:schemeClr val="tx2"/>
                </a:solidFill>
                <a:latin typeface="Cambria" pitchFamily="18" charset="0"/>
              </a:rPr>
              <a:t>Luteal</a:t>
            </a:r>
            <a:r>
              <a:rPr lang="tr-TR" sz="3200" dirty="0" smtClean="0">
                <a:solidFill>
                  <a:schemeClr val="tx2"/>
                </a:solidFill>
                <a:latin typeface="Cambria" pitchFamily="18" charset="0"/>
              </a:rPr>
              <a:t> Faz </a:t>
            </a:r>
            <a:r>
              <a:rPr lang="tr-TR" sz="3200" dirty="0" err="1" smtClean="0">
                <a:solidFill>
                  <a:schemeClr val="tx2"/>
                </a:solidFill>
                <a:latin typeface="Cambria" pitchFamily="18" charset="0"/>
              </a:rPr>
              <a:t>desteğİne</a:t>
            </a:r>
            <a:r>
              <a:rPr lang="tr-TR" sz="32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200" dirty="0" err="1" smtClean="0">
                <a:solidFill>
                  <a:schemeClr val="tx2"/>
                </a:solidFill>
                <a:latin typeface="Cambria" pitchFamily="18" charset="0"/>
              </a:rPr>
              <a:t>Estradİol</a:t>
            </a:r>
            <a:r>
              <a:rPr lang="tr-TR" sz="32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200" dirty="0" err="1" smtClean="0">
                <a:solidFill>
                  <a:schemeClr val="tx2"/>
                </a:solidFill>
                <a:latin typeface="Cambria" pitchFamily="18" charset="0"/>
              </a:rPr>
              <a:t>eklenmesİnİn</a:t>
            </a:r>
            <a:r>
              <a:rPr lang="tr-TR" sz="32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200" dirty="0" err="1" smtClean="0">
                <a:solidFill>
                  <a:schemeClr val="tx2"/>
                </a:solidFill>
                <a:latin typeface="Cambria" pitchFamily="18" charset="0"/>
              </a:rPr>
              <a:t>faydasI</a:t>
            </a:r>
            <a:r>
              <a:rPr lang="tr-TR" sz="3200" dirty="0" smtClean="0">
                <a:solidFill>
                  <a:schemeClr val="tx2"/>
                </a:solidFill>
                <a:latin typeface="Cambria" pitchFamily="18" charset="0"/>
              </a:rPr>
              <a:t> var </a:t>
            </a:r>
            <a:r>
              <a:rPr lang="tr-TR" sz="3200" dirty="0" err="1" smtClean="0">
                <a:solidFill>
                  <a:schemeClr val="tx2"/>
                </a:solidFill>
                <a:latin typeface="Cambria" pitchFamily="18" charset="0"/>
              </a:rPr>
              <a:t>mIdIr</a:t>
            </a:r>
            <a:r>
              <a:rPr lang="tr-TR" sz="3200" dirty="0" smtClean="0">
                <a:solidFill>
                  <a:schemeClr val="tx2"/>
                </a:solidFill>
              </a:rPr>
              <a:t>?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2276872"/>
            <a:ext cx="7427168" cy="396048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endParaRPr lang="tr-TR" sz="33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600" dirty="0" err="1" smtClean="0">
                <a:latin typeface="Calibri" pitchFamily="34" charset="0"/>
              </a:rPr>
              <a:t>Korpus</a:t>
            </a:r>
            <a:r>
              <a:rPr lang="tr-TR" sz="3600" dirty="0" smtClean="0">
                <a:latin typeface="Calibri" pitchFamily="34" charset="0"/>
              </a:rPr>
              <a:t>  </a:t>
            </a:r>
            <a:r>
              <a:rPr lang="tr-TR" sz="3600" dirty="0" err="1" smtClean="0">
                <a:latin typeface="Calibri" pitchFamily="34" charset="0"/>
              </a:rPr>
              <a:t>luteum</a:t>
            </a:r>
            <a:r>
              <a:rPr lang="tr-TR" sz="3600" dirty="0" smtClean="0">
                <a:latin typeface="Calibri" pitchFamily="34" charset="0"/>
              </a:rPr>
              <a:t> </a:t>
            </a:r>
            <a:r>
              <a:rPr lang="tr-TR" sz="3600" dirty="0" err="1" smtClean="0">
                <a:latin typeface="Calibri" pitchFamily="34" charset="0"/>
              </a:rPr>
              <a:t>progesteron</a:t>
            </a:r>
            <a:r>
              <a:rPr lang="tr-TR" sz="3600" dirty="0" smtClean="0">
                <a:latin typeface="Calibri" pitchFamily="34" charset="0"/>
              </a:rPr>
              <a:t> yanında </a:t>
            </a:r>
            <a:r>
              <a:rPr lang="tr-TR" sz="3600" dirty="0" err="1" smtClean="0">
                <a:latin typeface="Calibri" pitchFamily="34" charset="0"/>
              </a:rPr>
              <a:t>estradiol</a:t>
            </a:r>
            <a:r>
              <a:rPr lang="tr-TR" sz="3600" dirty="0" smtClean="0">
                <a:latin typeface="Calibri" pitchFamily="34" charset="0"/>
              </a:rPr>
              <a:t> ve </a:t>
            </a:r>
            <a:r>
              <a:rPr lang="tr-TR" sz="3600" dirty="0" err="1" smtClean="0">
                <a:latin typeface="Calibri" pitchFamily="34" charset="0"/>
              </a:rPr>
              <a:t>nonsteroidal</a:t>
            </a:r>
            <a:r>
              <a:rPr lang="tr-TR" sz="3600" dirty="0" smtClean="0">
                <a:latin typeface="Calibri" pitchFamily="34" charset="0"/>
              </a:rPr>
              <a:t> hormonlar da üretmektedir. </a:t>
            </a:r>
            <a:r>
              <a:rPr lang="tr-TR" sz="3600" dirty="0" err="1" smtClean="0">
                <a:latin typeface="Calibri" pitchFamily="34" charset="0"/>
              </a:rPr>
              <a:t>Estradiol</a:t>
            </a:r>
            <a:r>
              <a:rPr lang="tr-TR" sz="3600" dirty="0" smtClean="0">
                <a:latin typeface="Calibri" pitchFamily="34" charset="0"/>
              </a:rPr>
              <a:t> desteği gereklidir</a:t>
            </a:r>
            <a:r>
              <a:rPr lang="tr-TR" sz="3300" dirty="0" smtClean="0">
                <a:latin typeface="Calibri" pitchFamily="34" charset="0"/>
              </a:rPr>
              <a:t>(1)</a:t>
            </a:r>
            <a:endParaRPr lang="tr-TR" sz="3600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1-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Fatemi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HM,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Popovic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Todorovic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B,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Papanikolaou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E, et al. An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update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stimulated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IVF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cycles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Update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2007;13(6):581–90.</a:t>
            </a:r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sz="3600" dirty="0" smtClean="0">
                <a:latin typeface="Calibri" pitchFamily="34" charset="0"/>
              </a:rPr>
              <a:t>Düşük </a:t>
            </a:r>
            <a:r>
              <a:rPr lang="tr-TR" sz="3600" dirty="0" err="1" smtClean="0">
                <a:latin typeface="Calibri" pitchFamily="34" charset="0"/>
              </a:rPr>
              <a:t>luteal</a:t>
            </a:r>
            <a:r>
              <a:rPr lang="tr-TR" sz="3600" dirty="0" smtClean="0">
                <a:latin typeface="Calibri" pitchFamily="34" charset="0"/>
              </a:rPr>
              <a:t> faz E2/P oranı,daha düşük gebelik oranları görülmektedir</a:t>
            </a:r>
            <a:r>
              <a:rPr lang="tr-TR" sz="3300" dirty="0" smtClean="0">
                <a:latin typeface="Calibri" pitchFamily="34" charset="0"/>
              </a:rPr>
              <a:t>.(2,3)</a:t>
            </a:r>
            <a:endParaRPr lang="tr-TR" sz="3600" dirty="0" smtClean="0">
              <a:latin typeface="Calibri" pitchFamily="34" charset="0"/>
            </a:endParaRPr>
          </a:p>
          <a:p>
            <a:pPr>
              <a:buNone/>
            </a:pPr>
            <a:endParaRPr lang="tr-TR" sz="14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2-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Muasher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S,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Acosta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AA,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Garcia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JE,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Jones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GS,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Jones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HW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Jr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serum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estradiol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in in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vitro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fertilization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.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Fertil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Steril 1984;41(6):838–843</a:t>
            </a:r>
          </a:p>
          <a:p>
            <a:pPr>
              <a:buNone/>
            </a:pP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3-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Sharara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FI,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McClamrock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HD.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Ratio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oestradiol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concentration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on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day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human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chorionic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gonadotrophin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administration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mid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oestradiol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concentration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is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predictive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of in-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vitro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fertilization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outcome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22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2200" i="1" dirty="0" smtClean="0">
                <a:solidFill>
                  <a:srgbClr val="0070C0"/>
                </a:solidFill>
                <a:latin typeface="Calibri" pitchFamily="34" charset="0"/>
              </a:rPr>
              <a:t> 1999;14(11):2777–278</a:t>
            </a:r>
          </a:p>
          <a:p>
            <a:pPr>
              <a:buNone/>
            </a:pPr>
            <a:endParaRPr lang="tr-TR" sz="2200" i="1" dirty="0" smtClean="0">
              <a:latin typeface="Calibri" pitchFamily="34" charset="0"/>
            </a:endParaRPr>
          </a:p>
          <a:p>
            <a:pPr>
              <a:buNone/>
            </a:pPr>
            <a:endParaRPr lang="tr-TR" sz="2200" i="1" dirty="0" smtClean="0"/>
          </a:p>
          <a:p>
            <a:pPr>
              <a:buNone/>
            </a:pPr>
            <a:r>
              <a:rPr lang="tr-TR" sz="2200" i="1" dirty="0" smtClean="0"/>
              <a:t>   </a:t>
            </a:r>
            <a:endParaRPr lang="tr-TR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>
          <a:xfrm>
            <a:off x="179512" y="3645024"/>
            <a:ext cx="7920880" cy="259228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774136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81003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469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717032"/>
            <a:ext cx="7239000" cy="295232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000" dirty="0" smtClean="0">
                <a:latin typeface="Calibri" pitchFamily="34" charset="0"/>
              </a:rPr>
              <a:t>2010,</a:t>
            </a:r>
            <a:r>
              <a:rPr lang="tr-TR" sz="2000" dirty="0" err="1" smtClean="0">
                <a:latin typeface="Calibri" pitchFamily="34" charset="0"/>
              </a:rPr>
              <a:t>Long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agonist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supresyonu</a:t>
            </a:r>
            <a:r>
              <a:rPr lang="tr-TR" sz="2000" dirty="0" smtClean="0">
                <a:latin typeface="Calibri" pitchFamily="34" charset="0"/>
              </a:rPr>
              <a:t>, 270 hastanın hepsi 100 mg/gün IM P,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   Grup A-Östrojen almayanlar,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         Grup B-ek olarak oral </a:t>
            </a:r>
            <a:r>
              <a:rPr lang="tr-TR" sz="2000" dirty="0" err="1" smtClean="0">
                <a:latin typeface="Calibri" pitchFamily="34" charset="0"/>
              </a:rPr>
              <a:t>estradiol</a:t>
            </a:r>
            <a:r>
              <a:rPr lang="tr-TR" sz="2000" dirty="0" smtClean="0">
                <a:latin typeface="Calibri" pitchFamily="34" charset="0"/>
              </a:rPr>
              <a:t>  </a:t>
            </a:r>
            <a:r>
              <a:rPr lang="tr-TR" sz="2000" dirty="0" err="1" smtClean="0">
                <a:latin typeface="Calibri" pitchFamily="34" charset="0"/>
              </a:rPr>
              <a:t>valerat</a:t>
            </a:r>
            <a:r>
              <a:rPr lang="tr-TR" sz="2000" dirty="0" smtClean="0">
                <a:latin typeface="Calibri" pitchFamily="34" charset="0"/>
              </a:rPr>
              <a:t> 6 mg/gün</a:t>
            </a:r>
          </a:p>
          <a:p>
            <a:pPr lvl="0">
              <a:buNone/>
            </a:pPr>
            <a:r>
              <a:rPr lang="tr-TR" sz="2000" dirty="0" smtClean="0">
                <a:latin typeface="Calibri" pitchFamily="34" charset="0"/>
              </a:rPr>
              <a:t>         Grup C-ek olarak </a:t>
            </a:r>
            <a:r>
              <a:rPr lang="tr-TR" sz="2000" dirty="0" err="1" smtClean="0">
                <a:latin typeface="Calibri" pitchFamily="34" charset="0"/>
              </a:rPr>
              <a:t>vajinal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estradiol</a:t>
            </a:r>
            <a:r>
              <a:rPr lang="tr-TR" sz="2000" dirty="0" smtClean="0">
                <a:latin typeface="Calibri" pitchFamily="34" charset="0"/>
              </a:rPr>
              <a:t> </a:t>
            </a:r>
            <a:r>
              <a:rPr lang="tr-TR" sz="2000" dirty="0" err="1" smtClean="0">
                <a:latin typeface="Calibri" pitchFamily="34" charset="0"/>
              </a:rPr>
              <a:t>valerat</a:t>
            </a:r>
            <a:r>
              <a:rPr lang="tr-TR" sz="2000" dirty="0" smtClean="0">
                <a:latin typeface="Calibri" pitchFamily="34" charset="0"/>
              </a:rPr>
              <a:t> 6 mg/gün</a:t>
            </a:r>
          </a:p>
          <a:p>
            <a:pPr lvl="0">
              <a:buNone/>
            </a:pPr>
            <a:r>
              <a:rPr lang="tr-TR" sz="2000" dirty="0" smtClean="0">
                <a:latin typeface="Calibri" pitchFamily="34" charset="0"/>
              </a:rPr>
              <a:t>         Grup A ve B arasında gebelik oranları arasında fark bulunamamıştır.Ancak  </a:t>
            </a:r>
            <a:r>
              <a:rPr lang="tr-TR" sz="2000" i="1" dirty="0" err="1" smtClean="0">
                <a:latin typeface="Calibri" pitchFamily="34" charset="0"/>
              </a:rPr>
              <a:t>vajinal</a:t>
            </a:r>
            <a:r>
              <a:rPr lang="tr-TR" sz="2000" i="1" dirty="0" smtClean="0">
                <a:latin typeface="Calibri" pitchFamily="34" charset="0"/>
              </a:rPr>
              <a:t> </a:t>
            </a:r>
            <a:r>
              <a:rPr lang="tr-TR" sz="2000" i="1" dirty="0" err="1" smtClean="0">
                <a:latin typeface="Calibri" pitchFamily="34" charset="0"/>
              </a:rPr>
              <a:t>estradiol</a:t>
            </a:r>
            <a:r>
              <a:rPr lang="tr-TR" sz="2000" i="1" dirty="0" smtClean="0">
                <a:latin typeface="Calibri" pitchFamily="34" charset="0"/>
              </a:rPr>
              <a:t> </a:t>
            </a:r>
            <a:r>
              <a:rPr lang="tr-TR" sz="2000" i="1" dirty="0" err="1" smtClean="0">
                <a:latin typeface="Calibri" pitchFamily="34" charset="0"/>
              </a:rPr>
              <a:t>valerat</a:t>
            </a:r>
            <a:r>
              <a:rPr lang="tr-TR" sz="2000" i="1" dirty="0" smtClean="0">
                <a:latin typeface="Calibri" pitchFamily="34" charset="0"/>
              </a:rPr>
              <a:t> </a:t>
            </a:r>
            <a:r>
              <a:rPr lang="tr-TR" sz="2000" dirty="0" smtClean="0">
                <a:latin typeface="Calibri" pitchFamily="34" charset="0"/>
              </a:rPr>
              <a:t>alanlarda daha yüksek gebelik oranları saptanmıştır.</a:t>
            </a:r>
          </a:p>
          <a:p>
            <a:pPr>
              <a:buNone/>
            </a:pPr>
            <a:r>
              <a:rPr lang="tr-TR" sz="2000" dirty="0" smtClean="0">
                <a:latin typeface="Calibri" pitchFamily="34" charset="0"/>
              </a:rPr>
              <a:t>	</a:t>
            </a:r>
            <a:endParaRPr lang="tr-TR" sz="20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76328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1287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1115616" y="3212976"/>
            <a:ext cx="6408712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39699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4293096"/>
            <a:ext cx="7344816" cy="223224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2013,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</a:t>
            </a:r>
            <a:r>
              <a:rPr lang="tr-TR" sz="2400" dirty="0" smtClean="0">
                <a:latin typeface="Calibri" pitchFamily="34" charset="0"/>
              </a:rPr>
              <a:t> ile </a:t>
            </a:r>
            <a:r>
              <a:rPr lang="tr-TR" sz="2400" dirty="0" err="1" smtClean="0">
                <a:latin typeface="Calibri" pitchFamily="34" charset="0"/>
              </a:rPr>
              <a:t>supresyonlu</a:t>
            </a:r>
            <a:r>
              <a:rPr lang="tr-TR" sz="2400" dirty="0" smtClean="0">
                <a:latin typeface="Calibri" pitchFamily="34" charset="0"/>
              </a:rPr>
              <a:t> 402 hasta,     </a:t>
            </a:r>
          </a:p>
          <a:p>
            <a:pPr>
              <a:lnSpc>
                <a:spcPct val="120000"/>
              </a:lnSpc>
              <a:buNone/>
            </a:pPr>
            <a:r>
              <a:rPr lang="tr-TR" sz="2400" dirty="0" smtClean="0">
                <a:latin typeface="Calibri" pitchFamily="34" charset="0"/>
              </a:rPr>
              <a:t>       Grup A:n=202,IM 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60 mg/gün+oral </a:t>
            </a:r>
            <a:r>
              <a:rPr lang="tr-TR" sz="2400" dirty="0" err="1" smtClean="0">
                <a:latin typeface="Calibri" pitchFamily="34" charset="0"/>
              </a:rPr>
              <a:t>estradiol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valerat</a:t>
            </a:r>
            <a:r>
              <a:rPr lang="tr-TR" sz="2400" dirty="0" smtClean="0">
                <a:latin typeface="Calibri" pitchFamily="34" charset="0"/>
              </a:rPr>
              <a:t>   3mg </a:t>
            </a:r>
            <a:r>
              <a:rPr lang="tr-TR" sz="2400" dirty="0" err="1" smtClean="0">
                <a:latin typeface="Calibri" pitchFamily="34" charset="0"/>
              </a:rPr>
              <a:t>bid</a:t>
            </a:r>
            <a:r>
              <a:rPr lang="tr-TR" sz="2400" dirty="0" smtClean="0">
                <a:latin typeface="Calibri" pitchFamily="34" charset="0"/>
              </a:rPr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tr-TR" sz="2400" dirty="0" smtClean="0">
                <a:latin typeface="Calibri" pitchFamily="34" charset="0"/>
              </a:rPr>
              <a:t>       Grup B:n=200,sadece IM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60 mg/gün </a:t>
            </a:r>
          </a:p>
          <a:p>
            <a:pPr>
              <a:lnSpc>
                <a:spcPct val="120000"/>
              </a:lnSpc>
              <a:buNone/>
            </a:pPr>
            <a:r>
              <a:rPr lang="tr-TR" sz="2400" dirty="0" smtClean="0">
                <a:latin typeface="Calibri" pitchFamily="34" charset="0"/>
              </a:rPr>
              <a:t>    Gebelik,canlı doğum ve düşük oranları arasında fark saptanmamıştır</a:t>
            </a:r>
            <a:endParaRPr lang="tr-TR" sz="24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777686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251520" y="3717032"/>
            <a:ext cx="7643192" cy="259228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777686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784887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Yuvarlatılmış Dikdörtgen"/>
          <p:cNvSpPr/>
          <p:nvPr/>
        </p:nvSpPr>
        <p:spPr>
          <a:xfrm>
            <a:off x="251520" y="476672"/>
            <a:ext cx="316835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7308304" y="836712"/>
            <a:ext cx="432048" cy="23762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467544" y="3933056"/>
            <a:ext cx="4680520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6876256" y="4221088"/>
            <a:ext cx="936104" cy="18722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6984776" cy="63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Yuvarlatılmış Dikdörtgen"/>
          <p:cNvSpPr/>
          <p:nvPr/>
        </p:nvSpPr>
        <p:spPr>
          <a:xfrm>
            <a:off x="755576" y="4653136"/>
            <a:ext cx="6912768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85775"/>
            <a:ext cx="7344815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611560" y="908720"/>
            <a:ext cx="6840760" cy="2160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539552" y="3140968"/>
            <a:ext cx="6984776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539552" y="4221088"/>
            <a:ext cx="7128792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76672"/>
            <a:ext cx="74888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539552" y="980728"/>
            <a:ext cx="7056784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Yuvarlatılmış Dikdörtgen"/>
          <p:cNvSpPr/>
          <p:nvPr/>
        </p:nvSpPr>
        <p:spPr>
          <a:xfrm>
            <a:off x="539552" y="2708920"/>
            <a:ext cx="7128792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Yuvarlatılmış Dikdörtgen"/>
          <p:cNvSpPr/>
          <p:nvPr/>
        </p:nvSpPr>
        <p:spPr>
          <a:xfrm>
            <a:off x="539552" y="3861048"/>
            <a:ext cx="7128792" cy="14401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IVF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sİkluslarInda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Luteal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Faz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DİSfonksİyonu</a:t>
            </a:r>
            <a:endParaRPr lang="tr-TR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9416"/>
            <a:ext cx="7372672" cy="48463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Oosit toplanma işlemi?</a:t>
            </a:r>
            <a:r>
              <a:rPr lang="tr-TR" sz="23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(1)</a:t>
            </a:r>
            <a:endParaRPr lang="tr-TR" sz="31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tr-TR" sz="31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hCG</a:t>
            </a: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 uygulaması?</a:t>
            </a:r>
            <a:r>
              <a:rPr lang="tr-TR" sz="23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(2)</a:t>
            </a:r>
            <a:endParaRPr lang="tr-TR" sz="31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tr-TR" sz="31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GnRH</a:t>
            </a: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1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agonist</a:t>
            </a: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veya antagonist kullanımı?</a:t>
            </a:r>
            <a:r>
              <a:rPr lang="tr-TR" sz="23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(3)</a:t>
            </a:r>
            <a:endParaRPr lang="tr-TR" sz="31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Çok sayıda </a:t>
            </a:r>
            <a:r>
              <a:rPr lang="tr-TR" sz="31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korpus</a:t>
            </a: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1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luteumdan</a:t>
            </a: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salınan </a:t>
            </a:r>
            <a:r>
              <a:rPr lang="tr-TR" sz="31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suprafizyolojik</a:t>
            </a: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tr-TR" sz="3100" dirty="0" err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steroid</a:t>
            </a:r>
            <a:r>
              <a:rPr lang="tr-TR" sz="31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hormonları</a:t>
            </a:r>
            <a:r>
              <a:rPr lang="tr-TR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? </a:t>
            </a:r>
            <a:r>
              <a:rPr lang="tr-TR" sz="2300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(3,4,5)</a:t>
            </a:r>
            <a:endParaRPr lang="tr-TR" sz="3100" dirty="0" smtClean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tr-TR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indent="-342900">
              <a:buNone/>
            </a:pP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1-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van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der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Linden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M, Buckingham K,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Farquhar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C, et al.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for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assisted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reproduction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cycles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Cochrane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Database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Syst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Rev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2011;(10):CD009154</a:t>
            </a:r>
          </a:p>
          <a:p>
            <a:pPr marL="342900" indent="-342900">
              <a:buNone/>
            </a:pP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2-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Miyake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A,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Aono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T,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Kinugasa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T, et al.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Suppression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of serum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levels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luteinizing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hormone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by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short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-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long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loop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negative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feedback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ovariectomized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women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.J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Endocrinol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1979;80(3):353–6.</a:t>
            </a:r>
          </a:p>
          <a:p>
            <a:pPr>
              <a:buNone/>
            </a:pP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3-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Beckers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NG,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Macklon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NS,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Eijkemans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MJ, et al.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Nonsupplemented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characteristics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after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administration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recombinant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human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chorionic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gonadotropin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recombinant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luteinizing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hormone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or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gonadotropin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releasing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hormone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(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GnRH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)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agonist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induce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final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oocyte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maturation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in in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vitro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fertilization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patients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after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ovarian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stimulation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with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recombinant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follicle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-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stimulating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hormone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GnRH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antagonist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cotreatment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. J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Clin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Endocrinol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Metab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2003;88(9):4186–92.</a:t>
            </a:r>
            <a:endParaRPr lang="tr-TR" sz="1500" i="1" dirty="0" smtClean="0">
              <a:solidFill>
                <a:srgbClr val="0070C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4.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Fauser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BC,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Devroey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P.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Reproductive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biology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IVF: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ovarian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stimulation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consequences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Trends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Endocrinol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Metab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2003;14(5):236–42.</a:t>
            </a:r>
            <a:endParaRPr lang="tr-TR" sz="1500" i="1" dirty="0" smtClean="0">
              <a:solidFill>
                <a:srgbClr val="0070C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5-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Fatemi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HM.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The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after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3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decades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of IVF: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what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do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we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know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?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 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Biomed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Online 2009;19:1–13.</a:t>
            </a:r>
          </a:p>
          <a:p>
            <a:pPr>
              <a:buNone/>
            </a:pPr>
            <a:endParaRPr lang="tr-TR" sz="1500" i="1" dirty="0" smtClean="0">
              <a:solidFill>
                <a:schemeClr val="accent1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EVE GÖTÜRÜLECEK MESAJLAR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Luteal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desteği IVF </a:t>
            </a:r>
            <a:r>
              <a:rPr lang="tr-TR" sz="2400" dirty="0" err="1" smtClean="0">
                <a:latin typeface="Calibri" pitchFamily="34" charset="0"/>
              </a:rPr>
              <a:t>sikluslarında</a:t>
            </a:r>
            <a:r>
              <a:rPr lang="tr-TR" sz="2400" dirty="0" smtClean="0">
                <a:latin typeface="Calibri" pitchFamily="34" charset="0"/>
              </a:rPr>
              <a:t> daha yüksek gebelik oranları için gereklidir.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P desteği ise IM P </a:t>
            </a:r>
            <a:r>
              <a:rPr lang="tr-TR" sz="2400" dirty="0" err="1" smtClean="0">
                <a:latin typeface="Calibri" pitchFamily="34" charset="0"/>
              </a:rPr>
              <a:t>preperatlar</a:t>
            </a:r>
            <a:r>
              <a:rPr lang="tr-TR" sz="2400" dirty="0" smtClean="0">
                <a:latin typeface="Calibri" pitchFamily="34" charset="0"/>
              </a:rPr>
              <a:t> ile eşdeğer etki gösterir ve hastalarca daha iyi </a:t>
            </a:r>
            <a:r>
              <a:rPr lang="tr-TR" sz="2400" dirty="0" err="1" smtClean="0">
                <a:latin typeface="Calibri" pitchFamily="34" charset="0"/>
              </a:rPr>
              <a:t>tolere</a:t>
            </a:r>
            <a:r>
              <a:rPr lang="tr-TR" sz="2400" dirty="0" smtClean="0">
                <a:latin typeface="Calibri" pitchFamily="34" charset="0"/>
              </a:rPr>
              <a:t> edilirler.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Crinone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vg</a:t>
            </a:r>
            <a:r>
              <a:rPr lang="tr-TR" sz="2400" dirty="0" smtClean="0">
                <a:latin typeface="Calibri" pitchFamily="34" charset="0"/>
              </a:rPr>
              <a:t> jel günde bir,</a:t>
            </a:r>
            <a:r>
              <a:rPr lang="tr-TR" sz="2400" dirty="0" err="1" smtClean="0">
                <a:latin typeface="Calibri" pitchFamily="34" charset="0"/>
              </a:rPr>
              <a:t>Endometrin</a:t>
            </a:r>
            <a:r>
              <a:rPr lang="tr-TR" sz="2400" dirty="0" smtClean="0">
                <a:latin typeface="Calibri" pitchFamily="34" charset="0"/>
              </a:rPr>
              <a:t> günde 2-3 veya </a:t>
            </a:r>
            <a:r>
              <a:rPr lang="tr-TR" sz="2400" dirty="0" err="1" smtClean="0">
                <a:latin typeface="Calibri" pitchFamily="34" charset="0"/>
              </a:rPr>
              <a:t>mikronize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200 mg günde 3 kez ,optimal 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dozlarıdır.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,oosit toplanmasından 24-48 saat içinde başlanması önerilir.</a:t>
            </a:r>
            <a:endParaRPr lang="tr-T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994122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EVE GÖTÜRÜLECEK MESAJLAR</a:t>
            </a:r>
            <a:endParaRPr lang="tr-TR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7643192" cy="47525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Serum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düzeyi takibine gerek yoktur.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>
                <a:latin typeface="Calibri" pitchFamily="34" charset="0"/>
              </a:rPr>
              <a:t>İlk gebelik testinden sonra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desteğini devam ettirmenin önemli bir yararı olduğu düşünülmemektedir.Daha geniş </a:t>
            </a:r>
            <a:r>
              <a:rPr lang="tr-TR" sz="2400" dirty="0" err="1" smtClean="0">
                <a:latin typeface="Calibri" pitchFamily="34" charset="0"/>
              </a:rPr>
              <a:t>randomize</a:t>
            </a:r>
            <a:r>
              <a:rPr lang="tr-TR" sz="2400" dirty="0" smtClean="0">
                <a:latin typeface="Calibri" pitchFamily="34" charset="0"/>
              </a:rPr>
              <a:t> çalışmalara gerek duyulmaktadır.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desteğine oral </a:t>
            </a:r>
            <a:r>
              <a:rPr lang="tr-TR" sz="2400" dirty="0" err="1" smtClean="0">
                <a:latin typeface="Calibri" pitchFamily="34" charset="0"/>
              </a:rPr>
              <a:t>estradiol</a:t>
            </a:r>
            <a:r>
              <a:rPr lang="tr-TR" sz="2400" dirty="0" smtClean="0">
                <a:latin typeface="Calibri" pitchFamily="34" charset="0"/>
              </a:rPr>
              <a:t> eklemek sonuçları iyileştirmemektedir.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veya </a:t>
            </a:r>
            <a:r>
              <a:rPr lang="tr-TR" sz="2400" dirty="0" err="1" smtClean="0">
                <a:latin typeface="Calibri" pitchFamily="34" charset="0"/>
              </a:rPr>
              <a:t>transdermal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estradiol</a:t>
            </a:r>
            <a:r>
              <a:rPr lang="tr-TR" sz="2400" dirty="0" smtClean="0">
                <a:latin typeface="Calibri" pitchFamily="34" charset="0"/>
              </a:rPr>
              <a:t> desteği için daha çok çalışmaya gereksinim duyulmaktadır.</a:t>
            </a:r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76672"/>
            <a:ext cx="8100392" cy="106613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EVE GÖTÜRÜLECEK MESAJLAR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132856"/>
            <a:ext cx="7920880" cy="41765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tr-TR" sz="24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antagonist </a:t>
            </a:r>
            <a:r>
              <a:rPr lang="tr-TR" sz="2400" dirty="0" err="1" smtClean="0">
                <a:latin typeface="Calibri" pitchFamily="34" charset="0"/>
              </a:rPr>
              <a:t>sikluslarında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GnRH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agonist</a:t>
            </a:r>
            <a:r>
              <a:rPr lang="tr-TR" sz="2400" dirty="0" smtClean="0">
                <a:latin typeface="Calibri" pitchFamily="34" charset="0"/>
              </a:rPr>
              <a:t> ile tetikleme yapılan </a:t>
            </a:r>
            <a:r>
              <a:rPr lang="tr-TR" sz="2400" dirty="0" err="1" smtClean="0">
                <a:latin typeface="Calibri" pitchFamily="34" charset="0"/>
              </a:rPr>
              <a:t>Fresh</a:t>
            </a:r>
            <a:r>
              <a:rPr lang="tr-TR" sz="2400" dirty="0" smtClean="0">
                <a:latin typeface="Calibri" pitchFamily="34" charset="0"/>
              </a:rPr>
              <a:t> ET için </a:t>
            </a:r>
            <a:r>
              <a:rPr lang="tr-TR" sz="2400" dirty="0" err="1" smtClean="0">
                <a:latin typeface="Calibri" pitchFamily="34" charset="0"/>
              </a:rPr>
              <a:t>modifiye</a:t>
            </a:r>
            <a:r>
              <a:rPr lang="tr-TR" sz="2400" dirty="0" smtClean="0">
                <a:latin typeface="Calibri" pitchFamily="34" charset="0"/>
              </a:rPr>
              <a:t> </a:t>
            </a:r>
            <a:r>
              <a:rPr lang="tr-TR" sz="2400" dirty="0" err="1" smtClean="0">
                <a:latin typeface="Calibri" pitchFamily="34" charset="0"/>
              </a:rPr>
              <a:t>luteal</a:t>
            </a:r>
            <a:r>
              <a:rPr lang="tr-TR" sz="2400" dirty="0" smtClean="0">
                <a:latin typeface="Calibri" pitchFamily="34" charset="0"/>
              </a:rPr>
              <a:t> faz destek rejimi uygulanmalıdır.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err="1" smtClean="0">
                <a:latin typeface="Calibri" pitchFamily="34" charset="0"/>
              </a:rPr>
              <a:t>Subkutan</a:t>
            </a:r>
            <a:r>
              <a:rPr lang="tr-TR" sz="2400" dirty="0" smtClean="0">
                <a:latin typeface="Calibri" pitchFamily="34" charset="0"/>
              </a:rPr>
              <a:t>,</a:t>
            </a:r>
            <a:r>
              <a:rPr lang="tr-TR" sz="2400" dirty="0" err="1" smtClean="0">
                <a:latin typeface="Calibri" pitchFamily="34" charset="0"/>
              </a:rPr>
              <a:t>vajinal</a:t>
            </a:r>
            <a:r>
              <a:rPr lang="tr-TR" sz="2400" dirty="0" smtClean="0">
                <a:latin typeface="Calibri" pitchFamily="34" charset="0"/>
              </a:rPr>
              <a:t> ve oral sentetik </a:t>
            </a:r>
            <a:r>
              <a:rPr lang="tr-TR" sz="2400" dirty="0" err="1" smtClean="0">
                <a:latin typeface="Calibri" pitchFamily="34" charset="0"/>
              </a:rPr>
              <a:t>progesteron</a:t>
            </a:r>
            <a:r>
              <a:rPr lang="tr-TR" sz="2400" dirty="0" smtClean="0">
                <a:latin typeface="Calibri" pitchFamily="34" charset="0"/>
              </a:rPr>
              <a:t>  </a:t>
            </a:r>
            <a:r>
              <a:rPr lang="tr-TR" sz="2400" dirty="0" err="1" smtClean="0">
                <a:latin typeface="Calibri" pitchFamily="34" charset="0"/>
              </a:rPr>
              <a:t>preperatları</a:t>
            </a:r>
            <a:r>
              <a:rPr lang="tr-TR" sz="2400" dirty="0" smtClean="0">
                <a:latin typeface="Calibri" pitchFamily="34" charset="0"/>
              </a:rPr>
              <a:t> ile yeni gelişmeler için daha çok çalışma gereklidir.</a:t>
            </a: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18908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581128"/>
            <a:ext cx="7239000" cy="1874608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      </a:t>
            </a:r>
          </a:p>
          <a:p>
            <a:pPr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     İLGİNİZ İÇİN TEŞEKKÜRLER</a:t>
            </a:r>
            <a:endParaRPr lang="tr-TR" sz="3600" b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72008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utealsuppor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836712"/>
            <a:ext cx="7344816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/>
          </a:bodyPr>
          <a:lstStyle/>
          <a:p>
            <a:pPr algn="ctr"/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Luteal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Faz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Desteğİ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İçİn</a:t>
            </a:r>
            <a:r>
              <a:rPr lang="tr-TR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dirty="0" err="1" smtClean="0">
                <a:solidFill>
                  <a:schemeClr val="tx2"/>
                </a:solidFill>
                <a:latin typeface="Cambria" pitchFamily="18" charset="0"/>
              </a:rPr>
              <a:t>KanIt</a:t>
            </a:r>
            <a:endParaRPr lang="tr-TR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tr-TR" dirty="0" smtClean="0"/>
              <a:t>  </a:t>
            </a:r>
          </a:p>
          <a:p>
            <a:pPr mar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tr-TR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tr-TR" dirty="0" err="1" smtClean="0">
                <a:latin typeface="Calibri" pitchFamily="34" charset="0"/>
              </a:rPr>
              <a:t>Progesteron</a:t>
            </a:r>
            <a:r>
              <a:rPr lang="tr-TR" dirty="0" smtClean="0">
                <a:latin typeface="Calibri" pitchFamily="34" charset="0"/>
              </a:rPr>
              <a:t> ile </a:t>
            </a:r>
            <a:r>
              <a:rPr lang="tr-TR" dirty="0" err="1" smtClean="0">
                <a:latin typeface="Calibri" pitchFamily="34" charset="0"/>
              </a:rPr>
              <a:t>luteal</a:t>
            </a:r>
            <a:r>
              <a:rPr lang="tr-TR" dirty="0" smtClean="0">
                <a:latin typeface="Calibri" pitchFamily="34" charset="0"/>
              </a:rPr>
              <a:t> destek verilen </a:t>
            </a:r>
            <a:r>
              <a:rPr lang="tr-TR" dirty="0" err="1" smtClean="0">
                <a:latin typeface="Calibri" pitchFamily="34" charset="0"/>
              </a:rPr>
              <a:t>sikluslarda</a:t>
            </a:r>
            <a:r>
              <a:rPr lang="tr-TR" dirty="0" smtClean="0">
                <a:latin typeface="Calibri" pitchFamily="34" charset="0"/>
              </a:rPr>
              <a:t>  yüksek gebelik oranları (</a:t>
            </a:r>
            <a:r>
              <a:rPr lang="en-US" dirty="0" err="1" smtClean="0">
                <a:latin typeface="Calibri" pitchFamily="34" charset="0"/>
              </a:rPr>
              <a:t>Leeton</a:t>
            </a:r>
            <a:r>
              <a:rPr lang="en-US" dirty="0" smtClean="0">
                <a:latin typeface="Calibri" pitchFamily="34" charset="0"/>
              </a:rPr>
              <a:t> et al. (1985), </a:t>
            </a:r>
            <a:r>
              <a:rPr lang="en-US" dirty="0" err="1" smtClean="0">
                <a:latin typeface="Calibri" pitchFamily="34" charset="0"/>
              </a:rPr>
              <a:t>Yovich</a:t>
            </a:r>
            <a:r>
              <a:rPr lang="en-US" dirty="0" smtClean="0">
                <a:latin typeface="Calibri" pitchFamily="34" charset="0"/>
              </a:rPr>
              <a:t> et al. (1985) </a:t>
            </a:r>
            <a:r>
              <a:rPr lang="tr-TR" dirty="0" smtClean="0">
                <a:latin typeface="Calibri" pitchFamily="34" charset="0"/>
              </a:rPr>
              <a:t>ve </a:t>
            </a:r>
            <a:r>
              <a:rPr lang="en-US" dirty="0" err="1" smtClean="0">
                <a:latin typeface="Calibri" pitchFamily="34" charset="0"/>
              </a:rPr>
              <a:t>Belaisch-Allart</a:t>
            </a:r>
            <a:r>
              <a:rPr lang="en-US" dirty="0" smtClean="0">
                <a:latin typeface="Calibri" pitchFamily="34" charset="0"/>
              </a:rPr>
              <a:t> et al. (1987)</a:t>
            </a:r>
            <a:r>
              <a:rPr lang="tr-TR" dirty="0" smtClean="0">
                <a:latin typeface="Calibri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ClrTx/>
              <a:buSzTx/>
              <a:buFont typeface="Wingdings" pitchFamily="2" charset="2"/>
              <a:buChar char="Ø"/>
              <a:defRPr/>
            </a:pPr>
            <a:endParaRPr lang="tr-TR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hCG</a:t>
            </a:r>
            <a:r>
              <a:rPr lang="tr-TR" dirty="0" smtClean="0">
                <a:latin typeface="Calibri" pitchFamily="34" charset="0"/>
              </a:rPr>
              <a:t> ile </a:t>
            </a:r>
            <a:r>
              <a:rPr lang="tr-TR" dirty="0" err="1" smtClean="0">
                <a:latin typeface="Calibri" pitchFamily="34" charset="0"/>
              </a:rPr>
              <a:t>luteal</a:t>
            </a:r>
            <a:r>
              <a:rPr lang="tr-TR" dirty="0" smtClean="0">
                <a:latin typeface="Calibri" pitchFamily="34" charset="0"/>
              </a:rPr>
              <a:t> destek verilen </a:t>
            </a:r>
            <a:r>
              <a:rPr lang="tr-TR" dirty="0" err="1" smtClean="0">
                <a:latin typeface="Calibri" pitchFamily="34" charset="0"/>
              </a:rPr>
              <a:t>sikluslarda</a:t>
            </a:r>
            <a:r>
              <a:rPr lang="tr-TR" dirty="0" smtClean="0">
                <a:latin typeface="Calibri" pitchFamily="34" charset="0"/>
              </a:rPr>
              <a:t> yüksek gebelik oranları (</a:t>
            </a:r>
            <a:r>
              <a:rPr lang="en-US" dirty="0" smtClean="0">
                <a:latin typeface="Calibri" pitchFamily="34" charset="0"/>
              </a:rPr>
              <a:t>Smith et al., 1989, </a:t>
            </a:r>
            <a:r>
              <a:rPr lang="en-US" dirty="0" err="1" smtClean="0">
                <a:latin typeface="Calibri" pitchFamily="34" charset="0"/>
              </a:rPr>
              <a:t>Belaisch-Allart</a:t>
            </a:r>
            <a:r>
              <a:rPr lang="en-US" dirty="0" smtClean="0">
                <a:latin typeface="Calibri" pitchFamily="34" charset="0"/>
              </a:rPr>
              <a:t> et al., 1990; Herman et al., 1990</a:t>
            </a:r>
            <a:r>
              <a:rPr lang="tr-TR" dirty="0" smtClean="0"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latin typeface="Calibri" pitchFamily="34" charset="0"/>
              </a:rPr>
              <a:t>Luteal</a:t>
            </a:r>
            <a:r>
              <a:rPr lang="tr-TR" dirty="0" smtClean="0">
                <a:latin typeface="Calibri" pitchFamily="34" charset="0"/>
              </a:rPr>
              <a:t> fazın P /</a:t>
            </a:r>
            <a:r>
              <a:rPr lang="tr-TR" dirty="0" err="1" smtClean="0">
                <a:latin typeface="Calibri" pitchFamily="34" charset="0"/>
              </a:rPr>
              <a:t>hCG</a:t>
            </a:r>
            <a:r>
              <a:rPr lang="tr-TR" dirty="0" smtClean="0">
                <a:latin typeface="Calibri" pitchFamily="34" charset="0"/>
              </a:rPr>
              <a:t> ile desteği ile ilgili çalışma ve </a:t>
            </a:r>
            <a:r>
              <a:rPr lang="tr-TR" dirty="0" err="1" smtClean="0">
                <a:latin typeface="Calibri" pitchFamily="34" charset="0"/>
              </a:rPr>
              <a:t>metaanalizler</a:t>
            </a:r>
            <a:r>
              <a:rPr lang="tr-TR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Soliman</a:t>
            </a:r>
            <a:r>
              <a:rPr lang="en-US" dirty="0" smtClean="0">
                <a:latin typeface="Calibri" pitchFamily="34" charset="0"/>
              </a:rPr>
              <a:t> et al., </a:t>
            </a:r>
            <a:r>
              <a:rPr lang="en-US" dirty="0" err="1" smtClean="0">
                <a:latin typeface="Calibri" pitchFamily="34" charset="0"/>
              </a:rPr>
              <a:t>Fertil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Steril</a:t>
            </a:r>
            <a:r>
              <a:rPr lang="en-US" dirty="0" smtClean="0">
                <a:latin typeface="Calibri" pitchFamily="34" charset="0"/>
              </a:rPr>
              <a:t> 1994:61;1068, </a:t>
            </a:r>
            <a:r>
              <a:rPr lang="en-US" dirty="0" err="1" smtClean="0">
                <a:latin typeface="Calibri" pitchFamily="34" charset="0"/>
              </a:rPr>
              <a:t>Pritts</a:t>
            </a:r>
            <a:r>
              <a:rPr lang="en-US" dirty="0" smtClean="0">
                <a:latin typeface="Calibri" pitchFamily="34" charset="0"/>
              </a:rPr>
              <a:t> &amp; Atwood, Hum </a:t>
            </a:r>
            <a:r>
              <a:rPr lang="en-US" dirty="0" err="1" smtClean="0">
                <a:latin typeface="Calibri" pitchFamily="34" charset="0"/>
              </a:rPr>
              <a:t>Reprod</a:t>
            </a:r>
            <a:r>
              <a:rPr lang="en-US" dirty="0" smtClean="0">
                <a:latin typeface="Calibri" pitchFamily="34" charset="0"/>
              </a:rPr>
              <a:t> 2002:9;2287; </a:t>
            </a:r>
            <a:r>
              <a:rPr lang="en-US" dirty="0" err="1" smtClean="0">
                <a:latin typeface="Calibri" pitchFamily="34" charset="0"/>
              </a:rPr>
              <a:t>Daya</a:t>
            </a:r>
            <a:r>
              <a:rPr lang="en-US" dirty="0" smtClean="0">
                <a:latin typeface="Calibri" pitchFamily="34" charset="0"/>
              </a:rPr>
              <a:t> and </a:t>
            </a:r>
            <a:r>
              <a:rPr lang="en-US" dirty="0" err="1" smtClean="0">
                <a:latin typeface="Calibri" pitchFamily="34" charset="0"/>
              </a:rPr>
              <a:t>Gunby</a:t>
            </a:r>
            <a:r>
              <a:rPr lang="en-US" dirty="0" smtClean="0">
                <a:latin typeface="Calibri" pitchFamily="34" charset="0"/>
              </a:rPr>
              <a:t>, Cochrane 2006:3</a:t>
            </a:r>
            <a:r>
              <a:rPr lang="tr-TR" dirty="0" smtClean="0">
                <a:latin typeface="Calibri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>
            <a:normAutofit/>
          </a:bodyPr>
          <a:lstStyle/>
          <a:p>
            <a:pPr algn="ctr"/>
            <a:r>
              <a:rPr lang="tr-TR" dirty="0" smtClean="0"/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Luteal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Faz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Progesteron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Desteğİ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İçİn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kanIt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tr-TR" sz="3600" dirty="0" err="1" smtClean="0">
                <a:solidFill>
                  <a:schemeClr val="tx2"/>
                </a:solidFill>
                <a:latin typeface="Cambria" pitchFamily="18" charset="0"/>
              </a:rPr>
              <a:t>gelİşİm</a:t>
            </a:r>
            <a:r>
              <a:rPr lang="tr-TR" sz="3600" dirty="0" smtClean="0">
                <a:solidFill>
                  <a:schemeClr val="tx2"/>
                </a:solidFill>
                <a:latin typeface="Cambria" pitchFamily="18" charset="0"/>
              </a:rPr>
              <a:t> sürecİ</a:t>
            </a:r>
            <a:endParaRPr lang="tr-TR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060848"/>
            <a:ext cx="7239000" cy="43948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1600" dirty="0" smtClean="0">
                <a:solidFill>
                  <a:srgbClr val="0070C0"/>
                </a:solidFill>
                <a:latin typeface="Calibri" pitchFamily="34" charset="0"/>
              </a:rPr>
              <a:t>    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1985,</a:t>
            </a:r>
            <a:r>
              <a:rPr lang="tr-TR" dirty="0" err="1" smtClean="0">
                <a:latin typeface="Calibri" pitchFamily="34" charset="0"/>
              </a:rPr>
              <a:t>Progesteron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intramüsküler</a:t>
            </a:r>
            <a:r>
              <a:rPr lang="tr-TR" dirty="0" smtClean="0">
                <a:latin typeface="Calibri" pitchFamily="34" charset="0"/>
              </a:rPr>
              <a:t> </a:t>
            </a:r>
            <a:r>
              <a:rPr lang="tr-TR" dirty="0" err="1" smtClean="0">
                <a:latin typeface="Calibri" pitchFamily="34" charset="0"/>
              </a:rPr>
              <a:t>progesteron</a:t>
            </a:r>
            <a:r>
              <a:rPr lang="tr-TR" dirty="0" smtClean="0">
                <a:latin typeface="Calibri" pitchFamily="34" charset="0"/>
              </a:rPr>
              <a:t> (IM P)    50-100 mg/gün </a:t>
            </a:r>
          </a:p>
          <a:p>
            <a:pPr>
              <a:buNone/>
            </a:pPr>
            <a:r>
              <a:rPr lang="tr-TR" dirty="0" smtClean="0">
                <a:latin typeface="Calibri" pitchFamily="34" charset="0"/>
              </a:rPr>
              <a:t>    Uygulama zorluğu,enfeksiyon,</a:t>
            </a:r>
            <a:r>
              <a:rPr lang="tr-TR" dirty="0" err="1" smtClean="0">
                <a:latin typeface="Calibri" pitchFamily="34" charset="0"/>
              </a:rPr>
              <a:t>abse</a:t>
            </a:r>
            <a:r>
              <a:rPr lang="tr-TR" dirty="0" smtClean="0">
                <a:latin typeface="Calibri" pitchFamily="34" charset="0"/>
              </a:rPr>
              <a:t>     formasyonu,</a:t>
            </a:r>
            <a:r>
              <a:rPr lang="tr-TR" dirty="0" err="1" smtClean="0">
                <a:latin typeface="Calibri" pitchFamily="34" charset="0"/>
              </a:rPr>
              <a:t>allerjik</a:t>
            </a:r>
            <a:r>
              <a:rPr lang="tr-TR" dirty="0" smtClean="0">
                <a:latin typeface="Calibri" pitchFamily="34" charset="0"/>
              </a:rPr>
              <a:t> reaksiyonlar ve  </a:t>
            </a:r>
            <a:r>
              <a:rPr lang="tr-TR" dirty="0" err="1" smtClean="0">
                <a:latin typeface="Calibri" pitchFamily="34" charset="0"/>
              </a:rPr>
              <a:t>pulmoner</a:t>
            </a:r>
            <a:r>
              <a:rPr lang="tr-TR" dirty="0" smtClean="0">
                <a:latin typeface="Calibri" pitchFamily="34" charset="0"/>
              </a:rPr>
              <a:t> komplikasyonlar(</a:t>
            </a:r>
            <a:r>
              <a:rPr lang="tr-TR" sz="1900" dirty="0" smtClean="0">
                <a:latin typeface="Calibri" pitchFamily="34" charset="0"/>
              </a:rPr>
              <a:t>1,2,3)</a:t>
            </a:r>
            <a:endParaRPr lang="tr-TR" dirty="0" smtClean="0">
              <a:latin typeface="Calibri" pitchFamily="34" charset="0"/>
            </a:endParaRPr>
          </a:p>
          <a:p>
            <a:pPr>
              <a:buNone/>
            </a:pP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1-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Bouckaert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Y, Robert F,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Englert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Y, De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Backer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D, De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Vuyst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P,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Delbaere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A.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Acute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eosinophilic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pneumonia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associated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with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intramuscular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administration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of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as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luteal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phase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support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after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IVF: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case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report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. Hum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Reprod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2004;19(8):1806–1810</a:t>
            </a:r>
            <a:endParaRPr lang="tr-TR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2-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Veysman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B,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Vlahos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I,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Oshva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L.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Pneumonitis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eosinophilia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after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vitro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fertilization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treatment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Ann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Emerg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Med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2006;47(5):472–475 </a:t>
            </a:r>
            <a:endParaRPr lang="tr-TR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3-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Phy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JL,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Weiss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WT,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Weiler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CR,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Damario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MA.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Hypersensitivity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to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progesterone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-in-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oil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after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in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vitro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fertilization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and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embryo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transfer.</a:t>
            </a:r>
            <a:r>
              <a:rPr lang="tr-TR" sz="1400" i="1" dirty="0" err="1" smtClean="0">
                <a:solidFill>
                  <a:srgbClr val="0070C0"/>
                </a:solidFill>
                <a:latin typeface="Calibri" pitchFamily="34" charset="0"/>
              </a:rPr>
              <a:t>Fertil</a:t>
            </a:r>
            <a:r>
              <a:rPr lang="tr-TR" sz="1400" i="1" dirty="0" smtClean="0">
                <a:solidFill>
                  <a:srgbClr val="0070C0"/>
                </a:solidFill>
                <a:latin typeface="Calibri" pitchFamily="34" charset="0"/>
              </a:rPr>
              <a:t> Steril 2003;80(5):1272–1275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alibri" pitchFamily="34" charset="0"/>
              </a:rPr>
              <a:t>HCG,</a:t>
            </a:r>
            <a:r>
              <a:rPr lang="tr-TR" dirty="0" err="1" smtClean="0">
                <a:latin typeface="Calibri" pitchFamily="34" charset="0"/>
              </a:rPr>
              <a:t>Luteal</a:t>
            </a:r>
            <a:r>
              <a:rPr lang="tr-TR" dirty="0" smtClean="0">
                <a:latin typeface="Calibri" pitchFamily="34" charset="0"/>
              </a:rPr>
              <a:t> Faz Desteği *ilk meta-analiz</a:t>
            </a:r>
          </a:p>
          <a:p>
            <a:pPr>
              <a:buNone/>
            </a:pPr>
            <a:r>
              <a:rPr lang="tr-TR" sz="900" i="1" dirty="0" smtClean="0">
                <a:solidFill>
                  <a:srgbClr val="0070C0"/>
                </a:solidFill>
                <a:latin typeface="Calibri" pitchFamily="34" charset="0"/>
              </a:rPr>
              <a:t>     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*</a:t>
            </a:r>
            <a:r>
              <a:rPr lang="tr-TR" sz="1500" i="1" dirty="0" err="1" smtClean="0">
                <a:solidFill>
                  <a:srgbClr val="0070C0"/>
                </a:solidFill>
                <a:latin typeface="Calibri" pitchFamily="34" charset="0"/>
              </a:rPr>
              <a:t>Soliman</a:t>
            </a:r>
            <a:r>
              <a:rPr lang="tr-TR" sz="1500" i="1" dirty="0" smtClean="0">
                <a:solidFill>
                  <a:srgbClr val="0070C0"/>
                </a:solidFill>
                <a:latin typeface="Calibri" pitchFamily="34" charset="0"/>
              </a:rPr>
              <a:t> et al.1994</a:t>
            </a:r>
          </a:p>
          <a:p>
            <a:pPr>
              <a:buNone/>
            </a:pPr>
            <a:endParaRPr lang="tr-TR" sz="1400" dirty="0" smtClean="0">
              <a:solidFill>
                <a:srgbClr val="0070C0"/>
              </a:solidFill>
              <a:latin typeface="Calibri" pitchFamily="34" charset="0"/>
            </a:endParaRP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1610</TotalTime>
  <Words>2415</Words>
  <Application>Microsoft Office PowerPoint</Application>
  <PresentationFormat>Ekran Gösterisi (4:3)</PresentationFormat>
  <Paragraphs>212</Paragraphs>
  <Slides>63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64" baseType="lpstr">
      <vt:lpstr>Zengin</vt:lpstr>
      <vt:lpstr>ART’DE LUTEAL FAZ DESTEĞİ </vt:lpstr>
      <vt:lpstr>Slayt 2</vt:lpstr>
      <vt:lpstr>Slayt 3</vt:lpstr>
      <vt:lpstr>Slayt 4</vt:lpstr>
      <vt:lpstr>Slayt 5</vt:lpstr>
      <vt:lpstr>IVF sİkluslarInda Luteal Faz DİSfonksİyonu</vt:lpstr>
      <vt:lpstr>Slayt 7</vt:lpstr>
      <vt:lpstr>Luteal Faz Desteğİ İçİn KanIt</vt:lpstr>
      <vt:lpstr> Luteal Faz Progesteron Desteğİ İçİn kanIt gelİşİm sürecİ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 </vt:lpstr>
      <vt:lpstr>Slayt 25</vt:lpstr>
      <vt:lpstr>Slayt 26</vt:lpstr>
      <vt:lpstr>Slayt 27</vt:lpstr>
      <vt:lpstr>Vajİnal Progesteron Desteğİ İçİn Optİmal Doz?</vt:lpstr>
      <vt:lpstr>Slayt 29</vt:lpstr>
      <vt:lpstr>IVF SİkluslarInda Progesteron  başlamak İçİn optİmal zaman?</vt:lpstr>
      <vt:lpstr>IVF SikluslarInda Progesteron  başlamak İçİn optimal zaman?</vt:lpstr>
      <vt:lpstr>Slayt 32</vt:lpstr>
      <vt:lpstr>Progesteron desteğİ ne kadar devam edİlmelİ?</vt:lpstr>
      <vt:lpstr>Progesteron desteğİ ne kadar devam edİlmelİ?</vt:lpstr>
      <vt:lpstr>Slayt 35</vt:lpstr>
      <vt:lpstr>Slayt 36</vt:lpstr>
      <vt:lpstr>Slayt 37</vt:lpstr>
      <vt:lpstr>Slayt 38</vt:lpstr>
      <vt:lpstr>Slayt 39</vt:lpstr>
      <vt:lpstr>Serum Progesteron düzeylerİnİn takİbİne gerek var mIdIr? </vt:lpstr>
      <vt:lpstr>GnRH Agonİst İle tetİklenmİş sİkluslarda luteal faz desteğİ?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Progesteron İle Luteal Faz desteğİne Estradİol eklenmesİnİn faydasI var mIdIr?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EVE GÖTÜRÜLECEK MESAJLAR</vt:lpstr>
      <vt:lpstr>EVE GÖTÜRÜLECEK MESAJLAR</vt:lpstr>
      <vt:lpstr>EVE GÖTÜRÜLECEK MESAJLAR</vt:lpstr>
      <vt:lpstr>Slayt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toshıba</dc:creator>
  <cp:lastModifiedBy>toshıba</cp:lastModifiedBy>
  <cp:revision>191</cp:revision>
  <dcterms:created xsi:type="dcterms:W3CDTF">2015-04-25T12:42:52Z</dcterms:created>
  <dcterms:modified xsi:type="dcterms:W3CDTF">2015-05-13T10:19:59Z</dcterms:modified>
</cp:coreProperties>
</file>