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15" r:id="rId4"/>
    <p:sldId id="257" r:id="rId5"/>
    <p:sldId id="283" r:id="rId6"/>
    <p:sldId id="284" r:id="rId7"/>
    <p:sldId id="316" r:id="rId8"/>
    <p:sldId id="317" r:id="rId9"/>
    <p:sldId id="267" r:id="rId10"/>
    <p:sldId id="270" r:id="rId11"/>
    <p:sldId id="268" r:id="rId12"/>
    <p:sldId id="269" r:id="rId13"/>
    <p:sldId id="271" r:id="rId14"/>
    <p:sldId id="272" r:id="rId15"/>
    <p:sldId id="319" r:id="rId16"/>
    <p:sldId id="273" r:id="rId17"/>
    <p:sldId id="274" r:id="rId18"/>
    <p:sldId id="318" r:id="rId19"/>
    <p:sldId id="301" r:id="rId20"/>
    <p:sldId id="285" r:id="rId21"/>
    <p:sldId id="275" r:id="rId22"/>
    <p:sldId id="276" r:id="rId23"/>
    <p:sldId id="320" r:id="rId24"/>
    <p:sldId id="321" r:id="rId25"/>
    <p:sldId id="277" r:id="rId26"/>
    <p:sldId id="304" r:id="rId27"/>
    <p:sldId id="306" r:id="rId28"/>
    <p:sldId id="307" r:id="rId29"/>
    <p:sldId id="305" r:id="rId30"/>
    <p:sldId id="279" r:id="rId31"/>
    <p:sldId id="280" r:id="rId32"/>
    <p:sldId id="281" r:id="rId33"/>
    <p:sldId id="287" r:id="rId34"/>
    <p:sldId id="288" r:id="rId35"/>
    <p:sldId id="289" r:id="rId36"/>
    <p:sldId id="290" r:id="rId37"/>
    <p:sldId id="291" r:id="rId38"/>
    <p:sldId id="292" r:id="rId39"/>
    <p:sldId id="302" r:id="rId40"/>
    <p:sldId id="308" r:id="rId41"/>
    <p:sldId id="309" r:id="rId42"/>
    <p:sldId id="310" r:id="rId43"/>
    <p:sldId id="311" r:id="rId44"/>
    <p:sldId id="312" r:id="rId45"/>
    <p:sldId id="313" r:id="rId46"/>
    <p:sldId id="293" r:id="rId47"/>
    <p:sldId id="294" r:id="rId48"/>
    <p:sldId id="303" r:id="rId49"/>
    <p:sldId id="295" r:id="rId50"/>
    <p:sldId id="296" r:id="rId51"/>
    <p:sldId id="297" r:id="rId52"/>
    <p:sldId id="298" r:id="rId53"/>
    <p:sldId id="322" r:id="rId54"/>
    <p:sldId id="299" r:id="rId55"/>
    <p:sldId id="300" r:id="rId5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B3DBA-C763-471F-BBE1-2F02F8DAC1AD}" type="datetimeFigureOut">
              <a:rPr lang="tr-TR" smtClean="0"/>
              <a:pPr/>
              <a:t>12.05.2015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5656-4DBE-47F5-B5A6-15DDD1D54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B3DBA-C763-471F-BBE1-2F02F8DAC1AD}" type="datetimeFigureOut">
              <a:rPr lang="tr-TR" smtClean="0"/>
              <a:pPr/>
              <a:t>12.05.2015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5656-4DBE-47F5-B5A6-15DDD1D54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B3DBA-C763-471F-BBE1-2F02F8DAC1AD}" type="datetimeFigureOut">
              <a:rPr lang="tr-TR" smtClean="0"/>
              <a:pPr/>
              <a:t>12.05.2015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5656-4DBE-47F5-B5A6-15DDD1D54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B3DBA-C763-471F-BBE1-2F02F8DAC1AD}" type="datetimeFigureOut">
              <a:rPr lang="tr-TR" smtClean="0"/>
              <a:pPr/>
              <a:t>12.05.2015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5656-4DBE-47F5-B5A6-15DDD1D54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B3DBA-C763-471F-BBE1-2F02F8DAC1AD}" type="datetimeFigureOut">
              <a:rPr lang="tr-TR" smtClean="0"/>
              <a:pPr/>
              <a:t>12.05.2015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5656-4DBE-47F5-B5A6-15DDD1D54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B3DBA-C763-471F-BBE1-2F02F8DAC1AD}" type="datetimeFigureOut">
              <a:rPr lang="tr-TR" smtClean="0"/>
              <a:pPr/>
              <a:t>12.05.2015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5656-4DBE-47F5-B5A6-15DDD1D54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B3DBA-C763-471F-BBE1-2F02F8DAC1AD}" type="datetimeFigureOut">
              <a:rPr lang="tr-TR" smtClean="0"/>
              <a:pPr/>
              <a:t>12.05.2015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5656-4DBE-47F5-B5A6-15DDD1D54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B3DBA-C763-471F-BBE1-2F02F8DAC1AD}" type="datetimeFigureOut">
              <a:rPr lang="tr-TR" smtClean="0"/>
              <a:pPr/>
              <a:t>12.05.2015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5656-4DBE-47F5-B5A6-15DDD1D54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B3DBA-C763-471F-BBE1-2F02F8DAC1AD}" type="datetimeFigureOut">
              <a:rPr lang="tr-TR" smtClean="0"/>
              <a:pPr/>
              <a:t>12.05.2015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5656-4DBE-47F5-B5A6-15DDD1D54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B3DBA-C763-471F-BBE1-2F02F8DAC1AD}" type="datetimeFigureOut">
              <a:rPr lang="tr-TR" smtClean="0"/>
              <a:pPr/>
              <a:t>12.05.2015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5656-4DBE-47F5-B5A6-15DDD1D54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B3DBA-C763-471F-BBE1-2F02F8DAC1AD}" type="datetimeFigureOut">
              <a:rPr lang="tr-TR" smtClean="0"/>
              <a:pPr/>
              <a:t>12.05.2015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5656-4DBE-47F5-B5A6-15DDD1D54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B3DBA-C763-471F-BBE1-2F02F8DAC1AD}" type="datetimeFigureOut">
              <a:rPr lang="tr-TR" smtClean="0"/>
              <a:pPr/>
              <a:t>12.05.2015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85656-4DBE-47F5-B5A6-15DDD1D546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cesarean-delivery-technique/abstract/50" TargetMode="External"/><Relationship Id="rId2" Type="http://schemas.openxmlformats.org/officeDocument/2006/relationships/hyperlink" Target="http://www.uptodate.com/contents/cesarean-delivery-technique/abstract/4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ptodate.com/contents/cesarean-delivery-technique/abstract/5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Bujold%20E%5bAuthor%5d&amp;cauthor=true&amp;cauthor_uid=24912096" TargetMode="External"/><Relationship Id="rId3" Type="http://schemas.openxmlformats.org/officeDocument/2006/relationships/hyperlink" Target="http://www.ncbi.nlm.nih.gov/pubmed/?term=Roberge%20S%5bAuthor%5d&amp;cauthor=true&amp;cauthor_uid=24912096" TargetMode="External"/><Relationship Id="rId7" Type="http://schemas.openxmlformats.org/officeDocument/2006/relationships/hyperlink" Target="http://www.ncbi.nlm.nih.gov/pubmed/?term=Moore%20L%5bAuthor%5d&amp;cauthor=true&amp;cauthor_uid=24912096" TargetMode="External"/><Relationship Id="rId2" Type="http://schemas.openxmlformats.org/officeDocument/2006/relationships/hyperlink" Target="http://www.ncbi.nlm.nih.gov/pubmed/249120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?term=Chaillet%20N%5bAuthor%5d&amp;cauthor=true&amp;cauthor_uid=24912096" TargetMode="External"/><Relationship Id="rId5" Type="http://schemas.openxmlformats.org/officeDocument/2006/relationships/hyperlink" Target="http://www.ncbi.nlm.nih.gov/pubmed/?term=Berghella%20V%5bAuthor%5d&amp;cauthor=true&amp;cauthor_uid=24912096" TargetMode="External"/><Relationship Id="rId4" Type="http://schemas.openxmlformats.org/officeDocument/2006/relationships/hyperlink" Target="http://www.ncbi.nlm.nih.gov/pubmed/?term=Demers%20S%5bAuthor%5d&amp;cauthor=true&amp;cauthor_uid=24912096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cesarean-delivery-technique/abstract/56" TargetMode="External"/><Relationship Id="rId2" Type="http://schemas.openxmlformats.org/officeDocument/2006/relationships/hyperlink" Target="http://www.uptodate.com/contents/cesarean-delivery-technique/abstract/5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ptodate.com/contents/cesarean-delivery-technique/abstract/57" TargetMode="Externa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7858180" cy="2528904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chemeClr val="tx2"/>
                </a:solidFill>
              </a:rPr>
              <a:t>KANITA DAYALI TIP PERSPEKTİFİNDEN 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smtClean="0">
                <a:solidFill>
                  <a:schemeClr val="tx2"/>
                </a:solidFill>
              </a:rPr>
              <a:t>SEZARYEN 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smtClean="0">
                <a:solidFill>
                  <a:schemeClr val="tx2"/>
                </a:solidFill>
              </a:rPr>
              <a:t>NASIL YAPILMALI ?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428860" y="4786322"/>
            <a:ext cx="6400800" cy="900122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Prof. Dr. CEM TURAN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>
                <a:solidFill>
                  <a:schemeClr val="tx2"/>
                </a:solidFill>
              </a:rPr>
              <a:t>Profilaktik</a:t>
            </a:r>
            <a:r>
              <a:rPr lang="tr-TR" b="1" dirty="0">
                <a:solidFill>
                  <a:schemeClr val="tx2"/>
                </a:solidFill>
              </a:rPr>
              <a:t> </a:t>
            </a:r>
            <a:r>
              <a:rPr lang="tr-TR" b="1" dirty="0" smtClean="0">
                <a:solidFill>
                  <a:schemeClr val="tx2"/>
                </a:solidFill>
              </a:rPr>
              <a:t>Antibiyotik Verilme Zamanı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Antibiyotik verilme zamanı (</a:t>
            </a:r>
            <a:r>
              <a:rPr lang="tr-TR" dirty="0" err="1"/>
              <a:t>Preoperatif</a:t>
            </a:r>
            <a:r>
              <a:rPr lang="tr-TR" dirty="0"/>
              <a:t> veya kordon </a:t>
            </a:r>
            <a:r>
              <a:rPr lang="tr-TR" dirty="0" err="1"/>
              <a:t>klemplenmesinden</a:t>
            </a:r>
            <a:r>
              <a:rPr lang="tr-TR" dirty="0"/>
              <a:t> sonra)</a:t>
            </a:r>
          </a:p>
          <a:p>
            <a:r>
              <a:rPr lang="tr-TR" dirty="0"/>
              <a:t>4 RCT ve </a:t>
            </a:r>
            <a:r>
              <a:rPr lang="tr-TR" dirty="0" smtClean="0"/>
              <a:t>1 </a:t>
            </a:r>
            <a:r>
              <a:rPr lang="tr-TR" dirty="0" err="1" smtClean="0"/>
              <a:t>metaanaliz</a:t>
            </a:r>
            <a:endParaRPr lang="tr-TR" dirty="0" smtClean="0"/>
          </a:p>
          <a:p>
            <a:r>
              <a:rPr lang="tr-TR" sz="1600" dirty="0" smtClean="0"/>
              <a:t>*</a:t>
            </a:r>
            <a:r>
              <a:rPr lang="tr-TR" sz="1600" dirty="0" err="1" smtClean="0"/>
              <a:t>Thigpen</a:t>
            </a:r>
            <a:r>
              <a:rPr lang="tr-TR" sz="1600" dirty="0" smtClean="0"/>
              <a:t> </a:t>
            </a:r>
            <a:r>
              <a:rPr lang="tr-TR" sz="1600" dirty="0"/>
              <a:t>BD, </a:t>
            </a:r>
            <a:r>
              <a:rPr lang="tr-TR" sz="1600" dirty="0" err="1"/>
              <a:t>Hood</a:t>
            </a:r>
            <a:r>
              <a:rPr lang="tr-TR" sz="1600" dirty="0"/>
              <a:t> WA, </a:t>
            </a:r>
            <a:r>
              <a:rPr lang="tr-TR" sz="1600" dirty="0" err="1"/>
              <a:t>Chauhan</a:t>
            </a:r>
            <a:r>
              <a:rPr lang="tr-TR" sz="1600" dirty="0"/>
              <a:t> S, et al. </a:t>
            </a:r>
            <a:r>
              <a:rPr lang="tr-TR" sz="1600" dirty="0" err="1"/>
              <a:t>Timing</a:t>
            </a:r>
            <a:r>
              <a:rPr lang="tr-TR" sz="1600" dirty="0"/>
              <a:t> of </a:t>
            </a:r>
            <a:r>
              <a:rPr lang="tr-TR" sz="1600" dirty="0" err="1"/>
              <a:t>prophylactic</a:t>
            </a:r>
            <a:r>
              <a:rPr lang="tr-TR" sz="1600" dirty="0"/>
              <a:t> </a:t>
            </a:r>
            <a:r>
              <a:rPr lang="tr-TR" sz="1600" dirty="0" err="1"/>
              <a:t>antibiotic</a:t>
            </a:r>
            <a:r>
              <a:rPr lang="tr-TR" sz="1600" dirty="0"/>
              <a:t> </a:t>
            </a:r>
            <a:r>
              <a:rPr lang="tr-TR" sz="1600" dirty="0" err="1"/>
              <a:t>administration</a:t>
            </a:r>
            <a:r>
              <a:rPr lang="tr-TR" sz="1600" dirty="0"/>
              <a:t> in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uninfected</a:t>
            </a:r>
            <a:r>
              <a:rPr lang="tr-TR" sz="1600" dirty="0"/>
              <a:t> </a:t>
            </a:r>
            <a:r>
              <a:rPr lang="tr-TR" sz="1600" dirty="0" err="1"/>
              <a:t>laboring</a:t>
            </a:r>
            <a:r>
              <a:rPr lang="tr-TR" sz="1600" dirty="0"/>
              <a:t> </a:t>
            </a:r>
            <a:r>
              <a:rPr lang="tr-TR" sz="1600" dirty="0" err="1"/>
              <a:t>gravida</a:t>
            </a:r>
            <a:r>
              <a:rPr lang="tr-TR" sz="1600" dirty="0"/>
              <a:t>: a </a:t>
            </a:r>
            <a:r>
              <a:rPr lang="tr-TR" sz="1600" dirty="0" err="1"/>
              <a:t>randomized</a:t>
            </a:r>
            <a:r>
              <a:rPr lang="tr-TR" sz="1600" dirty="0"/>
              <a:t> </a:t>
            </a:r>
            <a:r>
              <a:rPr lang="tr-TR" sz="1600" dirty="0" err="1"/>
              <a:t>clinical</a:t>
            </a:r>
            <a:r>
              <a:rPr lang="tr-TR" sz="1600" dirty="0"/>
              <a:t> </a:t>
            </a:r>
            <a:r>
              <a:rPr lang="tr-TR" sz="1600" dirty="0" err="1"/>
              <a:t>trial</a:t>
            </a:r>
            <a:r>
              <a:rPr lang="tr-TR" sz="1600" dirty="0"/>
              <a:t>. </a:t>
            </a:r>
            <a:r>
              <a:rPr lang="tr-TR" sz="1600" dirty="0" err="1"/>
              <a:t>Am</a:t>
            </a:r>
            <a:r>
              <a:rPr lang="tr-TR" sz="1600" dirty="0"/>
              <a:t> J </a:t>
            </a:r>
            <a:r>
              <a:rPr lang="tr-TR" sz="1600" dirty="0" err="1"/>
              <a:t>Obstet</a:t>
            </a:r>
            <a:r>
              <a:rPr lang="tr-TR" sz="1600" dirty="0"/>
              <a:t> </a:t>
            </a:r>
            <a:r>
              <a:rPr lang="tr-TR" sz="1600" dirty="0" err="1"/>
              <a:t>Gynecol</a:t>
            </a:r>
            <a:r>
              <a:rPr lang="tr-TR" sz="1600" dirty="0"/>
              <a:t> 2005;192: 1864-8; </a:t>
            </a:r>
            <a:r>
              <a:rPr lang="tr-TR" sz="1600" dirty="0" err="1"/>
              <a:t>discussion</a:t>
            </a:r>
            <a:r>
              <a:rPr lang="tr-TR" sz="1600" dirty="0"/>
              <a:t> 1868-71. </a:t>
            </a:r>
            <a:endParaRPr lang="tr-TR" sz="1600" dirty="0" smtClean="0"/>
          </a:p>
          <a:p>
            <a:r>
              <a:rPr lang="tr-TR" sz="1600" dirty="0"/>
              <a:t>*</a:t>
            </a:r>
            <a:r>
              <a:rPr lang="tr-TR" sz="1600" dirty="0" err="1" smtClean="0"/>
              <a:t>Sullivan</a:t>
            </a:r>
            <a:r>
              <a:rPr lang="tr-TR" sz="1600" dirty="0" smtClean="0"/>
              <a:t> </a:t>
            </a:r>
            <a:r>
              <a:rPr lang="tr-TR" sz="1600" dirty="0"/>
              <a:t>SA, Smith T, </a:t>
            </a:r>
            <a:r>
              <a:rPr lang="tr-TR" sz="1600" dirty="0" err="1"/>
              <a:t>Chang</a:t>
            </a:r>
            <a:r>
              <a:rPr lang="tr-TR" sz="1600" dirty="0"/>
              <a:t> E, </a:t>
            </a:r>
            <a:r>
              <a:rPr lang="tr-TR" sz="1600" dirty="0" err="1"/>
              <a:t>Hulsey</a:t>
            </a:r>
            <a:r>
              <a:rPr lang="tr-TR" sz="1600" dirty="0"/>
              <a:t> T, </a:t>
            </a:r>
            <a:r>
              <a:rPr lang="tr-TR" sz="1600" dirty="0" err="1"/>
              <a:t>Vandorsten</a:t>
            </a:r>
            <a:r>
              <a:rPr lang="tr-TR" sz="1600" dirty="0"/>
              <a:t> JP, </a:t>
            </a:r>
            <a:r>
              <a:rPr lang="tr-TR" sz="1600" dirty="0" err="1"/>
              <a:t>Soper</a:t>
            </a:r>
            <a:r>
              <a:rPr lang="tr-TR" sz="1600" dirty="0"/>
              <a:t> D. Administration of </a:t>
            </a:r>
            <a:r>
              <a:rPr lang="tr-TR" sz="1600" dirty="0" err="1"/>
              <a:t>cefazolin</a:t>
            </a:r>
            <a:r>
              <a:rPr lang="tr-TR" sz="1600" dirty="0"/>
              <a:t> </a:t>
            </a:r>
            <a:r>
              <a:rPr lang="tr-TR" sz="1600" dirty="0" err="1"/>
              <a:t>prior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skin </a:t>
            </a:r>
            <a:r>
              <a:rPr lang="tr-TR" sz="1600" dirty="0" err="1"/>
              <a:t>incision</a:t>
            </a:r>
            <a:r>
              <a:rPr lang="tr-TR" sz="1600" dirty="0"/>
              <a:t> is </a:t>
            </a:r>
            <a:r>
              <a:rPr lang="tr-TR" sz="1600" dirty="0" err="1"/>
              <a:t>superior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cefazolin</a:t>
            </a:r>
            <a:r>
              <a:rPr lang="tr-TR" sz="1600" dirty="0"/>
              <a:t> at </a:t>
            </a:r>
            <a:r>
              <a:rPr lang="tr-TR" sz="1600" dirty="0" err="1"/>
              <a:t>cord</a:t>
            </a:r>
            <a:r>
              <a:rPr lang="tr-TR" sz="1600" dirty="0"/>
              <a:t> </a:t>
            </a:r>
            <a:r>
              <a:rPr lang="tr-TR" sz="1600" dirty="0" err="1"/>
              <a:t>clamping</a:t>
            </a:r>
            <a:r>
              <a:rPr lang="tr-TR" sz="1600" dirty="0"/>
              <a:t> in </a:t>
            </a:r>
            <a:r>
              <a:rPr lang="tr-TR" sz="1600" dirty="0" err="1"/>
              <a:t>preventing</a:t>
            </a:r>
            <a:r>
              <a:rPr lang="tr-TR" sz="1600" dirty="0"/>
              <a:t> </a:t>
            </a:r>
            <a:r>
              <a:rPr lang="tr-TR" sz="1600" dirty="0" err="1"/>
              <a:t>postcesarean</a:t>
            </a:r>
            <a:r>
              <a:rPr lang="tr-TR" sz="1600" dirty="0"/>
              <a:t> </a:t>
            </a:r>
            <a:r>
              <a:rPr lang="tr-TR" sz="1600" dirty="0" err="1"/>
              <a:t>infectious</a:t>
            </a:r>
            <a:r>
              <a:rPr lang="tr-TR" sz="1600" dirty="0"/>
              <a:t> </a:t>
            </a:r>
            <a:r>
              <a:rPr lang="tr-TR" sz="1600" dirty="0" err="1"/>
              <a:t>morbidity</a:t>
            </a:r>
            <a:r>
              <a:rPr lang="tr-TR" sz="1600" dirty="0"/>
              <a:t>: a </a:t>
            </a:r>
            <a:r>
              <a:rPr lang="tr-TR" sz="1600" dirty="0" err="1"/>
              <a:t>randomized</a:t>
            </a:r>
            <a:r>
              <a:rPr lang="tr-TR" sz="1600" dirty="0"/>
              <a:t>, </a:t>
            </a:r>
            <a:r>
              <a:rPr lang="tr-TR" sz="1600" dirty="0" err="1"/>
              <a:t>controlled</a:t>
            </a:r>
            <a:r>
              <a:rPr lang="tr-TR" sz="1600" dirty="0"/>
              <a:t> </a:t>
            </a:r>
            <a:r>
              <a:rPr lang="tr-TR" sz="1600" dirty="0" err="1"/>
              <a:t>trial</a:t>
            </a:r>
            <a:r>
              <a:rPr lang="tr-TR" sz="1600" dirty="0"/>
              <a:t>. </a:t>
            </a:r>
            <a:r>
              <a:rPr lang="tr-TR" sz="1600" dirty="0" err="1"/>
              <a:t>Am</a:t>
            </a:r>
            <a:r>
              <a:rPr lang="tr-TR" sz="1600" dirty="0"/>
              <a:t> J </a:t>
            </a:r>
            <a:r>
              <a:rPr lang="tr-TR" sz="1600" dirty="0" err="1"/>
              <a:t>Obstet</a:t>
            </a:r>
            <a:r>
              <a:rPr lang="tr-TR" sz="1600" dirty="0"/>
              <a:t> </a:t>
            </a:r>
            <a:r>
              <a:rPr lang="tr-TR" sz="1600" dirty="0" err="1"/>
              <a:t>Gynecol</a:t>
            </a:r>
            <a:r>
              <a:rPr lang="tr-TR" sz="1600" dirty="0"/>
              <a:t> 2007;196: 455.e1-5. </a:t>
            </a:r>
            <a:endParaRPr lang="tr-TR" sz="1600" dirty="0" smtClean="0"/>
          </a:p>
          <a:p>
            <a:r>
              <a:rPr lang="tr-TR" sz="1600" dirty="0" smtClean="0"/>
              <a:t>*</a:t>
            </a:r>
            <a:r>
              <a:rPr lang="tr-TR" sz="1600" dirty="0" err="1" smtClean="0"/>
              <a:t>Witt</a:t>
            </a:r>
            <a:r>
              <a:rPr lang="tr-TR" sz="1600" dirty="0" smtClean="0"/>
              <a:t> </a:t>
            </a:r>
            <a:r>
              <a:rPr lang="tr-TR" sz="1600" dirty="0"/>
              <a:t>A, </a:t>
            </a:r>
            <a:r>
              <a:rPr lang="tr-TR" sz="1600" dirty="0" err="1"/>
              <a:t>Doner</a:t>
            </a:r>
            <a:r>
              <a:rPr lang="tr-TR" sz="1600" dirty="0"/>
              <a:t> M, </a:t>
            </a:r>
            <a:r>
              <a:rPr lang="tr-TR" sz="1600" dirty="0" err="1"/>
              <a:t>Petricevic</a:t>
            </a:r>
            <a:r>
              <a:rPr lang="tr-TR" sz="1600" dirty="0"/>
              <a:t> L, et al. </a:t>
            </a:r>
            <a:r>
              <a:rPr lang="tr-TR" sz="1600" dirty="0" err="1"/>
              <a:t>Antibiotic</a:t>
            </a:r>
            <a:r>
              <a:rPr lang="tr-TR" sz="1600" dirty="0"/>
              <a:t> </a:t>
            </a:r>
            <a:r>
              <a:rPr lang="tr-TR" sz="1600" dirty="0" err="1"/>
              <a:t>prophylaxis</a:t>
            </a:r>
            <a:r>
              <a:rPr lang="tr-TR" sz="1600" dirty="0"/>
              <a:t> </a:t>
            </a:r>
            <a:r>
              <a:rPr lang="tr-TR" sz="1600" dirty="0" err="1"/>
              <a:t>before</a:t>
            </a:r>
            <a:r>
              <a:rPr lang="tr-TR" sz="1600" dirty="0"/>
              <a:t> </a:t>
            </a:r>
            <a:r>
              <a:rPr lang="tr-TR" sz="1600" dirty="0" err="1"/>
              <a:t>surgery</a:t>
            </a:r>
            <a:r>
              <a:rPr lang="tr-TR" sz="1600" dirty="0"/>
              <a:t> </a:t>
            </a:r>
            <a:r>
              <a:rPr lang="tr-TR" sz="1600" dirty="0" err="1"/>
              <a:t>vs</a:t>
            </a:r>
            <a:r>
              <a:rPr lang="tr-TR" sz="1600" dirty="0"/>
              <a:t> </a:t>
            </a:r>
            <a:r>
              <a:rPr lang="tr-TR" sz="1600" dirty="0" err="1"/>
              <a:t>after</a:t>
            </a:r>
            <a:r>
              <a:rPr lang="tr-TR" sz="1600" dirty="0"/>
              <a:t> </a:t>
            </a:r>
            <a:r>
              <a:rPr lang="tr-TR" sz="1600" dirty="0" err="1"/>
              <a:t>cord</a:t>
            </a:r>
            <a:r>
              <a:rPr lang="tr-TR" sz="1600" dirty="0"/>
              <a:t> </a:t>
            </a:r>
            <a:r>
              <a:rPr lang="tr-TR" sz="1600" dirty="0" err="1"/>
              <a:t>clamping</a:t>
            </a:r>
            <a:r>
              <a:rPr lang="tr-TR" sz="1600" dirty="0"/>
              <a:t> in </a:t>
            </a:r>
            <a:r>
              <a:rPr lang="tr-TR" sz="1600" dirty="0" err="1"/>
              <a:t>elective</a:t>
            </a:r>
            <a:r>
              <a:rPr lang="tr-TR" sz="1600" dirty="0"/>
              <a:t> </a:t>
            </a:r>
            <a:r>
              <a:rPr lang="tr-TR" sz="1600" dirty="0" err="1"/>
              <a:t>cesarean</a:t>
            </a:r>
            <a:r>
              <a:rPr lang="tr-TR" sz="1600" dirty="0"/>
              <a:t> </a:t>
            </a:r>
            <a:r>
              <a:rPr lang="tr-TR" sz="1600" dirty="0" err="1"/>
              <a:t>delivery</a:t>
            </a:r>
            <a:r>
              <a:rPr lang="tr-TR" sz="1600" dirty="0"/>
              <a:t>: a </a:t>
            </a:r>
            <a:r>
              <a:rPr lang="tr-TR" sz="1600" dirty="0" err="1"/>
              <a:t>double-blind</a:t>
            </a:r>
            <a:r>
              <a:rPr lang="tr-TR" sz="1600" dirty="0"/>
              <a:t>, </a:t>
            </a:r>
            <a:r>
              <a:rPr lang="tr-TR" sz="1600" dirty="0" err="1"/>
              <a:t>prospective</a:t>
            </a:r>
            <a:r>
              <a:rPr lang="tr-TR" sz="1600" dirty="0"/>
              <a:t>, </a:t>
            </a:r>
            <a:r>
              <a:rPr lang="tr-TR" sz="1600" dirty="0" err="1"/>
              <a:t>randomized</a:t>
            </a:r>
            <a:r>
              <a:rPr lang="tr-TR" sz="1600" dirty="0"/>
              <a:t>, </a:t>
            </a:r>
            <a:r>
              <a:rPr lang="tr-TR" sz="1600" dirty="0" err="1"/>
              <a:t>placebo-controlled</a:t>
            </a:r>
            <a:r>
              <a:rPr lang="tr-TR" sz="1600" dirty="0"/>
              <a:t> </a:t>
            </a:r>
            <a:r>
              <a:rPr lang="tr-TR" sz="1600" dirty="0" err="1"/>
              <a:t>trial</a:t>
            </a:r>
            <a:r>
              <a:rPr lang="tr-TR" sz="1600" dirty="0"/>
              <a:t>. </a:t>
            </a:r>
            <a:r>
              <a:rPr lang="tr-TR" sz="1600" dirty="0" err="1"/>
              <a:t>Arch</a:t>
            </a:r>
            <a:r>
              <a:rPr lang="tr-TR" sz="1600" dirty="0"/>
              <a:t> </a:t>
            </a:r>
            <a:r>
              <a:rPr lang="tr-TR" sz="1600" dirty="0" err="1"/>
              <a:t>Surg</a:t>
            </a:r>
            <a:r>
              <a:rPr lang="tr-TR" sz="1600" dirty="0"/>
              <a:t> 2011;146:1404-9. </a:t>
            </a:r>
            <a:endParaRPr lang="tr-TR" sz="1600" dirty="0" smtClean="0"/>
          </a:p>
          <a:p>
            <a:r>
              <a:rPr lang="tr-TR" sz="1600" dirty="0" smtClean="0"/>
              <a:t>*</a:t>
            </a:r>
            <a:r>
              <a:rPr lang="tr-TR" sz="1600" dirty="0" err="1" smtClean="0"/>
              <a:t>Macones</a:t>
            </a:r>
            <a:r>
              <a:rPr lang="tr-TR" sz="1600" dirty="0" smtClean="0"/>
              <a:t> </a:t>
            </a:r>
            <a:r>
              <a:rPr lang="tr-TR" sz="1600" dirty="0"/>
              <a:t>GA, </a:t>
            </a:r>
            <a:r>
              <a:rPr lang="tr-TR" sz="1600" dirty="0" err="1"/>
              <a:t>Cleary</a:t>
            </a:r>
            <a:r>
              <a:rPr lang="tr-TR" sz="1600" dirty="0"/>
              <a:t> KL, </a:t>
            </a:r>
            <a:r>
              <a:rPr lang="tr-TR" sz="1600" dirty="0" err="1"/>
              <a:t>Parry</a:t>
            </a:r>
            <a:r>
              <a:rPr lang="tr-TR" sz="1600" dirty="0"/>
              <a:t> S, et al.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timing</a:t>
            </a:r>
            <a:r>
              <a:rPr lang="tr-TR" sz="1600" dirty="0"/>
              <a:t> of </a:t>
            </a:r>
            <a:r>
              <a:rPr lang="tr-TR" sz="1600" dirty="0" err="1"/>
              <a:t>antibiotics</a:t>
            </a:r>
            <a:r>
              <a:rPr lang="tr-TR" sz="1600" dirty="0"/>
              <a:t> at </a:t>
            </a:r>
            <a:r>
              <a:rPr lang="tr-TR" sz="1600" dirty="0" err="1"/>
              <a:t>cesarean</a:t>
            </a:r>
            <a:r>
              <a:rPr lang="tr-TR" sz="1600" dirty="0"/>
              <a:t>: a </a:t>
            </a:r>
            <a:r>
              <a:rPr lang="tr-TR" sz="1600" dirty="0" err="1"/>
              <a:t>randomized</a:t>
            </a:r>
            <a:r>
              <a:rPr lang="tr-TR" sz="1600" dirty="0"/>
              <a:t> </a:t>
            </a:r>
            <a:r>
              <a:rPr lang="tr-TR" sz="1600" dirty="0" err="1"/>
              <a:t>controlled</a:t>
            </a:r>
            <a:r>
              <a:rPr lang="tr-TR" sz="1600" dirty="0"/>
              <a:t> </a:t>
            </a:r>
            <a:r>
              <a:rPr lang="tr-TR" sz="1600" dirty="0" err="1"/>
              <a:t>trial</a:t>
            </a:r>
            <a:r>
              <a:rPr lang="tr-TR" sz="1600" dirty="0"/>
              <a:t>. Am J </a:t>
            </a:r>
            <a:r>
              <a:rPr lang="tr-TR" sz="1600" dirty="0" err="1"/>
              <a:t>Perinatol</a:t>
            </a:r>
            <a:r>
              <a:rPr lang="tr-TR" sz="1600" dirty="0"/>
              <a:t> </a:t>
            </a:r>
            <a:r>
              <a:rPr lang="tr-TR" sz="1600" dirty="0" smtClean="0"/>
              <a:t>2012;29:273- </a:t>
            </a:r>
          </a:p>
          <a:p>
            <a:r>
              <a:rPr lang="tr-TR" sz="1600" dirty="0" smtClean="0"/>
              <a:t>*</a:t>
            </a:r>
            <a:r>
              <a:rPr lang="tr-TR" sz="1600" dirty="0" err="1" smtClean="0"/>
              <a:t>Costantine</a:t>
            </a:r>
            <a:r>
              <a:rPr lang="tr-TR" sz="1600" dirty="0" smtClean="0"/>
              <a:t> </a:t>
            </a:r>
            <a:r>
              <a:rPr lang="tr-TR" sz="1600" dirty="0"/>
              <a:t>MM, Rahman M, </a:t>
            </a:r>
            <a:r>
              <a:rPr lang="tr-TR" sz="1600" dirty="0" err="1"/>
              <a:t>Ghulmiyah</a:t>
            </a:r>
            <a:r>
              <a:rPr lang="tr-TR" sz="1600" dirty="0"/>
              <a:t> L, et al. </a:t>
            </a:r>
            <a:r>
              <a:rPr lang="tr-TR" sz="1600" dirty="0" err="1"/>
              <a:t>Timing</a:t>
            </a:r>
            <a:r>
              <a:rPr lang="tr-TR" sz="1600" dirty="0"/>
              <a:t> of </a:t>
            </a:r>
            <a:r>
              <a:rPr lang="tr-TR" sz="1600" dirty="0" err="1"/>
              <a:t>perioperative</a:t>
            </a:r>
            <a:r>
              <a:rPr lang="tr-TR" sz="1600" dirty="0"/>
              <a:t> </a:t>
            </a:r>
            <a:r>
              <a:rPr lang="tr-TR" sz="1600" dirty="0" err="1"/>
              <a:t>antibiotics</a:t>
            </a:r>
            <a:r>
              <a:rPr lang="tr-TR" sz="1600" dirty="0"/>
              <a:t> </a:t>
            </a:r>
            <a:r>
              <a:rPr lang="tr-TR" sz="1600" dirty="0" err="1"/>
              <a:t>for</a:t>
            </a:r>
            <a:r>
              <a:rPr lang="tr-TR" sz="1600" dirty="0"/>
              <a:t> </a:t>
            </a:r>
            <a:r>
              <a:rPr lang="tr-TR" sz="1600" dirty="0" err="1"/>
              <a:t>cesarean</a:t>
            </a:r>
            <a:r>
              <a:rPr lang="tr-TR" sz="1600" dirty="0"/>
              <a:t> </a:t>
            </a:r>
            <a:r>
              <a:rPr lang="tr-TR" sz="1600" dirty="0" err="1"/>
              <a:t>delivery</a:t>
            </a:r>
            <a:r>
              <a:rPr lang="tr-TR" sz="1600" dirty="0"/>
              <a:t>: a </a:t>
            </a:r>
            <a:r>
              <a:rPr lang="tr-TR" sz="1600" dirty="0" err="1"/>
              <a:t>metaanalysis</a:t>
            </a:r>
            <a:r>
              <a:rPr lang="tr-TR" sz="1600" dirty="0"/>
              <a:t>. </a:t>
            </a:r>
            <a:r>
              <a:rPr lang="tr-TR" sz="1600" dirty="0" err="1"/>
              <a:t>Am</a:t>
            </a:r>
            <a:r>
              <a:rPr lang="tr-TR" sz="1600" dirty="0"/>
              <a:t> J </a:t>
            </a:r>
            <a:r>
              <a:rPr lang="tr-TR" sz="1600" dirty="0" err="1"/>
              <a:t>Obstet</a:t>
            </a:r>
            <a:r>
              <a:rPr lang="tr-TR" sz="1600" dirty="0"/>
              <a:t> </a:t>
            </a:r>
            <a:r>
              <a:rPr lang="tr-TR" sz="1600" dirty="0" err="1"/>
              <a:t>Gynecol</a:t>
            </a:r>
            <a:r>
              <a:rPr lang="tr-TR" sz="1600" dirty="0"/>
              <a:t> 2008;199:301.e1-6.</a:t>
            </a:r>
          </a:p>
          <a:p>
            <a:r>
              <a:rPr lang="tr-TR" dirty="0"/>
              <a:t>2 çalışmada fark yok, diğer iki çalışmada </a:t>
            </a:r>
            <a:r>
              <a:rPr lang="tr-TR" dirty="0" err="1"/>
              <a:t>preoperatif</a:t>
            </a:r>
            <a:r>
              <a:rPr lang="tr-TR" dirty="0"/>
              <a:t> verilme (</a:t>
            </a:r>
            <a:r>
              <a:rPr lang="tr-TR" dirty="0" err="1"/>
              <a:t>neonatal</a:t>
            </a:r>
            <a:r>
              <a:rPr lang="tr-TR" dirty="0"/>
              <a:t> problem yaratmadan) daha üstün bulundu.</a:t>
            </a:r>
          </a:p>
          <a:p>
            <a:r>
              <a:rPr lang="tr-TR" dirty="0" err="1"/>
              <a:t>Metaanaliz</a:t>
            </a:r>
            <a:r>
              <a:rPr lang="tr-TR" dirty="0"/>
              <a:t>: </a:t>
            </a:r>
            <a:r>
              <a:rPr lang="tr-TR" dirty="0" err="1"/>
              <a:t>Preoperatif</a:t>
            </a:r>
            <a:r>
              <a:rPr lang="tr-TR" dirty="0"/>
              <a:t> (15-30 dakika önce)</a:t>
            </a:r>
          </a:p>
          <a:p>
            <a:pPr>
              <a:buNone/>
            </a:pPr>
            <a:r>
              <a:rPr lang="tr-TR" dirty="0"/>
              <a:t>	daha </a:t>
            </a:r>
            <a:r>
              <a:rPr lang="tr-TR" dirty="0" smtClean="0"/>
              <a:t>üstün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Öneri</a:t>
            </a:r>
            <a:r>
              <a:rPr lang="tr-TR" dirty="0"/>
              <a:t>: A   Düzey: </a:t>
            </a:r>
            <a:r>
              <a:rPr lang="tr-TR" dirty="0" smtClean="0"/>
              <a:t>Yüksek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3585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Tromboprofilaksi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Rutin </a:t>
            </a:r>
            <a:r>
              <a:rPr lang="tr-TR" dirty="0" err="1" smtClean="0"/>
              <a:t>tromboprofilaksi</a:t>
            </a:r>
            <a:r>
              <a:rPr lang="tr-TR" dirty="0" smtClean="0"/>
              <a:t> ve </a:t>
            </a:r>
            <a:r>
              <a:rPr lang="tr-TR" dirty="0" err="1" smtClean="0"/>
              <a:t>antiembolik</a:t>
            </a:r>
            <a:r>
              <a:rPr lang="tr-TR" dirty="0" smtClean="0"/>
              <a:t> çorap  ile yapılmış RCT yok.</a:t>
            </a:r>
          </a:p>
          <a:p>
            <a:r>
              <a:rPr lang="tr-TR" dirty="0" err="1" smtClean="0"/>
              <a:t>Heparin</a:t>
            </a:r>
            <a:r>
              <a:rPr lang="tr-TR" dirty="0" smtClean="0"/>
              <a:t> ve LMWH ile yapılmış bir çalışmalar var.</a:t>
            </a:r>
          </a:p>
          <a:p>
            <a:r>
              <a:rPr lang="tr-TR" sz="1100" dirty="0"/>
              <a:t>*</a:t>
            </a:r>
            <a:r>
              <a:rPr lang="tr-TR" sz="1100" dirty="0" err="1" smtClean="0"/>
              <a:t>Hill</a:t>
            </a:r>
            <a:r>
              <a:rPr lang="tr-TR" sz="1100" dirty="0" smtClean="0"/>
              <a:t> </a:t>
            </a:r>
            <a:r>
              <a:rPr lang="tr-TR" sz="1100" dirty="0"/>
              <a:t>NC, </a:t>
            </a:r>
            <a:r>
              <a:rPr lang="tr-TR" sz="1100" dirty="0" err="1"/>
              <a:t>Hill</a:t>
            </a:r>
            <a:r>
              <a:rPr lang="tr-TR" sz="1100" dirty="0"/>
              <a:t> JG, </a:t>
            </a:r>
            <a:r>
              <a:rPr lang="tr-TR" sz="1100" dirty="0" err="1"/>
              <a:t>Sargent</a:t>
            </a:r>
            <a:r>
              <a:rPr lang="tr-TR" sz="1100" dirty="0"/>
              <a:t> JM, Taylor CG, Bush PV. </a:t>
            </a:r>
            <a:r>
              <a:rPr lang="tr-TR" sz="1100" dirty="0" err="1"/>
              <a:t>Effect</a:t>
            </a:r>
            <a:r>
              <a:rPr lang="tr-TR" sz="1100" dirty="0"/>
              <a:t> of </a:t>
            </a:r>
            <a:r>
              <a:rPr lang="tr-TR" sz="1100" dirty="0" err="1"/>
              <a:t>low</a:t>
            </a:r>
            <a:r>
              <a:rPr lang="tr-TR" sz="1100" dirty="0"/>
              <a:t> </a:t>
            </a:r>
            <a:r>
              <a:rPr lang="tr-TR" sz="1100" dirty="0" err="1"/>
              <a:t>dose</a:t>
            </a:r>
            <a:r>
              <a:rPr lang="tr-TR" sz="1100" dirty="0"/>
              <a:t> </a:t>
            </a:r>
            <a:r>
              <a:rPr lang="tr-TR" sz="1100" dirty="0" err="1"/>
              <a:t>heparin</a:t>
            </a:r>
            <a:r>
              <a:rPr lang="tr-TR" sz="1100" dirty="0"/>
              <a:t> on </a:t>
            </a:r>
            <a:r>
              <a:rPr lang="tr-TR" sz="1100" dirty="0" err="1"/>
              <a:t>blood</a:t>
            </a:r>
            <a:r>
              <a:rPr lang="tr-TR" sz="1100" dirty="0"/>
              <a:t> </a:t>
            </a:r>
            <a:r>
              <a:rPr lang="tr-TR" sz="1100" dirty="0" err="1"/>
              <a:t>loss</a:t>
            </a:r>
            <a:r>
              <a:rPr lang="tr-TR" sz="1100" dirty="0"/>
              <a:t> at </a:t>
            </a:r>
            <a:r>
              <a:rPr lang="tr-TR" sz="1100" dirty="0" err="1"/>
              <a:t>caesarean</a:t>
            </a:r>
            <a:r>
              <a:rPr lang="tr-TR" sz="1100" dirty="0"/>
              <a:t> </a:t>
            </a:r>
            <a:r>
              <a:rPr lang="tr-TR" sz="1100" dirty="0" err="1"/>
              <a:t>section</a:t>
            </a:r>
            <a:r>
              <a:rPr lang="tr-TR" sz="1100" dirty="0"/>
              <a:t>. </a:t>
            </a:r>
            <a:r>
              <a:rPr lang="tr-TR" sz="1100" dirty="0" err="1"/>
              <a:t>Br</a:t>
            </a:r>
            <a:r>
              <a:rPr lang="tr-TR" sz="1100" dirty="0"/>
              <a:t> </a:t>
            </a:r>
            <a:r>
              <a:rPr lang="tr-TR" sz="1100" dirty="0" err="1"/>
              <a:t>Med</a:t>
            </a:r>
            <a:r>
              <a:rPr lang="tr-TR" sz="1100" dirty="0"/>
              <a:t> J (</a:t>
            </a:r>
            <a:r>
              <a:rPr lang="tr-TR" sz="1100" dirty="0" err="1"/>
              <a:t>Clin</a:t>
            </a:r>
            <a:r>
              <a:rPr lang="tr-TR" sz="1100" dirty="0"/>
              <a:t> </a:t>
            </a:r>
            <a:r>
              <a:rPr lang="tr-TR" sz="1100" dirty="0" err="1"/>
              <a:t>Res</a:t>
            </a:r>
            <a:r>
              <a:rPr lang="tr-TR" sz="1100" dirty="0"/>
              <a:t> </a:t>
            </a:r>
            <a:r>
              <a:rPr lang="tr-TR" sz="1100" dirty="0" err="1"/>
              <a:t>Ed</a:t>
            </a:r>
            <a:r>
              <a:rPr lang="tr-TR" sz="1100" dirty="0"/>
              <a:t>) 1988;296:1505-6. </a:t>
            </a:r>
            <a:endParaRPr lang="tr-TR" sz="1100" dirty="0" smtClean="0"/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Burrows</a:t>
            </a:r>
            <a:r>
              <a:rPr lang="tr-TR" sz="1100" dirty="0" smtClean="0"/>
              <a:t> </a:t>
            </a:r>
            <a:r>
              <a:rPr lang="tr-TR" sz="1100" dirty="0"/>
              <a:t>RF, </a:t>
            </a:r>
            <a:r>
              <a:rPr lang="tr-TR" sz="1100" dirty="0" err="1"/>
              <a:t>Gan</a:t>
            </a:r>
            <a:r>
              <a:rPr lang="tr-TR" sz="1100" dirty="0"/>
              <a:t> ET, </a:t>
            </a:r>
            <a:r>
              <a:rPr lang="tr-TR" sz="1100" dirty="0" err="1"/>
              <a:t>Gallus</a:t>
            </a:r>
            <a:r>
              <a:rPr lang="tr-TR" sz="1100" dirty="0"/>
              <a:t> AS, Wallace EM, </a:t>
            </a:r>
            <a:r>
              <a:rPr lang="tr-TR" sz="1100" dirty="0" err="1"/>
              <a:t>Burrows</a:t>
            </a:r>
            <a:r>
              <a:rPr lang="tr-TR" sz="1100" dirty="0"/>
              <a:t> EA. A </a:t>
            </a:r>
            <a:r>
              <a:rPr lang="tr-TR" sz="1100" dirty="0" err="1"/>
              <a:t>randomised</a:t>
            </a:r>
            <a:r>
              <a:rPr lang="tr-TR" sz="1100" dirty="0"/>
              <a:t> </a:t>
            </a:r>
            <a:r>
              <a:rPr lang="tr-TR" sz="1100" dirty="0" err="1"/>
              <a:t>doubleblind</a:t>
            </a:r>
            <a:r>
              <a:rPr lang="tr-TR" sz="1100" dirty="0"/>
              <a:t> </a:t>
            </a:r>
            <a:r>
              <a:rPr lang="tr-TR" sz="1100" dirty="0" err="1"/>
              <a:t>placebo</a:t>
            </a:r>
            <a:r>
              <a:rPr lang="tr-TR" sz="1100" dirty="0"/>
              <a:t> </a:t>
            </a:r>
            <a:r>
              <a:rPr lang="tr-TR" sz="1100" dirty="0" err="1"/>
              <a:t>controlled</a:t>
            </a:r>
            <a:r>
              <a:rPr lang="tr-TR" sz="1100" dirty="0"/>
              <a:t> </a:t>
            </a:r>
            <a:r>
              <a:rPr lang="tr-TR" sz="1100" dirty="0" err="1"/>
              <a:t>trial</a:t>
            </a:r>
            <a:r>
              <a:rPr lang="tr-TR" sz="1100" dirty="0"/>
              <a:t> of </a:t>
            </a:r>
            <a:r>
              <a:rPr lang="tr-TR" sz="1100" dirty="0" err="1"/>
              <a:t>low</a:t>
            </a:r>
            <a:r>
              <a:rPr lang="tr-TR" sz="1100" dirty="0"/>
              <a:t> </a:t>
            </a:r>
            <a:r>
              <a:rPr lang="tr-TR" sz="1100" dirty="0" err="1"/>
              <a:t>molecular</a:t>
            </a:r>
            <a:r>
              <a:rPr lang="tr-TR" sz="1100" dirty="0"/>
              <a:t> </a:t>
            </a:r>
            <a:r>
              <a:rPr lang="tr-TR" sz="1100" dirty="0" err="1"/>
              <a:t>weight</a:t>
            </a:r>
            <a:r>
              <a:rPr lang="tr-TR" sz="1100" dirty="0"/>
              <a:t> </a:t>
            </a:r>
            <a:r>
              <a:rPr lang="tr-TR" sz="1100" dirty="0" err="1"/>
              <a:t>heparin</a:t>
            </a:r>
            <a:r>
              <a:rPr lang="tr-TR" sz="1100" dirty="0"/>
              <a:t> as </a:t>
            </a:r>
            <a:r>
              <a:rPr lang="tr-TR" sz="1100" dirty="0" err="1"/>
              <a:t>prophylaxis</a:t>
            </a:r>
            <a:r>
              <a:rPr lang="tr-TR" sz="1100" dirty="0"/>
              <a:t> in </a:t>
            </a:r>
            <a:r>
              <a:rPr lang="tr-TR" sz="1100" dirty="0" err="1"/>
              <a:t>preventing</a:t>
            </a:r>
            <a:r>
              <a:rPr lang="tr-TR" sz="1100" dirty="0"/>
              <a:t> </a:t>
            </a:r>
            <a:r>
              <a:rPr lang="tr-TR" sz="1100" dirty="0" err="1"/>
              <a:t>venous</a:t>
            </a:r>
            <a:r>
              <a:rPr lang="tr-TR" sz="1100" dirty="0"/>
              <a:t> </a:t>
            </a:r>
            <a:r>
              <a:rPr lang="tr-TR" sz="1100" dirty="0" err="1"/>
              <a:t>thrombolic</a:t>
            </a:r>
            <a:r>
              <a:rPr lang="tr-TR" sz="1100" dirty="0"/>
              <a:t> </a:t>
            </a:r>
            <a:r>
              <a:rPr lang="tr-TR" sz="1100" dirty="0" err="1"/>
              <a:t>events</a:t>
            </a:r>
            <a:r>
              <a:rPr lang="tr-TR" sz="1100" dirty="0"/>
              <a:t> </a:t>
            </a:r>
            <a:r>
              <a:rPr lang="tr-TR" sz="1100" dirty="0" err="1"/>
              <a:t>after</a:t>
            </a:r>
            <a:r>
              <a:rPr lang="tr-TR" sz="1100" dirty="0"/>
              <a:t> </a:t>
            </a:r>
            <a:r>
              <a:rPr lang="tr-TR" sz="1100" dirty="0" err="1"/>
              <a:t>caesarean</a:t>
            </a:r>
            <a:r>
              <a:rPr lang="tr-TR" sz="1100" dirty="0"/>
              <a:t> </a:t>
            </a:r>
            <a:r>
              <a:rPr lang="tr-TR" sz="1100" dirty="0" err="1"/>
              <a:t>section</a:t>
            </a:r>
            <a:r>
              <a:rPr lang="tr-TR" sz="1100" dirty="0"/>
              <a:t>: a pilot </a:t>
            </a:r>
            <a:r>
              <a:rPr lang="tr-TR" sz="1100" dirty="0" err="1"/>
              <a:t>study</a:t>
            </a:r>
            <a:r>
              <a:rPr lang="tr-TR" sz="1100" dirty="0"/>
              <a:t>. BJOG 2001;108:835-9. </a:t>
            </a:r>
            <a:endParaRPr lang="tr-TR" sz="1100" dirty="0" smtClean="0"/>
          </a:p>
          <a:p>
            <a:r>
              <a:rPr lang="tr-TR" sz="1100" dirty="0" smtClean="0"/>
              <a:t>* </a:t>
            </a:r>
            <a:r>
              <a:rPr lang="tr-TR" sz="1100" dirty="0"/>
              <a:t>Gates S, </a:t>
            </a:r>
            <a:r>
              <a:rPr lang="tr-TR" sz="1100" dirty="0" err="1"/>
              <a:t>Brocklehurst</a:t>
            </a:r>
            <a:r>
              <a:rPr lang="tr-TR" sz="1100" dirty="0"/>
              <a:t> P, </a:t>
            </a:r>
            <a:r>
              <a:rPr lang="tr-TR" sz="1100" dirty="0" err="1"/>
              <a:t>Ayers</a:t>
            </a:r>
            <a:r>
              <a:rPr lang="tr-TR" sz="1100" dirty="0"/>
              <a:t> S, </a:t>
            </a:r>
            <a:r>
              <a:rPr lang="tr-TR" sz="1100" dirty="0" err="1"/>
              <a:t>Bowler</a:t>
            </a:r>
            <a:r>
              <a:rPr lang="tr-TR" sz="1100" dirty="0"/>
              <a:t> U. </a:t>
            </a:r>
            <a:r>
              <a:rPr lang="tr-TR" sz="1100" dirty="0" err="1"/>
              <a:t>Thromboprophylaxis</a:t>
            </a:r>
            <a:r>
              <a:rPr lang="tr-TR" sz="1100" dirty="0"/>
              <a:t>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pregnancy</a:t>
            </a:r>
            <a:r>
              <a:rPr lang="tr-TR" sz="1100" dirty="0"/>
              <a:t>: </a:t>
            </a:r>
            <a:r>
              <a:rPr lang="tr-TR" sz="1100" dirty="0" err="1"/>
              <a:t>two</a:t>
            </a:r>
            <a:r>
              <a:rPr lang="tr-TR" sz="1100" dirty="0"/>
              <a:t> </a:t>
            </a:r>
            <a:r>
              <a:rPr lang="tr-TR" sz="1100" dirty="0" err="1"/>
              <a:t>randomized</a:t>
            </a:r>
            <a:r>
              <a:rPr lang="tr-TR" sz="1100" dirty="0"/>
              <a:t> </a:t>
            </a:r>
            <a:r>
              <a:rPr lang="tr-TR" sz="1100" dirty="0" err="1"/>
              <a:t>controlled</a:t>
            </a:r>
            <a:r>
              <a:rPr lang="tr-TR" sz="1100" dirty="0"/>
              <a:t> pilot </a:t>
            </a:r>
            <a:r>
              <a:rPr lang="tr-TR" sz="1100" dirty="0" err="1"/>
              <a:t>trials</a:t>
            </a:r>
            <a:r>
              <a:rPr lang="tr-TR" sz="1100" dirty="0"/>
              <a:t> </a:t>
            </a:r>
            <a:r>
              <a:rPr lang="tr-TR" sz="1100" dirty="0" err="1"/>
              <a:t>that</a:t>
            </a:r>
            <a:r>
              <a:rPr lang="tr-TR" sz="1100" dirty="0"/>
              <a:t> </a:t>
            </a:r>
            <a:r>
              <a:rPr lang="tr-TR" sz="1100" dirty="0" err="1"/>
              <a:t>used</a:t>
            </a:r>
            <a:r>
              <a:rPr lang="tr-TR" sz="1100" dirty="0"/>
              <a:t> </a:t>
            </a:r>
            <a:r>
              <a:rPr lang="tr-TR" sz="1100" dirty="0" err="1"/>
              <a:t>lowmolecular-weight</a:t>
            </a:r>
            <a:r>
              <a:rPr lang="tr-TR" sz="1100" dirty="0"/>
              <a:t> </a:t>
            </a:r>
            <a:r>
              <a:rPr lang="tr-TR" sz="1100" dirty="0" err="1"/>
              <a:t>heparin</a:t>
            </a:r>
            <a:r>
              <a:rPr lang="tr-TR" sz="1100" dirty="0"/>
              <a:t>. </a:t>
            </a:r>
            <a:r>
              <a:rPr lang="tr-TR" sz="1100" dirty="0" err="1"/>
              <a:t>Am</a:t>
            </a:r>
            <a:r>
              <a:rPr lang="tr-TR" sz="1100" dirty="0"/>
              <a:t> J </a:t>
            </a:r>
            <a:r>
              <a:rPr lang="tr-TR" sz="1100" dirty="0" err="1"/>
              <a:t>Obstet</a:t>
            </a:r>
            <a:r>
              <a:rPr lang="tr-TR" sz="1100" dirty="0"/>
              <a:t> </a:t>
            </a:r>
            <a:r>
              <a:rPr lang="tr-TR" sz="1100" dirty="0" err="1"/>
              <a:t>Gynecol</a:t>
            </a:r>
            <a:r>
              <a:rPr lang="tr-TR" sz="1100" dirty="0"/>
              <a:t> 2004;191:1296-303</a:t>
            </a:r>
            <a:endParaRPr lang="tr-TR" sz="1100" dirty="0" smtClean="0"/>
          </a:p>
          <a:p>
            <a:r>
              <a:rPr lang="tr-TR" dirty="0" smtClean="0"/>
              <a:t>Risk faktörlerine göre karar verilmeli.</a:t>
            </a:r>
          </a:p>
          <a:p>
            <a:r>
              <a:rPr lang="tr-TR" dirty="0"/>
              <a:t>Öneri: </a:t>
            </a:r>
            <a:r>
              <a:rPr lang="tr-TR" dirty="0" smtClean="0"/>
              <a:t>I   </a:t>
            </a:r>
            <a:r>
              <a:rPr lang="tr-TR" dirty="0"/>
              <a:t>Düzey: </a:t>
            </a:r>
            <a:r>
              <a:rPr lang="tr-TR" dirty="0" smtClean="0"/>
              <a:t>Düşük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Preoperatif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>
                <a:solidFill>
                  <a:schemeClr val="tx2"/>
                </a:solidFill>
              </a:rPr>
              <a:t>V</a:t>
            </a:r>
            <a:r>
              <a:rPr lang="tr-TR" b="1" dirty="0" smtClean="0">
                <a:solidFill>
                  <a:schemeClr val="tx2"/>
                </a:solidFill>
              </a:rPr>
              <a:t>ajinal 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err="1" smtClean="0">
                <a:solidFill>
                  <a:schemeClr val="tx2"/>
                </a:solidFill>
              </a:rPr>
              <a:t>Povidone-Iodin</a:t>
            </a:r>
            <a:r>
              <a:rPr lang="tr-TR" b="1" dirty="0" smtClean="0">
                <a:solidFill>
                  <a:schemeClr val="tx2"/>
                </a:solidFill>
              </a:rPr>
              <a:t> ile Hazırlık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 RCT ve 1 derleme</a:t>
            </a:r>
          </a:p>
          <a:p>
            <a:r>
              <a:rPr lang="tr-TR" dirty="0" smtClean="0"/>
              <a:t>Bir çalışmada enfeksiyon azalıyor. Diğerinde istatistiksel anlamlı azalma yok.</a:t>
            </a:r>
          </a:p>
          <a:p>
            <a:r>
              <a:rPr lang="tr-TR" dirty="0" err="1" smtClean="0"/>
              <a:t>Cochrane</a:t>
            </a:r>
            <a:r>
              <a:rPr lang="tr-TR" dirty="0" smtClean="0"/>
              <a:t> derleme: Enfeksiyon azalıyor.</a:t>
            </a:r>
          </a:p>
          <a:p>
            <a:r>
              <a:rPr lang="tr-TR" dirty="0"/>
              <a:t>Öneri: </a:t>
            </a:r>
            <a:r>
              <a:rPr lang="tr-TR" dirty="0" smtClean="0"/>
              <a:t>B   </a:t>
            </a:r>
            <a:r>
              <a:rPr lang="tr-TR" dirty="0"/>
              <a:t>Düzey: </a:t>
            </a:r>
            <a:r>
              <a:rPr lang="tr-TR" dirty="0" smtClean="0"/>
              <a:t>Orta</a:t>
            </a:r>
          </a:p>
          <a:p>
            <a:endParaRPr lang="tr-TR" dirty="0" smtClean="0"/>
          </a:p>
          <a:p>
            <a:r>
              <a:rPr lang="tr-TR" sz="1100" dirty="0"/>
              <a:t>*</a:t>
            </a:r>
            <a:r>
              <a:rPr lang="tr-TR" sz="1100" dirty="0" err="1" smtClean="0"/>
              <a:t>Starr</a:t>
            </a:r>
            <a:r>
              <a:rPr lang="tr-TR" sz="1100" dirty="0" smtClean="0"/>
              <a:t> </a:t>
            </a:r>
            <a:r>
              <a:rPr lang="tr-TR" sz="1100" dirty="0"/>
              <a:t>RV, </a:t>
            </a:r>
            <a:r>
              <a:rPr lang="tr-TR" sz="1100" dirty="0" err="1"/>
              <a:t>Zurawski</a:t>
            </a:r>
            <a:r>
              <a:rPr lang="tr-TR" sz="1100" dirty="0"/>
              <a:t> J, </a:t>
            </a:r>
            <a:r>
              <a:rPr lang="tr-TR" sz="1100" dirty="0" err="1"/>
              <a:t>Ismail</a:t>
            </a:r>
            <a:r>
              <a:rPr lang="tr-TR" sz="1100" dirty="0"/>
              <a:t> M. </a:t>
            </a:r>
            <a:r>
              <a:rPr lang="tr-TR" sz="1100" dirty="0" err="1"/>
              <a:t>Preoperative</a:t>
            </a:r>
            <a:r>
              <a:rPr lang="tr-TR" sz="1100" dirty="0"/>
              <a:t> </a:t>
            </a:r>
            <a:r>
              <a:rPr lang="tr-TR" sz="1100" dirty="0" err="1"/>
              <a:t>vaginal</a:t>
            </a:r>
            <a:r>
              <a:rPr lang="tr-TR" sz="1100" dirty="0"/>
              <a:t> </a:t>
            </a:r>
            <a:r>
              <a:rPr lang="tr-TR" sz="1100" dirty="0" err="1"/>
              <a:t>preparation</a:t>
            </a:r>
            <a:r>
              <a:rPr lang="tr-TR" sz="1100" dirty="0"/>
              <a:t> </a:t>
            </a:r>
            <a:r>
              <a:rPr lang="tr-TR" sz="1100" dirty="0" err="1"/>
              <a:t>with</a:t>
            </a:r>
            <a:r>
              <a:rPr lang="tr-TR" sz="1100" dirty="0"/>
              <a:t> </a:t>
            </a:r>
            <a:r>
              <a:rPr lang="tr-TR" sz="1100" dirty="0" err="1"/>
              <a:t>povidone-iodine</a:t>
            </a:r>
            <a:r>
              <a:rPr lang="tr-TR" sz="1100" dirty="0"/>
              <a:t>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the</a:t>
            </a:r>
            <a:r>
              <a:rPr lang="tr-TR" sz="1100" dirty="0"/>
              <a:t> risk of </a:t>
            </a:r>
            <a:r>
              <a:rPr lang="tr-TR" sz="1100" dirty="0" err="1"/>
              <a:t>postcesarean</a:t>
            </a:r>
            <a:r>
              <a:rPr lang="tr-TR" sz="1100" dirty="0"/>
              <a:t> </a:t>
            </a:r>
            <a:r>
              <a:rPr lang="tr-TR" sz="1100" dirty="0" err="1"/>
              <a:t>endometritis</a:t>
            </a:r>
            <a:r>
              <a:rPr lang="tr-TR" sz="1100" dirty="0"/>
              <a:t>. </a:t>
            </a:r>
            <a:r>
              <a:rPr lang="tr-TR" sz="1100" dirty="0" err="1"/>
              <a:t>Obstet</a:t>
            </a:r>
            <a:r>
              <a:rPr lang="tr-TR" sz="1100" dirty="0"/>
              <a:t> </a:t>
            </a:r>
            <a:r>
              <a:rPr lang="tr-TR" sz="1100" dirty="0" err="1"/>
              <a:t>Gynecol</a:t>
            </a:r>
            <a:r>
              <a:rPr lang="tr-TR" sz="1100" dirty="0"/>
              <a:t> 2005;105(5 </a:t>
            </a:r>
            <a:r>
              <a:rPr lang="tr-TR" sz="1100" dirty="0" err="1"/>
              <a:t>Pt</a:t>
            </a:r>
            <a:r>
              <a:rPr lang="tr-TR" sz="1100" dirty="0"/>
              <a:t> 1):1024-9. </a:t>
            </a:r>
            <a:endParaRPr lang="tr-TR" sz="1100" dirty="0" smtClean="0"/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Haas</a:t>
            </a:r>
            <a:r>
              <a:rPr lang="tr-TR" sz="1100" dirty="0" smtClean="0"/>
              <a:t> </a:t>
            </a:r>
            <a:r>
              <a:rPr lang="tr-TR" sz="1100" dirty="0"/>
              <a:t>DM, </a:t>
            </a:r>
            <a:r>
              <a:rPr lang="tr-TR" sz="1100" dirty="0" err="1"/>
              <a:t>Pazouki</a:t>
            </a:r>
            <a:r>
              <a:rPr lang="tr-TR" sz="1100" dirty="0"/>
              <a:t> F, Smith RR, et al. </a:t>
            </a:r>
            <a:r>
              <a:rPr lang="tr-TR" sz="1100" dirty="0" err="1"/>
              <a:t>Vaginal</a:t>
            </a:r>
            <a:r>
              <a:rPr lang="tr-TR" sz="1100" dirty="0"/>
              <a:t> </a:t>
            </a:r>
            <a:r>
              <a:rPr lang="tr-TR" sz="1100" dirty="0" err="1"/>
              <a:t>cleansing</a:t>
            </a:r>
            <a:r>
              <a:rPr lang="tr-TR" sz="1100" dirty="0"/>
              <a:t> </a:t>
            </a:r>
            <a:r>
              <a:rPr lang="tr-TR" sz="1100" dirty="0" err="1"/>
              <a:t>before</a:t>
            </a:r>
            <a:r>
              <a:rPr lang="tr-TR" sz="1100" dirty="0"/>
              <a:t> </a:t>
            </a:r>
            <a:r>
              <a:rPr lang="tr-TR" sz="1100" dirty="0" err="1"/>
              <a:t>cesarean</a:t>
            </a:r>
            <a:r>
              <a:rPr lang="tr-TR" sz="1100" dirty="0"/>
              <a:t> </a:t>
            </a:r>
            <a:r>
              <a:rPr lang="tr-TR" sz="1100" dirty="0" err="1"/>
              <a:t>delivery</a:t>
            </a:r>
            <a:r>
              <a:rPr lang="tr-TR" sz="1100" dirty="0"/>
              <a:t> </a:t>
            </a:r>
            <a:r>
              <a:rPr lang="tr-TR" sz="1100" dirty="0" err="1"/>
              <a:t>to</a:t>
            </a:r>
            <a:r>
              <a:rPr lang="tr-TR" sz="1100" dirty="0"/>
              <a:t> </a:t>
            </a:r>
            <a:r>
              <a:rPr lang="tr-TR" sz="1100" dirty="0" err="1"/>
              <a:t>reduce</a:t>
            </a:r>
            <a:r>
              <a:rPr lang="tr-TR" sz="1100" dirty="0"/>
              <a:t> </a:t>
            </a:r>
            <a:r>
              <a:rPr lang="tr-TR" sz="1100" dirty="0" err="1"/>
              <a:t>postoperative</a:t>
            </a:r>
            <a:r>
              <a:rPr lang="tr-TR" sz="1100" dirty="0"/>
              <a:t> </a:t>
            </a:r>
            <a:r>
              <a:rPr lang="tr-TR" sz="1100" dirty="0" err="1"/>
              <a:t>infectious</a:t>
            </a:r>
            <a:r>
              <a:rPr lang="tr-TR" sz="1100" dirty="0"/>
              <a:t> </a:t>
            </a:r>
            <a:r>
              <a:rPr lang="tr-TR" sz="1100" dirty="0" err="1"/>
              <a:t>morbidity</a:t>
            </a:r>
            <a:r>
              <a:rPr lang="tr-TR" sz="1100" dirty="0"/>
              <a:t>: a </a:t>
            </a:r>
            <a:r>
              <a:rPr lang="tr-TR" sz="1100" dirty="0" err="1"/>
              <a:t>randomized</a:t>
            </a:r>
            <a:r>
              <a:rPr lang="tr-TR" sz="1100" dirty="0"/>
              <a:t>, </a:t>
            </a:r>
            <a:r>
              <a:rPr lang="tr-TR" sz="1100" dirty="0" err="1"/>
              <a:t>controlled</a:t>
            </a:r>
            <a:r>
              <a:rPr lang="tr-TR" sz="1100" dirty="0"/>
              <a:t> </a:t>
            </a:r>
            <a:r>
              <a:rPr lang="tr-TR" sz="1100" dirty="0" err="1"/>
              <a:t>trial</a:t>
            </a:r>
            <a:r>
              <a:rPr lang="tr-TR" sz="1100" dirty="0"/>
              <a:t>. </a:t>
            </a:r>
            <a:r>
              <a:rPr lang="tr-TR" sz="1100" dirty="0" err="1"/>
              <a:t>Am</a:t>
            </a:r>
            <a:r>
              <a:rPr lang="tr-TR" sz="1100" dirty="0"/>
              <a:t> J </a:t>
            </a:r>
            <a:r>
              <a:rPr lang="tr-TR" sz="1100" dirty="0" err="1"/>
              <a:t>Obstet</a:t>
            </a:r>
            <a:r>
              <a:rPr lang="tr-TR" sz="1100" dirty="0"/>
              <a:t> </a:t>
            </a:r>
            <a:r>
              <a:rPr lang="tr-TR" sz="1100" dirty="0" err="1"/>
              <a:t>Gynecol</a:t>
            </a:r>
            <a:r>
              <a:rPr lang="tr-TR" sz="1100" dirty="0"/>
              <a:t> 2010;202:310.e1-6. </a:t>
            </a:r>
            <a:endParaRPr lang="tr-TR" sz="1100" dirty="0" smtClean="0"/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Haas</a:t>
            </a:r>
            <a:r>
              <a:rPr lang="tr-TR" sz="1100" dirty="0" smtClean="0"/>
              <a:t> </a:t>
            </a:r>
            <a:r>
              <a:rPr lang="tr-TR" sz="1100" dirty="0"/>
              <a:t>DM, Morgan Al </a:t>
            </a:r>
            <a:r>
              <a:rPr lang="tr-TR" sz="1100" dirty="0" err="1"/>
              <a:t>Darei</a:t>
            </a:r>
            <a:r>
              <a:rPr lang="tr-TR" sz="1100" dirty="0"/>
              <a:t> S, </a:t>
            </a:r>
            <a:r>
              <a:rPr lang="tr-TR" sz="1100" dirty="0" err="1"/>
              <a:t>Contreras</a:t>
            </a:r>
            <a:r>
              <a:rPr lang="tr-TR" sz="1100" dirty="0"/>
              <a:t> K. </a:t>
            </a:r>
            <a:r>
              <a:rPr lang="tr-TR" sz="1100" dirty="0" err="1"/>
              <a:t>Vaginal</a:t>
            </a:r>
            <a:r>
              <a:rPr lang="tr-TR" sz="1100" dirty="0"/>
              <a:t> </a:t>
            </a:r>
            <a:r>
              <a:rPr lang="tr-TR" sz="1100" dirty="0" err="1"/>
              <a:t>preparation</a:t>
            </a:r>
            <a:r>
              <a:rPr lang="tr-TR" sz="1100" dirty="0"/>
              <a:t> </a:t>
            </a:r>
            <a:r>
              <a:rPr lang="tr-TR" sz="1100" dirty="0" err="1"/>
              <a:t>with</a:t>
            </a:r>
            <a:r>
              <a:rPr lang="tr-TR" sz="1100" dirty="0"/>
              <a:t> </a:t>
            </a:r>
            <a:r>
              <a:rPr lang="tr-TR" sz="1100" dirty="0" err="1"/>
              <a:t>antiseptic</a:t>
            </a:r>
            <a:r>
              <a:rPr lang="tr-TR" sz="1100" dirty="0"/>
              <a:t> </a:t>
            </a:r>
            <a:r>
              <a:rPr lang="tr-TR" sz="1100" dirty="0" err="1"/>
              <a:t>solution</a:t>
            </a:r>
            <a:r>
              <a:rPr lang="tr-TR" sz="1100" dirty="0"/>
              <a:t> </a:t>
            </a:r>
            <a:r>
              <a:rPr lang="tr-TR" sz="1100" dirty="0" err="1"/>
              <a:t>before</a:t>
            </a:r>
            <a:r>
              <a:rPr lang="tr-TR" sz="1100" dirty="0"/>
              <a:t> </a:t>
            </a:r>
            <a:r>
              <a:rPr lang="tr-TR" sz="1100" dirty="0" err="1"/>
              <a:t>cesarean</a:t>
            </a:r>
            <a:r>
              <a:rPr lang="tr-TR" sz="1100" dirty="0"/>
              <a:t> </a:t>
            </a:r>
            <a:r>
              <a:rPr lang="tr-TR" sz="1100" dirty="0" err="1"/>
              <a:t>section</a:t>
            </a:r>
            <a:r>
              <a:rPr lang="tr-TR" sz="1100" dirty="0"/>
              <a:t> </a:t>
            </a:r>
            <a:r>
              <a:rPr lang="tr-TR" sz="1100" dirty="0" err="1"/>
              <a:t>for</a:t>
            </a:r>
            <a:r>
              <a:rPr lang="tr-TR" sz="1100" dirty="0"/>
              <a:t> </a:t>
            </a:r>
            <a:r>
              <a:rPr lang="tr-TR" sz="1100" dirty="0" err="1"/>
              <a:t>preventing</a:t>
            </a:r>
            <a:r>
              <a:rPr lang="tr-TR" sz="1100" dirty="0"/>
              <a:t> </a:t>
            </a:r>
            <a:r>
              <a:rPr lang="tr-TR" sz="1100" dirty="0" err="1"/>
              <a:t>postoperative</a:t>
            </a:r>
            <a:r>
              <a:rPr lang="tr-TR" sz="1100" dirty="0"/>
              <a:t> </a:t>
            </a:r>
            <a:r>
              <a:rPr lang="tr-TR" sz="1100" dirty="0" err="1"/>
              <a:t>infections</a:t>
            </a:r>
            <a:r>
              <a:rPr lang="tr-TR" sz="1100" dirty="0"/>
              <a:t>. </a:t>
            </a:r>
            <a:r>
              <a:rPr lang="tr-TR" sz="1100" dirty="0" err="1"/>
              <a:t>Cochrane</a:t>
            </a:r>
            <a:r>
              <a:rPr lang="tr-TR" sz="1100" dirty="0"/>
              <a:t> Database </a:t>
            </a:r>
            <a:r>
              <a:rPr lang="tr-TR" sz="1100" dirty="0" err="1"/>
              <a:t>Syst</a:t>
            </a:r>
            <a:r>
              <a:rPr lang="tr-TR" sz="1100" dirty="0"/>
              <a:t> </a:t>
            </a:r>
            <a:r>
              <a:rPr lang="tr-TR" sz="1100" dirty="0" err="1"/>
              <a:t>Rev</a:t>
            </a:r>
            <a:r>
              <a:rPr lang="tr-TR" sz="1100" dirty="0"/>
              <a:t> 2010;3:CD007892.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Mesane Sondası Uygulanması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 RCT ve 1 </a:t>
            </a:r>
            <a:r>
              <a:rPr lang="tr-TR" dirty="0" err="1" smtClean="0"/>
              <a:t>metaanaliz</a:t>
            </a:r>
            <a:endParaRPr lang="tr-TR" dirty="0" smtClean="0"/>
          </a:p>
          <a:p>
            <a:r>
              <a:rPr lang="tr-TR" dirty="0" smtClean="0"/>
              <a:t>Sonda ya takılmamalı ya da erken çıkarılmalı</a:t>
            </a:r>
          </a:p>
          <a:p>
            <a:r>
              <a:rPr lang="tr-TR" dirty="0"/>
              <a:t>Öneri: </a:t>
            </a:r>
            <a:r>
              <a:rPr lang="tr-TR" dirty="0" smtClean="0"/>
              <a:t>C   </a:t>
            </a:r>
            <a:r>
              <a:rPr lang="tr-TR" dirty="0"/>
              <a:t>Düzey: </a:t>
            </a:r>
            <a:r>
              <a:rPr lang="tr-TR" dirty="0" smtClean="0"/>
              <a:t>Orta</a:t>
            </a:r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100" dirty="0"/>
              <a:t>*</a:t>
            </a:r>
            <a:r>
              <a:rPr lang="tr-TR" sz="1100" dirty="0" err="1" smtClean="0"/>
              <a:t>Nasr</a:t>
            </a:r>
            <a:r>
              <a:rPr lang="tr-TR" sz="1100" dirty="0" smtClean="0"/>
              <a:t> </a:t>
            </a:r>
            <a:r>
              <a:rPr lang="tr-TR" sz="1100" dirty="0"/>
              <a:t>AM, El </a:t>
            </a:r>
            <a:r>
              <a:rPr lang="tr-TR" sz="1100" dirty="0" err="1"/>
              <a:t>Bigawy</a:t>
            </a:r>
            <a:r>
              <a:rPr lang="tr-TR" sz="1100" dirty="0"/>
              <a:t> AF, </a:t>
            </a:r>
            <a:r>
              <a:rPr lang="tr-TR" sz="1100" dirty="0" err="1"/>
              <a:t>Abdelamid</a:t>
            </a:r>
            <a:r>
              <a:rPr lang="tr-TR" sz="1100" dirty="0"/>
              <a:t> AE, Al-</a:t>
            </a:r>
            <a:r>
              <a:rPr lang="tr-TR" sz="1100" dirty="0" err="1"/>
              <a:t>Khulaidi</a:t>
            </a:r>
            <a:r>
              <a:rPr lang="tr-TR" sz="1100" dirty="0"/>
              <a:t> S, Al-</a:t>
            </a:r>
            <a:r>
              <a:rPr lang="tr-TR" sz="1100" dirty="0" err="1"/>
              <a:t>Inany</a:t>
            </a:r>
            <a:r>
              <a:rPr lang="tr-TR" sz="1100" dirty="0"/>
              <a:t> HG, </a:t>
            </a:r>
            <a:r>
              <a:rPr lang="tr-TR" sz="1100" dirty="0" err="1"/>
              <a:t>Sayed</a:t>
            </a:r>
            <a:r>
              <a:rPr lang="tr-TR" sz="1100" dirty="0"/>
              <a:t> EH. Evaluation of </a:t>
            </a:r>
            <a:r>
              <a:rPr lang="tr-TR" sz="1100" dirty="0" err="1"/>
              <a:t>the</a:t>
            </a:r>
            <a:r>
              <a:rPr lang="tr-TR" sz="1100" dirty="0"/>
              <a:t> </a:t>
            </a:r>
            <a:r>
              <a:rPr lang="tr-TR" sz="1100" dirty="0" err="1"/>
              <a:t>use</a:t>
            </a:r>
            <a:r>
              <a:rPr lang="tr-TR" sz="1100" dirty="0"/>
              <a:t> </a:t>
            </a:r>
            <a:r>
              <a:rPr lang="tr-TR" sz="1100" dirty="0" err="1"/>
              <a:t>vs</a:t>
            </a:r>
            <a:r>
              <a:rPr lang="tr-TR" sz="1100" dirty="0"/>
              <a:t> </a:t>
            </a:r>
            <a:r>
              <a:rPr lang="tr-TR" sz="1100" dirty="0" err="1"/>
              <a:t>nonuse</a:t>
            </a:r>
            <a:r>
              <a:rPr lang="tr-TR" sz="1100" dirty="0"/>
              <a:t> of </a:t>
            </a:r>
            <a:r>
              <a:rPr lang="tr-TR" sz="1100" dirty="0" err="1"/>
              <a:t>urinary</a:t>
            </a:r>
            <a:r>
              <a:rPr lang="tr-TR" sz="1100" dirty="0"/>
              <a:t> </a:t>
            </a:r>
            <a:r>
              <a:rPr lang="tr-TR" sz="1100" dirty="0" err="1"/>
              <a:t>catheterization</a:t>
            </a:r>
            <a:r>
              <a:rPr lang="tr-TR" sz="1100" dirty="0"/>
              <a:t> </a:t>
            </a:r>
            <a:r>
              <a:rPr lang="tr-TR" sz="1100" dirty="0" err="1"/>
              <a:t>during</a:t>
            </a:r>
            <a:r>
              <a:rPr lang="tr-TR" sz="1100" dirty="0"/>
              <a:t> </a:t>
            </a:r>
            <a:r>
              <a:rPr lang="tr-TR" sz="1100" dirty="0" err="1"/>
              <a:t>cesarean</a:t>
            </a:r>
            <a:r>
              <a:rPr lang="tr-TR" sz="1100" dirty="0"/>
              <a:t> </a:t>
            </a:r>
            <a:r>
              <a:rPr lang="tr-TR" sz="1100" dirty="0" err="1"/>
              <a:t>delivery</a:t>
            </a:r>
            <a:r>
              <a:rPr lang="tr-TR" sz="1100" dirty="0"/>
              <a:t>: a </a:t>
            </a:r>
            <a:r>
              <a:rPr lang="tr-TR" sz="1100" dirty="0" err="1"/>
              <a:t>prospective</a:t>
            </a:r>
            <a:r>
              <a:rPr lang="tr-TR" sz="1100" dirty="0"/>
              <a:t>, </a:t>
            </a:r>
            <a:r>
              <a:rPr lang="tr-TR" sz="1100" dirty="0" err="1"/>
              <a:t>multicenter</a:t>
            </a:r>
            <a:r>
              <a:rPr lang="tr-TR" sz="1100" dirty="0"/>
              <a:t>, </a:t>
            </a:r>
            <a:r>
              <a:rPr lang="tr-TR" sz="1100" dirty="0" err="1"/>
              <a:t>randomized</a:t>
            </a:r>
            <a:r>
              <a:rPr lang="tr-TR" sz="1100" dirty="0"/>
              <a:t> </a:t>
            </a:r>
            <a:r>
              <a:rPr lang="tr-TR" sz="1100" dirty="0" err="1"/>
              <a:t>controlled</a:t>
            </a:r>
            <a:r>
              <a:rPr lang="tr-TR" sz="1100" dirty="0"/>
              <a:t> </a:t>
            </a:r>
            <a:r>
              <a:rPr lang="tr-TR" sz="1100" dirty="0" err="1"/>
              <a:t>trial</a:t>
            </a:r>
            <a:r>
              <a:rPr lang="tr-TR" sz="1100" dirty="0"/>
              <a:t>. J </a:t>
            </a:r>
            <a:r>
              <a:rPr lang="tr-TR" sz="1100" dirty="0" err="1"/>
              <a:t>Perinatol</a:t>
            </a:r>
            <a:r>
              <a:rPr lang="tr-TR" sz="1100" dirty="0"/>
              <a:t> 2009;29:416-21. </a:t>
            </a:r>
            <a:endParaRPr lang="tr-TR" sz="1100" dirty="0" smtClean="0"/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Ghoreishi</a:t>
            </a:r>
            <a:r>
              <a:rPr lang="tr-TR" sz="1100" dirty="0" smtClean="0"/>
              <a:t> </a:t>
            </a:r>
            <a:r>
              <a:rPr lang="tr-TR" sz="1100" dirty="0"/>
              <a:t>J. </a:t>
            </a:r>
            <a:r>
              <a:rPr lang="tr-TR" sz="1100" dirty="0" err="1"/>
              <a:t>Indwelling</a:t>
            </a:r>
            <a:r>
              <a:rPr lang="tr-TR" sz="1100" dirty="0"/>
              <a:t> </a:t>
            </a:r>
            <a:r>
              <a:rPr lang="tr-TR" sz="1100" dirty="0" err="1"/>
              <a:t>urinary</a:t>
            </a:r>
            <a:r>
              <a:rPr lang="tr-TR" sz="1100" dirty="0"/>
              <a:t> </a:t>
            </a:r>
            <a:r>
              <a:rPr lang="tr-TR" sz="1100" dirty="0" err="1"/>
              <a:t>catheters</a:t>
            </a:r>
            <a:r>
              <a:rPr lang="tr-TR" sz="1100" dirty="0"/>
              <a:t> in </a:t>
            </a:r>
            <a:r>
              <a:rPr lang="tr-TR" sz="1100" dirty="0" err="1"/>
              <a:t>cesarean</a:t>
            </a:r>
            <a:r>
              <a:rPr lang="tr-TR" sz="1100" dirty="0"/>
              <a:t> </a:t>
            </a:r>
            <a:r>
              <a:rPr lang="tr-TR" sz="1100" dirty="0" err="1"/>
              <a:t>delivery</a:t>
            </a:r>
            <a:r>
              <a:rPr lang="tr-TR" sz="1100" dirty="0"/>
              <a:t>. </a:t>
            </a:r>
            <a:r>
              <a:rPr lang="tr-TR" sz="1100" dirty="0" err="1"/>
              <a:t>Int</a:t>
            </a:r>
            <a:r>
              <a:rPr lang="tr-TR" sz="1100" dirty="0"/>
              <a:t> J </a:t>
            </a:r>
            <a:r>
              <a:rPr lang="tr-TR" sz="1100" dirty="0" err="1"/>
              <a:t>Gynaecol</a:t>
            </a:r>
            <a:r>
              <a:rPr lang="tr-TR" sz="1100" dirty="0"/>
              <a:t> </a:t>
            </a:r>
            <a:r>
              <a:rPr lang="tr-TR" sz="1100" dirty="0" err="1"/>
              <a:t>Obstet</a:t>
            </a:r>
            <a:r>
              <a:rPr lang="tr-TR" sz="1100" dirty="0"/>
              <a:t> 2003;83:267-70. </a:t>
            </a:r>
            <a:endParaRPr lang="tr-TR" sz="1100" dirty="0" smtClean="0"/>
          </a:p>
          <a:p>
            <a:r>
              <a:rPr lang="tr-TR" sz="1100" dirty="0" err="1" smtClean="0"/>
              <a:t>Li</a:t>
            </a:r>
            <a:r>
              <a:rPr lang="tr-TR" sz="1100" dirty="0" smtClean="0"/>
              <a:t> </a:t>
            </a:r>
            <a:r>
              <a:rPr lang="tr-TR" sz="1100" dirty="0"/>
              <a:t>L, Wen J, </a:t>
            </a:r>
            <a:r>
              <a:rPr lang="tr-TR" sz="1100" dirty="0" err="1"/>
              <a:t>Wang</a:t>
            </a:r>
            <a:r>
              <a:rPr lang="tr-TR" sz="1100" dirty="0"/>
              <a:t> L, </a:t>
            </a:r>
            <a:r>
              <a:rPr lang="tr-TR" sz="1100" dirty="0" err="1"/>
              <a:t>Li</a:t>
            </a:r>
            <a:r>
              <a:rPr lang="tr-TR" sz="1100" dirty="0"/>
              <a:t> YP, </a:t>
            </a:r>
            <a:r>
              <a:rPr lang="tr-TR" sz="1100" dirty="0" err="1"/>
              <a:t>Li</a:t>
            </a:r>
            <a:r>
              <a:rPr lang="tr-TR" sz="1100" dirty="0"/>
              <a:t> Y. Is </a:t>
            </a:r>
            <a:r>
              <a:rPr lang="tr-TR" sz="1100" dirty="0" err="1"/>
              <a:t>routine</a:t>
            </a:r>
            <a:r>
              <a:rPr lang="tr-TR" sz="1100" dirty="0"/>
              <a:t> </a:t>
            </a:r>
            <a:r>
              <a:rPr lang="tr-TR" sz="1100" dirty="0" err="1"/>
              <a:t>indwelling</a:t>
            </a:r>
            <a:r>
              <a:rPr lang="tr-TR" sz="1100" dirty="0"/>
              <a:t> </a:t>
            </a:r>
            <a:r>
              <a:rPr lang="tr-TR" sz="1100" dirty="0" err="1"/>
              <a:t>catheterisation</a:t>
            </a:r>
            <a:r>
              <a:rPr lang="tr-TR" sz="1100" dirty="0"/>
              <a:t> of </a:t>
            </a:r>
            <a:r>
              <a:rPr lang="tr-TR" sz="1100" dirty="0" err="1"/>
              <a:t>the</a:t>
            </a:r>
            <a:r>
              <a:rPr lang="tr-TR" sz="1100" dirty="0"/>
              <a:t> </a:t>
            </a:r>
            <a:r>
              <a:rPr lang="tr-TR" sz="1100" dirty="0" err="1"/>
              <a:t>bladder</a:t>
            </a:r>
            <a:r>
              <a:rPr lang="tr-TR" sz="1100" dirty="0"/>
              <a:t> </a:t>
            </a:r>
            <a:r>
              <a:rPr lang="tr-TR" sz="1100" dirty="0" err="1"/>
              <a:t>for</a:t>
            </a:r>
            <a:r>
              <a:rPr lang="tr-TR" sz="1100" dirty="0"/>
              <a:t> </a:t>
            </a:r>
            <a:r>
              <a:rPr lang="tr-TR" sz="1100" dirty="0" err="1"/>
              <a:t>caesarean</a:t>
            </a:r>
            <a:r>
              <a:rPr lang="tr-TR" sz="1100" dirty="0"/>
              <a:t> </a:t>
            </a:r>
            <a:r>
              <a:rPr lang="tr-TR" sz="1100" dirty="0" err="1"/>
              <a:t>section</a:t>
            </a:r>
            <a:r>
              <a:rPr lang="tr-TR" sz="1100" dirty="0"/>
              <a:t> </a:t>
            </a:r>
            <a:r>
              <a:rPr lang="tr-TR" sz="1100" dirty="0" err="1"/>
              <a:t>necessary</a:t>
            </a:r>
            <a:r>
              <a:rPr lang="tr-TR" sz="1100" dirty="0"/>
              <a:t>? A </a:t>
            </a:r>
            <a:r>
              <a:rPr lang="tr-TR" sz="1100" dirty="0" err="1"/>
              <a:t>systematic</a:t>
            </a:r>
            <a:r>
              <a:rPr lang="tr-TR" sz="1100" dirty="0"/>
              <a:t> </a:t>
            </a:r>
            <a:r>
              <a:rPr lang="tr-TR" sz="1100" dirty="0" err="1"/>
              <a:t>review</a:t>
            </a:r>
            <a:r>
              <a:rPr lang="tr-TR" sz="1100" dirty="0"/>
              <a:t>. BJOG 2011;118:400-9.</a:t>
            </a:r>
          </a:p>
        </p:txBody>
      </p:sp>
    </p:spTree>
    <p:extLst>
      <p:ext uri="{BB962C8B-B14F-4D97-AF65-F5344CB8AC3E}">
        <p14:creationId xmlns:p14="http://schemas.microsoft.com/office/powerpoint/2010/main" xmlns="" val="384997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Morbidite</a:t>
            </a:r>
            <a:r>
              <a:rPr lang="tr-TR" b="1" dirty="0" smtClean="0">
                <a:solidFill>
                  <a:schemeClr val="tx2"/>
                </a:solidFill>
              </a:rPr>
              <a:t> Azalması için 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smtClean="0">
                <a:solidFill>
                  <a:schemeClr val="tx2"/>
                </a:solidFill>
              </a:rPr>
              <a:t>Oksijen Desteği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 RCT, Fark yok.</a:t>
            </a:r>
          </a:p>
          <a:p>
            <a:r>
              <a:rPr lang="tr-TR" dirty="0"/>
              <a:t>Öneri: </a:t>
            </a:r>
            <a:r>
              <a:rPr lang="tr-TR" dirty="0" smtClean="0"/>
              <a:t>D   </a:t>
            </a:r>
            <a:r>
              <a:rPr lang="tr-TR" dirty="0"/>
              <a:t>Düzey: </a:t>
            </a:r>
            <a:r>
              <a:rPr lang="tr-TR" dirty="0" smtClean="0"/>
              <a:t>Yüksek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sz="1100" dirty="0"/>
              <a:t>*</a:t>
            </a:r>
            <a:r>
              <a:rPr lang="tr-TR" sz="1100" dirty="0" err="1" smtClean="0"/>
              <a:t>Scifres</a:t>
            </a:r>
            <a:r>
              <a:rPr lang="tr-TR" sz="1100" dirty="0" smtClean="0"/>
              <a:t> </a:t>
            </a:r>
            <a:r>
              <a:rPr lang="tr-TR" sz="1100" dirty="0"/>
              <a:t>CM, </a:t>
            </a:r>
            <a:r>
              <a:rPr lang="tr-TR" sz="1100" dirty="0" err="1"/>
              <a:t>Leighton</a:t>
            </a:r>
            <a:r>
              <a:rPr lang="tr-TR" sz="1100" dirty="0"/>
              <a:t> BL, </a:t>
            </a:r>
            <a:r>
              <a:rPr lang="tr-TR" sz="1100" dirty="0" err="1"/>
              <a:t>Fogertey</a:t>
            </a:r>
            <a:r>
              <a:rPr lang="tr-TR" sz="1100" dirty="0"/>
              <a:t> PJ, </a:t>
            </a:r>
            <a:r>
              <a:rPr lang="tr-TR" sz="1100" dirty="0" err="1"/>
              <a:t>Macones</a:t>
            </a:r>
            <a:r>
              <a:rPr lang="tr-TR" sz="1100" dirty="0"/>
              <a:t> GA, </a:t>
            </a:r>
            <a:r>
              <a:rPr lang="tr-TR" sz="1100" dirty="0" err="1"/>
              <a:t>Stamilio</a:t>
            </a:r>
            <a:r>
              <a:rPr lang="tr-TR" sz="1100" dirty="0"/>
              <a:t> DM. Supplemental </a:t>
            </a:r>
            <a:r>
              <a:rPr lang="tr-TR" sz="1100" dirty="0" err="1"/>
              <a:t>oxygen</a:t>
            </a:r>
            <a:r>
              <a:rPr lang="tr-TR" sz="1100" dirty="0"/>
              <a:t> </a:t>
            </a:r>
            <a:r>
              <a:rPr lang="tr-TR" sz="1100" dirty="0" err="1"/>
              <a:t>for</a:t>
            </a:r>
            <a:r>
              <a:rPr lang="tr-TR" sz="1100" dirty="0"/>
              <a:t> </a:t>
            </a:r>
            <a:r>
              <a:rPr lang="tr-TR" sz="1100" dirty="0" err="1"/>
              <a:t>the</a:t>
            </a:r>
            <a:r>
              <a:rPr lang="tr-TR" sz="1100" dirty="0"/>
              <a:t> </a:t>
            </a:r>
            <a:r>
              <a:rPr lang="tr-TR" sz="1100" dirty="0" err="1"/>
              <a:t>prevention</a:t>
            </a:r>
            <a:r>
              <a:rPr lang="tr-TR" sz="1100" dirty="0"/>
              <a:t> of </a:t>
            </a:r>
            <a:r>
              <a:rPr lang="tr-TR" sz="1100" dirty="0" err="1"/>
              <a:t>postcesarean</a:t>
            </a:r>
            <a:r>
              <a:rPr lang="tr-TR" sz="1100" dirty="0"/>
              <a:t> </a:t>
            </a:r>
            <a:r>
              <a:rPr lang="tr-TR" sz="1100" dirty="0" err="1"/>
              <a:t>infectious</a:t>
            </a:r>
            <a:r>
              <a:rPr lang="tr-TR" sz="1100" dirty="0"/>
              <a:t> </a:t>
            </a:r>
            <a:r>
              <a:rPr lang="tr-TR" sz="1100" dirty="0" err="1"/>
              <a:t>morbidity</a:t>
            </a:r>
            <a:r>
              <a:rPr lang="tr-TR" sz="1100" dirty="0"/>
              <a:t>: a </a:t>
            </a:r>
            <a:r>
              <a:rPr lang="tr-TR" sz="1100" dirty="0" err="1"/>
              <a:t>randomized</a:t>
            </a:r>
            <a:r>
              <a:rPr lang="tr-TR" sz="1100" dirty="0"/>
              <a:t> </a:t>
            </a:r>
            <a:r>
              <a:rPr lang="tr-TR" sz="1100" dirty="0" err="1"/>
              <a:t>controlled</a:t>
            </a:r>
            <a:r>
              <a:rPr lang="tr-TR" sz="1100" dirty="0"/>
              <a:t> </a:t>
            </a:r>
            <a:r>
              <a:rPr lang="tr-TR" sz="1100" dirty="0" err="1"/>
              <a:t>trial</a:t>
            </a:r>
            <a:r>
              <a:rPr lang="tr-TR" sz="1100" dirty="0"/>
              <a:t>. </a:t>
            </a:r>
            <a:r>
              <a:rPr lang="tr-TR" sz="1100" dirty="0" err="1"/>
              <a:t>Am</a:t>
            </a:r>
            <a:r>
              <a:rPr lang="tr-TR" sz="1100" dirty="0"/>
              <a:t> J </a:t>
            </a:r>
            <a:r>
              <a:rPr lang="tr-TR" sz="1100" dirty="0" err="1"/>
              <a:t>Obstet</a:t>
            </a:r>
            <a:r>
              <a:rPr lang="tr-TR" sz="1100" dirty="0"/>
              <a:t> </a:t>
            </a:r>
            <a:r>
              <a:rPr lang="tr-TR" sz="1100" dirty="0" err="1"/>
              <a:t>Gynecol</a:t>
            </a:r>
            <a:r>
              <a:rPr lang="tr-TR" sz="1100" dirty="0"/>
              <a:t> 2011;205:267.e1-9. </a:t>
            </a:r>
            <a:endParaRPr lang="tr-TR" sz="1100" dirty="0" smtClean="0"/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Gardella</a:t>
            </a:r>
            <a:r>
              <a:rPr lang="tr-TR" sz="1100" dirty="0" smtClean="0"/>
              <a:t> </a:t>
            </a:r>
            <a:r>
              <a:rPr lang="tr-TR" sz="1100" dirty="0"/>
              <a:t>C, </a:t>
            </a:r>
            <a:r>
              <a:rPr lang="tr-TR" sz="1100" dirty="0" err="1"/>
              <a:t>Goltra</a:t>
            </a:r>
            <a:r>
              <a:rPr lang="tr-TR" sz="1100" dirty="0"/>
              <a:t> LB, </a:t>
            </a:r>
            <a:r>
              <a:rPr lang="tr-TR" sz="1100" dirty="0" err="1"/>
              <a:t>Laschansky</a:t>
            </a:r>
            <a:r>
              <a:rPr lang="tr-TR" sz="1100" dirty="0"/>
              <a:t> E, et al. High-</a:t>
            </a:r>
            <a:r>
              <a:rPr lang="tr-TR" sz="1100" dirty="0" err="1"/>
              <a:t>concentration</a:t>
            </a:r>
            <a:r>
              <a:rPr lang="tr-TR" sz="1100" dirty="0"/>
              <a:t> </a:t>
            </a:r>
            <a:r>
              <a:rPr lang="tr-TR" sz="1100" dirty="0" err="1"/>
              <a:t>supplemental</a:t>
            </a:r>
            <a:r>
              <a:rPr lang="tr-TR" sz="1100" dirty="0"/>
              <a:t> </a:t>
            </a:r>
            <a:r>
              <a:rPr lang="tr-TR" sz="1100" dirty="0" err="1"/>
              <a:t>perioperative</a:t>
            </a:r>
            <a:r>
              <a:rPr lang="tr-TR" sz="1100" dirty="0"/>
              <a:t> </a:t>
            </a:r>
            <a:r>
              <a:rPr lang="tr-TR" sz="1100" dirty="0" err="1"/>
              <a:t>oxygen</a:t>
            </a:r>
            <a:r>
              <a:rPr lang="tr-TR" sz="1100" dirty="0"/>
              <a:t> </a:t>
            </a:r>
            <a:r>
              <a:rPr lang="tr-TR" sz="1100" dirty="0" err="1"/>
              <a:t>to</a:t>
            </a:r>
            <a:r>
              <a:rPr lang="tr-TR" sz="1100" dirty="0"/>
              <a:t> </a:t>
            </a:r>
            <a:r>
              <a:rPr lang="tr-TR" sz="1100" dirty="0" err="1"/>
              <a:t>reduce</a:t>
            </a:r>
            <a:r>
              <a:rPr lang="tr-TR" sz="1100" dirty="0"/>
              <a:t> </a:t>
            </a:r>
            <a:r>
              <a:rPr lang="tr-TR" sz="1100" dirty="0" err="1"/>
              <a:t>the</a:t>
            </a:r>
            <a:r>
              <a:rPr lang="tr-TR" sz="1100" dirty="0"/>
              <a:t> </a:t>
            </a:r>
            <a:r>
              <a:rPr lang="tr-TR" sz="1100" dirty="0" err="1"/>
              <a:t>incidence</a:t>
            </a:r>
            <a:r>
              <a:rPr lang="tr-TR" sz="1100" dirty="0"/>
              <a:t> of </a:t>
            </a:r>
            <a:r>
              <a:rPr lang="tr-TR" sz="1100" dirty="0" err="1"/>
              <a:t>postcesarean</a:t>
            </a:r>
            <a:r>
              <a:rPr lang="tr-TR" sz="1100" dirty="0"/>
              <a:t> </a:t>
            </a:r>
            <a:r>
              <a:rPr lang="tr-TR" sz="1100" dirty="0" err="1"/>
              <a:t>surgical</a:t>
            </a:r>
            <a:r>
              <a:rPr lang="tr-TR" sz="1100" dirty="0"/>
              <a:t> site </a:t>
            </a:r>
            <a:r>
              <a:rPr lang="tr-TR" sz="1100" dirty="0" err="1"/>
              <a:t>infection</a:t>
            </a:r>
            <a:r>
              <a:rPr lang="tr-TR" sz="1100" dirty="0"/>
              <a:t>: a </a:t>
            </a:r>
            <a:r>
              <a:rPr lang="tr-TR" sz="1100" dirty="0" err="1"/>
              <a:t>randomized</a:t>
            </a:r>
            <a:r>
              <a:rPr lang="tr-TR" sz="1100" dirty="0"/>
              <a:t> </a:t>
            </a:r>
            <a:r>
              <a:rPr lang="tr-TR" sz="1100" dirty="0" err="1"/>
              <a:t>controlled</a:t>
            </a:r>
            <a:r>
              <a:rPr lang="tr-TR" sz="1100" dirty="0"/>
              <a:t> </a:t>
            </a:r>
            <a:r>
              <a:rPr lang="tr-TR" sz="1100" dirty="0" err="1"/>
              <a:t>trial</a:t>
            </a:r>
            <a:r>
              <a:rPr lang="tr-TR" sz="1100" dirty="0"/>
              <a:t>. </a:t>
            </a:r>
            <a:r>
              <a:rPr lang="tr-TR" sz="1100" dirty="0" err="1"/>
              <a:t>Obstet</a:t>
            </a:r>
            <a:r>
              <a:rPr lang="tr-TR" sz="1100" dirty="0"/>
              <a:t> </a:t>
            </a:r>
            <a:r>
              <a:rPr lang="tr-TR" sz="1100" dirty="0" err="1"/>
              <a:t>Gynecol</a:t>
            </a:r>
            <a:r>
              <a:rPr lang="tr-TR" sz="1100" dirty="0"/>
              <a:t> 2008;112:545-52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906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İnsizyondan</a:t>
            </a:r>
            <a:r>
              <a:rPr lang="tr-TR" b="1" dirty="0" smtClean="0">
                <a:solidFill>
                  <a:schemeClr val="tx2"/>
                </a:solidFill>
              </a:rPr>
              <a:t> sonra 2. Bisturi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Öneri: D  Düzey: Orta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100" dirty="0" err="1" smtClean="0"/>
              <a:t>Hasselgren</a:t>
            </a:r>
            <a:r>
              <a:rPr lang="tr-TR" sz="1100" dirty="0" smtClean="0"/>
              <a:t> PO, </a:t>
            </a:r>
            <a:r>
              <a:rPr lang="tr-TR" sz="1100" dirty="0" err="1" smtClean="0"/>
              <a:t>Hagberg</a:t>
            </a:r>
            <a:r>
              <a:rPr lang="tr-TR" sz="1100" dirty="0" smtClean="0"/>
              <a:t> E, </a:t>
            </a:r>
            <a:r>
              <a:rPr lang="tr-TR" sz="1100" dirty="0" err="1" smtClean="0"/>
              <a:t>Malmer</a:t>
            </a:r>
            <a:r>
              <a:rPr lang="tr-TR" sz="1100" dirty="0" smtClean="0"/>
              <a:t> H, </a:t>
            </a:r>
            <a:r>
              <a:rPr lang="en-US" sz="1100" dirty="0" err="1" smtClean="0"/>
              <a:t>Saljo</a:t>
            </a:r>
            <a:r>
              <a:rPr lang="en-US" sz="1100" dirty="0" smtClean="0"/>
              <a:t> A, </a:t>
            </a:r>
            <a:r>
              <a:rPr lang="en-US" sz="1100" dirty="0" err="1" smtClean="0"/>
              <a:t>Seeman</a:t>
            </a:r>
            <a:r>
              <a:rPr lang="en-US" sz="1100" dirty="0" smtClean="0"/>
              <a:t> T. One instead of two knives for</a:t>
            </a:r>
            <a:r>
              <a:rPr lang="tr-TR" sz="1100" dirty="0" smtClean="0"/>
              <a:t> </a:t>
            </a:r>
            <a:r>
              <a:rPr lang="en-US" sz="1100" dirty="0" smtClean="0"/>
              <a:t>surgical incision: does it increase the risk of</a:t>
            </a:r>
            <a:r>
              <a:rPr lang="tr-TR" sz="1100" dirty="0" smtClean="0"/>
              <a:t> </a:t>
            </a:r>
            <a:r>
              <a:rPr lang="en-US" sz="1100" dirty="0" smtClean="0"/>
              <a:t>postoperative wound infection? Arch </a:t>
            </a:r>
            <a:r>
              <a:rPr lang="en-US" sz="1100" dirty="0" err="1" smtClean="0"/>
              <a:t>Surg</a:t>
            </a:r>
            <a:r>
              <a:rPr lang="tr-TR" sz="1100" dirty="0" smtClean="0"/>
              <a:t> 1984;119:917-20.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İnsizyon</a:t>
            </a:r>
            <a:r>
              <a:rPr lang="tr-TR" b="1" dirty="0" smtClean="0">
                <a:solidFill>
                  <a:schemeClr val="tx2"/>
                </a:solidFill>
              </a:rPr>
              <a:t> Tipi</a:t>
            </a:r>
            <a:endParaRPr lang="tr-TR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etin kutusu"/>
          <p:cNvSpPr txBox="1"/>
          <p:nvPr/>
        </p:nvSpPr>
        <p:spPr>
          <a:xfrm>
            <a:off x="4211960" y="6093296"/>
            <a:ext cx="452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 Özel durumlarda: *Klasik (Orta Hat </a:t>
            </a:r>
            <a:r>
              <a:rPr lang="tr-TR" b="1" dirty="0" err="1" smtClean="0"/>
              <a:t>Vertikal</a:t>
            </a:r>
            <a:r>
              <a:rPr lang="tr-TR" b="1" dirty="0" smtClean="0"/>
              <a:t>) </a:t>
            </a:r>
          </a:p>
          <a:p>
            <a:r>
              <a:rPr lang="tr-TR" b="1" dirty="0" smtClean="0"/>
              <a:t>  		*PELOSİ  Tekniği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8525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İnsizyon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>
                <a:solidFill>
                  <a:schemeClr val="tx2"/>
                </a:solidFill>
              </a:rPr>
              <a:t>Tipi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4 RCT, 1 </a:t>
            </a:r>
            <a:r>
              <a:rPr lang="tr-TR" dirty="0" err="1" smtClean="0"/>
              <a:t>Cochrane</a:t>
            </a:r>
            <a:r>
              <a:rPr lang="tr-TR" dirty="0" smtClean="0"/>
              <a:t> Derleme, 1 </a:t>
            </a:r>
            <a:r>
              <a:rPr lang="tr-TR" dirty="0" err="1" smtClean="0"/>
              <a:t>Metananaliz</a:t>
            </a:r>
            <a:endParaRPr lang="tr-TR" dirty="0" smtClean="0"/>
          </a:p>
          <a:p>
            <a:r>
              <a:rPr lang="tr-TR" dirty="0" smtClean="0"/>
              <a:t>JC teknikte daha az kan kaybı, ateş, ağrı.</a:t>
            </a:r>
          </a:p>
          <a:p>
            <a:r>
              <a:rPr lang="tr-TR" dirty="0"/>
              <a:t>Öneri: C   Düzey: Orta</a:t>
            </a:r>
          </a:p>
          <a:p>
            <a:endParaRPr lang="tr-TR" dirty="0" smtClean="0"/>
          </a:p>
          <a:p>
            <a:r>
              <a:rPr lang="tr-TR" sz="1100" b="1" dirty="0">
                <a:solidFill>
                  <a:srgbClr val="FF0000"/>
                </a:solidFill>
              </a:rPr>
              <a:t>*</a:t>
            </a:r>
            <a:r>
              <a:rPr lang="tr-TR" sz="1100" b="1" dirty="0" smtClean="0">
                <a:solidFill>
                  <a:srgbClr val="FF0000"/>
                </a:solidFill>
              </a:rPr>
              <a:t>Naki </a:t>
            </a:r>
            <a:r>
              <a:rPr lang="tr-TR" sz="1100" b="1" dirty="0">
                <a:solidFill>
                  <a:srgbClr val="FF0000"/>
                </a:solidFill>
              </a:rPr>
              <a:t>MM, </a:t>
            </a:r>
            <a:r>
              <a:rPr lang="tr-TR" sz="1100" b="1" dirty="0" err="1">
                <a:solidFill>
                  <a:srgbClr val="FF0000"/>
                </a:solidFill>
              </a:rPr>
              <a:t>Api</a:t>
            </a:r>
            <a:r>
              <a:rPr lang="tr-TR" sz="1100" b="1" dirty="0">
                <a:solidFill>
                  <a:srgbClr val="FF0000"/>
                </a:solidFill>
              </a:rPr>
              <a:t> O, </a:t>
            </a:r>
            <a:r>
              <a:rPr lang="tr-TR" sz="1100" b="1" dirty="0" err="1">
                <a:solidFill>
                  <a:srgbClr val="FF0000"/>
                </a:solidFill>
              </a:rPr>
              <a:t>Celik</a:t>
            </a:r>
            <a:r>
              <a:rPr lang="tr-TR" sz="1100" b="1" dirty="0">
                <a:solidFill>
                  <a:srgbClr val="FF0000"/>
                </a:solidFill>
              </a:rPr>
              <a:t> H, Kars B, Yasar E, </a:t>
            </a:r>
            <a:r>
              <a:rPr lang="tr-TR" sz="1100" b="1" dirty="0" err="1">
                <a:solidFill>
                  <a:srgbClr val="FF0000"/>
                </a:solidFill>
              </a:rPr>
              <a:t>Unal</a:t>
            </a:r>
            <a:r>
              <a:rPr lang="tr-TR" sz="1100" b="1" dirty="0">
                <a:solidFill>
                  <a:srgbClr val="FF0000"/>
                </a:solidFill>
              </a:rPr>
              <a:t> O. </a:t>
            </a:r>
            <a:r>
              <a:rPr lang="tr-TR" sz="1100" b="1" dirty="0" err="1">
                <a:solidFill>
                  <a:srgbClr val="FF0000"/>
                </a:solidFill>
              </a:rPr>
              <a:t>Comparative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study</a:t>
            </a:r>
            <a:r>
              <a:rPr lang="tr-TR" sz="1100" b="1" dirty="0">
                <a:solidFill>
                  <a:srgbClr val="FF0000"/>
                </a:solidFill>
              </a:rPr>
              <a:t> of </a:t>
            </a:r>
            <a:r>
              <a:rPr lang="tr-TR" sz="1100" b="1" dirty="0" err="1">
                <a:solidFill>
                  <a:srgbClr val="FF0000"/>
                </a:solidFill>
              </a:rPr>
              <a:t>Misgav-Ladach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and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Pfannenstiel-Kerr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cesarean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techniques</a:t>
            </a:r>
            <a:r>
              <a:rPr lang="tr-TR" sz="1100" b="1" dirty="0">
                <a:solidFill>
                  <a:srgbClr val="FF0000"/>
                </a:solidFill>
              </a:rPr>
              <a:t>: a </a:t>
            </a:r>
            <a:r>
              <a:rPr lang="tr-TR" sz="1100" b="1" dirty="0" err="1">
                <a:solidFill>
                  <a:srgbClr val="FF0000"/>
                </a:solidFill>
              </a:rPr>
              <a:t>randomized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controlled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trial</a:t>
            </a:r>
            <a:r>
              <a:rPr lang="tr-TR" sz="1100" b="1" dirty="0">
                <a:solidFill>
                  <a:srgbClr val="FF0000"/>
                </a:solidFill>
              </a:rPr>
              <a:t>. J </a:t>
            </a:r>
            <a:r>
              <a:rPr lang="tr-TR" sz="1100" b="1" dirty="0" err="1">
                <a:solidFill>
                  <a:srgbClr val="FF0000"/>
                </a:solidFill>
              </a:rPr>
              <a:t>Matern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Fetal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Neonatal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Med</a:t>
            </a:r>
            <a:r>
              <a:rPr lang="tr-TR" sz="1100" b="1" dirty="0">
                <a:solidFill>
                  <a:srgbClr val="FF0000"/>
                </a:solidFill>
              </a:rPr>
              <a:t> 2011;24:239-44. </a:t>
            </a:r>
            <a:endParaRPr lang="tr-TR" sz="1100" b="1" dirty="0" smtClean="0">
              <a:solidFill>
                <a:srgbClr val="FF0000"/>
              </a:solidFill>
            </a:endParaRPr>
          </a:p>
          <a:p>
            <a:r>
              <a:rPr lang="tr-TR" sz="1100" b="1" dirty="0">
                <a:solidFill>
                  <a:srgbClr val="FF0000"/>
                </a:solidFill>
              </a:rPr>
              <a:t>*</a:t>
            </a:r>
            <a:r>
              <a:rPr lang="tr-TR" sz="1100" b="1" dirty="0" err="1" smtClean="0">
                <a:solidFill>
                  <a:srgbClr val="FF0000"/>
                </a:solidFill>
              </a:rPr>
              <a:t>Gedikbasi</a:t>
            </a:r>
            <a:r>
              <a:rPr lang="tr-TR" sz="1100" b="1" dirty="0" smtClean="0">
                <a:solidFill>
                  <a:srgbClr val="FF0000"/>
                </a:solidFill>
              </a:rPr>
              <a:t> </a:t>
            </a:r>
            <a:r>
              <a:rPr lang="tr-TR" sz="1100" b="1" dirty="0">
                <a:solidFill>
                  <a:srgbClr val="FF0000"/>
                </a:solidFill>
              </a:rPr>
              <a:t>A, Akyol A, </a:t>
            </a:r>
            <a:r>
              <a:rPr lang="tr-TR" sz="1100" b="1" dirty="0" err="1">
                <a:solidFill>
                  <a:srgbClr val="FF0000"/>
                </a:solidFill>
              </a:rPr>
              <a:t>Ulker</a:t>
            </a:r>
            <a:r>
              <a:rPr lang="tr-TR" sz="1100" b="1" dirty="0">
                <a:solidFill>
                  <a:srgbClr val="FF0000"/>
                </a:solidFill>
              </a:rPr>
              <a:t> V, et al. </a:t>
            </a:r>
            <a:r>
              <a:rPr lang="tr-TR" sz="1100" b="1" dirty="0" err="1">
                <a:solidFill>
                  <a:srgbClr val="FF0000"/>
                </a:solidFill>
              </a:rPr>
              <a:t>Cesarean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techniques</a:t>
            </a:r>
            <a:r>
              <a:rPr lang="tr-TR" sz="1100" b="1" dirty="0">
                <a:solidFill>
                  <a:srgbClr val="FF0000"/>
                </a:solidFill>
              </a:rPr>
              <a:t> in </a:t>
            </a:r>
            <a:r>
              <a:rPr lang="tr-TR" sz="1100" b="1" dirty="0" err="1">
                <a:solidFill>
                  <a:srgbClr val="FF0000"/>
                </a:solidFill>
              </a:rPr>
              <a:t>cases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with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one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previous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cesarean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delivery</a:t>
            </a:r>
            <a:r>
              <a:rPr lang="tr-TR" sz="1100" b="1" dirty="0">
                <a:solidFill>
                  <a:srgbClr val="FF0000"/>
                </a:solidFill>
              </a:rPr>
              <a:t>: </a:t>
            </a:r>
            <a:r>
              <a:rPr lang="tr-TR" sz="1100" b="1" dirty="0" err="1">
                <a:solidFill>
                  <a:srgbClr val="FF0000"/>
                </a:solidFill>
              </a:rPr>
              <a:t>comparison</a:t>
            </a:r>
            <a:r>
              <a:rPr lang="tr-TR" sz="1100" b="1" dirty="0">
                <a:solidFill>
                  <a:srgbClr val="FF0000"/>
                </a:solidFill>
              </a:rPr>
              <a:t> of </a:t>
            </a:r>
            <a:r>
              <a:rPr lang="tr-TR" sz="1100" b="1" dirty="0" err="1">
                <a:solidFill>
                  <a:srgbClr val="FF0000"/>
                </a:solidFill>
              </a:rPr>
              <a:t>modified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Misgav-Ladach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and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Pfannenstiel-Kerr</a:t>
            </a:r>
            <a:r>
              <a:rPr lang="tr-TR" sz="1100" b="1" dirty="0">
                <a:solidFill>
                  <a:srgbClr val="FF0000"/>
                </a:solidFill>
              </a:rPr>
              <a:t>. </a:t>
            </a:r>
            <a:r>
              <a:rPr lang="tr-TR" sz="1100" b="1" dirty="0" err="1">
                <a:solidFill>
                  <a:srgbClr val="FF0000"/>
                </a:solidFill>
              </a:rPr>
              <a:t>Arch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Gynecol</a:t>
            </a:r>
            <a:r>
              <a:rPr lang="tr-TR" sz="1100" b="1" dirty="0">
                <a:solidFill>
                  <a:srgbClr val="FF0000"/>
                </a:solidFill>
              </a:rPr>
              <a:t> </a:t>
            </a:r>
            <a:r>
              <a:rPr lang="tr-TR" sz="1100" b="1" dirty="0" err="1">
                <a:solidFill>
                  <a:srgbClr val="FF0000"/>
                </a:solidFill>
              </a:rPr>
              <a:t>Obstet</a:t>
            </a:r>
            <a:r>
              <a:rPr lang="tr-TR" sz="1100" b="1" dirty="0">
                <a:solidFill>
                  <a:srgbClr val="FF0000"/>
                </a:solidFill>
              </a:rPr>
              <a:t> 2011;283:711-6. </a:t>
            </a:r>
            <a:endParaRPr lang="tr-TR" sz="1100" b="1" dirty="0" smtClean="0">
              <a:solidFill>
                <a:srgbClr val="FF0000"/>
              </a:solidFill>
            </a:endParaRPr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Belci</a:t>
            </a:r>
            <a:r>
              <a:rPr lang="tr-TR" sz="1100" dirty="0" smtClean="0"/>
              <a:t> </a:t>
            </a:r>
            <a:r>
              <a:rPr lang="tr-TR" sz="1100" dirty="0"/>
              <a:t>D, </a:t>
            </a:r>
            <a:r>
              <a:rPr lang="tr-TR" sz="1100" dirty="0" err="1"/>
              <a:t>Kos</a:t>
            </a:r>
            <a:r>
              <a:rPr lang="tr-TR" sz="1100" dirty="0"/>
              <a:t> M, </a:t>
            </a:r>
            <a:r>
              <a:rPr lang="tr-TR" sz="1100" dirty="0" err="1"/>
              <a:t>Zoricic</a:t>
            </a:r>
            <a:r>
              <a:rPr lang="tr-TR" sz="1100" dirty="0"/>
              <a:t> D, et al. </a:t>
            </a:r>
            <a:r>
              <a:rPr lang="tr-TR" sz="1100" dirty="0" err="1"/>
              <a:t>Comparative</a:t>
            </a:r>
            <a:r>
              <a:rPr lang="tr-TR" sz="1100" dirty="0"/>
              <a:t> </a:t>
            </a:r>
            <a:r>
              <a:rPr lang="tr-TR" sz="1100" dirty="0" err="1"/>
              <a:t>study</a:t>
            </a:r>
            <a:r>
              <a:rPr lang="tr-TR" sz="1100" dirty="0"/>
              <a:t> of </a:t>
            </a:r>
            <a:r>
              <a:rPr lang="tr-TR" sz="1100" dirty="0" err="1"/>
              <a:t>the</a:t>
            </a:r>
            <a:r>
              <a:rPr lang="tr-TR" sz="1100" dirty="0"/>
              <a:t> “</a:t>
            </a:r>
            <a:r>
              <a:rPr lang="tr-TR" sz="1100" dirty="0" err="1"/>
              <a:t>Misgav</a:t>
            </a:r>
            <a:r>
              <a:rPr lang="tr-TR" sz="1100" dirty="0"/>
              <a:t> </a:t>
            </a:r>
            <a:r>
              <a:rPr lang="tr-TR" sz="1100" dirty="0" err="1"/>
              <a:t>Ladach</a:t>
            </a:r>
            <a:r>
              <a:rPr lang="tr-TR" sz="1100" dirty="0"/>
              <a:t>”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traditional</a:t>
            </a:r>
            <a:r>
              <a:rPr lang="tr-TR" sz="1100" dirty="0"/>
              <a:t> </a:t>
            </a:r>
            <a:r>
              <a:rPr lang="tr-TR" sz="1100" dirty="0" err="1"/>
              <a:t>Pfannenstiel</a:t>
            </a:r>
            <a:r>
              <a:rPr lang="tr-TR" sz="1100" dirty="0"/>
              <a:t> </a:t>
            </a:r>
            <a:r>
              <a:rPr lang="tr-TR" sz="1100" dirty="0" err="1"/>
              <a:t>surgical</a:t>
            </a:r>
            <a:r>
              <a:rPr lang="tr-TR" sz="1100" dirty="0"/>
              <a:t> </a:t>
            </a:r>
            <a:r>
              <a:rPr lang="tr-TR" sz="1100" dirty="0" err="1"/>
              <a:t>techniques</a:t>
            </a:r>
            <a:r>
              <a:rPr lang="tr-TR" sz="1100" dirty="0"/>
              <a:t> </a:t>
            </a:r>
            <a:r>
              <a:rPr lang="tr-TR" sz="1100" dirty="0" err="1"/>
              <a:t>for</a:t>
            </a:r>
            <a:r>
              <a:rPr lang="tr-TR" sz="1100" dirty="0"/>
              <a:t> </a:t>
            </a:r>
            <a:r>
              <a:rPr lang="tr-TR" sz="1100" dirty="0" err="1"/>
              <a:t>cesarean</a:t>
            </a:r>
            <a:r>
              <a:rPr lang="tr-TR" sz="1100" dirty="0"/>
              <a:t> </a:t>
            </a:r>
            <a:r>
              <a:rPr lang="tr-TR" sz="1100" dirty="0" err="1"/>
              <a:t>section</a:t>
            </a:r>
            <a:r>
              <a:rPr lang="tr-TR" sz="1100" dirty="0"/>
              <a:t>. </a:t>
            </a:r>
            <a:r>
              <a:rPr lang="tr-TR" sz="1100" dirty="0" err="1"/>
              <a:t>Minerva</a:t>
            </a:r>
            <a:r>
              <a:rPr lang="tr-TR" sz="1100" dirty="0"/>
              <a:t> </a:t>
            </a:r>
            <a:r>
              <a:rPr lang="tr-TR" sz="1100" dirty="0" err="1"/>
              <a:t>Ginecol</a:t>
            </a:r>
            <a:r>
              <a:rPr lang="tr-TR" sz="1100" dirty="0"/>
              <a:t> 2007;59:231-40. </a:t>
            </a:r>
            <a:endParaRPr lang="tr-TR" sz="1100" dirty="0" smtClean="0"/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Xavier</a:t>
            </a:r>
            <a:r>
              <a:rPr lang="tr-TR" sz="1100" dirty="0" smtClean="0"/>
              <a:t> </a:t>
            </a:r>
            <a:r>
              <a:rPr lang="tr-TR" sz="1100" dirty="0"/>
              <a:t>P, </a:t>
            </a:r>
            <a:r>
              <a:rPr lang="tr-TR" sz="1100" dirty="0" err="1"/>
              <a:t>Ayres</a:t>
            </a:r>
            <a:r>
              <a:rPr lang="tr-TR" sz="1100" dirty="0"/>
              <a:t>-De-</a:t>
            </a:r>
            <a:r>
              <a:rPr lang="tr-TR" sz="1100" dirty="0" err="1"/>
              <a:t>Campos</a:t>
            </a:r>
            <a:r>
              <a:rPr lang="tr-TR" sz="1100" dirty="0"/>
              <a:t> D, </a:t>
            </a:r>
            <a:r>
              <a:rPr lang="tr-TR" sz="1100" dirty="0" err="1"/>
              <a:t>Reynolds</a:t>
            </a:r>
            <a:r>
              <a:rPr lang="tr-TR" sz="1100" dirty="0"/>
              <a:t> A, </a:t>
            </a:r>
            <a:r>
              <a:rPr lang="tr-TR" sz="1100" dirty="0" err="1"/>
              <a:t>Guimaraes</a:t>
            </a:r>
            <a:r>
              <a:rPr lang="tr-TR" sz="1100" dirty="0"/>
              <a:t> M, </a:t>
            </a:r>
            <a:r>
              <a:rPr lang="tr-TR" sz="1100" dirty="0" err="1"/>
              <a:t>Costa-Santos</a:t>
            </a:r>
            <a:r>
              <a:rPr lang="tr-TR" sz="1100" dirty="0"/>
              <a:t> C, </a:t>
            </a:r>
            <a:r>
              <a:rPr lang="tr-TR" sz="1100" dirty="0" err="1"/>
              <a:t>Patricio</a:t>
            </a:r>
            <a:r>
              <a:rPr lang="tr-TR" sz="1100" dirty="0"/>
              <a:t> B. </a:t>
            </a:r>
            <a:r>
              <a:rPr lang="tr-TR" sz="1100" dirty="0" err="1"/>
              <a:t>The</a:t>
            </a:r>
            <a:r>
              <a:rPr lang="tr-TR" sz="1100" dirty="0"/>
              <a:t> </a:t>
            </a:r>
            <a:r>
              <a:rPr lang="tr-TR" sz="1100" dirty="0" err="1"/>
              <a:t>modified</a:t>
            </a:r>
            <a:r>
              <a:rPr lang="tr-TR" sz="1100" dirty="0"/>
              <a:t> </a:t>
            </a:r>
            <a:r>
              <a:rPr lang="tr-TR" sz="1100" dirty="0" err="1"/>
              <a:t>Misgav-Ladach</a:t>
            </a:r>
            <a:r>
              <a:rPr lang="tr-TR" sz="1100" dirty="0"/>
              <a:t> </a:t>
            </a:r>
            <a:r>
              <a:rPr lang="tr-TR" sz="1100" dirty="0" err="1"/>
              <a:t>versus</a:t>
            </a:r>
            <a:r>
              <a:rPr lang="tr-TR" sz="1100" dirty="0"/>
              <a:t> </a:t>
            </a:r>
            <a:r>
              <a:rPr lang="tr-TR" sz="1100" dirty="0" err="1"/>
              <a:t>the</a:t>
            </a:r>
            <a:r>
              <a:rPr lang="tr-TR" sz="1100" dirty="0"/>
              <a:t> </a:t>
            </a:r>
            <a:r>
              <a:rPr lang="tr-TR" sz="1100" dirty="0" err="1"/>
              <a:t>Pfannenstiel-Kerr</a:t>
            </a:r>
            <a:r>
              <a:rPr lang="tr-TR" sz="1100" dirty="0"/>
              <a:t> </a:t>
            </a:r>
            <a:r>
              <a:rPr lang="tr-TR" sz="1100" dirty="0" err="1"/>
              <a:t>technique</a:t>
            </a:r>
            <a:r>
              <a:rPr lang="tr-TR" sz="1100" dirty="0"/>
              <a:t> </a:t>
            </a:r>
            <a:r>
              <a:rPr lang="tr-TR" sz="1100" dirty="0" err="1"/>
              <a:t>for</a:t>
            </a:r>
            <a:r>
              <a:rPr lang="tr-TR" sz="1100" dirty="0"/>
              <a:t> </a:t>
            </a:r>
            <a:r>
              <a:rPr lang="tr-TR" sz="1100" dirty="0" err="1"/>
              <a:t>cesarean</a:t>
            </a:r>
            <a:r>
              <a:rPr lang="tr-TR" sz="1100" dirty="0"/>
              <a:t> </a:t>
            </a:r>
            <a:r>
              <a:rPr lang="tr-TR" sz="1100" dirty="0" err="1"/>
              <a:t>section</a:t>
            </a:r>
            <a:r>
              <a:rPr lang="tr-TR" sz="1100" dirty="0"/>
              <a:t>: a </a:t>
            </a:r>
            <a:r>
              <a:rPr lang="tr-TR" sz="1100" dirty="0" err="1"/>
              <a:t>randomized</a:t>
            </a:r>
            <a:r>
              <a:rPr lang="tr-TR" sz="1100" dirty="0"/>
              <a:t> </a:t>
            </a:r>
            <a:r>
              <a:rPr lang="tr-TR" sz="1100" dirty="0" err="1"/>
              <a:t>trial</a:t>
            </a:r>
            <a:r>
              <a:rPr lang="tr-TR" sz="1100" dirty="0"/>
              <a:t>. </a:t>
            </a:r>
            <a:r>
              <a:rPr lang="tr-TR" sz="1100" dirty="0" err="1"/>
              <a:t>Acta</a:t>
            </a:r>
            <a:r>
              <a:rPr lang="tr-TR" sz="1100" dirty="0"/>
              <a:t> </a:t>
            </a:r>
            <a:r>
              <a:rPr lang="tr-TR" sz="1100" dirty="0" err="1"/>
              <a:t>Obstet</a:t>
            </a:r>
            <a:r>
              <a:rPr lang="tr-TR" sz="1100" dirty="0"/>
              <a:t> </a:t>
            </a:r>
            <a:r>
              <a:rPr lang="tr-TR" sz="1100" dirty="0" err="1"/>
              <a:t>Gynecol</a:t>
            </a:r>
            <a:r>
              <a:rPr lang="tr-TR" sz="1100" dirty="0"/>
              <a:t> </a:t>
            </a:r>
            <a:r>
              <a:rPr lang="tr-TR" sz="1100" dirty="0" err="1"/>
              <a:t>Scand</a:t>
            </a:r>
            <a:r>
              <a:rPr lang="tr-TR" sz="1100" dirty="0"/>
              <a:t> 2005;84:878-82. </a:t>
            </a:r>
            <a:endParaRPr lang="tr-TR" sz="1100" dirty="0" smtClean="0"/>
          </a:p>
          <a:p>
            <a:r>
              <a:rPr lang="tr-TR" sz="1100" dirty="0" err="1" smtClean="0"/>
              <a:t>Mathai</a:t>
            </a:r>
            <a:r>
              <a:rPr lang="tr-TR" sz="1100" dirty="0" smtClean="0"/>
              <a:t> </a:t>
            </a:r>
            <a:r>
              <a:rPr lang="tr-TR" sz="1100" dirty="0"/>
              <a:t>M, </a:t>
            </a:r>
            <a:r>
              <a:rPr lang="tr-TR" sz="1100" dirty="0" err="1"/>
              <a:t>Hofmeyr</a:t>
            </a:r>
            <a:r>
              <a:rPr lang="tr-TR" sz="1100" dirty="0"/>
              <a:t> GJ. </a:t>
            </a:r>
            <a:r>
              <a:rPr lang="tr-TR" sz="1100" dirty="0" err="1"/>
              <a:t>Abdominal</a:t>
            </a:r>
            <a:r>
              <a:rPr lang="tr-TR" sz="1100" dirty="0"/>
              <a:t> </a:t>
            </a:r>
            <a:r>
              <a:rPr lang="tr-TR" sz="1100" dirty="0" err="1"/>
              <a:t>surgical</a:t>
            </a:r>
            <a:r>
              <a:rPr lang="tr-TR" sz="1100" dirty="0"/>
              <a:t> </a:t>
            </a:r>
            <a:r>
              <a:rPr lang="tr-TR" sz="1100" dirty="0" err="1"/>
              <a:t>incisions</a:t>
            </a:r>
            <a:r>
              <a:rPr lang="tr-TR" sz="1100" dirty="0"/>
              <a:t> </a:t>
            </a:r>
            <a:r>
              <a:rPr lang="tr-TR" sz="1100" dirty="0" err="1"/>
              <a:t>for</a:t>
            </a:r>
            <a:r>
              <a:rPr lang="tr-TR" sz="1100" dirty="0"/>
              <a:t> </a:t>
            </a:r>
            <a:r>
              <a:rPr lang="tr-TR" sz="1100" dirty="0" err="1"/>
              <a:t>caesarean</a:t>
            </a:r>
            <a:r>
              <a:rPr lang="tr-TR" sz="1100" dirty="0"/>
              <a:t> </a:t>
            </a:r>
            <a:r>
              <a:rPr lang="tr-TR" sz="1100" dirty="0" err="1"/>
              <a:t>section</a:t>
            </a:r>
            <a:r>
              <a:rPr lang="tr-TR" sz="1100" dirty="0"/>
              <a:t>. </a:t>
            </a:r>
            <a:r>
              <a:rPr lang="tr-TR" sz="1100" dirty="0" err="1"/>
              <a:t>Cochrane</a:t>
            </a:r>
            <a:r>
              <a:rPr lang="tr-TR" sz="1100" dirty="0"/>
              <a:t> Database </a:t>
            </a:r>
            <a:r>
              <a:rPr lang="tr-TR" sz="1100" dirty="0" err="1"/>
              <a:t>Syst</a:t>
            </a:r>
            <a:r>
              <a:rPr lang="tr-TR" sz="1100" dirty="0"/>
              <a:t> </a:t>
            </a:r>
            <a:r>
              <a:rPr lang="tr-TR" sz="1100" dirty="0" err="1"/>
              <a:t>Rev</a:t>
            </a:r>
            <a:r>
              <a:rPr lang="tr-TR" sz="1100" dirty="0"/>
              <a:t> 2007;1:CD004453. </a:t>
            </a:r>
            <a:endParaRPr lang="tr-TR" sz="1100" dirty="0" smtClean="0"/>
          </a:p>
          <a:p>
            <a:r>
              <a:rPr lang="tr-TR" sz="1100" dirty="0"/>
              <a:t>*</a:t>
            </a:r>
            <a:r>
              <a:rPr lang="tr-TR" sz="1100" dirty="0" err="1" smtClean="0"/>
              <a:t>Hofmeyr</a:t>
            </a:r>
            <a:r>
              <a:rPr lang="tr-TR" sz="1100" dirty="0" smtClean="0"/>
              <a:t> </a:t>
            </a:r>
            <a:r>
              <a:rPr lang="tr-TR" sz="1100" dirty="0"/>
              <a:t>JG, </a:t>
            </a:r>
            <a:r>
              <a:rPr lang="tr-TR" sz="1100" dirty="0" err="1"/>
              <a:t>Novikova</a:t>
            </a:r>
            <a:r>
              <a:rPr lang="tr-TR" sz="1100" dirty="0"/>
              <a:t> N, </a:t>
            </a:r>
            <a:r>
              <a:rPr lang="tr-TR" sz="1100" dirty="0" err="1"/>
              <a:t>Mathai</a:t>
            </a:r>
            <a:r>
              <a:rPr lang="tr-TR" sz="1100" dirty="0"/>
              <a:t> M, </a:t>
            </a:r>
            <a:r>
              <a:rPr lang="tr-TR" sz="1100" dirty="0" err="1"/>
              <a:t>Shah</a:t>
            </a:r>
            <a:r>
              <a:rPr lang="tr-TR" sz="1100" dirty="0"/>
              <a:t> A. </a:t>
            </a:r>
            <a:r>
              <a:rPr lang="tr-TR" sz="1100" dirty="0" err="1"/>
              <a:t>Techniques</a:t>
            </a:r>
            <a:r>
              <a:rPr lang="tr-TR" sz="1100" dirty="0"/>
              <a:t> </a:t>
            </a:r>
            <a:r>
              <a:rPr lang="tr-TR" sz="1100" dirty="0" err="1"/>
              <a:t>for</a:t>
            </a:r>
            <a:r>
              <a:rPr lang="tr-TR" sz="1100" dirty="0"/>
              <a:t> </a:t>
            </a:r>
            <a:r>
              <a:rPr lang="tr-TR" sz="1100" dirty="0" err="1"/>
              <a:t>cesarean</a:t>
            </a:r>
            <a:r>
              <a:rPr lang="tr-TR" sz="1100" dirty="0"/>
              <a:t> </a:t>
            </a:r>
            <a:r>
              <a:rPr lang="tr-TR" sz="1100" dirty="0" err="1"/>
              <a:t>section</a:t>
            </a:r>
            <a:r>
              <a:rPr lang="tr-TR" sz="1100" dirty="0"/>
              <a:t>. </a:t>
            </a:r>
            <a:r>
              <a:rPr lang="tr-TR" sz="1100" dirty="0" err="1"/>
              <a:t>Am</a:t>
            </a:r>
            <a:r>
              <a:rPr lang="tr-TR" sz="1100" dirty="0"/>
              <a:t> J </a:t>
            </a:r>
            <a:r>
              <a:rPr lang="tr-TR" sz="1100" dirty="0" err="1"/>
              <a:t>Obstet</a:t>
            </a:r>
            <a:r>
              <a:rPr lang="tr-TR" sz="1100" dirty="0"/>
              <a:t> </a:t>
            </a:r>
            <a:r>
              <a:rPr lang="tr-TR" sz="1100" dirty="0" err="1"/>
              <a:t>Gynecol</a:t>
            </a:r>
            <a:r>
              <a:rPr lang="tr-TR" sz="1100" dirty="0"/>
              <a:t> 2009;201:431-44</a:t>
            </a:r>
            <a:r>
              <a:rPr lang="tr-TR" sz="1100" dirty="0" smtClean="0"/>
              <a:t>.</a:t>
            </a:r>
          </a:p>
          <a:p>
            <a:endParaRPr lang="tr-TR" sz="1300" dirty="0"/>
          </a:p>
        </p:txBody>
      </p:sp>
    </p:spTree>
    <p:extLst>
      <p:ext uri="{BB962C8B-B14F-4D97-AF65-F5344CB8AC3E}">
        <p14:creationId xmlns:p14="http://schemas.microsoft.com/office/powerpoint/2010/main" xmlns="" val="414104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İnsizyon</a:t>
            </a:r>
            <a:r>
              <a:rPr lang="tr-TR" b="1" dirty="0" smtClean="0">
                <a:solidFill>
                  <a:schemeClr val="tx2"/>
                </a:solidFill>
              </a:rPr>
              <a:t> Uzunluğu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12 cm – 15 cm</a:t>
            </a:r>
          </a:p>
          <a:p>
            <a:r>
              <a:rPr lang="tr-TR" dirty="0" smtClean="0"/>
              <a:t>Öneri: I   Düzey: Düşük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it-IT" sz="1100" dirty="0" smtClean="0"/>
              <a:t>Finan MA, Mastrogiannis DS,</a:t>
            </a:r>
            <a:r>
              <a:rPr lang="tr-TR" sz="1100" dirty="0" smtClean="0"/>
              <a:t> </a:t>
            </a:r>
            <a:r>
              <a:rPr lang="en-US" sz="1100" dirty="0" err="1" smtClean="0"/>
              <a:t>Spellacy</a:t>
            </a:r>
            <a:r>
              <a:rPr lang="en-US" sz="1100" dirty="0" smtClean="0"/>
              <a:t> WN. The "Allis" test for easy cesarean</a:t>
            </a:r>
            <a:r>
              <a:rPr lang="tr-TR" sz="1100" dirty="0" smtClean="0"/>
              <a:t> </a:t>
            </a:r>
            <a:r>
              <a:rPr lang="en-US" sz="1100" dirty="0" smtClean="0"/>
              <a:t>delivery. Am J </a:t>
            </a:r>
            <a:r>
              <a:rPr lang="en-US" sz="1100" dirty="0" err="1" smtClean="0"/>
              <a:t>Obstet</a:t>
            </a:r>
            <a:r>
              <a:rPr lang="en-US" sz="1100" dirty="0" smtClean="0"/>
              <a:t> </a:t>
            </a:r>
            <a:r>
              <a:rPr lang="en-US" sz="1100" dirty="0" err="1" smtClean="0"/>
              <a:t>Gynecol</a:t>
            </a:r>
            <a:r>
              <a:rPr lang="en-US" sz="1100" dirty="0" smtClean="0"/>
              <a:t> 1991;164:772-5.</a:t>
            </a:r>
            <a:endParaRPr lang="tr-TR" sz="11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/>
                </a:solidFill>
              </a:rPr>
              <a:t>Bisturi yerine kesici </a:t>
            </a:r>
            <a:r>
              <a:rPr lang="tr-TR" b="1" dirty="0" err="1">
                <a:solidFill>
                  <a:schemeClr val="tx2"/>
                </a:solidFill>
              </a:rPr>
              <a:t>k</a:t>
            </a:r>
            <a:r>
              <a:rPr lang="tr-TR" b="1" dirty="0" err="1" smtClean="0">
                <a:solidFill>
                  <a:schemeClr val="tx2"/>
                </a:solidFill>
              </a:rPr>
              <a:t>oter</a:t>
            </a:r>
            <a:r>
              <a:rPr lang="tr-TR" b="1" dirty="0" smtClean="0">
                <a:solidFill>
                  <a:schemeClr val="tx2"/>
                </a:solidFill>
              </a:rPr>
              <a:t> kullanımı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RCT yok.</a:t>
            </a:r>
          </a:p>
          <a:p>
            <a:r>
              <a:rPr lang="tr-TR" dirty="0" smtClean="0"/>
              <a:t>Bisturi tercih edilmeli.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sz="1100" b="1" dirty="0" err="1" smtClean="0"/>
              <a:t>Berghella</a:t>
            </a:r>
            <a:r>
              <a:rPr lang="tr-TR" sz="1100" b="1" dirty="0" smtClean="0"/>
              <a:t> V, </a:t>
            </a:r>
            <a:r>
              <a:rPr lang="tr-TR" sz="1600" b="1" dirty="0" err="1" smtClean="0">
                <a:solidFill>
                  <a:schemeClr val="tx2"/>
                </a:solidFill>
              </a:rPr>
              <a:t>UpToDate</a:t>
            </a:r>
            <a:r>
              <a:rPr lang="tr-TR" sz="1100" b="1" dirty="0" smtClean="0"/>
              <a:t>; </a:t>
            </a:r>
            <a:r>
              <a:rPr lang="tr-TR" sz="1100" b="1" dirty="0" err="1" smtClean="0"/>
              <a:t>Cesarean</a:t>
            </a:r>
            <a:r>
              <a:rPr lang="tr-TR" sz="1100" b="1" dirty="0" smtClean="0"/>
              <a:t> </a:t>
            </a:r>
            <a:r>
              <a:rPr lang="tr-TR" sz="1100" b="1" dirty="0" err="1"/>
              <a:t>delivery</a:t>
            </a:r>
            <a:r>
              <a:rPr lang="tr-TR" sz="1100" b="1" dirty="0"/>
              <a:t>: </a:t>
            </a:r>
            <a:r>
              <a:rPr lang="tr-TR" sz="1100" b="1" dirty="0" err="1" smtClean="0"/>
              <a:t>Technique</a:t>
            </a:r>
            <a:r>
              <a:rPr lang="tr-TR" sz="1100" b="1" dirty="0"/>
              <a:t>, </a:t>
            </a:r>
            <a:r>
              <a:rPr lang="tr-TR" sz="1100" b="1" dirty="0" smtClean="0"/>
              <a:t>http</a:t>
            </a:r>
            <a:r>
              <a:rPr lang="tr-TR" sz="1100" b="1" dirty="0"/>
              <a:t>://www.uptodate.com/contents/cesarean-delivery-technique#H23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208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Birleşik Devletler </a:t>
            </a:r>
            <a:r>
              <a:rPr lang="tr-TR" sz="2800" dirty="0" smtClean="0"/>
              <a:t>Önleyici </a:t>
            </a:r>
            <a:r>
              <a:rPr lang="tr-TR" sz="2800" dirty="0" smtClean="0"/>
              <a:t>Hizmetler </a:t>
            </a:r>
            <a:r>
              <a:rPr lang="tr-TR" sz="2800" dirty="0" smtClean="0"/>
              <a:t>Görev Gücü (United </a:t>
            </a:r>
            <a:r>
              <a:rPr lang="tr-TR" sz="2800" dirty="0" err="1" smtClean="0"/>
              <a:t>States</a:t>
            </a:r>
            <a:r>
              <a:rPr lang="tr-TR" sz="2800" dirty="0" smtClean="0"/>
              <a:t> </a:t>
            </a:r>
            <a:r>
              <a:rPr lang="tr-TR" sz="2800" dirty="0" err="1" smtClean="0"/>
              <a:t>Preventive</a:t>
            </a:r>
            <a:r>
              <a:rPr lang="tr-TR" sz="2800" dirty="0" smtClean="0"/>
              <a:t> </a:t>
            </a:r>
            <a:r>
              <a:rPr lang="tr-TR" sz="2800" dirty="0" err="1" smtClean="0"/>
              <a:t>Services</a:t>
            </a:r>
            <a:r>
              <a:rPr lang="tr-TR" sz="2800" dirty="0" smtClean="0"/>
              <a:t> </a:t>
            </a:r>
            <a:r>
              <a:rPr lang="tr-TR" sz="2800" dirty="0" err="1" smtClean="0"/>
              <a:t>Task</a:t>
            </a:r>
            <a:r>
              <a:rPr lang="tr-TR" sz="2800" dirty="0" smtClean="0"/>
              <a:t> </a:t>
            </a:r>
            <a:r>
              <a:rPr lang="tr-TR" sz="2800" dirty="0" err="1" smtClean="0"/>
              <a:t>Force</a:t>
            </a:r>
            <a:r>
              <a:rPr lang="tr-TR" sz="2800" dirty="0" smtClean="0"/>
              <a:t>)</a:t>
            </a:r>
            <a:endParaRPr lang="tr-TR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3999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Metin kutusu"/>
          <p:cNvSpPr txBox="1"/>
          <p:nvPr/>
        </p:nvSpPr>
        <p:spPr>
          <a:xfrm>
            <a:off x="7643834" y="2500306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ÖNER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7572396" y="3143248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ÖNER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857224" y="2500306"/>
            <a:ext cx="798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FAYDA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857224" y="3143248"/>
            <a:ext cx="798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FAYDA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857224" y="4071942"/>
            <a:ext cx="798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FAYDA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4857752" y="2500306"/>
            <a:ext cx="743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KESİN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4929190" y="3071810"/>
            <a:ext cx="70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ORTA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5143504" y="4357694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MİNİMAL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6858016" y="4143380"/>
            <a:ext cx="1970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SEÇİLMİŞ VAKADA 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ÖNER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6215074" y="5000636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ÖNERME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500034" y="4786322"/>
            <a:ext cx="1335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C00000"/>
                </a:solidFill>
              </a:rPr>
              <a:t>FAYDA YOK</a:t>
            </a:r>
          </a:p>
          <a:p>
            <a:r>
              <a:rPr lang="tr-TR" sz="1400" b="1" dirty="0" smtClean="0">
                <a:solidFill>
                  <a:srgbClr val="C00000"/>
                </a:solidFill>
              </a:rPr>
              <a:t>HATTA ZARARLI</a:t>
            </a:r>
            <a:endParaRPr lang="tr-TR" sz="1400" b="1" dirty="0">
              <a:solidFill>
                <a:srgbClr val="C00000"/>
              </a:solidFill>
            </a:endParaRPr>
          </a:p>
        </p:txBody>
      </p:sp>
      <p:sp>
        <p:nvSpPr>
          <p:cNvPr id="18" name="17 Metin kutusu"/>
          <p:cNvSpPr txBox="1"/>
          <p:nvPr/>
        </p:nvSpPr>
        <p:spPr>
          <a:xfrm>
            <a:off x="642910" y="557214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FAYDA ?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ZARAR ?</a:t>
            </a:r>
            <a:endParaRPr lang="tr-T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Uterus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insizyonu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Aşağı </a:t>
            </a:r>
            <a:r>
              <a:rPr lang="tr-TR" dirty="0" err="1" smtClean="0"/>
              <a:t>transvers</a:t>
            </a:r>
            <a:r>
              <a:rPr lang="tr-TR" dirty="0" smtClean="0"/>
              <a:t> (</a:t>
            </a:r>
            <a:r>
              <a:rPr lang="tr-TR" dirty="0" err="1" smtClean="0"/>
              <a:t>Monro</a:t>
            </a:r>
            <a:r>
              <a:rPr lang="tr-TR" dirty="0" smtClean="0"/>
              <a:t> </a:t>
            </a:r>
            <a:r>
              <a:rPr lang="tr-TR" dirty="0" err="1" smtClean="0"/>
              <a:t>Kerr</a:t>
            </a:r>
            <a:r>
              <a:rPr lang="tr-TR" dirty="0" smtClean="0"/>
              <a:t> veya </a:t>
            </a:r>
            <a:r>
              <a:rPr lang="tr-TR" dirty="0" err="1" smtClean="0"/>
              <a:t>Kerr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T şeklinde uzatma</a:t>
            </a:r>
          </a:p>
          <a:p>
            <a:pPr lvl="1"/>
            <a:r>
              <a:rPr lang="tr-TR" dirty="0" smtClean="0"/>
              <a:t>J şeklinde uzatma</a:t>
            </a:r>
          </a:p>
          <a:p>
            <a:r>
              <a:rPr lang="tr-TR" dirty="0" smtClean="0"/>
              <a:t>Aşağı </a:t>
            </a:r>
            <a:r>
              <a:rPr lang="tr-TR" dirty="0" err="1" smtClean="0"/>
              <a:t>vertikal</a:t>
            </a:r>
            <a:r>
              <a:rPr lang="tr-TR" dirty="0" smtClean="0"/>
              <a:t> (</a:t>
            </a:r>
            <a:r>
              <a:rPr lang="tr-TR" dirty="0" err="1" smtClean="0"/>
              <a:t>Kronig</a:t>
            </a:r>
            <a:r>
              <a:rPr lang="tr-TR" dirty="0" smtClean="0"/>
              <a:t>, De Lee, Cornell)</a:t>
            </a:r>
          </a:p>
          <a:p>
            <a:r>
              <a:rPr lang="tr-TR" dirty="0" smtClean="0"/>
              <a:t>Klasik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8272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tx2"/>
                </a:solidFill>
              </a:rPr>
              <a:t>1-</a:t>
            </a:r>
            <a:r>
              <a:rPr lang="tr-TR" sz="2800" b="1" dirty="0" err="1" smtClean="0">
                <a:solidFill>
                  <a:schemeClr val="tx2"/>
                </a:solidFill>
              </a:rPr>
              <a:t>Subkutan</a:t>
            </a:r>
            <a:r>
              <a:rPr lang="tr-TR" sz="2800" b="1" dirty="0" smtClean="0">
                <a:solidFill>
                  <a:schemeClr val="tx2"/>
                </a:solidFill>
              </a:rPr>
              <a:t> ve </a:t>
            </a:r>
            <a:r>
              <a:rPr lang="tr-TR" sz="2800" b="1" dirty="0" err="1" smtClean="0">
                <a:solidFill>
                  <a:schemeClr val="tx2"/>
                </a:solidFill>
              </a:rPr>
              <a:t>Fascia</a:t>
            </a:r>
            <a:r>
              <a:rPr lang="tr-TR" sz="2800" b="1" dirty="0" smtClean="0">
                <a:solidFill>
                  <a:schemeClr val="tx2"/>
                </a:solidFill>
              </a:rPr>
              <a:t> </a:t>
            </a:r>
            <a:r>
              <a:rPr lang="tr-TR" sz="2800" b="1" dirty="0" err="1" smtClean="0">
                <a:solidFill>
                  <a:schemeClr val="tx2"/>
                </a:solidFill>
              </a:rPr>
              <a:t>İnsizyonu</a:t>
            </a:r>
            <a:r>
              <a:rPr lang="tr-TR" sz="2800" b="1" dirty="0" smtClean="0">
                <a:solidFill>
                  <a:schemeClr val="tx2"/>
                </a:solidFill>
              </a:rPr>
              <a:t>, </a:t>
            </a:r>
            <a:r>
              <a:rPr lang="tr-TR" sz="2800" b="1" dirty="0" err="1" smtClean="0">
                <a:solidFill>
                  <a:schemeClr val="tx2"/>
                </a:solidFill>
              </a:rPr>
              <a:t>Parietal</a:t>
            </a:r>
            <a:r>
              <a:rPr lang="tr-TR" sz="2800" b="1" dirty="0" smtClean="0">
                <a:solidFill>
                  <a:schemeClr val="tx2"/>
                </a:solidFill>
              </a:rPr>
              <a:t> Periton Açılması (Keskin vs. Keskin + elle),</a:t>
            </a:r>
            <a:br>
              <a:rPr lang="tr-TR" sz="2800" b="1" dirty="0" smtClean="0">
                <a:solidFill>
                  <a:schemeClr val="tx2"/>
                </a:solidFill>
              </a:rPr>
            </a:br>
            <a:r>
              <a:rPr lang="tr-TR" sz="2800" b="1" dirty="0" smtClean="0">
                <a:solidFill>
                  <a:schemeClr val="tx2"/>
                </a:solidFill>
              </a:rPr>
              <a:t>2- </a:t>
            </a:r>
            <a:r>
              <a:rPr lang="tr-TR" sz="2800" b="1" dirty="0" err="1" smtClean="0">
                <a:solidFill>
                  <a:schemeClr val="tx2"/>
                </a:solidFill>
              </a:rPr>
              <a:t>Fascia</a:t>
            </a:r>
            <a:r>
              <a:rPr lang="tr-TR" sz="2800" b="1" dirty="0" smtClean="0">
                <a:solidFill>
                  <a:schemeClr val="tx2"/>
                </a:solidFill>
              </a:rPr>
              <a:t> </a:t>
            </a:r>
            <a:r>
              <a:rPr lang="tr-TR" sz="2800" b="1" dirty="0" err="1" smtClean="0">
                <a:solidFill>
                  <a:schemeClr val="tx2"/>
                </a:solidFill>
              </a:rPr>
              <a:t>Diseksiyonu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r>
              <a:rPr lang="tr-TR" dirty="0" smtClean="0"/>
              <a:t>1 RCT, </a:t>
            </a:r>
            <a:r>
              <a:rPr lang="tr-TR" dirty="0" err="1" smtClean="0"/>
              <a:t>Manuel</a:t>
            </a:r>
            <a:r>
              <a:rPr lang="tr-TR" dirty="0" smtClean="0"/>
              <a:t> </a:t>
            </a:r>
            <a:r>
              <a:rPr lang="tr-TR" dirty="0" err="1" smtClean="0"/>
              <a:t>diseksiyonda</a:t>
            </a:r>
            <a:r>
              <a:rPr lang="tr-TR" dirty="0" smtClean="0"/>
              <a:t>; </a:t>
            </a:r>
            <a:r>
              <a:rPr lang="tr-TR" dirty="0" smtClean="0"/>
              <a:t>hemoglobinde </a:t>
            </a:r>
            <a:r>
              <a:rPr lang="tr-TR" dirty="0" smtClean="0"/>
              <a:t>daha az düşme ve daha az ağrı</a:t>
            </a:r>
          </a:p>
          <a:p>
            <a:endParaRPr lang="tr-TR" dirty="0"/>
          </a:p>
          <a:p>
            <a:r>
              <a:rPr lang="tr-TR" dirty="0"/>
              <a:t>Öneri: </a:t>
            </a:r>
            <a:r>
              <a:rPr lang="tr-TR" dirty="0" smtClean="0"/>
              <a:t>I   </a:t>
            </a:r>
            <a:r>
              <a:rPr lang="tr-TR" dirty="0"/>
              <a:t>Düzey: </a:t>
            </a:r>
            <a:r>
              <a:rPr lang="tr-TR" dirty="0" smtClean="0"/>
              <a:t>Düşük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100" dirty="0" smtClean="0"/>
              <a:t>* </a:t>
            </a:r>
            <a:r>
              <a:rPr lang="en-US" sz="1100" dirty="0" err="1" smtClean="0"/>
              <a:t>Kadir</a:t>
            </a:r>
            <a:r>
              <a:rPr lang="en-US" sz="1100" dirty="0" smtClean="0"/>
              <a:t> RA, Khan A, </a:t>
            </a:r>
            <a:r>
              <a:rPr lang="en-US" sz="1100" dirty="0" err="1" smtClean="0"/>
              <a:t>Wilcock</a:t>
            </a:r>
            <a:r>
              <a:rPr lang="en-US" sz="1100" dirty="0" smtClean="0"/>
              <a:t> F, Chapman L.</a:t>
            </a:r>
            <a:r>
              <a:rPr lang="tr-TR" sz="1100" dirty="0" smtClean="0"/>
              <a:t> </a:t>
            </a:r>
            <a:r>
              <a:rPr lang="en-US" sz="1100" dirty="0" smtClean="0"/>
              <a:t>Is inferior dissection of the rectus sheath</a:t>
            </a:r>
            <a:r>
              <a:rPr lang="tr-TR" sz="1100" dirty="0" smtClean="0"/>
              <a:t> </a:t>
            </a:r>
            <a:r>
              <a:rPr lang="en-US" sz="1100" dirty="0" smtClean="0"/>
              <a:t>necessary during </a:t>
            </a:r>
            <a:r>
              <a:rPr lang="en-US" sz="1100" dirty="0" err="1" smtClean="0"/>
              <a:t>Pfannenstiel</a:t>
            </a:r>
            <a:r>
              <a:rPr lang="en-US" sz="1100" dirty="0" smtClean="0"/>
              <a:t> incision for lower</a:t>
            </a:r>
            <a:r>
              <a:rPr lang="tr-TR" sz="1100" dirty="0" smtClean="0"/>
              <a:t> </a:t>
            </a:r>
            <a:r>
              <a:rPr lang="tr-TR" sz="1100" dirty="0" err="1" smtClean="0"/>
              <a:t>segment</a:t>
            </a:r>
            <a:r>
              <a:rPr lang="tr-TR" sz="1100" dirty="0" smtClean="0"/>
              <a:t> </a:t>
            </a:r>
            <a:r>
              <a:rPr lang="tr-TR" sz="1100" dirty="0" err="1" smtClean="0"/>
              <a:t>caesarean</a:t>
            </a:r>
            <a:r>
              <a:rPr lang="tr-TR" sz="1100" dirty="0" smtClean="0"/>
              <a:t> </a:t>
            </a:r>
            <a:r>
              <a:rPr lang="tr-TR" sz="1100" dirty="0" err="1" smtClean="0"/>
              <a:t>section</a:t>
            </a:r>
            <a:r>
              <a:rPr lang="tr-TR" sz="1100" dirty="0" smtClean="0"/>
              <a:t>? A </a:t>
            </a:r>
            <a:r>
              <a:rPr lang="tr-TR" sz="1100" dirty="0" err="1" smtClean="0"/>
              <a:t>randomised</a:t>
            </a:r>
            <a:r>
              <a:rPr lang="tr-TR" sz="1100" dirty="0" smtClean="0"/>
              <a:t> </a:t>
            </a:r>
            <a:r>
              <a:rPr lang="tr-TR" sz="1100" dirty="0" err="1" smtClean="0"/>
              <a:t>controlled</a:t>
            </a:r>
            <a:r>
              <a:rPr lang="tr-TR" sz="1100" dirty="0" smtClean="0"/>
              <a:t> </a:t>
            </a:r>
            <a:r>
              <a:rPr lang="tr-TR" sz="1100" dirty="0" err="1" smtClean="0"/>
              <a:t>trial</a:t>
            </a:r>
            <a:r>
              <a:rPr lang="tr-TR" sz="1100" dirty="0" smtClean="0"/>
              <a:t>. </a:t>
            </a:r>
            <a:r>
              <a:rPr lang="tr-TR" sz="1100" dirty="0" err="1" smtClean="0"/>
              <a:t>Eur</a:t>
            </a:r>
            <a:r>
              <a:rPr lang="tr-TR" sz="1100" dirty="0" smtClean="0"/>
              <a:t> J </a:t>
            </a:r>
            <a:r>
              <a:rPr lang="tr-TR" sz="1100" dirty="0" err="1" smtClean="0"/>
              <a:t>Obstet</a:t>
            </a:r>
            <a:r>
              <a:rPr lang="tr-TR" sz="1100" dirty="0" smtClean="0"/>
              <a:t> </a:t>
            </a:r>
            <a:r>
              <a:rPr lang="tr-TR" sz="1100" dirty="0" err="1" smtClean="0"/>
              <a:t>Gynecol</a:t>
            </a:r>
            <a:r>
              <a:rPr lang="tr-TR" sz="1100" dirty="0" smtClean="0"/>
              <a:t> </a:t>
            </a:r>
            <a:r>
              <a:rPr lang="tr-TR" sz="1100" dirty="0" err="1" smtClean="0"/>
              <a:t>Reprod</a:t>
            </a:r>
            <a:r>
              <a:rPr lang="tr-TR" sz="1100" dirty="0" smtClean="0"/>
              <a:t> </a:t>
            </a:r>
            <a:r>
              <a:rPr lang="tr-TR" sz="1100" dirty="0" err="1" smtClean="0"/>
              <a:t>Biol</a:t>
            </a:r>
            <a:r>
              <a:rPr lang="tr-TR" sz="1100" dirty="0" smtClean="0"/>
              <a:t> 2006;128:262-6.</a:t>
            </a:r>
            <a:endParaRPr lang="tr-TR" sz="11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7351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/>
                </a:solidFill>
              </a:rPr>
              <a:t>Mesane </a:t>
            </a:r>
            <a:r>
              <a:rPr lang="tr-TR" b="1" dirty="0" err="1" smtClean="0">
                <a:solidFill>
                  <a:schemeClr val="tx2"/>
                </a:solidFill>
              </a:rPr>
              <a:t>Flepi</a:t>
            </a:r>
            <a:r>
              <a:rPr lang="tr-TR" b="1" dirty="0" smtClean="0">
                <a:solidFill>
                  <a:schemeClr val="tx2"/>
                </a:solidFill>
              </a:rPr>
              <a:t> ve 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err="1" smtClean="0">
                <a:solidFill>
                  <a:schemeClr val="tx2"/>
                </a:solidFill>
              </a:rPr>
              <a:t>Visseral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Peritonizasyon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Mesane </a:t>
            </a:r>
            <a:r>
              <a:rPr lang="tr-TR" dirty="0" err="1" smtClean="0"/>
              <a:t>flepi</a:t>
            </a:r>
            <a:r>
              <a:rPr lang="tr-TR" dirty="0" smtClean="0"/>
              <a:t>: 2 RCT</a:t>
            </a:r>
          </a:p>
          <a:p>
            <a:r>
              <a:rPr lang="tr-TR" dirty="0" err="1" smtClean="0"/>
              <a:t>Visseral</a:t>
            </a:r>
            <a:r>
              <a:rPr lang="tr-TR" dirty="0" smtClean="0"/>
              <a:t> </a:t>
            </a:r>
            <a:r>
              <a:rPr lang="tr-TR" dirty="0" err="1" smtClean="0"/>
              <a:t>peritonizasyon</a:t>
            </a:r>
            <a:r>
              <a:rPr lang="tr-TR" dirty="0" smtClean="0"/>
              <a:t>: 1 RCT</a:t>
            </a:r>
          </a:p>
          <a:p>
            <a:r>
              <a:rPr lang="tr-TR" dirty="0" err="1" smtClean="0"/>
              <a:t>Flep</a:t>
            </a:r>
            <a:r>
              <a:rPr lang="tr-TR" dirty="0" smtClean="0"/>
              <a:t> oluşturma ve </a:t>
            </a:r>
            <a:r>
              <a:rPr lang="tr-TR" dirty="0" err="1" smtClean="0"/>
              <a:t>visseral</a:t>
            </a:r>
            <a:r>
              <a:rPr lang="tr-TR" dirty="0" smtClean="0"/>
              <a:t> </a:t>
            </a:r>
            <a:r>
              <a:rPr lang="tr-TR" dirty="0" err="1" smtClean="0"/>
              <a:t>peritonizasyon</a:t>
            </a:r>
            <a:r>
              <a:rPr lang="tr-TR" dirty="0" smtClean="0"/>
              <a:t> avantaj sağlamıyor, hatta sık idrara gitme şikayeti yapabiliyor,  ancak mesane yaralanması </a:t>
            </a:r>
            <a:r>
              <a:rPr lang="tr-TR" dirty="0" err="1" smtClean="0"/>
              <a:t>adhezyon</a:t>
            </a:r>
            <a:r>
              <a:rPr lang="tr-TR" dirty="0" smtClean="0"/>
              <a:t> ile ilgili veriler yetersiz.</a:t>
            </a:r>
          </a:p>
          <a:p>
            <a:r>
              <a:rPr lang="tr-TR" dirty="0"/>
              <a:t>Öneri: </a:t>
            </a:r>
            <a:r>
              <a:rPr lang="tr-TR" dirty="0" smtClean="0"/>
              <a:t>D   </a:t>
            </a:r>
            <a:r>
              <a:rPr lang="tr-TR" dirty="0"/>
              <a:t>Düzey: </a:t>
            </a:r>
            <a:r>
              <a:rPr lang="tr-TR" dirty="0" smtClean="0"/>
              <a:t>Orta</a:t>
            </a:r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300" dirty="0"/>
              <a:t>*</a:t>
            </a:r>
            <a:r>
              <a:rPr lang="tr-TR" sz="1300" dirty="0" err="1" smtClean="0"/>
              <a:t>Tuuli</a:t>
            </a:r>
            <a:r>
              <a:rPr lang="tr-TR" sz="1300" dirty="0" smtClean="0"/>
              <a:t> </a:t>
            </a:r>
            <a:r>
              <a:rPr lang="tr-TR" sz="1300" dirty="0"/>
              <a:t>MG, </a:t>
            </a:r>
            <a:r>
              <a:rPr lang="tr-TR" sz="1300" dirty="0" err="1"/>
              <a:t>Odibo</a:t>
            </a:r>
            <a:r>
              <a:rPr lang="tr-TR" sz="1300" dirty="0"/>
              <a:t> AO, </a:t>
            </a:r>
            <a:r>
              <a:rPr lang="tr-TR" sz="1300" dirty="0" err="1"/>
              <a:t>Macones</a:t>
            </a:r>
            <a:r>
              <a:rPr lang="tr-TR" sz="1300" dirty="0"/>
              <a:t> GA. </a:t>
            </a:r>
            <a:r>
              <a:rPr lang="tr-TR" sz="1300" dirty="0" err="1"/>
              <a:t>Utility</a:t>
            </a:r>
            <a:r>
              <a:rPr lang="tr-TR" sz="1300" dirty="0"/>
              <a:t> of </a:t>
            </a:r>
            <a:r>
              <a:rPr lang="tr-TR" sz="1300" dirty="0" err="1"/>
              <a:t>the</a:t>
            </a:r>
            <a:r>
              <a:rPr lang="tr-TR" sz="1300" dirty="0"/>
              <a:t> </a:t>
            </a:r>
            <a:r>
              <a:rPr lang="tr-TR" sz="1300" dirty="0" err="1"/>
              <a:t>bladder</a:t>
            </a:r>
            <a:r>
              <a:rPr lang="tr-TR" sz="1300" dirty="0"/>
              <a:t> </a:t>
            </a:r>
            <a:r>
              <a:rPr lang="tr-TR" sz="1300" dirty="0" err="1"/>
              <a:t>flap</a:t>
            </a:r>
            <a:r>
              <a:rPr lang="tr-TR" sz="1300" dirty="0"/>
              <a:t> at </a:t>
            </a:r>
            <a:r>
              <a:rPr lang="tr-TR" sz="1300" dirty="0" err="1"/>
              <a:t>cesarean</a:t>
            </a:r>
            <a:r>
              <a:rPr lang="tr-TR" sz="1300" dirty="0"/>
              <a:t> </a:t>
            </a:r>
            <a:r>
              <a:rPr lang="tr-TR" sz="1300" dirty="0" err="1"/>
              <a:t>delivery</a:t>
            </a:r>
            <a:r>
              <a:rPr lang="tr-TR" sz="1300" dirty="0"/>
              <a:t>: a </a:t>
            </a:r>
            <a:r>
              <a:rPr lang="tr-TR" sz="1300" dirty="0" err="1"/>
              <a:t>randomized</a:t>
            </a:r>
            <a:r>
              <a:rPr lang="tr-TR" sz="1300" dirty="0"/>
              <a:t> </a:t>
            </a:r>
            <a:r>
              <a:rPr lang="tr-TR" sz="1300" dirty="0" err="1"/>
              <a:t>controlled</a:t>
            </a:r>
            <a:r>
              <a:rPr lang="tr-TR" sz="1300" dirty="0"/>
              <a:t> </a:t>
            </a:r>
            <a:r>
              <a:rPr lang="tr-TR" sz="1300" dirty="0" err="1"/>
              <a:t>trial</a:t>
            </a:r>
            <a:r>
              <a:rPr lang="tr-TR" sz="1300" dirty="0"/>
              <a:t>. </a:t>
            </a:r>
            <a:r>
              <a:rPr lang="tr-TR" sz="1300" dirty="0" err="1"/>
              <a:t>Obstet</a:t>
            </a:r>
            <a:r>
              <a:rPr lang="tr-TR" sz="1300" dirty="0"/>
              <a:t> </a:t>
            </a:r>
            <a:r>
              <a:rPr lang="tr-TR" sz="1300" dirty="0" err="1"/>
              <a:t>Gynecol</a:t>
            </a:r>
            <a:r>
              <a:rPr lang="tr-TR" sz="1300" dirty="0"/>
              <a:t> 2012;120:709. </a:t>
            </a:r>
            <a:endParaRPr lang="tr-TR" sz="1300" dirty="0" smtClean="0"/>
          </a:p>
          <a:p>
            <a:r>
              <a:rPr lang="tr-TR" sz="1300" dirty="0" smtClean="0"/>
              <a:t>*</a:t>
            </a:r>
            <a:r>
              <a:rPr lang="tr-TR" sz="1300" dirty="0" err="1" smtClean="0"/>
              <a:t>Malvasi</a:t>
            </a:r>
            <a:r>
              <a:rPr lang="tr-TR" sz="1300" dirty="0" smtClean="0"/>
              <a:t> </a:t>
            </a:r>
            <a:r>
              <a:rPr lang="tr-TR" sz="1300" dirty="0"/>
              <a:t>A, </a:t>
            </a:r>
            <a:r>
              <a:rPr lang="tr-TR" sz="1300" dirty="0" err="1"/>
              <a:t>Tinelli</a:t>
            </a:r>
            <a:r>
              <a:rPr lang="tr-TR" sz="1300" dirty="0"/>
              <a:t> A, </a:t>
            </a:r>
            <a:r>
              <a:rPr lang="tr-TR" sz="1300" dirty="0" err="1"/>
              <a:t>Guido</a:t>
            </a:r>
            <a:r>
              <a:rPr lang="tr-TR" sz="1300" dirty="0"/>
              <a:t> M, et al. </a:t>
            </a:r>
            <a:r>
              <a:rPr lang="tr-TR" sz="1300" dirty="0" err="1"/>
              <a:t>Effect</a:t>
            </a:r>
            <a:r>
              <a:rPr lang="tr-TR" sz="1300" dirty="0"/>
              <a:t> of </a:t>
            </a:r>
            <a:r>
              <a:rPr lang="tr-TR" sz="1300" dirty="0" err="1"/>
              <a:t>avoiding</a:t>
            </a:r>
            <a:r>
              <a:rPr lang="tr-TR" sz="1300" dirty="0"/>
              <a:t> </a:t>
            </a:r>
            <a:r>
              <a:rPr lang="tr-TR" sz="1300" dirty="0" err="1"/>
              <a:t>bladder</a:t>
            </a:r>
            <a:r>
              <a:rPr lang="tr-TR" sz="1300" dirty="0"/>
              <a:t> </a:t>
            </a:r>
            <a:r>
              <a:rPr lang="tr-TR" sz="1300" dirty="0" err="1"/>
              <a:t>flap</a:t>
            </a:r>
            <a:r>
              <a:rPr lang="tr-TR" sz="1300" dirty="0"/>
              <a:t> </a:t>
            </a:r>
            <a:r>
              <a:rPr lang="tr-TR" sz="1300" dirty="0" err="1"/>
              <a:t>formation</a:t>
            </a:r>
            <a:r>
              <a:rPr lang="tr-TR" sz="1300" dirty="0"/>
              <a:t> in </a:t>
            </a:r>
            <a:r>
              <a:rPr lang="tr-TR" sz="1300" dirty="0" err="1"/>
              <a:t>caesarean</a:t>
            </a:r>
            <a:r>
              <a:rPr lang="tr-TR" sz="1300" dirty="0"/>
              <a:t> </a:t>
            </a:r>
            <a:r>
              <a:rPr lang="tr-TR" sz="1300" dirty="0" err="1"/>
              <a:t>section</a:t>
            </a:r>
            <a:r>
              <a:rPr lang="tr-TR" sz="1300" dirty="0"/>
              <a:t> on </a:t>
            </a:r>
            <a:r>
              <a:rPr lang="tr-TR" sz="1300" dirty="0" err="1"/>
              <a:t>repeat</a:t>
            </a:r>
            <a:r>
              <a:rPr lang="tr-TR" sz="1300" dirty="0"/>
              <a:t> </a:t>
            </a:r>
            <a:r>
              <a:rPr lang="tr-TR" sz="1300" dirty="0" err="1"/>
              <a:t>caesarean</a:t>
            </a:r>
            <a:r>
              <a:rPr lang="tr-TR" sz="1300" dirty="0"/>
              <a:t> </a:t>
            </a:r>
            <a:r>
              <a:rPr lang="tr-TR" sz="1300" dirty="0" err="1"/>
              <a:t>delivery</a:t>
            </a:r>
            <a:r>
              <a:rPr lang="tr-TR" sz="1300" dirty="0"/>
              <a:t>. </a:t>
            </a:r>
            <a:r>
              <a:rPr lang="tr-TR" sz="1300" dirty="0" err="1"/>
              <a:t>Eur</a:t>
            </a:r>
            <a:r>
              <a:rPr lang="tr-TR" sz="1300" dirty="0"/>
              <a:t> J </a:t>
            </a:r>
            <a:r>
              <a:rPr lang="tr-TR" sz="1300" dirty="0" err="1"/>
              <a:t>Obstet</a:t>
            </a:r>
            <a:r>
              <a:rPr lang="tr-TR" sz="1300" dirty="0"/>
              <a:t> </a:t>
            </a:r>
            <a:r>
              <a:rPr lang="tr-TR" sz="1300" dirty="0" err="1"/>
              <a:t>Gynecol</a:t>
            </a:r>
            <a:r>
              <a:rPr lang="tr-TR" sz="1300" dirty="0"/>
              <a:t> </a:t>
            </a:r>
            <a:r>
              <a:rPr lang="tr-TR" sz="1300" dirty="0" err="1"/>
              <a:t>Reprod</a:t>
            </a:r>
            <a:r>
              <a:rPr lang="tr-TR" sz="1300" dirty="0"/>
              <a:t> </a:t>
            </a:r>
            <a:r>
              <a:rPr lang="tr-TR" sz="1300" dirty="0" err="1"/>
              <a:t>Biol</a:t>
            </a:r>
            <a:r>
              <a:rPr lang="tr-TR" sz="1300" dirty="0"/>
              <a:t> 2011;159:300-4. </a:t>
            </a:r>
            <a:endParaRPr lang="tr-TR" sz="1300" dirty="0" smtClean="0"/>
          </a:p>
          <a:p>
            <a:r>
              <a:rPr lang="tr-TR" sz="1300" dirty="0" smtClean="0"/>
              <a:t>*</a:t>
            </a:r>
            <a:r>
              <a:rPr lang="tr-TR" sz="1300" dirty="0" err="1" smtClean="0"/>
              <a:t>Shahin</a:t>
            </a:r>
            <a:r>
              <a:rPr lang="tr-TR" sz="1300" dirty="0" smtClean="0"/>
              <a:t> </a:t>
            </a:r>
            <a:r>
              <a:rPr lang="tr-TR" sz="1300" dirty="0"/>
              <a:t>AY, </a:t>
            </a:r>
            <a:r>
              <a:rPr lang="tr-TR" sz="1300" dirty="0" err="1"/>
              <a:t>Hameed</a:t>
            </a:r>
            <a:r>
              <a:rPr lang="tr-TR" sz="1300" dirty="0"/>
              <a:t> DA. </a:t>
            </a:r>
            <a:r>
              <a:rPr lang="tr-TR" sz="1300" dirty="0" err="1"/>
              <a:t>Does</a:t>
            </a:r>
            <a:r>
              <a:rPr lang="tr-TR" sz="1300" dirty="0"/>
              <a:t> </a:t>
            </a:r>
            <a:r>
              <a:rPr lang="tr-TR" sz="1300" dirty="0" err="1"/>
              <a:t>visceral</a:t>
            </a:r>
            <a:r>
              <a:rPr lang="tr-TR" sz="1300" dirty="0"/>
              <a:t> </a:t>
            </a:r>
            <a:r>
              <a:rPr lang="tr-TR" sz="1300" dirty="0" err="1"/>
              <a:t>peritoneal</a:t>
            </a:r>
            <a:r>
              <a:rPr lang="tr-TR" sz="1300" dirty="0"/>
              <a:t> </a:t>
            </a:r>
            <a:r>
              <a:rPr lang="tr-TR" sz="1300" dirty="0" err="1"/>
              <a:t>closure</a:t>
            </a:r>
            <a:r>
              <a:rPr lang="tr-TR" sz="1300" dirty="0"/>
              <a:t> </a:t>
            </a:r>
            <a:r>
              <a:rPr lang="tr-TR" sz="1300" dirty="0" err="1"/>
              <a:t>affect</a:t>
            </a:r>
            <a:r>
              <a:rPr lang="tr-TR" sz="1300" dirty="0"/>
              <a:t> post-</a:t>
            </a:r>
            <a:r>
              <a:rPr lang="tr-TR" sz="1300" dirty="0" err="1"/>
              <a:t>cesarean</a:t>
            </a:r>
            <a:r>
              <a:rPr lang="tr-TR" sz="1300" dirty="0"/>
              <a:t> </a:t>
            </a:r>
            <a:r>
              <a:rPr lang="tr-TR" sz="1300" dirty="0" err="1"/>
              <a:t>urinary</a:t>
            </a:r>
            <a:r>
              <a:rPr lang="tr-TR" sz="1300" dirty="0"/>
              <a:t> </a:t>
            </a:r>
            <a:r>
              <a:rPr lang="tr-TR" sz="1300" dirty="0" err="1"/>
              <a:t>symptoms</a:t>
            </a:r>
            <a:r>
              <a:rPr lang="tr-TR" sz="1300" dirty="0"/>
              <a:t>? A </a:t>
            </a:r>
            <a:r>
              <a:rPr lang="tr-TR" sz="1300" dirty="0" err="1"/>
              <a:t>randomized</a:t>
            </a:r>
            <a:r>
              <a:rPr lang="tr-TR" sz="1300" dirty="0"/>
              <a:t> </a:t>
            </a:r>
            <a:r>
              <a:rPr lang="tr-TR" sz="1300" dirty="0" err="1"/>
              <a:t>clinical</a:t>
            </a:r>
            <a:r>
              <a:rPr lang="tr-TR" sz="1300" dirty="0"/>
              <a:t> </a:t>
            </a:r>
            <a:r>
              <a:rPr lang="tr-TR" sz="1300" dirty="0" err="1"/>
              <a:t>trial</a:t>
            </a:r>
            <a:r>
              <a:rPr lang="tr-TR" sz="1300" dirty="0"/>
              <a:t>. </a:t>
            </a:r>
            <a:r>
              <a:rPr lang="tr-TR" sz="1300" dirty="0" err="1"/>
              <a:t>Int</a:t>
            </a:r>
            <a:r>
              <a:rPr lang="tr-TR" sz="1300" dirty="0"/>
              <a:t> </a:t>
            </a:r>
            <a:r>
              <a:rPr lang="tr-TR" sz="1300" dirty="0" err="1"/>
              <a:t>Urogynecol</a:t>
            </a:r>
            <a:r>
              <a:rPr lang="tr-TR" sz="1300" dirty="0"/>
              <a:t> J 2010;21:33-41.</a:t>
            </a:r>
          </a:p>
        </p:txBody>
      </p:sp>
    </p:spTree>
    <p:extLst>
      <p:ext uri="{BB962C8B-B14F-4D97-AF65-F5344CB8AC3E}">
        <p14:creationId xmlns:p14="http://schemas.microsoft.com/office/powerpoint/2010/main" xmlns="" val="21622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Uterin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İnsizyonun</a:t>
            </a:r>
            <a:r>
              <a:rPr lang="tr-TR" b="1" dirty="0" smtClean="0">
                <a:solidFill>
                  <a:schemeClr val="tx2"/>
                </a:solidFill>
              </a:rPr>
              <a:t> Uzatılması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tr-TR" dirty="0" smtClean="0"/>
              <a:t>Parmakla (</a:t>
            </a:r>
            <a:r>
              <a:rPr lang="tr-TR" dirty="0" err="1" smtClean="0"/>
              <a:t>Sefalo</a:t>
            </a:r>
            <a:r>
              <a:rPr lang="tr-TR" dirty="0" smtClean="0"/>
              <a:t>-</a:t>
            </a:r>
            <a:r>
              <a:rPr lang="tr-TR" dirty="0" err="1" smtClean="0"/>
              <a:t>kaudal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Öneri: A   Düzey: Yüksek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100" dirty="0" err="1" smtClean="0"/>
              <a:t>Sekhavat</a:t>
            </a:r>
            <a:r>
              <a:rPr lang="tr-TR" sz="1100" dirty="0" smtClean="0"/>
              <a:t> L, </a:t>
            </a:r>
            <a:r>
              <a:rPr lang="tr-TR" sz="1100" dirty="0" err="1" smtClean="0"/>
              <a:t>Dehghani</a:t>
            </a:r>
            <a:r>
              <a:rPr lang="tr-TR" sz="1100" dirty="0" smtClean="0"/>
              <a:t> </a:t>
            </a:r>
            <a:r>
              <a:rPr lang="tr-TR" sz="1100" dirty="0" err="1" smtClean="0"/>
              <a:t>Firouzabadi</a:t>
            </a:r>
            <a:r>
              <a:rPr lang="tr-TR" sz="1100" dirty="0" smtClean="0"/>
              <a:t> R, </a:t>
            </a:r>
            <a:r>
              <a:rPr lang="en-US" sz="1100" dirty="0" err="1" smtClean="0"/>
              <a:t>Mojiri</a:t>
            </a:r>
            <a:r>
              <a:rPr lang="en-US" sz="1100" dirty="0" smtClean="0"/>
              <a:t> P. Effect of expansion technique of uterine</a:t>
            </a:r>
            <a:r>
              <a:rPr lang="tr-TR" sz="1100" dirty="0" smtClean="0"/>
              <a:t> </a:t>
            </a:r>
            <a:r>
              <a:rPr lang="en-US" sz="1100" dirty="0" smtClean="0"/>
              <a:t>incision on maternal blood loss in cesarean</a:t>
            </a:r>
          </a:p>
          <a:p>
            <a:pPr>
              <a:buNone/>
            </a:pPr>
            <a:r>
              <a:rPr lang="tr-TR" sz="1100" dirty="0" smtClean="0"/>
              <a:t>	</a:t>
            </a:r>
            <a:r>
              <a:rPr lang="en-US" sz="1100" dirty="0" smtClean="0"/>
              <a:t>section. Arch </a:t>
            </a:r>
            <a:r>
              <a:rPr lang="en-US" sz="1100" dirty="0" err="1" smtClean="0"/>
              <a:t>Gynecol</a:t>
            </a:r>
            <a:r>
              <a:rPr lang="en-US" sz="1100" dirty="0" smtClean="0"/>
              <a:t> </a:t>
            </a:r>
            <a:r>
              <a:rPr lang="en-US" sz="1100" dirty="0" err="1" smtClean="0"/>
              <a:t>Obstet</a:t>
            </a:r>
            <a:r>
              <a:rPr lang="en-US" sz="1100" dirty="0" smtClean="0"/>
              <a:t> 2010;282:5-479.</a:t>
            </a:r>
            <a:r>
              <a:rPr lang="tr-TR" sz="1100" dirty="0" smtClean="0"/>
              <a:t> </a:t>
            </a:r>
          </a:p>
          <a:p>
            <a:r>
              <a:rPr lang="it-IT" sz="1100" dirty="0" smtClean="0"/>
              <a:t>Cromi A, Ghezzi F, Di Naro E, Siesto G,</a:t>
            </a:r>
            <a:r>
              <a:rPr lang="tr-TR" sz="1100" dirty="0" smtClean="0"/>
              <a:t> </a:t>
            </a:r>
            <a:r>
              <a:rPr lang="en-US" sz="1100" dirty="0" err="1" smtClean="0"/>
              <a:t>Loverro</a:t>
            </a:r>
            <a:r>
              <a:rPr lang="en-US" sz="1100" dirty="0" smtClean="0"/>
              <a:t> G, </a:t>
            </a:r>
            <a:r>
              <a:rPr lang="en-US" sz="1100" dirty="0" err="1" smtClean="0"/>
              <a:t>Bolis</a:t>
            </a:r>
            <a:r>
              <a:rPr lang="en-US" sz="1100" dirty="0" smtClean="0"/>
              <a:t> P. Blunt expansion of the low</a:t>
            </a:r>
            <a:r>
              <a:rPr lang="tr-TR" sz="1100" dirty="0" smtClean="0"/>
              <a:t> </a:t>
            </a:r>
            <a:r>
              <a:rPr lang="tr-TR" sz="1100" dirty="0" err="1" smtClean="0"/>
              <a:t>transverse</a:t>
            </a:r>
            <a:r>
              <a:rPr lang="tr-TR" sz="1100" dirty="0" smtClean="0"/>
              <a:t> </a:t>
            </a:r>
            <a:r>
              <a:rPr lang="tr-TR" sz="1100" dirty="0" err="1" smtClean="0"/>
              <a:t>uterine</a:t>
            </a:r>
            <a:r>
              <a:rPr lang="tr-TR" sz="1100" dirty="0" smtClean="0"/>
              <a:t> </a:t>
            </a:r>
            <a:r>
              <a:rPr lang="tr-TR" sz="1100" dirty="0" err="1" smtClean="0"/>
              <a:t>incision</a:t>
            </a:r>
            <a:r>
              <a:rPr lang="tr-TR" sz="1100" dirty="0" smtClean="0"/>
              <a:t> at </a:t>
            </a:r>
            <a:r>
              <a:rPr lang="tr-TR" sz="1100" dirty="0" err="1" smtClean="0"/>
              <a:t>cesarean</a:t>
            </a:r>
            <a:r>
              <a:rPr lang="tr-TR" sz="1100" dirty="0" smtClean="0"/>
              <a:t> </a:t>
            </a:r>
            <a:r>
              <a:rPr lang="tr-TR" sz="1100" dirty="0" err="1" smtClean="0"/>
              <a:t>delivery</a:t>
            </a:r>
            <a:r>
              <a:rPr lang="tr-TR" sz="1100" dirty="0" smtClean="0"/>
              <a:t>: a </a:t>
            </a:r>
            <a:r>
              <a:rPr lang="en-US" sz="1100" dirty="0" smtClean="0"/>
              <a:t>randomized comparison of 2 techniques. Am J</a:t>
            </a:r>
            <a:r>
              <a:rPr lang="tr-TR" sz="1100" dirty="0" smtClean="0"/>
              <a:t> </a:t>
            </a:r>
            <a:r>
              <a:rPr lang="tr-TR" sz="1100" dirty="0" err="1" smtClean="0"/>
              <a:t>Obstet</a:t>
            </a:r>
            <a:r>
              <a:rPr lang="tr-TR" sz="1100" dirty="0" smtClean="0"/>
              <a:t> </a:t>
            </a:r>
            <a:r>
              <a:rPr lang="tr-TR" sz="1100" dirty="0" err="1" smtClean="0"/>
              <a:t>Gynecol</a:t>
            </a:r>
            <a:r>
              <a:rPr lang="tr-TR" sz="1100" dirty="0" smtClean="0"/>
              <a:t> 2008;199:292.e1-6.</a:t>
            </a:r>
          </a:p>
          <a:p>
            <a:r>
              <a:rPr lang="nb-NO" sz="1100" dirty="0" smtClean="0"/>
              <a:t>Dodd JM, Anderson ER, Gates S. Surgical</a:t>
            </a:r>
            <a:r>
              <a:rPr lang="tr-TR" sz="1100" dirty="0" smtClean="0"/>
              <a:t> </a:t>
            </a:r>
            <a:r>
              <a:rPr lang="tr-TR" sz="1100" dirty="0" err="1" smtClean="0"/>
              <a:t>techniques</a:t>
            </a:r>
            <a:r>
              <a:rPr lang="tr-TR" sz="1100" dirty="0" smtClean="0"/>
              <a:t> </a:t>
            </a:r>
            <a:r>
              <a:rPr lang="tr-TR" sz="1100" dirty="0" err="1" smtClean="0"/>
              <a:t>for</a:t>
            </a:r>
            <a:r>
              <a:rPr lang="tr-TR" sz="1100" dirty="0" smtClean="0"/>
              <a:t> </a:t>
            </a:r>
            <a:r>
              <a:rPr lang="tr-TR" sz="1100" dirty="0" err="1" smtClean="0"/>
              <a:t>uterine</a:t>
            </a:r>
            <a:r>
              <a:rPr lang="tr-TR" sz="1100" dirty="0" smtClean="0"/>
              <a:t> </a:t>
            </a:r>
            <a:r>
              <a:rPr lang="tr-TR" sz="1100" dirty="0" err="1" smtClean="0"/>
              <a:t>incision</a:t>
            </a:r>
            <a:r>
              <a:rPr lang="tr-TR" sz="1100" dirty="0" smtClean="0"/>
              <a:t> </a:t>
            </a:r>
            <a:r>
              <a:rPr lang="tr-TR" sz="1100" dirty="0" err="1" smtClean="0"/>
              <a:t>and</a:t>
            </a:r>
            <a:r>
              <a:rPr lang="tr-TR" sz="1100" dirty="0" smtClean="0"/>
              <a:t> </a:t>
            </a:r>
            <a:r>
              <a:rPr lang="tr-TR" sz="1100" dirty="0" err="1" smtClean="0"/>
              <a:t>uterine</a:t>
            </a:r>
            <a:r>
              <a:rPr lang="tr-TR" sz="1100" dirty="0" smtClean="0"/>
              <a:t> </a:t>
            </a:r>
            <a:r>
              <a:rPr lang="tr-TR" sz="1100" dirty="0" err="1" smtClean="0"/>
              <a:t>closure</a:t>
            </a:r>
            <a:r>
              <a:rPr lang="tr-TR" sz="1100" dirty="0" smtClean="0"/>
              <a:t> </a:t>
            </a:r>
            <a:r>
              <a:rPr lang="en-US" sz="1100" dirty="0" smtClean="0"/>
              <a:t>at the time of caesarean section. Cochrane</a:t>
            </a:r>
            <a:r>
              <a:rPr lang="tr-TR" sz="1100" dirty="0" smtClean="0"/>
              <a:t> </a:t>
            </a:r>
            <a:r>
              <a:rPr lang="tr-TR" sz="1100" dirty="0" err="1" smtClean="0"/>
              <a:t>Database</a:t>
            </a:r>
            <a:r>
              <a:rPr lang="tr-TR" sz="1100" dirty="0" smtClean="0"/>
              <a:t> </a:t>
            </a:r>
            <a:r>
              <a:rPr lang="tr-TR" sz="1100" dirty="0" err="1" smtClean="0"/>
              <a:t>Syst</a:t>
            </a:r>
            <a:r>
              <a:rPr lang="tr-TR" sz="1100" dirty="0" smtClean="0"/>
              <a:t> </a:t>
            </a:r>
            <a:r>
              <a:rPr lang="tr-TR" sz="1100" dirty="0" err="1" smtClean="0"/>
              <a:t>Rev</a:t>
            </a:r>
            <a:r>
              <a:rPr lang="tr-TR" sz="1100" dirty="0" smtClean="0"/>
              <a:t> 2008;3:CD004732.</a:t>
            </a:r>
          </a:p>
          <a:p>
            <a:r>
              <a:rPr lang="tr-TR" sz="1100" dirty="0" err="1" smtClean="0"/>
              <a:t>Magann</a:t>
            </a:r>
            <a:r>
              <a:rPr lang="tr-TR" sz="1100" dirty="0" smtClean="0"/>
              <a:t> EF, </a:t>
            </a:r>
            <a:r>
              <a:rPr lang="tr-TR" sz="1100" dirty="0" err="1" smtClean="0"/>
              <a:t>Chauhan</a:t>
            </a:r>
            <a:r>
              <a:rPr lang="tr-TR" sz="1100" dirty="0" smtClean="0"/>
              <a:t> SP, </a:t>
            </a:r>
            <a:r>
              <a:rPr lang="tr-TR" sz="1100" dirty="0" err="1" smtClean="0"/>
              <a:t>Bufkin</a:t>
            </a:r>
            <a:r>
              <a:rPr lang="tr-TR" sz="1100" dirty="0" smtClean="0"/>
              <a:t> L, </a:t>
            </a:r>
            <a:r>
              <a:rPr lang="tr-TR" sz="1100" dirty="0" err="1" smtClean="0"/>
              <a:t>Field</a:t>
            </a:r>
            <a:r>
              <a:rPr lang="tr-TR" sz="1100" dirty="0" smtClean="0"/>
              <a:t> K, </a:t>
            </a:r>
            <a:r>
              <a:rPr lang="en-US" sz="1100" dirty="0" smtClean="0"/>
              <a:t>Roberts WE, Martin JN. Intra-operative </a:t>
            </a:r>
            <a:r>
              <a:rPr lang="en-US" sz="1100" dirty="0" err="1" smtClean="0"/>
              <a:t>haemorrhage</a:t>
            </a:r>
            <a:r>
              <a:rPr lang="tr-TR" sz="1100" dirty="0" smtClean="0"/>
              <a:t> </a:t>
            </a:r>
            <a:r>
              <a:rPr lang="en-US" sz="1100" dirty="0" smtClean="0"/>
              <a:t>by blunt versus sharp expansion of</a:t>
            </a:r>
            <a:r>
              <a:rPr lang="tr-TR" sz="1100" dirty="0" smtClean="0"/>
              <a:t> </a:t>
            </a:r>
            <a:r>
              <a:rPr lang="en-US" sz="1100" dirty="0" smtClean="0"/>
              <a:t>the uterine incision at caesarean delivery: a</a:t>
            </a:r>
            <a:r>
              <a:rPr lang="tr-TR" sz="1100" dirty="0" smtClean="0"/>
              <a:t> </a:t>
            </a:r>
            <a:r>
              <a:rPr lang="en-US" sz="1100" dirty="0" err="1" smtClean="0"/>
              <a:t>randomised</a:t>
            </a:r>
            <a:r>
              <a:rPr lang="en-US" sz="1100" dirty="0" smtClean="0"/>
              <a:t> clinical trial. BJOG 2002;109:</a:t>
            </a:r>
            <a:r>
              <a:rPr lang="tr-TR" sz="1100" dirty="0" smtClean="0"/>
              <a:t> 448-52.</a:t>
            </a:r>
          </a:p>
          <a:p>
            <a:r>
              <a:rPr lang="tr-TR" sz="1100" dirty="0" err="1" smtClean="0"/>
              <a:t>Rodriguez</a:t>
            </a:r>
            <a:r>
              <a:rPr lang="tr-TR" sz="1100" dirty="0" smtClean="0"/>
              <a:t> AI, </a:t>
            </a:r>
            <a:r>
              <a:rPr lang="tr-TR" sz="1100" dirty="0" err="1" smtClean="0"/>
              <a:t>Porter</a:t>
            </a:r>
            <a:r>
              <a:rPr lang="tr-TR" sz="1100" dirty="0" smtClean="0"/>
              <a:t> KB, </a:t>
            </a:r>
            <a:r>
              <a:rPr lang="tr-TR" sz="1100" dirty="0" err="1" smtClean="0"/>
              <a:t>O’Brien</a:t>
            </a:r>
            <a:r>
              <a:rPr lang="tr-TR" sz="1100" dirty="0" smtClean="0"/>
              <a:t> WF. </a:t>
            </a:r>
            <a:r>
              <a:rPr lang="en-US" sz="1100" dirty="0" smtClean="0"/>
              <a:t>Blunt versus sharp expansion of the uterine</a:t>
            </a:r>
          </a:p>
          <a:p>
            <a:pPr>
              <a:buNone/>
            </a:pPr>
            <a:r>
              <a:rPr lang="tr-TR" sz="1100" dirty="0" smtClean="0"/>
              <a:t>	</a:t>
            </a:r>
            <a:r>
              <a:rPr lang="en-US" sz="1100" dirty="0" smtClean="0"/>
              <a:t>incision in low-segment transverse cesarean</a:t>
            </a:r>
            <a:r>
              <a:rPr lang="tr-TR" sz="1100" dirty="0" smtClean="0"/>
              <a:t> </a:t>
            </a:r>
            <a:r>
              <a:rPr lang="en-US" sz="1100" dirty="0" smtClean="0"/>
              <a:t>section. Am J </a:t>
            </a:r>
            <a:r>
              <a:rPr lang="en-US" sz="1100" dirty="0" err="1" smtClean="0"/>
              <a:t>Obstet</a:t>
            </a:r>
            <a:r>
              <a:rPr lang="en-US" sz="1100" dirty="0" smtClean="0"/>
              <a:t> </a:t>
            </a:r>
            <a:r>
              <a:rPr lang="en-US" sz="1100" dirty="0" err="1" smtClean="0"/>
              <a:t>Gynecol</a:t>
            </a:r>
            <a:r>
              <a:rPr lang="en-US" sz="1100" dirty="0" smtClean="0"/>
              <a:t> 1994;171:</a:t>
            </a:r>
          </a:p>
          <a:p>
            <a:pPr>
              <a:buNone/>
            </a:pPr>
            <a:r>
              <a:rPr lang="tr-TR" sz="1100" dirty="0" smtClean="0"/>
              <a:t>	1022-5.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Uterin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İnsizyonun</a:t>
            </a:r>
            <a:r>
              <a:rPr lang="tr-TR" b="1" dirty="0" smtClean="0">
                <a:solidFill>
                  <a:schemeClr val="tx2"/>
                </a:solidFill>
              </a:rPr>
              <a:t> Uzatılması 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err="1" smtClean="0">
                <a:solidFill>
                  <a:schemeClr val="tx2"/>
                </a:solidFill>
              </a:rPr>
              <a:t>Künt</a:t>
            </a:r>
            <a:r>
              <a:rPr lang="tr-TR" b="1" dirty="0" smtClean="0">
                <a:solidFill>
                  <a:schemeClr val="tx2"/>
                </a:solidFill>
              </a:rPr>
              <a:t> ?, Keskin?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2 RCT, 1 Derleme: </a:t>
            </a:r>
            <a:r>
              <a:rPr lang="tr-TR" dirty="0" err="1" smtClean="0"/>
              <a:t>Künt</a:t>
            </a:r>
            <a:r>
              <a:rPr lang="tr-TR" dirty="0" smtClean="0"/>
              <a:t> üstün (Kanama daha az)</a:t>
            </a:r>
          </a:p>
          <a:p>
            <a:r>
              <a:rPr lang="tr-TR" dirty="0"/>
              <a:t>Öneri: </a:t>
            </a:r>
            <a:r>
              <a:rPr lang="tr-TR" dirty="0" smtClean="0"/>
              <a:t>A   </a:t>
            </a:r>
            <a:r>
              <a:rPr lang="tr-TR" dirty="0"/>
              <a:t>Düzey: </a:t>
            </a:r>
            <a:r>
              <a:rPr lang="tr-TR" dirty="0" smtClean="0"/>
              <a:t>Yüksek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sz="1100" dirty="0"/>
              <a:t>*</a:t>
            </a:r>
            <a:r>
              <a:rPr lang="tr-TR" sz="1100" dirty="0" err="1" smtClean="0"/>
              <a:t>Sekhavat</a:t>
            </a:r>
            <a:r>
              <a:rPr lang="tr-TR" sz="1100" dirty="0" smtClean="0"/>
              <a:t> </a:t>
            </a:r>
            <a:r>
              <a:rPr lang="tr-TR" sz="1100" dirty="0"/>
              <a:t>L, </a:t>
            </a:r>
            <a:r>
              <a:rPr lang="tr-TR" sz="1100" dirty="0" err="1"/>
              <a:t>Dehghani</a:t>
            </a:r>
            <a:r>
              <a:rPr lang="tr-TR" sz="1100" dirty="0"/>
              <a:t> </a:t>
            </a:r>
            <a:r>
              <a:rPr lang="tr-TR" sz="1100" dirty="0" err="1"/>
              <a:t>Firouzabadi</a:t>
            </a:r>
            <a:r>
              <a:rPr lang="tr-TR" sz="1100" dirty="0"/>
              <a:t> R, </a:t>
            </a:r>
            <a:r>
              <a:rPr lang="tr-TR" sz="1100" dirty="0" err="1"/>
              <a:t>Mojiri</a:t>
            </a:r>
            <a:r>
              <a:rPr lang="tr-TR" sz="1100" dirty="0"/>
              <a:t> P. </a:t>
            </a:r>
            <a:r>
              <a:rPr lang="tr-TR" sz="1100" dirty="0" err="1"/>
              <a:t>Effect</a:t>
            </a:r>
            <a:r>
              <a:rPr lang="tr-TR" sz="1100" dirty="0"/>
              <a:t> of </a:t>
            </a:r>
            <a:r>
              <a:rPr lang="tr-TR" sz="1100" dirty="0" err="1"/>
              <a:t>expansion</a:t>
            </a:r>
            <a:r>
              <a:rPr lang="tr-TR" sz="1100" dirty="0"/>
              <a:t> </a:t>
            </a:r>
            <a:r>
              <a:rPr lang="tr-TR" sz="1100" dirty="0" err="1"/>
              <a:t>technique</a:t>
            </a:r>
            <a:r>
              <a:rPr lang="tr-TR" sz="1100" dirty="0"/>
              <a:t> of </a:t>
            </a:r>
            <a:r>
              <a:rPr lang="tr-TR" sz="1100" dirty="0" err="1"/>
              <a:t>uterine</a:t>
            </a:r>
            <a:r>
              <a:rPr lang="tr-TR" sz="1100" dirty="0"/>
              <a:t> </a:t>
            </a:r>
            <a:r>
              <a:rPr lang="tr-TR" sz="1100" dirty="0" err="1"/>
              <a:t>incision</a:t>
            </a:r>
            <a:r>
              <a:rPr lang="tr-TR" sz="1100" dirty="0"/>
              <a:t> on </a:t>
            </a:r>
            <a:r>
              <a:rPr lang="tr-TR" sz="1100" dirty="0" err="1"/>
              <a:t>maternal</a:t>
            </a:r>
            <a:r>
              <a:rPr lang="tr-TR" sz="1100" dirty="0"/>
              <a:t> </a:t>
            </a:r>
            <a:r>
              <a:rPr lang="tr-TR" sz="1100" dirty="0" err="1"/>
              <a:t>blood</a:t>
            </a:r>
            <a:r>
              <a:rPr lang="tr-TR" sz="1100" dirty="0"/>
              <a:t> </a:t>
            </a:r>
            <a:r>
              <a:rPr lang="tr-TR" sz="1100" dirty="0" err="1"/>
              <a:t>loss</a:t>
            </a:r>
            <a:r>
              <a:rPr lang="tr-TR" sz="1100" dirty="0"/>
              <a:t> in </a:t>
            </a:r>
            <a:r>
              <a:rPr lang="tr-TR" sz="1100" dirty="0" err="1"/>
              <a:t>cesarean</a:t>
            </a:r>
            <a:r>
              <a:rPr lang="tr-TR" sz="1100" dirty="0"/>
              <a:t> </a:t>
            </a:r>
            <a:r>
              <a:rPr lang="tr-TR" sz="1100" dirty="0" err="1"/>
              <a:t>section</a:t>
            </a:r>
            <a:r>
              <a:rPr lang="tr-TR" sz="1100" dirty="0"/>
              <a:t>. </a:t>
            </a:r>
            <a:r>
              <a:rPr lang="tr-TR" sz="1100" dirty="0" err="1"/>
              <a:t>Arch</a:t>
            </a:r>
            <a:r>
              <a:rPr lang="tr-TR" sz="1100" dirty="0"/>
              <a:t> </a:t>
            </a:r>
            <a:r>
              <a:rPr lang="tr-TR" sz="1100" dirty="0" err="1"/>
              <a:t>Gynecol</a:t>
            </a:r>
            <a:r>
              <a:rPr lang="tr-TR" sz="1100" dirty="0"/>
              <a:t> </a:t>
            </a:r>
            <a:r>
              <a:rPr lang="tr-TR" sz="1100" dirty="0" err="1"/>
              <a:t>Obstet</a:t>
            </a:r>
            <a:r>
              <a:rPr lang="tr-TR" sz="1100" dirty="0"/>
              <a:t> 2010;282:5-479. </a:t>
            </a:r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Cromi</a:t>
            </a:r>
            <a:r>
              <a:rPr lang="tr-TR" sz="1100" dirty="0" smtClean="0"/>
              <a:t> </a:t>
            </a:r>
            <a:r>
              <a:rPr lang="tr-TR" sz="1100" dirty="0"/>
              <a:t>A, </a:t>
            </a:r>
            <a:r>
              <a:rPr lang="tr-TR" sz="1100" dirty="0" err="1"/>
              <a:t>Ghezzi</a:t>
            </a:r>
            <a:r>
              <a:rPr lang="tr-TR" sz="1100" dirty="0"/>
              <a:t> F, </a:t>
            </a:r>
            <a:r>
              <a:rPr lang="tr-TR" sz="1100" dirty="0" err="1"/>
              <a:t>Di</a:t>
            </a:r>
            <a:r>
              <a:rPr lang="tr-TR" sz="1100" dirty="0"/>
              <a:t> </a:t>
            </a:r>
            <a:r>
              <a:rPr lang="tr-TR" sz="1100" dirty="0" err="1"/>
              <a:t>Naro</a:t>
            </a:r>
            <a:r>
              <a:rPr lang="tr-TR" sz="1100" dirty="0"/>
              <a:t> E, </a:t>
            </a:r>
            <a:r>
              <a:rPr lang="tr-TR" sz="1100" dirty="0" err="1"/>
              <a:t>Siesto</a:t>
            </a:r>
            <a:r>
              <a:rPr lang="tr-TR" sz="1100" dirty="0"/>
              <a:t> G, </a:t>
            </a:r>
            <a:r>
              <a:rPr lang="tr-TR" sz="1100" dirty="0" err="1"/>
              <a:t>Loverro</a:t>
            </a:r>
            <a:r>
              <a:rPr lang="tr-TR" sz="1100" dirty="0"/>
              <a:t> G, </a:t>
            </a:r>
            <a:r>
              <a:rPr lang="tr-TR" sz="1100" dirty="0" err="1"/>
              <a:t>Bolis</a:t>
            </a:r>
            <a:r>
              <a:rPr lang="tr-TR" sz="1100" dirty="0"/>
              <a:t> P. </a:t>
            </a:r>
            <a:r>
              <a:rPr lang="tr-TR" sz="1100" dirty="0" err="1"/>
              <a:t>Blunt</a:t>
            </a:r>
            <a:r>
              <a:rPr lang="tr-TR" sz="1100" dirty="0"/>
              <a:t> </a:t>
            </a:r>
            <a:r>
              <a:rPr lang="tr-TR" sz="1100" dirty="0" err="1"/>
              <a:t>expansion</a:t>
            </a:r>
            <a:r>
              <a:rPr lang="tr-TR" sz="1100" dirty="0"/>
              <a:t> of </a:t>
            </a:r>
            <a:r>
              <a:rPr lang="tr-TR" sz="1100" dirty="0" err="1"/>
              <a:t>the</a:t>
            </a:r>
            <a:r>
              <a:rPr lang="tr-TR" sz="1100" dirty="0"/>
              <a:t> </a:t>
            </a:r>
            <a:r>
              <a:rPr lang="tr-TR" sz="1100" dirty="0" err="1"/>
              <a:t>low</a:t>
            </a:r>
            <a:r>
              <a:rPr lang="tr-TR" sz="1100" dirty="0"/>
              <a:t> </a:t>
            </a:r>
            <a:r>
              <a:rPr lang="tr-TR" sz="1100" dirty="0" err="1"/>
              <a:t>transverse</a:t>
            </a:r>
            <a:r>
              <a:rPr lang="tr-TR" sz="1100" dirty="0"/>
              <a:t> </a:t>
            </a:r>
            <a:r>
              <a:rPr lang="tr-TR" sz="1100" dirty="0" err="1"/>
              <a:t>uterine</a:t>
            </a:r>
            <a:r>
              <a:rPr lang="tr-TR" sz="1100" dirty="0"/>
              <a:t> </a:t>
            </a:r>
            <a:r>
              <a:rPr lang="tr-TR" sz="1100" dirty="0" err="1"/>
              <a:t>incision</a:t>
            </a:r>
            <a:r>
              <a:rPr lang="tr-TR" sz="1100" dirty="0"/>
              <a:t> at </a:t>
            </a:r>
            <a:r>
              <a:rPr lang="tr-TR" sz="1100" dirty="0" err="1"/>
              <a:t>cesarean</a:t>
            </a:r>
            <a:r>
              <a:rPr lang="tr-TR" sz="1100" dirty="0"/>
              <a:t> </a:t>
            </a:r>
            <a:r>
              <a:rPr lang="tr-TR" sz="1100" dirty="0" err="1"/>
              <a:t>delivery</a:t>
            </a:r>
            <a:r>
              <a:rPr lang="tr-TR" sz="1100" dirty="0"/>
              <a:t>: a </a:t>
            </a:r>
            <a:r>
              <a:rPr lang="tr-TR" sz="1100" dirty="0" err="1"/>
              <a:t>randomized</a:t>
            </a:r>
            <a:r>
              <a:rPr lang="tr-TR" sz="1100" dirty="0"/>
              <a:t> </a:t>
            </a:r>
            <a:r>
              <a:rPr lang="tr-TR" sz="1100" dirty="0" err="1"/>
              <a:t>comparison</a:t>
            </a:r>
            <a:r>
              <a:rPr lang="tr-TR" sz="1100" dirty="0"/>
              <a:t> of 2 </a:t>
            </a:r>
            <a:r>
              <a:rPr lang="tr-TR" sz="1100" dirty="0" err="1"/>
              <a:t>techniques</a:t>
            </a:r>
            <a:r>
              <a:rPr lang="tr-TR" sz="1100" dirty="0"/>
              <a:t>. Am J </a:t>
            </a:r>
            <a:r>
              <a:rPr lang="tr-TR" sz="1100" dirty="0" err="1"/>
              <a:t>Obstet</a:t>
            </a:r>
            <a:r>
              <a:rPr lang="tr-TR" sz="1100" dirty="0"/>
              <a:t> </a:t>
            </a:r>
            <a:r>
              <a:rPr lang="tr-TR" sz="1100" dirty="0" err="1"/>
              <a:t>Gynecol</a:t>
            </a:r>
            <a:r>
              <a:rPr lang="tr-TR" sz="1100" dirty="0"/>
              <a:t> 2008;199:292.e1-6. </a:t>
            </a:r>
            <a:endParaRPr lang="tr-TR" sz="1100" dirty="0" smtClean="0"/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Dodd</a:t>
            </a:r>
            <a:r>
              <a:rPr lang="tr-TR" sz="1100" dirty="0" smtClean="0"/>
              <a:t> </a:t>
            </a:r>
            <a:r>
              <a:rPr lang="tr-TR" sz="1100" dirty="0"/>
              <a:t>JM, </a:t>
            </a:r>
            <a:r>
              <a:rPr lang="tr-TR" sz="1100" dirty="0" err="1"/>
              <a:t>Anderson</a:t>
            </a:r>
            <a:r>
              <a:rPr lang="tr-TR" sz="1100" dirty="0"/>
              <a:t> ER, Gates S. </a:t>
            </a:r>
            <a:r>
              <a:rPr lang="tr-TR" sz="1100" dirty="0" err="1"/>
              <a:t>Surgical</a:t>
            </a:r>
            <a:r>
              <a:rPr lang="tr-TR" sz="1100" dirty="0"/>
              <a:t> </a:t>
            </a:r>
            <a:r>
              <a:rPr lang="tr-TR" sz="1100" dirty="0" err="1"/>
              <a:t>techniques</a:t>
            </a:r>
            <a:r>
              <a:rPr lang="tr-TR" sz="1100" dirty="0"/>
              <a:t> </a:t>
            </a:r>
            <a:r>
              <a:rPr lang="tr-TR" sz="1100" dirty="0" err="1"/>
              <a:t>for</a:t>
            </a:r>
            <a:r>
              <a:rPr lang="tr-TR" sz="1100" dirty="0"/>
              <a:t> </a:t>
            </a:r>
            <a:r>
              <a:rPr lang="tr-TR" sz="1100" dirty="0" err="1"/>
              <a:t>uterine</a:t>
            </a:r>
            <a:r>
              <a:rPr lang="tr-TR" sz="1100" dirty="0"/>
              <a:t> </a:t>
            </a:r>
            <a:r>
              <a:rPr lang="tr-TR" sz="1100" dirty="0" err="1"/>
              <a:t>incision</a:t>
            </a:r>
            <a:r>
              <a:rPr lang="tr-TR" sz="1100" dirty="0"/>
              <a:t>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uterine</a:t>
            </a:r>
            <a:r>
              <a:rPr lang="tr-TR" sz="1100" dirty="0"/>
              <a:t> </a:t>
            </a:r>
            <a:r>
              <a:rPr lang="tr-TR" sz="1100" dirty="0" err="1"/>
              <a:t>closure</a:t>
            </a:r>
            <a:r>
              <a:rPr lang="tr-TR" sz="1100" dirty="0"/>
              <a:t> at </a:t>
            </a:r>
            <a:r>
              <a:rPr lang="tr-TR" sz="1100" dirty="0" err="1"/>
              <a:t>the</a:t>
            </a:r>
            <a:r>
              <a:rPr lang="tr-TR" sz="1100" dirty="0"/>
              <a:t> time of </a:t>
            </a:r>
            <a:r>
              <a:rPr lang="tr-TR" sz="1100" dirty="0" err="1"/>
              <a:t>caesarean</a:t>
            </a:r>
            <a:r>
              <a:rPr lang="tr-TR" sz="1100" dirty="0"/>
              <a:t> </a:t>
            </a:r>
            <a:r>
              <a:rPr lang="tr-TR" sz="1100" dirty="0" err="1"/>
              <a:t>section</a:t>
            </a:r>
            <a:r>
              <a:rPr lang="tr-TR" sz="1100" dirty="0"/>
              <a:t>. </a:t>
            </a:r>
            <a:r>
              <a:rPr lang="tr-TR" sz="1100" dirty="0" err="1"/>
              <a:t>Cochrane</a:t>
            </a:r>
            <a:r>
              <a:rPr lang="tr-TR" sz="1100" dirty="0"/>
              <a:t> Database </a:t>
            </a:r>
            <a:r>
              <a:rPr lang="tr-TR" sz="1100" dirty="0" err="1"/>
              <a:t>Syst</a:t>
            </a:r>
            <a:r>
              <a:rPr lang="tr-TR" sz="1100" dirty="0"/>
              <a:t> </a:t>
            </a:r>
            <a:r>
              <a:rPr lang="tr-TR" sz="1100" dirty="0" err="1"/>
              <a:t>Rev</a:t>
            </a:r>
            <a:r>
              <a:rPr lang="tr-TR" sz="1100" dirty="0"/>
              <a:t> 2008;3:CD004732.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4409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Batın </a:t>
            </a:r>
            <a:r>
              <a:rPr lang="tr-TR" b="1" dirty="0" err="1" smtClean="0">
                <a:solidFill>
                  <a:schemeClr val="tx2"/>
                </a:solidFill>
              </a:rPr>
              <a:t>Retraktörü</a:t>
            </a:r>
            <a:r>
              <a:rPr lang="tr-TR" b="1" dirty="0" smtClean="0">
                <a:solidFill>
                  <a:schemeClr val="tx2"/>
                </a:solidFill>
              </a:rPr>
              <a:t> Kullanımı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 Çalışma (enfeksiyon?), çalışma güçlü değil.</a:t>
            </a:r>
          </a:p>
          <a:p>
            <a:r>
              <a:rPr lang="tr-TR" dirty="0"/>
              <a:t>Öneri: </a:t>
            </a:r>
            <a:r>
              <a:rPr lang="tr-TR" dirty="0" smtClean="0"/>
              <a:t>I   </a:t>
            </a:r>
            <a:r>
              <a:rPr lang="tr-TR" dirty="0"/>
              <a:t>Düzey: </a:t>
            </a:r>
            <a:r>
              <a:rPr lang="tr-TR" dirty="0" smtClean="0"/>
              <a:t>düşük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sz="1100" dirty="0"/>
              <a:t>*</a:t>
            </a:r>
            <a:r>
              <a:rPr lang="tr-TR" sz="1100" dirty="0" err="1" smtClean="0"/>
              <a:t>Theodoridis</a:t>
            </a:r>
            <a:r>
              <a:rPr lang="tr-TR" sz="1100" dirty="0" smtClean="0"/>
              <a:t> </a:t>
            </a:r>
            <a:r>
              <a:rPr lang="tr-TR" sz="1100" dirty="0"/>
              <a:t>TD, </a:t>
            </a:r>
            <a:r>
              <a:rPr lang="tr-TR" sz="1100" dirty="0" err="1"/>
              <a:t>Chatzigeorgiou</a:t>
            </a:r>
            <a:r>
              <a:rPr lang="tr-TR" sz="1100" dirty="0"/>
              <a:t> KN, </a:t>
            </a:r>
            <a:r>
              <a:rPr lang="tr-TR" sz="1100" dirty="0" err="1"/>
              <a:t>Zepiridis</a:t>
            </a:r>
            <a:r>
              <a:rPr lang="tr-TR" sz="1100" dirty="0"/>
              <a:t> L, et al. A </a:t>
            </a:r>
            <a:r>
              <a:rPr lang="tr-TR" sz="1100" dirty="0" err="1"/>
              <a:t>prospective</a:t>
            </a:r>
            <a:r>
              <a:rPr lang="tr-TR" sz="1100" dirty="0"/>
              <a:t> </a:t>
            </a:r>
            <a:r>
              <a:rPr lang="tr-TR" sz="1100" dirty="0" err="1"/>
              <a:t>randomized</a:t>
            </a:r>
            <a:r>
              <a:rPr lang="tr-TR" sz="1100" dirty="0"/>
              <a:t> </a:t>
            </a:r>
            <a:r>
              <a:rPr lang="tr-TR" sz="1100" dirty="0" err="1"/>
              <a:t>study</a:t>
            </a:r>
            <a:r>
              <a:rPr lang="tr-TR" sz="1100" dirty="0"/>
              <a:t> </a:t>
            </a:r>
            <a:r>
              <a:rPr lang="tr-TR" sz="1100" dirty="0" err="1"/>
              <a:t>for</a:t>
            </a:r>
            <a:r>
              <a:rPr lang="tr-TR" sz="1100" dirty="0"/>
              <a:t> </a:t>
            </a:r>
            <a:r>
              <a:rPr lang="tr-TR" sz="1100" dirty="0" err="1"/>
              <a:t>evaluation</a:t>
            </a:r>
            <a:r>
              <a:rPr lang="tr-TR" sz="1100" dirty="0"/>
              <a:t> of </a:t>
            </a:r>
            <a:r>
              <a:rPr lang="tr-TR" sz="1100" dirty="0" err="1"/>
              <a:t>wound</a:t>
            </a:r>
            <a:r>
              <a:rPr lang="tr-TR" sz="1100" dirty="0"/>
              <a:t> </a:t>
            </a:r>
            <a:r>
              <a:rPr lang="tr-TR" sz="1100" dirty="0" err="1"/>
              <a:t>retractors</a:t>
            </a:r>
            <a:r>
              <a:rPr lang="tr-TR" sz="1100" dirty="0"/>
              <a:t> in </a:t>
            </a:r>
            <a:r>
              <a:rPr lang="tr-TR" sz="1100" dirty="0" err="1"/>
              <a:t>the</a:t>
            </a:r>
            <a:r>
              <a:rPr lang="tr-TR" sz="1100" dirty="0"/>
              <a:t> </a:t>
            </a:r>
            <a:r>
              <a:rPr lang="tr-TR" sz="1100" dirty="0" err="1"/>
              <a:t>prevention</a:t>
            </a:r>
            <a:r>
              <a:rPr lang="tr-TR" sz="1100" dirty="0"/>
              <a:t> of </a:t>
            </a:r>
            <a:r>
              <a:rPr lang="tr-TR" sz="1100" dirty="0" err="1"/>
              <a:t>incision</a:t>
            </a:r>
            <a:r>
              <a:rPr lang="tr-TR" sz="1100" dirty="0"/>
              <a:t> site </a:t>
            </a:r>
            <a:r>
              <a:rPr lang="tr-TR" sz="1100" dirty="0" err="1"/>
              <a:t>infections</a:t>
            </a:r>
            <a:r>
              <a:rPr lang="tr-TR" sz="1100" dirty="0"/>
              <a:t> </a:t>
            </a:r>
            <a:r>
              <a:rPr lang="tr-TR" sz="1100" dirty="0" err="1"/>
              <a:t>after</a:t>
            </a:r>
            <a:r>
              <a:rPr lang="tr-TR" sz="1100" dirty="0"/>
              <a:t> </a:t>
            </a:r>
            <a:r>
              <a:rPr lang="tr-TR" sz="1100" dirty="0" err="1"/>
              <a:t>cesarean</a:t>
            </a:r>
            <a:r>
              <a:rPr lang="tr-TR" sz="1100" dirty="0"/>
              <a:t> </a:t>
            </a:r>
            <a:r>
              <a:rPr lang="tr-TR" sz="1100" dirty="0" err="1"/>
              <a:t>section</a:t>
            </a:r>
            <a:r>
              <a:rPr lang="tr-TR" sz="1100" dirty="0"/>
              <a:t>. </a:t>
            </a:r>
            <a:r>
              <a:rPr lang="tr-TR" sz="1100" dirty="0" err="1"/>
              <a:t>Clin</a:t>
            </a:r>
            <a:r>
              <a:rPr lang="tr-TR" sz="1100" dirty="0"/>
              <a:t> </a:t>
            </a:r>
            <a:r>
              <a:rPr lang="tr-TR" sz="1100" dirty="0" err="1"/>
              <a:t>Exp</a:t>
            </a:r>
            <a:r>
              <a:rPr lang="tr-TR" sz="1100" dirty="0"/>
              <a:t> </a:t>
            </a:r>
            <a:r>
              <a:rPr lang="tr-TR" sz="1100" dirty="0" err="1"/>
              <a:t>Obstet</a:t>
            </a:r>
            <a:r>
              <a:rPr lang="tr-TR" sz="1100" dirty="0"/>
              <a:t> </a:t>
            </a:r>
            <a:r>
              <a:rPr lang="tr-TR" sz="1100" dirty="0" err="1"/>
              <a:t>Gynecol</a:t>
            </a:r>
            <a:r>
              <a:rPr lang="tr-TR" sz="1100" dirty="0"/>
              <a:t> 2011;38:57-9.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301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857232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tx2"/>
                </a:solidFill>
              </a:rPr>
              <a:t>Bebeğin Doğurtulması - </a:t>
            </a:r>
            <a:r>
              <a:rPr lang="tr-TR" sz="3600" b="1" dirty="0" err="1" smtClean="0">
                <a:solidFill>
                  <a:schemeClr val="tx2"/>
                </a:solidFill>
              </a:rPr>
              <a:t>Sefalik</a:t>
            </a:r>
            <a:r>
              <a:rPr lang="tr-TR" sz="3600" b="1" dirty="0" smtClean="0">
                <a:solidFill>
                  <a:schemeClr val="tx2"/>
                </a:solidFill>
              </a:rPr>
              <a:t> </a:t>
            </a:r>
            <a:r>
              <a:rPr lang="tr-TR" sz="3600" b="1" dirty="0" err="1" smtClean="0">
                <a:solidFill>
                  <a:schemeClr val="tx2"/>
                </a:solidFill>
              </a:rPr>
              <a:t>Prezentasyon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643470"/>
          </a:xfrm>
        </p:spPr>
        <p:txBody>
          <a:bodyPr>
            <a:normAutofit/>
          </a:bodyPr>
          <a:lstStyle/>
          <a:p>
            <a:r>
              <a:rPr lang="tr-TR" dirty="0" err="1" smtClean="0"/>
              <a:t>Fetal</a:t>
            </a:r>
            <a:r>
              <a:rPr lang="tr-TR" dirty="0" smtClean="0"/>
              <a:t> baş </a:t>
            </a:r>
            <a:r>
              <a:rPr lang="tr-TR" dirty="0" err="1" smtClean="0"/>
              <a:t>oksiput</a:t>
            </a:r>
            <a:r>
              <a:rPr lang="tr-TR" dirty="0" smtClean="0"/>
              <a:t> </a:t>
            </a:r>
            <a:r>
              <a:rPr lang="tr-TR" dirty="0" err="1" smtClean="0"/>
              <a:t>transvers</a:t>
            </a:r>
            <a:r>
              <a:rPr lang="tr-TR" dirty="0" smtClean="0"/>
              <a:t> </a:t>
            </a:r>
            <a:r>
              <a:rPr lang="tr-TR" dirty="0" err="1" smtClean="0"/>
              <a:t>poziyona</a:t>
            </a:r>
            <a:r>
              <a:rPr lang="tr-TR" dirty="0" smtClean="0"/>
              <a:t> ve </a:t>
            </a:r>
            <a:r>
              <a:rPr lang="tr-TR" dirty="0" err="1" smtClean="0"/>
              <a:t>fleksiyona</a:t>
            </a:r>
            <a:r>
              <a:rPr lang="tr-TR" dirty="0" smtClean="0"/>
              <a:t> getirilir. </a:t>
            </a:r>
            <a:r>
              <a:rPr lang="tr-TR" dirty="0" err="1" smtClean="0"/>
              <a:t>Fundal</a:t>
            </a:r>
            <a:r>
              <a:rPr lang="tr-TR" dirty="0" smtClean="0"/>
              <a:t> bası daha sonra yapılır. 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Forseps tek kaşığı ya da vakum kullanılabilir.</a:t>
            </a:r>
          </a:p>
          <a:p>
            <a:r>
              <a:rPr lang="tr-TR" dirty="0" smtClean="0"/>
              <a:t>Öneri: I   Düzey: düşük</a:t>
            </a:r>
          </a:p>
          <a:p>
            <a:r>
              <a:rPr lang="tr-TR" sz="1100" dirty="0" smtClean="0"/>
              <a:t>* </a:t>
            </a:r>
            <a:r>
              <a:rPr lang="tr-TR" sz="1100" dirty="0" err="1" smtClean="0"/>
              <a:t>Bofill</a:t>
            </a:r>
            <a:r>
              <a:rPr lang="tr-TR" sz="1100" dirty="0" smtClean="0"/>
              <a:t> JA, </a:t>
            </a:r>
            <a:r>
              <a:rPr lang="tr-TR" sz="1100" dirty="0" err="1" smtClean="0"/>
              <a:t>Lencki</a:t>
            </a:r>
            <a:r>
              <a:rPr lang="tr-TR" sz="1100" dirty="0" smtClean="0"/>
              <a:t> SG, </a:t>
            </a:r>
            <a:r>
              <a:rPr lang="tr-TR" sz="1100" dirty="0" err="1" smtClean="0"/>
              <a:t>Barhan</a:t>
            </a:r>
            <a:r>
              <a:rPr lang="tr-TR" sz="1100" dirty="0" smtClean="0"/>
              <a:t> S, </a:t>
            </a:r>
            <a:r>
              <a:rPr lang="en-US" sz="1100" dirty="0" err="1" smtClean="0"/>
              <a:t>Ezenagu</a:t>
            </a:r>
            <a:r>
              <a:rPr lang="en-US" sz="1100" dirty="0" smtClean="0"/>
              <a:t> LC. Instrumental delivery of the fetal</a:t>
            </a:r>
            <a:r>
              <a:rPr lang="tr-TR" sz="1100" dirty="0" smtClean="0"/>
              <a:t> </a:t>
            </a:r>
            <a:r>
              <a:rPr lang="en-US" sz="1100" dirty="0" smtClean="0"/>
              <a:t>head at the time of elective repeat cesarean: a</a:t>
            </a:r>
            <a:r>
              <a:rPr lang="tr-TR" sz="1100" dirty="0" smtClean="0"/>
              <a:t> </a:t>
            </a:r>
            <a:r>
              <a:rPr lang="en-US" sz="1100" dirty="0" smtClean="0"/>
              <a:t>randomized pilot study. Am J </a:t>
            </a:r>
            <a:r>
              <a:rPr lang="en-US" sz="1100" dirty="0" err="1" smtClean="0"/>
              <a:t>Perinatol</a:t>
            </a:r>
            <a:r>
              <a:rPr lang="en-US" sz="1100" dirty="0" smtClean="0"/>
              <a:t> 2000;17:</a:t>
            </a:r>
            <a:r>
              <a:rPr lang="tr-TR" sz="1100" dirty="0" smtClean="0"/>
              <a:t> 265-9.</a:t>
            </a:r>
          </a:p>
          <a:p>
            <a:pPr>
              <a:buNone/>
            </a:pPr>
            <a:r>
              <a:rPr lang="tr-TR" sz="1100" dirty="0" smtClean="0"/>
              <a:t>	* </a:t>
            </a:r>
            <a:r>
              <a:rPr lang="en-US" sz="1100" dirty="0" err="1" smtClean="0"/>
              <a:t>Majoko</a:t>
            </a:r>
            <a:r>
              <a:rPr lang="en-US" sz="1100" dirty="0" smtClean="0"/>
              <a:t> F, Gardener G. Trial of instrumental</a:t>
            </a:r>
            <a:r>
              <a:rPr lang="tr-TR" sz="1100" dirty="0" smtClean="0"/>
              <a:t> </a:t>
            </a:r>
            <a:r>
              <a:rPr lang="en-US" sz="1100" dirty="0" smtClean="0"/>
              <a:t>delivery in theatre versus immediate caesarean</a:t>
            </a:r>
            <a:r>
              <a:rPr lang="tr-TR" sz="1100" dirty="0" smtClean="0"/>
              <a:t> </a:t>
            </a:r>
            <a:r>
              <a:rPr lang="en-US" sz="1100" dirty="0" smtClean="0"/>
              <a:t>section for anticipated difficult assisted births.</a:t>
            </a:r>
            <a:r>
              <a:rPr lang="tr-TR" sz="1100" dirty="0" smtClean="0"/>
              <a:t> </a:t>
            </a:r>
            <a:r>
              <a:rPr lang="tr-TR" sz="1100" dirty="0" err="1" smtClean="0"/>
              <a:t>Cochrane</a:t>
            </a:r>
            <a:r>
              <a:rPr lang="tr-TR" sz="1100" dirty="0" smtClean="0"/>
              <a:t> </a:t>
            </a:r>
            <a:r>
              <a:rPr lang="tr-TR" sz="1100" dirty="0" err="1" smtClean="0"/>
              <a:t>Database</a:t>
            </a:r>
            <a:r>
              <a:rPr lang="tr-TR" sz="1100" dirty="0" smtClean="0"/>
              <a:t> </a:t>
            </a:r>
            <a:r>
              <a:rPr lang="tr-TR" sz="1100" dirty="0" err="1" smtClean="0"/>
              <a:t>Syst</a:t>
            </a:r>
            <a:r>
              <a:rPr lang="tr-TR" sz="1100" dirty="0" smtClean="0"/>
              <a:t> </a:t>
            </a:r>
            <a:r>
              <a:rPr lang="tr-TR" sz="1100" dirty="0" err="1" smtClean="0"/>
              <a:t>Rev</a:t>
            </a:r>
            <a:r>
              <a:rPr lang="tr-TR" sz="1100" dirty="0" smtClean="0"/>
              <a:t> 2012;10: CD005545.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46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tx2"/>
                </a:solidFill>
              </a:rPr>
              <a:t>Bebeğin Doğurtulması - </a:t>
            </a:r>
            <a:r>
              <a:rPr lang="tr-TR" sz="3600" b="1" dirty="0" err="1" smtClean="0">
                <a:solidFill>
                  <a:schemeClr val="tx2"/>
                </a:solidFill>
              </a:rPr>
              <a:t>Sefalik</a:t>
            </a:r>
            <a:r>
              <a:rPr lang="tr-TR" sz="3600" b="1" dirty="0" smtClean="0">
                <a:solidFill>
                  <a:schemeClr val="tx2"/>
                </a:solidFill>
              </a:rPr>
              <a:t> </a:t>
            </a:r>
            <a:r>
              <a:rPr lang="tr-TR" sz="3600" b="1" dirty="0" err="1" smtClean="0">
                <a:solidFill>
                  <a:schemeClr val="tx2"/>
                </a:solidFill>
              </a:rPr>
              <a:t>Prezentasyon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4929198"/>
            <a:ext cx="8229600" cy="1214446"/>
          </a:xfrm>
        </p:spPr>
        <p:txBody>
          <a:bodyPr>
            <a:normAutofit/>
          </a:bodyPr>
          <a:lstStyle/>
          <a:p>
            <a:r>
              <a:rPr lang="tr-TR" sz="1100" dirty="0" smtClean="0"/>
              <a:t>* </a:t>
            </a:r>
            <a:r>
              <a:rPr lang="tr-TR" sz="1100" dirty="0" err="1" smtClean="0"/>
              <a:t>Story</a:t>
            </a:r>
            <a:r>
              <a:rPr lang="tr-TR" sz="1100" dirty="0" smtClean="0"/>
              <a:t> L, </a:t>
            </a:r>
            <a:r>
              <a:rPr lang="tr-TR" sz="1100" dirty="0" err="1" smtClean="0"/>
              <a:t>Paterson</a:t>
            </a:r>
            <a:r>
              <a:rPr lang="tr-TR" sz="1100" dirty="0" smtClean="0"/>
              <a:t>-Brown S: </a:t>
            </a:r>
            <a:r>
              <a:rPr lang="tr-TR" sz="1100" dirty="0" err="1" smtClean="0"/>
              <a:t>Cesarean</a:t>
            </a:r>
            <a:r>
              <a:rPr lang="tr-TR" sz="1100" dirty="0" smtClean="0"/>
              <a:t> </a:t>
            </a:r>
            <a:r>
              <a:rPr lang="tr-TR" sz="1100" dirty="0" err="1" smtClean="0"/>
              <a:t>deliveries</a:t>
            </a:r>
            <a:r>
              <a:rPr lang="tr-TR" sz="1100" dirty="0" smtClean="0"/>
              <a:t>: </a:t>
            </a:r>
            <a:r>
              <a:rPr lang="tr-TR" sz="1100" dirty="0" err="1" smtClean="0"/>
              <a:t>indications</a:t>
            </a:r>
            <a:r>
              <a:rPr lang="tr-TR" sz="1100" dirty="0" smtClean="0"/>
              <a:t>, </a:t>
            </a:r>
            <a:r>
              <a:rPr lang="tr-TR" sz="1100" dirty="0" err="1" smtClean="0"/>
              <a:t>techniques</a:t>
            </a:r>
            <a:r>
              <a:rPr lang="tr-TR" sz="1100" dirty="0" smtClean="0"/>
              <a:t> </a:t>
            </a:r>
            <a:r>
              <a:rPr lang="tr-TR" sz="1100" dirty="0" err="1" smtClean="0"/>
              <a:t>and</a:t>
            </a:r>
            <a:r>
              <a:rPr lang="tr-TR" sz="1100" dirty="0" smtClean="0"/>
              <a:t> </a:t>
            </a:r>
            <a:r>
              <a:rPr lang="tr-TR" sz="1100" dirty="0" err="1" smtClean="0"/>
              <a:t>complications</a:t>
            </a:r>
            <a:r>
              <a:rPr lang="tr-TR" sz="1100" dirty="0" smtClean="0"/>
              <a:t>. </a:t>
            </a:r>
            <a:r>
              <a:rPr lang="tr-TR" sz="1100" dirty="0" err="1" smtClean="0"/>
              <a:t>Chapter</a:t>
            </a:r>
            <a:r>
              <a:rPr lang="tr-TR" sz="1100" dirty="0" smtClean="0"/>
              <a:t> 10: </a:t>
            </a:r>
            <a:r>
              <a:rPr lang="tr-TR" sz="1100" dirty="0" err="1" smtClean="0"/>
              <a:t>Best</a:t>
            </a:r>
            <a:r>
              <a:rPr lang="tr-TR" sz="1100" dirty="0" smtClean="0"/>
              <a:t> </a:t>
            </a:r>
            <a:r>
              <a:rPr lang="tr-TR" sz="1100" dirty="0" err="1" smtClean="0"/>
              <a:t>Practice</a:t>
            </a:r>
            <a:r>
              <a:rPr lang="tr-TR" sz="1100" dirty="0" smtClean="0"/>
              <a:t> in </a:t>
            </a:r>
            <a:r>
              <a:rPr lang="tr-TR" sz="1100" dirty="0" err="1" smtClean="0"/>
              <a:t>Labour</a:t>
            </a:r>
            <a:r>
              <a:rPr lang="tr-TR" sz="1100" dirty="0" smtClean="0"/>
              <a:t> </a:t>
            </a:r>
            <a:r>
              <a:rPr lang="tr-TR" sz="1100" dirty="0" err="1" smtClean="0"/>
              <a:t>and</a:t>
            </a:r>
            <a:r>
              <a:rPr lang="tr-TR" sz="1100" dirty="0" smtClean="0"/>
              <a:t> </a:t>
            </a:r>
            <a:r>
              <a:rPr lang="tr-TR" sz="1100" dirty="0" err="1" smtClean="0"/>
              <a:t>Delivery</a:t>
            </a:r>
            <a:r>
              <a:rPr lang="tr-TR" sz="1100" dirty="0" smtClean="0"/>
              <a:t>, ed. R. </a:t>
            </a:r>
            <a:r>
              <a:rPr lang="tr-TR" sz="1100" dirty="0" err="1" smtClean="0"/>
              <a:t>Warren</a:t>
            </a:r>
            <a:r>
              <a:rPr lang="tr-TR" sz="1100" dirty="0" smtClean="0"/>
              <a:t> </a:t>
            </a:r>
            <a:r>
              <a:rPr lang="tr-TR" sz="1100" dirty="0" err="1" smtClean="0"/>
              <a:t>and</a:t>
            </a:r>
            <a:r>
              <a:rPr lang="tr-TR" sz="1100" dirty="0" smtClean="0"/>
              <a:t> S. </a:t>
            </a:r>
            <a:r>
              <a:rPr lang="tr-TR" sz="1100" dirty="0" err="1" smtClean="0"/>
              <a:t>Arulkumaran</a:t>
            </a:r>
            <a:r>
              <a:rPr lang="tr-TR" sz="1100" dirty="0" smtClean="0"/>
              <a:t>. </a:t>
            </a:r>
            <a:r>
              <a:rPr lang="tr-TR" sz="1100" dirty="0" err="1" smtClean="0"/>
              <a:t>Published</a:t>
            </a:r>
            <a:r>
              <a:rPr lang="tr-TR" sz="1100" dirty="0" smtClean="0"/>
              <a:t> </a:t>
            </a:r>
            <a:r>
              <a:rPr lang="tr-TR" sz="1100" dirty="0" err="1" smtClean="0"/>
              <a:t>by</a:t>
            </a:r>
            <a:r>
              <a:rPr lang="tr-TR" sz="1100" dirty="0" smtClean="0"/>
              <a:t> Cambridge </a:t>
            </a:r>
            <a:r>
              <a:rPr lang="tr-TR" sz="1100" dirty="0" err="1" smtClean="0"/>
              <a:t>University</a:t>
            </a:r>
            <a:r>
              <a:rPr lang="tr-TR" sz="1100" dirty="0" smtClean="0"/>
              <a:t> </a:t>
            </a:r>
            <a:r>
              <a:rPr lang="tr-TR" sz="1100" dirty="0" err="1" smtClean="0"/>
              <a:t>Press</a:t>
            </a:r>
            <a:r>
              <a:rPr lang="tr-TR" sz="1100" dirty="0" smtClean="0"/>
              <a:t> 2009.</a:t>
            </a:r>
          </a:p>
          <a:p>
            <a:r>
              <a:rPr lang="tr-TR" sz="1100" dirty="0" smtClean="0"/>
              <a:t>* </a:t>
            </a:r>
            <a:r>
              <a:rPr lang="es-ES" sz="1100" dirty="0" smtClean="0"/>
              <a:t>Naji, O, Abdallah, Y, </a:t>
            </a:r>
            <a:r>
              <a:rPr lang="es-ES" sz="1100" i="1" dirty="0" smtClean="0"/>
              <a:t>et al</a:t>
            </a:r>
            <a:r>
              <a:rPr lang="es-ES" sz="1100" dirty="0" smtClean="0"/>
              <a:t>,</a:t>
            </a:r>
            <a:r>
              <a:rPr lang="tr-TR" sz="1100" b="1" dirty="0" err="1" smtClean="0"/>
              <a:t>Cesarean</a:t>
            </a:r>
            <a:r>
              <a:rPr lang="tr-TR" sz="1100" b="1" dirty="0" smtClean="0"/>
              <a:t> </a:t>
            </a:r>
            <a:r>
              <a:rPr lang="tr-TR" sz="1100" b="1" dirty="0" err="1" smtClean="0"/>
              <a:t>Birth</a:t>
            </a:r>
            <a:r>
              <a:rPr lang="tr-TR" sz="1100" b="1" dirty="0" smtClean="0"/>
              <a:t>: </a:t>
            </a:r>
            <a:r>
              <a:rPr lang="tr-TR" sz="1100" b="1" dirty="0" err="1" smtClean="0"/>
              <a:t>Surgical</a:t>
            </a:r>
            <a:r>
              <a:rPr lang="tr-TR" sz="1100" b="1" dirty="0" smtClean="0"/>
              <a:t> </a:t>
            </a:r>
            <a:r>
              <a:rPr lang="tr-TR" sz="1100" b="1" dirty="0" err="1" smtClean="0"/>
              <a:t>Techniques</a:t>
            </a:r>
            <a:r>
              <a:rPr lang="tr-TR" sz="1100" b="1" dirty="0" smtClean="0"/>
              <a:t>.</a:t>
            </a:r>
            <a:r>
              <a:rPr lang="en-US" sz="1100" i="1" dirty="0" smtClean="0"/>
              <a:t> Glob. </a:t>
            </a:r>
            <a:r>
              <a:rPr lang="en-US" sz="1100" i="1" dirty="0" err="1" smtClean="0"/>
              <a:t>libr</a:t>
            </a:r>
            <a:r>
              <a:rPr lang="en-US" sz="1100" i="1" dirty="0" smtClean="0"/>
              <a:t>. women's med</a:t>
            </a:r>
            <a:r>
              <a:rPr lang="en-US" sz="1100" dirty="0" smtClean="0"/>
              <a:t>.,</a:t>
            </a:r>
            <a:br>
              <a:rPr lang="en-US" sz="1100" dirty="0" smtClean="0"/>
            </a:br>
            <a:r>
              <a:rPr lang="en-US" sz="1100" i="1" dirty="0" smtClean="0"/>
              <a:t>(ISSN: 1756-2228)</a:t>
            </a:r>
            <a:r>
              <a:rPr lang="en-US" sz="1100" dirty="0" smtClean="0"/>
              <a:t> 2010; DOI 10.3843/</a:t>
            </a:r>
            <a:r>
              <a:rPr lang="en-US" sz="1100" b="1" dirty="0" smtClean="0"/>
              <a:t>GLOWM.</a:t>
            </a:r>
            <a:r>
              <a:rPr lang="en-US" sz="1100" dirty="0" smtClean="0"/>
              <a:t>10133</a:t>
            </a:r>
            <a:endParaRPr lang="tr-TR" sz="1100" b="1" dirty="0" smtClean="0"/>
          </a:p>
          <a:p>
            <a:endParaRPr lang="tr-TR" sz="1100" dirty="0" smtClean="0"/>
          </a:p>
          <a:p>
            <a:endParaRPr lang="tr-TR" sz="11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857232"/>
            <a:ext cx="621510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tx2"/>
                </a:solidFill>
              </a:rPr>
              <a:t>Bebeğin Doğurtulması - Makat </a:t>
            </a:r>
            <a:r>
              <a:rPr lang="tr-TR" sz="3600" b="1" dirty="0" err="1" smtClean="0">
                <a:solidFill>
                  <a:schemeClr val="tx2"/>
                </a:solidFill>
              </a:rPr>
              <a:t>Prezentasyon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/>
          </a:bodyPr>
          <a:lstStyle/>
          <a:p>
            <a:r>
              <a:rPr lang="tr-TR" dirty="0" smtClean="0"/>
              <a:t>Mümkün olduğunca </a:t>
            </a:r>
            <a:r>
              <a:rPr lang="tr-TR" dirty="0" err="1" smtClean="0"/>
              <a:t>membranlar</a:t>
            </a:r>
            <a:r>
              <a:rPr lang="tr-TR" dirty="0" smtClean="0"/>
              <a:t> açılmamaya çalışılır. </a:t>
            </a:r>
          </a:p>
          <a:p>
            <a:r>
              <a:rPr lang="tr-TR" dirty="0" smtClean="0"/>
              <a:t>Eğer saf makat ise, başa yapılan manevraya benzer şekilde doğum sağlanır.</a:t>
            </a:r>
          </a:p>
          <a:p>
            <a:r>
              <a:rPr lang="tr-TR" dirty="0" smtClean="0"/>
              <a:t>Eğer tam makat ise ayaklar doğurtulmaya çalışılır. </a:t>
            </a:r>
          </a:p>
          <a:p>
            <a:r>
              <a:rPr lang="tr-TR" dirty="0" smtClean="0"/>
              <a:t>Bu sırada </a:t>
            </a:r>
            <a:r>
              <a:rPr lang="tr-TR" dirty="0" err="1" smtClean="0"/>
              <a:t>fetal</a:t>
            </a:r>
            <a:r>
              <a:rPr lang="tr-TR" dirty="0" smtClean="0"/>
              <a:t> sırt </a:t>
            </a:r>
            <a:r>
              <a:rPr lang="tr-TR" dirty="0" err="1" smtClean="0"/>
              <a:t>anteriora</a:t>
            </a:r>
            <a:r>
              <a:rPr lang="tr-TR" dirty="0" smtClean="0"/>
              <a:t> getirilir. </a:t>
            </a:r>
          </a:p>
          <a:p>
            <a:r>
              <a:rPr lang="tr-TR" dirty="0" err="1" smtClean="0"/>
              <a:t>Maurcieu</a:t>
            </a:r>
            <a:r>
              <a:rPr lang="tr-TR" dirty="0" smtClean="0"/>
              <a:t> </a:t>
            </a:r>
            <a:r>
              <a:rPr lang="tr-TR" dirty="0" err="1" smtClean="0"/>
              <a:t>Smellie</a:t>
            </a:r>
            <a:r>
              <a:rPr lang="tr-TR" dirty="0" smtClean="0"/>
              <a:t> </a:t>
            </a:r>
            <a:r>
              <a:rPr lang="tr-TR" dirty="0" err="1" smtClean="0"/>
              <a:t>Veit</a:t>
            </a:r>
            <a:r>
              <a:rPr lang="tr-TR" dirty="0" smtClean="0"/>
              <a:t> manevrası ile doğum sağlanır.</a:t>
            </a:r>
          </a:p>
          <a:p>
            <a:r>
              <a:rPr lang="tr-TR" sz="1100" dirty="0" smtClean="0"/>
              <a:t>* </a:t>
            </a:r>
            <a:r>
              <a:rPr lang="tr-TR" sz="1100" dirty="0" err="1" smtClean="0"/>
              <a:t>Story</a:t>
            </a:r>
            <a:r>
              <a:rPr lang="tr-TR" sz="1100" dirty="0" smtClean="0"/>
              <a:t> L, </a:t>
            </a:r>
            <a:r>
              <a:rPr lang="tr-TR" sz="1100" dirty="0" err="1" smtClean="0"/>
              <a:t>Paterson</a:t>
            </a:r>
            <a:r>
              <a:rPr lang="tr-TR" sz="1100" dirty="0" smtClean="0"/>
              <a:t>-Brown S: </a:t>
            </a:r>
            <a:r>
              <a:rPr lang="tr-TR" sz="1100" dirty="0" err="1" smtClean="0"/>
              <a:t>Cesarean</a:t>
            </a:r>
            <a:r>
              <a:rPr lang="tr-TR" sz="1100" dirty="0" smtClean="0"/>
              <a:t> </a:t>
            </a:r>
            <a:r>
              <a:rPr lang="tr-TR" sz="1100" dirty="0" err="1" smtClean="0"/>
              <a:t>deliveries</a:t>
            </a:r>
            <a:r>
              <a:rPr lang="tr-TR" sz="1100" dirty="0" smtClean="0"/>
              <a:t>: </a:t>
            </a:r>
            <a:r>
              <a:rPr lang="tr-TR" sz="1100" dirty="0" err="1" smtClean="0"/>
              <a:t>indications</a:t>
            </a:r>
            <a:r>
              <a:rPr lang="tr-TR" sz="1100" dirty="0" smtClean="0"/>
              <a:t>, </a:t>
            </a:r>
            <a:r>
              <a:rPr lang="tr-TR" sz="1100" dirty="0" err="1" smtClean="0"/>
              <a:t>techniques</a:t>
            </a:r>
            <a:r>
              <a:rPr lang="tr-TR" sz="1100" dirty="0" smtClean="0"/>
              <a:t> </a:t>
            </a:r>
            <a:r>
              <a:rPr lang="tr-TR" sz="1100" dirty="0" err="1" smtClean="0"/>
              <a:t>and</a:t>
            </a:r>
            <a:r>
              <a:rPr lang="tr-TR" sz="1100" dirty="0" smtClean="0"/>
              <a:t> </a:t>
            </a:r>
            <a:r>
              <a:rPr lang="tr-TR" sz="1100" dirty="0" err="1" smtClean="0"/>
              <a:t>complications</a:t>
            </a:r>
            <a:r>
              <a:rPr lang="tr-TR" sz="1100" dirty="0" smtClean="0"/>
              <a:t>. </a:t>
            </a:r>
            <a:r>
              <a:rPr lang="tr-TR" sz="1100" dirty="0" err="1" smtClean="0"/>
              <a:t>Chapter</a:t>
            </a:r>
            <a:r>
              <a:rPr lang="tr-TR" sz="1100" dirty="0" smtClean="0"/>
              <a:t> 10: </a:t>
            </a:r>
            <a:r>
              <a:rPr lang="tr-TR" sz="1100" dirty="0" err="1" smtClean="0"/>
              <a:t>Best</a:t>
            </a:r>
            <a:r>
              <a:rPr lang="tr-TR" sz="1100" dirty="0" smtClean="0"/>
              <a:t> </a:t>
            </a:r>
            <a:r>
              <a:rPr lang="tr-TR" sz="1100" dirty="0" err="1" smtClean="0"/>
              <a:t>Practice</a:t>
            </a:r>
            <a:r>
              <a:rPr lang="tr-TR" sz="1100" dirty="0" smtClean="0"/>
              <a:t> in </a:t>
            </a:r>
            <a:r>
              <a:rPr lang="tr-TR" sz="1100" dirty="0" err="1" smtClean="0"/>
              <a:t>Labour</a:t>
            </a:r>
            <a:r>
              <a:rPr lang="tr-TR" sz="1100" dirty="0" smtClean="0"/>
              <a:t> </a:t>
            </a:r>
            <a:r>
              <a:rPr lang="tr-TR" sz="1100" dirty="0" err="1" smtClean="0"/>
              <a:t>and</a:t>
            </a:r>
            <a:r>
              <a:rPr lang="tr-TR" sz="1100" dirty="0" smtClean="0"/>
              <a:t> </a:t>
            </a:r>
            <a:r>
              <a:rPr lang="tr-TR" sz="1100" dirty="0" err="1" smtClean="0"/>
              <a:t>Delivery</a:t>
            </a:r>
            <a:r>
              <a:rPr lang="tr-TR" sz="1100" dirty="0" smtClean="0"/>
              <a:t>, ed. R. </a:t>
            </a:r>
            <a:r>
              <a:rPr lang="tr-TR" sz="1100" dirty="0" err="1" smtClean="0"/>
              <a:t>Warren</a:t>
            </a:r>
            <a:r>
              <a:rPr lang="tr-TR" sz="1100" dirty="0" smtClean="0"/>
              <a:t> </a:t>
            </a:r>
            <a:r>
              <a:rPr lang="tr-TR" sz="1100" dirty="0" err="1" smtClean="0"/>
              <a:t>and</a:t>
            </a:r>
            <a:r>
              <a:rPr lang="tr-TR" sz="1100" dirty="0" smtClean="0"/>
              <a:t> S. </a:t>
            </a:r>
            <a:r>
              <a:rPr lang="tr-TR" sz="1100" dirty="0" err="1" smtClean="0"/>
              <a:t>Arulkumaran</a:t>
            </a:r>
            <a:r>
              <a:rPr lang="tr-TR" sz="1100" dirty="0" smtClean="0"/>
              <a:t>. </a:t>
            </a:r>
            <a:r>
              <a:rPr lang="tr-TR" sz="1100" dirty="0" err="1" smtClean="0"/>
              <a:t>Published</a:t>
            </a:r>
            <a:r>
              <a:rPr lang="tr-TR" sz="1100" dirty="0" smtClean="0"/>
              <a:t> </a:t>
            </a:r>
            <a:r>
              <a:rPr lang="tr-TR" sz="1100" dirty="0" err="1" smtClean="0"/>
              <a:t>by</a:t>
            </a:r>
            <a:r>
              <a:rPr lang="tr-TR" sz="1100" dirty="0" smtClean="0"/>
              <a:t> Cambridge </a:t>
            </a:r>
            <a:r>
              <a:rPr lang="tr-TR" sz="1100" dirty="0" err="1" smtClean="0"/>
              <a:t>University</a:t>
            </a:r>
            <a:r>
              <a:rPr lang="tr-TR" sz="1100" dirty="0" smtClean="0"/>
              <a:t> </a:t>
            </a:r>
            <a:r>
              <a:rPr lang="tr-TR" sz="1100" dirty="0" err="1" smtClean="0"/>
              <a:t>Press</a:t>
            </a:r>
            <a:r>
              <a:rPr lang="tr-TR" sz="1100" dirty="0" smtClean="0"/>
              <a:t> 2009.</a:t>
            </a:r>
          </a:p>
          <a:p>
            <a:r>
              <a:rPr lang="tr-TR" sz="1100" dirty="0" smtClean="0"/>
              <a:t>* </a:t>
            </a:r>
            <a:r>
              <a:rPr lang="es-ES" sz="1100" dirty="0" smtClean="0"/>
              <a:t>Naji, O, Abdallah, Y, </a:t>
            </a:r>
            <a:r>
              <a:rPr lang="es-ES" sz="1100" i="1" dirty="0" smtClean="0"/>
              <a:t>et al</a:t>
            </a:r>
            <a:r>
              <a:rPr lang="es-ES" sz="1100" dirty="0" smtClean="0"/>
              <a:t>,</a:t>
            </a:r>
            <a:r>
              <a:rPr lang="tr-TR" sz="1100" b="1" dirty="0" err="1" smtClean="0"/>
              <a:t>Cesarean</a:t>
            </a:r>
            <a:r>
              <a:rPr lang="tr-TR" sz="1100" b="1" dirty="0" smtClean="0"/>
              <a:t> </a:t>
            </a:r>
            <a:r>
              <a:rPr lang="tr-TR" sz="1100" b="1" dirty="0" err="1" smtClean="0"/>
              <a:t>Birth</a:t>
            </a:r>
            <a:r>
              <a:rPr lang="tr-TR" sz="1100" b="1" dirty="0" smtClean="0"/>
              <a:t>: </a:t>
            </a:r>
            <a:r>
              <a:rPr lang="tr-TR" sz="1100" b="1" dirty="0" err="1" smtClean="0"/>
              <a:t>Surgical</a:t>
            </a:r>
            <a:r>
              <a:rPr lang="tr-TR" sz="1100" b="1" dirty="0" smtClean="0"/>
              <a:t> </a:t>
            </a:r>
            <a:r>
              <a:rPr lang="tr-TR" sz="1100" b="1" dirty="0" err="1" smtClean="0"/>
              <a:t>Techniques</a:t>
            </a:r>
            <a:r>
              <a:rPr lang="tr-TR" sz="1100" b="1" dirty="0" smtClean="0"/>
              <a:t>.</a:t>
            </a:r>
            <a:r>
              <a:rPr lang="en-US" sz="1100" i="1" dirty="0" smtClean="0"/>
              <a:t> Glob. </a:t>
            </a:r>
            <a:r>
              <a:rPr lang="en-US" sz="1100" i="1" dirty="0" err="1" smtClean="0"/>
              <a:t>libr</a:t>
            </a:r>
            <a:r>
              <a:rPr lang="en-US" sz="1100" i="1" dirty="0" smtClean="0"/>
              <a:t>. women's med</a:t>
            </a:r>
            <a:r>
              <a:rPr lang="en-US" sz="1100" dirty="0" smtClean="0"/>
              <a:t>.,</a:t>
            </a:r>
            <a:br>
              <a:rPr lang="en-US" sz="1100" dirty="0" smtClean="0"/>
            </a:br>
            <a:r>
              <a:rPr lang="en-US" sz="1100" i="1" dirty="0" smtClean="0"/>
              <a:t>(ISSN: 1756-2228)</a:t>
            </a:r>
            <a:r>
              <a:rPr lang="en-US" sz="1100" dirty="0" smtClean="0"/>
              <a:t> 2010; DOI 10.3843/</a:t>
            </a:r>
            <a:r>
              <a:rPr lang="en-US" sz="1100" b="1" dirty="0" smtClean="0"/>
              <a:t>GLOWM.</a:t>
            </a:r>
            <a:r>
              <a:rPr lang="en-US" sz="1100" dirty="0" smtClean="0"/>
              <a:t>10133</a:t>
            </a:r>
            <a:endParaRPr lang="tr-TR" sz="1100" b="1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/>
                </a:solidFill>
              </a:rPr>
              <a:t>Plasenta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err="1" smtClean="0">
                <a:solidFill>
                  <a:schemeClr val="tx2"/>
                </a:solidFill>
              </a:rPr>
              <a:t>Manuel</a:t>
            </a:r>
            <a:r>
              <a:rPr lang="tr-TR" b="1" dirty="0" smtClean="0">
                <a:solidFill>
                  <a:schemeClr val="tx2"/>
                </a:solidFill>
              </a:rPr>
              <a:t>?    </a:t>
            </a:r>
            <a:r>
              <a:rPr lang="tr-TR" b="1" dirty="0" err="1" smtClean="0">
                <a:solidFill>
                  <a:schemeClr val="tx2"/>
                </a:solidFill>
              </a:rPr>
              <a:t>Spontan</a:t>
            </a:r>
            <a:r>
              <a:rPr lang="tr-TR" b="1" dirty="0" smtClean="0">
                <a:solidFill>
                  <a:schemeClr val="tx2"/>
                </a:solidFill>
              </a:rPr>
              <a:t>?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Çalışmalarda masaj ile </a:t>
            </a:r>
            <a:r>
              <a:rPr lang="tr-TR" dirty="0" err="1" smtClean="0"/>
              <a:t>spontan</a:t>
            </a:r>
            <a:r>
              <a:rPr lang="tr-TR" dirty="0" smtClean="0"/>
              <a:t> ayrılma sağlandığında </a:t>
            </a:r>
            <a:r>
              <a:rPr lang="tr-TR" dirty="0" err="1" smtClean="0"/>
              <a:t>endomyometrit</a:t>
            </a:r>
            <a:r>
              <a:rPr lang="tr-TR" dirty="0" smtClean="0"/>
              <a:t> ve kan kaybı daha az.</a:t>
            </a:r>
          </a:p>
          <a:p>
            <a:r>
              <a:rPr lang="tr-TR" dirty="0" smtClean="0"/>
              <a:t>Öneri: A   Düzey: Yüksek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Eldiven Değişimi</a:t>
            </a:r>
          </a:p>
          <a:p>
            <a:r>
              <a:rPr lang="tr-TR" dirty="0" smtClean="0"/>
              <a:t>Öneri: D   Düzey: Orta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400" dirty="0" err="1" smtClean="0"/>
              <a:t>Atkinson</a:t>
            </a:r>
            <a:r>
              <a:rPr lang="tr-TR" sz="1400" dirty="0" smtClean="0"/>
              <a:t> M, </a:t>
            </a:r>
            <a:r>
              <a:rPr lang="tr-TR" sz="1400" dirty="0" err="1" smtClean="0"/>
              <a:t>Owen</a:t>
            </a:r>
            <a:r>
              <a:rPr lang="tr-TR" sz="1400" dirty="0" smtClean="0"/>
              <a:t> J, </a:t>
            </a:r>
            <a:r>
              <a:rPr lang="tr-TR" sz="1400" dirty="0" err="1" smtClean="0"/>
              <a:t>Wren</a:t>
            </a:r>
            <a:r>
              <a:rPr lang="tr-TR" sz="1400" dirty="0" smtClean="0"/>
              <a:t> A et al: </a:t>
            </a:r>
            <a:r>
              <a:rPr lang="tr-TR" sz="1400" dirty="0" err="1" smtClean="0"/>
              <a:t>The</a:t>
            </a:r>
            <a:r>
              <a:rPr lang="tr-TR" sz="1400" dirty="0" smtClean="0"/>
              <a:t> </a:t>
            </a:r>
            <a:r>
              <a:rPr lang="tr-TR" sz="1400" dirty="0" err="1" smtClean="0"/>
              <a:t>effect</a:t>
            </a:r>
            <a:r>
              <a:rPr lang="tr-TR" sz="1400" dirty="0" smtClean="0"/>
              <a:t> of </a:t>
            </a:r>
            <a:r>
              <a:rPr lang="tr-TR" sz="1400" dirty="0" err="1" smtClean="0"/>
              <a:t>manual</a:t>
            </a:r>
            <a:r>
              <a:rPr lang="tr-TR" sz="1400" dirty="0" smtClean="0"/>
              <a:t> </a:t>
            </a:r>
            <a:r>
              <a:rPr lang="tr-TR" sz="1400" dirty="0" err="1" smtClean="0"/>
              <a:t>removal</a:t>
            </a:r>
            <a:r>
              <a:rPr lang="tr-TR" sz="1400" dirty="0" smtClean="0"/>
              <a:t> of </a:t>
            </a:r>
            <a:r>
              <a:rPr lang="tr-TR" sz="1400" dirty="0" err="1" smtClean="0"/>
              <a:t>the</a:t>
            </a:r>
            <a:r>
              <a:rPr lang="tr-TR" sz="1400" dirty="0" smtClean="0"/>
              <a:t> </a:t>
            </a:r>
            <a:r>
              <a:rPr lang="tr-TR" sz="1400" dirty="0" err="1" smtClean="0"/>
              <a:t>placenta</a:t>
            </a:r>
            <a:r>
              <a:rPr lang="tr-TR" sz="1400" dirty="0" smtClean="0"/>
              <a:t> on post-</a:t>
            </a:r>
            <a:r>
              <a:rPr lang="tr-TR" sz="1400" dirty="0" err="1" smtClean="0"/>
              <a:t>cesarean</a:t>
            </a:r>
            <a:r>
              <a:rPr lang="tr-TR" sz="1400" dirty="0" smtClean="0"/>
              <a:t> </a:t>
            </a:r>
            <a:r>
              <a:rPr lang="tr-TR" sz="1400" dirty="0" err="1" smtClean="0"/>
              <a:t>endometritis</a:t>
            </a:r>
            <a:r>
              <a:rPr lang="tr-TR" sz="1400" dirty="0" smtClean="0"/>
              <a:t>. </a:t>
            </a:r>
            <a:r>
              <a:rPr lang="tr-TR" sz="1400" dirty="0" err="1" smtClean="0"/>
              <a:t>Obstet</a:t>
            </a:r>
            <a:r>
              <a:rPr lang="tr-TR" sz="1400" dirty="0" smtClean="0"/>
              <a:t> </a:t>
            </a:r>
            <a:r>
              <a:rPr lang="tr-TR" sz="1400" dirty="0" err="1" smtClean="0"/>
              <a:t>Gynecol</a:t>
            </a:r>
            <a:r>
              <a:rPr lang="tr-TR" sz="1400" dirty="0" smtClean="0"/>
              <a:t> 87:99, 1996</a:t>
            </a:r>
          </a:p>
          <a:p>
            <a:r>
              <a:rPr lang="tr-TR" sz="1400" dirty="0" err="1" smtClean="0"/>
              <a:t>McCurdy</a:t>
            </a:r>
            <a:r>
              <a:rPr lang="tr-TR" sz="1400" dirty="0" smtClean="0"/>
              <a:t> CM </a:t>
            </a:r>
            <a:r>
              <a:rPr lang="tr-TR" sz="1400" dirty="0" err="1" smtClean="0"/>
              <a:t>Jr</a:t>
            </a:r>
            <a:r>
              <a:rPr lang="tr-TR" sz="1400" dirty="0" smtClean="0"/>
              <a:t>, </a:t>
            </a:r>
            <a:r>
              <a:rPr lang="tr-TR" sz="1400" dirty="0" err="1" smtClean="0"/>
              <a:t>Magann</a:t>
            </a:r>
            <a:r>
              <a:rPr lang="tr-TR" sz="1400" dirty="0" smtClean="0"/>
              <a:t> EF, </a:t>
            </a:r>
            <a:r>
              <a:rPr lang="tr-TR" sz="1400" dirty="0" err="1" smtClean="0"/>
              <a:t>McCurdy</a:t>
            </a:r>
            <a:r>
              <a:rPr lang="tr-TR" sz="1400" dirty="0" smtClean="0"/>
              <a:t> CJ et al: </a:t>
            </a:r>
            <a:r>
              <a:rPr lang="tr-TR" sz="1400" dirty="0" err="1" smtClean="0"/>
              <a:t>The</a:t>
            </a:r>
            <a:r>
              <a:rPr lang="tr-TR" sz="1400" dirty="0" smtClean="0"/>
              <a:t> </a:t>
            </a:r>
            <a:r>
              <a:rPr lang="tr-TR" sz="1400" dirty="0" err="1" smtClean="0"/>
              <a:t>effect</a:t>
            </a:r>
            <a:r>
              <a:rPr lang="tr-TR" sz="1400" dirty="0" smtClean="0"/>
              <a:t> of </a:t>
            </a:r>
            <a:r>
              <a:rPr lang="tr-TR" sz="1400" dirty="0" err="1" smtClean="0"/>
              <a:t>placental</a:t>
            </a:r>
            <a:r>
              <a:rPr lang="tr-TR" sz="1400" dirty="0" smtClean="0"/>
              <a:t> </a:t>
            </a:r>
            <a:r>
              <a:rPr lang="tr-TR" sz="1400" dirty="0" err="1" smtClean="0"/>
              <a:t>management</a:t>
            </a:r>
            <a:r>
              <a:rPr lang="tr-TR" sz="1400" dirty="0" smtClean="0"/>
              <a:t> at </a:t>
            </a:r>
            <a:r>
              <a:rPr lang="tr-TR" sz="1400" dirty="0" err="1" smtClean="0"/>
              <a:t>cesarean</a:t>
            </a:r>
            <a:r>
              <a:rPr lang="tr-TR" sz="1400" dirty="0" smtClean="0"/>
              <a:t> </a:t>
            </a:r>
            <a:r>
              <a:rPr lang="tr-TR" sz="1400" dirty="0" err="1" smtClean="0"/>
              <a:t>delivery</a:t>
            </a:r>
            <a:r>
              <a:rPr lang="tr-TR" sz="1400" dirty="0" smtClean="0"/>
              <a:t> on </a:t>
            </a:r>
            <a:r>
              <a:rPr lang="tr-TR" sz="1400" dirty="0" err="1" smtClean="0"/>
              <a:t>operative</a:t>
            </a:r>
            <a:r>
              <a:rPr lang="tr-TR" sz="1400" dirty="0" smtClean="0"/>
              <a:t> </a:t>
            </a:r>
            <a:r>
              <a:rPr lang="tr-TR" sz="1400" dirty="0" err="1" smtClean="0"/>
              <a:t>blood</a:t>
            </a:r>
            <a:r>
              <a:rPr lang="tr-TR" sz="1400" dirty="0" smtClean="0"/>
              <a:t> </a:t>
            </a:r>
            <a:r>
              <a:rPr lang="tr-TR" sz="1400" dirty="0" err="1" smtClean="0"/>
              <a:t>loss</a:t>
            </a:r>
            <a:r>
              <a:rPr lang="tr-TR" sz="1400" dirty="0" smtClean="0"/>
              <a:t>. </a:t>
            </a:r>
            <a:r>
              <a:rPr lang="tr-TR" sz="1400" dirty="0" err="1" smtClean="0"/>
              <a:t>Am</a:t>
            </a:r>
            <a:r>
              <a:rPr lang="tr-TR" sz="1400" dirty="0" smtClean="0"/>
              <a:t> J </a:t>
            </a:r>
            <a:r>
              <a:rPr lang="tr-TR" sz="1400" dirty="0" err="1" smtClean="0"/>
              <a:t>Obstet</a:t>
            </a:r>
            <a:r>
              <a:rPr lang="tr-TR" sz="1400" dirty="0" smtClean="0"/>
              <a:t> </a:t>
            </a:r>
            <a:r>
              <a:rPr lang="tr-TR" sz="1400" dirty="0" err="1" smtClean="0"/>
              <a:t>Gynecol</a:t>
            </a:r>
            <a:r>
              <a:rPr lang="tr-TR" sz="1400" dirty="0" smtClean="0"/>
              <a:t> 167:1363, 1992</a:t>
            </a:r>
          </a:p>
          <a:p>
            <a:r>
              <a:rPr lang="tr-TR" sz="1400" dirty="0" err="1" smtClean="0"/>
              <a:t>Khan</a:t>
            </a:r>
            <a:r>
              <a:rPr lang="tr-TR" sz="1400" dirty="0" smtClean="0"/>
              <a:t> GQ, John IS, </a:t>
            </a:r>
            <a:r>
              <a:rPr lang="tr-TR" sz="1400" dirty="0" err="1" smtClean="0"/>
              <a:t>Wani</a:t>
            </a:r>
            <a:r>
              <a:rPr lang="tr-TR" sz="1400" dirty="0" smtClean="0"/>
              <a:t> S et al: </a:t>
            </a:r>
            <a:r>
              <a:rPr lang="tr-TR" sz="1400" dirty="0" err="1" smtClean="0"/>
              <a:t>Controlled</a:t>
            </a:r>
            <a:r>
              <a:rPr lang="tr-TR" sz="1400" dirty="0" smtClean="0"/>
              <a:t> </a:t>
            </a:r>
            <a:r>
              <a:rPr lang="tr-TR" sz="1400" dirty="0" err="1" smtClean="0"/>
              <a:t>cord</a:t>
            </a:r>
            <a:r>
              <a:rPr lang="tr-TR" sz="1400" dirty="0" smtClean="0"/>
              <a:t> </a:t>
            </a:r>
            <a:r>
              <a:rPr lang="tr-TR" sz="1400" dirty="0" err="1" smtClean="0"/>
              <a:t>traction</a:t>
            </a:r>
            <a:r>
              <a:rPr lang="tr-TR" sz="1400" dirty="0" smtClean="0"/>
              <a:t> </a:t>
            </a:r>
            <a:r>
              <a:rPr lang="tr-TR" sz="1400" dirty="0" err="1" smtClean="0"/>
              <a:t>versus</a:t>
            </a:r>
            <a:r>
              <a:rPr lang="tr-TR" sz="1400" dirty="0" smtClean="0"/>
              <a:t> minimal </a:t>
            </a:r>
            <a:r>
              <a:rPr lang="tr-TR" sz="1400" dirty="0" err="1" smtClean="0"/>
              <a:t>intervention</a:t>
            </a:r>
            <a:r>
              <a:rPr lang="tr-TR" sz="1400" dirty="0" smtClean="0"/>
              <a:t> </a:t>
            </a:r>
            <a:r>
              <a:rPr lang="tr-TR" sz="1400" dirty="0" err="1" smtClean="0"/>
              <a:t>techniques</a:t>
            </a:r>
            <a:r>
              <a:rPr lang="tr-TR" sz="1400" dirty="0" smtClean="0"/>
              <a:t> in </a:t>
            </a:r>
            <a:r>
              <a:rPr lang="tr-TR" sz="1400" dirty="0" err="1" smtClean="0"/>
              <a:t>delivery</a:t>
            </a:r>
            <a:r>
              <a:rPr lang="tr-TR" sz="1400" dirty="0" smtClean="0"/>
              <a:t> of </a:t>
            </a:r>
            <a:r>
              <a:rPr lang="tr-TR" sz="1400" dirty="0" err="1" smtClean="0"/>
              <a:t>the</a:t>
            </a:r>
            <a:r>
              <a:rPr lang="tr-TR" sz="1400" dirty="0" smtClean="0"/>
              <a:t> </a:t>
            </a:r>
            <a:r>
              <a:rPr lang="tr-TR" sz="1400" dirty="0" err="1" smtClean="0"/>
              <a:t>placenta</a:t>
            </a:r>
            <a:r>
              <a:rPr lang="tr-TR" sz="1400" dirty="0" smtClean="0"/>
              <a:t>: A </a:t>
            </a:r>
            <a:r>
              <a:rPr lang="tr-TR" sz="1400" dirty="0" err="1" smtClean="0"/>
              <a:t>randomized</a:t>
            </a:r>
            <a:r>
              <a:rPr lang="tr-TR" sz="1400" dirty="0" smtClean="0"/>
              <a:t> </a:t>
            </a:r>
            <a:r>
              <a:rPr lang="tr-TR" sz="1400" dirty="0" err="1" smtClean="0"/>
              <a:t>controlled</a:t>
            </a:r>
            <a:r>
              <a:rPr lang="tr-TR" sz="1400" dirty="0" smtClean="0"/>
              <a:t> </a:t>
            </a:r>
            <a:r>
              <a:rPr lang="tr-TR" sz="1400" dirty="0" err="1" smtClean="0"/>
              <a:t>trial</a:t>
            </a:r>
            <a:r>
              <a:rPr lang="tr-TR" sz="1400" dirty="0" smtClean="0"/>
              <a:t>. </a:t>
            </a:r>
            <a:r>
              <a:rPr lang="tr-TR" sz="1400" dirty="0" err="1" smtClean="0"/>
              <a:t>Am</a:t>
            </a:r>
            <a:r>
              <a:rPr lang="tr-TR" sz="1400" dirty="0" smtClean="0"/>
              <a:t> J </a:t>
            </a:r>
            <a:r>
              <a:rPr lang="tr-TR" sz="1400" dirty="0" err="1" smtClean="0"/>
              <a:t>Obstet</a:t>
            </a:r>
            <a:r>
              <a:rPr lang="tr-TR" sz="1400" dirty="0" smtClean="0"/>
              <a:t> </a:t>
            </a:r>
            <a:r>
              <a:rPr lang="tr-TR" sz="1400" dirty="0" err="1" smtClean="0"/>
              <a:t>Gynecol</a:t>
            </a:r>
            <a:r>
              <a:rPr lang="tr-TR" sz="1400" dirty="0" smtClean="0"/>
              <a:t> 177:770, 1997</a:t>
            </a:r>
          </a:p>
          <a:p>
            <a:r>
              <a:rPr lang="tr-TR" sz="1400" dirty="0" smtClean="0"/>
              <a:t>* </a:t>
            </a:r>
            <a:r>
              <a:rPr lang="es-ES" sz="1400" dirty="0" smtClean="0"/>
              <a:t>Naji, O, Abdallah, Y, </a:t>
            </a:r>
            <a:r>
              <a:rPr lang="es-ES" sz="1400" i="1" dirty="0" smtClean="0"/>
              <a:t>et al</a:t>
            </a:r>
            <a:r>
              <a:rPr lang="es-ES" sz="1400" dirty="0" smtClean="0"/>
              <a:t>,</a:t>
            </a:r>
            <a:r>
              <a:rPr lang="tr-TR" sz="1400" b="1" dirty="0" err="1" smtClean="0"/>
              <a:t>Cesarean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Birth</a:t>
            </a:r>
            <a:r>
              <a:rPr lang="tr-TR" sz="1400" b="1" dirty="0" smtClean="0"/>
              <a:t>: </a:t>
            </a:r>
            <a:r>
              <a:rPr lang="tr-TR" sz="1400" b="1" dirty="0" err="1" smtClean="0"/>
              <a:t>Surgical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Techniques</a:t>
            </a:r>
            <a:r>
              <a:rPr lang="tr-TR" sz="1400" b="1" dirty="0" smtClean="0"/>
              <a:t>.</a:t>
            </a:r>
            <a:r>
              <a:rPr lang="en-US" sz="1400" i="1" dirty="0" smtClean="0"/>
              <a:t> Glob. </a:t>
            </a:r>
            <a:r>
              <a:rPr lang="en-US" sz="1400" i="1" dirty="0" err="1" smtClean="0"/>
              <a:t>libr</a:t>
            </a:r>
            <a:r>
              <a:rPr lang="en-US" sz="1400" i="1" dirty="0" smtClean="0"/>
              <a:t>. women's med</a:t>
            </a:r>
            <a:r>
              <a:rPr lang="en-US" sz="1400" dirty="0" smtClean="0"/>
              <a:t>.,</a:t>
            </a:r>
            <a:br>
              <a:rPr lang="en-US" sz="1400" dirty="0" smtClean="0"/>
            </a:br>
            <a:r>
              <a:rPr lang="en-US" sz="1400" i="1" dirty="0" smtClean="0"/>
              <a:t>(ISSN: 1756-2228)</a:t>
            </a:r>
            <a:r>
              <a:rPr lang="en-US" sz="1400" dirty="0" smtClean="0"/>
              <a:t> 2010; DOI 10.3843/</a:t>
            </a:r>
            <a:r>
              <a:rPr lang="en-US" sz="1400" b="1" dirty="0" smtClean="0"/>
              <a:t>GLOWM.</a:t>
            </a:r>
            <a:r>
              <a:rPr lang="en-US" sz="1400" dirty="0" smtClean="0"/>
              <a:t>10133</a:t>
            </a:r>
            <a:endParaRPr lang="tr-TR" sz="1400" b="1" dirty="0" smtClean="0"/>
          </a:p>
          <a:p>
            <a:endParaRPr lang="tr-TR" sz="1400" dirty="0" smtClean="0"/>
          </a:p>
          <a:p>
            <a:endParaRPr lang="tr-TR" sz="1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Birleşik Devletler Koruyucu Hizmetler Görev Gücü (United </a:t>
            </a:r>
            <a:r>
              <a:rPr lang="tr-TR" sz="2800" dirty="0" err="1" smtClean="0"/>
              <a:t>States</a:t>
            </a:r>
            <a:r>
              <a:rPr lang="tr-TR" sz="2800" dirty="0" smtClean="0"/>
              <a:t> </a:t>
            </a:r>
            <a:r>
              <a:rPr lang="tr-TR" sz="2800" dirty="0" err="1" smtClean="0"/>
              <a:t>Preventive</a:t>
            </a:r>
            <a:r>
              <a:rPr lang="tr-TR" sz="2800" dirty="0" smtClean="0"/>
              <a:t> </a:t>
            </a:r>
            <a:r>
              <a:rPr lang="tr-TR" sz="2800" dirty="0" err="1" smtClean="0"/>
              <a:t>Services</a:t>
            </a:r>
            <a:r>
              <a:rPr lang="tr-TR" sz="2800" dirty="0" smtClean="0"/>
              <a:t> </a:t>
            </a:r>
            <a:r>
              <a:rPr lang="tr-TR" sz="2800" dirty="0" err="1" smtClean="0"/>
              <a:t>Task</a:t>
            </a:r>
            <a:r>
              <a:rPr lang="tr-TR" sz="2800" dirty="0" smtClean="0"/>
              <a:t> </a:t>
            </a:r>
            <a:r>
              <a:rPr lang="tr-TR" sz="2800" dirty="0" err="1" smtClean="0"/>
              <a:t>Force</a:t>
            </a:r>
            <a:r>
              <a:rPr lang="tr-TR" sz="2800" dirty="0" smtClean="0"/>
              <a:t>)</a:t>
            </a:r>
            <a:endParaRPr lang="tr-TR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Postpartum</a:t>
            </a:r>
            <a:r>
              <a:rPr lang="tr-TR" b="1" dirty="0" smtClean="0">
                <a:solidFill>
                  <a:schemeClr val="tx2"/>
                </a:solidFill>
              </a:rPr>
              <a:t> Kanamanın Önlenmesi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err="1" smtClean="0">
                <a:solidFill>
                  <a:schemeClr val="tx2"/>
                </a:solidFill>
              </a:rPr>
              <a:t>Bolus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Oksitosin</a:t>
            </a:r>
            <a:r>
              <a:rPr lang="tr-TR" b="1" dirty="0" smtClean="0">
                <a:solidFill>
                  <a:schemeClr val="tx2"/>
                </a:solidFill>
              </a:rPr>
              <a:t> vs. </a:t>
            </a:r>
            <a:r>
              <a:rPr lang="tr-TR" b="1" dirty="0" err="1" smtClean="0">
                <a:solidFill>
                  <a:schemeClr val="tx2"/>
                </a:solidFill>
              </a:rPr>
              <a:t>İnfüzyon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Oksitosin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 RCT</a:t>
            </a:r>
          </a:p>
          <a:p>
            <a:r>
              <a:rPr lang="tr-TR" dirty="0" smtClean="0"/>
              <a:t>10-40 IU / 1 </a:t>
            </a:r>
            <a:r>
              <a:rPr lang="tr-TR" dirty="0" err="1" smtClean="0"/>
              <a:t>lt</a:t>
            </a:r>
            <a:r>
              <a:rPr lang="tr-TR" dirty="0" smtClean="0"/>
              <a:t> </a:t>
            </a:r>
            <a:r>
              <a:rPr lang="tr-TR" dirty="0" err="1" smtClean="0"/>
              <a:t>kristalloid</a:t>
            </a:r>
            <a:r>
              <a:rPr lang="tr-TR" dirty="0" smtClean="0"/>
              <a:t> – 4-6 saat etkindir.</a:t>
            </a:r>
          </a:p>
          <a:p>
            <a:r>
              <a:rPr lang="tr-TR" dirty="0" err="1" smtClean="0"/>
              <a:t>Bolus</a:t>
            </a:r>
            <a:r>
              <a:rPr lang="tr-TR" dirty="0" smtClean="0"/>
              <a:t>: Etkisi belirsiz.</a:t>
            </a:r>
          </a:p>
          <a:p>
            <a:r>
              <a:rPr lang="tr-TR" dirty="0"/>
              <a:t>Öneri: </a:t>
            </a:r>
            <a:r>
              <a:rPr lang="tr-TR" dirty="0" smtClean="0"/>
              <a:t>B   </a:t>
            </a:r>
            <a:r>
              <a:rPr lang="tr-TR" dirty="0"/>
              <a:t>Düzey: Yüksek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sz="1100" dirty="0"/>
              <a:t>*</a:t>
            </a:r>
            <a:r>
              <a:rPr lang="tr-TR" sz="1100" dirty="0" err="1" smtClean="0"/>
              <a:t>Sheehan</a:t>
            </a:r>
            <a:r>
              <a:rPr lang="tr-TR" sz="1100" dirty="0" smtClean="0"/>
              <a:t> </a:t>
            </a:r>
            <a:r>
              <a:rPr lang="tr-TR" sz="1100" dirty="0"/>
              <a:t>SR, </a:t>
            </a:r>
            <a:r>
              <a:rPr lang="tr-TR" sz="1100" dirty="0" err="1"/>
              <a:t>Montgomery</a:t>
            </a:r>
            <a:r>
              <a:rPr lang="tr-TR" sz="1100" dirty="0"/>
              <a:t> AA, </a:t>
            </a:r>
            <a:r>
              <a:rPr lang="tr-TR" sz="1100" dirty="0" err="1"/>
              <a:t>Carey</a:t>
            </a:r>
            <a:r>
              <a:rPr lang="tr-TR" sz="1100" dirty="0"/>
              <a:t> M, et al. </a:t>
            </a:r>
            <a:r>
              <a:rPr lang="tr-TR" sz="1100" dirty="0" err="1"/>
              <a:t>Oxytocin</a:t>
            </a:r>
            <a:r>
              <a:rPr lang="tr-TR" sz="1100" dirty="0"/>
              <a:t> </a:t>
            </a:r>
            <a:r>
              <a:rPr lang="tr-TR" sz="1100" dirty="0" err="1"/>
              <a:t>bolus</a:t>
            </a:r>
            <a:r>
              <a:rPr lang="tr-TR" sz="1100" dirty="0"/>
              <a:t> </a:t>
            </a:r>
            <a:r>
              <a:rPr lang="tr-TR" sz="1100" dirty="0" err="1"/>
              <a:t>versus</a:t>
            </a:r>
            <a:r>
              <a:rPr lang="tr-TR" sz="1100" dirty="0"/>
              <a:t> </a:t>
            </a:r>
            <a:r>
              <a:rPr lang="tr-TR" sz="1100" dirty="0" err="1"/>
              <a:t>oxytocin</a:t>
            </a:r>
            <a:r>
              <a:rPr lang="tr-TR" sz="1100" dirty="0"/>
              <a:t> </a:t>
            </a:r>
            <a:r>
              <a:rPr lang="tr-TR" sz="1100" dirty="0" err="1"/>
              <a:t>bolus</a:t>
            </a:r>
            <a:r>
              <a:rPr lang="tr-TR" sz="1100" dirty="0"/>
              <a:t>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infusion</a:t>
            </a:r>
            <a:r>
              <a:rPr lang="tr-TR" sz="1100" dirty="0"/>
              <a:t> </a:t>
            </a:r>
            <a:r>
              <a:rPr lang="tr-TR" sz="1100" dirty="0" err="1"/>
              <a:t>for</a:t>
            </a:r>
            <a:r>
              <a:rPr lang="tr-TR" sz="1100" dirty="0"/>
              <a:t> </a:t>
            </a:r>
            <a:r>
              <a:rPr lang="tr-TR" sz="1100" dirty="0" err="1"/>
              <a:t>control</a:t>
            </a:r>
            <a:r>
              <a:rPr lang="tr-TR" sz="1100" dirty="0"/>
              <a:t> of </a:t>
            </a:r>
            <a:r>
              <a:rPr lang="tr-TR" sz="1100" dirty="0" err="1"/>
              <a:t>blood</a:t>
            </a:r>
            <a:r>
              <a:rPr lang="tr-TR" sz="1100" dirty="0"/>
              <a:t> </a:t>
            </a:r>
            <a:r>
              <a:rPr lang="tr-TR" sz="1100" dirty="0" err="1"/>
              <a:t>loss</a:t>
            </a:r>
            <a:r>
              <a:rPr lang="tr-TR" sz="1100" dirty="0"/>
              <a:t> at </a:t>
            </a:r>
            <a:r>
              <a:rPr lang="tr-TR" sz="1100" dirty="0" err="1"/>
              <a:t>elective</a:t>
            </a:r>
            <a:r>
              <a:rPr lang="tr-TR" sz="1100" dirty="0"/>
              <a:t> </a:t>
            </a:r>
            <a:r>
              <a:rPr lang="tr-TR" sz="1100" dirty="0" err="1"/>
              <a:t>caesarean</a:t>
            </a:r>
            <a:r>
              <a:rPr lang="tr-TR" sz="1100" dirty="0"/>
              <a:t> </a:t>
            </a:r>
            <a:r>
              <a:rPr lang="tr-TR" sz="1100" dirty="0" err="1"/>
              <a:t>section</a:t>
            </a:r>
            <a:r>
              <a:rPr lang="tr-TR" sz="1100" dirty="0"/>
              <a:t>: </a:t>
            </a:r>
            <a:r>
              <a:rPr lang="tr-TR" sz="1100" dirty="0" err="1"/>
              <a:t>double</a:t>
            </a:r>
            <a:r>
              <a:rPr lang="tr-TR" sz="1100" dirty="0"/>
              <a:t> </a:t>
            </a:r>
            <a:r>
              <a:rPr lang="tr-TR" sz="1100" dirty="0" err="1"/>
              <a:t>blind</a:t>
            </a:r>
            <a:r>
              <a:rPr lang="tr-TR" sz="1100" dirty="0"/>
              <a:t>, </a:t>
            </a:r>
            <a:r>
              <a:rPr lang="tr-TR" sz="1100" dirty="0" err="1"/>
              <a:t>placebo</a:t>
            </a:r>
            <a:r>
              <a:rPr lang="tr-TR" sz="1100" dirty="0"/>
              <a:t> </a:t>
            </a:r>
            <a:r>
              <a:rPr lang="tr-TR" sz="1100" dirty="0" err="1"/>
              <a:t>controlled</a:t>
            </a:r>
            <a:r>
              <a:rPr lang="tr-TR" sz="1100" dirty="0"/>
              <a:t>, </a:t>
            </a:r>
            <a:r>
              <a:rPr lang="tr-TR" sz="1100" dirty="0" err="1"/>
              <a:t>randomised</a:t>
            </a:r>
            <a:r>
              <a:rPr lang="tr-TR" sz="1100" dirty="0"/>
              <a:t> </a:t>
            </a:r>
            <a:r>
              <a:rPr lang="tr-TR" sz="1100" dirty="0" err="1"/>
              <a:t>trial</a:t>
            </a:r>
            <a:r>
              <a:rPr lang="tr-TR" sz="1100" dirty="0"/>
              <a:t>. BMJ 2011;343: d4661</a:t>
            </a:r>
            <a:r>
              <a:rPr lang="tr-TR" sz="1100" dirty="0" smtClean="0"/>
              <a:t>.</a:t>
            </a:r>
          </a:p>
          <a:p>
            <a:r>
              <a:rPr lang="tr-TR" sz="1100" dirty="0" smtClean="0"/>
              <a:t> </a:t>
            </a:r>
            <a:r>
              <a:rPr lang="tr-TR" sz="1100" dirty="0"/>
              <a:t>*</a:t>
            </a:r>
            <a:r>
              <a:rPr lang="tr-TR" sz="1100" dirty="0" err="1"/>
              <a:t>Butwick</a:t>
            </a:r>
            <a:r>
              <a:rPr lang="tr-TR" sz="1100" dirty="0"/>
              <a:t> AJ, </a:t>
            </a:r>
            <a:r>
              <a:rPr lang="tr-TR" sz="1100" dirty="0" err="1"/>
              <a:t>Coleman</a:t>
            </a:r>
            <a:r>
              <a:rPr lang="tr-TR" sz="1100" dirty="0"/>
              <a:t> L, </a:t>
            </a:r>
            <a:r>
              <a:rPr lang="tr-TR" sz="1100" dirty="0" err="1"/>
              <a:t>Cohen</a:t>
            </a:r>
            <a:r>
              <a:rPr lang="tr-TR" sz="1100" dirty="0"/>
              <a:t> SE, </a:t>
            </a:r>
            <a:r>
              <a:rPr lang="tr-TR" sz="1100" dirty="0" err="1"/>
              <a:t>Riley</a:t>
            </a:r>
            <a:r>
              <a:rPr lang="tr-TR" sz="1100" dirty="0"/>
              <a:t> ET, </a:t>
            </a:r>
            <a:r>
              <a:rPr lang="tr-TR" sz="1100" dirty="0" err="1"/>
              <a:t>Carvalho</a:t>
            </a:r>
            <a:r>
              <a:rPr lang="tr-TR" sz="1100" dirty="0"/>
              <a:t> B. Minimum </a:t>
            </a:r>
            <a:r>
              <a:rPr lang="tr-TR" sz="1100" dirty="0" err="1"/>
              <a:t>effective</a:t>
            </a:r>
            <a:r>
              <a:rPr lang="tr-TR" sz="1100" dirty="0"/>
              <a:t> </a:t>
            </a:r>
            <a:r>
              <a:rPr lang="tr-TR" sz="1100" dirty="0" err="1"/>
              <a:t>bolus</a:t>
            </a:r>
            <a:r>
              <a:rPr lang="tr-TR" sz="1100" dirty="0"/>
              <a:t> </a:t>
            </a:r>
            <a:r>
              <a:rPr lang="tr-TR" sz="1100" dirty="0" err="1"/>
              <a:t>dose</a:t>
            </a:r>
            <a:r>
              <a:rPr lang="tr-TR" sz="1100" dirty="0"/>
              <a:t> of </a:t>
            </a:r>
            <a:r>
              <a:rPr lang="tr-TR" sz="1100" dirty="0" err="1"/>
              <a:t>oxytocin</a:t>
            </a:r>
            <a:r>
              <a:rPr lang="tr-TR" sz="1100" dirty="0"/>
              <a:t> </a:t>
            </a:r>
            <a:r>
              <a:rPr lang="tr-TR" sz="1100" dirty="0" err="1"/>
              <a:t>during</a:t>
            </a:r>
            <a:r>
              <a:rPr lang="tr-TR" sz="1100" dirty="0"/>
              <a:t> </a:t>
            </a:r>
            <a:r>
              <a:rPr lang="tr-TR" sz="1100" dirty="0" err="1"/>
              <a:t>elective</a:t>
            </a:r>
            <a:r>
              <a:rPr lang="tr-TR" sz="1100" dirty="0"/>
              <a:t> </a:t>
            </a:r>
            <a:r>
              <a:rPr lang="tr-TR" sz="1100" dirty="0" err="1"/>
              <a:t>caesarean</a:t>
            </a:r>
            <a:r>
              <a:rPr lang="tr-TR" sz="1100" dirty="0"/>
              <a:t> </a:t>
            </a:r>
            <a:r>
              <a:rPr lang="tr-TR" sz="1100" dirty="0" err="1"/>
              <a:t>delivery</a:t>
            </a:r>
            <a:r>
              <a:rPr lang="tr-TR" sz="1100" dirty="0"/>
              <a:t>. </a:t>
            </a:r>
            <a:r>
              <a:rPr lang="tr-TR" sz="1100" dirty="0" err="1"/>
              <a:t>Br</a:t>
            </a:r>
            <a:r>
              <a:rPr lang="tr-TR" sz="1100" dirty="0"/>
              <a:t> J </a:t>
            </a:r>
            <a:r>
              <a:rPr lang="tr-TR" sz="1100" dirty="0" err="1"/>
              <a:t>Anaesth</a:t>
            </a:r>
            <a:r>
              <a:rPr lang="tr-TR" sz="1100" dirty="0"/>
              <a:t> 2010;104:338-43.</a:t>
            </a:r>
          </a:p>
        </p:txBody>
      </p:sp>
    </p:spTree>
    <p:extLst>
      <p:ext uri="{BB962C8B-B14F-4D97-AF65-F5344CB8AC3E}">
        <p14:creationId xmlns:p14="http://schemas.microsoft.com/office/powerpoint/2010/main" xmlns="" val="35695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Postpartum</a:t>
            </a:r>
            <a:r>
              <a:rPr lang="tr-TR" b="1" dirty="0" smtClean="0">
                <a:solidFill>
                  <a:schemeClr val="tx2"/>
                </a:solidFill>
              </a:rPr>
              <a:t> Kanamanın Önlenmesi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err="1" smtClean="0">
                <a:solidFill>
                  <a:schemeClr val="tx2"/>
                </a:solidFill>
              </a:rPr>
              <a:t>Misoprostol</a:t>
            </a:r>
            <a:r>
              <a:rPr lang="tr-TR" b="1" dirty="0" smtClean="0">
                <a:solidFill>
                  <a:schemeClr val="tx2"/>
                </a:solidFill>
              </a:rPr>
              <a:t> tek veya kombine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32500" lnSpcReduction="20000"/>
          </a:bodyPr>
          <a:lstStyle/>
          <a:p>
            <a:r>
              <a:rPr lang="tr-TR" sz="7400" dirty="0" smtClean="0"/>
              <a:t>5 RCT</a:t>
            </a:r>
          </a:p>
          <a:p>
            <a:r>
              <a:rPr lang="tr-TR" sz="7400" dirty="0" err="1" smtClean="0"/>
              <a:t>Misoprostol</a:t>
            </a:r>
            <a:r>
              <a:rPr lang="tr-TR" sz="7400" dirty="0" smtClean="0"/>
              <a:t> kombine kullanıldığında ek </a:t>
            </a:r>
            <a:r>
              <a:rPr lang="tr-TR" sz="7400" dirty="0" err="1" smtClean="0"/>
              <a:t>uterotonik</a:t>
            </a:r>
            <a:r>
              <a:rPr lang="tr-TR" sz="7400" dirty="0" smtClean="0"/>
              <a:t> ihtiyacı azalıyor.</a:t>
            </a:r>
          </a:p>
          <a:p>
            <a:r>
              <a:rPr lang="tr-TR" sz="7400" dirty="0" smtClean="0"/>
              <a:t>Ancak; titreme, ateş ve ağızda metalik </a:t>
            </a:r>
            <a:r>
              <a:rPr lang="tr-TR" sz="7400" dirty="0" err="1" smtClean="0"/>
              <a:t>tad</a:t>
            </a:r>
            <a:r>
              <a:rPr lang="tr-TR" sz="7400" dirty="0" smtClean="0"/>
              <a:t> gibi yan etkiler fazla.</a:t>
            </a:r>
          </a:p>
          <a:p>
            <a:r>
              <a:rPr lang="tr-TR" sz="7400" dirty="0" err="1" smtClean="0"/>
              <a:t>Misoprostol</a:t>
            </a:r>
            <a:r>
              <a:rPr lang="tr-TR" sz="7400" dirty="0" smtClean="0"/>
              <a:t> </a:t>
            </a:r>
            <a:r>
              <a:rPr lang="tr-TR" sz="7400" dirty="0" err="1" smtClean="0"/>
              <a:t>oksitosine</a:t>
            </a:r>
            <a:r>
              <a:rPr lang="tr-TR" sz="7400" dirty="0" smtClean="0"/>
              <a:t> üstün değil.</a:t>
            </a:r>
          </a:p>
          <a:p>
            <a:r>
              <a:rPr lang="tr-TR" sz="7400" dirty="0" smtClean="0"/>
              <a:t>Öneri: D   Düzey: Orta</a:t>
            </a:r>
          </a:p>
          <a:p>
            <a:endParaRPr lang="tr-TR" sz="7200" dirty="0" smtClean="0"/>
          </a:p>
          <a:p>
            <a:endParaRPr lang="tr-TR" sz="7200" dirty="0" smtClean="0"/>
          </a:p>
          <a:p>
            <a:r>
              <a:rPr lang="tr-TR" sz="3400" dirty="0" smtClean="0"/>
              <a:t>*</a:t>
            </a:r>
            <a:r>
              <a:rPr lang="tr-TR" sz="3400" dirty="0" err="1" smtClean="0"/>
              <a:t>Chaudhuri</a:t>
            </a:r>
            <a:r>
              <a:rPr lang="tr-TR" sz="3400" dirty="0" smtClean="0"/>
              <a:t> P, </a:t>
            </a:r>
            <a:r>
              <a:rPr lang="tr-TR" sz="3400" dirty="0" err="1" smtClean="0"/>
              <a:t>Banerjee</a:t>
            </a:r>
            <a:r>
              <a:rPr lang="tr-TR" sz="3400" dirty="0" smtClean="0"/>
              <a:t> GB, Mandal A. </a:t>
            </a:r>
            <a:r>
              <a:rPr lang="en-US" sz="3400" dirty="0" smtClean="0"/>
              <a:t>Rectally administered </a:t>
            </a:r>
            <a:r>
              <a:rPr lang="en-US" sz="3400" dirty="0" err="1" smtClean="0"/>
              <a:t>misoprostol</a:t>
            </a:r>
            <a:r>
              <a:rPr lang="en-US" sz="3400" dirty="0" smtClean="0"/>
              <a:t> versus intravenous</a:t>
            </a:r>
            <a:r>
              <a:rPr lang="tr-TR" sz="3400" dirty="0" smtClean="0"/>
              <a:t> </a:t>
            </a:r>
            <a:r>
              <a:rPr lang="tr-TR" sz="3400" dirty="0" err="1" smtClean="0"/>
              <a:t>oxytocin</a:t>
            </a:r>
            <a:r>
              <a:rPr lang="tr-TR" sz="3400" dirty="0" smtClean="0"/>
              <a:t> </a:t>
            </a:r>
            <a:r>
              <a:rPr lang="tr-TR" sz="3400" dirty="0" err="1" smtClean="0"/>
              <a:t>infusion</a:t>
            </a:r>
            <a:r>
              <a:rPr lang="tr-TR" sz="3400" dirty="0" smtClean="0"/>
              <a:t> </a:t>
            </a:r>
            <a:r>
              <a:rPr lang="tr-TR" sz="3400" dirty="0" err="1" smtClean="0"/>
              <a:t>during</a:t>
            </a:r>
            <a:r>
              <a:rPr lang="tr-TR" sz="3400" dirty="0" smtClean="0"/>
              <a:t> </a:t>
            </a:r>
            <a:r>
              <a:rPr lang="tr-TR" sz="3400" dirty="0" err="1" smtClean="0"/>
              <a:t>cesarean</a:t>
            </a:r>
            <a:r>
              <a:rPr lang="tr-TR" sz="3400" dirty="0" smtClean="0"/>
              <a:t> </a:t>
            </a:r>
            <a:r>
              <a:rPr lang="en-US" sz="3400" dirty="0" smtClean="0"/>
              <a:t>delivery to reduce </a:t>
            </a:r>
            <a:r>
              <a:rPr lang="en-US" sz="3400" dirty="0" err="1" smtClean="0"/>
              <a:t>intraoperative</a:t>
            </a:r>
            <a:r>
              <a:rPr lang="en-US" sz="3400" dirty="0" smtClean="0"/>
              <a:t> and postoperative</a:t>
            </a:r>
            <a:r>
              <a:rPr lang="tr-TR" sz="3400" dirty="0" smtClean="0"/>
              <a:t> </a:t>
            </a:r>
            <a:r>
              <a:rPr lang="en-US" sz="3400" dirty="0" smtClean="0"/>
              <a:t>blood loss. </a:t>
            </a:r>
            <a:r>
              <a:rPr lang="en-US" sz="3400" dirty="0" err="1" smtClean="0"/>
              <a:t>Int</a:t>
            </a:r>
            <a:r>
              <a:rPr lang="en-US" sz="3400" dirty="0" smtClean="0"/>
              <a:t> J </a:t>
            </a:r>
            <a:r>
              <a:rPr lang="en-US" sz="3400" dirty="0" err="1" smtClean="0"/>
              <a:t>Gynaecol</a:t>
            </a:r>
            <a:r>
              <a:rPr lang="en-US" sz="3400" dirty="0" smtClean="0"/>
              <a:t> </a:t>
            </a:r>
            <a:r>
              <a:rPr lang="en-US" sz="3400" dirty="0" err="1" smtClean="0"/>
              <a:t>Obstet</a:t>
            </a:r>
            <a:r>
              <a:rPr lang="tr-TR" sz="3400" dirty="0" smtClean="0"/>
              <a:t> 2010;109:25-9.</a:t>
            </a:r>
          </a:p>
          <a:p>
            <a:r>
              <a:rPr lang="tr-TR" sz="3400" dirty="0" smtClean="0"/>
              <a:t>*</a:t>
            </a:r>
            <a:r>
              <a:rPr lang="pl-PL" sz="3400" dirty="0" smtClean="0"/>
              <a:t>Owonikoko KM, Arowojolu AO,</a:t>
            </a:r>
            <a:r>
              <a:rPr lang="tr-TR" sz="3400" dirty="0" smtClean="0"/>
              <a:t> </a:t>
            </a:r>
            <a:r>
              <a:rPr lang="en-US" sz="3400" dirty="0" err="1" smtClean="0"/>
              <a:t>Okunlola</a:t>
            </a:r>
            <a:r>
              <a:rPr lang="en-US" sz="3400" dirty="0" smtClean="0"/>
              <a:t> MA. Effect of sublingual </a:t>
            </a:r>
            <a:r>
              <a:rPr lang="en-US" sz="3400" dirty="0" err="1" smtClean="0"/>
              <a:t>misoprostol</a:t>
            </a:r>
            <a:r>
              <a:rPr lang="tr-TR" sz="3400" dirty="0" smtClean="0"/>
              <a:t> </a:t>
            </a:r>
            <a:r>
              <a:rPr lang="en-US" sz="3400" dirty="0" smtClean="0"/>
              <a:t>versus intravenous </a:t>
            </a:r>
            <a:r>
              <a:rPr lang="en-US" sz="3400" dirty="0" err="1" smtClean="0"/>
              <a:t>oxytocin</a:t>
            </a:r>
            <a:r>
              <a:rPr lang="en-US" sz="3400" dirty="0" smtClean="0"/>
              <a:t> on reducing blood</a:t>
            </a:r>
            <a:r>
              <a:rPr lang="tr-TR" sz="3400" dirty="0" smtClean="0"/>
              <a:t> </a:t>
            </a:r>
            <a:r>
              <a:rPr lang="en-US" sz="3400" dirty="0" smtClean="0"/>
              <a:t>loss at cesarean section in Nigeria: a randomized</a:t>
            </a:r>
          </a:p>
          <a:p>
            <a:pPr>
              <a:buNone/>
            </a:pPr>
            <a:r>
              <a:rPr lang="tr-TR" sz="3400" dirty="0" smtClean="0"/>
              <a:t>	</a:t>
            </a:r>
            <a:r>
              <a:rPr lang="en-US" sz="3400" dirty="0" smtClean="0"/>
              <a:t>controlled trial. J </a:t>
            </a:r>
            <a:r>
              <a:rPr lang="en-US" sz="3400" dirty="0" err="1" smtClean="0"/>
              <a:t>Obstet</a:t>
            </a:r>
            <a:r>
              <a:rPr lang="en-US" sz="3400" dirty="0" smtClean="0"/>
              <a:t> </a:t>
            </a:r>
            <a:r>
              <a:rPr lang="en-US" sz="3400" dirty="0" err="1" smtClean="0"/>
              <a:t>Gynaecol</a:t>
            </a:r>
            <a:r>
              <a:rPr lang="en-US" sz="3400" dirty="0" smtClean="0"/>
              <a:t> Res</a:t>
            </a:r>
            <a:r>
              <a:rPr lang="tr-TR" sz="3400" dirty="0" smtClean="0"/>
              <a:t> 2011;37:715-21.</a:t>
            </a:r>
          </a:p>
          <a:p>
            <a:r>
              <a:rPr lang="tr-TR" sz="3400" dirty="0" smtClean="0"/>
              <a:t>*</a:t>
            </a:r>
            <a:r>
              <a:rPr lang="tr-TR" sz="3400" dirty="0" err="1" smtClean="0"/>
              <a:t>Eftekhari</a:t>
            </a:r>
            <a:r>
              <a:rPr lang="tr-TR" sz="3400" dirty="0" smtClean="0"/>
              <a:t> N, </a:t>
            </a:r>
            <a:r>
              <a:rPr lang="tr-TR" sz="3400" dirty="0" err="1" smtClean="0"/>
              <a:t>Doroodian</a:t>
            </a:r>
            <a:r>
              <a:rPr lang="tr-TR" sz="3400" dirty="0" smtClean="0"/>
              <a:t> M, </a:t>
            </a:r>
            <a:r>
              <a:rPr lang="tr-TR" sz="3400" dirty="0" err="1" smtClean="0"/>
              <a:t>Lashkarizadeh</a:t>
            </a:r>
            <a:r>
              <a:rPr lang="tr-TR" sz="3400" dirty="0" smtClean="0"/>
              <a:t> R. </a:t>
            </a:r>
            <a:r>
              <a:rPr lang="en-US" sz="3400" dirty="0" smtClean="0"/>
              <a:t>The effect of sublingual </a:t>
            </a:r>
            <a:r>
              <a:rPr lang="en-US" sz="3400" dirty="0" err="1" smtClean="0"/>
              <a:t>misoprostol</a:t>
            </a:r>
            <a:r>
              <a:rPr lang="en-US" sz="3400" dirty="0" smtClean="0"/>
              <a:t> versus</a:t>
            </a:r>
            <a:r>
              <a:rPr lang="tr-TR" sz="3400" dirty="0" smtClean="0"/>
              <a:t> </a:t>
            </a:r>
            <a:r>
              <a:rPr lang="en-US" sz="3400" dirty="0" smtClean="0"/>
              <a:t>intravenous </a:t>
            </a:r>
            <a:r>
              <a:rPr lang="en-US" sz="3400" dirty="0" err="1" smtClean="0"/>
              <a:t>oxytocin</a:t>
            </a:r>
            <a:r>
              <a:rPr lang="en-US" sz="3400" dirty="0" smtClean="0"/>
              <a:t> in reducing bleeding after</a:t>
            </a:r>
          </a:p>
          <a:p>
            <a:pPr>
              <a:buNone/>
            </a:pPr>
            <a:r>
              <a:rPr lang="tr-TR" sz="3400" dirty="0" smtClean="0"/>
              <a:t>	</a:t>
            </a:r>
            <a:r>
              <a:rPr lang="tr-TR" sz="3400" dirty="0" err="1" smtClean="0"/>
              <a:t>caesarean</a:t>
            </a:r>
            <a:r>
              <a:rPr lang="tr-TR" sz="3400" dirty="0" smtClean="0"/>
              <a:t> </a:t>
            </a:r>
            <a:r>
              <a:rPr lang="tr-TR" sz="3400" dirty="0" err="1" smtClean="0"/>
              <a:t>section</a:t>
            </a:r>
            <a:r>
              <a:rPr lang="tr-TR" sz="3400" dirty="0" smtClean="0"/>
              <a:t>. J </a:t>
            </a:r>
            <a:r>
              <a:rPr lang="tr-TR" sz="3400" dirty="0" err="1" smtClean="0"/>
              <a:t>Obstet</a:t>
            </a:r>
            <a:r>
              <a:rPr lang="tr-TR" sz="3400" dirty="0" smtClean="0"/>
              <a:t> </a:t>
            </a:r>
            <a:r>
              <a:rPr lang="tr-TR" sz="3400" dirty="0" err="1" smtClean="0"/>
              <a:t>Gynaecol</a:t>
            </a:r>
            <a:r>
              <a:rPr lang="tr-TR" sz="3400" dirty="0" smtClean="0"/>
              <a:t> 2009;29: 633-6.</a:t>
            </a:r>
          </a:p>
          <a:p>
            <a:r>
              <a:rPr lang="tr-TR" sz="3400" dirty="0" smtClean="0"/>
              <a:t>*</a:t>
            </a:r>
            <a:r>
              <a:rPr lang="pt-BR" sz="3400" dirty="0" smtClean="0"/>
              <a:t>Vimala N, Mittal S, Kumar S. Sublingual</a:t>
            </a:r>
            <a:r>
              <a:rPr lang="tr-TR" sz="3400" dirty="0" smtClean="0"/>
              <a:t> </a:t>
            </a:r>
            <a:r>
              <a:rPr lang="en-US" sz="3400" dirty="0" err="1" smtClean="0"/>
              <a:t>misoprostol</a:t>
            </a:r>
            <a:r>
              <a:rPr lang="en-US" sz="3400" dirty="0" smtClean="0"/>
              <a:t> versus </a:t>
            </a:r>
            <a:r>
              <a:rPr lang="en-US" sz="3400" dirty="0" err="1" smtClean="0"/>
              <a:t>oxytocin</a:t>
            </a:r>
            <a:r>
              <a:rPr lang="en-US" sz="3400" dirty="0" smtClean="0"/>
              <a:t> infusion to reduce</a:t>
            </a:r>
            <a:r>
              <a:rPr lang="tr-TR" sz="3400" dirty="0" smtClean="0"/>
              <a:t> </a:t>
            </a:r>
            <a:r>
              <a:rPr lang="en-US" sz="3400" dirty="0" smtClean="0"/>
              <a:t>blood loss at cesarean section. </a:t>
            </a:r>
            <a:r>
              <a:rPr lang="en-US" sz="3400" dirty="0" err="1" smtClean="0"/>
              <a:t>Int</a:t>
            </a:r>
            <a:r>
              <a:rPr lang="en-US" sz="3400" dirty="0" smtClean="0"/>
              <a:t> J </a:t>
            </a:r>
            <a:r>
              <a:rPr lang="en-US" sz="3400" dirty="0" err="1" smtClean="0"/>
              <a:t>Gynaecol</a:t>
            </a:r>
            <a:r>
              <a:rPr lang="tr-TR" sz="3400" dirty="0" smtClean="0"/>
              <a:t> </a:t>
            </a:r>
            <a:r>
              <a:rPr lang="tr-TR" sz="3400" dirty="0" err="1" smtClean="0"/>
              <a:t>Obstet</a:t>
            </a:r>
            <a:r>
              <a:rPr lang="tr-TR" sz="3400" dirty="0" smtClean="0"/>
              <a:t> 2006;92:106-10. </a:t>
            </a:r>
          </a:p>
          <a:p>
            <a:r>
              <a:rPr lang="tr-TR" sz="3400" dirty="0" smtClean="0"/>
              <a:t>*</a:t>
            </a:r>
            <a:r>
              <a:rPr lang="de-DE" sz="3400" dirty="0" smtClean="0"/>
              <a:t>Hamm J, Russell Z, Botha T, </a:t>
            </a:r>
            <a:r>
              <a:rPr lang="de-DE" sz="3400" dirty="0" err="1" smtClean="0"/>
              <a:t>Carlan</a:t>
            </a:r>
            <a:r>
              <a:rPr lang="de-DE" sz="3400" dirty="0" smtClean="0"/>
              <a:t> SJ,</a:t>
            </a:r>
            <a:r>
              <a:rPr lang="tr-TR" sz="3400" dirty="0" smtClean="0"/>
              <a:t> </a:t>
            </a:r>
            <a:r>
              <a:rPr lang="tr-TR" sz="3400" dirty="0" err="1" smtClean="0"/>
              <a:t>Richichi</a:t>
            </a:r>
            <a:r>
              <a:rPr lang="tr-TR" sz="3400" dirty="0" smtClean="0"/>
              <a:t> K. </a:t>
            </a:r>
            <a:r>
              <a:rPr lang="tr-TR" sz="3400" dirty="0" err="1" smtClean="0"/>
              <a:t>Buccal</a:t>
            </a:r>
            <a:r>
              <a:rPr lang="tr-TR" sz="3400" dirty="0" smtClean="0"/>
              <a:t> </a:t>
            </a:r>
            <a:r>
              <a:rPr lang="tr-TR" sz="3400" dirty="0" err="1" smtClean="0"/>
              <a:t>misoprostol</a:t>
            </a:r>
            <a:r>
              <a:rPr lang="tr-TR" sz="3400" dirty="0" smtClean="0"/>
              <a:t> </a:t>
            </a:r>
            <a:r>
              <a:rPr lang="tr-TR" sz="3400" dirty="0" err="1" smtClean="0"/>
              <a:t>to</a:t>
            </a:r>
            <a:r>
              <a:rPr lang="tr-TR" sz="3400" dirty="0" smtClean="0"/>
              <a:t> </a:t>
            </a:r>
            <a:r>
              <a:rPr lang="tr-TR" sz="3400" dirty="0" err="1" smtClean="0"/>
              <a:t>prevent</a:t>
            </a:r>
            <a:r>
              <a:rPr lang="tr-TR" sz="3400" dirty="0" smtClean="0"/>
              <a:t> </a:t>
            </a:r>
            <a:r>
              <a:rPr lang="en-US" sz="3400" dirty="0" smtClean="0"/>
              <a:t>hemorrhage at cesarean delivery: a randomized</a:t>
            </a:r>
            <a:r>
              <a:rPr lang="tr-TR" sz="3400" dirty="0" smtClean="0"/>
              <a:t> </a:t>
            </a:r>
            <a:r>
              <a:rPr lang="en-US" sz="3400" dirty="0" smtClean="0"/>
              <a:t>study. Am J </a:t>
            </a:r>
            <a:r>
              <a:rPr lang="en-US" sz="3400" dirty="0" err="1" smtClean="0"/>
              <a:t>Obstet</a:t>
            </a:r>
            <a:r>
              <a:rPr lang="en-US" sz="3400" dirty="0" smtClean="0"/>
              <a:t> </a:t>
            </a:r>
            <a:r>
              <a:rPr lang="en-US" sz="3400" dirty="0" err="1" smtClean="0"/>
              <a:t>Gynecol</a:t>
            </a:r>
            <a:r>
              <a:rPr lang="en-US" sz="3400" dirty="0" smtClean="0"/>
              <a:t> 2005;192:</a:t>
            </a:r>
            <a:r>
              <a:rPr lang="tr-TR" sz="3400" dirty="0" smtClean="0"/>
              <a:t> 1404-6.</a:t>
            </a:r>
          </a:p>
          <a:p>
            <a:endParaRPr lang="tr-TR" sz="4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4020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Postpartum</a:t>
            </a:r>
            <a:r>
              <a:rPr lang="tr-TR" b="1" dirty="0" smtClean="0">
                <a:solidFill>
                  <a:schemeClr val="tx2"/>
                </a:solidFill>
              </a:rPr>
              <a:t> Kanamanın Önlenmesi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err="1" smtClean="0">
                <a:solidFill>
                  <a:schemeClr val="tx2"/>
                </a:solidFill>
              </a:rPr>
              <a:t>Tranexamik</a:t>
            </a:r>
            <a:r>
              <a:rPr lang="tr-TR" b="1" dirty="0" smtClean="0">
                <a:solidFill>
                  <a:schemeClr val="tx2"/>
                </a:solidFill>
              </a:rPr>
              <a:t> asit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6257956"/>
          </a:xfrm>
        </p:spPr>
        <p:txBody>
          <a:bodyPr>
            <a:normAutofit/>
          </a:bodyPr>
          <a:lstStyle/>
          <a:p>
            <a:r>
              <a:rPr lang="tr-TR" dirty="0" smtClean="0"/>
              <a:t>3 RCT</a:t>
            </a:r>
          </a:p>
          <a:p>
            <a:r>
              <a:rPr lang="tr-TR" dirty="0" err="1" smtClean="0"/>
              <a:t>İnsizyon</a:t>
            </a:r>
            <a:r>
              <a:rPr lang="tr-TR" dirty="0" smtClean="0"/>
              <a:t> öncesi 10 mg/kg IV; </a:t>
            </a:r>
            <a:r>
              <a:rPr lang="tr-TR" dirty="0" err="1" smtClean="0"/>
              <a:t>intraoperatif</a:t>
            </a:r>
            <a:r>
              <a:rPr lang="tr-TR" dirty="0" smtClean="0"/>
              <a:t> ve </a:t>
            </a:r>
            <a:r>
              <a:rPr lang="tr-TR" dirty="0" err="1" smtClean="0"/>
              <a:t>postoperatif</a:t>
            </a:r>
            <a:r>
              <a:rPr lang="tr-TR" dirty="0" smtClean="0"/>
              <a:t> kanamayı azaltıyor.</a:t>
            </a:r>
          </a:p>
          <a:p>
            <a:r>
              <a:rPr lang="tr-TR" dirty="0" smtClean="0"/>
              <a:t>Öneri: B   Düzey: Orta</a:t>
            </a:r>
          </a:p>
          <a:p>
            <a:endParaRPr lang="tr-TR" dirty="0" smtClean="0"/>
          </a:p>
          <a:p>
            <a:r>
              <a:rPr lang="tr-TR" sz="1100" dirty="0" smtClean="0"/>
              <a:t>*</a:t>
            </a:r>
            <a:r>
              <a:rPr lang="fr-FR" sz="1100" dirty="0" err="1" smtClean="0"/>
              <a:t>Butwick</a:t>
            </a:r>
            <a:r>
              <a:rPr lang="fr-FR" sz="1100" dirty="0" smtClean="0"/>
              <a:t> AJ, Coleman L, Cohen SE,</a:t>
            </a:r>
            <a:r>
              <a:rPr lang="tr-TR" sz="1100" dirty="0" smtClean="0"/>
              <a:t> </a:t>
            </a:r>
            <a:r>
              <a:rPr lang="tr-TR" sz="1100" dirty="0" err="1" smtClean="0"/>
              <a:t>Riley</a:t>
            </a:r>
            <a:r>
              <a:rPr lang="tr-TR" sz="1100" dirty="0" smtClean="0"/>
              <a:t> ET, </a:t>
            </a:r>
            <a:r>
              <a:rPr lang="tr-TR" sz="1100" dirty="0" err="1" smtClean="0"/>
              <a:t>Carvalho</a:t>
            </a:r>
            <a:r>
              <a:rPr lang="tr-TR" sz="1100" dirty="0" smtClean="0"/>
              <a:t> B. Minimum </a:t>
            </a:r>
            <a:r>
              <a:rPr lang="tr-TR" sz="1100" dirty="0" err="1" smtClean="0"/>
              <a:t>effective</a:t>
            </a:r>
            <a:r>
              <a:rPr lang="tr-TR" sz="1100" dirty="0" smtClean="0"/>
              <a:t> </a:t>
            </a:r>
            <a:r>
              <a:rPr lang="tr-TR" sz="1100" dirty="0" err="1" smtClean="0"/>
              <a:t>bolus</a:t>
            </a:r>
            <a:r>
              <a:rPr lang="tr-TR" sz="1100" dirty="0" smtClean="0"/>
              <a:t> </a:t>
            </a:r>
            <a:r>
              <a:rPr lang="en-US" sz="1100" dirty="0" smtClean="0"/>
              <a:t>dose of </a:t>
            </a:r>
            <a:r>
              <a:rPr lang="en-US" sz="1100" dirty="0" err="1" smtClean="0"/>
              <a:t>oxytocin</a:t>
            </a:r>
            <a:r>
              <a:rPr lang="en-US" sz="1100" dirty="0" smtClean="0"/>
              <a:t> during elective caesarean</a:t>
            </a:r>
            <a:r>
              <a:rPr lang="tr-TR" sz="1100" dirty="0" smtClean="0"/>
              <a:t> </a:t>
            </a:r>
            <a:r>
              <a:rPr lang="en-US" sz="1100" dirty="0" smtClean="0"/>
              <a:t>delivery. Br J </a:t>
            </a:r>
            <a:r>
              <a:rPr lang="en-US" sz="1100" dirty="0" err="1" smtClean="0"/>
              <a:t>Anaesth</a:t>
            </a:r>
            <a:r>
              <a:rPr lang="en-US" sz="1100" dirty="0" smtClean="0"/>
              <a:t> 2010;104:338-43.</a:t>
            </a:r>
            <a:endParaRPr lang="tr-TR" sz="1100" dirty="0" smtClean="0"/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Movafegh</a:t>
            </a:r>
            <a:r>
              <a:rPr lang="tr-TR" sz="1100" dirty="0" smtClean="0"/>
              <a:t> A, </a:t>
            </a:r>
            <a:r>
              <a:rPr lang="tr-TR" sz="1100" dirty="0" err="1" smtClean="0"/>
              <a:t>Eslamian</a:t>
            </a:r>
            <a:r>
              <a:rPr lang="tr-TR" sz="1100" dirty="0" smtClean="0"/>
              <a:t> L, </a:t>
            </a:r>
            <a:r>
              <a:rPr lang="tr-TR" sz="1100" dirty="0" err="1" smtClean="0"/>
              <a:t>Dorabadi</a:t>
            </a:r>
            <a:r>
              <a:rPr lang="tr-TR" sz="1100" dirty="0" smtClean="0"/>
              <a:t> A. </a:t>
            </a:r>
            <a:r>
              <a:rPr lang="en-US" sz="1100" dirty="0" smtClean="0"/>
              <a:t>Effect of intravenous </a:t>
            </a:r>
            <a:r>
              <a:rPr lang="en-US" sz="1100" dirty="0" err="1" smtClean="0"/>
              <a:t>tranexamic</a:t>
            </a:r>
            <a:r>
              <a:rPr lang="en-US" sz="1100" dirty="0" smtClean="0"/>
              <a:t> acid administration</a:t>
            </a:r>
            <a:r>
              <a:rPr lang="tr-TR" sz="1100" dirty="0" smtClean="0"/>
              <a:t> </a:t>
            </a:r>
            <a:r>
              <a:rPr lang="en-US" sz="1100" dirty="0" smtClean="0"/>
              <a:t>on blood loss during and after cesarean</a:t>
            </a:r>
            <a:r>
              <a:rPr lang="tr-TR" sz="1100" dirty="0" smtClean="0"/>
              <a:t> </a:t>
            </a:r>
            <a:r>
              <a:rPr lang="en-US" sz="1100" dirty="0" smtClean="0"/>
              <a:t>delivery. </a:t>
            </a:r>
            <a:r>
              <a:rPr lang="en-US" sz="1100" dirty="0" err="1" smtClean="0"/>
              <a:t>Int</a:t>
            </a:r>
            <a:r>
              <a:rPr lang="en-US" sz="1100" dirty="0" smtClean="0"/>
              <a:t> J </a:t>
            </a:r>
            <a:r>
              <a:rPr lang="en-US" sz="1100" dirty="0" err="1" smtClean="0"/>
              <a:t>Gynaecol</a:t>
            </a:r>
            <a:r>
              <a:rPr lang="en-US" sz="1100" dirty="0" smtClean="0"/>
              <a:t> </a:t>
            </a:r>
            <a:r>
              <a:rPr lang="en-US" sz="1100" dirty="0" err="1" smtClean="0"/>
              <a:t>Obstet</a:t>
            </a:r>
            <a:r>
              <a:rPr lang="en-US" sz="1100" dirty="0" smtClean="0"/>
              <a:t> 2011;115:</a:t>
            </a:r>
          </a:p>
          <a:p>
            <a:pPr>
              <a:buNone/>
            </a:pPr>
            <a:r>
              <a:rPr lang="tr-TR" sz="1100" dirty="0" smtClean="0"/>
              <a:t>	224-6.</a:t>
            </a:r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Sekhavat</a:t>
            </a:r>
            <a:r>
              <a:rPr lang="tr-TR" sz="1100" dirty="0" smtClean="0"/>
              <a:t> L, </a:t>
            </a:r>
            <a:r>
              <a:rPr lang="tr-TR" sz="1100" dirty="0" err="1" smtClean="0"/>
              <a:t>Tabatabaii</a:t>
            </a:r>
            <a:r>
              <a:rPr lang="tr-TR" sz="1100" dirty="0" smtClean="0"/>
              <a:t> A, </a:t>
            </a:r>
            <a:r>
              <a:rPr lang="tr-TR" sz="1100" dirty="0" err="1" smtClean="0"/>
              <a:t>Dalili</a:t>
            </a:r>
            <a:r>
              <a:rPr lang="tr-TR" sz="1100" dirty="0" smtClean="0"/>
              <a:t> M, </a:t>
            </a:r>
            <a:r>
              <a:rPr lang="en-US" sz="1100" dirty="0" err="1" smtClean="0"/>
              <a:t>Farajkhoda</a:t>
            </a:r>
            <a:r>
              <a:rPr lang="en-US" sz="1100" dirty="0" smtClean="0"/>
              <a:t> T, </a:t>
            </a:r>
            <a:r>
              <a:rPr lang="en-US" sz="1100" dirty="0" err="1" smtClean="0"/>
              <a:t>Tafti</a:t>
            </a:r>
            <a:r>
              <a:rPr lang="en-US" sz="1100" dirty="0" smtClean="0"/>
              <a:t> AD. Efficacy of </a:t>
            </a:r>
            <a:r>
              <a:rPr lang="en-US" sz="1100" dirty="0" err="1" smtClean="0"/>
              <a:t>tranexamic</a:t>
            </a:r>
            <a:r>
              <a:rPr lang="tr-TR" sz="1100" dirty="0" smtClean="0"/>
              <a:t> </a:t>
            </a:r>
            <a:r>
              <a:rPr lang="en-US" sz="1100" dirty="0" smtClean="0"/>
              <a:t>acid in reducing blood loss after cesarean section.</a:t>
            </a:r>
            <a:r>
              <a:rPr lang="tr-TR" sz="1100" dirty="0" smtClean="0"/>
              <a:t> J </a:t>
            </a:r>
            <a:r>
              <a:rPr lang="tr-TR" sz="1100" dirty="0" err="1" smtClean="0"/>
              <a:t>Matern</a:t>
            </a:r>
            <a:r>
              <a:rPr lang="tr-TR" sz="1100" dirty="0" smtClean="0"/>
              <a:t> </a:t>
            </a:r>
            <a:r>
              <a:rPr lang="tr-TR" sz="1100" dirty="0" err="1" smtClean="0"/>
              <a:t>Fetal</a:t>
            </a:r>
            <a:r>
              <a:rPr lang="tr-TR" sz="1100" dirty="0" smtClean="0"/>
              <a:t> </a:t>
            </a:r>
            <a:r>
              <a:rPr lang="tr-TR" sz="1100" dirty="0" err="1" smtClean="0"/>
              <a:t>Neonatal</a:t>
            </a:r>
            <a:r>
              <a:rPr lang="tr-TR" sz="1100" dirty="0" smtClean="0"/>
              <a:t> </a:t>
            </a:r>
            <a:r>
              <a:rPr lang="tr-TR" sz="1100" dirty="0" err="1" smtClean="0"/>
              <a:t>Med</a:t>
            </a:r>
            <a:r>
              <a:rPr lang="tr-TR" sz="1100" dirty="0" smtClean="0"/>
              <a:t> 2009;22:</a:t>
            </a:r>
          </a:p>
          <a:p>
            <a:pPr>
              <a:buNone/>
            </a:pPr>
            <a:r>
              <a:rPr lang="tr-TR" sz="1100" dirty="0" smtClean="0"/>
              <a:t>	72-5.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err="1" smtClean="0">
                <a:solidFill>
                  <a:schemeClr val="tx2"/>
                </a:solidFill>
              </a:rPr>
              <a:t>Postpartum</a:t>
            </a:r>
            <a:r>
              <a:rPr lang="tr-TR" sz="3600" b="1" dirty="0" smtClean="0">
                <a:solidFill>
                  <a:schemeClr val="tx2"/>
                </a:solidFill>
              </a:rPr>
              <a:t> Kanamanın Önlenmesi</a:t>
            </a:r>
            <a:br>
              <a:rPr lang="tr-TR" sz="3600" b="1" dirty="0" smtClean="0">
                <a:solidFill>
                  <a:schemeClr val="tx2"/>
                </a:solidFill>
              </a:rPr>
            </a:br>
            <a:r>
              <a:rPr lang="tr-TR" sz="3600" b="1" dirty="0" err="1" smtClean="0">
                <a:solidFill>
                  <a:schemeClr val="tx2"/>
                </a:solidFill>
              </a:rPr>
              <a:t>Oksitosin</a:t>
            </a:r>
            <a:r>
              <a:rPr lang="tr-TR" sz="3600" b="1" dirty="0" smtClean="0">
                <a:solidFill>
                  <a:schemeClr val="tx2"/>
                </a:solidFill>
              </a:rPr>
              <a:t> </a:t>
            </a:r>
            <a:r>
              <a:rPr lang="tr-TR" sz="3600" b="1" dirty="0" err="1" smtClean="0">
                <a:solidFill>
                  <a:schemeClr val="tx2"/>
                </a:solidFill>
              </a:rPr>
              <a:t>Agonisti</a:t>
            </a:r>
            <a:r>
              <a:rPr lang="tr-TR" sz="3600" b="1" dirty="0" smtClean="0">
                <a:solidFill>
                  <a:schemeClr val="tx2"/>
                </a:solidFill>
              </a:rPr>
              <a:t> (</a:t>
            </a:r>
            <a:r>
              <a:rPr lang="tr-TR" sz="3600" b="1" dirty="0" err="1" smtClean="0">
                <a:solidFill>
                  <a:schemeClr val="tx2"/>
                </a:solidFill>
              </a:rPr>
              <a:t>Karbetosin</a:t>
            </a:r>
            <a:r>
              <a:rPr lang="tr-TR" sz="3600" b="1" dirty="0" smtClean="0">
                <a:solidFill>
                  <a:schemeClr val="tx2"/>
                </a:solidFill>
              </a:rPr>
              <a:t>) vs </a:t>
            </a:r>
            <a:r>
              <a:rPr lang="tr-TR" sz="3600" b="1" dirty="0" err="1" smtClean="0">
                <a:solidFill>
                  <a:schemeClr val="tx2"/>
                </a:solidFill>
              </a:rPr>
              <a:t>Oksitosin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 RCT</a:t>
            </a:r>
          </a:p>
          <a:p>
            <a:r>
              <a:rPr lang="tr-TR" dirty="0" err="1" smtClean="0"/>
              <a:t>Karbetosin</a:t>
            </a:r>
            <a:r>
              <a:rPr lang="tr-TR" dirty="0" smtClean="0"/>
              <a:t> grubunda ek doz ihtiyacı daha az.</a:t>
            </a:r>
          </a:p>
          <a:p>
            <a:r>
              <a:rPr lang="tr-TR" dirty="0" err="1" smtClean="0"/>
              <a:t>Major</a:t>
            </a:r>
            <a:r>
              <a:rPr lang="tr-TR" dirty="0" smtClean="0"/>
              <a:t> kanama açısından fark yok.</a:t>
            </a:r>
          </a:p>
          <a:p>
            <a:r>
              <a:rPr lang="tr-TR" dirty="0" smtClean="0"/>
              <a:t>Öneri: C   Düzey: Orta</a:t>
            </a:r>
          </a:p>
          <a:p>
            <a:endParaRPr lang="tr-TR" dirty="0" smtClean="0"/>
          </a:p>
          <a:p>
            <a:pPr>
              <a:lnSpc>
                <a:spcPct val="110000"/>
              </a:lnSpc>
            </a:pPr>
            <a:r>
              <a:rPr lang="tr-TR" sz="1100" dirty="0" smtClean="0"/>
              <a:t>*</a:t>
            </a:r>
            <a:r>
              <a:rPr lang="it-IT" sz="1100" dirty="0" smtClean="0"/>
              <a:t>Borruto F, Treisser A, Comparetto C. Utilization</a:t>
            </a:r>
            <a:r>
              <a:rPr lang="tr-TR" sz="1100" dirty="0" smtClean="0"/>
              <a:t> </a:t>
            </a:r>
            <a:r>
              <a:rPr lang="en-US" sz="1100" dirty="0" smtClean="0"/>
              <a:t>of </a:t>
            </a:r>
            <a:r>
              <a:rPr lang="en-US" sz="1100" dirty="0" err="1" smtClean="0"/>
              <a:t>carbetocin</a:t>
            </a:r>
            <a:r>
              <a:rPr lang="en-US" sz="1100" dirty="0" smtClean="0"/>
              <a:t> for prevention of postpartum</a:t>
            </a:r>
            <a:r>
              <a:rPr lang="tr-TR" sz="1100" dirty="0" smtClean="0"/>
              <a:t> </a:t>
            </a:r>
            <a:r>
              <a:rPr lang="en-US" sz="1100" dirty="0" smtClean="0"/>
              <a:t>hemorrhage after cesarean section: a</a:t>
            </a:r>
            <a:r>
              <a:rPr lang="tr-TR" sz="1100" dirty="0" smtClean="0"/>
              <a:t>  </a:t>
            </a:r>
            <a:r>
              <a:rPr lang="en-US" sz="1100" dirty="0" smtClean="0"/>
              <a:t>randomized clinical trial. Arch </a:t>
            </a:r>
            <a:r>
              <a:rPr lang="en-US" sz="1100" dirty="0" err="1" smtClean="0"/>
              <a:t>Gynecol</a:t>
            </a:r>
            <a:r>
              <a:rPr lang="en-US" sz="1100" dirty="0" smtClean="0"/>
              <a:t> </a:t>
            </a:r>
            <a:r>
              <a:rPr lang="en-US" sz="1100" dirty="0" err="1" smtClean="0"/>
              <a:t>Obstet</a:t>
            </a:r>
            <a:r>
              <a:rPr lang="tr-TR" sz="1100" dirty="0" smtClean="0"/>
              <a:t> 2009;280:707-12.</a:t>
            </a:r>
          </a:p>
          <a:p>
            <a:pPr>
              <a:lnSpc>
                <a:spcPct val="110000"/>
              </a:lnSpc>
            </a:pPr>
            <a:r>
              <a:rPr lang="tr-TR" sz="1100" dirty="0" smtClean="0"/>
              <a:t>*</a:t>
            </a:r>
            <a:r>
              <a:rPr lang="tr-TR" sz="1100" dirty="0" err="1" smtClean="0"/>
              <a:t>Attilakos</a:t>
            </a:r>
            <a:r>
              <a:rPr lang="tr-TR" sz="1100" dirty="0" smtClean="0"/>
              <a:t> G, </a:t>
            </a:r>
            <a:r>
              <a:rPr lang="tr-TR" sz="1100" dirty="0" err="1" smtClean="0"/>
              <a:t>Psaroudakis</a:t>
            </a:r>
            <a:r>
              <a:rPr lang="tr-TR" sz="1100" dirty="0" smtClean="0"/>
              <a:t> D, </a:t>
            </a:r>
            <a:r>
              <a:rPr lang="tr-TR" sz="1100" dirty="0" err="1" smtClean="0"/>
              <a:t>Ash</a:t>
            </a:r>
            <a:r>
              <a:rPr lang="tr-TR" sz="1100" dirty="0" smtClean="0"/>
              <a:t> J, et al. </a:t>
            </a:r>
            <a:r>
              <a:rPr lang="en-US" sz="1100" dirty="0" err="1" smtClean="0"/>
              <a:t>Carbetocin</a:t>
            </a:r>
            <a:r>
              <a:rPr lang="en-US" sz="1100" dirty="0" smtClean="0"/>
              <a:t> versus </a:t>
            </a:r>
            <a:r>
              <a:rPr lang="en-US" sz="1100" dirty="0" err="1" smtClean="0"/>
              <a:t>oxytocin</a:t>
            </a:r>
            <a:r>
              <a:rPr lang="en-US" sz="1100" dirty="0" smtClean="0"/>
              <a:t> for the prevention of</a:t>
            </a:r>
            <a:r>
              <a:rPr lang="tr-TR" sz="1100" dirty="0" smtClean="0"/>
              <a:t> </a:t>
            </a:r>
            <a:r>
              <a:rPr lang="tr-TR" sz="1100" dirty="0" err="1" smtClean="0"/>
              <a:t>postpartum</a:t>
            </a:r>
            <a:r>
              <a:rPr lang="tr-TR" sz="1100" dirty="0" smtClean="0"/>
              <a:t> </a:t>
            </a:r>
            <a:r>
              <a:rPr lang="tr-TR" sz="1100" dirty="0" err="1" smtClean="0"/>
              <a:t>haemorrhage</a:t>
            </a:r>
            <a:r>
              <a:rPr lang="tr-TR" sz="1100" dirty="0" smtClean="0"/>
              <a:t> </a:t>
            </a:r>
            <a:r>
              <a:rPr lang="tr-TR" sz="1100" dirty="0" err="1" smtClean="0"/>
              <a:t>following</a:t>
            </a:r>
            <a:r>
              <a:rPr lang="tr-TR" sz="1100" dirty="0" smtClean="0"/>
              <a:t> </a:t>
            </a:r>
            <a:r>
              <a:rPr lang="tr-TR" sz="1100" dirty="0" err="1" smtClean="0"/>
              <a:t>caesarean</a:t>
            </a:r>
            <a:r>
              <a:rPr lang="tr-TR" sz="1100" dirty="0" smtClean="0"/>
              <a:t> </a:t>
            </a:r>
            <a:r>
              <a:rPr lang="en-US" sz="1100" dirty="0" smtClean="0"/>
              <a:t>section: the results of a double-blind </a:t>
            </a:r>
            <a:r>
              <a:rPr lang="tr-TR" sz="1100" dirty="0" err="1" smtClean="0"/>
              <a:t>ran</a:t>
            </a:r>
            <a:r>
              <a:rPr lang="en-US" sz="1100" dirty="0" err="1" smtClean="0"/>
              <a:t>domised</a:t>
            </a:r>
            <a:r>
              <a:rPr lang="tr-TR" sz="1100" dirty="0" smtClean="0"/>
              <a:t>  </a:t>
            </a:r>
            <a:r>
              <a:rPr lang="tr-TR" sz="1100" dirty="0" err="1" smtClean="0"/>
              <a:t>trial</a:t>
            </a:r>
            <a:r>
              <a:rPr lang="tr-TR" sz="1100" dirty="0" smtClean="0"/>
              <a:t>. BJOG 2010;117:929-36.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Plasental</a:t>
            </a:r>
            <a:r>
              <a:rPr lang="tr-TR" b="1" dirty="0" smtClean="0">
                <a:solidFill>
                  <a:schemeClr val="tx2"/>
                </a:solidFill>
              </a:rPr>
              <a:t> Drenaj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 RCT (n:86)</a:t>
            </a:r>
          </a:p>
          <a:p>
            <a:r>
              <a:rPr lang="tr-TR" dirty="0" smtClean="0"/>
              <a:t>Amaç: </a:t>
            </a:r>
            <a:r>
              <a:rPr lang="tr-TR" dirty="0" err="1" smtClean="0"/>
              <a:t>Fetomaternal</a:t>
            </a:r>
            <a:r>
              <a:rPr lang="tr-TR" dirty="0" smtClean="0"/>
              <a:t> transfüzyonu azaltmak</a:t>
            </a:r>
          </a:p>
          <a:p>
            <a:r>
              <a:rPr lang="tr-TR" dirty="0" smtClean="0"/>
              <a:t>Vaka sayısı azlığı nedeniyle sonuca ulaşılamadı.</a:t>
            </a:r>
          </a:p>
          <a:p>
            <a:r>
              <a:rPr lang="tr-TR" dirty="0" smtClean="0"/>
              <a:t>Öneri: I  Düzey: Düşük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100" dirty="0" smtClean="0"/>
              <a:t>*</a:t>
            </a:r>
            <a:r>
              <a:rPr lang="en-US" sz="1100" dirty="0" smtClean="0"/>
              <a:t>Leavitt BG, Huff DL, Bell LA, </a:t>
            </a:r>
            <a:r>
              <a:rPr lang="en-US" sz="1100" dirty="0" err="1" smtClean="0"/>
              <a:t>Thurnau</a:t>
            </a:r>
            <a:r>
              <a:rPr lang="en-US" sz="1100" dirty="0" smtClean="0"/>
              <a:t> GR.</a:t>
            </a:r>
            <a:r>
              <a:rPr lang="tr-TR" sz="1100" dirty="0" smtClean="0"/>
              <a:t> </a:t>
            </a:r>
            <a:r>
              <a:rPr lang="en-US" sz="1100" dirty="0" smtClean="0"/>
              <a:t>Placental drainage of fetal blood at cesarean</a:t>
            </a:r>
            <a:r>
              <a:rPr lang="tr-TR" sz="1100" dirty="0" smtClean="0"/>
              <a:t> </a:t>
            </a:r>
            <a:r>
              <a:rPr lang="en-US" sz="1100" dirty="0" smtClean="0"/>
              <a:t>delivery and </a:t>
            </a:r>
            <a:r>
              <a:rPr lang="en-US" sz="1100" dirty="0" err="1" smtClean="0"/>
              <a:t>feto</a:t>
            </a:r>
            <a:r>
              <a:rPr lang="en-US" sz="1100" dirty="0" smtClean="0"/>
              <a:t> maternal </a:t>
            </a:r>
            <a:r>
              <a:rPr lang="tr-TR" sz="1100" dirty="0" smtClean="0"/>
              <a:t> </a:t>
            </a:r>
            <a:r>
              <a:rPr lang="en-US" sz="1100" dirty="0" err="1" smtClean="0"/>
              <a:t>ransfusion</a:t>
            </a:r>
            <a:r>
              <a:rPr lang="en-US" sz="1100" dirty="0" smtClean="0"/>
              <a:t>: a</a:t>
            </a:r>
            <a:r>
              <a:rPr lang="tr-TR" sz="1100" dirty="0" smtClean="0"/>
              <a:t> </a:t>
            </a:r>
            <a:r>
              <a:rPr lang="en-US" sz="1100" dirty="0" smtClean="0"/>
              <a:t>randomized controlled trial. </a:t>
            </a:r>
            <a:r>
              <a:rPr lang="en-US" sz="1100" dirty="0" err="1" smtClean="0"/>
              <a:t>Obstet</a:t>
            </a:r>
            <a:r>
              <a:rPr lang="en-US" sz="1100" dirty="0" smtClean="0"/>
              <a:t> </a:t>
            </a:r>
            <a:r>
              <a:rPr lang="en-US" sz="1100" dirty="0" err="1" smtClean="0"/>
              <a:t>Gynecol</a:t>
            </a:r>
            <a:r>
              <a:rPr lang="tr-TR" sz="1100" dirty="0" smtClean="0"/>
              <a:t> 2007;110:608-11.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Uterusun</a:t>
            </a:r>
            <a:r>
              <a:rPr lang="tr-TR" b="1" dirty="0" smtClean="0">
                <a:solidFill>
                  <a:schemeClr val="tx2"/>
                </a:solidFill>
              </a:rPr>
              <a:t> Batın Dışına Alınması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r-TR" sz="9600" dirty="0" smtClean="0"/>
              <a:t>7 RCT, 1 </a:t>
            </a:r>
            <a:r>
              <a:rPr lang="tr-TR" sz="9600" dirty="0" err="1" smtClean="0"/>
              <a:t>metaanaliz</a:t>
            </a:r>
            <a:endParaRPr lang="tr-TR" sz="9600" dirty="0" smtClean="0"/>
          </a:p>
          <a:p>
            <a:r>
              <a:rPr lang="tr-TR" sz="9600" dirty="0" err="1" smtClean="0"/>
              <a:t>Febril</a:t>
            </a:r>
            <a:r>
              <a:rPr lang="tr-TR" sz="9600" dirty="0" smtClean="0"/>
              <a:t> komplikasyonlar ve cerrahi süre açısından fark yok.</a:t>
            </a:r>
          </a:p>
          <a:p>
            <a:r>
              <a:rPr lang="tr-TR" sz="9600" dirty="0" smtClean="0"/>
              <a:t>Cerrahın isteğine göre iki teknikte uygundur.</a:t>
            </a:r>
          </a:p>
          <a:p>
            <a:r>
              <a:rPr lang="tr-TR" sz="9600" dirty="0" smtClean="0"/>
              <a:t>Öneri: C  Düzey: Yüksek</a:t>
            </a:r>
          </a:p>
          <a:p>
            <a:endParaRPr lang="tr-TR" sz="9600" dirty="0" smtClean="0"/>
          </a:p>
          <a:p>
            <a:r>
              <a:rPr lang="tr-TR" sz="4400" dirty="0" smtClean="0"/>
              <a:t>* </a:t>
            </a:r>
            <a:r>
              <a:rPr lang="tr-TR" sz="4400" dirty="0" err="1" smtClean="0"/>
              <a:t>Orji</a:t>
            </a:r>
            <a:r>
              <a:rPr lang="tr-TR" sz="4400" dirty="0" smtClean="0"/>
              <a:t> EO, </a:t>
            </a:r>
            <a:r>
              <a:rPr lang="tr-TR" sz="4400" dirty="0" err="1" smtClean="0"/>
              <a:t>Olaleye</a:t>
            </a:r>
            <a:r>
              <a:rPr lang="tr-TR" sz="4400" dirty="0" smtClean="0"/>
              <a:t> AO, Loto OM, </a:t>
            </a:r>
            <a:r>
              <a:rPr lang="tr-TR" sz="4400" dirty="0" err="1" smtClean="0"/>
              <a:t>Ogunniyi</a:t>
            </a:r>
            <a:r>
              <a:rPr lang="tr-TR" sz="4400" dirty="0" smtClean="0"/>
              <a:t> SO. </a:t>
            </a:r>
            <a:r>
              <a:rPr lang="en-US" sz="4400" dirty="0" smtClean="0"/>
              <a:t>A </a:t>
            </a:r>
            <a:r>
              <a:rPr lang="en-US" sz="4400" dirty="0" err="1" smtClean="0"/>
              <a:t>randomised</a:t>
            </a:r>
            <a:r>
              <a:rPr lang="en-US" sz="4400" dirty="0" smtClean="0"/>
              <a:t> controlled trial of uterine </a:t>
            </a:r>
            <a:r>
              <a:rPr lang="en-US" sz="4400" dirty="0" err="1" smtClean="0"/>
              <a:t>exteriorisation</a:t>
            </a:r>
            <a:r>
              <a:rPr lang="tr-TR" sz="4400" dirty="0" smtClean="0"/>
              <a:t> </a:t>
            </a:r>
            <a:r>
              <a:rPr lang="tr-TR" sz="4400" dirty="0" err="1" smtClean="0"/>
              <a:t>and</a:t>
            </a:r>
            <a:r>
              <a:rPr lang="tr-TR" sz="4400" dirty="0" smtClean="0"/>
              <a:t> </a:t>
            </a:r>
            <a:r>
              <a:rPr lang="tr-TR" sz="4400" dirty="0" err="1" smtClean="0"/>
              <a:t>non</a:t>
            </a:r>
            <a:r>
              <a:rPr lang="tr-TR" sz="4400" dirty="0" smtClean="0"/>
              <a:t>-</a:t>
            </a:r>
            <a:r>
              <a:rPr lang="tr-TR" sz="4400" dirty="0" err="1" smtClean="0"/>
              <a:t>exteriorisation</a:t>
            </a:r>
            <a:r>
              <a:rPr lang="tr-TR" sz="4400" dirty="0" smtClean="0"/>
              <a:t> at </a:t>
            </a:r>
            <a:r>
              <a:rPr lang="tr-TR" sz="4400" dirty="0" err="1" smtClean="0"/>
              <a:t>caesarean</a:t>
            </a:r>
            <a:r>
              <a:rPr lang="tr-TR" sz="4400" dirty="0" smtClean="0"/>
              <a:t> </a:t>
            </a:r>
            <a:r>
              <a:rPr lang="tr-TR" sz="4400" dirty="0" err="1" smtClean="0"/>
              <a:t>section</a:t>
            </a:r>
            <a:r>
              <a:rPr lang="tr-TR" sz="4400" dirty="0" smtClean="0"/>
              <a:t>. </a:t>
            </a:r>
            <a:r>
              <a:rPr lang="tr-TR" sz="4400" dirty="0" err="1" smtClean="0"/>
              <a:t>Aust</a:t>
            </a:r>
            <a:r>
              <a:rPr lang="tr-TR" sz="4400" dirty="0" smtClean="0"/>
              <a:t> N Z J </a:t>
            </a:r>
            <a:r>
              <a:rPr lang="tr-TR" sz="4400" dirty="0" err="1" smtClean="0"/>
              <a:t>Obstet</a:t>
            </a:r>
            <a:r>
              <a:rPr lang="tr-TR" sz="4400" dirty="0" smtClean="0"/>
              <a:t> </a:t>
            </a:r>
            <a:r>
              <a:rPr lang="tr-TR" sz="4400" dirty="0" err="1" smtClean="0"/>
              <a:t>Gynaecol</a:t>
            </a:r>
            <a:r>
              <a:rPr lang="tr-TR" sz="4400" dirty="0" smtClean="0"/>
              <a:t> 2008;48: 570-4.</a:t>
            </a:r>
          </a:p>
          <a:p>
            <a:r>
              <a:rPr lang="tr-TR" sz="4400" dirty="0" smtClean="0"/>
              <a:t>*</a:t>
            </a:r>
            <a:r>
              <a:rPr lang="tr-TR" sz="4400" dirty="0" err="1" smtClean="0"/>
              <a:t>Siddiqui</a:t>
            </a:r>
            <a:r>
              <a:rPr lang="tr-TR" sz="4400" dirty="0" smtClean="0"/>
              <a:t> M, </a:t>
            </a:r>
            <a:r>
              <a:rPr lang="tr-TR" sz="4400" dirty="0" err="1" smtClean="0"/>
              <a:t>Goldszmidt</a:t>
            </a:r>
            <a:r>
              <a:rPr lang="tr-TR" sz="4400" dirty="0" smtClean="0"/>
              <a:t> E, </a:t>
            </a:r>
            <a:r>
              <a:rPr lang="tr-TR" sz="4400" dirty="0" err="1" smtClean="0"/>
              <a:t>Fallah</a:t>
            </a:r>
            <a:r>
              <a:rPr lang="tr-TR" sz="4400" dirty="0" smtClean="0"/>
              <a:t> S, </a:t>
            </a:r>
            <a:r>
              <a:rPr lang="en-US" sz="4400" dirty="0" smtClean="0"/>
              <a:t>Kingdom J, </a:t>
            </a:r>
            <a:r>
              <a:rPr lang="en-US" sz="4400" dirty="0" err="1" smtClean="0"/>
              <a:t>Windrim</a:t>
            </a:r>
            <a:r>
              <a:rPr lang="en-US" sz="4400" dirty="0" smtClean="0"/>
              <a:t> R, </a:t>
            </a:r>
            <a:r>
              <a:rPr lang="en-US" sz="4400" dirty="0" err="1" smtClean="0"/>
              <a:t>Carvalho</a:t>
            </a:r>
            <a:r>
              <a:rPr lang="en-US" sz="4400" dirty="0" smtClean="0"/>
              <a:t> JC. </a:t>
            </a:r>
            <a:r>
              <a:rPr lang="en-US" sz="4400" dirty="0" err="1" smtClean="0"/>
              <a:t>Complicationsof</a:t>
            </a:r>
            <a:r>
              <a:rPr lang="en-US" sz="4400" dirty="0" smtClean="0"/>
              <a:t> exteriorized compared with in situ</a:t>
            </a:r>
          </a:p>
          <a:p>
            <a:r>
              <a:rPr lang="tr-TR" sz="4400" dirty="0" err="1" smtClean="0"/>
              <a:t>uterine</a:t>
            </a:r>
            <a:r>
              <a:rPr lang="tr-TR" sz="4400" dirty="0" smtClean="0"/>
              <a:t> </a:t>
            </a:r>
            <a:r>
              <a:rPr lang="tr-TR" sz="4400" dirty="0" err="1" smtClean="0"/>
              <a:t>repair</a:t>
            </a:r>
            <a:r>
              <a:rPr lang="tr-TR" sz="4400" dirty="0" smtClean="0"/>
              <a:t> at </a:t>
            </a:r>
            <a:r>
              <a:rPr lang="tr-TR" sz="4400" dirty="0" err="1" smtClean="0"/>
              <a:t>cesarean</a:t>
            </a:r>
            <a:r>
              <a:rPr lang="tr-TR" sz="4400" dirty="0" smtClean="0"/>
              <a:t> </a:t>
            </a:r>
            <a:r>
              <a:rPr lang="tr-TR" sz="4400" dirty="0" err="1" smtClean="0"/>
              <a:t>delivery</a:t>
            </a:r>
            <a:r>
              <a:rPr lang="tr-TR" sz="4400" dirty="0" smtClean="0"/>
              <a:t> </a:t>
            </a:r>
            <a:r>
              <a:rPr lang="tr-TR" sz="4400" dirty="0" err="1" smtClean="0"/>
              <a:t>under</a:t>
            </a:r>
            <a:r>
              <a:rPr lang="tr-TR" sz="4400" dirty="0" smtClean="0"/>
              <a:t> </a:t>
            </a:r>
            <a:r>
              <a:rPr lang="tr-TR" sz="4400" dirty="0" err="1" smtClean="0"/>
              <a:t>spinal</a:t>
            </a:r>
            <a:r>
              <a:rPr lang="tr-TR" sz="4400" dirty="0" smtClean="0"/>
              <a:t> </a:t>
            </a:r>
            <a:r>
              <a:rPr lang="en-US" sz="4400" dirty="0" smtClean="0"/>
              <a:t>anesthesia: a randomized controlled trial. </a:t>
            </a:r>
            <a:r>
              <a:rPr lang="en-US" sz="4400" dirty="0" err="1" smtClean="0"/>
              <a:t>Obstet</a:t>
            </a:r>
            <a:r>
              <a:rPr lang="tr-TR" sz="4400" dirty="0" smtClean="0"/>
              <a:t> </a:t>
            </a:r>
            <a:r>
              <a:rPr lang="tr-TR" sz="4400" dirty="0" err="1" smtClean="0"/>
              <a:t>Gynecol</a:t>
            </a:r>
            <a:r>
              <a:rPr lang="tr-TR" sz="4400" dirty="0" smtClean="0"/>
              <a:t> 2007;110:570-5.</a:t>
            </a:r>
          </a:p>
          <a:p>
            <a:r>
              <a:rPr lang="tr-TR" sz="4400" dirty="0" smtClean="0"/>
              <a:t>*</a:t>
            </a:r>
            <a:r>
              <a:rPr lang="en-US" sz="4400" dirty="0" err="1" smtClean="0"/>
              <a:t>Nafisi</a:t>
            </a:r>
            <a:r>
              <a:rPr lang="en-US" sz="4400" dirty="0" smtClean="0"/>
              <a:t> S. Influence of uterine exteriorization</a:t>
            </a:r>
            <a:r>
              <a:rPr lang="tr-TR" sz="4400" dirty="0" smtClean="0"/>
              <a:t> </a:t>
            </a:r>
            <a:r>
              <a:rPr lang="tr-TR" sz="4400" dirty="0" err="1" smtClean="0"/>
              <a:t>versus</a:t>
            </a:r>
            <a:r>
              <a:rPr lang="tr-TR" sz="4400" dirty="0" smtClean="0"/>
              <a:t> in </a:t>
            </a:r>
            <a:r>
              <a:rPr lang="tr-TR" sz="4400" dirty="0" err="1" smtClean="0"/>
              <a:t>situ</a:t>
            </a:r>
            <a:r>
              <a:rPr lang="tr-TR" sz="4400" dirty="0" smtClean="0"/>
              <a:t> </a:t>
            </a:r>
            <a:r>
              <a:rPr lang="tr-TR" sz="4400" dirty="0" err="1" smtClean="0"/>
              <a:t>repair</a:t>
            </a:r>
            <a:r>
              <a:rPr lang="tr-TR" sz="4400" dirty="0" smtClean="0"/>
              <a:t> on post-</a:t>
            </a:r>
            <a:r>
              <a:rPr lang="tr-TR" sz="4400" dirty="0" err="1" smtClean="0"/>
              <a:t>Cesarean</a:t>
            </a:r>
            <a:r>
              <a:rPr lang="tr-TR" sz="4400" dirty="0" smtClean="0"/>
              <a:t> </a:t>
            </a:r>
            <a:r>
              <a:rPr lang="tr-TR" sz="4400" dirty="0" err="1" smtClean="0"/>
              <a:t>maternal</a:t>
            </a:r>
            <a:r>
              <a:rPr lang="tr-TR" sz="4400" dirty="0" smtClean="0"/>
              <a:t> </a:t>
            </a:r>
            <a:r>
              <a:rPr lang="en-US" sz="4400" dirty="0" smtClean="0"/>
              <a:t>pain: a randomized trial. </a:t>
            </a:r>
            <a:r>
              <a:rPr lang="en-US" sz="4400" dirty="0" err="1" smtClean="0"/>
              <a:t>Int</a:t>
            </a:r>
            <a:r>
              <a:rPr lang="en-US" sz="4400" dirty="0" smtClean="0"/>
              <a:t> J </a:t>
            </a:r>
            <a:r>
              <a:rPr lang="en-US" sz="4400" dirty="0" err="1" smtClean="0"/>
              <a:t>Obstet</a:t>
            </a:r>
            <a:r>
              <a:rPr lang="en-US" sz="4400" dirty="0" smtClean="0"/>
              <a:t> </a:t>
            </a:r>
            <a:r>
              <a:rPr lang="en-US" sz="4400" dirty="0" err="1" smtClean="0"/>
              <a:t>Anesth</a:t>
            </a:r>
            <a:r>
              <a:rPr lang="tr-TR" sz="4400" dirty="0" smtClean="0"/>
              <a:t> 2007;16:135-8.</a:t>
            </a:r>
          </a:p>
          <a:p>
            <a:r>
              <a:rPr lang="tr-TR" sz="4400" dirty="0" smtClean="0"/>
              <a:t>*</a:t>
            </a:r>
            <a:r>
              <a:rPr lang="pt-BR" sz="4400" dirty="0" smtClean="0"/>
              <a:t>Coutinho IC, Ramos de Amorim MM, Katz L,</a:t>
            </a:r>
            <a:r>
              <a:rPr lang="tr-TR" sz="4400" dirty="0" smtClean="0"/>
              <a:t> </a:t>
            </a:r>
            <a:r>
              <a:rPr lang="pt-BR" sz="4400" dirty="0" smtClean="0"/>
              <a:t>Bandeira de Ferraz AA. Uterine exteriorization</a:t>
            </a:r>
            <a:r>
              <a:rPr lang="tr-TR" sz="4400" dirty="0" smtClean="0"/>
              <a:t> </a:t>
            </a:r>
            <a:r>
              <a:rPr lang="en-US" sz="4400" dirty="0" smtClean="0"/>
              <a:t>compared with in situ repair at cesarean delivery:</a:t>
            </a:r>
            <a:r>
              <a:rPr lang="tr-TR" sz="4400" dirty="0" smtClean="0"/>
              <a:t> </a:t>
            </a:r>
            <a:r>
              <a:rPr lang="en-US" sz="4400" dirty="0" smtClean="0"/>
              <a:t>a randomized controlled trial. </a:t>
            </a:r>
            <a:r>
              <a:rPr lang="en-US" sz="4400" dirty="0" err="1" smtClean="0"/>
              <a:t>Obstet</a:t>
            </a:r>
            <a:r>
              <a:rPr lang="en-US" sz="4400" dirty="0" smtClean="0"/>
              <a:t> </a:t>
            </a:r>
            <a:r>
              <a:rPr lang="en-US" sz="4400" dirty="0" err="1" smtClean="0"/>
              <a:t>Gynecol</a:t>
            </a:r>
            <a:r>
              <a:rPr lang="tr-TR" sz="4400" dirty="0" smtClean="0"/>
              <a:t> 2008;111:639-47.</a:t>
            </a:r>
          </a:p>
          <a:p>
            <a:r>
              <a:rPr lang="tr-TR" sz="4400" b="1" dirty="0" smtClean="0">
                <a:solidFill>
                  <a:srgbClr val="FF0000"/>
                </a:solidFill>
              </a:rPr>
              <a:t>*</a:t>
            </a:r>
            <a:r>
              <a:rPr lang="en-US" sz="4400" b="1" dirty="0" err="1" smtClean="0">
                <a:solidFill>
                  <a:srgbClr val="FF0000"/>
                </a:solidFill>
              </a:rPr>
              <a:t>Ozbay</a:t>
            </a:r>
            <a:r>
              <a:rPr lang="en-US" sz="4400" b="1" dirty="0" smtClean="0">
                <a:solidFill>
                  <a:srgbClr val="FF0000"/>
                </a:solidFill>
              </a:rPr>
              <a:t> K. Exteriorized versus in situ repair of</a:t>
            </a:r>
            <a:r>
              <a:rPr lang="tr-TR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the uterine incision at cesarean delivery: a randomized</a:t>
            </a:r>
            <a:r>
              <a:rPr lang="tr-TR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controlled trial. </a:t>
            </a:r>
            <a:r>
              <a:rPr lang="en-US" sz="4400" b="1" dirty="0" err="1" smtClean="0">
                <a:solidFill>
                  <a:srgbClr val="FF0000"/>
                </a:solidFill>
              </a:rPr>
              <a:t>Clin</a:t>
            </a:r>
            <a:r>
              <a:rPr lang="en-US" sz="4400" b="1" dirty="0" smtClean="0">
                <a:solidFill>
                  <a:srgbClr val="FF0000"/>
                </a:solidFill>
              </a:rPr>
              <a:t> Exp </a:t>
            </a:r>
            <a:r>
              <a:rPr lang="en-US" sz="4400" b="1" dirty="0" err="1" smtClean="0">
                <a:solidFill>
                  <a:srgbClr val="FF0000"/>
                </a:solidFill>
              </a:rPr>
              <a:t>Obstet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Gynecol</a:t>
            </a:r>
            <a:r>
              <a:rPr lang="tr-TR" sz="4400" b="1" dirty="0" smtClean="0">
                <a:solidFill>
                  <a:srgbClr val="FF0000"/>
                </a:solidFill>
              </a:rPr>
              <a:t> 2011;38:155-8.</a:t>
            </a:r>
          </a:p>
          <a:p>
            <a:r>
              <a:rPr lang="tr-TR" sz="4400" b="1" dirty="0" smtClean="0">
                <a:solidFill>
                  <a:srgbClr val="FF0000"/>
                </a:solidFill>
              </a:rPr>
              <a:t>*</a:t>
            </a:r>
            <a:r>
              <a:rPr lang="en-US" sz="4400" b="1" dirty="0" err="1" smtClean="0">
                <a:solidFill>
                  <a:srgbClr val="FF0000"/>
                </a:solidFill>
              </a:rPr>
              <a:t>Doganay</a:t>
            </a:r>
            <a:r>
              <a:rPr lang="en-US" sz="4400" b="1" dirty="0" smtClean="0">
                <a:solidFill>
                  <a:srgbClr val="FF0000"/>
                </a:solidFill>
              </a:rPr>
              <a:t> M, </a:t>
            </a:r>
            <a:r>
              <a:rPr lang="en-US" sz="4400" b="1" dirty="0" err="1" smtClean="0">
                <a:solidFill>
                  <a:srgbClr val="FF0000"/>
                </a:solidFill>
              </a:rPr>
              <a:t>Tonguc</a:t>
            </a:r>
            <a:r>
              <a:rPr lang="en-US" sz="4400" b="1" dirty="0" smtClean="0">
                <a:solidFill>
                  <a:srgbClr val="FF0000"/>
                </a:solidFill>
              </a:rPr>
              <a:t> EA, </a:t>
            </a:r>
            <a:r>
              <a:rPr lang="en-US" sz="4400" b="1" dirty="0" err="1" smtClean="0">
                <a:solidFill>
                  <a:srgbClr val="FF0000"/>
                </a:solidFill>
              </a:rPr>
              <a:t>Var</a:t>
            </a:r>
            <a:r>
              <a:rPr lang="en-US" sz="4400" b="1" dirty="0" smtClean="0">
                <a:solidFill>
                  <a:srgbClr val="FF0000"/>
                </a:solidFill>
              </a:rPr>
              <a:t> T. Effects of</a:t>
            </a:r>
            <a:r>
              <a:rPr lang="tr-TR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method of uterine repair on surgical outcome</a:t>
            </a:r>
            <a:r>
              <a:rPr lang="tr-TR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of cesarean delivery. </a:t>
            </a:r>
            <a:r>
              <a:rPr lang="en-US" sz="4400" b="1" dirty="0" err="1" smtClean="0">
                <a:solidFill>
                  <a:srgbClr val="FF0000"/>
                </a:solidFill>
              </a:rPr>
              <a:t>Int</a:t>
            </a:r>
            <a:r>
              <a:rPr lang="en-US" sz="4400" b="1" dirty="0" smtClean="0">
                <a:solidFill>
                  <a:srgbClr val="FF0000"/>
                </a:solidFill>
              </a:rPr>
              <a:t> J </a:t>
            </a:r>
            <a:r>
              <a:rPr lang="en-US" sz="4400" b="1" dirty="0" err="1" smtClean="0">
                <a:solidFill>
                  <a:srgbClr val="FF0000"/>
                </a:solidFill>
              </a:rPr>
              <a:t>Gynaecol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Obstet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tr-TR" sz="4400" b="1" dirty="0" smtClean="0">
                <a:solidFill>
                  <a:srgbClr val="FF0000"/>
                </a:solidFill>
              </a:rPr>
              <a:t>2010;111:175-8.</a:t>
            </a:r>
          </a:p>
          <a:p>
            <a:r>
              <a:rPr lang="tr-TR" sz="4400" dirty="0" smtClean="0"/>
              <a:t>*</a:t>
            </a:r>
            <a:r>
              <a:rPr lang="tr-TR" sz="4400" dirty="0" err="1" smtClean="0"/>
              <a:t>Ezechi</a:t>
            </a:r>
            <a:r>
              <a:rPr lang="tr-TR" sz="4400" dirty="0" smtClean="0"/>
              <a:t> OC, </a:t>
            </a:r>
            <a:r>
              <a:rPr lang="tr-TR" sz="4400" dirty="0" err="1" smtClean="0"/>
              <a:t>Kalu</a:t>
            </a:r>
            <a:r>
              <a:rPr lang="tr-TR" sz="4400" dirty="0" smtClean="0"/>
              <a:t> BK, </a:t>
            </a:r>
            <a:r>
              <a:rPr lang="tr-TR" sz="4400" dirty="0" err="1" smtClean="0"/>
              <a:t>Njokanma</a:t>
            </a:r>
            <a:r>
              <a:rPr lang="tr-TR" sz="4400" dirty="0" smtClean="0"/>
              <a:t> FO, </a:t>
            </a:r>
            <a:r>
              <a:rPr lang="tr-TR" sz="4400" dirty="0" err="1" smtClean="0"/>
              <a:t>Nwokoro</a:t>
            </a:r>
            <a:r>
              <a:rPr lang="tr-TR" sz="4400" dirty="0" smtClean="0"/>
              <a:t> CA, </a:t>
            </a:r>
            <a:r>
              <a:rPr lang="tr-TR" sz="4400" dirty="0" err="1" smtClean="0"/>
              <a:t>Okeke</a:t>
            </a:r>
            <a:r>
              <a:rPr lang="tr-TR" sz="4400" dirty="0" smtClean="0"/>
              <a:t> GC. </a:t>
            </a:r>
            <a:r>
              <a:rPr lang="tr-TR" sz="4400" dirty="0" err="1" smtClean="0"/>
              <a:t>Uterine</a:t>
            </a:r>
            <a:r>
              <a:rPr lang="tr-TR" sz="4400" dirty="0" smtClean="0"/>
              <a:t> </a:t>
            </a:r>
            <a:r>
              <a:rPr lang="tr-TR" sz="4400" dirty="0" err="1" smtClean="0"/>
              <a:t>incision</a:t>
            </a:r>
            <a:r>
              <a:rPr lang="tr-TR" sz="4400" dirty="0" smtClean="0"/>
              <a:t> </a:t>
            </a:r>
            <a:r>
              <a:rPr lang="en-US" sz="4400" dirty="0" smtClean="0"/>
              <a:t>closure at caesarean section: a </a:t>
            </a:r>
            <a:r>
              <a:rPr lang="en-US" sz="4400" dirty="0" err="1" smtClean="0"/>
              <a:t>randomised</a:t>
            </a:r>
            <a:r>
              <a:rPr lang="tr-TR" sz="4400" dirty="0" smtClean="0"/>
              <a:t> </a:t>
            </a:r>
            <a:r>
              <a:rPr lang="en-US" sz="4400" dirty="0" smtClean="0"/>
              <a:t>comparative study of </a:t>
            </a:r>
            <a:r>
              <a:rPr lang="en-US" sz="4400" dirty="0" err="1" smtClean="0"/>
              <a:t>intraperitoneal</a:t>
            </a:r>
            <a:r>
              <a:rPr lang="en-US" sz="4400" dirty="0" smtClean="0"/>
              <a:t> closure and</a:t>
            </a:r>
            <a:r>
              <a:rPr lang="tr-TR" sz="4400" dirty="0" smtClean="0"/>
              <a:t> </a:t>
            </a:r>
            <a:r>
              <a:rPr lang="en-US" sz="4400" dirty="0" smtClean="0"/>
              <a:t>closure after temporary </a:t>
            </a:r>
            <a:r>
              <a:rPr lang="en-US" sz="4400" dirty="0" err="1" smtClean="0"/>
              <a:t>exteriorisation</a:t>
            </a:r>
            <a:r>
              <a:rPr lang="en-US" sz="4400" dirty="0" smtClean="0"/>
              <a:t>. West </a:t>
            </a:r>
            <a:r>
              <a:rPr lang="en-US" sz="4400" dirty="0" err="1" smtClean="0"/>
              <a:t>Afr</a:t>
            </a:r>
            <a:r>
              <a:rPr lang="tr-TR" sz="4400" dirty="0" smtClean="0"/>
              <a:t> J </a:t>
            </a:r>
            <a:r>
              <a:rPr lang="tr-TR" sz="4400" dirty="0" err="1" smtClean="0"/>
              <a:t>Med</a:t>
            </a:r>
            <a:r>
              <a:rPr lang="tr-TR" sz="4400" dirty="0" smtClean="0"/>
              <a:t> 2005;24:41-3.</a:t>
            </a:r>
          </a:p>
          <a:p>
            <a:r>
              <a:rPr lang="tr-TR" sz="4400" dirty="0" smtClean="0"/>
              <a:t>*</a:t>
            </a:r>
            <a:r>
              <a:rPr lang="tr-TR" sz="4400" dirty="0" err="1" smtClean="0"/>
              <a:t>Walsh</a:t>
            </a:r>
            <a:r>
              <a:rPr lang="tr-TR" sz="4400" dirty="0" smtClean="0"/>
              <a:t> CA, </a:t>
            </a:r>
            <a:r>
              <a:rPr lang="tr-TR" sz="4400" dirty="0" err="1" smtClean="0"/>
              <a:t>Walsh</a:t>
            </a:r>
            <a:r>
              <a:rPr lang="tr-TR" sz="4400" dirty="0" smtClean="0"/>
              <a:t> SR. </a:t>
            </a:r>
            <a:r>
              <a:rPr lang="tr-TR" sz="4400" dirty="0" err="1" smtClean="0"/>
              <a:t>Extraabdominal</a:t>
            </a:r>
            <a:r>
              <a:rPr lang="tr-TR" sz="4400" dirty="0" smtClean="0"/>
              <a:t> vs </a:t>
            </a:r>
            <a:r>
              <a:rPr lang="tr-TR" sz="4400" dirty="0" err="1" smtClean="0"/>
              <a:t>intraabdominal</a:t>
            </a:r>
            <a:r>
              <a:rPr lang="tr-TR" sz="4400" dirty="0" smtClean="0"/>
              <a:t> </a:t>
            </a:r>
            <a:r>
              <a:rPr lang="tr-TR" sz="4400" dirty="0" err="1" smtClean="0"/>
              <a:t>uterine</a:t>
            </a:r>
            <a:r>
              <a:rPr lang="tr-TR" sz="4400" dirty="0" smtClean="0"/>
              <a:t> </a:t>
            </a:r>
            <a:r>
              <a:rPr lang="tr-TR" sz="4400" dirty="0" err="1" smtClean="0"/>
              <a:t>repair</a:t>
            </a:r>
            <a:r>
              <a:rPr lang="tr-TR" sz="4400" dirty="0" smtClean="0"/>
              <a:t> at </a:t>
            </a:r>
            <a:r>
              <a:rPr lang="tr-TR" sz="4400" dirty="0" err="1" smtClean="0"/>
              <a:t>cesarean</a:t>
            </a:r>
            <a:r>
              <a:rPr lang="tr-TR" sz="4400" dirty="0" smtClean="0"/>
              <a:t> </a:t>
            </a:r>
            <a:r>
              <a:rPr lang="tr-TR" sz="4400" dirty="0" err="1" smtClean="0"/>
              <a:t>delivery</a:t>
            </a:r>
            <a:r>
              <a:rPr lang="tr-TR" sz="4400" dirty="0" smtClean="0"/>
              <a:t>: a </a:t>
            </a:r>
            <a:r>
              <a:rPr lang="tr-TR" sz="4400" dirty="0" err="1" smtClean="0"/>
              <a:t>metaanalysis</a:t>
            </a:r>
            <a:r>
              <a:rPr lang="tr-TR" sz="4400" dirty="0" smtClean="0"/>
              <a:t>. </a:t>
            </a:r>
            <a:r>
              <a:rPr lang="tr-TR" sz="4400" dirty="0" err="1" smtClean="0"/>
              <a:t>Am</a:t>
            </a:r>
            <a:r>
              <a:rPr lang="tr-TR" sz="4400" dirty="0" smtClean="0"/>
              <a:t> J </a:t>
            </a:r>
            <a:r>
              <a:rPr lang="tr-TR" sz="4400" dirty="0" err="1" smtClean="0"/>
              <a:t>Obstet</a:t>
            </a:r>
            <a:r>
              <a:rPr lang="tr-TR" sz="4400" dirty="0" smtClean="0"/>
              <a:t> </a:t>
            </a:r>
            <a:r>
              <a:rPr lang="tr-TR" sz="4400" dirty="0" err="1" smtClean="0"/>
              <a:t>Gynecol</a:t>
            </a:r>
            <a:endParaRPr lang="tr-TR" sz="4400" dirty="0" smtClean="0"/>
          </a:p>
          <a:p>
            <a:r>
              <a:rPr lang="tr-TR" sz="4400" dirty="0" smtClean="0"/>
              <a:t>2009;200:625.e1-8</a:t>
            </a:r>
          </a:p>
          <a:p>
            <a:endParaRPr lang="tr-TR" sz="4400" dirty="0" smtClean="0"/>
          </a:p>
          <a:p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Servikal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Dilatasyon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 RCT, 1 </a:t>
            </a:r>
            <a:r>
              <a:rPr lang="tr-TR" dirty="0" err="1" smtClean="0"/>
              <a:t>Cochrane</a:t>
            </a:r>
            <a:r>
              <a:rPr lang="tr-TR" dirty="0" smtClean="0"/>
              <a:t> derleme</a:t>
            </a:r>
          </a:p>
          <a:p>
            <a:r>
              <a:rPr lang="tr-TR" dirty="0" err="1" smtClean="0"/>
              <a:t>Morbidite</a:t>
            </a:r>
            <a:r>
              <a:rPr lang="tr-TR" dirty="0" smtClean="0"/>
              <a:t> ve </a:t>
            </a:r>
            <a:r>
              <a:rPr lang="tr-TR" dirty="0" err="1" smtClean="0"/>
              <a:t>hematometra</a:t>
            </a:r>
            <a:r>
              <a:rPr lang="tr-TR" dirty="0" smtClean="0"/>
              <a:t> açısından fark yok.</a:t>
            </a:r>
          </a:p>
          <a:p>
            <a:r>
              <a:rPr lang="tr-TR" dirty="0" smtClean="0"/>
              <a:t>Öneri: D  Düzey: Yüksek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Ahmed</a:t>
            </a:r>
            <a:r>
              <a:rPr lang="tr-TR" sz="1100" dirty="0" smtClean="0"/>
              <a:t> B, Abu </a:t>
            </a:r>
            <a:r>
              <a:rPr lang="tr-TR" sz="1100" dirty="0" err="1" smtClean="0"/>
              <a:t>Nahia</a:t>
            </a:r>
            <a:r>
              <a:rPr lang="tr-TR" sz="1100" dirty="0" smtClean="0"/>
              <a:t> F, </a:t>
            </a:r>
            <a:r>
              <a:rPr lang="tr-TR" sz="1100" dirty="0" err="1" smtClean="0"/>
              <a:t>Abushama</a:t>
            </a:r>
            <a:r>
              <a:rPr lang="tr-TR" sz="1100" dirty="0" smtClean="0"/>
              <a:t> M. </a:t>
            </a:r>
            <a:r>
              <a:rPr lang="tr-TR" sz="1100" dirty="0" err="1" smtClean="0"/>
              <a:t>Routine</a:t>
            </a:r>
            <a:r>
              <a:rPr lang="tr-TR" sz="1100" dirty="0" smtClean="0"/>
              <a:t> </a:t>
            </a:r>
            <a:r>
              <a:rPr lang="tr-TR" sz="1100" dirty="0" err="1" smtClean="0"/>
              <a:t>cervical</a:t>
            </a:r>
            <a:r>
              <a:rPr lang="tr-TR" sz="1100" dirty="0" smtClean="0"/>
              <a:t> </a:t>
            </a:r>
            <a:r>
              <a:rPr lang="tr-TR" sz="1100" dirty="0" err="1" smtClean="0"/>
              <a:t>dilatation</a:t>
            </a:r>
            <a:r>
              <a:rPr lang="tr-TR" sz="1100" dirty="0" smtClean="0"/>
              <a:t> </a:t>
            </a:r>
            <a:r>
              <a:rPr lang="tr-TR" sz="1100" dirty="0" err="1" smtClean="0"/>
              <a:t>during</a:t>
            </a:r>
            <a:r>
              <a:rPr lang="tr-TR" sz="1100" dirty="0" smtClean="0"/>
              <a:t> </a:t>
            </a:r>
            <a:r>
              <a:rPr lang="tr-TR" sz="1100" dirty="0" err="1" smtClean="0"/>
              <a:t>elective</a:t>
            </a:r>
            <a:r>
              <a:rPr lang="tr-TR" sz="1100" dirty="0" smtClean="0"/>
              <a:t> </a:t>
            </a:r>
            <a:r>
              <a:rPr lang="en-US" sz="1100" dirty="0" smtClean="0"/>
              <a:t>cesarean section and its influence on maternal</a:t>
            </a:r>
            <a:r>
              <a:rPr lang="tr-TR" sz="1100" dirty="0" smtClean="0"/>
              <a:t> </a:t>
            </a:r>
            <a:r>
              <a:rPr lang="en-US" sz="1100" dirty="0" smtClean="0"/>
              <a:t>morbidity: a randomized controlled study.</a:t>
            </a:r>
            <a:r>
              <a:rPr lang="tr-TR" sz="1100" dirty="0" smtClean="0"/>
              <a:t> J </a:t>
            </a:r>
            <a:r>
              <a:rPr lang="tr-TR" sz="1100" dirty="0" err="1" smtClean="0"/>
              <a:t>Perinat</a:t>
            </a:r>
            <a:r>
              <a:rPr lang="tr-TR" sz="1100" dirty="0" smtClean="0"/>
              <a:t> </a:t>
            </a:r>
            <a:r>
              <a:rPr lang="tr-TR" sz="1100" dirty="0" err="1" smtClean="0"/>
              <a:t>Med</a:t>
            </a:r>
            <a:r>
              <a:rPr lang="tr-TR" sz="1100" dirty="0" smtClean="0"/>
              <a:t> 2005;33:510-3.</a:t>
            </a:r>
          </a:p>
          <a:p>
            <a:r>
              <a:rPr lang="tr-TR" sz="1100" b="1" dirty="0" smtClean="0">
                <a:solidFill>
                  <a:srgbClr val="FF0000"/>
                </a:solidFill>
              </a:rPr>
              <a:t>*Tosun M, Sakinci M, </a:t>
            </a:r>
            <a:r>
              <a:rPr lang="tr-TR" sz="1100" b="1" dirty="0" err="1" smtClean="0">
                <a:solidFill>
                  <a:srgbClr val="FF0000"/>
                </a:solidFill>
              </a:rPr>
              <a:t>Celik</a:t>
            </a:r>
            <a:r>
              <a:rPr lang="tr-TR" sz="1100" b="1" dirty="0" smtClean="0">
                <a:solidFill>
                  <a:srgbClr val="FF0000"/>
                </a:solidFill>
              </a:rPr>
              <a:t> H, et al. </a:t>
            </a:r>
            <a:r>
              <a:rPr lang="en-US" sz="1100" b="1" dirty="0" smtClean="0">
                <a:solidFill>
                  <a:srgbClr val="FF0000"/>
                </a:solidFill>
              </a:rPr>
              <a:t>A randomized controlled study investigating the</a:t>
            </a:r>
            <a:r>
              <a:rPr lang="tr-TR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smtClean="0">
                <a:solidFill>
                  <a:srgbClr val="FF0000"/>
                </a:solidFill>
              </a:rPr>
              <a:t>necessity of routine cervical dilatation during</a:t>
            </a:r>
            <a:r>
              <a:rPr lang="tr-TR" sz="1100" b="1" dirty="0" smtClean="0">
                <a:solidFill>
                  <a:srgbClr val="FF0000"/>
                </a:solidFill>
              </a:rPr>
              <a:t> </a:t>
            </a:r>
            <a:r>
              <a:rPr lang="tr-TR" sz="1100" b="1" dirty="0" err="1" smtClean="0">
                <a:solidFill>
                  <a:srgbClr val="FF0000"/>
                </a:solidFill>
              </a:rPr>
              <a:t>elective</a:t>
            </a:r>
            <a:r>
              <a:rPr lang="tr-TR" sz="1100" b="1" dirty="0" smtClean="0">
                <a:solidFill>
                  <a:srgbClr val="FF0000"/>
                </a:solidFill>
              </a:rPr>
              <a:t> </a:t>
            </a:r>
            <a:r>
              <a:rPr lang="tr-TR" sz="1100" b="1" dirty="0" err="1" smtClean="0">
                <a:solidFill>
                  <a:srgbClr val="FF0000"/>
                </a:solidFill>
              </a:rPr>
              <a:t>cesarean</a:t>
            </a:r>
            <a:r>
              <a:rPr lang="tr-TR" sz="1100" b="1" dirty="0" smtClean="0">
                <a:solidFill>
                  <a:srgbClr val="FF0000"/>
                </a:solidFill>
              </a:rPr>
              <a:t> </a:t>
            </a:r>
            <a:r>
              <a:rPr lang="tr-TR" sz="1100" b="1" dirty="0" err="1" smtClean="0">
                <a:solidFill>
                  <a:srgbClr val="FF0000"/>
                </a:solidFill>
              </a:rPr>
              <a:t>section</a:t>
            </a:r>
            <a:r>
              <a:rPr lang="tr-TR" sz="1100" b="1" dirty="0" smtClean="0">
                <a:solidFill>
                  <a:srgbClr val="FF0000"/>
                </a:solidFill>
              </a:rPr>
              <a:t>. </a:t>
            </a:r>
            <a:r>
              <a:rPr lang="tr-TR" sz="1100" b="1" dirty="0" err="1" smtClean="0">
                <a:solidFill>
                  <a:srgbClr val="FF0000"/>
                </a:solidFill>
              </a:rPr>
              <a:t>Arch</a:t>
            </a:r>
            <a:r>
              <a:rPr lang="tr-TR" sz="1100" b="1" dirty="0" smtClean="0">
                <a:solidFill>
                  <a:srgbClr val="FF0000"/>
                </a:solidFill>
              </a:rPr>
              <a:t> </a:t>
            </a:r>
            <a:r>
              <a:rPr lang="tr-TR" sz="1100" b="1" dirty="0" err="1" smtClean="0">
                <a:solidFill>
                  <a:srgbClr val="FF0000"/>
                </a:solidFill>
              </a:rPr>
              <a:t>Gynecol</a:t>
            </a:r>
            <a:r>
              <a:rPr lang="tr-TR" sz="1100" b="1" dirty="0" smtClean="0">
                <a:solidFill>
                  <a:srgbClr val="FF0000"/>
                </a:solidFill>
              </a:rPr>
              <a:t> </a:t>
            </a:r>
            <a:r>
              <a:rPr lang="tr-TR" sz="1100" b="1" dirty="0" err="1" smtClean="0">
                <a:solidFill>
                  <a:srgbClr val="FF0000"/>
                </a:solidFill>
              </a:rPr>
              <a:t>Obstet</a:t>
            </a:r>
            <a:r>
              <a:rPr lang="tr-TR" sz="1100" b="1" dirty="0" smtClean="0">
                <a:solidFill>
                  <a:srgbClr val="FF0000"/>
                </a:solidFill>
              </a:rPr>
              <a:t> 2011;284:85-9.</a:t>
            </a:r>
          </a:p>
          <a:p>
            <a:r>
              <a:rPr lang="tr-TR" sz="1100" b="1" dirty="0" smtClean="0">
                <a:solidFill>
                  <a:srgbClr val="FF0000"/>
                </a:solidFill>
              </a:rPr>
              <a:t>*</a:t>
            </a:r>
            <a:r>
              <a:rPr lang="tr-TR" sz="1100" b="1" dirty="0" err="1" smtClean="0">
                <a:solidFill>
                  <a:srgbClr val="FF0000"/>
                </a:solidFill>
              </a:rPr>
              <a:t>Gungorduk</a:t>
            </a:r>
            <a:r>
              <a:rPr lang="tr-TR" sz="1100" b="1" dirty="0" smtClean="0">
                <a:solidFill>
                  <a:srgbClr val="FF0000"/>
                </a:solidFill>
              </a:rPr>
              <a:t> K, </a:t>
            </a:r>
            <a:r>
              <a:rPr lang="tr-TR" sz="1100" b="1" dirty="0" err="1" smtClean="0">
                <a:solidFill>
                  <a:srgbClr val="FF0000"/>
                </a:solidFill>
              </a:rPr>
              <a:t>Yildirim</a:t>
            </a:r>
            <a:r>
              <a:rPr lang="tr-TR" sz="1100" b="1" dirty="0" smtClean="0">
                <a:solidFill>
                  <a:srgbClr val="FF0000"/>
                </a:solidFill>
              </a:rPr>
              <a:t> G, Ark C. Is </a:t>
            </a:r>
            <a:r>
              <a:rPr lang="tr-TR" sz="1100" b="1" dirty="0" err="1" smtClean="0">
                <a:solidFill>
                  <a:srgbClr val="FF0000"/>
                </a:solidFill>
              </a:rPr>
              <a:t>routine</a:t>
            </a:r>
            <a:r>
              <a:rPr lang="tr-TR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smtClean="0">
                <a:solidFill>
                  <a:srgbClr val="FF0000"/>
                </a:solidFill>
              </a:rPr>
              <a:t>cervical dilatation necessary during elective</a:t>
            </a:r>
            <a:r>
              <a:rPr lang="tr-TR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smtClean="0">
                <a:solidFill>
                  <a:srgbClr val="FF0000"/>
                </a:solidFill>
              </a:rPr>
              <a:t>caesarean section? A </a:t>
            </a:r>
            <a:r>
              <a:rPr lang="en-US" sz="1100" b="1" dirty="0" err="1" smtClean="0">
                <a:solidFill>
                  <a:srgbClr val="FF0000"/>
                </a:solidFill>
              </a:rPr>
              <a:t>randomised</a:t>
            </a:r>
            <a:r>
              <a:rPr lang="en-US" sz="1100" b="1" dirty="0" smtClean="0">
                <a:solidFill>
                  <a:srgbClr val="FF0000"/>
                </a:solidFill>
              </a:rPr>
              <a:t> controlled</a:t>
            </a:r>
            <a:r>
              <a:rPr lang="tr-TR" sz="1100" b="1" dirty="0" smtClean="0">
                <a:solidFill>
                  <a:srgbClr val="FF0000"/>
                </a:solidFill>
              </a:rPr>
              <a:t> </a:t>
            </a:r>
            <a:r>
              <a:rPr lang="tr-TR" sz="1100" b="1" dirty="0" err="1" smtClean="0">
                <a:solidFill>
                  <a:srgbClr val="FF0000"/>
                </a:solidFill>
              </a:rPr>
              <a:t>trial</a:t>
            </a:r>
            <a:r>
              <a:rPr lang="tr-TR" sz="1100" b="1" dirty="0" smtClean="0">
                <a:solidFill>
                  <a:srgbClr val="FF0000"/>
                </a:solidFill>
              </a:rPr>
              <a:t>. </a:t>
            </a:r>
            <a:r>
              <a:rPr lang="tr-TR" sz="1100" b="1" dirty="0" err="1" smtClean="0">
                <a:solidFill>
                  <a:srgbClr val="FF0000"/>
                </a:solidFill>
              </a:rPr>
              <a:t>AustNZ</a:t>
            </a:r>
            <a:r>
              <a:rPr lang="tr-TR" sz="1100" b="1" dirty="0" smtClean="0">
                <a:solidFill>
                  <a:srgbClr val="FF0000"/>
                </a:solidFill>
              </a:rPr>
              <a:t> J </a:t>
            </a:r>
            <a:r>
              <a:rPr lang="tr-TR" sz="1100" b="1" dirty="0" err="1" smtClean="0">
                <a:solidFill>
                  <a:srgbClr val="FF0000"/>
                </a:solidFill>
              </a:rPr>
              <a:t>Obstet</a:t>
            </a:r>
            <a:r>
              <a:rPr lang="tr-TR" sz="1100" b="1" dirty="0" smtClean="0">
                <a:solidFill>
                  <a:srgbClr val="FF0000"/>
                </a:solidFill>
              </a:rPr>
              <a:t> </a:t>
            </a:r>
            <a:r>
              <a:rPr lang="tr-TR" sz="1100" b="1" dirty="0" err="1" smtClean="0">
                <a:solidFill>
                  <a:srgbClr val="FF0000"/>
                </a:solidFill>
              </a:rPr>
              <a:t>Gynaecol</a:t>
            </a:r>
            <a:r>
              <a:rPr lang="tr-TR" sz="1100" b="1" dirty="0" smtClean="0">
                <a:solidFill>
                  <a:srgbClr val="FF0000"/>
                </a:solidFill>
              </a:rPr>
              <a:t> 2009;49:263-7.</a:t>
            </a:r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Liabsuetrakul</a:t>
            </a:r>
            <a:r>
              <a:rPr lang="tr-TR" sz="1100" dirty="0" smtClean="0"/>
              <a:t> T, </a:t>
            </a:r>
            <a:r>
              <a:rPr lang="tr-TR" sz="1100" dirty="0" err="1" smtClean="0"/>
              <a:t>Peeyananjarassri</a:t>
            </a:r>
            <a:r>
              <a:rPr lang="tr-TR" sz="1100" dirty="0" smtClean="0"/>
              <a:t> K. </a:t>
            </a:r>
            <a:r>
              <a:rPr lang="en-US" sz="1100" dirty="0" smtClean="0"/>
              <a:t>Mechanical dilatation of the cervix at non-</a:t>
            </a:r>
            <a:r>
              <a:rPr lang="en-US" sz="1100" dirty="0" err="1" smtClean="0"/>
              <a:t>labour</a:t>
            </a:r>
            <a:r>
              <a:rPr lang="tr-TR" sz="1100" dirty="0" smtClean="0"/>
              <a:t> </a:t>
            </a:r>
            <a:r>
              <a:rPr lang="en-US" sz="1100" dirty="0" smtClean="0"/>
              <a:t>caesarean section for reducing postoperative</a:t>
            </a:r>
            <a:r>
              <a:rPr lang="tr-TR" sz="1100" dirty="0" smtClean="0"/>
              <a:t> </a:t>
            </a:r>
            <a:r>
              <a:rPr lang="tr-TR" sz="1100" dirty="0" err="1" smtClean="0"/>
              <a:t>morbidity</a:t>
            </a:r>
            <a:r>
              <a:rPr lang="tr-TR" sz="1100" dirty="0" smtClean="0"/>
              <a:t>. </a:t>
            </a:r>
            <a:r>
              <a:rPr lang="tr-TR" sz="1100" dirty="0" err="1" smtClean="0"/>
              <a:t>Cochrane</a:t>
            </a:r>
            <a:r>
              <a:rPr lang="tr-TR" sz="1100" dirty="0" smtClean="0"/>
              <a:t> </a:t>
            </a:r>
            <a:r>
              <a:rPr lang="tr-TR" sz="1100" dirty="0" err="1" smtClean="0"/>
              <a:t>Database</a:t>
            </a:r>
            <a:r>
              <a:rPr lang="tr-TR" sz="1100" dirty="0" smtClean="0"/>
              <a:t> </a:t>
            </a:r>
            <a:r>
              <a:rPr lang="tr-TR" sz="1100" dirty="0" err="1" smtClean="0"/>
              <a:t>Syst</a:t>
            </a:r>
            <a:r>
              <a:rPr lang="tr-TR" sz="1100" dirty="0" smtClean="0"/>
              <a:t> </a:t>
            </a:r>
            <a:r>
              <a:rPr lang="tr-TR" sz="1100" dirty="0" err="1" smtClean="0"/>
              <a:t>Rev</a:t>
            </a:r>
            <a:r>
              <a:rPr lang="tr-TR" sz="1100" dirty="0" smtClean="0"/>
              <a:t> 2011; 11:CD008019.</a:t>
            </a:r>
          </a:p>
          <a:p>
            <a:endParaRPr lang="tr-TR" sz="1400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Uterusun</a:t>
            </a:r>
            <a:r>
              <a:rPr lang="tr-TR" b="1" dirty="0" smtClean="0">
                <a:solidFill>
                  <a:schemeClr val="tx2"/>
                </a:solidFill>
              </a:rPr>
              <a:t> Kapatılması (Tek vs Çift Tabaka)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6000768"/>
          </a:xfrm>
        </p:spPr>
        <p:txBody>
          <a:bodyPr>
            <a:normAutofit/>
          </a:bodyPr>
          <a:lstStyle/>
          <a:p>
            <a:r>
              <a:rPr lang="tr-TR" dirty="0" smtClean="0"/>
              <a:t>2 RCT, 1 </a:t>
            </a:r>
            <a:r>
              <a:rPr lang="tr-TR" dirty="0" err="1" smtClean="0"/>
              <a:t>metaanaliz</a:t>
            </a:r>
            <a:r>
              <a:rPr lang="tr-TR" dirty="0" smtClean="0"/>
              <a:t>, 1 </a:t>
            </a:r>
            <a:r>
              <a:rPr lang="tr-TR" dirty="0" err="1" smtClean="0"/>
              <a:t>Cochrane</a:t>
            </a:r>
            <a:r>
              <a:rPr lang="tr-TR" dirty="0" smtClean="0"/>
              <a:t> derleme</a:t>
            </a:r>
          </a:p>
          <a:p>
            <a:r>
              <a:rPr lang="tr-TR" dirty="0" smtClean="0"/>
              <a:t>Enfeksiyon, süre, ağrı, kan transfüzyonu ihtiyacı, tekrar hastaneye yatış, emzirme açılarından bir fark yok.</a:t>
            </a:r>
          </a:p>
          <a:p>
            <a:r>
              <a:rPr lang="tr-TR" dirty="0" smtClean="0"/>
              <a:t>Ancak, daha sonraki gebelikte komplikasyon ve </a:t>
            </a:r>
            <a:r>
              <a:rPr lang="tr-TR" dirty="0" err="1" smtClean="0"/>
              <a:t>rüptür</a:t>
            </a:r>
            <a:r>
              <a:rPr lang="tr-TR" dirty="0" smtClean="0"/>
              <a:t>?</a:t>
            </a:r>
          </a:p>
          <a:p>
            <a:endParaRPr lang="tr-TR" dirty="0" smtClean="0"/>
          </a:p>
          <a:p>
            <a:r>
              <a:rPr lang="tr-TR" sz="1100" dirty="0" smtClean="0"/>
              <a:t>*</a:t>
            </a:r>
            <a:r>
              <a:rPr lang="fr-FR" sz="1100" dirty="0" err="1" smtClean="0"/>
              <a:t>Caesarean</a:t>
            </a:r>
            <a:r>
              <a:rPr lang="fr-FR" sz="1100" dirty="0" smtClean="0"/>
              <a:t> section </a:t>
            </a:r>
            <a:r>
              <a:rPr lang="fr-FR" sz="1100" dirty="0" err="1" smtClean="0"/>
              <a:t>surgical</a:t>
            </a:r>
            <a:r>
              <a:rPr lang="fr-FR" sz="1100" dirty="0" smtClean="0"/>
              <a:t> techniques: a</a:t>
            </a:r>
            <a:r>
              <a:rPr lang="tr-TR" sz="1100" dirty="0" smtClean="0"/>
              <a:t> </a:t>
            </a:r>
            <a:r>
              <a:rPr lang="en-US" sz="1100" dirty="0" err="1" smtClean="0"/>
              <a:t>randomised</a:t>
            </a:r>
            <a:r>
              <a:rPr lang="en-US" sz="1100" dirty="0" smtClean="0"/>
              <a:t> factorial trial (CAESAR)*. BJOG</a:t>
            </a:r>
            <a:r>
              <a:rPr lang="tr-TR" sz="1100" dirty="0" smtClean="0"/>
              <a:t> 2010;117:1366-76.</a:t>
            </a:r>
          </a:p>
          <a:p>
            <a:pPr>
              <a:buNone/>
            </a:pPr>
            <a:r>
              <a:rPr lang="tr-TR" sz="1100" dirty="0" smtClean="0"/>
              <a:t>	</a:t>
            </a:r>
            <a:r>
              <a:rPr lang="tr-TR" sz="1100" u="sng" dirty="0" smtClean="0"/>
              <a:t>*</a:t>
            </a:r>
            <a:r>
              <a:rPr lang="fr-FR" sz="1100" u="sng" dirty="0" err="1" smtClean="0"/>
              <a:t>Roberge</a:t>
            </a:r>
            <a:r>
              <a:rPr lang="fr-FR" sz="1100" u="sng" dirty="0" smtClean="0"/>
              <a:t> S, </a:t>
            </a:r>
            <a:r>
              <a:rPr lang="fr-FR" sz="1100" u="sng" dirty="0" err="1" smtClean="0"/>
              <a:t>Chaillet</a:t>
            </a:r>
            <a:r>
              <a:rPr lang="fr-FR" sz="1100" u="sng" dirty="0" smtClean="0"/>
              <a:t> N, Boutin A, et al.</a:t>
            </a:r>
            <a:r>
              <a:rPr lang="tr-TR" sz="1100" u="sng" dirty="0" smtClean="0"/>
              <a:t> </a:t>
            </a:r>
            <a:r>
              <a:rPr lang="en-US" sz="1100" u="sng" dirty="0" smtClean="0"/>
              <a:t>Single- versus double-layer closure of the </a:t>
            </a:r>
            <a:r>
              <a:rPr lang="en-US" sz="1100" u="sng" dirty="0" err="1" smtClean="0"/>
              <a:t>hysterotomy</a:t>
            </a:r>
            <a:r>
              <a:rPr lang="tr-TR" sz="1100" u="sng" dirty="0" smtClean="0"/>
              <a:t> </a:t>
            </a:r>
            <a:r>
              <a:rPr lang="en-US" sz="1100" u="sng" dirty="0" smtClean="0"/>
              <a:t>incision during cesarean delivery and</a:t>
            </a:r>
            <a:r>
              <a:rPr lang="tr-TR" sz="1100" u="sng" dirty="0" smtClean="0"/>
              <a:t> </a:t>
            </a:r>
            <a:r>
              <a:rPr lang="en-US" sz="1100" u="sng" dirty="0" smtClean="0"/>
              <a:t>risk of uterine rupture. </a:t>
            </a:r>
            <a:r>
              <a:rPr lang="en-US" sz="1100" u="sng" dirty="0" err="1" smtClean="0"/>
              <a:t>Int</a:t>
            </a:r>
            <a:r>
              <a:rPr lang="en-US" sz="1100" u="sng" dirty="0" smtClean="0"/>
              <a:t> J </a:t>
            </a:r>
            <a:r>
              <a:rPr lang="en-US" sz="1100" u="sng" dirty="0" err="1" smtClean="0"/>
              <a:t>Gynaecol</a:t>
            </a:r>
            <a:r>
              <a:rPr lang="en-US" sz="1100" u="sng" dirty="0" smtClean="0"/>
              <a:t> </a:t>
            </a:r>
            <a:r>
              <a:rPr lang="en-US" sz="1100" u="sng" dirty="0" err="1" smtClean="0"/>
              <a:t>Obstet</a:t>
            </a:r>
            <a:r>
              <a:rPr lang="tr-TR" sz="1100" u="sng" dirty="0" smtClean="0"/>
              <a:t> 2011;115:5-10.</a:t>
            </a:r>
          </a:p>
          <a:p>
            <a:pPr>
              <a:buNone/>
            </a:pPr>
            <a:r>
              <a:rPr lang="tr-TR" sz="1100" dirty="0" smtClean="0"/>
              <a:t>	*</a:t>
            </a:r>
            <a:r>
              <a:rPr lang="nb-NO" sz="1100" dirty="0" smtClean="0"/>
              <a:t>Dodd JM, Anderson ER, Gates S. Surgical</a:t>
            </a:r>
            <a:r>
              <a:rPr lang="tr-TR" sz="1100" dirty="0" smtClean="0"/>
              <a:t> </a:t>
            </a:r>
            <a:r>
              <a:rPr lang="tr-TR" sz="1100" dirty="0" err="1" smtClean="0"/>
              <a:t>techniques</a:t>
            </a:r>
            <a:r>
              <a:rPr lang="tr-TR" sz="1100" dirty="0" smtClean="0"/>
              <a:t> </a:t>
            </a:r>
            <a:r>
              <a:rPr lang="tr-TR" sz="1100" dirty="0" err="1" smtClean="0"/>
              <a:t>for</a:t>
            </a:r>
            <a:r>
              <a:rPr lang="tr-TR" sz="1100" dirty="0" smtClean="0"/>
              <a:t> </a:t>
            </a:r>
            <a:r>
              <a:rPr lang="tr-TR" sz="1100" dirty="0" err="1" smtClean="0"/>
              <a:t>uterine</a:t>
            </a:r>
            <a:r>
              <a:rPr lang="tr-TR" sz="1100" dirty="0" smtClean="0"/>
              <a:t> </a:t>
            </a:r>
            <a:r>
              <a:rPr lang="tr-TR" sz="1100" dirty="0" err="1" smtClean="0"/>
              <a:t>incision</a:t>
            </a:r>
            <a:r>
              <a:rPr lang="tr-TR" sz="1100" dirty="0" smtClean="0"/>
              <a:t> </a:t>
            </a:r>
            <a:r>
              <a:rPr lang="tr-TR" sz="1100" dirty="0" err="1" smtClean="0"/>
              <a:t>and</a:t>
            </a:r>
            <a:r>
              <a:rPr lang="tr-TR" sz="1100" dirty="0" smtClean="0"/>
              <a:t> </a:t>
            </a:r>
            <a:r>
              <a:rPr lang="tr-TR" sz="1100" dirty="0" err="1" smtClean="0"/>
              <a:t>uterine</a:t>
            </a:r>
            <a:r>
              <a:rPr lang="tr-TR" sz="1100" dirty="0" smtClean="0"/>
              <a:t> </a:t>
            </a:r>
            <a:r>
              <a:rPr lang="tr-TR" sz="1100" dirty="0" err="1" smtClean="0"/>
              <a:t>closure</a:t>
            </a:r>
            <a:endParaRPr lang="tr-TR" sz="1100" dirty="0" smtClean="0"/>
          </a:p>
          <a:p>
            <a:pPr>
              <a:buNone/>
            </a:pPr>
            <a:r>
              <a:rPr lang="tr-TR" sz="1100" dirty="0" smtClean="0"/>
              <a:t>	</a:t>
            </a:r>
            <a:r>
              <a:rPr lang="en-US" sz="1100" dirty="0" smtClean="0"/>
              <a:t>at the time of caesarean section. Cochrane</a:t>
            </a:r>
            <a:r>
              <a:rPr lang="tr-TR" sz="1100" dirty="0" smtClean="0"/>
              <a:t> </a:t>
            </a:r>
            <a:r>
              <a:rPr lang="tr-TR" sz="1100" dirty="0" err="1" smtClean="0"/>
              <a:t>Database</a:t>
            </a:r>
            <a:r>
              <a:rPr lang="tr-TR" sz="1100" dirty="0" smtClean="0"/>
              <a:t> </a:t>
            </a:r>
            <a:r>
              <a:rPr lang="tr-TR" sz="1100" dirty="0" err="1" smtClean="0"/>
              <a:t>Syst</a:t>
            </a:r>
            <a:r>
              <a:rPr lang="tr-TR" sz="1100" dirty="0" smtClean="0"/>
              <a:t> </a:t>
            </a:r>
            <a:r>
              <a:rPr lang="tr-TR" sz="1100" dirty="0" err="1" smtClean="0"/>
              <a:t>Rev</a:t>
            </a:r>
            <a:r>
              <a:rPr lang="tr-TR" sz="1100" dirty="0" smtClean="0"/>
              <a:t> 2008;3:CD004732.</a:t>
            </a:r>
          </a:p>
          <a:p>
            <a:pPr>
              <a:buNone/>
            </a:pPr>
            <a:r>
              <a:rPr lang="tr-TR" sz="1100" dirty="0" smtClean="0"/>
              <a:t>	* </a:t>
            </a:r>
            <a:r>
              <a:rPr lang="tr-TR" sz="1100" dirty="0" err="1" smtClean="0"/>
              <a:t>Viney</a:t>
            </a:r>
            <a:r>
              <a:rPr lang="tr-TR" sz="1100" dirty="0" smtClean="0"/>
              <a:t> R, </a:t>
            </a:r>
            <a:r>
              <a:rPr lang="tr-TR" sz="1100" dirty="0" err="1" smtClean="0"/>
              <a:t>Isaacs</a:t>
            </a:r>
            <a:r>
              <a:rPr lang="tr-TR" sz="1100" dirty="0" smtClean="0"/>
              <a:t> C, </a:t>
            </a:r>
            <a:r>
              <a:rPr lang="tr-TR" sz="1100" dirty="0" err="1" smtClean="0"/>
              <a:t>Chelmow</a:t>
            </a:r>
            <a:r>
              <a:rPr lang="tr-TR" sz="1100" dirty="0" smtClean="0"/>
              <a:t> D. </a:t>
            </a:r>
            <a:r>
              <a:rPr lang="tr-TR" sz="1100" dirty="0" err="1" smtClean="0"/>
              <a:t>Intraabdominal</a:t>
            </a:r>
            <a:r>
              <a:rPr lang="tr-TR" sz="1100" dirty="0" smtClean="0"/>
              <a:t> </a:t>
            </a:r>
            <a:r>
              <a:rPr lang="en-US" sz="1100" dirty="0" smtClean="0"/>
              <a:t>Irrigation at cesarean delivery: a</a:t>
            </a:r>
            <a:r>
              <a:rPr lang="tr-TR" sz="1100" dirty="0" smtClean="0"/>
              <a:t> </a:t>
            </a:r>
            <a:r>
              <a:rPr lang="en-US" sz="1100" dirty="0" smtClean="0"/>
              <a:t>randomized controlled trial. </a:t>
            </a:r>
            <a:r>
              <a:rPr lang="en-US" sz="1100" dirty="0" err="1" smtClean="0"/>
              <a:t>Obstet</a:t>
            </a:r>
            <a:r>
              <a:rPr lang="en-US" sz="1100" dirty="0" smtClean="0"/>
              <a:t> </a:t>
            </a:r>
            <a:r>
              <a:rPr lang="en-US" sz="1100" dirty="0" err="1" smtClean="0"/>
              <a:t>Gynecol</a:t>
            </a:r>
            <a:r>
              <a:rPr lang="tr-TR" sz="1100" dirty="0" smtClean="0"/>
              <a:t> 2012;120:708.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Uterusun</a:t>
            </a:r>
            <a:r>
              <a:rPr lang="tr-TR" b="1" dirty="0" smtClean="0">
                <a:solidFill>
                  <a:schemeClr val="tx2"/>
                </a:solidFill>
              </a:rPr>
              <a:t> Kapatılması (Tek vs Çift Tabaka)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071966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Fertilite</a:t>
            </a:r>
            <a:r>
              <a:rPr lang="tr-TR" dirty="0" smtClean="0"/>
              <a:t> isteyenlerde çift tabaka kapatma</a:t>
            </a:r>
          </a:p>
          <a:p>
            <a:r>
              <a:rPr lang="tr-TR" dirty="0" smtClean="0"/>
              <a:t>Öneri: C  Düzey: Orta. Yani vakaya göre davranılmalı. Kişiselleştir!</a:t>
            </a:r>
          </a:p>
          <a:p>
            <a:endParaRPr lang="tr-TR" dirty="0" smtClean="0"/>
          </a:p>
          <a:p>
            <a:r>
              <a:rPr lang="tr-TR" dirty="0" err="1" smtClean="0"/>
              <a:t>Fertilite</a:t>
            </a:r>
            <a:r>
              <a:rPr lang="tr-TR" dirty="0" smtClean="0"/>
              <a:t> istemeyenlerde tek tabaka kapatma</a:t>
            </a:r>
          </a:p>
          <a:p>
            <a:r>
              <a:rPr lang="tr-TR" dirty="0" smtClean="0"/>
              <a:t>Öneri: A  Düzey: Yüksek 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Kilitli veya Kilitsiz </a:t>
            </a:r>
            <a:r>
              <a:rPr lang="tr-TR" b="1" dirty="0" err="1" smtClean="0">
                <a:solidFill>
                  <a:schemeClr val="tx2"/>
                </a:solidFill>
              </a:rPr>
              <a:t>sütür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RCT yok.</a:t>
            </a:r>
          </a:p>
          <a:p>
            <a:r>
              <a:rPr lang="tr-TR" dirty="0" smtClean="0"/>
              <a:t>Kilitli </a:t>
            </a:r>
            <a:r>
              <a:rPr lang="tr-TR" dirty="0" err="1" smtClean="0"/>
              <a:t>sütürlerde</a:t>
            </a:r>
            <a:r>
              <a:rPr lang="tr-TR" dirty="0" smtClean="0"/>
              <a:t>, iyileşme döneminde </a:t>
            </a:r>
            <a:r>
              <a:rPr lang="tr-TR" dirty="0" err="1" smtClean="0"/>
              <a:t>myometrium</a:t>
            </a:r>
            <a:r>
              <a:rPr lang="tr-TR" dirty="0" smtClean="0"/>
              <a:t> daha ince, </a:t>
            </a:r>
            <a:r>
              <a:rPr lang="tr-TR" dirty="0" err="1" smtClean="0"/>
              <a:t>skar</a:t>
            </a:r>
            <a:r>
              <a:rPr lang="tr-TR" dirty="0" smtClean="0"/>
              <a:t> </a:t>
            </a:r>
            <a:r>
              <a:rPr lang="tr-TR" dirty="0" err="1" smtClean="0"/>
              <a:t>defekti</a:t>
            </a:r>
            <a:r>
              <a:rPr lang="tr-TR" dirty="0" smtClean="0"/>
              <a:t>, ayrılma daha fazla.</a:t>
            </a:r>
          </a:p>
          <a:p>
            <a:endParaRPr lang="tr-TR" dirty="0"/>
          </a:p>
          <a:p>
            <a:endParaRPr lang="tr-TR" sz="1600" dirty="0" smtClean="0">
              <a:solidFill>
                <a:schemeClr val="tx2"/>
              </a:solidFill>
              <a:hlinkClick r:id="rId2"/>
            </a:endParaRPr>
          </a:p>
          <a:p>
            <a:r>
              <a:rPr lang="tr-TR" sz="1100" b="1" dirty="0" err="1"/>
              <a:t>Berghella</a:t>
            </a:r>
            <a:r>
              <a:rPr lang="tr-TR" sz="1100" b="1" dirty="0"/>
              <a:t> V, </a:t>
            </a:r>
            <a:r>
              <a:rPr lang="tr-TR" sz="1100" b="1" dirty="0" err="1"/>
              <a:t>UpToDate</a:t>
            </a:r>
            <a:r>
              <a:rPr lang="tr-TR" sz="1100" b="1" dirty="0"/>
              <a:t>; </a:t>
            </a:r>
            <a:r>
              <a:rPr lang="tr-TR" sz="1100" b="1" dirty="0" err="1"/>
              <a:t>Cesarean</a:t>
            </a:r>
            <a:r>
              <a:rPr lang="tr-TR" sz="1100" b="1" dirty="0"/>
              <a:t> </a:t>
            </a:r>
            <a:r>
              <a:rPr lang="tr-TR" sz="1100" b="1" dirty="0" err="1"/>
              <a:t>delivery</a:t>
            </a:r>
            <a:r>
              <a:rPr lang="tr-TR" sz="1100" b="1" dirty="0"/>
              <a:t>: </a:t>
            </a:r>
            <a:r>
              <a:rPr lang="tr-TR" sz="1100" b="1" dirty="0" err="1"/>
              <a:t>Technique</a:t>
            </a:r>
            <a:r>
              <a:rPr lang="tr-TR" sz="1100" b="1" dirty="0"/>
              <a:t>, http://www.uptodate.com/contents/cesarean-delivery-technique#H23</a:t>
            </a:r>
          </a:p>
          <a:p>
            <a:r>
              <a:rPr lang="tr-TR" sz="1100" dirty="0" smtClean="0">
                <a:solidFill>
                  <a:schemeClr val="tx2"/>
                </a:solidFill>
                <a:hlinkClick r:id="rId2"/>
              </a:rPr>
              <a:t>*</a:t>
            </a:r>
            <a:r>
              <a:rPr lang="tr-TR" sz="1100" dirty="0" err="1" smtClean="0">
                <a:solidFill>
                  <a:schemeClr val="tx2"/>
                </a:solidFill>
                <a:hlinkClick r:id="rId2"/>
              </a:rPr>
              <a:t>Yasmin</a:t>
            </a:r>
            <a:r>
              <a:rPr lang="tr-TR" sz="1100" dirty="0" smtClean="0">
                <a:solidFill>
                  <a:schemeClr val="tx2"/>
                </a:solidFill>
                <a:hlinkClick r:id="rId2"/>
              </a:rPr>
              <a:t> 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S,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Sadaf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J, Fatima N.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Impact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of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methods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for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uterine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incision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closure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on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repeat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caesarean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section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scar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of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lower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uterine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segment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. J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Coll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Physicians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2"/>
              </a:rPr>
              <a:t>Surg</a:t>
            </a:r>
            <a:r>
              <a:rPr lang="tr-TR" sz="1100" dirty="0">
                <a:solidFill>
                  <a:schemeClr val="tx2"/>
                </a:solidFill>
                <a:hlinkClick r:id="rId2"/>
              </a:rPr>
              <a:t> Pak 2011; 21:522.</a:t>
            </a:r>
            <a:endParaRPr lang="tr-TR" sz="1100" dirty="0">
              <a:solidFill>
                <a:schemeClr val="tx2"/>
              </a:solidFill>
            </a:endParaRPr>
          </a:p>
          <a:p>
            <a:r>
              <a:rPr lang="tr-TR" sz="1100" dirty="0" smtClean="0">
                <a:solidFill>
                  <a:schemeClr val="tx2"/>
                </a:solidFill>
                <a:hlinkClick r:id="rId3"/>
              </a:rPr>
              <a:t>*</a:t>
            </a:r>
            <a:r>
              <a:rPr lang="tr-TR" sz="1100" dirty="0" err="1" smtClean="0">
                <a:solidFill>
                  <a:schemeClr val="tx2"/>
                </a:solidFill>
                <a:hlinkClick r:id="rId3"/>
              </a:rPr>
              <a:t>Ceci</a:t>
            </a:r>
            <a:r>
              <a:rPr lang="tr-TR" sz="1100" dirty="0" smtClean="0">
                <a:solidFill>
                  <a:schemeClr val="tx2"/>
                </a:solidFill>
                <a:hlinkClick r:id="rId3"/>
              </a:rPr>
              <a:t> 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O,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Cantatore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C,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Scioscia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M, et al.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Ultrasonographic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and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hysteroscopic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outcomes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of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uterine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scar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healing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after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cesarean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section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: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comparison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of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two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types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of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single-layer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suture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. J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Obstet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Gynaecol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3"/>
              </a:rPr>
              <a:t>Res</a:t>
            </a:r>
            <a:r>
              <a:rPr lang="tr-TR" sz="1100" dirty="0">
                <a:solidFill>
                  <a:schemeClr val="tx2"/>
                </a:solidFill>
                <a:hlinkClick r:id="rId3"/>
              </a:rPr>
              <a:t> 2012; 38:1302.</a:t>
            </a:r>
            <a:endParaRPr lang="tr-TR" sz="1100" dirty="0">
              <a:solidFill>
                <a:schemeClr val="tx2"/>
              </a:solidFill>
            </a:endParaRPr>
          </a:p>
          <a:p>
            <a:r>
              <a:rPr lang="tr-TR" sz="1100" dirty="0" smtClean="0">
                <a:solidFill>
                  <a:schemeClr val="tx2"/>
                </a:solidFill>
                <a:hlinkClick r:id="rId4"/>
              </a:rPr>
              <a:t>*</a:t>
            </a:r>
            <a:r>
              <a:rPr lang="tr-TR" sz="1100" dirty="0" err="1" smtClean="0">
                <a:solidFill>
                  <a:schemeClr val="tx2"/>
                </a:solidFill>
                <a:hlinkClick r:id="rId4"/>
              </a:rPr>
              <a:t>Roberge</a:t>
            </a:r>
            <a:r>
              <a:rPr lang="tr-TR" sz="1100" dirty="0" smtClean="0">
                <a:solidFill>
                  <a:schemeClr val="tx2"/>
                </a:solidFill>
                <a:hlinkClick r:id="rId4"/>
              </a:rPr>
              <a:t> 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S,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Chaillet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N,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Boutin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A, et al.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Single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-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versus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double-layer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closure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of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the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hysterotomy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incision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during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cesarean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delivery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and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risk of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uterine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rupture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.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Int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J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Gynaecol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</a:t>
            </a:r>
            <a:r>
              <a:rPr lang="tr-TR" sz="1100" dirty="0" err="1">
                <a:solidFill>
                  <a:schemeClr val="tx2"/>
                </a:solidFill>
                <a:hlinkClick r:id="rId4"/>
              </a:rPr>
              <a:t>Obstet</a:t>
            </a:r>
            <a:r>
              <a:rPr lang="tr-TR" sz="1100" dirty="0">
                <a:solidFill>
                  <a:schemeClr val="tx2"/>
                </a:solidFill>
                <a:hlinkClick r:id="rId4"/>
              </a:rPr>
              <a:t> 2011; 115:5.</a:t>
            </a:r>
            <a:endParaRPr lang="tr-TR" sz="1100" dirty="0">
              <a:solidFill>
                <a:schemeClr val="tx2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944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Pre</a:t>
            </a:r>
            <a:r>
              <a:rPr lang="tr-TR" b="1" dirty="0" smtClean="0">
                <a:solidFill>
                  <a:schemeClr val="tx2"/>
                </a:solidFill>
              </a:rPr>
              <a:t>-</a:t>
            </a:r>
            <a:r>
              <a:rPr lang="tr-TR" b="1" dirty="0" err="1" smtClean="0">
                <a:solidFill>
                  <a:schemeClr val="tx2"/>
                </a:solidFill>
              </a:rPr>
              <a:t>operatif</a:t>
            </a:r>
            <a:r>
              <a:rPr lang="tr-TR" b="1" dirty="0" smtClean="0">
                <a:solidFill>
                  <a:schemeClr val="tx2"/>
                </a:solidFill>
              </a:rPr>
              <a:t> Değerlendirme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smtClean="0">
                <a:solidFill>
                  <a:schemeClr val="tx2"/>
                </a:solidFill>
              </a:rPr>
              <a:t>Rıza Beyan formu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Planlı C/S: Öykü, Fizik muayene, kan idrar testleri</a:t>
            </a:r>
          </a:p>
          <a:p>
            <a:r>
              <a:rPr lang="tr-TR" dirty="0" smtClean="0"/>
              <a:t>Acil C/S: Kişiselleştirme gerekir.</a:t>
            </a:r>
          </a:p>
          <a:p>
            <a:endParaRPr lang="tr-TR" dirty="0"/>
          </a:p>
          <a:p>
            <a:r>
              <a:rPr lang="es-ES" sz="1200" dirty="0"/>
              <a:t>Naji, O, Abdallah, Y, </a:t>
            </a:r>
            <a:r>
              <a:rPr lang="es-ES" sz="1200" i="1" dirty="0"/>
              <a:t>et al</a:t>
            </a:r>
            <a:r>
              <a:rPr lang="es-ES" sz="1200" dirty="0"/>
              <a:t>,</a:t>
            </a:r>
            <a:r>
              <a:rPr lang="tr-TR" sz="1200" b="1" dirty="0" err="1" smtClean="0"/>
              <a:t>Cesarean</a:t>
            </a:r>
            <a:r>
              <a:rPr lang="tr-TR" sz="1200" b="1" dirty="0" smtClean="0"/>
              <a:t> </a:t>
            </a:r>
            <a:r>
              <a:rPr lang="tr-TR" sz="1200" b="1" dirty="0" err="1"/>
              <a:t>Birth</a:t>
            </a:r>
            <a:r>
              <a:rPr lang="tr-TR" sz="1200" b="1" dirty="0"/>
              <a:t>: </a:t>
            </a:r>
            <a:r>
              <a:rPr lang="tr-TR" sz="1200" b="1" dirty="0" err="1"/>
              <a:t>Surgical</a:t>
            </a:r>
            <a:r>
              <a:rPr lang="tr-TR" sz="1200" b="1" dirty="0"/>
              <a:t> </a:t>
            </a:r>
            <a:r>
              <a:rPr lang="tr-TR" sz="1200" b="1" dirty="0" err="1" smtClean="0"/>
              <a:t>Techniques</a:t>
            </a:r>
            <a:r>
              <a:rPr lang="tr-TR" sz="1200" b="1" dirty="0" smtClean="0"/>
              <a:t>.</a:t>
            </a:r>
            <a:r>
              <a:rPr lang="en-US" sz="1200" i="1" dirty="0"/>
              <a:t> Glob. </a:t>
            </a:r>
            <a:r>
              <a:rPr lang="en-US" sz="1200" i="1" dirty="0" err="1"/>
              <a:t>libr</a:t>
            </a:r>
            <a:r>
              <a:rPr lang="en-US" sz="1200" i="1" dirty="0"/>
              <a:t>. women's med</a:t>
            </a:r>
            <a:r>
              <a:rPr lang="en-US" sz="1200" dirty="0"/>
              <a:t>.,</a:t>
            </a:r>
            <a:br>
              <a:rPr lang="en-US" sz="1200" dirty="0"/>
            </a:br>
            <a:r>
              <a:rPr lang="en-US" sz="1200" i="1" dirty="0"/>
              <a:t>(ISSN: 1756-2228)</a:t>
            </a:r>
            <a:r>
              <a:rPr lang="en-US" sz="1200" dirty="0"/>
              <a:t> 2010; DOI 10.3843/</a:t>
            </a:r>
            <a:r>
              <a:rPr lang="en-US" sz="1600" b="1" i="1" dirty="0">
                <a:solidFill>
                  <a:schemeClr val="tx2"/>
                </a:solidFill>
              </a:rPr>
              <a:t>GLOWM.</a:t>
            </a:r>
            <a:r>
              <a:rPr lang="en-US" sz="1600" dirty="0"/>
              <a:t>1</a:t>
            </a:r>
            <a:r>
              <a:rPr lang="en-US" sz="1200" dirty="0"/>
              <a:t>0133</a:t>
            </a:r>
            <a:endParaRPr lang="tr-TR" sz="1200" b="1" dirty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Çift tabaka kapatma tekniği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14884"/>
            <a:ext cx="8229600" cy="1928826"/>
          </a:xfrm>
        </p:spPr>
        <p:txBody>
          <a:bodyPr>
            <a:normAutofit/>
          </a:bodyPr>
          <a:lstStyle/>
          <a:p>
            <a:r>
              <a:rPr lang="tr-TR" sz="1300" dirty="0" smtClean="0"/>
              <a:t>* </a:t>
            </a:r>
            <a:r>
              <a:rPr lang="tr-TR" sz="1300" dirty="0" err="1" smtClean="0"/>
              <a:t>Story</a:t>
            </a:r>
            <a:r>
              <a:rPr lang="tr-TR" sz="1300" dirty="0" smtClean="0"/>
              <a:t> L, </a:t>
            </a:r>
            <a:r>
              <a:rPr lang="tr-TR" sz="1300" dirty="0" err="1" smtClean="0"/>
              <a:t>Paterson</a:t>
            </a:r>
            <a:r>
              <a:rPr lang="tr-TR" sz="1300" dirty="0" smtClean="0"/>
              <a:t>-Brown S: </a:t>
            </a:r>
            <a:r>
              <a:rPr lang="tr-TR" sz="1300" dirty="0" err="1" smtClean="0"/>
              <a:t>Cesarean</a:t>
            </a:r>
            <a:r>
              <a:rPr lang="tr-TR" sz="1300" dirty="0" smtClean="0"/>
              <a:t> </a:t>
            </a:r>
            <a:r>
              <a:rPr lang="tr-TR" sz="1300" dirty="0" err="1" smtClean="0"/>
              <a:t>deliveries</a:t>
            </a:r>
            <a:r>
              <a:rPr lang="tr-TR" sz="1300" dirty="0" smtClean="0"/>
              <a:t>: </a:t>
            </a:r>
            <a:r>
              <a:rPr lang="tr-TR" sz="1300" dirty="0" err="1" smtClean="0"/>
              <a:t>indications</a:t>
            </a:r>
            <a:r>
              <a:rPr lang="tr-TR" sz="1300" dirty="0" smtClean="0"/>
              <a:t>, </a:t>
            </a:r>
            <a:r>
              <a:rPr lang="tr-TR" sz="1300" dirty="0" err="1" smtClean="0"/>
              <a:t>techniques</a:t>
            </a:r>
            <a:r>
              <a:rPr lang="tr-TR" sz="1300" dirty="0" smtClean="0"/>
              <a:t> </a:t>
            </a:r>
            <a:r>
              <a:rPr lang="tr-TR" sz="1300" dirty="0" err="1" smtClean="0"/>
              <a:t>and</a:t>
            </a:r>
            <a:r>
              <a:rPr lang="tr-TR" sz="1300" dirty="0" smtClean="0"/>
              <a:t> </a:t>
            </a:r>
            <a:r>
              <a:rPr lang="tr-TR" sz="1300" dirty="0" err="1" smtClean="0"/>
              <a:t>complications</a:t>
            </a:r>
            <a:r>
              <a:rPr lang="tr-TR" sz="1300" dirty="0" smtClean="0"/>
              <a:t>. </a:t>
            </a:r>
            <a:r>
              <a:rPr lang="tr-TR" sz="1300" dirty="0" err="1" smtClean="0"/>
              <a:t>Chapter</a:t>
            </a:r>
            <a:r>
              <a:rPr lang="tr-TR" sz="1300" dirty="0" smtClean="0"/>
              <a:t> 10: </a:t>
            </a:r>
            <a:r>
              <a:rPr lang="tr-TR" sz="1300" dirty="0" err="1" smtClean="0"/>
              <a:t>Best</a:t>
            </a:r>
            <a:r>
              <a:rPr lang="tr-TR" sz="1300" dirty="0" smtClean="0"/>
              <a:t> </a:t>
            </a:r>
            <a:r>
              <a:rPr lang="tr-TR" sz="1300" dirty="0" err="1" smtClean="0"/>
              <a:t>Practice</a:t>
            </a:r>
            <a:r>
              <a:rPr lang="tr-TR" sz="1300" dirty="0" smtClean="0"/>
              <a:t> in </a:t>
            </a:r>
            <a:r>
              <a:rPr lang="tr-TR" sz="1300" dirty="0" err="1" smtClean="0"/>
              <a:t>Labour</a:t>
            </a:r>
            <a:r>
              <a:rPr lang="tr-TR" sz="1300" dirty="0" smtClean="0"/>
              <a:t> </a:t>
            </a:r>
            <a:r>
              <a:rPr lang="tr-TR" sz="1300" dirty="0" err="1" smtClean="0"/>
              <a:t>and</a:t>
            </a:r>
            <a:r>
              <a:rPr lang="tr-TR" sz="1300" dirty="0" smtClean="0"/>
              <a:t> </a:t>
            </a:r>
            <a:r>
              <a:rPr lang="tr-TR" sz="1300" dirty="0" err="1" smtClean="0"/>
              <a:t>Delivery</a:t>
            </a:r>
            <a:r>
              <a:rPr lang="tr-TR" sz="1300" dirty="0" smtClean="0"/>
              <a:t>, ed. R. </a:t>
            </a:r>
            <a:r>
              <a:rPr lang="tr-TR" sz="1300" dirty="0" err="1" smtClean="0"/>
              <a:t>Warren</a:t>
            </a:r>
            <a:r>
              <a:rPr lang="tr-TR" sz="1300" dirty="0" smtClean="0"/>
              <a:t> </a:t>
            </a:r>
            <a:r>
              <a:rPr lang="tr-TR" sz="1300" dirty="0" err="1" smtClean="0"/>
              <a:t>and</a:t>
            </a:r>
            <a:r>
              <a:rPr lang="tr-TR" sz="1300" dirty="0" smtClean="0"/>
              <a:t> S. </a:t>
            </a:r>
            <a:r>
              <a:rPr lang="tr-TR" sz="1300" dirty="0" err="1" smtClean="0"/>
              <a:t>Arulkumaran</a:t>
            </a:r>
            <a:r>
              <a:rPr lang="tr-TR" sz="1300" dirty="0" smtClean="0"/>
              <a:t>. </a:t>
            </a:r>
            <a:r>
              <a:rPr lang="tr-TR" sz="1300" dirty="0" err="1" smtClean="0"/>
              <a:t>Published</a:t>
            </a:r>
            <a:r>
              <a:rPr lang="tr-TR" sz="1300" dirty="0" smtClean="0"/>
              <a:t> </a:t>
            </a:r>
            <a:r>
              <a:rPr lang="tr-TR" sz="1300" dirty="0" err="1" smtClean="0"/>
              <a:t>by</a:t>
            </a:r>
            <a:r>
              <a:rPr lang="tr-TR" sz="1300" dirty="0" smtClean="0"/>
              <a:t> Cambridge </a:t>
            </a:r>
            <a:r>
              <a:rPr lang="tr-TR" sz="1300" dirty="0" err="1" smtClean="0"/>
              <a:t>University</a:t>
            </a:r>
            <a:r>
              <a:rPr lang="tr-TR" sz="1300" dirty="0" smtClean="0"/>
              <a:t> </a:t>
            </a:r>
            <a:r>
              <a:rPr lang="tr-TR" sz="1300" dirty="0" err="1" smtClean="0"/>
              <a:t>Press</a:t>
            </a:r>
            <a:r>
              <a:rPr lang="tr-TR" sz="1300" dirty="0" smtClean="0"/>
              <a:t> 2009.</a:t>
            </a:r>
          </a:p>
          <a:p>
            <a:r>
              <a:rPr lang="tr-TR" sz="1100" dirty="0" smtClean="0"/>
              <a:t>* </a:t>
            </a:r>
            <a:r>
              <a:rPr lang="es-ES" sz="1100" dirty="0" smtClean="0"/>
              <a:t>Naji, O, Abdallah, Y, </a:t>
            </a:r>
            <a:r>
              <a:rPr lang="es-ES" sz="1100" i="1" dirty="0" smtClean="0"/>
              <a:t>et al</a:t>
            </a:r>
            <a:r>
              <a:rPr lang="es-ES" sz="1100" dirty="0" smtClean="0"/>
              <a:t>,</a:t>
            </a:r>
            <a:r>
              <a:rPr lang="tr-TR" sz="1100" b="1" dirty="0" err="1" smtClean="0"/>
              <a:t>Cesarean</a:t>
            </a:r>
            <a:r>
              <a:rPr lang="tr-TR" sz="1100" b="1" dirty="0" smtClean="0"/>
              <a:t> </a:t>
            </a:r>
            <a:r>
              <a:rPr lang="tr-TR" sz="1100" b="1" dirty="0" err="1" smtClean="0"/>
              <a:t>Birth</a:t>
            </a:r>
            <a:r>
              <a:rPr lang="tr-TR" sz="1100" b="1" dirty="0" smtClean="0"/>
              <a:t>: </a:t>
            </a:r>
            <a:r>
              <a:rPr lang="tr-TR" sz="1100" b="1" dirty="0" err="1" smtClean="0"/>
              <a:t>Surgical</a:t>
            </a:r>
            <a:r>
              <a:rPr lang="tr-TR" sz="1100" b="1" dirty="0" smtClean="0"/>
              <a:t> </a:t>
            </a:r>
            <a:r>
              <a:rPr lang="tr-TR" sz="1100" b="1" dirty="0" err="1" smtClean="0"/>
              <a:t>Techniques</a:t>
            </a:r>
            <a:r>
              <a:rPr lang="tr-TR" sz="1100" b="1" dirty="0" smtClean="0"/>
              <a:t>.</a:t>
            </a:r>
            <a:r>
              <a:rPr lang="en-US" sz="1100" i="1" dirty="0" smtClean="0"/>
              <a:t> Glob. </a:t>
            </a:r>
            <a:r>
              <a:rPr lang="en-US" sz="1100" i="1" dirty="0" err="1" smtClean="0"/>
              <a:t>libr</a:t>
            </a:r>
            <a:r>
              <a:rPr lang="en-US" sz="1100" i="1" dirty="0" smtClean="0"/>
              <a:t>. women's med</a:t>
            </a:r>
            <a:r>
              <a:rPr lang="en-US" sz="1100" dirty="0" smtClean="0"/>
              <a:t>.,</a:t>
            </a:r>
            <a:br>
              <a:rPr lang="en-US" sz="1100" dirty="0" smtClean="0"/>
            </a:br>
            <a:r>
              <a:rPr lang="en-US" sz="1100" i="1" dirty="0" smtClean="0"/>
              <a:t>(ISSN: 1756-2228)</a:t>
            </a:r>
            <a:r>
              <a:rPr lang="en-US" sz="1100" dirty="0" smtClean="0"/>
              <a:t> 2010; DOI 10.3843/</a:t>
            </a:r>
            <a:r>
              <a:rPr lang="en-US" sz="1100" b="1" dirty="0" smtClean="0"/>
              <a:t>GLOWM.</a:t>
            </a:r>
            <a:r>
              <a:rPr lang="en-US" sz="1100" dirty="0" smtClean="0"/>
              <a:t>10133</a:t>
            </a:r>
            <a:endParaRPr lang="tr-TR" sz="1100" b="1" dirty="0" smtClean="0"/>
          </a:p>
          <a:p>
            <a:endParaRPr lang="tr-TR" sz="1300" dirty="0" smtClean="0"/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21537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Metin kutusu"/>
          <p:cNvSpPr txBox="1"/>
          <p:nvPr/>
        </p:nvSpPr>
        <p:spPr>
          <a:xfrm>
            <a:off x="7072330" y="142873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YANLIŞ</a:t>
            </a:r>
            <a:endParaRPr lang="tr-TR" sz="2800" b="1" dirty="0"/>
          </a:p>
        </p:txBody>
      </p:sp>
      <p:sp>
        <p:nvSpPr>
          <p:cNvPr id="6" name="5 Metin kutusu"/>
          <p:cNvSpPr txBox="1"/>
          <p:nvPr/>
        </p:nvSpPr>
        <p:spPr>
          <a:xfrm>
            <a:off x="6858016" y="314324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DOĞRU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14678" y="1071546"/>
            <a:ext cx="5472122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Sezaryen </a:t>
            </a:r>
            <a:r>
              <a:rPr lang="tr-TR" b="1" dirty="0" err="1" smtClean="0">
                <a:solidFill>
                  <a:schemeClr val="tx2"/>
                </a:solidFill>
              </a:rPr>
              <a:t>Skar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Defekti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3500438"/>
            <a:ext cx="8229600" cy="2214578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Skar</a:t>
            </a:r>
            <a:r>
              <a:rPr lang="tr-TR" dirty="0" smtClean="0"/>
              <a:t> gebeliği</a:t>
            </a:r>
          </a:p>
          <a:p>
            <a:r>
              <a:rPr lang="tr-TR" dirty="0" smtClean="0"/>
              <a:t>Plasenta </a:t>
            </a:r>
            <a:r>
              <a:rPr lang="tr-TR" smtClean="0"/>
              <a:t>yapışma anomalileri</a:t>
            </a:r>
          </a:p>
          <a:p>
            <a:r>
              <a:rPr lang="tr-TR" smtClean="0"/>
              <a:t>Ayrılma</a:t>
            </a:r>
            <a:r>
              <a:rPr lang="tr-TR" dirty="0" smtClean="0"/>
              <a:t>, </a:t>
            </a:r>
            <a:r>
              <a:rPr lang="tr-TR" dirty="0" err="1" smtClean="0"/>
              <a:t>Rüptür</a:t>
            </a:r>
            <a:endParaRPr lang="tr-TR" dirty="0" smtClean="0"/>
          </a:p>
          <a:p>
            <a:r>
              <a:rPr lang="tr-TR" dirty="0" smtClean="0"/>
              <a:t>Anormal </a:t>
            </a:r>
            <a:r>
              <a:rPr lang="tr-TR" dirty="0" err="1" smtClean="0"/>
              <a:t>uterin</a:t>
            </a:r>
            <a:r>
              <a:rPr lang="tr-TR" dirty="0" smtClean="0"/>
              <a:t> kanama, </a:t>
            </a:r>
            <a:r>
              <a:rPr lang="tr-TR" dirty="0" err="1" smtClean="0"/>
              <a:t>Dismenore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285728"/>
            <a:ext cx="285752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Sezaryen </a:t>
            </a:r>
            <a:r>
              <a:rPr lang="tr-TR" b="1" dirty="0" err="1" smtClean="0">
                <a:solidFill>
                  <a:schemeClr val="tx2"/>
                </a:solidFill>
              </a:rPr>
              <a:t>Skar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Defekti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Postpartum</a:t>
            </a:r>
            <a:r>
              <a:rPr lang="tr-TR" dirty="0" smtClean="0"/>
              <a:t> ilk 6 haftada sıklık oranı: % 20-60</a:t>
            </a:r>
          </a:p>
          <a:p>
            <a:r>
              <a:rPr lang="tr-TR" dirty="0" smtClean="0"/>
              <a:t>Tek tabaka kapatma (özellikle kilitli) tekniğinde </a:t>
            </a:r>
            <a:r>
              <a:rPr lang="tr-TR" dirty="0" err="1" smtClean="0"/>
              <a:t>myometrium</a:t>
            </a:r>
            <a:r>
              <a:rPr lang="tr-TR" dirty="0" smtClean="0"/>
              <a:t> kalınlığı daha az ve </a:t>
            </a:r>
            <a:r>
              <a:rPr lang="tr-TR" dirty="0" err="1" smtClean="0"/>
              <a:t>skar</a:t>
            </a:r>
            <a:r>
              <a:rPr lang="tr-TR" dirty="0" smtClean="0"/>
              <a:t> </a:t>
            </a:r>
            <a:r>
              <a:rPr lang="tr-TR" dirty="0" err="1" smtClean="0"/>
              <a:t>defekti</a:t>
            </a:r>
            <a:r>
              <a:rPr lang="tr-TR" dirty="0" smtClean="0"/>
              <a:t> daha fazla.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r>
              <a:rPr lang="tr-TR" sz="1100" u="sng" dirty="0" err="1" smtClean="0">
                <a:hlinkClick r:id="rId2" tooltip="American journal of obstetrics and gynecology."/>
              </a:rPr>
              <a:t>Am</a:t>
            </a:r>
            <a:r>
              <a:rPr lang="tr-TR" sz="1100" u="sng" dirty="0" smtClean="0">
                <a:hlinkClick r:id="rId2" tooltip="American journal of obstetrics and gynecology."/>
              </a:rPr>
              <a:t> J </a:t>
            </a:r>
            <a:r>
              <a:rPr lang="tr-TR" sz="1100" u="sng" dirty="0" err="1" smtClean="0">
                <a:hlinkClick r:id="rId2" tooltip="American journal of obstetrics and gynecology."/>
              </a:rPr>
              <a:t>Obstet</a:t>
            </a:r>
            <a:r>
              <a:rPr lang="tr-TR" sz="1100" u="sng" dirty="0" smtClean="0">
                <a:hlinkClick r:id="rId2" tooltip="American journal of obstetrics and gynecology."/>
              </a:rPr>
              <a:t> </a:t>
            </a:r>
            <a:r>
              <a:rPr lang="tr-TR" sz="1100" u="sng" dirty="0" err="1" smtClean="0">
                <a:hlinkClick r:id="rId2" tooltip="American journal of obstetrics and gynecology."/>
              </a:rPr>
              <a:t>Gynecol</a:t>
            </a:r>
            <a:r>
              <a:rPr lang="tr-TR" sz="1100" u="sng" dirty="0" smtClean="0">
                <a:hlinkClick r:id="rId2" tooltip="American journal of obstetrics and gynecology."/>
              </a:rPr>
              <a:t>.</a:t>
            </a:r>
            <a:r>
              <a:rPr lang="tr-TR" sz="1100" dirty="0" smtClean="0"/>
              <a:t> 2014 </a:t>
            </a:r>
            <a:r>
              <a:rPr lang="tr-TR" sz="1100" dirty="0" err="1" smtClean="0"/>
              <a:t>Nov</a:t>
            </a:r>
            <a:r>
              <a:rPr lang="tr-TR" sz="1100" dirty="0" smtClean="0"/>
              <a:t>;211(5):453-60. </a:t>
            </a:r>
            <a:r>
              <a:rPr lang="tr-TR" sz="1100" dirty="0" err="1" smtClean="0"/>
              <a:t>doi</a:t>
            </a:r>
            <a:r>
              <a:rPr lang="tr-TR" sz="1100" dirty="0" smtClean="0"/>
              <a:t>: 10.1016/j.</a:t>
            </a:r>
            <a:r>
              <a:rPr lang="tr-TR" sz="1100" dirty="0" err="1" smtClean="0"/>
              <a:t>ajog</a:t>
            </a:r>
            <a:r>
              <a:rPr lang="tr-TR" sz="1100" dirty="0" smtClean="0"/>
              <a:t>.2014.06.014. </a:t>
            </a:r>
            <a:r>
              <a:rPr lang="tr-TR" sz="1100" dirty="0" err="1" smtClean="0"/>
              <a:t>Epub</a:t>
            </a:r>
            <a:r>
              <a:rPr lang="tr-TR" sz="1100" dirty="0" smtClean="0"/>
              <a:t> 2014 </a:t>
            </a:r>
            <a:r>
              <a:rPr lang="tr-TR" sz="1100" dirty="0" err="1" smtClean="0"/>
              <a:t>Jun</a:t>
            </a:r>
            <a:r>
              <a:rPr lang="tr-TR" sz="1100" dirty="0" smtClean="0"/>
              <a:t> 6.</a:t>
            </a:r>
          </a:p>
          <a:p>
            <a:pPr>
              <a:buNone/>
            </a:pPr>
            <a:r>
              <a:rPr lang="tr-TR" sz="1100" b="1" dirty="0" smtClean="0"/>
              <a:t>	</a:t>
            </a:r>
            <a:r>
              <a:rPr lang="tr-TR" sz="1100" b="1" dirty="0" err="1" smtClean="0"/>
              <a:t>Impact</a:t>
            </a:r>
            <a:r>
              <a:rPr lang="tr-TR" sz="1100" b="1" dirty="0" smtClean="0"/>
              <a:t> of </a:t>
            </a:r>
            <a:r>
              <a:rPr lang="tr-TR" sz="1100" b="1" dirty="0" err="1" smtClean="0"/>
              <a:t>single</a:t>
            </a:r>
            <a:r>
              <a:rPr lang="tr-TR" sz="1100" b="1" dirty="0" smtClean="0"/>
              <a:t>- vs </a:t>
            </a:r>
            <a:r>
              <a:rPr lang="tr-TR" sz="1100" b="1" dirty="0" err="1" smtClean="0"/>
              <a:t>double</a:t>
            </a:r>
            <a:r>
              <a:rPr lang="tr-TR" sz="1100" b="1" dirty="0" smtClean="0"/>
              <a:t>-</a:t>
            </a:r>
            <a:r>
              <a:rPr lang="tr-TR" sz="1100" b="1" dirty="0" err="1" smtClean="0"/>
              <a:t>layer</a:t>
            </a:r>
            <a:r>
              <a:rPr lang="tr-TR" sz="1100" b="1" dirty="0" smtClean="0"/>
              <a:t> </a:t>
            </a:r>
            <a:r>
              <a:rPr lang="tr-TR" sz="1100" b="1" dirty="0" err="1" smtClean="0"/>
              <a:t>closure</a:t>
            </a:r>
            <a:r>
              <a:rPr lang="tr-TR" sz="1100" b="1" dirty="0" smtClean="0"/>
              <a:t> on </a:t>
            </a:r>
            <a:r>
              <a:rPr lang="tr-TR" sz="1100" b="1" dirty="0" err="1" smtClean="0"/>
              <a:t>adverse</a:t>
            </a:r>
            <a:r>
              <a:rPr lang="tr-TR" sz="1100" b="1" dirty="0" smtClean="0"/>
              <a:t> </a:t>
            </a:r>
            <a:r>
              <a:rPr lang="tr-TR" sz="1100" b="1" dirty="0" err="1" smtClean="0"/>
              <a:t>outcomes</a:t>
            </a:r>
            <a:r>
              <a:rPr lang="tr-TR" sz="1100" b="1" dirty="0" smtClean="0"/>
              <a:t> </a:t>
            </a:r>
            <a:r>
              <a:rPr lang="tr-TR" sz="1100" b="1" dirty="0" err="1" smtClean="0"/>
              <a:t>and</a:t>
            </a:r>
            <a:r>
              <a:rPr lang="tr-TR" sz="1100" b="1" dirty="0" smtClean="0"/>
              <a:t> </a:t>
            </a:r>
            <a:r>
              <a:rPr lang="tr-TR" sz="1100" b="1" dirty="0" err="1" smtClean="0"/>
              <a:t>uterine</a:t>
            </a:r>
            <a:r>
              <a:rPr lang="tr-TR" sz="1100" b="1" dirty="0" smtClean="0"/>
              <a:t> </a:t>
            </a:r>
            <a:r>
              <a:rPr lang="tr-TR" sz="1100" b="1" dirty="0" err="1" smtClean="0"/>
              <a:t>scar</a:t>
            </a:r>
            <a:r>
              <a:rPr lang="tr-TR" sz="1100" b="1" dirty="0" smtClean="0"/>
              <a:t> </a:t>
            </a:r>
            <a:r>
              <a:rPr lang="tr-TR" sz="1100" b="1" dirty="0" err="1" smtClean="0"/>
              <a:t>defect</a:t>
            </a:r>
            <a:r>
              <a:rPr lang="tr-TR" sz="1100" b="1" dirty="0" smtClean="0"/>
              <a:t>: a </a:t>
            </a:r>
            <a:r>
              <a:rPr lang="tr-TR" sz="1100" b="1" dirty="0" err="1" smtClean="0"/>
              <a:t>systematic</a:t>
            </a:r>
            <a:r>
              <a:rPr lang="tr-TR" sz="1100" b="1" dirty="0" smtClean="0"/>
              <a:t> </a:t>
            </a:r>
            <a:r>
              <a:rPr lang="tr-TR" sz="1100" b="1" dirty="0" err="1" smtClean="0"/>
              <a:t>review</a:t>
            </a:r>
            <a:r>
              <a:rPr lang="tr-TR" sz="1100" b="1" dirty="0" smtClean="0"/>
              <a:t> </a:t>
            </a:r>
            <a:r>
              <a:rPr lang="tr-TR" sz="1100" b="1" dirty="0" err="1" smtClean="0"/>
              <a:t>and</a:t>
            </a:r>
            <a:r>
              <a:rPr lang="tr-TR" sz="1100" b="1" dirty="0" smtClean="0"/>
              <a:t> </a:t>
            </a:r>
            <a:r>
              <a:rPr lang="tr-TR" sz="1100" b="1" dirty="0" err="1" smtClean="0"/>
              <a:t>metaanalysis</a:t>
            </a:r>
            <a:r>
              <a:rPr lang="tr-TR" sz="1100" b="1" dirty="0" smtClean="0"/>
              <a:t>. </a:t>
            </a:r>
            <a:r>
              <a:rPr lang="tr-TR" sz="1100" u="sng" dirty="0" err="1" smtClean="0">
                <a:hlinkClick r:id="rId3"/>
              </a:rPr>
              <a:t>Roberge</a:t>
            </a:r>
            <a:r>
              <a:rPr lang="tr-TR" sz="1100" u="sng" dirty="0" smtClean="0">
                <a:hlinkClick r:id="rId3"/>
              </a:rPr>
              <a:t> S</a:t>
            </a:r>
            <a:r>
              <a:rPr lang="tr-TR" sz="1100" baseline="30000" dirty="0" smtClean="0"/>
              <a:t>1</a:t>
            </a:r>
            <a:r>
              <a:rPr lang="tr-TR" sz="1100" dirty="0" smtClean="0"/>
              <a:t>, </a:t>
            </a:r>
            <a:r>
              <a:rPr lang="tr-TR" sz="1100" u="sng" dirty="0" err="1" smtClean="0">
                <a:hlinkClick r:id="rId4"/>
              </a:rPr>
              <a:t>Demers</a:t>
            </a:r>
            <a:r>
              <a:rPr lang="tr-TR" sz="1100" u="sng" dirty="0" smtClean="0">
                <a:hlinkClick r:id="rId4"/>
              </a:rPr>
              <a:t> S</a:t>
            </a:r>
            <a:r>
              <a:rPr lang="tr-TR" sz="1100" baseline="30000" dirty="0" smtClean="0"/>
              <a:t>2</a:t>
            </a:r>
            <a:r>
              <a:rPr lang="tr-TR" sz="1100" dirty="0" smtClean="0"/>
              <a:t>, </a:t>
            </a:r>
            <a:r>
              <a:rPr lang="tr-TR" sz="1100" u="sng" dirty="0" err="1" smtClean="0">
                <a:hlinkClick r:id="rId5"/>
              </a:rPr>
              <a:t>Berghella</a:t>
            </a:r>
            <a:r>
              <a:rPr lang="tr-TR" sz="1100" u="sng" dirty="0" smtClean="0">
                <a:hlinkClick r:id="rId5"/>
              </a:rPr>
              <a:t> V</a:t>
            </a:r>
            <a:r>
              <a:rPr lang="tr-TR" sz="1100" baseline="30000" dirty="0" smtClean="0"/>
              <a:t>3</a:t>
            </a:r>
            <a:r>
              <a:rPr lang="tr-TR" sz="1100" dirty="0" smtClean="0"/>
              <a:t>, </a:t>
            </a:r>
            <a:r>
              <a:rPr lang="tr-TR" sz="1100" u="sng" dirty="0" err="1" smtClean="0">
                <a:hlinkClick r:id="rId6"/>
              </a:rPr>
              <a:t>Chaillet</a:t>
            </a:r>
            <a:r>
              <a:rPr lang="tr-TR" sz="1100" u="sng" dirty="0" smtClean="0">
                <a:hlinkClick r:id="rId6"/>
              </a:rPr>
              <a:t> N</a:t>
            </a:r>
            <a:r>
              <a:rPr lang="tr-TR" sz="1100" baseline="30000" dirty="0" smtClean="0"/>
              <a:t>4</a:t>
            </a:r>
            <a:r>
              <a:rPr lang="tr-TR" sz="1100" dirty="0" smtClean="0"/>
              <a:t>, </a:t>
            </a:r>
            <a:r>
              <a:rPr lang="tr-TR" sz="1100" u="sng" dirty="0" err="1" smtClean="0">
                <a:hlinkClick r:id="rId7"/>
              </a:rPr>
              <a:t>Moore</a:t>
            </a:r>
            <a:r>
              <a:rPr lang="tr-TR" sz="1100" u="sng" dirty="0" smtClean="0">
                <a:hlinkClick r:id="rId7"/>
              </a:rPr>
              <a:t> L</a:t>
            </a:r>
            <a:r>
              <a:rPr lang="tr-TR" sz="1100" baseline="30000" dirty="0" smtClean="0"/>
              <a:t>1</a:t>
            </a:r>
            <a:r>
              <a:rPr lang="tr-TR" sz="1100" dirty="0" smtClean="0"/>
              <a:t>, </a:t>
            </a:r>
            <a:r>
              <a:rPr lang="tr-TR" sz="1100" u="sng" dirty="0" err="1" smtClean="0">
                <a:hlinkClick r:id="rId8"/>
              </a:rPr>
              <a:t>Bujold</a:t>
            </a:r>
            <a:r>
              <a:rPr lang="tr-TR" sz="1100" u="sng" dirty="0" smtClean="0">
                <a:hlinkClick r:id="rId8"/>
              </a:rPr>
              <a:t> E</a:t>
            </a:r>
            <a:r>
              <a:rPr lang="tr-TR" sz="1100" baseline="30000" dirty="0" smtClean="0"/>
              <a:t>5</a:t>
            </a:r>
            <a:endParaRPr lang="tr-TR" sz="1100" dirty="0" smtClean="0"/>
          </a:p>
          <a:p>
            <a:pPr>
              <a:buNone/>
            </a:pPr>
            <a:endParaRPr lang="tr-TR" sz="1300" b="1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Uterusun</a:t>
            </a:r>
            <a:r>
              <a:rPr lang="tr-TR" b="1" dirty="0" smtClean="0">
                <a:solidFill>
                  <a:schemeClr val="tx2"/>
                </a:solidFill>
              </a:rPr>
              <a:t> çift tabaka 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smtClean="0">
                <a:solidFill>
                  <a:schemeClr val="tx2"/>
                </a:solidFill>
              </a:rPr>
              <a:t>kese ağzı </a:t>
            </a:r>
            <a:r>
              <a:rPr lang="tr-TR" b="1" dirty="0" err="1" smtClean="0">
                <a:solidFill>
                  <a:schemeClr val="tx2"/>
                </a:solidFill>
              </a:rPr>
              <a:t>sütür</a:t>
            </a:r>
            <a:r>
              <a:rPr lang="tr-TR" b="1" dirty="0" smtClean="0">
                <a:solidFill>
                  <a:schemeClr val="tx2"/>
                </a:solidFill>
              </a:rPr>
              <a:t> ile kapatılması</a:t>
            </a:r>
            <a:endParaRPr lang="tr-TR" b="1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71678"/>
            <a:ext cx="731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428869"/>
            <a:ext cx="9144000" cy="14287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2400" dirty="0" smtClean="0"/>
              <a:t>*	Çift tabaka klasik </a:t>
            </a:r>
            <a:r>
              <a:rPr lang="tr-TR" sz="2400" dirty="0" err="1" smtClean="0"/>
              <a:t>sütür</a:t>
            </a:r>
            <a:r>
              <a:rPr lang="tr-TR" sz="2400" dirty="0" smtClean="0"/>
              <a:t> sonrası </a:t>
            </a:r>
            <a:r>
              <a:rPr lang="tr-TR" sz="2400" dirty="0" err="1" smtClean="0"/>
              <a:t>insizyon</a:t>
            </a:r>
            <a:r>
              <a:rPr lang="tr-TR" sz="2400" dirty="0" smtClean="0"/>
              <a:t> uzunluğu: 8.5 ± 1.8</a:t>
            </a:r>
          </a:p>
          <a:p>
            <a:pPr>
              <a:buNone/>
            </a:pPr>
            <a:r>
              <a:rPr lang="tr-TR" sz="2400" dirty="0" smtClean="0"/>
              <a:t>	Çift tabaka kese ağzı </a:t>
            </a:r>
            <a:r>
              <a:rPr lang="tr-TR" sz="2400" dirty="0" err="1" smtClean="0"/>
              <a:t>sütür</a:t>
            </a:r>
            <a:r>
              <a:rPr lang="tr-TR" sz="2400" dirty="0" smtClean="0"/>
              <a:t> sonrası </a:t>
            </a:r>
            <a:r>
              <a:rPr lang="tr-TR" sz="2400" dirty="0" err="1" smtClean="0"/>
              <a:t>insizyon</a:t>
            </a:r>
            <a:r>
              <a:rPr lang="tr-TR" sz="2400" dirty="0" smtClean="0"/>
              <a:t> uzunluğu: 4.3 ± 1.9 (p&lt;</a:t>
            </a:r>
            <a:r>
              <a:rPr lang="tr-TR" sz="2400" b="1" dirty="0" smtClean="0"/>
              <a:t>0.001)</a:t>
            </a:r>
          </a:p>
          <a:p>
            <a:pPr>
              <a:buNone/>
            </a:pPr>
            <a:r>
              <a:rPr lang="tr-TR" sz="2400" dirty="0" smtClean="0"/>
              <a:t>	</a:t>
            </a:r>
            <a:endParaRPr lang="tr-T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00438"/>
            <a:ext cx="3429000" cy="2709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571876"/>
            <a:ext cx="377666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500034" y="4071942"/>
          <a:ext cx="821536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96"/>
                <a:gridCol w="1857891"/>
                <a:gridCol w="1857891"/>
                <a:gridCol w="1857891"/>
              </a:tblGrid>
              <a:tr h="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TÜM C / 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ESKİ C / 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PRİMER C</a:t>
                      </a:r>
                      <a:r>
                        <a:rPr lang="tr-TR" baseline="0" dirty="0" smtClean="0"/>
                        <a:t> / 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Klasik Çift Kat</a:t>
                      </a:r>
                    </a:p>
                    <a:p>
                      <a:r>
                        <a:rPr lang="tr-TR" dirty="0" err="1" smtClean="0"/>
                        <a:t>Skar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Defekt</a:t>
                      </a:r>
                      <a:r>
                        <a:rPr lang="tr-TR" dirty="0" smtClean="0"/>
                        <a:t> Oranı (%)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74.3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43.3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Purse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string</a:t>
                      </a:r>
                      <a:r>
                        <a:rPr lang="tr-TR" dirty="0" smtClean="0"/>
                        <a:t> Çift kat</a:t>
                      </a:r>
                    </a:p>
                    <a:p>
                      <a:r>
                        <a:rPr lang="tr-TR" dirty="0" err="1" smtClean="0"/>
                        <a:t>Skar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Defekt</a:t>
                      </a:r>
                      <a:r>
                        <a:rPr lang="tr-TR" baseline="0" dirty="0" smtClean="0"/>
                        <a:t> Oranı (%)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9.5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Dikdörtgen"/>
          <p:cNvSpPr/>
          <p:nvPr/>
        </p:nvSpPr>
        <p:spPr>
          <a:xfrm>
            <a:off x="3643306" y="3000372"/>
            <a:ext cx="1721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smtClean="0"/>
              <a:t>p&lt;0.001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Elektif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Apendektomi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 RCT</a:t>
            </a:r>
          </a:p>
          <a:p>
            <a:r>
              <a:rPr lang="tr-TR" dirty="0" smtClean="0"/>
              <a:t>Operasyon süresinde artış, </a:t>
            </a:r>
            <a:r>
              <a:rPr lang="tr-TR" dirty="0" err="1" smtClean="0"/>
              <a:t>febril</a:t>
            </a:r>
            <a:r>
              <a:rPr lang="tr-TR" dirty="0" smtClean="0"/>
              <a:t> </a:t>
            </a:r>
            <a:r>
              <a:rPr lang="tr-TR" dirty="0" err="1" smtClean="0"/>
              <a:t>morbiditede</a:t>
            </a:r>
            <a:r>
              <a:rPr lang="tr-TR" dirty="0" smtClean="0"/>
              <a:t> artış yok.</a:t>
            </a:r>
          </a:p>
          <a:p>
            <a:r>
              <a:rPr lang="tr-TR" dirty="0" smtClean="0"/>
              <a:t>Öneri: D  Düzey: Orta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Pearce</a:t>
            </a:r>
            <a:r>
              <a:rPr lang="tr-TR" sz="1100" dirty="0" smtClean="0"/>
              <a:t> C, </a:t>
            </a:r>
            <a:r>
              <a:rPr lang="tr-TR" sz="1100" dirty="0" err="1" smtClean="0"/>
              <a:t>Torres</a:t>
            </a:r>
            <a:r>
              <a:rPr lang="tr-TR" sz="1100" dirty="0" smtClean="0"/>
              <a:t> C, </a:t>
            </a:r>
            <a:r>
              <a:rPr lang="tr-TR" sz="1100" dirty="0" err="1" smtClean="0"/>
              <a:t>Stallings</a:t>
            </a:r>
            <a:r>
              <a:rPr lang="tr-TR" sz="1100" dirty="0" smtClean="0"/>
              <a:t> S, et al. </a:t>
            </a:r>
            <a:r>
              <a:rPr lang="en-US" sz="1100" dirty="0" smtClean="0"/>
              <a:t>Elective appendectomy at the time of cesarean</a:t>
            </a:r>
            <a:r>
              <a:rPr lang="tr-TR" sz="1100" dirty="0" smtClean="0"/>
              <a:t> </a:t>
            </a:r>
            <a:r>
              <a:rPr lang="en-US" sz="1100" dirty="0" smtClean="0"/>
              <a:t>delivery: a randomized controlled trial. Am J</a:t>
            </a:r>
          </a:p>
          <a:p>
            <a:pPr>
              <a:buNone/>
            </a:pPr>
            <a:r>
              <a:rPr lang="tr-TR" sz="1100" dirty="0" smtClean="0"/>
              <a:t>	</a:t>
            </a:r>
            <a:r>
              <a:rPr lang="tr-TR" sz="1100" dirty="0" err="1" smtClean="0"/>
              <a:t>Obstet</a:t>
            </a:r>
            <a:r>
              <a:rPr lang="tr-TR" sz="1100" dirty="0" smtClean="0"/>
              <a:t> </a:t>
            </a:r>
            <a:r>
              <a:rPr lang="tr-TR" sz="1100" dirty="0" err="1" smtClean="0"/>
              <a:t>Gynecol</a:t>
            </a:r>
            <a:r>
              <a:rPr lang="tr-TR" sz="1100" dirty="0" smtClean="0"/>
              <a:t> 2008;199:491.e1-5.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İntraabdominal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 err="1" smtClean="0">
                <a:solidFill>
                  <a:schemeClr val="tx2"/>
                </a:solidFill>
              </a:rPr>
              <a:t>İrigasyon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143536"/>
          </a:xfrm>
        </p:spPr>
        <p:txBody>
          <a:bodyPr>
            <a:normAutofit/>
          </a:bodyPr>
          <a:lstStyle/>
          <a:p>
            <a:r>
              <a:rPr lang="tr-TR" dirty="0" smtClean="0"/>
              <a:t>1 RCT</a:t>
            </a:r>
          </a:p>
          <a:p>
            <a:r>
              <a:rPr lang="tr-TR" dirty="0" smtClean="0"/>
              <a:t>Bulantı artıyor, </a:t>
            </a:r>
          </a:p>
          <a:p>
            <a:r>
              <a:rPr lang="tr-TR" dirty="0" smtClean="0"/>
              <a:t>Kan kaybı, operasyon süresi, komplikasyonlar, hastanede kalış süresi, </a:t>
            </a:r>
            <a:r>
              <a:rPr lang="tr-TR" dirty="0" err="1" smtClean="0"/>
              <a:t>gastrointestinal</a:t>
            </a:r>
            <a:r>
              <a:rPr lang="tr-TR" dirty="0" smtClean="0"/>
              <a:t> fonksiyonlar, enfeksiyon açısından fark yok.</a:t>
            </a:r>
          </a:p>
          <a:p>
            <a:r>
              <a:rPr lang="tr-TR" dirty="0" smtClean="0"/>
              <a:t> Öneri: D  Düzey: Orta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100" dirty="0" smtClean="0"/>
              <a:t>74. </a:t>
            </a:r>
            <a:r>
              <a:rPr lang="tr-TR" sz="1100" dirty="0" err="1" smtClean="0"/>
              <a:t>Viney</a:t>
            </a:r>
            <a:r>
              <a:rPr lang="tr-TR" sz="1100" dirty="0" smtClean="0"/>
              <a:t> R, </a:t>
            </a:r>
            <a:r>
              <a:rPr lang="tr-TR" sz="1100" dirty="0" err="1" smtClean="0"/>
              <a:t>Isaacs</a:t>
            </a:r>
            <a:r>
              <a:rPr lang="tr-TR" sz="1100" dirty="0" smtClean="0"/>
              <a:t> C, </a:t>
            </a:r>
            <a:r>
              <a:rPr lang="tr-TR" sz="1100" dirty="0" err="1" smtClean="0"/>
              <a:t>Chelmow</a:t>
            </a:r>
            <a:r>
              <a:rPr lang="tr-TR" sz="1100" dirty="0" smtClean="0"/>
              <a:t> D. </a:t>
            </a:r>
            <a:r>
              <a:rPr lang="tr-TR" sz="1100" dirty="0" err="1" smtClean="0"/>
              <a:t>Intraabdominal</a:t>
            </a:r>
            <a:r>
              <a:rPr lang="tr-TR" sz="1100" dirty="0" smtClean="0"/>
              <a:t> </a:t>
            </a:r>
            <a:r>
              <a:rPr lang="en-US" sz="1100" dirty="0" smtClean="0"/>
              <a:t>Irrigation at cesarean delivery: a</a:t>
            </a:r>
            <a:r>
              <a:rPr lang="tr-TR" sz="1100" dirty="0" smtClean="0"/>
              <a:t> </a:t>
            </a:r>
            <a:r>
              <a:rPr lang="en-US" sz="1100" dirty="0" smtClean="0"/>
              <a:t>randomized controlled trial. </a:t>
            </a:r>
            <a:r>
              <a:rPr lang="en-US" sz="1100" dirty="0" err="1" smtClean="0"/>
              <a:t>Obstet</a:t>
            </a:r>
            <a:r>
              <a:rPr lang="en-US" sz="1100" dirty="0" smtClean="0"/>
              <a:t> </a:t>
            </a:r>
            <a:r>
              <a:rPr lang="en-US" sz="1100" dirty="0" err="1" smtClean="0"/>
              <a:t>Gynecol</a:t>
            </a:r>
            <a:endParaRPr lang="en-US" sz="1100" dirty="0" smtClean="0"/>
          </a:p>
          <a:p>
            <a:pPr>
              <a:buNone/>
            </a:pPr>
            <a:r>
              <a:rPr lang="tr-TR" sz="1100" dirty="0" smtClean="0"/>
              <a:t>	2012;120:708.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Adezyon Bariyeri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RCT yok.</a:t>
            </a:r>
          </a:p>
          <a:p>
            <a:r>
              <a:rPr lang="tr-TR" dirty="0" smtClean="0"/>
              <a:t>Rutin adezyon bariyeri kullanımı önerilmiyor.  </a:t>
            </a:r>
          </a:p>
          <a:p>
            <a:endParaRPr lang="tr-TR" dirty="0"/>
          </a:p>
          <a:p>
            <a:endParaRPr lang="tr-TR" sz="1600" dirty="0" smtClean="0">
              <a:hlinkClick r:id="rId2"/>
            </a:endParaRPr>
          </a:p>
          <a:p>
            <a:r>
              <a:rPr lang="tr-TR" sz="1100" b="1" dirty="0" err="1"/>
              <a:t>Berghella</a:t>
            </a:r>
            <a:r>
              <a:rPr lang="tr-TR" sz="1100" b="1" dirty="0"/>
              <a:t> V, </a:t>
            </a:r>
            <a:r>
              <a:rPr lang="tr-TR" sz="1100" b="1" dirty="0" err="1"/>
              <a:t>UpToDate</a:t>
            </a:r>
            <a:r>
              <a:rPr lang="tr-TR" sz="1100" b="1" dirty="0"/>
              <a:t>; </a:t>
            </a:r>
            <a:r>
              <a:rPr lang="tr-TR" sz="1100" b="1" dirty="0" err="1"/>
              <a:t>Cesarean</a:t>
            </a:r>
            <a:r>
              <a:rPr lang="tr-TR" sz="1100" b="1" dirty="0"/>
              <a:t> </a:t>
            </a:r>
            <a:r>
              <a:rPr lang="tr-TR" sz="1100" b="1" dirty="0" err="1"/>
              <a:t>delivery</a:t>
            </a:r>
            <a:r>
              <a:rPr lang="tr-TR" sz="1100" b="1" dirty="0"/>
              <a:t>: </a:t>
            </a:r>
            <a:r>
              <a:rPr lang="tr-TR" sz="1100" b="1" dirty="0" err="1"/>
              <a:t>Technique</a:t>
            </a:r>
            <a:r>
              <a:rPr lang="tr-TR" sz="1100" b="1" dirty="0"/>
              <a:t>, http://www.uptodate.com/contents/cesarean-delivery-technique#H23</a:t>
            </a:r>
          </a:p>
          <a:p>
            <a:r>
              <a:rPr lang="tr-TR" sz="1100" dirty="0" smtClean="0">
                <a:hlinkClick r:id="rId2"/>
              </a:rPr>
              <a:t>*</a:t>
            </a:r>
            <a:r>
              <a:rPr lang="tr-TR" sz="1100" dirty="0" err="1" smtClean="0">
                <a:hlinkClick r:id="rId2"/>
              </a:rPr>
              <a:t>Edwards</a:t>
            </a:r>
            <a:r>
              <a:rPr lang="tr-TR" sz="1100" dirty="0" smtClean="0">
                <a:hlinkClick r:id="rId2"/>
              </a:rPr>
              <a:t> </a:t>
            </a:r>
            <a:r>
              <a:rPr lang="tr-TR" sz="1100" dirty="0">
                <a:hlinkClick r:id="rId2"/>
              </a:rPr>
              <a:t>RK, </a:t>
            </a:r>
            <a:r>
              <a:rPr lang="tr-TR" sz="1100" dirty="0" err="1">
                <a:hlinkClick r:id="rId2"/>
              </a:rPr>
              <a:t>Ingersoll</a:t>
            </a:r>
            <a:r>
              <a:rPr lang="tr-TR" sz="1100" dirty="0">
                <a:hlinkClick r:id="rId2"/>
              </a:rPr>
              <a:t> M, </a:t>
            </a:r>
            <a:r>
              <a:rPr lang="tr-TR" sz="1100" dirty="0" err="1">
                <a:hlinkClick r:id="rId2"/>
              </a:rPr>
              <a:t>Gerkin</a:t>
            </a:r>
            <a:r>
              <a:rPr lang="tr-TR" sz="1100" dirty="0">
                <a:hlinkClick r:id="rId2"/>
              </a:rPr>
              <a:t> RD, et al. </a:t>
            </a:r>
            <a:r>
              <a:rPr lang="tr-TR" sz="1100" dirty="0" err="1">
                <a:hlinkClick r:id="rId2"/>
              </a:rPr>
              <a:t>Carboxymethylcellulose</a:t>
            </a:r>
            <a:r>
              <a:rPr lang="tr-TR" sz="1100" dirty="0">
                <a:hlinkClick r:id="rId2"/>
              </a:rPr>
              <a:t> </a:t>
            </a:r>
            <a:r>
              <a:rPr lang="tr-TR" sz="1100" dirty="0" err="1">
                <a:hlinkClick r:id="rId2"/>
              </a:rPr>
              <a:t>adhesion</a:t>
            </a:r>
            <a:r>
              <a:rPr lang="tr-TR" sz="1100" dirty="0">
                <a:hlinkClick r:id="rId2"/>
              </a:rPr>
              <a:t> </a:t>
            </a:r>
            <a:r>
              <a:rPr lang="tr-TR" sz="1100" dirty="0" err="1">
                <a:hlinkClick r:id="rId2"/>
              </a:rPr>
              <a:t>barrier</a:t>
            </a:r>
            <a:r>
              <a:rPr lang="tr-TR" sz="1100" dirty="0">
                <a:hlinkClick r:id="rId2"/>
              </a:rPr>
              <a:t> </a:t>
            </a:r>
            <a:r>
              <a:rPr lang="tr-TR" sz="1100" dirty="0" err="1">
                <a:hlinkClick r:id="rId2"/>
              </a:rPr>
              <a:t>placement</a:t>
            </a:r>
            <a:r>
              <a:rPr lang="tr-TR" sz="1100" dirty="0">
                <a:hlinkClick r:id="rId2"/>
              </a:rPr>
              <a:t> at </a:t>
            </a:r>
            <a:r>
              <a:rPr lang="tr-TR" sz="1100" dirty="0" err="1">
                <a:hlinkClick r:id="rId2"/>
              </a:rPr>
              <a:t>primary</a:t>
            </a:r>
            <a:r>
              <a:rPr lang="tr-TR" sz="1100" dirty="0">
                <a:hlinkClick r:id="rId2"/>
              </a:rPr>
              <a:t> </a:t>
            </a:r>
            <a:r>
              <a:rPr lang="tr-TR" sz="1100" dirty="0" err="1">
                <a:hlinkClick r:id="rId2"/>
              </a:rPr>
              <a:t>cesarean</a:t>
            </a:r>
            <a:r>
              <a:rPr lang="tr-TR" sz="1100" dirty="0">
                <a:hlinkClick r:id="rId2"/>
              </a:rPr>
              <a:t> </a:t>
            </a:r>
            <a:r>
              <a:rPr lang="tr-TR" sz="1100" dirty="0" err="1">
                <a:hlinkClick r:id="rId2"/>
              </a:rPr>
              <a:t>delivery</a:t>
            </a:r>
            <a:r>
              <a:rPr lang="tr-TR" sz="1100" dirty="0">
                <a:hlinkClick r:id="rId2"/>
              </a:rPr>
              <a:t> </a:t>
            </a:r>
            <a:r>
              <a:rPr lang="tr-TR" sz="1100" dirty="0" err="1">
                <a:hlinkClick r:id="rId2"/>
              </a:rPr>
              <a:t>and</a:t>
            </a:r>
            <a:r>
              <a:rPr lang="tr-TR" sz="1100" dirty="0">
                <a:hlinkClick r:id="rId2"/>
              </a:rPr>
              <a:t> </a:t>
            </a:r>
            <a:r>
              <a:rPr lang="tr-TR" sz="1100" dirty="0" err="1">
                <a:hlinkClick r:id="rId2"/>
              </a:rPr>
              <a:t>outcomes</a:t>
            </a:r>
            <a:r>
              <a:rPr lang="tr-TR" sz="1100" dirty="0">
                <a:hlinkClick r:id="rId2"/>
              </a:rPr>
              <a:t> at </a:t>
            </a:r>
            <a:r>
              <a:rPr lang="tr-TR" sz="1100" dirty="0" err="1">
                <a:hlinkClick r:id="rId2"/>
              </a:rPr>
              <a:t>repeat</a:t>
            </a:r>
            <a:r>
              <a:rPr lang="tr-TR" sz="1100" dirty="0">
                <a:hlinkClick r:id="rId2"/>
              </a:rPr>
              <a:t> </a:t>
            </a:r>
            <a:r>
              <a:rPr lang="tr-TR" sz="1100" dirty="0" err="1">
                <a:hlinkClick r:id="rId2"/>
              </a:rPr>
              <a:t>cesarean</a:t>
            </a:r>
            <a:r>
              <a:rPr lang="tr-TR" sz="1100" dirty="0">
                <a:hlinkClick r:id="rId2"/>
              </a:rPr>
              <a:t> </a:t>
            </a:r>
            <a:r>
              <a:rPr lang="tr-TR" sz="1100" dirty="0" err="1">
                <a:hlinkClick r:id="rId2"/>
              </a:rPr>
              <a:t>delivery</a:t>
            </a:r>
            <a:r>
              <a:rPr lang="tr-TR" sz="1100" dirty="0">
                <a:hlinkClick r:id="rId2"/>
              </a:rPr>
              <a:t>. </a:t>
            </a:r>
            <a:r>
              <a:rPr lang="tr-TR" sz="1100" dirty="0" err="1">
                <a:hlinkClick r:id="rId2"/>
              </a:rPr>
              <a:t>Obstet</a:t>
            </a:r>
            <a:r>
              <a:rPr lang="tr-TR" sz="1100" dirty="0">
                <a:hlinkClick r:id="rId2"/>
              </a:rPr>
              <a:t> </a:t>
            </a:r>
            <a:r>
              <a:rPr lang="tr-TR" sz="1100" dirty="0" err="1">
                <a:hlinkClick r:id="rId2"/>
              </a:rPr>
              <a:t>Gynecol</a:t>
            </a:r>
            <a:r>
              <a:rPr lang="tr-TR" sz="1100" dirty="0">
                <a:hlinkClick r:id="rId2"/>
              </a:rPr>
              <a:t> 2014; 123:923.</a:t>
            </a:r>
            <a:endParaRPr lang="tr-TR" sz="1100" dirty="0"/>
          </a:p>
          <a:p>
            <a:r>
              <a:rPr lang="tr-TR" sz="1100" dirty="0" smtClean="0">
                <a:hlinkClick r:id="rId3"/>
              </a:rPr>
              <a:t>*</a:t>
            </a:r>
            <a:r>
              <a:rPr lang="tr-TR" sz="1100" dirty="0" err="1" smtClean="0">
                <a:hlinkClick r:id="rId3"/>
              </a:rPr>
              <a:t>Gaspar-Oishi</a:t>
            </a:r>
            <a:r>
              <a:rPr lang="tr-TR" sz="1100" dirty="0" smtClean="0">
                <a:hlinkClick r:id="rId3"/>
              </a:rPr>
              <a:t> </a:t>
            </a:r>
            <a:r>
              <a:rPr lang="tr-TR" sz="1100" dirty="0">
                <a:hlinkClick r:id="rId3"/>
              </a:rPr>
              <a:t>M, </a:t>
            </a:r>
            <a:r>
              <a:rPr lang="tr-TR" sz="1100" dirty="0" err="1">
                <a:hlinkClick r:id="rId3"/>
              </a:rPr>
              <a:t>Aeby</a:t>
            </a:r>
            <a:r>
              <a:rPr lang="tr-TR" sz="1100" dirty="0">
                <a:hlinkClick r:id="rId3"/>
              </a:rPr>
              <a:t> T. </a:t>
            </a:r>
            <a:r>
              <a:rPr lang="tr-TR" sz="1100" dirty="0" err="1">
                <a:hlinkClick r:id="rId3"/>
              </a:rPr>
              <a:t>Cesarean</a:t>
            </a:r>
            <a:r>
              <a:rPr lang="tr-TR" sz="1100" dirty="0">
                <a:hlinkClick r:id="rId3"/>
              </a:rPr>
              <a:t> </a:t>
            </a:r>
            <a:r>
              <a:rPr lang="tr-TR" sz="1100" dirty="0" err="1">
                <a:hlinkClick r:id="rId3"/>
              </a:rPr>
              <a:t>delivery</a:t>
            </a:r>
            <a:r>
              <a:rPr lang="tr-TR" sz="1100" dirty="0">
                <a:hlinkClick r:id="rId3"/>
              </a:rPr>
              <a:t> </a:t>
            </a:r>
            <a:r>
              <a:rPr lang="tr-TR" sz="1100" dirty="0" err="1">
                <a:hlinkClick r:id="rId3"/>
              </a:rPr>
              <a:t>times</a:t>
            </a:r>
            <a:r>
              <a:rPr lang="tr-TR" sz="1100" dirty="0">
                <a:hlinkClick r:id="rId3"/>
              </a:rPr>
              <a:t> </a:t>
            </a:r>
            <a:r>
              <a:rPr lang="tr-TR" sz="1100" dirty="0" err="1">
                <a:hlinkClick r:id="rId3"/>
              </a:rPr>
              <a:t>and</a:t>
            </a:r>
            <a:r>
              <a:rPr lang="tr-TR" sz="1100" dirty="0">
                <a:hlinkClick r:id="rId3"/>
              </a:rPr>
              <a:t> </a:t>
            </a:r>
            <a:r>
              <a:rPr lang="tr-TR" sz="1100" dirty="0" err="1">
                <a:hlinkClick r:id="rId3"/>
              </a:rPr>
              <a:t>adhesion</a:t>
            </a:r>
            <a:r>
              <a:rPr lang="tr-TR" sz="1100" dirty="0">
                <a:hlinkClick r:id="rId3"/>
              </a:rPr>
              <a:t> </a:t>
            </a:r>
            <a:r>
              <a:rPr lang="tr-TR" sz="1100" dirty="0" err="1">
                <a:hlinkClick r:id="rId3"/>
              </a:rPr>
              <a:t>severity</a:t>
            </a:r>
            <a:r>
              <a:rPr lang="tr-TR" sz="1100" dirty="0">
                <a:hlinkClick r:id="rId3"/>
              </a:rPr>
              <a:t> </a:t>
            </a:r>
            <a:r>
              <a:rPr lang="tr-TR" sz="1100" dirty="0" err="1">
                <a:hlinkClick r:id="rId3"/>
              </a:rPr>
              <a:t>associated</a:t>
            </a:r>
            <a:r>
              <a:rPr lang="tr-TR" sz="1100" dirty="0">
                <a:hlinkClick r:id="rId3"/>
              </a:rPr>
              <a:t> </a:t>
            </a:r>
            <a:r>
              <a:rPr lang="tr-TR" sz="1100" dirty="0" err="1">
                <a:hlinkClick r:id="rId3"/>
              </a:rPr>
              <a:t>with</a:t>
            </a:r>
            <a:r>
              <a:rPr lang="tr-TR" sz="1100" dirty="0">
                <a:hlinkClick r:id="rId3"/>
              </a:rPr>
              <a:t> </a:t>
            </a:r>
            <a:r>
              <a:rPr lang="tr-TR" sz="1100" dirty="0" err="1">
                <a:hlinkClick r:id="rId3"/>
              </a:rPr>
              <a:t>prior</a:t>
            </a:r>
            <a:r>
              <a:rPr lang="tr-TR" sz="1100" dirty="0">
                <a:hlinkClick r:id="rId3"/>
              </a:rPr>
              <a:t> </a:t>
            </a:r>
            <a:r>
              <a:rPr lang="tr-TR" sz="1100" dirty="0" err="1">
                <a:hlinkClick r:id="rId3"/>
              </a:rPr>
              <a:t>placement</a:t>
            </a:r>
            <a:r>
              <a:rPr lang="tr-TR" sz="1100" dirty="0">
                <a:hlinkClick r:id="rId3"/>
              </a:rPr>
              <a:t> of a </a:t>
            </a:r>
            <a:r>
              <a:rPr lang="tr-TR" sz="1100" dirty="0" err="1">
                <a:hlinkClick r:id="rId3"/>
              </a:rPr>
              <a:t>sodium</a:t>
            </a:r>
            <a:r>
              <a:rPr lang="tr-TR" sz="1100" dirty="0">
                <a:hlinkClick r:id="rId3"/>
              </a:rPr>
              <a:t> </a:t>
            </a:r>
            <a:r>
              <a:rPr lang="tr-TR" sz="1100" dirty="0" err="1">
                <a:hlinkClick r:id="rId3"/>
              </a:rPr>
              <a:t>hyaluronate-carboxycellulose</a:t>
            </a:r>
            <a:r>
              <a:rPr lang="tr-TR" sz="1100" dirty="0">
                <a:hlinkClick r:id="rId3"/>
              </a:rPr>
              <a:t> </a:t>
            </a:r>
            <a:r>
              <a:rPr lang="tr-TR" sz="1100" dirty="0" err="1">
                <a:hlinkClick r:id="rId3"/>
              </a:rPr>
              <a:t>barrier</a:t>
            </a:r>
            <a:r>
              <a:rPr lang="tr-TR" sz="1100" dirty="0">
                <a:hlinkClick r:id="rId3"/>
              </a:rPr>
              <a:t>. </a:t>
            </a:r>
            <a:r>
              <a:rPr lang="tr-TR" sz="1100" dirty="0" err="1">
                <a:hlinkClick r:id="rId3"/>
              </a:rPr>
              <a:t>Obstet</a:t>
            </a:r>
            <a:r>
              <a:rPr lang="tr-TR" sz="1100" dirty="0">
                <a:hlinkClick r:id="rId3"/>
              </a:rPr>
              <a:t> </a:t>
            </a:r>
            <a:r>
              <a:rPr lang="tr-TR" sz="1100" dirty="0" err="1">
                <a:hlinkClick r:id="rId3"/>
              </a:rPr>
              <a:t>Gynecol</a:t>
            </a:r>
            <a:r>
              <a:rPr lang="tr-TR" sz="1100" dirty="0">
                <a:hlinkClick r:id="rId3"/>
              </a:rPr>
              <a:t> 2014; 124:679.</a:t>
            </a:r>
            <a:endParaRPr lang="tr-TR" sz="1100" dirty="0"/>
          </a:p>
          <a:p>
            <a:r>
              <a:rPr lang="tr-TR" sz="1100" dirty="0" smtClean="0">
                <a:hlinkClick r:id="rId4"/>
              </a:rPr>
              <a:t>*</a:t>
            </a:r>
            <a:r>
              <a:rPr lang="tr-TR" sz="1100" dirty="0" err="1" smtClean="0">
                <a:hlinkClick r:id="rId4"/>
              </a:rPr>
              <a:t>Walfisch</a:t>
            </a:r>
            <a:r>
              <a:rPr lang="tr-TR" sz="1100" dirty="0" smtClean="0">
                <a:hlinkClick r:id="rId4"/>
              </a:rPr>
              <a:t> </a:t>
            </a:r>
            <a:r>
              <a:rPr lang="tr-TR" sz="1100" dirty="0">
                <a:hlinkClick r:id="rId4"/>
              </a:rPr>
              <a:t>A, </a:t>
            </a:r>
            <a:r>
              <a:rPr lang="tr-TR" sz="1100" dirty="0" err="1">
                <a:hlinkClick r:id="rId4"/>
              </a:rPr>
              <a:t>Beloosesky</a:t>
            </a:r>
            <a:r>
              <a:rPr lang="tr-TR" sz="1100" dirty="0">
                <a:hlinkClick r:id="rId4"/>
              </a:rPr>
              <a:t> R, </a:t>
            </a:r>
            <a:r>
              <a:rPr lang="tr-TR" sz="1100" dirty="0" err="1">
                <a:hlinkClick r:id="rId4"/>
              </a:rPr>
              <a:t>Shrim</a:t>
            </a:r>
            <a:r>
              <a:rPr lang="tr-TR" sz="1100" dirty="0">
                <a:hlinkClick r:id="rId4"/>
              </a:rPr>
              <a:t> A, </a:t>
            </a:r>
            <a:r>
              <a:rPr lang="tr-TR" sz="1100" dirty="0" err="1">
                <a:hlinkClick r:id="rId4"/>
              </a:rPr>
              <a:t>Hallak</a:t>
            </a:r>
            <a:r>
              <a:rPr lang="tr-TR" sz="1100" dirty="0">
                <a:hlinkClick r:id="rId4"/>
              </a:rPr>
              <a:t> M. </a:t>
            </a:r>
            <a:r>
              <a:rPr lang="tr-TR" sz="1100" dirty="0" err="1">
                <a:hlinkClick r:id="rId4"/>
              </a:rPr>
              <a:t>Adhesion</a:t>
            </a:r>
            <a:r>
              <a:rPr lang="tr-TR" sz="1100" dirty="0">
                <a:hlinkClick r:id="rId4"/>
              </a:rPr>
              <a:t> </a:t>
            </a:r>
            <a:r>
              <a:rPr lang="tr-TR" sz="1100" dirty="0" err="1">
                <a:hlinkClick r:id="rId4"/>
              </a:rPr>
              <a:t>prevention</a:t>
            </a:r>
            <a:r>
              <a:rPr lang="tr-TR" sz="1100" dirty="0">
                <a:hlinkClick r:id="rId4"/>
              </a:rPr>
              <a:t> </a:t>
            </a:r>
            <a:r>
              <a:rPr lang="tr-TR" sz="1100" dirty="0" err="1">
                <a:hlinkClick r:id="rId4"/>
              </a:rPr>
              <a:t>after</a:t>
            </a:r>
            <a:r>
              <a:rPr lang="tr-TR" sz="1100" dirty="0">
                <a:hlinkClick r:id="rId4"/>
              </a:rPr>
              <a:t> </a:t>
            </a:r>
            <a:r>
              <a:rPr lang="tr-TR" sz="1100" dirty="0" err="1">
                <a:hlinkClick r:id="rId4"/>
              </a:rPr>
              <a:t>cesarean</a:t>
            </a:r>
            <a:r>
              <a:rPr lang="tr-TR" sz="1100" dirty="0">
                <a:hlinkClick r:id="rId4"/>
              </a:rPr>
              <a:t> </a:t>
            </a:r>
            <a:r>
              <a:rPr lang="tr-TR" sz="1100" dirty="0" err="1">
                <a:hlinkClick r:id="rId4"/>
              </a:rPr>
              <a:t>delivery</a:t>
            </a:r>
            <a:r>
              <a:rPr lang="tr-TR" sz="1100" dirty="0">
                <a:hlinkClick r:id="rId4"/>
              </a:rPr>
              <a:t>: </a:t>
            </a:r>
            <a:r>
              <a:rPr lang="tr-TR" sz="1100" dirty="0" err="1">
                <a:hlinkClick r:id="rId4"/>
              </a:rPr>
              <a:t>evidence</a:t>
            </a:r>
            <a:r>
              <a:rPr lang="tr-TR" sz="1100" dirty="0">
                <a:hlinkClick r:id="rId4"/>
              </a:rPr>
              <a:t>, </a:t>
            </a:r>
            <a:r>
              <a:rPr lang="tr-TR" sz="1100" dirty="0" err="1">
                <a:hlinkClick r:id="rId4"/>
              </a:rPr>
              <a:t>and</a:t>
            </a:r>
            <a:r>
              <a:rPr lang="tr-TR" sz="1100" dirty="0">
                <a:hlinkClick r:id="rId4"/>
              </a:rPr>
              <a:t> </a:t>
            </a:r>
            <a:r>
              <a:rPr lang="tr-TR" sz="1100" dirty="0" err="1">
                <a:hlinkClick r:id="rId4"/>
              </a:rPr>
              <a:t>lack</a:t>
            </a:r>
            <a:r>
              <a:rPr lang="tr-TR" sz="1100" dirty="0">
                <a:hlinkClick r:id="rId4"/>
              </a:rPr>
              <a:t> of it. Am J </a:t>
            </a:r>
            <a:r>
              <a:rPr lang="tr-TR" sz="1100" dirty="0" err="1">
                <a:hlinkClick r:id="rId4"/>
              </a:rPr>
              <a:t>Obstet</a:t>
            </a:r>
            <a:r>
              <a:rPr lang="tr-TR" sz="1100" dirty="0">
                <a:hlinkClick r:id="rId4"/>
              </a:rPr>
              <a:t> </a:t>
            </a:r>
            <a:r>
              <a:rPr lang="tr-TR" sz="1100" dirty="0" err="1">
                <a:hlinkClick r:id="rId4"/>
              </a:rPr>
              <a:t>Gynecol</a:t>
            </a:r>
            <a:r>
              <a:rPr lang="tr-TR" sz="1100" dirty="0">
                <a:hlinkClick r:id="rId4"/>
              </a:rPr>
              <a:t> 2014; 211:446.</a:t>
            </a:r>
            <a:endParaRPr lang="tr-TR" sz="11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226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Periton Kapatılması ?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857232"/>
            <a:ext cx="8715436" cy="5715040"/>
          </a:xfrm>
        </p:spPr>
        <p:txBody>
          <a:bodyPr>
            <a:noAutofit/>
          </a:bodyPr>
          <a:lstStyle/>
          <a:p>
            <a:r>
              <a:rPr lang="tr-TR" sz="4000" dirty="0" smtClean="0"/>
              <a:t>7 RCT, 2 </a:t>
            </a:r>
            <a:r>
              <a:rPr lang="tr-TR" sz="4000" dirty="0" err="1" smtClean="0"/>
              <a:t>metaanaliz</a:t>
            </a:r>
            <a:r>
              <a:rPr lang="tr-TR" sz="4000" dirty="0" smtClean="0"/>
              <a:t>, 1 </a:t>
            </a:r>
            <a:r>
              <a:rPr lang="tr-TR" sz="4000" dirty="0" err="1" smtClean="0"/>
              <a:t>Cochrane</a:t>
            </a:r>
            <a:r>
              <a:rPr lang="tr-TR" sz="4000" dirty="0" smtClean="0"/>
              <a:t> derleme</a:t>
            </a:r>
          </a:p>
          <a:p>
            <a:endParaRPr lang="tr-TR" sz="4000" dirty="0" smtClean="0"/>
          </a:p>
          <a:p>
            <a:r>
              <a:rPr lang="tr-TR" sz="1200" dirty="0" smtClean="0"/>
              <a:t>* </a:t>
            </a:r>
            <a:r>
              <a:rPr lang="fr-FR" sz="1200" dirty="0" err="1" smtClean="0"/>
              <a:t>Caesarean</a:t>
            </a:r>
            <a:r>
              <a:rPr lang="fr-FR" sz="1200" dirty="0" smtClean="0"/>
              <a:t> section </a:t>
            </a:r>
            <a:r>
              <a:rPr lang="fr-FR" sz="1200" dirty="0" err="1" smtClean="0"/>
              <a:t>surgical</a:t>
            </a:r>
            <a:r>
              <a:rPr lang="fr-FR" sz="1200" dirty="0" smtClean="0"/>
              <a:t> techniques: a</a:t>
            </a:r>
            <a:r>
              <a:rPr lang="tr-TR" sz="1200" dirty="0" smtClean="0"/>
              <a:t> </a:t>
            </a:r>
            <a:r>
              <a:rPr lang="en-US" sz="1200" dirty="0" err="1" smtClean="0"/>
              <a:t>randomised</a:t>
            </a:r>
            <a:r>
              <a:rPr lang="en-US" sz="1200" dirty="0" smtClean="0"/>
              <a:t> factorial trial (CAESAR)*. BJOG</a:t>
            </a:r>
            <a:r>
              <a:rPr lang="tr-TR" sz="1200" dirty="0" smtClean="0"/>
              <a:t> 2010;117:1366-76.</a:t>
            </a:r>
          </a:p>
          <a:p>
            <a:r>
              <a:rPr lang="tr-TR" sz="1200" dirty="0" smtClean="0"/>
              <a:t>* </a:t>
            </a:r>
            <a:r>
              <a:rPr lang="tr-TR" sz="1200" dirty="0" err="1" smtClean="0"/>
              <a:t>Anteby</a:t>
            </a:r>
            <a:r>
              <a:rPr lang="tr-TR" sz="1200" dirty="0" smtClean="0"/>
              <a:t> EY, </a:t>
            </a:r>
            <a:r>
              <a:rPr lang="tr-TR" sz="1200" dirty="0" err="1" smtClean="0"/>
              <a:t>Kruchkovich</a:t>
            </a:r>
            <a:r>
              <a:rPr lang="tr-TR" sz="1200" dirty="0" smtClean="0"/>
              <a:t> J, </a:t>
            </a:r>
            <a:r>
              <a:rPr lang="tr-TR" sz="1200" dirty="0" err="1" smtClean="0"/>
              <a:t>Kapustian</a:t>
            </a:r>
            <a:r>
              <a:rPr lang="tr-TR" sz="1200" dirty="0" smtClean="0"/>
              <a:t> V, </a:t>
            </a:r>
            <a:r>
              <a:rPr lang="en-US" sz="1200" dirty="0" err="1" smtClean="0"/>
              <a:t>Gdalevich</a:t>
            </a:r>
            <a:r>
              <a:rPr lang="en-US" sz="1200" dirty="0" smtClean="0"/>
              <a:t> M, </a:t>
            </a:r>
            <a:r>
              <a:rPr lang="en-US" sz="1200" dirty="0" err="1" smtClean="0"/>
              <a:t>Shenhav</a:t>
            </a:r>
            <a:r>
              <a:rPr lang="en-US" sz="1200" dirty="0" smtClean="0"/>
              <a:t> S, </a:t>
            </a:r>
            <a:r>
              <a:rPr lang="en-US" sz="1200" dirty="0" err="1" smtClean="0"/>
              <a:t>Gemer</a:t>
            </a:r>
            <a:r>
              <a:rPr lang="en-US" sz="1200" dirty="0" smtClean="0"/>
              <a:t> O. Short-term</a:t>
            </a:r>
            <a:r>
              <a:rPr lang="tr-TR" sz="1200" dirty="0" smtClean="0"/>
              <a:t> </a:t>
            </a:r>
            <a:r>
              <a:rPr lang="en-US" sz="1200" dirty="0" smtClean="0"/>
              <a:t>effects of closure versus non-closure of the</a:t>
            </a:r>
            <a:r>
              <a:rPr lang="tr-TR" sz="1200" dirty="0" smtClean="0"/>
              <a:t> </a:t>
            </a:r>
            <a:r>
              <a:rPr lang="tr-TR" sz="1200" dirty="0" err="1" smtClean="0"/>
              <a:t>visceral</a:t>
            </a:r>
            <a:r>
              <a:rPr lang="tr-TR" sz="1200" dirty="0" smtClean="0"/>
              <a:t> </a:t>
            </a:r>
            <a:r>
              <a:rPr lang="tr-TR" sz="1200" dirty="0" err="1" smtClean="0"/>
              <a:t>and</a:t>
            </a:r>
            <a:r>
              <a:rPr lang="tr-TR" sz="1200" dirty="0" smtClean="0"/>
              <a:t> </a:t>
            </a:r>
            <a:r>
              <a:rPr lang="tr-TR" sz="1200" dirty="0" err="1" smtClean="0"/>
              <a:t>parietal</a:t>
            </a:r>
            <a:r>
              <a:rPr lang="tr-TR" sz="1200" dirty="0" smtClean="0"/>
              <a:t> </a:t>
            </a:r>
            <a:r>
              <a:rPr lang="tr-TR" sz="1200" dirty="0" err="1" smtClean="0"/>
              <a:t>peritoneum</a:t>
            </a:r>
            <a:r>
              <a:rPr lang="tr-TR" sz="1200" dirty="0" smtClean="0"/>
              <a:t> at </a:t>
            </a:r>
            <a:r>
              <a:rPr lang="tr-TR" sz="1200" dirty="0" err="1" smtClean="0"/>
              <a:t>cesarean</a:t>
            </a:r>
            <a:r>
              <a:rPr lang="tr-TR" sz="1200" dirty="0" smtClean="0"/>
              <a:t> </a:t>
            </a:r>
            <a:r>
              <a:rPr lang="en-US" sz="1200" dirty="0" smtClean="0"/>
              <a:t>section: a prospective randomized study.</a:t>
            </a:r>
            <a:r>
              <a:rPr lang="tr-TR" sz="1200" dirty="0" smtClean="0"/>
              <a:t> </a:t>
            </a:r>
            <a:r>
              <a:rPr lang="da-DK" sz="1200" dirty="0" smtClean="0"/>
              <a:t>J Obstet Gynaecol Res 2009;35:1026-30.</a:t>
            </a:r>
          </a:p>
          <a:p>
            <a:r>
              <a:rPr lang="tr-TR" sz="1200" dirty="0" smtClean="0"/>
              <a:t>* </a:t>
            </a:r>
            <a:r>
              <a:rPr lang="tr-TR" sz="1200" dirty="0" err="1" smtClean="0"/>
              <a:t>Kapustian</a:t>
            </a:r>
            <a:r>
              <a:rPr lang="tr-TR" sz="1200" dirty="0" smtClean="0"/>
              <a:t> V, </a:t>
            </a:r>
            <a:r>
              <a:rPr lang="tr-TR" sz="1200" dirty="0" err="1" smtClean="0"/>
              <a:t>Anteby</a:t>
            </a:r>
            <a:r>
              <a:rPr lang="tr-TR" sz="1200" dirty="0" smtClean="0"/>
              <a:t> EY, </a:t>
            </a:r>
            <a:r>
              <a:rPr lang="tr-TR" sz="1200" dirty="0" err="1" smtClean="0"/>
              <a:t>Gdalevich</a:t>
            </a:r>
            <a:r>
              <a:rPr lang="tr-TR" sz="1200" dirty="0" smtClean="0"/>
              <a:t> M, </a:t>
            </a:r>
            <a:r>
              <a:rPr lang="en-US" sz="1200" dirty="0" err="1" smtClean="0"/>
              <a:t>Shenhav</a:t>
            </a:r>
            <a:r>
              <a:rPr lang="en-US" sz="1200" dirty="0" smtClean="0"/>
              <a:t> S, </a:t>
            </a:r>
            <a:r>
              <a:rPr lang="en-US" sz="1200" dirty="0" err="1" smtClean="0"/>
              <a:t>Lavie</a:t>
            </a:r>
            <a:r>
              <a:rPr lang="en-US" sz="1200" dirty="0" smtClean="0"/>
              <a:t> O, </a:t>
            </a:r>
            <a:r>
              <a:rPr lang="en-US" sz="1200" dirty="0" err="1" smtClean="0"/>
              <a:t>Gemer</a:t>
            </a:r>
            <a:r>
              <a:rPr lang="en-US" sz="1200" dirty="0" smtClean="0"/>
              <a:t> O. Effect of closure</a:t>
            </a:r>
            <a:r>
              <a:rPr lang="tr-TR" sz="1200" dirty="0" smtClean="0"/>
              <a:t> </a:t>
            </a:r>
            <a:r>
              <a:rPr lang="en-US" sz="1200" dirty="0" smtClean="0"/>
              <a:t>versus </a:t>
            </a:r>
            <a:r>
              <a:rPr lang="en-US" sz="1200" dirty="0" err="1" smtClean="0"/>
              <a:t>nonclosure</a:t>
            </a:r>
            <a:r>
              <a:rPr lang="en-US" sz="1200" dirty="0" smtClean="0"/>
              <a:t> of peritoneum at cesarean</a:t>
            </a:r>
            <a:r>
              <a:rPr lang="tr-TR" sz="1200" dirty="0" smtClean="0"/>
              <a:t> </a:t>
            </a:r>
            <a:r>
              <a:rPr lang="tr-TR" sz="1200" dirty="0" err="1" smtClean="0"/>
              <a:t>section</a:t>
            </a:r>
            <a:r>
              <a:rPr lang="tr-TR" sz="1200" dirty="0" smtClean="0"/>
              <a:t> on </a:t>
            </a:r>
            <a:r>
              <a:rPr lang="tr-TR" sz="1200" dirty="0" err="1" smtClean="0"/>
              <a:t>adhesions</a:t>
            </a:r>
            <a:r>
              <a:rPr lang="tr-TR" sz="1200" dirty="0" smtClean="0"/>
              <a:t>: a </a:t>
            </a:r>
            <a:r>
              <a:rPr lang="tr-TR" sz="1200" dirty="0" err="1" smtClean="0"/>
              <a:t>prospective</a:t>
            </a:r>
            <a:r>
              <a:rPr lang="tr-TR" sz="1200" dirty="0" smtClean="0"/>
              <a:t> </a:t>
            </a:r>
            <a:r>
              <a:rPr lang="tr-TR" sz="1200" dirty="0" err="1" smtClean="0"/>
              <a:t>randomized</a:t>
            </a:r>
            <a:r>
              <a:rPr lang="tr-TR" sz="1200" dirty="0" smtClean="0"/>
              <a:t> </a:t>
            </a:r>
            <a:r>
              <a:rPr lang="en-US" sz="1200" dirty="0" smtClean="0"/>
              <a:t>study. Am J </a:t>
            </a:r>
            <a:r>
              <a:rPr lang="en-US" sz="1200" dirty="0" err="1" smtClean="0"/>
              <a:t>Obstet</a:t>
            </a:r>
            <a:r>
              <a:rPr lang="en-US" sz="1200" dirty="0" smtClean="0"/>
              <a:t> </a:t>
            </a:r>
            <a:r>
              <a:rPr lang="en-US" sz="1200" dirty="0" err="1" smtClean="0"/>
              <a:t>Gynecol</a:t>
            </a:r>
            <a:r>
              <a:rPr lang="en-US" sz="1200" dirty="0" smtClean="0"/>
              <a:t> 2012;206:56.</a:t>
            </a:r>
            <a:r>
              <a:rPr lang="tr-TR" sz="1200" dirty="0" smtClean="0"/>
              <a:t> e1-4.</a:t>
            </a:r>
          </a:p>
          <a:p>
            <a:r>
              <a:rPr lang="tr-TR" sz="1200" dirty="0" smtClean="0"/>
              <a:t>* </a:t>
            </a:r>
            <a:r>
              <a:rPr lang="tr-TR" sz="1200" dirty="0" err="1" smtClean="0"/>
              <a:t>Shahin</a:t>
            </a:r>
            <a:r>
              <a:rPr lang="tr-TR" sz="1200" dirty="0" smtClean="0"/>
              <a:t> AY, Osman AM. </a:t>
            </a:r>
            <a:r>
              <a:rPr lang="tr-TR" sz="1200" dirty="0" err="1" smtClean="0"/>
              <a:t>Parietal</a:t>
            </a:r>
            <a:r>
              <a:rPr lang="tr-TR" sz="1200" dirty="0" smtClean="0"/>
              <a:t> </a:t>
            </a:r>
            <a:r>
              <a:rPr lang="tr-TR" sz="1200" dirty="0" err="1" smtClean="0"/>
              <a:t>peritoneal</a:t>
            </a:r>
            <a:r>
              <a:rPr lang="tr-TR" sz="1200" dirty="0" smtClean="0"/>
              <a:t> </a:t>
            </a:r>
            <a:r>
              <a:rPr lang="en-US" sz="1200" dirty="0" smtClean="0"/>
              <a:t>closure and persistent </a:t>
            </a:r>
            <a:r>
              <a:rPr lang="en-US" sz="1200" dirty="0" err="1" smtClean="0"/>
              <a:t>postcesarean</a:t>
            </a:r>
            <a:r>
              <a:rPr lang="en-US" sz="1200" dirty="0" smtClean="0"/>
              <a:t> pain. </a:t>
            </a:r>
            <a:r>
              <a:rPr lang="en-US" sz="1200" dirty="0" err="1" smtClean="0"/>
              <a:t>Int</a:t>
            </a:r>
            <a:r>
              <a:rPr lang="en-US" sz="1200" dirty="0" smtClean="0"/>
              <a:t> J</a:t>
            </a:r>
            <a:r>
              <a:rPr lang="tr-TR" sz="1200" dirty="0" smtClean="0"/>
              <a:t> </a:t>
            </a:r>
            <a:r>
              <a:rPr lang="tr-TR" sz="1200" dirty="0" err="1" smtClean="0"/>
              <a:t>Gynaecol</a:t>
            </a:r>
            <a:r>
              <a:rPr lang="tr-TR" sz="1200" dirty="0" smtClean="0"/>
              <a:t> </a:t>
            </a:r>
            <a:r>
              <a:rPr lang="tr-TR" sz="1200" dirty="0" err="1" smtClean="0"/>
              <a:t>Obstet</a:t>
            </a:r>
            <a:r>
              <a:rPr lang="tr-TR" sz="1200" dirty="0" smtClean="0"/>
              <a:t> 2009;104:135-9.</a:t>
            </a:r>
          </a:p>
          <a:p>
            <a:r>
              <a:rPr lang="tr-TR" sz="1200" dirty="0" smtClean="0"/>
              <a:t>* </a:t>
            </a:r>
            <a:r>
              <a:rPr lang="fr-FR" sz="1200" dirty="0" err="1" smtClean="0"/>
              <a:t>Komoto</a:t>
            </a:r>
            <a:r>
              <a:rPr lang="fr-FR" sz="1200" dirty="0" smtClean="0"/>
              <a:t> Y, </a:t>
            </a:r>
            <a:r>
              <a:rPr lang="fr-FR" sz="1200" dirty="0" err="1" smtClean="0"/>
              <a:t>Shimoya</a:t>
            </a:r>
            <a:r>
              <a:rPr lang="fr-FR" sz="1200" dirty="0" smtClean="0"/>
              <a:t> K, Shimizu T, et al.</a:t>
            </a:r>
            <a:r>
              <a:rPr lang="tr-TR" sz="1200" dirty="0" smtClean="0"/>
              <a:t> </a:t>
            </a:r>
            <a:r>
              <a:rPr lang="en-US" sz="1200" dirty="0" smtClean="0"/>
              <a:t>Prospective study of non-closure or closure of</a:t>
            </a:r>
            <a:r>
              <a:rPr lang="tr-TR" sz="1200" dirty="0" smtClean="0"/>
              <a:t> </a:t>
            </a:r>
            <a:r>
              <a:rPr lang="en-US" sz="1200" dirty="0" smtClean="0"/>
              <a:t>the peritoneum at cesarean delivery in 124</a:t>
            </a:r>
          </a:p>
          <a:p>
            <a:r>
              <a:rPr lang="en-US" sz="1200" dirty="0" smtClean="0"/>
              <a:t>women: impact of prior peritoneal closure at</a:t>
            </a:r>
            <a:r>
              <a:rPr lang="tr-TR" sz="1200" dirty="0" smtClean="0"/>
              <a:t> </a:t>
            </a:r>
            <a:r>
              <a:rPr lang="en-US" sz="1200" dirty="0" smtClean="0"/>
              <a:t>primary cesarean on the interval time between</a:t>
            </a:r>
            <a:r>
              <a:rPr lang="tr-TR" sz="1200" dirty="0" smtClean="0"/>
              <a:t> </a:t>
            </a:r>
            <a:r>
              <a:rPr lang="en-US" sz="1200" dirty="0" smtClean="0"/>
              <a:t>first cesarean section and the next pregnancy</a:t>
            </a:r>
            <a:r>
              <a:rPr lang="tr-TR" sz="1200" dirty="0" smtClean="0"/>
              <a:t> </a:t>
            </a:r>
            <a:r>
              <a:rPr lang="en-US" sz="1200" dirty="0" smtClean="0"/>
              <a:t>and significant adhesion at second cesarean.</a:t>
            </a:r>
            <a:r>
              <a:rPr lang="tr-TR" sz="1200" dirty="0" smtClean="0"/>
              <a:t> </a:t>
            </a:r>
            <a:r>
              <a:rPr lang="da-DK" sz="1200" dirty="0" smtClean="0"/>
              <a:t>J Obstet Gynaecol Res 2006;32:396-402.</a:t>
            </a:r>
          </a:p>
          <a:p>
            <a:r>
              <a:rPr lang="tr-TR" sz="1200" dirty="0" smtClean="0"/>
              <a:t>* </a:t>
            </a:r>
            <a:r>
              <a:rPr lang="it-IT" sz="1200" dirty="0" smtClean="0"/>
              <a:t>Malomo OO, Kuti O, Orji EO, Ogunniyi SO,</a:t>
            </a:r>
            <a:r>
              <a:rPr lang="tr-TR" sz="1200" dirty="0" smtClean="0"/>
              <a:t> </a:t>
            </a:r>
            <a:r>
              <a:rPr lang="en-US" sz="1200" dirty="0" err="1" smtClean="0"/>
              <a:t>Sule</a:t>
            </a:r>
            <a:r>
              <a:rPr lang="en-US" sz="1200" dirty="0" smtClean="0"/>
              <a:t> SS. A </a:t>
            </a:r>
            <a:r>
              <a:rPr lang="en-US" sz="1200" dirty="0" err="1" smtClean="0"/>
              <a:t>randomised</a:t>
            </a:r>
            <a:r>
              <a:rPr lang="en-US" sz="1200" dirty="0" smtClean="0"/>
              <a:t> controlled study of</a:t>
            </a:r>
            <a:r>
              <a:rPr lang="tr-TR" sz="1200" dirty="0" smtClean="0"/>
              <a:t> </a:t>
            </a:r>
            <a:r>
              <a:rPr lang="en-US" sz="1200" dirty="0" smtClean="0"/>
              <a:t>non-closure of peritoneum at caesarean section</a:t>
            </a:r>
            <a:r>
              <a:rPr lang="tr-TR" sz="1200" dirty="0" smtClean="0"/>
              <a:t> in a </a:t>
            </a:r>
            <a:r>
              <a:rPr lang="tr-TR" sz="1200" dirty="0" err="1" smtClean="0"/>
              <a:t>Nigerian</a:t>
            </a:r>
            <a:r>
              <a:rPr lang="tr-TR" sz="1200" dirty="0" smtClean="0"/>
              <a:t> </a:t>
            </a:r>
            <a:r>
              <a:rPr lang="tr-TR" sz="1200" dirty="0" err="1" smtClean="0"/>
              <a:t>population</a:t>
            </a:r>
            <a:r>
              <a:rPr lang="tr-TR" sz="1200" dirty="0" smtClean="0"/>
              <a:t>. J </a:t>
            </a:r>
            <a:r>
              <a:rPr lang="tr-TR" sz="1200" dirty="0" err="1" smtClean="0"/>
              <a:t>Obstet</a:t>
            </a:r>
            <a:r>
              <a:rPr lang="tr-TR" sz="1200" dirty="0" smtClean="0"/>
              <a:t> </a:t>
            </a:r>
            <a:r>
              <a:rPr lang="tr-TR" sz="1200" dirty="0" err="1" smtClean="0"/>
              <a:t>Gynaecol</a:t>
            </a:r>
            <a:r>
              <a:rPr lang="tr-TR" sz="1200" dirty="0" smtClean="0"/>
              <a:t> 2006;26:429-32.</a:t>
            </a:r>
          </a:p>
          <a:p>
            <a:r>
              <a:rPr lang="tr-TR" sz="1200" dirty="0" smtClean="0"/>
              <a:t>* </a:t>
            </a:r>
            <a:r>
              <a:rPr lang="tr-TR" sz="1200" dirty="0" err="1" smtClean="0"/>
              <a:t>Zareian</a:t>
            </a:r>
            <a:r>
              <a:rPr lang="tr-TR" sz="1200" dirty="0" smtClean="0"/>
              <a:t> Z, </a:t>
            </a:r>
            <a:r>
              <a:rPr lang="tr-TR" sz="1200" dirty="0" err="1" smtClean="0"/>
              <a:t>Zareian</a:t>
            </a:r>
            <a:r>
              <a:rPr lang="tr-TR" sz="1200" dirty="0" smtClean="0"/>
              <a:t> P. </a:t>
            </a:r>
            <a:r>
              <a:rPr lang="tr-TR" sz="1200" dirty="0" err="1" smtClean="0"/>
              <a:t>Non</a:t>
            </a:r>
            <a:r>
              <a:rPr lang="tr-TR" sz="1200" dirty="0" smtClean="0"/>
              <a:t>-</a:t>
            </a:r>
            <a:r>
              <a:rPr lang="tr-TR" sz="1200" dirty="0" err="1" smtClean="0"/>
              <a:t>closure</a:t>
            </a:r>
            <a:r>
              <a:rPr lang="tr-TR" sz="1200" dirty="0" smtClean="0"/>
              <a:t> </a:t>
            </a:r>
            <a:r>
              <a:rPr lang="tr-TR" sz="1200" dirty="0" err="1" smtClean="0"/>
              <a:t>versus</a:t>
            </a:r>
            <a:r>
              <a:rPr lang="tr-TR" sz="1200" dirty="0" smtClean="0"/>
              <a:t> </a:t>
            </a:r>
            <a:r>
              <a:rPr lang="en-US" sz="1200" dirty="0" smtClean="0"/>
              <a:t>closure of peritoneum during cesarean section:</a:t>
            </a:r>
            <a:r>
              <a:rPr lang="tr-TR" sz="1200" dirty="0" smtClean="0"/>
              <a:t> a </a:t>
            </a:r>
            <a:r>
              <a:rPr lang="tr-TR" sz="1200" dirty="0" err="1" smtClean="0"/>
              <a:t>randomized</a:t>
            </a:r>
            <a:r>
              <a:rPr lang="tr-TR" sz="1200" dirty="0" smtClean="0"/>
              <a:t> </a:t>
            </a:r>
            <a:r>
              <a:rPr lang="tr-TR" sz="1200" dirty="0" err="1" smtClean="0"/>
              <a:t>study</a:t>
            </a:r>
            <a:r>
              <a:rPr lang="tr-TR" sz="1200" dirty="0" smtClean="0"/>
              <a:t>. </a:t>
            </a:r>
            <a:r>
              <a:rPr lang="tr-TR" sz="1200" dirty="0" err="1" smtClean="0"/>
              <a:t>Eur</a:t>
            </a:r>
            <a:r>
              <a:rPr lang="tr-TR" sz="1200" dirty="0" smtClean="0"/>
              <a:t> J </a:t>
            </a:r>
            <a:r>
              <a:rPr lang="tr-TR" sz="1200" dirty="0" err="1" smtClean="0"/>
              <a:t>Obstet</a:t>
            </a:r>
            <a:r>
              <a:rPr lang="tr-TR" sz="1200" dirty="0" smtClean="0"/>
              <a:t> </a:t>
            </a:r>
            <a:r>
              <a:rPr lang="tr-TR" sz="1200" dirty="0" err="1" smtClean="0"/>
              <a:t>Gynecol</a:t>
            </a:r>
            <a:r>
              <a:rPr lang="tr-TR" sz="1200" dirty="0" smtClean="0"/>
              <a:t> </a:t>
            </a:r>
            <a:r>
              <a:rPr lang="tr-TR" sz="1200" dirty="0" err="1" smtClean="0"/>
              <a:t>Reprod</a:t>
            </a:r>
            <a:r>
              <a:rPr lang="tr-TR" sz="1200" dirty="0" smtClean="0"/>
              <a:t> </a:t>
            </a:r>
            <a:r>
              <a:rPr lang="tr-TR" sz="1200" dirty="0" err="1" smtClean="0"/>
              <a:t>Biol</a:t>
            </a:r>
            <a:r>
              <a:rPr lang="tr-TR" sz="1200" dirty="0" smtClean="0"/>
              <a:t> 2006;128:267-9.</a:t>
            </a:r>
          </a:p>
          <a:p>
            <a:r>
              <a:rPr lang="tr-TR" sz="1200" dirty="0" smtClean="0"/>
              <a:t>* </a:t>
            </a:r>
            <a:r>
              <a:rPr lang="tr-TR" sz="1200" dirty="0" err="1" smtClean="0"/>
              <a:t>Shi</a:t>
            </a:r>
            <a:r>
              <a:rPr lang="tr-TR" sz="1200" dirty="0" smtClean="0"/>
              <a:t> Z, </a:t>
            </a:r>
            <a:r>
              <a:rPr lang="tr-TR" sz="1200" dirty="0" err="1" smtClean="0"/>
              <a:t>Ma</a:t>
            </a:r>
            <a:r>
              <a:rPr lang="tr-TR" sz="1200" dirty="0" smtClean="0"/>
              <a:t> L, </a:t>
            </a:r>
            <a:r>
              <a:rPr lang="tr-TR" sz="1200" dirty="0" err="1" smtClean="0"/>
              <a:t>Yang</a:t>
            </a:r>
            <a:r>
              <a:rPr lang="tr-TR" sz="1200" dirty="0" smtClean="0"/>
              <a:t> Y, et al. </a:t>
            </a:r>
            <a:r>
              <a:rPr lang="tr-TR" sz="1200" dirty="0" err="1" smtClean="0"/>
              <a:t>Adhesion</a:t>
            </a:r>
            <a:r>
              <a:rPr lang="tr-TR" sz="1200" dirty="0" smtClean="0"/>
              <a:t> </a:t>
            </a:r>
            <a:r>
              <a:rPr lang="en-US" sz="1200" dirty="0" smtClean="0"/>
              <a:t>formation after previous caesarean section-a</a:t>
            </a:r>
            <a:r>
              <a:rPr lang="tr-TR" sz="1200" dirty="0" smtClean="0"/>
              <a:t> </a:t>
            </a:r>
            <a:r>
              <a:rPr lang="en-US" sz="1200" dirty="0" smtClean="0"/>
              <a:t>meta-analysis and systematic review. BJOG</a:t>
            </a:r>
          </a:p>
          <a:p>
            <a:r>
              <a:rPr lang="tr-TR" sz="1200" dirty="0" smtClean="0"/>
              <a:t>2011;118:410-22.</a:t>
            </a:r>
          </a:p>
          <a:p>
            <a:r>
              <a:rPr lang="tr-TR" sz="1200" dirty="0" smtClean="0"/>
              <a:t>*</a:t>
            </a:r>
            <a:r>
              <a:rPr lang="tr-TR" sz="1200" dirty="0" err="1" smtClean="0"/>
              <a:t>Cheong</a:t>
            </a:r>
            <a:r>
              <a:rPr lang="tr-TR" sz="1200" dirty="0" smtClean="0"/>
              <a:t> YC, </a:t>
            </a:r>
            <a:r>
              <a:rPr lang="tr-TR" sz="1200" dirty="0" err="1" smtClean="0"/>
              <a:t>Premkumar</a:t>
            </a:r>
            <a:r>
              <a:rPr lang="tr-TR" sz="1200" dirty="0" smtClean="0"/>
              <a:t> G, </a:t>
            </a:r>
            <a:r>
              <a:rPr lang="tr-TR" sz="1200" dirty="0" err="1" smtClean="0"/>
              <a:t>Metwally</a:t>
            </a:r>
            <a:r>
              <a:rPr lang="tr-TR" sz="1200" dirty="0" smtClean="0"/>
              <a:t> M, </a:t>
            </a:r>
            <a:r>
              <a:rPr lang="en-US" sz="1200" dirty="0" smtClean="0"/>
              <a:t>Peacock JL, Li TC. To close or not to close? A</a:t>
            </a:r>
            <a:r>
              <a:rPr lang="tr-TR" sz="1200" dirty="0" smtClean="0"/>
              <a:t> </a:t>
            </a:r>
            <a:r>
              <a:rPr lang="en-US" sz="1200" dirty="0" smtClean="0"/>
              <a:t>systematic review and a meta-analysis of peritoneal</a:t>
            </a:r>
            <a:r>
              <a:rPr lang="tr-TR" sz="1200" dirty="0" smtClean="0"/>
              <a:t> </a:t>
            </a:r>
            <a:r>
              <a:rPr lang="en-US" sz="1200" dirty="0" smtClean="0"/>
              <a:t>non-closure and adhesion formation after</a:t>
            </a:r>
            <a:r>
              <a:rPr lang="tr-TR" sz="1200" dirty="0" smtClean="0"/>
              <a:t> </a:t>
            </a:r>
            <a:r>
              <a:rPr lang="tr-TR" sz="1200" dirty="0" err="1" smtClean="0"/>
              <a:t>caesarean</a:t>
            </a:r>
            <a:r>
              <a:rPr lang="tr-TR" sz="1200" dirty="0" smtClean="0"/>
              <a:t> </a:t>
            </a:r>
            <a:r>
              <a:rPr lang="tr-TR" sz="1200" dirty="0" err="1" smtClean="0"/>
              <a:t>section</a:t>
            </a:r>
            <a:r>
              <a:rPr lang="tr-TR" sz="1200" dirty="0" smtClean="0"/>
              <a:t>. </a:t>
            </a:r>
            <a:r>
              <a:rPr lang="tr-TR" sz="1200" dirty="0" err="1" smtClean="0"/>
              <a:t>Eur</a:t>
            </a:r>
            <a:r>
              <a:rPr lang="tr-TR" sz="1200" dirty="0" smtClean="0"/>
              <a:t> J </a:t>
            </a:r>
            <a:r>
              <a:rPr lang="tr-TR" sz="1200" dirty="0" err="1" smtClean="0"/>
              <a:t>Obstet</a:t>
            </a:r>
            <a:r>
              <a:rPr lang="tr-TR" sz="1200" dirty="0" smtClean="0"/>
              <a:t> </a:t>
            </a:r>
            <a:r>
              <a:rPr lang="tr-TR" sz="1200" dirty="0" err="1" smtClean="0"/>
              <a:t>Gynecol</a:t>
            </a:r>
            <a:r>
              <a:rPr lang="tr-TR" sz="1200" dirty="0" smtClean="0"/>
              <a:t> </a:t>
            </a:r>
            <a:r>
              <a:rPr lang="tr-TR" sz="1200" dirty="0" err="1" smtClean="0"/>
              <a:t>Reprod</a:t>
            </a:r>
            <a:r>
              <a:rPr lang="tr-TR" sz="1200" dirty="0" smtClean="0"/>
              <a:t> </a:t>
            </a:r>
            <a:r>
              <a:rPr lang="tr-TR" sz="1200" dirty="0" err="1" smtClean="0"/>
              <a:t>Biol</a:t>
            </a:r>
            <a:r>
              <a:rPr lang="tr-TR" sz="1200" dirty="0" smtClean="0"/>
              <a:t> 2009;147:3-8.</a:t>
            </a:r>
            <a:endParaRPr lang="tr-T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Abdominal</a:t>
            </a:r>
            <a:r>
              <a:rPr lang="tr-TR" b="1" dirty="0" smtClean="0">
                <a:solidFill>
                  <a:schemeClr val="tx2"/>
                </a:solidFill>
              </a:rPr>
              <a:t> Hazırlık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RCT yok. Gözlemsel ve retrospektif çalışmalar var.</a:t>
            </a:r>
          </a:p>
          <a:p>
            <a:r>
              <a:rPr lang="tr-TR" dirty="0" smtClean="0"/>
              <a:t>Eğer gerekiyorsa</a:t>
            </a:r>
            <a:r>
              <a:rPr lang="tr-TR" dirty="0"/>
              <a:t>;</a:t>
            </a:r>
            <a:r>
              <a:rPr lang="tr-TR" dirty="0" smtClean="0"/>
              <a:t> </a:t>
            </a:r>
            <a:r>
              <a:rPr lang="tr-TR" dirty="0" err="1"/>
              <a:t>g</a:t>
            </a:r>
            <a:r>
              <a:rPr lang="tr-TR" dirty="0" err="1" smtClean="0"/>
              <a:t>enital</a:t>
            </a:r>
            <a:r>
              <a:rPr lang="tr-TR" dirty="0" smtClean="0"/>
              <a:t> bölge kıllarının temizlenmesi operasyon odasında yapılmalıdır.</a:t>
            </a:r>
          </a:p>
          <a:p>
            <a:r>
              <a:rPr lang="tr-TR" dirty="0" smtClean="0"/>
              <a:t>Daha önceden yapılan temizlik bakteriyel </a:t>
            </a:r>
            <a:r>
              <a:rPr lang="tr-TR" dirty="0" err="1" smtClean="0"/>
              <a:t>kontaminasyonu</a:t>
            </a:r>
            <a:r>
              <a:rPr lang="tr-TR" dirty="0" smtClean="0"/>
              <a:t> arttırır. </a:t>
            </a:r>
          </a:p>
          <a:p>
            <a:endParaRPr lang="tr-TR" dirty="0"/>
          </a:p>
          <a:p>
            <a:r>
              <a:rPr lang="es-ES" sz="1200" dirty="0"/>
              <a:t>Naji, O, Abdallah, Y, </a:t>
            </a:r>
            <a:r>
              <a:rPr lang="es-ES" sz="1200" i="1" dirty="0"/>
              <a:t>et al</a:t>
            </a:r>
            <a:r>
              <a:rPr lang="es-ES" sz="1200" dirty="0"/>
              <a:t>,</a:t>
            </a:r>
            <a:r>
              <a:rPr lang="tr-TR" sz="1200" b="1" dirty="0" err="1"/>
              <a:t>Cesarean</a:t>
            </a:r>
            <a:r>
              <a:rPr lang="tr-TR" sz="1200" b="1" dirty="0"/>
              <a:t> </a:t>
            </a:r>
            <a:r>
              <a:rPr lang="tr-TR" sz="1200" b="1" dirty="0" err="1"/>
              <a:t>Birth</a:t>
            </a:r>
            <a:r>
              <a:rPr lang="tr-TR" sz="1200" b="1" dirty="0"/>
              <a:t>: </a:t>
            </a:r>
            <a:r>
              <a:rPr lang="tr-TR" sz="1200" b="1" dirty="0" err="1"/>
              <a:t>Surgical</a:t>
            </a:r>
            <a:r>
              <a:rPr lang="tr-TR" sz="1200" b="1" dirty="0"/>
              <a:t> </a:t>
            </a:r>
            <a:r>
              <a:rPr lang="tr-TR" sz="1200" b="1" dirty="0" err="1"/>
              <a:t>Techniques</a:t>
            </a:r>
            <a:r>
              <a:rPr lang="tr-TR" sz="1200" b="1" dirty="0"/>
              <a:t>.</a:t>
            </a:r>
            <a:r>
              <a:rPr lang="en-US" sz="1200" i="1" dirty="0"/>
              <a:t> Glob. </a:t>
            </a:r>
            <a:r>
              <a:rPr lang="en-US" sz="1200" i="1" dirty="0" err="1"/>
              <a:t>libr</a:t>
            </a:r>
            <a:r>
              <a:rPr lang="en-US" sz="1200" i="1" dirty="0"/>
              <a:t>. women's med</a:t>
            </a:r>
            <a:r>
              <a:rPr lang="en-US" sz="1200" dirty="0"/>
              <a:t>.,</a:t>
            </a:r>
            <a:br>
              <a:rPr lang="en-US" sz="1200" dirty="0"/>
            </a:br>
            <a:r>
              <a:rPr lang="en-US" sz="1200" i="1" dirty="0"/>
              <a:t>(ISSN: 1756-2228)</a:t>
            </a:r>
            <a:r>
              <a:rPr lang="en-US" sz="1200" dirty="0"/>
              <a:t> 2010; DOI </a:t>
            </a:r>
            <a:r>
              <a:rPr lang="en-US" sz="1200" dirty="0" smtClean="0"/>
              <a:t>10.3843/</a:t>
            </a:r>
            <a:r>
              <a:rPr lang="en-US" sz="1600" b="1" dirty="0" smtClean="0">
                <a:solidFill>
                  <a:schemeClr val="tx2"/>
                </a:solidFill>
              </a:rPr>
              <a:t>GLOWM</a:t>
            </a:r>
            <a:r>
              <a:rPr lang="en-US" sz="1200" b="1" dirty="0" smtClean="0">
                <a:solidFill>
                  <a:schemeClr val="tx2"/>
                </a:solidFill>
              </a:rPr>
              <a:t>.</a:t>
            </a:r>
            <a:r>
              <a:rPr lang="en-US" sz="1200" dirty="0" smtClean="0"/>
              <a:t>0133</a:t>
            </a:r>
            <a:endParaRPr lang="tr-TR" sz="1200" b="1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Periton Kapatılmaması 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Avantaj: Daha az ağrı, daha kısa operasyon süresi, daha az post op ateş</a:t>
            </a:r>
          </a:p>
          <a:p>
            <a:r>
              <a:rPr lang="tr-TR" dirty="0" smtClean="0"/>
              <a:t>Dezavantaj: Adezyon (Özellikle </a:t>
            </a:r>
            <a:r>
              <a:rPr lang="tr-TR" dirty="0" err="1" smtClean="0"/>
              <a:t>Parietal</a:t>
            </a:r>
            <a:r>
              <a:rPr lang="tr-TR" dirty="0" smtClean="0"/>
              <a:t> periton için)</a:t>
            </a:r>
          </a:p>
          <a:p>
            <a:r>
              <a:rPr lang="tr-TR" dirty="0" smtClean="0"/>
              <a:t>Öneri: C  Düzey: Orta</a:t>
            </a:r>
          </a:p>
          <a:p>
            <a:r>
              <a:rPr lang="tr-TR" dirty="0" smtClean="0"/>
              <a:t>Peritonun kapatılıp, kapatılmaması konusu bireyselleştirilmelidir.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Künt</a:t>
            </a:r>
            <a:r>
              <a:rPr lang="tr-TR" b="1" dirty="0" smtClean="0">
                <a:solidFill>
                  <a:schemeClr val="tx2"/>
                </a:solidFill>
              </a:rPr>
              <a:t> (Yuvarlak) veya Keskin İğne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614750"/>
          </a:xfrm>
        </p:spPr>
        <p:txBody>
          <a:bodyPr/>
          <a:lstStyle/>
          <a:p>
            <a:r>
              <a:rPr lang="tr-TR" dirty="0" smtClean="0"/>
              <a:t>1 RCT, 1 </a:t>
            </a:r>
            <a:r>
              <a:rPr lang="tr-TR" dirty="0" err="1" smtClean="0"/>
              <a:t>Cochrane</a:t>
            </a:r>
            <a:r>
              <a:rPr lang="tr-TR" dirty="0" smtClean="0"/>
              <a:t> derleme</a:t>
            </a:r>
          </a:p>
          <a:p>
            <a:r>
              <a:rPr lang="tr-TR" dirty="0" smtClean="0"/>
              <a:t>Yuvarlak uçlu iğne kullanımı, eldiven </a:t>
            </a:r>
            <a:r>
              <a:rPr lang="tr-TR" dirty="0" err="1" smtClean="0"/>
              <a:t>perforasyon</a:t>
            </a:r>
            <a:r>
              <a:rPr lang="tr-TR" dirty="0" smtClean="0"/>
              <a:t> riskini azaltıyor. Keskin iğneye göre de dezavantajı da yok. </a:t>
            </a:r>
          </a:p>
          <a:p>
            <a:r>
              <a:rPr lang="tr-TR" dirty="0" smtClean="0"/>
              <a:t>Öneri: A  Düzey: Orta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>
                <a:solidFill>
                  <a:schemeClr val="tx2"/>
                </a:solidFill>
              </a:rPr>
              <a:t>Subkutan</a:t>
            </a:r>
            <a:r>
              <a:rPr lang="tr-TR" b="1" dirty="0" smtClean="0">
                <a:solidFill>
                  <a:schemeClr val="tx2"/>
                </a:solidFill>
              </a:rPr>
              <a:t> Doku Kapatılması 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 RCT, 1 </a:t>
            </a:r>
            <a:r>
              <a:rPr lang="tr-TR" dirty="0" err="1" smtClean="0"/>
              <a:t>Metaanaliz</a:t>
            </a:r>
            <a:endParaRPr lang="tr-TR" dirty="0" smtClean="0"/>
          </a:p>
          <a:p>
            <a:r>
              <a:rPr lang="tr-TR" dirty="0" err="1" smtClean="0"/>
              <a:t>Subkutan</a:t>
            </a:r>
            <a:r>
              <a:rPr lang="tr-TR" dirty="0" smtClean="0"/>
              <a:t> doku 2 cm ve üzerinde ise kapatılmalı.</a:t>
            </a:r>
          </a:p>
          <a:p>
            <a:r>
              <a:rPr lang="tr-TR" dirty="0" smtClean="0"/>
              <a:t>Öneri: A  Düzey: Yüksek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100" dirty="0" smtClean="0"/>
              <a:t>* </a:t>
            </a:r>
            <a:r>
              <a:rPr lang="fr-FR" sz="1100" dirty="0" err="1" smtClean="0"/>
              <a:t>Caesarean</a:t>
            </a:r>
            <a:r>
              <a:rPr lang="fr-FR" sz="1100" dirty="0" smtClean="0"/>
              <a:t> section </a:t>
            </a:r>
            <a:r>
              <a:rPr lang="fr-FR" sz="1100" dirty="0" err="1" smtClean="0"/>
              <a:t>surgical</a:t>
            </a:r>
            <a:r>
              <a:rPr lang="fr-FR" sz="1100" dirty="0" smtClean="0"/>
              <a:t> techniques: a</a:t>
            </a:r>
            <a:r>
              <a:rPr lang="tr-TR" sz="1100" dirty="0" smtClean="0"/>
              <a:t> </a:t>
            </a:r>
            <a:r>
              <a:rPr lang="en-US" sz="1100" dirty="0" err="1" smtClean="0"/>
              <a:t>randomised</a:t>
            </a:r>
            <a:r>
              <a:rPr lang="en-US" sz="1100" dirty="0" smtClean="0"/>
              <a:t> factorial trial (CAESAR)*. BJOG</a:t>
            </a:r>
            <a:r>
              <a:rPr lang="tr-TR" sz="1100" dirty="0" smtClean="0"/>
              <a:t> 2010;117:1366-76.</a:t>
            </a:r>
          </a:p>
          <a:p>
            <a:r>
              <a:rPr lang="tr-TR" sz="1100" dirty="0" smtClean="0"/>
              <a:t>* </a:t>
            </a:r>
            <a:r>
              <a:rPr lang="en-US" sz="1100" dirty="0" err="1" smtClean="0"/>
              <a:t>Hellums</a:t>
            </a:r>
            <a:r>
              <a:rPr lang="en-US" sz="1100" dirty="0" smtClean="0"/>
              <a:t> EK, Lin MG, Ramsey PS. Prophylactic</a:t>
            </a:r>
            <a:r>
              <a:rPr lang="tr-TR" sz="1100" dirty="0" smtClean="0"/>
              <a:t> </a:t>
            </a:r>
            <a:r>
              <a:rPr lang="en-US" sz="1100" dirty="0" smtClean="0"/>
              <a:t>subcutaneous drainage for prevention of</a:t>
            </a:r>
            <a:r>
              <a:rPr lang="tr-TR" sz="1100" dirty="0" smtClean="0"/>
              <a:t> </a:t>
            </a:r>
            <a:r>
              <a:rPr lang="en-US" sz="1100" dirty="0" smtClean="0"/>
              <a:t>wound </a:t>
            </a:r>
            <a:r>
              <a:rPr lang="tr-TR" sz="1100" dirty="0" smtClean="0"/>
              <a:t> c</a:t>
            </a:r>
            <a:r>
              <a:rPr lang="en-US" sz="1100" dirty="0" err="1" smtClean="0"/>
              <a:t>omplications</a:t>
            </a:r>
            <a:r>
              <a:rPr lang="en-US" sz="1100" dirty="0" smtClean="0"/>
              <a:t> after cesarean delivery—a</a:t>
            </a:r>
            <a:r>
              <a:rPr lang="tr-TR" sz="1100" dirty="0" smtClean="0"/>
              <a:t> </a:t>
            </a:r>
            <a:r>
              <a:rPr lang="tr-TR" sz="1100" dirty="0" err="1" smtClean="0"/>
              <a:t>metaanalysis</a:t>
            </a:r>
            <a:r>
              <a:rPr lang="tr-TR" sz="1100" dirty="0" smtClean="0"/>
              <a:t>. </a:t>
            </a:r>
            <a:r>
              <a:rPr lang="tr-TR" sz="1100" dirty="0" err="1" smtClean="0"/>
              <a:t>Am</a:t>
            </a:r>
            <a:r>
              <a:rPr lang="tr-TR" sz="1100" dirty="0" smtClean="0"/>
              <a:t> J </a:t>
            </a:r>
            <a:r>
              <a:rPr lang="tr-TR" sz="1100" dirty="0" err="1" smtClean="0"/>
              <a:t>Obstet</a:t>
            </a:r>
            <a:r>
              <a:rPr lang="tr-TR" sz="1100" dirty="0" smtClean="0"/>
              <a:t> </a:t>
            </a:r>
            <a:r>
              <a:rPr lang="tr-TR" sz="1100" dirty="0" err="1" smtClean="0"/>
              <a:t>Gynecol</a:t>
            </a:r>
            <a:r>
              <a:rPr lang="tr-TR" sz="1100" dirty="0" smtClean="0"/>
              <a:t> 2007;197: 229-35.</a:t>
            </a:r>
            <a:endParaRPr lang="tr-T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Fascia</a:t>
            </a:r>
            <a:r>
              <a:rPr lang="tr-TR" b="1" dirty="0" smtClean="0">
                <a:solidFill>
                  <a:schemeClr val="tx2"/>
                </a:solidFill>
              </a:rPr>
              <a:t> Kapatılması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Kontinu</a:t>
            </a:r>
            <a:r>
              <a:rPr lang="tr-TR" dirty="0" smtClean="0"/>
              <a:t> kilitli veya </a:t>
            </a:r>
            <a:r>
              <a:rPr lang="tr-TR" dirty="0" err="1" smtClean="0"/>
              <a:t>Kontinu</a:t>
            </a:r>
            <a:r>
              <a:rPr lang="tr-TR" dirty="0" smtClean="0"/>
              <a:t> Kilitsiz</a:t>
            </a:r>
          </a:p>
          <a:p>
            <a:r>
              <a:rPr lang="tr-TR" dirty="0" smtClean="0"/>
              <a:t>Öneri: I  Düzey: Düşük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100" dirty="0" err="1" smtClean="0"/>
              <a:t>Parantainen</a:t>
            </a:r>
            <a:r>
              <a:rPr lang="tr-TR" sz="1100" dirty="0" smtClean="0"/>
              <a:t> A, </a:t>
            </a:r>
            <a:r>
              <a:rPr lang="tr-TR" sz="1100" dirty="0" err="1" smtClean="0"/>
              <a:t>Verbeek</a:t>
            </a:r>
            <a:r>
              <a:rPr lang="tr-TR" sz="1100" dirty="0" smtClean="0"/>
              <a:t> JH, </a:t>
            </a:r>
            <a:r>
              <a:rPr lang="tr-TR" sz="1100" dirty="0" err="1" smtClean="0"/>
              <a:t>Lavoie</a:t>
            </a:r>
            <a:r>
              <a:rPr lang="tr-TR" sz="1100" dirty="0" smtClean="0"/>
              <a:t> MC, </a:t>
            </a:r>
            <a:r>
              <a:rPr lang="en-US" sz="1100" dirty="0" err="1" smtClean="0"/>
              <a:t>Pahwa</a:t>
            </a:r>
            <a:r>
              <a:rPr lang="en-US" sz="1100" dirty="0" smtClean="0"/>
              <a:t> M. Blunt versus sharp suture needles for</a:t>
            </a:r>
            <a:r>
              <a:rPr lang="tr-TR" sz="1100" dirty="0" smtClean="0"/>
              <a:t> </a:t>
            </a:r>
            <a:r>
              <a:rPr lang="en-US" sz="1100" dirty="0" smtClean="0"/>
              <a:t>preventing </a:t>
            </a:r>
            <a:r>
              <a:rPr lang="en-US" sz="1100" dirty="0" err="1" smtClean="0"/>
              <a:t>percutaneous</a:t>
            </a:r>
            <a:r>
              <a:rPr lang="en-US" sz="1100" dirty="0" smtClean="0"/>
              <a:t> exposure incidents in</a:t>
            </a:r>
            <a:r>
              <a:rPr lang="tr-TR" sz="1100" dirty="0" smtClean="0"/>
              <a:t> </a:t>
            </a:r>
            <a:r>
              <a:rPr lang="en-US" sz="1100" dirty="0" smtClean="0"/>
              <a:t>surgical staff. Cochrane Database </a:t>
            </a:r>
            <a:r>
              <a:rPr lang="en-US" sz="1100" dirty="0" err="1" smtClean="0"/>
              <a:t>Syst</a:t>
            </a:r>
            <a:r>
              <a:rPr lang="en-US" sz="1100" dirty="0" smtClean="0"/>
              <a:t> Rev</a:t>
            </a:r>
            <a:r>
              <a:rPr lang="tr-TR" sz="1100" dirty="0" smtClean="0"/>
              <a:t> 2011;11:CD009170.</a:t>
            </a:r>
          </a:p>
          <a:p>
            <a:r>
              <a:rPr lang="en-US" sz="1100" dirty="0" smtClean="0"/>
              <a:t>Sullivan S, Williamson B, Wilson LK,</a:t>
            </a:r>
            <a:r>
              <a:rPr lang="tr-TR" sz="1100" dirty="0" smtClean="0"/>
              <a:t> </a:t>
            </a:r>
            <a:r>
              <a:rPr lang="en-US" sz="1100" dirty="0" err="1" smtClean="0"/>
              <a:t>Korte</a:t>
            </a:r>
            <a:r>
              <a:rPr lang="en-US" sz="1100" dirty="0" smtClean="0"/>
              <a:t> JE, </a:t>
            </a:r>
            <a:r>
              <a:rPr lang="en-US" sz="1100" dirty="0" err="1" smtClean="0"/>
              <a:t>Soper</a:t>
            </a:r>
            <a:r>
              <a:rPr lang="en-US" sz="1100" dirty="0" smtClean="0"/>
              <a:t> D. Blunt needles for the</a:t>
            </a:r>
            <a:r>
              <a:rPr lang="tr-TR" sz="1100" dirty="0" smtClean="0"/>
              <a:t> </a:t>
            </a:r>
            <a:r>
              <a:rPr lang="en-US" sz="1100" dirty="0" smtClean="0"/>
              <a:t>reduction of </a:t>
            </a:r>
            <a:r>
              <a:rPr lang="en-US" sz="1100" dirty="0" err="1" smtClean="0"/>
              <a:t>needlestick</a:t>
            </a:r>
            <a:r>
              <a:rPr lang="en-US" sz="1100" dirty="0" smtClean="0"/>
              <a:t> injuries during cesarean</a:t>
            </a:r>
            <a:r>
              <a:rPr lang="tr-TR" sz="1100" dirty="0" smtClean="0"/>
              <a:t> </a:t>
            </a:r>
            <a:r>
              <a:rPr lang="en-US" sz="1100" dirty="0" smtClean="0"/>
              <a:t>delivery: a randomized controlled trial. </a:t>
            </a:r>
            <a:r>
              <a:rPr lang="en-US" sz="1100" dirty="0" err="1" smtClean="0"/>
              <a:t>Obstet</a:t>
            </a:r>
            <a:r>
              <a:rPr lang="tr-TR" sz="1100" dirty="0" smtClean="0"/>
              <a:t> </a:t>
            </a:r>
            <a:r>
              <a:rPr lang="it-IT" sz="1100" dirty="0" smtClean="0"/>
              <a:t>Gynecol 2009;114(2 Pt 1):211-6.</a:t>
            </a:r>
          </a:p>
          <a:p>
            <a:r>
              <a:rPr lang="tr-TR" sz="1100" dirty="0" err="1" smtClean="0"/>
              <a:t>Parantainen</a:t>
            </a:r>
            <a:r>
              <a:rPr lang="tr-TR" sz="1100" dirty="0" smtClean="0"/>
              <a:t> A, </a:t>
            </a:r>
            <a:r>
              <a:rPr lang="tr-TR" sz="1100" dirty="0" err="1" smtClean="0"/>
              <a:t>Verbeek</a:t>
            </a:r>
            <a:r>
              <a:rPr lang="tr-TR" sz="1100" dirty="0" smtClean="0"/>
              <a:t> JH, </a:t>
            </a:r>
            <a:r>
              <a:rPr lang="tr-TR" sz="1100" dirty="0" err="1" smtClean="0"/>
              <a:t>Lavoie</a:t>
            </a:r>
            <a:r>
              <a:rPr lang="tr-TR" sz="1100" dirty="0" smtClean="0"/>
              <a:t> MC, </a:t>
            </a:r>
            <a:r>
              <a:rPr lang="en-US" sz="1100" dirty="0" err="1" smtClean="0"/>
              <a:t>Pahwa</a:t>
            </a:r>
            <a:r>
              <a:rPr lang="en-US" sz="1100" dirty="0" smtClean="0"/>
              <a:t> M. Blunt versus sharp suture needles for</a:t>
            </a:r>
            <a:r>
              <a:rPr lang="tr-TR" sz="1100" dirty="0" smtClean="0"/>
              <a:t> </a:t>
            </a:r>
            <a:r>
              <a:rPr lang="en-US" sz="1100" dirty="0" smtClean="0"/>
              <a:t>preventing </a:t>
            </a:r>
            <a:r>
              <a:rPr lang="en-US" sz="1100" dirty="0" err="1" smtClean="0"/>
              <a:t>percutaneous</a:t>
            </a:r>
            <a:r>
              <a:rPr lang="en-US" sz="1100" dirty="0" smtClean="0"/>
              <a:t> exposure incidents in</a:t>
            </a:r>
            <a:r>
              <a:rPr lang="tr-TR" sz="1100" dirty="0" smtClean="0"/>
              <a:t> </a:t>
            </a:r>
            <a:r>
              <a:rPr lang="en-US" sz="1100" dirty="0" smtClean="0"/>
              <a:t>surgical staff. Cochrane Database </a:t>
            </a:r>
            <a:r>
              <a:rPr lang="en-US" sz="1100" dirty="0" err="1" smtClean="0"/>
              <a:t>Syst</a:t>
            </a:r>
            <a:r>
              <a:rPr lang="en-US" sz="1100" dirty="0" smtClean="0"/>
              <a:t> Rev</a:t>
            </a:r>
            <a:r>
              <a:rPr lang="tr-TR" sz="1100" dirty="0" smtClean="0"/>
              <a:t> 2011;11:CD009170.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Subkutan</a:t>
            </a:r>
            <a:r>
              <a:rPr lang="tr-TR" b="1" dirty="0" smtClean="0">
                <a:solidFill>
                  <a:schemeClr val="tx2"/>
                </a:solidFill>
              </a:rPr>
              <a:t> Dren ve </a:t>
            </a:r>
            <a:r>
              <a:rPr lang="tr-TR" b="1" dirty="0" err="1" smtClean="0">
                <a:solidFill>
                  <a:schemeClr val="tx2"/>
                </a:solidFill>
              </a:rPr>
              <a:t>İrigasyon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sz="4000" dirty="0" smtClean="0"/>
              <a:t>1 </a:t>
            </a:r>
            <a:r>
              <a:rPr lang="tr-TR" sz="4000" dirty="0" err="1" smtClean="0"/>
              <a:t>Metaanaliz</a:t>
            </a:r>
            <a:r>
              <a:rPr lang="tr-TR" sz="4000" dirty="0" smtClean="0"/>
              <a:t>, 1 RCT</a:t>
            </a:r>
          </a:p>
          <a:p>
            <a:r>
              <a:rPr lang="tr-TR" sz="4000" dirty="0" err="1" smtClean="0"/>
              <a:t>Subkutan</a:t>
            </a:r>
            <a:r>
              <a:rPr lang="tr-TR" sz="4000" dirty="0" smtClean="0"/>
              <a:t> dren uygulaması ek yarar sağlamıyor.</a:t>
            </a:r>
          </a:p>
          <a:p>
            <a:r>
              <a:rPr lang="tr-TR" sz="4000" dirty="0" smtClean="0"/>
              <a:t>Öneri: D  Düzey: Yüksek</a:t>
            </a:r>
          </a:p>
          <a:p>
            <a:endParaRPr lang="tr-TR" sz="4000" dirty="0" smtClean="0"/>
          </a:p>
          <a:p>
            <a:endParaRPr lang="tr-TR" sz="4000" dirty="0" smtClean="0"/>
          </a:p>
          <a:p>
            <a:r>
              <a:rPr lang="tr-TR" sz="4000" dirty="0" err="1" smtClean="0"/>
              <a:t>İrigasyon</a:t>
            </a:r>
            <a:endParaRPr lang="tr-TR" sz="4000" dirty="0" smtClean="0"/>
          </a:p>
          <a:p>
            <a:r>
              <a:rPr lang="tr-TR" sz="4000" dirty="0" smtClean="0"/>
              <a:t>Öneri: I  Düzey: Düşük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sz="2000" dirty="0" smtClean="0"/>
          </a:p>
          <a:p>
            <a:r>
              <a:rPr lang="tr-TR" sz="2000" dirty="0" smtClean="0"/>
              <a:t>* </a:t>
            </a:r>
            <a:r>
              <a:rPr lang="en-US" sz="2000" dirty="0" err="1" smtClean="0"/>
              <a:t>Hellums</a:t>
            </a:r>
            <a:r>
              <a:rPr lang="en-US" sz="2000" dirty="0" smtClean="0"/>
              <a:t> EK, Lin MG, Ramsey PS. Prophylactic</a:t>
            </a:r>
            <a:r>
              <a:rPr lang="tr-TR" sz="2000" dirty="0" smtClean="0"/>
              <a:t> </a:t>
            </a:r>
            <a:r>
              <a:rPr lang="en-US" sz="2000" dirty="0" smtClean="0"/>
              <a:t>subcutaneous drainage for prevention of</a:t>
            </a:r>
            <a:r>
              <a:rPr lang="tr-TR" sz="2000" dirty="0" smtClean="0"/>
              <a:t> </a:t>
            </a:r>
            <a:r>
              <a:rPr lang="en-US" sz="2000" dirty="0" smtClean="0"/>
              <a:t>wound complications after cesarean delivery—a</a:t>
            </a:r>
            <a:r>
              <a:rPr lang="tr-TR" sz="2000" dirty="0" smtClean="0"/>
              <a:t> </a:t>
            </a:r>
            <a:r>
              <a:rPr lang="tr-TR" sz="2000" dirty="0" err="1" smtClean="0"/>
              <a:t>metaanalysis</a:t>
            </a:r>
            <a:r>
              <a:rPr lang="tr-TR" sz="2000" dirty="0" smtClean="0"/>
              <a:t>. </a:t>
            </a:r>
            <a:r>
              <a:rPr lang="tr-TR" sz="2000" dirty="0" err="1" smtClean="0"/>
              <a:t>Am</a:t>
            </a:r>
            <a:r>
              <a:rPr lang="tr-TR" sz="2000" dirty="0" smtClean="0"/>
              <a:t> J </a:t>
            </a:r>
            <a:r>
              <a:rPr lang="tr-TR" sz="2000" dirty="0" err="1" smtClean="0"/>
              <a:t>Obstet</a:t>
            </a:r>
            <a:r>
              <a:rPr lang="tr-TR" sz="2000" dirty="0" smtClean="0"/>
              <a:t> </a:t>
            </a:r>
            <a:r>
              <a:rPr lang="tr-TR" sz="2000" dirty="0" err="1" smtClean="0"/>
              <a:t>Gynecol</a:t>
            </a:r>
            <a:r>
              <a:rPr lang="tr-TR" sz="2000" dirty="0" smtClean="0"/>
              <a:t> 2007;197: 229-35.</a:t>
            </a:r>
          </a:p>
          <a:p>
            <a:r>
              <a:rPr lang="tr-TR" sz="2000" dirty="0" smtClean="0"/>
              <a:t>*</a:t>
            </a:r>
            <a:r>
              <a:rPr lang="tr-TR" sz="2000" dirty="0" err="1" smtClean="0"/>
              <a:t>Ramsey</a:t>
            </a:r>
            <a:r>
              <a:rPr lang="tr-TR" sz="2000" dirty="0" smtClean="0"/>
              <a:t> PS, </a:t>
            </a:r>
            <a:r>
              <a:rPr lang="tr-TR" sz="2000" dirty="0" err="1" smtClean="0"/>
              <a:t>White</a:t>
            </a:r>
            <a:r>
              <a:rPr lang="tr-TR" sz="2000" dirty="0" smtClean="0"/>
              <a:t> AM, </a:t>
            </a:r>
            <a:r>
              <a:rPr lang="tr-TR" sz="2000" dirty="0" err="1" smtClean="0"/>
              <a:t>Guinn</a:t>
            </a:r>
            <a:r>
              <a:rPr lang="tr-TR" sz="2000" dirty="0" smtClean="0"/>
              <a:t> DA, et al. </a:t>
            </a:r>
            <a:r>
              <a:rPr lang="en-US" sz="2000" dirty="0" smtClean="0"/>
              <a:t>Subcutaneous tissue </a:t>
            </a:r>
            <a:r>
              <a:rPr lang="en-US" sz="2000" dirty="0" err="1" smtClean="0"/>
              <a:t>reapproximation</a:t>
            </a:r>
            <a:r>
              <a:rPr lang="en-US" sz="2000" dirty="0" smtClean="0"/>
              <a:t>, alone or</a:t>
            </a:r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smtClean="0"/>
              <a:t>in combination with drain, in obese women</a:t>
            </a:r>
            <a:r>
              <a:rPr lang="tr-TR" sz="2000" dirty="0" smtClean="0"/>
              <a:t> </a:t>
            </a:r>
            <a:r>
              <a:rPr lang="tr-TR" sz="2000" dirty="0" err="1" smtClean="0"/>
              <a:t>undergoing</a:t>
            </a:r>
            <a:r>
              <a:rPr lang="tr-TR" sz="2000" dirty="0" smtClean="0"/>
              <a:t> </a:t>
            </a:r>
            <a:r>
              <a:rPr lang="tr-TR" sz="2000" dirty="0" err="1" smtClean="0"/>
              <a:t>cesarean</a:t>
            </a:r>
            <a:r>
              <a:rPr lang="tr-TR" sz="2000" dirty="0" smtClean="0"/>
              <a:t> </a:t>
            </a:r>
            <a:r>
              <a:rPr lang="tr-TR" sz="2000" dirty="0" err="1" smtClean="0"/>
              <a:t>delivery</a:t>
            </a:r>
            <a:r>
              <a:rPr lang="tr-TR" sz="2000" dirty="0" smtClean="0"/>
              <a:t>. </a:t>
            </a:r>
            <a:r>
              <a:rPr lang="tr-TR" sz="2000" dirty="0" err="1" smtClean="0"/>
              <a:t>Obstet</a:t>
            </a:r>
            <a:r>
              <a:rPr lang="tr-TR" sz="2000" dirty="0" smtClean="0"/>
              <a:t> </a:t>
            </a:r>
            <a:r>
              <a:rPr lang="tr-TR" sz="2000" dirty="0" err="1" smtClean="0"/>
              <a:t>Gynecol</a:t>
            </a: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	2005;105(5 </a:t>
            </a:r>
            <a:r>
              <a:rPr lang="tr-TR" sz="2000" dirty="0" err="1" smtClean="0"/>
              <a:t>Pt</a:t>
            </a:r>
            <a:r>
              <a:rPr lang="tr-TR" sz="2000" dirty="0" smtClean="0"/>
              <a:t> 1):967-73.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Cilt Kapatılması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Autofit/>
          </a:bodyPr>
          <a:lstStyle/>
          <a:p>
            <a:r>
              <a:rPr lang="tr-TR" sz="2800" dirty="0" smtClean="0"/>
              <a:t>5 RCT, 2 </a:t>
            </a:r>
            <a:r>
              <a:rPr lang="tr-TR" sz="2800" dirty="0" err="1" smtClean="0"/>
              <a:t>metaanaliz</a:t>
            </a:r>
            <a:r>
              <a:rPr lang="tr-TR" sz="2800" dirty="0" smtClean="0"/>
              <a:t>, 1 </a:t>
            </a:r>
            <a:r>
              <a:rPr lang="tr-TR" sz="2800" dirty="0" err="1" smtClean="0"/>
              <a:t>Cochrane</a:t>
            </a:r>
            <a:r>
              <a:rPr lang="tr-TR" sz="2800" dirty="0" smtClean="0"/>
              <a:t> derleme</a:t>
            </a:r>
          </a:p>
          <a:p>
            <a:r>
              <a:rPr lang="tr-TR" sz="2800" dirty="0" err="1" smtClean="0"/>
              <a:t>Stapler</a:t>
            </a:r>
            <a:r>
              <a:rPr lang="tr-TR" sz="2800" dirty="0" smtClean="0"/>
              <a:t> ve </a:t>
            </a:r>
            <a:r>
              <a:rPr lang="tr-TR" sz="2800" dirty="0" err="1" smtClean="0"/>
              <a:t>intrakutan</a:t>
            </a:r>
            <a:r>
              <a:rPr lang="tr-TR" sz="2800" dirty="0" smtClean="0"/>
              <a:t> kapatma ile ilgili sonuçlar çelişkili</a:t>
            </a:r>
          </a:p>
          <a:p>
            <a:r>
              <a:rPr lang="tr-TR" sz="2800" dirty="0" smtClean="0"/>
              <a:t>Öneri: C  Düzey: Orta</a:t>
            </a:r>
          </a:p>
          <a:p>
            <a:r>
              <a:rPr lang="tr-TR" sz="2800" dirty="0" smtClean="0"/>
              <a:t>Vakaya göre karar verilmeli, (Kişiselleştir !)</a:t>
            </a:r>
          </a:p>
          <a:p>
            <a:endParaRPr lang="tr-TR" sz="2800" dirty="0" smtClean="0"/>
          </a:p>
          <a:p>
            <a:r>
              <a:rPr lang="tr-TR" sz="1100" dirty="0" smtClean="0"/>
              <a:t>* </a:t>
            </a:r>
            <a:r>
              <a:rPr lang="fr-FR" sz="1100" dirty="0" smtClean="0"/>
              <a:t>Rousseau JA, Girard K, </a:t>
            </a:r>
            <a:r>
              <a:rPr lang="fr-FR" sz="1100" dirty="0" err="1" smtClean="0"/>
              <a:t>Turcot</a:t>
            </a:r>
            <a:r>
              <a:rPr lang="fr-FR" sz="1100" dirty="0" smtClean="0"/>
              <a:t>-Lemay L,</a:t>
            </a:r>
            <a:r>
              <a:rPr lang="tr-TR" sz="1100" dirty="0" smtClean="0"/>
              <a:t> </a:t>
            </a:r>
            <a:r>
              <a:rPr lang="en-US" sz="1100" dirty="0" smtClean="0"/>
              <a:t>Thomas N. A randomized study comparing</a:t>
            </a:r>
            <a:r>
              <a:rPr lang="tr-TR" sz="1100" dirty="0" smtClean="0"/>
              <a:t> skin </a:t>
            </a:r>
            <a:r>
              <a:rPr lang="tr-TR" sz="1100" dirty="0" err="1" smtClean="0"/>
              <a:t>closure</a:t>
            </a:r>
            <a:r>
              <a:rPr lang="tr-TR" sz="1100" dirty="0" smtClean="0"/>
              <a:t> in </a:t>
            </a:r>
            <a:r>
              <a:rPr lang="tr-TR" sz="1100" dirty="0" err="1" smtClean="0"/>
              <a:t>cesarean</a:t>
            </a:r>
            <a:r>
              <a:rPr lang="tr-TR" sz="1100" dirty="0" smtClean="0"/>
              <a:t> </a:t>
            </a:r>
            <a:r>
              <a:rPr lang="tr-TR" sz="1100" dirty="0" err="1" smtClean="0"/>
              <a:t>sections</a:t>
            </a:r>
            <a:r>
              <a:rPr lang="tr-TR" sz="1100" dirty="0" smtClean="0"/>
              <a:t>: </a:t>
            </a:r>
            <a:r>
              <a:rPr lang="tr-TR" sz="1100" dirty="0" err="1" smtClean="0"/>
              <a:t>staples</a:t>
            </a:r>
            <a:r>
              <a:rPr lang="tr-TR" sz="1100" dirty="0" smtClean="0"/>
              <a:t> vs</a:t>
            </a:r>
          </a:p>
          <a:p>
            <a:pPr>
              <a:buNone/>
            </a:pPr>
            <a:r>
              <a:rPr lang="tr-TR" sz="1100" dirty="0" smtClean="0"/>
              <a:t>	</a:t>
            </a:r>
            <a:r>
              <a:rPr lang="tr-TR" sz="1100" dirty="0" err="1" smtClean="0"/>
              <a:t>subcuticular</a:t>
            </a:r>
            <a:r>
              <a:rPr lang="tr-TR" sz="1100" dirty="0" smtClean="0"/>
              <a:t> </a:t>
            </a:r>
            <a:r>
              <a:rPr lang="tr-TR" sz="1100" dirty="0" err="1" smtClean="0"/>
              <a:t>sutures</a:t>
            </a:r>
            <a:r>
              <a:rPr lang="tr-TR" sz="1100" dirty="0" smtClean="0"/>
              <a:t>. </a:t>
            </a:r>
            <a:r>
              <a:rPr lang="tr-TR" sz="1100" dirty="0" err="1" smtClean="0"/>
              <a:t>Am</a:t>
            </a:r>
            <a:r>
              <a:rPr lang="tr-TR" sz="1100" dirty="0" smtClean="0"/>
              <a:t> J </a:t>
            </a:r>
            <a:r>
              <a:rPr lang="tr-TR" sz="1100" dirty="0" err="1" smtClean="0"/>
              <a:t>Obstet</a:t>
            </a:r>
            <a:r>
              <a:rPr lang="tr-TR" sz="1100" dirty="0" smtClean="0"/>
              <a:t> </a:t>
            </a:r>
            <a:r>
              <a:rPr lang="tr-TR" sz="1100" dirty="0" err="1" smtClean="0"/>
              <a:t>Gynecol</a:t>
            </a:r>
            <a:r>
              <a:rPr lang="tr-TR" sz="1100" dirty="0" smtClean="0"/>
              <a:t> 2009;200:265.e1-4.</a:t>
            </a:r>
          </a:p>
          <a:p>
            <a:r>
              <a:rPr lang="tr-TR" sz="1100" dirty="0" smtClean="0"/>
              <a:t>* </a:t>
            </a:r>
            <a:r>
              <a:rPr lang="tr-TR" sz="1100" dirty="0" err="1" smtClean="0"/>
              <a:t>Basha</a:t>
            </a:r>
            <a:r>
              <a:rPr lang="tr-TR" sz="1100" dirty="0" smtClean="0"/>
              <a:t> SL, </a:t>
            </a:r>
            <a:r>
              <a:rPr lang="tr-TR" sz="1100" dirty="0" err="1" smtClean="0"/>
              <a:t>Rochon</a:t>
            </a:r>
            <a:r>
              <a:rPr lang="tr-TR" sz="1100" dirty="0" smtClean="0"/>
              <a:t> ML, </a:t>
            </a:r>
            <a:r>
              <a:rPr lang="tr-TR" sz="1100" dirty="0" err="1" smtClean="0"/>
              <a:t>Quinones</a:t>
            </a:r>
            <a:r>
              <a:rPr lang="tr-TR" sz="1100" dirty="0" smtClean="0"/>
              <a:t> JN, </a:t>
            </a:r>
            <a:r>
              <a:rPr lang="en-US" sz="1100" dirty="0" err="1" smtClean="0"/>
              <a:t>Coassolo</a:t>
            </a:r>
            <a:r>
              <a:rPr lang="en-US" sz="1100" dirty="0" smtClean="0"/>
              <a:t> KM, Rust OA, </a:t>
            </a:r>
            <a:r>
              <a:rPr lang="en-US" sz="1100" dirty="0" err="1" smtClean="0"/>
              <a:t>Smulian</a:t>
            </a:r>
            <a:r>
              <a:rPr lang="en-US" sz="1100" dirty="0" smtClean="0"/>
              <a:t> JC. Randomized</a:t>
            </a:r>
            <a:r>
              <a:rPr lang="tr-TR" sz="1100" dirty="0" smtClean="0"/>
              <a:t> </a:t>
            </a:r>
            <a:r>
              <a:rPr lang="en-US" sz="1100" dirty="0" smtClean="0"/>
              <a:t>controlled trial of wound complication rates</a:t>
            </a:r>
          </a:p>
          <a:p>
            <a:pPr>
              <a:buNone/>
            </a:pPr>
            <a:r>
              <a:rPr lang="tr-TR" sz="1100" dirty="0" smtClean="0"/>
              <a:t>	</a:t>
            </a:r>
            <a:r>
              <a:rPr lang="en-US" sz="1100" dirty="0" smtClean="0"/>
              <a:t>of </a:t>
            </a:r>
            <a:r>
              <a:rPr lang="en-US" sz="1100" dirty="0" err="1" smtClean="0"/>
              <a:t>subcuticular</a:t>
            </a:r>
            <a:r>
              <a:rPr lang="en-US" sz="1100" dirty="0" smtClean="0"/>
              <a:t> suture </a:t>
            </a:r>
            <a:r>
              <a:rPr lang="en-US" sz="1100" dirty="0" err="1" smtClean="0"/>
              <a:t>vs</a:t>
            </a:r>
            <a:r>
              <a:rPr lang="en-US" sz="1100" dirty="0" smtClean="0"/>
              <a:t> staples for skin closure</a:t>
            </a:r>
            <a:r>
              <a:rPr lang="tr-TR" sz="1100" dirty="0" smtClean="0"/>
              <a:t> </a:t>
            </a:r>
            <a:r>
              <a:rPr lang="en-US" sz="1100" dirty="0" smtClean="0"/>
              <a:t>at cesarean delivery. Am J </a:t>
            </a:r>
            <a:r>
              <a:rPr lang="en-US" sz="1100" dirty="0" err="1" smtClean="0"/>
              <a:t>Obstet</a:t>
            </a:r>
            <a:r>
              <a:rPr lang="en-US" sz="1100" dirty="0" smtClean="0"/>
              <a:t> </a:t>
            </a:r>
            <a:r>
              <a:rPr lang="en-US" sz="1100" dirty="0" err="1" smtClean="0"/>
              <a:t>Gynecol</a:t>
            </a:r>
            <a:r>
              <a:rPr lang="tr-TR" sz="1100" dirty="0" smtClean="0"/>
              <a:t> 2010;203:285.e1-8.</a:t>
            </a:r>
          </a:p>
          <a:p>
            <a:r>
              <a:rPr lang="tr-TR" sz="1100" dirty="0" smtClean="0"/>
              <a:t>* </a:t>
            </a:r>
            <a:r>
              <a:rPr lang="it-IT" sz="1100" dirty="0" smtClean="0"/>
              <a:t>Cromi A, Ghezzi F, Gottardi A, Cherubino M,</a:t>
            </a:r>
            <a:r>
              <a:rPr lang="tr-TR" sz="1100" dirty="0" smtClean="0"/>
              <a:t> </a:t>
            </a:r>
            <a:r>
              <a:rPr lang="tr-TR" sz="1100" dirty="0" err="1" smtClean="0"/>
              <a:t>Uccella</a:t>
            </a:r>
            <a:r>
              <a:rPr lang="tr-TR" sz="1100" dirty="0" smtClean="0"/>
              <a:t> S, </a:t>
            </a:r>
            <a:r>
              <a:rPr lang="tr-TR" sz="1100" dirty="0" err="1" smtClean="0"/>
              <a:t>Valdatta</a:t>
            </a:r>
            <a:r>
              <a:rPr lang="tr-TR" sz="1100" dirty="0" smtClean="0"/>
              <a:t> L. </a:t>
            </a:r>
            <a:r>
              <a:rPr lang="tr-TR" sz="1100" dirty="0" err="1" smtClean="0"/>
              <a:t>Cosmetic</a:t>
            </a:r>
            <a:r>
              <a:rPr lang="tr-TR" sz="1100" dirty="0" smtClean="0"/>
              <a:t> </a:t>
            </a:r>
            <a:r>
              <a:rPr lang="tr-TR" sz="1100" dirty="0" err="1" smtClean="0"/>
              <a:t>outcomes</a:t>
            </a:r>
            <a:r>
              <a:rPr lang="tr-TR" sz="1100" dirty="0" smtClean="0"/>
              <a:t> of </a:t>
            </a:r>
            <a:r>
              <a:rPr lang="en-US" sz="1100" dirty="0" smtClean="0"/>
              <a:t>various skin closure methods following cesarean</a:t>
            </a:r>
            <a:r>
              <a:rPr lang="tr-TR" sz="1100" dirty="0" smtClean="0"/>
              <a:t> </a:t>
            </a:r>
            <a:r>
              <a:rPr lang="en-US" sz="1100" dirty="0" smtClean="0"/>
              <a:t>delivery: a randomized trial. Am J </a:t>
            </a:r>
            <a:r>
              <a:rPr lang="en-US" sz="1100" dirty="0" err="1" smtClean="0"/>
              <a:t>Obstet</a:t>
            </a:r>
            <a:r>
              <a:rPr lang="en-US" sz="1100" dirty="0" smtClean="0"/>
              <a:t> </a:t>
            </a:r>
            <a:r>
              <a:rPr lang="en-US" sz="1100" dirty="0" err="1" smtClean="0"/>
              <a:t>Gynecol</a:t>
            </a:r>
            <a:r>
              <a:rPr lang="tr-TR" sz="1100" dirty="0" smtClean="0"/>
              <a:t> 2010;203:36.e1-8.</a:t>
            </a:r>
          </a:p>
          <a:p>
            <a:r>
              <a:rPr lang="tr-TR" sz="1100" dirty="0" smtClean="0"/>
              <a:t>* </a:t>
            </a:r>
            <a:r>
              <a:rPr lang="pl-PL" sz="1100" dirty="0" smtClean="0"/>
              <a:t>Tan PC, Mubarak S, Omar SZ.</a:t>
            </a:r>
            <a:r>
              <a:rPr lang="tr-TR" sz="1100" dirty="0" smtClean="0"/>
              <a:t> </a:t>
            </a:r>
            <a:r>
              <a:rPr lang="tr-TR" sz="1100" dirty="0" err="1" smtClean="0"/>
              <a:t>Absorbable</a:t>
            </a:r>
            <a:r>
              <a:rPr lang="tr-TR" sz="1100" dirty="0" smtClean="0"/>
              <a:t> </a:t>
            </a:r>
            <a:r>
              <a:rPr lang="tr-TR" sz="1100" dirty="0" err="1" smtClean="0"/>
              <a:t>versus</a:t>
            </a:r>
            <a:r>
              <a:rPr lang="tr-TR" sz="1100" dirty="0" smtClean="0"/>
              <a:t> </a:t>
            </a:r>
            <a:r>
              <a:rPr lang="tr-TR" sz="1100" dirty="0" err="1" smtClean="0"/>
              <a:t>nonabsorbable</a:t>
            </a:r>
            <a:r>
              <a:rPr lang="tr-TR" sz="1100" dirty="0" smtClean="0"/>
              <a:t> </a:t>
            </a:r>
            <a:r>
              <a:rPr lang="tr-TR" sz="1100" dirty="0" err="1" smtClean="0"/>
              <a:t>sutures</a:t>
            </a:r>
            <a:r>
              <a:rPr lang="tr-TR" sz="1100" dirty="0" smtClean="0"/>
              <a:t> </a:t>
            </a:r>
            <a:r>
              <a:rPr lang="en-US" sz="1100" dirty="0" smtClean="0"/>
              <a:t>for </a:t>
            </a:r>
            <a:r>
              <a:rPr lang="en-US" sz="1100" dirty="0" err="1" smtClean="0"/>
              <a:t>subcuticular</a:t>
            </a:r>
            <a:r>
              <a:rPr lang="en-US" sz="1100" dirty="0" smtClean="0"/>
              <a:t> skin closure of a transverse</a:t>
            </a:r>
          </a:p>
          <a:p>
            <a:pPr>
              <a:buNone/>
            </a:pPr>
            <a:r>
              <a:rPr lang="tr-TR" sz="1100" dirty="0" smtClean="0"/>
              <a:t>	</a:t>
            </a:r>
            <a:r>
              <a:rPr lang="tr-TR" sz="1100" dirty="0" err="1" smtClean="0"/>
              <a:t>suprapubic</a:t>
            </a:r>
            <a:r>
              <a:rPr lang="tr-TR" sz="1100" dirty="0" smtClean="0"/>
              <a:t> </a:t>
            </a:r>
            <a:r>
              <a:rPr lang="tr-TR" sz="1100" dirty="0" err="1" smtClean="0"/>
              <a:t>incision</a:t>
            </a:r>
            <a:r>
              <a:rPr lang="tr-TR" sz="1100" dirty="0" smtClean="0"/>
              <a:t>. </a:t>
            </a:r>
            <a:r>
              <a:rPr lang="tr-TR" sz="1100" dirty="0" err="1" smtClean="0"/>
              <a:t>Int</a:t>
            </a:r>
            <a:r>
              <a:rPr lang="tr-TR" sz="1100" dirty="0" smtClean="0"/>
              <a:t> J </a:t>
            </a:r>
            <a:r>
              <a:rPr lang="tr-TR" sz="1100" dirty="0" err="1" smtClean="0"/>
              <a:t>Gynaecol</a:t>
            </a:r>
            <a:r>
              <a:rPr lang="tr-TR" sz="1100" dirty="0" smtClean="0"/>
              <a:t> </a:t>
            </a:r>
            <a:r>
              <a:rPr lang="tr-TR" sz="1100" dirty="0" err="1" smtClean="0"/>
              <a:t>Obstet</a:t>
            </a:r>
            <a:r>
              <a:rPr lang="tr-TR" sz="1100" dirty="0" smtClean="0"/>
              <a:t> 2008;103:179-81.</a:t>
            </a:r>
          </a:p>
          <a:p>
            <a:r>
              <a:rPr lang="tr-TR" sz="1100" dirty="0" smtClean="0"/>
              <a:t>* </a:t>
            </a:r>
            <a:r>
              <a:rPr lang="de-DE" sz="1100" dirty="0" smtClean="0"/>
              <a:t>de </a:t>
            </a:r>
            <a:r>
              <a:rPr lang="de-DE" sz="1100" dirty="0" err="1" smtClean="0"/>
              <a:t>Graaf</a:t>
            </a:r>
            <a:r>
              <a:rPr lang="de-DE" sz="1100" dirty="0" smtClean="0"/>
              <a:t> IM, </a:t>
            </a:r>
            <a:r>
              <a:rPr lang="de-DE" sz="1100" dirty="0" err="1" smtClean="0"/>
              <a:t>Rengerink</a:t>
            </a:r>
            <a:r>
              <a:rPr lang="de-DE" sz="1100" dirty="0" smtClean="0"/>
              <a:t> KO, </a:t>
            </a:r>
            <a:r>
              <a:rPr lang="de-DE" sz="1100" dirty="0" err="1" smtClean="0"/>
              <a:t>Wiersma</a:t>
            </a:r>
            <a:r>
              <a:rPr lang="de-DE" sz="1100" dirty="0" smtClean="0"/>
              <a:t> IC,</a:t>
            </a:r>
            <a:r>
              <a:rPr lang="tr-TR" sz="1100" dirty="0" smtClean="0"/>
              <a:t> </a:t>
            </a:r>
            <a:r>
              <a:rPr lang="fr-FR" sz="1100" dirty="0" err="1" smtClean="0"/>
              <a:t>Donker</a:t>
            </a:r>
            <a:r>
              <a:rPr lang="fr-FR" sz="1100" dirty="0" smtClean="0"/>
              <a:t> ME, Mol BW, </a:t>
            </a:r>
            <a:r>
              <a:rPr lang="fr-FR" sz="1100" dirty="0" err="1" smtClean="0"/>
              <a:t>Pajkrt</a:t>
            </a:r>
            <a:r>
              <a:rPr lang="fr-FR" sz="1100" dirty="0" smtClean="0"/>
              <a:t> E. Techniques for</a:t>
            </a:r>
            <a:r>
              <a:rPr lang="tr-TR" sz="1100" dirty="0" smtClean="0"/>
              <a:t> </a:t>
            </a:r>
            <a:r>
              <a:rPr lang="en-US" sz="1100" dirty="0" smtClean="0"/>
              <a:t>wound closure at caesarean section: a randomized</a:t>
            </a:r>
            <a:r>
              <a:rPr lang="tr-TR" sz="1100" dirty="0" smtClean="0"/>
              <a:t> </a:t>
            </a:r>
            <a:r>
              <a:rPr lang="tr-TR" sz="1100" dirty="0" err="1" smtClean="0"/>
              <a:t>clinical</a:t>
            </a:r>
            <a:r>
              <a:rPr lang="tr-TR" sz="1100" dirty="0" smtClean="0"/>
              <a:t> </a:t>
            </a:r>
            <a:r>
              <a:rPr lang="tr-TR" sz="1100" dirty="0" err="1" smtClean="0"/>
              <a:t>trial</a:t>
            </a:r>
            <a:r>
              <a:rPr lang="tr-TR" sz="1100" dirty="0" smtClean="0"/>
              <a:t>. </a:t>
            </a:r>
            <a:r>
              <a:rPr lang="tr-TR" sz="1100" dirty="0" err="1" smtClean="0"/>
              <a:t>Eur</a:t>
            </a:r>
            <a:r>
              <a:rPr lang="tr-TR" sz="1100" dirty="0" smtClean="0"/>
              <a:t> J </a:t>
            </a:r>
            <a:r>
              <a:rPr lang="tr-TR" sz="1100" dirty="0" err="1" smtClean="0"/>
              <a:t>Obstet</a:t>
            </a:r>
            <a:r>
              <a:rPr lang="tr-TR" sz="1100" dirty="0" smtClean="0"/>
              <a:t> </a:t>
            </a:r>
            <a:r>
              <a:rPr lang="tr-TR" sz="1100" dirty="0" err="1" smtClean="0"/>
              <a:t>Gynecol</a:t>
            </a:r>
            <a:r>
              <a:rPr lang="tr-TR" sz="1100" dirty="0" smtClean="0"/>
              <a:t> </a:t>
            </a:r>
            <a:r>
              <a:rPr lang="tr-TR" sz="1100" dirty="0" err="1" smtClean="0"/>
              <a:t>Reprod</a:t>
            </a:r>
            <a:r>
              <a:rPr lang="tr-TR" sz="1100" dirty="0" smtClean="0"/>
              <a:t> </a:t>
            </a:r>
            <a:r>
              <a:rPr lang="tr-TR" sz="1100" dirty="0" err="1" smtClean="0"/>
              <a:t>Biol</a:t>
            </a:r>
            <a:r>
              <a:rPr lang="tr-TR" sz="1100" dirty="0" smtClean="0"/>
              <a:t> 2012;165:47-52.</a:t>
            </a:r>
          </a:p>
          <a:p>
            <a:r>
              <a:rPr lang="tr-TR" sz="1100" dirty="0" smtClean="0"/>
              <a:t>* </a:t>
            </a:r>
            <a:r>
              <a:rPr lang="tr-TR" sz="1100" dirty="0" err="1" smtClean="0"/>
              <a:t>Clay</a:t>
            </a:r>
            <a:r>
              <a:rPr lang="tr-TR" sz="1100" dirty="0" smtClean="0"/>
              <a:t> FS, </a:t>
            </a:r>
            <a:r>
              <a:rPr lang="tr-TR" sz="1100" dirty="0" err="1" smtClean="0"/>
              <a:t>Walsh</a:t>
            </a:r>
            <a:r>
              <a:rPr lang="tr-TR" sz="1100" dirty="0" smtClean="0"/>
              <a:t> CA, </a:t>
            </a:r>
            <a:r>
              <a:rPr lang="tr-TR" sz="1100" dirty="0" err="1" smtClean="0"/>
              <a:t>Walsh</a:t>
            </a:r>
            <a:r>
              <a:rPr lang="tr-TR" sz="1100" dirty="0" smtClean="0"/>
              <a:t> SR. </a:t>
            </a:r>
            <a:r>
              <a:rPr lang="tr-TR" sz="1100" dirty="0" err="1" smtClean="0"/>
              <a:t>Staples</a:t>
            </a:r>
            <a:r>
              <a:rPr lang="tr-TR" sz="1100" dirty="0" smtClean="0"/>
              <a:t> vs </a:t>
            </a:r>
            <a:r>
              <a:rPr lang="en-US" sz="1100" dirty="0" err="1" smtClean="0"/>
              <a:t>subcuticular</a:t>
            </a:r>
            <a:r>
              <a:rPr lang="en-US" sz="1100" dirty="0" smtClean="0"/>
              <a:t> sutures for skin closure at cesarean</a:t>
            </a:r>
            <a:r>
              <a:rPr lang="tr-TR" sz="1100" dirty="0" smtClean="0"/>
              <a:t> </a:t>
            </a:r>
            <a:r>
              <a:rPr lang="en-US" sz="1100" dirty="0" smtClean="0"/>
              <a:t>delivery: a </a:t>
            </a:r>
            <a:r>
              <a:rPr lang="en-US" sz="1100" dirty="0" err="1" smtClean="0"/>
              <a:t>metaanalysis</a:t>
            </a:r>
            <a:r>
              <a:rPr lang="en-US" sz="1100" dirty="0" smtClean="0"/>
              <a:t> of randomized controlled</a:t>
            </a:r>
            <a:r>
              <a:rPr lang="tr-TR" sz="1100" dirty="0" smtClean="0"/>
              <a:t> </a:t>
            </a:r>
            <a:r>
              <a:rPr lang="de-DE" sz="1100" dirty="0" err="1" smtClean="0"/>
              <a:t>trials</a:t>
            </a:r>
            <a:r>
              <a:rPr lang="de-DE" sz="1100" dirty="0" smtClean="0"/>
              <a:t>. Am J </a:t>
            </a:r>
            <a:r>
              <a:rPr lang="de-DE" sz="1100" dirty="0" err="1" smtClean="0"/>
              <a:t>Obstet</a:t>
            </a:r>
            <a:r>
              <a:rPr lang="de-DE" sz="1100" dirty="0" smtClean="0"/>
              <a:t> </a:t>
            </a:r>
            <a:r>
              <a:rPr lang="de-DE" sz="1100" dirty="0" err="1" smtClean="0"/>
              <a:t>Gynecol</a:t>
            </a:r>
            <a:r>
              <a:rPr lang="de-DE" sz="1100" dirty="0" smtClean="0"/>
              <a:t> 2011;204:378-83.</a:t>
            </a:r>
          </a:p>
          <a:p>
            <a:r>
              <a:rPr lang="tr-TR" sz="1100" dirty="0" smtClean="0"/>
              <a:t>* </a:t>
            </a:r>
            <a:r>
              <a:rPr lang="tr-TR" sz="1100" dirty="0" err="1" smtClean="0"/>
              <a:t>Tuuli</a:t>
            </a:r>
            <a:r>
              <a:rPr lang="tr-TR" sz="1100" dirty="0" smtClean="0"/>
              <a:t> MG, </a:t>
            </a:r>
            <a:r>
              <a:rPr lang="tr-TR" sz="1100" dirty="0" err="1" smtClean="0"/>
              <a:t>Rampersad</a:t>
            </a:r>
            <a:r>
              <a:rPr lang="tr-TR" sz="1100" dirty="0" smtClean="0"/>
              <a:t> RM, </a:t>
            </a:r>
            <a:r>
              <a:rPr lang="tr-TR" sz="1100" dirty="0" err="1" smtClean="0"/>
              <a:t>Carbone</a:t>
            </a:r>
            <a:r>
              <a:rPr lang="tr-TR" sz="1100" dirty="0" smtClean="0"/>
              <a:t> JF, </a:t>
            </a:r>
            <a:r>
              <a:rPr lang="pt-BR" sz="1100" dirty="0" smtClean="0"/>
              <a:t>Stamilio D, Macones GA, Odibo AO. Staples</a:t>
            </a:r>
            <a:r>
              <a:rPr lang="tr-TR" sz="1100" dirty="0" smtClean="0"/>
              <a:t> </a:t>
            </a:r>
            <a:r>
              <a:rPr lang="en-US" sz="1100" dirty="0" smtClean="0"/>
              <a:t>compared with </a:t>
            </a:r>
            <a:r>
              <a:rPr lang="en-US" sz="1100" dirty="0" err="1" smtClean="0"/>
              <a:t>subcuticular</a:t>
            </a:r>
            <a:r>
              <a:rPr lang="en-US" sz="1100" dirty="0" smtClean="0"/>
              <a:t> suture for skin</a:t>
            </a:r>
          </a:p>
          <a:p>
            <a:pPr>
              <a:buNone/>
            </a:pPr>
            <a:r>
              <a:rPr lang="tr-TR" sz="1100" dirty="0" smtClean="0"/>
              <a:t>	</a:t>
            </a:r>
            <a:r>
              <a:rPr lang="en-US" sz="1100" dirty="0" smtClean="0"/>
              <a:t>closure after cesarean delivery: a systematic</a:t>
            </a:r>
            <a:r>
              <a:rPr lang="tr-TR" sz="1100" dirty="0" smtClean="0"/>
              <a:t> </a:t>
            </a:r>
            <a:r>
              <a:rPr lang="en-US" sz="1100" dirty="0" smtClean="0"/>
              <a:t>review and meta-analysis. </a:t>
            </a:r>
            <a:r>
              <a:rPr lang="en-US" sz="1100" dirty="0" err="1" smtClean="0"/>
              <a:t>Obstet</a:t>
            </a:r>
            <a:r>
              <a:rPr lang="en-US" sz="1100" dirty="0" smtClean="0"/>
              <a:t> </a:t>
            </a:r>
            <a:r>
              <a:rPr lang="en-US" sz="1100" dirty="0" err="1" smtClean="0"/>
              <a:t>Gynecol</a:t>
            </a:r>
            <a:r>
              <a:rPr lang="tr-TR" sz="1100" dirty="0" smtClean="0"/>
              <a:t> 2011;117:682-90.</a:t>
            </a:r>
          </a:p>
          <a:p>
            <a:r>
              <a:rPr lang="tr-TR" sz="1100" dirty="0" smtClean="0"/>
              <a:t>* </a:t>
            </a:r>
            <a:r>
              <a:rPr lang="tr-TR" sz="1100" dirty="0" err="1" smtClean="0"/>
              <a:t>Mackeen</a:t>
            </a:r>
            <a:r>
              <a:rPr lang="tr-TR" sz="1100" dirty="0" smtClean="0"/>
              <a:t> AD, </a:t>
            </a:r>
            <a:r>
              <a:rPr lang="tr-TR" sz="1100" dirty="0" err="1" smtClean="0"/>
              <a:t>Berghella</a:t>
            </a:r>
            <a:r>
              <a:rPr lang="tr-TR" sz="1100" dirty="0" smtClean="0"/>
              <a:t> V, </a:t>
            </a:r>
            <a:r>
              <a:rPr lang="tr-TR" sz="1100" dirty="0" err="1" smtClean="0"/>
              <a:t>Larsen</a:t>
            </a:r>
            <a:r>
              <a:rPr lang="tr-TR" sz="1100" dirty="0" smtClean="0"/>
              <a:t> ML. </a:t>
            </a:r>
            <a:r>
              <a:rPr lang="en-US" sz="1100" dirty="0" smtClean="0"/>
              <a:t>Techniques and materials for skin closure in</a:t>
            </a:r>
            <a:r>
              <a:rPr lang="tr-TR" sz="1100" dirty="0" smtClean="0"/>
              <a:t> </a:t>
            </a:r>
            <a:r>
              <a:rPr lang="tr-TR" sz="1100" dirty="0" err="1" smtClean="0"/>
              <a:t>caesarean</a:t>
            </a:r>
            <a:r>
              <a:rPr lang="tr-TR" sz="1100" dirty="0" smtClean="0"/>
              <a:t> </a:t>
            </a:r>
            <a:r>
              <a:rPr lang="tr-TR" sz="1100" dirty="0" err="1" smtClean="0"/>
              <a:t>section</a:t>
            </a:r>
            <a:r>
              <a:rPr lang="tr-TR" sz="1100" dirty="0" smtClean="0"/>
              <a:t>. </a:t>
            </a:r>
            <a:r>
              <a:rPr lang="tr-TR" sz="1100" dirty="0" err="1" smtClean="0"/>
              <a:t>Cochrane</a:t>
            </a:r>
            <a:r>
              <a:rPr lang="tr-TR" sz="1100" dirty="0" smtClean="0"/>
              <a:t> </a:t>
            </a:r>
            <a:r>
              <a:rPr lang="tr-TR" sz="1100" dirty="0" err="1" smtClean="0"/>
              <a:t>Database</a:t>
            </a:r>
            <a:r>
              <a:rPr lang="tr-TR" sz="1100" dirty="0" smtClean="0"/>
              <a:t> </a:t>
            </a:r>
            <a:r>
              <a:rPr lang="tr-TR" sz="1100" dirty="0" err="1" smtClean="0"/>
              <a:t>Syst</a:t>
            </a:r>
            <a:endParaRPr lang="tr-TR" sz="1100" dirty="0" smtClean="0"/>
          </a:p>
          <a:p>
            <a:pPr>
              <a:buNone/>
            </a:pPr>
            <a:r>
              <a:rPr lang="tr-TR" sz="1100" dirty="0" smtClean="0"/>
              <a:t>	</a:t>
            </a:r>
            <a:r>
              <a:rPr lang="tr-TR" sz="1100" dirty="0" err="1" smtClean="0"/>
              <a:t>Rev</a:t>
            </a:r>
            <a:r>
              <a:rPr lang="tr-TR" sz="1100" dirty="0" smtClean="0"/>
              <a:t> 2012;11:CD003577.</a:t>
            </a:r>
            <a:endParaRPr lang="tr-T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/>
                </a:solidFill>
              </a:rPr>
              <a:t>Operasyon Masası Hazırlığı - Pozisyon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RCT yok. Gözlemsel ve retrospektif çalışmalar var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İnferior</a:t>
            </a:r>
            <a:r>
              <a:rPr lang="tr-TR" dirty="0" smtClean="0"/>
              <a:t> vena kava basısını azaltmak için sol </a:t>
            </a:r>
            <a:r>
              <a:rPr lang="tr-TR" dirty="0" err="1" smtClean="0"/>
              <a:t>lateral</a:t>
            </a:r>
            <a:r>
              <a:rPr lang="tr-TR" dirty="0" smtClean="0"/>
              <a:t> eğimli pozisyon tercih edilmeli.</a:t>
            </a:r>
          </a:p>
          <a:p>
            <a:r>
              <a:rPr lang="tr-TR" dirty="0" smtClean="0"/>
              <a:t>Öneri: I   Düzey: Düşük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sz="1200" dirty="0" smtClean="0"/>
          </a:p>
          <a:p>
            <a:r>
              <a:rPr lang="tr-TR" sz="1200" dirty="0" smtClean="0"/>
              <a:t>* </a:t>
            </a:r>
            <a:r>
              <a:rPr lang="tr-TR" sz="1200" dirty="0" err="1" smtClean="0"/>
              <a:t>Clemetson</a:t>
            </a:r>
            <a:r>
              <a:rPr lang="tr-TR" sz="1200" dirty="0" smtClean="0"/>
              <a:t> CA, Hassan R, </a:t>
            </a:r>
            <a:r>
              <a:rPr lang="tr-TR" sz="1200" dirty="0" err="1" smtClean="0"/>
              <a:t>Mallikarjuneswara</a:t>
            </a:r>
            <a:r>
              <a:rPr lang="tr-TR" sz="1200" dirty="0" smtClean="0"/>
              <a:t> VR, </a:t>
            </a:r>
            <a:r>
              <a:rPr lang="tr-TR" sz="1200" dirty="0" err="1" smtClean="0"/>
              <a:t>Wallace</a:t>
            </a:r>
            <a:r>
              <a:rPr lang="tr-TR" sz="1200" dirty="0" smtClean="0"/>
              <a:t> G. </a:t>
            </a:r>
            <a:r>
              <a:rPr lang="tr-TR" sz="1200" dirty="0" err="1" smtClean="0"/>
              <a:t>Tilt</a:t>
            </a:r>
            <a:r>
              <a:rPr lang="tr-TR" sz="1200" dirty="0" smtClean="0"/>
              <a:t>-</a:t>
            </a:r>
            <a:r>
              <a:rPr lang="tr-TR" sz="1200" dirty="0" err="1" smtClean="0"/>
              <a:t>bend</a:t>
            </a:r>
            <a:r>
              <a:rPr lang="tr-TR" sz="1200" dirty="0" smtClean="0"/>
              <a:t> </a:t>
            </a:r>
            <a:r>
              <a:rPr lang="tr-TR" sz="1200" dirty="0" err="1" smtClean="0"/>
              <a:t>cesarean</a:t>
            </a:r>
            <a:r>
              <a:rPr lang="tr-TR" sz="1200" dirty="0" smtClean="0"/>
              <a:t> </a:t>
            </a:r>
            <a:r>
              <a:rPr lang="tr-TR" sz="1200" dirty="0" err="1" smtClean="0"/>
              <a:t>section</a:t>
            </a:r>
            <a:r>
              <a:rPr lang="tr-TR" sz="1200" dirty="0" smtClean="0"/>
              <a:t>. </a:t>
            </a:r>
            <a:r>
              <a:rPr lang="tr-TR" sz="1200" dirty="0" err="1" smtClean="0"/>
              <a:t>Obstet</a:t>
            </a:r>
            <a:r>
              <a:rPr lang="tr-TR" sz="1200" dirty="0" smtClean="0"/>
              <a:t> </a:t>
            </a:r>
            <a:r>
              <a:rPr lang="tr-TR" sz="1200" dirty="0" err="1" smtClean="0"/>
              <a:t>Gynecol</a:t>
            </a:r>
            <a:r>
              <a:rPr lang="tr-TR" sz="1200" dirty="0" smtClean="0"/>
              <a:t> 1973;42:290-8. </a:t>
            </a:r>
          </a:p>
          <a:p>
            <a:r>
              <a:rPr lang="tr-TR" sz="1200" dirty="0" smtClean="0"/>
              <a:t>*</a:t>
            </a:r>
            <a:r>
              <a:rPr lang="en-US" sz="1200" dirty="0" smtClean="0"/>
              <a:t>Crawford JS, Burton M, Davies P. Time</a:t>
            </a:r>
            <a:r>
              <a:rPr lang="tr-TR" sz="1200" dirty="0" smtClean="0"/>
              <a:t> </a:t>
            </a:r>
            <a:r>
              <a:rPr lang="en-US" sz="1200" dirty="0" smtClean="0"/>
              <a:t>and lateral tilt at caesarean section. Br J </a:t>
            </a:r>
            <a:r>
              <a:rPr lang="en-US" sz="1200" dirty="0" err="1" smtClean="0"/>
              <a:t>Anaesth</a:t>
            </a:r>
            <a:r>
              <a:rPr lang="tr-TR" sz="1200" dirty="0" smtClean="0"/>
              <a:t> 1972;44:477-84.</a:t>
            </a:r>
          </a:p>
          <a:p>
            <a:r>
              <a:rPr lang="tr-TR" sz="1200" dirty="0" smtClean="0"/>
              <a:t>*</a:t>
            </a:r>
            <a:r>
              <a:rPr lang="en-US" sz="1200" dirty="0" smtClean="0"/>
              <a:t>Downing JW, Coleman AJ,</a:t>
            </a:r>
            <a:r>
              <a:rPr lang="tr-TR" sz="1200" dirty="0" smtClean="0"/>
              <a:t> </a:t>
            </a:r>
            <a:r>
              <a:rPr lang="tr-TR" sz="1200" dirty="0" err="1" smtClean="0"/>
              <a:t>Mahomedy</a:t>
            </a:r>
            <a:r>
              <a:rPr lang="tr-TR" sz="1200" dirty="0" smtClean="0"/>
              <a:t> MC, </a:t>
            </a:r>
            <a:r>
              <a:rPr lang="tr-TR" sz="1200" dirty="0" err="1" smtClean="0"/>
              <a:t>Jeal</a:t>
            </a:r>
            <a:r>
              <a:rPr lang="tr-TR" sz="1200" dirty="0" smtClean="0"/>
              <a:t> DE, </a:t>
            </a:r>
            <a:r>
              <a:rPr lang="tr-TR" sz="1200" dirty="0" err="1" smtClean="0"/>
              <a:t>Mahomedy</a:t>
            </a:r>
            <a:r>
              <a:rPr lang="tr-TR" sz="1200" dirty="0" smtClean="0"/>
              <a:t> Y. </a:t>
            </a:r>
            <a:r>
              <a:rPr lang="tr-TR" sz="1200" dirty="0" err="1" smtClean="0"/>
              <a:t>Lateral</a:t>
            </a:r>
            <a:r>
              <a:rPr lang="tr-TR" sz="1200" dirty="0" smtClean="0"/>
              <a:t> </a:t>
            </a:r>
            <a:r>
              <a:rPr lang="en-US" sz="1200" dirty="0" smtClean="0"/>
              <a:t>table tilt for caesarean section. </a:t>
            </a:r>
            <a:r>
              <a:rPr lang="en-US" sz="1200" dirty="0" err="1" smtClean="0"/>
              <a:t>Anaesthesia</a:t>
            </a:r>
            <a:r>
              <a:rPr lang="tr-TR" sz="1200" dirty="0" smtClean="0"/>
              <a:t> 1974;29:696-703.</a:t>
            </a:r>
          </a:p>
          <a:p>
            <a:r>
              <a:rPr lang="tr-TR" sz="1200" dirty="0" smtClean="0"/>
              <a:t>*</a:t>
            </a:r>
            <a:r>
              <a:rPr lang="pt-BR" sz="1200" dirty="0" smtClean="0"/>
              <a:t>Cluver C, Novikova N, Hofmeyr GJ,</a:t>
            </a:r>
            <a:r>
              <a:rPr lang="tr-TR" sz="1200" dirty="0" smtClean="0"/>
              <a:t> </a:t>
            </a:r>
            <a:r>
              <a:rPr lang="en-US" sz="1200" dirty="0" smtClean="0"/>
              <a:t>Hall DR. Maternal position during caesarean</a:t>
            </a:r>
            <a:r>
              <a:rPr lang="tr-TR" sz="1200" dirty="0" smtClean="0"/>
              <a:t> </a:t>
            </a:r>
            <a:r>
              <a:rPr lang="en-US" sz="1200" dirty="0" smtClean="0"/>
              <a:t>section for preventing maternal and neonatal</a:t>
            </a:r>
            <a:r>
              <a:rPr lang="tr-TR" sz="1200" dirty="0" smtClean="0"/>
              <a:t> </a:t>
            </a:r>
            <a:r>
              <a:rPr lang="fr-FR" sz="1200" dirty="0" smtClean="0"/>
              <a:t>complications. Cochrane </a:t>
            </a:r>
            <a:r>
              <a:rPr lang="fr-FR" sz="1200" dirty="0" err="1" smtClean="0"/>
              <a:t>Database</a:t>
            </a:r>
            <a:r>
              <a:rPr lang="fr-FR" sz="1200" dirty="0" smtClean="0"/>
              <a:t> </a:t>
            </a:r>
            <a:r>
              <a:rPr lang="fr-FR" sz="1200" dirty="0" err="1" smtClean="0"/>
              <a:t>Syst</a:t>
            </a:r>
            <a:r>
              <a:rPr lang="fr-FR" sz="1200" dirty="0" smtClean="0"/>
              <a:t> </a:t>
            </a:r>
            <a:r>
              <a:rPr lang="fr-FR" sz="1200" dirty="0" err="1" smtClean="0"/>
              <a:t>Rev</a:t>
            </a:r>
            <a:r>
              <a:rPr lang="tr-TR" sz="1200" dirty="0" smtClean="0"/>
              <a:t> 2010;6:CD007623.</a:t>
            </a:r>
          </a:p>
          <a:p>
            <a:r>
              <a:rPr lang="tr-TR" sz="1200" dirty="0" smtClean="0"/>
              <a:t>*</a:t>
            </a:r>
            <a:r>
              <a:rPr lang="fr-FR" sz="1200" dirty="0" smtClean="0"/>
              <a:t>Carbonne B, </a:t>
            </a:r>
            <a:r>
              <a:rPr lang="fr-FR" sz="1200" dirty="0" err="1" smtClean="0"/>
              <a:t>Benachi</a:t>
            </a:r>
            <a:r>
              <a:rPr lang="fr-FR" sz="1200" dirty="0" smtClean="0"/>
              <a:t> A, </a:t>
            </a:r>
            <a:r>
              <a:rPr lang="fr-FR" sz="1200" dirty="0" err="1" smtClean="0"/>
              <a:t>Leveque</a:t>
            </a:r>
            <a:r>
              <a:rPr lang="fr-FR" sz="1200" dirty="0" smtClean="0"/>
              <a:t> ML,</a:t>
            </a:r>
            <a:r>
              <a:rPr lang="tr-TR" sz="1200" dirty="0" smtClean="0"/>
              <a:t> </a:t>
            </a:r>
            <a:r>
              <a:rPr lang="tr-TR" sz="1200" dirty="0" err="1" smtClean="0"/>
              <a:t>Cabrol</a:t>
            </a:r>
            <a:r>
              <a:rPr lang="tr-TR" sz="1200" dirty="0" smtClean="0"/>
              <a:t> D, </a:t>
            </a:r>
            <a:r>
              <a:rPr lang="tr-TR" sz="1200" dirty="0" err="1" smtClean="0"/>
              <a:t>Papiernik</a:t>
            </a:r>
            <a:r>
              <a:rPr lang="tr-TR" sz="1200" dirty="0" smtClean="0"/>
              <a:t> E. </a:t>
            </a:r>
            <a:r>
              <a:rPr lang="tr-TR" sz="1200" dirty="0" err="1" smtClean="0"/>
              <a:t>Maternal</a:t>
            </a:r>
            <a:r>
              <a:rPr lang="tr-TR" sz="1200" dirty="0" smtClean="0"/>
              <a:t> </a:t>
            </a:r>
            <a:r>
              <a:rPr lang="tr-TR" sz="1200" dirty="0" err="1" smtClean="0"/>
              <a:t>position</a:t>
            </a:r>
            <a:r>
              <a:rPr lang="tr-TR" sz="1200" dirty="0" smtClean="0"/>
              <a:t> </a:t>
            </a:r>
            <a:r>
              <a:rPr lang="tr-TR" sz="1200" dirty="0" err="1" smtClean="0"/>
              <a:t>during</a:t>
            </a:r>
            <a:r>
              <a:rPr lang="tr-TR" sz="1200" dirty="0" smtClean="0"/>
              <a:t> </a:t>
            </a:r>
            <a:r>
              <a:rPr lang="en-US" sz="1200" dirty="0" smtClean="0"/>
              <a:t>labor: effects on fetal oxygen saturation measured</a:t>
            </a:r>
            <a:r>
              <a:rPr lang="tr-TR" sz="1200" dirty="0" smtClean="0"/>
              <a:t> </a:t>
            </a:r>
            <a:r>
              <a:rPr lang="en-US" sz="1200" dirty="0" smtClean="0"/>
              <a:t>by pulse </a:t>
            </a:r>
            <a:r>
              <a:rPr lang="en-US" sz="1200" dirty="0" err="1" smtClean="0"/>
              <a:t>oximetry</a:t>
            </a:r>
            <a:r>
              <a:rPr lang="en-US" sz="1200" dirty="0" smtClean="0"/>
              <a:t>. </a:t>
            </a:r>
            <a:r>
              <a:rPr lang="en-US" sz="1200" dirty="0" err="1" smtClean="0"/>
              <a:t>Obstet</a:t>
            </a:r>
            <a:r>
              <a:rPr lang="en-US" sz="1200" dirty="0" smtClean="0"/>
              <a:t> </a:t>
            </a:r>
            <a:r>
              <a:rPr lang="en-US" sz="1200" dirty="0" err="1" smtClean="0"/>
              <a:t>Gynecol</a:t>
            </a:r>
            <a:r>
              <a:rPr lang="en-US" sz="1200" dirty="0" smtClean="0"/>
              <a:t> 1996;</a:t>
            </a:r>
            <a:r>
              <a:rPr lang="tr-TR" sz="1200" dirty="0" smtClean="0"/>
              <a:t> 88:797-800.</a:t>
            </a:r>
            <a:endParaRPr lang="tr-TR" sz="1200" dirty="0"/>
          </a:p>
          <a:p>
            <a:r>
              <a:rPr lang="es-ES" sz="1200" dirty="0"/>
              <a:t>Naji, O, Abdallah, Y, </a:t>
            </a:r>
            <a:r>
              <a:rPr lang="es-ES" sz="1200" i="1" dirty="0"/>
              <a:t>et al</a:t>
            </a:r>
            <a:r>
              <a:rPr lang="es-ES" sz="1200" dirty="0"/>
              <a:t>,</a:t>
            </a:r>
            <a:r>
              <a:rPr lang="tr-TR" sz="1200" b="1" dirty="0" err="1"/>
              <a:t>Cesarean</a:t>
            </a:r>
            <a:r>
              <a:rPr lang="tr-TR" sz="1200" b="1" dirty="0"/>
              <a:t> </a:t>
            </a:r>
            <a:r>
              <a:rPr lang="tr-TR" sz="1200" b="1" dirty="0" err="1"/>
              <a:t>Birth</a:t>
            </a:r>
            <a:r>
              <a:rPr lang="tr-TR" sz="1200" b="1" dirty="0"/>
              <a:t>: </a:t>
            </a:r>
            <a:r>
              <a:rPr lang="tr-TR" sz="1200" b="1" dirty="0" err="1"/>
              <a:t>Surgical</a:t>
            </a:r>
            <a:r>
              <a:rPr lang="tr-TR" sz="1200" b="1" dirty="0"/>
              <a:t> </a:t>
            </a:r>
            <a:r>
              <a:rPr lang="tr-TR" sz="1200" b="1" dirty="0" err="1"/>
              <a:t>Techniques</a:t>
            </a:r>
            <a:r>
              <a:rPr lang="tr-TR" sz="1200" b="1" dirty="0"/>
              <a:t>.</a:t>
            </a:r>
            <a:r>
              <a:rPr lang="en-US" sz="1200" i="1" dirty="0"/>
              <a:t> Glob. </a:t>
            </a:r>
            <a:r>
              <a:rPr lang="en-US" sz="1200" i="1" dirty="0" err="1"/>
              <a:t>libr</a:t>
            </a:r>
            <a:r>
              <a:rPr lang="en-US" sz="1200" i="1" dirty="0"/>
              <a:t>. women's med</a:t>
            </a:r>
            <a:r>
              <a:rPr lang="en-US" sz="1200" dirty="0"/>
              <a:t>.,</a:t>
            </a:r>
            <a:br>
              <a:rPr lang="en-US" sz="1200" dirty="0"/>
            </a:br>
            <a:r>
              <a:rPr lang="en-US" sz="1200" i="1" dirty="0"/>
              <a:t>(ISSN: 1756-2228)</a:t>
            </a:r>
            <a:r>
              <a:rPr lang="en-US" sz="1200" dirty="0"/>
              <a:t> 2010; DOI 10.3843/</a:t>
            </a:r>
            <a:r>
              <a:rPr lang="en-US" sz="1200" b="1" dirty="0">
                <a:solidFill>
                  <a:schemeClr val="tx2"/>
                </a:solidFill>
              </a:rPr>
              <a:t>GLOWM.</a:t>
            </a:r>
            <a:r>
              <a:rPr lang="en-US" sz="1200" dirty="0"/>
              <a:t>10133</a:t>
            </a:r>
            <a:endParaRPr lang="tr-TR" sz="1200" b="1" dirty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Batının Antiseptik Temizliği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CHG (</a:t>
            </a:r>
            <a:r>
              <a:rPr lang="tr-TR" dirty="0" err="1" smtClean="0"/>
              <a:t>Klorheksidin</a:t>
            </a:r>
            <a:r>
              <a:rPr lang="tr-TR" dirty="0" smtClean="0"/>
              <a:t> </a:t>
            </a:r>
            <a:r>
              <a:rPr lang="tr-TR" dirty="0" err="1" smtClean="0"/>
              <a:t>Glukonat</a:t>
            </a:r>
            <a:r>
              <a:rPr lang="tr-TR" dirty="0" smtClean="0"/>
              <a:t>) veya </a:t>
            </a:r>
            <a:r>
              <a:rPr lang="tr-TR" dirty="0" err="1" smtClean="0"/>
              <a:t>Povidon</a:t>
            </a:r>
            <a:r>
              <a:rPr lang="tr-TR" dirty="0" smtClean="0"/>
              <a:t> </a:t>
            </a:r>
            <a:r>
              <a:rPr lang="tr-TR" dirty="0" err="1" smtClean="0"/>
              <a:t>İodine</a:t>
            </a:r>
            <a:endParaRPr lang="tr-TR" dirty="0" smtClean="0"/>
          </a:p>
          <a:p>
            <a:r>
              <a:rPr lang="tr-TR" dirty="0" smtClean="0"/>
              <a:t>Her ikisi de etkin.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100" dirty="0" smtClean="0"/>
              <a:t>* </a:t>
            </a:r>
            <a:r>
              <a:rPr lang="en-US" sz="1100" dirty="0" smtClean="0"/>
              <a:t>Edwards PS, </a:t>
            </a:r>
            <a:r>
              <a:rPr lang="en-US" sz="1100" dirty="0" err="1" smtClean="0"/>
              <a:t>Lipp</a:t>
            </a:r>
            <a:r>
              <a:rPr lang="en-US" sz="1100" dirty="0" smtClean="0"/>
              <a:t> A, Holmes A. Preoperative</a:t>
            </a:r>
            <a:r>
              <a:rPr lang="tr-TR" sz="1100" dirty="0" smtClean="0"/>
              <a:t> </a:t>
            </a:r>
            <a:r>
              <a:rPr lang="en-US" sz="1100" dirty="0" smtClean="0"/>
              <a:t>skin antiseptics for preventing surgical</a:t>
            </a:r>
            <a:r>
              <a:rPr lang="tr-TR" sz="1100" dirty="0" smtClean="0"/>
              <a:t> </a:t>
            </a:r>
            <a:r>
              <a:rPr lang="en-US" sz="1100" dirty="0" smtClean="0"/>
              <a:t>wound infections after clean surgery. Cochrane</a:t>
            </a:r>
            <a:r>
              <a:rPr lang="tr-TR" sz="1100" dirty="0" smtClean="0"/>
              <a:t> </a:t>
            </a:r>
            <a:r>
              <a:rPr lang="tr-TR" sz="1100" dirty="0" err="1" smtClean="0"/>
              <a:t>Database</a:t>
            </a:r>
            <a:r>
              <a:rPr lang="tr-TR" sz="1100" dirty="0" smtClean="0"/>
              <a:t> </a:t>
            </a:r>
            <a:r>
              <a:rPr lang="tr-TR" sz="1100" dirty="0" err="1" smtClean="0"/>
              <a:t>Syst</a:t>
            </a:r>
            <a:r>
              <a:rPr lang="tr-TR" sz="1100" dirty="0" smtClean="0"/>
              <a:t> </a:t>
            </a:r>
            <a:r>
              <a:rPr lang="tr-TR" sz="1100" dirty="0" err="1" smtClean="0"/>
              <a:t>Rev</a:t>
            </a:r>
            <a:r>
              <a:rPr lang="tr-TR" sz="1100" dirty="0" smtClean="0"/>
              <a:t> 2005.</a:t>
            </a:r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Magann</a:t>
            </a:r>
            <a:r>
              <a:rPr lang="tr-TR" sz="1100" dirty="0" smtClean="0"/>
              <a:t> EF, </a:t>
            </a:r>
            <a:r>
              <a:rPr lang="tr-TR" sz="1100" dirty="0" err="1" smtClean="0"/>
              <a:t>Dodson</a:t>
            </a:r>
            <a:r>
              <a:rPr lang="tr-TR" sz="1100" dirty="0" smtClean="0"/>
              <a:t> MK, Ray MA, </a:t>
            </a:r>
            <a:r>
              <a:rPr lang="tr-TR" sz="1100" dirty="0" err="1" smtClean="0"/>
              <a:t>Harris</a:t>
            </a:r>
            <a:r>
              <a:rPr lang="tr-TR" sz="1100" dirty="0" smtClean="0"/>
              <a:t> RL, Martin JN, </a:t>
            </a:r>
            <a:r>
              <a:rPr lang="tr-TR" sz="1100" dirty="0" err="1" smtClean="0"/>
              <a:t>Morrison</a:t>
            </a:r>
            <a:r>
              <a:rPr lang="tr-TR" sz="1100" dirty="0" smtClean="0"/>
              <a:t> JC. </a:t>
            </a:r>
            <a:r>
              <a:rPr lang="tr-TR" sz="1100" dirty="0" err="1" smtClean="0"/>
              <a:t>Preoperative</a:t>
            </a:r>
            <a:r>
              <a:rPr lang="tr-TR" sz="1100" dirty="0" smtClean="0"/>
              <a:t> skin </a:t>
            </a:r>
            <a:r>
              <a:rPr lang="tr-TR" sz="1100" dirty="0" err="1" smtClean="0"/>
              <a:t>preparation</a:t>
            </a:r>
            <a:r>
              <a:rPr lang="tr-TR" sz="1100" dirty="0" smtClean="0"/>
              <a:t> </a:t>
            </a:r>
            <a:r>
              <a:rPr lang="tr-TR" sz="1100" dirty="0" err="1" smtClean="0"/>
              <a:t>and</a:t>
            </a:r>
            <a:r>
              <a:rPr lang="tr-TR" sz="1100" dirty="0" smtClean="0"/>
              <a:t> </a:t>
            </a:r>
            <a:r>
              <a:rPr lang="tr-TR" sz="1100" dirty="0" err="1" smtClean="0"/>
              <a:t>intraoperativepelvic</a:t>
            </a:r>
            <a:r>
              <a:rPr lang="tr-TR" sz="1100" dirty="0" smtClean="0"/>
              <a:t> </a:t>
            </a:r>
            <a:r>
              <a:rPr lang="tr-TR" sz="1100" dirty="0" err="1" smtClean="0"/>
              <a:t>irrigation</a:t>
            </a:r>
            <a:r>
              <a:rPr lang="tr-TR" sz="1100" dirty="0" smtClean="0"/>
              <a:t>: </a:t>
            </a:r>
            <a:r>
              <a:rPr lang="tr-TR" sz="1100" dirty="0" err="1" smtClean="0"/>
              <a:t>impact</a:t>
            </a:r>
            <a:r>
              <a:rPr lang="tr-TR" sz="1100" dirty="0" smtClean="0"/>
              <a:t> on post </a:t>
            </a:r>
            <a:r>
              <a:rPr lang="tr-TR" sz="1100" dirty="0" err="1" smtClean="0"/>
              <a:t>cesarean</a:t>
            </a:r>
            <a:r>
              <a:rPr lang="tr-TR" sz="1100" dirty="0" smtClean="0"/>
              <a:t> </a:t>
            </a:r>
            <a:r>
              <a:rPr lang="tr-TR" sz="1100" dirty="0" err="1" smtClean="0"/>
              <a:t>endometritis</a:t>
            </a:r>
            <a:r>
              <a:rPr lang="tr-TR" sz="1100" dirty="0" smtClean="0"/>
              <a:t> </a:t>
            </a:r>
            <a:r>
              <a:rPr lang="en-US" sz="1100" dirty="0" smtClean="0"/>
              <a:t>and wound infection. </a:t>
            </a:r>
            <a:r>
              <a:rPr lang="en-US" sz="1100" dirty="0" err="1" smtClean="0"/>
              <a:t>Obstet</a:t>
            </a:r>
            <a:r>
              <a:rPr lang="en-US" sz="1100" dirty="0" smtClean="0"/>
              <a:t> </a:t>
            </a:r>
            <a:r>
              <a:rPr lang="en-US" sz="1100" dirty="0" err="1" smtClean="0"/>
              <a:t>Gynecol</a:t>
            </a:r>
            <a:r>
              <a:rPr lang="en-US" sz="1100" dirty="0" smtClean="0"/>
              <a:t> 1993;81:</a:t>
            </a:r>
            <a:r>
              <a:rPr lang="tr-TR" sz="1100" dirty="0" smtClean="0"/>
              <a:t> 922-5.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Adezif</a:t>
            </a:r>
            <a:r>
              <a:rPr lang="tr-TR" b="1" dirty="0" smtClean="0">
                <a:solidFill>
                  <a:schemeClr val="tx2"/>
                </a:solidFill>
              </a:rPr>
              <a:t> Örtü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Öneri: D   Düzey: Orta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Cordtz</a:t>
            </a:r>
            <a:r>
              <a:rPr lang="tr-TR" sz="1100" dirty="0" smtClean="0"/>
              <a:t> T, </a:t>
            </a:r>
            <a:r>
              <a:rPr lang="tr-TR" sz="1100" dirty="0" err="1" smtClean="0"/>
              <a:t>Schouenborg</a:t>
            </a:r>
            <a:r>
              <a:rPr lang="tr-TR" sz="1100" dirty="0" smtClean="0"/>
              <a:t> L, </a:t>
            </a:r>
            <a:r>
              <a:rPr lang="tr-TR" sz="1100" dirty="0" err="1" smtClean="0"/>
              <a:t>Lauren</a:t>
            </a:r>
            <a:r>
              <a:rPr lang="tr-TR" sz="1100" dirty="0" smtClean="0"/>
              <a:t> K, </a:t>
            </a:r>
            <a:r>
              <a:rPr lang="en-US" sz="1100" dirty="0" err="1" smtClean="0"/>
              <a:t>Daugaard</a:t>
            </a:r>
            <a:r>
              <a:rPr lang="en-US" sz="1100" dirty="0" smtClean="0"/>
              <a:t> HO, </a:t>
            </a:r>
            <a:r>
              <a:rPr lang="en-US" sz="1100" dirty="0" err="1" smtClean="0"/>
              <a:t>Buur</a:t>
            </a:r>
            <a:r>
              <a:rPr lang="en-US" sz="1100" dirty="0" smtClean="0"/>
              <a:t> K, </a:t>
            </a:r>
            <a:r>
              <a:rPr lang="en-US" sz="1100" dirty="0" err="1" smtClean="0"/>
              <a:t>Munk</a:t>
            </a:r>
            <a:r>
              <a:rPr lang="en-US" sz="1100" dirty="0" smtClean="0"/>
              <a:t> Christensen B. The</a:t>
            </a:r>
            <a:r>
              <a:rPr lang="tr-TR" sz="1100" dirty="0" smtClean="0"/>
              <a:t> </a:t>
            </a:r>
            <a:r>
              <a:rPr lang="en-US" sz="1100" dirty="0" smtClean="0"/>
              <a:t>effect of incision plastic drapes and </a:t>
            </a:r>
            <a:r>
              <a:rPr lang="en-US" sz="1100" dirty="0" err="1" smtClean="0"/>
              <a:t>redisinfection</a:t>
            </a:r>
            <a:r>
              <a:rPr lang="tr-TR" sz="1100" dirty="0" smtClean="0"/>
              <a:t> </a:t>
            </a:r>
            <a:r>
              <a:rPr lang="en-US" sz="1100" dirty="0" smtClean="0"/>
              <a:t>of operation site on wound infection</a:t>
            </a:r>
            <a:r>
              <a:rPr lang="tr-TR" sz="1100" dirty="0" smtClean="0"/>
              <a:t> f</a:t>
            </a:r>
            <a:r>
              <a:rPr lang="en-US" sz="1100" dirty="0" err="1" smtClean="0"/>
              <a:t>ollowing</a:t>
            </a:r>
            <a:r>
              <a:rPr lang="en-US" sz="1100" dirty="0" smtClean="0"/>
              <a:t> caesarean section. J Hosp Infect 1989;</a:t>
            </a:r>
            <a:r>
              <a:rPr lang="tr-TR" sz="1100" dirty="0" smtClean="0"/>
              <a:t> 13:267-72.</a:t>
            </a:r>
          </a:p>
          <a:p>
            <a:r>
              <a:rPr lang="tr-TR" sz="1100" dirty="0" smtClean="0"/>
              <a:t>*</a:t>
            </a:r>
            <a:r>
              <a:rPr lang="tr-TR" sz="1100" dirty="0" err="1" smtClean="0"/>
              <a:t>Ward</a:t>
            </a:r>
            <a:r>
              <a:rPr lang="tr-TR" sz="1100" dirty="0" smtClean="0"/>
              <a:t> HRG, </a:t>
            </a:r>
            <a:r>
              <a:rPr lang="tr-TR" sz="1100" dirty="0" err="1" smtClean="0"/>
              <a:t>Jennings</a:t>
            </a:r>
            <a:r>
              <a:rPr lang="tr-TR" sz="1100" dirty="0" smtClean="0"/>
              <a:t> OGN, </a:t>
            </a:r>
            <a:r>
              <a:rPr lang="tr-TR" sz="1100" dirty="0" err="1" smtClean="0"/>
              <a:t>Potgieter</a:t>
            </a:r>
            <a:r>
              <a:rPr lang="tr-TR" sz="1100" dirty="0" smtClean="0"/>
              <a:t> P, Lombard CJ. Do </a:t>
            </a:r>
            <a:r>
              <a:rPr lang="tr-TR" sz="1100" dirty="0" err="1" smtClean="0"/>
              <a:t>plastic</a:t>
            </a:r>
            <a:r>
              <a:rPr lang="tr-TR" sz="1100" dirty="0" smtClean="0"/>
              <a:t> </a:t>
            </a:r>
            <a:r>
              <a:rPr lang="tr-TR" sz="1100" dirty="0" err="1" smtClean="0"/>
              <a:t>adhesive</a:t>
            </a:r>
            <a:r>
              <a:rPr lang="tr-TR" sz="1100" dirty="0" smtClean="0"/>
              <a:t> </a:t>
            </a:r>
            <a:r>
              <a:rPr lang="tr-TR" sz="1100" dirty="0" err="1" smtClean="0"/>
              <a:t>drapes</a:t>
            </a:r>
            <a:r>
              <a:rPr lang="tr-TR" sz="1100" dirty="0" smtClean="0"/>
              <a:t> </a:t>
            </a:r>
            <a:r>
              <a:rPr lang="tr-TR" sz="1100" dirty="0" err="1" smtClean="0"/>
              <a:t>prevent</a:t>
            </a:r>
            <a:r>
              <a:rPr lang="tr-TR" sz="1100" dirty="0" smtClean="0"/>
              <a:t> </a:t>
            </a:r>
            <a:r>
              <a:rPr lang="en-US" sz="1100" dirty="0" smtClean="0"/>
              <a:t>post caesarean wound infection? J Hosp</a:t>
            </a:r>
            <a:r>
              <a:rPr lang="tr-TR" sz="1100" dirty="0" smtClean="0"/>
              <a:t> </a:t>
            </a:r>
            <a:r>
              <a:rPr lang="tr-TR" sz="1100" dirty="0" err="1" smtClean="0"/>
              <a:t>Infect</a:t>
            </a:r>
            <a:r>
              <a:rPr lang="tr-TR" sz="1100" dirty="0" smtClean="0"/>
              <a:t> 2001;47:230-4.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chemeClr val="tx2"/>
                </a:solidFill>
              </a:rPr>
              <a:t>Profilaktik</a:t>
            </a:r>
            <a:r>
              <a:rPr lang="tr-TR" b="1" dirty="0" smtClean="0">
                <a:solidFill>
                  <a:schemeClr val="tx2"/>
                </a:solidFill>
              </a:rPr>
              <a:t> Antibiyotik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Tek doz </a:t>
            </a:r>
            <a:r>
              <a:rPr lang="tr-TR" dirty="0" err="1" smtClean="0"/>
              <a:t>ampisilin</a:t>
            </a:r>
            <a:r>
              <a:rPr lang="tr-TR" dirty="0" smtClean="0"/>
              <a:t> veya 1. jenerasyon </a:t>
            </a:r>
            <a:r>
              <a:rPr lang="tr-TR" dirty="0" err="1" smtClean="0"/>
              <a:t>sefalosporin</a:t>
            </a:r>
            <a:r>
              <a:rPr lang="tr-TR" dirty="0" smtClean="0"/>
              <a:t> (3 RCT)</a:t>
            </a:r>
          </a:p>
          <a:p>
            <a:r>
              <a:rPr lang="tr-TR" dirty="0" smtClean="0"/>
              <a:t>Öneri: A   Düzey: Yüksek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sz="1200" dirty="0"/>
              <a:t>*</a:t>
            </a:r>
            <a:r>
              <a:rPr lang="tr-TR" sz="1200" dirty="0" err="1" smtClean="0"/>
              <a:t>Ziogos</a:t>
            </a:r>
            <a:r>
              <a:rPr lang="tr-TR" sz="1200" dirty="0" smtClean="0"/>
              <a:t> </a:t>
            </a:r>
            <a:r>
              <a:rPr lang="tr-TR" sz="1200" dirty="0"/>
              <a:t>E, </a:t>
            </a:r>
            <a:r>
              <a:rPr lang="tr-TR" sz="1200" dirty="0" err="1"/>
              <a:t>Tsiodras</a:t>
            </a:r>
            <a:r>
              <a:rPr lang="tr-TR" sz="1200" dirty="0"/>
              <a:t> S, </a:t>
            </a:r>
            <a:r>
              <a:rPr lang="tr-TR" sz="1200" dirty="0" err="1"/>
              <a:t>Matalliotakis</a:t>
            </a:r>
            <a:r>
              <a:rPr lang="tr-TR" sz="1200" dirty="0"/>
              <a:t> I, </a:t>
            </a:r>
            <a:r>
              <a:rPr lang="tr-TR" sz="1200" dirty="0" err="1"/>
              <a:t>Giamarellou</a:t>
            </a:r>
            <a:r>
              <a:rPr lang="tr-TR" sz="1200" dirty="0"/>
              <a:t> H, </a:t>
            </a:r>
            <a:r>
              <a:rPr lang="tr-TR" sz="1200" dirty="0" err="1"/>
              <a:t>Kanellakopoulou</a:t>
            </a:r>
            <a:r>
              <a:rPr lang="tr-TR" sz="1200" dirty="0"/>
              <a:t> K. </a:t>
            </a:r>
            <a:r>
              <a:rPr lang="tr-TR" sz="1200" dirty="0" err="1"/>
              <a:t>Ampicillin</a:t>
            </a:r>
            <a:r>
              <a:rPr lang="tr-TR" sz="1200" dirty="0"/>
              <a:t>/ </a:t>
            </a:r>
            <a:r>
              <a:rPr lang="tr-TR" sz="1200" dirty="0" err="1"/>
              <a:t>sulbactam</a:t>
            </a:r>
            <a:r>
              <a:rPr lang="tr-TR" sz="1200" dirty="0"/>
              <a:t> </a:t>
            </a:r>
            <a:r>
              <a:rPr lang="tr-TR" sz="1200" dirty="0" err="1"/>
              <a:t>versus</a:t>
            </a:r>
            <a:r>
              <a:rPr lang="tr-TR" sz="1200" dirty="0"/>
              <a:t> </a:t>
            </a:r>
            <a:r>
              <a:rPr lang="tr-TR" sz="1200" dirty="0" err="1"/>
              <a:t>cefuroxime</a:t>
            </a:r>
            <a:r>
              <a:rPr lang="tr-TR" sz="1200" dirty="0"/>
              <a:t> as </a:t>
            </a:r>
            <a:r>
              <a:rPr lang="tr-TR" sz="1200" dirty="0" err="1"/>
              <a:t>antimicrobial</a:t>
            </a:r>
            <a:r>
              <a:rPr lang="tr-TR" sz="1200" dirty="0"/>
              <a:t> </a:t>
            </a:r>
            <a:r>
              <a:rPr lang="tr-TR" sz="1200" dirty="0" err="1"/>
              <a:t>prophylaxis</a:t>
            </a:r>
            <a:r>
              <a:rPr lang="tr-TR" sz="1200" dirty="0"/>
              <a:t> </a:t>
            </a:r>
            <a:r>
              <a:rPr lang="tr-TR" sz="1200" dirty="0" err="1"/>
              <a:t>for</a:t>
            </a:r>
            <a:r>
              <a:rPr lang="tr-TR" sz="1200" dirty="0"/>
              <a:t> </a:t>
            </a:r>
            <a:r>
              <a:rPr lang="tr-TR" sz="1200" dirty="0" err="1"/>
              <a:t>cesarean</a:t>
            </a:r>
            <a:r>
              <a:rPr lang="tr-TR" sz="1200" dirty="0"/>
              <a:t> </a:t>
            </a:r>
            <a:r>
              <a:rPr lang="tr-TR" sz="1200" dirty="0" err="1"/>
              <a:t>delivery</a:t>
            </a:r>
            <a:r>
              <a:rPr lang="tr-TR" sz="1200" dirty="0"/>
              <a:t>: a </a:t>
            </a:r>
            <a:r>
              <a:rPr lang="tr-TR" sz="1200" dirty="0" err="1"/>
              <a:t>randomized</a:t>
            </a:r>
            <a:r>
              <a:rPr lang="tr-TR" sz="1200" dirty="0"/>
              <a:t> </a:t>
            </a:r>
            <a:r>
              <a:rPr lang="tr-TR" sz="1200" dirty="0" err="1"/>
              <a:t>study</a:t>
            </a:r>
            <a:r>
              <a:rPr lang="tr-TR" sz="1200" dirty="0"/>
              <a:t>. BMC </a:t>
            </a:r>
            <a:r>
              <a:rPr lang="tr-TR" sz="1200" dirty="0" err="1"/>
              <a:t>Infect</a:t>
            </a:r>
            <a:r>
              <a:rPr lang="tr-TR" sz="1200" dirty="0"/>
              <a:t> </a:t>
            </a:r>
            <a:r>
              <a:rPr lang="tr-TR" sz="1200" dirty="0" err="1"/>
              <a:t>Dis</a:t>
            </a:r>
            <a:r>
              <a:rPr lang="tr-TR" sz="1200" dirty="0"/>
              <a:t> 2010;10:341. </a:t>
            </a:r>
            <a:endParaRPr lang="tr-TR" sz="1200" dirty="0" smtClean="0"/>
          </a:p>
          <a:p>
            <a:r>
              <a:rPr lang="tr-TR" sz="1200" dirty="0" smtClean="0"/>
              <a:t>*</a:t>
            </a:r>
            <a:r>
              <a:rPr lang="tr-TR" sz="1200" dirty="0" err="1" smtClean="0"/>
              <a:t>Alekwe</a:t>
            </a:r>
            <a:r>
              <a:rPr lang="tr-TR" sz="1200" dirty="0" smtClean="0"/>
              <a:t> </a:t>
            </a:r>
            <a:r>
              <a:rPr lang="tr-TR" sz="1200" dirty="0"/>
              <a:t>LO, </a:t>
            </a:r>
            <a:r>
              <a:rPr lang="tr-TR" sz="1200" dirty="0" err="1"/>
              <a:t>Kuti</a:t>
            </a:r>
            <a:r>
              <a:rPr lang="tr-TR" sz="1200" dirty="0"/>
              <a:t> O, </a:t>
            </a:r>
            <a:r>
              <a:rPr lang="tr-TR" sz="1200" dirty="0" err="1"/>
              <a:t>Orji</a:t>
            </a:r>
            <a:r>
              <a:rPr lang="tr-TR" sz="1200" dirty="0"/>
              <a:t> EO, </a:t>
            </a:r>
            <a:r>
              <a:rPr lang="tr-TR" sz="1200" dirty="0" err="1"/>
              <a:t>Ogunniyi</a:t>
            </a:r>
            <a:r>
              <a:rPr lang="tr-TR" sz="1200" dirty="0"/>
              <a:t> SO. </a:t>
            </a:r>
            <a:r>
              <a:rPr lang="tr-TR" sz="1200" dirty="0" err="1"/>
              <a:t>Comparison</a:t>
            </a:r>
            <a:r>
              <a:rPr lang="tr-TR" sz="1200" dirty="0"/>
              <a:t> of </a:t>
            </a:r>
            <a:r>
              <a:rPr lang="tr-TR" sz="1200" dirty="0" err="1"/>
              <a:t>ceftriaxone</a:t>
            </a:r>
            <a:r>
              <a:rPr lang="tr-TR" sz="1200" dirty="0"/>
              <a:t> </a:t>
            </a:r>
            <a:r>
              <a:rPr lang="tr-TR" sz="1200" dirty="0" err="1"/>
              <a:t>versus</a:t>
            </a:r>
            <a:r>
              <a:rPr lang="tr-TR" sz="1200" dirty="0"/>
              <a:t> </a:t>
            </a:r>
            <a:r>
              <a:rPr lang="tr-TR" sz="1200" dirty="0" err="1"/>
              <a:t>triple</a:t>
            </a:r>
            <a:r>
              <a:rPr lang="tr-TR" sz="1200" dirty="0"/>
              <a:t> </a:t>
            </a:r>
            <a:r>
              <a:rPr lang="tr-TR" sz="1200" dirty="0" err="1"/>
              <a:t>drug</a:t>
            </a:r>
            <a:r>
              <a:rPr lang="tr-TR" sz="1200" dirty="0"/>
              <a:t> </a:t>
            </a:r>
            <a:r>
              <a:rPr lang="tr-TR" sz="1200" dirty="0" err="1"/>
              <a:t>regimen</a:t>
            </a:r>
            <a:r>
              <a:rPr lang="tr-TR" sz="1200" dirty="0"/>
              <a:t> in </a:t>
            </a:r>
            <a:r>
              <a:rPr lang="tr-TR" sz="1200" dirty="0" err="1"/>
              <a:t>the</a:t>
            </a:r>
            <a:r>
              <a:rPr lang="tr-TR" sz="1200" dirty="0"/>
              <a:t> </a:t>
            </a:r>
            <a:r>
              <a:rPr lang="tr-TR" sz="1200" dirty="0" err="1"/>
              <a:t>prevention</a:t>
            </a:r>
            <a:r>
              <a:rPr lang="tr-TR" sz="1200" dirty="0"/>
              <a:t> of </a:t>
            </a:r>
            <a:r>
              <a:rPr lang="tr-TR" sz="1200" dirty="0" err="1"/>
              <a:t>cesarean</a:t>
            </a:r>
            <a:r>
              <a:rPr lang="tr-TR" sz="1200" dirty="0"/>
              <a:t> </a:t>
            </a:r>
            <a:r>
              <a:rPr lang="tr-TR" sz="1200" dirty="0" err="1"/>
              <a:t>section</a:t>
            </a:r>
            <a:r>
              <a:rPr lang="tr-TR" sz="1200" dirty="0"/>
              <a:t> </a:t>
            </a:r>
            <a:r>
              <a:rPr lang="tr-TR" sz="1200" dirty="0" err="1"/>
              <a:t>infectious</a:t>
            </a:r>
            <a:r>
              <a:rPr lang="tr-TR" sz="1200" dirty="0"/>
              <a:t> </a:t>
            </a:r>
            <a:r>
              <a:rPr lang="tr-TR" sz="1200" dirty="0" err="1"/>
              <a:t>morbidities</a:t>
            </a:r>
            <a:r>
              <a:rPr lang="tr-TR" sz="1200" dirty="0"/>
              <a:t>. J </a:t>
            </a:r>
            <a:r>
              <a:rPr lang="tr-TR" sz="1200" dirty="0" err="1"/>
              <a:t>Matern</a:t>
            </a:r>
            <a:r>
              <a:rPr lang="tr-TR" sz="1200" dirty="0"/>
              <a:t> </a:t>
            </a:r>
            <a:r>
              <a:rPr lang="tr-TR" sz="1200" dirty="0" err="1"/>
              <a:t>Fetal</a:t>
            </a:r>
            <a:r>
              <a:rPr lang="tr-TR" sz="1200" dirty="0"/>
              <a:t> </a:t>
            </a:r>
            <a:r>
              <a:rPr lang="tr-TR" sz="1200" dirty="0" err="1"/>
              <a:t>Neonatal</a:t>
            </a:r>
            <a:r>
              <a:rPr lang="tr-TR" sz="1200" dirty="0"/>
              <a:t> </a:t>
            </a:r>
            <a:r>
              <a:rPr lang="tr-TR" sz="1200" dirty="0" err="1"/>
              <a:t>Med</a:t>
            </a:r>
            <a:r>
              <a:rPr lang="tr-TR" sz="1200" dirty="0"/>
              <a:t> 2008;21:638-42. </a:t>
            </a:r>
            <a:endParaRPr lang="tr-TR" sz="1200" dirty="0" smtClean="0"/>
          </a:p>
          <a:p>
            <a:r>
              <a:rPr lang="tr-TR" sz="1200" dirty="0" smtClean="0"/>
              <a:t>*</a:t>
            </a:r>
            <a:r>
              <a:rPr lang="tr-TR" sz="1200" dirty="0" err="1" smtClean="0"/>
              <a:t>Rudge</a:t>
            </a:r>
            <a:r>
              <a:rPr lang="tr-TR" sz="1200" dirty="0" smtClean="0"/>
              <a:t> </a:t>
            </a:r>
            <a:r>
              <a:rPr lang="tr-TR" sz="1200" dirty="0"/>
              <a:t>MV, </a:t>
            </a:r>
            <a:r>
              <a:rPr lang="tr-TR" sz="1200" dirty="0" err="1"/>
              <a:t>Atallah</a:t>
            </a:r>
            <a:r>
              <a:rPr lang="tr-TR" sz="1200" dirty="0"/>
              <a:t> AN, </a:t>
            </a:r>
            <a:r>
              <a:rPr lang="tr-TR" sz="1200" dirty="0" err="1"/>
              <a:t>Peracoli</a:t>
            </a:r>
            <a:r>
              <a:rPr lang="tr-TR" sz="1200" dirty="0"/>
              <a:t> JC, </a:t>
            </a:r>
            <a:r>
              <a:rPr lang="tr-TR" sz="1200" dirty="0" err="1"/>
              <a:t>Tristao</a:t>
            </a:r>
            <a:r>
              <a:rPr lang="tr-TR" sz="1200" dirty="0"/>
              <a:t> Ada R, </a:t>
            </a:r>
            <a:r>
              <a:rPr lang="tr-TR" sz="1200" dirty="0" err="1"/>
              <a:t>Mendonca</a:t>
            </a:r>
            <a:r>
              <a:rPr lang="tr-TR" sz="1200" dirty="0"/>
              <a:t> </a:t>
            </a:r>
            <a:r>
              <a:rPr lang="tr-TR" sz="1200" dirty="0" err="1"/>
              <a:t>Neto</a:t>
            </a:r>
            <a:r>
              <a:rPr lang="tr-TR" sz="1200" dirty="0"/>
              <a:t> M. </a:t>
            </a:r>
            <a:r>
              <a:rPr lang="tr-TR" sz="1200" dirty="0" err="1"/>
              <a:t>Randomized</a:t>
            </a:r>
            <a:r>
              <a:rPr lang="tr-TR" sz="1200" dirty="0"/>
              <a:t> </a:t>
            </a:r>
            <a:r>
              <a:rPr lang="tr-TR" sz="1200" dirty="0" err="1"/>
              <a:t>controlled</a:t>
            </a:r>
            <a:r>
              <a:rPr lang="tr-TR" sz="1200" dirty="0"/>
              <a:t> </a:t>
            </a:r>
            <a:r>
              <a:rPr lang="tr-TR" sz="1200" dirty="0" err="1"/>
              <a:t>trial</a:t>
            </a:r>
            <a:r>
              <a:rPr lang="tr-TR" sz="1200" dirty="0"/>
              <a:t> on </a:t>
            </a:r>
            <a:r>
              <a:rPr lang="tr-TR" sz="1200" dirty="0" err="1"/>
              <a:t>prevention</a:t>
            </a:r>
            <a:r>
              <a:rPr lang="tr-TR" sz="1200" dirty="0"/>
              <a:t> of </a:t>
            </a:r>
            <a:r>
              <a:rPr lang="tr-TR" sz="1200" dirty="0" err="1"/>
              <a:t>postcesarean</a:t>
            </a:r>
            <a:r>
              <a:rPr lang="tr-TR" sz="1200" dirty="0"/>
              <a:t> </a:t>
            </a:r>
            <a:r>
              <a:rPr lang="tr-TR" sz="1200" dirty="0" err="1"/>
              <a:t>infection</a:t>
            </a:r>
            <a:r>
              <a:rPr lang="tr-TR" sz="1200" dirty="0"/>
              <a:t> </a:t>
            </a:r>
            <a:r>
              <a:rPr lang="tr-TR" sz="1200" dirty="0" err="1"/>
              <a:t>using</a:t>
            </a:r>
            <a:r>
              <a:rPr lang="tr-TR" sz="1200" dirty="0"/>
              <a:t> </a:t>
            </a:r>
            <a:r>
              <a:rPr lang="tr-TR" sz="1200" dirty="0" err="1"/>
              <a:t>penicillin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cephalothin</a:t>
            </a:r>
            <a:r>
              <a:rPr lang="tr-TR" sz="1200" dirty="0"/>
              <a:t> in </a:t>
            </a:r>
            <a:r>
              <a:rPr lang="tr-TR" sz="1200" dirty="0" err="1"/>
              <a:t>Brazil</a:t>
            </a:r>
            <a:r>
              <a:rPr lang="tr-TR" sz="1200" dirty="0"/>
              <a:t>. </a:t>
            </a:r>
            <a:r>
              <a:rPr lang="tr-TR" sz="1200" dirty="0" err="1"/>
              <a:t>Acta</a:t>
            </a:r>
            <a:r>
              <a:rPr lang="tr-TR" sz="1200" dirty="0"/>
              <a:t> </a:t>
            </a:r>
            <a:r>
              <a:rPr lang="tr-TR" sz="1200" dirty="0" err="1"/>
              <a:t>Obstet</a:t>
            </a:r>
            <a:r>
              <a:rPr lang="tr-TR" sz="1200" dirty="0"/>
              <a:t> </a:t>
            </a:r>
            <a:r>
              <a:rPr lang="tr-TR" sz="1200" dirty="0" err="1"/>
              <a:t>Gynecol</a:t>
            </a:r>
            <a:r>
              <a:rPr lang="tr-TR" sz="1200" dirty="0"/>
              <a:t> </a:t>
            </a:r>
            <a:r>
              <a:rPr lang="tr-TR" sz="1200" dirty="0" err="1"/>
              <a:t>Scand</a:t>
            </a:r>
            <a:r>
              <a:rPr lang="tr-TR" sz="1200" dirty="0"/>
              <a:t> 2006;85:945-8</a:t>
            </a:r>
            <a:r>
              <a:rPr lang="tr-TR" sz="1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4748</Words>
  <Application>Microsoft Office PowerPoint</Application>
  <PresentationFormat>Ekran Gösterisi (4:3)</PresentationFormat>
  <Paragraphs>488</Paragraphs>
  <Slides>55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55</vt:i4>
      </vt:variant>
    </vt:vector>
  </HeadingPairs>
  <TitlesOfParts>
    <vt:vector size="56" baseType="lpstr">
      <vt:lpstr>Ofis Teması</vt:lpstr>
      <vt:lpstr>KANITA DAYALI TIP PERSPEKTİFİNDEN  SEZARYEN  NASIL YAPILMALI ?</vt:lpstr>
      <vt:lpstr>Birleşik Devletler Önleyici Hizmetler Görev Gücü (United States Preventive Services Task Force)</vt:lpstr>
      <vt:lpstr>Birleşik Devletler Koruyucu Hizmetler Görev Gücü (United States Preventive Services Task Force)</vt:lpstr>
      <vt:lpstr>Pre-operatif Değerlendirme Rıza Beyan formu</vt:lpstr>
      <vt:lpstr>Abdominal Hazırlık</vt:lpstr>
      <vt:lpstr>Operasyon Masası Hazırlığı - Pozisyon</vt:lpstr>
      <vt:lpstr>Batının Antiseptik Temizliği</vt:lpstr>
      <vt:lpstr>Adezif Örtü</vt:lpstr>
      <vt:lpstr>Profilaktik Antibiyotik</vt:lpstr>
      <vt:lpstr>Profilaktik Antibiyotik Verilme Zamanı</vt:lpstr>
      <vt:lpstr>Tromboprofilaksi</vt:lpstr>
      <vt:lpstr>Preoperatif Vajinal  Povidone-Iodin ile Hazırlık</vt:lpstr>
      <vt:lpstr>Mesane Sondası Uygulanması</vt:lpstr>
      <vt:lpstr>Morbidite Azalması için  Oksijen Desteği</vt:lpstr>
      <vt:lpstr>İnsizyondan sonra 2. Bisturi</vt:lpstr>
      <vt:lpstr>İnsizyon Tipi</vt:lpstr>
      <vt:lpstr>İnsizyon Tipi</vt:lpstr>
      <vt:lpstr>İnsizyon Uzunluğu</vt:lpstr>
      <vt:lpstr>Bisturi yerine kesici koter kullanımı</vt:lpstr>
      <vt:lpstr>Uterus insizyonu</vt:lpstr>
      <vt:lpstr>1-Subkutan ve Fascia İnsizyonu, Parietal Periton Açılması (Keskin vs. Keskin + elle), 2- Fascia Diseksiyonu</vt:lpstr>
      <vt:lpstr>Mesane Flepi ve  Visseral Peritonizasyon</vt:lpstr>
      <vt:lpstr>Uterin İnsizyonun Uzatılması</vt:lpstr>
      <vt:lpstr>Uterin İnsizyonun Uzatılması  Künt ?, Keskin?</vt:lpstr>
      <vt:lpstr>Batın Retraktörü Kullanımı</vt:lpstr>
      <vt:lpstr>Bebeğin Doğurtulması - Sefalik Prezentasyon</vt:lpstr>
      <vt:lpstr>Bebeğin Doğurtulması - Sefalik Prezentasyon</vt:lpstr>
      <vt:lpstr>Bebeğin Doğurtulması - Makat Prezentasyon</vt:lpstr>
      <vt:lpstr>Plasenta Manuel?    Spontan?</vt:lpstr>
      <vt:lpstr>Postpartum Kanamanın Önlenmesi Bolus Oksitosin vs. İnfüzyon Oksitosin</vt:lpstr>
      <vt:lpstr>Postpartum Kanamanın Önlenmesi Misoprostol tek veya kombine</vt:lpstr>
      <vt:lpstr>Postpartum Kanamanın Önlenmesi Tranexamik asit</vt:lpstr>
      <vt:lpstr>Postpartum Kanamanın Önlenmesi Oksitosin Agonisti (Karbetosin) vs Oksitosin</vt:lpstr>
      <vt:lpstr>Plasental Drenaj</vt:lpstr>
      <vt:lpstr>Uterusun Batın Dışına Alınması</vt:lpstr>
      <vt:lpstr>Servikal Dilatasyon</vt:lpstr>
      <vt:lpstr>Uterusun Kapatılması (Tek vs Çift Tabaka)</vt:lpstr>
      <vt:lpstr>Uterusun Kapatılması (Tek vs Çift Tabaka)</vt:lpstr>
      <vt:lpstr>Kilitli veya Kilitsiz sütür</vt:lpstr>
      <vt:lpstr>Çift tabaka kapatma tekniği</vt:lpstr>
      <vt:lpstr>Sezaryen Skar Defekti</vt:lpstr>
      <vt:lpstr>Sezaryen Skar Defekti</vt:lpstr>
      <vt:lpstr>Uterusun çift tabaka  kese ağzı sütür ile kapatılması</vt:lpstr>
      <vt:lpstr>Slayt 44</vt:lpstr>
      <vt:lpstr>Slayt 45</vt:lpstr>
      <vt:lpstr>Elektif Apendektomi</vt:lpstr>
      <vt:lpstr>İntraabdominal İrigasyon</vt:lpstr>
      <vt:lpstr>Adezyon Bariyeri</vt:lpstr>
      <vt:lpstr>Periton Kapatılması ?</vt:lpstr>
      <vt:lpstr>Periton Kapatılmaması </vt:lpstr>
      <vt:lpstr>Künt (Yuvarlak) veya Keskin İğne</vt:lpstr>
      <vt:lpstr>Subkutan Doku Kapatılması </vt:lpstr>
      <vt:lpstr>Fascia Kapatılması</vt:lpstr>
      <vt:lpstr>Subkutan Dren ve İrigasyon</vt:lpstr>
      <vt:lpstr>Cilt Kapatılması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KANITA DAYALI TIP PERSPEKTİFİNDEN SEZARYEN  NASIL YAPILMALI ?</dc:title>
  <dc:creator>BILGISAYAR</dc:creator>
  <cp:lastModifiedBy>BILGISAYAR</cp:lastModifiedBy>
  <cp:revision>130</cp:revision>
  <dcterms:created xsi:type="dcterms:W3CDTF">2015-04-05T14:22:29Z</dcterms:created>
  <dcterms:modified xsi:type="dcterms:W3CDTF">2015-05-12T18:04:54Z</dcterms:modified>
</cp:coreProperties>
</file>