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56"/>
  </p:notesMasterIdLst>
  <p:sldIdLst>
    <p:sldId id="256" r:id="rId2"/>
    <p:sldId id="257" r:id="rId3"/>
    <p:sldId id="259" r:id="rId4"/>
    <p:sldId id="260" r:id="rId5"/>
    <p:sldId id="261" r:id="rId6"/>
    <p:sldId id="262" r:id="rId7"/>
    <p:sldId id="318" r:id="rId8"/>
    <p:sldId id="355" r:id="rId9"/>
    <p:sldId id="324" r:id="rId10"/>
    <p:sldId id="325" r:id="rId11"/>
    <p:sldId id="319" r:id="rId12"/>
    <p:sldId id="336" r:id="rId13"/>
    <p:sldId id="339" r:id="rId14"/>
    <p:sldId id="340" r:id="rId15"/>
    <p:sldId id="337" r:id="rId16"/>
    <p:sldId id="338" r:id="rId17"/>
    <p:sldId id="335" r:id="rId18"/>
    <p:sldId id="331" r:id="rId19"/>
    <p:sldId id="332" r:id="rId20"/>
    <p:sldId id="334" r:id="rId21"/>
    <p:sldId id="329" r:id="rId22"/>
    <p:sldId id="330" r:id="rId23"/>
    <p:sldId id="282" r:id="rId24"/>
    <p:sldId id="356" r:id="rId25"/>
    <p:sldId id="289" r:id="rId26"/>
    <p:sldId id="290" r:id="rId27"/>
    <p:sldId id="358" r:id="rId28"/>
    <p:sldId id="359" r:id="rId29"/>
    <p:sldId id="367" r:id="rId30"/>
    <p:sldId id="366" r:id="rId31"/>
    <p:sldId id="347" r:id="rId32"/>
    <p:sldId id="348" r:id="rId33"/>
    <p:sldId id="360" r:id="rId34"/>
    <p:sldId id="361" r:id="rId35"/>
    <p:sldId id="291" r:id="rId36"/>
    <p:sldId id="292" r:id="rId37"/>
    <p:sldId id="362" r:id="rId38"/>
    <p:sldId id="363" r:id="rId39"/>
    <p:sldId id="364" r:id="rId40"/>
    <p:sldId id="373" r:id="rId41"/>
    <p:sldId id="341" r:id="rId42"/>
    <p:sldId id="370" r:id="rId43"/>
    <p:sldId id="372" r:id="rId44"/>
    <p:sldId id="343" r:id="rId45"/>
    <p:sldId id="342" r:id="rId46"/>
    <p:sldId id="307" r:id="rId47"/>
    <p:sldId id="322" r:id="rId48"/>
    <p:sldId id="295" r:id="rId49"/>
    <p:sldId id="301" r:id="rId50"/>
    <p:sldId id="299" r:id="rId51"/>
    <p:sldId id="300" r:id="rId52"/>
    <p:sldId id="306" r:id="rId53"/>
    <p:sldId id="308" r:id="rId54"/>
    <p:sldId id="309"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50" autoAdjust="0"/>
    <p:restoredTop sz="86350" autoAdjust="0"/>
  </p:normalViewPr>
  <p:slideViewPr>
    <p:cSldViewPr snapToGrid="0" snapToObjects="1">
      <p:cViewPr varScale="1">
        <p:scale>
          <a:sx n="61" d="100"/>
          <a:sy n="61" d="100"/>
        </p:scale>
        <p:origin x="-464" y="-1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2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D7864-613F-E048-B631-D147D6627123}" type="datetimeFigureOut">
              <a:rPr lang="en-US" smtClean="0"/>
              <a:t>09.05.2015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60FB22-65AC-1B42-A5EC-E1CAE3323E81}" type="slidenum">
              <a:rPr lang="en-US" smtClean="0"/>
              <a:t>‹#›</a:t>
            </a:fld>
            <a:endParaRPr lang="en-US"/>
          </a:p>
        </p:txBody>
      </p:sp>
    </p:spTree>
    <p:extLst>
      <p:ext uri="{BB962C8B-B14F-4D97-AF65-F5344CB8AC3E}">
        <p14:creationId xmlns:p14="http://schemas.microsoft.com/office/powerpoint/2010/main" val="11289254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60FB22-65AC-1B42-A5EC-E1CAE3323E81}" type="slidenum">
              <a:rPr lang="en-US" smtClean="0"/>
              <a:t>5</a:t>
            </a:fld>
            <a:endParaRPr lang="en-US"/>
          </a:p>
        </p:txBody>
      </p:sp>
    </p:spTree>
    <p:extLst>
      <p:ext uri="{BB962C8B-B14F-4D97-AF65-F5344CB8AC3E}">
        <p14:creationId xmlns:p14="http://schemas.microsoft.com/office/powerpoint/2010/main" val="3110811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60FB22-65AC-1B42-A5EC-E1CAE3323E81}" type="slidenum">
              <a:rPr lang="en-US" smtClean="0"/>
              <a:t>16</a:t>
            </a:fld>
            <a:endParaRPr lang="en-US"/>
          </a:p>
        </p:txBody>
      </p:sp>
    </p:spTree>
    <p:extLst>
      <p:ext uri="{BB962C8B-B14F-4D97-AF65-F5344CB8AC3E}">
        <p14:creationId xmlns:p14="http://schemas.microsoft.com/office/powerpoint/2010/main" val="114872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60FB22-65AC-1B42-A5EC-E1CAE3323E81}" type="slidenum">
              <a:rPr lang="en-US" smtClean="0"/>
              <a:t>48</a:t>
            </a:fld>
            <a:endParaRPr lang="en-US"/>
          </a:p>
        </p:txBody>
      </p:sp>
    </p:spTree>
    <p:extLst>
      <p:ext uri="{BB962C8B-B14F-4D97-AF65-F5344CB8AC3E}">
        <p14:creationId xmlns:p14="http://schemas.microsoft.com/office/powerpoint/2010/main" val="4051973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8CAB5E80-0F1A-EE4E-B526-958595D85271}" type="datetimeFigureOut">
              <a:rPr lang="en-US" smtClean="0"/>
              <a:t>09.05.2015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3073966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8CAB5E80-0F1A-EE4E-B526-958595D85271}" type="datetimeFigureOut">
              <a:rPr lang="en-US" smtClean="0"/>
              <a:t>09.05.2015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2989944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8CAB5E80-0F1A-EE4E-B526-958595D85271}" type="datetimeFigureOut">
              <a:rPr lang="en-US" smtClean="0"/>
              <a:t>09.05.2015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2102146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8CAB5E80-0F1A-EE4E-B526-958595D85271}" type="datetimeFigureOut">
              <a:rPr lang="en-US" smtClean="0"/>
              <a:t>09.05.2015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541877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8CAB5E80-0F1A-EE4E-B526-958595D85271}" type="datetimeFigureOut">
              <a:rPr lang="en-US" smtClean="0"/>
              <a:t>09.05.2015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3534305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8CAB5E80-0F1A-EE4E-B526-958595D85271}" type="datetimeFigureOut">
              <a:rPr lang="en-US" smtClean="0"/>
              <a:t>09.05.2015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22179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8CAB5E80-0F1A-EE4E-B526-958595D85271}" type="datetimeFigureOut">
              <a:rPr lang="en-US" smtClean="0"/>
              <a:t>09.05.2015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3426739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8CAB5E80-0F1A-EE4E-B526-958595D85271}" type="datetimeFigureOut">
              <a:rPr lang="en-US" smtClean="0"/>
              <a:t>09.05.2015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2527001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AB5E80-0F1A-EE4E-B526-958595D85271}" type="datetimeFigureOut">
              <a:rPr lang="en-US" smtClean="0"/>
              <a:t>09.05.2015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1143540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8CAB5E80-0F1A-EE4E-B526-958595D85271}" type="datetimeFigureOut">
              <a:rPr lang="en-US" smtClean="0"/>
              <a:t>09.05.2015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51974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8CAB5E80-0F1A-EE4E-B526-958595D85271}" type="datetimeFigureOut">
              <a:rPr lang="en-US" smtClean="0"/>
              <a:t>09.05.2015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37FD31-500B-664D-AB92-078B20CA1871}" type="slidenum">
              <a:rPr lang="en-US" smtClean="0"/>
              <a:t>‹#›</a:t>
            </a:fld>
            <a:endParaRPr lang="en-US"/>
          </a:p>
        </p:txBody>
      </p:sp>
    </p:spTree>
    <p:extLst>
      <p:ext uri="{BB962C8B-B14F-4D97-AF65-F5344CB8AC3E}">
        <p14:creationId xmlns:p14="http://schemas.microsoft.com/office/powerpoint/2010/main" val="6473008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AB5E80-0F1A-EE4E-B526-958595D85271}" type="datetimeFigureOut">
              <a:rPr lang="en-US" smtClean="0"/>
              <a:t>09.05.2015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7FD31-500B-664D-AB92-078B20CA1871}" type="slidenum">
              <a:rPr lang="en-US" smtClean="0"/>
              <a:t>‹#›</a:t>
            </a:fld>
            <a:endParaRPr lang="en-US"/>
          </a:p>
        </p:txBody>
      </p:sp>
    </p:spTree>
    <p:extLst>
      <p:ext uri="{BB962C8B-B14F-4D97-AF65-F5344CB8AC3E}">
        <p14:creationId xmlns:p14="http://schemas.microsoft.com/office/powerpoint/2010/main" val="2468075954"/>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g"/><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eg"/><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5.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 Id="rId3"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 Id="rId3" Type="http://schemas.openxmlformats.org/officeDocument/2006/relationships/image" Target="../media/image4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jp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9.jpeg"/><Relationship Id="rId3" Type="http://schemas.openxmlformats.org/officeDocument/2006/relationships/image" Target="../media/image6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jpeg"/><Relationship Id="rId3" Type="http://schemas.openxmlformats.org/officeDocument/2006/relationships/image" Target="../media/image6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7341"/>
            <a:ext cx="7772400" cy="2683110"/>
          </a:xfrm>
        </p:spPr>
        <p:txBody>
          <a:bodyPr/>
          <a:lstStyle/>
          <a:p>
            <a:r>
              <a:rPr lang="en-US" b="1" dirty="0" smtClean="0"/>
              <a:t>GELİŞMELERİN IŞIĞINDA</a:t>
            </a:r>
            <a:endParaRPr lang="en-US" b="1" dirty="0"/>
          </a:p>
        </p:txBody>
      </p:sp>
      <p:sp>
        <p:nvSpPr>
          <p:cNvPr id="3" name="Subtitle 2"/>
          <p:cNvSpPr>
            <a:spLocks noGrp="1"/>
          </p:cNvSpPr>
          <p:nvPr>
            <p:ph type="subTitle" idx="1"/>
          </p:nvPr>
        </p:nvSpPr>
        <p:spPr>
          <a:xfrm>
            <a:off x="685800" y="3886200"/>
            <a:ext cx="7772400" cy="2486772"/>
          </a:xfrm>
        </p:spPr>
        <p:txBody>
          <a:bodyPr/>
          <a:lstStyle/>
          <a:p>
            <a:r>
              <a:rPr lang="en-US" sz="2800" dirty="0" smtClean="0"/>
              <a:t>13. ULUSAL JİNEKOLOJİ VE OBSTETRİK KONGRESİ</a:t>
            </a:r>
          </a:p>
          <a:p>
            <a:endParaRPr lang="en-US" dirty="0"/>
          </a:p>
          <a:p>
            <a:r>
              <a:rPr lang="en-US" sz="2800" b="1" dirty="0" smtClean="0"/>
              <a:t>ONUR BİLGİN</a:t>
            </a:r>
          </a:p>
          <a:p>
            <a:endParaRPr lang="en-US" dirty="0"/>
          </a:p>
        </p:txBody>
      </p:sp>
    </p:spTree>
    <p:extLst>
      <p:ext uri="{BB962C8B-B14F-4D97-AF65-F5344CB8AC3E}">
        <p14:creationId xmlns:p14="http://schemas.microsoft.com/office/powerpoint/2010/main" val="15952330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TEK KULLANIMLIK ELDİVEN YOKTU!</a:t>
            </a:r>
            <a:endParaRPr lang="en-US" sz="3600" b="1" dirty="0"/>
          </a:p>
        </p:txBody>
      </p:sp>
      <p:pic>
        <p:nvPicPr>
          <p:cNvPr id="5" name="Content Placeholder 4" descr="ameliyathane.jpg"/>
          <p:cNvPicPr>
            <a:picLocks noGrp="1" noChangeAspect="1"/>
          </p:cNvPicPr>
          <p:nvPr>
            <p:ph sz="half" idx="1"/>
          </p:nvPr>
        </p:nvPicPr>
        <p:blipFill>
          <a:blip r:embed="rId2" cstate="print">
            <a:extLst>
              <a:ext uri="{28A0092B-C50C-407E-A947-70E740481C1C}">
                <a14:useLocalDpi xmlns:a14="http://schemas.microsoft.com/office/drawing/2010/main"/>
              </a:ext>
            </a:extLst>
          </a:blip>
          <a:srcRect t="73" b="73"/>
          <a:stretch>
            <a:fillRect/>
          </a:stretch>
        </p:blipFill>
        <p:spPr/>
      </p:pic>
      <p:pic>
        <p:nvPicPr>
          <p:cNvPr id="6" name="Content Placeholder 5" descr="çamaşır kurutma bahçede.jpg"/>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a:fillRect/>
          </a:stretch>
        </p:blipFill>
        <p:spPr>
          <a:xfrm>
            <a:off x="4648200" y="1600201"/>
            <a:ext cx="3053433" cy="2183523"/>
          </a:xfrm>
        </p:spPr>
      </p:pic>
      <p:pic>
        <p:nvPicPr>
          <p:cNvPr id="7" name="Picture 6" descr="bardak askısı.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8200" y="3270478"/>
            <a:ext cx="3053433" cy="3053433"/>
          </a:xfrm>
          <a:prstGeom prst="rect">
            <a:avLst/>
          </a:prstGeom>
        </p:spPr>
      </p:pic>
      <p:cxnSp>
        <p:nvCxnSpPr>
          <p:cNvPr id="9" name="Straight Arrow Connector 8"/>
          <p:cNvCxnSpPr/>
          <p:nvPr/>
        </p:nvCxnSpPr>
        <p:spPr>
          <a:xfrm flipV="1">
            <a:off x="457200" y="2410658"/>
            <a:ext cx="5812548" cy="312094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88895" y="5015030"/>
            <a:ext cx="5209765" cy="51657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05962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STERİLİZASYON</a:t>
            </a:r>
            <a:endParaRPr lang="en-US" sz="3600" b="1" dirty="0"/>
          </a:p>
        </p:txBody>
      </p:sp>
      <p:sp>
        <p:nvSpPr>
          <p:cNvPr id="3" name="Content Placeholder 2"/>
          <p:cNvSpPr>
            <a:spLocks noGrp="1"/>
          </p:cNvSpPr>
          <p:nvPr>
            <p:ph idx="1"/>
          </p:nvPr>
        </p:nvSpPr>
        <p:spPr>
          <a:xfrm>
            <a:off x="457200" y="1417638"/>
            <a:ext cx="8229600" cy="4690865"/>
          </a:xfrm>
        </p:spPr>
        <p:txBody>
          <a:bodyPr>
            <a:normAutofit/>
          </a:bodyPr>
          <a:lstStyle/>
          <a:p>
            <a:endParaRPr lang="en-US" sz="2800" dirty="0" smtClean="0"/>
          </a:p>
          <a:p>
            <a:r>
              <a:rPr lang="en-US" sz="2800" dirty="0" err="1" smtClean="0"/>
              <a:t>Kurutulan</a:t>
            </a:r>
            <a:r>
              <a:rPr lang="en-US" sz="2800" dirty="0" smtClean="0"/>
              <a:t> </a:t>
            </a:r>
            <a:r>
              <a:rPr lang="en-US" sz="2800" dirty="0" err="1" smtClean="0"/>
              <a:t>eldivenler</a:t>
            </a:r>
            <a:r>
              <a:rPr lang="en-US" sz="2800" dirty="0" smtClean="0"/>
              <a:t> </a:t>
            </a:r>
            <a:r>
              <a:rPr lang="en-US" sz="2800" dirty="0" err="1" smtClean="0"/>
              <a:t>bol</a:t>
            </a:r>
            <a:r>
              <a:rPr lang="en-US" sz="2800" dirty="0" smtClean="0"/>
              <a:t> </a:t>
            </a:r>
            <a:r>
              <a:rPr lang="en-US" sz="2800" dirty="0" err="1" smtClean="0"/>
              <a:t>pudralanıp</a:t>
            </a:r>
            <a:r>
              <a:rPr lang="en-US" sz="2800" dirty="0" smtClean="0"/>
              <a:t> </a:t>
            </a:r>
            <a:r>
              <a:rPr lang="en-US" sz="2800" dirty="0" err="1" smtClean="0"/>
              <a:t>özel</a:t>
            </a:r>
            <a:r>
              <a:rPr lang="en-US" sz="2800" dirty="0" smtClean="0"/>
              <a:t> </a:t>
            </a:r>
            <a:r>
              <a:rPr lang="en-US" sz="2800" dirty="0" err="1" smtClean="0"/>
              <a:t>bez</a:t>
            </a:r>
            <a:r>
              <a:rPr lang="en-US" sz="2800" dirty="0" smtClean="0"/>
              <a:t> </a:t>
            </a:r>
            <a:r>
              <a:rPr lang="en-US" sz="2800" dirty="0" err="1" smtClean="0"/>
              <a:t>kılıflara</a:t>
            </a:r>
            <a:r>
              <a:rPr lang="en-US" sz="2800" dirty="0" smtClean="0"/>
              <a:t> </a:t>
            </a:r>
            <a:r>
              <a:rPr lang="en-US" sz="2800" dirty="0" err="1" smtClean="0"/>
              <a:t>konulur</a:t>
            </a:r>
            <a:endParaRPr lang="en-US" sz="2800" dirty="0" smtClean="0"/>
          </a:p>
          <a:p>
            <a:r>
              <a:rPr lang="en-US" sz="2800" dirty="0" smtClean="0"/>
              <a:t> </a:t>
            </a:r>
            <a:r>
              <a:rPr lang="en-US" sz="2800" dirty="0" err="1" smtClean="0"/>
              <a:t>Gazlı</a:t>
            </a:r>
            <a:r>
              <a:rPr lang="en-US" sz="2800" dirty="0" smtClean="0"/>
              <a:t> </a:t>
            </a:r>
            <a:r>
              <a:rPr lang="en-US" sz="2800" dirty="0" err="1" smtClean="0"/>
              <a:t>bez</a:t>
            </a:r>
            <a:r>
              <a:rPr lang="en-US" sz="2800" dirty="0" smtClean="0"/>
              <a:t>, </a:t>
            </a:r>
            <a:r>
              <a:rPr lang="en-US" sz="2800" dirty="0" err="1" smtClean="0"/>
              <a:t>kompres</a:t>
            </a:r>
            <a:r>
              <a:rPr lang="en-US" sz="2800" dirty="0" smtClean="0"/>
              <a:t>, </a:t>
            </a:r>
            <a:r>
              <a:rPr lang="en-US" sz="2800" dirty="0" err="1" smtClean="0"/>
              <a:t>örtüler</a:t>
            </a:r>
            <a:r>
              <a:rPr lang="en-US" sz="2800" dirty="0" smtClean="0"/>
              <a:t>, </a:t>
            </a:r>
            <a:r>
              <a:rPr lang="en-US" sz="2800" dirty="0" err="1" smtClean="0"/>
              <a:t>ameliyat</a:t>
            </a:r>
            <a:r>
              <a:rPr lang="en-US" sz="2800" dirty="0" smtClean="0"/>
              <a:t> </a:t>
            </a:r>
            <a:r>
              <a:rPr lang="en-US" sz="2800" dirty="0" err="1" smtClean="0"/>
              <a:t>önlükleri</a:t>
            </a:r>
            <a:r>
              <a:rPr lang="en-US" sz="2800" dirty="0" smtClean="0"/>
              <a:t> </a:t>
            </a:r>
            <a:r>
              <a:rPr lang="en-US" sz="2800" dirty="0" err="1" smtClean="0"/>
              <a:t>vs</a:t>
            </a:r>
            <a:r>
              <a:rPr lang="en-US" sz="2800" dirty="0" smtClean="0"/>
              <a:t> </a:t>
            </a:r>
            <a:r>
              <a:rPr lang="en-US" sz="2800" dirty="0" err="1" smtClean="0"/>
              <a:t>katlanıp</a:t>
            </a:r>
            <a:r>
              <a:rPr lang="en-US" sz="2800" dirty="0" smtClean="0"/>
              <a:t> </a:t>
            </a:r>
            <a:r>
              <a:rPr lang="en-US" sz="2800" dirty="0" err="1" smtClean="0"/>
              <a:t>tromele</a:t>
            </a:r>
            <a:r>
              <a:rPr lang="en-US" sz="2800" dirty="0" smtClean="0"/>
              <a:t> </a:t>
            </a:r>
            <a:r>
              <a:rPr lang="en-US" sz="2800" dirty="0" err="1" smtClean="0"/>
              <a:t>konur</a:t>
            </a:r>
            <a:r>
              <a:rPr lang="en-US" sz="2800" dirty="0" smtClean="0"/>
              <a:t> </a:t>
            </a:r>
          </a:p>
          <a:p>
            <a:r>
              <a:rPr lang="en-US" sz="2800" dirty="0" err="1" smtClean="0"/>
              <a:t>Ameliyat</a:t>
            </a:r>
            <a:r>
              <a:rPr lang="en-US" sz="2800" dirty="0" smtClean="0"/>
              <a:t> </a:t>
            </a:r>
            <a:r>
              <a:rPr lang="en-US" sz="2800" dirty="0" err="1" smtClean="0"/>
              <a:t>aletleri</a:t>
            </a:r>
            <a:r>
              <a:rPr lang="en-US" sz="2800" dirty="0" smtClean="0"/>
              <a:t> </a:t>
            </a:r>
            <a:r>
              <a:rPr lang="en-US" sz="2800" dirty="0" err="1" smtClean="0"/>
              <a:t>yıkanıp</a:t>
            </a:r>
            <a:r>
              <a:rPr lang="en-US" sz="2800" dirty="0" smtClean="0"/>
              <a:t> </a:t>
            </a:r>
            <a:r>
              <a:rPr lang="en-US" sz="2800" dirty="0" err="1" smtClean="0"/>
              <a:t>kurutulur</a:t>
            </a:r>
            <a:r>
              <a:rPr lang="en-US" sz="2800" dirty="0" smtClean="0"/>
              <a:t> </a:t>
            </a:r>
          </a:p>
          <a:p>
            <a:r>
              <a:rPr lang="en-US" sz="2800" dirty="0" err="1" smtClean="0"/>
              <a:t>Enjektör</a:t>
            </a:r>
            <a:r>
              <a:rPr lang="en-US" sz="2800" dirty="0" smtClean="0"/>
              <a:t>, </a:t>
            </a:r>
            <a:r>
              <a:rPr lang="en-US" sz="2800" dirty="0" err="1" smtClean="0"/>
              <a:t>iğne</a:t>
            </a:r>
            <a:r>
              <a:rPr lang="en-US" sz="2800" dirty="0" smtClean="0"/>
              <a:t> </a:t>
            </a:r>
            <a:r>
              <a:rPr lang="en-US" sz="2800" dirty="0" err="1" smtClean="0"/>
              <a:t>temizlenip</a:t>
            </a:r>
            <a:r>
              <a:rPr lang="en-US" sz="2800" dirty="0" smtClean="0"/>
              <a:t> </a:t>
            </a:r>
            <a:r>
              <a:rPr lang="en-US" sz="2800" dirty="0" err="1" smtClean="0"/>
              <a:t>kaynatılır</a:t>
            </a:r>
            <a:r>
              <a:rPr lang="en-US" sz="2800" dirty="0" smtClean="0"/>
              <a:t> </a:t>
            </a:r>
            <a:r>
              <a:rPr lang="en-US" sz="2800" dirty="0" err="1" smtClean="0"/>
              <a:t>veya</a:t>
            </a:r>
            <a:r>
              <a:rPr lang="en-US" sz="2800" dirty="0" smtClean="0"/>
              <a:t> </a:t>
            </a:r>
            <a:r>
              <a:rPr lang="en-US" sz="2800" dirty="0" err="1" smtClean="0"/>
              <a:t>küvetle</a:t>
            </a:r>
            <a:r>
              <a:rPr lang="en-US" sz="2800" dirty="0" smtClean="0"/>
              <a:t> </a:t>
            </a:r>
            <a:r>
              <a:rPr lang="en-US" sz="2800" dirty="0" err="1" smtClean="0"/>
              <a:t>kuru</a:t>
            </a:r>
            <a:r>
              <a:rPr lang="en-US" sz="2800" dirty="0" smtClean="0"/>
              <a:t> </a:t>
            </a:r>
            <a:r>
              <a:rPr lang="en-US" sz="2800" dirty="0" err="1" smtClean="0"/>
              <a:t>sterilizatörde</a:t>
            </a:r>
            <a:r>
              <a:rPr lang="en-US" sz="2800" dirty="0" smtClean="0"/>
              <a:t> sterilize </a:t>
            </a:r>
            <a:r>
              <a:rPr lang="en-US" sz="2800" dirty="0" err="1" smtClean="0"/>
              <a:t>edilirdi</a:t>
            </a:r>
            <a:endParaRPr lang="en-US" sz="2800" dirty="0"/>
          </a:p>
        </p:txBody>
      </p:sp>
    </p:spTree>
    <p:extLst>
      <p:ext uri="{BB962C8B-B14F-4D97-AF65-F5344CB8AC3E}">
        <p14:creationId xmlns:p14="http://schemas.microsoft.com/office/powerpoint/2010/main" val="992106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PAKET-BOHÇA YOKTU, SU KESİLEBİLİRDİ !</a:t>
            </a:r>
            <a:endParaRPr lang="en-US" sz="3600" b="1" dirty="0"/>
          </a:p>
        </p:txBody>
      </p:sp>
      <p:pic>
        <p:nvPicPr>
          <p:cNvPr id="5" name="Content Placeholder 4" descr="72510010.JPG"/>
          <p:cNvPicPr>
            <a:picLocks noGrp="1" noChangeAspect="1"/>
          </p:cNvPicPr>
          <p:nvPr>
            <p:ph sz="half" idx="1"/>
          </p:nvPr>
        </p:nvPicPr>
        <p:blipFill>
          <a:blip r:embed="rId2" cstate="print">
            <a:extLst>
              <a:ext uri="{28A0092B-C50C-407E-A947-70E740481C1C}">
                <a14:useLocalDpi xmlns:a14="http://schemas.microsoft.com/office/drawing/2010/main"/>
              </a:ext>
            </a:extLst>
          </a:blip>
          <a:srcRect t="19" b="19"/>
          <a:stretch>
            <a:fillRect/>
          </a:stretch>
        </p:blipFill>
        <p:spPr/>
      </p:pic>
      <p:pic>
        <p:nvPicPr>
          <p:cNvPr id="6" name="Content Placeholder 5" descr="72510011.JPG"/>
          <p:cNvPicPr>
            <a:picLocks noGrp="1" noChangeAspect="1"/>
          </p:cNvPicPr>
          <p:nvPr>
            <p:ph sz="half" idx="2"/>
          </p:nvPr>
        </p:nvPicPr>
        <p:blipFill>
          <a:blip r:embed="rId3" cstate="print">
            <a:extLst>
              <a:ext uri="{28A0092B-C50C-407E-A947-70E740481C1C}">
                <a14:useLocalDpi xmlns:a14="http://schemas.microsoft.com/office/drawing/2010/main"/>
              </a:ext>
            </a:extLst>
          </a:blip>
          <a:srcRect t="95" b="95"/>
          <a:stretch>
            <a:fillRect/>
          </a:stretch>
        </p:blipFill>
        <p:spPr/>
      </p:pic>
    </p:spTree>
    <p:extLst>
      <p:ext uri="{BB962C8B-B14F-4D97-AF65-F5344CB8AC3E}">
        <p14:creationId xmlns:p14="http://schemas.microsoft.com/office/powerpoint/2010/main" val="8639680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ETÜV</a:t>
            </a:r>
            <a:endParaRPr lang="en-US" sz="3600" b="1" dirty="0"/>
          </a:p>
        </p:txBody>
      </p:sp>
      <p:pic>
        <p:nvPicPr>
          <p:cNvPr id="4" name="Content Placeholder 3" descr="etüv1.jpeg"/>
          <p:cNvPicPr>
            <a:picLocks noGrp="1" noChangeAspect="1"/>
          </p:cNvPicPr>
          <p:nvPr>
            <p:ph idx="1"/>
          </p:nvPr>
        </p:nvPicPr>
        <p:blipFill>
          <a:blip r:embed="rId2" cstate="print">
            <a:extLst>
              <a:ext uri="{28A0092B-C50C-407E-A947-70E740481C1C}">
                <a14:useLocalDpi xmlns:a14="http://schemas.microsoft.com/office/drawing/2010/main"/>
              </a:ext>
            </a:extLst>
          </a:blip>
          <a:srcRect l="143" r="143"/>
          <a:stretch>
            <a:fillRect/>
          </a:stretch>
        </p:blipFill>
        <p:spPr/>
      </p:pic>
    </p:spTree>
    <p:extLst>
      <p:ext uri="{BB962C8B-B14F-4D97-AF65-F5344CB8AC3E}">
        <p14:creationId xmlns:p14="http://schemas.microsoft.com/office/powerpoint/2010/main" val="22207266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rilizatör.jpg"/>
          <p:cNvPicPr>
            <a:picLocks noChangeAspect="1"/>
          </p:cNvPicPr>
          <p:nvPr/>
        </p:nvPicPr>
        <p:blipFill rotWithShape="1">
          <a:blip r:embed="rId2">
            <a:extLst>
              <a:ext uri="{28A0092B-C50C-407E-A947-70E740481C1C}">
                <a14:useLocalDpi xmlns:a14="http://schemas.microsoft.com/office/drawing/2010/main"/>
              </a:ext>
            </a:extLst>
          </a:blip>
          <a:srcRect l="9352" t="1641" r="-15314" b="17023"/>
          <a:stretch/>
        </p:blipFill>
        <p:spPr>
          <a:xfrm>
            <a:off x="2363372" y="1430674"/>
            <a:ext cx="5450227" cy="5754853"/>
          </a:xfrm>
          <a:prstGeom prst="rect">
            <a:avLst/>
          </a:prstGeom>
        </p:spPr>
      </p:pic>
      <p:sp>
        <p:nvSpPr>
          <p:cNvPr id="2" name="TextBox 1"/>
          <p:cNvSpPr txBox="1"/>
          <p:nvPr/>
        </p:nvSpPr>
        <p:spPr>
          <a:xfrm>
            <a:off x="1752433" y="546549"/>
            <a:ext cx="5820004" cy="646331"/>
          </a:xfrm>
          <a:prstGeom prst="rect">
            <a:avLst/>
          </a:prstGeom>
          <a:noFill/>
        </p:spPr>
        <p:txBody>
          <a:bodyPr wrap="square" rtlCol="0">
            <a:spAutoFit/>
          </a:bodyPr>
          <a:lstStyle/>
          <a:p>
            <a:pPr algn="ctr"/>
            <a:r>
              <a:rPr lang="en-US" sz="3600" b="1" dirty="0" smtClean="0"/>
              <a:t>STERİLİZATÖR,   BUHARLI</a:t>
            </a:r>
            <a:endParaRPr lang="en-US" sz="3600" b="1" dirty="0"/>
          </a:p>
        </p:txBody>
      </p:sp>
    </p:spTree>
    <p:extLst>
      <p:ext uri="{BB962C8B-B14F-4D97-AF65-F5344CB8AC3E}">
        <p14:creationId xmlns:p14="http://schemas.microsoft.com/office/powerpoint/2010/main" val="35972886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1969 – 1972’DEN</a:t>
            </a:r>
            <a:endParaRPr lang="en-US" sz="3600" b="1" dirty="0"/>
          </a:p>
        </p:txBody>
      </p:sp>
      <p:pic>
        <p:nvPicPr>
          <p:cNvPr id="5" name="Content Placeholder 4" descr="1671.jpg"/>
          <p:cNvPicPr>
            <a:picLocks noGrp="1" noChangeAspect="1"/>
          </p:cNvPicPr>
          <p:nvPr>
            <p:ph sz="half" idx="1"/>
          </p:nvPr>
        </p:nvPicPr>
        <p:blipFill>
          <a:blip r:embed="rId2" cstate="print">
            <a:extLst>
              <a:ext uri="{28A0092B-C50C-407E-A947-70E740481C1C}">
                <a14:useLocalDpi xmlns:a14="http://schemas.microsoft.com/office/drawing/2010/main"/>
              </a:ext>
            </a:extLst>
          </a:blip>
          <a:srcRect t="73" b="73"/>
          <a:stretch>
            <a:fillRect/>
          </a:stretch>
        </p:blipFill>
        <p:spPr/>
      </p:pic>
      <p:pic>
        <p:nvPicPr>
          <p:cNvPr id="6" name="Content Placeholder 5" descr="1673.jpg"/>
          <p:cNvPicPr>
            <a:picLocks noGrp="1" noChangeAspect="1"/>
          </p:cNvPicPr>
          <p:nvPr>
            <p:ph sz="half" idx="2"/>
          </p:nvPr>
        </p:nvPicPr>
        <p:blipFill>
          <a:blip r:embed="rId3" cstate="print">
            <a:extLst>
              <a:ext uri="{28A0092B-C50C-407E-A947-70E740481C1C}">
                <a14:useLocalDpi xmlns:a14="http://schemas.microsoft.com/office/drawing/2010/main"/>
              </a:ext>
            </a:extLst>
          </a:blip>
          <a:srcRect l="79" r="79"/>
          <a:stretch>
            <a:fillRect/>
          </a:stretch>
        </p:blipFill>
        <p:spPr/>
      </p:pic>
    </p:spTree>
    <p:extLst>
      <p:ext uri="{BB962C8B-B14F-4D97-AF65-F5344CB8AC3E}">
        <p14:creationId xmlns:p14="http://schemas.microsoft.com/office/powerpoint/2010/main" val="21961260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pic>
        <p:nvPicPr>
          <p:cNvPr id="5" name="Content Placeholder 4" descr="SAM_0314.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452307" y="1030422"/>
            <a:ext cx="6571875" cy="4708526"/>
          </a:xfrm>
        </p:spPr>
      </p:pic>
      <p:pic>
        <p:nvPicPr>
          <p:cNvPr id="2" name="Picture 1" descr="5-4-2015_0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467" y="1017552"/>
            <a:ext cx="6059459" cy="4721396"/>
          </a:xfrm>
          <a:prstGeom prst="rect">
            <a:avLst/>
          </a:prstGeom>
        </p:spPr>
      </p:pic>
    </p:spTree>
    <p:extLst>
      <p:ext uri="{BB962C8B-B14F-4D97-AF65-F5344CB8AC3E}">
        <p14:creationId xmlns:p14="http://schemas.microsoft.com/office/powerpoint/2010/main" val="12137921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4533"/>
          </a:xfrm>
        </p:spPr>
        <p:txBody>
          <a:bodyPr>
            <a:normAutofit/>
          </a:bodyPr>
          <a:lstStyle/>
          <a:p>
            <a:r>
              <a:rPr lang="en-US" sz="3600" b="1" dirty="0" smtClean="0"/>
              <a:t>ASİSTAN NELER YAPARDI  ?</a:t>
            </a:r>
            <a:endParaRPr lang="en-US" sz="3600" b="1" dirty="0"/>
          </a:p>
        </p:txBody>
      </p:sp>
      <p:sp>
        <p:nvSpPr>
          <p:cNvPr id="3" name="Content Placeholder 2"/>
          <p:cNvSpPr>
            <a:spLocks noGrp="1"/>
          </p:cNvSpPr>
          <p:nvPr>
            <p:ph idx="1"/>
          </p:nvPr>
        </p:nvSpPr>
        <p:spPr>
          <a:xfrm>
            <a:off x="194037" y="1134534"/>
            <a:ext cx="8802230" cy="5506808"/>
          </a:xfrm>
        </p:spPr>
        <p:txBody>
          <a:bodyPr>
            <a:normAutofit/>
            <a:scene3d>
              <a:camera prst="orthographicFront"/>
              <a:lightRig rig="soft" dir="t">
                <a:rot lat="0" lon="0" rev="10800000"/>
              </a:lightRig>
            </a:scene3d>
            <a:sp3d>
              <a:bevelT w="27940" h="12700"/>
              <a:contourClr>
                <a:srgbClr val="DDDDDD"/>
              </a:contourClr>
            </a:sp3d>
          </a:bodyPr>
          <a:lstStyle/>
          <a:p>
            <a:r>
              <a:rPr lang="en-US" sz="2800" b="1" spc="150" dirty="0" err="1" smtClean="0">
                <a:ln w="11430"/>
                <a:solidFill>
                  <a:srgbClr val="F8F8F8"/>
                </a:solidFill>
                <a:effectLst>
                  <a:outerShdw blurRad="25400" algn="tl" rotWithShape="0">
                    <a:srgbClr val="000000">
                      <a:alpha val="43000"/>
                    </a:srgbClr>
                  </a:outerShdw>
                </a:effectLst>
              </a:rPr>
              <a:t>Ameliyatlarda</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anestezi</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entübe</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ederek</a:t>
            </a:r>
            <a:r>
              <a:rPr lang="en-US" sz="2800" b="1" spc="150" dirty="0" smtClean="0">
                <a:ln w="11430"/>
                <a:solidFill>
                  <a:srgbClr val="F8F8F8"/>
                </a:solidFill>
                <a:effectLst>
                  <a:outerShdw blurRad="25400" algn="tl" rotWithShape="0">
                    <a:srgbClr val="000000">
                      <a:alpha val="43000"/>
                    </a:srgbClr>
                  </a:outerShdw>
                </a:effectLst>
              </a:rPr>
              <a:t>) </a:t>
            </a:r>
          </a:p>
          <a:p>
            <a:r>
              <a:rPr lang="en-US" sz="2800" b="1" spc="150" dirty="0" smtClean="0">
                <a:ln w="11430"/>
                <a:solidFill>
                  <a:srgbClr val="F8F8F8"/>
                </a:solidFill>
                <a:effectLst>
                  <a:outerShdw blurRad="25400" algn="tl" rotWithShape="0">
                    <a:srgbClr val="000000">
                      <a:alpha val="43000"/>
                    </a:srgbClr>
                  </a:outerShdw>
                </a:effectLst>
              </a:rPr>
              <a:t>Pentothal sodium </a:t>
            </a:r>
            <a:r>
              <a:rPr lang="en-US" sz="2800" b="1" spc="150" dirty="0" err="1" smtClean="0">
                <a:ln w="11430"/>
                <a:solidFill>
                  <a:srgbClr val="F8F8F8"/>
                </a:solidFill>
                <a:effectLst>
                  <a:outerShdw blurRad="25400" algn="tl" rotWithShape="0">
                    <a:srgbClr val="000000">
                      <a:alpha val="43000"/>
                    </a:srgbClr>
                  </a:outerShdw>
                </a:effectLst>
              </a:rPr>
              <a:t>yedeklemek</a:t>
            </a:r>
            <a:r>
              <a:rPr lang="en-US" sz="2800" b="1" spc="150" dirty="0" smtClean="0">
                <a:ln w="11430"/>
                <a:solidFill>
                  <a:srgbClr val="F8F8F8"/>
                </a:solidFill>
                <a:effectLst>
                  <a:outerShdw blurRad="25400" algn="tl" rotWithShape="0">
                    <a:srgbClr val="000000">
                      <a:alpha val="43000"/>
                    </a:srgbClr>
                  </a:outerShdw>
                </a:effectLst>
              </a:rPr>
              <a:t> </a:t>
            </a:r>
          </a:p>
          <a:p>
            <a:r>
              <a:rPr lang="en-US" sz="2800" b="1" spc="150" dirty="0" err="1" smtClean="0">
                <a:ln w="11430"/>
                <a:solidFill>
                  <a:srgbClr val="F8F8F8"/>
                </a:solidFill>
                <a:effectLst>
                  <a:outerShdw blurRad="25400" algn="tl" rotWithShape="0">
                    <a:srgbClr val="000000">
                      <a:alpha val="43000"/>
                    </a:srgbClr>
                  </a:outerShdw>
                </a:effectLst>
              </a:rPr>
              <a:t>Katgüt</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yedeklemek</a:t>
            </a:r>
            <a:r>
              <a:rPr lang="en-US" sz="2800" b="1" spc="150" dirty="0" smtClean="0">
                <a:ln w="11430"/>
                <a:solidFill>
                  <a:srgbClr val="F8F8F8"/>
                </a:solidFill>
                <a:effectLst>
                  <a:outerShdw blurRad="25400" algn="tl" rotWithShape="0">
                    <a:srgbClr val="000000">
                      <a:alpha val="43000"/>
                    </a:srgbClr>
                  </a:outerShdw>
                </a:effectLst>
              </a:rPr>
              <a:t> </a:t>
            </a:r>
          </a:p>
          <a:p>
            <a:r>
              <a:rPr lang="en-US" sz="2800" b="1" spc="150" dirty="0" err="1" smtClean="0">
                <a:ln w="11430"/>
                <a:solidFill>
                  <a:srgbClr val="F8F8F8"/>
                </a:solidFill>
                <a:effectLst>
                  <a:outerShdw blurRad="25400" algn="tl" rotWithShape="0">
                    <a:srgbClr val="000000">
                      <a:alpha val="43000"/>
                    </a:srgbClr>
                  </a:outerShdw>
                </a:effectLst>
              </a:rPr>
              <a:t>Küçük</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girişimlerde</a:t>
            </a:r>
            <a:r>
              <a:rPr lang="en-US" sz="2800" b="1" spc="150" dirty="0" smtClean="0">
                <a:ln w="11430"/>
                <a:solidFill>
                  <a:srgbClr val="F8F8F8"/>
                </a:solidFill>
                <a:effectLst>
                  <a:outerShdw blurRad="25400" algn="tl" rotWithShape="0">
                    <a:srgbClr val="000000">
                      <a:alpha val="43000"/>
                    </a:srgbClr>
                  </a:outerShdw>
                </a:effectLst>
              </a:rPr>
              <a:t> İV </a:t>
            </a:r>
            <a:r>
              <a:rPr lang="en-US" sz="2800" b="1" spc="150" dirty="0" err="1" smtClean="0">
                <a:ln w="11430"/>
                <a:solidFill>
                  <a:srgbClr val="F8F8F8"/>
                </a:solidFill>
                <a:effectLst>
                  <a:outerShdw blurRad="25400" algn="tl" rotWithShape="0">
                    <a:srgbClr val="000000">
                      <a:alpha val="43000"/>
                    </a:srgbClr>
                  </a:outerShdw>
                </a:effectLst>
              </a:rPr>
              <a:t>anestezi</a:t>
            </a:r>
            <a:r>
              <a:rPr lang="en-US" sz="2800" b="1" spc="150" dirty="0" smtClean="0">
                <a:ln w="11430"/>
                <a:solidFill>
                  <a:srgbClr val="F8F8F8"/>
                </a:solidFill>
                <a:effectLst>
                  <a:outerShdw blurRad="25400" algn="tl" rotWithShape="0">
                    <a:srgbClr val="000000">
                      <a:alpha val="43000"/>
                    </a:srgbClr>
                  </a:outerShdw>
                </a:effectLst>
              </a:rPr>
              <a:t> </a:t>
            </a:r>
          </a:p>
          <a:p>
            <a:r>
              <a:rPr lang="en-US" sz="2800" b="1" spc="150" dirty="0" err="1" smtClean="0">
                <a:ln w="11430"/>
                <a:solidFill>
                  <a:srgbClr val="F8F8F8"/>
                </a:solidFill>
                <a:effectLst>
                  <a:outerShdw blurRad="25400" algn="tl" rotWithShape="0">
                    <a:srgbClr val="000000">
                      <a:alpha val="43000"/>
                    </a:srgbClr>
                  </a:outerShdw>
                </a:effectLst>
              </a:rPr>
              <a:t>Nöbet</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sonrası</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göreve</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devam</a:t>
            </a:r>
            <a:r>
              <a:rPr lang="en-US" sz="2800" b="1" spc="150" dirty="0" smtClean="0">
                <a:ln w="11430"/>
                <a:solidFill>
                  <a:srgbClr val="F8F8F8"/>
                </a:solidFill>
                <a:effectLst>
                  <a:outerShdw blurRad="25400" algn="tl" rotWithShape="0">
                    <a:srgbClr val="000000">
                      <a:alpha val="43000"/>
                    </a:srgbClr>
                  </a:outerShdw>
                </a:effectLst>
              </a:rPr>
              <a:t> </a:t>
            </a:r>
          </a:p>
          <a:p>
            <a:r>
              <a:rPr lang="en-US" sz="2800" b="1" spc="150" dirty="0" err="1" smtClean="0">
                <a:ln w="11430"/>
                <a:solidFill>
                  <a:srgbClr val="F8F8F8"/>
                </a:solidFill>
                <a:effectLst>
                  <a:outerShdw blurRad="25400" algn="tl" rotWithShape="0">
                    <a:srgbClr val="000000">
                      <a:alpha val="43000"/>
                    </a:srgbClr>
                  </a:outerShdw>
                </a:effectLst>
              </a:rPr>
              <a:t>Zamanı</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gelince</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aplikatörü</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çıkartıp</a:t>
            </a:r>
            <a:r>
              <a:rPr lang="en-US" sz="2800" b="1" spc="150" dirty="0" smtClean="0">
                <a:ln w="11430"/>
                <a:solidFill>
                  <a:srgbClr val="F8F8F8"/>
                </a:solidFill>
                <a:effectLst>
                  <a:outerShdw blurRad="25400" algn="tl" rotWithShape="0">
                    <a:srgbClr val="000000">
                      <a:alpha val="43000"/>
                    </a:srgbClr>
                  </a:outerShdw>
                </a:effectLst>
              </a:rPr>
              <a:t>, RADİUM ÇEKİRDEKLERİNİ </a:t>
            </a:r>
            <a:r>
              <a:rPr lang="en-US" sz="2800" b="1" spc="150" dirty="0" err="1" smtClean="0">
                <a:ln w="11430"/>
                <a:solidFill>
                  <a:srgbClr val="F8F8F8"/>
                </a:solidFill>
                <a:effectLst>
                  <a:outerShdw blurRad="25400" algn="tl" rotWithShape="0">
                    <a:srgbClr val="000000">
                      <a:alpha val="43000"/>
                    </a:srgbClr>
                  </a:outerShdw>
                </a:effectLst>
              </a:rPr>
              <a:t>sayarak</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kasaya</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koymak</a:t>
            </a:r>
            <a:r>
              <a:rPr lang="en-US" sz="2800" b="1" spc="150" dirty="0" smtClean="0">
                <a:ln w="11430"/>
                <a:solidFill>
                  <a:srgbClr val="F8F8F8"/>
                </a:solidFill>
                <a:effectLst>
                  <a:outerShdw blurRad="25400" algn="tl" rotWithShape="0">
                    <a:srgbClr val="000000">
                      <a:alpha val="43000"/>
                    </a:srgbClr>
                  </a:outerShdw>
                </a:effectLst>
              </a:rPr>
              <a:t> </a:t>
            </a:r>
          </a:p>
          <a:p>
            <a:r>
              <a:rPr lang="en-US" sz="2800" b="1" spc="150" dirty="0" smtClean="0">
                <a:ln w="11430"/>
                <a:solidFill>
                  <a:srgbClr val="F8F8F8"/>
                </a:solidFill>
                <a:effectLst>
                  <a:outerShdw blurRad="25400" algn="tl" rotWithShape="0">
                    <a:srgbClr val="000000">
                      <a:alpha val="43000"/>
                    </a:srgbClr>
                  </a:outerShdw>
                </a:effectLst>
              </a:rPr>
              <a:t>Hasta </a:t>
            </a:r>
            <a:r>
              <a:rPr lang="en-US" sz="2800" b="1" spc="150" dirty="0" err="1" smtClean="0">
                <a:ln w="11430"/>
                <a:solidFill>
                  <a:srgbClr val="F8F8F8"/>
                </a:solidFill>
                <a:effectLst>
                  <a:outerShdw blurRad="25400" algn="tl" rotWithShape="0">
                    <a:srgbClr val="000000">
                      <a:alpha val="43000"/>
                    </a:srgbClr>
                  </a:outerShdw>
                </a:effectLst>
              </a:rPr>
              <a:t>yatışına</a:t>
            </a:r>
            <a:r>
              <a:rPr lang="en-US" sz="2800" b="1" spc="150" dirty="0" smtClean="0">
                <a:ln w="11430"/>
                <a:solidFill>
                  <a:srgbClr val="F8F8F8"/>
                </a:solidFill>
                <a:effectLst>
                  <a:outerShdw blurRad="25400" algn="tl" rotWithShape="0">
                    <a:srgbClr val="000000">
                      <a:alpha val="43000"/>
                    </a:srgbClr>
                  </a:outerShdw>
                </a:effectLst>
              </a:rPr>
              <a:t> ÖZGÜRCE </a:t>
            </a:r>
            <a:r>
              <a:rPr lang="en-US" sz="2800" b="1" spc="150" dirty="0" err="1" smtClean="0">
                <a:ln w="11430"/>
                <a:solidFill>
                  <a:srgbClr val="F8F8F8"/>
                </a:solidFill>
                <a:effectLst>
                  <a:outerShdw blurRad="25400" algn="tl" rotWithShape="0">
                    <a:srgbClr val="000000">
                      <a:alpha val="43000"/>
                    </a:srgbClr>
                  </a:outerShdw>
                </a:effectLst>
              </a:rPr>
              <a:t>karar</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vermek</a:t>
            </a:r>
            <a:endParaRPr lang="en-US" sz="2800" b="1" spc="150" dirty="0" smtClean="0">
              <a:ln w="11430"/>
              <a:solidFill>
                <a:srgbClr val="F8F8F8"/>
              </a:solidFill>
              <a:effectLst>
                <a:outerShdw blurRad="25400" algn="tl" rotWithShape="0">
                  <a:srgbClr val="000000">
                    <a:alpha val="43000"/>
                  </a:srgbClr>
                </a:outerShdw>
              </a:effectLst>
            </a:endParaRPr>
          </a:p>
          <a:p>
            <a:r>
              <a:rPr lang="en-US" sz="2800" b="1" spc="150" dirty="0" err="1" smtClean="0">
                <a:ln w="11430"/>
                <a:solidFill>
                  <a:srgbClr val="F8F8F8"/>
                </a:solidFill>
                <a:effectLst>
                  <a:outerShdw blurRad="25400" algn="tl" rotWithShape="0">
                    <a:srgbClr val="000000">
                      <a:alpha val="43000"/>
                    </a:srgbClr>
                  </a:outerShdw>
                </a:effectLst>
              </a:rPr>
              <a:t>Spermiyogram</a:t>
            </a:r>
            <a:r>
              <a:rPr lang="en-US" sz="2800" b="1" spc="150" dirty="0" smtClean="0">
                <a:ln w="11430"/>
                <a:solidFill>
                  <a:srgbClr val="F8F8F8"/>
                </a:solidFill>
                <a:effectLst>
                  <a:outerShdw blurRad="25400" algn="tl" rotWithShape="0">
                    <a:srgbClr val="000000">
                      <a:alpha val="43000"/>
                    </a:srgbClr>
                  </a:outerShdw>
                </a:effectLst>
              </a:rPr>
              <a:t>, tubal </a:t>
            </a:r>
            <a:r>
              <a:rPr lang="en-US" sz="2800" b="1" spc="150" dirty="0" err="1" smtClean="0">
                <a:ln w="11430"/>
                <a:solidFill>
                  <a:srgbClr val="F8F8F8"/>
                </a:solidFill>
                <a:effectLst>
                  <a:outerShdw blurRad="25400" algn="tl" rotWithShape="0">
                    <a:srgbClr val="000000">
                      <a:alpha val="43000"/>
                    </a:srgbClr>
                  </a:outerShdw>
                </a:effectLst>
              </a:rPr>
              <a:t>insuflasyon</a:t>
            </a:r>
            <a:r>
              <a:rPr lang="en-US" sz="2800" b="1" spc="150" dirty="0" smtClean="0">
                <a:ln w="11430"/>
                <a:solidFill>
                  <a:srgbClr val="F8F8F8"/>
                </a:solidFill>
                <a:effectLst>
                  <a:outerShdw blurRad="25400" algn="tl" rotWithShape="0">
                    <a:srgbClr val="000000">
                      <a:alpha val="43000"/>
                    </a:srgbClr>
                  </a:outerShdw>
                </a:effectLst>
              </a:rPr>
              <a:t>, </a:t>
            </a:r>
            <a:r>
              <a:rPr lang="en-US" sz="2800" b="1" spc="150" dirty="0" err="1" smtClean="0">
                <a:ln w="11430"/>
                <a:solidFill>
                  <a:srgbClr val="F8F8F8"/>
                </a:solidFill>
                <a:effectLst>
                  <a:outerShdw blurRad="25400" algn="tl" rotWithShape="0">
                    <a:srgbClr val="000000">
                      <a:alpha val="43000"/>
                    </a:srgbClr>
                  </a:outerShdw>
                </a:effectLst>
              </a:rPr>
              <a:t>hidrotubasyon</a:t>
            </a:r>
            <a:r>
              <a:rPr lang="en-US" sz="2800" b="1" spc="150" dirty="0" smtClean="0">
                <a:ln w="11430"/>
                <a:solidFill>
                  <a:srgbClr val="F8F8F8"/>
                </a:solidFill>
                <a:effectLst>
                  <a:outerShdw blurRad="25400" algn="tl" rotWithShape="0">
                    <a:srgbClr val="000000">
                      <a:alpha val="43000"/>
                    </a:srgbClr>
                  </a:outerShdw>
                </a:effectLst>
              </a:rPr>
              <a:t>, HSG </a:t>
            </a:r>
            <a:r>
              <a:rPr lang="en-US" sz="2800" b="1" spc="150" dirty="0" err="1" smtClean="0">
                <a:ln w="11430"/>
                <a:solidFill>
                  <a:srgbClr val="F8F8F8"/>
                </a:solidFill>
                <a:effectLst>
                  <a:outerShdw blurRad="25400" algn="tl" rotWithShape="0">
                    <a:srgbClr val="000000">
                      <a:alpha val="43000"/>
                    </a:srgbClr>
                  </a:outerShdw>
                </a:effectLst>
              </a:rPr>
              <a:t>uygulanması</a:t>
            </a:r>
            <a:endParaRPr lang="en-US" sz="2800" b="1" spc="150" dirty="0" smtClean="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5298439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ASİSTAN YAZARDI</a:t>
            </a:r>
            <a:endParaRPr lang="en-US" b="1" dirty="0"/>
          </a:p>
        </p:txBody>
      </p:sp>
      <p:pic>
        <p:nvPicPr>
          <p:cNvPr id="4" name="Content Placeholder 3" descr="SAM_3754.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
        <p:nvSpPr>
          <p:cNvPr id="5" name="Rectangle 4"/>
          <p:cNvSpPr/>
          <p:nvPr/>
        </p:nvSpPr>
        <p:spPr>
          <a:xfrm>
            <a:off x="2026001" y="2967335"/>
            <a:ext cx="5091997" cy="923330"/>
          </a:xfrm>
          <a:prstGeom prst="rect">
            <a:avLst/>
          </a:prstGeom>
          <a:noFill/>
        </p:spPr>
        <p:txBody>
          <a:bodyPr wrap="none" lIns="91440" tIns="45720" rIns="91440" bIns="45720">
            <a:spAutoFit/>
          </a:bodyPr>
          <a:lstStyle/>
          <a:p>
            <a:pPr algn="ctr"/>
            <a:r>
              <a:rPr lang="tr-T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DOĞUM DEFTERİ</a:t>
            </a:r>
            <a:endParaRPr lang="tr-T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923299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ASİSTAN YAZARDI</a:t>
            </a:r>
            <a:endParaRPr lang="en-US" b="1" dirty="0"/>
          </a:p>
        </p:txBody>
      </p:sp>
      <p:pic>
        <p:nvPicPr>
          <p:cNvPr id="4" name="Content Placeholder 3" descr="SAM_3757.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
        <p:nvSpPr>
          <p:cNvPr id="3" name="Rectangle 2"/>
          <p:cNvSpPr/>
          <p:nvPr/>
        </p:nvSpPr>
        <p:spPr>
          <a:xfrm>
            <a:off x="1334354" y="2967335"/>
            <a:ext cx="6475300" cy="923330"/>
          </a:xfrm>
          <a:prstGeom prst="rect">
            <a:avLst/>
          </a:prstGeom>
          <a:noFill/>
        </p:spPr>
        <p:txBody>
          <a:bodyPr wrap="none" lIns="91440" tIns="45720" rIns="91440" bIns="45720">
            <a:spAutoFit/>
          </a:bodyPr>
          <a:lstStyle/>
          <a:p>
            <a:pPr algn="ctr"/>
            <a:r>
              <a:rPr lang="tr-T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KLİNİK PROT. DEFTERİ</a:t>
            </a:r>
            <a:endParaRPr lang="tr-T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490184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üyükankaraotel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300" y="-52969"/>
            <a:ext cx="5143500" cy="6858000"/>
          </a:xfrm>
          <a:prstGeom prst="rect">
            <a:avLst/>
          </a:prstGeom>
        </p:spPr>
      </p:pic>
      <p:sp>
        <p:nvSpPr>
          <p:cNvPr id="6" name="TextBox 5"/>
          <p:cNvSpPr txBox="1"/>
          <p:nvPr/>
        </p:nvSpPr>
        <p:spPr>
          <a:xfrm>
            <a:off x="5630763" y="622910"/>
            <a:ext cx="3513237" cy="4247317"/>
          </a:xfrm>
          <a:prstGeom prst="rect">
            <a:avLst/>
          </a:prstGeom>
          <a:noFill/>
        </p:spPr>
        <p:txBody>
          <a:bodyPr wrap="square" rtlCol="0">
            <a:spAutoFit/>
          </a:bodyPr>
          <a:lstStyle/>
          <a:p>
            <a:r>
              <a:rPr lang="en-US" b="1" dirty="0" smtClean="0"/>
              <a:t>BÜYÜK ANKARA OTELİ</a:t>
            </a:r>
          </a:p>
          <a:p>
            <a:endParaRPr lang="en-US" dirty="0"/>
          </a:p>
          <a:p>
            <a:endParaRPr lang="en-US" dirty="0" smtClean="0"/>
          </a:p>
          <a:p>
            <a:endParaRPr lang="en-US" dirty="0" smtClean="0"/>
          </a:p>
          <a:p>
            <a:endParaRPr lang="en-US" dirty="0"/>
          </a:p>
          <a:p>
            <a:r>
              <a:rPr lang="en-US" dirty="0" smtClean="0"/>
              <a:t>EKİM, 1969</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b="1" dirty="0" smtClean="0"/>
              <a:t>ANKARA JİNEKOLOJİ DERNEĞİ KONGRESİ</a:t>
            </a:r>
            <a:endParaRPr lang="en-US" b="1" dirty="0"/>
          </a:p>
        </p:txBody>
      </p:sp>
    </p:spTree>
    <p:extLst>
      <p:ext uri="{BB962C8B-B14F-4D97-AF65-F5344CB8AC3E}">
        <p14:creationId xmlns:p14="http://schemas.microsoft.com/office/powerpoint/2010/main" val="1977174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KIDEMLİ NÖBETÇİ ASİSTAN</a:t>
            </a:r>
            <a:endParaRPr lang="en-US" b="1" dirty="0"/>
          </a:p>
        </p:txBody>
      </p:sp>
      <p:pic>
        <p:nvPicPr>
          <p:cNvPr id="4" name="Content Placeholder 3" descr="SAM_3765.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
        <p:nvSpPr>
          <p:cNvPr id="3" name="Rectangle 2"/>
          <p:cNvSpPr/>
          <p:nvPr/>
        </p:nvSpPr>
        <p:spPr>
          <a:xfrm rot="20388938">
            <a:off x="2152806" y="2967335"/>
            <a:ext cx="4838397" cy="923330"/>
          </a:xfrm>
          <a:prstGeom prst="rect">
            <a:avLst/>
          </a:prstGeom>
          <a:noFill/>
        </p:spPr>
        <p:txBody>
          <a:bodyPr wrap="none" lIns="91440" tIns="45720" rIns="91440" bIns="45720">
            <a:spAutoFit/>
          </a:bodyPr>
          <a:lstStyle/>
          <a:p>
            <a:pPr algn="ctr"/>
            <a:r>
              <a:rPr lang="tr-T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NÖBET DEFTERİ</a:t>
            </a:r>
            <a:endParaRPr lang="tr-T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557957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LABORATUVAR</a:t>
            </a:r>
            <a:endParaRPr lang="en-US" b="1" dirty="0"/>
          </a:p>
        </p:txBody>
      </p:sp>
      <p:sp>
        <p:nvSpPr>
          <p:cNvPr id="3" name="Text Placeholder 2"/>
          <p:cNvSpPr>
            <a:spLocks noGrp="1"/>
          </p:cNvSpPr>
          <p:nvPr>
            <p:ph type="body" idx="1"/>
          </p:nvPr>
        </p:nvSpPr>
        <p:spPr/>
        <p:txBody>
          <a:bodyPr/>
          <a:lstStyle/>
          <a:p>
            <a:r>
              <a:rPr lang="en-US" dirty="0" smtClean="0"/>
              <a:t>1969-1972</a:t>
            </a:r>
            <a:endParaRPr lang="en-US" dirty="0"/>
          </a:p>
        </p:txBody>
      </p:sp>
      <p:pic>
        <p:nvPicPr>
          <p:cNvPr id="7" name="Content Placeholder 6" descr="19771LAB.jpg"/>
          <p:cNvPicPr>
            <a:picLocks noGrp="1" noChangeAspect="1"/>
          </p:cNvPicPr>
          <p:nvPr>
            <p:ph sz="half" idx="2"/>
          </p:nvPr>
        </p:nvPicPr>
        <p:blipFill>
          <a:blip r:embed="rId2" cstate="print">
            <a:extLst>
              <a:ext uri="{28A0092B-C50C-407E-A947-70E740481C1C}">
                <a14:useLocalDpi xmlns:a14="http://schemas.microsoft.com/office/drawing/2010/main"/>
              </a:ext>
            </a:extLst>
          </a:blip>
          <a:srcRect t="54" b="54"/>
          <a:stretch>
            <a:fillRect/>
          </a:stretch>
        </p:blipFill>
        <p:spPr/>
      </p:pic>
      <p:sp>
        <p:nvSpPr>
          <p:cNvPr id="5" name="Text Placeholder 4"/>
          <p:cNvSpPr>
            <a:spLocks noGrp="1"/>
          </p:cNvSpPr>
          <p:nvPr>
            <p:ph type="body" sz="quarter" idx="3"/>
          </p:nvPr>
        </p:nvSpPr>
        <p:spPr/>
        <p:txBody>
          <a:bodyPr/>
          <a:lstStyle/>
          <a:p>
            <a:r>
              <a:rPr lang="en-US" dirty="0" smtClean="0"/>
              <a:t>GÜNÜMÜZDE</a:t>
            </a:r>
            <a:endParaRPr lang="en-US" dirty="0"/>
          </a:p>
        </p:txBody>
      </p:sp>
      <p:pic>
        <p:nvPicPr>
          <p:cNvPr id="8" name="Content Placeholder 7" descr="SAM_3685.JPG"/>
          <p:cNvPicPr>
            <a:picLocks noGrp="1" noChangeAspect="1"/>
          </p:cNvPicPr>
          <p:nvPr>
            <p:ph sz="quarter" idx="4"/>
          </p:nvPr>
        </p:nvPicPr>
        <p:blipFill>
          <a:blip r:embed="rId3" cstate="print">
            <a:extLst>
              <a:ext uri="{28A0092B-C50C-407E-A947-70E740481C1C}">
                <a14:useLocalDpi xmlns:a14="http://schemas.microsoft.com/office/drawing/2010/main"/>
              </a:ext>
            </a:extLst>
          </a:blip>
          <a:srcRect l="13" r="13"/>
          <a:stretch>
            <a:fillRect/>
          </a:stretch>
        </p:blipFill>
        <p:spPr/>
      </p:pic>
    </p:spTree>
    <p:extLst>
      <p:ext uri="{BB962C8B-B14F-4D97-AF65-F5344CB8AC3E}">
        <p14:creationId xmlns:p14="http://schemas.microsoft.com/office/powerpoint/2010/main" val="5091594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7" name="Content Placeholder 6" descr="SAM_3679.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457199" y="0"/>
            <a:ext cx="4040188" cy="3951288"/>
          </a:xfrm>
        </p:spPr>
      </p:pic>
      <p:sp>
        <p:nvSpPr>
          <p:cNvPr id="5" name="Text Placeholder 4"/>
          <p:cNvSpPr>
            <a:spLocks noGrp="1"/>
          </p:cNvSpPr>
          <p:nvPr>
            <p:ph type="body" sz="quarter" idx="3"/>
          </p:nvPr>
        </p:nvSpPr>
        <p:spPr/>
        <p:txBody>
          <a:bodyPr/>
          <a:lstStyle/>
          <a:p>
            <a:endParaRPr lang="en-US"/>
          </a:p>
        </p:txBody>
      </p:sp>
      <p:pic>
        <p:nvPicPr>
          <p:cNvPr id="10" name="Content Placeholder 9" descr="SAM_3677.JPG"/>
          <p:cNvPicPr>
            <a:picLocks noGrp="1" noChangeAspect="1"/>
          </p:cNvPicPr>
          <p:nvPr>
            <p:ph sz="quarter" idx="4"/>
          </p:nvPr>
        </p:nvPicPr>
        <p:blipFill rotWithShape="1">
          <a:blip r:embed="rId3" cstate="print">
            <a:extLst>
              <a:ext uri="{28A0092B-C50C-407E-A947-70E740481C1C}">
                <a14:useLocalDpi xmlns:a14="http://schemas.microsoft.com/office/drawing/2010/main"/>
              </a:ext>
            </a:extLst>
          </a:blip>
          <a:srcRect l="-3653" b="26524"/>
          <a:stretch/>
        </p:blipFill>
        <p:spPr>
          <a:xfrm>
            <a:off x="4497387" y="0"/>
            <a:ext cx="4910931" cy="3729418"/>
          </a:xfrm>
        </p:spPr>
      </p:pic>
      <p:pic>
        <p:nvPicPr>
          <p:cNvPr id="11" name="Picture 10" descr="SAM_367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7803" y="3729418"/>
            <a:ext cx="7610515" cy="5911627"/>
          </a:xfrm>
          <a:prstGeom prst="rect">
            <a:avLst/>
          </a:prstGeom>
        </p:spPr>
      </p:pic>
      <p:sp>
        <p:nvSpPr>
          <p:cNvPr id="4" name="Oval Callout 3"/>
          <p:cNvSpPr/>
          <p:nvPr/>
        </p:nvSpPr>
        <p:spPr>
          <a:xfrm>
            <a:off x="457199" y="4957165"/>
            <a:ext cx="1356828" cy="612648"/>
          </a:xfrm>
          <a:prstGeom prst="wedgeEllipseCallout">
            <a:avLst>
              <a:gd name="adj1" fmla="val 76672"/>
              <a:gd name="adj2" fmla="val 912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YENİ</a:t>
            </a:r>
            <a:endParaRPr lang="en-US" sz="2400" dirty="0"/>
          </a:p>
        </p:txBody>
      </p:sp>
      <p:sp>
        <p:nvSpPr>
          <p:cNvPr id="6" name="Oval Callout 5"/>
          <p:cNvSpPr/>
          <p:nvPr/>
        </p:nvSpPr>
        <p:spPr>
          <a:xfrm>
            <a:off x="3316271" y="2998997"/>
            <a:ext cx="1231915" cy="612648"/>
          </a:xfrm>
          <a:prstGeom prst="wedgeEllipseCallout">
            <a:avLst>
              <a:gd name="adj1" fmla="val -62358"/>
              <a:gd name="adj2" fmla="val -1045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ESKİ</a:t>
            </a:r>
            <a:endParaRPr lang="en-US" sz="2400" dirty="0"/>
          </a:p>
        </p:txBody>
      </p:sp>
    </p:spTree>
    <p:extLst>
      <p:ext uri="{BB962C8B-B14F-4D97-AF65-F5344CB8AC3E}">
        <p14:creationId xmlns:p14="http://schemas.microsoft.com/office/powerpoint/2010/main" val="19197420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01811" y="492848"/>
            <a:ext cx="3695700" cy="2514600"/>
          </a:xfrm>
          <a:prstGeom prst="rect">
            <a:avLst/>
          </a:prstGeom>
        </p:spPr>
      </p:pic>
      <p:pic>
        <p:nvPicPr>
          <p:cNvPr id="3" name="Picture 2" descr="kodak2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2263" y="2684592"/>
            <a:ext cx="3573639" cy="2430075"/>
          </a:xfrm>
          <a:prstGeom prst="rect">
            <a:avLst/>
          </a:prstGeom>
        </p:spPr>
      </p:pic>
      <p:pic>
        <p:nvPicPr>
          <p:cNvPr id="2" name="Picture 1" descr="TEPEGÖZ.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811" y="3575127"/>
            <a:ext cx="3079080" cy="3079080"/>
          </a:xfrm>
          <a:prstGeom prst="rect">
            <a:avLst/>
          </a:prstGeom>
        </p:spPr>
      </p:pic>
      <p:sp>
        <p:nvSpPr>
          <p:cNvPr id="5" name="Rectangle 4"/>
          <p:cNvSpPr/>
          <p:nvPr/>
        </p:nvSpPr>
        <p:spPr>
          <a:xfrm>
            <a:off x="4822263" y="492848"/>
            <a:ext cx="4181060" cy="8092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DERS ARAÇLARI</a:t>
            </a:r>
            <a:endParaRPr lang="en-US" sz="3200" b="1" dirty="0"/>
          </a:p>
        </p:txBody>
      </p:sp>
    </p:spTree>
    <p:extLst>
      <p:ext uri="{BB962C8B-B14F-4D97-AF65-F5344CB8AC3E}">
        <p14:creationId xmlns:p14="http://schemas.microsoft.com/office/powerpoint/2010/main" val="42012599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987825" y="5367338"/>
            <a:ext cx="7179374" cy="804862"/>
          </a:xfrm>
        </p:spPr>
        <p:txBody>
          <a:bodyPr>
            <a:noAutofit/>
          </a:bodyPr>
          <a:lstStyle/>
          <a:p>
            <a:r>
              <a:rPr lang="en-US" sz="2400" dirty="0" smtClean="0"/>
              <a:t>    KİTAPLARDAN RESİM/ŞEMA PERDEYE YANSITILIRDI</a:t>
            </a:r>
            <a:endParaRPr lang="en-US" sz="2400" dirty="0"/>
          </a:p>
        </p:txBody>
      </p:sp>
      <p:pic>
        <p:nvPicPr>
          <p:cNvPr id="5" name="Picture Placeholder 4"/>
          <p:cNvPicPr>
            <a:picLocks noGrp="1" noChangeAspect="1"/>
          </p:cNvPicPr>
          <p:nvPr>
            <p:ph type="pic" idx="1"/>
          </p:nvPr>
        </p:nvPicPr>
        <p:blipFill>
          <a:blip r:embed="rId2"/>
          <a:srcRect l="4639" r="4639"/>
          <a:stretch>
            <a:fillRect/>
          </a:stretch>
        </p:blipFill>
        <p:spPr>
          <a:prstGeom prst="rect">
            <a:avLst/>
          </a:prstGeom>
        </p:spPr>
      </p:pic>
    </p:spTree>
    <p:extLst>
      <p:ext uri="{BB962C8B-B14F-4D97-AF65-F5344CB8AC3E}">
        <p14:creationId xmlns:p14="http://schemas.microsoft.com/office/powerpoint/2010/main" val="282392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l="2462" r="2241"/>
          <a:stretch/>
        </p:blipFill>
        <p:spPr>
          <a:xfrm>
            <a:off x="0" y="980574"/>
            <a:ext cx="9144000" cy="5877425"/>
          </a:xfrm>
          <a:prstGeom prst="rect">
            <a:avLst/>
          </a:prstGeom>
        </p:spPr>
      </p:pic>
      <p:sp>
        <p:nvSpPr>
          <p:cNvPr id="3" name="Rectangle 2"/>
          <p:cNvSpPr/>
          <p:nvPr/>
        </p:nvSpPr>
        <p:spPr>
          <a:xfrm>
            <a:off x="1463040" y="184863"/>
            <a:ext cx="5916469" cy="5304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KİTAPLARIMIZDAN BAZILARI</a:t>
            </a:r>
            <a:endParaRPr lang="en-US" sz="3200" b="1" dirty="0"/>
          </a:p>
        </p:txBody>
      </p:sp>
    </p:spTree>
    <p:extLst>
      <p:ext uri="{BB962C8B-B14F-4D97-AF65-F5344CB8AC3E}">
        <p14:creationId xmlns:p14="http://schemas.microsoft.com/office/powerpoint/2010/main" val="10231002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l="2336"/>
          <a:stretch/>
        </p:blipFill>
        <p:spPr>
          <a:xfrm>
            <a:off x="1045029" y="644355"/>
            <a:ext cx="6918084" cy="5502005"/>
          </a:xfrm>
          <a:prstGeom prst="rect">
            <a:avLst/>
          </a:prstGeom>
        </p:spPr>
      </p:pic>
    </p:spTree>
    <p:extLst>
      <p:ext uri="{BB962C8B-B14F-4D97-AF65-F5344CB8AC3E}">
        <p14:creationId xmlns:p14="http://schemas.microsoft.com/office/powerpoint/2010/main" val="3643293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1517140"/>
            <a:ext cx="5486400" cy="617440"/>
          </a:xfrm>
        </p:spPr>
        <p:txBody>
          <a:bodyPr/>
          <a:lstStyle/>
          <a:p>
            <a:r>
              <a:rPr lang="en-US" dirty="0" smtClean="0"/>
              <a:t>                </a:t>
            </a:r>
            <a:r>
              <a:rPr lang="en-US" dirty="0" smtClean="0">
                <a:solidFill>
                  <a:schemeClr val="bg1"/>
                </a:solidFill>
              </a:rPr>
              <a:t>TEPEGÖZ</a:t>
            </a:r>
            <a:endParaRPr lang="en-US" dirty="0">
              <a:solidFill>
                <a:schemeClr val="bg1"/>
              </a:solidFill>
            </a:endParaRPr>
          </a:p>
        </p:txBody>
      </p:sp>
      <p:sp>
        <p:nvSpPr>
          <p:cNvPr id="4" name="Text Placeholder 3"/>
          <p:cNvSpPr>
            <a:spLocks noGrp="1"/>
          </p:cNvSpPr>
          <p:nvPr>
            <p:ph type="body" sz="half" idx="2"/>
          </p:nvPr>
        </p:nvSpPr>
        <p:spPr>
          <a:xfrm>
            <a:off x="0" y="5367338"/>
            <a:ext cx="9013907" cy="804862"/>
          </a:xfrm>
        </p:spPr>
        <p:txBody>
          <a:bodyPr>
            <a:noAutofit/>
          </a:bodyPr>
          <a:lstStyle/>
          <a:p>
            <a:r>
              <a:rPr lang="en-US" sz="2400" dirty="0" smtClean="0"/>
              <a:t>   ASETAT YAPRAKLARA ÖNCEDEN  VEYA O AN YAZILIR, YANSITILIRDI</a:t>
            </a:r>
            <a:endParaRPr lang="en-US" sz="2400" dirty="0"/>
          </a:p>
        </p:txBody>
      </p:sp>
      <p:pic>
        <p:nvPicPr>
          <p:cNvPr id="5" name="Picture Placeholder 4" descr="TEPEGÖZ.jpeg"/>
          <p:cNvPicPr>
            <a:picLocks noGrp="1" noChangeAspect="1"/>
          </p:cNvPicPr>
          <p:nvPr>
            <p:ph type="pic" idx="1"/>
          </p:nvPr>
        </p:nvPicPr>
        <p:blipFill>
          <a:blip r:embed="rId2">
            <a:extLst>
              <a:ext uri="{28A0092B-C50C-407E-A947-70E740481C1C}">
                <a14:useLocalDpi xmlns:a14="http://schemas.microsoft.com/office/drawing/2010/main" val="0"/>
              </a:ext>
            </a:extLst>
          </a:blip>
          <a:srcRect l="-16667" r="-16667"/>
          <a:stretch>
            <a:fillRect/>
          </a:stretch>
        </p:blipFill>
        <p:spPr>
          <a:xfrm>
            <a:off x="1253888" y="246977"/>
            <a:ext cx="6024800" cy="4480598"/>
          </a:xfrm>
          <a:prstGeom prst="rect">
            <a:avLst/>
          </a:prstGeom>
        </p:spPr>
      </p:pic>
      <p:sp>
        <p:nvSpPr>
          <p:cNvPr id="3" name="Rectangle 2"/>
          <p:cNvSpPr/>
          <p:nvPr/>
        </p:nvSpPr>
        <p:spPr>
          <a:xfrm>
            <a:off x="2892916" y="1781757"/>
            <a:ext cx="1199503" cy="9144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TEPEGÖZ</a:t>
            </a:r>
            <a:endParaRPr lang="en-US" dirty="0">
              <a:solidFill>
                <a:schemeClr val="bg1"/>
              </a:solidFill>
            </a:endParaRPr>
          </a:p>
        </p:txBody>
      </p:sp>
    </p:spTree>
    <p:extLst>
      <p:ext uri="{BB962C8B-B14F-4D97-AF65-F5344CB8AC3E}">
        <p14:creationId xmlns:p14="http://schemas.microsoft.com/office/powerpoint/2010/main" val="20641836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POWERPOINT ÖNCESİ</a:t>
            </a:r>
            <a:endParaRPr lang="en-US" sz="4000" b="1" dirty="0"/>
          </a:p>
        </p:txBody>
      </p:sp>
      <p:sp>
        <p:nvSpPr>
          <p:cNvPr id="3" name="Content Placeholder 2"/>
          <p:cNvSpPr>
            <a:spLocks noGrp="1"/>
          </p:cNvSpPr>
          <p:nvPr>
            <p:ph idx="1"/>
          </p:nvPr>
        </p:nvSpPr>
        <p:spPr>
          <a:xfrm>
            <a:off x="229317" y="2116939"/>
            <a:ext cx="8457483" cy="4009224"/>
          </a:xfrm>
        </p:spPr>
        <p:txBody>
          <a:bodyPr>
            <a:normAutofit/>
          </a:bodyPr>
          <a:lstStyle/>
          <a:p>
            <a:r>
              <a:rPr lang="en-US" sz="2800" dirty="0" err="1" smtClean="0"/>
              <a:t>Yazı</a:t>
            </a:r>
            <a:r>
              <a:rPr lang="en-US" sz="2800" dirty="0" smtClean="0"/>
              <a:t> </a:t>
            </a:r>
            <a:r>
              <a:rPr lang="en-US" sz="2800" dirty="0" err="1" smtClean="0"/>
              <a:t>makinası</a:t>
            </a:r>
            <a:r>
              <a:rPr lang="en-US" sz="2800" dirty="0" smtClean="0"/>
              <a:t> </a:t>
            </a:r>
            <a:r>
              <a:rPr lang="en-US" sz="2800" dirty="0" err="1" smtClean="0"/>
              <a:t>ile</a:t>
            </a:r>
            <a:r>
              <a:rPr lang="en-US" sz="2800" dirty="0" smtClean="0"/>
              <a:t> </a:t>
            </a:r>
            <a:r>
              <a:rPr lang="en-US" sz="2800" dirty="0" err="1" smtClean="0"/>
              <a:t>sayfa</a:t>
            </a:r>
            <a:r>
              <a:rPr lang="en-US" sz="2800" dirty="0" smtClean="0"/>
              <a:t> </a:t>
            </a:r>
            <a:r>
              <a:rPr lang="en-US" sz="2800" dirty="0" err="1" smtClean="0"/>
              <a:t>hazırlanır</a:t>
            </a:r>
            <a:r>
              <a:rPr lang="en-US" sz="2800" dirty="0" smtClean="0"/>
              <a:t> </a:t>
            </a:r>
          </a:p>
          <a:p>
            <a:r>
              <a:rPr lang="en-US" sz="2800" dirty="0" err="1" smtClean="0"/>
              <a:t>Fotoğrafı</a:t>
            </a:r>
            <a:r>
              <a:rPr lang="en-US" sz="2800" dirty="0" smtClean="0"/>
              <a:t> </a:t>
            </a:r>
            <a:r>
              <a:rPr lang="en-US" sz="2800" dirty="0" err="1" smtClean="0"/>
              <a:t>çekilir</a:t>
            </a:r>
            <a:endParaRPr lang="en-US" sz="2800" dirty="0" smtClean="0"/>
          </a:p>
          <a:p>
            <a:r>
              <a:rPr lang="en-US" sz="2800" dirty="0" smtClean="0"/>
              <a:t>Film </a:t>
            </a:r>
            <a:r>
              <a:rPr lang="en-US" sz="2800" dirty="0" err="1" smtClean="0"/>
              <a:t>banyo</a:t>
            </a:r>
            <a:r>
              <a:rPr lang="en-US" sz="2800" dirty="0" smtClean="0"/>
              <a:t> </a:t>
            </a:r>
            <a:r>
              <a:rPr lang="en-US" sz="2800" dirty="0" err="1" smtClean="0"/>
              <a:t>edilir</a:t>
            </a:r>
            <a:endParaRPr lang="en-US" sz="2800" dirty="0" smtClean="0"/>
          </a:p>
          <a:p>
            <a:r>
              <a:rPr lang="en-US" sz="2800" dirty="0" err="1" smtClean="0"/>
              <a:t>Kasetlere</a:t>
            </a:r>
            <a:r>
              <a:rPr lang="en-US" sz="2800" dirty="0" smtClean="0"/>
              <a:t> </a:t>
            </a:r>
            <a:r>
              <a:rPr lang="en-US" sz="2800" dirty="0" err="1" smtClean="0"/>
              <a:t>uygun</a:t>
            </a:r>
            <a:r>
              <a:rPr lang="en-US" sz="2800" dirty="0" smtClean="0"/>
              <a:t> </a:t>
            </a:r>
            <a:r>
              <a:rPr lang="en-US" sz="2800" dirty="0" err="1" smtClean="0"/>
              <a:t>kesilir</a:t>
            </a:r>
            <a:r>
              <a:rPr lang="en-US" sz="2800" dirty="0" smtClean="0"/>
              <a:t> </a:t>
            </a:r>
          </a:p>
          <a:p>
            <a:r>
              <a:rPr lang="en-US" sz="2800" dirty="0" err="1" smtClean="0"/>
              <a:t>Kasetlere</a:t>
            </a:r>
            <a:r>
              <a:rPr lang="en-US" sz="2800" dirty="0" smtClean="0"/>
              <a:t> </a:t>
            </a:r>
            <a:r>
              <a:rPr lang="en-US" sz="2800" dirty="0" err="1" smtClean="0"/>
              <a:t>yerleştirilir</a:t>
            </a:r>
            <a:r>
              <a:rPr lang="en-US" sz="2800" dirty="0" smtClean="0"/>
              <a:t> </a:t>
            </a:r>
          </a:p>
          <a:p>
            <a:r>
              <a:rPr lang="en-US" sz="2800" dirty="0" err="1" smtClean="0"/>
              <a:t>Ters</a:t>
            </a:r>
            <a:r>
              <a:rPr lang="en-US" sz="2800" dirty="0" smtClean="0"/>
              <a:t> </a:t>
            </a:r>
            <a:r>
              <a:rPr lang="en-US" sz="2800" dirty="0" err="1" smtClean="0"/>
              <a:t>görülmemesi</a:t>
            </a:r>
            <a:r>
              <a:rPr lang="en-US" sz="2800" dirty="0" smtClean="0"/>
              <a:t> </a:t>
            </a:r>
            <a:r>
              <a:rPr lang="en-US" sz="2800" dirty="0" err="1" smtClean="0"/>
              <a:t>için</a:t>
            </a:r>
            <a:r>
              <a:rPr lang="en-US" sz="2800" dirty="0" smtClean="0"/>
              <a:t> </a:t>
            </a:r>
            <a:r>
              <a:rPr lang="en-US" sz="2800" dirty="0" err="1" smtClean="0"/>
              <a:t>işaretlenir</a:t>
            </a:r>
            <a:r>
              <a:rPr lang="en-US" sz="2800" dirty="0" smtClean="0"/>
              <a:t>, </a:t>
            </a:r>
            <a:r>
              <a:rPr lang="en-US" sz="2800" dirty="0" err="1" smtClean="0"/>
              <a:t>sıra</a:t>
            </a:r>
            <a:r>
              <a:rPr lang="en-US" sz="2800" dirty="0" smtClean="0"/>
              <a:t> </a:t>
            </a:r>
            <a:r>
              <a:rPr lang="en-US" sz="2800" dirty="0" err="1" smtClean="0"/>
              <a:t>numarası</a:t>
            </a:r>
            <a:r>
              <a:rPr lang="en-US" sz="2800" dirty="0" smtClean="0"/>
              <a:t> </a:t>
            </a:r>
            <a:r>
              <a:rPr lang="en-US" sz="2800" dirty="0" err="1" smtClean="0"/>
              <a:t>verilir</a:t>
            </a:r>
            <a:endParaRPr lang="en-US" sz="2800" dirty="0" smtClean="0"/>
          </a:p>
          <a:p>
            <a:r>
              <a:rPr lang="en-US" sz="2800" dirty="0" err="1"/>
              <a:t>K</a:t>
            </a:r>
            <a:r>
              <a:rPr lang="en-US" sz="2800" dirty="0" err="1" smtClean="0"/>
              <a:t>aset</a:t>
            </a:r>
            <a:r>
              <a:rPr lang="en-US" sz="2800" dirty="0" smtClean="0"/>
              <a:t> </a:t>
            </a:r>
            <a:r>
              <a:rPr lang="en-US" sz="2800" dirty="0" err="1" smtClean="0"/>
              <a:t>taşıyıcıya</a:t>
            </a:r>
            <a:r>
              <a:rPr lang="en-US" sz="2800" dirty="0" smtClean="0"/>
              <a:t> </a:t>
            </a:r>
            <a:r>
              <a:rPr lang="en-US" sz="2800" dirty="0" err="1" smtClean="0"/>
              <a:t>yerleştirilir</a:t>
            </a:r>
            <a:endParaRPr lang="en-US" sz="2800" dirty="0"/>
          </a:p>
        </p:txBody>
      </p:sp>
    </p:spTree>
    <p:extLst>
      <p:ext uri="{BB962C8B-B14F-4D97-AF65-F5344CB8AC3E}">
        <p14:creationId xmlns:p14="http://schemas.microsoft.com/office/powerpoint/2010/main" val="30271345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_369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95222"/>
            <a:ext cx="7938434" cy="5953826"/>
          </a:xfrm>
          <a:prstGeom prst="rect">
            <a:avLst/>
          </a:prstGeom>
        </p:spPr>
      </p:pic>
    </p:spTree>
    <p:extLst>
      <p:ext uri="{BB962C8B-B14F-4D97-AF65-F5344CB8AC3E}">
        <p14:creationId xmlns:p14="http://schemas.microsoft.com/office/powerpoint/2010/main" val="15215941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b="1" dirty="0" smtClean="0"/>
              <a:t>KONULAR ARASINDA HATIRLADIKLARIM</a:t>
            </a:r>
            <a:endParaRPr lang="en-US" sz="3200" b="1" dirty="0"/>
          </a:p>
        </p:txBody>
      </p:sp>
      <p:sp>
        <p:nvSpPr>
          <p:cNvPr id="7" name="Text Placeholder 6"/>
          <p:cNvSpPr>
            <a:spLocks noGrp="1"/>
          </p:cNvSpPr>
          <p:nvPr>
            <p:ph type="body" idx="1"/>
          </p:nvPr>
        </p:nvSpPr>
        <p:spPr/>
        <p:txBody>
          <a:bodyPr/>
          <a:lstStyle/>
          <a:p>
            <a:endParaRPr lang="en-US"/>
          </a:p>
        </p:txBody>
      </p:sp>
      <p:sp>
        <p:nvSpPr>
          <p:cNvPr id="8" name="Content Placeholder 7"/>
          <p:cNvSpPr>
            <a:spLocks noGrp="1"/>
          </p:cNvSpPr>
          <p:nvPr>
            <p:ph sz="half" idx="2"/>
          </p:nvPr>
        </p:nvSpPr>
        <p:spPr/>
        <p:txBody>
          <a:bodyPr>
            <a:normAutofit/>
          </a:bodyPr>
          <a:lstStyle/>
          <a:p>
            <a:r>
              <a:rPr lang="en-US" dirty="0" smtClean="0"/>
              <a:t>SERVİKAL KANSERDE KOLPOSKOPİ</a:t>
            </a:r>
          </a:p>
          <a:p>
            <a:endParaRPr lang="en-US" dirty="0" smtClean="0"/>
          </a:p>
          <a:p>
            <a:endParaRPr lang="en-US" dirty="0"/>
          </a:p>
          <a:p>
            <a:endParaRPr lang="en-US" dirty="0" smtClean="0"/>
          </a:p>
          <a:p>
            <a:r>
              <a:rPr lang="en-US" dirty="0" smtClean="0"/>
              <a:t>“ULTRASCHALL” İLE METASTATİK LENF NODU LOKALİZASYONU</a:t>
            </a:r>
          </a:p>
          <a:p>
            <a:endParaRPr lang="en-US" dirty="0"/>
          </a:p>
        </p:txBody>
      </p:sp>
      <p:sp>
        <p:nvSpPr>
          <p:cNvPr id="9" name="Text Placeholder 8"/>
          <p:cNvSpPr>
            <a:spLocks noGrp="1"/>
          </p:cNvSpPr>
          <p:nvPr>
            <p:ph type="body" sz="quarter" idx="3"/>
          </p:nvPr>
        </p:nvSpPr>
        <p:spPr/>
        <p:txBody>
          <a:bodyPr/>
          <a:lstStyle/>
          <a:p>
            <a:endParaRPr lang="en-US"/>
          </a:p>
        </p:txBody>
      </p:sp>
      <p:pic>
        <p:nvPicPr>
          <p:cNvPr id="2" name="Content Placeholder 1"/>
          <p:cNvPicPr>
            <a:picLocks noGrp="1" noChangeAspect="1"/>
          </p:cNvPicPr>
          <p:nvPr>
            <p:ph sz="quarter" idx="4"/>
          </p:nvPr>
        </p:nvPicPr>
        <p:blipFill>
          <a:blip r:embed="rId2" cstate="print">
            <a:extLst>
              <a:ext uri="{28A0092B-C50C-407E-A947-70E740481C1C}">
                <a14:useLocalDpi xmlns:a14="http://schemas.microsoft.com/office/drawing/2010/main"/>
              </a:ext>
            </a:extLst>
          </a:blip>
          <a:srcRect/>
          <a:stretch>
            <a:fillRect/>
          </a:stretch>
        </p:blipFill>
        <p:spPr>
          <a:xfrm>
            <a:off x="5659358" y="1535113"/>
            <a:ext cx="2240385" cy="2446909"/>
          </a:xfrm>
        </p:spPr>
      </p:pic>
      <p:pic>
        <p:nvPicPr>
          <p:cNvPr id="4" name="Picture 3"/>
          <p:cNvPicPr>
            <a:picLocks noChangeAspect="1"/>
          </p:cNvPicPr>
          <p:nvPr/>
        </p:nvPicPr>
        <p:blipFill>
          <a:blip r:embed="rId3"/>
          <a:stretch>
            <a:fillRect/>
          </a:stretch>
        </p:blipFill>
        <p:spPr>
          <a:xfrm>
            <a:off x="5647198" y="3982022"/>
            <a:ext cx="2222500" cy="2844800"/>
          </a:xfrm>
          <a:prstGeom prst="rect">
            <a:avLst/>
          </a:prstGeom>
        </p:spPr>
      </p:pic>
    </p:spTree>
    <p:extLst>
      <p:ext uri="{BB962C8B-B14F-4D97-AF65-F5344CB8AC3E}">
        <p14:creationId xmlns:p14="http://schemas.microsoft.com/office/powerpoint/2010/main" val="37551352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odak2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5747" y="1720026"/>
            <a:ext cx="5110969" cy="3681175"/>
          </a:xfrm>
          <a:prstGeom prst="rect">
            <a:avLst/>
          </a:prstGeom>
        </p:spPr>
      </p:pic>
    </p:spTree>
    <p:extLst>
      <p:ext uri="{BB962C8B-B14F-4D97-AF65-F5344CB8AC3E}">
        <p14:creationId xmlns:p14="http://schemas.microsoft.com/office/powerpoint/2010/main" val="13334438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t>KAYNAK</a:t>
            </a:r>
            <a:r>
              <a:rPr lang="en-US" b="1" dirty="0" smtClean="0"/>
              <a:t> ARAŞTIRMASI</a:t>
            </a:r>
            <a:endParaRPr lang="en-US" b="1" dirty="0"/>
          </a:p>
        </p:txBody>
      </p:sp>
      <p:sp>
        <p:nvSpPr>
          <p:cNvPr id="5" name="Text Placeholder 4"/>
          <p:cNvSpPr>
            <a:spLocks noGrp="1"/>
          </p:cNvSpPr>
          <p:nvPr>
            <p:ph type="body" idx="1"/>
          </p:nvPr>
        </p:nvSpPr>
        <p:spPr/>
        <p:txBody>
          <a:bodyPr/>
          <a:lstStyle/>
          <a:p>
            <a:endParaRPr lang="en-US"/>
          </a:p>
        </p:txBody>
      </p:sp>
      <p:sp>
        <p:nvSpPr>
          <p:cNvPr id="6" name="Content Placeholder 5"/>
          <p:cNvSpPr>
            <a:spLocks noGrp="1"/>
          </p:cNvSpPr>
          <p:nvPr>
            <p:ph sz="half" idx="2"/>
          </p:nvPr>
        </p:nvSpPr>
        <p:spPr/>
        <p:txBody>
          <a:bodyPr/>
          <a:lstStyle/>
          <a:p>
            <a:endParaRPr lang="en-US" dirty="0" smtClean="0"/>
          </a:p>
          <a:p>
            <a:r>
              <a:rPr lang="en-US" dirty="0" smtClean="0"/>
              <a:t>Index </a:t>
            </a:r>
            <a:r>
              <a:rPr lang="en-US" dirty="0" err="1" smtClean="0"/>
              <a:t>Medicus</a:t>
            </a:r>
            <a:r>
              <a:rPr lang="en-US" dirty="0" smtClean="0"/>
              <a:t> </a:t>
            </a:r>
          </a:p>
          <a:p>
            <a:r>
              <a:rPr lang="en-US" dirty="0" err="1" smtClean="0"/>
              <a:t>Abone</a:t>
            </a:r>
            <a:r>
              <a:rPr lang="en-US" dirty="0" smtClean="0"/>
              <a:t> </a:t>
            </a:r>
            <a:r>
              <a:rPr lang="en-US" dirty="0" err="1" smtClean="0"/>
              <a:t>olunan</a:t>
            </a:r>
            <a:r>
              <a:rPr lang="en-US" dirty="0" smtClean="0"/>
              <a:t> </a:t>
            </a:r>
            <a:r>
              <a:rPr lang="en-US" dirty="0" err="1" smtClean="0"/>
              <a:t>yabancı</a:t>
            </a:r>
            <a:r>
              <a:rPr lang="en-US" dirty="0" smtClean="0"/>
              <a:t> </a:t>
            </a:r>
            <a:r>
              <a:rPr lang="en-US" dirty="0" err="1" smtClean="0"/>
              <a:t>dergiler</a:t>
            </a:r>
            <a:endParaRPr lang="en-US" dirty="0" smtClean="0"/>
          </a:p>
          <a:p>
            <a:r>
              <a:rPr lang="en-US" dirty="0" err="1" smtClean="0"/>
              <a:t>Klinik</a:t>
            </a:r>
            <a:r>
              <a:rPr lang="en-US" dirty="0" smtClean="0"/>
              <a:t> </a:t>
            </a:r>
            <a:r>
              <a:rPr lang="en-US" dirty="0" err="1" smtClean="0"/>
              <a:t>kütüphanesindeki</a:t>
            </a:r>
            <a:r>
              <a:rPr lang="en-US" dirty="0" smtClean="0"/>
              <a:t> </a:t>
            </a:r>
            <a:r>
              <a:rPr lang="en-US" dirty="0" err="1" smtClean="0"/>
              <a:t>kitaplar</a:t>
            </a:r>
            <a:r>
              <a:rPr lang="en-US" dirty="0" smtClean="0"/>
              <a:t> </a:t>
            </a:r>
          </a:p>
          <a:p>
            <a:r>
              <a:rPr lang="en-US" dirty="0" err="1" smtClean="0"/>
              <a:t>Fakülte</a:t>
            </a:r>
            <a:r>
              <a:rPr lang="en-US" dirty="0" smtClean="0"/>
              <a:t> </a:t>
            </a:r>
            <a:r>
              <a:rPr lang="en-US" dirty="0" err="1" smtClean="0"/>
              <a:t>kütüphanesi</a:t>
            </a:r>
            <a:endParaRPr lang="en-US" dirty="0"/>
          </a:p>
        </p:txBody>
      </p:sp>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p:txBody>
          <a:bodyPr/>
          <a:lstStyle/>
          <a:p>
            <a:endParaRPr lang="en-US" dirty="0" smtClean="0"/>
          </a:p>
          <a:p>
            <a:r>
              <a:rPr lang="en-US" dirty="0" err="1" smtClean="0"/>
              <a:t>IM’da</a:t>
            </a:r>
            <a:r>
              <a:rPr lang="en-US" dirty="0" smtClean="0"/>
              <a:t> </a:t>
            </a:r>
            <a:r>
              <a:rPr lang="en-US" dirty="0" err="1" smtClean="0"/>
              <a:t>bulunan</a:t>
            </a:r>
            <a:r>
              <a:rPr lang="en-US" dirty="0" smtClean="0"/>
              <a:t> </a:t>
            </a:r>
            <a:r>
              <a:rPr lang="en-US" dirty="0" err="1" smtClean="0"/>
              <a:t>makalelere</a:t>
            </a:r>
            <a:r>
              <a:rPr lang="en-US" dirty="0" smtClean="0"/>
              <a:t> </a:t>
            </a:r>
            <a:r>
              <a:rPr lang="en-US" dirty="0" err="1" smtClean="0"/>
              <a:t>genellikle</a:t>
            </a:r>
            <a:r>
              <a:rPr lang="en-US" dirty="0" smtClean="0"/>
              <a:t> ULAŞILAMAZDI !</a:t>
            </a:r>
          </a:p>
          <a:p>
            <a:endParaRPr lang="en-US" dirty="0" smtClean="0"/>
          </a:p>
          <a:p>
            <a:r>
              <a:rPr lang="en-US" dirty="0" smtClean="0"/>
              <a:t>Form </a:t>
            </a:r>
            <a:r>
              <a:rPr lang="en-US" dirty="0" err="1" smtClean="0"/>
              <a:t>doldurularak</a:t>
            </a:r>
            <a:r>
              <a:rPr lang="en-US" dirty="0" smtClean="0"/>
              <a:t> </a:t>
            </a:r>
            <a:r>
              <a:rPr lang="en-US" dirty="0" err="1" smtClean="0"/>
              <a:t>istek</a:t>
            </a:r>
            <a:r>
              <a:rPr lang="en-US" dirty="0" smtClean="0"/>
              <a:t> </a:t>
            </a:r>
            <a:r>
              <a:rPr lang="en-US" dirty="0" err="1" smtClean="0"/>
              <a:t>yapılıp</a:t>
            </a:r>
            <a:r>
              <a:rPr lang="en-US" dirty="0" smtClean="0"/>
              <a:t> </a:t>
            </a:r>
            <a:r>
              <a:rPr lang="en-US" dirty="0" err="1" smtClean="0"/>
              <a:t>beklenirdi</a:t>
            </a:r>
            <a:r>
              <a:rPr lang="en-US" dirty="0" smtClean="0"/>
              <a:t> !</a:t>
            </a:r>
            <a:endParaRPr lang="en-US" dirty="0"/>
          </a:p>
        </p:txBody>
      </p:sp>
    </p:spTree>
    <p:extLst>
      <p:ext uri="{BB962C8B-B14F-4D97-AF65-F5344CB8AC3E}">
        <p14:creationId xmlns:p14="http://schemas.microsoft.com/office/powerpoint/2010/main" val="15131075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TEZ YAZMA VE ÇOĞALTMA</a:t>
            </a:r>
            <a:endParaRPr lang="en-US" sz="4000" b="1" dirty="0"/>
          </a:p>
        </p:txBody>
      </p:sp>
      <p:sp>
        <p:nvSpPr>
          <p:cNvPr id="3" name="Text Placeholder 2"/>
          <p:cNvSpPr>
            <a:spLocks noGrp="1"/>
          </p:cNvSpPr>
          <p:nvPr>
            <p:ph type="body" idx="1"/>
          </p:nvPr>
        </p:nvSpPr>
        <p:spPr/>
        <p:txBody>
          <a:bodyPr/>
          <a:lstStyle/>
          <a:p>
            <a:r>
              <a:rPr lang="en-US" dirty="0" smtClean="0"/>
              <a:t>DAKTİLO</a:t>
            </a:r>
            <a:endParaRPr lang="en-US" dirty="0"/>
          </a:p>
        </p:txBody>
      </p:sp>
      <p:pic>
        <p:nvPicPr>
          <p:cNvPr id="11" name="Content Placeholder 10"/>
          <p:cNvPicPr>
            <a:picLocks noGrp="1" noChangeAspect="1"/>
          </p:cNvPicPr>
          <p:nvPr>
            <p:ph sz="half" idx="2"/>
          </p:nvPr>
        </p:nvPicPr>
        <p:blipFill>
          <a:blip r:embed="rId2"/>
          <a:srcRect l="13957" r="13957"/>
          <a:stretch>
            <a:fillRect/>
          </a:stretch>
        </p:blipFill>
        <p:spPr/>
      </p:pic>
      <p:sp>
        <p:nvSpPr>
          <p:cNvPr id="5" name="Text Placeholder 4"/>
          <p:cNvSpPr>
            <a:spLocks noGrp="1"/>
          </p:cNvSpPr>
          <p:nvPr>
            <p:ph type="body" sz="quarter" idx="3"/>
          </p:nvPr>
        </p:nvSpPr>
        <p:spPr/>
        <p:txBody>
          <a:bodyPr/>
          <a:lstStyle/>
          <a:p>
            <a:r>
              <a:rPr lang="en-US" dirty="0" smtClean="0"/>
              <a:t>TEKSİR MAKİNASI</a:t>
            </a:r>
            <a:endParaRPr lang="en-US" dirty="0"/>
          </a:p>
        </p:txBody>
      </p:sp>
      <p:pic>
        <p:nvPicPr>
          <p:cNvPr id="12" name="Content Placeholder 11" descr="gestetner2.jpeg"/>
          <p:cNvPicPr>
            <a:picLocks noGrp="1" noChangeAspect="1"/>
          </p:cNvPicPr>
          <p:nvPr>
            <p:ph sz="quarter" idx="4"/>
          </p:nvPr>
        </p:nvPicPr>
        <p:blipFill>
          <a:blip r:embed="rId3">
            <a:extLst>
              <a:ext uri="{28A0092B-C50C-407E-A947-70E740481C1C}">
                <a14:useLocalDpi xmlns:a14="http://schemas.microsoft.com/office/drawing/2010/main" val="0"/>
              </a:ext>
            </a:extLst>
          </a:blip>
          <a:srcRect l="15965" r="15965"/>
          <a:stretch>
            <a:fillRect/>
          </a:stretch>
        </p:blipFill>
        <p:spPr/>
      </p:pic>
    </p:spTree>
    <p:extLst>
      <p:ext uri="{BB962C8B-B14F-4D97-AF65-F5344CB8AC3E}">
        <p14:creationId xmlns:p14="http://schemas.microsoft.com/office/powerpoint/2010/main" val="7669254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6397" y="274638"/>
            <a:ext cx="8802230" cy="1143000"/>
          </a:xfrm>
        </p:spPr>
        <p:txBody>
          <a:bodyPr>
            <a:noAutofit/>
          </a:bodyPr>
          <a:lstStyle/>
          <a:p>
            <a:r>
              <a:rPr lang="en-US" sz="3200" b="1" dirty="0" smtClean="0"/>
              <a:t>KADIN HASTALIKLARI VE DOĞUM KLİNİKLERİNDE UYGULANMAYANLAR</a:t>
            </a:r>
            <a:endParaRPr lang="en-US" sz="3200" b="1" dirty="0"/>
          </a:p>
        </p:txBody>
      </p:sp>
      <p:sp>
        <p:nvSpPr>
          <p:cNvPr id="8" name="Content Placeholder 7"/>
          <p:cNvSpPr>
            <a:spLocks noGrp="1"/>
          </p:cNvSpPr>
          <p:nvPr>
            <p:ph idx="1"/>
          </p:nvPr>
        </p:nvSpPr>
        <p:spPr/>
        <p:txBody>
          <a:bodyPr>
            <a:normAutofit/>
          </a:bodyPr>
          <a:lstStyle/>
          <a:p>
            <a:r>
              <a:rPr lang="en-US" sz="2800" dirty="0" err="1" smtClean="0"/>
              <a:t>İntrakaviter</a:t>
            </a:r>
            <a:r>
              <a:rPr lang="en-US" sz="2800" dirty="0" smtClean="0"/>
              <a:t> RADİUM</a:t>
            </a:r>
          </a:p>
          <a:p>
            <a:r>
              <a:rPr lang="en-US" sz="2800" dirty="0" err="1" smtClean="0"/>
              <a:t>İntraservikal</a:t>
            </a:r>
            <a:r>
              <a:rPr lang="en-US" sz="2800" dirty="0" smtClean="0"/>
              <a:t> RADİUM</a:t>
            </a:r>
          </a:p>
          <a:p>
            <a:r>
              <a:rPr lang="en-US" sz="2800" dirty="0" err="1" smtClean="0"/>
              <a:t>Uterin</a:t>
            </a:r>
            <a:r>
              <a:rPr lang="en-US" sz="2800" dirty="0" smtClean="0"/>
              <a:t> CAESİUM</a:t>
            </a:r>
          </a:p>
          <a:p>
            <a:r>
              <a:rPr lang="en-US" sz="2800" dirty="0" err="1" smtClean="0"/>
              <a:t>İntraperitoneal</a:t>
            </a:r>
            <a:r>
              <a:rPr lang="en-US" sz="2800" dirty="0" smtClean="0"/>
              <a:t> RADİOAKTİF SIVI </a:t>
            </a:r>
            <a:r>
              <a:rPr lang="en-US" sz="2800" dirty="0" err="1" smtClean="0"/>
              <a:t>enjeksiyonu</a:t>
            </a:r>
            <a:endParaRPr lang="en-US" sz="2800" dirty="0" smtClean="0"/>
          </a:p>
          <a:p>
            <a:r>
              <a:rPr lang="en-US" sz="2800" dirty="0" err="1" smtClean="0"/>
              <a:t>Lenfanjiyografi</a:t>
            </a:r>
            <a:endParaRPr lang="en-US" sz="2800" dirty="0" smtClean="0"/>
          </a:p>
          <a:p>
            <a:r>
              <a:rPr lang="en-US" sz="2800" dirty="0" err="1" smtClean="0"/>
              <a:t>Laparatomi</a:t>
            </a:r>
            <a:r>
              <a:rPr lang="en-US" sz="2800" dirty="0" smtClean="0"/>
              <a:t> </a:t>
            </a:r>
            <a:r>
              <a:rPr lang="en-US" sz="2800" dirty="0" err="1" smtClean="0"/>
              <a:t>sonrası</a:t>
            </a:r>
            <a:r>
              <a:rPr lang="en-US" sz="2800" dirty="0" smtClean="0"/>
              <a:t> </a:t>
            </a:r>
            <a:r>
              <a:rPr lang="en-US" sz="2800" dirty="0" err="1" smtClean="0"/>
              <a:t>rutin</a:t>
            </a:r>
            <a:r>
              <a:rPr lang="en-US" sz="2800" dirty="0" smtClean="0"/>
              <a:t> 3 </a:t>
            </a:r>
            <a:r>
              <a:rPr lang="en-US" sz="2800" dirty="0" err="1" smtClean="0"/>
              <a:t>gün</a:t>
            </a:r>
            <a:r>
              <a:rPr lang="en-US" sz="2800" dirty="0" smtClean="0"/>
              <a:t> İV </a:t>
            </a:r>
            <a:r>
              <a:rPr lang="en-US" sz="2800" dirty="0" err="1" smtClean="0"/>
              <a:t>sıvı+antibiyotik</a:t>
            </a:r>
            <a:endParaRPr lang="en-US" sz="2800" dirty="0" smtClean="0"/>
          </a:p>
          <a:p>
            <a:r>
              <a:rPr lang="en-US" sz="2800" dirty="0" err="1" smtClean="0"/>
              <a:t>Laparatomi</a:t>
            </a:r>
            <a:r>
              <a:rPr lang="en-US" sz="2800" dirty="0" smtClean="0"/>
              <a:t> </a:t>
            </a:r>
            <a:r>
              <a:rPr lang="en-US" sz="2800" dirty="0" err="1" smtClean="0"/>
              <a:t>sonrası</a:t>
            </a:r>
            <a:r>
              <a:rPr lang="en-US" sz="2800" dirty="0" smtClean="0"/>
              <a:t> </a:t>
            </a:r>
            <a:r>
              <a:rPr lang="en-US" sz="2800" dirty="0" err="1" smtClean="0"/>
              <a:t>rutin</a:t>
            </a:r>
            <a:r>
              <a:rPr lang="en-US" sz="2800" dirty="0" smtClean="0"/>
              <a:t> 3.gün </a:t>
            </a:r>
            <a:r>
              <a:rPr lang="en-US" sz="2800" dirty="0" err="1" smtClean="0"/>
              <a:t>lavman</a:t>
            </a:r>
            <a:endParaRPr lang="en-US" sz="2800" dirty="0" smtClean="0"/>
          </a:p>
          <a:p>
            <a:r>
              <a:rPr lang="en-US" sz="2800" dirty="0" err="1" smtClean="0"/>
              <a:t>Günlük</a:t>
            </a:r>
            <a:r>
              <a:rPr lang="en-US" sz="2800" dirty="0" smtClean="0"/>
              <a:t> </a:t>
            </a:r>
            <a:r>
              <a:rPr lang="en-US" sz="2800" dirty="0" err="1" smtClean="0"/>
              <a:t>yara</a:t>
            </a:r>
            <a:r>
              <a:rPr lang="en-US" sz="2800" dirty="0" smtClean="0"/>
              <a:t> </a:t>
            </a:r>
            <a:r>
              <a:rPr lang="en-US" sz="2800" dirty="0" err="1" smtClean="0"/>
              <a:t>pansumanı</a:t>
            </a:r>
            <a:r>
              <a:rPr lang="en-US" sz="2800" dirty="0" smtClean="0"/>
              <a:t>, 8. </a:t>
            </a:r>
            <a:r>
              <a:rPr lang="en-US" sz="2800" dirty="0" err="1" smtClean="0"/>
              <a:t>gün</a:t>
            </a:r>
            <a:r>
              <a:rPr lang="en-US" sz="2800" dirty="0" smtClean="0"/>
              <a:t> </a:t>
            </a:r>
            <a:r>
              <a:rPr lang="en-US" sz="2800" dirty="0" err="1" smtClean="0"/>
              <a:t>sütür</a:t>
            </a:r>
            <a:r>
              <a:rPr lang="en-US" sz="2800" dirty="0" smtClean="0"/>
              <a:t> </a:t>
            </a:r>
            <a:r>
              <a:rPr lang="en-US" sz="2800" dirty="0" err="1" smtClean="0"/>
              <a:t>alınması</a:t>
            </a:r>
            <a:endParaRPr lang="en-US" sz="2800" dirty="0"/>
          </a:p>
        </p:txBody>
      </p:sp>
    </p:spTree>
    <p:extLst>
      <p:ext uri="{BB962C8B-B14F-4D97-AF65-F5344CB8AC3E}">
        <p14:creationId xmlns:p14="http://schemas.microsoft.com/office/powerpoint/2010/main" val="29266842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22313" y="2381556"/>
            <a:ext cx="7772400" cy="3387419"/>
          </a:xfrm>
        </p:spPr>
        <p:txBody>
          <a:bodyPr>
            <a:normAutofit/>
          </a:bodyPr>
          <a:lstStyle/>
          <a:p>
            <a:pPr algn="ctr"/>
            <a:r>
              <a:rPr lang="en-US" sz="5400" dirty="0" err="1" smtClean="0"/>
              <a:t>Ve</a:t>
            </a:r>
            <a:r>
              <a:rPr lang="en-US" sz="5400" dirty="0" smtClean="0"/>
              <a:t>…….. DEVRİM</a:t>
            </a:r>
            <a:endParaRPr lang="en-US" sz="5400" dirty="0"/>
          </a:p>
        </p:txBody>
      </p:sp>
      <p:sp>
        <p:nvSpPr>
          <p:cNvPr id="9" name="Text Placeholder 8"/>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046098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b="1" dirty="0" smtClean="0"/>
              <a:t>NELER</a:t>
            </a:r>
            <a:r>
              <a:rPr lang="en-US" b="1" dirty="0" smtClean="0"/>
              <a:t> DEĞİŞTİ  !!!</a:t>
            </a:r>
            <a:endParaRPr lang="en-US" b="1" dirty="0"/>
          </a:p>
        </p:txBody>
      </p:sp>
      <p:sp>
        <p:nvSpPr>
          <p:cNvPr id="5" name="Text Placeholder 4"/>
          <p:cNvSpPr>
            <a:spLocks noGrp="1"/>
          </p:cNvSpPr>
          <p:nvPr>
            <p:ph type="body" idx="1"/>
          </p:nvPr>
        </p:nvSpPr>
        <p:spPr/>
        <p:txBody>
          <a:bodyPr/>
          <a:lstStyle/>
          <a:p>
            <a:r>
              <a:rPr lang="en-US" dirty="0" smtClean="0"/>
              <a:t>ÇEKOSKOP !!!!!!</a:t>
            </a:r>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p:pic>
      <p:sp>
        <p:nvSpPr>
          <p:cNvPr id="7" name="Text Placeholder 6"/>
          <p:cNvSpPr>
            <a:spLocks noGrp="1"/>
          </p:cNvSpPr>
          <p:nvPr>
            <p:ph type="body" sz="quarter" idx="3"/>
          </p:nvPr>
        </p:nvSpPr>
        <p:spPr/>
        <p:txBody>
          <a:bodyPr/>
          <a:lstStyle/>
          <a:p>
            <a:r>
              <a:rPr lang="en-US" dirty="0" smtClean="0"/>
              <a:t>ULTRASONİK FKH DEDEKTÖRÜ</a:t>
            </a:r>
            <a:endParaRPr lang="en-US" dirty="0"/>
          </a:p>
        </p:txBody>
      </p:sp>
      <p:pic>
        <p:nvPicPr>
          <p:cNvPr id="10" name="Content Placeholder 9" descr="SAM_3666.JPG"/>
          <p:cNvPicPr>
            <a:picLocks noGrp="1" noChangeAspect="1"/>
          </p:cNvPicPr>
          <p:nvPr>
            <p:ph sz="quarter" idx="4"/>
          </p:nvPr>
        </p:nvPicPr>
        <p:blipFill>
          <a:blip r:embed="rId3" cstate="print">
            <a:extLst>
              <a:ext uri="{28A0092B-C50C-407E-A947-70E740481C1C}">
                <a14:useLocalDpi xmlns:a14="http://schemas.microsoft.com/office/drawing/2010/main"/>
              </a:ext>
            </a:extLst>
          </a:blip>
          <a:srcRect l="13" r="13"/>
          <a:stretch>
            <a:fillRect/>
          </a:stretch>
        </p:blipFill>
        <p:spPr/>
      </p:pic>
    </p:spTree>
    <p:extLst>
      <p:ext uri="{BB962C8B-B14F-4D97-AF65-F5344CB8AC3E}">
        <p14:creationId xmlns:p14="http://schemas.microsoft.com/office/powerpoint/2010/main" val="4313201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1_w_monito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46570"/>
          </a:xfrm>
          <a:prstGeom prst="rect">
            <a:avLst/>
          </a:prstGeom>
        </p:spPr>
      </p:pic>
    </p:spTree>
    <p:extLst>
      <p:ext uri="{BB962C8B-B14F-4D97-AF65-F5344CB8AC3E}">
        <p14:creationId xmlns:p14="http://schemas.microsoft.com/office/powerpoint/2010/main" val="38847203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t>GEBELİK TESTLERİ</a:t>
            </a:r>
            <a:endParaRPr lang="en-US" sz="4000" b="1" dirty="0"/>
          </a:p>
        </p:txBody>
      </p:sp>
      <p:sp>
        <p:nvSpPr>
          <p:cNvPr id="5" name="Content Placeholder 4"/>
          <p:cNvSpPr>
            <a:spLocks noGrp="1"/>
          </p:cNvSpPr>
          <p:nvPr>
            <p:ph sz="half" idx="1"/>
          </p:nvPr>
        </p:nvSpPr>
        <p:spPr/>
        <p:txBody>
          <a:bodyPr>
            <a:normAutofit fontScale="47500" lnSpcReduction="20000"/>
          </a:bodyPr>
          <a:lstStyle/>
          <a:p>
            <a:r>
              <a:rPr lang="en-US" sz="4200" b="1" i="1" dirty="0"/>
              <a:t>CARLOS GALLI MAININI </a:t>
            </a:r>
            <a:r>
              <a:rPr lang="en-US" sz="4200" dirty="0"/>
              <a:t>(1914-1961)</a:t>
            </a:r>
          </a:p>
          <a:p>
            <a:endParaRPr lang="en-US" dirty="0"/>
          </a:p>
          <a:p>
            <a:r>
              <a:rPr lang="en-US" dirty="0"/>
              <a:t>Thanks, little frog!</a:t>
            </a:r>
          </a:p>
          <a:p>
            <a:endParaRPr lang="en-US" dirty="0"/>
          </a:p>
          <a:p>
            <a:r>
              <a:rPr lang="en-US" dirty="0"/>
              <a:t>Although Carlos </a:t>
            </a:r>
            <a:r>
              <a:rPr lang="en-US" dirty="0" err="1"/>
              <a:t>Galli</a:t>
            </a:r>
            <a:r>
              <a:rPr lang="en-US" dirty="0"/>
              <a:t> </a:t>
            </a:r>
            <a:r>
              <a:rPr lang="en-US" dirty="0" err="1"/>
              <a:t>Mainini</a:t>
            </a:r>
            <a:r>
              <a:rPr lang="en-US" dirty="0"/>
              <a:t> (1914–1961, born in Buenos Aires, Argentina) was neither a </a:t>
            </a:r>
            <a:r>
              <a:rPr lang="en-US" dirty="0" err="1"/>
              <a:t>gynaecologist</a:t>
            </a:r>
            <a:r>
              <a:rPr lang="en-US" dirty="0"/>
              <a:t> nor a social reformer, his discovery gave women more control over their own lives: he developed the first reliable pregnancy test.</a:t>
            </a:r>
          </a:p>
          <a:p>
            <a:endParaRPr lang="en-US" dirty="0"/>
          </a:p>
          <a:p>
            <a:r>
              <a:rPr lang="en-US" dirty="0"/>
              <a:t>He studied medicine and </a:t>
            </a:r>
            <a:r>
              <a:rPr lang="en-US" dirty="0" err="1"/>
              <a:t>specialised</a:t>
            </a:r>
            <a:r>
              <a:rPr lang="en-US" dirty="0"/>
              <a:t> in endocrinology, the science of hormones, at the University of Buenos Aires. It was at this time that hormone research first enjoyed wide attention. After working at an outpatient clinic in Rome for a year, he received a scholarship for Harvard University in the USA. After returning to his native Argentina, he was appointed to a research position at the Institute of Biology and Experimental Medicine, directed by Nobel prizewinner Bernardo Alberto Houssay. In 1947, Houssay h</a:t>
            </a:r>
          </a:p>
          <a:p>
            <a:endParaRPr lang="en-US" dirty="0"/>
          </a:p>
        </p:txBody>
      </p:sp>
      <p:sp>
        <p:nvSpPr>
          <p:cNvPr id="6" name="Content Placeholder 5"/>
          <p:cNvSpPr>
            <a:spLocks noGrp="1"/>
          </p:cNvSpPr>
          <p:nvPr>
            <p:ph sz="half" idx="2"/>
          </p:nvPr>
        </p:nvSpPr>
        <p:spPr>
          <a:xfrm>
            <a:off x="4495800" y="1600200"/>
            <a:ext cx="4648200" cy="4525963"/>
          </a:xfrm>
        </p:spPr>
        <p:txBody>
          <a:bodyPr>
            <a:normAutofit fontScale="47500" lnSpcReduction="20000"/>
          </a:bodyPr>
          <a:lstStyle/>
          <a:p>
            <a:endParaRPr lang="en-US" sz="4400" dirty="0" smtClean="0"/>
          </a:p>
          <a:p>
            <a:r>
              <a:rPr lang="en-US" sz="4400" dirty="0" err="1" smtClean="0"/>
              <a:t>İdrarda</a:t>
            </a:r>
            <a:r>
              <a:rPr lang="en-US" sz="4400" dirty="0" smtClean="0"/>
              <a:t> HCG </a:t>
            </a:r>
            <a:r>
              <a:rPr lang="en-US" sz="4400" dirty="0" err="1" smtClean="0"/>
              <a:t>saptanması</a:t>
            </a:r>
            <a:endParaRPr lang="en-US" sz="4400" dirty="0" smtClean="0"/>
          </a:p>
          <a:p>
            <a:pPr marL="0" indent="0" algn="ctr">
              <a:buNone/>
            </a:pPr>
            <a:r>
              <a:rPr lang="en-US" sz="4400" dirty="0"/>
              <a:t> </a:t>
            </a:r>
            <a:r>
              <a:rPr lang="en-US" sz="4400" dirty="0" smtClean="0"/>
              <a:t>       </a:t>
            </a:r>
            <a:endParaRPr lang="en-US" sz="4400" dirty="0"/>
          </a:p>
          <a:p>
            <a:pPr marL="0" indent="0" algn="ctr">
              <a:buNone/>
            </a:pPr>
            <a:endParaRPr lang="en-US" sz="4400" dirty="0" smtClean="0"/>
          </a:p>
          <a:p>
            <a:pPr marL="0" indent="0" algn="ctr">
              <a:buNone/>
            </a:pPr>
            <a:r>
              <a:rPr lang="en-US" sz="4400" dirty="0" smtClean="0"/>
              <a:t>  </a:t>
            </a:r>
            <a:r>
              <a:rPr lang="en-US" sz="4400" dirty="0" err="1" smtClean="0"/>
              <a:t>Pregnesticon</a:t>
            </a:r>
            <a:r>
              <a:rPr lang="en-US" sz="4400" dirty="0" smtClean="0"/>
              <a:t> (latex </a:t>
            </a:r>
            <a:r>
              <a:rPr lang="en-US" sz="4400" dirty="0" err="1" smtClean="0"/>
              <a:t>agglutinasyonu</a:t>
            </a:r>
            <a:r>
              <a:rPr lang="en-US" sz="4400" dirty="0" smtClean="0"/>
              <a:t>    </a:t>
            </a:r>
            <a:r>
              <a:rPr lang="en-US" sz="4400" dirty="0" err="1" smtClean="0"/>
              <a:t>inhibisyonu</a:t>
            </a:r>
            <a:r>
              <a:rPr lang="en-US" sz="4400" dirty="0" smtClean="0"/>
              <a:t>)</a:t>
            </a:r>
          </a:p>
          <a:p>
            <a:pPr marL="0" indent="0" algn="ctr">
              <a:buNone/>
            </a:pPr>
            <a:endParaRPr lang="en-US" sz="4400" dirty="0" smtClean="0"/>
          </a:p>
          <a:p>
            <a:pPr marL="0" indent="0" algn="ctr">
              <a:buNone/>
            </a:pPr>
            <a:r>
              <a:rPr lang="en-US" sz="4400" dirty="0"/>
              <a:t> </a:t>
            </a:r>
            <a:r>
              <a:rPr lang="en-US" sz="4400" dirty="0" smtClean="0"/>
              <a:t>        </a:t>
            </a:r>
            <a:r>
              <a:rPr lang="en-US" sz="4400" dirty="0" err="1" smtClean="0"/>
              <a:t>Tüpte</a:t>
            </a:r>
            <a:r>
              <a:rPr lang="en-US" sz="4400" dirty="0" smtClean="0"/>
              <a:t> / lam </a:t>
            </a:r>
            <a:r>
              <a:rPr lang="en-US" sz="4400" dirty="0" err="1" smtClean="0"/>
              <a:t>üzerinde</a:t>
            </a:r>
            <a:endParaRPr lang="en-US" sz="4400" dirty="0" smtClean="0"/>
          </a:p>
        </p:txBody>
      </p:sp>
    </p:spTree>
    <p:extLst>
      <p:ext uri="{BB962C8B-B14F-4D97-AF65-F5344CB8AC3E}">
        <p14:creationId xmlns:p14="http://schemas.microsoft.com/office/powerpoint/2010/main" val="15265861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smtClean="0"/>
              <a:t>HORMON TAYİNLERİ</a:t>
            </a:r>
            <a:endParaRPr lang="en-US" sz="4000" b="1" dirty="0"/>
          </a:p>
        </p:txBody>
      </p:sp>
      <p:sp>
        <p:nvSpPr>
          <p:cNvPr id="6" name="Content Placeholder 5"/>
          <p:cNvSpPr>
            <a:spLocks noGrp="1"/>
          </p:cNvSpPr>
          <p:nvPr>
            <p:ph idx="1"/>
          </p:nvPr>
        </p:nvSpPr>
        <p:spPr/>
        <p:txBody>
          <a:bodyPr/>
          <a:lstStyle/>
          <a:p>
            <a:endParaRPr lang="en-US" dirty="0" smtClean="0"/>
          </a:p>
          <a:p>
            <a:r>
              <a:rPr lang="en-US" dirty="0" err="1" smtClean="0"/>
              <a:t>Serumda</a:t>
            </a:r>
            <a:r>
              <a:rPr lang="en-US" dirty="0" smtClean="0"/>
              <a:t> (</a:t>
            </a:r>
            <a:r>
              <a:rPr lang="en-US" dirty="0" err="1" smtClean="0"/>
              <a:t>kantitatif</a:t>
            </a:r>
            <a:r>
              <a:rPr lang="en-US" dirty="0" smtClean="0"/>
              <a:t>):</a:t>
            </a:r>
          </a:p>
          <a:p>
            <a:pPr marL="0" indent="0">
              <a:buNone/>
            </a:pPr>
            <a:r>
              <a:rPr lang="en-US" dirty="0"/>
              <a:t> </a:t>
            </a:r>
            <a:r>
              <a:rPr lang="en-US" dirty="0" smtClean="0"/>
              <a:t>        HCG</a:t>
            </a:r>
          </a:p>
          <a:p>
            <a:pPr marL="0" indent="0">
              <a:buNone/>
            </a:pPr>
            <a:r>
              <a:rPr lang="en-US" dirty="0"/>
              <a:t> </a:t>
            </a:r>
            <a:r>
              <a:rPr lang="en-US" dirty="0" smtClean="0"/>
              <a:t>        </a:t>
            </a:r>
            <a:r>
              <a:rPr lang="en-US" dirty="0" err="1" smtClean="0"/>
              <a:t>Gonadotrop</a:t>
            </a:r>
            <a:r>
              <a:rPr lang="en-US" dirty="0" smtClean="0"/>
              <a:t> </a:t>
            </a:r>
            <a:r>
              <a:rPr lang="en-US" dirty="0" err="1" smtClean="0"/>
              <a:t>hormonlar</a:t>
            </a:r>
            <a:endParaRPr lang="en-US" dirty="0" smtClean="0"/>
          </a:p>
          <a:p>
            <a:pPr marL="0" indent="0">
              <a:buNone/>
            </a:pPr>
            <a:r>
              <a:rPr lang="en-US" dirty="0"/>
              <a:t> </a:t>
            </a:r>
            <a:r>
              <a:rPr lang="en-US" dirty="0" smtClean="0"/>
              <a:t>        Steroid </a:t>
            </a:r>
            <a:r>
              <a:rPr lang="en-US" dirty="0" err="1" smtClean="0"/>
              <a:t>hormonlar</a:t>
            </a:r>
            <a:r>
              <a:rPr lang="en-US" dirty="0" smtClean="0"/>
              <a:t> (</a:t>
            </a:r>
            <a:r>
              <a:rPr lang="en-US" dirty="0" err="1" smtClean="0"/>
              <a:t>serbest</a:t>
            </a:r>
            <a:r>
              <a:rPr lang="en-US" dirty="0" smtClean="0"/>
              <a:t>/total)</a:t>
            </a:r>
          </a:p>
          <a:p>
            <a:pPr marL="0" indent="0">
              <a:buNone/>
            </a:pPr>
            <a:r>
              <a:rPr lang="en-US" dirty="0" smtClean="0"/>
              <a:t>         </a:t>
            </a:r>
          </a:p>
        </p:txBody>
      </p:sp>
    </p:spTree>
    <p:extLst>
      <p:ext uri="{BB962C8B-B14F-4D97-AF65-F5344CB8AC3E}">
        <p14:creationId xmlns:p14="http://schemas.microsoft.com/office/powerpoint/2010/main" val="3879684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t>GÖRÜNTÜLEME YÖNTEMLERİ</a:t>
            </a:r>
            <a:endParaRPr lang="en-US" sz="4000" b="1" dirty="0"/>
          </a:p>
        </p:txBody>
      </p:sp>
      <p:sp>
        <p:nvSpPr>
          <p:cNvPr id="5" name="Content Placeholder 4"/>
          <p:cNvSpPr>
            <a:spLocks noGrp="1"/>
          </p:cNvSpPr>
          <p:nvPr>
            <p:ph idx="1"/>
          </p:nvPr>
        </p:nvSpPr>
        <p:spPr>
          <a:xfrm>
            <a:off x="457200" y="917340"/>
            <a:ext cx="8229600" cy="5208823"/>
          </a:xfrm>
        </p:spPr>
        <p:txBody>
          <a:bodyPr/>
          <a:lstStyle/>
          <a:p>
            <a:pPr marL="0" indent="0">
              <a:buNone/>
            </a:pPr>
            <a:endParaRPr lang="en-US" dirty="0"/>
          </a:p>
          <a:p>
            <a:endParaRPr lang="en-US" dirty="0" smtClean="0"/>
          </a:p>
          <a:p>
            <a:r>
              <a:rPr lang="en-US" dirty="0" err="1" smtClean="0"/>
              <a:t>Ultrasonografideki</a:t>
            </a:r>
            <a:r>
              <a:rPr lang="en-US" dirty="0" smtClean="0"/>
              <a:t> </a:t>
            </a:r>
            <a:r>
              <a:rPr lang="en-US" dirty="0" err="1" smtClean="0"/>
              <a:t>yenilikler</a:t>
            </a:r>
            <a:r>
              <a:rPr lang="en-US" dirty="0" smtClean="0"/>
              <a:t>: 3D, 4D</a:t>
            </a:r>
          </a:p>
          <a:p>
            <a:r>
              <a:rPr lang="en-US" dirty="0" smtClean="0"/>
              <a:t>BT</a:t>
            </a:r>
          </a:p>
          <a:p>
            <a:r>
              <a:rPr lang="en-US" dirty="0" smtClean="0"/>
              <a:t>MR</a:t>
            </a:r>
            <a:endParaRPr lang="en-US" dirty="0"/>
          </a:p>
        </p:txBody>
      </p:sp>
    </p:spTree>
    <p:extLst>
      <p:ext uri="{BB962C8B-B14F-4D97-AF65-F5344CB8AC3E}">
        <p14:creationId xmlns:p14="http://schemas.microsoft.com/office/powerpoint/2010/main" val="42167924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 name="Content Placeholder 7" descr="kretzarm.jpg"/>
          <p:cNvPicPr>
            <a:picLocks noGrp="1" noChangeAspect="1"/>
          </p:cNvPicPr>
          <p:nvPr>
            <p:ph sz="half" idx="2"/>
          </p:nvPr>
        </p:nvPicPr>
        <p:blipFill>
          <a:blip r:embed="rId2" cstate="print">
            <a:extLst>
              <a:ext uri="{28A0092B-C50C-407E-A947-70E740481C1C}">
                <a14:useLocalDpi xmlns:a14="http://schemas.microsoft.com/office/drawing/2010/main"/>
              </a:ext>
            </a:extLst>
          </a:blip>
          <a:srcRect t="106" b="106"/>
          <a:stretch>
            <a:fillRect/>
          </a:stretch>
        </p:blipFill>
        <p:spPr>
          <a:xfrm>
            <a:off x="457200" y="1417638"/>
            <a:ext cx="4040188" cy="3951288"/>
          </a:xfrm>
        </p:spPr>
      </p:pic>
      <p:sp>
        <p:nvSpPr>
          <p:cNvPr id="5" name="Text Placeholder 4"/>
          <p:cNvSpPr>
            <a:spLocks noGrp="1"/>
          </p:cNvSpPr>
          <p:nvPr>
            <p:ph type="body" sz="quarter" idx="3"/>
          </p:nvPr>
        </p:nvSpPr>
        <p:spPr/>
        <p:txBody>
          <a:bodyPr/>
          <a:lstStyle/>
          <a:p>
            <a:endParaRPr lang="en-US"/>
          </a:p>
        </p:txBody>
      </p:sp>
      <p:pic>
        <p:nvPicPr>
          <p:cNvPr id="9" name="Content Placeholder 8" descr="kratochwil2.jpg"/>
          <p:cNvPicPr>
            <a:picLocks noGrp="1" noChangeAspect="1"/>
          </p:cNvPicPr>
          <p:nvPr>
            <p:ph sz="quarter" idx="4"/>
          </p:nvPr>
        </p:nvPicPr>
        <p:blipFill>
          <a:blip r:embed="rId3" cstate="print">
            <a:extLst>
              <a:ext uri="{28A0092B-C50C-407E-A947-70E740481C1C}">
                <a14:useLocalDpi xmlns:a14="http://schemas.microsoft.com/office/drawing/2010/main"/>
              </a:ext>
            </a:extLst>
          </a:blip>
          <a:srcRect t="33" b="33"/>
          <a:stretch>
            <a:fillRect/>
          </a:stretch>
        </p:blipFill>
        <p:spPr>
          <a:xfrm>
            <a:off x="4645025" y="1417638"/>
            <a:ext cx="4041775" cy="3951288"/>
          </a:xfrm>
        </p:spPr>
      </p:pic>
    </p:spTree>
    <p:extLst>
      <p:ext uri="{BB962C8B-B14F-4D97-AF65-F5344CB8AC3E}">
        <p14:creationId xmlns:p14="http://schemas.microsoft.com/office/powerpoint/2010/main" val="24946166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VE İLAÇLAR</a:t>
            </a:r>
            <a:endParaRPr lang="en-US" sz="4000" b="1" dirty="0"/>
          </a:p>
        </p:txBody>
      </p:sp>
      <p:sp>
        <p:nvSpPr>
          <p:cNvPr id="3" name="Content Placeholder 2"/>
          <p:cNvSpPr>
            <a:spLocks noGrp="1"/>
          </p:cNvSpPr>
          <p:nvPr>
            <p:ph idx="1"/>
          </p:nvPr>
        </p:nvSpPr>
        <p:spPr/>
        <p:txBody>
          <a:bodyPr/>
          <a:lstStyle/>
          <a:p>
            <a:endParaRPr lang="en-US" dirty="0" smtClean="0"/>
          </a:p>
          <a:p>
            <a:r>
              <a:rPr lang="en-US" dirty="0" smtClean="0"/>
              <a:t>Oral </a:t>
            </a:r>
            <a:r>
              <a:rPr lang="en-US" dirty="0" err="1" smtClean="0"/>
              <a:t>kontraseptifler</a:t>
            </a:r>
            <a:endParaRPr lang="en-US" dirty="0" smtClean="0"/>
          </a:p>
          <a:p>
            <a:r>
              <a:rPr lang="en-US" dirty="0" err="1" smtClean="0"/>
              <a:t>Klomifen</a:t>
            </a:r>
            <a:r>
              <a:rPr lang="en-US" dirty="0" smtClean="0"/>
              <a:t> </a:t>
            </a:r>
            <a:r>
              <a:rPr lang="en-US" dirty="0" err="1" smtClean="0"/>
              <a:t>sitrat</a:t>
            </a:r>
            <a:endParaRPr lang="en-US" dirty="0" smtClean="0"/>
          </a:p>
          <a:p>
            <a:r>
              <a:rPr lang="en-US" dirty="0" err="1" smtClean="0"/>
              <a:t>Üriner</a:t>
            </a:r>
            <a:r>
              <a:rPr lang="en-US" dirty="0" smtClean="0"/>
              <a:t> HCG</a:t>
            </a:r>
          </a:p>
          <a:p>
            <a:r>
              <a:rPr lang="en-US" dirty="0" err="1" smtClean="0"/>
              <a:t>Üriner</a:t>
            </a:r>
            <a:r>
              <a:rPr lang="en-US" dirty="0" smtClean="0"/>
              <a:t> FSH</a:t>
            </a:r>
          </a:p>
          <a:p>
            <a:r>
              <a:rPr lang="en-US" dirty="0" err="1" smtClean="0"/>
              <a:t>Rekombinan</a:t>
            </a:r>
            <a:r>
              <a:rPr lang="en-US" dirty="0" smtClean="0"/>
              <a:t> </a:t>
            </a:r>
            <a:r>
              <a:rPr lang="en-US" dirty="0" err="1" smtClean="0"/>
              <a:t>gonadotroplar</a:t>
            </a:r>
            <a:endParaRPr lang="en-US" dirty="0"/>
          </a:p>
        </p:txBody>
      </p:sp>
    </p:spTree>
    <p:extLst>
      <p:ext uri="{BB962C8B-B14F-4D97-AF65-F5344CB8AC3E}">
        <p14:creationId xmlns:p14="http://schemas.microsoft.com/office/powerpoint/2010/main" val="30980182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1972’DEN</a:t>
            </a:r>
            <a:endParaRPr lang="en-US" sz="4000" b="1" dirty="0"/>
          </a:p>
        </p:txBody>
      </p:sp>
      <p:pic>
        <p:nvPicPr>
          <p:cNvPr id="4" name="Content Placeholder 3"/>
          <p:cNvPicPr>
            <a:picLocks noGrp="1" noChangeAspect="1"/>
          </p:cNvPicPr>
          <p:nvPr>
            <p:ph idx="1"/>
          </p:nvPr>
        </p:nvPicPr>
        <p:blipFill>
          <a:blip r:embed="rId2"/>
          <a:srcRect t="5024" b="5024"/>
          <a:stretch>
            <a:fillRect/>
          </a:stretch>
        </p:blipFill>
        <p:spPr/>
      </p:pic>
    </p:spTree>
    <p:extLst>
      <p:ext uri="{BB962C8B-B14F-4D97-AF65-F5344CB8AC3E}">
        <p14:creationId xmlns:p14="http://schemas.microsoft.com/office/powerpoint/2010/main" val="27104299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PROFESOR CSAPO  (15.02.1977)</a:t>
            </a:r>
            <a:endParaRPr lang="en-US" sz="4000" b="1" dirty="0"/>
          </a:p>
        </p:txBody>
      </p:sp>
      <p:pic>
        <p:nvPicPr>
          <p:cNvPr id="4" name="Content Placeholder 3"/>
          <p:cNvPicPr>
            <a:picLocks noGrp="1" noChangeAspect="1"/>
          </p:cNvPicPr>
          <p:nvPr>
            <p:ph idx="1"/>
          </p:nvPr>
        </p:nvPicPr>
        <p:blipFill>
          <a:blip r:embed="rId2"/>
          <a:srcRect t="13342" b="13342"/>
          <a:stretch>
            <a:fillRect/>
          </a:stretch>
        </p:blipFill>
        <p:spPr/>
      </p:pic>
    </p:spTree>
    <p:extLst>
      <p:ext uri="{BB962C8B-B14F-4D97-AF65-F5344CB8AC3E}">
        <p14:creationId xmlns:p14="http://schemas.microsoft.com/office/powerpoint/2010/main" val="16437411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462"/>
            <a:ext cx="8229600" cy="1367692"/>
          </a:xfrm>
        </p:spPr>
        <p:txBody>
          <a:bodyPr>
            <a:normAutofit/>
          </a:bodyPr>
          <a:lstStyle/>
          <a:p>
            <a:r>
              <a:rPr lang="en-US" sz="4000" b="1" dirty="0" smtClean="0"/>
              <a:t>PIEGO EĞİTİM PROGRAMI SONRASI</a:t>
            </a:r>
            <a:endParaRPr lang="en-US" sz="4000" b="1"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014" r="-8014"/>
          <a:stretch>
            <a:fillRect/>
          </a:stretch>
        </p:blipFill>
        <p:spPr bwMode="auto">
          <a:xfrm>
            <a:off x="4678582" y="2735385"/>
            <a:ext cx="4809295" cy="335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3"/>
          <p:cNvPicPr>
            <a:picLocks noChangeAspect="1"/>
          </p:cNvPicPr>
          <p:nvPr/>
        </p:nvPicPr>
        <p:blipFill rotWithShape="1">
          <a:blip r:embed="rId3"/>
          <a:srcRect l="-16535" r="-16535"/>
          <a:stretch/>
        </p:blipFill>
        <p:spPr>
          <a:xfrm>
            <a:off x="-429845" y="2735385"/>
            <a:ext cx="5990492" cy="3579184"/>
          </a:xfrm>
          <a:prstGeom prst="rect">
            <a:avLst/>
          </a:prstGeom>
        </p:spPr>
      </p:pic>
    </p:spTree>
    <p:extLst>
      <p:ext uri="{BB962C8B-B14F-4D97-AF65-F5344CB8AC3E}">
        <p14:creationId xmlns:p14="http://schemas.microsoft.com/office/powerpoint/2010/main" val="19280295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Content Placeholder 3" descr="IMGP398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573463"/>
            <a:ext cx="471646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Content Placeholder 3" descr="IMGP398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3338"/>
            <a:ext cx="473551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6"/>
          <p:cNvSpPr txBox="1">
            <a:spLocks noChangeArrowheads="1"/>
          </p:cNvSpPr>
          <p:nvPr/>
        </p:nvSpPr>
        <p:spPr bwMode="auto">
          <a:xfrm>
            <a:off x="468313" y="6092825"/>
            <a:ext cx="5759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n-US" sz="2800" b="1" dirty="0" smtClean="0">
                <a:latin typeface="+mj-lt"/>
              </a:rPr>
              <a:t>1. </a:t>
            </a:r>
            <a:r>
              <a:rPr lang="en-US" sz="2800" b="1" dirty="0" err="1" smtClean="0">
                <a:latin typeface="+mj-lt"/>
              </a:rPr>
              <a:t>kat</a:t>
            </a:r>
            <a:r>
              <a:rPr lang="en-US" sz="2800" b="1" dirty="0" smtClean="0">
                <a:latin typeface="+mj-lt"/>
              </a:rPr>
              <a:t>, </a:t>
            </a:r>
            <a:r>
              <a:rPr lang="en-US" sz="2800" b="1" dirty="0" err="1" smtClean="0">
                <a:latin typeface="+mj-lt"/>
              </a:rPr>
              <a:t>Doğumhane</a:t>
            </a:r>
            <a:r>
              <a:rPr lang="en-US" sz="2800" b="1" dirty="0" smtClean="0">
                <a:latin typeface="+mj-lt"/>
              </a:rPr>
              <a:t> </a:t>
            </a:r>
            <a:r>
              <a:rPr lang="en-US" sz="2800" b="1" dirty="0" err="1" smtClean="0">
                <a:latin typeface="+mj-lt"/>
              </a:rPr>
              <a:t>önü</a:t>
            </a:r>
            <a:endParaRPr lang="en-US" sz="2800" b="1" dirty="0" smtClean="0">
              <a:latin typeface="+mj-lt"/>
            </a:endParaRPr>
          </a:p>
        </p:txBody>
      </p:sp>
      <p:sp>
        <p:nvSpPr>
          <p:cNvPr id="47108" name="TextBox 7"/>
          <p:cNvSpPr txBox="1">
            <a:spLocks noChangeArrowheads="1"/>
          </p:cNvSpPr>
          <p:nvPr/>
        </p:nvSpPr>
        <p:spPr bwMode="auto">
          <a:xfrm>
            <a:off x="0" y="2636838"/>
            <a:ext cx="4787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n-US" sz="2800" b="1" dirty="0" smtClean="0">
                <a:latin typeface="+mj-lt"/>
              </a:rPr>
              <a:t>2.kat, </a:t>
            </a:r>
            <a:r>
              <a:rPr lang="en-US" sz="2800" b="1" dirty="0" err="1" smtClean="0">
                <a:latin typeface="+mj-lt"/>
              </a:rPr>
              <a:t>Ameliyathane</a:t>
            </a:r>
            <a:r>
              <a:rPr lang="en-US" sz="2800" b="1" dirty="0" smtClean="0">
                <a:latin typeface="+mj-lt"/>
              </a:rPr>
              <a:t> </a:t>
            </a:r>
            <a:r>
              <a:rPr lang="en-US" sz="2800" b="1" dirty="0" err="1" smtClean="0">
                <a:latin typeface="+mj-lt"/>
              </a:rPr>
              <a:t>önü</a:t>
            </a:r>
            <a:endParaRPr lang="en-US" sz="2800" b="1" dirty="0" smtClean="0">
              <a:latin typeface="+mj-lt"/>
            </a:endParaRPr>
          </a:p>
        </p:txBody>
      </p:sp>
      <p:pic>
        <p:nvPicPr>
          <p:cNvPr id="45061" name="Content Placeholder 3" descr="IMGP3990.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16463" y="1557338"/>
            <a:ext cx="4427537"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9"/>
          <p:cNvSpPr txBox="1">
            <a:spLocks noChangeArrowheads="1"/>
          </p:cNvSpPr>
          <p:nvPr/>
        </p:nvSpPr>
        <p:spPr bwMode="auto">
          <a:xfrm>
            <a:off x="5003800" y="4724400"/>
            <a:ext cx="3960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n-US" sz="2800" b="1" dirty="0" err="1" smtClean="0">
                <a:latin typeface="+mj-lt"/>
              </a:rPr>
              <a:t>Ameliyathane</a:t>
            </a:r>
            <a:r>
              <a:rPr lang="en-US" sz="2800" b="1" dirty="0" smtClean="0">
                <a:latin typeface="+mj-lt"/>
              </a:rPr>
              <a:t> </a:t>
            </a:r>
            <a:r>
              <a:rPr lang="en-US" sz="2800" b="1" dirty="0" err="1" smtClean="0">
                <a:latin typeface="+mj-lt"/>
              </a:rPr>
              <a:t>girişi</a:t>
            </a:r>
            <a:endParaRPr lang="en-US" sz="2800" b="1" dirty="0" smtClean="0">
              <a:latin typeface="+mj-lt"/>
            </a:endParaRPr>
          </a:p>
        </p:txBody>
      </p:sp>
      <p:sp>
        <p:nvSpPr>
          <p:cNvPr id="2" name="Rectangle 1"/>
          <p:cNvSpPr/>
          <p:nvPr/>
        </p:nvSpPr>
        <p:spPr>
          <a:xfrm>
            <a:off x="5003800" y="176412"/>
            <a:ext cx="3960813" cy="8644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GÜNÜMÜZDE</a:t>
            </a:r>
            <a:endParaRPr lang="en-US" sz="3200" b="1" dirty="0"/>
          </a:p>
        </p:txBody>
      </p:sp>
    </p:spTree>
    <p:extLst>
      <p:ext uri="{BB962C8B-B14F-4D97-AF65-F5344CB8AC3E}">
        <p14:creationId xmlns:p14="http://schemas.microsoft.com/office/powerpoint/2010/main" val="39020034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Content Placeholder 3" descr="IMGP399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92275" y="115888"/>
            <a:ext cx="571023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Content Placeholder 3" descr="IMGP3997.JPG"/>
          <p:cNvPicPr>
            <a:picLocks noChangeAspect="1"/>
          </p:cNvPicPr>
          <p:nvPr/>
        </p:nvPicPr>
        <p:blipFill>
          <a:blip r:embed="rId3" cstate="print">
            <a:extLst>
              <a:ext uri="{28A0092B-C50C-407E-A947-70E740481C1C}">
                <a14:useLocalDpi xmlns:a14="http://schemas.microsoft.com/office/drawing/2010/main"/>
              </a:ext>
            </a:extLst>
          </a:blip>
          <a:srcRect t="-285" r="-15668"/>
          <a:stretch>
            <a:fillRect/>
          </a:stretch>
        </p:blipFill>
        <p:spPr bwMode="auto">
          <a:xfrm>
            <a:off x="-12700" y="3429000"/>
            <a:ext cx="49339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Content Placeholder 3"/>
          <p:cNvPicPr>
            <a:picLocks noChangeAspect="1"/>
          </p:cNvPicPr>
          <p:nvPr/>
        </p:nvPicPr>
        <p:blipFill>
          <a:blip r:embed="rId4" cstate="print">
            <a:extLst>
              <a:ext uri="{28A0092B-C50C-407E-A947-70E740481C1C}">
                <a14:useLocalDpi xmlns:a14="http://schemas.microsoft.com/office/drawing/2010/main"/>
              </a:ext>
            </a:extLst>
          </a:blip>
          <a:srcRect t="-2159" b="-2159"/>
          <a:stretch>
            <a:fillRect/>
          </a:stretch>
        </p:blipFill>
        <p:spPr bwMode="auto">
          <a:xfrm>
            <a:off x="4140200" y="3357563"/>
            <a:ext cx="50323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737429" y="3357563"/>
            <a:ext cx="184666" cy="369332"/>
          </a:xfrm>
          <a:prstGeom prst="rect">
            <a:avLst/>
          </a:prstGeom>
          <a:noFill/>
        </p:spPr>
        <p:txBody>
          <a:bodyPr wrap="none" rtlCol="0">
            <a:spAutoFit/>
          </a:bodyPr>
          <a:lstStyle/>
          <a:p>
            <a:endParaRPr lang="en-US" dirty="0"/>
          </a:p>
        </p:txBody>
      </p:sp>
      <p:sp>
        <p:nvSpPr>
          <p:cNvPr id="4" name="Rectangle 3"/>
          <p:cNvSpPr/>
          <p:nvPr/>
        </p:nvSpPr>
        <p:spPr>
          <a:xfrm rot="20015096">
            <a:off x="491386" y="2967335"/>
            <a:ext cx="8161234" cy="923330"/>
          </a:xfrm>
          <a:prstGeom prst="rect">
            <a:avLst/>
          </a:prstGeom>
          <a:noFill/>
        </p:spPr>
        <p:txBody>
          <a:bodyPr wrap="none" lIns="91440" tIns="45720" rIns="91440" bIns="45720">
            <a:spAutoFit/>
          </a:bodyPr>
          <a:lstStyle/>
          <a:p>
            <a:pPr algn="ctr"/>
            <a:r>
              <a:rPr lang="tr-T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YENİ AMELİYATHANE GİRİŞİ</a:t>
            </a:r>
            <a:endParaRPr lang="tr-T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0895442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4417966" cy="6858000"/>
          </a:xfrm>
          <a:prstGeom prst="rect">
            <a:avLst/>
          </a:prstGeom>
        </p:spPr>
      </p:pic>
      <p:sp>
        <p:nvSpPr>
          <p:cNvPr id="11" name="Rectangle 10"/>
          <p:cNvSpPr/>
          <p:nvPr/>
        </p:nvSpPr>
        <p:spPr>
          <a:xfrm>
            <a:off x="4417966" y="2967335"/>
            <a:ext cx="4726034" cy="1323439"/>
          </a:xfrm>
          <a:prstGeom prst="rect">
            <a:avLst/>
          </a:prstGeom>
          <a:noFill/>
        </p:spPr>
        <p:txBody>
          <a:bodyPr wrap="square" lIns="91440" tIns="45720" rIns="91440" bIns="45720">
            <a:spAutoFit/>
          </a:bodyPr>
          <a:lstStyle/>
          <a:p>
            <a:pPr algn="ctr"/>
            <a:r>
              <a:rPr lang="tr-TR" sz="4000" b="1" cap="none" spc="0" dirty="0" smtClean="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BELKİ DE İLK NAKLEN YAYIN</a:t>
            </a:r>
            <a:endParaRPr lang="tr-TR" sz="4000" b="1" cap="none" spc="0"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011005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IVF</a:t>
            </a:r>
            <a:endParaRPr lang="en-US" b="1" dirty="0"/>
          </a:p>
        </p:txBody>
      </p:sp>
      <p:sp>
        <p:nvSpPr>
          <p:cNvPr id="3" name="Text Placeholder 2"/>
          <p:cNvSpPr>
            <a:spLocks noGrp="1"/>
          </p:cNvSpPr>
          <p:nvPr>
            <p:ph type="body" idx="1"/>
          </p:nvPr>
        </p:nvSpPr>
        <p:spPr/>
        <p:txBody>
          <a:bodyPr/>
          <a:lstStyle/>
          <a:p>
            <a:r>
              <a:rPr lang="en-US" dirty="0" smtClean="0"/>
              <a:t>25.07.1978  </a:t>
            </a:r>
            <a:endParaRPr lang="en-US" dirty="0"/>
          </a:p>
        </p:txBody>
      </p:sp>
      <p:pic>
        <p:nvPicPr>
          <p:cNvPr id="7" name="Content Placeholder 6" descr="test-tube.jpg"/>
          <p:cNvPicPr>
            <a:picLocks noGrp="1" noChangeAspect="1"/>
          </p:cNvPicPr>
          <p:nvPr>
            <p:ph sz="half" idx="2"/>
          </p:nvPr>
        </p:nvPicPr>
        <p:blipFill>
          <a:blip r:embed="rId2">
            <a:extLst>
              <a:ext uri="{28A0092B-C50C-407E-A947-70E740481C1C}">
                <a14:useLocalDpi xmlns:a14="http://schemas.microsoft.com/office/drawing/2010/main" val="0"/>
              </a:ext>
            </a:extLst>
          </a:blip>
          <a:srcRect l="9897" r="9897"/>
          <a:stretch>
            <a:fillRect/>
          </a:stretch>
        </p:blipFill>
        <p:spPr/>
      </p:pic>
      <p:sp>
        <p:nvSpPr>
          <p:cNvPr id="5" name="Text Placeholder 4"/>
          <p:cNvSpPr>
            <a:spLocks noGrp="1"/>
          </p:cNvSpPr>
          <p:nvPr>
            <p:ph type="body" sz="quarter" idx="3"/>
          </p:nvPr>
        </p:nvSpPr>
        <p:spPr>
          <a:xfrm>
            <a:off x="2469564" y="1417638"/>
            <a:ext cx="6217237" cy="757237"/>
          </a:xfrm>
        </p:spPr>
        <p:txBody>
          <a:bodyPr/>
          <a:lstStyle/>
          <a:p>
            <a:r>
              <a:rPr lang="en-US" dirty="0" smtClean="0"/>
              <a:t>LOUISE JOY BROWN</a:t>
            </a:r>
            <a:endParaRPr lang="en-US" dirty="0"/>
          </a:p>
        </p:txBody>
      </p:sp>
      <p:sp>
        <p:nvSpPr>
          <p:cNvPr id="6" name="Content Placeholder 5"/>
          <p:cNvSpPr>
            <a:spLocks noGrp="1"/>
          </p:cNvSpPr>
          <p:nvPr>
            <p:ph sz="quarter" idx="4"/>
          </p:nvPr>
        </p:nvSpPr>
        <p:spPr/>
        <p:txBody>
          <a:bodyPr/>
          <a:lstStyle/>
          <a:p>
            <a:endParaRPr lang="en-US" dirty="0" smtClean="0"/>
          </a:p>
          <a:p>
            <a:endParaRPr lang="en-US" dirty="0"/>
          </a:p>
          <a:p>
            <a:r>
              <a:rPr lang="en-US" dirty="0" smtClean="0"/>
              <a:t>ROBERT EDWARDS</a:t>
            </a:r>
          </a:p>
          <a:p>
            <a:endParaRPr lang="en-US" dirty="0"/>
          </a:p>
          <a:p>
            <a:r>
              <a:rPr lang="en-US" dirty="0" smtClean="0"/>
              <a:t>PATRICK STEPTOE</a:t>
            </a:r>
            <a:endParaRPr lang="en-US" dirty="0"/>
          </a:p>
        </p:txBody>
      </p:sp>
    </p:spTree>
    <p:extLst>
      <p:ext uri="{BB962C8B-B14F-4D97-AF65-F5344CB8AC3E}">
        <p14:creationId xmlns:p14="http://schemas.microsoft.com/office/powerpoint/2010/main" val="309558662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24811" y="0"/>
            <a:ext cx="4361988" cy="851975"/>
          </a:xfrm>
        </p:spPr>
        <p:txBody>
          <a:bodyPr>
            <a:normAutofit/>
          </a:bodyPr>
          <a:lstStyle/>
          <a:p>
            <a:endParaRPr lang="en-US" sz="2800" b="1" dirty="0"/>
          </a:p>
        </p:txBody>
      </p:sp>
      <p:sp>
        <p:nvSpPr>
          <p:cNvPr id="8" name="Text Placeholder 7"/>
          <p:cNvSpPr>
            <a:spLocks noGrp="1"/>
          </p:cNvSpPr>
          <p:nvPr>
            <p:ph type="body" idx="1"/>
          </p:nvPr>
        </p:nvSpPr>
        <p:spPr/>
        <p:txBody>
          <a:bodyPr/>
          <a:lstStyle/>
          <a:p>
            <a:endParaRPr lang="en-US"/>
          </a:p>
        </p:txBody>
      </p:sp>
      <p:sp>
        <p:nvSpPr>
          <p:cNvPr id="9" name="Content Placeholder 8"/>
          <p:cNvSpPr>
            <a:spLocks noGrp="1"/>
          </p:cNvSpPr>
          <p:nvPr>
            <p:ph sz="half" idx="2"/>
          </p:nvPr>
        </p:nvSpPr>
        <p:spPr/>
        <p:txBody>
          <a:bodyPr/>
          <a:lstStyle/>
          <a:p>
            <a:endParaRPr lang="en-US"/>
          </a:p>
        </p:txBody>
      </p:sp>
      <p:sp>
        <p:nvSpPr>
          <p:cNvPr id="10" name="Text Placeholder 9"/>
          <p:cNvSpPr>
            <a:spLocks noGrp="1"/>
          </p:cNvSpPr>
          <p:nvPr>
            <p:ph type="body" sz="quarter" idx="3"/>
          </p:nvPr>
        </p:nvSpPr>
        <p:spPr/>
        <p:txBody>
          <a:bodyPr/>
          <a:lstStyle/>
          <a:p>
            <a:endParaRPr lang="en-US"/>
          </a:p>
        </p:txBody>
      </p:sp>
      <p:sp>
        <p:nvSpPr>
          <p:cNvPr id="11" name="Content Placeholder 10"/>
          <p:cNvSpPr>
            <a:spLocks noGrp="1"/>
          </p:cNvSpPr>
          <p:nvPr>
            <p:ph sz="quarter" idx="4"/>
          </p:nvPr>
        </p:nvSpPr>
        <p:spPr>
          <a:xfrm>
            <a:off x="5014253" y="984250"/>
            <a:ext cx="3672548" cy="5745910"/>
          </a:xfrm>
        </p:spPr>
        <p:txBody>
          <a:bodyPr/>
          <a:lstStyle/>
          <a:p>
            <a:endParaRPr lang="en-US" dirty="0" smtClean="0"/>
          </a:p>
          <a:p>
            <a:endParaRPr lang="en-US" dirty="0"/>
          </a:p>
          <a:p>
            <a:endParaRPr lang="en-US" sz="3200" b="1" dirty="0" smtClean="0"/>
          </a:p>
          <a:p>
            <a:endParaRPr lang="en-US" sz="3200" b="1" dirty="0"/>
          </a:p>
          <a:p>
            <a:endParaRPr lang="en-US" sz="3200" b="1" dirty="0" smtClean="0"/>
          </a:p>
          <a:p>
            <a:endParaRPr lang="en-US" sz="3200" b="1" dirty="0"/>
          </a:p>
          <a:p>
            <a:endParaRPr lang="en-US" sz="3200" b="1" dirty="0" smtClean="0"/>
          </a:p>
          <a:p>
            <a:endParaRPr lang="en-US" sz="3200" b="1" dirty="0"/>
          </a:p>
          <a:p>
            <a:endParaRPr lang="en-US" sz="3200" b="1" dirty="0" smtClean="0"/>
          </a:p>
          <a:p>
            <a:r>
              <a:rPr lang="en-US" sz="3200" b="1" dirty="0" smtClean="0"/>
              <a:t>18.04.1989</a:t>
            </a:r>
          </a:p>
          <a:p>
            <a:endParaRPr lang="en-US" sz="3200" b="1" dirty="0"/>
          </a:p>
        </p:txBody>
      </p:sp>
      <p:pic>
        <p:nvPicPr>
          <p:cNvPr id="12" name="Picture 11" descr="bakanlıkonay.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2" name="Picture 1" descr="kuulu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1" y="1106231"/>
            <a:ext cx="4000500" cy="4767197"/>
          </a:xfrm>
          <a:prstGeom prst="rect">
            <a:avLst/>
          </a:prstGeom>
        </p:spPr>
      </p:pic>
      <p:sp>
        <p:nvSpPr>
          <p:cNvPr id="3" name="Rectangular Callout 2"/>
          <p:cNvSpPr/>
          <p:nvPr/>
        </p:nvSpPr>
        <p:spPr>
          <a:xfrm>
            <a:off x="3298631" y="144675"/>
            <a:ext cx="5845371" cy="562625"/>
          </a:xfrm>
          <a:prstGeom prst="wedgeRectCallout">
            <a:avLst>
              <a:gd name="adj1" fmla="val -21466"/>
              <a:gd name="adj2" fmla="val 4821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EÜTF KADIN HAST. DOĞUM AD</a:t>
            </a:r>
            <a:endParaRPr lang="en-US" sz="3200" b="1" dirty="0"/>
          </a:p>
        </p:txBody>
      </p:sp>
    </p:spTree>
    <p:extLst>
      <p:ext uri="{BB962C8B-B14F-4D97-AF65-F5344CB8AC3E}">
        <p14:creationId xmlns:p14="http://schemas.microsoft.com/office/powerpoint/2010/main" val="10205433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LİTERATÜR TARAMA</a:t>
            </a:r>
            <a:endParaRPr lang="en-US" sz="4000" b="1" dirty="0"/>
          </a:p>
        </p:txBody>
      </p:sp>
      <p:sp>
        <p:nvSpPr>
          <p:cNvPr id="3" name="Text Placeholder 2"/>
          <p:cNvSpPr>
            <a:spLocks noGrp="1"/>
          </p:cNvSpPr>
          <p:nvPr>
            <p:ph type="body" idx="1"/>
          </p:nvPr>
        </p:nvSpPr>
        <p:spPr/>
        <p:txBody>
          <a:bodyPr/>
          <a:lstStyle/>
          <a:p>
            <a:r>
              <a:rPr lang="en-US" dirty="0" smtClean="0"/>
              <a:t>KAYNAK</a:t>
            </a:r>
            <a:endParaRPr lang="en-US" dirty="0"/>
          </a:p>
        </p:txBody>
      </p:sp>
      <p:sp>
        <p:nvSpPr>
          <p:cNvPr id="4" name="Content Placeholder 3"/>
          <p:cNvSpPr>
            <a:spLocks noGrp="1"/>
          </p:cNvSpPr>
          <p:nvPr>
            <p:ph sz="half" idx="2"/>
          </p:nvPr>
        </p:nvSpPr>
        <p:spPr>
          <a:xfrm>
            <a:off x="457200" y="2841133"/>
            <a:ext cx="4040188" cy="3285030"/>
          </a:xfrm>
        </p:spPr>
        <p:txBody>
          <a:bodyPr/>
          <a:lstStyle/>
          <a:p>
            <a:pPr marL="0" indent="0">
              <a:buNone/>
            </a:pPr>
            <a:r>
              <a:rPr lang="en-US" dirty="0" err="1" smtClean="0"/>
              <a:t>Yazılı</a:t>
            </a:r>
            <a:r>
              <a:rPr lang="en-US" dirty="0" smtClean="0"/>
              <a:t> </a:t>
            </a:r>
            <a:r>
              <a:rPr lang="en-US" dirty="0" err="1" smtClean="0"/>
              <a:t>yayınlar</a:t>
            </a:r>
            <a:r>
              <a:rPr lang="en-US" dirty="0" smtClean="0"/>
              <a:t>:</a:t>
            </a:r>
          </a:p>
          <a:p>
            <a:pPr marL="0" indent="0">
              <a:buNone/>
            </a:pPr>
            <a:r>
              <a:rPr lang="en-US" dirty="0"/>
              <a:t> </a:t>
            </a:r>
            <a:r>
              <a:rPr lang="en-US" dirty="0" smtClean="0"/>
              <a:t>  Index </a:t>
            </a:r>
            <a:r>
              <a:rPr lang="en-US" dirty="0" err="1" smtClean="0"/>
              <a:t>Medicus</a:t>
            </a:r>
            <a:endParaRPr lang="en-US" dirty="0" smtClean="0"/>
          </a:p>
          <a:p>
            <a:pPr marL="0" indent="0">
              <a:buNone/>
            </a:pPr>
            <a:r>
              <a:rPr lang="en-US" dirty="0"/>
              <a:t> </a:t>
            </a:r>
            <a:r>
              <a:rPr lang="en-US" dirty="0" smtClean="0"/>
              <a:t>  </a:t>
            </a:r>
            <a:r>
              <a:rPr lang="en-US" dirty="0" err="1" smtClean="0"/>
              <a:t>Kitaplar</a:t>
            </a:r>
            <a:endParaRPr lang="en-US" dirty="0" smtClean="0"/>
          </a:p>
          <a:p>
            <a:pPr marL="0" indent="0">
              <a:buNone/>
            </a:pPr>
            <a:r>
              <a:rPr lang="en-US" dirty="0"/>
              <a:t> </a:t>
            </a:r>
            <a:r>
              <a:rPr lang="en-US" dirty="0" smtClean="0"/>
              <a:t>  </a:t>
            </a:r>
            <a:r>
              <a:rPr lang="en-US" dirty="0" err="1" smtClean="0"/>
              <a:t>Dergiler</a:t>
            </a:r>
            <a:endParaRPr lang="en-US" dirty="0" smtClean="0"/>
          </a:p>
          <a:p>
            <a:pPr marL="0" indent="0">
              <a:buNone/>
            </a:pPr>
            <a:r>
              <a:rPr lang="en-US" dirty="0"/>
              <a:t> </a:t>
            </a:r>
            <a:r>
              <a:rPr lang="en-US" dirty="0" smtClean="0"/>
              <a:t>  </a:t>
            </a:r>
            <a:r>
              <a:rPr lang="en-US" dirty="0" err="1" smtClean="0"/>
              <a:t>Sanal</a:t>
            </a:r>
            <a:r>
              <a:rPr lang="en-US" dirty="0" smtClean="0"/>
              <a:t> </a:t>
            </a:r>
            <a:r>
              <a:rPr lang="en-US" dirty="0" err="1" smtClean="0"/>
              <a:t>ortam</a:t>
            </a:r>
            <a:endParaRPr lang="en-US" dirty="0" smtClean="0"/>
          </a:p>
          <a:p>
            <a:pPr marL="0" indent="0">
              <a:buNone/>
            </a:pPr>
            <a:endParaRPr lang="en-US" dirty="0"/>
          </a:p>
        </p:txBody>
      </p:sp>
      <p:sp>
        <p:nvSpPr>
          <p:cNvPr id="5" name="Text Placeholder 4"/>
          <p:cNvSpPr>
            <a:spLocks noGrp="1"/>
          </p:cNvSpPr>
          <p:nvPr>
            <p:ph type="body" sz="quarter" idx="3"/>
          </p:nvPr>
        </p:nvSpPr>
        <p:spPr/>
        <p:txBody>
          <a:bodyPr/>
          <a:lstStyle/>
          <a:p>
            <a:r>
              <a:rPr lang="en-US" dirty="0" smtClean="0"/>
              <a:t>YAZMA VE ÇOĞALTMA</a:t>
            </a:r>
            <a:endParaRPr lang="en-US" dirty="0"/>
          </a:p>
        </p:txBody>
      </p:sp>
      <p:sp>
        <p:nvSpPr>
          <p:cNvPr id="6" name="Content Placeholder 5"/>
          <p:cNvSpPr>
            <a:spLocks noGrp="1"/>
          </p:cNvSpPr>
          <p:nvPr>
            <p:ph sz="quarter" idx="4"/>
          </p:nvPr>
        </p:nvSpPr>
        <p:spPr>
          <a:xfrm>
            <a:off x="4645025" y="2841133"/>
            <a:ext cx="4041775" cy="3285030"/>
          </a:xfrm>
        </p:spPr>
        <p:txBody>
          <a:bodyPr/>
          <a:lstStyle/>
          <a:p>
            <a:pPr marL="0" indent="0">
              <a:buNone/>
            </a:pPr>
            <a:r>
              <a:rPr lang="en-US" dirty="0" err="1" smtClean="0"/>
              <a:t>Bilgisayar</a:t>
            </a:r>
            <a:endParaRPr lang="en-US" dirty="0" smtClean="0"/>
          </a:p>
          <a:p>
            <a:pPr marL="0" indent="0">
              <a:buNone/>
            </a:pPr>
            <a:r>
              <a:rPr lang="en-US" dirty="0"/>
              <a:t> </a:t>
            </a:r>
            <a:r>
              <a:rPr lang="en-US" dirty="0" smtClean="0"/>
              <a:t> CD, Flash </a:t>
            </a:r>
            <a:r>
              <a:rPr lang="en-US" dirty="0" err="1" smtClean="0"/>
              <a:t>bellek</a:t>
            </a:r>
            <a:endParaRPr lang="en-US" dirty="0" smtClean="0"/>
          </a:p>
          <a:p>
            <a:pPr marL="0" indent="0">
              <a:buNone/>
            </a:pPr>
            <a:endParaRPr lang="en-US" dirty="0"/>
          </a:p>
          <a:p>
            <a:pPr marL="0" indent="0">
              <a:buNone/>
            </a:pPr>
            <a:r>
              <a:rPr lang="en-US" dirty="0" err="1" smtClean="0"/>
              <a:t>Yazıcılar</a:t>
            </a:r>
            <a:endParaRPr lang="en-US" dirty="0"/>
          </a:p>
        </p:txBody>
      </p:sp>
    </p:spTree>
    <p:extLst>
      <p:ext uri="{BB962C8B-B14F-4D97-AF65-F5344CB8AC3E}">
        <p14:creationId xmlns:p14="http://schemas.microsoft.com/office/powerpoint/2010/main" val="9912621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457200" y="450101"/>
            <a:ext cx="4040188" cy="659075"/>
          </a:xfrm>
        </p:spPr>
        <p:txBody>
          <a:bodyPr/>
          <a:lstStyle/>
          <a:p>
            <a:pPr algn="ctr"/>
            <a:r>
              <a:rPr lang="en-US" dirty="0" smtClean="0"/>
              <a:t>BPD</a:t>
            </a:r>
            <a:endParaRPr lang="en-US" dirty="0"/>
          </a:p>
        </p:txBody>
      </p:sp>
      <p:pic>
        <p:nvPicPr>
          <p:cNvPr id="7" name="Content Placeholder 6" descr="bpd_70.jpg"/>
          <p:cNvPicPr>
            <a:picLocks noGrp="1" noChangeAspect="1"/>
          </p:cNvPicPr>
          <p:nvPr>
            <p:ph sz="half" idx="2"/>
          </p:nvPr>
        </p:nvPicPr>
        <p:blipFill>
          <a:blip r:embed="rId3" cstate="print">
            <a:extLst>
              <a:ext uri="{28A0092B-C50C-407E-A947-70E740481C1C}">
                <a14:useLocalDpi xmlns:a14="http://schemas.microsoft.com/office/drawing/2010/main"/>
              </a:ext>
            </a:extLst>
          </a:blip>
          <a:srcRect l="107" r="107"/>
          <a:stretch>
            <a:fillRect/>
          </a:stretch>
        </p:blipFill>
        <p:spPr>
          <a:xfrm>
            <a:off x="457199" y="1403304"/>
            <a:ext cx="4187825" cy="4227171"/>
          </a:xfrm>
        </p:spPr>
      </p:pic>
      <p:sp>
        <p:nvSpPr>
          <p:cNvPr id="5" name="Text Placeholder 4"/>
          <p:cNvSpPr>
            <a:spLocks noGrp="1"/>
          </p:cNvSpPr>
          <p:nvPr>
            <p:ph type="body" sz="quarter" idx="3"/>
          </p:nvPr>
        </p:nvSpPr>
        <p:spPr>
          <a:xfrm>
            <a:off x="4645025" y="450101"/>
            <a:ext cx="4041775" cy="659075"/>
          </a:xfrm>
        </p:spPr>
        <p:txBody>
          <a:bodyPr/>
          <a:lstStyle/>
          <a:p>
            <a:pPr algn="ctr"/>
            <a:r>
              <a:rPr lang="en-US" dirty="0" smtClean="0"/>
              <a:t>BPD  ÖLÇÜLMESİ</a:t>
            </a:r>
            <a:endParaRPr lang="en-US" dirty="0"/>
          </a:p>
        </p:txBody>
      </p:sp>
      <p:pic>
        <p:nvPicPr>
          <p:cNvPr id="8" name="Content Placeholder 7" descr="bpd_70_2.jpg"/>
          <p:cNvPicPr>
            <a:picLocks noGrp="1" noChangeAspect="1"/>
          </p:cNvPicPr>
          <p:nvPr>
            <p:ph sz="quarter" idx="4"/>
          </p:nvPr>
        </p:nvPicPr>
        <p:blipFill>
          <a:blip r:embed="rId4" cstate="print">
            <a:extLst>
              <a:ext uri="{28A0092B-C50C-407E-A947-70E740481C1C}">
                <a14:useLocalDpi xmlns:a14="http://schemas.microsoft.com/office/drawing/2010/main"/>
              </a:ext>
            </a:extLst>
          </a:blip>
          <a:srcRect l="180" r="180"/>
          <a:stretch>
            <a:fillRect/>
          </a:stretch>
        </p:blipFill>
        <p:spPr>
          <a:xfrm>
            <a:off x="4645025" y="1295439"/>
            <a:ext cx="4041775" cy="4337216"/>
          </a:xfrm>
        </p:spPr>
      </p:pic>
    </p:spTree>
    <p:extLst>
      <p:ext uri="{BB962C8B-B14F-4D97-AF65-F5344CB8AC3E}">
        <p14:creationId xmlns:p14="http://schemas.microsoft.com/office/powerpoint/2010/main" val="234419095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ENDOSKOPİ  GEÇMİŞTE</a:t>
            </a:r>
            <a:endParaRPr lang="en-US" sz="4000" b="1" dirty="0"/>
          </a:p>
        </p:txBody>
      </p:sp>
      <p:sp>
        <p:nvSpPr>
          <p:cNvPr id="3" name="Text Placeholder 2"/>
          <p:cNvSpPr>
            <a:spLocks noGrp="1"/>
          </p:cNvSpPr>
          <p:nvPr>
            <p:ph type="body" idx="1"/>
          </p:nvPr>
        </p:nvSpPr>
        <p:spPr/>
        <p:txBody>
          <a:bodyPr/>
          <a:lstStyle/>
          <a:p>
            <a:r>
              <a:rPr lang="en-US" dirty="0" smtClean="0"/>
              <a:t>TANISAL</a:t>
            </a:r>
            <a:endParaRPr lang="en-US" dirty="0"/>
          </a:p>
        </p:txBody>
      </p:sp>
      <p:pic>
        <p:nvPicPr>
          <p:cNvPr id="7" name="Picture 4" descr="IM00116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7676" r="7676"/>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3"/>
          </p:nvPr>
        </p:nvSpPr>
        <p:spPr/>
        <p:txBody>
          <a:bodyPr/>
          <a:lstStyle/>
          <a:p>
            <a:r>
              <a:rPr lang="en-US" dirty="0" smtClean="0"/>
              <a:t>OPERATİF</a:t>
            </a:r>
            <a:endParaRPr lang="en-US" dirty="0"/>
          </a:p>
        </p:txBody>
      </p:sp>
      <p:pic>
        <p:nvPicPr>
          <p:cNvPr id="8" name="Picture 8" descr="IMGP460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t="3405" b="340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83967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OPERATİF VE HATTA ROBOTİK</a:t>
            </a:r>
            <a:endParaRPr lang="en-US" sz="4000" b="1" dirty="0"/>
          </a:p>
        </p:txBody>
      </p:sp>
      <p:sp>
        <p:nvSpPr>
          <p:cNvPr id="3" name="Text Placeholder 2"/>
          <p:cNvSpPr>
            <a:spLocks noGrp="1"/>
          </p:cNvSpPr>
          <p:nvPr>
            <p:ph type="body" idx="1"/>
          </p:nvPr>
        </p:nvSpPr>
        <p:spPr/>
        <p:txBody>
          <a:bodyPr/>
          <a:lstStyle/>
          <a:p>
            <a:endParaRPr lang="en-US"/>
          </a:p>
        </p:txBody>
      </p:sp>
      <p:pic>
        <p:nvPicPr>
          <p:cNvPr id="7" name="Content Placeholder 3" descr="IMGP4065.JPG"/>
          <p:cNvPicPr>
            <a:picLocks noGrp="1" noChangeAspect="1"/>
          </p:cNvPicPr>
          <p:nvPr>
            <p:ph sz="half" idx="2"/>
          </p:nvPr>
        </p:nvPicPr>
        <p:blipFill>
          <a:blip r:embed="rId2">
            <a:extLst>
              <a:ext uri="{28A0092B-C50C-407E-A947-70E740481C1C}">
                <a14:useLocalDpi xmlns:a14="http://schemas.microsoft.com/office/drawing/2010/main" val="0"/>
              </a:ext>
            </a:extLst>
          </a:blip>
          <a:srcRect l="11663" r="11663"/>
          <a:stretch>
            <a:fillRect/>
          </a:stretch>
        </p:blipFill>
        <p:spPr/>
      </p:pic>
      <p:sp>
        <p:nvSpPr>
          <p:cNvPr id="5" name="Text Placeholder 4"/>
          <p:cNvSpPr>
            <a:spLocks noGrp="1"/>
          </p:cNvSpPr>
          <p:nvPr>
            <p:ph type="body" sz="quarter" idx="3"/>
          </p:nvPr>
        </p:nvSpPr>
        <p:spPr/>
        <p:txBody>
          <a:bodyPr/>
          <a:lstStyle/>
          <a:p>
            <a:endParaRPr lang="en-US"/>
          </a:p>
        </p:txBody>
      </p:sp>
      <p:pic>
        <p:nvPicPr>
          <p:cNvPr id="8" name="Content Placeholder 3" descr="IMGP4070.JPG"/>
          <p:cNvPicPr>
            <a:picLocks noGrp="1" noChangeAspect="1"/>
          </p:cNvPicPr>
          <p:nvPr>
            <p:ph sz="quarter" idx="4"/>
          </p:nvPr>
        </p:nvPicPr>
        <p:blipFill>
          <a:blip r:embed="rId3">
            <a:extLst>
              <a:ext uri="{28A0092B-C50C-407E-A947-70E740481C1C}">
                <a14:useLocalDpi xmlns:a14="http://schemas.microsoft.com/office/drawing/2010/main" val="0"/>
              </a:ext>
            </a:extLst>
          </a:blip>
          <a:srcRect l="11648" r="11648"/>
          <a:stretch>
            <a:fillRect/>
          </a:stretch>
        </p:blipFill>
        <p:spPr/>
      </p:pic>
    </p:spTree>
    <p:extLst>
      <p:ext uri="{BB962C8B-B14F-4D97-AF65-F5344CB8AC3E}">
        <p14:creationId xmlns:p14="http://schemas.microsoft.com/office/powerpoint/2010/main" val="407396822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endParaRPr lang="en-US" b="1" dirty="0"/>
          </a:p>
        </p:txBody>
      </p:sp>
      <p:sp>
        <p:nvSpPr>
          <p:cNvPr id="8" name="Content Placeholder 7"/>
          <p:cNvSpPr>
            <a:spLocks noGrp="1"/>
          </p:cNvSpPr>
          <p:nvPr>
            <p:ph idx="1"/>
          </p:nvPr>
        </p:nvSpPr>
        <p:spPr>
          <a:xfrm>
            <a:off x="457200" y="1077025"/>
            <a:ext cx="8229600" cy="5111853"/>
          </a:xfrm>
        </p:spPr>
        <p:txBody>
          <a:bodyPr/>
          <a:lstStyle/>
          <a:p>
            <a:endParaRPr lang="en-US" dirty="0" smtClean="0"/>
          </a:p>
          <a:p>
            <a:r>
              <a:rPr lang="en-US" dirty="0" smtClean="0"/>
              <a:t>PERİNATOLOJİ</a:t>
            </a:r>
          </a:p>
          <a:p>
            <a:r>
              <a:rPr lang="en-US" dirty="0" smtClean="0"/>
              <a:t>İNFERTİLİTE</a:t>
            </a:r>
          </a:p>
          <a:p>
            <a:r>
              <a:rPr lang="en-US" dirty="0" smtClean="0"/>
              <a:t>JİNEKOLOJİK ENDOKRİNOLOJİ</a:t>
            </a:r>
          </a:p>
          <a:p>
            <a:r>
              <a:rPr lang="en-US" dirty="0" smtClean="0"/>
              <a:t>JİNEKOLOJİK ONKOLOJİ</a:t>
            </a:r>
          </a:p>
          <a:p>
            <a:r>
              <a:rPr lang="en-US" dirty="0" smtClean="0"/>
              <a:t>ÜROJİNEKOLOJİ</a:t>
            </a:r>
          </a:p>
          <a:p>
            <a:pPr marL="0" indent="0">
              <a:buNone/>
            </a:pPr>
            <a:endParaRPr lang="en-US" dirty="0" smtClean="0"/>
          </a:p>
          <a:p>
            <a:pPr marL="0" indent="0" algn="ctr">
              <a:buNone/>
            </a:pPr>
            <a:r>
              <a:rPr lang="en-US" b="1" dirty="0" smtClean="0"/>
              <a:t>DOĞDU</a:t>
            </a:r>
            <a:endParaRPr lang="en-US" b="1" dirty="0"/>
          </a:p>
        </p:txBody>
      </p:sp>
    </p:spTree>
    <p:extLst>
      <p:ext uri="{BB962C8B-B14F-4D97-AF65-F5344CB8AC3E}">
        <p14:creationId xmlns:p14="http://schemas.microsoft.com/office/powerpoint/2010/main" val="340561195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NE DEMİŞ ÂLİM</a:t>
            </a:r>
            <a:endParaRPr lang="en-US" sz="3600" b="1" dirty="0"/>
          </a:p>
        </p:txBody>
      </p:sp>
      <p:sp>
        <p:nvSpPr>
          <p:cNvPr id="3" name="Content Placeholder 2"/>
          <p:cNvSpPr>
            <a:spLocks noGrp="1"/>
          </p:cNvSpPr>
          <p:nvPr>
            <p:ph idx="1"/>
          </p:nvPr>
        </p:nvSpPr>
        <p:spPr>
          <a:xfrm>
            <a:off x="235215" y="1600200"/>
            <a:ext cx="8702971" cy="5031454"/>
          </a:xfrm>
        </p:spPr>
        <p:txBody>
          <a:bodyPr>
            <a:normAutofit/>
          </a:bodyPr>
          <a:lstStyle/>
          <a:p>
            <a:pPr marL="0" indent="0" algn="just">
              <a:buNone/>
            </a:pPr>
            <a:r>
              <a:rPr lang="en-US" dirty="0" err="1" smtClean="0"/>
              <a:t>Ömür</a:t>
            </a:r>
            <a:r>
              <a:rPr lang="en-US" dirty="0" smtClean="0"/>
              <a:t> </a:t>
            </a:r>
            <a:r>
              <a:rPr lang="en-US" dirty="0" err="1" smtClean="0"/>
              <a:t>kısadır</a:t>
            </a:r>
            <a:r>
              <a:rPr lang="en-US" dirty="0" smtClean="0"/>
              <a:t>, </a:t>
            </a:r>
            <a:r>
              <a:rPr lang="en-US" dirty="0" err="1" smtClean="0"/>
              <a:t>uzun</a:t>
            </a:r>
            <a:r>
              <a:rPr lang="en-US" dirty="0" smtClean="0"/>
              <a:t> </a:t>
            </a:r>
            <a:r>
              <a:rPr lang="en-US" dirty="0" err="1" smtClean="0"/>
              <a:t>olan</a:t>
            </a:r>
            <a:r>
              <a:rPr lang="en-US" dirty="0" smtClean="0"/>
              <a:t> İLİMDİR</a:t>
            </a:r>
          </a:p>
          <a:p>
            <a:pPr marL="0" indent="0" algn="just">
              <a:buNone/>
            </a:pPr>
            <a:r>
              <a:rPr lang="en-US" dirty="0" smtClean="0"/>
              <a:t>O </a:t>
            </a:r>
            <a:r>
              <a:rPr lang="en-US" dirty="0" err="1" smtClean="0"/>
              <a:t>halde</a:t>
            </a:r>
            <a:r>
              <a:rPr lang="en-US" dirty="0" smtClean="0"/>
              <a:t>, </a:t>
            </a:r>
            <a:r>
              <a:rPr lang="en-US" dirty="0" err="1" smtClean="0"/>
              <a:t>ilim</a:t>
            </a:r>
            <a:r>
              <a:rPr lang="en-US" dirty="0" smtClean="0"/>
              <a:t> </a:t>
            </a:r>
            <a:r>
              <a:rPr lang="en-US" dirty="0" err="1" smtClean="0"/>
              <a:t>karşısında</a:t>
            </a:r>
            <a:r>
              <a:rPr lang="en-US" dirty="0" smtClean="0"/>
              <a:t> </a:t>
            </a:r>
            <a:r>
              <a:rPr lang="en-US" dirty="0" err="1" smtClean="0"/>
              <a:t>ciddi</a:t>
            </a:r>
            <a:r>
              <a:rPr lang="en-US" dirty="0" smtClean="0"/>
              <a:t> </a:t>
            </a:r>
            <a:r>
              <a:rPr lang="en-US" dirty="0" err="1" smtClean="0"/>
              <a:t>olmak</a:t>
            </a:r>
            <a:r>
              <a:rPr lang="en-US" dirty="0" smtClean="0"/>
              <a:t> </a:t>
            </a:r>
            <a:r>
              <a:rPr lang="en-US" dirty="0" err="1" smtClean="0"/>
              <a:t>gerek</a:t>
            </a:r>
            <a:endParaRPr lang="en-US" dirty="0" smtClean="0"/>
          </a:p>
          <a:p>
            <a:pPr marL="0" indent="0" algn="just">
              <a:buNone/>
            </a:pPr>
            <a:r>
              <a:rPr lang="en-US" dirty="0" err="1" smtClean="0"/>
              <a:t>Çünkü</a:t>
            </a:r>
            <a:r>
              <a:rPr lang="en-US" dirty="0" smtClean="0"/>
              <a:t> </a:t>
            </a:r>
            <a:r>
              <a:rPr lang="en-US" dirty="0" err="1" smtClean="0"/>
              <a:t>ilimle</a:t>
            </a:r>
            <a:r>
              <a:rPr lang="en-US" dirty="0"/>
              <a:t> </a:t>
            </a:r>
            <a:r>
              <a:rPr lang="en-US" dirty="0" err="1" smtClean="0"/>
              <a:t>mezara</a:t>
            </a:r>
            <a:r>
              <a:rPr lang="en-US" dirty="0" smtClean="0"/>
              <a:t> </a:t>
            </a:r>
            <a:r>
              <a:rPr lang="en-US" dirty="0" err="1" smtClean="0"/>
              <a:t>gitmek</a:t>
            </a:r>
            <a:r>
              <a:rPr lang="en-US" dirty="0" smtClean="0"/>
              <a:t>  BİLGİNLERE YAKIŞMAZ </a:t>
            </a:r>
          </a:p>
          <a:p>
            <a:pPr marL="0" indent="0" algn="just">
              <a:buNone/>
            </a:pPr>
            <a:r>
              <a:rPr lang="en-US" dirty="0" smtClean="0"/>
              <a:t>İLİM </a:t>
            </a:r>
            <a:r>
              <a:rPr lang="en-US" dirty="0" err="1" smtClean="0"/>
              <a:t>seçkin</a:t>
            </a:r>
            <a:r>
              <a:rPr lang="en-US" dirty="0" smtClean="0"/>
              <a:t> </a:t>
            </a:r>
            <a:r>
              <a:rPr lang="en-US" dirty="0" err="1" smtClean="0"/>
              <a:t>bir</a:t>
            </a:r>
            <a:r>
              <a:rPr lang="en-US" dirty="0" smtClean="0"/>
              <a:t> </a:t>
            </a:r>
            <a:r>
              <a:rPr lang="en-US" dirty="0" err="1" smtClean="0"/>
              <a:t>miras</a:t>
            </a:r>
            <a:r>
              <a:rPr lang="en-US" dirty="0" smtClean="0"/>
              <a:t> </a:t>
            </a:r>
            <a:r>
              <a:rPr lang="en-US" dirty="0" err="1" smtClean="0"/>
              <a:t>halinde</a:t>
            </a:r>
            <a:r>
              <a:rPr lang="en-US" dirty="0" smtClean="0"/>
              <a:t> BİLGİNDEN BİLGİNE </a:t>
            </a:r>
            <a:r>
              <a:rPr lang="en-US" dirty="0"/>
              <a:t> </a:t>
            </a:r>
            <a:r>
              <a:rPr lang="en-US" dirty="0" smtClean="0"/>
              <a:t>DEVROLMALIDIR  </a:t>
            </a:r>
          </a:p>
          <a:p>
            <a:pPr marL="0" indent="0" algn="just">
              <a:buNone/>
            </a:pPr>
            <a:r>
              <a:rPr lang="en-US" dirty="0" err="1" smtClean="0"/>
              <a:t>Böyle</a:t>
            </a:r>
            <a:r>
              <a:rPr lang="en-US" dirty="0" smtClean="0"/>
              <a:t> </a:t>
            </a:r>
            <a:r>
              <a:rPr lang="en-US" dirty="0" err="1" smtClean="0"/>
              <a:t>bir</a:t>
            </a:r>
            <a:r>
              <a:rPr lang="en-US" dirty="0" smtClean="0"/>
              <a:t> </a:t>
            </a:r>
            <a:r>
              <a:rPr lang="en-US" dirty="0" err="1" smtClean="0"/>
              <a:t>mirası</a:t>
            </a:r>
            <a:r>
              <a:rPr lang="en-US" dirty="0" smtClean="0"/>
              <a:t> en </a:t>
            </a:r>
            <a:r>
              <a:rPr lang="en-US" dirty="0" err="1" smtClean="0"/>
              <a:t>güzel</a:t>
            </a:r>
            <a:r>
              <a:rPr lang="en-US" dirty="0" smtClean="0"/>
              <a:t> </a:t>
            </a:r>
            <a:r>
              <a:rPr lang="en-US" dirty="0" err="1" smtClean="0"/>
              <a:t>şekilde</a:t>
            </a:r>
            <a:r>
              <a:rPr lang="en-US" dirty="0" smtClean="0"/>
              <a:t> </a:t>
            </a:r>
            <a:r>
              <a:rPr lang="en-US" dirty="0" err="1" smtClean="0"/>
              <a:t>bırakmak</a:t>
            </a:r>
            <a:r>
              <a:rPr lang="en-US" dirty="0" smtClean="0"/>
              <a:t> </a:t>
            </a:r>
            <a:r>
              <a:rPr lang="en-US" dirty="0" err="1" smtClean="0"/>
              <a:t>için</a:t>
            </a:r>
            <a:r>
              <a:rPr lang="en-US" dirty="0" smtClean="0"/>
              <a:t> </a:t>
            </a:r>
            <a:r>
              <a:rPr lang="en-US" dirty="0" err="1" smtClean="0"/>
              <a:t>çok</a:t>
            </a:r>
            <a:r>
              <a:rPr lang="en-US" dirty="0" smtClean="0"/>
              <a:t> </a:t>
            </a:r>
            <a:r>
              <a:rPr lang="en-US" dirty="0" err="1" smtClean="0"/>
              <a:t>ciddi</a:t>
            </a:r>
            <a:r>
              <a:rPr lang="en-US" dirty="0" smtClean="0"/>
              <a:t> </a:t>
            </a:r>
            <a:r>
              <a:rPr lang="en-US" dirty="0" err="1" smtClean="0"/>
              <a:t>olacaksınız</a:t>
            </a:r>
            <a:r>
              <a:rPr lang="en-US" dirty="0" smtClean="0"/>
              <a:t> </a:t>
            </a:r>
          </a:p>
          <a:p>
            <a:pPr marL="0" indent="0">
              <a:buNone/>
            </a:pPr>
            <a:r>
              <a:rPr lang="en-US" sz="2400" b="1" dirty="0"/>
              <a:t> </a:t>
            </a:r>
            <a:r>
              <a:rPr lang="en-US" sz="2400" b="1" dirty="0" smtClean="0"/>
              <a:t>                                                                 ASKALANİ  (1371-1448)</a:t>
            </a:r>
            <a:endParaRPr lang="en-US" sz="2400" b="1" dirty="0"/>
          </a:p>
        </p:txBody>
      </p:sp>
    </p:spTree>
    <p:extLst>
      <p:ext uri="{BB962C8B-B14F-4D97-AF65-F5344CB8AC3E}">
        <p14:creationId xmlns:p14="http://schemas.microsoft.com/office/powerpoint/2010/main" val="8098233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8737" y="1600200"/>
            <a:ext cx="8655928" cy="4525963"/>
          </a:xfrm>
        </p:spPr>
        <p:txBody>
          <a:bodyPr/>
          <a:lstStyle/>
          <a:p>
            <a:pPr marL="0" indent="0">
              <a:buNone/>
            </a:pPr>
            <a:endParaRPr lang="en-US" dirty="0" smtClean="0"/>
          </a:p>
          <a:p>
            <a:pPr marL="0" indent="0" algn="ctr">
              <a:buNone/>
            </a:pPr>
            <a:r>
              <a:rPr lang="en-US" sz="4000" b="1" i="1" baseline="-25000" dirty="0" smtClean="0"/>
              <a:t>UZUN İNCE BİR YOLDA İLERLEMEKTEYİZ….</a:t>
            </a:r>
          </a:p>
          <a:p>
            <a:pPr marL="0" indent="0" algn="ctr">
              <a:buNone/>
            </a:pPr>
            <a:endParaRPr lang="en-US" sz="4000" b="1" i="1" baseline="-25000" dirty="0" smtClean="0"/>
          </a:p>
          <a:p>
            <a:pPr marL="0" indent="0" algn="ctr">
              <a:buNone/>
            </a:pPr>
            <a:r>
              <a:rPr lang="en-US" sz="4000" b="1" i="1" baseline="-25000" dirty="0" smtClean="0"/>
              <a:t>BİLİM DALIMIZDAKİ GEBELİKLERİN</a:t>
            </a:r>
          </a:p>
          <a:p>
            <a:pPr marL="0" indent="0" algn="ctr">
              <a:buNone/>
            </a:pPr>
            <a:r>
              <a:rPr lang="en-US" sz="4000" b="1" i="1" baseline="-25000" dirty="0" smtClean="0"/>
              <a:t> GELECEKTEKİ DOĞUMLARINA DA TANIKLIK ETMEMİZİ DİLERİM</a:t>
            </a:r>
            <a:endParaRPr lang="en-US" sz="4000" b="1" i="1" baseline="-25000" dirty="0"/>
          </a:p>
        </p:txBody>
      </p:sp>
    </p:spTree>
    <p:extLst>
      <p:ext uri="{BB962C8B-B14F-4D97-AF65-F5344CB8AC3E}">
        <p14:creationId xmlns:p14="http://schemas.microsoft.com/office/powerpoint/2010/main" val="26795812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t>          PLASENTA                       FETÜS</a:t>
            </a:r>
            <a:endParaRPr lang="en-US" sz="3600" b="1" dirty="0"/>
          </a:p>
        </p:txBody>
      </p:sp>
      <p:sp>
        <p:nvSpPr>
          <p:cNvPr id="3" name="Text Placeholder 2"/>
          <p:cNvSpPr>
            <a:spLocks noGrp="1"/>
          </p:cNvSpPr>
          <p:nvPr>
            <p:ph type="body" idx="1"/>
          </p:nvPr>
        </p:nvSpPr>
        <p:spPr/>
        <p:txBody>
          <a:bodyPr/>
          <a:lstStyle/>
          <a:p>
            <a:r>
              <a:rPr lang="en-US" dirty="0" smtClean="0"/>
              <a:t>KRETZTECHNIC  COMBISON 1</a:t>
            </a:r>
            <a:endParaRPr lang="en-US" dirty="0"/>
          </a:p>
        </p:txBody>
      </p:sp>
      <p:pic>
        <p:nvPicPr>
          <p:cNvPr id="9" name="Content Placeholder 8" descr="placenta.jpg"/>
          <p:cNvPicPr>
            <a:picLocks noGrp="1" noChangeAspect="1"/>
          </p:cNvPicPr>
          <p:nvPr>
            <p:ph sz="half" idx="2"/>
          </p:nvPr>
        </p:nvPicPr>
        <p:blipFill>
          <a:blip r:embed="rId2" cstate="print">
            <a:extLst>
              <a:ext uri="{28A0092B-C50C-407E-A947-70E740481C1C}">
                <a14:useLocalDpi xmlns:a14="http://schemas.microsoft.com/office/drawing/2010/main"/>
              </a:ext>
            </a:extLst>
          </a:blip>
          <a:srcRect t="242" b="242"/>
          <a:stretch>
            <a:fillRect/>
          </a:stretch>
        </p:blipFill>
        <p:spPr>
          <a:xfrm>
            <a:off x="457200" y="1535113"/>
            <a:ext cx="4040188" cy="3951288"/>
          </a:xfrm>
        </p:spPr>
      </p:pic>
      <p:sp>
        <p:nvSpPr>
          <p:cNvPr id="5" name="Text Placeholder 4"/>
          <p:cNvSpPr>
            <a:spLocks noGrp="1"/>
          </p:cNvSpPr>
          <p:nvPr>
            <p:ph type="body" sz="quarter" idx="3"/>
          </p:nvPr>
        </p:nvSpPr>
        <p:spPr/>
        <p:txBody>
          <a:bodyPr/>
          <a:lstStyle/>
          <a:p>
            <a:r>
              <a:rPr lang="en-US" dirty="0" smtClean="0"/>
              <a:t>FETUS</a:t>
            </a:r>
            <a:endParaRPr lang="en-US" dirty="0"/>
          </a:p>
        </p:txBody>
      </p:sp>
      <p:pic>
        <p:nvPicPr>
          <p:cNvPr id="10" name="Content Placeholder 9" descr="earlybscan2.jpg"/>
          <p:cNvPicPr>
            <a:picLocks noGrp="1" noChangeAspect="1"/>
          </p:cNvPicPr>
          <p:nvPr>
            <p:ph sz="quarter" idx="4"/>
          </p:nvPr>
        </p:nvPicPr>
        <p:blipFill>
          <a:blip r:embed="rId3" cstate="print">
            <a:extLst>
              <a:ext uri="{28A0092B-C50C-407E-A947-70E740481C1C}">
                <a14:useLocalDpi xmlns:a14="http://schemas.microsoft.com/office/drawing/2010/main"/>
              </a:ext>
            </a:extLst>
          </a:blip>
          <a:srcRect l="173" r="173"/>
          <a:stretch>
            <a:fillRect/>
          </a:stretch>
        </p:blipFill>
        <p:spPr>
          <a:xfrm>
            <a:off x="4645025" y="1535113"/>
            <a:ext cx="4041775" cy="3951288"/>
          </a:xfrm>
        </p:spPr>
      </p:pic>
    </p:spTree>
    <p:extLst>
      <p:ext uri="{BB962C8B-B14F-4D97-AF65-F5344CB8AC3E}">
        <p14:creationId xmlns:p14="http://schemas.microsoft.com/office/powerpoint/2010/main" val="15754226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b="1" dirty="0"/>
              <a:t>EÜTF KADIN HASTALIKLARI VE DOĞUM KLİNİĞİ  1969-1972</a:t>
            </a:r>
          </a:p>
        </p:txBody>
      </p:sp>
      <p:pic>
        <p:nvPicPr>
          <p:cNvPr id="6" name="Content Placeholder 5"/>
          <p:cNvPicPr>
            <a:picLocks noGrp="1" noChangeAspect="1"/>
          </p:cNvPicPr>
          <p:nvPr>
            <p:ph idx="1"/>
          </p:nvPr>
        </p:nvPicPr>
        <p:blipFill>
          <a:blip r:embed="rId2"/>
          <a:srcRect t="6267" b="6267"/>
          <a:stretch>
            <a:fillRect/>
          </a:stretch>
        </p:blipFill>
        <p:spPr/>
      </p:pic>
    </p:spTree>
    <p:extLst>
      <p:ext uri="{BB962C8B-B14F-4D97-AF65-F5344CB8AC3E}">
        <p14:creationId xmlns:p14="http://schemas.microsoft.com/office/powerpoint/2010/main" val="17488949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DOĞUM KATI</a:t>
            </a:r>
            <a:endParaRPr lang="en-US" sz="3600" b="1" dirty="0"/>
          </a:p>
        </p:txBody>
      </p:sp>
      <p:pic>
        <p:nvPicPr>
          <p:cNvPr id="5" name="Picture 7" descr="166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7143" r="17143"/>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7" descr="1670.jpg"/>
          <p:cNvPicPr>
            <a:picLocks noGrp="1" noChangeAspect="1"/>
          </p:cNvPicPr>
          <p:nvPr>
            <p:ph sz="half" idx="2"/>
          </p:nvPr>
        </p:nvPicPr>
        <p:blipFill>
          <a:blip r:embed="rId3" cstate="print">
            <a:extLst>
              <a:ext uri="{28A0092B-C50C-407E-A947-70E740481C1C}">
                <a14:useLocalDpi xmlns:a14="http://schemas.microsoft.com/office/drawing/2010/main"/>
              </a:ext>
            </a:extLst>
          </a:blip>
          <a:srcRect l="41" r="41"/>
          <a:stretch>
            <a:fillRect/>
          </a:stretch>
        </p:blipFill>
        <p:spPr/>
      </p:pic>
    </p:spTree>
    <p:extLst>
      <p:ext uri="{BB962C8B-B14F-4D97-AF65-F5344CB8AC3E}">
        <p14:creationId xmlns:p14="http://schemas.microsoft.com/office/powerpoint/2010/main" val="36020037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AMELİYATHANE</a:t>
            </a:r>
            <a:endParaRPr lang="en-US" sz="3600" b="1" dirty="0"/>
          </a:p>
        </p:txBody>
      </p:sp>
      <p:pic>
        <p:nvPicPr>
          <p:cNvPr id="5" name="Content Placeholder 4" descr="1667.jpg"/>
          <p:cNvPicPr>
            <a:picLocks noGrp="1" noChangeAspect="1"/>
          </p:cNvPicPr>
          <p:nvPr>
            <p:ph sz="half" idx="1"/>
          </p:nvPr>
        </p:nvPicPr>
        <p:blipFill>
          <a:blip r:embed="rId2" cstate="print">
            <a:extLst>
              <a:ext uri="{28A0092B-C50C-407E-A947-70E740481C1C}">
                <a14:useLocalDpi xmlns:a14="http://schemas.microsoft.com/office/drawing/2010/main"/>
              </a:ext>
            </a:extLst>
          </a:blip>
          <a:srcRect l="35" r="35"/>
          <a:stretch>
            <a:fillRect/>
          </a:stretch>
        </p:blipFill>
        <p:spPr/>
      </p:pic>
      <p:pic>
        <p:nvPicPr>
          <p:cNvPr id="6" name="Content Placeholder 5" descr="1666.jpg"/>
          <p:cNvPicPr>
            <a:picLocks noGrp="1" noChangeAspect="1"/>
          </p:cNvPicPr>
          <p:nvPr>
            <p:ph sz="half" idx="2"/>
          </p:nvPr>
        </p:nvPicPr>
        <p:blipFill>
          <a:blip r:embed="rId3" cstate="print">
            <a:extLst>
              <a:ext uri="{28A0092B-C50C-407E-A947-70E740481C1C}">
                <a14:useLocalDpi xmlns:a14="http://schemas.microsoft.com/office/drawing/2010/main"/>
              </a:ext>
            </a:extLst>
          </a:blip>
          <a:srcRect t="73" b="73"/>
          <a:stretch>
            <a:fillRect/>
          </a:stretch>
        </p:blipFill>
        <p:spPr/>
      </p:pic>
    </p:spTree>
    <p:extLst>
      <p:ext uri="{BB962C8B-B14F-4D97-AF65-F5344CB8AC3E}">
        <p14:creationId xmlns:p14="http://schemas.microsoft.com/office/powerpoint/2010/main" val="1249975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1315</TotalTime>
  <Words>706</Words>
  <Application>Microsoft Macintosh PowerPoint</Application>
  <PresentationFormat>On-screen Show (4:3)</PresentationFormat>
  <Paragraphs>205</Paragraphs>
  <Slides>54</Slides>
  <Notes>3</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GELİŞMELERİN IŞIĞINDA</vt:lpstr>
      <vt:lpstr>PowerPoint Presentation</vt:lpstr>
      <vt:lpstr>KONULAR ARASINDA HATIRLADIKLARIM</vt:lpstr>
      <vt:lpstr>PowerPoint Presentation</vt:lpstr>
      <vt:lpstr>PowerPoint Presentation</vt:lpstr>
      <vt:lpstr>          PLASENTA                       FETÜS</vt:lpstr>
      <vt:lpstr>EÜTF KADIN HASTALIKLARI VE DOĞUM KLİNİĞİ  1969-1972</vt:lpstr>
      <vt:lpstr>DOĞUM KATI</vt:lpstr>
      <vt:lpstr>AMELİYATHANE</vt:lpstr>
      <vt:lpstr>TEK KULLANIMLIK ELDİVEN YOKTU!</vt:lpstr>
      <vt:lpstr>STERİLİZASYON</vt:lpstr>
      <vt:lpstr>PAKET-BOHÇA YOKTU, SU KESİLEBİLİRDİ !</vt:lpstr>
      <vt:lpstr>ETÜV</vt:lpstr>
      <vt:lpstr>PowerPoint Presentation</vt:lpstr>
      <vt:lpstr>1969 – 1972’DEN</vt:lpstr>
      <vt:lpstr>PowerPoint Presentation</vt:lpstr>
      <vt:lpstr>ASİSTAN NELER YAPARDI  ?</vt:lpstr>
      <vt:lpstr>ASİSTAN YAZARDI</vt:lpstr>
      <vt:lpstr>ASİSTAN YAZARDI</vt:lpstr>
      <vt:lpstr>KIDEMLİ NÖBETÇİ ASİSTAN</vt:lpstr>
      <vt:lpstr>LABORATUVAR</vt:lpstr>
      <vt:lpstr>PowerPoint Presentation</vt:lpstr>
      <vt:lpstr>PowerPoint Presentation</vt:lpstr>
      <vt:lpstr>PowerPoint Presentation</vt:lpstr>
      <vt:lpstr>PowerPoint Presentation</vt:lpstr>
      <vt:lpstr>PowerPoint Presentation</vt:lpstr>
      <vt:lpstr>                TEPEGÖZ</vt:lpstr>
      <vt:lpstr>POWERPOINT ÖNCESİ</vt:lpstr>
      <vt:lpstr>PowerPoint Presentation</vt:lpstr>
      <vt:lpstr>PowerPoint Presentation</vt:lpstr>
      <vt:lpstr>KAYNAK ARAŞTIRMASI</vt:lpstr>
      <vt:lpstr>TEZ YAZMA VE ÇOĞALTMA</vt:lpstr>
      <vt:lpstr>KADIN HASTALIKLARI VE DOĞUM KLİNİKLERİNDE UYGULANMAYANLAR</vt:lpstr>
      <vt:lpstr>Ve…….. DEVRİM</vt:lpstr>
      <vt:lpstr>NELER DEĞİŞTİ  !!!</vt:lpstr>
      <vt:lpstr>PowerPoint Presentation</vt:lpstr>
      <vt:lpstr>GEBELİK TESTLERİ</vt:lpstr>
      <vt:lpstr>HORMON TAYİNLERİ</vt:lpstr>
      <vt:lpstr>GÖRÜNTÜLEME YÖNTEMLERİ</vt:lpstr>
      <vt:lpstr>VE İLAÇLAR</vt:lpstr>
      <vt:lpstr>1972’DEN</vt:lpstr>
      <vt:lpstr>PROFESOR CSAPO  (15.02.1977)</vt:lpstr>
      <vt:lpstr>PIEGO EĞİTİM PROGRAMI SONRASI</vt:lpstr>
      <vt:lpstr>PowerPoint Presentation</vt:lpstr>
      <vt:lpstr>PowerPoint Presentation</vt:lpstr>
      <vt:lpstr>PowerPoint Presentation</vt:lpstr>
      <vt:lpstr>IVF</vt:lpstr>
      <vt:lpstr>PowerPoint Presentation</vt:lpstr>
      <vt:lpstr>LİTERATÜR TARAMA</vt:lpstr>
      <vt:lpstr>ENDOSKOPİ  GEÇMİŞTE</vt:lpstr>
      <vt:lpstr>OPERATİF VE HATTA ROBOTİK</vt:lpstr>
      <vt:lpstr>PowerPoint Presentation</vt:lpstr>
      <vt:lpstr>NE DEMİŞ ÂLİM</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Gelişmelerin ışığında</dc:title>
  <dc:creator>MacBook Pro</dc:creator>
  <cp:lastModifiedBy>MacBook Pro</cp:lastModifiedBy>
  <cp:revision>127</cp:revision>
  <dcterms:created xsi:type="dcterms:W3CDTF">2015-04-30T15:12:26Z</dcterms:created>
  <dcterms:modified xsi:type="dcterms:W3CDTF">2015-05-09T19:44:47Z</dcterms:modified>
</cp:coreProperties>
</file>