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4" r:id="rId3"/>
    <p:sldId id="284" r:id="rId4"/>
    <p:sldId id="257" r:id="rId5"/>
    <p:sldId id="258" r:id="rId6"/>
    <p:sldId id="271" r:id="rId7"/>
    <p:sldId id="270" r:id="rId8"/>
    <p:sldId id="275" r:id="rId9"/>
    <p:sldId id="259" r:id="rId10"/>
    <p:sldId id="280" r:id="rId11"/>
    <p:sldId id="299" r:id="rId12"/>
    <p:sldId id="265" r:id="rId13"/>
    <p:sldId id="279" r:id="rId14"/>
    <p:sldId id="276" r:id="rId15"/>
    <p:sldId id="302" r:id="rId16"/>
    <p:sldId id="277" r:id="rId17"/>
    <p:sldId id="278" r:id="rId18"/>
    <p:sldId id="263" r:id="rId19"/>
    <p:sldId id="273" r:id="rId20"/>
    <p:sldId id="297" r:id="rId21"/>
    <p:sldId id="262" r:id="rId22"/>
    <p:sldId id="272" r:id="rId23"/>
    <p:sldId id="300" r:id="rId24"/>
    <p:sldId id="266" r:id="rId25"/>
    <p:sldId id="303" r:id="rId26"/>
    <p:sldId id="268" r:id="rId27"/>
    <p:sldId id="269" r:id="rId28"/>
    <p:sldId id="298" r:id="rId29"/>
    <p:sldId id="304" r:id="rId30"/>
    <p:sldId id="301" r:id="rId31"/>
    <p:sldId id="283" r:id="rId32"/>
    <p:sldId id="274" r:id="rId33"/>
    <p:sldId id="285" r:id="rId34"/>
    <p:sldId id="282" r:id="rId35"/>
    <p:sldId id="29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5EA"/>
    <a:srgbClr val="FBE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 err="1" smtClean="0"/>
              <a:t>Shapiro</a:t>
            </a:r>
            <a:r>
              <a:rPr lang="tr-TR" dirty="0" smtClean="0"/>
              <a:t> et al., ASRM, 2006</a:t>
            </a:r>
            <a:endParaRPr lang="tr-T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5. gün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Sayfa1!$A$2:$A$3</c:f>
              <c:strCache>
                <c:ptCount val="2"/>
                <c:pt idx="0">
                  <c:v>taze transfer</c:v>
                </c:pt>
                <c:pt idx="1">
                  <c:v>thaw transfer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51</c:v>
                </c:pt>
                <c:pt idx="1">
                  <c:v>64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6. gün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Sayfa1!$A$2:$A$3</c:f>
              <c:strCache>
                <c:ptCount val="2"/>
                <c:pt idx="0">
                  <c:v>taze transfer</c:v>
                </c:pt>
                <c:pt idx="1">
                  <c:v>thaw transfer</c:v>
                </c:pt>
              </c:strCache>
            </c:strRef>
          </c:cat>
          <c:val>
            <c:numRef>
              <c:f>Sayfa1!$C$2:$C$3</c:f>
              <c:numCache>
                <c:formatCode>General</c:formatCode>
                <c:ptCount val="2"/>
                <c:pt idx="0">
                  <c:v>33.299999999999997</c:v>
                </c:pt>
                <c:pt idx="1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1265168"/>
        <c:axId val="261265560"/>
      </c:barChart>
      <c:catAx>
        <c:axId val="26126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61265560"/>
        <c:crosses val="autoZero"/>
        <c:auto val="1"/>
        <c:lblAlgn val="ctr"/>
        <c:lblOffset val="100"/>
        <c:noMultiLvlLbl val="0"/>
      </c:catAx>
      <c:valAx>
        <c:axId val="261265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6126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b="0" dirty="0" err="1" smtClean="0"/>
              <a:t>Harton</a:t>
            </a:r>
            <a:r>
              <a:rPr lang="tr-TR" b="0" dirty="0" smtClean="0"/>
              <a:t> </a:t>
            </a:r>
            <a:r>
              <a:rPr lang="tr-TR" b="0" dirty="0"/>
              <a:t>et al., </a:t>
            </a:r>
            <a:r>
              <a:rPr lang="tr-TR" b="0" dirty="0" err="1" smtClean="0"/>
              <a:t>Fertil</a:t>
            </a:r>
            <a:r>
              <a:rPr lang="tr-TR" b="0" dirty="0" smtClean="0"/>
              <a:t> Steril, 2013</a:t>
            </a:r>
            <a:endParaRPr lang="tr-TR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Implantasyon oranı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Sayfa1!$B$1:$E$1</c:f>
              <c:strCache>
                <c:ptCount val="4"/>
                <c:pt idx="0">
                  <c:v>30-34</c:v>
                </c:pt>
                <c:pt idx="1">
                  <c:v>35-37</c:v>
                </c:pt>
                <c:pt idx="2">
                  <c:v>38-40</c:v>
                </c:pt>
                <c:pt idx="3">
                  <c:v>41-42</c:v>
                </c:pt>
              </c:strCache>
            </c:strRef>
          </c:cat>
          <c:val>
            <c:numRef>
              <c:f>Sayfa1!$B$2:$E$2</c:f>
              <c:numCache>
                <c:formatCode>General</c:formatCode>
                <c:ptCount val="4"/>
                <c:pt idx="0">
                  <c:v>51</c:v>
                </c:pt>
                <c:pt idx="1">
                  <c:v>54</c:v>
                </c:pt>
                <c:pt idx="2">
                  <c:v>47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3"/>
        <c:axId val="260370200"/>
        <c:axId val="260369416"/>
      </c:barChart>
      <c:catAx>
        <c:axId val="26037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60369416"/>
        <c:crosses val="autoZero"/>
        <c:auto val="1"/>
        <c:lblAlgn val="ctr"/>
        <c:lblOffset val="100"/>
        <c:noMultiLvlLbl val="0"/>
      </c:catAx>
      <c:valAx>
        <c:axId val="260369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60370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0404F-CB51-45F8-83D5-0DC118FD64EE}" type="doc">
      <dgm:prSet loTypeId="urn:microsoft.com/office/officeart/2005/8/layout/radial2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FA4CA3EB-4E2F-4B1A-8E68-8016DF6F81BC}">
      <dgm:prSet phldrT="[Metin]" custT="1"/>
      <dgm:spPr/>
      <dgm:t>
        <a:bodyPr/>
        <a:lstStyle/>
        <a:p>
          <a:r>
            <a:rPr lang="tr-TR" sz="3600" dirty="0" smtClean="0"/>
            <a:t>PGT</a:t>
          </a:r>
          <a:endParaRPr lang="tr-TR" sz="3600" dirty="0"/>
        </a:p>
      </dgm:t>
    </dgm:pt>
    <dgm:pt modelId="{FAB4537A-CFF3-4DEB-B0CC-BA3623780BF2}" type="parTrans" cxnId="{6D4D9F56-3B3E-4C00-9821-9AC93165D18E}">
      <dgm:prSet/>
      <dgm:spPr/>
      <dgm:t>
        <a:bodyPr/>
        <a:lstStyle/>
        <a:p>
          <a:endParaRPr lang="tr-TR"/>
        </a:p>
      </dgm:t>
    </dgm:pt>
    <dgm:pt modelId="{B918C7BA-139B-4D63-AD46-6C4086C053A8}" type="sibTrans" cxnId="{6D4D9F56-3B3E-4C00-9821-9AC93165D18E}">
      <dgm:prSet/>
      <dgm:spPr/>
      <dgm:t>
        <a:bodyPr/>
        <a:lstStyle/>
        <a:p>
          <a:endParaRPr lang="tr-TR"/>
        </a:p>
      </dgm:t>
    </dgm:pt>
    <dgm:pt modelId="{D53C4DB8-9173-4A57-A715-1F433FC178BB}">
      <dgm:prSet phldrT="[Metin]" custT="1"/>
      <dgm:spPr/>
      <dgm:t>
        <a:bodyPr/>
        <a:lstStyle/>
        <a:p>
          <a:r>
            <a:rPr lang="tr-TR" sz="3600" dirty="0" smtClean="0"/>
            <a:t>TLM</a:t>
          </a:r>
          <a:endParaRPr lang="tr-TR" sz="3600" dirty="0"/>
        </a:p>
      </dgm:t>
    </dgm:pt>
    <dgm:pt modelId="{C84EEA71-701C-448D-B49C-A31B179DC663}" type="parTrans" cxnId="{2152312A-6DDF-46D2-9AA1-FA6DC8D94079}">
      <dgm:prSet/>
      <dgm:spPr/>
      <dgm:t>
        <a:bodyPr/>
        <a:lstStyle/>
        <a:p>
          <a:endParaRPr lang="tr-TR"/>
        </a:p>
      </dgm:t>
    </dgm:pt>
    <dgm:pt modelId="{5C3325DC-0E26-4779-928C-DECFBD9C1BBF}" type="sibTrans" cxnId="{2152312A-6DDF-46D2-9AA1-FA6DC8D94079}">
      <dgm:prSet/>
      <dgm:spPr/>
      <dgm:t>
        <a:bodyPr/>
        <a:lstStyle/>
        <a:p>
          <a:endParaRPr lang="tr-TR"/>
        </a:p>
      </dgm:t>
    </dgm:pt>
    <dgm:pt modelId="{72D8F4CB-20AA-41D1-8EB1-4B349794A29A}">
      <dgm:prSet phldrT="[Metin]"/>
      <dgm:spPr/>
      <dgm:t>
        <a:bodyPr/>
        <a:lstStyle/>
        <a:p>
          <a:r>
            <a:rPr lang="tr-TR" dirty="0" err="1" smtClean="0"/>
            <a:t>Metabolomiks</a:t>
          </a:r>
          <a:endParaRPr lang="tr-TR" dirty="0"/>
        </a:p>
      </dgm:t>
    </dgm:pt>
    <dgm:pt modelId="{C078C551-1841-4376-B004-2D52C6899A23}" type="parTrans" cxnId="{11AAB4C3-2F7E-42D4-9EE1-E14F60C349D5}">
      <dgm:prSet/>
      <dgm:spPr/>
      <dgm:t>
        <a:bodyPr/>
        <a:lstStyle/>
        <a:p>
          <a:endParaRPr lang="tr-TR"/>
        </a:p>
      </dgm:t>
    </dgm:pt>
    <dgm:pt modelId="{F0A355B2-5542-481E-BF8B-501623155682}" type="sibTrans" cxnId="{11AAB4C3-2F7E-42D4-9EE1-E14F60C349D5}">
      <dgm:prSet/>
      <dgm:spPr/>
      <dgm:t>
        <a:bodyPr/>
        <a:lstStyle/>
        <a:p>
          <a:endParaRPr lang="tr-TR"/>
        </a:p>
      </dgm:t>
    </dgm:pt>
    <dgm:pt modelId="{D9355617-EAA9-4E23-905C-E6FB65218803}" type="pres">
      <dgm:prSet presAssocID="{91B0404F-CB51-45F8-83D5-0DC118FD64E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A99B506-9A26-4D3D-AA1F-E063A9CC604D}" type="pres">
      <dgm:prSet presAssocID="{91B0404F-CB51-45F8-83D5-0DC118FD64EE}" presName="cycle" presStyleCnt="0"/>
      <dgm:spPr/>
    </dgm:pt>
    <dgm:pt modelId="{FDAB7211-8A6A-406E-BB92-EEDA1B572378}" type="pres">
      <dgm:prSet presAssocID="{91B0404F-CB51-45F8-83D5-0DC118FD64EE}" presName="centerShape" presStyleCnt="0"/>
      <dgm:spPr/>
    </dgm:pt>
    <dgm:pt modelId="{DC7D33C6-94A8-4A89-84E1-16C306BA5557}" type="pres">
      <dgm:prSet presAssocID="{91B0404F-CB51-45F8-83D5-0DC118FD64EE}" presName="connSite" presStyleLbl="node1" presStyleIdx="0" presStyleCnt="4"/>
      <dgm:spPr/>
    </dgm:pt>
    <dgm:pt modelId="{4766E207-D905-4ADB-B163-C2EF30662489}" type="pres">
      <dgm:prSet presAssocID="{91B0404F-CB51-45F8-83D5-0DC118FD64EE}" presName="visible" presStyleLbl="node1" presStyleIdx="0" presStyleCnt="4" custLinFactNeighborX="764"/>
      <dgm:spPr/>
    </dgm:pt>
    <dgm:pt modelId="{C7468DE7-332F-4D55-9957-E3A6C3D8182A}" type="pres">
      <dgm:prSet presAssocID="{FAB4537A-CFF3-4DEB-B0CC-BA3623780BF2}" presName="Name25" presStyleLbl="parChTrans1D1" presStyleIdx="0" presStyleCnt="3"/>
      <dgm:spPr/>
      <dgm:t>
        <a:bodyPr/>
        <a:lstStyle/>
        <a:p>
          <a:endParaRPr lang="tr-TR"/>
        </a:p>
      </dgm:t>
    </dgm:pt>
    <dgm:pt modelId="{EC88B785-AE55-4C66-9D06-2F67701B0FE0}" type="pres">
      <dgm:prSet presAssocID="{FA4CA3EB-4E2F-4B1A-8E68-8016DF6F81BC}" presName="node" presStyleCnt="0"/>
      <dgm:spPr/>
    </dgm:pt>
    <dgm:pt modelId="{47213B67-C942-482F-A7B6-C35A1D16B47A}" type="pres">
      <dgm:prSet presAssocID="{FA4CA3EB-4E2F-4B1A-8E68-8016DF6F81BC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07F60B-C55A-4768-825F-7EE9775FA6C5}" type="pres">
      <dgm:prSet presAssocID="{FA4CA3EB-4E2F-4B1A-8E68-8016DF6F81B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6ADB82D-C2EA-4384-A9E2-799D2363DEA8}" type="pres">
      <dgm:prSet presAssocID="{C84EEA71-701C-448D-B49C-A31B179DC663}" presName="Name25" presStyleLbl="parChTrans1D1" presStyleIdx="1" presStyleCnt="3"/>
      <dgm:spPr/>
      <dgm:t>
        <a:bodyPr/>
        <a:lstStyle/>
        <a:p>
          <a:endParaRPr lang="tr-TR"/>
        </a:p>
      </dgm:t>
    </dgm:pt>
    <dgm:pt modelId="{2FCEFB0D-A590-4A41-B06E-F856612EBE91}" type="pres">
      <dgm:prSet presAssocID="{D53C4DB8-9173-4A57-A715-1F433FC178BB}" presName="node" presStyleCnt="0"/>
      <dgm:spPr/>
    </dgm:pt>
    <dgm:pt modelId="{430346C9-FB9E-412C-89CE-9009BF274015}" type="pres">
      <dgm:prSet presAssocID="{D53C4DB8-9173-4A57-A715-1F433FC178BB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CFAB4B-2C96-48EB-B4AF-53E22FCF5FEB}" type="pres">
      <dgm:prSet presAssocID="{D53C4DB8-9173-4A57-A715-1F433FC178B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64EE96-9100-45B0-B287-6A7B94A8CCA4}" type="pres">
      <dgm:prSet presAssocID="{C078C551-1841-4376-B004-2D52C6899A23}" presName="Name25" presStyleLbl="parChTrans1D1" presStyleIdx="2" presStyleCnt="3"/>
      <dgm:spPr/>
      <dgm:t>
        <a:bodyPr/>
        <a:lstStyle/>
        <a:p>
          <a:endParaRPr lang="tr-TR"/>
        </a:p>
      </dgm:t>
    </dgm:pt>
    <dgm:pt modelId="{7C56F5DD-57BB-4ADF-8A3B-905C7A93E2A9}" type="pres">
      <dgm:prSet presAssocID="{72D8F4CB-20AA-41D1-8EB1-4B349794A29A}" presName="node" presStyleCnt="0"/>
      <dgm:spPr/>
    </dgm:pt>
    <dgm:pt modelId="{5874B148-6E7D-4997-AE0B-8B6A6882E2E9}" type="pres">
      <dgm:prSet presAssocID="{72D8F4CB-20AA-41D1-8EB1-4B349794A29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47DEEA-1E3B-4A22-BB87-EDA5561A74E3}" type="pres">
      <dgm:prSet presAssocID="{72D8F4CB-20AA-41D1-8EB1-4B349794A29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4D9F56-3B3E-4C00-9821-9AC93165D18E}" srcId="{91B0404F-CB51-45F8-83D5-0DC118FD64EE}" destId="{FA4CA3EB-4E2F-4B1A-8E68-8016DF6F81BC}" srcOrd="0" destOrd="0" parTransId="{FAB4537A-CFF3-4DEB-B0CC-BA3623780BF2}" sibTransId="{B918C7BA-139B-4D63-AD46-6C4086C053A8}"/>
    <dgm:cxn modelId="{FB209CD7-277A-4002-90F0-E4D284F7D630}" type="presOf" srcId="{72D8F4CB-20AA-41D1-8EB1-4B349794A29A}" destId="{5874B148-6E7D-4997-AE0B-8B6A6882E2E9}" srcOrd="0" destOrd="0" presId="urn:microsoft.com/office/officeart/2005/8/layout/radial2"/>
    <dgm:cxn modelId="{11AAB4C3-2F7E-42D4-9EE1-E14F60C349D5}" srcId="{91B0404F-CB51-45F8-83D5-0DC118FD64EE}" destId="{72D8F4CB-20AA-41D1-8EB1-4B349794A29A}" srcOrd="2" destOrd="0" parTransId="{C078C551-1841-4376-B004-2D52C6899A23}" sibTransId="{F0A355B2-5542-481E-BF8B-501623155682}"/>
    <dgm:cxn modelId="{5A88B96B-EBE5-46B2-AA6A-5ED0378C99FF}" type="presOf" srcId="{D53C4DB8-9173-4A57-A715-1F433FC178BB}" destId="{430346C9-FB9E-412C-89CE-9009BF274015}" srcOrd="0" destOrd="0" presId="urn:microsoft.com/office/officeart/2005/8/layout/radial2"/>
    <dgm:cxn modelId="{C6DCF6C0-00C4-48E3-B5CB-FA52C4C72B75}" type="presOf" srcId="{FAB4537A-CFF3-4DEB-B0CC-BA3623780BF2}" destId="{C7468DE7-332F-4D55-9957-E3A6C3D8182A}" srcOrd="0" destOrd="0" presId="urn:microsoft.com/office/officeart/2005/8/layout/radial2"/>
    <dgm:cxn modelId="{ED43C8A6-8235-493A-A86E-C43FD39DD0E2}" type="presOf" srcId="{C84EEA71-701C-448D-B49C-A31B179DC663}" destId="{56ADB82D-C2EA-4384-A9E2-799D2363DEA8}" srcOrd="0" destOrd="0" presId="urn:microsoft.com/office/officeart/2005/8/layout/radial2"/>
    <dgm:cxn modelId="{667FDEE5-667F-4474-B59F-C8EEF488B558}" type="presOf" srcId="{C078C551-1841-4376-B004-2D52C6899A23}" destId="{8964EE96-9100-45B0-B287-6A7B94A8CCA4}" srcOrd="0" destOrd="0" presId="urn:microsoft.com/office/officeart/2005/8/layout/radial2"/>
    <dgm:cxn modelId="{D867E7F5-5E5A-49BB-ADD7-2A129A6EC217}" type="presOf" srcId="{91B0404F-CB51-45F8-83D5-0DC118FD64EE}" destId="{D9355617-EAA9-4E23-905C-E6FB65218803}" srcOrd="0" destOrd="0" presId="urn:microsoft.com/office/officeart/2005/8/layout/radial2"/>
    <dgm:cxn modelId="{2152312A-6DDF-46D2-9AA1-FA6DC8D94079}" srcId="{91B0404F-CB51-45F8-83D5-0DC118FD64EE}" destId="{D53C4DB8-9173-4A57-A715-1F433FC178BB}" srcOrd="1" destOrd="0" parTransId="{C84EEA71-701C-448D-B49C-A31B179DC663}" sibTransId="{5C3325DC-0E26-4779-928C-DECFBD9C1BBF}"/>
    <dgm:cxn modelId="{934F1591-A7E0-4423-9B5D-BFFBEDD9DA92}" type="presOf" srcId="{FA4CA3EB-4E2F-4B1A-8E68-8016DF6F81BC}" destId="{47213B67-C942-482F-A7B6-C35A1D16B47A}" srcOrd="0" destOrd="0" presId="urn:microsoft.com/office/officeart/2005/8/layout/radial2"/>
    <dgm:cxn modelId="{4DA34C35-0AB8-4DF1-8E68-75A31399F1E9}" type="presParOf" srcId="{D9355617-EAA9-4E23-905C-E6FB65218803}" destId="{7A99B506-9A26-4D3D-AA1F-E063A9CC604D}" srcOrd="0" destOrd="0" presId="urn:microsoft.com/office/officeart/2005/8/layout/radial2"/>
    <dgm:cxn modelId="{BC8AE0D9-8C65-45F9-B360-D5BFE0FAC3CD}" type="presParOf" srcId="{7A99B506-9A26-4D3D-AA1F-E063A9CC604D}" destId="{FDAB7211-8A6A-406E-BB92-EEDA1B572378}" srcOrd="0" destOrd="0" presId="urn:microsoft.com/office/officeart/2005/8/layout/radial2"/>
    <dgm:cxn modelId="{6C5EA968-A3D9-4BB6-8FD9-46052D8D3E8D}" type="presParOf" srcId="{FDAB7211-8A6A-406E-BB92-EEDA1B572378}" destId="{DC7D33C6-94A8-4A89-84E1-16C306BA5557}" srcOrd="0" destOrd="0" presId="urn:microsoft.com/office/officeart/2005/8/layout/radial2"/>
    <dgm:cxn modelId="{CBAB86A4-64E2-4003-A8D7-99E821E5935A}" type="presParOf" srcId="{FDAB7211-8A6A-406E-BB92-EEDA1B572378}" destId="{4766E207-D905-4ADB-B163-C2EF30662489}" srcOrd="1" destOrd="0" presId="urn:microsoft.com/office/officeart/2005/8/layout/radial2"/>
    <dgm:cxn modelId="{2BD7A085-1CEF-45F1-9227-54BA8A44A63F}" type="presParOf" srcId="{7A99B506-9A26-4D3D-AA1F-E063A9CC604D}" destId="{C7468DE7-332F-4D55-9957-E3A6C3D8182A}" srcOrd="1" destOrd="0" presId="urn:microsoft.com/office/officeart/2005/8/layout/radial2"/>
    <dgm:cxn modelId="{C9320CDB-3037-4893-A219-CC7E1C76DF6B}" type="presParOf" srcId="{7A99B506-9A26-4D3D-AA1F-E063A9CC604D}" destId="{EC88B785-AE55-4C66-9D06-2F67701B0FE0}" srcOrd="2" destOrd="0" presId="urn:microsoft.com/office/officeart/2005/8/layout/radial2"/>
    <dgm:cxn modelId="{CAA3D55F-60B8-4F26-ADE3-71A3CC176E13}" type="presParOf" srcId="{EC88B785-AE55-4C66-9D06-2F67701B0FE0}" destId="{47213B67-C942-482F-A7B6-C35A1D16B47A}" srcOrd="0" destOrd="0" presId="urn:microsoft.com/office/officeart/2005/8/layout/radial2"/>
    <dgm:cxn modelId="{644DB7B6-E9C5-447F-A97F-1875A22CD858}" type="presParOf" srcId="{EC88B785-AE55-4C66-9D06-2F67701B0FE0}" destId="{4C07F60B-C55A-4768-825F-7EE9775FA6C5}" srcOrd="1" destOrd="0" presId="urn:microsoft.com/office/officeart/2005/8/layout/radial2"/>
    <dgm:cxn modelId="{FE1B7E79-62A7-4707-8CF6-E5CBFE722069}" type="presParOf" srcId="{7A99B506-9A26-4D3D-AA1F-E063A9CC604D}" destId="{56ADB82D-C2EA-4384-A9E2-799D2363DEA8}" srcOrd="3" destOrd="0" presId="urn:microsoft.com/office/officeart/2005/8/layout/radial2"/>
    <dgm:cxn modelId="{4A17572B-1C28-4D6E-A3A8-BF5F1FD92CB4}" type="presParOf" srcId="{7A99B506-9A26-4D3D-AA1F-E063A9CC604D}" destId="{2FCEFB0D-A590-4A41-B06E-F856612EBE91}" srcOrd="4" destOrd="0" presId="urn:microsoft.com/office/officeart/2005/8/layout/radial2"/>
    <dgm:cxn modelId="{DD60FF12-9948-4A14-B0E9-6D26C487D01A}" type="presParOf" srcId="{2FCEFB0D-A590-4A41-B06E-F856612EBE91}" destId="{430346C9-FB9E-412C-89CE-9009BF274015}" srcOrd="0" destOrd="0" presId="urn:microsoft.com/office/officeart/2005/8/layout/radial2"/>
    <dgm:cxn modelId="{5614013C-F5A4-4D99-8075-BAC551A301FA}" type="presParOf" srcId="{2FCEFB0D-A590-4A41-B06E-F856612EBE91}" destId="{61CFAB4B-2C96-48EB-B4AF-53E22FCF5FEB}" srcOrd="1" destOrd="0" presId="urn:microsoft.com/office/officeart/2005/8/layout/radial2"/>
    <dgm:cxn modelId="{E8CB5273-7DFF-4CDB-8390-59605E0A3A77}" type="presParOf" srcId="{7A99B506-9A26-4D3D-AA1F-E063A9CC604D}" destId="{8964EE96-9100-45B0-B287-6A7B94A8CCA4}" srcOrd="5" destOrd="0" presId="urn:microsoft.com/office/officeart/2005/8/layout/radial2"/>
    <dgm:cxn modelId="{F2432037-4E94-4B94-B35C-7F6284F545F5}" type="presParOf" srcId="{7A99B506-9A26-4D3D-AA1F-E063A9CC604D}" destId="{7C56F5DD-57BB-4ADF-8A3B-905C7A93E2A9}" srcOrd="6" destOrd="0" presId="urn:microsoft.com/office/officeart/2005/8/layout/radial2"/>
    <dgm:cxn modelId="{0FA462ED-580B-474B-9839-E9C16CEE103B}" type="presParOf" srcId="{7C56F5DD-57BB-4ADF-8A3B-905C7A93E2A9}" destId="{5874B148-6E7D-4997-AE0B-8B6A6882E2E9}" srcOrd="0" destOrd="0" presId="urn:microsoft.com/office/officeart/2005/8/layout/radial2"/>
    <dgm:cxn modelId="{5C15ACD7-5C9D-4E89-9862-B307C1BD744B}" type="presParOf" srcId="{7C56F5DD-57BB-4ADF-8A3B-905C7A93E2A9}" destId="{F547DEEA-1E3B-4A22-BB87-EDA5561A74E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4EE96-9100-45B0-B287-6A7B94A8CCA4}">
      <dsp:nvSpPr>
        <dsp:cNvPr id="0" name=""/>
        <dsp:cNvSpPr/>
      </dsp:nvSpPr>
      <dsp:spPr>
        <a:xfrm rot="2561600">
          <a:off x="2573511" y="3800128"/>
          <a:ext cx="822815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822815" y="28828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ADB82D-C2EA-4384-A9E2-799D2363DEA8}">
      <dsp:nvSpPr>
        <dsp:cNvPr id="0" name=""/>
        <dsp:cNvSpPr/>
      </dsp:nvSpPr>
      <dsp:spPr>
        <a:xfrm>
          <a:off x="2682537" y="2680505"/>
          <a:ext cx="914439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914439" y="28828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68DE7-332F-4D55-9957-E3A6C3D8182A}">
      <dsp:nvSpPr>
        <dsp:cNvPr id="0" name=""/>
        <dsp:cNvSpPr/>
      </dsp:nvSpPr>
      <dsp:spPr>
        <a:xfrm rot="19038400">
          <a:off x="2573511" y="1560882"/>
          <a:ext cx="822815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822815" y="28828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6E207-D905-4ADB-B163-C2EF30662489}">
      <dsp:nvSpPr>
        <dsp:cNvPr id="0" name=""/>
        <dsp:cNvSpPr/>
      </dsp:nvSpPr>
      <dsp:spPr>
        <a:xfrm>
          <a:off x="489453" y="1407583"/>
          <a:ext cx="2603499" cy="260349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213B67-C942-482F-A7B6-C35A1D16B47A}">
      <dsp:nvSpPr>
        <dsp:cNvPr id="0" name=""/>
        <dsp:cNvSpPr/>
      </dsp:nvSpPr>
      <dsp:spPr>
        <a:xfrm>
          <a:off x="3080318" y="86"/>
          <a:ext cx="1562100" cy="156210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PGT</a:t>
          </a:r>
          <a:endParaRPr lang="tr-TR" sz="3600" kern="1200" dirty="0"/>
        </a:p>
      </dsp:txBody>
      <dsp:txXfrm>
        <a:off x="3309082" y="228850"/>
        <a:ext cx="1104572" cy="1104572"/>
      </dsp:txXfrm>
    </dsp:sp>
    <dsp:sp modelId="{430346C9-FB9E-412C-89CE-9009BF274015}">
      <dsp:nvSpPr>
        <dsp:cNvPr id="0" name=""/>
        <dsp:cNvSpPr/>
      </dsp:nvSpPr>
      <dsp:spPr>
        <a:xfrm>
          <a:off x="3596977" y="1928283"/>
          <a:ext cx="1562100" cy="156210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TLM</a:t>
          </a:r>
          <a:endParaRPr lang="tr-TR" sz="3600" kern="1200" dirty="0"/>
        </a:p>
      </dsp:txBody>
      <dsp:txXfrm>
        <a:off x="3825741" y="2157047"/>
        <a:ext cx="1104572" cy="1104572"/>
      </dsp:txXfrm>
    </dsp:sp>
    <dsp:sp modelId="{5874B148-6E7D-4997-AE0B-8B6A6882E2E9}">
      <dsp:nvSpPr>
        <dsp:cNvPr id="0" name=""/>
        <dsp:cNvSpPr/>
      </dsp:nvSpPr>
      <dsp:spPr>
        <a:xfrm>
          <a:off x="3080318" y="3856480"/>
          <a:ext cx="1562100" cy="156210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err="1" smtClean="0"/>
            <a:t>Metabolomiks</a:t>
          </a:r>
          <a:endParaRPr lang="tr-TR" sz="1400" kern="1200" dirty="0"/>
        </a:p>
      </dsp:txBody>
      <dsp:txXfrm>
        <a:off x="3309082" y="4085244"/>
        <a:ext cx="1104572" cy="1104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534547" cy="3566160"/>
          </a:xfrm>
        </p:spPr>
        <p:txBody>
          <a:bodyPr>
            <a:normAutofit/>
          </a:bodyPr>
          <a:lstStyle/>
          <a:p>
            <a:r>
              <a:rPr lang="tr-TR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Preimplantasyon</a:t>
            </a:r>
            <a:r>
              <a:rPr lang="tr-T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Genetik Tarama</a:t>
            </a:r>
            <a:endParaRPr lang="tr-T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Hakan Özörnek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608540" y="628444"/>
            <a:ext cx="286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002060"/>
                </a:solidFill>
                <a:latin typeface="Good Times" panose="00000400000000000000" pitchFamily="2" charset="0"/>
              </a:rPr>
              <a:t>EURO</a:t>
            </a:r>
            <a:r>
              <a:rPr lang="tr-TR" sz="2800" dirty="0" smtClean="0">
                <a:solidFill>
                  <a:schemeClr val="accent1"/>
                </a:solidFill>
                <a:latin typeface="Good Times" panose="00000400000000000000" pitchFamily="2" charset="0"/>
              </a:rPr>
              <a:t>FERTIL</a:t>
            </a:r>
            <a:endParaRPr lang="tr-TR" sz="2800" dirty="0">
              <a:solidFill>
                <a:schemeClr val="accent1"/>
              </a:solidFill>
              <a:latin typeface="Good Time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2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Mozaik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2438400"/>
            <a:ext cx="10058400" cy="3430694"/>
          </a:xfrm>
        </p:spPr>
        <p:txBody>
          <a:bodyPr>
            <a:normAutofit/>
          </a:bodyPr>
          <a:lstStyle/>
          <a:p>
            <a:r>
              <a:rPr lang="tr-TR" sz="2800" dirty="0" smtClean="0"/>
              <a:t>Bölünme safhasındaki </a:t>
            </a:r>
            <a:r>
              <a:rPr lang="tr-TR" sz="2800" dirty="0" err="1" smtClean="0"/>
              <a:t>embryoda</a:t>
            </a:r>
            <a:r>
              <a:rPr lang="tr-TR" sz="2800" dirty="0" smtClean="0"/>
              <a:t> mozaik görülme ihtimali </a:t>
            </a:r>
            <a:r>
              <a:rPr lang="tr-TR" sz="2800" dirty="0" err="1" smtClean="0"/>
              <a:t>blastokist</a:t>
            </a:r>
            <a:r>
              <a:rPr lang="tr-TR" sz="2800" dirty="0" smtClean="0"/>
              <a:t> evresine oranla daha sıktır.</a:t>
            </a:r>
            <a:endParaRPr lang="tr-TR" sz="28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7417767" y="3971925"/>
            <a:ext cx="3515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i="1" dirty="0" smtClean="0"/>
              <a:t>Johnson DS, et al., Human </a:t>
            </a:r>
            <a:r>
              <a:rPr lang="tr-TR" sz="1600" i="1" dirty="0" err="1" smtClean="0"/>
              <a:t>Reprod</a:t>
            </a:r>
            <a:r>
              <a:rPr lang="tr-TR" sz="1600" i="1" dirty="0" smtClean="0"/>
              <a:t>, 2010</a:t>
            </a:r>
          </a:p>
          <a:p>
            <a:r>
              <a:rPr lang="tr-TR" sz="1600" i="1" dirty="0" err="1" smtClean="0"/>
              <a:t>Vanneste</a:t>
            </a:r>
            <a:r>
              <a:rPr lang="tr-TR" sz="1600" i="1" dirty="0" smtClean="0"/>
              <a:t> E, et al., </a:t>
            </a:r>
            <a:r>
              <a:rPr lang="tr-TR" sz="1600" i="1" dirty="0" err="1" smtClean="0"/>
              <a:t>Nat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Med</a:t>
            </a:r>
            <a:r>
              <a:rPr lang="tr-TR" sz="1600" i="1" dirty="0" smtClean="0"/>
              <a:t>, 2009</a:t>
            </a:r>
            <a:endParaRPr lang="tr-TR" sz="1600" i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6" r="17169" b="68665"/>
          <a:stretch/>
        </p:blipFill>
        <p:spPr>
          <a:xfrm>
            <a:off x="2075546" y="3482439"/>
            <a:ext cx="3353705" cy="214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1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59" y="1072096"/>
            <a:ext cx="10546654" cy="406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3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5150" t="17055" r="18882" b="23103"/>
          <a:stretch/>
        </p:blipFill>
        <p:spPr>
          <a:xfrm>
            <a:off x="2362954" y="262550"/>
            <a:ext cx="7822195" cy="6063573"/>
          </a:xfrm>
          <a:prstGeom prst="rect">
            <a:avLst/>
          </a:prstGeom>
        </p:spPr>
      </p:pic>
      <p:cxnSp>
        <p:nvCxnSpPr>
          <p:cNvPr id="4" name="Düz Ok Bağlayıcısı 3"/>
          <p:cNvCxnSpPr/>
          <p:nvPr/>
        </p:nvCxnSpPr>
        <p:spPr>
          <a:xfrm flipH="1">
            <a:off x="8133805" y="1384664"/>
            <a:ext cx="679269" cy="4441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Ok Bağlayıcısı 4"/>
          <p:cNvCxnSpPr/>
          <p:nvPr/>
        </p:nvCxnSpPr>
        <p:spPr>
          <a:xfrm flipH="1">
            <a:off x="8151221" y="2850199"/>
            <a:ext cx="679269" cy="4441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H="1">
            <a:off x="8151221" y="3972313"/>
            <a:ext cx="679269" cy="4441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59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914260" y="2542918"/>
            <a:ext cx="46741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2.PGT dönemi</a:t>
            </a:r>
            <a:endParaRPr lang="tr-T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922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Microarray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CGH (</a:t>
            </a:r>
            <a:r>
              <a:rPr lang="tr-TR" dirty="0" err="1" smtClean="0"/>
              <a:t>comparative</a:t>
            </a:r>
            <a:r>
              <a:rPr lang="tr-TR" dirty="0" smtClean="0"/>
              <a:t> </a:t>
            </a:r>
            <a:r>
              <a:rPr lang="tr-TR" dirty="0" err="1" smtClean="0"/>
              <a:t>genomic</a:t>
            </a:r>
            <a:r>
              <a:rPr lang="tr-TR" dirty="0" smtClean="0"/>
              <a:t> </a:t>
            </a:r>
            <a:r>
              <a:rPr lang="tr-TR" dirty="0" err="1" smtClean="0"/>
              <a:t>hibridizasyon</a:t>
            </a:r>
            <a:r>
              <a:rPr lang="tr-TR" dirty="0" smtClean="0"/>
              <a:t>) ve SNP (</a:t>
            </a:r>
            <a:r>
              <a:rPr lang="tr-TR" dirty="0" err="1" smtClean="0"/>
              <a:t>single</a:t>
            </a:r>
            <a:r>
              <a:rPr lang="tr-TR" dirty="0" smtClean="0"/>
              <a:t> </a:t>
            </a:r>
            <a:r>
              <a:rPr lang="tr-TR" dirty="0" err="1" smtClean="0"/>
              <a:t>nucleotid</a:t>
            </a:r>
            <a:r>
              <a:rPr lang="tr-TR" dirty="0" smtClean="0"/>
              <a:t> </a:t>
            </a:r>
            <a:r>
              <a:rPr lang="tr-TR" dirty="0" err="1" smtClean="0"/>
              <a:t>polimorfism</a:t>
            </a:r>
            <a:r>
              <a:rPr lang="tr-TR" dirty="0" smtClean="0"/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24 kromozom tayini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err="1" smtClean="0"/>
              <a:t>Amplifikasyon</a:t>
            </a:r>
            <a:r>
              <a:rPr lang="tr-TR" dirty="0" smtClean="0"/>
              <a:t> hataları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CGH 12 saatte sonuç veriyor, SNP sonucu günler sürebilir.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SNP küçük </a:t>
            </a:r>
            <a:r>
              <a:rPr lang="tr-TR" dirty="0" err="1" smtClean="0"/>
              <a:t>delesyon</a:t>
            </a:r>
            <a:r>
              <a:rPr lang="tr-TR" dirty="0" smtClean="0"/>
              <a:t> ve </a:t>
            </a:r>
            <a:r>
              <a:rPr lang="tr-TR" dirty="0" err="1" smtClean="0"/>
              <a:t>duplikasyonları</a:t>
            </a:r>
            <a:r>
              <a:rPr lang="tr-TR" dirty="0" smtClean="0"/>
              <a:t> da gösterir.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PGT de her iki test te aynı derecede başarılıdır.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555" y="278585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4621" t="21678" r="24470" b="13763"/>
          <a:stretch/>
        </p:blipFill>
        <p:spPr>
          <a:xfrm>
            <a:off x="1853080" y="90459"/>
            <a:ext cx="8458818" cy="557211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81449" y="502508"/>
            <a:ext cx="1227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err="1" smtClean="0"/>
              <a:t>aCGH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172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qPCR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24 kromozom tayini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4 saatte sonuç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Kromozom üzerinde az sayıda tanıma noktası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Daha ucuz test maliyeti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err="1" smtClean="0"/>
              <a:t>Amplifikasyon</a:t>
            </a:r>
            <a:r>
              <a:rPr lang="tr-TR" dirty="0" smtClean="0"/>
              <a:t> hatası olmaz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err="1" smtClean="0"/>
              <a:t>Microarraylerle</a:t>
            </a:r>
            <a:r>
              <a:rPr lang="tr-TR" dirty="0" smtClean="0"/>
              <a:t> benzer test güvenliği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37" y="2224087"/>
            <a:ext cx="3609975" cy="12477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4000500"/>
            <a:ext cx="28575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4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Next</a:t>
            </a:r>
            <a:r>
              <a:rPr lang="tr-TR" dirty="0" smtClean="0"/>
              <a:t> </a:t>
            </a:r>
            <a:r>
              <a:rPr lang="tr-TR" dirty="0" err="1" smtClean="0"/>
              <a:t>Generation</a:t>
            </a:r>
            <a:r>
              <a:rPr lang="tr-TR" dirty="0" smtClean="0"/>
              <a:t> </a:t>
            </a:r>
            <a:r>
              <a:rPr lang="tr-TR" dirty="0" err="1" smtClean="0"/>
              <a:t>Sequencing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2277328"/>
            <a:ext cx="10058400" cy="35917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Tek gen mutasyonlarını da tanır.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/>
              <a:t>Amplifikasyona</a:t>
            </a:r>
            <a:r>
              <a:rPr lang="tr-TR" dirty="0" smtClean="0"/>
              <a:t> ihtiyaç duyar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12 saatte sonuç verir.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80" y="2510368"/>
            <a:ext cx="4635500" cy="34671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878369"/>
            <a:ext cx="38100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6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1158" t="48281" r="7368" b="31524"/>
          <a:stretch/>
        </p:blipFill>
        <p:spPr>
          <a:xfrm>
            <a:off x="529390" y="2527250"/>
            <a:ext cx="10892590" cy="223131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1158" t="23902" r="7368" b="67895"/>
          <a:stretch/>
        </p:blipFill>
        <p:spPr>
          <a:xfrm>
            <a:off x="529390" y="1227221"/>
            <a:ext cx="10892590" cy="90637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1158" t="37748" r="7368" b="58239"/>
          <a:stretch/>
        </p:blipFill>
        <p:spPr>
          <a:xfrm>
            <a:off x="529390" y="2133600"/>
            <a:ext cx="10892590" cy="4433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61252" y="2385392"/>
            <a:ext cx="715617" cy="5761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3061251" y="3187362"/>
            <a:ext cx="715617" cy="5761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6384235" y="2394428"/>
            <a:ext cx="715617" cy="5761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329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57895" t="67895" r="6842" b="15635"/>
          <a:stretch/>
        </p:blipFill>
        <p:spPr>
          <a:xfrm>
            <a:off x="2404364" y="1187114"/>
            <a:ext cx="7108605" cy="240711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8189843" y="2773017"/>
            <a:ext cx="884583" cy="775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5237922" y="1858617"/>
            <a:ext cx="4289059" cy="646331"/>
          </a:xfrm>
          <a:prstGeom prst="rect">
            <a:avLst/>
          </a:prstGeom>
          <a:solidFill>
            <a:srgbClr val="E4E5EA"/>
          </a:solidFill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Fresh</a:t>
            </a:r>
            <a:r>
              <a:rPr lang="tr-TR" b="1" dirty="0" smtClean="0"/>
              <a:t> </a:t>
            </a:r>
            <a:r>
              <a:rPr lang="tr-TR" b="1" dirty="0" err="1" smtClean="0"/>
              <a:t>Blast</a:t>
            </a:r>
            <a:r>
              <a:rPr lang="tr-TR" b="1" dirty="0" smtClean="0"/>
              <a:t>     </a:t>
            </a:r>
            <a:r>
              <a:rPr lang="tr-TR" b="1" dirty="0" err="1" smtClean="0"/>
              <a:t>Frozen</a:t>
            </a:r>
            <a:r>
              <a:rPr lang="tr-TR" b="1" dirty="0" smtClean="0"/>
              <a:t> </a:t>
            </a:r>
            <a:r>
              <a:rPr lang="tr-TR" b="1" dirty="0" err="1" smtClean="0"/>
              <a:t>Blast</a:t>
            </a:r>
            <a:r>
              <a:rPr lang="tr-TR" b="1" dirty="0" smtClean="0"/>
              <a:t>  </a:t>
            </a:r>
            <a:r>
              <a:rPr lang="tr-TR" b="1" dirty="0" err="1" smtClean="0"/>
              <a:t>Frozen</a:t>
            </a:r>
            <a:r>
              <a:rPr lang="tr-TR" b="1" dirty="0" smtClean="0"/>
              <a:t> CCS </a:t>
            </a:r>
            <a:r>
              <a:rPr lang="tr-TR" b="1" dirty="0" err="1" smtClean="0"/>
              <a:t>Blast</a:t>
            </a:r>
            <a:endParaRPr lang="tr-TR" b="1" dirty="0" smtClean="0"/>
          </a:p>
          <a:p>
            <a:r>
              <a:rPr lang="tr-TR" b="1" dirty="0"/>
              <a:t> </a:t>
            </a:r>
            <a:r>
              <a:rPr lang="tr-TR" b="1" dirty="0" smtClean="0"/>
              <a:t>      118                  272                     347</a:t>
            </a:r>
            <a:endParaRPr lang="tr-TR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7325261" y="4590106"/>
            <a:ext cx="3498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Schoolcraft</a:t>
            </a:r>
            <a:r>
              <a:rPr lang="tr-TR" dirty="0" smtClean="0"/>
              <a:t>, et al., </a:t>
            </a:r>
            <a:r>
              <a:rPr lang="tr-TR" dirty="0" err="1" smtClean="0"/>
              <a:t>Fertil</a:t>
            </a:r>
            <a:r>
              <a:rPr lang="tr-TR" dirty="0" smtClean="0"/>
              <a:t> steril, 2013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22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804086" y="1854500"/>
            <a:ext cx="10058400" cy="40227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800" b="1" dirty="0" smtClean="0"/>
              <a:t>PGS (FISH) sonrası ilk gebelik 1995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800" b="1" dirty="0" smtClean="0"/>
              <a:t>İlk 15 yıl PGS denilince anlaşılan 3.gün </a:t>
            </a:r>
            <a:r>
              <a:rPr lang="tr-TR" sz="2800" b="1" dirty="0" err="1" smtClean="0"/>
              <a:t>blastomer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aspirasyonu</a:t>
            </a:r>
            <a:r>
              <a:rPr lang="tr-TR" sz="2800" b="1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b="1" dirty="0" smtClean="0"/>
              <a:t>ve bu </a:t>
            </a:r>
            <a:r>
              <a:rPr lang="tr-TR" sz="2800" b="1" dirty="0" err="1" smtClean="0"/>
              <a:t>blastomerin</a:t>
            </a:r>
            <a:r>
              <a:rPr lang="tr-TR" sz="2800" b="1" dirty="0" smtClean="0"/>
              <a:t> FISH tekniği ile incelenmesi idi.</a:t>
            </a:r>
          </a:p>
          <a:p>
            <a:pPr>
              <a:lnSpc>
                <a:spcPct val="150000"/>
              </a:lnSpc>
            </a:pP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72803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6. Gün transferi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61953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273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33788" t="14266" r="19470" b="48877"/>
          <a:stretch/>
        </p:blipFill>
        <p:spPr>
          <a:xfrm>
            <a:off x="2215978" y="634314"/>
            <a:ext cx="7306964" cy="479518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424509" y="5678198"/>
            <a:ext cx="318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Forman, et al., </a:t>
            </a:r>
            <a:r>
              <a:rPr lang="tr-TR" dirty="0" err="1" smtClean="0"/>
              <a:t>Fertil</a:t>
            </a:r>
            <a:r>
              <a:rPr lang="tr-TR" dirty="0" smtClean="0"/>
              <a:t> Steril, 2013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125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1157" t="22160" r="7053" b="12781"/>
          <a:stretch/>
        </p:blipFill>
        <p:spPr>
          <a:xfrm>
            <a:off x="1700463" y="144378"/>
            <a:ext cx="8406063" cy="552309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1157" t="70646" r="7053" b="25522"/>
          <a:stretch/>
        </p:blipFill>
        <p:spPr>
          <a:xfrm>
            <a:off x="124328" y="4224131"/>
            <a:ext cx="11558332" cy="44726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89711" y="2028290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NGS</a:t>
            </a:r>
          </a:p>
          <a:p>
            <a:r>
              <a:rPr lang="tr-TR" dirty="0" smtClean="0"/>
              <a:t>3. Gün ET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8048531" y="5796176"/>
            <a:ext cx="329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Lukaszuk</a:t>
            </a:r>
            <a:r>
              <a:rPr lang="tr-TR" dirty="0" smtClean="0"/>
              <a:t>, et al., </a:t>
            </a:r>
            <a:r>
              <a:rPr lang="tr-TR" dirty="0" err="1" smtClean="0"/>
              <a:t>Fertil</a:t>
            </a:r>
            <a:r>
              <a:rPr lang="tr-TR" dirty="0" smtClean="0"/>
              <a:t> Steril, 2015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280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36913" y="4170794"/>
            <a:ext cx="93268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latin typeface="AdvOTaf232193"/>
              </a:rPr>
              <a:t>«Yeni PGT </a:t>
            </a:r>
            <a:r>
              <a:rPr lang="tr-TR" sz="2000" b="1" dirty="0" err="1" smtClean="0">
                <a:latin typeface="AdvOTaf232193"/>
              </a:rPr>
              <a:t>metodları</a:t>
            </a:r>
            <a:r>
              <a:rPr lang="tr-TR" sz="2000" b="1" dirty="0" smtClean="0">
                <a:latin typeface="AdvOTaf232193"/>
              </a:rPr>
              <a:t> rutin klinik uygulamalarda hızla artmaktadır ve yine bu uygulamanın etkinliği ve maliyet/yarar oranının araştırılması unutulmakta veya </a:t>
            </a:r>
            <a:r>
              <a:rPr lang="tr-TR" sz="2000" b="1" dirty="0" err="1" smtClean="0">
                <a:latin typeface="AdvOTaf232193"/>
              </a:rPr>
              <a:t>gözardı</a:t>
            </a:r>
            <a:r>
              <a:rPr lang="tr-TR" sz="2000" b="1" dirty="0" smtClean="0">
                <a:latin typeface="AdvOTaf232193"/>
              </a:rPr>
              <a:t> edilmektedir.»</a:t>
            </a:r>
            <a:endParaRPr lang="tr-TR" sz="20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320" y="467293"/>
            <a:ext cx="9679373" cy="32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3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1474" t="48757" r="5158" b="23539"/>
          <a:stretch/>
        </p:blipFill>
        <p:spPr>
          <a:xfrm>
            <a:off x="497304" y="2136617"/>
            <a:ext cx="11181349" cy="3061025"/>
          </a:xfrm>
          <a:prstGeom prst="rect">
            <a:avLst/>
          </a:prstGeom>
        </p:spPr>
      </p:pic>
      <p:cxnSp>
        <p:nvCxnSpPr>
          <p:cNvPr id="4" name="Düz Bağlayıcı 3"/>
          <p:cNvCxnSpPr/>
          <p:nvPr/>
        </p:nvCxnSpPr>
        <p:spPr>
          <a:xfrm>
            <a:off x="9172575" y="3105150"/>
            <a:ext cx="2028825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Bağlayıcı 4"/>
          <p:cNvCxnSpPr/>
          <p:nvPr/>
        </p:nvCxnSpPr>
        <p:spPr>
          <a:xfrm>
            <a:off x="8277225" y="3340268"/>
            <a:ext cx="2743200" cy="28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>
          <a:xfrm>
            <a:off x="8277225" y="3790950"/>
            <a:ext cx="2028825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8296275" y="4752975"/>
            <a:ext cx="3000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etin kutusu 2"/>
          <p:cNvSpPr txBox="1"/>
          <p:nvPr/>
        </p:nvSpPr>
        <p:spPr>
          <a:xfrm>
            <a:off x="8096926" y="5462795"/>
            <a:ext cx="339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Dahdouh</a:t>
            </a:r>
            <a:r>
              <a:rPr lang="tr-TR" dirty="0" smtClean="0"/>
              <a:t>, et al., RBM online, 2015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3072505" y="671136"/>
            <a:ext cx="603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err="1" smtClean="0"/>
              <a:t>Randomize</a:t>
            </a:r>
            <a:r>
              <a:rPr lang="tr-TR" sz="3600" dirty="0" smtClean="0"/>
              <a:t> kontrollü </a:t>
            </a:r>
            <a:r>
              <a:rPr lang="tr-TR" sz="3600" dirty="0"/>
              <a:t>ç</a:t>
            </a:r>
            <a:r>
              <a:rPr lang="tr-TR" sz="3600" dirty="0" smtClean="0"/>
              <a:t>alışmalar</a:t>
            </a:r>
            <a:endParaRPr lang="tr-TR" sz="3600" dirty="0"/>
          </a:p>
        </p:txBody>
      </p:sp>
      <p:cxnSp>
        <p:nvCxnSpPr>
          <p:cNvPr id="9" name="Düz Bağlayıcı 8"/>
          <p:cNvCxnSpPr/>
          <p:nvPr/>
        </p:nvCxnSpPr>
        <p:spPr>
          <a:xfrm>
            <a:off x="8277224" y="4254247"/>
            <a:ext cx="2028825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79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61" y="843949"/>
            <a:ext cx="10690005" cy="446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1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3894" t="30000" r="20737" b="19474"/>
          <a:stretch/>
        </p:blipFill>
        <p:spPr>
          <a:xfrm>
            <a:off x="735495" y="555371"/>
            <a:ext cx="10105481" cy="5582653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299580" y="93706"/>
            <a:ext cx="1928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</a:rPr>
              <a:t>Genç hastalar</a:t>
            </a:r>
            <a:endParaRPr lang="tr-T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6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7650" t="31607" r="16287" b="26151"/>
          <a:stretch/>
        </p:blipFill>
        <p:spPr>
          <a:xfrm>
            <a:off x="1085850" y="819151"/>
            <a:ext cx="10067925" cy="466725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085850" y="357486"/>
            <a:ext cx="1949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</a:rPr>
              <a:t>İleri anne yaşı</a:t>
            </a:r>
            <a:endParaRPr lang="tr-T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3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PGT anne yaşının olumsuz etkisini dengeler</a:t>
            </a:r>
            <a:endParaRPr lang="tr-TR" sz="4400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66415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865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Blastokist</a:t>
            </a:r>
            <a:r>
              <a:rPr lang="tr-TR" dirty="0" smtClean="0"/>
              <a:t> biyopsisi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88756" y="1845734"/>
            <a:ext cx="9466923" cy="4023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Ekstra </a:t>
            </a:r>
            <a:r>
              <a:rPr lang="tr-TR" dirty="0" err="1" smtClean="0"/>
              <a:t>embryonik</a:t>
            </a:r>
            <a:r>
              <a:rPr lang="tr-TR" dirty="0" smtClean="0"/>
              <a:t> hücreler alınır.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Daha az hücreye biyopsi yapılır.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Alınan materyal oran olarak daha düşüktür.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Sonuçsuz test olasılığı düşüktür.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Biyopsinin olumsuz etkisine daha dayanıklıdır.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Teknik olarak daha zordur.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Lazer alımını gerektirir.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288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975826" y="1026240"/>
            <a:ext cx="10058400" cy="402272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sz="2400" dirty="0" err="1" smtClean="0"/>
              <a:t>Anaploidi</a:t>
            </a:r>
            <a:r>
              <a:rPr lang="tr-TR" sz="2400" dirty="0" smtClean="0"/>
              <a:t> </a:t>
            </a:r>
            <a:r>
              <a:rPr lang="tr-TR" sz="2400" dirty="0" err="1" smtClean="0"/>
              <a:t>implantasyon</a:t>
            </a:r>
            <a:r>
              <a:rPr lang="tr-TR" sz="2400" dirty="0" smtClean="0"/>
              <a:t> başarısızlığı, düşükler ve </a:t>
            </a:r>
            <a:r>
              <a:rPr lang="tr-TR" sz="2400" dirty="0" err="1" smtClean="0"/>
              <a:t>konjenital</a:t>
            </a:r>
            <a:r>
              <a:rPr lang="tr-TR" sz="2400" dirty="0" smtClean="0"/>
              <a:t> anomalilerin en sık görülen sebebidir. Dolayısı ile bu riskin arttığı </a:t>
            </a:r>
          </a:p>
          <a:p>
            <a:pPr lvl="1">
              <a:lnSpc>
                <a:spcPct val="150000"/>
              </a:lnSpc>
            </a:pPr>
            <a:r>
              <a:rPr lang="tr-TR" sz="2400" dirty="0" smtClean="0"/>
              <a:t>İlerlemiş anne yaşı</a:t>
            </a:r>
          </a:p>
          <a:p>
            <a:pPr lvl="1">
              <a:lnSpc>
                <a:spcPct val="150000"/>
              </a:lnSpc>
            </a:pPr>
            <a:r>
              <a:rPr lang="tr-TR" sz="2400" dirty="0" smtClean="0"/>
              <a:t>Tekrarlayan tüp bebek başarısızlığı</a:t>
            </a:r>
          </a:p>
          <a:p>
            <a:pPr lvl="1">
              <a:lnSpc>
                <a:spcPct val="150000"/>
              </a:lnSpc>
            </a:pPr>
            <a:r>
              <a:rPr lang="tr-TR" sz="2400" dirty="0" smtClean="0"/>
              <a:t>Tekrarlayan gebelik kaybı olan hastalarda genetik tarama testine ihtiyaç vardır.</a:t>
            </a:r>
          </a:p>
          <a:p>
            <a:pPr marL="201168" lvl="1" indent="0">
              <a:lnSpc>
                <a:spcPct val="150000"/>
              </a:lnSpc>
              <a:buNone/>
            </a:pPr>
            <a:endParaRPr lang="tr-TR" sz="2400" dirty="0"/>
          </a:p>
          <a:p>
            <a:pPr marL="201168" lvl="1" indent="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002060"/>
                </a:solidFill>
              </a:rPr>
              <a:t>Hedef tek </a:t>
            </a:r>
            <a:r>
              <a:rPr lang="tr-TR" sz="2400" b="1" dirty="0" err="1" smtClean="0">
                <a:solidFill>
                  <a:srgbClr val="002060"/>
                </a:solidFill>
              </a:rPr>
              <a:t>euploid</a:t>
            </a:r>
            <a:r>
              <a:rPr lang="tr-TR" sz="2400" b="1" dirty="0" smtClean="0">
                <a:solidFill>
                  <a:srgbClr val="002060"/>
                </a:solidFill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</a:rPr>
              <a:t>embryo</a:t>
            </a:r>
            <a:r>
              <a:rPr lang="tr-TR" sz="2400" b="1" dirty="0" smtClean="0">
                <a:solidFill>
                  <a:srgbClr val="002060"/>
                </a:solidFill>
              </a:rPr>
              <a:t> transferi (TEET) olmalıdır.</a:t>
            </a:r>
            <a:endParaRPr lang="tr-TR" sz="2400" b="1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7459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20" y="640528"/>
            <a:ext cx="7873501" cy="454933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074333" y="1750423"/>
            <a:ext cx="2269169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</a:rPr>
              <a:t>Sonuçlar kötü cevaplı hastalarda morfolojik karakterlerin </a:t>
            </a:r>
            <a:r>
              <a:rPr lang="tr-TR" sz="2000" b="1" dirty="0" err="1" smtClean="0">
                <a:solidFill>
                  <a:srgbClr val="002060"/>
                </a:solidFill>
              </a:rPr>
              <a:t>euploid</a:t>
            </a:r>
            <a:r>
              <a:rPr lang="tr-TR" sz="2000" b="1" dirty="0" smtClean="0">
                <a:solidFill>
                  <a:srgbClr val="002060"/>
                </a:solidFill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</a:rPr>
              <a:t>blastokist</a:t>
            </a:r>
            <a:r>
              <a:rPr lang="tr-TR" sz="2000" b="1" dirty="0" smtClean="0">
                <a:solidFill>
                  <a:srgbClr val="002060"/>
                </a:solidFill>
              </a:rPr>
              <a:t> seçiminde kullanılamayacağını ortaya koymuştur.</a:t>
            </a:r>
            <a:endParaRPr lang="tr-T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5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Maliyet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tr-TR" dirty="0" smtClean="0"/>
              <a:t>PGT uygulanan üç IVF denemesi kümülatif % 95 canlı doğum olasılığı ile </a:t>
            </a:r>
            <a:r>
              <a:rPr lang="en-US" dirty="0" smtClean="0"/>
              <a:t>$25,242,</a:t>
            </a:r>
            <a:r>
              <a:rPr lang="tr-TR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karşılığında %64 başarı oranı ile </a:t>
            </a:r>
            <a:r>
              <a:rPr lang="en-US" dirty="0" smtClean="0"/>
              <a:t>$</a:t>
            </a:r>
            <a:r>
              <a:rPr lang="en-US" dirty="0"/>
              <a:t>22,776 </a:t>
            </a:r>
            <a:r>
              <a:rPr lang="tr-TR" dirty="0" smtClean="0"/>
              <a:t>maliyetli PGT siz IVF.</a:t>
            </a:r>
          </a:p>
          <a:p>
            <a:pPr>
              <a:lnSpc>
                <a:spcPct val="200000"/>
              </a:lnSpc>
            </a:pPr>
            <a:r>
              <a:rPr lang="tr-TR" dirty="0" err="1" smtClean="0"/>
              <a:t>Rezetkova</a:t>
            </a:r>
            <a:r>
              <a:rPr lang="tr-TR" dirty="0" smtClean="0"/>
              <a:t> N, </a:t>
            </a:r>
            <a:r>
              <a:rPr lang="tr-TR" dirty="0" err="1" smtClean="0"/>
              <a:t>Fertil</a:t>
            </a:r>
            <a:r>
              <a:rPr lang="tr-TR" dirty="0" smtClean="0"/>
              <a:t> Steril 2014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630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PGT dönemi nasıl kabul gördü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24 kromozom tayininin mümkün olması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IVF başarısını iyileştirmesi (RCT)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err="1"/>
              <a:t>Blastokist</a:t>
            </a:r>
            <a:r>
              <a:rPr lang="tr-TR" dirty="0"/>
              <a:t> kültürünün yerleşmiş olması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err="1" smtClean="0"/>
              <a:t>Blastokist</a:t>
            </a:r>
            <a:r>
              <a:rPr lang="tr-TR" dirty="0" smtClean="0"/>
              <a:t> biyopsisinin daha az zararlı olması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err="1"/>
              <a:t>Vitrifikasyonun</a:t>
            </a:r>
            <a:r>
              <a:rPr lang="tr-TR" dirty="0"/>
              <a:t> başarı ile uygulanıyor olması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Çoğul </a:t>
            </a:r>
            <a:r>
              <a:rPr lang="tr-TR" dirty="0" smtClean="0"/>
              <a:t>gebeliği engellemesi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Farklı </a:t>
            </a:r>
            <a:r>
              <a:rPr lang="tr-TR" dirty="0" smtClean="0"/>
              <a:t>hasta gruplarında denenmeye gereksinim var. (kötü cevaplı hastalar, </a:t>
            </a:r>
            <a:r>
              <a:rPr lang="tr-TR" dirty="0" err="1" smtClean="0"/>
              <a:t>habituel</a:t>
            </a:r>
            <a:r>
              <a:rPr lang="tr-TR" dirty="0" smtClean="0"/>
              <a:t> </a:t>
            </a:r>
            <a:r>
              <a:rPr lang="tr-TR" dirty="0" err="1" smtClean="0"/>
              <a:t>abort</a:t>
            </a:r>
            <a:r>
              <a:rPr lang="tr-T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008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Eve gidecek mesaj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FISH günümüzde canlı doğum oranlarını arttırmadığı hatta bazı çalışmalarda azalttığı için PGT testi olarak kullanılmamalıdır.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err="1" smtClean="0"/>
              <a:t>Blastokist</a:t>
            </a:r>
            <a:r>
              <a:rPr lang="tr-TR" dirty="0" smtClean="0"/>
              <a:t> biyopsisi ve 24 kromozom tarama testleri (</a:t>
            </a:r>
            <a:r>
              <a:rPr lang="tr-TR" dirty="0" err="1" smtClean="0"/>
              <a:t>qPCR,aCGH,NGS</a:t>
            </a:r>
            <a:r>
              <a:rPr lang="tr-TR" dirty="0" smtClean="0"/>
              <a:t>) günümüz standartlarıdır.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PGT </a:t>
            </a:r>
            <a:r>
              <a:rPr lang="tr-TR" dirty="0" smtClean="0"/>
              <a:t>klinik kullanımda yaygınlaşmadan önce gerekli bilimsel desteğin sağlanması gerekir.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PGT yaygınlaşabilmesi için maliyet/yarar oranını </a:t>
            </a:r>
            <a:r>
              <a:rPr lang="tr-TR" dirty="0" smtClean="0"/>
              <a:t>göz önünde bulundurmak lazımdır.</a:t>
            </a:r>
            <a:endParaRPr lang="tr-TR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PGT hastanın </a:t>
            </a:r>
            <a:r>
              <a:rPr lang="tr-TR" dirty="0" smtClean="0"/>
              <a:t>genç normal cevaplı hastalarda gebeliğe </a:t>
            </a:r>
            <a:r>
              <a:rPr lang="tr-TR" dirty="0" smtClean="0"/>
              <a:t>ulaşma süresini kısaltır.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Testin kısa sürede cevap vermesi ve ucuz olması onu gerçek bir tarama testi yapacaktır.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311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763513886"/>
              </p:ext>
            </p:extLst>
          </p:nvPr>
        </p:nvGraphicFramePr>
        <p:xfrm>
          <a:off x="5554582" y="5958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6238047" y="2831786"/>
            <a:ext cx="2270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Tek </a:t>
            </a:r>
            <a:r>
              <a:rPr lang="tr-TR" sz="2400" dirty="0" err="1" smtClean="0">
                <a:solidFill>
                  <a:schemeClr val="bg1"/>
                </a:solidFill>
              </a:rPr>
              <a:t>euploid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tr-TR" sz="2400" dirty="0" err="1" smtClean="0">
                <a:solidFill>
                  <a:schemeClr val="bg1"/>
                </a:solidFill>
              </a:rPr>
              <a:t>embryo</a:t>
            </a:r>
            <a:r>
              <a:rPr lang="tr-TR" sz="2400" dirty="0" smtClean="0">
                <a:solidFill>
                  <a:schemeClr val="bg1"/>
                </a:solidFill>
              </a:rPr>
              <a:t> transferi</a:t>
            </a:r>
          </a:p>
          <a:p>
            <a:r>
              <a:rPr lang="tr-T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TEET</a:t>
            </a:r>
            <a:endParaRPr lang="tr-T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29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8176177" y="645177"/>
            <a:ext cx="3119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chemeClr val="accent4">
                    <a:lumMod val="50000"/>
                  </a:schemeClr>
                </a:solidFill>
              </a:rPr>
              <a:t>Teşekkürler</a:t>
            </a:r>
            <a:endParaRPr lang="tr-TR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25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32410" t="15838" r="16922" b="39018"/>
          <a:stretch/>
        </p:blipFill>
        <p:spPr>
          <a:xfrm>
            <a:off x="3260682" y="719854"/>
            <a:ext cx="7721710" cy="4987893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99480" y="2890634"/>
            <a:ext cx="2139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Aneploidi</a:t>
            </a:r>
            <a:r>
              <a:rPr lang="tr-TR" dirty="0"/>
              <a:t> yaşla artar.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7649257" y="5797468"/>
            <a:ext cx="346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err="1" smtClean="0"/>
              <a:t>Franasiak</a:t>
            </a:r>
            <a:r>
              <a:rPr lang="tr-TR" i="1" dirty="0" smtClean="0"/>
              <a:t>, et al., </a:t>
            </a:r>
            <a:r>
              <a:rPr lang="tr-TR" i="1" dirty="0" err="1" smtClean="0"/>
              <a:t>Fertil</a:t>
            </a:r>
            <a:r>
              <a:rPr lang="tr-TR" i="1" dirty="0" smtClean="0"/>
              <a:t> Steril, 2014</a:t>
            </a:r>
            <a:endParaRPr lang="tr-TR" i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3814118" y="832022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N=15.169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05710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31404" t="24475" r="16865" b="28471"/>
          <a:stretch/>
        </p:blipFill>
        <p:spPr>
          <a:xfrm>
            <a:off x="3593646" y="757646"/>
            <a:ext cx="7883868" cy="519911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725702" y="2866972"/>
            <a:ext cx="2408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40 </a:t>
            </a:r>
            <a:r>
              <a:rPr lang="tr-TR" dirty="0"/>
              <a:t>yaşın üzerinde </a:t>
            </a:r>
            <a:endParaRPr lang="tr-TR" dirty="0" smtClean="0"/>
          </a:p>
          <a:p>
            <a:r>
              <a:rPr lang="tr-TR" dirty="0" err="1" smtClean="0"/>
              <a:t>multianeploidi</a:t>
            </a:r>
            <a:r>
              <a:rPr lang="tr-TR" dirty="0" smtClean="0"/>
              <a:t> artar.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3266" y="5489355"/>
            <a:ext cx="346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err="1" smtClean="0"/>
              <a:t>Franasiak</a:t>
            </a:r>
            <a:r>
              <a:rPr lang="tr-TR" i="1" dirty="0" smtClean="0"/>
              <a:t>, et al., </a:t>
            </a:r>
            <a:r>
              <a:rPr lang="tr-TR" i="1" dirty="0" err="1" smtClean="0"/>
              <a:t>Fertil</a:t>
            </a:r>
            <a:r>
              <a:rPr lang="tr-TR" i="1" dirty="0" smtClean="0"/>
              <a:t> Steril, 2014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394388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1580" t="10399" r="4526" b="34719"/>
          <a:stretch/>
        </p:blipFill>
        <p:spPr>
          <a:xfrm>
            <a:off x="336884" y="272715"/>
            <a:ext cx="11703185" cy="55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2631" t="28112" r="5895" b="25281"/>
          <a:stretch/>
        </p:blipFill>
        <p:spPr>
          <a:xfrm>
            <a:off x="256674" y="920369"/>
            <a:ext cx="11357810" cy="4710410"/>
          </a:xfrm>
          <a:prstGeom prst="rect">
            <a:avLst/>
          </a:prstGeom>
        </p:spPr>
      </p:pic>
      <p:cxnSp>
        <p:nvCxnSpPr>
          <p:cNvPr id="4" name="Düz Bağlayıcı 3"/>
          <p:cNvCxnSpPr/>
          <p:nvPr/>
        </p:nvCxnSpPr>
        <p:spPr>
          <a:xfrm>
            <a:off x="1762125" y="5067300"/>
            <a:ext cx="7239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581650" y="4724400"/>
            <a:ext cx="381000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7601451" y="4724399"/>
            <a:ext cx="381000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54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FISH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FISH PGT için kullanılan ilk testtir.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Çabuk sonuç verir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DNA </a:t>
            </a:r>
            <a:r>
              <a:rPr lang="tr-TR" dirty="0" err="1" smtClean="0"/>
              <a:t>amplifikasyonuna</a:t>
            </a:r>
            <a:r>
              <a:rPr lang="tr-TR" dirty="0" smtClean="0"/>
              <a:t> gerek yoktur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err="1" smtClean="0"/>
              <a:t>Hibridizasyon</a:t>
            </a:r>
            <a:r>
              <a:rPr lang="tr-TR" dirty="0" smtClean="0"/>
              <a:t> hataları sonucu etkiler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Sınırlı sayıda kromozom tespit edilebilir.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13" y="1880766"/>
            <a:ext cx="4043612" cy="39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9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1732" t="28500" r="43074" b="26046"/>
          <a:stretch/>
        </p:blipFill>
        <p:spPr>
          <a:xfrm>
            <a:off x="6783596" y="815011"/>
            <a:ext cx="5063228" cy="474096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20727" t="16878" r="43637" b="21283"/>
          <a:stretch/>
        </p:blipFill>
        <p:spPr>
          <a:xfrm>
            <a:off x="2824302" y="815010"/>
            <a:ext cx="3768450" cy="474096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49382" y="2723827"/>
            <a:ext cx="2379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Blastomer</a:t>
            </a:r>
            <a:r>
              <a:rPr lang="tr-TR" dirty="0"/>
              <a:t> biyopsisi </a:t>
            </a:r>
            <a:endParaRPr lang="tr-TR" dirty="0" smtClean="0"/>
          </a:p>
          <a:p>
            <a:r>
              <a:rPr lang="tr-TR" dirty="0" err="1" smtClean="0"/>
              <a:t>embryoya</a:t>
            </a:r>
            <a:r>
              <a:rPr lang="tr-TR" dirty="0" smtClean="0"/>
              <a:t> </a:t>
            </a:r>
            <a:r>
              <a:rPr lang="tr-TR" dirty="0"/>
              <a:t>zarar veriyor.</a:t>
            </a:r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8437830" y="5767255"/>
            <a:ext cx="293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err="1" smtClean="0"/>
              <a:t>Scott</a:t>
            </a:r>
            <a:r>
              <a:rPr lang="tr-TR" i="1" dirty="0" smtClean="0"/>
              <a:t>, et al., </a:t>
            </a:r>
            <a:r>
              <a:rPr lang="tr-TR" i="1" dirty="0" err="1" smtClean="0"/>
              <a:t>Fertil</a:t>
            </a:r>
            <a:r>
              <a:rPr lang="tr-TR" i="1" dirty="0" smtClean="0"/>
              <a:t> Steril, 2013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110589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610</Words>
  <Application>Microsoft Office PowerPoint</Application>
  <PresentationFormat>Geniş ekran</PresentationFormat>
  <Paragraphs>102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1" baseType="lpstr">
      <vt:lpstr>AdvOTaf232193</vt:lpstr>
      <vt:lpstr>Calibri</vt:lpstr>
      <vt:lpstr>Calibri Light</vt:lpstr>
      <vt:lpstr>Good Times</vt:lpstr>
      <vt:lpstr>Wingdings</vt:lpstr>
      <vt:lpstr>Geçmişe bakış</vt:lpstr>
      <vt:lpstr>Preimplantasyon Genetik Tarama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FISH</vt:lpstr>
      <vt:lpstr>PowerPoint Sunusu</vt:lpstr>
      <vt:lpstr>Mozaik</vt:lpstr>
      <vt:lpstr>PowerPoint Sunusu</vt:lpstr>
      <vt:lpstr>PowerPoint Sunusu</vt:lpstr>
      <vt:lpstr>PowerPoint Sunusu</vt:lpstr>
      <vt:lpstr>Microarray</vt:lpstr>
      <vt:lpstr>PowerPoint Sunusu</vt:lpstr>
      <vt:lpstr>qPCR</vt:lpstr>
      <vt:lpstr>Next Generation Sequencing</vt:lpstr>
      <vt:lpstr>PowerPoint Sunusu</vt:lpstr>
      <vt:lpstr>PowerPoint Sunusu</vt:lpstr>
      <vt:lpstr>6. Gün transferi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PGT anne yaşının olumsuz etkisini dengeler</vt:lpstr>
      <vt:lpstr>Blastokist biyopsisi</vt:lpstr>
      <vt:lpstr>PowerPoint Sunusu</vt:lpstr>
      <vt:lpstr>Maliyet</vt:lpstr>
      <vt:lpstr>2. PGT dönemi nasıl kabul gördü</vt:lpstr>
      <vt:lpstr>Eve gidecek mesaj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Günümüzde PGS</dc:title>
  <dc:creator>hozornek</dc:creator>
  <cp:lastModifiedBy>hozornek</cp:lastModifiedBy>
  <cp:revision>69</cp:revision>
  <dcterms:created xsi:type="dcterms:W3CDTF">2015-05-07T17:46:16Z</dcterms:created>
  <dcterms:modified xsi:type="dcterms:W3CDTF">2015-05-11T08:01:02Z</dcterms:modified>
</cp:coreProperties>
</file>