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7"/>
  </p:notesMasterIdLst>
  <p:sldIdLst>
    <p:sldId id="256" r:id="rId2"/>
    <p:sldId id="305" r:id="rId3"/>
    <p:sldId id="257" r:id="rId4"/>
    <p:sldId id="258" r:id="rId5"/>
    <p:sldId id="259" r:id="rId6"/>
    <p:sldId id="260" r:id="rId7"/>
    <p:sldId id="292" r:id="rId8"/>
    <p:sldId id="261" r:id="rId9"/>
    <p:sldId id="262" r:id="rId10"/>
    <p:sldId id="263" r:id="rId11"/>
    <p:sldId id="300" r:id="rId12"/>
    <p:sldId id="269" r:id="rId13"/>
    <p:sldId id="265" r:id="rId14"/>
    <p:sldId id="266" r:id="rId15"/>
    <p:sldId id="268" r:id="rId16"/>
    <p:sldId id="270" r:id="rId17"/>
    <p:sldId id="276" r:id="rId18"/>
    <p:sldId id="271" r:id="rId19"/>
    <p:sldId id="272" r:id="rId20"/>
    <p:sldId id="273" r:id="rId21"/>
    <p:sldId id="302" r:id="rId22"/>
    <p:sldId id="278" r:id="rId23"/>
    <p:sldId id="274" r:id="rId24"/>
    <p:sldId id="275" r:id="rId25"/>
    <p:sldId id="301" r:id="rId26"/>
    <p:sldId id="277" r:id="rId27"/>
    <p:sldId id="279" r:id="rId28"/>
    <p:sldId id="280" r:id="rId29"/>
    <p:sldId id="281" r:id="rId30"/>
    <p:sldId id="283" r:id="rId31"/>
    <p:sldId id="284" r:id="rId32"/>
    <p:sldId id="303" r:id="rId33"/>
    <p:sldId id="282" r:id="rId34"/>
    <p:sldId id="287" r:id="rId35"/>
    <p:sldId id="285" r:id="rId36"/>
    <p:sldId id="286" r:id="rId37"/>
    <p:sldId id="288" r:id="rId38"/>
    <p:sldId id="289" r:id="rId39"/>
    <p:sldId id="290" r:id="rId40"/>
    <p:sldId id="291" r:id="rId41"/>
    <p:sldId id="298" r:id="rId42"/>
    <p:sldId id="297" r:id="rId43"/>
    <p:sldId id="299" r:id="rId44"/>
    <p:sldId id="296" r:id="rId45"/>
    <p:sldId id="304" r:id="rId4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99FF99"/>
    <a:srgbClr val="FFCCCC"/>
    <a:srgbClr val="FF9999"/>
    <a:srgbClr val="FFFF99"/>
    <a:srgbClr val="FF7C80"/>
    <a:srgbClr val="FFFF66"/>
    <a:srgbClr val="CCCCFF"/>
    <a:srgbClr val="CCFFFF"/>
    <a:srgbClr val="FBFE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1788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28B968-1DB3-48E1-9277-6119E052136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A8BC837-1119-44FE-A551-02C65BC8055E}">
      <dgm:prSet phldrT="[Metin]" custT="1"/>
      <dgm:spPr>
        <a:solidFill>
          <a:srgbClr val="FF0000"/>
        </a:solidFill>
      </dgm:spPr>
      <dgm:t>
        <a:bodyPr/>
        <a:lstStyle/>
        <a:p>
          <a:r>
            <a:rPr lang="tr-TR" sz="2800" dirty="0" smtClean="0"/>
            <a:t>Gebelik öncesi tanı konulmuş</a:t>
          </a:r>
          <a:endParaRPr lang="tr-TR" sz="2800" dirty="0"/>
        </a:p>
      </dgm:t>
    </dgm:pt>
    <dgm:pt modelId="{AF2442A6-7187-4AB0-8972-20839C1F7B7F}" type="parTrans" cxnId="{0DC1B279-B0A7-4BF0-A006-FBEF31353E30}">
      <dgm:prSet/>
      <dgm:spPr/>
      <dgm:t>
        <a:bodyPr/>
        <a:lstStyle/>
        <a:p>
          <a:endParaRPr lang="tr-TR"/>
        </a:p>
      </dgm:t>
    </dgm:pt>
    <dgm:pt modelId="{8063285F-10AD-4A0C-9860-1DC2001BE4A2}" type="sibTrans" cxnId="{0DC1B279-B0A7-4BF0-A006-FBEF31353E30}">
      <dgm:prSet/>
      <dgm:spPr/>
      <dgm:t>
        <a:bodyPr/>
        <a:lstStyle/>
        <a:p>
          <a:endParaRPr lang="tr-TR"/>
        </a:p>
      </dgm:t>
    </dgm:pt>
    <dgm:pt modelId="{B89449CD-876C-438F-B548-5B95BC3B6B8E}">
      <dgm:prSet phldrT="[Metin]" custT="1"/>
      <dgm:spPr>
        <a:solidFill>
          <a:srgbClr val="99FF99">
            <a:alpha val="89804"/>
          </a:srgbClr>
        </a:solidFill>
      </dgm:spPr>
      <dgm:t>
        <a:bodyPr/>
        <a:lstStyle/>
        <a:p>
          <a:r>
            <a:rPr lang="tr-TR" sz="2000" dirty="0" smtClean="0"/>
            <a:t>TSH (ilk </a:t>
          </a:r>
          <a:r>
            <a:rPr lang="tr-TR" sz="2000" dirty="0" err="1" smtClean="0"/>
            <a:t>vizitte</a:t>
          </a:r>
          <a:r>
            <a:rPr lang="tr-TR" sz="2000" dirty="0" smtClean="0"/>
            <a:t>)</a:t>
          </a:r>
          <a:endParaRPr lang="tr-TR" sz="2000" dirty="0"/>
        </a:p>
      </dgm:t>
    </dgm:pt>
    <dgm:pt modelId="{7C2B94FF-3EA4-4976-81BE-2C3BAF2E4EC0}" type="parTrans" cxnId="{0CCC93ED-4048-4696-9FCC-2A3B2BE83169}">
      <dgm:prSet/>
      <dgm:spPr/>
      <dgm:t>
        <a:bodyPr/>
        <a:lstStyle/>
        <a:p>
          <a:endParaRPr lang="tr-TR"/>
        </a:p>
      </dgm:t>
    </dgm:pt>
    <dgm:pt modelId="{41995D52-8BE7-4D94-BC4F-ED873A6F0856}" type="sibTrans" cxnId="{0CCC93ED-4048-4696-9FCC-2A3B2BE83169}">
      <dgm:prSet/>
      <dgm:spPr/>
      <dgm:t>
        <a:bodyPr/>
        <a:lstStyle/>
        <a:p>
          <a:endParaRPr lang="tr-TR"/>
        </a:p>
      </dgm:t>
    </dgm:pt>
    <dgm:pt modelId="{489AB4CF-A4B4-417C-9E80-A759563A49EA}">
      <dgm:prSet phldrT="[Metin]" custT="1"/>
      <dgm:spPr>
        <a:solidFill>
          <a:srgbClr val="66FFFF">
            <a:alpha val="89804"/>
          </a:srgbClr>
        </a:solidFill>
      </dgm:spPr>
      <dgm:t>
        <a:bodyPr/>
        <a:lstStyle/>
        <a:p>
          <a:r>
            <a:rPr lang="tr-TR" sz="1800" dirty="0" smtClean="0"/>
            <a:t>PTU 50mg/ </a:t>
          </a:r>
          <a:r>
            <a:rPr lang="tr-TR" sz="1800" dirty="0" err="1" smtClean="0"/>
            <a:t>metimazol</a:t>
          </a:r>
          <a:r>
            <a:rPr lang="tr-TR" sz="1800" dirty="0" smtClean="0"/>
            <a:t> 10 mg ↑ile doz ayarlanır</a:t>
          </a:r>
          <a:endParaRPr lang="tr-TR" sz="1800" dirty="0"/>
        </a:p>
      </dgm:t>
    </dgm:pt>
    <dgm:pt modelId="{9E2A752D-7ACE-4798-959E-A235B7F5EE84}" type="parTrans" cxnId="{BA8C9D85-9BED-4D69-A257-4820CB296B69}">
      <dgm:prSet/>
      <dgm:spPr/>
      <dgm:t>
        <a:bodyPr/>
        <a:lstStyle/>
        <a:p>
          <a:endParaRPr lang="tr-TR"/>
        </a:p>
      </dgm:t>
    </dgm:pt>
    <dgm:pt modelId="{BC3EF8AB-B655-4DB4-8D8B-CA66DE08591C}" type="sibTrans" cxnId="{BA8C9D85-9BED-4D69-A257-4820CB296B69}">
      <dgm:prSet/>
      <dgm:spPr/>
      <dgm:t>
        <a:bodyPr/>
        <a:lstStyle/>
        <a:p>
          <a:endParaRPr lang="tr-TR"/>
        </a:p>
      </dgm:t>
    </dgm:pt>
    <dgm:pt modelId="{DAF66053-6772-4338-918E-E49543D92E7F}">
      <dgm:prSet phldrT="[Metin]" custT="1"/>
      <dgm:spPr>
        <a:solidFill>
          <a:srgbClr val="FF0000"/>
        </a:solidFill>
      </dgm:spPr>
      <dgm:t>
        <a:bodyPr/>
        <a:lstStyle/>
        <a:p>
          <a:r>
            <a:rPr lang="tr-TR" sz="2800" dirty="0" smtClean="0"/>
            <a:t>Gebelikte </a:t>
          </a:r>
        </a:p>
        <a:p>
          <a:r>
            <a:rPr lang="tr-TR" sz="2800" dirty="0" smtClean="0"/>
            <a:t>tanı konulmuş</a:t>
          </a:r>
          <a:endParaRPr lang="tr-TR" sz="2800" dirty="0"/>
        </a:p>
      </dgm:t>
    </dgm:pt>
    <dgm:pt modelId="{E525F296-ECDE-4F13-97CE-3225E84040A4}" type="parTrans" cxnId="{6AB78587-BCDF-4089-88C3-058CE6E636FA}">
      <dgm:prSet/>
      <dgm:spPr/>
      <dgm:t>
        <a:bodyPr/>
        <a:lstStyle/>
        <a:p>
          <a:endParaRPr lang="tr-TR"/>
        </a:p>
      </dgm:t>
    </dgm:pt>
    <dgm:pt modelId="{B8153BD9-8B88-42AA-B3E1-B5AEF603F195}" type="sibTrans" cxnId="{6AB78587-BCDF-4089-88C3-058CE6E636FA}">
      <dgm:prSet/>
      <dgm:spPr/>
      <dgm:t>
        <a:bodyPr/>
        <a:lstStyle/>
        <a:p>
          <a:endParaRPr lang="tr-TR"/>
        </a:p>
      </dgm:t>
    </dgm:pt>
    <dgm:pt modelId="{568C8BBA-6437-48BA-9A44-45945FE7E741}">
      <dgm:prSet phldrT="[Metin]" custT="1"/>
      <dgm:spPr>
        <a:solidFill>
          <a:srgbClr val="99FF99">
            <a:alpha val="90000"/>
          </a:srgbClr>
        </a:solidFill>
      </dgm:spPr>
      <dgm:t>
        <a:bodyPr/>
        <a:lstStyle/>
        <a:p>
          <a:r>
            <a:rPr lang="tr-TR" sz="1800" dirty="0" smtClean="0"/>
            <a:t>PTU 100-150 </a:t>
          </a:r>
        </a:p>
        <a:p>
          <a:r>
            <a:rPr lang="tr-TR" sz="1800" dirty="0" smtClean="0"/>
            <a:t>mg/gün/3 dozda</a:t>
          </a:r>
        </a:p>
        <a:p>
          <a:r>
            <a:rPr lang="tr-TR" sz="1800" dirty="0" err="1" smtClean="0"/>
            <a:t>Metimazol</a:t>
          </a:r>
          <a:r>
            <a:rPr lang="tr-TR" sz="1800" dirty="0" smtClean="0"/>
            <a:t>  10-20 mg/gün/2 dozda</a:t>
          </a:r>
          <a:endParaRPr lang="tr-TR" sz="1800" dirty="0"/>
        </a:p>
      </dgm:t>
    </dgm:pt>
    <dgm:pt modelId="{C9186E02-A2C8-4483-A58A-F1613D769D7F}" type="parTrans" cxnId="{5E0E571F-78F4-4AC2-8ED6-8D466E1FFFEC}">
      <dgm:prSet/>
      <dgm:spPr/>
      <dgm:t>
        <a:bodyPr/>
        <a:lstStyle/>
        <a:p>
          <a:endParaRPr lang="tr-TR"/>
        </a:p>
      </dgm:t>
    </dgm:pt>
    <dgm:pt modelId="{0D672685-5C65-460C-BC4B-6DF135B6B934}" type="sibTrans" cxnId="{5E0E571F-78F4-4AC2-8ED6-8D466E1FFFEC}">
      <dgm:prSet/>
      <dgm:spPr/>
      <dgm:t>
        <a:bodyPr/>
        <a:lstStyle/>
        <a:p>
          <a:endParaRPr lang="tr-TR"/>
        </a:p>
      </dgm:t>
    </dgm:pt>
    <dgm:pt modelId="{680638E2-5D14-4530-9C96-89ADD5A5D564}">
      <dgm:prSet phldrT="[Metin]" custT="1"/>
      <dgm:spPr>
        <a:solidFill>
          <a:srgbClr val="66FFFF">
            <a:alpha val="90000"/>
          </a:srgbClr>
        </a:solidFill>
      </dgm:spPr>
      <dgm:t>
        <a:bodyPr/>
        <a:lstStyle/>
        <a:p>
          <a:r>
            <a:rPr lang="tr-TR" sz="1800" dirty="0" smtClean="0"/>
            <a:t>fT4, 4-6 </a:t>
          </a:r>
          <a:r>
            <a:rPr lang="tr-TR" sz="1800" dirty="0" err="1" smtClean="0"/>
            <a:t>hf</a:t>
          </a:r>
          <a:r>
            <a:rPr lang="tr-TR" sz="1800" dirty="0" smtClean="0"/>
            <a:t> ara ile takip</a:t>
          </a:r>
        </a:p>
        <a:p>
          <a:r>
            <a:rPr lang="tr-TR" sz="1800" dirty="0" smtClean="0"/>
            <a:t>PTU 50/ </a:t>
          </a:r>
          <a:r>
            <a:rPr lang="tr-TR" sz="1800" dirty="0" err="1" smtClean="0"/>
            <a:t>metimazol</a:t>
          </a:r>
          <a:r>
            <a:rPr lang="tr-TR" sz="1800" dirty="0" smtClean="0"/>
            <a:t> 10 mg ↑ile doz ayarlanır</a:t>
          </a:r>
          <a:endParaRPr lang="tr-TR" sz="1800" dirty="0"/>
        </a:p>
      </dgm:t>
    </dgm:pt>
    <dgm:pt modelId="{08835000-3BBD-40C4-A9E0-6E285310CF81}" type="parTrans" cxnId="{6FF6234D-0480-46BC-9921-BE6DEFBB33BD}">
      <dgm:prSet/>
      <dgm:spPr/>
      <dgm:t>
        <a:bodyPr/>
        <a:lstStyle/>
        <a:p>
          <a:endParaRPr lang="tr-TR"/>
        </a:p>
      </dgm:t>
    </dgm:pt>
    <dgm:pt modelId="{483477BE-2C92-4394-AA31-8E2FA7020618}" type="sibTrans" cxnId="{6FF6234D-0480-46BC-9921-BE6DEFBB33BD}">
      <dgm:prSet/>
      <dgm:spPr/>
      <dgm:t>
        <a:bodyPr/>
        <a:lstStyle/>
        <a:p>
          <a:endParaRPr lang="tr-TR"/>
        </a:p>
      </dgm:t>
    </dgm:pt>
    <dgm:pt modelId="{9FDFAD08-D75A-40DA-896C-FB9AD7D84576}" type="pres">
      <dgm:prSet presAssocID="{2F28B968-1DB3-48E1-9277-6119E052136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E8F7EA7-B43C-4C3B-899B-B6C517AD1D17}" type="pres">
      <dgm:prSet presAssocID="{3A8BC837-1119-44FE-A551-02C65BC8055E}" presName="root" presStyleCnt="0"/>
      <dgm:spPr/>
    </dgm:pt>
    <dgm:pt modelId="{C535E454-7422-49F4-ADE4-B873C319FB31}" type="pres">
      <dgm:prSet presAssocID="{3A8BC837-1119-44FE-A551-02C65BC8055E}" presName="rootComposite" presStyleCnt="0"/>
      <dgm:spPr/>
    </dgm:pt>
    <dgm:pt modelId="{224B890C-16B7-465A-8B5E-7F52BD9496C1}" type="pres">
      <dgm:prSet presAssocID="{3A8BC837-1119-44FE-A551-02C65BC8055E}" presName="rootText" presStyleLbl="node1" presStyleIdx="0" presStyleCnt="2" custScaleX="92156" custScaleY="77166" custLinFactNeighborX="4944" custLinFactNeighborY="15702"/>
      <dgm:spPr/>
      <dgm:t>
        <a:bodyPr/>
        <a:lstStyle/>
        <a:p>
          <a:endParaRPr lang="tr-TR"/>
        </a:p>
      </dgm:t>
    </dgm:pt>
    <dgm:pt modelId="{B83000DC-225E-48B6-B8DF-B3968B325503}" type="pres">
      <dgm:prSet presAssocID="{3A8BC837-1119-44FE-A551-02C65BC8055E}" presName="rootConnector" presStyleLbl="node1" presStyleIdx="0" presStyleCnt="2"/>
      <dgm:spPr/>
      <dgm:t>
        <a:bodyPr/>
        <a:lstStyle/>
        <a:p>
          <a:endParaRPr lang="tr-TR"/>
        </a:p>
      </dgm:t>
    </dgm:pt>
    <dgm:pt modelId="{A850DE9F-6F14-4BF1-A7B3-9593FD093F2F}" type="pres">
      <dgm:prSet presAssocID="{3A8BC837-1119-44FE-A551-02C65BC8055E}" presName="childShape" presStyleCnt="0"/>
      <dgm:spPr/>
    </dgm:pt>
    <dgm:pt modelId="{8863C8ED-37CF-4AE2-A790-4D9EF2632DC6}" type="pres">
      <dgm:prSet presAssocID="{7C2B94FF-3EA4-4976-81BE-2C3BAF2E4EC0}" presName="Name13" presStyleLbl="parChTrans1D2" presStyleIdx="0" presStyleCnt="4"/>
      <dgm:spPr/>
      <dgm:t>
        <a:bodyPr/>
        <a:lstStyle/>
        <a:p>
          <a:endParaRPr lang="tr-TR"/>
        </a:p>
      </dgm:t>
    </dgm:pt>
    <dgm:pt modelId="{6B62B79A-3145-49D5-93E0-5FD023411AE2}" type="pres">
      <dgm:prSet presAssocID="{B89449CD-876C-438F-B548-5B95BC3B6B8E}" presName="childText" presStyleLbl="bgAcc1" presStyleIdx="0" presStyleCnt="4" custScaleX="92413" custScaleY="71922" custLinFactNeighborX="524" custLinFactNeighborY="1479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CFA2FA-0B4A-45B6-AE12-6F970FF7B684}" type="pres">
      <dgm:prSet presAssocID="{9E2A752D-7ACE-4798-959E-A235B7F5EE84}" presName="Name13" presStyleLbl="parChTrans1D2" presStyleIdx="1" presStyleCnt="4"/>
      <dgm:spPr/>
      <dgm:t>
        <a:bodyPr/>
        <a:lstStyle/>
        <a:p>
          <a:endParaRPr lang="tr-TR"/>
        </a:p>
      </dgm:t>
    </dgm:pt>
    <dgm:pt modelId="{3FC3C135-DB66-4FF3-BE4A-01C1A9EA5D17}" type="pres">
      <dgm:prSet presAssocID="{489AB4CF-A4B4-417C-9E80-A759563A49EA}" presName="childText" presStyleLbl="bgAcc1" presStyleIdx="1" presStyleCnt="4" custLinFactNeighborX="237" custLinFactNeighborY="1510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7D1F72-4CC4-4E13-B736-5A59A1F857F2}" type="pres">
      <dgm:prSet presAssocID="{DAF66053-6772-4338-918E-E49543D92E7F}" presName="root" presStyleCnt="0"/>
      <dgm:spPr/>
    </dgm:pt>
    <dgm:pt modelId="{6BF517E9-01EF-4E8B-9E32-25A40C6D0BCD}" type="pres">
      <dgm:prSet presAssocID="{DAF66053-6772-4338-918E-E49543D92E7F}" presName="rootComposite" presStyleCnt="0"/>
      <dgm:spPr/>
    </dgm:pt>
    <dgm:pt modelId="{406C3AD8-6FCE-4872-B4B8-474264A181F3}" type="pres">
      <dgm:prSet presAssocID="{DAF66053-6772-4338-918E-E49543D92E7F}" presName="rootText" presStyleLbl="node1" presStyleIdx="1" presStyleCnt="2" custScaleX="85459" custScaleY="73363" custLinFactNeighborX="2571" custLinFactNeighborY="16793"/>
      <dgm:spPr/>
      <dgm:t>
        <a:bodyPr/>
        <a:lstStyle/>
        <a:p>
          <a:endParaRPr lang="tr-TR"/>
        </a:p>
      </dgm:t>
    </dgm:pt>
    <dgm:pt modelId="{7B5F5220-658E-4E50-A2AB-542EFF6CCDD8}" type="pres">
      <dgm:prSet presAssocID="{DAF66053-6772-4338-918E-E49543D92E7F}" presName="rootConnector" presStyleLbl="node1" presStyleIdx="1" presStyleCnt="2"/>
      <dgm:spPr/>
      <dgm:t>
        <a:bodyPr/>
        <a:lstStyle/>
        <a:p>
          <a:endParaRPr lang="tr-TR"/>
        </a:p>
      </dgm:t>
    </dgm:pt>
    <dgm:pt modelId="{8526EBD9-F599-46D4-8D8F-C4D9AA1410D5}" type="pres">
      <dgm:prSet presAssocID="{DAF66053-6772-4338-918E-E49543D92E7F}" presName="childShape" presStyleCnt="0"/>
      <dgm:spPr/>
    </dgm:pt>
    <dgm:pt modelId="{857CDB0B-2649-4826-B23A-F657C4AF1934}" type="pres">
      <dgm:prSet presAssocID="{C9186E02-A2C8-4483-A58A-F1613D769D7F}" presName="Name13" presStyleLbl="parChTrans1D2" presStyleIdx="2" presStyleCnt="4"/>
      <dgm:spPr/>
      <dgm:t>
        <a:bodyPr/>
        <a:lstStyle/>
        <a:p>
          <a:endParaRPr lang="tr-TR"/>
        </a:p>
      </dgm:t>
    </dgm:pt>
    <dgm:pt modelId="{1A4C71E5-9DE3-4C63-B732-E984E817D8C1}" type="pres">
      <dgm:prSet presAssocID="{568C8BBA-6437-48BA-9A44-45945FE7E741}" presName="childText" presStyleLbl="bgAcc1" presStyleIdx="2" presStyleCnt="4" custScaleX="117792" custScaleY="89618" custLinFactNeighborX="1165" custLinFactNeighborY="928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138E15-B7EF-4C64-B3A6-0259FFE042EF}" type="pres">
      <dgm:prSet presAssocID="{08835000-3BBD-40C4-A9E0-6E285310CF81}" presName="Name13" presStyleLbl="parChTrans1D2" presStyleIdx="3" presStyleCnt="4"/>
      <dgm:spPr/>
      <dgm:t>
        <a:bodyPr/>
        <a:lstStyle/>
        <a:p>
          <a:endParaRPr lang="tr-TR"/>
        </a:p>
      </dgm:t>
    </dgm:pt>
    <dgm:pt modelId="{B0A51E27-0E3D-48FB-A07B-04CBAC5B376F}" type="pres">
      <dgm:prSet presAssocID="{680638E2-5D14-4530-9C96-89ADD5A5D564}" presName="childText" presStyleLbl="bgAcc1" presStyleIdx="3" presStyleCnt="4" custScaleX="117410" custScaleY="90065" custLinFactNeighborX="1165" custLinFactNeighborY="169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C33986E-2F5E-4BC0-9415-C5725E827C19}" type="presOf" srcId="{DAF66053-6772-4338-918E-E49543D92E7F}" destId="{7B5F5220-658E-4E50-A2AB-542EFF6CCDD8}" srcOrd="1" destOrd="0" presId="urn:microsoft.com/office/officeart/2005/8/layout/hierarchy3"/>
    <dgm:cxn modelId="{0DC1B279-B0A7-4BF0-A006-FBEF31353E30}" srcId="{2F28B968-1DB3-48E1-9277-6119E052136E}" destId="{3A8BC837-1119-44FE-A551-02C65BC8055E}" srcOrd="0" destOrd="0" parTransId="{AF2442A6-7187-4AB0-8972-20839C1F7B7F}" sibTransId="{8063285F-10AD-4A0C-9860-1DC2001BE4A2}"/>
    <dgm:cxn modelId="{3C9FA07F-2F99-4943-B1AF-30D539EDCAF3}" type="presOf" srcId="{2F28B968-1DB3-48E1-9277-6119E052136E}" destId="{9FDFAD08-D75A-40DA-896C-FB9AD7D84576}" srcOrd="0" destOrd="0" presId="urn:microsoft.com/office/officeart/2005/8/layout/hierarchy3"/>
    <dgm:cxn modelId="{ED706FAD-687B-4F98-BFC5-59B20025B7D3}" type="presOf" srcId="{7C2B94FF-3EA4-4976-81BE-2C3BAF2E4EC0}" destId="{8863C8ED-37CF-4AE2-A790-4D9EF2632DC6}" srcOrd="0" destOrd="0" presId="urn:microsoft.com/office/officeart/2005/8/layout/hierarchy3"/>
    <dgm:cxn modelId="{BA8C9D85-9BED-4D69-A257-4820CB296B69}" srcId="{3A8BC837-1119-44FE-A551-02C65BC8055E}" destId="{489AB4CF-A4B4-417C-9E80-A759563A49EA}" srcOrd="1" destOrd="0" parTransId="{9E2A752D-7ACE-4798-959E-A235B7F5EE84}" sibTransId="{BC3EF8AB-B655-4DB4-8D8B-CA66DE08591C}"/>
    <dgm:cxn modelId="{13D90B2E-2757-4546-AB09-5F5BD7D52ADF}" type="presOf" srcId="{C9186E02-A2C8-4483-A58A-F1613D769D7F}" destId="{857CDB0B-2649-4826-B23A-F657C4AF1934}" srcOrd="0" destOrd="0" presId="urn:microsoft.com/office/officeart/2005/8/layout/hierarchy3"/>
    <dgm:cxn modelId="{4311DF6B-63B2-469F-9A1F-936AED5B544E}" type="presOf" srcId="{568C8BBA-6437-48BA-9A44-45945FE7E741}" destId="{1A4C71E5-9DE3-4C63-B732-E984E817D8C1}" srcOrd="0" destOrd="0" presId="urn:microsoft.com/office/officeart/2005/8/layout/hierarchy3"/>
    <dgm:cxn modelId="{6AB78587-BCDF-4089-88C3-058CE6E636FA}" srcId="{2F28B968-1DB3-48E1-9277-6119E052136E}" destId="{DAF66053-6772-4338-918E-E49543D92E7F}" srcOrd="1" destOrd="0" parTransId="{E525F296-ECDE-4F13-97CE-3225E84040A4}" sibTransId="{B8153BD9-8B88-42AA-B3E1-B5AEF603F195}"/>
    <dgm:cxn modelId="{397C324A-BF9C-4292-81C3-F8DDB92392E9}" type="presOf" srcId="{3A8BC837-1119-44FE-A551-02C65BC8055E}" destId="{B83000DC-225E-48B6-B8DF-B3968B325503}" srcOrd="1" destOrd="0" presId="urn:microsoft.com/office/officeart/2005/8/layout/hierarchy3"/>
    <dgm:cxn modelId="{6FF6234D-0480-46BC-9921-BE6DEFBB33BD}" srcId="{DAF66053-6772-4338-918E-E49543D92E7F}" destId="{680638E2-5D14-4530-9C96-89ADD5A5D564}" srcOrd="1" destOrd="0" parTransId="{08835000-3BBD-40C4-A9E0-6E285310CF81}" sibTransId="{483477BE-2C92-4394-AA31-8E2FA7020618}"/>
    <dgm:cxn modelId="{FA8F7605-B1D6-4DB7-A9C9-F7317F5B4D93}" type="presOf" srcId="{3A8BC837-1119-44FE-A551-02C65BC8055E}" destId="{224B890C-16B7-465A-8B5E-7F52BD9496C1}" srcOrd="0" destOrd="0" presId="urn:microsoft.com/office/officeart/2005/8/layout/hierarchy3"/>
    <dgm:cxn modelId="{0CCC93ED-4048-4696-9FCC-2A3B2BE83169}" srcId="{3A8BC837-1119-44FE-A551-02C65BC8055E}" destId="{B89449CD-876C-438F-B548-5B95BC3B6B8E}" srcOrd="0" destOrd="0" parTransId="{7C2B94FF-3EA4-4976-81BE-2C3BAF2E4EC0}" sibTransId="{41995D52-8BE7-4D94-BC4F-ED873A6F0856}"/>
    <dgm:cxn modelId="{776E0876-46C8-45EA-931E-1D8A29F994CD}" type="presOf" srcId="{680638E2-5D14-4530-9C96-89ADD5A5D564}" destId="{B0A51E27-0E3D-48FB-A07B-04CBAC5B376F}" srcOrd="0" destOrd="0" presId="urn:microsoft.com/office/officeart/2005/8/layout/hierarchy3"/>
    <dgm:cxn modelId="{5E0E571F-78F4-4AC2-8ED6-8D466E1FFFEC}" srcId="{DAF66053-6772-4338-918E-E49543D92E7F}" destId="{568C8BBA-6437-48BA-9A44-45945FE7E741}" srcOrd="0" destOrd="0" parTransId="{C9186E02-A2C8-4483-A58A-F1613D769D7F}" sibTransId="{0D672685-5C65-460C-BC4B-6DF135B6B934}"/>
    <dgm:cxn modelId="{8DF94852-B9DD-4FA5-B1A0-E3103F16A400}" type="presOf" srcId="{08835000-3BBD-40C4-A9E0-6E285310CF81}" destId="{0A138E15-B7EF-4C64-B3A6-0259FFE042EF}" srcOrd="0" destOrd="0" presId="urn:microsoft.com/office/officeart/2005/8/layout/hierarchy3"/>
    <dgm:cxn modelId="{2182E662-D627-4021-AE86-5ABBDF37E8FF}" type="presOf" srcId="{B89449CD-876C-438F-B548-5B95BC3B6B8E}" destId="{6B62B79A-3145-49D5-93E0-5FD023411AE2}" srcOrd="0" destOrd="0" presId="urn:microsoft.com/office/officeart/2005/8/layout/hierarchy3"/>
    <dgm:cxn modelId="{EC91D939-B113-48A1-B404-D386A2473397}" type="presOf" srcId="{489AB4CF-A4B4-417C-9E80-A759563A49EA}" destId="{3FC3C135-DB66-4FF3-BE4A-01C1A9EA5D17}" srcOrd="0" destOrd="0" presId="urn:microsoft.com/office/officeart/2005/8/layout/hierarchy3"/>
    <dgm:cxn modelId="{5774BE83-86E6-4325-AA89-0A71503B9202}" type="presOf" srcId="{9E2A752D-7ACE-4798-959E-A235B7F5EE84}" destId="{04CFA2FA-0B4A-45B6-AE12-6F970FF7B684}" srcOrd="0" destOrd="0" presId="urn:microsoft.com/office/officeart/2005/8/layout/hierarchy3"/>
    <dgm:cxn modelId="{5D219708-FBF8-4819-B2D2-8C577416BDEA}" type="presOf" srcId="{DAF66053-6772-4338-918E-E49543D92E7F}" destId="{406C3AD8-6FCE-4872-B4B8-474264A181F3}" srcOrd="0" destOrd="0" presId="urn:microsoft.com/office/officeart/2005/8/layout/hierarchy3"/>
    <dgm:cxn modelId="{417EB02D-EE38-4CE9-B32D-1EBBD9C0965C}" type="presParOf" srcId="{9FDFAD08-D75A-40DA-896C-FB9AD7D84576}" destId="{CE8F7EA7-B43C-4C3B-899B-B6C517AD1D17}" srcOrd="0" destOrd="0" presId="urn:microsoft.com/office/officeart/2005/8/layout/hierarchy3"/>
    <dgm:cxn modelId="{3A4FEDD5-B73F-43CB-9E56-FA891B6D60B5}" type="presParOf" srcId="{CE8F7EA7-B43C-4C3B-899B-B6C517AD1D17}" destId="{C535E454-7422-49F4-ADE4-B873C319FB31}" srcOrd="0" destOrd="0" presId="urn:microsoft.com/office/officeart/2005/8/layout/hierarchy3"/>
    <dgm:cxn modelId="{D7D396C5-37E9-4727-89CB-D3072EA9B029}" type="presParOf" srcId="{C535E454-7422-49F4-ADE4-B873C319FB31}" destId="{224B890C-16B7-465A-8B5E-7F52BD9496C1}" srcOrd="0" destOrd="0" presId="urn:microsoft.com/office/officeart/2005/8/layout/hierarchy3"/>
    <dgm:cxn modelId="{8AA0A257-0EF0-4F33-B12A-1EAAA0901B58}" type="presParOf" srcId="{C535E454-7422-49F4-ADE4-B873C319FB31}" destId="{B83000DC-225E-48B6-B8DF-B3968B325503}" srcOrd="1" destOrd="0" presId="urn:microsoft.com/office/officeart/2005/8/layout/hierarchy3"/>
    <dgm:cxn modelId="{F1DAC91F-5303-4F5A-980F-5A91865D867D}" type="presParOf" srcId="{CE8F7EA7-B43C-4C3B-899B-B6C517AD1D17}" destId="{A850DE9F-6F14-4BF1-A7B3-9593FD093F2F}" srcOrd="1" destOrd="0" presId="urn:microsoft.com/office/officeart/2005/8/layout/hierarchy3"/>
    <dgm:cxn modelId="{11971C5F-2453-4E8E-896D-63FE83017D4C}" type="presParOf" srcId="{A850DE9F-6F14-4BF1-A7B3-9593FD093F2F}" destId="{8863C8ED-37CF-4AE2-A790-4D9EF2632DC6}" srcOrd="0" destOrd="0" presId="urn:microsoft.com/office/officeart/2005/8/layout/hierarchy3"/>
    <dgm:cxn modelId="{74BEA763-EC15-45CD-8387-860D239DFA72}" type="presParOf" srcId="{A850DE9F-6F14-4BF1-A7B3-9593FD093F2F}" destId="{6B62B79A-3145-49D5-93E0-5FD023411AE2}" srcOrd="1" destOrd="0" presId="urn:microsoft.com/office/officeart/2005/8/layout/hierarchy3"/>
    <dgm:cxn modelId="{E17E8183-7CE6-42F0-96E3-E03CB257A281}" type="presParOf" srcId="{A850DE9F-6F14-4BF1-A7B3-9593FD093F2F}" destId="{04CFA2FA-0B4A-45B6-AE12-6F970FF7B684}" srcOrd="2" destOrd="0" presId="urn:microsoft.com/office/officeart/2005/8/layout/hierarchy3"/>
    <dgm:cxn modelId="{F51850E3-6521-4AC2-91FC-41451032B179}" type="presParOf" srcId="{A850DE9F-6F14-4BF1-A7B3-9593FD093F2F}" destId="{3FC3C135-DB66-4FF3-BE4A-01C1A9EA5D17}" srcOrd="3" destOrd="0" presId="urn:microsoft.com/office/officeart/2005/8/layout/hierarchy3"/>
    <dgm:cxn modelId="{D07958CA-307F-44D1-A8A4-17C0C7811067}" type="presParOf" srcId="{9FDFAD08-D75A-40DA-896C-FB9AD7D84576}" destId="{007D1F72-4CC4-4E13-B736-5A59A1F857F2}" srcOrd="1" destOrd="0" presId="urn:microsoft.com/office/officeart/2005/8/layout/hierarchy3"/>
    <dgm:cxn modelId="{092D37F0-2D77-4932-A689-9A1F5499B02C}" type="presParOf" srcId="{007D1F72-4CC4-4E13-B736-5A59A1F857F2}" destId="{6BF517E9-01EF-4E8B-9E32-25A40C6D0BCD}" srcOrd="0" destOrd="0" presId="urn:microsoft.com/office/officeart/2005/8/layout/hierarchy3"/>
    <dgm:cxn modelId="{2D143222-E906-4AB9-A601-7BE56BCC8E83}" type="presParOf" srcId="{6BF517E9-01EF-4E8B-9E32-25A40C6D0BCD}" destId="{406C3AD8-6FCE-4872-B4B8-474264A181F3}" srcOrd="0" destOrd="0" presId="urn:microsoft.com/office/officeart/2005/8/layout/hierarchy3"/>
    <dgm:cxn modelId="{E25BD6A4-F72B-4B67-B5C8-692ED2231DEF}" type="presParOf" srcId="{6BF517E9-01EF-4E8B-9E32-25A40C6D0BCD}" destId="{7B5F5220-658E-4E50-A2AB-542EFF6CCDD8}" srcOrd="1" destOrd="0" presId="urn:microsoft.com/office/officeart/2005/8/layout/hierarchy3"/>
    <dgm:cxn modelId="{A9E2DEDE-BAA9-4E40-BAC6-362D907A6613}" type="presParOf" srcId="{007D1F72-4CC4-4E13-B736-5A59A1F857F2}" destId="{8526EBD9-F599-46D4-8D8F-C4D9AA1410D5}" srcOrd="1" destOrd="0" presId="urn:microsoft.com/office/officeart/2005/8/layout/hierarchy3"/>
    <dgm:cxn modelId="{74751D6D-7C0E-4D84-B5D9-08A55B274873}" type="presParOf" srcId="{8526EBD9-F599-46D4-8D8F-C4D9AA1410D5}" destId="{857CDB0B-2649-4826-B23A-F657C4AF1934}" srcOrd="0" destOrd="0" presId="urn:microsoft.com/office/officeart/2005/8/layout/hierarchy3"/>
    <dgm:cxn modelId="{BFDC5CF4-F70E-4D52-8CC1-76E25558272B}" type="presParOf" srcId="{8526EBD9-F599-46D4-8D8F-C4D9AA1410D5}" destId="{1A4C71E5-9DE3-4C63-B732-E984E817D8C1}" srcOrd="1" destOrd="0" presId="urn:microsoft.com/office/officeart/2005/8/layout/hierarchy3"/>
    <dgm:cxn modelId="{8BEA543F-01D0-438F-B9A2-E762FDAF66C4}" type="presParOf" srcId="{8526EBD9-F599-46D4-8D8F-C4D9AA1410D5}" destId="{0A138E15-B7EF-4C64-B3A6-0259FFE042EF}" srcOrd="2" destOrd="0" presId="urn:microsoft.com/office/officeart/2005/8/layout/hierarchy3"/>
    <dgm:cxn modelId="{6E399405-325F-4EDA-B40C-FE12C7EC5F10}" type="presParOf" srcId="{8526EBD9-F599-46D4-8D8F-C4D9AA1410D5}" destId="{B0A51E27-0E3D-48FB-A07B-04CBAC5B376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EC5914-2077-4E73-BE33-A8827984771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5C6E239-8795-464E-881D-3405C15D5FBD}">
      <dgm:prSet phldrT="[Metin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tr-TR" sz="2800" dirty="0" smtClean="0"/>
            <a:t>Gebelik öncesi tanı konulmuş</a:t>
          </a:r>
          <a:endParaRPr lang="tr-TR" sz="2800" dirty="0"/>
        </a:p>
      </dgm:t>
    </dgm:pt>
    <dgm:pt modelId="{8FFAC770-65FA-4E8B-B91A-329126C31921}" type="parTrans" cxnId="{06AE4A7F-4766-4A99-89DC-8083CAD76B9C}">
      <dgm:prSet/>
      <dgm:spPr/>
      <dgm:t>
        <a:bodyPr/>
        <a:lstStyle/>
        <a:p>
          <a:endParaRPr lang="tr-TR"/>
        </a:p>
      </dgm:t>
    </dgm:pt>
    <dgm:pt modelId="{699039A6-BEE8-4321-BA4F-DF68807610EC}" type="sibTrans" cxnId="{06AE4A7F-4766-4A99-89DC-8083CAD76B9C}">
      <dgm:prSet/>
      <dgm:spPr/>
      <dgm:t>
        <a:bodyPr/>
        <a:lstStyle/>
        <a:p>
          <a:endParaRPr lang="tr-TR"/>
        </a:p>
      </dgm:t>
    </dgm:pt>
    <dgm:pt modelId="{A8BDFEC0-6907-4325-9FB0-39A4D6B5739A}">
      <dgm:prSet phldrT="[Metin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tr-TR" sz="2000" dirty="0" smtClean="0"/>
            <a:t>TSH </a:t>
          </a:r>
        </a:p>
        <a:p>
          <a:r>
            <a:rPr lang="tr-TR" sz="2000" dirty="0" smtClean="0"/>
            <a:t>(ilk </a:t>
          </a:r>
          <a:r>
            <a:rPr lang="tr-TR" sz="2000" dirty="0" err="1" smtClean="0"/>
            <a:t>vizitte</a:t>
          </a:r>
          <a:r>
            <a:rPr lang="tr-TR" sz="2000" dirty="0" smtClean="0"/>
            <a:t>)</a:t>
          </a:r>
          <a:endParaRPr lang="tr-TR" sz="2000" dirty="0"/>
        </a:p>
      </dgm:t>
    </dgm:pt>
    <dgm:pt modelId="{9B1A6153-02F7-46AB-8C22-6D6641BD19AD}" type="parTrans" cxnId="{05BF4867-21AC-4F1B-B327-AC2F5B57B5ED}">
      <dgm:prSet/>
      <dgm:spPr/>
      <dgm:t>
        <a:bodyPr/>
        <a:lstStyle/>
        <a:p>
          <a:endParaRPr lang="tr-TR"/>
        </a:p>
      </dgm:t>
    </dgm:pt>
    <dgm:pt modelId="{C761EA92-95A7-40DC-8D0E-8ADE13DB1083}" type="sibTrans" cxnId="{05BF4867-21AC-4F1B-B327-AC2F5B57B5ED}">
      <dgm:prSet/>
      <dgm:spPr/>
      <dgm:t>
        <a:bodyPr/>
        <a:lstStyle/>
        <a:p>
          <a:endParaRPr lang="tr-TR"/>
        </a:p>
      </dgm:t>
    </dgm:pt>
    <dgm:pt modelId="{81FF055A-F371-497F-8F27-240F73A698A5}">
      <dgm:prSet phldrT="[Metin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tr-TR" sz="2000" dirty="0" smtClean="0"/>
            <a:t>LT4 dozu 25-50 µg↑ayarlanır </a:t>
          </a:r>
          <a:endParaRPr lang="tr-TR" sz="2000" dirty="0"/>
        </a:p>
      </dgm:t>
    </dgm:pt>
    <dgm:pt modelId="{490E8AF2-8AF8-4E83-9A92-C3C4D4085BBD}" type="parTrans" cxnId="{958C9E76-1A6E-466D-A542-E5333E6D2AD7}">
      <dgm:prSet/>
      <dgm:spPr/>
      <dgm:t>
        <a:bodyPr/>
        <a:lstStyle/>
        <a:p>
          <a:endParaRPr lang="tr-TR"/>
        </a:p>
      </dgm:t>
    </dgm:pt>
    <dgm:pt modelId="{604DE925-016C-4D9A-AD20-3931DC0B205E}" type="sibTrans" cxnId="{958C9E76-1A6E-466D-A542-E5333E6D2AD7}">
      <dgm:prSet/>
      <dgm:spPr/>
      <dgm:t>
        <a:bodyPr/>
        <a:lstStyle/>
        <a:p>
          <a:endParaRPr lang="tr-TR"/>
        </a:p>
      </dgm:t>
    </dgm:pt>
    <dgm:pt modelId="{946DB16D-65DA-4213-A85D-1037730CE71E}">
      <dgm:prSet phldrT="[Metin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tr-TR" sz="2800" dirty="0" smtClean="0"/>
            <a:t>Gebelikte tanı konulmuş</a:t>
          </a:r>
          <a:endParaRPr lang="tr-TR" sz="2800" dirty="0"/>
        </a:p>
      </dgm:t>
    </dgm:pt>
    <dgm:pt modelId="{71AB2E6A-EE1A-4D94-A402-52AB1581AF5C}" type="parTrans" cxnId="{2DED58EA-4C0D-49B4-A2DC-54853DF51B9C}">
      <dgm:prSet/>
      <dgm:spPr/>
      <dgm:t>
        <a:bodyPr/>
        <a:lstStyle/>
        <a:p>
          <a:endParaRPr lang="tr-TR"/>
        </a:p>
      </dgm:t>
    </dgm:pt>
    <dgm:pt modelId="{AF8315F5-9B91-4741-8586-28FBF24BEF31}" type="sibTrans" cxnId="{2DED58EA-4C0D-49B4-A2DC-54853DF51B9C}">
      <dgm:prSet/>
      <dgm:spPr/>
      <dgm:t>
        <a:bodyPr/>
        <a:lstStyle/>
        <a:p>
          <a:endParaRPr lang="tr-TR"/>
        </a:p>
      </dgm:t>
    </dgm:pt>
    <dgm:pt modelId="{44DD24D1-A572-429E-8683-C80A624477E1}">
      <dgm:prSet phldrT="[Metin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tr-TR" sz="1800" dirty="0" smtClean="0"/>
            <a:t>LT4 </a:t>
          </a:r>
        </a:p>
        <a:p>
          <a:r>
            <a:rPr lang="tr-TR" sz="1800" dirty="0" smtClean="0"/>
            <a:t>1-2 µg/kg/gün veya</a:t>
          </a:r>
        </a:p>
        <a:p>
          <a:r>
            <a:rPr lang="tr-TR" sz="1800" dirty="0" smtClean="0"/>
            <a:t>100-125 µg/gün başlanır</a:t>
          </a:r>
        </a:p>
        <a:p>
          <a:r>
            <a:rPr lang="tr-TR" sz="1800" dirty="0" smtClean="0"/>
            <a:t> </a:t>
          </a:r>
          <a:endParaRPr lang="tr-TR" sz="1800" dirty="0"/>
        </a:p>
      </dgm:t>
    </dgm:pt>
    <dgm:pt modelId="{884113E6-04B5-4D5A-85D1-56D25AB15E39}" type="parTrans" cxnId="{20E3232F-A9C9-461E-9E3E-689183D4ECC7}">
      <dgm:prSet/>
      <dgm:spPr/>
      <dgm:t>
        <a:bodyPr/>
        <a:lstStyle/>
        <a:p>
          <a:endParaRPr lang="tr-TR"/>
        </a:p>
      </dgm:t>
    </dgm:pt>
    <dgm:pt modelId="{BA58C510-6577-4A73-8002-2AB047B8F43F}" type="sibTrans" cxnId="{20E3232F-A9C9-461E-9E3E-689183D4ECC7}">
      <dgm:prSet/>
      <dgm:spPr/>
      <dgm:t>
        <a:bodyPr/>
        <a:lstStyle/>
        <a:p>
          <a:endParaRPr lang="tr-TR"/>
        </a:p>
      </dgm:t>
    </dgm:pt>
    <dgm:pt modelId="{41A5AACC-7427-4D26-8466-52D328A911BE}">
      <dgm:prSet phldrT="[Metin]" custT="1"/>
      <dgm:spPr>
        <a:solidFill>
          <a:schemeClr val="accent6">
            <a:lumMod val="60000"/>
            <a:lumOff val="40000"/>
            <a:alpha val="9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tr-TR" sz="1800" dirty="0" smtClean="0"/>
            <a:t>TSH, 6-8 </a:t>
          </a:r>
          <a:r>
            <a:rPr lang="tr-TR" sz="1800" dirty="0" err="1" smtClean="0"/>
            <a:t>hf</a:t>
          </a:r>
          <a:r>
            <a:rPr lang="tr-TR" sz="1800" dirty="0" smtClean="0"/>
            <a:t> aralıklarla takip; </a:t>
          </a:r>
        </a:p>
        <a:p>
          <a:r>
            <a:rPr lang="tr-TR" sz="1800" dirty="0" smtClean="0"/>
            <a:t> LT4 dozu </a:t>
          </a:r>
        </a:p>
        <a:p>
          <a:r>
            <a:rPr lang="tr-TR" sz="1800" dirty="0" smtClean="0"/>
            <a:t>25-50 µg ↑ayarlanır </a:t>
          </a:r>
          <a:endParaRPr lang="tr-TR" sz="1800" dirty="0"/>
        </a:p>
      </dgm:t>
    </dgm:pt>
    <dgm:pt modelId="{79E2216B-CED4-46B3-80EA-4028A79D32E6}" type="parTrans" cxnId="{C39E2582-73B3-427C-A670-6C98EAC3C177}">
      <dgm:prSet/>
      <dgm:spPr/>
      <dgm:t>
        <a:bodyPr/>
        <a:lstStyle/>
        <a:p>
          <a:endParaRPr lang="tr-TR"/>
        </a:p>
      </dgm:t>
    </dgm:pt>
    <dgm:pt modelId="{7CD502AA-6308-492E-98EE-A4FD7D1C7E38}" type="sibTrans" cxnId="{C39E2582-73B3-427C-A670-6C98EAC3C177}">
      <dgm:prSet/>
      <dgm:spPr/>
      <dgm:t>
        <a:bodyPr/>
        <a:lstStyle/>
        <a:p>
          <a:endParaRPr lang="tr-TR"/>
        </a:p>
      </dgm:t>
    </dgm:pt>
    <dgm:pt modelId="{647B99D1-61A0-45FB-9210-BA22434E468C}" type="pres">
      <dgm:prSet presAssocID="{60EC5914-2077-4E73-BE33-A882798477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CCCCE0C-B8DD-466D-BCE2-D00AEE4EB850}" type="pres">
      <dgm:prSet presAssocID="{15C6E239-8795-464E-881D-3405C15D5FBD}" presName="root" presStyleCnt="0"/>
      <dgm:spPr/>
    </dgm:pt>
    <dgm:pt modelId="{DE243094-6D33-4F65-BCE4-5F72D6A33451}" type="pres">
      <dgm:prSet presAssocID="{15C6E239-8795-464E-881D-3405C15D5FBD}" presName="rootComposite" presStyleCnt="0"/>
      <dgm:spPr/>
    </dgm:pt>
    <dgm:pt modelId="{F723F95D-E44C-4A47-B9FD-7AF55215B196}" type="pres">
      <dgm:prSet presAssocID="{15C6E239-8795-464E-881D-3405C15D5FBD}" presName="rootText" presStyleLbl="node1" presStyleIdx="0" presStyleCnt="2"/>
      <dgm:spPr/>
      <dgm:t>
        <a:bodyPr/>
        <a:lstStyle/>
        <a:p>
          <a:endParaRPr lang="tr-TR"/>
        </a:p>
      </dgm:t>
    </dgm:pt>
    <dgm:pt modelId="{CDF3B72B-EA7D-464B-976E-A603DF67D270}" type="pres">
      <dgm:prSet presAssocID="{15C6E239-8795-464E-881D-3405C15D5FBD}" presName="rootConnector" presStyleLbl="node1" presStyleIdx="0" presStyleCnt="2"/>
      <dgm:spPr/>
      <dgm:t>
        <a:bodyPr/>
        <a:lstStyle/>
        <a:p>
          <a:endParaRPr lang="tr-TR"/>
        </a:p>
      </dgm:t>
    </dgm:pt>
    <dgm:pt modelId="{871CBB8A-D80B-420B-A5AE-FE6CEC489BBC}" type="pres">
      <dgm:prSet presAssocID="{15C6E239-8795-464E-881D-3405C15D5FBD}" presName="childShape" presStyleCnt="0"/>
      <dgm:spPr/>
    </dgm:pt>
    <dgm:pt modelId="{FEDDE4F1-E882-47FF-91D6-4E363655D25A}" type="pres">
      <dgm:prSet presAssocID="{9B1A6153-02F7-46AB-8C22-6D6641BD19AD}" presName="Name13" presStyleLbl="parChTrans1D2" presStyleIdx="0" presStyleCnt="4"/>
      <dgm:spPr/>
      <dgm:t>
        <a:bodyPr/>
        <a:lstStyle/>
        <a:p>
          <a:endParaRPr lang="tr-TR"/>
        </a:p>
      </dgm:t>
    </dgm:pt>
    <dgm:pt modelId="{E235ED52-2520-4BA5-A11C-7E183762BBCB}" type="pres">
      <dgm:prSet presAssocID="{A8BDFEC0-6907-4325-9FB0-39A4D6B5739A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EA7A7A-F956-4ACB-9671-F33F5186A78C}" type="pres">
      <dgm:prSet presAssocID="{490E8AF2-8AF8-4E83-9A92-C3C4D4085BBD}" presName="Name13" presStyleLbl="parChTrans1D2" presStyleIdx="1" presStyleCnt="4"/>
      <dgm:spPr/>
      <dgm:t>
        <a:bodyPr/>
        <a:lstStyle/>
        <a:p>
          <a:endParaRPr lang="tr-TR"/>
        </a:p>
      </dgm:t>
    </dgm:pt>
    <dgm:pt modelId="{5E69A155-3B53-4CC3-AE28-B20825628F56}" type="pres">
      <dgm:prSet presAssocID="{81FF055A-F371-497F-8F27-240F73A698A5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C98C5D-0081-4B3D-BA63-528D6B6359D3}" type="pres">
      <dgm:prSet presAssocID="{946DB16D-65DA-4213-A85D-1037730CE71E}" presName="root" presStyleCnt="0"/>
      <dgm:spPr/>
    </dgm:pt>
    <dgm:pt modelId="{A7AA97F9-5D59-4155-91D7-07453B203A59}" type="pres">
      <dgm:prSet presAssocID="{946DB16D-65DA-4213-A85D-1037730CE71E}" presName="rootComposite" presStyleCnt="0"/>
      <dgm:spPr/>
    </dgm:pt>
    <dgm:pt modelId="{6AB8C3A5-E64F-4D99-BB13-7C3972CACFB1}" type="pres">
      <dgm:prSet presAssocID="{946DB16D-65DA-4213-A85D-1037730CE71E}" presName="rootText" presStyleLbl="node1" presStyleIdx="1" presStyleCnt="2" custScaleX="112033"/>
      <dgm:spPr/>
      <dgm:t>
        <a:bodyPr/>
        <a:lstStyle/>
        <a:p>
          <a:endParaRPr lang="tr-TR"/>
        </a:p>
      </dgm:t>
    </dgm:pt>
    <dgm:pt modelId="{D5215A77-353A-4BFD-8580-0C1D5C49BE88}" type="pres">
      <dgm:prSet presAssocID="{946DB16D-65DA-4213-A85D-1037730CE71E}" presName="rootConnector" presStyleLbl="node1" presStyleIdx="1" presStyleCnt="2"/>
      <dgm:spPr/>
      <dgm:t>
        <a:bodyPr/>
        <a:lstStyle/>
        <a:p>
          <a:endParaRPr lang="tr-TR"/>
        </a:p>
      </dgm:t>
    </dgm:pt>
    <dgm:pt modelId="{91E54185-CFB1-485C-865F-24EA4D222590}" type="pres">
      <dgm:prSet presAssocID="{946DB16D-65DA-4213-A85D-1037730CE71E}" presName="childShape" presStyleCnt="0"/>
      <dgm:spPr/>
    </dgm:pt>
    <dgm:pt modelId="{33592621-56F2-41D6-9BBA-8B763AC05FBE}" type="pres">
      <dgm:prSet presAssocID="{884113E6-04B5-4D5A-85D1-56D25AB15E39}" presName="Name13" presStyleLbl="parChTrans1D2" presStyleIdx="2" presStyleCnt="4"/>
      <dgm:spPr/>
      <dgm:t>
        <a:bodyPr/>
        <a:lstStyle/>
        <a:p>
          <a:endParaRPr lang="tr-TR"/>
        </a:p>
      </dgm:t>
    </dgm:pt>
    <dgm:pt modelId="{957E1293-29D5-451A-B681-C829150779CE}" type="pres">
      <dgm:prSet presAssocID="{44DD24D1-A572-429E-8683-C80A624477E1}" presName="childText" presStyleLbl="bgAcc1" presStyleIdx="2" presStyleCnt="4" custScaleX="13765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AB6159-F0CD-4011-8262-346B16B10764}" type="pres">
      <dgm:prSet presAssocID="{79E2216B-CED4-46B3-80EA-4028A79D32E6}" presName="Name13" presStyleLbl="parChTrans1D2" presStyleIdx="3" presStyleCnt="4"/>
      <dgm:spPr/>
      <dgm:t>
        <a:bodyPr/>
        <a:lstStyle/>
        <a:p>
          <a:endParaRPr lang="tr-TR"/>
        </a:p>
      </dgm:t>
    </dgm:pt>
    <dgm:pt modelId="{380E24B7-8AE7-4FE7-B3FA-3BEAB481FDD5}" type="pres">
      <dgm:prSet presAssocID="{41A5AACC-7427-4D26-8466-52D328A911BE}" presName="childText" presStyleLbl="bgAcc1" presStyleIdx="3" presStyleCnt="4" custScaleX="1398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DED58EA-4C0D-49B4-A2DC-54853DF51B9C}" srcId="{60EC5914-2077-4E73-BE33-A88279847712}" destId="{946DB16D-65DA-4213-A85D-1037730CE71E}" srcOrd="1" destOrd="0" parTransId="{71AB2E6A-EE1A-4D94-A402-52AB1581AF5C}" sibTransId="{AF8315F5-9B91-4741-8586-28FBF24BEF31}"/>
    <dgm:cxn modelId="{4BA89084-C3B3-444C-9452-6BB692FC2624}" type="presOf" srcId="{15C6E239-8795-464E-881D-3405C15D5FBD}" destId="{CDF3B72B-EA7D-464B-976E-A603DF67D270}" srcOrd="1" destOrd="0" presId="urn:microsoft.com/office/officeart/2005/8/layout/hierarchy3"/>
    <dgm:cxn modelId="{0007D0DB-F09E-4EB5-8BB1-491CE4D9F28D}" type="presOf" srcId="{60EC5914-2077-4E73-BE33-A88279847712}" destId="{647B99D1-61A0-45FB-9210-BA22434E468C}" srcOrd="0" destOrd="0" presId="urn:microsoft.com/office/officeart/2005/8/layout/hierarchy3"/>
    <dgm:cxn modelId="{962475DA-E716-4946-853D-449EA5C34861}" type="presOf" srcId="{946DB16D-65DA-4213-A85D-1037730CE71E}" destId="{D5215A77-353A-4BFD-8580-0C1D5C49BE88}" srcOrd="1" destOrd="0" presId="urn:microsoft.com/office/officeart/2005/8/layout/hierarchy3"/>
    <dgm:cxn modelId="{C24BC1DE-8AAD-4ACA-A509-19B05362438D}" type="presOf" srcId="{490E8AF2-8AF8-4E83-9A92-C3C4D4085BBD}" destId="{E1EA7A7A-F956-4ACB-9671-F33F5186A78C}" srcOrd="0" destOrd="0" presId="urn:microsoft.com/office/officeart/2005/8/layout/hierarchy3"/>
    <dgm:cxn modelId="{C84C7C87-0D6A-4B14-AF3E-AE8CFD73C3F4}" type="presOf" srcId="{41A5AACC-7427-4D26-8466-52D328A911BE}" destId="{380E24B7-8AE7-4FE7-B3FA-3BEAB481FDD5}" srcOrd="0" destOrd="0" presId="urn:microsoft.com/office/officeart/2005/8/layout/hierarchy3"/>
    <dgm:cxn modelId="{AC4136A1-7E0A-4263-9417-521DB676D545}" type="presOf" srcId="{946DB16D-65DA-4213-A85D-1037730CE71E}" destId="{6AB8C3A5-E64F-4D99-BB13-7C3972CACFB1}" srcOrd="0" destOrd="0" presId="urn:microsoft.com/office/officeart/2005/8/layout/hierarchy3"/>
    <dgm:cxn modelId="{0F50628A-E584-46C2-BCE3-F9D8C33E4F96}" type="presOf" srcId="{79E2216B-CED4-46B3-80EA-4028A79D32E6}" destId="{89AB6159-F0CD-4011-8262-346B16B10764}" srcOrd="0" destOrd="0" presId="urn:microsoft.com/office/officeart/2005/8/layout/hierarchy3"/>
    <dgm:cxn modelId="{12F2B79E-796B-40C1-8C80-3C44F5607C3C}" type="presOf" srcId="{44DD24D1-A572-429E-8683-C80A624477E1}" destId="{957E1293-29D5-451A-B681-C829150779CE}" srcOrd="0" destOrd="0" presId="urn:microsoft.com/office/officeart/2005/8/layout/hierarchy3"/>
    <dgm:cxn modelId="{8A894542-BD5B-4FCF-9EC3-F043523CFF05}" type="presOf" srcId="{81FF055A-F371-497F-8F27-240F73A698A5}" destId="{5E69A155-3B53-4CC3-AE28-B20825628F56}" srcOrd="0" destOrd="0" presId="urn:microsoft.com/office/officeart/2005/8/layout/hierarchy3"/>
    <dgm:cxn modelId="{06AE4A7F-4766-4A99-89DC-8083CAD76B9C}" srcId="{60EC5914-2077-4E73-BE33-A88279847712}" destId="{15C6E239-8795-464E-881D-3405C15D5FBD}" srcOrd="0" destOrd="0" parTransId="{8FFAC770-65FA-4E8B-B91A-329126C31921}" sibTransId="{699039A6-BEE8-4321-BA4F-DF68807610EC}"/>
    <dgm:cxn modelId="{20E3232F-A9C9-461E-9E3E-689183D4ECC7}" srcId="{946DB16D-65DA-4213-A85D-1037730CE71E}" destId="{44DD24D1-A572-429E-8683-C80A624477E1}" srcOrd="0" destOrd="0" parTransId="{884113E6-04B5-4D5A-85D1-56D25AB15E39}" sibTransId="{BA58C510-6577-4A73-8002-2AB047B8F43F}"/>
    <dgm:cxn modelId="{5580B7B0-966D-4A9C-BAF1-B80264412A4D}" type="presOf" srcId="{884113E6-04B5-4D5A-85D1-56D25AB15E39}" destId="{33592621-56F2-41D6-9BBA-8B763AC05FBE}" srcOrd="0" destOrd="0" presId="urn:microsoft.com/office/officeart/2005/8/layout/hierarchy3"/>
    <dgm:cxn modelId="{958C9E76-1A6E-466D-A542-E5333E6D2AD7}" srcId="{15C6E239-8795-464E-881D-3405C15D5FBD}" destId="{81FF055A-F371-497F-8F27-240F73A698A5}" srcOrd="1" destOrd="0" parTransId="{490E8AF2-8AF8-4E83-9A92-C3C4D4085BBD}" sibTransId="{604DE925-016C-4D9A-AD20-3931DC0B205E}"/>
    <dgm:cxn modelId="{BF562C63-0B25-4313-9904-2EA8B377CD39}" type="presOf" srcId="{9B1A6153-02F7-46AB-8C22-6D6641BD19AD}" destId="{FEDDE4F1-E882-47FF-91D6-4E363655D25A}" srcOrd="0" destOrd="0" presId="urn:microsoft.com/office/officeart/2005/8/layout/hierarchy3"/>
    <dgm:cxn modelId="{C39E2582-73B3-427C-A670-6C98EAC3C177}" srcId="{946DB16D-65DA-4213-A85D-1037730CE71E}" destId="{41A5AACC-7427-4D26-8466-52D328A911BE}" srcOrd="1" destOrd="0" parTransId="{79E2216B-CED4-46B3-80EA-4028A79D32E6}" sibTransId="{7CD502AA-6308-492E-98EE-A4FD7D1C7E38}"/>
    <dgm:cxn modelId="{88CD7139-F40D-44B1-A0BC-4B1294EEB45E}" type="presOf" srcId="{A8BDFEC0-6907-4325-9FB0-39A4D6B5739A}" destId="{E235ED52-2520-4BA5-A11C-7E183762BBCB}" srcOrd="0" destOrd="0" presId="urn:microsoft.com/office/officeart/2005/8/layout/hierarchy3"/>
    <dgm:cxn modelId="{05BF4867-21AC-4F1B-B327-AC2F5B57B5ED}" srcId="{15C6E239-8795-464E-881D-3405C15D5FBD}" destId="{A8BDFEC0-6907-4325-9FB0-39A4D6B5739A}" srcOrd="0" destOrd="0" parTransId="{9B1A6153-02F7-46AB-8C22-6D6641BD19AD}" sibTransId="{C761EA92-95A7-40DC-8D0E-8ADE13DB1083}"/>
    <dgm:cxn modelId="{0A74BED0-C722-4F30-9582-4A471DB097B9}" type="presOf" srcId="{15C6E239-8795-464E-881D-3405C15D5FBD}" destId="{F723F95D-E44C-4A47-B9FD-7AF55215B196}" srcOrd="0" destOrd="0" presId="urn:microsoft.com/office/officeart/2005/8/layout/hierarchy3"/>
    <dgm:cxn modelId="{5F95904D-7050-4F68-8C3E-09978760B08B}" type="presParOf" srcId="{647B99D1-61A0-45FB-9210-BA22434E468C}" destId="{1CCCCE0C-B8DD-466D-BCE2-D00AEE4EB850}" srcOrd="0" destOrd="0" presId="urn:microsoft.com/office/officeart/2005/8/layout/hierarchy3"/>
    <dgm:cxn modelId="{35649CE1-5FD4-499F-9234-B8FC2766F0B3}" type="presParOf" srcId="{1CCCCE0C-B8DD-466D-BCE2-D00AEE4EB850}" destId="{DE243094-6D33-4F65-BCE4-5F72D6A33451}" srcOrd="0" destOrd="0" presId="urn:microsoft.com/office/officeart/2005/8/layout/hierarchy3"/>
    <dgm:cxn modelId="{02BDB48E-05FC-45E9-80D4-C50FD88AD950}" type="presParOf" srcId="{DE243094-6D33-4F65-BCE4-5F72D6A33451}" destId="{F723F95D-E44C-4A47-B9FD-7AF55215B196}" srcOrd="0" destOrd="0" presId="urn:microsoft.com/office/officeart/2005/8/layout/hierarchy3"/>
    <dgm:cxn modelId="{FFE6B9DC-B71C-40D7-BA75-AB7BAF816CBD}" type="presParOf" srcId="{DE243094-6D33-4F65-BCE4-5F72D6A33451}" destId="{CDF3B72B-EA7D-464B-976E-A603DF67D270}" srcOrd="1" destOrd="0" presId="urn:microsoft.com/office/officeart/2005/8/layout/hierarchy3"/>
    <dgm:cxn modelId="{690BDE99-30E1-4499-9526-B3E6E51A9B3E}" type="presParOf" srcId="{1CCCCE0C-B8DD-466D-BCE2-D00AEE4EB850}" destId="{871CBB8A-D80B-420B-A5AE-FE6CEC489BBC}" srcOrd="1" destOrd="0" presId="urn:microsoft.com/office/officeart/2005/8/layout/hierarchy3"/>
    <dgm:cxn modelId="{734DCAB7-25D0-4303-A36C-B8D7272B982D}" type="presParOf" srcId="{871CBB8A-D80B-420B-A5AE-FE6CEC489BBC}" destId="{FEDDE4F1-E882-47FF-91D6-4E363655D25A}" srcOrd="0" destOrd="0" presId="urn:microsoft.com/office/officeart/2005/8/layout/hierarchy3"/>
    <dgm:cxn modelId="{0F3B44A9-86D8-4C76-B787-11E91CDE7400}" type="presParOf" srcId="{871CBB8A-D80B-420B-A5AE-FE6CEC489BBC}" destId="{E235ED52-2520-4BA5-A11C-7E183762BBCB}" srcOrd="1" destOrd="0" presId="urn:microsoft.com/office/officeart/2005/8/layout/hierarchy3"/>
    <dgm:cxn modelId="{218421B8-807A-4F6C-BBAA-E824F3208518}" type="presParOf" srcId="{871CBB8A-D80B-420B-A5AE-FE6CEC489BBC}" destId="{E1EA7A7A-F956-4ACB-9671-F33F5186A78C}" srcOrd="2" destOrd="0" presId="urn:microsoft.com/office/officeart/2005/8/layout/hierarchy3"/>
    <dgm:cxn modelId="{1475EED1-6E4D-4D64-AD65-E44840B015B1}" type="presParOf" srcId="{871CBB8A-D80B-420B-A5AE-FE6CEC489BBC}" destId="{5E69A155-3B53-4CC3-AE28-B20825628F56}" srcOrd="3" destOrd="0" presId="urn:microsoft.com/office/officeart/2005/8/layout/hierarchy3"/>
    <dgm:cxn modelId="{14C9B9F2-CD59-4384-BC91-AEDE7A7FC9FA}" type="presParOf" srcId="{647B99D1-61A0-45FB-9210-BA22434E468C}" destId="{C1C98C5D-0081-4B3D-BA63-528D6B6359D3}" srcOrd="1" destOrd="0" presId="urn:microsoft.com/office/officeart/2005/8/layout/hierarchy3"/>
    <dgm:cxn modelId="{874F1B15-15D8-4153-9F6C-6359FE3C206C}" type="presParOf" srcId="{C1C98C5D-0081-4B3D-BA63-528D6B6359D3}" destId="{A7AA97F9-5D59-4155-91D7-07453B203A59}" srcOrd="0" destOrd="0" presId="urn:microsoft.com/office/officeart/2005/8/layout/hierarchy3"/>
    <dgm:cxn modelId="{C84D2598-3C61-47A4-9F71-F5346CF36949}" type="presParOf" srcId="{A7AA97F9-5D59-4155-91D7-07453B203A59}" destId="{6AB8C3A5-E64F-4D99-BB13-7C3972CACFB1}" srcOrd="0" destOrd="0" presId="urn:microsoft.com/office/officeart/2005/8/layout/hierarchy3"/>
    <dgm:cxn modelId="{479BEED1-4BFD-4B05-B531-693F6103A1B7}" type="presParOf" srcId="{A7AA97F9-5D59-4155-91D7-07453B203A59}" destId="{D5215A77-353A-4BFD-8580-0C1D5C49BE88}" srcOrd="1" destOrd="0" presId="urn:microsoft.com/office/officeart/2005/8/layout/hierarchy3"/>
    <dgm:cxn modelId="{26338D24-F187-4745-9D4B-81C4E815E754}" type="presParOf" srcId="{C1C98C5D-0081-4B3D-BA63-528D6B6359D3}" destId="{91E54185-CFB1-485C-865F-24EA4D222590}" srcOrd="1" destOrd="0" presId="urn:microsoft.com/office/officeart/2005/8/layout/hierarchy3"/>
    <dgm:cxn modelId="{8C674539-6B56-4588-8A01-12ADD4A06B8D}" type="presParOf" srcId="{91E54185-CFB1-485C-865F-24EA4D222590}" destId="{33592621-56F2-41D6-9BBA-8B763AC05FBE}" srcOrd="0" destOrd="0" presId="urn:microsoft.com/office/officeart/2005/8/layout/hierarchy3"/>
    <dgm:cxn modelId="{9FF2A10E-CF73-4420-B657-61BDD4D06066}" type="presParOf" srcId="{91E54185-CFB1-485C-865F-24EA4D222590}" destId="{957E1293-29D5-451A-B681-C829150779CE}" srcOrd="1" destOrd="0" presId="urn:microsoft.com/office/officeart/2005/8/layout/hierarchy3"/>
    <dgm:cxn modelId="{AF6C81F4-6FCB-46F6-A7AB-503E281D7B77}" type="presParOf" srcId="{91E54185-CFB1-485C-865F-24EA4D222590}" destId="{89AB6159-F0CD-4011-8262-346B16B10764}" srcOrd="2" destOrd="0" presId="urn:microsoft.com/office/officeart/2005/8/layout/hierarchy3"/>
    <dgm:cxn modelId="{9F7F94BB-0583-46BB-9BE5-82B50376C1A8}" type="presParOf" srcId="{91E54185-CFB1-485C-865F-24EA4D222590}" destId="{380E24B7-8AE7-4FE7-B3FA-3BEAB481FDD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B890C-16B7-465A-8B5E-7F52BD9496C1}">
      <dsp:nvSpPr>
        <dsp:cNvPr id="0" name=""/>
        <dsp:cNvSpPr/>
      </dsp:nvSpPr>
      <dsp:spPr>
        <a:xfrm>
          <a:off x="289666" y="243596"/>
          <a:ext cx="2852235" cy="1194146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Gebelik öncesi tanı konulmuş</a:t>
          </a:r>
          <a:endParaRPr lang="tr-TR" sz="2800" kern="1200" dirty="0"/>
        </a:p>
      </dsp:txBody>
      <dsp:txXfrm>
        <a:off x="324641" y="278571"/>
        <a:ext cx="2782285" cy="1124196"/>
      </dsp:txXfrm>
    </dsp:sp>
    <dsp:sp modelId="{8863C8ED-37CF-4AE2-A790-4D9EF2632DC6}">
      <dsp:nvSpPr>
        <dsp:cNvPr id="0" name=""/>
        <dsp:cNvSpPr/>
      </dsp:nvSpPr>
      <dsp:spPr>
        <a:xfrm>
          <a:off x="574890" y="1437743"/>
          <a:ext cx="145180" cy="929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9291"/>
              </a:lnTo>
              <a:lnTo>
                <a:pt x="145180" y="9292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2B79A-3145-49D5-93E0-5FD023411AE2}">
      <dsp:nvSpPr>
        <dsp:cNvPr id="0" name=""/>
        <dsp:cNvSpPr/>
      </dsp:nvSpPr>
      <dsp:spPr>
        <a:xfrm>
          <a:off x="720070" y="1810537"/>
          <a:ext cx="2288151" cy="1112995"/>
        </a:xfrm>
        <a:prstGeom prst="roundRect">
          <a:avLst>
            <a:gd name="adj" fmla="val 10000"/>
          </a:avLst>
        </a:prstGeom>
        <a:solidFill>
          <a:srgbClr val="99FF99">
            <a:alpha val="89804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TSH (ilk </a:t>
          </a:r>
          <a:r>
            <a:rPr lang="tr-TR" sz="2000" kern="1200" dirty="0" err="1" smtClean="0"/>
            <a:t>vizitte</a:t>
          </a:r>
          <a:r>
            <a:rPr lang="tr-TR" sz="2000" kern="1200" dirty="0" smtClean="0"/>
            <a:t>)</a:t>
          </a:r>
          <a:endParaRPr lang="tr-TR" sz="2000" kern="1200" dirty="0"/>
        </a:p>
      </dsp:txBody>
      <dsp:txXfrm>
        <a:off x="752669" y="1843136"/>
        <a:ext cx="2222953" cy="1047797"/>
      </dsp:txXfrm>
    </dsp:sp>
    <dsp:sp modelId="{04CFA2FA-0B4A-45B6-AE12-6F970FF7B684}">
      <dsp:nvSpPr>
        <dsp:cNvPr id="0" name=""/>
        <dsp:cNvSpPr/>
      </dsp:nvSpPr>
      <dsp:spPr>
        <a:xfrm>
          <a:off x="574890" y="1437743"/>
          <a:ext cx="138074" cy="2479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9368"/>
              </a:lnTo>
              <a:lnTo>
                <a:pt x="138074" y="24793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C3C135-DB66-4FF3-BE4A-01C1A9EA5D17}">
      <dsp:nvSpPr>
        <dsp:cNvPr id="0" name=""/>
        <dsp:cNvSpPr/>
      </dsp:nvSpPr>
      <dsp:spPr>
        <a:xfrm>
          <a:off x="712964" y="3143360"/>
          <a:ext cx="2476006" cy="1547503"/>
        </a:xfrm>
        <a:prstGeom prst="roundRect">
          <a:avLst>
            <a:gd name="adj" fmla="val 10000"/>
          </a:avLst>
        </a:prstGeom>
        <a:solidFill>
          <a:srgbClr val="66FFFF">
            <a:alpha val="89804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PTU 50mg/ </a:t>
          </a:r>
          <a:r>
            <a:rPr lang="tr-TR" sz="1800" kern="1200" dirty="0" err="1" smtClean="0"/>
            <a:t>metimazol</a:t>
          </a:r>
          <a:r>
            <a:rPr lang="tr-TR" sz="1800" kern="1200" dirty="0" smtClean="0"/>
            <a:t> 10 mg ↑ile doz ayarlanır</a:t>
          </a:r>
          <a:endParaRPr lang="tr-TR" sz="1800" kern="1200" dirty="0"/>
        </a:p>
      </dsp:txBody>
      <dsp:txXfrm>
        <a:off x="758289" y="3188685"/>
        <a:ext cx="2385356" cy="1456853"/>
      </dsp:txXfrm>
    </dsp:sp>
    <dsp:sp modelId="{406C3AD8-6FCE-4872-B4B8-474264A181F3}">
      <dsp:nvSpPr>
        <dsp:cNvPr id="0" name=""/>
        <dsp:cNvSpPr/>
      </dsp:nvSpPr>
      <dsp:spPr>
        <a:xfrm>
          <a:off x="3842209" y="260479"/>
          <a:ext cx="2644962" cy="1135295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Gebelikte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tanı konulmuş</a:t>
          </a:r>
          <a:endParaRPr lang="tr-TR" sz="2800" kern="1200" dirty="0"/>
        </a:p>
      </dsp:txBody>
      <dsp:txXfrm>
        <a:off x="3875461" y="293731"/>
        <a:ext cx="2578458" cy="1068791"/>
      </dsp:txXfrm>
    </dsp:sp>
    <dsp:sp modelId="{857CDB0B-2649-4826-B23A-F657C4AF1934}">
      <dsp:nvSpPr>
        <dsp:cNvPr id="0" name=""/>
        <dsp:cNvSpPr/>
      </dsp:nvSpPr>
      <dsp:spPr>
        <a:xfrm>
          <a:off x="4106705" y="1395775"/>
          <a:ext cx="213769" cy="964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4172"/>
              </a:lnTo>
              <a:lnTo>
                <a:pt x="213769" y="9641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4C71E5-9DE3-4C63-B732-E984E817D8C1}">
      <dsp:nvSpPr>
        <dsp:cNvPr id="0" name=""/>
        <dsp:cNvSpPr/>
      </dsp:nvSpPr>
      <dsp:spPr>
        <a:xfrm>
          <a:off x="4320474" y="1666526"/>
          <a:ext cx="2916537" cy="1386842"/>
        </a:xfrm>
        <a:prstGeom prst="roundRect">
          <a:avLst>
            <a:gd name="adj" fmla="val 10000"/>
          </a:avLst>
        </a:prstGeom>
        <a:solidFill>
          <a:srgbClr val="99FF99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PTU 100-150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mg/gün/3 dozda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err="1" smtClean="0"/>
            <a:t>Metimazol</a:t>
          </a:r>
          <a:r>
            <a:rPr lang="tr-TR" sz="1800" kern="1200" dirty="0" smtClean="0"/>
            <a:t>  10-20 mg/gün/2 dozda</a:t>
          </a:r>
          <a:endParaRPr lang="tr-TR" sz="1800" kern="1200" dirty="0"/>
        </a:p>
      </dsp:txBody>
      <dsp:txXfrm>
        <a:off x="4361093" y="1707145"/>
        <a:ext cx="2835299" cy="1305604"/>
      </dsp:txXfrm>
    </dsp:sp>
    <dsp:sp modelId="{0A138E15-B7EF-4C64-B3A6-0259FFE042EF}">
      <dsp:nvSpPr>
        <dsp:cNvPr id="0" name=""/>
        <dsp:cNvSpPr/>
      </dsp:nvSpPr>
      <dsp:spPr>
        <a:xfrm>
          <a:off x="4106705" y="1395775"/>
          <a:ext cx="213769" cy="2598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8209"/>
              </a:lnTo>
              <a:lnTo>
                <a:pt x="213769" y="25982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51E27-0E3D-48FB-A07B-04CBAC5B376F}">
      <dsp:nvSpPr>
        <dsp:cNvPr id="0" name=""/>
        <dsp:cNvSpPr/>
      </dsp:nvSpPr>
      <dsp:spPr>
        <a:xfrm>
          <a:off x="4320474" y="3297104"/>
          <a:ext cx="2907079" cy="1393759"/>
        </a:xfrm>
        <a:prstGeom prst="roundRect">
          <a:avLst>
            <a:gd name="adj" fmla="val 10000"/>
          </a:avLst>
        </a:prstGeom>
        <a:solidFill>
          <a:srgbClr val="66FFFF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fT4, 4-6 </a:t>
          </a:r>
          <a:r>
            <a:rPr lang="tr-TR" sz="1800" kern="1200" dirty="0" err="1" smtClean="0"/>
            <a:t>hf</a:t>
          </a:r>
          <a:r>
            <a:rPr lang="tr-TR" sz="1800" kern="1200" dirty="0" smtClean="0"/>
            <a:t> ara ile takip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PTU 50/ </a:t>
          </a:r>
          <a:r>
            <a:rPr lang="tr-TR" sz="1800" kern="1200" dirty="0" err="1" smtClean="0"/>
            <a:t>metimazol</a:t>
          </a:r>
          <a:r>
            <a:rPr lang="tr-TR" sz="1800" kern="1200" dirty="0" smtClean="0"/>
            <a:t> 10 mg ↑ile doz ayarlanır</a:t>
          </a:r>
          <a:endParaRPr lang="tr-TR" sz="1800" kern="1200" dirty="0"/>
        </a:p>
      </dsp:txBody>
      <dsp:txXfrm>
        <a:off x="4361296" y="3337926"/>
        <a:ext cx="2825435" cy="13121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3F95D-E44C-4A47-B9FD-7AF55215B196}">
      <dsp:nvSpPr>
        <dsp:cNvPr id="0" name=""/>
        <dsp:cNvSpPr/>
      </dsp:nvSpPr>
      <dsp:spPr>
        <a:xfrm>
          <a:off x="107875" y="1563"/>
          <a:ext cx="2555264" cy="127763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Gebelik öncesi tanı konulmuş</a:t>
          </a:r>
          <a:endParaRPr lang="tr-TR" sz="2800" kern="1200" dirty="0"/>
        </a:p>
      </dsp:txBody>
      <dsp:txXfrm>
        <a:off x="145296" y="38984"/>
        <a:ext cx="2480422" cy="1202790"/>
      </dsp:txXfrm>
    </dsp:sp>
    <dsp:sp modelId="{FEDDE4F1-E882-47FF-91D6-4E363655D25A}">
      <dsp:nvSpPr>
        <dsp:cNvPr id="0" name=""/>
        <dsp:cNvSpPr/>
      </dsp:nvSpPr>
      <dsp:spPr>
        <a:xfrm>
          <a:off x="363402" y="1279195"/>
          <a:ext cx="255526" cy="958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224"/>
              </a:lnTo>
              <a:lnTo>
                <a:pt x="255526" y="9582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35ED52-2520-4BA5-A11C-7E183762BBCB}">
      <dsp:nvSpPr>
        <dsp:cNvPr id="0" name=""/>
        <dsp:cNvSpPr/>
      </dsp:nvSpPr>
      <dsp:spPr>
        <a:xfrm>
          <a:off x="618928" y="1598603"/>
          <a:ext cx="2044211" cy="1277632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TSH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(ilk </a:t>
          </a:r>
          <a:r>
            <a:rPr lang="tr-TR" sz="2000" kern="1200" dirty="0" err="1" smtClean="0"/>
            <a:t>vizitte</a:t>
          </a:r>
          <a:r>
            <a:rPr lang="tr-TR" sz="2000" kern="1200" dirty="0" smtClean="0"/>
            <a:t>)</a:t>
          </a:r>
          <a:endParaRPr lang="tr-TR" sz="2000" kern="1200" dirty="0"/>
        </a:p>
      </dsp:txBody>
      <dsp:txXfrm>
        <a:off x="656349" y="1636024"/>
        <a:ext cx="1969369" cy="1202790"/>
      </dsp:txXfrm>
    </dsp:sp>
    <dsp:sp modelId="{E1EA7A7A-F956-4ACB-9671-F33F5186A78C}">
      <dsp:nvSpPr>
        <dsp:cNvPr id="0" name=""/>
        <dsp:cNvSpPr/>
      </dsp:nvSpPr>
      <dsp:spPr>
        <a:xfrm>
          <a:off x="363402" y="1279195"/>
          <a:ext cx="255526" cy="2555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5264"/>
              </a:lnTo>
              <a:lnTo>
                <a:pt x="255526" y="25552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69A155-3B53-4CC3-AE28-B20825628F56}">
      <dsp:nvSpPr>
        <dsp:cNvPr id="0" name=""/>
        <dsp:cNvSpPr/>
      </dsp:nvSpPr>
      <dsp:spPr>
        <a:xfrm>
          <a:off x="618928" y="3195644"/>
          <a:ext cx="2044211" cy="127763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LT4 dozu 25-50 µg↑ayarlanır </a:t>
          </a:r>
          <a:endParaRPr lang="tr-TR" sz="2000" kern="1200" dirty="0"/>
        </a:p>
      </dsp:txBody>
      <dsp:txXfrm>
        <a:off x="656349" y="3233065"/>
        <a:ext cx="1969369" cy="1202790"/>
      </dsp:txXfrm>
    </dsp:sp>
    <dsp:sp modelId="{6AB8C3A5-E64F-4D99-BB13-7C3972CACFB1}">
      <dsp:nvSpPr>
        <dsp:cNvPr id="0" name=""/>
        <dsp:cNvSpPr/>
      </dsp:nvSpPr>
      <dsp:spPr>
        <a:xfrm>
          <a:off x="3301956" y="1563"/>
          <a:ext cx="2862739" cy="127763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Gebelikte tanı konulmuş</a:t>
          </a:r>
          <a:endParaRPr lang="tr-TR" sz="2800" kern="1200" dirty="0"/>
        </a:p>
      </dsp:txBody>
      <dsp:txXfrm>
        <a:off x="3339377" y="38984"/>
        <a:ext cx="2787897" cy="1202790"/>
      </dsp:txXfrm>
    </dsp:sp>
    <dsp:sp modelId="{33592621-56F2-41D6-9BBA-8B763AC05FBE}">
      <dsp:nvSpPr>
        <dsp:cNvPr id="0" name=""/>
        <dsp:cNvSpPr/>
      </dsp:nvSpPr>
      <dsp:spPr>
        <a:xfrm>
          <a:off x="3588230" y="1279195"/>
          <a:ext cx="286273" cy="958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224"/>
              </a:lnTo>
              <a:lnTo>
                <a:pt x="286273" y="9582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E1293-29D5-451A-B681-C829150779CE}">
      <dsp:nvSpPr>
        <dsp:cNvPr id="0" name=""/>
        <dsp:cNvSpPr/>
      </dsp:nvSpPr>
      <dsp:spPr>
        <a:xfrm>
          <a:off x="3874504" y="1598603"/>
          <a:ext cx="2813959" cy="1277632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LT4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1-2 µg/kg/gün veya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100-125 µg/gün başlanır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 </a:t>
          </a:r>
          <a:endParaRPr lang="tr-TR" sz="1800" kern="1200" dirty="0"/>
        </a:p>
      </dsp:txBody>
      <dsp:txXfrm>
        <a:off x="3911925" y="1636024"/>
        <a:ext cx="2739117" cy="1202790"/>
      </dsp:txXfrm>
    </dsp:sp>
    <dsp:sp modelId="{89AB6159-F0CD-4011-8262-346B16B10764}">
      <dsp:nvSpPr>
        <dsp:cNvPr id="0" name=""/>
        <dsp:cNvSpPr/>
      </dsp:nvSpPr>
      <dsp:spPr>
        <a:xfrm>
          <a:off x="3588230" y="1279195"/>
          <a:ext cx="286273" cy="2555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5264"/>
              </a:lnTo>
              <a:lnTo>
                <a:pt x="286273" y="25552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0E24B7-8AE7-4FE7-B3FA-3BEAB481FDD5}">
      <dsp:nvSpPr>
        <dsp:cNvPr id="0" name=""/>
        <dsp:cNvSpPr/>
      </dsp:nvSpPr>
      <dsp:spPr>
        <a:xfrm>
          <a:off x="3874504" y="3195644"/>
          <a:ext cx="2858380" cy="127763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TSH, 6-8 </a:t>
          </a:r>
          <a:r>
            <a:rPr lang="tr-TR" sz="1800" kern="1200" dirty="0" err="1" smtClean="0"/>
            <a:t>hf</a:t>
          </a:r>
          <a:r>
            <a:rPr lang="tr-TR" sz="1800" kern="1200" dirty="0" smtClean="0"/>
            <a:t> aralıklarla takip;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 LT4 dozu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25-50 µg ↑ayarlanır </a:t>
          </a:r>
          <a:endParaRPr lang="tr-TR" sz="1800" kern="1200" dirty="0"/>
        </a:p>
      </dsp:txBody>
      <dsp:txXfrm>
        <a:off x="3911925" y="3233065"/>
        <a:ext cx="2783538" cy="1202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D483D-ABDA-4617-8413-DB5EA53F1E97}" type="datetimeFigureOut">
              <a:rPr lang="tr-TR" smtClean="0"/>
              <a:pPr/>
              <a:t>15.05.2015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A0B18-9650-4980-B159-45FBABD0CF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60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CFF9-5E77-4341-8F77-D1BFAE48D9EC}" type="datetime1">
              <a:rPr lang="tr-TR" smtClean="0"/>
              <a:pPr/>
              <a:t>15.05.2015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1045-9D6A-4037-AD5E-EC3A7CB859C2}" type="datetime1">
              <a:rPr lang="tr-TR" smtClean="0"/>
              <a:pPr/>
              <a:t>15.05.2015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F040-1D60-4C24-80C8-09E8E10BF15E}" type="datetime1">
              <a:rPr lang="tr-TR" smtClean="0"/>
              <a:pPr/>
              <a:t>15.05.2015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BDDF-23CB-4112-B8FB-95DFCC26CA8F}" type="datetime1">
              <a:rPr lang="tr-TR" smtClean="0"/>
              <a:pPr/>
              <a:t>15.05.2015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E92E-0E90-4902-90DD-A0227D660285}" type="datetime1">
              <a:rPr lang="tr-TR" smtClean="0"/>
              <a:pPr/>
              <a:t>15.05.2015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1A3E9-3DB8-49C2-AC32-43EDDF19BA41}" type="datetime1">
              <a:rPr lang="tr-TR" smtClean="0"/>
              <a:pPr/>
              <a:t>15.05.2015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9212-D817-4273-BE98-32FC7C7C3389}" type="datetime1">
              <a:rPr lang="tr-TR" smtClean="0"/>
              <a:pPr/>
              <a:t>15.05.2015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69FE-D1D4-43C6-A45E-3F399F6D3329}" type="datetime1">
              <a:rPr lang="tr-TR" smtClean="0"/>
              <a:pPr/>
              <a:t>15.05.2015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FB79-1D6E-4D8D-9A0E-CCA790977A26}" type="datetime1">
              <a:rPr lang="tr-TR" smtClean="0"/>
              <a:pPr/>
              <a:t>15.05.2015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033-9422-4F6D-9FAF-85EA474FAF1F}" type="datetime1">
              <a:rPr lang="tr-TR" smtClean="0"/>
              <a:pPr/>
              <a:t>15.05.2015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9001-4CD0-4B39-B592-4051E1E88A89}" type="datetime1">
              <a:rPr lang="tr-TR" smtClean="0"/>
              <a:pPr/>
              <a:t>15.05.2015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8CFE4-F94A-43E6-8792-B0F7B5AB132C}" type="datetime1">
              <a:rPr lang="tr-TR" smtClean="0"/>
              <a:pPr/>
              <a:t>15.05.2015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E8ABF-FB79-4897-B131-A30C3E233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google.com.tr/url?url=http://vucudumuzutaniyalim.konuralpcpl.net/tiroid_bezi.htm&amp;rct=j&amp;frm=1&amp;q=&amp;esrc=s&amp;sa=U&amp;ei=wCpNVajmCMToywOUkIGYCg&amp;ved=0CB4Q9QEwBQ&amp;sig2=SZAirCKOFV-mj4kiVsx1Lw&amp;usg=AFQjCNF4GbL8eW8PDq6g21ForMny-eASQg" TargetMode="External"/><Relationship Id="rId7" Type="http://schemas.openxmlformats.org/officeDocument/2006/relationships/hyperlink" Target="http://www.google.com.tr/url?url=http://www.bebeksayfasi.com/hamilelik-2/saglik-hamilelik-2/hamilelikte-guatr.html&amp;rct=j&amp;frm=1&amp;q=&amp;esrc=s&amp;sa=U&amp;ei=1C9NVeDzPImiygPR9YDgAg&amp;ved=0CDYQ9QEwETg8&amp;sig2=c7JBuqmwHpNWEIgA4Xtzaw&amp;usg=AFQjCNGA1apOW_yEWkSnV6bzChJlh1Qiw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m.tr/url?url=http://www.drkemalgol.com/?cat=20&amp;rct=j&amp;frm=1&amp;q=&amp;esrc=s&amp;sa=U&amp;ei=Oi9NVY2fB-aAywPotYGgCw&amp;ved=0CCQQ9QEwCDgo&amp;sig2=8B1wlhBQnX3LlgnJJVexrA&amp;usg=AFQjCNF3Yo3gHmLAUxNMOwrfwk8VSYC_pw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r-TR" b="1" dirty="0" smtClean="0"/>
              <a:t>GEBELİKTE </a:t>
            </a:r>
            <a:br>
              <a:rPr lang="tr-TR" b="1" dirty="0" smtClean="0"/>
            </a:br>
            <a:r>
              <a:rPr lang="tr-TR" b="1" dirty="0" smtClean="0"/>
              <a:t>TİROİD HASTALIKLARINA YAKLAŞIM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8136904" cy="838944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tx2"/>
                </a:solidFill>
              </a:rPr>
              <a:t>Doç. Dr. A. Yasemin </a:t>
            </a:r>
            <a:r>
              <a:rPr lang="tr-TR" dirty="0" err="1" smtClean="0">
                <a:solidFill>
                  <a:schemeClr val="tx2"/>
                </a:solidFill>
              </a:rPr>
              <a:t>Karageyim</a:t>
            </a:r>
            <a:r>
              <a:rPr lang="tr-TR" dirty="0" smtClean="0">
                <a:solidFill>
                  <a:schemeClr val="tx2"/>
                </a:solidFill>
              </a:rPr>
              <a:t> </a:t>
            </a:r>
            <a:r>
              <a:rPr lang="tr-TR" dirty="0" err="1" smtClean="0">
                <a:solidFill>
                  <a:schemeClr val="tx2"/>
                </a:solidFill>
              </a:rPr>
              <a:t>Karşıdağ</a:t>
            </a:r>
            <a:endParaRPr lang="tr-TR" dirty="0">
              <a:solidFill>
                <a:schemeClr val="tx2"/>
              </a:solidFill>
            </a:endParaRPr>
          </a:p>
        </p:txBody>
      </p:sp>
      <p:pic>
        <p:nvPicPr>
          <p:cNvPr id="4" name="Picture 2" descr="C:\Documents and Settings\Cagatay\Belgelerim\Resimlerim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27384"/>
            <a:ext cx="1959068" cy="1944000"/>
          </a:xfrm>
          <a:prstGeom prst="rect">
            <a:avLst/>
          </a:prstGeom>
          <a:noFill/>
        </p:spPr>
      </p:pic>
      <p:pic>
        <p:nvPicPr>
          <p:cNvPr id="5122" name="Picture 2" descr="https://encrypted-tbn3.gstatic.com/images?q=tbn:ANd9GcRVAcUXsuJVWRXAvS47kWGtm7yAe_W-g6Sj020Hj4iCmgBrxjMJee8Rsw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540076"/>
            <a:ext cx="1057275" cy="1057276"/>
          </a:xfrm>
          <a:prstGeom prst="rect">
            <a:avLst/>
          </a:prstGeom>
          <a:noFill/>
        </p:spPr>
      </p:pic>
      <p:pic>
        <p:nvPicPr>
          <p:cNvPr id="5124" name="Picture 4" descr="https://encrypted-tbn2.gstatic.com/images?q=tbn:ANd9GcSKOlJyATtc9AR6776QNtZwVGIpGoRmvb61vddnChDiIjVi-5InP0hP0Qu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7296" y="5477593"/>
            <a:ext cx="1219200" cy="1047751"/>
          </a:xfrm>
          <a:prstGeom prst="rect">
            <a:avLst/>
          </a:prstGeom>
          <a:noFill/>
        </p:spPr>
      </p:pic>
      <p:pic>
        <p:nvPicPr>
          <p:cNvPr id="5126" name="Picture 6" descr="https://encrypted-tbn3.gstatic.com/images?q=tbn:ANd9GcTZTxgeCqb4f5g-AwwJPMsrJRHpHGmrRZ5V87AZoU5rk81V38Mx4nXy8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5856" y="260648"/>
            <a:ext cx="2412000" cy="1268384"/>
          </a:xfrm>
          <a:prstGeom prst="rect">
            <a:avLst/>
          </a:prstGeom>
          <a:noFill/>
        </p:spPr>
      </p:pic>
      <p:pic>
        <p:nvPicPr>
          <p:cNvPr id="37890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990033"/>
                </a:solidFill>
              </a:rPr>
              <a:t>Gebelikte hangi tanı testleri kullanılmalı? </a:t>
            </a:r>
            <a:endParaRPr lang="tr-TR" sz="2800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ln w="28575"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Birinci basamak tarama testi TSH</a:t>
            </a:r>
          </a:p>
          <a:p>
            <a:r>
              <a:rPr lang="tr-TR" dirty="0" smtClean="0"/>
              <a:t>fT4, TSH ↑/↓ ise </a:t>
            </a:r>
          </a:p>
          <a:p>
            <a:r>
              <a:rPr lang="tr-TR" dirty="0" smtClean="0"/>
              <a:t>fT3, TSH ↓, fT4 normal, </a:t>
            </a:r>
            <a:r>
              <a:rPr lang="tr-TR" dirty="0" err="1" smtClean="0"/>
              <a:t>hipertroidi</a:t>
            </a:r>
            <a:r>
              <a:rPr lang="tr-TR" dirty="0" smtClean="0"/>
              <a:t> bulguları + ise</a:t>
            </a:r>
          </a:p>
          <a:p>
            <a:r>
              <a:rPr lang="tr-TR" sz="2800" dirty="0" smtClean="0"/>
              <a:t>ES, gebede fT4 indeksi (TT4 X T3U) önermekte</a:t>
            </a:r>
            <a:endParaRPr lang="tr-TR" sz="1800" dirty="0" smtClean="0"/>
          </a:p>
          <a:p>
            <a:r>
              <a:rPr lang="tr-TR" dirty="0" err="1" smtClean="0"/>
              <a:t>Antitiroid</a:t>
            </a:r>
            <a:r>
              <a:rPr lang="tr-TR" dirty="0" smtClean="0"/>
              <a:t> antikor bakılması tarama testi olarak önerilmemekte,aşikar </a:t>
            </a:r>
            <a:r>
              <a:rPr lang="tr-TR" dirty="0" err="1" smtClean="0"/>
              <a:t>tiroid</a:t>
            </a:r>
            <a:r>
              <a:rPr lang="tr-TR" dirty="0" smtClean="0"/>
              <a:t> hastalığı varsa önerilmekte 					</a:t>
            </a:r>
            <a:r>
              <a:rPr lang="tr-TR" sz="2400" dirty="0" smtClean="0"/>
              <a:t>             	</a:t>
            </a:r>
            <a:r>
              <a:rPr lang="tr-TR" sz="1600" dirty="0" smtClean="0">
                <a:solidFill>
                  <a:srgbClr val="FF0000"/>
                </a:solidFill>
              </a:rPr>
              <a:t>(AACE, ATA 2012)</a:t>
            </a:r>
            <a:endParaRPr lang="tr-TR" sz="2100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HCG uyarımı ile ilk </a:t>
            </a:r>
            <a:r>
              <a:rPr lang="tr-TR" dirty="0" err="1" smtClean="0"/>
              <a:t>trimesterde</a:t>
            </a:r>
            <a:r>
              <a:rPr lang="tr-TR" dirty="0" smtClean="0"/>
              <a:t> TSH düzeyi düştüğü için</a:t>
            </a:r>
          </a:p>
          <a:p>
            <a:pPr>
              <a:buNone/>
            </a:pPr>
            <a:r>
              <a:rPr lang="tr-TR" dirty="0" smtClean="0"/>
              <a:t>     </a:t>
            </a:r>
            <a:r>
              <a:rPr lang="tr-TR" dirty="0" err="1" smtClean="0"/>
              <a:t>hipotiroidi</a:t>
            </a:r>
            <a:r>
              <a:rPr lang="tr-TR" dirty="0" smtClean="0"/>
              <a:t> teşhisi atlanabilir, ölçülen bir </a:t>
            </a:r>
            <a:r>
              <a:rPr lang="tr-TR" dirty="0" err="1" smtClean="0"/>
              <a:t>subnormal</a:t>
            </a:r>
            <a:r>
              <a:rPr lang="tr-TR" dirty="0" smtClean="0"/>
              <a:t> TSH değeri de </a:t>
            </a:r>
            <a:r>
              <a:rPr lang="tr-TR" dirty="0" err="1" smtClean="0"/>
              <a:t>hipertiroidi</a:t>
            </a:r>
            <a:r>
              <a:rPr lang="tr-TR" dirty="0" smtClean="0"/>
              <a:t> teşhisi için yeterli olmayabilir </a:t>
            </a:r>
          </a:p>
        </p:txBody>
      </p:sp>
      <p:pic>
        <p:nvPicPr>
          <p:cNvPr id="3074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6012160" y="5877272"/>
            <a:ext cx="19623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dirty="0" smtClean="0">
                <a:solidFill>
                  <a:srgbClr val="FF0000"/>
                </a:solidFill>
              </a:rPr>
              <a:t>(ACOG bülten 148,2015)</a:t>
            </a:r>
            <a:endParaRPr lang="tr-TR" sz="1400" dirty="0">
              <a:solidFill>
                <a:srgbClr val="FF000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1952" cy="922114"/>
          </a:xfrm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r-TR" sz="3600" b="1" dirty="0" err="1" smtClean="0">
                <a:solidFill>
                  <a:srgbClr val="990033"/>
                </a:solidFill>
              </a:rPr>
              <a:t>Tiroid</a:t>
            </a:r>
            <a:r>
              <a:rPr lang="tr-TR" sz="3600" b="1" dirty="0" smtClean="0">
                <a:solidFill>
                  <a:srgbClr val="990033"/>
                </a:solidFill>
              </a:rPr>
              <a:t> testi sonuçlarının değerlendirilmesi</a:t>
            </a:r>
            <a:r>
              <a:rPr lang="tr-TR" sz="3600" dirty="0" smtClean="0">
                <a:solidFill>
                  <a:srgbClr val="990033"/>
                </a:solidFill>
              </a:rPr>
              <a:t/>
            </a:r>
            <a:br>
              <a:rPr lang="tr-TR" sz="3600" dirty="0" smtClean="0">
                <a:solidFill>
                  <a:srgbClr val="990033"/>
                </a:solidFill>
              </a:rPr>
            </a:br>
            <a:endParaRPr lang="tr-TR" sz="2000" dirty="0">
              <a:solidFill>
                <a:srgbClr val="990033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745232" y="1268760"/>
          <a:ext cx="7787208" cy="504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1529"/>
                <a:gridCol w="2389943"/>
                <a:gridCol w="2595736"/>
              </a:tblGrid>
              <a:tr h="672023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Annenin durumu</a:t>
                      </a:r>
                      <a:endParaRPr lang="tr-TR" sz="28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TSH</a:t>
                      </a:r>
                      <a:endParaRPr lang="tr-TR" sz="28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fT4</a:t>
                      </a:r>
                      <a:endParaRPr lang="tr-TR" sz="28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</a:tr>
              <a:tr h="857118">
                <a:tc>
                  <a:txBody>
                    <a:bodyPr/>
                    <a:lstStyle/>
                    <a:p>
                      <a:pPr algn="l"/>
                      <a:r>
                        <a:rPr lang="tr-TR" sz="2400" dirty="0" smtClean="0"/>
                        <a:t>Gebelik</a:t>
                      </a:r>
                      <a:endParaRPr lang="tr-TR" sz="2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Trimestere</a:t>
                      </a:r>
                      <a:r>
                        <a:rPr lang="tr-TR" sz="2400" dirty="0" smtClean="0"/>
                        <a:t> göre değişir</a:t>
                      </a:r>
                      <a:endParaRPr lang="tr-TR" sz="2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Değişmez</a:t>
                      </a:r>
                      <a:endParaRPr lang="tr-TR" sz="2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70032"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/>
                        <a:t>Hipertiroidi</a:t>
                      </a:r>
                      <a:endParaRPr lang="tr-TR" sz="2400" dirty="0"/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Azalır</a:t>
                      </a:r>
                      <a:endParaRPr lang="tr-TR" sz="2400" dirty="0"/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Artar</a:t>
                      </a:r>
                      <a:endParaRPr lang="tr-TR" sz="2400" dirty="0"/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</a:tr>
              <a:tr h="857118"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/>
                        <a:t>Subklinik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hipertroidi</a:t>
                      </a:r>
                      <a:endParaRPr lang="tr-TR" sz="2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Azalır</a:t>
                      </a:r>
                      <a:endParaRPr lang="tr-TR" sz="2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Değişmez</a:t>
                      </a:r>
                      <a:endParaRPr lang="tr-TR" sz="2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70032"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/>
                        <a:t>Hipotiroidizm</a:t>
                      </a:r>
                      <a:endParaRPr lang="tr-TR" sz="2400" dirty="0"/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Artar</a:t>
                      </a:r>
                      <a:endParaRPr lang="tr-TR" sz="2400" dirty="0"/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Azalır</a:t>
                      </a:r>
                      <a:endParaRPr lang="tr-TR" sz="2400" dirty="0"/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</a:tr>
              <a:tr h="857118">
                <a:tc>
                  <a:txBody>
                    <a:bodyPr/>
                    <a:lstStyle/>
                    <a:p>
                      <a:pPr algn="l"/>
                      <a:r>
                        <a:rPr lang="tr-TR" sz="2400" dirty="0" err="1" smtClean="0"/>
                        <a:t>Subklinik</a:t>
                      </a:r>
                      <a:r>
                        <a:rPr lang="tr-TR" sz="2400" dirty="0" smtClean="0"/>
                        <a:t> </a:t>
                      </a:r>
                      <a:r>
                        <a:rPr lang="tr-TR" sz="2400" dirty="0" err="1" smtClean="0"/>
                        <a:t>hipotiroidi</a:t>
                      </a:r>
                      <a:endParaRPr lang="tr-TR" sz="2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Artar</a:t>
                      </a:r>
                      <a:endParaRPr lang="tr-TR" sz="2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Değişmez</a:t>
                      </a:r>
                      <a:endParaRPr lang="tr-TR" sz="24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57118">
                <a:tc>
                  <a:txBody>
                    <a:bodyPr/>
                    <a:lstStyle/>
                    <a:p>
                      <a:pPr algn="l"/>
                      <a:r>
                        <a:rPr lang="tr-TR" sz="2400" dirty="0" smtClean="0"/>
                        <a:t>İzole </a:t>
                      </a:r>
                      <a:r>
                        <a:rPr lang="tr-TR" sz="2400" dirty="0" err="1" smtClean="0"/>
                        <a:t>hipotiroksinemi</a:t>
                      </a:r>
                      <a:endParaRPr lang="tr-TR" sz="2400" dirty="0"/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Normal</a:t>
                      </a:r>
                      <a:endParaRPr lang="tr-TR" sz="2400" dirty="0"/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Azalır (fT3</a:t>
                      </a:r>
                      <a:r>
                        <a:rPr lang="tr-TR" sz="2400" baseline="0" dirty="0" smtClean="0"/>
                        <a:t> N)</a:t>
                      </a:r>
                      <a:endParaRPr lang="tr-TR" sz="2400" dirty="0"/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7092280" y="6381328"/>
            <a:ext cx="12634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solidFill>
                  <a:srgbClr val="FF0000"/>
                </a:solidFill>
              </a:rPr>
              <a:t>(ACOG 2015)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11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2592288"/>
          </a:xfrm>
          <a:solidFill>
            <a:srgbClr val="99FF99"/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smtClean="0"/>
              <a:t>HİPERTİROİDİ</a:t>
            </a:r>
            <a:endParaRPr lang="tr-TR" b="1" dirty="0"/>
          </a:p>
        </p:txBody>
      </p:sp>
      <p:pic>
        <p:nvPicPr>
          <p:cNvPr id="5122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3654" y="15652"/>
            <a:ext cx="704850" cy="1181100"/>
          </a:xfrm>
          <a:prstGeom prst="rect">
            <a:avLst/>
          </a:prstGeo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err="1" smtClean="0">
                <a:solidFill>
                  <a:srgbClr val="990033"/>
                </a:solidFill>
              </a:rPr>
              <a:t>Hipertiroidi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Gebelikte % 0,2                          </a:t>
            </a:r>
            <a:r>
              <a:rPr lang="tr-TR" sz="1800" dirty="0" smtClean="0">
                <a:solidFill>
                  <a:srgbClr val="FF0000"/>
                </a:solidFill>
              </a:rPr>
              <a:t>(</a:t>
            </a:r>
            <a:r>
              <a:rPr lang="tr-TR" sz="1800" dirty="0" err="1" smtClean="0">
                <a:solidFill>
                  <a:srgbClr val="FF0000"/>
                </a:solidFill>
              </a:rPr>
              <a:t>Neale</a:t>
            </a:r>
            <a:r>
              <a:rPr lang="tr-TR" sz="1800" dirty="0" smtClean="0">
                <a:solidFill>
                  <a:srgbClr val="FF0000"/>
                </a:solidFill>
              </a:rPr>
              <a:t> 2007,</a:t>
            </a:r>
            <a:r>
              <a:rPr lang="tr-TR" sz="1800" dirty="0" err="1" smtClean="0">
                <a:solidFill>
                  <a:srgbClr val="FF0000"/>
                </a:solidFill>
              </a:rPr>
              <a:t>Ecker</a:t>
            </a:r>
            <a:r>
              <a:rPr lang="tr-TR" sz="1800" dirty="0" smtClean="0">
                <a:solidFill>
                  <a:srgbClr val="FF0000"/>
                </a:solidFill>
              </a:rPr>
              <a:t> 2000)</a:t>
            </a:r>
          </a:p>
          <a:p>
            <a:r>
              <a:rPr lang="tr-TR" dirty="0" smtClean="0"/>
              <a:t>Etiyoloji</a:t>
            </a:r>
          </a:p>
          <a:p>
            <a:pPr lvl="1"/>
            <a:r>
              <a:rPr lang="tr-TR" sz="3000" dirty="0" err="1" smtClean="0"/>
              <a:t>Graves</a:t>
            </a:r>
            <a:r>
              <a:rPr lang="tr-TR" sz="3000" dirty="0" smtClean="0"/>
              <a:t> </a:t>
            </a:r>
            <a:r>
              <a:rPr lang="tr-TR" sz="3000" dirty="0" err="1" smtClean="0"/>
              <a:t>hast</a:t>
            </a:r>
            <a:r>
              <a:rPr lang="tr-TR" sz="3000" dirty="0" smtClean="0"/>
              <a:t> (% 95)</a:t>
            </a:r>
          </a:p>
          <a:p>
            <a:pPr lvl="1"/>
            <a:r>
              <a:rPr lang="tr-TR" sz="3000" dirty="0" err="1" smtClean="0"/>
              <a:t>Nodüler</a:t>
            </a:r>
            <a:r>
              <a:rPr lang="tr-TR" sz="3000" dirty="0" smtClean="0"/>
              <a:t> guatr / </a:t>
            </a:r>
            <a:r>
              <a:rPr lang="tr-TR" sz="3000" dirty="0" err="1" smtClean="0"/>
              <a:t>soliter</a:t>
            </a:r>
            <a:r>
              <a:rPr lang="tr-TR" sz="3000" dirty="0" smtClean="0"/>
              <a:t> </a:t>
            </a:r>
            <a:r>
              <a:rPr lang="tr-TR" sz="3000" dirty="0" err="1" smtClean="0"/>
              <a:t>toksik</a:t>
            </a:r>
            <a:r>
              <a:rPr lang="tr-TR" sz="3000" dirty="0" smtClean="0"/>
              <a:t> adenom</a:t>
            </a:r>
          </a:p>
          <a:p>
            <a:pPr lvl="1"/>
            <a:r>
              <a:rPr lang="tr-TR" sz="3000" dirty="0" err="1" smtClean="0"/>
              <a:t>Viral</a:t>
            </a:r>
            <a:r>
              <a:rPr lang="tr-TR" sz="3000" dirty="0" smtClean="0"/>
              <a:t> </a:t>
            </a:r>
            <a:r>
              <a:rPr lang="tr-TR" sz="3000" dirty="0" err="1" smtClean="0"/>
              <a:t>tiroidit</a:t>
            </a:r>
            <a:endParaRPr lang="tr-TR" sz="3000" dirty="0" smtClean="0"/>
          </a:p>
          <a:p>
            <a:pPr lvl="1"/>
            <a:r>
              <a:rPr lang="tr-TR" sz="3000" dirty="0" smtClean="0"/>
              <a:t>Gestasyonel geçici </a:t>
            </a:r>
            <a:r>
              <a:rPr lang="tr-TR" sz="3000" dirty="0" smtClean="0"/>
              <a:t>hipertiroidi </a:t>
            </a:r>
            <a:endParaRPr lang="tr-TR" sz="3000" dirty="0" smtClean="0"/>
          </a:p>
          <a:p>
            <a:pPr lvl="1"/>
            <a:r>
              <a:rPr lang="tr-TR" sz="3000" dirty="0" err="1" smtClean="0"/>
              <a:t>Gestasyonel</a:t>
            </a:r>
            <a:r>
              <a:rPr lang="tr-TR" sz="3000" dirty="0" smtClean="0"/>
              <a:t> </a:t>
            </a:r>
            <a:r>
              <a:rPr lang="tr-TR" sz="3000" dirty="0" err="1" smtClean="0"/>
              <a:t>trofoblastik</a:t>
            </a:r>
            <a:r>
              <a:rPr lang="tr-TR" sz="3000" dirty="0" smtClean="0"/>
              <a:t> </a:t>
            </a:r>
            <a:r>
              <a:rPr lang="tr-TR" sz="3000" dirty="0" err="1" smtClean="0"/>
              <a:t>hast</a:t>
            </a:r>
            <a:r>
              <a:rPr lang="tr-TR" sz="3000" dirty="0" smtClean="0"/>
              <a:t>.</a:t>
            </a:r>
          </a:p>
          <a:p>
            <a:pPr lvl="1"/>
            <a:r>
              <a:rPr lang="tr-TR" sz="3000" dirty="0" smtClean="0"/>
              <a:t>Hipofiz / </a:t>
            </a:r>
            <a:r>
              <a:rPr lang="tr-TR" sz="3000" dirty="0" err="1" smtClean="0"/>
              <a:t>over</a:t>
            </a:r>
            <a:r>
              <a:rPr lang="tr-TR" sz="3000" dirty="0" smtClean="0"/>
              <a:t> tümörü	</a:t>
            </a:r>
          </a:p>
          <a:p>
            <a:pPr lvl="1"/>
            <a:r>
              <a:rPr lang="tr-TR" sz="3000" dirty="0" smtClean="0"/>
              <a:t>Aşırı </a:t>
            </a:r>
            <a:r>
              <a:rPr lang="tr-TR" sz="3000" dirty="0" err="1" smtClean="0"/>
              <a:t>levotiroksin</a:t>
            </a:r>
            <a:r>
              <a:rPr lang="tr-TR" sz="3000" dirty="0" smtClean="0"/>
              <a:t> dozu	</a:t>
            </a:r>
            <a:r>
              <a:rPr lang="tr-TR" dirty="0" smtClean="0"/>
              <a:t>								    </a:t>
            </a:r>
            <a:r>
              <a:rPr lang="tr-TR" sz="1800" dirty="0" smtClean="0">
                <a:solidFill>
                  <a:srgbClr val="FF0000"/>
                </a:solidFill>
              </a:rPr>
              <a:t>(</a:t>
            </a:r>
            <a:r>
              <a:rPr lang="tr-TR" sz="1800" dirty="0" err="1" smtClean="0">
                <a:solidFill>
                  <a:srgbClr val="FF0000"/>
                </a:solidFill>
              </a:rPr>
              <a:t>Carney</a:t>
            </a:r>
            <a:r>
              <a:rPr lang="tr-TR" sz="1800" dirty="0" smtClean="0">
                <a:solidFill>
                  <a:srgbClr val="FF0000"/>
                </a:solidFill>
              </a:rPr>
              <a:t> 2014)</a:t>
            </a:r>
            <a:endParaRPr lang="tr-TR" sz="1800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err="1" smtClean="0">
                <a:solidFill>
                  <a:srgbClr val="990033"/>
                </a:solidFill>
              </a:rPr>
              <a:t>Hipertiroidi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530624" cy="4853136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/>
              <a:t>Semptomlar;</a:t>
            </a:r>
          </a:p>
          <a:p>
            <a:pPr lvl="1"/>
            <a:r>
              <a:rPr lang="tr-TR" sz="2800" dirty="0" smtClean="0"/>
              <a:t>Terleme </a:t>
            </a:r>
            <a:endParaRPr lang="tr-TR" sz="2800" dirty="0"/>
          </a:p>
          <a:p>
            <a:pPr lvl="1"/>
            <a:r>
              <a:rPr lang="tr-TR" sz="2800" dirty="0" smtClean="0"/>
              <a:t>Çarpıntı </a:t>
            </a:r>
            <a:endParaRPr lang="tr-TR" sz="2800" dirty="0"/>
          </a:p>
          <a:p>
            <a:pPr lvl="1"/>
            <a:r>
              <a:rPr lang="tr-TR" sz="2800" dirty="0" smtClean="0"/>
              <a:t>Sinirlilik </a:t>
            </a:r>
            <a:endParaRPr lang="tr-TR" sz="2800" dirty="0"/>
          </a:p>
          <a:p>
            <a:pPr lvl="1"/>
            <a:r>
              <a:rPr lang="tr-TR" sz="2800" dirty="0" err="1" smtClean="0"/>
              <a:t>Dispne</a:t>
            </a:r>
            <a:r>
              <a:rPr lang="tr-TR" sz="2800" dirty="0" smtClean="0"/>
              <a:t> </a:t>
            </a:r>
            <a:endParaRPr lang="tr-TR" sz="2800" dirty="0"/>
          </a:p>
          <a:p>
            <a:pPr lvl="1"/>
            <a:r>
              <a:rPr lang="tr-TR" sz="2800" dirty="0" smtClean="0"/>
              <a:t>Kilo kaybı </a:t>
            </a:r>
            <a:endParaRPr lang="tr-TR" sz="2800" dirty="0"/>
          </a:p>
          <a:p>
            <a:pPr lvl="1"/>
            <a:r>
              <a:rPr lang="tr-TR" sz="2800" dirty="0" smtClean="0"/>
              <a:t>Guatr </a:t>
            </a:r>
            <a:endParaRPr lang="tr-TR" sz="2800" dirty="0"/>
          </a:p>
          <a:p>
            <a:pPr lvl="1"/>
            <a:r>
              <a:rPr lang="tr-TR" sz="2800" dirty="0" smtClean="0"/>
              <a:t>Göz bulguları</a:t>
            </a:r>
            <a:endParaRPr lang="tr-TR" sz="2800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275856" y="1600200"/>
            <a:ext cx="5410944" cy="4781128"/>
          </a:xfrm>
          <a:solidFill>
            <a:srgbClr val="FFFF99"/>
          </a:solidFill>
          <a:ln w="28575"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sz="3100" dirty="0" smtClean="0"/>
              <a:t>Riskler;</a:t>
            </a:r>
          </a:p>
          <a:p>
            <a:pPr>
              <a:buFont typeface="Wingdings" pitchFamily="2" charset="2"/>
              <a:buChar char="§"/>
            </a:pPr>
            <a:r>
              <a:rPr lang="tr-TR" sz="3100" dirty="0" err="1" smtClean="0"/>
              <a:t>Maternal</a:t>
            </a:r>
            <a:endParaRPr lang="tr-TR" sz="3100" dirty="0" smtClean="0"/>
          </a:p>
          <a:p>
            <a:pPr lvl="1"/>
            <a:r>
              <a:rPr lang="tr-TR" sz="3100" dirty="0" err="1" smtClean="0"/>
              <a:t>Tiroid</a:t>
            </a:r>
            <a:r>
              <a:rPr lang="tr-TR" sz="3100" dirty="0" smtClean="0"/>
              <a:t> fırtınası </a:t>
            </a:r>
          </a:p>
          <a:p>
            <a:pPr lvl="1"/>
            <a:r>
              <a:rPr lang="tr-TR" sz="3100" dirty="0" smtClean="0"/>
              <a:t>Düşük </a:t>
            </a:r>
          </a:p>
          <a:p>
            <a:pPr lvl="1"/>
            <a:r>
              <a:rPr lang="tr-TR" sz="3100" dirty="0" err="1" smtClean="0"/>
              <a:t>Eklampsi</a:t>
            </a:r>
            <a:r>
              <a:rPr lang="tr-TR" sz="31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tr-TR" sz="3100" dirty="0" err="1" smtClean="0"/>
              <a:t>Fetal</a:t>
            </a:r>
            <a:endParaRPr lang="tr-TR" sz="3100" dirty="0" smtClean="0"/>
          </a:p>
          <a:p>
            <a:pPr lvl="1"/>
            <a:r>
              <a:rPr lang="tr-TR" sz="3100" dirty="0" smtClean="0"/>
              <a:t>Düşük doğum ağırlığı </a:t>
            </a:r>
          </a:p>
          <a:p>
            <a:pPr lvl="1"/>
            <a:r>
              <a:rPr lang="tr-TR" sz="3100" dirty="0" err="1" smtClean="0"/>
              <a:t>Prematürite</a:t>
            </a:r>
            <a:r>
              <a:rPr lang="tr-TR" sz="3100" dirty="0" smtClean="0"/>
              <a:t> </a:t>
            </a:r>
          </a:p>
          <a:p>
            <a:pPr lvl="1"/>
            <a:r>
              <a:rPr lang="tr-TR" sz="3100" dirty="0" err="1" smtClean="0"/>
              <a:t>Yenidoğanda</a:t>
            </a:r>
            <a:r>
              <a:rPr lang="tr-TR" sz="3100" dirty="0" smtClean="0"/>
              <a:t> </a:t>
            </a:r>
            <a:r>
              <a:rPr lang="tr-TR" sz="3100" dirty="0" err="1" smtClean="0"/>
              <a:t>hipertiroidizm</a:t>
            </a:r>
            <a:endParaRPr lang="tr-TR" sz="3100" dirty="0" smtClean="0"/>
          </a:p>
          <a:p>
            <a:pPr lvl="1">
              <a:buNone/>
            </a:pPr>
            <a:r>
              <a:rPr lang="tr-TR" dirty="0" smtClean="0">
                <a:solidFill>
                  <a:srgbClr val="FF0000"/>
                </a:solidFill>
              </a:rPr>
              <a:t>			</a:t>
            </a:r>
            <a:r>
              <a:rPr lang="tr-TR" sz="1600" dirty="0" smtClean="0">
                <a:solidFill>
                  <a:srgbClr val="FF0000"/>
                </a:solidFill>
              </a:rPr>
              <a:t>(</a:t>
            </a:r>
            <a:r>
              <a:rPr lang="tr-TR" sz="1600" dirty="0" err="1" smtClean="0">
                <a:solidFill>
                  <a:srgbClr val="FF0000"/>
                </a:solidFill>
              </a:rPr>
              <a:t>Davis</a:t>
            </a:r>
            <a:r>
              <a:rPr lang="tr-TR" sz="1600" dirty="0" smtClean="0">
                <a:solidFill>
                  <a:srgbClr val="FF0000"/>
                </a:solidFill>
              </a:rPr>
              <a:t> 1989, </a:t>
            </a:r>
            <a:r>
              <a:rPr lang="tr-TR" sz="1600" dirty="0" err="1" smtClean="0">
                <a:solidFill>
                  <a:srgbClr val="FF0000"/>
                </a:solidFill>
              </a:rPr>
              <a:t>Millar</a:t>
            </a:r>
            <a:r>
              <a:rPr lang="tr-TR" sz="1600" dirty="0" smtClean="0">
                <a:solidFill>
                  <a:srgbClr val="FF0000"/>
                </a:solidFill>
              </a:rPr>
              <a:t> 1994, </a:t>
            </a:r>
            <a:r>
              <a:rPr lang="tr-TR" sz="1600" dirty="0" err="1" smtClean="0">
                <a:solidFill>
                  <a:srgbClr val="FF0000"/>
                </a:solidFill>
              </a:rPr>
              <a:t>Aggarawal</a:t>
            </a:r>
            <a:r>
              <a:rPr lang="tr-TR" sz="1600" dirty="0" smtClean="0">
                <a:solidFill>
                  <a:srgbClr val="FF0000"/>
                </a:solidFill>
              </a:rPr>
              <a:t> 2014)</a:t>
            </a:r>
            <a:endParaRPr lang="tr-TR" dirty="0" smtClean="0">
              <a:solidFill>
                <a:srgbClr val="FF0000"/>
              </a:solidFill>
            </a:endParaRPr>
          </a:p>
          <a:p>
            <a:pPr lvl="1"/>
            <a:endParaRPr lang="tr-TR" dirty="0" smtClean="0"/>
          </a:p>
          <a:p>
            <a:pPr lvl="1">
              <a:buNone/>
            </a:pPr>
            <a:r>
              <a:rPr lang="tr-TR" dirty="0" smtClean="0"/>
              <a:t>	</a:t>
            </a:r>
            <a:endParaRPr lang="tr-TR" sz="2100" dirty="0"/>
          </a:p>
        </p:txBody>
      </p:sp>
      <p:pic>
        <p:nvPicPr>
          <p:cNvPr id="7170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err="1" smtClean="0">
                <a:solidFill>
                  <a:srgbClr val="990033"/>
                </a:solidFill>
              </a:rPr>
              <a:t>Graves</a:t>
            </a:r>
            <a:r>
              <a:rPr lang="tr-TR" b="1" dirty="0" smtClean="0">
                <a:solidFill>
                  <a:srgbClr val="990033"/>
                </a:solidFill>
              </a:rPr>
              <a:t> hastalığı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  <a:ln w="28575"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TSH ↓, fT4 ↑</a:t>
            </a:r>
          </a:p>
          <a:p>
            <a:r>
              <a:rPr lang="tr-TR" dirty="0" smtClean="0"/>
              <a:t>TSH reseptör antikorları ↑(</a:t>
            </a:r>
            <a:r>
              <a:rPr lang="tr-TR" dirty="0" err="1" smtClean="0"/>
              <a:t>TRAb</a:t>
            </a:r>
            <a:r>
              <a:rPr lang="tr-TR" dirty="0" smtClean="0"/>
              <a:t>): </a:t>
            </a:r>
          </a:p>
          <a:p>
            <a:pPr lvl="1"/>
            <a:r>
              <a:rPr lang="tr-TR" dirty="0" err="1" smtClean="0"/>
              <a:t>Tiroid</a:t>
            </a:r>
            <a:r>
              <a:rPr lang="tr-TR" dirty="0" smtClean="0"/>
              <a:t> </a:t>
            </a:r>
            <a:r>
              <a:rPr lang="tr-TR" dirty="0" err="1" smtClean="0"/>
              <a:t>stimüle</a:t>
            </a:r>
            <a:r>
              <a:rPr lang="tr-TR" dirty="0" smtClean="0"/>
              <a:t> edici </a:t>
            </a:r>
            <a:r>
              <a:rPr lang="tr-TR" dirty="0" err="1" smtClean="0"/>
              <a:t>Ig</a:t>
            </a:r>
            <a:r>
              <a:rPr lang="tr-TR" dirty="0" smtClean="0"/>
              <a:t> (TSI), </a:t>
            </a:r>
          </a:p>
          <a:p>
            <a:pPr lvl="1"/>
            <a:r>
              <a:rPr lang="tr-TR" dirty="0" err="1" smtClean="0"/>
              <a:t>Tiroid</a:t>
            </a:r>
            <a:r>
              <a:rPr lang="tr-TR" dirty="0" smtClean="0"/>
              <a:t> bağlanmasını </a:t>
            </a:r>
            <a:r>
              <a:rPr lang="tr-TR" dirty="0" err="1" smtClean="0"/>
              <a:t>inhibe</a:t>
            </a:r>
            <a:r>
              <a:rPr lang="tr-TR" dirty="0" smtClean="0"/>
              <a:t> eden </a:t>
            </a:r>
            <a:r>
              <a:rPr lang="tr-TR" dirty="0" err="1" smtClean="0"/>
              <a:t>Ig’ler</a:t>
            </a:r>
            <a:r>
              <a:rPr lang="tr-TR" dirty="0" smtClean="0"/>
              <a:t> (TBII)</a:t>
            </a:r>
          </a:p>
          <a:p>
            <a:r>
              <a:rPr lang="tr-TR" dirty="0" err="1" smtClean="0"/>
              <a:t>TRAb</a:t>
            </a:r>
            <a:r>
              <a:rPr lang="tr-TR" dirty="0" smtClean="0"/>
              <a:t> 22-26. haftada bakılması önerilen olgular;</a:t>
            </a:r>
          </a:p>
          <a:p>
            <a:pPr lvl="1"/>
            <a:r>
              <a:rPr lang="tr-TR" dirty="0" err="1" smtClean="0"/>
              <a:t>Graves</a:t>
            </a:r>
            <a:r>
              <a:rPr lang="tr-TR" dirty="0" smtClean="0"/>
              <a:t> </a:t>
            </a:r>
            <a:r>
              <a:rPr lang="tr-TR" dirty="0" err="1" smtClean="0"/>
              <a:t>hast</a:t>
            </a:r>
            <a:endParaRPr lang="tr-TR" dirty="0" smtClean="0"/>
          </a:p>
          <a:p>
            <a:pPr lvl="1"/>
            <a:r>
              <a:rPr lang="tr-TR" dirty="0" smtClean="0"/>
              <a:t>Radyoaktif iyot / </a:t>
            </a:r>
            <a:r>
              <a:rPr lang="tr-TR" dirty="0" err="1" smtClean="0"/>
              <a:t>tiroidektomi</a:t>
            </a:r>
            <a:r>
              <a:rPr lang="tr-TR" dirty="0" smtClean="0"/>
              <a:t> tedavisi olmuş </a:t>
            </a:r>
            <a:r>
              <a:rPr lang="tr-TR" dirty="0" err="1" smtClean="0"/>
              <a:t>Graves</a:t>
            </a:r>
            <a:r>
              <a:rPr lang="tr-TR" dirty="0" smtClean="0"/>
              <a:t> </a:t>
            </a:r>
            <a:r>
              <a:rPr lang="tr-TR" dirty="0" err="1" smtClean="0"/>
              <a:t>hast</a:t>
            </a:r>
            <a:endParaRPr lang="tr-TR" dirty="0" smtClean="0"/>
          </a:p>
          <a:p>
            <a:pPr lvl="1"/>
            <a:r>
              <a:rPr lang="tr-TR" dirty="0" err="1" smtClean="0"/>
              <a:t>Gravesli</a:t>
            </a:r>
            <a:r>
              <a:rPr lang="tr-TR" dirty="0" smtClean="0"/>
              <a:t> bebek doğurma öyküsü                       	     </a:t>
            </a:r>
            <a:r>
              <a:rPr lang="tr-TR" sz="2100" dirty="0" smtClean="0">
                <a:solidFill>
                  <a:srgbClr val="FF0000"/>
                </a:solidFill>
              </a:rPr>
              <a:t>(De </a:t>
            </a:r>
            <a:r>
              <a:rPr lang="tr-TR" sz="2100" dirty="0" err="1" smtClean="0">
                <a:solidFill>
                  <a:srgbClr val="FF0000"/>
                </a:solidFill>
              </a:rPr>
              <a:t>Groot</a:t>
            </a:r>
            <a:r>
              <a:rPr lang="tr-TR" sz="2100" dirty="0" smtClean="0">
                <a:solidFill>
                  <a:srgbClr val="FF0000"/>
                </a:solidFill>
              </a:rPr>
              <a:t> 2012)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r-TR" dirty="0" smtClean="0"/>
              <a:t>Titre 3-4 kat yüksek ise </a:t>
            </a:r>
            <a:r>
              <a:rPr lang="tr-TR" dirty="0" err="1" smtClean="0"/>
              <a:t>fetusta</a:t>
            </a:r>
            <a:r>
              <a:rPr lang="tr-TR" dirty="0" smtClean="0"/>
              <a:t> </a:t>
            </a:r>
            <a:r>
              <a:rPr lang="tr-TR" dirty="0" err="1" smtClean="0"/>
              <a:t>hipertirodi</a:t>
            </a:r>
            <a:r>
              <a:rPr lang="tr-TR" dirty="0" smtClean="0"/>
              <a:t> riski ↑ </a:t>
            </a:r>
            <a:r>
              <a:rPr lang="tr-TR" sz="1900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                    							       (</a:t>
            </a:r>
            <a:r>
              <a:rPr lang="tr-TR" sz="1900" dirty="0" err="1" smtClean="0">
                <a:solidFill>
                  <a:srgbClr val="FF0000"/>
                </a:solidFill>
              </a:rPr>
              <a:t>Zimmerman</a:t>
            </a:r>
            <a:r>
              <a:rPr lang="tr-TR" sz="1900" dirty="0" smtClean="0">
                <a:solidFill>
                  <a:srgbClr val="FF0000"/>
                </a:solidFill>
              </a:rPr>
              <a:t> 1999)</a:t>
            </a:r>
          </a:p>
          <a:p>
            <a:r>
              <a:rPr lang="tr-TR" dirty="0" smtClean="0"/>
              <a:t>Semptomlar ilk </a:t>
            </a:r>
            <a:r>
              <a:rPr lang="tr-TR" dirty="0" err="1" smtClean="0"/>
              <a:t>trimesterde</a:t>
            </a:r>
            <a:r>
              <a:rPr lang="tr-TR" dirty="0" smtClean="0"/>
              <a:t> alevlenebilir </a:t>
            </a:r>
            <a:r>
              <a:rPr lang="tr-TR" sz="2800" dirty="0" smtClean="0"/>
              <a:t>(HCG etkisi)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8194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err="1" smtClean="0">
                <a:solidFill>
                  <a:srgbClr val="990033"/>
                </a:solidFill>
              </a:rPr>
              <a:t>Neonatal</a:t>
            </a:r>
            <a:r>
              <a:rPr lang="tr-TR" b="1" dirty="0" smtClean="0">
                <a:solidFill>
                  <a:srgbClr val="990033"/>
                </a:solidFill>
              </a:rPr>
              <a:t> </a:t>
            </a:r>
            <a:r>
              <a:rPr lang="tr-TR" b="1" dirty="0" err="1" smtClean="0">
                <a:solidFill>
                  <a:srgbClr val="990033"/>
                </a:solidFill>
              </a:rPr>
              <a:t>Graves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ln w="28575"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tr-TR" dirty="0" err="1" smtClean="0"/>
              <a:t>Maternal</a:t>
            </a:r>
            <a:r>
              <a:rPr lang="tr-TR" dirty="0" smtClean="0"/>
              <a:t> </a:t>
            </a:r>
            <a:r>
              <a:rPr lang="tr-TR" dirty="0" err="1" smtClean="0"/>
              <a:t>TRAb</a:t>
            </a:r>
            <a:r>
              <a:rPr lang="tr-TR" dirty="0" smtClean="0"/>
              <a:t> geçişi nedeniyle, % 1-5 	</a:t>
            </a:r>
            <a:r>
              <a:rPr lang="tr-TR" sz="1900" dirty="0" smtClean="0">
                <a:solidFill>
                  <a:srgbClr val="FF0000"/>
                </a:solidFill>
              </a:rPr>
              <a:t>(ATA 2005)</a:t>
            </a:r>
            <a:r>
              <a:rPr lang="tr-TR" dirty="0" smtClean="0"/>
              <a:t>	</a:t>
            </a:r>
            <a:endParaRPr lang="tr-TR" sz="1900" dirty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Tanı;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tr-TR" dirty="0" err="1" smtClean="0"/>
              <a:t>fetal</a:t>
            </a:r>
            <a:r>
              <a:rPr lang="tr-TR" dirty="0" smtClean="0"/>
              <a:t> taşikardi</a:t>
            </a:r>
            <a:r>
              <a:rPr lang="tr-TR" dirty="0"/>
              <a:t>, IUGG, </a:t>
            </a:r>
            <a:r>
              <a:rPr lang="tr-TR" dirty="0" smtClean="0"/>
              <a:t>ileri kemik </a:t>
            </a:r>
            <a:r>
              <a:rPr lang="tr-TR" dirty="0" err="1" smtClean="0"/>
              <a:t>ossifikasyonu</a:t>
            </a:r>
            <a:r>
              <a:rPr lang="tr-TR" dirty="0" smtClean="0"/>
              <a:t>, </a:t>
            </a:r>
            <a:r>
              <a:rPr lang="tr-TR" dirty="0" err="1" smtClean="0"/>
              <a:t>fetal</a:t>
            </a:r>
            <a:r>
              <a:rPr lang="tr-TR" dirty="0" smtClean="0"/>
              <a:t> guatr, kalp yetmezliği</a:t>
            </a:r>
            <a:r>
              <a:rPr lang="tr-TR" dirty="0"/>
              <a:t>, </a:t>
            </a:r>
            <a:r>
              <a:rPr lang="tr-TR" dirty="0" err="1"/>
              <a:t>hidrops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b="1" dirty="0" err="1" smtClean="0">
                <a:solidFill>
                  <a:srgbClr val="FF0000"/>
                </a:solidFill>
              </a:rPr>
              <a:t>Fetal</a:t>
            </a:r>
            <a:r>
              <a:rPr lang="tr-TR" b="1" dirty="0" smtClean="0">
                <a:solidFill>
                  <a:srgbClr val="FF0000"/>
                </a:solidFill>
              </a:rPr>
              <a:t> guatr ;</a:t>
            </a:r>
          </a:p>
          <a:p>
            <a:pPr lvl="1"/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 err="1" smtClean="0"/>
              <a:t>hipertiroidi</a:t>
            </a:r>
            <a:r>
              <a:rPr lang="tr-TR" dirty="0" smtClean="0"/>
              <a:t> veya</a:t>
            </a:r>
          </a:p>
          <a:p>
            <a:pPr lvl="1"/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 err="1" smtClean="0"/>
              <a:t>hipotiroidi</a:t>
            </a:r>
            <a:r>
              <a:rPr lang="tr-TR" dirty="0" smtClean="0"/>
              <a:t> kaynaklı (yüksek doz </a:t>
            </a:r>
            <a:r>
              <a:rPr lang="tr-TR" dirty="0" err="1" smtClean="0"/>
              <a:t>maternal</a:t>
            </a:r>
            <a:r>
              <a:rPr lang="tr-TR" dirty="0" smtClean="0"/>
              <a:t> </a:t>
            </a:r>
            <a:r>
              <a:rPr lang="tr-TR" dirty="0" err="1" smtClean="0"/>
              <a:t>antitiroid</a:t>
            </a:r>
            <a:r>
              <a:rPr lang="tr-TR" dirty="0" smtClean="0"/>
              <a:t> tedaviye bağlı)				            	</a:t>
            </a:r>
            <a:r>
              <a:rPr lang="tr-TR" sz="1900" dirty="0" smtClean="0">
                <a:solidFill>
                  <a:srgbClr val="FF0000"/>
                </a:solidFill>
              </a:rPr>
              <a:t>(</a:t>
            </a:r>
            <a:r>
              <a:rPr lang="tr-TR" sz="1900" dirty="0" err="1" smtClean="0">
                <a:solidFill>
                  <a:srgbClr val="FF0000"/>
                </a:solidFill>
              </a:rPr>
              <a:t>Luton</a:t>
            </a:r>
            <a:r>
              <a:rPr lang="tr-TR" sz="1900" dirty="0" smtClean="0">
                <a:solidFill>
                  <a:srgbClr val="FF0000"/>
                </a:solidFill>
              </a:rPr>
              <a:t> 2005)</a:t>
            </a:r>
            <a:endParaRPr lang="tr-TR" sz="1900" dirty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Tedavi: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/>
              <a:t>Maternal</a:t>
            </a:r>
            <a:r>
              <a:rPr lang="tr-TR" dirty="0" smtClean="0"/>
              <a:t> PTU, </a:t>
            </a:r>
          </a:p>
          <a:p>
            <a:pPr lvl="1"/>
            <a:r>
              <a:rPr lang="tr-TR" sz="2600" dirty="0" err="1" smtClean="0"/>
              <a:t>Fetal</a:t>
            </a:r>
            <a:r>
              <a:rPr lang="tr-TR" sz="2600" dirty="0" smtClean="0"/>
              <a:t> bulguları kontrol etmek için yüksek doz gerekebilir </a:t>
            </a:r>
          </a:p>
          <a:p>
            <a:pPr lvl="1"/>
            <a:r>
              <a:rPr lang="tr-TR" sz="2400" dirty="0" smtClean="0"/>
              <a:t>Annede yüksek dozla </a:t>
            </a:r>
            <a:r>
              <a:rPr lang="tr-TR" sz="2400" dirty="0" err="1" smtClean="0"/>
              <a:t>hipotiroidi</a:t>
            </a:r>
            <a:r>
              <a:rPr lang="tr-TR" sz="2400" dirty="0" smtClean="0"/>
              <a:t> gelişirse, tedaviye LT4 eklenebilir</a:t>
            </a:r>
            <a:r>
              <a:rPr lang="tr-TR" sz="1600" dirty="0" smtClean="0"/>
              <a:t>             							</a:t>
            </a:r>
            <a:r>
              <a:rPr lang="tr-TR" sz="1900" dirty="0" smtClean="0">
                <a:solidFill>
                  <a:srgbClr val="FF0000"/>
                </a:solidFill>
              </a:rPr>
              <a:t>(</a:t>
            </a:r>
            <a:r>
              <a:rPr lang="tr-TR" sz="1900" dirty="0" err="1" smtClean="0">
                <a:solidFill>
                  <a:srgbClr val="FF0000"/>
                </a:solidFill>
              </a:rPr>
              <a:t>Mestman</a:t>
            </a:r>
            <a:r>
              <a:rPr lang="tr-TR" sz="1900" dirty="0" smtClean="0">
                <a:solidFill>
                  <a:srgbClr val="FF0000"/>
                </a:solidFill>
              </a:rPr>
              <a:t> 2012)</a:t>
            </a:r>
            <a:endParaRPr lang="tr-TR" sz="1900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err="1" smtClean="0">
                <a:solidFill>
                  <a:srgbClr val="990033"/>
                </a:solidFill>
              </a:rPr>
              <a:t>Fetal</a:t>
            </a:r>
            <a:r>
              <a:rPr lang="tr-TR" b="1" dirty="0" smtClean="0">
                <a:solidFill>
                  <a:srgbClr val="990033"/>
                </a:solidFill>
              </a:rPr>
              <a:t> takip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</a:ln>
        </p:spPr>
        <p:txBody>
          <a:bodyPr/>
          <a:lstStyle/>
          <a:p>
            <a:pPr lvl="1">
              <a:buNone/>
            </a:pPr>
            <a:r>
              <a:rPr lang="tr-TR" sz="3200" b="1" dirty="0" smtClean="0"/>
              <a:t>Riskli olgularda </a:t>
            </a:r>
            <a:r>
              <a:rPr lang="tr-TR" sz="3200" dirty="0" err="1" smtClean="0"/>
              <a:t>fetus</a:t>
            </a:r>
            <a:r>
              <a:rPr lang="tr-TR" sz="3200" dirty="0" smtClean="0"/>
              <a:t> 20. haftadan sonra aylık</a:t>
            </a:r>
          </a:p>
          <a:p>
            <a:pPr lvl="1">
              <a:buNone/>
            </a:pPr>
            <a:r>
              <a:rPr lang="tr-TR" sz="3200" dirty="0" err="1" smtClean="0"/>
              <a:t>fetal</a:t>
            </a:r>
            <a:r>
              <a:rPr lang="tr-TR" sz="3200" dirty="0" smtClean="0"/>
              <a:t> ultrasonografi ile takip edilmeli:</a:t>
            </a:r>
          </a:p>
          <a:p>
            <a:pPr lvl="1">
              <a:buNone/>
            </a:pPr>
            <a:endParaRPr lang="tr-TR" sz="3200" dirty="0" smtClean="0"/>
          </a:p>
          <a:p>
            <a:pPr lvl="1"/>
            <a:r>
              <a:rPr lang="tr-TR" sz="3200" dirty="0" err="1" smtClean="0"/>
              <a:t>Antitiroid</a:t>
            </a:r>
            <a:r>
              <a:rPr lang="tr-TR" sz="3200" dirty="0" smtClean="0"/>
              <a:t> tedavi alan,</a:t>
            </a:r>
          </a:p>
          <a:p>
            <a:pPr lvl="1"/>
            <a:r>
              <a:rPr lang="tr-TR" sz="3200" dirty="0" smtClean="0"/>
              <a:t>Kontrolsüz </a:t>
            </a:r>
            <a:r>
              <a:rPr lang="tr-TR" sz="3200" dirty="0" err="1" smtClean="0"/>
              <a:t>hipertiroidisi</a:t>
            </a:r>
            <a:r>
              <a:rPr lang="tr-TR" sz="3200" dirty="0" smtClean="0"/>
              <a:t> olan,</a:t>
            </a:r>
          </a:p>
          <a:p>
            <a:pPr lvl="1"/>
            <a:r>
              <a:rPr lang="tr-TR" sz="3200" dirty="0" err="1" smtClean="0"/>
              <a:t>TRAb</a:t>
            </a:r>
            <a:r>
              <a:rPr lang="tr-TR" sz="3200" dirty="0" smtClean="0"/>
              <a:t> seviyesi yüksek saptanan gebeler</a:t>
            </a:r>
          </a:p>
          <a:p>
            <a:pPr lvl="1">
              <a:buNone/>
            </a:pPr>
            <a:endParaRPr lang="tr-TR" dirty="0" smtClean="0"/>
          </a:p>
        </p:txBody>
      </p:sp>
      <p:pic>
        <p:nvPicPr>
          <p:cNvPr id="10242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smtClean="0">
                <a:solidFill>
                  <a:srgbClr val="990033"/>
                </a:solidFill>
              </a:rPr>
              <a:t>Gebelikte </a:t>
            </a:r>
            <a:r>
              <a:rPr lang="tr-TR" b="1" dirty="0" err="1" smtClean="0">
                <a:solidFill>
                  <a:srgbClr val="990033"/>
                </a:solidFill>
              </a:rPr>
              <a:t>hipertiroidi</a:t>
            </a:r>
            <a:r>
              <a:rPr lang="tr-TR" b="1" dirty="0" smtClean="0">
                <a:solidFill>
                  <a:srgbClr val="990033"/>
                </a:solidFill>
              </a:rPr>
              <a:t> tedavisi - I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  <a:ln w="28575"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b="1" dirty="0" err="1" smtClean="0"/>
              <a:t>Tioamidler</a:t>
            </a:r>
            <a:r>
              <a:rPr lang="tr-TR" b="1" dirty="0" smtClean="0"/>
              <a:t> (PTU, </a:t>
            </a:r>
            <a:r>
              <a:rPr lang="tr-TR" b="1" dirty="0" err="1" smtClean="0"/>
              <a:t>metimazol</a:t>
            </a:r>
            <a:r>
              <a:rPr lang="tr-TR" b="1" dirty="0" smtClean="0"/>
              <a:t>)</a:t>
            </a:r>
          </a:p>
          <a:p>
            <a:pPr>
              <a:buNone/>
            </a:pPr>
            <a:endParaRPr lang="tr-TR" b="1" dirty="0" smtClean="0"/>
          </a:p>
          <a:p>
            <a:r>
              <a:rPr lang="tr-TR" dirty="0" err="1" smtClean="0"/>
              <a:t>Propiltiourasil</a:t>
            </a:r>
            <a:r>
              <a:rPr lang="tr-TR" dirty="0" smtClean="0"/>
              <a:t> (PTU) </a:t>
            </a:r>
          </a:p>
          <a:p>
            <a:pPr lvl="1"/>
            <a:r>
              <a:rPr lang="tr-TR" dirty="0" smtClean="0"/>
              <a:t>kısmi olarak T4→T3 dönüşümünü </a:t>
            </a:r>
            <a:r>
              <a:rPr lang="tr-TR" dirty="0" err="1" smtClean="0"/>
              <a:t>inhibe</a:t>
            </a:r>
            <a:r>
              <a:rPr lang="tr-TR" dirty="0" smtClean="0"/>
              <a:t> eder </a:t>
            </a:r>
          </a:p>
          <a:p>
            <a:pPr lvl="1"/>
            <a:r>
              <a:rPr lang="tr-TR" dirty="0" err="1" smtClean="0"/>
              <a:t>metimazole</a:t>
            </a:r>
            <a:r>
              <a:rPr lang="tr-TR" dirty="0" smtClean="0"/>
              <a:t> göre </a:t>
            </a:r>
            <a:r>
              <a:rPr lang="tr-TR" dirty="0" err="1" smtClean="0"/>
              <a:t>plasental</a:t>
            </a:r>
            <a:r>
              <a:rPr lang="tr-TR" dirty="0" smtClean="0"/>
              <a:t> geçiş daha az</a:t>
            </a:r>
          </a:p>
          <a:p>
            <a:pPr lvl="1"/>
            <a:r>
              <a:rPr lang="tr-TR" dirty="0" err="1" smtClean="0"/>
              <a:t>hepatotoksik</a:t>
            </a:r>
            <a:r>
              <a:rPr lang="tr-TR" dirty="0" smtClean="0"/>
              <a:t>  (% 0,1-0,2)    			</a:t>
            </a:r>
            <a:r>
              <a:rPr lang="tr-TR" sz="1800" dirty="0" smtClean="0">
                <a:solidFill>
                  <a:srgbClr val="FF0000"/>
                </a:solidFill>
              </a:rPr>
              <a:t>(FDA 2009)</a:t>
            </a:r>
          </a:p>
          <a:p>
            <a:r>
              <a:rPr lang="tr-TR" dirty="0" err="1" smtClean="0"/>
              <a:t>Metimazol</a:t>
            </a:r>
            <a:r>
              <a:rPr lang="tr-TR" dirty="0" smtClean="0"/>
              <a:t> </a:t>
            </a:r>
            <a:r>
              <a:rPr lang="tr-TR" dirty="0" err="1" smtClean="0"/>
              <a:t>embriyopatisi</a:t>
            </a:r>
            <a:endParaRPr lang="tr-TR" dirty="0" smtClean="0"/>
          </a:p>
          <a:p>
            <a:pPr lvl="1"/>
            <a:r>
              <a:rPr lang="tr-TR" dirty="0" smtClean="0"/>
              <a:t> aplazia cutis, </a:t>
            </a:r>
            <a:r>
              <a:rPr lang="tr-TR" dirty="0" smtClean="0"/>
              <a:t>özofageal </a:t>
            </a:r>
            <a:r>
              <a:rPr lang="tr-TR" dirty="0" smtClean="0"/>
              <a:t>/ koanal atrezi</a:t>
            </a:r>
          </a:p>
          <a:p>
            <a:r>
              <a:rPr lang="tr-TR" dirty="0" smtClean="0"/>
              <a:t>İlk </a:t>
            </a:r>
            <a:r>
              <a:rPr lang="tr-TR" dirty="0" err="1" smtClean="0"/>
              <a:t>trimesterde</a:t>
            </a:r>
            <a:r>
              <a:rPr lang="tr-TR" dirty="0" smtClean="0"/>
              <a:t> PTU, sonra </a:t>
            </a:r>
            <a:r>
              <a:rPr lang="tr-TR" dirty="0" err="1" smtClean="0"/>
              <a:t>metimazole</a:t>
            </a:r>
            <a:r>
              <a:rPr lang="tr-TR" dirty="0" smtClean="0"/>
              <a:t> geçiş 										</a:t>
            </a:r>
            <a:r>
              <a:rPr lang="tr-TR" sz="1800" dirty="0" smtClean="0">
                <a:solidFill>
                  <a:srgbClr val="FF0000"/>
                </a:solidFill>
              </a:rPr>
              <a:t>(ATA 2011, ACOG 2015)</a:t>
            </a:r>
          </a:p>
          <a:p>
            <a:r>
              <a:rPr lang="tr-TR" sz="3300" dirty="0" err="1" smtClean="0"/>
              <a:t>Antitroidlerle</a:t>
            </a:r>
            <a:r>
              <a:rPr lang="tr-TR" sz="3300" dirty="0" smtClean="0"/>
              <a:t> % 0,1-1 </a:t>
            </a:r>
            <a:r>
              <a:rPr lang="tr-TR" sz="3300" dirty="0" err="1" smtClean="0"/>
              <a:t>agranülositoz</a:t>
            </a:r>
            <a:r>
              <a:rPr lang="tr-TR" sz="3300" dirty="0" smtClean="0"/>
              <a:t>  </a:t>
            </a:r>
          </a:p>
          <a:p>
            <a:pPr lvl="1"/>
            <a:r>
              <a:rPr lang="tr-TR" sz="2900" dirty="0" smtClean="0"/>
              <a:t>Ateş ve boğaz ağrısı gelişir ise ilaç kesilip tam kan sayımı</a:t>
            </a:r>
            <a:r>
              <a:rPr lang="tr-TR" sz="3100" dirty="0" smtClean="0"/>
              <a:t> 									</a:t>
            </a:r>
            <a:r>
              <a:rPr lang="tr-TR" sz="1800" dirty="0" smtClean="0">
                <a:solidFill>
                  <a:srgbClr val="FF0000"/>
                </a:solidFill>
              </a:rPr>
              <a:t>(</a:t>
            </a:r>
            <a:r>
              <a:rPr lang="tr-TR" sz="1800" dirty="0" err="1" smtClean="0">
                <a:solidFill>
                  <a:srgbClr val="FF0000"/>
                </a:solidFill>
              </a:rPr>
              <a:t>Brent</a:t>
            </a:r>
            <a:r>
              <a:rPr lang="tr-TR" sz="1800" dirty="0" smtClean="0">
                <a:solidFill>
                  <a:srgbClr val="FF0000"/>
                </a:solidFill>
              </a:rPr>
              <a:t> 2008)</a:t>
            </a:r>
            <a:endParaRPr lang="tr-TR" sz="2300" dirty="0">
              <a:solidFill>
                <a:srgbClr val="FF0000"/>
              </a:solidFill>
            </a:endParaRPr>
          </a:p>
        </p:txBody>
      </p:sp>
      <p:pic>
        <p:nvPicPr>
          <p:cNvPr id="11266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tr-TR" b="1" dirty="0" smtClean="0">
                <a:solidFill>
                  <a:srgbClr val="990033"/>
                </a:solidFill>
              </a:rPr>
              <a:t>Gebelikte </a:t>
            </a:r>
            <a:r>
              <a:rPr lang="tr-TR" b="1" dirty="0" err="1" smtClean="0">
                <a:solidFill>
                  <a:srgbClr val="990033"/>
                </a:solidFill>
              </a:rPr>
              <a:t>hipertiroidi</a:t>
            </a:r>
            <a:r>
              <a:rPr lang="tr-TR" b="1" dirty="0" smtClean="0">
                <a:solidFill>
                  <a:srgbClr val="990033"/>
                </a:solidFill>
              </a:rPr>
              <a:t> tedavisi - II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r>
              <a:rPr lang="tr-TR" b="1" dirty="0" smtClean="0"/>
              <a:t>Amaç; </a:t>
            </a:r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 err="1" smtClean="0"/>
              <a:t>hipotiroidi</a:t>
            </a:r>
            <a:r>
              <a:rPr lang="tr-TR" dirty="0" smtClean="0"/>
              <a:t> yapmadan </a:t>
            </a:r>
            <a:r>
              <a:rPr lang="tr-TR" dirty="0" err="1" smtClean="0"/>
              <a:t>maternal</a:t>
            </a:r>
            <a:r>
              <a:rPr lang="tr-TR" dirty="0" smtClean="0"/>
              <a:t> </a:t>
            </a:r>
            <a:r>
              <a:rPr lang="tr-TR" dirty="0" err="1" smtClean="0"/>
              <a:t>tiroid</a:t>
            </a:r>
            <a:r>
              <a:rPr lang="tr-TR" dirty="0" smtClean="0"/>
              <a:t> hormon seviyelerini ↓</a:t>
            </a:r>
          </a:p>
          <a:p>
            <a:r>
              <a:rPr lang="tr-TR" dirty="0" smtClean="0"/>
              <a:t>fT4 normalin üst sınırında tutulmalı </a:t>
            </a:r>
            <a:r>
              <a:rPr lang="tr-TR" sz="2000" dirty="0" smtClean="0"/>
              <a:t>(1,2-1,8 </a:t>
            </a:r>
            <a:r>
              <a:rPr lang="tr-TR" sz="2000" dirty="0" err="1" smtClean="0"/>
              <a:t>ng</a:t>
            </a:r>
            <a:r>
              <a:rPr lang="tr-TR" sz="2000" dirty="0" smtClean="0"/>
              <a:t>/</a:t>
            </a:r>
            <a:r>
              <a:rPr lang="tr-TR" sz="2000" dirty="0" err="1" smtClean="0"/>
              <a:t>dL</a:t>
            </a:r>
            <a:r>
              <a:rPr lang="tr-TR" sz="2000" dirty="0" smtClean="0"/>
              <a:t>) </a:t>
            </a:r>
            <a:endParaRPr lang="tr-TR" sz="1900" dirty="0" smtClean="0">
              <a:solidFill>
                <a:srgbClr val="FF0000"/>
              </a:solidFill>
            </a:endParaRPr>
          </a:p>
          <a:p>
            <a:pPr lvl="1"/>
            <a:r>
              <a:rPr lang="tr-TR" sz="2400" dirty="0" smtClean="0"/>
              <a:t>PTU 150-450 mg/gün/2-3 dozda </a:t>
            </a:r>
          </a:p>
          <a:p>
            <a:pPr lvl="1"/>
            <a:r>
              <a:rPr lang="tr-TR" sz="2400" dirty="0" err="1" smtClean="0"/>
              <a:t>Metimazol</a:t>
            </a:r>
            <a:r>
              <a:rPr lang="tr-TR" sz="2400" dirty="0" smtClean="0"/>
              <a:t> </a:t>
            </a:r>
            <a:r>
              <a:rPr lang="tr-TR" sz="2400" dirty="0"/>
              <a:t>10-20 </a:t>
            </a:r>
            <a:r>
              <a:rPr lang="tr-TR" sz="2400" dirty="0" smtClean="0"/>
              <a:t>mg/gün/2 dozda</a:t>
            </a:r>
            <a:endParaRPr lang="tr-TR" sz="2400" dirty="0"/>
          </a:p>
          <a:p>
            <a:pPr lvl="1"/>
            <a:r>
              <a:rPr lang="el-GR" sz="2400" dirty="0" smtClean="0"/>
              <a:t>β</a:t>
            </a:r>
            <a:r>
              <a:rPr lang="tr-TR" sz="2400" dirty="0" smtClean="0"/>
              <a:t>- </a:t>
            </a:r>
            <a:r>
              <a:rPr lang="tr-TR" sz="2400" dirty="0" err="1"/>
              <a:t>bloker</a:t>
            </a:r>
            <a:r>
              <a:rPr lang="tr-TR" sz="2400" dirty="0"/>
              <a:t> </a:t>
            </a:r>
            <a:r>
              <a:rPr lang="tr-TR" sz="2400" dirty="0" err="1" smtClean="0"/>
              <a:t>propranolol</a:t>
            </a:r>
            <a:r>
              <a:rPr lang="tr-TR" sz="2400" dirty="0" smtClean="0"/>
              <a:t>, </a:t>
            </a:r>
            <a:r>
              <a:rPr lang="tr-TR" sz="2400" dirty="0" err="1" smtClean="0"/>
              <a:t>tirotoksikozda</a:t>
            </a:r>
            <a:r>
              <a:rPr lang="tr-TR" sz="2400" dirty="0" smtClean="0"/>
              <a:t> 10-40 mg/gün/2-3 dozda </a:t>
            </a:r>
          </a:p>
          <a:p>
            <a:pPr lvl="1"/>
            <a:r>
              <a:rPr lang="tr-TR" sz="2400" dirty="0" smtClean="0"/>
              <a:t> 2-4 hafta aralıklarla fT4 ölçülerek doz ayarlanır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</a:p>
          <a:p>
            <a:pPr lvl="1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						            </a:t>
            </a:r>
            <a:r>
              <a:rPr lang="tr-TR" sz="1900" dirty="0" smtClean="0">
                <a:solidFill>
                  <a:srgbClr val="FF0000"/>
                </a:solidFill>
              </a:rPr>
              <a:t>(De </a:t>
            </a:r>
            <a:r>
              <a:rPr lang="tr-TR" sz="1900" dirty="0" err="1" smtClean="0">
                <a:solidFill>
                  <a:srgbClr val="FF0000"/>
                </a:solidFill>
              </a:rPr>
              <a:t>Groot</a:t>
            </a:r>
            <a:r>
              <a:rPr lang="tr-TR" sz="1900" dirty="0" smtClean="0">
                <a:solidFill>
                  <a:srgbClr val="FF0000"/>
                </a:solidFill>
              </a:rPr>
              <a:t> 2012, </a:t>
            </a:r>
            <a:r>
              <a:rPr lang="tr-TR" sz="1900" dirty="0" err="1" smtClean="0">
                <a:solidFill>
                  <a:srgbClr val="FF0000"/>
                </a:solidFill>
              </a:rPr>
              <a:t>Bahn</a:t>
            </a:r>
            <a:r>
              <a:rPr lang="tr-TR" sz="1900" dirty="0" smtClean="0">
                <a:solidFill>
                  <a:srgbClr val="FF0000"/>
                </a:solidFill>
              </a:rPr>
              <a:t> 2013)</a:t>
            </a:r>
            <a:endParaRPr lang="tr-TR" sz="1900" dirty="0" smtClean="0"/>
          </a:p>
          <a:p>
            <a:pPr lvl="1">
              <a:buFont typeface="Wingdings" pitchFamily="2" charset="2"/>
              <a:buChar char="Ø"/>
            </a:pPr>
            <a:r>
              <a:rPr lang="tr-TR" sz="2600" dirty="0" smtClean="0"/>
              <a:t>% 30-40 gebede 30-34. haftada tedavi ihtiyacı kalmayabilir, ancak doğum sonrası sıklıkla </a:t>
            </a:r>
            <a:r>
              <a:rPr lang="tr-TR" sz="2600" dirty="0" err="1" smtClean="0"/>
              <a:t>relaps</a:t>
            </a:r>
            <a:r>
              <a:rPr lang="tr-TR" sz="2600" dirty="0" smtClean="0"/>
              <a:t> ve tedavi</a:t>
            </a:r>
          </a:p>
          <a:p>
            <a:pPr lvl="1">
              <a:buFont typeface="Wingdings" pitchFamily="2" charset="2"/>
              <a:buChar char="Ø"/>
            </a:pPr>
            <a:endParaRPr lang="tr-TR" sz="3200" dirty="0"/>
          </a:p>
        </p:txBody>
      </p:sp>
      <p:pic>
        <p:nvPicPr>
          <p:cNvPr id="12290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Cochrane</a:t>
            </a:r>
            <a:r>
              <a:rPr lang="tr-TR" dirty="0" smtClean="0"/>
              <a:t> </a:t>
            </a:r>
            <a:r>
              <a:rPr lang="tr-TR" dirty="0" err="1" smtClean="0"/>
              <a:t>Database</a:t>
            </a:r>
            <a:r>
              <a:rPr lang="tr-TR" dirty="0" smtClean="0"/>
              <a:t>- </a:t>
            </a:r>
            <a:r>
              <a:rPr lang="tr-TR" dirty="0" smtClean="0">
                <a:solidFill>
                  <a:srgbClr val="FF0000"/>
                </a:solidFill>
              </a:rPr>
              <a:t>2010</a:t>
            </a:r>
          </a:p>
          <a:p>
            <a:r>
              <a:rPr lang="tr-TR" dirty="0" smtClean="0"/>
              <a:t>AACE (</a:t>
            </a:r>
            <a:r>
              <a:rPr lang="tr-TR" dirty="0" err="1" smtClean="0"/>
              <a:t>American</a:t>
            </a:r>
            <a:r>
              <a:rPr lang="tr-TR" dirty="0" smtClean="0"/>
              <a:t> </a:t>
            </a:r>
            <a:r>
              <a:rPr lang="tr-TR" dirty="0" err="1" smtClean="0"/>
              <a:t>Association</a:t>
            </a:r>
            <a:r>
              <a:rPr lang="tr-TR" dirty="0" smtClean="0"/>
              <a:t> </a:t>
            </a:r>
            <a:r>
              <a:rPr lang="tr-TR" dirty="0" err="1" smtClean="0"/>
              <a:t>Clinical</a:t>
            </a:r>
            <a:r>
              <a:rPr lang="tr-TR" dirty="0" smtClean="0"/>
              <a:t> </a:t>
            </a:r>
            <a:r>
              <a:rPr lang="tr-TR" dirty="0" err="1" smtClean="0"/>
              <a:t>Endocrinologists</a:t>
            </a:r>
            <a:r>
              <a:rPr lang="tr-TR" dirty="0" smtClean="0"/>
              <a:t>)-</a:t>
            </a:r>
            <a:r>
              <a:rPr lang="tr-TR" dirty="0" smtClean="0">
                <a:solidFill>
                  <a:srgbClr val="FF0000"/>
                </a:solidFill>
              </a:rPr>
              <a:t>2012</a:t>
            </a:r>
          </a:p>
          <a:p>
            <a:r>
              <a:rPr lang="tr-TR" dirty="0" smtClean="0"/>
              <a:t>ATA (</a:t>
            </a:r>
            <a:r>
              <a:rPr lang="tr-TR" dirty="0" err="1" smtClean="0"/>
              <a:t>American</a:t>
            </a:r>
            <a:r>
              <a:rPr lang="tr-TR" dirty="0" smtClean="0"/>
              <a:t> </a:t>
            </a:r>
            <a:r>
              <a:rPr lang="tr-TR" dirty="0" err="1" smtClean="0"/>
              <a:t>Thyroid</a:t>
            </a:r>
            <a:r>
              <a:rPr lang="tr-TR" dirty="0" smtClean="0"/>
              <a:t> </a:t>
            </a:r>
            <a:r>
              <a:rPr lang="tr-TR" dirty="0" err="1" smtClean="0"/>
              <a:t>Association</a:t>
            </a:r>
            <a:r>
              <a:rPr lang="tr-TR" dirty="0" smtClean="0"/>
              <a:t>- </a:t>
            </a:r>
            <a:r>
              <a:rPr lang="tr-TR" dirty="0" smtClean="0">
                <a:solidFill>
                  <a:srgbClr val="FF0000"/>
                </a:solidFill>
              </a:rPr>
              <a:t>2011/2012</a:t>
            </a:r>
          </a:p>
          <a:p>
            <a:r>
              <a:rPr lang="tr-TR" dirty="0" smtClean="0"/>
              <a:t>ES (</a:t>
            </a:r>
            <a:r>
              <a:rPr lang="tr-TR" dirty="0" err="1" smtClean="0"/>
              <a:t>Endocrine</a:t>
            </a:r>
            <a:r>
              <a:rPr lang="tr-TR" dirty="0" smtClean="0"/>
              <a:t> </a:t>
            </a:r>
            <a:r>
              <a:rPr lang="tr-TR" dirty="0" err="1" smtClean="0"/>
              <a:t>Society</a:t>
            </a:r>
            <a:r>
              <a:rPr lang="tr-TR" dirty="0" smtClean="0"/>
              <a:t>)- </a:t>
            </a:r>
            <a:r>
              <a:rPr lang="tr-TR" dirty="0" smtClean="0">
                <a:solidFill>
                  <a:srgbClr val="FF0000"/>
                </a:solidFill>
              </a:rPr>
              <a:t>2012</a:t>
            </a:r>
          </a:p>
          <a:p>
            <a:r>
              <a:rPr lang="tr-TR" dirty="0" smtClean="0"/>
              <a:t>SMFM (</a:t>
            </a:r>
            <a:r>
              <a:rPr lang="tr-TR" dirty="0" err="1" smtClean="0"/>
              <a:t>Society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Maternal</a:t>
            </a:r>
            <a:r>
              <a:rPr lang="tr-TR" dirty="0" smtClean="0"/>
              <a:t> </a:t>
            </a:r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 err="1" smtClean="0"/>
              <a:t>Medicine</a:t>
            </a:r>
            <a:r>
              <a:rPr lang="tr-TR" dirty="0" smtClean="0"/>
              <a:t>)-</a:t>
            </a:r>
            <a:r>
              <a:rPr lang="tr-TR" dirty="0" smtClean="0">
                <a:solidFill>
                  <a:srgbClr val="FF0000"/>
                </a:solidFill>
              </a:rPr>
              <a:t>2012</a:t>
            </a:r>
          </a:p>
          <a:p>
            <a:r>
              <a:rPr lang="tr-TR" dirty="0" smtClean="0"/>
              <a:t>ETA (</a:t>
            </a:r>
            <a:r>
              <a:rPr lang="tr-TR" dirty="0" err="1" smtClean="0"/>
              <a:t>European</a:t>
            </a:r>
            <a:r>
              <a:rPr lang="tr-TR" dirty="0" smtClean="0"/>
              <a:t> </a:t>
            </a:r>
            <a:r>
              <a:rPr lang="tr-TR" dirty="0" err="1" smtClean="0"/>
              <a:t>Thyroid</a:t>
            </a:r>
            <a:r>
              <a:rPr lang="tr-TR" dirty="0" smtClean="0"/>
              <a:t> </a:t>
            </a:r>
            <a:r>
              <a:rPr lang="tr-TR" dirty="0" err="1" smtClean="0"/>
              <a:t>Association</a:t>
            </a:r>
            <a:r>
              <a:rPr lang="tr-TR" dirty="0" smtClean="0"/>
              <a:t>)-</a:t>
            </a:r>
            <a:r>
              <a:rPr lang="tr-TR" dirty="0" smtClean="0">
                <a:solidFill>
                  <a:srgbClr val="FF0000"/>
                </a:solidFill>
              </a:rPr>
              <a:t>2014</a:t>
            </a:r>
          </a:p>
          <a:p>
            <a:r>
              <a:rPr lang="tr-TR" dirty="0" smtClean="0"/>
              <a:t>ACOG (</a:t>
            </a:r>
            <a:r>
              <a:rPr lang="tr-TR" dirty="0" err="1" smtClean="0"/>
              <a:t>American</a:t>
            </a:r>
            <a:r>
              <a:rPr lang="tr-TR" dirty="0" smtClean="0"/>
              <a:t> </a:t>
            </a:r>
            <a:r>
              <a:rPr lang="tr-TR" dirty="0" err="1" smtClean="0"/>
              <a:t>Collage</a:t>
            </a:r>
            <a:r>
              <a:rPr lang="tr-TR" dirty="0" smtClean="0"/>
              <a:t> of </a:t>
            </a:r>
            <a:r>
              <a:rPr lang="tr-TR" dirty="0" err="1" smtClean="0"/>
              <a:t>Obstetricians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Gynecologists</a:t>
            </a:r>
            <a:r>
              <a:rPr lang="tr-TR" dirty="0" smtClean="0"/>
              <a:t>)- </a:t>
            </a:r>
            <a:r>
              <a:rPr lang="tr-TR" u="sng" dirty="0" smtClean="0">
                <a:solidFill>
                  <a:srgbClr val="FF0000"/>
                </a:solidFill>
              </a:rPr>
              <a:t>Nisan 2015 148 </a:t>
            </a:r>
            <a:r>
              <a:rPr lang="tr-TR" u="sng" dirty="0" err="1" smtClean="0">
                <a:solidFill>
                  <a:srgbClr val="FF0000"/>
                </a:solidFill>
              </a:rPr>
              <a:t>no’lu</a:t>
            </a:r>
            <a:r>
              <a:rPr lang="tr-TR" u="sng" dirty="0" smtClean="0">
                <a:solidFill>
                  <a:srgbClr val="FF0000"/>
                </a:solidFill>
              </a:rPr>
              <a:t> bülten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1143000"/>
          </a:xfrm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smtClean="0">
                <a:solidFill>
                  <a:srgbClr val="990033"/>
                </a:solidFill>
              </a:rPr>
              <a:t>Gebelikte </a:t>
            </a:r>
            <a:r>
              <a:rPr lang="tr-TR" b="1" dirty="0" err="1" smtClean="0">
                <a:solidFill>
                  <a:srgbClr val="990033"/>
                </a:solidFill>
              </a:rPr>
              <a:t>hipertiroidi</a:t>
            </a:r>
            <a:r>
              <a:rPr lang="tr-TR" b="1" dirty="0" smtClean="0">
                <a:solidFill>
                  <a:srgbClr val="990033"/>
                </a:solidFill>
              </a:rPr>
              <a:t> tedavisi - III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PTU ve </a:t>
            </a:r>
            <a:r>
              <a:rPr lang="tr-TR" dirty="0" err="1" smtClean="0"/>
              <a:t>metimazol</a:t>
            </a:r>
            <a:r>
              <a:rPr lang="tr-TR" dirty="0" smtClean="0"/>
              <a:t> emzirmeye engel değil </a:t>
            </a:r>
            <a:r>
              <a:rPr lang="tr-TR" sz="3000" dirty="0" smtClean="0"/>
              <a:t>(</a:t>
            </a:r>
            <a:r>
              <a:rPr lang="tr-TR" sz="3000" dirty="0" err="1" smtClean="0"/>
              <a:t>maks</a:t>
            </a:r>
            <a:r>
              <a:rPr lang="tr-TR" sz="3000" dirty="0" smtClean="0"/>
              <a:t>. 200 mg ve 20 mg dozda ise)</a:t>
            </a:r>
          </a:p>
          <a:p>
            <a:pPr lvl="1"/>
            <a:r>
              <a:rPr lang="tr-TR" dirty="0" err="1" smtClean="0"/>
              <a:t>metimazol</a:t>
            </a:r>
            <a:r>
              <a:rPr lang="tr-TR" dirty="0" smtClean="0"/>
              <a:t> emziren annede ilk tercih 		</a:t>
            </a:r>
            <a:r>
              <a:rPr lang="tr-TR" sz="1800" dirty="0" smtClean="0">
                <a:solidFill>
                  <a:srgbClr val="FF0000"/>
                </a:solidFill>
              </a:rPr>
              <a:t>(</a:t>
            </a:r>
            <a:r>
              <a:rPr lang="tr-TR" sz="1800" dirty="0" err="1" smtClean="0">
                <a:solidFill>
                  <a:srgbClr val="FF0000"/>
                </a:solidFill>
              </a:rPr>
              <a:t>Cignini</a:t>
            </a:r>
            <a:r>
              <a:rPr lang="tr-TR" sz="1800" dirty="0" smtClean="0">
                <a:solidFill>
                  <a:srgbClr val="FF0000"/>
                </a:solidFill>
              </a:rPr>
              <a:t> 2012)</a:t>
            </a:r>
          </a:p>
          <a:p>
            <a:r>
              <a:rPr lang="tr-TR" dirty="0" smtClean="0"/>
              <a:t>Radyoaktif iyot tedavisi gebede </a:t>
            </a:r>
            <a:r>
              <a:rPr lang="tr-TR" dirty="0" err="1" smtClean="0"/>
              <a:t>kontrindike</a:t>
            </a:r>
            <a:r>
              <a:rPr lang="tr-TR" dirty="0" smtClean="0"/>
              <a:t>         								</a:t>
            </a:r>
            <a:r>
              <a:rPr lang="tr-TR" sz="1900" dirty="0" smtClean="0">
                <a:solidFill>
                  <a:srgbClr val="FF0000"/>
                </a:solidFill>
              </a:rPr>
              <a:t>(</a:t>
            </a:r>
            <a:r>
              <a:rPr lang="tr-TR" sz="1900" dirty="0" err="1" smtClean="0">
                <a:solidFill>
                  <a:srgbClr val="FF0000"/>
                </a:solidFill>
              </a:rPr>
              <a:t>Marx</a:t>
            </a:r>
            <a:r>
              <a:rPr lang="tr-TR" sz="1900" dirty="0" smtClean="0">
                <a:solidFill>
                  <a:srgbClr val="FF0000"/>
                </a:solidFill>
              </a:rPr>
              <a:t> 2008)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r-TR" sz="3000" dirty="0" err="1" smtClean="0"/>
              <a:t>Tiroidektomi</a:t>
            </a:r>
            <a:r>
              <a:rPr lang="tr-TR" sz="3000" dirty="0" smtClean="0"/>
              <a:t>:</a:t>
            </a:r>
          </a:p>
          <a:p>
            <a:pPr marL="742950" lvl="2" indent="-342900">
              <a:buFont typeface="Courier New" pitchFamily="49" charset="0"/>
              <a:buChar char="o"/>
            </a:pPr>
            <a:r>
              <a:rPr lang="tr-TR" sz="3000" dirty="0" err="1" smtClean="0"/>
              <a:t>Postpartum</a:t>
            </a:r>
            <a:endParaRPr lang="tr-TR" sz="3000" dirty="0" smtClean="0"/>
          </a:p>
          <a:p>
            <a:pPr marL="742950" lvl="2" indent="-342900">
              <a:buFont typeface="Courier New" pitchFamily="49" charset="0"/>
              <a:buChar char="o"/>
            </a:pPr>
            <a:r>
              <a:rPr lang="tr-TR" sz="3000" dirty="0" smtClean="0"/>
              <a:t>İkinci </a:t>
            </a:r>
            <a:r>
              <a:rPr lang="tr-TR" sz="3000" dirty="0" err="1" smtClean="0"/>
              <a:t>trimester</a:t>
            </a:r>
            <a:endParaRPr lang="tr-TR" sz="3000" dirty="0" smtClean="0"/>
          </a:p>
          <a:p>
            <a:pPr lvl="2">
              <a:buFont typeface="Wingdings" pitchFamily="2" charset="2"/>
              <a:buChar char="ü"/>
            </a:pPr>
            <a:r>
              <a:rPr lang="tr-TR" sz="3000" dirty="0" err="1" smtClean="0"/>
              <a:t>Antitiroid</a:t>
            </a:r>
            <a:r>
              <a:rPr lang="tr-TR" sz="3000" dirty="0" smtClean="0"/>
              <a:t> ilaçlara </a:t>
            </a:r>
            <a:r>
              <a:rPr lang="tr-TR" sz="3000" dirty="0" err="1" smtClean="0"/>
              <a:t>allerji</a:t>
            </a:r>
            <a:endParaRPr lang="tr-TR" sz="3000" dirty="0" smtClean="0"/>
          </a:p>
          <a:p>
            <a:pPr lvl="2">
              <a:buFont typeface="Wingdings" pitchFamily="2" charset="2"/>
              <a:buChar char="ü"/>
            </a:pPr>
            <a:r>
              <a:rPr lang="tr-TR" sz="3000" dirty="0" smtClean="0"/>
              <a:t>Çok yüksek doz </a:t>
            </a:r>
            <a:r>
              <a:rPr lang="tr-TR" sz="3000" dirty="0" err="1" smtClean="0"/>
              <a:t>antitiroid</a:t>
            </a:r>
            <a:r>
              <a:rPr lang="tr-TR" sz="3000" dirty="0" smtClean="0"/>
              <a:t> gereksinimi</a:t>
            </a:r>
          </a:p>
          <a:p>
            <a:pPr lvl="2">
              <a:buFont typeface="Wingdings" pitchFamily="2" charset="2"/>
              <a:buChar char="ü"/>
            </a:pPr>
            <a:r>
              <a:rPr lang="tr-TR" sz="3000" dirty="0" err="1" smtClean="0"/>
              <a:t>Antiitiroid</a:t>
            </a:r>
            <a:r>
              <a:rPr lang="tr-TR" sz="3000" dirty="0" smtClean="0"/>
              <a:t> ilaçlara direnç</a:t>
            </a:r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endParaRPr lang="tr-TR" dirty="0"/>
          </a:p>
        </p:txBody>
      </p:sp>
      <p:pic>
        <p:nvPicPr>
          <p:cNvPr id="13314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408712" cy="720080"/>
          </a:xfrm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990033"/>
                </a:solidFill>
              </a:rPr>
              <a:t>    Gebelikte </a:t>
            </a:r>
            <a:r>
              <a:rPr lang="tr-TR" sz="3200" dirty="0" err="1" smtClean="0">
                <a:solidFill>
                  <a:srgbClr val="990033"/>
                </a:solidFill>
              </a:rPr>
              <a:t>hipertiroidi</a:t>
            </a:r>
            <a:r>
              <a:rPr lang="tr-TR" sz="3200" dirty="0" smtClean="0">
                <a:solidFill>
                  <a:srgbClr val="990033"/>
                </a:solidFill>
              </a:rPr>
              <a:t> yönetimi</a:t>
            </a:r>
            <a:endParaRPr lang="tr-TR" sz="3200" dirty="0">
              <a:solidFill>
                <a:srgbClr val="990033"/>
              </a:solidFill>
            </a:endParaRPr>
          </a:p>
        </p:txBody>
      </p:sp>
      <p:sp>
        <p:nvSpPr>
          <p:cNvPr id="10" name="9 Metin Yer Tutucusu"/>
          <p:cNvSpPr>
            <a:spLocks noGrp="1"/>
          </p:cNvSpPr>
          <p:nvPr>
            <p:ph type="body" sz="half" idx="2"/>
          </p:nvPr>
        </p:nvSpPr>
        <p:spPr>
          <a:xfrm>
            <a:off x="2483768" y="6021288"/>
            <a:ext cx="4392488" cy="576064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tr-TR" sz="2400" dirty="0" smtClean="0"/>
              <a:t>         fT4: 1,2-1,8 </a:t>
            </a:r>
            <a:r>
              <a:rPr lang="tr-TR" sz="2400" dirty="0" err="1" smtClean="0"/>
              <a:t>ng</a:t>
            </a:r>
            <a:r>
              <a:rPr lang="tr-TR" sz="2400" dirty="0" smtClean="0"/>
              <a:t>/</a:t>
            </a:r>
            <a:r>
              <a:rPr lang="tr-TR" sz="2400" dirty="0" err="1" smtClean="0"/>
              <a:t>dL</a:t>
            </a:r>
            <a:r>
              <a:rPr lang="tr-TR" sz="2400" dirty="0" smtClean="0"/>
              <a:t> olmalı</a:t>
            </a:r>
            <a:endParaRPr lang="tr-TR" sz="2400" dirty="0"/>
          </a:p>
        </p:txBody>
      </p:sp>
      <p:graphicFrame>
        <p:nvGraphicFramePr>
          <p:cNvPr id="11" name="10 Resim Yer Tutucusu"/>
          <p:cNvGraphicFramePr>
            <a:graphicFrameLocks noGrp="1"/>
          </p:cNvGraphicFramePr>
          <p:nvPr>
            <p:ph type="pic" idx="1"/>
          </p:nvPr>
        </p:nvGraphicFramePr>
        <p:xfrm>
          <a:off x="1043608" y="1042392"/>
          <a:ext cx="7344816" cy="4690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338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err="1" smtClean="0">
                <a:solidFill>
                  <a:srgbClr val="990033"/>
                </a:solidFill>
              </a:rPr>
              <a:t>Tiroid</a:t>
            </a:r>
            <a:r>
              <a:rPr lang="tr-TR" b="1" dirty="0" smtClean="0">
                <a:solidFill>
                  <a:srgbClr val="990033"/>
                </a:solidFill>
              </a:rPr>
              <a:t> fırtınası 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ln w="28575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Gebede % 1-2 					</a:t>
            </a:r>
            <a:r>
              <a:rPr lang="tr-TR" sz="1900" dirty="0" smtClean="0">
                <a:solidFill>
                  <a:srgbClr val="FF0000"/>
                </a:solidFill>
              </a:rPr>
              <a:t>(</a:t>
            </a:r>
            <a:r>
              <a:rPr lang="tr-TR" sz="1900" dirty="0" err="1" smtClean="0">
                <a:solidFill>
                  <a:srgbClr val="FF0000"/>
                </a:solidFill>
              </a:rPr>
              <a:t>Sheffield</a:t>
            </a:r>
            <a:r>
              <a:rPr lang="tr-TR" sz="1900" dirty="0" smtClean="0">
                <a:solidFill>
                  <a:srgbClr val="FF0000"/>
                </a:solidFill>
              </a:rPr>
              <a:t> 2004)</a:t>
            </a:r>
          </a:p>
          <a:p>
            <a:r>
              <a:rPr lang="tr-TR" b="1" dirty="0" smtClean="0"/>
              <a:t>Bulgular; </a:t>
            </a:r>
            <a:r>
              <a:rPr lang="tr-TR" dirty="0" smtClean="0"/>
              <a:t>ateş, SSS- kardiyak- GİS </a:t>
            </a:r>
            <a:r>
              <a:rPr lang="tr-TR" dirty="0" err="1" smtClean="0"/>
              <a:t>disfonksiyonu</a:t>
            </a:r>
            <a:endParaRPr lang="tr-TR" dirty="0" smtClean="0"/>
          </a:p>
          <a:p>
            <a:r>
              <a:rPr lang="tr-TR" b="1" dirty="0" smtClean="0"/>
              <a:t>Hızlandırıcı faktörler; </a:t>
            </a:r>
            <a:r>
              <a:rPr lang="tr-TR" dirty="0" err="1" smtClean="0"/>
              <a:t>preeklampsi</a:t>
            </a:r>
            <a:r>
              <a:rPr lang="tr-TR" dirty="0" smtClean="0"/>
              <a:t>, anemi, </a:t>
            </a:r>
            <a:r>
              <a:rPr lang="tr-TR" dirty="0" err="1" smtClean="0"/>
              <a:t>sepsis</a:t>
            </a:r>
            <a:r>
              <a:rPr lang="tr-TR" dirty="0" smtClean="0"/>
              <a:t>, sezaryen</a:t>
            </a:r>
          </a:p>
          <a:p>
            <a:r>
              <a:rPr lang="tr-TR" dirty="0" err="1" smtClean="0"/>
              <a:t>Fetal</a:t>
            </a:r>
            <a:r>
              <a:rPr lang="tr-TR" dirty="0" smtClean="0"/>
              <a:t> durum, akut krizde bozulsa da anne tedavisi ile düzelebilir; akut krizde doğumdan kaçınılmalı</a:t>
            </a:r>
          </a:p>
          <a:p>
            <a:r>
              <a:rPr lang="tr-TR" dirty="0" smtClean="0"/>
              <a:t>Tedavi; </a:t>
            </a:r>
          </a:p>
          <a:p>
            <a:pPr lvl="1"/>
            <a:r>
              <a:rPr lang="tr-TR" sz="2400" dirty="0" smtClean="0"/>
              <a:t>T3 ve T4 </a:t>
            </a:r>
            <a:r>
              <a:rPr lang="tr-TR" sz="2400" dirty="0" err="1" smtClean="0"/>
              <a:t>salınımı</a:t>
            </a:r>
            <a:r>
              <a:rPr lang="tr-TR" sz="2400" dirty="0" smtClean="0"/>
              <a:t> </a:t>
            </a:r>
            <a:r>
              <a:rPr lang="tr-TR" sz="2400" dirty="0" err="1" smtClean="0"/>
              <a:t>inhibisyonu</a:t>
            </a:r>
            <a:r>
              <a:rPr lang="tr-TR" sz="2400" dirty="0" smtClean="0"/>
              <a:t> (PTU+ iyot)</a:t>
            </a:r>
          </a:p>
          <a:p>
            <a:pPr lvl="1"/>
            <a:r>
              <a:rPr lang="tr-TR" sz="2400" dirty="0" err="1" smtClean="0"/>
              <a:t>Periferik</a:t>
            </a:r>
            <a:r>
              <a:rPr lang="tr-TR" sz="2400" dirty="0" smtClean="0"/>
              <a:t> T4→T3 blokajı (</a:t>
            </a:r>
            <a:r>
              <a:rPr lang="tr-TR" sz="2400" dirty="0" err="1" smtClean="0"/>
              <a:t>deksametazon</a:t>
            </a:r>
            <a:r>
              <a:rPr lang="tr-TR" sz="2400" dirty="0" smtClean="0"/>
              <a:t>)</a:t>
            </a:r>
          </a:p>
          <a:p>
            <a:pPr lvl="1"/>
            <a:r>
              <a:rPr lang="tr-TR" sz="2400" dirty="0" smtClean="0"/>
              <a:t>β -</a:t>
            </a:r>
            <a:r>
              <a:rPr lang="tr-TR" sz="2400" dirty="0" err="1" smtClean="0"/>
              <a:t>blokerler</a:t>
            </a:r>
            <a:endParaRPr lang="tr-TR" sz="2400" dirty="0"/>
          </a:p>
        </p:txBody>
      </p:sp>
      <p:pic>
        <p:nvPicPr>
          <p:cNvPr id="15362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08912" cy="936104"/>
          </a:xfrm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tr-TR" sz="3200" b="1" dirty="0" err="1" smtClean="0">
                <a:solidFill>
                  <a:srgbClr val="990033"/>
                </a:solidFill>
              </a:rPr>
              <a:t>Fetal</a:t>
            </a:r>
            <a:r>
              <a:rPr lang="tr-TR" sz="3200" b="1" dirty="0" smtClean="0">
                <a:solidFill>
                  <a:srgbClr val="990033"/>
                </a:solidFill>
              </a:rPr>
              <a:t> /</a:t>
            </a:r>
            <a:r>
              <a:rPr lang="tr-TR" sz="3200" b="1" dirty="0" err="1" smtClean="0">
                <a:solidFill>
                  <a:srgbClr val="990033"/>
                </a:solidFill>
              </a:rPr>
              <a:t>neonatal</a:t>
            </a:r>
            <a:r>
              <a:rPr lang="tr-TR" sz="3200" b="1" dirty="0" smtClean="0">
                <a:solidFill>
                  <a:srgbClr val="990033"/>
                </a:solidFill>
              </a:rPr>
              <a:t> sonuçları etkileyen faktörler</a:t>
            </a:r>
            <a:endParaRPr lang="tr-TR" sz="3200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5040560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b="1" dirty="0" smtClean="0"/>
              <a:t>1-</a:t>
            </a:r>
            <a:r>
              <a:rPr lang="tr-TR" sz="2400" dirty="0" smtClean="0"/>
              <a:t> </a:t>
            </a:r>
            <a:r>
              <a:rPr lang="tr-TR" sz="2400" b="1" dirty="0" err="1" smtClean="0"/>
              <a:t>Maternal</a:t>
            </a:r>
            <a:r>
              <a:rPr lang="tr-TR" sz="2400" b="1" dirty="0" smtClean="0"/>
              <a:t> ↑</a:t>
            </a:r>
            <a:r>
              <a:rPr lang="tr-TR" sz="2400" b="1" dirty="0" err="1" smtClean="0"/>
              <a:t>TRAb</a:t>
            </a:r>
            <a:r>
              <a:rPr lang="tr-TR" sz="2400" b="1" dirty="0" smtClean="0"/>
              <a:t> seviyesi: </a:t>
            </a:r>
          </a:p>
          <a:p>
            <a:pPr lvl="1"/>
            <a:r>
              <a:rPr lang="tr-TR" sz="2400" dirty="0" err="1" smtClean="0"/>
              <a:t>Fetal</a:t>
            </a:r>
            <a:r>
              <a:rPr lang="tr-TR" sz="2400" dirty="0" smtClean="0"/>
              <a:t> </a:t>
            </a:r>
            <a:r>
              <a:rPr lang="tr-TR" sz="2400" dirty="0" err="1" smtClean="0"/>
              <a:t>hipertiroidi</a:t>
            </a:r>
            <a:r>
              <a:rPr lang="tr-TR" sz="2400" dirty="0" smtClean="0"/>
              <a:t>			  	</a:t>
            </a:r>
            <a:r>
              <a:rPr lang="tr-TR" sz="1800" dirty="0" smtClean="0">
                <a:solidFill>
                  <a:srgbClr val="FF0000"/>
                </a:solidFill>
              </a:rPr>
              <a:t>(</a:t>
            </a:r>
            <a:r>
              <a:rPr lang="tr-TR" sz="1800" dirty="0" err="1" smtClean="0">
                <a:solidFill>
                  <a:srgbClr val="FF0000"/>
                </a:solidFill>
              </a:rPr>
              <a:t>Mestman</a:t>
            </a:r>
            <a:r>
              <a:rPr lang="tr-TR" sz="1800" dirty="0" smtClean="0">
                <a:solidFill>
                  <a:srgbClr val="FF0000"/>
                </a:solidFill>
              </a:rPr>
              <a:t> 2004)</a:t>
            </a:r>
            <a:endParaRPr lang="tr-TR" sz="2400" dirty="0" smtClean="0">
              <a:solidFill>
                <a:srgbClr val="FF0000"/>
              </a:solidFill>
            </a:endParaRPr>
          </a:p>
          <a:p>
            <a:pPr lvl="1"/>
            <a:r>
              <a:rPr lang="tr-TR" sz="2400" dirty="0" smtClean="0"/>
              <a:t>doğum sonrası 72 saatte </a:t>
            </a:r>
            <a:r>
              <a:rPr lang="tr-TR" sz="2400" dirty="0" err="1" smtClean="0"/>
              <a:t>neonatal</a:t>
            </a:r>
            <a:r>
              <a:rPr lang="tr-TR" sz="2400" dirty="0" smtClean="0"/>
              <a:t> </a:t>
            </a:r>
            <a:r>
              <a:rPr lang="tr-TR" sz="2400" dirty="0" err="1" smtClean="0"/>
              <a:t>hipertiroidi</a:t>
            </a:r>
            <a:r>
              <a:rPr lang="tr-TR" sz="2400" dirty="0" smtClean="0"/>
              <a:t> (</a:t>
            </a:r>
            <a:r>
              <a:rPr lang="tr-TR" sz="2400" dirty="0" err="1" smtClean="0"/>
              <a:t>maternal</a:t>
            </a:r>
            <a:r>
              <a:rPr lang="tr-TR" sz="2400" dirty="0" smtClean="0"/>
              <a:t> </a:t>
            </a:r>
            <a:r>
              <a:rPr lang="tr-TR" sz="2400" dirty="0" err="1" smtClean="0"/>
              <a:t>antitiroid</a:t>
            </a:r>
            <a:r>
              <a:rPr lang="tr-TR" sz="2400" dirty="0" smtClean="0"/>
              <a:t> tedavinin koruyucu etkisi kalkar)</a:t>
            </a:r>
          </a:p>
          <a:p>
            <a:pPr lvl="1"/>
            <a:r>
              <a:rPr lang="tr-TR" sz="2400" dirty="0" err="1" smtClean="0"/>
              <a:t>Tiroid</a:t>
            </a:r>
            <a:r>
              <a:rPr lang="tr-TR" sz="2400" dirty="0" smtClean="0"/>
              <a:t> </a:t>
            </a:r>
            <a:r>
              <a:rPr lang="tr-TR" sz="2400" dirty="0" err="1" smtClean="0"/>
              <a:t>ablasyon</a:t>
            </a:r>
            <a:r>
              <a:rPr lang="tr-TR" sz="2400" dirty="0" smtClean="0"/>
              <a:t> tedavisi </a:t>
            </a:r>
            <a:r>
              <a:rPr lang="tr-TR" sz="2400" dirty="0" err="1" smtClean="0"/>
              <a:t>TRAb</a:t>
            </a:r>
            <a:r>
              <a:rPr lang="tr-TR" sz="2400" dirty="0" smtClean="0"/>
              <a:t> seviyelerini azaltmaz </a:t>
            </a:r>
          </a:p>
          <a:p>
            <a:pPr>
              <a:buNone/>
            </a:pPr>
            <a:r>
              <a:rPr lang="tr-TR" sz="2400" b="1" dirty="0" smtClean="0"/>
              <a:t>2- Maternal yüksek doz </a:t>
            </a:r>
            <a:r>
              <a:rPr lang="tr-TR" sz="2400" b="1" dirty="0" smtClean="0"/>
              <a:t>tedavi: </a:t>
            </a:r>
            <a:endParaRPr lang="tr-TR" sz="2400" b="1" dirty="0" smtClean="0"/>
          </a:p>
          <a:p>
            <a:pPr lvl="1"/>
            <a:r>
              <a:rPr lang="tr-TR" sz="2400" dirty="0" smtClean="0"/>
              <a:t>Hipotiroidizm ve fetal </a:t>
            </a:r>
            <a:r>
              <a:rPr lang="tr-TR" sz="2400" dirty="0" smtClean="0"/>
              <a:t>guatr (polihidramniyos </a:t>
            </a:r>
            <a:r>
              <a:rPr lang="tr-TR" sz="2400" dirty="0" smtClean="0"/>
              <a:t>şüpheyi</a:t>
            </a:r>
            <a:r>
              <a:rPr lang="tr-TR" sz="2400" dirty="0" smtClean="0"/>
              <a:t>↑)</a:t>
            </a:r>
            <a:endParaRPr lang="tr-TR" sz="2400" dirty="0" smtClean="0"/>
          </a:p>
          <a:p>
            <a:pPr lvl="1"/>
            <a:r>
              <a:rPr lang="tr-TR" sz="2400" dirty="0" err="1" smtClean="0"/>
              <a:t>Antitiroid</a:t>
            </a:r>
            <a:r>
              <a:rPr lang="tr-TR" sz="2400" dirty="0" smtClean="0"/>
              <a:t> tedavi kesilir</a:t>
            </a:r>
          </a:p>
          <a:p>
            <a:pPr>
              <a:buNone/>
            </a:pPr>
            <a:r>
              <a:rPr lang="tr-TR" sz="2400" b="1" dirty="0" smtClean="0"/>
              <a:t>3- Tedavisiz </a:t>
            </a:r>
            <a:r>
              <a:rPr lang="tr-TR" sz="2400" b="1" dirty="0" smtClean="0"/>
              <a:t>maternal hipertiroidi</a:t>
            </a:r>
            <a:r>
              <a:rPr lang="tr-TR" sz="2400" b="1" dirty="0" smtClean="0"/>
              <a:t>:</a:t>
            </a:r>
          </a:p>
          <a:p>
            <a:pPr lvl="1"/>
            <a:r>
              <a:rPr lang="tr-TR" sz="2400" dirty="0" smtClean="0"/>
              <a:t>T4 plasentayı geçip </a:t>
            </a:r>
            <a:r>
              <a:rPr lang="tr-TR" sz="2400" dirty="0" err="1" smtClean="0"/>
              <a:t>fetal</a:t>
            </a:r>
            <a:r>
              <a:rPr lang="tr-TR" sz="2400" dirty="0" smtClean="0"/>
              <a:t> </a:t>
            </a:r>
            <a:r>
              <a:rPr lang="tr-TR" sz="2400" dirty="0" err="1" smtClean="0"/>
              <a:t>TSH’ı</a:t>
            </a:r>
            <a:r>
              <a:rPr lang="tr-TR" sz="2400" dirty="0" smtClean="0"/>
              <a:t> </a:t>
            </a:r>
            <a:r>
              <a:rPr lang="tr-TR" sz="2400" dirty="0" err="1" smtClean="0"/>
              <a:t>süprese</a:t>
            </a:r>
            <a:r>
              <a:rPr lang="tr-TR" sz="2400" dirty="0" smtClean="0"/>
              <a:t> eder, </a:t>
            </a:r>
            <a:r>
              <a:rPr lang="tr-TR" sz="2400" dirty="0" err="1" smtClean="0"/>
              <a:t>konj</a:t>
            </a:r>
            <a:r>
              <a:rPr lang="tr-TR" sz="2400" dirty="0" smtClean="0"/>
              <a:t>. </a:t>
            </a:r>
            <a:r>
              <a:rPr lang="tr-TR" sz="2400" dirty="0" err="1" smtClean="0"/>
              <a:t>hipotiroidi</a:t>
            </a:r>
            <a:r>
              <a:rPr lang="tr-TR" sz="2400" dirty="0" smtClean="0"/>
              <a:t> </a:t>
            </a:r>
          </a:p>
          <a:p>
            <a:pPr lvl="1">
              <a:buNone/>
            </a:pPr>
            <a:endParaRPr lang="tr-TR" sz="2400" dirty="0"/>
          </a:p>
        </p:txBody>
      </p:sp>
      <p:pic>
        <p:nvPicPr>
          <p:cNvPr id="16387" name="Picture 3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err="1" smtClean="0">
                <a:solidFill>
                  <a:srgbClr val="990033"/>
                </a:solidFill>
              </a:rPr>
              <a:t>Gestasyonel</a:t>
            </a:r>
            <a:r>
              <a:rPr lang="tr-TR" b="1" dirty="0" smtClean="0">
                <a:solidFill>
                  <a:srgbClr val="990033"/>
                </a:solidFill>
              </a:rPr>
              <a:t> geçici </a:t>
            </a:r>
            <a:r>
              <a:rPr lang="tr-TR" b="1" dirty="0" err="1" smtClean="0">
                <a:solidFill>
                  <a:srgbClr val="990033"/>
                </a:solidFill>
              </a:rPr>
              <a:t>hipertiroidi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525963"/>
          </a:xfrm>
          <a:ln w="28575"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tr-TR" sz="3300" dirty="0"/>
              <a:t>Erken </a:t>
            </a:r>
            <a:r>
              <a:rPr lang="tr-TR" sz="3300" dirty="0" smtClean="0"/>
              <a:t>gebelikte, % 2-15 </a:t>
            </a:r>
          </a:p>
          <a:p>
            <a:r>
              <a:rPr lang="tr-TR" sz="3300" dirty="0" smtClean="0"/>
              <a:t>18. haftaya </a:t>
            </a:r>
            <a:r>
              <a:rPr lang="tr-TR" sz="3300" dirty="0"/>
              <a:t>kadar </a:t>
            </a:r>
            <a:r>
              <a:rPr lang="tr-TR" sz="3300" dirty="0" smtClean="0"/>
              <a:t>geriler </a:t>
            </a:r>
            <a:endParaRPr lang="tr-TR" sz="3300" dirty="0"/>
          </a:p>
          <a:p>
            <a:r>
              <a:rPr lang="tr-TR" sz="3300" dirty="0" smtClean="0"/>
              <a:t>Destek </a:t>
            </a:r>
            <a:r>
              <a:rPr lang="tr-TR" sz="3300" dirty="0"/>
              <a:t>tedavisi </a:t>
            </a:r>
            <a:r>
              <a:rPr lang="tr-TR" sz="3300" dirty="0" smtClean="0"/>
              <a:t>  				</a:t>
            </a:r>
            <a:r>
              <a:rPr lang="tr-TR" sz="1900" dirty="0" smtClean="0">
                <a:solidFill>
                  <a:srgbClr val="FF0000"/>
                </a:solidFill>
              </a:rPr>
              <a:t>(</a:t>
            </a:r>
            <a:r>
              <a:rPr lang="tr-TR" sz="1900" dirty="0" err="1" smtClean="0">
                <a:solidFill>
                  <a:srgbClr val="FF0000"/>
                </a:solidFill>
              </a:rPr>
              <a:t>Le</a:t>
            </a:r>
            <a:r>
              <a:rPr lang="tr-TR" sz="1900" dirty="0" smtClean="0">
                <a:solidFill>
                  <a:srgbClr val="FF0000"/>
                </a:solidFill>
              </a:rPr>
              <a:t> </a:t>
            </a:r>
            <a:r>
              <a:rPr lang="tr-TR" sz="1900" dirty="0" err="1" smtClean="0">
                <a:solidFill>
                  <a:srgbClr val="FF0000"/>
                </a:solidFill>
              </a:rPr>
              <a:t>Beau</a:t>
            </a:r>
            <a:r>
              <a:rPr lang="tr-TR" sz="1900" dirty="0" smtClean="0">
                <a:solidFill>
                  <a:srgbClr val="FF0000"/>
                </a:solidFill>
              </a:rPr>
              <a:t> 2006)</a:t>
            </a:r>
            <a:r>
              <a:rPr lang="tr-TR" sz="1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tr-TR" sz="3300" dirty="0" smtClean="0"/>
              <a:t>Rutin </a:t>
            </a:r>
            <a:r>
              <a:rPr lang="tr-TR" sz="3300" dirty="0" err="1" smtClean="0"/>
              <a:t>tiroid</a:t>
            </a:r>
            <a:r>
              <a:rPr lang="tr-TR" sz="3300" dirty="0" smtClean="0"/>
              <a:t> fonksiyon testlerine gerek yok  </a:t>
            </a:r>
          </a:p>
          <a:p>
            <a:pPr>
              <a:buNone/>
            </a:pPr>
            <a:r>
              <a:rPr lang="tr-TR" sz="3300" dirty="0" smtClean="0">
                <a:solidFill>
                  <a:srgbClr val="FF0000"/>
                </a:solidFill>
              </a:rPr>
              <a:t>                                                                               	</a:t>
            </a:r>
            <a:r>
              <a:rPr lang="tr-TR" sz="1900" dirty="0" smtClean="0">
                <a:solidFill>
                  <a:srgbClr val="FF0000"/>
                </a:solidFill>
              </a:rPr>
              <a:t>(</a:t>
            </a:r>
            <a:r>
              <a:rPr lang="tr-TR" sz="1900" dirty="0" err="1" smtClean="0">
                <a:solidFill>
                  <a:srgbClr val="FF0000"/>
                </a:solidFill>
              </a:rPr>
              <a:t>Niemeijer</a:t>
            </a:r>
            <a:r>
              <a:rPr lang="tr-TR" sz="1900" dirty="0" smtClean="0">
                <a:solidFill>
                  <a:srgbClr val="FF0000"/>
                </a:solidFill>
              </a:rPr>
              <a:t> 2014)</a:t>
            </a:r>
          </a:p>
          <a:p>
            <a:endParaRPr lang="tr-TR" sz="1900" dirty="0"/>
          </a:p>
          <a:p>
            <a:r>
              <a:rPr lang="tr-TR" sz="3300" dirty="0" err="1" smtClean="0"/>
              <a:t>Antitiroid</a:t>
            </a:r>
            <a:r>
              <a:rPr lang="tr-TR" sz="3300" dirty="0" smtClean="0"/>
              <a:t> tedavi </a:t>
            </a:r>
            <a:r>
              <a:rPr lang="tr-TR" sz="3300" dirty="0" err="1" smtClean="0"/>
              <a:t>hipertiroidizm</a:t>
            </a:r>
            <a:r>
              <a:rPr lang="tr-TR" sz="3300" dirty="0" smtClean="0"/>
              <a:t> semptomları gelişirse   								</a:t>
            </a:r>
            <a:r>
              <a:rPr lang="tr-TR" sz="1900" dirty="0" smtClean="0">
                <a:solidFill>
                  <a:srgbClr val="FF0000"/>
                </a:solidFill>
              </a:rPr>
              <a:t>(</a:t>
            </a:r>
            <a:r>
              <a:rPr lang="tr-TR" sz="1900" dirty="0" err="1" smtClean="0">
                <a:solidFill>
                  <a:srgbClr val="FF0000"/>
                </a:solidFill>
              </a:rPr>
              <a:t>Girling</a:t>
            </a:r>
            <a:r>
              <a:rPr lang="tr-TR" sz="1900" dirty="0" smtClean="0">
                <a:solidFill>
                  <a:srgbClr val="FF0000"/>
                </a:solidFill>
              </a:rPr>
              <a:t> 2006)</a:t>
            </a:r>
          </a:p>
          <a:p>
            <a:r>
              <a:rPr lang="tr-TR" sz="3300" dirty="0" smtClean="0"/>
              <a:t>Gebelik </a:t>
            </a:r>
            <a:r>
              <a:rPr lang="tr-TR" sz="3300" dirty="0" err="1" smtClean="0"/>
              <a:t>prognozunu</a:t>
            </a:r>
            <a:r>
              <a:rPr lang="tr-TR" sz="3300" dirty="0" smtClean="0"/>
              <a:t> olumsuz etkilemez </a:t>
            </a:r>
          </a:p>
          <a:p>
            <a:pPr>
              <a:buNone/>
            </a:pPr>
            <a:r>
              <a:rPr lang="tr-TR" sz="3300" dirty="0" smtClean="0">
                <a:solidFill>
                  <a:srgbClr val="FF0000"/>
                </a:solidFill>
              </a:rPr>
              <a:t>								</a:t>
            </a:r>
            <a:r>
              <a:rPr lang="tr-TR" sz="2100" dirty="0" smtClean="0">
                <a:solidFill>
                  <a:srgbClr val="FF0000"/>
                </a:solidFill>
              </a:rPr>
              <a:t>(</a:t>
            </a:r>
            <a:r>
              <a:rPr lang="tr-TR" sz="2100" dirty="0" err="1" smtClean="0">
                <a:solidFill>
                  <a:srgbClr val="FF0000"/>
                </a:solidFill>
              </a:rPr>
              <a:t>Casey</a:t>
            </a:r>
            <a:r>
              <a:rPr lang="tr-TR" sz="2100" dirty="0" smtClean="0">
                <a:solidFill>
                  <a:srgbClr val="FF0000"/>
                </a:solidFill>
              </a:rPr>
              <a:t> 2006)</a:t>
            </a:r>
            <a:endParaRPr lang="tr-TR" sz="2100" dirty="0">
              <a:solidFill>
                <a:srgbClr val="FF0000"/>
              </a:solidFill>
            </a:endParaRPr>
          </a:p>
        </p:txBody>
      </p:sp>
      <p:pic>
        <p:nvPicPr>
          <p:cNvPr id="17410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rgbClr val="990033"/>
                </a:solidFill>
              </a:rPr>
              <a:t>Graves</a:t>
            </a:r>
            <a:r>
              <a:rPr lang="tr-TR" b="1" dirty="0" smtClean="0">
                <a:solidFill>
                  <a:srgbClr val="990033"/>
                </a:solidFill>
              </a:rPr>
              <a:t> hastalığı ve                </a:t>
            </a:r>
            <a:r>
              <a:rPr lang="tr-TR" b="1" dirty="0" err="1" smtClean="0">
                <a:solidFill>
                  <a:srgbClr val="990033"/>
                </a:solidFill>
              </a:rPr>
              <a:t>gestasyonel</a:t>
            </a:r>
            <a:r>
              <a:rPr lang="tr-TR" b="1" dirty="0" smtClean="0">
                <a:solidFill>
                  <a:srgbClr val="990033"/>
                </a:solidFill>
              </a:rPr>
              <a:t> </a:t>
            </a:r>
            <a:r>
              <a:rPr lang="tr-TR" b="1" dirty="0" err="1" smtClean="0">
                <a:solidFill>
                  <a:srgbClr val="990033"/>
                </a:solidFill>
              </a:rPr>
              <a:t>hipertiroidi</a:t>
            </a:r>
            <a:r>
              <a:rPr lang="tr-TR" b="1" dirty="0" smtClean="0">
                <a:solidFill>
                  <a:srgbClr val="990033"/>
                </a:solidFill>
              </a:rPr>
              <a:t> ayırıcı tanısı</a:t>
            </a:r>
            <a:endParaRPr lang="tr-TR" sz="2000" dirty="0">
              <a:solidFill>
                <a:srgbClr val="990033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91265" cy="4277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755"/>
                <a:gridCol w="2763755"/>
                <a:gridCol w="2763755"/>
              </a:tblGrid>
              <a:tr h="475585">
                <a:tc>
                  <a:txBody>
                    <a:bodyPr/>
                    <a:lstStyle/>
                    <a:p>
                      <a:endParaRPr lang="tr-TR" sz="2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>
                          <a:solidFill>
                            <a:schemeClr val="bg1"/>
                          </a:solidFill>
                        </a:rPr>
                        <a:t>Graves</a:t>
                      </a:r>
                      <a:r>
                        <a:rPr lang="tr-TR" sz="2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tr-TR" sz="2000" dirty="0" err="1" smtClean="0">
                          <a:solidFill>
                            <a:schemeClr val="bg1"/>
                          </a:solidFill>
                        </a:rPr>
                        <a:t>hast</a:t>
                      </a:r>
                      <a:endParaRPr lang="tr-T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>
                          <a:solidFill>
                            <a:schemeClr val="bg1"/>
                          </a:solidFill>
                        </a:rPr>
                        <a:t>Gestasyonel</a:t>
                      </a:r>
                      <a:r>
                        <a:rPr lang="tr-TR" sz="2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tr-TR" sz="2000" dirty="0" err="1" smtClean="0">
                          <a:solidFill>
                            <a:schemeClr val="bg1"/>
                          </a:solidFill>
                        </a:rPr>
                        <a:t>hipertiroidi</a:t>
                      </a:r>
                      <a:endParaRPr lang="tr-TR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947974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Gebelik</a:t>
                      </a:r>
                      <a:r>
                        <a:rPr lang="tr-TR" sz="2000" baseline="0" dirty="0" smtClean="0"/>
                        <a:t> öncesi semptom</a:t>
                      </a:r>
                      <a:endParaRPr lang="tr-TR" sz="2000" dirty="0"/>
                    </a:p>
                  </a:txBody>
                  <a:tcPr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++</a:t>
                      </a:r>
                      <a:endParaRPr lang="tr-TR" sz="20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-</a:t>
                      </a:r>
                      <a:endParaRPr lang="tr-TR" sz="20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475585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Gebelikte semptom</a:t>
                      </a:r>
                      <a:endParaRPr lang="tr-TR" sz="20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+/+++</a:t>
                      </a:r>
                      <a:endParaRPr lang="tr-TR" sz="2000" dirty="0"/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-/+</a:t>
                      </a:r>
                      <a:endParaRPr lang="tr-TR" sz="2000" dirty="0"/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</a:tr>
              <a:tr h="475585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Bulantı/kusma</a:t>
                      </a:r>
                      <a:endParaRPr lang="tr-TR" sz="2000" dirty="0"/>
                    </a:p>
                  </a:txBody>
                  <a:tcPr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-/+</a:t>
                      </a:r>
                      <a:endParaRPr lang="tr-TR" sz="20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++++</a:t>
                      </a:r>
                      <a:endParaRPr lang="tr-TR" sz="20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475585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Guatr/</a:t>
                      </a:r>
                      <a:r>
                        <a:rPr lang="tr-TR" sz="2000" dirty="0" err="1" smtClean="0"/>
                        <a:t>oftalmopati</a:t>
                      </a:r>
                      <a:endParaRPr lang="tr-TR" sz="20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+</a:t>
                      </a:r>
                      <a:endParaRPr lang="tr-TR" sz="2000" dirty="0"/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-</a:t>
                      </a:r>
                      <a:endParaRPr lang="tr-TR" sz="2000" dirty="0"/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</a:tr>
              <a:tr h="475585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Anti</a:t>
                      </a:r>
                      <a:r>
                        <a:rPr lang="tr-TR" sz="2000" baseline="0" dirty="0" smtClean="0"/>
                        <a:t> TPO / </a:t>
                      </a:r>
                      <a:r>
                        <a:rPr lang="tr-TR" sz="2000" baseline="0" dirty="0" err="1" smtClean="0"/>
                        <a:t>TSHRAb</a:t>
                      </a:r>
                      <a:endParaRPr lang="tr-TR" sz="2000" dirty="0"/>
                    </a:p>
                  </a:txBody>
                  <a:tcPr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+</a:t>
                      </a:r>
                      <a:endParaRPr lang="tr-TR" sz="20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-</a:t>
                      </a:r>
                      <a:endParaRPr lang="tr-TR" sz="20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475585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TT3/TT4 oranı</a:t>
                      </a:r>
                      <a:endParaRPr lang="tr-TR" sz="20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&gt; 20</a:t>
                      </a:r>
                      <a:endParaRPr lang="tr-TR" sz="2000" dirty="0"/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&lt; 20</a:t>
                      </a:r>
                      <a:endParaRPr lang="tr-TR" sz="2000" dirty="0"/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</a:tr>
              <a:tr h="475585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Tedavi</a:t>
                      </a:r>
                      <a:endParaRPr lang="tr-TR" sz="2000" dirty="0"/>
                    </a:p>
                  </a:txBody>
                  <a:tcPr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Gerekli</a:t>
                      </a:r>
                      <a:endParaRPr lang="tr-TR" sz="20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Gerekmez</a:t>
                      </a:r>
                      <a:endParaRPr lang="tr-TR" sz="20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pic>
        <p:nvPicPr>
          <p:cNvPr id="18434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6588224" y="6093296"/>
            <a:ext cx="1740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dirty="0" err="1" smtClean="0">
                <a:solidFill>
                  <a:srgbClr val="FF0000"/>
                </a:solidFill>
              </a:rPr>
              <a:t>Mestman</a:t>
            </a:r>
            <a:r>
              <a:rPr lang="tr-TR" dirty="0" smtClean="0">
                <a:solidFill>
                  <a:srgbClr val="FF0000"/>
                </a:solidFill>
              </a:rPr>
              <a:t> 2012)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err="1" smtClean="0">
                <a:solidFill>
                  <a:srgbClr val="990033"/>
                </a:solidFill>
              </a:rPr>
              <a:t>Subklinik</a:t>
            </a:r>
            <a:r>
              <a:rPr lang="tr-TR" b="1" dirty="0" smtClean="0">
                <a:solidFill>
                  <a:srgbClr val="990033"/>
                </a:solidFill>
              </a:rPr>
              <a:t> </a:t>
            </a:r>
            <a:r>
              <a:rPr lang="tr-TR" b="1" dirty="0" err="1" smtClean="0">
                <a:solidFill>
                  <a:srgbClr val="990033"/>
                </a:solidFill>
              </a:rPr>
              <a:t>hipertiroidi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tr-TR" dirty="0" smtClean="0"/>
              <a:t>Gebelerde % 1,7 				</a:t>
            </a:r>
            <a:r>
              <a:rPr lang="tr-TR" sz="1800" dirty="0" smtClean="0">
                <a:solidFill>
                  <a:srgbClr val="FF0000"/>
                </a:solidFill>
              </a:rPr>
              <a:t>(</a:t>
            </a:r>
            <a:r>
              <a:rPr lang="tr-TR" sz="1800" dirty="0" err="1" smtClean="0">
                <a:solidFill>
                  <a:srgbClr val="FF0000"/>
                </a:solidFill>
              </a:rPr>
              <a:t>Casey</a:t>
            </a:r>
            <a:r>
              <a:rPr lang="tr-TR" sz="1800" dirty="0" smtClean="0">
                <a:solidFill>
                  <a:srgbClr val="FF0000"/>
                </a:solidFill>
              </a:rPr>
              <a:t> 2006)</a:t>
            </a:r>
          </a:p>
          <a:p>
            <a:r>
              <a:rPr lang="tr-TR" dirty="0" smtClean="0"/>
              <a:t>TSH ↓, fT4 N, fT3 N</a:t>
            </a:r>
          </a:p>
          <a:p>
            <a:r>
              <a:rPr lang="tr-TR" dirty="0" smtClean="0"/>
              <a:t>Kötü gebelik </a:t>
            </a:r>
            <a:r>
              <a:rPr lang="tr-TR" dirty="0" err="1" smtClean="0"/>
              <a:t>prognozu</a:t>
            </a:r>
            <a:r>
              <a:rPr lang="tr-TR" dirty="0" smtClean="0"/>
              <a:t> ile birliktelik saptanmamış 		    </a:t>
            </a:r>
            <a:r>
              <a:rPr lang="tr-TR" sz="1800" dirty="0" smtClean="0">
                <a:solidFill>
                  <a:srgbClr val="FF0000"/>
                </a:solidFill>
              </a:rPr>
              <a:t>(</a:t>
            </a:r>
            <a:r>
              <a:rPr lang="tr-TR" sz="1800" dirty="0" err="1" smtClean="0">
                <a:solidFill>
                  <a:srgbClr val="FF0000"/>
                </a:solidFill>
              </a:rPr>
              <a:t>Casey</a:t>
            </a:r>
            <a:r>
              <a:rPr lang="tr-TR" sz="1800" dirty="0" smtClean="0">
                <a:solidFill>
                  <a:srgbClr val="FF0000"/>
                </a:solidFill>
              </a:rPr>
              <a:t> 2006, </a:t>
            </a:r>
            <a:r>
              <a:rPr lang="tr-TR" sz="1800" dirty="0" err="1" smtClean="0">
                <a:solidFill>
                  <a:srgbClr val="FF0000"/>
                </a:solidFill>
              </a:rPr>
              <a:t>Tudela</a:t>
            </a:r>
            <a:r>
              <a:rPr lang="tr-TR" sz="1800" dirty="0" smtClean="0">
                <a:solidFill>
                  <a:srgbClr val="FF0000"/>
                </a:solidFill>
              </a:rPr>
              <a:t> 2012, Wilson 2012)</a:t>
            </a:r>
          </a:p>
          <a:p>
            <a:r>
              <a:rPr lang="tr-TR" dirty="0" smtClean="0"/>
              <a:t>Gebelikte </a:t>
            </a:r>
            <a:r>
              <a:rPr lang="tr-TR" dirty="0" err="1" smtClean="0"/>
              <a:t>subklinik</a:t>
            </a:r>
            <a:r>
              <a:rPr lang="tr-TR" dirty="0" smtClean="0"/>
              <a:t> </a:t>
            </a:r>
            <a:r>
              <a:rPr lang="tr-TR" dirty="0" err="1" smtClean="0"/>
              <a:t>hipertirodi</a:t>
            </a:r>
            <a:r>
              <a:rPr lang="tr-TR" dirty="0" smtClean="0"/>
              <a:t> tedavisi önerilmiyor 		                             </a:t>
            </a:r>
            <a:r>
              <a:rPr lang="tr-TR" sz="1800" dirty="0" smtClean="0">
                <a:solidFill>
                  <a:srgbClr val="FF0000"/>
                </a:solidFill>
              </a:rPr>
              <a:t>(ACOG 2015)</a:t>
            </a:r>
          </a:p>
          <a:p>
            <a:endParaRPr lang="tr-TR" dirty="0"/>
          </a:p>
        </p:txBody>
      </p:sp>
      <p:pic>
        <p:nvPicPr>
          <p:cNvPr id="19458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3240360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smtClean="0"/>
              <a:t>HİPOTİROİDİZM</a:t>
            </a:r>
            <a:endParaRPr lang="tr-TR" b="1" dirty="0"/>
          </a:p>
        </p:txBody>
      </p:sp>
      <p:pic>
        <p:nvPicPr>
          <p:cNvPr id="20482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err="1" smtClean="0">
                <a:solidFill>
                  <a:srgbClr val="990033"/>
                </a:solidFill>
              </a:rPr>
              <a:t>Hipotiroidi</a:t>
            </a:r>
            <a:r>
              <a:rPr lang="tr-TR" dirty="0" smtClean="0">
                <a:solidFill>
                  <a:srgbClr val="990033"/>
                </a:solidFill>
              </a:rPr>
              <a:t> </a:t>
            </a:r>
            <a:endParaRPr lang="tr-TR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tr-TR" sz="3800" dirty="0" smtClean="0"/>
              <a:t>Gebede % 0,2-1			          </a:t>
            </a:r>
            <a:r>
              <a:rPr lang="tr-TR" sz="2600" dirty="0" smtClean="0">
                <a:solidFill>
                  <a:srgbClr val="FF0000"/>
                </a:solidFill>
              </a:rPr>
              <a:t>(</a:t>
            </a:r>
            <a:r>
              <a:rPr lang="tr-TR" sz="2600" dirty="0" err="1" smtClean="0">
                <a:solidFill>
                  <a:srgbClr val="FF0000"/>
                </a:solidFill>
              </a:rPr>
              <a:t>Mitchell</a:t>
            </a:r>
            <a:r>
              <a:rPr lang="tr-TR" sz="2600" dirty="0" smtClean="0">
                <a:solidFill>
                  <a:srgbClr val="FF0000"/>
                </a:solidFill>
              </a:rPr>
              <a:t> 2003, </a:t>
            </a:r>
            <a:r>
              <a:rPr lang="tr-TR" sz="2600" dirty="0" err="1" smtClean="0">
                <a:solidFill>
                  <a:srgbClr val="FF0000"/>
                </a:solidFill>
              </a:rPr>
              <a:t>Casey</a:t>
            </a:r>
            <a:r>
              <a:rPr lang="tr-TR" sz="2600" dirty="0" smtClean="0">
                <a:solidFill>
                  <a:srgbClr val="FF0000"/>
                </a:solidFill>
              </a:rPr>
              <a:t> 2006)</a:t>
            </a:r>
          </a:p>
          <a:p>
            <a:r>
              <a:rPr lang="tr-TR" sz="3800" dirty="0" smtClean="0"/>
              <a:t>TSH ↑, fT4↓, </a:t>
            </a:r>
            <a:r>
              <a:rPr lang="tr-TR" sz="3800" dirty="0" err="1" smtClean="0"/>
              <a:t>tiroid</a:t>
            </a:r>
            <a:r>
              <a:rPr lang="tr-TR" sz="3800" dirty="0" smtClean="0"/>
              <a:t> </a:t>
            </a:r>
            <a:r>
              <a:rPr lang="tr-TR" sz="3800" dirty="0" err="1" smtClean="0"/>
              <a:t>otoantikorları</a:t>
            </a:r>
            <a:r>
              <a:rPr lang="tr-TR" sz="3800" dirty="0" smtClean="0"/>
              <a:t> + </a:t>
            </a:r>
            <a:r>
              <a:rPr lang="tr-TR" sz="3400" dirty="0" smtClean="0"/>
              <a:t>(Anti TG, Anti TPO)</a:t>
            </a:r>
            <a:r>
              <a:rPr lang="tr-TR" sz="3800" dirty="0" smtClean="0"/>
              <a:t> </a:t>
            </a:r>
          </a:p>
          <a:p>
            <a:r>
              <a:rPr lang="tr-TR" sz="3800" dirty="0" smtClean="0"/>
              <a:t>TSH&gt;10 </a:t>
            </a:r>
            <a:r>
              <a:rPr lang="tr-TR" sz="3800" dirty="0" err="1" smtClean="0"/>
              <a:t>mIU</a:t>
            </a:r>
            <a:r>
              <a:rPr lang="tr-TR" sz="3800" dirty="0" smtClean="0"/>
              <a:t>/L ise T4 bakmaksızın tanı konulur   </a:t>
            </a:r>
            <a:r>
              <a:rPr lang="tr-TR" sz="2600" dirty="0" smtClean="0">
                <a:solidFill>
                  <a:srgbClr val="FF0000"/>
                </a:solidFill>
              </a:rPr>
              <a:t>(ATA 2011)</a:t>
            </a:r>
          </a:p>
          <a:p>
            <a:r>
              <a:rPr lang="tr-TR" sz="3800" dirty="0" smtClean="0"/>
              <a:t>Semptomlar gebelikle maskelenebilir</a:t>
            </a:r>
          </a:p>
          <a:p>
            <a:r>
              <a:rPr lang="tr-TR" sz="3800" dirty="0" err="1" smtClean="0"/>
              <a:t>Etyoloji</a:t>
            </a:r>
            <a:r>
              <a:rPr lang="tr-TR" sz="3800" dirty="0" smtClean="0"/>
              <a:t>:	 </a:t>
            </a:r>
            <a:r>
              <a:rPr lang="tr-TR" dirty="0" smtClean="0"/>
              <a:t>- </a:t>
            </a:r>
            <a:r>
              <a:rPr lang="tr-TR" sz="3500" dirty="0" smtClean="0"/>
              <a:t>iyot eksikliği </a:t>
            </a:r>
          </a:p>
          <a:p>
            <a:pPr lvl="1">
              <a:buNone/>
            </a:pPr>
            <a:r>
              <a:rPr lang="tr-TR" sz="3500" dirty="0" smtClean="0"/>
              <a:t>   	                - </a:t>
            </a:r>
            <a:r>
              <a:rPr lang="tr-TR" sz="3500" dirty="0" err="1" smtClean="0"/>
              <a:t>Haşimato</a:t>
            </a:r>
            <a:r>
              <a:rPr lang="tr-TR" sz="3500" dirty="0" smtClean="0"/>
              <a:t> </a:t>
            </a:r>
            <a:r>
              <a:rPr lang="tr-TR" sz="3500" dirty="0" err="1" smtClean="0"/>
              <a:t>tiroiditi</a:t>
            </a:r>
            <a:r>
              <a:rPr lang="tr-TR" sz="3500" dirty="0" smtClean="0"/>
              <a:t> (I yeterli bölgede en sık) </a:t>
            </a:r>
          </a:p>
          <a:p>
            <a:pPr lvl="1">
              <a:buNone/>
            </a:pPr>
            <a:r>
              <a:rPr lang="tr-TR" sz="3500" dirty="0"/>
              <a:t>	</a:t>
            </a:r>
            <a:r>
              <a:rPr lang="tr-TR" sz="3500" dirty="0" smtClean="0"/>
              <a:t>		 - </a:t>
            </a:r>
            <a:r>
              <a:rPr lang="tr-TR" sz="3500" dirty="0" err="1" smtClean="0"/>
              <a:t>Subakut</a:t>
            </a:r>
            <a:r>
              <a:rPr lang="tr-TR" sz="3500" dirty="0" smtClean="0"/>
              <a:t> </a:t>
            </a:r>
            <a:r>
              <a:rPr lang="tr-TR" sz="3500" dirty="0" err="1" smtClean="0"/>
              <a:t>tiroidit</a:t>
            </a:r>
            <a:endParaRPr lang="tr-TR" sz="3500" dirty="0" smtClean="0"/>
          </a:p>
          <a:p>
            <a:pPr lvl="1">
              <a:buNone/>
            </a:pPr>
            <a:r>
              <a:rPr lang="tr-TR" sz="3500" dirty="0"/>
              <a:t>	</a:t>
            </a:r>
            <a:r>
              <a:rPr lang="tr-TR" sz="3500" dirty="0" smtClean="0"/>
              <a:t>		 - </a:t>
            </a:r>
            <a:r>
              <a:rPr lang="tr-TR" sz="3500" dirty="0" err="1" smtClean="0"/>
              <a:t>Tiroid</a:t>
            </a:r>
            <a:r>
              <a:rPr lang="tr-TR" sz="3500" dirty="0" smtClean="0"/>
              <a:t> </a:t>
            </a:r>
            <a:r>
              <a:rPr lang="tr-TR" sz="3500" dirty="0" err="1" smtClean="0"/>
              <a:t>ablasyonu</a:t>
            </a:r>
            <a:r>
              <a:rPr lang="tr-TR" sz="3500" dirty="0" smtClean="0"/>
              <a:t> (cerrahi/ radyoaktif iyot)</a:t>
            </a:r>
          </a:p>
          <a:p>
            <a:pPr lvl="1">
              <a:buNone/>
            </a:pPr>
            <a:r>
              <a:rPr lang="tr-TR" sz="3500" dirty="0"/>
              <a:t>	</a:t>
            </a:r>
            <a:r>
              <a:rPr lang="tr-TR" sz="3500" dirty="0" smtClean="0"/>
              <a:t>		 - İlaçlar</a:t>
            </a:r>
          </a:p>
          <a:p>
            <a:pPr lvl="1">
              <a:buNone/>
            </a:pPr>
            <a:r>
              <a:rPr lang="tr-TR" sz="3500" dirty="0"/>
              <a:t>	</a:t>
            </a:r>
            <a:r>
              <a:rPr lang="tr-TR" sz="3500" dirty="0" smtClean="0"/>
              <a:t>		 - </a:t>
            </a:r>
            <a:r>
              <a:rPr lang="tr-TR" sz="3500" dirty="0" err="1" smtClean="0"/>
              <a:t>Hipotalamo</a:t>
            </a:r>
            <a:r>
              <a:rPr lang="tr-TR" sz="3500" dirty="0" smtClean="0"/>
              <a:t>-</a:t>
            </a:r>
            <a:r>
              <a:rPr lang="tr-TR" sz="3500" dirty="0" err="1" smtClean="0"/>
              <a:t>hipofizer</a:t>
            </a:r>
            <a:r>
              <a:rPr lang="tr-TR" sz="3500" dirty="0" smtClean="0"/>
              <a:t> nedenler</a:t>
            </a:r>
          </a:p>
          <a:p>
            <a:pPr lvl="4">
              <a:buFontTx/>
              <a:buChar char="-"/>
            </a:pPr>
            <a:endParaRPr lang="tr-TR" dirty="0" smtClean="0"/>
          </a:p>
          <a:p>
            <a:endParaRPr lang="tr-TR" dirty="0"/>
          </a:p>
        </p:txBody>
      </p:sp>
      <p:pic>
        <p:nvPicPr>
          <p:cNvPr id="21506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err="1" smtClean="0">
                <a:solidFill>
                  <a:srgbClr val="990033"/>
                </a:solidFill>
              </a:rPr>
              <a:t>Hipotiroidi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032448" cy="4525963"/>
          </a:xfrm>
          <a:solidFill>
            <a:srgbClr val="FFFF99"/>
          </a:solidFill>
          <a:ln w="28575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Bulgular;</a:t>
            </a:r>
          </a:p>
          <a:p>
            <a:r>
              <a:rPr lang="tr-TR" dirty="0" smtClean="0"/>
              <a:t>Kilo alımı</a:t>
            </a:r>
          </a:p>
          <a:p>
            <a:r>
              <a:rPr lang="tr-TR" dirty="0" smtClean="0"/>
              <a:t>Egzersiz kapasitesinde ↓</a:t>
            </a:r>
          </a:p>
          <a:p>
            <a:r>
              <a:rPr lang="tr-TR" dirty="0" smtClean="0"/>
              <a:t>Soğuk </a:t>
            </a:r>
            <a:r>
              <a:rPr lang="tr-TR" dirty="0" err="1" smtClean="0"/>
              <a:t>intoleransı</a:t>
            </a:r>
            <a:endParaRPr lang="tr-TR" dirty="0" smtClean="0"/>
          </a:p>
          <a:p>
            <a:r>
              <a:rPr lang="tr-TR" dirty="0" err="1" smtClean="0"/>
              <a:t>Konstipasyon</a:t>
            </a:r>
            <a:endParaRPr lang="tr-TR" dirty="0" smtClean="0"/>
          </a:p>
          <a:p>
            <a:r>
              <a:rPr lang="tr-TR" dirty="0" smtClean="0"/>
              <a:t>Saç dökülmesi</a:t>
            </a:r>
          </a:p>
          <a:p>
            <a:r>
              <a:rPr lang="tr-TR" dirty="0" smtClean="0"/>
              <a:t>Kuru cilt</a:t>
            </a:r>
          </a:p>
          <a:p>
            <a:r>
              <a:rPr lang="tr-TR" dirty="0" smtClean="0"/>
              <a:t>Guatr 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464496" cy="4525963"/>
          </a:xfrm>
          <a:solidFill>
            <a:srgbClr val="FFCCCC"/>
          </a:solidFill>
          <a:ln w="28575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Gebelik komplikasyonları;</a:t>
            </a:r>
          </a:p>
          <a:p>
            <a:r>
              <a:rPr lang="tr-TR" dirty="0" err="1" smtClean="0"/>
              <a:t>Abortus</a:t>
            </a:r>
            <a:endParaRPr lang="tr-TR" dirty="0" smtClean="0"/>
          </a:p>
          <a:p>
            <a:r>
              <a:rPr lang="tr-TR" dirty="0" err="1" smtClean="0"/>
              <a:t>Preeklampsi</a:t>
            </a:r>
            <a:r>
              <a:rPr lang="tr-TR" dirty="0" smtClean="0"/>
              <a:t>/ hipertansiyon</a:t>
            </a:r>
          </a:p>
          <a:p>
            <a:r>
              <a:rPr lang="tr-TR" dirty="0" err="1" smtClean="0"/>
              <a:t>Ablasyo</a:t>
            </a:r>
            <a:r>
              <a:rPr lang="tr-TR" dirty="0" smtClean="0"/>
              <a:t> plasenta</a:t>
            </a:r>
          </a:p>
          <a:p>
            <a:r>
              <a:rPr lang="tr-TR" dirty="0" smtClean="0"/>
              <a:t>Ölü doğum</a:t>
            </a:r>
          </a:p>
          <a:p>
            <a:r>
              <a:rPr lang="tr-TR" dirty="0" err="1" smtClean="0"/>
              <a:t>Prematürite</a:t>
            </a:r>
            <a:r>
              <a:rPr lang="tr-TR" dirty="0" smtClean="0"/>
              <a:t> (&lt; 32 </a:t>
            </a:r>
            <a:r>
              <a:rPr lang="tr-TR" dirty="0" err="1" smtClean="0"/>
              <a:t>hf</a:t>
            </a:r>
            <a:r>
              <a:rPr lang="tr-TR" dirty="0" smtClean="0"/>
              <a:t>)</a:t>
            </a:r>
          </a:p>
          <a:p>
            <a:r>
              <a:rPr lang="tr-TR" dirty="0" smtClean="0"/>
              <a:t>LBW</a:t>
            </a:r>
          </a:p>
          <a:p>
            <a:r>
              <a:rPr lang="tr-TR" dirty="0" err="1" smtClean="0"/>
              <a:t>Fetal</a:t>
            </a:r>
            <a:r>
              <a:rPr lang="tr-TR" dirty="0" smtClean="0"/>
              <a:t> kalp hızı anomalileri</a:t>
            </a:r>
          </a:p>
          <a:p>
            <a:r>
              <a:rPr lang="tr-TR" dirty="0" err="1" smtClean="0"/>
              <a:t>Nöropsikolojik</a:t>
            </a:r>
            <a:r>
              <a:rPr lang="tr-TR" dirty="0" smtClean="0"/>
              <a:t> ve </a:t>
            </a:r>
            <a:r>
              <a:rPr lang="tr-TR" dirty="0" err="1" smtClean="0"/>
              <a:t>kognitif</a:t>
            </a:r>
            <a:r>
              <a:rPr lang="tr-TR" dirty="0" smtClean="0"/>
              <a:t> gelişim anomalileri</a:t>
            </a:r>
          </a:p>
          <a:p>
            <a:pPr>
              <a:buNone/>
            </a:pPr>
            <a:r>
              <a:rPr lang="tr-TR" sz="2100" dirty="0" smtClean="0">
                <a:solidFill>
                  <a:srgbClr val="FF0000"/>
                </a:solidFill>
              </a:rPr>
              <a:t>    (</a:t>
            </a:r>
            <a:r>
              <a:rPr lang="tr-TR" sz="2100" dirty="0" err="1" smtClean="0">
                <a:solidFill>
                  <a:srgbClr val="FF0000"/>
                </a:solidFill>
              </a:rPr>
              <a:t>Davis</a:t>
            </a:r>
            <a:r>
              <a:rPr lang="tr-TR" sz="2100" dirty="0" smtClean="0">
                <a:solidFill>
                  <a:srgbClr val="FF0000"/>
                </a:solidFill>
              </a:rPr>
              <a:t> 1988,  </a:t>
            </a:r>
            <a:r>
              <a:rPr lang="tr-TR" sz="2100" dirty="0" err="1" smtClean="0">
                <a:solidFill>
                  <a:srgbClr val="FF0000"/>
                </a:solidFill>
              </a:rPr>
              <a:t>Leung</a:t>
            </a:r>
            <a:r>
              <a:rPr lang="tr-TR" sz="2100" dirty="0" smtClean="0">
                <a:solidFill>
                  <a:srgbClr val="FF0000"/>
                </a:solidFill>
              </a:rPr>
              <a:t> 1993, </a:t>
            </a:r>
            <a:r>
              <a:rPr lang="tr-TR" sz="2100" dirty="0" err="1" smtClean="0">
                <a:solidFill>
                  <a:srgbClr val="FF0000"/>
                </a:solidFill>
              </a:rPr>
              <a:t>Haddow</a:t>
            </a:r>
            <a:r>
              <a:rPr lang="tr-TR" sz="2100" dirty="0" smtClean="0">
                <a:solidFill>
                  <a:srgbClr val="FF0000"/>
                </a:solidFill>
              </a:rPr>
              <a:t> 1999, </a:t>
            </a:r>
            <a:r>
              <a:rPr lang="tr-TR" sz="2100" dirty="0" err="1" smtClean="0">
                <a:solidFill>
                  <a:srgbClr val="FF0000"/>
                </a:solidFill>
              </a:rPr>
              <a:t>Casey</a:t>
            </a:r>
            <a:r>
              <a:rPr lang="tr-TR" sz="2100" dirty="0" smtClean="0">
                <a:solidFill>
                  <a:srgbClr val="FF0000"/>
                </a:solidFill>
              </a:rPr>
              <a:t> 2006, </a:t>
            </a:r>
            <a:r>
              <a:rPr lang="tr-TR" sz="2100" dirty="0" err="1" smtClean="0">
                <a:solidFill>
                  <a:srgbClr val="FF0000"/>
                </a:solidFill>
              </a:rPr>
              <a:t>Negro</a:t>
            </a:r>
            <a:r>
              <a:rPr lang="tr-TR" sz="2100" dirty="0" smtClean="0">
                <a:solidFill>
                  <a:srgbClr val="FF0000"/>
                </a:solidFill>
              </a:rPr>
              <a:t> 2010, </a:t>
            </a:r>
            <a:r>
              <a:rPr lang="tr-TR" sz="2100" dirty="0" err="1" smtClean="0">
                <a:solidFill>
                  <a:srgbClr val="FF0000"/>
                </a:solidFill>
              </a:rPr>
              <a:t>Yazbeck</a:t>
            </a:r>
            <a:r>
              <a:rPr lang="tr-TR" sz="2100" dirty="0" smtClean="0">
                <a:solidFill>
                  <a:srgbClr val="FF0000"/>
                </a:solidFill>
              </a:rPr>
              <a:t> 2012)</a:t>
            </a:r>
          </a:p>
          <a:p>
            <a:endParaRPr lang="tr-TR" dirty="0"/>
          </a:p>
        </p:txBody>
      </p:sp>
      <p:pic>
        <p:nvPicPr>
          <p:cNvPr id="22530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67544" y="1916833"/>
            <a:ext cx="8229600" cy="3744416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tr-TR" dirty="0" smtClean="0"/>
              <a:t>Kadınlarda üreme çağında diyabetten sonra en sık görülen </a:t>
            </a:r>
            <a:r>
              <a:rPr lang="tr-TR" dirty="0" err="1" smtClean="0"/>
              <a:t>endokrinopati</a:t>
            </a:r>
            <a:endParaRPr lang="tr-TR" dirty="0" smtClean="0"/>
          </a:p>
          <a:p>
            <a:r>
              <a:rPr lang="tr-TR" dirty="0" smtClean="0"/>
              <a:t>Gebelikte </a:t>
            </a:r>
            <a:r>
              <a:rPr lang="tr-TR" dirty="0" err="1" smtClean="0"/>
              <a:t>tiroid</a:t>
            </a:r>
            <a:r>
              <a:rPr lang="tr-TR" dirty="0" smtClean="0"/>
              <a:t> </a:t>
            </a:r>
            <a:r>
              <a:rPr lang="tr-TR" dirty="0" err="1" smtClean="0"/>
              <a:t>disfonksiyonu</a:t>
            </a:r>
            <a:r>
              <a:rPr lang="tr-TR" dirty="0" smtClean="0"/>
              <a:t> % 2-3</a:t>
            </a:r>
          </a:p>
          <a:p>
            <a:r>
              <a:rPr lang="tr-TR" dirty="0" smtClean="0"/>
              <a:t>Gebelik, </a:t>
            </a:r>
            <a:r>
              <a:rPr lang="tr-TR" dirty="0" err="1" smtClean="0"/>
              <a:t>tiroid</a:t>
            </a:r>
            <a:r>
              <a:rPr lang="tr-TR" dirty="0" smtClean="0"/>
              <a:t> fonksiyonlarını etkilemekte</a:t>
            </a:r>
          </a:p>
          <a:p>
            <a:r>
              <a:rPr lang="tr-TR" dirty="0" err="1" smtClean="0"/>
              <a:t>Tiroid</a:t>
            </a:r>
            <a:r>
              <a:rPr lang="tr-TR" dirty="0" smtClean="0"/>
              <a:t> </a:t>
            </a:r>
            <a:r>
              <a:rPr lang="tr-TR" dirty="0" err="1" smtClean="0"/>
              <a:t>disfonksiyonları</a:t>
            </a:r>
            <a:r>
              <a:rPr lang="tr-TR" dirty="0" smtClean="0"/>
              <a:t> tedavi edilmez ise </a:t>
            </a:r>
            <a:r>
              <a:rPr lang="tr-TR" dirty="0" err="1" smtClean="0"/>
              <a:t>maternal</a:t>
            </a:r>
            <a:r>
              <a:rPr lang="tr-TR" dirty="0"/>
              <a:t> </a:t>
            </a:r>
            <a:r>
              <a:rPr lang="tr-TR" dirty="0" smtClean="0"/>
              <a:t>ve </a:t>
            </a:r>
            <a:r>
              <a:rPr lang="tr-TR" dirty="0" err="1" smtClean="0"/>
              <a:t>fetal</a:t>
            </a:r>
            <a:r>
              <a:rPr lang="tr-TR" dirty="0" smtClean="0"/>
              <a:t> komplikasyonlar artmakta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097" name="Picture 1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rgbClr val="990033"/>
                </a:solidFill>
              </a:rPr>
              <a:t>Haşimato</a:t>
            </a:r>
            <a:r>
              <a:rPr lang="tr-TR" b="1" dirty="0" smtClean="0">
                <a:solidFill>
                  <a:srgbClr val="990033"/>
                </a:solidFill>
              </a:rPr>
              <a:t> </a:t>
            </a:r>
            <a:r>
              <a:rPr lang="tr-TR" b="1" dirty="0" err="1" smtClean="0">
                <a:solidFill>
                  <a:srgbClr val="990033"/>
                </a:solidFill>
              </a:rPr>
              <a:t>tiroiditi</a:t>
            </a:r>
            <a:r>
              <a:rPr lang="tr-TR" b="1" dirty="0" smtClean="0">
                <a:solidFill>
                  <a:srgbClr val="990033"/>
                </a:solidFill>
              </a:rPr>
              <a:t/>
            </a:r>
            <a:br>
              <a:rPr lang="tr-TR" b="1" dirty="0" smtClean="0">
                <a:solidFill>
                  <a:srgbClr val="990033"/>
                </a:solidFill>
              </a:rPr>
            </a:br>
            <a:r>
              <a:rPr lang="tr-TR" b="1" dirty="0" smtClean="0">
                <a:solidFill>
                  <a:srgbClr val="990033"/>
                </a:solidFill>
              </a:rPr>
              <a:t> (Kronik </a:t>
            </a:r>
            <a:r>
              <a:rPr lang="tr-TR" b="1" dirty="0" err="1" smtClean="0">
                <a:solidFill>
                  <a:srgbClr val="990033"/>
                </a:solidFill>
              </a:rPr>
              <a:t>otoimmum</a:t>
            </a:r>
            <a:r>
              <a:rPr lang="tr-TR" b="1" dirty="0" smtClean="0">
                <a:solidFill>
                  <a:srgbClr val="990033"/>
                </a:solidFill>
              </a:rPr>
              <a:t> </a:t>
            </a:r>
            <a:r>
              <a:rPr lang="tr-TR" b="1" dirty="0" err="1" smtClean="0">
                <a:solidFill>
                  <a:srgbClr val="990033"/>
                </a:solidFill>
              </a:rPr>
              <a:t>tiroidit</a:t>
            </a:r>
            <a:r>
              <a:rPr lang="tr-TR" b="1" dirty="0" smtClean="0">
                <a:solidFill>
                  <a:srgbClr val="990033"/>
                </a:solidFill>
              </a:rPr>
              <a:t>)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</a:ln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İyot eksikliği olmayan bölgelerde en sık neden</a:t>
            </a:r>
          </a:p>
          <a:p>
            <a:r>
              <a:rPr lang="tr-TR" dirty="0" smtClean="0"/>
              <a:t>Hastaların % 10’u </a:t>
            </a:r>
            <a:r>
              <a:rPr lang="tr-TR" dirty="0" err="1" smtClean="0"/>
              <a:t>hipotiroid</a:t>
            </a:r>
            <a:r>
              <a:rPr lang="tr-TR" dirty="0" smtClean="0"/>
              <a:t>, yaşla bu oran ↑</a:t>
            </a:r>
          </a:p>
          <a:p>
            <a:r>
              <a:rPr lang="tr-TR" dirty="0" smtClean="0"/>
              <a:t>Muayenede guatr +/-</a:t>
            </a:r>
          </a:p>
          <a:p>
            <a:r>
              <a:rPr lang="tr-TR" dirty="0" smtClean="0"/>
              <a:t>Hastaların % 10’unda </a:t>
            </a:r>
            <a:r>
              <a:rPr lang="tr-TR" dirty="0" err="1" smtClean="0"/>
              <a:t>tiroid</a:t>
            </a:r>
            <a:r>
              <a:rPr lang="tr-TR" dirty="0" smtClean="0"/>
              <a:t> </a:t>
            </a:r>
            <a:r>
              <a:rPr lang="tr-TR" dirty="0" err="1" smtClean="0"/>
              <a:t>otoantikorları</a:t>
            </a:r>
            <a:r>
              <a:rPr lang="tr-TR" dirty="0" smtClean="0"/>
              <a:t> bir/ daha fazlası + </a:t>
            </a:r>
            <a:r>
              <a:rPr lang="tr-TR" sz="2800" dirty="0" smtClean="0"/>
              <a:t>(Anti TG, Anti TPO, </a:t>
            </a:r>
            <a:r>
              <a:rPr lang="tr-TR" sz="2800" dirty="0" err="1" smtClean="0"/>
              <a:t>TRAb</a:t>
            </a:r>
            <a:r>
              <a:rPr lang="tr-TR" sz="2800" dirty="0" smtClean="0"/>
              <a:t>)</a:t>
            </a:r>
          </a:p>
        </p:txBody>
      </p:sp>
      <p:pic>
        <p:nvPicPr>
          <p:cNvPr id="23554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err="1" smtClean="0">
                <a:solidFill>
                  <a:srgbClr val="990033"/>
                </a:solidFill>
              </a:rPr>
              <a:t>Hipotiroidizm</a:t>
            </a:r>
            <a:r>
              <a:rPr lang="tr-TR" b="1" dirty="0" smtClean="0">
                <a:solidFill>
                  <a:srgbClr val="990033"/>
                </a:solidFill>
              </a:rPr>
              <a:t> tedavisi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tr-TR" dirty="0"/>
              <a:t>LT4 </a:t>
            </a:r>
            <a:r>
              <a:rPr lang="tr-TR" dirty="0" smtClean="0"/>
              <a:t> (ATA, ES)                                         </a:t>
            </a:r>
            <a:r>
              <a:rPr lang="tr-TR" sz="2100" dirty="0" smtClean="0">
                <a:solidFill>
                  <a:srgbClr val="FF0000"/>
                </a:solidFill>
              </a:rPr>
              <a:t> (</a:t>
            </a:r>
            <a:r>
              <a:rPr lang="tr-TR" sz="2100" dirty="0" err="1" smtClean="0">
                <a:solidFill>
                  <a:srgbClr val="FF0000"/>
                </a:solidFill>
              </a:rPr>
              <a:t>Casey</a:t>
            </a:r>
            <a:r>
              <a:rPr lang="tr-TR" sz="2100" dirty="0" smtClean="0">
                <a:solidFill>
                  <a:srgbClr val="FF0000"/>
                </a:solidFill>
              </a:rPr>
              <a:t> 2006, </a:t>
            </a:r>
            <a:r>
              <a:rPr lang="tr-TR" sz="2100" dirty="0" err="1" smtClean="0">
                <a:solidFill>
                  <a:srgbClr val="FF0000"/>
                </a:solidFill>
              </a:rPr>
              <a:t>Garber</a:t>
            </a:r>
            <a:r>
              <a:rPr lang="tr-TR" sz="2100" dirty="0" smtClean="0">
                <a:solidFill>
                  <a:srgbClr val="FF0000"/>
                </a:solidFill>
              </a:rPr>
              <a:t> 2013)</a:t>
            </a:r>
            <a:endParaRPr lang="tr-TR" sz="2100" dirty="0">
              <a:solidFill>
                <a:srgbClr val="FF0000"/>
              </a:solidFill>
            </a:endParaRPr>
          </a:p>
          <a:p>
            <a:r>
              <a:rPr lang="tr-TR" dirty="0" smtClean="0"/>
              <a:t>Başlangıç </a:t>
            </a:r>
            <a:r>
              <a:rPr lang="tr-TR" dirty="0"/>
              <a:t>dozu 100-150 </a:t>
            </a:r>
            <a:r>
              <a:rPr lang="tr-TR" dirty="0" smtClean="0"/>
              <a:t>µg/gün, 25-50 µg artış</a:t>
            </a:r>
            <a:endParaRPr lang="tr-TR" dirty="0"/>
          </a:p>
          <a:p>
            <a:r>
              <a:rPr lang="tr-TR" dirty="0" smtClean="0"/>
              <a:t>Takip TSH ile (4-6 haftalık aralıklarla) </a:t>
            </a:r>
            <a:endParaRPr lang="tr-TR" dirty="0"/>
          </a:p>
          <a:p>
            <a:pPr lvl="1"/>
            <a:r>
              <a:rPr lang="tr-TR" dirty="0" smtClean="0"/>
              <a:t>1</a:t>
            </a:r>
            <a:r>
              <a:rPr lang="tr-TR" dirty="0"/>
              <a:t>. </a:t>
            </a:r>
            <a:r>
              <a:rPr lang="tr-TR" dirty="0" err="1"/>
              <a:t>trimesterde</a:t>
            </a:r>
            <a:r>
              <a:rPr lang="tr-TR" dirty="0"/>
              <a:t> </a:t>
            </a:r>
            <a:r>
              <a:rPr lang="tr-TR" dirty="0" smtClean="0"/>
              <a:t>2,5mIU/L </a:t>
            </a:r>
            <a:endParaRPr lang="tr-TR" dirty="0"/>
          </a:p>
          <a:p>
            <a:pPr lvl="1"/>
            <a:r>
              <a:rPr lang="es-ES" dirty="0" smtClean="0"/>
              <a:t>2</a:t>
            </a:r>
            <a:r>
              <a:rPr lang="es-ES" dirty="0"/>
              <a:t>. ve 3. trimesterde </a:t>
            </a:r>
            <a:r>
              <a:rPr lang="es-ES" dirty="0" smtClean="0"/>
              <a:t>3</a:t>
            </a:r>
            <a:r>
              <a:rPr lang="tr-TR" dirty="0" smtClean="0"/>
              <a:t>,</a:t>
            </a:r>
            <a:r>
              <a:rPr lang="es-ES" dirty="0" smtClean="0"/>
              <a:t>0mIU/L </a:t>
            </a:r>
            <a:endParaRPr lang="es-ES" dirty="0"/>
          </a:p>
          <a:p>
            <a:r>
              <a:rPr lang="tr-TR" dirty="0" smtClean="0"/>
              <a:t>Gebelik öncesi LT4 kullananda ilk </a:t>
            </a:r>
            <a:r>
              <a:rPr lang="tr-TR" dirty="0" err="1" smtClean="0"/>
              <a:t>trimesterde</a:t>
            </a:r>
            <a:r>
              <a:rPr lang="tr-TR" dirty="0" smtClean="0"/>
              <a:t> doz % 30-50 ↑, ilerleyen dönemde azaltılır</a:t>
            </a:r>
          </a:p>
          <a:p>
            <a:pPr>
              <a:buNone/>
            </a:pPr>
            <a:r>
              <a:rPr lang="tr-TR" sz="2100" dirty="0" smtClean="0">
                <a:solidFill>
                  <a:srgbClr val="FF0000"/>
                </a:solidFill>
              </a:rPr>
              <a:t>                                                                              (Yassa 2010, </a:t>
            </a:r>
            <a:r>
              <a:rPr lang="tr-TR" sz="2100" dirty="0" err="1" smtClean="0">
                <a:solidFill>
                  <a:srgbClr val="FF0000"/>
                </a:solidFill>
              </a:rPr>
              <a:t>Alexander</a:t>
            </a:r>
            <a:r>
              <a:rPr lang="tr-TR" sz="2100" dirty="0" smtClean="0">
                <a:solidFill>
                  <a:srgbClr val="FF0000"/>
                </a:solidFill>
              </a:rPr>
              <a:t> 2004, ACOG 2015)</a:t>
            </a:r>
            <a:endParaRPr lang="tr-TR" sz="2100" dirty="0">
              <a:solidFill>
                <a:srgbClr val="FF0000"/>
              </a:solidFill>
            </a:endParaRPr>
          </a:p>
          <a:p>
            <a:r>
              <a:rPr lang="tr-TR" dirty="0" smtClean="0"/>
              <a:t>Doğum sonrası, doğum öncesi LT4 dozuna geçiş (TSH 6-8 </a:t>
            </a:r>
            <a:r>
              <a:rPr lang="tr-TR" dirty="0" err="1" smtClean="0"/>
              <a:t>hf</a:t>
            </a:r>
            <a:r>
              <a:rPr lang="tr-TR" dirty="0" smtClean="0"/>
              <a:t> ara ile takip)</a:t>
            </a:r>
          </a:p>
          <a:p>
            <a:r>
              <a:rPr lang="tr-TR" dirty="0" smtClean="0"/>
              <a:t>LT4 süte az geçer, emzirmeye engel değil 	    </a:t>
            </a:r>
            <a:r>
              <a:rPr lang="tr-TR" sz="2100" dirty="0" smtClean="0">
                <a:solidFill>
                  <a:srgbClr val="FF0000"/>
                </a:solidFill>
              </a:rPr>
              <a:t>(</a:t>
            </a:r>
            <a:r>
              <a:rPr lang="tr-TR" sz="2100" dirty="0" err="1" smtClean="0">
                <a:solidFill>
                  <a:srgbClr val="FF0000"/>
                </a:solidFill>
              </a:rPr>
              <a:t>Cignini</a:t>
            </a:r>
            <a:r>
              <a:rPr lang="tr-TR" sz="2100" dirty="0" smtClean="0">
                <a:solidFill>
                  <a:srgbClr val="FF0000"/>
                </a:solidFill>
              </a:rPr>
              <a:t> 2012)</a:t>
            </a:r>
            <a:endParaRPr lang="tr-TR" sz="2100" dirty="0">
              <a:solidFill>
                <a:srgbClr val="FF0000"/>
              </a:solidFill>
            </a:endParaRPr>
          </a:p>
        </p:txBody>
      </p:sp>
      <p:pic>
        <p:nvPicPr>
          <p:cNvPr id="24578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552728" cy="648072"/>
          </a:xfrm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990033"/>
                </a:solidFill>
              </a:rPr>
              <a:t>       Gebelikte </a:t>
            </a:r>
            <a:r>
              <a:rPr lang="tr-TR" sz="3200" dirty="0" err="1" smtClean="0">
                <a:solidFill>
                  <a:srgbClr val="990033"/>
                </a:solidFill>
              </a:rPr>
              <a:t>hipotiroidi</a:t>
            </a:r>
            <a:r>
              <a:rPr lang="tr-TR" sz="3200" dirty="0" smtClean="0">
                <a:solidFill>
                  <a:srgbClr val="990033"/>
                </a:solidFill>
              </a:rPr>
              <a:t> yönetimi</a:t>
            </a:r>
            <a:endParaRPr lang="tr-TR" sz="3200" dirty="0">
              <a:solidFill>
                <a:srgbClr val="990033"/>
              </a:solidFill>
            </a:endParaRPr>
          </a:p>
        </p:txBody>
      </p:sp>
      <p:graphicFrame>
        <p:nvGraphicFramePr>
          <p:cNvPr id="5" name="4 Resim Yer Tutucusu"/>
          <p:cNvGraphicFramePr>
            <a:graphicFrameLocks noGrp="1"/>
          </p:cNvGraphicFramePr>
          <p:nvPr>
            <p:ph type="pic" idx="1"/>
          </p:nvPr>
        </p:nvGraphicFramePr>
        <p:xfrm>
          <a:off x="1331640" y="970384"/>
          <a:ext cx="6840760" cy="4474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483768" y="5733256"/>
            <a:ext cx="4824536" cy="720080"/>
          </a:xfrm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tr-TR" sz="2000" dirty="0" smtClean="0"/>
              <a:t>          TSH  1. </a:t>
            </a:r>
            <a:r>
              <a:rPr lang="tr-TR" sz="2000" dirty="0" err="1" smtClean="0"/>
              <a:t>trimesterde</a:t>
            </a:r>
            <a:r>
              <a:rPr lang="tr-TR" sz="2000" dirty="0" smtClean="0"/>
              <a:t> 2,5 </a:t>
            </a:r>
            <a:r>
              <a:rPr lang="tr-TR" sz="2000" dirty="0" err="1" smtClean="0"/>
              <a:t>mIU</a:t>
            </a:r>
            <a:r>
              <a:rPr lang="tr-TR" sz="2000" dirty="0" smtClean="0"/>
              <a:t>/mL</a:t>
            </a:r>
          </a:p>
          <a:p>
            <a:r>
              <a:rPr lang="tr-TR" sz="2000" dirty="0" smtClean="0"/>
              <a:t>                  2-3. </a:t>
            </a:r>
            <a:r>
              <a:rPr lang="tr-TR" sz="2000" dirty="0" err="1" smtClean="0"/>
              <a:t>trimesterde</a:t>
            </a:r>
            <a:r>
              <a:rPr lang="tr-TR" sz="2000" dirty="0" smtClean="0"/>
              <a:t> 3mIU/mL olmalı</a:t>
            </a:r>
            <a:endParaRPr lang="tr-TR" sz="2000" dirty="0"/>
          </a:p>
        </p:txBody>
      </p:sp>
      <p:pic>
        <p:nvPicPr>
          <p:cNvPr id="25602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err="1" smtClean="0">
                <a:solidFill>
                  <a:srgbClr val="990033"/>
                </a:solidFill>
              </a:rPr>
              <a:t>Subklinik</a:t>
            </a:r>
            <a:r>
              <a:rPr lang="tr-TR" b="1" dirty="0" smtClean="0">
                <a:solidFill>
                  <a:srgbClr val="990033"/>
                </a:solidFill>
              </a:rPr>
              <a:t> </a:t>
            </a:r>
            <a:r>
              <a:rPr lang="tr-TR" b="1" dirty="0" err="1" smtClean="0">
                <a:solidFill>
                  <a:srgbClr val="990033"/>
                </a:solidFill>
              </a:rPr>
              <a:t>hipotiroidizm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2880320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Gebelerde %  2-5 	 </a:t>
            </a:r>
            <a:r>
              <a:rPr lang="tr-TR" sz="2300" dirty="0" smtClean="0">
                <a:solidFill>
                  <a:srgbClr val="FF0000"/>
                </a:solidFill>
              </a:rPr>
              <a:t>(</a:t>
            </a:r>
            <a:r>
              <a:rPr lang="tr-TR" sz="2300" dirty="0" err="1" smtClean="0">
                <a:solidFill>
                  <a:srgbClr val="FF0000"/>
                </a:solidFill>
              </a:rPr>
              <a:t>Casey</a:t>
            </a:r>
            <a:r>
              <a:rPr lang="tr-TR" sz="2300" dirty="0" smtClean="0">
                <a:solidFill>
                  <a:srgbClr val="FF0000"/>
                </a:solidFill>
              </a:rPr>
              <a:t> 2005, </a:t>
            </a:r>
            <a:r>
              <a:rPr lang="tr-TR" sz="2300" dirty="0" err="1" smtClean="0">
                <a:solidFill>
                  <a:srgbClr val="FF0000"/>
                </a:solidFill>
              </a:rPr>
              <a:t>Cleary</a:t>
            </a:r>
            <a:r>
              <a:rPr lang="tr-TR" sz="2300" dirty="0" smtClean="0">
                <a:solidFill>
                  <a:srgbClr val="FF0000"/>
                </a:solidFill>
              </a:rPr>
              <a:t>-</a:t>
            </a:r>
            <a:r>
              <a:rPr lang="tr-TR" sz="2300" dirty="0" err="1" smtClean="0">
                <a:solidFill>
                  <a:srgbClr val="FF0000"/>
                </a:solidFill>
              </a:rPr>
              <a:t>Goldman</a:t>
            </a:r>
            <a:r>
              <a:rPr lang="tr-TR" sz="2300" dirty="0" smtClean="0">
                <a:solidFill>
                  <a:srgbClr val="FF0000"/>
                </a:solidFill>
              </a:rPr>
              <a:t> 2008)</a:t>
            </a:r>
          </a:p>
          <a:p>
            <a:r>
              <a:rPr lang="es-ES" dirty="0" smtClean="0"/>
              <a:t>TSH ↑ve fT4</a:t>
            </a:r>
            <a:r>
              <a:rPr lang="tr-TR" dirty="0" smtClean="0"/>
              <a:t>, fT3 N</a:t>
            </a:r>
            <a:endParaRPr lang="es-ES" dirty="0"/>
          </a:p>
          <a:p>
            <a:r>
              <a:rPr lang="tr-TR" dirty="0" err="1" smtClean="0"/>
              <a:t>Asemptomatik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26626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err="1" smtClean="0">
                <a:solidFill>
                  <a:srgbClr val="990033"/>
                </a:solidFill>
              </a:rPr>
              <a:t>Subklinik</a:t>
            </a:r>
            <a:r>
              <a:rPr lang="tr-TR" b="1" dirty="0" smtClean="0">
                <a:solidFill>
                  <a:srgbClr val="990033"/>
                </a:solidFill>
              </a:rPr>
              <a:t> </a:t>
            </a:r>
            <a:r>
              <a:rPr lang="tr-TR" b="1" dirty="0" err="1" smtClean="0">
                <a:solidFill>
                  <a:srgbClr val="990033"/>
                </a:solidFill>
              </a:rPr>
              <a:t>hipotiroidi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tr-TR" b="1" i="1" dirty="0" err="1" smtClean="0"/>
              <a:t>Subklinik</a:t>
            </a:r>
            <a:r>
              <a:rPr lang="tr-TR" b="1" i="1" dirty="0" smtClean="0"/>
              <a:t> </a:t>
            </a:r>
            <a:r>
              <a:rPr lang="tr-TR" b="1" i="1" dirty="0" err="1" smtClean="0"/>
              <a:t>hipotiroidi</a:t>
            </a:r>
            <a:r>
              <a:rPr lang="tr-TR" b="1" i="1" dirty="0" smtClean="0"/>
              <a:t> ile gebelik komplikasyonları arasında ilişki? </a:t>
            </a:r>
          </a:p>
          <a:p>
            <a:pPr lvl="1"/>
            <a:r>
              <a:rPr lang="tr-TR" dirty="0" err="1" smtClean="0"/>
              <a:t>Preterm</a:t>
            </a:r>
            <a:r>
              <a:rPr lang="tr-TR" dirty="0" smtClean="0"/>
              <a:t> eylem, </a:t>
            </a:r>
            <a:r>
              <a:rPr lang="tr-TR" dirty="0" err="1" smtClean="0"/>
              <a:t>dekolman</a:t>
            </a:r>
            <a:r>
              <a:rPr lang="tr-TR" dirty="0" smtClean="0"/>
              <a:t> daha sık </a:t>
            </a:r>
          </a:p>
          <a:p>
            <a:pPr lvl="1">
              <a:buNone/>
            </a:pPr>
            <a:r>
              <a:rPr lang="tr-TR" sz="1900" dirty="0" smtClean="0">
                <a:solidFill>
                  <a:srgbClr val="FF0000"/>
                </a:solidFill>
              </a:rPr>
              <a:t>                                                                     (</a:t>
            </a:r>
            <a:r>
              <a:rPr lang="tr-TR" sz="1900" dirty="0" err="1" smtClean="0">
                <a:solidFill>
                  <a:srgbClr val="FF0000"/>
                </a:solidFill>
              </a:rPr>
              <a:t>Tudela</a:t>
            </a:r>
            <a:r>
              <a:rPr lang="tr-TR" sz="1900" dirty="0" smtClean="0">
                <a:solidFill>
                  <a:srgbClr val="FF0000"/>
                </a:solidFill>
              </a:rPr>
              <a:t> 2012, Wilson 2012, </a:t>
            </a:r>
            <a:r>
              <a:rPr lang="tr-TR" sz="1900" dirty="0" err="1" smtClean="0">
                <a:solidFill>
                  <a:srgbClr val="FF0000"/>
                </a:solidFill>
              </a:rPr>
              <a:t>Casey</a:t>
            </a:r>
            <a:r>
              <a:rPr lang="tr-TR" sz="1900" dirty="0" smtClean="0">
                <a:solidFill>
                  <a:srgbClr val="FF0000"/>
                </a:solidFill>
              </a:rPr>
              <a:t> 2005) </a:t>
            </a:r>
          </a:p>
          <a:p>
            <a:pPr lvl="1"/>
            <a:r>
              <a:rPr lang="tr-TR" dirty="0" smtClean="0"/>
              <a:t>Ölü doğum daha sık                          </a:t>
            </a:r>
            <a:r>
              <a:rPr lang="tr-TR" sz="1900" dirty="0" smtClean="0">
                <a:solidFill>
                  <a:srgbClr val="FF0000"/>
                </a:solidFill>
              </a:rPr>
              <a:t>(Allan 2000, </a:t>
            </a:r>
            <a:r>
              <a:rPr lang="tr-TR" sz="1900" dirty="0" err="1" smtClean="0">
                <a:solidFill>
                  <a:srgbClr val="FF0000"/>
                </a:solidFill>
              </a:rPr>
              <a:t>Ashoor</a:t>
            </a:r>
            <a:r>
              <a:rPr lang="tr-TR" sz="1900" dirty="0" smtClean="0">
                <a:solidFill>
                  <a:srgbClr val="FF0000"/>
                </a:solidFill>
              </a:rPr>
              <a:t> 2010)</a:t>
            </a:r>
          </a:p>
          <a:p>
            <a:pPr lvl="1"/>
            <a:r>
              <a:rPr lang="tr-TR" dirty="0" err="1" smtClean="0"/>
              <a:t>Subklinik</a:t>
            </a:r>
            <a:r>
              <a:rPr lang="tr-TR" dirty="0" smtClean="0"/>
              <a:t> </a:t>
            </a:r>
            <a:r>
              <a:rPr lang="tr-TR" dirty="0" err="1" smtClean="0"/>
              <a:t>hipotiroidi</a:t>
            </a:r>
            <a:r>
              <a:rPr lang="tr-TR" dirty="0" smtClean="0"/>
              <a:t> ve TPO antikor + ise gebelik komplikasyonları ↑, tedavi gerekli               </a:t>
            </a:r>
            <a:r>
              <a:rPr lang="tr-TR" sz="1900" dirty="0" smtClean="0">
                <a:solidFill>
                  <a:srgbClr val="FF0000"/>
                </a:solidFill>
              </a:rPr>
              <a:t>(</a:t>
            </a:r>
            <a:r>
              <a:rPr lang="tr-TR" sz="1900" dirty="0" err="1" smtClean="0">
                <a:solidFill>
                  <a:srgbClr val="FF0000"/>
                </a:solidFill>
              </a:rPr>
              <a:t>Negro</a:t>
            </a:r>
            <a:r>
              <a:rPr lang="tr-TR" sz="1900" dirty="0" smtClean="0">
                <a:solidFill>
                  <a:srgbClr val="FF0000"/>
                </a:solidFill>
              </a:rPr>
              <a:t>  2008)</a:t>
            </a:r>
          </a:p>
          <a:p>
            <a:pPr lvl="1"/>
            <a:r>
              <a:rPr lang="tr-TR" dirty="0" err="1" smtClean="0"/>
              <a:t>Preeklampsi</a:t>
            </a:r>
            <a:r>
              <a:rPr lang="tr-TR" dirty="0" smtClean="0"/>
              <a:t>, </a:t>
            </a:r>
            <a:r>
              <a:rPr lang="tr-TR" dirty="0" err="1" smtClean="0"/>
              <a:t>dekolman</a:t>
            </a:r>
            <a:r>
              <a:rPr lang="tr-TR" dirty="0" smtClean="0"/>
              <a:t>, </a:t>
            </a:r>
            <a:r>
              <a:rPr lang="tr-TR" dirty="0" err="1" smtClean="0"/>
              <a:t>gestasyonel</a:t>
            </a:r>
            <a:r>
              <a:rPr lang="tr-TR" dirty="0" smtClean="0"/>
              <a:t> diyabet artmaz           	               </a:t>
            </a:r>
            <a:r>
              <a:rPr lang="tr-TR" sz="1900" dirty="0" smtClean="0">
                <a:solidFill>
                  <a:srgbClr val="FF0000"/>
                </a:solidFill>
              </a:rPr>
              <a:t>(</a:t>
            </a:r>
            <a:r>
              <a:rPr lang="tr-TR" sz="1900" dirty="0" err="1" smtClean="0">
                <a:solidFill>
                  <a:srgbClr val="FF0000"/>
                </a:solidFill>
              </a:rPr>
              <a:t>Cleary</a:t>
            </a:r>
            <a:r>
              <a:rPr lang="tr-TR" sz="1900" dirty="0" smtClean="0">
                <a:solidFill>
                  <a:srgbClr val="FF0000"/>
                </a:solidFill>
              </a:rPr>
              <a:t>-</a:t>
            </a:r>
            <a:r>
              <a:rPr lang="tr-TR" sz="1900" dirty="0" err="1" smtClean="0">
                <a:solidFill>
                  <a:srgbClr val="FF0000"/>
                </a:solidFill>
              </a:rPr>
              <a:t>Goldman</a:t>
            </a:r>
            <a:r>
              <a:rPr lang="tr-TR" sz="1900" dirty="0" smtClean="0">
                <a:solidFill>
                  <a:srgbClr val="FF0000"/>
                </a:solidFill>
              </a:rPr>
              <a:t> 2008, </a:t>
            </a:r>
            <a:r>
              <a:rPr lang="tr-TR" sz="1900" dirty="0" err="1" smtClean="0">
                <a:solidFill>
                  <a:srgbClr val="FF0000"/>
                </a:solidFill>
              </a:rPr>
              <a:t>Lazarus</a:t>
            </a:r>
            <a:r>
              <a:rPr lang="tr-TR" sz="1900" dirty="0" smtClean="0">
                <a:solidFill>
                  <a:srgbClr val="FF0000"/>
                </a:solidFill>
              </a:rPr>
              <a:t> (CATS </a:t>
            </a:r>
            <a:r>
              <a:rPr lang="tr-TR" sz="1900" dirty="0" err="1" smtClean="0">
                <a:solidFill>
                  <a:srgbClr val="FF0000"/>
                </a:solidFill>
              </a:rPr>
              <a:t>trial</a:t>
            </a:r>
            <a:r>
              <a:rPr lang="tr-TR" sz="1900" dirty="0" smtClean="0">
                <a:solidFill>
                  <a:srgbClr val="FF0000"/>
                </a:solidFill>
              </a:rPr>
              <a:t> 21846 gebe) 2012) </a:t>
            </a:r>
          </a:p>
          <a:p>
            <a:pPr lvl="1"/>
            <a:r>
              <a:rPr lang="tr-TR" dirty="0" smtClean="0"/>
              <a:t>Gebelik komplikasyonları artmaz </a:t>
            </a:r>
          </a:p>
          <a:p>
            <a:pPr lvl="1">
              <a:buNone/>
            </a:pPr>
            <a:r>
              <a:rPr lang="tr-TR" dirty="0" smtClean="0">
                <a:solidFill>
                  <a:srgbClr val="FF0000"/>
                </a:solidFill>
              </a:rPr>
              <a:t>                    </a:t>
            </a:r>
            <a:r>
              <a:rPr lang="tr-TR" sz="1900" dirty="0" smtClean="0">
                <a:solidFill>
                  <a:srgbClr val="FF0000"/>
                </a:solidFill>
              </a:rPr>
              <a:t>(</a:t>
            </a:r>
            <a:r>
              <a:rPr lang="tr-TR" sz="1900" dirty="0" err="1" smtClean="0">
                <a:solidFill>
                  <a:srgbClr val="FF0000"/>
                </a:solidFill>
              </a:rPr>
              <a:t>Cleary</a:t>
            </a:r>
            <a:r>
              <a:rPr lang="tr-TR" sz="1900" dirty="0" smtClean="0">
                <a:solidFill>
                  <a:srgbClr val="FF0000"/>
                </a:solidFill>
              </a:rPr>
              <a:t>-</a:t>
            </a:r>
            <a:r>
              <a:rPr lang="tr-TR" sz="1900" dirty="0" err="1" smtClean="0">
                <a:solidFill>
                  <a:srgbClr val="FF0000"/>
                </a:solidFill>
              </a:rPr>
              <a:t>Goldman</a:t>
            </a:r>
            <a:r>
              <a:rPr lang="tr-TR" sz="1900" dirty="0" smtClean="0">
                <a:solidFill>
                  <a:srgbClr val="FF0000"/>
                </a:solidFill>
              </a:rPr>
              <a:t> 2008,</a:t>
            </a:r>
            <a:r>
              <a:rPr lang="tr-TR" sz="1900" dirty="0" err="1" smtClean="0">
                <a:solidFill>
                  <a:srgbClr val="FF0000"/>
                </a:solidFill>
              </a:rPr>
              <a:t>Mannisto</a:t>
            </a:r>
            <a:r>
              <a:rPr lang="tr-TR" sz="1900" dirty="0" smtClean="0">
                <a:solidFill>
                  <a:srgbClr val="FF0000"/>
                </a:solidFill>
              </a:rPr>
              <a:t> 2009, </a:t>
            </a:r>
            <a:r>
              <a:rPr lang="tr-TR" sz="1900" dirty="0" err="1" smtClean="0">
                <a:solidFill>
                  <a:srgbClr val="FF0000"/>
                </a:solidFill>
              </a:rPr>
              <a:t>Casey</a:t>
            </a:r>
            <a:r>
              <a:rPr lang="tr-TR" sz="1900" dirty="0" smtClean="0">
                <a:solidFill>
                  <a:srgbClr val="FF0000"/>
                </a:solidFill>
              </a:rPr>
              <a:t> 2006</a:t>
            </a:r>
            <a:r>
              <a:rPr lang="tr-TR" sz="1900" dirty="0" smtClean="0">
                <a:solidFill>
                  <a:srgbClr val="FF0000"/>
                </a:solidFill>
                <a:latin typeface="Arial"/>
                <a:cs typeface="Arial"/>
              </a:rPr>
              <a:t>►</a:t>
            </a:r>
            <a:r>
              <a:rPr lang="tr-TR" sz="1900" dirty="0" smtClean="0">
                <a:solidFill>
                  <a:srgbClr val="FF0000"/>
                </a:solidFill>
              </a:rPr>
              <a:t>25000 gebe) </a:t>
            </a:r>
          </a:p>
          <a:p>
            <a:pPr lvl="1"/>
            <a:endParaRPr lang="tr-TR" dirty="0" smtClean="0"/>
          </a:p>
          <a:p>
            <a:endParaRPr lang="tr-TR" dirty="0"/>
          </a:p>
        </p:txBody>
      </p:sp>
      <p:pic>
        <p:nvPicPr>
          <p:cNvPr id="27650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err="1" smtClean="0">
                <a:solidFill>
                  <a:srgbClr val="990033"/>
                </a:solidFill>
              </a:rPr>
              <a:t>Subklinik</a:t>
            </a:r>
            <a:r>
              <a:rPr lang="tr-TR" b="1" dirty="0" smtClean="0">
                <a:solidFill>
                  <a:srgbClr val="990033"/>
                </a:solidFill>
              </a:rPr>
              <a:t> </a:t>
            </a:r>
            <a:r>
              <a:rPr lang="tr-TR" b="1" dirty="0" err="1" smtClean="0">
                <a:solidFill>
                  <a:srgbClr val="990033"/>
                </a:solidFill>
              </a:rPr>
              <a:t>hipotiroidi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tr-TR" sz="2800" b="1" i="1" dirty="0" err="1" smtClean="0"/>
              <a:t>Maternal</a:t>
            </a:r>
            <a:r>
              <a:rPr lang="tr-TR" sz="2800" b="1" i="1" dirty="0" smtClean="0"/>
              <a:t> </a:t>
            </a:r>
            <a:r>
              <a:rPr lang="tr-TR" sz="2800" b="1" i="1" dirty="0" err="1" smtClean="0"/>
              <a:t>subklinik</a:t>
            </a:r>
            <a:r>
              <a:rPr lang="tr-TR" sz="2800" b="1" i="1" dirty="0" smtClean="0"/>
              <a:t> </a:t>
            </a:r>
            <a:r>
              <a:rPr lang="tr-TR" sz="2800" b="1" i="1" dirty="0" err="1" smtClean="0"/>
              <a:t>hipotiroidi</a:t>
            </a:r>
            <a:r>
              <a:rPr lang="tr-TR" sz="2800" b="1" i="1" dirty="0" smtClean="0"/>
              <a:t> ile </a:t>
            </a:r>
            <a:r>
              <a:rPr lang="tr-TR" sz="2800" b="1" i="1" dirty="0" err="1" smtClean="0"/>
              <a:t>infant</a:t>
            </a:r>
            <a:r>
              <a:rPr lang="tr-TR" sz="2800" b="1" i="1" dirty="0" smtClean="0"/>
              <a:t> </a:t>
            </a:r>
            <a:r>
              <a:rPr lang="tr-TR" sz="2800" b="1" i="1" dirty="0" err="1" smtClean="0"/>
              <a:t>nörokognitif</a:t>
            </a:r>
            <a:r>
              <a:rPr lang="tr-TR" sz="2800" b="1" i="1" dirty="0" smtClean="0"/>
              <a:t> gelişimi arasında ilişki? </a:t>
            </a:r>
          </a:p>
          <a:p>
            <a:pPr lvl="1"/>
            <a:r>
              <a:rPr lang="tr-TR" dirty="0" smtClean="0"/>
              <a:t>Tedavi edilmemiş </a:t>
            </a:r>
            <a:r>
              <a:rPr lang="tr-TR" dirty="0" err="1" smtClean="0"/>
              <a:t>tiroid</a:t>
            </a:r>
            <a:r>
              <a:rPr lang="tr-TR" dirty="0" smtClean="0"/>
              <a:t> </a:t>
            </a:r>
            <a:r>
              <a:rPr lang="tr-TR" dirty="0" err="1" smtClean="0"/>
              <a:t>hipofonksiyonu</a:t>
            </a:r>
            <a:r>
              <a:rPr lang="tr-TR" dirty="0" smtClean="0"/>
              <a:t> </a:t>
            </a:r>
            <a:r>
              <a:rPr lang="tr-TR" dirty="0" err="1" smtClean="0"/>
              <a:t>infant</a:t>
            </a:r>
            <a:r>
              <a:rPr lang="tr-TR" dirty="0" smtClean="0"/>
              <a:t> </a:t>
            </a:r>
            <a:r>
              <a:rPr lang="tr-TR" dirty="0" err="1" smtClean="0"/>
              <a:t>nöropsikolojik</a:t>
            </a:r>
            <a:r>
              <a:rPr lang="tr-TR" dirty="0" smtClean="0"/>
              <a:t> gelişimini olumsuz etkiler</a:t>
            </a:r>
          </a:p>
          <a:p>
            <a:pPr lvl="1">
              <a:buNone/>
            </a:pPr>
            <a:r>
              <a:rPr lang="tr-TR" dirty="0" smtClean="0"/>
              <a:t>                                                         </a:t>
            </a:r>
            <a:r>
              <a:rPr lang="tr-TR" sz="1900" dirty="0" smtClean="0">
                <a:solidFill>
                  <a:srgbClr val="FF0000"/>
                </a:solidFill>
              </a:rPr>
              <a:t>(</a:t>
            </a:r>
            <a:r>
              <a:rPr lang="tr-TR" sz="1900" dirty="0" err="1" smtClean="0">
                <a:solidFill>
                  <a:srgbClr val="FF0000"/>
                </a:solidFill>
              </a:rPr>
              <a:t>Haddow</a:t>
            </a:r>
            <a:r>
              <a:rPr lang="tr-TR" sz="1900" dirty="0" smtClean="0">
                <a:solidFill>
                  <a:srgbClr val="FF0000"/>
                </a:solidFill>
              </a:rPr>
              <a:t> 1999, Pop 1999)</a:t>
            </a:r>
          </a:p>
          <a:p>
            <a:pPr lvl="1"/>
            <a:r>
              <a:rPr lang="tr-TR" dirty="0" err="1" smtClean="0"/>
              <a:t>Antenatal</a:t>
            </a:r>
            <a:r>
              <a:rPr lang="tr-TR" dirty="0" smtClean="0"/>
              <a:t> </a:t>
            </a:r>
            <a:r>
              <a:rPr lang="tr-TR" dirty="0" err="1" smtClean="0"/>
              <a:t>tiroid</a:t>
            </a:r>
            <a:r>
              <a:rPr lang="tr-TR" dirty="0" smtClean="0"/>
              <a:t> tarama çalışması (CATS); </a:t>
            </a:r>
            <a:r>
              <a:rPr lang="tr-TR" dirty="0" err="1" smtClean="0"/>
              <a:t>subklinik</a:t>
            </a:r>
            <a:r>
              <a:rPr lang="tr-TR" dirty="0" smtClean="0"/>
              <a:t> </a:t>
            </a:r>
            <a:r>
              <a:rPr lang="tr-TR" dirty="0" err="1" smtClean="0"/>
              <a:t>hipotirodi</a:t>
            </a:r>
            <a:r>
              <a:rPr lang="tr-TR" dirty="0" smtClean="0"/>
              <a:t> tedavisi </a:t>
            </a:r>
            <a:r>
              <a:rPr lang="tr-TR" dirty="0" err="1" smtClean="0"/>
              <a:t>nörokognitif</a:t>
            </a:r>
            <a:r>
              <a:rPr lang="tr-TR" dirty="0" smtClean="0"/>
              <a:t> gelişim üzerinde fark yaratmıyor                                       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sz="1900" dirty="0" smtClean="0">
                <a:solidFill>
                  <a:srgbClr val="FF0000"/>
                </a:solidFill>
              </a:rPr>
              <a:t>(</a:t>
            </a:r>
            <a:r>
              <a:rPr lang="tr-TR" sz="1900" dirty="0" err="1" smtClean="0">
                <a:solidFill>
                  <a:srgbClr val="FF0000"/>
                </a:solidFill>
              </a:rPr>
              <a:t>Lazarus</a:t>
            </a:r>
            <a:r>
              <a:rPr lang="tr-TR" sz="1900" dirty="0" smtClean="0">
                <a:solidFill>
                  <a:srgbClr val="FF0000"/>
                </a:solidFill>
              </a:rPr>
              <a:t> 2012)</a:t>
            </a:r>
          </a:p>
        </p:txBody>
      </p:sp>
      <p:pic>
        <p:nvPicPr>
          <p:cNvPr id="28675" name="Picture 3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err="1" smtClean="0">
                <a:solidFill>
                  <a:srgbClr val="990033"/>
                </a:solidFill>
              </a:rPr>
              <a:t>Subklinik</a:t>
            </a:r>
            <a:r>
              <a:rPr lang="tr-TR" b="1" dirty="0" smtClean="0">
                <a:solidFill>
                  <a:srgbClr val="990033"/>
                </a:solidFill>
              </a:rPr>
              <a:t> </a:t>
            </a:r>
            <a:r>
              <a:rPr lang="tr-TR" b="1" dirty="0" err="1" smtClean="0">
                <a:solidFill>
                  <a:srgbClr val="990033"/>
                </a:solidFill>
              </a:rPr>
              <a:t>hipotiroidi</a:t>
            </a:r>
            <a:r>
              <a:rPr lang="tr-TR" b="1" dirty="0" smtClean="0">
                <a:solidFill>
                  <a:srgbClr val="990033"/>
                </a:solidFill>
              </a:rPr>
              <a:t> tedavisi??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Tedavi:</a:t>
            </a:r>
          </a:p>
          <a:p>
            <a:pPr lvl="1"/>
            <a:r>
              <a:rPr lang="tr-TR" dirty="0" smtClean="0"/>
              <a:t>Gebelik </a:t>
            </a:r>
            <a:r>
              <a:rPr lang="tr-TR" dirty="0" smtClean="0"/>
              <a:t>komplikasyonlarını iyileştirmiyor, tedavi önerilmez 			      </a:t>
            </a:r>
            <a:r>
              <a:rPr lang="tr-TR" sz="1900" dirty="0" smtClean="0">
                <a:solidFill>
                  <a:srgbClr val="FF0000"/>
                </a:solidFill>
              </a:rPr>
              <a:t>(Cignini 2012, ACOG 2015)</a:t>
            </a:r>
          </a:p>
          <a:p>
            <a:pPr lvl="1"/>
            <a:r>
              <a:rPr lang="tr-TR" dirty="0" smtClean="0"/>
              <a:t>ES, potansiyel faydaları için </a:t>
            </a:r>
            <a:r>
              <a:rPr lang="tr-TR" dirty="0" err="1" smtClean="0"/>
              <a:t>subklinik</a:t>
            </a:r>
            <a:r>
              <a:rPr lang="tr-TR" dirty="0" smtClean="0"/>
              <a:t> </a:t>
            </a:r>
            <a:r>
              <a:rPr lang="tr-TR" dirty="0" err="1" smtClean="0"/>
              <a:t>hipotiroidide</a:t>
            </a:r>
            <a:r>
              <a:rPr lang="tr-TR" dirty="0" smtClean="0"/>
              <a:t> antikor bakılmaksızın tedavi              </a:t>
            </a:r>
            <a:r>
              <a:rPr lang="tr-TR" sz="1900" dirty="0" smtClean="0">
                <a:solidFill>
                  <a:srgbClr val="FF0000"/>
                </a:solidFill>
              </a:rPr>
              <a:t>(De </a:t>
            </a:r>
            <a:r>
              <a:rPr lang="tr-TR" sz="1900" dirty="0" err="1" smtClean="0">
                <a:solidFill>
                  <a:srgbClr val="FF0000"/>
                </a:solidFill>
              </a:rPr>
              <a:t>Groot</a:t>
            </a:r>
            <a:r>
              <a:rPr lang="tr-TR" sz="1900" dirty="0" smtClean="0">
                <a:solidFill>
                  <a:srgbClr val="FF0000"/>
                </a:solidFill>
              </a:rPr>
              <a:t> 2012)</a:t>
            </a:r>
          </a:p>
          <a:p>
            <a:pPr lvl="1"/>
            <a:r>
              <a:rPr lang="tr-TR" dirty="0" smtClean="0"/>
              <a:t>ATA/AACE, TPO+ olan tüm </a:t>
            </a:r>
            <a:r>
              <a:rPr lang="tr-TR" dirty="0" err="1" smtClean="0"/>
              <a:t>subklinik</a:t>
            </a:r>
            <a:r>
              <a:rPr lang="tr-TR" dirty="0" smtClean="0"/>
              <a:t> </a:t>
            </a:r>
            <a:r>
              <a:rPr lang="tr-TR" dirty="0" err="1" smtClean="0"/>
              <a:t>hipotiroidi</a:t>
            </a:r>
            <a:r>
              <a:rPr lang="tr-TR" dirty="0" smtClean="0"/>
              <a:t> olgular ve TSH &gt;10mIU/L olan  olgular (fT4’ten bağımsız) tedavi edilmeli             </a:t>
            </a:r>
            <a:r>
              <a:rPr lang="tr-TR" sz="1900" dirty="0" smtClean="0">
                <a:solidFill>
                  <a:srgbClr val="FF0000"/>
                </a:solidFill>
              </a:rPr>
              <a:t>(</a:t>
            </a:r>
            <a:r>
              <a:rPr lang="tr-TR" sz="1900" dirty="0" err="1" smtClean="0">
                <a:solidFill>
                  <a:srgbClr val="FF0000"/>
                </a:solidFill>
              </a:rPr>
              <a:t>Stagnore</a:t>
            </a:r>
            <a:r>
              <a:rPr lang="tr-TR" sz="1900" dirty="0" smtClean="0">
                <a:solidFill>
                  <a:srgbClr val="FF0000"/>
                </a:solidFill>
              </a:rPr>
              <a:t>-</a:t>
            </a:r>
            <a:r>
              <a:rPr lang="tr-TR" sz="1900" dirty="0" err="1" smtClean="0">
                <a:solidFill>
                  <a:srgbClr val="FF0000"/>
                </a:solidFill>
              </a:rPr>
              <a:t>Green</a:t>
            </a:r>
            <a:r>
              <a:rPr lang="tr-TR" sz="1900" dirty="0" smtClean="0">
                <a:solidFill>
                  <a:srgbClr val="FF0000"/>
                </a:solidFill>
              </a:rPr>
              <a:t> 2011)</a:t>
            </a:r>
          </a:p>
          <a:p>
            <a:pPr lvl="1"/>
            <a:r>
              <a:rPr lang="tr-TR" dirty="0" smtClean="0"/>
              <a:t>ETA, TPO + olup yeni tanı konulan </a:t>
            </a:r>
            <a:r>
              <a:rPr lang="tr-TR" dirty="0" err="1" smtClean="0"/>
              <a:t>subklinik</a:t>
            </a:r>
            <a:r>
              <a:rPr lang="tr-TR" dirty="0" smtClean="0"/>
              <a:t> </a:t>
            </a:r>
            <a:r>
              <a:rPr lang="tr-TR" dirty="0" err="1" smtClean="0"/>
              <a:t>hipotiroidide</a:t>
            </a:r>
            <a:r>
              <a:rPr lang="tr-TR" dirty="0" smtClean="0"/>
              <a:t> tedavi               </a:t>
            </a:r>
            <a:r>
              <a:rPr lang="tr-TR" sz="1900" dirty="0" smtClean="0">
                <a:solidFill>
                  <a:srgbClr val="FF0000"/>
                </a:solidFill>
              </a:rPr>
              <a:t>(</a:t>
            </a:r>
            <a:r>
              <a:rPr lang="tr-TR" sz="1900" dirty="0" err="1" smtClean="0">
                <a:solidFill>
                  <a:srgbClr val="FF0000"/>
                </a:solidFill>
              </a:rPr>
              <a:t>Lazarus</a:t>
            </a:r>
            <a:r>
              <a:rPr lang="tr-TR" sz="1900" dirty="0" smtClean="0">
                <a:solidFill>
                  <a:srgbClr val="FF0000"/>
                </a:solidFill>
              </a:rPr>
              <a:t> 2014, </a:t>
            </a:r>
            <a:r>
              <a:rPr lang="tr-TR" sz="1900" dirty="0" err="1" smtClean="0">
                <a:solidFill>
                  <a:srgbClr val="FF0000"/>
                </a:solidFill>
              </a:rPr>
              <a:t>Negro</a:t>
            </a:r>
            <a:r>
              <a:rPr lang="tr-TR" sz="1900" dirty="0" smtClean="0">
                <a:solidFill>
                  <a:srgbClr val="FF0000"/>
                </a:solidFill>
              </a:rPr>
              <a:t> 2014)</a:t>
            </a:r>
            <a:endParaRPr lang="tr-TR" dirty="0"/>
          </a:p>
        </p:txBody>
      </p:sp>
      <p:pic>
        <p:nvPicPr>
          <p:cNvPr id="29698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smtClean="0">
                <a:solidFill>
                  <a:srgbClr val="990033"/>
                </a:solidFill>
              </a:rPr>
              <a:t>İzole </a:t>
            </a:r>
            <a:r>
              <a:rPr lang="tr-TR" b="1" dirty="0" err="1" smtClean="0">
                <a:solidFill>
                  <a:srgbClr val="990033"/>
                </a:solidFill>
              </a:rPr>
              <a:t>maternal</a:t>
            </a:r>
            <a:r>
              <a:rPr lang="tr-TR" b="1" dirty="0" smtClean="0">
                <a:solidFill>
                  <a:srgbClr val="990033"/>
                </a:solidFill>
              </a:rPr>
              <a:t> </a:t>
            </a:r>
            <a:r>
              <a:rPr lang="tr-TR" b="1" dirty="0" err="1" smtClean="0">
                <a:solidFill>
                  <a:srgbClr val="990033"/>
                </a:solidFill>
              </a:rPr>
              <a:t>hipotiroksinemi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type="body" sz="half" idx="4294967295"/>
          </p:nvPr>
        </p:nvSpPr>
        <p:spPr>
          <a:xfrm>
            <a:off x="467544" y="1340768"/>
            <a:ext cx="8208912" cy="936104"/>
          </a:xfrm>
          <a:ln w="28575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fT4 ↓, fT3 N, TSH N (ATA 2011)</a:t>
            </a:r>
          </a:p>
          <a:p>
            <a:r>
              <a:rPr lang="tr-TR" dirty="0"/>
              <a:t>Gebelikte </a:t>
            </a:r>
            <a:r>
              <a:rPr lang="tr-TR" dirty="0" smtClean="0"/>
              <a:t>% 1-2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564904"/>
            <a:ext cx="7523824" cy="3679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6 Dikdörtgen"/>
          <p:cNvSpPr/>
          <p:nvPr/>
        </p:nvSpPr>
        <p:spPr>
          <a:xfrm>
            <a:off x="4067944" y="6309320"/>
            <a:ext cx="144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Min</a:t>
            </a:r>
            <a:r>
              <a:rPr lang="tr-TR" dirty="0" smtClean="0">
                <a:solidFill>
                  <a:srgbClr val="FF0000"/>
                </a:solidFill>
              </a:rPr>
              <a:t>,  2015</a:t>
            </a:r>
          </a:p>
        </p:txBody>
      </p:sp>
      <p:pic>
        <p:nvPicPr>
          <p:cNvPr id="30722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133600" cy="365125"/>
          </a:xfrm>
        </p:spPr>
        <p:txBody>
          <a:bodyPr/>
          <a:lstStyle/>
          <a:p>
            <a:fld id="{37BE8ABF-FB79-4897-B131-A30C3E233F5E}" type="slidenum">
              <a:rPr lang="tr-TR" smtClean="0"/>
              <a:pPr/>
              <a:t>37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smtClean="0">
                <a:solidFill>
                  <a:srgbClr val="990033"/>
                </a:solidFill>
              </a:rPr>
              <a:t>İzole </a:t>
            </a:r>
            <a:r>
              <a:rPr lang="tr-TR" b="1" dirty="0" err="1" smtClean="0">
                <a:solidFill>
                  <a:srgbClr val="990033"/>
                </a:solidFill>
              </a:rPr>
              <a:t>maternal</a:t>
            </a:r>
            <a:r>
              <a:rPr lang="tr-TR" b="1" dirty="0" smtClean="0">
                <a:solidFill>
                  <a:srgbClr val="990033"/>
                </a:solidFill>
              </a:rPr>
              <a:t> </a:t>
            </a:r>
            <a:r>
              <a:rPr lang="tr-TR" b="1" dirty="0" err="1" smtClean="0">
                <a:solidFill>
                  <a:srgbClr val="990033"/>
                </a:solidFill>
              </a:rPr>
              <a:t>hipotiroksinemi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ln w="28575"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Kötü </a:t>
            </a:r>
            <a:r>
              <a:rPr lang="tr-TR" dirty="0" err="1" smtClean="0"/>
              <a:t>obstetrik</a:t>
            </a:r>
            <a:r>
              <a:rPr lang="tr-TR" dirty="0" smtClean="0"/>
              <a:t> </a:t>
            </a:r>
            <a:r>
              <a:rPr lang="tr-TR" dirty="0" err="1" smtClean="0"/>
              <a:t>prognoz</a:t>
            </a:r>
            <a:r>
              <a:rPr lang="tr-TR" dirty="0" smtClean="0"/>
              <a:t> saptanmamış </a:t>
            </a:r>
          </a:p>
          <a:p>
            <a:pPr>
              <a:buNone/>
            </a:pPr>
            <a:r>
              <a:rPr lang="tr-TR" dirty="0" smtClean="0"/>
              <a:t>                                                                 </a:t>
            </a: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sz="2300" dirty="0" err="1" smtClean="0">
                <a:solidFill>
                  <a:srgbClr val="FF0000"/>
                </a:solidFill>
              </a:rPr>
              <a:t>Casey</a:t>
            </a:r>
            <a:r>
              <a:rPr lang="tr-TR" sz="2300" dirty="0" smtClean="0">
                <a:solidFill>
                  <a:srgbClr val="FF0000"/>
                </a:solidFill>
              </a:rPr>
              <a:t> 2007, </a:t>
            </a:r>
            <a:r>
              <a:rPr lang="tr-TR" sz="2300" dirty="0" err="1" smtClean="0">
                <a:solidFill>
                  <a:srgbClr val="FF0000"/>
                </a:solidFill>
              </a:rPr>
              <a:t>Cleary</a:t>
            </a:r>
            <a:r>
              <a:rPr lang="tr-TR" sz="2300" dirty="0" smtClean="0">
                <a:solidFill>
                  <a:srgbClr val="FF0000"/>
                </a:solidFill>
              </a:rPr>
              <a:t>-</a:t>
            </a:r>
            <a:r>
              <a:rPr lang="tr-TR" sz="2300" dirty="0" err="1" smtClean="0">
                <a:solidFill>
                  <a:srgbClr val="FF0000"/>
                </a:solidFill>
              </a:rPr>
              <a:t>Goldman</a:t>
            </a:r>
            <a:r>
              <a:rPr lang="tr-TR" sz="2300" dirty="0" smtClean="0">
                <a:solidFill>
                  <a:srgbClr val="FF0000"/>
                </a:solidFill>
              </a:rPr>
              <a:t> 2008)</a:t>
            </a:r>
          </a:p>
          <a:p>
            <a:r>
              <a:rPr lang="tr-TR" dirty="0" smtClean="0"/>
              <a:t>Ft4 ↓ anne çocuklarında IQ ve </a:t>
            </a:r>
            <a:r>
              <a:rPr lang="tr-TR" dirty="0" err="1" smtClean="0"/>
              <a:t>psikomotor</a:t>
            </a:r>
            <a:r>
              <a:rPr lang="tr-TR" dirty="0" smtClean="0"/>
              <a:t> test skorlarında düşüklük ve </a:t>
            </a:r>
            <a:r>
              <a:rPr lang="tr-TR" dirty="0" err="1" smtClean="0"/>
              <a:t>kognitif</a:t>
            </a:r>
            <a:r>
              <a:rPr lang="tr-TR" dirty="0" smtClean="0"/>
              <a:t> gerilik saptanmış </a:t>
            </a:r>
          </a:p>
          <a:p>
            <a:pPr>
              <a:buNone/>
            </a:pPr>
            <a:r>
              <a:rPr lang="tr-TR" dirty="0" smtClean="0"/>
              <a:t>                                                                  </a:t>
            </a: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sz="2300" dirty="0" err="1" smtClean="0">
                <a:solidFill>
                  <a:srgbClr val="FF0000"/>
                </a:solidFill>
              </a:rPr>
              <a:t>Henrichs</a:t>
            </a:r>
            <a:r>
              <a:rPr lang="tr-TR" sz="2300" dirty="0" smtClean="0">
                <a:solidFill>
                  <a:srgbClr val="FF0000"/>
                </a:solidFill>
              </a:rPr>
              <a:t> 2010, Pop 2003, </a:t>
            </a:r>
            <a:r>
              <a:rPr lang="tr-TR" sz="2300" dirty="0" err="1" smtClean="0">
                <a:solidFill>
                  <a:srgbClr val="FF0000"/>
                </a:solidFill>
              </a:rPr>
              <a:t>Li</a:t>
            </a:r>
            <a:r>
              <a:rPr lang="tr-TR" sz="2300" dirty="0" smtClean="0">
                <a:solidFill>
                  <a:srgbClr val="FF0000"/>
                </a:solidFill>
              </a:rPr>
              <a:t> 2010)</a:t>
            </a:r>
          </a:p>
          <a:p>
            <a:r>
              <a:rPr lang="tr-TR" dirty="0" smtClean="0"/>
              <a:t>Nörolojik gelişim ile ilişkili bulunmamış                    </a:t>
            </a:r>
          </a:p>
          <a:p>
            <a:pPr>
              <a:buNone/>
            </a:pPr>
            <a:r>
              <a:rPr lang="tr-TR" dirty="0" smtClean="0"/>
              <a:t>					         </a:t>
            </a:r>
            <a:r>
              <a:rPr lang="tr-TR" sz="2300" dirty="0" smtClean="0">
                <a:solidFill>
                  <a:srgbClr val="FF0000"/>
                </a:solidFill>
              </a:rPr>
              <a:t>(</a:t>
            </a:r>
            <a:r>
              <a:rPr lang="tr-TR" sz="2300" dirty="0" err="1" smtClean="0">
                <a:solidFill>
                  <a:srgbClr val="FF0000"/>
                </a:solidFill>
              </a:rPr>
              <a:t>Oken</a:t>
            </a:r>
            <a:r>
              <a:rPr lang="tr-TR" sz="2300" dirty="0" smtClean="0">
                <a:solidFill>
                  <a:srgbClr val="FF0000"/>
                </a:solidFill>
              </a:rPr>
              <a:t> 2009, </a:t>
            </a:r>
            <a:r>
              <a:rPr lang="tr-TR" sz="2300" dirty="0" err="1" smtClean="0">
                <a:solidFill>
                  <a:srgbClr val="FF0000"/>
                </a:solidFill>
              </a:rPr>
              <a:t>Chevrier</a:t>
            </a:r>
            <a:r>
              <a:rPr lang="tr-TR" sz="2300" dirty="0" smtClean="0">
                <a:solidFill>
                  <a:srgbClr val="FF0000"/>
                </a:solidFill>
              </a:rPr>
              <a:t> 2011, </a:t>
            </a:r>
            <a:r>
              <a:rPr lang="tr-TR" sz="2300" dirty="0" err="1" smtClean="0">
                <a:solidFill>
                  <a:srgbClr val="FF0000"/>
                </a:solidFill>
              </a:rPr>
              <a:t>Julvez</a:t>
            </a:r>
            <a:r>
              <a:rPr lang="tr-TR" sz="2300" dirty="0" smtClean="0">
                <a:solidFill>
                  <a:srgbClr val="FF0000"/>
                </a:solidFill>
              </a:rPr>
              <a:t> 2013)</a:t>
            </a:r>
          </a:p>
          <a:p>
            <a:r>
              <a:rPr lang="tr-TR" dirty="0" smtClean="0"/>
              <a:t>Tedavinin faydası gösterilememiş                                                           							  </a:t>
            </a:r>
            <a:r>
              <a:rPr lang="tr-TR" sz="2300" dirty="0" smtClean="0">
                <a:solidFill>
                  <a:srgbClr val="FF0000"/>
                </a:solidFill>
              </a:rPr>
              <a:t>(</a:t>
            </a:r>
            <a:r>
              <a:rPr lang="tr-TR" sz="2300" dirty="0" err="1" smtClean="0">
                <a:solidFill>
                  <a:srgbClr val="FF0000"/>
                </a:solidFill>
              </a:rPr>
              <a:t>Lazarus</a:t>
            </a:r>
            <a:r>
              <a:rPr lang="tr-TR" sz="2300" dirty="0" smtClean="0">
                <a:solidFill>
                  <a:srgbClr val="FF0000"/>
                </a:solidFill>
              </a:rPr>
              <a:t> 2012)</a:t>
            </a:r>
          </a:p>
          <a:p>
            <a:r>
              <a:rPr lang="tr-TR" dirty="0" smtClean="0"/>
              <a:t>ATA rutin tarama ve tedavi önermiyor                                                          						    </a:t>
            </a:r>
            <a:r>
              <a:rPr lang="tr-TR" sz="2300" dirty="0" smtClean="0">
                <a:solidFill>
                  <a:srgbClr val="FF0000"/>
                </a:solidFill>
              </a:rPr>
              <a:t>(</a:t>
            </a:r>
            <a:r>
              <a:rPr lang="tr-TR" sz="2300" dirty="0" err="1" smtClean="0">
                <a:solidFill>
                  <a:srgbClr val="FF0000"/>
                </a:solidFill>
              </a:rPr>
              <a:t>Stagnora</a:t>
            </a:r>
            <a:r>
              <a:rPr lang="tr-TR" sz="2300" dirty="0" smtClean="0">
                <a:solidFill>
                  <a:srgbClr val="FF0000"/>
                </a:solidFill>
              </a:rPr>
              <a:t>-</a:t>
            </a:r>
            <a:r>
              <a:rPr lang="tr-TR" sz="2300" dirty="0" err="1" smtClean="0">
                <a:solidFill>
                  <a:srgbClr val="FF0000"/>
                </a:solidFill>
              </a:rPr>
              <a:t>Green</a:t>
            </a:r>
            <a:r>
              <a:rPr lang="tr-TR" sz="2300" dirty="0" smtClean="0">
                <a:solidFill>
                  <a:srgbClr val="FF0000"/>
                </a:solidFill>
              </a:rPr>
              <a:t> 2011)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</a:p>
          <a:p>
            <a:r>
              <a:rPr lang="tr-TR" dirty="0" smtClean="0"/>
              <a:t>ES ve ACOG bu grup için öneride bulunmamış </a:t>
            </a:r>
          </a:p>
          <a:p>
            <a:pPr>
              <a:buNone/>
            </a:pPr>
            <a:r>
              <a:rPr lang="tr-TR" sz="2300" dirty="0" smtClean="0">
                <a:solidFill>
                  <a:srgbClr val="FF0000"/>
                </a:solidFill>
              </a:rPr>
              <a:t>                                                                                                          (</a:t>
            </a:r>
            <a:r>
              <a:rPr lang="tr-TR" sz="2300" dirty="0" err="1" smtClean="0">
                <a:solidFill>
                  <a:srgbClr val="FF0000"/>
                </a:solidFill>
              </a:rPr>
              <a:t>Garber</a:t>
            </a:r>
            <a:r>
              <a:rPr lang="tr-TR" sz="2300" dirty="0" smtClean="0">
                <a:solidFill>
                  <a:srgbClr val="FF0000"/>
                </a:solidFill>
              </a:rPr>
              <a:t> 2012, ACOG 2015)</a:t>
            </a:r>
            <a:endParaRPr lang="tr-TR" sz="2300" dirty="0">
              <a:solidFill>
                <a:srgbClr val="FF0000"/>
              </a:solidFill>
            </a:endParaRPr>
          </a:p>
        </p:txBody>
      </p:sp>
      <p:pic>
        <p:nvPicPr>
          <p:cNvPr id="31746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990033"/>
                </a:solidFill>
              </a:rPr>
              <a:t>Gebede </a:t>
            </a:r>
            <a:r>
              <a:rPr lang="tr-TR" b="1" dirty="0" err="1" smtClean="0">
                <a:solidFill>
                  <a:srgbClr val="990033"/>
                </a:solidFill>
              </a:rPr>
              <a:t>antitiroid</a:t>
            </a:r>
            <a:r>
              <a:rPr lang="tr-TR" b="1" dirty="0" smtClean="0">
                <a:solidFill>
                  <a:srgbClr val="990033"/>
                </a:solidFill>
              </a:rPr>
              <a:t> antikor pozitifliği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Anti </a:t>
            </a:r>
            <a:r>
              <a:rPr lang="tr-TR" dirty="0" err="1" smtClean="0"/>
              <a:t>tiroid</a:t>
            </a:r>
            <a:r>
              <a:rPr lang="tr-TR" dirty="0" smtClean="0"/>
              <a:t> antikorlar (TPO ve TG antikor) % 10-20 kadında + ve çoğu </a:t>
            </a:r>
            <a:r>
              <a:rPr lang="tr-TR" dirty="0" err="1" smtClean="0"/>
              <a:t>ötiroid</a:t>
            </a:r>
            <a:r>
              <a:rPr lang="tr-TR" dirty="0" smtClean="0"/>
              <a:t> 		</a:t>
            </a:r>
            <a:r>
              <a:rPr lang="tr-TR" sz="2300" dirty="0" smtClean="0">
                <a:solidFill>
                  <a:srgbClr val="FF0000"/>
                </a:solidFill>
              </a:rPr>
              <a:t>(</a:t>
            </a:r>
            <a:r>
              <a:rPr lang="tr-TR" sz="2300" dirty="0" err="1" smtClean="0">
                <a:solidFill>
                  <a:srgbClr val="FF0000"/>
                </a:solidFill>
              </a:rPr>
              <a:t>Thangaratinam</a:t>
            </a:r>
            <a:r>
              <a:rPr lang="tr-TR" sz="2300" dirty="0" smtClean="0">
                <a:solidFill>
                  <a:srgbClr val="FF0000"/>
                </a:solidFill>
              </a:rPr>
              <a:t> 2011) </a:t>
            </a:r>
          </a:p>
          <a:p>
            <a:r>
              <a:rPr lang="tr-TR" dirty="0" smtClean="0"/>
              <a:t>İlk </a:t>
            </a:r>
            <a:r>
              <a:rPr lang="tr-TR" dirty="0" err="1" smtClean="0"/>
              <a:t>trimesterde</a:t>
            </a:r>
            <a:r>
              <a:rPr lang="tr-TR" dirty="0" smtClean="0"/>
              <a:t> antikor + ve </a:t>
            </a:r>
            <a:r>
              <a:rPr lang="tr-TR" dirty="0" err="1" smtClean="0"/>
              <a:t>ötiroid</a:t>
            </a:r>
            <a:r>
              <a:rPr lang="tr-TR" dirty="0" smtClean="0"/>
              <a:t> olan olgularda üçüncü </a:t>
            </a:r>
            <a:r>
              <a:rPr lang="tr-TR" dirty="0" err="1" smtClean="0"/>
              <a:t>trimesterde</a:t>
            </a:r>
            <a:r>
              <a:rPr lang="tr-TR" dirty="0" smtClean="0"/>
              <a:t> </a:t>
            </a:r>
            <a:r>
              <a:rPr lang="tr-TR" dirty="0" err="1" smtClean="0"/>
              <a:t>hipotiroidi</a:t>
            </a:r>
            <a:r>
              <a:rPr lang="tr-TR" dirty="0" smtClean="0"/>
              <a:t> (%16) ve </a:t>
            </a:r>
            <a:r>
              <a:rPr lang="tr-TR" dirty="0" err="1" smtClean="0"/>
              <a:t>postpartum</a:t>
            </a:r>
            <a:r>
              <a:rPr lang="tr-TR" dirty="0" smtClean="0"/>
              <a:t> </a:t>
            </a:r>
            <a:r>
              <a:rPr lang="tr-TR" dirty="0" err="1" smtClean="0"/>
              <a:t>tiroidit</a:t>
            </a:r>
            <a:r>
              <a:rPr lang="tr-TR" dirty="0" smtClean="0"/>
              <a:t> (% 33-50) gelişebilir	</a:t>
            </a:r>
            <a:r>
              <a:rPr lang="tr-TR" dirty="0" smtClean="0">
                <a:solidFill>
                  <a:srgbClr val="FF0000"/>
                </a:solidFill>
              </a:rPr>
              <a:t>         </a:t>
            </a:r>
            <a:r>
              <a:rPr lang="tr-TR" sz="2100" dirty="0" smtClean="0">
                <a:solidFill>
                  <a:srgbClr val="FF0000"/>
                </a:solidFill>
              </a:rPr>
              <a:t>(</a:t>
            </a:r>
            <a:r>
              <a:rPr lang="tr-TR" sz="2100" dirty="0" err="1" smtClean="0">
                <a:solidFill>
                  <a:srgbClr val="FF0000"/>
                </a:solidFill>
              </a:rPr>
              <a:t>Glinoer</a:t>
            </a:r>
            <a:r>
              <a:rPr lang="tr-TR" sz="2100" dirty="0" smtClean="0">
                <a:solidFill>
                  <a:srgbClr val="FF0000"/>
                </a:solidFill>
              </a:rPr>
              <a:t> 1991, </a:t>
            </a:r>
            <a:r>
              <a:rPr lang="tr-TR" sz="2100" dirty="0" err="1" smtClean="0">
                <a:solidFill>
                  <a:srgbClr val="FF0000"/>
                </a:solidFill>
              </a:rPr>
              <a:t>Lazarus</a:t>
            </a:r>
            <a:r>
              <a:rPr lang="tr-TR" sz="2100" dirty="0" smtClean="0">
                <a:solidFill>
                  <a:srgbClr val="FF0000"/>
                </a:solidFill>
              </a:rPr>
              <a:t> 1998)</a:t>
            </a:r>
          </a:p>
          <a:p>
            <a:r>
              <a:rPr lang="tr-TR" dirty="0" err="1" smtClean="0"/>
              <a:t>Tiroid</a:t>
            </a:r>
            <a:r>
              <a:rPr lang="tr-TR" dirty="0" smtClean="0"/>
              <a:t> </a:t>
            </a:r>
            <a:r>
              <a:rPr lang="tr-TR" dirty="0" err="1" smtClean="0"/>
              <a:t>otoimmünitesi</a:t>
            </a:r>
            <a:r>
              <a:rPr lang="tr-TR" dirty="0" smtClean="0"/>
              <a:t> </a:t>
            </a:r>
            <a:r>
              <a:rPr lang="tr-TR" dirty="0" err="1" smtClean="0"/>
              <a:t>abortus</a:t>
            </a:r>
            <a:r>
              <a:rPr lang="tr-TR" dirty="0" smtClean="0"/>
              <a:t>, </a:t>
            </a:r>
            <a:r>
              <a:rPr lang="tr-TR" dirty="0" err="1" smtClean="0"/>
              <a:t>rekürren</a:t>
            </a:r>
            <a:r>
              <a:rPr lang="tr-TR" dirty="0" smtClean="0"/>
              <a:t> </a:t>
            </a:r>
            <a:r>
              <a:rPr lang="tr-TR" dirty="0" err="1" smtClean="0"/>
              <a:t>abortus</a:t>
            </a:r>
            <a:r>
              <a:rPr lang="tr-TR" dirty="0" smtClean="0"/>
              <a:t>, </a:t>
            </a:r>
            <a:r>
              <a:rPr lang="tr-TR" dirty="0" err="1" smtClean="0"/>
              <a:t>preterm</a:t>
            </a:r>
            <a:r>
              <a:rPr lang="tr-TR" dirty="0" smtClean="0"/>
              <a:t> doğum ve düşük IQ ile ilişkili bulunmuş </a:t>
            </a:r>
          </a:p>
          <a:p>
            <a:pPr>
              <a:buNone/>
            </a:pPr>
            <a:r>
              <a:rPr lang="tr-TR" sz="2100" dirty="0" smtClean="0"/>
              <a:t>		</a:t>
            </a:r>
            <a:r>
              <a:rPr lang="tr-TR" sz="2100" dirty="0" smtClean="0">
                <a:solidFill>
                  <a:srgbClr val="FF0000"/>
                </a:solidFill>
              </a:rPr>
              <a:t>(</a:t>
            </a:r>
            <a:r>
              <a:rPr lang="tr-TR" sz="2100" dirty="0" err="1" smtClean="0">
                <a:solidFill>
                  <a:srgbClr val="FF0000"/>
                </a:solidFill>
              </a:rPr>
              <a:t>Negro</a:t>
            </a:r>
            <a:r>
              <a:rPr lang="tr-TR" sz="2100" dirty="0" smtClean="0">
                <a:solidFill>
                  <a:srgbClr val="FF0000"/>
                </a:solidFill>
              </a:rPr>
              <a:t> 2006, </a:t>
            </a:r>
            <a:r>
              <a:rPr lang="tr-TR" sz="2100" dirty="0" err="1" smtClean="0">
                <a:solidFill>
                  <a:srgbClr val="FF0000"/>
                </a:solidFill>
              </a:rPr>
              <a:t>Thangaratinam</a:t>
            </a:r>
            <a:r>
              <a:rPr lang="tr-TR" sz="2100" dirty="0" smtClean="0">
                <a:solidFill>
                  <a:srgbClr val="FF0000"/>
                </a:solidFill>
              </a:rPr>
              <a:t> 2011, </a:t>
            </a:r>
            <a:r>
              <a:rPr lang="tr-TR" sz="2100" dirty="0" err="1" smtClean="0">
                <a:solidFill>
                  <a:srgbClr val="FF0000"/>
                </a:solidFill>
              </a:rPr>
              <a:t>Shoenfeld</a:t>
            </a:r>
            <a:r>
              <a:rPr lang="tr-TR" sz="2100" dirty="0" smtClean="0">
                <a:solidFill>
                  <a:srgbClr val="FF0000"/>
                </a:solidFill>
              </a:rPr>
              <a:t> 2006, </a:t>
            </a:r>
            <a:r>
              <a:rPr lang="tr-TR" sz="2100" dirty="0" err="1" smtClean="0">
                <a:solidFill>
                  <a:srgbClr val="FF0000"/>
                </a:solidFill>
              </a:rPr>
              <a:t>Negro</a:t>
            </a:r>
            <a:r>
              <a:rPr lang="tr-TR" sz="2100" dirty="0" smtClean="0">
                <a:solidFill>
                  <a:srgbClr val="FF0000"/>
                </a:solidFill>
              </a:rPr>
              <a:t> 2011, Pop 1999)</a:t>
            </a:r>
          </a:p>
          <a:p>
            <a:r>
              <a:rPr lang="tr-TR" dirty="0" smtClean="0"/>
              <a:t>Gebelerde üniversal antikor taraması veya antikor + ve </a:t>
            </a:r>
            <a:r>
              <a:rPr lang="tr-TR" dirty="0" err="1" smtClean="0"/>
              <a:t>ötiroid</a:t>
            </a:r>
            <a:r>
              <a:rPr lang="tr-TR" dirty="0" smtClean="0"/>
              <a:t> olan gebenin tedavisi önerilmiyor (ATA, ES) </a:t>
            </a:r>
          </a:p>
        </p:txBody>
      </p:sp>
      <p:pic>
        <p:nvPicPr>
          <p:cNvPr id="32770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smtClean="0">
                <a:solidFill>
                  <a:srgbClr val="990033"/>
                </a:solidFill>
              </a:rPr>
              <a:t>Gebelikteki fizyolojik değişiklikler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15" name="14 İçerik Yer Tutucusu"/>
          <p:cNvSpPr>
            <a:spLocks noGrp="1"/>
          </p:cNvSpPr>
          <p:nvPr>
            <p:ph idx="1"/>
          </p:nvPr>
        </p:nvSpPr>
        <p:spPr>
          <a:xfrm>
            <a:off x="539552" y="2132856"/>
            <a:ext cx="8208912" cy="3960440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720000"/>
            <a:r>
              <a:rPr lang="tr-TR" sz="2800" dirty="0" smtClean="0"/>
              <a:t>Tiroksin bağlayıcı </a:t>
            </a:r>
            <a:r>
              <a:rPr lang="tr-TR" sz="2800" dirty="0" err="1" smtClean="0"/>
              <a:t>globulin</a:t>
            </a:r>
            <a:r>
              <a:rPr lang="tr-TR" sz="2800" dirty="0" smtClean="0"/>
              <a:t> (TBG) ↑ (östrojen ↑sonucu)</a:t>
            </a:r>
          </a:p>
          <a:p>
            <a:pPr marL="720000"/>
            <a:r>
              <a:rPr lang="tr-TR" sz="2800" dirty="0" smtClean="0"/>
              <a:t>Total T3 ve T4 x 1,5 kat↑ (TBG ↑sonucu)</a:t>
            </a:r>
          </a:p>
          <a:p>
            <a:pPr marL="720000"/>
            <a:r>
              <a:rPr lang="tr-TR" sz="2800" dirty="0" smtClean="0"/>
              <a:t>TSH özellikle  1. </a:t>
            </a:r>
            <a:r>
              <a:rPr lang="tr-TR" sz="2800" dirty="0" err="1" smtClean="0"/>
              <a:t>trimesterde</a:t>
            </a:r>
            <a:r>
              <a:rPr lang="tr-TR" sz="2800" dirty="0" smtClean="0"/>
              <a:t> ↓(HCG etkisi)</a:t>
            </a:r>
          </a:p>
          <a:p>
            <a:pPr marL="720000"/>
            <a:r>
              <a:rPr lang="tr-TR" sz="2800" dirty="0" smtClean="0"/>
              <a:t>T3 resin </a:t>
            </a:r>
            <a:r>
              <a:rPr lang="tr-TR" sz="2800" dirty="0" err="1" smtClean="0"/>
              <a:t>uptake</a:t>
            </a:r>
            <a:r>
              <a:rPr lang="tr-TR" sz="2800" dirty="0" smtClean="0"/>
              <a:t> ↓ </a:t>
            </a:r>
          </a:p>
          <a:p>
            <a:pPr marL="720000"/>
            <a:r>
              <a:rPr lang="tr-TR" sz="2800" dirty="0" smtClean="0"/>
              <a:t>İyot </a:t>
            </a:r>
            <a:r>
              <a:rPr lang="tr-TR" sz="2800" dirty="0" err="1" smtClean="0"/>
              <a:t>uptake</a:t>
            </a:r>
            <a:r>
              <a:rPr lang="tr-TR" sz="2800" dirty="0" smtClean="0"/>
              <a:t> ↑ </a:t>
            </a:r>
          </a:p>
          <a:p>
            <a:pPr marL="720000"/>
            <a:r>
              <a:rPr lang="tr-TR" sz="2800" dirty="0" err="1" smtClean="0"/>
              <a:t>Renal</a:t>
            </a:r>
            <a:r>
              <a:rPr lang="tr-TR" sz="2800" dirty="0" smtClean="0"/>
              <a:t> iyot </a:t>
            </a:r>
            <a:r>
              <a:rPr lang="tr-TR" sz="2800" dirty="0" err="1" smtClean="0"/>
              <a:t>klirensi</a:t>
            </a:r>
            <a:r>
              <a:rPr lang="tr-TR" sz="2800" dirty="0" smtClean="0"/>
              <a:t> ↑</a:t>
            </a:r>
            <a:r>
              <a:rPr lang="tr-TR" sz="2700" dirty="0" smtClean="0"/>
              <a:t> 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3073" name="Picture 1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365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err="1" smtClean="0">
                <a:solidFill>
                  <a:srgbClr val="990033"/>
                </a:solidFill>
              </a:rPr>
              <a:t>Postpartum</a:t>
            </a:r>
            <a:r>
              <a:rPr lang="tr-TR" b="1" dirty="0" smtClean="0">
                <a:solidFill>
                  <a:srgbClr val="990033"/>
                </a:solidFill>
              </a:rPr>
              <a:t> </a:t>
            </a:r>
            <a:r>
              <a:rPr lang="tr-TR" b="1" dirty="0" err="1" smtClean="0">
                <a:solidFill>
                  <a:srgbClr val="990033"/>
                </a:solidFill>
              </a:rPr>
              <a:t>tiroidit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tr-TR" sz="2400" dirty="0" smtClean="0"/>
              <a:t>Doğum sonrası 12 ay içinde gelişir,  % 5 -10’u </a:t>
            </a:r>
            <a:r>
              <a:rPr lang="tr-TR" sz="2400" dirty="0" err="1" smtClean="0"/>
              <a:t>otoimmun</a:t>
            </a:r>
            <a:r>
              <a:rPr lang="tr-TR" sz="2400" dirty="0" smtClean="0"/>
              <a:t> </a:t>
            </a:r>
            <a:r>
              <a:rPr lang="tr-TR" sz="2400" dirty="0" err="1" smtClean="0"/>
              <a:t>tiroidit</a:t>
            </a:r>
            <a:r>
              <a:rPr lang="tr-TR" sz="2400" dirty="0" smtClean="0"/>
              <a:t>                                              						        </a:t>
            </a:r>
            <a:r>
              <a:rPr lang="tr-TR" sz="1800" dirty="0" smtClean="0">
                <a:solidFill>
                  <a:srgbClr val="FF0000"/>
                </a:solidFill>
              </a:rPr>
              <a:t>(</a:t>
            </a:r>
            <a:r>
              <a:rPr lang="tr-TR" sz="1800" dirty="0" err="1" smtClean="0">
                <a:solidFill>
                  <a:srgbClr val="FF0000"/>
                </a:solidFill>
              </a:rPr>
              <a:t>Stagnora</a:t>
            </a:r>
            <a:r>
              <a:rPr lang="tr-TR" sz="1800" dirty="0" smtClean="0">
                <a:solidFill>
                  <a:srgbClr val="FF0000"/>
                </a:solidFill>
              </a:rPr>
              <a:t>-</a:t>
            </a:r>
            <a:r>
              <a:rPr lang="tr-TR" sz="1800" dirty="0" err="1" smtClean="0">
                <a:solidFill>
                  <a:srgbClr val="FF0000"/>
                </a:solidFill>
              </a:rPr>
              <a:t>Green</a:t>
            </a:r>
            <a:r>
              <a:rPr lang="tr-TR" sz="1800" dirty="0" smtClean="0">
                <a:solidFill>
                  <a:srgbClr val="FF0000"/>
                </a:solidFill>
              </a:rPr>
              <a:t> 2012)</a:t>
            </a:r>
          </a:p>
          <a:p>
            <a:r>
              <a:rPr lang="tr-TR" sz="2400" b="1" dirty="0" smtClean="0"/>
              <a:t>Tanı:</a:t>
            </a:r>
            <a:r>
              <a:rPr lang="tr-TR" sz="2400" dirty="0" smtClean="0"/>
              <a:t> Anormal TSH, </a:t>
            </a:r>
            <a:r>
              <a:rPr lang="tr-TR" sz="2400" dirty="0" err="1" smtClean="0"/>
              <a:t>toksik</a:t>
            </a:r>
            <a:r>
              <a:rPr lang="tr-TR" sz="2400" dirty="0" smtClean="0"/>
              <a:t> nodül ve </a:t>
            </a:r>
            <a:r>
              <a:rPr lang="tr-TR" sz="2400" dirty="0" err="1" smtClean="0"/>
              <a:t>TRAb</a:t>
            </a:r>
            <a:r>
              <a:rPr lang="tr-TR" sz="2400" dirty="0" smtClean="0"/>
              <a:t> yok                </a:t>
            </a:r>
            <a:r>
              <a:rPr lang="tr-TR" sz="1800" dirty="0" smtClean="0">
                <a:solidFill>
                  <a:srgbClr val="FF0000"/>
                </a:solidFill>
              </a:rPr>
              <a:t>(</a:t>
            </a:r>
            <a:r>
              <a:rPr lang="tr-TR" sz="1800" dirty="0" err="1" smtClean="0">
                <a:solidFill>
                  <a:srgbClr val="FF0000"/>
                </a:solidFill>
              </a:rPr>
              <a:t>Muller</a:t>
            </a:r>
            <a:r>
              <a:rPr lang="tr-TR" sz="1800" dirty="0" smtClean="0">
                <a:solidFill>
                  <a:srgbClr val="FF0000"/>
                </a:solidFill>
              </a:rPr>
              <a:t> 2001) </a:t>
            </a:r>
          </a:p>
          <a:p>
            <a:r>
              <a:rPr lang="tr-TR" sz="2400" b="1" dirty="0" smtClean="0"/>
              <a:t>Ayırıcı tanı: </a:t>
            </a:r>
            <a:r>
              <a:rPr lang="tr-TR" sz="2400" dirty="0" err="1" smtClean="0"/>
              <a:t>TRAb</a:t>
            </a:r>
            <a:r>
              <a:rPr lang="tr-TR" sz="2400" dirty="0" smtClean="0"/>
              <a:t> (–) ve  T4:T3 ↑ ve muayene bulguları N                  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r-TR" sz="2400" dirty="0" err="1" smtClean="0"/>
              <a:t>Tirotoksik</a:t>
            </a:r>
            <a:r>
              <a:rPr lang="tr-TR" sz="2400" dirty="0" smtClean="0"/>
              <a:t> faz (ilk birkaç </a:t>
            </a:r>
            <a:r>
              <a:rPr lang="tr-TR" sz="2400" dirty="0" err="1" smtClean="0"/>
              <a:t>hf</a:t>
            </a:r>
            <a:r>
              <a:rPr lang="tr-TR" sz="2400" dirty="0" smtClean="0"/>
              <a:t>);</a:t>
            </a:r>
          </a:p>
          <a:p>
            <a:pPr lvl="1"/>
            <a:r>
              <a:rPr lang="tr-TR" sz="2400" dirty="0" err="1" smtClean="0"/>
              <a:t>tioamidler</a:t>
            </a:r>
            <a:r>
              <a:rPr lang="tr-TR" sz="2400" dirty="0" smtClean="0"/>
              <a:t> etkisiz (</a:t>
            </a:r>
            <a:r>
              <a:rPr lang="tr-TR" sz="2400" dirty="0" err="1" smtClean="0"/>
              <a:t>otoimmun</a:t>
            </a:r>
            <a:r>
              <a:rPr lang="tr-TR" sz="2400" dirty="0" smtClean="0"/>
              <a:t> </a:t>
            </a:r>
            <a:r>
              <a:rPr lang="tr-TR" sz="2400" dirty="0" err="1" smtClean="0"/>
              <a:t>tiroid</a:t>
            </a:r>
            <a:r>
              <a:rPr lang="tr-TR" sz="2400" dirty="0" smtClean="0"/>
              <a:t> </a:t>
            </a:r>
            <a:r>
              <a:rPr lang="tr-TR" sz="2400" dirty="0" err="1" smtClean="0"/>
              <a:t>destrüksiyonu</a:t>
            </a:r>
            <a:r>
              <a:rPr lang="tr-TR" sz="2400" dirty="0" smtClean="0"/>
              <a:t>) </a:t>
            </a:r>
          </a:p>
          <a:p>
            <a:pPr lvl="1"/>
            <a:r>
              <a:rPr lang="tr-TR" sz="2400" dirty="0" smtClean="0"/>
              <a:t>ciddi semptom varlığında </a:t>
            </a:r>
            <a:r>
              <a:rPr lang="el-GR" sz="2400" dirty="0" smtClean="0"/>
              <a:t>β</a:t>
            </a:r>
            <a:r>
              <a:rPr lang="tr-TR" sz="2400" dirty="0" smtClean="0"/>
              <a:t>-</a:t>
            </a:r>
            <a:r>
              <a:rPr lang="tr-TR" sz="2400" dirty="0" err="1" smtClean="0"/>
              <a:t>bloker</a:t>
            </a:r>
            <a:endParaRPr lang="tr-TR" sz="2400" dirty="0" smtClean="0"/>
          </a:p>
          <a:p>
            <a:r>
              <a:rPr lang="tr-TR" sz="2400" dirty="0" smtClean="0"/>
              <a:t>Aşikar </a:t>
            </a:r>
            <a:r>
              <a:rPr lang="tr-TR" sz="2400" dirty="0" err="1" smtClean="0"/>
              <a:t>hipotiroidi</a:t>
            </a:r>
            <a:r>
              <a:rPr lang="tr-TR" sz="2400" dirty="0" smtClean="0"/>
              <a:t> fazı; </a:t>
            </a:r>
          </a:p>
          <a:p>
            <a:pPr lvl="1"/>
            <a:r>
              <a:rPr lang="tr-TR" sz="2400" dirty="0" smtClean="0"/>
              <a:t>LT4 tedavisi</a:t>
            </a:r>
          </a:p>
          <a:p>
            <a:r>
              <a:rPr lang="tr-TR" sz="2400" dirty="0" err="1" smtClean="0"/>
              <a:t>Spontan</a:t>
            </a:r>
            <a:r>
              <a:rPr lang="tr-TR" sz="2400" dirty="0" smtClean="0"/>
              <a:t> </a:t>
            </a:r>
            <a:r>
              <a:rPr lang="tr-TR" sz="2400" dirty="0" err="1" smtClean="0"/>
              <a:t>remisyon</a:t>
            </a:r>
            <a:r>
              <a:rPr lang="tr-TR" sz="2400" dirty="0" smtClean="0"/>
              <a:t>, </a:t>
            </a:r>
            <a:r>
              <a:rPr lang="tr-TR" sz="2400" dirty="0" err="1" smtClean="0"/>
              <a:t>tiroid</a:t>
            </a:r>
            <a:r>
              <a:rPr lang="tr-TR" sz="2400" dirty="0" smtClean="0"/>
              <a:t> antikoru + ise kalıcı </a:t>
            </a:r>
            <a:r>
              <a:rPr lang="tr-TR" sz="2400" dirty="0" err="1" smtClean="0"/>
              <a:t>hipotiroidi</a:t>
            </a:r>
            <a:r>
              <a:rPr lang="tr-TR" sz="2400" dirty="0" smtClean="0"/>
              <a:t> riski ↑</a:t>
            </a:r>
          </a:p>
          <a:p>
            <a:endParaRPr lang="tr-TR" sz="2400" dirty="0"/>
          </a:p>
        </p:txBody>
      </p:sp>
      <p:pic>
        <p:nvPicPr>
          <p:cNvPr id="33794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40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smtClean="0">
                <a:solidFill>
                  <a:srgbClr val="990033"/>
                </a:solidFill>
              </a:rPr>
              <a:t>Sonucu beklenen çalışmalar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 </a:t>
            </a:r>
            <a:r>
              <a:rPr lang="tr-TR" sz="2800" b="1" dirty="0" smtClean="0"/>
              <a:t>1- </a:t>
            </a:r>
            <a:r>
              <a:rPr lang="tr-TR" sz="2800" b="1" dirty="0" err="1" smtClean="0"/>
              <a:t>National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Institute</a:t>
            </a:r>
            <a:r>
              <a:rPr lang="tr-TR" sz="2800" b="1" dirty="0" smtClean="0"/>
              <a:t> of </a:t>
            </a:r>
            <a:r>
              <a:rPr lang="tr-TR" sz="2800" b="1" dirty="0" err="1" smtClean="0"/>
              <a:t>Child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Health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and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Human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Development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study</a:t>
            </a:r>
            <a:r>
              <a:rPr lang="tr-TR" sz="2800" b="1" dirty="0" smtClean="0"/>
              <a:t>: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sz="2400" dirty="0" smtClean="0"/>
              <a:t>- &lt; 20 </a:t>
            </a:r>
            <a:r>
              <a:rPr lang="tr-TR" sz="2400" dirty="0" err="1" smtClean="0"/>
              <a:t>hf</a:t>
            </a:r>
            <a:r>
              <a:rPr lang="tr-TR" sz="2400" dirty="0" smtClean="0"/>
              <a:t>, </a:t>
            </a:r>
            <a:r>
              <a:rPr lang="tr-TR" sz="2400" dirty="0" err="1" smtClean="0"/>
              <a:t>subklinik</a:t>
            </a:r>
            <a:r>
              <a:rPr lang="tr-TR" sz="2400" dirty="0" smtClean="0"/>
              <a:t> </a:t>
            </a:r>
            <a:r>
              <a:rPr lang="tr-TR" sz="2400" dirty="0" err="1" smtClean="0"/>
              <a:t>hipotiroidi</a:t>
            </a:r>
            <a:r>
              <a:rPr lang="tr-TR" sz="2400" dirty="0" smtClean="0"/>
              <a:t> ve </a:t>
            </a:r>
            <a:r>
              <a:rPr lang="tr-TR" sz="2400" dirty="0" err="1" smtClean="0"/>
              <a:t>hipotiroksinemi</a:t>
            </a:r>
            <a:r>
              <a:rPr lang="tr-TR" sz="2400" dirty="0" smtClean="0"/>
              <a:t> için tarama</a:t>
            </a:r>
          </a:p>
          <a:p>
            <a:pPr>
              <a:buNone/>
            </a:pPr>
            <a:r>
              <a:rPr lang="tr-TR" sz="2400" dirty="0" smtClean="0"/>
              <a:t> 	- LT4/</a:t>
            </a:r>
            <a:r>
              <a:rPr lang="tr-TR" sz="2400" dirty="0" err="1" smtClean="0"/>
              <a:t>plasebo</a:t>
            </a:r>
            <a:r>
              <a:rPr lang="tr-TR" sz="2400" dirty="0" smtClean="0"/>
              <a:t> için </a:t>
            </a:r>
            <a:r>
              <a:rPr lang="tr-TR" sz="2400" dirty="0" err="1" smtClean="0"/>
              <a:t>randomizasyon</a:t>
            </a: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	- LT4 </a:t>
            </a:r>
            <a:r>
              <a:rPr lang="tr-TR" sz="2400" dirty="0" err="1" smtClean="0"/>
              <a:t>IQ’yu</a:t>
            </a:r>
            <a:r>
              <a:rPr lang="tr-TR" sz="2400" dirty="0" smtClean="0"/>
              <a:t> etkiliyor mu? 5 yaşa kadar takip </a:t>
            </a:r>
          </a:p>
          <a:p>
            <a:pPr>
              <a:buNone/>
            </a:pPr>
            <a:r>
              <a:rPr lang="tr-TR" sz="2800" b="1" dirty="0" smtClean="0"/>
              <a:t>2- </a:t>
            </a:r>
            <a:r>
              <a:rPr lang="tr-TR" sz="2800" b="1" dirty="0" err="1" smtClean="0"/>
              <a:t>Thyroid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AntiBodies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and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LEvoThyroxine</a:t>
            </a:r>
            <a:r>
              <a:rPr lang="tr-TR" sz="2800" b="1" dirty="0" smtClean="0"/>
              <a:t>  (TABLET) </a:t>
            </a:r>
            <a:r>
              <a:rPr lang="tr-TR" sz="2800" b="1" dirty="0" err="1" smtClean="0"/>
              <a:t>trial</a:t>
            </a:r>
            <a:r>
              <a:rPr lang="tr-TR" sz="2800" b="1" dirty="0" smtClean="0"/>
              <a:t>:</a:t>
            </a:r>
          </a:p>
          <a:p>
            <a:pPr>
              <a:buNone/>
            </a:pPr>
            <a:r>
              <a:rPr lang="tr-TR" sz="2800" dirty="0" smtClean="0"/>
              <a:t>	</a:t>
            </a:r>
            <a:r>
              <a:rPr lang="tr-TR" sz="2400" dirty="0" smtClean="0"/>
              <a:t>- </a:t>
            </a:r>
            <a:r>
              <a:rPr lang="tr-TR" sz="2400" dirty="0" err="1" smtClean="0"/>
              <a:t>Ötiroid</a:t>
            </a:r>
            <a:r>
              <a:rPr lang="tr-TR" sz="2400" dirty="0" smtClean="0"/>
              <a:t> TPO + gebelere</a:t>
            </a:r>
            <a:r>
              <a:rPr lang="tr-TR" dirty="0" smtClean="0"/>
              <a:t> </a:t>
            </a:r>
            <a:r>
              <a:rPr lang="tr-TR" sz="2400" dirty="0" smtClean="0"/>
              <a:t>LT4/</a:t>
            </a:r>
            <a:r>
              <a:rPr lang="tr-TR" sz="2400" dirty="0" err="1" smtClean="0"/>
              <a:t>plasebo</a:t>
            </a:r>
            <a:r>
              <a:rPr lang="tr-TR" sz="2400" dirty="0" smtClean="0"/>
              <a:t> için </a:t>
            </a:r>
            <a:r>
              <a:rPr lang="tr-TR" sz="2400" dirty="0" err="1" smtClean="0"/>
              <a:t>randomizasyon</a:t>
            </a: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	- Düşük ve erken doğumu etkiliyor mu?</a:t>
            </a:r>
          </a:p>
          <a:p>
            <a:pPr>
              <a:buNone/>
            </a:pPr>
            <a:r>
              <a:rPr lang="tr-TR" sz="2800" b="1" dirty="0" smtClean="0"/>
              <a:t>3- </a:t>
            </a:r>
            <a:r>
              <a:rPr lang="tr-TR" sz="2800" b="1" dirty="0" err="1" smtClean="0"/>
              <a:t>Subclinical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Hypothyroid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and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Iodine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Deficiency</a:t>
            </a:r>
            <a:r>
              <a:rPr lang="tr-TR" sz="2800" b="1" dirty="0" smtClean="0"/>
              <a:t> in </a:t>
            </a:r>
            <a:r>
              <a:rPr lang="tr-TR" sz="2800" b="1" dirty="0" err="1" smtClean="0"/>
              <a:t>Early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Pregnancy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and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Woman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Planning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for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Pregnancy</a:t>
            </a:r>
            <a:r>
              <a:rPr lang="tr-TR" sz="2800" b="1" dirty="0" smtClean="0"/>
              <a:t> (SHEP) </a:t>
            </a:r>
            <a:r>
              <a:rPr lang="tr-TR" sz="2800" b="1" dirty="0" err="1" smtClean="0"/>
              <a:t>trial</a:t>
            </a:r>
            <a:r>
              <a:rPr lang="tr-TR" sz="2800" b="1" dirty="0" smtClean="0"/>
              <a:t>:</a:t>
            </a:r>
          </a:p>
          <a:p>
            <a:pPr>
              <a:buNone/>
            </a:pPr>
            <a:r>
              <a:rPr lang="tr-TR" sz="2800" dirty="0" smtClean="0"/>
              <a:t>	- </a:t>
            </a:r>
            <a:r>
              <a:rPr lang="tr-TR" sz="2400" dirty="0" smtClean="0"/>
              <a:t>4800 kadın, LT4 </a:t>
            </a:r>
            <a:r>
              <a:rPr lang="tr-TR" sz="2400" dirty="0" err="1" smtClean="0"/>
              <a:t>ted</a:t>
            </a:r>
            <a:r>
              <a:rPr lang="tr-TR" sz="2400" dirty="0" smtClean="0"/>
              <a:t>. </a:t>
            </a:r>
            <a:r>
              <a:rPr lang="tr-TR" sz="2400" dirty="0" err="1" smtClean="0"/>
              <a:t>fetal</a:t>
            </a:r>
            <a:r>
              <a:rPr lang="tr-TR" sz="2400" dirty="0" smtClean="0"/>
              <a:t> beyin gelişimine etkili mi?</a:t>
            </a:r>
          </a:p>
        </p:txBody>
      </p:sp>
      <p:pic>
        <p:nvPicPr>
          <p:cNvPr id="34818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41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smtClean="0">
                <a:solidFill>
                  <a:srgbClr val="990033"/>
                </a:solidFill>
              </a:rPr>
              <a:t>Sonuç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tr-TR" dirty="0" err="1" smtClean="0"/>
              <a:t>Tiroid</a:t>
            </a:r>
            <a:r>
              <a:rPr lang="tr-TR" dirty="0" smtClean="0"/>
              <a:t> hastalıkları gebelikte sık</a:t>
            </a:r>
          </a:p>
          <a:p>
            <a:r>
              <a:rPr lang="tr-TR" dirty="0" smtClean="0"/>
              <a:t>Gebelerde </a:t>
            </a:r>
            <a:r>
              <a:rPr lang="tr-TR" b="1" dirty="0" err="1" smtClean="0"/>
              <a:t>selektif</a:t>
            </a:r>
            <a:r>
              <a:rPr lang="tr-TR" b="1" dirty="0" smtClean="0"/>
              <a:t> tarama </a:t>
            </a:r>
            <a:r>
              <a:rPr lang="tr-TR" dirty="0" smtClean="0"/>
              <a:t>öneriliyor</a:t>
            </a:r>
          </a:p>
          <a:p>
            <a:r>
              <a:rPr lang="tr-TR" b="1" dirty="0" err="1" smtClean="0"/>
              <a:t>Hipotiridi</a:t>
            </a:r>
            <a:r>
              <a:rPr lang="tr-TR" b="1" dirty="0" smtClean="0"/>
              <a:t> ve </a:t>
            </a:r>
            <a:r>
              <a:rPr lang="tr-TR" b="1" dirty="0" err="1" smtClean="0"/>
              <a:t>hipertiroidi</a:t>
            </a:r>
            <a:r>
              <a:rPr lang="tr-TR" dirty="0" smtClean="0"/>
              <a:t>, </a:t>
            </a:r>
            <a:r>
              <a:rPr lang="tr-TR" dirty="0" err="1" smtClean="0"/>
              <a:t>maternal</a:t>
            </a:r>
            <a:r>
              <a:rPr lang="tr-TR" dirty="0" smtClean="0"/>
              <a:t> - </a:t>
            </a:r>
            <a:r>
              <a:rPr lang="tr-TR" dirty="0" err="1" smtClean="0"/>
              <a:t>fetal</a:t>
            </a:r>
            <a:r>
              <a:rPr lang="tr-TR" dirty="0" smtClean="0"/>
              <a:t> komplikasyonları arttırıyor, gebelikte </a:t>
            </a:r>
            <a:r>
              <a:rPr lang="tr-TR" b="1" dirty="0" smtClean="0"/>
              <a:t>tedavi gerekli</a:t>
            </a:r>
          </a:p>
          <a:p>
            <a:r>
              <a:rPr lang="tr-TR" b="1" dirty="0" err="1" smtClean="0"/>
              <a:t>Subklinik</a:t>
            </a:r>
            <a:r>
              <a:rPr lang="tr-TR" b="1" dirty="0" smtClean="0"/>
              <a:t> </a:t>
            </a:r>
            <a:r>
              <a:rPr lang="tr-TR" b="1" dirty="0" err="1" smtClean="0"/>
              <a:t>tiroid</a:t>
            </a:r>
            <a:r>
              <a:rPr lang="tr-TR" b="1" dirty="0" smtClean="0"/>
              <a:t> hastalıkları</a:t>
            </a:r>
            <a:r>
              <a:rPr lang="tr-TR" dirty="0" smtClean="0"/>
              <a:t>nın gebeliğe etkileri ve tedavilerinin faydaları henüz netleşmediği için </a:t>
            </a:r>
            <a:r>
              <a:rPr lang="tr-TR" b="1" dirty="0" smtClean="0"/>
              <a:t>tedavi önerilmiyor</a:t>
            </a:r>
          </a:p>
          <a:p>
            <a:endParaRPr lang="tr-TR" dirty="0"/>
          </a:p>
        </p:txBody>
      </p:sp>
      <p:pic>
        <p:nvPicPr>
          <p:cNvPr id="36866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-27384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42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  <a:prstDash val="sysDash"/>
          </a:ln>
        </p:spPr>
        <p:txBody>
          <a:bodyPr/>
          <a:lstStyle/>
          <a:p>
            <a:r>
              <a:rPr lang="tr-TR" i="1" dirty="0" smtClean="0">
                <a:latin typeface="Comic Sans MS" pitchFamily="66" charset="0"/>
              </a:rPr>
              <a:t>Teşekkür ederim</a:t>
            </a:r>
            <a:endParaRPr lang="tr-TR" i="1" dirty="0">
              <a:latin typeface="Comic Sans MS" pitchFamily="66" charset="0"/>
            </a:endParaRPr>
          </a:p>
        </p:txBody>
      </p:sp>
      <p:sp>
        <p:nvSpPr>
          <p:cNvPr id="7" name="6 Resim Yer Tutucusu"/>
          <p:cNvSpPr>
            <a:spLocks noGrp="1"/>
          </p:cNvSpPr>
          <p:nvPr>
            <p:ph type="pic" idx="1"/>
          </p:nvPr>
        </p:nvSpPr>
        <p:spPr/>
      </p:sp>
      <p:sp>
        <p:nvSpPr>
          <p:cNvPr id="8" name="7 Metin Yer Tutucusu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4 Resim" descr="Do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9" name="8 Metin kutusu"/>
          <p:cNvSpPr txBox="1"/>
          <p:nvPr/>
        </p:nvSpPr>
        <p:spPr>
          <a:xfrm>
            <a:off x="395536" y="5713511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Comic Sans MS" pitchFamily="66" charset="0"/>
                <a:ea typeface="BatangChe" pitchFamily="49" charset="-127"/>
              </a:rPr>
              <a:t>Teşekkür ederim</a:t>
            </a:r>
            <a:endParaRPr lang="tr-TR" sz="3200" dirty="0">
              <a:latin typeface="Comic Sans MS" pitchFamily="66" charset="0"/>
              <a:ea typeface="BatangChe" pitchFamily="49" charset="-127"/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43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36904" cy="922114"/>
          </a:xfrm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err="1" smtClean="0">
                <a:solidFill>
                  <a:srgbClr val="990033"/>
                </a:solidFill>
              </a:rPr>
              <a:t>Tiroid</a:t>
            </a:r>
            <a:r>
              <a:rPr lang="tr-TR" b="1" dirty="0" smtClean="0">
                <a:solidFill>
                  <a:srgbClr val="990033"/>
                </a:solidFill>
              </a:rPr>
              <a:t> nodülleri 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824536"/>
          </a:xfrm>
          <a:ln w="28575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tr-TR" sz="3600" b="1" dirty="0" smtClean="0"/>
          </a:p>
          <a:p>
            <a:r>
              <a:rPr lang="tr-TR" sz="3600" dirty="0" smtClean="0"/>
              <a:t> % 11-20 rastlanır, gebelikte büyüyebilir </a:t>
            </a:r>
          </a:p>
          <a:p>
            <a:pPr>
              <a:buNone/>
            </a:pPr>
            <a:r>
              <a:rPr lang="tr-TR" sz="3600" dirty="0" smtClean="0"/>
              <a:t>								 </a:t>
            </a:r>
            <a:r>
              <a:rPr lang="tr-TR" sz="1900" dirty="0" smtClean="0">
                <a:solidFill>
                  <a:srgbClr val="FF0000"/>
                </a:solidFill>
              </a:rPr>
              <a:t>(Kung 2012)</a:t>
            </a:r>
          </a:p>
          <a:p>
            <a:r>
              <a:rPr lang="tr-TR" sz="3600" dirty="0" err="1" smtClean="0"/>
              <a:t>Anamnez</a:t>
            </a:r>
            <a:r>
              <a:rPr lang="tr-TR" sz="3600" dirty="0" smtClean="0"/>
              <a:t>, muayene, TSH  ve USG </a:t>
            </a:r>
          </a:p>
          <a:p>
            <a:r>
              <a:rPr lang="tr-TR" sz="3600" dirty="0" smtClean="0">
                <a:cs typeface="Arial"/>
              </a:rPr>
              <a:t>İİAB (her </a:t>
            </a:r>
            <a:r>
              <a:rPr lang="tr-TR" sz="3600" dirty="0" err="1" smtClean="0">
                <a:cs typeface="Arial"/>
              </a:rPr>
              <a:t>trimesterde</a:t>
            </a:r>
            <a:r>
              <a:rPr lang="tr-TR" sz="3600" dirty="0" smtClean="0">
                <a:cs typeface="Arial"/>
              </a:rPr>
              <a:t>)</a:t>
            </a:r>
          </a:p>
          <a:p>
            <a:pPr lvl="1"/>
            <a:r>
              <a:rPr lang="tr-TR" sz="3300" dirty="0" err="1" smtClean="0"/>
              <a:t>solid</a:t>
            </a:r>
            <a:r>
              <a:rPr lang="tr-TR" sz="3300" dirty="0" smtClean="0"/>
              <a:t> nodül &gt; 1cm,</a:t>
            </a:r>
          </a:p>
          <a:p>
            <a:pPr lvl="1"/>
            <a:r>
              <a:rPr lang="tr-TR" sz="3300" dirty="0" smtClean="0"/>
              <a:t>kompleks nodül &gt; 2cm, </a:t>
            </a:r>
          </a:p>
          <a:p>
            <a:pPr lvl="1"/>
            <a:r>
              <a:rPr lang="tr-TR" sz="3300" dirty="0" smtClean="0"/>
              <a:t>nodül &lt; 0,5-1cm ama şüpheli USG</a:t>
            </a:r>
            <a:r>
              <a:rPr lang="tr-TR" sz="3300" dirty="0" smtClean="0">
                <a:cs typeface="Arial"/>
              </a:rPr>
              <a:t> </a:t>
            </a:r>
          </a:p>
          <a:p>
            <a:pPr lvl="1">
              <a:buNone/>
            </a:pPr>
            <a:r>
              <a:rPr lang="tr-TR" sz="3300" dirty="0" smtClean="0">
                <a:solidFill>
                  <a:srgbClr val="FF0000"/>
                </a:solidFill>
                <a:cs typeface="Arial"/>
              </a:rPr>
              <a:t>                                                         </a:t>
            </a:r>
            <a:r>
              <a:rPr lang="tr-TR" sz="1900" dirty="0" smtClean="0">
                <a:solidFill>
                  <a:srgbClr val="FF0000"/>
                </a:solidFill>
                <a:cs typeface="Arial"/>
              </a:rPr>
              <a:t>(</a:t>
            </a:r>
            <a:r>
              <a:rPr lang="tr-TR" sz="1900" dirty="0" err="1" smtClean="0">
                <a:solidFill>
                  <a:srgbClr val="FF0000"/>
                </a:solidFill>
                <a:cs typeface="Arial"/>
              </a:rPr>
              <a:t>Papini</a:t>
            </a:r>
            <a:r>
              <a:rPr lang="tr-TR" sz="1900" dirty="0" smtClean="0">
                <a:solidFill>
                  <a:srgbClr val="FF0000"/>
                </a:solidFill>
                <a:cs typeface="Arial"/>
              </a:rPr>
              <a:t> 2002, ES 2012)</a:t>
            </a:r>
            <a:endParaRPr lang="tr-TR" dirty="0"/>
          </a:p>
        </p:txBody>
      </p:sp>
      <p:pic>
        <p:nvPicPr>
          <p:cNvPr id="35842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44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err="1" smtClean="0">
                <a:solidFill>
                  <a:srgbClr val="990033"/>
                </a:solidFill>
              </a:rPr>
              <a:t>Tiroid</a:t>
            </a:r>
            <a:r>
              <a:rPr lang="tr-TR" b="1" dirty="0" smtClean="0">
                <a:solidFill>
                  <a:srgbClr val="990033"/>
                </a:solidFill>
              </a:rPr>
              <a:t> </a:t>
            </a:r>
            <a:r>
              <a:rPr lang="tr-TR" b="1" dirty="0" err="1" smtClean="0">
                <a:solidFill>
                  <a:srgbClr val="990033"/>
                </a:solidFill>
              </a:rPr>
              <a:t>neoplazileri</a:t>
            </a:r>
            <a:endParaRPr lang="tr-TR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  <a:ln w="28575"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tr-TR" sz="3600" dirty="0" smtClean="0"/>
              <a:t>14,4/100000, en sık </a:t>
            </a:r>
            <a:r>
              <a:rPr lang="tr-TR" sz="3600" dirty="0" err="1" smtClean="0"/>
              <a:t>papiller</a:t>
            </a:r>
            <a:r>
              <a:rPr lang="tr-TR" sz="3600" dirty="0" smtClean="0"/>
              <a:t> tip                         </a:t>
            </a:r>
            <a:r>
              <a:rPr lang="tr-TR" sz="3300" dirty="0" smtClean="0">
                <a:solidFill>
                  <a:srgbClr val="FF0000"/>
                </a:solidFill>
              </a:rPr>
              <a:t>(</a:t>
            </a:r>
            <a:r>
              <a:rPr lang="tr-TR" sz="3300" dirty="0" err="1" smtClean="0">
                <a:solidFill>
                  <a:srgbClr val="FF0000"/>
                </a:solidFill>
              </a:rPr>
              <a:t>Smith</a:t>
            </a:r>
            <a:r>
              <a:rPr lang="tr-TR" sz="3300" dirty="0" smtClean="0">
                <a:solidFill>
                  <a:srgbClr val="FF0000"/>
                </a:solidFill>
              </a:rPr>
              <a:t> 2003)</a:t>
            </a:r>
          </a:p>
          <a:p>
            <a:r>
              <a:rPr lang="tr-TR" sz="3600" dirty="0" smtClean="0"/>
              <a:t>Cerrahi doğum sonrasına ertelenebilir;</a:t>
            </a:r>
          </a:p>
          <a:p>
            <a:pPr lvl="1"/>
            <a:r>
              <a:rPr lang="tr-TR" sz="3400" dirty="0" smtClean="0"/>
              <a:t>doğuma kadar LT4 ile TSH (0,1-1,5mIU/L) </a:t>
            </a:r>
            <a:r>
              <a:rPr lang="tr-TR" sz="3400" dirty="0" err="1" smtClean="0"/>
              <a:t>süpresyonu</a:t>
            </a:r>
            <a:r>
              <a:rPr lang="tr-TR" sz="3400" dirty="0" smtClean="0"/>
              <a:t>  </a:t>
            </a:r>
          </a:p>
          <a:p>
            <a:pPr lvl="1"/>
            <a:r>
              <a:rPr lang="tr-TR" sz="3400" dirty="0" smtClean="0"/>
              <a:t>USG takibi </a:t>
            </a:r>
          </a:p>
          <a:p>
            <a:r>
              <a:rPr lang="tr-TR" sz="3600" dirty="0" smtClean="0"/>
              <a:t>İkinci </a:t>
            </a:r>
            <a:r>
              <a:rPr lang="tr-TR" sz="3600" dirty="0" err="1" smtClean="0"/>
              <a:t>trimesterde</a:t>
            </a:r>
            <a:r>
              <a:rPr lang="tr-TR" sz="3600" dirty="0" smtClean="0"/>
              <a:t> cerrahi gereken olgular;</a:t>
            </a:r>
          </a:p>
          <a:p>
            <a:pPr lvl="1"/>
            <a:r>
              <a:rPr lang="tr-TR" sz="3300" dirty="0" err="1" smtClean="0"/>
              <a:t>indiferensiye</a:t>
            </a:r>
            <a:r>
              <a:rPr lang="tr-TR" sz="3300" dirty="0" smtClean="0"/>
              <a:t> tümör,</a:t>
            </a:r>
          </a:p>
          <a:p>
            <a:pPr lvl="1"/>
            <a:r>
              <a:rPr lang="tr-TR" sz="3300" dirty="0" smtClean="0"/>
              <a:t>çapı büyük tümör, </a:t>
            </a:r>
          </a:p>
          <a:p>
            <a:pPr lvl="1"/>
            <a:r>
              <a:rPr lang="tr-TR" sz="3300" dirty="0" smtClean="0"/>
              <a:t>Tümörde büyüme ve LAP + 		</a:t>
            </a:r>
            <a:r>
              <a:rPr lang="tr-TR" sz="3300" dirty="0" smtClean="0">
                <a:solidFill>
                  <a:srgbClr val="FF0000"/>
                </a:solidFill>
              </a:rPr>
              <a:t>	(ATA 2011)</a:t>
            </a:r>
          </a:p>
          <a:p>
            <a:r>
              <a:rPr lang="tr-TR" sz="3600" dirty="0" smtClean="0"/>
              <a:t>Radyoaktif </a:t>
            </a:r>
            <a:r>
              <a:rPr lang="tr-TR" sz="3600" dirty="0" err="1" smtClean="0"/>
              <a:t>ablasyon</a:t>
            </a:r>
            <a:r>
              <a:rPr lang="tr-TR" sz="3600" dirty="0" smtClean="0"/>
              <a:t> gebelik ve </a:t>
            </a:r>
            <a:r>
              <a:rPr lang="tr-TR" sz="3600" dirty="0" err="1" smtClean="0"/>
              <a:t>laktasyonda</a:t>
            </a:r>
            <a:r>
              <a:rPr lang="tr-TR" sz="3600" dirty="0" smtClean="0"/>
              <a:t> </a:t>
            </a:r>
            <a:r>
              <a:rPr lang="tr-TR" sz="3600" dirty="0" err="1" smtClean="0"/>
              <a:t>kontrindike</a:t>
            </a:r>
            <a:r>
              <a:rPr lang="tr-TR" sz="3600" dirty="0" smtClean="0"/>
              <a:t>,</a:t>
            </a:r>
          </a:p>
          <a:p>
            <a:pPr lvl="1"/>
            <a:r>
              <a:rPr lang="tr-TR" sz="3400" dirty="0" err="1" smtClean="0"/>
              <a:t>ablasyon</a:t>
            </a:r>
            <a:r>
              <a:rPr lang="tr-TR" sz="3400" dirty="0" smtClean="0"/>
              <a:t> sonrası 6 -12 ay gebelik sakıncalı</a:t>
            </a:r>
          </a:p>
          <a:p>
            <a:r>
              <a:rPr lang="tr-TR" sz="3600" dirty="0" smtClean="0"/>
              <a:t>Gebelik, kanser </a:t>
            </a:r>
            <a:r>
              <a:rPr lang="tr-TR" sz="3600" dirty="0" err="1" smtClean="0"/>
              <a:t>prognozunu</a:t>
            </a:r>
            <a:r>
              <a:rPr lang="tr-TR" sz="3600" dirty="0" smtClean="0"/>
              <a:t> olumsuz etkilemez </a:t>
            </a:r>
            <a:r>
              <a:rPr lang="tr-TR" sz="3300" dirty="0" smtClean="0">
                <a:solidFill>
                  <a:srgbClr val="FF0000"/>
                </a:solidFill>
              </a:rPr>
              <a:t>(ATA 2011)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45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smtClean="0">
                <a:solidFill>
                  <a:srgbClr val="990033"/>
                </a:solidFill>
              </a:rPr>
              <a:t>Gebelikteki fizyolojik değişiklikler</a:t>
            </a:r>
            <a:endParaRPr lang="tr-TR" b="1" dirty="0">
              <a:solidFill>
                <a:srgbClr val="990033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63693" y="1485344"/>
            <a:ext cx="5904651" cy="50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9" name="Picture 1" descr="C:\Users\Yasemin KARSIDAG\Pictures\imagesCA8NHLX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990033"/>
                </a:solidFill>
              </a:rPr>
              <a:t>Gebelikte </a:t>
            </a:r>
            <a:r>
              <a:rPr lang="tr-TR" b="1" dirty="0" err="1" smtClean="0">
                <a:solidFill>
                  <a:srgbClr val="990033"/>
                </a:solidFill>
              </a:rPr>
              <a:t>tiroid</a:t>
            </a:r>
            <a:r>
              <a:rPr lang="tr-TR" b="1" dirty="0" smtClean="0">
                <a:solidFill>
                  <a:srgbClr val="990033"/>
                </a:solidFill>
              </a:rPr>
              <a:t> testlerinin            referans değerleri</a:t>
            </a:r>
            <a:endParaRPr lang="tr-TR" sz="2000" dirty="0">
              <a:solidFill>
                <a:srgbClr val="990033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1556792"/>
            <a:ext cx="8115997" cy="46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5" name="Picture 1" descr="C:\Users\Yasemin KARSIDAG\Pictures\imagesCA8NHLX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3779912" y="6300028"/>
            <a:ext cx="5076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dirty="0" err="1" smtClean="0">
                <a:solidFill>
                  <a:srgbClr val="FF0000"/>
                </a:solidFill>
              </a:rPr>
              <a:t>Stagnaro</a:t>
            </a:r>
            <a:r>
              <a:rPr lang="tr-TR" dirty="0" smtClean="0">
                <a:solidFill>
                  <a:srgbClr val="FF0000"/>
                </a:solidFill>
              </a:rPr>
              <a:t>-</a:t>
            </a:r>
            <a:r>
              <a:rPr lang="tr-TR" dirty="0" err="1" smtClean="0">
                <a:solidFill>
                  <a:srgbClr val="FF0000"/>
                </a:solidFill>
              </a:rPr>
              <a:t>Green</a:t>
            </a:r>
            <a:r>
              <a:rPr lang="tr-TR" dirty="0" smtClean="0">
                <a:solidFill>
                  <a:srgbClr val="FF0000"/>
                </a:solidFill>
              </a:rPr>
              <a:t> 2011, </a:t>
            </a:r>
            <a:r>
              <a:rPr lang="tr-TR" dirty="0" err="1" smtClean="0">
                <a:solidFill>
                  <a:srgbClr val="FF0000"/>
                </a:solidFill>
              </a:rPr>
              <a:t>Abbassi</a:t>
            </a:r>
            <a:r>
              <a:rPr lang="tr-TR" dirty="0" smtClean="0">
                <a:solidFill>
                  <a:srgbClr val="FF0000"/>
                </a:solidFill>
              </a:rPr>
              <a:t>-</a:t>
            </a:r>
            <a:r>
              <a:rPr lang="tr-TR" dirty="0" err="1" smtClean="0">
                <a:solidFill>
                  <a:srgbClr val="FF0000"/>
                </a:solidFill>
              </a:rPr>
              <a:t>Ghanavati</a:t>
            </a:r>
            <a:r>
              <a:rPr lang="tr-TR" dirty="0" smtClean="0">
                <a:solidFill>
                  <a:srgbClr val="FF0000"/>
                </a:solidFill>
              </a:rPr>
              <a:t> 2009)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smtClean="0">
                <a:solidFill>
                  <a:srgbClr val="990033"/>
                </a:solidFill>
              </a:rPr>
              <a:t>Gebelikteki normal değerler</a:t>
            </a:r>
            <a:endParaRPr lang="tr-TR" b="1" dirty="0">
              <a:solidFill>
                <a:srgbClr val="990033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8289944" cy="50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6321" name="Picture 1" descr="C:\Users\Yasemin KARSIDAG\Pictures\imagesCA8NHLX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323528" y="836613"/>
            <a:ext cx="8424936" cy="5289550"/>
          </a:xfrm>
          <a:ln w="28575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 err="1" smtClean="0"/>
              <a:t>tiroid</a:t>
            </a:r>
            <a:r>
              <a:rPr lang="tr-TR" dirty="0" smtClean="0"/>
              <a:t> </a:t>
            </a:r>
            <a:r>
              <a:rPr lang="tr-TR" dirty="0" err="1" smtClean="0"/>
              <a:t>glandı</a:t>
            </a:r>
            <a:r>
              <a:rPr lang="tr-TR" dirty="0" smtClean="0"/>
              <a:t> </a:t>
            </a:r>
            <a:r>
              <a:rPr lang="tr-TR" dirty="0" smtClean="0">
                <a:cs typeface="Arial"/>
              </a:rPr>
              <a:t>12 hafta civarında </a:t>
            </a:r>
            <a:r>
              <a:rPr lang="tr-TR" dirty="0" smtClean="0"/>
              <a:t>iyot tutup </a:t>
            </a:r>
            <a:r>
              <a:rPr lang="tr-TR" dirty="0" err="1" smtClean="0"/>
              <a:t>tiroid</a:t>
            </a:r>
            <a:r>
              <a:rPr lang="tr-TR" dirty="0" smtClean="0"/>
              <a:t> hormonları sentezlemeye </a:t>
            </a:r>
            <a:r>
              <a:rPr lang="tr-TR" dirty="0" smtClean="0">
                <a:cs typeface="Arial"/>
              </a:rPr>
              <a:t>başlar 				               		                  </a:t>
            </a:r>
            <a:r>
              <a:rPr lang="tr-TR" sz="1700" dirty="0" smtClean="0">
                <a:solidFill>
                  <a:srgbClr val="FF0000"/>
                </a:solidFill>
                <a:cs typeface="Arial"/>
              </a:rPr>
              <a:t>(</a:t>
            </a:r>
            <a:r>
              <a:rPr lang="tr-TR" sz="1700" dirty="0" err="1">
                <a:solidFill>
                  <a:srgbClr val="FF0000"/>
                </a:solidFill>
                <a:cs typeface="Arial"/>
              </a:rPr>
              <a:t>B</a:t>
            </a:r>
            <a:r>
              <a:rPr lang="tr-TR" sz="1700" dirty="0" err="1" smtClean="0">
                <a:solidFill>
                  <a:srgbClr val="FF0000"/>
                </a:solidFill>
                <a:cs typeface="Arial"/>
              </a:rPr>
              <a:t>ernal</a:t>
            </a:r>
            <a:r>
              <a:rPr lang="tr-TR" sz="1700" dirty="0" smtClean="0">
                <a:solidFill>
                  <a:srgbClr val="FF0000"/>
                </a:solidFill>
                <a:cs typeface="Arial"/>
              </a:rPr>
              <a:t> 2007, </a:t>
            </a:r>
            <a:r>
              <a:rPr lang="tr-TR" sz="1700" dirty="0" err="1" smtClean="0">
                <a:solidFill>
                  <a:srgbClr val="FF0000"/>
                </a:solidFill>
                <a:cs typeface="Arial"/>
              </a:rPr>
              <a:t>Calvo</a:t>
            </a:r>
            <a:r>
              <a:rPr lang="tr-TR" sz="1700" dirty="0" smtClean="0">
                <a:solidFill>
                  <a:srgbClr val="FF0000"/>
                </a:solidFill>
                <a:cs typeface="Arial"/>
              </a:rPr>
              <a:t> 2002)</a:t>
            </a:r>
            <a:endParaRPr lang="tr-TR" sz="2000" dirty="0" smtClean="0">
              <a:solidFill>
                <a:srgbClr val="FF0000"/>
              </a:solidFill>
              <a:cs typeface="Arial"/>
            </a:endParaRPr>
          </a:p>
          <a:p>
            <a:r>
              <a:rPr lang="tr-TR" dirty="0" smtClean="0">
                <a:cs typeface="Arial"/>
              </a:rPr>
              <a:t>Özellikle ilk </a:t>
            </a:r>
            <a:r>
              <a:rPr lang="tr-TR" dirty="0" err="1" smtClean="0">
                <a:cs typeface="Arial"/>
              </a:rPr>
              <a:t>trimesterde</a:t>
            </a:r>
            <a:r>
              <a:rPr lang="tr-TR" dirty="0" smtClean="0">
                <a:cs typeface="Arial"/>
              </a:rPr>
              <a:t> </a:t>
            </a:r>
            <a:r>
              <a:rPr lang="tr-TR" dirty="0" err="1" smtClean="0">
                <a:cs typeface="Arial"/>
              </a:rPr>
              <a:t>maternal</a:t>
            </a:r>
            <a:r>
              <a:rPr lang="tr-TR" dirty="0" smtClean="0">
                <a:cs typeface="Arial"/>
              </a:rPr>
              <a:t> T4 transferi normal </a:t>
            </a:r>
            <a:r>
              <a:rPr lang="tr-TR" dirty="0" err="1" smtClean="0">
                <a:cs typeface="Arial"/>
              </a:rPr>
              <a:t>fetal</a:t>
            </a:r>
            <a:r>
              <a:rPr lang="tr-TR" dirty="0" smtClean="0">
                <a:cs typeface="Arial"/>
              </a:rPr>
              <a:t> beyin gelişimi için çok önemlidir    								  </a:t>
            </a:r>
            <a:r>
              <a:rPr lang="tr-TR" sz="1700" dirty="0" smtClean="0">
                <a:solidFill>
                  <a:srgbClr val="FF0000"/>
                </a:solidFill>
                <a:cs typeface="Arial"/>
              </a:rPr>
              <a:t>(ACOG 2015)</a:t>
            </a:r>
            <a:endParaRPr lang="tr-TR" sz="2000" dirty="0" smtClean="0">
              <a:solidFill>
                <a:srgbClr val="FF0000"/>
              </a:solidFill>
              <a:cs typeface="Arial"/>
            </a:endParaRPr>
          </a:p>
          <a:p>
            <a:r>
              <a:rPr lang="tr-TR" dirty="0" smtClean="0">
                <a:cs typeface="Arial"/>
              </a:rPr>
              <a:t>TSH plasentadan geçmez, iyot plasentadan geçer </a:t>
            </a:r>
          </a:p>
          <a:p>
            <a:r>
              <a:rPr lang="tr-TR" dirty="0" err="1" smtClean="0">
                <a:cs typeface="Arial"/>
              </a:rPr>
              <a:t>Fetus</a:t>
            </a:r>
            <a:r>
              <a:rPr lang="tr-TR" dirty="0" smtClean="0">
                <a:cs typeface="Arial"/>
              </a:rPr>
              <a:t> iyot alımı için anneye bağımlı </a:t>
            </a:r>
            <a:endParaRPr lang="tr-TR" sz="3000" dirty="0" smtClean="0">
              <a:cs typeface="Arial"/>
            </a:endParaRPr>
          </a:p>
          <a:p>
            <a:pPr lvl="1"/>
            <a:r>
              <a:rPr lang="tr-TR" sz="2600" dirty="0" smtClean="0">
                <a:cs typeface="Arial"/>
              </a:rPr>
              <a:t>Gebelik - emzirme döneminde 200-2</a:t>
            </a:r>
            <a:r>
              <a:rPr lang="tr-TR" sz="2600" dirty="0" smtClean="0"/>
              <a:t>50 </a:t>
            </a:r>
            <a:r>
              <a:rPr lang="en-US" sz="2600" dirty="0" smtClean="0">
                <a:cs typeface="Tahoma" charset="0"/>
              </a:rPr>
              <a:t>µ</a:t>
            </a:r>
            <a:r>
              <a:rPr lang="tr-TR" sz="2600" dirty="0" smtClean="0">
                <a:cs typeface="Tahoma" charset="0"/>
              </a:rPr>
              <a:t>g/ gün iyot alımı tavsiye edilmekte </a:t>
            </a:r>
            <a:r>
              <a:rPr lang="tr-TR" sz="2600" dirty="0" smtClean="0">
                <a:cs typeface="Arial"/>
              </a:rPr>
              <a:t> 				     </a:t>
            </a:r>
            <a:r>
              <a:rPr lang="tr-TR" sz="1500" dirty="0" smtClean="0">
                <a:solidFill>
                  <a:srgbClr val="FF0000"/>
                </a:solidFill>
                <a:cs typeface="Arial"/>
              </a:rPr>
              <a:t>(WHO/ATA)</a:t>
            </a:r>
            <a:endParaRPr lang="tr-TR" sz="1900" dirty="0" smtClean="0">
              <a:solidFill>
                <a:srgbClr val="FF0000"/>
              </a:solidFill>
              <a:cs typeface="Tahoma" charset="0"/>
            </a:endParaRPr>
          </a:p>
          <a:p>
            <a:pPr lvl="1"/>
            <a:r>
              <a:rPr lang="tr-TR" sz="2600" dirty="0" smtClean="0">
                <a:cs typeface="Tahoma" charset="0"/>
              </a:rPr>
              <a:t>Gebede idrar iyot atılımı 150</a:t>
            </a:r>
            <a:r>
              <a:rPr lang="en-US" sz="2600" dirty="0" smtClean="0">
                <a:cs typeface="Tahoma" charset="0"/>
              </a:rPr>
              <a:t> µ</a:t>
            </a:r>
            <a:r>
              <a:rPr lang="tr-TR" sz="2600" dirty="0" smtClean="0">
                <a:cs typeface="Tahoma" charset="0"/>
              </a:rPr>
              <a:t>g/ L olmalı </a:t>
            </a:r>
            <a:endParaRPr lang="tr-TR" sz="2600" dirty="0"/>
          </a:p>
        </p:txBody>
      </p:sp>
      <p:pic>
        <p:nvPicPr>
          <p:cNvPr id="1026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5652"/>
            <a:ext cx="704850" cy="1181100"/>
          </a:xfrm>
          <a:prstGeom prst="rect">
            <a:avLst/>
          </a:prstGeo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8ABF-FB79-4897-B131-A30C3E233F5E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990033"/>
                </a:solidFill>
              </a:rPr>
              <a:t>Gebeler </a:t>
            </a:r>
            <a:r>
              <a:rPr lang="tr-TR" b="1" dirty="0" err="1" smtClean="0">
                <a:solidFill>
                  <a:srgbClr val="990033"/>
                </a:solidFill>
              </a:rPr>
              <a:t>tiroid</a:t>
            </a:r>
            <a:r>
              <a:rPr lang="tr-TR" b="1" dirty="0" smtClean="0">
                <a:solidFill>
                  <a:srgbClr val="990033"/>
                </a:solidFill>
              </a:rPr>
              <a:t> hastalıkları için taranmalı mı?</a:t>
            </a:r>
            <a:endParaRPr lang="tr-TR" b="1" dirty="0">
              <a:solidFill>
                <a:srgbClr val="99003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5400600" cy="4968552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tr-TR" sz="3800" b="1" dirty="0" err="1" smtClean="0"/>
              <a:t>Selektif</a:t>
            </a:r>
            <a:r>
              <a:rPr lang="tr-TR" sz="3800" b="1" dirty="0" smtClean="0"/>
              <a:t> tarama</a:t>
            </a:r>
          </a:p>
          <a:p>
            <a:pPr lvl="1">
              <a:lnSpc>
                <a:spcPct val="120000"/>
              </a:lnSpc>
            </a:pPr>
            <a:r>
              <a:rPr lang="tr-TR" sz="3800" dirty="0" err="1" smtClean="0"/>
              <a:t>Semptomatik</a:t>
            </a:r>
            <a:r>
              <a:rPr lang="tr-TR" sz="3800" dirty="0" smtClean="0"/>
              <a:t> /yüksek riskli hastalara  </a:t>
            </a:r>
          </a:p>
          <a:p>
            <a:pPr lvl="1">
              <a:lnSpc>
                <a:spcPct val="120000"/>
              </a:lnSpc>
              <a:buNone/>
            </a:pPr>
            <a:r>
              <a:rPr lang="tr-TR" sz="3800" dirty="0" smtClean="0">
                <a:solidFill>
                  <a:srgbClr val="FF0000"/>
                </a:solidFill>
              </a:rPr>
              <a:t>	</a:t>
            </a:r>
            <a:r>
              <a:rPr lang="tr-TR" sz="2900" dirty="0" smtClean="0">
                <a:solidFill>
                  <a:srgbClr val="FF0000"/>
                </a:solidFill>
              </a:rPr>
              <a:t>(ACOG 2015, ATA  2012, ES 2012, SMFM 2012, </a:t>
            </a:r>
            <a:r>
              <a:rPr lang="tr-TR" sz="2900" dirty="0" err="1" smtClean="0">
                <a:solidFill>
                  <a:srgbClr val="FF0000"/>
                </a:solidFill>
              </a:rPr>
              <a:t>Cochrane</a:t>
            </a:r>
            <a:r>
              <a:rPr lang="tr-TR" sz="2900" dirty="0" smtClean="0">
                <a:solidFill>
                  <a:srgbClr val="FF0000"/>
                </a:solidFill>
              </a:rPr>
              <a:t> 2010) </a:t>
            </a:r>
            <a:endParaRPr lang="tr-TR" sz="3800" dirty="0" smtClean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tr-TR" sz="3800" dirty="0" smtClean="0"/>
              <a:t>Üniversal tarama kötü </a:t>
            </a:r>
            <a:r>
              <a:rPr lang="tr-TR" sz="3800" dirty="0" err="1" smtClean="0"/>
              <a:t>prognozu</a:t>
            </a:r>
            <a:r>
              <a:rPr lang="tr-TR" sz="3800" dirty="0" smtClean="0"/>
              <a:t> azaltmıyor</a:t>
            </a:r>
          </a:p>
          <a:p>
            <a:pPr lvl="1">
              <a:lnSpc>
                <a:spcPct val="120000"/>
              </a:lnSpc>
              <a:buNone/>
            </a:pPr>
            <a:r>
              <a:rPr lang="tr-TR" sz="3800" dirty="0" smtClean="0"/>
              <a:t>      bulunmuş  	</a:t>
            </a:r>
            <a:r>
              <a:rPr lang="tr-TR" sz="2900" dirty="0" smtClean="0">
                <a:solidFill>
                  <a:srgbClr val="FF0000"/>
                </a:solidFill>
              </a:rPr>
              <a:t>(</a:t>
            </a:r>
            <a:r>
              <a:rPr lang="tr-TR" sz="2900" dirty="0" err="1" smtClean="0">
                <a:solidFill>
                  <a:srgbClr val="FF0000"/>
                </a:solidFill>
              </a:rPr>
              <a:t>Negro</a:t>
            </a:r>
            <a:r>
              <a:rPr lang="tr-TR" sz="2900" dirty="0" smtClean="0">
                <a:solidFill>
                  <a:srgbClr val="FF0000"/>
                </a:solidFill>
              </a:rPr>
              <a:t> 2010 </a:t>
            </a:r>
            <a:r>
              <a:rPr lang="tr-TR" sz="2900" dirty="0" smtClean="0">
                <a:solidFill>
                  <a:srgbClr val="FF0000"/>
                </a:solidFill>
                <a:latin typeface="Arial"/>
                <a:cs typeface="Arial"/>
              </a:rPr>
              <a:t>►</a:t>
            </a:r>
            <a:r>
              <a:rPr lang="tr-TR" sz="2900" dirty="0" smtClean="0">
                <a:solidFill>
                  <a:srgbClr val="FF0000"/>
                </a:solidFill>
              </a:rPr>
              <a:t>4562 olguda)     </a:t>
            </a:r>
            <a:endParaRPr lang="tr-TR" sz="38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tr-TR" sz="3800" b="1" dirty="0" smtClean="0"/>
              <a:t>Üniversal Tarama</a:t>
            </a:r>
          </a:p>
          <a:p>
            <a:pPr lvl="1">
              <a:lnSpc>
                <a:spcPct val="120000"/>
              </a:lnSpc>
            </a:pPr>
            <a:r>
              <a:rPr lang="tr-TR" sz="3800" dirty="0" err="1" smtClean="0"/>
              <a:t>Selektif</a:t>
            </a:r>
            <a:r>
              <a:rPr lang="tr-TR" sz="3800" dirty="0" smtClean="0"/>
              <a:t> tarama % 30-81 aşikar/ </a:t>
            </a:r>
            <a:r>
              <a:rPr lang="tr-TR" sz="3800" dirty="0" err="1" smtClean="0"/>
              <a:t>subklinik</a:t>
            </a:r>
            <a:r>
              <a:rPr lang="tr-TR" sz="3800" dirty="0" smtClean="0"/>
              <a:t> </a:t>
            </a:r>
            <a:r>
              <a:rPr lang="tr-TR" sz="3800" dirty="0" err="1" smtClean="0"/>
              <a:t>hipotiroidiyi</a:t>
            </a:r>
            <a:r>
              <a:rPr lang="tr-TR" sz="3800" dirty="0" smtClean="0"/>
              <a:t> atlar</a:t>
            </a:r>
          </a:p>
          <a:p>
            <a:pPr lvl="1">
              <a:lnSpc>
                <a:spcPct val="120000"/>
              </a:lnSpc>
            </a:pPr>
            <a:r>
              <a:rPr lang="tr-TR" sz="3800" dirty="0" smtClean="0"/>
              <a:t>LT4 tedavisi ucuz, yan etkisi az                     </a:t>
            </a:r>
            <a:r>
              <a:rPr lang="tr-TR" sz="2900" dirty="0" smtClean="0">
                <a:solidFill>
                  <a:srgbClr val="FF0000"/>
                </a:solidFill>
              </a:rPr>
              <a:t>(</a:t>
            </a:r>
            <a:r>
              <a:rPr lang="tr-TR" sz="2900" dirty="0" err="1" smtClean="0">
                <a:solidFill>
                  <a:srgbClr val="FF0000"/>
                </a:solidFill>
              </a:rPr>
              <a:t>Escobar</a:t>
            </a:r>
            <a:r>
              <a:rPr lang="tr-TR" sz="2900" dirty="0" smtClean="0">
                <a:solidFill>
                  <a:srgbClr val="FF0000"/>
                </a:solidFill>
              </a:rPr>
              <a:t> 2000, </a:t>
            </a:r>
            <a:r>
              <a:rPr lang="tr-TR" sz="2900" dirty="0" err="1" smtClean="0">
                <a:solidFill>
                  <a:srgbClr val="FF0000"/>
                </a:solidFill>
              </a:rPr>
              <a:t>Vaidya</a:t>
            </a:r>
            <a:r>
              <a:rPr lang="tr-TR" sz="2900" dirty="0" smtClean="0">
                <a:solidFill>
                  <a:srgbClr val="FF0000"/>
                </a:solidFill>
              </a:rPr>
              <a:t> 2007, </a:t>
            </a:r>
            <a:r>
              <a:rPr lang="tr-TR" sz="2900" dirty="0" err="1" smtClean="0">
                <a:solidFill>
                  <a:srgbClr val="FF0000"/>
                </a:solidFill>
              </a:rPr>
              <a:t>Horacek</a:t>
            </a:r>
            <a:r>
              <a:rPr lang="tr-TR" sz="2900" dirty="0" smtClean="0">
                <a:solidFill>
                  <a:srgbClr val="FF0000"/>
                </a:solidFill>
              </a:rPr>
              <a:t> 2010, </a:t>
            </a:r>
            <a:r>
              <a:rPr lang="tr-TR" sz="2900" dirty="0" err="1" smtClean="0">
                <a:solidFill>
                  <a:srgbClr val="FF0000"/>
                </a:solidFill>
              </a:rPr>
              <a:t>Wang</a:t>
            </a:r>
            <a:r>
              <a:rPr lang="tr-TR" sz="2900" dirty="0" smtClean="0">
                <a:solidFill>
                  <a:srgbClr val="FF0000"/>
                </a:solidFill>
              </a:rPr>
              <a:t> 2011)</a:t>
            </a:r>
            <a:endParaRPr lang="tr-TR" sz="3800" dirty="0" smtClean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tr-TR" sz="3800" dirty="0" smtClean="0"/>
              <a:t>Tarama etkin maliyetli bulunmuş         				</a:t>
            </a:r>
            <a:r>
              <a:rPr lang="tr-TR" sz="2900" dirty="0" smtClean="0"/>
              <a:t>                     </a:t>
            </a:r>
            <a:r>
              <a:rPr lang="tr-TR" sz="2900" dirty="0" smtClean="0">
                <a:solidFill>
                  <a:srgbClr val="FF0000"/>
                </a:solidFill>
              </a:rPr>
              <a:t>(</a:t>
            </a:r>
            <a:r>
              <a:rPr lang="tr-TR" sz="2900" dirty="0" err="1" smtClean="0">
                <a:solidFill>
                  <a:srgbClr val="FF0000"/>
                </a:solidFill>
              </a:rPr>
              <a:t>Dosiou</a:t>
            </a:r>
            <a:r>
              <a:rPr lang="tr-TR" sz="2900" dirty="0" smtClean="0">
                <a:solidFill>
                  <a:srgbClr val="FF0000"/>
                </a:solidFill>
              </a:rPr>
              <a:t> 2012)</a:t>
            </a:r>
            <a:endParaRPr lang="tr-TR" sz="3800" dirty="0" smtClean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endParaRPr lang="tr-TR" sz="2900" dirty="0" smtClean="0"/>
          </a:p>
          <a:p>
            <a:pPr lvl="1">
              <a:lnSpc>
                <a:spcPct val="120000"/>
              </a:lnSpc>
              <a:buNone/>
            </a:pPr>
            <a:endParaRPr lang="tr-TR" sz="2000" dirty="0"/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>
          <a:xfrm>
            <a:off x="5796136" y="1556792"/>
            <a:ext cx="3168352" cy="4968552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 fontScale="47500" lnSpcReduction="20000"/>
          </a:bodyPr>
          <a:lstStyle/>
          <a:p>
            <a:r>
              <a:rPr lang="tr-TR" sz="3800" b="1" dirty="0" smtClean="0"/>
              <a:t>Yüksek riskli grup </a:t>
            </a:r>
          </a:p>
          <a:p>
            <a:pPr lvl="1">
              <a:spcAft>
                <a:spcPts val="600"/>
              </a:spcAft>
            </a:pPr>
            <a:r>
              <a:rPr lang="tr-TR" sz="3800" dirty="0" smtClean="0"/>
              <a:t>&gt; 30 yaş</a:t>
            </a:r>
          </a:p>
          <a:p>
            <a:pPr lvl="1">
              <a:spcAft>
                <a:spcPts val="600"/>
              </a:spcAft>
            </a:pPr>
            <a:r>
              <a:rPr lang="tr-TR" sz="3800" dirty="0" err="1" smtClean="0"/>
              <a:t>Tiroid</a:t>
            </a:r>
            <a:r>
              <a:rPr lang="tr-TR" sz="3800" dirty="0" smtClean="0"/>
              <a:t> </a:t>
            </a:r>
            <a:r>
              <a:rPr lang="tr-TR" sz="3800" dirty="0" err="1" smtClean="0"/>
              <a:t>hast</a:t>
            </a:r>
            <a:r>
              <a:rPr lang="tr-TR" sz="3800" dirty="0" smtClean="0"/>
              <a:t> öyküsü</a:t>
            </a:r>
          </a:p>
          <a:p>
            <a:pPr lvl="1">
              <a:spcAft>
                <a:spcPts val="600"/>
              </a:spcAft>
            </a:pPr>
            <a:r>
              <a:rPr lang="tr-TR" sz="3800" dirty="0" smtClean="0"/>
              <a:t>Boyun RT öyküsü</a:t>
            </a:r>
          </a:p>
          <a:p>
            <a:pPr lvl="1">
              <a:spcAft>
                <a:spcPts val="600"/>
              </a:spcAft>
            </a:pPr>
            <a:r>
              <a:rPr lang="tr-TR" sz="3800" dirty="0" err="1" smtClean="0"/>
              <a:t>Tiroid</a:t>
            </a:r>
            <a:r>
              <a:rPr lang="tr-TR" sz="3800" dirty="0" smtClean="0"/>
              <a:t> cerrahisi öyküsü</a:t>
            </a:r>
          </a:p>
          <a:p>
            <a:pPr lvl="1">
              <a:spcAft>
                <a:spcPts val="600"/>
              </a:spcAft>
            </a:pPr>
            <a:r>
              <a:rPr lang="tr-TR" sz="3800" dirty="0" smtClean="0"/>
              <a:t>Aile öyküsü</a:t>
            </a:r>
          </a:p>
          <a:p>
            <a:pPr lvl="1">
              <a:spcAft>
                <a:spcPts val="600"/>
              </a:spcAft>
            </a:pPr>
            <a:r>
              <a:rPr lang="tr-TR" sz="3800" dirty="0" smtClean="0"/>
              <a:t>Semptom / guatr varlığı</a:t>
            </a:r>
          </a:p>
          <a:p>
            <a:pPr lvl="1">
              <a:spcAft>
                <a:spcPts val="600"/>
              </a:spcAft>
            </a:pPr>
            <a:r>
              <a:rPr lang="tr-TR" sz="3800" dirty="0" err="1" smtClean="0"/>
              <a:t>Otoimmünite</a:t>
            </a:r>
            <a:r>
              <a:rPr lang="tr-TR" sz="3800" dirty="0" smtClean="0"/>
              <a:t> +/ TPO +</a:t>
            </a:r>
          </a:p>
          <a:p>
            <a:pPr lvl="1">
              <a:spcAft>
                <a:spcPts val="600"/>
              </a:spcAft>
            </a:pPr>
            <a:r>
              <a:rPr lang="tr-TR" sz="3800" dirty="0" err="1" smtClean="0"/>
              <a:t>İnfertilite</a:t>
            </a:r>
            <a:endParaRPr lang="tr-TR" sz="3800" dirty="0" smtClean="0"/>
          </a:p>
          <a:p>
            <a:pPr lvl="1">
              <a:spcAft>
                <a:spcPts val="600"/>
              </a:spcAft>
            </a:pPr>
            <a:r>
              <a:rPr lang="tr-TR" sz="3800" dirty="0" smtClean="0"/>
              <a:t>Düşük/</a:t>
            </a:r>
            <a:r>
              <a:rPr lang="tr-TR" sz="3800" dirty="0" err="1" smtClean="0"/>
              <a:t>preterm</a:t>
            </a:r>
            <a:r>
              <a:rPr lang="tr-TR" sz="3800" dirty="0" smtClean="0"/>
              <a:t> doğum öyküsü</a:t>
            </a:r>
          </a:p>
          <a:p>
            <a:pPr lvl="1">
              <a:spcAft>
                <a:spcPts val="600"/>
              </a:spcAft>
            </a:pPr>
            <a:r>
              <a:rPr lang="tr-TR" sz="3800" dirty="0" smtClean="0"/>
              <a:t>I eksikliği </a:t>
            </a:r>
          </a:p>
          <a:p>
            <a:pPr lvl="1">
              <a:spcAft>
                <a:spcPts val="600"/>
              </a:spcAft>
            </a:pPr>
            <a:r>
              <a:rPr lang="tr-TR" sz="3800" dirty="0" smtClean="0"/>
              <a:t>ilaç alımı*</a:t>
            </a:r>
          </a:p>
          <a:p>
            <a:pPr lvl="1">
              <a:spcAft>
                <a:spcPts val="600"/>
              </a:spcAft>
            </a:pPr>
            <a:r>
              <a:rPr lang="tr-TR" sz="3800" dirty="0" smtClean="0"/>
              <a:t>BMI&gt;40*</a:t>
            </a:r>
          </a:p>
          <a:p>
            <a:pPr lvl="1">
              <a:buNone/>
            </a:pPr>
            <a:r>
              <a:rPr lang="tr-TR" sz="3200" dirty="0" smtClean="0"/>
              <a:t>		</a:t>
            </a: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(ATA 2011)</a:t>
            </a:r>
            <a:endParaRPr lang="tr-TR" dirty="0"/>
          </a:p>
        </p:txBody>
      </p:sp>
      <p:pic>
        <p:nvPicPr>
          <p:cNvPr id="2050" name="Picture 2" descr="C:\Users\Yasemin KARSIDAG\Pictures\imagesCA8NHLX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3654" y="15652"/>
            <a:ext cx="704850" cy="1181100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2240" y="6492875"/>
            <a:ext cx="2133600" cy="365125"/>
          </a:xfrm>
        </p:spPr>
        <p:txBody>
          <a:bodyPr/>
          <a:lstStyle/>
          <a:p>
            <a:r>
              <a:rPr lang="tr-TR" dirty="0" smtClean="0"/>
              <a:t>8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3447</TotalTime>
  <Words>1356</Words>
  <Application>Microsoft Office PowerPoint</Application>
  <PresentationFormat>On-screen Show (4:3)</PresentationFormat>
  <Paragraphs>451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BatangChe</vt:lpstr>
      <vt:lpstr>Arial</vt:lpstr>
      <vt:lpstr>Calibri</vt:lpstr>
      <vt:lpstr>Comic Sans MS</vt:lpstr>
      <vt:lpstr>Courier New</vt:lpstr>
      <vt:lpstr>Tahoma</vt:lpstr>
      <vt:lpstr>Wingdings</vt:lpstr>
      <vt:lpstr>Ofis Teması</vt:lpstr>
      <vt:lpstr>GEBELİKTE  TİROİD HASTALIKLARINA YAKLAŞIM</vt:lpstr>
      <vt:lpstr>PowerPoint Presentation</vt:lpstr>
      <vt:lpstr>PowerPoint Presentation</vt:lpstr>
      <vt:lpstr>Gebelikteki fizyolojik değişiklikler</vt:lpstr>
      <vt:lpstr>Gebelikteki fizyolojik değişiklikler</vt:lpstr>
      <vt:lpstr>Gebelikte tiroid testlerinin            referans değerleri</vt:lpstr>
      <vt:lpstr>Gebelikteki normal değerler</vt:lpstr>
      <vt:lpstr>PowerPoint Presentation</vt:lpstr>
      <vt:lpstr>Gebeler tiroid hastalıkları için taranmalı mı?</vt:lpstr>
      <vt:lpstr>Gebelikte hangi tanı testleri kullanılmalı? </vt:lpstr>
      <vt:lpstr>Tiroid testi sonuçlarının değerlendirilmesi </vt:lpstr>
      <vt:lpstr>HİPERTİROİDİ</vt:lpstr>
      <vt:lpstr>Hipertiroidi</vt:lpstr>
      <vt:lpstr>Hipertiroidi</vt:lpstr>
      <vt:lpstr>Graves hastalığı</vt:lpstr>
      <vt:lpstr>Neonatal Graves</vt:lpstr>
      <vt:lpstr>Fetal takip</vt:lpstr>
      <vt:lpstr>Gebelikte hipertiroidi tedavisi - I</vt:lpstr>
      <vt:lpstr>Gebelikte hipertiroidi tedavisi - II</vt:lpstr>
      <vt:lpstr>Gebelikte hipertiroidi tedavisi - III</vt:lpstr>
      <vt:lpstr>    Gebelikte hipertiroidi yönetimi</vt:lpstr>
      <vt:lpstr>Tiroid fırtınası </vt:lpstr>
      <vt:lpstr>Fetal /neonatal sonuçları etkileyen faktörler</vt:lpstr>
      <vt:lpstr>Gestasyonel geçici hipertiroidi</vt:lpstr>
      <vt:lpstr>Graves hastalığı ve                gestasyonel hipertiroidi ayırıcı tanısı</vt:lpstr>
      <vt:lpstr>Subklinik hipertiroidi</vt:lpstr>
      <vt:lpstr>HİPOTİROİDİZM</vt:lpstr>
      <vt:lpstr>Hipotiroidi </vt:lpstr>
      <vt:lpstr>Hipotiroidi</vt:lpstr>
      <vt:lpstr>Haşimato tiroiditi  (Kronik otoimmum tiroidit)</vt:lpstr>
      <vt:lpstr>Hipotiroidizm tedavisi</vt:lpstr>
      <vt:lpstr>       Gebelikte hipotiroidi yönetimi</vt:lpstr>
      <vt:lpstr>Subklinik hipotiroidizm</vt:lpstr>
      <vt:lpstr>Subklinik hipotiroidi</vt:lpstr>
      <vt:lpstr>Subklinik hipotiroidi</vt:lpstr>
      <vt:lpstr>Subklinik hipotiroidi tedavisi??</vt:lpstr>
      <vt:lpstr>İzole maternal hipotiroksinemi</vt:lpstr>
      <vt:lpstr>İzole maternal hipotiroksinemi</vt:lpstr>
      <vt:lpstr>Gebede antitiroid antikor pozitifliği</vt:lpstr>
      <vt:lpstr>Postpartum tiroidit</vt:lpstr>
      <vt:lpstr>Sonucu beklenen çalışmalar</vt:lpstr>
      <vt:lpstr>Sonuç</vt:lpstr>
      <vt:lpstr>Teşekkür ederim</vt:lpstr>
      <vt:lpstr>Tiroid nodülleri </vt:lpstr>
      <vt:lpstr>Tiroid neoplazileri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GEBELİKTE TİROİD HASTALIKLARINA YAKLAŞIM</dc:title>
  <dc:creator>Yasemin KARSIDAG</dc:creator>
  <cp:lastModifiedBy>DNP</cp:lastModifiedBy>
  <cp:revision>238</cp:revision>
  <dcterms:created xsi:type="dcterms:W3CDTF">2015-05-04T06:41:39Z</dcterms:created>
  <dcterms:modified xsi:type="dcterms:W3CDTF">2015-05-15T05:45:44Z</dcterms:modified>
</cp:coreProperties>
</file>