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3" r:id="rId3"/>
    <p:sldId id="273" r:id="rId4"/>
    <p:sldId id="275" r:id="rId5"/>
    <p:sldId id="274" r:id="rId6"/>
    <p:sldId id="272" r:id="rId7"/>
    <p:sldId id="269" r:id="rId8"/>
    <p:sldId id="271" r:id="rId9"/>
    <p:sldId id="270" r:id="rId10"/>
    <p:sldId id="277" r:id="rId11"/>
    <p:sldId id="267" r:id="rId12"/>
    <p:sldId id="268" r:id="rId13"/>
    <p:sldId id="286" r:id="rId14"/>
    <p:sldId id="287" r:id="rId15"/>
    <p:sldId id="262" r:id="rId16"/>
    <p:sldId id="266" r:id="rId17"/>
    <p:sldId id="264" r:id="rId18"/>
    <p:sldId id="257" r:id="rId19"/>
    <p:sldId id="258" r:id="rId20"/>
    <p:sldId id="259" r:id="rId21"/>
    <p:sldId id="284" r:id="rId22"/>
    <p:sldId id="285" r:id="rId23"/>
    <p:sldId id="290" r:id="rId24"/>
    <p:sldId id="291" r:id="rId25"/>
    <p:sldId id="280" r:id="rId26"/>
    <p:sldId id="282" r:id="rId27"/>
    <p:sldId id="281" r:id="rId28"/>
    <p:sldId id="292" r:id="rId29"/>
    <p:sldId id="283" r:id="rId30"/>
    <p:sldId id="279" r:id="rId31"/>
    <p:sldId id="276" r:id="rId32"/>
    <p:sldId id="278" r:id="rId33"/>
    <p:sldId id="288" r:id="rId34"/>
    <p:sldId id="289" r:id="rId35"/>
    <p:sldId id="293" r:id="rId36"/>
    <p:sldId id="265" r:id="rId37"/>
    <p:sldId id="294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8DAA-59E4-4BAF-9933-F9BB01CC7FBC}" type="datetimeFigureOut">
              <a:rPr lang="tr-TR" smtClean="0"/>
              <a:t>12.5.2015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08668-C062-4DF7-9185-FCA3B101F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40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08668-C062-4DF7-9185-FCA3B101F8D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80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6112-5756-4767-AC30-A65EF1E99581}" type="datetimeFigureOut">
              <a:rPr lang="tr-TR" smtClean="0"/>
              <a:t>12.5.2015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47DA-D4F2-4B42-8311-23BC01C19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57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6112-5756-4767-AC30-A65EF1E99581}" type="datetimeFigureOut">
              <a:rPr lang="tr-TR" smtClean="0"/>
              <a:t>12.5.2015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47DA-D4F2-4B42-8311-23BC01C19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89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6112-5756-4767-AC30-A65EF1E99581}" type="datetimeFigureOut">
              <a:rPr lang="tr-TR" smtClean="0"/>
              <a:t>12.5.2015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47DA-D4F2-4B42-8311-23BC01C19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66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6112-5756-4767-AC30-A65EF1E99581}" type="datetimeFigureOut">
              <a:rPr lang="tr-TR" smtClean="0"/>
              <a:t>12.5.2015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47DA-D4F2-4B42-8311-23BC01C19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46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6112-5756-4767-AC30-A65EF1E99581}" type="datetimeFigureOut">
              <a:rPr lang="tr-TR" smtClean="0"/>
              <a:t>12.5.2015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47DA-D4F2-4B42-8311-23BC01C19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6112-5756-4767-AC30-A65EF1E99581}" type="datetimeFigureOut">
              <a:rPr lang="tr-TR" smtClean="0"/>
              <a:t>12.5.2015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47DA-D4F2-4B42-8311-23BC01C19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36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6112-5756-4767-AC30-A65EF1E99581}" type="datetimeFigureOut">
              <a:rPr lang="tr-TR" smtClean="0"/>
              <a:t>12.5.2015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47DA-D4F2-4B42-8311-23BC01C19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32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6112-5756-4767-AC30-A65EF1E99581}" type="datetimeFigureOut">
              <a:rPr lang="tr-TR" smtClean="0"/>
              <a:t>12.5.2015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47DA-D4F2-4B42-8311-23BC01C19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551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6112-5756-4767-AC30-A65EF1E99581}" type="datetimeFigureOut">
              <a:rPr lang="tr-TR" smtClean="0"/>
              <a:t>12.5.2015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47DA-D4F2-4B42-8311-23BC01C19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79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6112-5756-4767-AC30-A65EF1E99581}" type="datetimeFigureOut">
              <a:rPr lang="tr-TR" smtClean="0"/>
              <a:t>12.5.2015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47DA-D4F2-4B42-8311-23BC01C19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61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6112-5756-4767-AC30-A65EF1E99581}" type="datetimeFigureOut">
              <a:rPr lang="tr-TR" smtClean="0"/>
              <a:t>12.5.2015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47DA-D4F2-4B42-8311-23BC01C19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69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96112-5756-4767-AC30-A65EF1E99581}" type="datetimeFigureOut">
              <a:rPr lang="tr-TR" smtClean="0"/>
              <a:t>12.5.2015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47DA-D4F2-4B42-8311-23BC01C19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553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ERKEN GEBELİKTE GESTASYONEL DİYABET ÖNGÖRÜSÜ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3600" dirty="0" err="1" smtClean="0"/>
              <a:t>Doç</a:t>
            </a:r>
            <a:r>
              <a:rPr lang="tr-TR" sz="3600" dirty="0" smtClean="0"/>
              <a:t> </a:t>
            </a:r>
            <a:r>
              <a:rPr lang="tr-TR" sz="3600" dirty="0" err="1" smtClean="0"/>
              <a:t>Dr</a:t>
            </a:r>
            <a:r>
              <a:rPr lang="tr-TR" sz="3600" dirty="0" smtClean="0"/>
              <a:t> Banu Dane</a:t>
            </a:r>
          </a:p>
          <a:p>
            <a:r>
              <a:rPr lang="tr-TR" dirty="0" err="1" smtClean="0"/>
              <a:t>Bezmialem</a:t>
            </a:r>
            <a:r>
              <a:rPr lang="tr-TR" dirty="0" smtClean="0"/>
              <a:t> Vakıf </a:t>
            </a:r>
            <a:r>
              <a:rPr lang="tr-TR" dirty="0" err="1" smtClean="0"/>
              <a:t>Üniverstesi</a:t>
            </a:r>
            <a:endParaRPr lang="tr-TR" dirty="0" smtClean="0"/>
          </a:p>
          <a:p>
            <a:r>
              <a:rPr lang="tr-TR" dirty="0" smtClean="0"/>
              <a:t>Kadın Hastalıkları ve Doğum Anabilim Dalı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9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06" y="177421"/>
            <a:ext cx="8125913" cy="102209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62812" y="-1501718"/>
            <a:ext cx="4266376" cy="9668852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465898"/>
            <a:ext cx="10515600" cy="96219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Olguların %10’dan fazlasında ≤20. </a:t>
            </a:r>
            <a:r>
              <a:rPr lang="tr-TR" dirty="0" err="1" smtClean="0"/>
              <a:t>GH’da</a:t>
            </a:r>
            <a:r>
              <a:rPr lang="tr-TR" dirty="0" smtClean="0"/>
              <a:t> HgbA1c değeri %5.7-6.4.</a:t>
            </a:r>
          </a:p>
          <a:p>
            <a:r>
              <a:rPr lang="tr-TR" dirty="0" smtClean="0"/>
              <a:t>Bu grupta GDM gelişimi riski anlamlı olarak yüksek.</a:t>
            </a:r>
            <a:endParaRPr lang="tr-TR" dirty="0"/>
          </a:p>
        </p:txBody>
      </p:sp>
      <p:sp>
        <p:nvSpPr>
          <p:cNvPr id="2" name="5-Nokta Yıldız 1"/>
          <p:cNvSpPr/>
          <p:nvPr/>
        </p:nvSpPr>
        <p:spPr>
          <a:xfrm>
            <a:off x="7461848" y="2122415"/>
            <a:ext cx="353683" cy="3191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2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024" y="4408226"/>
            <a:ext cx="11327642" cy="168777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İlk </a:t>
            </a:r>
            <a:r>
              <a:rPr lang="tr-TR" dirty="0" err="1" smtClean="0"/>
              <a:t>trimesterde</a:t>
            </a:r>
            <a:r>
              <a:rPr lang="tr-TR" dirty="0" smtClean="0"/>
              <a:t> açlık kan </a:t>
            </a:r>
            <a:r>
              <a:rPr lang="tr-TR" dirty="0" err="1" smtClean="0"/>
              <a:t>glukozu</a:t>
            </a:r>
            <a:r>
              <a:rPr lang="tr-TR" dirty="0" smtClean="0"/>
              <a:t> sınır değeri 80-85mg/dl olarak alındığında GDM olguları %75-55 duyarlılık, %52-75 özgüllük ile belirlenebilir.</a:t>
            </a:r>
          </a:p>
          <a:p>
            <a:r>
              <a:rPr lang="tr-TR" dirty="0" smtClean="0"/>
              <a:t>Açlık kan şekeri değerinin yükselmesi </a:t>
            </a:r>
            <a:r>
              <a:rPr lang="tr-TR" dirty="0" err="1" smtClean="0"/>
              <a:t>normoglisemi</a:t>
            </a:r>
            <a:r>
              <a:rPr lang="tr-TR" dirty="0" smtClean="0"/>
              <a:t> sınırında dahi GDM risk artışı açısından bağımsız bir risk faktörüdür.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04" y="830463"/>
            <a:ext cx="11618392" cy="23883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786" y="3507476"/>
            <a:ext cx="8446979" cy="32344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417" y="2199580"/>
            <a:ext cx="402371" cy="35969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156" y="2199579"/>
            <a:ext cx="402371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838200" y="1706602"/>
            <a:ext cx="5181600" cy="4351338"/>
          </a:xfrm>
        </p:spPr>
        <p:txBody>
          <a:bodyPr/>
          <a:lstStyle/>
          <a:p>
            <a:r>
              <a:rPr lang="tr-TR" dirty="0" smtClean="0"/>
              <a:t>AKŞ ve BMI öngörü değerleri benzer düzeydedir.</a:t>
            </a:r>
          </a:p>
          <a:p>
            <a:r>
              <a:rPr lang="tr-TR" dirty="0" smtClean="0"/>
              <a:t>Açlık kan şekerinin  her 5mg/dl  ve </a:t>
            </a:r>
            <a:r>
              <a:rPr lang="tr-TR" dirty="0" err="1" smtClean="0"/>
              <a:t>BMI’nin</a:t>
            </a:r>
            <a:r>
              <a:rPr lang="tr-TR" dirty="0" smtClean="0"/>
              <a:t> 3.5kg/m2 artışında GDM gelişme riski 1.5 kat artmaktadır.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622115"/>
            <a:ext cx="5557953" cy="44358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736" y="6425377"/>
            <a:ext cx="6023017" cy="2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4951141"/>
            <a:ext cx="10515600" cy="1225822"/>
          </a:xfrm>
        </p:spPr>
        <p:txBody>
          <a:bodyPr/>
          <a:lstStyle/>
          <a:p>
            <a:r>
              <a:rPr lang="tr-TR" dirty="0" smtClean="0"/>
              <a:t>Tedavi edilmeyen </a:t>
            </a:r>
            <a:r>
              <a:rPr lang="tr-TR" dirty="0" err="1" smtClean="0"/>
              <a:t>obez</a:t>
            </a:r>
            <a:r>
              <a:rPr lang="tr-TR" dirty="0" smtClean="0"/>
              <a:t> olgularda komplikasyon riski normal ağırlıktaki tedavi edilmeyen gebelerden anlamlı olarak daha yüksektir.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9809"/>
            <a:ext cx="10407480" cy="356839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5258"/>
            <a:ext cx="10496527" cy="66725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7069541" y="1869768"/>
            <a:ext cx="1337480" cy="2224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26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Gebelik öncesinde:</a:t>
            </a:r>
          </a:p>
          <a:p>
            <a:pPr lvl="1"/>
            <a:r>
              <a:rPr lang="tr-TR" dirty="0" err="1" smtClean="0"/>
              <a:t>Glukoz</a:t>
            </a:r>
            <a:r>
              <a:rPr lang="tr-TR" dirty="0" smtClean="0"/>
              <a:t>: 100-140mg/dl</a:t>
            </a:r>
          </a:p>
          <a:p>
            <a:pPr lvl="1"/>
            <a:r>
              <a:rPr lang="tr-TR" dirty="0" smtClean="0"/>
              <a:t>BMI≥25kg/m2</a:t>
            </a:r>
          </a:p>
          <a:p>
            <a:pPr lvl="1"/>
            <a:r>
              <a:rPr lang="tr-TR" dirty="0" smtClean="0"/>
              <a:t>Kolesterol ≥200mg/dl</a:t>
            </a:r>
          </a:p>
          <a:p>
            <a:pPr lvl="1"/>
            <a:r>
              <a:rPr lang="tr-TR" dirty="0" err="1" smtClean="0"/>
              <a:t>Pre</a:t>
            </a:r>
            <a:r>
              <a:rPr lang="tr-TR" dirty="0" smtClean="0"/>
              <a:t>/hipertansiyon</a:t>
            </a:r>
          </a:p>
          <a:p>
            <a:r>
              <a:rPr lang="tr-TR" dirty="0" err="1" smtClean="0"/>
              <a:t>Kardiyometabolik</a:t>
            </a:r>
            <a:r>
              <a:rPr lang="tr-TR" dirty="0" smtClean="0"/>
              <a:t> risk faktörlerinin sayısı arttıkça GDM riski artmaktadır.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2630" y="1524632"/>
            <a:ext cx="5600131" cy="420588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121" y="498582"/>
            <a:ext cx="6872264" cy="94893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650173" y="5807631"/>
            <a:ext cx="6250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/>
              <a:t>Hedderson</a:t>
            </a:r>
            <a:r>
              <a:rPr lang="tr-TR" sz="1400" dirty="0"/>
              <a:t> MM, </a:t>
            </a:r>
            <a:r>
              <a:rPr lang="tr-TR" sz="1400" dirty="0" err="1"/>
              <a:t>Darbinian</a:t>
            </a:r>
            <a:r>
              <a:rPr lang="tr-TR" sz="1400" dirty="0"/>
              <a:t> JA, </a:t>
            </a:r>
            <a:r>
              <a:rPr lang="tr-TR" sz="1400" dirty="0" err="1"/>
              <a:t>Quesenberry</a:t>
            </a:r>
            <a:r>
              <a:rPr lang="tr-TR" sz="1400" dirty="0"/>
              <a:t> CP, et al. </a:t>
            </a:r>
            <a:r>
              <a:rPr lang="tr-TR" sz="1400" dirty="0" err="1" smtClean="0"/>
              <a:t>Am</a:t>
            </a:r>
            <a:r>
              <a:rPr lang="tr-TR" sz="1400" dirty="0" smtClean="0"/>
              <a:t> J </a:t>
            </a:r>
            <a:r>
              <a:rPr lang="tr-TR" sz="1400" dirty="0" err="1" smtClean="0"/>
              <a:t>Obstet</a:t>
            </a:r>
            <a:r>
              <a:rPr lang="tr-TR" sz="1400" dirty="0" smtClean="0"/>
              <a:t> </a:t>
            </a:r>
            <a:r>
              <a:rPr lang="tr-TR" sz="1400" dirty="0" err="1"/>
              <a:t>Gynecol</a:t>
            </a:r>
            <a:r>
              <a:rPr lang="tr-TR" sz="1400" dirty="0"/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val="13998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1" y="2787432"/>
            <a:ext cx="5402175" cy="142810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286" y="554377"/>
            <a:ext cx="6185886" cy="551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772" y="298841"/>
            <a:ext cx="7003252" cy="4732333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647131" y="5213444"/>
            <a:ext cx="10515600" cy="1037231"/>
          </a:xfrm>
        </p:spPr>
        <p:txBody>
          <a:bodyPr/>
          <a:lstStyle/>
          <a:p>
            <a:r>
              <a:rPr lang="tr-TR" dirty="0"/>
              <a:t>50g </a:t>
            </a:r>
            <a:r>
              <a:rPr lang="tr-TR" dirty="0" err="1"/>
              <a:t>GT’de</a:t>
            </a:r>
            <a:r>
              <a:rPr lang="tr-TR" dirty="0"/>
              <a:t> 6-14. haftalar ile 20-30. haftalar arasında 1.saat </a:t>
            </a:r>
            <a:r>
              <a:rPr lang="tr-TR" dirty="0" err="1"/>
              <a:t>glukoz</a:t>
            </a:r>
            <a:r>
              <a:rPr lang="tr-TR" dirty="0"/>
              <a:t> değerleri arasında anlamlı korelasyon mevcuttur.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62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3179928"/>
            <a:ext cx="10515600" cy="2789215"/>
          </a:xfrm>
        </p:spPr>
        <p:txBody>
          <a:bodyPr>
            <a:normAutofit/>
          </a:bodyPr>
          <a:lstStyle/>
          <a:p>
            <a:r>
              <a:rPr lang="tr-TR" sz="2400" dirty="0" smtClean="0"/>
              <a:t>GDM </a:t>
            </a:r>
            <a:r>
              <a:rPr lang="tr-TR" sz="2400" dirty="0"/>
              <a:t>olgularının tamamında 6-14. haftalar arasında 1. saat değeri &gt;130mg/dl, 20-30. haftalar arasında &gt;140mg/dl.</a:t>
            </a:r>
          </a:p>
          <a:p>
            <a:r>
              <a:rPr lang="tr-TR" sz="2400" dirty="0"/>
              <a:t>6-14. haftalar arasında 100g </a:t>
            </a:r>
            <a:r>
              <a:rPr lang="tr-TR" sz="2400" dirty="0" err="1"/>
              <a:t>GT’de</a:t>
            </a:r>
            <a:r>
              <a:rPr lang="tr-TR" sz="2400" dirty="0"/>
              <a:t> 1.,2. ve 3. saatlerde </a:t>
            </a:r>
            <a:r>
              <a:rPr lang="tr-TR" sz="2400" dirty="0" err="1"/>
              <a:t>glukoz</a:t>
            </a:r>
            <a:r>
              <a:rPr lang="tr-TR" sz="2400" dirty="0"/>
              <a:t> değerleri %18,29 ve 35 oranında daha düşüktür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İlk </a:t>
            </a:r>
            <a:r>
              <a:rPr lang="tr-TR" sz="2400" dirty="0" err="1" smtClean="0"/>
              <a:t>trimesterde</a:t>
            </a:r>
            <a:r>
              <a:rPr lang="tr-TR" sz="2400" dirty="0" smtClean="0"/>
              <a:t> etkin GDM taraması, sınır değerlerinin düşürülmesi ile sağlanabilir.</a:t>
            </a:r>
            <a:endParaRPr lang="tr-TR" sz="24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99" y="561430"/>
            <a:ext cx="8515082" cy="225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72" y="342027"/>
            <a:ext cx="7210568" cy="248561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881" y="2949847"/>
            <a:ext cx="4187961" cy="31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838200" y="4667533"/>
            <a:ext cx="10515600" cy="1509429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Sonradan GDM gelişen olguların ilk </a:t>
            </a:r>
            <a:r>
              <a:rPr lang="tr-TR" dirty="0" err="1" smtClean="0"/>
              <a:t>trimester</a:t>
            </a:r>
            <a:r>
              <a:rPr lang="tr-TR" dirty="0" smtClean="0"/>
              <a:t> PAPP-A ve </a:t>
            </a:r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err="1" smtClean="0"/>
              <a:t>hCGB</a:t>
            </a:r>
            <a:r>
              <a:rPr lang="tr-TR" dirty="0" smtClean="0"/>
              <a:t> değerleri %7-9  oranında düşük olarak tespit edilmiştir.</a:t>
            </a:r>
          </a:p>
          <a:p>
            <a:r>
              <a:rPr lang="tr-TR" dirty="0" smtClean="0"/>
              <a:t>Tek başına duyarlılığı düşük olmakla birlikte tarama programına dahil edilebilir.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424" y="471438"/>
            <a:ext cx="6144903" cy="41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Gestasyonel</a:t>
            </a:r>
            <a:r>
              <a:rPr lang="tr-TR" dirty="0" smtClean="0"/>
              <a:t> </a:t>
            </a:r>
            <a:r>
              <a:rPr lang="tr-TR" dirty="0" err="1" smtClean="0"/>
              <a:t>diyabetes</a:t>
            </a:r>
            <a:r>
              <a:rPr lang="tr-TR" dirty="0" smtClean="0"/>
              <a:t> </a:t>
            </a:r>
            <a:r>
              <a:rPr lang="tr-TR" dirty="0" err="1" smtClean="0"/>
              <a:t>mellitus</a:t>
            </a:r>
            <a:r>
              <a:rPr lang="tr-TR" dirty="0" smtClean="0"/>
              <a:t> (GDM) </a:t>
            </a:r>
            <a:r>
              <a:rPr lang="tr-TR" dirty="0" err="1" smtClean="0"/>
              <a:t>maternal</a:t>
            </a:r>
            <a:r>
              <a:rPr lang="tr-TR" dirty="0" smtClean="0"/>
              <a:t> ve </a:t>
            </a:r>
            <a:r>
              <a:rPr lang="tr-TR" dirty="0" err="1" smtClean="0"/>
              <a:t>perinatal</a:t>
            </a:r>
            <a:r>
              <a:rPr lang="tr-TR" dirty="0" smtClean="0"/>
              <a:t> kısa ve uzun dönem komplikasyonlar ile ilişkilidir.</a:t>
            </a:r>
          </a:p>
          <a:p>
            <a:r>
              <a:rPr lang="tr-TR" dirty="0"/>
              <a:t>G</a:t>
            </a:r>
            <a:r>
              <a:rPr lang="tr-TR" dirty="0" smtClean="0"/>
              <a:t>ebeliğin </a:t>
            </a:r>
            <a:r>
              <a:rPr lang="tr-TR" dirty="0" err="1" smtClean="0"/>
              <a:t>diyabetojenik</a:t>
            </a:r>
            <a:r>
              <a:rPr lang="tr-TR" dirty="0" smtClean="0"/>
              <a:t> etkisinin zamanla artması nedeniyle. </a:t>
            </a:r>
            <a:r>
              <a:rPr lang="tr-TR" dirty="0"/>
              <a:t>GDM </a:t>
            </a:r>
            <a:r>
              <a:rPr lang="tr-TR" dirty="0" smtClean="0"/>
              <a:t>taraması, geç ikinci veya erken üçüncü </a:t>
            </a:r>
            <a:r>
              <a:rPr lang="tr-TR" dirty="0" err="1" smtClean="0"/>
              <a:t>trimesterde</a:t>
            </a:r>
            <a:r>
              <a:rPr lang="tr-TR" dirty="0" smtClean="0"/>
              <a:t> yapılarak, maksimum yakalama oranı sağlanmaktadır.</a:t>
            </a:r>
          </a:p>
          <a:p>
            <a:r>
              <a:rPr lang="tr-TR" dirty="0" smtClean="0"/>
              <a:t>Yüksek GDM riski taşıyan olguların erken tespit edilmesi, diyet önerileri ve uygun tedaviler ile GDM sıklığını ve potansiyel </a:t>
            </a:r>
            <a:r>
              <a:rPr lang="tr-TR" dirty="0" err="1" smtClean="0"/>
              <a:t>maternal</a:t>
            </a:r>
            <a:r>
              <a:rPr lang="tr-TR" dirty="0" smtClean="0"/>
              <a:t> ve </a:t>
            </a:r>
            <a:r>
              <a:rPr lang="tr-TR" dirty="0" err="1" smtClean="0"/>
              <a:t>perinatal</a:t>
            </a:r>
            <a:r>
              <a:rPr lang="tr-TR" dirty="0" smtClean="0"/>
              <a:t> komplikasyonların önlenmesini sağlayabilir.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03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905" y="238505"/>
            <a:ext cx="7626595" cy="6345327"/>
          </a:xfrm>
          <a:prstGeom prst="rect">
            <a:avLst/>
          </a:prstGeom>
        </p:spPr>
      </p:pic>
      <p:cxnSp>
        <p:nvCxnSpPr>
          <p:cNvPr id="3" name="Düz Bağlayıcı 2"/>
          <p:cNvCxnSpPr/>
          <p:nvPr/>
        </p:nvCxnSpPr>
        <p:spPr>
          <a:xfrm flipV="1">
            <a:off x="2088905" y="2961564"/>
            <a:ext cx="7341698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2088905" y="3712191"/>
            <a:ext cx="7355346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2088905" y="4478694"/>
            <a:ext cx="7341698" cy="1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591" y="1988640"/>
            <a:ext cx="5641087" cy="3288327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838200" y="2402007"/>
            <a:ext cx="5181600" cy="2115402"/>
          </a:xfrm>
        </p:spPr>
        <p:txBody>
          <a:bodyPr/>
          <a:lstStyle/>
          <a:p>
            <a:r>
              <a:rPr lang="tr-TR" dirty="0" smtClean="0"/>
              <a:t>PIGF, GDM gelişecek olan olgularda anlamlı olarak yüksek.</a:t>
            </a:r>
          </a:p>
          <a:p>
            <a:r>
              <a:rPr lang="tr-TR" dirty="0" smtClean="0"/>
              <a:t>PIGF değeri OGTT açlık değeri ile orantılı.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514" y="649697"/>
            <a:ext cx="8572492" cy="133894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217" y="5645406"/>
            <a:ext cx="5539547" cy="2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8173" y="1937982"/>
            <a:ext cx="4627728" cy="3136577"/>
          </a:xfrm>
        </p:spPr>
        <p:txBody>
          <a:bodyPr/>
          <a:lstStyle/>
          <a:p>
            <a:r>
              <a:rPr lang="tr-TR" dirty="0" err="1" smtClean="0"/>
              <a:t>Maternal</a:t>
            </a:r>
            <a:r>
              <a:rPr lang="tr-TR" dirty="0" smtClean="0"/>
              <a:t> ağırlık ve yaş ile birlikte </a:t>
            </a:r>
            <a:r>
              <a:rPr lang="tr-TR" dirty="0" err="1" smtClean="0"/>
              <a:t>PIGF’ün</a:t>
            </a:r>
            <a:r>
              <a:rPr lang="tr-TR" dirty="0" smtClean="0"/>
              <a:t> belirlenmesi GDM öngörü değerini artırmaktadır (DR=%71.4, %25 FPR).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7700" y="1238388"/>
            <a:ext cx="5464532" cy="389884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071" y="5537542"/>
            <a:ext cx="7258508" cy="6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831850" y="5174166"/>
            <a:ext cx="10515600" cy="915484"/>
          </a:xfrm>
        </p:spPr>
        <p:txBody>
          <a:bodyPr/>
          <a:lstStyle/>
          <a:p>
            <a:r>
              <a:rPr lang="tr-TR" dirty="0" smtClean="0"/>
              <a:t>GDM olgularında: Yaş ileri, Asyalı, GDM öyküsü veya ailede tip2 DM, SKB yüksek</a:t>
            </a:r>
          </a:p>
          <a:p>
            <a:r>
              <a:rPr lang="tr-TR" dirty="0" smtClean="0"/>
              <a:t>Ayrıca: Doku </a:t>
            </a:r>
            <a:r>
              <a:rPr lang="tr-TR" dirty="0" err="1" smtClean="0"/>
              <a:t>plazminojen</a:t>
            </a:r>
            <a:r>
              <a:rPr lang="tr-TR" dirty="0" smtClean="0"/>
              <a:t> </a:t>
            </a:r>
            <a:r>
              <a:rPr lang="tr-TR" dirty="0" err="1" smtClean="0"/>
              <a:t>aktivatörü</a:t>
            </a:r>
            <a:r>
              <a:rPr lang="tr-TR" dirty="0" smtClean="0"/>
              <a:t> (t-PA) yüksek, HDL kolesterol düşük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97895" y="2885861"/>
            <a:ext cx="10983506" cy="19885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23" y="1810025"/>
            <a:ext cx="10679251" cy="107583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300" y="177108"/>
            <a:ext cx="7556699" cy="13787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97894" y="3119705"/>
            <a:ext cx="10831379" cy="224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96" y="4562219"/>
            <a:ext cx="10907442" cy="2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GDM olgularında, yüksek doku </a:t>
            </a:r>
            <a:r>
              <a:rPr lang="tr-TR" dirty="0" err="1"/>
              <a:t>plazminojen</a:t>
            </a:r>
            <a:r>
              <a:rPr lang="tr-TR" dirty="0"/>
              <a:t> </a:t>
            </a:r>
            <a:r>
              <a:rPr lang="tr-TR" dirty="0" err="1"/>
              <a:t>aktivatörü</a:t>
            </a:r>
            <a:r>
              <a:rPr lang="tr-TR" dirty="0"/>
              <a:t> (t-PA) </a:t>
            </a:r>
            <a:r>
              <a:rPr lang="tr-TR" dirty="0" smtClean="0"/>
              <a:t>ve düşük </a:t>
            </a:r>
            <a:r>
              <a:rPr lang="tr-TR" dirty="0"/>
              <a:t>HDL kolesterol </a:t>
            </a:r>
            <a:r>
              <a:rPr lang="tr-TR" dirty="0" smtClean="0"/>
              <a:t>değerleri bağımsız öngörü değeri taşır.</a:t>
            </a:r>
          </a:p>
          <a:p>
            <a:r>
              <a:rPr lang="tr-TR" dirty="0" smtClean="0"/>
              <a:t>Bu belirteçlerin eklenmesi AUC değerini 0.824’den 0.861’e çıkarır.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3226" y="1198362"/>
            <a:ext cx="5140574" cy="46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İlk </a:t>
            </a:r>
            <a:r>
              <a:rPr lang="tr-TR" dirty="0" err="1" smtClean="0"/>
              <a:t>trimester</a:t>
            </a:r>
            <a:r>
              <a:rPr lang="tr-TR" dirty="0" smtClean="0"/>
              <a:t> SHBG değerleri sonradan GDM gelişecek olan gebelerde anlamlı olarak düşüktür.</a:t>
            </a:r>
          </a:p>
          <a:p>
            <a:r>
              <a:rPr lang="tr-TR" dirty="0" smtClean="0"/>
              <a:t>SHBG her 50nmol/L artışı, GDM gelişme riskini %31 azaltmaktadır.</a:t>
            </a:r>
          </a:p>
          <a:p>
            <a:r>
              <a:rPr lang="tr-TR" dirty="0" smtClean="0"/>
              <a:t>SHBG, GDM gelişecek olan olguları erken dönemde belirleyebilir.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0357" y="2162686"/>
            <a:ext cx="4320487" cy="367721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78" y="459502"/>
            <a:ext cx="10262287" cy="1109991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7218704" y="5992297"/>
            <a:ext cx="3650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Am</a:t>
            </a:r>
            <a:r>
              <a:rPr lang="tr-TR" dirty="0"/>
              <a:t> J </a:t>
            </a:r>
            <a:r>
              <a:rPr lang="tr-TR" dirty="0" err="1"/>
              <a:t>Obstet</a:t>
            </a:r>
            <a:r>
              <a:rPr lang="tr-TR" dirty="0"/>
              <a:t> </a:t>
            </a:r>
            <a:r>
              <a:rPr lang="tr-TR" dirty="0" err="1"/>
              <a:t>Gynecol</a:t>
            </a:r>
            <a:r>
              <a:rPr lang="tr-TR" dirty="0"/>
              <a:t> 2003;189:171-6</a:t>
            </a:r>
          </a:p>
        </p:txBody>
      </p:sp>
    </p:spTree>
    <p:extLst>
      <p:ext uri="{BB962C8B-B14F-4D97-AF65-F5344CB8AC3E}">
        <p14:creationId xmlns:p14="http://schemas.microsoft.com/office/powerpoint/2010/main" val="7849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08" y="777922"/>
            <a:ext cx="10062631" cy="47554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50628" y="5710535"/>
            <a:ext cx="10959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>
                <a:latin typeface="HelveticaNeue-MediumCond"/>
              </a:rPr>
              <a:t>Smirnakis</a:t>
            </a:r>
            <a:r>
              <a:rPr lang="tr-TR" sz="1400" dirty="0">
                <a:latin typeface="HelveticaNeue-MediumCond"/>
              </a:rPr>
              <a:t> KV, </a:t>
            </a:r>
            <a:r>
              <a:rPr lang="tr-TR" sz="1400" dirty="0" err="1">
                <a:latin typeface="HelveticaNeue-MediumCond"/>
              </a:rPr>
              <a:t>Plati</a:t>
            </a:r>
            <a:r>
              <a:rPr lang="tr-TR" sz="1400" dirty="0">
                <a:latin typeface="HelveticaNeue-MediumCond"/>
              </a:rPr>
              <a:t> A, </a:t>
            </a:r>
            <a:r>
              <a:rPr lang="tr-TR" sz="1400" dirty="0" err="1">
                <a:latin typeface="HelveticaNeue-MediumCond"/>
              </a:rPr>
              <a:t>Wolf</a:t>
            </a:r>
            <a:r>
              <a:rPr lang="tr-TR" sz="1400" dirty="0">
                <a:latin typeface="HelveticaNeue-MediumCond"/>
              </a:rPr>
              <a:t> M, et al. </a:t>
            </a:r>
            <a:r>
              <a:rPr lang="tr-TR" sz="1400" dirty="0" err="1">
                <a:latin typeface="HelveticaNeue-MediumCond"/>
              </a:rPr>
              <a:t>Predicting</a:t>
            </a:r>
            <a:r>
              <a:rPr lang="tr-TR" sz="1400" dirty="0">
                <a:latin typeface="HelveticaNeue-MediumCond"/>
              </a:rPr>
              <a:t> </a:t>
            </a:r>
            <a:r>
              <a:rPr lang="tr-TR" sz="1400" dirty="0" err="1">
                <a:latin typeface="HelveticaNeue-MediumCond"/>
              </a:rPr>
              <a:t>gestational</a:t>
            </a:r>
            <a:r>
              <a:rPr lang="tr-TR" sz="1400" dirty="0">
                <a:latin typeface="HelveticaNeue-MediumCond"/>
              </a:rPr>
              <a:t> </a:t>
            </a:r>
            <a:r>
              <a:rPr lang="tr-TR" sz="1400" dirty="0" err="1">
                <a:latin typeface="HelveticaNeue-MediumCond"/>
              </a:rPr>
              <a:t>diabetes</a:t>
            </a:r>
            <a:r>
              <a:rPr lang="tr-TR" sz="1400" dirty="0">
                <a:latin typeface="HelveticaNeue-MediumCond"/>
              </a:rPr>
              <a:t>: </a:t>
            </a:r>
            <a:r>
              <a:rPr lang="tr-TR" sz="1400" dirty="0" err="1">
                <a:latin typeface="HelveticaNeue-MediumCond"/>
              </a:rPr>
              <a:t>choosing</a:t>
            </a:r>
            <a:r>
              <a:rPr lang="tr-TR" sz="1400" dirty="0">
                <a:latin typeface="HelveticaNeue-MediumCond"/>
              </a:rPr>
              <a:t> </a:t>
            </a:r>
            <a:r>
              <a:rPr lang="tr-TR" sz="1400" dirty="0" err="1">
                <a:latin typeface="HelveticaNeue-MediumCond"/>
              </a:rPr>
              <a:t>the</a:t>
            </a:r>
            <a:r>
              <a:rPr lang="tr-TR" sz="1400" dirty="0">
                <a:latin typeface="HelveticaNeue-MediumCond"/>
              </a:rPr>
              <a:t> optimal </a:t>
            </a:r>
            <a:r>
              <a:rPr lang="tr-TR" sz="1400" dirty="0" err="1">
                <a:latin typeface="HelveticaNeue-MediumCond"/>
              </a:rPr>
              <a:t>early</a:t>
            </a:r>
            <a:r>
              <a:rPr lang="tr-TR" sz="1400" dirty="0">
                <a:latin typeface="HelveticaNeue-MediumCond"/>
              </a:rPr>
              <a:t> serum marker. </a:t>
            </a:r>
            <a:r>
              <a:rPr lang="tr-TR" sz="1400" dirty="0" err="1">
                <a:latin typeface="HelveticaNeue-MediumCond"/>
              </a:rPr>
              <a:t>Am</a:t>
            </a:r>
            <a:r>
              <a:rPr lang="tr-TR" sz="1400" dirty="0">
                <a:latin typeface="HelveticaNeue-MediumCond"/>
              </a:rPr>
              <a:t> J </a:t>
            </a:r>
            <a:r>
              <a:rPr lang="tr-TR" sz="1400" dirty="0" err="1">
                <a:latin typeface="HelveticaNeue-MediumCond"/>
              </a:rPr>
              <a:t>Obstet</a:t>
            </a:r>
            <a:r>
              <a:rPr lang="tr-TR" sz="1400" dirty="0">
                <a:latin typeface="HelveticaNeue-MediumCond"/>
              </a:rPr>
              <a:t> </a:t>
            </a:r>
            <a:r>
              <a:rPr lang="tr-TR" sz="1400" dirty="0" err="1">
                <a:latin typeface="HelveticaNeue-MediumCond"/>
              </a:rPr>
              <a:t>Gynecol</a:t>
            </a:r>
            <a:r>
              <a:rPr lang="tr-TR" sz="1400" dirty="0">
                <a:latin typeface="HelveticaNeue-MediumCond"/>
              </a:rPr>
              <a:t> 2007</a:t>
            </a:r>
            <a:endParaRPr lang="tr-TR" sz="1400" dirty="0"/>
          </a:p>
        </p:txBody>
      </p:sp>
      <p:sp>
        <p:nvSpPr>
          <p:cNvPr id="2" name="Yuvarlatılmış Dikdörtgen 1"/>
          <p:cNvSpPr/>
          <p:nvPr/>
        </p:nvSpPr>
        <p:spPr>
          <a:xfrm>
            <a:off x="9786026" y="1381328"/>
            <a:ext cx="1206229" cy="29474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87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2624"/>
            <a:ext cx="10515600" cy="1037862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GDM gelişen </a:t>
            </a:r>
            <a:r>
              <a:rPr lang="tr-TR" dirty="0" smtClean="0"/>
              <a:t>olgularda, </a:t>
            </a:r>
            <a:r>
              <a:rPr lang="tr-TR" dirty="0"/>
              <a:t>h</a:t>
            </a:r>
            <a:r>
              <a:rPr lang="tr-TR" dirty="0" smtClean="0"/>
              <a:t>em ilk hem de ikinci </a:t>
            </a:r>
            <a:r>
              <a:rPr lang="tr-TR" dirty="0" err="1" smtClean="0"/>
              <a:t>trimesterde</a:t>
            </a:r>
            <a:r>
              <a:rPr lang="tr-TR" dirty="0" smtClean="0"/>
              <a:t>, SHBG düşük ve </a:t>
            </a:r>
            <a:r>
              <a:rPr lang="tr-TR" dirty="0" err="1" smtClean="0"/>
              <a:t>high-sensitive</a:t>
            </a:r>
            <a:r>
              <a:rPr lang="tr-TR" dirty="0" smtClean="0"/>
              <a:t> C-reaktif protein yüksek bulundu.</a:t>
            </a:r>
          </a:p>
          <a:p>
            <a:r>
              <a:rPr lang="tr-TR" dirty="0" smtClean="0"/>
              <a:t>İlk </a:t>
            </a:r>
            <a:r>
              <a:rPr lang="tr-TR" dirty="0" err="1" smtClean="0"/>
              <a:t>trimester</a:t>
            </a:r>
            <a:r>
              <a:rPr lang="tr-TR" dirty="0" smtClean="0"/>
              <a:t> tokluk SHBG değeri en yüksek öngörü değerine sahipti.</a:t>
            </a:r>
          </a:p>
          <a:p>
            <a:r>
              <a:rPr lang="tr-TR" dirty="0"/>
              <a:t>İkinci </a:t>
            </a:r>
            <a:r>
              <a:rPr lang="tr-TR" dirty="0" err="1"/>
              <a:t>trimester</a:t>
            </a:r>
            <a:r>
              <a:rPr lang="tr-TR" dirty="0"/>
              <a:t> HOMA değeri GDM olgularında artmıştı.</a:t>
            </a:r>
          </a:p>
          <a:p>
            <a:endParaRPr lang="tr-TR" dirty="0"/>
          </a:p>
        </p:txBody>
      </p:sp>
      <p:pic>
        <p:nvPicPr>
          <p:cNvPr id="12" name="İçerik Yer Tutucusu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7971" y="955392"/>
            <a:ext cx="5363570" cy="5771019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6425894" y="3968885"/>
            <a:ext cx="4976932" cy="2564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3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46" y="366894"/>
            <a:ext cx="8398434" cy="1132721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İnsülin tedavisi gereken GDM grubunda SHBG daha düşük</a:t>
            </a:r>
          </a:p>
          <a:p>
            <a:r>
              <a:rPr lang="tr-TR" dirty="0" smtClean="0"/>
              <a:t>SHBG, insülin tedavisi gereken olguların belirlenmesinde iyi derecede öngörü değerine sahipti(AUC:0.86)</a:t>
            </a:r>
          </a:p>
          <a:p>
            <a:r>
              <a:rPr lang="tr-TR" dirty="0" smtClean="0"/>
              <a:t>SHBG ≤97.47nmol/L (duyarlılık %80, özgüllük %84.6)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736" y="1872578"/>
            <a:ext cx="2906771" cy="36729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444" y="1825625"/>
            <a:ext cx="2748967" cy="37668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252" y="5756239"/>
            <a:ext cx="3821056" cy="2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GDM olgularının %46.6’sında ilk </a:t>
            </a:r>
            <a:r>
              <a:rPr lang="tr-TR" dirty="0" err="1" smtClean="0"/>
              <a:t>trimester</a:t>
            </a:r>
            <a:r>
              <a:rPr lang="tr-TR" dirty="0" smtClean="0"/>
              <a:t> ürik asit değeri en yüksek dörtte birlik bölümde idi.</a:t>
            </a:r>
          </a:p>
          <a:p>
            <a:r>
              <a:rPr lang="tr-TR" dirty="0" smtClean="0"/>
              <a:t>Bu gruptaki olgularda GDM gelişimi riski 3.25 kat artar.</a:t>
            </a:r>
          </a:p>
          <a:p>
            <a:r>
              <a:rPr lang="tr-TR" dirty="0" smtClean="0"/>
              <a:t>İlk </a:t>
            </a:r>
            <a:r>
              <a:rPr lang="tr-TR" dirty="0" err="1" smtClean="0"/>
              <a:t>trimesterde</a:t>
            </a:r>
            <a:r>
              <a:rPr lang="tr-TR" dirty="0" smtClean="0"/>
              <a:t> </a:t>
            </a:r>
            <a:r>
              <a:rPr lang="tr-TR" dirty="0" err="1" smtClean="0"/>
              <a:t>hiperürisemi</a:t>
            </a:r>
            <a:r>
              <a:rPr lang="tr-TR" dirty="0" smtClean="0"/>
              <a:t>, </a:t>
            </a:r>
            <a:r>
              <a:rPr lang="tr-TR" dirty="0" err="1" smtClean="0"/>
              <a:t>VKİ’den</a:t>
            </a:r>
            <a:r>
              <a:rPr lang="tr-TR" dirty="0" smtClean="0"/>
              <a:t> bağımsız olarak GDM gelişimi açısından yüksek risk ile ilişkilidir.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265529"/>
            <a:ext cx="5892860" cy="287967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77" y="562070"/>
            <a:ext cx="9959245" cy="100276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095999" y="5281684"/>
            <a:ext cx="609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/>
              <a:t>Laughon</a:t>
            </a:r>
            <a:r>
              <a:rPr lang="tr-TR" sz="1400" dirty="0"/>
              <a:t> SK, </a:t>
            </a:r>
            <a:r>
              <a:rPr lang="tr-TR" sz="1400" dirty="0" err="1"/>
              <a:t>Catov</a:t>
            </a:r>
            <a:r>
              <a:rPr lang="tr-TR" sz="1400" dirty="0"/>
              <a:t> J, </a:t>
            </a:r>
            <a:r>
              <a:rPr lang="tr-TR" sz="1400" dirty="0" err="1"/>
              <a:t>Provins</a:t>
            </a:r>
            <a:r>
              <a:rPr lang="tr-TR" sz="1400" dirty="0"/>
              <a:t> T, et al. </a:t>
            </a:r>
            <a:r>
              <a:rPr lang="tr-TR" sz="1400" dirty="0" err="1"/>
              <a:t>Elevated</a:t>
            </a:r>
            <a:r>
              <a:rPr lang="tr-TR" sz="1400" dirty="0"/>
              <a:t> </a:t>
            </a:r>
            <a:r>
              <a:rPr lang="tr-TR" sz="1400" dirty="0" err="1"/>
              <a:t>first-trimester</a:t>
            </a:r>
            <a:r>
              <a:rPr lang="tr-TR" sz="1400" dirty="0"/>
              <a:t> </a:t>
            </a:r>
            <a:r>
              <a:rPr lang="tr-TR" sz="1400" dirty="0" err="1"/>
              <a:t>uric</a:t>
            </a:r>
            <a:r>
              <a:rPr lang="tr-TR" sz="1400" dirty="0"/>
              <a:t> </a:t>
            </a:r>
            <a:r>
              <a:rPr lang="tr-TR" sz="1400" dirty="0" err="1"/>
              <a:t>acid</a:t>
            </a:r>
            <a:r>
              <a:rPr lang="tr-TR" sz="1400" dirty="0"/>
              <a:t> </a:t>
            </a:r>
            <a:r>
              <a:rPr lang="tr-TR" sz="1400" dirty="0" err="1"/>
              <a:t>concentrations</a:t>
            </a:r>
            <a:r>
              <a:rPr lang="tr-TR" sz="1400" dirty="0"/>
              <a:t> </a:t>
            </a:r>
            <a:r>
              <a:rPr lang="tr-TR" sz="1400" dirty="0" err="1"/>
              <a:t>are</a:t>
            </a:r>
            <a:r>
              <a:rPr lang="tr-TR" sz="1400" dirty="0"/>
              <a:t> </a:t>
            </a:r>
            <a:r>
              <a:rPr lang="tr-TR" sz="1400" dirty="0" err="1"/>
              <a:t>associated</a:t>
            </a:r>
            <a:r>
              <a:rPr lang="tr-TR" sz="1400" dirty="0"/>
              <a:t> </a:t>
            </a:r>
            <a:r>
              <a:rPr lang="tr-TR" sz="1400" dirty="0" err="1"/>
              <a:t>with</a:t>
            </a:r>
            <a:r>
              <a:rPr lang="tr-TR" sz="1400" dirty="0"/>
              <a:t>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development</a:t>
            </a:r>
            <a:r>
              <a:rPr lang="tr-TR" sz="1400" dirty="0"/>
              <a:t> of </a:t>
            </a:r>
            <a:r>
              <a:rPr lang="tr-TR" sz="1400" dirty="0" err="1" smtClean="0"/>
              <a:t>gestational</a:t>
            </a:r>
            <a:r>
              <a:rPr lang="tr-TR" sz="1400" dirty="0" smtClean="0"/>
              <a:t> </a:t>
            </a:r>
            <a:r>
              <a:rPr lang="tr-TR" sz="1400" dirty="0" err="1" smtClean="0"/>
              <a:t>diabetes</a:t>
            </a:r>
            <a:r>
              <a:rPr lang="tr-TR" sz="1400" dirty="0"/>
              <a:t>. </a:t>
            </a:r>
            <a:endParaRPr lang="tr-TR" sz="1400" dirty="0" smtClean="0"/>
          </a:p>
          <a:p>
            <a:r>
              <a:rPr lang="tr-TR" sz="1400" dirty="0" err="1" smtClean="0"/>
              <a:t>Am</a:t>
            </a:r>
            <a:r>
              <a:rPr lang="tr-TR" sz="1400" dirty="0" smtClean="0"/>
              <a:t> </a:t>
            </a:r>
            <a:r>
              <a:rPr lang="tr-TR" sz="1400" dirty="0"/>
              <a:t>J </a:t>
            </a:r>
            <a:r>
              <a:rPr lang="tr-TR" sz="1400" dirty="0" err="1"/>
              <a:t>Obstet</a:t>
            </a:r>
            <a:r>
              <a:rPr lang="tr-TR" sz="1400" dirty="0"/>
              <a:t> </a:t>
            </a:r>
            <a:r>
              <a:rPr lang="tr-TR" sz="1400" dirty="0" err="1"/>
              <a:t>Gynecol</a:t>
            </a:r>
            <a:r>
              <a:rPr lang="tr-TR" sz="1400" dirty="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23610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75" y="1064527"/>
            <a:ext cx="9184203" cy="45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71" y="810991"/>
            <a:ext cx="11695982" cy="52213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579" y="6110144"/>
            <a:ext cx="6320961" cy="38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45" y="213005"/>
            <a:ext cx="11272034" cy="49285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14528" y="2182368"/>
            <a:ext cx="11227012" cy="548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28" y="3282671"/>
            <a:ext cx="1124199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000" y="1412034"/>
            <a:ext cx="6017483" cy="472561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707" y="524126"/>
            <a:ext cx="8311486" cy="887908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75496" cy="4351338"/>
          </a:xfrm>
        </p:spPr>
        <p:txBody>
          <a:bodyPr/>
          <a:lstStyle/>
          <a:p>
            <a:r>
              <a:rPr lang="tr-TR" dirty="0" smtClean="0"/>
              <a:t>Normal gebelerin %27.5’i, GDM olgularının ise %85’inde serum 25(OH)D değeri &lt;20ng/ml.</a:t>
            </a:r>
          </a:p>
          <a:p>
            <a:r>
              <a:rPr lang="tr-TR" dirty="0" smtClean="0"/>
              <a:t>GDM olgularında serum 25(OH)D değeri normal gebelerden düşük.</a:t>
            </a:r>
            <a:endParaRPr lang="tr-TR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5818909" y="4871258"/>
            <a:ext cx="5685906" cy="8645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70571" y="1468786"/>
            <a:ext cx="5181600" cy="4351338"/>
          </a:xfrm>
        </p:spPr>
        <p:txBody>
          <a:bodyPr/>
          <a:lstStyle/>
          <a:p>
            <a:r>
              <a:rPr lang="tr-TR" dirty="0" smtClean="0"/>
              <a:t>Vitamin D’nin </a:t>
            </a:r>
            <a:r>
              <a:rPr lang="tr-TR" dirty="0" err="1" smtClean="0"/>
              <a:t>inaktivasyonunda</a:t>
            </a:r>
            <a:r>
              <a:rPr lang="tr-TR" dirty="0" smtClean="0"/>
              <a:t> önemli rol oynayan enzim olan CYP24A1, GDM olgularının plasentalarında yüksek orandadır.</a:t>
            </a:r>
          </a:p>
          <a:p>
            <a:r>
              <a:rPr lang="tr-TR" dirty="0" smtClean="0"/>
              <a:t>Plasenta, GDM olgularındaki  düşük vitamin D değerinden sorumlu olabilir.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2171" y="405950"/>
            <a:ext cx="5918016" cy="6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Glukoz</a:t>
            </a:r>
            <a:r>
              <a:rPr lang="tr-TR" dirty="0" smtClean="0"/>
              <a:t> </a:t>
            </a:r>
            <a:r>
              <a:rPr lang="tr-TR" dirty="0" err="1" smtClean="0"/>
              <a:t>homeostazında</a:t>
            </a:r>
            <a:r>
              <a:rPr lang="tr-TR" dirty="0" smtClean="0"/>
              <a:t> rol oynayan </a:t>
            </a:r>
            <a:r>
              <a:rPr lang="tr-TR" dirty="0" err="1" smtClean="0"/>
              <a:t>activin</a:t>
            </a:r>
            <a:r>
              <a:rPr lang="tr-TR" dirty="0" smtClean="0"/>
              <a:t> ve </a:t>
            </a:r>
            <a:r>
              <a:rPr lang="tr-TR" dirty="0" err="1" smtClean="0"/>
              <a:t>myostatinin</a:t>
            </a:r>
            <a:r>
              <a:rPr lang="tr-TR" dirty="0" smtClean="0"/>
              <a:t> inhibitörü</a:t>
            </a:r>
          </a:p>
          <a:p>
            <a:r>
              <a:rPr lang="tr-TR" dirty="0" smtClean="0"/>
              <a:t>GDM gelişen olgularda FSTL3 ilk </a:t>
            </a:r>
            <a:r>
              <a:rPr lang="tr-TR" dirty="0" err="1" smtClean="0"/>
              <a:t>trimesterde</a:t>
            </a:r>
            <a:r>
              <a:rPr lang="tr-TR" dirty="0" smtClean="0"/>
              <a:t> daha düşük.</a:t>
            </a:r>
          </a:p>
          <a:p>
            <a:r>
              <a:rPr lang="tr-TR" dirty="0" smtClean="0"/>
              <a:t>İlk </a:t>
            </a:r>
            <a:r>
              <a:rPr lang="tr-TR" dirty="0" err="1" smtClean="0"/>
              <a:t>trimester</a:t>
            </a:r>
            <a:r>
              <a:rPr lang="tr-TR" dirty="0" smtClean="0"/>
              <a:t> FSTL3 değeri ile 28. </a:t>
            </a:r>
            <a:r>
              <a:rPr lang="tr-TR" dirty="0" err="1" smtClean="0"/>
              <a:t>GH’daki</a:t>
            </a:r>
            <a:r>
              <a:rPr lang="tr-TR" dirty="0" smtClean="0"/>
              <a:t> tokluk kan </a:t>
            </a:r>
            <a:r>
              <a:rPr lang="tr-TR" dirty="0" err="1" smtClean="0"/>
              <a:t>glukozu</a:t>
            </a:r>
            <a:r>
              <a:rPr lang="tr-TR" dirty="0" smtClean="0"/>
              <a:t> arasında ters orantı mevcut.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44" y="322088"/>
            <a:ext cx="8691378" cy="13049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457" y="6176963"/>
            <a:ext cx="3854454" cy="2342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687" y="1825625"/>
            <a:ext cx="5097361" cy="40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GDM olgularında, her üç </a:t>
            </a:r>
            <a:r>
              <a:rPr lang="tr-TR" dirty="0" err="1" smtClean="0"/>
              <a:t>trimesterde</a:t>
            </a:r>
            <a:r>
              <a:rPr lang="tr-TR" dirty="0" smtClean="0"/>
              <a:t> </a:t>
            </a:r>
            <a:r>
              <a:rPr lang="tr-TR" dirty="0" err="1" smtClean="0"/>
              <a:t>adiponektin</a:t>
            </a:r>
            <a:r>
              <a:rPr lang="tr-TR" dirty="0" smtClean="0"/>
              <a:t> değerleri anlamlı olarak düşük</a:t>
            </a:r>
          </a:p>
          <a:p>
            <a:r>
              <a:rPr lang="tr-TR" dirty="0" smtClean="0"/>
              <a:t>GDM olgularında ilk </a:t>
            </a:r>
            <a:r>
              <a:rPr lang="tr-TR" dirty="0" err="1" smtClean="0"/>
              <a:t>trimesterde</a:t>
            </a:r>
            <a:r>
              <a:rPr lang="tr-TR" dirty="0" smtClean="0"/>
              <a:t> vücut yağ oranı ve </a:t>
            </a:r>
            <a:r>
              <a:rPr lang="tr-TR" dirty="0" err="1" smtClean="0"/>
              <a:t>diyastolik</a:t>
            </a:r>
            <a:r>
              <a:rPr lang="tr-TR" dirty="0" smtClean="0"/>
              <a:t> kan basıncı daha yüksek bulundu.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59" y="242240"/>
            <a:ext cx="8519531" cy="129845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069" y="1677177"/>
            <a:ext cx="4663985" cy="44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Visfatin</a:t>
            </a:r>
            <a:r>
              <a:rPr lang="tr-TR" dirty="0" smtClean="0"/>
              <a:t> ve </a:t>
            </a:r>
            <a:r>
              <a:rPr lang="tr-TR" dirty="0" err="1" smtClean="0"/>
              <a:t>adiponektin</a:t>
            </a:r>
            <a:r>
              <a:rPr lang="tr-TR" dirty="0" smtClean="0"/>
              <a:t> yağ dokusu tarafından üretilir ve insülin direnci üzerine karşıt etki gösterir.</a:t>
            </a:r>
            <a:endParaRPr lang="tr-TR" dirty="0"/>
          </a:p>
          <a:p>
            <a:r>
              <a:rPr lang="tr-TR" dirty="0" smtClean="0"/>
              <a:t>GDM gelişen olgularda 11-13. haftalar arasında </a:t>
            </a:r>
            <a:r>
              <a:rPr lang="tr-TR" dirty="0" err="1" smtClean="0"/>
              <a:t>adiponektin</a:t>
            </a:r>
            <a:r>
              <a:rPr lang="tr-TR" dirty="0" smtClean="0"/>
              <a:t> düşük, </a:t>
            </a:r>
            <a:r>
              <a:rPr lang="tr-TR" dirty="0" err="1" smtClean="0"/>
              <a:t>visfatin</a:t>
            </a:r>
            <a:r>
              <a:rPr lang="tr-TR" dirty="0" smtClean="0"/>
              <a:t> ise yüksektir.</a:t>
            </a:r>
          </a:p>
          <a:p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 err="1" smtClean="0"/>
              <a:t>faktörler+A+V</a:t>
            </a:r>
            <a:r>
              <a:rPr lang="tr-TR" dirty="0" smtClean="0"/>
              <a:t> kombinasyonu ile yakalama oranı %68, </a:t>
            </a:r>
            <a:r>
              <a:rPr lang="tr-TR" smtClean="0"/>
              <a:t>yanlış pozitiflik %10.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5355" y="1825625"/>
            <a:ext cx="4995156" cy="43513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620000" y="63119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Clinical</a:t>
            </a:r>
            <a:r>
              <a:rPr lang="tr-TR" dirty="0"/>
              <a:t> </a:t>
            </a:r>
            <a:r>
              <a:rPr lang="tr-TR" dirty="0" err="1"/>
              <a:t>Chemistry</a:t>
            </a:r>
            <a:r>
              <a:rPr lang="tr-TR" dirty="0"/>
              <a:t> </a:t>
            </a:r>
            <a:r>
              <a:rPr lang="tr-TR" dirty="0" smtClean="0"/>
              <a:t>57:4  </a:t>
            </a:r>
            <a:r>
              <a:rPr lang="tr-TR" dirty="0"/>
              <a:t>(2011)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179" y="674900"/>
            <a:ext cx="9567081" cy="86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7694"/>
          </a:xfrm>
        </p:spPr>
        <p:txBody>
          <a:bodyPr/>
          <a:lstStyle/>
          <a:p>
            <a:r>
              <a:rPr lang="tr-TR" dirty="0" err="1"/>
              <a:t>Maternal</a:t>
            </a:r>
            <a:r>
              <a:rPr lang="tr-TR" dirty="0"/>
              <a:t> özellikler ve </a:t>
            </a:r>
            <a:r>
              <a:rPr lang="tr-TR" dirty="0" err="1"/>
              <a:t>obstetrik</a:t>
            </a:r>
            <a:r>
              <a:rPr lang="tr-TR" dirty="0"/>
              <a:t> hikayenin kombinasyonu GDM gelişecek olan gebelerin %60’ını (%20 yanlış pozitif) tespit eder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Maternal</a:t>
            </a:r>
            <a:r>
              <a:rPr lang="tr-TR" dirty="0" smtClean="0"/>
              <a:t> özellikler, biyokimyasal belirteçler ve 11-13. haftalar arasında 50g yükleme sonrası 1. </a:t>
            </a:r>
            <a:r>
              <a:rPr lang="tr-TR" dirty="0" err="1" smtClean="0"/>
              <a:t>st</a:t>
            </a:r>
            <a:r>
              <a:rPr lang="tr-TR" dirty="0" smtClean="0"/>
              <a:t> </a:t>
            </a:r>
            <a:r>
              <a:rPr lang="tr-TR" dirty="0" err="1" smtClean="0"/>
              <a:t>glukoz</a:t>
            </a:r>
            <a:r>
              <a:rPr lang="tr-TR" dirty="0" smtClean="0"/>
              <a:t> değeri hastaya özel risklerin belirlenmesini sağlayabilir.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71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545" y="476673"/>
            <a:ext cx="9093848" cy="52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8" y="1341379"/>
            <a:ext cx="11480348" cy="221093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425589" y="3733632"/>
            <a:ext cx="8011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Ashwal</a:t>
            </a:r>
            <a:r>
              <a:rPr lang="en-US" sz="1600" dirty="0"/>
              <a:t> E, </a:t>
            </a:r>
            <a:r>
              <a:rPr lang="en-US" sz="1600" dirty="0" err="1"/>
              <a:t>HodM</a:t>
            </a:r>
            <a:r>
              <a:rPr lang="en-US" sz="1600" dirty="0"/>
              <a:t>, Gestational </a:t>
            </a:r>
            <a:r>
              <a:rPr lang="en-US" sz="1600" dirty="0" err="1"/>
              <a:t>diabetesmellitus:Where</a:t>
            </a:r>
            <a:r>
              <a:rPr lang="en-US" sz="1600" dirty="0"/>
              <a:t> </a:t>
            </a:r>
            <a:r>
              <a:rPr lang="en-US" sz="1600" dirty="0" err="1"/>
              <a:t>arewe</a:t>
            </a:r>
            <a:r>
              <a:rPr lang="en-US" sz="1600" dirty="0"/>
              <a:t> now?, </a:t>
            </a:r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Chim</a:t>
            </a:r>
            <a:r>
              <a:rPr lang="en-US" sz="1600" dirty="0"/>
              <a:t> </a:t>
            </a:r>
            <a:r>
              <a:rPr lang="en-US" sz="1600" dirty="0" err="1"/>
              <a:t>Acta</a:t>
            </a:r>
            <a:r>
              <a:rPr lang="en-US" sz="1600" dirty="0"/>
              <a:t> (</a:t>
            </a:r>
            <a:r>
              <a:rPr lang="en-US" sz="1600" dirty="0" smtClean="0"/>
              <a:t>2015</a:t>
            </a:r>
            <a:r>
              <a:rPr lang="tr-TR" sz="1600" dirty="0" smtClean="0"/>
              <a:t>)</a:t>
            </a:r>
            <a:endParaRPr lang="tr-TR" sz="1600" dirty="0"/>
          </a:p>
        </p:txBody>
      </p:sp>
      <p:sp>
        <p:nvSpPr>
          <p:cNvPr id="4" name="Dikdörtgen 3"/>
          <p:cNvSpPr/>
          <p:nvPr/>
        </p:nvSpPr>
        <p:spPr>
          <a:xfrm>
            <a:off x="395785" y="3028824"/>
            <a:ext cx="11313994" cy="409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9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32" y="900753"/>
            <a:ext cx="11464637" cy="397149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930555" y="4975578"/>
            <a:ext cx="76700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Ashwal</a:t>
            </a:r>
            <a:r>
              <a:rPr lang="en-US" sz="1600" dirty="0"/>
              <a:t> E, </a:t>
            </a:r>
            <a:r>
              <a:rPr lang="en-US" sz="1600" dirty="0" err="1"/>
              <a:t>HodM</a:t>
            </a:r>
            <a:r>
              <a:rPr lang="en-US" sz="1600" dirty="0"/>
              <a:t>, Gestational </a:t>
            </a:r>
            <a:r>
              <a:rPr lang="en-US" sz="1600" dirty="0" err="1"/>
              <a:t>diabetesmellitus:Where</a:t>
            </a:r>
            <a:r>
              <a:rPr lang="en-US" sz="1600" dirty="0"/>
              <a:t> </a:t>
            </a:r>
            <a:r>
              <a:rPr lang="en-US" sz="1600" dirty="0" err="1"/>
              <a:t>arewe</a:t>
            </a:r>
            <a:r>
              <a:rPr lang="en-US" sz="1600" dirty="0"/>
              <a:t> now?, </a:t>
            </a:r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Chim</a:t>
            </a:r>
            <a:r>
              <a:rPr lang="en-US" sz="1600" dirty="0"/>
              <a:t> </a:t>
            </a:r>
            <a:r>
              <a:rPr lang="en-US" sz="1600" dirty="0" err="1"/>
              <a:t>Acta</a:t>
            </a:r>
            <a:r>
              <a:rPr lang="en-US" sz="1600" dirty="0"/>
              <a:t> (</a:t>
            </a:r>
            <a:r>
              <a:rPr lang="en-US" sz="1600" dirty="0" smtClean="0"/>
              <a:t>2015</a:t>
            </a:r>
            <a:r>
              <a:rPr lang="tr-TR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5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187" y="1322890"/>
            <a:ext cx="4975932" cy="488355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2765"/>
            <a:ext cx="6548100" cy="1030125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Maternal</a:t>
            </a:r>
            <a:r>
              <a:rPr lang="tr-TR" dirty="0" smtClean="0"/>
              <a:t> faktörlere dayanan bir regresyon modeli ile yapılan tarama, %20 yanlış pozitiflik oranı ile %60 </a:t>
            </a:r>
            <a:r>
              <a:rPr lang="tr-TR" dirty="0" err="1" smtClean="0"/>
              <a:t>lık</a:t>
            </a:r>
            <a:r>
              <a:rPr lang="tr-TR" dirty="0" smtClean="0"/>
              <a:t> yakalama oranına ulaşabilir.</a:t>
            </a:r>
          </a:p>
          <a:p>
            <a:r>
              <a:rPr lang="tr-TR" dirty="0" smtClean="0"/>
              <a:t>Tek faktörün bağımsız olarak kullanılmasından avantajlıdır.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306" y="6370166"/>
            <a:ext cx="3039894" cy="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25" y="166683"/>
            <a:ext cx="10204847" cy="64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063553"/>
            <a:ext cx="4474029" cy="4363799"/>
          </a:xfrm>
        </p:spPr>
        <p:txBody>
          <a:bodyPr/>
          <a:lstStyle/>
          <a:p>
            <a:r>
              <a:rPr lang="tr-TR" dirty="0" err="1" smtClean="0"/>
              <a:t>Maternal</a:t>
            </a:r>
            <a:r>
              <a:rPr lang="tr-TR" dirty="0" smtClean="0"/>
              <a:t> yaş</a:t>
            </a:r>
          </a:p>
          <a:p>
            <a:r>
              <a:rPr lang="tr-TR" dirty="0" smtClean="0"/>
              <a:t>Ağırlık</a:t>
            </a:r>
          </a:p>
          <a:p>
            <a:r>
              <a:rPr lang="tr-TR" dirty="0" smtClean="0"/>
              <a:t>Boy</a:t>
            </a:r>
          </a:p>
          <a:p>
            <a:r>
              <a:rPr lang="tr-TR" dirty="0" smtClean="0"/>
              <a:t>Etnik köken</a:t>
            </a:r>
          </a:p>
          <a:p>
            <a:r>
              <a:rPr lang="tr-TR" dirty="0" smtClean="0"/>
              <a:t>Ailede DM </a:t>
            </a:r>
            <a:r>
              <a:rPr lang="tr-TR" dirty="0" err="1" smtClean="0"/>
              <a:t>anamnezi</a:t>
            </a:r>
            <a:endParaRPr lang="tr-TR" dirty="0" smtClean="0"/>
          </a:p>
          <a:p>
            <a:r>
              <a:rPr lang="tr-TR" dirty="0" err="1" smtClean="0"/>
              <a:t>Ovulasyon</a:t>
            </a:r>
            <a:r>
              <a:rPr lang="tr-TR" dirty="0" smtClean="0"/>
              <a:t> indüksiyonu</a:t>
            </a:r>
          </a:p>
          <a:p>
            <a:r>
              <a:rPr lang="tr-TR" dirty="0" smtClean="0"/>
              <a:t>Doğum kilosu</a:t>
            </a:r>
          </a:p>
          <a:p>
            <a:r>
              <a:rPr lang="tr-TR" dirty="0" smtClean="0"/>
              <a:t>Önceki gebelikte DM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6077" y="1741482"/>
            <a:ext cx="5848601" cy="470764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696" y="165758"/>
            <a:ext cx="5564218" cy="169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5" y="1090695"/>
            <a:ext cx="12104765" cy="3344145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5159829"/>
            <a:ext cx="10515600" cy="1017134"/>
          </a:xfrm>
        </p:spPr>
        <p:txBody>
          <a:bodyPr/>
          <a:lstStyle/>
          <a:p>
            <a:r>
              <a:rPr lang="tr-TR" dirty="0" smtClean="0"/>
              <a:t>%40 yanlış pozitiflik oranı ile %84’lük bir yakalama oranı sağlanabilir.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65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936</Words>
  <Application>Microsoft Office PowerPoint</Application>
  <PresentationFormat>Geniş ekran</PresentationFormat>
  <Paragraphs>80</Paragraphs>
  <Slides>37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HelveticaNeue-MediumCond</vt:lpstr>
      <vt:lpstr>Office Teması</vt:lpstr>
      <vt:lpstr>ERKEN GEBELİKTE GESTASYONEL DİYABET ÖNGÖRÜSÜ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lenova</dc:creator>
  <cp:lastModifiedBy>lenova</cp:lastModifiedBy>
  <cp:revision>115</cp:revision>
  <dcterms:created xsi:type="dcterms:W3CDTF">2015-05-03T16:14:16Z</dcterms:created>
  <dcterms:modified xsi:type="dcterms:W3CDTF">2015-05-12T07:58:58Z</dcterms:modified>
</cp:coreProperties>
</file>