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8" r:id="rId3"/>
    <p:sldId id="328" r:id="rId4"/>
    <p:sldId id="273" r:id="rId5"/>
    <p:sldId id="322" r:id="rId6"/>
    <p:sldId id="325" r:id="rId7"/>
    <p:sldId id="327" r:id="rId8"/>
    <p:sldId id="332" r:id="rId9"/>
    <p:sldId id="331" r:id="rId10"/>
    <p:sldId id="363" r:id="rId11"/>
    <p:sldId id="326" r:id="rId12"/>
    <p:sldId id="371" r:id="rId13"/>
    <p:sldId id="275" r:id="rId14"/>
    <p:sldId id="290" r:id="rId15"/>
    <p:sldId id="333" r:id="rId16"/>
    <p:sldId id="335" r:id="rId17"/>
    <p:sldId id="336" r:id="rId18"/>
    <p:sldId id="364" r:id="rId19"/>
    <p:sldId id="337" r:id="rId20"/>
    <p:sldId id="285" r:id="rId21"/>
    <p:sldId id="341" r:id="rId22"/>
    <p:sldId id="286" r:id="rId23"/>
    <p:sldId id="291" r:id="rId24"/>
    <p:sldId id="319" r:id="rId25"/>
    <p:sldId id="289" r:id="rId26"/>
    <p:sldId id="310" r:id="rId27"/>
    <p:sldId id="344" r:id="rId28"/>
    <p:sldId id="343" r:id="rId29"/>
    <p:sldId id="365" r:id="rId30"/>
    <p:sldId id="346" r:id="rId31"/>
    <p:sldId id="360" r:id="rId32"/>
    <p:sldId id="348" r:id="rId33"/>
    <p:sldId id="366" r:id="rId34"/>
    <p:sldId id="297" r:id="rId35"/>
    <p:sldId id="302" r:id="rId36"/>
    <p:sldId id="314" r:id="rId37"/>
    <p:sldId id="349" r:id="rId38"/>
    <p:sldId id="351" r:id="rId39"/>
    <p:sldId id="315" r:id="rId40"/>
    <p:sldId id="350" r:id="rId41"/>
    <p:sldId id="306" r:id="rId42"/>
    <p:sldId id="352" r:id="rId43"/>
    <p:sldId id="367" r:id="rId44"/>
    <p:sldId id="299" r:id="rId45"/>
    <p:sldId id="307" r:id="rId46"/>
    <p:sldId id="317" r:id="rId47"/>
    <p:sldId id="354" r:id="rId48"/>
    <p:sldId id="355" r:id="rId49"/>
    <p:sldId id="368" r:id="rId50"/>
    <p:sldId id="356" r:id="rId51"/>
    <p:sldId id="357" r:id="rId52"/>
    <p:sldId id="358" r:id="rId53"/>
    <p:sldId id="321" r:id="rId54"/>
    <p:sldId id="318" r:id="rId55"/>
    <p:sldId id="308" r:id="rId56"/>
    <p:sldId id="361" r:id="rId57"/>
    <p:sldId id="372" r:id="rId5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0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24" y="-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9981A-CFC9-4BDB-8C58-41E3A67C2A4C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ED7C-39E2-4A13-804D-6D8AF83E2B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724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CEA6D-CD91-43EF-A1BB-7E03AF56CA4A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tr-TR"/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D73D10-C547-4E04-B1FA-4F4B5F879555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altLang="tr-TR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10C3A9-232F-48CF-B322-3911A674DB6D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altLang="tr-TR"/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361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D4044C-6A2A-470A-88CB-D2CF7586FA54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altLang="tr-TR"/>
          </a:p>
        </p:txBody>
      </p:sp>
      <p:sp>
        <p:nvSpPr>
          <p:cNvPr id="1402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029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DC0CCC-0C1D-4B68-B5E5-D68F77EF7954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altLang="tr-TR"/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643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FFEBB0-139C-4BD0-95E6-CFE7D29386B6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GB" altLang="tr-TR"/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61EAD4-8414-4E14-A9D2-30A22E451D4D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tr-TR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9CEEB2-7937-4D75-A98D-72333D89E497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tr-TR"/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8031C0-4C02-4A43-A827-227F4D8350AA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tr-TR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18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B8C34A-9C34-4314-A62C-7C1B7C0F77FC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tr-TR"/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D3718-CB41-49E4-BD9A-F58DD05BE6AA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tr-TR"/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239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*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complete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separation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urethra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from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altLang="tr-TR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bladder</a:t>
            </a: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ED7C-39E2-4A13-804D-6D8AF83E2B2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41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382672-89CF-4C3B-A8D7-814BF0DCC0A8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altLang="tr-TR"/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321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5DCFD-0DD7-4FF5-BDB9-FADC4FCF2AC7}" type="slidenum">
              <a:rPr lang="en-GB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altLang="tr-TR"/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224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2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1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DED2-9586-45A9-9AD5-46F3FBB98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93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4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7000"/>
            <a:ext cx="4037013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682A9-092F-4F7A-AF08-2D8F33852F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3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92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7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4283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58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44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9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28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65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57A8F-BB16-4111-A09B-16839C4B2003}" type="datetimeFigureOut">
              <a:rPr lang="tr-TR" smtClean="0"/>
              <a:t>14.5.2015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D9B6-9E42-471F-872D-50214A9844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286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://www.uptodate.com/contents/image?imageKey=OBGYN/87415&amp;rank=2~20&amp;search=urogenital%20fistulas&amp;source=image_view&amp;view=print&amp;topicKey=OBGYN/14214&amp;source=see_link&amp;rank=2~20&amp;elapsedTimeMs=1" TargetMode="Externa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160239"/>
          </a:xfrm>
          <a:solidFill>
            <a:schemeClr val="bg2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/>
              <a:t>ÜROGENİTAL FİSTÜLLER VE YÖNETİMİ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992888" cy="2711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Dr. İsmet Alkış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Yüzüncü Yıl Üniversitesi Tıp Fakültesi</a:t>
            </a:r>
          </a:p>
          <a:p>
            <a:r>
              <a:rPr lang="tr-T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Kadın Hastalıkları ve Doğum AD / VAN</a:t>
            </a:r>
          </a:p>
          <a:p>
            <a:endParaRPr lang="tr-T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ÜRİNER TRAKT YARALANMALARI-RİSK FAKTÖRLERİ</a:t>
            </a:r>
            <a:endParaRPr lang="tr-TR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Önceden geçirilmiş </a:t>
            </a:r>
            <a:r>
              <a:rPr lang="tr-TR" dirty="0" err="1" smtClean="0"/>
              <a:t>pelvik</a:t>
            </a:r>
            <a:r>
              <a:rPr lang="tr-TR" dirty="0" smtClean="0"/>
              <a:t> cerrahi</a:t>
            </a:r>
            <a:endParaRPr lang="tr-TR" dirty="0"/>
          </a:p>
          <a:p>
            <a:r>
              <a:rPr lang="tr-TR" dirty="0" err="1" smtClean="0"/>
              <a:t>Endometriosis</a:t>
            </a:r>
            <a:endParaRPr lang="tr-TR" dirty="0"/>
          </a:p>
          <a:p>
            <a:r>
              <a:rPr lang="tr-TR" dirty="0" err="1" smtClean="0"/>
              <a:t>Üriner</a:t>
            </a:r>
            <a:r>
              <a:rPr lang="tr-TR" dirty="0" smtClean="0"/>
              <a:t> sistem anomalileri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radyoterapi öyküsü</a:t>
            </a:r>
            <a:endParaRPr lang="tr-TR" dirty="0"/>
          </a:p>
          <a:p>
            <a:r>
              <a:rPr lang="tr-TR" dirty="0" err="1" smtClean="0"/>
              <a:t>Obesite</a:t>
            </a:r>
            <a:endParaRPr lang="tr-TR" dirty="0"/>
          </a:p>
          <a:p>
            <a:r>
              <a:rPr lang="tr-TR" dirty="0" smtClean="0"/>
              <a:t>Büyük </a:t>
            </a:r>
            <a:r>
              <a:rPr lang="tr-TR" dirty="0" err="1" smtClean="0"/>
              <a:t>pelvik</a:t>
            </a:r>
            <a:r>
              <a:rPr lang="tr-TR" dirty="0" smtClean="0"/>
              <a:t> kitle</a:t>
            </a:r>
            <a:endParaRPr lang="tr-TR" dirty="0"/>
          </a:p>
          <a:p>
            <a:r>
              <a:rPr lang="tr-TR" dirty="0" smtClean="0"/>
              <a:t>Onkolojik </a:t>
            </a:r>
            <a:r>
              <a:rPr lang="tr-TR" dirty="0" err="1" smtClean="0"/>
              <a:t>pelvik</a:t>
            </a:r>
            <a:r>
              <a:rPr lang="tr-TR" dirty="0" smtClean="0"/>
              <a:t> cerrahi</a:t>
            </a:r>
            <a:endParaRPr lang="tr-TR" dirty="0"/>
          </a:p>
          <a:p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reconstructiv</a:t>
            </a:r>
            <a:r>
              <a:rPr lang="tr-TR" dirty="0" smtClean="0"/>
              <a:t> cerrahi</a:t>
            </a:r>
            <a:endParaRPr lang="tr-TR" dirty="0"/>
          </a:p>
          <a:p>
            <a:r>
              <a:rPr lang="tr-TR" dirty="0" err="1" smtClean="0"/>
              <a:t>Laparaskopik</a:t>
            </a:r>
            <a:r>
              <a:rPr lang="tr-TR" dirty="0" smtClean="0"/>
              <a:t> </a:t>
            </a:r>
            <a:r>
              <a:rPr lang="tr-TR" dirty="0" err="1" smtClean="0"/>
              <a:t>histerektomi</a:t>
            </a:r>
            <a:endParaRPr lang="tr-TR" dirty="0" smtClean="0"/>
          </a:p>
          <a:p>
            <a:pPr marL="0" indent="0">
              <a:buNone/>
            </a:pPr>
            <a:r>
              <a:rPr lang="tr-TR" sz="2300" dirty="0" smtClean="0">
                <a:solidFill>
                  <a:srgbClr val="C00000"/>
                </a:solidFill>
              </a:rPr>
              <a:t>                                                                                     </a:t>
            </a:r>
            <a:r>
              <a:rPr lang="tr-TR" sz="2300" dirty="0" err="1" smtClean="0">
                <a:solidFill>
                  <a:srgbClr val="C00000"/>
                </a:solidFill>
              </a:rPr>
              <a:t>Bai</a:t>
            </a:r>
            <a:r>
              <a:rPr lang="tr-TR" sz="2300" dirty="0" smtClean="0">
                <a:solidFill>
                  <a:srgbClr val="C00000"/>
                </a:solidFill>
              </a:rPr>
              <a:t> SW, </a:t>
            </a:r>
            <a:r>
              <a:rPr lang="tr-TR" sz="2300" dirty="0" err="1" smtClean="0">
                <a:solidFill>
                  <a:srgbClr val="C00000"/>
                </a:solidFill>
              </a:rPr>
              <a:t>Int</a:t>
            </a:r>
            <a:r>
              <a:rPr lang="tr-TR" sz="2300" dirty="0" smtClean="0">
                <a:solidFill>
                  <a:srgbClr val="C00000"/>
                </a:solidFill>
              </a:rPr>
              <a:t> </a:t>
            </a:r>
            <a:r>
              <a:rPr lang="tr-TR" sz="2300" dirty="0" err="1">
                <a:solidFill>
                  <a:srgbClr val="C00000"/>
                </a:solidFill>
              </a:rPr>
              <a:t>Urogynecol</a:t>
            </a:r>
            <a:r>
              <a:rPr lang="tr-TR" sz="2300" dirty="0">
                <a:solidFill>
                  <a:srgbClr val="C00000"/>
                </a:solidFill>
              </a:rPr>
              <a:t> J (2006)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06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sz="2400" dirty="0"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Radikal </a:t>
            </a:r>
            <a:r>
              <a:rPr lang="tr-TR" dirty="0" err="1"/>
              <a:t>histerektomi</a:t>
            </a:r>
            <a:r>
              <a:rPr lang="tr-TR" dirty="0"/>
              <a:t>           </a:t>
            </a:r>
            <a:r>
              <a:rPr lang="tr-TR" dirty="0" smtClean="0"/>
              <a:t>		%10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L</a:t>
            </a:r>
            <a:r>
              <a:rPr lang="en-US" dirty="0" err="1" smtClean="0"/>
              <a:t>aparoscopic</a:t>
            </a:r>
            <a:r>
              <a:rPr lang="en-US" dirty="0" smtClean="0"/>
              <a:t> hysterectomy</a:t>
            </a:r>
            <a:r>
              <a:rPr lang="tr-TR" dirty="0" smtClean="0"/>
              <a:t>          	%0.22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/>
              <a:t>A</a:t>
            </a:r>
            <a:r>
              <a:rPr lang="en-US" dirty="0" err="1" smtClean="0"/>
              <a:t>bdominal</a:t>
            </a:r>
            <a:r>
              <a:rPr lang="en-US" dirty="0" smtClean="0"/>
              <a:t> hysterectomy</a:t>
            </a:r>
            <a:r>
              <a:rPr lang="tr-TR" dirty="0" smtClean="0"/>
              <a:t> </a:t>
            </a:r>
            <a:r>
              <a:rPr lang="tr-TR" dirty="0"/>
              <a:t> </a:t>
            </a:r>
            <a:r>
              <a:rPr lang="tr-TR" dirty="0" smtClean="0"/>
              <a:t>        		%0.1</a:t>
            </a:r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/>
              <a:t>V</a:t>
            </a:r>
            <a:r>
              <a:rPr lang="en-US" dirty="0" err="1" smtClean="0"/>
              <a:t>aginal</a:t>
            </a:r>
            <a:r>
              <a:rPr lang="en-US" dirty="0" smtClean="0"/>
              <a:t> hysterectomy</a:t>
            </a:r>
            <a:r>
              <a:rPr lang="tr-TR" dirty="0" smtClean="0"/>
              <a:t>           		%0.02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</a:rPr>
              <a:t>                                                 </a:t>
            </a:r>
            <a:endParaRPr lang="tr-T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tr-TR" sz="1800" dirty="0" err="1">
                <a:solidFill>
                  <a:srgbClr val="FF0000"/>
                </a:solidFill>
              </a:rPr>
              <a:t>Härkki-Sirén</a:t>
            </a:r>
            <a:r>
              <a:rPr lang="tr-TR" sz="1800" dirty="0">
                <a:solidFill>
                  <a:srgbClr val="FF0000"/>
                </a:solidFill>
              </a:rPr>
              <a:t> P, </a:t>
            </a:r>
            <a:r>
              <a:rPr lang="tr-TR" sz="1800" dirty="0" err="1">
                <a:solidFill>
                  <a:srgbClr val="FF0000"/>
                </a:solidFill>
              </a:rPr>
              <a:t>Obstet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Gynecol</a:t>
            </a:r>
            <a:r>
              <a:rPr lang="tr-TR" sz="1800" dirty="0">
                <a:solidFill>
                  <a:srgbClr val="FF0000"/>
                </a:solidFill>
              </a:rPr>
              <a:t>. 1998</a:t>
            </a:r>
            <a:endParaRPr lang="tr-TR" sz="1800" dirty="0"/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>
            <a:off x="4427984" y="2348880"/>
            <a:ext cx="208823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5472100" y="2924944"/>
            <a:ext cx="104411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>
            <a:off x="5118348" y="3573016"/>
            <a:ext cx="13978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4686548" y="4077072"/>
            <a:ext cx="18296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2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7660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4" y="2564904"/>
            <a:ext cx="87344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09960" y="3140968"/>
            <a:ext cx="424601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62160" y="4293096"/>
            <a:ext cx="6598071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4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ÖNLEM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468544" cy="4525963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solidFill>
                  <a:srgbClr val="C00000"/>
                </a:solidFill>
              </a:rPr>
              <a:t>Primer</a:t>
            </a:r>
            <a:endParaRPr lang="tr-TR" sz="2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b="1" dirty="0" smtClean="0"/>
              <a:t> – </a:t>
            </a:r>
            <a:r>
              <a:rPr lang="tr-TR" altLang="tr-TR" sz="2800" b="1" dirty="0" err="1" smtClean="0"/>
              <a:t>pelvik</a:t>
            </a:r>
            <a:r>
              <a:rPr lang="tr-TR" altLang="tr-TR" sz="2800" b="1" dirty="0" smtClean="0"/>
              <a:t> </a:t>
            </a:r>
            <a:r>
              <a:rPr lang="tr-TR" altLang="tr-TR" sz="2800" b="1" dirty="0"/>
              <a:t>cerrahi sırasında </a:t>
            </a:r>
            <a:r>
              <a:rPr lang="tr-TR" altLang="tr-TR" sz="2800" b="1" dirty="0" smtClean="0"/>
              <a:t>yaralanmanın engellenmesi</a:t>
            </a:r>
          </a:p>
          <a:p>
            <a:pPr marL="0" indent="0">
              <a:buNone/>
            </a:pPr>
            <a:endParaRPr lang="tr-TR" altLang="tr-TR" sz="2800" b="1" dirty="0" smtClean="0"/>
          </a:p>
          <a:p>
            <a:r>
              <a:rPr lang="tr-TR" sz="2800" b="1" dirty="0" err="1" smtClean="0">
                <a:solidFill>
                  <a:srgbClr val="C00000"/>
                </a:solidFill>
              </a:rPr>
              <a:t>Sekonder</a:t>
            </a:r>
            <a:r>
              <a:rPr lang="tr-TR" sz="2800" b="1" dirty="0" smtClean="0"/>
              <a:t> 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b="1" dirty="0" smtClean="0"/>
              <a:t>– </a:t>
            </a:r>
            <a:r>
              <a:rPr lang="tr-TR" sz="2800" b="1" dirty="0" err="1" smtClean="0"/>
              <a:t>intraoperatif</a:t>
            </a:r>
            <a:r>
              <a:rPr lang="tr-TR" sz="2800" b="1" dirty="0" smtClean="0"/>
              <a:t> tanı ve tamir</a:t>
            </a:r>
          </a:p>
          <a:p>
            <a:pPr marL="0" indent="0">
              <a:buNone/>
            </a:pPr>
            <a:endParaRPr lang="tr-TR" sz="2800" b="1" dirty="0"/>
          </a:p>
          <a:p>
            <a:r>
              <a:rPr lang="tr-TR" sz="2800" b="1" dirty="0" smtClean="0">
                <a:solidFill>
                  <a:srgbClr val="C00000"/>
                </a:solidFill>
              </a:rPr>
              <a:t>Tersiyer</a:t>
            </a:r>
            <a:r>
              <a:rPr lang="tr-TR" sz="2800" b="1" dirty="0" smtClean="0"/>
              <a:t> 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b="1" dirty="0" smtClean="0"/>
              <a:t>– </a:t>
            </a:r>
            <a:r>
              <a:rPr lang="tr-TR" sz="2800" b="1" dirty="0" err="1" smtClean="0"/>
              <a:t>postoperatif</a:t>
            </a:r>
            <a:r>
              <a:rPr lang="tr-TR" sz="2800" b="1" dirty="0" smtClean="0"/>
              <a:t> erken tanı ve uygun tedavi</a:t>
            </a:r>
            <a:endParaRPr lang="tr-TR" sz="2800" b="1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41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KLİNİK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      Cerrahi sonrası ilk 2 haftada </a:t>
            </a:r>
          </a:p>
          <a:p>
            <a:r>
              <a:rPr lang="tr-TR" dirty="0" err="1" smtClean="0"/>
              <a:t>Vagen</a:t>
            </a:r>
            <a:r>
              <a:rPr lang="tr-TR" dirty="0" smtClean="0"/>
              <a:t> veya </a:t>
            </a:r>
            <a:r>
              <a:rPr lang="tr-TR" dirty="0" err="1" smtClean="0"/>
              <a:t>insizyondan</a:t>
            </a:r>
            <a:r>
              <a:rPr lang="tr-TR" dirty="0" smtClean="0"/>
              <a:t> idrar akışı</a:t>
            </a:r>
            <a:endParaRPr lang="tr-TR" dirty="0"/>
          </a:p>
          <a:p>
            <a:r>
              <a:rPr lang="tr-TR" dirty="0" err="1" smtClean="0"/>
              <a:t>Unilateral</a:t>
            </a:r>
            <a:r>
              <a:rPr lang="tr-TR" dirty="0" smtClean="0"/>
              <a:t> veya </a:t>
            </a:r>
            <a:r>
              <a:rPr lang="tr-TR" dirty="0" err="1"/>
              <a:t>bilateral</a:t>
            </a:r>
            <a:r>
              <a:rPr lang="tr-TR" dirty="0"/>
              <a:t> </a:t>
            </a:r>
            <a:r>
              <a:rPr lang="tr-TR" dirty="0" smtClean="0"/>
              <a:t>yan ağrısı</a:t>
            </a:r>
            <a:endParaRPr lang="tr-TR" dirty="0"/>
          </a:p>
          <a:p>
            <a:r>
              <a:rPr lang="tr-TR" dirty="0" err="1" smtClean="0"/>
              <a:t>Hematuri</a:t>
            </a:r>
            <a:endParaRPr lang="tr-TR" dirty="0"/>
          </a:p>
          <a:p>
            <a:r>
              <a:rPr lang="tr-TR" dirty="0" err="1" smtClean="0"/>
              <a:t>Oliguri</a:t>
            </a:r>
            <a:endParaRPr lang="tr-TR" dirty="0"/>
          </a:p>
          <a:p>
            <a:r>
              <a:rPr lang="tr-TR" dirty="0" err="1" smtClean="0"/>
              <a:t>Anuri</a:t>
            </a:r>
            <a:endParaRPr lang="tr-TR" dirty="0"/>
          </a:p>
          <a:p>
            <a:r>
              <a:rPr lang="tr-TR" dirty="0" err="1" smtClean="0"/>
              <a:t>Abdominal</a:t>
            </a:r>
            <a:r>
              <a:rPr lang="tr-TR" dirty="0" smtClean="0"/>
              <a:t> ağrı veya </a:t>
            </a:r>
            <a:r>
              <a:rPr lang="tr-TR" dirty="0" err="1" smtClean="0"/>
              <a:t>distansiyon</a:t>
            </a:r>
            <a:endParaRPr lang="tr-TR" dirty="0"/>
          </a:p>
          <a:p>
            <a:r>
              <a:rPr lang="tr-TR" dirty="0" smtClean="0"/>
              <a:t>Bulantı-kusma</a:t>
            </a:r>
            <a:endParaRPr lang="tr-TR" dirty="0"/>
          </a:p>
          <a:p>
            <a:r>
              <a:rPr lang="tr-TR" dirty="0" err="1" smtClean="0"/>
              <a:t>İleus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</a:t>
            </a:r>
            <a:r>
              <a:rPr lang="tr-TR" sz="2100" dirty="0" smtClean="0">
                <a:solidFill>
                  <a:srgbClr val="C00000"/>
                </a:solidFill>
              </a:rPr>
              <a:t>Fever  </a:t>
            </a:r>
            <a:r>
              <a:rPr lang="tr-TR" sz="2100" dirty="0" err="1">
                <a:solidFill>
                  <a:srgbClr val="C00000"/>
                </a:solidFill>
              </a:rPr>
              <a:t>Gilmour</a:t>
            </a:r>
            <a:r>
              <a:rPr lang="tr-TR" sz="2100" dirty="0">
                <a:solidFill>
                  <a:srgbClr val="C00000"/>
                </a:solidFill>
              </a:rPr>
              <a:t> </a:t>
            </a:r>
            <a:r>
              <a:rPr lang="tr-TR" sz="2100" dirty="0" smtClean="0">
                <a:solidFill>
                  <a:srgbClr val="C00000"/>
                </a:solidFill>
              </a:rPr>
              <a:t>DT, </a:t>
            </a:r>
            <a:r>
              <a:rPr lang="tr-TR" sz="2100" dirty="0" err="1" smtClean="0">
                <a:solidFill>
                  <a:srgbClr val="C00000"/>
                </a:solidFill>
              </a:rPr>
              <a:t>Obstet</a:t>
            </a:r>
            <a:r>
              <a:rPr lang="tr-TR" sz="2100" dirty="0" smtClean="0">
                <a:solidFill>
                  <a:srgbClr val="C00000"/>
                </a:solidFill>
              </a:rPr>
              <a:t> </a:t>
            </a:r>
            <a:r>
              <a:rPr lang="tr-TR" sz="2100" dirty="0" err="1" smtClean="0">
                <a:solidFill>
                  <a:srgbClr val="C00000"/>
                </a:solidFill>
              </a:rPr>
              <a:t>Gynecol</a:t>
            </a:r>
            <a:r>
              <a:rPr lang="tr-TR" sz="2100" dirty="0" smtClean="0">
                <a:solidFill>
                  <a:srgbClr val="C00000"/>
                </a:solidFill>
              </a:rPr>
              <a:t> 2006</a:t>
            </a:r>
            <a:endParaRPr lang="tr-TR" sz="21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2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800" dirty="0" err="1">
                <a:cs typeface="Times New Roman" pitchFamily="18" charset="0"/>
              </a:rPr>
              <a:t>Foley</a:t>
            </a:r>
            <a:r>
              <a:rPr lang="tr-TR" sz="2800" dirty="0">
                <a:cs typeface="Times New Roman" pitchFamily="18" charset="0"/>
              </a:rPr>
              <a:t> </a:t>
            </a:r>
            <a:r>
              <a:rPr lang="tr-TR" sz="2800" dirty="0" err="1">
                <a:cs typeface="Times New Roman" pitchFamily="18" charset="0"/>
              </a:rPr>
              <a:t>kateteri</a:t>
            </a:r>
            <a:r>
              <a:rPr lang="tr-TR" sz="2800" dirty="0">
                <a:cs typeface="Times New Roman" pitchFamily="18" charset="0"/>
              </a:rPr>
              <a:t> çekilmesinden 3-7 gün sonra </a:t>
            </a:r>
            <a:r>
              <a:rPr lang="en-US" sz="2800" dirty="0">
                <a:cs typeface="Times New Roman" pitchFamily="18" charset="0"/>
              </a:rPr>
              <a:t> </a:t>
            </a:r>
            <a:endParaRPr lang="tr-TR" sz="28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vajenden</a:t>
            </a:r>
            <a:r>
              <a:rPr lang="tr-T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tr-T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gelen ağrısız </a:t>
            </a:r>
            <a:r>
              <a:rPr lang="tr-TR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idrar</a:t>
            </a:r>
            <a:endParaRPr lang="tr-TR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tr-TR" sz="2800" dirty="0"/>
              <a:t>Aralıklı idrar kaçağı </a:t>
            </a:r>
            <a:r>
              <a:rPr lang="tr-T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reterovaginal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fist</a:t>
            </a:r>
            <a:r>
              <a:rPr lang="tr-TR" sz="2800" dirty="0"/>
              <a:t>ü</a:t>
            </a:r>
            <a:r>
              <a:rPr lang="en-US" sz="2800" dirty="0"/>
              <a:t>l</a:t>
            </a:r>
            <a:r>
              <a:rPr lang="tr-TR" sz="2800" dirty="0"/>
              <a:t> </a:t>
            </a:r>
            <a:r>
              <a:rPr lang="en-US" sz="2800" dirty="0"/>
              <a:t> </a:t>
            </a:r>
            <a:endParaRPr lang="tr-TR" sz="2800" dirty="0"/>
          </a:p>
          <a:p>
            <a:pPr lvl="2">
              <a:lnSpc>
                <a:spcPct val="150000"/>
              </a:lnSpc>
            </a:pPr>
            <a:r>
              <a:rPr lang="tr-TR" sz="2800" dirty="0"/>
              <a:t>Sürekli  idrar kaçağı </a:t>
            </a:r>
            <a:r>
              <a:rPr lang="en-US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vesicovaginal</a:t>
            </a:r>
            <a:r>
              <a:rPr 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fist</a:t>
            </a:r>
            <a:r>
              <a:rPr lang="tr-TR" sz="2800" dirty="0"/>
              <a:t>ü</a:t>
            </a:r>
            <a:r>
              <a:rPr lang="en-US" sz="2800" dirty="0"/>
              <a:t>l </a:t>
            </a:r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56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ÜRETRO</a:t>
            </a:r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</a:t>
            </a:r>
            <a:r>
              <a:rPr lang="en-GB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VAJİNAL FİSTÜL</a:t>
            </a:r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/>
            </a:r>
            <a:b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</a:br>
            <a:r>
              <a:rPr lang="en-GB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KLİNİK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b="1" dirty="0" smtClean="0">
                <a:cs typeface="Times New Roman" pitchFamily="18" charset="0"/>
              </a:rPr>
              <a:t>Distal </a:t>
            </a:r>
            <a:r>
              <a:rPr lang="en-GB" altLang="tr-TR" b="1" dirty="0" err="1" smtClean="0">
                <a:cs typeface="Times New Roman" pitchFamily="18" charset="0"/>
              </a:rPr>
              <a:t>fistül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tr-TR" altLang="tr-TR" dirty="0" smtClean="0">
                <a:cs typeface="Times New Roman" pitchFamily="18" charset="0"/>
              </a:rPr>
              <a:t>			A</a:t>
            </a:r>
            <a:r>
              <a:rPr lang="en-GB" altLang="tr-TR" dirty="0" err="1" smtClean="0">
                <a:cs typeface="Times New Roman" pitchFamily="18" charset="0"/>
              </a:rPr>
              <a:t>semptomatik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endParaRPr lang="tr-TR" altLang="tr-TR" dirty="0" smtClean="0"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dirty="0" smtClean="0"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b="1" dirty="0" err="1" smtClean="0">
                <a:cs typeface="Times New Roman" pitchFamily="18" charset="0"/>
              </a:rPr>
              <a:t>Orta</a:t>
            </a:r>
            <a:r>
              <a:rPr lang="en-GB" altLang="tr-TR" b="1" dirty="0" smtClean="0">
                <a:cs typeface="Times New Roman" pitchFamily="18" charset="0"/>
              </a:rPr>
              <a:t> </a:t>
            </a:r>
            <a:r>
              <a:rPr lang="en-GB" altLang="tr-TR" b="1" dirty="0" err="1" smtClean="0">
                <a:cs typeface="Times New Roman" pitchFamily="18" charset="0"/>
              </a:rPr>
              <a:t>fistül</a:t>
            </a:r>
            <a:r>
              <a:rPr lang="tr-TR" altLang="tr-TR" b="1" dirty="0" smtClean="0">
                <a:cs typeface="Times New Roman" pitchFamily="18" charset="0"/>
              </a:rPr>
              <a:t> 				</a:t>
            </a:r>
            <a:r>
              <a:rPr lang="tr-TR" altLang="tr-TR" dirty="0" smtClean="0">
                <a:cs typeface="Times New Roman" pitchFamily="18" charset="0"/>
              </a:rPr>
              <a:t>S</a:t>
            </a:r>
            <a:r>
              <a:rPr lang="en-GB" altLang="tr-TR" dirty="0" err="1" smtClean="0">
                <a:cs typeface="Times New Roman" pitchFamily="18" charset="0"/>
              </a:rPr>
              <a:t>tres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inkontinans</a:t>
            </a:r>
            <a:r>
              <a:rPr lang="en-GB" altLang="tr-TR" dirty="0" smtClean="0">
                <a:cs typeface="Times New Roman" pitchFamily="18" charset="0"/>
              </a:rPr>
              <a:t>,</a:t>
            </a:r>
            <a:r>
              <a:rPr lang="tr-TR" altLang="tr-TR" dirty="0" smtClean="0">
                <a:cs typeface="Times New Roman" pitchFamily="18" charset="0"/>
              </a:rPr>
              <a:t> 							R</a:t>
            </a:r>
            <a:r>
              <a:rPr lang="en-GB" altLang="tr-TR" dirty="0" err="1" smtClean="0">
                <a:cs typeface="Times New Roman" pitchFamily="18" charset="0"/>
              </a:rPr>
              <a:t>ekürren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sistit</a:t>
            </a:r>
            <a:r>
              <a:rPr lang="en-GB" altLang="tr-TR" dirty="0" smtClean="0">
                <a:cs typeface="Times New Roman" pitchFamily="18" charset="0"/>
              </a:rPr>
              <a:t>,</a:t>
            </a:r>
            <a:r>
              <a:rPr lang="tr-TR" altLang="tr-TR" dirty="0" smtClean="0">
                <a:cs typeface="Times New Roman" pitchFamily="18" charset="0"/>
              </a:rPr>
              <a:t> 							A</a:t>
            </a:r>
            <a:r>
              <a:rPr lang="en-GB" altLang="tr-TR" dirty="0" err="1" smtClean="0">
                <a:cs typeface="Times New Roman" pitchFamily="18" charset="0"/>
              </a:rPr>
              <a:t>semptomatik</a:t>
            </a:r>
            <a:endParaRPr lang="tr-TR" altLang="tr-TR" dirty="0" smtClean="0"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dirty="0" smtClean="0">
              <a:cs typeface="Times New Roman" pitchFamily="18" charset="0"/>
            </a:endParaRPr>
          </a:p>
          <a:p>
            <a:pPr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b="1" dirty="0" smtClean="0">
                <a:cs typeface="Times New Roman" pitchFamily="18" charset="0"/>
              </a:rPr>
              <a:t>Pro</a:t>
            </a:r>
            <a:r>
              <a:rPr lang="tr-TR" altLang="tr-TR" b="1" dirty="0" err="1" smtClean="0">
                <a:cs typeface="Times New Roman" pitchFamily="18" charset="0"/>
              </a:rPr>
              <a:t>ks</a:t>
            </a:r>
            <a:r>
              <a:rPr lang="en-GB" altLang="tr-TR" b="1" dirty="0" err="1" smtClean="0">
                <a:cs typeface="Times New Roman" pitchFamily="18" charset="0"/>
              </a:rPr>
              <a:t>imal</a:t>
            </a:r>
            <a:r>
              <a:rPr lang="en-GB" altLang="tr-TR" b="1" dirty="0" smtClean="0">
                <a:cs typeface="Times New Roman" pitchFamily="18" charset="0"/>
              </a:rPr>
              <a:t> </a:t>
            </a:r>
            <a:r>
              <a:rPr lang="en-GB" altLang="tr-TR" b="1" dirty="0" err="1" smtClean="0">
                <a:cs typeface="Times New Roman" pitchFamily="18" charset="0"/>
              </a:rPr>
              <a:t>fistül</a:t>
            </a:r>
            <a:r>
              <a:rPr lang="tr-TR" altLang="tr-TR" b="1" dirty="0" smtClean="0">
                <a:cs typeface="Times New Roman" pitchFamily="18" charset="0"/>
              </a:rPr>
              <a:t>		</a:t>
            </a:r>
            <a:r>
              <a:rPr lang="tr-TR" altLang="tr-TR" dirty="0" smtClean="0">
                <a:cs typeface="Times New Roman" pitchFamily="18" charset="0"/>
              </a:rPr>
              <a:t>VVF 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benzer</a:t>
            </a:r>
            <a:endParaRPr lang="en-GB" altLang="tr-TR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70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FİSTÜL- KLİNİK DEĞERLENDİRME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u="sng" dirty="0" smtClean="0">
                <a:solidFill>
                  <a:srgbClr val="C00000"/>
                </a:solidFill>
                <a:cs typeface="Times New Roman" pitchFamily="18" charset="0"/>
              </a:rPr>
              <a:t>a) </a:t>
            </a:r>
            <a:r>
              <a:rPr lang="en-GB" altLang="tr-TR" sz="2800" u="sng" dirty="0" err="1" smtClean="0">
                <a:solidFill>
                  <a:srgbClr val="C00000"/>
                </a:solidFill>
                <a:cs typeface="Times New Roman" pitchFamily="18" charset="0"/>
              </a:rPr>
              <a:t>İnspeksiyon</a:t>
            </a:r>
            <a:r>
              <a:rPr lang="en-GB" altLang="tr-TR" sz="2800" dirty="0" smtClean="0">
                <a:solidFill>
                  <a:srgbClr val="C00000"/>
                </a:solidFill>
                <a:cs typeface="Times New Roman" pitchFamily="18" charset="0"/>
              </a:rPr>
              <a:t>: </a:t>
            </a:r>
          </a:p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smtClean="0">
                <a:cs typeface="Times New Roman" pitchFamily="18" charset="0"/>
              </a:rPr>
              <a:t>    external </a:t>
            </a:r>
            <a:r>
              <a:rPr lang="en-GB" altLang="tr-TR" sz="2800" dirty="0" err="1" smtClean="0">
                <a:cs typeface="Times New Roman" pitchFamily="18" charset="0"/>
              </a:rPr>
              <a:t>genitalya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incelenmesi</a:t>
            </a:r>
            <a:r>
              <a:rPr lang="en-GB" altLang="tr-TR" sz="2800" dirty="0" smtClean="0">
                <a:cs typeface="Times New Roman" pitchFamily="18" charset="0"/>
              </a:rPr>
              <a:t>(</a:t>
            </a:r>
            <a:r>
              <a:rPr lang="en-GB" altLang="tr-TR" sz="2800" dirty="0" err="1" smtClean="0">
                <a:cs typeface="Times New Roman" pitchFamily="18" charset="0"/>
              </a:rPr>
              <a:t>vulvitis</a:t>
            </a:r>
            <a:r>
              <a:rPr lang="en-GB" altLang="tr-TR" sz="2800" dirty="0" smtClean="0">
                <a:cs typeface="Times New Roman" pitchFamily="18" charset="0"/>
              </a:rPr>
              <a:t>?) </a:t>
            </a:r>
          </a:p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smtClean="0">
                <a:cs typeface="Times New Roman" pitchFamily="18" charset="0"/>
              </a:rPr>
              <a:t>    </a:t>
            </a:r>
            <a:r>
              <a:rPr lang="en-GB" altLang="tr-TR" sz="2800" dirty="0" err="1" smtClean="0">
                <a:cs typeface="Times New Roman" pitchFamily="18" charset="0"/>
              </a:rPr>
              <a:t>idrar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akımını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direkt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gözleme</a:t>
            </a:r>
            <a:r>
              <a:rPr lang="en-GB" altLang="tr-TR" sz="2800" dirty="0" smtClean="0">
                <a:cs typeface="Times New Roman" pitchFamily="18" charset="0"/>
              </a:rPr>
              <a:t>   </a:t>
            </a:r>
            <a:endParaRPr lang="tr-TR" altLang="tr-TR" sz="2800" dirty="0" smtClean="0"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smtClean="0">
                <a:cs typeface="Times New Roman" pitchFamily="18" charset="0"/>
              </a:rPr>
              <a:t>  </a:t>
            </a:r>
          </a:p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u="sng" dirty="0" smtClean="0">
                <a:solidFill>
                  <a:srgbClr val="C00000"/>
                </a:solidFill>
                <a:cs typeface="Times New Roman" pitchFamily="18" charset="0"/>
              </a:rPr>
              <a:t>b)Digital </a:t>
            </a:r>
            <a:r>
              <a:rPr lang="en-GB" altLang="tr-TR" sz="2800" u="sng" dirty="0" err="1" smtClean="0">
                <a:solidFill>
                  <a:srgbClr val="C00000"/>
                </a:solidFill>
                <a:cs typeface="Times New Roman" pitchFamily="18" charset="0"/>
              </a:rPr>
              <a:t>palpasyon</a:t>
            </a:r>
            <a:r>
              <a:rPr lang="en-GB" altLang="tr-TR" sz="2800" dirty="0" smtClean="0">
                <a:solidFill>
                  <a:srgbClr val="C00000"/>
                </a:solidFill>
                <a:cs typeface="Times New Roman" pitchFamily="18" charset="0"/>
              </a:rPr>
              <a:t>:</a:t>
            </a:r>
          </a:p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smtClean="0">
                <a:cs typeface="Times New Roman" pitchFamily="18" charset="0"/>
              </a:rPr>
              <a:t>   </a:t>
            </a:r>
            <a:r>
              <a:rPr lang="tr-TR" altLang="tr-TR" sz="2800" dirty="0" smtClean="0">
                <a:cs typeface="Times New Roman" pitchFamily="18" charset="0"/>
              </a:rPr>
              <a:t>	</a:t>
            </a:r>
            <a:r>
              <a:rPr lang="en-GB" altLang="tr-TR" sz="2800" dirty="0" err="1" smtClean="0">
                <a:cs typeface="Times New Roman" pitchFamily="18" charset="0"/>
              </a:rPr>
              <a:t>geniş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fistül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saptanabilir</a:t>
            </a:r>
            <a:endParaRPr lang="en-GB" altLang="tr-TR" sz="2800" dirty="0" smtClean="0"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smtClean="0">
                <a:cs typeface="Times New Roman" pitchFamily="18" charset="0"/>
              </a:rPr>
              <a:t>   </a:t>
            </a:r>
            <a:r>
              <a:rPr lang="tr-TR" altLang="tr-TR" sz="2800" dirty="0" smtClean="0">
                <a:cs typeface="Times New Roman" pitchFamily="18" charset="0"/>
              </a:rPr>
              <a:t>	</a:t>
            </a:r>
            <a:r>
              <a:rPr lang="en-GB" altLang="tr-TR" sz="2800" dirty="0" err="1" smtClean="0">
                <a:cs typeface="Times New Roman" pitchFamily="18" charset="0"/>
              </a:rPr>
              <a:t>küçük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fistül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etrafındaki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skar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dokusu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palpe</a:t>
            </a:r>
            <a:r>
              <a:rPr lang="en-GB" altLang="tr-TR" sz="2800" dirty="0" smtClean="0">
                <a:cs typeface="Times New Roman" pitchFamily="18" charset="0"/>
              </a:rPr>
              <a:t> </a:t>
            </a:r>
            <a:r>
              <a:rPr lang="en-GB" altLang="tr-TR" sz="2800" dirty="0" err="1" smtClean="0">
                <a:cs typeface="Times New Roman" pitchFamily="18" charset="0"/>
              </a:rPr>
              <a:t>edilebilir</a:t>
            </a:r>
            <a:endParaRPr lang="en-GB" altLang="tr-TR" sz="2800" dirty="0" smtClean="0"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32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SPEKULUM MUAYENESİ</a:t>
            </a:r>
            <a:endParaRPr lang="tr-TR" sz="4000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26876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r-TR" sz="2400" dirty="0" smtClean="0">
                <a:solidFill>
                  <a:srgbClr val="C00000"/>
                </a:solidFill>
              </a:rPr>
              <a:t>Yeni oluşmuş fistüller </a:t>
            </a:r>
            <a:r>
              <a:rPr lang="tr-TR" sz="2400" dirty="0" smtClean="0"/>
              <a:t>	</a:t>
            </a:r>
            <a:endParaRPr lang="tr-TR" sz="2400" dirty="0" smtClean="0">
              <a:sym typeface="Wingdings" pitchFamily="2" charset="2"/>
            </a:endParaRPr>
          </a:p>
          <a:p>
            <a:pPr>
              <a:lnSpc>
                <a:spcPct val="170000"/>
              </a:lnSpc>
              <a:buNone/>
            </a:pPr>
            <a:r>
              <a:rPr lang="tr-TR" sz="2400" dirty="0" smtClean="0">
                <a:sym typeface="Wingdings" pitchFamily="2" charset="2"/>
              </a:rPr>
              <a:t>		</a:t>
            </a:r>
            <a:r>
              <a:rPr lang="tr-TR" sz="2400" dirty="0" smtClean="0"/>
              <a:t> Gözle görülebilir açıklık olmadan </a:t>
            </a:r>
            <a:r>
              <a:rPr lang="tr-TR" sz="2400" b="1" dirty="0" smtClean="0"/>
              <a:t>kırmızı </a:t>
            </a:r>
            <a:r>
              <a:rPr lang="tr-TR" sz="2400" b="1" dirty="0" err="1" smtClean="0"/>
              <a:t>granulasyon</a:t>
            </a:r>
            <a:r>
              <a:rPr lang="tr-TR" sz="2400" b="1" dirty="0" smtClean="0"/>
              <a:t> </a:t>
            </a:r>
            <a:r>
              <a:rPr lang="tr-TR" sz="2400" dirty="0" smtClean="0"/>
              <a:t>dokusu veya </a:t>
            </a:r>
            <a:r>
              <a:rPr lang="tr-TR" sz="2400" b="1" dirty="0" smtClean="0"/>
              <a:t>gerçek bir açıklık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dirty="0" smtClean="0"/>
              <a:t>görülebilir. 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 smtClean="0">
                <a:solidFill>
                  <a:srgbClr val="C00000"/>
                </a:solidFill>
              </a:rPr>
              <a:t>Matür</a:t>
            </a:r>
            <a:r>
              <a:rPr lang="tr-TR" sz="2400" dirty="0" smtClean="0">
                <a:solidFill>
                  <a:srgbClr val="C00000"/>
                </a:solidFill>
              </a:rPr>
              <a:t> fistüller </a:t>
            </a:r>
            <a:r>
              <a:rPr lang="tr-TR" sz="2400" dirty="0" smtClean="0"/>
              <a:t>		</a:t>
            </a:r>
            <a:endParaRPr lang="tr-TR" sz="2400" dirty="0" smtClean="0">
              <a:sym typeface="Wingdings" pitchFamily="2" charset="2"/>
            </a:endParaRPr>
          </a:p>
          <a:p>
            <a:pPr>
              <a:lnSpc>
                <a:spcPct val="170000"/>
              </a:lnSpc>
              <a:buNone/>
            </a:pPr>
            <a:r>
              <a:rPr lang="tr-TR" sz="2400" dirty="0" smtClean="0">
                <a:sym typeface="Wingdings" pitchFamily="2" charset="2"/>
              </a:rPr>
              <a:t>		</a:t>
            </a:r>
            <a:r>
              <a:rPr lang="tr-TR" sz="2400" dirty="0" smtClean="0"/>
              <a:t>  Fistül </a:t>
            </a:r>
            <a:r>
              <a:rPr lang="tr-TR" sz="2400" dirty="0" err="1" smtClean="0"/>
              <a:t>traktını</a:t>
            </a:r>
            <a:r>
              <a:rPr lang="tr-TR" sz="2400" dirty="0" smtClean="0"/>
              <a:t> gözlemek her zaman mümkün  		                     olmayabilir</a:t>
            </a:r>
            <a:r>
              <a:rPr lang="en-US" sz="2400" dirty="0" smtClean="0"/>
              <a:t>.</a:t>
            </a:r>
            <a:r>
              <a:rPr lang="tr-TR" sz="2400" dirty="0" smtClean="0"/>
              <a:t> (</a:t>
            </a:r>
            <a:r>
              <a:rPr lang="tr-TR" sz="2400" b="1" dirty="0" smtClean="0"/>
              <a:t>Anestezi altında muayene ve boya testleri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endParaRPr lang="en-US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377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tr-TR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FİSTÜL- KLİNİK DEĞERLENDİRME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000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alt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dirty="0" err="1" smtClean="0">
                <a:cs typeface="Times New Roman" pitchFamily="18" charset="0"/>
              </a:rPr>
              <a:t>Spekulum</a:t>
            </a:r>
            <a:r>
              <a:rPr lang="tr-TR" altLang="tr-TR" sz="2400" dirty="0" smtClean="0">
                <a:cs typeface="Times New Roman" pitchFamily="18" charset="0"/>
              </a:rPr>
              <a:t> muayenesi</a:t>
            </a:r>
            <a:endParaRPr lang="en-GB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400" dirty="0" smtClean="0">
                <a:cs typeface="Times New Roman" pitchFamily="18" charset="0"/>
              </a:rPr>
              <a:t>‑ </a:t>
            </a:r>
            <a:r>
              <a:rPr lang="tr-TR" altLang="tr-TR" sz="2400" dirty="0" smtClean="0">
                <a:cs typeface="Times New Roman" pitchFamily="18" charset="0"/>
              </a:rPr>
              <a:t>	Ü</a:t>
            </a:r>
            <a:r>
              <a:rPr lang="en-GB" altLang="tr-TR" sz="2400" dirty="0" err="1" smtClean="0">
                <a:cs typeface="Times New Roman" pitchFamily="18" charset="0"/>
              </a:rPr>
              <a:t>retra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içine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kateter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yerleştir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kateter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vajende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sz="2400" dirty="0" smtClean="0">
                <a:cs typeface="Times New Roman" pitchFamily="18" charset="0"/>
              </a:rPr>
              <a:t>F</a:t>
            </a:r>
            <a:r>
              <a:rPr lang="en-GB" altLang="tr-TR" sz="2400" dirty="0" err="1" smtClean="0">
                <a:cs typeface="Times New Roman" pitchFamily="18" charset="0"/>
              </a:rPr>
              <a:t>istül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içine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prob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sokularak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mesanede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katetere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dokun</a:t>
            </a:r>
            <a:r>
              <a:rPr lang="en-GB" altLang="tr-TR" sz="2400" dirty="0" smtClean="0">
                <a:cs typeface="Times New Roman" pitchFamily="18" charset="0"/>
              </a:rPr>
              <a:t> (Click test)</a:t>
            </a:r>
            <a:endParaRPr lang="tr-TR" altLang="tr-TR" sz="2400" dirty="0" smtClean="0">
              <a:cs typeface="Times New Roman" pitchFamily="18" charset="0"/>
            </a:endParaRP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Font typeface="Comic Sans MS" pitchFamily="66" charset="0"/>
              <a:buChar char="–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sz="2400" dirty="0" smtClean="0">
                <a:cs typeface="Times New Roman" pitchFamily="18" charset="0"/>
              </a:rPr>
              <a:t>F</a:t>
            </a:r>
            <a:r>
              <a:rPr lang="en-GB" altLang="tr-TR" sz="2400" dirty="0" err="1" smtClean="0">
                <a:cs typeface="Times New Roman" pitchFamily="18" charset="0"/>
              </a:rPr>
              <a:t>istül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küçükse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veya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yüksekteyse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mesane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içine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kateterden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metilen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mavisi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tr-TR" altLang="tr-TR" sz="2400" dirty="0" smtClean="0">
                <a:cs typeface="Times New Roman" pitchFamily="18" charset="0"/>
              </a:rPr>
              <a:t>ver</a:t>
            </a:r>
            <a:r>
              <a:rPr lang="en-GB" altLang="tr-TR" sz="2400" dirty="0" smtClean="0">
                <a:cs typeface="Times New Roman" pitchFamily="18" charset="0"/>
              </a:rPr>
              <a:t>,</a:t>
            </a:r>
            <a:r>
              <a:rPr lang="tr-TR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vezikovaginal</a:t>
            </a:r>
            <a:r>
              <a:rPr lang="en-GB" altLang="tr-TR" sz="2400" dirty="0" smtClean="0">
                <a:cs typeface="Times New Roman" pitchFamily="18" charset="0"/>
              </a:rPr>
              <a:t>  </a:t>
            </a:r>
            <a:r>
              <a:rPr lang="en-GB" altLang="tr-TR" sz="2400" dirty="0" err="1" smtClean="0">
                <a:cs typeface="Times New Roman" pitchFamily="18" charset="0"/>
              </a:rPr>
              <a:t>fistül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olgularında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boya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vajen</a:t>
            </a:r>
            <a:r>
              <a:rPr lang="tr-TR" altLang="tr-TR" sz="2400" dirty="0" smtClean="0">
                <a:cs typeface="Times New Roman" pitchFamily="18" charset="0"/>
              </a:rPr>
              <a:t>de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endParaRPr lang="en-GB" altLang="tr-TR" sz="2400" u="sng" dirty="0" smtClean="0">
              <a:cs typeface="Times New Roman" pitchFamily="18" charset="0"/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6"/>
            <a:ext cx="1895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931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TANIM</a:t>
            </a:r>
            <a:endParaRPr lang="tr-T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Kadın </a:t>
            </a:r>
            <a:r>
              <a:rPr lang="tr-TR" dirty="0" err="1">
                <a:ea typeface="Arial Unicode MS" pitchFamily="34" charset="-128"/>
                <a:cs typeface="Arial Unicode MS" pitchFamily="34" charset="-128"/>
              </a:rPr>
              <a:t>genital</a:t>
            </a:r>
            <a:r>
              <a:rPr lang="tr-TR" dirty="0">
                <a:ea typeface="Arial Unicode MS" pitchFamily="34" charset="-128"/>
                <a:cs typeface="Arial Unicode MS" pitchFamily="34" charset="-128"/>
              </a:rPr>
              <a:t> sistemi ile mesane, </a:t>
            </a:r>
            <a:r>
              <a:rPr lang="tr-TR" dirty="0" err="1">
                <a:ea typeface="Arial Unicode MS" pitchFamily="34" charset="-128"/>
                <a:cs typeface="Arial Unicode MS" pitchFamily="34" charset="-128"/>
              </a:rPr>
              <a:t>üretra</a:t>
            </a:r>
            <a:r>
              <a:rPr lang="tr-TR" dirty="0">
                <a:ea typeface="Arial Unicode MS" pitchFamily="34" charset="-128"/>
                <a:cs typeface="Arial Unicode MS" pitchFamily="34" charset="-128"/>
              </a:rPr>
              <a:t> ve </a:t>
            </a:r>
            <a:r>
              <a:rPr lang="tr-TR" dirty="0" err="1" smtClean="0">
                <a:ea typeface="Arial Unicode MS" pitchFamily="34" charset="-128"/>
                <a:cs typeface="Arial Unicode MS" pitchFamily="34" charset="-128"/>
              </a:rPr>
              <a:t>üreterler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dirty="0">
                <a:ea typeface="Arial Unicode MS" pitchFamily="34" charset="-128"/>
                <a:cs typeface="Arial Unicode MS" pitchFamily="34" charset="-128"/>
              </a:rPr>
              <a:t>arasındaki anormal </a:t>
            </a:r>
            <a:r>
              <a:rPr lang="tr-TR" dirty="0" smtClean="0">
                <a:ea typeface="Arial Unicode MS" pitchFamily="34" charset="-128"/>
                <a:cs typeface="Arial Unicode MS" pitchFamily="34" charset="-128"/>
              </a:rPr>
              <a:t>bağlantılardır</a:t>
            </a:r>
            <a:r>
              <a:rPr lang="tr-TR" dirty="0"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17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SİSTOSKOPİ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Boyut</a:t>
            </a:r>
          </a:p>
          <a:p>
            <a:r>
              <a:rPr lang="tr-TR" dirty="0" smtClean="0"/>
              <a:t>Yer</a:t>
            </a:r>
          </a:p>
          <a:p>
            <a:r>
              <a:rPr lang="tr-TR" dirty="0" smtClean="0"/>
              <a:t>Mesane kapasitesi</a:t>
            </a:r>
          </a:p>
          <a:p>
            <a:r>
              <a:rPr lang="tr-TR" dirty="0" err="1" smtClean="0"/>
              <a:t>Üreter</a:t>
            </a:r>
            <a:r>
              <a:rPr lang="tr-TR" dirty="0" smtClean="0"/>
              <a:t> </a:t>
            </a:r>
            <a:r>
              <a:rPr lang="tr-TR" dirty="0" err="1" smtClean="0"/>
              <a:t>orifis</a:t>
            </a:r>
            <a:r>
              <a:rPr lang="tr-TR" dirty="0" smtClean="0"/>
              <a:t> değerlendirmesi</a:t>
            </a:r>
          </a:p>
          <a:p>
            <a:r>
              <a:rPr lang="tr-TR" dirty="0" err="1" smtClean="0"/>
              <a:t>Fistul</a:t>
            </a:r>
            <a:r>
              <a:rPr lang="tr-TR" dirty="0" smtClean="0"/>
              <a:t> sayısı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21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SİSTOGRAM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just">
              <a:lnSpc>
                <a:spcPct val="150000"/>
              </a:lnSpc>
              <a:buNone/>
            </a:pPr>
            <a:r>
              <a:rPr lang="tr-TR" sz="2000" dirty="0" smtClean="0"/>
              <a:t>-</a:t>
            </a:r>
            <a:r>
              <a:rPr lang="tr-TR" dirty="0" smtClean="0"/>
              <a:t>Fistülün </a:t>
            </a:r>
            <a:r>
              <a:rPr lang="tr-TR" dirty="0"/>
              <a:t>varlığını ve lokalizasyonunu objektif olarak </a:t>
            </a:r>
            <a:r>
              <a:rPr lang="tr-TR" dirty="0" smtClean="0"/>
              <a:t>belirler</a:t>
            </a:r>
          </a:p>
          <a:p>
            <a:pPr marL="0" lvl="1" indent="0" algn="just">
              <a:lnSpc>
                <a:spcPct val="150000"/>
              </a:lnSpc>
              <a:buNone/>
            </a:pPr>
            <a:r>
              <a:rPr lang="tr-TR" dirty="0" smtClean="0"/>
              <a:t>-Mesane ve </a:t>
            </a:r>
            <a:r>
              <a:rPr lang="tr-TR" dirty="0" err="1" smtClean="0"/>
              <a:t>vagenin</a:t>
            </a:r>
            <a:r>
              <a:rPr lang="tr-TR" dirty="0" smtClean="0"/>
              <a:t> </a:t>
            </a:r>
            <a:r>
              <a:rPr lang="tr-TR" dirty="0" err="1" smtClean="0"/>
              <a:t>superimpoze</a:t>
            </a:r>
            <a:r>
              <a:rPr lang="tr-TR" dirty="0" smtClean="0"/>
              <a:t> olmadığı </a:t>
            </a:r>
            <a:r>
              <a:rPr lang="tr-TR" dirty="0" err="1" smtClean="0"/>
              <a:t>lateral</a:t>
            </a:r>
            <a:r>
              <a:rPr lang="tr-TR" dirty="0" smtClean="0"/>
              <a:t>  filmlerde daha iyi görülür</a:t>
            </a:r>
          </a:p>
          <a:p>
            <a:pPr marL="0" lvl="1" indent="0" algn="just">
              <a:lnSpc>
                <a:spcPct val="150000"/>
              </a:lnSpc>
              <a:buNone/>
            </a:pPr>
            <a:r>
              <a:rPr lang="tr-TR" dirty="0" smtClean="0"/>
              <a:t>-Küçük fistüllerde </a:t>
            </a:r>
            <a:r>
              <a:rPr lang="tr-TR" dirty="0" err="1" smtClean="0"/>
              <a:t>voiding</a:t>
            </a:r>
            <a:r>
              <a:rPr lang="tr-TR" dirty="0" smtClean="0"/>
              <a:t> </a:t>
            </a:r>
            <a:r>
              <a:rPr lang="tr-TR" dirty="0" err="1" smtClean="0"/>
              <a:t>sistogram</a:t>
            </a:r>
            <a:r>
              <a:rPr lang="tr-TR" dirty="0" smtClean="0"/>
              <a:t> gerekebilir </a:t>
            </a:r>
            <a:endParaRPr lang="tr-TR" dirty="0"/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7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RETROGRAD PİYELOGRAM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3500" dirty="0" err="1" smtClean="0"/>
              <a:t>Üretero</a:t>
            </a:r>
            <a:r>
              <a:rPr lang="tr-TR" sz="3500" dirty="0" smtClean="0"/>
              <a:t>-vajinal </a:t>
            </a:r>
            <a:r>
              <a:rPr lang="tr-TR" sz="3500" dirty="0"/>
              <a:t>fistülün yerini saptamada</a:t>
            </a:r>
          </a:p>
          <a:p>
            <a:pPr algn="just">
              <a:lnSpc>
                <a:spcPct val="150000"/>
              </a:lnSpc>
            </a:pPr>
            <a:r>
              <a:rPr lang="tr-TR" sz="3500" dirty="0" err="1"/>
              <a:t>Vesikovajinal</a:t>
            </a:r>
            <a:r>
              <a:rPr lang="tr-TR" sz="3500" dirty="0"/>
              <a:t> ve </a:t>
            </a:r>
            <a:r>
              <a:rPr lang="tr-TR" sz="3500" dirty="0" err="1"/>
              <a:t>üreterovajinal</a:t>
            </a:r>
            <a:r>
              <a:rPr lang="tr-TR" sz="3500" dirty="0"/>
              <a:t> </a:t>
            </a:r>
            <a:r>
              <a:rPr lang="tr-TR" sz="3500" dirty="0" smtClean="0"/>
              <a:t>fistül </a:t>
            </a:r>
            <a:r>
              <a:rPr lang="tr-TR" sz="3500" dirty="0"/>
              <a:t>birlikte </a:t>
            </a:r>
            <a:r>
              <a:rPr lang="tr-TR" sz="3500" dirty="0" smtClean="0"/>
              <a:t>bulunduğunda </a:t>
            </a:r>
            <a:r>
              <a:rPr lang="tr-TR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(%12) </a:t>
            </a:r>
            <a:endParaRPr lang="tr-TR" sz="35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3500" dirty="0" smtClean="0"/>
              <a:t>                       tanıda doğruluk oranı en yüksektir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61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İNTRAVENÖZ PİYELOGRAFİ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tr-TR" altLang="tr-TR" dirty="0"/>
              <a:t>Ü</a:t>
            </a:r>
            <a:r>
              <a:rPr lang="tr-TR" altLang="tr-TR" dirty="0" smtClean="0"/>
              <a:t>st </a:t>
            </a:r>
            <a:r>
              <a:rPr lang="tr-TR" altLang="tr-TR" dirty="0" err="1"/>
              <a:t>üriner</a:t>
            </a:r>
            <a:r>
              <a:rPr lang="tr-TR" altLang="tr-TR" dirty="0"/>
              <a:t> sistemi </a:t>
            </a:r>
            <a:r>
              <a:rPr lang="tr-TR" altLang="tr-TR" dirty="0" smtClean="0"/>
              <a:t>değerlendirmede yararlı </a:t>
            </a:r>
            <a:r>
              <a:rPr lang="tr-TR" altLang="tr-TR" dirty="0"/>
              <a:t>bir yöntemdir.</a:t>
            </a:r>
          </a:p>
          <a:p>
            <a:pPr>
              <a:lnSpc>
                <a:spcPct val="90000"/>
              </a:lnSpc>
            </a:pPr>
            <a:endParaRPr lang="tr-TR" altLang="tr-TR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altLang="tr-TR" dirty="0"/>
              <a:t>Erken dönemde kaçak noktasını, fistülü gösterebileceği gibi </a:t>
            </a:r>
            <a:endParaRPr lang="tr-TR" altLang="tr-TR" dirty="0" smtClean="0"/>
          </a:p>
          <a:p>
            <a:pPr marL="0" indent="0">
              <a:lnSpc>
                <a:spcPct val="90000"/>
              </a:lnSpc>
              <a:buNone/>
            </a:pPr>
            <a:endParaRPr lang="tr-TR" altLang="tr-TR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tr-TR" altLang="tr-TR" dirty="0"/>
              <a:t>G</a:t>
            </a:r>
            <a:r>
              <a:rPr lang="tr-TR" altLang="tr-TR" dirty="0" smtClean="0"/>
              <a:t>ecikmiş </a:t>
            </a:r>
            <a:r>
              <a:rPr lang="tr-TR" altLang="tr-TR" dirty="0"/>
              <a:t>vakalarda </a:t>
            </a:r>
            <a:r>
              <a:rPr lang="tr-TR" altLang="tr-TR" dirty="0" err="1"/>
              <a:t>renal</a:t>
            </a:r>
            <a:r>
              <a:rPr lang="tr-TR" altLang="tr-TR" dirty="0"/>
              <a:t> fonksiyon kaybı hakkında bilgi verir.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01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ULTRASONOGRAFİ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tr-TR" altLang="tr-TR" b="1" dirty="0" err="1" smtClean="0"/>
              <a:t>Hidronefroz</a:t>
            </a:r>
            <a:endParaRPr lang="tr-TR" altLang="tr-TR" b="1" dirty="0" smtClean="0"/>
          </a:p>
          <a:p>
            <a:r>
              <a:rPr lang="tr-TR" altLang="tr-TR" b="1" dirty="0" err="1"/>
              <a:t>H</a:t>
            </a:r>
            <a:r>
              <a:rPr lang="tr-TR" altLang="tr-TR" b="1" dirty="0" err="1" smtClean="0"/>
              <a:t>idroüreter</a:t>
            </a:r>
            <a:r>
              <a:rPr lang="tr-TR" altLang="tr-TR" b="1" dirty="0" smtClean="0"/>
              <a:t> </a:t>
            </a:r>
          </a:p>
          <a:p>
            <a:r>
              <a:rPr lang="tr-TR" altLang="tr-TR" b="1" dirty="0" err="1"/>
              <a:t>Ü</a:t>
            </a:r>
            <a:r>
              <a:rPr lang="tr-TR" altLang="tr-TR" b="1" dirty="0" err="1" smtClean="0"/>
              <a:t>rinoma</a:t>
            </a:r>
            <a:r>
              <a:rPr lang="tr-TR" altLang="tr-TR" b="1" dirty="0" smtClean="0"/>
              <a:t> </a:t>
            </a:r>
          </a:p>
          <a:p>
            <a:pPr marL="1371600" lvl="3" indent="0">
              <a:buNone/>
            </a:pPr>
            <a:r>
              <a:rPr lang="tr-TR" altLang="tr-TR" sz="3200" b="1" dirty="0" smtClean="0"/>
              <a:t>yönünden </a:t>
            </a:r>
            <a:r>
              <a:rPr lang="tr-TR" altLang="tr-TR" sz="3200" b="1" dirty="0"/>
              <a:t>faydalı bir yöntemdir.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30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WHO </a:t>
            </a:r>
            <a:r>
              <a:rPr lang="tr-TR" b="1" dirty="0" err="1"/>
              <a:t>classification</a:t>
            </a:r>
            <a:r>
              <a:rPr lang="tr-TR" b="1" dirty="0"/>
              <a:t> </a:t>
            </a:r>
            <a:r>
              <a:rPr lang="tr-TR" b="1" dirty="0" err="1" smtClean="0"/>
              <a:t>system</a:t>
            </a:r>
            <a:r>
              <a:rPr lang="tr-TR" b="1" dirty="0" smtClean="0"/>
              <a:t> </a:t>
            </a:r>
            <a:endParaRPr lang="tr-TR" b="1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873694"/>
              </p:ext>
            </p:extLst>
          </p:nvPr>
        </p:nvGraphicFramePr>
        <p:xfrm>
          <a:off x="0" y="1960776"/>
          <a:ext cx="9144000" cy="453199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tr-TR" sz="1400" dirty="0" err="1"/>
                        <a:t>Defining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criteria</a:t>
                      </a:r>
                      <a:endParaRPr lang="tr-TR" sz="14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Good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prognosis</a:t>
                      </a:r>
                      <a:r>
                        <a:rPr lang="tr-TR" sz="1400" dirty="0"/>
                        <a:t>/</a:t>
                      </a:r>
                      <a:r>
                        <a:rPr lang="tr-TR" sz="1400" dirty="0" err="1"/>
                        <a:t>simple</a:t>
                      </a:r>
                      <a:endParaRPr lang="tr-TR" sz="14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Complicated/uncertain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tr-TR" sz="1400"/>
                        <a:t>Number of fistula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Single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Multiple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182">
                <a:tc>
                  <a:txBody>
                    <a:bodyPr/>
                    <a:lstStyle/>
                    <a:p>
                      <a:r>
                        <a:rPr lang="tr-TR" sz="1400" dirty="0"/>
                        <a:t>Site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Vesicovaginal (VVF)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Rectovaginal (RVF) mixed VVF/RVF involvement of cervix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tr-TR" sz="1400"/>
                        <a:t>Size (diameter)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&lt;4 cm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&gt;4 cm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182">
                <a:tc>
                  <a:txBody>
                    <a:bodyPr/>
                    <a:lstStyle/>
                    <a:p>
                      <a:r>
                        <a:rPr lang="en-US" sz="1400"/>
                        <a:t>Involvement of the urethra/continence mechanism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Absent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Present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tr-TR" sz="1400"/>
                        <a:t>Scarring of vaginal tissue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Absent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/>
                        <a:t>Present</a:t>
                      </a:r>
                      <a:endParaRPr lang="tr-TR" sz="14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27">
                <a:tc>
                  <a:txBody>
                    <a:bodyPr/>
                    <a:lstStyle/>
                    <a:p>
                      <a:r>
                        <a:rPr lang="tr-TR" sz="1400"/>
                        <a:t>Presence of circumferential defect*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Absent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Present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2873">
                <a:tc>
                  <a:txBody>
                    <a:bodyPr/>
                    <a:lstStyle/>
                    <a:p>
                      <a:r>
                        <a:rPr lang="tr-TR" sz="1400"/>
                        <a:t>Degree of tissue loss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Minimal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/>
                        <a:t>Extensive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7182">
                <a:tc>
                  <a:txBody>
                    <a:bodyPr/>
                    <a:lstStyle/>
                    <a:p>
                      <a:r>
                        <a:rPr lang="tr-TR" sz="1400"/>
                        <a:t>Ureter/bladder involvement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Ureters are inside the bladder, not draining into the vagina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Ureters are draining into the vagina, bladder may have stones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27">
                <a:tc>
                  <a:txBody>
                    <a:bodyPr/>
                    <a:lstStyle/>
                    <a:p>
                      <a:r>
                        <a:rPr lang="en-US" sz="1400" dirty="0"/>
                        <a:t>Number of attempts at repair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No </a:t>
                      </a:r>
                      <a:r>
                        <a:rPr lang="tr-TR" sz="1400" dirty="0" err="1"/>
                        <a:t>previous</a:t>
                      </a:r>
                      <a:r>
                        <a:rPr lang="tr-TR" sz="1400" dirty="0"/>
                        <a:t> </a:t>
                      </a:r>
                      <a:r>
                        <a:rPr lang="tr-TR" sz="1400" dirty="0" err="1"/>
                        <a:t>attempt</a:t>
                      </a:r>
                      <a:endParaRPr lang="tr-TR" sz="1400" dirty="0"/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Failed previous attempts of repair</a:t>
                      </a:r>
                    </a:p>
                  </a:txBody>
                  <a:tcPr marL="70718" marR="70718" marT="35359" marB="353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" name="Picture 3" descr="UpTo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5644475"/>
            <a:ext cx="10953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lters Kluwer H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7201813"/>
            <a:ext cx="1905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rint this pag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-23656925"/>
            <a:ext cx="2286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293320" y="6505245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World Health Organization, Geneva, 2006</a:t>
            </a:r>
            <a:endParaRPr lang="tr-T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FİSTULA  CLASSİFİCATİON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 smtClean="0"/>
              <a:t>         </a:t>
            </a:r>
            <a:r>
              <a:rPr lang="tr-TR" b="1" dirty="0" err="1" smtClean="0"/>
              <a:t>Type</a:t>
            </a:r>
            <a:endParaRPr lang="tr-TR" b="1" dirty="0"/>
          </a:p>
          <a:p>
            <a:r>
              <a:rPr lang="tr-TR" dirty="0">
                <a:solidFill>
                  <a:srgbClr val="C00000"/>
                </a:solidFill>
              </a:rPr>
              <a:t>Simple</a:t>
            </a:r>
            <a:r>
              <a:rPr lang="tr-TR" dirty="0"/>
              <a:t> (</a:t>
            </a:r>
            <a:r>
              <a:rPr lang="tr-TR" dirty="0" err="1"/>
              <a:t>small</a:t>
            </a:r>
            <a:r>
              <a:rPr lang="tr-TR" dirty="0"/>
              <a:t>, </a:t>
            </a:r>
            <a:r>
              <a:rPr lang="tr-TR" dirty="0" err="1"/>
              <a:t>non-radiated</a:t>
            </a:r>
            <a:r>
              <a:rPr lang="tr-TR" dirty="0"/>
              <a:t>, </a:t>
            </a:r>
            <a:r>
              <a:rPr lang="tr-TR" dirty="0" err="1"/>
              <a:t>single</a:t>
            </a:r>
            <a:r>
              <a:rPr lang="tr-TR" dirty="0"/>
              <a:t>)</a:t>
            </a:r>
          </a:p>
          <a:p>
            <a:r>
              <a:rPr lang="en-US" dirty="0">
                <a:solidFill>
                  <a:srgbClr val="C00000"/>
                </a:solidFill>
              </a:rPr>
              <a:t>Complex </a:t>
            </a:r>
            <a:r>
              <a:rPr lang="en-US" dirty="0"/>
              <a:t>(medium, large, radiated, multiple, recurrent</a:t>
            </a:r>
            <a:r>
              <a:rPr lang="en-US" dirty="0" smtClean="0"/>
              <a:t>)</a:t>
            </a:r>
            <a:endParaRPr lang="tr-TR" dirty="0" smtClean="0"/>
          </a:p>
          <a:p>
            <a:endParaRPr lang="en-US" dirty="0"/>
          </a:p>
          <a:p>
            <a:pPr marL="0" indent="0">
              <a:buNone/>
            </a:pPr>
            <a:r>
              <a:rPr lang="tr-TR" dirty="0" smtClean="0"/>
              <a:t>            </a:t>
            </a:r>
            <a:r>
              <a:rPr lang="tr-TR" b="1" dirty="0" smtClean="0"/>
              <a:t>Size</a:t>
            </a:r>
            <a:endParaRPr lang="tr-TR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       Small</a:t>
            </a:r>
            <a:r>
              <a:rPr lang="tr-TR" dirty="0"/>
              <a:t>≤0.5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       </a:t>
            </a:r>
            <a:r>
              <a:rPr lang="tr-TR" dirty="0" err="1" smtClean="0"/>
              <a:t>Medium</a:t>
            </a:r>
            <a:r>
              <a:rPr lang="tr-TR" dirty="0"/>
              <a:t>, 0.6–2.4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       Large</a:t>
            </a:r>
            <a:r>
              <a:rPr lang="tr-TR" dirty="0"/>
              <a:t>≥2.5 </a:t>
            </a:r>
            <a:r>
              <a:rPr lang="tr-TR" dirty="0" smtClean="0"/>
              <a:t>cm</a:t>
            </a:r>
          </a:p>
          <a:p>
            <a:pPr marL="0" indent="0">
              <a:buNone/>
            </a:pPr>
            <a:r>
              <a:rPr lang="tr-TR" sz="19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tr-TR" sz="1900" dirty="0" err="1" smtClean="0">
                <a:solidFill>
                  <a:srgbClr val="FF0000"/>
                </a:solidFill>
              </a:rPr>
              <a:t>Roberto</a:t>
            </a:r>
            <a:r>
              <a:rPr lang="tr-TR" sz="1900" dirty="0" smtClean="0">
                <a:solidFill>
                  <a:srgbClr val="FF0000"/>
                </a:solidFill>
              </a:rPr>
              <a:t> </a:t>
            </a:r>
            <a:r>
              <a:rPr lang="tr-TR" sz="1900" dirty="0" err="1" smtClean="0">
                <a:solidFill>
                  <a:srgbClr val="FF0000"/>
                </a:solidFill>
              </a:rPr>
              <a:t>Angioli</a:t>
            </a:r>
            <a:r>
              <a:rPr lang="tr-TR" sz="1900" dirty="0" smtClean="0">
                <a:solidFill>
                  <a:srgbClr val="FF0000"/>
                </a:solidFill>
              </a:rPr>
              <a:t>, </a:t>
            </a:r>
            <a:r>
              <a:rPr lang="en-US" sz="1900" dirty="0" smtClean="0">
                <a:solidFill>
                  <a:srgbClr val="FF0000"/>
                </a:solidFill>
              </a:rPr>
              <a:t>Critical </a:t>
            </a:r>
            <a:r>
              <a:rPr lang="en-US" sz="1900" dirty="0">
                <a:solidFill>
                  <a:srgbClr val="FF0000"/>
                </a:solidFill>
              </a:rPr>
              <a:t>Reviews in </a:t>
            </a:r>
            <a:r>
              <a:rPr lang="en-US" sz="1900" dirty="0" smtClean="0">
                <a:solidFill>
                  <a:srgbClr val="FF0000"/>
                </a:solidFill>
              </a:rPr>
              <a:t>Oncology/Hematology </a:t>
            </a:r>
            <a:r>
              <a:rPr lang="en-US" sz="1900" dirty="0">
                <a:solidFill>
                  <a:srgbClr val="FF0000"/>
                </a:solidFill>
              </a:rPr>
              <a:t>(2003)</a:t>
            </a:r>
            <a:endParaRPr lang="tr-TR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4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TEDAVİ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Ana tedavi cerrahi onarımdır.</a:t>
            </a:r>
          </a:p>
          <a:p>
            <a:r>
              <a:rPr lang="tr-TR" dirty="0" smtClean="0"/>
              <a:t>Erken teşhis edilen küçük fistüller </a:t>
            </a:r>
            <a:r>
              <a:rPr lang="tr-TR" dirty="0" err="1" smtClean="0"/>
              <a:t>kateterizsyon</a:t>
            </a:r>
            <a:r>
              <a:rPr lang="tr-TR" dirty="0" smtClean="0"/>
              <a:t> sonrası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/>
              <a:t>iyileşebilir.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				 Küçük(2-3mm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 smtClean="0"/>
              <a:t>	 </a:t>
            </a:r>
            <a:r>
              <a:rPr lang="tr-TR" dirty="0"/>
              <a:t>Vakaların %10’u           </a:t>
            </a:r>
            <a:r>
              <a:rPr lang="tr-TR" dirty="0" smtClean="0"/>
              <a:t>Erken </a:t>
            </a:r>
            <a:r>
              <a:rPr lang="tr-TR" dirty="0"/>
              <a:t>tanı</a:t>
            </a:r>
          </a:p>
          <a:p>
            <a:pPr marL="0" indent="0">
              <a:buNone/>
            </a:pPr>
            <a:r>
              <a:rPr lang="tr-TR" dirty="0"/>
              <a:t>                                        </a:t>
            </a:r>
            <a:r>
              <a:rPr lang="tr-TR" dirty="0" smtClean="0"/>
              <a:t>	 </a:t>
            </a:r>
            <a:r>
              <a:rPr lang="tr-TR" dirty="0" err="1"/>
              <a:t>Epitelize</a:t>
            </a:r>
            <a:r>
              <a:rPr lang="tr-TR" dirty="0"/>
              <a:t> olmamış fistül</a:t>
            </a:r>
          </a:p>
          <a:p>
            <a:endParaRPr lang="tr-TR" dirty="0"/>
          </a:p>
        </p:txBody>
      </p:sp>
      <p:sp>
        <p:nvSpPr>
          <p:cNvPr id="6" name="Sol Ayraç 5"/>
          <p:cNvSpPr/>
          <p:nvPr/>
        </p:nvSpPr>
        <p:spPr>
          <a:xfrm>
            <a:off x="4063008" y="3887192"/>
            <a:ext cx="864096" cy="172819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49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KARAR VERİLECEK KONULAR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916832"/>
            <a:ext cx="8229600" cy="40939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r-TR" altLang="tr-TR" dirty="0" smtClean="0">
                <a:cs typeface="Times New Roman" pitchFamily="18" charset="0"/>
              </a:rPr>
              <a:t> Operasyonun zamanı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dirty="0" smtClean="0">
                <a:cs typeface="Times New Roman" pitchFamily="18" charset="0"/>
              </a:rPr>
              <a:t> Cerrahi yaklaşım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dirty="0" smtClean="0">
                <a:cs typeface="Times New Roman" pitchFamily="18" charset="0"/>
              </a:rPr>
              <a:t> Fistül </a:t>
            </a:r>
            <a:r>
              <a:rPr lang="tr-TR" altLang="tr-TR" dirty="0" err="1" smtClean="0">
                <a:cs typeface="Times New Roman" pitchFamily="18" charset="0"/>
              </a:rPr>
              <a:t>traktının</a:t>
            </a:r>
            <a:r>
              <a:rPr lang="tr-TR" altLang="tr-TR" dirty="0" smtClean="0">
                <a:cs typeface="Times New Roman" pitchFamily="18" charset="0"/>
              </a:rPr>
              <a:t> çıkarılıp-çıkarılmaması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altLang="tr-TR" dirty="0" smtClean="0">
                <a:cs typeface="Times New Roman" pitchFamily="18" charset="0"/>
              </a:rPr>
              <a:t> Onarım alanına destek doku</a:t>
            </a:r>
          </a:p>
        </p:txBody>
      </p:sp>
    </p:spTree>
    <p:extLst>
      <p:ext uri="{BB962C8B-B14F-4D97-AF65-F5344CB8AC3E}">
        <p14:creationId xmlns:p14="http://schemas.microsoft.com/office/powerpoint/2010/main" val="26949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OPERASYON ZAMANLAMASI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lnSpcReduction="10000"/>
          </a:bodyPr>
          <a:lstStyle/>
          <a:p>
            <a:r>
              <a:rPr lang="tr-TR" sz="3500" dirty="0" smtClean="0"/>
              <a:t>Erken yada geç onarım tartışmalıdır.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                                                                                             </a:t>
            </a:r>
            <a:r>
              <a:rPr lang="tr-TR" sz="1800" dirty="0" err="1" smtClean="0">
                <a:solidFill>
                  <a:srgbClr val="FF0000"/>
                </a:solidFill>
              </a:rPr>
              <a:t>Blaivas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>
                <a:solidFill>
                  <a:srgbClr val="FF0000"/>
                </a:solidFill>
              </a:rPr>
              <a:t>JG, J </a:t>
            </a:r>
            <a:r>
              <a:rPr lang="tr-TR" sz="1800" dirty="0" err="1">
                <a:solidFill>
                  <a:srgbClr val="FF0000"/>
                </a:solidFill>
              </a:rPr>
              <a:t>Urol</a:t>
            </a:r>
            <a:r>
              <a:rPr lang="tr-TR" sz="1800" dirty="0">
                <a:solidFill>
                  <a:srgbClr val="FF0000"/>
                </a:solidFill>
              </a:rPr>
              <a:t>. </a:t>
            </a:r>
            <a:r>
              <a:rPr lang="tr-TR" sz="1800" dirty="0" smtClean="0">
                <a:solidFill>
                  <a:srgbClr val="FF0000"/>
                </a:solidFill>
              </a:rPr>
              <a:t>1995</a:t>
            </a:r>
          </a:p>
          <a:p>
            <a:pPr marL="0" indent="0">
              <a:buNone/>
            </a:pPr>
            <a:endParaRPr lang="tr-TR" sz="1800" dirty="0">
              <a:solidFill>
                <a:srgbClr val="FF0000"/>
              </a:solidFill>
            </a:endParaRPr>
          </a:p>
          <a:p>
            <a:r>
              <a:rPr lang="tr-TR" sz="3500" dirty="0" smtClean="0"/>
              <a:t>Klasik strateji </a:t>
            </a:r>
            <a:r>
              <a:rPr lang="tr-TR" sz="3500" dirty="0" err="1" smtClean="0"/>
              <a:t>inflamasyon</a:t>
            </a:r>
            <a:r>
              <a:rPr lang="tr-TR" sz="3500" dirty="0" smtClean="0"/>
              <a:t> ve ödemin iyileşmesi için 3-6 ay beklemek.</a:t>
            </a:r>
          </a:p>
          <a:p>
            <a:endParaRPr lang="tr-TR" altLang="tr-TR" sz="3500" dirty="0" smtClean="0">
              <a:cs typeface="Times New Roman" pitchFamily="18" charset="0"/>
            </a:endParaRPr>
          </a:p>
          <a:p>
            <a:r>
              <a:rPr lang="en-GB" altLang="tr-TR" sz="3500" dirty="0" err="1" smtClean="0">
                <a:cs typeface="Times New Roman" pitchFamily="18" charset="0"/>
              </a:rPr>
              <a:t>Radyasyon</a:t>
            </a:r>
            <a:r>
              <a:rPr lang="en-GB" altLang="tr-TR" sz="3500" dirty="0" smtClean="0">
                <a:cs typeface="Times New Roman" pitchFamily="18" charset="0"/>
              </a:rPr>
              <a:t> </a:t>
            </a:r>
            <a:r>
              <a:rPr lang="en-GB" altLang="tr-TR" sz="3500" dirty="0" err="1">
                <a:cs typeface="Times New Roman" pitchFamily="18" charset="0"/>
              </a:rPr>
              <a:t>fistülüne</a:t>
            </a:r>
            <a:r>
              <a:rPr lang="en-GB" altLang="tr-TR" sz="3500" dirty="0">
                <a:cs typeface="Times New Roman" pitchFamily="18" charset="0"/>
              </a:rPr>
              <a:t> 6-12 ay </a:t>
            </a:r>
            <a:r>
              <a:rPr lang="en-GB" altLang="tr-TR" sz="3500" dirty="0" err="1">
                <a:cs typeface="Times New Roman" pitchFamily="18" charset="0"/>
              </a:rPr>
              <a:t>sonra</a:t>
            </a:r>
            <a:r>
              <a:rPr lang="en-GB" altLang="tr-TR" sz="3500" dirty="0">
                <a:cs typeface="Times New Roman" pitchFamily="18" charset="0"/>
              </a:rPr>
              <a:t> </a:t>
            </a:r>
            <a:r>
              <a:rPr lang="en-GB" altLang="tr-TR" sz="3500" dirty="0" err="1">
                <a:cs typeface="Times New Roman" pitchFamily="18" charset="0"/>
              </a:rPr>
              <a:t>onarım</a:t>
            </a:r>
            <a:r>
              <a:rPr lang="en-GB" altLang="tr-TR" sz="3500" dirty="0">
                <a:cs typeface="Times New Roman" pitchFamily="18" charset="0"/>
              </a:rPr>
              <a:t> </a:t>
            </a:r>
            <a:r>
              <a:rPr lang="en-GB" altLang="tr-TR" sz="3500" dirty="0" err="1" smtClean="0">
                <a:cs typeface="Times New Roman" pitchFamily="18" charset="0"/>
              </a:rPr>
              <a:t>önerilir</a:t>
            </a:r>
            <a:endParaRPr lang="tr-TR" altLang="tr-TR" sz="35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altLang="tr-TR" sz="3600" dirty="0">
                <a:cs typeface="Times New Roman" pitchFamily="18" charset="0"/>
              </a:rPr>
              <a:t> </a:t>
            </a:r>
            <a:r>
              <a:rPr lang="tr-TR" altLang="tr-TR" sz="3600" dirty="0" smtClean="0">
                <a:cs typeface="Times New Roman" pitchFamily="18" charset="0"/>
              </a:rPr>
              <a:t>                                         </a:t>
            </a:r>
            <a:r>
              <a:rPr lang="tr-TR" sz="3600" dirty="0" smtClean="0">
                <a:solidFill>
                  <a:srgbClr val="FF0000"/>
                </a:solidFill>
              </a:rPr>
              <a:t> </a:t>
            </a:r>
            <a:r>
              <a:rPr lang="tr-TR" sz="1800" dirty="0">
                <a:solidFill>
                  <a:srgbClr val="FF0000"/>
                </a:solidFill>
              </a:rPr>
              <a:t>I . ROMICS, BJU International (2002)</a:t>
            </a:r>
            <a:endParaRPr lang="en-GB" altLang="tr-TR" sz="1800" dirty="0">
              <a:cs typeface="Times New Roman" pitchFamily="18" charset="0"/>
            </a:endParaRPr>
          </a:p>
          <a:p>
            <a:endParaRPr lang="tr-TR" sz="3600" dirty="0">
              <a:solidFill>
                <a:srgbClr val="FF0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987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ÜROGENİTAL FİSTÜL TİPLERİ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endPara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tr-T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Vesico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tr-T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vaginal</a:t>
            </a:r>
            <a:endParaRPr lang="tr-TR" dirty="0">
              <a:ea typeface="Arial Unicode MS" pitchFamily="34" charset="-128"/>
              <a:cs typeface="Arial Unicode MS" pitchFamily="34" charset="-128"/>
            </a:endParaRPr>
          </a:p>
          <a:p>
            <a:pPr lvl="2" algn="just">
              <a:lnSpc>
                <a:spcPct val="120000"/>
              </a:lnSpc>
            </a:pP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Üretero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vaginal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2" algn="just">
              <a:lnSpc>
                <a:spcPct val="120000"/>
              </a:lnSpc>
            </a:pPr>
            <a:r>
              <a:rPr lang="tr-T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Üretro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tr-TR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vaginal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lvl="2" algn="just">
              <a:lnSpc>
                <a:spcPct val="120000"/>
              </a:lnSpc>
            </a:pP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Kombine fistüller </a:t>
            </a:r>
            <a:endParaRPr lang="tr-TR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18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1800" dirty="0">
              <a:solidFill>
                <a:srgbClr val="C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1800" dirty="0" err="1" smtClean="0">
                <a:solidFill>
                  <a:srgbClr val="C00000"/>
                </a:solidFill>
              </a:rPr>
              <a:t>Vesico-vaginal</a:t>
            </a:r>
            <a:r>
              <a:rPr lang="tr-TR" sz="1800" dirty="0" smtClean="0">
                <a:solidFill>
                  <a:srgbClr val="C00000"/>
                </a:solidFill>
              </a:rPr>
              <a:t> fistül                       %74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dirty="0" smtClean="0">
                <a:solidFill>
                  <a:srgbClr val="C00000"/>
                </a:solidFill>
              </a:rPr>
              <a:t>                          </a:t>
            </a:r>
            <a:r>
              <a:rPr lang="tr-TR" sz="1800" dirty="0" err="1" smtClean="0">
                <a:solidFill>
                  <a:srgbClr val="00B050"/>
                </a:solidFill>
              </a:rPr>
              <a:t>Bai</a:t>
            </a:r>
            <a:r>
              <a:rPr lang="tr-TR" sz="1800" dirty="0" smtClean="0">
                <a:solidFill>
                  <a:srgbClr val="00B050"/>
                </a:solidFill>
              </a:rPr>
              <a:t> </a:t>
            </a:r>
            <a:r>
              <a:rPr lang="tr-TR" sz="1800" dirty="0">
                <a:solidFill>
                  <a:srgbClr val="00B050"/>
                </a:solidFill>
              </a:rPr>
              <a:t>SW, </a:t>
            </a:r>
            <a:r>
              <a:rPr lang="tr-TR" sz="1800" dirty="0" err="1">
                <a:solidFill>
                  <a:srgbClr val="00B050"/>
                </a:solidFill>
              </a:rPr>
              <a:t>Int</a:t>
            </a:r>
            <a:r>
              <a:rPr lang="tr-TR" sz="1800" dirty="0">
                <a:solidFill>
                  <a:srgbClr val="00B050"/>
                </a:solidFill>
              </a:rPr>
              <a:t> </a:t>
            </a:r>
            <a:r>
              <a:rPr lang="tr-TR" sz="1800" dirty="0" err="1">
                <a:solidFill>
                  <a:srgbClr val="00B050"/>
                </a:solidFill>
              </a:rPr>
              <a:t>Urogynecol</a:t>
            </a:r>
            <a:r>
              <a:rPr lang="tr-TR" sz="1800" dirty="0">
                <a:solidFill>
                  <a:srgbClr val="00B050"/>
                </a:solidFill>
              </a:rPr>
              <a:t> J (2006)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100" dirty="0">
              <a:solidFill>
                <a:srgbClr val="C00000"/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r="3081" b="8600"/>
          <a:stretch>
            <a:fillRect/>
          </a:stretch>
        </p:blipFill>
        <p:spPr bwMode="auto">
          <a:xfrm>
            <a:off x="5106987" y="1340768"/>
            <a:ext cx="40370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Düz Ok Bağlayıcısı 6"/>
          <p:cNvCxnSpPr/>
          <p:nvPr/>
        </p:nvCxnSpPr>
        <p:spPr>
          <a:xfrm>
            <a:off x="2555776" y="5229200"/>
            <a:ext cx="87964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9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CERRAHİ YAKLAŞIM ŞEKLİ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Boyut</a:t>
            </a:r>
          </a:p>
          <a:p>
            <a:r>
              <a:rPr lang="tr-TR" sz="3600" dirty="0" smtClean="0"/>
              <a:t>Yer (</a:t>
            </a:r>
            <a:r>
              <a:rPr lang="tr-TR" sz="3600" dirty="0" err="1" smtClean="0"/>
              <a:t>subtrigonal</a:t>
            </a:r>
            <a:r>
              <a:rPr lang="tr-TR" sz="3600" dirty="0" smtClean="0"/>
              <a:t>, </a:t>
            </a:r>
            <a:r>
              <a:rPr lang="tr-TR" sz="3600" dirty="0" err="1" smtClean="0"/>
              <a:t>supratrigonal</a:t>
            </a:r>
            <a:r>
              <a:rPr lang="tr-TR" sz="3600" dirty="0" smtClean="0"/>
              <a:t>)</a:t>
            </a:r>
          </a:p>
          <a:p>
            <a:r>
              <a:rPr lang="tr-TR" sz="3600" dirty="0" smtClean="0"/>
              <a:t>Komplike olup olmaması</a:t>
            </a:r>
          </a:p>
          <a:p>
            <a:r>
              <a:rPr lang="tr-TR" sz="3600" dirty="0" smtClean="0">
                <a:solidFill>
                  <a:srgbClr val="C00000"/>
                </a:solidFill>
              </a:rPr>
              <a:t>Cerrahın deneyimi</a:t>
            </a:r>
          </a:p>
          <a:p>
            <a:pPr marL="0" indent="0">
              <a:buNone/>
            </a:pPr>
            <a:r>
              <a:rPr lang="tr-TR" sz="1800" dirty="0"/>
              <a:t>                                                     </a:t>
            </a:r>
            <a:r>
              <a:rPr lang="tr-TR" sz="1800" dirty="0" smtClean="0"/>
              <a:t>                           </a:t>
            </a:r>
            <a:r>
              <a:rPr lang="tr-TR" sz="1800" dirty="0" err="1">
                <a:solidFill>
                  <a:srgbClr val="FF0000"/>
                </a:solidFill>
              </a:rPr>
              <a:t>Altaweel</a:t>
            </a:r>
            <a:r>
              <a:rPr lang="tr-TR" sz="1800" dirty="0">
                <a:solidFill>
                  <a:srgbClr val="FF0000"/>
                </a:solidFill>
              </a:rPr>
              <a:t> WM, </a:t>
            </a:r>
            <a:r>
              <a:rPr lang="tr-TR" sz="1800" dirty="0" err="1">
                <a:solidFill>
                  <a:srgbClr val="FF0000"/>
                </a:solidFill>
              </a:rPr>
              <a:t>Urol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Ann</a:t>
            </a:r>
            <a:r>
              <a:rPr lang="tr-TR" sz="1800" dirty="0">
                <a:solidFill>
                  <a:srgbClr val="FF0000"/>
                </a:solidFill>
              </a:rPr>
              <a:t> 2013</a:t>
            </a:r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76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CERRAHİ YAKLAŞIM </a:t>
            </a:r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ŞEKLİ 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                     Başarı </a:t>
            </a:r>
          </a:p>
          <a:p>
            <a:r>
              <a:rPr lang="tr-TR" sz="3600" dirty="0" err="1" smtClean="0"/>
              <a:t>Transabdominal</a:t>
            </a:r>
            <a:r>
              <a:rPr lang="tr-TR" sz="3600" dirty="0" smtClean="0"/>
              <a:t> onarım           %87.50 </a:t>
            </a:r>
          </a:p>
          <a:p>
            <a:r>
              <a:rPr lang="tr-TR" sz="3600" dirty="0" err="1" smtClean="0"/>
              <a:t>Transvaginal</a:t>
            </a:r>
            <a:r>
              <a:rPr lang="tr-TR" sz="3600" dirty="0" smtClean="0"/>
              <a:t> onarım          	    %87.09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tr-TR" sz="1800" dirty="0" err="1">
                <a:solidFill>
                  <a:srgbClr val="FF0000"/>
                </a:solidFill>
              </a:rPr>
              <a:t>Mondet</a:t>
            </a:r>
            <a:r>
              <a:rPr lang="tr-TR" sz="1800" dirty="0">
                <a:solidFill>
                  <a:srgbClr val="FF0000"/>
                </a:solidFill>
              </a:rPr>
              <a:t> F, </a:t>
            </a:r>
            <a:r>
              <a:rPr lang="tr-TR" sz="1800" dirty="0" err="1">
                <a:solidFill>
                  <a:srgbClr val="FF0000"/>
                </a:solidFill>
              </a:rPr>
              <a:t>Urology</a:t>
            </a:r>
            <a:r>
              <a:rPr lang="tr-TR" sz="1800" dirty="0">
                <a:solidFill>
                  <a:srgbClr val="FF0000"/>
                </a:solidFill>
              </a:rPr>
              <a:t>. 2001</a:t>
            </a:r>
          </a:p>
          <a:p>
            <a:pPr marL="0" indent="0">
              <a:buNone/>
            </a:pPr>
            <a:endParaRPr lang="tr-TR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5508104" y="2564904"/>
            <a:ext cx="72008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4932040" y="3284984"/>
            <a:ext cx="129614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5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FİSTÜL TRAKTININ ÇIKARILMASI</a:t>
            </a:r>
            <a:endParaRPr lang="en-GB" altLang="tr-T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marL="339725" indent="-339725">
              <a:spcBef>
                <a:spcPts val="600"/>
              </a:spcBef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dirty="0" err="1" smtClean="0">
                <a:cs typeface="Times New Roman" pitchFamily="18" charset="0"/>
              </a:rPr>
              <a:t>Fistül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traktının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çıkarılması</a:t>
            </a:r>
            <a:r>
              <a:rPr lang="tr-TR" altLang="tr-TR" dirty="0" smtClean="0">
                <a:cs typeface="Times New Roman" pitchFamily="18" charset="0"/>
              </a:rPr>
              <a:t>: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konsensus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yok</a:t>
            </a:r>
            <a:endParaRPr lang="tr-TR" altLang="tr-TR" dirty="0" smtClean="0"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dirty="0" smtClean="0"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dirty="0" smtClean="0">
                <a:cs typeface="Times New Roman" pitchFamily="18" charset="0"/>
              </a:rPr>
              <a:t>F</a:t>
            </a:r>
            <a:r>
              <a:rPr lang="en-GB" altLang="tr-TR" dirty="0" err="1" smtClean="0">
                <a:cs typeface="Times New Roman" pitchFamily="18" charset="0"/>
              </a:rPr>
              <a:t>istül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traktının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tamamen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eksize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edilmesi</a:t>
            </a:r>
            <a:endParaRPr lang="en-GB" altLang="tr-TR" dirty="0" smtClean="0"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Clr>
                <a:srgbClr val="FF0000"/>
              </a:buClr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1800" dirty="0" smtClean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tr-TR" altLang="tr-TR" sz="1800" dirty="0" smtClean="0">
                <a:solidFill>
                  <a:srgbClr val="FF0000"/>
                </a:solidFill>
                <a:cs typeface="Times New Roman" pitchFamily="18" charset="0"/>
              </a:rPr>
              <a:t>										</a:t>
            </a:r>
            <a:r>
              <a:rPr lang="en-GB" altLang="tr-TR" sz="1800" dirty="0" smtClean="0">
                <a:solidFill>
                  <a:srgbClr val="FF0000"/>
                </a:solidFill>
                <a:cs typeface="Times New Roman" pitchFamily="18" charset="0"/>
              </a:rPr>
              <a:t>  Iselin CE et al</a:t>
            </a:r>
            <a:r>
              <a:rPr lang="tr-TR" altLang="tr-TR" sz="1800" dirty="0" smtClean="0">
                <a:solidFill>
                  <a:srgbClr val="FF0000"/>
                </a:solidFill>
                <a:cs typeface="Times New Roman" pitchFamily="18" charset="0"/>
              </a:rPr>
              <a:t>l, </a:t>
            </a:r>
            <a:r>
              <a:rPr lang="en-GB" altLang="tr-TR" sz="1800" dirty="0" smtClean="0">
                <a:solidFill>
                  <a:srgbClr val="FF0000"/>
                </a:solidFill>
                <a:cs typeface="Times New Roman" pitchFamily="18" charset="0"/>
              </a:rPr>
              <a:t>J </a:t>
            </a:r>
            <a:r>
              <a:rPr lang="en-GB" altLang="tr-TR" sz="1800" dirty="0" err="1" smtClean="0">
                <a:solidFill>
                  <a:srgbClr val="FF0000"/>
                </a:solidFill>
                <a:cs typeface="Times New Roman" pitchFamily="18" charset="0"/>
              </a:rPr>
              <a:t>Urol</a:t>
            </a:r>
            <a:r>
              <a:rPr lang="en-GB" altLang="tr-TR" sz="1800" dirty="0" smtClean="0">
                <a:solidFill>
                  <a:srgbClr val="FF0000"/>
                </a:solidFill>
                <a:cs typeface="Times New Roman" pitchFamily="18" charset="0"/>
              </a:rPr>
              <a:t> 1998;160:728 </a:t>
            </a:r>
            <a:endParaRPr lang="tr-TR" altLang="tr-TR" sz="1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Clr>
                <a:srgbClr val="FF0000"/>
              </a:buClr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tr-TR" altLang="tr-TR" sz="1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dirty="0" smtClean="0">
                <a:cs typeface="Times New Roman" pitchFamily="18" charset="0"/>
              </a:rPr>
              <a:t>D</a:t>
            </a:r>
            <a:r>
              <a:rPr lang="en-GB" altLang="tr-TR" dirty="0" err="1" smtClean="0">
                <a:cs typeface="Times New Roman" pitchFamily="18" charset="0"/>
              </a:rPr>
              <a:t>efektin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büyümemesi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için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sadece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fistül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kenarlarının</a:t>
            </a:r>
            <a:r>
              <a:rPr lang="en-GB" altLang="tr-TR" dirty="0" smtClean="0">
                <a:cs typeface="Times New Roman" pitchFamily="18" charset="0"/>
              </a:rPr>
              <a:t> debride </a:t>
            </a:r>
            <a:r>
              <a:rPr lang="en-GB" altLang="tr-TR" dirty="0" err="1" smtClean="0">
                <a:cs typeface="Times New Roman" pitchFamily="18" charset="0"/>
              </a:rPr>
              <a:t>edilmesi</a:t>
            </a:r>
            <a:endParaRPr lang="tr-TR" altLang="tr-TR" dirty="0" smtClean="0">
              <a:cs typeface="Times New Roman" pitchFamily="18" charset="0"/>
            </a:endParaRPr>
          </a:p>
          <a:p>
            <a:pPr marL="339725" indent="-339725">
              <a:spcBef>
                <a:spcPts val="600"/>
              </a:spcBef>
              <a:buClr>
                <a:srgbClr val="FF0000"/>
              </a:buClr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dirty="0" smtClean="0">
                <a:cs typeface="Times New Roman" pitchFamily="18" charset="0"/>
              </a:rPr>
              <a:t>	</a:t>
            </a:r>
            <a:endParaRPr lang="en-GB" altLang="tr-TR" dirty="0" smtClean="0">
              <a:cs typeface="Times New Roman" pitchFamily="18" charset="0"/>
            </a:endParaRPr>
          </a:p>
          <a:p>
            <a:pPr marL="339725" indent="-339725">
              <a:spcBef>
                <a:spcPts val="350"/>
              </a:spcBef>
              <a:buClr>
                <a:srgbClr val="FF0000"/>
              </a:buClr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1800" dirty="0" smtClean="0">
                <a:solidFill>
                  <a:srgbClr val="FF0000"/>
                </a:solidFill>
                <a:cs typeface="Times New Roman" pitchFamily="18" charset="0"/>
              </a:rPr>
              <a:t>    </a:t>
            </a:r>
            <a:r>
              <a:rPr lang="tr-TR" altLang="tr-TR" sz="1800" dirty="0" smtClean="0">
                <a:solidFill>
                  <a:srgbClr val="FF0000"/>
                </a:solidFill>
                <a:cs typeface="Times New Roman" pitchFamily="18" charset="0"/>
              </a:rPr>
              <a:t>								</a:t>
            </a:r>
            <a:r>
              <a:rPr lang="en-GB" altLang="tr-TR" sz="1800" dirty="0" smtClean="0">
                <a:solidFill>
                  <a:srgbClr val="FF0000"/>
                </a:solidFill>
                <a:cs typeface="Times New Roman" pitchFamily="18" charset="0"/>
              </a:rPr>
              <a:t> Cruikshank SH et</a:t>
            </a:r>
            <a:r>
              <a:rPr lang="tr-TR" altLang="tr-TR" sz="18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tr-TR" altLang="tr-TR" sz="1800" dirty="0" err="1" smtClean="0">
                <a:solidFill>
                  <a:srgbClr val="FF0000"/>
                </a:solidFill>
                <a:cs typeface="Times New Roman" pitchFamily="18" charset="0"/>
              </a:rPr>
              <a:t>all</a:t>
            </a:r>
            <a:r>
              <a:rPr lang="tr-TR" altLang="tr-TR" sz="1800" dirty="0" smtClean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GB" altLang="tr-TR" sz="1800" dirty="0" smtClean="0">
                <a:solidFill>
                  <a:srgbClr val="FF0000"/>
                </a:solidFill>
                <a:cs typeface="Times New Roman" pitchFamily="18" charset="0"/>
              </a:rPr>
              <a:t>South Med J 1998;81:1525</a:t>
            </a:r>
          </a:p>
        </p:txBody>
      </p:sp>
    </p:spTree>
    <p:extLst>
      <p:ext uri="{BB962C8B-B14F-4D97-AF65-F5344CB8AC3E}">
        <p14:creationId xmlns:p14="http://schemas.microsoft.com/office/powerpoint/2010/main" val="1269468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ONARIM ALANINA DESTEK DOKU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Reküren</a:t>
            </a:r>
            <a:r>
              <a:rPr lang="tr-TR" dirty="0" smtClean="0"/>
              <a:t> fistül            </a:t>
            </a:r>
          </a:p>
          <a:p>
            <a:r>
              <a:rPr lang="tr-TR" dirty="0" smtClean="0"/>
              <a:t>RT-sonrası fistül                             </a:t>
            </a:r>
          </a:p>
          <a:p>
            <a:r>
              <a:rPr lang="tr-TR" dirty="0" smtClean="0"/>
              <a:t>Büyük fistül</a:t>
            </a:r>
          </a:p>
          <a:p>
            <a:r>
              <a:rPr lang="tr-TR" dirty="0" err="1" smtClean="0"/>
              <a:t>Trigon</a:t>
            </a:r>
            <a:r>
              <a:rPr lang="tr-TR" dirty="0" smtClean="0"/>
              <a:t>, mesane boynu ve </a:t>
            </a:r>
            <a:r>
              <a:rPr lang="tr-TR" dirty="0" err="1" smtClean="0"/>
              <a:t>üretrayı</a:t>
            </a:r>
            <a:r>
              <a:rPr lang="tr-TR" dirty="0" smtClean="0"/>
              <a:t> içeren fistüllerde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                                          </a:t>
            </a:r>
            <a:r>
              <a:rPr lang="tr-TR" b="1" u="sng" dirty="0" smtClean="0">
                <a:solidFill>
                  <a:srgbClr val="00B050"/>
                </a:solidFill>
              </a:rPr>
              <a:t>Destek doku önerilir.</a:t>
            </a:r>
            <a:endParaRPr lang="tr-TR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                               </a:t>
            </a:r>
            <a:r>
              <a:rPr lang="tr-TR" sz="1800" dirty="0" smtClean="0">
                <a:solidFill>
                  <a:srgbClr val="FF0000"/>
                </a:solidFill>
              </a:rPr>
              <a:t>Karateke </a:t>
            </a:r>
            <a:r>
              <a:rPr lang="tr-TR" sz="1800" dirty="0">
                <a:solidFill>
                  <a:srgbClr val="FF0000"/>
                </a:solidFill>
              </a:rPr>
              <a:t>et al. </a:t>
            </a:r>
            <a:r>
              <a:rPr lang="en-US" sz="1800" dirty="0">
                <a:solidFill>
                  <a:srgbClr val="FF0000"/>
                </a:solidFill>
              </a:rPr>
              <a:t>J Turkish-German </a:t>
            </a:r>
            <a:r>
              <a:rPr lang="en-US" sz="1800" dirty="0" err="1">
                <a:solidFill>
                  <a:srgbClr val="FF0000"/>
                </a:solidFill>
              </a:rPr>
              <a:t>Gynecol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Assoc</a:t>
            </a:r>
            <a:r>
              <a:rPr lang="en-US" sz="1800" dirty="0">
                <a:solidFill>
                  <a:srgbClr val="FF0000"/>
                </a:solidFill>
              </a:rPr>
              <a:t> 2010</a:t>
            </a:r>
            <a:endParaRPr lang="tr-T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15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BAŞARILI BİR CERRAHİ </a:t>
            </a:r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Endurasyon</a:t>
            </a:r>
            <a:r>
              <a:rPr lang="tr-TR" dirty="0" smtClean="0"/>
              <a:t> ve aşırı </a:t>
            </a:r>
            <a:r>
              <a:rPr lang="tr-TR" dirty="0" err="1" smtClean="0"/>
              <a:t>enflamasyonun</a:t>
            </a:r>
            <a:r>
              <a:rPr lang="tr-TR" dirty="0" smtClean="0"/>
              <a:t> olmaması</a:t>
            </a:r>
          </a:p>
          <a:p>
            <a:r>
              <a:rPr lang="tr-TR" dirty="0" smtClean="0"/>
              <a:t>Tek veya çok kat </a:t>
            </a:r>
            <a:r>
              <a:rPr lang="tr-TR" dirty="0" err="1" smtClean="0"/>
              <a:t>gerimsiz</a:t>
            </a:r>
            <a:r>
              <a:rPr lang="tr-TR" dirty="0" smtClean="0"/>
              <a:t> kapatma</a:t>
            </a:r>
            <a:endParaRPr lang="en-US" dirty="0"/>
          </a:p>
          <a:p>
            <a:r>
              <a:rPr lang="tr-TR" dirty="0"/>
              <a:t>Y</a:t>
            </a:r>
            <a:r>
              <a:rPr lang="tr-TR" dirty="0" smtClean="0"/>
              <a:t>eterli </a:t>
            </a:r>
            <a:r>
              <a:rPr lang="tr-TR" dirty="0" err="1" smtClean="0"/>
              <a:t>vasküler</a:t>
            </a:r>
            <a:r>
              <a:rPr lang="tr-TR" dirty="0" smtClean="0"/>
              <a:t> dokunun korunması</a:t>
            </a:r>
          </a:p>
          <a:p>
            <a:r>
              <a:rPr lang="tr-TR" dirty="0" smtClean="0"/>
              <a:t>Katların ayrı ayrı kapatılması</a:t>
            </a:r>
          </a:p>
          <a:p>
            <a:r>
              <a:rPr lang="tr-TR" dirty="0" err="1"/>
              <a:t>S</a:t>
            </a:r>
            <a:r>
              <a:rPr lang="tr-TR" dirty="0" err="1" smtClean="0"/>
              <a:t>ütür</a:t>
            </a:r>
            <a:r>
              <a:rPr lang="tr-TR" dirty="0" smtClean="0"/>
              <a:t> hatlarının çakışmaması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err="1"/>
              <a:t>P</a:t>
            </a:r>
            <a:r>
              <a:rPr lang="tr-TR" dirty="0" err="1" smtClean="0"/>
              <a:t>ostoperatif</a:t>
            </a:r>
            <a:r>
              <a:rPr lang="tr-TR" dirty="0" smtClean="0"/>
              <a:t> mesane drenajı (10-14 gün)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       </a:t>
            </a:r>
            <a:r>
              <a:rPr lang="tr-TR" sz="1800" dirty="0" err="1" smtClean="0">
                <a:solidFill>
                  <a:srgbClr val="FF0000"/>
                </a:solidFill>
              </a:rPr>
              <a:t>Snjezana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Milicevic</a:t>
            </a:r>
            <a:r>
              <a:rPr lang="tr-TR" sz="1800" dirty="0">
                <a:solidFill>
                  <a:srgbClr val="FF0000"/>
                </a:solidFill>
              </a:rPr>
              <a:t>, </a:t>
            </a:r>
            <a:r>
              <a:rPr lang="tr-TR" sz="1800" dirty="0" err="1">
                <a:solidFill>
                  <a:srgbClr val="FF0000"/>
                </a:solidFill>
              </a:rPr>
              <a:t>Med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Arh</a:t>
            </a:r>
            <a:r>
              <a:rPr lang="tr-TR" sz="1800" dirty="0">
                <a:solidFill>
                  <a:srgbClr val="FF0000"/>
                </a:solidFill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17107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VAGİNAL YAKLAŞIM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VVF’in</a:t>
            </a:r>
            <a:r>
              <a:rPr lang="tr-TR" dirty="0" smtClean="0"/>
              <a:t> çoğunda tercih edilen yaklaşım </a:t>
            </a:r>
            <a:r>
              <a:rPr lang="tr-TR" dirty="0" err="1" smtClean="0"/>
              <a:t>vaginal</a:t>
            </a:r>
            <a:r>
              <a:rPr lang="tr-TR" dirty="0" smtClean="0"/>
              <a:t> onarımdır.</a:t>
            </a:r>
          </a:p>
          <a:p>
            <a:r>
              <a:rPr lang="tr-TR" dirty="0" smtClean="0"/>
              <a:t>Özellikle </a:t>
            </a:r>
            <a:r>
              <a:rPr lang="tr-TR" dirty="0" err="1" smtClean="0"/>
              <a:t>subtrigonal</a:t>
            </a:r>
            <a:r>
              <a:rPr lang="tr-TR" dirty="0" smtClean="0"/>
              <a:t> VVF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              </a:t>
            </a:r>
          </a:p>
          <a:p>
            <a:pPr marL="0" indent="0">
              <a:buNone/>
            </a:pPr>
            <a:r>
              <a:rPr lang="tr-TR" i="1" dirty="0" smtClean="0"/>
              <a:t>      	</a:t>
            </a:r>
            <a:r>
              <a:rPr lang="en-US" dirty="0" err="1" smtClean="0">
                <a:solidFill>
                  <a:srgbClr val="C00000"/>
                </a:solidFill>
              </a:rPr>
              <a:t>Latzko</a:t>
            </a:r>
            <a:r>
              <a:rPr lang="en-US" dirty="0" smtClean="0">
                <a:solidFill>
                  <a:srgbClr val="C00000"/>
                </a:solidFill>
              </a:rPr>
              <a:t> pro</a:t>
            </a:r>
            <a:r>
              <a:rPr lang="tr-TR" dirty="0" err="1" smtClean="0">
                <a:solidFill>
                  <a:srgbClr val="C00000"/>
                </a:solidFill>
              </a:rPr>
              <a:t>sedürü</a:t>
            </a:r>
            <a:r>
              <a:rPr lang="tr-TR" dirty="0" smtClean="0">
                <a:solidFill>
                  <a:srgbClr val="C00000"/>
                </a:solidFill>
              </a:rPr>
              <a:t>        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C00000"/>
                </a:solidFill>
              </a:rPr>
              <a:t>	</a:t>
            </a:r>
            <a:r>
              <a:rPr lang="tr-TR" dirty="0" smtClean="0">
                <a:solidFill>
                  <a:srgbClr val="C00000"/>
                </a:solidFill>
              </a:rPr>
              <a:t>Tabakalı onarım</a:t>
            </a: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LATZKO PROSEDÜRÜ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Vagen</a:t>
            </a:r>
            <a:r>
              <a:rPr lang="tr-TR" dirty="0" smtClean="0"/>
              <a:t> mukozası fistül ağzından 2 cm mobilize edilir </a:t>
            </a:r>
          </a:p>
          <a:p>
            <a:r>
              <a:rPr lang="tr-TR" dirty="0" smtClean="0"/>
              <a:t>Fistül </a:t>
            </a:r>
            <a:r>
              <a:rPr lang="tr-TR" dirty="0" err="1" smtClean="0"/>
              <a:t>traktı</a:t>
            </a:r>
            <a:r>
              <a:rPr lang="tr-TR" dirty="0" smtClean="0"/>
              <a:t> çıkarılmaz </a:t>
            </a:r>
          </a:p>
          <a:p>
            <a:r>
              <a:rPr lang="tr-TR" dirty="0" smtClean="0"/>
              <a:t>Mesane duvarı, </a:t>
            </a:r>
            <a:r>
              <a:rPr lang="tr-TR" dirty="0" err="1" smtClean="0"/>
              <a:t>vesikovaginal</a:t>
            </a:r>
            <a:r>
              <a:rPr lang="tr-TR" dirty="0" smtClean="0"/>
              <a:t> </a:t>
            </a:r>
            <a:r>
              <a:rPr lang="tr-TR" dirty="0" err="1" smtClean="0"/>
              <a:t>fasya</a:t>
            </a:r>
            <a:r>
              <a:rPr lang="tr-TR" dirty="0" smtClean="0"/>
              <a:t> ve </a:t>
            </a:r>
            <a:r>
              <a:rPr lang="tr-TR" dirty="0" err="1" smtClean="0"/>
              <a:t>vagen</a:t>
            </a:r>
            <a:r>
              <a:rPr lang="tr-TR" dirty="0" smtClean="0"/>
              <a:t> ayrı ayrı kapatılır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</a:t>
            </a:r>
            <a:r>
              <a:rPr lang="tr-TR" dirty="0" smtClean="0">
                <a:solidFill>
                  <a:srgbClr val="FF0000"/>
                </a:solidFill>
              </a:rPr>
              <a:t>Avantajları</a:t>
            </a:r>
          </a:p>
          <a:p>
            <a:r>
              <a:rPr lang="tr-TR" dirty="0" smtClean="0"/>
              <a:t>M</a:t>
            </a:r>
            <a:r>
              <a:rPr lang="en-US" dirty="0" err="1" smtClean="0"/>
              <a:t>inimal</a:t>
            </a:r>
            <a:r>
              <a:rPr lang="tr-TR" dirty="0" smtClean="0"/>
              <a:t> kan kaybı</a:t>
            </a:r>
          </a:p>
          <a:p>
            <a:r>
              <a:rPr lang="tr-TR" dirty="0" smtClean="0"/>
              <a:t>Teknik olarak basit işlem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tr-TR" dirty="0" smtClean="0"/>
              <a:t>Mesane girilmediğinden </a:t>
            </a:r>
            <a:r>
              <a:rPr lang="tr-TR" dirty="0" err="1" smtClean="0"/>
              <a:t>üreter</a:t>
            </a:r>
            <a:r>
              <a:rPr lang="tr-TR" dirty="0" smtClean="0"/>
              <a:t> ve </a:t>
            </a:r>
            <a:r>
              <a:rPr lang="tr-TR" dirty="0" err="1" smtClean="0"/>
              <a:t>üretra</a:t>
            </a:r>
            <a:r>
              <a:rPr lang="tr-TR" dirty="0" smtClean="0"/>
              <a:t> yaralanması daha az.</a:t>
            </a:r>
          </a:p>
          <a:p>
            <a:pPr marL="0" indent="0">
              <a:buNone/>
            </a:pPr>
            <a:r>
              <a:rPr lang="tr-TR" sz="2100" dirty="0" smtClean="0">
                <a:solidFill>
                  <a:srgbClr val="FF0000"/>
                </a:solidFill>
              </a:rPr>
              <a:t>                                                                                        </a:t>
            </a:r>
            <a:r>
              <a:rPr lang="tr-TR" sz="2100" dirty="0" err="1" smtClean="0">
                <a:solidFill>
                  <a:srgbClr val="FF0000"/>
                </a:solidFill>
              </a:rPr>
              <a:t>Latzko</a:t>
            </a:r>
            <a:r>
              <a:rPr lang="tr-TR" sz="2100" dirty="0">
                <a:solidFill>
                  <a:srgbClr val="FF0000"/>
                </a:solidFill>
              </a:rPr>
              <a:t>, </a:t>
            </a:r>
            <a:r>
              <a:rPr lang="tr-TR" sz="2100" dirty="0" err="1" smtClean="0">
                <a:solidFill>
                  <a:srgbClr val="FF0000"/>
                </a:solidFill>
              </a:rPr>
              <a:t>Am</a:t>
            </a:r>
            <a:r>
              <a:rPr lang="tr-TR" sz="2100" dirty="0" smtClean="0">
                <a:solidFill>
                  <a:srgbClr val="FF0000"/>
                </a:solidFill>
              </a:rPr>
              <a:t> </a:t>
            </a:r>
            <a:r>
              <a:rPr lang="tr-TR" sz="2100" dirty="0">
                <a:solidFill>
                  <a:srgbClr val="FF0000"/>
                </a:solidFill>
              </a:rPr>
              <a:t>J </a:t>
            </a:r>
            <a:r>
              <a:rPr lang="tr-TR" sz="2100" dirty="0" err="1">
                <a:solidFill>
                  <a:srgbClr val="FF0000"/>
                </a:solidFill>
              </a:rPr>
              <a:t>Surg</a:t>
            </a:r>
            <a:r>
              <a:rPr lang="tr-TR" sz="2100" dirty="0">
                <a:solidFill>
                  <a:srgbClr val="FF0000"/>
                </a:solidFill>
              </a:rPr>
              <a:t> 1992</a:t>
            </a:r>
          </a:p>
        </p:txBody>
      </p:sp>
    </p:spTree>
    <p:extLst>
      <p:ext uri="{BB962C8B-B14F-4D97-AF65-F5344CB8AC3E}">
        <p14:creationId xmlns:p14="http://schemas.microsoft.com/office/powerpoint/2010/main" val="4314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69135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2700338" y="333375"/>
            <a:ext cx="3311525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LATZKO</a:t>
            </a:r>
          </a:p>
        </p:txBody>
      </p:sp>
    </p:spTree>
    <p:extLst>
      <p:ext uri="{BB962C8B-B14F-4D97-AF65-F5344CB8AC3E}">
        <p14:creationId xmlns:p14="http://schemas.microsoft.com/office/powerpoint/2010/main" val="359297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TABAKALI ONARIM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Mesane, </a:t>
            </a:r>
            <a:r>
              <a:rPr lang="tr-TR" dirty="0" err="1"/>
              <a:t>v</a:t>
            </a:r>
            <a:r>
              <a:rPr lang="tr-TR" dirty="0" err="1" smtClean="0"/>
              <a:t>aginal</a:t>
            </a:r>
            <a:r>
              <a:rPr lang="tr-TR" dirty="0" smtClean="0"/>
              <a:t> mukoza ve </a:t>
            </a:r>
            <a:r>
              <a:rPr lang="tr-TR" dirty="0" err="1" smtClean="0"/>
              <a:t>submukozal</a:t>
            </a:r>
            <a:r>
              <a:rPr lang="tr-TR" dirty="0" smtClean="0"/>
              <a:t> dokulardan </a:t>
            </a:r>
            <a:r>
              <a:rPr lang="tr-TR" dirty="0" err="1" smtClean="0"/>
              <a:t>disseke</a:t>
            </a:r>
            <a:r>
              <a:rPr lang="tr-TR" dirty="0" smtClean="0"/>
              <a:t> edilir</a:t>
            </a:r>
          </a:p>
          <a:p>
            <a:r>
              <a:rPr lang="tr-TR" dirty="0" smtClean="0"/>
              <a:t>Fistül </a:t>
            </a:r>
            <a:r>
              <a:rPr lang="tr-TR" dirty="0" err="1" smtClean="0"/>
              <a:t>traktı</a:t>
            </a:r>
            <a:r>
              <a:rPr lang="tr-TR" dirty="0" smtClean="0"/>
              <a:t> çıkarılır</a:t>
            </a:r>
          </a:p>
          <a:p>
            <a:r>
              <a:rPr lang="tr-TR" dirty="0" smtClean="0"/>
              <a:t>Mesane mukozası ve </a:t>
            </a:r>
            <a:r>
              <a:rPr lang="tr-TR" dirty="0" err="1" smtClean="0"/>
              <a:t>submukozal</a:t>
            </a:r>
            <a:r>
              <a:rPr lang="tr-TR" dirty="0" smtClean="0"/>
              <a:t> doku 3/0 </a:t>
            </a:r>
            <a:r>
              <a:rPr lang="tr-TR" dirty="0" err="1" smtClean="0"/>
              <a:t>vicryl</a:t>
            </a:r>
            <a:r>
              <a:rPr lang="tr-TR" dirty="0" smtClean="0"/>
              <a:t> ile  </a:t>
            </a:r>
          </a:p>
          <a:p>
            <a:r>
              <a:rPr lang="tr-TR" dirty="0" err="1" smtClean="0"/>
              <a:t>Vagen</a:t>
            </a:r>
            <a:r>
              <a:rPr lang="tr-TR" dirty="0" smtClean="0"/>
              <a:t> mukozası da 2/0 </a:t>
            </a:r>
            <a:r>
              <a:rPr lang="tr-TR" dirty="0" err="1" smtClean="0"/>
              <a:t>vicryl</a:t>
            </a:r>
            <a:r>
              <a:rPr lang="tr-TR" dirty="0" smtClean="0"/>
              <a:t> ile ayrı ayrı kapatılır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2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TABAKALI ONARIM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Tabakalı onarımda </a:t>
            </a:r>
            <a:r>
              <a:rPr lang="tr-TR" dirty="0" err="1" smtClean="0"/>
              <a:t>vezikal</a:t>
            </a:r>
            <a:r>
              <a:rPr lang="tr-TR" dirty="0" smtClean="0"/>
              <a:t> mukoza eksize edilirken </a:t>
            </a:r>
            <a:r>
              <a:rPr lang="tr-TR" dirty="0" err="1" smtClean="0"/>
              <a:t>latzko</a:t>
            </a:r>
            <a:r>
              <a:rPr lang="tr-TR" dirty="0" smtClean="0"/>
              <a:t> işleminde eksize edilmez.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58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EPİDEMİYOLOJİ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Dünyada yaklaşık 2-3 milyon </a:t>
            </a:r>
            <a:r>
              <a:rPr lang="tr-TR" dirty="0" err="1" smtClean="0"/>
              <a:t>ürogenital</a:t>
            </a:r>
            <a:r>
              <a:rPr lang="tr-TR" dirty="0" smtClean="0"/>
              <a:t> fistül vakası vardır</a:t>
            </a:r>
          </a:p>
          <a:p>
            <a:r>
              <a:rPr lang="tr-TR" dirty="0" smtClean="0"/>
              <a:t> Yıllık yeni fistül : </a:t>
            </a:r>
            <a:r>
              <a:rPr lang="en-US" dirty="0" smtClean="0"/>
              <a:t>30 </a:t>
            </a:r>
            <a:r>
              <a:rPr lang="en-US" dirty="0"/>
              <a:t>000 – 130 </a:t>
            </a:r>
            <a:r>
              <a:rPr lang="en-US" dirty="0" smtClean="0"/>
              <a:t>000</a:t>
            </a:r>
            <a:r>
              <a:rPr lang="tr-TR" dirty="0" smtClean="0"/>
              <a:t> </a:t>
            </a:r>
          </a:p>
          <a:p>
            <a:r>
              <a:rPr lang="en-US" dirty="0" smtClean="0"/>
              <a:t>&gt; 95%</a:t>
            </a:r>
            <a:r>
              <a:rPr lang="tr-TR" dirty="0" smtClean="0"/>
              <a:t> gelişmekte olan ülkelerde</a:t>
            </a:r>
          </a:p>
          <a:p>
            <a:r>
              <a:rPr lang="tr-TR" dirty="0" smtClean="0"/>
              <a:t>Çoğu </a:t>
            </a:r>
            <a:r>
              <a:rPr lang="tr-TR" dirty="0" err="1" smtClean="0"/>
              <a:t>obstetrik</a:t>
            </a:r>
            <a:r>
              <a:rPr lang="tr-TR" dirty="0" smtClean="0"/>
              <a:t> nedenlere bağlıdır (uzamış ve engellenmiş doğum eylemi)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C00000"/>
                </a:solidFill>
              </a:rPr>
              <a:t>                                                               Hilton P, BJU INTERNATİONAL 2011</a:t>
            </a:r>
            <a:endParaRPr lang="tr-T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7084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12875"/>
            <a:ext cx="34559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6004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02418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107504" y="333374"/>
            <a:ext cx="8568184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TABAKALI ONARIM</a:t>
            </a:r>
          </a:p>
        </p:txBody>
      </p:sp>
    </p:spTree>
    <p:extLst>
      <p:ext uri="{BB962C8B-B14F-4D97-AF65-F5344CB8AC3E}">
        <p14:creationId xmlns:p14="http://schemas.microsoft.com/office/powerpoint/2010/main" val="1049761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MARTİUS FLEP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sz="2800" u="sng" dirty="0" smtClean="0">
                <a:solidFill>
                  <a:srgbClr val="00B050"/>
                </a:solidFill>
              </a:rPr>
              <a:t>Mesane boynu ve </a:t>
            </a:r>
            <a:r>
              <a:rPr lang="tr-TR" sz="2800" u="sng" dirty="0" err="1" smtClean="0">
                <a:solidFill>
                  <a:srgbClr val="00B050"/>
                </a:solidFill>
              </a:rPr>
              <a:t>üretrayı</a:t>
            </a:r>
            <a:r>
              <a:rPr lang="tr-TR" sz="2800" u="sng" dirty="0" smtClean="0">
                <a:solidFill>
                  <a:srgbClr val="00B050"/>
                </a:solidFill>
              </a:rPr>
              <a:t> içeren fistüllerde</a:t>
            </a:r>
            <a:r>
              <a:rPr lang="tr-TR" sz="2800" dirty="0" smtClean="0"/>
              <a:t>, </a:t>
            </a:r>
            <a:r>
              <a:rPr lang="tr-TR" sz="2800" dirty="0" err="1"/>
              <a:t>M</a:t>
            </a:r>
            <a:r>
              <a:rPr lang="tr-TR" sz="2800" dirty="0" err="1" smtClean="0"/>
              <a:t>artius</a:t>
            </a:r>
            <a:r>
              <a:rPr lang="tr-TR" sz="2800" dirty="0" smtClean="0"/>
              <a:t> </a:t>
            </a:r>
            <a:r>
              <a:rPr lang="tr-TR" sz="2800" dirty="0" err="1" smtClean="0"/>
              <a:t>flebi</a:t>
            </a:r>
            <a:r>
              <a:rPr lang="tr-TR" sz="2800" dirty="0" smtClean="0"/>
              <a:t> </a:t>
            </a:r>
            <a:r>
              <a:rPr lang="tr-TR" sz="2800" dirty="0" err="1" smtClean="0"/>
              <a:t>rekürrensin</a:t>
            </a:r>
            <a:r>
              <a:rPr lang="tr-TR" sz="2800" dirty="0" smtClean="0"/>
              <a:t> önlenmesi ve </a:t>
            </a:r>
            <a:r>
              <a:rPr lang="tr-TR" sz="2800" dirty="0" err="1" smtClean="0"/>
              <a:t>kontinansın</a:t>
            </a:r>
            <a:r>
              <a:rPr lang="tr-TR" sz="2800" dirty="0" smtClean="0"/>
              <a:t> sağlanmasında önemlidir.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24939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32416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33115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00438"/>
            <a:ext cx="3240087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25209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411163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tr-T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MARTİUS FLEP</a:t>
            </a:r>
            <a:r>
              <a:rPr lang="en-GB" altLang="tr-TR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243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VVF- VAGİNAL ONARIM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C00000"/>
                </a:solidFill>
              </a:rPr>
              <a:t>Kesin </a:t>
            </a:r>
            <a:r>
              <a:rPr lang="tr-TR" dirty="0" err="1" smtClean="0">
                <a:solidFill>
                  <a:srgbClr val="C00000"/>
                </a:solidFill>
              </a:rPr>
              <a:t>kontrendikasyon</a:t>
            </a:r>
            <a:endParaRPr lang="tr-TR" dirty="0">
              <a:solidFill>
                <a:srgbClr val="C00000"/>
              </a:solidFill>
            </a:endParaRPr>
          </a:p>
          <a:p>
            <a:endParaRPr lang="tr-TR" dirty="0" smtClean="0"/>
          </a:p>
          <a:p>
            <a:r>
              <a:rPr lang="tr-TR" dirty="0" err="1" smtClean="0"/>
              <a:t>Abdominopelvik</a:t>
            </a:r>
            <a:r>
              <a:rPr lang="tr-TR" dirty="0" smtClean="0"/>
              <a:t> organlarla </a:t>
            </a:r>
            <a:r>
              <a:rPr lang="tr-TR" dirty="0" err="1" smtClean="0"/>
              <a:t>konkomitant</a:t>
            </a:r>
            <a:r>
              <a:rPr lang="tr-TR" dirty="0" smtClean="0"/>
              <a:t> VVF (</a:t>
            </a:r>
            <a:r>
              <a:rPr lang="tr-TR" dirty="0" err="1" smtClean="0"/>
              <a:t>üreter</a:t>
            </a:r>
            <a:r>
              <a:rPr lang="tr-TR" dirty="0"/>
              <a:t> </a:t>
            </a:r>
            <a:r>
              <a:rPr lang="tr-TR" dirty="0" smtClean="0"/>
              <a:t>ve bağırsaklar)</a:t>
            </a:r>
          </a:p>
          <a:p>
            <a:r>
              <a:rPr lang="tr-TR" dirty="0" err="1" smtClean="0"/>
              <a:t>Multiple</a:t>
            </a:r>
            <a:r>
              <a:rPr lang="tr-TR" dirty="0" smtClean="0"/>
              <a:t> VVF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ABDOMİNAL ONARIM 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Vaginal</a:t>
            </a:r>
            <a:r>
              <a:rPr lang="tr-TR" dirty="0" smtClean="0"/>
              <a:t> yaklaşımın zor olduğu vakalar</a:t>
            </a:r>
          </a:p>
          <a:p>
            <a:r>
              <a:rPr lang="tr-TR" dirty="0" smtClean="0"/>
              <a:t>Yüksek VVF</a:t>
            </a:r>
            <a:endParaRPr lang="tr-TR" dirty="0"/>
          </a:p>
          <a:p>
            <a:r>
              <a:rPr lang="tr-TR" dirty="0" err="1" smtClean="0"/>
              <a:t>Reimplantasyon</a:t>
            </a:r>
            <a:r>
              <a:rPr lang="tr-TR" dirty="0" smtClean="0"/>
              <a:t> gerektiren </a:t>
            </a:r>
            <a:r>
              <a:rPr lang="tr-TR" dirty="0" err="1" smtClean="0"/>
              <a:t>üreteral</a:t>
            </a:r>
            <a:r>
              <a:rPr lang="tr-TR" dirty="0" smtClean="0"/>
              <a:t> yaralanma</a:t>
            </a:r>
          </a:p>
          <a:p>
            <a:r>
              <a:rPr lang="tr-TR" dirty="0" err="1" smtClean="0"/>
              <a:t>Konkomitan</a:t>
            </a:r>
            <a:r>
              <a:rPr lang="tr-TR" dirty="0" smtClean="0"/>
              <a:t> </a:t>
            </a:r>
            <a:r>
              <a:rPr lang="tr-TR" dirty="0" err="1" smtClean="0"/>
              <a:t>adbominal</a:t>
            </a:r>
            <a:r>
              <a:rPr lang="tr-TR" dirty="0" smtClean="0"/>
              <a:t> prosedür ihtiyacı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O’Conor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tr-TR" dirty="0" smtClean="0">
                <a:solidFill>
                  <a:srgbClr val="00B050"/>
                </a:solidFill>
              </a:rPr>
              <a:t>prosedürü </a:t>
            </a:r>
            <a:r>
              <a:rPr lang="tr-TR" dirty="0" err="1" smtClean="0">
                <a:solidFill>
                  <a:srgbClr val="00B050"/>
                </a:solidFill>
              </a:rPr>
              <a:t>supratrigonal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vesikovaginal</a:t>
            </a:r>
            <a:r>
              <a:rPr lang="tr-TR" dirty="0" smtClean="0">
                <a:solidFill>
                  <a:srgbClr val="00B050"/>
                </a:solidFill>
              </a:rPr>
              <a:t> fistül onarımı için </a:t>
            </a:r>
            <a:r>
              <a:rPr lang="tr-TR" dirty="0" err="1" smtClean="0">
                <a:solidFill>
                  <a:srgbClr val="00B050"/>
                </a:solidFill>
              </a:rPr>
              <a:t>gold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standard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abdominal</a:t>
            </a:r>
            <a:r>
              <a:rPr lang="tr-TR" dirty="0" smtClean="0">
                <a:solidFill>
                  <a:srgbClr val="00B050"/>
                </a:solidFill>
              </a:rPr>
              <a:t> yaklaşımdır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                                                                           Stanford E, </a:t>
            </a:r>
            <a:r>
              <a:rPr lang="tr-TR" sz="1800" dirty="0" err="1" smtClean="0">
                <a:solidFill>
                  <a:srgbClr val="FF0000"/>
                </a:solidFill>
              </a:rPr>
              <a:t>Int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Urogynecol</a:t>
            </a:r>
            <a:r>
              <a:rPr lang="tr-TR" sz="1800" dirty="0">
                <a:solidFill>
                  <a:srgbClr val="FF0000"/>
                </a:solidFill>
              </a:rPr>
              <a:t> J (2012)</a:t>
            </a:r>
          </a:p>
        </p:txBody>
      </p:sp>
    </p:spTree>
    <p:extLst>
      <p:ext uri="{BB962C8B-B14F-4D97-AF65-F5344CB8AC3E}">
        <p14:creationId xmlns:p14="http://schemas.microsoft.com/office/powerpoint/2010/main" val="6937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BİVALV O’CONOR </a:t>
            </a:r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PROSEDÜRÜ 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Mesane </a:t>
            </a:r>
            <a:r>
              <a:rPr lang="tr-TR" dirty="0" err="1" smtClean="0"/>
              <a:t>vertikal</a:t>
            </a:r>
            <a:r>
              <a:rPr lang="tr-TR" dirty="0" smtClean="0"/>
              <a:t> açılır ve </a:t>
            </a:r>
            <a:r>
              <a:rPr lang="tr-TR" dirty="0" err="1" smtClean="0"/>
              <a:t>sistotomi</a:t>
            </a:r>
            <a:r>
              <a:rPr lang="tr-TR" dirty="0" smtClean="0"/>
              <a:t> VVF düzeyine kadar indirilir</a:t>
            </a:r>
          </a:p>
          <a:p>
            <a:r>
              <a:rPr lang="tr-TR" dirty="0" smtClean="0"/>
              <a:t>Fistül </a:t>
            </a:r>
            <a:r>
              <a:rPr lang="tr-TR" dirty="0" err="1" smtClean="0"/>
              <a:t>traktı</a:t>
            </a:r>
            <a:r>
              <a:rPr lang="tr-TR" dirty="0" smtClean="0"/>
              <a:t> </a:t>
            </a:r>
            <a:r>
              <a:rPr lang="tr-TR" dirty="0" err="1" smtClean="0"/>
              <a:t>vagenden</a:t>
            </a:r>
            <a:r>
              <a:rPr lang="tr-TR" dirty="0" smtClean="0"/>
              <a:t> </a:t>
            </a:r>
            <a:r>
              <a:rPr lang="tr-TR" dirty="0" err="1" smtClean="0"/>
              <a:t>disseke</a:t>
            </a:r>
            <a:r>
              <a:rPr lang="tr-TR" dirty="0" smtClean="0"/>
              <a:t> edilir</a:t>
            </a:r>
          </a:p>
          <a:p>
            <a:r>
              <a:rPr lang="tr-TR" dirty="0" smtClean="0"/>
              <a:t>Fistül </a:t>
            </a:r>
            <a:r>
              <a:rPr lang="tr-TR" dirty="0" err="1"/>
              <a:t>traktı</a:t>
            </a:r>
            <a:r>
              <a:rPr lang="tr-TR" dirty="0"/>
              <a:t> eksize </a:t>
            </a:r>
            <a:r>
              <a:rPr lang="tr-TR" dirty="0" smtClean="0"/>
              <a:t>edilir</a:t>
            </a:r>
          </a:p>
          <a:p>
            <a:r>
              <a:rPr lang="tr-TR" dirty="0" err="1" smtClean="0"/>
              <a:t>Vagen</a:t>
            </a:r>
            <a:r>
              <a:rPr lang="tr-TR" dirty="0" smtClean="0"/>
              <a:t> </a:t>
            </a:r>
            <a:r>
              <a:rPr lang="tr-TR" dirty="0" err="1" smtClean="0"/>
              <a:t>sütüre</a:t>
            </a:r>
            <a:r>
              <a:rPr lang="tr-TR" dirty="0" smtClean="0"/>
              <a:t> edilir</a:t>
            </a:r>
          </a:p>
          <a:p>
            <a:r>
              <a:rPr lang="tr-TR" dirty="0" smtClean="0"/>
              <a:t>Mesane katlı onarılır</a:t>
            </a:r>
          </a:p>
          <a:p>
            <a:r>
              <a:rPr lang="tr-TR" dirty="0" err="1" smtClean="0"/>
              <a:t>Omentum</a:t>
            </a:r>
            <a:r>
              <a:rPr lang="tr-TR" dirty="0" smtClean="0"/>
              <a:t> </a:t>
            </a:r>
            <a:r>
              <a:rPr lang="tr-TR" dirty="0" err="1" smtClean="0"/>
              <a:t>flepi</a:t>
            </a:r>
            <a:r>
              <a:rPr lang="tr-TR" dirty="0" smtClean="0"/>
              <a:t> </a:t>
            </a:r>
            <a:r>
              <a:rPr lang="tr-TR" dirty="0" err="1" smtClean="0"/>
              <a:t>transpoze</a:t>
            </a:r>
            <a:r>
              <a:rPr lang="tr-TR" dirty="0" smtClean="0"/>
              <a:t> edilir</a:t>
            </a:r>
          </a:p>
        </p:txBody>
      </p:sp>
    </p:spTree>
    <p:extLst>
      <p:ext uri="{BB962C8B-B14F-4D97-AF65-F5344CB8AC3E}">
        <p14:creationId xmlns:p14="http://schemas.microsoft.com/office/powerpoint/2010/main" val="42248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BİVALV O’CONOR PROCEDÜRÜ</a:t>
            </a:r>
            <a:r>
              <a:rPr lang="tr-TR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ahmet kale.KDDH\Desktop\w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71612"/>
            <a:ext cx="7929618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9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76700"/>
            <a:ext cx="35290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052513"/>
            <a:ext cx="3492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417512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89363"/>
            <a:ext cx="3816350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457200" y="169863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</a:t>
            </a:r>
            <a:r>
              <a:rPr lang="tr-TR" alt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DİFİYE O’CONOR</a:t>
            </a:r>
            <a:endParaRPr lang="en-GB" alt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250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ÜRETROVAGİNAL FİSTÜL-ONARIM</a:t>
            </a:r>
            <a:endParaRPr lang="en-GB" altLang="tr-T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9725" indent="-339725">
              <a:spcBef>
                <a:spcPts val="600"/>
              </a:spcBef>
              <a:buClr>
                <a:srgbClr val="FF5050"/>
              </a:buClr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sz="2800" dirty="0" smtClean="0"/>
              <a:t>C</a:t>
            </a:r>
            <a:r>
              <a:rPr lang="en-GB" altLang="tr-TR" sz="2800" dirty="0" err="1" smtClean="0"/>
              <a:t>errahi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prensipler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aynı</a:t>
            </a:r>
            <a:r>
              <a:rPr lang="tr-TR" altLang="tr-TR" sz="2800" dirty="0" smtClean="0"/>
              <a:t> </a:t>
            </a:r>
          </a:p>
          <a:p>
            <a:pPr marL="339725" indent="-339725">
              <a:spcBef>
                <a:spcPts val="600"/>
              </a:spcBef>
              <a:buClr>
                <a:srgbClr val="FF5050"/>
              </a:buClr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sz="2800" dirty="0" smtClean="0"/>
              <a:t>Z</a:t>
            </a:r>
            <a:r>
              <a:rPr lang="en-GB" altLang="tr-TR" sz="2800" dirty="0" smtClean="0"/>
              <a:t>or</a:t>
            </a:r>
            <a:r>
              <a:rPr lang="tr-TR" altLang="tr-TR" sz="2800" dirty="0" smtClean="0"/>
              <a:t>; ç</a:t>
            </a:r>
            <a:r>
              <a:rPr lang="en-GB" altLang="tr-TR" sz="2800" dirty="0" err="1" smtClean="0"/>
              <a:t>ünkü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onarım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için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bölgede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doku</a:t>
            </a:r>
            <a:r>
              <a:rPr lang="en-GB" altLang="tr-TR" sz="2800" dirty="0" smtClean="0"/>
              <a:t> </a:t>
            </a:r>
            <a:r>
              <a:rPr lang="tr-TR" altLang="tr-TR" sz="2800" dirty="0" smtClean="0"/>
              <a:t>az</a:t>
            </a:r>
          </a:p>
          <a:p>
            <a:pPr marL="339725" indent="-339725">
              <a:spcBef>
                <a:spcPts val="600"/>
              </a:spcBef>
              <a:buClr>
                <a:srgbClr val="FF5050"/>
              </a:buClr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err="1" smtClean="0"/>
              <a:t>Martius</a:t>
            </a:r>
            <a:r>
              <a:rPr lang="en-GB" altLang="tr-TR" sz="2800" dirty="0" smtClean="0"/>
              <a:t>  </a:t>
            </a:r>
            <a:r>
              <a:rPr lang="en-GB" altLang="tr-TR" sz="2800" dirty="0" err="1" smtClean="0"/>
              <a:t>flep</a:t>
            </a:r>
            <a:r>
              <a:rPr lang="en-GB" altLang="tr-TR" sz="2800" dirty="0" smtClean="0"/>
              <a:t> </a:t>
            </a:r>
            <a:r>
              <a:rPr lang="tr-TR" altLang="tr-TR" sz="2800" dirty="0" smtClean="0"/>
              <a:t>ile destek</a:t>
            </a:r>
            <a:endParaRPr lang="en-GB" altLang="tr-TR" sz="2800" dirty="0" smtClean="0"/>
          </a:p>
          <a:p>
            <a:pPr marL="339725" indent="-339725">
              <a:spcBef>
                <a:spcPts val="600"/>
              </a:spcBef>
              <a:buClr>
                <a:srgbClr val="FF5050"/>
              </a:buClr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err="1" smtClean="0"/>
              <a:t>En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iyi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sonuç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yaralanma</a:t>
            </a:r>
            <a:r>
              <a:rPr lang="tr-TR" altLang="tr-TR" sz="2800" dirty="0" smtClean="0"/>
              <a:t>dan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hemen</a:t>
            </a:r>
            <a:r>
              <a:rPr lang="en-GB" altLang="tr-TR" sz="2800" dirty="0" smtClean="0"/>
              <a:t> </a:t>
            </a:r>
            <a:r>
              <a:rPr lang="tr-TR" altLang="tr-TR" sz="2800" dirty="0" smtClean="0"/>
              <a:t>sonra</a:t>
            </a:r>
          </a:p>
          <a:p>
            <a:pPr marL="339725" indent="-339725">
              <a:spcBef>
                <a:spcPts val="600"/>
              </a:spcBef>
              <a:buClr>
                <a:srgbClr val="FF5050"/>
              </a:buClr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sz="2800" dirty="0" smtClean="0"/>
              <a:t>İ</a:t>
            </a:r>
            <a:r>
              <a:rPr lang="en-GB" altLang="tr-TR" sz="2800" dirty="0" smtClean="0"/>
              <a:t>deal zaman 2 ay </a:t>
            </a:r>
            <a:r>
              <a:rPr lang="en-GB" altLang="tr-TR" sz="2800" dirty="0" err="1" smtClean="0"/>
              <a:t>sonr</a:t>
            </a:r>
            <a:r>
              <a:rPr lang="tr-TR" altLang="tr-TR" sz="2800" dirty="0" smtClean="0"/>
              <a:t>a</a:t>
            </a:r>
            <a:endParaRPr lang="en-GB" altLang="tr-TR" sz="2800" dirty="0" smtClean="0"/>
          </a:p>
          <a:p>
            <a:pPr marL="339725" indent="-339725">
              <a:spcBef>
                <a:spcPts val="600"/>
              </a:spcBef>
              <a:buClr>
                <a:srgbClr val="FF5050"/>
              </a:buClr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sz="2800" dirty="0" err="1" smtClean="0"/>
              <a:t>Cerrahi</a:t>
            </a:r>
            <a:r>
              <a:rPr lang="en-GB" altLang="tr-TR" sz="2800" dirty="0" smtClean="0"/>
              <a:t> </a:t>
            </a:r>
            <a:r>
              <a:rPr lang="en-GB" altLang="tr-TR" sz="2800" dirty="0" err="1" smtClean="0"/>
              <a:t>sonrası</a:t>
            </a:r>
            <a:r>
              <a:rPr lang="en-GB" altLang="tr-TR" sz="2800" dirty="0" smtClean="0"/>
              <a:t> SUİ , </a:t>
            </a:r>
            <a:r>
              <a:rPr lang="en-GB" altLang="tr-TR" sz="2800" dirty="0" err="1" smtClean="0"/>
              <a:t>obstruksiyon</a:t>
            </a:r>
            <a:r>
              <a:rPr lang="en-GB" altLang="tr-TR" sz="2800" dirty="0" smtClean="0"/>
              <a:t> </a:t>
            </a:r>
            <a:r>
              <a:rPr lang="tr-TR" altLang="tr-TR" sz="2800" dirty="0" smtClean="0"/>
              <a:t>olabilir</a:t>
            </a:r>
            <a:endParaRPr lang="en-GB" alt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817868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ÜRETRO-VAGİNAL FİSTÜL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Geniş </a:t>
            </a:r>
            <a:r>
              <a:rPr lang="tr-TR" dirty="0" err="1" smtClean="0"/>
              <a:t>periüretral</a:t>
            </a:r>
            <a:r>
              <a:rPr lang="tr-TR" dirty="0" smtClean="0"/>
              <a:t> </a:t>
            </a:r>
            <a:r>
              <a:rPr lang="tr-TR" dirty="0" err="1" smtClean="0"/>
              <a:t>mobilizasyon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Gerimsiz</a:t>
            </a:r>
            <a:r>
              <a:rPr lang="tr-TR" dirty="0" smtClean="0"/>
              <a:t> </a:t>
            </a:r>
            <a:r>
              <a:rPr lang="tr-TR" dirty="0" err="1" smtClean="0"/>
              <a:t>vertikal</a:t>
            </a:r>
            <a:r>
              <a:rPr lang="tr-TR" dirty="0" smtClean="0"/>
              <a:t> tabakalı onarım</a:t>
            </a:r>
          </a:p>
          <a:p>
            <a:endParaRPr lang="tr-TR" dirty="0" smtClean="0"/>
          </a:p>
          <a:p>
            <a:r>
              <a:rPr lang="tr-TR" dirty="0" err="1" smtClean="0"/>
              <a:t>Martius</a:t>
            </a:r>
            <a:r>
              <a:rPr lang="tr-TR" dirty="0" smtClean="0"/>
              <a:t> </a:t>
            </a:r>
            <a:r>
              <a:rPr lang="tr-TR" dirty="0" err="1" smtClean="0"/>
              <a:t>grefti</a:t>
            </a:r>
            <a:r>
              <a:rPr lang="tr-TR" dirty="0" smtClean="0"/>
              <a:t> kullanımı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32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ETYOLOJİ-İNSİDANS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C00000"/>
                </a:solidFill>
              </a:rPr>
              <a:t>Gelişmiş ülkelerde</a:t>
            </a:r>
            <a:endParaRPr lang="tr-TR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3000" dirty="0" smtClean="0"/>
              <a:t>	-Nadirdir (Çoğunlukla jinekolojik cerrahi sekeli, daha az sıklıkta </a:t>
            </a:r>
            <a:r>
              <a:rPr lang="tr-TR" sz="3000" dirty="0" err="1" smtClean="0"/>
              <a:t>obstetrik</a:t>
            </a:r>
            <a:r>
              <a:rPr lang="tr-TR" sz="3000" dirty="0" smtClean="0"/>
              <a:t> yaralanma, şiddetli </a:t>
            </a:r>
            <a:r>
              <a:rPr lang="tr-TR" sz="3000" dirty="0" err="1" smtClean="0"/>
              <a:t>pelvik</a:t>
            </a:r>
            <a:r>
              <a:rPr lang="tr-TR" sz="3000" dirty="0" smtClean="0"/>
              <a:t> patoloji, radyoterapi sonucu gelişir)</a:t>
            </a:r>
            <a:endParaRPr lang="tr-TR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FF0000"/>
                </a:solidFill>
              </a:rPr>
              <a:t> </a:t>
            </a:r>
            <a:r>
              <a:rPr lang="tr-TR" sz="3000" dirty="0" smtClean="0">
                <a:solidFill>
                  <a:srgbClr val="C00000"/>
                </a:solidFill>
              </a:rPr>
              <a:t>Gelişmemiş ve gelişmekte olan ülkelerde</a:t>
            </a:r>
            <a:endParaRPr lang="tr-TR" sz="3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3000" dirty="0">
                <a:solidFill>
                  <a:srgbClr val="C00000"/>
                </a:solidFill>
              </a:rPr>
              <a:t>	</a:t>
            </a:r>
            <a:r>
              <a:rPr lang="tr-TR" sz="3000" dirty="0" smtClean="0"/>
              <a:t>-Uzamış ve engellenmiş doğumlara bağlı daha sıktır</a:t>
            </a:r>
            <a:endParaRPr lang="tr-TR" sz="3000" dirty="0"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67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80899" name="Picture 3" descr="DSCF06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23816" r="29230" b="12521"/>
          <a:stretch>
            <a:fillRect/>
          </a:stretch>
        </p:blipFill>
        <p:spPr>
          <a:xfrm>
            <a:off x="250825" y="479772"/>
            <a:ext cx="4105275" cy="5397500"/>
          </a:xfrm>
        </p:spPr>
      </p:pic>
      <p:pic>
        <p:nvPicPr>
          <p:cNvPr id="80900" name="Picture 4" descr="DSCF06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19081" r="13911" b="15678"/>
          <a:stretch>
            <a:fillRect/>
          </a:stretch>
        </p:blipFill>
        <p:spPr bwMode="auto">
          <a:xfrm>
            <a:off x="4500563" y="404813"/>
            <a:ext cx="41751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81923" name="Picture 3" descr="DSCF065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r="11682" b="15587"/>
          <a:stretch>
            <a:fillRect/>
          </a:stretch>
        </p:blipFill>
        <p:spPr>
          <a:xfrm>
            <a:off x="468313" y="692150"/>
            <a:ext cx="3959225" cy="5545138"/>
          </a:xfrm>
        </p:spPr>
      </p:pic>
      <p:pic>
        <p:nvPicPr>
          <p:cNvPr id="81924" name="Picture 4" descr="DSCF06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15816" r="24770" b="17557"/>
          <a:stretch>
            <a:fillRect/>
          </a:stretch>
        </p:blipFill>
        <p:spPr bwMode="auto">
          <a:xfrm>
            <a:off x="4787900" y="765175"/>
            <a:ext cx="374491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0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1143000"/>
          </a:xfrm>
        </p:spPr>
        <p:txBody>
          <a:bodyPr lIns="0" tIns="0" rIns="0" bIns="0"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UVF ONARIMI</a:t>
            </a:r>
            <a:br>
              <a:rPr lang="en-GB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1375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4996" name="Rectangle 3"/>
          <p:cNvSpPr>
            <a:spLocks noChangeArrowheads="1"/>
          </p:cNvSpPr>
          <p:nvPr/>
        </p:nvSpPr>
        <p:spPr bwMode="auto">
          <a:xfrm>
            <a:off x="468313" y="0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tr-TR" altLang="tr-TR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94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POSTOPERATİF BAKIM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dirty="0"/>
              <a:t> </a:t>
            </a:r>
          </a:p>
          <a:p>
            <a:r>
              <a:rPr lang="tr-TR" dirty="0" smtClean="0"/>
              <a:t>Mesane </a:t>
            </a:r>
            <a:r>
              <a:rPr lang="tr-TR" dirty="0" err="1" smtClean="0"/>
              <a:t>kateteri</a:t>
            </a:r>
            <a:r>
              <a:rPr lang="tr-TR" dirty="0" smtClean="0"/>
              <a:t> 7-14 gün tutulmalıdır.</a:t>
            </a:r>
            <a:endParaRPr lang="tr-TR" dirty="0"/>
          </a:p>
          <a:p>
            <a:r>
              <a:rPr lang="tr-TR" dirty="0" err="1" smtClean="0"/>
              <a:t>Kateter</a:t>
            </a:r>
            <a:r>
              <a:rPr lang="tr-TR" dirty="0" smtClean="0"/>
              <a:t> çıkarılmadan önce onarımın bütünlüğünü görmek için </a:t>
            </a:r>
            <a:r>
              <a:rPr lang="tr-TR" dirty="0" err="1" smtClean="0"/>
              <a:t>sistogram</a:t>
            </a:r>
            <a:r>
              <a:rPr lang="tr-TR" dirty="0" smtClean="0"/>
              <a:t> veya diğer görüntüleme yöntemleri uygulanmalıdır.</a:t>
            </a:r>
          </a:p>
          <a:p>
            <a:pPr marL="0" indent="0">
              <a:buNone/>
            </a:pPr>
            <a:r>
              <a:rPr lang="tr-TR" dirty="0" smtClean="0"/>
              <a:t>Mesane onarımı                 </a:t>
            </a:r>
            <a:r>
              <a:rPr lang="tr-TR" dirty="0" err="1" smtClean="0"/>
              <a:t>Sistogram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 smtClean="0"/>
              <a:t>Üreteral</a:t>
            </a:r>
            <a:r>
              <a:rPr lang="tr-TR" dirty="0" smtClean="0"/>
              <a:t> onarım                 USG yada BT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 (kontrastlı yada kontrastsız)</a:t>
            </a:r>
          </a:p>
          <a:p>
            <a:pPr marL="0" indent="0">
              <a:buNone/>
            </a:pPr>
            <a:r>
              <a:rPr lang="tr-TR" sz="1900" dirty="0" smtClean="0">
                <a:solidFill>
                  <a:srgbClr val="FF0000"/>
                </a:solidFill>
              </a:rPr>
              <a:t>                       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419128" y="3933056"/>
            <a:ext cx="914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3419128" y="4797152"/>
            <a:ext cx="914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KOMPLİKASYONLAR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Rekkürens</a:t>
            </a:r>
            <a:endParaRPr lang="tr-TR" dirty="0" smtClean="0"/>
          </a:p>
          <a:p>
            <a:r>
              <a:rPr lang="tr-TR" dirty="0" err="1" smtClean="0"/>
              <a:t>Frequency</a:t>
            </a:r>
            <a:endParaRPr lang="tr-TR" dirty="0" smtClean="0"/>
          </a:p>
          <a:p>
            <a:r>
              <a:rPr lang="tr-TR" dirty="0" err="1" smtClean="0"/>
              <a:t>Urgency</a:t>
            </a:r>
            <a:endParaRPr lang="tr-TR" dirty="0" smtClean="0"/>
          </a:p>
          <a:p>
            <a:r>
              <a:rPr lang="tr-TR" dirty="0" err="1" smtClean="0"/>
              <a:t>Urge</a:t>
            </a:r>
            <a:r>
              <a:rPr lang="tr-TR" dirty="0" smtClean="0"/>
              <a:t> </a:t>
            </a:r>
            <a:r>
              <a:rPr lang="tr-TR" dirty="0" err="1" smtClean="0"/>
              <a:t>inkontinans</a:t>
            </a:r>
            <a:endParaRPr lang="tr-TR" dirty="0" smtClean="0"/>
          </a:p>
          <a:p>
            <a:r>
              <a:rPr lang="tr-TR" dirty="0" smtClean="0"/>
              <a:t>Stres </a:t>
            </a:r>
            <a:r>
              <a:rPr lang="tr-TR" dirty="0" err="1" smtClean="0"/>
              <a:t>uriner</a:t>
            </a:r>
            <a:r>
              <a:rPr lang="tr-TR" dirty="0" smtClean="0"/>
              <a:t> </a:t>
            </a:r>
            <a:r>
              <a:rPr lang="tr-TR" dirty="0" err="1" smtClean="0"/>
              <a:t>inkontinans</a:t>
            </a:r>
            <a:endParaRPr lang="tr-TR" dirty="0" smtClean="0"/>
          </a:p>
          <a:p>
            <a:r>
              <a:rPr lang="tr-TR" dirty="0" err="1" smtClean="0"/>
              <a:t>Üreterik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endParaRPr lang="tr-TR" dirty="0" smtClean="0"/>
          </a:p>
          <a:p>
            <a:r>
              <a:rPr lang="tr-TR" dirty="0" smtClean="0"/>
              <a:t>Barsak </a:t>
            </a:r>
            <a:r>
              <a:rPr lang="tr-TR" dirty="0" err="1" smtClean="0"/>
              <a:t>obstruksiyonu</a:t>
            </a:r>
            <a:endParaRPr lang="tr-TR" dirty="0" smtClean="0"/>
          </a:p>
          <a:p>
            <a:pPr marL="0" indent="0"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tr-TR" sz="1800" dirty="0" err="1" smtClean="0">
                <a:solidFill>
                  <a:srgbClr val="FF0000"/>
                </a:solidFill>
              </a:rPr>
              <a:t>Gamal</a:t>
            </a:r>
            <a:r>
              <a:rPr lang="tr-TR" sz="1800" dirty="0" smtClean="0">
                <a:solidFill>
                  <a:srgbClr val="FF0000"/>
                </a:solidFill>
              </a:rPr>
              <a:t> M, </a:t>
            </a:r>
            <a:r>
              <a:rPr lang="tr-TR" sz="1800" dirty="0" err="1" smtClean="0">
                <a:solidFill>
                  <a:srgbClr val="FF0000"/>
                </a:solidFill>
              </a:rPr>
              <a:t>Arab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 smtClean="0">
                <a:solidFill>
                  <a:srgbClr val="FF0000"/>
                </a:solidFill>
              </a:rPr>
              <a:t>Journal</a:t>
            </a:r>
            <a:r>
              <a:rPr lang="tr-TR" sz="1800" dirty="0" smtClean="0">
                <a:solidFill>
                  <a:srgbClr val="FF0000"/>
                </a:solidFill>
              </a:rPr>
              <a:t> of </a:t>
            </a:r>
            <a:r>
              <a:rPr lang="tr-TR" sz="1800" dirty="0" err="1" smtClean="0">
                <a:solidFill>
                  <a:srgbClr val="FF0000"/>
                </a:solidFill>
              </a:rPr>
              <a:t>Urology</a:t>
            </a:r>
            <a:r>
              <a:rPr lang="tr-TR" sz="1800" dirty="0" smtClean="0">
                <a:solidFill>
                  <a:srgbClr val="FF0000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79852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POSTOP ÜRİNER İNKONTİNANS</a:t>
            </a:r>
            <a:endParaRPr lang="tr-T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Üretral</a:t>
            </a:r>
            <a:r>
              <a:rPr lang="tr-TR" dirty="0" smtClean="0"/>
              <a:t> tutulum</a:t>
            </a:r>
          </a:p>
          <a:p>
            <a:endParaRPr lang="tr-TR" dirty="0" smtClean="0"/>
          </a:p>
          <a:p>
            <a:r>
              <a:rPr lang="tr-TR" dirty="0" smtClean="0"/>
              <a:t>Düşük mesane kapasitesi</a:t>
            </a:r>
          </a:p>
          <a:p>
            <a:endParaRPr lang="tr-TR" dirty="0" smtClean="0"/>
          </a:p>
          <a:p>
            <a:r>
              <a:rPr lang="tr-TR" dirty="0" smtClean="0"/>
              <a:t>Büyük fistül</a:t>
            </a:r>
          </a:p>
          <a:p>
            <a:endParaRPr lang="tr-TR" dirty="0" smtClean="0"/>
          </a:p>
          <a:p>
            <a:r>
              <a:rPr lang="tr-TR" dirty="0" err="1" smtClean="0"/>
              <a:t>Vaginal</a:t>
            </a:r>
            <a:r>
              <a:rPr lang="tr-TR" dirty="0" smtClean="0"/>
              <a:t> rekonstrüksiyon yapılan olgular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FF0000"/>
                </a:solidFill>
              </a:rPr>
              <a:t>                                                                         Kadir Savan, </a:t>
            </a:r>
            <a:r>
              <a:rPr lang="tr-TR" sz="1800" dirty="0" err="1" smtClean="0">
                <a:solidFill>
                  <a:srgbClr val="FF0000"/>
                </a:solidFill>
              </a:rPr>
              <a:t>Arch</a:t>
            </a:r>
            <a:r>
              <a:rPr lang="tr-TR" sz="1800" dirty="0" smtClean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Gynecol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Obstet</a:t>
            </a:r>
            <a:r>
              <a:rPr lang="tr-TR" sz="1800" dirty="0">
                <a:solidFill>
                  <a:srgbClr val="FF0000"/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25970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SONUÇ</a:t>
            </a:r>
          </a:p>
        </p:txBody>
      </p:sp>
      <p:sp>
        <p:nvSpPr>
          <p:cNvPr id="9216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Başarılı fistül kapamada en büyük şans ilk operasyon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err="1" smtClean="0"/>
              <a:t>Üreterler</a:t>
            </a:r>
            <a:r>
              <a:rPr lang="tr-TR" altLang="tr-TR" sz="2400" dirty="0" smtClean="0"/>
              <a:t> tanınmalı ve korunmalı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Fistül </a:t>
            </a:r>
            <a:r>
              <a:rPr lang="tr-TR" altLang="tr-TR" sz="2400" dirty="0" err="1" smtClean="0"/>
              <a:t>topografisi</a:t>
            </a:r>
            <a:r>
              <a:rPr lang="tr-TR" altLang="tr-TR" sz="2400" dirty="0" smtClean="0"/>
              <a:t>  tam olarak bilinmeli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Fistül geniş olarak mobilize edilmeli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Fistül </a:t>
            </a:r>
            <a:r>
              <a:rPr lang="tr-TR" altLang="tr-TR" sz="2400" dirty="0" err="1" smtClean="0"/>
              <a:t>gerimsiz</a:t>
            </a:r>
            <a:r>
              <a:rPr lang="tr-TR" altLang="tr-TR" sz="2400" dirty="0" smtClean="0"/>
              <a:t> kapatılmalı</a:t>
            </a:r>
            <a:endParaRPr lang="en-US" alt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Onarım su sızdırmaz olmalı</a:t>
            </a:r>
            <a:endParaRPr lang="en-US" altLang="tr-T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smtClean="0"/>
              <a:t>10-14 gün mesane drene edilmeli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altLang="tr-TR" sz="2400" dirty="0" err="1" smtClean="0"/>
              <a:t>Martius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bulbokavernosus</a:t>
            </a:r>
            <a:r>
              <a:rPr lang="tr-TR" altLang="tr-TR" sz="2400" dirty="0" smtClean="0"/>
              <a:t> </a:t>
            </a:r>
            <a:r>
              <a:rPr lang="tr-TR" altLang="tr-TR" sz="2400" dirty="0" err="1" smtClean="0"/>
              <a:t>flap</a:t>
            </a:r>
            <a:r>
              <a:rPr lang="tr-TR" altLang="tr-TR" sz="2400" dirty="0" smtClean="0"/>
              <a:t> veya diğer </a:t>
            </a:r>
            <a:r>
              <a:rPr lang="tr-TR" altLang="tr-TR" sz="2400" dirty="0" err="1" smtClean="0"/>
              <a:t>graftler</a:t>
            </a:r>
            <a:endParaRPr lang="tr-TR" alt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611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https://terkip.files.wordpress.com/2011/05/van_kedi_genel_gorun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" y="0"/>
            <a:ext cx="909863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5877272"/>
            <a:ext cx="912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SABIRLA DİNLEDİĞİNİZ İÇİN TEŞEKKÜRLER…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394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OBSTETRİK FİSTÜL OLUŞUMU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sz="2800" dirty="0" err="1" smtClean="0">
                <a:cs typeface="Times New Roman" pitchFamily="18" charset="0"/>
              </a:rPr>
              <a:t>Obstrükte</a:t>
            </a:r>
            <a:r>
              <a:rPr lang="tr-TR" altLang="tr-TR" sz="2800" dirty="0" smtClean="0">
                <a:cs typeface="Times New Roman" pitchFamily="18" charset="0"/>
              </a:rPr>
              <a:t> doğum; </a:t>
            </a:r>
            <a:r>
              <a:rPr lang="tr-TR" altLang="tr-TR" sz="2800" dirty="0" err="1" smtClean="0">
                <a:cs typeface="Times New Roman" pitchFamily="18" charset="0"/>
              </a:rPr>
              <a:t>Multiple</a:t>
            </a:r>
            <a:r>
              <a:rPr lang="tr-TR" altLang="tr-TR" sz="2800" dirty="0" smtClean="0">
                <a:cs typeface="Times New Roman" pitchFamily="18" charset="0"/>
              </a:rPr>
              <a:t> organ  hasarı</a:t>
            </a:r>
          </a:p>
          <a:p>
            <a:r>
              <a:rPr lang="tr-TR" altLang="tr-TR" sz="2800" dirty="0" err="1" smtClean="0">
                <a:cs typeface="Times New Roman" pitchFamily="18" charset="0"/>
              </a:rPr>
              <a:t>Fetusun</a:t>
            </a:r>
            <a:r>
              <a:rPr lang="tr-TR" altLang="tr-TR" sz="2800" dirty="0" smtClean="0">
                <a:cs typeface="Times New Roman" pitchFamily="18" charset="0"/>
              </a:rPr>
              <a:t> başı ile </a:t>
            </a:r>
            <a:r>
              <a:rPr lang="tr-TR" altLang="tr-TR" sz="2800" dirty="0" err="1" smtClean="0">
                <a:cs typeface="Times New Roman" pitchFamily="18" charset="0"/>
              </a:rPr>
              <a:t>pelvik</a:t>
            </a:r>
            <a:r>
              <a:rPr lang="tr-TR" altLang="tr-TR" sz="2800" dirty="0" smtClean="0">
                <a:cs typeface="Times New Roman" pitchFamily="18" charset="0"/>
              </a:rPr>
              <a:t> kemikler arasındaki </a:t>
            </a:r>
            <a:r>
              <a:rPr lang="tr-TR" altLang="tr-TR" sz="2800" dirty="0" err="1" smtClean="0">
                <a:cs typeface="Times New Roman" pitchFamily="18" charset="0"/>
              </a:rPr>
              <a:t>pelvis</a:t>
            </a:r>
            <a:r>
              <a:rPr lang="tr-TR" altLang="tr-TR" sz="2800" dirty="0" smtClean="0">
                <a:cs typeface="Times New Roman" pitchFamily="18" charset="0"/>
              </a:rPr>
              <a:t> yumuşak dokuları sıkışır</a:t>
            </a:r>
          </a:p>
          <a:p>
            <a:r>
              <a:rPr lang="tr-TR" altLang="tr-TR" sz="2800" dirty="0" smtClean="0">
                <a:cs typeface="Times New Roman" pitchFamily="18" charset="0"/>
              </a:rPr>
              <a:t>Geniş </a:t>
            </a:r>
            <a:r>
              <a:rPr lang="tr-TR" altLang="tr-TR" sz="2800" dirty="0" err="1" smtClean="0">
                <a:cs typeface="Times New Roman" pitchFamily="18" charset="0"/>
              </a:rPr>
              <a:t>iskemik</a:t>
            </a:r>
            <a:r>
              <a:rPr lang="tr-TR" altLang="tr-TR" sz="2800" dirty="0" smtClean="0">
                <a:cs typeface="Times New Roman" pitchFamily="18" charset="0"/>
              </a:rPr>
              <a:t>  hasar </a:t>
            </a:r>
          </a:p>
          <a:p>
            <a:r>
              <a:rPr lang="tr-TR" altLang="tr-TR" sz="2800" dirty="0" smtClean="0">
                <a:cs typeface="Times New Roman" pitchFamily="18" charset="0"/>
              </a:rPr>
              <a:t>Doku nekrozu ve sonuç fistül </a:t>
            </a:r>
          </a:p>
          <a:p>
            <a:pPr marL="0" indent="0">
              <a:buNone/>
            </a:pPr>
            <a:r>
              <a:rPr lang="tr-TR" sz="1900" dirty="0" smtClean="0">
                <a:solidFill>
                  <a:srgbClr val="C00000"/>
                </a:solidFill>
              </a:rPr>
              <a:t>                        </a:t>
            </a:r>
          </a:p>
          <a:p>
            <a:pPr marL="0" indent="0">
              <a:buNone/>
            </a:pPr>
            <a:r>
              <a:rPr lang="tr-TR" sz="1900" dirty="0">
                <a:solidFill>
                  <a:srgbClr val="C00000"/>
                </a:solidFill>
              </a:rPr>
              <a:t> </a:t>
            </a:r>
            <a:r>
              <a:rPr lang="tr-TR" sz="1900" dirty="0" smtClean="0">
                <a:solidFill>
                  <a:srgbClr val="C00000"/>
                </a:solidFill>
              </a:rPr>
              <a:t>                        </a:t>
            </a:r>
            <a:r>
              <a:rPr lang="tr-TR" sz="1800" dirty="0" smtClean="0">
                <a:solidFill>
                  <a:srgbClr val="C00000"/>
                </a:solidFill>
              </a:rPr>
              <a:t>L </a:t>
            </a:r>
            <a:r>
              <a:rPr lang="tr-TR" sz="1800" dirty="0" err="1">
                <a:solidFill>
                  <a:srgbClr val="C00000"/>
                </a:solidFill>
              </a:rPr>
              <a:t>Lewis</a:t>
            </a:r>
            <a:r>
              <a:rPr lang="tr-TR" sz="1800" dirty="0">
                <a:solidFill>
                  <a:srgbClr val="C00000"/>
                </a:solidFill>
              </a:rPr>
              <a:t> </a:t>
            </a:r>
            <a:r>
              <a:rPr lang="tr-TR" sz="1800" dirty="0" smtClean="0">
                <a:solidFill>
                  <a:srgbClr val="C00000"/>
                </a:solidFill>
              </a:rPr>
              <a:t>Wall</a:t>
            </a:r>
            <a:r>
              <a:rPr lang="tr-TR" sz="1800" i="1" dirty="0" smtClean="0">
                <a:solidFill>
                  <a:srgbClr val="C00000"/>
                </a:solidFill>
              </a:rPr>
              <a:t>, </a:t>
            </a:r>
            <a:r>
              <a:rPr lang="tr-TR" sz="1800" b="1" i="1" dirty="0" err="1" smtClean="0">
                <a:solidFill>
                  <a:srgbClr val="C00000"/>
                </a:solidFill>
              </a:rPr>
              <a:t>Lancet</a:t>
            </a:r>
            <a:r>
              <a:rPr lang="tr-TR" sz="1800" b="1" i="1" dirty="0" smtClean="0">
                <a:solidFill>
                  <a:srgbClr val="C00000"/>
                </a:solidFill>
              </a:rPr>
              <a:t> </a:t>
            </a:r>
            <a:r>
              <a:rPr lang="tr-TR" sz="1800" b="1" dirty="0">
                <a:solidFill>
                  <a:srgbClr val="C00000"/>
                </a:solidFill>
              </a:rPr>
              <a:t>2006</a:t>
            </a:r>
            <a:endParaRPr lang="tr-TR" altLang="tr-TR" sz="18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6" y="1928019"/>
            <a:ext cx="2790825" cy="3867150"/>
          </a:xfrm>
        </p:spPr>
      </p:pic>
    </p:spTree>
    <p:extLst>
      <p:ext uri="{BB962C8B-B14F-4D97-AF65-F5344CB8AC3E}">
        <p14:creationId xmlns:p14="http://schemas.microsoft.com/office/powerpoint/2010/main" val="16010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CERRAHİ-FİSTÜL OLUŞUMU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5545138" cy="24050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400" dirty="0" smtClean="0"/>
          </a:p>
          <a:p>
            <a:pPr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 dirty="0" err="1" smtClean="0">
                <a:cs typeface="Times New Roman" pitchFamily="18" charset="0"/>
              </a:rPr>
              <a:t>Ezilme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hasarı</a:t>
            </a:r>
            <a:r>
              <a:rPr lang="en-GB" altLang="tr-TR" sz="2400" dirty="0" smtClean="0">
                <a:cs typeface="Times New Roman" pitchFamily="18" charset="0"/>
              </a:rPr>
              <a:t>      </a:t>
            </a:r>
            <a:r>
              <a:rPr lang="en-GB" altLang="tr-TR" sz="2400" dirty="0" err="1" smtClean="0">
                <a:cs typeface="Times New Roman" pitchFamily="18" charset="0"/>
              </a:rPr>
              <a:t>Fark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edilmemiş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sistotomi</a:t>
            </a:r>
            <a:r>
              <a:rPr lang="en-GB" altLang="tr-TR" sz="2400" dirty="0" smtClean="0">
                <a:cs typeface="Times New Roman" pitchFamily="18" charset="0"/>
              </a:rPr>
              <a:t>      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 dirty="0" smtClean="0">
                <a:cs typeface="Times New Roman" pitchFamily="18" charset="0"/>
              </a:rPr>
              <a:t>                            </a:t>
            </a:r>
            <a:r>
              <a:rPr lang="en-GB" altLang="tr-TR" sz="2400" dirty="0" err="1" smtClean="0">
                <a:cs typeface="Times New Roman" pitchFamily="18" charset="0"/>
              </a:rPr>
              <a:t>mesane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muskuler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tabaka</a:t>
            </a:r>
            <a:r>
              <a:rPr lang="en-GB" altLang="tr-TR" sz="2400" dirty="0" smtClean="0">
                <a:cs typeface="Times New Roman" pitchFamily="18" charset="0"/>
              </a:rPr>
              <a:t>           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 dirty="0" smtClean="0">
                <a:cs typeface="Times New Roman" pitchFamily="18" charset="0"/>
              </a:rPr>
              <a:t>                                    </a:t>
            </a:r>
            <a:r>
              <a:rPr lang="en-GB" altLang="tr-TR" sz="2400" dirty="0" err="1" smtClean="0">
                <a:cs typeface="Times New Roman" pitchFamily="18" charset="0"/>
              </a:rPr>
              <a:t>yırtılması</a:t>
            </a:r>
            <a:endParaRPr lang="en-GB" altLang="tr-TR" sz="2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4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400" dirty="0" err="1" smtClean="0">
                <a:cs typeface="Times New Roman" pitchFamily="18" charset="0"/>
              </a:rPr>
              <a:t>Avasküler</a:t>
            </a:r>
            <a:r>
              <a:rPr lang="en-GB" altLang="tr-TR" sz="2400" dirty="0" smtClean="0">
                <a:cs typeface="Times New Roman" pitchFamily="18" charset="0"/>
              </a:rPr>
              <a:t> </a:t>
            </a:r>
            <a:r>
              <a:rPr lang="en-GB" altLang="tr-TR" sz="2400" dirty="0" err="1" smtClean="0">
                <a:cs typeface="Times New Roman" pitchFamily="18" charset="0"/>
              </a:rPr>
              <a:t>nekroz</a:t>
            </a:r>
            <a:r>
              <a:rPr lang="en-GB" altLang="tr-TR" sz="2400" dirty="0" smtClean="0"/>
              <a:t>      </a:t>
            </a: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>
            <a:off x="1187450" y="2276475"/>
            <a:ext cx="1588" cy="719138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203575" y="5661025"/>
            <a:ext cx="2303463" cy="544513"/>
          </a:xfrm>
          <a:prstGeom prst="rect">
            <a:avLst/>
          </a:prstGeom>
          <a:noFill/>
          <a:ln w="2556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tr-TR"/>
              <a:t>         </a:t>
            </a:r>
            <a:r>
              <a:rPr lang="en-GB" altLang="tr-TR" sz="2800" b="1">
                <a:latin typeface="Times New Roman" pitchFamily="18" charset="0"/>
                <a:cs typeface="Times New Roman" pitchFamily="18" charset="0"/>
              </a:rPr>
              <a:t>FİSTÜL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3851275" y="3933825"/>
            <a:ext cx="576263" cy="1081088"/>
          </a:xfrm>
          <a:prstGeom prst="curvedLeftArrow">
            <a:avLst>
              <a:gd name="adj1" fmla="val 36478"/>
              <a:gd name="adj2" fmla="val 74694"/>
              <a:gd name="adj3" fmla="val 66667"/>
            </a:avLst>
          </a:prstGeom>
          <a:solidFill>
            <a:srgbClr val="FFFFF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1258888" y="3860800"/>
            <a:ext cx="576262" cy="1152525"/>
          </a:xfrm>
          <a:prstGeom prst="curvedRightArrow">
            <a:avLst>
              <a:gd name="adj1" fmla="val 38889"/>
              <a:gd name="adj2" fmla="val 79630"/>
              <a:gd name="adj3" fmla="val 33333"/>
            </a:avLst>
          </a:prstGeom>
          <a:solidFill>
            <a:srgbClr val="FFFFF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5651500" y="1808855"/>
            <a:ext cx="3492500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tr-TR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Antiinkontinans</a:t>
            </a:r>
            <a:r>
              <a:rPr lang="en-GB" altLang="tr-TR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altLang="tr-TR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cerrahide</a:t>
            </a:r>
            <a:endParaRPr lang="en-GB" altLang="tr-TR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en-GB" altLang="tr-TR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Sentetik</a:t>
            </a:r>
            <a:r>
              <a:rPr lang="en-GB" altLang="tr-TR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altLang="tr-TR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askı</a:t>
            </a:r>
            <a:r>
              <a:rPr lang="en-GB" altLang="tr-TR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altLang="tr-TR" sz="2400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materyalleri</a:t>
            </a:r>
            <a:endParaRPr lang="en-GB" altLang="tr-TR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endParaRPr lang="en-GB" altLang="tr-TR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endParaRPr lang="en-GB" altLang="tr-TR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r>
              <a:rPr lang="tr-TR" altLang="tr-TR" sz="2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E</a:t>
            </a:r>
            <a:r>
              <a:rPr lang="en-GB" altLang="tr-TR" sz="2400" dirty="0" err="1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rozyon</a:t>
            </a:r>
            <a:r>
              <a:rPr lang="en-GB" altLang="tr-TR" sz="24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endParaRPr lang="en-GB" altLang="tr-TR" sz="24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endParaRPr lang="en-GB" altLang="tr-T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6659563" y="2565400"/>
            <a:ext cx="1587" cy="504825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8922" name="AutoShape 9"/>
          <p:cNvSpPr>
            <a:spLocks noChangeArrowheads="1"/>
          </p:cNvSpPr>
          <p:nvPr/>
        </p:nvSpPr>
        <p:spPr bwMode="auto">
          <a:xfrm>
            <a:off x="6516688" y="3860800"/>
            <a:ext cx="503237" cy="1079500"/>
          </a:xfrm>
          <a:prstGeom prst="curvedLeftArrow">
            <a:avLst>
              <a:gd name="adj1" fmla="val 41711"/>
              <a:gd name="adj2" fmla="val 85407"/>
              <a:gd name="adj3" fmla="val 66667"/>
            </a:avLst>
          </a:prstGeom>
          <a:solidFill>
            <a:srgbClr val="FFFFF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53291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RT-FİSTÜL OLUŞUMU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2915816" y="1484784"/>
            <a:ext cx="3898900" cy="23764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000" dirty="0" err="1" smtClean="0">
                <a:cs typeface="Times New Roman" pitchFamily="18" charset="0"/>
              </a:rPr>
              <a:t>Doku</a:t>
            </a:r>
            <a:r>
              <a:rPr lang="en-GB" altLang="tr-TR" sz="2000" dirty="0" smtClean="0">
                <a:cs typeface="Times New Roman" pitchFamily="18" charset="0"/>
              </a:rPr>
              <a:t> </a:t>
            </a:r>
            <a:r>
              <a:rPr lang="en-GB" altLang="tr-TR" sz="2000" dirty="0" err="1" smtClean="0">
                <a:cs typeface="Times New Roman" pitchFamily="18" charset="0"/>
              </a:rPr>
              <a:t>vaskülaritesi</a:t>
            </a:r>
            <a:r>
              <a:rPr lang="en-GB" altLang="tr-TR" sz="2000" dirty="0" smtClean="0">
                <a:cs typeface="Times New Roman" pitchFamily="18" charset="0"/>
              </a:rPr>
              <a:t> </a:t>
            </a:r>
            <a:r>
              <a:rPr lang="en-GB" altLang="tr-TR" sz="2000" dirty="0" err="1" smtClean="0">
                <a:cs typeface="Times New Roman" pitchFamily="18" charset="0"/>
              </a:rPr>
              <a:t>azalması</a:t>
            </a:r>
            <a:endParaRPr lang="en-GB" altLang="tr-TR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000" dirty="0" smtClean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000" dirty="0" smtClean="0"/>
          </a:p>
          <a:p>
            <a:pPr>
              <a:lnSpc>
                <a:spcPct val="80000"/>
              </a:lnSpc>
              <a:spcBef>
                <a:spcPts val="35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000" dirty="0" smtClean="0"/>
          </a:p>
          <a:p>
            <a:pPr>
              <a:lnSpc>
                <a:spcPct val="80000"/>
              </a:lnSpc>
              <a:spcBef>
                <a:spcPts val="35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000" dirty="0" smtClean="0"/>
          </a:p>
          <a:p>
            <a:pPr>
              <a:lnSpc>
                <a:spcPct val="8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tr-TR" sz="2000" dirty="0" smtClean="0"/>
          </a:p>
          <a:p>
            <a:pPr>
              <a:lnSpc>
                <a:spcPct val="80000"/>
              </a:lnSpc>
              <a:spcBef>
                <a:spcPts val="450"/>
              </a:spcBef>
              <a:buFont typeface="Times New Roman" pitchFamily="18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tr-TR" sz="2000" dirty="0" smtClean="0"/>
              <a:t>    </a:t>
            </a:r>
            <a:r>
              <a:rPr lang="en-GB" altLang="tr-TR" sz="2000" dirty="0" err="1" smtClean="0">
                <a:cs typeface="Times New Roman" pitchFamily="18" charset="0"/>
              </a:rPr>
              <a:t>İyileşmenin</a:t>
            </a:r>
            <a:r>
              <a:rPr lang="en-GB" altLang="tr-TR" sz="2000" dirty="0" smtClean="0">
                <a:cs typeface="Times New Roman" pitchFamily="18" charset="0"/>
              </a:rPr>
              <a:t> </a:t>
            </a:r>
            <a:r>
              <a:rPr lang="en-GB" altLang="tr-TR" sz="2000" dirty="0" err="1" smtClean="0">
                <a:cs typeface="Times New Roman" pitchFamily="18" charset="0"/>
              </a:rPr>
              <a:t>bozulması</a:t>
            </a:r>
            <a:endParaRPr lang="en-GB" altLang="tr-TR" sz="2000" dirty="0" smtClean="0">
              <a:cs typeface="Times New Roman" pitchFamily="18" charset="0"/>
            </a:endParaRPr>
          </a:p>
        </p:txBody>
      </p:sp>
      <p:sp>
        <p:nvSpPr>
          <p:cNvPr id="39941" name="AutoShape 4"/>
          <p:cNvSpPr>
            <a:spLocks noChangeArrowheads="1"/>
          </p:cNvSpPr>
          <p:nvPr/>
        </p:nvSpPr>
        <p:spPr bwMode="auto">
          <a:xfrm>
            <a:off x="3851275" y="3933825"/>
            <a:ext cx="576263" cy="1081088"/>
          </a:xfrm>
          <a:prstGeom prst="curvedLeftArrow">
            <a:avLst>
              <a:gd name="adj1" fmla="val 36478"/>
              <a:gd name="adj2" fmla="val 74694"/>
              <a:gd name="adj3" fmla="val 66667"/>
            </a:avLst>
          </a:prstGeom>
          <a:solidFill>
            <a:srgbClr val="FFFFF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2987674" y="5373688"/>
            <a:ext cx="2303463" cy="544512"/>
          </a:xfrm>
          <a:prstGeom prst="rect">
            <a:avLst/>
          </a:prstGeom>
          <a:noFill/>
          <a:ln w="2556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tr-TR" dirty="0">
                <a:solidFill>
                  <a:srgbClr val="000000"/>
                </a:solidFill>
              </a:rPr>
              <a:t>         </a:t>
            </a:r>
            <a:r>
              <a:rPr lang="en-GB" altLang="tr-TR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FİSTÜL</a:t>
            </a:r>
          </a:p>
        </p:txBody>
      </p:sp>
      <p:cxnSp>
        <p:nvCxnSpPr>
          <p:cNvPr id="3" name="Düz Ok Bağlayıcısı 2"/>
          <p:cNvCxnSpPr/>
          <p:nvPr/>
        </p:nvCxnSpPr>
        <p:spPr>
          <a:xfrm>
            <a:off x="4139406" y="1922624"/>
            <a:ext cx="0" cy="108012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23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0625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ÜRETRO</a:t>
            </a:r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r>
              <a:rPr lang="en-GB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VAJİNAL FİSTÜL</a:t>
            </a:r>
            <a:r>
              <a:rPr lang="tr-TR" altLang="tr-T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LER</a:t>
            </a:r>
            <a:endParaRPr lang="en-GB" altLang="tr-TR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>
          <a:xfrm>
            <a:off x="179388" y="1989138"/>
            <a:ext cx="7067550" cy="3671887"/>
          </a:xfrm>
        </p:spPr>
        <p:txBody>
          <a:bodyPr/>
          <a:lstStyle/>
          <a:p>
            <a:pPr marL="339725" indent="-339725"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dirty="0" err="1" smtClean="0">
                <a:solidFill>
                  <a:srgbClr val="C00000"/>
                </a:solidFill>
                <a:cs typeface="Times New Roman" pitchFamily="18" charset="0"/>
              </a:rPr>
              <a:t>Miduretral</a:t>
            </a:r>
            <a:r>
              <a:rPr lang="tr-TR" altLang="tr-TR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tr-TR" altLang="tr-TR" dirty="0" err="1" smtClean="0">
                <a:solidFill>
                  <a:srgbClr val="C00000"/>
                </a:solidFill>
                <a:cs typeface="Times New Roman" pitchFamily="18" charset="0"/>
              </a:rPr>
              <a:t>sling</a:t>
            </a:r>
            <a:r>
              <a:rPr lang="tr-TR" altLang="tr-TR" dirty="0" smtClean="0">
                <a:solidFill>
                  <a:srgbClr val="C00000"/>
                </a:solidFill>
                <a:cs typeface="Times New Roman" pitchFamily="18" charset="0"/>
              </a:rPr>
              <a:t> erozyon</a:t>
            </a:r>
            <a:r>
              <a:rPr lang="en-GB" altLang="tr-TR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tr-TR" altLang="tr-TR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339725" indent="-339725"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dirty="0" err="1" smtClean="0">
                <a:solidFill>
                  <a:srgbClr val="C00000"/>
                </a:solidFill>
                <a:cs typeface="Times New Roman" pitchFamily="18" charset="0"/>
              </a:rPr>
              <a:t>Üretral</a:t>
            </a:r>
            <a:r>
              <a:rPr lang="en-GB" altLang="tr-TR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altLang="tr-TR" dirty="0" err="1" smtClean="0">
                <a:solidFill>
                  <a:srgbClr val="C00000"/>
                </a:solidFill>
                <a:cs typeface="Times New Roman" pitchFamily="18" charset="0"/>
              </a:rPr>
              <a:t>divertikül</a:t>
            </a:r>
            <a:r>
              <a:rPr lang="en-GB" altLang="tr-TR" dirty="0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GB" altLang="tr-TR" dirty="0" err="1" smtClean="0">
                <a:solidFill>
                  <a:srgbClr val="C00000"/>
                </a:solidFill>
                <a:cs typeface="Times New Roman" pitchFamily="18" charset="0"/>
              </a:rPr>
              <a:t>cerrahisi</a:t>
            </a:r>
            <a:endParaRPr lang="en-GB" altLang="tr-TR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339725" indent="-339725"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tr-TR" altLang="tr-TR" dirty="0" smtClean="0">
                <a:cs typeface="Times New Roman" pitchFamily="18" charset="0"/>
              </a:rPr>
              <a:t>K</a:t>
            </a:r>
            <a:r>
              <a:rPr lang="en-GB" altLang="tr-TR" dirty="0" err="1" smtClean="0">
                <a:cs typeface="Times New Roman" pitchFamily="18" charset="0"/>
              </a:rPr>
              <a:t>olporafi</a:t>
            </a:r>
            <a:r>
              <a:rPr lang="en-GB" altLang="tr-TR" dirty="0" smtClean="0">
                <a:cs typeface="Times New Roman" pitchFamily="18" charset="0"/>
              </a:rPr>
              <a:t> Anterior </a:t>
            </a:r>
          </a:p>
          <a:p>
            <a:pPr marL="339725" indent="-339725"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dirty="0" err="1" smtClean="0">
                <a:cs typeface="Times New Roman" pitchFamily="18" charset="0"/>
              </a:rPr>
              <a:t>Obstetrik</a:t>
            </a: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en-GB" altLang="tr-TR" dirty="0" err="1" smtClean="0">
                <a:cs typeface="Times New Roman" pitchFamily="18" charset="0"/>
              </a:rPr>
              <a:t>travma</a:t>
            </a:r>
            <a:endParaRPr lang="en-GB" altLang="tr-TR" dirty="0" smtClean="0">
              <a:cs typeface="Times New Roman" pitchFamily="18" charset="0"/>
            </a:endParaRPr>
          </a:p>
          <a:p>
            <a:pPr marL="339725" indent="-339725">
              <a:buFont typeface="Comic Sans MS" pitchFamily="66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dirty="0" smtClean="0">
                <a:cs typeface="Times New Roman" pitchFamily="18" charset="0"/>
              </a:rPr>
              <a:t>RT</a:t>
            </a:r>
          </a:p>
          <a:p>
            <a:pPr marL="339725" indent="-339725"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tr-TR" dirty="0" smtClean="0">
                <a:cs typeface="Times New Roman" pitchFamily="18" charset="0"/>
              </a:rPr>
              <a:t> </a:t>
            </a:r>
            <a:r>
              <a:rPr lang="tr-TR" altLang="tr-TR" dirty="0" smtClean="0">
                <a:cs typeface="Times New Roman" pitchFamily="18" charset="0"/>
              </a:rPr>
              <a:t>					</a:t>
            </a:r>
            <a:endParaRPr lang="en-GB" altLang="tr-TR" dirty="0" smtClean="0"/>
          </a:p>
          <a:p>
            <a:pPr marL="339725" indent="-339725">
              <a:buFont typeface="Comic Sans MS" pitchFamily="66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n-GB" altLang="tr-TR" dirty="0" smtClean="0"/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84313"/>
            <a:ext cx="15906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29000"/>
            <a:ext cx="1695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77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3317</TotalTime>
  <Words>1186</Words>
  <Application>Microsoft Office PowerPoint</Application>
  <PresentationFormat>Ekran Gösterisi (4:3)</PresentationFormat>
  <Paragraphs>390</Paragraphs>
  <Slides>57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57</vt:i4>
      </vt:variant>
    </vt:vector>
  </HeadingPairs>
  <TitlesOfParts>
    <vt:vector size="58" baseType="lpstr">
      <vt:lpstr>Ofis Teması</vt:lpstr>
      <vt:lpstr>ÜROGENİTAL FİSTÜLLER VE YÖNETİMİ</vt:lpstr>
      <vt:lpstr>TANIM</vt:lpstr>
      <vt:lpstr>ÜROGENİTAL FİSTÜL TİPLERİ</vt:lpstr>
      <vt:lpstr>EPİDEMİYOLOJİ</vt:lpstr>
      <vt:lpstr>ETYOLOJİ-İNSİDANS</vt:lpstr>
      <vt:lpstr>OBSTETRİK FİSTÜL OLUŞUMU</vt:lpstr>
      <vt:lpstr>CERRAHİ-FİSTÜL OLUŞUMU</vt:lpstr>
      <vt:lpstr>RT-FİSTÜL OLUŞUMU</vt:lpstr>
      <vt:lpstr>ÜRETRO-VAJİNAL FİSTÜLLER</vt:lpstr>
      <vt:lpstr>ÜRİNER TRAKT YARALANMALARI-RİSK FAKTÖRLERİ</vt:lpstr>
      <vt:lpstr>PowerPoint Sunusu</vt:lpstr>
      <vt:lpstr>PowerPoint Sunusu</vt:lpstr>
      <vt:lpstr>ÖNLEM</vt:lpstr>
      <vt:lpstr>KLİNİK</vt:lpstr>
      <vt:lpstr>PowerPoint Sunusu</vt:lpstr>
      <vt:lpstr>ÜRETRO-VAJİNAL FİSTÜL KLİNİK</vt:lpstr>
      <vt:lpstr>FİSTÜL- KLİNİK DEĞERLENDİRME</vt:lpstr>
      <vt:lpstr>SPEKULUM MUAYENESİ</vt:lpstr>
      <vt:lpstr> FİSTÜL- KLİNİK DEĞERLENDİRME</vt:lpstr>
      <vt:lpstr>SİSTOSKOPİ</vt:lpstr>
      <vt:lpstr>SİSTOGRAM</vt:lpstr>
      <vt:lpstr>RETROGRAD PİYELOGRAM</vt:lpstr>
      <vt:lpstr>İNTRAVENÖZ PİYELOGRAFİ</vt:lpstr>
      <vt:lpstr>ULTRASONOGRAFİ</vt:lpstr>
      <vt:lpstr>WHO classification system </vt:lpstr>
      <vt:lpstr>FİSTULA  CLASSİFİCATİON </vt:lpstr>
      <vt:lpstr>TEDAVİ</vt:lpstr>
      <vt:lpstr>KARAR VERİLECEK KONULAR</vt:lpstr>
      <vt:lpstr>OPERASYON ZAMANLAMASI</vt:lpstr>
      <vt:lpstr>CERRAHİ YAKLAŞIM ŞEKLİ</vt:lpstr>
      <vt:lpstr>CERRAHİ YAKLAŞIM ŞEKLİ </vt:lpstr>
      <vt:lpstr> FİSTÜL TRAKTININ ÇIKARILMASI</vt:lpstr>
      <vt:lpstr>ONARIM ALANINA DESTEK DOKU</vt:lpstr>
      <vt:lpstr>BAŞARILI BİR CERRAHİ  </vt:lpstr>
      <vt:lpstr>VAGİNAL YAKLAŞIM</vt:lpstr>
      <vt:lpstr>LATZKO PROSEDÜRÜ</vt:lpstr>
      <vt:lpstr>PowerPoint Sunusu</vt:lpstr>
      <vt:lpstr>TABAKALI ONARIM</vt:lpstr>
      <vt:lpstr>TABAKALI ONARIM</vt:lpstr>
      <vt:lpstr>PowerPoint Sunusu</vt:lpstr>
      <vt:lpstr>MARTİUS FLEP</vt:lpstr>
      <vt:lpstr>PowerPoint Sunusu</vt:lpstr>
      <vt:lpstr>VVF- VAGİNAL ONARIM</vt:lpstr>
      <vt:lpstr>ABDOMİNAL ONARIM </vt:lpstr>
      <vt:lpstr>BİVALV O’CONOR PROSEDÜRÜ </vt:lpstr>
      <vt:lpstr>BİVALV O’CONOR PROCEDÜRÜ </vt:lpstr>
      <vt:lpstr>PowerPoint Sunusu</vt:lpstr>
      <vt:lpstr>ÜRETROVAGİNAL FİSTÜL-ONARIM</vt:lpstr>
      <vt:lpstr>ÜRETRO-VAGİNAL FİSTÜL</vt:lpstr>
      <vt:lpstr>PowerPoint Sunusu</vt:lpstr>
      <vt:lpstr>PowerPoint Sunusu</vt:lpstr>
      <vt:lpstr>UVF ONARIMI </vt:lpstr>
      <vt:lpstr>POSTOPERATİF BAKIM</vt:lpstr>
      <vt:lpstr>KOMPLİKASYONLAR</vt:lpstr>
      <vt:lpstr>POSTOP ÜRİNER İNKONTİNANS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kbknlknknkn</dc:title>
  <dc:creator>ismet alkış</dc:creator>
  <cp:lastModifiedBy>ismet alkış</cp:lastModifiedBy>
  <cp:revision>248</cp:revision>
  <dcterms:created xsi:type="dcterms:W3CDTF">2015-04-15T14:17:03Z</dcterms:created>
  <dcterms:modified xsi:type="dcterms:W3CDTF">2015-05-14T05:57:51Z</dcterms:modified>
</cp:coreProperties>
</file>