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7" r:id="rId3"/>
    <p:sldId id="258" r:id="rId4"/>
    <p:sldId id="257" r:id="rId5"/>
    <p:sldId id="259" r:id="rId6"/>
    <p:sldId id="272" r:id="rId7"/>
    <p:sldId id="278" r:id="rId8"/>
    <p:sldId id="304" r:id="rId9"/>
    <p:sldId id="303" r:id="rId10"/>
    <p:sldId id="302" r:id="rId11"/>
    <p:sldId id="301" r:id="rId12"/>
    <p:sldId id="286" r:id="rId13"/>
    <p:sldId id="294" r:id="rId14"/>
    <p:sldId id="276" r:id="rId15"/>
    <p:sldId id="290" r:id="rId16"/>
    <p:sldId id="296" r:id="rId17"/>
    <p:sldId id="283" r:id="rId18"/>
    <p:sldId id="260" r:id="rId19"/>
    <p:sldId id="297" r:id="rId20"/>
    <p:sldId id="285" r:id="rId21"/>
    <p:sldId id="299" r:id="rId22"/>
    <p:sldId id="293" r:id="rId23"/>
    <p:sldId id="282" r:id="rId24"/>
    <p:sldId id="261" r:id="rId25"/>
    <p:sldId id="287" r:id="rId26"/>
    <p:sldId id="263" r:id="rId27"/>
    <p:sldId id="264" r:id="rId28"/>
    <p:sldId id="265" r:id="rId29"/>
    <p:sldId id="279" r:id="rId30"/>
    <p:sldId id="266" r:id="rId31"/>
    <p:sldId id="295" r:id="rId32"/>
    <p:sldId id="267" r:id="rId33"/>
    <p:sldId id="268" r:id="rId34"/>
    <p:sldId id="280" r:id="rId35"/>
    <p:sldId id="262" r:id="rId36"/>
    <p:sldId id="274" r:id="rId37"/>
    <p:sldId id="273" r:id="rId38"/>
    <p:sldId id="30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 autoAdjust="0"/>
    <p:restoredTop sz="80518" autoAdjust="0"/>
  </p:normalViewPr>
  <p:slideViewPr>
    <p:cSldViewPr snapToGrid="0" snapToObjects="1">
      <p:cViewPr varScale="1">
        <p:scale>
          <a:sx n="60" d="100"/>
          <a:sy n="60" d="100"/>
        </p:scale>
        <p:origin x="16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5B86E-A218-5144-B7F0-2CB8D26AE82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A5AC2-6C33-5947-937B-E1CAF560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41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7F714-8FD6-6141-B368-7F42B447F1B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C258C-E080-BF40-8708-B41AD7BE5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Her </a:t>
            </a:r>
            <a:r>
              <a:rPr lang="en-US" sz="1800" dirty="0" err="1" smtClean="0"/>
              <a:t>yıl</a:t>
            </a:r>
            <a:r>
              <a:rPr lang="en-US" sz="1800" dirty="0" smtClean="0"/>
              <a:t> USA de</a:t>
            </a:r>
            <a:r>
              <a:rPr lang="en-US" sz="1800" baseline="0" dirty="0" smtClean="0"/>
              <a:t> 15-39 </a:t>
            </a:r>
            <a:r>
              <a:rPr lang="en-US" sz="1800" baseline="0" dirty="0" err="1" smtClean="0"/>
              <a:t>yaş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arası</a:t>
            </a:r>
            <a:r>
              <a:rPr lang="en-US" sz="1800" baseline="0" dirty="0" smtClean="0"/>
              <a:t> 70. 000 </a:t>
            </a:r>
            <a:r>
              <a:rPr lang="en-US" sz="1800" baseline="0" dirty="0" err="1" smtClean="0"/>
              <a:t>vaka</a:t>
            </a:r>
            <a:endParaRPr lang="en-US" sz="1800" baseline="0" dirty="0" smtClean="0"/>
          </a:p>
          <a:p>
            <a:r>
              <a:rPr lang="en-US" sz="1800" baseline="0" dirty="0" err="1" smtClean="0"/>
              <a:t>Tedavi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modalitelerindeki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gelişmelerle</a:t>
            </a:r>
            <a:r>
              <a:rPr lang="en-US" sz="1800" baseline="0" dirty="0" smtClean="0"/>
              <a:t> survival </a:t>
            </a:r>
            <a:r>
              <a:rPr lang="en-US" sz="1800" baseline="0" dirty="0" err="1" smtClean="0"/>
              <a:t>artmakta</a:t>
            </a:r>
            <a:endParaRPr lang="en-US" sz="1800" baseline="0" dirty="0" smtClean="0"/>
          </a:p>
          <a:p>
            <a:r>
              <a:rPr lang="en-US" sz="1800" baseline="0" dirty="0" err="1" smtClean="0"/>
              <a:t>Genç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hastalardaki</a:t>
            </a:r>
            <a:r>
              <a:rPr lang="en-US" sz="1800" baseline="0" dirty="0" smtClean="0"/>
              <a:t> 5 </a:t>
            </a:r>
            <a:r>
              <a:rPr lang="en-US" sz="1800" baseline="0" dirty="0" err="1" smtClean="0"/>
              <a:t>yıl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survi</a:t>
            </a:r>
            <a:r>
              <a:rPr lang="en-US" sz="1800" baseline="0" dirty="0" smtClean="0"/>
              <a:t> %90 </a:t>
            </a:r>
            <a:r>
              <a:rPr lang="en-US" sz="1800" baseline="0" dirty="0" err="1" smtClean="0"/>
              <a:t>olarak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rapor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edilmiş</a:t>
            </a:r>
            <a:endParaRPr lang="en-US" sz="1800" baseline="0" dirty="0" smtClean="0"/>
          </a:p>
          <a:p>
            <a:r>
              <a:rPr lang="en-US" sz="1800" baseline="0" dirty="0" smtClean="0"/>
              <a:t>Overall </a:t>
            </a:r>
            <a:r>
              <a:rPr lang="en-US" sz="1800" baseline="0" dirty="0" err="1" smtClean="0"/>
              <a:t>survi</a:t>
            </a:r>
            <a:r>
              <a:rPr lang="en-US" sz="1800" baseline="0" dirty="0" smtClean="0"/>
              <a:t> %65.</a:t>
            </a:r>
          </a:p>
          <a:p>
            <a:r>
              <a:rPr lang="en-US" sz="1800" dirty="0" err="1" smtClean="0"/>
              <a:t>Kanser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tansı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almış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çocuksuz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kadınların</a:t>
            </a:r>
            <a:r>
              <a:rPr lang="en-US" sz="1800" baseline="0" dirty="0" smtClean="0"/>
              <a:t> %75, en </a:t>
            </a:r>
            <a:r>
              <a:rPr lang="en-US" sz="1800" baseline="0" dirty="0" err="1" smtClean="0"/>
              <a:t>az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bir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cocugu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olanların</a:t>
            </a:r>
            <a:r>
              <a:rPr lang="en-US" sz="1800" baseline="0" dirty="0" smtClean="0"/>
              <a:t> 1/3 u </a:t>
            </a:r>
            <a:r>
              <a:rPr lang="en-US" sz="1800" baseline="0" dirty="0" err="1" smtClean="0"/>
              <a:t>cocuk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istemektedir</a:t>
            </a:r>
            <a:r>
              <a:rPr lang="en-US" sz="1800" baseline="0" dirty="0" smtClean="0"/>
              <a:t>.(</a:t>
            </a:r>
            <a:r>
              <a:rPr lang="en-US" sz="1800" baseline="0" dirty="0" err="1" smtClean="0"/>
              <a:t>Schover</a:t>
            </a:r>
            <a:r>
              <a:rPr lang="en-US" sz="1800" baseline="0" dirty="0" smtClean="0"/>
              <a:t> LR, Cancer,1999)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C258C-E080-BF40-8708-B41AD7BE57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72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Tulandi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MD,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Sundus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Al-Took MD (1998) Laparoscopic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suspension before irradiation.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Fertil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70:381–383 </a:t>
            </a:r>
          </a:p>
          <a:p>
            <a:r>
              <a:rPr lang="en-US" dirty="0" smtClean="0"/>
              <a:t>%79-100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başarı</a:t>
            </a:r>
            <a:endParaRPr lang="en-US" baseline="0" dirty="0" smtClean="0"/>
          </a:p>
          <a:p>
            <a:r>
              <a:rPr lang="en-US" baseline="0" dirty="0" smtClean="0"/>
              <a:t>KT de </a:t>
            </a:r>
            <a:r>
              <a:rPr lang="en-US" baseline="0" dirty="0" err="1" smtClean="0"/>
              <a:t>faydası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C258C-E080-BF40-8708-B41AD7BE57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18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SF: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düşük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</a:t>
            </a:r>
            <a:r>
              <a:rPr lang="en-US" baseline="0" dirty="0" smtClean="0"/>
              <a:t> 20-60 </a:t>
            </a:r>
            <a:r>
              <a:rPr lang="en-US" baseline="0" dirty="0" err="1" smtClean="0"/>
              <a:t>dk</a:t>
            </a:r>
            <a:r>
              <a:rPr lang="en-US" baseline="0" dirty="0" smtClean="0"/>
              <a:t>, 2 </a:t>
            </a:r>
            <a:r>
              <a:rPr lang="en-US" baseline="0" dirty="0" err="1" smtClean="0"/>
              <a:t>derece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dk</a:t>
            </a:r>
            <a:r>
              <a:rPr lang="en-US" baseline="0" dirty="0" smtClean="0"/>
              <a:t> -4-9 </a:t>
            </a:r>
            <a:r>
              <a:rPr lang="en-US" baseline="0" dirty="0" err="1" smtClean="0"/>
              <a:t>dereceye</a:t>
            </a:r>
            <a:r>
              <a:rPr lang="en-US" baseline="0" dirty="0" smtClean="0"/>
              <a:t> 15 </a:t>
            </a:r>
            <a:r>
              <a:rPr lang="en-US" baseline="0" dirty="0" err="1" smtClean="0"/>
              <a:t>dk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bekle</a:t>
            </a:r>
            <a:r>
              <a:rPr lang="en-US" baseline="0" dirty="0" smtClean="0"/>
              <a:t>, 0.3 der/</a:t>
            </a:r>
            <a:r>
              <a:rPr lang="en-US" baseline="0" dirty="0" err="1" smtClean="0"/>
              <a:t>dk</a:t>
            </a:r>
            <a:r>
              <a:rPr lang="en-US" baseline="0" dirty="0" smtClean="0"/>
              <a:t> -30—80 de </a:t>
            </a:r>
            <a:r>
              <a:rPr lang="en-US" baseline="0" dirty="0" err="1" smtClean="0"/>
              <a:t>sakla</a:t>
            </a:r>
            <a:endParaRPr lang="en-US" baseline="0" dirty="0" smtClean="0"/>
          </a:p>
          <a:p>
            <a:r>
              <a:rPr lang="en-US" baseline="0" dirty="0" smtClean="0"/>
              <a:t>V: 25 </a:t>
            </a:r>
            <a:r>
              <a:rPr lang="en-US" baseline="0" dirty="0" err="1" smtClean="0"/>
              <a:t>sn</a:t>
            </a:r>
            <a:r>
              <a:rPr lang="en-US" baseline="0" dirty="0" smtClean="0"/>
              <a:t> 5 </a:t>
            </a:r>
            <a:r>
              <a:rPr lang="en-US" baseline="0" dirty="0" err="1" smtClean="0"/>
              <a:t>dk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C258C-E080-BF40-8708-B41AD7BE57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71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CDC 2012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C258C-E080-BF40-8708-B41AD7BE57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01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2010 </a:t>
            </a:r>
            <a:r>
              <a:rPr lang="en-US" dirty="0" err="1" smtClean="0"/>
              <a:t>Rudick</a:t>
            </a:r>
            <a:r>
              <a:rPr lang="en-US" dirty="0" smtClean="0"/>
              <a:t>, </a:t>
            </a:r>
            <a:r>
              <a:rPr lang="en-US" dirty="0" err="1" smtClean="0"/>
              <a:t>fertil</a:t>
            </a:r>
            <a:r>
              <a:rPr lang="en-US" dirty="0" smtClean="0"/>
              <a:t> </a:t>
            </a:r>
            <a:r>
              <a:rPr lang="en-US" dirty="0" err="1" smtClean="0"/>
              <a:t>steril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status of oocyte cryopreservation in the United States.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C258C-E080-BF40-8708-B41AD7BE57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92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C258C-E080-BF40-8708-B41AD7BE57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15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Silber SJ: Ovary cryopreservation and transplantation for fertility preservation.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18:59-67, 2012 </a:t>
            </a:r>
            <a:endParaRPr lang="en-US" dirty="0" smtClean="0"/>
          </a:p>
          <a:p>
            <a:r>
              <a:rPr lang="en-US" dirty="0" err="1" smtClean="0"/>
              <a:t>Recurenc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endParaRPr lang="en-US" dirty="0" smtClean="0"/>
          </a:p>
          <a:p>
            <a:r>
              <a:rPr lang="en-US" dirty="0" smtClean="0"/>
              <a:t>Great concern: </a:t>
            </a:r>
            <a:r>
              <a:rPr lang="en-US" dirty="0" err="1" smtClean="0"/>
              <a:t>losemi</a:t>
            </a:r>
            <a:endParaRPr lang="en-US" dirty="0" smtClean="0"/>
          </a:p>
          <a:p>
            <a:r>
              <a:rPr lang="en-US" dirty="0" smtClean="0"/>
              <a:t>Serious reasons for concern: </a:t>
            </a:r>
            <a:r>
              <a:rPr lang="en-US" dirty="0" err="1" smtClean="0"/>
              <a:t>mide</a:t>
            </a:r>
            <a:r>
              <a:rPr lang="en-US" dirty="0" smtClean="0"/>
              <a:t> </a:t>
            </a:r>
            <a:r>
              <a:rPr lang="en-US" dirty="0" err="1" smtClean="0"/>
              <a:t>koorektal</a:t>
            </a:r>
            <a:r>
              <a:rPr lang="en-US" dirty="0" smtClean="0"/>
              <a:t> endometrium</a:t>
            </a:r>
          </a:p>
          <a:p>
            <a:r>
              <a:rPr lang="en-US" dirty="0" smtClean="0"/>
              <a:t>Less</a:t>
            </a:r>
            <a:r>
              <a:rPr lang="en-US" baseline="0" dirty="0" smtClean="0"/>
              <a:t> concern: </a:t>
            </a:r>
            <a:r>
              <a:rPr lang="en-US" baseline="0" dirty="0" err="1" smtClean="0"/>
              <a:t>serviks</a:t>
            </a:r>
            <a:r>
              <a:rPr lang="en-US" baseline="0" dirty="0" smtClean="0"/>
              <a:t> meme</a:t>
            </a:r>
          </a:p>
          <a:p>
            <a:r>
              <a:rPr lang="en-US" baseline="0" dirty="0" smtClean="0"/>
              <a:t>Least concern: </a:t>
            </a:r>
            <a:r>
              <a:rPr lang="en-US" baseline="0" dirty="0" err="1" smtClean="0"/>
              <a:t>lenfoma</a:t>
            </a:r>
            <a:endParaRPr lang="en-US" baseline="0" dirty="0" smtClean="0"/>
          </a:p>
          <a:p>
            <a:r>
              <a:rPr lang="en-US" baseline="0" dirty="0" err="1" smtClean="0"/>
              <a:t>Asco</a:t>
            </a:r>
            <a:r>
              <a:rPr lang="en-US" baseline="0" dirty="0" smtClean="0"/>
              <a:t> 2006 120 </a:t>
            </a:r>
            <a:r>
              <a:rPr lang="en-US" baseline="0" dirty="0" err="1" smtClean="0"/>
              <a:t>gebelik</a:t>
            </a:r>
            <a:r>
              <a:rPr lang="en-US" baseline="0" dirty="0" smtClean="0"/>
              <a:t>, %1,6 </a:t>
            </a:r>
            <a:r>
              <a:rPr lang="en-US" baseline="0" dirty="0" err="1" smtClean="0"/>
              <a:t>livebirth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C258C-E080-BF40-8708-B41AD7BE57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2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sphingosine-1-phosphate (S1P)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imatinib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inhibit apoptosis,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thalidomide and granulocyte colony-stimulating factor mechanism of their action is unclear,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tamoxifen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which works as an antioxidant, and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AS101 which causes modulation of follicle activation pathway.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C258C-E080-BF40-8708-B41AD7BE57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13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İLK</a:t>
            </a:r>
            <a:r>
              <a:rPr lang="en-US" baseline="0" dirty="0" smtClean="0"/>
              <a:t> 2005DA  </a:t>
            </a:r>
            <a:r>
              <a:rPr lang="en-US" baseline="0" dirty="0" err="1" smtClean="0"/>
              <a:t>yayınlanmıs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2014 de </a:t>
            </a:r>
            <a:r>
              <a:rPr lang="en-US" baseline="0" dirty="0" err="1" smtClean="0"/>
              <a:t>pof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riski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altındakıler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eklenmıs</a:t>
            </a:r>
            <a:endParaRPr lang="en-US" baseline="0" dirty="0" smtClean="0"/>
          </a:p>
          <a:p>
            <a:r>
              <a:rPr lang="en-US" baseline="0" dirty="0" smtClean="0"/>
              <a:t>TSRM </a:t>
            </a:r>
            <a:r>
              <a:rPr lang="en-US" baseline="0" dirty="0" err="1" smtClean="0"/>
              <a:t>Üremenin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korunması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Rehberinin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C258C-E080-BF40-8708-B41AD7BE57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35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C258C-E080-BF40-8708-B41AD7BE57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2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dirty="0">
                <a:latin typeface="Arial" charset="0"/>
                <a:cs typeface="msgothic" charset="0"/>
              </a:rPr>
              <a:t>Patients referred for fertility preservation counselling (FPC) between the years 2001 and 2013</a:t>
            </a:r>
            <a:r>
              <a:rPr lang="en-GB" dirty="0" smtClean="0">
                <a:latin typeface="Arial" charset="0"/>
                <a:cs typeface="msgothic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dirty="0" smtClean="0">
                <a:latin typeface="Arial" charset="0"/>
                <a:cs typeface="msgothic" charset="0"/>
              </a:rPr>
              <a:t>2006 </a:t>
            </a:r>
            <a:r>
              <a:rPr lang="en-GB" dirty="0" err="1" smtClean="0">
                <a:latin typeface="Arial" charset="0"/>
                <a:cs typeface="msgothic" charset="0"/>
              </a:rPr>
              <a:t>yılında</a:t>
            </a:r>
            <a:r>
              <a:rPr lang="en-GB" dirty="0" smtClean="0">
                <a:latin typeface="Arial" charset="0"/>
                <a:cs typeface="msgothic" charset="0"/>
              </a:rPr>
              <a:t> Lee et al, 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American Society of Clinical Oncology recommendations on fertility preservation in cancer patients. J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Clin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Oncol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yayınlanması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sonrası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artmış</a:t>
            </a:r>
            <a:endParaRPr lang="en-US" sz="1200" kern="12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2010-11 de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yeni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tekniklerin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tanımlanması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ile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t>artmış</a:t>
            </a:r>
            <a:endParaRPr lang="en-GB" dirty="0">
              <a:latin typeface="Arial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38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ASCO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C258C-E080-BF40-8708-B41AD7BE57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4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Esd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baseline="0" dirty="0" smtClean="0"/>
              <a:t> sterilize </a:t>
            </a:r>
            <a:r>
              <a:rPr lang="en-US" baseline="0" dirty="0" err="1" smtClean="0"/>
              <a:t>edici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dozu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C258C-E080-BF40-8708-B41AD7BE57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38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Tipi </a:t>
            </a:r>
            <a:r>
              <a:rPr lang="en-US" dirty="0" err="1" smtClean="0"/>
              <a:t>kadar</a:t>
            </a:r>
            <a:r>
              <a:rPr lang="en-US" dirty="0" smtClean="0"/>
              <a:t>, </a:t>
            </a:r>
            <a:r>
              <a:rPr lang="en-US" dirty="0" err="1" smtClean="0"/>
              <a:t>coklu</a:t>
            </a:r>
            <a:r>
              <a:rPr lang="en-US" dirty="0" smtClean="0"/>
              <a:t> </a:t>
            </a:r>
            <a:r>
              <a:rPr lang="en-US" dirty="0" err="1" smtClean="0"/>
              <a:t>ajanlar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süre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doz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hastanın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yaşı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C258C-E080-BF40-8708-B41AD7BE57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53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Oosit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eldesi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oosit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sayısı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acısından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fark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yok</a:t>
            </a:r>
            <a:endParaRPr lang="en-US" baseline="0" dirty="0" smtClean="0"/>
          </a:p>
          <a:p>
            <a:r>
              <a:rPr lang="en-US" dirty="0" err="1" smtClean="0"/>
              <a:t>Implantasyon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gebelik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oranları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canlı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dogum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oraları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ıle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ılgılı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calısmaya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ıhtıyac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C258C-E080-BF40-8708-B41AD7BE57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09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Figure 3. Fertility preservation algorithm. The patient</a:t>
            </a:r>
            <a:r>
              <a:rPr lang="en-GB" altLang="en-GB">
                <a:latin typeface="Arial" charset="0"/>
                <a:cs typeface="msgothic" charset="0"/>
              </a:rPr>
              <a:t>’</a:t>
            </a:r>
            <a:r>
              <a:rPr lang="en-GB">
                <a:latin typeface="Arial" charset="0"/>
                <a:cs typeface="msgothic" charset="0"/>
              </a:rPr>
              <a:t>s options vary depending on ovarian involvement, type of cancer treatment, time available, age, and estrogen sensitivity of the tumour.</a:t>
            </a:r>
          </a:p>
        </p:txBody>
      </p:sp>
    </p:spTree>
    <p:extLst>
      <p:ext uri="{BB962C8B-B14F-4D97-AF65-F5344CB8AC3E}">
        <p14:creationId xmlns:p14="http://schemas.microsoft.com/office/powerpoint/2010/main" val="2704636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Testiküler</a:t>
            </a:r>
            <a:r>
              <a:rPr lang="en-US" dirty="0" smtClean="0"/>
              <a:t> sperm </a:t>
            </a:r>
            <a:r>
              <a:rPr lang="en-US" dirty="0" err="1" smtClean="0"/>
              <a:t>ekstraksiyonu</a:t>
            </a:r>
            <a:r>
              <a:rPr lang="en-US" dirty="0" smtClean="0"/>
              <a:t> ted </a:t>
            </a:r>
            <a:r>
              <a:rPr lang="en-US" dirty="0" err="1" smtClean="0"/>
              <a:t>sonrası</a:t>
            </a:r>
            <a:r>
              <a:rPr lang="en-US" dirty="0" smtClean="0"/>
              <a:t> da </a:t>
            </a:r>
            <a:r>
              <a:rPr lang="en-US" dirty="0" err="1" smtClean="0"/>
              <a:t>denenebilir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C258C-E080-BF40-8708-B41AD7BE57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97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 </a:t>
            </a:r>
            <a:r>
              <a:rPr lang="en-US" dirty="0" err="1" smtClean="0"/>
              <a:t>trakelektomi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evre</a:t>
            </a:r>
            <a:r>
              <a:rPr lang="en-US" baseline="0" dirty="0" smtClean="0"/>
              <a:t> 1A2 </a:t>
            </a:r>
            <a:r>
              <a:rPr lang="en-US" baseline="0" dirty="0" err="1" smtClean="0"/>
              <a:t>veya</a:t>
            </a:r>
            <a:r>
              <a:rPr lang="en-US" baseline="0" dirty="0" smtClean="0"/>
              <a:t> 1b , 2 cm </a:t>
            </a:r>
            <a:r>
              <a:rPr lang="en-US" baseline="0" dirty="0" err="1" smtClean="0"/>
              <a:t>altı</a:t>
            </a:r>
            <a:r>
              <a:rPr lang="en-US" baseline="0" dirty="0" smtClean="0"/>
              <a:t> 10mm </a:t>
            </a:r>
            <a:r>
              <a:rPr lang="en-US" baseline="0" dirty="0" err="1" smtClean="0"/>
              <a:t>altı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ınvazyon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C258C-E080-BF40-8708-B41AD7BE57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EBAE-E789-D348-AA5C-99B58C32B31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7B4-2F43-C645-83D3-1E04B9DA9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EBAE-E789-D348-AA5C-99B58C32B31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7B4-2F43-C645-83D3-1E04B9DA9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EBAE-E789-D348-AA5C-99B58C32B31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7B4-2F43-C645-83D3-1E04B9DA9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EBAE-E789-D348-AA5C-99B58C32B31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7B4-2F43-C645-83D3-1E04B9DA9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EBAE-E789-D348-AA5C-99B58C32B31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7B4-2F43-C645-83D3-1E04B9DA9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EBAE-E789-D348-AA5C-99B58C32B31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7B4-2F43-C645-83D3-1E04B9DA9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EBAE-E789-D348-AA5C-99B58C32B31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7B4-2F43-C645-83D3-1E04B9DA9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EBAE-E789-D348-AA5C-99B58C32B31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7B4-2F43-C645-83D3-1E04B9DA9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EBAE-E789-D348-AA5C-99B58C32B31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7B4-2F43-C645-83D3-1E04B9DA9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EBAE-E789-D348-AA5C-99B58C32B31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7B4-2F43-C645-83D3-1E04B9DA9F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EBAE-E789-D348-AA5C-99B58C32B31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5D77B4-2F43-C645-83D3-1E04B9DA9F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15D77B4-2F43-C645-83D3-1E04B9DA9F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76CEBAE-E789-D348-AA5C-99B58C32B311}" type="datetimeFigureOut">
              <a:rPr lang="en-US" smtClean="0"/>
              <a:t>5/11/2015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9840"/>
            <a:ext cx="6886082" cy="1702160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Fertilite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prezervasyonu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yöntemleri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güncel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gelişmeler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</a:rPr>
              <a:t>Onkoloji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tedavileri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öncesi</a:t>
            </a:r>
            <a:r>
              <a:rPr lang="en-US" sz="3200" dirty="0" smtClean="0">
                <a:solidFill>
                  <a:schemeClr val="tx1"/>
                </a:solidFill>
              </a:rPr>
              <a:t>) 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Dr. Nicel </a:t>
            </a:r>
            <a:r>
              <a:rPr lang="en-US" dirty="0" err="1" smtClean="0">
                <a:solidFill>
                  <a:srgbClr val="000000"/>
                </a:solidFill>
              </a:rPr>
              <a:t>Taşdemir</a:t>
            </a:r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Namık</a:t>
            </a:r>
            <a:r>
              <a:rPr lang="en-US" dirty="0" smtClean="0">
                <a:solidFill>
                  <a:srgbClr val="000000"/>
                </a:solidFill>
              </a:rPr>
              <a:t> Kemal </a:t>
            </a:r>
            <a:r>
              <a:rPr lang="en-US" dirty="0" err="1" smtClean="0">
                <a:solidFill>
                  <a:srgbClr val="000000"/>
                </a:solidFill>
              </a:rPr>
              <a:t>Üniversitesi</a:t>
            </a:r>
            <a:r>
              <a:rPr lang="en-US" dirty="0" smtClean="0">
                <a:solidFill>
                  <a:srgbClr val="000000"/>
                </a:solidFill>
              </a:rPr>
              <a:t> Tıp </a:t>
            </a:r>
            <a:r>
              <a:rPr lang="en-US" dirty="0" err="1" smtClean="0">
                <a:solidFill>
                  <a:srgbClr val="000000"/>
                </a:solidFill>
              </a:rPr>
              <a:t>Fakültesi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Kadın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Hastalıları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Doğum</a:t>
            </a:r>
            <a:r>
              <a:rPr lang="en-US" dirty="0" smtClean="0">
                <a:solidFill>
                  <a:srgbClr val="000000"/>
                </a:solidFill>
              </a:rPr>
              <a:t> AD</a:t>
            </a:r>
          </a:p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Tekirdağ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5-05-06 21.34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9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4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kran Resmi 2015-05-10 23.44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835" b="-112835"/>
          <a:stretch>
            <a:fillRect/>
          </a:stretch>
        </p:blipFill>
        <p:spPr>
          <a:xfrm>
            <a:off x="457200" y="626925"/>
            <a:ext cx="7620000" cy="5773875"/>
          </a:xfrm>
        </p:spPr>
      </p:pic>
    </p:spTree>
    <p:extLst>
      <p:ext uri="{BB962C8B-B14F-4D97-AF65-F5344CB8AC3E}">
        <p14:creationId xmlns:p14="http://schemas.microsoft.com/office/powerpoint/2010/main" val="4208344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kran Resmi 2015-05-08 20.49.1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" b="2351"/>
          <a:stretch>
            <a:fillRect/>
          </a:stretch>
        </p:blipFill>
        <p:spPr>
          <a:xfrm>
            <a:off x="1043492" y="1332376"/>
            <a:ext cx="6777317" cy="4500253"/>
          </a:xfrm>
        </p:spPr>
      </p:pic>
    </p:spTree>
    <p:extLst>
      <p:ext uri="{BB962C8B-B14F-4D97-AF65-F5344CB8AC3E}">
        <p14:creationId xmlns:p14="http://schemas.microsoft.com/office/powerpoint/2010/main" val="5518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Seçilecek</a:t>
            </a:r>
            <a:r>
              <a:rPr lang="en-US" dirty="0" smtClean="0"/>
              <a:t> </a:t>
            </a:r>
            <a:r>
              <a:rPr lang="en-US" dirty="0" err="1" smtClean="0"/>
              <a:t>Yöntemi</a:t>
            </a:r>
            <a:r>
              <a:rPr lang="en-US" dirty="0" smtClean="0"/>
              <a:t> </a:t>
            </a:r>
            <a:r>
              <a:rPr lang="en-US" dirty="0" err="1" smtClean="0"/>
              <a:t>Belirleyen</a:t>
            </a:r>
            <a:r>
              <a:rPr lang="en-US" dirty="0" smtClean="0"/>
              <a:t> </a:t>
            </a:r>
            <a:r>
              <a:rPr lang="en-US" dirty="0" err="1" smtClean="0"/>
              <a:t>Faktörler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Gonadotoksik</a:t>
            </a:r>
            <a:r>
              <a:rPr lang="en-US" dirty="0" smtClean="0"/>
              <a:t> </a:t>
            </a:r>
            <a:r>
              <a:rPr lang="en-US" dirty="0" err="1" smtClean="0"/>
              <a:t>tedavinin</a:t>
            </a:r>
            <a:r>
              <a:rPr lang="en-US" dirty="0" smtClean="0"/>
              <a:t> </a:t>
            </a:r>
            <a:r>
              <a:rPr lang="en-US" dirty="0" err="1" smtClean="0"/>
              <a:t>türü</a:t>
            </a:r>
            <a:r>
              <a:rPr lang="en-US" dirty="0" smtClean="0"/>
              <a:t> (KT </a:t>
            </a:r>
            <a:r>
              <a:rPr lang="en-US" dirty="0" err="1" smtClean="0"/>
              <a:t>vs</a:t>
            </a:r>
            <a:r>
              <a:rPr lang="en-US" dirty="0" smtClean="0"/>
              <a:t> RT)</a:t>
            </a:r>
          </a:p>
          <a:p>
            <a:r>
              <a:rPr lang="en-US" dirty="0" err="1" smtClean="0"/>
              <a:t>Hastanın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öncesi</a:t>
            </a:r>
            <a:r>
              <a:rPr lang="en-US" dirty="0" smtClean="0"/>
              <a:t> ne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vakt</a:t>
            </a:r>
            <a:r>
              <a:rPr lang="en-US" dirty="0" err="1"/>
              <a:t>i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endParaRPr lang="en-US" dirty="0" smtClean="0"/>
          </a:p>
          <a:p>
            <a:r>
              <a:rPr lang="en-US" dirty="0" smtClean="0"/>
              <a:t>Hasta </a:t>
            </a:r>
            <a:r>
              <a:rPr lang="en-US" dirty="0" err="1" smtClean="0"/>
              <a:t>yaşı</a:t>
            </a:r>
            <a:endParaRPr lang="en-US" dirty="0" smtClean="0"/>
          </a:p>
          <a:p>
            <a:r>
              <a:rPr lang="en-US" dirty="0" err="1" smtClean="0"/>
              <a:t>Malignitenin</a:t>
            </a:r>
            <a:r>
              <a:rPr lang="en-US" dirty="0" smtClean="0"/>
              <a:t> tipi</a:t>
            </a:r>
          </a:p>
          <a:p>
            <a:r>
              <a:rPr lang="en-US" dirty="0" err="1" smtClean="0"/>
              <a:t>Eşi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mı</a:t>
            </a:r>
            <a:r>
              <a:rPr lang="en-US" dirty="0" smtClean="0"/>
              <a:t> ?</a:t>
            </a:r>
          </a:p>
          <a:p>
            <a:r>
              <a:rPr lang="en-US" dirty="0" err="1" smtClean="0"/>
              <a:t>Maliyet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Sonrasında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Fertiliteyi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Etkileyen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Faktörler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Hastanın</a:t>
            </a:r>
            <a:r>
              <a:rPr lang="en-US" dirty="0" smtClean="0"/>
              <a:t> </a:t>
            </a:r>
            <a:r>
              <a:rPr lang="en-US" dirty="0" err="1" smtClean="0"/>
              <a:t>yaşı</a:t>
            </a:r>
            <a:endParaRPr lang="en-US" dirty="0" smtClean="0"/>
          </a:p>
          <a:p>
            <a:r>
              <a:rPr lang="en-US" dirty="0" smtClean="0"/>
              <a:t>Primer </a:t>
            </a:r>
            <a:r>
              <a:rPr lang="en-US" dirty="0" err="1" smtClean="0"/>
              <a:t>patoloji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prognozu</a:t>
            </a:r>
            <a:endParaRPr lang="en-US" dirty="0" smtClean="0"/>
          </a:p>
          <a:p>
            <a:r>
              <a:rPr lang="en-US" dirty="0" err="1" smtClean="0"/>
              <a:t>Kullanılan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(KT tipi, </a:t>
            </a:r>
            <a:r>
              <a:rPr lang="en-US" dirty="0" err="1" smtClean="0"/>
              <a:t>süresi</a:t>
            </a:r>
            <a:r>
              <a:rPr lang="en-US" dirty="0" smtClean="0"/>
              <a:t>, </a:t>
            </a:r>
            <a:r>
              <a:rPr lang="en-US" dirty="0" err="1" smtClean="0"/>
              <a:t>dozu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Kullanılan</a:t>
            </a:r>
            <a:r>
              <a:rPr lang="en-US" dirty="0" smtClean="0"/>
              <a:t> </a:t>
            </a:r>
            <a:r>
              <a:rPr lang="en-US" dirty="0" err="1" smtClean="0"/>
              <a:t>prezervasyon</a:t>
            </a:r>
            <a:r>
              <a:rPr lang="en-US" dirty="0" smtClean="0"/>
              <a:t> </a:t>
            </a:r>
            <a:r>
              <a:rPr lang="en-US" dirty="0" err="1" smtClean="0"/>
              <a:t>yöntemi</a:t>
            </a:r>
            <a:endParaRPr lang="en-US" dirty="0" smtClean="0"/>
          </a:p>
          <a:p>
            <a:r>
              <a:rPr lang="en-US" dirty="0" err="1" smtClean="0"/>
              <a:t>Yöntemin</a:t>
            </a:r>
            <a:r>
              <a:rPr lang="en-US" dirty="0" smtClean="0"/>
              <a:t> </a:t>
            </a:r>
            <a:r>
              <a:rPr lang="en-US" dirty="0" err="1" smtClean="0"/>
              <a:t>zamanlaması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kran Resmi 2015-05-10 12.18.2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" r="158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67250" y="6572250"/>
            <a:ext cx="343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Roness</a:t>
            </a:r>
            <a:r>
              <a:rPr lang="en-US" dirty="0" smtClean="0"/>
              <a:t> H et. al. Hum Rep Up, 2014</a:t>
            </a:r>
          </a:p>
        </p:txBody>
      </p:sp>
    </p:spTree>
    <p:extLst>
      <p:ext uri="{BB962C8B-B14F-4D97-AF65-F5344CB8AC3E}">
        <p14:creationId xmlns:p14="http://schemas.microsoft.com/office/powerpoint/2010/main" val="2042311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Radyoterapinin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Atomların</a:t>
            </a:r>
            <a:r>
              <a:rPr lang="en-US" dirty="0" smtClean="0"/>
              <a:t> </a:t>
            </a:r>
            <a:r>
              <a:rPr lang="en-US" dirty="0" err="1" smtClean="0"/>
              <a:t>iyonizasyonu</a:t>
            </a:r>
            <a:r>
              <a:rPr lang="en-US" dirty="0" smtClean="0"/>
              <a:t> </a:t>
            </a:r>
            <a:r>
              <a:rPr lang="en-US" dirty="0" err="1" smtClean="0"/>
              <a:t>sonucu</a:t>
            </a:r>
            <a:r>
              <a:rPr lang="en-US" dirty="0" smtClean="0"/>
              <a:t> DNA </a:t>
            </a:r>
            <a:r>
              <a:rPr lang="en-US" dirty="0" err="1" smtClean="0"/>
              <a:t>hasarı</a:t>
            </a:r>
            <a:endParaRPr lang="en-US" dirty="0" smtClean="0"/>
          </a:p>
          <a:p>
            <a:r>
              <a:rPr lang="en-US" dirty="0" err="1" smtClean="0"/>
              <a:t>Hücre</a:t>
            </a:r>
            <a:r>
              <a:rPr lang="en-US" dirty="0" smtClean="0"/>
              <a:t> </a:t>
            </a:r>
            <a:r>
              <a:rPr lang="en-US" dirty="0" err="1" smtClean="0"/>
              <a:t>siklusunu</a:t>
            </a:r>
            <a:r>
              <a:rPr lang="en-US" dirty="0" smtClean="0"/>
              <a:t> </a:t>
            </a:r>
            <a:r>
              <a:rPr lang="en-US" dirty="0" err="1" smtClean="0"/>
              <a:t>apoptozise</a:t>
            </a:r>
            <a:r>
              <a:rPr lang="en-US" dirty="0" smtClean="0"/>
              <a:t> </a:t>
            </a:r>
            <a:r>
              <a:rPr lang="en-US" dirty="0" err="1" smtClean="0"/>
              <a:t>neden</a:t>
            </a:r>
            <a:r>
              <a:rPr lang="en-US" dirty="0" smtClean="0"/>
              <a:t> </a:t>
            </a:r>
            <a:r>
              <a:rPr lang="en-US" dirty="0" err="1" smtClean="0"/>
              <a:t>olacak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bozmak</a:t>
            </a:r>
            <a:endParaRPr lang="en-US" dirty="0" smtClean="0"/>
          </a:p>
          <a:p>
            <a:r>
              <a:rPr lang="en-US" dirty="0" err="1" smtClean="0"/>
              <a:t>Erkek</a:t>
            </a:r>
            <a:endParaRPr lang="en-US" dirty="0" smtClean="0"/>
          </a:p>
          <a:p>
            <a:pPr lvl="1"/>
            <a:r>
              <a:rPr lang="en-US" dirty="0" smtClean="0"/>
              <a:t>6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 smtClean="0"/>
              <a:t>irrev</a:t>
            </a:r>
            <a:r>
              <a:rPr lang="en-US" dirty="0" smtClean="0"/>
              <a:t>. </a:t>
            </a:r>
            <a:r>
              <a:rPr lang="en-US" dirty="0" err="1" smtClean="0"/>
              <a:t>Azoospermi</a:t>
            </a:r>
            <a:endParaRPr lang="en-US" dirty="0" smtClean="0"/>
          </a:p>
          <a:p>
            <a:pPr lvl="1"/>
            <a:r>
              <a:rPr lang="en-US" dirty="0" smtClean="0"/>
              <a:t>3.5 </a:t>
            </a:r>
            <a:r>
              <a:rPr lang="en-US" dirty="0" err="1" smtClean="0"/>
              <a:t>Gy</a:t>
            </a:r>
            <a:r>
              <a:rPr lang="en-US" dirty="0" smtClean="0"/>
              <a:t> rev. (1.5-2 </a:t>
            </a:r>
            <a:r>
              <a:rPr lang="en-US" dirty="0" err="1" smtClean="0"/>
              <a:t>yıl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Kadınlar</a:t>
            </a:r>
            <a:endParaRPr lang="en-US" dirty="0" smtClean="0"/>
          </a:p>
          <a:p>
            <a:pPr lvl="1"/>
            <a:r>
              <a:rPr lang="en-US" dirty="0" smtClean="0"/>
              <a:t>İlk </a:t>
            </a:r>
            <a:r>
              <a:rPr lang="en-US" dirty="0" err="1" smtClean="0"/>
              <a:t>etki</a:t>
            </a:r>
            <a:r>
              <a:rPr lang="en-US" dirty="0" smtClean="0"/>
              <a:t> </a:t>
            </a:r>
            <a:r>
              <a:rPr lang="en-US" dirty="0" err="1" smtClean="0"/>
              <a:t>matur</a:t>
            </a:r>
            <a:r>
              <a:rPr lang="en-US" dirty="0" smtClean="0"/>
              <a:t> </a:t>
            </a:r>
            <a:r>
              <a:rPr lang="en-US" dirty="0" err="1" smtClean="0"/>
              <a:t>foliküllere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endParaRPr lang="en-US" dirty="0" smtClean="0"/>
          </a:p>
          <a:p>
            <a:pPr lvl="1"/>
            <a:r>
              <a:rPr lang="en-US" dirty="0" smtClean="0"/>
              <a:t>LD50 = 2 </a:t>
            </a:r>
            <a:r>
              <a:rPr lang="en-US" dirty="0" err="1" smtClean="0"/>
              <a:t>Gy</a:t>
            </a:r>
            <a:r>
              <a:rPr lang="en-US" dirty="0" smtClean="0"/>
              <a:t>, Primordial </a:t>
            </a:r>
            <a:r>
              <a:rPr lang="en-US" dirty="0" err="1" smtClean="0"/>
              <a:t>foliküller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endParaRPr lang="en-US" dirty="0" smtClean="0"/>
          </a:p>
          <a:p>
            <a:pPr lvl="1"/>
            <a:r>
              <a:rPr lang="en-US" dirty="0" smtClean="0"/>
              <a:t>ESD (</a:t>
            </a:r>
            <a:r>
              <a:rPr lang="en-US" dirty="0" err="1" smtClean="0"/>
              <a:t>Hastların</a:t>
            </a:r>
            <a:r>
              <a:rPr lang="en-US" dirty="0" smtClean="0"/>
              <a:t> %97.5’ini POF’ </a:t>
            </a:r>
            <a:r>
              <a:rPr lang="en-US" dirty="0" err="1" smtClean="0"/>
              <a:t>sokan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)*</a:t>
            </a:r>
          </a:p>
          <a:p>
            <a:pPr lvl="2"/>
            <a:r>
              <a:rPr lang="en-US" dirty="0" smtClean="0"/>
              <a:t>YD : 20.3 </a:t>
            </a:r>
            <a:r>
              <a:rPr lang="en-US" dirty="0" err="1" smtClean="0"/>
              <a:t>Gy</a:t>
            </a:r>
            <a:endParaRPr lang="en-US" dirty="0" smtClean="0"/>
          </a:p>
          <a:p>
            <a:pPr lvl="2"/>
            <a:r>
              <a:rPr lang="en-US" dirty="0" smtClean="0"/>
              <a:t>20 y: 16.5 </a:t>
            </a:r>
            <a:r>
              <a:rPr lang="en-US" dirty="0" err="1" smtClean="0"/>
              <a:t>Gy</a:t>
            </a:r>
            <a:endParaRPr lang="en-US" dirty="0" smtClean="0"/>
          </a:p>
          <a:p>
            <a:pPr lvl="2"/>
            <a:r>
              <a:rPr lang="en-US" dirty="0" smtClean="0"/>
              <a:t>30y: 14.3 </a:t>
            </a:r>
            <a:r>
              <a:rPr lang="en-US" dirty="0" err="1" smtClean="0"/>
              <a:t>Gy</a:t>
            </a:r>
            <a:endParaRPr lang="en-US" dirty="0" smtClean="0"/>
          </a:p>
          <a:p>
            <a:pPr lvl="1"/>
            <a:r>
              <a:rPr lang="en-US" dirty="0" smtClean="0"/>
              <a:t>Uterus </a:t>
            </a:r>
            <a:r>
              <a:rPr lang="en-US" dirty="0" err="1" smtClean="0"/>
              <a:t>üzerine</a:t>
            </a:r>
            <a:r>
              <a:rPr lang="en-US" dirty="0" smtClean="0"/>
              <a:t> </a:t>
            </a:r>
            <a:r>
              <a:rPr lang="en-US" dirty="0" err="1" smtClean="0"/>
              <a:t>olumsuz</a:t>
            </a:r>
            <a:r>
              <a:rPr lang="en-US" dirty="0" smtClean="0"/>
              <a:t> </a:t>
            </a:r>
            <a:r>
              <a:rPr lang="en-US" dirty="0" err="1" smtClean="0"/>
              <a:t>etkileri</a:t>
            </a:r>
            <a:endParaRPr lang="en-US" dirty="0" smtClean="0"/>
          </a:p>
          <a:p>
            <a:pPr lvl="2"/>
            <a:r>
              <a:rPr lang="en-US" dirty="0"/>
              <a:t>I</a:t>
            </a:r>
            <a:r>
              <a:rPr lang="en-US" dirty="0" smtClean="0"/>
              <a:t>UGR</a:t>
            </a:r>
          </a:p>
          <a:p>
            <a:pPr lvl="2"/>
            <a:r>
              <a:rPr lang="en-US" dirty="0" err="1" smtClean="0"/>
              <a:t>Gebelik</a:t>
            </a:r>
            <a:r>
              <a:rPr lang="en-US" dirty="0" smtClean="0"/>
              <a:t> </a:t>
            </a:r>
            <a:r>
              <a:rPr lang="en-US" dirty="0" err="1" smtClean="0"/>
              <a:t>Kaybı</a:t>
            </a:r>
            <a:endParaRPr lang="en-US" dirty="0" smtClean="0"/>
          </a:p>
          <a:p>
            <a:pPr lvl="2"/>
            <a:r>
              <a:rPr lang="en-US" dirty="0" err="1" smtClean="0"/>
              <a:t>Abortus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7231" y="6126163"/>
            <a:ext cx="474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*Wallace W, </a:t>
            </a:r>
            <a:r>
              <a:rPr lang="en-US" dirty="0" err="1"/>
              <a:t>Int</a:t>
            </a:r>
            <a:r>
              <a:rPr lang="en-US" dirty="0"/>
              <a:t> J </a:t>
            </a:r>
            <a:r>
              <a:rPr lang="en-US" dirty="0" err="1" smtClean="0"/>
              <a:t>Radiat</a:t>
            </a:r>
            <a:r>
              <a:rPr lang="en-US" dirty="0" smtClean="0"/>
              <a:t> </a:t>
            </a:r>
            <a:r>
              <a:rPr lang="en-US" dirty="0" err="1"/>
              <a:t>Oncol</a:t>
            </a:r>
            <a:r>
              <a:rPr lang="en-US" dirty="0"/>
              <a:t> </a:t>
            </a:r>
            <a:r>
              <a:rPr lang="en-US" dirty="0" err="1"/>
              <a:t>Biol</a:t>
            </a:r>
            <a:r>
              <a:rPr lang="en-US" dirty="0"/>
              <a:t> </a:t>
            </a:r>
            <a:r>
              <a:rPr lang="en-US" dirty="0" err="1" smtClean="0"/>
              <a:t>Phys</a:t>
            </a:r>
            <a:r>
              <a:rPr lang="en-US" dirty="0" smtClean="0"/>
              <a:t>, 2005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73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Kemoterapinin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Erkekler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Testisler</a:t>
            </a:r>
            <a:r>
              <a:rPr lang="en-US" dirty="0" smtClean="0"/>
              <a:t> </a:t>
            </a:r>
            <a:r>
              <a:rPr lang="en-US" dirty="0" err="1" smtClean="0"/>
              <a:t>overlere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hassas</a:t>
            </a:r>
            <a:endParaRPr lang="en-US" dirty="0" smtClean="0"/>
          </a:p>
          <a:p>
            <a:pPr lvl="1"/>
            <a:r>
              <a:rPr lang="en-US" dirty="0" smtClean="0"/>
              <a:t>Germ </a:t>
            </a:r>
            <a:r>
              <a:rPr lang="en-US" dirty="0" err="1" smtClean="0"/>
              <a:t>hücreleri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hassas</a:t>
            </a:r>
            <a:endParaRPr lang="en-US" dirty="0" smtClean="0"/>
          </a:p>
          <a:p>
            <a:r>
              <a:rPr lang="en-US" dirty="0" err="1" smtClean="0"/>
              <a:t>Kadınlar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Hastanın</a:t>
            </a:r>
            <a:r>
              <a:rPr lang="en-US" dirty="0" smtClean="0"/>
              <a:t> </a:t>
            </a:r>
            <a:r>
              <a:rPr lang="en-US" dirty="0" err="1" smtClean="0"/>
              <a:t>yaşı</a:t>
            </a:r>
            <a:endParaRPr lang="en-US" dirty="0" smtClean="0"/>
          </a:p>
          <a:p>
            <a:pPr lvl="1"/>
            <a:r>
              <a:rPr lang="en-US" dirty="0" err="1" smtClean="0"/>
              <a:t>İlacın</a:t>
            </a:r>
            <a:r>
              <a:rPr lang="en-US" dirty="0" smtClean="0"/>
              <a:t> tipi</a:t>
            </a:r>
          </a:p>
          <a:p>
            <a:pPr lvl="1"/>
            <a:r>
              <a:rPr lang="en-US" dirty="0" err="1" smtClean="0"/>
              <a:t>İlacın</a:t>
            </a:r>
            <a:r>
              <a:rPr lang="en-US" dirty="0" smtClean="0"/>
              <a:t> </a:t>
            </a:r>
            <a:r>
              <a:rPr lang="en-US" dirty="0" err="1" smtClean="0"/>
              <a:t>dozu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0652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Kemoterapotik</a:t>
            </a:r>
            <a:r>
              <a:rPr lang="en-US" dirty="0" smtClean="0"/>
              <a:t> </a:t>
            </a:r>
            <a:r>
              <a:rPr lang="en-US" dirty="0" err="1" smtClean="0"/>
              <a:t>Ajanlar</a:t>
            </a:r>
            <a:endParaRPr lang="en-US" dirty="0"/>
          </a:p>
        </p:txBody>
      </p:sp>
      <p:pic>
        <p:nvPicPr>
          <p:cNvPr id="5" name="Picture 4" descr="Ekran Resmi 2015-05-10 23.57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6000"/>
            <a:ext cx="7620000" cy="52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kran Resmi 2015-05-10 21.44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58" r="-11458"/>
          <a:stretch>
            <a:fillRect/>
          </a:stretch>
        </p:blipFill>
        <p:spPr>
          <a:xfrm>
            <a:off x="-658757" y="450100"/>
            <a:ext cx="10320837" cy="5676063"/>
          </a:xfrm>
        </p:spPr>
      </p:pic>
      <p:sp>
        <p:nvSpPr>
          <p:cNvPr id="5" name="TextBox 4"/>
          <p:cNvSpPr txBox="1"/>
          <p:nvPr/>
        </p:nvSpPr>
        <p:spPr>
          <a:xfrm>
            <a:off x="4855364" y="6349628"/>
            <a:ext cx="358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Roness</a:t>
            </a:r>
            <a:r>
              <a:rPr lang="en-US" dirty="0" smtClean="0"/>
              <a:t> H, Human </a:t>
            </a:r>
            <a:r>
              <a:rPr lang="en-US" dirty="0" err="1" smtClean="0"/>
              <a:t>Reprod</a:t>
            </a:r>
            <a:r>
              <a:rPr lang="en-US" dirty="0" smtClean="0"/>
              <a:t>. Up.,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5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Neden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Artan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r>
              <a:rPr lang="en-US" dirty="0" smtClean="0"/>
              <a:t> </a:t>
            </a:r>
            <a:r>
              <a:rPr lang="en-US" dirty="0" err="1" smtClean="0"/>
              <a:t>insidansı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Kadınların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geç</a:t>
            </a:r>
            <a:r>
              <a:rPr lang="en-US" dirty="0" smtClean="0"/>
              <a:t> </a:t>
            </a:r>
            <a:r>
              <a:rPr lang="en-US" dirty="0" err="1" smtClean="0"/>
              <a:t>yaşta</a:t>
            </a:r>
            <a:r>
              <a:rPr lang="en-US" dirty="0" smtClean="0"/>
              <a:t> </a:t>
            </a:r>
            <a:r>
              <a:rPr lang="en-US" dirty="0" err="1" smtClean="0"/>
              <a:t>gebeliği</a:t>
            </a:r>
            <a:r>
              <a:rPr lang="en-US" dirty="0" smtClean="0"/>
              <a:t> </a:t>
            </a:r>
            <a:r>
              <a:rPr lang="en-US" dirty="0" err="1" smtClean="0"/>
              <a:t>tercih</a:t>
            </a:r>
            <a:r>
              <a:rPr lang="en-US" dirty="0" smtClean="0"/>
              <a:t> </a:t>
            </a:r>
            <a:r>
              <a:rPr lang="en-US" dirty="0" err="1" smtClean="0"/>
              <a:t>etmeleri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Survival </a:t>
            </a:r>
            <a:r>
              <a:rPr lang="en-US" dirty="0" err="1" smtClean="0"/>
              <a:t>arttıkça</a:t>
            </a:r>
            <a:r>
              <a:rPr lang="en-US" dirty="0" smtClean="0"/>
              <a:t> </a:t>
            </a:r>
            <a:r>
              <a:rPr lang="en-US" dirty="0" err="1" smtClean="0"/>
              <a:t>fertilite</a:t>
            </a:r>
            <a:r>
              <a:rPr lang="en-US" dirty="0" smtClean="0"/>
              <a:t> </a:t>
            </a:r>
            <a:r>
              <a:rPr lang="en-US" dirty="0" err="1" smtClean="0"/>
              <a:t>prezervasyonuna</a:t>
            </a:r>
            <a:r>
              <a:rPr lang="en-US" dirty="0" smtClean="0"/>
              <a:t> </a:t>
            </a:r>
            <a:r>
              <a:rPr lang="en-US" dirty="0" err="1" smtClean="0"/>
              <a:t>ihtiyaç</a:t>
            </a:r>
            <a:r>
              <a:rPr lang="en-US" dirty="0" smtClean="0"/>
              <a:t> </a:t>
            </a:r>
            <a:r>
              <a:rPr lang="en-US" dirty="0" err="1" smtClean="0"/>
              <a:t>artmaktadır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Zamanlama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Cerrahi</a:t>
            </a:r>
            <a:r>
              <a:rPr lang="en-US" dirty="0" smtClean="0"/>
              <a:t> + </a:t>
            </a:r>
            <a:r>
              <a:rPr lang="en-US" dirty="0" err="1" smtClean="0"/>
              <a:t>Adjuvan</a:t>
            </a:r>
            <a:r>
              <a:rPr lang="en-US" dirty="0" smtClean="0"/>
              <a:t> KT </a:t>
            </a:r>
            <a:r>
              <a:rPr lang="en-US" dirty="0" err="1" smtClean="0"/>
              <a:t>planlanan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,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interval </a:t>
            </a:r>
            <a:r>
              <a:rPr lang="en-US" dirty="0" err="1" smtClean="0"/>
              <a:t>kullanılabilir</a:t>
            </a:r>
            <a:endParaRPr lang="en-US" dirty="0" smtClean="0"/>
          </a:p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ortasında</a:t>
            </a:r>
            <a:r>
              <a:rPr lang="en-US" dirty="0" smtClean="0"/>
              <a:t> </a:t>
            </a:r>
            <a:r>
              <a:rPr lang="en-US" dirty="0" err="1" smtClean="0"/>
              <a:t>rastgele</a:t>
            </a:r>
            <a:r>
              <a:rPr lang="en-US" dirty="0" smtClean="0"/>
              <a:t> </a:t>
            </a:r>
            <a:r>
              <a:rPr lang="en-US" dirty="0" err="1" smtClean="0"/>
              <a:t>zamanda</a:t>
            </a:r>
            <a:r>
              <a:rPr lang="en-US" dirty="0" smtClean="0"/>
              <a:t> </a:t>
            </a:r>
            <a:r>
              <a:rPr lang="en-US" dirty="0" err="1" smtClean="0"/>
              <a:t>indüksiyon</a:t>
            </a:r>
            <a:r>
              <a:rPr lang="en-US" dirty="0" smtClean="0"/>
              <a:t> </a:t>
            </a:r>
            <a:r>
              <a:rPr lang="en-US" dirty="0" err="1" smtClean="0"/>
              <a:t>başlanabilir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5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kran Resmi 2015-05-10 22.34.4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09" r="-28709"/>
          <a:stretch>
            <a:fillRect/>
          </a:stretch>
        </p:blipFill>
        <p:spPr>
          <a:xfrm>
            <a:off x="-780758" y="458874"/>
            <a:ext cx="10594295" cy="5826454"/>
          </a:xfrm>
        </p:spPr>
      </p:pic>
      <p:sp>
        <p:nvSpPr>
          <p:cNvPr id="5" name="TextBox 4"/>
          <p:cNvSpPr txBox="1"/>
          <p:nvPr/>
        </p:nvSpPr>
        <p:spPr>
          <a:xfrm>
            <a:off x="4067572" y="6373544"/>
            <a:ext cx="431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Cakmak</a:t>
            </a:r>
            <a:r>
              <a:rPr lang="en-US" dirty="0" smtClean="0"/>
              <a:t> H, </a:t>
            </a:r>
            <a:r>
              <a:rPr lang="en-US" u="sng" dirty="0" err="1"/>
              <a:t>Curr</a:t>
            </a:r>
            <a:r>
              <a:rPr lang="en-US" u="sng" dirty="0"/>
              <a:t> </a:t>
            </a:r>
            <a:r>
              <a:rPr lang="en-US" u="sng" dirty="0" err="1"/>
              <a:t>Opin</a:t>
            </a:r>
            <a:r>
              <a:rPr lang="en-US" u="sng" dirty="0"/>
              <a:t> </a:t>
            </a:r>
            <a:r>
              <a:rPr lang="en-US" u="sng" dirty="0" err="1"/>
              <a:t>Obstet</a:t>
            </a:r>
            <a:r>
              <a:rPr lang="en-US" u="sng" dirty="0"/>
              <a:t> Gynecol. </a:t>
            </a:r>
            <a:r>
              <a:rPr lang="en-US" u="sng" dirty="0" smtClean="0"/>
              <a:t>, 2015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83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toğra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9" y="1242913"/>
            <a:ext cx="7910062" cy="488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79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Kullanılacak</a:t>
            </a:r>
            <a:r>
              <a:rPr lang="en-US" dirty="0" smtClean="0"/>
              <a:t> </a:t>
            </a:r>
            <a:r>
              <a:rPr lang="en-US" dirty="0" err="1" smtClean="0"/>
              <a:t>Yöntemler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Erkek</a:t>
            </a:r>
            <a:r>
              <a:rPr lang="en-US" dirty="0" smtClean="0"/>
              <a:t> </a:t>
            </a:r>
            <a:r>
              <a:rPr lang="en-US" dirty="0" err="1" smtClean="0"/>
              <a:t>Hastalar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Sperm </a:t>
            </a:r>
            <a:r>
              <a:rPr lang="en-US" dirty="0" err="1" smtClean="0"/>
              <a:t>Dondurma</a:t>
            </a:r>
            <a:r>
              <a:rPr lang="en-US" dirty="0" smtClean="0"/>
              <a:t> (%20-27 PR)</a:t>
            </a:r>
          </a:p>
          <a:p>
            <a:pPr lvl="2"/>
            <a:r>
              <a:rPr lang="en-US" dirty="0" err="1" smtClean="0"/>
              <a:t>Ejekülasyonla</a:t>
            </a:r>
            <a:r>
              <a:rPr lang="en-US" dirty="0" smtClean="0"/>
              <a:t>. 12</a:t>
            </a:r>
            <a:r>
              <a:rPr lang="en-US" dirty="0"/>
              <a:t>-13 </a:t>
            </a:r>
            <a:r>
              <a:rPr lang="en-US" dirty="0" err="1"/>
              <a:t>yaş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</a:t>
            </a:r>
            <a:r>
              <a:rPr lang="en-US" dirty="0" err="1"/>
              <a:t>dondurulabilir</a:t>
            </a:r>
            <a:r>
              <a:rPr lang="en-US" dirty="0"/>
              <a:t> sperm </a:t>
            </a:r>
            <a:r>
              <a:rPr lang="en-US" dirty="0" err="1"/>
              <a:t>eldesi</a:t>
            </a:r>
            <a:r>
              <a:rPr lang="en-US" dirty="0"/>
              <a:t> </a:t>
            </a:r>
            <a:r>
              <a:rPr lang="en-US" dirty="0" err="1"/>
              <a:t>mümkün</a:t>
            </a:r>
            <a:r>
              <a:rPr lang="en-US" dirty="0"/>
              <a:t> (testis </a:t>
            </a:r>
            <a:r>
              <a:rPr lang="en-US" dirty="0" err="1"/>
              <a:t>hacmi</a:t>
            </a:r>
            <a:r>
              <a:rPr lang="en-US" dirty="0"/>
              <a:t> 10 ml </a:t>
            </a:r>
            <a:r>
              <a:rPr lang="en-US" dirty="0" err="1"/>
              <a:t>sınırı</a:t>
            </a:r>
            <a:r>
              <a:rPr lang="en-US" dirty="0"/>
              <a:t> </a:t>
            </a:r>
            <a:r>
              <a:rPr lang="en-US" dirty="0" err="1"/>
              <a:t>spermatogenez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Elektroejekülasyon</a:t>
            </a:r>
            <a:endParaRPr lang="en-US" dirty="0" smtClean="0"/>
          </a:p>
          <a:p>
            <a:pPr lvl="2"/>
            <a:r>
              <a:rPr lang="en-US" dirty="0" err="1" smtClean="0"/>
              <a:t>Testiküler</a:t>
            </a:r>
            <a:r>
              <a:rPr lang="en-US" dirty="0" smtClean="0"/>
              <a:t> </a:t>
            </a:r>
            <a:r>
              <a:rPr lang="en-US" dirty="0" err="1" smtClean="0"/>
              <a:t>aspirasyon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ekstraksiyon</a:t>
            </a:r>
            <a:endParaRPr lang="en-US" dirty="0" smtClean="0"/>
          </a:p>
          <a:p>
            <a:pPr lvl="1"/>
            <a:r>
              <a:rPr lang="en-US" dirty="0" smtClean="0"/>
              <a:t>Testis </a:t>
            </a:r>
            <a:r>
              <a:rPr lang="en-US" dirty="0" err="1" smtClean="0"/>
              <a:t>Dokusu</a:t>
            </a:r>
            <a:r>
              <a:rPr lang="en-US" dirty="0" smtClean="0"/>
              <a:t> </a:t>
            </a:r>
            <a:r>
              <a:rPr lang="en-US" dirty="0" err="1" smtClean="0"/>
              <a:t>Dondurma</a:t>
            </a:r>
            <a:r>
              <a:rPr lang="en-US" dirty="0" smtClean="0"/>
              <a:t> (</a:t>
            </a:r>
            <a:r>
              <a:rPr lang="en-US" dirty="0" err="1" smtClean="0"/>
              <a:t>Puberte</a:t>
            </a:r>
            <a:r>
              <a:rPr lang="en-US" dirty="0" smtClean="0"/>
              <a:t> </a:t>
            </a:r>
            <a:r>
              <a:rPr lang="en-US" dirty="0" err="1" smtClean="0"/>
              <a:t>öncesi</a:t>
            </a:r>
            <a:r>
              <a:rPr lang="en-US" dirty="0" smtClean="0"/>
              <a:t>, IRB)</a:t>
            </a:r>
          </a:p>
          <a:p>
            <a:pPr lvl="1"/>
            <a:r>
              <a:rPr lang="en-US" dirty="0"/>
              <a:t>Testis </a:t>
            </a:r>
            <a:r>
              <a:rPr lang="en-US" dirty="0" err="1"/>
              <a:t>bx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spermatogonia</a:t>
            </a:r>
            <a:r>
              <a:rPr lang="en-US" dirty="0"/>
              <a:t> </a:t>
            </a:r>
            <a:r>
              <a:rPr lang="en-US" dirty="0" err="1"/>
              <a:t>cryoprezervasyonu</a:t>
            </a:r>
            <a:r>
              <a:rPr lang="en-US" dirty="0"/>
              <a:t> </a:t>
            </a:r>
            <a:r>
              <a:rPr lang="en-US" dirty="0" err="1"/>
              <a:t>denenebilir</a:t>
            </a:r>
            <a:r>
              <a:rPr lang="en-US" dirty="0"/>
              <a:t> (</a:t>
            </a:r>
            <a:r>
              <a:rPr lang="en-US" dirty="0" err="1"/>
              <a:t>Spermatogenez</a:t>
            </a:r>
            <a:r>
              <a:rPr lang="en-US" dirty="0"/>
              <a:t> </a:t>
            </a:r>
            <a:r>
              <a:rPr lang="en-US" dirty="0" err="1"/>
              <a:t>öncesi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kalkanı</a:t>
            </a:r>
            <a:r>
              <a:rPr lang="en-US" dirty="0" smtClean="0"/>
              <a:t> </a:t>
            </a:r>
            <a:r>
              <a:rPr lang="en-US" dirty="0" err="1" smtClean="0"/>
              <a:t>kullanmak</a:t>
            </a:r>
            <a:endParaRPr lang="en-US" dirty="0" smtClean="0"/>
          </a:p>
          <a:p>
            <a:pPr lvl="1"/>
            <a:r>
              <a:rPr lang="en-US" dirty="0" smtClean="0"/>
              <a:t>Donor sperm</a:t>
            </a:r>
          </a:p>
          <a:p>
            <a:pPr lvl="1"/>
            <a:r>
              <a:rPr lang="en-US" dirty="0" err="1" smtClean="0"/>
              <a:t>Evlat</a:t>
            </a:r>
            <a:r>
              <a:rPr lang="en-US" dirty="0" smtClean="0"/>
              <a:t> </a:t>
            </a:r>
            <a:r>
              <a:rPr lang="en-US" dirty="0" err="1" smtClean="0"/>
              <a:t>edinme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err="1">
                <a:solidFill>
                  <a:srgbClr val="800000"/>
                </a:solidFill>
              </a:rPr>
              <a:t>GnRH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analogları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etkisiz</a:t>
            </a:r>
            <a:endParaRPr lang="en-US" dirty="0">
              <a:solidFill>
                <a:srgbClr val="800000"/>
              </a:solidFill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Kullanılabilecek</a:t>
            </a:r>
            <a:r>
              <a:rPr lang="en-US" dirty="0" smtClean="0"/>
              <a:t> </a:t>
            </a:r>
            <a:r>
              <a:rPr lang="en-US" dirty="0" err="1" smtClean="0"/>
              <a:t>Yöntemler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Kadın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endParaRPr lang="en-US" dirty="0" smtClean="0"/>
          </a:p>
          <a:p>
            <a:pPr lvl="1"/>
            <a:r>
              <a:rPr lang="en-US" dirty="0" err="1" smtClean="0"/>
              <a:t>Konservatif</a:t>
            </a:r>
            <a:r>
              <a:rPr lang="en-US" dirty="0" smtClean="0"/>
              <a:t> </a:t>
            </a:r>
            <a:r>
              <a:rPr lang="en-US" dirty="0" err="1" smtClean="0"/>
              <a:t>Jinekolojik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(</a:t>
            </a:r>
            <a:r>
              <a:rPr lang="en-US" dirty="0" err="1" smtClean="0"/>
              <a:t>örn</a:t>
            </a:r>
            <a:r>
              <a:rPr lang="en-US" dirty="0" smtClean="0"/>
              <a:t>: </a:t>
            </a:r>
            <a:r>
              <a:rPr lang="en-US" dirty="0" err="1" smtClean="0"/>
              <a:t>radikal</a:t>
            </a:r>
            <a:r>
              <a:rPr lang="en-US" dirty="0" smtClean="0"/>
              <a:t> </a:t>
            </a:r>
            <a:r>
              <a:rPr lang="en-US" dirty="0" err="1" smtClean="0"/>
              <a:t>trakelektomi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RT</a:t>
            </a:r>
          </a:p>
          <a:p>
            <a:pPr lvl="2"/>
            <a:r>
              <a:rPr lang="en-US" dirty="0" err="1" smtClean="0"/>
              <a:t>Laparoskopik</a:t>
            </a:r>
            <a:r>
              <a:rPr lang="en-US" dirty="0" smtClean="0"/>
              <a:t> Over </a:t>
            </a:r>
            <a:r>
              <a:rPr lang="en-US" dirty="0" err="1" smtClean="0"/>
              <a:t>Suspansiyonu</a:t>
            </a:r>
            <a:r>
              <a:rPr lang="en-US" dirty="0" smtClean="0"/>
              <a:t>; lateral </a:t>
            </a:r>
            <a:r>
              <a:rPr lang="en-US" dirty="0" err="1" smtClean="0"/>
              <a:t>ve</a:t>
            </a:r>
            <a:r>
              <a:rPr lang="en-US" dirty="0" smtClean="0"/>
              <a:t> medial,  </a:t>
            </a:r>
            <a:r>
              <a:rPr lang="en-US" dirty="0" err="1" smtClean="0"/>
              <a:t>ekstoriarizasyon</a:t>
            </a:r>
            <a:r>
              <a:rPr lang="en-US" dirty="0" smtClean="0"/>
              <a:t>(lateral %83 over </a:t>
            </a:r>
            <a:r>
              <a:rPr lang="en-US" dirty="0" err="1" smtClean="0"/>
              <a:t>fnk</a:t>
            </a:r>
            <a:r>
              <a:rPr lang="en-US" dirty="0" smtClean="0"/>
              <a:t> </a:t>
            </a:r>
            <a:r>
              <a:rPr lang="en-US" dirty="0" err="1" smtClean="0"/>
              <a:t>korur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Pelvik</a:t>
            </a:r>
            <a:r>
              <a:rPr lang="en-US" dirty="0" smtClean="0"/>
              <a:t> </a:t>
            </a:r>
            <a:r>
              <a:rPr lang="en-US" dirty="0" err="1" smtClean="0"/>
              <a:t>kalkan</a:t>
            </a:r>
            <a:endParaRPr lang="en-US" dirty="0" smtClean="0"/>
          </a:p>
          <a:p>
            <a:pPr lvl="1"/>
            <a:r>
              <a:rPr lang="en-US" dirty="0" smtClean="0"/>
              <a:t>KT</a:t>
            </a:r>
          </a:p>
          <a:p>
            <a:pPr lvl="2"/>
            <a:r>
              <a:rPr lang="en-US" dirty="0" smtClean="0"/>
              <a:t>Over </a:t>
            </a:r>
            <a:r>
              <a:rPr lang="en-US" dirty="0" err="1" smtClean="0"/>
              <a:t>supresyonu</a:t>
            </a:r>
            <a:r>
              <a:rPr lang="en-US" dirty="0" smtClean="0"/>
              <a:t> (</a:t>
            </a:r>
            <a:r>
              <a:rPr lang="en-US" dirty="0" err="1" smtClean="0"/>
              <a:t>GnRHa</a:t>
            </a:r>
            <a:r>
              <a:rPr lang="en-US" dirty="0" smtClean="0"/>
              <a:t>) (</a:t>
            </a:r>
            <a:r>
              <a:rPr lang="en-US" dirty="0" err="1" smtClean="0"/>
              <a:t>Kanser</a:t>
            </a:r>
            <a:r>
              <a:rPr lang="en-US" dirty="0" smtClean="0"/>
              <a:t> </a:t>
            </a:r>
            <a:r>
              <a:rPr lang="en-US" dirty="0" err="1" smtClean="0"/>
              <a:t>tipine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değişen</a:t>
            </a:r>
            <a:r>
              <a:rPr lang="en-US" dirty="0" smtClean="0"/>
              <a:t> </a:t>
            </a:r>
            <a:r>
              <a:rPr lang="en-US" dirty="0" err="1" smtClean="0"/>
              <a:t>yanıt</a:t>
            </a:r>
            <a:r>
              <a:rPr lang="en-US" dirty="0" smtClean="0"/>
              <a:t>, </a:t>
            </a:r>
            <a:r>
              <a:rPr lang="en-US" dirty="0" err="1" smtClean="0"/>
              <a:t>tartışmalı</a:t>
            </a:r>
            <a:r>
              <a:rPr lang="en-US" dirty="0" smtClean="0"/>
              <a:t> </a:t>
            </a:r>
            <a:r>
              <a:rPr lang="en-US" dirty="0" err="1" smtClean="0"/>
              <a:t>cevap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Antiapoptotik</a:t>
            </a:r>
            <a:r>
              <a:rPr lang="en-US" dirty="0" smtClean="0"/>
              <a:t> </a:t>
            </a:r>
            <a:r>
              <a:rPr lang="en-US" dirty="0" err="1" smtClean="0"/>
              <a:t>ajanlar</a:t>
            </a:r>
            <a:r>
              <a:rPr lang="en-US" dirty="0" smtClean="0"/>
              <a:t> (</a:t>
            </a:r>
            <a:r>
              <a:rPr lang="en-US" dirty="0" err="1" smtClean="0"/>
              <a:t>Sfingozin</a:t>
            </a:r>
            <a:r>
              <a:rPr lang="en-US" dirty="0" smtClean="0"/>
              <a:t> 1 </a:t>
            </a:r>
            <a:r>
              <a:rPr lang="en-US" dirty="0" err="1" smtClean="0"/>
              <a:t>fosfat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Dondurma</a:t>
            </a:r>
            <a:endParaRPr lang="en-US" dirty="0" smtClean="0"/>
          </a:p>
          <a:p>
            <a:pPr lvl="3"/>
            <a:r>
              <a:rPr lang="en-US" dirty="0" err="1" smtClean="0"/>
              <a:t>Embriyo</a:t>
            </a:r>
            <a:endParaRPr lang="en-US" dirty="0" smtClean="0"/>
          </a:p>
          <a:p>
            <a:pPr lvl="3"/>
            <a:r>
              <a:rPr lang="en-US" dirty="0" err="1" smtClean="0"/>
              <a:t>Oosit</a:t>
            </a:r>
            <a:endParaRPr lang="en-US" dirty="0" smtClean="0"/>
          </a:p>
          <a:p>
            <a:pPr lvl="3"/>
            <a:r>
              <a:rPr lang="en-US" dirty="0" smtClean="0"/>
              <a:t>Over </a:t>
            </a:r>
            <a:r>
              <a:rPr lang="en-US" dirty="0" err="1" smtClean="0"/>
              <a:t>dokusu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kran Resmi 2015-05-09 02.30.2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2" b="8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3404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Dondurma</a:t>
            </a:r>
            <a:r>
              <a:rPr lang="en-US" dirty="0" smtClean="0"/>
              <a:t> (</a:t>
            </a:r>
            <a:r>
              <a:rPr lang="en-US" dirty="0" err="1" smtClean="0"/>
              <a:t>Krioprezervasyon</a:t>
            </a:r>
            <a:r>
              <a:rPr lang="en-US" dirty="0" smtClean="0"/>
              <a:t>) </a:t>
            </a:r>
            <a:r>
              <a:rPr lang="en-US" dirty="0" err="1" smtClean="0"/>
              <a:t>Nedir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Biyolojik</a:t>
            </a:r>
            <a:r>
              <a:rPr lang="en-US" dirty="0" smtClean="0"/>
              <a:t> </a:t>
            </a:r>
            <a:r>
              <a:rPr lang="en-US" dirty="0" err="1" smtClean="0"/>
              <a:t>materyallerin</a:t>
            </a:r>
            <a:r>
              <a:rPr lang="en-US" dirty="0" smtClean="0"/>
              <a:t> </a:t>
            </a:r>
            <a:r>
              <a:rPr lang="en-US" dirty="0" err="1" smtClean="0"/>
              <a:t>genelde</a:t>
            </a:r>
            <a:r>
              <a:rPr lang="en-US" dirty="0" smtClean="0"/>
              <a:t> </a:t>
            </a:r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nitrojenle</a:t>
            </a:r>
            <a:r>
              <a:rPr lang="en-US" dirty="0" smtClean="0"/>
              <a:t> </a:t>
            </a:r>
            <a:r>
              <a:rPr lang="en-US" dirty="0" err="1" smtClean="0"/>
              <a:t>dondurularak</a:t>
            </a:r>
            <a:r>
              <a:rPr lang="en-US" dirty="0" smtClean="0"/>
              <a:t> </a:t>
            </a:r>
            <a:r>
              <a:rPr lang="en-US" dirty="0" err="1" smtClean="0"/>
              <a:t>saklanması</a:t>
            </a:r>
            <a:endParaRPr lang="en-US" dirty="0" smtClean="0"/>
          </a:p>
          <a:p>
            <a:r>
              <a:rPr lang="en-US" dirty="0" err="1" smtClean="0"/>
              <a:t>Krioprotektifler</a:t>
            </a:r>
            <a:r>
              <a:rPr lang="en-US" dirty="0" smtClean="0"/>
              <a:t> (Isı </a:t>
            </a:r>
            <a:r>
              <a:rPr lang="en-US" dirty="0" err="1" smtClean="0"/>
              <a:t>azalmasına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hasar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dehidratasyona</a:t>
            </a:r>
            <a:r>
              <a:rPr lang="en-US" dirty="0" smtClean="0"/>
              <a:t> </a:t>
            </a:r>
            <a:r>
              <a:rPr lang="en-US" dirty="0" err="1" smtClean="0"/>
              <a:t>karşı</a:t>
            </a:r>
            <a:r>
              <a:rPr lang="en-US" dirty="0" smtClean="0"/>
              <a:t> </a:t>
            </a:r>
            <a:r>
              <a:rPr lang="en-US" dirty="0" err="1" smtClean="0"/>
              <a:t>korur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Slow freezing</a:t>
            </a:r>
          </a:p>
          <a:p>
            <a:pPr lvl="1"/>
            <a:r>
              <a:rPr lang="en-US" dirty="0" err="1" smtClean="0"/>
              <a:t>Vitrifikasyon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Tarihçesi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1776 – </a:t>
            </a:r>
            <a:r>
              <a:rPr lang="en-US" dirty="0" err="1" smtClean="0"/>
              <a:t>hayvan</a:t>
            </a:r>
            <a:r>
              <a:rPr lang="en-US" dirty="0" smtClean="0"/>
              <a:t> </a:t>
            </a:r>
            <a:r>
              <a:rPr lang="en-US" dirty="0" err="1" smtClean="0"/>
              <a:t>spermi</a:t>
            </a:r>
            <a:r>
              <a:rPr lang="en-US" dirty="0" smtClean="0"/>
              <a:t> </a:t>
            </a:r>
            <a:r>
              <a:rPr lang="en-US" dirty="0" err="1" smtClean="0"/>
              <a:t>yavaş</a:t>
            </a:r>
            <a:r>
              <a:rPr lang="en-US" dirty="0" smtClean="0"/>
              <a:t> </a:t>
            </a:r>
            <a:r>
              <a:rPr lang="en-US" dirty="0" err="1" smtClean="0"/>
              <a:t>dondurma</a:t>
            </a:r>
            <a:endParaRPr lang="en-US" dirty="0" smtClean="0"/>
          </a:p>
          <a:p>
            <a:r>
              <a:rPr lang="en-US" dirty="0" smtClean="0"/>
              <a:t>1938 - </a:t>
            </a:r>
            <a:r>
              <a:rPr lang="en-US" dirty="0" err="1" smtClean="0"/>
              <a:t>yavaş</a:t>
            </a:r>
            <a:r>
              <a:rPr lang="en-US" dirty="0" smtClean="0"/>
              <a:t> </a:t>
            </a:r>
            <a:r>
              <a:rPr lang="en-US" dirty="0" err="1" smtClean="0"/>
              <a:t>dondurma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dondurulan</a:t>
            </a:r>
            <a:r>
              <a:rPr lang="en-US" dirty="0" smtClean="0"/>
              <a:t> </a:t>
            </a:r>
            <a:r>
              <a:rPr lang="en-US" dirty="0" err="1" smtClean="0"/>
              <a:t>hayvan</a:t>
            </a:r>
            <a:r>
              <a:rPr lang="en-US" dirty="0" smtClean="0"/>
              <a:t> </a:t>
            </a:r>
            <a:r>
              <a:rPr lang="en-US" dirty="0" err="1" smtClean="0"/>
              <a:t>spermlerinde</a:t>
            </a:r>
            <a:r>
              <a:rPr lang="en-US" dirty="0" smtClean="0"/>
              <a:t> </a:t>
            </a:r>
            <a:r>
              <a:rPr lang="en-US" dirty="0" err="1" smtClean="0"/>
              <a:t>hareketlilik</a:t>
            </a:r>
            <a:endParaRPr lang="en-US" dirty="0" smtClean="0"/>
          </a:p>
          <a:p>
            <a:r>
              <a:rPr lang="en-US" dirty="0" smtClean="0"/>
              <a:t>1947 – </a:t>
            </a:r>
            <a:r>
              <a:rPr lang="en-US" dirty="0" err="1" smtClean="0"/>
              <a:t>tavşan</a:t>
            </a:r>
            <a:r>
              <a:rPr lang="en-US" dirty="0" smtClean="0"/>
              <a:t> </a:t>
            </a:r>
            <a:r>
              <a:rPr lang="en-US" dirty="0" err="1" smtClean="0"/>
              <a:t>oosit</a:t>
            </a:r>
            <a:r>
              <a:rPr lang="en-US" dirty="0" smtClean="0"/>
              <a:t> </a:t>
            </a:r>
            <a:r>
              <a:rPr lang="en-US" dirty="0" err="1" smtClean="0"/>
              <a:t>cryoprezervasyonu</a:t>
            </a:r>
            <a:endParaRPr lang="en-US" dirty="0" smtClean="0"/>
          </a:p>
          <a:p>
            <a:r>
              <a:rPr lang="en-US" dirty="0" smtClean="0"/>
              <a:t> 1977 – </a:t>
            </a:r>
            <a:r>
              <a:rPr lang="en-US" dirty="0" err="1" smtClean="0"/>
              <a:t>dondurulup</a:t>
            </a:r>
            <a:r>
              <a:rPr lang="en-US" dirty="0" smtClean="0"/>
              <a:t> </a:t>
            </a:r>
            <a:r>
              <a:rPr lang="en-US" dirty="0" err="1" smtClean="0"/>
              <a:t>cozulen</a:t>
            </a:r>
            <a:r>
              <a:rPr lang="en-US" dirty="0" smtClean="0"/>
              <a:t> fare </a:t>
            </a:r>
            <a:r>
              <a:rPr lang="en-US" dirty="0" err="1" smtClean="0"/>
              <a:t>oositleri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canlı</a:t>
            </a:r>
            <a:r>
              <a:rPr lang="en-US" dirty="0" smtClean="0"/>
              <a:t> </a:t>
            </a:r>
            <a:r>
              <a:rPr lang="en-US" dirty="0" err="1" smtClean="0"/>
              <a:t>gebelık</a:t>
            </a:r>
            <a:endParaRPr lang="en-US" dirty="0" smtClean="0"/>
          </a:p>
          <a:p>
            <a:r>
              <a:rPr lang="en-US" dirty="0" smtClean="0"/>
              <a:t>1983 – </a:t>
            </a:r>
            <a:r>
              <a:rPr lang="en-US" dirty="0" err="1" smtClean="0"/>
              <a:t>cryo</a:t>
            </a:r>
            <a:r>
              <a:rPr lang="en-US" dirty="0" smtClean="0"/>
              <a:t> </a:t>
            </a:r>
            <a:r>
              <a:rPr lang="en-US" dirty="0" err="1" smtClean="0"/>
              <a:t>embryolardan</a:t>
            </a:r>
            <a:r>
              <a:rPr lang="en-US" dirty="0" smtClean="0"/>
              <a:t> </a:t>
            </a:r>
            <a:r>
              <a:rPr lang="en-US" dirty="0" err="1" smtClean="0"/>
              <a:t>gebelık</a:t>
            </a:r>
            <a:endParaRPr lang="en-US" dirty="0" smtClean="0"/>
          </a:p>
          <a:p>
            <a:r>
              <a:rPr lang="en-US" dirty="0" smtClean="0"/>
              <a:t>1986 – </a:t>
            </a:r>
            <a:r>
              <a:rPr lang="en-US" dirty="0" err="1" smtClean="0"/>
              <a:t>olgun</a:t>
            </a:r>
            <a:r>
              <a:rPr lang="en-US" dirty="0" smtClean="0"/>
              <a:t> </a:t>
            </a:r>
            <a:r>
              <a:rPr lang="en-US" dirty="0" err="1" smtClean="0"/>
              <a:t>oosit</a:t>
            </a:r>
            <a:r>
              <a:rPr lang="en-US" dirty="0" smtClean="0"/>
              <a:t> </a:t>
            </a:r>
            <a:r>
              <a:rPr lang="en-US" dirty="0" err="1" smtClean="0"/>
              <a:t>cryo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ılk </a:t>
            </a:r>
            <a:r>
              <a:rPr lang="en-US" dirty="0" err="1" smtClean="0"/>
              <a:t>gebelık</a:t>
            </a:r>
            <a:endParaRPr lang="en-US" dirty="0" smtClean="0"/>
          </a:p>
          <a:p>
            <a:r>
              <a:rPr lang="en-US" dirty="0" smtClean="0"/>
              <a:t>1996 – 1999 </a:t>
            </a:r>
            <a:r>
              <a:rPr lang="en-US" dirty="0" err="1" smtClean="0"/>
              <a:t>matur</a:t>
            </a:r>
            <a:r>
              <a:rPr lang="en-US" dirty="0" smtClean="0"/>
              <a:t>/</a:t>
            </a:r>
            <a:r>
              <a:rPr lang="en-US" dirty="0" err="1" smtClean="0"/>
              <a:t>immatur</a:t>
            </a:r>
            <a:r>
              <a:rPr lang="en-US" dirty="0" smtClean="0"/>
              <a:t> </a:t>
            </a:r>
            <a:r>
              <a:rPr lang="en-US" dirty="0" err="1" smtClean="0"/>
              <a:t>oosit</a:t>
            </a:r>
            <a:r>
              <a:rPr lang="en-US" dirty="0" smtClean="0"/>
              <a:t> </a:t>
            </a:r>
            <a:r>
              <a:rPr lang="en-US" dirty="0" err="1" smtClean="0"/>
              <a:t>dondurması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gebelık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7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Embriyo</a:t>
            </a:r>
            <a:r>
              <a:rPr lang="en-US" dirty="0" smtClean="0"/>
              <a:t> </a:t>
            </a:r>
            <a:r>
              <a:rPr lang="en-US" dirty="0" err="1" smtClean="0"/>
              <a:t>Dondurma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yaygın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başarı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uygulanabiliyor</a:t>
            </a:r>
            <a:endParaRPr lang="en-US" dirty="0"/>
          </a:p>
          <a:p>
            <a:r>
              <a:rPr lang="en-US" dirty="0" err="1" smtClean="0"/>
              <a:t>Mens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yaklaşık</a:t>
            </a:r>
            <a:r>
              <a:rPr lang="en-US" dirty="0" smtClean="0"/>
              <a:t> 2 </a:t>
            </a:r>
            <a:r>
              <a:rPr lang="en-US" dirty="0" err="1" smtClean="0"/>
              <a:t>hafta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random </a:t>
            </a:r>
            <a:r>
              <a:rPr lang="en-US" dirty="0" err="1" smtClean="0"/>
              <a:t>başlanabilir</a:t>
            </a:r>
            <a:r>
              <a:rPr lang="en-US" dirty="0" smtClean="0"/>
              <a:t> </a:t>
            </a:r>
          </a:p>
          <a:p>
            <a:r>
              <a:rPr lang="en-US" dirty="0" smtClean="0"/>
              <a:t>SR %90&lt;, PR (%30-40)</a:t>
            </a:r>
          </a:p>
          <a:p>
            <a:r>
              <a:rPr lang="en-US" dirty="0" err="1" smtClean="0"/>
              <a:t>Dezavantajları</a:t>
            </a:r>
            <a:endParaRPr lang="en-US" dirty="0" smtClean="0"/>
          </a:p>
          <a:p>
            <a:pPr lvl="1"/>
            <a:r>
              <a:rPr lang="en-US" dirty="0" err="1" smtClean="0"/>
              <a:t>Hastanın</a:t>
            </a:r>
            <a:r>
              <a:rPr lang="en-US" dirty="0" smtClean="0"/>
              <a:t> </a:t>
            </a:r>
            <a:r>
              <a:rPr lang="en-US" dirty="0" err="1" smtClean="0"/>
              <a:t>eşinin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r>
              <a:rPr lang="en-US" dirty="0" smtClean="0"/>
              <a:t> </a:t>
            </a:r>
            <a:r>
              <a:rPr lang="en-US" dirty="0" err="1" smtClean="0"/>
              <a:t>gerekmekte</a:t>
            </a:r>
            <a:endParaRPr lang="en-US" dirty="0" smtClean="0"/>
          </a:p>
          <a:p>
            <a:pPr lvl="1"/>
            <a:r>
              <a:rPr lang="en-US" dirty="0" err="1" smtClean="0"/>
              <a:t>Çocuk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adölesanlar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seçenek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Ayrılık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başka</a:t>
            </a:r>
            <a:r>
              <a:rPr lang="en-US" dirty="0" smtClean="0"/>
              <a:t> partner </a:t>
            </a:r>
            <a:r>
              <a:rPr lang="en-US" dirty="0" err="1" smtClean="0"/>
              <a:t>durumunda</a:t>
            </a:r>
            <a:r>
              <a:rPr lang="en-US" dirty="0" smtClean="0"/>
              <a:t> problem</a:t>
            </a:r>
          </a:p>
          <a:p>
            <a:pPr lvl="1"/>
            <a:r>
              <a:rPr lang="en-US" dirty="0" smtClean="0"/>
              <a:t>Over </a:t>
            </a:r>
            <a:r>
              <a:rPr lang="en-US" dirty="0" err="1" smtClean="0"/>
              <a:t>stimulasyonu</a:t>
            </a:r>
            <a:r>
              <a:rPr lang="en-US" dirty="0" smtClean="0"/>
              <a:t> </a:t>
            </a:r>
            <a:r>
              <a:rPr lang="en-US" dirty="0" err="1" smtClean="0"/>
              <a:t>ihtiyacı</a:t>
            </a:r>
            <a:endParaRPr lang="en-US" dirty="0" smtClean="0"/>
          </a:p>
          <a:p>
            <a:pPr lvl="1"/>
            <a:r>
              <a:rPr lang="en-US" dirty="0" err="1" smtClean="0"/>
              <a:t>Yüksek</a:t>
            </a:r>
            <a:r>
              <a:rPr lang="en-US" dirty="0" smtClean="0"/>
              <a:t> E2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duyarlı</a:t>
            </a:r>
            <a:r>
              <a:rPr lang="en-US" dirty="0" smtClean="0"/>
              <a:t> </a:t>
            </a:r>
            <a:r>
              <a:rPr lang="en-US" dirty="0" err="1" smtClean="0"/>
              <a:t>tümörlerde</a:t>
            </a:r>
            <a:r>
              <a:rPr lang="en-US" dirty="0" smtClean="0"/>
              <a:t> </a:t>
            </a:r>
            <a:r>
              <a:rPr lang="en-US" dirty="0" err="1" smtClean="0"/>
              <a:t>sorun</a:t>
            </a:r>
            <a:endParaRPr lang="en-US" dirty="0" smtClean="0"/>
          </a:p>
          <a:p>
            <a:pPr lvl="1"/>
            <a:r>
              <a:rPr lang="en-US" dirty="0" err="1" smtClean="0"/>
              <a:t>Stimülasyonda</a:t>
            </a:r>
            <a:r>
              <a:rPr lang="en-US" dirty="0" smtClean="0"/>
              <a:t> </a:t>
            </a:r>
            <a:r>
              <a:rPr lang="en-US" dirty="0" err="1" smtClean="0"/>
              <a:t>Letrazol</a:t>
            </a:r>
            <a:r>
              <a:rPr lang="en-US" dirty="0" smtClean="0"/>
              <a:t>/</a:t>
            </a:r>
            <a:r>
              <a:rPr lang="en-US" dirty="0" err="1" smtClean="0"/>
              <a:t>tamoksifen</a:t>
            </a:r>
            <a:r>
              <a:rPr lang="en-US" dirty="0" smtClean="0"/>
              <a:t> +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Gonadotropin</a:t>
            </a:r>
            <a:r>
              <a:rPr lang="en-US" baseline="30000" dirty="0" smtClean="0"/>
              <a:t>1</a:t>
            </a:r>
          </a:p>
          <a:p>
            <a:endParaRPr lang="en-US" baseline="30000" dirty="0"/>
          </a:p>
          <a:p>
            <a:pPr marL="0" indent="0" algn="r">
              <a:buNone/>
            </a:pPr>
            <a:r>
              <a:rPr lang="en-US" sz="2600" baseline="30000" dirty="0" smtClean="0"/>
              <a:t>1</a:t>
            </a:r>
            <a:r>
              <a:rPr lang="en-US" sz="2600" dirty="0" smtClean="0"/>
              <a:t> </a:t>
            </a:r>
            <a:r>
              <a:rPr lang="en-US" sz="2600" dirty="0" err="1" smtClean="0"/>
              <a:t>Oktay</a:t>
            </a:r>
            <a:r>
              <a:rPr lang="en-US" sz="2600" dirty="0" smtClean="0"/>
              <a:t> K, JCEM, 2006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743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kran Resmi 2015-05-08 00.23.2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" b="929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Hangi</a:t>
            </a:r>
            <a:r>
              <a:rPr lang="en-US" dirty="0"/>
              <a:t> </a:t>
            </a:r>
            <a:r>
              <a:rPr lang="en-US" dirty="0" err="1" smtClean="0"/>
              <a:t>hastalıklar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20850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/>
              <a:t>Erişkin çağı kanserleri (meme, </a:t>
            </a:r>
            <a:r>
              <a:rPr lang="tr-TR" sz="2000" b="1" dirty="0" err="1" smtClean="0"/>
              <a:t>serviks</a:t>
            </a:r>
            <a:r>
              <a:rPr lang="tr-TR" sz="2000" b="1" dirty="0" smtClean="0"/>
              <a:t>)</a:t>
            </a:r>
          </a:p>
          <a:p>
            <a:pPr marL="0" indent="0">
              <a:buNone/>
            </a:pPr>
            <a:endParaRPr lang="tr-TR" sz="2000" b="1" dirty="0" smtClean="0"/>
          </a:p>
          <a:p>
            <a:pPr marL="0" indent="0">
              <a:buNone/>
            </a:pPr>
            <a:endParaRPr lang="tr-TR" sz="2000" b="1" dirty="0" smtClean="0"/>
          </a:p>
          <a:p>
            <a:r>
              <a:rPr lang="tr-TR" sz="2000" b="1" dirty="0" smtClean="0"/>
              <a:t>Çocukluk çağı kanserleri</a:t>
            </a:r>
          </a:p>
          <a:p>
            <a:pPr lvl="1"/>
            <a:r>
              <a:rPr lang="tr-TR" sz="1900" dirty="0" err="1" smtClean="0"/>
              <a:t>Hodgkin’s</a:t>
            </a:r>
            <a:r>
              <a:rPr lang="tr-TR" sz="1900" dirty="0" smtClean="0"/>
              <a:t> ve </a:t>
            </a:r>
            <a:r>
              <a:rPr lang="tr-TR" sz="1900" dirty="0" err="1" smtClean="0"/>
              <a:t>Non-Hodgkin’s</a:t>
            </a:r>
            <a:r>
              <a:rPr lang="tr-TR" sz="1900" dirty="0" smtClean="0"/>
              <a:t> </a:t>
            </a:r>
            <a:r>
              <a:rPr lang="tr-TR" sz="1900" dirty="0" err="1" smtClean="0"/>
              <a:t>lenfoma</a:t>
            </a:r>
            <a:endParaRPr lang="tr-TR" sz="1900" dirty="0" smtClean="0"/>
          </a:p>
          <a:p>
            <a:pPr lvl="1"/>
            <a:r>
              <a:rPr lang="tr-TR" sz="1900" dirty="0" smtClean="0"/>
              <a:t>Lösemiler</a:t>
            </a:r>
          </a:p>
          <a:p>
            <a:pPr lvl="1"/>
            <a:r>
              <a:rPr lang="tr-TR" sz="1900" dirty="0" err="1" smtClean="0"/>
              <a:t>Ewing</a:t>
            </a:r>
            <a:r>
              <a:rPr lang="tr-TR" sz="1900" dirty="0" smtClean="0"/>
              <a:t> sarkomu</a:t>
            </a:r>
          </a:p>
          <a:p>
            <a:pPr lvl="1"/>
            <a:r>
              <a:rPr lang="tr-TR" sz="1900" dirty="0" err="1" smtClean="0"/>
              <a:t>Willms</a:t>
            </a:r>
            <a:r>
              <a:rPr lang="tr-TR" sz="1900" dirty="0" smtClean="0"/>
              <a:t>’ tümörü</a:t>
            </a:r>
          </a:p>
          <a:p>
            <a:pPr lvl="1"/>
            <a:r>
              <a:rPr lang="tr-TR" sz="1900" dirty="0" err="1" smtClean="0"/>
              <a:t>Nöroblastoma</a:t>
            </a:r>
            <a:endParaRPr lang="tr-TR" sz="1900" dirty="0" smtClean="0"/>
          </a:p>
          <a:p>
            <a:pPr lvl="1"/>
            <a:r>
              <a:rPr lang="tr-TR" sz="1900" dirty="0" err="1" smtClean="0"/>
              <a:t>Pelvik</a:t>
            </a:r>
            <a:r>
              <a:rPr lang="tr-TR" sz="1900" dirty="0" smtClean="0"/>
              <a:t> </a:t>
            </a:r>
            <a:r>
              <a:rPr lang="tr-TR" sz="1900" dirty="0" err="1" smtClean="0"/>
              <a:t>osteosarkom</a:t>
            </a:r>
            <a:endParaRPr lang="tr-TR" sz="1900" dirty="0" smtClean="0"/>
          </a:p>
          <a:p>
            <a:pPr lvl="1"/>
            <a:r>
              <a:rPr lang="tr-TR" sz="1900" dirty="0" err="1" smtClean="0"/>
              <a:t>Genital</a:t>
            </a:r>
            <a:r>
              <a:rPr lang="tr-TR" sz="1900" dirty="0" smtClean="0"/>
              <a:t> </a:t>
            </a:r>
            <a:r>
              <a:rPr lang="tr-TR" sz="1900" dirty="0" err="1" smtClean="0"/>
              <a:t>rabdomyosarkom</a:t>
            </a:r>
            <a:endParaRPr lang="tr-TR" sz="1900" dirty="0"/>
          </a:p>
          <a:p>
            <a:pPr lvl="1"/>
            <a:endParaRPr lang="tr-TR" sz="1600" dirty="0" smtClean="0"/>
          </a:p>
          <a:p>
            <a:pPr lvl="1"/>
            <a:endParaRPr lang="tr-TR" sz="1600" dirty="0"/>
          </a:p>
          <a:p>
            <a:pPr lvl="1"/>
            <a:endParaRPr lang="tr-TR" sz="1600" dirty="0" smtClean="0"/>
          </a:p>
          <a:p>
            <a:pPr lvl="1"/>
            <a:endParaRPr lang="tr-TR" sz="1600" dirty="0"/>
          </a:p>
          <a:p>
            <a:r>
              <a:rPr lang="tr-TR" sz="1900" b="1" dirty="0" err="1" smtClean="0"/>
              <a:t>Otoimmün</a:t>
            </a:r>
            <a:r>
              <a:rPr lang="tr-TR" sz="1900" b="1" dirty="0" smtClean="0"/>
              <a:t> ve hematolojik Hastalıklar</a:t>
            </a:r>
          </a:p>
          <a:p>
            <a:pPr lvl="1"/>
            <a:r>
              <a:rPr lang="en-US" sz="1900" dirty="0" err="1" smtClean="0"/>
              <a:t>Sistemik</a:t>
            </a:r>
            <a:r>
              <a:rPr lang="en-US" sz="1900" dirty="0" smtClean="0"/>
              <a:t> lupus </a:t>
            </a:r>
            <a:r>
              <a:rPr lang="en-US" sz="1900" dirty="0" err="1" smtClean="0"/>
              <a:t>eritematosus</a:t>
            </a:r>
            <a:endParaRPr lang="en-US" sz="1900" dirty="0" smtClean="0"/>
          </a:p>
          <a:p>
            <a:pPr lvl="1"/>
            <a:r>
              <a:rPr lang="en-US" sz="1900" dirty="0" err="1" smtClean="0"/>
              <a:t>Behçet</a:t>
            </a:r>
            <a:r>
              <a:rPr lang="en-US" sz="1900" dirty="0" smtClean="0"/>
              <a:t> </a:t>
            </a:r>
            <a:r>
              <a:rPr lang="en-US" sz="1900" dirty="0" err="1" smtClean="0"/>
              <a:t>hastalığı</a:t>
            </a:r>
            <a:endParaRPr lang="en-US" sz="1900" dirty="0" smtClean="0"/>
          </a:p>
          <a:p>
            <a:pPr lvl="1"/>
            <a:r>
              <a:rPr lang="en-US" sz="1900" dirty="0" err="1" smtClean="0"/>
              <a:t>Multipl</a:t>
            </a:r>
            <a:r>
              <a:rPr lang="en-US" sz="1900" dirty="0" smtClean="0"/>
              <a:t> </a:t>
            </a:r>
            <a:r>
              <a:rPr lang="en-US" sz="1900" dirty="0" err="1" smtClean="0"/>
              <a:t>skleros</a:t>
            </a:r>
            <a:endParaRPr lang="en-US" sz="1900" dirty="0" smtClean="0"/>
          </a:p>
          <a:p>
            <a:pPr lvl="1"/>
            <a:r>
              <a:rPr lang="en-US" sz="1900" dirty="0" smtClean="0"/>
              <a:t>Wegener’s </a:t>
            </a:r>
            <a:r>
              <a:rPr lang="en-US" sz="1900" dirty="0" err="1" smtClean="0"/>
              <a:t>vasküliti</a:t>
            </a:r>
            <a:endParaRPr lang="en-US" sz="1900" dirty="0" smtClean="0"/>
          </a:p>
          <a:p>
            <a:pPr lvl="1"/>
            <a:r>
              <a:rPr lang="en-US" sz="1900" dirty="0" err="1" smtClean="0"/>
              <a:t>Otoimmün</a:t>
            </a:r>
            <a:r>
              <a:rPr lang="en-US" sz="1900" dirty="0" smtClean="0"/>
              <a:t> </a:t>
            </a:r>
            <a:r>
              <a:rPr lang="en-US" sz="1900" dirty="0" err="1" smtClean="0"/>
              <a:t>hemolitik</a:t>
            </a:r>
            <a:r>
              <a:rPr lang="en-US" sz="1900" dirty="0" smtClean="0"/>
              <a:t> </a:t>
            </a:r>
            <a:r>
              <a:rPr lang="en-US" sz="1900" dirty="0" err="1" smtClean="0"/>
              <a:t>anemi</a:t>
            </a:r>
            <a:endParaRPr lang="en-US" sz="1900" dirty="0" smtClean="0"/>
          </a:p>
          <a:p>
            <a:pPr lvl="1"/>
            <a:r>
              <a:rPr lang="en-US" sz="1900" dirty="0" smtClean="0"/>
              <a:t>Sickle-cell </a:t>
            </a:r>
          </a:p>
          <a:p>
            <a:pPr lvl="1"/>
            <a:r>
              <a:rPr lang="tr-TR" sz="1900" dirty="0" err="1" smtClean="0"/>
              <a:t>Talasemiler</a:t>
            </a:r>
            <a:endParaRPr lang="tr-TR" sz="1900" dirty="0" smtClean="0"/>
          </a:p>
          <a:p>
            <a:pPr marL="342900" lvl="1" indent="-342900">
              <a:buFont typeface="Arial"/>
              <a:buChar char="•"/>
            </a:pPr>
            <a:r>
              <a:rPr lang="tr-TR" sz="1900" b="1" dirty="0" smtClean="0"/>
              <a:t>Diğer</a:t>
            </a:r>
          </a:p>
          <a:p>
            <a:pPr lvl="1"/>
            <a:r>
              <a:rPr lang="tr-TR" sz="1900" dirty="0" err="1" smtClean="0"/>
              <a:t>Turner</a:t>
            </a:r>
            <a:r>
              <a:rPr lang="tr-TR" sz="1900" dirty="0" smtClean="0"/>
              <a:t> </a:t>
            </a:r>
            <a:r>
              <a:rPr lang="tr-TR" sz="1900" dirty="0" err="1" smtClean="0"/>
              <a:t>syndrome</a:t>
            </a:r>
            <a:endParaRPr lang="tr-TR" sz="1900" dirty="0" smtClean="0"/>
          </a:p>
          <a:p>
            <a:pPr lvl="1"/>
            <a:r>
              <a:rPr lang="tr-TR" sz="1900" dirty="0" err="1" smtClean="0"/>
              <a:t>Galactosemia</a:t>
            </a:r>
            <a:endParaRPr lang="tr-TR" sz="1900" dirty="0" smtClean="0"/>
          </a:p>
          <a:p>
            <a:pPr lvl="1"/>
            <a:r>
              <a:rPr lang="tr-TR" sz="1900" dirty="0" smtClean="0"/>
              <a:t>BRCA </a:t>
            </a:r>
            <a:r>
              <a:rPr lang="tr-TR" sz="1900" dirty="0" err="1" smtClean="0"/>
              <a:t>mutations</a:t>
            </a:r>
            <a:endParaRPr lang="tr-TR" sz="1900" dirty="0" smtClean="0"/>
          </a:p>
          <a:p>
            <a:pPr lvl="1"/>
            <a:r>
              <a:rPr lang="tr-TR" sz="1900" dirty="0" smtClean="0"/>
              <a:t>Solid tümör nedeniyle RT alacak hastalar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14202" y="6296907"/>
            <a:ext cx="3801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Sonmezer</a:t>
            </a:r>
            <a:r>
              <a:rPr lang="en-US" dirty="0" smtClean="0"/>
              <a:t> M, </a:t>
            </a:r>
            <a:r>
              <a:rPr lang="en-US" dirty="0" err="1" smtClean="0"/>
              <a:t>Oktay</a:t>
            </a:r>
            <a:r>
              <a:rPr lang="en-US" dirty="0" smtClean="0"/>
              <a:t> K, </a:t>
            </a:r>
            <a:r>
              <a:rPr lang="en-US" dirty="0" err="1" smtClean="0"/>
              <a:t>UptoDate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Oosit</a:t>
            </a:r>
            <a:r>
              <a:rPr lang="en-US" dirty="0" smtClean="0"/>
              <a:t> </a:t>
            </a:r>
            <a:r>
              <a:rPr lang="en-US" dirty="0" err="1" smtClean="0"/>
              <a:t>Dondurma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Adölesan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eşi</a:t>
            </a:r>
            <a:r>
              <a:rPr lang="en-US" dirty="0" smtClean="0"/>
              <a:t> </a:t>
            </a:r>
            <a:r>
              <a:rPr lang="en-US" dirty="0" err="1" smtClean="0"/>
              <a:t>olmayan</a:t>
            </a:r>
            <a:r>
              <a:rPr lang="en-US" dirty="0" smtClean="0"/>
              <a:t> </a:t>
            </a:r>
            <a:r>
              <a:rPr lang="en-US" dirty="0" err="1" smtClean="0"/>
              <a:t>erişkinlerde</a:t>
            </a:r>
            <a:r>
              <a:rPr lang="en-US" dirty="0" smtClean="0"/>
              <a:t> </a:t>
            </a:r>
            <a:r>
              <a:rPr lang="en-US" dirty="0" err="1" smtClean="0"/>
              <a:t>kullanılabilir</a:t>
            </a:r>
            <a:endParaRPr lang="en-US" dirty="0" smtClean="0"/>
          </a:p>
          <a:p>
            <a:r>
              <a:rPr lang="en-US" dirty="0" err="1"/>
              <a:t>Vitrifikasyon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</a:t>
            </a:r>
            <a:r>
              <a:rPr lang="en-US" dirty="0" err="1"/>
              <a:t>başarı</a:t>
            </a:r>
            <a:r>
              <a:rPr lang="en-US" dirty="0"/>
              <a:t> </a:t>
            </a:r>
            <a:r>
              <a:rPr lang="en-US" dirty="0" err="1"/>
              <a:t>oranları</a:t>
            </a:r>
            <a:r>
              <a:rPr lang="en-US" dirty="0"/>
              <a:t> </a:t>
            </a:r>
            <a:r>
              <a:rPr lang="en-US" dirty="0" err="1"/>
              <a:t>arttı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Yine</a:t>
            </a:r>
            <a:r>
              <a:rPr lang="en-US" dirty="0" smtClean="0"/>
              <a:t> </a:t>
            </a:r>
            <a:r>
              <a:rPr lang="en-US" dirty="0" err="1" smtClean="0"/>
              <a:t>ovulasyon</a:t>
            </a:r>
            <a:r>
              <a:rPr lang="en-US" dirty="0" smtClean="0"/>
              <a:t> </a:t>
            </a:r>
            <a:r>
              <a:rPr lang="en-US" dirty="0" err="1" smtClean="0"/>
              <a:t>indüksiyonu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toplanan</a:t>
            </a:r>
            <a:r>
              <a:rPr lang="en-US" dirty="0"/>
              <a:t> </a:t>
            </a:r>
            <a:r>
              <a:rPr lang="en-US" dirty="0" err="1" smtClean="0"/>
              <a:t>matür</a:t>
            </a:r>
            <a:r>
              <a:rPr lang="en-US" dirty="0" smtClean="0"/>
              <a:t> </a:t>
            </a:r>
            <a:r>
              <a:rPr lang="en-US" dirty="0" err="1" smtClean="0"/>
              <a:t>oositler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endParaRPr lang="en-US" dirty="0" smtClean="0"/>
          </a:p>
          <a:p>
            <a:r>
              <a:rPr lang="en-US" dirty="0" smtClean="0"/>
              <a:t>SR %50-70 </a:t>
            </a:r>
          </a:p>
          <a:p>
            <a:r>
              <a:rPr lang="en-US" dirty="0" smtClean="0"/>
              <a:t>IVM </a:t>
            </a:r>
            <a:r>
              <a:rPr lang="en-US" dirty="0" err="1" smtClean="0"/>
              <a:t>sonrasında</a:t>
            </a:r>
            <a:r>
              <a:rPr lang="en-US" dirty="0" smtClean="0"/>
              <a:t> da </a:t>
            </a:r>
            <a:r>
              <a:rPr lang="en-US" dirty="0" err="1" smtClean="0"/>
              <a:t>dondurulabilir</a:t>
            </a:r>
            <a:r>
              <a:rPr lang="en-US" dirty="0" smtClean="0"/>
              <a:t>. (IR %10-15)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Ekran Resmi 2015-05-10 19.35.25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r="1978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4367746" y="6304248"/>
            <a:ext cx="402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Cil</a:t>
            </a:r>
            <a:r>
              <a:rPr lang="en-US" dirty="0" smtClean="0"/>
              <a:t> AP, Bang H, </a:t>
            </a:r>
            <a:r>
              <a:rPr lang="en-US" dirty="0" err="1" smtClean="0"/>
              <a:t>Oktay</a:t>
            </a:r>
            <a:r>
              <a:rPr lang="en-US" dirty="0" smtClean="0"/>
              <a:t> K, </a:t>
            </a:r>
            <a:r>
              <a:rPr lang="en-US" dirty="0" err="1" smtClean="0"/>
              <a:t>Fertil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teril</a:t>
            </a:r>
            <a:r>
              <a:rPr lang="en-US" dirty="0" smtClean="0"/>
              <a:t>, 2013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29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</a:t>
            </a:r>
            <a:r>
              <a:rPr lang="en-US" dirty="0" err="1" smtClean="0"/>
              <a:t>Dokusu</a:t>
            </a:r>
            <a:r>
              <a:rPr lang="en-US" dirty="0" smtClean="0"/>
              <a:t> </a:t>
            </a:r>
            <a:r>
              <a:rPr lang="en-US" dirty="0" err="1" smtClean="0"/>
              <a:t>Dondurma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Deneyseldir</a:t>
            </a:r>
            <a:r>
              <a:rPr lang="en-US" dirty="0" smtClean="0"/>
              <a:t> (IRB)</a:t>
            </a:r>
          </a:p>
          <a:p>
            <a:r>
              <a:rPr lang="en-US" dirty="0" smtClean="0"/>
              <a:t>30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canlı</a:t>
            </a:r>
            <a:r>
              <a:rPr lang="en-US" dirty="0" smtClean="0"/>
              <a:t> </a:t>
            </a:r>
            <a:r>
              <a:rPr lang="en-US" dirty="0" err="1" smtClean="0"/>
              <a:t>doğum</a:t>
            </a:r>
            <a:r>
              <a:rPr lang="en-US" dirty="0" smtClean="0"/>
              <a:t> </a:t>
            </a:r>
            <a:r>
              <a:rPr lang="en-US" dirty="0" err="1" smtClean="0"/>
              <a:t>rapor</a:t>
            </a:r>
            <a:r>
              <a:rPr lang="en-US" dirty="0" smtClean="0"/>
              <a:t> edilmiş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err="1" smtClean="0"/>
              <a:t>Prepubertal</a:t>
            </a:r>
            <a:r>
              <a:rPr lang="en-US" dirty="0" smtClean="0"/>
              <a:t> </a:t>
            </a:r>
            <a:r>
              <a:rPr lang="en-US" dirty="0" err="1" smtClean="0"/>
              <a:t>çocukalarda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seçenek</a:t>
            </a:r>
            <a:endParaRPr lang="en-US" dirty="0" smtClean="0"/>
          </a:p>
          <a:p>
            <a:r>
              <a:rPr lang="en-US" dirty="0" err="1" smtClean="0"/>
              <a:t>Overlerin</a:t>
            </a:r>
            <a:r>
              <a:rPr lang="en-US" dirty="0" smtClean="0"/>
              <a:t> </a:t>
            </a:r>
            <a:r>
              <a:rPr lang="en-US" dirty="0" err="1" smtClean="0"/>
              <a:t>tamamı</a:t>
            </a:r>
            <a:r>
              <a:rPr lang="en-US" dirty="0" smtClean="0"/>
              <a:t> </a:t>
            </a:r>
            <a:r>
              <a:rPr lang="en-US" dirty="0" err="1" smtClean="0"/>
              <a:t>yada</a:t>
            </a:r>
            <a:r>
              <a:rPr lang="en-US" dirty="0" smtClean="0"/>
              <a:t> </a:t>
            </a:r>
            <a:r>
              <a:rPr lang="en-US" dirty="0" err="1" smtClean="0"/>
              <a:t>kortikal</a:t>
            </a:r>
            <a:r>
              <a:rPr lang="en-US" dirty="0" smtClean="0"/>
              <a:t> </a:t>
            </a:r>
            <a:r>
              <a:rPr lang="en-US" dirty="0" err="1" smtClean="0"/>
              <a:t>stripler</a:t>
            </a:r>
            <a:r>
              <a:rPr lang="en-US" dirty="0" smtClean="0"/>
              <a:t> </a:t>
            </a:r>
            <a:r>
              <a:rPr lang="en-US" dirty="0" err="1" smtClean="0"/>
              <a:t>alınabilir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Sonrasında</a:t>
            </a:r>
            <a:r>
              <a:rPr lang="en-US" dirty="0" smtClean="0"/>
              <a:t> </a:t>
            </a:r>
            <a:r>
              <a:rPr lang="en-US" dirty="0" err="1" smtClean="0"/>
              <a:t>Orto-Heterotopik</a:t>
            </a:r>
            <a:r>
              <a:rPr lang="en-US" dirty="0" smtClean="0"/>
              <a:t> </a:t>
            </a:r>
            <a:r>
              <a:rPr lang="en-US" dirty="0" err="1" smtClean="0"/>
              <a:t>reimplantasyon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IVM</a:t>
            </a:r>
          </a:p>
          <a:p>
            <a:r>
              <a:rPr lang="en-US" dirty="0" err="1"/>
              <a:t>Overe</a:t>
            </a:r>
            <a:r>
              <a:rPr lang="en-US" dirty="0"/>
              <a:t> </a:t>
            </a:r>
            <a:r>
              <a:rPr lang="en-US" dirty="0" err="1"/>
              <a:t>metastaz</a:t>
            </a:r>
            <a:r>
              <a:rPr lang="en-US" dirty="0"/>
              <a:t> </a:t>
            </a:r>
            <a:r>
              <a:rPr lang="en-US" dirty="0" err="1"/>
              <a:t>ihtimali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tümörlerde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 smtClean="0"/>
              <a:t>değil</a:t>
            </a:r>
            <a:endParaRPr lang="en-US" dirty="0" smtClean="0"/>
          </a:p>
          <a:p>
            <a:r>
              <a:rPr lang="en-US" dirty="0" err="1" smtClean="0"/>
              <a:t>Beklemeden</a:t>
            </a:r>
            <a:r>
              <a:rPr lang="en-US" dirty="0" smtClean="0"/>
              <a:t> </a:t>
            </a:r>
            <a:r>
              <a:rPr lang="en-US" dirty="0" err="1" smtClean="0"/>
              <a:t>direkt</a:t>
            </a:r>
            <a:r>
              <a:rPr lang="en-US" dirty="0" smtClean="0"/>
              <a:t> </a:t>
            </a:r>
            <a:r>
              <a:rPr lang="en-US" dirty="0" err="1" smtClean="0"/>
              <a:t>uygulanabilir</a:t>
            </a:r>
            <a:endParaRPr lang="en-US" dirty="0" smtClean="0"/>
          </a:p>
          <a:p>
            <a:r>
              <a:rPr lang="en-US" dirty="0" err="1" smtClean="0"/>
              <a:t>Reimplantasyon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2-8 </a:t>
            </a:r>
            <a:r>
              <a:rPr lang="en-US" dirty="0" err="1" smtClean="0"/>
              <a:t>ayda</a:t>
            </a:r>
            <a:r>
              <a:rPr lang="en-US" dirty="0" smtClean="0"/>
              <a:t> over </a:t>
            </a:r>
            <a:r>
              <a:rPr lang="en-US" dirty="0" err="1" smtClean="0"/>
              <a:t>fonk</a:t>
            </a:r>
            <a:r>
              <a:rPr lang="en-US" dirty="0" smtClean="0"/>
              <a:t>. </a:t>
            </a:r>
            <a:r>
              <a:rPr lang="en-US" dirty="0" err="1"/>
              <a:t>g</a:t>
            </a:r>
            <a:r>
              <a:rPr lang="en-US" dirty="0" err="1" smtClean="0"/>
              <a:t>eri</a:t>
            </a:r>
            <a:r>
              <a:rPr lang="en-US" dirty="0" smtClean="0"/>
              <a:t> </a:t>
            </a:r>
            <a:r>
              <a:rPr lang="en-US" dirty="0" err="1" smtClean="0"/>
              <a:t>döner</a:t>
            </a:r>
            <a:r>
              <a:rPr lang="en-US" dirty="0" smtClean="0"/>
              <a:t>, 7 </a:t>
            </a:r>
            <a:r>
              <a:rPr lang="en-US" dirty="0" err="1" smtClean="0"/>
              <a:t>yıla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kalır</a:t>
            </a:r>
            <a:endParaRPr lang="en-US" dirty="0"/>
          </a:p>
          <a:p>
            <a:endParaRPr lang="en-US" dirty="0" smtClean="0"/>
          </a:p>
          <a:p>
            <a:pPr marL="0" indent="0" algn="r">
              <a:buNone/>
            </a:pPr>
            <a:r>
              <a:rPr lang="en-US" sz="2400" baseline="30000" dirty="0" smtClean="0"/>
              <a:t>1</a:t>
            </a:r>
            <a:r>
              <a:rPr lang="en-US" sz="2400" dirty="0"/>
              <a:t> </a:t>
            </a:r>
            <a:r>
              <a:rPr lang="en-US" sz="2400" dirty="0" err="1"/>
              <a:t>Nalini</a:t>
            </a:r>
            <a:r>
              <a:rPr lang="en-US" sz="2400" dirty="0"/>
              <a:t> </a:t>
            </a:r>
            <a:r>
              <a:rPr lang="en-US" sz="2400" dirty="0" err="1"/>
              <a:t>Mahajan</a:t>
            </a:r>
            <a:r>
              <a:rPr lang="en-US" sz="2400" dirty="0"/>
              <a:t>, J Hum </a:t>
            </a:r>
            <a:r>
              <a:rPr lang="en-US" sz="2400" dirty="0" err="1"/>
              <a:t>Reprod</a:t>
            </a:r>
            <a:r>
              <a:rPr lang="en-US" sz="2400" dirty="0"/>
              <a:t> </a:t>
            </a:r>
            <a:r>
              <a:rPr lang="en-US" sz="2400" dirty="0" err="1"/>
              <a:t>Sci</a:t>
            </a:r>
            <a:r>
              <a:rPr lang="en-US" sz="2400" dirty="0"/>
              <a:t>, 2015</a:t>
            </a:r>
          </a:p>
          <a:p>
            <a:pPr marL="0" indent="0" algn="r">
              <a:buNone/>
            </a:pPr>
            <a:endParaRPr lang="en-US" baseline="30000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Menstruasyon</a:t>
            </a:r>
            <a:r>
              <a:rPr lang="en-US" dirty="0" smtClean="0"/>
              <a:t> </a:t>
            </a:r>
            <a:r>
              <a:rPr lang="en-US" dirty="0" err="1" smtClean="0"/>
              <a:t>Süpresyonu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GnRH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nologları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GnRH</a:t>
            </a:r>
            <a:r>
              <a:rPr lang="en-US" dirty="0" smtClean="0"/>
              <a:t> </a:t>
            </a:r>
            <a:r>
              <a:rPr lang="en-US" dirty="0" err="1" smtClean="0"/>
              <a:t>analogları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Tedaviden</a:t>
            </a:r>
            <a:r>
              <a:rPr lang="en-US" dirty="0" smtClean="0"/>
              <a:t> 2-4 </a:t>
            </a:r>
            <a:r>
              <a:rPr lang="en-US" dirty="0" err="1" smtClean="0"/>
              <a:t>hft</a:t>
            </a:r>
            <a:r>
              <a:rPr lang="en-US" dirty="0" smtClean="0"/>
              <a:t> </a:t>
            </a:r>
            <a:r>
              <a:rPr lang="en-US" dirty="0" err="1" smtClean="0"/>
              <a:t>önce</a:t>
            </a:r>
            <a:r>
              <a:rPr lang="en-US" dirty="0" smtClean="0"/>
              <a:t> </a:t>
            </a:r>
            <a:r>
              <a:rPr lang="en-US" dirty="0" err="1" smtClean="0"/>
              <a:t>başlanır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sırasında</a:t>
            </a:r>
            <a:endParaRPr lang="en-US" dirty="0"/>
          </a:p>
          <a:p>
            <a:pPr lvl="1"/>
            <a:r>
              <a:rPr lang="en-US" dirty="0" smtClean="0"/>
              <a:t>FSH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smtClean="0"/>
              <a:t>Over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akımını</a:t>
            </a:r>
            <a:r>
              <a:rPr lang="en-US" dirty="0" smtClean="0"/>
              <a:t> </a:t>
            </a:r>
            <a:r>
              <a:rPr lang="en-US" dirty="0" err="1" smtClean="0"/>
              <a:t>azaltıp</a:t>
            </a:r>
            <a:r>
              <a:rPr lang="en-US" dirty="0" smtClean="0"/>
              <a:t> </a:t>
            </a:r>
            <a:r>
              <a:rPr lang="en-US" dirty="0" err="1" smtClean="0"/>
              <a:t>kx</a:t>
            </a:r>
            <a:r>
              <a:rPr lang="en-US" dirty="0" smtClean="0"/>
              <a:t> </a:t>
            </a:r>
            <a:r>
              <a:rPr lang="en-US" dirty="0" err="1" smtClean="0"/>
              <a:t>etkisini</a:t>
            </a:r>
            <a:r>
              <a:rPr lang="en-US" dirty="0" smtClean="0"/>
              <a:t> </a:t>
            </a:r>
            <a:r>
              <a:rPr lang="en-US" dirty="0" err="1" smtClean="0"/>
              <a:t>azaltabilir</a:t>
            </a:r>
            <a:endParaRPr lang="en-US" dirty="0" smtClean="0"/>
          </a:p>
          <a:p>
            <a:pPr lvl="1"/>
            <a:r>
              <a:rPr lang="en-US" dirty="0" err="1" smtClean="0"/>
              <a:t>Sfingozin</a:t>
            </a:r>
            <a:r>
              <a:rPr lang="en-US" dirty="0" smtClean="0"/>
              <a:t> 1 </a:t>
            </a:r>
            <a:r>
              <a:rPr lang="en-US" dirty="0" err="1" smtClean="0"/>
              <a:t>fosfat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antiapoptotik</a:t>
            </a:r>
            <a:r>
              <a:rPr lang="en-US" dirty="0" smtClean="0"/>
              <a:t> </a:t>
            </a:r>
            <a:r>
              <a:rPr lang="en-US" dirty="0" err="1" smtClean="0"/>
              <a:t>moleküleri</a:t>
            </a:r>
            <a:r>
              <a:rPr lang="en-US" dirty="0" smtClean="0"/>
              <a:t> </a:t>
            </a:r>
            <a:r>
              <a:rPr lang="en-US" dirty="0" err="1" smtClean="0"/>
              <a:t>arttırabilir</a:t>
            </a:r>
            <a:endParaRPr lang="en-US" dirty="0" smtClean="0"/>
          </a:p>
          <a:p>
            <a:r>
              <a:rPr lang="en-US" dirty="0" err="1" smtClean="0"/>
              <a:t>Tartışmalı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halen</a:t>
            </a:r>
            <a:r>
              <a:rPr lang="en-US" dirty="0" smtClean="0"/>
              <a:t> </a:t>
            </a:r>
            <a:r>
              <a:rPr lang="en-US" dirty="0" err="1" smtClean="0"/>
              <a:t>deneysel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kabul</a:t>
            </a:r>
            <a:r>
              <a:rPr lang="en-US" dirty="0" smtClean="0"/>
              <a:t> </a:t>
            </a:r>
            <a:r>
              <a:rPr lang="en-US" dirty="0" err="1" smtClean="0"/>
              <a:t>edilir</a:t>
            </a:r>
            <a:endParaRPr lang="en-US" dirty="0" smtClean="0"/>
          </a:p>
          <a:p>
            <a:pPr lvl="1"/>
            <a:r>
              <a:rPr lang="en-US" dirty="0" smtClean="0"/>
              <a:t>Her </a:t>
            </a:r>
            <a:r>
              <a:rPr lang="en-US" dirty="0" err="1" smtClean="0"/>
              <a:t>kanser</a:t>
            </a:r>
            <a:r>
              <a:rPr lang="en-US" dirty="0" smtClean="0"/>
              <a:t> </a:t>
            </a:r>
            <a:r>
              <a:rPr lang="en-US" dirty="0" err="1" smtClean="0"/>
              <a:t>türünde</a:t>
            </a:r>
            <a:r>
              <a:rPr lang="en-US" dirty="0" smtClean="0"/>
              <a:t> </a:t>
            </a:r>
            <a:r>
              <a:rPr lang="en-US" dirty="0" err="1" smtClean="0"/>
              <a:t>etkinlik</a:t>
            </a:r>
            <a:r>
              <a:rPr lang="en-US" dirty="0" smtClean="0"/>
              <a:t> </a:t>
            </a:r>
            <a:r>
              <a:rPr lang="en-US" dirty="0" err="1" smtClean="0"/>
              <a:t>gösterilememiş</a:t>
            </a:r>
            <a:endParaRPr lang="en-US" dirty="0" smtClean="0"/>
          </a:p>
          <a:p>
            <a:pPr lvl="1"/>
            <a:r>
              <a:rPr lang="en-US" dirty="0" smtClean="0"/>
              <a:t>Meta-</a:t>
            </a:r>
            <a:r>
              <a:rPr lang="en-US" dirty="0" err="1" smtClean="0"/>
              <a:t>analizlerde</a:t>
            </a:r>
            <a:r>
              <a:rPr lang="en-US" dirty="0" smtClean="0"/>
              <a:t> </a:t>
            </a:r>
            <a:r>
              <a:rPr lang="en-US" dirty="0" err="1" smtClean="0"/>
              <a:t>faydası</a:t>
            </a:r>
            <a:r>
              <a:rPr lang="en-US" dirty="0" smtClean="0"/>
              <a:t> net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konulamamıştır</a:t>
            </a:r>
            <a:r>
              <a:rPr lang="en-US" dirty="0" smtClean="0"/>
              <a:t> 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dirty="0" err="1" smtClean="0"/>
              <a:t>Faydası</a:t>
            </a:r>
            <a:r>
              <a:rPr lang="en-US" dirty="0" smtClean="0"/>
              <a:t> </a:t>
            </a:r>
            <a:r>
              <a:rPr lang="en-US" dirty="0" err="1" smtClean="0"/>
              <a:t>kanıtlanana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,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prezervasyon</a:t>
            </a:r>
            <a:r>
              <a:rPr lang="en-US" dirty="0" smtClean="0"/>
              <a:t> </a:t>
            </a:r>
            <a:r>
              <a:rPr lang="en-US" dirty="0" err="1" smtClean="0"/>
              <a:t>yöntemlerine</a:t>
            </a:r>
            <a:r>
              <a:rPr lang="en-US" dirty="0" smtClean="0"/>
              <a:t> </a:t>
            </a:r>
            <a:r>
              <a:rPr lang="en-US" dirty="0" err="1" smtClean="0"/>
              <a:t>ek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önerilmelidir</a:t>
            </a:r>
            <a:r>
              <a:rPr lang="en-US" dirty="0" smtClean="0"/>
              <a:t>.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 algn="r">
              <a:buNone/>
            </a:pPr>
            <a:r>
              <a:rPr lang="en-US" sz="2200" baseline="30000" dirty="0" smtClean="0"/>
              <a:t>1</a:t>
            </a:r>
            <a:r>
              <a:rPr lang="en-US" sz="2200" dirty="0" smtClean="0"/>
              <a:t> Del </a:t>
            </a:r>
            <a:r>
              <a:rPr lang="en-US" sz="2200" dirty="0" err="1" smtClean="0"/>
              <a:t>Mastro</a:t>
            </a:r>
            <a:r>
              <a:rPr lang="en-US" sz="2200" dirty="0" smtClean="0"/>
              <a:t>, Cancer Treat Rev, 2014</a:t>
            </a:r>
          </a:p>
          <a:p>
            <a:pPr marL="457200" lvl="1" indent="0" algn="r">
              <a:buNone/>
            </a:pPr>
            <a:r>
              <a:rPr lang="en-US" sz="2200" baseline="30000" dirty="0" smtClean="0"/>
              <a:t>2</a:t>
            </a:r>
            <a:r>
              <a:rPr lang="en-US" sz="2200" dirty="0" smtClean="0"/>
              <a:t> </a:t>
            </a:r>
            <a:r>
              <a:rPr lang="en-US" sz="2200" dirty="0" err="1" smtClean="0"/>
              <a:t>Vitek</a:t>
            </a:r>
            <a:r>
              <a:rPr lang="en-US" sz="2200" dirty="0" smtClean="0"/>
              <a:t> WS, </a:t>
            </a:r>
            <a:r>
              <a:rPr lang="en-US" sz="2200" dirty="0" err="1" smtClean="0"/>
              <a:t>Fertil</a:t>
            </a:r>
            <a:r>
              <a:rPr lang="en-US" sz="2200" dirty="0" smtClean="0"/>
              <a:t> </a:t>
            </a:r>
            <a:r>
              <a:rPr lang="en-US" sz="2200" dirty="0" err="1" smtClean="0"/>
              <a:t>Steril</a:t>
            </a:r>
            <a:r>
              <a:rPr lang="en-US" sz="2200" dirty="0" smtClean="0"/>
              <a:t>, 2014</a:t>
            </a:r>
          </a:p>
          <a:p>
            <a:pPr marL="457200" lvl="1" indent="0" algn="r">
              <a:buNone/>
            </a:pPr>
            <a:r>
              <a:rPr lang="en-US" sz="2200" baseline="30000" dirty="0"/>
              <a:t>3</a:t>
            </a:r>
            <a:r>
              <a:rPr lang="en-US" sz="2200" dirty="0" smtClean="0"/>
              <a:t> </a:t>
            </a:r>
            <a:r>
              <a:rPr lang="en-US" sz="2200" dirty="0" err="1" smtClean="0"/>
              <a:t>Roness</a:t>
            </a:r>
            <a:r>
              <a:rPr lang="en-US" sz="2200" dirty="0" smtClean="0"/>
              <a:t> et al, Hum </a:t>
            </a:r>
            <a:r>
              <a:rPr lang="en-US" sz="2200" dirty="0" err="1" smtClean="0"/>
              <a:t>Reprod</a:t>
            </a:r>
            <a:r>
              <a:rPr lang="en-US" sz="2200" dirty="0" smtClean="0"/>
              <a:t> Update, 2014</a:t>
            </a:r>
          </a:p>
          <a:p>
            <a:pPr marL="457200" lvl="1" indent="0" algn="r">
              <a:buNone/>
            </a:pPr>
            <a:r>
              <a:rPr lang="en-US" sz="2200" baseline="30000" dirty="0" smtClean="0"/>
              <a:t>4 </a:t>
            </a:r>
            <a:r>
              <a:rPr lang="en-US" sz="2200" dirty="0" smtClean="0"/>
              <a:t>ASRM committee opinion, 2013</a:t>
            </a:r>
            <a:endParaRPr lang="en-US" sz="22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4452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kran Resmi 2015-05-08 11.46.46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28" r="-19128"/>
          <a:stretch>
            <a:fillRect/>
          </a:stretch>
        </p:blipFill>
        <p:spPr>
          <a:xfrm>
            <a:off x="-474001" y="495665"/>
            <a:ext cx="10012667" cy="5506581"/>
          </a:xfrm>
        </p:spPr>
      </p:pic>
    </p:spTree>
    <p:extLst>
      <p:ext uri="{BB962C8B-B14F-4D97-AF65-F5344CB8AC3E}">
        <p14:creationId xmlns:p14="http://schemas.microsoft.com/office/powerpoint/2010/main" val="29942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Etik</a:t>
            </a:r>
            <a:r>
              <a:rPr lang="en-US" dirty="0" smtClean="0"/>
              <a:t> </a:t>
            </a:r>
            <a:r>
              <a:rPr lang="en-US" dirty="0" err="1" smtClean="0"/>
              <a:t>Problemler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Hastaların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kısmı</a:t>
            </a:r>
            <a:r>
              <a:rPr lang="en-US" dirty="0" smtClean="0"/>
              <a:t> </a:t>
            </a:r>
            <a:r>
              <a:rPr lang="en-US" dirty="0" err="1" smtClean="0"/>
              <a:t>dini</a:t>
            </a:r>
            <a:r>
              <a:rPr lang="en-US" dirty="0"/>
              <a:t>/</a:t>
            </a:r>
            <a:r>
              <a:rPr lang="en-US" dirty="0" err="1" smtClean="0"/>
              <a:t>etik</a:t>
            </a:r>
            <a:r>
              <a:rPr lang="en-US" dirty="0" smtClean="0"/>
              <a:t> </a:t>
            </a:r>
            <a:r>
              <a:rPr lang="en-US" dirty="0" err="1" smtClean="0"/>
              <a:t>sebeplerle</a:t>
            </a:r>
            <a:r>
              <a:rPr lang="en-US" dirty="0" smtClean="0"/>
              <a:t> embryo </a:t>
            </a:r>
            <a:r>
              <a:rPr lang="en-US" dirty="0" err="1" smtClean="0"/>
              <a:t>dondurmaya</a:t>
            </a:r>
            <a:r>
              <a:rPr lang="en-US" dirty="0" smtClean="0"/>
              <a:t> </a:t>
            </a:r>
            <a:r>
              <a:rPr lang="en-US" dirty="0" err="1" smtClean="0"/>
              <a:t>karşı</a:t>
            </a:r>
            <a:endParaRPr lang="en-US" dirty="0" smtClean="0"/>
          </a:p>
          <a:p>
            <a:pPr algn="just"/>
            <a:r>
              <a:rPr lang="en-US" dirty="0" err="1" smtClean="0"/>
              <a:t>Hastaların</a:t>
            </a:r>
            <a:r>
              <a:rPr lang="en-US" dirty="0" smtClean="0"/>
              <a:t> </a:t>
            </a:r>
            <a:r>
              <a:rPr lang="en-US" dirty="0" err="1" smtClean="0"/>
              <a:t>kaybı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dondurulan</a:t>
            </a:r>
            <a:r>
              <a:rPr lang="en-US" dirty="0" smtClean="0"/>
              <a:t> </a:t>
            </a:r>
            <a:r>
              <a:rPr lang="en-US" dirty="0" err="1" smtClean="0"/>
              <a:t>embryoların</a:t>
            </a:r>
            <a:r>
              <a:rPr lang="en-US" dirty="0" smtClean="0"/>
              <a:t> </a:t>
            </a:r>
            <a:r>
              <a:rPr lang="en-US" dirty="0" err="1" smtClean="0"/>
              <a:t>kullanılması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imhası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problemler</a:t>
            </a:r>
            <a:r>
              <a:rPr lang="en-US" dirty="0" smtClean="0"/>
              <a:t> </a:t>
            </a:r>
          </a:p>
          <a:p>
            <a:pPr algn="just"/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küçük</a:t>
            </a:r>
            <a:r>
              <a:rPr lang="en-US" dirty="0" smtClean="0"/>
              <a:t> </a:t>
            </a:r>
            <a:r>
              <a:rPr lang="en-US" dirty="0" err="1" smtClean="0"/>
              <a:t>yaştaki</a:t>
            </a:r>
            <a:r>
              <a:rPr lang="en-US" dirty="0" smtClean="0"/>
              <a:t> </a:t>
            </a:r>
            <a:r>
              <a:rPr lang="en-US" dirty="0" err="1" smtClean="0"/>
              <a:t>çocuklardan</a:t>
            </a:r>
            <a:r>
              <a:rPr lang="en-US" dirty="0" smtClean="0"/>
              <a:t> </a:t>
            </a:r>
            <a:r>
              <a:rPr lang="en-US" dirty="0" err="1" smtClean="0"/>
              <a:t>onam</a:t>
            </a:r>
            <a:r>
              <a:rPr lang="en-US" dirty="0" smtClean="0"/>
              <a:t> </a:t>
            </a:r>
            <a:r>
              <a:rPr lang="en-US" dirty="0" err="1" smtClean="0"/>
              <a:t>alınma</a:t>
            </a:r>
            <a:r>
              <a:rPr lang="en-US" dirty="0" smtClean="0"/>
              <a:t>, </a:t>
            </a:r>
            <a:r>
              <a:rPr lang="en-US" dirty="0" err="1" smtClean="0"/>
              <a:t>güçlüğü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çocuklara</a:t>
            </a:r>
            <a:r>
              <a:rPr lang="en-US" dirty="0" smtClean="0"/>
              <a:t> </a:t>
            </a:r>
            <a:r>
              <a:rPr lang="en-US" dirty="0" err="1" smtClean="0"/>
              <a:t>ek</a:t>
            </a:r>
            <a:r>
              <a:rPr lang="en-US" dirty="0" smtClean="0"/>
              <a:t> </a:t>
            </a:r>
            <a:r>
              <a:rPr lang="en-US" dirty="0" err="1" smtClean="0"/>
              <a:t>morbidite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Ülkemizde</a:t>
            </a:r>
            <a:r>
              <a:rPr lang="en-US" dirty="0" smtClean="0"/>
              <a:t> Durum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30.9.2014 </a:t>
            </a:r>
            <a:r>
              <a:rPr lang="en-US" dirty="0" err="1" smtClean="0"/>
              <a:t>tarihinde</a:t>
            </a:r>
            <a:r>
              <a:rPr lang="en-US" dirty="0" smtClean="0"/>
              <a:t> </a:t>
            </a:r>
            <a:r>
              <a:rPr lang="en-US" dirty="0" err="1" smtClean="0"/>
              <a:t>Resmi</a:t>
            </a:r>
            <a:r>
              <a:rPr lang="en-US" dirty="0" smtClean="0"/>
              <a:t> </a:t>
            </a:r>
            <a:r>
              <a:rPr lang="en-US" dirty="0" err="1" smtClean="0"/>
              <a:t>Gazetede</a:t>
            </a:r>
            <a:r>
              <a:rPr lang="en-US" dirty="0" smtClean="0"/>
              <a:t> </a:t>
            </a:r>
            <a:r>
              <a:rPr lang="en-US" dirty="0" err="1" smtClean="0"/>
              <a:t>yayımlanan</a:t>
            </a:r>
            <a:r>
              <a:rPr lang="en-US" dirty="0" smtClean="0"/>
              <a:t> </a:t>
            </a:r>
            <a:r>
              <a:rPr lang="en-US" dirty="0" err="1" smtClean="0"/>
              <a:t>Üremeye</a:t>
            </a:r>
            <a:r>
              <a:rPr lang="en-US" dirty="0" smtClean="0"/>
              <a:t> </a:t>
            </a:r>
            <a:r>
              <a:rPr lang="en-US" dirty="0" err="1" smtClean="0"/>
              <a:t>Yardımcı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Uygulamaları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Üremeye</a:t>
            </a:r>
            <a:r>
              <a:rPr lang="en-US" dirty="0" smtClean="0"/>
              <a:t> </a:t>
            </a:r>
            <a:r>
              <a:rPr lang="en-US" dirty="0" err="1" smtClean="0"/>
              <a:t>Yardımcı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Merkezleri</a:t>
            </a:r>
            <a:r>
              <a:rPr lang="en-US" dirty="0" smtClean="0"/>
              <a:t> </a:t>
            </a:r>
            <a:r>
              <a:rPr lang="en-US" dirty="0" err="1" smtClean="0"/>
              <a:t>Hakkındaki</a:t>
            </a:r>
            <a:r>
              <a:rPr lang="en-US" dirty="0" smtClean="0"/>
              <a:t> </a:t>
            </a:r>
            <a:r>
              <a:rPr lang="en-US" dirty="0" err="1" smtClean="0"/>
              <a:t>Yönetmelik</a:t>
            </a:r>
            <a:r>
              <a:rPr lang="en-US" dirty="0" smtClean="0"/>
              <a:t>;</a:t>
            </a:r>
          </a:p>
          <a:p>
            <a:pPr lvl="1" algn="just"/>
            <a:r>
              <a:rPr lang="en-US" dirty="0" err="1" smtClean="0"/>
              <a:t>Tıbbi</a:t>
            </a:r>
            <a:r>
              <a:rPr lang="en-US" dirty="0" smtClean="0"/>
              <a:t> </a:t>
            </a:r>
            <a:r>
              <a:rPr lang="en-US" dirty="0" err="1" smtClean="0"/>
              <a:t>zorunluluk</a:t>
            </a:r>
            <a:r>
              <a:rPr lang="en-US" dirty="0" smtClean="0"/>
              <a:t> </a:t>
            </a:r>
            <a:r>
              <a:rPr lang="en-US" dirty="0" err="1" smtClean="0"/>
              <a:t>hallerinde</a:t>
            </a:r>
            <a:r>
              <a:rPr lang="en-US" dirty="0" smtClean="0"/>
              <a:t> gonad </a:t>
            </a:r>
            <a:r>
              <a:rPr lang="en-US" dirty="0" err="1" smtClean="0"/>
              <a:t>dokularının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üreme</a:t>
            </a:r>
            <a:r>
              <a:rPr lang="en-US" dirty="0" smtClean="0"/>
              <a:t> </a:t>
            </a:r>
            <a:r>
              <a:rPr lang="en-US" dirty="0" err="1" smtClean="0"/>
              <a:t>hücrelerinin</a:t>
            </a:r>
            <a:r>
              <a:rPr lang="en-US" dirty="0" smtClean="0"/>
              <a:t> </a:t>
            </a:r>
            <a:r>
              <a:rPr lang="en-US" dirty="0" err="1" smtClean="0"/>
              <a:t>saklanması</a:t>
            </a:r>
            <a:endParaRPr lang="en-US" dirty="0" smtClean="0"/>
          </a:p>
          <a:p>
            <a:pPr lvl="1" algn="just"/>
            <a:r>
              <a:rPr lang="en-US" dirty="0" smtClean="0"/>
              <a:t>5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süre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(</a:t>
            </a:r>
            <a:r>
              <a:rPr lang="en-US" dirty="0" err="1" smtClean="0"/>
              <a:t>Uzatılması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imha</a:t>
            </a:r>
            <a:r>
              <a:rPr lang="en-US" dirty="0" smtClean="0"/>
              <a:t> </a:t>
            </a:r>
            <a:r>
              <a:rPr lang="en-US" dirty="0" err="1" smtClean="0"/>
              <a:t>bakanlık</a:t>
            </a:r>
            <a:r>
              <a:rPr lang="en-US" dirty="0" smtClean="0"/>
              <a:t> </a:t>
            </a:r>
            <a:r>
              <a:rPr lang="en-US" dirty="0" err="1" smtClean="0"/>
              <a:t>iznine</a:t>
            </a:r>
            <a:r>
              <a:rPr lang="en-US" dirty="0" smtClean="0"/>
              <a:t> </a:t>
            </a:r>
            <a:r>
              <a:rPr lang="en-US" dirty="0" err="1" smtClean="0"/>
              <a:t>tabi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Yapılması</a:t>
            </a:r>
            <a:r>
              <a:rPr lang="en-US" dirty="0" smtClean="0"/>
              <a:t> </a:t>
            </a:r>
            <a:r>
              <a:rPr lang="en-US" dirty="0" err="1" smtClean="0"/>
              <a:t>Gerekenler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Fertilite</a:t>
            </a:r>
            <a:r>
              <a:rPr lang="en-US" dirty="0" smtClean="0"/>
              <a:t> </a:t>
            </a:r>
            <a:r>
              <a:rPr lang="en-US" dirty="0" err="1" smtClean="0"/>
              <a:t>korunmasındaki</a:t>
            </a:r>
            <a:r>
              <a:rPr lang="en-US" dirty="0" smtClean="0"/>
              <a:t> en </a:t>
            </a:r>
            <a:r>
              <a:rPr lang="en-US" dirty="0" err="1" smtClean="0"/>
              <a:t>önemli</a:t>
            </a:r>
            <a:r>
              <a:rPr lang="en-US" dirty="0" smtClean="0"/>
              <a:t> problem </a:t>
            </a:r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çalışanlarının</a:t>
            </a:r>
            <a:r>
              <a:rPr lang="en-US" dirty="0" smtClean="0"/>
              <a:t> </a:t>
            </a:r>
            <a:r>
              <a:rPr lang="en-US" dirty="0" err="1" smtClean="0"/>
              <a:t>hastalara</a:t>
            </a:r>
            <a:r>
              <a:rPr lang="en-US" dirty="0" smtClean="0"/>
              <a:t> </a:t>
            </a:r>
            <a:r>
              <a:rPr lang="en-US" dirty="0" err="1" smtClean="0"/>
              <a:t>ayrıntılı</a:t>
            </a:r>
            <a:r>
              <a:rPr lang="en-US" dirty="0" smtClean="0"/>
              <a:t> </a:t>
            </a:r>
            <a:r>
              <a:rPr lang="en-US" dirty="0" err="1" smtClean="0"/>
              <a:t>bilgi</a:t>
            </a:r>
            <a:r>
              <a:rPr lang="en-US" dirty="0" smtClean="0"/>
              <a:t> </a:t>
            </a:r>
            <a:r>
              <a:rPr lang="en-US" dirty="0" err="1" smtClean="0"/>
              <a:t>vermesindeki</a:t>
            </a:r>
            <a:r>
              <a:rPr lang="en-US" dirty="0" smtClean="0"/>
              <a:t> </a:t>
            </a:r>
            <a:r>
              <a:rPr lang="en-US" dirty="0" err="1" smtClean="0"/>
              <a:t>eksikliktir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 err="1" smtClean="0"/>
              <a:t>Çözüm</a:t>
            </a:r>
            <a:r>
              <a:rPr lang="en-US" dirty="0" smtClean="0"/>
              <a:t>: Bu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hastayla</a:t>
            </a:r>
            <a:r>
              <a:rPr lang="en-US" dirty="0" smtClean="0"/>
              <a:t> </a:t>
            </a:r>
            <a:r>
              <a:rPr lang="en-US" dirty="0" err="1" smtClean="0"/>
              <a:t>ilgilenen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personelin</a:t>
            </a:r>
            <a:r>
              <a:rPr lang="en-US" dirty="0" smtClean="0"/>
              <a:t>(</a:t>
            </a:r>
            <a:r>
              <a:rPr lang="en-US" dirty="0" err="1" smtClean="0"/>
              <a:t>onkolog</a:t>
            </a:r>
            <a:r>
              <a:rPr lang="en-US" dirty="0" smtClean="0"/>
              <a:t>, </a:t>
            </a:r>
            <a:r>
              <a:rPr lang="en-US" dirty="0" err="1" smtClean="0"/>
              <a:t>pratisyen</a:t>
            </a:r>
            <a:r>
              <a:rPr lang="en-US" dirty="0" smtClean="0"/>
              <a:t>, </a:t>
            </a:r>
            <a:r>
              <a:rPr lang="en-US" dirty="0" err="1" smtClean="0"/>
              <a:t>aile</a:t>
            </a:r>
            <a:r>
              <a:rPr lang="en-US" dirty="0" smtClean="0"/>
              <a:t> </a:t>
            </a:r>
            <a:r>
              <a:rPr lang="en-US" dirty="0" err="1" smtClean="0"/>
              <a:t>hekimi</a:t>
            </a:r>
            <a:r>
              <a:rPr lang="en-US" dirty="0" smtClean="0"/>
              <a:t>, </a:t>
            </a:r>
            <a:r>
              <a:rPr lang="en-US" dirty="0" err="1" smtClean="0"/>
              <a:t>hemşire</a:t>
            </a:r>
            <a:r>
              <a:rPr lang="en-US" dirty="0" smtClean="0"/>
              <a:t>, </a:t>
            </a:r>
            <a:r>
              <a:rPr lang="en-US" dirty="0" err="1" smtClean="0"/>
              <a:t>psikolog</a:t>
            </a:r>
            <a:r>
              <a:rPr lang="en-US" dirty="0" smtClean="0"/>
              <a:t>) </a:t>
            </a:r>
            <a:r>
              <a:rPr lang="en-US" dirty="0" err="1" smtClean="0"/>
              <a:t>eğitimi</a:t>
            </a:r>
            <a:endParaRPr lang="en-US" dirty="0" smtClean="0"/>
          </a:p>
          <a:p>
            <a:r>
              <a:rPr lang="en-US" dirty="0" err="1" smtClean="0"/>
              <a:t>Hastlardan</a:t>
            </a:r>
            <a:r>
              <a:rPr lang="en-US" dirty="0" smtClean="0"/>
              <a:t> </a:t>
            </a:r>
            <a:r>
              <a:rPr lang="en-US" dirty="0" err="1" smtClean="0"/>
              <a:t>onam</a:t>
            </a:r>
            <a:r>
              <a:rPr lang="en-US" dirty="0" smtClean="0"/>
              <a:t> </a:t>
            </a:r>
            <a:r>
              <a:rPr lang="en-US" dirty="0" err="1" smtClean="0"/>
              <a:t>alınması</a:t>
            </a:r>
            <a:endParaRPr lang="en-US" dirty="0" smtClean="0"/>
          </a:p>
          <a:p>
            <a:r>
              <a:rPr lang="en-US" dirty="0" err="1" smtClean="0"/>
              <a:t>Yöntemin</a:t>
            </a:r>
            <a:r>
              <a:rPr lang="en-US" dirty="0" smtClean="0"/>
              <a:t> optimal </a:t>
            </a:r>
            <a:r>
              <a:rPr lang="en-US" dirty="0" err="1" smtClean="0"/>
              <a:t>zamanda</a:t>
            </a:r>
            <a:r>
              <a:rPr lang="en-US" dirty="0" smtClean="0"/>
              <a:t> </a:t>
            </a:r>
            <a:r>
              <a:rPr lang="en-US" dirty="0" err="1" smtClean="0"/>
              <a:t>yapılması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ilk </a:t>
            </a:r>
            <a:r>
              <a:rPr lang="en-US" dirty="0" err="1" smtClean="0"/>
              <a:t>tanı</a:t>
            </a:r>
            <a:r>
              <a:rPr lang="en-US" dirty="0" smtClean="0"/>
              <a:t> </a:t>
            </a:r>
            <a:r>
              <a:rPr lang="en-US" dirty="0" err="1" smtClean="0"/>
              <a:t>anında</a:t>
            </a:r>
            <a:r>
              <a:rPr lang="en-US" dirty="0" smtClean="0"/>
              <a:t> </a:t>
            </a:r>
            <a:r>
              <a:rPr lang="en-US" dirty="0" err="1" smtClean="0"/>
              <a:t>yönlendirme</a:t>
            </a:r>
            <a:r>
              <a:rPr lang="en-US" dirty="0" smtClean="0"/>
              <a:t> </a:t>
            </a:r>
            <a:r>
              <a:rPr lang="en-US" dirty="0" err="1" smtClean="0"/>
              <a:t>yapılması</a:t>
            </a:r>
            <a:endParaRPr lang="en-US" dirty="0" smtClean="0"/>
          </a:p>
          <a:p>
            <a:r>
              <a:rPr lang="en-US" dirty="0" err="1" smtClean="0"/>
              <a:t>Konuyla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merkezlerin</a:t>
            </a:r>
            <a:r>
              <a:rPr lang="en-US" dirty="0" smtClean="0"/>
              <a:t> </a:t>
            </a:r>
            <a:r>
              <a:rPr lang="en-US" dirty="0" err="1" smtClean="0"/>
              <a:t>belirlenmesi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hangi</a:t>
            </a:r>
            <a:r>
              <a:rPr lang="en-US" dirty="0" smtClean="0"/>
              <a:t> </a:t>
            </a:r>
            <a:r>
              <a:rPr lang="en-US" dirty="0" err="1" smtClean="0"/>
              <a:t>bölgede</a:t>
            </a:r>
            <a:r>
              <a:rPr lang="en-US" dirty="0" smtClean="0"/>
              <a:t> </a:t>
            </a:r>
            <a:r>
              <a:rPr lang="en-US" dirty="0" err="1" smtClean="0"/>
              <a:t>hangi</a:t>
            </a:r>
            <a:r>
              <a:rPr lang="en-US" dirty="0" smtClean="0"/>
              <a:t> </a:t>
            </a:r>
            <a:r>
              <a:rPr lang="en-US" dirty="0" err="1" smtClean="0"/>
              <a:t>merkezlere</a:t>
            </a:r>
            <a:r>
              <a:rPr lang="en-US" dirty="0" smtClean="0"/>
              <a:t> </a:t>
            </a:r>
            <a:r>
              <a:rPr lang="en-US" dirty="0" err="1" smtClean="0"/>
              <a:t>başvurulabileceğinin</a:t>
            </a:r>
            <a:r>
              <a:rPr lang="en-US" dirty="0" smtClean="0"/>
              <a:t> </a:t>
            </a:r>
            <a:r>
              <a:rPr lang="en-US" dirty="0" err="1" smtClean="0"/>
              <a:t>tanımlanması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Teşekkürler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Hedef</a:t>
            </a:r>
            <a:r>
              <a:rPr lang="en-US" dirty="0" smtClean="0"/>
              <a:t> </a:t>
            </a:r>
            <a:r>
              <a:rPr lang="en-US" dirty="0" err="1" smtClean="0"/>
              <a:t>Kitle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Preadölesan</a:t>
            </a:r>
            <a:r>
              <a:rPr lang="en-US" dirty="0" smtClean="0"/>
              <a:t> </a:t>
            </a:r>
            <a:r>
              <a:rPr lang="en-US" dirty="0" err="1" smtClean="0"/>
              <a:t>çocuklar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Adölesan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Partneri</a:t>
            </a:r>
            <a:r>
              <a:rPr lang="en-US" dirty="0" smtClean="0"/>
              <a:t> </a:t>
            </a:r>
            <a:r>
              <a:rPr lang="en-US" dirty="0" err="1" smtClean="0"/>
              <a:t>olmayan</a:t>
            </a:r>
            <a:r>
              <a:rPr lang="en-US" dirty="0" smtClean="0"/>
              <a:t> </a:t>
            </a:r>
            <a:r>
              <a:rPr lang="en-US" dirty="0" err="1" smtClean="0"/>
              <a:t>erişkin</a:t>
            </a:r>
            <a:r>
              <a:rPr lang="en-US" dirty="0" smtClean="0"/>
              <a:t> </a:t>
            </a:r>
            <a:r>
              <a:rPr lang="en-US" dirty="0" err="1" smtClean="0"/>
              <a:t>kadınlar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Partneri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erişkin</a:t>
            </a:r>
            <a:r>
              <a:rPr lang="en-US" dirty="0" smtClean="0"/>
              <a:t> </a:t>
            </a:r>
            <a:r>
              <a:rPr lang="en-US" dirty="0" err="1" smtClean="0"/>
              <a:t>kadınlar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Hangi</a:t>
            </a:r>
            <a:r>
              <a:rPr lang="en-US" dirty="0" smtClean="0"/>
              <a:t> </a:t>
            </a:r>
            <a:r>
              <a:rPr lang="en-US" dirty="0" err="1" smtClean="0"/>
              <a:t>Branşlar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Medikal</a:t>
            </a:r>
            <a:r>
              <a:rPr lang="en-US" dirty="0" smtClean="0"/>
              <a:t> </a:t>
            </a:r>
            <a:r>
              <a:rPr lang="en-US" dirty="0" err="1" smtClean="0"/>
              <a:t>Onkoloji</a:t>
            </a:r>
            <a:endParaRPr lang="en-US" dirty="0" smtClean="0"/>
          </a:p>
          <a:p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Onkolojisi</a:t>
            </a:r>
            <a:endParaRPr lang="en-US" dirty="0" smtClean="0"/>
          </a:p>
          <a:p>
            <a:r>
              <a:rPr lang="en-US" dirty="0" err="1" smtClean="0"/>
              <a:t>Pediyatri</a:t>
            </a:r>
            <a:endParaRPr lang="en-US" dirty="0" smtClean="0"/>
          </a:p>
          <a:p>
            <a:r>
              <a:rPr lang="en-US" dirty="0" err="1" smtClean="0"/>
              <a:t>Hematoloji</a:t>
            </a:r>
            <a:endParaRPr lang="en-US" dirty="0" smtClean="0"/>
          </a:p>
          <a:p>
            <a:r>
              <a:rPr lang="en-US" dirty="0" err="1" smtClean="0"/>
              <a:t>Romatoloji</a:t>
            </a:r>
            <a:endParaRPr lang="en-US" dirty="0" smtClean="0"/>
          </a:p>
          <a:p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endParaRPr lang="en-US" dirty="0" smtClean="0"/>
          </a:p>
          <a:p>
            <a:r>
              <a:rPr lang="en-US" dirty="0" err="1" smtClean="0"/>
              <a:t>Jinekolojik</a:t>
            </a:r>
            <a:r>
              <a:rPr lang="en-US" dirty="0" smtClean="0"/>
              <a:t> </a:t>
            </a:r>
            <a:r>
              <a:rPr lang="en-US" dirty="0" err="1" smtClean="0"/>
              <a:t>Onkoloji</a:t>
            </a:r>
            <a:endParaRPr lang="en-US" dirty="0" smtClean="0"/>
          </a:p>
          <a:p>
            <a:r>
              <a:rPr lang="en-US" dirty="0" err="1" smtClean="0"/>
              <a:t>Üroloji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34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İlgili</a:t>
            </a:r>
            <a:r>
              <a:rPr lang="en-US" dirty="0" smtClean="0"/>
              <a:t> </a:t>
            </a:r>
            <a:r>
              <a:rPr lang="en-US" baseline="0" dirty="0" err="1" smtClean="0"/>
              <a:t>Branşların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Farkındalık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Düzeyi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Onkoloji</a:t>
            </a:r>
            <a:r>
              <a:rPr lang="en-US" dirty="0" smtClean="0"/>
              <a:t> </a:t>
            </a:r>
            <a:r>
              <a:rPr lang="en-US" dirty="0" err="1" smtClean="0"/>
              <a:t>hastalarıın</a:t>
            </a:r>
            <a:r>
              <a:rPr lang="en-US" dirty="0" smtClean="0"/>
              <a:t> %1-20’si </a:t>
            </a:r>
            <a:r>
              <a:rPr lang="en-US" dirty="0" err="1" smtClean="0"/>
              <a:t>fertilite</a:t>
            </a:r>
            <a:r>
              <a:rPr lang="en-US" dirty="0" smtClean="0"/>
              <a:t> </a:t>
            </a:r>
            <a:r>
              <a:rPr lang="en-US" dirty="0" err="1" smtClean="0"/>
              <a:t>prezervasyonu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yönlendiriliyor</a:t>
            </a:r>
            <a:r>
              <a:rPr lang="en-US" baseline="30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Yönlendirilmeme</a:t>
            </a:r>
            <a:r>
              <a:rPr lang="en-US" dirty="0" smtClean="0"/>
              <a:t> </a:t>
            </a:r>
            <a:r>
              <a:rPr lang="en-US" dirty="0" err="1" smtClean="0"/>
              <a:t>sebepleri</a:t>
            </a:r>
            <a:endParaRPr lang="en-US" dirty="0" smtClean="0"/>
          </a:p>
          <a:p>
            <a:pPr lvl="1"/>
            <a:r>
              <a:rPr lang="en-US" dirty="0" err="1" smtClean="0"/>
              <a:t>Tedaviyi</a:t>
            </a:r>
            <a:r>
              <a:rPr lang="en-US" dirty="0" smtClean="0"/>
              <a:t> </a:t>
            </a:r>
            <a:r>
              <a:rPr lang="en-US" dirty="0" err="1" smtClean="0"/>
              <a:t>düzenleyen</a:t>
            </a:r>
            <a:r>
              <a:rPr lang="en-US" dirty="0" smtClean="0"/>
              <a:t> </a:t>
            </a:r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profesyönellerinin</a:t>
            </a:r>
            <a:r>
              <a:rPr lang="en-US" dirty="0" smtClean="0"/>
              <a:t> </a:t>
            </a:r>
            <a:r>
              <a:rPr lang="en-US" dirty="0" err="1" smtClean="0"/>
              <a:t>sağ</a:t>
            </a:r>
            <a:r>
              <a:rPr lang="en-US" dirty="0" smtClean="0"/>
              <a:t> </a:t>
            </a:r>
            <a:r>
              <a:rPr lang="en-US" dirty="0" err="1" smtClean="0"/>
              <a:t>kalıma</a:t>
            </a:r>
            <a:r>
              <a:rPr lang="en-US" dirty="0" smtClean="0"/>
              <a:t> </a:t>
            </a:r>
            <a:r>
              <a:rPr lang="en-US" dirty="0" err="1" smtClean="0"/>
              <a:t>odaklanması</a:t>
            </a:r>
            <a:endParaRPr lang="en-US" dirty="0" smtClean="0"/>
          </a:p>
          <a:p>
            <a:pPr lvl="1"/>
            <a:r>
              <a:rPr lang="en-US" dirty="0" err="1" smtClean="0"/>
              <a:t>Hastaların</a:t>
            </a:r>
            <a:r>
              <a:rPr lang="en-US" dirty="0" smtClean="0"/>
              <a:t> </a:t>
            </a:r>
            <a:r>
              <a:rPr lang="en-US" dirty="0" err="1" smtClean="0"/>
              <a:t>fertilitesi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hastayla</a:t>
            </a:r>
            <a:r>
              <a:rPr lang="en-US" dirty="0" smtClean="0"/>
              <a:t> </a:t>
            </a:r>
            <a:r>
              <a:rPr lang="en-US" dirty="0" err="1" smtClean="0"/>
              <a:t>konuşmaması</a:t>
            </a:r>
            <a:endParaRPr lang="en-US" dirty="0" smtClean="0"/>
          </a:p>
          <a:p>
            <a:pPr lvl="1"/>
            <a:r>
              <a:rPr lang="en-US" dirty="0" err="1" smtClean="0"/>
              <a:t>Hastayı</a:t>
            </a:r>
            <a:r>
              <a:rPr lang="en-US" dirty="0" smtClean="0"/>
              <a:t> </a:t>
            </a:r>
            <a:r>
              <a:rPr lang="en-US" dirty="0" err="1" smtClean="0"/>
              <a:t>nereye</a:t>
            </a:r>
            <a:r>
              <a:rPr lang="en-US" dirty="0" smtClean="0"/>
              <a:t> </a:t>
            </a:r>
            <a:r>
              <a:rPr lang="en-US" dirty="0" err="1" smtClean="0"/>
              <a:t>yönlendireceklerini</a:t>
            </a:r>
            <a:r>
              <a:rPr lang="en-US" dirty="0" smtClean="0"/>
              <a:t> </a:t>
            </a:r>
            <a:r>
              <a:rPr lang="en-US" dirty="0" err="1" smtClean="0"/>
              <a:t>bilmemeleri</a:t>
            </a:r>
            <a:endParaRPr lang="en-US" dirty="0" smtClean="0"/>
          </a:p>
          <a:p>
            <a:pPr lvl="1"/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vakit</a:t>
            </a:r>
            <a:r>
              <a:rPr lang="en-US" dirty="0" smtClean="0"/>
              <a:t> </a:t>
            </a:r>
            <a:r>
              <a:rPr lang="en-US" dirty="0" err="1" smtClean="0"/>
              <a:t>kaybetmemek</a:t>
            </a: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800" i="1" baseline="30000" dirty="0" smtClean="0"/>
              <a:t>1</a:t>
            </a:r>
            <a:r>
              <a:rPr lang="en-US" sz="1800" i="1" dirty="0"/>
              <a:t> </a:t>
            </a:r>
            <a:r>
              <a:rPr lang="en-US" sz="1800" i="1" dirty="0" smtClean="0"/>
              <a:t>Bastings  et al. 2014, Hum </a:t>
            </a:r>
            <a:r>
              <a:rPr lang="en-US" sz="1800" i="1" dirty="0" err="1" smtClean="0"/>
              <a:t>Reprod</a:t>
            </a:r>
            <a:endParaRPr lang="en-US" sz="1800" i="1" baseline="30000" dirty="0"/>
          </a:p>
        </p:txBody>
      </p:sp>
    </p:spTree>
    <p:extLst>
      <p:ext uri="{BB962C8B-B14F-4D97-AF65-F5344CB8AC3E}">
        <p14:creationId xmlns:p14="http://schemas.microsoft.com/office/powerpoint/2010/main" val="24110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1500" b="1">
                <a:latin typeface="Arial" charset="0"/>
              </a:rPr>
              <a:t>Patients referred for fertility preservation counselling (FPC) between the years 2001 and 2013.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20" y="6283380"/>
            <a:ext cx="2534400" cy="50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242851"/>
            <a:ext cx="7804800" cy="436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L. Bastings et al. Hum. Reprod. 2014;29:2228-2237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 The Author 2014. Published by Oxford University Press on behalf of the European Society of Human Reproduction and Embryology. All rights reserved. For Permissions, please email: journals.permissions@oup.com</a:t>
            </a:r>
          </a:p>
        </p:txBody>
      </p:sp>
    </p:spTree>
    <p:extLst>
      <p:ext uri="{BB962C8B-B14F-4D97-AF65-F5344CB8AC3E}">
        <p14:creationId xmlns:p14="http://schemas.microsoft.com/office/powerpoint/2010/main" val="4013179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5-05-10 23.5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8" y="1033401"/>
            <a:ext cx="72263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4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5-05-10 23.47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21"/>
            <a:ext cx="9144000" cy="58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08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7186</TotalTime>
  <Words>1444</Words>
  <Application>Microsoft Office PowerPoint</Application>
  <PresentationFormat>On-screen Show (4:3)</PresentationFormat>
  <Paragraphs>272</Paragraphs>
  <Slides>38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ＭＳ Ｐゴシック</vt:lpstr>
      <vt:lpstr>Arial</vt:lpstr>
      <vt:lpstr>Calibri</vt:lpstr>
      <vt:lpstr>Cambria</vt:lpstr>
      <vt:lpstr>msgothic</vt:lpstr>
      <vt:lpstr>Times New Roman</vt:lpstr>
      <vt:lpstr>Wingdings</vt:lpstr>
      <vt:lpstr>Adjacency</vt:lpstr>
      <vt:lpstr>Fertilite prezervasyonu yöntemleri ve güncel gelişmeler   (Onkoloji tedavileri öncesi)  </vt:lpstr>
      <vt:lpstr>Neden Önemli</vt:lpstr>
      <vt:lpstr>Hangi hastalıklar</vt:lpstr>
      <vt:lpstr>Hedef Kitle</vt:lpstr>
      <vt:lpstr>Hangi Branşlar</vt:lpstr>
      <vt:lpstr>İlgili Branşların Farkındalık Düzeyi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Seçilecek Yöntemi Belirleyen Faktörler</vt:lpstr>
      <vt:lpstr>Sonrasında Fertiliteyi Etkileyen Faktörler</vt:lpstr>
      <vt:lpstr>PowerPoint Presentation</vt:lpstr>
      <vt:lpstr>Radyoterapinin Etkisi</vt:lpstr>
      <vt:lpstr>Kemoterapinin Etkisi</vt:lpstr>
      <vt:lpstr>Kemoterapotik Ajanlar</vt:lpstr>
      <vt:lpstr>PowerPoint Presentation</vt:lpstr>
      <vt:lpstr>Zamanlama</vt:lpstr>
      <vt:lpstr>PowerPoint Presentation</vt:lpstr>
      <vt:lpstr>PowerPoint Presentation</vt:lpstr>
      <vt:lpstr>Kullanılacak Yöntemler 1</vt:lpstr>
      <vt:lpstr>Kullanılabilecek Yöntemler 2</vt:lpstr>
      <vt:lpstr>PowerPoint Presentation</vt:lpstr>
      <vt:lpstr>Dondurma (Krioprezervasyon) Nedir</vt:lpstr>
      <vt:lpstr>Tarihçesi</vt:lpstr>
      <vt:lpstr>Embriyo Dondurma</vt:lpstr>
      <vt:lpstr>PowerPoint Presentation</vt:lpstr>
      <vt:lpstr>Oosit Dondurma</vt:lpstr>
      <vt:lpstr>PowerPoint Presentation</vt:lpstr>
      <vt:lpstr>Over Dokusu Dondurma</vt:lpstr>
      <vt:lpstr>Menstruasyon Süpresyonu ve GnRH Anologları</vt:lpstr>
      <vt:lpstr>PowerPoint Presentation</vt:lpstr>
      <vt:lpstr>Etik Problemler</vt:lpstr>
      <vt:lpstr>Ülkemizde Durum</vt:lpstr>
      <vt:lpstr>Yapılması Gerekenler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Fertilite prezervasyonu yöntemleri ve güncel gelişmeler ( Onkoloji tedavileri öncesi )  </dc:title>
  <dc:creator>Nicel Tasdemir</dc:creator>
  <cp:lastModifiedBy>DNP</cp:lastModifiedBy>
  <cp:revision>116</cp:revision>
  <cp:lastPrinted>2015-05-10T20:25:38Z</cp:lastPrinted>
  <dcterms:created xsi:type="dcterms:W3CDTF">2015-05-05T22:20:58Z</dcterms:created>
  <dcterms:modified xsi:type="dcterms:W3CDTF">2015-05-11T11:51:09Z</dcterms:modified>
</cp:coreProperties>
</file>