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8" r:id="rId1"/>
  </p:sldMasterIdLst>
  <p:notesMasterIdLst>
    <p:notesMasterId r:id="rId50"/>
  </p:notesMasterIdLst>
  <p:sldIdLst>
    <p:sldId id="470" r:id="rId2"/>
    <p:sldId id="662" r:id="rId3"/>
    <p:sldId id="661" r:id="rId4"/>
    <p:sldId id="664" r:id="rId5"/>
    <p:sldId id="665" r:id="rId6"/>
    <p:sldId id="666" r:id="rId7"/>
    <p:sldId id="667" r:id="rId8"/>
    <p:sldId id="668" r:id="rId9"/>
    <p:sldId id="669" r:id="rId10"/>
    <p:sldId id="670" r:id="rId11"/>
    <p:sldId id="671" r:id="rId12"/>
    <p:sldId id="672" r:id="rId13"/>
    <p:sldId id="673" r:id="rId14"/>
    <p:sldId id="674" r:id="rId15"/>
    <p:sldId id="675" r:id="rId16"/>
    <p:sldId id="676" r:id="rId17"/>
    <p:sldId id="677" r:id="rId18"/>
    <p:sldId id="678" r:id="rId19"/>
    <p:sldId id="679" r:id="rId20"/>
    <p:sldId id="680" r:id="rId21"/>
    <p:sldId id="681" r:id="rId22"/>
    <p:sldId id="682" r:id="rId23"/>
    <p:sldId id="683" r:id="rId24"/>
    <p:sldId id="684" r:id="rId25"/>
    <p:sldId id="685" r:id="rId26"/>
    <p:sldId id="686" r:id="rId27"/>
    <p:sldId id="687" r:id="rId28"/>
    <p:sldId id="689" r:id="rId29"/>
    <p:sldId id="688" r:id="rId30"/>
    <p:sldId id="690" r:id="rId31"/>
    <p:sldId id="691" r:id="rId32"/>
    <p:sldId id="692" r:id="rId33"/>
    <p:sldId id="693" r:id="rId34"/>
    <p:sldId id="694" r:id="rId35"/>
    <p:sldId id="732" r:id="rId36"/>
    <p:sldId id="733" r:id="rId37"/>
    <p:sldId id="734" r:id="rId38"/>
    <p:sldId id="696" r:id="rId39"/>
    <p:sldId id="697" r:id="rId40"/>
    <p:sldId id="698" r:id="rId41"/>
    <p:sldId id="699" r:id="rId42"/>
    <p:sldId id="700" r:id="rId43"/>
    <p:sldId id="701" r:id="rId44"/>
    <p:sldId id="702" r:id="rId45"/>
    <p:sldId id="703" r:id="rId46"/>
    <p:sldId id="704" r:id="rId47"/>
    <p:sldId id="705" r:id="rId48"/>
    <p:sldId id="731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FF9933"/>
    <a:srgbClr val="003399"/>
    <a:srgbClr val="000099"/>
    <a:srgbClr val="800000"/>
    <a:srgbClr val="00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87903" autoAdjust="0"/>
  </p:normalViewPr>
  <p:slideViewPr>
    <p:cSldViewPr>
      <p:cViewPr varScale="1">
        <p:scale>
          <a:sx n="78" d="100"/>
          <a:sy n="78" d="100"/>
        </p:scale>
        <p:origin x="-1589" y="-62"/>
      </p:cViewPr>
      <p:guideLst>
        <p:guide orient="horz" pos="2160"/>
        <p:guide pos="163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624" y="23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29B5FA3E-2B90-41A2-A741-5E6DFB6B77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96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ED13B8-4FC7-44CB-B7C5-D90017273F53}" type="slidenum">
              <a:rPr lang="en-US"/>
              <a:pPr/>
              <a:t>1</a:t>
            </a:fld>
            <a:endParaRPr lang="en-US"/>
          </a:p>
        </p:txBody>
      </p:sp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Muayene zamanlaması </a:t>
            </a:r>
            <a:r>
              <a:rPr lang="tr-TR" dirty="0" err="1" smtClean="0"/>
              <a:t>menstrüal</a:t>
            </a:r>
            <a:r>
              <a:rPr lang="tr-TR" dirty="0" smtClean="0"/>
              <a:t> veya </a:t>
            </a:r>
            <a:r>
              <a:rPr lang="tr-TR" dirty="0" err="1" smtClean="0"/>
              <a:t>perimenstrüal</a:t>
            </a:r>
            <a:r>
              <a:rPr lang="tr-TR" baseline="0" dirty="0" smtClean="0"/>
              <a:t> dönemde yapılmalı.</a:t>
            </a:r>
            <a:endParaRPr lang="tr-TR" dirty="0" smtClean="0"/>
          </a:p>
          <a:p>
            <a:r>
              <a:rPr lang="tr-TR" dirty="0" smtClean="0"/>
              <a:t>C</a:t>
            </a:r>
            <a:r>
              <a:rPr lang="en-US" dirty="0" err="1" smtClean="0"/>
              <a:t>linical</a:t>
            </a:r>
            <a:r>
              <a:rPr lang="en-US" dirty="0" smtClean="0"/>
              <a:t> examination in women suspected to have endometriosis</a:t>
            </a:r>
            <a:r>
              <a:rPr lang="tr-TR" baseline="0" dirty="0" smtClean="0"/>
              <a:t> </a:t>
            </a:r>
            <a:r>
              <a:rPr lang="en-US" dirty="0" smtClean="0"/>
              <a:t>includes physical examination of the pelvis but also the inspection and</a:t>
            </a:r>
            <a:r>
              <a:rPr lang="tr-TR" baseline="0" dirty="0" smtClean="0"/>
              <a:t> </a:t>
            </a:r>
            <a:r>
              <a:rPr lang="en-US" dirty="0" smtClean="0"/>
              <a:t>palpation of the abdomen. Regarding findings during clinical examination</a:t>
            </a:r>
            <a:r>
              <a:rPr lang="tr-TR" baseline="0" dirty="0" smtClean="0"/>
              <a:t> </a:t>
            </a:r>
            <a:r>
              <a:rPr lang="en-US" dirty="0" smtClean="0"/>
              <a:t>predictive for the presence and localization of pelvic endometriosis, the</a:t>
            </a:r>
            <a:r>
              <a:rPr lang="tr-TR" baseline="0" dirty="0" smtClean="0"/>
              <a:t> </a:t>
            </a:r>
            <a:r>
              <a:rPr lang="en-US" dirty="0" smtClean="0"/>
              <a:t>following recommendations were written: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5FA3E-2B90-41A2-A741-5E6DFB6B777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50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Extragenital endometriosis can affect different tissues and body parts</a:t>
            </a:r>
          </a:p>
          <a:p>
            <a:r>
              <a:rPr lang="en-US" dirty="0" smtClean="0"/>
              <a:t>outside the genital tract. Pain is the most common presenting</a:t>
            </a:r>
          </a:p>
          <a:p>
            <a:r>
              <a:rPr lang="en-US" dirty="0" smtClean="0"/>
              <a:t>symptom, although a wide range of symptoms can manifest. The evidence of the results of the different options to treat extragenital endometriosis is limited and mainly published in case reports resulting in</a:t>
            </a:r>
          </a:p>
          <a:p>
            <a:r>
              <a:rPr lang="en-US" dirty="0" smtClean="0"/>
              <a:t>Level D recommendations.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5FA3E-2B90-41A2-A741-5E6DFB6B777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79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ED13B8-4FC7-44CB-B7C5-D90017273F53}" type="slidenum">
              <a:rPr lang="en-US"/>
              <a:pPr/>
              <a:t>48</a:t>
            </a:fld>
            <a:endParaRPr lang="en-US"/>
          </a:p>
        </p:txBody>
      </p:sp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86C6D-94BA-4E25-ADA2-2E5F2DB3A011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010371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F464A-0EEA-467E-8D20-3C5F1B7201B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802415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985000" y="274638"/>
            <a:ext cx="1979613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042988" y="274638"/>
            <a:ext cx="5789612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B85F4-3BC9-43F2-A0A2-3E279E237C4A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104869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A3CF3-FBE3-47D7-A58F-147AF7522141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840123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EB3C2-E96D-4B0A-B4E7-CB243E42594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551605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042988" y="1600200"/>
            <a:ext cx="38846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80000" y="1600200"/>
            <a:ext cx="3884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A8C81-D97F-4720-A38E-FA990AD4A46C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527463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E1C13-4775-4D64-8B62-0C7D1DC1EE3C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4682125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1E6F4-072F-4FAA-AC65-7F85100CD63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4836116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39B3D-938E-4ACA-86AA-B9066ADFC771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123701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F8374-0815-43D4-A551-8B3C5F2C570C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400436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2EC19-70E9-492C-A256-A6898A473F3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83305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FFCC">
                <a:gamma/>
                <a:shade val="85882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74638"/>
            <a:ext cx="79216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</a:t>
            </a:r>
            <a:br>
              <a:rPr lang="en-US" smtClean="0"/>
            </a:br>
            <a:r>
              <a:rPr lang="en-US" smtClean="0"/>
              <a:t>title style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600200"/>
            <a:ext cx="7921625" cy="4525963"/>
          </a:xfrm>
          <a:prstGeom prst="rect">
            <a:avLst/>
          </a:prstGeom>
          <a:solidFill>
            <a:schemeClr val="bg1">
              <a:alpha val="85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165850"/>
            <a:ext cx="9366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i="1">
                <a:latin typeface="Trebuchet MS" pitchFamily="34" charset="0"/>
              </a:defRPr>
            </a:lvl1pPr>
          </a:lstStyle>
          <a:p>
            <a:endParaRPr lang="tr-TR"/>
          </a:p>
        </p:txBody>
      </p:sp>
      <p:sp>
        <p:nvSpPr>
          <p:cNvPr id="412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rebuchet MS" pitchFamily="34" charset="0"/>
              </a:defRPr>
            </a:lvl1pPr>
          </a:lstStyle>
          <a:p>
            <a:endParaRPr lang="tr-TR"/>
          </a:p>
        </p:txBody>
      </p:sp>
      <p:sp>
        <p:nvSpPr>
          <p:cNvPr id="412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453188"/>
            <a:ext cx="5397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i="1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defRPr>
            </a:lvl1pPr>
          </a:lstStyle>
          <a:p>
            <a:fld id="{7C6CE640-68B4-40DF-B629-C4609161E276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 spd="slow">
    <p:zo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640763" cy="1470025"/>
          </a:xfrm>
        </p:spPr>
        <p:txBody>
          <a:bodyPr/>
          <a:lstStyle/>
          <a:p>
            <a:r>
              <a:rPr lang="en-US" sz="4000" dirty="0" err="1"/>
              <a:t>Endometrioziste</a:t>
            </a:r>
            <a:r>
              <a:rPr lang="en-US" sz="4000" dirty="0"/>
              <a:t> ESHRE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Türkiye</a:t>
            </a:r>
            <a:r>
              <a:rPr lang="en-US" sz="4000" dirty="0"/>
              <a:t> </a:t>
            </a:r>
            <a:r>
              <a:rPr lang="en-US" sz="4000" dirty="0" err="1"/>
              <a:t>Endometriozis</a:t>
            </a:r>
            <a:r>
              <a:rPr lang="en-US" sz="4000" dirty="0"/>
              <a:t>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Adenomyozis</a:t>
            </a:r>
            <a:r>
              <a:rPr lang="en-US" sz="4000" dirty="0"/>
              <a:t> </a:t>
            </a:r>
            <a:r>
              <a:rPr lang="en-US" sz="4000" dirty="0" err="1"/>
              <a:t>Derneği</a:t>
            </a:r>
            <a:r>
              <a:rPr lang="en-US" sz="4000" dirty="0"/>
              <a:t> </a:t>
            </a:r>
            <a:r>
              <a:rPr lang="en-US" sz="4000" dirty="0" err="1"/>
              <a:t>Kılavuzu</a:t>
            </a:r>
            <a:endParaRPr lang="tr-TR" sz="4000" dirty="0"/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405188"/>
            <a:ext cx="8424862" cy="2255837"/>
          </a:xfrm>
        </p:spPr>
        <p:txBody>
          <a:bodyPr/>
          <a:lstStyle/>
          <a:p>
            <a:r>
              <a:rPr lang="tr-TR" dirty="0" smtClean="0">
                <a:solidFill>
                  <a:schemeClr val="bg2"/>
                </a:solidFill>
              </a:rPr>
              <a:t>Doç. Dr . </a:t>
            </a:r>
            <a:r>
              <a:rPr lang="tr-TR" dirty="0">
                <a:solidFill>
                  <a:schemeClr val="bg2"/>
                </a:solidFill>
              </a:rPr>
              <a:t>İbrahim Esinler</a:t>
            </a:r>
          </a:p>
          <a:p>
            <a:r>
              <a:rPr lang="tr-TR" sz="2400" dirty="0"/>
              <a:t>Hacettepe Üniversitesi, Tıp Fakültesi, Kadın </a:t>
            </a:r>
          </a:p>
          <a:p>
            <a:r>
              <a:rPr lang="tr-TR" sz="2400" dirty="0"/>
              <a:t>Hastalıkları Doğum Anabilim Dalı </a:t>
            </a:r>
          </a:p>
        </p:txBody>
      </p:sp>
      <p:pic>
        <p:nvPicPr>
          <p:cNvPr id="413701" name="Picture 5" descr="HUlogosu"/>
          <p:cNvPicPr>
            <a:picLocks noChangeAspect="1" noChangeArrowheads="1"/>
          </p:cNvPicPr>
          <p:nvPr/>
        </p:nvPicPr>
        <p:blipFill>
          <a:blip r:embed="rId3" cstate="print">
            <a:lum bright="6000" contras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587375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895604"/>
            <a:ext cx="431641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Ağrı tedavisi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L/S ile tanı koyulmadan ampirik olarak analjezik, KOK ve </a:t>
            </a:r>
            <a:r>
              <a:rPr lang="tr-TR" dirty="0" err="1" smtClean="0"/>
              <a:t>progestinler</a:t>
            </a:r>
            <a:r>
              <a:rPr lang="tr-TR" dirty="0"/>
              <a:t> </a:t>
            </a:r>
            <a:r>
              <a:rPr lang="tr-TR" dirty="0" smtClean="0"/>
              <a:t>başlanabilir. (GPP)</a:t>
            </a:r>
          </a:p>
          <a:p>
            <a:pPr lvl="1"/>
            <a:r>
              <a:rPr lang="tr-TR" dirty="0" smtClean="0"/>
              <a:t>Tanı gecikmesi</a:t>
            </a:r>
          </a:p>
          <a:p>
            <a:pPr lvl="1"/>
            <a:r>
              <a:rPr lang="tr-TR" dirty="0" smtClean="0"/>
              <a:t>Diğer ağrı nedenleri</a:t>
            </a:r>
          </a:p>
          <a:p>
            <a:pPr lvl="1"/>
            <a:r>
              <a:rPr lang="tr-TR" dirty="0" smtClean="0"/>
              <a:t>Ampirik tedaviye cevap olması </a:t>
            </a:r>
            <a:r>
              <a:rPr lang="tr-TR" dirty="0" err="1" smtClean="0"/>
              <a:t>endometriosis</a:t>
            </a:r>
            <a:r>
              <a:rPr lang="tr-TR" dirty="0" smtClean="0"/>
              <a:t> tanısı koymaz.</a:t>
            </a:r>
          </a:p>
          <a:p>
            <a:r>
              <a:rPr lang="tr-TR" dirty="0" smtClean="0"/>
              <a:t>Ampirik olarak KOK, analjezikler ve </a:t>
            </a:r>
            <a:r>
              <a:rPr lang="tr-TR" dirty="0" err="1" smtClean="0"/>
              <a:t>progestinler</a:t>
            </a:r>
            <a:r>
              <a:rPr lang="tr-TR" dirty="0" smtClean="0"/>
              <a:t> başlanacak ise hasta ile çok detaylı olarak </a:t>
            </a:r>
            <a:r>
              <a:rPr lang="tr-TR" dirty="0" err="1" smtClean="0"/>
              <a:t>konsülte</a:t>
            </a:r>
            <a:r>
              <a:rPr lang="tr-TR" dirty="0" smtClean="0"/>
              <a:t> edilmeli (GPP)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27178"/>
      </p:ext>
    </p:extLst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Ağrı </a:t>
            </a:r>
            <a:r>
              <a:rPr lang="tr-TR" dirty="0" smtClean="0"/>
              <a:t>tedavisi-</a:t>
            </a:r>
            <a:r>
              <a:rPr lang="tr-TR" dirty="0" err="1" smtClean="0"/>
              <a:t>Hormonal</a:t>
            </a:r>
            <a:r>
              <a:rPr lang="tr-TR" dirty="0" smtClean="0"/>
              <a:t> tedavi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Hormonal</a:t>
            </a:r>
            <a:r>
              <a:rPr lang="tr-TR" dirty="0" smtClean="0"/>
              <a:t> </a:t>
            </a:r>
            <a:r>
              <a:rPr lang="tr-TR" dirty="0" err="1" smtClean="0"/>
              <a:t>kontraseptifler</a:t>
            </a:r>
            <a:r>
              <a:rPr lang="tr-TR" dirty="0" smtClean="0"/>
              <a:t> (B),</a:t>
            </a:r>
            <a:r>
              <a:rPr lang="tr-TR" dirty="0"/>
              <a:t> </a:t>
            </a:r>
            <a:r>
              <a:rPr lang="tr-TR" dirty="0" err="1" smtClean="0"/>
              <a:t>progestinler</a:t>
            </a:r>
            <a:r>
              <a:rPr lang="tr-TR" dirty="0" smtClean="0"/>
              <a:t> (</a:t>
            </a:r>
            <a:r>
              <a:rPr lang="en-US" dirty="0" smtClean="0"/>
              <a:t>A),</a:t>
            </a:r>
            <a:r>
              <a:rPr lang="tr-TR" dirty="0" smtClean="0"/>
              <a:t> </a:t>
            </a:r>
            <a:r>
              <a:rPr lang="en-US" dirty="0" smtClean="0"/>
              <a:t>anti-</a:t>
            </a:r>
            <a:r>
              <a:rPr lang="en-US" dirty="0" err="1" smtClean="0"/>
              <a:t>proges</a:t>
            </a:r>
            <a:r>
              <a:rPr lang="tr-TR" dirty="0" smtClean="0"/>
              <a:t>tinler </a:t>
            </a:r>
            <a:r>
              <a:rPr lang="en-US" dirty="0" smtClean="0"/>
              <a:t>(A</a:t>
            </a:r>
            <a:r>
              <a:rPr lang="en-US" dirty="0"/>
              <a:t>), </a:t>
            </a:r>
            <a:r>
              <a:rPr lang="tr-TR" dirty="0" smtClean="0"/>
              <a:t>veya</a:t>
            </a:r>
            <a:r>
              <a:rPr lang="en-US" dirty="0" smtClean="0"/>
              <a:t> </a:t>
            </a:r>
            <a:r>
              <a:rPr lang="en-US" dirty="0"/>
              <a:t>GnRH </a:t>
            </a:r>
            <a:r>
              <a:rPr lang="en-US" dirty="0" smtClean="0"/>
              <a:t>agonist</a:t>
            </a:r>
            <a:r>
              <a:rPr lang="tr-TR" dirty="0" err="1" smtClean="0"/>
              <a:t>ler</a:t>
            </a:r>
            <a:r>
              <a:rPr lang="en-US" dirty="0" smtClean="0"/>
              <a:t> (A)</a:t>
            </a:r>
            <a:r>
              <a:rPr lang="tr-TR" dirty="0"/>
              <a:t> </a:t>
            </a:r>
            <a:r>
              <a:rPr lang="tr-TR" dirty="0" smtClean="0"/>
              <a:t>ağrıyı azaltmak için verilmelidir. </a:t>
            </a:r>
          </a:p>
          <a:p>
            <a:r>
              <a:rPr lang="tr-TR" dirty="0" smtClean="0"/>
              <a:t>Hasta tercihi göz önünde bulundurulmalıdır (Yan etkiler, etkinlik, fayda zarar, maliyet) (GPP)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39165"/>
      </p:ext>
    </p:extLst>
  </p:cSld>
  <p:clrMapOvr>
    <a:masterClrMapping/>
  </p:clrMapOvr>
  <p:transition spd="slow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Hormonal</a:t>
            </a:r>
            <a:r>
              <a:rPr lang="tr-TR" dirty="0" smtClean="0"/>
              <a:t> </a:t>
            </a:r>
            <a:r>
              <a:rPr lang="tr-TR" dirty="0" err="1" smtClean="0"/>
              <a:t>Kontraseptifler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Disparanü</a:t>
            </a:r>
            <a:r>
              <a:rPr lang="tr-TR" dirty="0" smtClean="0"/>
              <a:t>, </a:t>
            </a:r>
            <a:r>
              <a:rPr lang="tr-TR" dirty="0" err="1" smtClean="0"/>
              <a:t>dismenore</a:t>
            </a:r>
            <a:r>
              <a:rPr lang="tr-TR" dirty="0" smtClean="0"/>
              <a:t>, </a:t>
            </a:r>
            <a:r>
              <a:rPr lang="tr-TR" dirty="0" err="1" smtClean="0"/>
              <a:t>non-mentrüal</a:t>
            </a:r>
            <a:r>
              <a:rPr lang="tr-TR" dirty="0" smtClean="0"/>
              <a:t> ağrı için KOK verme düşünülebilir. (B)</a:t>
            </a:r>
          </a:p>
          <a:p>
            <a:r>
              <a:rPr lang="tr-TR" dirty="0" err="1" smtClean="0"/>
              <a:t>Dismenorede</a:t>
            </a:r>
            <a:r>
              <a:rPr lang="tr-TR" dirty="0" smtClean="0"/>
              <a:t> sürekli KOK verme düşünülebilir. (C)</a:t>
            </a:r>
          </a:p>
          <a:p>
            <a:r>
              <a:rPr lang="tr-TR" dirty="0" err="1" smtClean="0"/>
              <a:t>Transdermal</a:t>
            </a:r>
            <a:r>
              <a:rPr lang="tr-TR" dirty="0" smtClean="0"/>
              <a:t> </a:t>
            </a:r>
            <a:r>
              <a:rPr lang="tr-TR" dirty="0" err="1" smtClean="0"/>
              <a:t>patch</a:t>
            </a:r>
            <a:r>
              <a:rPr lang="tr-TR" dirty="0" smtClean="0"/>
              <a:t> veya vajinal ring </a:t>
            </a:r>
            <a:r>
              <a:rPr lang="tr-TR" dirty="0" err="1"/>
              <a:t>d</a:t>
            </a:r>
            <a:r>
              <a:rPr lang="tr-TR" dirty="0" err="1" smtClean="0"/>
              <a:t>isparanü</a:t>
            </a:r>
            <a:r>
              <a:rPr lang="tr-TR" dirty="0"/>
              <a:t>, </a:t>
            </a:r>
            <a:r>
              <a:rPr lang="tr-TR" dirty="0" err="1" smtClean="0"/>
              <a:t>dismenore</a:t>
            </a:r>
            <a:r>
              <a:rPr lang="tr-TR" dirty="0" smtClean="0"/>
              <a:t> ve kronik ağrıda düşünülebilir (C)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27503"/>
      </p:ext>
    </p:extLst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Progestin</a:t>
            </a:r>
            <a:r>
              <a:rPr lang="tr-TR" dirty="0" smtClean="0"/>
              <a:t> ve </a:t>
            </a:r>
            <a:r>
              <a:rPr lang="tr-TR" dirty="0" err="1" smtClean="0"/>
              <a:t>antiprogestinler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MPA (oral veya depo), </a:t>
            </a:r>
            <a:r>
              <a:rPr lang="tr-TR" dirty="0" err="1" smtClean="0"/>
              <a:t>dienogest</a:t>
            </a:r>
            <a:r>
              <a:rPr lang="tr-TR" dirty="0" smtClean="0"/>
              <a:t>, </a:t>
            </a:r>
            <a:r>
              <a:rPr lang="tr-TR" dirty="0" err="1" smtClean="0"/>
              <a:t>sipreteron</a:t>
            </a:r>
            <a:r>
              <a:rPr lang="tr-TR" dirty="0" smtClean="0"/>
              <a:t> asetat, </a:t>
            </a:r>
            <a:r>
              <a:rPr lang="tr-TR" dirty="0" err="1" smtClean="0"/>
              <a:t>noretisteron</a:t>
            </a:r>
            <a:r>
              <a:rPr lang="tr-TR" dirty="0" smtClean="0"/>
              <a:t> asetat yada </a:t>
            </a:r>
            <a:r>
              <a:rPr lang="tr-TR" dirty="0" err="1" smtClean="0"/>
              <a:t>danazol</a:t>
            </a:r>
            <a:r>
              <a:rPr lang="tr-TR" dirty="0" smtClean="0"/>
              <a:t> yada </a:t>
            </a:r>
            <a:r>
              <a:rPr lang="tr-TR" dirty="0" err="1" smtClean="0"/>
              <a:t>antiprogestinler</a:t>
            </a:r>
            <a:r>
              <a:rPr lang="tr-TR" dirty="0" smtClean="0"/>
              <a:t> (</a:t>
            </a:r>
            <a:r>
              <a:rPr lang="tr-TR" dirty="0" err="1" smtClean="0"/>
              <a:t>gestrinone</a:t>
            </a:r>
            <a:r>
              <a:rPr lang="tr-TR" dirty="0" smtClean="0"/>
              <a:t>) ağrı </a:t>
            </a:r>
            <a:r>
              <a:rPr lang="tr-TR" dirty="0" err="1" smtClean="0"/>
              <a:t>kontrolu</a:t>
            </a:r>
            <a:r>
              <a:rPr lang="tr-TR" dirty="0" smtClean="0"/>
              <a:t> için verilmesi önerilir. (A)</a:t>
            </a:r>
          </a:p>
          <a:p>
            <a:r>
              <a:rPr lang="tr-TR" dirty="0" smtClean="0"/>
              <a:t>Yan etkiler göz önünde bulundurulmalı (</a:t>
            </a:r>
            <a:r>
              <a:rPr lang="tr-TR" dirty="0" err="1" smtClean="0"/>
              <a:t>Androjenik</a:t>
            </a:r>
            <a:r>
              <a:rPr lang="tr-TR" dirty="0" smtClean="0"/>
              <a:t> yan eki, </a:t>
            </a:r>
            <a:r>
              <a:rPr lang="tr-TR" dirty="0" err="1" smtClean="0"/>
              <a:t>tromboz</a:t>
            </a:r>
            <a:r>
              <a:rPr lang="tr-TR" dirty="0" smtClean="0"/>
              <a:t>) (GPP)</a:t>
            </a:r>
          </a:p>
          <a:p>
            <a:r>
              <a:rPr lang="tr-TR" dirty="0" err="1" smtClean="0"/>
              <a:t>Levonorgestel</a:t>
            </a:r>
            <a:r>
              <a:rPr lang="tr-TR" dirty="0" smtClean="0"/>
              <a:t> salgılayan RIA düşünülebilir (B)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26898"/>
      </p:ext>
    </p:extLst>
  </p:cSld>
  <p:clrMapOvr>
    <a:masterClrMapping/>
  </p:clrMapOvr>
  <p:transition spd="slow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agonistler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agonistler</a:t>
            </a:r>
            <a:r>
              <a:rPr lang="tr-TR" dirty="0" smtClean="0"/>
              <a:t> (</a:t>
            </a:r>
            <a:r>
              <a:rPr lang="en-US" dirty="0" err="1" smtClean="0"/>
              <a:t>nafarelin,leuprolide</a:t>
            </a:r>
            <a:r>
              <a:rPr lang="en-US" dirty="0"/>
              <a:t>, buserelin, goserelin </a:t>
            </a:r>
            <a:r>
              <a:rPr lang="tr-TR" dirty="0" smtClean="0"/>
              <a:t>yada</a:t>
            </a:r>
            <a:r>
              <a:rPr lang="en-US" dirty="0" smtClean="0"/>
              <a:t> triptorelin</a:t>
            </a:r>
            <a:r>
              <a:rPr lang="tr-TR" dirty="0" smtClean="0"/>
              <a:t> önerilir. Doz ve süre hakkında kanıt sınırlı. (A)</a:t>
            </a:r>
          </a:p>
          <a:p>
            <a:r>
              <a:rPr lang="tr-TR" dirty="0" err="1" smtClean="0"/>
              <a:t>Hormonal</a:t>
            </a:r>
            <a:r>
              <a:rPr lang="tr-TR" dirty="0" smtClean="0"/>
              <a:t> </a:t>
            </a:r>
            <a:r>
              <a:rPr lang="tr-TR" dirty="0" err="1" smtClean="0"/>
              <a:t>add</a:t>
            </a:r>
            <a:r>
              <a:rPr lang="tr-TR" dirty="0" err="1"/>
              <a:t>-</a:t>
            </a:r>
            <a:r>
              <a:rPr lang="tr-TR" dirty="0" err="1" smtClean="0"/>
              <a:t>back</a:t>
            </a:r>
            <a:r>
              <a:rPr lang="tr-TR" dirty="0" smtClean="0"/>
              <a:t> tedavisi </a:t>
            </a:r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agonist</a:t>
            </a:r>
            <a:r>
              <a:rPr lang="tr-TR" dirty="0" smtClean="0"/>
              <a:t> tedavisi ile birlikte başlanması önerilir. (Kemik erimesi, </a:t>
            </a:r>
            <a:r>
              <a:rPr lang="tr-TR" dirty="0" err="1" smtClean="0"/>
              <a:t>klimakterik</a:t>
            </a:r>
            <a:r>
              <a:rPr lang="tr-TR" dirty="0" smtClean="0"/>
              <a:t> semptomlar). Ağrı açısından etkinliği azalttığı bilinmiyor (A)</a:t>
            </a:r>
          </a:p>
          <a:p>
            <a:r>
              <a:rPr lang="tr-TR" dirty="0" smtClean="0"/>
              <a:t>Genç ve </a:t>
            </a:r>
            <a:r>
              <a:rPr lang="tr-TR" dirty="0" err="1" smtClean="0"/>
              <a:t>adolesanlarda</a:t>
            </a:r>
            <a:r>
              <a:rPr lang="tr-TR" dirty="0" smtClean="0"/>
              <a:t> dikkatli kullanılmalı (GPP)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45727"/>
      </p:ext>
    </p:extLst>
  </p:cSld>
  <p:clrMapOvr>
    <a:masterClrMapping/>
  </p:clrMapOvr>
  <p:transition spd="slow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Aromataz</a:t>
            </a:r>
            <a:r>
              <a:rPr lang="tr-TR" dirty="0" smtClean="0"/>
              <a:t> inhibitörleri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Rektovajinal</a:t>
            </a:r>
            <a:r>
              <a:rPr lang="tr-TR" dirty="0" smtClean="0"/>
              <a:t> </a:t>
            </a:r>
            <a:r>
              <a:rPr lang="tr-TR" dirty="0" err="1" smtClean="0"/>
              <a:t>endometriosis</a:t>
            </a:r>
            <a:r>
              <a:rPr lang="tr-TR" dirty="0" smtClean="0"/>
              <a:t> ağrısında medikal ve cerrahi tedaviye dirençli olgularda KOK, </a:t>
            </a:r>
            <a:r>
              <a:rPr lang="tr-TR" dirty="0" err="1" smtClean="0"/>
              <a:t>progestinler</a:t>
            </a:r>
            <a:r>
              <a:rPr lang="tr-TR" dirty="0" smtClean="0"/>
              <a:t> yada </a:t>
            </a:r>
            <a:r>
              <a:rPr lang="tr-TR" dirty="0" err="1" smtClean="0"/>
              <a:t>GnRH</a:t>
            </a:r>
            <a:r>
              <a:rPr lang="tr-TR" dirty="0" smtClean="0"/>
              <a:t> </a:t>
            </a:r>
            <a:r>
              <a:rPr lang="tr-TR" dirty="0" err="1" smtClean="0"/>
              <a:t>anologlarla</a:t>
            </a:r>
            <a:r>
              <a:rPr lang="tr-TR" dirty="0" smtClean="0"/>
              <a:t> birlikte verilmesi düşünülebilir. (B)</a:t>
            </a:r>
          </a:p>
          <a:p>
            <a:r>
              <a:rPr lang="tr-TR" dirty="0" smtClean="0"/>
              <a:t>Yan etkileri fazla olduğu için en son seçenek olarak tercih edilir.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15023"/>
      </p:ext>
    </p:extLst>
  </p:cSld>
  <p:clrMapOvr>
    <a:masterClrMapping/>
  </p:clrMapOvr>
  <p:transition spd="slow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Aneljezikler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NSAID veya diğer analjezikler önerilir. (GPP)</a:t>
            </a:r>
          </a:p>
          <a:p>
            <a:pPr lvl="1"/>
            <a:r>
              <a:rPr lang="tr-TR" dirty="0" smtClean="0"/>
              <a:t>Yan etkiler göz önünde bulundurulmalı.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34582"/>
      </p:ext>
    </p:extLst>
  </p:cSld>
  <p:clrMapOvr>
    <a:masterClrMapping/>
  </p:clrMapOvr>
  <p:transition spd="slow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Ağrı-Cerrahi-1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L/S’de lezyonlar görülür ise cerrahi olarak tedavi et. «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treat</a:t>
            </a:r>
            <a:r>
              <a:rPr lang="tr-TR" dirty="0" smtClean="0"/>
              <a:t>» (A)</a:t>
            </a:r>
          </a:p>
          <a:p>
            <a:r>
              <a:rPr lang="tr-TR" dirty="0" err="1" smtClean="0"/>
              <a:t>Peritoneal</a:t>
            </a:r>
            <a:r>
              <a:rPr lang="tr-TR" dirty="0" smtClean="0"/>
              <a:t> </a:t>
            </a:r>
            <a:r>
              <a:rPr lang="tr-TR" dirty="0" err="1" smtClean="0"/>
              <a:t>endometriosis</a:t>
            </a:r>
            <a:r>
              <a:rPr lang="tr-TR" dirty="0" smtClean="0"/>
              <a:t> lezyonları için </a:t>
            </a:r>
            <a:r>
              <a:rPr lang="tr-TR" dirty="0" err="1" smtClean="0"/>
              <a:t>ablazyon</a:t>
            </a:r>
            <a:r>
              <a:rPr lang="tr-TR" dirty="0" smtClean="0"/>
              <a:t> veya </a:t>
            </a:r>
            <a:r>
              <a:rPr lang="tr-TR" dirty="0" err="1" smtClean="0"/>
              <a:t>eksizyon</a:t>
            </a:r>
            <a:r>
              <a:rPr lang="tr-TR" dirty="0" smtClean="0"/>
              <a:t> düşünülebilir. (C)</a:t>
            </a:r>
          </a:p>
          <a:p>
            <a:pPr lvl="1"/>
            <a:r>
              <a:rPr lang="tr-TR" dirty="0" err="1" smtClean="0"/>
              <a:t>Eksizyon</a:t>
            </a:r>
            <a:r>
              <a:rPr lang="tr-TR" dirty="0"/>
              <a:t> </a:t>
            </a:r>
            <a:r>
              <a:rPr lang="tr-TR" dirty="0" smtClean="0"/>
              <a:t>histolojik tanı sağlar</a:t>
            </a:r>
          </a:p>
          <a:p>
            <a:r>
              <a:rPr lang="tr-TR" dirty="0" err="1" smtClean="0"/>
              <a:t>Endometrioma</a:t>
            </a:r>
            <a:endParaRPr lang="tr-TR" dirty="0"/>
          </a:p>
          <a:p>
            <a:pPr lvl="1"/>
            <a:r>
              <a:rPr lang="tr-TR" dirty="0" err="1" smtClean="0"/>
              <a:t>Kistektomi</a:t>
            </a:r>
            <a:r>
              <a:rPr lang="tr-TR" dirty="0" smtClean="0"/>
              <a:t> drenaj ve </a:t>
            </a:r>
            <a:r>
              <a:rPr lang="tr-TR" dirty="0" err="1" smtClean="0"/>
              <a:t>koagülasyona</a:t>
            </a:r>
            <a:r>
              <a:rPr lang="tr-TR" dirty="0" smtClean="0"/>
              <a:t> tercih edilmelidir. (A)</a:t>
            </a:r>
          </a:p>
          <a:p>
            <a:pPr lvl="1"/>
            <a:r>
              <a:rPr lang="tr-TR" dirty="0" err="1" smtClean="0"/>
              <a:t>Kistektomi</a:t>
            </a:r>
            <a:r>
              <a:rPr lang="tr-TR" dirty="0" smtClean="0"/>
              <a:t> Lazer CO2 </a:t>
            </a:r>
            <a:r>
              <a:rPr lang="tr-TR" dirty="0" err="1" smtClean="0"/>
              <a:t>vaporizasyona</a:t>
            </a:r>
            <a:r>
              <a:rPr lang="tr-TR" dirty="0" smtClean="0"/>
              <a:t> tercih edilmelidir. (B)</a:t>
            </a:r>
          </a:p>
          <a:p>
            <a:pPr lvl="1"/>
            <a:r>
              <a:rPr lang="tr-TR" dirty="0" err="1" smtClean="0"/>
              <a:t>Kistektomi</a:t>
            </a:r>
            <a:r>
              <a:rPr lang="tr-TR" dirty="0" smtClean="0"/>
              <a:t> </a:t>
            </a:r>
            <a:r>
              <a:rPr lang="tr-TR" dirty="0" err="1" smtClean="0"/>
              <a:t>over</a:t>
            </a:r>
            <a:r>
              <a:rPr lang="tr-TR" dirty="0" smtClean="0"/>
              <a:t> rezervi azaltır.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21560"/>
      </p:ext>
    </p:extLst>
  </p:cSld>
  <p:clrMapOvr>
    <a:masterClrMapping/>
  </p:clrMapOvr>
  <p:transition spd="slow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Ağrı-Cerrahi-2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Derin </a:t>
            </a:r>
            <a:r>
              <a:rPr lang="tr-TR" dirty="0" err="1" smtClean="0"/>
              <a:t>pelvik</a:t>
            </a:r>
            <a:r>
              <a:rPr lang="tr-TR" dirty="0" smtClean="0"/>
              <a:t> </a:t>
            </a:r>
            <a:r>
              <a:rPr lang="tr-TR" dirty="0" err="1" smtClean="0"/>
              <a:t>endometriosis</a:t>
            </a:r>
            <a:endParaRPr lang="tr-TR" dirty="0" smtClean="0"/>
          </a:p>
          <a:p>
            <a:pPr lvl="1"/>
            <a:r>
              <a:rPr lang="tr-TR" dirty="0" smtClean="0"/>
              <a:t>Derin </a:t>
            </a:r>
            <a:r>
              <a:rPr lang="tr-TR" dirty="0" err="1" smtClean="0"/>
              <a:t>endometriosis</a:t>
            </a:r>
            <a:r>
              <a:rPr lang="tr-TR" dirty="0" smtClean="0"/>
              <a:t> lezyonlarının çıkarılması ağrıyı azaltmakta, yaşam kalitesini artırmakta  (B)</a:t>
            </a:r>
          </a:p>
          <a:p>
            <a:pPr lvl="1"/>
            <a:r>
              <a:rPr lang="tr-TR" dirty="0" smtClean="0"/>
              <a:t>Yüksek komplikasyonlar nedeni ile bu konuda deneyim kazanmış merkezlere sevk (GPP)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322654"/>
      </p:ext>
    </p:extLst>
  </p:cSld>
  <p:clrMapOvr>
    <a:masterClrMapping/>
  </p:clrMapOvr>
  <p:transition spd="slow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Histerektomi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Histerektomi+BSO+Lezyonların</a:t>
            </a:r>
            <a:r>
              <a:rPr lang="tr-TR" dirty="0" smtClean="0"/>
              <a:t> çıkarılması ailesini tamamlamış ve dirençli olgularda düşünülebilir. (GPP)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053653"/>
      </p:ext>
    </p:extLst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6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549467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6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7100813" cy="2034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6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4864"/>
            <a:ext cx="62579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144" y="2780928"/>
            <a:ext cx="3218856" cy="4058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2870183"/>
      </p:ext>
    </p:extLst>
  </p:cSld>
  <p:clrMapOvr>
    <a:masterClrMapping/>
  </p:clrMapOvr>
  <p:transition spd="slow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Pelvik</a:t>
            </a:r>
            <a:r>
              <a:rPr lang="tr-TR" dirty="0" smtClean="0"/>
              <a:t> sinir cerrahisi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LUNA </a:t>
            </a:r>
            <a:r>
              <a:rPr lang="tr-TR" u="sng" dirty="0" smtClean="0"/>
              <a:t>yapılmaması</a:t>
            </a:r>
            <a:r>
              <a:rPr lang="tr-TR" dirty="0" smtClean="0"/>
              <a:t> gereklidir. (A)</a:t>
            </a:r>
          </a:p>
          <a:p>
            <a:r>
              <a:rPr lang="tr-TR" dirty="0" err="1" smtClean="0"/>
              <a:t>Presakral</a:t>
            </a:r>
            <a:r>
              <a:rPr lang="tr-TR" dirty="0" smtClean="0"/>
              <a:t> </a:t>
            </a:r>
            <a:r>
              <a:rPr lang="tr-TR" dirty="0" err="1" smtClean="0"/>
              <a:t>nörektomi</a:t>
            </a:r>
            <a:r>
              <a:rPr lang="tr-TR" dirty="0" smtClean="0"/>
              <a:t> orta hat ağrılarda etkilidir. Cerrahi deneyim gerektirir. </a:t>
            </a:r>
            <a:r>
              <a:rPr lang="tr-TR" smtClean="0"/>
              <a:t>(A)</a:t>
            </a:r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27104"/>
      </p:ext>
    </p:extLst>
  </p:cSld>
  <p:clrMapOvr>
    <a:masterClrMapping/>
  </p:clrMapOvr>
  <p:transition spd="slow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Endometriosis</a:t>
            </a:r>
            <a:r>
              <a:rPr lang="tr-TR" dirty="0" smtClean="0"/>
              <a:t> cerrahisi sonrası adezyon önleme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‘O</a:t>
            </a:r>
            <a:r>
              <a:rPr lang="en-US" dirty="0" err="1" smtClean="0"/>
              <a:t>xidized</a:t>
            </a:r>
            <a:r>
              <a:rPr lang="en-US" dirty="0" smtClean="0"/>
              <a:t> </a:t>
            </a:r>
            <a:r>
              <a:rPr lang="en-US" dirty="0"/>
              <a:t>regenerated </a:t>
            </a:r>
            <a:r>
              <a:rPr lang="en-US" dirty="0" smtClean="0"/>
              <a:t>cellulose</a:t>
            </a:r>
            <a:r>
              <a:rPr lang="tr-TR" dirty="0" smtClean="0"/>
              <a:t>’ operasyon sırasında </a:t>
            </a:r>
            <a:r>
              <a:rPr lang="tr-TR" dirty="0" err="1" smtClean="0"/>
              <a:t>postoperatif</a:t>
            </a:r>
            <a:r>
              <a:rPr lang="tr-TR" dirty="0" smtClean="0"/>
              <a:t> adezyonları azaltması amacı ile kullanılabilir. (B)</a:t>
            </a:r>
          </a:p>
          <a:p>
            <a:r>
              <a:rPr lang="tr-TR" dirty="0"/>
              <a:t>I</a:t>
            </a:r>
            <a:r>
              <a:rPr lang="en-US" dirty="0" err="1" smtClean="0"/>
              <a:t>codextrin</a:t>
            </a:r>
            <a:r>
              <a:rPr lang="tr-TR" dirty="0" smtClean="0"/>
              <a:t> kullanımının faydası yok (B)</a:t>
            </a:r>
          </a:p>
          <a:p>
            <a:r>
              <a:rPr lang="tr-TR" dirty="0" smtClean="0"/>
              <a:t>‘P</a:t>
            </a:r>
            <a:r>
              <a:rPr lang="en-US" dirty="0" err="1" smtClean="0"/>
              <a:t>olytetrafluoroethylene</a:t>
            </a:r>
            <a:r>
              <a:rPr lang="en-US" dirty="0" smtClean="0"/>
              <a:t> surgical</a:t>
            </a:r>
            <a:r>
              <a:rPr lang="tr-TR" dirty="0" smtClean="0"/>
              <a:t> </a:t>
            </a:r>
            <a:r>
              <a:rPr lang="en-US" dirty="0" smtClean="0"/>
              <a:t>membrane</a:t>
            </a:r>
            <a:r>
              <a:rPr lang="tr-TR" dirty="0" smtClean="0"/>
              <a:t>’</a:t>
            </a:r>
            <a:r>
              <a:rPr lang="en-US" dirty="0" smtClean="0"/>
              <a:t>,</a:t>
            </a:r>
            <a:r>
              <a:rPr lang="tr-TR" dirty="0" smtClean="0"/>
              <a:t> ‘</a:t>
            </a:r>
            <a:r>
              <a:rPr lang="en-US" dirty="0" smtClean="0"/>
              <a:t>hyaluronic </a:t>
            </a:r>
            <a:r>
              <a:rPr lang="en-US" dirty="0"/>
              <a:t>acid </a:t>
            </a:r>
            <a:r>
              <a:rPr lang="en-US" dirty="0" smtClean="0"/>
              <a:t>product</a:t>
            </a:r>
            <a:r>
              <a:rPr lang="tr-TR" dirty="0" smtClean="0"/>
              <a:t>’ gibi anti-adezyon yöntemlerinin etkili olduğu bilinmeli (</a:t>
            </a:r>
            <a:r>
              <a:rPr lang="tr-TR" dirty="0" err="1" smtClean="0"/>
              <a:t>Endometriosis</a:t>
            </a:r>
            <a:r>
              <a:rPr lang="tr-TR" dirty="0" smtClean="0"/>
              <a:t> için spesifik olarak çalışılmasa da) GPP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33" y="6169115"/>
            <a:ext cx="60055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358294"/>
      </p:ext>
    </p:extLst>
  </p:cSld>
  <p:clrMapOvr>
    <a:masterClrMapping/>
  </p:clrMapOvr>
  <p:transition spd="slow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Preoperatif</a:t>
            </a:r>
            <a:r>
              <a:rPr lang="tr-TR" dirty="0" smtClean="0"/>
              <a:t> </a:t>
            </a:r>
            <a:r>
              <a:rPr lang="tr-TR" dirty="0" err="1" smtClean="0"/>
              <a:t>hormonal</a:t>
            </a:r>
            <a:r>
              <a:rPr lang="tr-TR" dirty="0" smtClean="0"/>
              <a:t> tedaviler ağrı tedavisinde etkili mi?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Cerrahinin etkinliğini artırmak için </a:t>
            </a:r>
            <a:r>
              <a:rPr lang="tr-TR" dirty="0" err="1" smtClean="0"/>
              <a:t>preoperatif</a:t>
            </a:r>
            <a:r>
              <a:rPr lang="tr-TR" dirty="0" smtClean="0"/>
              <a:t> </a:t>
            </a:r>
            <a:r>
              <a:rPr lang="tr-TR" dirty="0" err="1" smtClean="0"/>
              <a:t>hormonal</a:t>
            </a:r>
            <a:r>
              <a:rPr lang="tr-TR" dirty="0" smtClean="0"/>
              <a:t> tedavi </a:t>
            </a:r>
            <a:r>
              <a:rPr lang="tr-TR" u="sng" dirty="0" smtClean="0"/>
              <a:t>verilmemesi</a:t>
            </a:r>
            <a:r>
              <a:rPr lang="tr-TR" dirty="0" smtClean="0"/>
              <a:t> gereklidir. (A)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62831"/>
      </p:ext>
    </p:extLst>
  </p:cSld>
  <p:clrMapOvr>
    <a:masterClrMapping/>
  </p:clrMapOvr>
  <p:transition spd="slow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Kısa dönemli post-</a:t>
            </a:r>
            <a:r>
              <a:rPr lang="tr-TR" sz="3600" dirty="0" err="1" smtClean="0"/>
              <a:t>operatif</a:t>
            </a:r>
            <a:r>
              <a:rPr lang="tr-TR" sz="3600" dirty="0" smtClean="0"/>
              <a:t> </a:t>
            </a:r>
            <a:r>
              <a:rPr lang="tr-TR" sz="3600" dirty="0" err="1" smtClean="0"/>
              <a:t>hormonal</a:t>
            </a:r>
            <a:r>
              <a:rPr lang="tr-TR" sz="3600" dirty="0" smtClean="0"/>
              <a:t> tedaviler verilmeli mi?</a:t>
            </a:r>
            <a:endParaRPr lang="en-US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Ağrı için </a:t>
            </a:r>
            <a:r>
              <a:rPr lang="tr-TR" dirty="0" err="1" smtClean="0"/>
              <a:t>postoperaf</a:t>
            </a:r>
            <a:r>
              <a:rPr lang="tr-TR" dirty="0" smtClean="0"/>
              <a:t> </a:t>
            </a:r>
            <a:r>
              <a:rPr lang="tr-TR" dirty="0" err="1" smtClean="0"/>
              <a:t>hormonal</a:t>
            </a:r>
            <a:r>
              <a:rPr lang="tr-TR" dirty="0" smtClean="0"/>
              <a:t> tedavi </a:t>
            </a:r>
            <a:r>
              <a:rPr lang="tr-TR" u="sng" dirty="0" smtClean="0"/>
              <a:t>verilmemelidir </a:t>
            </a:r>
            <a:r>
              <a:rPr lang="tr-TR" dirty="0" smtClean="0"/>
              <a:t>(A)</a:t>
            </a:r>
          </a:p>
          <a:p>
            <a:pPr lvl="1"/>
            <a:r>
              <a:rPr lang="tr-TR" dirty="0" smtClean="0"/>
              <a:t>Zararı da yok</a:t>
            </a:r>
          </a:p>
          <a:p>
            <a:r>
              <a:rPr lang="tr-TR" dirty="0" err="1" smtClean="0"/>
              <a:t>Postoperatif</a:t>
            </a:r>
            <a:r>
              <a:rPr lang="tr-TR" dirty="0" smtClean="0"/>
              <a:t> </a:t>
            </a:r>
            <a:r>
              <a:rPr lang="tr-TR" dirty="0" err="1" smtClean="0"/>
              <a:t>sekonder</a:t>
            </a:r>
            <a:r>
              <a:rPr lang="tr-TR" dirty="0" smtClean="0"/>
              <a:t> önleme veya </a:t>
            </a:r>
            <a:r>
              <a:rPr lang="tr-TR" dirty="0" err="1" smtClean="0"/>
              <a:t>kontrasepsiyon</a:t>
            </a:r>
            <a:r>
              <a:rPr lang="tr-TR" dirty="0" smtClean="0"/>
              <a:t> amacı ile verilebilir. </a:t>
            </a:r>
            <a:r>
              <a:rPr lang="tr-TR" dirty="0" err="1" smtClean="0"/>
              <a:t>Sekonder</a:t>
            </a:r>
            <a:r>
              <a:rPr lang="tr-TR" dirty="0" smtClean="0"/>
              <a:t> önleme için daha çok &gt;6 ay (GPP)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54025"/>
      </p:ext>
    </p:extLst>
  </p:cSld>
  <p:clrMapOvr>
    <a:masterClrMapping/>
  </p:clrMapOvr>
  <p:transition spd="slow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Sekonder</a:t>
            </a:r>
            <a:r>
              <a:rPr lang="tr-TR" dirty="0" smtClean="0"/>
              <a:t> önlemenin rolü var mı?-1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Cerrahi sonrası </a:t>
            </a:r>
            <a:r>
              <a:rPr lang="tr-TR" dirty="0" err="1" smtClean="0"/>
              <a:t>sekonder</a:t>
            </a:r>
            <a:r>
              <a:rPr lang="tr-TR" dirty="0" smtClean="0"/>
              <a:t> önlemenin rolü vardır. Yöntem hasta tercihine, yan etkilere göre yapılabilir. GPP</a:t>
            </a:r>
          </a:p>
          <a:p>
            <a:r>
              <a:rPr lang="tr-TR" dirty="0" smtClean="0"/>
              <a:t>≥3 cm </a:t>
            </a:r>
            <a:r>
              <a:rPr lang="tr-TR" dirty="0" err="1" smtClean="0"/>
              <a:t>endometrioma</a:t>
            </a:r>
            <a:r>
              <a:rPr lang="tr-TR" dirty="0" smtClean="0"/>
              <a:t> için cerrahilerde </a:t>
            </a:r>
            <a:r>
              <a:rPr lang="tr-TR" dirty="0" err="1" smtClean="0"/>
              <a:t>kistektomi</a:t>
            </a:r>
            <a:r>
              <a:rPr lang="tr-TR" dirty="0"/>
              <a:t> </a:t>
            </a:r>
            <a:r>
              <a:rPr lang="tr-TR" dirty="0" err="1" smtClean="0"/>
              <a:t>dismenore</a:t>
            </a:r>
            <a:r>
              <a:rPr lang="tr-TR" dirty="0" smtClean="0"/>
              <a:t>, </a:t>
            </a:r>
            <a:r>
              <a:rPr lang="tr-TR" dirty="0" err="1" smtClean="0"/>
              <a:t>disparanü</a:t>
            </a:r>
            <a:r>
              <a:rPr lang="tr-TR" dirty="0" smtClean="0"/>
              <a:t> ve </a:t>
            </a:r>
            <a:r>
              <a:rPr lang="tr-TR" dirty="0" err="1" smtClean="0"/>
              <a:t>non-menstrüal</a:t>
            </a:r>
            <a:r>
              <a:rPr lang="tr-TR" dirty="0" smtClean="0"/>
              <a:t> </a:t>
            </a:r>
            <a:r>
              <a:rPr lang="tr-TR" dirty="0" err="1" smtClean="0"/>
              <a:t>pelvik</a:t>
            </a:r>
            <a:r>
              <a:rPr lang="tr-TR" dirty="0"/>
              <a:t> </a:t>
            </a:r>
            <a:r>
              <a:rPr lang="tr-TR" dirty="0" smtClean="0"/>
              <a:t>ağrının </a:t>
            </a:r>
            <a:r>
              <a:rPr lang="tr-TR" dirty="0" err="1" smtClean="0"/>
              <a:t>sekonder</a:t>
            </a:r>
            <a:r>
              <a:rPr lang="tr-TR" dirty="0" smtClean="0"/>
              <a:t> önlenmesi kapsamında drenaj ve </a:t>
            </a:r>
            <a:r>
              <a:rPr lang="tr-TR" dirty="0" err="1" smtClean="0"/>
              <a:t>elektrokoagülasyona</a:t>
            </a:r>
            <a:r>
              <a:rPr lang="tr-TR" dirty="0" smtClean="0"/>
              <a:t> tercih edilmelidir (A)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74937"/>
      </p:ext>
    </p:extLst>
  </p:cSld>
  <p:clrMapOvr>
    <a:masterClrMapping/>
  </p:clrMapOvr>
  <p:transition spd="slow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Sekonder</a:t>
            </a:r>
            <a:r>
              <a:rPr lang="tr-TR" dirty="0"/>
              <a:t> önlemenin rolü var mı</a:t>
            </a:r>
            <a:r>
              <a:rPr lang="tr-TR" dirty="0" smtClean="0"/>
              <a:t>?-2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Endometrioma</a:t>
            </a:r>
            <a:r>
              <a:rPr lang="tr-TR" dirty="0" smtClean="0"/>
              <a:t> </a:t>
            </a:r>
            <a:r>
              <a:rPr lang="tr-TR" dirty="0" err="1" smtClean="0"/>
              <a:t>kistektomi</a:t>
            </a:r>
            <a:r>
              <a:rPr lang="tr-TR" dirty="0" smtClean="0"/>
              <a:t> sonrası </a:t>
            </a:r>
            <a:r>
              <a:rPr lang="tr-TR" dirty="0" err="1" smtClean="0"/>
              <a:t>fertilite</a:t>
            </a:r>
            <a:r>
              <a:rPr lang="tr-TR" dirty="0" smtClean="0"/>
              <a:t> isteği yok ise KOK </a:t>
            </a:r>
            <a:r>
              <a:rPr lang="tr-TR" dirty="0" err="1" smtClean="0"/>
              <a:t>endometrioma</a:t>
            </a:r>
            <a:r>
              <a:rPr lang="tr-TR" dirty="0" smtClean="0"/>
              <a:t> </a:t>
            </a:r>
            <a:r>
              <a:rPr lang="tr-TR" dirty="0" err="1" smtClean="0"/>
              <a:t>sekonder</a:t>
            </a:r>
            <a:r>
              <a:rPr lang="tr-TR" dirty="0" smtClean="0"/>
              <a:t> önlemesi için verilmelidir. (A)</a:t>
            </a:r>
          </a:p>
          <a:p>
            <a:r>
              <a:rPr lang="tr-TR" dirty="0" err="1" smtClean="0"/>
              <a:t>Endometriosis</a:t>
            </a:r>
            <a:r>
              <a:rPr lang="tr-TR" dirty="0" smtClean="0"/>
              <a:t> için operasyon sonrası </a:t>
            </a:r>
            <a:r>
              <a:rPr lang="tr-TR" dirty="0"/>
              <a:t>KOK veya </a:t>
            </a:r>
            <a:r>
              <a:rPr lang="tr-TR" dirty="0" smtClean="0"/>
              <a:t>LNG-IUS en az 18-24 ay </a:t>
            </a:r>
            <a:r>
              <a:rPr lang="tr-TR" dirty="0" err="1" smtClean="0"/>
              <a:t>sekonder</a:t>
            </a:r>
            <a:r>
              <a:rPr lang="tr-TR" dirty="0" smtClean="0"/>
              <a:t> önleme amaçlı verilmelidir (</a:t>
            </a:r>
            <a:r>
              <a:rPr lang="tr-TR" dirty="0" err="1" smtClean="0"/>
              <a:t>Endometriosis</a:t>
            </a:r>
            <a:r>
              <a:rPr lang="tr-TR" dirty="0" smtClean="0"/>
              <a:t> ile birlikte giden </a:t>
            </a:r>
            <a:r>
              <a:rPr lang="tr-TR" dirty="0" err="1" smtClean="0"/>
              <a:t>dismenore</a:t>
            </a:r>
            <a:r>
              <a:rPr lang="tr-TR" dirty="0" smtClean="0"/>
              <a:t> için, </a:t>
            </a:r>
            <a:r>
              <a:rPr lang="tr-TR" dirty="0" err="1" smtClean="0"/>
              <a:t>non-menstrual</a:t>
            </a:r>
            <a:r>
              <a:rPr lang="tr-TR" dirty="0" smtClean="0"/>
              <a:t> ağrı yada </a:t>
            </a:r>
            <a:r>
              <a:rPr lang="tr-TR" dirty="0" err="1" smtClean="0"/>
              <a:t>disparanü</a:t>
            </a:r>
            <a:r>
              <a:rPr lang="tr-TR" dirty="0" smtClean="0"/>
              <a:t> için değil) (A)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997562"/>
      </p:ext>
    </p:extLst>
  </p:cSld>
  <p:clrMapOvr>
    <a:masterClrMapping/>
  </p:clrMapOvr>
  <p:transition spd="slow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Ekstragenital</a:t>
            </a:r>
            <a:r>
              <a:rPr lang="tr-TR" dirty="0" smtClean="0"/>
              <a:t> </a:t>
            </a:r>
            <a:r>
              <a:rPr lang="tr-TR" dirty="0" err="1" smtClean="0"/>
              <a:t>endometriosis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Semptomatik</a:t>
            </a:r>
            <a:r>
              <a:rPr lang="tr-TR" dirty="0" smtClean="0"/>
              <a:t> </a:t>
            </a:r>
            <a:r>
              <a:rPr lang="tr-TR" dirty="0" err="1" smtClean="0"/>
              <a:t>ekstragenital</a:t>
            </a:r>
            <a:r>
              <a:rPr lang="tr-TR" dirty="0" smtClean="0"/>
              <a:t> </a:t>
            </a:r>
            <a:r>
              <a:rPr lang="tr-TR" dirty="0" err="1" smtClean="0"/>
              <a:t>endometriosisin</a:t>
            </a:r>
            <a:r>
              <a:rPr lang="tr-TR" dirty="0" smtClean="0"/>
              <a:t> cerrahi olarak çıkarılması semptomların azaltılması amacı ile düşünülebilir (D)</a:t>
            </a:r>
          </a:p>
          <a:p>
            <a:r>
              <a:rPr lang="tr-TR" dirty="0" smtClean="0"/>
              <a:t>Cerrahi tedavi zor veya imkansız ise medikal tedavi semptomların azaltılması amacı ile verilebilir (D)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63853"/>
      </p:ext>
    </p:extLst>
  </p:cSld>
  <p:clrMapOvr>
    <a:masterClrMapping/>
  </p:clrMapOvr>
  <p:transition spd="slow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Diğer ağrı yönetim stratejileri etkili mi?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Besin takviyesi (vitaminler vb.), alternatif tıp tedavi yöntemleri önerilmez. Potansiyel fayda-zarar bilinmiyor (GPP) </a:t>
            </a:r>
          </a:p>
          <a:p>
            <a:r>
              <a:rPr lang="tr-TR" dirty="0"/>
              <a:t>Y</a:t>
            </a:r>
            <a:r>
              <a:rPr lang="tr-TR" dirty="0" smtClean="0"/>
              <a:t>üksek frekanslı </a:t>
            </a:r>
            <a:r>
              <a:rPr lang="tr-TR" dirty="0" err="1" smtClean="0"/>
              <a:t>transkuteneus</a:t>
            </a:r>
            <a:r>
              <a:rPr lang="tr-TR" dirty="0" smtClean="0"/>
              <a:t> elektrik </a:t>
            </a:r>
            <a:r>
              <a:rPr lang="tr-TR" dirty="0" err="1" smtClean="0"/>
              <a:t>stimülayon</a:t>
            </a:r>
            <a:r>
              <a:rPr lang="tr-TR" dirty="0" smtClean="0"/>
              <a:t>, </a:t>
            </a:r>
            <a:r>
              <a:rPr lang="tr-TR" u="sng" dirty="0" err="1" smtClean="0">
                <a:solidFill>
                  <a:srgbClr val="FF0000"/>
                </a:solidFill>
              </a:rPr>
              <a:t>akapunktur</a:t>
            </a:r>
            <a:r>
              <a:rPr lang="tr-TR" dirty="0" smtClean="0"/>
              <a:t>, Çin tıbbı yöntemlerinin faydası gösterilememiştir.</a:t>
            </a:r>
          </a:p>
          <a:p>
            <a:r>
              <a:rPr lang="tr-TR" dirty="0" smtClean="0"/>
              <a:t>Bazı hastaların alternatif yönteme yönelmeleri de bilinmekte.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68987"/>
      </p:ext>
    </p:extLst>
  </p:cSld>
  <p:clrMapOvr>
    <a:masterClrMapping/>
  </p:clrMapOvr>
  <p:transition spd="slow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Endometriosis</a:t>
            </a:r>
            <a:r>
              <a:rPr lang="tr-TR" dirty="0" smtClean="0"/>
              <a:t> kaynaklı </a:t>
            </a:r>
            <a:r>
              <a:rPr lang="tr-TR" dirty="0" err="1" smtClean="0"/>
              <a:t>infertilite</a:t>
            </a:r>
            <a:r>
              <a:rPr lang="tr-TR" dirty="0" smtClean="0"/>
              <a:t> tedavisi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2002"/>
      </p:ext>
    </p:extLst>
  </p:cSld>
  <p:clrMapOvr>
    <a:masterClrMapping/>
  </p:clrMapOvr>
  <p:transition spd="slow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err="1" smtClean="0"/>
              <a:t>Hormonal</a:t>
            </a:r>
            <a:r>
              <a:rPr lang="tr-TR" sz="3600" dirty="0" smtClean="0"/>
              <a:t> terapiler </a:t>
            </a:r>
            <a:r>
              <a:rPr lang="tr-TR" sz="3600" dirty="0" err="1" smtClean="0"/>
              <a:t>infertilite</a:t>
            </a:r>
            <a:r>
              <a:rPr lang="tr-TR" sz="3600" dirty="0" smtClean="0"/>
              <a:t> ile giden </a:t>
            </a:r>
            <a:r>
              <a:rPr lang="tr-TR" sz="3600" dirty="0" err="1" smtClean="0"/>
              <a:t>endometriosisde</a:t>
            </a:r>
            <a:r>
              <a:rPr lang="tr-TR" sz="3600" dirty="0" smtClean="0"/>
              <a:t> etkili mi?</a:t>
            </a:r>
            <a:endParaRPr lang="en-US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Fertilite</a:t>
            </a:r>
            <a:r>
              <a:rPr lang="tr-TR" dirty="0" smtClean="0"/>
              <a:t> potansiyelini artırmak için </a:t>
            </a:r>
            <a:r>
              <a:rPr lang="tr-TR" dirty="0" err="1" smtClean="0"/>
              <a:t>over</a:t>
            </a:r>
            <a:r>
              <a:rPr lang="tr-TR" dirty="0" smtClean="0"/>
              <a:t> fonksiyonunu </a:t>
            </a:r>
            <a:r>
              <a:rPr lang="tr-TR" dirty="0" err="1" smtClean="0"/>
              <a:t>suprese</a:t>
            </a:r>
            <a:r>
              <a:rPr lang="tr-TR" dirty="0" smtClean="0"/>
              <a:t> etmek amaçlı </a:t>
            </a:r>
            <a:r>
              <a:rPr lang="tr-TR" dirty="0" err="1" smtClean="0"/>
              <a:t>hormonal</a:t>
            </a:r>
            <a:r>
              <a:rPr lang="tr-TR" dirty="0" smtClean="0"/>
              <a:t> tedavi </a:t>
            </a:r>
            <a:r>
              <a:rPr lang="tr-TR" u="sng" dirty="0" smtClean="0"/>
              <a:t>verilmemelidir </a:t>
            </a:r>
            <a:r>
              <a:rPr lang="tr-TR" dirty="0" smtClean="0"/>
              <a:t>(A)</a:t>
            </a:r>
          </a:p>
          <a:p>
            <a:r>
              <a:rPr lang="tr-TR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760240"/>
      </p:ext>
    </p:extLst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Hangi semptomlar?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Endometriosis</a:t>
            </a:r>
            <a:r>
              <a:rPr lang="tr-TR" dirty="0" smtClean="0"/>
              <a:t> </a:t>
            </a:r>
            <a:r>
              <a:rPr lang="tr-TR" dirty="0" smtClean="0"/>
              <a:t>düşün (GPP)</a:t>
            </a:r>
          </a:p>
          <a:p>
            <a:pPr lvl="1"/>
            <a:r>
              <a:rPr lang="tr-TR" dirty="0" smtClean="0"/>
              <a:t>Jinekolojik semptomlar (</a:t>
            </a:r>
            <a:r>
              <a:rPr lang="tr-TR" dirty="0" err="1" smtClean="0"/>
              <a:t>Dismenore</a:t>
            </a:r>
            <a:r>
              <a:rPr lang="tr-TR" dirty="0" smtClean="0"/>
              <a:t> (%60-80), </a:t>
            </a:r>
            <a:r>
              <a:rPr lang="tr-TR" dirty="0" err="1" smtClean="0"/>
              <a:t>non</a:t>
            </a:r>
            <a:r>
              <a:rPr lang="tr-TR" dirty="0" smtClean="0"/>
              <a:t>-siklik </a:t>
            </a:r>
            <a:r>
              <a:rPr lang="tr-TR" dirty="0" err="1" smtClean="0"/>
              <a:t>pelvik</a:t>
            </a:r>
            <a:r>
              <a:rPr lang="tr-TR" dirty="0" smtClean="0"/>
              <a:t> ağrı (%30-50), derin </a:t>
            </a:r>
            <a:r>
              <a:rPr lang="tr-TR" dirty="0" err="1" smtClean="0"/>
              <a:t>disparanü</a:t>
            </a:r>
            <a:r>
              <a:rPr lang="tr-TR" dirty="0" smtClean="0"/>
              <a:t> (%25-40), </a:t>
            </a:r>
            <a:r>
              <a:rPr lang="tr-TR" dirty="0" err="1" smtClean="0"/>
              <a:t>infertilite</a:t>
            </a:r>
            <a:r>
              <a:rPr lang="tr-TR" dirty="0" smtClean="0"/>
              <a:t> (%30-40) ve yorgunluk)</a:t>
            </a:r>
          </a:p>
          <a:p>
            <a:pPr lvl="1"/>
            <a:r>
              <a:rPr lang="tr-TR" dirty="0" smtClean="0"/>
              <a:t>Siklik </a:t>
            </a:r>
            <a:r>
              <a:rPr lang="tr-TR" dirty="0" err="1" smtClean="0"/>
              <a:t>non</a:t>
            </a:r>
            <a:r>
              <a:rPr lang="tr-TR" dirty="0" smtClean="0"/>
              <a:t>-jinekolojik semptomlar (</a:t>
            </a:r>
            <a:r>
              <a:rPr lang="tr-TR" dirty="0" err="1" smtClean="0"/>
              <a:t>diskezia</a:t>
            </a:r>
            <a:r>
              <a:rPr lang="tr-TR" dirty="0" smtClean="0"/>
              <a:t>, </a:t>
            </a:r>
            <a:r>
              <a:rPr lang="tr-TR" dirty="0" err="1" smtClean="0"/>
              <a:t>dizuria</a:t>
            </a:r>
            <a:r>
              <a:rPr lang="tr-TR" dirty="0" smtClean="0"/>
              <a:t>, </a:t>
            </a:r>
            <a:r>
              <a:rPr lang="tr-TR" dirty="0" err="1" smtClean="0"/>
              <a:t>hematüri</a:t>
            </a:r>
            <a:r>
              <a:rPr lang="tr-TR" dirty="0" smtClean="0"/>
              <a:t>, </a:t>
            </a:r>
            <a:r>
              <a:rPr lang="tr-TR" dirty="0" err="1" smtClean="0"/>
              <a:t>rektal</a:t>
            </a:r>
            <a:r>
              <a:rPr lang="tr-TR" dirty="0" smtClean="0"/>
              <a:t> ağrı, omuz ağrısı) (%1-2)</a:t>
            </a:r>
          </a:p>
          <a:p>
            <a:pPr lvl="1"/>
            <a:r>
              <a:rPr lang="tr-TR" dirty="0" err="1"/>
              <a:t>Patognomonik</a:t>
            </a:r>
            <a:r>
              <a:rPr lang="tr-TR" dirty="0"/>
              <a:t> değil</a:t>
            </a:r>
          </a:p>
          <a:p>
            <a:pPr marL="457200" lvl="1" indent="0">
              <a:buNone/>
            </a:pP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708443"/>
      </p:ext>
    </p:extLst>
  </p:cSld>
  <p:clrMapOvr>
    <a:masterClrMapping/>
  </p:clrMapOvr>
  <p:transition spd="slow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Cerrahi tedavi etkili mi?-1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Evre I-II </a:t>
            </a:r>
            <a:r>
              <a:rPr lang="tr-TR" dirty="0" err="1" smtClean="0"/>
              <a:t>endometriosis+infertil</a:t>
            </a:r>
            <a:r>
              <a:rPr lang="tr-TR" dirty="0" smtClean="0"/>
              <a:t> olgularda lezyonlar çıkarılmalı veya </a:t>
            </a:r>
            <a:r>
              <a:rPr lang="tr-TR" dirty="0" err="1" smtClean="0"/>
              <a:t>ablete</a:t>
            </a:r>
            <a:r>
              <a:rPr lang="tr-TR" dirty="0" smtClean="0"/>
              <a:t> edilmeli. (Sadece tanısal L/S’ye göre gebelik oranı daha yüksek) (A)</a:t>
            </a:r>
          </a:p>
          <a:p>
            <a:r>
              <a:rPr lang="tr-TR" dirty="0" smtClean="0"/>
              <a:t>Evre I-II </a:t>
            </a:r>
            <a:r>
              <a:rPr lang="tr-TR" dirty="0" err="1" smtClean="0"/>
              <a:t>endometriosis+infertil</a:t>
            </a:r>
            <a:r>
              <a:rPr lang="tr-TR" dirty="0" smtClean="0"/>
              <a:t> olgularda lezyonların CO2 lazer ile </a:t>
            </a:r>
            <a:r>
              <a:rPr lang="tr-TR" dirty="0" err="1" smtClean="0"/>
              <a:t>vaporize</a:t>
            </a:r>
            <a:r>
              <a:rPr lang="tr-TR" dirty="0" smtClean="0"/>
              <a:t> edilmesi </a:t>
            </a:r>
            <a:r>
              <a:rPr lang="tr-TR" dirty="0" err="1" smtClean="0"/>
              <a:t>monopolar</a:t>
            </a:r>
            <a:r>
              <a:rPr lang="tr-TR" dirty="0" smtClean="0"/>
              <a:t> </a:t>
            </a:r>
            <a:r>
              <a:rPr lang="tr-TR" dirty="0" err="1" smtClean="0"/>
              <a:t>koterizasyona</a:t>
            </a:r>
            <a:r>
              <a:rPr lang="tr-TR" dirty="0" smtClean="0"/>
              <a:t> göre daha fazla gebelik sağlamaktadır (C)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1042"/>
      </p:ext>
    </p:extLst>
  </p:cSld>
  <p:clrMapOvr>
    <a:masterClrMapping/>
  </p:clrMapOvr>
  <p:transition spd="slow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Cerrahi tedavi etkili mi</a:t>
            </a:r>
            <a:r>
              <a:rPr lang="tr-TR" dirty="0" smtClean="0"/>
              <a:t>?-2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Endometrioma</a:t>
            </a:r>
            <a:r>
              <a:rPr lang="tr-TR" dirty="0" smtClean="0"/>
              <a:t> cerrahisi yapılıyor ise </a:t>
            </a:r>
            <a:r>
              <a:rPr lang="tr-TR" dirty="0" err="1" smtClean="0"/>
              <a:t>kistektomi</a:t>
            </a:r>
            <a:r>
              <a:rPr lang="tr-TR" dirty="0" smtClean="0"/>
              <a:t> yapılmalı. (Drenaj ve </a:t>
            </a:r>
            <a:r>
              <a:rPr lang="tr-TR" dirty="0" err="1" smtClean="0"/>
              <a:t>koterizasyona</a:t>
            </a:r>
            <a:r>
              <a:rPr lang="tr-TR" dirty="0" smtClean="0"/>
              <a:t> göre gebelik oranları daha fazla) (A)</a:t>
            </a:r>
          </a:p>
          <a:p>
            <a:r>
              <a:rPr lang="tr-TR" dirty="0" smtClean="0"/>
              <a:t>Hasta cerrahiye bağlı riskler (</a:t>
            </a:r>
            <a:r>
              <a:rPr lang="tr-TR" dirty="0" err="1" smtClean="0"/>
              <a:t>over</a:t>
            </a:r>
            <a:r>
              <a:rPr lang="tr-TR" dirty="0" smtClean="0"/>
              <a:t> rezervinin azalacağı, </a:t>
            </a:r>
            <a:r>
              <a:rPr lang="tr-TR" dirty="0" err="1" smtClean="0"/>
              <a:t>overin</a:t>
            </a:r>
            <a:r>
              <a:rPr lang="tr-TR" dirty="0" smtClean="0"/>
              <a:t> kaybedilebileceği) açısından bilgilendirilmeli. Daha önceden </a:t>
            </a:r>
            <a:r>
              <a:rPr lang="tr-TR" dirty="0" err="1" smtClean="0"/>
              <a:t>over</a:t>
            </a:r>
            <a:r>
              <a:rPr lang="tr-TR" dirty="0" smtClean="0"/>
              <a:t> cerrahisi geçirmiş ise çok dikkatli karar verilmeli (GPP)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79168"/>
      </p:ext>
    </p:extLst>
  </p:cSld>
  <p:clrMapOvr>
    <a:masterClrMapping/>
  </p:clrMapOvr>
  <p:transition spd="slow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Cerrahi tedavi etkili mi</a:t>
            </a:r>
            <a:r>
              <a:rPr lang="tr-TR" dirty="0" smtClean="0"/>
              <a:t>?-3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1556792"/>
            <a:ext cx="7921625" cy="4896544"/>
          </a:xfrm>
        </p:spPr>
        <p:txBody>
          <a:bodyPr/>
          <a:lstStyle/>
          <a:p>
            <a:r>
              <a:rPr lang="tr-TR" dirty="0" smtClean="0"/>
              <a:t>Evre 3-4 </a:t>
            </a:r>
            <a:r>
              <a:rPr lang="tr-TR" dirty="0" err="1" smtClean="0"/>
              <a:t>endometriosis</a:t>
            </a:r>
            <a:r>
              <a:rPr lang="tr-TR" dirty="0" smtClean="0"/>
              <a:t> olgularında L/S cerrahi tedavi beklemek yerine daha fazla gebelik oranı sağladığı için düşünülebilir. (B)</a:t>
            </a:r>
          </a:p>
          <a:p>
            <a:r>
              <a:rPr lang="tr-TR" dirty="0" err="1" smtClean="0"/>
              <a:t>Endometriosis</a:t>
            </a:r>
            <a:r>
              <a:rPr lang="tr-TR" dirty="0" smtClean="0"/>
              <a:t> </a:t>
            </a:r>
            <a:r>
              <a:rPr lang="tr-TR" dirty="0" err="1" smtClean="0"/>
              <a:t>klavuzu</a:t>
            </a:r>
            <a:endParaRPr lang="tr-TR" dirty="0" smtClean="0"/>
          </a:p>
          <a:p>
            <a:pPr lvl="1"/>
            <a:r>
              <a:rPr lang="tr-TR" dirty="0" smtClean="0"/>
              <a:t>Kanıtlar zayıf. Tavsiye edilmez</a:t>
            </a:r>
          </a:p>
          <a:p>
            <a:pPr lvl="1"/>
            <a:r>
              <a:rPr lang="tr-TR" dirty="0" err="1" smtClean="0"/>
              <a:t>Endometrioma</a:t>
            </a:r>
            <a:endParaRPr lang="tr-T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296495"/>
            <a:ext cx="5975350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483040"/>
      </p:ext>
    </p:extLst>
  </p:cSld>
  <p:clrMapOvr>
    <a:masterClrMapping/>
  </p:clrMapOvr>
  <p:transition spd="slow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Cerrahi tedaviye </a:t>
            </a:r>
            <a:r>
              <a:rPr lang="tr-TR" dirty="0" err="1" smtClean="0"/>
              <a:t>hormonal</a:t>
            </a:r>
            <a:r>
              <a:rPr lang="tr-TR" dirty="0" smtClean="0"/>
              <a:t> tedavi eklemek faydalı mı?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Cerrahi öncesi </a:t>
            </a:r>
            <a:r>
              <a:rPr lang="tr-TR" dirty="0" err="1" smtClean="0"/>
              <a:t>hormonal</a:t>
            </a:r>
            <a:r>
              <a:rPr lang="tr-TR" dirty="0" smtClean="0"/>
              <a:t> tedavi gebelik oranlarını artırmak için </a:t>
            </a:r>
            <a:r>
              <a:rPr lang="tr-TR" u="sng" dirty="0" smtClean="0"/>
              <a:t>verilmemelidir</a:t>
            </a:r>
            <a:r>
              <a:rPr lang="tr-TR" dirty="0" smtClean="0"/>
              <a:t>. (GPP)</a:t>
            </a:r>
          </a:p>
          <a:p>
            <a:pPr lvl="1"/>
            <a:r>
              <a:rPr lang="tr-TR" dirty="0" smtClean="0"/>
              <a:t>Ağrı için alıyor ise cerrahiye kadar </a:t>
            </a:r>
            <a:r>
              <a:rPr lang="tr-TR" dirty="0" err="1" smtClean="0"/>
              <a:t>hormonal</a:t>
            </a:r>
            <a:r>
              <a:rPr lang="tr-TR" dirty="0" smtClean="0"/>
              <a:t> tedavi kesilmemelidir. </a:t>
            </a:r>
          </a:p>
          <a:p>
            <a:r>
              <a:rPr lang="tr-TR" dirty="0"/>
              <a:t>Cerrahi </a:t>
            </a:r>
            <a:r>
              <a:rPr lang="tr-TR" dirty="0" smtClean="0"/>
              <a:t>sonrası </a:t>
            </a:r>
            <a:r>
              <a:rPr lang="tr-TR" dirty="0" err="1"/>
              <a:t>hormonal</a:t>
            </a:r>
            <a:r>
              <a:rPr lang="tr-TR" dirty="0"/>
              <a:t> tedavi gebelik oranlarını artırmak için verilmemelidir</a:t>
            </a:r>
            <a:r>
              <a:rPr lang="tr-TR" dirty="0" smtClean="0"/>
              <a:t>. (A)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983341"/>
      </p:ext>
    </p:extLst>
  </p:cSld>
  <p:clrMapOvr>
    <a:masterClrMapping/>
  </p:clrMapOvr>
  <p:transition spd="slow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Diğer tedavi seçenekleri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Besin takviyesi, alternatif tıp uygulamaları gebelik için önerilmemelidir. (GPP)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56779"/>
      </p:ext>
    </p:extLst>
  </p:cSld>
  <p:clrMapOvr>
    <a:masterClrMapping/>
  </p:clrMapOvr>
  <p:transition spd="slow"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Endometriozisli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bilateral tubal </a:t>
            </a:r>
            <a:r>
              <a:rPr lang="en-US" sz="2800" dirty="0" err="1"/>
              <a:t>geçirgenliğin</a:t>
            </a:r>
            <a:r>
              <a:rPr lang="en-US" sz="2800" dirty="0"/>
              <a:t> </a:t>
            </a:r>
            <a:r>
              <a:rPr lang="en-US" sz="2800" dirty="0" err="1"/>
              <a:t>olduğu</a:t>
            </a:r>
            <a:r>
              <a:rPr lang="en-US" sz="2800" dirty="0"/>
              <a:t> </a:t>
            </a:r>
            <a:r>
              <a:rPr lang="en-US" sz="2800" dirty="0" err="1"/>
              <a:t>zaten</a:t>
            </a:r>
            <a:r>
              <a:rPr lang="en-US" sz="2800" dirty="0"/>
              <a:t> </a:t>
            </a:r>
            <a:r>
              <a:rPr lang="en-US" sz="2800" dirty="0" err="1"/>
              <a:t>bilinen</a:t>
            </a:r>
            <a:r>
              <a:rPr lang="en-US" sz="2800" dirty="0"/>
              <a:t> </a:t>
            </a:r>
            <a:r>
              <a:rPr lang="en-US" sz="2800" dirty="0" err="1"/>
              <a:t>kadında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lipiodol </a:t>
            </a:r>
            <a:r>
              <a:rPr lang="en-US" sz="2800" dirty="0" err="1"/>
              <a:t>ile</a:t>
            </a:r>
            <a:r>
              <a:rPr lang="en-US" sz="2800" dirty="0"/>
              <a:t> tubal </a:t>
            </a:r>
            <a:r>
              <a:rPr lang="en-US" sz="2800" dirty="0" err="1"/>
              <a:t>yıkama</a:t>
            </a:r>
            <a:r>
              <a:rPr lang="en-US" sz="2800" dirty="0"/>
              <a:t> </a:t>
            </a:r>
            <a:r>
              <a:rPr lang="en-US" sz="2800" dirty="0" err="1"/>
              <a:t>fertiliteyi</a:t>
            </a:r>
            <a:r>
              <a:rPr lang="en-US" sz="2800" dirty="0"/>
              <a:t> </a:t>
            </a:r>
            <a:r>
              <a:rPr lang="en-US" sz="2800" dirty="0" err="1"/>
              <a:t>artırır</a:t>
            </a:r>
            <a:r>
              <a:rPr lang="en-US" sz="2800" dirty="0"/>
              <a:t> </a:t>
            </a:r>
            <a:r>
              <a:rPr lang="en-US" sz="2800" dirty="0" err="1"/>
              <a:t>mı</a:t>
            </a:r>
            <a:r>
              <a:rPr lang="en-US" sz="2800" dirty="0"/>
              <a:t>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745082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2499653"/>
      </p:ext>
    </p:extLst>
  </p:cSld>
  <p:clrMapOvr>
    <a:masterClrMapping/>
  </p:clrMapOvr>
  <p:transition spd="slow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Pentoksifilin</a:t>
            </a:r>
            <a:r>
              <a:rPr lang="tr-TR" dirty="0" smtClean="0"/>
              <a:t> kullanımı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411761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0202636"/>
      </p:ext>
    </p:extLst>
  </p:cSld>
  <p:clrMapOvr>
    <a:masterClrMapping/>
  </p:clrMapOvr>
  <p:transition spd="slow"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COH+IUI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Evre I-II hastalarda COH+IUI uygulaması bekleme tedavisinde göre gebelik oranlarını artırması nedeni ile uygulanabilir. (C)</a:t>
            </a:r>
          </a:p>
          <a:p>
            <a:r>
              <a:rPr lang="tr-TR" dirty="0" smtClean="0"/>
              <a:t>Evre I-II hastalarda COH+IUI tedavisi cerrahi tedavi sonrası 6 ay içerinde düşünülebilir. (açıklanamayan </a:t>
            </a:r>
            <a:r>
              <a:rPr lang="tr-TR" dirty="0" err="1" smtClean="0"/>
              <a:t>infertilitedeki</a:t>
            </a:r>
            <a:r>
              <a:rPr lang="tr-TR" dirty="0" smtClean="0"/>
              <a:t> gebelik oranları ile benzer) (C)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514510"/>
      </p:ext>
    </p:extLst>
  </p:cSld>
  <p:clrMapOvr>
    <a:masterClrMapping/>
  </p:clrMapOvr>
  <p:transition spd="slow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/>
              <a:t>Tubal</a:t>
            </a:r>
            <a:r>
              <a:rPr lang="tr-TR" dirty="0" smtClean="0"/>
              <a:t> tutulum, erkek faktörü gibi diğer faktörler, ve/veya diğer  tedaviler başarısız oldu ise IVF önerilebilir (GPP)</a:t>
            </a:r>
          </a:p>
          <a:p>
            <a:r>
              <a:rPr lang="tr-TR" dirty="0" smtClean="0"/>
              <a:t>Cerrahi sonrası IVF önerilebilir. (C)</a:t>
            </a:r>
          </a:p>
          <a:p>
            <a:pPr lvl="1"/>
            <a:r>
              <a:rPr lang="tr-TR" dirty="0" smtClean="0"/>
              <a:t>IVF için COH </a:t>
            </a:r>
            <a:r>
              <a:rPr lang="tr-TR" dirty="0" err="1" smtClean="0"/>
              <a:t>kumülatif</a:t>
            </a:r>
            <a:r>
              <a:rPr lang="tr-TR" dirty="0" smtClean="0"/>
              <a:t> </a:t>
            </a:r>
            <a:r>
              <a:rPr lang="tr-TR" dirty="0" err="1" smtClean="0"/>
              <a:t>rekürrens</a:t>
            </a:r>
            <a:r>
              <a:rPr lang="tr-TR" dirty="0" smtClean="0"/>
              <a:t> oranını artırmıyor</a:t>
            </a:r>
          </a:p>
          <a:p>
            <a:r>
              <a:rPr lang="tr-TR" dirty="0" err="1" smtClean="0"/>
              <a:t>Endometriomalı</a:t>
            </a:r>
            <a:r>
              <a:rPr lang="tr-TR" dirty="0" smtClean="0"/>
              <a:t> hastanın </a:t>
            </a:r>
            <a:r>
              <a:rPr lang="tr-TR" dirty="0" err="1" smtClean="0"/>
              <a:t>OPU’sunda</a:t>
            </a:r>
            <a:r>
              <a:rPr lang="tr-TR" dirty="0" smtClean="0"/>
              <a:t> antibiyotik </a:t>
            </a:r>
            <a:r>
              <a:rPr lang="tr-TR" dirty="0" err="1" smtClean="0"/>
              <a:t>profilaksisi</a:t>
            </a:r>
            <a:r>
              <a:rPr lang="tr-TR" dirty="0" smtClean="0"/>
              <a:t> verilebilir. (D)</a:t>
            </a:r>
          </a:p>
          <a:p>
            <a:pPr lvl="1"/>
            <a:r>
              <a:rPr lang="tr-TR" dirty="0" smtClean="0"/>
              <a:t>Apse riski düşük olsa da..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97991"/>
      </p:ext>
    </p:extLst>
  </p:cSld>
  <p:clrMapOvr>
    <a:masterClrMapping/>
  </p:clrMapOvr>
  <p:transition spd="slow"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ART’ye</a:t>
            </a:r>
            <a:r>
              <a:rPr lang="tr-TR" dirty="0" smtClean="0"/>
              <a:t> medikal tedavinin eşlik etmesinin yararı var mıdır?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Endometriosisli</a:t>
            </a:r>
            <a:r>
              <a:rPr lang="tr-TR" dirty="0" smtClean="0"/>
              <a:t> hastada IVF öncesi 3-6 ay </a:t>
            </a:r>
            <a:r>
              <a:rPr lang="tr-TR" dirty="0" err="1" smtClean="0"/>
              <a:t>GnRHa</a:t>
            </a:r>
            <a:r>
              <a:rPr lang="tr-TR" dirty="0" smtClean="0"/>
              <a:t> ile </a:t>
            </a:r>
            <a:r>
              <a:rPr lang="tr-TR" dirty="0" err="1" smtClean="0"/>
              <a:t>supresyon</a:t>
            </a:r>
            <a:r>
              <a:rPr lang="tr-TR" dirty="0" smtClean="0"/>
              <a:t> gebelik oranlarını artırdığı için verilebilir (B)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49343"/>
      </p:ext>
    </p:extLst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Klinik muayenede hangi bulgular </a:t>
            </a:r>
            <a:r>
              <a:rPr lang="tr-TR" sz="3200" dirty="0" err="1" smtClean="0"/>
              <a:t>endometrisis</a:t>
            </a:r>
            <a:r>
              <a:rPr lang="tr-TR" sz="3200" dirty="0" smtClean="0"/>
              <a:t> varlığı ve lokalizasyonu hakkında bilgi verir? </a:t>
            </a:r>
            <a:endParaRPr lang="en-US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Şüphe olan her hastaya </a:t>
            </a:r>
            <a:r>
              <a:rPr lang="tr-TR" dirty="0" err="1" smtClean="0"/>
              <a:t>pelvik</a:t>
            </a:r>
            <a:r>
              <a:rPr lang="tr-TR" dirty="0" smtClean="0"/>
              <a:t> muayene yap. </a:t>
            </a:r>
            <a:r>
              <a:rPr lang="tr-TR" dirty="0" err="1" smtClean="0"/>
              <a:t>Koitus</a:t>
            </a:r>
            <a:r>
              <a:rPr lang="tr-TR" dirty="0" smtClean="0"/>
              <a:t> (-) ise </a:t>
            </a:r>
            <a:r>
              <a:rPr lang="tr-TR" dirty="0" err="1" smtClean="0"/>
              <a:t>rektal</a:t>
            </a:r>
            <a:r>
              <a:rPr lang="tr-TR" dirty="0" smtClean="0"/>
              <a:t> muayene (GPP)</a:t>
            </a:r>
          </a:p>
          <a:p>
            <a:r>
              <a:rPr lang="tr-TR" dirty="0" smtClean="0"/>
              <a:t>Derin </a:t>
            </a:r>
            <a:r>
              <a:rPr lang="tr-TR" dirty="0" err="1" smtClean="0"/>
              <a:t>endometriosis</a:t>
            </a:r>
            <a:r>
              <a:rPr lang="tr-TR" dirty="0" smtClean="0"/>
              <a:t> düşündürebilir (C)</a:t>
            </a:r>
          </a:p>
          <a:p>
            <a:pPr lvl="1"/>
            <a:r>
              <a:rPr lang="tr-TR" dirty="0" err="1" smtClean="0"/>
              <a:t>Posterior</a:t>
            </a:r>
            <a:r>
              <a:rPr lang="tr-TR" dirty="0" smtClean="0"/>
              <a:t> vajinal </a:t>
            </a:r>
            <a:r>
              <a:rPr lang="tr-TR" dirty="0" err="1" smtClean="0"/>
              <a:t>fornikste</a:t>
            </a:r>
            <a:r>
              <a:rPr lang="tr-TR" dirty="0" smtClean="0"/>
              <a:t> görünür nodüller</a:t>
            </a:r>
          </a:p>
          <a:p>
            <a:pPr lvl="1"/>
            <a:r>
              <a:rPr lang="tr-TR" dirty="0" err="1" smtClean="0"/>
              <a:t>Rektovajinal</a:t>
            </a:r>
            <a:r>
              <a:rPr lang="tr-TR" dirty="0" smtClean="0"/>
              <a:t> duvarda ağrılı nodüller yada </a:t>
            </a:r>
            <a:r>
              <a:rPr lang="tr-TR" dirty="0" err="1" smtClean="0"/>
              <a:t>indurasyon</a:t>
            </a:r>
            <a:endParaRPr lang="tr-TR" dirty="0" smtClean="0"/>
          </a:p>
          <a:p>
            <a:r>
              <a:rPr lang="tr-TR" dirty="0" err="1" smtClean="0"/>
              <a:t>Adneksiyel</a:t>
            </a:r>
            <a:r>
              <a:rPr lang="tr-TR" dirty="0" smtClean="0"/>
              <a:t> kitle varlığı </a:t>
            </a:r>
            <a:r>
              <a:rPr lang="tr-TR" dirty="0" err="1" smtClean="0"/>
              <a:t>endometriomayı</a:t>
            </a:r>
            <a:r>
              <a:rPr lang="tr-TR" dirty="0" smtClean="0"/>
              <a:t> düşündürebilir (C)</a:t>
            </a:r>
          </a:p>
          <a:p>
            <a:r>
              <a:rPr lang="tr-TR" dirty="0" smtClean="0"/>
              <a:t>Klinik muayene normal olsa dahi </a:t>
            </a:r>
            <a:r>
              <a:rPr lang="tr-TR" dirty="0" err="1" smtClean="0"/>
              <a:t>endometriosis</a:t>
            </a:r>
            <a:r>
              <a:rPr lang="tr-TR" dirty="0" smtClean="0"/>
              <a:t> şüphesi var ise </a:t>
            </a:r>
            <a:r>
              <a:rPr lang="tr-TR" dirty="0" err="1" smtClean="0"/>
              <a:t>endometriosis</a:t>
            </a:r>
            <a:r>
              <a:rPr lang="tr-TR" dirty="0" smtClean="0"/>
              <a:t> düşünülebilir (C)</a:t>
            </a:r>
          </a:p>
          <a:p>
            <a:pPr lvl="1"/>
            <a:endParaRPr lang="tr-TR" dirty="0" smtClean="0"/>
          </a:p>
          <a:p>
            <a:pPr lvl="2"/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05526"/>
      </p:ext>
    </p:extLst>
  </p:cSld>
  <p:clrMapOvr>
    <a:masterClrMapping/>
  </p:clrMapOvr>
  <p:transition spd="slow"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/>
              <a:t>G</a:t>
            </a:r>
            <a:r>
              <a:rPr lang="tr-TR" sz="3600" dirty="0" smtClean="0"/>
              <a:t>ebelik oranını artırmak için ART öncesi cerrahi tedavi yapılmalı mı? </a:t>
            </a:r>
            <a:endParaRPr lang="en-US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Evre I-II hastalarda L/S’de lezyonların çıkarılması IVF gebelik oranlarını artırması nedeni ile yapılmalıdır (C)</a:t>
            </a:r>
          </a:p>
          <a:p>
            <a:pPr lvl="1"/>
            <a:r>
              <a:rPr lang="tr-TR" dirty="0" smtClean="0"/>
              <a:t>ART öncesi herkese L/S yapalım anlamında değildir. L/S’de </a:t>
            </a:r>
            <a:r>
              <a:rPr lang="tr-TR" dirty="0" err="1" smtClean="0"/>
              <a:t>endometriosis</a:t>
            </a:r>
            <a:r>
              <a:rPr lang="tr-TR" dirty="0" smtClean="0"/>
              <a:t> görülür ise yapılmalıdır.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23912"/>
      </p:ext>
    </p:extLst>
  </p:cSld>
  <p:clrMapOvr>
    <a:masterClrMapping/>
  </p:clrMapOvr>
  <p:transition spd="slow"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Endometrioma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&gt;3 cm </a:t>
            </a:r>
            <a:r>
              <a:rPr lang="tr-TR" dirty="0" err="1" smtClean="0"/>
              <a:t>endometriomalara</a:t>
            </a:r>
            <a:r>
              <a:rPr lang="tr-TR" dirty="0" smtClean="0"/>
              <a:t> ART öncesi </a:t>
            </a:r>
            <a:r>
              <a:rPr lang="tr-TR" dirty="0" err="1" smtClean="0"/>
              <a:t>kistektomi</a:t>
            </a:r>
            <a:r>
              <a:rPr lang="tr-TR" dirty="0" smtClean="0"/>
              <a:t> yapılmasının gebelik oranlarını artırdığı gösteren kanıt yoktur (A)</a:t>
            </a:r>
          </a:p>
          <a:p>
            <a:r>
              <a:rPr lang="tr-TR" dirty="0" smtClean="0"/>
              <a:t>&gt;3 cm </a:t>
            </a:r>
            <a:r>
              <a:rPr lang="tr-TR" dirty="0" err="1" smtClean="0"/>
              <a:t>endometrioma</a:t>
            </a:r>
            <a:r>
              <a:rPr lang="tr-TR" dirty="0" smtClean="0"/>
              <a:t> </a:t>
            </a:r>
            <a:r>
              <a:rPr lang="tr-TR" dirty="0" err="1" smtClean="0"/>
              <a:t>OPU’da</a:t>
            </a:r>
            <a:r>
              <a:rPr lang="tr-TR" dirty="0" smtClean="0"/>
              <a:t> </a:t>
            </a:r>
            <a:r>
              <a:rPr lang="tr-TR" dirty="0" err="1" smtClean="0"/>
              <a:t>follikül</a:t>
            </a:r>
            <a:r>
              <a:rPr lang="tr-TR" dirty="0" smtClean="0"/>
              <a:t> ulaşımını kolaylaştırması ve/veya ağrının iyileştirilmesi dolayısı ile düşünülebilir. (GPP)</a:t>
            </a:r>
          </a:p>
          <a:p>
            <a:r>
              <a:rPr lang="tr-TR" dirty="0" smtClean="0"/>
              <a:t>Hasta ile </a:t>
            </a:r>
            <a:r>
              <a:rPr lang="tr-TR" dirty="0" err="1" smtClean="0"/>
              <a:t>over</a:t>
            </a:r>
            <a:r>
              <a:rPr lang="tr-TR" dirty="0" smtClean="0"/>
              <a:t> rezervinin azalması veya </a:t>
            </a:r>
            <a:r>
              <a:rPr lang="tr-TR" dirty="0" err="1" smtClean="0"/>
              <a:t>overin</a:t>
            </a:r>
            <a:r>
              <a:rPr lang="tr-TR" dirty="0" smtClean="0"/>
              <a:t> kaybedilmesi riskleri konuşulmalı. Daha önceden </a:t>
            </a:r>
            <a:r>
              <a:rPr lang="tr-TR" dirty="0" err="1" smtClean="0"/>
              <a:t>over</a:t>
            </a:r>
            <a:r>
              <a:rPr lang="tr-TR" dirty="0" smtClean="0"/>
              <a:t> cerrahisi geçirmiş ise çok dikkatli karar verilmeli. (GPP)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89899"/>
      </p:ext>
    </p:extLst>
  </p:cSld>
  <p:clrMapOvr>
    <a:masterClrMapping/>
  </p:clrMapOvr>
  <p:transition spd="slow"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Derin </a:t>
            </a:r>
            <a:r>
              <a:rPr lang="tr-TR" dirty="0" err="1" smtClean="0"/>
              <a:t>pelvik</a:t>
            </a:r>
            <a:r>
              <a:rPr lang="tr-TR" dirty="0" smtClean="0"/>
              <a:t> </a:t>
            </a:r>
            <a:r>
              <a:rPr lang="tr-TR" dirty="0" err="1" smtClean="0"/>
              <a:t>endometriosis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Derin </a:t>
            </a:r>
            <a:r>
              <a:rPr lang="tr-TR" dirty="0" err="1" smtClean="0"/>
              <a:t>pelvik</a:t>
            </a:r>
            <a:r>
              <a:rPr lang="tr-TR" dirty="0" smtClean="0"/>
              <a:t> </a:t>
            </a:r>
            <a:r>
              <a:rPr lang="tr-TR" dirty="0" err="1" smtClean="0"/>
              <a:t>endometriosisde</a:t>
            </a:r>
            <a:r>
              <a:rPr lang="tr-TR" dirty="0" smtClean="0"/>
              <a:t> nodüllerin </a:t>
            </a:r>
            <a:r>
              <a:rPr lang="tr-TR" dirty="0"/>
              <a:t>ART öncesi </a:t>
            </a:r>
            <a:r>
              <a:rPr lang="tr-TR" dirty="0" smtClean="0"/>
              <a:t>cerrahi olarak çıkarılmasının gebelik oranlarına etkisi net olarak gösterilememiştir (C)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771849"/>
      </p:ext>
    </p:extLst>
  </p:cSld>
  <p:clrMapOvr>
    <a:masterClrMapping/>
  </p:clrMapOvr>
  <p:transition spd="slow"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Menopoz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6463"/>
      </p:ext>
    </p:extLst>
  </p:cSld>
  <p:clrMapOvr>
    <a:masterClrMapping/>
  </p:clrMapOvr>
  <p:transition spd="slow"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err="1" smtClean="0"/>
              <a:t>Endometriosis</a:t>
            </a:r>
            <a:r>
              <a:rPr lang="tr-TR" sz="3600" dirty="0" smtClean="0"/>
              <a:t> öyküsü olan bir hastada menopoz semptomları nasıl tedavi edilir?</a:t>
            </a:r>
            <a:endParaRPr lang="en-US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Cerrahi menopoza girmiş bir hastaya E+P tedavisi veya </a:t>
            </a:r>
            <a:r>
              <a:rPr lang="tr-TR" dirty="0" err="1" smtClean="0"/>
              <a:t>tibolon</a:t>
            </a:r>
            <a:r>
              <a:rPr lang="tr-TR" dirty="0" smtClean="0"/>
              <a:t> </a:t>
            </a:r>
            <a:r>
              <a:rPr lang="tr-TR" dirty="0" err="1" smtClean="0"/>
              <a:t>menopozal</a:t>
            </a:r>
            <a:r>
              <a:rPr lang="tr-TR" dirty="0" smtClean="0"/>
              <a:t> semptomları azaltmada etkili olabilir (B)</a:t>
            </a:r>
          </a:p>
          <a:p>
            <a:r>
              <a:rPr lang="tr-TR" dirty="0" err="1" smtClean="0"/>
              <a:t>Endometriosisli</a:t>
            </a:r>
            <a:r>
              <a:rPr lang="tr-TR" dirty="0" smtClean="0"/>
              <a:t> hasta </a:t>
            </a:r>
            <a:r>
              <a:rPr lang="tr-TR" dirty="0" err="1" smtClean="0"/>
              <a:t>histerektomi</a:t>
            </a:r>
            <a:r>
              <a:rPr lang="tr-TR" dirty="0" smtClean="0"/>
              <a:t> olur ise sadece E tedavi </a:t>
            </a:r>
            <a:r>
              <a:rPr lang="tr-TR" u="sng" dirty="0" smtClean="0"/>
              <a:t>verilmemelidir</a:t>
            </a:r>
            <a:r>
              <a:rPr lang="tr-TR" dirty="0" smtClean="0"/>
              <a:t> (</a:t>
            </a:r>
            <a:r>
              <a:rPr lang="tr-TR" dirty="0" err="1" smtClean="0"/>
              <a:t>rekürrens</a:t>
            </a:r>
            <a:r>
              <a:rPr lang="tr-TR" dirty="0" smtClean="0"/>
              <a:t> ve </a:t>
            </a:r>
            <a:r>
              <a:rPr lang="tr-TR" dirty="0" err="1" smtClean="0"/>
              <a:t>malignite</a:t>
            </a:r>
            <a:r>
              <a:rPr lang="tr-TR" dirty="0" smtClean="0"/>
              <a:t> açısından). GPP</a:t>
            </a:r>
          </a:p>
          <a:p>
            <a:r>
              <a:rPr lang="tr-TR" dirty="0" smtClean="0"/>
              <a:t>Cerrahi menopoz sonrası E+P veya </a:t>
            </a:r>
            <a:r>
              <a:rPr lang="tr-TR" dirty="0" err="1" smtClean="0"/>
              <a:t>tibolon</a:t>
            </a:r>
            <a:r>
              <a:rPr lang="tr-TR" dirty="0" smtClean="0"/>
              <a:t> ile tedavi doğal menopoz yaşına kadar devam ettirilmelidir. GPP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517222"/>
      </p:ext>
    </p:extLst>
  </p:cSld>
  <p:clrMapOvr>
    <a:masterClrMapping/>
  </p:clrMapOvr>
  <p:transition spd="slow"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Asemptomatik</a:t>
            </a:r>
            <a:r>
              <a:rPr lang="tr-TR" dirty="0" smtClean="0"/>
              <a:t> </a:t>
            </a:r>
            <a:r>
              <a:rPr lang="tr-TR" dirty="0" err="1" smtClean="0"/>
              <a:t>endometrosis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Asemptomatik</a:t>
            </a:r>
            <a:r>
              <a:rPr lang="tr-TR" dirty="0" smtClean="0"/>
              <a:t> hastalarda cerrahide rastlanır ise lezyonların çıkarılması veya </a:t>
            </a:r>
            <a:r>
              <a:rPr lang="tr-TR" dirty="0" err="1" smtClean="0"/>
              <a:t>ablate</a:t>
            </a:r>
            <a:r>
              <a:rPr lang="tr-TR" dirty="0" smtClean="0"/>
              <a:t>  edilmesi önerilmez. (Hastalığın doğal akışı tam olarak bilinmediği için) (GPP)</a:t>
            </a:r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007327"/>
      </p:ext>
    </p:extLst>
  </p:cSld>
  <p:clrMapOvr>
    <a:masterClrMapping/>
  </p:clrMapOvr>
  <p:transition spd="slow"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Primer</a:t>
            </a:r>
            <a:r>
              <a:rPr lang="tr-TR" dirty="0" smtClean="0"/>
              <a:t> önleme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KOK’nin</a:t>
            </a:r>
            <a:r>
              <a:rPr lang="tr-TR" dirty="0" smtClean="0"/>
              <a:t> </a:t>
            </a:r>
            <a:r>
              <a:rPr lang="tr-TR" dirty="0" err="1" smtClean="0"/>
              <a:t>endometriosis</a:t>
            </a:r>
            <a:r>
              <a:rPr lang="tr-TR" dirty="0" err="1"/>
              <a:t>i</a:t>
            </a:r>
            <a:r>
              <a:rPr lang="tr-TR" dirty="0" smtClean="0"/>
              <a:t> önlediğine yönelik kanıt yoktur (C)</a:t>
            </a:r>
          </a:p>
          <a:p>
            <a:r>
              <a:rPr lang="tr-TR" dirty="0" smtClean="0"/>
              <a:t>Fiziksel egzersizin </a:t>
            </a:r>
            <a:r>
              <a:rPr lang="tr-TR" dirty="0" err="1" smtClean="0"/>
              <a:t>endometriosisi</a:t>
            </a:r>
            <a:r>
              <a:rPr lang="tr-TR" dirty="0" smtClean="0"/>
              <a:t> önlediğine yönelik kanıt yoktur (C)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399346"/>
      </p:ext>
    </p:extLst>
  </p:cSld>
  <p:clrMapOvr>
    <a:masterClrMapping/>
  </p:clrMapOvr>
  <p:transition spd="slow"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Kanser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Endometriosisin</a:t>
            </a:r>
            <a:r>
              <a:rPr lang="tr-TR" dirty="0" smtClean="0"/>
              <a:t> kanser yaptığına yönelik kanıt yoktur (GPP)</a:t>
            </a:r>
          </a:p>
          <a:p>
            <a:r>
              <a:rPr lang="tr-TR" dirty="0" err="1" smtClean="0"/>
              <a:t>Endometriosis</a:t>
            </a:r>
            <a:r>
              <a:rPr lang="tr-TR" dirty="0" smtClean="0"/>
              <a:t> hastalarında bir kanserin </a:t>
            </a:r>
            <a:r>
              <a:rPr lang="tr-TR" dirty="0" err="1" smtClean="0"/>
              <a:t>overall</a:t>
            </a:r>
            <a:r>
              <a:rPr lang="tr-TR" dirty="0" smtClean="0"/>
              <a:t> </a:t>
            </a:r>
            <a:r>
              <a:rPr lang="tr-TR" dirty="0" err="1" smtClean="0"/>
              <a:t>insidansında</a:t>
            </a:r>
            <a:r>
              <a:rPr lang="tr-TR" dirty="0"/>
              <a:t> </a:t>
            </a:r>
            <a:r>
              <a:rPr lang="tr-TR" dirty="0" smtClean="0"/>
              <a:t>bir artış yoktur</a:t>
            </a:r>
          </a:p>
          <a:p>
            <a:pPr lvl="1"/>
            <a:r>
              <a:rPr lang="tr-TR" dirty="0" err="1" smtClean="0"/>
              <a:t>Ovariyan</a:t>
            </a:r>
            <a:r>
              <a:rPr lang="tr-TR" dirty="0" smtClean="0"/>
              <a:t> kanser ve </a:t>
            </a:r>
            <a:r>
              <a:rPr lang="tr-TR" dirty="0" err="1" smtClean="0"/>
              <a:t>Non-Hodgkin’s</a:t>
            </a:r>
            <a:r>
              <a:rPr lang="tr-TR" dirty="0" smtClean="0"/>
              <a:t> </a:t>
            </a:r>
            <a:r>
              <a:rPr lang="tr-TR" dirty="0" err="1" smtClean="0"/>
              <a:t>lenfoma</a:t>
            </a:r>
            <a:r>
              <a:rPr lang="tr-TR" dirty="0" smtClean="0"/>
              <a:t> </a:t>
            </a:r>
            <a:r>
              <a:rPr lang="tr-TR" dirty="0" err="1" smtClean="0"/>
              <a:t>endometriosisli</a:t>
            </a:r>
            <a:r>
              <a:rPr lang="tr-TR" dirty="0" smtClean="0"/>
              <a:t> hastalarda biraz daha fazla görülmekte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442321"/>
      </p:ext>
    </p:extLst>
  </p:cSld>
  <p:clrMapOvr>
    <a:masterClrMapping/>
  </p:clrMapOvr>
  <p:transition spd="slow"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640763" cy="1470025"/>
          </a:xfrm>
        </p:spPr>
        <p:txBody>
          <a:bodyPr/>
          <a:lstStyle/>
          <a:p>
            <a:r>
              <a:rPr lang="tr-TR" sz="4000" dirty="0"/>
              <a:t>Teşekkürler…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405188"/>
            <a:ext cx="8424862" cy="2255837"/>
          </a:xfrm>
        </p:spPr>
        <p:txBody>
          <a:bodyPr/>
          <a:lstStyle/>
          <a:p>
            <a:r>
              <a:rPr lang="tr-TR" dirty="0" smtClean="0">
                <a:solidFill>
                  <a:schemeClr val="bg2"/>
                </a:solidFill>
              </a:rPr>
              <a:t>Dr. </a:t>
            </a:r>
            <a:r>
              <a:rPr lang="tr-TR" dirty="0">
                <a:solidFill>
                  <a:schemeClr val="bg2"/>
                </a:solidFill>
              </a:rPr>
              <a:t>İbrahim Esinler</a:t>
            </a:r>
          </a:p>
          <a:p>
            <a:r>
              <a:rPr lang="tr-TR" sz="2400" dirty="0"/>
              <a:t>Hacettepe Üniversitesi, Tıp Fakültesi, Kadın </a:t>
            </a:r>
          </a:p>
          <a:p>
            <a:r>
              <a:rPr lang="tr-TR" sz="2400" dirty="0"/>
              <a:t>Hastalıkları Doğum Anabilim Dalı </a:t>
            </a:r>
          </a:p>
        </p:txBody>
      </p:sp>
      <p:pic>
        <p:nvPicPr>
          <p:cNvPr id="413701" name="Picture 5" descr="HUlogosu"/>
          <p:cNvPicPr>
            <a:picLocks noChangeAspect="1" noChangeArrowheads="1"/>
          </p:cNvPicPr>
          <p:nvPr/>
        </p:nvPicPr>
        <p:blipFill>
          <a:blip r:embed="rId3" cstate="print">
            <a:lum bright="6000" contras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587375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895604"/>
            <a:ext cx="4316413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121080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 Yöntemleri-1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Laparoskopi</a:t>
            </a:r>
          </a:p>
          <a:p>
            <a:pPr lvl="1"/>
            <a:r>
              <a:rPr lang="tr-TR" dirty="0" smtClean="0"/>
              <a:t>Eş </a:t>
            </a:r>
            <a:r>
              <a:rPr lang="tr-TR" dirty="0"/>
              <a:t>zamanlı </a:t>
            </a:r>
            <a:r>
              <a:rPr lang="tr-TR" dirty="0" err="1"/>
              <a:t>terapötik</a:t>
            </a:r>
            <a:r>
              <a:rPr lang="tr-TR" dirty="0"/>
              <a:t> </a:t>
            </a:r>
            <a:r>
              <a:rPr lang="tr-TR" dirty="0" smtClean="0"/>
              <a:t>girişim planlanmıyorsa </a:t>
            </a:r>
            <a:r>
              <a:rPr lang="tr-TR" dirty="0" err="1"/>
              <a:t>endometriozise</a:t>
            </a:r>
            <a:r>
              <a:rPr lang="tr-TR" dirty="0"/>
              <a:t> bağlı </a:t>
            </a:r>
            <a:r>
              <a:rPr lang="tr-TR" dirty="0" smtClean="0"/>
              <a:t> semptomların </a:t>
            </a:r>
            <a:r>
              <a:rPr lang="tr-TR" dirty="0"/>
              <a:t>medikal tedavisi </a:t>
            </a:r>
            <a:r>
              <a:rPr lang="tr-TR" dirty="0" smtClean="0"/>
              <a:t>öncesi laparoskopi </a:t>
            </a:r>
            <a:r>
              <a:rPr lang="tr-TR" dirty="0"/>
              <a:t>ile kesin tanı koyulması </a:t>
            </a:r>
            <a:r>
              <a:rPr lang="tr-TR" dirty="0" smtClean="0"/>
              <a:t> şart </a:t>
            </a:r>
            <a:r>
              <a:rPr lang="tr-TR" dirty="0"/>
              <a:t>değildir. </a:t>
            </a:r>
            <a:endParaRPr lang="tr-TR" dirty="0" smtClean="0"/>
          </a:p>
          <a:p>
            <a:pPr lvl="1"/>
            <a:r>
              <a:rPr lang="tr-TR" dirty="0" smtClean="0"/>
              <a:t>Pozitif </a:t>
            </a:r>
            <a:r>
              <a:rPr lang="tr-TR" dirty="0" smtClean="0"/>
              <a:t>L/S (+) ise histolojik biyopsi al. (+) Histoloji tanıyı konfirme etse dahi (-) biyopsi tanıyı ekarte ettirmez. (GPP)</a:t>
            </a:r>
          </a:p>
          <a:p>
            <a:pPr lvl="1"/>
            <a:r>
              <a:rPr lang="tr-TR" dirty="0" err="1" smtClean="0"/>
              <a:t>Endometrioma</a:t>
            </a:r>
            <a:r>
              <a:rPr lang="tr-TR" dirty="0" smtClean="0"/>
              <a:t> (+) ise doku tanısı alınmalı (</a:t>
            </a:r>
            <a:r>
              <a:rPr lang="tr-TR" dirty="0" err="1" smtClean="0"/>
              <a:t>Malignansi</a:t>
            </a:r>
            <a:r>
              <a:rPr lang="tr-TR" dirty="0" smtClean="0"/>
              <a:t> riski nedeni ile) (GPP), </a:t>
            </a:r>
            <a:r>
              <a:rPr lang="tr-TR" dirty="0" err="1" smtClean="0"/>
              <a:t>Over</a:t>
            </a:r>
            <a:r>
              <a:rPr lang="tr-TR" dirty="0" smtClean="0"/>
              <a:t> rezervi?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760014"/>
      </p:ext>
    </p:extLst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 </a:t>
            </a:r>
            <a:r>
              <a:rPr lang="tr-TR" dirty="0" smtClean="0"/>
              <a:t>Yöntemleri-2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USG</a:t>
            </a:r>
          </a:p>
          <a:p>
            <a:pPr lvl="1"/>
            <a:r>
              <a:rPr lang="tr-TR" dirty="0" err="1" smtClean="0"/>
              <a:t>Rektovajinal</a:t>
            </a:r>
            <a:r>
              <a:rPr lang="tr-TR" dirty="0" smtClean="0"/>
              <a:t> </a:t>
            </a:r>
            <a:r>
              <a:rPr lang="tr-TR" dirty="0" err="1" smtClean="0"/>
              <a:t>endometriosis</a:t>
            </a:r>
            <a:r>
              <a:rPr lang="tr-TR" dirty="0" smtClean="0"/>
              <a:t> bulgu veya semptomu var ise TV-USG faydalı olabilir. (A)</a:t>
            </a:r>
          </a:p>
          <a:p>
            <a:pPr lvl="2"/>
            <a:r>
              <a:rPr lang="tr-TR" dirty="0" smtClean="0"/>
              <a:t>TV-</a:t>
            </a:r>
            <a:r>
              <a:rPr lang="tr-TR" dirty="0" err="1" smtClean="0"/>
              <a:t>USG’de</a:t>
            </a:r>
            <a:r>
              <a:rPr lang="tr-TR" dirty="0" smtClean="0"/>
              <a:t> deneyim yok ise kullanılmamalı</a:t>
            </a:r>
          </a:p>
          <a:p>
            <a:pPr lvl="1"/>
            <a:r>
              <a:rPr lang="tr-TR" dirty="0"/>
              <a:t>3D </a:t>
            </a:r>
            <a:r>
              <a:rPr lang="tr-TR" dirty="0" err="1"/>
              <a:t>USG’nin</a:t>
            </a:r>
            <a:r>
              <a:rPr lang="tr-TR" dirty="0"/>
              <a:t> </a:t>
            </a:r>
            <a:r>
              <a:rPr lang="tr-TR" dirty="0" err="1" smtClean="0"/>
              <a:t>rektovajinal</a:t>
            </a:r>
            <a:r>
              <a:rPr lang="tr-TR" dirty="0" smtClean="0"/>
              <a:t> </a:t>
            </a:r>
            <a:r>
              <a:rPr lang="tr-TR" dirty="0" err="1" smtClean="0"/>
              <a:t>endometriosis</a:t>
            </a:r>
            <a:r>
              <a:rPr lang="tr-TR" dirty="0" smtClean="0"/>
              <a:t> tanısında faydası </a:t>
            </a:r>
            <a:r>
              <a:rPr lang="tr-TR" dirty="0"/>
              <a:t>net olarak gösterilemedi (D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Endometrioma</a:t>
            </a:r>
            <a:r>
              <a:rPr lang="tr-TR" dirty="0" smtClean="0"/>
              <a:t> tanısı ve </a:t>
            </a:r>
            <a:r>
              <a:rPr lang="tr-TR" dirty="0" err="1" smtClean="0"/>
              <a:t>ekartasyonu</a:t>
            </a:r>
            <a:r>
              <a:rPr lang="tr-TR" dirty="0" smtClean="0"/>
              <a:t> için TV-USG kullanılmalı (A)</a:t>
            </a:r>
          </a:p>
          <a:p>
            <a:pPr lvl="2"/>
            <a:r>
              <a:rPr lang="tr-TR" dirty="0" smtClean="0"/>
              <a:t>Tek taraflı, buzlu cam görünümü, 1-4 </a:t>
            </a:r>
            <a:r>
              <a:rPr lang="tr-TR" dirty="0" err="1" smtClean="0"/>
              <a:t>lobüllü</a:t>
            </a:r>
            <a:r>
              <a:rPr lang="tr-TR" dirty="0" smtClean="0"/>
              <a:t>, </a:t>
            </a:r>
            <a:r>
              <a:rPr lang="tr-TR" dirty="0" err="1" smtClean="0"/>
              <a:t>papiller</a:t>
            </a:r>
            <a:r>
              <a:rPr lang="tr-TR" dirty="0" smtClean="0"/>
              <a:t> projeksiyon yok (GPP)</a:t>
            </a:r>
          </a:p>
        </p:txBody>
      </p:sp>
    </p:spTree>
    <p:extLst>
      <p:ext uri="{BB962C8B-B14F-4D97-AF65-F5344CB8AC3E}">
        <p14:creationId xmlns:p14="http://schemas.microsoft.com/office/powerpoint/2010/main" val="999624456"/>
      </p:ext>
    </p:extLst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 </a:t>
            </a:r>
            <a:r>
              <a:rPr lang="tr-TR" dirty="0" smtClean="0"/>
              <a:t>Yöntemleri-3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MRI</a:t>
            </a:r>
          </a:p>
          <a:p>
            <a:pPr lvl="1"/>
            <a:r>
              <a:rPr lang="tr-TR" dirty="0" err="1" smtClean="0"/>
              <a:t>MRI’nın</a:t>
            </a:r>
            <a:r>
              <a:rPr lang="tr-TR" dirty="0" smtClean="0"/>
              <a:t> </a:t>
            </a:r>
            <a:r>
              <a:rPr lang="tr-TR" dirty="0" err="1" smtClean="0"/>
              <a:t>peritoneal</a:t>
            </a:r>
            <a:r>
              <a:rPr lang="tr-TR" dirty="0" smtClean="0"/>
              <a:t> </a:t>
            </a:r>
            <a:r>
              <a:rPr lang="tr-TR" dirty="0" err="1" smtClean="0"/>
              <a:t>endometriosis</a:t>
            </a:r>
            <a:r>
              <a:rPr lang="tr-TR" dirty="0" smtClean="0"/>
              <a:t> </a:t>
            </a:r>
            <a:r>
              <a:rPr lang="tr-TR" dirty="0"/>
              <a:t>tanısında faydası net olarak gösterilemedi (D)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51872"/>
      </p:ext>
    </p:extLst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Tanı </a:t>
            </a:r>
            <a:r>
              <a:rPr lang="tr-TR" dirty="0" smtClean="0"/>
              <a:t>Yöntemleri-4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Biomarkerlar</a:t>
            </a:r>
            <a:endParaRPr lang="tr-TR" dirty="0" smtClean="0"/>
          </a:p>
          <a:p>
            <a:pPr lvl="1"/>
            <a:r>
              <a:rPr lang="tr-TR" dirty="0" err="1" smtClean="0"/>
              <a:t>Endometrial</a:t>
            </a:r>
            <a:r>
              <a:rPr lang="tr-TR" dirty="0" smtClean="0"/>
              <a:t> doku, </a:t>
            </a:r>
            <a:r>
              <a:rPr lang="tr-TR" dirty="0" err="1" smtClean="0"/>
              <a:t>menstrüal</a:t>
            </a:r>
            <a:r>
              <a:rPr lang="tr-TR" dirty="0" smtClean="0"/>
              <a:t> yada </a:t>
            </a:r>
            <a:r>
              <a:rPr lang="tr-TR" dirty="0" err="1" smtClean="0"/>
              <a:t>uterine</a:t>
            </a:r>
            <a:r>
              <a:rPr lang="tr-TR" dirty="0" smtClean="0"/>
              <a:t> sıvıda </a:t>
            </a:r>
            <a:r>
              <a:rPr lang="tr-TR" dirty="0" err="1" smtClean="0"/>
              <a:t>biyomarker</a:t>
            </a:r>
            <a:r>
              <a:rPr lang="tr-TR" dirty="0" smtClean="0"/>
              <a:t> tanı amaçlı bakılmamalı (A)</a:t>
            </a:r>
          </a:p>
          <a:p>
            <a:pPr lvl="1"/>
            <a:r>
              <a:rPr lang="tr-TR" dirty="0" smtClean="0"/>
              <a:t>Kan ve idrarda Ca-125 dahil </a:t>
            </a:r>
            <a:r>
              <a:rPr lang="tr-TR" dirty="0" err="1" smtClean="0"/>
              <a:t>biyomarkerler</a:t>
            </a:r>
            <a:r>
              <a:rPr lang="tr-TR" dirty="0" smtClean="0"/>
              <a:t> tanı amaçlı bakılmamalı (A)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44986"/>
      </p:ext>
    </p:extLst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Derin </a:t>
            </a:r>
            <a:r>
              <a:rPr lang="tr-TR" dirty="0" err="1" smtClean="0"/>
              <a:t>endometriosisin</a:t>
            </a:r>
            <a:r>
              <a:rPr lang="tr-TR" dirty="0" smtClean="0"/>
              <a:t> yayılımı nasıl değerlendirilmeli?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Hikaye ve fizik muayenede derin </a:t>
            </a:r>
            <a:r>
              <a:rPr lang="tr-TR" dirty="0" err="1" smtClean="0"/>
              <a:t>endometriosis</a:t>
            </a:r>
            <a:r>
              <a:rPr lang="tr-TR" dirty="0" smtClean="0"/>
              <a:t> şüphesi var ise bağırsak tutulumu, mesane ve </a:t>
            </a:r>
            <a:r>
              <a:rPr lang="tr-TR" dirty="0" err="1" smtClean="0"/>
              <a:t>üreter</a:t>
            </a:r>
            <a:r>
              <a:rPr lang="tr-TR" dirty="0" smtClean="0"/>
              <a:t> değerlendirme için ileri yönetim kapsamında ek görüntüleme yöntemleri kullanılabilir (GPP)</a:t>
            </a:r>
          </a:p>
          <a:p>
            <a:pPr lvl="1"/>
            <a:r>
              <a:rPr lang="tr-TR" dirty="0" smtClean="0"/>
              <a:t>Baryum </a:t>
            </a:r>
            <a:r>
              <a:rPr lang="tr-TR" dirty="0" err="1" smtClean="0"/>
              <a:t>anema</a:t>
            </a:r>
            <a:endParaRPr lang="tr-TR" dirty="0" smtClean="0"/>
          </a:p>
          <a:p>
            <a:pPr lvl="1"/>
            <a:r>
              <a:rPr lang="tr-TR" dirty="0" smtClean="0"/>
              <a:t>MRI</a:t>
            </a:r>
          </a:p>
          <a:p>
            <a:pPr lvl="1"/>
            <a:r>
              <a:rPr lang="tr-TR" dirty="0" err="1" smtClean="0"/>
              <a:t>Transrektal</a:t>
            </a:r>
            <a:r>
              <a:rPr lang="tr-TR" dirty="0" smtClean="0"/>
              <a:t> </a:t>
            </a:r>
            <a:r>
              <a:rPr lang="tr-TR" dirty="0" err="1" smtClean="0"/>
              <a:t>sonografi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761934"/>
      </p:ext>
    </p:extLst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2_Default Design">
  <a:themeElements>
    <a:clrScheme name="2_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6664</TotalTime>
  <Words>1836</Words>
  <Application>Microsoft Office PowerPoint</Application>
  <PresentationFormat>Ekran Gösterisi (4:3)</PresentationFormat>
  <Paragraphs>179</Paragraphs>
  <Slides>48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48</vt:i4>
      </vt:variant>
    </vt:vector>
  </HeadingPairs>
  <TitlesOfParts>
    <vt:vector size="49" baseType="lpstr">
      <vt:lpstr>2_Default Design</vt:lpstr>
      <vt:lpstr>Endometrioziste ESHRE ve Türkiye Endometriozis ve Adenomyozis Derneği Kılavuzu</vt:lpstr>
      <vt:lpstr>PowerPoint Sunusu</vt:lpstr>
      <vt:lpstr>Hangi semptomlar?</vt:lpstr>
      <vt:lpstr>Klinik muayenede hangi bulgular endometrisis varlığı ve lokalizasyonu hakkında bilgi verir? </vt:lpstr>
      <vt:lpstr>Tanı Yöntemleri-1</vt:lpstr>
      <vt:lpstr>Tanı Yöntemleri-2</vt:lpstr>
      <vt:lpstr>Tanı Yöntemleri-3</vt:lpstr>
      <vt:lpstr>Tanı Yöntemleri-4</vt:lpstr>
      <vt:lpstr>Derin endometriosisin yayılımı nasıl değerlendirilmeli?</vt:lpstr>
      <vt:lpstr>Ağrı tedavisi</vt:lpstr>
      <vt:lpstr>Ağrı tedavisi-Hormonal tedavi</vt:lpstr>
      <vt:lpstr>Hormonal Kontraseptifler</vt:lpstr>
      <vt:lpstr>Progestin ve antiprogestinler</vt:lpstr>
      <vt:lpstr>GnRH agonistler</vt:lpstr>
      <vt:lpstr>Aromataz inhibitörleri</vt:lpstr>
      <vt:lpstr>Aneljezikler</vt:lpstr>
      <vt:lpstr>Ağrı-Cerrahi-1</vt:lpstr>
      <vt:lpstr>Ağrı-Cerrahi-2</vt:lpstr>
      <vt:lpstr>Histerektomi</vt:lpstr>
      <vt:lpstr>Pelvik sinir cerrahisi</vt:lpstr>
      <vt:lpstr>Endometriosis cerrahisi sonrası adezyon önleme</vt:lpstr>
      <vt:lpstr>Preoperatif hormonal tedaviler ağrı tedavisinde etkili mi? </vt:lpstr>
      <vt:lpstr>Kısa dönemli post-operatif hormonal tedaviler verilmeli mi?</vt:lpstr>
      <vt:lpstr>Sekonder önlemenin rolü var mı?-1</vt:lpstr>
      <vt:lpstr>Sekonder önlemenin rolü var mı?-2</vt:lpstr>
      <vt:lpstr>Ekstragenital endometriosis</vt:lpstr>
      <vt:lpstr>Diğer ağrı yönetim stratejileri etkili mi?</vt:lpstr>
      <vt:lpstr>Endometriosis kaynaklı infertilite tedavisi</vt:lpstr>
      <vt:lpstr>Hormonal terapiler infertilite ile giden endometriosisde etkili mi?</vt:lpstr>
      <vt:lpstr>Cerrahi tedavi etkili mi?-1</vt:lpstr>
      <vt:lpstr>Cerrahi tedavi etkili mi?-2</vt:lpstr>
      <vt:lpstr>Cerrahi tedavi etkili mi?-3</vt:lpstr>
      <vt:lpstr>Cerrahi tedaviye hormonal tedavi eklemek faydalı mı?</vt:lpstr>
      <vt:lpstr>Diğer tedavi seçenekleri</vt:lpstr>
      <vt:lpstr>Endometriozisli ve bilateral tubal geçirgenliğin olduğu zaten bilinen kadında  lipiodol ile tubal yıkama fertiliteyi artırır mı?</vt:lpstr>
      <vt:lpstr>Pentoksifilin kullanımı</vt:lpstr>
      <vt:lpstr>COH+IUI</vt:lpstr>
      <vt:lpstr>ART</vt:lpstr>
      <vt:lpstr>ART’ye medikal tedavinin eşlik etmesinin yararı var mıdır?</vt:lpstr>
      <vt:lpstr>Gebelik oranını artırmak için ART öncesi cerrahi tedavi yapılmalı mı? </vt:lpstr>
      <vt:lpstr>Endometrioma</vt:lpstr>
      <vt:lpstr>Derin pelvik endometriosis</vt:lpstr>
      <vt:lpstr>Menopoz</vt:lpstr>
      <vt:lpstr>Endometriosis öyküsü olan bir hastada menopoz semptomları nasıl tedavi edilir?</vt:lpstr>
      <vt:lpstr>Asemptomatik endometrosis</vt:lpstr>
      <vt:lpstr>Primer önleme</vt:lpstr>
      <vt:lpstr>Kanser</vt:lpstr>
      <vt:lpstr>Teşekkürler…</vt:lpstr>
    </vt:vector>
  </TitlesOfParts>
  <Company>Baskent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Hangi gonadotropin, nerede ne zaman kullanılmalıdır?</dc:title>
  <dc:creator>Hulusi Bülent Zeyneloğlu</dc:creator>
  <cp:lastModifiedBy>IE</cp:lastModifiedBy>
  <cp:revision>524</cp:revision>
  <dcterms:created xsi:type="dcterms:W3CDTF">1999-08-22T11:23:07Z</dcterms:created>
  <dcterms:modified xsi:type="dcterms:W3CDTF">2015-05-12T16:14:41Z</dcterms:modified>
</cp:coreProperties>
</file>