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57" r:id="rId3"/>
    <p:sldId id="434" r:id="rId4"/>
    <p:sldId id="377" r:id="rId5"/>
    <p:sldId id="463" r:id="rId6"/>
    <p:sldId id="392" r:id="rId7"/>
    <p:sldId id="464" r:id="rId8"/>
    <p:sldId id="474" r:id="rId9"/>
    <p:sldId id="465" r:id="rId10"/>
    <p:sldId id="467" r:id="rId11"/>
    <p:sldId id="468" r:id="rId12"/>
    <p:sldId id="483" r:id="rId13"/>
    <p:sldId id="472" r:id="rId14"/>
    <p:sldId id="319" r:id="rId15"/>
    <p:sldId id="462" r:id="rId16"/>
    <p:sldId id="378" r:id="rId17"/>
    <p:sldId id="393" r:id="rId18"/>
    <p:sldId id="379" r:id="rId19"/>
    <p:sldId id="401" r:id="rId20"/>
    <p:sldId id="473" r:id="rId21"/>
    <p:sldId id="394" r:id="rId22"/>
    <p:sldId id="380" r:id="rId23"/>
    <p:sldId id="475" r:id="rId24"/>
    <p:sldId id="455" r:id="rId25"/>
    <p:sldId id="381" r:id="rId26"/>
    <p:sldId id="383" r:id="rId27"/>
    <p:sldId id="471" r:id="rId28"/>
    <p:sldId id="398" r:id="rId29"/>
    <p:sldId id="484" r:id="rId30"/>
    <p:sldId id="486" r:id="rId31"/>
    <p:sldId id="459" r:id="rId32"/>
    <p:sldId id="476" r:id="rId33"/>
    <p:sldId id="384" r:id="rId34"/>
    <p:sldId id="400" r:id="rId35"/>
    <p:sldId id="481" r:id="rId36"/>
    <p:sldId id="399" r:id="rId37"/>
    <p:sldId id="461" r:id="rId38"/>
    <p:sldId id="385" r:id="rId39"/>
    <p:sldId id="386" r:id="rId40"/>
    <p:sldId id="453" r:id="rId41"/>
    <p:sldId id="403" r:id="rId42"/>
    <p:sldId id="402" r:id="rId43"/>
    <p:sldId id="458" r:id="rId44"/>
    <p:sldId id="480" r:id="rId45"/>
    <p:sldId id="482" r:id="rId46"/>
    <p:sldId id="460" r:id="rId47"/>
    <p:sldId id="387" r:id="rId48"/>
    <p:sldId id="470" r:id="rId49"/>
    <p:sldId id="477" r:id="rId50"/>
    <p:sldId id="478" r:id="rId51"/>
    <p:sldId id="479" r:id="rId52"/>
    <p:sldId id="395" r:id="rId53"/>
    <p:sldId id="487" r:id="rId54"/>
    <p:sldId id="488" r:id="rId55"/>
    <p:sldId id="374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D5B6-C93C-4109-9D67-A98AEA56CB1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C05E-F0E2-4950-92C3-C9F4304F07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9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F457-0D71-4411-B23F-543D6ADE114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D446-4B89-424A-B347-412AB7991C1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hsaphuge1.wikispaces.com/Population+&amp;+Migr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unexplained-infertility/abstract/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unexplained-infertility/abstract/11" TargetMode="External"/><Relationship Id="rId2" Type="http://schemas.openxmlformats.org/officeDocument/2006/relationships/hyperlink" Target="http://www.uptodate.com/contents/unexplained-infertility/abstract/1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tr/url?sa=i&amp;rct=j&amp;q=&amp;esrc=s&amp;source=images&amp;cd=&amp;cad=rja&amp;uact=8&amp;ved=0CAcQjRw&amp;url=http://goonduponnu.blogspot.com/2013/11/more-about-war-on-infertile-fat-people.html&amp;ei=fMBFVdz3OoP2ao67gUg&amp;bvm=bv.92291466,d.ZGU&amp;psig=AFQjCNEP4OtPx1x7qfe5FcZKRrcq8hpPNw&amp;ust=143072092921277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unexplained-infertility/abstract/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unexplained-infertility/abstract/1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unexplained-infertility/abstract/16" TargetMode="External"/><Relationship Id="rId2" Type="http://schemas.openxmlformats.org/officeDocument/2006/relationships/hyperlink" Target="http://www.uptodate.com/contents/unexplained-infertility/abstract/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unexplained-infertility/abstract/42" TargetMode="External"/><Relationship Id="rId2" Type="http://schemas.openxmlformats.org/officeDocument/2006/relationships/hyperlink" Target="http://www.uptodate.com/contents/unexplained-infertility/abstract/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ptodate.com/contents/unexplained-infertility/abstract/4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unexplained-infertility/abstract/45" TargetMode="External"/><Relationship Id="rId2" Type="http://schemas.openxmlformats.org/officeDocument/2006/relationships/hyperlink" Target="http://www.uptodate.com/contents/unexplained-infertility/abstract/4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unexplained-infertility/abstract/4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unexplained-infertility/abstract/5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dF7Yfz2RiVo/UXRhQJz9N0I/AAAAAAAAAs0/4SpH-nRT--g/s1600/infertility1.jpg" TargetMode="External"/><Relationship Id="rId2" Type="http://schemas.openxmlformats.org/officeDocument/2006/relationships/hyperlink" Target="http://www.google.com.tr/url?sa=i&amp;rct=j&amp;q=&amp;esrc=s&amp;source=images&amp;cd=&amp;cad=rja&amp;uact=8&amp;docid=oxhHrhsAQza9gM&amp;tbnid=aBft94O_ZMpjlM:&amp;ved=0CAYQjRw&amp;url=http://rollercoasterridetoparenthood.blogspot.com/2013/04/i-am-face-of-infertility.html&amp;ei=jBAmU5DSKsKstAbO3oCQCg&amp;bvm=bv.62922401,d.bGQ&amp;psig=AFQjCNGB4sp-daejBW0tHit-xKnesWfFAA&amp;ust=13950899228652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unexplained mysteries of the wor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0" y="0"/>
            <a:ext cx="9155780" cy="3500438"/>
          </a:xfrm>
          <a:prstGeom prst="rect">
            <a:avLst/>
          </a:prstGeom>
          <a:noFill/>
        </p:spPr>
      </p:pic>
      <p:pic>
        <p:nvPicPr>
          <p:cNvPr id="64514" name="Picture 2" descr="unexplained mysteries of the world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230425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AÇIKLANAMAYAN İNFERTİLİTEDE YAKLAŞIM NE OLMALI?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sz="3100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560840" cy="1752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Prof. Dr. Mehmet B </a:t>
            </a:r>
            <a:r>
              <a:rPr lang="tr-TR" sz="2400" dirty="0" err="1" smtClean="0"/>
              <a:t>Çetinkaya</a:t>
            </a:r>
            <a:endParaRPr lang="tr-TR" sz="2400" dirty="0" smtClean="0"/>
          </a:p>
          <a:p>
            <a:r>
              <a:rPr lang="tr-TR" sz="2400" dirty="0" err="1" smtClean="0"/>
              <a:t>Ondokuz</a:t>
            </a:r>
            <a:r>
              <a:rPr lang="tr-TR" sz="2400" dirty="0" smtClean="0"/>
              <a:t> Mayıs Üniversitesi Tıp Fakültesi</a:t>
            </a:r>
          </a:p>
          <a:p>
            <a:r>
              <a:rPr lang="tr-TR" sz="2400" dirty="0" smtClean="0"/>
              <a:t> Kadın Hastalıkları ve Doğum Anabilim Dalı </a:t>
            </a:r>
            <a:endParaRPr lang="tr-TR" sz="2400" dirty="0"/>
          </a:p>
        </p:txBody>
      </p:sp>
      <p:sp>
        <p:nvSpPr>
          <p:cNvPr id="6" name="5 Dikdörtgen"/>
          <p:cNvSpPr/>
          <p:nvPr/>
        </p:nvSpPr>
        <p:spPr>
          <a:xfrm>
            <a:off x="395536" y="573325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11-15 Mayıs 2015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13. Türk Jinekoloji ve </a:t>
            </a:r>
            <a:r>
              <a:rPr lang="tr-TR" sz="2400" dirty="0" err="1" smtClean="0">
                <a:solidFill>
                  <a:srgbClr val="FF0000"/>
                </a:solidFill>
              </a:rPr>
              <a:t>Obstetrik</a:t>
            </a:r>
            <a:r>
              <a:rPr lang="tr-TR" sz="2400" dirty="0" smtClean="0">
                <a:solidFill>
                  <a:srgbClr val="FF0000"/>
                </a:solidFill>
              </a:rPr>
              <a:t> Kongresi- Antalya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395536" y="2490569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Tubal</a:t>
            </a:r>
            <a:r>
              <a:rPr lang="tr-TR" sz="2400" dirty="0" smtClean="0"/>
              <a:t> geçirgenlik için </a:t>
            </a:r>
            <a:r>
              <a:rPr lang="tr-TR" sz="2400" dirty="0" err="1" smtClean="0"/>
              <a:t>HSG’nin</a:t>
            </a:r>
            <a:r>
              <a:rPr lang="tr-TR" sz="2400" dirty="0" smtClean="0"/>
              <a:t> yalancı pozitifliği toplamda  %1.2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Ancak şüpheli lezyon söz konusu ise %28.8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Bilateral</a:t>
            </a:r>
            <a:r>
              <a:rPr lang="tr-TR" sz="2400" dirty="0" smtClean="0"/>
              <a:t> </a:t>
            </a:r>
            <a:r>
              <a:rPr lang="tr-TR" sz="2400" dirty="0" err="1" smtClean="0"/>
              <a:t>tubal</a:t>
            </a:r>
            <a:r>
              <a:rPr lang="tr-TR" sz="2400" dirty="0" smtClean="0"/>
              <a:t> </a:t>
            </a:r>
            <a:r>
              <a:rPr lang="tr-TR" sz="2400" dirty="0" err="1" smtClean="0"/>
              <a:t>okluzyon</a:t>
            </a:r>
            <a:r>
              <a:rPr lang="tr-TR" sz="2400" dirty="0" smtClean="0"/>
              <a:t> için PPV %95.7, yalancı negatiflik ise %3.4</a:t>
            </a:r>
          </a:p>
          <a:p>
            <a:pPr lvl="3"/>
            <a:r>
              <a:rPr lang="tr-TR" dirty="0" smtClean="0"/>
              <a:t>				</a:t>
            </a:r>
            <a:r>
              <a:rPr lang="tr-TR" dirty="0" err="1" smtClean="0"/>
              <a:t>Opsahl</a:t>
            </a:r>
            <a:r>
              <a:rPr lang="tr-TR" dirty="0" smtClean="0"/>
              <a:t> MS. </a:t>
            </a:r>
            <a:r>
              <a:rPr lang="tr-TR" dirty="0" err="1" smtClean="0"/>
              <a:t>Fertil</a:t>
            </a:r>
            <a:r>
              <a:rPr lang="tr-TR" dirty="0" smtClean="0"/>
              <a:t> Steril 1993.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İnfertil</a:t>
            </a:r>
            <a:r>
              <a:rPr lang="tr-TR" sz="2400" dirty="0" smtClean="0"/>
              <a:t> kadında rutin HSG %84 oranında en az 1 anatomik veya fizyolojik  </a:t>
            </a:r>
            <a:r>
              <a:rPr lang="tr-TR" sz="2400" dirty="0" err="1" smtClean="0"/>
              <a:t>tubal</a:t>
            </a:r>
            <a:r>
              <a:rPr lang="tr-TR" sz="2400" dirty="0" smtClean="0"/>
              <a:t> </a:t>
            </a:r>
            <a:r>
              <a:rPr lang="en-US" sz="2400" dirty="0" err="1" smtClean="0"/>
              <a:t>ano</a:t>
            </a:r>
            <a:r>
              <a:rPr lang="tr-TR" sz="2400" dirty="0" smtClean="0"/>
              <a:t>r</a:t>
            </a:r>
            <a:r>
              <a:rPr lang="en-US" sz="2400" dirty="0" smtClean="0"/>
              <a:t>ma</a:t>
            </a:r>
            <a:r>
              <a:rPr lang="tr-TR" sz="2400" dirty="0" err="1" smtClean="0"/>
              <a:t>lliği</a:t>
            </a:r>
            <a:r>
              <a:rPr lang="tr-TR" sz="2400" dirty="0" smtClean="0"/>
              <a:t> atlamakta.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62913" cy="3386138"/>
          </a:xfrm>
        </p:spPr>
        <p:txBody>
          <a:bodyPr/>
          <a:lstStyle/>
          <a:p>
            <a:pPr marL="762000" indent="-762000" algn="l" eaLnBrk="1" hangingPunct="1"/>
            <a:r>
              <a:rPr lang="tr-TR" sz="2400" dirty="0" smtClean="0"/>
              <a:t>	</a:t>
            </a:r>
            <a:endParaRPr lang="tr-TR" sz="2400" dirty="0" smtClean="0">
              <a:latin typeface="Arial Unicode MS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8825" y="3767138"/>
            <a:ext cx="7705725" cy="2030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mtClean="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Hystero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contrast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sonography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HyCoSy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- HCS)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71600" y="1772816"/>
            <a:ext cx="727280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tr-TR" sz="2800" dirty="0">
              <a:latin typeface="Calibri" pitchFamily="34" charset="0"/>
            </a:endParaRPr>
          </a:p>
          <a:p>
            <a:r>
              <a:rPr lang="tr-TR" sz="2800" dirty="0" err="1" smtClean="0">
                <a:latin typeface="Calibri" pitchFamily="34" charset="0"/>
              </a:rPr>
              <a:t>Sensitivite</a:t>
            </a:r>
            <a:r>
              <a:rPr lang="tr-TR" sz="2800" dirty="0" smtClean="0">
                <a:latin typeface="Calibri" pitchFamily="34" charset="0"/>
              </a:rPr>
              <a:t> ve </a:t>
            </a:r>
            <a:r>
              <a:rPr lang="tr-TR" sz="2800" dirty="0" err="1" smtClean="0">
                <a:latin typeface="Calibri" pitchFamily="34" charset="0"/>
              </a:rPr>
              <a:t>spesifitesi</a:t>
            </a:r>
            <a:r>
              <a:rPr lang="tr-TR" sz="2800" dirty="0" smtClean="0">
                <a:latin typeface="Calibri" pitchFamily="34" charset="0"/>
              </a:rPr>
              <a:t>, PPV ve NPV, HSG ile benzer, </a:t>
            </a:r>
          </a:p>
          <a:p>
            <a:r>
              <a:rPr lang="tr-TR" sz="2800" dirty="0" err="1" smtClean="0">
                <a:latin typeface="Calibri" pitchFamily="34" charset="0"/>
              </a:rPr>
              <a:t>Agrı</a:t>
            </a:r>
            <a:r>
              <a:rPr lang="tr-TR" sz="2800" dirty="0" smtClean="0">
                <a:latin typeface="Calibri" pitchFamily="34" charset="0"/>
              </a:rPr>
              <a:t>, HSG ile benzer </a:t>
            </a:r>
          </a:p>
          <a:p>
            <a:r>
              <a:rPr lang="tr-TR" sz="2800" dirty="0" smtClean="0">
                <a:latin typeface="Calibri" pitchFamily="34" charset="0"/>
              </a:rPr>
              <a:t>	</a:t>
            </a:r>
            <a:r>
              <a:rPr lang="tr-TR" sz="2400" dirty="0" err="1" smtClean="0">
                <a:solidFill>
                  <a:srgbClr val="00B0F0"/>
                </a:solidFill>
                <a:latin typeface="Calibri" pitchFamily="34" charset="0"/>
              </a:rPr>
              <a:t>Dijkman</a:t>
            </a:r>
            <a:r>
              <a:rPr lang="tr-TR" sz="2400" dirty="0" smtClean="0">
                <a:solidFill>
                  <a:srgbClr val="00B0F0"/>
                </a:solidFill>
                <a:latin typeface="Calibri" pitchFamily="34" charset="0"/>
              </a:rPr>
              <a:t> et al., 2000; </a:t>
            </a:r>
            <a:r>
              <a:rPr lang="tr-TR" sz="2400" dirty="0" err="1" smtClean="0">
                <a:solidFill>
                  <a:srgbClr val="00B0F0"/>
                </a:solidFill>
                <a:latin typeface="Calibri" pitchFamily="34" charset="0"/>
              </a:rPr>
              <a:t>Stacey</a:t>
            </a:r>
            <a:r>
              <a:rPr lang="tr-TR" sz="2400" dirty="0" smtClean="0">
                <a:solidFill>
                  <a:srgbClr val="00B0F0"/>
                </a:solidFill>
                <a:latin typeface="Calibri" pitchFamily="34" charset="0"/>
              </a:rPr>
              <a:t> et al., 2000</a:t>
            </a:r>
          </a:p>
          <a:p>
            <a:r>
              <a:rPr lang="tr-TR" sz="2800" dirty="0" err="1" smtClean="0">
                <a:latin typeface="Calibri" pitchFamily="34" charset="0"/>
              </a:rPr>
              <a:t>HSG’ye</a:t>
            </a:r>
            <a:r>
              <a:rPr lang="tr-TR" sz="2800" dirty="0" smtClean="0">
                <a:latin typeface="Calibri" pitchFamily="34" charset="0"/>
              </a:rPr>
              <a:t> göre </a:t>
            </a:r>
            <a:r>
              <a:rPr lang="tr-TR" sz="2800" dirty="0" err="1" smtClean="0">
                <a:latin typeface="Calibri" pitchFamily="34" charset="0"/>
              </a:rPr>
              <a:t>okluzyonu</a:t>
            </a:r>
            <a:r>
              <a:rPr lang="tr-TR" sz="2800" dirty="0" smtClean="0">
                <a:latin typeface="Calibri" pitchFamily="34" charset="0"/>
              </a:rPr>
              <a:t> göstermede daha iyi, ancak </a:t>
            </a:r>
            <a:r>
              <a:rPr lang="tr-TR" sz="2800" dirty="0" err="1" smtClean="0">
                <a:latin typeface="Calibri" pitchFamily="34" charset="0"/>
              </a:rPr>
              <a:t>tubal</a:t>
            </a:r>
            <a:r>
              <a:rPr lang="tr-TR" sz="2800" dirty="0" smtClean="0">
                <a:latin typeface="Calibri" pitchFamily="34" charset="0"/>
              </a:rPr>
              <a:t> açıklık için olasılık </a:t>
            </a:r>
            <a:r>
              <a:rPr lang="tr-TR" sz="2800" dirty="0" err="1" smtClean="0">
                <a:latin typeface="Calibri" pitchFamily="34" charset="0"/>
              </a:rPr>
              <a:t>HSG’de</a:t>
            </a:r>
            <a:r>
              <a:rPr lang="tr-TR" sz="2800" dirty="0" smtClean="0">
                <a:latin typeface="Calibri" pitchFamily="34" charset="0"/>
              </a:rPr>
              <a:t> daha yüksek  (LHR: </a:t>
            </a:r>
            <a:r>
              <a:rPr lang="tr-TR" sz="2800" dirty="0" smtClean="0"/>
              <a:t>HSG: 0.3 vs. </a:t>
            </a:r>
            <a:r>
              <a:rPr lang="tr-TR" sz="2800" dirty="0" err="1" smtClean="0"/>
              <a:t>HyCoSy</a:t>
            </a:r>
            <a:r>
              <a:rPr lang="tr-TR" sz="2800" dirty="0" smtClean="0"/>
              <a:t>  0.7)</a:t>
            </a:r>
            <a:endParaRPr lang="tr-TR" sz="2800" dirty="0" smtClean="0">
              <a:latin typeface="Calibri" pitchFamily="34" charset="0"/>
            </a:endParaRPr>
          </a:p>
          <a:p>
            <a:endParaRPr lang="tr-TR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tr-TR" sz="2800" dirty="0">
              <a:latin typeface="Arial Unicode MS" pitchFamily="34" charset="-128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347864" y="537321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>
                <a:solidFill>
                  <a:srgbClr val="00B0F0"/>
                </a:solidFill>
              </a:rPr>
              <a:t>Saunders</a:t>
            </a:r>
            <a:r>
              <a:rPr lang="tr-TR" sz="2400" dirty="0" smtClean="0">
                <a:solidFill>
                  <a:srgbClr val="00B0F0"/>
                </a:solidFill>
              </a:rPr>
              <a:t>. </a:t>
            </a:r>
            <a:r>
              <a:rPr lang="tr-TR" sz="2400" dirty="0" err="1" smtClean="0">
                <a:solidFill>
                  <a:srgbClr val="00B0F0"/>
                </a:solidFill>
              </a:rPr>
              <a:t>Fertility</a:t>
            </a:r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</a:rPr>
              <a:t>sterility</a:t>
            </a:r>
            <a:r>
              <a:rPr lang="tr-TR" sz="2400" dirty="0" smtClean="0">
                <a:solidFill>
                  <a:srgbClr val="00B0F0"/>
                </a:solidFill>
              </a:rPr>
              <a:t>. 2011</a:t>
            </a:r>
            <a:endParaRPr lang="tr-TR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temel yaklaşım nedenin ortaya konulmasından çok, </a:t>
            </a:r>
            <a:r>
              <a:rPr lang="tr-TR" dirty="0" err="1" smtClean="0"/>
              <a:t>fertilite</a:t>
            </a:r>
            <a:r>
              <a:rPr lang="tr-TR" dirty="0" smtClean="0"/>
              <a:t> olasılığının arttırılmasıdır. </a:t>
            </a:r>
          </a:p>
          <a:p>
            <a:r>
              <a:rPr lang="tr-TR" dirty="0" err="1" smtClean="0"/>
              <a:t>Fertilitenin</a:t>
            </a:r>
            <a:r>
              <a:rPr lang="tr-TR" dirty="0" smtClean="0"/>
              <a:t> arttırılmasında izlenecek yol; daha pratik ve maliyeti düşük seçeneklerle başlanıp, daha karmaşık ve agresif olan seçeneklere basamaklı geçilerek yapılması ve tedavinin bireyselleştirilmesidir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56992"/>
            <a:ext cx="8229600" cy="1143000"/>
          </a:xfrm>
        </p:spPr>
        <p:txBody>
          <a:bodyPr/>
          <a:lstStyle/>
          <a:p>
            <a:pPr defTabSz="294669"/>
            <a:r>
              <a:rPr lang="tr-TR" sz="3500" dirty="0"/>
              <a:t>İ</a:t>
            </a:r>
            <a:r>
              <a:rPr lang="tr-TR" sz="3500" dirty="0" smtClean="0"/>
              <a:t>NSANDA </a:t>
            </a:r>
            <a:r>
              <a:rPr lang="tr-TR" sz="3500" dirty="0"/>
              <a:t>SİKLUS FEKUNDABİLETE % 20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509120"/>
            <a:ext cx="8280920" cy="792088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tr-TR" sz="2200" i="1" dirty="0" err="1">
                <a:solidFill>
                  <a:srgbClr val="FFFF0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rPr>
              <a:t>Baboonda</a:t>
            </a:r>
            <a:r>
              <a:rPr lang="tr-TR" sz="2200" i="1" dirty="0">
                <a:solidFill>
                  <a:srgbClr val="FFFF0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rPr>
              <a:t> % </a:t>
            </a:r>
            <a:r>
              <a:rPr lang="tr-TR" sz="2200" i="1" dirty="0" smtClean="0">
                <a:solidFill>
                  <a:srgbClr val="FFFF0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rPr>
              <a:t>80</a:t>
            </a:r>
            <a:endParaRPr lang="tr-TR" sz="2200" i="1" dirty="0">
              <a:solidFill>
                <a:srgbClr val="FFFF00"/>
              </a:solidFill>
              <a:latin typeface="Hoefler Text" charset="0"/>
              <a:ea typeface="Hoefler Text" charset="0"/>
              <a:cs typeface="Hoefler Text" charset="0"/>
              <a:sym typeface="Hoefler Text" charset="0"/>
            </a:endParaRPr>
          </a:p>
        </p:txBody>
      </p:sp>
      <p:pic>
        <p:nvPicPr>
          <p:cNvPr id="56322" name="Picture 2" descr="https://mhsaphuge1.wikispaces.com/file/view/overpopulation.jpg/289217493/overpopul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590" y="260648"/>
            <a:ext cx="4493410" cy="3062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7096" y="609452"/>
            <a:ext cx="7907312" cy="1555998"/>
          </a:xfrm>
        </p:spPr>
        <p:txBody>
          <a:bodyPr/>
          <a:lstStyle/>
          <a:p>
            <a:pPr defTabSz="369453"/>
            <a:r>
              <a:rPr lang="tr-TR" dirty="0" smtClean="0"/>
              <a:t>Yaşlanma </a:t>
            </a:r>
            <a:r>
              <a:rPr lang="tr-TR" dirty="0"/>
              <a:t>ve </a:t>
            </a:r>
            <a:r>
              <a:rPr lang="tr-TR" dirty="0" err="1"/>
              <a:t>Fertilite</a:t>
            </a:r>
            <a:endParaRPr lang="tr-T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348880"/>
            <a:ext cx="7500990" cy="3528392"/>
          </a:xfrm>
        </p:spPr>
        <p:txBody>
          <a:bodyPr>
            <a:noAutofit/>
          </a:bodyPr>
          <a:lstStyle/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i="1" dirty="0" smtClean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Yaslandıkça </a:t>
            </a:r>
            <a:r>
              <a:rPr lang="tr-TR" sz="2400" b="1" i="1" dirty="0" err="1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fertilite</a:t>
            </a: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 </a:t>
            </a:r>
            <a:r>
              <a:rPr lang="tr-TR" sz="2400" b="1" i="1" dirty="0" smtClean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hızı azalır.</a:t>
            </a:r>
            <a:endParaRPr lang="tr-TR" sz="2400" b="1" i="1" dirty="0">
              <a:solidFill>
                <a:srgbClr val="FFFF00"/>
              </a:solidFill>
              <a:latin typeface="+mj-lt"/>
              <a:ea typeface="Hoefler Text" charset="0"/>
              <a:cs typeface="Hoefler Text" charset="0"/>
              <a:sym typeface="Hoefler Text" charset="0"/>
            </a:endParaRPr>
          </a:p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dirty="0" err="1" smtClean="0">
                <a:solidFill>
                  <a:srgbClr val="FFFF00"/>
                </a:solidFill>
                <a:latin typeface="+mj-lt"/>
              </a:rPr>
              <a:t>Fertilite</a:t>
            </a:r>
            <a:r>
              <a:rPr lang="tr-TR" sz="2400" b="1" dirty="0" smtClean="0">
                <a:solidFill>
                  <a:srgbClr val="FFFF00"/>
                </a:solidFill>
                <a:latin typeface="+mj-lt"/>
              </a:rPr>
              <a:t> 20-24 yaşta maksimum (</a:t>
            </a:r>
            <a:r>
              <a:rPr lang="tr-TR" sz="2400" b="1" dirty="0" err="1" smtClean="0">
                <a:solidFill>
                  <a:srgbClr val="FFFF00"/>
                </a:solidFill>
                <a:latin typeface="+mj-lt"/>
              </a:rPr>
              <a:t>infertilite</a:t>
            </a:r>
            <a:r>
              <a:rPr lang="tr-TR" sz="2400" b="1" dirty="0" smtClean="0">
                <a:solidFill>
                  <a:srgbClr val="FFFF00"/>
                </a:solidFill>
                <a:latin typeface="+mj-lt"/>
              </a:rPr>
              <a:t> % 2.6)</a:t>
            </a:r>
            <a:endParaRPr lang="tr-TR" sz="2400" b="1" i="1" dirty="0">
              <a:solidFill>
                <a:srgbClr val="FFFF00"/>
              </a:solidFill>
              <a:latin typeface="+mj-lt"/>
              <a:ea typeface="Hoefler Text" charset="0"/>
              <a:cs typeface="Hoefler Text" charset="0"/>
              <a:sym typeface="Hoefler Text" charset="0"/>
            </a:endParaRPr>
          </a:p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25-29 yaşlar arası %15-19 oranında</a:t>
            </a:r>
          </a:p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30-34 yaşlar arası %26-46 oranında</a:t>
            </a:r>
          </a:p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40-45 yaslar arası % 95 oranında azalma olur</a:t>
            </a:r>
          </a:p>
          <a:p>
            <a:pPr defTabSz="344897">
              <a:lnSpc>
                <a:spcPct val="110000"/>
              </a:lnSpc>
              <a:spcBef>
                <a:spcPct val="0"/>
              </a:spcBef>
            </a:pP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CDC  "YAŞ"  ART ' de başarının </a:t>
            </a:r>
            <a:r>
              <a:rPr lang="tr-TR" sz="2400" b="1" i="1" dirty="0" smtClean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en etkili </a:t>
            </a:r>
            <a:r>
              <a:rPr lang="tr-TR" sz="2400" b="1" i="1" dirty="0">
                <a:solidFill>
                  <a:srgbClr val="FFFF00"/>
                </a:solidFill>
                <a:latin typeface="+mj-lt"/>
                <a:ea typeface="Hoefler Text" charset="0"/>
                <a:cs typeface="Hoefler Text" charset="0"/>
                <a:sym typeface="Hoefler Text" charset="0"/>
              </a:rPr>
              <a:t>ve tek faktörü olarak saptamıştır</a:t>
            </a:r>
            <a:endParaRPr lang="tr-TR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Açıklanamayan  infertilite</a:t>
            </a:r>
            <a:br>
              <a:rPr lang="tr-TR" sz="4000" smtClean="0"/>
            </a:br>
            <a:endParaRPr lang="tr-TR" sz="24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229600" cy="269289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err="1" smtClean="0"/>
              <a:t>Spontan</a:t>
            </a:r>
            <a:r>
              <a:rPr lang="tr-TR" sz="2800" dirty="0" smtClean="0"/>
              <a:t> aylık </a:t>
            </a:r>
            <a:r>
              <a:rPr lang="tr-TR" sz="2800" dirty="0" err="1" smtClean="0"/>
              <a:t>fekundite</a:t>
            </a:r>
            <a:r>
              <a:rPr lang="tr-TR" sz="2800" dirty="0" smtClean="0"/>
              <a:t> hızları  düşük olgular (% 1.3-4.1)</a:t>
            </a:r>
          </a:p>
          <a:p>
            <a:pPr eaLnBrk="1" hangingPunct="1"/>
            <a:r>
              <a:rPr lang="tr-TR" sz="2800" dirty="0" smtClean="0"/>
              <a:t>Yaş&gt; 32 ,</a:t>
            </a:r>
            <a:r>
              <a:rPr lang="tr-TR" sz="2800" dirty="0" err="1" smtClean="0"/>
              <a:t>infertilite</a:t>
            </a:r>
            <a:r>
              <a:rPr lang="tr-TR" sz="2800" dirty="0" smtClean="0"/>
              <a:t> süresi &gt; 3 yıl ve </a:t>
            </a:r>
            <a:r>
              <a:rPr lang="tr-TR" sz="2800" dirty="0" err="1" smtClean="0"/>
              <a:t>primer</a:t>
            </a:r>
            <a:r>
              <a:rPr lang="tr-TR" sz="2800" dirty="0" smtClean="0"/>
              <a:t> </a:t>
            </a:r>
            <a:r>
              <a:rPr lang="tr-TR" sz="2800" dirty="0" err="1" smtClean="0"/>
              <a:t>infertil</a:t>
            </a:r>
            <a:r>
              <a:rPr lang="tr-TR" sz="2800" dirty="0" smtClean="0"/>
              <a:t> olgularda aylık </a:t>
            </a:r>
            <a:r>
              <a:rPr lang="tr-TR" sz="2800" dirty="0" err="1" smtClean="0"/>
              <a:t>fekundite</a:t>
            </a:r>
            <a:r>
              <a:rPr lang="tr-TR" sz="2800" dirty="0" smtClean="0"/>
              <a:t> ve tedavisiz gebelik şansı azalmakta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OLASI </a:t>
            </a:r>
            <a:r>
              <a:rPr lang="en-US" dirty="0" smtClean="0"/>
              <a:t>ET</a:t>
            </a:r>
            <a:r>
              <a:rPr lang="tr-TR" dirty="0" smtClean="0"/>
              <a:t>İY</a:t>
            </a:r>
            <a:r>
              <a:rPr lang="en-US" dirty="0" smtClean="0"/>
              <a:t>OLO</a:t>
            </a:r>
            <a:r>
              <a:rPr lang="tr-TR" dirty="0" smtClean="0"/>
              <a:t>JİK NEDENLER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Folikül</a:t>
            </a:r>
            <a:r>
              <a:rPr lang="tr-TR" dirty="0" smtClean="0"/>
              <a:t> gelişiminde, </a:t>
            </a:r>
            <a:r>
              <a:rPr lang="en-US" dirty="0" err="1" smtClean="0"/>
              <a:t>ovula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da  ve </a:t>
            </a:r>
            <a:r>
              <a:rPr lang="tr-TR" dirty="0" err="1" smtClean="0"/>
              <a:t>luteal</a:t>
            </a:r>
            <a:r>
              <a:rPr lang="tr-TR" dirty="0" smtClean="0"/>
              <a:t> fazda küçük değişiklikler</a:t>
            </a:r>
            <a:r>
              <a:rPr lang="en-US" dirty="0" smtClean="0"/>
              <a:t>,  </a:t>
            </a:r>
            <a:endParaRPr lang="tr-TR" dirty="0" smtClean="0"/>
          </a:p>
          <a:p>
            <a:r>
              <a:rPr lang="tr-TR" dirty="0" smtClean="0"/>
              <a:t>Erkek semen analizinde normalin alt sınırında konsantrasyon ve </a:t>
            </a:r>
            <a:r>
              <a:rPr lang="tr-TR" dirty="0" err="1" smtClean="0"/>
              <a:t>motilite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İ</a:t>
            </a:r>
            <a:r>
              <a:rPr lang="en-US" dirty="0" err="1" smtClean="0"/>
              <a:t>mplanta</a:t>
            </a:r>
            <a:r>
              <a:rPr lang="tr-TR" dirty="0" err="1" smtClean="0"/>
              <a:t>syon</a:t>
            </a:r>
            <a:r>
              <a:rPr lang="en-US" dirty="0" smtClean="0"/>
              <a:t> </a:t>
            </a:r>
            <a:r>
              <a:rPr lang="tr-TR" dirty="0" smtClean="0"/>
              <a:t>başarısızlığı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ervi</a:t>
            </a:r>
            <a:r>
              <a:rPr lang="tr-TR" dirty="0" smtClean="0"/>
              <a:t>k</a:t>
            </a:r>
            <a:r>
              <a:rPr lang="en-US" dirty="0" smtClean="0"/>
              <a:t>al </a:t>
            </a:r>
            <a:r>
              <a:rPr lang="en-US" dirty="0" err="1" smtClean="0"/>
              <a:t>fa</a:t>
            </a:r>
            <a:r>
              <a:rPr lang="tr-TR" dirty="0" smtClean="0"/>
              <a:t>k</a:t>
            </a:r>
            <a:r>
              <a:rPr lang="en-US" dirty="0" smtClean="0"/>
              <a:t>t</a:t>
            </a:r>
            <a:r>
              <a:rPr lang="tr-TR" dirty="0" smtClean="0"/>
              <a:t>ö</a:t>
            </a:r>
            <a:r>
              <a:rPr lang="en-US" dirty="0" smtClean="0"/>
              <a:t>r</a:t>
            </a:r>
            <a:r>
              <a:rPr lang="tr-TR" dirty="0" err="1" smtClean="0"/>
              <a:t>ler</a:t>
            </a:r>
            <a:r>
              <a:rPr lang="tr-TR" dirty="0" smtClean="0"/>
              <a:t> veya s</a:t>
            </a:r>
            <a:r>
              <a:rPr lang="en-US" dirty="0" smtClean="0"/>
              <a:t>perm </a:t>
            </a:r>
            <a:r>
              <a:rPr lang="tr-TR" dirty="0" smtClean="0"/>
              <a:t>ve oosit </a:t>
            </a:r>
            <a:r>
              <a:rPr lang="en-US" dirty="0" smtClean="0"/>
              <a:t>transport</a:t>
            </a:r>
            <a:r>
              <a:rPr lang="tr-TR" dirty="0" smtClean="0"/>
              <a:t>unda bozukluklar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Bir çok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olgusunda muhtemelen bu faktörlerin biri veya birkaçı bulunmakta ve tek başına etkili olmayıp birlikte sonucu değiştirebilmekte   </a:t>
            </a:r>
          </a:p>
          <a:p>
            <a:pPr lvl="1"/>
            <a:r>
              <a:rPr lang="tr-TR" dirty="0" err="1" smtClean="0">
                <a:hlinkClick r:id="rId2"/>
              </a:rPr>
              <a:t>Pandian</a:t>
            </a:r>
            <a:r>
              <a:rPr lang="tr-TR" dirty="0" smtClean="0">
                <a:hlinkClick r:id="rId2"/>
              </a:rPr>
              <a:t> Z,. </a:t>
            </a:r>
            <a:r>
              <a:rPr lang="tr-TR" dirty="0" err="1">
                <a:hlinkClick r:id="rId2"/>
              </a:rPr>
              <a:t>Cochrane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Database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Syst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Rev</a:t>
            </a:r>
            <a:r>
              <a:rPr lang="tr-TR" dirty="0">
                <a:hlinkClick r:id="rId2"/>
              </a:rPr>
              <a:t> </a:t>
            </a:r>
            <a:r>
              <a:rPr lang="tr-TR" dirty="0" smtClean="0">
                <a:hlinkClick r:id="rId2"/>
              </a:rPr>
              <a:t>2005.</a:t>
            </a:r>
            <a:endParaRPr lang="tr-TR" dirty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tr-TR" sz="5100" dirty="0" smtClean="0"/>
              <a:t>IVF yapılan açıklanamayan </a:t>
            </a:r>
            <a:r>
              <a:rPr lang="tr-TR" sz="5100" dirty="0" err="1" smtClean="0"/>
              <a:t>infertilitede</a:t>
            </a:r>
            <a:r>
              <a:rPr lang="tr-TR" sz="5100" dirty="0" smtClean="0"/>
              <a:t>,  </a:t>
            </a:r>
            <a:r>
              <a:rPr lang="tr-TR" sz="5100" dirty="0" err="1" smtClean="0"/>
              <a:t>tubal</a:t>
            </a:r>
            <a:r>
              <a:rPr lang="tr-TR" sz="5100" dirty="0" smtClean="0"/>
              <a:t> faktöre göre, canlı doğum oranları fark göstermezken  düşük oosit </a:t>
            </a:r>
            <a:r>
              <a:rPr lang="tr-TR" sz="5100" dirty="0" err="1" smtClean="0"/>
              <a:t>fertilizasyon</a:t>
            </a:r>
            <a:r>
              <a:rPr lang="tr-TR" sz="5100" dirty="0" smtClean="0"/>
              <a:t> oranları ve embriyo </a:t>
            </a:r>
            <a:r>
              <a:rPr lang="tr-TR" sz="5100" dirty="0" err="1" smtClean="0"/>
              <a:t>klivaj</a:t>
            </a:r>
            <a:r>
              <a:rPr lang="tr-TR" sz="5100" dirty="0" smtClean="0"/>
              <a:t> oranları (%</a:t>
            </a:r>
            <a:r>
              <a:rPr lang="en-US" sz="5100" dirty="0" smtClean="0"/>
              <a:t>52 </a:t>
            </a:r>
            <a:r>
              <a:rPr lang="tr-TR" sz="5100" dirty="0" smtClean="0"/>
              <a:t>ve </a:t>
            </a:r>
            <a:r>
              <a:rPr lang="en-US" sz="5100" dirty="0" smtClean="0"/>
              <a:t>60</a:t>
            </a:r>
            <a:r>
              <a:rPr lang="tr-TR" sz="5100" dirty="0" smtClean="0"/>
              <a:t>) gösterilmiş.</a:t>
            </a:r>
            <a:r>
              <a:rPr lang="en-US" sz="5100" dirty="0" smtClean="0"/>
              <a:t> </a:t>
            </a:r>
            <a:endParaRPr lang="tr-TR" sz="5100" dirty="0" smtClean="0"/>
          </a:p>
          <a:p>
            <a:pPr lvl="1"/>
            <a:r>
              <a:rPr lang="tr-TR" dirty="0" err="1" smtClean="0">
                <a:hlinkClick r:id="rId2"/>
              </a:rPr>
              <a:t>Hull</a:t>
            </a:r>
            <a:r>
              <a:rPr lang="tr-TR" dirty="0" smtClean="0">
                <a:hlinkClick r:id="rId2"/>
              </a:rPr>
              <a:t> MG.. </a:t>
            </a:r>
            <a:r>
              <a:rPr lang="tr-TR" dirty="0" err="1" smtClean="0">
                <a:hlinkClick r:id="rId2"/>
              </a:rPr>
              <a:t>Int</a:t>
            </a:r>
            <a:r>
              <a:rPr lang="tr-TR" dirty="0" smtClean="0">
                <a:hlinkClick r:id="rId2"/>
              </a:rPr>
              <a:t> J </a:t>
            </a:r>
            <a:r>
              <a:rPr lang="tr-TR" dirty="0" err="1" smtClean="0">
                <a:hlinkClick r:id="rId2"/>
              </a:rPr>
              <a:t>Gynaecol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Obstet</a:t>
            </a:r>
            <a:r>
              <a:rPr lang="tr-TR" dirty="0" smtClean="0">
                <a:hlinkClick r:id="rId2"/>
              </a:rPr>
              <a:t> 1994.</a:t>
            </a:r>
            <a:endParaRPr lang="tr-TR" dirty="0" smtClean="0"/>
          </a:p>
          <a:p>
            <a:r>
              <a:rPr lang="tr-TR" sz="5100" dirty="0" err="1" smtClean="0"/>
              <a:t>Komplet</a:t>
            </a:r>
            <a:r>
              <a:rPr lang="tr-TR" sz="5100" dirty="0" smtClean="0"/>
              <a:t> </a:t>
            </a:r>
            <a:r>
              <a:rPr lang="tr-TR" sz="5100" dirty="0" err="1" smtClean="0"/>
              <a:t>fertilizasyon</a:t>
            </a:r>
            <a:r>
              <a:rPr lang="tr-TR" sz="5100" dirty="0" smtClean="0"/>
              <a:t> </a:t>
            </a:r>
            <a:r>
              <a:rPr lang="tr-TR" sz="5100" dirty="0" err="1" smtClean="0"/>
              <a:t>failure</a:t>
            </a:r>
            <a:r>
              <a:rPr lang="tr-TR" sz="5100" dirty="0" smtClean="0"/>
              <a:t> oranları da </a:t>
            </a:r>
            <a:r>
              <a:rPr lang="tr-TR" sz="5100" dirty="0" err="1" smtClean="0"/>
              <a:t>tubal</a:t>
            </a:r>
            <a:r>
              <a:rPr lang="tr-TR" sz="5100" dirty="0" smtClean="0"/>
              <a:t> faktöre göre fazla </a:t>
            </a:r>
            <a:r>
              <a:rPr lang="en-US" sz="5100" dirty="0" smtClean="0"/>
              <a:t> (</a:t>
            </a:r>
            <a:r>
              <a:rPr lang="tr-TR" sz="5100" dirty="0" smtClean="0"/>
              <a:t>%</a:t>
            </a:r>
            <a:r>
              <a:rPr lang="en-US" sz="5100" dirty="0" smtClean="0"/>
              <a:t>6 </a:t>
            </a:r>
            <a:r>
              <a:rPr lang="en-US" sz="5100" dirty="0" err="1" smtClean="0"/>
              <a:t>vs</a:t>
            </a:r>
            <a:r>
              <a:rPr lang="en-US" sz="5100" dirty="0" smtClean="0"/>
              <a:t> 3). </a:t>
            </a:r>
            <a:endParaRPr lang="tr-TR" sz="5100" dirty="0" smtClean="0"/>
          </a:p>
          <a:p>
            <a:r>
              <a:rPr lang="tr-TR" sz="5100" dirty="0" smtClean="0"/>
              <a:t>Bu çalışmalar oosit ve sperm fonksiyonlarında küçük anomalilere bağlı </a:t>
            </a:r>
            <a:r>
              <a:rPr lang="tr-TR" sz="5100" dirty="0" err="1" smtClean="0"/>
              <a:t>subfertil</a:t>
            </a:r>
            <a:r>
              <a:rPr lang="tr-TR" sz="5100" dirty="0" smtClean="0"/>
              <a:t> çiftlerin bulunabileceğini göstermektedir (IVF tanı prosedürü)</a:t>
            </a:r>
            <a:endParaRPr lang="en-US" sz="5100" dirty="0" smtClean="0"/>
          </a:p>
          <a:p>
            <a:pPr lvl="1"/>
            <a:r>
              <a:rPr lang="tr-TR" dirty="0" err="1" smtClean="0">
                <a:hlinkClick r:id="rId3"/>
              </a:rPr>
              <a:t>Lessey</a:t>
            </a:r>
            <a:r>
              <a:rPr lang="tr-TR" dirty="0" smtClean="0">
                <a:hlinkClick r:id="rId3"/>
              </a:rPr>
              <a:t> </a:t>
            </a:r>
            <a:r>
              <a:rPr lang="tr-TR" dirty="0">
                <a:hlinkClick r:id="rId3"/>
              </a:rPr>
              <a:t>BA</a:t>
            </a:r>
            <a:r>
              <a:rPr lang="tr-TR" dirty="0" smtClean="0">
                <a:hlinkClick r:id="rId3"/>
              </a:rPr>
              <a:t>. </a:t>
            </a:r>
            <a:r>
              <a:rPr lang="tr-TR" dirty="0" err="1">
                <a:hlinkClick r:id="rId3"/>
              </a:rPr>
              <a:t>Fertil</a:t>
            </a:r>
            <a:r>
              <a:rPr lang="tr-TR" dirty="0">
                <a:hlinkClick r:id="rId3"/>
              </a:rPr>
              <a:t> Steril </a:t>
            </a:r>
            <a:r>
              <a:rPr lang="tr-TR" dirty="0" smtClean="0">
                <a:hlinkClick r:id="rId3"/>
              </a:rPr>
              <a:t>2011</a:t>
            </a:r>
            <a:r>
              <a:rPr lang="en-US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Tedaviye başlarken…..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24336"/>
            <a:ext cx="8229600" cy="2404864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tr-TR" dirty="0" smtClean="0"/>
              <a:t>Etkinlik</a:t>
            </a:r>
          </a:p>
          <a:p>
            <a:r>
              <a:rPr lang="tr-TR" dirty="0" smtClean="0"/>
              <a:t>Maliyet</a:t>
            </a:r>
          </a:p>
          <a:p>
            <a:r>
              <a:rPr lang="tr-TR" dirty="0" smtClean="0"/>
              <a:t>Güvenlik ve riskler</a:t>
            </a:r>
          </a:p>
          <a:p>
            <a:r>
              <a:rPr lang="tr-TR" dirty="0" smtClean="0"/>
              <a:t>Bireysellik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1972816"/>
          </a:xfrm>
        </p:spPr>
        <p:txBody>
          <a:bodyPr>
            <a:normAutofit/>
          </a:bodyPr>
          <a:lstStyle/>
          <a:p>
            <a:r>
              <a:rPr lang="tr-TR" dirty="0" smtClean="0"/>
              <a:t>Tedavi yöntemleri  nedeni ortadan kaldırmaktan çok ampirik olarak </a:t>
            </a:r>
            <a:r>
              <a:rPr lang="tr-TR" dirty="0" err="1" smtClean="0"/>
              <a:t>fertilite</a:t>
            </a:r>
            <a:r>
              <a:rPr lang="tr-TR" dirty="0" smtClean="0"/>
              <a:t> oranlarını artırmaya yöneliktir. 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97768"/>
            <a:ext cx="6141368" cy="1143000"/>
          </a:xfrm>
        </p:spPr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3645024"/>
            <a:ext cx="8064896" cy="29523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Açıklanamayan </a:t>
            </a:r>
            <a:r>
              <a:rPr lang="tr-TR" dirty="0" err="1"/>
              <a:t>infertilite</a:t>
            </a:r>
            <a:r>
              <a:rPr lang="tr-TR" dirty="0"/>
              <a:t>, </a:t>
            </a:r>
            <a:r>
              <a:rPr lang="tr-TR" dirty="0" smtClean="0"/>
              <a:t>neyi aradığımızla ilgili ve bizim gösteremediğimiz nedenlerdir.</a:t>
            </a:r>
          </a:p>
          <a:p>
            <a:r>
              <a:rPr lang="tr-TR" dirty="0" smtClean="0"/>
              <a:t>Sorun yok değil</a:t>
            </a:r>
          </a:p>
          <a:p>
            <a:r>
              <a:rPr lang="tr-TR" dirty="0" smtClean="0"/>
              <a:t>Konvansiyonel </a:t>
            </a:r>
            <a:r>
              <a:rPr lang="tr-TR" dirty="0"/>
              <a:t>tetkiklerle </a:t>
            </a:r>
            <a:r>
              <a:rPr lang="tr-TR" dirty="0" smtClean="0"/>
              <a:t>nedeni saptanamayan ve </a:t>
            </a:r>
            <a:r>
              <a:rPr lang="tr-TR" dirty="0" err="1"/>
              <a:t>infertil</a:t>
            </a:r>
            <a:r>
              <a:rPr lang="tr-TR" dirty="0"/>
              <a:t> </a:t>
            </a:r>
            <a:r>
              <a:rPr lang="tr-TR" dirty="0" smtClean="0"/>
              <a:t>çiftlerde </a:t>
            </a:r>
            <a:r>
              <a:rPr lang="tr-TR" dirty="0" err="1" smtClean="0"/>
              <a:t>prevalansı</a:t>
            </a:r>
            <a:r>
              <a:rPr lang="tr-TR" dirty="0" smtClean="0"/>
              <a:t> %22-28 arasında değişen bir durumdur. </a:t>
            </a:r>
          </a:p>
        </p:txBody>
      </p:sp>
      <p:pic>
        <p:nvPicPr>
          <p:cNvPr id="57346" name="Picture 2" descr="http://3.bp.blogspot.com/-yia0toMfoXs/Unr1H8HXR8I/AAAAAAAABA0/PjAnZzx0Dq4/s1600/male-menopause-carto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Tedavi alternatifleri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507288" cy="4525963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pPr lvl="1"/>
            <a:r>
              <a:rPr lang="tr-TR" dirty="0" err="1" smtClean="0"/>
              <a:t>Ekspektan</a:t>
            </a:r>
            <a:r>
              <a:rPr lang="tr-TR" dirty="0" smtClean="0"/>
              <a:t> yaklaşım</a:t>
            </a:r>
          </a:p>
          <a:p>
            <a:pPr lvl="1"/>
            <a:r>
              <a:rPr lang="tr-TR" dirty="0" smtClean="0"/>
              <a:t>Oral ajanlarla </a:t>
            </a:r>
            <a:r>
              <a:rPr lang="tr-TR" dirty="0" err="1" smtClean="0"/>
              <a:t>ovulasyon</a:t>
            </a:r>
            <a:r>
              <a:rPr lang="tr-TR" dirty="0" smtClean="0"/>
              <a:t> </a:t>
            </a:r>
            <a:r>
              <a:rPr lang="tr-TR" dirty="0" err="1" smtClean="0"/>
              <a:t>stimulasyonu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Gonadotropinle</a:t>
            </a:r>
            <a:r>
              <a:rPr lang="tr-TR" dirty="0" smtClean="0"/>
              <a:t> </a:t>
            </a:r>
            <a:r>
              <a:rPr lang="tr-TR" dirty="0" err="1" smtClean="0"/>
              <a:t>ovulasyon</a:t>
            </a:r>
            <a:r>
              <a:rPr lang="tr-TR" dirty="0" smtClean="0"/>
              <a:t> </a:t>
            </a:r>
            <a:r>
              <a:rPr lang="tr-TR" dirty="0" err="1" smtClean="0"/>
              <a:t>stimulasyonu</a:t>
            </a:r>
            <a:r>
              <a:rPr lang="tr-TR" dirty="0" smtClean="0"/>
              <a:t> ve </a:t>
            </a:r>
            <a:r>
              <a:rPr lang="tr-TR" dirty="0" err="1" smtClean="0"/>
              <a:t>superovulasyon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Tek başına veya </a:t>
            </a:r>
            <a:r>
              <a:rPr lang="tr-TR" dirty="0" err="1" smtClean="0"/>
              <a:t>ovulasyon</a:t>
            </a:r>
            <a:r>
              <a:rPr lang="tr-TR" dirty="0" smtClean="0"/>
              <a:t> indüksiyonu ile birlikte IUI</a:t>
            </a:r>
          </a:p>
          <a:p>
            <a:pPr lvl="1"/>
            <a:r>
              <a:rPr lang="tr-TR" dirty="0" smtClean="0"/>
              <a:t>IVF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Tedavi alternatifleri alt basmaktan başlar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Yaşam stili değişiklikleri, cinsel ilişki alışkanlıkları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Klomifen</a:t>
            </a:r>
            <a:r>
              <a:rPr lang="tr-TR" dirty="0" smtClean="0"/>
              <a:t>  </a:t>
            </a:r>
            <a:r>
              <a:rPr lang="tr-TR" dirty="0" err="1" smtClean="0"/>
              <a:t>sitrat</a:t>
            </a:r>
            <a:r>
              <a:rPr lang="tr-TR" dirty="0" smtClean="0"/>
              <a:t> (CC)  CC ± </a:t>
            </a:r>
            <a:r>
              <a:rPr lang="tr-TR" dirty="0" err="1" smtClean="0"/>
              <a:t>intrauterin</a:t>
            </a:r>
            <a:r>
              <a:rPr lang="tr-TR" dirty="0" smtClean="0"/>
              <a:t> </a:t>
            </a:r>
            <a:r>
              <a:rPr lang="tr-TR" dirty="0" err="1" smtClean="0"/>
              <a:t>inseminasyon</a:t>
            </a:r>
            <a:r>
              <a:rPr lang="tr-TR" dirty="0" smtClean="0"/>
              <a:t> (IUI)</a:t>
            </a:r>
          </a:p>
          <a:p>
            <a:r>
              <a:rPr lang="tr-TR" dirty="0" smtClean="0"/>
              <a:t>Sonrasında </a:t>
            </a:r>
            <a:r>
              <a:rPr lang="tr-TR" dirty="0" smtClean="0"/>
              <a:t>daha sofistike yöntemler Gonadotropin (Gn) ve/veya IUI </a:t>
            </a:r>
            <a:r>
              <a:rPr lang="tr-TR" dirty="0" smtClean="0"/>
              <a:t>son olarak IVF</a:t>
            </a:r>
            <a:endParaRPr lang="tr-TR" dirty="0" smtClean="0"/>
          </a:p>
          <a:p>
            <a:r>
              <a:rPr lang="tr-TR" dirty="0" smtClean="0"/>
              <a:t>Genel prensip olarak üç </a:t>
            </a:r>
            <a:r>
              <a:rPr lang="tr-TR" dirty="0" err="1" smtClean="0"/>
              <a:t>siklus</a:t>
            </a:r>
            <a:r>
              <a:rPr lang="tr-TR" dirty="0" smtClean="0"/>
              <a:t> sonrasında alternatif ve bir sonraki basamak tedavi şekillerine geçilmeli </a:t>
            </a:r>
          </a:p>
          <a:p>
            <a:pPr lvl="2"/>
            <a:r>
              <a:rPr lang="tr-TR" dirty="0" err="1">
                <a:hlinkClick r:id="rId2"/>
              </a:rPr>
              <a:t>Smith</a:t>
            </a:r>
            <a:r>
              <a:rPr lang="tr-TR" dirty="0">
                <a:hlinkClick r:id="rId2"/>
              </a:rPr>
              <a:t> JF, </a:t>
            </a:r>
            <a:r>
              <a:rPr lang="tr-TR" dirty="0" err="1" smtClean="0">
                <a:hlinkClick r:id="rId2"/>
              </a:rPr>
              <a:t>Fertil</a:t>
            </a:r>
            <a:r>
              <a:rPr lang="tr-TR" dirty="0" smtClean="0">
                <a:hlinkClick r:id="rId2"/>
              </a:rPr>
              <a:t> </a:t>
            </a:r>
            <a:r>
              <a:rPr lang="tr-TR" dirty="0">
                <a:hlinkClick r:id="rId2"/>
              </a:rPr>
              <a:t>Steril </a:t>
            </a:r>
            <a:r>
              <a:rPr lang="tr-TR" dirty="0" smtClean="0">
                <a:hlinkClick r:id="rId2"/>
              </a:rPr>
              <a:t>2011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>
            <a:normAutofit/>
          </a:bodyPr>
          <a:lstStyle/>
          <a:p>
            <a:r>
              <a:rPr lang="tr-TR" dirty="0" err="1" smtClean="0"/>
              <a:t>Ekspektan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3240360"/>
          </a:xfrm>
        </p:spPr>
        <p:txBody>
          <a:bodyPr>
            <a:noAutofit/>
          </a:bodyPr>
          <a:lstStyle/>
          <a:p>
            <a:r>
              <a:rPr lang="tr-TR" sz="2800" dirty="0" smtClean="0"/>
              <a:t>Her ay  %1-3 açıklanamayan </a:t>
            </a:r>
            <a:r>
              <a:rPr lang="tr-TR" sz="2800" dirty="0" err="1" smtClean="0"/>
              <a:t>infertilite</a:t>
            </a:r>
            <a:r>
              <a:rPr lang="tr-TR" sz="2800" dirty="0" smtClean="0"/>
              <a:t> olgusu tedavi edilmeden izlenirse  gebe kalır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 lvl="1"/>
            <a:r>
              <a:rPr lang="tr-TR" sz="2200" dirty="0" err="1" smtClean="0">
                <a:hlinkClick r:id="rId2"/>
              </a:rPr>
              <a:t>Evers</a:t>
            </a:r>
            <a:r>
              <a:rPr lang="tr-TR" sz="2200" dirty="0" smtClean="0">
                <a:hlinkClick r:id="rId2"/>
              </a:rPr>
              <a:t> JL. </a:t>
            </a:r>
            <a:r>
              <a:rPr lang="tr-TR" sz="2200" dirty="0" err="1" smtClean="0">
                <a:hlinkClick r:id="rId2"/>
              </a:rPr>
              <a:t>Lancet</a:t>
            </a:r>
            <a:r>
              <a:rPr lang="tr-TR" sz="2200" dirty="0" smtClean="0">
                <a:hlinkClick r:id="rId2"/>
              </a:rPr>
              <a:t> 2002;</a:t>
            </a:r>
            <a:endParaRPr lang="tr-TR" sz="2200" dirty="0" smtClean="0"/>
          </a:p>
          <a:p>
            <a:r>
              <a:rPr lang="tr-TR" sz="2800" dirty="0" smtClean="0"/>
              <a:t>Kadın yaşı bekleme yaklaşımında önemli, (&lt;32 yaş)</a:t>
            </a:r>
          </a:p>
          <a:p>
            <a:r>
              <a:rPr lang="tr-TR" sz="2800" dirty="0" smtClean="0"/>
              <a:t>Kısa </a:t>
            </a:r>
            <a:r>
              <a:rPr lang="tr-TR" sz="2800" dirty="0" err="1" smtClean="0"/>
              <a:t>infertilite</a:t>
            </a:r>
            <a:r>
              <a:rPr lang="tr-TR" sz="2800" dirty="0" smtClean="0"/>
              <a:t> süreleri olan çiftlerde ve 6 aydan uzun sürdürülmemeli</a:t>
            </a:r>
          </a:p>
          <a:p>
            <a:r>
              <a:rPr lang="tr-TR" sz="2800" dirty="0" smtClean="0"/>
              <a:t>37 yaş üzerinde aylık </a:t>
            </a:r>
            <a:r>
              <a:rPr lang="tr-TR" sz="2800" dirty="0" err="1" smtClean="0"/>
              <a:t>fekundabilite</a:t>
            </a:r>
            <a:r>
              <a:rPr lang="tr-TR" sz="2800" dirty="0" smtClean="0"/>
              <a:t> %1’in altında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8206"/>
            <a:ext cx="9144000" cy="16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5496" y="4149080"/>
            <a:ext cx="9073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NNH (Number needed to </a:t>
            </a:r>
            <a:r>
              <a:rPr lang="tr-TR" sz="2800" dirty="0" smtClean="0"/>
              <a:t>treat </a:t>
            </a:r>
            <a:r>
              <a:rPr lang="tr-TR" sz="2800" dirty="0" smtClean="0"/>
              <a:t>for Harm)- NNB (benefit)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6 aylık izlemde, </a:t>
            </a:r>
            <a:r>
              <a:rPr lang="tr-TR" sz="2800" dirty="0" err="1" smtClean="0"/>
              <a:t>ekspektan</a:t>
            </a:r>
            <a:r>
              <a:rPr lang="tr-TR" sz="2800" dirty="0" smtClean="0"/>
              <a:t> yaklaşım yerine </a:t>
            </a:r>
            <a:r>
              <a:rPr lang="tr-TR" sz="2800" dirty="0" err="1" smtClean="0"/>
              <a:t>Klomifen</a:t>
            </a:r>
            <a:r>
              <a:rPr lang="tr-TR" sz="2800" dirty="0" smtClean="0"/>
              <a:t> kullanan 33 kadından biri canlı doğum şansını kaybedecek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Her 17 IUI ile </a:t>
            </a:r>
            <a:r>
              <a:rPr lang="tr-TR" sz="2800" dirty="0" err="1" smtClean="0"/>
              <a:t>ekspektan</a:t>
            </a:r>
            <a:r>
              <a:rPr lang="tr-TR" sz="2800" dirty="0" smtClean="0"/>
              <a:t> yaklaşıma göre 1 fazla canlı doğum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Sayı artınca IUI gebeliği anlamlı ve düşük maliyetli olabilir</a:t>
            </a:r>
            <a:endParaRPr lang="tr-T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7791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547664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483768" y="350100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156176" y="3501008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373616" cy="3556991"/>
          </a:xfrm>
        </p:spPr>
        <p:txBody>
          <a:bodyPr>
            <a:noAutofit/>
          </a:bodyPr>
          <a:lstStyle/>
          <a:p>
            <a:r>
              <a:rPr lang="tr-TR" sz="2800" dirty="0" err="1" smtClean="0"/>
              <a:t>Randomize</a:t>
            </a:r>
            <a:r>
              <a:rPr lang="tr-TR" sz="2800" dirty="0" smtClean="0"/>
              <a:t> çalışmalarda iyi </a:t>
            </a:r>
            <a:r>
              <a:rPr lang="tr-TR" sz="2800" dirty="0" err="1" smtClean="0"/>
              <a:t>prognoza</a:t>
            </a:r>
            <a:r>
              <a:rPr lang="tr-TR" sz="2800" dirty="0" smtClean="0"/>
              <a:t> sahip çiftlerde 6 aylık bekleme yaklaşımında tedavi edilmeksizin gebelik oranı %30-40</a:t>
            </a:r>
          </a:p>
          <a:p>
            <a:r>
              <a:rPr lang="tr-TR" sz="2800" dirty="0" err="1" smtClean="0"/>
              <a:t>Gn</a:t>
            </a:r>
            <a:r>
              <a:rPr lang="tr-TR" sz="2800" dirty="0" smtClean="0"/>
              <a:t>+IUI ile karşılaştırılabilir  </a:t>
            </a:r>
            <a:r>
              <a:rPr lang="tr-TR" sz="2800" dirty="0" err="1" smtClean="0"/>
              <a:t>Gn</a:t>
            </a:r>
            <a:r>
              <a:rPr lang="tr-TR" sz="2800" dirty="0" smtClean="0"/>
              <a:t>+IUI grubunda </a:t>
            </a:r>
            <a:r>
              <a:rPr lang="en-US" sz="2800" dirty="0" smtClean="0"/>
              <a:t>, 42 (%33)</a:t>
            </a:r>
            <a:r>
              <a:rPr lang="tr-TR" sz="2800" dirty="0" smtClean="0"/>
              <a:t> klinik ve </a:t>
            </a:r>
            <a:r>
              <a:rPr lang="en-US" sz="2800" dirty="0" smtClean="0"/>
              <a:t>29 (%23)</a:t>
            </a:r>
            <a:r>
              <a:rPr lang="tr-TR" sz="2800" dirty="0" smtClean="0"/>
              <a:t> devam eden gebeliğe karşın  </a:t>
            </a:r>
            <a:r>
              <a:rPr lang="tr-TR" sz="2800" dirty="0" err="1" smtClean="0"/>
              <a:t>ekspektan</a:t>
            </a:r>
            <a:r>
              <a:rPr lang="tr-TR" sz="2800" dirty="0" smtClean="0"/>
              <a:t> grupta ,</a:t>
            </a:r>
            <a:r>
              <a:rPr lang="en-US" sz="2800" dirty="0" smtClean="0"/>
              <a:t> 40 (%32) </a:t>
            </a:r>
            <a:r>
              <a:rPr lang="tr-TR" sz="2800" dirty="0" smtClean="0"/>
              <a:t> klinik ve </a:t>
            </a:r>
            <a:r>
              <a:rPr lang="en-US" sz="2800" dirty="0" smtClean="0"/>
              <a:t> 34 (%27) </a:t>
            </a:r>
            <a:r>
              <a:rPr lang="tr-TR" sz="2800" dirty="0" smtClean="0"/>
              <a:t>devam eden gebelik . Fark yok </a:t>
            </a:r>
            <a:r>
              <a:rPr lang="en-US" sz="2800" dirty="0" smtClean="0"/>
              <a:t>(</a:t>
            </a:r>
            <a:r>
              <a:rPr lang="tr-TR" sz="2800" dirty="0" smtClean="0"/>
              <a:t>RR</a:t>
            </a:r>
            <a:r>
              <a:rPr lang="en-US" sz="2800" dirty="0" smtClean="0"/>
              <a:t> 0·85, %95 CI 0·63–1·1)</a:t>
            </a:r>
            <a:endParaRPr lang="tr-TR" sz="2800" dirty="0" smtClean="0"/>
          </a:p>
          <a:p>
            <a:r>
              <a:rPr lang="tr-TR" sz="2800" dirty="0" smtClean="0"/>
              <a:t>Çoğul gebelik oranları benzer </a:t>
            </a:r>
          </a:p>
          <a:p>
            <a:pPr lvl="1"/>
            <a:r>
              <a:rPr lang="tr-TR" sz="2400" dirty="0" err="1" smtClean="0">
                <a:hlinkClick r:id="rId2"/>
              </a:rPr>
              <a:t>Steures</a:t>
            </a:r>
            <a:r>
              <a:rPr lang="tr-TR" sz="2400" dirty="0" smtClean="0">
                <a:hlinkClick r:id="rId2"/>
              </a:rPr>
              <a:t> P, </a:t>
            </a:r>
            <a:r>
              <a:rPr lang="tr-TR" sz="2400" dirty="0" err="1" smtClean="0">
                <a:hlinkClick r:id="rId2"/>
              </a:rPr>
              <a:t>Lancet</a:t>
            </a:r>
            <a:r>
              <a:rPr lang="tr-TR" sz="2400" dirty="0" smtClean="0">
                <a:hlinkClick r:id="rId2"/>
              </a:rPr>
              <a:t> 2006</a:t>
            </a:r>
            <a:endParaRPr lang="tr-TR" sz="2400" dirty="0" smtClean="0"/>
          </a:p>
          <a:p>
            <a:pPr lvl="1"/>
            <a:r>
              <a:rPr lang="tr-TR" sz="2400" dirty="0" err="1" smtClean="0">
                <a:hlinkClick r:id="rId3"/>
              </a:rPr>
              <a:t>Custers</a:t>
            </a:r>
            <a:r>
              <a:rPr lang="tr-TR" sz="2400" dirty="0" smtClean="0">
                <a:hlinkClick r:id="rId3"/>
              </a:rPr>
              <a:t> IM, Hum </a:t>
            </a:r>
            <a:r>
              <a:rPr lang="tr-TR" sz="2400" dirty="0" err="1" smtClean="0">
                <a:hlinkClick r:id="rId3"/>
              </a:rPr>
              <a:t>Reprod</a:t>
            </a:r>
            <a:r>
              <a:rPr lang="tr-TR" sz="2400" dirty="0" smtClean="0">
                <a:hlinkClick r:id="rId3"/>
              </a:rPr>
              <a:t> 2012</a:t>
            </a:r>
            <a:endParaRPr lang="tr-TR" sz="24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38525"/>
            <a:ext cx="3495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Hasta kontrollü yaklaşımlar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Yaşam stilinde değişiklik</a:t>
            </a:r>
          </a:p>
          <a:p>
            <a:r>
              <a:rPr lang="tr-TR" dirty="0" smtClean="0"/>
              <a:t>(Aşırı Vücut Kitle İndeksi (VKİ) sigara,, kafein ve alkol tüketimi</a:t>
            </a:r>
            <a:r>
              <a:rPr lang="en-US" dirty="0" smtClean="0"/>
              <a:t> </a:t>
            </a:r>
            <a:r>
              <a:rPr lang="tr-TR" dirty="0" smtClean="0"/>
              <a:t> </a:t>
            </a:r>
            <a:r>
              <a:rPr lang="tr-TR" dirty="0" err="1" smtClean="0"/>
              <a:t>fertiliteyi</a:t>
            </a:r>
            <a:r>
              <a:rPr lang="tr-TR" dirty="0" smtClean="0"/>
              <a:t> azaltmakta.</a:t>
            </a:r>
          </a:p>
          <a:p>
            <a:r>
              <a:rPr lang="tr-TR" dirty="0" smtClean="0"/>
              <a:t>Kadın için VKİ </a:t>
            </a:r>
            <a:r>
              <a:rPr lang="en-US" dirty="0" smtClean="0"/>
              <a:t> 20 </a:t>
            </a:r>
            <a:r>
              <a:rPr lang="tr-TR" dirty="0" smtClean="0"/>
              <a:t>-</a:t>
            </a:r>
            <a:r>
              <a:rPr lang="en-US" dirty="0" smtClean="0"/>
              <a:t>27 kg/m2</a:t>
            </a:r>
            <a:r>
              <a:rPr lang="tr-TR" dirty="0" smtClean="0"/>
              <a:t> aralığında</a:t>
            </a:r>
            <a:r>
              <a:rPr lang="en-US" dirty="0" smtClean="0"/>
              <a:t>,</a:t>
            </a:r>
            <a:endParaRPr lang="tr-TR" dirty="0" smtClean="0"/>
          </a:p>
          <a:p>
            <a:r>
              <a:rPr lang="tr-TR" dirty="0" smtClean="0"/>
              <a:t>Kafein alımı  günlük </a:t>
            </a:r>
            <a:r>
              <a:rPr lang="en-US" dirty="0" smtClean="0"/>
              <a:t>250 mg </a:t>
            </a:r>
            <a:r>
              <a:rPr lang="tr-TR" dirty="0" smtClean="0"/>
              <a:t> altında</a:t>
            </a:r>
            <a:r>
              <a:rPr lang="en-US" dirty="0" smtClean="0"/>
              <a:t> (</a:t>
            </a:r>
            <a:r>
              <a:rPr lang="tr-TR" dirty="0" smtClean="0"/>
              <a:t>2 fincan</a:t>
            </a:r>
            <a:r>
              <a:rPr lang="en-US" dirty="0" smtClean="0"/>
              <a:t>), </a:t>
            </a:r>
            <a:endParaRPr lang="tr-TR" dirty="0" smtClean="0"/>
          </a:p>
          <a:p>
            <a:r>
              <a:rPr lang="tr-TR" dirty="0" smtClean="0"/>
              <a:t>Alkol tüketimi, haftada 4 kadeh altında tutulmalı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tr-TR" dirty="0" err="1">
                <a:solidFill>
                  <a:srgbClr val="00B0F0"/>
                </a:solidFill>
              </a:rPr>
              <a:t>Barbieri</a:t>
            </a:r>
            <a:r>
              <a:rPr lang="tr-TR" dirty="0">
                <a:solidFill>
                  <a:srgbClr val="00B0F0"/>
                </a:solidFill>
              </a:rPr>
              <a:t> RL. </a:t>
            </a:r>
            <a:r>
              <a:rPr lang="tr-TR" dirty="0" err="1" smtClean="0">
                <a:solidFill>
                  <a:srgbClr val="00B0F0"/>
                </a:solidFill>
              </a:rPr>
              <a:t>Am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J </a:t>
            </a:r>
            <a:r>
              <a:rPr lang="tr-TR" dirty="0" err="1">
                <a:solidFill>
                  <a:srgbClr val="00B0F0"/>
                </a:solidFill>
              </a:rPr>
              <a:t>Obstet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Gynecol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smtClean="0">
                <a:solidFill>
                  <a:srgbClr val="00B0F0"/>
                </a:solidFill>
              </a:rPr>
              <a:t>2001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lomi</a:t>
            </a:r>
            <a:r>
              <a:rPr lang="tr-TR" dirty="0" smtClean="0"/>
              <a:t>f</a:t>
            </a:r>
            <a:r>
              <a:rPr lang="en-US" dirty="0" smtClean="0"/>
              <a:t>en </a:t>
            </a:r>
            <a:r>
              <a:rPr lang="tr-TR" dirty="0" smtClean="0"/>
              <a:t>s</a:t>
            </a:r>
            <a:r>
              <a:rPr lang="en-US" dirty="0" err="1" smtClean="0"/>
              <a:t>itrat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60440"/>
          </a:xfrm>
        </p:spPr>
        <p:txBody>
          <a:bodyPr>
            <a:noAutofit/>
          </a:bodyPr>
          <a:lstStyle/>
          <a:p>
            <a:r>
              <a:rPr lang="tr-TR" sz="2800" dirty="0" smtClean="0"/>
              <a:t>Özellikle </a:t>
            </a:r>
            <a:r>
              <a:rPr lang="tr-TR" sz="2800" dirty="0" err="1" smtClean="0"/>
              <a:t>oligoanovulasyon</a:t>
            </a:r>
            <a:r>
              <a:rPr lang="tr-TR" sz="2800" dirty="0" smtClean="0"/>
              <a:t> veya </a:t>
            </a:r>
            <a:r>
              <a:rPr lang="tr-TR" sz="2800" dirty="0" err="1" smtClean="0"/>
              <a:t>anovulasyon</a:t>
            </a:r>
            <a:r>
              <a:rPr lang="tr-TR" sz="2800" dirty="0" smtClean="0"/>
              <a:t> olgularında  tek başına etkisi gösterilmiş </a:t>
            </a:r>
          </a:p>
          <a:p>
            <a:pPr marL="342900" lvl="2" indent="-342900"/>
            <a:r>
              <a:rPr lang="en-US" sz="2800" dirty="0" smtClean="0"/>
              <a:t>1998 </a:t>
            </a:r>
            <a:r>
              <a:rPr lang="tr-TR" sz="2800" dirty="0" smtClean="0"/>
              <a:t> </a:t>
            </a:r>
            <a:r>
              <a:rPr lang="tr-TR" sz="2800" dirty="0"/>
              <a:t>meta analizinde 45  çalışmanın retrospektif  analizinde açıklanamayan infertilitede klomifen gebelik oranları %</a:t>
            </a:r>
            <a:r>
              <a:rPr lang="en-US" sz="2800" dirty="0"/>
              <a:t> 5.6 </a:t>
            </a:r>
            <a:r>
              <a:rPr lang="tr-TR" sz="2800" dirty="0"/>
              <a:t> tedavi edilmeyenlerde %</a:t>
            </a:r>
            <a:r>
              <a:rPr lang="en-US" sz="2800" dirty="0"/>
              <a:t>1.3 </a:t>
            </a:r>
            <a:r>
              <a:rPr lang="tr-TR" sz="2800" dirty="0"/>
              <a:t>-</a:t>
            </a:r>
            <a:r>
              <a:rPr lang="en-US" sz="2800" dirty="0"/>
              <a:t> 4.1</a:t>
            </a:r>
            <a:r>
              <a:rPr lang="tr-TR" sz="2800" dirty="0"/>
              <a:t> olarak bildirilmiş</a:t>
            </a:r>
          </a:p>
          <a:p>
            <a:pPr marL="342900" lvl="2" indent="-342900"/>
            <a:r>
              <a:rPr lang="en-US" sz="2800" dirty="0" err="1">
                <a:solidFill>
                  <a:srgbClr val="00B0F0"/>
                </a:solidFill>
              </a:rPr>
              <a:t>Guzick</a:t>
            </a:r>
            <a:r>
              <a:rPr lang="en-US" sz="2800" dirty="0">
                <a:solidFill>
                  <a:srgbClr val="00B0F0"/>
                </a:solidFill>
              </a:rPr>
              <a:t> DS, </a:t>
            </a:r>
            <a:r>
              <a:rPr lang="en-US" sz="2800" dirty="0" err="1">
                <a:solidFill>
                  <a:srgbClr val="00B0F0"/>
                </a:solidFill>
              </a:rPr>
              <a:t>Fertil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Steril</a:t>
            </a:r>
            <a:r>
              <a:rPr lang="en-US" sz="2800" dirty="0">
                <a:solidFill>
                  <a:srgbClr val="00B0F0"/>
                </a:solidFill>
              </a:rPr>
              <a:t> 1998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2736304"/>
          </a:xfrm>
        </p:spPr>
        <p:txBody>
          <a:bodyPr>
            <a:noAutofit/>
          </a:bodyPr>
          <a:lstStyle/>
          <a:p>
            <a:endParaRPr lang="tr-TR" sz="2800" dirty="0"/>
          </a:p>
          <a:p>
            <a:r>
              <a:rPr lang="tr-TR" sz="2800" dirty="0"/>
              <a:t>Ancak açıklanamayan infertilitede yapılan kanıta dayalı çalışmalarda özellikle de IUI ile birlikteliği düşünüldüğünde etkinliğini tam olarak gösterebilmek güç</a:t>
            </a:r>
          </a:p>
          <a:p>
            <a:endParaRPr lang="tr-TR" sz="2800" dirty="0"/>
          </a:p>
          <a:p>
            <a:r>
              <a:rPr lang="tr-TR" sz="2800" dirty="0"/>
              <a:t>Klomifen ile plasebo karşılaştırıldığında tek başına klomifen  kadın başına gebelik oranlarını arttırmadığı  bildirilmiştir.  </a:t>
            </a:r>
            <a:r>
              <a:rPr lang="en-US" sz="2800" dirty="0"/>
              <a:t>(OR 1.03, 95% CI 0.64-1.66; 2 trials, 458 participants)  </a:t>
            </a:r>
            <a:endParaRPr lang="tr-TR" sz="2800" dirty="0"/>
          </a:p>
          <a:p>
            <a:pPr marL="342900" lvl="2" indent="-342900"/>
            <a:r>
              <a:rPr lang="en-US" sz="2800" dirty="0">
                <a:solidFill>
                  <a:srgbClr val="00B0F0"/>
                </a:solidFill>
              </a:rPr>
              <a:t>Hughes E, </a:t>
            </a:r>
            <a:r>
              <a:rPr lang="tr-TR" sz="2800" dirty="0">
                <a:solidFill>
                  <a:srgbClr val="00B0F0"/>
                </a:solidFill>
              </a:rPr>
              <a:t>C</a:t>
            </a:r>
            <a:r>
              <a:rPr lang="en-US" sz="2800" dirty="0" err="1">
                <a:solidFill>
                  <a:srgbClr val="00B0F0"/>
                </a:solidFill>
              </a:rPr>
              <a:t>ochrane</a:t>
            </a:r>
            <a:r>
              <a:rPr lang="en-US" sz="2800" dirty="0">
                <a:solidFill>
                  <a:srgbClr val="00B0F0"/>
                </a:solidFill>
              </a:rPr>
              <a:t> Database </a:t>
            </a:r>
            <a:r>
              <a:rPr lang="en-US" sz="2800" dirty="0" err="1">
                <a:solidFill>
                  <a:srgbClr val="00B0F0"/>
                </a:solidFill>
              </a:rPr>
              <a:t>Syst</a:t>
            </a:r>
            <a:r>
              <a:rPr lang="en-US" sz="2800" dirty="0">
                <a:solidFill>
                  <a:srgbClr val="00B0F0"/>
                </a:solidFill>
              </a:rPr>
              <a:t> Rev 2010</a:t>
            </a:r>
            <a:endParaRPr lang="tr-TR" sz="2800" dirty="0">
              <a:solidFill>
                <a:srgbClr val="00B0F0"/>
              </a:solidFill>
            </a:endParaRPr>
          </a:p>
          <a:p>
            <a:pPr>
              <a:buNone/>
            </a:pPr>
            <a:endParaRPr lang="tr-TR" sz="2800" dirty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Buna göre  ASRM , geniş çalışmalara ihtiyaç olmakla birlikte 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 </a:t>
            </a:r>
            <a:r>
              <a:rPr lang="tr-TR" dirty="0" err="1" smtClean="0"/>
              <a:t>klomifen</a:t>
            </a:r>
            <a:r>
              <a:rPr lang="tr-TR" dirty="0" smtClean="0"/>
              <a:t> </a:t>
            </a:r>
            <a:r>
              <a:rPr lang="tr-TR" dirty="0" err="1" smtClean="0"/>
              <a:t>sitratın</a:t>
            </a:r>
            <a:r>
              <a:rPr lang="tr-TR" dirty="0" smtClean="0"/>
              <a:t> tek başına ampirik kullanımının önerilmemesi gerektiğini vurgulamıştır.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En önemli komplikasyonu çoğul gebelikleri arttırması</a:t>
            </a:r>
          </a:p>
          <a:p>
            <a:r>
              <a:rPr lang="tr-TR" dirty="0" smtClean="0"/>
              <a:t>İkiz, üçüz ve dördüz </a:t>
            </a:r>
            <a:r>
              <a:rPr lang="tr-TR" dirty="0" err="1" smtClean="0"/>
              <a:t>insidansı</a:t>
            </a:r>
            <a:r>
              <a:rPr lang="tr-TR" dirty="0" smtClean="0"/>
              <a:t> %</a:t>
            </a:r>
            <a:r>
              <a:rPr lang="en-US" dirty="0" smtClean="0"/>
              <a:t>7, 0.5</a:t>
            </a:r>
            <a:r>
              <a:rPr lang="tr-TR" dirty="0" smtClean="0"/>
              <a:t> ve</a:t>
            </a:r>
            <a:r>
              <a:rPr lang="en-US" dirty="0" smtClean="0"/>
              <a:t> 0.3</a:t>
            </a:r>
            <a:r>
              <a:rPr lang="tr-TR" dirty="0" smtClean="0"/>
              <a:t> olarak bildirilmiş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Practice Committee of the American Society for Reproductive Medicine. </a:t>
            </a:r>
            <a:r>
              <a:rPr lang="en-US" dirty="0" err="1" smtClean="0">
                <a:solidFill>
                  <a:srgbClr val="00B0F0"/>
                </a:solidFill>
              </a:rPr>
              <a:t>Fertil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Steril</a:t>
            </a:r>
            <a:r>
              <a:rPr lang="en-US" dirty="0" smtClean="0">
                <a:solidFill>
                  <a:srgbClr val="00B0F0"/>
                </a:solidFill>
              </a:rPr>
              <a:t> 2013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88021"/>
            <a:ext cx="8229600" cy="296917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6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COH+IUI (%47)</a:t>
            </a:r>
          </a:p>
          <a:p>
            <a:r>
              <a:rPr lang="tr-TR" sz="2800" dirty="0" smtClean="0"/>
              <a:t>6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</a:t>
            </a:r>
            <a:r>
              <a:rPr lang="tr-TR" sz="2800" dirty="0" err="1" smtClean="0"/>
              <a:t>modifiye</a:t>
            </a:r>
            <a:r>
              <a:rPr lang="tr-TR" sz="2800" dirty="0" smtClean="0"/>
              <a:t> </a:t>
            </a:r>
            <a:r>
              <a:rPr lang="tr-TR" sz="2800" dirty="0" err="1" smtClean="0"/>
              <a:t>naturel</a:t>
            </a:r>
            <a:r>
              <a:rPr lang="tr-TR" sz="2800" dirty="0" smtClean="0"/>
              <a:t>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IVF (%43</a:t>
            </a:r>
          </a:p>
          <a:p>
            <a:r>
              <a:rPr lang="tr-TR" sz="2800" dirty="0" smtClean="0"/>
              <a:t>3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IVF (</a:t>
            </a:r>
            <a:r>
              <a:rPr lang="tr-TR" sz="2800" dirty="0" err="1" smtClean="0"/>
              <a:t>eSET</a:t>
            </a:r>
            <a:r>
              <a:rPr lang="tr-TR" sz="2800" dirty="0" smtClean="0"/>
              <a:t>) (%52)</a:t>
            </a:r>
          </a:p>
          <a:p>
            <a:r>
              <a:rPr lang="tr-TR" sz="2800" dirty="0" err="1" smtClean="0"/>
              <a:t>Kümulatif</a:t>
            </a:r>
            <a:r>
              <a:rPr lang="tr-TR" sz="2800" dirty="0" smtClean="0"/>
              <a:t> Gebelik ve çoğul gebelik oranları benzer</a:t>
            </a:r>
          </a:p>
          <a:p>
            <a:endParaRPr lang="tr-T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056784" cy="19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" y="4581128"/>
            <a:ext cx="914113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915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648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395536" y="2564904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smtClean="0"/>
              <a:t>“</a:t>
            </a:r>
            <a:r>
              <a:rPr lang="tr-TR" sz="2600" dirty="0" err="1" smtClean="0">
                <a:solidFill>
                  <a:srgbClr val="FF0000"/>
                </a:solidFill>
              </a:rPr>
              <a:t>İnfertilite</a:t>
            </a:r>
            <a:r>
              <a:rPr lang="tr-TR" sz="2600" dirty="0" smtClean="0">
                <a:solidFill>
                  <a:srgbClr val="FF0000"/>
                </a:solidFill>
              </a:rPr>
              <a:t>” </a:t>
            </a:r>
            <a:r>
              <a:rPr lang="tr-TR" sz="2600" dirty="0" smtClean="0"/>
              <a:t>kelimesinin </a:t>
            </a:r>
            <a:r>
              <a:rPr lang="tr-TR" sz="2600" dirty="0" err="1" smtClean="0"/>
              <a:t>ingilizce</a:t>
            </a:r>
            <a:r>
              <a:rPr lang="tr-TR" sz="2600" dirty="0" smtClean="0"/>
              <a:t> sözlük anlamı:</a:t>
            </a:r>
          </a:p>
          <a:p>
            <a:r>
              <a:rPr lang="tr-TR" sz="2600" dirty="0" smtClean="0"/>
              <a:t>çocuk sahibi olma şansı olmayanlar için kullandığımız  kısırlık </a:t>
            </a:r>
          </a:p>
          <a:p>
            <a:endParaRPr lang="tr-TR" sz="2600" dirty="0" smtClean="0"/>
          </a:p>
          <a:p>
            <a:r>
              <a:rPr lang="tr-TR" sz="2600" dirty="0" err="1" smtClean="0">
                <a:solidFill>
                  <a:srgbClr val="FF0000"/>
                </a:solidFill>
              </a:rPr>
              <a:t>Subfertilite</a:t>
            </a:r>
            <a:r>
              <a:rPr lang="tr-TR" sz="2600" dirty="0" smtClean="0">
                <a:solidFill>
                  <a:srgbClr val="FF0000"/>
                </a:solidFill>
              </a:rPr>
              <a:t>?</a:t>
            </a:r>
            <a:endParaRPr lang="tr-TR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-27384"/>
            <a:ext cx="8892480" cy="23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44016" y="2204864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“2 yıllık korunmasız </a:t>
            </a:r>
            <a:r>
              <a:rPr lang="tr-TR" sz="2800" dirty="0" err="1" smtClean="0"/>
              <a:t>ilşkide</a:t>
            </a:r>
            <a:r>
              <a:rPr lang="tr-TR" sz="2800" dirty="0" smtClean="0"/>
              <a:t> sonrası yaklaşık 20’ </a:t>
            </a:r>
            <a:r>
              <a:rPr lang="tr-TR" sz="2800" dirty="0" err="1" smtClean="0"/>
              <a:t>nin</a:t>
            </a:r>
            <a:r>
              <a:rPr lang="tr-TR" sz="2800" dirty="0" smtClean="0"/>
              <a:t> üzerinde </a:t>
            </a:r>
            <a:r>
              <a:rPr lang="tr-TR" sz="2800" dirty="0" err="1" smtClean="0"/>
              <a:t>ovulasyona</a:t>
            </a:r>
            <a:r>
              <a:rPr lang="tr-TR" sz="2800" dirty="0" smtClean="0"/>
              <a:t> rağmen gebelik oluşmamış,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2 </a:t>
            </a:r>
            <a:r>
              <a:rPr lang="tr-TR" sz="2800" dirty="0" err="1" smtClean="0"/>
              <a:t>folikül</a:t>
            </a:r>
            <a:r>
              <a:rPr lang="tr-TR" sz="2800" dirty="0" smtClean="0"/>
              <a:t> veya 3 </a:t>
            </a:r>
            <a:r>
              <a:rPr lang="tr-TR" sz="2800" dirty="0" err="1" smtClean="0"/>
              <a:t>folikülde</a:t>
            </a:r>
            <a:r>
              <a:rPr lang="tr-TR" sz="2800" dirty="0" smtClean="0"/>
              <a:t> ikiz ve üçüzü beklemek iyimserlik”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Gebeliği </a:t>
            </a:r>
            <a:r>
              <a:rPr lang="tr-TR" sz="2800" dirty="0" err="1" smtClean="0"/>
              <a:t>arttımak</a:t>
            </a:r>
            <a:r>
              <a:rPr lang="tr-TR" sz="2800" dirty="0" smtClean="0"/>
              <a:t> için amaç </a:t>
            </a:r>
            <a:r>
              <a:rPr lang="tr-TR" sz="2800" dirty="0" err="1" smtClean="0"/>
              <a:t>multifoliküler</a:t>
            </a:r>
            <a:r>
              <a:rPr lang="tr-TR" sz="2800" dirty="0" smtClean="0"/>
              <a:t> gelişim </a:t>
            </a:r>
            <a:r>
              <a:rPr lang="tr-TR" sz="2800" dirty="0" err="1" smtClean="0"/>
              <a:t>Review’larda</a:t>
            </a:r>
            <a:r>
              <a:rPr lang="tr-TR" sz="2800" dirty="0" smtClean="0"/>
              <a:t>  sadece </a:t>
            </a:r>
            <a:r>
              <a:rPr lang="tr-TR" sz="2800" dirty="0" err="1" smtClean="0"/>
              <a:t>monofoliküler</a:t>
            </a:r>
            <a:r>
              <a:rPr lang="tr-TR" sz="2800" dirty="0" smtClean="0"/>
              <a:t> değerlendirilmiş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Kısıtlı sayıda olgu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Deaton</a:t>
            </a:r>
            <a:r>
              <a:rPr lang="tr-TR" sz="2800" dirty="0" smtClean="0"/>
              <a:t> çalışmasında 93 </a:t>
            </a:r>
            <a:r>
              <a:rPr lang="tr-TR" sz="2800" dirty="0" err="1" smtClean="0"/>
              <a:t>siklusta</a:t>
            </a:r>
            <a:r>
              <a:rPr lang="tr-TR" sz="2800" dirty="0" smtClean="0"/>
              <a:t> </a:t>
            </a:r>
            <a:r>
              <a:rPr lang="tr-TR" sz="2800" dirty="0" err="1" smtClean="0"/>
              <a:t>monofoliküler</a:t>
            </a:r>
            <a:r>
              <a:rPr lang="tr-TR" sz="2800" dirty="0" smtClean="0"/>
              <a:t> gelişimde CC ile gebelik %6,5 iken </a:t>
            </a:r>
            <a:r>
              <a:rPr lang="tr-TR" sz="2800" dirty="0" err="1" smtClean="0"/>
              <a:t>multifoliküler</a:t>
            </a:r>
            <a:r>
              <a:rPr lang="tr-TR" sz="2800" dirty="0" smtClean="0"/>
              <a:t> gelişimde gebelik %14 ve çoğul gebelik yok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Intrauterin</a:t>
            </a:r>
            <a:r>
              <a:rPr lang="en-US" dirty="0" smtClean="0"/>
              <a:t> </a:t>
            </a:r>
            <a:r>
              <a:rPr lang="en-US" dirty="0" err="1" smtClean="0"/>
              <a:t>insemina</a:t>
            </a:r>
            <a:r>
              <a:rPr lang="tr-TR" dirty="0" err="1" smtClean="0"/>
              <a:t>sy</a:t>
            </a:r>
            <a:r>
              <a:rPr lang="en-US" dirty="0" smtClean="0"/>
              <a:t>on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2692896"/>
          </a:xfrm>
        </p:spPr>
        <p:txBody>
          <a:bodyPr>
            <a:normAutofit/>
          </a:bodyPr>
          <a:lstStyle/>
          <a:p>
            <a:r>
              <a:rPr lang="tr-TR" dirty="0" smtClean="0"/>
              <a:t>Sperm yıkama, </a:t>
            </a:r>
            <a:r>
              <a:rPr lang="tr-TR" dirty="0" err="1" smtClean="0"/>
              <a:t>prostoglandinlerden</a:t>
            </a:r>
            <a:r>
              <a:rPr lang="tr-TR" dirty="0" smtClean="0"/>
              <a:t> uzaklaştırma, semeni konsantre küçük volüme indirgeme ve  transportunu kolaylaştırma  gibi özellikleri bulunmaktadır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IUI etkinliği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25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National Institutes of Health (NIH)</a:t>
            </a:r>
            <a:r>
              <a:rPr lang="tr-TR" dirty="0" smtClean="0"/>
              <a:t> sponsorlu bir</a:t>
            </a:r>
            <a:r>
              <a:rPr lang="en-US" dirty="0" smtClean="0"/>
              <a:t> </a:t>
            </a:r>
            <a:r>
              <a:rPr lang="tr-TR" dirty="0" smtClean="0"/>
              <a:t>çalışmada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900</a:t>
            </a:r>
            <a:r>
              <a:rPr lang="tr-TR" dirty="0" smtClean="0"/>
              <a:t> üzerinde </a:t>
            </a:r>
            <a:r>
              <a:rPr lang="tr-TR" dirty="0" err="1" smtClean="0"/>
              <a:t>infertil</a:t>
            </a:r>
            <a:r>
              <a:rPr lang="tr-TR" dirty="0" smtClean="0"/>
              <a:t> çift, </a:t>
            </a:r>
            <a:r>
              <a:rPr lang="tr-TR" dirty="0" err="1" smtClean="0"/>
              <a:t>randomize</a:t>
            </a:r>
            <a:r>
              <a:rPr lang="tr-TR" dirty="0" smtClean="0"/>
              <a:t> olarak  4 gruba ayrılmış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●Intra</a:t>
            </a:r>
            <a:r>
              <a:rPr lang="tr-TR" dirty="0" smtClean="0"/>
              <a:t>s</a:t>
            </a:r>
            <a:r>
              <a:rPr lang="en-US" dirty="0" err="1" smtClean="0"/>
              <a:t>ervi</a:t>
            </a:r>
            <a:r>
              <a:rPr lang="tr-TR" dirty="0" smtClean="0"/>
              <a:t>k</a:t>
            </a:r>
            <a:r>
              <a:rPr lang="en-US" dirty="0" smtClean="0"/>
              <a:t>al </a:t>
            </a:r>
            <a:r>
              <a:rPr lang="en-US" dirty="0" err="1" smtClean="0"/>
              <a:t>insemina</a:t>
            </a:r>
            <a:r>
              <a:rPr lang="tr-TR" dirty="0" err="1" smtClean="0"/>
              <a:t>sy</a:t>
            </a:r>
            <a:r>
              <a:rPr lang="en-US" dirty="0" smtClean="0"/>
              <a:t>on (ICI)</a:t>
            </a:r>
            <a:r>
              <a:rPr lang="tr-TR" dirty="0" smtClean="0"/>
              <a:t> %2 </a:t>
            </a:r>
            <a:r>
              <a:rPr lang="tr-TR" dirty="0" err="1" smtClean="0"/>
              <a:t>siklus</a:t>
            </a:r>
            <a:r>
              <a:rPr lang="tr-TR" dirty="0" smtClean="0"/>
              <a:t> başı gebelik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</a:t>
            </a:r>
            <a:r>
              <a:rPr lang="en-US" dirty="0" err="1" smtClean="0"/>
              <a:t>Intrauterin</a:t>
            </a:r>
            <a:r>
              <a:rPr lang="en-US" dirty="0" smtClean="0"/>
              <a:t> </a:t>
            </a:r>
            <a:r>
              <a:rPr lang="en-US" dirty="0" err="1" smtClean="0"/>
              <a:t>insemina</a:t>
            </a:r>
            <a:r>
              <a:rPr lang="tr-TR" dirty="0" err="1" smtClean="0"/>
              <a:t>sy</a:t>
            </a:r>
            <a:r>
              <a:rPr lang="en-US" dirty="0" smtClean="0"/>
              <a:t>on </a:t>
            </a:r>
            <a:r>
              <a:rPr lang="tr-TR" dirty="0" smtClean="0"/>
              <a:t> (IUI), %5 </a:t>
            </a:r>
            <a:r>
              <a:rPr lang="tr-TR" dirty="0" err="1" smtClean="0"/>
              <a:t>siklus</a:t>
            </a:r>
            <a:r>
              <a:rPr lang="tr-TR" dirty="0" smtClean="0"/>
              <a:t> başı gebelik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●FSH </a:t>
            </a:r>
            <a:r>
              <a:rPr lang="tr-TR" dirty="0" smtClean="0"/>
              <a:t>+</a:t>
            </a:r>
            <a:r>
              <a:rPr lang="en-US" dirty="0" smtClean="0"/>
              <a:t> ICI</a:t>
            </a:r>
            <a:r>
              <a:rPr lang="tr-TR" dirty="0" smtClean="0"/>
              <a:t> %4 </a:t>
            </a:r>
            <a:r>
              <a:rPr lang="tr-TR" dirty="0" err="1" smtClean="0"/>
              <a:t>siklus</a:t>
            </a:r>
            <a:r>
              <a:rPr lang="tr-TR" dirty="0" smtClean="0"/>
              <a:t> başı gebelik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●FSH </a:t>
            </a:r>
            <a:r>
              <a:rPr lang="tr-TR" dirty="0" smtClean="0"/>
              <a:t>+</a:t>
            </a:r>
            <a:r>
              <a:rPr lang="en-US" dirty="0" smtClean="0"/>
              <a:t> IUI</a:t>
            </a:r>
            <a:r>
              <a:rPr lang="tr-TR" dirty="0" smtClean="0"/>
              <a:t> %9 </a:t>
            </a:r>
            <a:r>
              <a:rPr lang="tr-TR" dirty="0" err="1" smtClean="0"/>
              <a:t>siklus</a:t>
            </a:r>
            <a:r>
              <a:rPr lang="tr-TR" dirty="0" smtClean="0"/>
              <a:t> başı gebelik</a:t>
            </a:r>
          </a:p>
          <a:p>
            <a:pPr>
              <a:buNone/>
            </a:pPr>
            <a:r>
              <a:rPr lang="sv-SE" dirty="0" smtClean="0"/>
              <a:t>			</a:t>
            </a:r>
            <a:r>
              <a:rPr lang="sv-SE" dirty="0" smtClean="0">
                <a:solidFill>
                  <a:srgbClr val="00B0F0"/>
                </a:solidFill>
              </a:rPr>
              <a:t>Guzick DS, N Engl J Med 1999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</a:t>
            </a:r>
            <a:r>
              <a:rPr lang="en-US" dirty="0" err="1" smtClean="0"/>
              <a:t>lomi</a:t>
            </a:r>
            <a:r>
              <a:rPr lang="tr-TR" dirty="0" smtClean="0"/>
              <a:t>f</a:t>
            </a:r>
            <a:r>
              <a:rPr lang="en-US" dirty="0" smtClean="0"/>
              <a:t>en</a:t>
            </a:r>
            <a:r>
              <a:rPr lang="tr-TR" dirty="0" smtClean="0"/>
              <a:t> </a:t>
            </a:r>
            <a:r>
              <a:rPr lang="tr-TR" dirty="0" err="1" smtClean="0"/>
              <a:t>sitrat</a:t>
            </a:r>
            <a:r>
              <a:rPr lang="tr-TR" dirty="0" smtClean="0"/>
              <a:t> +</a:t>
            </a:r>
            <a:r>
              <a:rPr lang="en-US" dirty="0" smtClean="0"/>
              <a:t> IUI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Autofit/>
          </a:bodyPr>
          <a:lstStyle/>
          <a:p>
            <a:r>
              <a:rPr lang="tr-TR" sz="2400" dirty="0" smtClean="0"/>
              <a:t>Birden fazla </a:t>
            </a:r>
            <a:r>
              <a:rPr lang="tr-TR" sz="2400" dirty="0" err="1" smtClean="0"/>
              <a:t>ovulasyon</a:t>
            </a:r>
            <a:r>
              <a:rPr lang="tr-TR" sz="2400" dirty="0" smtClean="0"/>
              <a:t> ve küçük miktarda  konsantre  </a:t>
            </a:r>
            <a:r>
              <a:rPr lang="tr-TR" sz="2400" dirty="0" err="1" smtClean="0"/>
              <a:t>motil</a:t>
            </a:r>
            <a:r>
              <a:rPr lang="tr-TR" sz="2400" dirty="0" smtClean="0"/>
              <a:t>  sperm </a:t>
            </a:r>
            <a:r>
              <a:rPr lang="en-US" sz="2400" dirty="0" smtClean="0"/>
              <a:t> </a:t>
            </a:r>
            <a:r>
              <a:rPr lang="tr-TR" sz="2400" dirty="0" err="1" smtClean="0"/>
              <a:t>ovulasyon</a:t>
            </a:r>
            <a:r>
              <a:rPr lang="tr-TR" sz="2400" dirty="0" smtClean="0"/>
              <a:t>, oosit fonksiyonu, sperm fonksiyonundaki sınırdaki problemlerin aşılmasında yardımcı olacaktır</a:t>
            </a:r>
          </a:p>
          <a:p>
            <a:endParaRPr lang="tr-TR" sz="2200" dirty="0"/>
          </a:p>
          <a:p>
            <a:r>
              <a:rPr lang="tr-TR" sz="2400" dirty="0" smtClean="0"/>
              <a:t>Bekleme yaklaşımı ile CC+IUI karşılaştırıldığında  (</a:t>
            </a:r>
            <a:r>
              <a:rPr lang="en-US" sz="2400" dirty="0" smtClean="0"/>
              <a:t> 67 </a:t>
            </a:r>
            <a:r>
              <a:rPr lang="tr-TR" sz="2400" dirty="0" smtClean="0"/>
              <a:t>çift)</a:t>
            </a:r>
            <a:r>
              <a:rPr lang="en-US" sz="2400" dirty="0" smtClean="0"/>
              <a:t>.</a:t>
            </a:r>
            <a:r>
              <a:rPr lang="tr-TR" sz="2400" dirty="0" smtClean="0"/>
              <a:t> Gebelik oranı  CC+IUI için %9,5</a:t>
            </a:r>
            <a:r>
              <a:rPr lang="tr-TR" sz="2400" dirty="0"/>
              <a:t> </a:t>
            </a:r>
            <a:r>
              <a:rPr lang="tr-TR" sz="2400" dirty="0" smtClean="0"/>
              <a:t>ve bekleme için %</a:t>
            </a:r>
            <a:r>
              <a:rPr lang="en-US" sz="2400" dirty="0" smtClean="0"/>
              <a:t>3.3</a:t>
            </a:r>
            <a:r>
              <a:rPr lang="tr-TR" sz="2400" dirty="0" smtClean="0"/>
              <a:t> olarak bildirilmiş</a:t>
            </a:r>
          </a:p>
          <a:p>
            <a:pPr lvl="1"/>
            <a:r>
              <a:rPr lang="tr-TR" sz="2200" dirty="0" err="1" smtClean="0">
                <a:solidFill>
                  <a:srgbClr val="00B0F0"/>
                </a:solidFill>
              </a:rPr>
              <a:t>Deaton</a:t>
            </a:r>
            <a:r>
              <a:rPr lang="tr-TR" sz="2200" dirty="0" smtClean="0">
                <a:solidFill>
                  <a:srgbClr val="00B0F0"/>
                </a:solidFill>
              </a:rPr>
              <a:t> JL,. </a:t>
            </a:r>
            <a:r>
              <a:rPr lang="tr-TR" sz="2200" dirty="0" err="1" smtClean="0">
                <a:solidFill>
                  <a:srgbClr val="00B0F0"/>
                </a:solidFill>
              </a:rPr>
              <a:t>Fertil</a:t>
            </a:r>
            <a:r>
              <a:rPr lang="tr-TR" sz="2200" dirty="0" smtClean="0">
                <a:solidFill>
                  <a:srgbClr val="00B0F0"/>
                </a:solidFill>
              </a:rPr>
              <a:t> Steril 1990</a:t>
            </a:r>
          </a:p>
          <a:p>
            <a:r>
              <a:rPr lang="tr-TR" sz="2400" dirty="0" smtClean="0"/>
              <a:t>Sistematik analizde IUI öncesi </a:t>
            </a:r>
            <a:r>
              <a:rPr lang="tr-TR" sz="2400" dirty="0" err="1" smtClean="0"/>
              <a:t>hCG</a:t>
            </a:r>
            <a:r>
              <a:rPr lang="tr-TR" sz="2400" dirty="0" smtClean="0"/>
              <a:t> yapılan grupta </a:t>
            </a:r>
            <a:r>
              <a:rPr lang="tr-TR" sz="2400" dirty="0" err="1" smtClean="0"/>
              <a:t>üriner</a:t>
            </a:r>
            <a:r>
              <a:rPr lang="tr-TR" sz="2400" dirty="0" smtClean="0"/>
              <a:t> LH kiti ile takip edilip IUI yapılanlara göre gebelik oranı daha az bulunmuş </a:t>
            </a:r>
            <a:r>
              <a:rPr lang="en-US" sz="2400" dirty="0" smtClean="0"/>
              <a:t>(OR 0.74, 95% CI 0.57-0.96)  </a:t>
            </a:r>
            <a:endParaRPr lang="tr-TR" sz="2400" dirty="0" smtClean="0"/>
          </a:p>
          <a:p>
            <a:pPr lvl="1"/>
            <a:r>
              <a:rPr lang="en-US" sz="2200" dirty="0" smtClean="0">
                <a:solidFill>
                  <a:srgbClr val="00B0F0"/>
                </a:solidFill>
              </a:rPr>
              <a:t>Kosmas IP, </a:t>
            </a:r>
            <a:r>
              <a:rPr lang="en-US" sz="2200" dirty="0" err="1" smtClean="0">
                <a:solidFill>
                  <a:srgbClr val="00B0F0"/>
                </a:solidFill>
              </a:rPr>
              <a:t>Fertil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Steril</a:t>
            </a:r>
            <a:r>
              <a:rPr lang="en-US" sz="2200" dirty="0" smtClean="0">
                <a:solidFill>
                  <a:srgbClr val="00B0F0"/>
                </a:solidFill>
              </a:rPr>
              <a:t> 2007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Aynı </a:t>
            </a:r>
            <a:r>
              <a:rPr lang="tr-TR" dirty="0" err="1" smtClean="0"/>
              <a:t>siklusta</a:t>
            </a:r>
            <a:r>
              <a:rPr lang="tr-TR" dirty="0" smtClean="0"/>
              <a:t> IUI; Bir mi? İki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LH yükselme günü ve ertesi gün veya </a:t>
            </a:r>
            <a:r>
              <a:rPr lang="tr-TR" dirty="0" err="1" smtClean="0"/>
              <a:t>hCG</a:t>
            </a:r>
            <a:r>
              <a:rPr lang="tr-TR" dirty="0" smtClean="0"/>
              <a:t> sonrası 12-16 ve 36 saat sonrası iki IUI.</a:t>
            </a:r>
          </a:p>
          <a:p>
            <a:r>
              <a:rPr lang="tr-TR" dirty="0" smtClean="0"/>
              <a:t>Birçok çalışmada ikinci IUI etkinliği gösterilememiş </a:t>
            </a:r>
          </a:p>
          <a:p>
            <a:pPr lvl="2"/>
            <a:r>
              <a:rPr lang="tr-TR" dirty="0" err="1" smtClean="0">
                <a:solidFill>
                  <a:srgbClr val="00B0F0"/>
                </a:solidFill>
              </a:rPr>
              <a:t>Cantineau</a:t>
            </a:r>
            <a:r>
              <a:rPr lang="tr-TR" dirty="0" smtClean="0">
                <a:solidFill>
                  <a:srgbClr val="00B0F0"/>
                </a:solidFill>
              </a:rPr>
              <a:t> AE, </a:t>
            </a:r>
            <a:r>
              <a:rPr lang="tr-TR" dirty="0" err="1" smtClean="0">
                <a:solidFill>
                  <a:srgbClr val="00B0F0"/>
                </a:solidFill>
              </a:rPr>
              <a:t>Cochrane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Database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Syst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Rev</a:t>
            </a:r>
            <a:r>
              <a:rPr lang="tr-TR" dirty="0" smtClean="0">
                <a:solidFill>
                  <a:srgbClr val="00B0F0"/>
                </a:solidFill>
              </a:rPr>
              <a:t> 2003</a:t>
            </a:r>
          </a:p>
          <a:p>
            <a:pPr lvl="2"/>
            <a:r>
              <a:rPr lang="tr-TR" dirty="0" err="1" smtClean="0">
                <a:solidFill>
                  <a:srgbClr val="00B0F0"/>
                </a:solidFill>
              </a:rPr>
              <a:t>Polyzos</a:t>
            </a:r>
            <a:r>
              <a:rPr lang="tr-TR" dirty="0" smtClean="0">
                <a:solidFill>
                  <a:srgbClr val="00B0F0"/>
                </a:solidFill>
              </a:rPr>
              <a:t> NP, </a:t>
            </a:r>
            <a:r>
              <a:rPr lang="tr-TR" dirty="0" err="1" smtClean="0">
                <a:solidFill>
                  <a:srgbClr val="00B0F0"/>
                </a:solidFill>
              </a:rPr>
              <a:t>Fertil</a:t>
            </a:r>
            <a:r>
              <a:rPr lang="tr-TR" dirty="0" smtClean="0">
                <a:solidFill>
                  <a:srgbClr val="00B0F0"/>
                </a:solidFill>
              </a:rPr>
              <a:t> Steril 2010.</a:t>
            </a:r>
          </a:p>
          <a:p>
            <a:endParaRPr lang="tr-TR" dirty="0" smtClean="0"/>
          </a:p>
          <a:p>
            <a:r>
              <a:rPr lang="tr-TR" dirty="0" smtClean="0"/>
              <a:t>Ancak bir araştırmada, </a:t>
            </a:r>
            <a:r>
              <a:rPr lang="tr-TR" dirty="0" err="1" smtClean="0"/>
              <a:t>ovulatuvar</a:t>
            </a:r>
            <a:r>
              <a:rPr lang="tr-TR" dirty="0" smtClean="0"/>
              <a:t> bozukluğu olan  erkek faktörü bulunan ve </a:t>
            </a:r>
            <a:r>
              <a:rPr lang="tr-TR" dirty="0" err="1" smtClean="0"/>
              <a:t>Gn</a:t>
            </a:r>
            <a:r>
              <a:rPr lang="tr-TR" dirty="0" smtClean="0"/>
              <a:t> indüksiyonu yapılan alt grupta ikinci IUI ile  yüksek gebelik oranları vermektedir 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Randall GW, J </a:t>
            </a:r>
            <a:r>
              <a:rPr lang="en-US" dirty="0" err="1" smtClean="0">
                <a:solidFill>
                  <a:srgbClr val="00B0F0"/>
                </a:solidFill>
              </a:rPr>
              <a:t>Reprod</a:t>
            </a:r>
            <a:r>
              <a:rPr lang="en-US" dirty="0" smtClean="0">
                <a:solidFill>
                  <a:srgbClr val="00B0F0"/>
                </a:solidFill>
              </a:rPr>
              <a:t> Med 2008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2089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4427984" y="4797152"/>
            <a:ext cx="381635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99992" y="3429000"/>
            <a:ext cx="381635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Kaç </a:t>
            </a:r>
            <a:r>
              <a:rPr lang="tr-TR" dirty="0" err="1" smtClean="0"/>
              <a:t>siklus</a:t>
            </a:r>
            <a:r>
              <a:rPr lang="tr-TR" dirty="0" smtClean="0"/>
              <a:t> CC +IUI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15,000 IUI </a:t>
            </a:r>
            <a:r>
              <a:rPr lang="tr-TR" sz="2400" dirty="0" smtClean="0"/>
              <a:t> </a:t>
            </a:r>
            <a:r>
              <a:rPr lang="tr-TR" sz="2400" dirty="0" err="1" smtClean="0"/>
              <a:t>siklusunın</a:t>
            </a:r>
            <a:r>
              <a:rPr lang="tr-TR" sz="2400" dirty="0" smtClean="0"/>
              <a:t> değerlendirildiği retrospektif bir çalışmada 1 ila 9 </a:t>
            </a:r>
            <a:r>
              <a:rPr lang="tr-TR" sz="2400" dirty="0" err="1" smtClean="0"/>
              <a:t>siklus</a:t>
            </a:r>
            <a:r>
              <a:rPr lang="tr-TR" sz="2400" dirty="0" smtClean="0"/>
              <a:t> için kabul edilebilir gebelik oranları bildirilmekte </a:t>
            </a:r>
          </a:p>
          <a:p>
            <a:pPr lvl="2"/>
            <a:r>
              <a:rPr lang="en-US" sz="2200" dirty="0" err="1" smtClean="0">
                <a:solidFill>
                  <a:srgbClr val="00B0F0"/>
                </a:solidFill>
              </a:rPr>
              <a:t>Custers</a:t>
            </a:r>
            <a:r>
              <a:rPr lang="en-US" sz="2200" dirty="0" smtClean="0">
                <a:solidFill>
                  <a:srgbClr val="00B0F0"/>
                </a:solidFill>
              </a:rPr>
              <a:t> IM, Hum </a:t>
            </a:r>
            <a:r>
              <a:rPr lang="en-US" sz="2200" dirty="0" err="1" smtClean="0">
                <a:solidFill>
                  <a:srgbClr val="00B0F0"/>
                </a:solidFill>
              </a:rPr>
              <a:t>Reprod</a:t>
            </a:r>
            <a:r>
              <a:rPr lang="en-US" sz="2200" dirty="0" smtClean="0">
                <a:solidFill>
                  <a:srgbClr val="00B0F0"/>
                </a:solidFill>
              </a:rPr>
              <a:t> 2008</a:t>
            </a:r>
            <a:endParaRPr lang="tr-TR" sz="2200" dirty="0" smtClean="0">
              <a:solidFill>
                <a:srgbClr val="00B0F0"/>
              </a:solidFill>
            </a:endParaRPr>
          </a:p>
          <a:p>
            <a:r>
              <a:rPr lang="tr-TR" sz="2400" dirty="0" smtClean="0"/>
              <a:t>9 </a:t>
            </a:r>
            <a:r>
              <a:rPr lang="tr-TR" sz="2400" dirty="0" err="1" smtClean="0"/>
              <a:t>siklusa</a:t>
            </a:r>
            <a:r>
              <a:rPr lang="tr-TR" sz="2400" dirty="0" smtClean="0"/>
              <a:t> kadar 2351 </a:t>
            </a:r>
            <a:r>
              <a:rPr lang="tr-TR" sz="2400" dirty="0" err="1" smtClean="0"/>
              <a:t>siklusta</a:t>
            </a:r>
            <a:r>
              <a:rPr lang="tr-TR" sz="2400" dirty="0" smtClean="0"/>
              <a:t>  CC indüksiyon +IUI yapılmış ,</a:t>
            </a:r>
          </a:p>
          <a:p>
            <a:r>
              <a:rPr lang="tr-TR" sz="2400" dirty="0" smtClean="0"/>
              <a:t>Başlanan </a:t>
            </a:r>
            <a:r>
              <a:rPr lang="tr-TR" sz="2400" dirty="0" err="1" smtClean="0"/>
              <a:t>siklus</a:t>
            </a:r>
            <a:r>
              <a:rPr lang="tr-TR" sz="2400" dirty="0" smtClean="0"/>
              <a:t> ve bitirilen </a:t>
            </a:r>
            <a:r>
              <a:rPr lang="tr-TR" sz="2400" dirty="0" err="1" smtClean="0"/>
              <a:t>siklus</a:t>
            </a:r>
            <a:r>
              <a:rPr lang="tr-TR" sz="2400" dirty="0" smtClean="0"/>
              <a:t> başı gebelik %10 ve %11</a:t>
            </a:r>
          </a:p>
          <a:p>
            <a:r>
              <a:rPr lang="tr-TR" sz="2400" dirty="0" smtClean="0"/>
              <a:t>Ancak yaş değerlendirildiğinde </a:t>
            </a:r>
          </a:p>
          <a:p>
            <a:r>
              <a:rPr lang="tr-TR" sz="2400" dirty="0" err="1" smtClean="0"/>
              <a:t>Kümulatif</a:t>
            </a:r>
            <a:r>
              <a:rPr lang="tr-TR" sz="2400" dirty="0" smtClean="0"/>
              <a:t> gebelik 35 yaş altında %24.2,  35-37 yaş arasında %18.5</a:t>
            </a:r>
            <a:r>
              <a:rPr lang="en-US" sz="2400" dirty="0" smtClean="0"/>
              <a:t> </a:t>
            </a:r>
            <a:r>
              <a:rPr lang="tr-TR" sz="2400" dirty="0" smtClean="0"/>
              <a:t>, 38-40  yaş aralığında %15.1 , 41-42 yaş için %7,4  ve 42 yaş üzerinde üçüncü </a:t>
            </a:r>
            <a:r>
              <a:rPr lang="tr-TR" sz="2400" dirty="0" err="1" smtClean="0"/>
              <a:t>siklusta</a:t>
            </a:r>
            <a:r>
              <a:rPr lang="tr-TR" sz="2400" dirty="0" smtClean="0"/>
              <a:t> 1 gebelik. Oran %1.8 olarak bildirilmiş.</a:t>
            </a:r>
          </a:p>
          <a:p>
            <a:r>
              <a:rPr lang="tr-TR" sz="2400" dirty="0" smtClean="0"/>
              <a:t>4. </a:t>
            </a:r>
            <a:r>
              <a:rPr lang="tr-TR" sz="2400" dirty="0" err="1" smtClean="0"/>
              <a:t>siklus</a:t>
            </a:r>
            <a:r>
              <a:rPr lang="tr-TR" sz="2400" dirty="0" smtClean="0"/>
              <a:t> ve sonrasında gebelik yok 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lvl="2"/>
            <a:r>
              <a:rPr lang="en-US" sz="2200" dirty="0" err="1" smtClean="0">
                <a:solidFill>
                  <a:srgbClr val="00B0F0"/>
                </a:solidFill>
              </a:rPr>
              <a:t>Dovey</a:t>
            </a:r>
            <a:r>
              <a:rPr lang="en-US" sz="2200" dirty="0" smtClean="0">
                <a:solidFill>
                  <a:srgbClr val="00B0F0"/>
                </a:solidFill>
              </a:rPr>
              <a:t> S, </a:t>
            </a:r>
            <a:r>
              <a:rPr lang="en-US" sz="2200" dirty="0" err="1" smtClean="0">
                <a:solidFill>
                  <a:srgbClr val="00B0F0"/>
                </a:solidFill>
              </a:rPr>
              <a:t>Fertil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Steril</a:t>
            </a:r>
            <a:r>
              <a:rPr lang="en-US" sz="2200" dirty="0" smtClean="0">
                <a:solidFill>
                  <a:srgbClr val="00B0F0"/>
                </a:solidFill>
              </a:rPr>
              <a:t> 2008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endParaRPr lang="en-US" sz="2200" dirty="0" smtClean="0"/>
          </a:p>
          <a:p>
            <a:endParaRPr lang="tr-TR" sz="2200" dirty="0" smtClean="0"/>
          </a:p>
          <a:p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COH+IUI ile İlk 3 </a:t>
            </a:r>
            <a:r>
              <a:rPr lang="tr-TR" dirty="0" err="1" smtClean="0"/>
              <a:t>siklus</a:t>
            </a:r>
            <a:r>
              <a:rPr lang="tr-TR" dirty="0" smtClean="0"/>
              <a:t> için </a:t>
            </a:r>
            <a:r>
              <a:rPr lang="tr-TR" dirty="0" err="1" smtClean="0"/>
              <a:t>siklus</a:t>
            </a:r>
            <a:r>
              <a:rPr lang="tr-TR" dirty="0" smtClean="0"/>
              <a:t> başına </a:t>
            </a:r>
            <a:r>
              <a:rPr lang="tr-TR" dirty="0" err="1" smtClean="0"/>
              <a:t>fekundite</a:t>
            </a:r>
            <a:r>
              <a:rPr lang="tr-TR" dirty="0" smtClean="0"/>
              <a:t> </a:t>
            </a:r>
            <a:r>
              <a:rPr lang="en-US" dirty="0" smtClean="0"/>
              <a:t> %16.4 </a:t>
            </a:r>
            <a:endParaRPr lang="tr-TR" dirty="0" smtClean="0"/>
          </a:p>
          <a:p>
            <a:r>
              <a:rPr lang="tr-TR" dirty="0" smtClean="0"/>
              <a:t>Kümülatif gebelik oranı </a:t>
            </a:r>
            <a:r>
              <a:rPr lang="en-US" dirty="0" smtClean="0"/>
              <a:t>%39.2</a:t>
            </a:r>
          </a:p>
          <a:p>
            <a:r>
              <a:rPr lang="tr-TR" dirty="0" smtClean="0"/>
              <a:t>3 </a:t>
            </a:r>
            <a:r>
              <a:rPr lang="tr-TR" dirty="0" err="1" smtClean="0"/>
              <a:t>siklus</a:t>
            </a:r>
            <a:r>
              <a:rPr lang="tr-TR" dirty="0" smtClean="0"/>
              <a:t> sonrasında </a:t>
            </a:r>
            <a:r>
              <a:rPr lang="tr-TR" dirty="0" err="1" smtClean="0"/>
              <a:t>siklus</a:t>
            </a:r>
            <a:r>
              <a:rPr lang="tr-TR" dirty="0" smtClean="0"/>
              <a:t> başına </a:t>
            </a:r>
            <a:r>
              <a:rPr lang="tr-TR" dirty="0" err="1" smtClean="0"/>
              <a:t>fekundite</a:t>
            </a:r>
            <a:r>
              <a:rPr lang="tr-TR" dirty="0" smtClean="0"/>
              <a:t> </a:t>
            </a:r>
            <a:r>
              <a:rPr lang="en-US" dirty="0" smtClean="0"/>
              <a:t>%5.6,</a:t>
            </a:r>
          </a:p>
          <a:p>
            <a:r>
              <a:rPr lang="tr-TR" dirty="0" smtClean="0"/>
              <a:t>6 </a:t>
            </a:r>
            <a:r>
              <a:rPr lang="tr-TR" dirty="0" err="1" smtClean="0"/>
              <a:t>siklus</a:t>
            </a:r>
            <a:r>
              <a:rPr lang="tr-TR" dirty="0" smtClean="0"/>
              <a:t> COH+IUI sonunda kümülatif gebelik oranı </a:t>
            </a:r>
            <a:r>
              <a:rPr lang="en-US" dirty="0" smtClean="0"/>
              <a:t>%48.5 </a:t>
            </a:r>
            <a:endParaRPr lang="tr-TR" dirty="0" smtClean="0"/>
          </a:p>
          <a:p>
            <a:r>
              <a:rPr lang="tr-TR" dirty="0" smtClean="0"/>
              <a:t>3 </a:t>
            </a:r>
            <a:r>
              <a:rPr lang="tr-TR" dirty="0" err="1" smtClean="0"/>
              <a:t>siklus</a:t>
            </a:r>
            <a:r>
              <a:rPr lang="tr-TR" dirty="0" smtClean="0"/>
              <a:t> sonrası COH+IUI yerine IVF yapılanlarda  </a:t>
            </a:r>
            <a:r>
              <a:rPr lang="tr-TR" dirty="0" err="1" smtClean="0"/>
              <a:t>siklus</a:t>
            </a:r>
            <a:r>
              <a:rPr lang="tr-TR" dirty="0" smtClean="0"/>
              <a:t> başına </a:t>
            </a:r>
            <a:r>
              <a:rPr lang="tr-TR" dirty="0" err="1" smtClean="0"/>
              <a:t>fekundite</a:t>
            </a:r>
            <a:r>
              <a:rPr lang="tr-TR" dirty="0" smtClean="0"/>
              <a:t>  </a:t>
            </a:r>
            <a:r>
              <a:rPr lang="en-US" dirty="0" smtClean="0"/>
              <a:t>%36.6</a:t>
            </a:r>
            <a:r>
              <a:rPr lang="tr-TR" dirty="0" smtClean="0"/>
              <a:t> olarak anlamlı farklılık göstermekte.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24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Aromata</a:t>
            </a:r>
            <a:r>
              <a:rPr lang="tr-TR" dirty="0" smtClean="0"/>
              <a:t>z</a:t>
            </a:r>
            <a:r>
              <a:rPr lang="en-US" dirty="0" smtClean="0"/>
              <a:t> inhibit</a:t>
            </a:r>
            <a:r>
              <a:rPr lang="tr-TR" dirty="0" smtClean="0"/>
              <a:t>ö</a:t>
            </a:r>
            <a:r>
              <a:rPr lang="en-US" dirty="0" smtClean="0"/>
              <a:t>r</a:t>
            </a:r>
            <a:r>
              <a:rPr lang="tr-TR" dirty="0" err="1" smtClean="0"/>
              <a:t>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052936"/>
          </a:xfrm>
        </p:spPr>
        <p:txBody>
          <a:bodyPr>
            <a:normAutofit/>
          </a:bodyPr>
          <a:lstStyle/>
          <a:p>
            <a:r>
              <a:rPr lang="en-US" dirty="0" smtClean="0"/>
              <a:t> 2014 meta-anal</a:t>
            </a:r>
            <a:r>
              <a:rPr lang="tr-TR" dirty="0" smtClean="0"/>
              <a:t>izinde </a:t>
            </a:r>
            <a:r>
              <a:rPr lang="tr-TR" dirty="0" err="1" smtClean="0"/>
              <a:t>klomifen</a:t>
            </a:r>
            <a:r>
              <a:rPr lang="tr-TR" dirty="0" smtClean="0"/>
              <a:t> ve </a:t>
            </a:r>
            <a:r>
              <a:rPr lang="tr-TR" dirty="0" err="1" smtClean="0"/>
              <a:t>letrozol</a:t>
            </a:r>
            <a:r>
              <a:rPr lang="tr-TR" dirty="0" smtClean="0"/>
              <a:t> karşılaştırıldığında </a:t>
            </a:r>
            <a:r>
              <a:rPr lang="tr-TR" dirty="0" err="1" smtClean="0"/>
              <a:t>fertilite</a:t>
            </a:r>
            <a:r>
              <a:rPr lang="tr-TR" dirty="0" smtClean="0"/>
              <a:t> ve gebelik sonuçları açıklanamayan </a:t>
            </a:r>
            <a:r>
              <a:rPr lang="tr-TR" dirty="0" err="1" smtClean="0"/>
              <a:t>infertil</a:t>
            </a:r>
            <a:r>
              <a:rPr lang="tr-TR" dirty="0" smtClean="0"/>
              <a:t> olgularda farklı değil, sadece, klinik gebelik oranları </a:t>
            </a:r>
            <a:r>
              <a:rPr lang="tr-TR" dirty="0" err="1" smtClean="0"/>
              <a:t>letrozolde</a:t>
            </a:r>
            <a:r>
              <a:rPr lang="tr-TR" dirty="0" smtClean="0"/>
              <a:t> daha yüksek </a:t>
            </a:r>
            <a:endParaRPr lang="tr-TR" dirty="0"/>
          </a:p>
          <a:p>
            <a:pPr lvl="2"/>
            <a:r>
              <a:rPr lang="tr-TR" dirty="0" err="1" smtClean="0">
                <a:solidFill>
                  <a:srgbClr val="00B0F0"/>
                </a:solidFill>
              </a:rPr>
              <a:t>Liu</a:t>
            </a:r>
            <a:r>
              <a:rPr lang="tr-TR" dirty="0" smtClean="0">
                <a:solidFill>
                  <a:srgbClr val="00B0F0"/>
                </a:solidFill>
              </a:rPr>
              <a:t> A, J </a:t>
            </a:r>
            <a:r>
              <a:rPr lang="tr-TR" dirty="0" err="1" smtClean="0">
                <a:solidFill>
                  <a:srgbClr val="00B0F0"/>
                </a:solidFill>
              </a:rPr>
              <a:t>Obstet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Gynaecol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Res</a:t>
            </a:r>
            <a:r>
              <a:rPr lang="tr-TR" dirty="0" smtClean="0">
                <a:solidFill>
                  <a:srgbClr val="00B0F0"/>
                </a:solidFill>
              </a:rPr>
              <a:t> 2014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Gonadotropin</a:t>
            </a:r>
            <a:r>
              <a:rPr lang="en-US" dirty="0" smtClean="0"/>
              <a:t> ± IUI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err="1" smtClean="0"/>
              <a:t>Gn</a:t>
            </a:r>
            <a:r>
              <a:rPr lang="tr-TR" sz="2800" dirty="0" smtClean="0"/>
              <a:t>+IUI ,tek başına birinin kullanılmasından daha etkili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 lvl="2"/>
            <a:r>
              <a:rPr lang="tr-TR" sz="2800" dirty="0" err="1" smtClean="0">
                <a:solidFill>
                  <a:srgbClr val="00B0F0"/>
                </a:solidFill>
              </a:rPr>
              <a:t>Veltman</a:t>
            </a:r>
            <a:r>
              <a:rPr lang="tr-TR" sz="2800" dirty="0" smtClean="0">
                <a:solidFill>
                  <a:srgbClr val="00B0F0"/>
                </a:solidFill>
              </a:rPr>
              <a:t>-</a:t>
            </a:r>
            <a:r>
              <a:rPr lang="tr-TR" sz="2800" dirty="0" err="1" smtClean="0">
                <a:solidFill>
                  <a:srgbClr val="00B0F0"/>
                </a:solidFill>
              </a:rPr>
              <a:t>Verhulst</a:t>
            </a:r>
            <a:r>
              <a:rPr lang="tr-TR" sz="2800" dirty="0" smtClean="0">
                <a:solidFill>
                  <a:srgbClr val="00B0F0"/>
                </a:solidFill>
              </a:rPr>
              <a:t> SM, </a:t>
            </a:r>
            <a:r>
              <a:rPr lang="tr-TR" sz="2800" dirty="0" err="1" smtClean="0">
                <a:solidFill>
                  <a:srgbClr val="00B0F0"/>
                </a:solidFill>
              </a:rPr>
              <a:t>Cochrane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Database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Syst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</a:rPr>
              <a:t>Rev</a:t>
            </a:r>
            <a:r>
              <a:rPr lang="tr-TR" sz="2800" dirty="0" smtClean="0">
                <a:solidFill>
                  <a:srgbClr val="00B0F0"/>
                </a:solidFill>
              </a:rPr>
              <a:t> 2012.</a:t>
            </a:r>
          </a:p>
          <a:p>
            <a:r>
              <a:rPr lang="tr-TR" sz="2800" dirty="0" smtClean="0"/>
              <a:t>62 çiftin değerlendirildiği </a:t>
            </a:r>
            <a:r>
              <a:rPr lang="tr-TR" sz="2800" dirty="0" err="1" smtClean="0"/>
              <a:t>randomize</a:t>
            </a:r>
            <a:r>
              <a:rPr lang="tr-TR" sz="2800" dirty="0" smtClean="0"/>
              <a:t> çalışmada   tek başına</a:t>
            </a:r>
            <a:r>
              <a:rPr lang="en-US" sz="2800" dirty="0" smtClean="0"/>
              <a:t> IUI</a:t>
            </a:r>
            <a:r>
              <a:rPr lang="tr-TR" sz="2800" dirty="0" smtClean="0"/>
              <a:t>,  </a:t>
            </a:r>
            <a:r>
              <a:rPr lang="tr-TR" sz="2800" dirty="0" err="1" smtClean="0"/>
              <a:t>Gn</a:t>
            </a:r>
            <a:r>
              <a:rPr lang="tr-TR" sz="2800" dirty="0" smtClean="0"/>
              <a:t> ve </a:t>
            </a:r>
            <a:r>
              <a:rPr lang="tr-TR" sz="2800" dirty="0" err="1" smtClean="0"/>
              <a:t>Gn</a:t>
            </a:r>
            <a:r>
              <a:rPr lang="tr-TR" sz="2800" dirty="0" smtClean="0"/>
              <a:t>+IUI karşılaştırıldığında gebelik oranları %2.2, %6.1 ve %26 </a:t>
            </a:r>
          </a:p>
          <a:p>
            <a:pPr lvl="2"/>
            <a:r>
              <a:rPr lang="tr-TR" sz="2800" dirty="0" err="1" smtClean="0">
                <a:solidFill>
                  <a:srgbClr val="00B0F0"/>
                </a:solidFill>
              </a:rPr>
              <a:t>Serhal</a:t>
            </a:r>
            <a:r>
              <a:rPr lang="tr-TR" sz="2800" dirty="0" smtClean="0">
                <a:solidFill>
                  <a:srgbClr val="00B0F0"/>
                </a:solidFill>
              </a:rPr>
              <a:t> PF, </a:t>
            </a:r>
            <a:r>
              <a:rPr lang="tr-TR" sz="2800" dirty="0" err="1" smtClean="0">
                <a:solidFill>
                  <a:srgbClr val="00B0F0"/>
                </a:solidFill>
              </a:rPr>
              <a:t>Fertil</a:t>
            </a:r>
            <a:r>
              <a:rPr lang="tr-TR" sz="2800" dirty="0" smtClean="0">
                <a:solidFill>
                  <a:srgbClr val="00B0F0"/>
                </a:solidFill>
              </a:rPr>
              <a:t> Steril 1988</a:t>
            </a:r>
          </a:p>
          <a:p>
            <a:r>
              <a:rPr lang="tr-TR" sz="2800" dirty="0" smtClean="0"/>
              <a:t>En önemli komplikasyon  çoğul gebelik  (%14-39) ve OHSS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r>
              <a:rPr lang="en-US" dirty="0" smtClean="0"/>
              <a:t>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Tanı bilinen olası faktörlerin dışlanmasıyla konulmakta.</a:t>
            </a:r>
          </a:p>
          <a:p>
            <a:r>
              <a:rPr lang="tr-TR" dirty="0" smtClean="0"/>
              <a:t>35 yaş altı kadınlarda 12 veya 35 yaş ve üzerinde 6 ay korunmasız ilişki sonrası gebe kalamayan  çiftlerde  detaylı değerlendirmeye rağmen  bilinebilen bir neden bulunamadığında 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adını veriyoruz.</a:t>
            </a:r>
          </a:p>
          <a:p>
            <a:pPr lvl="2"/>
            <a:r>
              <a:rPr lang="tr-TR" dirty="0" err="1">
                <a:solidFill>
                  <a:srgbClr val="00B0F0"/>
                </a:solidFill>
              </a:rPr>
              <a:t>Practice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Committee</a:t>
            </a:r>
            <a:r>
              <a:rPr lang="tr-TR" dirty="0">
                <a:solidFill>
                  <a:srgbClr val="00B0F0"/>
                </a:solidFill>
              </a:rPr>
              <a:t> of </a:t>
            </a:r>
            <a:r>
              <a:rPr lang="tr-TR" dirty="0" err="1" smtClean="0">
                <a:solidFill>
                  <a:srgbClr val="00B0F0"/>
                </a:solidFill>
              </a:rPr>
              <a:t>American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Society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for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Reproductive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Medicine</a:t>
            </a:r>
            <a:r>
              <a:rPr lang="tr-TR" dirty="0" smtClean="0">
                <a:solidFill>
                  <a:srgbClr val="00B0F0"/>
                </a:solidFill>
              </a:rPr>
              <a:t>.. </a:t>
            </a:r>
            <a:r>
              <a:rPr lang="tr-TR" dirty="0" err="1">
                <a:solidFill>
                  <a:srgbClr val="00B0F0"/>
                </a:solidFill>
              </a:rPr>
              <a:t>Fertil</a:t>
            </a:r>
            <a:r>
              <a:rPr lang="tr-TR" dirty="0">
                <a:solidFill>
                  <a:srgbClr val="00B0F0"/>
                </a:solidFill>
              </a:rPr>
              <a:t> Steril </a:t>
            </a:r>
            <a:r>
              <a:rPr lang="tr-TR" dirty="0" smtClean="0">
                <a:solidFill>
                  <a:srgbClr val="00B0F0"/>
                </a:solidFill>
              </a:rPr>
              <a:t>2008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Süperovulasyon</a:t>
            </a:r>
            <a:r>
              <a:rPr lang="tr-TR" dirty="0" smtClean="0"/>
              <a:t> ve </a:t>
            </a:r>
            <a:r>
              <a:rPr lang="tr-TR" dirty="0" err="1" smtClean="0"/>
              <a:t>infertilite</a:t>
            </a:r>
            <a:r>
              <a:rPr lang="tr-TR" dirty="0" smtClean="0"/>
              <a:t> süresi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İnfertilite</a:t>
            </a:r>
            <a:r>
              <a:rPr lang="tr-TR" dirty="0" smtClean="0"/>
              <a:t> süresi uzadıkça, </a:t>
            </a:r>
            <a:r>
              <a:rPr lang="tr-TR" dirty="0" err="1" smtClean="0"/>
              <a:t>süperovulasyon</a:t>
            </a:r>
            <a:r>
              <a:rPr lang="tr-TR" dirty="0" smtClean="0"/>
              <a:t> ile birlikte IUI başarı şansı azalıyor</a:t>
            </a:r>
          </a:p>
          <a:p>
            <a:r>
              <a:rPr lang="tr-TR" dirty="0" smtClean="0"/>
              <a:t>12-23 ay arasında IUI başarısı; %28</a:t>
            </a:r>
          </a:p>
          <a:p>
            <a:r>
              <a:rPr lang="tr-TR" dirty="0" smtClean="0"/>
              <a:t>24-35 ay arasında; %20</a:t>
            </a:r>
          </a:p>
          <a:p>
            <a:r>
              <a:rPr lang="tr-TR" dirty="0" smtClean="0"/>
              <a:t>36 üzeri; %17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Gn</a:t>
            </a:r>
            <a:r>
              <a:rPr lang="tr-TR" dirty="0" smtClean="0"/>
              <a:t> ilave antagonist ve </a:t>
            </a:r>
            <a:r>
              <a:rPr lang="tr-TR" dirty="0" err="1" smtClean="0"/>
              <a:t>agonist</a:t>
            </a:r>
            <a:r>
              <a:rPr lang="tr-TR" dirty="0" smtClean="0"/>
              <a:t> kullanımının sonuçları tartışmalı olmakla birlikte, </a:t>
            </a:r>
            <a:r>
              <a:rPr lang="en-US" dirty="0" smtClean="0"/>
              <a:t> ≥16 mm</a:t>
            </a:r>
            <a:r>
              <a:rPr lang="tr-TR" dirty="0" smtClean="0"/>
              <a:t> </a:t>
            </a:r>
            <a:r>
              <a:rPr lang="tr-TR" dirty="0" err="1" smtClean="0"/>
              <a:t>foliküle</a:t>
            </a:r>
            <a:r>
              <a:rPr lang="tr-TR" dirty="0" smtClean="0"/>
              <a:t> erişildiğinde antagonist kullanımını erken </a:t>
            </a:r>
            <a:r>
              <a:rPr lang="tr-TR" dirty="0" err="1" smtClean="0"/>
              <a:t>luteinizasyonu</a:t>
            </a:r>
            <a:r>
              <a:rPr lang="tr-TR" dirty="0" smtClean="0"/>
              <a:t> engelleyerek </a:t>
            </a:r>
            <a:r>
              <a:rPr lang="tr-TR" dirty="0" err="1" smtClean="0"/>
              <a:t>Gn</a:t>
            </a:r>
            <a:r>
              <a:rPr lang="tr-TR" dirty="0" smtClean="0"/>
              <a:t>+IUI için gebelik oranlarını  birden fazla </a:t>
            </a:r>
            <a:r>
              <a:rPr lang="tr-TR" dirty="0" err="1" smtClean="0"/>
              <a:t>matür</a:t>
            </a:r>
            <a:r>
              <a:rPr lang="tr-TR" dirty="0" smtClean="0"/>
              <a:t> </a:t>
            </a:r>
            <a:r>
              <a:rPr lang="tr-TR" dirty="0" err="1" smtClean="0"/>
              <a:t>folikül</a:t>
            </a:r>
            <a:r>
              <a:rPr lang="tr-TR" dirty="0" smtClean="0"/>
              <a:t> varlığında anlamlı arttırdığı bildirilmiş </a:t>
            </a:r>
            <a:r>
              <a:rPr lang="en-US" dirty="0" smtClean="0"/>
              <a:t>(</a:t>
            </a:r>
            <a:r>
              <a:rPr lang="tr-TR" dirty="0" smtClean="0"/>
              <a:t>%</a:t>
            </a:r>
            <a:r>
              <a:rPr lang="en-US" dirty="0" smtClean="0"/>
              <a:t>23 </a:t>
            </a:r>
            <a:r>
              <a:rPr lang="en-US" dirty="0" err="1" smtClean="0"/>
              <a:t>vs</a:t>
            </a:r>
            <a:r>
              <a:rPr lang="en-US" dirty="0" smtClean="0"/>
              <a:t> 11) </a:t>
            </a:r>
            <a:endParaRPr lang="tr-TR" dirty="0" smtClean="0"/>
          </a:p>
          <a:p>
            <a:pPr lvl="2"/>
            <a:r>
              <a:rPr lang="tr-TR" dirty="0" err="1" smtClean="0">
                <a:hlinkClick r:id="rId2"/>
              </a:rPr>
              <a:t>Cantineau</a:t>
            </a:r>
            <a:r>
              <a:rPr lang="tr-TR" dirty="0" smtClean="0">
                <a:hlinkClick r:id="rId2"/>
              </a:rPr>
              <a:t> AE, </a:t>
            </a:r>
            <a:r>
              <a:rPr lang="tr-TR" dirty="0" err="1" smtClean="0">
                <a:hlinkClick r:id="rId2"/>
              </a:rPr>
              <a:t>Cochrane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Database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Syst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Rev</a:t>
            </a:r>
            <a:r>
              <a:rPr lang="tr-TR" dirty="0" smtClean="0">
                <a:hlinkClick r:id="rId2"/>
              </a:rPr>
              <a:t> 2007.</a:t>
            </a:r>
            <a:endParaRPr lang="tr-TR" dirty="0" smtClean="0"/>
          </a:p>
          <a:p>
            <a:pPr lvl="2"/>
            <a:r>
              <a:rPr lang="tr-TR" dirty="0" err="1" smtClean="0">
                <a:hlinkClick r:id="rId3"/>
              </a:rPr>
              <a:t>Gómez</a:t>
            </a:r>
            <a:r>
              <a:rPr lang="tr-TR" dirty="0" smtClean="0">
                <a:hlinkClick r:id="rId3"/>
              </a:rPr>
              <a:t>-</a:t>
            </a:r>
            <a:r>
              <a:rPr lang="tr-TR" dirty="0" err="1" smtClean="0">
                <a:hlinkClick r:id="rId3"/>
              </a:rPr>
              <a:t>Palomares</a:t>
            </a:r>
            <a:r>
              <a:rPr lang="tr-TR" dirty="0" smtClean="0">
                <a:hlinkClick r:id="rId3"/>
              </a:rPr>
              <a:t> </a:t>
            </a:r>
            <a:r>
              <a:rPr lang="tr-TR" dirty="0" err="1" smtClean="0">
                <a:hlinkClick r:id="rId3"/>
              </a:rPr>
              <a:t>JLFertil</a:t>
            </a:r>
            <a:r>
              <a:rPr lang="tr-TR" dirty="0" smtClean="0">
                <a:hlinkClick r:id="rId3"/>
              </a:rPr>
              <a:t> Steril 2008</a:t>
            </a:r>
            <a:endParaRPr lang="tr-TR" dirty="0" smtClean="0"/>
          </a:p>
          <a:p>
            <a:pPr lvl="2"/>
            <a:r>
              <a:rPr lang="tr-TR" dirty="0" err="1" smtClean="0">
                <a:hlinkClick r:id="rId4"/>
              </a:rPr>
              <a:t>Bakas</a:t>
            </a:r>
            <a:r>
              <a:rPr lang="tr-TR" dirty="0" smtClean="0">
                <a:hlinkClick r:id="rId4"/>
              </a:rPr>
              <a:t> P, </a:t>
            </a:r>
            <a:r>
              <a:rPr lang="tr-TR" dirty="0" err="1" smtClean="0">
                <a:hlinkClick r:id="rId4"/>
              </a:rPr>
              <a:t>Fertil</a:t>
            </a:r>
            <a:r>
              <a:rPr lang="tr-TR" dirty="0" smtClean="0">
                <a:hlinkClick r:id="rId4"/>
              </a:rPr>
              <a:t> Steril 2011.</a:t>
            </a:r>
            <a:endParaRPr lang="tr-TR" dirty="0" smtClean="0"/>
          </a:p>
          <a:p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ASRM practice committee </a:t>
            </a:r>
            <a:r>
              <a:rPr lang="tr-TR" dirty="0" smtClean="0"/>
              <a:t> düşüncesi yüksek çoğul gebelik oranları nedeniyle üç </a:t>
            </a:r>
            <a:r>
              <a:rPr lang="tr-TR" dirty="0" err="1" smtClean="0"/>
              <a:t>siklus</a:t>
            </a:r>
            <a:r>
              <a:rPr lang="tr-TR" dirty="0" smtClean="0"/>
              <a:t> CC+IUI sonrasında </a:t>
            </a:r>
            <a:r>
              <a:rPr lang="tr-TR" dirty="0" err="1" smtClean="0"/>
              <a:t>açıklanamayn</a:t>
            </a:r>
            <a:r>
              <a:rPr lang="tr-TR" dirty="0" smtClean="0"/>
              <a:t> </a:t>
            </a:r>
            <a:r>
              <a:rPr lang="tr-TR" dirty="0" err="1" smtClean="0"/>
              <a:t>ovulatuvar</a:t>
            </a:r>
            <a:r>
              <a:rPr lang="tr-TR" dirty="0" smtClean="0"/>
              <a:t> </a:t>
            </a:r>
            <a:r>
              <a:rPr lang="tr-TR" dirty="0" err="1" smtClean="0"/>
              <a:t>infertillerde</a:t>
            </a:r>
            <a:r>
              <a:rPr lang="tr-TR" dirty="0" smtClean="0"/>
              <a:t> direkt </a:t>
            </a:r>
            <a:r>
              <a:rPr lang="tr-TR" dirty="0" err="1" smtClean="0"/>
              <a:t>IVF’e</a:t>
            </a:r>
            <a:r>
              <a:rPr lang="tr-TR" dirty="0" smtClean="0"/>
              <a:t> geçilmesini tartışmakta.  </a:t>
            </a:r>
          </a:p>
          <a:p>
            <a:pPr marL="342900" lvl="2" indent="-342900"/>
            <a:r>
              <a:rPr lang="tr-TR" dirty="0" err="1" smtClean="0">
                <a:hlinkClick r:id="rId2"/>
              </a:rPr>
              <a:t>Practice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Committee</a:t>
            </a:r>
            <a:r>
              <a:rPr lang="tr-TR" dirty="0" smtClean="0">
                <a:hlinkClick r:id="rId2"/>
              </a:rPr>
              <a:t> of </a:t>
            </a:r>
            <a:r>
              <a:rPr lang="tr-TR" dirty="0" err="1" smtClean="0">
                <a:hlinkClick r:id="rId2"/>
              </a:rPr>
              <a:t>American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Society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for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Reproductive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Medicine</a:t>
            </a:r>
            <a:r>
              <a:rPr lang="tr-TR" dirty="0" smtClean="0">
                <a:hlinkClick r:id="rId2"/>
              </a:rPr>
              <a:t>. </a:t>
            </a:r>
            <a:r>
              <a:rPr lang="tr-TR" dirty="0" err="1" smtClean="0">
                <a:hlinkClick r:id="rId2"/>
              </a:rPr>
              <a:t>Fertil</a:t>
            </a:r>
            <a:r>
              <a:rPr lang="tr-TR" dirty="0" smtClean="0">
                <a:hlinkClick r:id="rId2"/>
              </a:rPr>
              <a:t> Steril 2012</a:t>
            </a:r>
            <a:endParaRPr lang="tr-TR" dirty="0" smtClean="0"/>
          </a:p>
          <a:p>
            <a:r>
              <a:rPr lang="tr-TR" dirty="0" smtClean="0"/>
              <a:t>FASST çalışmasında </a:t>
            </a:r>
            <a:r>
              <a:rPr lang="tr-TR" dirty="0" err="1" smtClean="0"/>
              <a:t>Gn</a:t>
            </a:r>
            <a:r>
              <a:rPr lang="tr-TR" dirty="0" smtClean="0"/>
              <a:t>+IUI  ihmal edilip direkt IVF yapılan olgularda CC+IUI için 3 </a:t>
            </a:r>
            <a:r>
              <a:rPr lang="tr-TR" dirty="0" err="1" smtClean="0"/>
              <a:t>siklusta</a:t>
            </a:r>
            <a:r>
              <a:rPr lang="tr-TR" dirty="0" smtClean="0"/>
              <a:t>  %26 gebelik oranı verilmiş ve </a:t>
            </a:r>
            <a:r>
              <a:rPr lang="tr-TR" dirty="0" err="1" smtClean="0"/>
              <a:t>Gn</a:t>
            </a:r>
            <a:r>
              <a:rPr lang="tr-TR" dirty="0" smtClean="0"/>
              <a:t>+IUI atlanan grupta gebeliğe ulaşma süresi daha kısa olarak bildirilmiş (</a:t>
            </a:r>
            <a:r>
              <a:rPr lang="en-US" dirty="0" smtClean="0"/>
              <a:t>8 </a:t>
            </a:r>
            <a:r>
              <a:rPr lang="en-US" dirty="0" err="1" smtClean="0"/>
              <a:t>ve</a:t>
            </a:r>
            <a:r>
              <a:rPr lang="en-US" dirty="0" smtClean="0"/>
              <a:t> 11 </a:t>
            </a:r>
            <a:r>
              <a:rPr lang="tr-TR" dirty="0" smtClean="0"/>
              <a:t> ay),  ancak çoğul gebelik oranları farklı değil.</a:t>
            </a:r>
          </a:p>
          <a:p>
            <a:r>
              <a:rPr lang="tr-TR" dirty="0" smtClean="0"/>
              <a:t>Hızlı IVF uygulanan grupta maliyet 2624 dolar daha ucuz</a:t>
            </a:r>
          </a:p>
          <a:p>
            <a:pPr lvl="2"/>
            <a:r>
              <a:rPr lang="tr-TR" dirty="0" err="1">
                <a:hlinkClick r:id="rId3"/>
              </a:rPr>
              <a:t>Reindollar</a:t>
            </a:r>
            <a:r>
              <a:rPr lang="tr-TR" dirty="0">
                <a:hlinkClick r:id="rId3"/>
              </a:rPr>
              <a:t> RH</a:t>
            </a:r>
            <a:r>
              <a:rPr lang="tr-TR" dirty="0" smtClean="0">
                <a:hlinkClick r:id="rId3"/>
              </a:rPr>
              <a:t>, </a:t>
            </a:r>
            <a:r>
              <a:rPr lang="tr-TR" dirty="0" err="1">
                <a:hlinkClick r:id="rId3"/>
              </a:rPr>
              <a:t>Fertil</a:t>
            </a:r>
            <a:r>
              <a:rPr lang="tr-TR" dirty="0">
                <a:hlinkClick r:id="rId3"/>
              </a:rPr>
              <a:t> Steril </a:t>
            </a:r>
            <a:r>
              <a:rPr lang="tr-TR" dirty="0" smtClean="0">
                <a:hlinkClick r:id="rId3"/>
              </a:rPr>
              <a:t>2010.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12776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624"/>
            <a:ext cx="8424936" cy="19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95536" y="4869160"/>
            <a:ext cx="8280920" cy="7200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Ov. İndüksiyonunda optimal </a:t>
            </a:r>
            <a:r>
              <a:rPr lang="tr-TR" dirty="0" err="1" smtClean="0"/>
              <a:t>folikül</a:t>
            </a:r>
            <a:r>
              <a:rPr lang="tr-TR" dirty="0" smtClean="0"/>
              <a:t> sayısı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484984"/>
          </a:xfrm>
        </p:spPr>
        <p:txBody>
          <a:bodyPr>
            <a:normAutofit/>
          </a:bodyPr>
          <a:lstStyle/>
          <a:p>
            <a:r>
              <a:rPr lang="tr-TR" dirty="0" smtClean="0"/>
              <a:t>İkiden fazla </a:t>
            </a:r>
            <a:r>
              <a:rPr lang="tr-TR" dirty="0" err="1" smtClean="0"/>
              <a:t>folikül</a:t>
            </a:r>
            <a:r>
              <a:rPr lang="tr-TR" dirty="0" smtClean="0"/>
              <a:t> varlığında çoğul gebelik için 2, 3, ve 4 </a:t>
            </a:r>
            <a:r>
              <a:rPr lang="tr-TR" dirty="0" err="1" smtClean="0"/>
              <a:t>folikül</a:t>
            </a:r>
            <a:r>
              <a:rPr lang="tr-TR" dirty="0" smtClean="0"/>
              <a:t> için %</a:t>
            </a:r>
            <a:r>
              <a:rPr lang="en-US" dirty="0" smtClean="0"/>
              <a:t>6, </a:t>
            </a:r>
            <a:r>
              <a:rPr lang="tr-TR" dirty="0" smtClean="0"/>
              <a:t>%</a:t>
            </a:r>
            <a:r>
              <a:rPr lang="en-US" dirty="0" smtClean="0"/>
              <a:t>14 </a:t>
            </a:r>
            <a:r>
              <a:rPr lang="tr-TR" dirty="0" smtClean="0"/>
              <a:t>ve </a:t>
            </a:r>
            <a:r>
              <a:rPr lang="en-US" dirty="0" smtClean="0"/>
              <a:t>%10</a:t>
            </a:r>
            <a:r>
              <a:rPr lang="tr-TR" dirty="0" smtClean="0"/>
              <a:t> artmakta</a:t>
            </a:r>
            <a:r>
              <a:rPr lang="en-US" dirty="0" smtClean="0"/>
              <a:t>. </a:t>
            </a:r>
            <a:r>
              <a:rPr lang="tr-TR" dirty="0" smtClean="0"/>
              <a:t>Çoğul gebelik için mutlak risk artışı </a:t>
            </a:r>
            <a:r>
              <a:rPr lang="tr-TR" dirty="0" err="1" smtClean="0"/>
              <a:t>monofoliküler</a:t>
            </a:r>
            <a:r>
              <a:rPr lang="tr-TR" dirty="0" smtClean="0"/>
              <a:t> gelişimde %0.3, </a:t>
            </a:r>
            <a:r>
              <a:rPr lang="tr-TR" dirty="0" err="1" smtClean="0"/>
              <a:t>multifoliküler</a:t>
            </a:r>
            <a:r>
              <a:rPr lang="tr-TR" dirty="0" smtClean="0"/>
              <a:t> gelişimde </a:t>
            </a:r>
            <a:r>
              <a:rPr lang="en-US" dirty="0" smtClean="0"/>
              <a:t>%2.8 </a:t>
            </a:r>
            <a:r>
              <a:rPr lang="tr-TR" dirty="0" smtClean="0"/>
              <a:t>fazla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van </a:t>
            </a:r>
            <a:r>
              <a:rPr lang="en-US" sz="2000" dirty="0" err="1" smtClean="0">
                <a:solidFill>
                  <a:srgbClr val="00B0F0"/>
                </a:solidFill>
              </a:rPr>
              <a:t>Rumste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smtClean="0">
                <a:solidFill>
                  <a:srgbClr val="00B0F0"/>
                </a:solidFill>
              </a:rPr>
              <a:t> 2008.</a:t>
            </a:r>
            <a:endParaRPr lang="tr-TR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16323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0546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zaman IVF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800" dirty="0" smtClean="0"/>
              <a:t>Kadın yaşı ön plana geçiyor</a:t>
            </a:r>
          </a:p>
          <a:p>
            <a:r>
              <a:rPr lang="tr-TR" sz="2800" dirty="0" smtClean="0"/>
              <a:t>IVF kullanımı basamaklandırılmış tedavi </a:t>
            </a:r>
            <a:r>
              <a:rPr lang="tr-TR" sz="2800" dirty="0" err="1" smtClean="0"/>
              <a:t>modalitelerinde</a:t>
            </a:r>
            <a:r>
              <a:rPr lang="tr-TR" sz="2800" dirty="0" smtClean="0"/>
              <a:t>  üç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</a:t>
            </a:r>
            <a:r>
              <a:rPr lang="tr-TR" sz="2800" dirty="0" err="1" smtClean="0"/>
              <a:t>Gn</a:t>
            </a:r>
            <a:r>
              <a:rPr lang="tr-TR" sz="2800" dirty="0" smtClean="0"/>
              <a:t>+IUI tedavisi sonrasında gebe kalamayan olgularda IVF önerilmesinin uygun olduğu bildirilmiş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tr-TR" sz="2000" dirty="0" err="1" smtClean="0">
                <a:hlinkClick r:id="rId2"/>
              </a:rPr>
              <a:t>Pandian</a:t>
            </a:r>
            <a:r>
              <a:rPr lang="tr-TR" sz="2000" dirty="0" smtClean="0">
                <a:hlinkClick r:id="rId2"/>
              </a:rPr>
              <a:t> Z, </a:t>
            </a:r>
            <a:r>
              <a:rPr lang="tr-TR" sz="2000" dirty="0" err="1" smtClean="0">
                <a:hlinkClick r:id="rId2"/>
              </a:rPr>
              <a:t>Cochrane</a:t>
            </a:r>
            <a:r>
              <a:rPr lang="tr-TR" sz="2000" dirty="0" smtClean="0">
                <a:hlinkClick r:id="rId2"/>
              </a:rPr>
              <a:t> </a:t>
            </a:r>
            <a:r>
              <a:rPr lang="tr-TR" sz="2000" dirty="0" err="1" smtClean="0">
                <a:hlinkClick r:id="rId2"/>
              </a:rPr>
              <a:t>Database</a:t>
            </a:r>
            <a:r>
              <a:rPr lang="tr-TR" sz="2000" dirty="0" smtClean="0">
                <a:hlinkClick r:id="rId2"/>
              </a:rPr>
              <a:t> </a:t>
            </a:r>
            <a:r>
              <a:rPr lang="tr-TR" sz="2000" dirty="0" err="1" smtClean="0">
                <a:hlinkClick r:id="rId2"/>
              </a:rPr>
              <a:t>Syst</a:t>
            </a:r>
            <a:r>
              <a:rPr lang="tr-TR" sz="2000" dirty="0" smtClean="0">
                <a:hlinkClick r:id="rId2"/>
              </a:rPr>
              <a:t> </a:t>
            </a:r>
            <a:r>
              <a:rPr lang="tr-TR" sz="2000" dirty="0" err="1" smtClean="0">
                <a:hlinkClick r:id="rId2"/>
              </a:rPr>
              <a:t>Rev</a:t>
            </a:r>
            <a:r>
              <a:rPr lang="tr-TR" sz="2000" dirty="0" smtClean="0">
                <a:hlinkClick r:id="rId2"/>
              </a:rPr>
              <a:t> 2012</a:t>
            </a:r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dirty="0" smtClean="0"/>
              <a:t>IVF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68552"/>
          </a:xfrm>
        </p:spPr>
        <p:txBody>
          <a:bodyPr>
            <a:noAutofit/>
          </a:bodyPr>
          <a:lstStyle/>
          <a:p>
            <a:r>
              <a:rPr lang="tr-TR" sz="2400" dirty="0" smtClean="0"/>
              <a:t>Geniş </a:t>
            </a:r>
            <a:r>
              <a:rPr lang="tr-TR" sz="2800" dirty="0" smtClean="0"/>
              <a:t>bir </a:t>
            </a:r>
            <a:r>
              <a:rPr lang="tr-TR" sz="2800" dirty="0" err="1" smtClean="0"/>
              <a:t>cohort</a:t>
            </a:r>
            <a:r>
              <a:rPr lang="tr-TR" sz="2800" dirty="0" smtClean="0"/>
              <a:t> çalışmada </a:t>
            </a:r>
            <a:r>
              <a:rPr lang="tr-TR" sz="2800" dirty="0" err="1" smtClean="0"/>
              <a:t>Gn</a:t>
            </a:r>
            <a:r>
              <a:rPr lang="tr-TR" sz="2800" dirty="0" smtClean="0"/>
              <a:t>+IUI </a:t>
            </a:r>
            <a:r>
              <a:rPr lang="tr-TR" sz="2800" dirty="0" err="1" smtClean="0"/>
              <a:t>siklus</a:t>
            </a:r>
            <a:r>
              <a:rPr lang="tr-TR" sz="2800" dirty="0" smtClean="0"/>
              <a:t> başı gebelik %</a:t>
            </a:r>
            <a:r>
              <a:rPr lang="en-US" sz="2800" dirty="0" smtClean="0"/>
              <a:t>15.7</a:t>
            </a:r>
            <a:r>
              <a:rPr lang="tr-TR" sz="2800" dirty="0" smtClean="0"/>
              <a:t> ve hasta başına %</a:t>
            </a:r>
            <a:r>
              <a:rPr lang="en-US" sz="2800" dirty="0" smtClean="0"/>
              <a:t>29.8</a:t>
            </a:r>
            <a:r>
              <a:rPr lang="tr-TR" sz="2800" dirty="0" smtClean="0"/>
              <a:t>, IVF yapılanlarda %</a:t>
            </a:r>
            <a:r>
              <a:rPr lang="en-US" sz="2800" dirty="0" smtClean="0"/>
              <a:t>36.7</a:t>
            </a:r>
            <a:r>
              <a:rPr lang="tr-TR" sz="2800" dirty="0" smtClean="0"/>
              <a:t> olarak bildirilmiş</a:t>
            </a:r>
            <a:endParaRPr lang="en-US" sz="2800" dirty="0" smtClean="0"/>
          </a:p>
          <a:p>
            <a:pPr marL="800100" lvl="3" indent="-342900"/>
            <a:r>
              <a:rPr lang="tr-TR" dirty="0" err="1" smtClean="0">
                <a:hlinkClick r:id="rId2"/>
              </a:rPr>
              <a:t>Aboulghar</a:t>
            </a:r>
            <a:r>
              <a:rPr lang="tr-TR" dirty="0" smtClean="0">
                <a:hlinkClick r:id="rId2"/>
              </a:rPr>
              <a:t> MA, </a:t>
            </a:r>
            <a:r>
              <a:rPr lang="tr-TR" dirty="0" err="1" smtClean="0">
                <a:hlinkClick r:id="rId2"/>
              </a:rPr>
              <a:t>Am</a:t>
            </a:r>
            <a:r>
              <a:rPr lang="tr-TR" dirty="0" smtClean="0">
                <a:hlinkClick r:id="rId2"/>
              </a:rPr>
              <a:t> J </a:t>
            </a:r>
            <a:r>
              <a:rPr lang="tr-TR" dirty="0" err="1" smtClean="0">
                <a:hlinkClick r:id="rId2"/>
              </a:rPr>
              <a:t>Obstet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Gynecol</a:t>
            </a:r>
            <a:r>
              <a:rPr lang="tr-TR" dirty="0" smtClean="0">
                <a:hlinkClick r:id="rId2"/>
              </a:rPr>
              <a:t> 1999</a:t>
            </a:r>
            <a:endParaRPr lang="tr-TR" dirty="0" smtClean="0"/>
          </a:p>
          <a:p>
            <a:r>
              <a:rPr lang="en-US" sz="2800" dirty="0" smtClean="0"/>
              <a:t>2012 Cochrane </a:t>
            </a:r>
            <a:r>
              <a:rPr lang="tr-TR" sz="2800" dirty="0" smtClean="0"/>
              <a:t>incelemesi IVF ‘in  açıklanamayan </a:t>
            </a:r>
            <a:r>
              <a:rPr lang="tr-TR" sz="2800" dirty="0" err="1" smtClean="0"/>
              <a:t>infertilitede</a:t>
            </a:r>
            <a:r>
              <a:rPr lang="tr-TR" sz="2800" dirty="0" smtClean="0"/>
              <a:t> canlı doğum oranını bekleme yaklaşımına göre </a:t>
            </a:r>
            <a:r>
              <a:rPr lang="en-US" sz="2800" dirty="0" smtClean="0"/>
              <a:t> </a:t>
            </a:r>
            <a:r>
              <a:rPr lang="tr-TR" sz="2800" dirty="0" smtClean="0"/>
              <a:t>anlamlı olarak artırdığı gösterilmiş  (%</a:t>
            </a:r>
            <a:r>
              <a:rPr lang="en-US" sz="2800" dirty="0" smtClean="0"/>
              <a:t>45.8 </a:t>
            </a:r>
            <a:r>
              <a:rPr lang="en-US" sz="2800" dirty="0" err="1" smtClean="0"/>
              <a:t>vs</a:t>
            </a:r>
            <a:r>
              <a:rPr lang="en-US" sz="2800" dirty="0" smtClean="0"/>
              <a:t> 3.7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Diğer tedavilerle karşılaştırmaları heterojen gruplar içerdiğinden sağlıklı rakamlar vermek güç</a:t>
            </a:r>
            <a:r>
              <a:rPr lang="en-US" sz="2800" dirty="0" smtClean="0"/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1044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38-42 yaş aralığı </a:t>
            </a:r>
          </a:p>
          <a:p>
            <a:r>
              <a:rPr lang="en-US" dirty="0" smtClean="0"/>
              <a:t>CC/IUI , FSH/IUI</a:t>
            </a:r>
            <a:r>
              <a:rPr lang="tr-TR" dirty="0" smtClean="0"/>
              <a:t> ve direkt </a:t>
            </a:r>
            <a:r>
              <a:rPr lang="en-US" dirty="0" smtClean="0"/>
              <a:t>IVF</a:t>
            </a:r>
            <a:r>
              <a:rPr lang="tr-TR" dirty="0" smtClean="0"/>
              <a:t> karşılaştırılmış r</a:t>
            </a:r>
            <a:r>
              <a:rPr lang="en-US" dirty="0" err="1" smtClean="0"/>
              <a:t>andomize</a:t>
            </a:r>
            <a:r>
              <a:rPr lang="en-US" dirty="0" smtClean="0"/>
              <a:t> </a:t>
            </a:r>
            <a:r>
              <a:rPr lang="tr-TR" dirty="0" smtClean="0"/>
              <a:t> çalışma</a:t>
            </a:r>
          </a:p>
          <a:p>
            <a:r>
              <a:rPr lang="tr-TR" dirty="0" smtClean="0"/>
              <a:t>İki </a:t>
            </a:r>
            <a:r>
              <a:rPr lang="tr-TR" dirty="0" err="1" smtClean="0"/>
              <a:t>siklus</a:t>
            </a:r>
            <a:r>
              <a:rPr lang="tr-TR" dirty="0" smtClean="0"/>
              <a:t> CC veya FSH+IUI sonrası 6 </a:t>
            </a:r>
            <a:r>
              <a:rPr lang="tr-TR" dirty="0" err="1" smtClean="0"/>
              <a:t>siklusa</a:t>
            </a:r>
            <a:r>
              <a:rPr lang="tr-TR" dirty="0" smtClean="0"/>
              <a:t> kadar IVF)</a:t>
            </a:r>
            <a:endParaRPr lang="en-US" dirty="0" smtClean="0"/>
          </a:p>
          <a:p>
            <a:r>
              <a:rPr lang="tr-TR" dirty="0" smtClean="0"/>
              <a:t>Kümülatif gebelik oranları </a:t>
            </a:r>
            <a:r>
              <a:rPr lang="en-US" dirty="0" smtClean="0"/>
              <a:t> %21.6, %17.3</a:t>
            </a:r>
            <a:r>
              <a:rPr lang="tr-TR" dirty="0" smtClean="0"/>
              <a:t> </a:t>
            </a:r>
          </a:p>
          <a:p>
            <a:r>
              <a:rPr lang="tr-TR" dirty="0" smtClean="0"/>
              <a:t>Canlı doğumların </a:t>
            </a:r>
            <a:r>
              <a:rPr lang="en-US" dirty="0" smtClean="0"/>
              <a:t>%84.2</a:t>
            </a:r>
            <a:r>
              <a:rPr lang="tr-TR" dirty="0" smtClean="0"/>
              <a:t>’si  IVF koluna ait ve </a:t>
            </a:r>
            <a:r>
              <a:rPr lang="en-US" dirty="0" smtClean="0"/>
              <a:t>%36</a:t>
            </a:r>
            <a:r>
              <a:rPr lang="tr-TR" dirty="0" smtClean="0"/>
              <a:t> daha az tedavi </a:t>
            </a:r>
            <a:r>
              <a:rPr lang="tr-TR" dirty="0" err="1" smtClean="0"/>
              <a:t>siklusu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968552" cy="172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333375"/>
            <a:ext cx="6762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89138"/>
            <a:ext cx="67691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39750" y="5734050"/>
            <a:ext cx="8135938" cy="6477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954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96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1359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351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Dikdörtgen 5"/>
          <p:cNvSpPr>
            <a:spLocks noChangeArrowheads="1"/>
          </p:cNvSpPr>
          <p:nvPr/>
        </p:nvSpPr>
        <p:spPr bwMode="auto">
          <a:xfrm>
            <a:off x="5148263" y="6424613"/>
            <a:ext cx="367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i="1">
                <a:solidFill>
                  <a:srgbClr val="FF0000"/>
                </a:solidFill>
                <a:latin typeface="Calibri" pitchFamily="34" charset="0"/>
              </a:rPr>
              <a:t>Pashayan, BMC Health Services Research 2006</a:t>
            </a:r>
            <a:endParaRPr lang="tr-TR" sz="1400" b="1" i="1" u="sng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4292600"/>
            <a:ext cx="9144000" cy="649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8937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Eve götürülecek mesajlar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Ekspektan</a:t>
            </a:r>
            <a:r>
              <a:rPr lang="tr-TR" dirty="0" smtClean="0"/>
              <a:t> yaklaşım kadın yaşı 32 altında olduğunda düşünülmelidir. </a:t>
            </a:r>
          </a:p>
          <a:p>
            <a:r>
              <a:rPr lang="tr-TR" dirty="0" err="1" smtClean="0"/>
              <a:t>Klomifen</a:t>
            </a:r>
            <a:r>
              <a:rPr lang="tr-TR" dirty="0" smtClean="0"/>
              <a:t> </a:t>
            </a:r>
            <a:r>
              <a:rPr lang="tr-TR" dirty="0" err="1" smtClean="0"/>
              <a:t>sitrat</a:t>
            </a:r>
            <a:r>
              <a:rPr lang="tr-TR" dirty="0" smtClean="0"/>
              <a:t> tedavisi halen tartışmalı</a:t>
            </a:r>
          </a:p>
          <a:p>
            <a:r>
              <a:rPr lang="tr-TR" dirty="0" smtClean="0"/>
              <a:t>Özellikle 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CC için bireyselleştirilmiş dozlar ve uygulamalar etkili olabilir</a:t>
            </a:r>
          </a:p>
          <a:p>
            <a:r>
              <a:rPr lang="tr-TR" dirty="0" smtClean="0"/>
              <a:t>Ülkemiz gerçekleri göz önünde bulundurulduğunda maliyet açısından halen en efektif olanı</a:t>
            </a:r>
          </a:p>
          <a:p>
            <a:r>
              <a:rPr lang="tr-TR" dirty="0" err="1" smtClean="0"/>
              <a:t>Gonadotropinlerle</a:t>
            </a:r>
            <a:r>
              <a:rPr lang="tr-TR" dirty="0" smtClean="0"/>
              <a:t> yapılacak olan </a:t>
            </a:r>
            <a:r>
              <a:rPr lang="tr-TR" dirty="0" err="1" smtClean="0"/>
              <a:t>süperovulasyon</a:t>
            </a:r>
            <a:r>
              <a:rPr lang="tr-TR" dirty="0" smtClean="0"/>
              <a:t> rejimleri oral ajanlara göre üstünlük göstermektedir.</a:t>
            </a:r>
          </a:p>
          <a:p>
            <a:r>
              <a:rPr lang="tr-TR" dirty="0" smtClean="0"/>
              <a:t>Bu nedenle </a:t>
            </a:r>
            <a:r>
              <a:rPr lang="tr-TR" dirty="0" err="1" smtClean="0"/>
              <a:t>infertil</a:t>
            </a:r>
            <a:r>
              <a:rPr lang="tr-TR" dirty="0" smtClean="0"/>
              <a:t> çifte ayrıntılı bilgilendirme yapılmalı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IUI KOH protokollerine eklenmelidir, tek başına uygulaması her ne kadar  etkili gibi görünse de mümkünse </a:t>
            </a:r>
            <a:r>
              <a:rPr lang="tr-TR" dirty="0" err="1" smtClean="0"/>
              <a:t>gonadotropinle</a:t>
            </a:r>
            <a:r>
              <a:rPr lang="tr-TR" dirty="0" smtClean="0"/>
              <a:t> birlikte gebelik şansını anlamlı artırmakta</a:t>
            </a:r>
          </a:p>
          <a:p>
            <a:r>
              <a:rPr lang="tr-TR" dirty="0" smtClean="0"/>
              <a:t>Tek sefer IUI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Gonadotropinli</a:t>
            </a:r>
            <a:r>
              <a:rPr lang="tr-TR" dirty="0" smtClean="0"/>
              <a:t> </a:t>
            </a:r>
            <a:r>
              <a:rPr lang="tr-TR" dirty="0" err="1" smtClean="0"/>
              <a:t>sikluslarda</a:t>
            </a:r>
            <a:r>
              <a:rPr lang="tr-TR" dirty="0" smtClean="0"/>
              <a:t> </a:t>
            </a:r>
            <a:r>
              <a:rPr lang="tr-TR" dirty="0" err="1" smtClean="0"/>
              <a:t>Luteal</a:t>
            </a:r>
            <a:r>
              <a:rPr lang="tr-TR" dirty="0" smtClean="0"/>
              <a:t> destek</a:t>
            </a:r>
          </a:p>
          <a:p>
            <a:r>
              <a:rPr lang="tr-TR" dirty="0" err="1" smtClean="0"/>
              <a:t>Süperovulasyon</a:t>
            </a:r>
            <a:r>
              <a:rPr lang="tr-TR" dirty="0" smtClean="0"/>
              <a:t> rejimleri maksimum 3 </a:t>
            </a:r>
            <a:r>
              <a:rPr lang="tr-TR" dirty="0" err="1" smtClean="0"/>
              <a:t>siklus</a:t>
            </a:r>
            <a:endParaRPr lang="tr-TR" dirty="0" smtClean="0"/>
          </a:p>
          <a:p>
            <a:r>
              <a:rPr lang="tr-TR" dirty="0" smtClean="0"/>
              <a:t>37 yaş üzerinde ilk seçenek IVF önerilebilir.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Eve götürülecek mesajlar II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/>
              <a:t>TEŞEKKÜRLER</a:t>
            </a:r>
            <a:endParaRPr lang="tr-TR" sz="6600" dirty="0"/>
          </a:p>
        </p:txBody>
      </p:sp>
      <p:sp>
        <p:nvSpPr>
          <p:cNvPr id="1026" name="AutoShape 2" descr="data:image/jpeg;base64,/9j/4AAQSkZJRgABAQAAAQABAAD/2wCEAAkGBxITEhUUExIWFhMUFxcbGBYYFhoWGxUZGhgXGBsbGBgYHCgiHBslHRcYITEiJSkrLy46FyAzODMsNzQtLisBCgoKDg0OGxAQGzQkHyQsLCwsLCwsLC8sLSwsLCwsLCwvLCwsLCwsLCwsLCwsLCwsLiwsLCwsLCwsLywsLCwsLP/AABEIARcAtQMBIgACEQEDEQH/xAAcAAEAAgMBAQEAAAAAAAAAAAAABgcDBAUCAQj/xABIEAABAwIEAgcDCQUFBwUAAAABAAIDBBEFBhIhMUEHEyJRYXGBFDKRI0JSYnKCobHBFSQzQ1MIkpOisjRjc4PC0dMWFybw8f/EABkBAQADAQEAAAAAAAAAAAAAAAACAwQBBf/EACsRAAICAQQBAwIGAwAAAAAAAAABAhEDBBIhMVETIkEykSNhcYGh8BTB4f/aAAwDAQACEQMRAD8AvFERAERc3MGPU9FCZqiQMYOHMuPJrGjdzj3BAdJcHMGcaCjuKipjY8C/Vg65PD5Nl3etrKtp8w4vjJLaNpoqE7dc42e8c7OG5NuTNtrF67WX+i6gp+1Iw1MvEvl3bfmRHw/vaj4qSg2QlNI+t6YYZX6aSgrKkXtqZGLfgSR62W5NnyvAJGB1BA4fKsufQAn4KTxRtaA1rQ1o4AAADyAXtT9Mr9VlfVWfcck7NPgzoyOJmLiO/a/Vg+hK14cezUDc0UDh3ExD8qgKyUXfTQ9VkCHSLisG9Xgsmnm+BxfbzADgPVwXdy70pYZVkM64wSk26ucdXv3B9ywnw1X8FIFH8zZNo65p66IayNpWWbIPvW7Xk64XHj8HVl8k2BRUfBimI5fkayYuqsMcQGu5xjubf3HAfMJ0utsRva5cKxKKpiZNC8PikF2uHMeR3BHAg7i1lW1RanZtoiLh0IiIAiIgCIiAIiIAiIgOVmjHYqKllqZfdjbcC9i9x2a0X5k2Cq3LuW58VlbiOKbxm/UUtiGhl9iQfmHu4u2JNrBe3yPxvFZGvOrDcPfYM+bLKLtu76VyHHwaAPnEmzlZCN8sqyTrhHljAAAAAALAAWAA4AAcAvSIrigLk5jzFTUUXW1EmkcGtG7nnuY3n+Q52XOz9m0YfC1zWdZPK7TFHe1ztdxtvpFxw4lzRte4rT2KpqKn2quex7wLMY2+iPusDsAPXc3KozZ441z2aNPppZnx0TCn6WKckGSkqooj/NdGHBo73BpJt5XU9palkjGyRuD2PALXNNw4HgQVVZ7vwXIwfHavCC4NYJqBz76L9qK/HQeXkbg2HAklUYNXvdS4NOp0Hpx3Q58l4ItXC8QjqIY5onao5GhzT4HvHI8iPBbS2nnGviFFHNG+KVgfHIC1zTwIP6+PJVrlKpkwTEhQyvLqGrN4Hu+Y8kBt+V72Y7zY7bcK0lEulDAm1WHy7fKQNMsZHEOYCSB9ptx6g8gozjaJwlTLDRRbo0zH7dh8UxN5G/Jy/wDEZYE/eBa77ylKoNIREQBERAEREAREQBR7pAxk0mHVM4NntjLWH67yGM/zOB9FIVWf9oOoLcLa0fzKiNp9GSSfmwIDL0TYSKfDIdu1OOtce/X7vwYGD0UxWng0YbTwtHBsUYHkGBbi0royN2wiIunCrOlyVja7Di/3QJvQkxgH4kLhdS6evbT+2uptUbNLREZete5z7gAbNNgDc7bKb9K+W5KqCKWFpfNSv1hg4vYdOtrfrdhp+6QoJl7HGNxR8jJ4oiaRzA+e4ZG/W15EguDfS1wtcG+yw54fiXXwejp8lYXFP5NvNmTTRl80E1VJURx9a+SSO8LmC+putrbA2BOgnkPArHTVHXUeuUDtxuLrcLWPee7dTjPWaYIsOcTNHI+eEiPRwkc5ttTW3vpub+AVX5Vwqvr6cU0MeiAHS+pdcNDL7tH03crNv3G3FUvHLIlXkvhmWK7fDX8ll9C+r9lR6r26ybT5dYeHhq1fip0tPB8NZTQRwRjsRNDRfibcz4k7nzW4vTSpHkN2wvErAWkHgQQfIiy9rVxSrbDDLK73Y43vPk1pd+iHCC/2dtqWqb9GoG/f8mwforaVT/2doj7FUPPzqi3mRFGT+LlbCzGwIiIAiIgCIiAIiIAoF034cZsJmIFzE6OT0DtLj6Nc4+inqwV1IyWN8Ug1Mka5rgebXAgj4FARvKtWJaKmkHz4Ij66Bf8AG66qq/oyxJ9JV1GETu1dS55gdfiB2i31aQ8Dl2wrQWiLtGWSphERSImvX10cEbpZXtZGwXc5xsAP/vJUjjVQ7HcRijjiMMLGuPWFlnuiJF5HX43LQGje1z42meYYDVY7TU0hLqaCn690V+w6QPeAXDn/AC+Pd4m+hQYzFRYxiLayZrTMYnRSuPZEdiWxm3u2a5o3tfTfuvnnO5bTXgxLhs3sH6LaCF2qQPqHf70jSPutAB9bqFZSxOuoBVSwfK0FNUlk0JN3BuojWzbba1ze1+I5i4YsRjewPie2RruDmkOafUKA0UYw3E9LrPo8Vc5jmuG0cpNwDyLSZCOWz/DeLbStGzNhTinXBZmGYhFURMmhdqjkALT4eI5EcCOVltKp8KqXYLiYobl9FVkOibu50LnuLRtxtqGk94seIN7YV8JKSs8ucHF0FX3TTjnU0PUNPylU7TYcerbZzz69lv31YKonO1dUjFmVFbSSmmppBoa1p0OjY8uaesN23cdLjuO7ZJukMatl09HuA+xUEEBFn6dUn/Ef2nfAm3oFI1EsrdI2H1xDIpdEp4RSjQ8/Z3LXn7JKlqoNIREQBERAEREAREQBVp0tZ/fS2o6Qk1ktrlo1GJrjZoA5yO4AcuPcptmjG2UVLNUybtibcD6Tjs1o83ED1VRdEeCPqZ5cUqu29z39Xfm8++8X5N9xvdv3BdStkZSpWSHo9yC2ktU1Pyla+5LiS7qtXEAni83N3nfcgbcZ2iLQlRmbvsIixVMwYxzzwY1zj5AE/ohwqLMmIVn7flZQ6OudBHDrc3UIWEMke/ja4JHvA8bW4KUQZMoWt+WiFTOSTJNL2nSPPEk32HcBwsuV0Uxa6eeufvPVzPLncSGh2zR4XLj8O4KXPBsbGxtse4qildntabAtls5eA5ego5ZX0+tjJQNUOrVGHD5zdW4PLiuJHCMUqWyE6MNoH6zLe3XysF+w7lG3m7n8COXl/C6+tdU0c+KGN8R0yxCFji+JwBD2SANIDr2t4i/Fb2O1cc8sGBUBtA0htTI08GR9p7A4cTsdR5uIHeq5St7YkMmWKjSVI6mS6A11bLi8zToJLKNrhwjbdvWWPAntW+07wVhLHTQNjY1jGhrGNDWtHBrQLAD0WRaoxUVR5UpbnYREUiJCs2dGtHVgvjaKefiJIxZrjy1sGx8xZ3jyWnkXOdTS1AwzFT8psIKgm4kvs1pefevwDjvcWO6sFQ/pQy0KyjeWt/eIAZInD3tt3MB+sB8Q08lXKFlkJtcMsZFGejfMBrsPgncbyadEni9h0uP3rB33lJlSaAiIgCIiAIiICnenevfNLR4bDu+V4e4eLj1cV/C/WOP2QVP8Gw1lNBFBGOxEwNHjbiT4k3Pqq5wB3tmZKyc7spQ9jPBzbQC3wmPqrTV2NcWUZXzQREVhUFjniD2uYeDmlp8iLH81kRAU/kOv/Z01RhlY8R2drhkedLHA2GxO1nANcPHWOKsCQHSS2ztuyQbgnluof06MjdFSNLQJJJ9IlIF2Mt2hc8ruabHbsldrA8Hw2guYZGtuNy+puCO/S5+n1AVDVOj1tJmk40RbBsKxd0UkbyyldUPLqio1iSeTkGx6DaNjW7AX23ta6+dBWGNEtZMNxHphYfAuc53lcNjUmxDOGHRNJNZE5wBs2MmUk8h8nfmo30A1/ZqINDybtkMmxYNms0k3vrNiR3gFIJWVatQUfa7LeREV55wREQBLXRcLOmYo6GlfK89sgtibzfIQdIHgOJPIArjOpWRv+z6+0FZGPcZUnT5FgH5NCtdVz0E4M6DDeseLOqZDIL8dFgxh9Q0u+8rGWY1hERAEREAREQFI9BQL3V0zvee+PUfEmR5283K2FV/RWOpxHFaU7Fspc0fVEkgv/ddH8VaCvh0Zsn1BERTIBERARXpQpGSYZU6mtJjYXsJF9Lm829xtcepVUZuypSU+F0NVExwnqGw6yXEtJdCZHWaeG45K4OkNpOGVlv6Dz8Bc/gFWedml+C4RGOMhiA8zEW/9SzZvqRpwfSzaynlugkwZ9W6na6djJ9bnuc4ao9djpJ0t7Ok7BTPolpRHhVNYAF4c8m1iS57tz3m1t1DsOmEFFmCmGzYZJtA7myhzGjfwaPirEyJDow6jba37vEfUtBP5phT3MZmtqO6iItJmCIiAKgc3zSPxdoxfWyla8gBjTp6gXIMdrkhxDdZF3bnhYAX8ubmHA4ayB0E7bsdwI2cxw4OaeRB+PA3CjJWicJUyQ0Mkbo2OiLTEWtLCyxaWW7Om21rWtZZ1UHQxictNU1OE1B3hc50XobvDfquDmyAfWcrfWc0hERAEREAREQFL5tf+zsxQ1J2hrGBrzy3Aid8HNhefVWko30xZXNbQExt1T05MjBzcLWkYPNu4HMtatHoszP7bRtD3XngsyTvcLdh/3gPi1ytxv4KcsfkmSIitKQiIgI70huIwyst/Qf8AiLH8FWmI/KUuXYxuHSNvtfcSRNO3h2vgu30vZ5jiZLQRt1SvYBK47Nja8BwDfpPIt4C/M7KMYHiME1TglNFKJPZi8yENcwa3O62w1AE6dNr23WfJzJGjHxFnP6QsTfFW4pC33al0Oo34dWGSCw53OyvvA4tFNAz6MMQ+DGj9F+dOk2pjkxKrfE9r2Oc2zmnUCRFGHWPPtBw9F+lKYWY0dzW/kFOC5ZDJ0jKiIrSoIiIAiIgKjxaT/wCVU2niOqBttxikv/lKvJUNlE+2ZnlmbuyF0zr8iIoxTNPqSCFfKzPs1x6CIi4dCIiAIiIAqbzxlqpwqpdieHC8Lv8AaILEhoJu42H8snfbdh34Xtci+EICIZSzLDXwCaE25PYfejdYEg943uDzuu0ofmPotY6U1OHTuoqk7kMv1T/No92/hcfV5rjHMWO0PZrcP9qjH86DiR3nQCPi1iuWTyUSxP4LJRV3TdMWHk6ZWVELhxDow6x7uy4n4gKW5czJTVzHPpnl7WENddjmWcRe3aAvseSkpJlbi12blThkEh1SQxPd9J0bXH4kJNh0ZjfGGhge1zbsAaQHAglpA2O620XThBcO6J8MjtqjklI/qSGx82s0g/BTkBfURJI6232ERF04EREAUZ6Qsyiho3vB+WkuyEd7yPe8mjtHyA5rezNmWmoYusnfa99DBu+Q9zG/rwHNVnlrA6nH6v2yrGihjNmsBNnAG/VRna4v77+fAfVhKVE4Qtkn6BctGGmfVyCz6mwZfj1Tb2P3nEnxAaVaa8xxhoDWgBoAAAFgANgAOQXpUGkIiIAiIgCIiAIiIAiIgNaroIpRaSJjxuO0xruPHiFVvQlB1dNVxH3oqyRp+6yNv/SVbaqijf8As/HKiB/ZgxK00J4N6651N7ruJd/kHMKUHTIZFcSwURFoMwREQBamLYjHTwyTym0cTS53fYch4ngPNbaqjpMxZ9dUswulcLNOupkPuM0drtu5MYO07x0jjsoydIlGNuiRQ9KWFmLrDO5ptvEY3l4PdYAg+YNvFcV+fcQryY8Jon6Tt7TKBZvK4v8AJgjjuXHj2VsZRjyuJWQRGKafstD52PcJH7DsmUdXqJ4Btr32VuMaAAAAAOAG1lU5suWOKKvy/wBEgdJ7Tik5q5zYllz1YPGxOxeB3dlu/uqzoYmsaGsaGtaLBoAAAHIAcAvaKBYEREAREQBERAEREAREQBERAFF+kHJ7MSp9F9E8Z1Qy/Qf3EjfSdr27geIClCICocBz9JTSexYuwwzs2bORdko4BziO/wCmOyeekqxIJmvaHMc1zXbhzSHAjwI2K2MdwGmrI+rqYWys5ahu097XDdp8QQq8qOiWWncX4XiMtPe56p93MJ828vtNcVYsldlUsV9E/XiWRrWlznBrQLlxIAA7yTwVaPypmhx3xCEeIfp9ezTrMzolraog4lib5AP5cd3D0LwGjz6td9REfSZizP0hvnf7HhDXT1Elx1zRs3ker1bG30zZo43PKR5X6OG0uH1EJeHVdXE9ss25sXtIDWk76ATe/FxuTyAk2Wcq0lAzRTQhl/eee09/2nnc+XAcgu0q3JstjFR6Pzzg+R8UqPZaeShjpoqeVpfUEMbI4NeS67w4ufxdYAWPZN7L9DKseljNNVT1NHTQVIpGTa3SVDmtcG22AOsWsOf2m+uPoizRVVFVWU81V7VHCGujn6sNBu4g20i1jyBPzdtuHDpaSIiHQiIgCIiAIiIAiIgCIiAIiIAiIgCIiAIi1MVxGKnifNM8MijF3OPIfqSbAAbm4CA20VC4xnvFMSe72ImlpQSA64a9/i6SxcD4Mta9iSuLLlvEHgh+ISOB4gyzOB87uVcssIumyyOGclaRb+dMSwSdvUV1RAdDr263tscO4sOpvcVs5SxPBomCChnpmi99DZG6nHhd2o6nHhublVDQZGpmNAk1SO5nUWD0DSNvMlZqjJVE4WEbmnvEjj+DyR+Cr/yoWXLR5Kvg/QiL88U7sUw3t0dU+WFvGGS7xYdzCf8AQWlXFkHN0eJUombZsjezLHf3H2vt3tPEH9QVdGcZK0UThKDqSJKiIpEAiIgCIiAIiIAiIgCIiAIiIAiKK9JWaDh9C+ZtutcRHFfhrdfcjmGgOdb6qAyZuz1RYeLTyXlIu2FnakI5G3Bo8XEBVBmPMdXjb4mGF1PRMdqO5OvucXEAOdbYAbDUTc7LDlrA9jVVR6yeaz7v7Rbfe5v883HlsAu/JV9w9Vky6mrUTdh0blUpfY8xSNjAYxgDGiwA2AAXo1fcFy67EY4iwSOtrNm7E77cbcBuPithkgPAgrC1KrPSW3pGZ8zjzRsrhzXhfFEkb0E9/AriZTxA0GOta02hqy1rm8vlLhpt3iUbeDit5RrNxeyenqmsLupLC6238OQPbcgXAO+/JadLKp15Mesx3jtfB+mkXEylmenxCATQO8HsOzo3fRcP14Hku2vSPJCIiAIiIAiIgCIiAIiIAiIgCpn+0FPrloKf5rnPc4ebo4x+Dnq4aqoZGx0j3BrGNLnOPBrQLkn0C/O+LYrLjOICoDerpqZzRHcXJa1+vf679iRwaNI34mMpKKtkoRcpJIkVa7gAtVecUrY4zeR7WjgLm1/LvXEirJ66T2egYST78zgWtjaeZPL137geI8qGOU+vue3PLDGue/HyeKfAZMWrHxRvDIqdlnSluoBx5AAi5cRbjwYT54q6graF3V1MD3tHuzRAva4eY/Wx8+Kt7BcOpMJpAx0jWMbvJK8hvWPPEnvPIDuACitV0wUpmbFFA+SNzg10jnCO1yBqawgkjf52lbYt/TFWkea5VLc3TZB/244DsRzu8BG7bzutnBsaErje4cLhzXcW7/8Acbq58XfFTwyzvDiyJjnkA7kNBNhfmeA3VcVmXqLFSaqhnMcw98adwf8AeR3BB5agbHxUfZJO1X5lqyzTXN/kfEK4mK0GJUDDJL1UsLS0EgkHtEAbEAjcjkV0KCvbI1p4FwBt5i+xWWeGUeVyjZjzxnx0znsrZMKqWVlN/Dc4Nmh4Ne07kW5c7HkbciQv0Th1ayeKOaN2qOVrXtPe1wuPzX5+zNHqpZfBt/7pB/RWV0G1Ln4TGHfy5JWN+yHlw+Gq3ot2mm5Q5+DzdXjUMnHyT9ERaDKEREAREQBERAEREAREQED6balzMJm07a3xMcR9EyNv6G1vVV/llgjoodI4sDj9p25J9Srdz3ghrKCopx772XZ9thD2f5mhUnkPEWvg6h1xJFqBadjpLj+ROkjlYLNqk3Dg16OSWTk+ZqgY6neXi5YC5u5FncAduPFdaTMNRh2CUL6aKM9a12uUi+hziXN7ItdxFxcn5o2K08w0xdBMwcdBI8bbj42U5yFBFU4NTRyNbJGY3Rvadx2XuHodr35KnC/Zz5LtWvxFXgjrOi6WtiFRVYi+aaSPVFYdhhe27b3v2bkXDA1c7pJwZ1Fg1FSue18zahxuwW1XbOduZtrY2/Hgu/8A+lcVowY8MrW+zuO0dR2jB9hxa7s+Fh5E7rHBk9zZo6zGK8TvY5ojYezG15PZHIHcA6Wtbcje61+rCuDD6cr5N7pbqHmlipIz8rXTxxDy1AknwvpB8yojnXLE+G1kE2Fwz2EI1ujZJK0uaSHdZa+zhpJbsOY3Uu6UcGqZWU9TSDXPRSdYGDcuF2nYDdxBY3sjci9t1jPTNQaRaOoM1heIRi4fzbcuHA3HDkuYKcKO5b3HPxvMMOJ4NUvaNM0LAZYucbmuDue5YS3Y+BGxBUJwZ2qGO30QPUbfmFu47gVU9lZis/7m2YHTACdcgk0s0v4Wa7Ym4uSb2Gy4uW+uhLS5hdG7ewIu0nnYnmoOKUXtL8MnvVo7GcaospyAP4hDSe4WJPxtb1Vy9FGHiHCqQDfrI+tJ8ZSZPw1Aeip7NLA+kee4NcPRw/S6uvo4ffC6I3B/d4ht4NA/Rc0n0fud1t+p+xI0RFpMYREQBERAEREAREQBEUBzR0oU8D+opGGsqzsI4t2tPDtvAPDmBfx08UBKc1Y02ipJqlwuImEgcNTj2WN9XED1VC5Mw5z3PrpjeWZ0jhbYdtxLnW8XXsO6y62cMDxqspZamsma0RN1to472sDd19JtqaLkXLztbZZcB0upIdPumJn+kfjdZdRk9ntNelx3O5fBsVltu9fei3EfZaqXD3m0c5MtOTw1W7bB6C4H1D3haz2EGxXOxmjD2A6+rfG4OjlvYxvG4N1kxT2un0zfnxb48dousiyjee6CnqafqJqltOXOa+N5e1p1MIN2hxF+PI7XCieWul6HqhHXBwnZZvWxt1tnttfS22lx7gLG+1uCy47jTMQDerwSoqiy+h049nY3Va9jc3vpHdwWn03Fnn700S7KOXG0UT2NmkmMr+sdJIQSXFrW8Rys0cSV2RE0HVpaHfSsL/FQBuO43TsaZMKifC0AaIZSZGNGw+c8usByBWpjXSlA6mLqcEzuOlsLgQ5ru9/LSO4Hc7d9uOEm/J1SijT6VcZ9omioYzcBwklt3D3Wnz4/3VpU1EBu7c93ILj5cpHCR0sztU0tyXHjc7/H/sByUkVeabj7EbdNj43P5OdmE/u032CrZ6J33wij8IyPg9w/RUznSqDKYtvu8geg7R/L8VJMk5/lwtkdFiNK+OFtxHM1pNg4l3aAuHjcm7Tcbdk8VfpFUP3Mmudz/RF3otbDsQinjbLDI2SN3BzSCD8PyWytRiCIiAIiIAiIgC5eYsfp6KEzVMgYwbDm57vosbxc7wC85pzBDQ0z6iY9lnBo4vcdmtb4k/Dcqo8uYJPjM/7QxEn2cE9RBc6SL8AOUe254vI324xlJRVs6k26RtPxHE8dJDC6iwy5BI/iTjz+d5CzBffXZTXLeWaWhj0U8Ybt2nnd7/Fzv0FgOQC6zWANDWgNAFgAAA0DYWHDZaOI4S2aN8b5JNLwWnS7SbHjY22229Vknkcv0NUYKJzcbzXSw3ElREzv1OBJ8m8fwVR4XLUieRmGQvqaRzy5gMT2tbfctD3aQ2xuNzba/G6trDMlYZS2LKWLUDcOkHWuv3gyXI9FtYtmWnpm3kkZGOWtwbf7LeJ9FxOK4Ss77u+iEx5Txao/iPgpG7bNBmkHf9X8V1KLoqowdVTJPVO+u8tb6NZY/FxWpP0oQOv1MdTOAbEwwnSPVxBW5g/SZRStF5ww/Rm7BH3vdPxXamulX9+4bUu3f9+xK8MwKlpx8hTxR+LWAE+Ztcrc9obe2oXUFxzpOpImHRIJnng2LtfF/ugfE+Ch82JYzpdXuHVwx6T7OdtUdxfskXtbcudY8wLbIscny/5G6K/4XYH3vbiPzVUY7hsGKmYwRmmxalv1kRIHW6dveFg7lZ+x3bfYhesVznI0wYhTSmWmFo6mn2u3VYgu5h42FybXDeRN8mbZopurxjDZWumprGZgNnOiA7QkZxBaCQb/ADSTyClCLj/f4ZCbTIRlunxCpMjYWskkh96J7hHKN7XANuB2O+x48r9Csx6am7NXRyxP5EizXHwcbD4XTMGY6dlZT4pRO0uf/tEB2c1wsHhzebXtuLja7L8SryZPHKz5rmuANnDiD3gplUXTkiWLJNXUv9lFZKZHiGIsdVSRsjjsWQucB1rr3axt/e3F3d9gLWO14YrhcVQwslY17XcQ4XH4rlz5Fw17g40UQcDfsAx78eDCByUhUJyTradiny5FTV2Xq7CJHVGGSOdEd5Kd13hwH1b9sfB47yrGyDn6nxOPs/J1DBd8JNyB9Jh+czx4jmAuhNGHCx//ABVB0gZcfSyjEKM9XLC7VIGgbHh1gHDe9nDgQb997sWW+JFWTHxaL9RRvo/zU3EaRswAbIDolYPmyAC9vqkEOHmpItBQEREAVW576UKijrXUkFLHI5rWEOfIRq1N1e6ALW35r4iAg2Z6rGcXEXWUrOrjLnNZG9jA4mwJdqmuSACBwtqKlNJWZk0MEOG0zI2gNaNUdgBsAB7QLAWRFyUU+zqk10bIbmlx/gUbNuZFvT5RxuscmE5qf/OpY/s6P1jcvqKPpx8Hd8vJy5shZjlv1lbGP+e9l/8ACiuuaOhjFdfWddSl976nSSPJPedUJv6oikkl0cbb7JI3JmZCwNOJQMA2AZ2dvNsDSuHVdC+JyvL5KuB73cXOfK4nzJYiIkl0G2zxF0I4i0hzammDmkEEOkuCDcEdjvXUqejXHZAQ/EoyCLEdZK0EHiCGsCIu0mLaOF/7H4l/UpP8ST/wr4eg/Ev6lJ/iSf8AhX1EOGJ/Qtim4/dj49a7f4xrps6PsxMADaoWbwHtTz/qbw818RGrCddGxHlPNDeFS0f85h/ONZI8MzYLdsG3e6lN/M6boijsj4JbpeTIG5sbcdRG/wASab8PlG/ktHEmZlOoS0kVpAQW3gIIIseE3iiJsj4G+Xk4uW6DHsN1mmi0CTTrDnQPDtN7bF+3E7iy7pzlmVoLjFFYAk3bFwHlLdEUyJY3RhmGpraV76pjWyslczsbBzdLHA2BNvetx5IiL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28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ITEhUUExIWFhMUFxcbGBYYFhoWGxUZGhgXGBsbGBgYHCgiHBslHRcYITEiJSkrLy46FyAzODMsNzQtLisBCgoKDg0OGxAQGzQkHyQsLCwsLCwsLC8sLSwsLCwsLCwvLCwsLCwsLCwsLCwsLCwsLiwsLCwsLCwsLywsLCwsLP/AABEIARcAtQMBIgACEQEDEQH/xAAcAAEAAgMBAQEAAAAAAAAAAAAABgcDBAUCAQj/xABIEAABAwIEAgcDCQUFBwUAAAABAAIDBBEFBhIhMUEHEyJRYXGBFDKRI0JSYnKCobHBFSQzQ1MIkpOisjRjc4PC0dMWFybw8f/EABkBAQADAQEAAAAAAAAAAAAAAAACAwQBBf/EACsRAAICAQQBAwIGAwAAAAAAAAABAhEDBBIhMVETIkEykSNhcYGh8BTB4f/aAAwDAQACEQMRAD8AvFERAERc3MGPU9FCZqiQMYOHMuPJrGjdzj3BAdJcHMGcaCjuKipjY8C/Vg65PD5Nl3etrKtp8w4vjJLaNpoqE7dc42e8c7OG5NuTNtrF67WX+i6gp+1Iw1MvEvl3bfmRHw/vaj4qSg2QlNI+t6YYZX6aSgrKkXtqZGLfgSR62W5NnyvAJGB1BA4fKsufQAn4KTxRtaA1rQ1o4AAADyAXtT9Mr9VlfVWfcck7NPgzoyOJmLiO/a/Vg+hK14cezUDc0UDh3ExD8qgKyUXfTQ9VkCHSLisG9Xgsmnm+BxfbzADgPVwXdy70pYZVkM64wSk26ucdXv3B9ywnw1X8FIFH8zZNo65p66IayNpWWbIPvW7Xk64XHj8HVl8k2BRUfBimI5fkayYuqsMcQGu5xjubf3HAfMJ0utsRva5cKxKKpiZNC8PikF2uHMeR3BHAg7i1lW1RanZtoiLh0IiIAiIgCIiAIiIAiIgOVmjHYqKllqZfdjbcC9i9x2a0X5k2Cq3LuW58VlbiOKbxm/UUtiGhl9iQfmHu4u2JNrBe3yPxvFZGvOrDcPfYM+bLKLtu76VyHHwaAPnEmzlZCN8sqyTrhHljAAAAAALAAWAA4AAcAvSIrigLk5jzFTUUXW1EmkcGtG7nnuY3n+Q52XOz9m0YfC1zWdZPK7TFHe1ztdxtvpFxw4lzRte4rT2KpqKn2quex7wLMY2+iPusDsAPXc3KozZ441z2aNPppZnx0TCn6WKckGSkqooj/NdGHBo73BpJt5XU9palkjGyRuD2PALXNNw4HgQVVZ7vwXIwfHavCC4NYJqBz76L9qK/HQeXkbg2HAklUYNXvdS4NOp0Hpx3Q58l4ItXC8QjqIY5onao5GhzT4HvHI8iPBbS2nnGviFFHNG+KVgfHIC1zTwIP6+PJVrlKpkwTEhQyvLqGrN4Hu+Y8kBt+V72Y7zY7bcK0lEulDAm1WHy7fKQNMsZHEOYCSB9ptx6g8gozjaJwlTLDRRbo0zH7dh8UxN5G/Jy/wDEZYE/eBa77ylKoNIREQBERAEREAREQBR7pAxk0mHVM4NntjLWH67yGM/zOB9FIVWf9oOoLcLa0fzKiNp9GSSfmwIDL0TYSKfDIdu1OOtce/X7vwYGD0UxWng0YbTwtHBsUYHkGBbi0royN2wiIunCrOlyVja7Di/3QJvQkxgH4kLhdS6evbT+2uptUbNLREZete5z7gAbNNgDc7bKb9K+W5KqCKWFpfNSv1hg4vYdOtrfrdhp+6QoJl7HGNxR8jJ4oiaRzA+e4ZG/W15EguDfS1wtcG+yw54fiXXwejp8lYXFP5NvNmTTRl80E1VJURx9a+SSO8LmC+putrbA2BOgnkPArHTVHXUeuUDtxuLrcLWPee7dTjPWaYIsOcTNHI+eEiPRwkc5ttTW3vpub+AVX5Vwqvr6cU0MeiAHS+pdcNDL7tH03crNv3G3FUvHLIlXkvhmWK7fDX8ll9C+r9lR6r26ybT5dYeHhq1fip0tPB8NZTQRwRjsRNDRfibcz4k7nzW4vTSpHkN2wvErAWkHgQQfIiy9rVxSrbDDLK73Y43vPk1pd+iHCC/2dtqWqb9GoG/f8mwforaVT/2doj7FUPPzqi3mRFGT+LlbCzGwIiIAiIgCIiAIiIAoF034cZsJmIFzE6OT0DtLj6Nc4+inqwV1IyWN8Ug1Mka5rgebXAgj4FARvKtWJaKmkHz4Ij66Bf8AG66qq/oyxJ9JV1GETu1dS55gdfiB2i31aQ8Dl2wrQWiLtGWSphERSImvX10cEbpZXtZGwXc5xsAP/vJUjjVQ7HcRijjiMMLGuPWFlnuiJF5HX43LQGje1z42meYYDVY7TU0hLqaCn690V+w6QPeAXDn/AC+Pd4m+hQYzFRYxiLayZrTMYnRSuPZEdiWxm3u2a5o3tfTfuvnnO5bTXgxLhs3sH6LaCF2qQPqHf70jSPutAB9bqFZSxOuoBVSwfK0FNUlk0JN3BuojWzbba1ze1+I5i4YsRjewPie2RruDmkOafUKA0UYw3E9LrPo8Vc5jmuG0cpNwDyLSZCOWz/DeLbStGzNhTinXBZmGYhFURMmhdqjkALT4eI5EcCOVltKp8KqXYLiYobl9FVkOibu50LnuLRtxtqGk94seIN7YV8JKSs8ucHF0FX3TTjnU0PUNPylU7TYcerbZzz69lv31YKonO1dUjFmVFbSSmmppBoa1p0OjY8uaesN23cdLjuO7ZJukMatl09HuA+xUEEBFn6dUn/Ef2nfAm3oFI1EsrdI2H1xDIpdEp4RSjQ8/Z3LXn7JKlqoNIREQBERAEREAREQBVp0tZ/fS2o6Qk1ktrlo1GJrjZoA5yO4AcuPcptmjG2UVLNUybtibcD6Tjs1o83ED1VRdEeCPqZ5cUqu29z39Xfm8++8X5N9xvdv3BdStkZSpWSHo9yC2ktU1Pyla+5LiS7qtXEAni83N3nfcgbcZ2iLQlRmbvsIixVMwYxzzwY1zj5AE/ohwqLMmIVn7flZQ6OudBHDrc3UIWEMke/ja4JHvA8bW4KUQZMoWt+WiFTOSTJNL2nSPPEk32HcBwsuV0Uxa6eeufvPVzPLncSGh2zR4XLj8O4KXPBsbGxtse4qildntabAtls5eA5ego5ZX0+tjJQNUOrVGHD5zdW4PLiuJHCMUqWyE6MNoH6zLe3XysF+w7lG3m7n8COXl/C6+tdU0c+KGN8R0yxCFji+JwBD2SANIDr2t4i/Fb2O1cc8sGBUBtA0htTI08GR9p7A4cTsdR5uIHeq5St7YkMmWKjSVI6mS6A11bLi8zToJLKNrhwjbdvWWPAntW+07wVhLHTQNjY1jGhrGNDWtHBrQLAD0WRaoxUVR5UpbnYREUiJCs2dGtHVgvjaKefiJIxZrjy1sGx8xZ3jyWnkXOdTS1AwzFT8psIKgm4kvs1pefevwDjvcWO6sFQ/pQy0KyjeWt/eIAZInD3tt3MB+sB8Q08lXKFlkJtcMsZFGejfMBrsPgncbyadEni9h0uP3rB33lJlSaAiIgCIiAIiICnenevfNLR4bDu+V4e4eLj1cV/C/WOP2QVP8Gw1lNBFBGOxEwNHjbiT4k3Pqq5wB3tmZKyc7spQ9jPBzbQC3wmPqrTV2NcWUZXzQREVhUFjniD2uYeDmlp8iLH81kRAU/kOv/Z01RhlY8R2drhkedLHA2GxO1nANcPHWOKsCQHSS2ztuyQbgnluof06MjdFSNLQJJJ9IlIF2Mt2hc8ruabHbsldrA8Hw2guYZGtuNy+puCO/S5+n1AVDVOj1tJmk40RbBsKxd0UkbyyldUPLqio1iSeTkGx6DaNjW7AX23ta6+dBWGNEtZMNxHphYfAuc53lcNjUmxDOGHRNJNZE5wBs2MmUk8h8nfmo30A1/ZqINDybtkMmxYNms0k3vrNiR3gFIJWVatQUfa7LeREV55wREQBLXRcLOmYo6GlfK89sgtibzfIQdIHgOJPIArjOpWRv+z6+0FZGPcZUnT5FgH5NCtdVz0E4M6DDeseLOqZDIL8dFgxh9Q0u+8rGWY1hERAEREAREQFI9BQL3V0zvee+PUfEmR5283K2FV/RWOpxHFaU7Fspc0fVEkgv/ddH8VaCvh0Zsn1BERTIBERARXpQpGSYZU6mtJjYXsJF9Lm829xtcepVUZuypSU+F0NVExwnqGw6yXEtJdCZHWaeG45K4OkNpOGVlv6Dz8Bc/gFWedml+C4RGOMhiA8zEW/9SzZvqRpwfSzaynlugkwZ9W6na6djJ9bnuc4ao9djpJ0t7Ok7BTPolpRHhVNYAF4c8m1iS57tz3m1t1DsOmEFFmCmGzYZJtA7myhzGjfwaPirEyJDow6jba37vEfUtBP5phT3MZmtqO6iItJmCIiAKgc3zSPxdoxfWyla8gBjTp6gXIMdrkhxDdZF3bnhYAX8ubmHA4ayB0E7bsdwI2cxw4OaeRB+PA3CjJWicJUyQ0Mkbo2OiLTEWtLCyxaWW7Om21rWtZZ1UHQxictNU1OE1B3hc50XobvDfquDmyAfWcrfWc0hERAEREAREQFL5tf+zsxQ1J2hrGBrzy3Aid8HNhefVWko30xZXNbQExt1T05MjBzcLWkYPNu4HMtatHoszP7bRtD3XngsyTvcLdh/3gPi1ytxv4KcsfkmSIitKQiIgI70huIwyst/Qf8AiLH8FWmI/KUuXYxuHSNvtfcSRNO3h2vgu30vZ5jiZLQRt1SvYBK47Nja8BwDfpPIt4C/M7KMYHiME1TglNFKJPZi8yENcwa3O62w1AE6dNr23WfJzJGjHxFnP6QsTfFW4pC33al0Oo34dWGSCw53OyvvA4tFNAz6MMQ+DGj9F+dOk2pjkxKrfE9r2Oc2zmnUCRFGHWPPtBw9F+lKYWY0dzW/kFOC5ZDJ0jKiIrSoIiIAiIgKjxaT/wCVU2niOqBttxikv/lKvJUNlE+2ZnlmbuyF0zr8iIoxTNPqSCFfKzPs1x6CIi4dCIiAIiIAqbzxlqpwqpdieHC8Lv8AaILEhoJu42H8snfbdh34Xtci+EICIZSzLDXwCaE25PYfejdYEg943uDzuu0ofmPotY6U1OHTuoqk7kMv1T/No92/hcfV5rjHMWO0PZrcP9qjH86DiR3nQCPi1iuWTyUSxP4LJRV3TdMWHk6ZWVELhxDow6x7uy4n4gKW5czJTVzHPpnl7WENddjmWcRe3aAvseSkpJlbi12blThkEh1SQxPd9J0bXH4kJNh0ZjfGGhge1zbsAaQHAglpA2O620XThBcO6J8MjtqjklI/qSGx82s0g/BTkBfURJI6232ERF04EREAUZ6Qsyiho3vB+WkuyEd7yPe8mjtHyA5rezNmWmoYusnfa99DBu+Q9zG/rwHNVnlrA6nH6v2yrGihjNmsBNnAG/VRna4v77+fAfVhKVE4Qtkn6BctGGmfVyCz6mwZfj1Tb2P3nEnxAaVaa8xxhoDWgBoAAAFgANgAOQXpUGkIiIAiIgCIiAIiIAiIgNaroIpRaSJjxuO0xruPHiFVvQlB1dNVxH3oqyRp+6yNv/SVbaqijf8As/HKiB/ZgxK00J4N6651N7ruJd/kHMKUHTIZFcSwURFoMwREQBamLYjHTwyTym0cTS53fYch4ngPNbaqjpMxZ9dUswulcLNOupkPuM0drtu5MYO07x0jjsoydIlGNuiRQ9KWFmLrDO5ptvEY3l4PdYAg+YNvFcV+fcQryY8Jon6Tt7TKBZvK4v8AJgjjuXHj2VsZRjyuJWQRGKafstD52PcJH7DsmUdXqJ4Btr32VuMaAAAAAOAG1lU5suWOKKvy/wBEgdJ7Tik5q5zYllz1YPGxOxeB3dlu/uqzoYmsaGsaGtaLBoAAAHIAcAvaKBYEREAREQBERAEREAREQBERAFF+kHJ7MSp9F9E8Z1Qy/Qf3EjfSdr27geIClCICocBz9JTSexYuwwzs2bORdko4BziO/wCmOyeekqxIJmvaHMc1zXbhzSHAjwI2K2MdwGmrI+rqYWys5ahu097XDdp8QQq8qOiWWncX4XiMtPe56p93MJ828vtNcVYsldlUsV9E/XiWRrWlznBrQLlxIAA7yTwVaPypmhx3xCEeIfp9ezTrMzolraog4lib5AP5cd3D0LwGjz6td9REfSZizP0hvnf7HhDXT1Elx1zRs3ker1bG30zZo43PKR5X6OG0uH1EJeHVdXE9ss25sXtIDWk76ATe/FxuTyAk2Wcq0lAzRTQhl/eee09/2nnc+XAcgu0q3JstjFR6Pzzg+R8UqPZaeShjpoqeVpfUEMbI4NeS67w4ufxdYAWPZN7L9DKseljNNVT1NHTQVIpGTa3SVDmtcG22AOsWsOf2m+uPoizRVVFVWU81V7VHCGujn6sNBu4g20i1jyBPzdtuHDpaSIiHQiIgCIiAIiIAiIgCIiAIiIAiIgCIiAIi1MVxGKnifNM8MijF3OPIfqSbAAbm4CA20VC4xnvFMSe72ImlpQSA64a9/i6SxcD4Mta9iSuLLlvEHgh+ISOB4gyzOB87uVcssIumyyOGclaRb+dMSwSdvUV1RAdDr263tscO4sOpvcVs5SxPBomCChnpmi99DZG6nHhd2o6nHhublVDQZGpmNAk1SO5nUWD0DSNvMlZqjJVE4WEbmnvEjj+DyR+Cr/yoWXLR5Kvg/QiL88U7sUw3t0dU+WFvGGS7xYdzCf8AQWlXFkHN0eJUombZsjezLHf3H2vt3tPEH9QVdGcZK0UThKDqSJKiIpEAiIgCIiAIiIAiIgCIiAIiIAiKK9JWaDh9C+ZtutcRHFfhrdfcjmGgOdb6qAyZuz1RYeLTyXlIu2FnakI5G3Bo8XEBVBmPMdXjb4mGF1PRMdqO5OvucXEAOdbYAbDUTc7LDlrA9jVVR6yeaz7v7Rbfe5v883HlsAu/JV9w9Vky6mrUTdh0blUpfY8xSNjAYxgDGiwA2AAXo1fcFy67EY4iwSOtrNm7E77cbcBuPithkgPAgrC1KrPSW3pGZ8zjzRsrhzXhfFEkb0E9/AriZTxA0GOta02hqy1rm8vlLhpt3iUbeDit5RrNxeyenqmsLupLC6238OQPbcgXAO+/JadLKp15Mesx3jtfB+mkXEylmenxCATQO8HsOzo3fRcP14Hku2vSPJCIiAIiIAiIgCIiAIiIAiIgCpn+0FPrloKf5rnPc4ebo4x+Dnq4aqoZGx0j3BrGNLnOPBrQLkn0C/O+LYrLjOICoDerpqZzRHcXJa1+vf679iRwaNI34mMpKKtkoRcpJIkVa7gAtVecUrY4zeR7WjgLm1/LvXEirJ66T2egYST78zgWtjaeZPL137geI8qGOU+vue3PLDGue/HyeKfAZMWrHxRvDIqdlnSluoBx5AAi5cRbjwYT54q6graF3V1MD3tHuzRAva4eY/Wx8+Kt7BcOpMJpAx0jWMbvJK8hvWPPEnvPIDuACitV0wUpmbFFA+SNzg10jnCO1yBqawgkjf52lbYt/TFWkea5VLc3TZB/244DsRzu8BG7bzutnBsaErje4cLhzXcW7/8Acbq58XfFTwyzvDiyJjnkA7kNBNhfmeA3VcVmXqLFSaqhnMcw98adwf8AeR3BB5agbHxUfZJO1X5lqyzTXN/kfEK4mK0GJUDDJL1UsLS0EgkHtEAbEAjcjkV0KCvbI1p4FwBt5i+xWWeGUeVyjZjzxnx0znsrZMKqWVlN/Dc4Nmh4Ne07kW5c7HkbciQv0Th1ayeKOaN2qOVrXtPe1wuPzX5+zNHqpZfBt/7pB/RWV0G1Ln4TGHfy5JWN+yHlw+Gq3ot2mm5Q5+DzdXjUMnHyT9ERaDKEREAREQBERAEREAREQED6balzMJm07a3xMcR9EyNv6G1vVV/llgjoodI4sDj9p25J9Srdz3ghrKCopx772XZ9thD2f5mhUnkPEWvg6h1xJFqBadjpLj+ROkjlYLNqk3Dg16OSWTk+ZqgY6neXi5YC5u5FncAduPFdaTMNRh2CUL6aKM9a12uUi+hziXN7ItdxFxcn5o2K08w0xdBMwcdBI8bbj42U5yFBFU4NTRyNbJGY3Rvadx2XuHodr35KnC/Zz5LtWvxFXgjrOi6WtiFRVYi+aaSPVFYdhhe27b3v2bkXDA1c7pJwZ1Fg1FSue18zahxuwW1XbOduZtrY2/Hgu/8A+lcVowY8MrW+zuO0dR2jB9hxa7s+Fh5E7rHBk9zZo6zGK8TvY5ojYezG15PZHIHcA6Wtbcje61+rCuDD6cr5N7pbqHmlipIz8rXTxxDy1AknwvpB8yojnXLE+G1kE2Fwz2EI1ujZJK0uaSHdZa+zhpJbsOY3Uu6UcGqZWU9TSDXPRSdYGDcuF2nYDdxBY3sjci9t1jPTNQaRaOoM1heIRi4fzbcuHA3HDkuYKcKO5b3HPxvMMOJ4NUvaNM0LAZYucbmuDue5YS3Y+BGxBUJwZ2qGO30QPUbfmFu47gVU9lZis/7m2YHTACdcgk0s0v4Wa7Ym4uSb2Gy4uW+uhLS5hdG7ewIu0nnYnmoOKUXtL8MnvVo7GcaospyAP4hDSe4WJPxtb1Vy9FGHiHCqQDfrI+tJ8ZSZPw1Aeip7NLA+kee4NcPRw/S6uvo4ffC6I3B/d4ht4NA/Rc0n0fud1t+p+xI0RFpMYREQBERAEREAREQBEUBzR0oU8D+opGGsqzsI4t2tPDtvAPDmBfx08UBKc1Y02ipJqlwuImEgcNTj2WN9XED1VC5Mw5z3PrpjeWZ0jhbYdtxLnW8XXsO6y62cMDxqspZamsma0RN1to472sDd19JtqaLkXLztbZZcB0upIdPumJn+kfjdZdRk9ntNelx3O5fBsVltu9fei3EfZaqXD3m0c5MtOTw1W7bB6C4H1D3haz2EGxXOxmjD2A6+rfG4OjlvYxvG4N1kxT2un0zfnxb48dousiyjee6CnqafqJqltOXOa+N5e1p1MIN2hxF+PI7XCieWul6HqhHXBwnZZvWxt1tnttfS22lx7gLG+1uCy47jTMQDerwSoqiy+h049nY3Va9jc3vpHdwWn03Fnn700S7KOXG0UT2NmkmMr+sdJIQSXFrW8Rys0cSV2RE0HVpaHfSsL/FQBuO43TsaZMKifC0AaIZSZGNGw+c8usByBWpjXSlA6mLqcEzuOlsLgQ5ru9/LSO4Hc7d9uOEm/J1SijT6VcZ9omioYzcBwklt3D3Wnz4/3VpU1EBu7c93ILj5cpHCR0sztU0tyXHjc7/H/sByUkVeabj7EbdNj43P5OdmE/u032CrZ6J33wij8IyPg9w/RUznSqDKYtvu8geg7R/L8VJMk5/lwtkdFiNK+OFtxHM1pNg4l3aAuHjcm7Tcbdk8VfpFUP3Mmudz/RF3otbDsQinjbLDI2SN3BzSCD8PyWytRiCIiAIiIAiIgC5eYsfp6KEzVMgYwbDm57vosbxc7wC85pzBDQ0z6iY9lnBo4vcdmtb4k/Dcqo8uYJPjM/7QxEn2cE9RBc6SL8AOUe254vI324xlJRVs6k26RtPxHE8dJDC6iwy5BI/iTjz+d5CzBffXZTXLeWaWhj0U8Ybt2nnd7/Fzv0FgOQC6zWANDWgNAFgAAA0DYWHDZaOI4S2aN8b5JNLwWnS7SbHjY22229Vknkcv0NUYKJzcbzXSw3ElREzv1OBJ8m8fwVR4XLUieRmGQvqaRzy5gMT2tbfctD3aQ2xuNzba/G6trDMlYZS2LKWLUDcOkHWuv3gyXI9FtYtmWnpm3kkZGOWtwbf7LeJ9FxOK4Ss77u+iEx5Txao/iPgpG7bNBmkHf9X8V1KLoqowdVTJPVO+u8tb6NZY/FxWpP0oQOv1MdTOAbEwwnSPVxBW5g/SZRStF5ww/Rm7BH3vdPxXamulX9+4bUu3f9+xK8MwKlpx8hTxR+LWAE+Ztcrc9obe2oXUFxzpOpImHRIJnng2LtfF/ugfE+Ch82JYzpdXuHVwx6T7OdtUdxfskXtbcudY8wLbIscny/5G6K/4XYH3vbiPzVUY7hsGKmYwRmmxalv1kRIHW6dveFg7lZ+x3bfYhesVznI0wYhTSmWmFo6mn2u3VYgu5h42FybXDeRN8mbZopurxjDZWumprGZgNnOiA7QkZxBaCQb/ADSTyClCLj/f4ZCbTIRlunxCpMjYWskkh96J7hHKN7XANuB2O+x48r9Csx6am7NXRyxP5EizXHwcbD4XTMGY6dlZT4pRO0uf/tEB2c1wsHhzebXtuLja7L8SryZPHKz5rmuANnDiD3gplUXTkiWLJNXUv9lFZKZHiGIsdVSRsjjsWQucB1rr3axt/e3F3d9gLWO14YrhcVQwslY17XcQ4XH4rlz5Fw17g40UQcDfsAx78eDCByUhUJyTradiny5FTV2Xq7CJHVGGSOdEd5Kd13hwH1b9sfB47yrGyDn6nxOPs/J1DBd8JNyB9Jh+czx4jmAuhNGHCx//ABVB0gZcfSyjEKM9XLC7VIGgbHh1gHDe9nDgQb997sWW+JFWTHxaL9RRvo/zU3EaRswAbIDolYPmyAC9vqkEOHmpItBQEREAVW576UKijrXUkFLHI5rWEOfIRq1N1e6ALW35r4iAg2Z6rGcXEXWUrOrjLnNZG9jA4mwJdqmuSACBwtqKlNJWZk0MEOG0zI2gNaNUdgBsAB7QLAWRFyUU+zqk10bIbmlx/gUbNuZFvT5RxuscmE5qf/OpY/s6P1jcvqKPpx8Hd8vJy5shZjlv1lbGP+e9l/8ACiuuaOhjFdfWddSl976nSSPJPedUJv6oikkl0cbb7JI3JmZCwNOJQMA2AZ2dvNsDSuHVdC+JyvL5KuB73cXOfK4nzJYiIkl0G2zxF0I4i0hzammDmkEEOkuCDcEdjvXUqejXHZAQ/EoyCLEdZK0EHiCGsCIu0mLaOF/7H4l/UpP8ST/wr4eg/Ev6lJ/iSf8AhX1EOGJ/Qtim4/dj49a7f4xrps6PsxMADaoWbwHtTz/qbw818RGrCddGxHlPNDeFS0f85h/ONZI8MzYLdsG3e6lN/M6boijsj4JbpeTIG5sbcdRG/wASab8PlG/ktHEmZlOoS0kVpAQW3gIIIseE3iiJsj4G+Xk4uW6DHsN1mmi0CTTrDnQPDtN7bF+3E7iy7pzlmVoLjFFYAk3bFwHlLdEUyJY3RhmGpraV76pjWyslczsbBzdLHA2BNvetx5IiL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28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ITEhUUExIWFhMUFxcbGBYYFhoWGxUZGhgXGBsbGBgYHCgiHBslHRcYITEiJSkrLy46FyAzODMsNzQtLisBCgoKDg0OGxAQGzQkHyQsLCwsLCwsLC8sLSwsLCwsLCwvLCwsLCwsLCwsLCwsLCwsLiwsLCwsLCwsLywsLCwsLP/AABEIARcAtQMBIgACEQEDEQH/xAAcAAEAAgMBAQEAAAAAAAAAAAAABgcDBAUCAQj/xABIEAABAwIEAgcDCQUFBwUAAAABAAIDBBEFBhIhMUEHEyJRYXGBFDKRI0JSYnKCobHBFSQzQ1MIkpOisjRjc4PC0dMWFybw8f/EABkBAQADAQEAAAAAAAAAAAAAAAACAwQBBf/EACsRAAICAQQBAwIGAwAAAAAAAAABAhEDBBIhMVETIkEykSNhcYGh8BTB4f/aAAwDAQACEQMRAD8AvFERAERc3MGPU9FCZqiQMYOHMuPJrGjdzj3BAdJcHMGcaCjuKipjY8C/Vg65PD5Nl3etrKtp8w4vjJLaNpoqE7dc42e8c7OG5NuTNtrF67WX+i6gp+1Iw1MvEvl3bfmRHw/vaj4qSg2QlNI+t6YYZX6aSgrKkXtqZGLfgSR62W5NnyvAJGB1BA4fKsufQAn4KTxRtaA1rQ1o4AAADyAXtT9Mr9VlfVWfcck7NPgzoyOJmLiO/a/Vg+hK14cezUDc0UDh3ExD8qgKyUXfTQ9VkCHSLisG9Xgsmnm+BxfbzADgPVwXdy70pYZVkM64wSk26ucdXv3B9ywnw1X8FIFH8zZNo65p66IayNpWWbIPvW7Xk64XHj8HVl8k2BRUfBimI5fkayYuqsMcQGu5xjubf3HAfMJ0utsRva5cKxKKpiZNC8PikF2uHMeR3BHAg7i1lW1RanZtoiLh0IiIAiIgCIiAIiIAiIgOVmjHYqKllqZfdjbcC9i9x2a0X5k2Cq3LuW58VlbiOKbxm/UUtiGhl9iQfmHu4u2JNrBe3yPxvFZGvOrDcPfYM+bLKLtu76VyHHwaAPnEmzlZCN8sqyTrhHljAAAAAALAAWAA4AAcAvSIrigLk5jzFTUUXW1EmkcGtG7nnuY3n+Q52XOz9m0YfC1zWdZPK7TFHe1ztdxtvpFxw4lzRte4rT2KpqKn2quex7wLMY2+iPusDsAPXc3KozZ441z2aNPppZnx0TCn6WKckGSkqooj/NdGHBo73BpJt5XU9palkjGyRuD2PALXNNw4HgQVVZ7vwXIwfHavCC4NYJqBz76L9qK/HQeXkbg2HAklUYNXvdS4NOp0Hpx3Q58l4ItXC8QjqIY5onao5GhzT4HvHI8iPBbS2nnGviFFHNG+KVgfHIC1zTwIP6+PJVrlKpkwTEhQyvLqGrN4Hu+Y8kBt+V72Y7zY7bcK0lEulDAm1WHy7fKQNMsZHEOYCSB9ptx6g8gozjaJwlTLDRRbo0zH7dh8UxN5G/Jy/wDEZYE/eBa77ylKoNIREQBERAEREAREQBR7pAxk0mHVM4NntjLWH67yGM/zOB9FIVWf9oOoLcLa0fzKiNp9GSSfmwIDL0TYSKfDIdu1OOtce/X7vwYGD0UxWng0YbTwtHBsUYHkGBbi0royN2wiIunCrOlyVja7Di/3QJvQkxgH4kLhdS6evbT+2uptUbNLREZete5z7gAbNNgDc7bKb9K+W5KqCKWFpfNSv1hg4vYdOtrfrdhp+6QoJl7HGNxR8jJ4oiaRzA+e4ZG/W15EguDfS1wtcG+yw54fiXXwejp8lYXFP5NvNmTTRl80E1VJURx9a+SSO8LmC+putrbA2BOgnkPArHTVHXUeuUDtxuLrcLWPee7dTjPWaYIsOcTNHI+eEiPRwkc5ttTW3vpub+AVX5Vwqvr6cU0MeiAHS+pdcNDL7tH03crNv3G3FUvHLIlXkvhmWK7fDX8ll9C+r9lR6r26ybT5dYeHhq1fip0tPB8NZTQRwRjsRNDRfibcz4k7nzW4vTSpHkN2wvErAWkHgQQfIiy9rVxSrbDDLK73Y43vPk1pd+iHCC/2dtqWqb9GoG/f8mwforaVT/2doj7FUPPzqi3mRFGT+LlbCzGwIiIAiIgCIiAIiIAoF034cZsJmIFzE6OT0DtLj6Nc4+inqwV1IyWN8Ug1Mka5rgebXAgj4FARvKtWJaKmkHz4Ij66Bf8AG66qq/oyxJ9JV1GETu1dS55gdfiB2i31aQ8Dl2wrQWiLtGWSphERSImvX10cEbpZXtZGwXc5xsAP/vJUjjVQ7HcRijjiMMLGuPWFlnuiJF5HX43LQGje1z42meYYDVY7TU0hLqaCn690V+w6QPeAXDn/AC+Pd4m+hQYzFRYxiLayZrTMYnRSuPZEdiWxm3u2a5o3tfTfuvnnO5bTXgxLhs3sH6LaCF2qQPqHf70jSPutAB9bqFZSxOuoBVSwfK0FNUlk0JN3BuojWzbba1ze1+I5i4YsRjewPie2RruDmkOafUKA0UYw3E9LrPo8Vc5jmuG0cpNwDyLSZCOWz/DeLbStGzNhTinXBZmGYhFURMmhdqjkALT4eI5EcCOVltKp8KqXYLiYobl9FVkOibu50LnuLRtxtqGk94seIN7YV8JKSs8ucHF0FX3TTjnU0PUNPylU7TYcerbZzz69lv31YKonO1dUjFmVFbSSmmppBoa1p0OjY8uaesN23cdLjuO7ZJukMatl09HuA+xUEEBFn6dUn/Ef2nfAm3oFI1EsrdI2H1xDIpdEp4RSjQ8/Z3LXn7JKlqoNIREQBERAEREAREQBVp0tZ/fS2o6Qk1ktrlo1GJrjZoA5yO4AcuPcptmjG2UVLNUybtibcD6Tjs1o83ED1VRdEeCPqZ5cUqu29z39Xfm8++8X5N9xvdv3BdStkZSpWSHo9yC2ktU1Pyla+5LiS7qtXEAni83N3nfcgbcZ2iLQlRmbvsIixVMwYxzzwY1zj5AE/ohwqLMmIVn7flZQ6OudBHDrc3UIWEMke/ja4JHvA8bW4KUQZMoWt+WiFTOSTJNL2nSPPEk32HcBwsuV0Uxa6eeufvPVzPLncSGh2zR4XLj8O4KXPBsbGxtse4qildntabAtls5eA5ego5ZX0+tjJQNUOrVGHD5zdW4PLiuJHCMUqWyE6MNoH6zLe3XysF+w7lG3m7n8COXl/C6+tdU0c+KGN8R0yxCFji+JwBD2SANIDr2t4i/Fb2O1cc8sGBUBtA0htTI08GR9p7A4cTsdR5uIHeq5St7YkMmWKjSVI6mS6A11bLi8zToJLKNrhwjbdvWWPAntW+07wVhLHTQNjY1jGhrGNDWtHBrQLAD0WRaoxUVR5UpbnYREUiJCs2dGtHVgvjaKefiJIxZrjy1sGx8xZ3jyWnkXOdTS1AwzFT8psIKgm4kvs1pefevwDjvcWO6sFQ/pQy0KyjeWt/eIAZInD3tt3MB+sB8Q08lXKFlkJtcMsZFGejfMBrsPgncbyadEni9h0uP3rB33lJlSaAiIgCIiAIiICnenevfNLR4bDu+V4e4eLj1cV/C/WOP2QVP8Gw1lNBFBGOxEwNHjbiT4k3Pqq5wB3tmZKyc7spQ9jPBzbQC3wmPqrTV2NcWUZXzQREVhUFjniD2uYeDmlp8iLH81kRAU/kOv/Z01RhlY8R2drhkedLHA2GxO1nANcPHWOKsCQHSS2ztuyQbgnluof06MjdFSNLQJJJ9IlIF2Mt2hc8ruabHbsldrA8Hw2guYZGtuNy+puCO/S5+n1AVDVOj1tJmk40RbBsKxd0UkbyyldUPLqio1iSeTkGx6DaNjW7AX23ta6+dBWGNEtZMNxHphYfAuc53lcNjUmxDOGHRNJNZE5wBs2MmUk8h8nfmo30A1/ZqINDybtkMmxYNms0k3vrNiR3gFIJWVatQUfa7LeREV55wREQBLXRcLOmYo6GlfK89sgtibzfIQdIHgOJPIArjOpWRv+z6+0FZGPcZUnT5FgH5NCtdVz0E4M6DDeseLOqZDIL8dFgxh9Q0u+8rGWY1hERAEREAREQFI9BQL3V0zvee+PUfEmR5283K2FV/RWOpxHFaU7Fspc0fVEkgv/ddH8VaCvh0Zsn1BERTIBERARXpQpGSYZU6mtJjYXsJF9Lm829xtcepVUZuypSU+F0NVExwnqGw6yXEtJdCZHWaeG45K4OkNpOGVlv6Dz8Bc/gFWedml+C4RGOMhiA8zEW/9SzZvqRpwfSzaynlugkwZ9W6na6djJ9bnuc4ao9djpJ0t7Ok7BTPolpRHhVNYAF4c8m1iS57tz3m1t1DsOmEFFmCmGzYZJtA7myhzGjfwaPirEyJDow6jba37vEfUtBP5phT3MZmtqO6iItJmCIiAKgc3zSPxdoxfWyla8gBjTp6gXIMdrkhxDdZF3bnhYAX8ubmHA4ayB0E7bsdwI2cxw4OaeRB+PA3CjJWicJUyQ0Mkbo2OiLTEWtLCyxaWW7Om21rWtZZ1UHQxictNU1OE1B3hc50XobvDfquDmyAfWcrfWc0hERAEREAREQFL5tf+zsxQ1J2hrGBrzy3Aid8HNhefVWko30xZXNbQExt1T05MjBzcLWkYPNu4HMtatHoszP7bRtD3XngsyTvcLdh/3gPi1ytxv4KcsfkmSIitKQiIgI70huIwyst/Qf8AiLH8FWmI/KUuXYxuHSNvtfcSRNO3h2vgu30vZ5jiZLQRt1SvYBK47Nja8BwDfpPIt4C/M7KMYHiME1TglNFKJPZi8yENcwa3O62w1AE6dNr23WfJzJGjHxFnP6QsTfFW4pC33al0Oo34dWGSCw53OyvvA4tFNAz6MMQ+DGj9F+dOk2pjkxKrfE9r2Oc2zmnUCRFGHWPPtBw9F+lKYWY0dzW/kFOC5ZDJ0jKiIrSoIiIAiIgKjxaT/wCVU2niOqBttxikv/lKvJUNlE+2ZnlmbuyF0zr8iIoxTNPqSCFfKzPs1x6CIi4dCIiAIiIAqbzxlqpwqpdieHC8Lv8AaILEhoJu42H8snfbdh34Xtci+EICIZSzLDXwCaE25PYfejdYEg943uDzuu0ofmPotY6U1OHTuoqk7kMv1T/No92/hcfV5rjHMWO0PZrcP9qjH86DiR3nQCPi1iuWTyUSxP4LJRV3TdMWHk6ZWVELhxDow6x7uy4n4gKW5czJTVzHPpnl7WENddjmWcRe3aAvseSkpJlbi12blThkEh1SQxPd9J0bXH4kJNh0ZjfGGhge1zbsAaQHAglpA2O620XThBcO6J8MjtqjklI/qSGx82s0g/BTkBfURJI6232ERF04EREAUZ6Qsyiho3vB+WkuyEd7yPe8mjtHyA5rezNmWmoYusnfa99DBu+Q9zG/rwHNVnlrA6nH6v2yrGihjNmsBNnAG/VRna4v77+fAfVhKVE4Qtkn6BctGGmfVyCz6mwZfj1Tb2P3nEnxAaVaa8xxhoDWgBoAAAFgANgAOQXpUGkIiIAiIgCIiAIiIAiIgNaroIpRaSJjxuO0xruPHiFVvQlB1dNVxH3oqyRp+6yNv/SVbaqijf8As/HKiB/ZgxK00J4N6651N7ruJd/kHMKUHTIZFcSwURFoMwREQBamLYjHTwyTym0cTS53fYch4ngPNbaqjpMxZ9dUswulcLNOupkPuM0drtu5MYO07x0jjsoydIlGNuiRQ9KWFmLrDO5ptvEY3l4PdYAg+YNvFcV+fcQryY8Jon6Tt7TKBZvK4v8AJgjjuXHj2VsZRjyuJWQRGKafstD52PcJH7DsmUdXqJ4Btr32VuMaAAAAAOAG1lU5suWOKKvy/wBEgdJ7Tik5q5zYllz1YPGxOxeB3dlu/uqzoYmsaGsaGtaLBoAAAHIAcAvaKBYEREAREQBERAEREAREQBERAFF+kHJ7MSp9F9E8Z1Qy/Qf3EjfSdr27geIClCICocBz9JTSexYuwwzs2bORdko4BziO/wCmOyeekqxIJmvaHMc1zXbhzSHAjwI2K2MdwGmrI+rqYWys5ahu097XDdp8QQq8qOiWWncX4XiMtPe56p93MJ828vtNcVYsldlUsV9E/XiWRrWlznBrQLlxIAA7yTwVaPypmhx3xCEeIfp9ezTrMzolraog4lib5AP5cd3D0LwGjz6td9REfSZizP0hvnf7HhDXT1Elx1zRs3ker1bG30zZo43PKR5X6OG0uH1EJeHVdXE9ss25sXtIDWk76ATe/FxuTyAk2Wcq0lAzRTQhl/eee09/2nnc+XAcgu0q3JstjFR6Pzzg+R8UqPZaeShjpoqeVpfUEMbI4NeS67w4ufxdYAWPZN7L9DKseljNNVT1NHTQVIpGTa3SVDmtcG22AOsWsOf2m+uPoizRVVFVWU81V7VHCGujn6sNBu4g20i1jyBPzdtuHDpaSIiHQiIgCIiAIiIAiIgCIiAIiIAiIgCIiAIi1MVxGKnifNM8MijF3OPIfqSbAAbm4CA20VC4xnvFMSe72ImlpQSA64a9/i6SxcD4Mta9iSuLLlvEHgh+ISOB4gyzOB87uVcssIumyyOGclaRb+dMSwSdvUV1RAdDr263tscO4sOpvcVs5SxPBomCChnpmi99DZG6nHhd2o6nHhublVDQZGpmNAk1SO5nUWD0DSNvMlZqjJVE4WEbmnvEjj+DyR+Cr/yoWXLR5Kvg/QiL88U7sUw3t0dU+WFvGGS7xYdzCf8AQWlXFkHN0eJUombZsjezLHf3H2vt3tPEH9QVdGcZK0UThKDqSJKiIpEAiIgCIiAIiIAiIgCIiAIiIAiKK9JWaDh9C+ZtutcRHFfhrdfcjmGgOdb6qAyZuz1RYeLTyXlIu2FnakI5G3Bo8XEBVBmPMdXjb4mGF1PRMdqO5OvucXEAOdbYAbDUTc7LDlrA9jVVR6yeaz7v7Rbfe5v883HlsAu/JV9w9Vky6mrUTdh0blUpfY8xSNjAYxgDGiwA2AAXo1fcFy67EY4iwSOtrNm7E77cbcBuPithkgPAgrC1KrPSW3pGZ8zjzRsrhzXhfFEkb0E9/AriZTxA0GOta02hqy1rm8vlLhpt3iUbeDit5RrNxeyenqmsLupLC6238OQPbcgXAO+/JadLKp15Mesx3jtfB+mkXEylmenxCATQO8HsOzo3fRcP14Hku2vSPJCIiAIiIAiIgCIiAIiIAiIgCpn+0FPrloKf5rnPc4ebo4x+Dnq4aqoZGx0j3BrGNLnOPBrQLkn0C/O+LYrLjOICoDerpqZzRHcXJa1+vf679iRwaNI34mMpKKtkoRcpJIkVa7gAtVecUrY4zeR7WjgLm1/LvXEirJ66T2egYST78zgWtjaeZPL137geI8qGOU+vue3PLDGue/HyeKfAZMWrHxRvDIqdlnSluoBx5AAi5cRbjwYT54q6graF3V1MD3tHuzRAva4eY/Wx8+Kt7BcOpMJpAx0jWMbvJK8hvWPPEnvPIDuACitV0wUpmbFFA+SNzg10jnCO1yBqawgkjf52lbYt/TFWkea5VLc3TZB/244DsRzu8BG7bzutnBsaErje4cLhzXcW7/8Acbq58XfFTwyzvDiyJjnkA7kNBNhfmeA3VcVmXqLFSaqhnMcw98adwf8AeR3BB5agbHxUfZJO1X5lqyzTXN/kfEK4mK0GJUDDJL1UsLS0EgkHtEAbEAjcjkV0KCvbI1p4FwBt5i+xWWeGUeVyjZjzxnx0znsrZMKqWVlN/Dc4Nmh4Ne07kW5c7HkbciQv0Th1ayeKOaN2qOVrXtPe1wuPzX5+zNHqpZfBt/7pB/RWV0G1Ln4TGHfy5JWN+yHlw+Gq3ot2mm5Q5+DzdXjUMnHyT9ERaDKEREAREQBERAEREAREQED6balzMJm07a3xMcR9EyNv6G1vVV/llgjoodI4sDj9p25J9Srdz3ghrKCopx772XZ9thD2f5mhUnkPEWvg6h1xJFqBadjpLj+ROkjlYLNqk3Dg16OSWTk+ZqgY6neXi5YC5u5FncAduPFdaTMNRh2CUL6aKM9a12uUi+hziXN7ItdxFxcn5o2K08w0xdBMwcdBI8bbj42U5yFBFU4NTRyNbJGY3Rvadx2XuHodr35KnC/Zz5LtWvxFXgjrOi6WtiFRVYi+aaSPVFYdhhe27b3v2bkXDA1c7pJwZ1Fg1FSue18zahxuwW1XbOduZtrY2/Hgu/8A+lcVowY8MrW+zuO0dR2jB9hxa7s+Fh5E7rHBk9zZo6zGK8TvY5ojYezG15PZHIHcA6Wtbcje61+rCuDD6cr5N7pbqHmlipIz8rXTxxDy1AknwvpB8yojnXLE+G1kE2Fwz2EI1ujZJK0uaSHdZa+zhpJbsOY3Uu6UcGqZWU9TSDXPRSdYGDcuF2nYDdxBY3sjci9t1jPTNQaRaOoM1heIRi4fzbcuHA3HDkuYKcKO5b3HPxvMMOJ4NUvaNM0LAZYucbmuDue5YS3Y+BGxBUJwZ2qGO30QPUbfmFu47gVU9lZis/7m2YHTACdcgk0s0v4Wa7Ym4uSb2Gy4uW+uhLS5hdG7ewIu0nnYnmoOKUXtL8MnvVo7GcaospyAP4hDSe4WJPxtb1Vy9FGHiHCqQDfrI+tJ8ZSZPw1Aeip7NLA+kee4NcPRw/S6uvo4ffC6I3B/d4ht4NA/Rc0n0fud1t+p+xI0RFpMYREQBERAEREAREQBEUBzR0oU8D+opGGsqzsI4t2tPDtvAPDmBfx08UBKc1Y02ipJqlwuImEgcNTj2WN9XED1VC5Mw5z3PrpjeWZ0jhbYdtxLnW8XXsO6y62cMDxqspZamsma0RN1to472sDd19JtqaLkXLztbZZcB0upIdPumJn+kfjdZdRk9ntNelx3O5fBsVltu9fei3EfZaqXD3m0c5MtOTw1W7bB6C4H1D3haz2EGxXOxmjD2A6+rfG4OjlvYxvG4N1kxT2un0zfnxb48dousiyjee6CnqafqJqltOXOa+N5e1p1MIN2hxF+PI7XCieWul6HqhHXBwnZZvWxt1tnttfS22lx7gLG+1uCy47jTMQDerwSoqiy+h049nY3Va9jc3vpHdwWn03Fnn700S7KOXG0UT2NmkmMr+sdJIQSXFrW8Rys0cSV2RE0HVpaHfSsL/FQBuO43TsaZMKifC0AaIZSZGNGw+c8usByBWpjXSlA6mLqcEzuOlsLgQ5ru9/LSO4Hc7d9uOEm/J1SijT6VcZ9omioYzcBwklt3D3Wnz4/3VpU1EBu7c93ILj5cpHCR0sztU0tyXHjc7/H/sByUkVeabj7EbdNj43P5OdmE/u032CrZ6J33wij8IyPg9w/RUznSqDKYtvu8geg7R/L8VJMk5/lwtkdFiNK+OFtxHM1pNg4l3aAuHjcm7Tcbdk8VfpFUP3Mmudz/RF3otbDsQinjbLDI2SN3BzSCD8PyWytRiCIiAIiIAiIgC5eYsfp6KEzVMgYwbDm57vosbxc7wC85pzBDQ0z6iY9lnBo4vcdmtb4k/Dcqo8uYJPjM/7QxEn2cE9RBc6SL8AOUe254vI324xlJRVs6k26RtPxHE8dJDC6iwy5BI/iTjz+d5CzBffXZTXLeWaWhj0U8Ybt2nnd7/Fzv0FgOQC6zWANDWgNAFgAAA0DYWHDZaOI4S2aN8b5JNLwWnS7SbHjY22229Vknkcv0NUYKJzcbzXSw3ElREzv1OBJ8m8fwVR4XLUieRmGQvqaRzy5gMT2tbfctD3aQ2xuNzba/G6trDMlYZS2LKWLUDcOkHWuv3gyXI9FtYtmWnpm3kkZGOWtwbf7LeJ9FxOK4Ss77u+iEx5Txao/iPgpG7bNBmkHf9X8V1KLoqowdVTJPVO+u8tb6NZY/FxWpP0oQOv1MdTOAbEwwnSPVxBW5g/SZRStF5ww/Rm7BH3vdPxXamulX9+4bUu3f9+xK8MwKlpx8hTxR+LWAE+Ztcrc9obe2oXUFxzpOpImHRIJnng2LtfF/ugfE+Ch82JYzpdXuHVwx6T7OdtUdxfskXtbcudY8wLbIscny/5G6K/4XYH3vbiPzVUY7hsGKmYwRmmxalv1kRIHW6dveFg7lZ+x3bfYhesVznI0wYhTSmWmFo6mn2u3VYgu5h42FybXDeRN8mbZopurxjDZWumprGZgNnOiA7QkZxBaCQb/ADSTyClCLj/f4ZCbTIRlunxCpMjYWskkh96J7hHKN7XANuB2O+x48r9Csx6am7NXRyxP5EizXHwcbD4XTMGY6dlZT4pRO0uf/tEB2c1wsHhzebXtuLja7L8SryZPHKz5rmuANnDiD3gplUXTkiWLJNXUv9lFZKZHiGIsdVSRsjjsWQucB1rr3axt/e3F3d9gLWO14YrhcVQwslY17XcQ4XH4rlz5Fw17g40UQcDfsAx78eDCByUhUJyTradiny5FTV2Xq7CJHVGGSOdEd5Kd13hwH1b9sfB47yrGyDn6nxOPs/J1DBd8JNyB9Jh+czx4jmAuhNGHCx//ABVB0gZcfSyjEKM9XLC7VIGgbHh1gHDe9nDgQb997sWW+JFWTHxaL9RRvo/zU3EaRswAbIDolYPmyAC9vqkEOHmpItBQEREAVW576UKijrXUkFLHI5rWEOfIRq1N1e6ALW35r4iAg2Z6rGcXEXWUrOrjLnNZG9jA4mwJdqmuSACBwtqKlNJWZk0MEOG0zI2gNaNUdgBsAB7QLAWRFyUU+zqk10bIbmlx/gUbNuZFvT5RxuscmE5qf/OpY/s6P1jcvqKPpx8Hd8vJy5shZjlv1lbGP+e9l/8ACiuuaOhjFdfWddSl976nSSPJPedUJv6oikkl0cbb7JI3JmZCwNOJQMA2AZ2dvNsDSuHVdC+JyvL5KuB73cXOfK4nzJYiIkl0G2zxF0I4i0hzammDmkEEOkuCDcEdjvXUqejXHZAQ/EoyCLEdZK0EHiCGsCIu0mLaOF/7H4l/UpP8ST/wr4eg/Ev6lJ/iSf8AhX1EOGJ/Qtim4/dj49a7f4xrps6PsxMADaoWbwHtTz/qbw818RGrCddGxHlPNDeFS0f85h/ONZI8MzYLdsG3e6lN/M6boijsj4JbpeTIG5sbcdRG/wASab8PlG/ktHEmZlOoS0kVpAQW3gIIIseE3iiJsj4G+Xk4uW6DHsN1mmi0CTTrDnQPDtN7bF+3E7iy7pzlmVoLjFFYAk3bFwHlLdEUyJY3RhmGpraV76pjWyslczsbBzdLHA2BNvetx5IiL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28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data:image/jpeg;base64,/9j/4AAQSkZJRgABAQAAAQABAAD/2wCEAAkGBxITEhUUExIWFhMUFxcbGBYYFhoWGxUZGhgXGBsbGBgYHCgiHBslHRcYITEiJSkrLy46FyAzODMsNzQtLisBCgoKDg0OGxAQGzQkHyQsLCwsLCwsLC8sLSwsLCwsLCwvLCwsLCwsLCwsLCwsLCwsLiwsLCwsLCwsLywsLCwsLP/AABEIARcAtQMBIgACEQEDEQH/xAAcAAEAAgMBAQEAAAAAAAAAAAAABgcDBAUCAQj/xABIEAABAwIEAgcDCQUFBwUAAAABAAIDBBEFBhIhMUEHEyJRYXGBFDKRI0JSYnKCobHBFSQzQ1MIkpOisjRjc4PC0dMWFybw8f/EABkBAQADAQEAAAAAAAAAAAAAAAACAwQBBf/EACsRAAICAQQBAwIGAwAAAAAAAAABAhEDBBIhMVETIkEykSNhcYGh8BTB4f/aAAwDAQACEQMRAD8AvFERAERc3MGPU9FCZqiQMYOHMuPJrGjdzj3BAdJcHMGcaCjuKipjY8C/Vg65PD5Nl3etrKtp8w4vjJLaNpoqE7dc42e8c7OG5NuTNtrF67WX+i6gp+1Iw1MvEvl3bfmRHw/vaj4qSg2QlNI+t6YYZX6aSgrKkXtqZGLfgSR62W5NnyvAJGB1BA4fKsufQAn4KTxRtaA1rQ1o4AAADyAXtT9Mr9VlfVWfcck7NPgzoyOJmLiO/a/Vg+hK14cezUDc0UDh3ExD8qgKyUXfTQ9VkCHSLisG9Xgsmnm+BxfbzADgPVwXdy70pYZVkM64wSk26ucdXv3B9ywnw1X8FIFH8zZNo65p66IayNpWWbIPvW7Xk64XHj8HVl8k2BRUfBimI5fkayYuqsMcQGu5xjubf3HAfMJ0utsRva5cKxKKpiZNC8PikF2uHMeR3BHAg7i1lW1RanZtoiLh0IiIAiIgCIiAIiIAiIgOVmjHYqKllqZfdjbcC9i9x2a0X5k2Cq3LuW58VlbiOKbxm/UUtiGhl9iQfmHu4u2JNrBe3yPxvFZGvOrDcPfYM+bLKLtu76VyHHwaAPnEmzlZCN8sqyTrhHljAAAAAALAAWAA4AAcAvSIrigLk5jzFTUUXW1EmkcGtG7nnuY3n+Q52XOz9m0YfC1zWdZPK7TFHe1ztdxtvpFxw4lzRte4rT2KpqKn2quex7wLMY2+iPusDsAPXc3KozZ441z2aNPppZnx0TCn6WKckGSkqooj/NdGHBo73BpJt5XU9palkjGyRuD2PALXNNw4HgQVVZ7vwXIwfHavCC4NYJqBz76L9qK/HQeXkbg2HAklUYNXvdS4NOp0Hpx3Q58l4ItXC8QjqIY5onao5GhzT4HvHI8iPBbS2nnGviFFHNG+KVgfHIC1zTwIP6+PJVrlKpkwTEhQyvLqGrN4Hu+Y8kBt+V72Y7zY7bcK0lEulDAm1WHy7fKQNMsZHEOYCSB9ptx6g8gozjaJwlTLDRRbo0zH7dh8UxN5G/Jy/wDEZYE/eBa77ylKoNIREQBERAEREAREQBR7pAxk0mHVM4NntjLWH67yGM/zOB9FIVWf9oOoLcLa0fzKiNp9GSSfmwIDL0TYSKfDIdu1OOtce/X7vwYGD0UxWng0YbTwtHBsUYHkGBbi0royN2wiIunCrOlyVja7Di/3QJvQkxgH4kLhdS6evbT+2uptUbNLREZete5z7gAbNNgDc7bKb9K+W5KqCKWFpfNSv1hg4vYdOtrfrdhp+6QoJl7HGNxR8jJ4oiaRzA+e4ZG/W15EguDfS1wtcG+yw54fiXXwejp8lYXFP5NvNmTTRl80E1VJURx9a+SSO8LmC+putrbA2BOgnkPArHTVHXUeuUDtxuLrcLWPee7dTjPWaYIsOcTNHI+eEiPRwkc5ttTW3vpub+AVX5Vwqvr6cU0MeiAHS+pdcNDL7tH03crNv3G3FUvHLIlXkvhmWK7fDX8ll9C+r9lR6r26ybT5dYeHhq1fip0tPB8NZTQRwRjsRNDRfibcz4k7nzW4vTSpHkN2wvErAWkHgQQfIiy9rVxSrbDDLK73Y43vPk1pd+iHCC/2dtqWqb9GoG/f8mwforaVT/2doj7FUPPzqi3mRFGT+LlbCzGwIiIAiIgCIiAIiIAoF034cZsJmIFzE6OT0DtLj6Nc4+inqwV1IyWN8Ug1Mka5rgebXAgj4FARvKtWJaKmkHz4Ij66Bf8AG66qq/oyxJ9JV1GETu1dS55gdfiB2i31aQ8Dl2wrQWiLtGWSphERSImvX10cEbpZXtZGwXc5xsAP/vJUjjVQ7HcRijjiMMLGuPWFlnuiJF5HX43LQGje1z42meYYDVY7TU0hLqaCn690V+w6QPeAXDn/AC+Pd4m+hQYzFRYxiLayZrTMYnRSuPZEdiWxm3u2a5o3tfTfuvnnO5bTXgxLhs3sH6LaCF2qQPqHf70jSPutAB9bqFZSxOuoBVSwfK0FNUlk0JN3BuojWzbba1ze1+I5i4YsRjewPie2RruDmkOafUKA0UYw3E9LrPo8Vc5jmuG0cpNwDyLSZCOWz/DeLbStGzNhTinXBZmGYhFURMmhdqjkALT4eI5EcCOVltKp8KqXYLiYobl9FVkOibu50LnuLRtxtqGk94seIN7YV8JKSs8ucHF0FX3TTjnU0PUNPylU7TYcerbZzz69lv31YKonO1dUjFmVFbSSmmppBoa1p0OjY8uaesN23cdLjuO7ZJukMatl09HuA+xUEEBFn6dUn/Ef2nfAm3oFI1EsrdI2H1xDIpdEp4RSjQ8/Z3LXn7JKlqoNIREQBERAEREAREQBVp0tZ/fS2o6Qk1ktrlo1GJrjZoA5yO4AcuPcptmjG2UVLNUybtibcD6Tjs1o83ED1VRdEeCPqZ5cUqu29z39Xfm8++8X5N9xvdv3BdStkZSpWSHo9yC2ktU1Pyla+5LiS7qtXEAni83N3nfcgbcZ2iLQlRmbvsIixVMwYxzzwY1zj5AE/ohwqLMmIVn7flZQ6OudBHDrc3UIWEMke/ja4JHvA8bW4KUQZMoWt+WiFTOSTJNL2nSPPEk32HcBwsuV0Uxa6eeufvPVzPLncSGh2zR4XLj8O4KXPBsbGxtse4qildntabAtls5eA5ego5ZX0+tjJQNUOrVGHD5zdW4PLiuJHCMUqWyE6MNoH6zLe3XysF+w7lG3m7n8COXl/C6+tdU0c+KGN8R0yxCFji+JwBD2SANIDr2t4i/Fb2O1cc8sGBUBtA0htTI08GR9p7A4cTsdR5uIHeq5St7YkMmWKjSVI6mS6A11bLi8zToJLKNrhwjbdvWWPAntW+07wVhLHTQNjY1jGhrGNDWtHBrQLAD0WRaoxUVR5UpbnYREUiJCs2dGtHVgvjaKefiJIxZrjy1sGx8xZ3jyWnkXOdTS1AwzFT8psIKgm4kvs1pefevwDjvcWO6sFQ/pQy0KyjeWt/eIAZInD3tt3MB+sB8Q08lXKFlkJtcMsZFGejfMBrsPgncbyadEni9h0uP3rB33lJlSaAiIgCIiAIiICnenevfNLR4bDu+V4e4eLj1cV/C/WOP2QVP8Gw1lNBFBGOxEwNHjbiT4k3Pqq5wB3tmZKyc7spQ9jPBzbQC3wmPqrTV2NcWUZXzQREVhUFjniD2uYeDmlp8iLH81kRAU/kOv/Z01RhlY8R2drhkedLHA2GxO1nANcPHWOKsCQHSS2ztuyQbgnluof06MjdFSNLQJJJ9IlIF2Mt2hc8ruabHbsldrA8Hw2guYZGtuNy+puCO/S5+n1AVDVOj1tJmk40RbBsKxd0UkbyyldUPLqio1iSeTkGx6DaNjW7AX23ta6+dBWGNEtZMNxHphYfAuc53lcNjUmxDOGHRNJNZE5wBs2MmUk8h8nfmo30A1/ZqINDybtkMmxYNms0k3vrNiR3gFIJWVatQUfa7LeREV55wREQBLXRcLOmYo6GlfK89sgtibzfIQdIHgOJPIArjOpWRv+z6+0FZGPcZUnT5FgH5NCtdVz0E4M6DDeseLOqZDIL8dFgxh9Q0u+8rGWY1hERAEREAREQFI9BQL3V0zvee+PUfEmR5283K2FV/RWOpxHFaU7Fspc0fVEkgv/ddH8VaCvh0Zsn1BERTIBERARXpQpGSYZU6mtJjYXsJF9Lm829xtcepVUZuypSU+F0NVExwnqGw6yXEtJdCZHWaeG45K4OkNpOGVlv6Dz8Bc/gFWedml+C4RGOMhiA8zEW/9SzZvqRpwfSzaynlugkwZ9W6na6djJ9bnuc4ao9djpJ0t7Ok7BTPolpRHhVNYAF4c8m1iS57tz3m1t1DsOmEFFmCmGzYZJtA7myhzGjfwaPirEyJDow6jba37vEfUtBP5phT3MZmtqO6iItJmCIiAKgc3zSPxdoxfWyla8gBjTp6gXIMdrkhxDdZF3bnhYAX8ubmHA4ayB0E7bsdwI2cxw4OaeRB+PA3CjJWicJUyQ0Mkbo2OiLTEWtLCyxaWW7Om21rWtZZ1UHQxictNU1OE1B3hc50XobvDfquDmyAfWcrfWc0hERAEREAREQFL5tf+zsxQ1J2hrGBrzy3Aid8HNhefVWko30xZXNbQExt1T05MjBzcLWkYPNu4HMtatHoszP7bRtD3XngsyTvcLdh/3gPi1ytxv4KcsfkmSIitKQiIgI70huIwyst/Qf8AiLH8FWmI/KUuXYxuHSNvtfcSRNO3h2vgu30vZ5jiZLQRt1SvYBK47Nja8BwDfpPIt4C/M7KMYHiME1TglNFKJPZi8yENcwa3O62w1AE6dNr23WfJzJGjHxFnP6QsTfFW4pC33al0Oo34dWGSCw53OyvvA4tFNAz6MMQ+DGj9F+dOk2pjkxKrfE9r2Oc2zmnUCRFGHWPPtBw9F+lKYWY0dzW/kFOC5ZDJ0jKiIrSoIiIAiIgKjxaT/wCVU2niOqBttxikv/lKvJUNlE+2ZnlmbuyF0zr8iIoxTNPqSCFfKzPs1x6CIi4dCIiAIiIAqbzxlqpwqpdieHC8Lv8AaILEhoJu42H8snfbdh34Xtci+EICIZSzLDXwCaE25PYfejdYEg943uDzuu0ofmPotY6U1OHTuoqk7kMv1T/No92/hcfV5rjHMWO0PZrcP9qjH86DiR3nQCPi1iuWTyUSxP4LJRV3TdMWHk6ZWVELhxDow6x7uy4n4gKW5czJTVzHPpnl7WENddjmWcRe3aAvseSkpJlbi12blThkEh1SQxPd9J0bXH4kJNh0ZjfGGhge1zbsAaQHAglpA2O620XThBcO6J8MjtqjklI/qSGx82s0g/BTkBfURJI6232ERF04EREAUZ6Qsyiho3vB+WkuyEd7yPe8mjtHyA5rezNmWmoYusnfa99DBu+Q9zG/rwHNVnlrA6nH6v2yrGihjNmsBNnAG/VRna4v77+fAfVhKVE4Qtkn6BctGGmfVyCz6mwZfj1Tb2P3nEnxAaVaa8xxhoDWgBoAAAFgANgAOQXpUGkIiIAiIgCIiAIiIAiIgNaroIpRaSJjxuO0xruPHiFVvQlB1dNVxH3oqyRp+6yNv/SVbaqijf8As/HKiB/ZgxK00J4N6651N7ruJd/kHMKUHTIZFcSwURFoMwREQBamLYjHTwyTym0cTS53fYch4ngPNbaqjpMxZ9dUswulcLNOupkPuM0drtu5MYO07x0jjsoydIlGNuiRQ9KWFmLrDO5ptvEY3l4PdYAg+YNvFcV+fcQryY8Jon6Tt7TKBZvK4v8AJgjjuXHj2VsZRjyuJWQRGKafstD52PcJH7DsmUdXqJ4Btr32VuMaAAAAAOAG1lU5suWOKKvy/wBEgdJ7Tik5q5zYllz1YPGxOxeB3dlu/uqzoYmsaGsaGtaLBoAAAHIAcAvaKBYEREAREQBERAEREAREQBERAFF+kHJ7MSp9F9E8Z1Qy/Qf3EjfSdr27geIClCICocBz9JTSexYuwwzs2bORdko4BziO/wCmOyeekqxIJmvaHMc1zXbhzSHAjwI2K2MdwGmrI+rqYWys5ahu097XDdp8QQq8qOiWWncX4XiMtPe56p93MJ828vtNcVYsldlUsV9E/XiWRrWlznBrQLlxIAA7yTwVaPypmhx3xCEeIfp9ezTrMzolraog4lib5AP5cd3D0LwGjz6td9REfSZizP0hvnf7HhDXT1Elx1zRs3ker1bG30zZo43PKR5X6OG0uH1EJeHVdXE9ss25sXtIDWk76ATe/FxuTyAk2Wcq0lAzRTQhl/eee09/2nnc+XAcgu0q3JstjFR6Pzzg+R8UqPZaeShjpoqeVpfUEMbI4NeS67w4ufxdYAWPZN7L9DKseljNNVT1NHTQVIpGTa3SVDmtcG22AOsWsOf2m+uPoizRVVFVWU81V7VHCGujn6sNBu4g20i1jyBPzdtuHDpaSIiHQiIgCIiAIiIAiIgCIiAIiIAiIgCIiAIi1MVxGKnifNM8MijF3OPIfqSbAAbm4CA20VC4xnvFMSe72ImlpQSA64a9/i6SxcD4Mta9iSuLLlvEHgh+ISOB4gyzOB87uVcssIumyyOGclaRb+dMSwSdvUV1RAdDr263tscO4sOpvcVs5SxPBomCChnpmi99DZG6nHhd2o6nHhublVDQZGpmNAk1SO5nUWD0DSNvMlZqjJVE4WEbmnvEjj+DyR+Cr/yoWXLR5Kvg/QiL88U7sUw3t0dU+WFvGGS7xYdzCf8AQWlXFkHN0eJUombZsjezLHf3H2vt3tPEH9QVdGcZK0UThKDqSJKiIpEAiIgCIiAIiIAiIgCIiAIiIAiKK9JWaDh9C+ZtutcRHFfhrdfcjmGgOdb6qAyZuz1RYeLTyXlIu2FnakI5G3Bo8XEBVBmPMdXjb4mGF1PRMdqO5OvucXEAOdbYAbDUTc7LDlrA9jVVR6yeaz7v7Rbfe5v883HlsAu/JV9w9Vky6mrUTdh0blUpfY8xSNjAYxgDGiwA2AAXo1fcFy67EY4iwSOtrNm7E77cbcBuPithkgPAgrC1KrPSW3pGZ8zjzRsrhzXhfFEkb0E9/AriZTxA0GOta02hqy1rm8vlLhpt3iUbeDit5RrNxeyenqmsLupLC6238OQPbcgXAO+/JadLKp15Mesx3jtfB+mkXEylmenxCATQO8HsOzo3fRcP14Hku2vSPJCIiAIiIAiIgCIiAIiIAiIgCpn+0FPrloKf5rnPc4ebo4x+Dnq4aqoZGx0j3BrGNLnOPBrQLkn0C/O+LYrLjOICoDerpqZzRHcXJa1+vf679iRwaNI34mMpKKtkoRcpJIkVa7gAtVecUrY4zeR7WjgLm1/LvXEirJ66T2egYST78zgWtjaeZPL137geI8qGOU+vue3PLDGue/HyeKfAZMWrHxRvDIqdlnSluoBx5AAi5cRbjwYT54q6graF3V1MD3tHuzRAva4eY/Wx8+Kt7BcOpMJpAx0jWMbvJK8hvWPPEnvPIDuACitV0wUpmbFFA+SNzg10jnCO1yBqawgkjf52lbYt/TFWkea5VLc3TZB/244DsRzu8BG7bzutnBsaErje4cLhzXcW7/8Acbq58XfFTwyzvDiyJjnkA7kNBNhfmeA3VcVmXqLFSaqhnMcw98adwf8AeR3BB5agbHxUfZJO1X5lqyzTXN/kfEK4mK0GJUDDJL1UsLS0EgkHtEAbEAjcjkV0KCvbI1p4FwBt5i+xWWeGUeVyjZjzxnx0znsrZMKqWVlN/Dc4Nmh4Ne07kW5c7HkbciQv0Th1ayeKOaN2qOVrXtPe1wuPzX5+zNHqpZfBt/7pB/RWV0G1Ln4TGHfy5JWN+yHlw+Gq3ot2mm5Q5+DzdXjUMnHyT9ERaDKEREAREQBERAEREAREQED6balzMJm07a3xMcR9EyNv6G1vVV/llgjoodI4sDj9p25J9Srdz3ghrKCopx772XZ9thD2f5mhUnkPEWvg6h1xJFqBadjpLj+ROkjlYLNqk3Dg16OSWTk+ZqgY6neXi5YC5u5FncAduPFdaTMNRh2CUL6aKM9a12uUi+hziXN7ItdxFxcn5o2K08w0xdBMwcdBI8bbj42U5yFBFU4NTRyNbJGY3Rvadx2XuHodr35KnC/Zz5LtWvxFXgjrOi6WtiFRVYi+aaSPVFYdhhe27b3v2bkXDA1c7pJwZ1Fg1FSue18zahxuwW1XbOduZtrY2/Hgu/8A+lcVowY8MrW+zuO0dR2jB9hxa7s+Fh5E7rHBk9zZo6zGK8TvY5ojYezG15PZHIHcA6Wtbcje61+rCuDD6cr5N7pbqHmlipIz8rXTxxDy1AknwvpB8yojnXLE+G1kE2Fwz2EI1ujZJK0uaSHdZa+zhpJbsOY3Uu6UcGqZWU9TSDXPRSdYGDcuF2nYDdxBY3sjci9t1jPTNQaRaOoM1heIRi4fzbcuHA3HDkuYKcKO5b3HPxvMMOJ4NUvaNM0LAZYucbmuDue5YS3Y+BGxBUJwZ2qGO30QPUbfmFu47gVU9lZis/7m2YHTACdcgk0s0v4Wa7Ym4uSb2Gy4uW+uhLS5hdG7ewIu0nnYnmoOKUXtL8MnvVo7GcaospyAP4hDSe4WJPxtb1Vy9FGHiHCqQDfrI+tJ8ZSZPw1Aeip7NLA+kee4NcPRw/S6uvo4ffC6I3B/d4ht4NA/Rc0n0fud1t+p+xI0RFpMYREQBERAEREAREQBEUBzR0oU8D+opGGsqzsI4t2tPDtvAPDmBfx08UBKc1Y02ipJqlwuImEgcNTj2WN9XED1VC5Mw5z3PrpjeWZ0jhbYdtxLnW8XXsO6y62cMDxqspZamsma0RN1to472sDd19JtqaLkXLztbZZcB0upIdPumJn+kfjdZdRk9ntNelx3O5fBsVltu9fei3EfZaqXD3m0c5MtOTw1W7bB6C4H1D3haz2EGxXOxmjD2A6+rfG4OjlvYxvG4N1kxT2un0zfnxb48dousiyjee6CnqafqJqltOXOa+N5e1p1MIN2hxF+PI7XCieWul6HqhHXBwnZZvWxt1tnttfS22lx7gLG+1uCy47jTMQDerwSoqiy+h049nY3Va9jc3vpHdwWn03Fnn700S7KOXG0UT2NmkmMr+sdJIQSXFrW8Rys0cSV2RE0HVpaHfSsL/FQBuO43TsaZMKifC0AaIZSZGNGw+c8usByBWpjXSlA6mLqcEzuOlsLgQ5ru9/LSO4Hc7d9uOEm/J1SijT6VcZ9omioYzcBwklt3D3Wnz4/3VpU1EBu7c93ILj5cpHCR0sztU0tyXHjc7/H/sByUkVeabj7EbdNj43P5OdmE/u032CrZ6J33wij8IyPg9w/RUznSqDKYtvu8geg7R/L8VJMk5/lwtkdFiNK+OFtxHM1pNg4l3aAuHjcm7Tcbdk8VfpFUP3Mmudz/RF3otbDsQinjbLDI2SN3BzSCD8PyWytRiCIiAIiIAiIgC5eYsfp6KEzVMgYwbDm57vosbxc7wC85pzBDQ0z6iY9lnBo4vcdmtb4k/Dcqo8uYJPjM/7QxEn2cE9RBc6SL8AOUe254vI324xlJRVs6k26RtPxHE8dJDC6iwy5BI/iTjz+d5CzBffXZTXLeWaWhj0U8Ybt2nnd7/Fzv0FgOQC6zWANDWgNAFgAAA0DYWHDZaOI4S2aN8b5JNLwWnS7SbHjY22229Vknkcv0NUYKJzcbzXSw3ElREzv1OBJ8m8fwVR4XLUieRmGQvqaRzy5gMT2tbfctD3aQ2xuNzba/G6trDMlYZS2LKWLUDcOkHWuv3gyXI9FtYtmWnpm3kkZGOWtwbf7LeJ9FxOK4Ss77u+iEx5Txao/iPgpG7bNBmkHf9X8V1KLoqowdVTJPVO+u8tb6NZY/FxWpP0oQOv1MdTOAbEwwnSPVxBW5g/SZRStF5ww/Rm7BH3vdPxXamulX9+4bUu3f9+xK8MwKlpx8hTxR+LWAE+Ztcrc9obe2oXUFxzpOpImHRIJnng2LtfF/ugfE+Ch82JYzpdXuHVwx6T7OdtUdxfskXtbcudY8wLbIscny/5G6K/4XYH3vbiPzVUY7hsGKmYwRmmxalv1kRIHW6dveFg7lZ+x3bfYhesVznI0wYhTSmWmFo6mn2u3VYgu5h42FybXDeRN8mbZopurxjDZWumprGZgNnOiA7QkZxBaCQb/ADSTyClCLj/f4ZCbTIRlunxCpMjYWskkh96J7hHKN7XANuB2O+x48r9Csx6am7NXRyxP5EizXHwcbD4XTMGY6dlZT4pRO0uf/tEB2c1wsHhzebXtuLja7L8SryZPHKz5rmuANnDiD3gplUXTkiWLJNXUv9lFZKZHiGIsdVSRsjjsWQucB1rr3axt/e3F3d9gLWO14YrhcVQwslY17XcQ4XH4rlz5Fw17g40UQcDfsAx78eDCByUhUJyTradiny5FTV2Xq7CJHVGGSOdEd5Kd13hwH1b9sfB47yrGyDn6nxOPs/J1DBd8JNyB9Jh+czx4jmAuhNGHCx//ABVB0gZcfSyjEKM9XLC7VIGgbHh1gHDe9nDgQb997sWW+JFWTHxaL9RRvo/zU3EaRswAbIDolYPmyAC9vqkEOHmpItBQEREAVW576UKijrXUkFLHI5rWEOfIRq1N1e6ALW35r4iAg2Z6rGcXEXWUrOrjLnNZG9jA4mwJdqmuSACBwtqKlNJWZk0MEOG0zI2gNaNUdgBsAB7QLAWRFyUU+zqk10bIbmlx/gUbNuZFvT5RxuscmE5qf/OpY/s6P1jcvqKPpx8Hd8vJy5shZjlv1lbGP+e9l/8ACiuuaOhjFdfWddSl976nSSPJPedUJv6oikkl0cbb7JI3JmZCwNOJQMA2AZ2dvNsDSuHVdC+JyvL5KuB73cXOfK4nzJYiIkl0G2zxF0I4i0hzammDmkEEOkuCDcEdjvXUqejXHZAQ/EoyCLEdZK0EHiCGsCIu0mLaOF/7H4l/UpP8ST/wr4eg/Ev6lJ/iSf8AhX1EOGJ/Qtim4/dj49a7f4xrps6PsxMADaoWbwHtTz/qbw818RGrCddGxHlPNDeFS0f85h/ONZI8MzYLdsG3e6lN/M6boijsj4JbpeTIG5sbcdRG/wASab8PlG/ktHEmZlOoS0kVpAQW3gIIIseE3iiJsj4G+Xk4uW6DHsN1mmi0CTTrDnQPDtN7bF+3E7iy7pzlmVoLjFFYAk3bFwHlLdEUyJY3RhmGpraV76pjWyslczsbBzdLHA2BNvetx5IiL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28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http://3.bp.blogspot.com/-dF7Yfz2RiVo/UXRhQJz9N0I/AAAAAAAAAs0/4SpH-nRT--g/s320/infertility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85079"/>
            <a:ext cx="3528392" cy="542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rtility capacity carto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214688" cy="32146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Değerlendirmede neler önemli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35896" y="1744216"/>
            <a:ext cx="4896544" cy="37730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●</a:t>
            </a:r>
            <a:r>
              <a:rPr lang="tr-TR" dirty="0" smtClean="0"/>
              <a:t> </a:t>
            </a:r>
            <a:r>
              <a:rPr lang="en-US" dirty="0" err="1" smtClean="0"/>
              <a:t>Ovula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en-US" dirty="0" smtClean="0"/>
              <a:t>● Tubal </a:t>
            </a:r>
            <a:r>
              <a:rPr lang="tr-TR" dirty="0" smtClean="0"/>
              <a:t>açıklık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</a:t>
            </a:r>
            <a:r>
              <a:rPr lang="tr-TR" dirty="0" smtClean="0"/>
              <a:t> </a:t>
            </a:r>
            <a:r>
              <a:rPr lang="en-US" dirty="0" smtClean="0"/>
              <a:t>Normal </a:t>
            </a:r>
            <a:r>
              <a:rPr lang="en-US" dirty="0" err="1" smtClean="0"/>
              <a:t>uterin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avit</a:t>
            </a:r>
            <a:r>
              <a:rPr lang="tr-TR" dirty="0" smtClean="0"/>
              <a:t>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</a:t>
            </a:r>
            <a:r>
              <a:rPr lang="tr-TR" dirty="0" smtClean="0"/>
              <a:t> </a:t>
            </a:r>
            <a:r>
              <a:rPr lang="en-US" dirty="0" smtClean="0"/>
              <a:t>Normal semen anal</a:t>
            </a:r>
            <a:r>
              <a:rPr lang="tr-TR" dirty="0" smtClean="0"/>
              <a:t>izi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●</a:t>
            </a:r>
            <a:r>
              <a:rPr lang="tr-TR" dirty="0" smtClean="0"/>
              <a:t> Yeterli </a:t>
            </a:r>
            <a:r>
              <a:rPr lang="en-US" dirty="0" err="1" smtClean="0"/>
              <a:t>ov</a:t>
            </a:r>
            <a:r>
              <a:rPr lang="tr-TR" dirty="0" smtClean="0"/>
              <a:t>e</a:t>
            </a:r>
            <a:r>
              <a:rPr lang="en-US" dirty="0" smtClean="0"/>
              <a:t>r re</a:t>
            </a:r>
            <a:r>
              <a:rPr lang="tr-TR" dirty="0" smtClean="0"/>
              <a:t>z</a:t>
            </a:r>
            <a:r>
              <a:rPr lang="en-US" dirty="0" err="1" smtClean="0"/>
              <a:t>erv</a:t>
            </a:r>
            <a:r>
              <a:rPr lang="tr-TR" dirty="0" smtClean="0"/>
              <a:t>i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55002" cy="516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5724128" y="4653136"/>
            <a:ext cx="3024336" cy="12241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611560" y="3068960"/>
            <a:ext cx="2808312" cy="23042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5796136" y="1052736"/>
            <a:ext cx="2736304" cy="13681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611560" y="836712"/>
            <a:ext cx="2880320" cy="1800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796136" y="2420888"/>
            <a:ext cx="2736304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611560" y="5445224"/>
            <a:ext cx="273630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8" y="3074243"/>
            <a:ext cx="87439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2" y="100986"/>
            <a:ext cx="8472990" cy="28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4000" b="1" dirty="0" err="1" smtClean="0"/>
              <a:t>İnfertilite</a:t>
            </a:r>
            <a:r>
              <a:rPr lang="tr-TR" sz="4000" b="1" dirty="0" smtClean="0"/>
              <a:t> taramasında temel testler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50"/>
                </a:solidFill>
              </a:rPr>
              <a:t>Semen analizi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smtClean="0"/>
              <a:t>Tedavinin seçimi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err="1" smtClean="0"/>
              <a:t>Fertilite</a:t>
            </a:r>
            <a:r>
              <a:rPr lang="tr-TR" sz="2400" dirty="0" smtClean="0"/>
              <a:t> ve gebeliğin öngörülmesinde </a:t>
            </a:r>
            <a:r>
              <a:rPr lang="tr-TR" sz="2400" dirty="0" err="1" smtClean="0"/>
              <a:t>relatif</a:t>
            </a:r>
            <a:endParaRPr lang="tr-T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 smtClean="0">
                <a:solidFill>
                  <a:srgbClr val="00B050"/>
                </a:solidFill>
              </a:rPr>
              <a:t>Uterin</a:t>
            </a:r>
            <a:r>
              <a:rPr lang="tr-TR" sz="2800" dirty="0" smtClean="0">
                <a:solidFill>
                  <a:srgbClr val="00B050"/>
                </a:solidFill>
              </a:rPr>
              <a:t> </a:t>
            </a:r>
            <a:r>
              <a:rPr lang="tr-TR" sz="2800" dirty="0" err="1" smtClean="0">
                <a:solidFill>
                  <a:srgbClr val="00B050"/>
                </a:solidFill>
              </a:rPr>
              <a:t>kavite</a:t>
            </a:r>
            <a:r>
              <a:rPr lang="tr-TR" sz="2800" dirty="0" smtClean="0">
                <a:solidFill>
                  <a:srgbClr val="00B050"/>
                </a:solidFill>
              </a:rPr>
              <a:t> ve </a:t>
            </a:r>
            <a:r>
              <a:rPr lang="tr-TR" sz="2800" dirty="0" err="1" smtClean="0">
                <a:solidFill>
                  <a:srgbClr val="00B050"/>
                </a:solidFill>
              </a:rPr>
              <a:t>tubal</a:t>
            </a:r>
            <a:r>
              <a:rPr lang="tr-TR" sz="2800" dirty="0" smtClean="0">
                <a:solidFill>
                  <a:srgbClr val="00B050"/>
                </a:solidFill>
              </a:rPr>
              <a:t> açıklığın gösterilmesi</a:t>
            </a:r>
          </a:p>
          <a:p>
            <a:pPr lvl="2">
              <a:defRPr/>
            </a:pPr>
            <a:r>
              <a:rPr lang="tr-TR" sz="2000" dirty="0" err="1" smtClean="0"/>
              <a:t>Histerosalpingografi</a:t>
            </a:r>
            <a:endParaRPr lang="tr-TR" sz="2000" dirty="0" smtClean="0"/>
          </a:p>
          <a:p>
            <a:pPr lvl="2">
              <a:defRPr/>
            </a:pPr>
            <a:r>
              <a:rPr lang="tr-TR" sz="2000" dirty="0" err="1" smtClean="0"/>
              <a:t>Sonohisterografi</a:t>
            </a:r>
            <a:endParaRPr lang="tr-TR" sz="2000" dirty="0" smtClean="0"/>
          </a:p>
          <a:p>
            <a:pPr lvl="2"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HİSTEROSKOPİ+LAPAROSKOPİ</a:t>
            </a:r>
          </a:p>
          <a:p>
            <a:pPr lvl="2">
              <a:defRPr/>
            </a:pPr>
            <a:endParaRPr lang="tr-T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 smtClean="0">
                <a:solidFill>
                  <a:srgbClr val="00B050"/>
                </a:solidFill>
              </a:rPr>
              <a:t>Ovulasyonun</a:t>
            </a:r>
            <a:r>
              <a:rPr lang="tr-TR" sz="2800" dirty="0" smtClean="0">
                <a:solidFill>
                  <a:srgbClr val="00B050"/>
                </a:solidFill>
              </a:rPr>
              <a:t> saptanması ve </a:t>
            </a:r>
            <a:r>
              <a:rPr lang="tr-TR" sz="2800" dirty="0" err="1" smtClean="0">
                <a:solidFill>
                  <a:srgbClr val="00B050"/>
                </a:solidFill>
              </a:rPr>
              <a:t>over</a:t>
            </a:r>
            <a:r>
              <a:rPr lang="tr-TR" sz="2800" dirty="0" smtClean="0">
                <a:solidFill>
                  <a:srgbClr val="00B050"/>
                </a:solidFill>
              </a:rPr>
              <a:t> rezervi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Gebeliği öngörmese yaklaşımın belirlenmesinde ve hasta bilgilendirilmesinde önemli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6882</TotalTime>
  <Words>1979</Words>
  <Application>Microsoft Office PowerPoint</Application>
  <PresentationFormat>On-screen Show (4:3)</PresentationFormat>
  <Paragraphs>234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 Unicode MS</vt:lpstr>
      <vt:lpstr>Arial</vt:lpstr>
      <vt:lpstr>Calibri</vt:lpstr>
      <vt:lpstr>Hoefler Text</vt:lpstr>
      <vt:lpstr>Ofis Teması</vt:lpstr>
      <vt:lpstr>AÇIKLANAMAYAN İNFERTİLİTEDE YAKLAŞIM NE OLMALI? </vt:lpstr>
      <vt:lpstr>TANIM</vt:lpstr>
      <vt:lpstr>PowerPoint Presentation</vt:lpstr>
      <vt:lpstr>TANI </vt:lpstr>
      <vt:lpstr>PowerPoint Presentation</vt:lpstr>
      <vt:lpstr>Değerlendirmede neler önemli</vt:lpstr>
      <vt:lpstr>PowerPoint Presentation</vt:lpstr>
      <vt:lpstr>PowerPoint Presentation</vt:lpstr>
      <vt:lpstr>İnfertilite taramasında temel testler</vt:lpstr>
      <vt:lpstr>PowerPoint Presentation</vt:lpstr>
      <vt:lpstr> </vt:lpstr>
      <vt:lpstr>PowerPoint Presentation</vt:lpstr>
      <vt:lpstr>İNSANDA SİKLUS FEKUNDABİLETE % 20</vt:lpstr>
      <vt:lpstr>Yaşlanma ve Fertilite</vt:lpstr>
      <vt:lpstr>Açıklanamayan  infertilite </vt:lpstr>
      <vt:lpstr>OLASI ETİYOLOJİK NEDENLER</vt:lpstr>
      <vt:lpstr>PowerPoint Presentation</vt:lpstr>
      <vt:lpstr>Tedaviye başlarken…..</vt:lpstr>
      <vt:lpstr>PowerPoint Presentation</vt:lpstr>
      <vt:lpstr>Tedavi alternatifleri </vt:lpstr>
      <vt:lpstr>Tedavi alternatifleri alt basmaktan başlar</vt:lpstr>
      <vt:lpstr>Ekspektan yaklaşım</vt:lpstr>
      <vt:lpstr>PowerPoint Presentation</vt:lpstr>
      <vt:lpstr>PowerPoint Presentation</vt:lpstr>
      <vt:lpstr>Hasta kontrollü yaklaşımlar </vt:lpstr>
      <vt:lpstr>Klomifen sitrat</vt:lpstr>
      <vt:lpstr>PowerPoint Presentation</vt:lpstr>
      <vt:lpstr>PowerPoint Presentation</vt:lpstr>
      <vt:lpstr>PowerPoint Presentation</vt:lpstr>
      <vt:lpstr>PowerPoint Presentation</vt:lpstr>
      <vt:lpstr>Intrauterin inseminasyon </vt:lpstr>
      <vt:lpstr>Açıklanamayan infertilitede IUI etkinliği</vt:lpstr>
      <vt:lpstr>Klomifen sitrat + IUI</vt:lpstr>
      <vt:lpstr>Aynı siklusta IUI; Bir mi? İki mi?</vt:lpstr>
      <vt:lpstr>PowerPoint Presentation</vt:lpstr>
      <vt:lpstr>Kaç siklus CC +IUI</vt:lpstr>
      <vt:lpstr>PowerPoint Presentation</vt:lpstr>
      <vt:lpstr>Aromataz inhibitörleri</vt:lpstr>
      <vt:lpstr>Gonadotropin ± IUI</vt:lpstr>
      <vt:lpstr>Süperovulasyon ve infertilite süresi</vt:lpstr>
      <vt:lpstr>PowerPoint Presentation</vt:lpstr>
      <vt:lpstr>PowerPoint Presentation</vt:lpstr>
      <vt:lpstr>PowerPoint Presentation</vt:lpstr>
      <vt:lpstr>Ov. İndüksiyonunda optimal folikül sayısı</vt:lpstr>
      <vt:lpstr>PowerPoint Presentation</vt:lpstr>
      <vt:lpstr>Ne zaman IVF</vt:lpstr>
      <vt:lpstr>IVF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 götürülecek mesajlar I</vt:lpstr>
      <vt:lpstr>Eve götürülecek mesajlar II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DNP</cp:lastModifiedBy>
  <cp:revision>108</cp:revision>
  <dcterms:created xsi:type="dcterms:W3CDTF">2014-06-06T21:31:55Z</dcterms:created>
  <dcterms:modified xsi:type="dcterms:W3CDTF">2015-05-14T05:53:11Z</dcterms:modified>
</cp:coreProperties>
</file>