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304" r:id="rId12"/>
    <p:sldId id="306" r:id="rId13"/>
    <p:sldId id="267" r:id="rId14"/>
    <p:sldId id="268" r:id="rId15"/>
    <p:sldId id="271" r:id="rId16"/>
    <p:sldId id="270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5" r:id="rId26"/>
    <p:sldId id="279" r:id="rId27"/>
    <p:sldId id="280" r:id="rId28"/>
    <p:sldId id="281" r:id="rId29"/>
    <p:sldId id="282" r:id="rId30"/>
    <p:sldId id="307" r:id="rId31"/>
    <p:sldId id="283" r:id="rId32"/>
    <p:sldId id="308" r:id="rId33"/>
    <p:sldId id="284" r:id="rId34"/>
    <p:sldId id="285" r:id="rId35"/>
    <p:sldId id="286" r:id="rId36"/>
    <p:sldId id="287" r:id="rId37"/>
    <p:sldId id="288" r:id="rId38"/>
    <p:sldId id="291" r:id="rId39"/>
    <p:sldId id="292" r:id="rId40"/>
    <p:sldId id="293" r:id="rId41"/>
    <p:sldId id="294" r:id="rId42"/>
    <p:sldId id="311" r:id="rId43"/>
    <p:sldId id="289" r:id="rId44"/>
    <p:sldId id="295" r:id="rId45"/>
    <p:sldId id="312" r:id="rId46"/>
    <p:sldId id="290" r:id="rId47"/>
    <p:sldId id="296" r:id="rId48"/>
    <p:sldId id="297" r:id="rId49"/>
    <p:sldId id="313" r:id="rId50"/>
    <p:sldId id="298" r:id="rId51"/>
    <p:sldId id="314" r:id="rId52"/>
    <p:sldId id="303" r:id="rId53"/>
    <p:sldId id="299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2BD27F-1D48-44A8-92B5-341934D74A36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304"/>
            <p14:sldId id="306"/>
            <p14:sldId id="267"/>
            <p14:sldId id="268"/>
            <p14:sldId id="271"/>
            <p14:sldId id="270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305"/>
            <p14:sldId id="279"/>
            <p14:sldId id="280"/>
            <p14:sldId id="281"/>
            <p14:sldId id="282"/>
            <p14:sldId id="307"/>
            <p14:sldId id="283"/>
            <p14:sldId id="308"/>
            <p14:sldId id="284"/>
            <p14:sldId id="285"/>
            <p14:sldId id="286"/>
            <p14:sldId id="287"/>
            <p14:sldId id="288"/>
            <p14:sldId id="291"/>
            <p14:sldId id="292"/>
            <p14:sldId id="293"/>
            <p14:sldId id="294"/>
            <p14:sldId id="311"/>
            <p14:sldId id="289"/>
            <p14:sldId id="295"/>
            <p14:sldId id="312"/>
            <p14:sldId id="290"/>
            <p14:sldId id="296"/>
            <p14:sldId id="297"/>
            <p14:sldId id="313"/>
            <p14:sldId id="298"/>
            <p14:sldId id="314"/>
            <p14:sldId id="303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C1DC-5473-44ED-84CD-073E3A1AE58F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CD98-EC91-4441-A733-C82B7A35E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5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8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CD98-EC91-4441-A733-C82B7A35E35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1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2216-973D-4C32-8E54-C7A40D5066C2}" type="datetimeFigureOut">
              <a:rPr lang="en-US" smtClean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C8C6-E483-4C68-B7A7-2708027C605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2514601"/>
          </a:xfrm>
        </p:spPr>
        <p:txBody>
          <a:bodyPr/>
          <a:lstStyle/>
          <a:p>
            <a:r>
              <a:rPr lang="en-US" sz="4000" dirty="0" err="1" smtClean="0">
                <a:latin typeface="+mn-lt"/>
              </a:rPr>
              <a:t>FerT</a:t>
            </a:r>
            <a:r>
              <a:rPr lang="tr-TR" sz="4000" dirty="0" smtClean="0">
                <a:latin typeface="+mn-lt"/>
              </a:rPr>
              <a:t>I</a:t>
            </a:r>
            <a:r>
              <a:rPr lang="en-US" sz="4000" dirty="0" smtClean="0">
                <a:latin typeface="+mn-lt"/>
              </a:rPr>
              <a:t>l</a:t>
            </a:r>
            <a:r>
              <a:rPr lang="tr-TR" sz="4000" dirty="0" smtClean="0">
                <a:latin typeface="+mn-lt"/>
              </a:rPr>
              <a:t>I</a:t>
            </a:r>
            <a:r>
              <a:rPr lang="en-US" sz="4000" dirty="0" err="1" smtClean="0">
                <a:latin typeface="+mn-lt"/>
              </a:rPr>
              <a:t>ty</a:t>
            </a:r>
            <a:r>
              <a:rPr lang="en-US" sz="4000" dirty="0" smtClean="0">
                <a:latin typeface="+mn-lt"/>
              </a:rPr>
              <a:t> Drugs And Cancer R</a:t>
            </a:r>
            <a:r>
              <a:rPr lang="tr-TR" sz="4000" dirty="0" smtClean="0">
                <a:latin typeface="+mn-lt"/>
              </a:rPr>
              <a:t>I</a:t>
            </a:r>
            <a:r>
              <a:rPr lang="en-US" sz="4000" dirty="0" err="1" smtClean="0">
                <a:latin typeface="+mn-lt"/>
              </a:rPr>
              <a:t>sk</a:t>
            </a:r>
            <a:r>
              <a:rPr lang="en-US" sz="4000" dirty="0" smtClean="0">
                <a:latin typeface="+mn-lt"/>
              </a:rPr>
              <a:t>  of </a:t>
            </a:r>
            <a:r>
              <a:rPr lang="en-US" sz="4000" dirty="0" err="1" smtClean="0">
                <a:latin typeface="+mn-lt"/>
              </a:rPr>
              <a:t>Ovar</a:t>
            </a:r>
            <a:r>
              <a:rPr lang="tr-TR" sz="4000" dirty="0" smtClean="0">
                <a:latin typeface="+mn-lt"/>
              </a:rPr>
              <a:t>I</a:t>
            </a:r>
            <a:r>
              <a:rPr lang="en-US" sz="4000" dirty="0" smtClean="0">
                <a:latin typeface="+mn-lt"/>
              </a:rPr>
              <a:t>an, breast and uterus 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305800" cy="3810000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2400" dirty="0" smtClean="0"/>
              <a:t>Associate Prof. </a:t>
            </a:r>
            <a:r>
              <a:rPr lang="tr-TR" sz="2400" dirty="0" smtClean="0"/>
              <a:t>İ</a:t>
            </a:r>
            <a:r>
              <a:rPr lang="en-US" sz="2400" dirty="0" err="1" smtClean="0"/>
              <a:t>smail</a:t>
            </a:r>
            <a:r>
              <a:rPr lang="en-US" sz="2400" dirty="0" smtClean="0"/>
              <a:t> TEMUR, M.D. </a:t>
            </a:r>
          </a:p>
          <a:p>
            <a:r>
              <a:rPr lang="en-US" sz="2400" dirty="0" smtClean="0"/>
              <a:t>Director of IVF Unit , Private  Park Hospital, Malatya</a:t>
            </a:r>
          </a:p>
          <a:p>
            <a:r>
              <a:rPr lang="en-US" sz="2400" dirty="0" smtClean="0"/>
              <a:t>University </a:t>
            </a:r>
            <a:r>
              <a:rPr lang="en-US" sz="2400" dirty="0"/>
              <a:t>of Kafkas , </a:t>
            </a:r>
            <a:r>
              <a:rPr lang="en-US" sz="2400" dirty="0" smtClean="0"/>
              <a:t>Depart. Of </a:t>
            </a:r>
            <a:r>
              <a:rPr lang="en-US" sz="2400" dirty="0"/>
              <a:t>Obst&amp;Gyn. KARS(Formerly)</a:t>
            </a:r>
            <a:r>
              <a:rPr lang="en-US" sz="2600" dirty="0"/>
              <a:t> </a:t>
            </a:r>
          </a:p>
          <a:p>
            <a:endParaRPr lang="en-US" sz="3200" dirty="0" smtClean="0"/>
          </a:p>
          <a:p>
            <a:r>
              <a:rPr lang="en-US" sz="1600" dirty="0" smtClean="0"/>
              <a:t>																															</a:t>
            </a:r>
            <a:r>
              <a:rPr lang="en-US" sz="1200" dirty="0" smtClean="0"/>
              <a:t>TJOD, 2015, Antaly</a:t>
            </a:r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93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686800" cy="6172200"/>
          </a:xfrm>
        </p:spPr>
        <p:txBody>
          <a:bodyPr>
            <a:normAutofit fontScale="85000" lnSpcReduction="20000"/>
          </a:bodyPr>
          <a:lstStyle/>
          <a:p>
            <a:endParaRPr lang="en-US" sz="1400" dirty="0"/>
          </a:p>
          <a:p>
            <a:r>
              <a:rPr lang="tr-TR" sz="3300" dirty="0" smtClean="0"/>
              <a:t>İ</a:t>
            </a:r>
            <a:r>
              <a:rPr lang="en-US" sz="3300" dirty="0" err="1" smtClean="0"/>
              <a:t>nfertil</a:t>
            </a:r>
            <a:r>
              <a:rPr lang="en-US" sz="3300" dirty="0" smtClean="0"/>
              <a:t> kad</a:t>
            </a:r>
            <a:r>
              <a:rPr lang="tr-TR" sz="3300" dirty="0" smtClean="0"/>
              <a:t>ı</a:t>
            </a:r>
            <a:r>
              <a:rPr lang="en-US" sz="3300" dirty="0" smtClean="0"/>
              <a:t>nlar</a:t>
            </a:r>
            <a:r>
              <a:rPr lang="tr-TR" sz="3300" dirty="0" smtClean="0"/>
              <a:t>ı</a:t>
            </a:r>
            <a:r>
              <a:rPr lang="en-US" sz="3300" dirty="0" smtClean="0"/>
              <a:t>n </a:t>
            </a:r>
            <a:r>
              <a:rPr lang="en-US" sz="3300" dirty="0" err="1"/>
              <a:t>birinci</a:t>
            </a:r>
            <a:r>
              <a:rPr lang="en-US" sz="3300" dirty="0"/>
              <a:t> </a:t>
            </a:r>
            <a:r>
              <a:rPr lang="en-US" sz="3300" dirty="0" err="1"/>
              <a:t>derece</a:t>
            </a:r>
            <a:r>
              <a:rPr lang="en-US" sz="3300" dirty="0"/>
              <a:t> </a:t>
            </a:r>
            <a:r>
              <a:rPr lang="en-US" sz="3300" dirty="0" err="1" smtClean="0"/>
              <a:t>akrabalar</a:t>
            </a:r>
            <a:r>
              <a:rPr lang="tr-TR" sz="3300" dirty="0" smtClean="0"/>
              <a:t>ı</a:t>
            </a:r>
            <a:r>
              <a:rPr lang="en-US" sz="3300" dirty="0" smtClean="0"/>
              <a:t>nda</a:t>
            </a:r>
            <a:r>
              <a:rPr lang="en-US" sz="3300" dirty="0"/>
              <a:t>, </a:t>
            </a:r>
            <a:r>
              <a:rPr lang="en-US" sz="3300" dirty="0" err="1"/>
              <a:t>fertil</a:t>
            </a:r>
            <a:r>
              <a:rPr lang="en-US" sz="3300" dirty="0"/>
              <a:t> </a:t>
            </a:r>
            <a:r>
              <a:rPr lang="en-US" sz="3300" dirty="0" smtClean="0"/>
              <a:t>kad</a:t>
            </a:r>
            <a:r>
              <a:rPr lang="tr-TR" sz="3300" dirty="0" smtClean="0"/>
              <a:t>ı</a:t>
            </a:r>
            <a:r>
              <a:rPr lang="en-US" sz="3300" dirty="0" smtClean="0"/>
              <a:t>nlar</a:t>
            </a:r>
            <a:r>
              <a:rPr lang="tr-TR" sz="3300" dirty="0" smtClean="0"/>
              <a:t>ı</a:t>
            </a:r>
            <a:r>
              <a:rPr lang="en-US" sz="3300" dirty="0" smtClean="0"/>
              <a:t>n </a:t>
            </a:r>
            <a:r>
              <a:rPr lang="en-US" sz="3300" dirty="0" err="1" smtClean="0"/>
              <a:t>akrabalar</a:t>
            </a:r>
            <a:r>
              <a:rPr lang="tr-TR" sz="3300" dirty="0" smtClean="0"/>
              <a:t>ı</a:t>
            </a:r>
            <a:r>
              <a:rPr lang="en-US" sz="3300" dirty="0" err="1" smtClean="0"/>
              <a:t>na</a:t>
            </a:r>
            <a:r>
              <a:rPr lang="en-US" sz="3300" dirty="0" smtClean="0"/>
              <a:t> k</a:t>
            </a:r>
            <a:r>
              <a:rPr lang="tr-TR" sz="3300" dirty="0" smtClean="0"/>
              <a:t>ı</a:t>
            </a:r>
            <a:r>
              <a:rPr lang="en-US" sz="3300" dirty="0" err="1" smtClean="0"/>
              <a:t>yasla</a:t>
            </a:r>
            <a:r>
              <a:rPr lang="en-US" sz="3300" dirty="0"/>
              <a:t>, iki kat </a:t>
            </a:r>
            <a:r>
              <a:rPr lang="en-US" sz="3300" dirty="0" err="1"/>
              <a:t>fazla</a:t>
            </a:r>
            <a:r>
              <a:rPr lang="en-US" sz="3300" dirty="0"/>
              <a:t> over </a:t>
            </a:r>
            <a:r>
              <a:rPr lang="en-US" sz="3300" dirty="0" err="1"/>
              <a:t>kanseri</a:t>
            </a:r>
            <a:r>
              <a:rPr lang="en-US" sz="3300" dirty="0"/>
              <a:t> </a:t>
            </a:r>
            <a:r>
              <a:rPr lang="en-US" sz="3300" dirty="0" err="1" smtClean="0"/>
              <a:t>geli</a:t>
            </a:r>
            <a:r>
              <a:rPr lang="tr-TR" sz="3300" dirty="0" smtClean="0"/>
              <a:t>ş</a:t>
            </a:r>
            <a:r>
              <a:rPr lang="en-US" sz="3300" dirty="0" smtClean="0"/>
              <a:t>me risk </a:t>
            </a:r>
            <a:r>
              <a:rPr lang="en-US" sz="3300" dirty="0" err="1" smtClean="0"/>
              <a:t>olas</a:t>
            </a:r>
            <a:r>
              <a:rPr lang="tr-TR" sz="3300" dirty="0" smtClean="0"/>
              <a:t>ı</a:t>
            </a:r>
            <a:r>
              <a:rPr lang="en-US" sz="3300" dirty="0" smtClean="0"/>
              <a:t>l</a:t>
            </a:r>
            <a:r>
              <a:rPr lang="tr-TR" sz="3300" dirty="0" smtClean="0"/>
              <a:t>ığının</a:t>
            </a:r>
            <a:r>
              <a:rPr lang="en-US" sz="3300" dirty="0" smtClean="0"/>
              <a:t> </a:t>
            </a:r>
            <a:r>
              <a:rPr lang="en-US" sz="3300" dirty="0" err="1"/>
              <a:t>genetik</a:t>
            </a:r>
            <a:r>
              <a:rPr lang="en-US" sz="3300" dirty="0"/>
              <a:t> </a:t>
            </a:r>
            <a:r>
              <a:rPr lang="en-US" sz="3300" dirty="0" err="1" smtClean="0"/>
              <a:t>ili</a:t>
            </a:r>
            <a:r>
              <a:rPr lang="tr-TR" sz="3300" dirty="0" smtClean="0"/>
              <a:t>ş</a:t>
            </a:r>
            <a:r>
              <a:rPr lang="en-US" sz="3300" dirty="0" err="1" smtClean="0"/>
              <a:t>kiyi</a:t>
            </a:r>
            <a:r>
              <a:rPr lang="en-US" sz="3300" dirty="0" smtClean="0"/>
              <a:t> </a:t>
            </a:r>
            <a:r>
              <a:rPr lang="en-US" sz="3300" dirty="0" err="1" smtClean="0"/>
              <a:t>yans</a:t>
            </a:r>
            <a:r>
              <a:rPr lang="tr-TR" sz="3300" dirty="0" smtClean="0"/>
              <a:t>ı</a:t>
            </a:r>
            <a:r>
              <a:rPr lang="en-US" sz="3300" dirty="0" smtClean="0"/>
              <a:t>t</a:t>
            </a:r>
            <a:r>
              <a:rPr lang="tr-TR" sz="3300" dirty="0" smtClean="0"/>
              <a:t>tığı</a:t>
            </a:r>
            <a:r>
              <a:rPr lang="en-US" sz="3300" dirty="0" smtClean="0"/>
              <a:t> </a:t>
            </a:r>
            <a:r>
              <a:rPr lang="en-US" sz="3300" dirty="0"/>
              <a:t>ve </a:t>
            </a:r>
            <a:r>
              <a:rPr lang="en-US" sz="3300" dirty="0" err="1"/>
              <a:t>anovulatuar</a:t>
            </a:r>
            <a:r>
              <a:rPr lang="en-US" sz="3300" dirty="0"/>
              <a:t> </a:t>
            </a:r>
            <a:r>
              <a:rPr lang="en-US" sz="3300" dirty="0" err="1"/>
              <a:t>infertilitenin</a:t>
            </a:r>
            <a:r>
              <a:rPr lang="en-US" sz="3300" dirty="0"/>
              <a:t> en </a:t>
            </a:r>
            <a:r>
              <a:rPr lang="en-US" sz="3300" dirty="0" err="1" smtClean="0"/>
              <a:t>yayg</a:t>
            </a:r>
            <a:r>
              <a:rPr lang="tr-TR" sz="3300" dirty="0" smtClean="0"/>
              <a:t>ı</a:t>
            </a:r>
            <a:r>
              <a:rPr lang="en-US" sz="3300" dirty="0" smtClean="0"/>
              <a:t>n </a:t>
            </a:r>
            <a:r>
              <a:rPr lang="en-US" sz="3300" dirty="0" err="1"/>
              <a:t>nedeni</a:t>
            </a:r>
            <a:r>
              <a:rPr lang="en-US" sz="3300" dirty="0"/>
              <a:t> olan </a:t>
            </a:r>
            <a:r>
              <a:rPr lang="en-US" sz="3300" dirty="0" err="1"/>
              <a:t>polikistik</a:t>
            </a:r>
            <a:r>
              <a:rPr lang="en-US" sz="3300" dirty="0"/>
              <a:t> over </a:t>
            </a:r>
            <a:r>
              <a:rPr lang="en-US" sz="3300" dirty="0" err="1"/>
              <a:t>sendromunda</a:t>
            </a:r>
            <a:r>
              <a:rPr lang="en-US" sz="3300" dirty="0"/>
              <a:t> over </a:t>
            </a:r>
            <a:r>
              <a:rPr lang="en-US" sz="3300" dirty="0" smtClean="0"/>
              <a:t>y</a:t>
            </a:r>
            <a:r>
              <a:rPr lang="tr-TR" sz="3300" dirty="0" smtClean="0"/>
              <a:t>ü</a:t>
            </a:r>
            <a:r>
              <a:rPr lang="en-US" sz="3300" dirty="0" err="1" smtClean="0"/>
              <a:t>zey</a:t>
            </a:r>
            <a:r>
              <a:rPr lang="en-US" sz="3300" dirty="0" smtClean="0"/>
              <a:t> </a:t>
            </a:r>
            <a:r>
              <a:rPr lang="en-US" sz="3300" dirty="0" err="1"/>
              <a:t>epitelinde</a:t>
            </a:r>
            <a:r>
              <a:rPr lang="en-US" sz="3300" dirty="0"/>
              <a:t> </a:t>
            </a:r>
            <a:r>
              <a:rPr lang="en-US" sz="3300" dirty="0" err="1"/>
              <a:t>metaplazinin</a:t>
            </a:r>
            <a:r>
              <a:rPr lang="en-US" sz="3300" dirty="0"/>
              <a:t> ve </a:t>
            </a:r>
            <a:r>
              <a:rPr lang="en-US" sz="3300" dirty="0" err="1"/>
              <a:t>hiperplazinin</a:t>
            </a:r>
            <a:r>
              <a:rPr lang="en-US" sz="3300" dirty="0"/>
              <a:t> </a:t>
            </a:r>
            <a:r>
              <a:rPr lang="en-US" sz="3300" dirty="0" smtClean="0"/>
              <a:t>y</a:t>
            </a:r>
            <a:r>
              <a:rPr lang="tr-TR" sz="3300" dirty="0" smtClean="0"/>
              <a:t>ü</a:t>
            </a:r>
            <a:r>
              <a:rPr lang="en-US" sz="3300" dirty="0" err="1" smtClean="0"/>
              <a:t>ksek</a:t>
            </a:r>
            <a:r>
              <a:rPr lang="en-US" sz="3300" dirty="0" smtClean="0"/>
              <a:t> s</a:t>
            </a:r>
            <a:r>
              <a:rPr lang="tr-TR" sz="3300" dirty="0" smtClean="0"/>
              <a:t>ı</a:t>
            </a:r>
            <a:r>
              <a:rPr lang="en-US" sz="3300" dirty="0" smtClean="0"/>
              <a:t>kl</a:t>
            </a:r>
            <a:r>
              <a:rPr lang="tr-TR" sz="3300" dirty="0" smtClean="0"/>
              <a:t>ı</a:t>
            </a:r>
            <a:r>
              <a:rPr lang="en-US" sz="3300" dirty="0" err="1" smtClean="0"/>
              <a:t>kta</a:t>
            </a:r>
            <a:r>
              <a:rPr lang="en-US" sz="3300" dirty="0" smtClean="0"/>
              <a:t> </a:t>
            </a:r>
            <a:r>
              <a:rPr lang="en-US" sz="3300" dirty="0" err="1" smtClean="0"/>
              <a:t>oldu</a:t>
            </a:r>
            <a:r>
              <a:rPr lang="tr-TR" sz="3300" dirty="0" smtClean="0"/>
              <a:t>ğ</a:t>
            </a:r>
            <a:r>
              <a:rPr lang="en-US" sz="3300" dirty="0" smtClean="0"/>
              <a:t>u  </a:t>
            </a:r>
            <a:r>
              <a:rPr lang="en-US" sz="3300" dirty="0" err="1" smtClean="0"/>
              <a:t>bildirilmi</a:t>
            </a:r>
            <a:r>
              <a:rPr lang="tr-TR" sz="3300" dirty="0" smtClean="0"/>
              <a:t>ş</a:t>
            </a:r>
            <a:r>
              <a:rPr lang="en-US" sz="3300" dirty="0" err="1" smtClean="0"/>
              <a:t>tir</a:t>
            </a:r>
            <a:r>
              <a:rPr lang="en-US" sz="3300" dirty="0"/>
              <a:t>.</a:t>
            </a:r>
            <a:r>
              <a:rPr lang="en-US" sz="3600" dirty="0"/>
              <a:t> </a:t>
            </a:r>
            <a:r>
              <a:rPr lang="tr-TR" sz="3600" dirty="0" smtClean="0"/>
              <a:t>                                            </a:t>
            </a:r>
            <a:r>
              <a:rPr lang="en-US" sz="3600" dirty="0" smtClean="0"/>
              <a:t>                               </a:t>
            </a:r>
            <a:r>
              <a:rPr lang="en-US" sz="1600" dirty="0" err="1" smtClean="0"/>
              <a:t>Resta</a:t>
            </a:r>
            <a:r>
              <a:rPr lang="en-US" sz="1600" dirty="0" smtClean="0"/>
              <a:t> L, Russo S, </a:t>
            </a:r>
            <a:r>
              <a:rPr lang="en-US" sz="1600" dirty="0" err="1" smtClean="0"/>
              <a:t>Colucci</a:t>
            </a:r>
            <a:r>
              <a:rPr lang="en-US" sz="1600" dirty="0" smtClean="0"/>
              <a:t> GA, Prat J. Morphologic precursors of ovarian epithelial tumors. </a:t>
            </a:r>
            <a:r>
              <a:rPr lang="en-US" sz="1600" dirty="0" err="1" smtClean="0"/>
              <a:t>Obstet</a:t>
            </a:r>
            <a:r>
              <a:rPr lang="en-US" sz="1600" dirty="0" smtClean="0"/>
              <a:t> </a:t>
            </a:r>
            <a:r>
              <a:rPr lang="en-US" sz="1600" dirty="0" err="1" smtClean="0"/>
              <a:t>Gynecol</a:t>
            </a:r>
            <a:r>
              <a:rPr lang="en-US" sz="1600" dirty="0" smtClean="0"/>
              <a:t> 1993; 82: 181–6.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 smtClean="0"/>
              <a:t>                                                                                                      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                  </a:t>
            </a:r>
          </a:p>
          <a:p>
            <a:endParaRPr lang="en-US" sz="1200" dirty="0"/>
          </a:p>
          <a:p>
            <a:pPr lvl="8"/>
            <a:r>
              <a:rPr lang="en-US" sz="1600" dirty="0" smtClean="0"/>
              <a:t>                                                                    TJOD</a:t>
            </a:r>
            <a:r>
              <a:rPr lang="en-US" sz="1600" dirty="0"/>
              <a:t>, 2015, Antalya</a:t>
            </a:r>
          </a:p>
          <a:p>
            <a:pPr lvl="8"/>
            <a:endParaRPr lang="en-US" sz="1200" dirty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202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57800" y="1447800"/>
            <a:ext cx="914400" cy="396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" y="381000"/>
            <a:ext cx="886012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57800" y="990600"/>
            <a:ext cx="914400" cy="464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6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7399"/>
            <a:ext cx="8640048" cy="417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19800" y="1905000"/>
            <a:ext cx="9144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590800" y="1905000"/>
            <a:ext cx="9144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505200" y="1981200"/>
            <a:ext cx="914400" cy="3276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934200" y="1905000"/>
            <a:ext cx="914400" cy="3276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3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839200" cy="6172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/>
              <a:t>Whittemore</a:t>
            </a:r>
            <a:r>
              <a:rPr lang="en-US" sz="11200" dirty="0" smtClean="0"/>
              <a:t> ve  ark., 12 case-control cal</a:t>
            </a:r>
            <a:r>
              <a:rPr lang="tr-TR" sz="11200" dirty="0" smtClean="0"/>
              <a:t>ış</a:t>
            </a:r>
            <a:r>
              <a:rPr lang="en-US" sz="11200" dirty="0" smtClean="0"/>
              <a:t>man</a:t>
            </a:r>
            <a:r>
              <a:rPr lang="tr-TR" sz="11200" dirty="0" smtClean="0"/>
              <a:t>ı</a:t>
            </a:r>
            <a:r>
              <a:rPr lang="en-US" sz="11200" dirty="0" smtClean="0"/>
              <a:t>n meta </a:t>
            </a:r>
            <a:r>
              <a:rPr lang="en-US" sz="11200" dirty="0" err="1" smtClean="0"/>
              <a:t>analizinde</a:t>
            </a:r>
            <a:r>
              <a:rPr lang="en-US" sz="11200" dirty="0" smtClean="0"/>
              <a:t>, </a:t>
            </a:r>
            <a:r>
              <a:rPr lang="en-US" sz="11200" dirty="0" err="1" smtClean="0"/>
              <a:t>fertilite</a:t>
            </a:r>
            <a:r>
              <a:rPr lang="en-US" sz="11200" dirty="0" smtClean="0"/>
              <a:t> ila</a:t>
            </a:r>
            <a:r>
              <a:rPr lang="tr-TR" sz="11200" dirty="0" smtClean="0"/>
              <a:t>ç</a:t>
            </a:r>
            <a:r>
              <a:rPr lang="en-US" sz="11200" dirty="0" smtClean="0"/>
              <a:t>lar</a:t>
            </a:r>
            <a:r>
              <a:rPr lang="tr-TR" sz="11200" dirty="0" smtClean="0"/>
              <a:t>ı</a:t>
            </a:r>
            <a:r>
              <a:rPr lang="en-US" sz="11200" dirty="0" smtClean="0"/>
              <a:t>n</a:t>
            </a:r>
            <a:r>
              <a:rPr lang="tr-TR" sz="11200" dirty="0" smtClean="0"/>
              <a:t>ı</a:t>
            </a:r>
            <a:r>
              <a:rPr lang="en-US" sz="11200" dirty="0" smtClean="0"/>
              <a:t> </a:t>
            </a:r>
            <a:r>
              <a:rPr lang="en-US" sz="11200" dirty="0" err="1" smtClean="0"/>
              <a:t>kullanm</a:t>
            </a:r>
            <a:r>
              <a:rPr lang="tr-TR" sz="11200" dirty="0" smtClean="0"/>
              <a:t>ış</a:t>
            </a:r>
            <a:r>
              <a:rPr lang="en-US" sz="11200" dirty="0" smtClean="0"/>
              <a:t> olan </a:t>
            </a:r>
            <a:r>
              <a:rPr lang="en-US" sz="11200" dirty="0" err="1" smtClean="0"/>
              <a:t>infertil</a:t>
            </a:r>
            <a:r>
              <a:rPr lang="en-US" sz="11200" dirty="0" smtClean="0"/>
              <a:t> kad</a:t>
            </a:r>
            <a:r>
              <a:rPr lang="tr-TR" sz="11200" dirty="0" smtClean="0"/>
              <a:t>ı</a:t>
            </a:r>
            <a:r>
              <a:rPr lang="en-US" sz="11200" dirty="0" err="1" smtClean="0"/>
              <a:t>nlarda</a:t>
            </a:r>
            <a:r>
              <a:rPr lang="en-US" sz="11200" dirty="0" smtClean="0"/>
              <a:t>, </a:t>
            </a:r>
            <a:r>
              <a:rPr lang="en-US" sz="11200" dirty="0" err="1" smtClean="0"/>
              <a:t>infertil</a:t>
            </a:r>
            <a:r>
              <a:rPr lang="en-US" sz="11200" dirty="0" smtClean="0"/>
              <a:t> </a:t>
            </a:r>
            <a:r>
              <a:rPr lang="en-US" sz="11200" dirty="0" err="1" smtClean="0"/>
              <a:t>olmayan</a:t>
            </a:r>
            <a:r>
              <a:rPr lang="en-US" sz="11200" dirty="0" smtClean="0"/>
              <a:t> kad</a:t>
            </a:r>
            <a:r>
              <a:rPr lang="tr-TR" sz="11200" dirty="0" smtClean="0"/>
              <a:t>ı</a:t>
            </a:r>
            <a:r>
              <a:rPr lang="en-US" sz="11200" dirty="0" err="1" smtClean="0"/>
              <a:t>nlara</a:t>
            </a:r>
            <a:r>
              <a:rPr lang="en-US" sz="11200" dirty="0" smtClean="0"/>
              <a:t> k</a:t>
            </a:r>
            <a:r>
              <a:rPr lang="tr-TR" sz="11200" dirty="0" smtClean="0"/>
              <a:t>ı</a:t>
            </a:r>
            <a:r>
              <a:rPr lang="en-US" sz="11200" dirty="0" err="1" smtClean="0"/>
              <a:t>yasla</a:t>
            </a:r>
            <a:r>
              <a:rPr lang="en-US" sz="11200" dirty="0" smtClean="0"/>
              <a:t> neredeyse 3 kat artm</a:t>
            </a:r>
            <a:r>
              <a:rPr lang="tr-TR" sz="11200" dirty="0" smtClean="0"/>
              <a:t>ış</a:t>
            </a:r>
            <a:r>
              <a:rPr lang="en-US" sz="11200" dirty="0" smtClean="0"/>
              <a:t> </a:t>
            </a:r>
            <a:r>
              <a:rPr lang="pl-PL" sz="11200" dirty="0"/>
              <a:t>(RR = 2.8, 95% CI = 1.3 to 6.1</a:t>
            </a:r>
            <a:r>
              <a:rPr lang="pl-PL" sz="11200" dirty="0" smtClean="0"/>
              <a:t>)</a:t>
            </a:r>
            <a:r>
              <a:rPr lang="en-US" sz="11200" dirty="0" smtClean="0"/>
              <a:t> </a:t>
            </a:r>
            <a:r>
              <a:rPr lang="en-US" sz="11200" dirty="0" err="1" smtClean="0"/>
              <a:t>invaziv</a:t>
            </a:r>
            <a:r>
              <a:rPr lang="en-US" sz="11200" dirty="0" smtClean="0"/>
              <a:t> </a:t>
            </a:r>
            <a:r>
              <a:rPr lang="en-US" sz="11200" dirty="0" err="1" smtClean="0"/>
              <a:t>epitelyal</a:t>
            </a:r>
            <a:r>
              <a:rPr lang="en-US" sz="11200" dirty="0" smtClean="0"/>
              <a:t> over </a:t>
            </a:r>
            <a:r>
              <a:rPr lang="en-US" sz="11200" dirty="0" err="1" smtClean="0"/>
              <a:t>kanseri</a:t>
            </a:r>
            <a:r>
              <a:rPr lang="en-US" sz="11200" dirty="0" smtClean="0"/>
              <a:t> </a:t>
            </a:r>
            <a:r>
              <a:rPr lang="en-US" sz="11200" dirty="0" err="1" smtClean="0"/>
              <a:t>riskinin</a:t>
            </a:r>
            <a:r>
              <a:rPr lang="en-US" sz="11200" dirty="0" smtClean="0"/>
              <a:t> </a:t>
            </a:r>
            <a:r>
              <a:rPr lang="en-US" sz="11200" dirty="0" err="1" smtClean="0"/>
              <a:t>oldu</a:t>
            </a:r>
            <a:r>
              <a:rPr lang="tr-TR" sz="11200" dirty="0" smtClean="0"/>
              <a:t>ğ</a:t>
            </a:r>
            <a:r>
              <a:rPr lang="en-US" sz="11200" dirty="0" err="1" smtClean="0"/>
              <a:t>unu</a:t>
            </a:r>
            <a:r>
              <a:rPr lang="en-US" sz="11200" dirty="0" smtClean="0"/>
              <a:t>  </a:t>
            </a:r>
            <a:r>
              <a:rPr lang="en-US" sz="11200" dirty="0" err="1" smtClean="0"/>
              <a:t>rapor</a:t>
            </a:r>
            <a:r>
              <a:rPr lang="en-US" sz="11200" dirty="0" smtClean="0"/>
              <a:t> et</a:t>
            </a:r>
            <a:r>
              <a:rPr lang="tr-TR" sz="11200" dirty="0" smtClean="0"/>
              <a:t>mişlerdir</a:t>
            </a:r>
            <a:r>
              <a:rPr lang="en-US" sz="11200" dirty="0" smtClean="0"/>
              <a:t>.   </a:t>
            </a:r>
          </a:p>
          <a:p>
            <a:endParaRPr lang="en-US" sz="1600" i="0" dirty="0" smtClean="0"/>
          </a:p>
          <a:p>
            <a:endParaRPr lang="en-US" sz="1600" i="0" dirty="0"/>
          </a:p>
          <a:p>
            <a:r>
              <a:rPr lang="en-US" sz="5600" i="0" dirty="0" err="1" smtClean="0"/>
              <a:t>Whittemore</a:t>
            </a:r>
            <a:r>
              <a:rPr lang="en-US" sz="5600" i="0" dirty="0" smtClean="0"/>
              <a:t> </a:t>
            </a:r>
            <a:r>
              <a:rPr lang="en-US" sz="5600" i="0" dirty="0"/>
              <a:t>AS, Harris R, </a:t>
            </a:r>
            <a:r>
              <a:rPr lang="en-US" sz="5600" i="0" dirty="0" err="1"/>
              <a:t>Itnyre</a:t>
            </a:r>
            <a:r>
              <a:rPr lang="en-US" sz="5600" i="0" dirty="0"/>
              <a:t> J. Characteristics relating </a:t>
            </a:r>
            <a:r>
              <a:rPr lang="en-US" sz="5600" i="0" dirty="0" smtClean="0"/>
              <a:t>to ovarian </a:t>
            </a:r>
            <a:r>
              <a:rPr lang="en-US" sz="5600" i="0" dirty="0"/>
              <a:t>cancer risk: collaborative analysis of 12 US </a:t>
            </a:r>
            <a:r>
              <a:rPr lang="en-US" sz="5600" i="0" dirty="0" smtClean="0"/>
              <a:t>case-control studies</a:t>
            </a:r>
            <a:r>
              <a:rPr lang="en-US" sz="5600" i="0" dirty="0"/>
              <a:t>. II. Invasive epithelial ovarian cancers in white </a:t>
            </a:r>
            <a:r>
              <a:rPr lang="en-US" sz="5600" i="0" dirty="0" err="1" smtClean="0"/>
              <a:t>women.Collaborative</a:t>
            </a:r>
            <a:r>
              <a:rPr lang="en-US" sz="5600" i="0" dirty="0" smtClean="0"/>
              <a:t> </a:t>
            </a:r>
            <a:r>
              <a:rPr lang="en-US" sz="5600" i="0" dirty="0"/>
              <a:t>Ovarian Cancer Group. Am J </a:t>
            </a:r>
            <a:r>
              <a:rPr lang="en-US" sz="5600" i="0" dirty="0" err="1"/>
              <a:t>Epidemiol</a:t>
            </a:r>
            <a:r>
              <a:rPr lang="en-US" sz="5600" i="0" dirty="0"/>
              <a:t> </a:t>
            </a:r>
            <a:r>
              <a:rPr lang="en-US" sz="5600" i="0" dirty="0" smtClean="0"/>
              <a:t>1992; 136</a:t>
            </a:r>
            <a:r>
              <a:rPr lang="en-US" sz="5600" i="0" dirty="0"/>
              <a:t>: 1184–203</a:t>
            </a:r>
            <a:r>
              <a:rPr lang="en-US" sz="5600" i="0" dirty="0" smtClean="0"/>
              <a:t>.</a:t>
            </a:r>
          </a:p>
          <a:p>
            <a:endParaRPr lang="en-US" sz="5600" i="0" dirty="0"/>
          </a:p>
          <a:p>
            <a:endParaRPr lang="en-US" sz="4300" i="0" dirty="0" smtClean="0"/>
          </a:p>
          <a:p>
            <a:r>
              <a:rPr lang="en-US" sz="11200" dirty="0" smtClean="0"/>
              <a:t>Se</a:t>
            </a:r>
            <a:r>
              <a:rPr lang="tr-TR" sz="11200" dirty="0" smtClean="0"/>
              <a:t>ç</a:t>
            </a:r>
            <a:r>
              <a:rPr lang="en-US" sz="11200" dirty="0" err="1" smtClean="0"/>
              <a:t>im</a:t>
            </a:r>
            <a:r>
              <a:rPr lang="en-US" sz="11200" dirty="0" smtClean="0"/>
              <a:t> </a:t>
            </a:r>
            <a:r>
              <a:rPr lang="en-US" sz="11200" dirty="0" err="1" smtClean="0"/>
              <a:t>yanl</a:t>
            </a:r>
            <a:r>
              <a:rPr lang="tr-TR" sz="11200" dirty="0" smtClean="0"/>
              <a:t>ı</a:t>
            </a:r>
            <a:r>
              <a:rPr lang="en-US" sz="11200" dirty="0" smtClean="0"/>
              <a:t>l</a:t>
            </a:r>
            <a:r>
              <a:rPr lang="tr-TR" sz="11200" dirty="0" smtClean="0"/>
              <a:t>ığı </a:t>
            </a:r>
            <a:r>
              <a:rPr lang="en-US" sz="11200" dirty="0" smtClean="0"/>
              <a:t>(Selection bias) , infertilite  </a:t>
            </a:r>
            <a:r>
              <a:rPr lang="en-US" sz="11200" dirty="0" err="1" smtClean="0"/>
              <a:t>etiyolojisinde</a:t>
            </a:r>
            <a:r>
              <a:rPr lang="en-US" sz="11200" dirty="0" smtClean="0"/>
              <a:t> </a:t>
            </a:r>
            <a:r>
              <a:rPr lang="en-US" sz="11200" dirty="0" err="1" smtClean="0"/>
              <a:t>ki</a:t>
            </a:r>
            <a:r>
              <a:rPr lang="en-US" sz="11200" dirty="0" smtClean="0"/>
              <a:t> belirsizlikler, </a:t>
            </a:r>
            <a:r>
              <a:rPr lang="en-US" sz="11200" dirty="0" err="1" smtClean="0"/>
              <a:t>vakalarda</a:t>
            </a:r>
            <a:r>
              <a:rPr lang="en-US" sz="11200" dirty="0" smtClean="0"/>
              <a:t> </a:t>
            </a:r>
            <a:r>
              <a:rPr lang="en-US" sz="11200" dirty="0" err="1" smtClean="0"/>
              <a:t>rapor</a:t>
            </a:r>
            <a:r>
              <a:rPr lang="en-US" sz="11200" dirty="0" smtClean="0"/>
              <a:t> </a:t>
            </a:r>
            <a:r>
              <a:rPr lang="en-US" sz="11200" dirty="0" err="1" smtClean="0"/>
              <a:t>edilen</a:t>
            </a:r>
            <a:r>
              <a:rPr lang="en-US" sz="11200" dirty="0" smtClean="0"/>
              <a:t> modern </a:t>
            </a:r>
            <a:r>
              <a:rPr lang="en-US" sz="11200" dirty="0" err="1" smtClean="0"/>
              <a:t>fertilite</a:t>
            </a:r>
            <a:r>
              <a:rPr lang="en-US" sz="11200" dirty="0" smtClean="0"/>
              <a:t> ila</a:t>
            </a:r>
            <a:r>
              <a:rPr lang="tr-TR" sz="11200" dirty="0" smtClean="0"/>
              <a:t>ç</a:t>
            </a:r>
            <a:r>
              <a:rPr lang="en-US" sz="11200" dirty="0" smtClean="0"/>
              <a:t>lar</a:t>
            </a:r>
            <a:r>
              <a:rPr lang="tr-TR" sz="11200" dirty="0" smtClean="0"/>
              <a:t>ı</a:t>
            </a:r>
            <a:r>
              <a:rPr lang="en-US" sz="11200" dirty="0" smtClean="0"/>
              <a:t> ile infertilite </a:t>
            </a:r>
            <a:r>
              <a:rPr lang="en-US" sz="11200" dirty="0" err="1" smtClean="0"/>
              <a:t>tedavisi</a:t>
            </a:r>
            <a:r>
              <a:rPr lang="en-US" sz="11200" dirty="0" smtClean="0"/>
              <a:t> </a:t>
            </a:r>
            <a:r>
              <a:rPr lang="en-US" sz="11200" dirty="0" err="1" smtClean="0"/>
              <a:t>arasinda</a:t>
            </a:r>
            <a:r>
              <a:rPr lang="en-US" sz="11200" dirty="0" smtClean="0"/>
              <a:t> </a:t>
            </a:r>
            <a:r>
              <a:rPr lang="en-US" sz="11200" dirty="0" err="1" smtClean="0"/>
              <a:t>ki</a:t>
            </a:r>
            <a:r>
              <a:rPr lang="en-US" sz="11200" dirty="0" smtClean="0"/>
              <a:t> </a:t>
            </a:r>
            <a:r>
              <a:rPr lang="en-US" sz="11200" dirty="0" err="1" smtClean="0"/>
              <a:t>zamansal</a:t>
            </a:r>
            <a:r>
              <a:rPr lang="en-US" sz="11200" dirty="0" smtClean="0"/>
              <a:t> </a:t>
            </a:r>
            <a:r>
              <a:rPr lang="en-US" sz="11200" dirty="0" err="1" smtClean="0"/>
              <a:t>uyumsuzluk</a:t>
            </a:r>
            <a:r>
              <a:rPr lang="en-US" sz="11200" dirty="0" smtClean="0"/>
              <a:t> gibi </a:t>
            </a:r>
            <a:r>
              <a:rPr lang="en-US" sz="11200" dirty="0" err="1" smtClean="0"/>
              <a:t>belirgin</a:t>
            </a:r>
            <a:r>
              <a:rPr lang="en-US" sz="11200" dirty="0" smtClean="0"/>
              <a:t> </a:t>
            </a:r>
            <a:r>
              <a:rPr lang="en-US" sz="11200" dirty="0" err="1" smtClean="0"/>
              <a:t>limitasyonlar</a:t>
            </a:r>
            <a:r>
              <a:rPr lang="en-US" sz="11200" dirty="0" smtClean="0"/>
              <a:t> </a:t>
            </a:r>
            <a:r>
              <a:rPr lang="en-US" sz="11200" dirty="0" err="1" smtClean="0"/>
              <a:t>nedeniyle</a:t>
            </a:r>
            <a:r>
              <a:rPr lang="en-US" sz="11200" dirty="0" smtClean="0"/>
              <a:t>, bu </a:t>
            </a:r>
            <a:r>
              <a:rPr lang="en-US" sz="11200" dirty="0" err="1" smtClean="0"/>
              <a:t>ara</a:t>
            </a:r>
            <a:r>
              <a:rPr lang="tr-TR" sz="11200" dirty="0" smtClean="0"/>
              <a:t>ş</a:t>
            </a:r>
            <a:r>
              <a:rPr lang="en-US" sz="11200" dirty="0" smtClean="0"/>
              <a:t>t</a:t>
            </a:r>
            <a:r>
              <a:rPr lang="tr-TR" sz="11200" dirty="0" smtClean="0"/>
              <a:t>ı</a:t>
            </a:r>
            <a:r>
              <a:rPr lang="en-US" sz="11200" dirty="0" err="1" smtClean="0"/>
              <a:t>rmada</a:t>
            </a:r>
            <a:r>
              <a:rPr lang="en-US" sz="11200" dirty="0" smtClean="0"/>
              <a:t> </a:t>
            </a:r>
            <a:r>
              <a:rPr lang="en-US" sz="11200" dirty="0" err="1" smtClean="0"/>
              <a:t>ki</a:t>
            </a:r>
            <a:r>
              <a:rPr lang="en-US" sz="11200" dirty="0" smtClean="0"/>
              <a:t> </a:t>
            </a:r>
            <a:r>
              <a:rPr lang="en-US" sz="11200" dirty="0" err="1" smtClean="0"/>
              <a:t>datalardan</a:t>
            </a:r>
            <a:r>
              <a:rPr lang="en-US" sz="11200" dirty="0" smtClean="0"/>
              <a:t>  </a:t>
            </a:r>
            <a:r>
              <a:rPr lang="en-US" sz="11200" dirty="0" err="1" smtClean="0"/>
              <a:t>kaynakla</a:t>
            </a:r>
            <a:r>
              <a:rPr lang="en-US" sz="11200" dirty="0" smtClean="0"/>
              <a:t> </a:t>
            </a:r>
            <a:r>
              <a:rPr lang="en-US" sz="11200" dirty="0" err="1" smtClean="0"/>
              <a:t>fetilite</a:t>
            </a:r>
            <a:r>
              <a:rPr lang="en-US" sz="11200" dirty="0" smtClean="0"/>
              <a:t> </a:t>
            </a:r>
            <a:r>
              <a:rPr lang="en-US" sz="11200" dirty="0" err="1" smtClean="0"/>
              <a:t>ilaclari</a:t>
            </a:r>
            <a:r>
              <a:rPr lang="en-US" sz="11200" dirty="0" smtClean="0"/>
              <a:t>  ile  over </a:t>
            </a:r>
            <a:r>
              <a:rPr lang="en-US" sz="11200" dirty="0" err="1" smtClean="0"/>
              <a:t>kanseri</a:t>
            </a:r>
            <a:r>
              <a:rPr lang="en-US" sz="11200" dirty="0" smtClean="0"/>
              <a:t> aras</a:t>
            </a:r>
            <a:r>
              <a:rPr lang="tr-TR" sz="11200" dirty="0" smtClean="0"/>
              <a:t>ı</a:t>
            </a:r>
            <a:r>
              <a:rPr lang="en-US" sz="11200" dirty="0" smtClean="0"/>
              <a:t>nda </a:t>
            </a:r>
            <a:r>
              <a:rPr lang="en-US" sz="11200" dirty="0" err="1" smtClean="0"/>
              <a:t>nedensel</a:t>
            </a:r>
            <a:r>
              <a:rPr lang="en-US" sz="11200" dirty="0" smtClean="0"/>
              <a:t> </a:t>
            </a:r>
            <a:r>
              <a:rPr lang="en-US" sz="11200" dirty="0" err="1" smtClean="0"/>
              <a:t>sonuc</a:t>
            </a:r>
            <a:r>
              <a:rPr lang="en-US" sz="11200" dirty="0" smtClean="0"/>
              <a:t> </a:t>
            </a:r>
            <a:r>
              <a:rPr lang="en-US" sz="11200" dirty="0" err="1" smtClean="0"/>
              <a:t>ba</a:t>
            </a:r>
            <a:r>
              <a:rPr lang="tr-TR" sz="11200" dirty="0" smtClean="0"/>
              <a:t>ğ</a:t>
            </a:r>
            <a:r>
              <a:rPr lang="en-US" sz="11200" dirty="0" err="1" smtClean="0"/>
              <a:t>lantisi</a:t>
            </a:r>
            <a:r>
              <a:rPr lang="en-US" sz="11200" dirty="0" smtClean="0"/>
              <a:t> </a:t>
            </a:r>
            <a:r>
              <a:rPr lang="en-US" sz="11200" dirty="0" err="1" smtClean="0"/>
              <a:t>karar</a:t>
            </a:r>
            <a:r>
              <a:rPr lang="tr-TR" sz="11200" dirty="0" smtClean="0"/>
              <a:t>ı</a:t>
            </a:r>
            <a:r>
              <a:rPr lang="en-US" sz="11200" dirty="0" smtClean="0"/>
              <a:t>n</a:t>
            </a:r>
            <a:r>
              <a:rPr lang="tr-TR" sz="11200" dirty="0" smtClean="0"/>
              <a:t>ı</a:t>
            </a:r>
            <a:r>
              <a:rPr lang="en-US" sz="11200" dirty="0" smtClean="0"/>
              <a:t>n g</a:t>
            </a:r>
            <a:r>
              <a:rPr lang="tr-TR" sz="11200" dirty="0" smtClean="0"/>
              <a:t>ü</a:t>
            </a:r>
            <a:r>
              <a:rPr lang="en-US" sz="11200" dirty="0" err="1" smtClean="0"/>
              <a:t>venli</a:t>
            </a:r>
            <a:r>
              <a:rPr lang="en-US" sz="11200" dirty="0" smtClean="0"/>
              <a:t> </a:t>
            </a:r>
            <a:r>
              <a:rPr lang="en-US" sz="11200" dirty="0" err="1" smtClean="0"/>
              <a:t>olarak</a:t>
            </a:r>
            <a:r>
              <a:rPr lang="en-US" sz="11200" dirty="0" smtClean="0"/>
              <a:t> </a:t>
            </a:r>
            <a:r>
              <a:rPr lang="en-US" sz="11200" dirty="0" err="1" smtClean="0"/>
              <a:t>verilemeyecegi</a:t>
            </a:r>
            <a:r>
              <a:rPr lang="en-US" sz="11200" dirty="0" smtClean="0"/>
              <a:t> </a:t>
            </a:r>
            <a:r>
              <a:rPr lang="en-US" sz="11200" dirty="0" err="1" smtClean="0"/>
              <a:t>ara</a:t>
            </a:r>
            <a:r>
              <a:rPr lang="tr-TR" sz="11200" dirty="0" smtClean="0"/>
              <a:t>ş</a:t>
            </a:r>
            <a:r>
              <a:rPr lang="en-US" sz="11200" dirty="0" smtClean="0"/>
              <a:t>t</a:t>
            </a:r>
            <a:r>
              <a:rPr lang="tr-TR" sz="11200" dirty="0" smtClean="0"/>
              <a:t>ı</a:t>
            </a:r>
            <a:r>
              <a:rPr lang="en-US" sz="11200" dirty="0" err="1" smtClean="0"/>
              <a:t>rm</a:t>
            </a:r>
            <a:r>
              <a:rPr lang="tr-TR" sz="11200" dirty="0" smtClean="0"/>
              <a:t>a</a:t>
            </a:r>
            <a:r>
              <a:rPr lang="en-US" sz="11200" dirty="0" smtClean="0"/>
              <a:t>n</a:t>
            </a:r>
            <a:r>
              <a:rPr lang="tr-TR" sz="11200" dirty="0" smtClean="0"/>
              <a:t>ı</a:t>
            </a:r>
            <a:r>
              <a:rPr lang="en-US" sz="11200" dirty="0" smtClean="0"/>
              <a:t>n </a:t>
            </a:r>
            <a:r>
              <a:rPr lang="en-US" sz="11200" dirty="0" err="1" smtClean="0"/>
              <a:t>ele</a:t>
            </a:r>
            <a:r>
              <a:rPr lang="tr-TR" sz="11200" dirty="0" smtClean="0"/>
              <a:t>ş</a:t>
            </a:r>
            <a:r>
              <a:rPr lang="en-US" sz="11200" dirty="0" err="1" smtClean="0"/>
              <a:t>tir</a:t>
            </a:r>
            <a:r>
              <a:rPr lang="tr-TR" sz="11200" dirty="0" smtClean="0"/>
              <a:t>i</a:t>
            </a:r>
            <a:r>
              <a:rPr lang="en-US" sz="11200" dirty="0" err="1" smtClean="0"/>
              <a:t>lerinde</a:t>
            </a:r>
            <a:r>
              <a:rPr lang="en-US" sz="11200" dirty="0" smtClean="0"/>
              <a:t> </a:t>
            </a:r>
            <a:r>
              <a:rPr lang="en-US" sz="11200" dirty="0" err="1" smtClean="0"/>
              <a:t>vurgulanm</a:t>
            </a:r>
            <a:r>
              <a:rPr lang="tr-TR" sz="11200" dirty="0" smtClean="0"/>
              <a:t>ış</a:t>
            </a:r>
            <a:r>
              <a:rPr lang="en-US" sz="11200" dirty="0" smtClean="0"/>
              <a:t>t</a:t>
            </a:r>
            <a:r>
              <a:rPr lang="tr-TR" sz="11200" dirty="0" smtClean="0"/>
              <a:t>ı</a:t>
            </a:r>
            <a:r>
              <a:rPr lang="en-US" sz="11200" dirty="0" smtClean="0"/>
              <a:t>r.</a:t>
            </a:r>
          </a:p>
          <a:p>
            <a:r>
              <a:rPr lang="en-US" sz="8600" dirty="0" smtClean="0"/>
              <a:t>                                                                                                                                                                                </a:t>
            </a:r>
            <a:endParaRPr lang="en-US" sz="8600" dirty="0"/>
          </a:p>
          <a:p>
            <a:r>
              <a:rPr lang="en-US" sz="2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500" dirty="0" smtClean="0"/>
              <a:t>     </a:t>
            </a:r>
            <a:r>
              <a:rPr lang="en-US" sz="2800" dirty="0" smtClean="0"/>
              <a:t>                                  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5600" dirty="0"/>
              <a:t>TJOD, 2015, Antalya</a:t>
            </a:r>
          </a:p>
          <a:p>
            <a:r>
              <a:rPr lang="en-US" sz="2800" dirty="0"/>
              <a:t>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9596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8610600" cy="5943600"/>
          </a:xfrm>
        </p:spPr>
        <p:txBody>
          <a:bodyPr>
            <a:normAutofit/>
          </a:bodyPr>
          <a:lstStyle/>
          <a:p>
            <a:r>
              <a:rPr lang="en-US" sz="2800" dirty="0" err="1"/>
              <a:t>Rossing</a:t>
            </a:r>
            <a:r>
              <a:rPr lang="en-US" sz="2800" dirty="0"/>
              <a:t> </a:t>
            </a:r>
            <a:r>
              <a:rPr lang="en-US" sz="2800" dirty="0" smtClean="0"/>
              <a:t>ve ark. retrospektif cohort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, 1974-1985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</a:t>
            </a:r>
            <a:r>
              <a:rPr lang="tr-TR" sz="2800" dirty="0" smtClean="0"/>
              <a:t>ı</a:t>
            </a:r>
            <a:r>
              <a:rPr lang="en-US" sz="2800" dirty="0" smtClean="0"/>
              <a:t> aras</a:t>
            </a:r>
            <a:r>
              <a:rPr lang="tr-TR" sz="2800" dirty="0" smtClean="0"/>
              <a:t>ı</a:t>
            </a:r>
            <a:r>
              <a:rPr lang="en-US" sz="2800" dirty="0" smtClean="0"/>
              <a:t>nda infertilite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de</a:t>
            </a:r>
            <a:r>
              <a:rPr lang="tr-TR" sz="2800" dirty="0" smtClean="0"/>
              <a:t>ğ</a:t>
            </a:r>
            <a:r>
              <a:rPr lang="en-US" sz="2800" dirty="0" err="1" smtClean="0"/>
              <a:t>erlendirilen</a:t>
            </a:r>
            <a:r>
              <a:rPr lang="en-US" sz="2800" dirty="0" smtClean="0"/>
              <a:t> 3837 kad</a:t>
            </a:r>
            <a:r>
              <a:rPr lang="tr-TR" sz="2800" dirty="0" smtClean="0"/>
              <a:t>ı</a:t>
            </a:r>
            <a:r>
              <a:rPr lang="en-US" sz="2800" dirty="0" smtClean="0"/>
              <a:t>nda,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ila</a:t>
            </a:r>
            <a:r>
              <a:rPr lang="tr-TR" sz="2800" dirty="0" smtClean="0"/>
              <a:t>ç</a:t>
            </a:r>
            <a:r>
              <a:rPr lang="en-US" sz="2800" dirty="0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 ile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smtClean="0"/>
              <a:t>nlar ile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smtClean="0"/>
              <a:t>nlar aras</a:t>
            </a:r>
            <a:r>
              <a:rPr lang="tr-TR" sz="2800" dirty="0" smtClean="0"/>
              <a:t>ı</a:t>
            </a:r>
            <a:r>
              <a:rPr lang="en-US" sz="2800" dirty="0" smtClean="0"/>
              <a:t>nda over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olmayan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bulduklar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 (OR 2.5,  CI % 95 (1.3-4.5) , </a:t>
            </a:r>
            <a:r>
              <a:rPr lang="en-US" sz="2800" dirty="0" err="1" smtClean="0"/>
              <a:t>ayr</a:t>
            </a:r>
            <a:r>
              <a:rPr lang="tr-TR" sz="2800" dirty="0" smtClean="0"/>
              <a:t>ı</a:t>
            </a:r>
            <a:r>
              <a:rPr lang="en-US" sz="2800" dirty="0" err="1" smtClean="0"/>
              <a:t>ca</a:t>
            </a:r>
            <a:r>
              <a:rPr lang="en-US" sz="2800" dirty="0" smtClean="0"/>
              <a:t>  12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veya</a:t>
            </a:r>
            <a:r>
              <a:rPr lang="en-US" sz="2800" dirty="0" smtClean="0"/>
              <a:t>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tr-TR" sz="2800" dirty="0" smtClean="0"/>
              <a:t>k</a:t>
            </a:r>
            <a:r>
              <a:rPr lang="en-US" sz="2800" dirty="0" err="1" smtClean="0"/>
              <a:t>lomifen</a:t>
            </a:r>
            <a:r>
              <a:rPr lang="en-US" sz="2800" dirty="0" smtClean="0"/>
              <a:t> </a:t>
            </a:r>
            <a:r>
              <a:rPr lang="en-US" sz="2800" dirty="0" err="1" smtClean="0"/>
              <a:t>sitrat</a:t>
            </a:r>
            <a:r>
              <a:rPr lang="en-US" sz="2800" dirty="0" smtClean="0"/>
              <a:t> (CC)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ovarian t</a:t>
            </a:r>
            <a:r>
              <a:rPr lang="tr-TR" sz="2800" dirty="0" smtClean="0"/>
              <a:t>ü</a:t>
            </a:r>
            <a:r>
              <a:rPr lang="en-US" sz="2800" dirty="0" smtClean="0"/>
              <a:t>m</a:t>
            </a:r>
            <a:r>
              <a:rPr lang="tr-TR" sz="2800" dirty="0" smtClean="0"/>
              <a:t>ö</a:t>
            </a:r>
            <a:r>
              <a:rPr lang="en-US" sz="2800" dirty="0" err="1" smtClean="0"/>
              <a:t>rlerde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ol</a:t>
            </a:r>
            <a:r>
              <a:rPr lang="tr-TR" sz="2800" dirty="0" smtClean="0"/>
              <a:t>duğunu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</a:t>
            </a:r>
            <a:r>
              <a:rPr lang="tr-TR" sz="2800" dirty="0" smtClean="0"/>
              <a:t>mışlar </a:t>
            </a:r>
            <a:r>
              <a:rPr lang="en-US" sz="2800" dirty="0" smtClean="0"/>
              <a:t>(OR 11.1 CI %95(1.5-82.3)</a:t>
            </a:r>
            <a:r>
              <a:rPr lang="tr-TR" sz="2800" dirty="0" smtClean="0"/>
              <a:t> ve i</a:t>
            </a:r>
            <a:r>
              <a:rPr lang="en-US" sz="2800" dirty="0" err="1" smtClean="0"/>
              <a:t>nvaziv</a:t>
            </a:r>
            <a:r>
              <a:rPr lang="en-US" sz="2800" dirty="0" smtClean="0"/>
              <a:t> </a:t>
            </a:r>
            <a:r>
              <a:rPr lang="en-US" sz="2800" dirty="0" err="1"/>
              <a:t>epitelyal</a:t>
            </a:r>
            <a:r>
              <a:rPr lang="en-US" sz="2800" dirty="0"/>
              <a:t> over </a:t>
            </a:r>
            <a:r>
              <a:rPr lang="en-US" sz="2800" dirty="0" err="1"/>
              <a:t>kanseri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beklenen</a:t>
            </a:r>
            <a:r>
              <a:rPr lang="en-US" sz="2800" dirty="0"/>
              <a:t> </a:t>
            </a:r>
            <a:r>
              <a:rPr lang="en-US" sz="2800" dirty="0" err="1"/>
              <a:t>yeni</a:t>
            </a:r>
            <a:r>
              <a:rPr lang="en-US" sz="2800" dirty="0"/>
              <a:t> </a:t>
            </a:r>
            <a:r>
              <a:rPr lang="en-US" sz="2800" dirty="0" err="1" smtClean="0"/>
              <a:t>vakalar</a:t>
            </a:r>
            <a:r>
              <a:rPr lang="tr-TR" sz="2800" dirty="0" smtClean="0"/>
              <a:t>ı</a:t>
            </a:r>
            <a:r>
              <a:rPr lang="en-US" sz="2800" dirty="0" smtClean="0"/>
              <a:t>n g</a:t>
            </a:r>
            <a:r>
              <a:rPr lang="tr-TR" sz="2800" dirty="0" smtClean="0"/>
              <a:t>ö</a:t>
            </a:r>
            <a:r>
              <a:rPr lang="en-US" sz="2800" dirty="0" err="1" smtClean="0"/>
              <a:t>zlene</a:t>
            </a:r>
            <a:r>
              <a:rPr lang="tr-TR" sz="2800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vakalara</a:t>
            </a:r>
            <a:r>
              <a:rPr lang="en-US" sz="2800" dirty="0" smtClean="0"/>
              <a:t> </a:t>
            </a:r>
            <a:r>
              <a:rPr lang="en-US" sz="2800" dirty="0" err="1" smtClean="0"/>
              <a:t>oran</a:t>
            </a:r>
            <a:r>
              <a:rPr lang="tr-TR" sz="2800" dirty="0" smtClean="0"/>
              <a:t>ı </a:t>
            </a:r>
            <a:r>
              <a:rPr lang="en-US" sz="2800" dirty="0" smtClean="0"/>
              <a:t>1,5 </a:t>
            </a:r>
            <a:r>
              <a:rPr lang="en-US" sz="2800" dirty="0"/>
              <a:t>(% 95 CI 0,4-3,7) </a:t>
            </a:r>
            <a:r>
              <a:rPr lang="en-US" sz="2800" dirty="0" smtClean="0"/>
              <a:t>ve </a:t>
            </a:r>
            <a:r>
              <a:rPr lang="en-US" sz="2800" dirty="0"/>
              <a:t>borderline </a:t>
            </a:r>
            <a:r>
              <a:rPr lang="en-US" sz="2800" dirty="0" err="1"/>
              <a:t>tümörler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3,3 (% 95 CI 1,1-7,8)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et</a:t>
            </a:r>
            <a:r>
              <a:rPr lang="tr-TR" sz="2800" dirty="0" smtClean="0"/>
              <a:t>mişlerdir.</a:t>
            </a:r>
            <a:r>
              <a:rPr lang="en-US" sz="2800" dirty="0" smtClean="0"/>
              <a:t>                                     </a:t>
            </a:r>
            <a:r>
              <a:rPr lang="en-US" sz="1400" i="0" dirty="0" err="1" smtClean="0"/>
              <a:t>Rossing</a:t>
            </a:r>
            <a:r>
              <a:rPr lang="en-US" sz="1400" i="0" dirty="0" smtClean="0"/>
              <a:t> </a:t>
            </a:r>
            <a:r>
              <a:rPr lang="en-US" sz="1400" i="0" dirty="0"/>
              <a:t>MA, </a:t>
            </a:r>
            <a:r>
              <a:rPr lang="en-US" sz="1400" i="0" dirty="0" err="1"/>
              <a:t>Daling</a:t>
            </a:r>
            <a:r>
              <a:rPr lang="en-US" sz="1400" i="0" dirty="0"/>
              <a:t> JR, Weiss NS, Moore DE, Self SG. </a:t>
            </a:r>
            <a:r>
              <a:rPr lang="en-US" sz="1400" i="0" dirty="0" smtClean="0"/>
              <a:t>Ovarian tumors </a:t>
            </a:r>
            <a:r>
              <a:rPr lang="en-US" sz="1400" i="0" dirty="0"/>
              <a:t>in a cohort of infertile women. N </a:t>
            </a:r>
            <a:r>
              <a:rPr lang="en-US" sz="1400" i="0" dirty="0" err="1"/>
              <a:t>Engl</a:t>
            </a:r>
            <a:r>
              <a:rPr lang="en-US" sz="1400" i="0" dirty="0"/>
              <a:t> J Med </a:t>
            </a:r>
            <a:r>
              <a:rPr lang="en-US" sz="1400" i="0" dirty="0" smtClean="0"/>
              <a:t>1994; 331</a:t>
            </a:r>
            <a:r>
              <a:rPr lang="en-US" sz="1400" i="0" dirty="0"/>
              <a:t>: </a:t>
            </a:r>
            <a:r>
              <a:rPr lang="en-US" sz="1400" i="0" dirty="0" smtClean="0"/>
              <a:t>771-6.     </a:t>
            </a:r>
          </a:p>
          <a:p>
            <a:endParaRPr lang="en-US" sz="1400" i="0" dirty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  TJOD, 2015, Antalya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838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1975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685800"/>
            <a:ext cx="8610600" cy="6019800"/>
          </a:xfrm>
        </p:spPr>
        <p:txBody>
          <a:bodyPr>
            <a:normAutofit/>
          </a:bodyPr>
          <a:lstStyle/>
          <a:p>
            <a:r>
              <a:rPr lang="en-US" sz="2800" dirty="0" err="1"/>
              <a:t>Potashnik</a:t>
            </a:r>
            <a:r>
              <a:rPr lang="en-US" sz="2800" dirty="0"/>
              <a:t> </a:t>
            </a:r>
            <a:r>
              <a:rPr lang="en-US" sz="2800" dirty="0" smtClean="0"/>
              <a:t>ve ark. </a:t>
            </a:r>
            <a:r>
              <a:rPr lang="en-US" sz="2800" dirty="0" err="1" smtClean="0"/>
              <a:t>prospektif</a:t>
            </a:r>
            <a:r>
              <a:rPr lang="en-US" sz="2800" dirty="0" smtClean="0"/>
              <a:t>, </a:t>
            </a:r>
            <a:r>
              <a:rPr lang="en-US" sz="2800" dirty="0" err="1" smtClean="0"/>
              <a:t>kontroll</a:t>
            </a:r>
            <a:r>
              <a:rPr lang="tr-TR" sz="2800" dirty="0" smtClean="0"/>
              <a:t>ü</a:t>
            </a:r>
            <a:r>
              <a:rPr lang="en-US" sz="2800" dirty="0" smtClean="0"/>
              <a:t> ve </a:t>
            </a:r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takip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reli</a:t>
            </a:r>
            <a:r>
              <a:rPr lang="en-US" sz="2800" dirty="0" smtClean="0"/>
              <a:t> (</a:t>
            </a:r>
            <a:r>
              <a:rPr lang="en-US" sz="2800" dirty="0" err="1" smtClean="0"/>
              <a:t>ortalama</a:t>
            </a:r>
            <a:r>
              <a:rPr lang="en-US" sz="2800" dirty="0" smtClean="0"/>
              <a:t> 17.9 </a:t>
            </a:r>
            <a:r>
              <a:rPr lang="en-US" sz="2800" dirty="0" err="1" smtClean="0"/>
              <a:t>yil</a:t>
            </a:r>
            <a:r>
              <a:rPr lang="en-US" sz="2800" dirty="0" smtClean="0"/>
              <a:t>), infertilite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</a:t>
            </a:r>
            <a:r>
              <a:rPr lang="en-US" sz="2800" dirty="0" err="1" smtClean="0"/>
              <a:t>alm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almam</a:t>
            </a:r>
            <a:r>
              <a:rPr lang="tr-TR" sz="2800" dirty="0" smtClean="0"/>
              <a:t>ış</a:t>
            </a:r>
            <a:r>
              <a:rPr lang="en-US" sz="2800" dirty="0" smtClean="0"/>
              <a:t> 1197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,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 a</a:t>
            </a:r>
            <a:r>
              <a:rPr lang="tr-TR" sz="2800" dirty="0" smtClean="0"/>
              <a:t>çı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err="1" smtClean="0"/>
              <a:t>ndan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populasyonla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err="1" smtClean="0"/>
              <a:t>rd</a:t>
            </a:r>
            <a:r>
              <a:rPr lang="tr-TR" sz="2800" dirty="0" smtClean="0"/>
              <a:t>ığı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insidansta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at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saptayamad</a:t>
            </a:r>
            <a:r>
              <a:rPr lang="tr-TR" sz="2800" dirty="0" smtClean="0"/>
              <a:t>ı</a:t>
            </a:r>
            <a:r>
              <a:rPr lang="en-US" sz="2800" dirty="0" err="1" smtClean="0"/>
              <a:t>klar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bildir</a:t>
            </a:r>
            <a:r>
              <a:rPr lang="tr-TR" sz="2800" dirty="0" smtClean="0"/>
              <a:t>miş</a:t>
            </a:r>
            <a:r>
              <a:rPr lang="en-US" sz="2800" dirty="0" err="1" smtClean="0"/>
              <a:t>ler</a:t>
            </a:r>
            <a:r>
              <a:rPr lang="en-US" sz="2800" dirty="0" smtClean="0"/>
              <a:t>(Standardized incidence ratio(SIR), </a:t>
            </a:r>
            <a:r>
              <a:rPr lang="en-US" sz="2800" dirty="0" err="1" smtClean="0"/>
              <a:t>sirasiyla</a:t>
            </a:r>
            <a:r>
              <a:rPr lang="en-US" sz="2800" dirty="0" smtClean="0"/>
              <a:t> 0.91, 0.68 ve</a:t>
            </a:r>
            <a:r>
              <a:rPr lang="en-US" sz="2800" dirty="0"/>
              <a:t> 1.35) </a:t>
            </a:r>
            <a:r>
              <a:rPr lang="en-US" sz="2800" dirty="0" smtClean="0"/>
              <a:t>                                                                      </a:t>
            </a:r>
            <a:r>
              <a:rPr lang="en-US" sz="1400" i="0" dirty="0" err="1" smtClean="0"/>
              <a:t>Potashnik</a:t>
            </a:r>
            <a:r>
              <a:rPr lang="en-US" sz="1400" i="0" dirty="0" smtClean="0"/>
              <a:t> </a:t>
            </a:r>
            <a:r>
              <a:rPr lang="en-US" sz="1400" i="0" dirty="0"/>
              <a:t>G, Lerner-</a:t>
            </a:r>
            <a:r>
              <a:rPr lang="en-US" sz="1400" i="0" dirty="0" err="1"/>
              <a:t>Geva</a:t>
            </a:r>
            <a:r>
              <a:rPr lang="en-US" sz="1400" i="0" dirty="0"/>
              <a:t> L, </a:t>
            </a:r>
            <a:r>
              <a:rPr lang="en-US" sz="1400" i="0" dirty="0" err="1"/>
              <a:t>Genkin</a:t>
            </a:r>
            <a:r>
              <a:rPr lang="en-US" sz="1400" i="0" dirty="0"/>
              <a:t> L, Chetrit A, </a:t>
            </a:r>
            <a:r>
              <a:rPr lang="en-US" sz="1400" i="0" dirty="0" err="1"/>
              <a:t>Lunenfeld</a:t>
            </a:r>
            <a:r>
              <a:rPr lang="en-US" sz="1400" i="0" dirty="0"/>
              <a:t> E</a:t>
            </a:r>
            <a:r>
              <a:rPr lang="en-US" sz="1400" i="0" dirty="0" smtClean="0"/>
              <a:t>, </a:t>
            </a:r>
            <a:r>
              <a:rPr lang="en-US" sz="1400" i="0" dirty="0" err="1" smtClean="0"/>
              <a:t>Porath</a:t>
            </a:r>
            <a:r>
              <a:rPr lang="en-US" sz="1400" i="0" dirty="0" smtClean="0"/>
              <a:t> </a:t>
            </a:r>
            <a:r>
              <a:rPr lang="en-US" sz="1400" i="0" dirty="0"/>
              <a:t>A. Fertility drugs and the risk of breast and </a:t>
            </a:r>
            <a:r>
              <a:rPr lang="en-US" sz="1400" i="0" dirty="0" smtClean="0"/>
              <a:t>ovarian cancers</a:t>
            </a:r>
            <a:r>
              <a:rPr lang="en-US" sz="1400" i="0" dirty="0"/>
              <a:t>: results of a long-term follow-up study. </a:t>
            </a:r>
            <a:r>
              <a:rPr lang="en-US" sz="1400" i="0" dirty="0" err="1"/>
              <a:t>Fertil</a:t>
            </a:r>
            <a:r>
              <a:rPr lang="en-US" sz="1400" i="0" dirty="0"/>
              <a:t> </a:t>
            </a:r>
            <a:r>
              <a:rPr lang="en-US" sz="1400" i="0" dirty="0" err="1" smtClean="0"/>
              <a:t>Steril</a:t>
            </a:r>
            <a:r>
              <a:rPr lang="en-US" sz="1400" i="0" dirty="0" smtClean="0"/>
              <a:t>  1999</a:t>
            </a:r>
            <a:r>
              <a:rPr lang="en-US" sz="1400" i="0" dirty="0"/>
              <a:t>; 71: 853–9</a:t>
            </a:r>
            <a:r>
              <a:rPr lang="en-US" sz="1200" i="0" dirty="0" smtClean="0"/>
              <a:t>.</a:t>
            </a:r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r>
              <a:rPr lang="en-US" sz="1200" i="0" dirty="0"/>
              <a:t>                    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8302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85800"/>
            <a:ext cx="8610600" cy="601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Venn ve ark., en </a:t>
            </a:r>
            <a:r>
              <a:rPr lang="en-US" sz="2800" dirty="0" err="1" smtClean="0"/>
              <a:t>geni</a:t>
            </a:r>
            <a:r>
              <a:rPr lang="tr-TR" sz="2800" dirty="0" smtClean="0"/>
              <a:t>ş</a:t>
            </a:r>
            <a:r>
              <a:rPr lang="en-US" sz="2800" dirty="0" smtClean="0"/>
              <a:t> vaka </a:t>
            </a:r>
            <a:r>
              <a:rPr lang="en-US" sz="2800" dirty="0" err="1" smtClean="0"/>
              <a:t>serisinde</a:t>
            </a:r>
            <a:r>
              <a:rPr lang="en-US" sz="2800" dirty="0" smtClean="0"/>
              <a:t>, 10 </a:t>
            </a:r>
            <a:r>
              <a:rPr lang="en-US" sz="2800" dirty="0" err="1" smtClean="0"/>
              <a:t>Avustralya</a:t>
            </a:r>
            <a:r>
              <a:rPr lang="en-US" sz="2800" dirty="0" smtClean="0"/>
              <a:t> IVF </a:t>
            </a:r>
            <a:r>
              <a:rPr lang="en-US" sz="2800" dirty="0" err="1" smtClean="0"/>
              <a:t>merkezine</a:t>
            </a:r>
            <a:r>
              <a:rPr lang="en-US" sz="2800" dirty="0" smtClean="0"/>
              <a:t> </a:t>
            </a:r>
            <a:r>
              <a:rPr lang="en-US" sz="2800" dirty="0" err="1" smtClean="0"/>
              <a:t>refere</a:t>
            </a:r>
            <a:r>
              <a:rPr lang="en-US" sz="2800" dirty="0" smtClean="0"/>
              <a:t>  </a:t>
            </a:r>
            <a:r>
              <a:rPr lang="en-US" sz="2800" dirty="0" err="1" smtClean="0"/>
              <a:t>edilen</a:t>
            </a:r>
            <a:r>
              <a:rPr lang="en-US" sz="2800" dirty="0" smtClean="0"/>
              <a:t>, </a:t>
            </a:r>
            <a:r>
              <a:rPr lang="en-US" sz="2800" dirty="0" err="1" smtClean="0"/>
              <a:t>toplam</a:t>
            </a:r>
            <a:r>
              <a:rPr lang="en-US" sz="2800" dirty="0" smtClean="0"/>
              <a:t> (29700),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tr-TR" sz="2800" dirty="0" smtClean="0"/>
              <a:t> </a:t>
            </a:r>
            <a:r>
              <a:rPr lang="en-US" sz="2800" dirty="0" smtClean="0"/>
              <a:t>(20656)  ve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(9044) </a:t>
            </a:r>
            <a:r>
              <a:rPr lang="en-US" sz="2800" dirty="0" err="1" smtClean="0"/>
              <a:t>kadınların</a:t>
            </a:r>
            <a:r>
              <a:rPr lang="en-US" sz="2800" dirty="0" smtClean="0"/>
              <a:t> </a:t>
            </a:r>
            <a:r>
              <a:rPr lang="en-US" sz="2800" dirty="0" err="1" smtClean="0"/>
              <a:t>oluşturdu</a:t>
            </a:r>
            <a:r>
              <a:rPr lang="tr-TR" sz="2800" dirty="0" smtClean="0"/>
              <a:t>ğ</a:t>
            </a:r>
            <a:r>
              <a:rPr lang="en-US" sz="2800" dirty="0" smtClean="0"/>
              <a:t>u  </a:t>
            </a:r>
            <a:r>
              <a:rPr lang="en-US" sz="2800" dirty="0" err="1" smtClean="0"/>
              <a:t>gruplarda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over, meme ve uterus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</a:t>
            </a:r>
            <a:r>
              <a:rPr lang="en-US" sz="2800" dirty="0" smtClean="0"/>
              <a:t>  </a:t>
            </a:r>
            <a:r>
              <a:rPr lang="en-US" sz="2800" dirty="0" err="1" smtClean="0"/>
              <a:t>insidanslar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populasyondaki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insidanslar</a:t>
            </a:r>
            <a:r>
              <a:rPr lang="tr-TR" sz="2800" dirty="0" smtClean="0"/>
              <a:t>ı</a:t>
            </a:r>
            <a:r>
              <a:rPr lang="en-US" sz="2800" dirty="0" err="1" smtClean="0"/>
              <a:t>yla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err="1" smtClean="0"/>
              <a:t>rm</a:t>
            </a:r>
            <a:r>
              <a:rPr lang="tr-TR" sz="2800" dirty="0" smtClean="0"/>
              <a:t>ış</a:t>
            </a:r>
            <a:r>
              <a:rPr lang="en-US" sz="2800" dirty="0" err="1" smtClean="0"/>
              <a:t>lar</a:t>
            </a:r>
            <a:r>
              <a:rPr lang="tr-TR" sz="2800" dirty="0" smtClean="0"/>
              <a:t>,</a:t>
            </a:r>
            <a:endParaRPr lang="en-US" sz="2800" dirty="0" smtClean="0"/>
          </a:p>
          <a:p>
            <a:r>
              <a:rPr lang="en-US" sz="2800" dirty="0" smtClean="0"/>
              <a:t>Over ve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n, </a:t>
            </a:r>
            <a:r>
              <a:rPr lang="en-US" sz="2800" dirty="0" err="1" smtClean="0"/>
              <a:t>beklenen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err="1" smtClean="0"/>
              <a:t>ndan</a:t>
            </a:r>
            <a:r>
              <a:rPr lang="en-US" sz="2800" dirty="0" smtClean="0"/>
              <a:t> (SIR 0.99) </a:t>
            </a:r>
            <a:r>
              <a:rPr lang="en-US" sz="2800" dirty="0" err="1" smtClean="0"/>
              <a:t>daha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(SIR 0.91  [%95 CI 0.74-1.13] ve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 0.88 [0.42-1.84],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</a:t>
            </a:r>
            <a:r>
              <a:rPr lang="en-US" sz="2800" dirty="0" err="1" smtClean="0"/>
              <a:t>ise</a:t>
            </a:r>
            <a:r>
              <a:rPr lang="en-US" sz="2800" dirty="0" smtClean="0"/>
              <a:t> 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0.95 [0.73-1.23] ve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1.16[0.52-2.59]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                                                                                                                      </a:t>
            </a:r>
            <a:r>
              <a:rPr lang="en-US" sz="1300" dirty="0" smtClean="0">
                <a:solidFill>
                  <a:schemeClr val="bg1"/>
                </a:solidFill>
              </a:rPr>
              <a:t>                                 </a:t>
            </a:r>
          </a:p>
          <a:p>
            <a:r>
              <a:rPr lang="en-US" sz="1400" i="0" dirty="0" smtClean="0"/>
              <a:t>Venn </a:t>
            </a:r>
            <a:r>
              <a:rPr lang="en-US" sz="1400" i="0" dirty="0"/>
              <a:t>A, Watson L, </a:t>
            </a:r>
            <a:r>
              <a:rPr lang="en-US" sz="1400" i="0" dirty="0" err="1"/>
              <a:t>Bruinsma</a:t>
            </a:r>
            <a:r>
              <a:rPr lang="en-US" sz="1400" i="0" dirty="0"/>
              <a:t> F, Giles G, Healy D. Risk </a:t>
            </a:r>
            <a:r>
              <a:rPr lang="en-US" sz="1400" i="0" dirty="0" smtClean="0"/>
              <a:t>of cancer </a:t>
            </a:r>
            <a:r>
              <a:rPr lang="en-US" sz="1400" i="0" dirty="0"/>
              <a:t>after use of fertility drugs with in-vitro </a:t>
            </a:r>
            <a:r>
              <a:rPr lang="en-US" sz="1400" i="0" dirty="0" err="1" smtClean="0"/>
              <a:t>fertilisation</a:t>
            </a:r>
            <a:r>
              <a:rPr lang="en-US" sz="1400" i="0" dirty="0" smtClean="0"/>
              <a:t>. Lancet </a:t>
            </a:r>
            <a:r>
              <a:rPr lang="en-US" sz="1400" i="0" dirty="0"/>
              <a:t>1999; 354: 1586–90</a:t>
            </a:r>
            <a:r>
              <a:rPr lang="en-US" sz="1400" i="0" dirty="0" smtClean="0"/>
              <a:t>.</a:t>
            </a:r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ı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ı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ı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7647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" y="0"/>
            <a:ext cx="8839200" cy="838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763000" cy="6324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Venn ve ark. </a:t>
            </a:r>
            <a:r>
              <a:rPr lang="en-US" sz="3000" dirty="0" err="1" smtClean="0"/>
              <a:t>bu</a:t>
            </a:r>
            <a:r>
              <a:rPr lang="en-US" sz="3000" dirty="0" smtClean="0"/>
              <a:t> </a:t>
            </a:r>
            <a:r>
              <a:rPr lang="en-US" sz="3000" dirty="0" err="1" smtClean="0"/>
              <a:t>cal</a:t>
            </a:r>
            <a:r>
              <a:rPr lang="tr-TR" sz="3000" dirty="0" smtClean="0"/>
              <a:t>ış</a:t>
            </a:r>
            <a:r>
              <a:rPr lang="en-US" sz="3000" dirty="0" err="1" smtClean="0"/>
              <a:t>mada</a:t>
            </a:r>
            <a:r>
              <a:rPr lang="en-US" sz="3000" dirty="0" smtClean="0"/>
              <a:t> uterus </a:t>
            </a:r>
            <a:r>
              <a:rPr lang="en-US" sz="3000" dirty="0" err="1" smtClean="0"/>
              <a:t>kanserinin</a:t>
            </a:r>
            <a:r>
              <a:rPr lang="en-US" sz="3000" dirty="0" smtClean="0"/>
              <a:t> IVF </a:t>
            </a:r>
            <a:r>
              <a:rPr lang="en-US" sz="3000" dirty="0" err="1" smtClean="0"/>
              <a:t>tedavisi</a:t>
            </a:r>
            <a:r>
              <a:rPr lang="en-US" sz="3000" dirty="0" smtClean="0"/>
              <a:t> g</a:t>
            </a:r>
            <a:r>
              <a:rPr lang="tr-TR" sz="3000" dirty="0" smtClean="0"/>
              <a:t>ö</a:t>
            </a:r>
            <a:r>
              <a:rPr lang="en-US" sz="3000" dirty="0" err="1" smtClean="0"/>
              <a:t>ren</a:t>
            </a:r>
            <a:r>
              <a:rPr lang="en-US" sz="3000" dirty="0" smtClean="0"/>
              <a:t> </a:t>
            </a:r>
            <a:r>
              <a:rPr lang="en-US" sz="3000" dirty="0" err="1" smtClean="0"/>
              <a:t>kad</a:t>
            </a:r>
            <a:r>
              <a:rPr lang="tr-TR" sz="3000" dirty="0" smtClean="0"/>
              <a:t>ı</a:t>
            </a:r>
            <a:r>
              <a:rPr lang="en-US" sz="3000" dirty="0" err="1" smtClean="0"/>
              <a:t>nlarda</a:t>
            </a:r>
            <a:r>
              <a:rPr lang="en-US" sz="3000" dirty="0" smtClean="0"/>
              <a:t> </a:t>
            </a:r>
            <a:r>
              <a:rPr lang="en-US" sz="3000" dirty="0" err="1" smtClean="0"/>
              <a:t>beklenenden</a:t>
            </a:r>
            <a:r>
              <a:rPr lang="en-US" sz="3000" dirty="0" smtClean="0"/>
              <a:t> </a:t>
            </a:r>
            <a:r>
              <a:rPr lang="en-US" sz="3000" dirty="0" err="1" smtClean="0"/>
              <a:t>daha</a:t>
            </a:r>
            <a:r>
              <a:rPr lang="en-US" sz="3000" dirty="0" smtClean="0"/>
              <a:t> </a:t>
            </a:r>
            <a:r>
              <a:rPr lang="en-US" sz="3000" dirty="0" err="1" smtClean="0"/>
              <a:t>yayg</a:t>
            </a:r>
            <a:r>
              <a:rPr lang="tr-TR" sz="3000" dirty="0" smtClean="0"/>
              <a:t>ı</a:t>
            </a:r>
            <a:r>
              <a:rPr lang="en-US" sz="3000" dirty="0" smtClean="0"/>
              <a:t>n </a:t>
            </a:r>
            <a:r>
              <a:rPr lang="en-US" sz="3000" dirty="0" err="1" smtClean="0"/>
              <a:t>olmad</a:t>
            </a:r>
            <a:r>
              <a:rPr lang="tr-TR" sz="3000" dirty="0" smtClean="0"/>
              <a:t>ığını</a:t>
            </a:r>
            <a:r>
              <a:rPr lang="en-US" sz="3000" dirty="0" smtClean="0"/>
              <a:t> (SIR 1.09, % 95 CI 0.45-2.61) </a:t>
            </a:r>
            <a:r>
              <a:rPr lang="en-US" sz="3000" dirty="0" err="1" smtClean="0"/>
              <a:t>fakat</a:t>
            </a:r>
            <a:r>
              <a:rPr lang="en-US" sz="3000" dirty="0" smtClean="0"/>
              <a:t> </a:t>
            </a:r>
            <a:r>
              <a:rPr lang="en-US" sz="3000" dirty="0" err="1" smtClean="0"/>
              <a:t>tedavi</a:t>
            </a:r>
            <a:r>
              <a:rPr lang="en-US" sz="3000" dirty="0" smtClean="0"/>
              <a:t> </a:t>
            </a:r>
            <a:r>
              <a:rPr lang="en-US" sz="3000" dirty="0" err="1" smtClean="0"/>
              <a:t>uygulanmayan</a:t>
            </a:r>
            <a:r>
              <a:rPr lang="en-US" sz="3000" dirty="0" smtClean="0"/>
              <a:t> </a:t>
            </a:r>
            <a:r>
              <a:rPr lang="en-US" sz="3000" dirty="0" err="1" smtClean="0"/>
              <a:t>kad</a:t>
            </a:r>
            <a:r>
              <a:rPr lang="tr-TR" sz="3000" dirty="0" smtClean="0"/>
              <a:t>ı</a:t>
            </a:r>
            <a:r>
              <a:rPr lang="en-US" sz="3000" dirty="0" err="1" smtClean="0"/>
              <a:t>nlarda</a:t>
            </a:r>
            <a:r>
              <a:rPr lang="en-US" sz="3000" dirty="0" smtClean="0"/>
              <a:t> </a:t>
            </a:r>
            <a:r>
              <a:rPr lang="en-US" sz="3000" dirty="0" err="1" smtClean="0"/>
              <a:t>bu</a:t>
            </a:r>
            <a:r>
              <a:rPr lang="en-US" sz="3000" dirty="0" smtClean="0"/>
              <a:t> </a:t>
            </a:r>
            <a:r>
              <a:rPr lang="en-US" sz="3000" dirty="0" err="1" smtClean="0"/>
              <a:t>insidans</a:t>
            </a:r>
            <a:r>
              <a:rPr lang="tr-TR" sz="3000" dirty="0" smtClean="0"/>
              <a:t>ı</a:t>
            </a:r>
            <a:r>
              <a:rPr lang="en-US" sz="3000" dirty="0" smtClean="0"/>
              <a:t>n </a:t>
            </a:r>
            <a:r>
              <a:rPr lang="en-US" sz="3000" dirty="0" err="1" smtClean="0"/>
              <a:t>anlaml</a:t>
            </a:r>
            <a:r>
              <a:rPr lang="tr-TR" sz="3000" dirty="0" smtClean="0"/>
              <a:t>ı</a:t>
            </a:r>
            <a:r>
              <a:rPr lang="en-US" sz="3000" dirty="0" smtClean="0"/>
              <a:t> </a:t>
            </a:r>
            <a:r>
              <a:rPr lang="en-US" sz="3000" dirty="0" err="1" smtClean="0"/>
              <a:t>derecede</a:t>
            </a:r>
            <a:r>
              <a:rPr lang="en-US" sz="3000" dirty="0" smtClean="0"/>
              <a:t> </a:t>
            </a:r>
            <a:r>
              <a:rPr lang="en-US" sz="3000" dirty="0" err="1" smtClean="0"/>
              <a:t>artt</a:t>
            </a:r>
            <a:r>
              <a:rPr lang="tr-TR" sz="3000" dirty="0" smtClean="0"/>
              <a:t>ığını</a:t>
            </a:r>
            <a:r>
              <a:rPr lang="en-US" sz="3000" dirty="0" smtClean="0"/>
              <a:t> (SIR 2.47, %95 CI 1.18-5.18 ) </a:t>
            </a:r>
            <a:r>
              <a:rPr lang="tr-TR" sz="3000" dirty="0" smtClean="0"/>
              <a:t>bildirmişlerdir</a:t>
            </a:r>
            <a:r>
              <a:rPr lang="en-US" sz="3000" dirty="0" smtClean="0"/>
              <a:t>.                                                                </a:t>
            </a:r>
            <a:r>
              <a:rPr lang="en-US" sz="1500" i="0" dirty="0" smtClean="0"/>
              <a:t>Venn </a:t>
            </a:r>
            <a:r>
              <a:rPr lang="en-US" sz="1500" i="0" dirty="0"/>
              <a:t>A, Jones P, Quinn M, Healy D. Characteristics of </a:t>
            </a:r>
            <a:r>
              <a:rPr lang="en-US" sz="1500" i="0" dirty="0" smtClean="0"/>
              <a:t>ovarian and </a:t>
            </a:r>
            <a:r>
              <a:rPr lang="en-US" sz="1500" i="0" dirty="0"/>
              <a:t>uterine cancers in a cohort of in vitro fertilization </a:t>
            </a:r>
            <a:r>
              <a:rPr lang="en-US" sz="1500" i="0" dirty="0" smtClean="0"/>
              <a:t>patients. </a:t>
            </a:r>
            <a:r>
              <a:rPr lang="en-US" sz="1500" i="0" dirty="0" err="1" smtClean="0"/>
              <a:t>Gynecol</a:t>
            </a:r>
            <a:r>
              <a:rPr lang="en-US" sz="1500" i="0" dirty="0" smtClean="0"/>
              <a:t> </a:t>
            </a:r>
            <a:r>
              <a:rPr lang="en-US" sz="1500" i="0" dirty="0" err="1"/>
              <a:t>Oncol</a:t>
            </a:r>
            <a:r>
              <a:rPr lang="en-US" sz="1500" i="0" dirty="0"/>
              <a:t> 2001; 82: 64–8. </a:t>
            </a:r>
            <a:r>
              <a:rPr lang="en-US" sz="1500" i="0" dirty="0" smtClean="0"/>
              <a:t>                                                                                                                                                                                    Venn </a:t>
            </a:r>
            <a:r>
              <a:rPr lang="en-US" sz="1500" i="0" dirty="0"/>
              <a:t>A, Watson L, </a:t>
            </a:r>
            <a:r>
              <a:rPr lang="en-US" sz="1500" i="0" dirty="0" err="1"/>
              <a:t>Bruinsma</a:t>
            </a:r>
            <a:r>
              <a:rPr lang="en-US" sz="1500" i="0" dirty="0"/>
              <a:t> F, Giles G, Healy D. Risk of cancer after use of fertility drugs with in-vitro </a:t>
            </a:r>
            <a:r>
              <a:rPr lang="en-US" sz="1500" i="0" dirty="0" err="1"/>
              <a:t>fertilisation</a:t>
            </a:r>
            <a:r>
              <a:rPr lang="en-US" sz="1500" i="0" dirty="0"/>
              <a:t>. Lancet 1999; 354: 1586–90</a:t>
            </a:r>
            <a:r>
              <a:rPr lang="en-US" sz="1500" i="0" dirty="0" smtClean="0"/>
              <a:t>.</a:t>
            </a:r>
          </a:p>
          <a:p>
            <a:r>
              <a:rPr lang="en-US" sz="3000" dirty="0" err="1" smtClean="0"/>
              <a:t>Dor</a:t>
            </a:r>
            <a:r>
              <a:rPr lang="en-US" sz="3000" dirty="0" smtClean="0"/>
              <a:t> ve ark. 1981-1992 </a:t>
            </a:r>
            <a:r>
              <a:rPr lang="en-US" sz="3000" dirty="0" err="1" smtClean="0"/>
              <a:t>tarihleri</a:t>
            </a:r>
            <a:r>
              <a:rPr lang="en-US" sz="3000" dirty="0" smtClean="0"/>
              <a:t> </a:t>
            </a:r>
            <a:r>
              <a:rPr lang="en-US" sz="3000" dirty="0" err="1" smtClean="0"/>
              <a:t>aras</a:t>
            </a:r>
            <a:r>
              <a:rPr lang="tr-TR" sz="3000" dirty="0" smtClean="0"/>
              <a:t>ı</a:t>
            </a:r>
            <a:r>
              <a:rPr lang="en-US" sz="3000" dirty="0" err="1" smtClean="0"/>
              <a:t>nda</a:t>
            </a:r>
            <a:r>
              <a:rPr lang="en-US" sz="3000" dirty="0" smtClean="0"/>
              <a:t> ovarian </a:t>
            </a:r>
            <a:r>
              <a:rPr lang="en-US" sz="3000" dirty="0" err="1" smtClean="0"/>
              <a:t>hiperstimulasyon</a:t>
            </a:r>
            <a:r>
              <a:rPr lang="en-US" sz="3000" dirty="0" smtClean="0"/>
              <a:t> ve IVF </a:t>
            </a:r>
            <a:r>
              <a:rPr lang="en-US" sz="3000" dirty="0" err="1" smtClean="0"/>
              <a:t>uygulanan</a:t>
            </a:r>
            <a:r>
              <a:rPr lang="en-US" sz="3000" dirty="0" smtClean="0"/>
              <a:t> 5026 </a:t>
            </a:r>
            <a:r>
              <a:rPr lang="en-US" sz="3000" dirty="0" err="1" smtClean="0"/>
              <a:t>kad</a:t>
            </a:r>
            <a:r>
              <a:rPr lang="tr-TR" sz="3000" dirty="0" smtClean="0"/>
              <a:t>ı</a:t>
            </a:r>
            <a:r>
              <a:rPr lang="en-US" sz="3000" dirty="0" err="1" smtClean="0"/>
              <a:t>nda</a:t>
            </a:r>
            <a:r>
              <a:rPr lang="en-US" sz="3000" dirty="0" smtClean="0"/>
              <a:t>, ovarian ve meme </a:t>
            </a:r>
            <a:r>
              <a:rPr lang="en-US" sz="3000" dirty="0" err="1" smtClean="0"/>
              <a:t>kanseri</a:t>
            </a:r>
            <a:r>
              <a:rPr lang="en-US" sz="3000" dirty="0" smtClean="0"/>
              <a:t> </a:t>
            </a:r>
            <a:r>
              <a:rPr lang="en-US" sz="3000" dirty="0" err="1" smtClean="0"/>
              <a:t>riskinin</a:t>
            </a:r>
            <a:r>
              <a:rPr lang="en-US" sz="3000" dirty="0" smtClean="0"/>
              <a:t> art</a:t>
            </a:r>
            <a:r>
              <a:rPr lang="tr-TR" sz="3000" dirty="0" smtClean="0"/>
              <a:t>ı</a:t>
            </a:r>
            <a:r>
              <a:rPr lang="en-US" sz="3000" dirty="0" smtClean="0"/>
              <a:t>p </a:t>
            </a:r>
            <a:r>
              <a:rPr lang="en-US" sz="3000" dirty="0" err="1" smtClean="0"/>
              <a:t>artmad</a:t>
            </a:r>
            <a:r>
              <a:rPr lang="tr-TR" sz="3000" dirty="0" smtClean="0"/>
              <a:t>ığını</a:t>
            </a:r>
            <a:r>
              <a:rPr lang="en-US" sz="3000" dirty="0" smtClean="0"/>
              <a:t> </a:t>
            </a:r>
            <a:r>
              <a:rPr lang="en-US" sz="3000" dirty="0" err="1" smtClean="0"/>
              <a:t>genel</a:t>
            </a:r>
            <a:r>
              <a:rPr lang="en-US" sz="3000" dirty="0" smtClean="0"/>
              <a:t> </a:t>
            </a:r>
            <a:r>
              <a:rPr lang="en-US" sz="3000" dirty="0" err="1" smtClean="0"/>
              <a:t>populasyonla</a:t>
            </a:r>
            <a:r>
              <a:rPr lang="en-US" sz="3000" dirty="0" smtClean="0"/>
              <a:t> </a:t>
            </a:r>
            <a:r>
              <a:rPr lang="en-US" sz="3000" dirty="0" err="1" smtClean="0"/>
              <a:t>kar</a:t>
            </a:r>
            <a:r>
              <a:rPr lang="tr-TR" sz="3000" dirty="0" smtClean="0"/>
              <a:t>şı</a:t>
            </a:r>
            <a:r>
              <a:rPr lang="en-US" sz="3000" dirty="0" smtClean="0"/>
              <a:t>la</a:t>
            </a:r>
            <a:r>
              <a:rPr lang="tr-TR" sz="3000" dirty="0" smtClean="0"/>
              <a:t>ş</a:t>
            </a:r>
            <a:r>
              <a:rPr lang="en-US" sz="3000" dirty="0" smtClean="0"/>
              <a:t>t</a:t>
            </a:r>
            <a:r>
              <a:rPr lang="tr-TR" sz="3000" dirty="0" smtClean="0"/>
              <a:t>ı</a:t>
            </a:r>
            <a:r>
              <a:rPr lang="en-US" sz="3000" dirty="0" err="1" smtClean="0"/>
              <a:t>rm</a:t>
            </a:r>
            <a:r>
              <a:rPr lang="tr-TR" sz="3000" dirty="0" smtClean="0"/>
              <a:t>ış</a:t>
            </a:r>
            <a:r>
              <a:rPr lang="en-US" sz="3000" dirty="0" err="1" smtClean="0"/>
              <a:t>lar</a:t>
            </a:r>
            <a:r>
              <a:rPr lang="en-US" sz="3000" dirty="0" smtClean="0"/>
              <a:t> ve </a:t>
            </a:r>
            <a:r>
              <a:rPr lang="en-US" sz="3000" dirty="0" err="1" smtClean="0"/>
              <a:t>kanser</a:t>
            </a:r>
            <a:r>
              <a:rPr lang="en-US" sz="3000" dirty="0" smtClean="0"/>
              <a:t> </a:t>
            </a:r>
            <a:r>
              <a:rPr lang="en-US" sz="3000" dirty="0" err="1" smtClean="0"/>
              <a:t>riskinde</a:t>
            </a:r>
            <a:r>
              <a:rPr lang="en-US" sz="3000" dirty="0" smtClean="0"/>
              <a:t> </a:t>
            </a:r>
            <a:r>
              <a:rPr lang="en-US" sz="3000" dirty="0" err="1" smtClean="0"/>
              <a:t>bir</a:t>
            </a:r>
            <a:r>
              <a:rPr lang="en-US" sz="3000" dirty="0" smtClean="0"/>
              <a:t> art</a:t>
            </a:r>
            <a:r>
              <a:rPr lang="tr-TR" sz="3000" dirty="0" smtClean="0"/>
              <a:t>ış</a:t>
            </a:r>
            <a:r>
              <a:rPr lang="en-US" sz="3000" dirty="0" smtClean="0"/>
              <a:t> </a:t>
            </a:r>
            <a:r>
              <a:rPr lang="en-US" sz="3000" dirty="0" err="1" smtClean="0"/>
              <a:t>saptamam</a:t>
            </a:r>
            <a:r>
              <a:rPr lang="tr-TR" sz="3000" dirty="0" smtClean="0"/>
              <a:t>ış</a:t>
            </a:r>
            <a:r>
              <a:rPr lang="en-US" sz="3000" dirty="0" smtClean="0"/>
              <a:t>lard</a:t>
            </a:r>
            <a:r>
              <a:rPr lang="tr-TR" sz="3000" dirty="0" smtClean="0"/>
              <a:t>ı</a:t>
            </a:r>
            <a:r>
              <a:rPr lang="en-US" sz="3000" dirty="0" smtClean="0"/>
              <a:t>r.                                      </a:t>
            </a:r>
            <a:r>
              <a:rPr lang="en-US" sz="1300" dirty="0" smtClean="0"/>
              <a:t>                                                                                                                 </a:t>
            </a:r>
            <a:r>
              <a:rPr lang="en-US" sz="1500" i="0" dirty="0" err="1" smtClean="0"/>
              <a:t>Dor</a:t>
            </a:r>
            <a:r>
              <a:rPr lang="en-US" sz="1500" i="0" dirty="0" smtClean="0"/>
              <a:t> </a:t>
            </a:r>
            <a:r>
              <a:rPr lang="en-US" sz="1500" i="0" dirty="0"/>
              <a:t>J, Lerner-</a:t>
            </a:r>
            <a:r>
              <a:rPr lang="en-US" sz="1500" i="0" dirty="0" err="1"/>
              <a:t>Geva</a:t>
            </a:r>
            <a:r>
              <a:rPr lang="en-US" sz="1500" i="0" dirty="0"/>
              <a:t> L, </a:t>
            </a:r>
            <a:r>
              <a:rPr lang="en-US" sz="1500" i="0" dirty="0" err="1"/>
              <a:t>Rabinovici</a:t>
            </a:r>
            <a:r>
              <a:rPr lang="en-US" sz="1500" i="0" dirty="0"/>
              <a:t> J, Chetrit A, </a:t>
            </a:r>
            <a:r>
              <a:rPr lang="en-US" sz="1500" i="0" dirty="0" err="1"/>
              <a:t>Levran</a:t>
            </a:r>
            <a:r>
              <a:rPr lang="en-US" sz="1500" i="0" dirty="0"/>
              <a:t> </a:t>
            </a:r>
            <a:r>
              <a:rPr lang="en-US" sz="1500" i="0" dirty="0" smtClean="0"/>
              <a:t>D, </a:t>
            </a:r>
            <a:r>
              <a:rPr lang="en-US" sz="1500" i="0" dirty="0" err="1" smtClean="0"/>
              <a:t>Lunenfeld</a:t>
            </a:r>
            <a:r>
              <a:rPr lang="en-US" sz="1500" i="0" dirty="0" smtClean="0"/>
              <a:t> </a:t>
            </a:r>
            <a:r>
              <a:rPr lang="en-US" sz="1500" i="0" dirty="0"/>
              <a:t>B et al. Cancer incidence in a cohort of </a:t>
            </a:r>
            <a:r>
              <a:rPr lang="en-US" sz="1500" i="0" dirty="0" smtClean="0"/>
              <a:t>infertile women </a:t>
            </a:r>
            <a:r>
              <a:rPr lang="en-US" sz="1500" i="0" dirty="0"/>
              <a:t>who underwent in vitro fertilization. </a:t>
            </a:r>
            <a:r>
              <a:rPr lang="en-US" sz="1500" i="0" dirty="0" err="1"/>
              <a:t>Fertil</a:t>
            </a:r>
            <a:r>
              <a:rPr lang="en-US" sz="1500" i="0" dirty="0"/>
              <a:t> </a:t>
            </a:r>
            <a:r>
              <a:rPr lang="en-US" sz="1500" i="0" dirty="0" err="1"/>
              <a:t>Steril</a:t>
            </a:r>
            <a:r>
              <a:rPr lang="en-US" sz="1500" i="0" dirty="0"/>
              <a:t> </a:t>
            </a:r>
            <a:r>
              <a:rPr lang="en-US" sz="1500" i="0" dirty="0" smtClean="0"/>
              <a:t>2002; 77</a:t>
            </a:r>
            <a:r>
              <a:rPr lang="en-US" sz="1500" i="0" dirty="0"/>
              <a:t>: 324–7.  </a:t>
            </a:r>
            <a:r>
              <a:rPr lang="en-US" sz="1500" i="0" dirty="0" smtClean="0"/>
              <a:t> </a:t>
            </a:r>
          </a:p>
          <a:p>
            <a:r>
              <a:rPr lang="en-US" sz="1500" i="0" dirty="0"/>
              <a:t>                                                                                                                                                                             TJOD, 2015, Antalya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09600"/>
            <a:ext cx="8763000" cy="6096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Bu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, </a:t>
            </a:r>
            <a:r>
              <a:rPr lang="en-US" sz="2800" dirty="0" err="1" smtClean="0"/>
              <a:t>Dor</a:t>
            </a:r>
            <a:r>
              <a:rPr lang="en-US" sz="2800" dirty="0" smtClean="0"/>
              <a:t> ve ark. ,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sonras</a:t>
            </a:r>
            <a:r>
              <a:rPr lang="tr-TR" sz="2800" dirty="0" smtClean="0"/>
              <a:t>ı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zlenen</a:t>
            </a:r>
            <a:r>
              <a:rPr lang="tr-TR" sz="2800" dirty="0" smtClean="0"/>
              <a:t> (</a:t>
            </a:r>
            <a:r>
              <a:rPr lang="en-US" sz="2800" dirty="0" smtClean="0"/>
              <a:t> </a:t>
            </a:r>
            <a:r>
              <a:rPr lang="en-US" sz="2800" dirty="0" err="1" smtClean="0"/>
              <a:t>tani</a:t>
            </a:r>
            <a:r>
              <a:rPr lang="en-US" sz="2800" dirty="0" smtClean="0"/>
              <a:t> </a:t>
            </a:r>
            <a:r>
              <a:rPr lang="en-US" sz="2800" dirty="0" err="1" smtClean="0"/>
              <a:t>konan</a:t>
            </a:r>
            <a:r>
              <a:rPr lang="tr-TR" sz="2800" dirty="0" smtClean="0"/>
              <a:t>)</a:t>
            </a:r>
            <a:r>
              <a:rPr lang="en-US" sz="2800" dirty="0" smtClean="0"/>
              <a:t> 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vakasi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27, </a:t>
            </a:r>
            <a:r>
              <a:rPr lang="en-US" sz="2800" dirty="0" err="1" smtClean="0"/>
              <a:t>beklenen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ise</a:t>
            </a:r>
            <a:r>
              <a:rPr lang="en-US" sz="2800" dirty="0" smtClean="0"/>
              <a:t> 35.6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(SIR, 0.76 [ %95 CI,  0.50-1.10])</a:t>
            </a:r>
            <a:r>
              <a:rPr lang="en-US" sz="2800" dirty="0" err="1" smtClean="0"/>
              <a:t>rapor</a:t>
            </a:r>
            <a:r>
              <a:rPr lang="en-US" sz="2800" dirty="0" smtClean="0"/>
              <a:t> et</a:t>
            </a:r>
            <a:r>
              <a:rPr lang="tr-TR" sz="2800" dirty="0" smtClean="0"/>
              <a:t>mişler</a:t>
            </a:r>
            <a:r>
              <a:rPr lang="en-US" sz="2800" dirty="0" smtClean="0"/>
              <a:t>.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in,  </a:t>
            </a:r>
            <a:r>
              <a:rPr lang="en-US" sz="2800" dirty="0" err="1" smtClean="0"/>
              <a:t>beklenen</a:t>
            </a:r>
            <a:r>
              <a:rPr lang="en-US" sz="2800" dirty="0" smtClean="0"/>
              <a:t> 15.6 </a:t>
            </a:r>
            <a:r>
              <a:rPr lang="en-US" sz="2800" dirty="0" err="1" smtClean="0"/>
              <a:t>vaka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err="1" smtClean="0"/>
              <a:t>na</a:t>
            </a:r>
            <a:r>
              <a:rPr lang="en-US" sz="2800" dirty="0" smtClean="0"/>
              <a:t> k</a:t>
            </a:r>
            <a:r>
              <a:rPr lang="tr-TR" sz="2800" dirty="0" smtClean="0"/>
              <a:t>ı</a:t>
            </a:r>
            <a:r>
              <a:rPr lang="en-US" sz="2800" dirty="0" err="1" smtClean="0"/>
              <a:t>yasla</a:t>
            </a:r>
            <a:r>
              <a:rPr lang="en-US" sz="2800" dirty="0" smtClean="0"/>
              <a:t>, g</a:t>
            </a:r>
            <a:r>
              <a:rPr lang="tr-TR" sz="2800" dirty="0" smtClean="0"/>
              <a:t>öz</a:t>
            </a:r>
            <a:r>
              <a:rPr lang="en-US" sz="2800" dirty="0" err="1" smtClean="0"/>
              <a:t>lenen</a:t>
            </a:r>
            <a:r>
              <a:rPr lang="en-US" sz="2800" dirty="0" smtClean="0"/>
              <a:t> </a:t>
            </a:r>
            <a:r>
              <a:rPr lang="en-US" sz="2800" dirty="0" err="1" smtClean="0"/>
              <a:t>vaka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11  </a:t>
            </a:r>
            <a:r>
              <a:rPr lang="fr-FR" sz="2800" dirty="0" smtClean="0"/>
              <a:t>(</a:t>
            </a:r>
            <a:r>
              <a:rPr lang="fr-FR" sz="2800" dirty="0"/>
              <a:t>SIR, </a:t>
            </a:r>
            <a:r>
              <a:rPr lang="fr-FR" sz="2800" dirty="0" smtClean="0"/>
              <a:t>0.69 </a:t>
            </a:r>
            <a:r>
              <a:rPr lang="fr-FR" sz="2800" dirty="0"/>
              <a:t>[ %95 CI,  </a:t>
            </a:r>
            <a:r>
              <a:rPr lang="fr-FR" sz="2800" dirty="0" smtClean="0"/>
              <a:t>0.46-1.66]), </a:t>
            </a:r>
            <a:r>
              <a:rPr lang="tr-TR" sz="2800" dirty="0" smtClean="0"/>
              <a:t>o</a:t>
            </a:r>
            <a:r>
              <a:rPr lang="fr-FR" sz="2800" dirty="0" smtClean="0"/>
              <a:t>ver </a:t>
            </a:r>
            <a:r>
              <a:rPr lang="fr-FR" sz="2800" dirty="0" err="1" smtClean="0"/>
              <a:t>kanseri</a:t>
            </a:r>
            <a:r>
              <a:rPr lang="fr-FR" sz="2800" dirty="0" smtClean="0"/>
              <a:t> i</a:t>
            </a:r>
            <a:r>
              <a:rPr lang="tr-TR" sz="2800" dirty="0" smtClean="0"/>
              <a:t>ç</a:t>
            </a:r>
            <a:r>
              <a:rPr lang="fr-FR" sz="2800" dirty="0" smtClean="0"/>
              <a:t>in , </a:t>
            </a:r>
            <a:r>
              <a:rPr lang="fr-FR" sz="2800" dirty="0" err="1" smtClean="0"/>
              <a:t>beklenen</a:t>
            </a:r>
            <a:r>
              <a:rPr lang="fr-FR" sz="2800" dirty="0" smtClean="0"/>
              <a:t> </a:t>
            </a:r>
            <a:r>
              <a:rPr lang="fr-FR" sz="2800" dirty="0" err="1" smtClean="0"/>
              <a:t>vaka</a:t>
            </a:r>
            <a:r>
              <a:rPr lang="fr-FR" sz="2800" dirty="0" smtClean="0"/>
              <a:t> </a:t>
            </a:r>
            <a:r>
              <a:rPr lang="fr-FR" sz="2800" dirty="0" err="1" smtClean="0"/>
              <a:t>say</a:t>
            </a:r>
            <a:r>
              <a:rPr lang="tr-TR" sz="2800" dirty="0" smtClean="0"/>
              <a:t>ı</a:t>
            </a:r>
            <a:r>
              <a:rPr lang="fr-FR" sz="2800" dirty="0" smtClean="0"/>
              <a:t>s</a:t>
            </a:r>
            <a:r>
              <a:rPr lang="tr-TR" sz="2800" dirty="0" smtClean="0"/>
              <a:t>ı</a:t>
            </a:r>
            <a:r>
              <a:rPr lang="fr-FR" sz="2800" dirty="0" smtClean="0"/>
              <a:t> 1.74 </a:t>
            </a:r>
            <a:r>
              <a:rPr lang="fr-FR" sz="2800" dirty="0" err="1" smtClean="0"/>
              <a:t>iken</a:t>
            </a:r>
            <a:r>
              <a:rPr lang="fr-FR" sz="2800" dirty="0" smtClean="0"/>
              <a:t> , g</a:t>
            </a:r>
            <a:r>
              <a:rPr lang="tr-TR" sz="2800" dirty="0" smtClean="0"/>
              <a:t>ö</a:t>
            </a:r>
            <a:r>
              <a:rPr lang="fr-FR" sz="2800" dirty="0" err="1" smtClean="0"/>
              <a:t>zlenenin</a:t>
            </a:r>
            <a:r>
              <a:rPr lang="fr-FR" sz="2800" dirty="0" smtClean="0"/>
              <a:t> 1  </a:t>
            </a:r>
            <a:r>
              <a:rPr lang="fr-FR" sz="2800" dirty="0" err="1" smtClean="0"/>
              <a:t>ve</a:t>
            </a:r>
            <a:r>
              <a:rPr lang="fr-FR" sz="2800" dirty="0" smtClean="0"/>
              <a:t>  </a:t>
            </a:r>
            <a:r>
              <a:rPr lang="fr-FR" sz="2800" dirty="0" err="1" smtClean="0"/>
              <a:t>serviks</a:t>
            </a:r>
            <a:r>
              <a:rPr lang="fr-FR" sz="2800" dirty="0" smtClean="0"/>
              <a:t> </a:t>
            </a:r>
            <a:r>
              <a:rPr lang="fr-FR" sz="2800" dirty="0" err="1" smtClean="0"/>
              <a:t>kanseri</a:t>
            </a:r>
            <a:r>
              <a:rPr lang="fr-FR" sz="2800" dirty="0" smtClean="0"/>
              <a:t> i</a:t>
            </a:r>
            <a:r>
              <a:rPr lang="tr-TR" sz="2800" dirty="0" smtClean="0"/>
              <a:t>ç</a:t>
            </a:r>
            <a:r>
              <a:rPr lang="fr-FR" sz="2800" dirty="0" smtClean="0"/>
              <a:t>in </a:t>
            </a:r>
            <a:r>
              <a:rPr lang="fr-FR" sz="2800" dirty="0" err="1" smtClean="0"/>
              <a:t>beklenen</a:t>
            </a:r>
            <a:r>
              <a:rPr lang="fr-FR" sz="2800" dirty="0" smtClean="0"/>
              <a:t> </a:t>
            </a:r>
            <a:r>
              <a:rPr lang="fr-FR" sz="2800" dirty="0" err="1" smtClean="0"/>
              <a:t>vaka</a:t>
            </a:r>
            <a:r>
              <a:rPr lang="fr-FR" sz="2800" dirty="0" smtClean="0"/>
              <a:t> </a:t>
            </a:r>
            <a:r>
              <a:rPr lang="fr-FR" sz="2800" dirty="0" err="1" smtClean="0"/>
              <a:t>say</a:t>
            </a:r>
            <a:r>
              <a:rPr lang="tr-TR" sz="2800" dirty="0" smtClean="0"/>
              <a:t>ı</a:t>
            </a:r>
            <a:r>
              <a:rPr lang="fr-FR" sz="2800" dirty="0" smtClean="0"/>
              <a:t>s</a:t>
            </a:r>
            <a:r>
              <a:rPr lang="tr-TR" sz="2800" dirty="0" smtClean="0"/>
              <a:t>ı</a:t>
            </a:r>
            <a:r>
              <a:rPr lang="fr-FR" sz="2800" dirty="0" smtClean="0"/>
              <a:t>n</a:t>
            </a:r>
            <a:r>
              <a:rPr lang="tr-TR" sz="2800" dirty="0" smtClean="0"/>
              <a:t>ı</a:t>
            </a:r>
            <a:r>
              <a:rPr lang="fr-FR" sz="2800" dirty="0" smtClean="0"/>
              <a:t>n  1.74 </a:t>
            </a:r>
            <a:r>
              <a:rPr lang="fr-FR" sz="2800" dirty="0" err="1" smtClean="0"/>
              <a:t>iken</a:t>
            </a:r>
            <a:r>
              <a:rPr lang="tr-TR" sz="2800" dirty="0" smtClean="0"/>
              <a:t>,</a:t>
            </a:r>
            <a:r>
              <a:rPr lang="fr-FR" sz="2800" dirty="0" smtClean="0"/>
              <a:t> 1 </a:t>
            </a:r>
            <a:r>
              <a:rPr lang="fr-FR" sz="2800" dirty="0" err="1" smtClean="0"/>
              <a:t>serviks</a:t>
            </a:r>
            <a:r>
              <a:rPr lang="fr-FR" sz="2800" dirty="0" smtClean="0"/>
              <a:t> </a:t>
            </a:r>
            <a:r>
              <a:rPr lang="fr-FR" sz="2800" dirty="0" err="1" smtClean="0"/>
              <a:t>kanseri</a:t>
            </a:r>
            <a:r>
              <a:rPr lang="fr-FR" sz="2800" dirty="0" smtClean="0"/>
              <a:t> </a:t>
            </a:r>
            <a:r>
              <a:rPr lang="fr-FR" sz="2800" dirty="0" err="1" smtClean="0"/>
              <a:t>vakas</a:t>
            </a:r>
            <a:r>
              <a:rPr lang="tr-TR" sz="2800" dirty="0" smtClean="0"/>
              <a:t>ı</a:t>
            </a:r>
            <a:r>
              <a:rPr lang="fr-FR" sz="2800" dirty="0" smtClean="0"/>
              <a:t>n</a:t>
            </a:r>
            <a:r>
              <a:rPr lang="tr-TR" sz="2800" dirty="0" smtClean="0"/>
              <a:t>ı</a:t>
            </a:r>
            <a:r>
              <a:rPr lang="fr-FR" sz="2800" dirty="0" smtClean="0"/>
              <a:t>n </a:t>
            </a:r>
            <a:r>
              <a:rPr lang="fr-FR" sz="2800" dirty="0" err="1" smtClean="0"/>
              <a:t>tesbit</a:t>
            </a:r>
            <a:r>
              <a:rPr lang="fr-FR" sz="2800" dirty="0" smtClean="0"/>
              <a:t> </a:t>
            </a:r>
            <a:r>
              <a:rPr lang="fr-FR" sz="2800" dirty="0" err="1" smtClean="0"/>
              <a:t>edildi</a:t>
            </a:r>
            <a:r>
              <a:rPr lang="tr-TR" sz="2800" dirty="0" smtClean="0"/>
              <a:t>ğ</a:t>
            </a:r>
            <a:r>
              <a:rPr lang="fr-FR" sz="2800" dirty="0" err="1" smtClean="0"/>
              <a:t>ini</a:t>
            </a:r>
            <a:r>
              <a:rPr lang="fr-FR" sz="2800" dirty="0" smtClean="0"/>
              <a:t> </a:t>
            </a:r>
            <a:r>
              <a:rPr lang="fr-FR" sz="2800" dirty="0" err="1" smtClean="0"/>
              <a:t>rapor</a:t>
            </a:r>
            <a:r>
              <a:rPr lang="fr-FR" sz="2800" dirty="0" smtClean="0"/>
              <a:t> </a:t>
            </a:r>
            <a:r>
              <a:rPr lang="fr-FR" sz="2800" dirty="0" err="1" smtClean="0"/>
              <a:t>etmi</a:t>
            </a:r>
            <a:r>
              <a:rPr lang="tr-TR" sz="2800" dirty="0" smtClean="0"/>
              <a:t>ş</a:t>
            </a:r>
            <a:r>
              <a:rPr lang="fr-FR" sz="2800" dirty="0" err="1" smtClean="0"/>
              <a:t>lerdir</a:t>
            </a:r>
            <a:r>
              <a:rPr lang="fr-FR" sz="2800" dirty="0"/>
              <a:t>. </a:t>
            </a:r>
            <a:r>
              <a:rPr lang="fr-FR" sz="2800" dirty="0" smtClean="0"/>
              <a:t>                          </a:t>
            </a:r>
            <a:r>
              <a:rPr lang="fr-FR" sz="1500" dirty="0" smtClean="0"/>
              <a:t>Dor </a:t>
            </a:r>
            <a:r>
              <a:rPr lang="fr-FR" sz="1500" dirty="0"/>
              <a:t>J, </a:t>
            </a:r>
            <a:r>
              <a:rPr lang="fr-FR" sz="1500" dirty="0" err="1"/>
              <a:t>Lerner-Geva</a:t>
            </a:r>
            <a:r>
              <a:rPr lang="fr-FR" sz="1500" dirty="0"/>
              <a:t> L, </a:t>
            </a:r>
            <a:r>
              <a:rPr lang="fr-FR" sz="1500" dirty="0" err="1"/>
              <a:t>Rabinovici</a:t>
            </a:r>
            <a:r>
              <a:rPr lang="fr-FR" sz="1500" dirty="0"/>
              <a:t> J, </a:t>
            </a:r>
            <a:r>
              <a:rPr lang="fr-FR" sz="1500" dirty="0" err="1"/>
              <a:t>Chetrit</a:t>
            </a:r>
            <a:r>
              <a:rPr lang="fr-FR" sz="1500" dirty="0"/>
              <a:t> A, </a:t>
            </a:r>
            <a:r>
              <a:rPr lang="fr-FR" sz="1500" dirty="0" err="1"/>
              <a:t>Levran</a:t>
            </a:r>
            <a:r>
              <a:rPr lang="fr-FR" sz="1500" dirty="0"/>
              <a:t> D, </a:t>
            </a:r>
            <a:r>
              <a:rPr lang="fr-FR" sz="1500" dirty="0" err="1"/>
              <a:t>Lunenfeld</a:t>
            </a:r>
            <a:r>
              <a:rPr lang="fr-FR" sz="1500" dirty="0"/>
              <a:t> B et al. Cancer incidence in a </a:t>
            </a:r>
            <a:r>
              <a:rPr lang="fr-FR" sz="1500" dirty="0" err="1"/>
              <a:t>cohort</a:t>
            </a:r>
            <a:r>
              <a:rPr lang="fr-FR" sz="1500" dirty="0"/>
              <a:t> of infertile </a:t>
            </a:r>
            <a:r>
              <a:rPr lang="fr-FR" sz="1500" dirty="0" err="1"/>
              <a:t>women</a:t>
            </a:r>
            <a:r>
              <a:rPr lang="fr-FR" sz="1500" dirty="0"/>
              <a:t> </a:t>
            </a:r>
            <a:r>
              <a:rPr lang="fr-FR" sz="1500" dirty="0" err="1"/>
              <a:t>who</a:t>
            </a:r>
            <a:r>
              <a:rPr lang="fr-FR" sz="1500" dirty="0"/>
              <a:t> </a:t>
            </a:r>
            <a:r>
              <a:rPr lang="fr-FR" sz="1500" dirty="0" err="1"/>
              <a:t>underwent</a:t>
            </a:r>
            <a:r>
              <a:rPr lang="fr-FR" sz="1500" dirty="0"/>
              <a:t> in vitro </a:t>
            </a:r>
            <a:r>
              <a:rPr lang="fr-FR" sz="1500" dirty="0" err="1"/>
              <a:t>fertilization</a:t>
            </a:r>
            <a:r>
              <a:rPr lang="fr-FR" sz="1500" dirty="0"/>
              <a:t>. </a:t>
            </a:r>
            <a:r>
              <a:rPr lang="fr-FR" sz="1500" dirty="0" err="1"/>
              <a:t>Fertil</a:t>
            </a:r>
            <a:r>
              <a:rPr lang="fr-FR" sz="1500" dirty="0"/>
              <a:t> </a:t>
            </a:r>
            <a:r>
              <a:rPr lang="fr-FR" sz="1500" dirty="0" err="1"/>
              <a:t>Steril</a:t>
            </a:r>
            <a:r>
              <a:rPr lang="fr-FR" sz="1500" dirty="0"/>
              <a:t> 2002; 77: 324–7.  </a:t>
            </a:r>
            <a:endParaRPr lang="fr-FR" sz="15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1400" dirty="0"/>
              <a:t>                                                                                  </a:t>
            </a:r>
            <a:r>
              <a:rPr lang="fr-FR" sz="1400" dirty="0" smtClean="0"/>
              <a:t>                                                                                            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                                                                                                                                                                              </a:t>
            </a:r>
            <a:r>
              <a:rPr lang="fr-FR" sz="1400" dirty="0"/>
              <a:t>TJOD, 2015, Antalya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655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686800" cy="6019800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Kashap</a:t>
            </a:r>
            <a:r>
              <a:rPr lang="en-US" sz="2800" dirty="0"/>
              <a:t> ve ark., 2002 </a:t>
            </a:r>
            <a:r>
              <a:rPr lang="en-US" sz="2800" dirty="0" smtClean="0"/>
              <a:t>de</a:t>
            </a:r>
            <a:r>
              <a:rPr lang="tr-TR" sz="2800" dirty="0" smtClean="0"/>
              <a:t>,</a:t>
            </a:r>
            <a:r>
              <a:rPr lang="en-US" sz="2800" dirty="0" smtClean="0"/>
              <a:t>  </a:t>
            </a:r>
            <a:r>
              <a:rPr lang="en-US" sz="2800" dirty="0"/>
              <a:t>3  </a:t>
            </a:r>
            <a:r>
              <a:rPr lang="en-US" sz="2800" dirty="0" err="1"/>
              <a:t>kohort</a:t>
            </a:r>
            <a:r>
              <a:rPr lang="en-US" sz="2800" dirty="0"/>
              <a:t> ve 7 case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 smtClean="0"/>
              <a:t>cal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madan</a:t>
            </a:r>
            <a:r>
              <a:rPr lang="en-US" sz="2800" dirty="0" smtClean="0"/>
              <a:t> </a:t>
            </a:r>
            <a:r>
              <a:rPr lang="en-US" sz="2800" dirty="0" err="1" smtClean="0"/>
              <a:t>olu</a:t>
            </a:r>
            <a:r>
              <a:rPr lang="tr-TR" sz="2800" dirty="0" smtClean="0"/>
              <a:t>ş</a:t>
            </a:r>
            <a:r>
              <a:rPr lang="en-US" sz="2800" dirty="0" smtClean="0"/>
              <a:t>an </a:t>
            </a:r>
            <a:r>
              <a:rPr lang="en-US" sz="2800" dirty="0" err="1"/>
              <a:t>bir</a:t>
            </a:r>
            <a:r>
              <a:rPr lang="en-US" sz="2800" dirty="0"/>
              <a:t> meta </a:t>
            </a:r>
            <a:r>
              <a:rPr lang="en-US" sz="2800" dirty="0" err="1"/>
              <a:t>analizde</a:t>
            </a:r>
            <a:r>
              <a:rPr lang="en-US" sz="2800" dirty="0"/>
              <a:t> ; </a:t>
            </a:r>
            <a:r>
              <a:rPr lang="en-US" sz="2800" dirty="0" err="1" smtClean="0"/>
              <a:t>verilerin</a:t>
            </a:r>
            <a:r>
              <a:rPr lang="en-US" sz="2800" dirty="0" smtClean="0"/>
              <a:t>, </a:t>
            </a:r>
            <a:r>
              <a:rPr lang="en-US" sz="2800" dirty="0" err="1"/>
              <a:t>ovulasyon</a:t>
            </a:r>
            <a:r>
              <a:rPr lang="en-US" sz="2800" dirty="0"/>
              <a:t> </a:t>
            </a:r>
            <a:r>
              <a:rPr lang="en-US" sz="2800" dirty="0" err="1"/>
              <a:t>induksiyonunun</a:t>
            </a:r>
            <a:r>
              <a:rPr lang="en-US" sz="2800" dirty="0"/>
              <a:t> </a:t>
            </a:r>
            <a:r>
              <a:rPr lang="en-US" sz="2800" dirty="0" err="1"/>
              <a:t>sonucu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, over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/>
              <a:t>riskinde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smtClean="0"/>
              <a:t>art</a:t>
            </a:r>
            <a:r>
              <a:rPr lang="tr-TR" sz="2800" dirty="0" smtClean="0"/>
              <a:t>ışı</a:t>
            </a:r>
            <a:r>
              <a:rPr lang="en-US" sz="2800" dirty="0" smtClean="0"/>
              <a:t> </a:t>
            </a:r>
            <a:r>
              <a:rPr lang="en-US" sz="2800" dirty="0" err="1" smtClean="0"/>
              <a:t>desteklemedi</a:t>
            </a:r>
            <a:r>
              <a:rPr lang="tr-TR" sz="2800" dirty="0" smtClean="0"/>
              <a:t>ğ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bildir</a:t>
            </a:r>
            <a:r>
              <a:rPr lang="tr-TR" sz="2800" dirty="0" smtClean="0"/>
              <a:t>miş</a:t>
            </a:r>
            <a:r>
              <a:rPr lang="en-US" sz="2800" dirty="0" err="1" smtClean="0"/>
              <a:t>ler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IVF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grup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/>
              <a:t>populasyonla</a:t>
            </a:r>
            <a:r>
              <a:rPr lang="en-US" sz="2800" dirty="0"/>
              <a:t> </a:t>
            </a:r>
            <a:r>
              <a:rPr lang="en-US" sz="2800" dirty="0" smtClean="0"/>
              <a:t>k</a:t>
            </a:r>
            <a:r>
              <a:rPr lang="tr-TR" sz="2800" dirty="0" smtClean="0"/>
              <a:t>ı</a:t>
            </a:r>
            <a:r>
              <a:rPr lang="en-US" sz="2800" dirty="0" err="1" smtClean="0"/>
              <a:t>yaslandi</a:t>
            </a:r>
            <a:r>
              <a:rPr lang="tr-TR" sz="2800" dirty="0" smtClean="0"/>
              <a:t>ğı</a:t>
            </a:r>
            <a:r>
              <a:rPr lang="en-US" sz="2800" dirty="0" err="1" smtClean="0"/>
              <a:t>nda</a:t>
            </a:r>
            <a:r>
              <a:rPr lang="en-US" sz="2800" dirty="0"/>
              <a:t>, over </a:t>
            </a:r>
            <a:r>
              <a:rPr lang="en-US" sz="2800" dirty="0" err="1"/>
              <a:t>kanseri</a:t>
            </a:r>
            <a:r>
              <a:rPr lang="en-US" sz="2800" dirty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 </a:t>
            </a:r>
            <a:r>
              <a:rPr lang="en-US" sz="2800" dirty="0"/>
              <a:t>odds ratio (OR) 1.52 </a:t>
            </a:r>
            <a:r>
              <a:rPr lang="en-US" sz="2800" dirty="0" smtClean="0"/>
              <a:t>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 </a:t>
            </a:r>
            <a:r>
              <a:rPr lang="en-US" sz="2800" dirty="0"/>
              <a:t>( 95% confidence interval [CI] 1.18 - 1.97) </a:t>
            </a:r>
            <a:r>
              <a:rPr lang="en-US" sz="2800" dirty="0" err="1"/>
              <a:t>bildirilmesine</a:t>
            </a:r>
            <a:r>
              <a:rPr lang="en-US" sz="2800" dirty="0"/>
              <a:t> </a:t>
            </a:r>
            <a:r>
              <a:rPr lang="en-US" sz="2800" dirty="0" err="1" smtClean="0"/>
              <a:t>ra</a:t>
            </a:r>
            <a:r>
              <a:rPr lang="tr-TR" sz="2800" dirty="0" smtClean="0"/>
              <a:t>ğ</a:t>
            </a:r>
            <a:r>
              <a:rPr lang="en-US" sz="2800" dirty="0" smtClean="0"/>
              <a:t>men</a:t>
            </a:r>
            <a:r>
              <a:rPr lang="en-US" sz="2800" dirty="0"/>
              <a:t>, </a:t>
            </a:r>
            <a:r>
              <a:rPr lang="en-US" sz="2800" dirty="0" err="1"/>
              <a:t>tedavi</a:t>
            </a:r>
            <a:r>
              <a:rPr lang="en-US" sz="2800" dirty="0"/>
              <a:t> </a:t>
            </a:r>
            <a:r>
              <a:rPr lang="en-US" sz="2800" dirty="0" err="1" smtClean="0"/>
              <a:t>edilmemi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/>
              <a:t>infertil</a:t>
            </a:r>
            <a:r>
              <a:rPr lang="en-US" sz="2800" dirty="0"/>
              <a:t> </a:t>
            </a:r>
            <a:r>
              <a:rPr lang="en-US" sz="2800" dirty="0" err="1"/>
              <a:t>grubun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err="1" smtClean="0"/>
              <a:t>leri</a:t>
            </a:r>
            <a:r>
              <a:rPr lang="en-US" sz="2800" dirty="0"/>
              <a:t>, </a:t>
            </a:r>
            <a:r>
              <a:rPr lang="en-US" sz="2800" dirty="0" err="1"/>
              <a:t>tedavi</a:t>
            </a:r>
            <a:r>
              <a:rPr lang="en-US" sz="2800" dirty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/>
              <a:t>grubun</a:t>
            </a:r>
            <a:r>
              <a:rPr lang="en-US" sz="2800" dirty="0"/>
              <a:t> </a:t>
            </a:r>
            <a:r>
              <a:rPr lang="en-US" sz="2800" dirty="0" err="1"/>
              <a:t>verileri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err="1" smtClean="0"/>
              <a:t>ld</a:t>
            </a:r>
            <a:r>
              <a:rPr lang="tr-TR" sz="2800" dirty="0" smtClean="0"/>
              <a:t>ığı</a:t>
            </a:r>
            <a:r>
              <a:rPr lang="en-US" sz="2800" dirty="0" err="1" smtClean="0"/>
              <a:t>nda</a:t>
            </a:r>
            <a:r>
              <a:rPr lang="en-US" sz="2800" dirty="0"/>
              <a:t>, </a:t>
            </a:r>
            <a:r>
              <a:rPr lang="en-US" sz="2800" dirty="0" err="1"/>
              <a:t>tedavi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 </a:t>
            </a:r>
            <a:r>
              <a:rPr lang="en-US" sz="2800" dirty="0" smtClean="0"/>
              <a:t>grub</a:t>
            </a:r>
            <a:r>
              <a:rPr lang="tr-TR" sz="2800" dirty="0" smtClean="0"/>
              <a:t>t</a:t>
            </a:r>
            <a:r>
              <a:rPr lang="en-US" sz="2800" dirty="0" smtClean="0"/>
              <a:t>a </a:t>
            </a:r>
            <a:r>
              <a:rPr lang="en-US" sz="2800" dirty="0"/>
              <a:t>over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üşük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</a:t>
            </a:r>
            <a:r>
              <a:rPr lang="en-US" sz="2800" dirty="0" err="1"/>
              <a:t>rapor</a:t>
            </a:r>
            <a:r>
              <a:rPr lang="en-US" sz="2800" dirty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 </a:t>
            </a:r>
            <a:r>
              <a:rPr lang="en-US" sz="2800" dirty="0"/>
              <a:t>odds ratio(OR) = 0.67 (% 95 CI 0.32, 1.41</a:t>
            </a:r>
            <a:r>
              <a:rPr lang="en-US" sz="2800" dirty="0" smtClean="0"/>
              <a:t>).                                  </a:t>
            </a:r>
            <a:r>
              <a:rPr lang="en-US" sz="1500" i="0" dirty="0" err="1" smtClean="0"/>
              <a:t>Kashyap</a:t>
            </a:r>
            <a:r>
              <a:rPr lang="en-US" sz="1500" i="0" dirty="0" smtClean="0"/>
              <a:t> </a:t>
            </a:r>
            <a:r>
              <a:rPr lang="en-US" sz="1500" i="0" dirty="0" err="1"/>
              <a:t>S,MoherD</a:t>
            </a:r>
            <a:r>
              <a:rPr lang="en-US" sz="1500" i="0" dirty="0"/>
              <a:t>, </a:t>
            </a:r>
            <a:r>
              <a:rPr lang="en-US" sz="1500" i="0" dirty="0" err="1"/>
              <a:t>FungM</a:t>
            </a:r>
            <a:r>
              <a:rPr lang="en-US" sz="1500" i="0" dirty="0"/>
              <a:t>. Induction of ovulation and ovarian cancer: a meta-analysis. </a:t>
            </a:r>
            <a:r>
              <a:rPr lang="en-US" sz="1500" i="0" dirty="0" err="1"/>
              <a:t>Fertil</a:t>
            </a:r>
            <a:r>
              <a:rPr lang="en-US" sz="1500" i="0" dirty="0"/>
              <a:t> </a:t>
            </a:r>
            <a:r>
              <a:rPr lang="en-US" sz="1500" i="0" dirty="0" err="1"/>
              <a:t>Steril</a:t>
            </a:r>
            <a:r>
              <a:rPr lang="en-US" sz="1500" i="0" dirty="0"/>
              <a:t> 2002; 78: (</a:t>
            </a:r>
            <a:r>
              <a:rPr lang="en-US" sz="1500" i="0" dirty="0" err="1"/>
              <a:t>suppl</a:t>
            </a:r>
            <a:r>
              <a:rPr lang="en-US" sz="1500" i="0" dirty="0"/>
              <a:t> 1): S154.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lvl="8"/>
            <a:r>
              <a:rPr lang="en-US" sz="1400" dirty="0"/>
              <a:t>                                                                TJOD, 2015, Antalya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11186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772400" cy="57150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 smtClean="0"/>
              <a:t>Over, uterus ve meme kanserleri,  low parite, infertilite, erken menarj ve late menapoz gibi  risk fakt</a:t>
            </a:r>
            <a:r>
              <a:rPr lang="tr-TR" sz="8600" dirty="0" smtClean="0"/>
              <a:t>ö</a:t>
            </a:r>
            <a:r>
              <a:rPr lang="en-US" sz="8600" dirty="0" smtClean="0"/>
              <a:t>rleri ile birliktedir</a:t>
            </a:r>
            <a:endParaRPr lang="en-US" sz="8600" dirty="0"/>
          </a:p>
          <a:p>
            <a:r>
              <a:rPr lang="en-US" sz="8600" dirty="0" smtClean="0"/>
              <a:t>Kad</a:t>
            </a:r>
            <a:r>
              <a:rPr lang="tr-TR" sz="8600" dirty="0" smtClean="0"/>
              <a:t>ı</a:t>
            </a:r>
            <a:r>
              <a:rPr lang="en-US" sz="8600" dirty="0" smtClean="0"/>
              <a:t>nlar ilk do</a:t>
            </a:r>
            <a:r>
              <a:rPr lang="tr-TR" sz="8600" dirty="0" smtClean="0"/>
              <a:t>ğ</a:t>
            </a:r>
            <a:r>
              <a:rPr lang="en-US" sz="8600" dirty="0" smtClean="0"/>
              <a:t>umlar</a:t>
            </a:r>
            <a:r>
              <a:rPr lang="tr-TR" sz="8600" dirty="0" smtClean="0"/>
              <a:t>ı</a:t>
            </a:r>
            <a:r>
              <a:rPr lang="en-US" sz="8600" dirty="0" smtClean="0"/>
              <a:t>n</a:t>
            </a:r>
            <a:r>
              <a:rPr lang="tr-TR" sz="8600" dirty="0" smtClean="0"/>
              <a:t>ı</a:t>
            </a:r>
            <a:r>
              <a:rPr lang="en-US" sz="8600" dirty="0" smtClean="0"/>
              <a:t> ileri tarihlere ertelemekte, daha az say</a:t>
            </a:r>
            <a:r>
              <a:rPr lang="tr-TR" sz="8600" dirty="0" smtClean="0"/>
              <a:t>ı</a:t>
            </a:r>
            <a:r>
              <a:rPr lang="en-US" sz="8600" dirty="0" smtClean="0"/>
              <a:t>da do</a:t>
            </a:r>
            <a:r>
              <a:rPr lang="tr-TR" sz="8600" dirty="0" smtClean="0"/>
              <a:t>ğ</a:t>
            </a:r>
            <a:r>
              <a:rPr lang="en-US" sz="8600" dirty="0" smtClean="0"/>
              <a:t>um yapmakta, baz</a:t>
            </a:r>
            <a:r>
              <a:rPr lang="tr-TR" sz="8600" dirty="0" smtClean="0"/>
              <a:t>ı</a:t>
            </a:r>
            <a:r>
              <a:rPr lang="en-US" sz="8600" dirty="0" smtClean="0"/>
              <a:t>lar</a:t>
            </a:r>
            <a:r>
              <a:rPr lang="tr-TR" sz="8600" dirty="0" smtClean="0"/>
              <a:t>ı</a:t>
            </a:r>
            <a:r>
              <a:rPr lang="en-US" sz="8600" dirty="0" smtClean="0"/>
              <a:t> gebe kalamama sorunu ile u</a:t>
            </a:r>
            <a:r>
              <a:rPr lang="tr-TR" sz="8600" dirty="0" smtClean="0"/>
              <a:t>ğ</a:t>
            </a:r>
            <a:r>
              <a:rPr lang="en-US" sz="8600" dirty="0" smtClean="0"/>
              <a:t>ra</a:t>
            </a:r>
            <a:r>
              <a:rPr lang="tr-TR" sz="8600" dirty="0" smtClean="0"/>
              <a:t>ş</a:t>
            </a:r>
            <a:r>
              <a:rPr lang="en-US" sz="8600" dirty="0" smtClean="0"/>
              <a:t>makta(infertilite), daha erken ya</a:t>
            </a:r>
            <a:r>
              <a:rPr lang="tr-TR" sz="8600" dirty="0" smtClean="0"/>
              <a:t>ş</a:t>
            </a:r>
            <a:r>
              <a:rPr lang="en-US" sz="8600" dirty="0" smtClean="0"/>
              <a:t>ta menarj ile kar</a:t>
            </a:r>
            <a:r>
              <a:rPr lang="tr-TR" sz="8600" dirty="0" smtClean="0"/>
              <a:t>şı</a:t>
            </a:r>
            <a:r>
              <a:rPr lang="en-US" sz="8600" dirty="0" smtClean="0"/>
              <a:t>la</a:t>
            </a:r>
            <a:r>
              <a:rPr lang="tr-TR" sz="8600" dirty="0" smtClean="0"/>
              <a:t>ş</a:t>
            </a:r>
            <a:r>
              <a:rPr lang="en-US" sz="8600" dirty="0" smtClean="0"/>
              <a:t>makta ve de daha ge</a:t>
            </a:r>
            <a:r>
              <a:rPr lang="tr-TR" sz="8600" dirty="0" smtClean="0"/>
              <a:t>ç</a:t>
            </a:r>
            <a:r>
              <a:rPr lang="en-US" sz="8600" dirty="0" smtClean="0"/>
              <a:t> ya</a:t>
            </a:r>
            <a:r>
              <a:rPr lang="tr-TR" sz="8600" dirty="0" smtClean="0"/>
              <a:t>şta</a:t>
            </a:r>
            <a:r>
              <a:rPr lang="en-US" sz="8600" dirty="0" smtClean="0"/>
              <a:t> menapoza ula</a:t>
            </a:r>
            <a:r>
              <a:rPr lang="tr-TR" sz="8600" dirty="0" smtClean="0"/>
              <a:t>ş</a:t>
            </a:r>
            <a:r>
              <a:rPr lang="en-US" sz="8600" dirty="0" smtClean="0"/>
              <a:t>maktad</a:t>
            </a:r>
            <a:r>
              <a:rPr lang="tr-TR" sz="8600" dirty="0" smtClean="0"/>
              <a:t>ı</a:t>
            </a:r>
            <a:r>
              <a:rPr lang="en-US" sz="8600" dirty="0" smtClean="0"/>
              <a:t>r. </a:t>
            </a:r>
          </a:p>
          <a:p>
            <a:r>
              <a:rPr lang="en-US" sz="8600" dirty="0" smtClean="0"/>
              <a:t>Tahminen,  2025’de  USA’de,  15-44 ya</a:t>
            </a:r>
            <a:r>
              <a:rPr lang="tr-TR" sz="8600" dirty="0" smtClean="0"/>
              <a:t>ş</a:t>
            </a:r>
            <a:r>
              <a:rPr lang="en-US" sz="8600" dirty="0" smtClean="0"/>
              <a:t> aras</a:t>
            </a:r>
            <a:r>
              <a:rPr lang="tr-TR" sz="8600" dirty="0" smtClean="0"/>
              <a:t>ı</a:t>
            </a:r>
            <a:r>
              <a:rPr lang="en-US" sz="8600" dirty="0" smtClean="0"/>
              <a:t>nda  5.4-7.7 milyon kad</a:t>
            </a:r>
            <a:r>
              <a:rPr lang="tr-TR" sz="8600" dirty="0" smtClean="0"/>
              <a:t>ı</a:t>
            </a:r>
            <a:r>
              <a:rPr lang="en-US" sz="8600" dirty="0" smtClean="0"/>
              <a:t>n infertilite tan</a:t>
            </a:r>
            <a:r>
              <a:rPr lang="tr-TR" sz="8600" dirty="0" smtClean="0"/>
              <a:t>ı</a:t>
            </a:r>
            <a:r>
              <a:rPr lang="en-US" sz="8600" dirty="0" smtClean="0"/>
              <a:t>s</a:t>
            </a:r>
            <a:r>
              <a:rPr lang="tr-TR" sz="8600" dirty="0" smtClean="0"/>
              <a:t>ı</a:t>
            </a:r>
            <a:r>
              <a:rPr lang="en-US" sz="8600" dirty="0" smtClean="0"/>
              <a:t> </a:t>
            </a:r>
            <a:r>
              <a:rPr lang="en-US" sz="8600" dirty="0" err="1" smtClean="0"/>
              <a:t>alacakt</a:t>
            </a:r>
            <a:r>
              <a:rPr lang="tr-TR" sz="8600" dirty="0" smtClean="0"/>
              <a:t>ı</a:t>
            </a:r>
            <a:r>
              <a:rPr lang="en-US" sz="8600" dirty="0" smtClean="0"/>
              <a:t>r.</a:t>
            </a:r>
          </a:p>
          <a:p>
            <a:endParaRPr lang="en-US" sz="4000" dirty="0" smtClean="0"/>
          </a:p>
          <a:p>
            <a:r>
              <a:rPr lang="en-US" sz="4300" i="0" dirty="0" smtClean="0"/>
              <a:t>Stephen </a:t>
            </a:r>
            <a:r>
              <a:rPr lang="en-US" sz="4300" i="0" dirty="0"/>
              <a:t>EH, Chandra A 1998 Updated projections of infertility in </a:t>
            </a:r>
            <a:r>
              <a:rPr lang="en-US" sz="4300" i="0" dirty="0" smtClean="0"/>
              <a:t>the United </a:t>
            </a:r>
            <a:r>
              <a:rPr lang="en-US" sz="4300" i="0" dirty="0"/>
              <a:t>States: 1995–2025. </a:t>
            </a:r>
            <a:r>
              <a:rPr lang="en-US" sz="4300" dirty="0"/>
              <a:t>Fertility and Sterility </a:t>
            </a:r>
            <a:r>
              <a:rPr lang="en-US" sz="4300" b="1" i="0" dirty="0"/>
              <a:t>70</a:t>
            </a:r>
            <a:r>
              <a:rPr lang="en-US" sz="4300" i="0" dirty="0"/>
              <a:t>, 30–34</a:t>
            </a:r>
            <a:r>
              <a:rPr lang="en-US" sz="4300" i="0" dirty="0" smtClean="0"/>
              <a:t>.</a:t>
            </a:r>
          </a:p>
          <a:p>
            <a:r>
              <a:rPr lang="en-US" sz="4300" dirty="0"/>
              <a:t>Louise </a:t>
            </a:r>
            <a:r>
              <a:rPr lang="en-US" sz="4300" dirty="0" smtClean="0"/>
              <a:t>Brinton Long-term </a:t>
            </a:r>
            <a:r>
              <a:rPr lang="en-US" sz="4300" dirty="0"/>
              <a:t>effects of </a:t>
            </a:r>
            <a:r>
              <a:rPr lang="en-US" sz="4300" dirty="0" smtClean="0"/>
              <a:t>ovulation-stimulating drugs </a:t>
            </a:r>
            <a:r>
              <a:rPr lang="en-US" sz="4300" dirty="0"/>
              <a:t>on cancer </a:t>
            </a:r>
            <a:r>
              <a:rPr lang="en-US" sz="4300" dirty="0" smtClean="0"/>
              <a:t>risk  Vol </a:t>
            </a:r>
            <a:r>
              <a:rPr lang="en-US" sz="4300" dirty="0"/>
              <a:t>15. No 1. 2007 38-44 Reproductive BioMedicine Online; www.rbmonline.com/Article/2808 on web 16 May </a:t>
            </a:r>
            <a:r>
              <a:rPr lang="en-US" sz="4300" dirty="0" smtClean="0"/>
              <a:t>2007                                                                                                     		</a:t>
            </a:r>
          </a:p>
          <a:p>
            <a:pPr lvl="8"/>
            <a:endParaRPr lang="en-US" sz="4300" dirty="0"/>
          </a:p>
          <a:p>
            <a:pPr lvl="8"/>
            <a:r>
              <a:rPr lang="en-US" sz="4300" dirty="0" smtClean="0"/>
              <a:t>                                               TJOD</a:t>
            </a:r>
            <a:r>
              <a:rPr lang="en-US" sz="4300" dirty="0"/>
              <a:t>, 2015, Antalya</a:t>
            </a:r>
          </a:p>
          <a:p>
            <a:pPr lvl="8"/>
            <a:endParaRPr lang="en-US" sz="4300" dirty="0" smtClean="0"/>
          </a:p>
          <a:p>
            <a:pPr lvl="8"/>
            <a:endParaRPr lang="en-US" sz="4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7924800" cy="960120"/>
          </a:xfrm>
        </p:spPr>
        <p:txBody>
          <a:bodyPr/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15083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FerTility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Ovarian CANCER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 flipV="1">
            <a:off x="685800" y="4800600"/>
            <a:ext cx="8077200" cy="1447800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4400"/>
            <a:ext cx="86836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Ness ve ark., 1989-1999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(  </a:t>
            </a:r>
            <a:r>
              <a:rPr lang="en-US" sz="2800" dirty="0"/>
              <a:t>Amerika </a:t>
            </a:r>
            <a:r>
              <a:rPr lang="en-US" sz="2800" dirty="0" err="1"/>
              <a:t>Birleşik</a:t>
            </a:r>
            <a:r>
              <a:rPr lang="en-US" sz="2800" dirty="0"/>
              <a:t> </a:t>
            </a:r>
            <a:r>
              <a:rPr lang="en-US" sz="2800" dirty="0" err="1"/>
              <a:t>Devletleri</a:t>
            </a:r>
            <a:r>
              <a:rPr lang="en-US" sz="2800" dirty="0"/>
              <a:t>, </a:t>
            </a:r>
            <a:r>
              <a:rPr lang="en-US" sz="2800" dirty="0" err="1"/>
              <a:t>Danimarka</a:t>
            </a:r>
            <a:r>
              <a:rPr lang="en-US" sz="2800" dirty="0"/>
              <a:t>, </a:t>
            </a:r>
            <a:r>
              <a:rPr lang="en-US" sz="2800" dirty="0" err="1"/>
              <a:t>Kanada</a:t>
            </a:r>
            <a:r>
              <a:rPr lang="en-US" sz="2800" dirty="0"/>
              <a:t> ve </a:t>
            </a:r>
            <a:r>
              <a:rPr lang="en-US" sz="2800" dirty="0" err="1" smtClean="0"/>
              <a:t>Avustralya</a:t>
            </a:r>
            <a:r>
              <a:rPr lang="en-US" sz="2800" dirty="0" smtClean="0"/>
              <a:t> ),  </a:t>
            </a:r>
            <a:r>
              <a:rPr lang="en-US" sz="2800" dirty="0" err="1" smtClean="0"/>
              <a:t>sekiz</a:t>
            </a:r>
            <a:r>
              <a:rPr lang="en-US" sz="2800" dirty="0" smtClean="0"/>
              <a:t> vaka –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cal</a:t>
            </a:r>
            <a:r>
              <a:rPr lang="tr-TR" sz="2800" dirty="0" smtClean="0"/>
              <a:t>ış</a:t>
            </a:r>
            <a:r>
              <a:rPr lang="en-US" sz="2800" dirty="0" smtClean="0"/>
              <a:t>ma </a:t>
            </a:r>
            <a:r>
              <a:rPr lang="en-US" sz="2800" dirty="0" err="1" smtClean="0"/>
              <a:t>verilerinin</a:t>
            </a:r>
            <a:r>
              <a:rPr lang="en-US" sz="2800" dirty="0" smtClean="0"/>
              <a:t> </a:t>
            </a:r>
            <a:r>
              <a:rPr lang="en-US" sz="2800" dirty="0" err="1" smtClean="0"/>
              <a:t>derlemesinde</a:t>
            </a:r>
            <a:r>
              <a:rPr lang="en-US" sz="2800" dirty="0"/>
              <a:t>, infertilite, </a:t>
            </a:r>
            <a:r>
              <a:rPr lang="en-US" sz="2800" dirty="0" err="1"/>
              <a:t>fertilite</a:t>
            </a:r>
            <a:r>
              <a:rPr lang="en-US" sz="2800" dirty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/>
              <a:t>ve ovarian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kiyi</a:t>
            </a:r>
            <a:r>
              <a:rPr lang="en-US" sz="2800" dirty="0" smtClean="0"/>
              <a:t> </a:t>
            </a:r>
            <a:r>
              <a:rPr lang="en-US" sz="2800" dirty="0" err="1" smtClean="0"/>
              <a:t>ara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err="1" smtClean="0"/>
              <a:t>rd</a:t>
            </a:r>
            <a:r>
              <a:rPr lang="tr-TR" sz="2800" dirty="0" smtClean="0"/>
              <a:t>ı</a:t>
            </a:r>
            <a:r>
              <a:rPr lang="en-US" sz="2800" dirty="0" err="1" smtClean="0"/>
              <a:t>klar</a:t>
            </a:r>
            <a:r>
              <a:rPr lang="tr-TR" sz="2800" dirty="0" smtClean="0"/>
              <a:t>ı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; </a:t>
            </a:r>
            <a:r>
              <a:rPr lang="en-US" sz="2800" dirty="0" err="1" smtClean="0"/>
              <a:t>toplamda</a:t>
            </a:r>
            <a:r>
              <a:rPr lang="en-US" sz="2800" dirty="0" smtClean="0"/>
              <a:t> 12,912 ( 5207 vaka,  %19.6 </a:t>
            </a:r>
            <a:r>
              <a:rPr lang="en-US" sz="2800" dirty="0" err="1" smtClean="0"/>
              <a:t>si</a:t>
            </a:r>
            <a:r>
              <a:rPr lang="en-US" sz="2800" dirty="0" smtClean="0"/>
              <a:t> hi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gebe</a:t>
            </a:r>
            <a:r>
              <a:rPr lang="en-US" sz="2800" dirty="0" smtClean="0"/>
              <a:t> </a:t>
            </a:r>
            <a:r>
              <a:rPr lang="en-US" sz="2800" dirty="0" err="1" smtClean="0"/>
              <a:t>kalmam</a:t>
            </a:r>
            <a:r>
              <a:rPr lang="tr-TR" sz="2800" dirty="0" smtClean="0"/>
              <a:t>ış</a:t>
            </a:r>
            <a:r>
              <a:rPr lang="en-US" sz="2800" dirty="0" smtClean="0"/>
              <a:t>  ve 7705 kontrol, %10.2 </a:t>
            </a:r>
            <a:r>
              <a:rPr lang="en-US" sz="2800" dirty="0" err="1" smtClean="0"/>
              <a:t>si</a:t>
            </a:r>
            <a:r>
              <a:rPr lang="en-US" sz="2800" dirty="0" smtClean="0"/>
              <a:t> hi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gebe</a:t>
            </a:r>
            <a:r>
              <a:rPr lang="en-US" sz="2800" dirty="0" smtClean="0"/>
              <a:t> </a:t>
            </a:r>
            <a:r>
              <a:rPr lang="en-US" sz="2800" dirty="0" err="1" smtClean="0"/>
              <a:t>kalmam</a:t>
            </a:r>
            <a:r>
              <a:rPr lang="tr-TR" sz="2800" dirty="0" smtClean="0"/>
              <a:t>ış</a:t>
            </a:r>
            <a:r>
              <a:rPr lang="en-US" sz="2800" dirty="0" smtClean="0"/>
              <a:t>) </a:t>
            </a:r>
            <a:r>
              <a:rPr lang="en-US" sz="2800" dirty="0" err="1" smtClean="0"/>
              <a:t>genel</a:t>
            </a:r>
            <a:r>
              <a:rPr lang="en-US" sz="2800" dirty="0" smtClean="0"/>
              <a:t>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ta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tr-TR" sz="2800" dirty="0" smtClean="0"/>
              <a:t>ının</a:t>
            </a:r>
            <a:r>
              <a:rPr lang="en-US" sz="2800" dirty="0" smtClean="0"/>
              <a:t> de</a:t>
            </a:r>
            <a:r>
              <a:rPr lang="tr-TR" sz="2800" dirty="0" smtClean="0"/>
              <a:t>ğ</a:t>
            </a:r>
            <a:r>
              <a:rPr lang="en-US" sz="2800" dirty="0" err="1" smtClean="0"/>
              <a:t>il</a:t>
            </a:r>
            <a:r>
              <a:rPr lang="en-US" sz="2800" dirty="0" smtClean="0"/>
              <a:t>, </a:t>
            </a:r>
            <a:r>
              <a:rPr lang="en-US" sz="2800" dirty="0" err="1" smtClean="0"/>
              <a:t>baz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infert</a:t>
            </a:r>
            <a:r>
              <a:rPr lang="tr-TR" sz="2800" dirty="0" smtClean="0"/>
              <a:t>i</a:t>
            </a:r>
            <a:r>
              <a:rPr lang="en-US" sz="2800" dirty="0" smtClean="0"/>
              <a:t>lite </a:t>
            </a:r>
            <a:r>
              <a:rPr lang="en-US" sz="2800" dirty="0" err="1" smtClean="0"/>
              <a:t>nedenlerinin</a:t>
            </a:r>
            <a:r>
              <a:rPr lang="en-US" sz="2800" dirty="0" smtClean="0"/>
              <a:t> </a:t>
            </a:r>
            <a:r>
              <a:rPr lang="en-US" sz="2800" dirty="0" err="1" smtClean="0"/>
              <a:t>rol</a:t>
            </a:r>
            <a:r>
              <a:rPr lang="en-US" sz="2800" dirty="0" smtClean="0"/>
              <a:t> </a:t>
            </a:r>
            <a:r>
              <a:rPr lang="en-US" sz="2800" dirty="0" err="1" smtClean="0"/>
              <a:t>oynad</a:t>
            </a:r>
            <a:r>
              <a:rPr lang="tr-TR" sz="2800" dirty="0" smtClean="0"/>
              <a:t>ığını</a:t>
            </a:r>
            <a:r>
              <a:rPr lang="en-US" sz="2800" dirty="0" smtClean="0"/>
              <a:t> </a:t>
            </a:r>
            <a:r>
              <a:rPr lang="en-US" sz="2800" dirty="0" err="1" smtClean="0"/>
              <a:t>bildirmi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                                              </a:t>
            </a:r>
            <a:r>
              <a:rPr lang="en-US" sz="1400" i="0" dirty="0"/>
              <a:t>Ness RB, Cramer DW, Goodman MT, </a:t>
            </a:r>
            <a:r>
              <a:rPr lang="en-US" sz="1400" i="0" dirty="0" err="1"/>
              <a:t>Kjaer</a:t>
            </a:r>
            <a:r>
              <a:rPr lang="en-US" sz="1400" i="0" dirty="0"/>
              <a:t> SK, </a:t>
            </a:r>
            <a:r>
              <a:rPr lang="en-US" sz="1400" i="0" dirty="0" err="1"/>
              <a:t>Mallin</a:t>
            </a:r>
            <a:r>
              <a:rPr lang="en-US" sz="1400" i="0" dirty="0"/>
              <a:t> </a:t>
            </a:r>
            <a:r>
              <a:rPr lang="en-US" sz="1400" i="0" dirty="0" smtClean="0"/>
              <a:t>K, </a:t>
            </a:r>
            <a:r>
              <a:rPr lang="en-US" sz="1400" i="0" dirty="0" err="1" smtClean="0"/>
              <a:t>Mosgaard</a:t>
            </a:r>
            <a:r>
              <a:rPr lang="en-US" sz="1400" i="0" dirty="0" smtClean="0"/>
              <a:t> </a:t>
            </a:r>
            <a:r>
              <a:rPr lang="en-US" sz="1400" i="0" dirty="0"/>
              <a:t>BJ et al. Infertility, fertility drugs, and ovarian </a:t>
            </a:r>
            <a:r>
              <a:rPr lang="en-US" sz="1400" i="0" dirty="0" smtClean="0"/>
              <a:t>cancer: a </a:t>
            </a:r>
            <a:r>
              <a:rPr lang="en-US" sz="1400" i="0" dirty="0"/>
              <a:t>pooled analysis of case-control studies. Am J </a:t>
            </a:r>
            <a:r>
              <a:rPr lang="en-US" sz="1400" i="0" dirty="0" err="1" smtClean="0"/>
              <a:t>Epidemiol</a:t>
            </a:r>
            <a:r>
              <a:rPr lang="en-US" sz="1400" i="0" dirty="0" smtClean="0"/>
              <a:t> 2002</a:t>
            </a:r>
            <a:r>
              <a:rPr lang="en-US" sz="1400" i="0" dirty="0"/>
              <a:t>; 155: 217–24</a:t>
            </a:r>
            <a:r>
              <a:rPr lang="en-US" sz="1400" i="0" dirty="0" smtClean="0"/>
              <a:t>.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</a:t>
            </a:r>
            <a:r>
              <a:rPr lang="en-US" sz="1400" dirty="0"/>
              <a:t>TJOD, 2015, Antalya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CANCER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7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8534400" cy="5943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</a:t>
            </a:r>
            <a:r>
              <a:rPr lang="tr-TR" sz="2800" dirty="0" smtClean="0"/>
              <a:t> 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/>
              <a:t>, gebe </a:t>
            </a:r>
            <a:r>
              <a:rPr lang="en-US" sz="2800" dirty="0" err="1"/>
              <a:t>kalmak</a:t>
            </a:r>
            <a:r>
              <a:rPr lang="en-US" sz="2800" dirty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</a:t>
            </a:r>
            <a:r>
              <a:rPr lang="en-US" sz="2800" dirty="0"/>
              <a:t>5 </a:t>
            </a:r>
            <a:r>
              <a:rPr lang="en-US" sz="2800" dirty="0" smtClean="0"/>
              <a:t>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/>
              <a:t>daha </a:t>
            </a:r>
            <a:r>
              <a:rPr lang="en-US" sz="2800" dirty="0" err="1"/>
              <a:t>fazla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tr-TR" sz="2800" dirty="0" smtClean="0"/>
              <a:t>ğ</a:t>
            </a:r>
            <a:r>
              <a:rPr lang="en-US" sz="2800" dirty="0" err="1" smtClean="0"/>
              <a:t>ra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/>
              <a:t>nulligravid</a:t>
            </a:r>
            <a:r>
              <a:rPr lang="en-US" sz="2800" dirty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1 </a:t>
            </a:r>
            <a:r>
              <a:rPr lang="en-US" sz="2800" dirty="0" smtClean="0"/>
              <a:t>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/>
              <a:t>daha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smtClean="0"/>
              <a:t>u</a:t>
            </a:r>
            <a:r>
              <a:rPr lang="tr-TR" sz="2800" dirty="0" smtClean="0"/>
              <a:t>ğ</a:t>
            </a:r>
            <a:r>
              <a:rPr lang="en-US" sz="2800" dirty="0" err="1" smtClean="0"/>
              <a:t>ra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/>
              <a:t>verenlere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ö</a:t>
            </a:r>
            <a:r>
              <a:rPr lang="en-US" sz="2800" dirty="0" smtClean="0"/>
              <a:t>re</a:t>
            </a:r>
            <a:r>
              <a:rPr lang="en-US" sz="2800" dirty="0"/>
              <a:t>, over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 smtClean="0"/>
              <a:t>riskinin</a:t>
            </a:r>
            <a:r>
              <a:rPr lang="en-US" sz="2800" dirty="0" smtClean="0"/>
              <a:t> 2.67 </a:t>
            </a:r>
            <a:r>
              <a:rPr lang="en-US" sz="2800" dirty="0" err="1"/>
              <a:t>kat</a:t>
            </a:r>
            <a:r>
              <a:rPr lang="en-US" sz="2800" dirty="0"/>
              <a:t> </a:t>
            </a:r>
            <a:r>
              <a:rPr lang="en-US" sz="2800" dirty="0" err="1" smtClean="0"/>
              <a:t>artt</a:t>
            </a:r>
            <a:r>
              <a:rPr lang="tr-TR" sz="2800" dirty="0" smtClean="0"/>
              <a:t>ığı</a:t>
            </a:r>
            <a:r>
              <a:rPr lang="en-US" sz="2800" dirty="0" smtClean="0"/>
              <a:t> </a:t>
            </a:r>
            <a:r>
              <a:rPr lang="en-US" sz="2800" dirty="0"/>
              <a:t>(95% confidence interval (CI): 1.91, 3.74), </a:t>
            </a:r>
            <a:r>
              <a:rPr lang="en-US" sz="2800" dirty="0" err="1" smtClean="0"/>
              <a:t>subfertil</a:t>
            </a:r>
            <a:r>
              <a:rPr lang="en-US" sz="2800" dirty="0"/>
              <a:t>, </a:t>
            </a:r>
            <a:r>
              <a:rPr lang="en-US" sz="2800" dirty="0" err="1"/>
              <a:t>nullipar</a:t>
            </a:r>
            <a:r>
              <a:rPr lang="en-US" sz="2800" dirty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fertilite</a:t>
            </a:r>
            <a:r>
              <a:rPr lang="en-US" sz="2800" dirty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/>
              <a:t>ile (odds ratio (OR) = 1.60, 95% CI: 0.90, 2.87</a:t>
            </a:r>
            <a:r>
              <a:rPr lang="en-US" sz="2800" dirty="0" smtClean="0"/>
              <a:t>)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/>
              <a:t>12 </a:t>
            </a:r>
            <a:r>
              <a:rPr lang="en-US" sz="2800" dirty="0" err="1"/>
              <a:t>aydan</a:t>
            </a:r>
            <a:r>
              <a:rPr lang="en-US" sz="2800" dirty="0"/>
              <a:t> daha </a:t>
            </a:r>
            <a:r>
              <a:rPr lang="en-US" sz="2800" dirty="0" err="1"/>
              <a:t>uzun</a:t>
            </a:r>
            <a:r>
              <a:rPr lang="en-US" sz="2800" dirty="0"/>
              <a:t> </a:t>
            </a:r>
            <a:r>
              <a:rPr lang="en-US" sz="2800" dirty="0" err="1"/>
              <a:t>ilac</a:t>
            </a:r>
            <a:r>
              <a:rPr lang="en-US" sz="2800" dirty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ımının</a:t>
            </a:r>
            <a:r>
              <a:rPr lang="en-US" sz="2800" dirty="0" smtClean="0"/>
              <a:t> </a:t>
            </a:r>
            <a:r>
              <a:rPr lang="en-US" sz="2800" dirty="0"/>
              <a:t>(OR = 1.54, 95% CI: 0.45, 5.27) over </a:t>
            </a:r>
            <a:r>
              <a:rPr lang="en-US" sz="2800" dirty="0" err="1"/>
              <a:t>kanser</a:t>
            </a:r>
            <a:r>
              <a:rPr lang="en-US" sz="2800" dirty="0"/>
              <a:t> riski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 smtClean="0"/>
              <a:t>il</a:t>
            </a:r>
            <a:r>
              <a:rPr lang="tr-TR" sz="2800" dirty="0" smtClean="0"/>
              <a:t>iş</a:t>
            </a:r>
            <a:r>
              <a:rPr lang="en-US" sz="2800" dirty="0" err="1" smtClean="0"/>
              <a:t>kisinin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</a:t>
            </a:r>
            <a:r>
              <a:rPr lang="en-US" sz="2800" dirty="0" smtClean="0"/>
              <a:t>, </a:t>
            </a:r>
            <a:r>
              <a:rPr lang="en-US" sz="2800" dirty="0" err="1" smtClean="0"/>
              <a:t>nulligravid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</a:t>
            </a:r>
            <a:r>
              <a:rPr lang="en-US" sz="2800" dirty="0" err="1"/>
              <a:t>fertilite</a:t>
            </a:r>
            <a:r>
              <a:rPr lang="en-US" sz="2800" dirty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tr-TR" sz="2800" dirty="0" smtClean="0"/>
              <a:t>ının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ımının</a:t>
            </a:r>
            <a:r>
              <a:rPr lang="en-US" sz="2800" dirty="0" smtClean="0"/>
              <a:t> </a:t>
            </a:r>
            <a:r>
              <a:rPr lang="en-US" sz="2800" dirty="0"/>
              <a:t>borderline over </a:t>
            </a:r>
            <a:r>
              <a:rPr lang="en-US" sz="2800" dirty="0" smtClean="0"/>
              <a:t>t</a:t>
            </a:r>
            <a:r>
              <a:rPr lang="tr-TR" sz="2800" dirty="0" smtClean="0"/>
              <a:t>ü</a:t>
            </a:r>
            <a:r>
              <a:rPr lang="en-US" sz="2800" dirty="0" smtClean="0"/>
              <a:t>m</a:t>
            </a:r>
            <a:r>
              <a:rPr lang="tr-TR" sz="2800" dirty="0" smtClean="0"/>
              <a:t>ö</a:t>
            </a:r>
            <a:r>
              <a:rPr lang="en-US" sz="2800" dirty="0" err="1" smtClean="0"/>
              <a:t>rleri</a:t>
            </a:r>
            <a:r>
              <a:rPr lang="en-US" sz="2800" dirty="0" smtClean="0"/>
              <a:t> </a:t>
            </a:r>
            <a:r>
              <a:rPr lang="en-US" sz="2800" dirty="0"/>
              <a:t>(OR = 2.43, 95% CI: 1.01, 5.88)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şkili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</a:t>
            </a:r>
            <a:r>
              <a:rPr lang="en-US" sz="2800" dirty="0"/>
              <a:t>, </a:t>
            </a:r>
            <a:r>
              <a:rPr lang="en-US" sz="2800" dirty="0" err="1"/>
              <a:t>fakat</a:t>
            </a:r>
            <a:r>
              <a:rPr lang="en-US" sz="2800" dirty="0"/>
              <a:t> </a:t>
            </a:r>
            <a:r>
              <a:rPr lang="en-US" sz="2800" dirty="0" err="1"/>
              <a:t>invaziv</a:t>
            </a:r>
            <a:r>
              <a:rPr lang="en-US" sz="2800" dirty="0"/>
              <a:t> </a:t>
            </a:r>
            <a:r>
              <a:rPr lang="en-US" sz="2800" dirty="0" err="1"/>
              <a:t>histolojik</a:t>
            </a:r>
            <a:r>
              <a:rPr lang="en-US" sz="2800" dirty="0"/>
              <a:t> </a:t>
            </a:r>
            <a:r>
              <a:rPr lang="en-US" sz="2800" dirty="0" err="1"/>
              <a:t>tiplerle</a:t>
            </a:r>
            <a:r>
              <a:rPr lang="en-US" sz="2800" dirty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kisinin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r>
              <a:rPr lang="en-US" sz="2800" dirty="0"/>
              <a:t>                                                                                     </a:t>
            </a:r>
            <a:r>
              <a:rPr lang="en-US" sz="1400" dirty="0"/>
              <a:t>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CANCER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85800"/>
            <a:ext cx="8610600" cy="6019800"/>
          </a:xfrm>
        </p:spPr>
        <p:txBody>
          <a:bodyPr>
            <a:normAutofit/>
          </a:bodyPr>
          <a:lstStyle/>
          <a:p>
            <a:r>
              <a:rPr lang="en-US" sz="2800" dirty="0" err="1"/>
              <a:t>endometriozis</a:t>
            </a:r>
            <a:r>
              <a:rPr lang="en-US" sz="2800" dirty="0"/>
              <a:t>(OR = 1.73, 95% CI: 1.10, 2.71) ve </a:t>
            </a:r>
            <a:r>
              <a:rPr lang="en-US" sz="2800" dirty="0" err="1"/>
              <a:t>nedeni</a:t>
            </a:r>
            <a:r>
              <a:rPr lang="en-US" sz="2800" dirty="0"/>
              <a:t> </a:t>
            </a:r>
            <a:r>
              <a:rPr lang="en-US" sz="2800" dirty="0" err="1"/>
              <a:t>bilinmeyen</a:t>
            </a:r>
            <a:r>
              <a:rPr lang="en-US" sz="2800" dirty="0"/>
              <a:t> infertilite(OR = 1.19, 95% CI: 1.00, 1.40) </a:t>
            </a:r>
            <a:r>
              <a:rPr lang="en-US" sz="2800" dirty="0" err="1" smtClean="0"/>
              <a:t>durumlar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/>
              <a:t>kanser</a:t>
            </a:r>
            <a:r>
              <a:rPr lang="en-US" sz="2800" dirty="0"/>
              <a:t>  </a:t>
            </a:r>
            <a:r>
              <a:rPr lang="en-US" sz="2800" dirty="0" err="1"/>
              <a:t>riskinde</a:t>
            </a:r>
            <a:r>
              <a:rPr lang="en-US" sz="2800" dirty="0"/>
              <a:t> </a:t>
            </a:r>
            <a:r>
              <a:rPr lang="en-US" sz="2800" dirty="0" smtClean="0"/>
              <a:t>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 </a:t>
            </a:r>
            <a:r>
              <a:rPr lang="en-US" sz="2800" dirty="0" err="1"/>
              <a:t>rapor</a:t>
            </a:r>
            <a:r>
              <a:rPr lang="en-US" sz="2800" dirty="0"/>
              <a:t> </a:t>
            </a:r>
            <a:r>
              <a:rPr lang="en-US" sz="2800" dirty="0" smtClean="0"/>
              <a:t>e</a:t>
            </a:r>
            <a:r>
              <a:rPr lang="tr-TR" sz="2800" dirty="0" smtClean="0"/>
              <a:t>t</a:t>
            </a:r>
            <a:r>
              <a:rPr lang="en-US" sz="2800" dirty="0" smtClean="0"/>
              <a:t>mi</a:t>
            </a:r>
            <a:r>
              <a:rPr lang="tr-TR" sz="2800" dirty="0" smtClean="0"/>
              <a:t>şlerd</a:t>
            </a:r>
            <a:r>
              <a:rPr lang="en-US" sz="2800" dirty="0" err="1" smtClean="0"/>
              <a:t>ir</a:t>
            </a:r>
            <a:r>
              <a:rPr lang="en-US" sz="2800" dirty="0" err="1"/>
              <a:t>.</a:t>
            </a:r>
            <a:r>
              <a:rPr lang="en-US" sz="2800" dirty="0"/>
              <a:t> 	</a:t>
            </a:r>
            <a:endParaRPr lang="en-US" sz="2800" dirty="0" smtClean="0"/>
          </a:p>
          <a:p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malardaki</a:t>
            </a:r>
            <a:r>
              <a:rPr lang="en-US" sz="2800" dirty="0" smtClean="0"/>
              <a:t> </a:t>
            </a:r>
            <a:r>
              <a:rPr lang="en-US" sz="2800" dirty="0" err="1" smtClean="0"/>
              <a:t>heterojenite</a:t>
            </a:r>
            <a:r>
              <a:rPr lang="en-US" sz="2800" dirty="0" smtClean="0"/>
              <a:t>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, odds </a:t>
            </a:r>
            <a:r>
              <a:rPr lang="en-US" sz="2800" dirty="0" err="1" smtClean="0"/>
              <a:t>ratiolar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ndaki</a:t>
            </a:r>
            <a:r>
              <a:rPr lang="en-US" sz="2800" dirty="0" smtClean="0"/>
              <a:t> range </a:t>
            </a:r>
            <a:r>
              <a:rPr lang="en-US" sz="2800" dirty="0" err="1" smtClean="0"/>
              <a:t>geni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 [ 1.69(%95 CI, 1.25-2.29) ile 3.75(%95 CI, 2.80-5.01)]</a:t>
            </a:r>
          </a:p>
          <a:p>
            <a:r>
              <a:rPr lang="en-US" sz="2800" dirty="0" err="1" smtClean="0"/>
              <a:t>nulligravid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gebelik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be</a:t>
            </a:r>
            <a:r>
              <a:rPr lang="tr-TR" sz="2800" dirty="0" smtClean="0"/>
              <a:t>ş</a:t>
            </a:r>
            <a:r>
              <a:rPr lang="en-US" sz="2800" dirty="0" smtClean="0"/>
              <a:t>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 err="1" smtClean="0"/>
              <a:t>fazla</a:t>
            </a:r>
            <a:r>
              <a:rPr lang="en-US" sz="2800" dirty="0" smtClean="0"/>
              <a:t> u</a:t>
            </a:r>
            <a:r>
              <a:rPr lang="tr-TR" sz="2800" dirty="0" smtClean="0"/>
              <a:t>ğ</a:t>
            </a:r>
            <a:r>
              <a:rPr lang="en-US" sz="2800" dirty="0" err="1" smtClean="0"/>
              <a:t>ra</a:t>
            </a:r>
            <a:r>
              <a:rPr lang="tr-TR" sz="2800" dirty="0" smtClean="0"/>
              <a:t>ş</a:t>
            </a:r>
            <a:r>
              <a:rPr lang="en-US" sz="2800" dirty="0" err="1" smtClean="0"/>
              <a:t>anlar</a:t>
            </a:r>
            <a:r>
              <a:rPr lang="en-US" sz="2800" dirty="0" smtClean="0"/>
              <a:t> ile 1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u</a:t>
            </a:r>
            <a:r>
              <a:rPr lang="tr-TR" sz="2800" dirty="0" smtClean="0"/>
              <a:t>ğ</a:t>
            </a:r>
            <a:r>
              <a:rPr lang="en-US" sz="2800" dirty="0" err="1" smtClean="0"/>
              <a:t>ra</a:t>
            </a:r>
            <a:r>
              <a:rPr lang="tr-TR" sz="2800" dirty="0" smtClean="0"/>
              <a:t>ş</a:t>
            </a:r>
            <a:r>
              <a:rPr lang="en-US" sz="2800" dirty="0" err="1" smtClean="0"/>
              <a:t>anlar</a:t>
            </a:r>
            <a:r>
              <a:rPr lang="en-US" sz="2800" dirty="0" smtClean="0"/>
              <a:t> ile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</a:t>
            </a:r>
            <a:r>
              <a:rPr lang="en-US" sz="2800" dirty="0" err="1" smtClean="0"/>
              <a:t>veriler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istatistiki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(p&lt;0.005) </a:t>
            </a:r>
            <a:r>
              <a:rPr lang="en-US" sz="2800" dirty="0" err="1" smtClean="0"/>
              <a:t>heterojenite</a:t>
            </a:r>
            <a:r>
              <a:rPr lang="en-US" sz="2800" dirty="0" smtClean="0"/>
              <a:t> ta</a:t>
            </a:r>
            <a:r>
              <a:rPr lang="tr-TR" sz="2800" dirty="0" smtClean="0"/>
              <a:t>şı</a:t>
            </a:r>
            <a:r>
              <a:rPr lang="en-US" sz="2800" dirty="0" smtClean="0"/>
              <a:t>d</a:t>
            </a:r>
            <a:r>
              <a:rPr lang="tr-TR" sz="2800" dirty="0" smtClean="0"/>
              <a:t>ığı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OR </a:t>
            </a:r>
            <a:r>
              <a:rPr lang="en-US" sz="2800" dirty="0" err="1" smtClean="0"/>
              <a:t>oranlar</a:t>
            </a:r>
            <a:r>
              <a:rPr lang="tr-TR" sz="2800" dirty="0" smtClean="0"/>
              <a:t>ı</a:t>
            </a:r>
            <a:r>
              <a:rPr lang="en-US" sz="2800" dirty="0" smtClean="0"/>
              <a:t> 0.85(%95 CI,0.28-2.59) ile 15.96(%95 CI, 8.91-28.60)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de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tr-TR" sz="2800" dirty="0" smtClean="0"/>
              <a:t>ş</a:t>
            </a:r>
            <a:r>
              <a:rPr lang="en-US" sz="2800" dirty="0" err="1" smtClean="0"/>
              <a:t>mektedir</a:t>
            </a:r>
            <a:r>
              <a:rPr lang="en-US" sz="2800" dirty="0" smtClean="0"/>
              <a:t>.   </a:t>
            </a:r>
          </a:p>
          <a:p>
            <a:r>
              <a:rPr lang="en-US" sz="2800" dirty="0"/>
              <a:t>                                                                               </a:t>
            </a:r>
            <a:r>
              <a:rPr lang="en-US" sz="1400" dirty="0"/>
              <a:t>TJOD, 2015, Antalya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457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7103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686800" cy="6096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Sonu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; d</a:t>
            </a:r>
            <a:r>
              <a:rPr lang="tr-TR" sz="2800" dirty="0" smtClean="0"/>
              <a:t>ü</a:t>
            </a:r>
            <a:r>
              <a:rPr lang="en-US" sz="2800" dirty="0" err="1" smtClean="0"/>
              <a:t>zeltilmi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 smtClean="0"/>
              <a:t>analizlerle</a:t>
            </a:r>
            <a:r>
              <a:rPr lang="en-US" sz="2800" dirty="0" smtClean="0"/>
              <a:t>, 5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daha </a:t>
            </a:r>
            <a:r>
              <a:rPr lang="en-US" sz="2800" dirty="0" err="1" smtClean="0"/>
              <a:t>uzun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smtClean="0"/>
              <a:t>re gebe </a:t>
            </a:r>
            <a:r>
              <a:rPr lang="en-US" sz="2800" dirty="0" err="1" smtClean="0"/>
              <a:t>kalmaya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anlardaki</a:t>
            </a:r>
            <a:r>
              <a:rPr lang="en-US" sz="2800" dirty="0" smtClean="0"/>
              <a:t> over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geli</a:t>
            </a:r>
            <a:r>
              <a:rPr lang="tr-TR" sz="2800" dirty="0" smtClean="0"/>
              <a:t>ş</a:t>
            </a:r>
            <a:r>
              <a:rPr lang="en-US" sz="2800" dirty="0" smtClean="0"/>
              <a:t>me riski, 1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daha </a:t>
            </a:r>
            <a:r>
              <a:rPr lang="en-US" sz="2800" dirty="0" err="1" smtClean="0"/>
              <a:t>az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smtClean="0"/>
              <a:t>re de gebe </a:t>
            </a:r>
            <a:r>
              <a:rPr lang="en-US" sz="2800" dirty="0" err="1" smtClean="0"/>
              <a:t>kalmaya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anlara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smtClean="0"/>
              <a:t>re 1.20-1.39 </a:t>
            </a:r>
            <a:r>
              <a:rPr lang="en-US" sz="2800" dirty="0" err="1" smtClean="0"/>
              <a:t>kat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smtClean="0"/>
              <a:t> ve bu </a:t>
            </a:r>
            <a:r>
              <a:rPr lang="en-US" sz="2800" dirty="0" err="1" smtClean="0"/>
              <a:t>fark</a:t>
            </a:r>
            <a:r>
              <a:rPr lang="en-US" sz="2800" dirty="0" smtClean="0"/>
              <a:t> </a:t>
            </a:r>
            <a:r>
              <a:rPr lang="en-US" sz="2800" dirty="0" err="1" smtClean="0"/>
              <a:t>istatistiki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de</a:t>
            </a:r>
            <a:r>
              <a:rPr lang="tr-TR" sz="2800" dirty="0" smtClean="0"/>
              <a:t>ğerlendirilmemiştir</a:t>
            </a:r>
            <a:r>
              <a:rPr lang="en-US" sz="2800" dirty="0" smtClean="0"/>
              <a:t>.                                                </a:t>
            </a:r>
            <a:r>
              <a:rPr lang="en-US" sz="1400" dirty="0"/>
              <a:t>Ness RB, Cramer DW, Goodman MT, </a:t>
            </a:r>
            <a:r>
              <a:rPr lang="en-US" sz="1400" dirty="0" err="1"/>
              <a:t>Kjaer</a:t>
            </a:r>
            <a:r>
              <a:rPr lang="en-US" sz="1400" dirty="0"/>
              <a:t> SK, </a:t>
            </a:r>
            <a:r>
              <a:rPr lang="en-US" sz="1400" dirty="0" err="1"/>
              <a:t>Mallin</a:t>
            </a:r>
            <a:r>
              <a:rPr lang="en-US" sz="1400" dirty="0"/>
              <a:t> K, </a:t>
            </a:r>
            <a:r>
              <a:rPr lang="en-US" sz="1400" dirty="0" err="1"/>
              <a:t>Mosgaard</a:t>
            </a:r>
            <a:r>
              <a:rPr lang="en-US" sz="1400" dirty="0"/>
              <a:t> BJ et al. Infertility, fertility drugs, and ovarian </a:t>
            </a:r>
            <a:r>
              <a:rPr lang="en-US" sz="1400" dirty="0" smtClean="0"/>
              <a:t>cancer: a </a:t>
            </a:r>
            <a:r>
              <a:rPr lang="en-US" sz="1400" dirty="0"/>
              <a:t>pooled analysis of case-control studies. Am J </a:t>
            </a:r>
            <a:r>
              <a:rPr lang="en-US" sz="1400" dirty="0" err="1"/>
              <a:t>Epidemiol</a:t>
            </a:r>
            <a:r>
              <a:rPr lang="en-US" sz="1400" dirty="0"/>
              <a:t> 2002; 155: 217–24</a:t>
            </a:r>
            <a:r>
              <a:rPr lang="en-US" sz="1400" dirty="0" smtClean="0"/>
              <a:t>.                                                                                                                                  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   TJOD, 2015, Antalya                           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FerTility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173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25"/>
            <a:ext cx="845820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3370262"/>
            <a:ext cx="381000" cy="211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6858000" y="3352800"/>
            <a:ext cx="381000" cy="211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6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457200"/>
            <a:ext cx="8915400" cy="640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Endometrial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, </a:t>
            </a:r>
            <a:r>
              <a:rPr lang="en-US" sz="2800" dirty="0" err="1" smtClean="0"/>
              <a:t>bir</a:t>
            </a:r>
            <a:r>
              <a:rPr lang="tr-TR" sz="2800" dirty="0" smtClean="0"/>
              <a:t>ç</a:t>
            </a:r>
            <a:r>
              <a:rPr lang="en-US" sz="2800" dirty="0" smtClean="0"/>
              <a:t>ok </a:t>
            </a:r>
            <a:r>
              <a:rPr lang="tr-TR" sz="2800" dirty="0" smtClean="0"/>
              <a:t>ü</a:t>
            </a:r>
            <a:r>
              <a:rPr lang="en-US" sz="2800" dirty="0" err="1" smtClean="0"/>
              <a:t>lkede</a:t>
            </a:r>
            <a:r>
              <a:rPr lang="en-US" sz="2800" dirty="0" smtClean="0"/>
              <a:t> en  </a:t>
            </a:r>
            <a:r>
              <a:rPr lang="en-US" sz="2800" dirty="0" err="1" smtClean="0"/>
              <a:t>fazla</a:t>
            </a:r>
            <a:r>
              <a:rPr lang="en-US" sz="2800" dirty="0" smtClean="0"/>
              <a:t>  g</a:t>
            </a:r>
            <a:r>
              <a:rPr lang="tr-TR" sz="2800" dirty="0" smtClean="0"/>
              <a:t>ö</a:t>
            </a:r>
            <a:r>
              <a:rPr lang="en-US" sz="2800" dirty="0" smtClean="0"/>
              <a:t>r</a:t>
            </a:r>
            <a:r>
              <a:rPr lang="tr-TR" sz="2800" dirty="0" smtClean="0"/>
              <a:t>ü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jinekolojik</a:t>
            </a:r>
            <a:r>
              <a:rPr lang="en-US" sz="2800" dirty="0" smtClean="0"/>
              <a:t> </a:t>
            </a:r>
            <a:r>
              <a:rPr lang="en-US" sz="2800" dirty="0" err="1" smtClean="0"/>
              <a:t>kanserdir</a:t>
            </a:r>
            <a:r>
              <a:rPr lang="en-US" sz="2800" i="0" dirty="0" smtClean="0"/>
              <a:t>.                                                                                                                                                         </a:t>
            </a:r>
            <a:endParaRPr lang="en-US" sz="2800" i="0" dirty="0"/>
          </a:p>
          <a:p>
            <a:r>
              <a:rPr lang="en-US" sz="2800" dirty="0" smtClean="0"/>
              <a:t>Endometrial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icin</a:t>
            </a:r>
            <a:r>
              <a:rPr lang="en-US" sz="2800" dirty="0" smtClean="0"/>
              <a:t> tan</a:t>
            </a:r>
            <a:r>
              <a:rPr lang="tr-TR" sz="2800" dirty="0" smtClean="0"/>
              <a:t>ı</a:t>
            </a:r>
            <a:r>
              <a:rPr lang="en-US" sz="2800" dirty="0" err="1" smtClean="0"/>
              <a:t>mlanm</a:t>
            </a:r>
            <a:r>
              <a:rPr lang="tr-TR" sz="2800" dirty="0" smtClean="0"/>
              <a:t>ış</a:t>
            </a:r>
            <a:r>
              <a:rPr lang="en-US" sz="2800" dirty="0" smtClean="0"/>
              <a:t> , </a:t>
            </a:r>
            <a:r>
              <a:rPr lang="en-US" sz="2800" dirty="0" err="1" smtClean="0"/>
              <a:t>nulliparite</a:t>
            </a:r>
            <a:r>
              <a:rPr lang="en-US" sz="2800" dirty="0" smtClean="0"/>
              <a:t> 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do</a:t>
            </a:r>
            <a:r>
              <a:rPr lang="tr-TR" sz="2800" dirty="0" smtClean="0"/>
              <a:t>ğ</a:t>
            </a:r>
            <a:r>
              <a:rPr lang="en-US" sz="2800" dirty="0" smtClean="0"/>
              <a:t>um, infertilite,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v</a:t>
            </a:r>
            <a:r>
              <a:rPr lang="tr-TR" sz="2800" dirty="0" smtClean="0"/>
              <a:t>ü</a:t>
            </a:r>
            <a:r>
              <a:rPr lang="en-US" sz="2800" dirty="0" smtClean="0"/>
              <a:t>cut k</a:t>
            </a:r>
            <a:r>
              <a:rPr lang="tr-TR" sz="2800" dirty="0" smtClean="0"/>
              <a:t>ü</a:t>
            </a:r>
            <a:r>
              <a:rPr lang="en-US" sz="2800" dirty="0" err="1" smtClean="0"/>
              <a:t>tle</a:t>
            </a:r>
            <a:r>
              <a:rPr lang="en-US" sz="2800" dirty="0" smtClean="0"/>
              <a:t> </a:t>
            </a:r>
            <a:r>
              <a:rPr lang="en-US" sz="2800" dirty="0" err="1" smtClean="0"/>
              <a:t>endeksi</a:t>
            </a:r>
            <a:r>
              <a:rPr lang="en-US" sz="2800" dirty="0" smtClean="0"/>
              <a:t>(BMI), erken menarj, </a:t>
            </a:r>
            <a:r>
              <a:rPr lang="en-US" sz="2800" dirty="0" err="1" smtClean="0"/>
              <a:t>ge</a:t>
            </a:r>
            <a:r>
              <a:rPr lang="tr-TR" sz="2800" dirty="0" smtClean="0"/>
              <a:t>ç</a:t>
            </a:r>
            <a:r>
              <a:rPr lang="en-US" sz="2800" dirty="0" smtClean="0"/>
              <a:t> menapoz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err="1" smtClean="0"/>
              <a:t>lanmami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 smtClean="0"/>
              <a:t>estrojen</a:t>
            </a:r>
            <a:r>
              <a:rPr lang="en-US" sz="2800" dirty="0" smtClean="0"/>
              <a:t> </a:t>
            </a:r>
            <a:r>
              <a:rPr lang="en-US" sz="2800" dirty="0" err="1" smtClean="0"/>
              <a:t>replasman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gibi</a:t>
            </a:r>
            <a:r>
              <a:rPr lang="en-US" sz="2800" dirty="0" smtClean="0"/>
              <a:t>  tan</a:t>
            </a:r>
            <a:r>
              <a:rPr lang="tr-TR" sz="2800" dirty="0" smtClean="0"/>
              <a:t>ı</a:t>
            </a:r>
            <a:r>
              <a:rPr lang="en-US" sz="2800" dirty="0" err="1" smtClean="0"/>
              <a:t>mlanm</a:t>
            </a:r>
            <a:r>
              <a:rPr lang="tr-TR" sz="2800" dirty="0" smtClean="0"/>
              <a:t>ış</a:t>
            </a:r>
            <a:r>
              <a:rPr lang="en-US" sz="2800" dirty="0" smtClean="0"/>
              <a:t> risk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rleri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r>
              <a:rPr lang="tr-TR" sz="2800" dirty="0" smtClean="0"/>
              <a:t>dır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Endometrium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err="1" smtClean="0"/>
              <a:t>lanmam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ostrojenle</a:t>
            </a:r>
            <a:r>
              <a:rPr lang="en-US" sz="2800" dirty="0" smtClean="0"/>
              <a:t> </a:t>
            </a:r>
            <a:r>
              <a:rPr lang="en-US" sz="2800" dirty="0" err="1" smtClean="0"/>
              <a:t>uzun</a:t>
            </a:r>
            <a:r>
              <a:rPr lang="en-US" sz="2800" dirty="0" smtClean="0"/>
              <a:t> d</a:t>
            </a:r>
            <a:r>
              <a:rPr lang="tr-TR" sz="2800" dirty="0" smtClean="0"/>
              <a:t>ö</a:t>
            </a:r>
            <a:r>
              <a:rPr lang="en-US" sz="2800" dirty="0" err="1" smtClean="0"/>
              <a:t>nem</a:t>
            </a:r>
            <a:r>
              <a:rPr lang="en-US" sz="2800" dirty="0" smtClean="0"/>
              <a:t>  </a:t>
            </a:r>
            <a:r>
              <a:rPr lang="en-US" sz="2800" dirty="0" err="1" smtClean="0"/>
              <a:t>uyar</a:t>
            </a:r>
            <a:r>
              <a:rPr lang="tr-TR" sz="2800" dirty="0" smtClean="0"/>
              <a:t>ı</a:t>
            </a:r>
            <a:r>
              <a:rPr lang="en-US" sz="2800" dirty="0" err="1" smtClean="0"/>
              <a:t>ld</a:t>
            </a:r>
            <a:r>
              <a:rPr lang="tr-TR" sz="2800" dirty="0" smtClean="0"/>
              <a:t>ığında</a:t>
            </a:r>
            <a:r>
              <a:rPr lang="en-US" sz="2800" dirty="0" smtClean="0"/>
              <a:t> </a:t>
            </a:r>
            <a:r>
              <a:rPr lang="en-US" sz="2800" dirty="0" err="1" smtClean="0"/>
              <a:t>mitotik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aktivite</a:t>
            </a:r>
            <a:r>
              <a:rPr lang="en-US" sz="2800" dirty="0" smtClean="0"/>
              <a:t> </a:t>
            </a:r>
            <a:r>
              <a:rPr lang="en-US" sz="2800" dirty="0" err="1" smtClean="0"/>
              <a:t>artmakta</a:t>
            </a:r>
            <a:r>
              <a:rPr lang="en-US" sz="2800" dirty="0" smtClean="0"/>
              <a:t> , DNA </a:t>
            </a:r>
            <a:r>
              <a:rPr lang="en-US" sz="2800" dirty="0" err="1" smtClean="0"/>
              <a:t>replikasyonunda</a:t>
            </a:r>
            <a:r>
              <a:rPr lang="en-US" sz="2800" dirty="0" smtClean="0"/>
              <a:t> </a:t>
            </a:r>
            <a:r>
              <a:rPr lang="en-US" sz="2800" dirty="0" err="1" smtClean="0"/>
              <a:t>hatalar</a:t>
            </a:r>
            <a:r>
              <a:rPr lang="en-US" sz="2800" dirty="0" smtClean="0"/>
              <a:t>, </a:t>
            </a:r>
            <a:r>
              <a:rPr lang="en-US" sz="2800" dirty="0" err="1" smtClean="0"/>
              <a:t>somatik</a:t>
            </a:r>
            <a:r>
              <a:rPr lang="en-US" sz="2800" dirty="0" smtClean="0"/>
              <a:t> </a:t>
            </a:r>
            <a:r>
              <a:rPr lang="en-US" sz="2800" dirty="0" err="1" smtClean="0"/>
              <a:t>mutasyonlar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sonu</a:t>
            </a:r>
            <a:r>
              <a:rPr lang="tr-TR" sz="2800" dirty="0" smtClean="0"/>
              <a:t>ç</a:t>
            </a:r>
            <a:r>
              <a:rPr lang="en-US" sz="2800" dirty="0" smtClean="0"/>
              <a:t>ta </a:t>
            </a:r>
            <a:r>
              <a:rPr lang="en-US" sz="2800" dirty="0" err="1" smtClean="0"/>
              <a:t>malignite</a:t>
            </a:r>
            <a:r>
              <a:rPr lang="en-US" sz="2800" dirty="0" smtClean="0"/>
              <a:t> </a:t>
            </a:r>
            <a:r>
              <a:rPr lang="en-US" sz="2800" dirty="0" err="1" smtClean="0"/>
              <a:t>geli</a:t>
            </a:r>
            <a:r>
              <a:rPr lang="tr-TR" sz="2800" dirty="0" smtClean="0"/>
              <a:t>ş</a:t>
            </a:r>
            <a:r>
              <a:rPr lang="en-US" sz="2800" dirty="0" err="1" smtClean="0"/>
              <a:t>ebillmektedir</a:t>
            </a:r>
            <a:r>
              <a:rPr lang="en-US" sz="2800" dirty="0" smtClean="0"/>
              <a:t>.                                                            </a:t>
            </a:r>
            <a:r>
              <a:rPr lang="en-US" sz="1400" i="0" dirty="0" smtClean="0"/>
              <a:t>Ali </a:t>
            </a:r>
            <a:r>
              <a:rPr lang="en-US" sz="1400" i="0" dirty="0" err="1"/>
              <a:t>Ayhan</a:t>
            </a:r>
            <a:r>
              <a:rPr lang="en-US" sz="1400" i="0" dirty="0"/>
              <a:t>, </a:t>
            </a:r>
            <a:r>
              <a:rPr lang="en-US" sz="1400" i="0" dirty="0" err="1"/>
              <a:t>M.Coskun</a:t>
            </a:r>
            <a:r>
              <a:rPr lang="en-US" sz="1400" i="0" dirty="0"/>
              <a:t> Salman,  </a:t>
            </a:r>
            <a:r>
              <a:rPr lang="en-US" sz="1400" i="0" dirty="0" err="1"/>
              <a:t>Husnu</a:t>
            </a:r>
            <a:r>
              <a:rPr lang="en-US" sz="1400" i="0" dirty="0"/>
              <a:t> </a:t>
            </a:r>
            <a:r>
              <a:rPr lang="en-US" sz="1400" i="0" dirty="0" err="1"/>
              <a:t>Celik</a:t>
            </a:r>
            <a:r>
              <a:rPr lang="en-US" sz="1400" i="0" dirty="0"/>
              <a:t>, </a:t>
            </a:r>
            <a:r>
              <a:rPr lang="en-US" sz="1400" i="0" dirty="0" err="1"/>
              <a:t>Polat</a:t>
            </a:r>
            <a:r>
              <a:rPr lang="en-US" sz="1400" i="0" dirty="0"/>
              <a:t> </a:t>
            </a:r>
            <a:r>
              <a:rPr lang="en-US" sz="1400" i="0" dirty="0" err="1"/>
              <a:t>Dursun</a:t>
            </a:r>
            <a:r>
              <a:rPr lang="en-US" sz="1400" i="0" dirty="0"/>
              <a:t>, </a:t>
            </a:r>
            <a:r>
              <a:rPr lang="en-US" sz="1400" i="0" dirty="0" err="1"/>
              <a:t>Ozgur</a:t>
            </a:r>
            <a:r>
              <a:rPr lang="en-US" sz="1400" i="0" dirty="0"/>
              <a:t> </a:t>
            </a:r>
            <a:r>
              <a:rPr lang="en-US" sz="1400" i="0" dirty="0" err="1"/>
              <a:t>Ozyuncu</a:t>
            </a:r>
            <a:r>
              <a:rPr lang="en-US" sz="1400" i="0" dirty="0"/>
              <a:t>, Murat </a:t>
            </a:r>
            <a:r>
              <a:rPr lang="en-US" sz="1400" i="0" dirty="0" err="1"/>
              <a:t>Gultekin</a:t>
            </a:r>
            <a:r>
              <a:rPr lang="en-US" sz="1400" i="0" dirty="0"/>
              <a:t>. Association between fertility drugs and gynecologic cancers, breast cancer, and childhood cancers. </a:t>
            </a:r>
            <a:r>
              <a:rPr lang="en-US" sz="1400" i="0" dirty="0" err="1"/>
              <a:t>Acta</a:t>
            </a:r>
            <a:r>
              <a:rPr lang="en-US" sz="1400" i="0" dirty="0"/>
              <a:t> </a:t>
            </a:r>
            <a:r>
              <a:rPr lang="en-US" sz="1400" i="0" dirty="0" err="1"/>
              <a:t>Obstet</a:t>
            </a:r>
            <a:r>
              <a:rPr lang="en-US" sz="1400" i="0" dirty="0"/>
              <a:t> </a:t>
            </a:r>
            <a:r>
              <a:rPr lang="en-US" sz="1400" i="0" dirty="0" err="1"/>
              <a:t>Gynecol</a:t>
            </a:r>
            <a:r>
              <a:rPr lang="en-US" sz="1400" i="0" dirty="0"/>
              <a:t> </a:t>
            </a:r>
            <a:r>
              <a:rPr lang="en-US" sz="1400" i="0" dirty="0" err="1"/>
              <a:t>Scand</a:t>
            </a:r>
            <a:r>
              <a:rPr lang="en-US" sz="1400" i="0" dirty="0"/>
              <a:t> 2004: 83: </a:t>
            </a:r>
            <a:r>
              <a:rPr lang="en-US" sz="1400" i="0" dirty="0" smtClean="0"/>
              <a:t>1104—1111 </a:t>
            </a:r>
            <a:r>
              <a:rPr lang="en-US" sz="1400" i="0" dirty="0" err="1" smtClean="0"/>
              <a:t>Akhmedkhanov</a:t>
            </a:r>
            <a:r>
              <a:rPr lang="en-US" sz="1400" i="0" dirty="0" smtClean="0"/>
              <a:t> </a:t>
            </a:r>
            <a:r>
              <a:rPr lang="en-US" sz="1400" i="0" dirty="0"/>
              <a:t>A, </a:t>
            </a:r>
            <a:r>
              <a:rPr lang="en-US" sz="1400" i="0" dirty="0" err="1"/>
              <a:t>Zeleniuch-Jacquotte</a:t>
            </a:r>
            <a:r>
              <a:rPr lang="en-US" sz="1400" i="0" dirty="0"/>
              <a:t> A, </a:t>
            </a:r>
            <a:r>
              <a:rPr lang="en-US" sz="1400" i="0" dirty="0" err="1"/>
              <a:t>Toniolo</a:t>
            </a:r>
            <a:r>
              <a:rPr lang="en-US" sz="1400" i="0" dirty="0"/>
              <a:t> P. Role of exogenous and endogenous hormones in endometrial cancer: review of the evidence and research perspectives. Ann N Y </a:t>
            </a:r>
            <a:r>
              <a:rPr lang="en-US" sz="1400" i="0" dirty="0" err="1"/>
              <a:t>Acad</a:t>
            </a:r>
            <a:r>
              <a:rPr lang="en-US" sz="1400" i="0" dirty="0"/>
              <a:t> </a:t>
            </a:r>
            <a:r>
              <a:rPr lang="en-US" sz="1400" i="0" dirty="0" err="1"/>
              <a:t>Sci</a:t>
            </a:r>
            <a:r>
              <a:rPr lang="en-US" sz="1400" i="0" dirty="0"/>
              <a:t> 2001; 943: 296–315.  </a:t>
            </a:r>
            <a:r>
              <a:rPr lang="en-US" sz="1400" i="0" dirty="0" smtClean="0"/>
              <a:t>         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      TJOD, 2015, Antalya    </a:t>
            </a:r>
            <a:r>
              <a:rPr lang="en-US" sz="1400" i="0" dirty="0" smtClean="0"/>
              <a:t>                                                                              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CANCER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3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609600"/>
            <a:ext cx="8839200" cy="6019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Estrojenin</a:t>
            </a:r>
            <a:r>
              <a:rPr lang="en-US" sz="2800" dirty="0" smtClean="0"/>
              <a:t>  </a:t>
            </a:r>
            <a:r>
              <a:rPr lang="en-US" sz="2800" dirty="0" err="1" smtClean="0"/>
              <a:t>kayna</a:t>
            </a:r>
            <a:r>
              <a:rPr lang="tr-TR" sz="2800" dirty="0" smtClean="0"/>
              <a:t>ğı</a:t>
            </a:r>
            <a:r>
              <a:rPr lang="en-US" sz="2800" dirty="0" smtClean="0"/>
              <a:t> </a:t>
            </a:r>
            <a:r>
              <a:rPr lang="en-US" sz="2800" dirty="0" err="1" smtClean="0"/>
              <a:t>ekso</a:t>
            </a:r>
            <a:r>
              <a:rPr lang="tr-TR" sz="2800" dirty="0" smtClean="0"/>
              <a:t>j</a:t>
            </a:r>
            <a:r>
              <a:rPr lang="en-US" sz="2800" dirty="0" smtClean="0"/>
              <a:t>en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anovulatuar</a:t>
            </a:r>
            <a:r>
              <a:rPr lang="en-US" sz="2800" dirty="0" smtClean="0"/>
              <a:t> </a:t>
            </a:r>
            <a:r>
              <a:rPr lang="en-US" sz="2800" dirty="0" err="1" smtClean="0"/>
              <a:t>vakalarda</a:t>
            </a:r>
            <a:r>
              <a:rPr lang="en-US" sz="2800" dirty="0" smtClean="0"/>
              <a:t> </a:t>
            </a:r>
            <a:r>
              <a:rPr lang="en-US" sz="2800" dirty="0" err="1" smtClean="0"/>
              <a:t>endojen</a:t>
            </a:r>
            <a:r>
              <a:rPr lang="en-US" sz="2800" dirty="0" smtClean="0"/>
              <a:t> </a:t>
            </a:r>
            <a:r>
              <a:rPr lang="en-US" sz="2800" dirty="0" err="1" smtClean="0"/>
              <a:t>olabilir.Polikistik</a:t>
            </a:r>
            <a:r>
              <a:rPr lang="en-US" sz="2800" dirty="0" smtClean="0"/>
              <a:t> over </a:t>
            </a:r>
            <a:r>
              <a:rPr lang="en-US" sz="2800" dirty="0" err="1" smtClean="0"/>
              <a:t>sendromu</a:t>
            </a:r>
            <a:r>
              <a:rPr lang="en-US" sz="2800" dirty="0" smtClean="0"/>
              <a:t> ( PCOS) , </a:t>
            </a:r>
            <a:r>
              <a:rPr lang="en-US" sz="2800" dirty="0" err="1" smtClean="0"/>
              <a:t>kronik</a:t>
            </a:r>
            <a:r>
              <a:rPr lang="en-US" sz="2800" dirty="0" smtClean="0"/>
              <a:t> </a:t>
            </a:r>
            <a:r>
              <a:rPr lang="en-US" sz="2800" dirty="0" err="1" smtClean="0"/>
              <a:t>anovulasyon</a:t>
            </a:r>
            <a:r>
              <a:rPr lang="en-US" sz="2800" dirty="0" smtClean="0"/>
              <a:t> ile </a:t>
            </a:r>
            <a:r>
              <a:rPr lang="en-US" sz="2800" dirty="0" err="1" smtClean="0"/>
              <a:t>karakterizedir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endometrium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riski ile </a:t>
            </a:r>
            <a:r>
              <a:rPr lang="en-US" sz="2800" dirty="0" err="1" smtClean="0"/>
              <a:t>birlikte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</a:t>
            </a:r>
            <a:r>
              <a:rPr lang="en-US" sz="2800" dirty="0" err="1" smtClean="0"/>
              <a:t>bir</a:t>
            </a:r>
            <a:r>
              <a:rPr lang="tr-TR" sz="2800" dirty="0" smtClean="0"/>
              <a:t>ç</a:t>
            </a:r>
            <a:r>
              <a:rPr lang="en-US" sz="2800" dirty="0" smtClean="0"/>
              <a:t>ok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malarda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/>
              <a:t>. </a:t>
            </a:r>
            <a:r>
              <a:rPr lang="en-US" sz="2800" dirty="0" smtClean="0"/>
              <a:t>      </a:t>
            </a:r>
          </a:p>
          <a:p>
            <a:r>
              <a:rPr lang="en-US" sz="1400" dirty="0" smtClean="0"/>
              <a:t>Escobedo </a:t>
            </a:r>
            <a:r>
              <a:rPr lang="en-US" sz="1400" dirty="0"/>
              <a:t>LG, Lee NC, Peterson HB, </a:t>
            </a:r>
            <a:r>
              <a:rPr lang="en-US" sz="1400" dirty="0" err="1"/>
              <a:t>Wingo</a:t>
            </a:r>
            <a:r>
              <a:rPr lang="en-US" sz="1400" dirty="0"/>
              <a:t> PA. </a:t>
            </a:r>
            <a:r>
              <a:rPr lang="en-US" sz="1400" dirty="0" err="1" smtClean="0"/>
              <a:t>Infertilityassociated</a:t>
            </a:r>
            <a:r>
              <a:rPr lang="en-US" sz="1400" dirty="0" smtClean="0"/>
              <a:t> endometrial </a:t>
            </a:r>
            <a:r>
              <a:rPr lang="en-US" sz="1400" dirty="0"/>
              <a:t>cancer risk may be limited to </a:t>
            </a:r>
            <a:r>
              <a:rPr lang="en-US" sz="1400" dirty="0" smtClean="0"/>
              <a:t>specific subgroups </a:t>
            </a:r>
            <a:r>
              <a:rPr lang="en-US" sz="1400" dirty="0"/>
              <a:t>of infertile women.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1991; </a:t>
            </a:r>
            <a:r>
              <a:rPr lang="en-US" sz="1400" dirty="0" smtClean="0"/>
              <a:t>77: 124–8.                                                                                                                                                                                       Dahlgren </a:t>
            </a:r>
            <a:r>
              <a:rPr lang="en-US" sz="1400" dirty="0"/>
              <a:t>E, </a:t>
            </a:r>
            <a:r>
              <a:rPr lang="en-US" sz="1400" dirty="0" err="1"/>
              <a:t>Friberg</a:t>
            </a:r>
            <a:r>
              <a:rPr lang="en-US" sz="1400" dirty="0"/>
              <a:t> LG, Johansson S, Lindstrom B, Oden </a:t>
            </a:r>
            <a:r>
              <a:rPr lang="en-US" sz="1400" dirty="0" err="1" smtClean="0"/>
              <a:t>A,Samsioe</a:t>
            </a:r>
            <a:r>
              <a:rPr lang="en-US" sz="1400" dirty="0" smtClean="0"/>
              <a:t> </a:t>
            </a:r>
            <a:r>
              <a:rPr lang="en-US" sz="1400" dirty="0"/>
              <a:t>G et al. Endometrial carcinoma; ovarian dysfunction </a:t>
            </a:r>
            <a:r>
              <a:rPr lang="en-US" sz="1400" dirty="0" smtClean="0"/>
              <a:t>–a </a:t>
            </a:r>
            <a:r>
              <a:rPr lang="en-US" sz="1400" dirty="0"/>
              <a:t>risk factor in young women.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</a:t>
            </a:r>
            <a:r>
              <a:rPr lang="en-US" sz="1400" dirty="0" err="1" smtClean="0"/>
              <a:t>Reprod</a:t>
            </a:r>
            <a:r>
              <a:rPr lang="en-US" sz="1400" dirty="0" smtClean="0"/>
              <a:t>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/>
              <a:t>1991; 41: 143–50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2800" dirty="0" smtClean="0"/>
              <a:t>Bu nedenle,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induksiyonunda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tr-TR" sz="2800" dirty="0" smtClean="0"/>
              <a:t>ğ</a:t>
            </a:r>
            <a:r>
              <a:rPr lang="en-US" sz="2800" dirty="0" err="1" smtClean="0"/>
              <a:t>lanan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estrojen</a:t>
            </a:r>
            <a:r>
              <a:rPr lang="en-US" sz="2800" dirty="0" smtClean="0"/>
              <a:t> d</a:t>
            </a:r>
            <a:r>
              <a:rPr lang="tr-TR" sz="2800" dirty="0" smtClean="0"/>
              <a:t>ü</a:t>
            </a:r>
            <a:r>
              <a:rPr lang="en-US" sz="2800" dirty="0" err="1" smtClean="0"/>
              <a:t>zeyleri</a:t>
            </a:r>
            <a:r>
              <a:rPr lang="en-US" sz="2800" dirty="0" smtClean="0"/>
              <a:t>, endometrium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</a:t>
            </a:r>
            <a:r>
              <a:rPr lang="en-US" sz="2800" dirty="0" smtClean="0"/>
              <a:t> </a:t>
            </a:r>
            <a:r>
              <a:rPr lang="en-US" sz="2800" dirty="0" err="1" smtClean="0"/>
              <a:t>hakk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korkulara</a:t>
            </a:r>
            <a:r>
              <a:rPr lang="en-US" sz="2800" dirty="0" smtClean="0"/>
              <a:t> </a:t>
            </a:r>
            <a:r>
              <a:rPr lang="en-US" sz="2800" dirty="0" err="1" smtClean="0"/>
              <a:t>neden</a:t>
            </a:r>
            <a:r>
              <a:rPr lang="en-US" sz="2800" dirty="0" smtClean="0"/>
              <a:t> </a:t>
            </a:r>
            <a:r>
              <a:rPr lang="en-US" sz="2800" dirty="0" err="1" smtClean="0"/>
              <a:t>olmaktad</a:t>
            </a:r>
            <a:r>
              <a:rPr lang="tr-TR" sz="2800" dirty="0" smtClean="0"/>
              <a:t>ı</a:t>
            </a:r>
            <a:r>
              <a:rPr lang="en-US" sz="2800" dirty="0" smtClean="0"/>
              <a:t>r. </a:t>
            </a:r>
            <a:r>
              <a:rPr lang="en-US" sz="1400" dirty="0" smtClean="0"/>
              <a:t>                                                                    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     </a:t>
            </a:r>
            <a:r>
              <a:rPr lang="en-US" sz="1400" dirty="0"/>
              <a:t>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6460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915400" cy="6019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Israil’de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yap</a:t>
            </a:r>
            <a:r>
              <a:rPr lang="tr-TR" sz="2800" dirty="0" smtClean="0"/>
              <a:t>ı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malarda</a:t>
            </a:r>
            <a:r>
              <a:rPr lang="en-US" sz="2800" dirty="0" smtClean="0"/>
              <a:t>, 20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takip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resince</a:t>
            </a:r>
            <a:r>
              <a:rPr lang="en-US" sz="2800" dirty="0" smtClean="0"/>
              <a:t> 21 uterine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tr-TR" sz="2800" dirty="0" smtClean="0"/>
              <a:t>ş</a:t>
            </a:r>
            <a:r>
              <a:rPr lang="en-US" sz="2800" dirty="0" smtClean="0"/>
              <a:t>his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smtClean="0"/>
              <a:t>, bu </a:t>
            </a:r>
            <a:r>
              <a:rPr lang="en-US" sz="2800" dirty="0" err="1" smtClean="0"/>
              <a:t>kohortta</a:t>
            </a:r>
            <a:r>
              <a:rPr lang="en-US" sz="2800" dirty="0" smtClean="0"/>
              <a:t> 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</a:t>
            </a:r>
            <a:r>
              <a:rPr lang="en-US" sz="2800" dirty="0" smtClean="0"/>
              <a:t>  </a:t>
            </a:r>
            <a:r>
              <a:rPr lang="en-US" sz="2800" dirty="0" err="1" smtClean="0"/>
              <a:t>kullananlar</a:t>
            </a:r>
            <a:r>
              <a:rPr lang="en-US" sz="2800" dirty="0" smtClean="0"/>
              <a:t> ile </a:t>
            </a:r>
            <a:r>
              <a:rPr lang="en-US" sz="2800" dirty="0" err="1" smtClean="0"/>
              <a:t>kullanmayanlar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iki </a:t>
            </a:r>
            <a:r>
              <a:rPr lang="en-US" sz="2800" dirty="0" err="1" smtClean="0"/>
              <a:t>kat</a:t>
            </a:r>
            <a:r>
              <a:rPr lang="en-US" sz="2800" dirty="0" smtClean="0"/>
              <a:t>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risk </a:t>
            </a:r>
            <a:r>
              <a:rPr lang="en-US" sz="2800" dirty="0" err="1" smtClean="0"/>
              <a:t>tesbit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                                                                                                                   </a:t>
            </a:r>
            <a:r>
              <a:rPr lang="en-US" sz="1400" i="0" dirty="0" err="1" smtClean="0"/>
              <a:t>Modan</a:t>
            </a:r>
            <a:r>
              <a:rPr lang="en-US" sz="1400" i="0" dirty="0" smtClean="0"/>
              <a:t> B</a:t>
            </a:r>
            <a:r>
              <a:rPr lang="en-US" sz="1400" i="0" dirty="0"/>
              <a:t>, Ron E, Lerner-</a:t>
            </a:r>
            <a:r>
              <a:rPr lang="en-US" sz="1400" i="0" dirty="0" err="1"/>
              <a:t>Geva</a:t>
            </a:r>
            <a:r>
              <a:rPr lang="en-US" sz="1400" i="0" dirty="0"/>
              <a:t> L, et al. Cancer incidence </a:t>
            </a:r>
            <a:r>
              <a:rPr lang="en-US" sz="1400" i="0" dirty="0" smtClean="0"/>
              <a:t>in a </a:t>
            </a:r>
            <a:r>
              <a:rPr lang="en-US" sz="1400" i="0" dirty="0"/>
              <a:t>cohort of infertile women. Am J </a:t>
            </a:r>
            <a:r>
              <a:rPr lang="en-US" sz="1400" i="0" dirty="0" err="1"/>
              <a:t>Epidemiol</a:t>
            </a:r>
            <a:r>
              <a:rPr lang="en-US" sz="1400" i="0" dirty="0"/>
              <a:t> </a:t>
            </a:r>
            <a:r>
              <a:rPr lang="en-US" sz="1400" i="0" dirty="0" smtClean="0"/>
              <a:t>1998;147:1038–42.                                                                                                                                                                       </a:t>
            </a:r>
            <a:r>
              <a:rPr lang="en-US" sz="1400" i="0" dirty="0"/>
              <a:t>Ron E, </a:t>
            </a:r>
            <a:r>
              <a:rPr lang="en-US" sz="1400" i="0" dirty="0" err="1"/>
              <a:t>Lunenfeld</a:t>
            </a:r>
            <a:r>
              <a:rPr lang="en-US" sz="1400" i="0" dirty="0"/>
              <a:t> B, </a:t>
            </a:r>
            <a:r>
              <a:rPr lang="en-US" sz="1400" i="0" dirty="0" err="1"/>
              <a:t>Menczer</a:t>
            </a:r>
            <a:r>
              <a:rPr lang="en-US" sz="1400" i="0" dirty="0"/>
              <a:t> J, et al. Cancer incidence </a:t>
            </a:r>
            <a:r>
              <a:rPr lang="en-US" sz="1400" i="0" dirty="0" smtClean="0"/>
              <a:t>in a </a:t>
            </a:r>
            <a:r>
              <a:rPr lang="en-US" sz="1400" i="0" dirty="0"/>
              <a:t>cohort of infertile women. Am J </a:t>
            </a:r>
            <a:r>
              <a:rPr lang="en-US" sz="1400" i="0" dirty="0" err="1"/>
              <a:t>Epidemiol</a:t>
            </a:r>
            <a:r>
              <a:rPr lang="en-US" sz="1400" i="0" dirty="0"/>
              <a:t> </a:t>
            </a:r>
            <a:r>
              <a:rPr lang="en-US" sz="1400" i="0" dirty="0" smtClean="0"/>
              <a:t>1987;125: 780–90.</a:t>
            </a:r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" y="0"/>
            <a:ext cx="905256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42703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8686800" cy="5943600"/>
          </a:xfrm>
        </p:spPr>
        <p:txBody>
          <a:bodyPr>
            <a:normAutofit/>
          </a:bodyPr>
          <a:lstStyle/>
          <a:p>
            <a:r>
              <a:rPr lang="en-US" sz="2800" dirty="0" err="1"/>
              <a:t>Aksine</a:t>
            </a:r>
            <a:r>
              <a:rPr lang="en-US" sz="2800" dirty="0"/>
              <a:t>, 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kohort</a:t>
            </a:r>
            <a:r>
              <a:rPr lang="en-US" sz="2800" dirty="0"/>
              <a:t> </a:t>
            </a:r>
            <a:r>
              <a:rPr lang="en-US" sz="2800" dirty="0" err="1"/>
              <a:t>çalışmaların</a:t>
            </a:r>
            <a:r>
              <a:rPr lang="en-US" sz="2800" dirty="0"/>
              <a:t> </a:t>
            </a:r>
            <a:r>
              <a:rPr lang="en-US" sz="2800" dirty="0" err="1"/>
              <a:t>hiçbirinde,fertilite</a:t>
            </a:r>
            <a:r>
              <a:rPr lang="en-US" sz="2800" dirty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ının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</a:t>
            </a:r>
            <a:r>
              <a:rPr lang="en-US" sz="2800" dirty="0" smtClean="0"/>
              <a:t> </a:t>
            </a:r>
            <a:r>
              <a:rPr lang="en-US" sz="2800" dirty="0"/>
              <a:t>ile </a:t>
            </a:r>
            <a:r>
              <a:rPr lang="en-US" sz="2800" dirty="0" err="1"/>
              <a:t>uterin</a:t>
            </a:r>
            <a:r>
              <a:rPr lang="en-US" sz="2800" dirty="0"/>
              <a:t>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  </a:t>
            </a:r>
            <a:r>
              <a:rPr lang="en-US" sz="2800" dirty="0" err="1" smtClean="0"/>
              <a:t>aras</a:t>
            </a:r>
            <a:r>
              <a:rPr lang="tr-TR" sz="2800" dirty="0" smtClean="0"/>
              <a:t>ın</a:t>
            </a:r>
            <a:r>
              <a:rPr lang="en-US" sz="2800" dirty="0" smtClean="0"/>
              <a:t>da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/>
              <a:t>bir</a:t>
            </a:r>
            <a:r>
              <a:rPr lang="en-US" sz="2800" dirty="0"/>
              <a:t> risk </a:t>
            </a:r>
            <a:r>
              <a:rPr lang="en-US" sz="2800" dirty="0" err="1" smtClean="0"/>
              <a:t>bulunmam</a:t>
            </a:r>
            <a:r>
              <a:rPr lang="tr-TR" sz="2800" dirty="0" smtClean="0"/>
              <a:t>ış</a:t>
            </a:r>
            <a:r>
              <a:rPr lang="en-US" sz="2800" dirty="0" smtClean="0"/>
              <a:t>, </a:t>
            </a:r>
            <a:r>
              <a:rPr lang="en-US" sz="2800" dirty="0" err="1"/>
              <a:t>ancak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/>
              <a:t>izlem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tr-TR" sz="2800" dirty="0" smtClean="0"/>
              <a:t>ü</a:t>
            </a:r>
            <a:r>
              <a:rPr lang="en-US" sz="2800" dirty="0" err="1" smtClean="0"/>
              <a:t>relerinin</a:t>
            </a:r>
            <a:r>
              <a:rPr lang="en-US" sz="2800" dirty="0" smtClean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smtClean="0"/>
              <a:t>k</a:t>
            </a:r>
            <a:r>
              <a:rPr lang="tr-TR" sz="2800" dirty="0" smtClean="0"/>
              <a:t>ı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/>
              <a:t>(10 </a:t>
            </a:r>
            <a:r>
              <a:rPr lang="en-US" sz="2800" dirty="0" smtClean="0"/>
              <a:t>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/>
              <a:t>daha az ) ve  </a:t>
            </a:r>
            <a:r>
              <a:rPr lang="en-US" sz="2800" dirty="0" err="1"/>
              <a:t>vaka</a:t>
            </a:r>
            <a:r>
              <a:rPr lang="en-US" sz="2800" dirty="0"/>
              <a:t> </a:t>
            </a:r>
            <a:r>
              <a:rPr lang="en-US" sz="2800" dirty="0" smtClean="0"/>
              <a:t>say</a:t>
            </a:r>
            <a:r>
              <a:rPr lang="tr-TR" sz="2800" dirty="0" smtClean="0"/>
              <a:t>ı</a:t>
            </a:r>
            <a:r>
              <a:rPr lang="en-US" sz="2800" dirty="0" err="1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/>
              <a:t>son </a:t>
            </a:r>
            <a:r>
              <a:rPr lang="en-US" sz="2800" dirty="0" err="1"/>
              <a:t>derece</a:t>
            </a:r>
            <a:r>
              <a:rPr lang="en-US" sz="2800" dirty="0"/>
              <a:t> az  ( 2 - 12)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</a:t>
            </a:r>
            <a:r>
              <a:rPr lang="tr-TR" sz="2800" dirty="0" smtClean="0"/>
              <a:t> da</a:t>
            </a:r>
            <a:r>
              <a:rPr lang="en-US" sz="2800" dirty="0" smtClean="0"/>
              <a:t> </a:t>
            </a:r>
            <a:r>
              <a:rPr lang="en-US" sz="2800" dirty="0" err="1" smtClean="0"/>
              <a:t>bildirilmi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                               </a:t>
            </a:r>
            <a:r>
              <a:rPr lang="en-US" sz="1400" i="0" dirty="0" smtClean="0"/>
              <a:t>Doyle </a:t>
            </a:r>
            <a:r>
              <a:rPr lang="en-US" sz="1400" i="0" dirty="0"/>
              <a:t>P, Maconochie N, </a:t>
            </a:r>
            <a:r>
              <a:rPr lang="en-US" sz="1400" i="0" dirty="0" err="1"/>
              <a:t>Beral</a:t>
            </a:r>
            <a:r>
              <a:rPr lang="en-US" sz="1400" i="0" dirty="0"/>
              <a:t> V, et al. Cancer </a:t>
            </a:r>
            <a:r>
              <a:rPr lang="en-US" sz="1400" i="0" dirty="0" smtClean="0"/>
              <a:t>incidence following </a:t>
            </a:r>
            <a:r>
              <a:rPr lang="en-US" sz="1400" i="0" dirty="0"/>
              <a:t>treatment for infertility at a clinic in the UK. </a:t>
            </a:r>
            <a:r>
              <a:rPr lang="en-US" sz="1400" i="0" dirty="0" smtClean="0"/>
              <a:t>Hum </a:t>
            </a:r>
            <a:r>
              <a:rPr lang="en-US" sz="1400" i="0" dirty="0" err="1" smtClean="0"/>
              <a:t>Reprod</a:t>
            </a:r>
            <a:r>
              <a:rPr lang="en-US" sz="1400" i="0" dirty="0" smtClean="0"/>
              <a:t> 2002;17:2209–13.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i="0" dirty="0" err="1"/>
              <a:t>Potashnik</a:t>
            </a:r>
            <a:r>
              <a:rPr lang="en-US" sz="1400" i="0" dirty="0"/>
              <a:t> G, Lerner-</a:t>
            </a:r>
            <a:r>
              <a:rPr lang="en-US" sz="1400" i="0" dirty="0" err="1"/>
              <a:t>Geva</a:t>
            </a:r>
            <a:r>
              <a:rPr lang="en-US" sz="1400" i="0" dirty="0"/>
              <a:t> L, </a:t>
            </a:r>
            <a:r>
              <a:rPr lang="en-US" sz="1400" i="0" dirty="0" err="1"/>
              <a:t>Genkin</a:t>
            </a:r>
            <a:r>
              <a:rPr lang="en-US" sz="1400" i="0" dirty="0"/>
              <a:t> L, et al. Fertility </a:t>
            </a:r>
            <a:r>
              <a:rPr lang="en-US" sz="1400" i="0" dirty="0" smtClean="0"/>
              <a:t>drugs and </a:t>
            </a:r>
            <a:r>
              <a:rPr lang="en-US" sz="1400" i="0" dirty="0"/>
              <a:t>the risk of breast and ovarian cancers: results of a </a:t>
            </a:r>
            <a:r>
              <a:rPr lang="en-US" sz="1400" i="0" dirty="0" smtClean="0"/>
              <a:t>long term follow-up study . </a:t>
            </a:r>
            <a:r>
              <a:rPr lang="en-US" sz="1400" i="0" dirty="0" err="1"/>
              <a:t>Fertil</a:t>
            </a:r>
            <a:r>
              <a:rPr lang="en-US" sz="1400" i="0" dirty="0"/>
              <a:t> </a:t>
            </a:r>
            <a:r>
              <a:rPr lang="en-US" sz="1400" i="0" dirty="0" err="1"/>
              <a:t>Steril</a:t>
            </a:r>
            <a:r>
              <a:rPr lang="en-US" sz="1400" i="0" dirty="0"/>
              <a:t> 1999;71:853–9</a:t>
            </a:r>
            <a:r>
              <a:rPr lang="en-US" sz="1400" i="0" dirty="0" smtClean="0"/>
              <a:t>.                                                                                                                                                                                </a:t>
            </a:r>
            <a:r>
              <a:rPr lang="en-US" sz="1400" i="0" dirty="0"/>
              <a:t>Venn A, Watson L, Lumley J, et al. Breast and ovarian </a:t>
            </a:r>
            <a:r>
              <a:rPr lang="en-US" sz="1400" i="0" dirty="0" smtClean="0"/>
              <a:t>cancer incidence </a:t>
            </a:r>
            <a:r>
              <a:rPr lang="en-US" sz="1400" i="0" dirty="0"/>
              <a:t>after infertility and in vitro </a:t>
            </a:r>
            <a:r>
              <a:rPr lang="en-US" sz="1400" i="0" dirty="0" err="1"/>
              <a:t>fertilisation</a:t>
            </a:r>
            <a:r>
              <a:rPr lang="en-US" sz="1400" i="0" dirty="0"/>
              <a:t>. </a:t>
            </a:r>
            <a:r>
              <a:rPr lang="en-US" sz="1400" i="0" dirty="0" smtClean="0"/>
              <a:t> Lancet 1995;346:995–1000.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i="0" dirty="0"/>
              <a:t>Venn A, Watson L, </a:t>
            </a:r>
            <a:r>
              <a:rPr lang="en-US" sz="1400" i="0" dirty="0" err="1"/>
              <a:t>Bruinsma</a:t>
            </a:r>
            <a:r>
              <a:rPr lang="en-US" sz="1400" i="0" dirty="0"/>
              <a:t> F, et al. Risk of cancer after </a:t>
            </a:r>
            <a:r>
              <a:rPr lang="en-US" sz="1400" i="0" dirty="0" smtClean="0"/>
              <a:t>use of </a:t>
            </a:r>
            <a:r>
              <a:rPr lang="en-US" sz="1400" i="0" dirty="0"/>
              <a:t>fertility drugs with in-vitro </a:t>
            </a:r>
            <a:r>
              <a:rPr lang="en-US" sz="1400" i="0" dirty="0" err="1"/>
              <a:t>fertilisation</a:t>
            </a:r>
            <a:r>
              <a:rPr lang="en-US" sz="1400" i="0" dirty="0"/>
              <a:t>. Lancet </a:t>
            </a:r>
            <a:r>
              <a:rPr lang="en-US" sz="1400" i="0" dirty="0" smtClean="0"/>
              <a:t>1999; 354:1586–90</a:t>
            </a:r>
            <a:r>
              <a:rPr lang="en-US" sz="1200" i="0" dirty="0" smtClean="0"/>
              <a:t>.</a:t>
            </a:r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endParaRPr lang="en-US" sz="1200" i="0" dirty="0"/>
          </a:p>
          <a:p>
            <a:endParaRPr lang="en-US" sz="1200" i="0" dirty="0" smtClean="0"/>
          </a:p>
          <a:p>
            <a:r>
              <a:rPr lang="en-US" sz="1200" i="0" dirty="0"/>
              <a:t>                                                                                                                                                                                 TJOD, 2015, Antalya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4864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534400" cy="5867400"/>
          </a:xfrm>
        </p:spPr>
        <p:txBody>
          <a:bodyPr>
            <a:normAutofit fontScale="55000" lnSpcReduction="20000"/>
          </a:bodyPr>
          <a:lstStyle/>
          <a:p>
            <a:r>
              <a:rPr lang="tr-TR" sz="5100" dirty="0" smtClean="0"/>
              <a:t>O</a:t>
            </a:r>
            <a:r>
              <a:rPr lang="en-US" sz="5100" dirty="0" err="1" smtClean="0"/>
              <a:t>vulasyonu</a:t>
            </a:r>
            <a:r>
              <a:rPr lang="en-US" sz="5100" dirty="0" smtClean="0"/>
              <a:t> </a:t>
            </a:r>
            <a:r>
              <a:rPr lang="en-US" sz="5100" dirty="0" err="1" smtClean="0"/>
              <a:t>stim</a:t>
            </a:r>
            <a:r>
              <a:rPr lang="tr-TR" sz="5100" dirty="0" smtClean="0"/>
              <a:t>ü</a:t>
            </a:r>
            <a:r>
              <a:rPr lang="en-US" sz="5100" dirty="0" smtClean="0"/>
              <a:t>le </a:t>
            </a:r>
            <a:r>
              <a:rPr lang="en-US" sz="5100" dirty="0" err="1" smtClean="0"/>
              <a:t>eden</a:t>
            </a:r>
            <a:r>
              <a:rPr lang="en-US" sz="5100" dirty="0" smtClean="0"/>
              <a:t> </a:t>
            </a:r>
            <a:r>
              <a:rPr lang="en-US" sz="5100" dirty="0" err="1" smtClean="0"/>
              <a:t>ila</a:t>
            </a:r>
            <a:r>
              <a:rPr lang="tr-TR" sz="5100" dirty="0" smtClean="0"/>
              <a:t>ç</a:t>
            </a:r>
            <a:r>
              <a:rPr lang="en-US" sz="5100" dirty="0" err="1" smtClean="0"/>
              <a:t>lar</a:t>
            </a:r>
            <a:r>
              <a:rPr lang="en-US" sz="5100" dirty="0" smtClean="0"/>
              <a:t>,</a:t>
            </a:r>
            <a:r>
              <a:rPr lang="tr-TR" sz="5100" dirty="0" smtClean="0"/>
              <a:t> </a:t>
            </a:r>
            <a:r>
              <a:rPr lang="en-US" sz="5100" dirty="0" smtClean="0"/>
              <a:t>en h</a:t>
            </a:r>
            <a:r>
              <a:rPr lang="tr-TR" sz="5100" dirty="0" smtClean="0"/>
              <a:t>ı</a:t>
            </a:r>
            <a:r>
              <a:rPr lang="en-US" sz="5100" dirty="0" err="1" smtClean="0"/>
              <a:t>zl</a:t>
            </a:r>
            <a:r>
              <a:rPr lang="tr-TR" sz="5100" dirty="0" smtClean="0"/>
              <a:t>ı</a:t>
            </a:r>
            <a:r>
              <a:rPr lang="en-US" sz="5100" dirty="0" smtClean="0"/>
              <a:t> b</a:t>
            </a:r>
            <a:r>
              <a:rPr lang="tr-TR" sz="5100" dirty="0" smtClean="0"/>
              <a:t>ü</a:t>
            </a:r>
            <a:r>
              <a:rPr lang="en-US" sz="5100" dirty="0" smtClean="0"/>
              <a:t>y</a:t>
            </a:r>
            <a:r>
              <a:rPr lang="tr-TR" sz="5100" dirty="0" smtClean="0"/>
              <a:t>ü</a:t>
            </a:r>
            <a:r>
              <a:rPr lang="en-US" sz="5100" dirty="0" smtClean="0"/>
              <a:t>yen ve 1973 ile 1991 y</a:t>
            </a:r>
            <a:r>
              <a:rPr lang="tr-TR" sz="5100" dirty="0" smtClean="0"/>
              <a:t>ı</a:t>
            </a:r>
            <a:r>
              <a:rPr lang="en-US" sz="5100" dirty="0" err="1" smtClean="0"/>
              <a:t>llar</a:t>
            </a:r>
            <a:r>
              <a:rPr lang="tr-TR" sz="5100" dirty="0" smtClean="0"/>
              <a:t>ı</a:t>
            </a:r>
            <a:r>
              <a:rPr lang="en-US" sz="5100" dirty="0" smtClean="0"/>
              <a:t> aras</a:t>
            </a:r>
            <a:r>
              <a:rPr lang="tr-TR" sz="5100" dirty="0" smtClean="0"/>
              <a:t>ı</a:t>
            </a:r>
            <a:r>
              <a:rPr lang="en-US" sz="5100" dirty="0" smtClean="0"/>
              <a:t>nda , USA’de re</a:t>
            </a:r>
            <a:r>
              <a:rPr lang="tr-TR" sz="5100" dirty="0" smtClean="0"/>
              <a:t>ç</a:t>
            </a:r>
            <a:r>
              <a:rPr lang="en-US" sz="5100" dirty="0" smtClean="0"/>
              <a:t>ete edilmesi neredeyse iki kat artm</a:t>
            </a:r>
            <a:r>
              <a:rPr lang="tr-TR" sz="5100" dirty="0" smtClean="0"/>
              <a:t>ış</a:t>
            </a:r>
            <a:r>
              <a:rPr lang="en-US" sz="5100" dirty="0" smtClean="0"/>
              <a:t> olan ila</a:t>
            </a:r>
            <a:r>
              <a:rPr lang="tr-TR" sz="5100" dirty="0" smtClean="0"/>
              <a:t>ç</a:t>
            </a:r>
            <a:r>
              <a:rPr lang="en-US" sz="5100" dirty="0" smtClean="0"/>
              <a:t>lard</a:t>
            </a:r>
            <a:r>
              <a:rPr lang="tr-TR" sz="5100" dirty="0" smtClean="0"/>
              <a:t>ı</a:t>
            </a:r>
            <a:r>
              <a:rPr lang="en-US" sz="5100" dirty="0" smtClean="0"/>
              <a:t>r. </a:t>
            </a:r>
          </a:p>
          <a:p>
            <a:endParaRPr lang="en-US" sz="2800" dirty="0" smtClean="0"/>
          </a:p>
          <a:p>
            <a:r>
              <a:rPr lang="en-US" sz="2500" i="0" dirty="0"/>
              <a:t>Wysowski DK 1993 Use of fertility drugs in the United States, </a:t>
            </a:r>
            <a:r>
              <a:rPr lang="en-US" sz="2500" i="0" dirty="0" smtClean="0"/>
              <a:t>1973 through </a:t>
            </a:r>
            <a:r>
              <a:rPr lang="en-US" sz="2500" i="0" dirty="0"/>
              <a:t>1991. Fertility and Sterility 60, </a:t>
            </a:r>
            <a:r>
              <a:rPr lang="en-US" sz="2500" i="0" dirty="0" smtClean="0"/>
              <a:t>1096–1098</a:t>
            </a:r>
          </a:p>
          <a:p>
            <a:r>
              <a:rPr lang="en-US" sz="2500" i="0" dirty="0" smtClean="0"/>
              <a:t>Louise </a:t>
            </a:r>
            <a:r>
              <a:rPr lang="en-US" sz="2500" i="0" dirty="0"/>
              <a:t>Brinton Long-term effects of ovulation-stimulating drugs on cancer risk  Vol 15. No 1. 2007 38-44 Reproductive BioMedicine Online; www.rbmonline.com/Article/2808 on web 16 May 2007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5100" dirty="0" smtClean="0"/>
              <a:t>Ovulasyonu stim</a:t>
            </a:r>
            <a:r>
              <a:rPr lang="tr-TR" sz="5100" dirty="0" smtClean="0"/>
              <a:t>ü</a:t>
            </a:r>
            <a:r>
              <a:rPr lang="en-US" sz="5100" dirty="0" smtClean="0"/>
              <a:t>le eden ila</a:t>
            </a:r>
            <a:r>
              <a:rPr lang="tr-TR" sz="5100" dirty="0" smtClean="0"/>
              <a:t>ç</a:t>
            </a:r>
            <a:r>
              <a:rPr lang="en-US" sz="5100" dirty="0" smtClean="0"/>
              <a:t>lar</a:t>
            </a:r>
            <a:r>
              <a:rPr lang="tr-TR" sz="5100" dirty="0" smtClean="0"/>
              <a:t>ı</a:t>
            </a:r>
            <a:r>
              <a:rPr lang="en-US" sz="5100" dirty="0" smtClean="0"/>
              <a:t>n bu kanserleri  olu</a:t>
            </a:r>
            <a:r>
              <a:rPr lang="tr-TR" sz="5100" dirty="0" smtClean="0"/>
              <a:t>ş</a:t>
            </a:r>
            <a:r>
              <a:rPr lang="en-US" sz="5100" dirty="0" smtClean="0"/>
              <a:t>turma  riski </a:t>
            </a:r>
            <a:r>
              <a:rPr lang="tr-TR" sz="5100" dirty="0" smtClean="0"/>
              <a:t>ü</a:t>
            </a:r>
            <a:r>
              <a:rPr lang="en-US" sz="5100" dirty="0" smtClean="0"/>
              <a:t>zerine yap</a:t>
            </a:r>
            <a:r>
              <a:rPr lang="tr-TR" sz="5100" dirty="0" smtClean="0"/>
              <a:t>ı</a:t>
            </a:r>
            <a:r>
              <a:rPr lang="en-US" sz="5100" dirty="0" smtClean="0"/>
              <a:t>lan </a:t>
            </a:r>
            <a:r>
              <a:rPr lang="tr-TR" sz="5100" dirty="0" smtClean="0"/>
              <a:t>ç</a:t>
            </a:r>
            <a:r>
              <a:rPr lang="en-US" sz="5100" dirty="0" smtClean="0"/>
              <a:t>al</a:t>
            </a:r>
            <a:r>
              <a:rPr lang="tr-TR" sz="5100" dirty="0" smtClean="0"/>
              <a:t>ış</a:t>
            </a:r>
            <a:r>
              <a:rPr lang="en-US" sz="5100" dirty="0" smtClean="0"/>
              <a:t>malarda, vaka say</a:t>
            </a:r>
            <a:r>
              <a:rPr lang="tr-TR" sz="5100" dirty="0" smtClean="0"/>
              <a:t>ı</a:t>
            </a:r>
            <a:r>
              <a:rPr lang="en-US" sz="5100" dirty="0" smtClean="0"/>
              <a:t>lar</a:t>
            </a:r>
            <a:r>
              <a:rPr lang="tr-TR" sz="5100" dirty="0" smtClean="0"/>
              <a:t>ı</a:t>
            </a:r>
            <a:r>
              <a:rPr lang="en-US" sz="5100" dirty="0" smtClean="0"/>
              <a:t>n</a:t>
            </a:r>
            <a:r>
              <a:rPr lang="tr-TR" sz="5100" dirty="0" smtClean="0"/>
              <a:t>ı</a:t>
            </a:r>
            <a:r>
              <a:rPr lang="en-US" sz="5100" dirty="0" smtClean="0"/>
              <a:t>n az olmas</a:t>
            </a:r>
            <a:r>
              <a:rPr lang="tr-TR" sz="5100" dirty="0" smtClean="0"/>
              <a:t>ı</a:t>
            </a:r>
            <a:r>
              <a:rPr lang="en-US" sz="5100" dirty="0" smtClean="0"/>
              <a:t>, k</a:t>
            </a:r>
            <a:r>
              <a:rPr lang="tr-TR" sz="5100" dirty="0" smtClean="0"/>
              <a:t>ı</a:t>
            </a:r>
            <a:r>
              <a:rPr lang="en-US" sz="5100" dirty="0" smtClean="0"/>
              <a:t>sa takip s</a:t>
            </a:r>
            <a:r>
              <a:rPr lang="tr-TR" sz="5100" dirty="0" smtClean="0"/>
              <a:t>ü</a:t>
            </a:r>
            <a:r>
              <a:rPr lang="en-US" sz="5100" dirty="0" smtClean="0"/>
              <a:t>releri, ilaca ait doz, maruziyet ve  uygulama s</a:t>
            </a:r>
            <a:r>
              <a:rPr lang="tr-TR" sz="5100" dirty="0" smtClean="0"/>
              <a:t>ü</a:t>
            </a:r>
            <a:r>
              <a:rPr lang="en-US" sz="5100" dirty="0" smtClean="0"/>
              <a:t>relerindeki bilgi eksiklikleri, bu bilgilerin ediniminde belirsizlikler ayr</a:t>
            </a:r>
            <a:r>
              <a:rPr lang="tr-TR" sz="5100" dirty="0" smtClean="0"/>
              <a:t>ı</a:t>
            </a:r>
            <a:r>
              <a:rPr lang="en-US" sz="5100" dirty="0" smtClean="0"/>
              <a:t>ca , </a:t>
            </a:r>
            <a:r>
              <a:rPr lang="tr-TR" sz="5100" dirty="0" smtClean="0"/>
              <a:t>ç</a:t>
            </a:r>
            <a:r>
              <a:rPr lang="en-US" sz="5100" dirty="0" smtClean="0"/>
              <a:t>o</a:t>
            </a:r>
            <a:r>
              <a:rPr lang="tr-TR" sz="5100" dirty="0" smtClean="0"/>
              <a:t>ğ</a:t>
            </a:r>
            <a:r>
              <a:rPr lang="en-US" sz="5100" dirty="0" smtClean="0"/>
              <a:t>unlukla retrospektif ve vaka kontrol </a:t>
            </a:r>
            <a:r>
              <a:rPr lang="tr-TR" sz="5100" dirty="0" smtClean="0"/>
              <a:t>ç</a:t>
            </a:r>
            <a:r>
              <a:rPr lang="en-US" sz="5100" dirty="0" smtClean="0"/>
              <a:t>al</a:t>
            </a:r>
            <a:r>
              <a:rPr lang="tr-TR" sz="5100" dirty="0" smtClean="0"/>
              <a:t>ış</a:t>
            </a:r>
            <a:r>
              <a:rPr lang="en-US" sz="5100" dirty="0" smtClean="0"/>
              <a:t>malar</a:t>
            </a:r>
            <a:r>
              <a:rPr lang="tr-TR" sz="5100" dirty="0" smtClean="0"/>
              <a:t>ı</a:t>
            </a:r>
            <a:r>
              <a:rPr lang="en-US" sz="5100" dirty="0" smtClean="0"/>
              <a:t> olmas</a:t>
            </a:r>
            <a:r>
              <a:rPr lang="tr-TR" sz="5100" dirty="0" smtClean="0"/>
              <a:t>ı</a:t>
            </a:r>
            <a:r>
              <a:rPr lang="en-US" sz="5100" dirty="0" smtClean="0"/>
              <a:t> gibi ciddi k</a:t>
            </a:r>
            <a:r>
              <a:rPr lang="tr-TR" sz="5100" dirty="0" smtClean="0"/>
              <a:t>ı</a:t>
            </a:r>
            <a:r>
              <a:rPr lang="en-US" sz="5100" dirty="0" smtClean="0"/>
              <a:t>s</a:t>
            </a:r>
            <a:r>
              <a:rPr lang="tr-TR" sz="5100" dirty="0" smtClean="0"/>
              <a:t>ı</a:t>
            </a:r>
            <a:r>
              <a:rPr lang="en-US" sz="5100" dirty="0" smtClean="0"/>
              <a:t>tlamalar</a:t>
            </a:r>
            <a:r>
              <a:rPr lang="tr-TR" sz="5100" dirty="0" smtClean="0"/>
              <a:t>ı</a:t>
            </a:r>
            <a:r>
              <a:rPr lang="en-US" sz="5100" dirty="0" smtClean="0"/>
              <a:t> mevcuttur. </a:t>
            </a:r>
          </a:p>
          <a:p>
            <a:pPr lvl="8"/>
            <a:r>
              <a:rPr lang="en-US" sz="5100" dirty="0"/>
              <a:t> </a:t>
            </a:r>
            <a:r>
              <a:rPr lang="en-US" sz="5100" dirty="0" smtClean="0"/>
              <a:t>   			</a:t>
            </a:r>
            <a:r>
              <a:rPr lang="en-US" sz="2500" dirty="0" smtClean="0"/>
              <a:t>TJOD, 2015,Antalya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"/>
            <a:ext cx="8001000" cy="5943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Drugs And cancer 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an, breast and uterus </a:t>
            </a:r>
            <a:br>
              <a:rPr lang="en-US" sz="2400" dirty="0" smtClean="0">
                <a:latin typeface="+mn-lt"/>
              </a:rPr>
            </a:br>
            <a:r>
              <a:rPr lang="tr-TR" sz="2400" dirty="0" smtClean="0">
                <a:latin typeface="+mn-lt"/>
              </a:rPr>
              <a:t/>
            </a:r>
            <a:br>
              <a:rPr lang="tr-TR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4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491"/>
            <a:ext cx="8458199" cy="6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804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Son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llarda</a:t>
            </a:r>
            <a:r>
              <a:rPr lang="en-US" sz="2800" dirty="0" smtClean="0"/>
              <a:t> yay</a:t>
            </a:r>
            <a:r>
              <a:rPr lang="tr-TR" sz="2800" dirty="0" smtClean="0"/>
              <a:t>ın</a:t>
            </a:r>
            <a:r>
              <a:rPr lang="en-US" sz="2800" dirty="0" err="1" smtClean="0"/>
              <a:t>lanan</a:t>
            </a:r>
            <a:r>
              <a:rPr lang="en-US" sz="2800" dirty="0" smtClean="0"/>
              <a:t> ve   </a:t>
            </a:r>
            <a:r>
              <a:rPr lang="en-US" sz="2800" dirty="0" err="1" smtClean="0"/>
              <a:t>US’de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 5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merkezinde</a:t>
            </a:r>
            <a:r>
              <a:rPr lang="en-US" sz="2800" dirty="0" smtClean="0"/>
              <a:t>, multicenter </a:t>
            </a:r>
            <a:r>
              <a:rPr lang="en-US" sz="2800" dirty="0" err="1" smtClean="0"/>
              <a:t>retrospektif</a:t>
            </a:r>
            <a:r>
              <a:rPr lang="en-US" sz="2800" dirty="0" smtClean="0"/>
              <a:t>   cohort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ortalama</a:t>
            </a:r>
            <a:r>
              <a:rPr lang="en-US" sz="2800" dirty="0" smtClean="0"/>
              <a:t> 18.8 y</a:t>
            </a:r>
            <a:r>
              <a:rPr lang="tr-TR" sz="2800" dirty="0" smtClean="0"/>
              <a:t>ı</a:t>
            </a:r>
            <a:r>
              <a:rPr lang="en-US" sz="2800" dirty="0" smtClean="0"/>
              <a:t>l </a:t>
            </a:r>
            <a:r>
              <a:rPr lang="en-US" sz="2800" dirty="0" err="1" smtClean="0"/>
              <a:t>takip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resi</a:t>
            </a:r>
            <a:r>
              <a:rPr lang="en-US" sz="2800" dirty="0" smtClean="0"/>
              <a:t> olan ve 12193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ının</a:t>
            </a:r>
            <a:r>
              <a:rPr lang="en-US" sz="2800" dirty="0" smtClean="0"/>
              <a:t> </a:t>
            </a:r>
            <a:r>
              <a:rPr lang="en-US" sz="2800" dirty="0" err="1" smtClean="0"/>
              <a:t>medikal</a:t>
            </a:r>
            <a:r>
              <a:rPr lang="en-US" sz="2800" dirty="0" smtClean="0"/>
              <a:t> </a:t>
            </a:r>
            <a:r>
              <a:rPr lang="en-US" sz="2800" dirty="0" err="1" smtClean="0"/>
              <a:t>kay</a:t>
            </a:r>
            <a:r>
              <a:rPr lang="tr-TR" sz="2800" dirty="0" smtClean="0"/>
              <a:t>ı</a:t>
            </a:r>
            <a:r>
              <a:rPr lang="en-US" sz="2800" dirty="0" err="1" smtClean="0"/>
              <a:t>tlar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ndan</a:t>
            </a:r>
            <a:r>
              <a:rPr lang="en-US" sz="2800" dirty="0" smtClean="0"/>
              <a:t> </a:t>
            </a:r>
            <a:r>
              <a:rPr lang="en-US" sz="2800" dirty="0" err="1" smtClean="0"/>
              <a:t>olu</a:t>
            </a:r>
            <a:r>
              <a:rPr lang="tr-TR" sz="2800" dirty="0" smtClean="0"/>
              <a:t>ş</a:t>
            </a:r>
            <a:r>
              <a:rPr lang="en-US" sz="2800" dirty="0" smtClean="0"/>
              <a:t>an </a:t>
            </a:r>
            <a:r>
              <a:rPr lang="en-US" sz="2800" dirty="0" err="1" smtClean="0"/>
              <a:t>verilerle</a:t>
            </a:r>
            <a:r>
              <a:rPr lang="en-US" sz="2800" dirty="0" smtClean="0"/>
              <a:t> yap</a:t>
            </a:r>
            <a:r>
              <a:rPr lang="tr-TR" sz="2800" dirty="0" smtClean="0"/>
              <a:t>ı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, 39 endometrial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vakasi</a:t>
            </a:r>
            <a:r>
              <a:rPr lang="en-US" sz="2800" dirty="0" smtClean="0"/>
              <a:t> </a:t>
            </a:r>
            <a:r>
              <a:rPr lang="en-US" sz="2800" dirty="0" err="1" smtClean="0"/>
              <a:t>tesbit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smtClean="0"/>
              <a:t>, </a:t>
            </a:r>
            <a:r>
              <a:rPr lang="en-US" sz="2800" dirty="0" err="1" smtClean="0"/>
              <a:t>klomifen</a:t>
            </a:r>
            <a:r>
              <a:rPr lang="en-US" sz="2800" dirty="0" smtClean="0"/>
              <a:t> </a:t>
            </a:r>
            <a:r>
              <a:rPr lang="en-US" sz="2800" dirty="0" err="1" smtClean="0"/>
              <a:t>kullanan</a:t>
            </a:r>
            <a:r>
              <a:rPr lang="en-US" sz="2800" dirty="0" smtClean="0"/>
              <a:t> </a:t>
            </a:r>
            <a:r>
              <a:rPr lang="en-US" sz="2800" dirty="0" err="1" smtClean="0"/>
              <a:t>kohorttaki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</a:t>
            </a:r>
            <a:r>
              <a:rPr lang="en-US" sz="2800" dirty="0" err="1" smtClean="0"/>
              <a:t>ila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err="1" smtClean="0"/>
              <a:t>ld</a:t>
            </a:r>
            <a:r>
              <a:rPr lang="tr-TR" sz="2800" dirty="0" smtClean="0"/>
              <a:t>ığın</a:t>
            </a:r>
            <a:r>
              <a:rPr lang="en-US" sz="2800" dirty="0" smtClean="0"/>
              <a:t>da endometrial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anlams</a:t>
            </a:r>
            <a:r>
              <a:rPr lang="tr-TR" sz="2800" dirty="0" smtClean="0"/>
              <a:t>ı</a:t>
            </a:r>
            <a:r>
              <a:rPr lang="en-US" sz="2800" dirty="0" smtClean="0"/>
              <a:t>z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bildirilmi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(RR </a:t>
            </a:r>
            <a:r>
              <a:rPr lang="en-US" sz="2800" dirty="0"/>
              <a:t>= 1.79 </a:t>
            </a:r>
            <a:r>
              <a:rPr lang="en-US" sz="2800" dirty="0" smtClean="0"/>
              <a:t>CI </a:t>
            </a:r>
            <a:r>
              <a:rPr lang="en-US" sz="2800" dirty="0"/>
              <a:t>0.9-3.4</a:t>
            </a:r>
            <a:r>
              <a:rPr lang="en-US" sz="2800" dirty="0" smtClean="0"/>
              <a:t>)                </a:t>
            </a:r>
            <a:r>
              <a:rPr lang="en-US" sz="1400" i="0" dirty="0" err="1"/>
              <a:t>Althuis</a:t>
            </a:r>
            <a:r>
              <a:rPr lang="en-US" sz="1400" i="0" dirty="0"/>
              <a:t> MD, </a:t>
            </a:r>
            <a:r>
              <a:rPr lang="en-US" sz="1400" i="0" dirty="0" err="1"/>
              <a:t>Moghissi</a:t>
            </a:r>
            <a:r>
              <a:rPr lang="en-US" sz="1400" i="0" dirty="0"/>
              <a:t> KS, </a:t>
            </a:r>
            <a:r>
              <a:rPr lang="en-US" sz="1400" i="0" dirty="0" err="1"/>
              <a:t>Westhoff</a:t>
            </a:r>
            <a:r>
              <a:rPr lang="en-US" sz="1400" i="0" dirty="0"/>
              <a:t> CL et al. 2005 Uterine cancer after use of clomiphene citrate to induce ovulation. </a:t>
            </a:r>
            <a:r>
              <a:rPr lang="en-US" sz="1400" i="0" dirty="0" smtClean="0"/>
              <a:t>American 42 </a:t>
            </a:r>
            <a:r>
              <a:rPr lang="en-US" sz="1400" i="0" dirty="0"/>
              <a:t>Journal of Epidemiology 161, 607–615.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                                                                                                                                     TJOD, 2015, Antalya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6854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Uterine CANCER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44058"/>
            <a:ext cx="8839199" cy="57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2590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6019800" y="3505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6096000" y="4648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096000" y="5257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3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09600"/>
            <a:ext cx="8763000" cy="6019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Ayr</a:t>
            </a:r>
            <a:r>
              <a:rPr lang="tr-TR" sz="2800" dirty="0" smtClean="0"/>
              <a:t>ı</a:t>
            </a:r>
            <a:r>
              <a:rPr lang="en-US" sz="2800" dirty="0" err="1" smtClean="0"/>
              <a:t>ca</a:t>
            </a:r>
            <a:r>
              <a:rPr lang="en-US" sz="2800" dirty="0" smtClean="0"/>
              <a:t>, </a:t>
            </a:r>
            <a:r>
              <a:rPr lang="en-US" sz="2800" dirty="0" err="1" smtClean="0"/>
              <a:t>daha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dozda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err="1" smtClean="0"/>
              <a:t>mda</a:t>
            </a:r>
            <a:r>
              <a:rPr lang="en-US" sz="2800" dirty="0" smtClean="0"/>
              <a:t> ve daha </a:t>
            </a:r>
            <a:r>
              <a:rPr lang="en-US" sz="2800" dirty="0" err="1" smtClean="0"/>
              <a:t>uzun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reli</a:t>
            </a:r>
            <a:r>
              <a:rPr lang="en-US" sz="2800" dirty="0" smtClean="0"/>
              <a:t> </a:t>
            </a:r>
            <a:r>
              <a:rPr lang="en-US" sz="2800" dirty="0" err="1" smtClean="0"/>
              <a:t>takipte</a:t>
            </a:r>
            <a:r>
              <a:rPr lang="en-US" sz="2800" dirty="0" smtClean="0"/>
              <a:t> , </a:t>
            </a:r>
            <a:r>
              <a:rPr lang="en-US" sz="2800" dirty="0" err="1" smtClean="0"/>
              <a:t>riskin</a:t>
            </a:r>
            <a:r>
              <a:rPr lang="en-US" sz="2800" dirty="0" smtClean="0"/>
              <a:t> </a:t>
            </a:r>
            <a:r>
              <a:rPr lang="en-US" sz="2800" dirty="0" err="1" smtClean="0"/>
              <a:t>artma</a:t>
            </a:r>
            <a:r>
              <a:rPr lang="en-US" sz="2800" dirty="0" smtClean="0"/>
              <a:t> e</a:t>
            </a:r>
            <a:r>
              <a:rPr lang="tr-TR" sz="2800" dirty="0" smtClean="0"/>
              <a:t>ğ</a:t>
            </a:r>
            <a:r>
              <a:rPr lang="en-US" sz="2800" dirty="0" err="1" smtClean="0"/>
              <a:t>iliminde</a:t>
            </a:r>
            <a:r>
              <a:rPr lang="en-US" sz="2800" dirty="0" smtClean="0"/>
              <a:t> ve </a:t>
            </a:r>
            <a:r>
              <a:rPr lang="en-US" sz="2800" dirty="0" err="1" smtClean="0"/>
              <a:t>istatistiksel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</a:t>
            </a:r>
            <a:r>
              <a:rPr lang="en-US" sz="2800" dirty="0" err="1" smtClean="0"/>
              <a:t>bulunmustur.Nullipar</a:t>
            </a:r>
            <a:r>
              <a:rPr lang="en-US" sz="2800" dirty="0" smtClean="0"/>
              <a:t> ve </a:t>
            </a:r>
            <a:r>
              <a:rPr lang="en-US" sz="2800" dirty="0" err="1" smtClean="0"/>
              <a:t>obez</a:t>
            </a:r>
            <a:r>
              <a:rPr lang="en-US" sz="2800" dirty="0" smtClean="0"/>
              <a:t> </a:t>
            </a:r>
            <a:r>
              <a:rPr lang="en-US" sz="2800" dirty="0" err="1" smtClean="0"/>
              <a:t>ol</a:t>
            </a:r>
            <a:r>
              <a:rPr lang="tr-TR" sz="2800" dirty="0" smtClean="0"/>
              <a:t>a</a:t>
            </a:r>
            <a:r>
              <a:rPr lang="en-US" sz="2800" dirty="0" err="1" smtClean="0"/>
              <a:t>nlarda</a:t>
            </a:r>
            <a:r>
              <a:rPr lang="en-US" sz="2800" dirty="0" smtClean="0"/>
              <a:t> </a:t>
            </a:r>
            <a:r>
              <a:rPr lang="en-US" sz="2800" dirty="0" err="1" smtClean="0"/>
              <a:t>riskin</a:t>
            </a:r>
            <a:r>
              <a:rPr lang="en-US" sz="2800" dirty="0" smtClean="0"/>
              <a:t> </a:t>
            </a:r>
            <a:r>
              <a:rPr lang="en-US" sz="2800" dirty="0" err="1" smtClean="0"/>
              <a:t>artt</a:t>
            </a:r>
            <a:r>
              <a:rPr lang="tr-TR" sz="2800" dirty="0" smtClean="0"/>
              <a:t>ığı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 ( RR  3.5  ve 6.0 ).</a:t>
            </a:r>
          </a:p>
          <a:p>
            <a:r>
              <a:rPr lang="en-US" sz="2800" dirty="0" err="1" smtClean="0"/>
              <a:t>Yazarlar</a:t>
            </a:r>
            <a:r>
              <a:rPr lang="en-US" sz="2800" dirty="0" smtClean="0"/>
              <a:t>, </a:t>
            </a:r>
            <a:r>
              <a:rPr lang="en-US" sz="2800" dirty="0" err="1" smtClean="0"/>
              <a:t>daha</a:t>
            </a:r>
            <a:r>
              <a:rPr lang="en-US" sz="2800" dirty="0" smtClean="0"/>
              <a:t> do</a:t>
            </a:r>
            <a:r>
              <a:rPr lang="tr-TR" sz="2800" dirty="0" smtClean="0"/>
              <a:t>ğ</a:t>
            </a:r>
            <a:r>
              <a:rPr lang="en-US" sz="2800" dirty="0" err="1" smtClean="0"/>
              <a:t>ru</a:t>
            </a:r>
            <a:r>
              <a:rPr lang="en-US" sz="2800" dirty="0" smtClean="0"/>
              <a:t> de</a:t>
            </a:r>
            <a:r>
              <a:rPr lang="tr-TR" sz="2800" dirty="0" smtClean="0"/>
              <a:t>ğ</a:t>
            </a:r>
            <a:r>
              <a:rPr lang="en-US" sz="2800" dirty="0" err="1" smtClean="0"/>
              <a:t>erlendirme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in, </a:t>
            </a:r>
            <a:r>
              <a:rPr lang="en-US" sz="2800" dirty="0" err="1" smtClean="0"/>
              <a:t>anovulatur</a:t>
            </a:r>
            <a:r>
              <a:rPr lang="en-US" sz="2800" dirty="0" smtClean="0"/>
              <a:t> </a:t>
            </a:r>
            <a:r>
              <a:rPr lang="en-US" sz="2800" dirty="0" err="1" smtClean="0"/>
              <a:t>homojen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grup</a:t>
            </a:r>
            <a:r>
              <a:rPr lang="tr-TR" sz="2800" dirty="0" smtClean="0"/>
              <a:t>d</a:t>
            </a:r>
            <a:r>
              <a:rPr lang="en-US" sz="2800" dirty="0" smtClean="0"/>
              <a:t>a, randomize </a:t>
            </a:r>
            <a:r>
              <a:rPr lang="en-US" sz="2800" dirty="0" err="1" smtClean="0"/>
              <a:t>plasebo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kontroll</a:t>
            </a:r>
            <a:r>
              <a:rPr lang="tr-TR" sz="2800" dirty="0" smtClean="0"/>
              <a:t>ü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 yap</a:t>
            </a:r>
            <a:r>
              <a:rPr lang="tr-TR" sz="2800" dirty="0" smtClean="0"/>
              <a:t>ı</a:t>
            </a:r>
            <a:r>
              <a:rPr lang="en-US" sz="2800" dirty="0" err="1" smtClean="0"/>
              <a:t>lmas</a:t>
            </a:r>
            <a:r>
              <a:rPr lang="tr-TR" sz="2800" dirty="0" smtClean="0"/>
              <a:t>ını</a:t>
            </a:r>
            <a:r>
              <a:rPr lang="en-US" sz="2800" dirty="0" smtClean="0"/>
              <a:t> </a:t>
            </a:r>
            <a:r>
              <a:rPr lang="tr-TR" sz="2800" dirty="0" smtClean="0"/>
              <a:t>ö</a:t>
            </a:r>
            <a:r>
              <a:rPr lang="en-US" sz="2800" dirty="0" err="1" smtClean="0"/>
              <a:t>nermi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/>
              <a:t>. </a:t>
            </a:r>
            <a:r>
              <a:rPr lang="en-US" sz="2800" dirty="0" smtClean="0"/>
              <a:t>                                               </a:t>
            </a:r>
            <a:r>
              <a:rPr lang="en-US" sz="1400" i="0" dirty="0" err="1" smtClean="0"/>
              <a:t>Althuis</a:t>
            </a:r>
            <a:r>
              <a:rPr lang="en-US" sz="1400" i="0" dirty="0" smtClean="0"/>
              <a:t> </a:t>
            </a:r>
            <a:r>
              <a:rPr lang="en-US" sz="1400" i="0" dirty="0"/>
              <a:t>MD, </a:t>
            </a:r>
            <a:r>
              <a:rPr lang="en-US" sz="1400" i="0" dirty="0" err="1"/>
              <a:t>Moghissi</a:t>
            </a:r>
            <a:r>
              <a:rPr lang="en-US" sz="1400" i="0" dirty="0"/>
              <a:t> KS, </a:t>
            </a:r>
            <a:r>
              <a:rPr lang="en-US" sz="1400" i="0" dirty="0" err="1"/>
              <a:t>Westhoff</a:t>
            </a:r>
            <a:r>
              <a:rPr lang="en-US" sz="1400" i="0" dirty="0"/>
              <a:t> CL et al. 2005 Uterine </a:t>
            </a:r>
            <a:r>
              <a:rPr lang="en-US" sz="1400" i="0" dirty="0" smtClean="0"/>
              <a:t>cancer after </a:t>
            </a:r>
            <a:r>
              <a:rPr lang="en-US" sz="1400" i="0" dirty="0"/>
              <a:t>use of clomiphene citrate to induce ovulation. </a:t>
            </a:r>
            <a:r>
              <a:rPr lang="en-US" sz="1400" i="0" dirty="0" smtClean="0"/>
              <a:t>American  </a:t>
            </a:r>
            <a:r>
              <a:rPr lang="en-US" sz="1400" i="0" dirty="0"/>
              <a:t>Journal of Epidemiology 161, 607–615.</a:t>
            </a:r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"/>
            <a:ext cx="8610600" cy="6705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ı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18778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609600"/>
            <a:ext cx="88392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Venn </a:t>
            </a:r>
            <a:r>
              <a:rPr lang="en-US" sz="2800" dirty="0"/>
              <a:t>et </a:t>
            </a:r>
            <a:r>
              <a:rPr lang="en-US" sz="2800" dirty="0" smtClean="0"/>
              <a:t>ark . </a:t>
            </a:r>
            <a:r>
              <a:rPr lang="en-US" sz="2800" dirty="0" err="1" smtClean="0"/>
              <a:t>yapt</a:t>
            </a:r>
            <a:r>
              <a:rPr lang="tr-TR" sz="2800" dirty="0" smtClean="0"/>
              <a:t>ı</a:t>
            </a:r>
            <a:r>
              <a:rPr lang="en-US" sz="2800" dirty="0" err="1" smtClean="0"/>
              <a:t>klar</a:t>
            </a:r>
            <a:r>
              <a:rPr lang="tr-TR" sz="2800" dirty="0" smtClean="0"/>
              <a:t>ı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fer</a:t>
            </a:r>
            <a:r>
              <a:rPr lang="tr-TR" sz="2800" dirty="0" smtClean="0"/>
              <a:t>t</a:t>
            </a:r>
            <a:r>
              <a:rPr lang="en-US" sz="2800" dirty="0" err="1" smtClean="0"/>
              <a:t>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tr-TR" sz="2800" dirty="0" smtClean="0"/>
              <a:t>ını</a:t>
            </a:r>
            <a:r>
              <a:rPr lang="en-US" sz="2800" dirty="0" smtClean="0"/>
              <a:t> </a:t>
            </a:r>
            <a:r>
              <a:rPr lang="en-US" sz="2800" dirty="0" err="1" smtClean="0"/>
              <a:t>kullanlar</a:t>
            </a:r>
            <a:r>
              <a:rPr lang="tr-TR" sz="2800" dirty="0" smtClean="0"/>
              <a:t>ı</a:t>
            </a:r>
            <a:r>
              <a:rPr lang="en-US" sz="2800" dirty="0" smtClean="0"/>
              <a:t>n, ilk </a:t>
            </a:r>
            <a:r>
              <a:rPr lang="en-US" sz="2800" dirty="0" err="1" smtClean="0"/>
              <a:t>bir</a:t>
            </a:r>
            <a:r>
              <a:rPr lang="en-US" sz="2800" dirty="0" smtClean="0"/>
              <a:t> y</a:t>
            </a:r>
            <a:r>
              <a:rPr lang="tr-TR" sz="2800" dirty="0" smtClean="0"/>
              <a:t>ı</a:t>
            </a:r>
            <a:r>
              <a:rPr lang="en-US" sz="2800" dirty="0" err="1" smtClean="0"/>
              <a:t>lda</a:t>
            </a:r>
            <a:r>
              <a:rPr lang="en-US" sz="2800" dirty="0" smtClean="0"/>
              <a:t>,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</a:t>
            </a:r>
            <a:r>
              <a:rPr lang="en-US" sz="2800" dirty="0" err="1" smtClean="0"/>
              <a:t>beklenenden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riske</a:t>
            </a:r>
            <a:r>
              <a:rPr lang="en-US" sz="2800" dirty="0" smtClean="0"/>
              <a:t> </a:t>
            </a:r>
            <a:r>
              <a:rPr lang="en-US" sz="2800" dirty="0" err="1" smtClean="0"/>
              <a:t>sahip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,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maya</a:t>
            </a:r>
            <a:r>
              <a:rPr lang="en-US" sz="2800" dirty="0" smtClean="0"/>
              <a:t> al</a:t>
            </a:r>
            <a:r>
              <a:rPr lang="tr-TR" sz="2800" dirty="0" smtClean="0"/>
              <a:t>ı</a:t>
            </a:r>
            <a:r>
              <a:rPr lang="en-US" sz="2800" dirty="0" smtClean="0"/>
              <a:t>nan t</a:t>
            </a:r>
            <a:r>
              <a:rPr lang="tr-TR" sz="2800" dirty="0" smtClean="0"/>
              <a:t>ü</a:t>
            </a:r>
            <a:r>
              <a:rPr lang="en-US" sz="2800" dirty="0" smtClean="0"/>
              <a:t>m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(SIR:1.61) ve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(SIR:1.09) </a:t>
            </a:r>
            <a:r>
              <a:rPr lang="en-US" sz="2800" dirty="0" err="1" smtClean="0"/>
              <a:t>riskin</a:t>
            </a:r>
            <a:r>
              <a:rPr lang="en-US" sz="2800" dirty="0" smtClean="0"/>
              <a:t>  </a:t>
            </a:r>
            <a:r>
              <a:rPr lang="en-US" sz="2800" dirty="0" err="1" smtClean="0"/>
              <a:t>beklenenden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ığını</a:t>
            </a:r>
            <a:r>
              <a:rPr lang="en-US" sz="2800" dirty="0" smtClean="0"/>
              <a:t>, </a:t>
            </a:r>
            <a:r>
              <a:rPr lang="en-US" sz="2800" dirty="0" err="1" smtClean="0"/>
              <a:t>ancak</a:t>
            </a:r>
            <a:r>
              <a:rPr lang="en-US" sz="2800" dirty="0" smtClean="0"/>
              <a:t>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daha </a:t>
            </a:r>
            <a:r>
              <a:rPr lang="en-US" sz="2800" dirty="0" err="1" smtClean="0"/>
              <a:t>yuksek</a:t>
            </a:r>
            <a:r>
              <a:rPr lang="en-US" sz="2800" dirty="0" smtClean="0"/>
              <a:t> </a:t>
            </a:r>
            <a:r>
              <a:rPr lang="en-US" sz="2800" dirty="0" err="1" smtClean="0"/>
              <a:t>ol</a:t>
            </a:r>
            <a:r>
              <a:rPr lang="tr-TR" sz="2800" dirty="0" smtClean="0"/>
              <a:t>duğunu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.(SIR:2.47)</a:t>
            </a:r>
          </a:p>
          <a:p>
            <a:r>
              <a:rPr lang="en-US" sz="2800" dirty="0" err="1" smtClean="0"/>
              <a:t>Yazarlar</a:t>
            </a:r>
            <a:r>
              <a:rPr lang="en-US" sz="2800" dirty="0" smtClean="0"/>
              <a:t>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say</a:t>
            </a:r>
            <a:r>
              <a:rPr lang="tr-TR" sz="2800" dirty="0" smtClean="0"/>
              <a:t>ısı</a:t>
            </a:r>
            <a:r>
              <a:rPr lang="en-US" sz="2800" dirty="0" smtClean="0"/>
              <a:t>,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stim</a:t>
            </a:r>
            <a:r>
              <a:rPr lang="tr-TR" sz="2800" dirty="0" smtClean="0"/>
              <a:t>ü</a:t>
            </a:r>
            <a:r>
              <a:rPr lang="en-US" sz="2800" dirty="0" err="1" smtClean="0"/>
              <a:t>lasyon</a:t>
            </a:r>
            <a:r>
              <a:rPr lang="en-US" sz="2800" dirty="0" smtClean="0"/>
              <a:t> </a:t>
            </a:r>
            <a:r>
              <a:rPr lang="en-US" sz="2800" dirty="0" err="1" smtClean="0"/>
              <a:t>rejimleri</a:t>
            </a:r>
            <a:r>
              <a:rPr lang="en-US" sz="2800" dirty="0" smtClean="0"/>
              <a:t> ve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bulamad</a:t>
            </a:r>
            <a:r>
              <a:rPr lang="tr-TR" sz="2800" dirty="0" smtClean="0"/>
              <a:t>ı</a:t>
            </a:r>
            <a:r>
              <a:rPr lang="en-US" sz="2800" dirty="0" err="1" smtClean="0"/>
              <a:t>klar</a:t>
            </a:r>
            <a:r>
              <a:rPr lang="tr-TR" sz="2800" dirty="0" smtClean="0"/>
              <a:t>ını</a:t>
            </a:r>
            <a:r>
              <a:rPr lang="en-US" sz="2800" dirty="0" smtClean="0"/>
              <a:t>, </a:t>
            </a:r>
            <a:r>
              <a:rPr lang="en-US" sz="2800" dirty="0" err="1" smtClean="0"/>
              <a:t>fakat</a:t>
            </a:r>
            <a:r>
              <a:rPr lang="en-US" sz="2800" dirty="0" smtClean="0"/>
              <a:t> , unexplained infertilite </a:t>
            </a:r>
            <a:r>
              <a:rPr lang="en-US" sz="2800" dirty="0" err="1" smtClean="0"/>
              <a:t>subgrubunda</a:t>
            </a:r>
            <a:r>
              <a:rPr lang="en-US" sz="2800" dirty="0" smtClean="0"/>
              <a:t>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riskinin</a:t>
            </a:r>
            <a:r>
              <a:rPr lang="en-US" sz="2800" dirty="0" smtClean="0"/>
              <a:t>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</a:t>
            </a:r>
            <a:r>
              <a:rPr lang="en-US" sz="2800" dirty="0" err="1" smtClean="0"/>
              <a:t>bildirmi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                                                                                        </a:t>
            </a:r>
            <a:r>
              <a:rPr lang="en-US" sz="1400" dirty="0" smtClean="0"/>
              <a:t>Venn </a:t>
            </a:r>
            <a:r>
              <a:rPr lang="en-US" sz="1400" dirty="0"/>
              <a:t>A, Watson L, </a:t>
            </a:r>
            <a:r>
              <a:rPr lang="en-US" sz="1400" dirty="0" err="1"/>
              <a:t>Bruinsma</a:t>
            </a:r>
            <a:r>
              <a:rPr lang="en-US" sz="1400" dirty="0"/>
              <a:t> F, Giles G, Healy D. Risk </a:t>
            </a:r>
            <a:r>
              <a:rPr lang="en-US" sz="1400" dirty="0" smtClean="0"/>
              <a:t>of cancer </a:t>
            </a:r>
            <a:r>
              <a:rPr lang="en-US" sz="1400" dirty="0"/>
              <a:t>after use of fertility drugs with in-vitro </a:t>
            </a:r>
            <a:r>
              <a:rPr lang="en-US" sz="1400" dirty="0" err="1" smtClean="0"/>
              <a:t>fertilisation</a:t>
            </a:r>
            <a:r>
              <a:rPr lang="en-US" sz="1400" dirty="0" smtClean="0"/>
              <a:t>. Lancet </a:t>
            </a:r>
            <a:r>
              <a:rPr lang="en-US" sz="1400" dirty="0"/>
              <a:t>1999; 354: 1586–90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57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9591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Benzer</a:t>
            </a:r>
            <a:r>
              <a:rPr lang="en-US" sz="2800" dirty="0" smtClean="0"/>
              <a:t> </a:t>
            </a:r>
            <a:r>
              <a:rPr lang="tr-TR" sz="2800" dirty="0" smtClean="0"/>
              <a:t>ş</a:t>
            </a:r>
            <a:r>
              <a:rPr lang="en-US" sz="2800" dirty="0" err="1" smtClean="0"/>
              <a:t>ekilde</a:t>
            </a:r>
            <a:r>
              <a:rPr lang="en-US" sz="2800" dirty="0" smtClean="0"/>
              <a:t>, </a:t>
            </a:r>
            <a:r>
              <a:rPr lang="en-US" sz="2800" dirty="0" err="1" smtClean="0"/>
              <a:t>Potashnik</a:t>
            </a:r>
            <a:r>
              <a:rPr lang="en-US" sz="2800" dirty="0" smtClean="0"/>
              <a:t> ve ark.  1197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 ve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populasyonla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ırıldığın</a:t>
            </a:r>
            <a:r>
              <a:rPr lang="en-US" sz="2800" dirty="0" smtClean="0"/>
              <a:t>da,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tesbit</a:t>
            </a:r>
            <a:r>
              <a:rPr lang="en-US" sz="2800" dirty="0" smtClean="0"/>
              <a:t> </a:t>
            </a:r>
            <a:r>
              <a:rPr lang="en-US" sz="2800" dirty="0" err="1" smtClean="0"/>
              <a:t>etmediklerini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nlam</a:t>
            </a:r>
            <a:r>
              <a:rPr lang="tr-TR" sz="2800" dirty="0" smtClean="0"/>
              <a:t>ış</a:t>
            </a:r>
            <a:r>
              <a:rPr lang="en-US" sz="2800" dirty="0" smtClean="0"/>
              <a:t>lard</a:t>
            </a:r>
            <a:r>
              <a:rPr lang="tr-TR" sz="2800" dirty="0" smtClean="0"/>
              <a:t>ı</a:t>
            </a:r>
            <a:r>
              <a:rPr lang="en-US" sz="2800" dirty="0" smtClean="0"/>
              <a:t>r.                                                                             </a:t>
            </a:r>
            <a:r>
              <a:rPr lang="en-US" sz="1400" i="0" dirty="0" err="1" smtClean="0"/>
              <a:t>Potashnik</a:t>
            </a:r>
            <a:r>
              <a:rPr lang="en-US" sz="1400" i="0" dirty="0" smtClean="0"/>
              <a:t> </a:t>
            </a:r>
            <a:r>
              <a:rPr lang="en-US" sz="1400" i="0" dirty="0"/>
              <a:t>G, Lerner-</a:t>
            </a:r>
            <a:r>
              <a:rPr lang="en-US" sz="1400" i="0" dirty="0" err="1"/>
              <a:t>Geva</a:t>
            </a:r>
            <a:r>
              <a:rPr lang="en-US" sz="1400" i="0" dirty="0"/>
              <a:t> L, </a:t>
            </a:r>
            <a:r>
              <a:rPr lang="en-US" sz="1400" i="0" dirty="0" err="1"/>
              <a:t>Genkin</a:t>
            </a:r>
            <a:r>
              <a:rPr lang="en-US" sz="1400" i="0" dirty="0"/>
              <a:t> L, Chetrit A, </a:t>
            </a:r>
            <a:r>
              <a:rPr lang="en-US" sz="1400" i="0" dirty="0" err="1"/>
              <a:t>Lunenfeld</a:t>
            </a:r>
            <a:r>
              <a:rPr lang="en-US" sz="1400" i="0" dirty="0"/>
              <a:t> </a:t>
            </a:r>
            <a:r>
              <a:rPr lang="en-US" sz="1400" i="0" dirty="0" smtClean="0"/>
              <a:t>E, </a:t>
            </a:r>
            <a:r>
              <a:rPr lang="en-US" sz="1400" i="0" dirty="0" err="1" smtClean="0"/>
              <a:t>Porath</a:t>
            </a:r>
            <a:r>
              <a:rPr lang="en-US" sz="1400" i="0" dirty="0" smtClean="0"/>
              <a:t> </a:t>
            </a:r>
            <a:r>
              <a:rPr lang="en-US" sz="1400" i="0" dirty="0"/>
              <a:t>A. Fertility drugs and the risk of breast and </a:t>
            </a:r>
            <a:r>
              <a:rPr lang="en-US" sz="1400" i="0" dirty="0" smtClean="0"/>
              <a:t>ovarian cancers</a:t>
            </a:r>
            <a:r>
              <a:rPr lang="en-US" sz="1400" i="0" dirty="0"/>
              <a:t>: results of a long-term follow-up study. </a:t>
            </a:r>
            <a:r>
              <a:rPr lang="en-US" sz="1400" i="0" dirty="0" err="1" smtClean="0"/>
              <a:t>Fertil</a:t>
            </a:r>
            <a:r>
              <a:rPr lang="en-US" sz="1400" i="0" dirty="0" smtClean="0"/>
              <a:t> </a:t>
            </a:r>
            <a:r>
              <a:rPr lang="en-US" sz="1400" i="0" dirty="0" err="1" smtClean="0"/>
              <a:t>Steril</a:t>
            </a:r>
            <a:r>
              <a:rPr lang="en-US" sz="1400" i="0" dirty="0" smtClean="0"/>
              <a:t> 1999</a:t>
            </a:r>
            <a:r>
              <a:rPr lang="en-US" sz="1400" i="0" dirty="0"/>
              <a:t>; 71: 853–9</a:t>
            </a:r>
            <a:r>
              <a:rPr lang="en-US" sz="1400" i="0" dirty="0" smtClean="0"/>
              <a:t>.</a:t>
            </a:r>
          </a:p>
          <a:p>
            <a:endParaRPr lang="en-US" sz="1200" i="0" dirty="0"/>
          </a:p>
          <a:p>
            <a:r>
              <a:rPr lang="en-US" sz="2800" dirty="0"/>
              <a:t>Ron </a:t>
            </a:r>
            <a:r>
              <a:rPr lang="en-US" sz="2800" dirty="0" smtClean="0"/>
              <a:t>ve ark.  2575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, endometrial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olu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ve </a:t>
            </a:r>
            <a:r>
              <a:rPr lang="en-US" sz="2800" dirty="0" err="1" smtClean="0"/>
              <a:t>bunun</a:t>
            </a:r>
            <a:r>
              <a:rPr lang="en-US" sz="2800" dirty="0" smtClean="0"/>
              <a:t> </a:t>
            </a:r>
            <a:r>
              <a:rPr lang="en-US" sz="2800" dirty="0" err="1" smtClean="0"/>
              <a:t>induksiyon</a:t>
            </a:r>
            <a:r>
              <a:rPr lang="en-US" sz="2800" dirty="0" smtClean="0"/>
              <a:t> s</a:t>
            </a:r>
            <a:r>
              <a:rPr lang="tr-TR" sz="2800" dirty="0" smtClean="0"/>
              <a:t>ı</a:t>
            </a:r>
            <a:r>
              <a:rPr lang="en-US" sz="2800" dirty="0" err="1" smtClean="0"/>
              <a:t>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estrojen</a:t>
            </a:r>
            <a:r>
              <a:rPr lang="en-US" sz="2800" dirty="0" smtClean="0"/>
              <a:t> d</a:t>
            </a:r>
            <a:r>
              <a:rPr lang="tr-TR" sz="2800" dirty="0" smtClean="0"/>
              <a:t>ü</a:t>
            </a:r>
            <a:r>
              <a:rPr lang="en-US" sz="2800" dirty="0" err="1" smtClean="0"/>
              <a:t>zeyleriyle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tr-TR" sz="2800" dirty="0" smtClean="0"/>
              <a:t>iş</a:t>
            </a:r>
            <a:r>
              <a:rPr lang="en-US" sz="2800" dirty="0" err="1" smtClean="0"/>
              <a:t>kili</a:t>
            </a:r>
            <a:r>
              <a:rPr lang="en-US" sz="2800" dirty="0" smtClean="0"/>
              <a:t> </a:t>
            </a:r>
            <a:r>
              <a:rPr lang="en-US" sz="2800" dirty="0" err="1" smtClean="0"/>
              <a:t>olabilece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vurgulam</a:t>
            </a:r>
            <a:r>
              <a:rPr lang="tr-TR" sz="2800" dirty="0" smtClean="0"/>
              <a:t>ış</a:t>
            </a:r>
            <a:r>
              <a:rPr lang="en-US" sz="2800" dirty="0" smtClean="0"/>
              <a:t>lard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en-US" sz="3000" dirty="0" smtClean="0"/>
              <a:t>.  </a:t>
            </a:r>
          </a:p>
          <a:p>
            <a:r>
              <a:rPr lang="en-US" sz="1400" i="0" dirty="0" smtClean="0"/>
              <a:t>Ron </a:t>
            </a:r>
            <a:r>
              <a:rPr lang="en-US" sz="1400" i="0" dirty="0"/>
              <a:t>E, </a:t>
            </a:r>
            <a:r>
              <a:rPr lang="en-US" sz="1400" i="0" dirty="0" err="1"/>
              <a:t>Lunenfeld</a:t>
            </a:r>
            <a:r>
              <a:rPr lang="en-US" sz="1400" i="0" dirty="0"/>
              <a:t> B, </a:t>
            </a:r>
            <a:r>
              <a:rPr lang="en-US" sz="1400" i="0" dirty="0" err="1"/>
              <a:t>Menczer</a:t>
            </a:r>
            <a:r>
              <a:rPr lang="en-US" sz="1400" i="0" dirty="0"/>
              <a:t> J, Blumstein T, Katz L, </a:t>
            </a:r>
            <a:r>
              <a:rPr lang="en-US" sz="1400" i="0" dirty="0" err="1"/>
              <a:t>Oelsner</a:t>
            </a:r>
            <a:r>
              <a:rPr lang="en-US" sz="1400" i="0" dirty="0"/>
              <a:t> </a:t>
            </a:r>
            <a:r>
              <a:rPr lang="en-US" sz="1400" i="0" dirty="0" err="1" smtClean="0"/>
              <a:t>G.Cancer</a:t>
            </a:r>
            <a:r>
              <a:rPr lang="en-US" sz="1400" i="0" dirty="0" smtClean="0"/>
              <a:t> </a:t>
            </a:r>
            <a:r>
              <a:rPr lang="en-US" sz="1400" i="0" dirty="0"/>
              <a:t>incidence in a cohort of infertile women. Am J </a:t>
            </a:r>
            <a:r>
              <a:rPr lang="en-US" sz="1400" i="0" dirty="0" err="1" smtClean="0"/>
              <a:t>Epidemiol</a:t>
            </a:r>
            <a:r>
              <a:rPr lang="en-US" sz="1400" i="0" dirty="0" smtClean="0"/>
              <a:t> 987</a:t>
            </a:r>
            <a:r>
              <a:rPr lang="en-US" sz="1400" i="0" dirty="0"/>
              <a:t>; 125: 780–90</a:t>
            </a:r>
            <a:r>
              <a:rPr lang="en-US" sz="1400" i="0" dirty="0" smtClean="0"/>
              <a:t>.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659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85800"/>
            <a:ext cx="8763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kiyi</a:t>
            </a:r>
            <a:r>
              <a:rPr lang="en-US" sz="2800" dirty="0" smtClean="0"/>
              <a:t> daha </a:t>
            </a:r>
            <a:r>
              <a:rPr lang="en-US" sz="2800" dirty="0" err="1" smtClean="0"/>
              <a:t>iyi</a:t>
            </a:r>
            <a:r>
              <a:rPr lang="en-US" sz="2800" dirty="0" smtClean="0"/>
              <a:t>  de</a:t>
            </a:r>
            <a:r>
              <a:rPr lang="tr-TR" sz="2800" dirty="0" smtClean="0"/>
              <a:t>ğ</a:t>
            </a:r>
            <a:r>
              <a:rPr lang="en-US" sz="2800" dirty="0" err="1" smtClean="0"/>
              <a:t>erlendirmek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in, 1965-1998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Danimarka</a:t>
            </a:r>
            <a:r>
              <a:rPr lang="en-US" sz="2800" dirty="0" smtClean="0"/>
              <a:t>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kliniklerine</a:t>
            </a:r>
            <a:r>
              <a:rPr lang="en-US" sz="2800" dirty="0" smtClean="0"/>
              <a:t> </a:t>
            </a:r>
            <a:r>
              <a:rPr lang="en-US" sz="2800" dirty="0" err="1" smtClean="0"/>
              <a:t>refere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,  54,362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geni</a:t>
            </a:r>
            <a:r>
              <a:rPr lang="tr-TR" sz="2800" dirty="0" smtClean="0"/>
              <a:t>ş</a:t>
            </a:r>
            <a:r>
              <a:rPr lang="en-US" sz="2800" dirty="0" smtClean="0"/>
              <a:t> case-control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 yap</a:t>
            </a:r>
            <a:r>
              <a:rPr lang="tr-TR" sz="2800" dirty="0" smtClean="0"/>
              <a:t>ıl</a:t>
            </a:r>
            <a:r>
              <a:rPr lang="en-US" sz="2800" dirty="0" smtClean="0"/>
              <a:t>m</a:t>
            </a:r>
            <a:r>
              <a:rPr lang="tr-TR" sz="2800" dirty="0" smtClean="0"/>
              <a:t>ış</a:t>
            </a:r>
            <a:r>
              <a:rPr lang="en-US" sz="2800" dirty="0" smtClean="0"/>
              <a:t>, 83 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vakas</a:t>
            </a:r>
            <a:r>
              <a:rPr lang="tr-TR" sz="2800" dirty="0" smtClean="0"/>
              <a:t>ı</a:t>
            </a:r>
            <a:r>
              <a:rPr lang="en-US" sz="2800" dirty="0" smtClean="0"/>
              <a:t> tan</a:t>
            </a:r>
            <a:r>
              <a:rPr lang="tr-TR" sz="2800" dirty="0" smtClean="0"/>
              <a:t>ım</a:t>
            </a:r>
            <a:r>
              <a:rPr lang="en-US" sz="2800" dirty="0" err="1" smtClean="0"/>
              <a:t>lanm</a:t>
            </a:r>
            <a:r>
              <a:rPr lang="tr-TR" sz="2800" dirty="0" smtClean="0"/>
              <a:t>ıştı</a:t>
            </a:r>
            <a:r>
              <a:rPr lang="en-US" sz="2800" dirty="0" smtClean="0"/>
              <a:t>r.</a:t>
            </a:r>
          </a:p>
          <a:p>
            <a:r>
              <a:rPr lang="en-US" sz="2800" dirty="0" smtClean="0"/>
              <a:t>Gonadotropin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</a:t>
            </a:r>
            <a:r>
              <a:rPr lang="en-US" sz="2800" dirty="0" smtClean="0"/>
              <a:t> ile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art</a:t>
            </a:r>
            <a:r>
              <a:rPr lang="tr-TR" sz="2800" dirty="0" smtClean="0"/>
              <a:t>ışın</a:t>
            </a:r>
            <a:r>
              <a:rPr lang="en-US" sz="2800" dirty="0" smtClean="0"/>
              <a:t> ilk on y</a:t>
            </a:r>
            <a:r>
              <a:rPr lang="tr-TR" sz="2800" dirty="0" smtClean="0"/>
              <a:t>ı</a:t>
            </a:r>
            <a:r>
              <a:rPr lang="en-US" sz="2800" dirty="0" err="1" smtClean="0"/>
              <a:t>ldan</a:t>
            </a:r>
            <a:r>
              <a:rPr lang="en-US" sz="2800" dirty="0" smtClean="0"/>
              <a:t> </a:t>
            </a:r>
            <a:r>
              <a:rPr lang="en-US" sz="2800" dirty="0" err="1" smtClean="0"/>
              <a:t>sonra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zlenmekte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(RR=2.21, %95 CI, 1.08-4.50), </a:t>
            </a:r>
            <a:r>
              <a:rPr lang="en-US" sz="2800" dirty="0" err="1" smtClean="0"/>
              <a:t>dahas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riskinin</a:t>
            </a:r>
            <a:r>
              <a:rPr lang="en-US" sz="2800" dirty="0" smtClean="0"/>
              <a:t> </a:t>
            </a:r>
            <a:r>
              <a:rPr lang="en-US" sz="2800" dirty="0" err="1" smtClean="0"/>
              <a:t>klomifen</a:t>
            </a:r>
            <a:r>
              <a:rPr lang="en-US" sz="2800" dirty="0" smtClean="0"/>
              <a:t> </a:t>
            </a:r>
            <a:r>
              <a:rPr lang="en-US" sz="2800" dirty="0" err="1" smtClean="0"/>
              <a:t>sitrat</a:t>
            </a:r>
            <a:r>
              <a:rPr lang="tr-TR" sz="2800" dirty="0" smtClean="0"/>
              <a:t> için</a:t>
            </a:r>
            <a:r>
              <a:rPr lang="en-US" sz="2800" dirty="0" smtClean="0"/>
              <a:t> ( 6 ve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siklusta</a:t>
            </a:r>
            <a:r>
              <a:rPr lang="en-US" sz="2800" dirty="0" smtClean="0"/>
              <a:t> RR=1.96, %95 CI, 1.03-3.72</a:t>
            </a:r>
            <a:r>
              <a:rPr lang="tr-TR" sz="2800" dirty="0" smtClean="0"/>
              <a:t>)</a:t>
            </a:r>
            <a:r>
              <a:rPr lang="en-US" sz="2800" dirty="0" smtClean="0"/>
              <a:t> ve human </a:t>
            </a:r>
            <a:r>
              <a:rPr lang="en-US" sz="2800" dirty="0" err="1" smtClean="0"/>
              <a:t>koryonik</a:t>
            </a:r>
            <a:r>
              <a:rPr lang="en-US" sz="2800" dirty="0" smtClean="0"/>
              <a:t> gonadotropin</a:t>
            </a:r>
            <a:r>
              <a:rPr lang="tr-TR" sz="2800" dirty="0" smtClean="0"/>
              <a:t> için</a:t>
            </a:r>
            <a:r>
              <a:rPr lang="en-US" sz="2800" dirty="0" smtClean="0"/>
              <a:t> (6 ve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siklusta</a:t>
            </a:r>
            <a:r>
              <a:rPr lang="en-US" sz="2800" dirty="0" smtClean="0"/>
              <a:t> RR=2.18, %95 CI, 1.16-4.08)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 s</a:t>
            </a:r>
            <a:r>
              <a:rPr lang="tr-TR" sz="2800" dirty="0" smtClean="0"/>
              <a:t>ıklığı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 </a:t>
            </a:r>
            <a:r>
              <a:rPr lang="en-US" sz="2800" dirty="0" err="1" smtClean="0"/>
              <a:t>artt</a:t>
            </a:r>
            <a:r>
              <a:rPr lang="tr-TR" sz="2800" dirty="0" smtClean="0"/>
              <a:t>ığı</a:t>
            </a:r>
            <a:r>
              <a:rPr lang="en-US" sz="2800" dirty="0" smtClean="0"/>
              <a:t>  </a:t>
            </a:r>
            <a:r>
              <a:rPr lang="en-US" sz="2800" dirty="0" err="1" smtClean="0"/>
              <a:t>rapor</a:t>
            </a:r>
            <a:r>
              <a:rPr lang="en-US" sz="2800" dirty="0" smtClean="0"/>
              <a:t> 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                                                                                          </a:t>
            </a:r>
            <a:r>
              <a:rPr lang="en-US" sz="1400" dirty="0"/>
              <a:t>Allan </a:t>
            </a:r>
            <a:r>
              <a:rPr lang="en-US" sz="1400" dirty="0" smtClean="0"/>
              <a:t>Jensen, </a:t>
            </a:r>
            <a:r>
              <a:rPr lang="en-US" sz="1400" dirty="0"/>
              <a:t>Heidi Sharif, and Susanne K. </a:t>
            </a:r>
            <a:r>
              <a:rPr lang="en-US" sz="1400" dirty="0" err="1" smtClean="0"/>
              <a:t>Kjaer</a:t>
            </a:r>
            <a:r>
              <a:rPr lang="en-US" sz="1400" dirty="0" smtClean="0"/>
              <a:t>. Use </a:t>
            </a:r>
            <a:r>
              <a:rPr lang="en-US" sz="1400" dirty="0"/>
              <a:t>of Fertility Drugs and Risk of Uterine Cancer: Results From a Large </a:t>
            </a:r>
            <a:r>
              <a:rPr lang="en-US" sz="1400" dirty="0" smtClean="0"/>
              <a:t>Danish Population-based </a:t>
            </a:r>
            <a:r>
              <a:rPr lang="en-US" sz="1400" dirty="0"/>
              <a:t>Cohort </a:t>
            </a:r>
            <a:r>
              <a:rPr lang="en-US" sz="1400" dirty="0" smtClean="0"/>
              <a:t>Study American </a:t>
            </a:r>
            <a:r>
              <a:rPr lang="en-US" sz="1400" dirty="0"/>
              <a:t>Journal of </a:t>
            </a:r>
            <a:r>
              <a:rPr lang="en-US" sz="1400" dirty="0" smtClean="0"/>
              <a:t>Epidemiology Vol</a:t>
            </a:r>
            <a:r>
              <a:rPr lang="en-US" sz="1400" dirty="0"/>
              <a:t>. 170, No. </a:t>
            </a:r>
            <a:r>
              <a:rPr lang="en-US" sz="1400" dirty="0" smtClean="0"/>
              <a:t>11  November </a:t>
            </a:r>
            <a:r>
              <a:rPr lang="en-US" sz="1400" dirty="0"/>
              <a:t>1, </a:t>
            </a:r>
            <a:r>
              <a:rPr lang="en-US" sz="1400" dirty="0" smtClean="0"/>
              <a:t>2009</a:t>
            </a:r>
          </a:p>
          <a:p>
            <a:endParaRPr lang="en-US" sz="1400" dirty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TJOD, 2015, Antalya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40265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763000" cy="6096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GnRH</a:t>
            </a:r>
            <a:r>
              <a:rPr lang="en-US" sz="2800" dirty="0" smtClean="0"/>
              <a:t> analog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ın</a:t>
            </a:r>
            <a:r>
              <a:rPr lang="en-US" sz="2800" dirty="0" smtClean="0"/>
              <a:t>,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riski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tr-TR" sz="2800" dirty="0" smtClean="0"/>
              <a:t>iş</a:t>
            </a:r>
            <a:r>
              <a:rPr lang="en-US" sz="2800" dirty="0" err="1" smtClean="0"/>
              <a:t>kisinin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</a:t>
            </a:r>
            <a:r>
              <a:rPr lang="en-US" sz="2800" dirty="0" smtClean="0"/>
              <a:t> ve</a:t>
            </a:r>
            <a:r>
              <a:rPr lang="en-US" sz="2800" dirty="0"/>
              <a:t> </a:t>
            </a:r>
            <a:r>
              <a:rPr lang="en-US" sz="2800" dirty="0" smtClean="0"/>
              <a:t>gonadotropin, </a:t>
            </a:r>
            <a:r>
              <a:rPr lang="en-US" sz="2800" dirty="0" err="1" smtClean="0"/>
              <a:t>klomifen</a:t>
            </a:r>
            <a:r>
              <a:rPr lang="en-US" sz="2800" dirty="0" smtClean="0"/>
              <a:t> </a:t>
            </a:r>
            <a:r>
              <a:rPr lang="en-US" sz="2800" dirty="0" err="1" smtClean="0"/>
              <a:t>sitrat</a:t>
            </a:r>
            <a:r>
              <a:rPr lang="en-US" sz="2800" dirty="0" smtClean="0"/>
              <a:t> (CC) ve human </a:t>
            </a:r>
            <a:r>
              <a:rPr lang="en-US" sz="2800" dirty="0"/>
              <a:t>chorionic </a:t>
            </a:r>
            <a:r>
              <a:rPr lang="en-US" sz="2800" dirty="0" err="1" smtClean="0"/>
              <a:t>gonadotropinin</a:t>
            </a:r>
            <a:r>
              <a:rPr lang="en-US" sz="2800" dirty="0" smtClean="0"/>
              <a:t> </a:t>
            </a:r>
            <a:r>
              <a:rPr lang="en-US" sz="2800" dirty="0" err="1" smtClean="0"/>
              <a:t>uzun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reli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doz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ımının</a:t>
            </a:r>
            <a:r>
              <a:rPr lang="en-US" sz="2800" dirty="0" smtClean="0"/>
              <a:t> </a:t>
            </a:r>
            <a:r>
              <a:rPr lang="en-US" sz="2800" dirty="0" err="1" smtClean="0"/>
              <a:t>uterin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riskini</a:t>
            </a:r>
            <a:r>
              <a:rPr lang="en-US" sz="2800" dirty="0" smtClean="0"/>
              <a:t> </a:t>
            </a:r>
            <a:r>
              <a:rPr lang="en-US" sz="2800" dirty="0" err="1" smtClean="0"/>
              <a:t>artirabilece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ışm</a:t>
            </a:r>
            <a:r>
              <a:rPr lang="en-US" sz="2800" dirty="0" smtClean="0"/>
              <a:t>an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sonucu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vurgulanm</a:t>
            </a:r>
            <a:r>
              <a:rPr lang="tr-TR" sz="2800" dirty="0" smtClean="0"/>
              <a:t>ıştır.</a:t>
            </a:r>
            <a:r>
              <a:rPr lang="en-US" sz="2800" dirty="0" smtClean="0"/>
              <a:t>                               </a:t>
            </a:r>
            <a:r>
              <a:rPr lang="en-US" sz="1400" i="0" dirty="0"/>
              <a:t>Allan Jensen, Heidi Sharif, and Susanne K. </a:t>
            </a:r>
            <a:r>
              <a:rPr lang="en-US" sz="1400" i="0" dirty="0" err="1"/>
              <a:t>Kjaer</a:t>
            </a:r>
            <a:r>
              <a:rPr lang="en-US" sz="1400" i="0" dirty="0"/>
              <a:t>. Use of Fertility Drugs and Risk of Uterine Cancer: Results From a Large Danish Population-based Cohort Study American Journal of Epidemiology Vol. 170, No. 11  November 1, </a:t>
            </a:r>
            <a:r>
              <a:rPr lang="en-US" sz="1400" i="0" dirty="0" smtClean="0"/>
              <a:t>2009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TJOD, 2015, Antalya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71728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Uter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ne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19384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6868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,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g</a:t>
            </a:r>
            <a:r>
              <a:rPr lang="tr-TR" sz="2800" dirty="0" smtClean="0"/>
              <a:t>örü</a:t>
            </a:r>
            <a:r>
              <a:rPr lang="en-US" sz="2800" dirty="0" err="1" smtClean="0"/>
              <a:t>len</a:t>
            </a:r>
            <a:r>
              <a:rPr lang="en-US" sz="2800" dirty="0" smtClean="0"/>
              <a:t> en s</a:t>
            </a:r>
            <a:r>
              <a:rPr lang="tr-TR" sz="2800" dirty="0" smtClean="0"/>
              <a:t>ı</a:t>
            </a:r>
            <a:r>
              <a:rPr lang="en-US" sz="2800" dirty="0" smtClean="0"/>
              <a:t>k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t</a:t>
            </a:r>
            <a:r>
              <a:rPr lang="tr-TR" sz="2800" dirty="0" smtClean="0"/>
              <a:t>ü</a:t>
            </a:r>
            <a:r>
              <a:rPr lang="en-US" sz="2800" dirty="0" smtClean="0"/>
              <a:t>r</a:t>
            </a:r>
            <a:r>
              <a:rPr lang="tr-TR" sz="2800" dirty="0" smtClean="0"/>
              <a:t>ü</a:t>
            </a:r>
            <a:r>
              <a:rPr lang="en-US" sz="2800" dirty="0" smtClean="0"/>
              <a:t>d</a:t>
            </a:r>
            <a:r>
              <a:rPr lang="tr-TR" sz="2800" dirty="0" smtClean="0"/>
              <a:t>ü</a:t>
            </a:r>
            <a:r>
              <a:rPr lang="en-US" sz="2800" dirty="0" smtClean="0"/>
              <a:t>r.</a:t>
            </a:r>
          </a:p>
          <a:p>
            <a:r>
              <a:rPr lang="en-US" sz="2800" dirty="0" smtClean="0"/>
              <a:t>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gibi</a:t>
            </a:r>
            <a:r>
              <a:rPr lang="en-US" sz="2800" dirty="0" smtClean="0"/>
              <a:t> </a:t>
            </a:r>
            <a:r>
              <a:rPr lang="en-US" sz="2800" dirty="0" err="1" smtClean="0"/>
              <a:t>multifakt</a:t>
            </a:r>
            <a:r>
              <a:rPr lang="tr-TR" sz="2800" dirty="0" smtClean="0"/>
              <a:t>ö</a:t>
            </a:r>
            <a:r>
              <a:rPr lang="en-US" sz="2800" dirty="0" err="1" smtClean="0"/>
              <a:t>ryel</a:t>
            </a:r>
            <a:r>
              <a:rPr lang="en-US" sz="2800" dirty="0" smtClean="0"/>
              <a:t> </a:t>
            </a:r>
            <a:r>
              <a:rPr lang="en-US" sz="2800" dirty="0" err="1" smtClean="0"/>
              <a:t>etiyolojiye</a:t>
            </a:r>
            <a:r>
              <a:rPr lang="en-US" sz="2800" dirty="0" smtClean="0"/>
              <a:t> </a:t>
            </a:r>
            <a:r>
              <a:rPr lang="en-US" sz="2800" dirty="0" err="1" smtClean="0"/>
              <a:t>sahiptir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Etiyolojide</a:t>
            </a:r>
            <a:r>
              <a:rPr lang="en-US" sz="2800" dirty="0" smtClean="0"/>
              <a:t> ve/ </a:t>
            </a:r>
            <a:r>
              <a:rPr lang="en-US" sz="2800" dirty="0" err="1" smtClean="0"/>
              <a:t>veya</a:t>
            </a:r>
            <a:r>
              <a:rPr lang="en-US" sz="2800" dirty="0" smtClean="0"/>
              <a:t> risk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rleri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, </a:t>
            </a:r>
            <a:r>
              <a:rPr lang="en-US" sz="2800" dirty="0" err="1" smtClean="0"/>
              <a:t>aile</a:t>
            </a:r>
            <a:r>
              <a:rPr lang="en-US" sz="2800" dirty="0" smtClean="0"/>
              <a:t> </a:t>
            </a:r>
            <a:r>
              <a:rPr lang="en-US" sz="2800" dirty="0" err="1" smtClean="0"/>
              <a:t>hikayesi</a:t>
            </a:r>
            <a:r>
              <a:rPr lang="en-US" sz="2800" dirty="0" smtClean="0"/>
              <a:t>, erken </a:t>
            </a:r>
            <a:r>
              <a:rPr lang="en-US" sz="2800" dirty="0" err="1" smtClean="0"/>
              <a:t>menaj</a:t>
            </a:r>
            <a:r>
              <a:rPr lang="en-US" sz="2800" dirty="0" smtClean="0"/>
              <a:t>( &lt;12 yas), </a:t>
            </a:r>
            <a:r>
              <a:rPr lang="en-US" sz="2800" dirty="0" err="1" smtClean="0"/>
              <a:t>ge</a:t>
            </a:r>
            <a:r>
              <a:rPr lang="tr-TR" sz="2800" dirty="0" smtClean="0"/>
              <a:t>ç</a:t>
            </a:r>
            <a:r>
              <a:rPr lang="en-US" sz="2800" dirty="0" smtClean="0"/>
              <a:t> menapoz(&gt;50 yas),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</a:t>
            </a:r>
            <a:r>
              <a:rPr lang="en-US" sz="2800" dirty="0" smtClean="0"/>
              <a:t>,  </a:t>
            </a:r>
            <a:r>
              <a:rPr lang="en-US" sz="2800" dirty="0" err="1" smtClean="0"/>
              <a:t>nulliparite</a:t>
            </a:r>
            <a:r>
              <a:rPr lang="en-US" sz="2800" dirty="0" smtClean="0"/>
              <a:t>, </a:t>
            </a:r>
            <a:r>
              <a:rPr lang="en-US" sz="2800" dirty="0" err="1" smtClean="0"/>
              <a:t>emzirmenin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olmamas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en-US" sz="2800" dirty="0" err="1" smtClean="0"/>
              <a:t>diyet</a:t>
            </a:r>
            <a:r>
              <a:rPr lang="en-US" sz="2800" dirty="0" smtClean="0"/>
              <a:t> ,  </a:t>
            </a:r>
            <a:r>
              <a:rPr lang="en-US" sz="2800" dirty="0" err="1" smtClean="0"/>
              <a:t>obezite</a:t>
            </a:r>
            <a:r>
              <a:rPr lang="en-US" sz="2800" dirty="0" smtClean="0"/>
              <a:t>, OKS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</a:t>
            </a:r>
            <a:r>
              <a:rPr lang="en-US" sz="2800" dirty="0" smtClean="0"/>
              <a:t>, </a:t>
            </a:r>
            <a:r>
              <a:rPr lang="en-US" sz="2800" dirty="0" err="1" smtClean="0"/>
              <a:t>endojen</a:t>
            </a:r>
            <a:r>
              <a:rPr lang="en-US" sz="2800" dirty="0" smtClean="0"/>
              <a:t> ve </a:t>
            </a:r>
            <a:r>
              <a:rPr lang="en-US" sz="2800" dirty="0" err="1" smtClean="0"/>
              <a:t>ekzojen</a:t>
            </a:r>
            <a:r>
              <a:rPr lang="en-US" sz="2800" dirty="0" smtClean="0"/>
              <a:t>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maruziyeti</a:t>
            </a:r>
            <a:r>
              <a:rPr lang="en-US" sz="2800" dirty="0" smtClean="0"/>
              <a:t> vs </a:t>
            </a:r>
            <a:r>
              <a:rPr lang="en-US" sz="2800" dirty="0" err="1" smtClean="0"/>
              <a:t>gibi</a:t>
            </a:r>
            <a:r>
              <a:rPr lang="en-US" sz="2800" dirty="0" smtClean="0"/>
              <a:t>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</a:t>
            </a:r>
            <a:r>
              <a:rPr lang="en-US" sz="2800" dirty="0" smtClean="0"/>
              <a:t> </a:t>
            </a:r>
            <a:r>
              <a:rPr lang="en-US" sz="2800" dirty="0" err="1" smtClean="0"/>
              <a:t>sayilabilmektedir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etkilerine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smtClean="0"/>
              <a:t>kin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endi</a:t>
            </a:r>
            <a:r>
              <a:rPr lang="tr-TR" sz="2800" dirty="0" smtClean="0"/>
              <a:t>ş</a:t>
            </a:r>
            <a:r>
              <a:rPr lang="en-US" sz="2800" dirty="0" err="1" smtClean="0"/>
              <a:t>eler</a:t>
            </a:r>
            <a:r>
              <a:rPr lang="en-US" sz="2800" dirty="0" smtClean="0"/>
              <a:t>,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hormonlar</a:t>
            </a:r>
            <a:r>
              <a:rPr lang="tr-TR" sz="2800" dirty="0" smtClean="0"/>
              <a:t>ı</a:t>
            </a:r>
            <a:r>
              <a:rPr lang="en-US" sz="2800" dirty="0" smtClean="0"/>
              <a:t>n,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geli</a:t>
            </a:r>
            <a:r>
              <a:rPr lang="tr-TR" sz="2800" dirty="0" smtClean="0"/>
              <a:t>ş</a:t>
            </a:r>
            <a:r>
              <a:rPr lang="en-US" sz="2800" dirty="0" smtClean="0"/>
              <a:t>me </a:t>
            </a:r>
            <a:r>
              <a:rPr lang="en-US" sz="2800" dirty="0" err="1" smtClean="0"/>
              <a:t>riski</a:t>
            </a:r>
            <a:r>
              <a:rPr lang="en-US" sz="2800" dirty="0" smtClean="0"/>
              <a:t> </a:t>
            </a:r>
            <a:r>
              <a:rPr lang="tr-TR" sz="2800" dirty="0" smtClean="0"/>
              <a:t>ü</a:t>
            </a:r>
            <a:r>
              <a:rPr lang="en-US" sz="2800" dirty="0" err="1" smtClean="0"/>
              <a:t>zerine</a:t>
            </a:r>
            <a:r>
              <a:rPr lang="en-US" sz="2800" dirty="0" smtClean="0"/>
              <a:t>, tan</a:t>
            </a:r>
            <a:r>
              <a:rPr lang="tr-TR" sz="2800" dirty="0" smtClean="0"/>
              <a:t>ı</a:t>
            </a:r>
            <a:r>
              <a:rPr lang="en-US" sz="2800" dirty="0" err="1" smtClean="0"/>
              <a:t>mlanm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etkileri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g</a:t>
            </a:r>
            <a:r>
              <a:rPr lang="tr-TR" sz="2800" dirty="0" smtClean="0"/>
              <a:t>ü</a:t>
            </a:r>
            <a:r>
              <a:rPr lang="en-US" sz="2800" dirty="0" err="1" smtClean="0"/>
              <a:t>ndeme</a:t>
            </a:r>
            <a:r>
              <a:rPr lang="en-US" sz="2800" dirty="0" smtClean="0"/>
              <a:t> </a:t>
            </a:r>
            <a:r>
              <a:rPr lang="en-US" sz="2800" dirty="0" err="1" smtClean="0"/>
              <a:t>gelmi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</a:t>
            </a:r>
            <a:r>
              <a:rPr lang="en-US" sz="1200" i="0" dirty="0"/>
              <a:t>Henderson BE, Ross RK, Judd HL et al. 1985 Do regular </a:t>
            </a:r>
            <a:r>
              <a:rPr lang="en-US" sz="1200" i="0" dirty="0" smtClean="0"/>
              <a:t>ovulatory cycles </a:t>
            </a:r>
            <a:r>
              <a:rPr lang="en-US" sz="1200" i="0" dirty="0"/>
              <a:t>increase breast cancer risk? Cancer 56, </a:t>
            </a:r>
            <a:r>
              <a:rPr lang="en-US" sz="1200" i="0" dirty="0" smtClean="0"/>
              <a:t>1206–1208  </a:t>
            </a:r>
            <a:r>
              <a:rPr lang="en-US" sz="1200" i="0" dirty="0" err="1" smtClean="0"/>
              <a:t>Parazzini</a:t>
            </a:r>
            <a:r>
              <a:rPr lang="en-US" sz="1200" i="0" dirty="0" smtClean="0"/>
              <a:t> </a:t>
            </a:r>
            <a:r>
              <a:rPr lang="en-US" sz="1200" i="0" dirty="0"/>
              <a:t>F, La </a:t>
            </a:r>
            <a:r>
              <a:rPr lang="en-US" sz="1200" i="0" dirty="0" err="1"/>
              <a:t>Vecchia</a:t>
            </a:r>
            <a:r>
              <a:rPr lang="en-US" sz="1200" i="0" dirty="0"/>
              <a:t> C, </a:t>
            </a:r>
            <a:r>
              <a:rPr lang="en-US" sz="1200" i="0" dirty="0" err="1"/>
              <a:t>Negri</a:t>
            </a:r>
            <a:r>
              <a:rPr lang="en-US" sz="1200" i="0" dirty="0"/>
              <a:t> E et al. 1993 Lifelong </a:t>
            </a:r>
            <a:r>
              <a:rPr lang="en-US" sz="1200" i="0" dirty="0" smtClean="0"/>
              <a:t>menstrual pattern </a:t>
            </a:r>
            <a:r>
              <a:rPr lang="en-US" sz="1200" i="0" dirty="0"/>
              <a:t>and risk of breast cancer. Oncology 50, 222–225  </a:t>
            </a:r>
            <a:r>
              <a:rPr lang="en-US" sz="1200" i="0" dirty="0" smtClean="0"/>
              <a:t>        </a:t>
            </a:r>
            <a:r>
              <a:rPr lang="en-US" sz="1200" i="0" dirty="0"/>
              <a:t>Louise Brinton, Long-term effects of </a:t>
            </a:r>
            <a:r>
              <a:rPr lang="en-US" sz="1200" i="0" dirty="0" smtClean="0"/>
              <a:t>ovulation-stimulating drugs </a:t>
            </a:r>
            <a:r>
              <a:rPr lang="en-US" sz="1200" i="0" dirty="0"/>
              <a:t>on cancer </a:t>
            </a:r>
            <a:r>
              <a:rPr lang="en-US" sz="1200" i="0" dirty="0" smtClean="0"/>
              <a:t>risk Vol </a:t>
            </a:r>
            <a:r>
              <a:rPr lang="en-US" sz="1200" i="0" dirty="0"/>
              <a:t>15. No 1. 2007 </a:t>
            </a:r>
            <a:r>
              <a:rPr lang="en-US" sz="1200" i="0" dirty="0" smtClean="0"/>
              <a:t>,38-44 RBM</a:t>
            </a:r>
            <a:r>
              <a:rPr lang="en-US" sz="2800" i="0" dirty="0" smtClean="0"/>
              <a:t>    </a:t>
            </a:r>
          </a:p>
          <a:p>
            <a:r>
              <a:rPr lang="en-US" sz="2800" i="0" dirty="0"/>
              <a:t>                                                                               </a:t>
            </a:r>
            <a:r>
              <a:rPr lang="en-US" sz="1400" i="0" dirty="0"/>
              <a:t>TJOD, 2015, Antalya</a:t>
            </a:r>
            <a:r>
              <a:rPr lang="en-US" sz="1400" i="0" dirty="0" smtClean="0"/>
              <a:t>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ı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1869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763000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ını</a:t>
            </a:r>
            <a:r>
              <a:rPr lang="en-US" sz="2800" dirty="0" smtClean="0"/>
              <a:t>n </a:t>
            </a:r>
            <a:r>
              <a:rPr lang="en-US" sz="2800" dirty="0" err="1" smtClean="0"/>
              <a:t>kullananlar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 meme </a:t>
            </a:r>
            <a:r>
              <a:rPr lang="en-US" sz="2800" dirty="0" err="1" smtClean="0"/>
              <a:t>kanserinin</a:t>
            </a:r>
            <a:r>
              <a:rPr lang="en-US" sz="2800" dirty="0" smtClean="0"/>
              <a:t> </a:t>
            </a:r>
            <a:r>
              <a:rPr lang="en-US" sz="2800" dirty="0" err="1" smtClean="0"/>
              <a:t>olustu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eden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tr-TR" sz="2800" dirty="0" smtClean="0"/>
              <a:t>ç</a:t>
            </a:r>
            <a:r>
              <a:rPr lang="en-US" sz="2800" dirty="0" smtClean="0"/>
              <a:t>ok </a:t>
            </a:r>
            <a:r>
              <a:rPr lang="en-US" sz="2800" dirty="0" err="1" smtClean="0"/>
              <a:t>klinik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 </a:t>
            </a:r>
            <a:r>
              <a:rPr lang="en-US" sz="2800" dirty="0" err="1" smtClean="0"/>
              <a:t>vard</a:t>
            </a:r>
            <a:r>
              <a:rPr lang="tr-TR" sz="2800" dirty="0" smtClean="0"/>
              <a:t>ı</a:t>
            </a:r>
            <a:r>
              <a:rPr lang="en-US" sz="2800" dirty="0" smtClean="0"/>
              <a:t>r.</a:t>
            </a:r>
            <a:r>
              <a:rPr lang="da-DK" sz="2800" dirty="0"/>
              <a:t> </a:t>
            </a:r>
            <a:r>
              <a:rPr lang="da-DK" sz="2800" dirty="0" smtClean="0"/>
              <a:t> </a:t>
            </a:r>
          </a:p>
          <a:p>
            <a:r>
              <a:rPr lang="da-DK" sz="1200" i="0" dirty="0" smtClean="0"/>
              <a:t> </a:t>
            </a:r>
            <a:r>
              <a:rPr lang="en-US" sz="1400" i="0" dirty="0" err="1" smtClean="0"/>
              <a:t>Arbour</a:t>
            </a:r>
            <a:r>
              <a:rPr lang="en-US" sz="1400" i="0" dirty="0" smtClean="0"/>
              <a:t> </a:t>
            </a:r>
            <a:r>
              <a:rPr lang="en-US" sz="1400" i="0" dirty="0"/>
              <a:t>L, </a:t>
            </a:r>
            <a:r>
              <a:rPr lang="en-US" sz="1400" i="0" dirty="0" err="1"/>
              <a:t>Narod</a:t>
            </a:r>
            <a:r>
              <a:rPr lang="en-US" sz="1400" i="0" dirty="0"/>
              <a:t> S, </a:t>
            </a:r>
            <a:r>
              <a:rPr lang="en-US" sz="1400" i="0" dirty="0" err="1"/>
              <a:t>Glendon</a:t>
            </a:r>
            <a:r>
              <a:rPr lang="en-US" sz="1400" i="0" dirty="0"/>
              <a:t> G et al. 1994 In-vitro </a:t>
            </a:r>
            <a:r>
              <a:rPr lang="en-US" sz="1400" i="0" dirty="0" err="1"/>
              <a:t>fertilisation</a:t>
            </a:r>
            <a:r>
              <a:rPr lang="en-US" sz="1400" i="0" dirty="0"/>
              <a:t> </a:t>
            </a:r>
            <a:r>
              <a:rPr lang="en-US" sz="1400" i="0" dirty="0" smtClean="0"/>
              <a:t>and family </a:t>
            </a:r>
            <a:r>
              <a:rPr lang="en-US" sz="1400" i="0" dirty="0"/>
              <a:t>history of breast cancer. Lancet 344, 610–611.</a:t>
            </a:r>
            <a:r>
              <a:rPr lang="da-DK" sz="1400" i="0" dirty="0" smtClean="0"/>
              <a:t>994</a:t>
            </a:r>
            <a:r>
              <a:rPr lang="da-DK" sz="1400" i="0" dirty="0"/>
              <a:t>; </a:t>
            </a:r>
            <a:r>
              <a:rPr lang="da-DK" sz="1400" i="0" dirty="0" smtClean="0"/>
              <a:t>      </a:t>
            </a:r>
            <a:r>
              <a:rPr lang="en-US" sz="1400" i="0" dirty="0" smtClean="0"/>
              <a:t>Brzezinski </a:t>
            </a:r>
            <a:r>
              <a:rPr lang="en-US" sz="1400" i="0" dirty="0"/>
              <a:t>A, </a:t>
            </a:r>
            <a:r>
              <a:rPr lang="en-US" sz="1400" i="0" dirty="0" err="1"/>
              <a:t>Peretz</a:t>
            </a:r>
            <a:r>
              <a:rPr lang="en-US" sz="1400" i="0" dirty="0"/>
              <a:t> T, </a:t>
            </a:r>
            <a:r>
              <a:rPr lang="en-US" sz="1400" i="0" dirty="0" err="1"/>
              <a:t>Mor</a:t>
            </a:r>
            <a:r>
              <a:rPr lang="en-US" sz="1400" i="0" dirty="0"/>
              <a:t>-Yosef S et al. 1994 Ovarian </a:t>
            </a:r>
            <a:r>
              <a:rPr lang="en-US" sz="1400" i="0" dirty="0" smtClean="0"/>
              <a:t>stimulation and </a:t>
            </a:r>
            <a:r>
              <a:rPr lang="en-US" sz="1400" i="0" dirty="0"/>
              <a:t>breast cancer: is there a link? Gynecologic Oncology </a:t>
            </a:r>
            <a:r>
              <a:rPr lang="en-US" sz="1400" i="0" dirty="0" smtClean="0"/>
              <a:t>52, 292–295.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da-DK" sz="1400" i="0" dirty="0" smtClean="0"/>
              <a:t> </a:t>
            </a:r>
            <a:r>
              <a:rPr lang="en-US" sz="1400" i="0" dirty="0" err="1"/>
              <a:t>Jourdain</a:t>
            </a:r>
            <a:r>
              <a:rPr lang="en-US" sz="1400" i="0" dirty="0"/>
              <a:t> O, Avril A, Mauriac L et al. 1996 Breast cancer and </a:t>
            </a:r>
            <a:r>
              <a:rPr lang="en-US" sz="1400" i="0" dirty="0" smtClean="0"/>
              <a:t>in-vitro fertilization</a:t>
            </a:r>
            <a:r>
              <a:rPr lang="en-US" sz="1400" i="0" dirty="0"/>
              <a:t>. About 32 cases. European Journal of </a:t>
            </a:r>
            <a:r>
              <a:rPr lang="en-US" sz="1400" i="0" dirty="0" smtClean="0"/>
              <a:t>Obstetrics, Gynecology</a:t>
            </a:r>
            <a:r>
              <a:rPr lang="en-US" sz="1400" i="0" dirty="0"/>
              <a:t>, and Reproductive Biology 67, 47–52.</a:t>
            </a:r>
            <a:endParaRPr lang="da-DK" sz="1400" i="0" dirty="0" smtClean="0"/>
          </a:p>
          <a:p>
            <a:r>
              <a:rPr lang="da-DK" sz="1400" i="0" dirty="0" smtClean="0"/>
              <a:t>Unkila-Kallio </a:t>
            </a:r>
            <a:r>
              <a:rPr lang="da-DK" sz="1400" i="0" dirty="0"/>
              <a:t>L, Leminen A, Tiitnen A et al. 1997 Malignant </a:t>
            </a:r>
            <a:r>
              <a:rPr lang="da-DK" sz="1400" i="0" dirty="0" smtClean="0"/>
              <a:t>tumors of </a:t>
            </a:r>
            <a:r>
              <a:rPr lang="da-DK" sz="1400" i="0" dirty="0"/>
              <a:t>the ovary or the breast in association with infertility: a report </a:t>
            </a:r>
            <a:r>
              <a:rPr lang="da-DK" sz="1400" i="0" dirty="0" smtClean="0"/>
              <a:t>of thirteen </a:t>
            </a:r>
            <a:r>
              <a:rPr lang="da-DK" sz="1400" i="0" dirty="0"/>
              <a:t>cases. Acta Obstetricia et Gynecologica Scandinavica </a:t>
            </a:r>
            <a:r>
              <a:rPr lang="da-DK" sz="1400" i="0" dirty="0" smtClean="0"/>
              <a:t>76, 177–181.</a:t>
            </a:r>
            <a:r>
              <a:rPr lang="en-US" sz="1400" i="0" dirty="0"/>
              <a:t> </a:t>
            </a:r>
            <a:r>
              <a:rPr lang="en-US" sz="1400" i="0" dirty="0" smtClean="0"/>
              <a:t>                                                                                                                Louise </a:t>
            </a:r>
            <a:r>
              <a:rPr lang="en-US" sz="1400" i="0" dirty="0"/>
              <a:t>Brinton, Long-term effects of ovulation-stimulating drugs on cancer risk Vol 15. No 1. 2007 ,38-44 </a:t>
            </a:r>
            <a:r>
              <a:rPr lang="en-US" sz="1400" i="0" dirty="0" smtClean="0"/>
              <a:t>RBM</a:t>
            </a:r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    TJOD, 2015, Antalya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FerTility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19236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838200"/>
            <a:ext cx="8077200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Ayr</a:t>
            </a:r>
            <a:r>
              <a:rPr lang="tr-TR" sz="2800" dirty="0" smtClean="0"/>
              <a:t>ı</a:t>
            </a:r>
            <a:r>
              <a:rPr lang="en-US" sz="2800" dirty="0" smtClean="0"/>
              <a:t>ca, </a:t>
            </a:r>
            <a:r>
              <a:rPr lang="en-US" sz="2800" dirty="0" err="1" smtClean="0"/>
              <a:t>hastalara</a:t>
            </a:r>
            <a:r>
              <a:rPr lang="en-US" sz="2800" dirty="0" smtClean="0"/>
              <a:t> ait, </a:t>
            </a:r>
            <a:r>
              <a:rPr lang="en-US" sz="2800" dirty="0" err="1" smtClean="0"/>
              <a:t>kar</a:t>
            </a:r>
            <a:r>
              <a:rPr lang="tr-TR" sz="2800" dirty="0" smtClean="0"/>
              <a:t>ış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smtClean="0"/>
              <a:t>c</a:t>
            </a:r>
            <a:r>
              <a:rPr lang="tr-TR" sz="2800" dirty="0" smtClean="0"/>
              <a:t>ı</a:t>
            </a:r>
            <a:r>
              <a:rPr lang="en-US" sz="2800" dirty="0" smtClean="0"/>
              <a:t> ve </a:t>
            </a:r>
            <a:r>
              <a:rPr lang="en-US" sz="2800" dirty="0" err="1" smtClean="0"/>
              <a:t>etkileyici</a:t>
            </a:r>
            <a:r>
              <a:rPr lang="en-US" sz="2800" dirty="0" smtClean="0"/>
              <a:t> 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rlerin</a:t>
            </a:r>
            <a:r>
              <a:rPr lang="en-US" sz="2800" dirty="0" smtClean="0"/>
              <a:t> ( az do</a:t>
            </a:r>
            <a:r>
              <a:rPr lang="tr-TR" sz="2800" dirty="0" smtClean="0"/>
              <a:t>ğ</a:t>
            </a:r>
            <a:r>
              <a:rPr lang="en-US" sz="2800" dirty="0" smtClean="0"/>
              <a:t>um </a:t>
            </a:r>
            <a:r>
              <a:rPr lang="en-US" sz="2800" dirty="0" err="1" smtClean="0"/>
              <a:t>yapma</a:t>
            </a:r>
            <a:r>
              <a:rPr lang="en-US" sz="2800" dirty="0" smtClean="0"/>
              <a:t> yada </a:t>
            </a:r>
            <a:r>
              <a:rPr lang="en-US" sz="2800" dirty="0" err="1" smtClean="0"/>
              <a:t>yapmama</a:t>
            </a:r>
            <a:r>
              <a:rPr lang="en-US" sz="2800" dirty="0" smtClean="0"/>
              <a:t>(</a:t>
            </a:r>
            <a:r>
              <a:rPr lang="en-US" sz="2800" dirty="0" err="1" smtClean="0"/>
              <a:t>nulliparite</a:t>
            </a:r>
            <a:r>
              <a:rPr lang="en-US" sz="2800" dirty="0" smtClean="0"/>
              <a:t>), </a:t>
            </a:r>
            <a:r>
              <a:rPr lang="en-US" sz="2800" dirty="0" err="1" smtClean="0"/>
              <a:t>infertilitenin</a:t>
            </a:r>
            <a:r>
              <a:rPr lang="en-US" sz="2800" dirty="0" smtClean="0"/>
              <a:t> </a:t>
            </a:r>
            <a:r>
              <a:rPr lang="en-US" sz="2800" dirty="0" err="1" smtClean="0"/>
              <a:t>kendisi</a:t>
            </a:r>
            <a:r>
              <a:rPr lang="en-US" sz="2800" dirty="0" smtClean="0"/>
              <a:t> ve/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nedeni</a:t>
            </a:r>
            <a:r>
              <a:rPr lang="en-US" sz="2800" dirty="0" smtClean="0"/>
              <a:t>, </a:t>
            </a:r>
            <a:r>
              <a:rPr lang="en-US" sz="2800" dirty="0" err="1" smtClean="0"/>
              <a:t>emzirme</a:t>
            </a:r>
            <a:r>
              <a:rPr lang="en-US" sz="2800" dirty="0" smtClean="0"/>
              <a:t>/</a:t>
            </a:r>
            <a:r>
              <a:rPr lang="en-US" sz="2800" dirty="0" err="1" smtClean="0"/>
              <a:t>emzirmeme</a:t>
            </a:r>
            <a:r>
              <a:rPr lang="en-US" sz="2800" dirty="0" smtClean="0"/>
              <a:t>, 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, </a:t>
            </a:r>
            <a:r>
              <a:rPr lang="en-US" sz="2800" dirty="0" err="1" smtClean="0"/>
              <a:t>ailesel</a:t>
            </a:r>
            <a:r>
              <a:rPr lang="en-US" sz="2800" dirty="0" smtClean="0"/>
              <a:t>,</a:t>
            </a:r>
            <a:r>
              <a:rPr lang="tr-TR" sz="2800" dirty="0" smtClean="0"/>
              <a:t>ç</a:t>
            </a:r>
            <a:r>
              <a:rPr lang="en-US" sz="2800" dirty="0" err="1" smtClean="0"/>
              <a:t>evresel</a:t>
            </a:r>
            <a:r>
              <a:rPr lang="en-US" sz="2800" dirty="0" smtClean="0"/>
              <a:t> ve </a:t>
            </a:r>
            <a:r>
              <a:rPr lang="en-US" sz="2800" dirty="0" err="1" smtClean="0"/>
              <a:t>besinsel</a:t>
            </a:r>
            <a:r>
              <a:rPr lang="en-US" sz="2800" dirty="0" smtClean="0"/>
              <a:t> )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rlerin</a:t>
            </a:r>
            <a:r>
              <a:rPr lang="en-US" sz="2800" dirty="0" smtClean="0"/>
              <a:t> </a:t>
            </a:r>
            <a:r>
              <a:rPr lang="en-US" sz="2800" dirty="0" err="1" smtClean="0"/>
              <a:t>yeterince</a:t>
            </a:r>
            <a:r>
              <a:rPr lang="en-US" sz="2800" dirty="0" smtClean="0"/>
              <a:t> </a:t>
            </a:r>
            <a:r>
              <a:rPr lang="en-US" sz="2800" dirty="0" err="1" smtClean="0"/>
              <a:t>sorgulanmas</a:t>
            </a:r>
            <a:r>
              <a:rPr lang="tr-TR" sz="2800" dirty="0" smtClean="0"/>
              <a:t>ı</a:t>
            </a:r>
            <a:r>
              <a:rPr lang="en-US" sz="2800" dirty="0" smtClean="0"/>
              <a:t>nda  ve </a:t>
            </a:r>
            <a:r>
              <a:rPr lang="en-US" sz="2800" dirty="0" err="1" smtClean="0"/>
              <a:t>tesbitinde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zorluklarda</a:t>
            </a:r>
            <a:r>
              <a:rPr lang="en-US" sz="2800" dirty="0" smtClean="0"/>
              <a:t> </a:t>
            </a:r>
            <a:r>
              <a:rPr lang="en-US" sz="2800" dirty="0" err="1" smtClean="0"/>
              <a:t>sonu</a:t>
            </a:r>
            <a:r>
              <a:rPr lang="tr-TR" sz="2800" dirty="0" smtClean="0"/>
              <a:t>ç</a:t>
            </a:r>
            <a:r>
              <a:rPr lang="en-US" sz="2800" dirty="0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n (ila</a:t>
            </a:r>
            <a:r>
              <a:rPr lang="tr-TR" sz="2800" dirty="0" smtClean="0"/>
              <a:t>ç</a:t>
            </a:r>
            <a:r>
              <a:rPr lang="en-US" sz="2800" dirty="0" smtClean="0"/>
              <a:t>-</a:t>
            </a:r>
            <a:r>
              <a:rPr lang="en-US" sz="2800" dirty="0" err="1" smtClean="0"/>
              <a:t>kanser</a:t>
            </a:r>
            <a:r>
              <a:rPr lang="en-US" sz="2800" dirty="0" smtClean="0"/>
              <a:t>)de</a:t>
            </a:r>
            <a:r>
              <a:rPr lang="tr-TR" sz="2800" dirty="0" smtClean="0"/>
              <a:t>ğ</a:t>
            </a:r>
            <a:r>
              <a:rPr lang="en-US" sz="2800" dirty="0" err="1" smtClean="0"/>
              <a:t>erlendirilmesinde</a:t>
            </a:r>
            <a:r>
              <a:rPr lang="en-US" sz="2800" dirty="0" smtClean="0"/>
              <a:t> cal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malara</a:t>
            </a:r>
            <a:r>
              <a:rPr lang="en-US" sz="2800" dirty="0" smtClean="0"/>
              <a:t> ait di</a:t>
            </a:r>
            <a:r>
              <a:rPr lang="tr-TR" sz="2800" dirty="0" smtClean="0"/>
              <a:t>ğ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limitasyonlar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err="1" smtClean="0"/>
              <a:t>lmaktad</a:t>
            </a:r>
            <a:r>
              <a:rPr lang="tr-TR" sz="2800" dirty="0" smtClean="0"/>
              <a:t>ı</a:t>
            </a:r>
            <a:r>
              <a:rPr lang="en-US" sz="2800" dirty="0" smtClean="0"/>
              <a:t>r.   </a:t>
            </a:r>
          </a:p>
          <a:p>
            <a:r>
              <a:rPr lang="en-US" sz="2800" dirty="0" smtClean="0"/>
              <a:t>Vaka kontrol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sonu</a:t>
            </a:r>
            <a:r>
              <a:rPr lang="tr-TR" sz="2800" dirty="0" smtClean="0"/>
              <a:t>ç</a:t>
            </a:r>
            <a:r>
              <a:rPr lang="en-US" sz="2800" dirty="0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en-US" sz="2800" dirty="0" err="1" smtClean="0"/>
              <a:t>ger</a:t>
            </a:r>
            <a:r>
              <a:rPr lang="tr-TR" sz="2800" dirty="0" smtClean="0"/>
              <a:t>ç</a:t>
            </a:r>
            <a:r>
              <a:rPr lang="en-US" sz="2800" dirty="0" err="1" smtClean="0"/>
              <a:t>ekte</a:t>
            </a:r>
            <a:r>
              <a:rPr lang="en-US" sz="2800" dirty="0" smtClean="0"/>
              <a:t>, hasta </a:t>
            </a:r>
            <a:r>
              <a:rPr lang="tr-TR" sz="2800" dirty="0" smtClean="0"/>
              <a:t>ö</a:t>
            </a:r>
            <a:r>
              <a:rPr lang="en-US" sz="2800" dirty="0" err="1" smtClean="0"/>
              <a:t>yk</a:t>
            </a:r>
            <a:r>
              <a:rPr lang="tr-TR" sz="2800" dirty="0" smtClean="0"/>
              <a:t>ü</a:t>
            </a:r>
            <a:r>
              <a:rPr lang="en-US" sz="2800" dirty="0" smtClean="0"/>
              <a:t>s</a:t>
            </a:r>
            <a:r>
              <a:rPr lang="tr-TR" sz="2800" dirty="0" smtClean="0"/>
              <a:t>ü</a:t>
            </a:r>
            <a:r>
              <a:rPr lang="en-US" sz="2800" dirty="0" smtClean="0"/>
              <a:t>ne </a:t>
            </a:r>
            <a:r>
              <a:rPr lang="en-US" sz="2800" dirty="0" err="1" smtClean="0"/>
              <a:t>dayal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tr-TR" sz="2800" dirty="0" smtClean="0"/>
              <a:t>ö</a:t>
            </a:r>
            <a:r>
              <a:rPr lang="en-US" sz="2800" dirty="0" err="1" smtClean="0"/>
              <a:t>nceden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lan ila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bilgileri</a:t>
            </a:r>
            <a:r>
              <a:rPr lang="en-US" sz="2800" dirty="0" smtClean="0"/>
              <a:t> ile 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err="1" smtClean="0"/>
              <a:t>rl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en-US" sz="3000" dirty="0" smtClean="0"/>
              <a:t>.                                                                                     </a:t>
            </a:r>
            <a:endParaRPr lang="en-US" sz="3000" i="1" dirty="0" smtClean="0"/>
          </a:p>
          <a:p>
            <a:pPr lvl="8"/>
            <a:endParaRPr lang="en-US" sz="1300" dirty="0" smtClean="0"/>
          </a:p>
          <a:p>
            <a:pPr lvl="8"/>
            <a:endParaRPr lang="en-US" sz="1300" dirty="0"/>
          </a:p>
          <a:p>
            <a:pPr lvl="8"/>
            <a:r>
              <a:rPr lang="en-US" sz="1300" dirty="0" smtClean="0"/>
              <a:t>                       	</a:t>
            </a:r>
            <a:r>
              <a:rPr lang="en-US" sz="1400" dirty="0" smtClean="0"/>
              <a:t>      </a:t>
            </a:r>
            <a:r>
              <a:rPr lang="en-US" sz="1400" dirty="0"/>
              <a:t>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11933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839200" cy="6172200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Ç</a:t>
            </a:r>
            <a:r>
              <a:rPr lang="en-US" sz="2800" dirty="0" smtClean="0"/>
              <a:t>ok say</a:t>
            </a:r>
            <a:r>
              <a:rPr lang="tr-TR" sz="2800" dirty="0" smtClean="0"/>
              <a:t>ı</a:t>
            </a:r>
            <a:r>
              <a:rPr lang="en-US" sz="2800" dirty="0" smtClean="0"/>
              <a:t>da </a:t>
            </a:r>
            <a:r>
              <a:rPr lang="en-US" sz="2800" dirty="0" err="1"/>
              <a:t>kohort</a:t>
            </a:r>
            <a:r>
              <a:rPr lang="en-US" sz="2800" dirty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; </a:t>
            </a:r>
          </a:p>
          <a:p>
            <a:r>
              <a:rPr lang="en-US" sz="1200" i="0" dirty="0" smtClean="0"/>
              <a:t> Ron </a:t>
            </a:r>
            <a:r>
              <a:rPr lang="en-US" sz="1200" i="0" dirty="0"/>
              <a:t>E, </a:t>
            </a:r>
            <a:r>
              <a:rPr lang="en-US" sz="1200" i="0" dirty="0" err="1"/>
              <a:t>Lunenfeld</a:t>
            </a:r>
            <a:r>
              <a:rPr lang="en-US" sz="1200" i="0" dirty="0"/>
              <a:t> B, </a:t>
            </a:r>
            <a:r>
              <a:rPr lang="en-US" sz="1200" i="0" dirty="0" err="1"/>
              <a:t>Menczer</a:t>
            </a:r>
            <a:r>
              <a:rPr lang="en-US" sz="1200" i="0" dirty="0"/>
              <a:t> J et al. 1987 Cancer incidence in a cohort of infertile women. American Journal of Epidemiology 125, 780–790.                                                                                                                                                                                                                                                                          Venn A, Watson L, </a:t>
            </a:r>
            <a:r>
              <a:rPr lang="en-US" sz="1200" i="0" dirty="0" err="1"/>
              <a:t>Bruinsma</a:t>
            </a:r>
            <a:r>
              <a:rPr lang="en-US" sz="1200" i="0" dirty="0"/>
              <a:t> F et al. 1999 Risk of cancer after use of fertility drugs with in-vitro </a:t>
            </a:r>
            <a:r>
              <a:rPr lang="en-US" sz="1200" i="0" dirty="0" err="1"/>
              <a:t>fertilisation</a:t>
            </a:r>
            <a:r>
              <a:rPr lang="en-US" sz="1200" i="0" dirty="0"/>
              <a:t>. Lancet 354, 1586–1590    Venn A, Watson L, Lumley J et al. 1995 Breast and ovarian cancer incidence after infertility and in-vitro </a:t>
            </a:r>
            <a:r>
              <a:rPr lang="en-US" sz="1200" i="0" dirty="0" err="1"/>
              <a:t>fertilisation</a:t>
            </a:r>
            <a:r>
              <a:rPr lang="en-US" sz="1200" i="0" dirty="0"/>
              <a:t>. Lancet 346, 995–1000.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i="0" dirty="0" err="1"/>
              <a:t>Modan</a:t>
            </a:r>
            <a:r>
              <a:rPr lang="en-US" sz="1200" i="0" dirty="0"/>
              <a:t> B, Ron E, Lerner-</a:t>
            </a:r>
            <a:r>
              <a:rPr lang="en-US" sz="1200" i="0" dirty="0" err="1"/>
              <a:t>Geva</a:t>
            </a:r>
            <a:r>
              <a:rPr lang="en-US" sz="1200" i="0" dirty="0"/>
              <a:t> L et al. 1998 Cancer incidence in a cohort of infertile women. American Journal of Epidemiology 147, 1038–1042.                                                                                                                                                                                                                                                        Doyle P, Maconochie N, </a:t>
            </a:r>
            <a:r>
              <a:rPr lang="en-US" sz="1200" i="0" dirty="0" err="1"/>
              <a:t>Beral</a:t>
            </a:r>
            <a:r>
              <a:rPr lang="en-US" sz="1200" i="0" dirty="0"/>
              <a:t> V et al. 2002 Cancer incidence following treatment for infertility at a clinic in the UK. Human Reproduction 17, 2209–2213.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i="0" dirty="0" err="1"/>
              <a:t>Klip</a:t>
            </a:r>
            <a:r>
              <a:rPr lang="en-US" sz="1200" i="0" dirty="0"/>
              <a:t> H, Burger C, van </a:t>
            </a:r>
            <a:r>
              <a:rPr lang="en-US" sz="1200" i="0" dirty="0" err="1"/>
              <a:t>Leeuwen</a:t>
            </a:r>
            <a:r>
              <a:rPr lang="en-US" sz="1200" i="0" dirty="0"/>
              <a:t> F et al. 2002 Risk of hormone-related cancers after ovarian stimulation for in-vitro </a:t>
            </a:r>
            <a:r>
              <a:rPr lang="en-US" sz="1200" i="0" dirty="0" err="1"/>
              <a:t>fertilisation</a:t>
            </a:r>
            <a:r>
              <a:rPr lang="en-US" sz="1200" i="0" dirty="0"/>
              <a:t> in a cohort of 25,152 women, </a:t>
            </a:r>
            <a:r>
              <a:rPr lang="en-US" sz="1200" i="0" dirty="0" err="1"/>
              <a:t>PrintPartners</a:t>
            </a:r>
            <a:r>
              <a:rPr lang="en-US" sz="1200" i="0" dirty="0"/>
              <a:t> </a:t>
            </a:r>
            <a:r>
              <a:rPr lang="en-US" sz="1200" i="0" dirty="0" err="1"/>
              <a:t>Ipskamp</a:t>
            </a:r>
            <a:r>
              <a:rPr lang="en-US" sz="1200" i="0" dirty="0"/>
              <a:t> BV, </a:t>
            </a:r>
            <a:r>
              <a:rPr lang="en-US" sz="1200" i="0" dirty="0" err="1"/>
              <a:t>Enschede</a:t>
            </a:r>
            <a:r>
              <a:rPr lang="en-US" sz="1200" i="0" dirty="0"/>
              <a:t>, the Netherlands. pp. </a:t>
            </a:r>
            <a:r>
              <a:rPr lang="en-US" sz="1200" i="0" dirty="0" smtClean="0"/>
              <a:t>27                                                                                                        Lerner-</a:t>
            </a:r>
            <a:r>
              <a:rPr lang="en-US" sz="1200" i="0" dirty="0" err="1" smtClean="0"/>
              <a:t>Geva</a:t>
            </a:r>
            <a:r>
              <a:rPr lang="en-US" sz="1200" i="0" dirty="0" smtClean="0"/>
              <a:t> </a:t>
            </a:r>
            <a:r>
              <a:rPr lang="en-US" sz="1200" i="0" dirty="0"/>
              <a:t>L, </a:t>
            </a:r>
            <a:r>
              <a:rPr lang="en-US" sz="1200" i="0" dirty="0" err="1"/>
              <a:t>Keinan-Boker</a:t>
            </a:r>
            <a:r>
              <a:rPr lang="en-US" sz="1200" i="0" dirty="0"/>
              <a:t> L, Blumstein T et al. 2006 </a:t>
            </a:r>
            <a:r>
              <a:rPr lang="en-US" sz="1200" i="0" dirty="0" smtClean="0"/>
              <a:t>Infertility, Ovulation </a:t>
            </a:r>
            <a:r>
              <a:rPr lang="en-US" sz="1200" i="0" dirty="0"/>
              <a:t>Induction Treatments and the Incidence of </a:t>
            </a:r>
            <a:r>
              <a:rPr lang="en-US" sz="1200" i="0" dirty="0" smtClean="0"/>
              <a:t>Breast Cancer-a </a:t>
            </a:r>
            <a:r>
              <a:rPr lang="en-US" sz="1200" i="0" dirty="0"/>
              <a:t>Historical Prospective Cohort of Israeli Women. </a:t>
            </a:r>
            <a:r>
              <a:rPr lang="en-US" sz="1200" i="0" dirty="0" smtClean="0"/>
              <a:t>Breast Cancer </a:t>
            </a:r>
            <a:r>
              <a:rPr lang="en-US" sz="1200" i="0" dirty="0"/>
              <a:t>Research and Treatment 100, </a:t>
            </a:r>
            <a:r>
              <a:rPr lang="en-US" sz="1200" i="0" dirty="0" smtClean="0"/>
              <a:t>201–212.                                               Lerner-</a:t>
            </a:r>
            <a:r>
              <a:rPr lang="en-US" sz="1200" i="0" dirty="0" err="1" smtClean="0"/>
              <a:t>Geva</a:t>
            </a:r>
            <a:r>
              <a:rPr lang="en-US" sz="1200" i="0" dirty="0" smtClean="0"/>
              <a:t> </a:t>
            </a:r>
            <a:r>
              <a:rPr lang="en-US" sz="1200" i="0" dirty="0"/>
              <a:t>L, </a:t>
            </a:r>
            <a:r>
              <a:rPr lang="en-US" sz="1200" i="0" dirty="0" err="1"/>
              <a:t>Geva</a:t>
            </a:r>
            <a:r>
              <a:rPr lang="en-US" sz="1200" i="0" dirty="0"/>
              <a:t> E, Lessing JB et al. 2003 The </a:t>
            </a:r>
            <a:r>
              <a:rPr lang="en-US" sz="1200" i="0" dirty="0" smtClean="0"/>
              <a:t>possible association </a:t>
            </a:r>
            <a:r>
              <a:rPr lang="en-US" sz="1200" i="0" dirty="0"/>
              <a:t>between in-vitro fertilization treatments and </a:t>
            </a:r>
            <a:r>
              <a:rPr lang="en-US" sz="1200" i="0" dirty="0" smtClean="0"/>
              <a:t>cancer development</a:t>
            </a:r>
            <a:r>
              <a:rPr lang="en-US" sz="1200" i="0" dirty="0"/>
              <a:t>. International Journal of Gynecological Cancer </a:t>
            </a:r>
            <a:r>
              <a:rPr lang="en-US" sz="1200" i="0" dirty="0" smtClean="0"/>
              <a:t>13, 23–27</a:t>
            </a:r>
            <a:r>
              <a:rPr lang="en-US" sz="1200" i="0" dirty="0"/>
              <a:t>.</a:t>
            </a:r>
          </a:p>
          <a:p>
            <a:r>
              <a:rPr lang="en-US" sz="2800" dirty="0" smtClean="0"/>
              <a:t>Ve case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;                                                                                   </a:t>
            </a:r>
            <a:r>
              <a:rPr lang="en-US" sz="1200" i="0" dirty="0"/>
              <a:t>Braga C, </a:t>
            </a:r>
            <a:r>
              <a:rPr lang="en-US" sz="1200" i="0" dirty="0" err="1"/>
              <a:t>Negri</a:t>
            </a:r>
            <a:r>
              <a:rPr lang="en-US" sz="1200" i="0" dirty="0"/>
              <a:t> E, La </a:t>
            </a:r>
            <a:r>
              <a:rPr lang="en-US" sz="1200" i="0" dirty="0" err="1"/>
              <a:t>Vecchia</a:t>
            </a:r>
            <a:r>
              <a:rPr lang="en-US" sz="1200" i="0" dirty="0"/>
              <a:t> C et al. 1996 Fertility treatment and </a:t>
            </a:r>
            <a:r>
              <a:rPr lang="en-US" sz="1200" i="0" dirty="0" smtClean="0"/>
              <a:t>risk of </a:t>
            </a:r>
            <a:r>
              <a:rPr lang="en-US" sz="1200" i="0" dirty="0"/>
              <a:t>breast cancer. Human Reproduction 11, </a:t>
            </a:r>
            <a:r>
              <a:rPr lang="en-US" sz="1200" i="0" dirty="0" smtClean="0"/>
              <a:t>300–303.           Brinton </a:t>
            </a:r>
            <a:r>
              <a:rPr lang="en-US" sz="1200" i="0" dirty="0"/>
              <a:t>LA, </a:t>
            </a:r>
            <a:r>
              <a:rPr lang="en-US" sz="1200" i="0" dirty="0" err="1"/>
              <a:t>Scoccia</a:t>
            </a:r>
            <a:r>
              <a:rPr lang="en-US" sz="1200" i="0" dirty="0"/>
              <a:t> B, </a:t>
            </a:r>
            <a:r>
              <a:rPr lang="en-US" sz="1200" i="0" dirty="0" err="1"/>
              <a:t>Moghissi</a:t>
            </a:r>
            <a:r>
              <a:rPr lang="en-US" sz="1200" i="0" dirty="0"/>
              <a:t> KS et al. 2004b Breast cancer </a:t>
            </a:r>
            <a:r>
              <a:rPr lang="en-US" sz="1200" i="0" dirty="0" smtClean="0"/>
              <a:t>risk associated </a:t>
            </a:r>
            <a:r>
              <a:rPr lang="en-US" sz="1200" i="0" dirty="0"/>
              <a:t>with ovulation-stimulating drugs. </a:t>
            </a:r>
            <a:r>
              <a:rPr lang="en-US" sz="1200" i="0" dirty="0" smtClean="0"/>
              <a:t>Human reproduction 19</a:t>
            </a:r>
            <a:r>
              <a:rPr lang="en-US" sz="1200" i="0" dirty="0"/>
              <a:t>, 2005–2013. </a:t>
            </a:r>
            <a:r>
              <a:rPr lang="en-US" sz="1200" i="0" dirty="0" smtClean="0"/>
              <a:t>                                                                                                                                                                                                                  Weiss </a:t>
            </a:r>
            <a:r>
              <a:rPr lang="en-US" sz="1200" i="0" dirty="0"/>
              <a:t>HA, </a:t>
            </a:r>
            <a:r>
              <a:rPr lang="en-US" sz="1200" i="0" dirty="0" err="1"/>
              <a:t>Troisi</a:t>
            </a:r>
            <a:r>
              <a:rPr lang="en-US" sz="1200" i="0" dirty="0"/>
              <a:t> R, </a:t>
            </a:r>
            <a:r>
              <a:rPr lang="en-US" sz="1200" i="0" dirty="0" err="1"/>
              <a:t>Rossing</a:t>
            </a:r>
            <a:r>
              <a:rPr lang="en-US" sz="1200" i="0" dirty="0"/>
              <a:t> MA et al. 1998 Fertility problems </a:t>
            </a:r>
            <a:r>
              <a:rPr lang="en-US" sz="1200" i="0" dirty="0" smtClean="0"/>
              <a:t>and breast </a:t>
            </a:r>
            <a:r>
              <a:rPr lang="en-US" sz="1200" i="0" dirty="0"/>
              <a:t>cancer risk in young women: a case–control study in </a:t>
            </a:r>
            <a:r>
              <a:rPr lang="en-US" sz="1200" i="0" dirty="0" smtClean="0"/>
              <a:t>the United </a:t>
            </a:r>
            <a:r>
              <a:rPr lang="en-US" sz="1200" i="0" dirty="0"/>
              <a:t>States. Cancer Causes and Control 9, 331–339. </a:t>
            </a:r>
            <a:r>
              <a:rPr lang="en-US" sz="1200" i="0" dirty="0" smtClean="0"/>
              <a:t>                                                                                                                                                                     Ricci </a:t>
            </a:r>
            <a:r>
              <a:rPr lang="en-US" sz="1200" i="0" dirty="0"/>
              <a:t>E, </a:t>
            </a:r>
            <a:r>
              <a:rPr lang="en-US" sz="1200" i="0" dirty="0" err="1"/>
              <a:t>Parazzini</a:t>
            </a:r>
            <a:r>
              <a:rPr lang="en-US" sz="1200" i="0" dirty="0"/>
              <a:t> F, </a:t>
            </a:r>
            <a:r>
              <a:rPr lang="en-US" sz="1200" i="0" dirty="0" err="1"/>
              <a:t>Negri</a:t>
            </a:r>
            <a:r>
              <a:rPr lang="en-US" sz="1200" i="0" dirty="0"/>
              <a:t> E et al. 1999 Fertility drugs and the risk </a:t>
            </a:r>
            <a:r>
              <a:rPr lang="en-US" sz="1200" i="0" dirty="0" smtClean="0"/>
              <a:t>of breast </a:t>
            </a:r>
            <a:r>
              <a:rPr lang="en-US" sz="1200" i="0" dirty="0"/>
              <a:t>cancer. Human Reproduction 14, </a:t>
            </a:r>
            <a:r>
              <a:rPr lang="en-US" sz="1200" i="0" dirty="0" smtClean="0"/>
              <a:t>1653–1655.</a:t>
            </a:r>
          </a:p>
          <a:p>
            <a:endParaRPr lang="en-US" sz="1200" i="0" dirty="0"/>
          </a:p>
          <a:p>
            <a:endParaRPr lang="en-US" sz="1200" i="0" dirty="0" smtClean="0"/>
          </a:p>
          <a:p>
            <a:r>
              <a:rPr lang="en-US" sz="2800" dirty="0" smtClean="0"/>
              <a:t>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riski ve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belirgin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</a:t>
            </a:r>
          </a:p>
          <a:p>
            <a:r>
              <a:rPr lang="en-US" sz="1500" dirty="0"/>
              <a:t>                                                                               </a:t>
            </a:r>
            <a:r>
              <a:rPr lang="en-US" sz="1500" dirty="0" smtClean="0"/>
              <a:t>                                                                                                                                                                                               							TJOD</a:t>
            </a:r>
            <a:r>
              <a:rPr lang="en-US" sz="1500" dirty="0"/>
              <a:t>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" y="0"/>
            <a:ext cx="912876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5366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763000" cy="6172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Ancak</a:t>
            </a:r>
            <a:r>
              <a:rPr lang="en-US" sz="2800" dirty="0" smtClean="0"/>
              <a:t>,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tr-TR" sz="2800" dirty="0" smtClean="0"/>
              <a:t>ç</a:t>
            </a:r>
            <a:r>
              <a:rPr lang="en-US" sz="2800" dirty="0" smtClean="0"/>
              <a:t>o</a:t>
            </a:r>
            <a:r>
              <a:rPr lang="tr-TR" sz="2800" dirty="0" smtClean="0"/>
              <a:t>ğ</a:t>
            </a:r>
            <a:r>
              <a:rPr lang="en-US" sz="2800" dirty="0" err="1" smtClean="0"/>
              <a:t>unda</a:t>
            </a:r>
            <a:r>
              <a:rPr lang="en-US" sz="2800" dirty="0" smtClean="0"/>
              <a:t>,  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err="1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olmas</a:t>
            </a:r>
            <a:r>
              <a:rPr lang="tr-TR" sz="2800" dirty="0" smtClean="0"/>
              <a:t>ı</a:t>
            </a:r>
            <a:r>
              <a:rPr lang="en-US" sz="2800" dirty="0" smtClean="0"/>
              <a:t>,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smtClean="0"/>
              <a:t> t</a:t>
            </a:r>
            <a:r>
              <a:rPr lang="tr-TR" sz="2800" dirty="0" smtClean="0"/>
              <a:t>ürü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</a:t>
            </a:r>
            <a:r>
              <a:rPr lang="en-US" sz="2800" dirty="0" smtClean="0"/>
              <a:t> </a:t>
            </a:r>
            <a:r>
              <a:rPr lang="en-US" sz="2800" dirty="0" err="1" smtClean="0"/>
              <a:t>bilgilerinin</a:t>
            </a:r>
            <a:r>
              <a:rPr lang="en-US" sz="2800" dirty="0" smtClean="0"/>
              <a:t> </a:t>
            </a:r>
            <a:r>
              <a:rPr lang="en-US" sz="2800" dirty="0" err="1" smtClean="0"/>
              <a:t>yetersizli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iyi</a:t>
            </a:r>
            <a:r>
              <a:rPr lang="en-US" sz="2800" dirty="0" smtClean="0"/>
              <a:t> </a:t>
            </a:r>
            <a:r>
              <a:rPr lang="en-US" sz="2800" dirty="0" err="1" smtClean="0"/>
              <a:t>bilinen</a:t>
            </a:r>
            <a:r>
              <a:rPr lang="en-US" sz="2800" dirty="0" smtClean="0"/>
              <a:t> </a:t>
            </a:r>
            <a:r>
              <a:rPr lang="en-US" sz="2800" dirty="0" err="1" smtClean="0"/>
              <a:t>reprod</a:t>
            </a:r>
            <a:r>
              <a:rPr lang="tr-TR" sz="2800" dirty="0" smtClean="0"/>
              <a:t>ü</a:t>
            </a:r>
            <a:r>
              <a:rPr lang="en-US" sz="2800" dirty="0" err="1" smtClean="0"/>
              <a:t>ktif</a:t>
            </a:r>
            <a:r>
              <a:rPr lang="en-US" sz="2800" dirty="0" smtClean="0"/>
              <a:t> risk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rleri</a:t>
            </a:r>
            <a:r>
              <a:rPr lang="en-US" sz="2800" dirty="0" smtClean="0"/>
              <a:t> ve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di</a:t>
            </a:r>
            <a:r>
              <a:rPr lang="tr-TR" sz="2800" dirty="0" smtClean="0"/>
              <a:t>ğ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</a:t>
            </a:r>
            <a:r>
              <a:rPr lang="tr-TR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 err="1" smtClean="0"/>
              <a:t>yeterince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edilmemi</a:t>
            </a:r>
            <a:r>
              <a:rPr lang="tr-TR" sz="2800" dirty="0" smtClean="0"/>
              <a:t>ş</a:t>
            </a:r>
            <a:r>
              <a:rPr lang="en-US" sz="2800" dirty="0" smtClean="0"/>
              <a:t> </a:t>
            </a:r>
            <a:r>
              <a:rPr lang="en-US" sz="2800" dirty="0" err="1" smtClean="0"/>
              <a:t>olmasi</a:t>
            </a:r>
            <a:r>
              <a:rPr lang="en-US" sz="2800" dirty="0" smtClean="0"/>
              <a:t> gibi  </a:t>
            </a:r>
            <a:r>
              <a:rPr lang="en-US" sz="2800" dirty="0" err="1" smtClean="0"/>
              <a:t>ciddi</a:t>
            </a:r>
            <a:r>
              <a:rPr lang="en-US" sz="2800" dirty="0" smtClean="0"/>
              <a:t> k</a:t>
            </a:r>
            <a:r>
              <a:rPr lang="tr-TR" sz="2800" dirty="0" smtClean="0"/>
              <a:t>ısı</a:t>
            </a:r>
            <a:r>
              <a:rPr lang="en-US" sz="2800" dirty="0" err="1" smtClean="0"/>
              <a:t>tlamalar</a:t>
            </a:r>
            <a:r>
              <a:rPr lang="en-US" sz="2800" dirty="0" smtClean="0"/>
              <a:t> mevcuttur.</a:t>
            </a:r>
          </a:p>
          <a:p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tak</a:t>
            </a:r>
            <a:r>
              <a:rPr lang="tr-TR" sz="2800" dirty="0" smtClean="0"/>
              <a:t>ı</a:t>
            </a:r>
            <a:r>
              <a:rPr lang="en-US" sz="2800" dirty="0" smtClean="0"/>
              <a:t>m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malar,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riski ve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baglant</a:t>
            </a:r>
            <a:r>
              <a:rPr lang="tr-TR" sz="2800" dirty="0" smtClean="0"/>
              <a:t>iyı</a:t>
            </a:r>
            <a:r>
              <a:rPr lang="en-US" sz="2800" dirty="0" smtClean="0"/>
              <a:t> </a:t>
            </a:r>
            <a:r>
              <a:rPr lang="en-US" sz="2800" dirty="0" err="1" smtClean="0"/>
              <a:t>desteklemekte</a:t>
            </a:r>
            <a:r>
              <a:rPr lang="en-US" sz="2800" dirty="0" smtClean="0"/>
              <a:t>, </a:t>
            </a:r>
            <a:r>
              <a:rPr lang="en-US" sz="2800" dirty="0" err="1" smtClean="0"/>
              <a:t>potansiyel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riskte</a:t>
            </a:r>
            <a:r>
              <a:rPr lang="en-US" sz="2800" dirty="0" smtClean="0"/>
              <a:t>  </a:t>
            </a:r>
            <a:r>
              <a:rPr lang="en-US" sz="2800" dirty="0" err="1" smtClean="0"/>
              <a:t>bir</a:t>
            </a:r>
            <a:r>
              <a:rPr lang="en-US" sz="2800" dirty="0" smtClean="0"/>
              <a:t> art</a:t>
            </a:r>
            <a:r>
              <a:rPr lang="tr-TR" sz="2800" dirty="0" smtClean="0"/>
              <a:t>ışın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</a:t>
            </a:r>
            <a:r>
              <a:rPr lang="tr-TR" sz="2800" dirty="0" smtClean="0"/>
              <a:t>nu</a:t>
            </a:r>
            <a:r>
              <a:rPr lang="en-US" sz="2800" dirty="0" smtClean="0"/>
              <a:t> </a:t>
            </a:r>
            <a:r>
              <a:rPr lang="en-US" sz="2800" dirty="0" err="1" smtClean="0"/>
              <a:t>vurgularken</a:t>
            </a:r>
            <a:r>
              <a:rPr lang="en-US" sz="2800" dirty="0" smtClean="0"/>
              <a:t>, di</a:t>
            </a:r>
            <a:r>
              <a:rPr lang="tr-TR" sz="2800" dirty="0" smtClean="0"/>
              <a:t>ğ</a:t>
            </a:r>
            <a:r>
              <a:rPr lang="en-US" sz="2800" dirty="0" err="1" smtClean="0"/>
              <a:t>erleri</a:t>
            </a:r>
            <a:r>
              <a:rPr lang="en-US" sz="2800" dirty="0" smtClean="0"/>
              <a:t> art</a:t>
            </a:r>
            <a:r>
              <a:rPr lang="tr-TR" sz="2800" dirty="0" smtClean="0"/>
              <a:t>ışın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</a:t>
            </a:r>
            <a:r>
              <a:rPr lang="en-US" sz="2800" dirty="0" smtClean="0"/>
              <a:t>g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etmektedir</a:t>
            </a:r>
            <a:r>
              <a:rPr lang="en-US" sz="2800" dirty="0" smtClean="0"/>
              <a:t>, </a:t>
            </a:r>
            <a:r>
              <a:rPr lang="en-US" sz="2800" dirty="0" err="1" smtClean="0"/>
              <a:t>yani</a:t>
            </a:r>
            <a:r>
              <a:rPr lang="en-US" sz="2800" dirty="0" smtClean="0"/>
              <a:t> </a:t>
            </a:r>
            <a:r>
              <a:rPr lang="en-US" sz="2800" dirty="0" err="1" smtClean="0"/>
              <a:t>sonu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err="1" smtClean="0"/>
              <a:t>eli</a:t>
            </a:r>
            <a:r>
              <a:rPr lang="tr-TR" sz="2800" dirty="0" smtClean="0"/>
              <a:t>ş</a:t>
            </a:r>
            <a:r>
              <a:rPr lang="en-US" sz="2800" dirty="0" err="1" smtClean="0"/>
              <a:t>kili</a:t>
            </a:r>
            <a:r>
              <a:rPr lang="en-US" sz="2800" dirty="0" smtClean="0"/>
              <a:t>, z</a:t>
            </a:r>
            <a:r>
              <a:rPr lang="tr-TR" sz="2800" dirty="0" smtClean="0"/>
              <a:t>ı</a:t>
            </a:r>
            <a:r>
              <a:rPr lang="en-US" sz="2800" dirty="0" err="1" smtClean="0"/>
              <a:t>tt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1400" i="0" dirty="0"/>
              <a:t>Louise Brinton, Long-term effects of ovulation-stimulating drugs on cancer risk Vol 15. No 1. 2007 ,38-44 </a:t>
            </a:r>
            <a:r>
              <a:rPr lang="en-US" sz="1400" i="0" dirty="0" smtClean="0"/>
              <a:t>RBM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"/>
            <a:ext cx="8763000" cy="65532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283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096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FerTility</a:t>
            </a:r>
            <a:r>
              <a:rPr lang="en-US" sz="2400" dirty="0">
                <a:latin typeface="+mn-lt"/>
              </a:rPr>
              <a:t> Drugs And Breast CANCER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6" y="990601"/>
            <a:ext cx="8631724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381000"/>
            <a:ext cx="8991600" cy="6324600"/>
          </a:xfrm>
        </p:spPr>
        <p:txBody>
          <a:bodyPr>
            <a:normAutofit/>
          </a:bodyPr>
          <a:lstStyle/>
          <a:p>
            <a:r>
              <a:rPr lang="en-US" sz="2800" dirty="0"/>
              <a:t>French E3N cohort 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(</a:t>
            </a:r>
            <a:r>
              <a:rPr lang="en-US" sz="2800" dirty="0" err="1" smtClean="0"/>
              <a:t>toplam</a:t>
            </a:r>
            <a:r>
              <a:rPr lang="en-US" sz="2800" dirty="0" smtClean="0"/>
              <a:t> </a:t>
            </a:r>
            <a:r>
              <a:rPr lang="en-US" sz="2800" dirty="0"/>
              <a:t>92 </a:t>
            </a:r>
            <a:r>
              <a:rPr lang="en-US" sz="2800" dirty="0" smtClean="0"/>
              <a:t>555) 6602 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10 y</a:t>
            </a:r>
            <a:r>
              <a:rPr lang="tr-TR" sz="2800" dirty="0" smtClean="0"/>
              <a:t>ıllık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takip</a:t>
            </a:r>
            <a:r>
              <a:rPr lang="en-US" sz="2800" dirty="0" smtClean="0"/>
              <a:t> program</a:t>
            </a:r>
            <a:r>
              <a:rPr lang="tr-TR" sz="2800" dirty="0" smtClean="0"/>
              <a:t>ı</a:t>
            </a:r>
            <a:r>
              <a:rPr lang="en-US" sz="2800" dirty="0" smtClean="0"/>
              <a:t> ile,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 </a:t>
            </a:r>
            <a:r>
              <a:rPr lang="en-US" sz="2800" dirty="0" err="1" smtClean="0"/>
              <a:t>grupta</a:t>
            </a:r>
            <a:r>
              <a:rPr lang="en-US" sz="2800" dirty="0" smtClean="0"/>
              <a:t> 183, </a:t>
            </a:r>
            <a:r>
              <a:rPr lang="en-US" sz="2800" dirty="0" err="1" smtClean="0"/>
              <a:t>toplamda</a:t>
            </a:r>
            <a:r>
              <a:rPr lang="en-US" sz="2800" dirty="0" smtClean="0"/>
              <a:t> 2571 </a:t>
            </a:r>
            <a:r>
              <a:rPr lang="en-US" sz="2800" dirty="0" err="1" smtClean="0"/>
              <a:t>invaziv</a:t>
            </a:r>
            <a:r>
              <a:rPr lang="en-US" sz="2800" dirty="0" smtClean="0"/>
              <a:t>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tesbit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Bu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, </a:t>
            </a:r>
            <a:r>
              <a:rPr lang="en-US" sz="2800" dirty="0" err="1" smtClean="0"/>
              <a:t>ilac</a:t>
            </a:r>
            <a:r>
              <a:rPr lang="tr-TR" sz="2800" dirty="0" smtClean="0"/>
              <a:t>ı</a:t>
            </a:r>
            <a:r>
              <a:rPr lang="en-US" sz="2800" dirty="0" smtClean="0"/>
              <a:t>n ilk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 </a:t>
            </a:r>
            <a:r>
              <a:rPr lang="en-US" sz="2800" dirty="0" err="1" smtClean="0"/>
              <a:t>ya</a:t>
            </a:r>
            <a:r>
              <a:rPr lang="tr-TR" sz="2800" dirty="0" smtClean="0"/>
              <a:t>şı</a:t>
            </a:r>
            <a:r>
              <a:rPr lang="en-US" sz="2800" dirty="0" err="1" smtClean="0"/>
              <a:t>na</a:t>
            </a:r>
            <a:r>
              <a:rPr lang="en-US" sz="2800" dirty="0" smtClean="0"/>
              <a:t>,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 s</a:t>
            </a:r>
            <a:r>
              <a:rPr lang="tr-TR" sz="2800" dirty="0" smtClean="0"/>
              <a:t>ü</a:t>
            </a:r>
            <a:r>
              <a:rPr lang="en-US" sz="2800" dirty="0" err="1" smtClean="0"/>
              <a:t>resine</a:t>
            </a:r>
            <a:r>
              <a:rPr lang="en-US" sz="2800" dirty="0" smtClean="0"/>
              <a:t> ve de </a:t>
            </a:r>
            <a:r>
              <a:rPr lang="en-US" sz="2800" dirty="0" err="1" smtClean="0"/>
              <a:t>tipine</a:t>
            </a:r>
            <a:r>
              <a:rPr lang="en-US" sz="2800" dirty="0" smtClean="0"/>
              <a:t> </a:t>
            </a:r>
            <a:r>
              <a:rPr lang="en-US" sz="2800" dirty="0" err="1" smtClean="0"/>
              <a:t>bagl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grup</a:t>
            </a:r>
            <a:r>
              <a:rPr lang="en-US" sz="2800" dirty="0" smtClean="0"/>
              <a:t> ile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anlamli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iliski</a:t>
            </a:r>
            <a:r>
              <a:rPr lang="en-US" sz="2800" dirty="0" smtClean="0"/>
              <a:t> </a:t>
            </a:r>
            <a:r>
              <a:rPr lang="en-US" sz="2800" dirty="0" err="1" smtClean="0"/>
              <a:t>gosterilememistir</a:t>
            </a:r>
            <a:r>
              <a:rPr lang="en-US" sz="2800" dirty="0" smtClean="0"/>
              <a:t>(RR=0.95</a:t>
            </a:r>
            <a:r>
              <a:rPr lang="en-US" sz="2800" dirty="0"/>
              <a:t>, confidence interval 0.82–1.11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Ancak</a:t>
            </a:r>
            <a:r>
              <a:rPr lang="en-US" sz="2800" dirty="0" smtClean="0"/>
              <a:t>, </a:t>
            </a:r>
            <a:r>
              <a:rPr lang="en-US" sz="2800" dirty="0" err="1" smtClean="0"/>
              <a:t>ailesinde</a:t>
            </a:r>
            <a:r>
              <a:rPr lang="en-US" sz="2800" dirty="0" smtClean="0"/>
              <a:t> meme</a:t>
            </a:r>
            <a:r>
              <a:rPr lang="tr-TR" sz="2800" dirty="0" smtClean="0"/>
              <a:t>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hikayesi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infertilite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ile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</a:t>
            </a:r>
            <a:r>
              <a:rPr lang="en-US" sz="2800" dirty="0" smtClean="0"/>
              <a:t> 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s</a:t>
            </a:r>
            <a:r>
              <a:rPr lang="tr-TR" sz="2800" dirty="0" smtClean="0"/>
              <a:t>ınırlı</a:t>
            </a:r>
            <a:r>
              <a:rPr lang="en-US" sz="2800" dirty="0" smtClean="0"/>
              <a:t> </a:t>
            </a:r>
            <a:r>
              <a:rPr lang="en-US" sz="2800" dirty="0" err="1" smtClean="0"/>
              <a:t>anlamda</a:t>
            </a:r>
            <a:r>
              <a:rPr lang="en-US" sz="2800" dirty="0" smtClean="0"/>
              <a:t> (borderline significance)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 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</a:t>
            </a:r>
          </a:p>
          <a:p>
            <a:r>
              <a:rPr lang="en-US" sz="1400" dirty="0" err="1" smtClean="0"/>
              <a:t>E.Gauthier</a:t>
            </a:r>
            <a:r>
              <a:rPr lang="en-US" sz="1400" dirty="0" smtClean="0"/>
              <a:t>, </a:t>
            </a:r>
            <a:r>
              <a:rPr lang="en-US" sz="1400" dirty="0" err="1" smtClean="0"/>
              <a:t>X.Paoletti</a:t>
            </a:r>
            <a:r>
              <a:rPr lang="en-US" sz="1400" dirty="0" smtClean="0"/>
              <a:t>, </a:t>
            </a:r>
            <a:r>
              <a:rPr lang="en-US" sz="1400" dirty="0" err="1" smtClean="0"/>
              <a:t>F.Clavel-Chapelon</a:t>
            </a:r>
            <a:r>
              <a:rPr lang="en-US" sz="1400" dirty="0" smtClean="0"/>
              <a:t> and </a:t>
            </a:r>
            <a:r>
              <a:rPr lang="en-US" sz="1400" dirty="0"/>
              <a:t>the E3N group. Breast cancer risk associated with being </a:t>
            </a:r>
            <a:r>
              <a:rPr lang="en-US" sz="1400" dirty="0" smtClean="0"/>
              <a:t>treated for </a:t>
            </a:r>
            <a:r>
              <a:rPr lang="en-US" sz="1400" dirty="0"/>
              <a:t>infertility: results from the French E3N cohort </a:t>
            </a:r>
            <a:r>
              <a:rPr lang="en-US" sz="1400" dirty="0" smtClean="0"/>
              <a:t>study. Human </a:t>
            </a:r>
            <a:r>
              <a:rPr lang="en-US" sz="1400" dirty="0"/>
              <a:t>Reproduction Vol.19, No.10 pp. 2216–2221, 2004 </a:t>
            </a:r>
            <a:endParaRPr lang="en-US" sz="1400" dirty="0" smtClean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         TJOD, 2015, Antalya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smtClean="0">
                <a:latin typeface="+mn-lt"/>
              </a:rPr>
              <a:t>Breast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3158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endParaRPr lang="en-US" sz="1200" i="0" dirty="0" smtClean="0"/>
          </a:p>
          <a:p>
            <a:r>
              <a:rPr lang="en-US" sz="2800" dirty="0"/>
              <a:t>Brzezinski </a:t>
            </a:r>
            <a:r>
              <a:rPr lang="en-US" sz="2800" dirty="0" smtClean="0"/>
              <a:t>ve ark.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 ile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, 950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16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vakas</a:t>
            </a:r>
            <a:r>
              <a:rPr lang="tr-TR" sz="2800" dirty="0" smtClean="0"/>
              <a:t>ını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ettikleri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smtClean="0"/>
              <a:t>re  2.2 </a:t>
            </a:r>
            <a:r>
              <a:rPr lang="en-US" sz="2800" dirty="0" err="1" smtClean="0"/>
              <a:t>kat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, </a:t>
            </a:r>
            <a:r>
              <a:rPr lang="en-US" sz="2800" dirty="0" err="1" smtClean="0"/>
              <a:t>bununla</a:t>
            </a:r>
            <a:r>
              <a:rPr lang="en-US" sz="2800" dirty="0" smtClean="0"/>
              <a:t> </a:t>
            </a:r>
            <a:r>
              <a:rPr lang="en-US" sz="2800" dirty="0" err="1" smtClean="0"/>
              <a:t>birlikte</a:t>
            </a:r>
            <a:r>
              <a:rPr lang="en-US" sz="2800" dirty="0" smtClean="0"/>
              <a:t>, 16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vakas</a:t>
            </a:r>
            <a:r>
              <a:rPr lang="tr-TR" sz="2800" dirty="0" smtClean="0"/>
              <a:t>ı</a:t>
            </a:r>
            <a:r>
              <a:rPr lang="en-US" sz="2800" dirty="0" err="1" smtClean="0"/>
              <a:t>ndan</a:t>
            </a:r>
            <a:r>
              <a:rPr lang="en-US" sz="2800" dirty="0" smtClean="0"/>
              <a:t> 4 </a:t>
            </a:r>
            <a:r>
              <a:rPr lang="en-US" sz="2800" dirty="0" err="1" smtClean="0"/>
              <a:t>tanesinin</a:t>
            </a:r>
            <a:r>
              <a:rPr lang="en-US" sz="2800" dirty="0" smtClean="0"/>
              <a:t>,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induksiyonu</a:t>
            </a:r>
            <a:r>
              <a:rPr lang="en-US" sz="2800" dirty="0" smtClean="0"/>
              <a:t> </a:t>
            </a:r>
            <a:r>
              <a:rPr lang="en-US" sz="2800" dirty="0" err="1" smtClean="0"/>
              <a:t>zamani</a:t>
            </a:r>
            <a:r>
              <a:rPr lang="en-US" sz="2800" dirty="0" smtClean="0"/>
              <a:t> ve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tr-TR" sz="2800" dirty="0" smtClean="0"/>
              <a:t>ş</a:t>
            </a:r>
            <a:r>
              <a:rPr lang="en-US" sz="2800" dirty="0" err="1" smtClean="0"/>
              <a:t>hisi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peryodda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k</a:t>
            </a:r>
            <a:r>
              <a:rPr lang="tr-TR" sz="2800" dirty="0" smtClean="0"/>
              <a:t>ı</a:t>
            </a:r>
            <a:r>
              <a:rPr lang="en-US" sz="2800" dirty="0" err="1" smtClean="0"/>
              <a:t>sal</a:t>
            </a:r>
            <a:r>
              <a:rPr lang="tr-TR" sz="2800" dirty="0" smtClean="0"/>
              <a:t>ı</a:t>
            </a:r>
            <a:r>
              <a:rPr lang="en-US" sz="2800" dirty="0" err="1" smtClean="0"/>
              <a:t>ktan</a:t>
            </a:r>
            <a:r>
              <a:rPr lang="en-US" sz="2800" dirty="0" smtClean="0"/>
              <a:t> </a:t>
            </a:r>
            <a:r>
              <a:rPr lang="en-US" sz="2800" dirty="0" err="1" smtClean="0"/>
              <a:t>dolay</a:t>
            </a:r>
            <a:r>
              <a:rPr lang="tr-TR" sz="2800" dirty="0" smtClean="0"/>
              <a:t>ı</a:t>
            </a:r>
            <a:r>
              <a:rPr lang="en-US" sz="2800" dirty="0" smtClean="0"/>
              <a:t>,  </a:t>
            </a:r>
            <a:r>
              <a:rPr lang="en-US" sz="2800" dirty="0" err="1" smtClean="0"/>
              <a:t>nedensel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kinin</a:t>
            </a:r>
            <a:r>
              <a:rPr lang="en-US" sz="2800" dirty="0" smtClean="0"/>
              <a:t>  a</a:t>
            </a:r>
            <a:r>
              <a:rPr lang="tr-TR" sz="2800" dirty="0" smtClean="0"/>
              <a:t>çık</a:t>
            </a:r>
            <a:r>
              <a:rPr lang="en-US" sz="2800" dirty="0" err="1" smtClean="0"/>
              <a:t>lanmas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yeterli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ığını</a:t>
            </a:r>
            <a:r>
              <a:rPr lang="en-US" sz="2800" dirty="0" smtClean="0"/>
              <a:t> </a:t>
            </a:r>
            <a:r>
              <a:rPr lang="en-US" sz="2800" dirty="0" err="1" smtClean="0"/>
              <a:t>belirtmi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                                                                                                   </a:t>
            </a:r>
            <a:r>
              <a:rPr lang="en-US" sz="1400" i="0" dirty="0" smtClean="0"/>
              <a:t>Brzezinski </a:t>
            </a:r>
            <a:r>
              <a:rPr lang="en-US" sz="1400" i="0" dirty="0"/>
              <a:t>A, </a:t>
            </a:r>
            <a:r>
              <a:rPr lang="en-US" sz="1400" i="0" dirty="0" err="1"/>
              <a:t>Peretz</a:t>
            </a:r>
            <a:r>
              <a:rPr lang="en-US" sz="1400" i="0" dirty="0"/>
              <a:t> T, </a:t>
            </a:r>
            <a:r>
              <a:rPr lang="en-US" sz="1400" i="0" dirty="0" err="1"/>
              <a:t>Mor</a:t>
            </a:r>
            <a:r>
              <a:rPr lang="en-US" sz="1400" i="0" dirty="0"/>
              <a:t>-Yosef S, </a:t>
            </a:r>
            <a:r>
              <a:rPr lang="en-US" sz="1400" i="0" dirty="0" err="1"/>
              <a:t>Schenker</a:t>
            </a:r>
            <a:r>
              <a:rPr lang="en-US" sz="1400" i="0" dirty="0"/>
              <a:t> JG. </a:t>
            </a:r>
            <a:r>
              <a:rPr lang="en-US" sz="1400" i="0" dirty="0" smtClean="0"/>
              <a:t>Ovarian stimulation </a:t>
            </a:r>
            <a:r>
              <a:rPr lang="en-US" sz="1400" i="0" dirty="0"/>
              <a:t>and breast cancer: is there a link? </a:t>
            </a:r>
            <a:r>
              <a:rPr lang="en-US" sz="1400" i="0" dirty="0" err="1"/>
              <a:t>Gynecol</a:t>
            </a:r>
            <a:r>
              <a:rPr lang="en-US" sz="1400" i="0" dirty="0"/>
              <a:t> </a:t>
            </a:r>
            <a:r>
              <a:rPr lang="en-US" sz="1400" i="0" dirty="0" err="1" smtClean="0"/>
              <a:t>Oncol</a:t>
            </a:r>
            <a:r>
              <a:rPr lang="en-US" sz="1400" i="0" dirty="0" smtClean="0"/>
              <a:t> 1994</a:t>
            </a:r>
            <a:r>
              <a:rPr lang="en-US" sz="1400" i="0" dirty="0"/>
              <a:t>; 52: 292–5</a:t>
            </a:r>
            <a:r>
              <a:rPr lang="en-US" sz="1400" i="0" dirty="0" smtClean="0"/>
              <a:t>.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                                                                     TJOD, 2015, Antalya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9050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373"/>
            <a:ext cx="8839200" cy="97122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6462"/>
            <a:ext cx="8686800" cy="41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763000" cy="6172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Burkman</a:t>
            </a:r>
            <a:r>
              <a:rPr lang="en-US" sz="2800" dirty="0" smtClean="0"/>
              <a:t> ve ark. , multicenter, retrospektif case kontrol, 4575 </a:t>
            </a:r>
            <a:r>
              <a:rPr lang="en-US" sz="2800" dirty="0" err="1" smtClean="0"/>
              <a:t>invaziv</a:t>
            </a:r>
            <a:r>
              <a:rPr lang="en-US" sz="2800" dirty="0" smtClean="0"/>
              <a:t> meme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hastas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 ve 4682 kontrol </a:t>
            </a:r>
            <a:r>
              <a:rPr lang="en-US" sz="2800" dirty="0" err="1" smtClean="0"/>
              <a:t>grubunu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err="1" smtClean="0"/>
              <a:t>eren</a:t>
            </a:r>
            <a:r>
              <a:rPr lang="en-US" sz="2800" dirty="0" smtClean="0"/>
              <a:t> 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, 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ımı</a:t>
            </a:r>
            <a:r>
              <a:rPr lang="en-US" sz="2800" dirty="0" smtClean="0"/>
              <a:t> ile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 art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kinin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ığını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 (OR</a:t>
            </a:r>
            <a:r>
              <a:rPr lang="en-US" sz="2800" dirty="0"/>
              <a:t>: 1.2; 95% CI: 0.8–1.7</a:t>
            </a:r>
            <a:r>
              <a:rPr lang="en-US" sz="2800" dirty="0" smtClean="0"/>
              <a:t>). </a:t>
            </a:r>
          </a:p>
          <a:p>
            <a:r>
              <a:rPr lang="en-US" sz="2800" dirty="0" err="1" smtClean="0"/>
              <a:t>Ancak</a:t>
            </a:r>
            <a:r>
              <a:rPr lang="en-US" sz="2800" dirty="0" smtClean="0"/>
              <a:t>, en az 6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veya</a:t>
            </a:r>
            <a:r>
              <a:rPr lang="en-US" sz="2800" dirty="0" smtClean="0"/>
              <a:t> 6 ay yada 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hMG</a:t>
            </a:r>
            <a:r>
              <a:rPr lang="en-US" sz="2800" dirty="0" smtClean="0"/>
              <a:t> </a:t>
            </a:r>
            <a:r>
              <a:rPr lang="en-US" sz="2800" dirty="0" err="1" smtClean="0"/>
              <a:t>kullanan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relatif</a:t>
            </a:r>
            <a:r>
              <a:rPr lang="en-US" sz="2800" dirty="0" smtClean="0"/>
              <a:t> </a:t>
            </a:r>
            <a:r>
              <a:rPr lang="en-US" sz="2800" dirty="0" err="1" smtClean="0"/>
              <a:t>riskinin</a:t>
            </a:r>
            <a:r>
              <a:rPr lang="en-US" sz="2800" dirty="0" smtClean="0"/>
              <a:t> 2.7 ile 3.8 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da </a:t>
            </a:r>
            <a:r>
              <a:rPr lang="en-US" sz="2800" dirty="0" err="1" smtClean="0"/>
              <a:t>vurgulanm</a:t>
            </a:r>
            <a:r>
              <a:rPr lang="tr-TR" sz="2800" dirty="0" smtClean="0"/>
              <a:t>ış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r.                                </a:t>
            </a:r>
            <a:r>
              <a:rPr lang="en-US" sz="1400" i="0" dirty="0" err="1" smtClean="0"/>
              <a:t>Burkman</a:t>
            </a:r>
            <a:r>
              <a:rPr lang="en-US" sz="1400" i="0" dirty="0" smtClean="0"/>
              <a:t> </a:t>
            </a:r>
            <a:r>
              <a:rPr lang="en-US" sz="1400" i="0" dirty="0"/>
              <a:t>RT, Tang MT, Malone KE, </a:t>
            </a:r>
            <a:r>
              <a:rPr lang="en-US" sz="1400" i="0" dirty="0" err="1"/>
              <a:t>Marchbanks</a:t>
            </a:r>
            <a:r>
              <a:rPr lang="en-US" sz="1400" i="0" dirty="0"/>
              <a:t> </a:t>
            </a:r>
            <a:r>
              <a:rPr lang="en-US" sz="1400" i="0" dirty="0" err="1" smtClean="0"/>
              <a:t>PA,McDonald</a:t>
            </a:r>
            <a:r>
              <a:rPr lang="en-US" sz="1400" i="0" dirty="0" smtClean="0"/>
              <a:t> </a:t>
            </a:r>
            <a:r>
              <a:rPr lang="en-US" sz="1400" i="0" dirty="0"/>
              <a:t>JA, Folger SG et al. Infertility drugs and the risk </a:t>
            </a:r>
            <a:r>
              <a:rPr lang="en-US" sz="1400" i="0" dirty="0" smtClean="0"/>
              <a:t>of breast </a:t>
            </a:r>
            <a:r>
              <a:rPr lang="en-US" sz="1400" i="0" dirty="0"/>
              <a:t>cancer: findings from the National Institute of </a:t>
            </a:r>
            <a:r>
              <a:rPr lang="en-US" sz="1400" i="0" dirty="0" smtClean="0"/>
              <a:t>Child Health </a:t>
            </a:r>
            <a:r>
              <a:rPr lang="en-US" sz="1400" i="0" dirty="0"/>
              <a:t>and Human Development Women’s Contraceptive </a:t>
            </a:r>
            <a:r>
              <a:rPr lang="en-US" sz="1400" i="0" dirty="0" smtClean="0"/>
              <a:t>and Reproductive Experiences </a:t>
            </a:r>
            <a:r>
              <a:rPr lang="en-US" sz="1400" i="0" dirty="0"/>
              <a:t>Study. </a:t>
            </a:r>
            <a:r>
              <a:rPr lang="en-US" sz="1400" i="0" dirty="0" err="1"/>
              <a:t>Fertil</a:t>
            </a:r>
            <a:r>
              <a:rPr lang="en-US" sz="1400" i="0" dirty="0"/>
              <a:t> </a:t>
            </a:r>
            <a:r>
              <a:rPr lang="en-US" sz="1400" i="0" dirty="0" err="1"/>
              <a:t>Steril</a:t>
            </a:r>
            <a:r>
              <a:rPr lang="en-US" sz="1400" i="0" dirty="0"/>
              <a:t> 2003; 79: 844–5</a:t>
            </a:r>
            <a:r>
              <a:rPr lang="en-US" sz="1400" dirty="0"/>
              <a:t>1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2599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Venn ve ark., </a:t>
            </a:r>
            <a:r>
              <a:rPr lang="en-US" sz="2800" dirty="0" err="1" smtClean="0"/>
              <a:t>toplam</a:t>
            </a:r>
            <a:r>
              <a:rPr lang="en-US" sz="2800" dirty="0" smtClean="0"/>
              <a:t> 29700 </a:t>
            </a:r>
            <a:r>
              <a:rPr lang="en-US" sz="2800" dirty="0" err="1" smtClean="0"/>
              <a:t>vakadan</a:t>
            </a:r>
            <a:r>
              <a:rPr lang="en-US" sz="2800" dirty="0" smtClean="0"/>
              <a:t> </a:t>
            </a:r>
            <a:r>
              <a:rPr lang="en-US" sz="2800" dirty="0" err="1" smtClean="0"/>
              <a:t>olu</a:t>
            </a:r>
            <a:r>
              <a:rPr lang="tr-TR" sz="2800" dirty="0" smtClean="0"/>
              <a:t>ş</a:t>
            </a:r>
            <a:r>
              <a:rPr lang="en-US" sz="2800" dirty="0" smtClean="0"/>
              <a:t>an, </a:t>
            </a:r>
            <a:r>
              <a:rPr lang="en-US" sz="2800" dirty="0" err="1" smtClean="0"/>
              <a:t>geni</a:t>
            </a:r>
            <a:r>
              <a:rPr lang="tr-TR" sz="2800" dirty="0" smtClean="0"/>
              <a:t>ş</a:t>
            </a:r>
            <a:r>
              <a:rPr lang="en-US" sz="2800" dirty="0" smtClean="0"/>
              <a:t> case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tr-TR" sz="2800" dirty="0" smtClean="0"/>
              <a:t>ça</a:t>
            </a:r>
            <a:r>
              <a:rPr lang="en-US" sz="2800" dirty="0" smtClean="0"/>
              <a:t>l</a:t>
            </a:r>
            <a:r>
              <a:rPr lang="tr-TR" sz="2800" dirty="0" smtClean="0"/>
              <a:t>ış</a:t>
            </a:r>
            <a:r>
              <a:rPr lang="en-US" sz="2800" dirty="0" smtClean="0"/>
              <a:t>mas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IVF ‘e </a:t>
            </a:r>
            <a:r>
              <a:rPr lang="en-US" sz="2800" dirty="0" err="1" smtClean="0"/>
              <a:t>refere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 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  standardize </a:t>
            </a:r>
            <a:r>
              <a:rPr lang="en-US" sz="2800" dirty="0" err="1" smtClean="0"/>
              <a:t>insidans</a:t>
            </a:r>
            <a:r>
              <a:rPr lang="en-US" sz="2800" dirty="0" smtClean="0"/>
              <a:t> </a:t>
            </a:r>
            <a:r>
              <a:rPr lang="en-US" sz="2800" dirty="0" err="1" smtClean="0"/>
              <a:t>oranlar</a:t>
            </a:r>
            <a:r>
              <a:rPr lang="tr-TR" sz="2800" dirty="0" smtClean="0"/>
              <a:t>ını</a:t>
            </a:r>
            <a:r>
              <a:rPr lang="en-US" sz="2800" dirty="0" smtClean="0"/>
              <a:t> (SIR), t</a:t>
            </a:r>
            <a:r>
              <a:rPr lang="tr-TR" sz="2800" dirty="0" smtClean="0"/>
              <a:t>ü</a:t>
            </a:r>
            <a:r>
              <a:rPr lang="en-US" sz="2800" dirty="0" smtClean="0"/>
              <a:t>m </a:t>
            </a:r>
            <a:r>
              <a:rPr lang="en-US" sz="2800" dirty="0" err="1" smtClean="0"/>
              <a:t>kohortta</a:t>
            </a:r>
            <a:r>
              <a:rPr lang="en-US" sz="2800" dirty="0" smtClean="0"/>
              <a:t> 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ve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almayan</a:t>
            </a:r>
            <a:r>
              <a:rPr lang="en-US" sz="2800" dirty="0" smtClean="0"/>
              <a:t> </a:t>
            </a:r>
            <a:r>
              <a:rPr lang="en-US" sz="2800" dirty="0" err="1" smtClean="0"/>
              <a:t>gruplarda</a:t>
            </a:r>
            <a:r>
              <a:rPr lang="en-US" sz="2800" dirty="0" smtClean="0"/>
              <a:t> </a:t>
            </a:r>
            <a:r>
              <a:rPr lang="en-US" sz="2800" dirty="0" err="1" smtClean="0"/>
              <a:t>sirasiyla</a:t>
            </a:r>
            <a:r>
              <a:rPr lang="en-US" sz="2800" dirty="0" smtClean="0"/>
              <a:t>, 0.93, 0.91 ve  0.95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etmi</a:t>
            </a:r>
            <a:r>
              <a:rPr lang="tr-TR" sz="2800" dirty="0" smtClean="0"/>
              <a:t>ş</a:t>
            </a:r>
            <a:r>
              <a:rPr lang="en-US" sz="2800" dirty="0" smtClean="0"/>
              <a:t>, </a:t>
            </a:r>
            <a:r>
              <a:rPr lang="en-US" sz="2800" dirty="0" err="1" smtClean="0"/>
              <a:t>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</a:t>
            </a:r>
            <a:r>
              <a:rPr lang="en-US" sz="2800" dirty="0" smtClean="0"/>
              <a:t>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</a:t>
            </a:r>
            <a:r>
              <a:rPr lang="en-US" sz="2800" dirty="0" err="1" smtClean="0"/>
              <a:t>i</a:t>
            </a:r>
            <a:r>
              <a:rPr lang="tr-TR" sz="2800" dirty="0" smtClean="0"/>
              <a:t>ını </a:t>
            </a:r>
            <a:r>
              <a:rPr lang="en-US" sz="2800" dirty="0" err="1" smtClean="0"/>
              <a:t>bildirmi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                                                                                                        </a:t>
            </a:r>
            <a:r>
              <a:rPr lang="en-US" sz="1400" dirty="0" smtClean="0"/>
              <a:t>Venn </a:t>
            </a:r>
            <a:r>
              <a:rPr lang="en-US" sz="1400" dirty="0"/>
              <a:t>A, Watson L, </a:t>
            </a:r>
            <a:r>
              <a:rPr lang="en-US" sz="1400" dirty="0" err="1"/>
              <a:t>Bruinsma</a:t>
            </a:r>
            <a:r>
              <a:rPr lang="en-US" sz="1400" dirty="0"/>
              <a:t> F, Giles G, Healy D. Risk </a:t>
            </a:r>
            <a:r>
              <a:rPr lang="en-US" sz="1400" dirty="0" smtClean="0"/>
              <a:t>of cancer </a:t>
            </a:r>
            <a:r>
              <a:rPr lang="en-US" sz="1400" dirty="0"/>
              <a:t>after use of fertility drugs with in-vitro </a:t>
            </a:r>
            <a:r>
              <a:rPr lang="en-US" sz="1400" dirty="0" err="1" smtClean="0"/>
              <a:t>fertilisation.Lancet</a:t>
            </a:r>
            <a:r>
              <a:rPr lang="en-US" sz="1400" dirty="0" smtClean="0"/>
              <a:t> </a:t>
            </a:r>
            <a:r>
              <a:rPr lang="en-US" sz="1400" dirty="0"/>
              <a:t>1999; 354: </a:t>
            </a:r>
            <a:r>
              <a:rPr lang="en-US" sz="1400" dirty="0" smtClean="0"/>
              <a:t>1586–90.</a:t>
            </a:r>
          </a:p>
          <a:p>
            <a:r>
              <a:rPr lang="en-US" sz="2800" dirty="0"/>
              <a:t>Terry ve ark. Nurses Health Study II </a:t>
            </a:r>
            <a:r>
              <a:rPr lang="en-US" sz="2800" dirty="0" err="1" smtClean="0"/>
              <a:t>datalar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ndan</a:t>
            </a:r>
            <a:r>
              <a:rPr lang="en-US" sz="2800" dirty="0" smtClean="0"/>
              <a:t> </a:t>
            </a:r>
            <a:r>
              <a:rPr lang="en-US" sz="2800" dirty="0" err="1"/>
              <a:t>yola</a:t>
            </a:r>
            <a:r>
              <a:rPr lang="en-US" sz="2800" dirty="0"/>
              <a:t> </a:t>
            </a:r>
            <a:r>
              <a:rPr lang="tr-TR" sz="2800" dirty="0" smtClean="0"/>
              <a:t>çı</a:t>
            </a:r>
            <a:r>
              <a:rPr lang="en-US" sz="2800" dirty="0" err="1" smtClean="0"/>
              <a:t>karak</a:t>
            </a:r>
            <a:r>
              <a:rPr lang="en-US" sz="2800" dirty="0" smtClean="0"/>
              <a:t> </a:t>
            </a:r>
            <a:r>
              <a:rPr lang="en-US" sz="2800" dirty="0" err="1" smtClean="0"/>
              <a:t>yapt</a:t>
            </a:r>
            <a:r>
              <a:rPr lang="tr-TR" sz="2800" dirty="0" smtClean="0"/>
              <a:t>ı</a:t>
            </a:r>
            <a:r>
              <a:rPr lang="en-US" sz="2800" dirty="0" err="1" smtClean="0"/>
              <a:t>klar</a:t>
            </a:r>
            <a:r>
              <a:rPr lang="tr-TR" sz="2800" dirty="0" smtClean="0"/>
              <a:t>ı</a:t>
            </a:r>
            <a:r>
              <a:rPr lang="en-US" sz="2800" dirty="0" smtClean="0"/>
              <a:t>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tr-TR" sz="2800" dirty="0" smtClean="0"/>
              <a:t>, a</a:t>
            </a:r>
            <a:r>
              <a:rPr lang="en-US" sz="2800" dirty="0" err="1" smtClean="0"/>
              <a:t>novulatuar</a:t>
            </a:r>
            <a:r>
              <a:rPr lang="en-US" sz="2800" dirty="0" smtClean="0"/>
              <a:t> </a:t>
            </a:r>
            <a:r>
              <a:rPr lang="en-US" sz="2800" dirty="0"/>
              <a:t>infertilite </a:t>
            </a:r>
            <a:r>
              <a:rPr lang="en-US" sz="2800" dirty="0" err="1"/>
              <a:t>tedavisi</a:t>
            </a:r>
            <a:r>
              <a:rPr lang="en-US" sz="2800" dirty="0"/>
              <a:t> </a:t>
            </a:r>
            <a:r>
              <a:rPr lang="en-US" sz="2800" dirty="0" err="1"/>
              <a:t>icin</a:t>
            </a:r>
            <a:r>
              <a:rPr lang="en-US" sz="2800" dirty="0"/>
              <a:t> </a:t>
            </a:r>
            <a:r>
              <a:rPr lang="en-US" sz="2800" dirty="0" err="1"/>
              <a:t>klomifen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/>
              <a:t>, meme </a:t>
            </a:r>
            <a:r>
              <a:rPr lang="en-US" sz="2800" dirty="0" err="1"/>
              <a:t>kanseri</a:t>
            </a:r>
            <a:r>
              <a:rPr lang="en-US" sz="2800" dirty="0"/>
              <a:t> </a:t>
            </a:r>
            <a:r>
              <a:rPr lang="en-US" sz="2800" dirty="0" smtClean="0"/>
              <a:t>risk</a:t>
            </a:r>
            <a:r>
              <a:rPr lang="tr-TR" sz="2800" dirty="0" smtClean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azalma</a:t>
            </a:r>
            <a:r>
              <a:rPr lang="en-US" sz="2800" dirty="0"/>
              <a:t> , RR  0.40(95%CI  0.2-0.7) ve  </a:t>
            </a:r>
            <a:r>
              <a:rPr lang="en-US" sz="2800" dirty="0" err="1"/>
              <a:t>klomifen</a:t>
            </a:r>
            <a:r>
              <a:rPr lang="en-US" sz="2800" dirty="0"/>
              <a:t> </a:t>
            </a:r>
            <a:r>
              <a:rPr lang="en-US" sz="2800" dirty="0" err="1" smtClean="0"/>
              <a:t>kullan</a:t>
            </a:r>
            <a:r>
              <a:rPr lang="tr-TR" sz="2800" dirty="0" smtClean="0"/>
              <a:t>ı</a:t>
            </a:r>
            <a:r>
              <a:rPr lang="en-US" sz="2800" dirty="0" smtClean="0"/>
              <a:t>m s</a:t>
            </a:r>
            <a:r>
              <a:rPr lang="tr-TR" sz="2800" dirty="0" smtClean="0"/>
              <a:t>ü</a:t>
            </a:r>
            <a:r>
              <a:rPr lang="en-US" sz="2800" dirty="0" err="1" smtClean="0"/>
              <a:t>resi</a:t>
            </a:r>
            <a:r>
              <a:rPr lang="en-US" sz="2800" dirty="0" smtClean="0"/>
              <a:t> </a:t>
            </a:r>
            <a:r>
              <a:rPr lang="en-US" sz="2800" dirty="0"/>
              <a:t>ile  (10 </a:t>
            </a:r>
            <a:r>
              <a:rPr lang="en-US" sz="2800" dirty="0" err="1"/>
              <a:t>veya</a:t>
            </a:r>
            <a:r>
              <a:rPr lang="en-US" sz="2800" dirty="0"/>
              <a:t> daha </a:t>
            </a:r>
            <a:r>
              <a:rPr lang="en-US" sz="2800" dirty="0" err="1"/>
              <a:t>fazla</a:t>
            </a:r>
            <a:r>
              <a:rPr lang="en-US" sz="2800" dirty="0"/>
              <a:t> ay ) , </a:t>
            </a:r>
            <a:r>
              <a:rPr lang="en-US" sz="2800" dirty="0" err="1"/>
              <a:t>kullanmayan</a:t>
            </a:r>
            <a:r>
              <a:rPr lang="en-US" sz="2800" dirty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nlara</a:t>
            </a:r>
            <a:r>
              <a:rPr lang="en-US" sz="2800" dirty="0" smtClean="0"/>
              <a:t> k</a:t>
            </a:r>
            <a:r>
              <a:rPr lang="tr-TR" sz="2800" dirty="0" smtClean="0"/>
              <a:t>ı</a:t>
            </a:r>
            <a:r>
              <a:rPr lang="en-US" sz="2800" dirty="0" err="1" smtClean="0"/>
              <a:t>yasla</a:t>
            </a:r>
            <a:r>
              <a:rPr lang="en-US" sz="2800" dirty="0"/>
              <a:t>, </a:t>
            </a:r>
            <a:r>
              <a:rPr lang="en-US" sz="2800" dirty="0" err="1"/>
              <a:t>belirgin</a:t>
            </a:r>
            <a:r>
              <a:rPr lang="en-US" sz="2800" dirty="0"/>
              <a:t> </a:t>
            </a:r>
            <a:r>
              <a:rPr lang="en-US" sz="2800" dirty="0" err="1"/>
              <a:t>azalma</a:t>
            </a:r>
            <a:r>
              <a:rPr lang="en-US" sz="2800" dirty="0"/>
              <a:t>  RR 0.25(%95 CI 0.09-0.75) 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</a:t>
            </a:r>
            <a:r>
              <a:rPr lang="en-US" sz="2800" dirty="0" err="1"/>
              <a:t>rapor</a:t>
            </a:r>
            <a:r>
              <a:rPr lang="en-US" sz="2800" dirty="0"/>
              <a:t> </a:t>
            </a:r>
            <a:r>
              <a:rPr lang="en-US" sz="2800" dirty="0" err="1" smtClean="0"/>
              <a:t>etmi</a:t>
            </a:r>
            <a:r>
              <a:rPr lang="tr-TR" sz="2800" dirty="0" smtClean="0"/>
              <a:t>ş</a:t>
            </a:r>
            <a:r>
              <a:rPr lang="en-US" sz="2800" dirty="0" err="1" smtClean="0"/>
              <a:t>lerdir</a:t>
            </a:r>
            <a:r>
              <a:rPr lang="en-US" sz="2800" dirty="0" smtClean="0"/>
              <a:t>.</a:t>
            </a:r>
          </a:p>
          <a:p>
            <a:r>
              <a:rPr lang="en-US" sz="1500" dirty="0"/>
              <a:t>                                                                                      </a:t>
            </a:r>
            <a:r>
              <a:rPr lang="en-US" sz="1500" dirty="0" smtClean="0"/>
              <a:t>                                                                                                                                                                           								TJOD</a:t>
            </a:r>
            <a:r>
              <a:rPr lang="en-US" sz="1500" dirty="0"/>
              <a:t>, 2015, Antalya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9967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7630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1989-2001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verilerle</a:t>
            </a:r>
            <a:r>
              <a:rPr lang="en-US" sz="2800" dirty="0" smtClean="0"/>
              <a:t>, 1. 275 576 </a:t>
            </a:r>
            <a:r>
              <a:rPr lang="tr-TR" sz="2800" dirty="0" smtClean="0"/>
              <a:t> kişi-takip yılı ile</a:t>
            </a:r>
            <a:r>
              <a:rPr lang="en-US" sz="2800" dirty="0" smtClean="0"/>
              <a:t> , 1357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tr-TR" sz="2800" dirty="0" smtClean="0"/>
              <a:t>ş</a:t>
            </a:r>
            <a:r>
              <a:rPr lang="en-US" sz="2800" dirty="0" smtClean="0"/>
              <a:t>his </a:t>
            </a:r>
            <a:r>
              <a:rPr lang="en-US" sz="2800" dirty="0" err="1" smtClean="0"/>
              <a:t>edildi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bildirilmistir</a:t>
            </a:r>
            <a:r>
              <a:rPr lang="en-US" sz="2800" dirty="0" smtClean="0"/>
              <a:t>. </a:t>
            </a:r>
            <a:r>
              <a:rPr lang="en-US" sz="2800" dirty="0" err="1" smtClean="0"/>
              <a:t>Yazarlar</a:t>
            </a:r>
            <a:r>
              <a:rPr lang="en-US" sz="2800" dirty="0" smtClean="0"/>
              <a:t>,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, </a:t>
            </a:r>
            <a:r>
              <a:rPr lang="en-US" sz="2800" dirty="0" err="1" smtClean="0"/>
              <a:t>ovulatuar</a:t>
            </a:r>
            <a:r>
              <a:rPr lang="en-US" sz="2800" dirty="0" smtClean="0"/>
              <a:t> nedenle </a:t>
            </a:r>
            <a:r>
              <a:rPr lang="en-US" sz="2800" dirty="0" err="1" smtClean="0"/>
              <a:t>infertilitesi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</a:t>
            </a:r>
            <a:r>
              <a:rPr lang="tr-TR" sz="2800" dirty="0" smtClean="0"/>
              <a:t>ı</a:t>
            </a:r>
            <a:r>
              <a:rPr lang="en-US" sz="2800" dirty="0" smtClean="0"/>
              <a:t>n, 12 </a:t>
            </a:r>
            <a:r>
              <a:rPr lang="en-US" sz="2800" dirty="0" err="1" smtClean="0"/>
              <a:t>ayl</a:t>
            </a:r>
            <a:r>
              <a:rPr lang="tr-TR" sz="2800" dirty="0" smtClean="0"/>
              <a:t>ı</a:t>
            </a:r>
            <a:r>
              <a:rPr lang="en-US" sz="2800" dirty="0" smtClean="0"/>
              <a:t>k </a:t>
            </a:r>
            <a:r>
              <a:rPr lang="en-US" sz="2800" dirty="0" err="1" smtClean="0"/>
              <a:t>takipte</a:t>
            </a:r>
            <a:r>
              <a:rPr lang="en-US" sz="2800" dirty="0" smtClean="0"/>
              <a:t> </a:t>
            </a:r>
            <a:r>
              <a:rPr lang="en-US" sz="2800" dirty="0" err="1" smtClean="0"/>
              <a:t>gebelik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mam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smtClean="0"/>
              <a:t>re </a:t>
            </a:r>
            <a:r>
              <a:rPr lang="en-US" sz="2800" dirty="0" err="1" smtClean="0"/>
              <a:t>onemi</a:t>
            </a:r>
            <a:r>
              <a:rPr lang="en-US" sz="2800" dirty="0" smtClean="0"/>
              <a:t> </a:t>
            </a:r>
            <a:r>
              <a:rPr lang="en-US" sz="2800" dirty="0" err="1" smtClean="0"/>
              <a:t>derecede</a:t>
            </a:r>
            <a:r>
              <a:rPr lang="en-US" sz="2800" dirty="0" smtClean="0"/>
              <a:t> daha az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riskine</a:t>
            </a:r>
            <a:r>
              <a:rPr lang="en-US" sz="2800" dirty="0" smtClean="0"/>
              <a:t> </a:t>
            </a:r>
            <a:r>
              <a:rPr lang="en-US" sz="2800" dirty="0" err="1" smtClean="0"/>
              <a:t>sahip</a:t>
            </a:r>
            <a:r>
              <a:rPr lang="en-US" sz="2800" dirty="0" smtClean="0"/>
              <a:t> </a:t>
            </a:r>
            <a:r>
              <a:rPr lang="en-US" sz="2800" dirty="0" err="1" smtClean="0"/>
              <a:t>olduklar</a:t>
            </a:r>
            <a:r>
              <a:rPr lang="tr-TR" sz="2800" dirty="0" smtClean="0"/>
              <a:t>ını</a:t>
            </a:r>
            <a:r>
              <a:rPr lang="en-US" sz="2800" dirty="0" smtClean="0"/>
              <a:t> (adjusted RR, </a:t>
            </a:r>
            <a:r>
              <a:rPr lang="en-US" sz="2800" dirty="0"/>
              <a:t>0.75; 95% </a:t>
            </a:r>
            <a:r>
              <a:rPr lang="en-US" sz="2800" dirty="0" smtClean="0"/>
              <a:t> CI, 0.59-0.96)  ve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induksiyonu</a:t>
            </a:r>
            <a:r>
              <a:rPr lang="en-US" sz="2800" dirty="0" smtClean="0"/>
              <a:t>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, </a:t>
            </a:r>
            <a:r>
              <a:rPr lang="tr-TR" sz="2800" dirty="0" smtClean="0"/>
              <a:t>an</a:t>
            </a:r>
            <a:r>
              <a:rPr lang="en-US" sz="2800" dirty="0" err="1" smtClean="0"/>
              <a:t>ovulatuar</a:t>
            </a:r>
            <a:r>
              <a:rPr lang="en-US" sz="2800" dirty="0" smtClean="0"/>
              <a:t>  </a:t>
            </a:r>
            <a:r>
              <a:rPr lang="tr-TR" sz="2800" dirty="0" smtClean="0"/>
              <a:t>in</a:t>
            </a:r>
            <a:r>
              <a:rPr lang="en-US" sz="2800" dirty="0" err="1" smtClean="0"/>
              <a:t>fertilitesi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meme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ının</a:t>
            </a:r>
            <a:r>
              <a:rPr lang="en-US" sz="2800" dirty="0" smtClean="0"/>
              <a:t> en d</a:t>
            </a:r>
            <a:r>
              <a:rPr lang="tr-TR" sz="2800" dirty="0" smtClean="0"/>
              <a:t>üşü</a:t>
            </a:r>
            <a:r>
              <a:rPr lang="en-US" sz="2800" dirty="0" smtClean="0"/>
              <a:t>k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 (adjusted RR, </a:t>
            </a:r>
            <a:r>
              <a:rPr lang="en-US" sz="2800" dirty="0"/>
              <a:t>0.60; 95% </a:t>
            </a:r>
            <a:r>
              <a:rPr lang="en-US" sz="2800" dirty="0" smtClean="0"/>
              <a:t>CI, </a:t>
            </a:r>
            <a:r>
              <a:rPr lang="en-US" sz="2800" dirty="0"/>
              <a:t>0.42-0.85</a:t>
            </a:r>
            <a:r>
              <a:rPr lang="en-US" sz="2800" dirty="0" smtClean="0"/>
              <a:t>)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etmislerdir</a:t>
            </a:r>
            <a:r>
              <a:rPr lang="en-US" sz="3300" dirty="0" smtClean="0"/>
              <a:t>.  </a:t>
            </a:r>
            <a:r>
              <a:rPr lang="en-US" sz="3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500" dirty="0" smtClean="0"/>
              <a:t>Terry </a:t>
            </a:r>
            <a:r>
              <a:rPr lang="en-US" sz="1500" dirty="0"/>
              <a:t>KL, Willett WC, Rich-Edwards JW et al. 2006 A </a:t>
            </a:r>
            <a:r>
              <a:rPr lang="en-US" sz="1500" dirty="0" smtClean="0"/>
              <a:t>prospective study </a:t>
            </a:r>
            <a:r>
              <a:rPr lang="en-US" sz="1500" dirty="0"/>
              <a:t>of infertility due to ovulatory disorders, ovulation </a:t>
            </a:r>
            <a:r>
              <a:rPr lang="en-US" sz="1500" dirty="0" smtClean="0"/>
              <a:t>induction, and </a:t>
            </a:r>
            <a:r>
              <a:rPr lang="en-US" sz="1500" dirty="0"/>
              <a:t>incidence of breast cancer</a:t>
            </a:r>
            <a:r>
              <a:rPr lang="en-US" sz="1500" dirty="0" smtClean="0"/>
              <a:t>. JAMA, </a:t>
            </a:r>
            <a:r>
              <a:rPr lang="en-US" sz="1500" dirty="0"/>
              <a:t>Archives of Internal Medicine </a:t>
            </a:r>
            <a:r>
              <a:rPr lang="en-US" sz="1500" dirty="0" smtClean="0"/>
              <a:t>166, 2484–2489.</a:t>
            </a:r>
          </a:p>
          <a:p>
            <a:endParaRPr lang="en-US" sz="1500" dirty="0"/>
          </a:p>
          <a:p>
            <a:r>
              <a:rPr lang="en-US" sz="1500" dirty="0"/>
              <a:t>         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" y="0"/>
            <a:ext cx="8961120" cy="76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9693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" y="1295401"/>
            <a:ext cx="88317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5344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Case-control </a:t>
            </a:r>
            <a:r>
              <a:rPr lang="en-US" sz="2800" dirty="0"/>
              <a:t>ve </a:t>
            </a:r>
            <a:r>
              <a:rPr lang="en-US" sz="2800" dirty="0" smtClean="0"/>
              <a:t>retrospektif </a:t>
            </a:r>
            <a:r>
              <a:rPr lang="en-US" sz="2800" dirty="0" err="1"/>
              <a:t>kohort</a:t>
            </a:r>
            <a:r>
              <a:rPr lang="en-US" sz="2800" dirty="0"/>
              <a:t> </a:t>
            </a:r>
            <a:r>
              <a:rPr lang="en-US" sz="2800" dirty="0" err="1" smtClean="0"/>
              <a:t>çalı</a:t>
            </a:r>
            <a:r>
              <a:rPr lang="tr-TR" sz="2800" dirty="0" smtClean="0"/>
              <a:t>ş</a:t>
            </a:r>
            <a:r>
              <a:rPr lang="en-US" sz="2800" dirty="0" smtClean="0"/>
              <a:t>malarda </a:t>
            </a:r>
            <a:r>
              <a:rPr lang="en-US" sz="2800" dirty="0" err="1" smtClean="0"/>
              <a:t>ki</a:t>
            </a:r>
            <a:r>
              <a:rPr lang="en-US" sz="2800" dirty="0" smtClean="0"/>
              <a:t>  </a:t>
            </a:r>
            <a:r>
              <a:rPr lang="en-US" sz="2800" dirty="0" err="1"/>
              <a:t>temel</a:t>
            </a:r>
            <a:r>
              <a:rPr lang="en-US" sz="2800" dirty="0"/>
              <a:t> </a:t>
            </a:r>
            <a:r>
              <a:rPr lang="en-US" sz="2800" dirty="0" err="1" smtClean="0"/>
              <a:t>eksiklik</a:t>
            </a:r>
            <a:r>
              <a:rPr lang="en-US" sz="2800" dirty="0" smtClean="0"/>
              <a:t>;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ve </a:t>
            </a:r>
            <a:r>
              <a:rPr lang="en-US" sz="2800" dirty="0" err="1" smtClean="0"/>
              <a:t>genellikle</a:t>
            </a:r>
            <a:r>
              <a:rPr lang="en-US" sz="2800" dirty="0" smtClean="0"/>
              <a:t> de </a:t>
            </a:r>
            <a:r>
              <a:rPr lang="en-US" sz="2800" dirty="0" err="1" smtClean="0"/>
              <a:t>anovulatur</a:t>
            </a:r>
            <a:r>
              <a:rPr lang="en-US" sz="2800" dirty="0" smtClean="0"/>
              <a:t> olan </a:t>
            </a:r>
            <a:r>
              <a:rPr lang="en-US" sz="2800" dirty="0" err="1" smtClean="0"/>
              <a:t>vakalar</a:t>
            </a:r>
            <a:r>
              <a:rPr lang="en-US" sz="2800" dirty="0" smtClean="0"/>
              <a:t> ile </a:t>
            </a:r>
            <a:r>
              <a:rPr lang="en-US" sz="2800" dirty="0" err="1" smtClean="0"/>
              <a:t>genel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populasyonun</a:t>
            </a:r>
            <a:r>
              <a:rPr lang="en-US" sz="2800" dirty="0" smtClean="0"/>
              <a:t> </a:t>
            </a:r>
            <a:r>
              <a:rPr lang="en-US" sz="2800" dirty="0" err="1" smtClean="0"/>
              <a:t>bulgular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kar</a:t>
            </a:r>
            <a:r>
              <a:rPr lang="tr-TR" sz="2800" dirty="0" smtClean="0"/>
              <a:t>şı</a:t>
            </a:r>
            <a:r>
              <a:rPr lang="en-US" sz="2800" dirty="0" smtClean="0"/>
              <a:t>la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err="1" smtClean="0"/>
              <a:t>lmas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r.</a:t>
            </a:r>
          </a:p>
          <a:p>
            <a:endParaRPr lang="en-US" sz="2800" dirty="0"/>
          </a:p>
          <a:p>
            <a:r>
              <a:rPr lang="en-US" sz="2800" dirty="0" smtClean="0"/>
              <a:t>Standardize </a:t>
            </a:r>
            <a:r>
              <a:rPr lang="en-US" sz="2800" dirty="0" err="1"/>
              <a:t>insidans</a:t>
            </a:r>
            <a:r>
              <a:rPr lang="en-US" sz="2800" dirty="0"/>
              <a:t> </a:t>
            </a:r>
            <a:r>
              <a:rPr lang="en-US" sz="2800" dirty="0" err="1"/>
              <a:t>oranları</a:t>
            </a:r>
            <a:r>
              <a:rPr lang="en-US" sz="2800" dirty="0"/>
              <a:t> (</a:t>
            </a:r>
            <a:r>
              <a:rPr lang="en-US" sz="2800" dirty="0" smtClean="0"/>
              <a:t>SIRs), total </a:t>
            </a:r>
            <a:r>
              <a:rPr lang="en-US" sz="2800" dirty="0" err="1" smtClean="0"/>
              <a:t>populasyonunda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zlenen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oran</a:t>
            </a:r>
            <a:r>
              <a:rPr lang="tr-TR" sz="2800" dirty="0" smtClean="0"/>
              <a:t>ı</a:t>
            </a:r>
            <a:r>
              <a:rPr lang="en-US" sz="2800" dirty="0" err="1" smtClean="0"/>
              <a:t>na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smtClean="0"/>
              <a:t>re </a:t>
            </a:r>
            <a:r>
              <a:rPr lang="en-US" sz="2800" dirty="0" err="1" smtClean="0"/>
              <a:t>beklenen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ın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n, 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</a:t>
            </a:r>
            <a:r>
              <a:rPr lang="en-US" sz="2800" dirty="0" err="1" smtClean="0"/>
              <a:t>kohortta</a:t>
            </a:r>
            <a:r>
              <a:rPr lang="en-US" sz="2800" dirty="0" smtClean="0"/>
              <a:t> </a:t>
            </a:r>
            <a:r>
              <a:rPr lang="en-US" sz="2800" dirty="0" err="1" smtClean="0"/>
              <a:t>belirlenen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vakalar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say</a:t>
            </a:r>
            <a:r>
              <a:rPr lang="tr-TR" sz="2800" dirty="0" smtClean="0"/>
              <a:t>ı</a:t>
            </a:r>
            <a:r>
              <a:rPr lang="en-US" sz="2800" dirty="0" smtClean="0"/>
              <a:t>s</a:t>
            </a:r>
            <a:r>
              <a:rPr lang="tr-TR" sz="2800" dirty="0" smtClean="0"/>
              <a:t>ı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oran</a:t>
            </a:r>
            <a:r>
              <a:rPr lang="tr-TR" sz="2800" dirty="0" smtClean="0"/>
              <a:t>ı</a:t>
            </a:r>
            <a:r>
              <a:rPr lang="en-US" sz="2800" dirty="0" smtClean="0"/>
              <a:t> – </a:t>
            </a:r>
            <a:r>
              <a:rPr lang="en-US" sz="2800" dirty="0" err="1" smtClean="0"/>
              <a:t>relatif</a:t>
            </a:r>
            <a:r>
              <a:rPr lang="en-US" sz="2800" dirty="0" smtClean="0"/>
              <a:t> risk </a:t>
            </a:r>
            <a:r>
              <a:rPr lang="en-US" sz="2800" dirty="0" err="1" smtClean="0"/>
              <a:t>tahmini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hesaplanmaktad</a:t>
            </a:r>
            <a:r>
              <a:rPr lang="tr-TR" sz="2800" dirty="0" smtClean="0"/>
              <a:t>ı</a:t>
            </a:r>
            <a:r>
              <a:rPr lang="en-US" sz="2800" dirty="0" smtClean="0"/>
              <a:t>r.                                                                                                                     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8"/>
            <a:r>
              <a:rPr lang="en-US" sz="1200" dirty="0" smtClean="0"/>
              <a:t>                                                                                        </a:t>
            </a:r>
            <a:r>
              <a:rPr lang="en-US" sz="1200" dirty="0"/>
              <a:t>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066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36349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457200"/>
            <a:ext cx="8763000" cy="6248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Lerner-</a:t>
            </a:r>
            <a:r>
              <a:rPr lang="en-US" sz="2800" dirty="0" err="1" smtClean="0"/>
              <a:t>Geva</a:t>
            </a:r>
            <a:r>
              <a:rPr lang="en-US" sz="2800" dirty="0" smtClean="0"/>
              <a:t> ve</a:t>
            </a:r>
            <a:r>
              <a:rPr lang="en-US" sz="2800" dirty="0"/>
              <a:t> ark. </a:t>
            </a:r>
            <a:r>
              <a:rPr lang="tr-TR" sz="2800" dirty="0" smtClean="0"/>
              <a:t>İ</a:t>
            </a:r>
            <a:r>
              <a:rPr lang="en-US" sz="2800" dirty="0" err="1" smtClean="0"/>
              <a:t>srail’de</a:t>
            </a:r>
            <a:r>
              <a:rPr lang="en-US" sz="2800" dirty="0" smtClean="0"/>
              <a:t> 5  infertilite </a:t>
            </a:r>
            <a:r>
              <a:rPr lang="en-US" sz="2800" dirty="0" err="1" smtClean="0"/>
              <a:t>merkezine</a:t>
            </a:r>
            <a:r>
              <a:rPr lang="en-US" sz="2800" dirty="0" smtClean="0"/>
              <a:t>, 1964-1984 y</a:t>
            </a:r>
            <a:r>
              <a:rPr lang="tr-TR" sz="2800" dirty="0" smtClean="0"/>
              <a:t>ı</a:t>
            </a:r>
            <a:r>
              <a:rPr lang="en-US" sz="2800" dirty="0" err="1" smtClean="0"/>
              <a:t>llar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m</a:t>
            </a:r>
            <a:r>
              <a:rPr lang="tr-TR" sz="2800" dirty="0" smtClean="0"/>
              <a:t>ü</a:t>
            </a:r>
            <a:r>
              <a:rPr lang="en-US" sz="2800" dirty="0" err="1" smtClean="0"/>
              <a:t>racaat</a:t>
            </a:r>
            <a:r>
              <a:rPr lang="en-US" sz="2800" dirty="0" smtClean="0"/>
              <a:t> eden,  </a:t>
            </a:r>
            <a:r>
              <a:rPr lang="en-US" sz="2800" dirty="0"/>
              <a:t>5,788 </a:t>
            </a:r>
            <a:r>
              <a:rPr lang="en-US" sz="2800" dirty="0" err="1" smtClean="0"/>
              <a:t>kad</a:t>
            </a:r>
            <a:r>
              <a:rPr lang="tr-TR" sz="2800" dirty="0" smtClean="0"/>
              <a:t>ının</a:t>
            </a:r>
            <a:r>
              <a:rPr lang="en-US" sz="2800" dirty="0" smtClean="0"/>
              <a:t>  </a:t>
            </a:r>
            <a:r>
              <a:rPr lang="en-US" sz="2800" dirty="0" err="1" smtClean="0"/>
              <a:t>dahil</a:t>
            </a:r>
            <a:r>
              <a:rPr lang="en-US" sz="2800" dirty="0" smtClean="0"/>
              <a:t> </a:t>
            </a:r>
            <a:r>
              <a:rPr lang="en-US" sz="2800" dirty="0" err="1" smtClean="0"/>
              <a:t>edildi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/>
              <a:t>, 120,895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smtClean="0"/>
              <a:t>n y</a:t>
            </a:r>
            <a:r>
              <a:rPr lang="tr-TR" sz="2800" dirty="0" smtClean="0"/>
              <a:t>ılı</a:t>
            </a:r>
            <a:r>
              <a:rPr lang="en-US" sz="2800" dirty="0" smtClean="0"/>
              <a:t> </a:t>
            </a:r>
            <a:r>
              <a:rPr lang="en-US" sz="2800" dirty="0" err="1" smtClean="0"/>
              <a:t>takipli</a:t>
            </a:r>
            <a:r>
              <a:rPr lang="en-US" sz="2800" dirty="0" smtClean="0"/>
              <a:t>, 131 meme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vakas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tesbit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 (</a:t>
            </a:r>
            <a:r>
              <a:rPr lang="en-US" sz="2800" dirty="0" err="1" smtClean="0"/>
              <a:t>beklenen</a:t>
            </a:r>
            <a:r>
              <a:rPr lang="en-US" sz="2800" dirty="0" smtClean="0"/>
              <a:t> </a:t>
            </a:r>
            <a:r>
              <a:rPr lang="en-US" sz="2800" dirty="0" err="1" smtClean="0"/>
              <a:t>vaka</a:t>
            </a:r>
            <a:r>
              <a:rPr lang="en-US" sz="2800" dirty="0" smtClean="0"/>
              <a:t> say</a:t>
            </a:r>
            <a:r>
              <a:rPr lang="tr-TR" sz="2800" dirty="0" smtClean="0"/>
              <a:t>ısı</a:t>
            </a:r>
            <a:r>
              <a:rPr lang="en-US" sz="2800" dirty="0" smtClean="0"/>
              <a:t>;</a:t>
            </a:r>
            <a:r>
              <a:rPr lang="tr-TR" sz="2800" dirty="0" smtClean="0"/>
              <a:t> </a:t>
            </a:r>
            <a:r>
              <a:rPr lang="en-US" sz="2800" dirty="0" smtClean="0"/>
              <a:t>115) </a:t>
            </a:r>
            <a:r>
              <a:rPr lang="fr-FR" sz="2800" dirty="0"/>
              <a:t>(SIR = 1.1; 95% CI </a:t>
            </a:r>
            <a:r>
              <a:rPr lang="fr-FR" sz="2800" dirty="0" smtClean="0"/>
              <a:t>0.9–1.4) </a:t>
            </a:r>
            <a:r>
              <a:rPr lang="en-US" sz="2800" dirty="0" smtClean="0"/>
              <a:t>case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/>
              <a:t>; </a:t>
            </a:r>
            <a:r>
              <a:rPr lang="en-US" sz="2800" dirty="0" smtClean="0"/>
              <a:t>meme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riskinin</a:t>
            </a:r>
            <a:r>
              <a:rPr lang="en-US" sz="2800" dirty="0" smtClean="0"/>
              <a:t> </a:t>
            </a:r>
            <a:r>
              <a:rPr lang="en-US" sz="2800" dirty="0" err="1" smtClean="0"/>
              <a:t>klomifen</a:t>
            </a:r>
            <a:r>
              <a:rPr lang="en-US" sz="2800" dirty="0" smtClean="0"/>
              <a:t> ile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edilen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 </a:t>
            </a:r>
            <a:r>
              <a:rPr lang="en-US" sz="2800" dirty="0" err="1" smtClean="0"/>
              <a:t>anlaml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 (SIR </a:t>
            </a:r>
            <a:r>
              <a:rPr lang="en-US" sz="2800" dirty="0"/>
              <a:t>= 1.4; 95% CI 1.0–1.8</a:t>
            </a:r>
            <a:r>
              <a:rPr lang="en-US" sz="2800" dirty="0" smtClean="0"/>
              <a:t>), CC ile </a:t>
            </a:r>
            <a:r>
              <a:rPr lang="en-US" sz="2800" dirty="0" err="1" smtClean="0"/>
              <a:t>tedavinin</a:t>
            </a:r>
            <a:r>
              <a:rPr lang="en-US" sz="2800" dirty="0" smtClean="0"/>
              <a:t> </a:t>
            </a:r>
            <a:r>
              <a:rPr lang="en-US" sz="2800" dirty="0"/>
              <a:t>(OR=2.7; 95%CI 1.3–5.7) ve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uygulaman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fr-FR" sz="2800" dirty="0"/>
              <a:t>(OR = 2.2; 95% CI 1.0–4.8</a:t>
            </a:r>
            <a:r>
              <a:rPr lang="fr-FR" sz="2800" dirty="0" smtClean="0"/>
              <a:t>), </a:t>
            </a:r>
            <a:r>
              <a:rPr lang="fr-FR" sz="2800" dirty="0" err="1" smtClean="0"/>
              <a:t>meme</a:t>
            </a:r>
            <a:r>
              <a:rPr lang="fr-FR" sz="2800" dirty="0" smtClean="0"/>
              <a:t> </a:t>
            </a:r>
            <a:r>
              <a:rPr lang="fr-FR" sz="2800" dirty="0" err="1" smtClean="0"/>
              <a:t>kanseri</a:t>
            </a:r>
            <a:r>
              <a:rPr lang="fr-FR" sz="2800" dirty="0" smtClean="0"/>
              <a:t> </a:t>
            </a:r>
            <a:r>
              <a:rPr lang="fr-FR" sz="2800" dirty="0" err="1" smtClean="0"/>
              <a:t>icin</a:t>
            </a:r>
            <a:r>
              <a:rPr lang="fr-FR" sz="2800" dirty="0" smtClean="0"/>
              <a:t> </a:t>
            </a:r>
            <a:r>
              <a:rPr lang="fr-FR" sz="2800" dirty="0" err="1" smtClean="0"/>
              <a:t>daha</a:t>
            </a:r>
            <a:r>
              <a:rPr lang="fr-FR" sz="2800" dirty="0" smtClean="0"/>
              <a:t> </a:t>
            </a:r>
            <a:r>
              <a:rPr lang="fr-FR" sz="2800" dirty="0" err="1" smtClean="0"/>
              <a:t>fazla</a:t>
            </a:r>
            <a:r>
              <a:rPr lang="fr-FR" sz="2800" dirty="0" smtClean="0"/>
              <a:t> </a:t>
            </a:r>
            <a:r>
              <a:rPr lang="fr-FR" sz="2800" dirty="0" err="1" smtClean="0"/>
              <a:t>risk</a:t>
            </a:r>
            <a:r>
              <a:rPr lang="fr-FR" sz="2800" dirty="0" smtClean="0"/>
              <a:t> ile </a:t>
            </a:r>
            <a:r>
              <a:rPr lang="fr-FR" sz="2800" dirty="0" err="1" smtClean="0"/>
              <a:t>ilgili</a:t>
            </a:r>
            <a:r>
              <a:rPr lang="fr-FR" sz="2800" dirty="0" smtClean="0"/>
              <a:t> </a:t>
            </a:r>
            <a:r>
              <a:rPr lang="fr-FR" sz="2800" dirty="0" err="1" smtClean="0"/>
              <a:t>oldu</a:t>
            </a:r>
            <a:r>
              <a:rPr lang="tr-TR" sz="2800" dirty="0" smtClean="0"/>
              <a:t>ğ</a:t>
            </a:r>
            <a:r>
              <a:rPr lang="fr-FR" sz="2800" dirty="0" err="1" smtClean="0"/>
              <a:t>unu</a:t>
            </a:r>
            <a:r>
              <a:rPr lang="fr-FR" sz="2800" dirty="0" smtClean="0"/>
              <a:t> </a:t>
            </a:r>
            <a:r>
              <a:rPr lang="fr-FR" sz="2800" dirty="0" err="1" smtClean="0"/>
              <a:t>rapor</a:t>
            </a:r>
            <a:r>
              <a:rPr lang="tr-TR" sz="2800" dirty="0" smtClean="0"/>
              <a:t> e</a:t>
            </a:r>
            <a:r>
              <a:rPr lang="fr-FR" sz="2800" dirty="0" err="1" smtClean="0"/>
              <a:t>tmislerdir</a:t>
            </a:r>
            <a:r>
              <a:rPr lang="fr-FR" sz="2800" dirty="0" smtClean="0"/>
              <a:t>.</a:t>
            </a:r>
            <a:endParaRPr lang="tr-TR" sz="2800" dirty="0" smtClean="0"/>
          </a:p>
          <a:p>
            <a:r>
              <a:rPr lang="fr-FR" sz="2800" dirty="0" err="1" smtClean="0"/>
              <a:t>Yazarlar</a:t>
            </a:r>
            <a:r>
              <a:rPr lang="fr-FR" sz="2800" dirty="0" smtClean="0"/>
              <a:t>, </a:t>
            </a:r>
            <a:r>
              <a:rPr lang="fr-FR" sz="2800" dirty="0" err="1" smtClean="0"/>
              <a:t>multivaryant</a:t>
            </a:r>
            <a:r>
              <a:rPr lang="fr-FR" sz="2800" dirty="0" smtClean="0"/>
              <a:t> </a:t>
            </a:r>
            <a:r>
              <a:rPr lang="fr-FR" sz="2800" dirty="0" err="1" smtClean="0"/>
              <a:t>analiz</a:t>
            </a:r>
            <a:r>
              <a:rPr lang="fr-FR" sz="2800" dirty="0" smtClean="0"/>
              <a:t> ile </a:t>
            </a:r>
            <a:r>
              <a:rPr lang="fr-FR" sz="2800" dirty="0" err="1" smtClean="0"/>
              <a:t>tedavi</a:t>
            </a:r>
            <a:r>
              <a:rPr lang="fr-FR" sz="2800" dirty="0" smtClean="0"/>
              <a:t> </a:t>
            </a:r>
            <a:r>
              <a:rPr lang="fr-FR" sz="2800" dirty="0" err="1" smtClean="0"/>
              <a:t>edilenler</a:t>
            </a:r>
            <a:r>
              <a:rPr lang="fr-FR" sz="2800" dirty="0" smtClean="0"/>
              <a:t> ile </a:t>
            </a:r>
            <a:r>
              <a:rPr lang="fr-FR" sz="2800" dirty="0" err="1" smtClean="0"/>
              <a:t>edilmeyenler</a:t>
            </a:r>
            <a:r>
              <a:rPr lang="tr-TR" sz="2800" dirty="0" smtClean="0"/>
              <a:t> </a:t>
            </a:r>
            <a:r>
              <a:rPr lang="fr-FR" sz="2800" dirty="0" err="1" smtClean="0"/>
              <a:t>kar</a:t>
            </a:r>
            <a:r>
              <a:rPr lang="tr-TR" sz="2800" dirty="0" smtClean="0"/>
              <a:t>şı</a:t>
            </a:r>
            <a:r>
              <a:rPr lang="fr-FR" sz="2800" dirty="0" smtClean="0"/>
              <a:t>last</a:t>
            </a:r>
            <a:r>
              <a:rPr lang="tr-TR" sz="2800" dirty="0" smtClean="0"/>
              <a:t>ırıl</a:t>
            </a:r>
            <a:r>
              <a:rPr lang="fr-FR" sz="2800" dirty="0" smtClean="0"/>
              <a:t>d</a:t>
            </a:r>
            <a:r>
              <a:rPr lang="tr-TR" sz="2800" dirty="0" smtClean="0"/>
              <a:t>ı</a:t>
            </a:r>
            <a:r>
              <a:rPr lang="fr-FR" sz="2800" dirty="0" smtClean="0"/>
              <a:t>g</a:t>
            </a:r>
            <a:r>
              <a:rPr lang="tr-TR" sz="2800" dirty="0" smtClean="0"/>
              <a:t>ı</a:t>
            </a:r>
            <a:r>
              <a:rPr lang="fr-FR" sz="2800" dirty="0" err="1" smtClean="0"/>
              <a:t>nda</a:t>
            </a:r>
            <a:r>
              <a:rPr lang="fr-FR" sz="2800" dirty="0" smtClean="0"/>
              <a:t> da </a:t>
            </a:r>
            <a:r>
              <a:rPr lang="fr-FR" sz="2800" dirty="0" err="1" smtClean="0"/>
              <a:t>benzer</a:t>
            </a:r>
            <a:r>
              <a:rPr lang="fr-FR" sz="2800" dirty="0" smtClean="0"/>
              <a:t> </a:t>
            </a:r>
            <a:r>
              <a:rPr lang="fr-FR" sz="2800" dirty="0" err="1" smtClean="0"/>
              <a:t>sonu</a:t>
            </a:r>
            <a:r>
              <a:rPr lang="tr-TR" sz="2800" dirty="0" smtClean="0"/>
              <a:t>ç</a:t>
            </a:r>
            <a:r>
              <a:rPr lang="fr-FR" sz="2800" dirty="0" err="1" smtClean="0"/>
              <a:t>lara</a:t>
            </a:r>
            <a:r>
              <a:rPr lang="fr-FR" sz="2800" dirty="0" smtClean="0"/>
              <a:t> i</a:t>
            </a:r>
            <a:r>
              <a:rPr lang="tr-TR" sz="2800" dirty="0" smtClean="0"/>
              <a:t>ş</a:t>
            </a:r>
            <a:r>
              <a:rPr lang="fr-FR" sz="2800" dirty="0" err="1" smtClean="0"/>
              <a:t>aret</a:t>
            </a:r>
            <a:r>
              <a:rPr lang="fr-FR" sz="2800" dirty="0" smtClean="0"/>
              <a:t> </a:t>
            </a:r>
            <a:r>
              <a:rPr lang="fr-FR" sz="2800" dirty="0" err="1" smtClean="0"/>
              <a:t>etmi</a:t>
            </a:r>
            <a:r>
              <a:rPr lang="tr-TR" sz="2800" dirty="0" smtClean="0"/>
              <a:t>ş</a:t>
            </a:r>
            <a:r>
              <a:rPr lang="fr-FR" sz="2800" dirty="0" err="1" smtClean="0"/>
              <a:t>lerdir</a:t>
            </a:r>
            <a:r>
              <a:rPr lang="fr-FR" sz="2800" dirty="0" smtClean="0"/>
              <a:t>.                                                                                    </a:t>
            </a:r>
            <a:r>
              <a:rPr lang="en-US" sz="1400" dirty="0"/>
              <a:t>Lerner-</a:t>
            </a:r>
            <a:r>
              <a:rPr lang="en-US" sz="1400" dirty="0" err="1"/>
              <a:t>Geva</a:t>
            </a:r>
            <a:r>
              <a:rPr lang="en-US" sz="1400" dirty="0"/>
              <a:t> L, </a:t>
            </a:r>
            <a:r>
              <a:rPr lang="en-US" sz="1400" dirty="0" err="1"/>
              <a:t>Keinan-Boker</a:t>
            </a:r>
            <a:r>
              <a:rPr lang="en-US" sz="1400" dirty="0"/>
              <a:t> L, Blumstein T et al. 2006 </a:t>
            </a:r>
            <a:r>
              <a:rPr lang="en-US" sz="1400" dirty="0" smtClean="0"/>
              <a:t>Infertility, Ovulation </a:t>
            </a:r>
            <a:r>
              <a:rPr lang="en-US" sz="1400" dirty="0"/>
              <a:t>Induction Treatments and the Incidence of </a:t>
            </a:r>
            <a:r>
              <a:rPr lang="en-US" sz="1400" dirty="0" smtClean="0"/>
              <a:t>Breast Cancer-a </a:t>
            </a:r>
            <a:r>
              <a:rPr lang="en-US" sz="1400" dirty="0"/>
              <a:t>Historical Prospective Cohort of Israeli Women. </a:t>
            </a:r>
            <a:r>
              <a:rPr lang="en-US" sz="1400" dirty="0" smtClean="0"/>
              <a:t>Breast Cancer </a:t>
            </a:r>
            <a:r>
              <a:rPr lang="en-US" sz="1400" dirty="0"/>
              <a:t>Research and Treatment 100, 201–212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/>
              <a:t>                                                                                                                                                            TJOD, 2015, Antalya</a:t>
            </a:r>
            <a:endParaRPr lang="en-US" sz="1500" dirty="0" smtClean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173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Drugs And </a:t>
            </a:r>
            <a:r>
              <a:rPr lang="en-US" sz="2400" dirty="0">
                <a:latin typeface="+mn-lt"/>
              </a:rPr>
              <a:t>cancer Risk  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0" y="1636594"/>
            <a:ext cx="8711939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8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Siristatidis ve ark. 9 </a:t>
            </a:r>
            <a:r>
              <a:rPr lang="en-US" sz="3000" dirty="0" err="1" smtClean="0"/>
              <a:t>kohort</a:t>
            </a:r>
            <a:r>
              <a:rPr lang="en-US" sz="3000" dirty="0" smtClean="0"/>
              <a:t> </a:t>
            </a:r>
            <a:r>
              <a:rPr lang="tr-TR" sz="3000" dirty="0" smtClean="0"/>
              <a:t>ç</a:t>
            </a:r>
            <a:r>
              <a:rPr lang="en-US" sz="3000" dirty="0" smtClean="0"/>
              <a:t>al</a:t>
            </a:r>
            <a:r>
              <a:rPr lang="tr-TR" sz="3000" dirty="0" smtClean="0"/>
              <a:t>ış</a:t>
            </a:r>
            <a:r>
              <a:rPr lang="en-US" sz="3000" dirty="0" smtClean="0"/>
              <a:t>man</a:t>
            </a:r>
            <a:r>
              <a:rPr lang="tr-TR" sz="3000" dirty="0" smtClean="0"/>
              <a:t>ı</a:t>
            </a:r>
            <a:r>
              <a:rPr lang="en-US" sz="3000" dirty="0" smtClean="0"/>
              <a:t>n </a:t>
            </a:r>
            <a:r>
              <a:rPr lang="en-US" sz="3000" dirty="0" err="1" smtClean="0"/>
              <a:t>metaanalizinde</a:t>
            </a:r>
            <a:r>
              <a:rPr lang="en-US" sz="3000" dirty="0" smtClean="0"/>
              <a:t> ; IVF </a:t>
            </a:r>
            <a:r>
              <a:rPr lang="en-US" sz="3000" dirty="0" err="1" smtClean="0"/>
              <a:t>tedavisi</a:t>
            </a:r>
            <a:r>
              <a:rPr lang="en-US" sz="3000" dirty="0" smtClean="0"/>
              <a:t> </a:t>
            </a:r>
            <a:r>
              <a:rPr lang="en-US" sz="3000" dirty="0" err="1" smtClean="0"/>
              <a:t>alan</a:t>
            </a:r>
            <a:r>
              <a:rPr lang="en-US" sz="3000" dirty="0" smtClean="0"/>
              <a:t>, </a:t>
            </a:r>
            <a:r>
              <a:rPr lang="en-US" sz="3000" dirty="0" err="1" smtClean="0"/>
              <a:t>toplamda</a:t>
            </a:r>
            <a:r>
              <a:rPr lang="en-US" sz="3000" dirty="0" smtClean="0"/>
              <a:t> 109 969 </a:t>
            </a:r>
            <a:r>
              <a:rPr lang="en-US" sz="3000" dirty="0" err="1" smtClean="0"/>
              <a:t>kad</a:t>
            </a:r>
            <a:r>
              <a:rPr lang="tr-TR" sz="3000" dirty="0" smtClean="0"/>
              <a:t>ı</a:t>
            </a:r>
            <a:r>
              <a:rPr lang="en-US" sz="3000" dirty="0" err="1" smtClean="0"/>
              <a:t>nda</a:t>
            </a:r>
            <a:r>
              <a:rPr lang="en-US" sz="3000" dirty="0" smtClean="0"/>
              <a:t>, tan</a:t>
            </a:r>
            <a:r>
              <a:rPr lang="tr-TR" sz="3000" dirty="0" smtClean="0"/>
              <a:t>ı</a:t>
            </a:r>
            <a:r>
              <a:rPr lang="en-US" sz="3000" dirty="0" smtClean="0"/>
              <a:t> </a:t>
            </a:r>
            <a:r>
              <a:rPr lang="en-US" sz="3000" dirty="0" err="1" smtClean="0"/>
              <a:t>konulan</a:t>
            </a:r>
            <a:r>
              <a:rPr lang="en-US" sz="3000" dirty="0" smtClean="0"/>
              <a:t> 76 over </a:t>
            </a:r>
            <a:r>
              <a:rPr lang="en-US" sz="3000" dirty="0" err="1" smtClean="0"/>
              <a:t>kanseri</a:t>
            </a:r>
            <a:r>
              <a:rPr lang="en-US" sz="3000" dirty="0" smtClean="0"/>
              <a:t>, 18 endometrium </a:t>
            </a:r>
            <a:r>
              <a:rPr lang="en-US" sz="3000" dirty="0" err="1" smtClean="0"/>
              <a:t>kanseri</a:t>
            </a:r>
            <a:r>
              <a:rPr lang="en-US" sz="3000" dirty="0" smtClean="0"/>
              <a:t> ve 207 </a:t>
            </a:r>
            <a:r>
              <a:rPr lang="en-US" sz="3000" dirty="0" err="1" smtClean="0"/>
              <a:t>serviks</a:t>
            </a:r>
            <a:r>
              <a:rPr lang="en-US" sz="3000" dirty="0" smtClean="0"/>
              <a:t>  </a:t>
            </a:r>
            <a:r>
              <a:rPr lang="en-US" sz="3000" dirty="0" err="1" smtClean="0"/>
              <a:t>kanseri</a:t>
            </a:r>
            <a:r>
              <a:rPr lang="en-US" sz="3000" dirty="0" smtClean="0"/>
              <a:t>   </a:t>
            </a:r>
            <a:r>
              <a:rPr lang="en-US" sz="3000" dirty="0" err="1" smtClean="0"/>
              <a:t>vakalar</a:t>
            </a:r>
            <a:r>
              <a:rPr lang="tr-TR" sz="3000" dirty="0" smtClean="0"/>
              <a:t>ı</a:t>
            </a:r>
            <a:r>
              <a:rPr lang="en-US" sz="3000" dirty="0" err="1" smtClean="0"/>
              <a:t>nda</a:t>
            </a:r>
            <a:r>
              <a:rPr lang="en-US" sz="3000" dirty="0" smtClean="0"/>
              <a:t>  </a:t>
            </a:r>
            <a:r>
              <a:rPr lang="en-US" sz="3000" dirty="0" err="1" smtClean="0"/>
              <a:t>genel</a:t>
            </a:r>
            <a:r>
              <a:rPr lang="en-US" sz="3000" dirty="0" smtClean="0"/>
              <a:t> </a:t>
            </a:r>
            <a:r>
              <a:rPr lang="en-US" sz="3000" dirty="0" err="1" smtClean="0"/>
              <a:t>populasyona</a:t>
            </a:r>
            <a:r>
              <a:rPr lang="en-US" sz="3000" dirty="0" smtClean="0"/>
              <a:t> k</a:t>
            </a:r>
            <a:r>
              <a:rPr lang="tr-TR" sz="3000" dirty="0" smtClean="0"/>
              <a:t>ı</a:t>
            </a:r>
            <a:r>
              <a:rPr lang="en-US" sz="3000" dirty="0" err="1" smtClean="0"/>
              <a:t>yasla</a:t>
            </a:r>
            <a:r>
              <a:rPr lang="en-US" sz="3000" dirty="0" smtClean="0"/>
              <a:t>, IVF ile  over </a:t>
            </a:r>
            <a:r>
              <a:rPr lang="en-US" sz="3000" dirty="0" err="1" smtClean="0"/>
              <a:t>kanseri</a:t>
            </a:r>
            <a:r>
              <a:rPr lang="en-US" sz="3000" dirty="0"/>
              <a:t> (</a:t>
            </a:r>
            <a:r>
              <a:rPr lang="en-US" sz="3000" dirty="0" smtClean="0"/>
              <a:t>RR= </a:t>
            </a:r>
            <a:r>
              <a:rPr lang="en-US" sz="3000" dirty="0"/>
              <a:t>1.50, 95% CI:1.17-1.92 ) </a:t>
            </a:r>
            <a:r>
              <a:rPr lang="en-US" sz="3000" dirty="0" smtClean="0"/>
              <a:t> ve endometrial </a:t>
            </a:r>
            <a:r>
              <a:rPr lang="en-US" sz="3000" dirty="0" err="1" smtClean="0"/>
              <a:t>kanser</a:t>
            </a:r>
            <a:r>
              <a:rPr lang="en-US" sz="3000" dirty="0"/>
              <a:t> (</a:t>
            </a:r>
            <a:r>
              <a:rPr lang="en-US" sz="3000" dirty="0" smtClean="0"/>
              <a:t>RR= 2.04</a:t>
            </a:r>
            <a:r>
              <a:rPr lang="en-US" sz="3000" dirty="0"/>
              <a:t>, 95% CI: </a:t>
            </a:r>
            <a:r>
              <a:rPr lang="en-US" sz="3000" dirty="0" smtClean="0"/>
              <a:t>1.22–3.43) </a:t>
            </a:r>
            <a:r>
              <a:rPr lang="en-US" sz="3000" dirty="0" err="1" smtClean="0"/>
              <a:t>riski</a:t>
            </a:r>
            <a:r>
              <a:rPr lang="en-US" sz="3000" dirty="0" smtClean="0"/>
              <a:t> a</a:t>
            </a:r>
            <a:r>
              <a:rPr lang="tr-TR" sz="3000" dirty="0" smtClean="0"/>
              <a:t>çı</a:t>
            </a:r>
            <a:r>
              <a:rPr lang="en-US" sz="3000" dirty="0" smtClean="0"/>
              <a:t>s</a:t>
            </a:r>
            <a:r>
              <a:rPr lang="tr-TR" sz="3000" dirty="0" smtClean="0"/>
              <a:t>ı</a:t>
            </a:r>
            <a:r>
              <a:rPr lang="en-US" sz="3000" dirty="0" err="1" smtClean="0"/>
              <a:t>ndan</a:t>
            </a:r>
            <a:r>
              <a:rPr lang="en-US" sz="3000" dirty="0" smtClean="0"/>
              <a:t> </a:t>
            </a:r>
            <a:r>
              <a:rPr lang="en-US" sz="3000" dirty="0" err="1" smtClean="0"/>
              <a:t>istatistiksel</a:t>
            </a:r>
            <a:r>
              <a:rPr lang="en-US" sz="3000" dirty="0" smtClean="0"/>
              <a:t> </a:t>
            </a:r>
            <a:r>
              <a:rPr lang="en-US" sz="3000" dirty="0" err="1" smtClean="0"/>
              <a:t>anlamli</a:t>
            </a:r>
            <a:r>
              <a:rPr lang="en-US" sz="3000" dirty="0" smtClean="0"/>
              <a:t> </a:t>
            </a:r>
            <a:r>
              <a:rPr lang="en-US" sz="3000" dirty="0" err="1" smtClean="0"/>
              <a:t>bir</a:t>
            </a:r>
            <a:r>
              <a:rPr lang="en-US" sz="3000" dirty="0" smtClean="0"/>
              <a:t> </a:t>
            </a:r>
            <a:r>
              <a:rPr lang="en-US" sz="3000" dirty="0" err="1" smtClean="0"/>
              <a:t>ili</a:t>
            </a:r>
            <a:r>
              <a:rPr lang="tr-TR" sz="3000" dirty="0" smtClean="0"/>
              <a:t>ş</a:t>
            </a:r>
            <a:r>
              <a:rPr lang="en-US" sz="3000" dirty="0" err="1" smtClean="0"/>
              <a:t>ki</a:t>
            </a:r>
            <a:r>
              <a:rPr lang="en-US" sz="3000" dirty="0" smtClean="0"/>
              <a:t> </a:t>
            </a:r>
            <a:r>
              <a:rPr lang="en-US" sz="3000" dirty="0" err="1" smtClean="0"/>
              <a:t>oldugunu</a:t>
            </a:r>
            <a:r>
              <a:rPr lang="en-US" sz="3000" dirty="0" smtClean="0"/>
              <a:t>, </a:t>
            </a:r>
            <a:r>
              <a:rPr lang="en-US" sz="3000" dirty="0" err="1" smtClean="0"/>
              <a:t>fakat</a:t>
            </a:r>
            <a:r>
              <a:rPr lang="en-US" sz="3000" dirty="0" smtClean="0"/>
              <a:t> </a:t>
            </a:r>
            <a:r>
              <a:rPr lang="en-US" sz="3000" dirty="0" err="1" smtClean="0"/>
              <a:t>serviks</a:t>
            </a:r>
            <a:r>
              <a:rPr lang="en-US" sz="3000" dirty="0" smtClean="0"/>
              <a:t> </a:t>
            </a:r>
            <a:r>
              <a:rPr lang="en-US" sz="3000" dirty="0" err="1" smtClean="0"/>
              <a:t>kanseri</a:t>
            </a:r>
            <a:r>
              <a:rPr lang="en-US" sz="3000" dirty="0" smtClean="0"/>
              <a:t> a</a:t>
            </a:r>
            <a:r>
              <a:rPr lang="tr-TR" sz="3000" dirty="0" smtClean="0"/>
              <a:t>çı</a:t>
            </a:r>
            <a:r>
              <a:rPr lang="en-US" sz="3000" dirty="0" smtClean="0"/>
              <a:t>s</a:t>
            </a:r>
            <a:r>
              <a:rPr lang="tr-TR" sz="3000" dirty="0" smtClean="0"/>
              <a:t>ı</a:t>
            </a:r>
            <a:r>
              <a:rPr lang="en-US" sz="3000" dirty="0" err="1" smtClean="0"/>
              <a:t>ndan</a:t>
            </a:r>
            <a:r>
              <a:rPr lang="en-US" sz="3000" dirty="0" smtClean="0"/>
              <a:t> </a:t>
            </a:r>
            <a:r>
              <a:rPr lang="en-US" sz="3000" dirty="0" err="1" smtClean="0"/>
              <a:t>ili</a:t>
            </a:r>
            <a:r>
              <a:rPr lang="tr-TR" sz="3000" dirty="0" smtClean="0"/>
              <a:t>ş</a:t>
            </a:r>
            <a:r>
              <a:rPr lang="en-US" sz="3000" dirty="0" err="1" smtClean="0"/>
              <a:t>kinin</a:t>
            </a:r>
            <a:r>
              <a:rPr lang="en-US" sz="3000" dirty="0" smtClean="0"/>
              <a:t> </a:t>
            </a:r>
            <a:r>
              <a:rPr lang="en-US" sz="3000" dirty="0" err="1" smtClean="0"/>
              <a:t>anlaml</a:t>
            </a:r>
            <a:r>
              <a:rPr lang="tr-TR" sz="3000" dirty="0" smtClean="0"/>
              <a:t>ı</a:t>
            </a:r>
            <a:r>
              <a:rPr lang="en-US" sz="3000" dirty="0" smtClean="0"/>
              <a:t> </a:t>
            </a:r>
            <a:r>
              <a:rPr lang="en-US" sz="3000" dirty="0" err="1" smtClean="0"/>
              <a:t>olmad</a:t>
            </a:r>
            <a:r>
              <a:rPr lang="tr-TR" sz="3000" dirty="0" smtClean="0"/>
              <a:t>ığını</a:t>
            </a:r>
            <a:r>
              <a:rPr lang="en-US" sz="3000" dirty="0" smtClean="0"/>
              <a:t> </a:t>
            </a:r>
            <a:r>
              <a:rPr lang="en-US" sz="3000" dirty="0" err="1" smtClean="0"/>
              <a:t>rapor</a:t>
            </a:r>
            <a:r>
              <a:rPr lang="en-US" sz="3000" dirty="0" smtClean="0"/>
              <a:t> </a:t>
            </a:r>
            <a:r>
              <a:rPr lang="en-US" sz="3000" dirty="0" err="1" smtClean="0"/>
              <a:t>etmi</a:t>
            </a:r>
            <a:r>
              <a:rPr lang="tr-TR" sz="3000" dirty="0" smtClean="0"/>
              <a:t>ş</a:t>
            </a:r>
            <a:r>
              <a:rPr lang="en-US" sz="3000" dirty="0" err="1" smtClean="0"/>
              <a:t>lerdir</a:t>
            </a:r>
            <a:r>
              <a:rPr lang="en-US" sz="3000" dirty="0" smtClean="0"/>
              <a:t>  </a:t>
            </a:r>
            <a:r>
              <a:rPr lang="en-US" sz="3000" dirty="0"/>
              <a:t>(RR ¼ 0.86, 95% CI: 0.49–1.49)</a:t>
            </a:r>
          </a:p>
          <a:p>
            <a:r>
              <a:rPr lang="en-US" sz="3000" dirty="0" smtClean="0"/>
              <a:t>  </a:t>
            </a:r>
            <a:r>
              <a:rPr lang="en-US" sz="3000" dirty="0" err="1" smtClean="0"/>
              <a:t>Aksine</a:t>
            </a:r>
            <a:r>
              <a:rPr lang="en-US" sz="3000" dirty="0" smtClean="0"/>
              <a:t> </a:t>
            </a:r>
            <a:r>
              <a:rPr lang="en-US" sz="3000" dirty="0" err="1" smtClean="0"/>
              <a:t>olarak</a:t>
            </a:r>
            <a:r>
              <a:rPr lang="en-US" sz="3000" dirty="0" smtClean="0"/>
              <a:t>, </a:t>
            </a:r>
            <a:r>
              <a:rPr lang="en-US" sz="3000" dirty="0" err="1" smtClean="0"/>
              <a:t>referans</a:t>
            </a:r>
            <a:r>
              <a:rPr lang="en-US" sz="3000" dirty="0" smtClean="0"/>
              <a:t> </a:t>
            </a:r>
            <a:r>
              <a:rPr lang="en-US" sz="3000" dirty="0" err="1" smtClean="0"/>
              <a:t>grup</a:t>
            </a:r>
            <a:r>
              <a:rPr lang="en-US" sz="3000" dirty="0" smtClean="0"/>
              <a:t> </a:t>
            </a:r>
            <a:r>
              <a:rPr lang="en-US" sz="3000" dirty="0" err="1" smtClean="0"/>
              <a:t>olarak</a:t>
            </a:r>
            <a:r>
              <a:rPr lang="en-US" sz="3000" dirty="0" smtClean="0"/>
              <a:t> </a:t>
            </a:r>
            <a:r>
              <a:rPr lang="en-US" sz="3000" dirty="0" err="1" smtClean="0"/>
              <a:t>infetil</a:t>
            </a:r>
            <a:r>
              <a:rPr lang="en-US" sz="3000" dirty="0" smtClean="0"/>
              <a:t> </a:t>
            </a:r>
            <a:r>
              <a:rPr lang="en-US" sz="3000" dirty="0" err="1" smtClean="0"/>
              <a:t>kadinlar</a:t>
            </a:r>
            <a:r>
              <a:rPr lang="en-US" sz="3000" dirty="0" smtClean="0"/>
              <a:t> al</a:t>
            </a:r>
            <a:r>
              <a:rPr lang="tr-TR" sz="3000" dirty="0" smtClean="0"/>
              <a:t>ı</a:t>
            </a:r>
            <a:r>
              <a:rPr lang="en-US" sz="3000" dirty="0" err="1" smtClean="0"/>
              <a:t>nd</a:t>
            </a:r>
            <a:r>
              <a:rPr lang="tr-TR" sz="3000" dirty="0" smtClean="0"/>
              <a:t>ığın</a:t>
            </a:r>
            <a:r>
              <a:rPr lang="en-US" sz="3000" dirty="0" smtClean="0"/>
              <a:t>da</a:t>
            </a:r>
            <a:r>
              <a:rPr lang="en-US" sz="3000" dirty="0"/>
              <a:t>,  </a:t>
            </a:r>
            <a:r>
              <a:rPr lang="en-US" sz="3000" dirty="0" smtClean="0"/>
              <a:t>over (RR =1.26</a:t>
            </a:r>
            <a:r>
              <a:rPr lang="en-US" sz="3000" dirty="0"/>
              <a:t>, 95% CI: </a:t>
            </a:r>
            <a:r>
              <a:rPr lang="en-US" sz="3000" dirty="0" smtClean="0"/>
              <a:t>0.62–2.55) ,endometrium (RR = </a:t>
            </a:r>
            <a:r>
              <a:rPr lang="en-US" sz="3000" dirty="0"/>
              <a:t>0.45, 95% CI: </a:t>
            </a:r>
            <a:r>
              <a:rPr lang="en-US" sz="3000" dirty="0" smtClean="0"/>
              <a:t>0.18–1.14 ) </a:t>
            </a:r>
            <a:r>
              <a:rPr lang="en-US" sz="3000" dirty="0"/>
              <a:t>ve </a:t>
            </a:r>
            <a:r>
              <a:rPr lang="en-US" sz="3000" dirty="0" err="1" smtClean="0"/>
              <a:t>serviks</a:t>
            </a:r>
            <a:r>
              <a:rPr lang="en-US" sz="3000" dirty="0" smtClean="0"/>
              <a:t> kanserleri</a:t>
            </a:r>
            <a:r>
              <a:rPr lang="en-US" sz="3000" dirty="0"/>
              <a:t> </a:t>
            </a:r>
            <a:r>
              <a:rPr lang="en-US" sz="3000" dirty="0" smtClean="0"/>
              <a:t>(RR</a:t>
            </a:r>
            <a:r>
              <a:rPr lang="tr-TR" sz="3000" dirty="0" smtClean="0"/>
              <a:t>=</a:t>
            </a:r>
            <a:r>
              <a:rPr lang="en-US" sz="3000" dirty="0" smtClean="0"/>
              <a:t> </a:t>
            </a:r>
            <a:r>
              <a:rPr lang="en-US" sz="3000" dirty="0"/>
              <a:t>5.70, 95% </a:t>
            </a:r>
            <a:r>
              <a:rPr lang="en-US" sz="3000" dirty="0" smtClean="0"/>
              <a:t>CI:0.28–117.20) </a:t>
            </a:r>
            <a:r>
              <a:rPr lang="en-US" sz="3000" dirty="0" err="1" smtClean="0"/>
              <a:t>i</a:t>
            </a:r>
            <a:r>
              <a:rPr lang="tr-TR" sz="3000" dirty="0" smtClean="0"/>
              <a:t>ç</a:t>
            </a:r>
            <a:r>
              <a:rPr lang="en-US" sz="3000" dirty="0" smtClean="0"/>
              <a:t>in </a:t>
            </a:r>
            <a:r>
              <a:rPr lang="en-US" sz="3000" dirty="0" err="1" smtClean="0"/>
              <a:t>belirgin</a:t>
            </a:r>
            <a:r>
              <a:rPr lang="en-US" sz="3000" dirty="0" smtClean="0"/>
              <a:t> </a:t>
            </a:r>
            <a:r>
              <a:rPr lang="en-US" sz="3000" dirty="0" err="1" smtClean="0"/>
              <a:t>anlaml</a:t>
            </a:r>
            <a:r>
              <a:rPr lang="tr-TR" sz="3000" dirty="0" smtClean="0"/>
              <a:t>ı</a:t>
            </a:r>
            <a:r>
              <a:rPr lang="en-US" sz="3000" dirty="0" smtClean="0"/>
              <a:t> </a:t>
            </a:r>
            <a:r>
              <a:rPr lang="en-US" sz="3000" dirty="0" err="1" smtClean="0"/>
              <a:t>ili</a:t>
            </a:r>
            <a:r>
              <a:rPr lang="tr-TR" sz="3000" dirty="0" smtClean="0"/>
              <a:t>ş</a:t>
            </a:r>
            <a:r>
              <a:rPr lang="en-US" sz="3000" dirty="0" err="1" smtClean="0"/>
              <a:t>kinin</a:t>
            </a:r>
            <a:r>
              <a:rPr lang="en-US" sz="3000" dirty="0" smtClean="0"/>
              <a:t> </a:t>
            </a:r>
            <a:r>
              <a:rPr lang="en-US" sz="3000" dirty="0" err="1" smtClean="0"/>
              <a:t>olmad</a:t>
            </a:r>
            <a:r>
              <a:rPr lang="tr-TR" sz="3000" dirty="0" smtClean="0"/>
              <a:t>ığını</a:t>
            </a:r>
            <a:r>
              <a:rPr lang="en-US" sz="3000" dirty="0" smtClean="0"/>
              <a:t> </a:t>
            </a:r>
            <a:r>
              <a:rPr lang="en-US" sz="3000" dirty="0" err="1" smtClean="0"/>
              <a:t>bildirmi</a:t>
            </a:r>
            <a:r>
              <a:rPr lang="tr-TR" sz="3000" dirty="0" smtClean="0"/>
              <a:t>ş</a:t>
            </a:r>
            <a:r>
              <a:rPr lang="en-US" sz="3000" dirty="0" err="1" smtClean="0"/>
              <a:t>lerdir</a:t>
            </a:r>
            <a:r>
              <a:rPr lang="en-US" sz="3000" dirty="0" smtClean="0"/>
              <a:t>.  </a:t>
            </a:r>
            <a:r>
              <a:rPr lang="tr-TR" sz="3000" dirty="0" smtClean="0"/>
              <a:t>                    </a:t>
            </a:r>
            <a:r>
              <a:rPr lang="en-US" sz="3000" dirty="0" smtClean="0"/>
              <a:t>                       </a:t>
            </a:r>
            <a:r>
              <a:rPr lang="en-US" sz="1400" dirty="0" err="1" smtClean="0"/>
              <a:t>Charalampos</a:t>
            </a:r>
            <a:r>
              <a:rPr lang="en-US" sz="1400" dirty="0" smtClean="0"/>
              <a:t> Siristatidis, </a:t>
            </a:r>
            <a:r>
              <a:rPr lang="en-US" sz="1400" dirty="0" err="1"/>
              <a:t>Theodoros</a:t>
            </a:r>
            <a:r>
              <a:rPr lang="en-US" sz="1400" dirty="0"/>
              <a:t> N. </a:t>
            </a:r>
            <a:r>
              <a:rPr lang="en-US" sz="1400" dirty="0" err="1" smtClean="0"/>
              <a:t>Sergentanis</a:t>
            </a:r>
            <a:r>
              <a:rPr lang="en-US" sz="1400" dirty="0" smtClean="0"/>
              <a:t>†, </a:t>
            </a:r>
            <a:r>
              <a:rPr lang="en-US" sz="1400" dirty="0" err="1" smtClean="0"/>
              <a:t>Prodromos</a:t>
            </a:r>
            <a:r>
              <a:rPr lang="en-US" sz="1400" dirty="0" smtClean="0"/>
              <a:t> </a:t>
            </a:r>
            <a:r>
              <a:rPr lang="en-US" sz="1400" dirty="0" err="1" smtClean="0"/>
              <a:t>Kanavidis</a:t>
            </a:r>
            <a:r>
              <a:rPr lang="en-US" sz="1400" dirty="0" smtClean="0"/>
              <a:t>†, </a:t>
            </a:r>
            <a:r>
              <a:rPr lang="en-US" sz="1400" dirty="0" err="1"/>
              <a:t>Marialena</a:t>
            </a:r>
            <a:r>
              <a:rPr lang="en-US" sz="1400" dirty="0"/>
              <a:t> </a:t>
            </a:r>
            <a:r>
              <a:rPr lang="en-US" sz="1400" dirty="0" err="1" smtClean="0"/>
              <a:t>Trivella</a:t>
            </a:r>
            <a:r>
              <a:rPr lang="en-US" sz="1400" dirty="0" smtClean="0"/>
              <a:t>, </a:t>
            </a:r>
            <a:r>
              <a:rPr lang="en-US" sz="1400" dirty="0" err="1"/>
              <a:t>Marianthi</a:t>
            </a:r>
            <a:r>
              <a:rPr lang="en-US" sz="1400" dirty="0"/>
              <a:t> </a:t>
            </a:r>
            <a:r>
              <a:rPr lang="en-US" sz="1400" dirty="0" err="1" smtClean="0"/>
              <a:t>Sotiraki</a:t>
            </a:r>
            <a:r>
              <a:rPr lang="en-US" sz="1400" dirty="0" smtClean="0"/>
              <a:t>, </a:t>
            </a:r>
            <a:r>
              <a:rPr lang="en-US" sz="1400" dirty="0" err="1" smtClean="0"/>
              <a:t>Ioannis</a:t>
            </a:r>
            <a:r>
              <a:rPr lang="en-US" sz="1400" dirty="0" smtClean="0"/>
              <a:t> </a:t>
            </a:r>
            <a:r>
              <a:rPr lang="en-US" sz="1400" dirty="0" err="1" smtClean="0"/>
              <a:t>Mavromatis</a:t>
            </a:r>
            <a:r>
              <a:rPr lang="en-US" sz="1400" dirty="0" smtClean="0"/>
              <a:t>, </a:t>
            </a:r>
            <a:r>
              <a:rPr lang="en-US" sz="1400" dirty="0"/>
              <a:t>Theodora </a:t>
            </a:r>
            <a:r>
              <a:rPr lang="en-US" sz="1400" dirty="0" err="1" smtClean="0"/>
              <a:t>Psaltopoulou</a:t>
            </a:r>
            <a:r>
              <a:rPr lang="en-US" sz="1400" dirty="0" smtClean="0"/>
              <a:t>, </a:t>
            </a:r>
            <a:r>
              <a:rPr lang="en-US" sz="1400" dirty="0" err="1"/>
              <a:t>Alkistis</a:t>
            </a:r>
            <a:r>
              <a:rPr lang="en-US" sz="1400" dirty="0"/>
              <a:t> </a:t>
            </a:r>
            <a:r>
              <a:rPr lang="en-US" sz="1400" dirty="0" err="1" smtClean="0"/>
              <a:t>Skalkidou</a:t>
            </a:r>
            <a:r>
              <a:rPr lang="en-US" sz="1400" dirty="0" smtClean="0"/>
              <a:t>, and </a:t>
            </a:r>
            <a:r>
              <a:rPr lang="en-US" sz="1400" dirty="0" err="1"/>
              <a:t>Eleni</a:t>
            </a:r>
            <a:r>
              <a:rPr lang="en-US" sz="1400" dirty="0"/>
              <a:t> Th. </a:t>
            </a:r>
            <a:r>
              <a:rPr lang="en-US" sz="1400" dirty="0" err="1" smtClean="0"/>
              <a:t>Petridou</a:t>
            </a:r>
            <a:r>
              <a:rPr lang="en-US" sz="1400" dirty="0" smtClean="0"/>
              <a:t> Controlled </a:t>
            </a:r>
            <a:r>
              <a:rPr lang="en-US" sz="1400" dirty="0"/>
              <a:t>ovarian </a:t>
            </a:r>
            <a:r>
              <a:rPr lang="en-US" sz="1400" dirty="0" err="1" smtClean="0"/>
              <a:t>hyperstimulation</a:t>
            </a:r>
            <a:r>
              <a:rPr lang="en-US" sz="1400" dirty="0" smtClean="0"/>
              <a:t> for </a:t>
            </a:r>
            <a:r>
              <a:rPr lang="en-US" sz="1400" dirty="0"/>
              <a:t>IVF: impact on </a:t>
            </a:r>
            <a:r>
              <a:rPr lang="en-US" sz="1400" dirty="0" smtClean="0"/>
              <a:t>ovarian, endometrial </a:t>
            </a:r>
            <a:r>
              <a:rPr lang="en-US" sz="1400" dirty="0"/>
              <a:t>and cervical </a:t>
            </a:r>
            <a:r>
              <a:rPr lang="en-US" sz="1400" dirty="0" smtClean="0"/>
              <a:t>cancer—</a:t>
            </a:r>
            <a:r>
              <a:rPr lang="en-US" sz="1400" dirty="0" err="1" smtClean="0"/>
              <a:t>asystematic</a:t>
            </a:r>
            <a:r>
              <a:rPr lang="en-US" sz="1400" dirty="0" smtClean="0"/>
              <a:t> </a:t>
            </a:r>
            <a:r>
              <a:rPr lang="en-US" sz="1400" dirty="0"/>
              <a:t>review and </a:t>
            </a:r>
            <a:r>
              <a:rPr lang="en-US" sz="1400" dirty="0" smtClean="0"/>
              <a:t>meta-analysis Human </a:t>
            </a:r>
            <a:r>
              <a:rPr lang="en-US" sz="1400" dirty="0"/>
              <a:t>Reproduction Update, Vol.19, No.2 pp. 105–123, 2013</a:t>
            </a:r>
          </a:p>
          <a:p>
            <a:r>
              <a:rPr lang="en-US" dirty="0"/>
              <a:t>                                                                                                                                                 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762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ILI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3260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Sonuc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;</a:t>
            </a:r>
          </a:p>
          <a:p>
            <a:r>
              <a:rPr lang="en-US" sz="2800" dirty="0" err="1" smtClean="0"/>
              <a:t>Mevcut</a:t>
            </a:r>
            <a:r>
              <a:rPr lang="en-US" sz="2800" dirty="0" smtClean="0"/>
              <a:t> </a:t>
            </a:r>
            <a:r>
              <a:rPr lang="en-US" sz="2800" dirty="0" err="1" smtClean="0"/>
              <a:t>datalara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tr-TR" sz="2800" dirty="0" smtClean="0"/>
              <a:t>ğ</a:t>
            </a:r>
            <a:r>
              <a:rPr lang="en-US" sz="2800" dirty="0" smtClean="0"/>
              <a:t>men,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ilaclar</a:t>
            </a:r>
            <a:r>
              <a:rPr lang="tr-TR" sz="2800" dirty="0" smtClean="0"/>
              <a:t>ı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maruz</a:t>
            </a:r>
            <a:r>
              <a:rPr lang="en-US" sz="2800" dirty="0" smtClean="0"/>
              <a:t> </a:t>
            </a:r>
            <a:r>
              <a:rPr lang="en-US" sz="2800" dirty="0" err="1" smtClean="0"/>
              <a:t>kalan</a:t>
            </a:r>
            <a:r>
              <a:rPr lang="en-US" sz="2800" dirty="0" smtClean="0"/>
              <a:t>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nlardaki</a:t>
            </a:r>
            <a:r>
              <a:rPr lang="en-US" sz="2800" dirty="0" smtClean="0"/>
              <a:t> </a:t>
            </a:r>
            <a:r>
              <a:rPr lang="en-US" sz="2800" dirty="0" err="1" smtClean="0"/>
              <a:t>kanserler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tan</a:t>
            </a:r>
            <a:r>
              <a:rPr lang="tr-TR" sz="2800" dirty="0" smtClean="0"/>
              <a:t>ı</a:t>
            </a:r>
            <a:r>
              <a:rPr lang="en-US" sz="2800" dirty="0" err="1" smtClean="0"/>
              <a:t>mlay</a:t>
            </a:r>
            <a:r>
              <a:rPr lang="tr-TR" sz="2800" dirty="0" smtClean="0"/>
              <a:t>cı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tr-TR" sz="2800" dirty="0" smtClean="0"/>
              <a:t>ğ</a:t>
            </a:r>
            <a:r>
              <a:rPr lang="en-US" sz="2800" dirty="0" err="1" smtClean="0"/>
              <a:t>lant</a:t>
            </a:r>
            <a:r>
              <a:rPr lang="tr-TR" sz="2800" dirty="0" smtClean="0"/>
              <a:t>ı</a:t>
            </a:r>
            <a:r>
              <a:rPr lang="en-US" sz="2800" dirty="0" err="1" smtClean="0"/>
              <a:t>lar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smtClean="0"/>
              <a:t>in, </a:t>
            </a:r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takipli</a:t>
            </a:r>
            <a:r>
              <a:rPr lang="en-US" sz="2800" dirty="0" smtClean="0"/>
              <a:t>, randomize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smtClean="0"/>
              <a:t>, </a:t>
            </a:r>
            <a:r>
              <a:rPr lang="en-US" sz="2800" dirty="0" err="1" smtClean="0"/>
              <a:t>prospektif</a:t>
            </a:r>
            <a:r>
              <a:rPr lang="en-US" sz="2800" dirty="0" smtClean="0"/>
              <a:t>, multicenter, </a:t>
            </a:r>
            <a:r>
              <a:rPr lang="en-US" sz="2800" dirty="0" err="1" smtClean="0"/>
              <a:t>cok</a:t>
            </a:r>
            <a:r>
              <a:rPr lang="en-US" sz="2800" dirty="0" smtClean="0"/>
              <a:t> say</a:t>
            </a:r>
            <a:r>
              <a:rPr lang="tr-TR" sz="2800" dirty="0" smtClean="0"/>
              <a:t>ı</a:t>
            </a:r>
            <a:r>
              <a:rPr lang="en-US" sz="2800" dirty="0" smtClean="0"/>
              <a:t>da </a:t>
            </a:r>
            <a:r>
              <a:rPr lang="en-US" sz="2800" dirty="0" err="1" smtClean="0"/>
              <a:t>vakalar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smtClean="0"/>
              <a:t>u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malara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analiz</a:t>
            </a:r>
            <a:r>
              <a:rPr lang="tr-TR" sz="2800" dirty="0" smtClean="0"/>
              <a:t>lere</a:t>
            </a:r>
            <a:r>
              <a:rPr lang="en-US" sz="2800" dirty="0" smtClean="0"/>
              <a:t> </a:t>
            </a:r>
            <a:r>
              <a:rPr lang="en-US" sz="2800" dirty="0" err="1" smtClean="0"/>
              <a:t>ihtiya</a:t>
            </a:r>
            <a:r>
              <a:rPr lang="tr-TR" sz="2800" dirty="0" smtClean="0"/>
              <a:t>ç</a:t>
            </a:r>
            <a:r>
              <a:rPr lang="en-US" sz="2800" dirty="0" smtClean="0"/>
              <a:t> </a:t>
            </a:r>
            <a:r>
              <a:rPr lang="en-US" sz="2800" dirty="0" err="1" smtClean="0"/>
              <a:t>vard</a:t>
            </a:r>
            <a:r>
              <a:rPr lang="tr-TR" sz="2800" dirty="0" smtClean="0"/>
              <a:t>ı</a:t>
            </a:r>
            <a:r>
              <a:rPr lang="en-US" sz="2800" dirty="0" smtClean="0"/>
              <a:t>r </a:t>
            </a:r>
            <a:r>
              <a:rPr lang="tr-TR" sz="2800" dirty="0" smtClean="0"/>
              <a:t>çü</a:t>
            </a:r>
            <a:r>
              <a:rPr lang="en-US" sz="2800" dirty="0" err="1" smtClean="0"/>
              <a:t>nk</a:t>
            </a:r>
            <a:r>
              <a:rPr lang="tr-TR" sz="2800" dirty="0" smtClean="0"/>
              <a:t>ü</a:t>
            </a:r>
            <a:r>
              <a:rPr lang="en-US" sz="2800" dirty="0" smtClean="0"/>
              <a:t> </a:t>
            </a:r>
            <a:r>
              <a:rPr lang="en-US" sz="2800" dirty="0" err="1" smtClean="0"/>
              <a:t>sonuclar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err="1" smtClean="0"/>
              <a:t>eliskilidir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Dahas</a:t>
            </a:r>
            <a:r>
              <a:rPr lang="tr-TR" sz="2800" dirty="0" smtClean="0"/>
              <a:t>ı</a:t>
            </a:r>
            <a:r>
              <a:rPr lang="en-US" sz="2800" dirty="0" smtClean="0"/>
              <a:t>, bu </a:t>
            </a:r>
            <a:r>
              <a:rPr lang="en-US" sz="2800" dirty="0" err="1" smtClean="0"/>
              <a:t>kanserlerin</a:t>
            </a:r>
            <a:r>
              <a:rPr lang="en-US" sz="2800" dirty="0" smtClean="0"/>
              <a:t>,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</a:t>
            </a:r>
            <a:r>
              <a:rPr lang="en-US" sz="2800" dirty="0" err="1" smtClean="0"/>
              <a:t>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</a:t>
            </a:r>
            <a:r>
              <a:rPr lang="en-US" sz="2800" dirty="0" err="1" smtClean="0"/>
              <a:t>tedavi</a:t>
            </a:r>
            <a:r>
              <a:rPr lang="en-US" sz="2800" dirty="0" smtClean="0"/>
              <a:t> </a:t>
            </a:r>
            <a:r>
              <a:rPr lang="en-US" sz="2800" dirty="0" err="1" smtClean="0"/>
              <a:t>sikluslar</a:t>
            </a:r>
            <a:r>
              <a:rPr lang="tr-TR" sz="2800" dirty="0" smtClean="0"/>
              <a:t>ı</a:t>
            </a:r>
            <a:r>
              <a:rPr lang="en-US" sz="2800" dirty="0" smtClean="0"/>
              <a:t> s</a:t>
            </a:r>
            <a:r>
              <a:rPr lang="tr-TR" sz="2800" dirty="0" smtClean="0"/>
              <a:t>ı</a:t>
            </a:r>
            <a:r>
              <a:rPr lang="en-US" sz="2800" dirty="0" err="1" smtClean="0"/>
              <a:t>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ndaki</a:t>
            </a:r>
            <a:r>
              <a:rPr lang="en-US" sz="2800" dirty="0" smtClean="0"/>
              <a:t> yak</a:t>
            </a:r>
            <a:r>
              <a:rPr lang="tr-TR" sz="2800" dirty="0" smtClean="0"/>
              <a:t>ı</a:t>
            </a:r>
            <a:r>
              <a:rPr lang="en-US" sz="2800" dirty="0" smtClean="0"/>
              <a:t>n, </a:t>
            </a:r>
            <a:r>
              <a:rPr lang="en-US" sz="2800" dirty="0" err="1" smtClean="0"/>
              <a:t>dikkatli</a:t>
            </a:r>
            <a:r>
              <a:rPr lang="en-US" sz="2800" dirty="0" smtClean="0"/>
              <a:t> takip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, daha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overdiagnoze</a:t>
            </a:r>
            <a:r>
              <a:rPr lang="en-US" sz="2800" dirty="0" smtClean="0"/>
              <a:t> </a:t>
            </a:r>
            <a:r>
              <a:rPr lang="en-US" sz="2800" dirty="0" err="1" smtClean="0"/>
              <a:t>edilebilece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ak</a:t>
            </a:r>
            <a:r>
              <a:rPr lang="tr-TR" sz="2800" dirty="0" smtClean="0"/>
              <a:t>ı</a:t>
            </a:r>
            <a:r>
              <a:rPr lang="en-US" sz="2800" dirty="0" err="1" smtClean="0"/>
              <a:t>lda</a:t>
            </a:r>
            <a:r>
              <a:rPr lang="en-US" sz="2800" dirty="0" smtClean="0"/>
              <a:t> </a:t>
            </a:r>
            <a:r>
              <a:rPr lang="en-US" sz="2800" dirty="0" err="1" smtClean="0"/>
              <a:t>tutulmal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r.   </a:t>
            </a:r>
          </a:p>
          <a:p>
            <a:endParaRPr lang="en-US" sz="2800" dirty="0"/>
          </a:p>
          <a:p>
            <a:r>
              <a:rPr lang="en-US" sz="1400" dirty="0"/>
              <a:t>                                                                         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      </a:t>
            </a:r>
            <a:r>
              <a:rPr lang="en-US" sz="1400" dirty="0"/>
              <a:t>TJOD, 2015, Antalya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33324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 smtClean="0"/>
              <a:t>Ek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, </a:t>
            </a:r>
            <a:r>
              <a:rPr lang="en-US" sz="2800" dirty="0" err="1" smtClean="0"/>
              <a:t>preklinik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mevcut</a:t>
            </a:r>
            <a:r>
              <a:rPr lang="en-US" sz="2800" dirty="0" smtClean="0"/>
              <a:t> olan bu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t</a:t>
            </a:r>
            <a:r>
              <a:rPr lang="tr-TR" sz="2800" dirty="0" smtClean="0"/>
              <a:t>ü</a:t>
            </a:r>
            <a:r>
              <a:rPr lang="en-US" sz="2800" dirty="0" err="1" smtClean="0"/>
              <a:t>rlerinin</a:t>
            </a:r>
            <a:r>
              <a:rPr lang="en-US" sz="2800" dirty="0" smtClean="0"/>
              <a:t> ,bu </a:t>
            </a:r>
            <a:r>
              <a:rPr lang="en-US" sz="2800" dirty="0" err="1" smtClean="0"/>
              <a:t>tedaviler</a:t>
            </a:r>
            <a:r>
              <a:rPr lang="en-US" sz="2800" dirty="0" smtClean="0"/>
              <a:t> s</a:t>
            </a:r>
            <a:r>
              <a:rPr lang="tr-TR" sz="2800" dirty="0" smtClean="0"/>
              <a:t>ı</a:t>
            </a:r>
            <a:r>
              <a:rPr lang="en-US" sz="2800" dirty="0" err="1" smtClean="0"/>
              <a:t>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, </a:t>
            </a:r>
            <a:r>
              <a:rPr lang="en-US" sz="2800" dirty="0" err="1" smtClean="0"/>
              <a:t>artan</a:t>
            </a:r>
            <a:r>
              <a:rPr lang="en-US" sz="2800" dirty="0" smtClean="0"/>
              <a:t> hormonal de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tr-TR" sz="2800" dirty="0" smtClean="0"/>
              <a:t>ş</a:t>
            </a:r>
            <a:r>
              <a:rPr lang="en-US" sz="2800" dirty="0" err="1" smtClean="0"/>
              <a:t>ilikler</a:t>
            </a:r>
            <a:r>
              <a:rPr lang="en-US" sz="2800" dirty="0" smtClean="0"/>
              <a:t>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 </a:t>
            </a:r>
            <a:r>
              <a:rPr lang="en-US" sz="2800" dirty="0" err="1" smtClean="0"/>
              <a:t>stim</a:t>
            </a:r>
            <a:r>
              <a:rPr lang="tr-TR" sz="2800" dirty="0" smtClean="0"/>
              <a:t>ü</a:t>
            </a:r>
            <a:r>
              <a:rPr lang="en-US" sz="2800" dirty="0" smtClean="0"/>
              <a:t>le </a:t>
            </a:r>
            <a:r>
              <a:rPr lang="en-US" sz="2800" dirty="0" err="1" smtClean="0"/>
              <a:t>olabilecekleri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yak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medikal</a:t>
            </a:r>
            <a:r>
              <a:rPr lang="en-US" sz="2800" dirty="0" smtClean="0"/>
              <a:t> g</a:t>
            </a:r>
            <a:r>
              <a:rPr lang="tr-TR" sz="2800" dirty="0" smtClean="0"/>
              <a:t>ö</a:t>
            </a:r>
            <a:r>
              <a:rPr lang="en-US" sz="2800" dirty="0" err="1" smtClean="0"/>
              <a:t>zetim</a:t>
            </a:r>
            <a:r>
              <a:rPr lang="en-US" sz="2800" dirty="0" smtClean="0"/>
              <a:t>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 </a:t>
            </a:r>
            <a:r>
              <a:rPr lang="en-US" sz="2800" dirty="0" err="1" smtClean="0"/>
              <a:t>erken</a:t>
            </a:r>
            <a:r>
              <a:rPr lang="en-US" sz="2800" dirty="0" smtClean="0"/>
              <a:t> tan</a:t>
            </a:r>
            <a:r>
              <a:rPr lang="tr-TR" sz="2800" dirty="0" smtClean="0"/>
              <a:t>ı</a:t>
            </a:r>
            <a:r>
              <a:rPr lang="en-US" sz="2800" dirty="0" err="1" smtClean="0"/>
              <a:t>nabilecekleri</a:t>
            </a:r>
            <a:r>
              <a:rPr lang="en-US" sz="2800" dirty="0" smtClean="0"/>
              <a:t>  de </a:t>
            </a:r>
            <a:r>
              <a:rPr lang="en-US" sz="2800" dirty="0" err="1" smtClean="0"/>
              <a:t>ak</a:t>
            </a:r>
            <a:r>
              <a:rPr lang="tr-TR" sz="2800" dirty="0" smtClean="0"/>
              <a:t>ı</a:t>
            </a:r>
            <a:r>
              <a:rPr lang="en-US" sz="2800" dirty="0" err="1" smtClean="0"/>
              <a:t>lda</a:t>
            </a:r>
            <a:r>
              <a:rPr lang="en-US" sz="2800" dirty="0" smtClean="0"/>
              <a:t> </a:t>
            </a:r>
            <a:r>
              <a:rPr lang="en-US" sz="2800" dirty="0" err="1" smtClean="0"/>
              <a:t>tutulmal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Di</a:t>
            </a:r>
            <a:r>
              <a:rPr lang="tr-TR" sz="2800" dirty="0" smtClean="0"/>
              <a:t>ğ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yandan</a:t>
            </a:r>
            <a:r>
              <a:rPr lang="en-US" sz="2800" dirty="0" smtClean="0"/>
              <a:t>, </a:t>
            </a:r>
            <a:r>
              <a:rPr lang="en-US" sz="2800" dirty="0" err="1" smtClean="0"/>
              <a:t>infertilitenin</a:t>
            </a:r>
            <a:r>
              <a:rPr lang="en-US" sz="2800" dirty="0" smtClean="0"/>
              <a:t> </a:t>
            </a:r>
            <a:r>
              <a:rPr lang="en-US" sz="2800" dirty="0" err="1" smtClean="0"/>
              <a:t>kendisi</a:t>
            </a:r>
            <a:r>
              <a:rPr lang="en-US" sz="2800" dirty="0" smtClean="0"/>
              <a:t>, </a:t>
            </a:r>
            <a:r>
              <a:rPr lang="en-US" sz="2800" dirty="0" err="1" smtClean="0"/>
              <a:t>altta</a:t>
            </a:r>
            <a:r>
              <a:rPr lang="en-US" sz="2800" dirty="0" smtClean="0"/>
              <a:t> </a:t>
            </a:r>
            <a:r>
              <a:rPr lang="en-US" sz="2800" dirty="0" err="1" smtClean="0"/>
              <a:t>yatan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malign </a:t>
            </a:r>
            <a:r>
              <a:rPr lang="en-US" sz="2800" dirty="0" err="1" smtClean="0"/>
              <a:t>hastal</a:t>
            </a:r>
            <a:r>
              <a:rPr lang="tr-TR" sz="2800" dirty="0" smtClean="0"/>
              <a:t>ığın</a:t>
            </a:r>
            <a:r>
              <a:rPr lang="en-US" sz="2800" dirty="0" smtClean="0"/>
              <a:t> </a:t>
            </a:r>
            <a:r>
              <a:rPr lang="en-US" sz="2800" dirty="0" err="1" smtClean="0"/>
              <a:t>belirtisi</a:t>
            </a:r>
            <a:r>
              <a:rPr lang="en-US" sz="2800" dirty="0" smtClean="0"/>
              <a:t> </a:t>
            </a:r>
            <a:r>
              <a:rPr lang="en-US" sz="2800" dirty="0" err="1" smtClean="0"/>
              <a:t>olabilecece</a:t>
            </a:r>
            <a:r>
              <a:rPr lang="tr-TR" sz="2800" dirty="0" smtClean="0"/>
              <a:t>ğ</a:t>
            </a:r>
            <a:r>
              <a:rPr lang="en-US" sz="2800" dirty="0" err="1" smtClean="0"/>
              <a:t>inden</a:t>
            </a:r>
            <a:r>
              <a:rPr lang="en-US" sz="2800" dirty="0" smtClean="0"/>
              <a:t> </a:t>
            </a:r>
            <a:r>
              <a:rPr lang="en-US" sz="2800" dirty="0" err="1" smtClean="0"/>
              <a:t>dolay</a:t>
            </a:r>
            <a:r>
              <a:rPr lang="tr-TR" sz="2800" dirty="0" smtClean="0"/>
              <a:t>ı</a:t>
            </a:r>
            <a:r>
              <a:rPr lang="en-US" sz="2800" dirty="0" smtClean="0"/>
              <a:t>, infertilite </a:t>
            </a:r>
            <a:r>
              <a:rPr lang="en-US" sz="2800" dirty="0" err="1" smtClean="0"/>
              <a:t>tedavisinden</a:t>
            </a:r>
            <a:r>
              <a:rPr lang="en-US" sz="2800" dirty="0" smtClean="0"/>
              <a:t> </a:t>
            </a:r>
            <a:r>
              <a:rPr lang="tr-TR" sz="2800" dirty="0" smtClean="0"/>
              <a:t>ö</a:t>
            </a:r>
            <a:r>
              <a:rPr lang="en-US" sz="2800" dirty="0" err="1" smtClean="0"/>
              <a:t>nce</a:t>
            </a:r>
            <a:r>
              <a:rPr lang="en-US" sz="2800" dirty="0" smtClean="0"/>
              <a:t> pre-existing </a:t>
            </a:r>
            <a:r>
              <a:rPr lang="en-US" sz="2800" dirty="0" err="1" smtClean="0"/>
              <a:t>kanserler</a:t>
            </a:r>
            <a:r>
              <a:rPr lang="en-US" sz="2800" dirty="0" smtClean="0"/>
              <a:t> </a:t>
            </a:r>
            <a:r>
              <a:rPr lang="en-US" sz="2800" dirty="0" err="1" smtClean="0"/>
              <a:t>muayeneler</a:t>
            </a:r>
            <a:r>
              <a:rPr lang="en-US" sz="2800" dirty="0" smtClean="0"/>
              <a:t> s</a:t>
            </a:r>
            <a:r>
              <a:rPr lang="tr-TR" sz="2800" dirty="0" smtClean="0"/>
              <a:t>ı</a:t>
            </a:r>
            <a:r>
              <a:rPr lang="en-US" sz="2800" dirty="0" err="1" smtClean="0"/>
              <a:t>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 smtClean="0"/>
              <a:t>ara</a:t>
            </a:r>
            <a:r>
              <a:rPr lang="tr-TR" sz="2800" dirty="0" smtClean="0"/>
              <a:t>ş</a:t>
            </a:r>
            <a:r>
              <a:rPr lang="en-US" sz="2800" dirty="0" smtClean="0"/>
              <a:t>t</a:t>
            </a:r>
            <a:r>
              <a:rPr lang="tr-TR" sz="2800" dirty="0" smtClean="0"/>
              <a:t>ırılm</a:t>
            </a:r>
            <a:r>
              <a:rPr lang="en-US" sz="2800" dirty="0" smtClean="0"/>
              <a:t>al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                                                                                     </a:t>
            </a:r>
            <a:r>
              <a:rPr lang="en-US" sz="1400" dirty="0"/>
              <a:t>TJOD, 2015, Antalya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31740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88392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Tum  </a:t>
            </a:r>
            <a:r>
              <a:rPr lang="en-US" sz="2800" dirty="0" err="1" smtClean="0"/>
              <a:t>klinisyenler</a:t>
            </a:r>
            <a:r>
              <a:rPr lang="en-US" sz="2800" dirty="0" smtClean="0"/>
              <a:t>, </a:t>
            </a:r>
            <a:r>
              <a:rPr lang="en-US" sz="2800" dirty="0" err="1" smtClean="0"/>
              <a:t>tedaviye</a:t>
            </a:r>
            <a:r>
              <a:rPr lang="en-US" sz="2800" dirty="0" smtClean="0"/>
              <a:t> </a:t>
            </a:r>
            <a:r>
              <a:rPr lang="en-US" sz="2800" dirty="0" err="1" smtClean="0"/>
              <a:t>baslamadan</a:t>
            </a:r>
            <a:r>
              <a:rPr lang="en-US" sz="2800" dirty="0" smtClean="0"/>
              <a:t> </a:t>
            </a:r>
            <a:r>
              <a:rPr lang="tr-TR" sz="2800" dirty="0" smtClean="0"/>
              <a:t>ö</a:t>
            </a:r>
            <a:r>
              <a:rPr lang="en-US" sz="2800" dirty="0" err="1" smtClean="0"/>
              <a:t>nce</a:t>
            </a:r>
            <a:r>
              <a:rPr lang="en-US" sz="2800" dirty="0" smtClean="0"/>
              <a:t> , </a:t>
            </a:r>
            <a:r>
              <a:rPr lang="en-US" sz="2800" dirty="0" err="1" smtClean="0"/>
              <a:t>fertilite</a:t>
            </a:r>
            <a:r>
              <a:rPr lang="en-US" sz="2800" dirty="0" smtClean="0"/>
              <a:t> </a:t>
            </a:r>
            <a:r>
              <a:rPr lang="en-US" sz="2800" dirty="0" err="1" smtClean="0"/>
              <a:t>ila</a:t>
            </a:r>
            <a:r>
              <a:rPr lang="tr-TR" sz="2800" dirty="0" smtClean="0"/>
              <a:t>ç</a:t>
            </a:r>
            <a:r>
              <a:rPr lang="en-US" sz="2800" dirty="0" err="1" smtClean="0"/>
              <a:t>lari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baz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kanserler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ndaki</a:t>
            </a:r>
            <a:r>
              <a:rPr lang="en-US" sz="2800" dirty="0" smtClean="0"/>
              <a:t> </a:t>
            </a:r>
            <a:r>
              <a:rPr lang="en-US" sz="2800" dirty="0" err="1" smtClean="0"/>
              <a:t>muhtemel</a:t>
            </a:r>
            <a:r>
              <a:rPr lang="en-US" sz="2800" dirty="0" smtClean="0"/>
              <a:t> , </a:t>
            </a:r>
            <a:r>
              <a:rPr lang="en-US" sz="2800" dirty="0" err="1" smtClean="0"/>
              <a:t>olasi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kiyle</a:t>
            </a:r>
            <a:r>
              <a:rPr lang="en-US" sz="2800" dirty="0" smtClean="0"/>
              <a:t>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de   </a:t>
            </a:r>
            <a:r>
              <a:rPr lang="en-US" sz="2800" dirty="0" err="1" smtClean="0"/>
              <a:t>bilgilendirilmi</a:t>
            </a:r>
            <a:r>
              <a:rPr lang="tr-TR" sz="2800" dirty="0" smtClean="0"/>
              <a:t>ş</a:t>
            </a:r>
            <a:r>
              <a:rPr lang="en-US" sz="2800" dirty="0" smtClean="0"/>
              <a:t> r</a:t>
            </a:r>
            <a:r>
              <a:rPr lang="tr-TR" sz="2800" dirty="0" smtClean="0"/>
              <a:t>ı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formu</a:t>
            </a:r>
            <a:r>
              <a:rPr lang="en-US" sz="2800" dirty="0" smtClean="0"/>
              <a:t> (</a:t>
            </a:r>
            <a:r>
              <a:rPr lang="en-US" sz="2800" dirty="0" err="1" smtClean="0"/>
              <a:t>ayd</a:t>
            </a:r>
            <a:r>
              <a:rPr lang="tr-TR" sz="2800" dirty="0" smtClean="0"/>
              <a:t>ın</a:t>
            </a:r>
            <a:r>
              <a:rPr lang="en-US" sz="2800" dirty="0" err="1" smtClean="0"/>
              <a:t>lat</a:t>
            </a:r>
            <a:r>
              <a:rPr lang="tr-TR" sz="2800" dirty="0" smtClean="0"/>
              <a:t>ı</a:t>
            </a:r>
            <a:r>
              <a:rPr lang="en-US" sz="2800" dirty="0" smtClean="0"/>
              <a:t>lm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onam</a:t>
            </a:r>
            <a:r>
              <a:rPr lang="en-US" sz="2800" dirty="0" smtClean="0"/>
              <a:t>) </a:t>
            </a:r>
            <a:r>
              <a:rPr lang="en-US" sz="2800" dirty="0" err="1" smtClean="0"/>
              <a:t>almal</a:t>
            </a:r>
            <a:r>
              <a:rPr lang="tr-TR" sz="2800" dirty="0" smtClean="0"/>
              <a:t>ı</a:t>
            </a:r>
            <a:r>
              <a:rPr lang="en-US" sz="2800" dirty="0" smtClean="0"/>
              <a:t>d</a:t>
            </a:r>
            <a:r>
              <a:rPr lang="tr-TR" sz="2800" dirty="0" smtClean="0"/>
              <a:t>ı</a:t>
            </a:r>
            <a:r>
              <a:rPr lang="en-US" sz="2800" dirty="0" smtClean="0"/>
              <a:t>r, </a:t>
            </a:r>
            <a:r>
              <a:rPr lang="tr-TR" sz="2800" dirty="0" smtClean="0"/>
              <a:t>çü</a:t>
            </a:r>
            <a:r>
              <a:rPr lang="en-US" sz="2800" dirty="0" err="1" smtClean="0"/>
              <a:t>nk</a:t>
            </a:r>
            <a:r>
              <a:rPr lang="tr-TR" sz="2800" dirty="0" smtClean="0"/>
              <a:t>ü</a:t>
            </a:r>
            <a:r>
              <a:rPr lang="en-US" sz="2800" dirty="0" smtClean="0"/>
              <a:t> </a:t>
            </a:r>
            <a:r>
              <a:rPr lang="en-US" sz="2800" dirty="0" err="1" smtClean="0"/>
              <a:t>mevcut</a:t>
            </a:r>
            <a:r>
              <a:rPr lang="en-US" sz="2800" dirty="0" smtClean="0"/>
              <a:t> </a:t>
            </a:r>
            <a:r>
              <a:rPr lang="en-US" sz="2800" dirty="0" err="1" smtClean="0"/>
              <a:t>veriler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err="1" smtClean="0"/>
              <a:t>eli</a:t>
            </a:r>
            <a:r>
              <a:rPr lang="tr-TR" sz="2800" dirty="0" smtClean="0"/>
              <a:t>ş</a:t>
            </a:r>
            <a:r>
              <a:rPr lang="en-US" sz="2800" dirty="0" err="1" smtClean="0"/>
              <a:t>kili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karma</a:t>
            </a:r>
            <a:r>
              <a:rPr lang="tr-TR" sz="2800" dirty="0" smtClean="0"/>
              <a:t>şık</a:t>
            </a:r>
            <a:r>
              <a:rPr lang="en-US" sz="2800" dirty="0" smtClean="0"/>
              <a:t>t</a:t>
            </a:r>
            <a:r>
              <a:rPr lang="tr-TR" sz="2800" dirty="0" smtClean="0"/>
              <a:t>ı</a:t>
            </a:r>
            <a:r>
              <a:rPr lang="en-US" sz="2800" dirty="0" smtClean="0"/>
              <a:t>r.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1400" dirty="0"/>
              <a:t>                                                                             </a:t>
            </a:r>
            <a:r>
              <a:rPr lang="en-US" sz="1400" dirty="0" smtClean="0"/>
              <a:t>                                                                                                         </a:t>
            </a:r>
            <a:r>
              <a:rPr lang="en-US" sz="1400" dirty="0"/>
              <a:t>TJOD, 2015, Antalya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cancer </a:t>
            </a:r>
            <a:r>
              <a:rPr lang="en-US" sz="2400" dirty="0" smtClean="0">
                <a:latin typeface="+mn-lt"/>
              </a:rPr>
              <a:t>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sk</a:t>
            </a:r>
            <a:r>
              <a:rPr lang="en-US" sz="2400" dirty="0" smtClean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</a:t>
            </a:r>
            <a:r>
              <a:rPr lang="en-US" sz="2400" dirty="0">
                <a:latin typeface="+mn-lt"/>
              </a:rPr>
              <a:t>, breast and uterus </a:t>
            </a:r>
          </a:p>
        </p:txBody>
      </p:sp>
    </p:spTree>
    <p:extLst>
      <p:ext uri="{BB962C8B-B14F-4D97-AF65-F5344CB8AC3E}">
        <p14:creationId xmlns:p14="http://schemas.microsoft.com/office/powerpoint/2010/main" val="718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534400" cy="63246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 </a:t>
            </a:r>
            <a:r>
              <a:rPr lang="en-US" sz="4400" dirty="0" err="1" smtClean="0"/>
              <a:t>Dikkatiniz</a:t>
            </a:r>
            <a:r>
              <a:rPr lang="en-US" sz="4400" dirty="0"/>
              <a:t>, </a:t>
            </a:r>
            <a:r>
              <a:rPr lang="en-US" sz="4400" dirty="0" err="1" smtClean="0"/>
              <a:t>kat</a:t>
            </a:r>
            <a:r>
              <a:rPr lang="tr-TR" sz="4400" dirty="0" smtClean="0"/>
              <a:t>ı</a:t>
            </a:r>
            <a:r>
              <a:rPr lang="en-US" sz="4400" dirty="0" smtClean="0"/>
              <a:t>l</a:t>
            </a:r>
            <a:r>
              <a:rPr lang="tr-TR" sz="4400" dirty="0" smtClean="0"/>
              <a:t>ı</a:t>
            </a:r>
            <a:r>
              <a:rPr lang="en-US" sz="4400" dirty="0" smtClean="0"/>
              <a:t>m </a:t>
            </a:r>
            <a:r>
              <a:rPr lang="en-US" sz="4400" dirty="0" err="1"/>
              <a:t>ve</a:t>
            </a:r>
            <a:r>
              <a:rPr lang="en-US" sz="4400" dirty="0"/>
              <a:t> </a:t>
            </a:r>
            <a:r>
              <a:rPr lang="en-US" sz="4400" dirty="0" smtClean="0"/>
              <a:t>                 </a:t>
            </a:r>
            <a:r>
              <a:rPr lang="en-US" sz="4400" dirty="0" err="1" smtClean="0"/>
              <a:t>katk</a:t>
            </a:r>
            <a:r>
              <a:rPr lang="tr-TR" sz="4400" dirty="0" smtClean="0"/>
              <a:t>ılarınız</a:t>
            </a:r>
            <a:r>
              <a:rPr lang="en-US" sz="4400" dirty="0" smtClean="0"/>
              <a:t> </a:t>
            </a:r>
            <a:r>
              <a:rPr lang="en-US" sz="4400" dirty="0" err="1" smtClean="0"/>
              <a:t>i</a:t>
            </a:r>
            <a:r>
              <a:rPr lang="tr-TR" sz="4400" dirty="0" smtClean="0"/>
              <a:t>ç</a:t>
            </a:r>
            <a:r>
              <a:rPr lang="en-US" sz="4400" dirty="0" smtClean="0"/>
              <a:t>in </a:t>
            </a:r>
            <a:r>
              <a:rPr lang="en-US" sz="4400" dirty="0" err="1" smtClean="0"/>
              <a:t>tesekk</a:t>
            </a:r>
            <a:r>
              <a:rPr lang="tr-TR" sz="4400" dirty="0" smtClean="0"/>
              <a:t>ü</a:t>
            </a:r>
            <a:r>
              <a:rPr lang="en-US" sz="4400" dirty="0" err="1" smtClean="0"/>
              <a:t>rler</a:t>
            </a:r>
            <a:r>
              <a:rPr lang="en-US" sz="4400" dirty="0"/>
              <a:t>…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84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7630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, </a:t>
            </a:r>
            <a:r>
              <a:rPr lang="en-US" sz="2800" dirty="0" err="1" smtClean="0"/>
              <a:t>jinekolojik</a:t>
            </a:r>
            <a:r>
              <a:rPr lang="en-US" sz="2800" dirty="0" smtClean="0"/>
              <a:t> </a:t>
            </a:r>
            <a:r>
              <a:rPr lang="en-US" sz="2800" dirty="0" err="1" smtClean="0"/>
              <a:t>kanserler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tr-TR" sz="2800" dirty="0" smtClean="0"/>
              <a:t>ç</a:t>
            </a:r>
            <a:r>
              <a:rPr lang="en-US" sz="2800" dirty="0" err="1" smtClean="0"/>
              <a:t>inde</a:t>
            </a:r>
            <a:r>
              <a:rPr lang="en-US" sz="2800" dirty="0" smtClean="0"/>
              <a:t> en y</a:t>
            </a:r>
            <a:r>
              <a:rPr lang="tr-TR" sz="2800" dirty="0" smtClean="0"/>
              <a:t>ü</a:t>
            </a:r>
            <a:r>
              <a:rPr lang="en-US" sz="2800" dirty="0" err="1" smtClean="0"/>
              <a:t>ksek</a:t>
            </a:r>
            <a:r>
              <a:rPr lang="en-US" sz="2800" dirty="0" smtClean="0"/>
              <a:t> </a:t>
            </a:r>
            <a:r>
              <a:rPr lang="en-US" sz="2800" dirty="0" err="1" smtClean="0"/>
              <a:t>mortaliteye</a:t>
            </a:r>
            <a:r>
              <a:rPr lang="en-US" sz="2800" dirty="0" smtClean="0"/>
              <a:t> </a:t>
            </a:r>
            <a:r>
              <a:rPr lang="en-US" sz="2800" dirty="0" err="1" smtClean="0"/>
              <a:t>sahiptir</a:t>
            </a:r>
            <a:r>
              <a:rPr lang="en-US" sz="2800" dirty="0" smtClean="0"/>
              <a:t>                                                                       </a:t>
            </a:r>
            <a:r>
              <a:rPr lang="en-US" sz="1400" i="0" dirty="0"/>
              <a:t>Parker SL, Tong T, Bolden S, </a:t>
            </a:r>
            <a:r>
              <a:rPr lang="en-US" sz="1400" i="0" dirty="0" err="1"/>
              <a:t>Wingo</a:t>
            </a:r>
            <a:r>
              <a:rPr lang="en-US" sz="1400" i="0" dirty="0"/>
              <a:t> PA. Cancer </a:t>
            </a:r>
            <a:r>
              <a:rPr lang="en-US" sz="1400" i="0" dirty="0" smtClean="0"/>
              <a:t>statistics, 1996. CA Cancer J </a:t>
            </a:r>
            <a:r>
              <a:rPr lang="en-US" sz="1400" i="0" dirty="0" err="1" smtClean="0"/>
              <a:t>Clin</a:t>
            </a:r>
            <a:r>
              <a:rPr lang="en-US" sz="1400" i="0" dirty="0" smtClean="0"/>
              <a:t> 1996; 46: 5–27.</a:t>
            </a:r>
          </a:p>
          <a:p>
            <a:endParaRPr lang="en-US" sz="1400" i="0" dirty="0"/>
          </a:p>
          <a:p>
            <a:r>
              <a:rPr lang="en-US" sz="2800" dirty="0" smtClean="0"/>
              <a:t>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insidans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art</a:t>
            </a:r>
            <a:r>
              <a:rPr lang="tr-TR" sz="2800" dirty="0" smtClean="0"/>
              <a:t>ışı</a:t>
            </a:r>
            <a:r>
              <a:rPr lang="en-US" sz="2800" dirty="0" smtClean="0"/>
              <a:t>nda </a:t>
            </a:r>
            <a:r>
              <a:rPr lang="en-US" sz="2800" dirty="0" err="1" smtClean="0"/>
              <a:t>rol</a:t>
            </a:r>
            <a:r>
              <a:rPr lang="en-US" sz="2800" dirty="0" smtClean="0"/>
              <a:t> </a:t>
            </a:r>
            <a:r>
              <a:rPr lang="en-US" sz="2800" dirty="0" err="1" smtClean="0"/>
              <a:t>oynayan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tr-TR" sz="2800" dirty="0" smtClean="0"/>
              <a:t>ç</a:t>
            </a:r>
            <a:r>
              <a:rPr lang="en-US" sz="2800" dirty="0" smtClean="0"/>
              <a:t>ok  fakt</a:t>
            </a:r>
            <a:r>
              <a:rPr lang="tr-TR" sz="2800" dirty="0" smtClean="0"/>
              <a:t>ö</a:t>
            </a:r>
            <a:r>
              <a:rPr lang="en-US" sz="2800" dirty="0" smtClean="0"/>
              <a:t>r, (</a:t>
            </a:r>
            <a:r>
              <a:rPr lang="en-US" sz="2800" dirty="0" err="1" smtClean="0"/>
              <a:t>genetik</a:t>
            </a:r>
            <a:r>
              <a:rPr lang="en-US" sz="2800" dirty="0" smtClean="0"/>
              <a:t>, erken menarj, ge</a:t>
            </a:r>
            <a:r>
              <a:rPr lang="tr-TR" sz="2800" dirty="0" smtClean="0"/>
              <a:t>ç</a:t>
            </a:r>
            <a:r>
              <a:rPr lang="en-US" sz="2800" dirty="0" smtClean="0"/>
              <a:t> menapoz, infertilite, </a:t>
            </a:r>
            <a:r>
              <a:rPr lang="en-US" sz="2800" dirty="0" err="1" smtClean="0"/>
              <a:t>gebelik</a:t>
            </a:r>
            <a:r>
              <a:rPr lang="en-US" sz="2800" dirty="0" smtClean="0"/>
              <a:t>, </a:t>
            </a:r>
            <a:r>
              <a:rPr lang="en-US" sz="2800" dirty="0" err="1" smtClean="0"/>
              <a:t>emzime</a:t>
            </a:r>
            <a:r>
              <a:rPr lang="en-US" sz="2800" dirty="0" smtClean="0"/>
              <a:t>, do</a:t>
            </a:r>
            <a:r>
              <a:rPr lang="tr-TR" sz="2800" dirty="0" smtClean="0"/>
              <a:t>ğ</a:t>
            </a:r>
            <a:r>
              <a:rPr lang="en-US" sz="2800" dirty="0" smtClean="0"/>
              <a:t>um kontrol hap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 smtClean="0"/>
              <a:t>kullanma</a:t>
            </a:r>
            <a:r>
              <a:rPr lang="en-US" sz="2800" dirty="0" smtClean="0"/>
              <a:t>, do</a:t>
            </a:r>
            <a:r>
              <a:rPr lang="tr-TR" sz="2800" dirty="0" smtClean="0"/>
              <a:t>ğ</a:t>
            </a:r>
            <a:r>
              <a:rPr lang="en-US" sz="2800" dirty="0" smtClean="0"/>
              <a:t>um gibi)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Bu 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rlerde</a:t>
            </a:r>
            <a:r>
              <a:rPr lang="en-US" sz="2800" dirty="0" smtClean="0"/>
              <a:t>  </a:t>
            </a:r>
            <a:r>
              <a:rPr lang="en-US" sz="2800" dirty="0" err="1" smtClean="0"/>
              <a:t>multiparite</a:t>
            </a:r>
            <a:r>
              <a:rPr lang="en-US" sz="2800" dirty="0" smtClean="0"/>
              <a:t> ve </a:t>
            </a:r>
            <a:r>
              <a:rPr lang="en-US" sz="2800" dirty="0"/>
              <a:t>oral </a:t>
            </a:r>
            <a:r>
              <a:rPr lang="en-US" sz="2800" dirty="0" err="1"/>
              <a:t>kontraseptif</a:t>
            </a:r>
            <a:r>
              <a:rPr lang="en-US" sz="2800" dirty="0"/>
              <a:t> </a:t>
            </a:r>
            <a:r>
              <a:rPr lang="en-US" sz="2800" dirty="0" err="1"/>
              <a:t>kullanımı</a:t>
            </a:r>
            <a:r>
              <a:rPr lang="en-US" sz="2800" dirty="0"/>
              <a:t> </a:t>
            </a:r>
            <a:r>
              <a:rPr lang="en-US" sz="2800" dirty="0" smtClean="0"/>
              <a:t>over </a:t>
            </a:r>
            <a:r>
              <a:rPr lang="en-US" sz="2800" dirty="0" err="1"/>
              <a:t>kanser</a:t>
            </a:r>
            <a:r>
              <a:rPr lang="en-US" sz="2800" dirty="0"/>
              <a:t> </a:t>
            </a:r>
            <a:r>
              <a:rPr lang="en-US" sz="2800" dirty="0" err="1" smtClean="0"/>
              <a:t>riskini</a:t>
            </a:r>
            <a:r>
              <a:rPr lang="en-US" sz="2800" dirty="0" smtClean="0"/>
              <a:t> </a:t>
            </a:r>
            <a:r>
              <a:rPr lang="en-US" sz="2800" dirty="0" err="1" smtClean="0"/>
              <a:t>azaltan</a:t>
            </a:r>
            <a:r>
              <a:rPr lang="en-US" sz="2800" dirty="0" smtClean="0"/>
              <a:t> </a:t>
            </a:r>
            <a:r>
              <a:rPr lang="en-US" sz="2800" dirty="0" err="1" smtClean="0"/>
              <a:t>önemli</a:t>
            </a:r>
            <a:r>
              <a:rPr lang="en-US" sz="2800" dirty="0" smtClean="0"/>
              <a:t> </a:t>
            </a:r>
            <a:r>
              <a:rPr lang="en-US" sz="2800" dirty="0" err="1" smtClean="0"/>
              <a:t>faktörler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bilinmektedir</a:t>
            </a:r>
            <a:r>
              <a:rPr lang="en-US" sz="2800" dirty="0" smtClean="0"/>
              <a:t>.                                                     </a:t>
            </a:r>
            <a:r>
              <a:rPr lang="en-US" sz="1400" i="0" dirty="0"/>
              <a:t>Venn A, Healy D, McLachlan R. Cancer risks associated </a:t>
            </a:r>
            <a:r>
              <a:rPr lang="en-US" sz="1400" i="0" dirty="0" smtClean="0"/>
              <a:t>with the </a:t>
            </a:r>
            <a:r>
              <a:rPr lang="en-US" sz="1400" i="0" dirty="0"/>
              <a:t>diagnosis of infertility. Best </a:t>
            </a:r>
            <a:r>
              <a:rPr lang="en-US" sz="1400" i="0" dirty="0" err="1"/>
              <a:t>Pract</a:t>
            </a:r>
            <a:r>
              <a:rPr lang="en-US" sz="1400" i="0" dirty="0"/>
              <a:t> Res </a:t>
            </a:r>
            <a:r>
              <a:rPr lang="en-US" sz="1400" i="0" dirty="0" err="1"/>
              <a:t>Clin</a:t>
            </a:r>
            <a:r>
              <a:rPr lang="en-US" sz="1400" i="0" dirty="0"/>
              <a:t> </a:t>
            </a:r>
            <a:r>
              <a:rPr lang="en-US" sz="1400" i="0" dirty="0" err="1"/>
              <a:t>Obstet</a:t>
            </a:r>
            <a:r>
              <a:rPr lang="en-US" sz="1400" i="0" dirty="0"/>
              <a:t> </a:t>
            </a:r>
            <a:r>
              <a:rPr lang="en-US" sz="1400" i="0" dirty="0" smtClean="0"/>
              <a:t>Gynecol2003</a:t>
            </a:r>
            <a:r>
              <a:rPr lang="en-US" sz="1400" i="0" dirty="0"/>
              <a:t>; 17: </a:t>
            </a:r>
            <a:r>
              <a:rPr lang="en-US" sz="1400" i="0" dirty="0" smtClean="0"/>
              <a:t>343–67.                                                                                                                                                                         </a:t>
            </a:r>
            <a:r>
              <a:rPr lang="en-US" sz="1400" i="0" dirty="0" err="1" smtClean="0"/>
              <a:t>Brekelmans</a:t>
            </a:r>
            <a:r>
              <a:rPr lang="en-US" sz="1400" i="0" dirty="0" smtClean="0"/>
              <a:t> </a:t>
            </a:r>
            <a:r>
              <a:rPr lang="en-US" sz="1400" i="0" dirty="0"/>
              <a:t>CT. Risk factors and risk reduction of breast </a:t>
            </a:r>
            <a:r>
              <a:rPr lang="en-US" sz="1400" i="0" dirty="0" smtClean="0"/>
              <a:t>and ovarian </a:t>
            </a:r>
            <a:r>
              <a:rPr lang="en-US" sz="1400" i="0" dirty="0"/>
              <a:t>cancer. </a:t>
            </a:r>
            <a:r>
              <a:rPr lang="en-US" sz="1400" i="0" dirty="0" err="1"/>
              <a:t>Curr</a:t>
            </a:r>
            <a:r>
              <a:rPr lang="en-US" sz="1400" i="0" dirty="0"/>
              <a:t> </a:t>
            </a:r>
            <a:r>
              <a:rPr lang="en-US" sz="1400" i="0" dirty="0" err="1"/>
              <a:t>Opin</a:t>
            </a:r>
            <a:r>
              <a:rPr lang="en-US" sz="1400" i="0" dirty="0"/>
              <a:t> </a:t>
            </a:r>
            <a:r>
              <a:rPr lang="en-US" sz="1400" i="0" dirty="0" err="1"/>
              <a:t>Obstet</a:t>
            </a:r>
            <a:r>
              <a:rPr lang="en-US" sz="1400" i="0" dirty="0"/>
              <a:t> </a:t>
            </a:r>
            <a:r>
              <a:rPr lang="en-US" sz="1400" i="0" dirty="0" err="1"/>
              <a:t>Gynecol</a:t>
            </a:r>
            <a:r>
              <a:rPr lang="en-US" sz="1400" i="0" dirty="0"/>
              <a:t> 2003; 15: 63–8</a:t>
            </a:r>
            <a:r>
              <a:rPr lang="en-US" sz="1400" i="0" dirty="0" smtClean="0"/>
              <a:t>.</a:t>
            </a:r>
          </a:p>
          <a:p>
            <a:endParaRPr lang="en-US" sz="1400" i="0" dirty="0"/>
          </a:p>
          <a:p>
            <a:endParaRPr lang="en-US" sz="1400" i="0" dirty="0" smtClean="0"/>
          </a:p>
          <a:p>
            <a:r>
              <a:rPr lang="en-US" sz="1400" i="0" dirty="0"/>
              <a:t>                                                                                                  </a:t>
            </a:r>
            <a:r>
              <a:rPr lang="en-US" sz="1400" i="0" dirty="0" smtClean="0"/>
              <a:t>                                                                     </a:t>
            </a:r>
            <a:r>
              <a:rPr lang="en-US" sz="1400" i="0" dirty="0"/>
              <a:t>TJOD, 2015, Antalya</a:t>
            </a:r>
          </a:p>
          <a:p>
            <a:r>
              <a:rPr lang="en-US" sz="1400" i="0" dirty="0" smtClean="0"/>
              <a:t>                                             </a:t>
            </a:r>
            <a:endParaRPr lang="en-US" sz="140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CANCER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8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685800"/>
            <a:ext cx="86106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etiyopatogenezinde</a:t>
            </a:r>
            <a:r>
              <a:rPr lang="en-US" sz="2800" dirty="0" smtClean="0"/>
              <a:t> </a:t>
            </a:r>
            <a:r>
              <a:rPr lang="en-US" sz="2800" dirty="0" err="1" smtClean="0"/>
              <a:t>artmi</a:t>
            </a:r>
            <a:r>
              <a:rPr lang="tr-TR" sz="2800" dirty="0" smtClean="0"/>
              <a:t>ş</a:t>
            </a:r>
            <a:r>
              <a:rPr lang="en-US" sz="2800" dirty="0" smtClean="0"/>
              <a:t> s</a:t>
            </a:r>
            <a:r>
              <a:rPr lang="tr-TR" sz="2800" dirty="0" smtClean="0"/>
              <a:t>ü</a:t>
            </a:r>
            <a:r>
              <a:rPr lang="en-US" sz="2800" dirty="0" err="1" smtClean="0"/>
              <a:t>rekli</a:t>
            </a:r>
            <a:r>
              <a:rPr lang="en-US" sz="2800" dirty="0" smtClean="0"/>
              <a:t>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teorisi</a:t>
            </a:r>
            <a:r>
              <a:rPr lang="en-US" sz="2800" dirty="0" smtClean="0"/>
              <a:t>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 </a:t>
            </a:r>
            <a:r>
              <a:rPr lang="en-US" sz="2800" dirty="0" err="1" smtClean="0"/>
              <a:t>yumurtlamay</a:t>
            </a:r>
            <a:r>
              <a:rPr lang="tr-TR" sz="2800" dirty="0" smtClean="0"/>
              <a:t>ı</a:t>
            </a:r>
            <a:r>
              <a:rPr lang="en-US" sz="2800" dirty="0" smtClean="0"/>
              <a:t>  stim</a:t>
            </a:r>
            <a:r>
              <a:rPr lang="tr-TR" sz="2800" dirty="0" smtClean="0"/>
              <a:t>ü</a:t>
            </a:r>
            <a:r>
              <a:rPr lang="en-US" sz="2800" dirty="0" smtClean="0"/>
              <a:t>le eden ila</a:t>
            </a:r>
            <a:r>
              <a:rPr lang="tr-TR" sz="2800" dirty="0" smtClean="0"/>
              <a:t>ç</a:t>
            </a:r>
            <a:r>
              <a:rPr lang="en-US" sz="2800" dirty="0" smtClean="0"/>
              <a:t>lar</a:t>
            </a:r>
            <a:r>
              <a:rPr lang="tr-TR" sz="2800" dirty="0" smtClean="0"/>
              <a:t>ı</a:t>
            </a:r>
            <a:r>
              <a:rPr lang="en-US" sz="2800" dirty="0" smtClean="0"/>
              <a:t>n  </a:t>
            </a:r>
            <a:r>
              <a:rPr lang="en-US" sz="2800" dirty="0" err="1" smtClean="0"/>
              <a:t>karsino</a:t>
            </a:r>
            <a:r>
              <a:rPr lang="tr-TR" sz="2800" dirty="0" smtClean="0"/>
              <a:t>j</a:t>
            </a:r>
            <a:r>
              <a:rPr lang="en-US" sz="2800" dirty="0" err="1" smtClean="0"/>
              <a:t>enik</a:t>
            </a:r>
            <a:r>
              <a:rPr lang="en-US" sz="2800" dirty="0" smtClean="0"/>
              <a:t> ve/</a:t>
            </a:r>
            <a:r>
              <a:rPr lang="en-US" sz="2800" dirty="0" err="1" smtClean="0"/>
              <a:t>veya</a:t>
            </a:r>
            <a:r>
              <a:rPr lang="en-US" sz="2800" dirty="0" smtClean="0"/>
              <a:t> promotor  </a:t>
            </a:r>
            <a:r>
              <a:rPr lang="en-US" sz="2800" dirty="0" err="1" smtClean="0"/>
              <a:t>etkisinin</a:t>
            </a:r>
            <a:r>
              <a:rPr lang="en-US" sz="2800" dirty="0" smtClean="0"/>
              <a:t> </a:t>
            </a:r>
            <a:r>
              <a:rPr lang="en-US" sz="2800" dirty="0" err="1" smtClean="0"/>
              <a:t>olabilece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 </a:t>
            </a:r>
            <a:r>
              <a:rPr lang="en-US" sz="2800" dirty="0" err="1" smtClean="0"/>
              <a:t>bildirilmi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400" dirty="0"/>
              <a:t>. </a:t>
            </a:r>
            <a:r>
              <a:rPr lang="en-US" sz="2400" dirty="0" smtClean="0"/>
              <a:t>                                                                                            </a:t>
            </a:r>
            <a:r>
              <a:rPr lang="en-US" sz="1400" i="0" dirty="0" err="1" smtClean="0"/>
              <a:t>Shushan</a:t>
            </a:r>
            <a:r>
              <a:rPr lang="en-US" sz="1400" i="0" dirty="0" smtClean="0"/>
              <a:t> </a:t>
            </a:r>
            <a:r>
              <a:rPr lang="en-US" sz="1400" i="0" dirty="0"/>
              <a:t>A, </a:t>
            </a:r>
            <a:r>
              <a:rPr lang="en-US" sz="1400" i="0" dirty="0" err="1"/>
              <a:t>Paltiel</a:t>
            </a:r>
            <a:r>
              <a:rPr lang="en-US" sz="1400" i="0" dirty="0"/>
              <a:t> O, </a:t>
            </a:r>
            <a:r>
              <a:rPr lang="en-US" sz="1400" i="0" dirty="0" err="1"/>
              <a:t>Schenker</a:t>
            </a:r>
            <a:r>
              <a:rPr lang="en-US" sz="1400" i="0" dirty="0"/>
              <a:t> JG. Induction of ovulation </a:t>
            </a:r>
            <a:r>
              <a:rPr lang="en-US" sz="1400" i="0" dirty="0" smtClean="0"/>
              <a:t>and borderline </a:t>
            </a:r>
            <a:r>
              <a:rPr lang="en-US" sz="1400" i="0" dirty="0"/>
              <a:t>ovarian cancer – the hormonal connection? </a:t>
            </a:r>
            <a:r>
              <a:rPr lang="en-US" sz="1400" i="0" dirty="0" err="1"/>
              <a:t>Eur</a:t>
            </a:r>
            <a:r>
              <a:rPr lang="en-US" sz="1400" i="0" dirty="0"/>
              <a:t> </a:t>
            </a:r>
            <a:r>
              <a:rPr lang="en-US" sz="1400" i="0" dirty="0" smtClean="0"/>
              <a:t>J </a:t>
            </a:r>
            <a:r>
              <a:rPr lang="en-US" sz="1400" i="0" dirty="0" err="1" smtClean="0"/>
              <a:t>Obstet</a:t>
            </a:r>
            <a:r>
              <a:rPr lang="en-US" sz="1400" i="0" dirty="0" smtClean="0"/>
              <a:t> </a:t>
            </a:r>
            <a:r>
              <a:rPr lang="en-US" sz="1400" i="0" dirty="0" err="1"/>
              <a:t>Gynecol</a:t>
            </a:r>
            <a:r>
              <a:rPr lang="en-US" sz="1400" i="0" dirty="0"/>
              <a:t> </a:t>
            </a:r>
            <a:r>
              <a:rPr lang="en-US" sz="1400" i="0" dirty="0" err="1"/>
              <a:t>Reprod</a:t>
            </a:r>
            <a:r>
              <a:rPr lang="en-US" sz="1400" i="0" dirty="0"/>
              <a:t> </a:t>
            </a:r>
            <a:r>
              <a:rPr lang="en-US" sz="1400" i="0" dirty="0" err="1"/>
              <a:t>Biol</a:t>
            </a:r>
            <a:r>
              <a:rPr lang="en-US" sz="1400" i="0" dirty="0"/>
              <a:t> 1999; 85: 71–4</a:t>
            </a:r>
            <a:r>
              <a:rPr lang="en-US" sz="1400" i="0" dirty="0" smtClean="0"/>
              <a:t>.</a:t>
            </a:r>
          </a:p>
          <a:p>
            <a:r>
              <a:rPr lang="en-US" sz="2800" dirty="0" err="1" smtClean="0"/>
              <a:t>Hayvan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err="1" smtClean="0"/>
              <a:t>ali</a:t>
            </a:r>
            <a:r>
              <a:rPr lang="tr-TR" sz="2800" dirty="0" smtClean="0"/>
              <a:t>ş</a:t>
            </a:r>
            <a:r>
              <a:rPr lang="en-US" sz="2800" dirty="0" smtClean="0"/>
              <a:t>malar</a:t>
            </a:r>
            <a:r>
              <a:rPr lang="tr-TR" sz="2800" dirty="0" smtClean="0"/>
              <a:t>ı</a:t>
            </a:r>
            <a:r>
              <a:rPr lang="en-US" sz="2800" dirty="0" smtClean="0"/>
              <a:t>nda,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tr-TR" sz="2800" dirty="0" smtClean="0"/>
              <a:t>ı</a:t>
            </a:r>
            <a:r>
              <a:rPr lang="en-US" sz="2800" dirty="0" smtClean="0"/>
              <a:t>nda over y</a:t>
            </a:r>
            <a:r>
              <a:rPr lang="tr-TR" sz="2800" dirty="0" smtClean="0"/>
              <a:t>ü</a:t>
            </a:r>
            <a:r>
              <a:rPr lang="en-US" sz="2800" dirty="0" err="1" smtClean="0"/>
              <a:t>zey</a:t>
            </a:r>
            <a:r>
              <a:rPr lang="en-US" sz="2800" dirty="0" smtClean="0"/>
              <a:t> </a:t>
            </a:r>
            <a:r>
              <a:rPr lang="en-US" sz="2800" dirty="0" err="1" smtClean="0"/>
              <a:t>epitelinde</a:t>
            </a:r>
            <a:r>
              <a:rPr lang="en-US" sz="2800" dirty="0" smtClean="0"/>
              <a:t>  DNA </a:t>
            </a:r>
            <a:r>
              <a:rPr lang="en-US" sz="2800" dirty="0" err="1" smtClean="0"/>
              <a:t>hasarı</a:t>
            </a:r>
            <a:r>
              <a:rPr lang="en-US" sz="2800" dirty="0" smtClean="0"/>
              <a:t>  tan</a:t>
            </a:r>
            <a:r>
              <a:rPr lang="tr-TR" sz="2800" dirty="0" smtClean="0"/>
              <a:t>ı</a:t>
            </a:r>
            <a:r>
              <a:rPr lang="en-US" sz="2800" dirty="0" err="1" smtClean="0"/>
              <a:t>mlanm</a:t>
            </a:r>
            <a:r>
              <a:rPr lang="tr-TR" sz="2800" dirty="0" smtClean="0"/>
              <a:t>ış</a:t>
            </a:r>
            <a:r>
              <a:rPr lang="en-US" sz="2800" dirty="0" smtClean="0"/>
              <a:t> ve DNA </a:t>
            </a:r>
            <a:r>
              <a:rPr lang="en-US" sz="2800" dirty="0" err="1" smtClean="0"/>
              <a:t>tamiri</a:t>
            </a:r>
            <a:r>
              <a:rPr lang="en-US" sz="2800" dirty="0" smtClean="0"/>
              <a:t> </a:t>
            </a:r>
            <a:r>
              <a:rPr lang="en-US" sz="2800" dirty="0" err="1" smtClean="0"/>
              <a:t>veya</a:t>
            </a:r>
            <a:r>
              <a:rPr lang="en-US" sz="2800" dirty="0" smtClean="0"/>
              <a:t> apoptosis </a:t>
            </a:r>
            <a:r>
              <a:rPr lang="en-US" sz="2800" dirty="0" err="1" smtClean="0"/>
              <a:t>olmaks</a:t>
            </a:r>
            <a:r>
              <a:rPr lang="tr-TR" sz="2800" dirty="0" smtClean="0"/>
              <a:t>ı</a:t>
            </a:r>
            <a:r>
              <a:rPr lang="en-US" sz="2800" dirty="0" smtClean="0"/>
              <a:t>z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geli</a:t>
            </a:r>
            <a:r>
              <a:rPr lang="tr-TR" sz="2800" dirty="0" smtClean="0"/>
              <a:t>ş</a:t>
            </a:r>
            <a:r>
              <a:rPr lang="en-US" sz="2800" dirty="0" err="1" smtClean="0"/>
              <a:t>ebilece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 smtClean="0"/>
              <a:t>.                                                                                       </a:t>
            </a:r>
            <a:r>
              <a:rPr lang="en-US" sz="1400" i="0" dirty="0" smtClean="0"/>
              <a:t>Murdoch </a:t>
            </a:r>
            <a:r>
              <a:rPr lang="en-US" sz="1400" i="0" dirty="0"/>
              <a:t>WJ, Townsend RS, McDonnel AC. </a:t>
            </a:r>
            <a:r>
              <a:rPr lang="en-US" sz="1400" i="0" dirty="0" err="1" smtClean="0"/>
              <a:t>Ovulationinduced</a:t>
            </a:r>
            <a:r>
              <a:rPr lang="en-US" sz="1400" i="0" dirty="0" smtClean="0"/>
              <a:t> DNA </a:t>
            </a:r>
            <a:r>
              <a:rPr lang="en-US" sz="1400" i="0" dirty="0"/>
              <a:t>damage in ovarian surface epithelial cells </a:t>
            </a:r>
            <a:r>
              <a:rPr lang="en-US" sz="1400" i="0" dirty="0" smtClean="0"/>
              <a:t>of ewes</a:t>
            </a:r>
            <a:r>
              <a:rPr lang="en-US" sz="1400" i="0" dirty="0"/>
              <a:t>: prospective regulatory mechanisms of </a:t>
            </a:r>
            <a:r>
              <a:rPr lang="en-US" sz="1400" i="0" dirty="0" smtClean="0"/>
              <a:t>repair/survival and </a:t>
            </a:r>
            <a:r>
              <a:rPr lang="en-US" sz="1400" i="0" dirty="0"/>
              <a:t>apoptosis. </a:t>
            </a:r>
            <a:r>
              <a:rPr lang="en-US" sz="1400" i="0" dirty="0" err="1"/>
              <a:t>Biol</a:t>
            </a:r>
            <a:r>
              <a:rPr lang="en-US" sz="1400" i="0" dirty="0"/>
              <a:t> </a:t>
            </a:r>
            <a:r>
              <a:rPr lang="en-US" sz="1400" i="0" dirty="0" err="1"/>
              <a:t>Reprod</a:t>
            </a:r>
            <a:r>
              <a:rPr lang="en-US" sz="1400" i="0" dirty="0"/>
              <a:t> 2001; 65: 1417–24</a:t>
            </a:r>
            <a:r>
              <a:rPr lang="en-US" sz="1200" i="0" dirty="0"/>
              <a:t>.</a:t>
            </a:r>
            <a:endParaRPr lang="en-US" sz="1200" i="0" dirty="0" smtClean="0"/>
          </a:p>
          <a:p>
            <a:r>
              <a:rPr lang="en-US" sz="2800" dirty="0" err="1" smtClean="0"/>
              <a:t>Ovulasyonda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y</a:t>
            </a:r>
            <a:r>
              <a:rPr lang="tr-TR" sz="2800" dirty="0" smtClean="0"/>
              <a:t>ı</a:t>
            </a:r>
            <a:r>
              <a:rPr lang="en-US" sz="2800" dirty="0" err="1" smtClean="0"/>
              <a:t>ll</a:t>
            </a:r>
            <a:r>
              <a:rPr lang="tr-TR" sz="2800" dirty="0" smtClean="0"/>
              <a:t>ık</a:t>
            </a:r>
            <a:r>
              <a:rPr lang="en-US" sz="2800" dirty="0" smtClean="0"/>
              <a:t> art</a:t>
            </a:r>
            <a:r>
              <a:rPr lang="tr-TR" sz="2800" dirty="0" smtClean="0"/>
              <a:t>ışı</a:t>
            </a:r>
            <a:r>
              <a:rPr lang="en-US" sz="2800" dirty="0" smtClean="0"/>
              <a:t>n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%6 l</a:t>
            </a:r>
            <a:r>
              <a:rPr lang="tr-TR" sz="2800" dirty="0" smtClean="0"/>
              <a:t>ı</a:t>
            </a:r>
            <a:r>
              <a:rPr lang="en-US" sz="2800" dirty="0" smtClean="0"/>
              <a:t>k </a:t>
            </a:r>
            <a:r>
              <a:rPr lang="en-US" sz="2800" dirty="0" err="1" smtClean="0"/>
              <a:t>bir</a:t>
            </a:r>
            <a:r>
              <a:rPr lang="en-US" sz="2800" dirty="0" smtClean="0"/>
              <a:t> art</a:t>
            </a:r>
            <a:r>
              <a:rPr lang="tr-TR" sz="2800" dirty="0" smtClean="0"/>
              <a:t>ış</a:t>
            </a:r>
            <a:r>
              <a:rPr lang="en-US" sz="2800" dirty="0" smtClean="0"/>
              <a:t>a </a:t>
            </a:r>
            <a:r>
              <a:rPr lang="en-US" sz="2800" dirty="0" err="1" smtClean="0"/>
              <a:t>neden</a:t>
            </a:r>
            <a:r>
              <a:rPr lang="en-US" sz="2800" dirty="0" smtClean="0"/>
              <a:t> </a:t>
            </a:r>
            <a:r>
              <a:rPr lang="en-US" sz="2800" dirty="0" err="1" smtClean="0"/>
              <a:t>olabilece</a:t>
            </a:r>
            <a:r>
              <a:rPr lang="tr-TR" sz="2800" dirty="0" smtClean="0"/>
              <a:t>ğ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2800" dirty="0"/>
              <a:t>. </a:t>
            </a:r>
            <a:r>
              <a:rPr lang="en-US" sz="2800" dirty="0" smtClean="0"/>
              <a:t>                                                              </a:t>
            </a:r>
            <a:r>
              <a:rPr lang="en-US" sz="1400" dirty="0" smtClean="0"/>
              <a:t>Purdie DM</a:t>
            </a:r>
            <a:r>
              <a:rPr lang="en-US" sz="1400" dirty="0"/>
              <a:t>, Bain CJ, </a:t>
            </a:r>
            <a:r>
              <a:rPr lang="en-US" sz="1400" dirty="0" err="1"/>
              <a:t>Siskind</a:t>
            </a:r>
            <a:r>
              <a:rPr lang="en-US" sz="1400" dirty="0"/>
              <a:t> V, Webb PM, Green AC. </a:t>
            </a:r>
            <a:r>
              <a:rPr lang="en-US" sz="1400" dirty="0" smtClean="0"/>
              <a:t>Ovulation and </a:t>
            </a:r>
            <a:r>
              <a:rPr lang="en-US" sz="1400" dirty="0"/>
              <a:t>risk of epithelial ovarian cancer. </a:t>
            </a:r>
            <a:r>
              <a:rPr lang="en-US" sz="1400" dirty="0" err="1"/>
              <a:t>Int</a:t>
            </a:r>
            <a:r>
              <a:rPr lang="en-US" sz="1400" dirty="0"/>
              <a:t> J Cancer 2003; 104: 228–32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        TJOD, 2015, Antalya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954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991600" cy="6096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Nieto </a:t>
            </a:r>
            <a:r>
              <a:rPr lang="en-US" sz="2800" dirty="0" err="1" smtClean="0"/>
              <a:t>ve</a:t>
            </a:r>
            <a:r>
              <a:rPr lang="en-US" sz="2800" dirty="0" smtClean="0"/>
              <a:t> ark</a:t>
            </a:r>
            <a:r>
              <a:rPr lang="tr-TR" sz="2800" dirty="0" smtClean="0"/>
              <a:t>.</a:t>
            </a:r>
            <a:r>
              <a:rPr lang="en-US" sz="2800" dirty="0" smtClean="0"/>
              <a:t>  </a:t>
            </a:r>
            <a:r>
              <a:rPr lang="en-US" sz="2800" dirty="0" err="1" smtClean="0"/>
              <a:t>ovula</a:t>
            </a:r>
            <a:r>
              <a:rPr lang="tr-TR" sz="2800" dirty="0" smtClean="0"/>
              <a:t>s</a:t>
            </a:r>
            <a:r>
              <a:rPr lang="en-US" sz="2800" dirty="0" smtClean="0"/>
              <a:t>yon </a:t>
            </a:r>
            <a:r>
              <a:rPr lang="en-US" sz="2800" dirty="0" err="1" smtClean="0"/>
              <a:t>stim</a:t>
            </a:r>
            <a:r>
              <a:rPr lang="tr-TR" sz="2800" dirty="0" smtClean="0"/>
              <a:t>ü</a:t>
            </a:r>
            <a:r>
              <a:rPr lang="en-US" sz="2800" dirty="0" err="1" smtClean="0"/>
              <a:t>lasyon</a:t>
            </a:r>
            <a:r>
              <a:rPr lang="en-US" sz="2800" dirty="0" smtClean="0"/>
              <a:t> </a:t>
            </a:r>
            <a:r>
              <a:rPr lang="en-US" sz="2800" dirty="0" err="1" smtClean="0"/>
              <a:t>tedavisi</a:t>
            </a:r>
            <a:r>
              <a:rPr lang="en-US" sz="2800" dirty="0" smtClean="0"/>
              <a:t> ile ovarian </a:t>
            </a:r>
            <a:r>
              <a:rPr lang="en-US" sz="2800" dirty="0" err="1" smtClean="0"/>
              <a:t>epitelyal</a:t>
            </a:r>
            <a:r>
              <a:rPr lang="en-US" sz="2800" dirty="0" smtClean="0"/>
              <a:t> </a:t>
            </a:r>
            <a:r>
              <a:rPr lang="en-US" sz="2800" dirty="0" err="1" smtClean="0"/>
              <a:t>displazi</a:t>
            </a:r>
            <a:r>
              <a:rPr lang="en-US" sz="2800" dirty="0" smtClean="0"/>
              <a:t> </a:t>
            </a:r>
            <a:r>
              <a:rPr lang="en-US" sz="2800" dirty="0" err="1" smtClean="0"/>
              <a:t>arasinda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kiyi</a:t>
            </a:r>
            <a:r>
              <a:rPr lang="en-US" sz="2800" dirty="0" smtClean="0"/>
              <a:t> </a:t>
            </a:r>
            <a:r>
              <a:rPr lang="en-US" sz="2800" dirty="0" err="1" smtClean="0"/>
              <a:t>bildir</a:t>
            </a:r>
            <a:r>
              <a:rPr lang="tr-TR" sz="2800" dirty="0" smtClean="0"/>
              <a:t>diği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err="1" smtClean="0"/>
              <a:t>mada</a:t>
            </a:r>
            <a:r>
              <a:rPr lang="en-US" sz="2800" dirty="0" smtClean="0"/>
              <a:t> </a:t>
            </a:r>
            <a:r>
              <a:rPr lang="en-US" sz="2800" dirty="0" err="1" smtClean="0"/>
              <a:t>ortalama</a:t>
            </a:r>
            <a:r>
              <a:rPr lang="en-US" sz="2800" dirty="0" smtClean="0"/>
              <a:t> </a:t>
            </a:r>
            <a:r>
              <a:rPr lang="en-US" sz="2800" dirty="0" err="1" smtClean="0"/>
              <a:t>displazi</a:t>
            </a:r>
            <a:r>
              <a:rPr lang="en-US" sz="2800" dirty="0" smtClean="0"/>
              <a:t>  </a:t>
            </a:r>
            <a:r>
              <a:rPr lang="en-US" sz="2800" dirty="0" err="1" smtClean="0"/>
              <a:t>skorunun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stimulasyonu</a:t>
            </a:r>
            <a:r>
              <a:rPr lang="en-US" sz="2800" dirty="0" smtClean="0"/>
              <a:t> ge</a:t>
            </a:r>
            <a:r>
              <a:rPr lang="tr-TR" sz="2800" dirty="0" smtClean="0"/>
              <a:t>ç</a:t>
            </a:r>
            <a:r>
              <a:rPr lang="en-US" sz="2800" dirty="0" err="1" smtClean="0"/>
              <a:t>irmi</a:t>
            </a:r>
            <a:r>
              <a:rPr lang="tr-TR" sz="2800" dirty="0" smtClean="0"/>
              <a:t>ş</a:t>
            </a:r>
            <a:r>
              <a:rPr lang="en-US" sz="2800" dirty="0" smtClean="0"/>
              <a:t> olan 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</a:t>
            </a:r>
            <a:r>
              <a:rPr lang="en-US" sz="2800" dirty="0" err="1" smtClean="0"/>
              <a:t>infertil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nlara</a:t>
            </a:r>
            <a:r>
              <a:rPr lang="en-US" sz="2800" dirty="0" smtClean="0"/>
              <a:t> k</a:t>
            </a:r>
            <a:r>
              <a:rPr lang="tr-TR" sz="2800" dirty="0" smtClean="0"/>
              <a:t>ı</a:t>
            </a:r>
            <a:r>
              <a:rPr lang="en-US" sz="2800" dirty="0" err="1" smtClean="0"/>
              <a:t>yasla</a:t>
            </a:r>
            <a:r>
              <a:rPr lang="en-US" sz="2800" dirty="0" smtClean="0"/>
              <a:t>  </a:t>
            </a:r>
            <a:r>
              <a:rPr lang="en-US" sz="2800" dirty="0" err="1" smtClean="0"/>
              <a:t>anlamlı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yüksek</a:t>
            </a:r>
            <a:r>
              <a:rPr lang="en-US" sz="2800" dirty="0" smtClean="0"/>
              <a:t>  </a:t>
            </a:r>
            <a:r>
              <a:rPr lang="en-US" sz="2800" dirty="0" err="1" smtClean="0"/>
              <a:t>oldu</a:t>
            </a:r>
            <a:r>
              <a:rPr lang="tr-TR" sz="2800" dirty="0" smtClean="0"/>
              <a:t>ğ</a:t>
            </a:r>
            <a:r>
              <a:rPr lang="en-US" sz="2800" dirty="0" err="1" smtClean="0"/>
              <a:t>unu</a:t>
            </a:r>
            <a:r>
              <a:rPr lang="en-US" sz="2800" dirty="0" smtClean="0"/>
              <a:t>, bu </a:t>
            </a:r>
            <a:r>
              <a:rPr lang="en-US" sz="2800" dirty="0" err="1" smtClean="0"/>
              <a:t>skorda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farkl</a:t>
            </a:r>
            <a:r>
              <a:rPr lang="tr-TR" sz="2800" dirty="0" smtClean="0"/>
              <a:t>ı</a:t>
            </a:r>
            <a:r>
              <a:rPr lang="en-US" sz="2800" dirty="0" smtClean="0"/>
              <a:t>l</a:t>
            </a:r>
            <a:r>
              <a:rPr lang="tr-TR" sz="2800" dirty="0" smtClean="0"/>
              <a:t>ığın</a:t>
            </a:r>
            <a:r>
              <a:rPr lang="en-US" sz="2800" dirty="0" smtClean="0"/>
              <a:t> </a:t>
            </a:r>
            <a:r>
              <a:rPr lang="en-US" sz="2800" dirty="0" err="1" smtClean="0"/>
              <a:t>nullipar</a:t>
            </a:r>
            <a:r>
              <a:rPr lang="en-US" sz="2800" dirty="0" smtClean="0"/>
              <a:t>  ve </a:t>
            </a:r>
            <a:r>
              <a:rPr lang="en-US" sz="2800" dirty="0" err="1" smtClean="0"/>
              <a:t>fertil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smtClean="0"/>
              <a:t>nlar aras</a:t>
            </a:r>
            <a:r>
              <a:rPr lang="tr-TR" sz="2800" dirty="0" smtClean="0"/>
              <a:t>ın</a:t>
            </a:r>
            <a:r>
              <a:rPr lang="en-US" sz="2800" dirty="0" smtClean="0"/>
              <a:t>da </a:t>
            </a:r>
            <a:r>
              <a:rPr lang="en-US" sz="2800" dirty="0" err="1" smtClean="0"/>
              <a:t>olmad</a:t>
            </a:r>
            <a:r>
              <a:rPr lang="tr-TR" sz="2800" dirty="0" smtClean="0"/>
              <a:t>ığını</a:t>
            </a:r>
            <a:r>
              <a:rPr lang="en-US" sz="2800" dirty="0" smtClean="0"/>
              <a:t>  yay</a:t>
            </a:r>
            <a:r>
              <a:rPr lang="tr-TR" sz="2800" dirty="0" smtClean="0"/>
              <a:t>ı</a:t>
            </a:r>
            <a:r>
              <a:rPr lang="en-US" sz="2800" dirty="0" err="1" smtClean="0"/>
              <a:t>nlam</a:t>
            </a:r>
            <a:r>
              <a:rPr lang="tr-TR" sz="2800" dirty="0" smtClean="0"/>
              <a:t>ıştı</a:t>
            </a:r>
            <a:r>
              <a:rPr lang="en-US" sz="2800" dirty="0" smtClean="0"/>
              <a:t>r                                                                                              </a:t>
            </a:r>
            <a:r>
              <a:rPr lang="en-US" sz="1400" i="0" dirty="0" smtClean="0"/>
              <a:t>Nieto JJ, Crow J, </a:t>
            </a:r>
            <a:r>
              <a:rPr lang="en-US" sz="1400" i="0" dirty="0" err="1" smtClean="0"/>
              <a:t>Sundaresan</a:t>
            </a:r>
            <a:r>
              <a:rPr lang="en-US" sz="1400" i="0" dirty="0" smtClean="0"/>
              <a:t> M, </a:t>
            </a:r>
            <a:r>
              <a:rPr lang="en-US" sz="1400" i="0" dirty="0" err="1" smtClean="0"/>
              <a:t>Constantinovici</a:t>
            </a:r>
            <a:r>
              <a:rPr lang="en-US" sz="1400" i="0" dirty="0" smtClean="0"/>
              <a:t> N, Perrett CW, MacLean AB et al. Ovarian epithelial dysplasia in relation to ovulation induction and </a:t>
            </a:r>
            <a:r>
              <a:rPr lang="en-US" sz="1400" i="0" dirty="0" err="1" smtClean="0"/>
              <a:t>nulliparity</a:t>
            </a:r>
            <a:r>
              <a:rPr lang="en-US" sz="1400" i="0" dirty="0" smtClean="0"/>
              <a:t>. </a:t>
            </a:r>
            <a:r>
              <a:rPr lang="en-US" sz="1400" i="0" dirty="0" err="1" smtClean="0"/>
              <a:t>Gynecol</a:t>
            </a:r>
            <a:r>
              <a:rPr lang="en-US" sz="1400" i="0" dirty="0" smtClean="0"/>
              <a:t> </a:t>
            </a:r>
            <a:r>
              <a:rPr lang="en-US" sz="1400" i="0" dirty="0" err="1" smtClean="0"/>
              <a:t>Oncol</a:t>
            </a:r>
            <a:r>
              <a:rPr lang="en-US" sz="1400" i="0" dirty="0" smtClean="0"/>
              <a:t> 2001; 82: 344–9.</a:t>
            </a:r>
          </a:p>
          <a:p>
            <a:endParaRPr lang="en-US" sz="1400" dirty="0" smtClean="0"/>
          </a:p>
          <a:p>
            <a:r>
              <a:rPr lang="en-US" sz="2800" dirty="0" smtClean="0"/>
              <a:t>Bu </a:t>
            </a:r>
            <a:r>
              <a:rPr lang="en-US" sz="2800" dirty="0" err="1" smtClean="0"/>
              <a:t>etkinin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mekanizmas</a:t>
            </a:r>
            <a:r>
              <a:rPr lang="tr-TR" sz="2800" dirty="0" smtClean="0"/>
              <a:t>ı</a:t>
            </a:r>
            <a:r>
              <a:rPr lang="en-US" sz="2800" dirty="0" smtClean="0"/>
              <a:t>  tam </a:t>
            </a:r>
            <a:r>
              <a:rPr lang="en-US" sz="2800" dirty="0" err="1" smtClean="0"/>
              <a:t>bilinmemektedir</a:t>
            </a:r>
            <a:r>
              <a:rPr lang="en-US" sz="2800" dirty="0" smtClean="0"/>
              <a:t> , </a:t>
            </a:r>
            <a:r>
              <a:rPr lang="en-US" sz="2800" dirty="0" err="1" smtClean="0"/>
              <a:t>ancak</a:t>
            </a:r>
            <a:r>
              <a:rPr lang="en-US" sz="2800" dirty="0" smtClean="0"/>
              <a:t> </a:t>
            </a:r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induksiyonu</a:t>
            </a:r>
            <a:r>
              <a:rPr lang="en-US" sz="2800" dirty="0" smtClean="0"/>
              <a:t> ge</a:t>
            </a:r>
            <a:r>
              <a:rPr lang="tr-TR" sz="2800" dirty="0" smtClean="0"/>
              <a:t>ç</a:t>
            </a:r>
            <a:r>
              <a:rPr lang="en-US" sz="2800" dirty="0" err="1" smtClean="0"/>
              <a:t>iren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err="1" smtClean="0"/>
              <a:t>nlarda</a:t>
            </a:r>
            <a:r>
              <a:rPr lang="en-US" sz="2800" dirty="0" smtClean="0"/>
              <a:t>,  artm</a:t>
            </a:r>
            <a:r>
              <a:rPr lang="tr-TR" sz="2800" dirty="0" smtClean="0"/>
              <a:t>ış</a:t>
            </a:r>
            <a:r>
              <a:rPr lang="en-US" sz="2800" dirty="0" smtClean="0"/>
              <a:t> </a:t>
            </a:r>
            <a:r>
              <a:rPr lang="en-US" sz="2800" dirty="0" err="1" smtClean="0"/>
              <a:t>vask</a:t>
            </a:r>
            <a:r>
              <a:rPr lang="tr-TR" sz="2800" dirty="0" smtClean="0"/>
              <a:t>ü</a:t>
            </a:r>
            <a:r>
              <a:rPr lang="en-US" sz="2800" dirty="0" err="1" smtClean="0"/>
              <a:t>ler</a:t>
            </a:r>
            <a:r>
              <a:rPr lang="en-US" sz="2800" dirty="0" smtClean="0"/>
              <a:t> </a:t>
            </a:r>
            <a:r>
              <a:rPr lang="en-US" sz="2800" dirty="0" err="1" smtClean="0"/>
              <a:t>endotelial</a:t>
            </a:r>
            <a:r>
              <a:rPr lang="en-US" sz="2800" dirty="0" smtClean="0"/>
              <a:t> growth fakt</a:t>
            </a:r>
            <a:r>
              <a:rPr lang="tr-TR" sz="2800" dirty="0" smtClean="0"/>
              <a:t>ö</a:t>
            </a:r>
            <a:r>
              <a:rPr lang="en-US" sz="2800" dirty="0" smtClean="0"/>
              <a:t>r </a:t>
            </a:r>
            <a:r>
              <a:rPr lang="en-US" sz="2800" dirty="0" err="1" smtClean="0"/>
              <a:t>veya</a:t>
            </a:r>
            <a:r>
              <a:rPr lang="en-US" sz="2800" dirty="0" smtClean="0"/>
              <a:t>  </a:t>
            </a:r>
            <a:r>
              <a:rPr lang="en-US" sz="2800" dirty="0" err="1" smtClean="0"/>
              <a:t>ovulasyonun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mekanik</a:t>
            </a:r>
            <a:r>
              <a:rPr lang="en-US" sz="2800" dirty="0" smtClean="0"/>
              <a:t> </a:t>
            </a:r>
            <a:r>
              <a:rPr lang="en-US" sz="2800" dirty="0" err="1" smtClean="0"/>
              <a:t>travmas</a:t>
            </a:r>
            <a:r>
              <a:rPr lang="tr-TR" sz="2800" dirty="0" smtClean="0"/>
              <a:t>ı</a:t>
            </a:r>
            <a:r>
              <a:rPr lang="en-US" sz="2800" dirty="0" smtClean="0"/>
              <a:t> ile </a:t>
            </a:r>
            <a:r>
              <a:rPr lang="en-US" sz="2800" dirty="0" err="1" smtClean="0"/>
              <a:t>ilgili</a:t>
            </a:r>
            <a:r>
              <a:rPr lang="en-US" sz="2800" dirty="0" smtClean="0"/>
              <a:t> </a:t>
            </a:r>
            <a:r>
              <a:rPr lang="en-US" sz="2800" dirty="0" err="1" smtClean="0"/>
              <a:t>olabil</a:t>
            </a:r>
            <a:r>
              <a:rPr lang="tr-TR" sz="2800" dirty="0" smtClean="0"/>
              <a:t>eceği bildirilmektedir</a:t>
            </a:r>
            <a:r>
              <a:rPr lang="en-US" sz="2800" dirty="0" smtClean="0"/>
              <a:t>.                                                               </a:t>
            </a:r>
            <a:r>
              <a:rPr lang="en-US" sz="1400" dirty="0" err="1" smtClean="0"/>
              <a:t>Fathalla</a:t>
            </a:r>
            <a:r>
              <a:rPr lang="en-US" sz="1400" dirty="0" smtClean="0"/>
              <a:t> </a:t>
            </a:r>
            <a:r>
              <a:rPr lang="en-US" sz="1400" dirty="0"/>
              <a:t>MF. Incessant ovulation – a factor in ovarian </a:t>
            </a:r>
            <a:r>
              <a:rPr lang="en-US" sz="1400" dirty="0" smtClean="0"/>
              <a:t>neoplasia? Lancet </a:t>
            </a:r>
            <a:r>
              <a:rPr lang="en-US" sz="1400" dirty="0"/>
              <a:t>1971; 2: 163</a:t>
            </a:r>
            <a:r>
              <a:rPr lang="en-US" sz="1400" dirty="0" smtClean="0"/>
              <a:t>.                                                                            </a:t>
            </a:r>
            <a:r>
              <a:rPr lang="en-US" sz="1400" dirty="0"/>
              <a:t>McClure N, Healy DL, Rogers PA, Sullivan J, Beaton </a:t>
            </a:r>
            <a:r>
              <a:rPr lang="en-US" sz="1400" dirty="0" smtClean="0"/>
              <a:t>L, </a:t>
            </a:r>
            <a:r>
              <a:rPr lang="en-US" sz="1400" dirty="0" err="1" smtClean="0"/>
              <a:t>Haning</a:t>
            </a:r>
            <a:r>
              <a:rPr lang="en-US" sz="1400" dirty="0" smtClean="0"/>
              <a:t> </a:t>
            </a:r>
            <a:r>
              <a:rPr lang="en-US" sz="1400" dirty="0"/>
              <a:t>RV Jr et al. Vascular endothelial growth factor </a:t>
            </a:r>
            <a:r>
              <a:rPr lang="en-US" sz="1400" dirty="0" smtClean="0"/>
              <a:t>as capillary </a:t>
            </a:r>
            <a:r>
              <a:rPr lang="en-US" sz="1400" dirty="0"/>
              <a:t>permeability agent in ovarian </a:t>
            </a:r>
            <a:r>
              <a:rPr lang="en-US" sz="1400" dirty="0" err="1"/>
              <a:t>hyperstimulation</a:t>
            </a:r>
            <a:r>
              <a:rPr lang="en-US" sz="1400" dirty="0"/>
              <a:t> </a:t>
            </a:r>
            <a:r>
              <a:rPr lang="en-US" sz="1400" dirty="0" smtClean="0"/>
              <a:t>syndrome. Lancet </a:t>
            </a:r>
            <a:r>
              <a:rPr lang="en-US" sz="1400" dirty="0"/>
              <a:t>1994; 344: 235–6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 TJOD, 2015, Antalya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2939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8534400" cy="5867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Infertil</a:t>
            </a:r>
            <a:r>
              <a:rPr lang="en-US" sz="2800" dirty="0" smtClean="0"/>
              <a:t> kad</a:t>
            </a:r>
            <a:r>
              <a:rPr lang="tr-TR" sz="2800" dirty="0" smtClean="0"/>
              <a:t>ı</a:t>
            </a:r>
            <a:r>
              <a:rPr lang="en-US" sz="2800" dirty="0" smtClean="0"/>
              <a:t>nlar aras</a:t>
            </a:r>
            <a:r>
              <a:rPr lang="tr-TR" sz="2800" dirty="0" smtClean="0"/>
              <a:t>ı</a:t>
            </a:r>
            <a:r>
              <a:rPr lang="en-US" sz="2800" dirty="0" smtClean="0"/>
              <a:t>nda , over </a:t>
            </a:r>
            <a:r>
              <a:rPr lang="en-US" sz="2800" dirty="0" err="1" smtClean="0"/>
              <a:t>kanser</a:t>
            </a:r>
            <a:r>
              <a:rPr lang="en-US" sz="2800" dirty="0" smtClean="0"/>
              <a:t> </a:t>
            </a:r>
            <a:r>
              <a:rPr lang="en-US" sz="2800" dirty="0" err="1" smtClean="0"/>
              <a:t>riskinde</a:t>
            </a:r>
            <a:r>
              <a:rPr lang="en-US" sz="2800" dirty="0" smtClean="0"/>
              <a:t>  art</a:t>
            </a:r>
            <a:r>
              <a:rPr lang="tr-TR" sz="2800" dirty="0" smtClean="0"/>
              <a:t>ış</a:t>
            </a:r>
            <a:r>
              <a:rPr lang="en-US" sz="2800" dirty="0" smtClean="0"/>
              <a:t>  </a:t>
            </a:r>
            <a:r>
              <a:rPr lang="en-US" sz="2800" dirty="0" err="1" smtClean="0"/>
              <a:t>epidemiyolojik</a:t>
            </a:r>
            <a:r>
              <a:rPr lang="en-US" sz="2800" dirty="0" smtClean="0"/>
              <a:t> </a:t>
            </a:r>
            <a:r>
              <a:rPr lang="tr-TR" sz="2800" dirty="0" smtClean="0"/>
              <a:t>ç</a:t>
            </a:r>
            <a:r>
              <a:rPr lang="en-US" sz="2800" dirty="0" smtClean="0"/>
              <a:t>al</a:t>
            </a:r>
            <a:r>
              <a:rPr lang="tr-TR" sz="2800" dirty="0" smtClean="0"/>
              <a:t>ış</a:t>
            </a:r>
            <a:r>
              <a:rPr lang="en-US" sz="2800" dirty="0" smtClean="0"/>
              <a:t>malarda, 1.5ile 2,5 aras</a:t>
            </a:r>
            <a:r>
              <a:rPr lang="tr-TR" sz="2800" dirty="0" smtClean="0"/>
              <a:t>ı</a:t>
            </a:r>
            <a:r>
              <a:rPr lang="en-US" sz="2800" dirty="0" smtClean="0"/>
              <a:t>nda de</a:t>
            </a:r>
            <a:r>
              <a:rPr lang="tr-TR" sz="2800" dirty="0" smtClean="0"/>
              <a:t>ğiş</a:t>
            </a:r>
            <a:r>
              <a:rPr lang="en-US" sz="2800" dirty="0" smtClean="0"/>
              <a:t>en odds ratio </a:t>
            </a:r>
            <a:r>
              <a:rPr lang="en-US" sz="2800" dirty="0" err="1" smtClean="0"/>
              <a:t>oranlar</a:t>
            </a:r>
            <a:r>
              <a:rPr lang="tr-TR" sz="2800" dirty="0" smtClean="0"/>
              <a:t>ı</a:t>
            </a:r>
            <a:r>
              <a:rPr lang="en-US" sz="2800" dirty="0" smtClean="0"/>
              <a:t> ile  </a:t>
            </a:r>
            <a:r>
              <a:rPr lang="en-US" sz="2800" dirty="0" err="1" smtClean="0"/>
              <a:t>rapor</a:t>
            </a:r>
            <a:r>
              <a:rPr lang="en-US" sz="2800" dirty="0" smtClean="0"/>
              <a:t> </a:t>
            </a:r>
            <a:r>
              <a:rPr lang="en-US" sz="2800" dirty="0" err="1" smtClean="0"/>
              <a:t>edilmi</a:t>
            </a:r>
            <a:r>
              <a:rPr lang="tr-TR" sz="2800" dirty="0" smtClean="0"/>
              <a:t>ş</a:t>
            </a:r>
            <a:r>
              <a:rPr lang="en-US" sz="2800" dirty="0" err="1" smtClean="0"/>
              <a:t>tir</a:t>
            </a:r>
            <a:r>
              <a:rPr lang="en-US" sz="3000" dirty="0" smtClean="0"/>
              <a:t>. </a:t>
            </a:r>
            <a:r>
              <a:rPr lang="en-US" sz="2400" dirty="0" smtClean="0"/>
              <a:t>                                </a:t>
            </a:r>
            <a:r>
              <a:rPr lang="en-US" sz="1400" dirty="0" smtClean="0"/>
              <a:t>McGowan L, Parent L, </a:t>
            </a:r>
            <a:r>
              <a:rPr lang="en-US" sz="1400" dirty="0" err="1" smtClean="0"/>
              <a:t>Lednar</a:t>
            </a:r>
            <a:r>
              <a:rPr lang="en-US" sz="1400" dirty="0" smtClean="0"/>
              <a:t> W, Norris HJ. The woman at risk for developing ovarian </a:t>
            </a:r>
            <a:r>
              <a:rPr lang="en-US" sz="1400" dirty="0" err="1" smtClean="0"/>
              <a:t>cancer.Gynecol</a:t>
            </a:r>
            <a:r>
              <a:rPr lang="en-US" sz="1400" dirty="0" smtClean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 1979; 7: 325–44.     </a:t>
            </a:r>
            <a:r>
              <a:rPr lang="en-US" sz="1400" dirty="0" err="1" smtClean="0"/>
              <a:t>Risch</a:t>
            </a:r>
            <a:r>
              <a:rPr lang="en-US" sz="1400" dirty="0" smtClean="0"/>
              <a:t> HA, </a:t>
            </a:r>
            <a:r>
              <a:rPr lang="en-US" sz="1400" dirty="0" err="1" smtClean="0"/>
              <a:t>Marrett</a:t>
            </a:r>
            <a:r>
              <a:rPr lang="en-US" sz="1400" dirty="0" smtClean="0"/>
              <a:t> LD, Howe GR. Parity, contraception, infertility, and the risk of epithelial ovarian cancer. Am J </a:t>
            </a:r>
            <a:r>
              <a:rPr lang="en-US" sz="1400" dirty="0" err="1" smtClean="0"/>
              <a:t>Epidemiol</a:t>
            </a:r>
            <a:r>
              <a:rPr lang="en-US" sz="1400" dirty="0" smtClean="0"/>
              <a:t> 1994; 140: 585–97.</a:t>
            </a:r>
          </a:p>
          <a:p>
            <a:r>
              <a:rPr lang="en-US" sz="2800" dirty="0" smtClean="0"/>
              <a:t>Ovulasyonu stim</a:t>
            </a:r>
            <a:r>
              <a:rPr lang="tr-TR" sz="2800" dirty="0" smtClean="0"/>
              <a:t>ü</a:t>
            </a:r>
            <a:r>
              <a:rPr lang="en-US" sz="2800" dirty="0" smtClean="0"/>
              <a:t>le eden ila</a:t>
            </a:r>
            <a:r>
              <a:rPr lang="tr-TR" sz="2800" dirty="0" smtClean="0"/>
              <a:t>ç</a:t>
            </a:r>
            <a:r>
              <a:rPr lang="en-US" sz="2800" dirty="0" smtClean="0"/>
              <a:t>lar  ve over </a:t>
            </a:r>
            <a:r>
              <a:rPr lang="en-US" sz="2800" dirty="0" err="1" smtClean="0"/>
              <a:t>kanseri</a:t>
            </a:r>
            <a:r>
              <a:rPr lang="en-US" sz="2800" dirty="0" smtClean="0"/>
              <a:t> aras</a:t>
            </a:r>
            <a:r>
              <a:rPr lang="tr-TR" sz="2800" dirty="0" smtClean="0"/>
              <a:t>ı</a:t>
            </a:r>
            <a:r>
              <a:rPr lang="en-US" sz="2800" dirty="0" err="1" smtClean="0"/>
              <a:t>ndaki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tr-TR" sz="2800" dirty="0" smtClean="0"/>
              <a:t>ş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nedensel</a:t>
            </a:r>
            <a:r>
              <a:rPr lang="en-US" sz="2800" dirty="0" smtClean="0"/>
              <a:t> </a:t>
            </a:r>
            <a:r>
              <a:rPr lang="en-US" sz="2800" dirty="0" err="1" smtClean="0"/>
              <a:t>olmayabilir</a:t>
            </a:r>
            <a:r>
              <a:rPr lang="en-US" sz="2800" dirty="0" smtClean="0"/>
              <a:t>,  </a:t>
            </a:r>
            <a:r>
              <a:rPr lang="en-US" sz="2800" dirty="0" err="1" smtClean="0"/>
              <a:t>fakat</a:t>
            </a:r>
            <a:r>
              <a:rPr lang="en-US" sz="2800" dirty="0" smtClean="0"/>
              <a:t>  </a:t>
            </a:r>
            <a:r>
              <a:rPr lang="en-US" sz="2800" dirty="0" err="1" smtClean="0"/>
              <a:t>baz</a:t>
            </a:r>
            <a:r>
              <a:rPr lang="tr-TR" sz="2800" dirty="0" smtClean="0"/>
              <a:t>ı</a:t>
            </a:r>
            <a:r>
              <a:rPr lang="en-US" sz="2800" dirty="0" smtClean="0"/>
              <a:t> fakt</a:t>
            </a:r>
            <a:r>
              <a:rPr lang="tr-TR" sz="2800" dirty="0" smtClean="0"/>
              <a:t>ö</a:t>
            </a:r>
            <a:r>
              <a:rPr lang="en-US" sz="2800" dirty="0" err="1" smtClean="0"/>
              <a:t>rler</a:t>
            </a:r>
            <a:r>
              <a:rPr lang="tr-TR" sz="2800" dirty="0" smtClean="0"/>
              <a:t>,</a:t>
            </a:r>
            <a:r>
              <a:rPr lang="en-US" sz="2800" dirty="0" smtClean="0"/>
              <a:t> baz</a:t>
            </a:r>
            <a:r>
              <a:rPr lang="tr-TR" sz="2800" dirty="0" smtClean="0"/>
              <a:t>ı</a:t>
            </a:r>
            <a:r>
              <a:rPr lang="en-US" sz="2800" dirty="0" smtClean="0"/>
              <a:t> gen </a:t>
            </a:r>
            <a:r>
              <a:rPr lang="en-US" sz="2800" dirty="0" err="1" smtClean="0"/>
              <a:t>mutasyonlar</a:t>
            </a:r>
            <a:r>
              <a:rPr lang="tr-TR" sz="2800" dirty="0" smtClean="0"/>
              <a:t>ı</a:t>
            </a:r>
            <a:r>
              <a:rPr lang="en-US" sz="2800" dirty="0" smtClean="0"/>
              <a:t> ve </a:t>
            </a:r>
            <a:r>
              <a:rPr lang="en-US" sz="2800" dirty="0" err="1" smtClean="0"/>
              <a:t>polikistik</a:t>
            </a:r>
            <a:r>
              <a:rPr lang="en-US" sz="2800" dirty="0" smtClean="0"/>
              <a:t> over </a:t>
            </a:r>
            <a:r>
              <a:rPr lang="en-US" sz="2800" dirty="0" err="1" smtClean="0"/>
              <a:t>sendromu</a:t>
            </a:r>
            <a:r>
              <a:rPr lang="en-US" sz="2800" dirty="0" smtClean="0"/>
              <a:t> gibi ,  hem </a:t>
            </a:r>
            <a:r>
              <a:rPr lang="en-US" sz="2800" dirty="0" err="1" smtClean="0"/>
              <a:t>infertilteye</a:t>
            </a:r>
            <a:r>
              <a:rPr lang="en-US" sz="2800" dirty="0" smtClean="0"/>
              <a:t> hem de over </a:t>
            </a:r>
            <a:r>
              <a:rPr lang="en-US" sz="2800" dirty="0" err="1" smtClean="0"/>
              <a:t>kanserine</a:t>
            </a:r>
            <a:r>
              <a:rPr lang="en-US" sz="2800" dirty="0" smtClean="0"/>
              <a:t> </a:t>
            </a:r>
            <a:r>
              <a:rPr lang="en-US" sz="2800" dirty="0" err="1" smtClean="0"/>
              <a:t>yola</a:t>
            </a:r>
            <a:r>
              <a:rPr lang="tr-TR" sz="2800" dirty="0" smtClean="0"/>
              <a:t>ç</a:t>
            </a:r>
            <a:r>
              <a:rPr lang="en-US" sz="2800" dirty="0" err="1" smtClean="0"/>
              <a:t>abil</a:t>
            </a:r>
            <a:r>
              <a:rPr lang="tr-TR" sz="2800" dirty="0" smtClean="0"/>
              <a:t>mekktedir.</a:t>
            </a:r>
            <a:r>
              <a:rPr lang="en-US" sz="2400" dirty="0" smtClean="0"/>
              <a:t>                                                                                                    </a:t>
            </a:r>
            <a:r>
              <a:rPr lang="en-US" sz="1400" dirty="0" err="1" smtClean="0"/>
              <a:t>Hardiman</a:t>
            </a:r>
            <a:r>
              <a:rPr lang="en-US" sz="1400" dirty="0" smtClean="0"/>
              <a:t> </a:t>
            </a:r>
            <a:r>
              <a:rPr lang="en-US" sz="1400" dirty="0"/>
              <a:t>P, Nieto JJ, MacLean AB. Infertility and </a:t>
            </a:r>
            <a:r>
              <a:rPr lang="en-US" sz="1400" dirty="0" smtClean="0"/>
              <a:t>ovarian cancer</a:t>
            </a:r>
            <a:r>
              <a:rPr lang="en-US" sz="1400" dirty="0"/>
              <a:t>. </a:t>
            </a:r>
            <a:r>
              <a:rPr lang="en-US" sz="1400" dirty="0" err="1"/>
              <a:t>Gynecol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2000; 76: 1–2</a:t>
            </a:r>
            <a:r>
              <a:rPr lang="en-US" sz="1400" dirty="0" smtClean="0"/>
              <a:t>.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400" dirty="0"/>
              <a:t>                                                                                                                                                                             </a:t>
            </a:r>
            <a:r>
              <a:rPr lang="en-US" sz="1400" dirty="0" smtClean="0"/>
              <a:t>  </a:t>
            </a:r>
            <a:r>
              <a:rPr lang="en-US" sz="1400" dirty="0"/>
              <a:t>TJOD, 2015, Antalya</a:t>
            </a:r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FerT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l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Drugs And </a:t>
            </a:r>
            <a:r>
              <a:rPr lang="en-US" sz="2400" dirty="0" err="1" smtClean="0">
                <a:latin typeface="+mn-lt"/>
              </a:rPr>
              <a:t>Ovar</a:t>
            </a:r>
            <a:r>
              <a:rPr lang="tr-TR" sz="2400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942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4048</TotalTime>
  <Words>8168</Words>
  <Application>Microsoft Office PowerPoint</Application>
  <PresentationFormat>On-screen Show (4:3)</PresentationFormat>
  <Paragraphs>378</Paragraphs>
  <Slides>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Arial Black</vt:lpstr>
      <vt:lpstr>Calibri</vt:lpstr>
      <vt:lpstr>Candara</vt:lpstr>
      <vt:lpstr>Tradeshow</vt:lpstr>
      <vt:lpstr>FerTIlIty Drugs And Cancer RIsk  of OvarIan, breast and uterus </vt:lpstr>
      <vt:lpstr>FerTIlIty Drugs And cancer RIsk  of OvarIan, breast and uterus </vt:lpstr>
      <vt:lpstr>FerTIlIty Drugs And cancer RIsk  of OvarIan, breast and uterus   </vt:lpstr>
      <vt:lpstr> FerTIlIty Drugs And cancer RIsk  of OvarIan, breast and uterus </vt:lpstr>
      <vt:lpstr>FerTIlIty Drugs And cancer RIsk  of OvarIan, breast and uterus </vt:lpstr>
      <vt:lpstr>FerTIlIty Drugs And OvarIan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PowerPoint Presentation</vt:lpstr>
      <vt:lpstr>PowerPoint Presentation</vt:lpstr>
      <vt:lpstr>FerTIlIty Drugs And OvarIan CANCER</vt:lpstr>
      <vt:lpstr>FerTIlIty Drugs And OvarIan CANCER</vt:lpstr>
      <vt:lpstr>FerTIlIty Drugs And OvarIan CANCER</vt:lpstr>
      <vt:lpstr>FerTılıty Drugs And Ovarıan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FerTility Drugs And Ovarian CANCER</vt:lpstr>
      <vt:lpstr>PowerPoint Presentation</vt:lpstr>
      <vt:lpstr>FerTIlIty Drugs And UterIne CANCER</vt:lpstr>
      <vt:lpstr>FerTIlIty Drugs And UterIne CANCER</vt:lpstr>
      <vt:lpstr>FerTIlIty Drugs And UterIne CANCER</vt:lpstr>
      <vt:lpstr>FerTIlIty Drugs And UterIne CANCER</vt:lpstr>
      <vt:lpstr>PowerPoint Presentation</vt:lpstr>
      <vt:lpstr>FerTIlIty Drugs And UterIne CANCER</vt:lpstr>
      <vt:lpstr>FerTIlIty Drugs And Uterine CANCER</vt:lpstr>
      <vt:lpstr>FerTIlıty Drugs And UterIne CANCER</vt:lpstr>
      <vt:lpstr>FerTIlIty Drugs And UterIne CANCER</vt:lpstr>
      <vt:lpstr>FerTIlIty Drugs And UterIne CANCER</vt:lpstr>
      <vt:lpstr>FerTIlIty Drugs And UterIne CANCER</vt:lpstr>
      <vt:lpstr>FerTIlIty Drugs And UterIne CANCER</vt:lpstr>
      <vt:lpstr>FerTIlıty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Breast CANCER</vt:lpstr>
      <vt:lpstr>FertIlIty Drugs And cancer Risk  of OvarIan, breast and uterus </vt:lpstr>
      <vt:lpstr>FerTILIty Drugs And cancer RIsk  of OvarIan, breast and uterus </vt:lpstr>
      <vt:lpstr>FerTIlIty Drugs And cancer RIsk  of OvarIan, breast and uterus </vt:lpstr>
      <vt:lpstr>FerTIlIty Drugs And cancer RIsk  of OvarIan, breast and uterus </vt:lpstr>
      <vt:lpstr>FerTIlIty Drugs And cancer RIsk  of OvarIan, breast and uterus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themur</dc:creator>
  <cp:lastModifiedBy>DNP</cp:lastModifiedBy>
  <cp:revision>263</cp:revision>
  <dcterms:created xsi:type="dcterms:W3CDTF">2015-04-23T12:59:26Z</dcterms:created>
  <dcterms:modified xsi:type="dcterms:W3CDTF">2015-05-14T08:49:07Z</dcterms:modified>
</cp:coreProperties>
</file>