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59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75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7" autoAdjust="0"/>
  </p:normalViewPr>
  <p:slideViewPr>
    <p:cSldViewPr snapToGrid="0" snapToObjects="1">
      <p:cViewPr>
        <p:scale>
          <a:sx n="90" d="100"/>
          <a:sy n="90" d="100"/>
        </p:scale>
        <p:origin x="-163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A16C3-54FD-DB42-8DE7-AC39B1FE0456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8CACC-6978-C045-920C-10B3826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6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5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Hastaların</a:t>
            </a:r>
            <a:r>
              <a:rPr lang="en-US" dirty="0" smtClean="0"/>
              <a:t> </a:t>
            </a:r>
            <a:r>
              <a:rPr lang="en-US" dirty="0" err="1" smtClean="0"/>
              <a:t>çoğıunda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semptom</a:t>
            </a:r>
            <a:r>
              <a:rPr lang="en-US" baseline="0" dirty="0" smtClean="0"/>
              <a:t> var., </a:t>
            </a:r>
            <a:r>
              <a:rPr lang="en-US" baseline="0" dirty="0" err="1" smtClean="0"/>
              <a:t>şüphe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eşiği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düşük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tutulmalı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Özellikle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hiperemesis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artmış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glukoz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metaboloizması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dolayısı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tiamin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ihtiyacı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fazla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Vakaların</a:t>
            </a:r>
            <a:r>
              <a:rPr lang="en-US" baseline="0" dirty="0" smtClean="0"/>
              <a:t> 14/49 u </a:t>
            </a:r>
            <a:r>
              <a:rPr lang="en-US" baseline="0" dirty="0" err="1" smtClean="0"/>
              <a:t>tamammen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dönüşlü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8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Hiponatremi</a:t>
            </a:r>
            <a:r>
              <a:rPr lang="en-US" dirty="0" smtClean="0"/>
              <a:t> </a:t>
            </a:r>
            <a:r>
              <a:rPr lang="en-US" dirty="0" err="1" smtClean="0"/>
              <a:t>bulgularını</a:t>
            </a:r>
            <a:r>
              <a:rPr lang="en-US" dirty="0" smtClean="0"/>
              <a:t> </a:t>
            </a:r>
            <a:r>
              <a:rPr lang="en-US" dirty="0" err="1" smtClean="0"/>
              <a:t>hiperemesisden</a:t>
            </a:r>
            <a:r>
              <a:rPr lang="en-US" dirty="0" smtClean="0"/>
              <a:t> </a:t>
            </a:r>
            <a:r>
              <a:rPr lang="en-US" dirty="0" err="1" smtClean="0"/>
              <a:t>ayırmak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99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Hem </a:t>
            </a:r>
            <a:r>
              <a:rPr lang="en-US" dirty="0" err="1" smtClean="0"/>
              <a:t>kendisi</a:t>
            </a:r>
            <a:r>
              <a:rPr lang="en-US" dirty="0" smtClean="0"/>
              <a:t> hem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tehlikeli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olduğu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dikkatlice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düzeltilmelidir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01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Çalışmlara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genellikle</a:t>
            </a:r>
            <a:r>
              <a:rPr lang="en-US" baseline="0" dirty="0" smtClean="0"/>
              <a:t> case </a:t>
            </a:r>
            <a:r>
              <a:rPr lang="en-US" baseline="0" dirty="0" err="1" smtClean="0"/>
              <a:t>kontrol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çalışması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yüzden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heterojenitesi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fazla</a:t>
            </a:r>
            <a:r>
              <a:rPr lang="en-US" baseline="0" dirty="0" smtClean="0"/>
              <a:t>.. Bu </a:t>
            </a:r>
            <a:r>
              <a:rPr lang="en-US" baseline="0" dirty="0" err="1" smtClean="0"/>
              <a:t>arada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spontan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düşük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ihtimalinin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azaldığı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söylenmeli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7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Demirin</a:t>
            </a:r>
            <a:r>
              <a:rPr lang="en-US" dirty="0" smtClean="0"/>
              <a:t> </a:t>
            </a:r>
            <a:r>
              <a:rPr lang="en-US" dirty="0" err="1" smtClean="0"/>
              <a:t>verilmemesi</a:t>
            </a:r>
            <a:r>
              <a:rPr lang="en-US" dirty="0" smtClean="0"/>
              <a:t>. </a:t>
            </a:r>
            <a:r>
              <a:rPr lang="en-US" dirty="0" err="1" smtClean="0"/>
              <a:t>Zencefil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asyada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yüzyılllardır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kullanılıyo</a:t>
            </a:r>
            <a:r>
              <a:rPr lang="en-US" baseline="0" dirty="0" smtClean="0"/>
              <a:t>, FDA </a:t>
            </a:r>
            <a:r>
              <a:rPr lang="en-US" baseline="0" dirty="0" err="1" smtClean="0"/>
              <a:t>onaylamamış,fakat</a:t>
            </a:r>
            <a:r>
              <a:rPr lang="en-US" baseline="0" dirty="0" smtClean="0"/>
              <a:t> ACOG </a:t>
            </a:r>
            <a:r>
              <a:rPr lang="en-US" baseline="0" dirty="0" err="1" smtClean="0"/>
              <a:t>ısrarla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kullanımını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öneriyo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6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tedavisi</a:t>
            </a:r>
            <a:r>
              <a:rPr lang="en-US" dirty="0" smtClean="0"/>
              <a:t> </a:t>
            </a:r>
            <a:r>
              <a:rPr lang="en-US" dirty="0" err="1" smtClean="0"/>
              <a:t>tedavinin</a:t>
            </a:r>
            <a:r>
              <a:rPr lang="en-US" dirty="0" smtClean="0"/>
              <a:t> 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 smtClean="0"/>
              <a:t>aşamasıdır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err="1" smtClean="0"/>
              <a:t>Dekstrozlu</a:t>
            </a:r>
            <a:r>
              <a:rPr lang="en-US" dirty="0" smtClean="0"/>
              <a:t> </a:t>
            </a:r>
            <a:r>
              <a:rPr lang="en-US" dirty="0" err="1" smtClean="0"/>
              <a:t>solüsyonlar</a:t>
            </a:r>
            <a:r>
              <a:rPr lang="en-US" dirty="0" smtClean="0"/>
              <a:t> en </a:t>
            </a:r>
            <a:r>
              <a:rPr lang="en-US" dirty="0" err="1" smtClean="0"/>
              <a:t>azından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başta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önerilmiyo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kalori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desteği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açısından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düşük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miktarlarda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verilebilir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8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86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 </a:t>
            </a:r>
            <a:r>
              <a:rPr lang="en-US" dirty="0" err="1" smtClean="0"/>
              <a:t>histminiklerin</a:t>
            </a:r>
            <a:r>
              <a:rPr lang="en-US" dirty="0" smtClean="0"/>
              <a:t> </a:t>
            </a:r>
            <a:r>
              <a:rPr lang="en-US" dirty="0" err="1" smtClean="0"/>
              <a:t>birbirlerine</a:t>
            </a:r>
            <a:r>
              <a:rPr lang="en-US" dirty="0" smtClean="0"/>
              <a:t> </a:t>
            </a:r>
            <a:r>
              <a:rPr lang="en-US" dirty="0" err="1" smtClean="0"/>
              <a:t>üstünlüğü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0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 </a:t>
            </a:r>
            <a:r>
              <a:rPr lang="en-US" dirty="0" err="1" smtClean="0"/>
              <a:t>grubu</a:t>
            </a:r>
            <a:r>
              <a:rPr lang="en-US" dirty="0" smtClean="0"/>
              <a:t> </a:t>
            </a:r>
            <a:r>
              <a:rPr lang="en-US" dirty="0" err="1" smtClean="0"/>
              <a:t>ilaçlar</a:t>
            </a:r>
            <a:r>
              <a:rPr lang="en-US" dirty="0" smtClean="0"/>
              <a:t> </a:t>
            </a:r>
            <a:r>
              <a:rPr lang="en-US" dirty="0" err="1" smtClean="0"/>
              <a:t>olmasına</a:t>
            </a:r>
            <a:r>
              <a:rPr lang="en-US" dirty="0" smtClean="0"/>
              <a:t> </a:t>
            </a:r>
            <a:r>
              <a:rPr lang="en-US" dirty="0" err="1" smtClean="0"/>
              <a:t>rağmen</a:t>
            </a:r>
            <a:r>
              <a:rPr lang="en-US" dirty="0" smtClean="0"/>
              <a:t> </a:t>
            </a:r>
            <a:r>
              <a:rPr lang="en-US" dirty="0" err="1" smtClean="0"/>
              <a:t>güvenli</a:t>
            </a:r>
            <a:r>
              <a:rPr lang="en-US" dirty="0" smtClean="0"/>
              <a:t> </a:t>
            </a:r>
            <a:r>
              <a:rPr lang="en-US" dirty="0" err="1" smtClean="0"/>
              <a:t>ilaçlar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edilirler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3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2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Yanlızca</a:t>
            </a:r>
            <a:r>
              <a:rPr lang="en-US" dirty="0" smtClean="0"/>
              <a:t>  %17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sadece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sabahları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oluyor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Tanım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çok</a:t>
            </a:r>
            <a:r>
              <a:rPr lang="en-US" baseline="0" dirty="0" smtClean="0"/>
              <a:t> standardize </a:t>
            </a:r>
            <a:r>
              <a:rPr lang="en-US" baseline="0" dirty="0" err="1" smtClean="0"/>
              <a:t>değil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değişik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tanımlamalar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zaten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araştırmalar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sorunların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birçoğunun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kaynağından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biri</a:t>
            </a:r>
            <a:r>
              <a:rPr lang="en-US" baseline="0" dirty="0" smtClean="0"/>
              <a:t> de bu. </a:t>
            </a:r>
            <a:r>
              <a:rPr lang="en-US" baseline="0" dirty="0" err="1" smtClean="0"/>
              <a:t>Belki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tanıma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hastaneye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yatırılması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gerektirecek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ciddi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Tanı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tedavi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takip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kullanılışlı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durmakta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Koren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ark.)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94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böbrek</a:t>
            </a:r>
            <a:r>
              <a:rPr lang="en-US" dirty="0" smtClean="0"/>
              <a:t> </a:t>
            </a:r>
            <a:r>
              <a:rPr lang="en-US" dirty="0" err="1" smtClean="0"/>
              <a:t>yetm</a:t>
            </a:r>
            <a:r>
              <a:rPr lang="en-US" dirty="0" smtClean="0"/>
              <a:t>.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pnomoperiton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9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Ayrıca</a:t>
            </a:r>
            <a:r>
              <a:rPr lang="en-US" dirty="0" smtClean="0"/>
              <a:t> oral </a:t>
            </a:r>
            <a:r>
              <a:rPr lang="en-US" dirty="0" err="1" smtClean="0"/>
              <a:t>östrojen</a:t>
            </a:r>
            <a:r>
              <a:rPr lang="en-US" dirty="0" smtClean="0"/>
              <a:t> </a:t>
            </a:r>
            <a:r>
              <a:rPr lang="en-US" dirty="0" err="1" smtClean="0"/>
              <a:t>alımıda</a:t>
            </a:r>
            <a:r>
              <a:rPr lang="en-US" dirty="0" smtClean="0"/>
              <a:t> </a:t>
            </a:r>
            <a:r>
              <a:rPr lang="en-US" dirty="0" err="1" smtClean="0"/>
              <a:t>bulantıya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açması</a:t>
            </a:r>
            <a:r>
              <a:rPr lang="en-US" dirty="0" smtClean="0"/>
              <a:t>…</a:t>
            </a:r>
            <a:r>
              <a:rPr lang="en-US" dirty="0" err="1" smtClean="0"/>
              <a:t>Çalışmalarda</a:t>
            </a:r>
            <a:r>
              <a:rPr lang="en-US" baseline="0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da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bulanda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7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Hastaların</a:t>
            </a:r>
            <a:r>
              <a:rPr lang="en-US" dirty="0" smtClean="0"/>
              <a:t> 2/3 </a:t>
            </a:r>
            <a:r>
              <a:rPr lang="en-US" dirty="0" err="1" smtClean="0"/>
              <a:t>ünde</a:t>
            </a:r>
            <a:r>
              <a:rPr lang="en-US" dirty="0" smtClean="0"/>
              <a:t> </a:t>
            </a:r>
            <a:r>
              <a:rPr lang="en-US" dirty="0" err="1" smtClean="0"/>
              <a:t>görülüyor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14.Haftadan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başka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seyler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düşünmek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lazım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şikayetlerin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süresini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sormak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lazım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haftadan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wernicke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açısından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gerekiyor</a:t>
            </a:r>
            <a:r>
              <a:rPr lang="en-US" baseline="0" dirty="0" smtClean="0"/>
              <a:t>. KC </a:t>
            </a:r>
            <a:r>
              <a:rPr lang="en-US" baseline="0" dirty="0" err="1" smtClean="0"/>
              <a:t>fonksiyon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testleri</a:t>
            </a:r>
            <a:r>
              <a:rPr lang="en-US" baseline="0" dirty="0" smtClean="0"/>
              <a:t> 2-3 kata </a:t>
            </a:r>
            <a:r>
              <a:rPr lang="en-US" baseline="0" dirty="0" err="1" smtClean="0"/>
              <a:t>enfazla</a:t>
            </a:r>
            <a:r>
              <a:rPr lang="en-US" baseline="0" dirty="0" smtClean="0"/>
              <a:t> 4 kata </a:t>
            </a:r>
            <a:r>
              <a:rPr lang="en-US" baseline="0" dirty="0" err="1" smtClean="0"/>
              <a:t>kadar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çıkabilir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12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besinsel</a:t>
            </a:r>
            <a:r>
              <a:rPr lang="en-US" dirty="0" smtClean="0"/>
              <a:t> </a:t>
            </a:r>
            <a:r>
              <a:rPr lang="en-US" dirty="0" err="1" smtClean="0"/>
              <a:t>ihtiyaçların</a:t>
            </a:r>
            <a:r>
              <a:rPr lang="en-US" dirty="0" smtClean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%50’si </a:t>
            </a:r>
            <a:r>
              <a:rPr lang="en-US" dirty="0" err="1" smtClean="0"/>
              <a:t>karşılanabilir</a:t>
            </a:r>
            <a:r>
              <a:rPr lang="en-US" dirty="0" smtClean="0"/>
              <a:t>.  B6 </a:t>
            </a:r>
            <a:r>
              <a:rPr lang="en-US" dirty="0" err="1" smtClean="0"/>
              <a:t>ve</a:t>
            </a:r>
            <a:r>
              <a:rPr lang="en-US" dirty="0" smtClean="0"/>
              <a:t> b12 </a:t>
            </a:r>
            <a:r>
              <a:rPr lang="en-US" dirty="0" err="1" smtClean="0"/>
              <a:t>eksikliği</a:t>
            </a:r>
            <a:r>
              <a:rPr lang="en-US" dirty="0" smtClean="0"/>
              <a:t> </a:t>
            </a:r>
            <a:r>
              <a:rPr lang="en-US" dirty="0" err="1" smtClean="0"/>
              <a:t>anemiye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periferik</a:t>
            </a:r>
            <a:r>
              <a:rPr lang="en-US" dirty="0" smtClean="0"/>
              <a:t> </a:t>
            </a:r>
            <a:r>
              <a:rPr lang="en-US" dirty="0" err="1" smtClean="0"/>
              <a:t>nöropatiye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açabilir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CACC-6978-C045-920C-10B3826903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5/17/13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1"/>
            <a:ext cx="6762749" cy="1693332"/>
          </a:xfrm>
        </p:spPr>
        <p:txBody>
          <a:bodyPr/>
          <a:lstStyle/>
          <a:p>
            <a:r>
              <a:rPr lang="en-US" dirty="0" smtClean="0"/>
              <a:t>HİPEREMESİS GRAVİDARUM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Dr. Mustafa ALBAYRAK</a:t>
            </a:r>
          </a:p>
          <a:p>
            <a:pPr algn="ctr"/>
            <a:r>
              <a:rPr lang="en-US" dirty="0" err="1" smtClean="0"/>
              <a:t>Düzce</a:t>
            </a:r>
            <a:r>
              <a:rPr lang="en-US" dirty="0" smtClean="0"/>
              <a:t> </a:t>
            </a:r>
            <a:r>
              <a:rPr lang="en-US" dirty="0" err="1"/>
              <a:t>Ü</a:t>
            </a:r>
            <a:r>
              <a:rPr lang="en-US" dirty="0" err="1" smtClean="0"/>
              <a:t>niversitesi</a:t>
            </a:r>
            <a:r>
              <a:rPr lang="en-US" dirty="0" smtClean="0"/>
              <a:t> Tıp </a:t>
            </a:r>
            <a:r>
              <a:rPr lang="en-US" dirty="0" err="1" smtClean="0"/>
              <a:t>Fakültesi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adın</a:t>
            </a:r>
            <a:r>
              <a:rPr lang="en-US" dirty="0" smtClean="0"/>
              <a:t> Hast.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Doğum</a:t>
            </a:r>
            <a:r>
              <a:rPr lang="en-US" dirty="0" smtClean="0"/>
              <a:t> A.B.D.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709333" y="115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Etioloji</a:t>
            </a:r>
            <a:r>
              <a:rPr lang="en-US" dirty="0" smtClean="0"/>
              <a:t> - </a:t>
            </a:r>
            <a:r>
              <a:rPr lang="en-US" dirty="0" err="1" smtClean="0"/>
              <a:t>hCG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Sebep</a:t>
            </a:r>
            <a:r>
              <a:rPr lang="en-US" dirty="0" smtClean="0"/>
              <a:t> </a:t>
            </a:r>
            <a:r>
              <a:rPr lang="en-US" dirty="0" err="1" smtClean="0"/>
              <a:t>sonuç</a:t>
            </a:r>
            <a:r>
              <a:rPr lang="en-US" dirty="0" smtClean="0"/>
              <a:t> </a:t>
            </a:r>
            <a:r>
              <a:rPr lang="en-US" dirty="0" err="1" smtClean="0"/>
              <a:t>ilişkisi</a:t>
            </a:r>
            <a:r>
              <a:rPr lang="en-US" dirty="0" smtClean="0"/>
              <a:t> 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/>
              <a:t>K</a:t>
            </a:r>
            <a:r>
              <a:rPr lang="en-US" dirty="0" err="1" smtClean="0"/>
              <a:t>oryokarsionomda</a:t>
            </a:r>
            <a:r>
              <a:rPr lang="en-US" dirty="0" smtClean="0"/>
              <a:t> </a:t>
            </a:r>
            <a:r>
              <a:rPr lang="en-US" dirty="0" err="1" smtClean="0"/>
              <a:t>bulantı</a:t>
            </a:r>
            <a:r>
              <a:rPr lang="en-US" dirty="0" smtClean="0"/>
              <a:t> </a:t>
            </a:r>
            <a:r>
              <a:rPr lang="en-US" dirty="0" err="1" smtClean="0"/>
              <a:t>kusma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HG’da</a:t>
            </a:r>
            <a:r>
              <a:rPr lang="en-US" dirty="0" smtClean="0"/>
              <a:t> İlk </a:t>
            </a:r>
            <a:r>
              <a:rPr lang="en-US" dirty="0" err="1" smtClean="0"/>
              <a:t>trimesterden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hCG</a:t>
            </a:r>
            <a:r>
              <a:rPr lang="en-US" dirty="0" smtClean="0"/>
              <a:t> </a:t>
            </a:r>
            <a:r>
              <a:rPr lang="en-US" dirty="0" err="1" smtClean="0"/>
              <a:t>düşmesine</a:t>
            </a:r>
            <a:r>
              <a:rPr lang="en-US" dirty="0" smtClean="0"/>
              <a:t> </a:t>
            </a:r>
            <a:r>
              <a:rPr lang="en-US" dirty="0" err="1" smtClean="0"/>
              <a:t>rağmen</a:t>
            </a:r>
            <a:r>
              <a:rPr lang="en-US" dirty="0" smtClean="0"/>
              <a:t> </a:t>
            </a:r>
            <a:r>
              <a:rPr lang="en-US" dirty="0" err="1" smtClean="0"/>
              <a:t>semptomlar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451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Etioloji</a:t>
            </a:r>
            <a:r>
              <a:rPr lang="en-US" dirty="0" smtClean="0"/>
              <a:t>- </a:t>
            </a:r>
            <a:r>
              <a:rPr lang="en-US" dirty="0" err="1" smtClean="0"/>
              <a:t>Östrojenler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HG </a:t>
            </a:r>
            <a:r>
              <a:rPr lang="en-US" dirty="0" err="1"/>
              <a:t>ö</a:t>
            </a:r>
            <a:r>
              <a:rPr lang="en-US" dirty="0" err="1" smtClean="0"/>
              <a:t>strojenlerin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artmış</a:t>
            </a:r>
            <a:r>
              <a:rPr lang="en-US" dirty="0" smtClean="0"/>
              <a:t> BMI, ilk </a:t>
            </a:r>
            <a:r>
              <a:rPr lang="en-US" dirty="0" err="1" smtClean="0"/>
              <a:t>gebelik</a:t>
            </a:r>
            <a:r>
              <a:rPr lang="en-US" dirty="0" smtClean="0"/>
              <a:t>, </a:t>
            </a:r>
            <a:r>
              <a:rPr lang="en-US" dirty="0" err="1" smtClean="0"/>
              <a:t>inmemiş</a:t>
            </a:r>
            <a:r>
              <a:rPr lang="en-US" dirty="0" smtClean="0"/>
              <a:t> </a:t>
            </a:r>
            <a:r>
              <a:rPr lang="en-US" dirty="0" err="1" smtClean="0"/>
              <a:t>testisi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erkek</a:t>
            </a:r>
            <a:r>
              <a:rPr lang="en-US" dirty="0" smtClean="0"/>
              <a:t> fetus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durumlarda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gözükür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Yüksek</a:t>
            </a:r>
            <a:r>
              <a:rPr lang="en-US" dirty="0" smtClean="0"/>
              <a:t>  </a:t>
            </a:r>
            <a:r>
              <a:rPr lang="en-US" dirty="0" err="1" smtClean="0"/>
              <a:t>östrojen</a:t>
            </a:r>
            <a:r>
              <a:rPr lang="en-US" dirty="0" smtClean="0"/>
              <a:t> </a:t>
            </a:r>
            <a:r>
              <a:rPr lang="en-US" dirty="0" err="1" smtClean="0"/>
              <a:t>seviyeleri</a:t>
            </a:r>
            <a:r>
              <a:rPr lang="en-US" dirty="0" smtClean="0"/>
              <a:t> </a:t>
            </a:r>
            <a:r>
              <a:rPr lang="en-US" dirty="0" err="1" smtClean="0"/>
              <a:t>mide</a:t>
            </a:r>
            <a:r>
              <a:rPr lang="en-US" dirty="0" smtClean="0"/>
              <a:t> </a:t>
            </a:r>
            <a:r>
              <a:rPr lang="en-US" dirty="0" err="1" smtClean="0"/>
              <a:t>boşalması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intestinal </a:t>
            </a:r>
            <a:r>
              <a:rPr lang="en-US" dirty="0" err="1" smtClean="0"/>
              <a:t>geçiş</a:t>
            </a:r>
            <a:r>
              <a:rPr lang="en-US" dirty="0" smtClean="0"/>
              <a:t> </a:t>
            </a:r>
            <a:r>
              <a:rPr lang="en-US" dirty="0" err="1" smtClean="0"/>
              <a:t>zamanını</a:t>
            </a:r>
            <a:r>
              <a:rPr lang="en-US" dirty="0" smtClean="0"/>
              <a:t> </a:t>
            </a:r>
            <a:r>
              <a:rPr lang="en-US" dirty="0" err="1" smtClean="0"/>
              <a:t>yavaşlarır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GİS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birikimine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açarlar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pH </a:t>
            </a:r>
            <a:r>
              <a:rPr lang="en-US" dirty="0" err="1" smtClean="0"/>
              <a:t>düşmesi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/>
              <a:t> </a:t>
            </a:r>
            <a:r>
              <a:rPr lang="en-US" dirty="0" err="1" smtClean="0"/>
              <a:t>subklinik</a:t>
            </a:r>
            <a:r>
              <a:rPr lang="en-US" dirty="0" smtClean="0"/>
              <a:t> </a:t>
            </a:r>
            <a:r>
              <a:rPr lang="en-US" dirty="0" err="1" smtClean="0"/>
              <a:t>H.Pylori</a:t>
            </a:r>
            <a:r>
              <a:rPr lang="en-US" dirty="0" smtClean="0"/>
              <a:t> </a:t>
            </a:r>
            <a:r>
              <a:rPr lang="en-US" dirty="0" err="1" smtClean="0"/>
              <a:t>infeksyonuna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açabilirler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/>
              <a:t>Ç</a:t>
            </a:r>
            <a:r>
              <a:rPr lang="en-US" dirty="0" err="1" smtClean="0"/>
              <a:t>alışmalar</a:t>
            </a:r>
            <a:r>
              <a:rPr lang="en-US" dirty="0" smtClean="0"/>
              <a:t> </a:t>
            </a:r>
            <a:r>
              <a:rPr lang="en-US" dirty="0" err="1" smtClean="0"/>
              <a:t>çelişkili</a:t>
            </a:r>
            <a:r>
              <a:rPr lang="en-US" dirty="0" smtClean="0"/>
              <a:t>.  </a:t>
            </a:r>
            <a:r>
              <a:rPr lang="en-US" dirty="0" err="1" smtClean="0"/>
              <a:t>Östrojen</a:t>
            </a:r>
            <a:r>
              <a:rPr lang="en-US" dirty="0" smtClean="0"/>
              <a:t> </a:t>
            </a:r>
            <a:r>
              <a:rPr lang="en-US" dirty="0" err="1" smtClean="0"/>
              <a:t>gebelikte</a:t>
            </a:r>
            <a:r>
              <a:rPr lang="en-US" dirty="0" smtClean="0"/>
              <a:t> </a:t>
            </a:r>
            <a:r>
              <a:rPr lang="en-US" dirty="0" err="1" smtClean="0"/>
              <a:t>gittikçe</a:t>
            </a:r>
            <a:r>
              <a:rPr lang="en-US" dirty="0" smtClean="0"/>
              <a:t> </a:t>
            </a:r>
            <a:r>
              <a:rPr lang="en-US" dirty="0" err="1" smtClean="0"/>
              <a:t>artmasına</a:t>
            </a:r>
            <a:r>
              <a:rPr lang="en-US" dirty="0" smtClean="0"/>
              <a:t> </a:t>
            </a:r>
            <a:r>
              <a:rPr lang="en-US" dirty="0" err="1" smtClean="0"/>
              <a:t>rağmen</a:t>
            </a:r>
            <a:r>
              <a:rPr lang="en-US" dirty="0" smtClean="0"/>
              <a:t> </a:t>
            </a:r>
            <a:r>
              <a:rPr lang="en-US" dirty="0" err="1" smtClean="0"/>
              <a:t>semptomlar</a:t>
            </a:r>
            <a:r>
              <a:rPr lang="en-US" dirty="0" smtClean="0"/>
              <a:t> </a:t>
            </a:r>
            <a:r>
              <a:rPr lang="en-US" dirty="0" err="1" smtClean="0"/>
              <a:t>özellikle</a:t>
            </a:r>
            <a:r>
              <a:rPr lang="en-US" dirty="0" smtClean="0"/>
              <a:t> 1. </a:t>
            </a:r>
            <a:r>
              <a:rPr lang="en-US" dirty="0" err="1" smtClean="0"/>
              <a:t>trimesterde</a:t>
            </a:r>
            <a:r>
              <a:rPr lang="en-US" dirty="0" smtClean="0"/>
              <a:t> </a:t>
            </a:r>
            <a:r>
              <a:rPr lang="en-US" dirty="0" err="1" smtClean="0"/>
              <a:t>görülüyor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3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Etiyoloji</a:t>
            </a:r>
            <a:r>
              <a:rPr lang="en-US" dirty="0" smtClean="0"/>
              <a:t> – </a:t>
            </a:r>
            <a:r>
              <a:rPr lang="en-US" dirty="0" err="1" smtClean="0"/>
              <a:t>Gestasyonel</a:t>
            </a:r>
            <a:r>
              <a:rPr lang="en-US" dirty="0" smtClean="0"/>
              <a:t> </a:t>
            </a:r>
            <a:r>
              <a:rPr lang="en-US" dirty="0" err="1" smtClean="0"/>
              <a:t>hipertiroidi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gebelikte</a:t>
            </a:r>
            <a:r>
              <a:rPr lang="en-US" dirty="0" smtClean="0"/>
              <a:t> </a:t>
            </a:r>
            <a:r>
              <a:rPr lang="en-US" dirty="0" err="1" smtClean="0"/>
              <a:t>görülen</a:t>
            </a:r>
            <a:r>
              <a:rPr lang="en-US" dirty="0" smtClean="0"/>
              <a:t> </a:t>
            </a:r>
            <a:r>
              <a:rPr lang="en-US" dirty="0" err="1" smtClean="0"/>
              <a:t>fizyolojik</a:t>
            </a:r>
            <a:r>
              <a:rPr lang="en-US" dirty="0" smtClean="0"/>
              <a:t> </a:t>
            </a:r>
            <a:r>
              <a:rPr lang="en-US" dirty="0" err="1" smtClean="0"/>
              <a:t>gestasyonel</a:t>
            </a:r>
            <a:r>
              <a:rPr lang="en-US" dirty="0" smtClean="0"/>
              <a:t> </a:t>
            </a:r>
            <a:r>
              <a:rPr lang="en-US" dirty="0" err="1" smtClean="0"/>
              <a:t>geçici</a:t>
            </a:r>
            <a:r>
              <a:rPr lang="en-US" dirty="0" smtClean="0"/>
              <a:t> </a:t>
            </a:r>
            <a:r>
              <a:rPr lang="en-US" dirty="0" err="1" smtClean="0"/>
              <a:t>tirotoksikoz</a:t>
            </a:r>
            <a:r>
              <a:rPr lang="en-US" dirty="0" smtClean="0"/>
              <a:t> (GTT) </a:t>
            </a:r>
            <a:r>
              <a:rPr lang="en-US" dirty="0" err="1" smtClean="0"/>
              <a:t>Hiperemesis</a:t>
            </a:r>
            <a:r>
              <a:rPr lang="en-US" dirty="0" smtClean="0"/>
              <a:t> </a:t>
            </a:r>
            <a:r>
              <a:rPr lang="en-US" dirty="0" err="1" smtClean="0"/>
              <a:t>gravidarumda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sıktır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hastaların</a:t>
            </a:r>
            <a:r>
              <a:rPr lang="en-US" dirty="0" smtClean="0"/>
              <a:t> 2/3’ünde </a:t>
            </a:r>
            <a:r>
              <a:rPr lang="en-US" dirty="0" err="1" smtClean="0"/>
              <a:t>görülür</a:t>
            </a:r>
            <a:r>
              <a:rPr lang="en-US" dirty="0" smtClean="0"/>
              <a:t>.</a:t>
            </a:r>
          </a:p>
          <a:p>
            <a:r>
              <a:rPr lang="en-US" dirty="0" smtClean="0"/>
              <a:t>11/15 </a:t>
            </a:r>
            <a:r>
              <a:rPr lang="en-US" dirty="0" err="1" smtClean="0"/>
              <a:t>çalışmada</a:t>
            </a:r>
            <a:r>
              <a:rPr lang="en-US" dirty="0" smtClean="0"/>
              <a:t> T4 </a:t>
            </a:r>
            <a:r>
              <a:rPr lang="en-US" dirty="0" err="1" smtClean="0"/>
              <a:t>ve</a:t>
            </a:r>
            <a:r>
              <a:rPr lang="en-US" dirty="0" smtClean="0"/>
              <a:t> TSH HG </a:t>
            </a:r>
            <a:r>
              <a:rPr lang="en-US" dirty="0" err="1" smtClean="0"/>
              <a:t>hastalarında</a:t>
            </a:r>
            <a:r>
              <a:rPr lang="en-US" dirty="0" smtClean="0"/>
              <a:t> 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endParaRPr lang="en-US" dirty="0"/>
          </a:p>
          <a:p>
            <a:r>
              <a:rPr lang="en-US" dirty="0" err="1" smtClean="0"/>
              <a:t>hCG</a:t>
            </a:r>
            <a:r>
              <a:rPr lang="en-US" dirty="0" smtClean="0"/>
              <a:t> – TSH </a:t>
            </a:r>
            <a:r>
              <a:rPr lang="en-US" dirty="0" err="1" smtClean="0"/>
              <a:t>benzerliği</a:t>
            </a:r>
            <a:r>
              <a:rPr lang="en-US" dirty="0" smtClean="0"/>
              <a:t>, </a:t>
            </a:r>
            <a:r>
              <a:rPr lang="en-US" dirty="0" err="1"/>
              <a:t>ö</a:t>
            </a:r>
            <a:r>
              <a:rPr lang="en-US" dirty="0" err="1" smtClean="0"/>
              <a:t>strojenin</a:t>
            </a:r>
            <a:r>
              <a:rPr lang="en-US" dirty="0" smtClean="0"/>
              <a:t> </a:t>
            </a:r>
            <a:r>
              <a:rPr lang="en-US" dirty="0" err="1" smtClean="0"/>
              <a:t>HG’de</a:t>
            </a:r>
            <a:r>
              <a:rPr lang="en-US" dirty="0" smtClean="0"/>
              <a:t> </a:t>
            </a:r>
            <a:r>
              <a:rPr lang="en-US" dirty="0" err="1" smtClean="0"/>
              <a:t>TBG’i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bağlayıp</a:t>
            </a:r>
            <a:r>
              <a:rPr lang="en-US" dirty="0" smtClean="0"/>
              <a:t> sT4’ de </a:t>
            </a:r>
            <a:r>
              <a:rPr lang="en-US" dirty="0" err="1" smtClean="0"/>
              <a:t>düşüşe</a:t>
            </a:r>
            <a:r>
              <a:rPr lang="en-US" dirty="0" smtClean="0"/>
              <a:t>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açıp</a:t>
            </a:r>
            <a:r>
              <a:rPr lang="en-US" dirty="0" smtClean="0"/>
              <a:t> </a:t>
            </a:r>
            <a:r>
              <a:rPr lang="en-US" dirty="0" err="1" smtClean="0"/>
              <a:t>TSH’ın</a:t>
            </a:r>
            <a:r>
              <a:rPr lang="en-US" dirty="0" smtClean="0"/>
              <a:t> </a:t>
            </a:r>
            <a:r>
              <a:rPr lang="en-US" dirty="0" err="1" smtClean="0"/>
              <a:t>artması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renal iodine </a:t>
            </a:r>
            <a:r>
              <a:rPr lang="en-US" dirty="0" err="1" smtClean="0"/>
              <a:t>klirensinin</a:t>
            </a:r>
            <a:r>
              <a:rPr lang="en-US" dirty="0" smtClean="0"/>
              <a:t> </a:t>
            </a:r>
            <a:r>
              <a:rPr lang="en-US" dirty="0" err="1" smtClean="0"/>
              <a:t>artması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Etiyoloji</a:t>
            </a:r>
            <a:r>
              <a:rPr lang="en-US" dirty="0" smtClean="0"/>
              <a:t> –</a:t>
            </a:r>
            <a:r>
              <a:rPr lang="en-US" dirty="0" err="1" smtClean="0"/>
              <a:t>H.Pylori</a:t>
            </a:r>
            <a:r>
              <a:rPr lang="en-US" dirty="0" smtClean="0"/>
              <a:t> </a:t>
            </a:r>
            <a:r>
              <a:rPr lang="en-US" dirty="0" err="1" smtClean="0"/>
              <a:t>infeksyonu</a:t>
            </a:r>
            <a:endParaRPr lang="en-US" dirty="0"/>
          </a:p>
        </p:txBody>
      </p:sp>
      <p:pic>
        <p:nvPicPr>
          <p:cNvPr id="4" name="Content Placeholder 3" descr="Untitled-1 (dragged)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r="82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322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Etiyoloji</a:t>
            </a:r>
            <a:r>
              <a:rPr lang="en-US" dirty="0" smtClean="0"/>
              <a:t> - H. Pylori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Çalışmaların</a:t>
            </a:r>
            <a:r>
              <a:rPr lang="en-US" sz="2000" dirty="0" smtClean="0"/>
              <a:t> </a:t>
            </a:r>
            <a:r>
              <a:rPr lang="en-US" sz="2000" dirty="0" err="1" smtClean="0"/>
              <a:t>çoğunda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</a:t>
            </a:r>
            <a:r>
              <a:rPr lang="en-US" sz="2000" dirty="0" err="1" smtClean="0"/>
              <a:t>grubuna</a:t>
            </a:r>
            <a:r>
              <a:rPr lang="en-US" sz="2000" dirty="0" smtClean="0"/>
              <a:t> </a:t>
            </a:r>
            <a:r>
              <a:rPr lang="en-US" sz="2000" dirty="0" err="1" smtClean="0"/>
              <a:t>göre</a:t>
            </a:r>
            <a:r>
              <a:rPr lang="en-US" sz="2000" dirty="0" smtClean="0"/>
              <a:t> HG </a:t>
            </a:r>
            <a:r>
              <a:rPr lang="en-US" sz="2000" dirty="0" err="1" smtClean="0"/>
              <a:t>hastalarında</a:t>
            </a:r>
            <a:r>
              <a:rPr lang="en-US" sz="2000" dirty="0" smtClean="0"/>
              <a:t> </a:t>
            </a:r>
            <a:r>
              <a:rPr lang="en-US" sz="2000" dirty="0" err="1" smtClean="0"/>
              <a:t>artmış</a:t>
            </a:r>
            <a:r>
              <a:rPr lang="en-US" sz="2000" dirty="0" smtClean="0"/>
              <a:t> H. Pylori </a:t>
            </a:r>
            <a:r>
              <a:rPr lang="en-US" sz="2000" dirty="0" err="1" smtClean="0"/>
              <a:t>infeksyonu</a:t>
            </a:r>
            <a:r>
              <a:rPr lang="en-US" sz="2000" dirty="0" smtClean="0"/>
              <a:t> var.</a:t>
            </a:r>
          </a:p>
          <a:p>
            <a:r>
              <a:rPr lang="en-US" sz="2000" dirty="0" err="1" smtClean="0"/>
              <a:t>Mide</a:t>
            </a:r>
            <a:r>
              <a:rPr lang="en-US" sz="2000" dirty="0" smtClean="0"/>
              <a:t> </a:t>
            </a:r>
            <a:r>
              <a:rPr lang="en-US" sz="2000" dirty="0" err="1"/>
              <a:t>a</a:t>
            </a:r>
            <a:r>
              <a:rPr lang="en-US" sz="2000" dirty="0" err="1" smtClean="0"/>
              <a:t>ntrum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korpusunda</a:t>
            </a:r>
            <a:r>
              <a:rPr lang="en-US" sz="2000" dirty="0" smtClean="0"/>
              <a:t> </a:t>
            </a:r>
            <a:r>
              <a:rPr lang="en-US" sz="2000" dirty="0" err="1"/>
              <a:t>mukozal</a:t>
            </a:r>
            <a:r>
              <a:rPr lang="en-US" sz="2000" dirty="0"/>
              <a:t> </a:t>
            </a:r>
            <a:r>
              <a:rPr lang="en-US" sz="2000" dirty="0" err="1"/>
              <a:t>biopsi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altın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standart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HG - % 95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</a:t>
            </a:r>
            <a:r>
              <a:rPr lang="en-US" sz="2000" dirty="0" err="1" smtClean="0"/>
              <a:t>grubu</a:t>
            </a:r>
            <a:r>
              <a:rPr lang="en-US" sz="2000" dirty="0" smtClean="0"/>
              <a:t> - % 50 </a:t>
            </a:r>
          </a:p>
          <a:p>
            <a:pPr marL="1422400" lvl="5" indent="0">
              <a:buNone/>
            </a:pPr>
            <a:r>
              <a:rPr lang="en-US" sz="2000" i="1" dirty="0" smtClean="0"/>
              <a:t>(</a:t>
            </a:r>
            <a:r>
              <a:rPr lang="en-US" sz="2000" i="1" dirty="0" err="1" smtClean="0"/>
              <a:t>Bağış</a:t>
            </a:r>
            <a:r>
              <a:rPr lang="en-US" sz="2000" i="1" dirty="0" smtClean="0"/>
              <a:t> et al, </a:t>
            </a:r>
            <a:r>
              <a:rPr lang="en-US" sz="2000" i="1" dirty="0" err="1" smtClean="0"/>
              <a:t>Int</a:t>
            </a:r>
            <a:r>
              <a:rPr lang="en-US" sz="2000" i="1" dirty="0" smtClean="0"/>
              <a:t> J </a:t>
            </a:r>
            <a:r>
              <a:rPr lang="en-US" sz="2000" i="1" dirty="0" err="1" smtClean="0"/>
              <a:t>Obstet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Gynecol</a:t>
            </a:r>
            <a:r>
              <a:rPr lang="en-US" sz="2000" i="1" dirty="0" smtClean="0"/>
              <a:t>, 2002)</a:t>
            </a:r>
          </a:p>
          <a:p>
            <a:pPr marL="1422400" lvl="5" indent="0">
              <a:buNone/>
            </a:pPr>
            <a:endParaRPr lang="en-US" sz="2000" i="1" dirty="0"/>
          </a:p>
          <a:p>
            <a:pPr marL="1422400" lvl="5" indent="0">
              <a:buNone/>
            </a:pPr>
            <a:endParaRPr lang="en-US" sz="2000" i="1" dirty="0" smtClean="0"/>
          </a:p>
          <a:p>
            <a:pPr marL="1422400" lvl="5" indent="0">
              <a:buNone/>
            </a:pP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73946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Ayrıcı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- </a:t>
            </a:r>
            <a:r>
              <a:rPr lang="en-US" dirty="0" err="1" smtClean="0"/>
              <a:t>Değerlendirme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bulantı</a:t>
            </a:r>
            <a:r>
              <a:rPr lang="en-US" dirty="0" smtClean="0"/>
              <a:t>- </a:t>
            </a:r>
            <a:r>
              <a:rPr lang="en-US" dirty="0" err="1" smtClean="0"/>
              <a:t>kusma</a:t>
            </a:r>
            <a:r>
              <a:rPr lang="en-US" dirty="0" smtClean="0"/>
              <a:t> </a:t>
            </a:r>
            <a:r>
              <a:rPr lang="en-US" dirty="0" err="1" smtClean="0"/>
              <a:t>yapabilecek</a:t>
            </a:r>
            <a:r>
              <a:rPr lang="en-US" dirty="0" smtClean="0"/>
              <a:t> </a:t>
            </a:r>
            <a:r>
              <a:rPr lang="en-US" dirty="0" err="1" smtClean="0"/>
              <a:t>sebeplerin</a:t>
            </a:r>
            <a:r>
              <a:rPr lang="en-US" dirty="0" smtClean="0"/>
              <a:t> </a:t>
            </a:r>
            <a:r>
              <a:rPr lang="en-US" dirty="0" err="1" smtClean="0"/>
              <a:t>dışlanmasına</a:t>
            </a:r>
            <a:r>
              <a:rPr lang="en-US" dirty="0" smtClean="0"/>
              <a:t> </a:t>
            </a:r>
            <a:r>
              <a:rPr lang="en-US" dirty="0" err="1" smtClean="0"/>
              <a:t>dayanır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8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Tanı</a:t>
            </a:r>
            <a:r>
              <a:rPr lang="en-US" dirty="0" smtClean="0"/>
              <a:t> – </a:t>
            </a:r>
            <a:r>
              <a:rPr lang="en-US" dirty="0" err="1"/>
              <a:t>A</a:t>
            </a:r>
            <a:r>
              <a:rPr lang="en-US" dirty="0" err="1" smtClean="0"/>
              <a:t>yrıcı</a:t>
            </a:r>
            <a:r>
              <a:rPr lang="en-US" dirty="0" smtClean="0"/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- </a:t>
            </a:r>
            <a:r>
              <a:rPr lang="en-US" dirty="0" err="1"/>
              <a:t>D</a:t>
            </a:r>
            <a:r>
              <a:rPr lang="en-US" dirty="0" err="1" smtClean="0"/>
              <a:t>eğerlendirme</a:t>
            </a:r>
            <a:endParaRPr lang="en-US" dirty="0"/>
          </a:p>
        </p:txBody>
      </p:sp>
      <p:pic>
        <p:nvPicPr>
          <p:cNvPr id="7" name="Content Placeholder 6" descr="resim 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3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sim 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080"/>
          <a:stretch/>
        </p:blipFill>
        <p:spPr>
          <a:xfrm>
            <a:off x="779463" y="381000"/>
            <a:ext cx="7583487" cy="6037263"/>
          </a:xfrm>
        </p:spPr>
      </p:pic>
    </p:spTree>
    <p:extLst>
      <p:ext uri="{BB962C8B-B14F-4D97-AF65-F5344CB8AC3E}">
        <p14:creationId xmlns:p14="http://schemas.microsoft.com/office/powerpoint/2010/main" val="280375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Komplikasyonlar - Maternal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Malnütrüsyon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vitamin </a:t>
            </a:r>
            <a:r>
              <a:rPr lang="en-US" dirty="0" err="1" smtClean="0"/>
              <a:t>yetmezlikleri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Vit</a:t>
            </a:r>
            <a:r>
              <a:rPr lang="en-US" dirty="0" smtClean="0"/>
              <a:t> B12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Vit</a:t>
            </a:r>
            <a:r>
              <a:rPr lang="en-US" dirty="0" smtClean="0"/>
              <a:t> B6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Tiamin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Vit</a:t>
            </a:r>
            <a:r>
              <a:rPr lang="en-US" dirty="0" smtClean="0"/>
              <a:t> 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Riboflavin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7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Komplikasyonlar - Maternal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Wernicke’s </a:t>
            </a:r>
            <a:r>
              <a:rPr lang="en-US" sz="2800" b="1" u="sng" dirty="0" err="1" smtClean="0"/>
              <a:t>Ensefolopatisi</a:t>
            </a:r>
            <a:endParaRPr lang="en-US" sz="2800" b="1" u="sng" dirty="0" smtClean="0"/>
          </a:p>
          <a:p>
            <a:r>
              <a:rPr lang="en-US" dirty="0" smtClean="0"/>
              <a:t>Nadir </a:t>
            </a:r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ciddi</a:t>
            </a:r>
            <a:endParaRPr lang="en-US" dirty="0" smtClean="0"/>
          </a:p>
          <a:p>
            <a:r>
              <a:rPr lang="en-US" dirty="0" smtClean="0"/>
              <a:t>1991-1993 </a:t>
            </a:r>
            <a:r>
              <a:rPr lang="en-US" dirty="0" err="1" smtClean="0"/>
              <a:t>yılları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HG’ye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3 </a:t>
            </a:r>
            <a:r>
              <a:rPr lang="en-US" dirty="0" err="1" smtClean="0"/>
              <a:t>anne</a:t>
            </a:r>
            <a:r>
              <a:rPr lang="en-US" dirty="0" smtClean="0"/>
              <a:t> </a:t>
            </a:r>
            <a:r>
              <a:rPr lang="en-US" dirty="0" err="1" smtClean="0"/>
              <a:t>ölümünden</a:t>
            </a:r>
            <a:r>
              <a:rPr lang="en-US" dirty="0" smtClean="0"/>
              <a:t> </a:t>
            </a:r>
            <a:r>
              <a:rPr lang="en-US" dirty="0" err="1" smtClean="0"/>
              <a:t>ikisinden</a:t>
            </a:r>
            <a:r>
              <a:rPr lang="en-US" dirty="0" smtClean="0"/>
              <a:t> </a:t>
            </a:r>
            <a:r>
              <a:rPr lang="en-US" dirty="0" err="1" smtClean="0"/>
              <a:t>sorumlu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Tiamin</a:t>
            </a:r>
            <a:r>
              <a:rPr lang="en-US" dirty="0" smtClean="0"/>
              <a:t> </a:t>
            </a:r>
            <a:r>
              <a:rPr lang="en-US" dirty="0" err="1" smtClean="0"/>
              <a:t>ihtiyacını</a:t>
            </a:r>
            <a:r>
              <a:rPr lang="en-US" dirty="0" smtClean="0"/>
              <a:t> </a:t>
            </a:r>
            <a:r>
              <a:rPr lang="en-US" dirty="0" err="1" smtClean="0"/>
              <a:t>arttıracak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arbonhidrattan</a:t>
            </a:r>
            <a:r>
              <a:rPr lang="en-US" dirty="0" smtClean="0"/>
              <a:t> </a:t>
            </a:r>
            <a:r>
              <a:rPr lang="en-US" dirty="0" err="1" smtClean="0"/>
              <a:t>zengin</a:t>
            </a:r>
            <a:r>
              <a:rPr lang="en-US" dirty="0" smtClean="0"/>
              <a:t> </a:t>
            </a:r>
            <a:r>
              <a:rPr lang="en-US" dirty="0" err="1" smtClean="0"/>
              <a:t>beslenme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dekstroz</a:t>
            </a:r>
            <a:r>
              <a:rPr lang="en-US" dirty="0" smtClean="0"/>
              <a:t> </a:t>
            </a:r>
            <a:r>
              <a:rPr lang="en-US" dirty="0" err="1" smtClean="0"/>
              <a:t>infüzyonu</a:t>
            </a:r>
            <a:r>
              <a:rPr lang="en-US" dirty="0" smtClean="0"/>
              <a:t> </a:t>
            </a:r>
            <a:r>
              <a:rPr lang="en-US" dirty="0" err="1" smtClean="0"/>
              <a:t>sonucu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.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smtClean="0"/>
              <a:t>3 </a:t>
            </a:r>
            <a:r>
              <a:rPr lang="en-US" dirty="0" err="1" smtClean="0"/>
              <a:t>haftadan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süren</a:t>
            </a:r>
            <a:r>
              <a:rPr lang="en-US" dirty="0"/>
              <a:t> </a:t>
            </a:r>
            <a:r>
              <a:rPr lang="en-US" dirty="0" err="1"/>
              <a:t>kusması</a:t>
            </a:r>
            <a:r>
              <a:rPr lang="en-US" dirty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Tiamin</a:t>
            </a:r>
            <a:r>
              <a:rPr lang="en-US" dirty="0" smtClean="0"/>
              <a:t> </a:t>
            </a:r>
            <a:r>
              <a:rPr lang="en-US" dirty="0" err="1" smtClean="0"/>
              <a:t>desteği</a:t>
            </a:r>
            <a:r>
              <a:rPr lang="en-US" dirty="0" smtClean="0"/>
              <a:t> </a:t>
            </a:r>
            <a:r>
              <a:rPr lang="en-US" dirty="0" err="1" smtClean="0"/>
              <a:t>şart</a:t>
            </a:r>
            <a:endParaRPr lang="en-US" dirty="0" smtClean="0"/>
          </a:p>
          <a:p>
            <a:r>
              <a:rPr lang="en-US" dirty="0" err="1" smtClean="0"/>
              <a:t>Konfüzyon</a:t>
            </a:r>
            <a:r>
              <a:rPr lang="en-US" dirty="0" smtClean="0"/>
              <a:t>, </a:t>
            </a:r>
            <a:r>
              <a:rPr lang="en-US" dirty="0" err="1" smtClean="0"/>
              <a:t>oküler</a:t>
            </a:r>
            <a:r>
              <a:rPr lang="en-US" dirty="0" smtClean="0"/>
              <a:t> </a:t>
            </a:r>
            <a:r>
              <a:rPr lang="en-US" dirty="0" err="1" smtClean="0"/>
              <a:t>anomaliler</a:t>
            </a:r>
            <a:r>
              <a:rPr lang="en-US" dirty="0" smtClean="0"/>
              <a:t>, ataxia (%50)</a:t>
            </a:r>
          </a:p>
          <a:p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fakat</a:t>
            </a:r>
            <a:r>
              <a:rPr lang="en-US" dirty="0" smtClean="0"/>
              <a:t> MRI 4. </a:t>
            </a:r>
            <a:r>
              <a:rPr lang="en-US" dirty="0" err="1" smtClean="0"/>
              <a:t>ventrikül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aqueduct ta </a:t>
            </a:r>
            <a:r>
              <a:rPr lang="en-US" dirty="0" err="1" smtClean="0"/>
              <a:t>simetrik</a:t>
            </a:r>
            <a:r>
              <a:rPr lang="en-US" dirty="0" smtClean="0"/>
              <a:t> </a:t>
            </a:r>
            <a:r>
              <a:rPr lang="en-US" dirty="0" err="1" smtClean="0"/>
              <a:t>lezyonlar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968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Tanım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Gebelikte</a:t>
            </a:r>
            <a:r>
              <a:rPr lang="en-US" dirty="0" smtClean="0"/>
              <a:t> </a:t>
            </a:r>
            <a:r>
              <a:rPr lang="en-US" dirty="0" err="1" smtClean="0"/>
              <a:t>bulantı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kusma</a:t>
            </a:r>
            <a:r>
              <a:rPr lang="en-US" dirty="0" smtClean="0"/>
              <a:t> (NVP, morning sickness of pregnancy) </a:t>
            </a:r>
            <a:r>
              <a:rPr lang="en-US" dirty="0" err="1" smtClean="0"/>
              <a:t>sıktır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% 80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Genellikle</a:t>
            </a:r>
            <a:r>
              <a:rPr lang="en-US" dirty="0" smtClean="0"/>
              <a:t> ilk </a:t>
            </a:r>
            <a:r>
              <a:rPr lang="en-US" dirty="0" err="1" smtClean="0"/>
              <a:t>trimesterde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/>
              <a:t>H</a:t>
            </a:r>
            <a:r>
              <a:rPr lang="en-US" dirty="0" err="1" smtClean="0"/>
              <a:t>afif</a:t>
            </a:r>
            <a:r>
              <a:rPr lang="en-US" dirty="0" smtClean="0"/>
              <a:t>, </a:t>
            </a:r>
            <a:r>
              <a:rPr lang="en-US" dirty="0" err="1" smtClean="0"/>
              <a:t>geçici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olumsuz</a:t>
            </a:r>
            <a:r>
              <a:rPr lang="en-US" dirty="0" smtClean="0"/>
              <a:t> </a:t>
            </a:r>
            <a:r>
              <a:rPr lang="en-US" dirty="0" err="1" smtClean="0"/>
              <a:t>gebelik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8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Komplikasyonlar - Maternal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err="1" smtClean="0"/>
              <a:t>Hiponatremi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Santral</a:t>
            </a:r>
            <a:r>
              <a:rPr lang="en-US" b="1" u="sng" dirty="0" smtClean="0"/>
              <a:t> Pontine </a:t>
            </a:r>
            <a:r>
              <a:rPr lang="en-US" b="1" u="sng" dirty="0" err="1" smtClean="0"/>
              <a:t>Myelinoz</a:t>
            </a:r>
            <a:endParaRPr lang="en-US" b="1" u="sng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/>
              <a:t>H</a:t>
            </a:r>
            <a:r>
              <a:rPr lang="en-US" dirty="0" err="1" smtClean="0"/>
              <a:t>iponatermiye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anoreksi</a:t>
            </a:r>
            <a:r>
              <a:rPr lang="en-US" dirty="0" smtClean="0"/>
              <a:t>, </a:t>
            </a:r>
            <a:r>
              <a:rPr lang="en-US" dirty="0" err="1" smtClean="0"/>
              <a:t>başağrısı</a:t>
            </a:r>
            <a:r>
              <a:rPr lang="en-US" dirty="0" smtClean="0"/>
              <a:t>, </a:t>
            </a:r>
            <a:r>
              <a:rPr lang="en-US" dirty="0" err="1" smtClean="0"/>
              <a:t>bulantının</a:t>
            </a:r>
            <a:r>
              <a:rPr lang="en-US" dirty="0" smtClean="0"/>
              <a:t> </a:t>
            </a:r>
            <a:r>
              <a:rPr lang="en-US" dirty="0" err="1" smtClean="0"/>
              <a:t>şiddetlenmesi</a:t>
            </a:r>
            <a:r>
              <a:rPr lang="en-US" dirty="0" smtClean="0"/>
              <a:t>, </a:t>
            </a:r>
            <a:r>
              <a:rPr lang="en-US" dirty="0" err="1" smtClean="0"/>
              <a:t>yorgunluk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dirty="0" err="1" smtClean="0"/>
              <a:t>düzeyde</a:t>
            </a:r>
            <a:r>
              <a:rPr lang="en-US" dirty="0" smtClean="0"/>
              <a:t> </a:t>
            </a:r>
            <a:r>
              <a:rPr lang="en-US" dirty="0" err="1" smtClean="0"/>
              <a:t>kişilik</a:t>
            </a:r>
            <a:r>
              <a:rPr lang="en-US" dirty="0" smtClean="0"/>
              <a:t> </a:t>
            </a:r>
            <a:r>
              <a:rPr lang="en-US" dirty="0" err="1" smtClean="0"/>
              <a:t>değişikliği</a:t>
            </a:r>
            <a:r>
              <a:rPr lang="en-US" dirty="0" smtClean="0"/>
              <a:t>, </a:t>
            </a:r>
            <a:r>
              <a:rPr lang="en-US" dirty="0" err="1" smtClean="0"/>
              <a:t>kramplar</a:t>
            </a:r>
            <a:r>
              <a:rPr lang="en-US" dirty="0" smtClean="0"/>
              <a:t>, </a:t>
            </a:r>
            <a:r>
              <a:rPr lang="en-US" dirty="0" err="1" smtClean="0"/>
              <a:t>konfüzyon</a:t>
            </a:r>
            <a:r>
              <a:rPr lang="en-US" dirty="0" smtClean="0"/>
              <a:t>, </a:t>
            </a:r>
            <a:r>
              <a:rPr lang="en-US" dirty="0" err="1" smtClean="0"/>
              <a:t>ataksi</a:t>
            </a:r>
            <a:r>
              <a:rPr lang="en-US" dirty="0" smtClean="0"/>
              <a:t>, </a:t>
            </a:r>
            <a:r>
              <a:rPr lang="en-US" dirty="0" err="1" smtClean="0"/>
              <a:t>hiporefleksi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Hiponatreminin</a:t>
            </a:r>
            <a:r>
              <a:rPr lang="en-US" dirty="0" smtClean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 smtClean="0"/>
              <a:t>düzeltilmesi</a:t>
            </a:r>
            <a:r>
              <a:rPr lang="en-US" dirty="0" smtClean="0"/>
              <a:t> </a:t>
            </a:r>
            <a:r>
              <a:rPr lang="en-US" dirty="0" err="1" smtClean="0"/>
              <a:t>Santral</a:t>
            </a:r>
            <a:r>
              <a:rPr lang="en-US" dirty="0" smtClean="0"/>
              <a:t> Pontine </a:t>
            </a:r>
            <a:r>
              <a:rPr lang="en-US" dirty="0" err="1" smtClean="0"/>
              <a:t>Myelinoza</a:t>
            </a:r>
            <a:r>
              <a:rPr lang="en-US" dirty="0" smtClean="0"/>
              <a:t> (osmotic </a:t>
            </a:r>
            <a:r>
              <a:rPr lang="en-US" dirty="0" err="1" smtClean="0"/>
              <a:t>demylelinizasyon</a:t>
            </a:r>
            <a:r>
              <a:rPr lang="en-US" dirty="0" smtClean="0"/>
              <a:t> </a:t>
            </a:r>
            <a:r>
              <a:rPr lang="en-US" dirty="0" err="1" smtClean="0"/>
              <a:t>sendromu</a:t>
            </a:r>
            <a:r>
              <a:rPr lang="en-US" dirty="0" smtClean="0"/>
              <a:t>) </a:t>
            </a:r>
            <a:r>
              <a:rPr lang="en-US" dirty="0" err="1" smtClean="0"/>
              <a:t>yol</a:t>
            </a:r>
            <a:r>
              <a:rPr lang="en-US" dirty="0" smtClean="0"/>
              <a:t> </a:t>
            </a:r>
            <a:r>
              <a:rPr lang="en-US" dirty="0" err="1" smtClean="0"/>
              <a:t>açabilir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Pons, internal </a:t>
            </a:r>
            <a:r>
              <a:rPr lang="en-US" dirty="0" err="1" smtClean="0"/>
              <a:t>kapsül</a:t>
            </a:r>
            <a:r>
              <a:rPr lang="en-US" dirty="0" smtClean="0"/>
              <a:t>, basal ganglia, cerebellum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cerebrumda</a:t>
            </a:r>
            <a:r>
              <a:rPr lang="en-US" dirty="0" smtClean="0"/>
              <a:t> myelin </a:t>
            </a:r>
            <a:r>
              <a:rPr lang="en-US" dirty="0" err="1" smtClean="0"/>
              <a:t>kaybı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quadriparalizi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9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Komplikasyonlar - Maternal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/>
              <a:t>Hiponatremi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ve</a:t>
            </a:r>
            <a:r>
              <a:rPr lang="en-US" b="1" u="sng" dirty="0" smtClean="0"/>
              <a:t> </a:t>
            </a:r>
            <a:r>
              <a:rPr lang="en-US" b="1" u="sng" dirty="0" err="1"/>
              <a:t>S</a:t>
            </a:r>
            <a:r>
              <a:rPr lang="en-US" b="1" u="sng" dirty="0" err="1" smtClean="0"/>
              <a:t>antral</a:t>
            </a:r>
            <a:r>
              <a:rPr lang="en-US" b="1" u="sng" dirty="0" smtClean="0"/>
              <a:t> </a:t>
            </a:r>
            <a:r>
              <a:rPr lang="en-US" b="1" u="sng" dirty="0"/>
              <a:t>P</a:t>
            </a:r>
            <a:r>
              <a:rPr lang="en-US" b="1" u="sng" dirty="0" smtClean="0"/>
              <a:t>ontine </a:t>
            </a:r>
            <a:r>
              <a:rPr lang="en-US" b="1" u="sng" dirty="0" err="1" smtClean="0"/>
              <a:t>Myelinoz</a:t>
            </a:r>
            <a:endParaRPr lang="en-US" b="1" u="sng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- </a:t>
            </a:r>
            <a:r>
              <a:rPr lang="en-US" i="1" dirty="0" err="1"/>
              <a:t>T</a:t>
            </a:r>
            <a:r>
              <a:rPr lang="en-US" i="1" dirty="0" err="1" smtClean="0"/>
              <a:t>ecrübeli</a:t>
            </a:r>
            <a:r>
              <a:rPr lang="en-US" i="1" dirty="0" smtClean="0"/>
              <a:t> </a:t>
            </a:r>
            <a:r>
              <a:rPr lang="en-US" i="1" dirty="0" err="1" smtClean="0"/>
              <a:t>kişilerce</a:t>
            </a:r>
            <a:r>
              <a:rPr lang="en-US" i="1" dirty="0" smtClean="0"/>
              <a:t> </a:t>
            </a:r>
            <a:r>
              <a:rPr lang="en-US" i="1" dirty="0" err="1" smtClean="0"/>
              <a:t>tedavi</a:t>
            </a:r>
            <a:r>
              <a:rPr lang="en-US" i="1" dirty="0" smtClean="0"/>
              <a:t> </a:t>
            </a:r>
            <a:r>
              <a:rPr lang="en-US" i="1" dirty="0" err="1" smtClean="0"/>
              <a:t>edilmeli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776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Komplikasyonlar - Maternal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/>
              <a:t>Tromboz</a:t>
            </a:r>
            <a:endParaRPr lang="en-US" b="1" u="sng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- </a:t>
            </a:r>
            <a:r>
              <a:rPr lang="en-US" i="1" dirty="0" err="1"/>
              <a:t>G</a:t>
            </a:r>
            <a:r>
              <a:rPr lang="en-US" i="1" dirty="0" err="1" smtClean="0"/>
              <a:t>ebelik</a:t>
            </a:r>
            <a:r>
              <a:rPr lang="en-US" i="1" dirty="0"/>
              <a:t>, </a:t>
            </a:r>
            <a:r>
              <a:rPr lang="en-US" i="1" dirty="0" err="1"/>
              <a:t>dehidratasyon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 smtClean="0"/>
              <a:t>immobilizasyon</a:t>
            </a:r>
            <a:endParaRPr lang="en-US" b="1" i="1" u="sng" dirty="0" smtClean="0"/>
          </a:p>
          <a:p>
            <a:r>
              <a:rPr lang="en-US" b="1" u="sng" dirty="0" err="1" smtClean="0"/>
              <a:t>Depresyon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diğer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psikiyatrik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rahatsızlıklar</a:t>
            </a:r>
            <a:endParaRPr lang="en-US" b="1" u="sng" dirty="0" smtClean="0"/>
          </a:p>
          <a:p>
            <a:r>
              <a:rPr lang="en-US" b="1" u="sng" dirty="0" smtClean="0"/>
              <a:t>Mallory Weiss </a:t>
            </a:r>
            <a:r>
              <a:rPr lang="en-US" b="1" u="sng" dirty="0" err="1" smtClean="0"/>
              <a:t>yırtıkları</a:t>
            </a:r>
            <a:endParaRPr lang="en-US" b="1" u="sng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3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Komplikasyonlar - Fetal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etkileri</a:t>
            </a:r>
            <a:r>
              <a:rPr lang="en-US" dirty="0" smtClean="0"/>
              <a:t> </a:t>
            </a:r>
            <a:r>
              <a:rPr lang="en-US" dirty="0" err="1" smtClean="0"/>
              <a:t>hakkında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endParaRPr lang="en-US" dirty="0" smtClean="0"/>
          </a:p>
          <a:p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etkileri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çalışmalar</a:t>
            </a:r>
            <a:r>
              <a:rPr lang="en-US" dirty="0" smtClean="0"/>
              <a:t> </a:t>
            </a:r>
            <a:r>
              <a:rPr lang="en-US" dirty="0" err="1" smtClean="0"/>
              <a:t>tutarsız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Komplikasyonlar - Fetal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 smtClean="0"/>
              <a:t>ağırlığı</a:t>
            </a:r>
            <a:r>
              <a:rPr lang="en-US" dirty="0" smtClean="0"/>
              <a:t> (&lt;2500 g) ( % 6.4 vs. %5.0) (OR: 1.42) – 4 </a:t>
            </a:r>
            <a:r>
              <a:rPr lang="en-US" dirty="0" err="1" smtClean="0"/>
              <a:t>çalışma</a:t>
            </a:r>
            <a:endParaRPr lang="en-US" dirty="0" smtClean="0"/>
          </a:p>
          <a:p>
            <a:r>
              <a:rPr lang="en-US" dirty="0" smtClean="0"/>
              <a:t>SGA  ( %17.9 vs. %12) (OR: 1.28) – 5 </a:t>
            </a:r>
            <a:r>
              <a:rPr lang="en-US" dirty="0" err="1" smtClean="0"/>
              <a:t>çalışma</a:t>
            </a:r>
            <a:endParaRPr lang="en-US" dirty="0" smtClean="0"/>
          </a:p>
          <a:p>
            <a:r>
              <a:rPr lang="en-US" dirty="0" smtClean="0"/>
              <a:t>Preterm </a:t>
            </a:r>
            <a:r>
              <a:rPr lang="en-US" dirty="0" err="1" smtClean="0"/>
              <a:t>doğum</a:t>
            </a:r>
            <a:r>
              <a:rPr lang="en-US" dirty="0" smtClean="0"/>
              <a:t> ( %7.4 vs. %5.8) (OR:1.32) – 8 </a:t>
            </a:r>
            <a:r>
              <a:rPr lang="en-US" dirty="0" err="1" smtClean="0"/>
              <a:t>çalışma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dk</a:t>
            </a:r>
            <a:r>
              <a:rPr lang="en-US" dirty="0" smtClean="0"/>
              <a:t> APGAR &lt; 7  (% 2.3 vs. %1.9) (OR:1.01) – 4 </a:t>
            </a:r>
            <a:r>
              <a:rPr lang="en-US" dirty="0" err="1" smtClean="0"/>
              <a:t>çalışma</a:t>
            </a:r>
            <a:endParaRPr lang="en-US" dirty="0" smtClean="0"/>
          </a:p>
          <a:p>
            <a:r>
              <a:rPr lang="en-US" dirty="0" smtClean="0"/>
              <a:t>Congenital </a:t>
            </a:r>
            <a:r>
              <a:rPr lang="en-US" dirty="0" err="1" smtClean="0"/>
              <a:t>anomali</a:t>
            </a:r>
            <a:r>
              <a:rPr lang="en-US" dirty="0"/>
              <a:t> </a:t>
            </a:r>
            <a:r>
              <a:rPr lang="en-US" dirty="0" smtClean="0"/>
              <a:t>( %3.1 vs. 3.2)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inmemiş</a:t>
            </a:r>
            <a:r>
              <a:rPr lang="en-US" dirty="0" smtClean="0"/>
              <a:t> testis 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DKÇ 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oral </a:t>
            </a:r>
            <a:r>
              <a:rPr lang="en-US" dirty="0" err="1" smtClean="0"/>
              <a:t>kleft</a:t>
            </a:r>
            <a:r>
              <a:rPr lang="en-US" dirty="0" smtClean="0"/>
              <a:t> ? 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i="1" dirty="0" smtClean="0"/>
              <a:t>(</a:t>
            </a:r>
            <a:r>
              <a:rPr lang="en-US" i="1" dirty="0" err="1" smtClean="0"/>
              <a:t>Veenedaal</a:t>
            </a:r>
            <a:r>
              <a:rPr lang="en-US" i="1" dirty="0" smtClean="0"/>
              <a:t> et al, BJOG, 2011)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6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Semptomatiktir</a:t>
            </a:r>
            <a:endParaRPr lang="en-US" dirty="0" smtClean="0"/>
          </a:p>
          <a:p>
            <a:r>
              <a:rPr lang="en-US" dirty="0" err="1" smtClean="0"/>
              <a:t>Amaç</a:t>
            </a:r>
            <a:r>
              <a:rPr lang="en-US" dirty="0" smtClean="0"/>
              <a:t> </a:t>
            </a:r>
            <a:r>
              <a:rPr lang="en-US" dirty="0" err="1" smtClean="0"/>
              <a:t>dehidratasyon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/>
              <a:t>elektrolit</a:t>
            </a:r>
            <a:r>
              <a:rPr lang="en-US" dirty="0"/>
              <a:t> </a:t>
            </a:r>
            <a:r>
              <a:rPr lang="en-US" dirty="0" err="1" smtClean="0"/>
              <a:t>bozukluklarının</a:t>
            </a:r>
            <a:r>
              <a:rPr lang="en-US" dirty="0" smtClean="0"/>
              <a:t> </a:t>
            </a:r>
            <a:r>
              <a:rPr lang="en-US" dirty="0" err="1" smtClean="0"/>
              <a:t>düzeltilmesi</a:t>
            </a:r>
            <a:r>
              <a:rPr lang="en-US" dirty="0" smtClean="0"/>
              <a:t>, </a:t>
            </a:r>
            <a:r>
              <a:rPr lang="en-US" dirty="0" err="1"/>
              <a:t>kusmanın</a:t>
            </a:r>
            <a:r>
              <a:rPr lang="en-US" dirty="0"/>
              <a:t> </a:t>
            </a:r>
            <a:r>
              <a:rPr lang="en-US" dirty="0" err="1"/>
              <a:t>engellenmesi</a:t>
            </a:r>
            <a:r>
              <a:rPr lang="en-US" dirty="0"/>
              <a:t>, </a:t>
            </a:r>
            <a:r>
              <a:rPr lang="en-US" dirty="0" err="1"/>
              <a:t>nütrisyonel</a:t>
            </a:r>
            <a:r>
              <a:rPr lang="en-US" dirty="0"/>
              <a:t> </a:t>
            </a:r>
            <a:r>
              <a:rPr lang="en-US" dirty="0" err="1" smtClean="0"/>
              <a:t>destek</a:t>
            </a:r>
            <a:r>
              <a:rPr lang="en-US" dirty="0" smtClean="0"/>
              <a:t> </a:t>
            </a:r>
            <a:r>
              <a:rPr lang="en-US" dirty="0" err="1" smtClean="0"/>
              <a:t>sağlanması</a:t>
            </a:r>
            <a:r>
              <a:rPr lang="en-US" dirty="0" smtClean="0"/>
              <a:t>, </a:t>
            </a:r>
            <a:r>
              <a:rPr lang="en-US" dirty="0" err="1" smtClean="0"/>
              <a:t>komplikasyonların</a:t>
            </a:r>
            <a:r>
              <a:rPr lang="en-US" dirty="0" smtClean="0"/>
              <a:t> </a:t>
            </a:r>
            <a:r>
              <a:rPr lang="en-US" dirty="0" err="1" smtClean="0"/>
              <a:t>engellemesidir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/>
              <a:t>D</a:t>
            </a:r>
            <a:r>
              <a:rPr lang="en-US" dirty="0" err="1" smtClean="0"/>
              <a:t>ehidratasyon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ketonürinin</a:t>
            </a:r>
            <a:r>
              <a:rPr lang="en-US" dirty="0" smtClean="0"/>
              <a:t> </a:t>
            </a:r>
            <a:r>
              <a:rPr lang="en-US" dirty="0" err="1" smtClean="0"/>
              <a:t>derecesine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yatış</a:t>
            </a:r>
            <a:r>
              <a:rPr lang="en-US" dirty="0" smtClean="0"/>
              <a:t> </a:t>
            </a:r>
            <a:r>
              <a:rPr lang="en-US" dirty="0" smtClean="0"/>
              <a:t>vs. </a:t>
            </a:r>
            <a:r>
              <a:rPr lang="en-US" dirty="0" err="1" smtClean="0"/>
              <a:t>ayaktan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509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r>
              <a:rPr lang="en-US" dirty="0" smtClean="0"/>
              <a:t>, </a:t>
            </a:r>
            <a:r>
              <a:rPr lang="en-US" dirty="0" err="1" smtClean="0"/>
              <a:t>kusma</a:t>
            </a:r>
            <a:r>
              <a:rPr lang="en-US" dirty="0" smtClean="0"/>
              <a:t> </a:t>
            </a:r>
            <a:r>
              <a:rPr lang="en-US" dirty="0" err="1" smtClean="0"/>
              <a:t>epizodları</a:t>
            </a:r>
            <a:r>
              <a:rPr lang="en-US" dirty="0" smtClean="0"/>
              <a:t>,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gıda</a:t>
            </a:r>
            <a:r>
              <a:rPr lang="en-US" dirty="0" smtClean="0"/>
              <a:t> </a:t>
            </a:r>
            <a:r>
              <a:rPr lang="en-US" dirty="0" err="1" smtClean="0"/>
              <a:t>toleransı</a:t>
            </a:r>
            <a:r>
              <a:rPr lang="en-US" dirty="0" smtClean="0"/>
              <a:t>, kilo </a:t>
            </a:r>
            <a:r>
              <a:rPr lang="en-US" dirty="0" err="1" smtClean="0"/>
              <a:t>artışı</a:t>
            </a:r>
            <a:r>
              <a:rPr lang="en-US" dirty="0" smtClean="0"/>
              <a:t>, </a:t>
            </a:r>
            <a:r>
              <a:rPr lang="en-US" dirty="0" err="1" smtClean="0"/>
              <a:t>ketonüri</a:t>
            </a:r>
            <a:r>
              <a:rPr lang="en-US" dirty="0" smtClean="0"/>
              <a:t>, </a:t>
            </a:r>
            <a:r>
              <a:rPr lang="en-US" dirty="0"/>
              <a:t>s</a:t>
            </a:r>
            <a:r>
              <a:rPr lang="en-US" dirty="0" smtClean="0"/>
              <a:t>erum </a:t>
            </a:r>
            <a:r>
              <a:rPr lang="en-US" dirty="0" err="1" smtClean="0"/>
              <a:t>elektrolitlerinin</a:t>
            </a:r>
            <a:r>
              <a:rPr lang="en-US" dirty="0" smtClean="0"/>
              <a:t> </a:t>
            </a:r>
            <a:r>
              <a:rPr lang="en-US" dirty="0" smtClean="0"/>
              <a:t>GÜNLÜK </a:t>
            </a:r>
            <a:r>
              <a:rPr lang="en-US" dirty="0" err="1" smtClean="0"/>
              <a:t>ölçümüne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ayarlanmalıdır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Diet </a:t>
            </a:r>
            <a:r>
              <a:rPr lang="en-US" dirty="0" err="1" smtClean="0"/>
              <a:t>önerileri</a:t>
            </a:r>
            <a:endParaRPr lang="en-US" dirty="0" smtClean="0"/>
          </a:p>
          <a:p>
            <a:r>
              <a:rPr lang="en-US" dirty="0" err="1" smtClean="0"/>
              <a:t>Psikolojik</a:t>
            </a:r>
            <a:r>
              <a:rPr lang="en-US" dirty="0" smtClean="0"/>
              <a:t> </a:t>
            </a:r>
            <a:r>
              <a:rPr lang="en-US" dirty="0" err="1" smtClean="0"/>
              <a:t>destek</a:t>
            </a:r>
            <a:endParaRPr lang="en-US" dirty="0" smtClean="0"/>
          </a:p>
          <a:p>
            <a:r>
              <a:rPr lang="en-US" dirty="0" err="1" smtClean="0"/>
              <a:t>Hipnoz</a:t>
            </a:r>
            <a:endParaRPr lang="en-US" dirty="0" smtClean="0"/>
          </a:p>
          <a:p>
            <a:r>
              <a:rPr lang="en-US" dirty="0" smtClean="0"/>
              <a:t>Non – </a:t>
            </a:r>
            <a:r>
              <a:rPr lang="en-US" dirty="0" err="1" smtClean="0"/>
              <a:t>Farmakolojik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Acupressure (B6 </a:t>
            </a:r>
            <a:r>
              <a:rPr lang="en-US" dirty="0" err="1" smtClean="0"/>
              <a:t>noktası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Acupuncture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Herbal remedies (ginger, </a:t>
            </a:r>
            <a:r>
              <a:rPr lang="en-US" dirty="0" err="1" smtClean="0"/>
              <a:t>pepermint</a:t>
            </a:r>
            <a:r>
              <a:rPr lang="en-US" dirty="0" smtClean="0"/>
              <a:t>….)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6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endParaRPr lang="en-US" dirty="0"/>
          </a:p>
        </p:txBody>
      </p:sp>
      <p:pic>
        <p:nvPicPr>
          <p:cNvPr id="4" name="Content Placeholder 3" descr="resim 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37" r="-17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071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Vitaminler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Pridoksin</a:t>
            </a:r>
            <a:r>
              <a:rPr lang="en-US" dirty="0" smtClean="0"/>
              <a:t> (B6)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Folik</a:t>
            </a:r>
            <a:r>
              <a:rPr lang="en-US" dirty="0" smtClean="0"/>
              <a:t> </a:t>
            </a:r>
            <a:r>
              <a:rPr lang="en-US" dirty="0" err="1" smtClean="0"/>
              <a:t>asit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Thiamine (B1)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B12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Tanım</a:t>
            </a:r>
            <a:r>
              <a:rPr lang="en-US" dirty="0" smtClean="0"/>
              <a:t>- </a:t>
            </a:r>
            <a:r>
              <a:rPr lang="en-US" dirty="0" err="1" smtClean="0"/>
              <a:t>Hipermesis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ravidarum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</a:t>
            </a:r>
            <a:r>
              <a:rPr lang="en-US" dirty="0" smtClean="0"/>
              <a:t>ilo </a:t>
            </a:r>
            <a:r>
              <a:rPr lang="en-US" dirty="0" err="1" smtClean="0"/>
              <a:t>kaybı</a:t>
            </a:r>
            <a:r>
              <a:rPr lang="en-US" dirty="0" smtClean="0"/>
              <a:t> (%5), </a:t>
            </a:r>
            <a:r>
              <a:rPr lang="en-US" dirty="0" err="1" smtClean="0"/>
              <a:t>ketonemi</a:t>
            </a:r>
            <a:r>
              <a:rPr lang="en-US" dirty="0" smtClean="0"/>
              <a:t>, </a:t>
            </a:r>
            <a:r>
              <a:rPr lang="en-US" dirty="0" err="1" smtClean="0"/>
              <a:t>elektrolit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kaybının</a:t>
            </a:r>
            <a:r>
              <a:rPr lang="en-US" dirty="0" smtClean="0"/>
              <a:t> </a:t>
            </a:r>
            <a:r>
              <a:rPr lang="en-US" dirty="0" err="1" smtClean="0"/>
              <a:t>eşlik</a:t>
            </a:r>
            <a:r>
              <a:rPr lang="en-US" dirty="0" smtClean="0"/>
              <a:t> </a:t>
            </a:r>
            <a:r>
              <a:rPr lang="en-US" dirty="0" err="1" smtClean="0"/>
              <a:t>ettiği</a:t>
            </a:r>
            <a:r>
              <a:rPr lang="en-US" dirty="0" smtClean="0"/>
              <a:t>, </a:t>
            </a:r>
            <a:r>
              <a:rPr lang="en-US" dirty="0" err="1" smtClean="0"/>
              <a:t>tipik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4-8. </a:t>
            </a:r>
            <a:r>
              <a:rPr lang="en-US" dirty="0" err="1" smtClean="0"/>
              <a:t>gebelik</a:t>
            </a:r>
            <a:r>
              <a:rPr lang="en-US" dirty="0" smtClean="0"/>
              <a:t> </a:t>
            </a:r>
            <a:r>
              <a:rPr lang="en-US" dirty="0" err="1" smtClean="0"/>
              <a:t>haftalarında</a:t>
            </a:r>
            <a:r>
              <a:rPr lang="en-US" dirty="0" smtClean="0"/>
              <a:t> </a:t>
            </a:r>
            <a:r>
              <a:rPr lang="en-US" dirty="0" err="1" smtClean="0"/>
              <a:t>başlayan</a:t>
            </a:r>
            <a:r>
              <a:rPr lang="en-US" dirty="0"/>
              <a:t>,</a:t>
            </a:r>
            <a:r>
              <a:rPr lang="en-US" dirty="0" smtClean="0"/>
              <a:t>  14-16. </a:t>
            </a:r>
            <a:r>
              <a:rPr lang="en-US" dirty="0" err="1" smtClean="0"/>
              <a:t>haftalara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süren</a:t>
            </a:r>
            <a:r>
              <a:rPr lang="en-US" dirty="0" smtClean="0"/>
              <a:t>, </a:t>
            </a:r>
            <a:r>
              <a:rPr lang="en-US" dirty="0" err="1" smtClean="0"/>
              <a:t>günde</a:t>
            </a:r>
            <a:r>
              <a:rPr lang="en-US" dirty="0" smtClean="0"/>
              <a:t> </a:t>
            </a:r>
            <a:r>
              <a:rPr lang="en-US" dirty="0"/>
              <a:t>3 </a:t>
            </a:r>
            <a:r>
              <a:rPr lang="en-US" dirty="0" err="1"/>
              <a:t>defadan</a:t>
            </a:r>
            <a:r>
              <a:rPr lang="en-US" dirty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inatçı</a:t>
            </a:r>
            <a:r>
              <a:rPr lang="en-US" dirty="0" smtClean="0"/>
              <a:t>, </a:t>
            </a:r>
            <a:r>
              <a:rPr lang="en-US" dirty="0" err="1" smtClean="0"/>
              <a:t>hastanede</a:t>
            </a:r>
            <a:r>
              <a:rPr lang="en-US" dirty="0" smtClean="0"/>
              <a:t> </a:t>
            </a:r>
            <a:r>
              <a:rPr lang="en-US" dirty="0" err="1" smtClean="0"/>
              <a:t>yatmayı</a:t>
            </a:r>
            <a:r>
              <a:rPr lang="en-US" dirty="0" smtClean="0"/>
              <a:t> </a:t>
            </a:r>
            <a:r>
              <a:rPr lang="en-US" dirty="0" err="1" smtClean="0"/>
              <a:t>gerektirecek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 smtClean="0"/>
              <a:t>bulantı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kusma</a:t>
            </a:r>
            <a:endParaRPr lang="en-US" dirty="0"/>
          </a:p>
          <a:p>
            <a:pPr marL="282575" lvl="1" indent="0">
              <a:buNone/>
            </a:pPr>
            <a:r>
              <a:rPr lang="en-US" sz="1400" i="1" dirty="0" smtClean="0"/>
              <a:t>			(</a:t>
            </a:r>
            <a:r>
              <a:rPr lang="en-US" sz="1400" i="1" dirty="0" err="1" smtClean="0"/>
              <a:t>Fairweather</a:t>
            </a:r>
            <a:r>
              <a:rPr lang="en-US" sz="1400" i="1" dirty="0"/>
              <a:t> </a:t>
            </a:r>
            <a:r>
              <a:rPr lang="en-US" sz="1400" i="1" dirty="0" smtClean="0"/>
              <a:t>DV, Am J </a:t>
            </a:r>
            <a:r>
              <a:rPr lang="en-US" sz="1400" i="1" dirty="0" err="1" smtClean="0"/>
              <a:t>Obstet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Gynecol</a:t>
            </a:r>
            <a:r>
              <a:rPr lang="en-US" sz="1400" i="1" dirty="0" smtClean="0"/>
              <a:t> 1968)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% 0.5-2.0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/>
              <a:t>G</a:t>
            </a:r>
            <a:r>
              <a:rPr lang="en-US" dirty="0" err="1" smtClean="0"/>
              <a:t>ebeliğin</a:t>
            </a:r>
            <a:r>
              <a:rPr lang="en-US" dirty="0" smtClean="0"/>
              <a:t> ilk </a:t>
            </a:r>
            <a:r>
              <a:rPr lang="en-US" dirty="0" err="1" smtClean="0"/>
              <a:t>yarısındaki</a:t>
            </a:r>
            <a:r>
              <a:rPr lang="en-US" dirty="0" smtClean="0"/>
              <a:t> en </a:t>
            </a:r>
            <a:r>
              <a:rPr lang="en-US" dirty="0" err="1" smtClean="0"/>
              <a:t>sık</a:t>
            </a:r>
            <a:r>
              <a:rPr lang="en-US" dirty="0" smtClean="0"/>
              <a:t>  </a:t>
            </a:r>
            <a:r>
              <a:rPr lang="en-US" dirty="0" err="1" smtClean="0"/>
              <a:t>hastaneye</a:t>
            </a:r>
            <a:r>
              <a:rPr lang="en-US" dirty="0" smtClean="0"/>
              <a:t> </a:t>
            </a:r>
            <a:r>
              <a:rPr lang="en-US" dirty="0" err="1" smtClean="0"/>
              <a:t>yatış</a:t>
            </a:r>
            <a:r>
              <a:rPr lang="en-US" dirty="0" smtClean="0"/>
              <a:t> </a:t>
            </a:r>
            <a:r>
              <a:rPr lang="en-US" dirty="0" err="1" smtClean="0"/>
              <a:t>sebebi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Yıllık</a:t>
            </a:r>
            <a:r>
              <a:rPr lang="en-US" dirty="0" smtClean="0"/>
              <a:t> 500 </a:t>
            </a:r>
            <a:r>
              <a:rPr lang="en-US" dirty="0" err="1" smtClean="0"/>
              <a:t>milyon</a:t>
            </a:r>
            <a:r>
              <a:rPr lang="en-US" dirty="0" smtClean="0"/>
              <a:t> </a:t>
            </a:r>
            <a:r>
              <a:rPr lang="en-US" dirty="0" err="1" smtClean="0"/>
              <a:t>dolar</a:t>
            </a:r>
            <a:r>
              <a:rPr lang="en-US" dirty="0" smtClean="0"/>
              <a:t> </a:t>
            </a:r>
            <a:r>
              <a:rPr lang="en-US" dirty="0" err="1" smtClean="0"/>
              <a:t>maliyet</a:t>
            </a:r>
            <a:r>
              <a:rPr lang="en-US" dirty="0" smtClean="0"/>
              <a:t> (ABD)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 % 5 </a:t>
            </a:r>
            <a:r>
              <a:rPr lang="en-US" dirty="0" err="1" smtClean="0"/>
              <a:t>hastada</a:t>
            </a:r>
            <a:r>
              <a:rPr lang="en-US" dirty="0" smtClean="0"/>
              <a:t> </a:t>
            </a:r>
            <a:r>
              <a:rPr lang="en-US" dirty="0" err="1" smtClean="0"/>
              <a:t>semptomlar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gebelik</a:t>
            </a:r>
            <a:r>
              <a:rPr lang="en-US" dirty="0" smtClean="0"/>
              <a:t> </a:t>
            </a:r>
            <a:r>
              <a:rPr lang="en-US" dirty="0" err="1" smtClean="0"/>
              <a:t>boyunca</a:t>
            </a:r>
            <a:r>
              <a:rPr lang="en-US" dirty="0" smtClean="0"/>
              <a:t> </a:t>
            </a:r>
            <a:r>
              <a:rPr lang="en-US" dirty="0" err="1" smtClean="0"/>
              <a:t>sürer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704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Pyridoksin</a:t>
            </a:r>
            <a:r>
              <a:rPr lang="en-US" dirty="0" smtClean="0"/>
              <a:t> (B6) (A)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Doxylamine</a:t>
            </a:r>
            <a:r>
              <a:rPr lang="en-US" dirty="0" smtClean="0"/>
              <a:t> (B)</a:t>
            </a:r>
          </a:p>
          <a:p>
            <a:pPr>
              <a:buFontTx/>
              <a:buChar char="-"/>
            </a:pPr>
            <a:r>
              <a:rPr lang="en-US" dirty="0" err="1" smtClean="0"/>
              <a:t>Pridoksine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başına</a:t>
            </a:r>
            <a:r>
              <a:rPr lang="en-US" dirty="0" smtClean="0"/>
              <a:t> 3 x 25 mg </a:t>
            </a:r>
            <a:r>
              <a:rPr lang="en-US" dirty="0" err="1" smtClean="0"/>
              <a:t>dozunda</a:t>
            </a:r>
            <a:r>
              <a:rPr lang="en-US" dirty="0" smtClean="0"/>
              <a:t> </a:t>
            </a:r>
            <a:r>
              <a:rPr lang="en-US" dirty="0" err="1" smtClean="0"/>
              <a:t>kullanılabilir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plasebodan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etkindir</a:t>
            </a:r>
            <a:r>
              <a:rPr lang="en-US" dirty="0" smtClean="0"/>
              <a:t>. 25 mg </a:t>
            </a:r>
            <a:r>
              <a:rPr lang="en-US" dirty="0" err="1" smtClean="0"/>
              <a:t>doxylamin</a:t>
            </a:r>
            <a:r>
              <a:rPr lang="en-US" dirty="0" smtClean="0"/>
              <a:t> de </a:t>
            </a:r>
            <a:r>
              <a:rPr lang="en-US" dirty="0" err="1" smtClean="0"/>
              <a:t>buna</a:t>
            </a:r>
            <a:r>
              <a:rPr lang="en-US" dirty="0" smtClean="0"/>
              <a:t> </a:t>
            </a:r>
            <a:r>
              <a:rPr lang="en-US" dirty="0" err="1" smtClean="0"/>
              <a:t>eklenebilir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Benedictin</a:t>
            </a:r>
            <a:r>
              <a:rPr lang="en-US" dirty="0" smtClean="0"/>
              <a:t> ® (</a:t>
            </a:r>
            <a:r>
              <a:rPr lang="en-US" dirty="0" err="1" smtClean="0"/>
              <a:t>Pyridoksin</a:t>
            </a:r>
            <a:r>
              <a:rPr lang="en-US" dirty="0" smtClean="0"/>
              <a:t> + </a:t>
            </a:r>
            <a:r>
              <a:rPr lang="en-US" dirty="0" err="1" smtClean="0"/>
              <a:t>Doxylamin</a:t>
            </a:r>
            <a:r>
              <a:rPr lang="en-US" dirty="0" smtClean="0"/>
              <a:t>) FDA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gebelik</a:t>
            </a:r>
            <a:r>
              <a:rPr lang="en-US" dirty="0" smtClean="0"/>
              <a:t> </a:t>
            </a:r>
            <a:r>
              <a:rPr lang="en-US" dirty="0" err="1" smtClean="0"/>
              <a:t>bulantı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kusması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onaylanan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preparat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5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Antihistaminikler</a:t>
            </a:r>
            <a:r>
              <a:rPr lang="en-US" dirty="0" smtClean="0"/>
              <a:t> (B)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H1 </a:t>
            </a:r>
            <a:r>
              <a:rPr lang="en-US" dirty="0" err="1" smtClean="0"/>
              <a:t>reseptör</a:t>
            </a:r>
            <a:r>
              <a:rPr lang="en-US" dirty="0" smtClean="0"/>
              <a:t> </a:t>
            </a:r>
            <a:r>
              <a:rPr lang="en-US" dirty="0" err="1" smtClean="0"/>
              <a:t>antagonistleri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Vestibüler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kusma</a:t>
            </a:r>
            <a:r>
              <a:rPr lang="en-US" dirty="0" smtClean="0"/>
              <a:t> </a:t>
            </a:r>
            <a:r>
              <a:rPr lang="en-US" dirty="0" err="1" smtClean="0"/>
              <a:t>merkezi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etkililer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İlk </a:t>
            </a:r>
            <a:r>
              <a:rPr lang="en-US" dirty="0" err="1" smtClean="0"/>
              <a:t>seçenek</a:t>
            </a:r>
            <a:r>
              <a:rPr lang="en-US" dirty="0" smtClean="0"/>
              <a:t> </a:t>
            </a:r>
            <a:r>
              <a:rPr lang="en-US" dirty="0" err="1" smtClean="0"/>
              <a:t>ilaçlar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Cyclizine</a:t>
            </a:r>
            <a:r>
              <a:rPr lang="en-US" dirty="0" smtClean="0"/>
              <a:t>, </a:t>
            </a:r>
            <a:r>
              <a:rPr lang="en-US" dirty="0" err="1" smtClean="0"/>
              <a:t>Doxylamine</a:t>
            </a:r>
            <a:r>
              <a:rPr lang="en-US" dirty="0" smtClean="0"/>
              <a:t>, </a:t>
            </a:r>
            <a:r>
              <a:rPr lang="en-US" dirty="0" err="1" smtClean="0"/>
              <a:t>Dimenhydrinate</a:t>
            </a:r>
            <a:r>
              <a:rPr lang="en-US" dirty="0" smtClean="0"/>
              <a:t>, Promethazine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Teratojenite</a:t>
            </a:r>
            <a:r>
              <a:rPr lang="en-US" dirty="0" smtClean="0"/>
              <a:t> </a:t>
            </a:r>
            <a:r>
              <a:rPr lang="en-US" dirty="0" err="1" smtClean="0"/>
              <a:t>plasebodan</a:t>
            </a:r>
            <a:r>
              <a:rPr lang="en-US" dirty="0" smtClean="0"/>
              <a:t> </a:t>
            </a:r>
            <a:r>
              <a:rPr lang="en-US" dirty="0" err="1" smtClean="0"/>
              <a:t>farksız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i="1" dirty="0" smtClean="0"/>
              <a:t>(Goodwin et al, Am J </a:t>
            </a:r>
            <a:r>
              <a:rPr lang="en-US" i="1" dirty="0" err="1" smtClean="0"/>
              <a:t>Perinat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5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Fenotiazinler</a:t>
            </a:r>
            <a:r>
              <a:rPr lang="en-US" dirty="0" smtClean="0"/>
              <a:t> (C)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Dopamin</a:t>
            </a:r>
            <a:r>
              <a:rPr lang="en-US" dirty="0" smtClean="0"/>
              <a:t> </a:t>
            </a:r>
            <a:r>
              <a:rPr lang="en-US" dirty="0" err="1" smtClean="0"/>
              <a:t>antagonisteleri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CTZ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GIS’de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D2 </a:t>
            </a:r>
            <a:r>
              <a:rPr lang="en-US" dirty="0" err="1" smtClean="0"/>
              <a:t>reseptör</a:t>
            </a:r>
            <a:r>
              <a:rPr lang="en-US" dirty="0" smtClean="0"/>
              <a:t> </a:t>
            </a:r>
            <a:r>
              <a:rPr lang="en-US" dirty="0" err="1" smtClean="0"/>
              <a:t>inhibisyonu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Prochlorperazine</a:t>
            </a:r>
            <a:r>
              <a:rPr lang="en-US" dirty="0" smtClean="0"/>
              <a:t>, </a:t>
            </a:r>
            <a:r>
              <a:rPr lang="en-US" dirty="0" err="1"/>
              <a:t>C</a:t>
            </a:r>
            <a:r>
              <a:rPr lang="en-US" dirty="0" err="1" smtClean="0"/>
              <a:t>hlorpromazin</a:t>
            </a:r>
            <a:r>
              <a:rPr lang="en-US" dirty="0" smtClean="0"/>
              <a:t>, </a:t>
            </a:r>
            <a:r>
              <a:rPr lang="en-US" dirty="0" err="1" smtClean="0"/>
              <a:t>Promethazin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 </a:t>
            </a:r>
            <a:r>
              <a:rPr lang="en-US" dirty="0" err="1"/>
              <a:t>Y</a:t>
            </a:r>
            <a:r>
              <a:rPr lang="en-US" dirty="0" err="1" smtClean="0"/>
              <a:t>üz</a:t>
            </a:r>
            <a:r>
              <a:rPr lang="en-US" dirty="0" smtClean="0"/>
              <a:t> </a:t>
            </a:r>
            <a:r>
              <a:rPr lang="en-US" dirty="0" err="1" smtClean="0"/>
              <a:t>kaslarındaki</a:t>
            </a:r>
            <a:r>
              <a:rPr lang="en-US" dirty="0" smtClean="0"/>
              <a:t> </a:t>
            </a:r>
            <a:r>
              <a:rPr lang="en-US" dirty="0" err="1" smtClean="0"/>
              <a:t>spazmlar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ekstrapiramidal</a:t>
            </a:r>
            <a:r>
              <a:rPr lang="en-US" dirty="0" smtClean="0"/>
              <a:t> </a:t>
            </a:r>
            <a:r>
              <a:rPr lang="en-US" dirty="0" err="1" smtClean="0"/>
              <a:t>yan</a:t>
            </a:r>
            <a:r>
              <a:rPr lang="en-US" dirty="0" smtClean="0"/>
              <a:t> </a:t>
            </a:r>
            <a:r>
              <a:rPr lang="en-US" dirty="0" err="1" smtClean="0"/>
              <a:t>etkilerinden</a:t>
            </a:r>
            <a:r>
              <a:rPr lang="en-US" dirty="0" smtClean="0"/>
              <a:t> </a:t>
            </a:r>
            <a:r>
              <a:rPr lang="en-US" dirty="0" err="1" smtClean="0"/>
              <a:t>dolayı</a:t>
            </a:r>
            <a:r>
              <a:rPr lang="en-US" dirty="0" smtClean="0"/>
              <a:t> </a:t>
            </a:r>
            <a:r>
              <a:rPr lang="en-US" dirty="0" err="1" smtClean="0"/>
              <a:t>ikinci</a:t>
            </a:r>
            <a:r>
              <a:rPr lang="en-US" dirty="0" smtClean="0"/>
              <a:t> </a:t>
            </a:r>
            <a:r>
              <a:rPr lang="en-US" dirty="0" err="1" smtClean="0"/>
              <a:t>seçenek</a:t>
            </a:r>
            <a:r>
              <a:rPr lang="en-US" dirty="0" smtClean="0"/>
              <a:t> </a:t>
            </a:r>
            <a:r>
              <a:rPr lang="en-US" dirty="0" err="1" smtClean="0"/>
              <a:t>antiemetik</a:t>
            </a:r>
            <a:r>
              <a:rPr lang="en-US" dirty="0" smtClean="0"/>
              <a:t> </a:t>
            </a:r>
            <a:r>
              <a:rPr lang="en-US" dirty="0" err="1" smtClean="0"/>
              <a:t>ilaçlardır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 </a:t>
            </a:r>
            <a:r>
              <a:rPr lang="en-US" dirty="0" err="1"/>
              <a:t>g</a:t>
            </a:r>
            <a:r>
              <a:rPr lang="en-US" dirty="0" err="1" smtClean="0"/>
              <a:t>rubu</a:t>
            </a:r>
            <a:r>
              <a:rPr lang="en-US" dirty="0" smtClean="0"/>
              <a:t> </a:t>
            </a:r>
            <a:r>
              <a:rPr lang="en-US" dirty="0" err="1" smtClean="0"/>
              <a:t>ilaçlar</a:t>
            </a:r>
            <a:r>
              <a:rPr lang="en-US" dirty="0" smtClean="0"/>
              <a:t> </a:t>
            </a:r>
            <a:r>
              <a:rPr lang="en-US" dirty="0" err="1" smtClean="0"/>
              <a:t>olmalarına</a:t>
            </a:r>
            <a:r>
              <a:rPr lang="en-US" dirty="0" smtClean="0"/>
              <a:t> </a:t>
            </a:r>
            <a:r>
              <a:rPr lang="en-US" dirty="0" err="1" smtClean="0"/>
              <a:t>rağmen</a:t>
            </a:r>
            <a:r>
              <a:rPr lang="en-US" dirty="0" smtClean="0"/>
              <a:t> </a:t>
            </a:r>
            <a:r>
              <a:rPr lang="en-US" dirty="0" err="1" smtClean="0"/>
              <a:t>güvenli</a:t>
            </a:r>
            <a:r>
              <a:rPr lang="en-US" dirty="0" smtClean="0"/>
              <a:t> </a:t>
            </a:r>
            <a:r>
              <a:rPr lang="en-US" dirty="0" err="1" smtClean="0"/>
              <a:t>ilaç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edilirler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875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Metoklopramid</a:t>
            </a:r>
            <a:r>
              <a:rPr lang="en-US" dirty="0" smtClean="0"/>
              <a:t> (B)</a:t>
            </a:r>
          </a:p>
          <a:p>
            <a:pPr marL="282575" lvl="1" indent="0">
              <a:buNone/>
            </a:pPr>
            <a:r>
              <a:rPr lang="en-US" dirty="0" smtClean="0"/>
              <a:t>	</a:t>
            </a:r>
          </a:p>
          <a:p>
            <a:pPr marL="282575" lvl="1" indent="0">
              <a:buNone/>
            </a:pPr>
            <a:r>
              <a:rPr lang="en-US" dirty="0"/>
              <a:t>	</a:t>
            </a:r>
            <a:r>
              <a:rPr lang="en-US" dirty="0" smtClean="0"/>
              <a:t>- GİS </a:t>
            </a:r>
            <a:r>
              <a:rPr lang="en-US" dirty="0" err="1" smtClean="0"/>
              <a:t>motilitesini</a:t>
            </a:r>
            <a:r>
              <a:rPr lang="en-US" dirty="0" smtClean="0"/>
              <a:t> </a:t>
            </a:r>
            <a:r>
              <a:rPr lang="en-US" dirty="0" err="1" smtClean="0"/>
              <a:t>arttırarak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LES </a:t>
            </a:r>
            <a:r>
              <a:rPr lang="en-US" dirty="0" err="1" smtClean="0"/>
              <a:t>basıncını</a:t>
            </a:r>
            <a:r>
              <a:rPr lang="en-US" dirty="0" smtClean="0"/>
              <a:t> </a:t>
            </a:r>
            <a:r>
              <a:rPr lang="en-US" dirty="0" err="1" smtClean="0"/>
              <a:t>arttırarak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gösterir</a:t>
            </a:r>
            <a:endParaRPr lang="en-US" dirty="0" smtClean="0"/>
          </a:p>
          <a:p>
            <a:pPr marL="282575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282575" lvl="1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/>
              <a:t>İ</a:t>
            </a:r>
            <a:r>
              <a:rPr lang="en-US" dirty="0" err="1" smtClean="0"/>
              <a:t>kinci</a:t>
            </a:r>
            <a:r>
              <a:rPr lang="en-US" dirty="0" smtClean="0"/>
              <a:t> </a:t>
            </a:r>
            <a:r>
              <a:rPr lang="en-US" dirty="0" err="1" smtClean="0"/>
              <a:t>seçenek</a:t>
            </a:r>
            <a:r>
              <a:rPr lang="en-US" dirty="0" smtClean="0"/>
              <a:t> </a:t>
            </a:r>
            <a:r>
              <a:rPr lang="en-US" dirty="0" err="1" smtClean="0"/>
              <a:t>ilaç</a:t>
            </a:r>
            <a:r>
              <a:rPr lang="en-US" dirty="0" smtClean="0"/>
              <a:t> </a:t>
            </a:r>
            <a:r>
              <a:rPr lang="en-US" dirty="0" err="1" smtClean="0"/>
              <a:t>grubundandır</a:t>
            </a:r>
            <a:endParaRPr lang="en-US" dirty="0" smtClean="0"/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r>
              <a:rPr lang="en-US" dirty="0" smtClean="0"/>
              <a:t>	- İlk </a:t>
            </a:r>
            <a:r>
              <a:rPr lang="en-US" dirty="0" err="1" smtClean="0"/>
              <a:t>trimesterde</a:t>
            </a:r>
            <a:r>
              <a:rPr lang="en-US" dirty="0" smtClean="0"/>
              <a:t> </a:t>
            </a:r>
            <a:r>
              <a:rPr lang="en-US" dirty="0" err="1" smtClean="0"/>
              <a:t>alınması</a:t>
            </a:r>
            <a:r>
              <a:rPr lang="en-US" dirty="0" smtClean="0"/>
              <a:t> </a:t>
            </a:r>
            <a:r>
              <a:rPr lang="en-US" dirty="0" err="1" smtClean="0"/>
              <a:t>minör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majör</a:t>
            </a:r>
            <a:r>
              <a:rPr lang="en-US" dirty="0" smtClean="0"/>
              <a:t> </a:t>
            </a:r>
            <a:r>
              <a:rPr lang="en-US" dirty="0" err="1" smtClean="0"/>
              <a:t>konjenital</a:t>
            </a:r>
            <a:r>
              <a:rPr lang="en-US" dirty="0" smtClean="0"/>
              <a:t> </a:t>
            </a:r>
            <a:r>
              <a:rPr lang="en-US" dirty="0" err="1" smtClean="0"/>
              <a:t>anomali</a:t>
            </a:r>
            <a:r>
              <a:rPr lang="en-US" dirty="0" smtClean="0"/>
              <a:t> </a:t>
            </a:r>
            <a:r>
              <a:rPr lang="en-US" dirty="0" err="1" smtClean="0"/>
              <a:t>oranın</a:t>
            </a:r>
            <a:r>
              <a:rPr lang="en-US" dirty="0" smtClean="0"/>
              <a:t> </a:t>
            </a:r>
            <a:r>
              <a:rPr lang="en-US" dirty="0" err="1" smtClean="0"/>
              <a:t>arttırmaz</a:t>
            </a:r>
            <a:endParaRPr lang="en-US" dirty="0" smtClean="0"/>
          </a:p>
          <a:p>
            <a:pPr marL="282575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i="1" dirty="0" smtClean="0"/>
              <a:t>(</a:t>
            </a:r>
            <a:r>
              <a:rPr lang="en-US" i="1" dirty="0" err="1" smtClean="0"/>
              <a:t>Ilan</a:t>
            </a:r>
            <a:r>
              <a:rPr lang="en-US" i="1" dirty="0" smtClean="0"/>
              <a:t> et al, N </a:t>
            </a:r>
            <a:r>
              <a:rPr lang="en-US" i="1" dirty="0" err="1" smtClean="0"/>
              <a:t>Eng</a:t>
            </a:r>
            <a:r>
              <a:rPr lang="en-US" i="1" dirty="0" smtClean="0"/>
              <a:t> J Med, 2009)</a:t>
            </a:r>
          </a:p>
          <a:p>
            <a:pPr marL="282575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1853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Ondansetron</a:t>
            </a:r>
            <a:r>
              <a:rPr lang="en-US" dirty="0" smtClean="0"/>
              <a:t> (B) </a:t>
            </a:r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r>
              <a:rPr lang="en-US" dirty="0" smtClean="0"/>
              <a:t>	- 5 HT3 </a:t>
            </a:r>
            <a:r>
              <a:rPr lang="en-US" dirty="0" err="1" smtClean="0"/>
              <a:t>reseptör</a:t>
            </a:r>
            <a:r>
              <a:rPr lang="en-US" dirty="0" smtClean="0"/>
              <a:t> </a:t>
            </a:r>
            <a:r>
              <a:rPr lang="en-US" dirty="0" err="1" smtClean="0"/>
              <a:t>antagonisti</a:t>
            </a:r>
            <a:endParaRPr lang="en-US" dirty="0" smtClean="0"/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Etkinliği</a:t>
            </a:r>
            <a:r>
              <a:rPr lang="en-US" dirty="0" smtClean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smtClean="0"/>
              <a:t>RCT </a:t>
            </a:r>
            <a:r>
              <a:rPr lang="en-US" dirty="0" err="1" smtClean="0"/>
              <a:t>olmamasına</a:t>
            </a:r>
            <a:r>
              <a:rPr lang="en-US" dirty="0" smtClean="0"/>
              <a:t> </a:t>
            </a:r>
            <a:r>
              <a:rPr lang="en-US" dirty="0" err="1" smtClean="0"/>
              <a:t>rağmen</a:t>
            </a:r>
            <a:r>
              <a:rPr lang="en-US" dirty="0" smtClean="0"/>
              <a:t> son </a:t>
            </a:r>
            <a:r>
              <a:rPr lang="en-US" dirty="0" err="1"/>
              <a:t>yıllarda</a:t>
            </a:r>
            <a:r>
              <a:rPr lang="en-US" dirty="0"/>
              <a:t> </a:t>
            </a:r>
            <a:r>
              <a:rPr lang="en-US" dirty="0" err="1" smtClean="0"/>
              <a:t>kullanımı</a:t>
            </a:r>
            <a:r>
              <a:rPr lang="en-US" dirty="0" smtClean="0"/>
              <a:t> </a:t>
            </a:r>
            <a:r>
              <a:rPr lang="en-US" dirty="0" err="1"/>
              <a:t>gittikçe</a:t>
            </a:r>
            <a:r>
              <a:rPr lang="en-US" dirty="0"/>
              <a:t>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anti-</a:t>
            </a:r>
            <a:r>
              <a:rPr lang="en-US" dirty="0" err="1"/>
              <a:t>emetik</a:t>
            </a:r>
            <a:r>
              <a:rPr lang="en-US" dirty="0"/>
              <a:t> </a:t>
            </a:r>
          </a:p>
          <a:p>
            <a:pPr marL="282575" lvl="1" indent="0">
              <a:buNone/>
            </a:pPr>
            <a:endParaRPr lang="en-US" dirty="0" smtClean="0"/>
          </a:p>
          <a:p>
            <a:pPr marL="282575" lvl="1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Genelde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vakalarda</a:t>
            </a:r>
            <a:r>
              <a:rPr lang="en-US" dirty="0" smtClean="0"/>
              <a:t> </a:t>
            </a:r>
            <a:r>
              <a:rPr lang="en-US" dirty="0" err="1" smtClean="0"/>
              <a:t>tercih</a:t>
            </a:r>
            <a:r>
              <a:rPr lang="en-US" dirty="0" smtClean="0"/>
              <a:t> </a:t>
            </a:r>
            <a:r>
              <a:rPr lang="en-US" dirty="0" err="1" smtClean="0"/>
              <a:t>edilecek</a:t>
            </a:r>
            <a:r>
              <a:rPr lang="en-US" dirty="0" smtClean="0"/>
              <a:t> son </a:t>
            </a:r>
            <a:r>
              <a:rPr lang="en-US" dirty="0" err="1" smtClean="0"/>
              <a:t>seçenektir</a:t>
            </a:r>
            <a:endParaRPr lang="en-US" dirty="0" smtClean="0"/>
          </a:p>
          <a:p>
            <a:pPr marL="282575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282575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7636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K</a:t>
            </a:r>
            <a:r>
              <a:rPr lang="en-US" dirty="0" err="1" smtClean="0"/>
              <a:t>ortikosteroidler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Etkinlikleri</a:t>
            </a:r>
            <a:r>
              <a:rPr lang="en-US" dirty="0" smtClean="0"/>
              <a:t> </a:t>
            </a:r>
            <a:r>
              <a:rPr lang="en-US" dirty="0" err="1" smtClean="0"/>
              <a:t>konusunda</a:t>
            </a:r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 RCT </a:t>
            </a:r>
            <a:r>
              <a:rPr lang="en-US" dirty="0" err="1" smtClean="0"/>
              <a:t>yok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çelişkli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Fenotiazinlerle</a:t>
            </a:r>
            <a:r>
              <a:rPr lang="en-US" dirty="0" smtClean="0"/>
              <a:t> </a:t>
            </a:r>
            <a:r>
              <a:rPr lang="en-US" dirty="0" err="1" smtClean="0"/>
              <a:t>eşit</a:t>
            </a:r>
            <a:r>
              <a:rPr lang="en-US" dirty="0" smtClean="0"/>
              <a:t> </a:t>
            </a:r>
            <a:r>
              <a:rPr lang="en-US" dirty="0" err="1" smtClean="0"/>
              <a:t>etkinlikte</a:t>
            </a:r>
            <a:r>
              <a:rPr lang="en-US" dirty="0" smtClean="0"/>
              <a:t>. </a:t>
            </a:r>
            <a:r>
              <a:rPr lang="en-US" dirty="0" err="1" smtClean="0"/>
              <a:t>Fenotiazinlere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 </a:t>
            </a:r>
            <a:r>
              <a:rPr lang="en-US" dirty="0" err="1" smtClean="0"/>
              <a:t>tekrar</a:t>
            </a:r>
            <a:r>
              <a:rPr lang="en-US" dirty="0" smtClean="0"/>
              <a:t> </a:t>
            </a:r>
            <a:r>
              <a:rPr lang="en-US" dirty="0" err="1" smtClean="0"/>
              <a:t>yatış</a:t>
            </a:r>
            <a:r>
              <a:rPr lang="en-US" dirty="0" smtClean="0"/>
              <a:t> </a:t>
            </a:r>
            <a:r>
              <a:rPr lang="en-US" dirty="0" err="1" smtClean="0"/>
              <a:t>oranını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Kohort</a:t>
            </a:r>
            <a:r>
              <a:rPr lang="en-US" dirty="0"/>
              <a:t> </a:t>
            </a:r>
            <a:r>
              <a:rPr lang="en-US" dirty="0" err="1" smtClean="0"/>
              <a:t>çalışmalarında</a:t>
            </a:r>
            <a:r>
              <a:rPr lang="en-US" dirty="0" smtClean="0"/>
              <a:t> </a:t>
            </a:r>
            <a:r>
              <a:rPr lang="en-US" dirty="0" err="1" smtClean="0"/>
              <a:t>bulantı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kusmayı</a:t>
            </a:r>
            <a:r>
              <a:rPr lang="en-US" dirty="0" smtClean="0"/>
              <a:t> </a:t>
            </a:r>
            <a:r>
              <a:rPr lang="en-US" dirty="0" err="1" smtClean="0"/>
              <a:t>azaltmada</a:t>
            </a:r>
            <a:r>
              <a:rPr lang="en-US" dirty="0" smtClean="0"/>
              <a:t> </a:t>
            </a:r>
            <a:r>
              <a:rPr lang="en-US" dirty="0" err="1" smtClean="0"/>
              <a:t>belirgin</a:t>
            </a:r>
            <a:r>
              <a:rPr lang="en-US" dirty="0" smtClean="0"/>
              <a:t> </a:t>
            </a:r>
            <a:r>
              <a:rPr lang="en-US" dirty="0" err="1" smtClean="0"/>
              <a:t>etkinlikte</a:t>
            </a:r>
            <a:r>
              <a:rPr lang="en-US" dirty="0" smtClean="0"/>
              <a:t>, </a:t>
            </a:r>
            <a:r>
              <a:rPr lang="en-US" dirty="0" err="1" smtClean="0"/>
              <a:t>iştah</a:t>
            </a:r>
            <a:r>
              <a:rPr lang="en-US" dirty="0" smtClean="0"/>
              <a:t> </a:t>
            </a:r>
            <a:r>
              <a:rPr lang="en-US" dirty="0" err="1" smtClean="0"/>
              <a:t>artması</a:t>
            </a:r>
            <a:r>
              <a:rPr lang="en-US" dirty="0" smtClean="0"/>
              <a:t>, IV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ihtiyacında</a:t>
            </a:r>
            <a:r>
              <a:rPr lang="en-US" dirty="0" smtClean="0"/>
              <a:t> </a:t>
            </a:r>
            <a:r>
              <a:rPr lang="en-US" dirty="0" err="1" smtClean="0"/>
              <a:t>azalma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ilk </a:t>
            </a:r>
            <a:r>
              <a:rPr lang="en-US" dirty="0" err="1" smtClean="0"/>
              <a:t>trimesterde</a:t>
            </a:r>
            <a:r>
              <a:rPr lang="en-US" dirty="0" smtClean="0"/>
              <a:t> </a:t>
            </a:r>
            <a:r>
              <a:rPr lang="en-US" dirty="0" err="1" smtClean="0"/>
              <a:t>yarık</a:t>
            </a:r>
            <a:r>
              <a:rPr lang="en-US" dirty="0" smtClean="0"/>
              <a:t> </a:t>
            </a:r>
            <a:r>
              <a:rPr lang="en-US" dirty="0" err="1" smtClean="0"/>
              <a:t>damak</a:t>
            </a:r>
            <a:r>
              <a:rPr lang="en-US" dirty="0" smtClean="0"/>
              <a:t> </a:t>
            </a:r>
            <a:r>
              <a:rPr lang="en-US" dirty="0" err="1" smtClean="0"/>
              <a:t>dudak</a:t>
            </a:r>
            <a:r>
              <a:rPr lang="en-US" dirty="0" smtClean="0"/>
              <a:t>? (OR: 3.4? 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Kullanılması</a:t>
            </a:r>
            <a:r>
              <a:rPr lang="en-US" dirty="0" smtClean="0"/>
              <a:t> </a:t>
            </a:r>
            <a:r>
              <a:rPr lang="en-US" dirty="0" err="1" smtClean="0"/>
              <a:t>tartışmalı</a:t>
            </a:r>
            <a:r>
              <a:rPr lang="en-US" dirty="0" smtClean="0"/>
              <a:t> </a:t>
            </a:r>
            <a:r>
              <a:rPr lang="en-US" dirty="0" err="1" smtClean="0"/>
              <a:t>olmakla</a:t>
            </a:r>
            <a:r>
              <a:rPr lang="en-US" dirty="0" smtClean="0"/>
              <a:t> </a:t>
            </a:r>
            <a:r>
              <a:rPr lang="en-US" dirty="0" err="1" smtClean="0"/>
              <a:t>beraber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iğer</a:t>
            </a:r>
            <a:r>
              <a:rPr lang="en-US" dirty="0" smtClean="0"/>
              <a:t> anti – </a:t>
            </a:r>
            <a:r>
              <a:rPr lang="en-US" dirty="0" err="1" smtClean="0"/>
              <a:t>emetiklere</a:t>
            </a:r>
            <a:r>
              <a:rPr lang="en-US" dirty="0" smtClean="0"/>
              <a:t> </a:t>
            </a:r>
            <a:r>
              <a:rPr lang="en-US" dirty="0" err="1" smtClean="0"/>
              <a:t>cevap</a:t>
            </a:r>
            <a:r>
              <a:rPr lang="en-US" dirty="0" smtClean="0"/>
              <a:t> </a:t>
            </a:r>
            <a:r>
              <a:rPr lang="en-US" dirty="0" err="1" smtClean="0"/>
              <a:t>vermeyen</a:t>
            </a:r>
            <a:r>
              <a:rPr lang="en-US" dirty="0" smtClean="0"/>
              <a:t> </a:t>
            </a:r>
            <a:r>
              <a:rPr lang="en-US" dirty="0" err="1" smtClean="0"/>
              <a:t>inatçı</a:t>
            </a:r>
            <a:r>
              <a:rPr lang="en-US" dirty="0" smtClean="0"/>
              <a:t> </a:t>
            </a:r>
            <a:r>
              <a:rPr lang="en-US" dirty="0" err="1" smtClean="0"/>
              <a:t>hiperemesis</a:t>
            </a:r>
            <a:r>
              <a:rPr lang="en-US" dirty="0" smtClean="0"/>
              <a:t> </a:t>
            </a:r>
            <a:r>
              <a:rPr lang="en-US" dirty="0" err="1" smtClean="0"/>
              <a:t>vakalarında</a:t>
            </a:r>
            <a:r>
              <a:rPr lang="en-US" dirty="0" smtClean="0"/>
              <a:t> </a:t>
            </a:r>
            <a:r>
              <a:rPr lang="en-US" dirty="0" err="1" smtClean="0"/>
              <a:t>kullanılabilir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IV </a:t>
            </a:r>
            <a:r>
              <a:rPr lang="en-US" dirty="0" err="1" smtClean="0"/>
              <a:t>hidrokortizon</a:t>
            </a:r>
            <a:r>
              <a:rPr lang="en-US" dirty="0" smtClean="0"/>
              <a:t> 2 x 100 mg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40-50mg oral </a:t>
            </a:r>
            <a:r>
              <a:rPr lang="en-US" dirty="0" err="1" smtClean="0"/>
              <a:t>prednisolon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5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Enteral </a:t>
            </a:r>
            <a:r>
              <a:rPr lang="en-US" dirty="0" err="1" smtClean="0"/>
              <a:t>beslenme</a:t>
            </a:r>
            <a:r>
              <a:rPr lang="en-US" dirty="0" smtClean="0"/>
              <a:t> (nasogastric </a:t>
            </a:r>
            <a:r>
              <a:rPr lang="en-US" dirty="0" err="1" smtClean="0"/>
              <a:t>beslenme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TPN</a:t>
            </a:r>
          </a:p>
          <a:p>
            <a:r>
              <a:rPr lang="en-US" dirty="0" err="1" smtClean="0"/>
              <a:t>Terminasyon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8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sim 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2381"/>
          <a:stretch>
            <a:fillRect/>
          </a:stretch>
        </p:blipFill>
        <p:spPr>
          <a:xfrm>
            <a:off x="310444" y="564444"/>
            <a:ext cx="8523111" cy="6293556"/>
          </a:xfrm>
        </p:spPr>
      </p:pic>
    </p:spTree>
    <p:extLst>
      <p:ext uri="{BB962C8B-B14F-4D97-AF65-F5344CB8AC3E}">
        <p14:creationId xmlns:p14="http://schemas.microsoft.com/office/powerpoint/2010/main" val="204960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577850" lvl="2" indent="0">
              <a:buNone/>
            </a:pPr>
            <a:r>
              <a:rPr lang="en-US" sz="4400" dirty="0" smtClean="0"/>
              <a:t>		</a:t>
            </a:r>
            <a:r>
              <a:rPr lang="en-US" sz="4400" dirty="0" err="1" smtClean="0"/>
              <a:t>Teşekkürler</a:t>
            </a:r>
            <a:r>
              <a:rPr lang="en-US" sz="4400" dirty="0" smtClean="0"/>
              <a:t>….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36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C5986"/>
            </a:solidFill>
          </a:ln>
        </p:spPr>
        <p:txBody>
          <a:bodyPr/>
          <a:lstStyle/>
          <a:p>
            <a:r>
              <a:rPr lang="en-US" dirty="0" smtClean="0"/>
              <a:t>PUQE</a:t>
            </a:r>
            <a:endParaRPr lang="en-US" dirty="0"/>
          </a:p>
        </p:txBody>
      </p:sp>
      <p:pic>
        <p:nvPicPr>
          <p:cNvPr id="4" name="Content Placeholder 3" descr="resim 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51" b="-14751"/>
          <a:stretch>
            <a:fillRect/>
          </a:stretch>
        </p:blipFill>
        <p:spPr>
          <a:xfrm>
            <a:off x="296333" y="1157111"/>
            <a:ext cx="8607778" cy="5051778"/>
          </a:xfrm>
        </p:spPr>
      </p:pic>
    </p:spTree>
    <p:extLst>
      <p:ext uri="{BB962C8B-B14F-4D97-AF65-F5344CB8AC3E}">
        <p14:creationId xmlns:p14="http://schemas.microsoft.com/office/powerpoint/2010/main" val="314328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Anne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bebekte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morbidite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mortalite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morbidite</a:t>
            </a:r>
            <a:r>
              <a:rPr lang="en-US" dirty="0"/>
              <a:t> </a:t>
            </a:r>
            <a:r>
              <a:rPr lang="en-US" dirty="0" err="1"/>
              <a:t>sebebidir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- 1930 </a:t>
            </a:r>
            <a:r>
              <a:rPr lang="en-US" dirty="0"/>
              <a:t>– 1940 </a:t>
            </a:r>
            <a:r>
              <a:rPr lang="en-US" dirty="0" err="1"/>
              <a:t>yılları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159/</a:t>
            </a:r>
            <a:r>
              <a:rPr lang="en-US" dirty="0" err="1"/>
              <a:t>milyon</a:t>
            </a:r>
            <a:r>
              <a:rPr lang="en-US" dirty="0"/>
              <a:t> </a:t>
            </a:r>
            <a:r>
              <a:rPr lang="en-US" dirty="0" err="1" smtClean="0"/>
              <a:t>ölüm</a:t>
            </a:r>
            <a:r>
              <a:rPr lang="en-US" dirty="0" smtClean="0"/>
              <a:t> (UK)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IV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replasmanı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1950-1960 </a:t>
            </a:r>
            <a:r>
              <a:rPr lang="en-US" dirty="0" err="1" smtClean="0"/>
              <a:t>yılları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3/	</a:t>
            </a:r>
            <a:r>
              <a:rPr lang="en-US" dirty="0" err="1" smtClean="0"/>
              <a:t>milyon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- 1991-1993 </a:t>
            </a:r>
            <a:r>
              <a:rPr lang="en-US" dirty="0" err="1" smtClean="0"/>
              <a:t>arasında</a:t>
            </a:r>
            <a:r>
              <a:rPr lang="en-US" dirty="0" smtClean="0"/>
              <a:t> 3 </a:t>
            </a:r>
            <a:r>
              <a:rPr lang="en-US" dirty="0" err="1" smtClean="0"/>
              <a:t>ölüm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Son on </a:t>
            </a:r>
            <a:r>
              <a:rPr lang="en-US" dirty="0" err="1" smtClean="0"/>
              <a:t>yılda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3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Morbidite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Maternal</a:t>
            </a:r>
          </a:p>
          <a:p>
            <a:pPr>
              <a:buFontTx/>
              <a:buChar char="-"/>
            </a:pPr>
            <a:r>
              <a:rPr lang="en-US" i="1" dirty="0" err="1" smtClean="0"/>
              <a:t>Malnütrüsyon</a:t>
            </a:r>
            <a:r>
              <a:rPr lang="en-US" i="1" dirty="0" smtClean="0"/>
              <a:t>, vitamin </a:t>
            </a:r>
            <a:r>
              <a:rPr lang="en-US" i="1" dirty="0" err="1" smtClean="0"/>
              <a:t>ve</a:t>
            </a:r>
            <a:r>
              <a:rPr lang="en-US" i="1" dirty="0" smtClean="0"/>
              <a:t> mineral </a:t>
            </a:r>
            <a:r>
              <a:rPr lang="en-US" i="1" dirty="0" err="1" smtClean="0"/>
              <a:t>eksikliği</a:t>
            </a:r>
            <a:endParaRPr lang="en-US" i="1" dirty="0" smtClean="0"/>
          </a:p>
          <a:p>
            <a:pPr>
              <a:buFontTx/>
              <a:buChar char="-"/>
            </a:pPr>
            <a:r>
              <a:rPr lang="en-US" i="1" dirty="0" smtClean="0"/>
              <a:t>Wernicke </a:t>
            </a:r>
            <a:r>
              <a:rPr lang="en-US" i="1" dirty="0" err="1" smtClean="0"/>
              <a:t>ensefelopatisi</a:t>
            </a:r>
            <a:endParaRPr lang="en-US" i="1" dirty="0" smtClean="0"/>
          </a:p>
          <a:p>
            <a:pPr>
              <a:buFontTx/>
              <a:buChar char="-"/>
            </a:pPr>
            <a:r>
              <a:rPr lang="en-US" i="1" dirty="0" err="1" smtClean="0"/>
              <a:t>Hyponatremi</a:t>
            </a:r>
            <a:r>
              <a:rPr lang="en-US" i="1" dirty="0" smtClean="0"/>
              <a:t>, </a:t>
            </a:r>
            <a:r>
              <a:rPr lang="en-US" i="1" dirty="0" err="1" smtClean="0"/>
              <a:t>hipokalemi</a:t>
            </a:r>
            <a:r>
              <a:rPr lang="en-US" i="1" dirty="0" smtClean="0"/>
              <a:t>…</a:t>
            </a:r>
          </a:p>
          <a:p>
            <a:pPr>
              <a:buFontTx/>
              <a:buChar char="-"/>
            </a:pPr>
            <a:r>
              <a:rPr lang="en-US" i="1" dirty="0" err="1" smtClean="0"/>
              <a:t>Santral</a:t>
            </a:r>
            <a:r>
              <a:rPr lang="en-US" i="1" dirty="0" smtClean="0"/>
              <a:t> </a:t>
            </a:r>
            <a:r>
              <a:rPr lang="en-US" i="1" dirty="0" err="1" smtClean="0"/>
              <a:t>pontine</a:t>
            </a:r>
            <a:r>
              <a:rPr lang="en-US" i="1" dirty="0" smtClean="0"/>
              <a:t> </a:t>
            </a:r>
            <a:r>
              <a:rPr lang="en-US" i="1" dirty="0" err="1" smtClean="0"/>
              <a:t>myelinoliz</a:t>
            </a:r>
            <a:r>
              <a:rPr lang="en-US" i="1" dirty="0" smtClean="0"/>
              <a:t> </a:t>
            </a:r>
            <a:r>
              <a:rPr lang="en-US" i="1" dirty="0" err="1" smtClean="0"/>
              <a:t>sendromu</a:t>
            </a:r>
            <a:endParaRPr lang="en-US" i="1" dirty="0" smtClean="0"/>
          </a:p>
          <a:p>
            <a:pPr>
              <a:buFontTx/>
              <a:buChar char="-"/>
            </a:pPr>
            <a:r>
              <a:rPr lang="en-US" i="1" u="sng" dirty="0" err="1" smtClean="0"/>
              <a:t>Depresyon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ve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psikiyatrik</a:t>
            </a:r>
            <a:r>
              <a:rPr lang="en-US" i="1" u="sng" dirty="0" smtClean="0"/>
              <a:t> </a:t>
            </a:r>
            <a:r>
              <a:rPr lang="en-US" i="1" dirty="0" err="1" smtClean="0"/>
              <a:t>rahatsızlıklar</a:t>
            </a:r>
            <a:endParaRPr lang="en-US" i="1" dirty="0" smtClean="0"/>
          </a:p>
          <a:p>
            <a:pPr>
              <a:buFontTx/>
              <a:buChar char="-"/>
            </a:pPr>
            <a:r>
              <a:rPr lang="en-US" i="1" dirty="0" err="1" smtClean="0"/>
              <a:t>Tromboz</a:t>
            </a:r>
            <a:endParaRPr lang="en-US" i="1" dirty="0" smtClean="0"/>
          </a:p>
          <a:p>
            <a:pPr>
              <a:buFontTx/>
              <a:buChar char="-"/>
            </a:pPr>
            <a:r>
              <a:rPr lang="en-US" i="1" dirty="0" smtClean="0"/>
              <a:t>Mallory- </a:t>
            </a:r>
            <a:r>
              <a:rPr lang="en-US" i="1" dirty="0"/>
              <a:t>W</a:t>
            </a:r>
            <a:r>
              <a:rPr lang="en-US" i="1" dirty="0" smtClean="0"/>
              <a:t>eiss </a:t>
            </a:r>
            <a:r>
              <a:rPr lang="en-US" i="1" dirty="0" err="1" smtClean="0"/>
              <a:t>yırtığı</a:t>
            </a:r>
            <a:endParaRPr lang="en-US" i="1" dirty="0" smtClean="0"/>
          </a:p>
          <a:p>
            <a:pPr>
              <a:buFontTx/>
              <a:buChar char="-"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Fetal</a:t>
            </a:r>
          </a:p>
          <a:p>
            <a:pPr marL="0" indent="0">
              <a:buNone/>
            </a:pPr>
            <a:r>
              <a:rPr lang="en-US" i="1" dirty="0" smtClean="0"/>
              <a:t>- </a:t>
            </a:r>
            <a:r>
              <a:rPr lang="en-US" i="1" dirty="0" err="1" smtClean="0"/>
              <a:t>Erken</a:t>
            </a:r>
            <a:r>
              <a:rPr lang="en-US" i="1" dirty="0" smtClean="0"/>
              <a:t> </a:t>
            </a:r>
            <a:r>
              <a:rPr lang="en-US" i="1" dirty="0" err="1" smtClean="0"/>
              <a:t>doğum</a:t>
            </a:r>
            <a:r>
              <a:rPr lang="en-US" i="1" dirty="0" smtClean="0"/>
              <a:t>, </a:t>
            </a:r>
            <a:r>
              <a:rPr lang="en-US" i="1" dirty="0" err="1" smtClean="0"/>
              <a:t>prematurite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- LBW</a:t>
            </a:r>
          </a:p>
          <a:p>
            <a:pPr marL="0" indent="0">
              <a:buNone/>
            </a:pPr>
            <a:r>
              <a:rPr lang="en-US" i="1" dirty="0" smtClean="0"/>
              <a:t>- SGA</a:t>
            </a:r>
          </a:p>
          <a:p>
            <a:pPr marL="0" indent="0">
              <a:buNone/>
            </a:pPr>
            <a:r>
              <a:rPr lang="en-US" i="1" dirty="0" smtClean="0"/>
              <a:t>- 5. dk. APGAR </a:t>
            </a:r>
            <a:r>
              <a:rPr lang="en-US" i="1" dirty="0" err="1" smtClean="0"/>
              <a:t>skoru</a:t>
            </a:r>
            <a:r>
              <a:rPr lang="en-US" i="1" dirty="0" smtClean="0"/>
              <a:t> &lt;7 ?</a:t>
            </a:r>
          </a:p>
          <a:p>
            <a:pPr marL="0" indent="0">
              <a:buNone/>
            </a:pPr>
            <a:r>
              <a:rPr lang="en-US" i="1" dirty="0" smtClean="0"/>
              <a:t>- Perinatal </a:t>
            </a:r>
            <a:r>
              <a:rPr lang="en-US" i="1" dirty="0" err="1" smtClean="0"/>
              <a:t>ölüm</a:t>
            </a:r>
            <a:r>
              <a:rPr lang="en-US" i="1" dirty="0" smtClean="0"/>
              <a:t> ?</a:t>
            </a:r>
          </a:p>
          <a:p>
            <a:pPr marL="0" indent="0">
              <a:buNone/>
            </a:pPr>
            <a:r>
              <a:rPr lang="en-US" i="1" dirty="0" smtClean="0"/>
              <a:t>- </a:t>
            </a:r>
            <a:r>
              <a:rPr lang="en-US" i="1" dirty="0" err="1" smtClean="0"/>
              <a:t>Konjenital</a:t>
            </a:r>
            <a:r>
              <a:rPr lang="en-US" i="1" dirty="0" smtClean="0"/>
              <a:t> </a:t>
            </a:r>
            <a:r>
              <a:rPr lang="en-US" i="1" dirty="0" err="1" smtClean="0"/>
              <a:t>anomaliler</a:t>
            </a:r>
            <a:r>
              <a:rPr lang="en-US" i="1" dirty="0" smtClean="0"/>
              <a:t> 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061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Epidemioloji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risk </a:t>
            </a:r>
            <a:r>
              <a:rPr lang="en-US" dirty="0" err="1" smtClean="0"/>
              <a:t>faktörler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1" u="sng" dirty="0" smtClean="0"/>
              <a:t>RİSK ARTIŞI</a:t>
            </a:r>
          </a:p>
          <a:p>
            <a:r>
              <a:rPr lang="en-US" sz="1500" i="1" dirty="0" err="1" smtClean="0"/>
              <a:t>Erken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yaş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ve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primiparite</a:t>
            </a:r>
            <a:r>
              <a:rPr lang="en-US" sz="1500" i="1" dirty="0" smtClean="0"/>
              <a:t> (&lt;20)</a:t>
            </a:r>
          </a:p>
          <a:p>
            <a:r>
              <a:rPr lang="en-US" sz="1500" i="1" dirty="0" err="1" smtClean="0"/>
              <a:t>Çoğul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gebelik</a:t>
            </a:r>
            <a:endParaRPr lang="en-US" sz="1500" i="1" dirty="0" smtClean="0"/>
          </a:p>
          <a:p>
            <a:r>
              <a:rPr lang="en-US" sz="1500" i="1" dirty="0" err="1" smtClean="0"/>
              <a:t>Daha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önce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hipermesis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gravidarum</a:t>
            </a:r>
            <a:r>
              <a:rPr lang="en-US" sz="1500" i="1" dirty="0" smtClean="0"/>
              <a:t> (</a:t>
            </a:r>
            <a:r>
              <a:rPr lang="en-US" sz="1500" i="1" dirty="0"/>
              <a:t> </a:t>
            </a:r>
            <a:r>
              <a:rPr lang="en-US" sz="1500" i="1" dirty="0" smtClean="0"/>
              <a:t>%15)</a:t>
            </a:r>
          </a:p>
          <a:p>
            <a:r>
              <a:rPr lang="en-US" sz="1500" i="1" dirty="0" err="1" smtClean="0"/>
              <a:t>Mevcut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veya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geçirilmiş</a:t>
            </a:r>
            <a:r>
              <a:rPr lang="en-US" sz="1500" i="1" dirty="0" smtClean="0"/>
              <a:t> molar </a:t>
            </a:r>
            <a:r>
              <a:rPr lang="en-US" sz="1500" i="1" dirty="0" err="1" smtClean="0"/>
              <a:t>gebelik</a:t>
            </a:r>
            <a:r>
              <a:rPr lang="en-US" sz="1500" i="1" dirty="0" smtClean="0"/>
              <a:t> </a:t>
            </a:r>
          </a:p>
          <a:p>
            <a:r>
              <a:rPr lang="en-US" sz="1500" i="1" dirty="0" err="1" smtClean="0"/>
              <a:t>Depresyon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veya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psikiyatrik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rahatsızlık</a:t>
            </a:r>
            <a:endParaRPr lang="en-US" sz="1500" i="1" dirty="0" smtClean="0"/>
          </a:p>
          <a:p>
            <a:r>
              <a:rPr lang="en-US" sz="1500" i="1" dirty="0" smtClean="0"/>
              <a:t>Peptic </a:t>
            </a:r>
            <a:r>
              <a:rPr lang="en-US" sz="1500" i="1" dirty="0" err="1" smtClean="0"/>
              <a:t>ulcus</a:t>
            </a:r>
            <a:r>
              <a:rPr lang="en-US" sz="1500" i="1" dirty="0" smtClean="0"/>
              <a:t>, </a:t>
            </a:r>
            <a:r>
              <a:rPr lang="en-US" sz="1500" i="1" dirty="0" err="1" smtClean="0"/>
              <a:t>hipertiroidi</a:t>
            </a:r>
            <a:r>
              <a:rPr lang="en-US" sz="1500" i="1" dirty="0" smtClean="0"/>
              <a:t>, </a:t>
            </a:r>
            <a:r>
              <a:rPr lang="en-US" sz="1500" i="1" dirty="0" err="1" smtClean="0"/>
              <a:t>pregestasyonel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diabet</a:t>
            </a:r>
            <a:r>
              <a:rPr lang="en-US" sz="1500" i="1" dirty="0" smtClean="0"/>
              <a:t>, </a:t>
            </a:r>
            <a:r>
              <a:rPr lang="en-US" sz="1500" i="1" dirty="0" err="1" smtClean="0"/>
              <a:t>astım</a:t>
            </a:r>
            <a:r>
              <a:rPr lang="en-US" sz="1500" i="1" dirty="0" smtClean="0"/>
              <a:t>…</a:t>
            </a:r>
          </a:p>
          <a:p>
            <a:r>
              <a:rPr lang="en-US" sz="1500" i="1" dirty="0" err="1" smtClean="0"/>
              <a:t>Dişi</a:t>
            </a:r>
            <a:r>
              <a:rPr lang="en-US" sz="1500" i="1" dirty="0" smtClean="0"/>
              <a:t> fetus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400" u="sng" dirty="0" smtClean="0"/>
              <a:t>RİSKTE AZALMA</a:t>
            </a:r>
          </a:p>
          <a:p>
            <a:r>
              <a:rPr lang="en-US" sz="1400" i="1" dirty="0" err="1" smtClean="0"/>
              <a:t>Gebelikten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önce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sigara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kulanımı</a:t>
            </a:r>
            <a:r>
              <a:rPr lang="en-US" sz="1400" i="1" dirty="0" smtClean="0"/>
              <a:t> (</a:t>
            </a:r>
            <a:r>
              <a:rPr lang="en-US" sz="1400" i="1" dirty="0" err="1" smtClean="0"/>
              <a:t>plasenta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fonksiyonunda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azalma</a:t>
            </a:r>
            <a:r>
              <a:rPr lang="en-US" sz="1400" i="1" dirty="0" smtClean="0"/>
              <a:t>?)</a:t>
            </a:r>
          </a:p>
          <a:p>
            <a:r>
              <a:rPr lang="en-US" sz="1400" i="1" dirty="0" err="1" smtClean="0"/>
              <a:t>Gebelikte</a:t>
            </a:r>
            <a:r>
              <a:rPr lang="en-US" sz="1400" i="1" dirty="0" smtClean="0"/>
              <a:t> vitamin </a:t>
            </a:r>
            <a:r>
              <a:rPr lang="en-US" sz="1400" i="1" dirty="0" err="1" smtClean="0"/>
              <a:t>kullanımı</a:t>
            </a:r>
            <a:endParaRPr lang="en-US" sz="1400" i="1" dirty="0" smtClean="0"/>
          </a:p>
          <a:p>
            <a:pPr marL="0" indent="0">
              <a:buNone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5475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tiyoloji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 smtClean="0"/>
              <a:t>Multifaktoriyel</a:t>
            </a:r>
            <a:r>
              <a:rPr lang="en-US" dirty="0" smtClean="0"/>
              <a:t> –</a:t>
            </a:r>
            <a:r>
              <a:rPr lang="en-US" dirty="0" err="1" smtClean="0"/>
              <a:t>biyolojik,psikolojik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sosyokültürel</a:t>
            </a:r>
            <a:endParaRPr lang="en-US" dirty="0" smtClean="0"/>
          </a:p>
          <a:p>
            <a:r>
              <a:rPr lang="en-US" dirty="0" err="1" smtClean="0"/>
              <a:t>Endokrin</a:t>
            </a:r>
            <a:r>
              <a:rPr lang="en-US" dirty="0" smtClean="0"/>
              <a:t> </a:t>
            </a:r>
            <a:r>
              <a:rPr lang="en-US" i="1" dirty="0"/>
              <a:t>(</a:t>
            </a:r>
            <a:r>
              <a:rPr lang="en-US" i="1" dirty="0" err="1"/>
              <a:t>plasenta</a:t>
            </a:r>
            <a:r>
              <a:rPr lang="en-US" i="1" dirty="0"/>
              <a:t> </a:t>
            </a:r>
            <a:r>
              <a:rPr lang="en-US" i="1" dirty="0" err="1"/>
              <a:t>veya</a:t>
            </a:r>
            <a:r>
              <a:rPr lang="en-US" i="1" dirty="0"/>
              <a:t> CL </a:t>
            </a:r>
            <a:r>
              <a:rPr lang="en-US" i="1" dirty="0" err="1"/>
              <a:t>kaynaklı</a:t>
            </a:r>
            <a:r>
              <a:rPr lang="en-US" i="1" dirty="0"/>
              <a:t> </a:t>
            </a:r>
            <a:r>
              <a:rPr lang="en-US" i="1" dirty="0" err="1"/>
              <a:t>hormonlara</a:t>
            </a:r>
            <a:r>
              <a:rPr lang="en-US" i="1" dirty="0"/>
              <a:t> </a:t>
            </a:r>
            <a:r>
              <a:rPr lang="en-US" i="1" dirty="0" err="1"/>
              <a:t>yüksek</a:t>
            </a:r>
            <a:r>
              <a:rPr lang="en-US" i="1" dirty="0"/>
              <a:t> </a:t>
            </a:r>
            <a:r>
              <a:rPr lang="en-US" i="1" dirty="0" err="1"/>
              <a:t>seviyelerde</a:t>
            </a:r>
            <a:r>
              <a:rPr lang="en-US" i="1" dirty="0"/>
              <a:t> </a:t>
            </a:r>
            <a:r>
              <a:rPr lang="en-US" i="1" dirty="0" err="1"/>
              <a:t>karşılaşma</a:t>
            </a:r>
            <a:r>
              <a:rPr lang="en-US" i="1" dirty="0"/>
              <a:t> </a:t>
            </a:r>
            <a:r>
              <a:rPr lang="en-US" i="1" dirty="0" err="1"/>
              <a:t>veya</a:t>
            </a:r>
            <a:r>
              <a:rPr lang="en-US" i="1" dirty="0"/>
              <a:t> </a:t>
            </a:r>
            <a:r>
              <a:rPr lang="en-US" i="1" dirty="0" err="1"/>
              <a:t>hassasiyet</a:t>
            </a:r>
            <a:r>
              <a:rPr lang="en-US" i="1" dirty="0" smtClean="0"/>
              <a:t>)</a:t>
            </a:r>
          </a:p>
          <a:p>
            <a:pPr marL="282575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- </a:t>
            </a:r>
            <a:r>
              <a:rPr lang="en-US" i="1" dirty="0" err="1" smtClean="0"/>
              <a:t>hCG</a:t>
            </a:r>
            <a:r>
              <a:rPr lang="en-US" i="1" dirty="0" smtClean="0"/>
              <a:t>, </a:t>
            </a:r>
            <a:r>
              <a:rPr lang="en-US" i="1" dirty="0" err="1" smtClean="0"/>
              <a:t>Progesteron</a:t>
            </a:r>
            <a:r>
              <a:rPr lang="en-US" i="1" dirty="0" smtClean="0"/>
              <a:t>, E</a:t>
            </a:r>
            <a:r>
              <a:rPr lang="en-US" i="1" baseline="-25000" dirty="0" smtClean="0"/>
              <a:t>2</a:t>
            </a:r>
            <a:r>
              <a:rPr lang="en-US" i="1" dirty="0" smtClean="0"/>
              <a:t>, E</a:t>
            </a:r>
            <a:r>
              <a:rPr lang="en-US" i="1" baseline="-25000" dirty="0" smtClean="0"/>
              <a:t>3</a:t>
            </a:r>
            <a:r>
              <a:rPr lang="en-US" i="1" dirty="0" smtClean="0"/>
              <a:t>, </a:t>
            </a:r>
            <a:r>
              <a:rPr lang="en-US" i="1" dirty="0" err="1" smtClean="0"/>
              <a:t>Tiroid</a:t>
            </a:r>
            <a:r>
              <a:rPr lang="en-US" i="1" dirty="0" smtClean="0"/>
              <a:t>, </a:t>
            </a:r>
            <a:r>
              <a:rPr lang="en-US" i="1" dirty="0" err="1" smtClean="0"/>
              <a:t>Leptin,Büyüme</a:t>
            </a:r>
            <a:r>
              <a:rPr lang="en-US" i="1" dirty="0" smtClean="0"/>
              <a:t> </a:t>
            </a:r>
            <a:r>
              <a:rPr lang="en-US" i="1" dirty="0" err="1" smtClean="0"/>
              <a:t>hormonu</a:t>
            </a:r>
            <a:r>
              <a:rPr lang="en-US" i="1" dirty="0" smtClean="0"/>
              <a:t>, </a:t>
            </a:r>
            <a:r>
              <a:rPr lang="en-US" i="1" dirty="0" err="1" smtClean="0"/>
              <a:t>prolaktin</a:t>
            </a:r>
            <a:r>
              <a:rPr lang="en-US" i="1" dirty="0" smtClean="0"/>
              <a:t>, ghrelin..</a:t>
            </a:r>
          </a:p>
          <a:p>
            <a:r>
              <a:rPr lang="en-US" dirty="0" err="1" smtClean="0"/>
              <a:t>İmmunolojik</a:t>
            </a:r>
            <a:endParaRPr lang="en-US" dirty="0" smtClean="0"/>
          </a:p>
          <a:p>
            <a:r>
              <a:rPr lang="en-US" dirty="0" smtClean="0"/>
              <a:t>GIS</a:t>
            </a:r>
          </a:p>
          <a:p>
            <a:pPr marL="0" indent="0">
              <a:buNone/>
            </a:pPr>
            <a:r>
              <a:rPr lang="en-US" dirty="0" smtClean="0"/>
              <a:t>	-H. Pylori,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Gastrik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İntestinal </a:t>
            </a:r>
            <a:r>
              <a:rPr lang="en-US" dirty="0" err="1" smtClean="0"/>
              <a:t>motilite</a:t>
            </a:r>
            <a:endParaRPr lang="en-US" dirty="0" smtClean="0"/>
          </a:p>
          <a:p>
            <a:r>
              <a:rPr lang="en-US" dirty="0" err="1" smtClean="0"/>
              <a:t>Besinsel</a:t>
            </a:r>
            <a:r>
              <a:rPr lang="en-US" dirty="0" smtClean="0"/>
              <a:t> </a:t>
            </a:r>
            <a:r>
              <a:rPr lang="en-US" dirty="0" err="1" smtClean="0"/>
              <a:t>yetersizlikler</a:t>
            </a:r>
            <a:endParaRPr lang="en-US" dirty="0" smtClean="0"/>
          </a:p>
          <a:p>
            <a:r>
              <a:rPr lang="en-US" dirty="0" err="1" smtClean="0"/>
              <a:t>Psikiyatrik</a:t>
            </a:r>
            <a:endParaRPr lang="en-US" dirty="0" smtClean="0"/>
          </a:p>
          <a:p>
            <a:pPr marL="282575" lvl="1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Histeri</a:t>
            </a:r>
            <a:r>
              <a:rPr lang="en-US" dirty="0" smtClean="0"/>
              <a:t>, </a:t>
            </a:r>
            <a:r>
              <a:rPr lang="en-US" dirty="0" err="1" smtClean="0"/>
              <a:t>depresyon</a:t>
            </a:r>
            <a:r>
              <a:rPr lang="en-US" dirty="0" smtClean="0"/>
              <a:t>..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9103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Etiyoloji</a:t>
            </a:r>
            <a:r>
              <a:rPr lang="en-US" dirty="0" smtClean="0"/>
              <a:t> -</a:t>
            </a:r>
            <a:r>
              <a:rPr lang="en-US" dirty="0" err="1" smtClean="0"/>
              <a:t>hCG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bahsedilen</a:t>
            </a:r>
            <a:r>
              <a:rPr lang="en-US" dirty="0" smtClean="0"/>
              <a:t> – </a:t>
            </a:r>
            <a:r>
              <a:rPr lang="en-US" dirty="0" err="1" smtClean="0"/>
              <a:t>hCG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/>
              <a:t>S</a:t>
            </a:r>
            <a:r>
              <a:rPr lang="en-US" dirty="0" err="1" smtClean="0"/>
              <a:t>emptom</a:t>
            </a:r>
            <a:r>
              <a:rPr lang="en-US" dirty="0" smtClean="0"/>
              <a:t> </a:t>
            </a:r>
            <a:r>
              <a:rPr lang="en-US" dirty="0" err="1" smtClean="0"/>
              <a:t>başlangıcı</a:t>
            </a:r>
            <a:r>
              <a:rPr lang="en-US" dirty="0" smtClean="0"/>
              <a:t> – </a:t>
            </a:r>
            <a:r>
              <a:rPr lang="en-US" dirty="0" err="1" smtClean="0"/>
              <a:t>hCG’nin</a:t>
            </a:r>
            <a:r>
              <a:rPr lang="en-US" dirty="0" smtClean="0"/>
              <a:t> </a:t>
            </a:r>
            <a:r>
              <a:rPr lang="en-US" dirty="0" err="1" smtClean="0"/>
              <a:t>zirve</a:t>
            </a:r>
            <a:r>
              <a:rPr lang="en-US" dirty="0" smtClean="0"/>
              <a:t> </a:t>
            </a:r>
            <a:r>
              <a:rPr lang="en-US" dirty="0" err="1" smtClean="0"/>
              <a:t>yaptığı</a:t>
            </a:r>
            <a:r>
              <a:rPr lang="en-US" dirty="0" smtClean="0"/>
              <a:t> </a:t>
            </a:r>
            <a:r>
              <a:rPr lang="en-US" dirty="0" err="1" smtClean="0"/>
              <a:t>zamanlar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/>
              <a:t>Ç</a:t>
            </a:r>
            <a:r>
              <a:rPr lang="en-US" dirty="0" err="1" smtClean="0"/>
              <a:t>oğul</a:t>
            </a:r>
            <a:r>
              <a:rPr lang="en-US" dirty="0" smtClean="0"/>
              <a:t>  </a:t>
            </a:r>
            <a:r>
              <a:rPr lang="en-US" dirty="0" err="1" smtClean="0"/>
              <a:t>ve</a:t>
            </a:r>
            <a:r>
              <a:rPr lang="en-US" dirty="0" smtClean="0"/>
              <a:t> molar </a:t>
            </a:r>
            <a:r>
              <a:rPr lang="en-US" dirty="0" err="1" smtClean="0"/>
              <a:t>gebelik</a:t>
            </a:r>
            <a:r>
              <a:rPr lang="en-US" dirty="0" smtClean="0"/>
              <a:t>, </a:t>
            </a:r>
            <a:r>
              <a:rPr lang="en-US" dirty="0" err="1" smtClean="0"/>
              <a:t>dişi</a:t>
            </a:r>
            <a:r>
              <a:rPr lang="en-US" dirty="0" smtClean="0"/>
              <a:t> fetus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Üst</a:t>
            </a:r>
            <a:r>
              <a:rPr lang="en-US" dirty="0" smtClean="0"/>
              <a:t> GIS </a:t>
            </a:r>
            <a:r>
              <a:rPr lang="en-US" dirty="0" err="1" smtClean="0"/>
              <a:t>stimülasyonu</a:t>
            </a:r>
            <a:r>
              <a:rPr lang="en-US" dirty="0" smtClean="0"/>
              <a:t>? </a:t>
            </a:r>
            <a:r>
              <a:rPr lang="en-US" dirty="0" err="1" smtClean="0"/>
              <a:t>Tiroid</a:t>
            </a:r>
            <a:r>
              <a:rPr lang="en-US" dirty="0" smtClean="0"/>
              <a:t> </a:t>
            </a:r>
            <a:r>
              <a:rPr lang="en-US" dirty="0" err="1" smtClean="0"/>
              <a:t>stimülasyonu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- 11/15 </a:t>
            </a:r>
            <a:r>
              <a:rPr lang="en-US" dirty="0" err="1" smtClean="0"/>
              <a:t>prospektif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r>
              <a:rPr lang="en-US" dirty="0" smtClean="0"/>
              <a:t> (assay </a:t>
            </a:r>
            <a:r>
              <a:rPr lang="en-US" dirty="0" err="1" smtClean="0"/>
              <a:t>yöntem</a:t>
            </a:r>
            <a:r>
              <a:rPr lang="en-US" dirty="0" smtClean="0"/>
              <a:t> </a:t>
            </a:r>
            <a:r>
              <a:rPr lang="en-US" dirty="0" err="1" smtClean="0"/>
              <a:t>farklılıkları</a:t>
            </a:r>
            <a:r>
              <a:rPr lang="en-US" dirty="0" smtClean="0"/>
              <a:t>?, </a:t>
            </a:r>
            <a:r>
              <a:rPr lang="en-US" dirty="0" err="1" smtClean="0"/>
              <a:t>hCG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isoform </a:t>
            </a:r>
            <a:r>
              <a:rPr lang="en-US" dirty="0" err="1" smtClean="0"/>
              <a:t>farkılılıkları</a:t>
            </a:r>
            <a:r>
              <a:rPr lang="en-US" dirty="0" smtClean="0"/>
              <a:t>? – </a:t>
            </a:r>
            <a:r>
              <a:rPr lang="en-US" dirty="0" err="1" smtClean="0"/>
              <a:t>asialo</a:t>
            </a:r>
            <a:r>
              <a:rPr lang="en-US" dirty="0" smtClean="0"/>
              <a:t> </a:t>
            </a:r>
            <a:r>
              <a:rPr lang="en-US" dirty="0" err="1" smtClean="0"/>
              <a:t>karbonhidrat</a:t>
            </a:r>
            <a:r>
              <a:rPr lang="en-US" dirty="0" smtClean="0"/>
              <a:t> </a:t>
            </a:r>
            <a:r>
              <a:rPr lang="en-US" dirty="0" err="1" smtClean="0"/>
              <a:t>zinciri</a:t>
            </a:r>
            <a:r>
              <a:rPr lang="en-US" dirty="0" smtClean="0"/>
              <a:t>?) </a:t>
            </a:r>
            <a:r>
              <a:rPr lang="en-US" i="1" dirty="0" smtClean="0"/>
              <a:t>(</a:t>
            </a:r>
            <a:r>
              <a:rPr lang="en-US" i="1" dirty="0" err="1" smtClean="0"/>
              <a:t>Verberg</a:t>
            </a:r>
            <a:r>
              <a:rPr lang="en-US" i="1" dirty="0" smtClean="0"/>
              <a:t>, Hum </a:t>
            </a:r>
            <a:r>
              <a:rPr lang="en-US" i="1" dirty="0" err="1" smtClean="0"/>
              <a:t>Reprod</a:t>
            </a:r>
            <a:r>
              <a:rPr lang="en-US" i="1" dirty="0" smtClean="0"/>
              <a:t>, 2005)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273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3915</TotalTime>
  <Words>1049</Words>
  <Application>Microsoft Macintosh PowerPoint</Application>
  <PresentationFormat>On-screen Show (4:3)</PresentationFormat>
  <Paragraphs>254</Paragraphs>
  <Slides>38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Revolution</vt:lpstr>
      <vt:lpstr>HİPEREMESİS GRAVİDARUM</vt:lpstr>
      <vt:lpstr>Tanım </vt:lpstr>
      <vt:lpstr>Tanım- Hipermesis gravidarum</vt:lpstr>
      <vt:lpstr>PUQE</vt:lpstr>
      <vt:lpstr>Risk</vt:lpstr>
      <vt:lpstr>Morbidite</vt:lpstr>
      <vt:lpstr>Epidemioloji ve risk faktörleri</vt:lpstr>
      <vt:lpstr>Etiyoloji</vt:lpstr>
      <vt:lpstr>Etiyoloji -hCG</vt:lpstr>
      <vt:lpstr>Etioloji - hCG</vt:lpstr>
      <vt:lpstr>Etioloji- Östrojenler</vt:lpstr>
      <vt:lpstr>Etiyoloji – Gestasyonel hipertiroidi</vt:lpstr>
      <vt:lpstr>Etiyoloji –H.Pylori infeksyonu</vt:lpstr>
      <vt:lpstr>Etiyoloji - H. Pylori</vt:lpstr>
      <vt:lpstr> Ayrıcı Tanı - Değerlendirme</vt:lpstr>
      <vt:lpstr>Tanı – Ayrıcı Tanı - Değerlendirme</vt:lpstr>
      <vt:lpstr>PowerPoint Presentation</vt:lpstr>
      <vt:lpstr>Komplikasyonlar - Maternal</vt:lpstr>
      <vt:lpstr>Komplikasyonlar - Maternal</vt:lpstr>
      <vt:lpstr>Komplikasyonlar - Maternal</vt:lpstr>
      <vt:lpstr>Komplikasyonlar - Maternal</vt:lpstr>
      <vt:lpstr>Komplikasyonlar - Maternal</vt:lpstr>
      <vt:lpstr>Komplikasyonlar - Fetal</vt:lpstr>
      <vt:lpstr>Komplikasyonlar - Fetal</vt:lpstr>
      <vt:lpstr>Tedavi</vt:lpstr>
      <vt:lpstr>Tedavi</vt:lpstr>
      <vt:lpstr>Tedavi</vt:lpstr>
      <vt:lpstr>Tedavi</vt:lpstr>
      <vt:lpstr>Tedavi </vt:lpstr>
      <vt:lpstr>Tedavi </vt:lpstr>
      <vt:lpstr>Tedavi</vt:lpstr>
      <vt:lpstr>Tedavi</vt:lpstr>
      <vt:lpstr>Tedavi</vt:lpstr>
      <vt:lpstr>Tedavi</vt:lpstr>
      <vt:lpstr>Tedavi </vt:lpstr>
      <vt:lpstr>Tedavi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HİPEREMESİS GRAVİDARUM</dc:title>
  <dc:creator>mustafa albayrak</dc:creator>
  <cp:lastModifiedBy>mustafa albayrak</cp:lastModifiedBy>
  <cp:revision>152</cp:revision>
  <dcterms:created xsi:type="dcterms:W3CDTF">2013-05-13T05:24:57Z</dcterms:created>
  <dcterms:modified xsi:type="dcterms:W3CDTF">2013-05-17T06:15:59Z</dcterms:modified>
</cp:coreProperties>
</file>