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notesMasterIdLst>
    <p:notesMasterId r:id="rId45"/>
  </p:notesMasterIdLst>
  <p:handoutMasterIdLst>
    <p:handoutMasterId r:id="rId46"/>
  </p:handoutMasterIdLst>
  <p:sldIdLst>
    <p:sldId id="301" r:id="rId3"/>
    <p:sldId id="257" r:id="rId4"/>
    <p:sldId id="258" r:id="rId5"/>
    <p:sldId id="259" r:id="rId6"/>
    <p:sldId id="260" r:id="rId7"/>
    <p:sldId id="262" r:id="rId8"/>
    <p:sldId id="288" r:id="rId9"/>
    <p:sldId id="263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67" r:id="rId21"/>
    <p:sldId id="269" r:id="rId22"/>
    <p:sldId id="268" r:id="rId23"/>
    <p:sldId id="270" r:id="rId24"/>
    <p:sldId id="300" r:id="rId25"/>
    <p:sldId id="307" r:id="rId26"/>
    <p:sldId id="306" r:id="rId27"/>
    <p:sldId id="278" r:id="rId28"/>
    <p:sldId id="277" r:id="rId29"/>
    <p:sldId id="272" r:id="rId30"/>
    <p:sldId id="261" r:id="rId31"/>
    <p:sldId id="273" r:id="rId32"/>
    <p:sldId id="310" r:id="rId33"/>
    <p:sldId id="287" r:id="rId34"/>
    <p:sldId id="274" r:id="rId35"/>
    <p:sldId id="275" r:id="rId36"/>
    <p:sldId id="279" r:id="rId37"/>
    <p:sldId id="302" r:id="rId38"/>
    <p:sldId id="276" r:id="rId39"/>
    <p:sldId id="313" r:id="rId40"/>
    <p:sldId id="315" r:id="rId41"/>
    <p:sldId id="317" r:id="rId42"/>
    <p:sldId id="280" r:id="rId43"/>
    <p:sldId id="281" r:id="rId44"/>
  </p:sldIdLst>
  <p:sldSz cx="9144000" cy="6858000" type="screen4x3"/>
  <p:notesSz cx="6888163" cy="10021888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FF9933"/>
    <a:srgbClr val="00E2A7"/>
    <a:srgbClr val="E6FE02"/>
    <a:srgbClr val="FFFF00"/>
    <a:srgbClr val="CC0099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4660"/>
  </p:normalViewPr>
  <p:slideViewPr>
    <p:cSldViewPr>
      <p:cViewPr>
        <p:scale>
          <a:sx n="50" d="100"/>
          <a:sy n="50" d="100"/>
        </p:scale>
        <p:origin x="-1722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136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B04DD9C-FE8A-478D-9C80-F5F39959F3E6}" type="datetimeFigureOut">
              <a:rPr lang="tr-TR"/>
              <a:pPr>
                <a:defRPr/>
              </a:pPr>
              <a:t>15.05.2013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D4CE7C3-A45B-4E9F-827F-EBC969B08D0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8748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D5B4C7D-FC1D-4A46-B26C-EEDE5B5D3B70}" type="datetimeFigureOut">
              <a:rPr lang="tr-TR"/>
              <a:pPr>
                <a:defRPr/>
              </a:pPr>
              <a:t>15.05.2013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60913"/>
            <a:ext cx="5510213" cy="4510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r-T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E14C150-1E94-45B7-9899-E9EA938F9FE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091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E76C4C-9BB5-4E26-808C-D2EC84D276A6}" type="slidenum">
              <a:rPr lang="tr-TR"/>
              <a:pPr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E76C4C-9BB5-4E26-808C-D2EC84D276A6}" type="slidenum">
              <a:rPr lang="tr-TR"/>
              <a:pPr/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E76C4C-9BB5-4E26-808C-D2EC84D276A6}" type="slidenum">
              <a:rPr lang="tr-TR"/>
              <a:pPr/>
              <a:t>20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E76C4C-9BB5-4E26-808C-D2EC84D276A6}" type="slidenum">
              <a:rPr lang="tr-TR"/>
              <a:pPr/>
              <a:t>21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E76C4C-9BB5-4E26-808C-D2EC84D276A6}" type="slidenum">
              <a:rPr lang="tr-TR"/>
              <a:pPr/>
              <a:t>22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E76C4C-9BB5-4E26-808C-D2EC84D276A6}" type="slidenum">
              <a:rPr lang="tr-TR"/>
              <a:pPr/>
              <a:t>26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E76C4C-9BB5-4E26-808C-D2EC84D276A6}" type="slidenum">
              <a:rPr lang="tr-TR"/>
              <a:pPr/>
              <a:t>27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E76C4C-9BB5-4E26-808C-D2EC84D276A6}" type="slidenum">
              <a:rPr lang="tr-TR"/>
              <a:pPr/>
              <a:t>28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E76C4C-9BB5-4E26-808C-D2EC84D276A6}" type="slidenum">
              <a:rPr lang="tr-TR"/>
              <a:pPr/>
              <a:t>29</a:t>
            </a:fld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E76C4C-9BB5-4E26-808C-D2EC84D276A6}" type="slidenum">
              <a:rPr lang="tr-TR"/>
              <a:pPr/>
              <a:t>30</a:t>
            </a:fld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41385C-455E-4029-B70F-0D34364A6633}" type="slidenum">
              <a:rPr lang="tr-TR"/>
              <a:pPr/>
              <a:t>32</a:t>
            </a:fld>
            <a:endParaRPr lang="tr-TR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E76C4C-9BB5-4E26-808C-D2EC84D276A6}" type="slidenum">
              <a:rPr lang="tr-TR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E76C4C-9BB5-4E26-808C-D2EC84D276A6}" type="slidenum">
              <a:rPr lang="tr-TR"/>
              <a:pPr/>
              <a:t>33</a:t>
            </a:fld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E76C4C-9BB5-4E26-808C-D2EC84D276A6}" type="slidenum">
              <a:rPr lang="tr-TR"/>
              <a:pPr/>
              <a:t>34</a:t>
            </a:fld>
            <a:endParaRPr 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E76C4C-9BB5-4E26-808C-D2EC84D276A6}" type="slidenum">
              <a:rPr lang="tr-TR"/>
              <a:pPr/>
              <a:t>35</a:t>
            </a:fld>
            <a:endParaRPr 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E76C4C-9BB5-4E26-808C-D2EC84D276A6}" type="slidenum">
              <a:rPr lang="tr-TR"/>
              <a:pPr/>
              <a:t>37</a:t>
            </a:fld>
            <a:endParaRPr 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E76C4C-9BB5-4E26-808C-D2EC84D276A6}" type="slidenum">
              <a:rPr lang="tr-TR"/>
              <a:pPr/>
              <a:t>41</a:t>
            </a:fld>
            <a:endParaRPr lang="tr-T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E76C4C-9BB5-4E26-808C-D2EC84D276A6}" type="slidenum">
              <a:rPr lang="tr-TR"/>
              <a:pPr/>
              <a:t>42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E76C4C-9BB5-4E26-808C-D2EC84D276A6}" type="slidenum">
              <a:rPr lang="tr-TR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E76C4C-9BB5-4E26-808C-D2EC84D276A6}" type="slidenum">
              <a:rPr lang="tr-TR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E76C4C-9BB5-4E26-808C-D2EC84D276A6}" type="slidenum">
              <a:rPr lang="tr-TR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E76C4C-9BB5-4E26-808C-D2EC84D276A6}" type="slidenum">
              <a:rPr lang="tr-TR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Hipotalamus</a:t>
            </a:r>
            <a:r>
              <a:rPr lang="tr-TR" dirty="0" smtClean="0"/>
              <a:t>-hipofiz-adrenal eksen aktivasyon doğumu başlatır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8DB78-CC50-42C4-BDD0-9E29B7AD99D1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4050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Servikal</a:t>
            </a:r>
            <a:r>
              <a:rPr lang="tr-TR" dirty="0" smtClean="0"/>
              <a:t> kısalmanın nedeni</a:t>
            </a:r>
            <a:r>
              <a:rPr lang="tr-TR" baseline="0" dirty="0" smtClean="0"/>
              <a:t> belirgin değildir. Biyolojik varyasyona, </a:t>
            </a:r>
            <a:r>
              <a:rPr lang="tr-TR" baseline="0" dirty="0" err="1" smtClean="0"/>
              <a:t>okült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uterin</a:t>
            </a:r>
            <a:r>
              <a:rPr lang="tr-TR" baseline="0" dirty="0" smtClean="0"/>
              <a:t> aktiviteye, </a:t>
            </a:r>
            <a:r>
              <a:rPr lang="tr-TR" baseline="0" dirty="0" err="1" smtClean="0"/>
              <a:t>uterin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distansiyona</a:t>
            </a:r>
            <a:r>
              <a:rPr lang="tr-TR" baseline="0" dirty="0" smtClean="0"/>
              <a:t>, </a:t>
            </a:r>
            <a:r>
              <a:rPr lang="tr-TR" baseline="0" dirty="0" err="1" smtClean="0"/>
              <a:t>konjenital</a:t>
            </a:r>
            <a:r>
              <a:rPr lang="tr-TR" baseline="0" dirty="0" smtClean="0"/>
              <a:t> ve </a:t>
            </a:r>
            <a:r>
              <a:rPr lang="tr-TR" baseline="0" dirty="0" err="1" smtClean="0"/>
              <a:t>edinsel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servikal</a:t>
            </a:r>
            <a:r>
              <a:rPr lang="tr-TR" baseline="0" dirty="0" smtClean="0"/>
              <a:t> yetmezliklere, </a:t>
            </a:r>
            <a:r>
              <a:rPr lang="tr-TR" baseline="0" dirty="0" err="1" smtClean="0"/>
              <a:t>desidual</a:t>
            </a:r>
            <a:r>
              <a:rPr lang="tr-TR" baseline="0" dirty="0" smtClean="0"/>
              <a:t> kanama ve enfeksiyon veya </a:t>
            </a:r>
            <a:r>
              <a:rPr lang="tr-TR" baseline="0" dirty="0" err="1" smtClean="0"/>
              <a:t>enflamasyona</a:t>
            </a:r>
            <a:r>
              <a:rPr lang="tr-TR" baseline="0" dirty="0" smtClean="0"/>
              <a:t> bağlanabilir. </a:t>
            </a:r>
            <a:endParaRPr lang="tr-TR" dirty="0" smtClean="0"/>
          </a:p>
          <a:p>
            <a:r>
              <a:rPr lang="tr-TR" dirty="0" err="1" smtClean="0"/>
              <a:t>Tekrarlanabilirliği</a:t>
            </a:r>
            <a:r>
              <a:rPr lang="tr-TR" baseline="0" dirty="0" smtClean="0"/>
              <a:t> en fazla olan TVU, TAU ve </a:t>
            </a:r>
            <a:r>
              <a:rPr lang="tr-TR" baseline="0" dirty="0" err="1" smtClean="0"/>
              <a:t>Transperineal</a:t>
            </a:r>
            <a:r>
              <a:rPr lang="tr-TR" baseline="0" dirty="0" smtClean="0"/>
              <a:t> US daha zor.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8DB78-CC50-42C4-BDD0-9E29B7AD99D1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1402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Servikse</a:t>
            </a:r>
            <a:r>
              <a:rPr lang="tr-TR" dirty="0" smtClean="0"/>
              <a:t> aşırı bası uygulaması </a:t>
            </a:r>
            <a:r>
              <a:rPr lang="tr-TR" dirty="0" err="1" smtClean="0"/>
              <a:t>serviksin</a:t>
            </a:r>
            <a:r>
              <a:rPr lang="tr-TR" dirty="0" smtClean="0"/>
              <a:t> olduğundan daha uzun görünmesine neden olabilir.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8DB78-CC50-42C4-BDD0-9E29B7AD99D1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0862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A6B901-05C1-4D7C-B2F4-CB11110B069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A6B901-05C1-4D7C-B2F4-CB11110B069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A6B901-05C1-4D7C-B2F4-CB11110B069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DD4E1-C139-42E6-95BC-EA9992C233D9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725DA-EBAA-45E3-94E4-55F854CBDECA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786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33D57-A6F1-4603-AE45-72D596E5573A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795C8-0423-41AF-B7C7-1E16EBDE6DFC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70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95E2D-97F0-4F69-AD05-34361CDC0E64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76616-6543-4C27-9563-7D54E5C4EE1A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445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5FC02-805E-46DF-BEE6-F24E6FFEB982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A9A60-9EE7-47A1-ABAB-4ED629B6B957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90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53F9D-BE27-43CC-92BB-B72F568C2D0B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7E0B7-2145-4405-AFB3-B5CD6EE2572A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250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A93FB-2097-42F4-A7B5-85B03B8A0471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F4682-721D-4FA5-8070-09038715DEA6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04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8B579-B48F-402B-B715-2154276D2BDE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3431D-1355-4CC8-868F-7948C71E2BE0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49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AB7B9-C54E-45E4-A37B-6670E91B2A73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40C64-C785-46EE-9E0F-C2565FD1ACBD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84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A6B901-05C1-4D7C-B2F4-CB11110B069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F624A-7E1A-4041-B6B2-B427E5CA67F8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34F2C-4D45-41E6-83E5-05CBA90D06E6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34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A56C9-089C-483F-A2F4-A18A644350C5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2BFE1-258A-4FD3-AE77-1DA50E2AED03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670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B5A69-5E25-4065-AA6D-56204401DAF5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96869-77C9-412E-8E31-035C940E1559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6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A6B901-05C1-4D7C-B2F4-CB11110B069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A6B901-05C1-4D7C-B2F4-CB11110B069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A6B901-05C1-4D7C-B2F4-CB11110B069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A6B901-05C1-4D7C-B2F4-CB11110B069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A6B901-05C1-4D7C-B2F4-CB11110B069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5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A6B901-05C1-4D7C-B2F4-CB11110B069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A6B901-05C1-4D7C-B2F4-CB11110B069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8 Akış Çizelgesi: İşlem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Akış Çizelgesi: İşlem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7BA6B901-05C1-4D7C-B2F4-CB11110B069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15" name="14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pic>
        <p:nvPicPr>
          <p:cNvPr id="14" name="Picture 7" descr="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57988" y="225425"/>
            <a:ext cx="2411412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vitalislogo2CMYK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6308725"/>
            <a:ext cx="79216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0" y="6026150"/>
            <a:ext cx="9144000" cy="0"/>
          </a:xfrm>
          <a:prstGeom prst="line">
            <a:avLst/>
          </a:prstGeom>
          <a:noFill/>
          <a:ln w="381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8" name="Text Box 11"/>
          <p:cNvSpPr txBox="1">
            <a:spLocks noChangeArrowheads="1"/>
          </p:cNvSpPr>
          <p:nvPr userDrawn="1"/>
        </p:nvSpPr>
        <p:spPr bwMode="auto">
          <a:xfrm>
            <a:off x="971550" y="6334125"/>
            <a:ext cx="6264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r-TR" b="1">
                <a:solidFill>
                  <a:schemeClr val="bg1"/>
                </a:solidFill>
              </a:rPr>
              <a:t>Vitalis Sağlık Ürünleri Dan. ve Tic. Ltd Şti.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aşlık Yer Tutucu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Metin Yer Tutucus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664FF7-0F91-4254-B272-4CA88B253A54}" type="datetimeFigureOut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15.05.2013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E60A3B-6949-457B-8EF6-8A4F1FA87FA1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9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www.bmj.com/highwire/filestream/423204/field_highwire_fragment_image_l/0/F8.medium.gif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 idx="4294967295"/>
          </p:nvPr>
        </p:nvSpPr>
        <p:spPr>
          <a:xfrm>
            <a:off x="2743200" y="3716338"/>
            <a:ext cx="6400800" cy="2376487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DR. MEHMET ULUDOĞAN</a:t>
            </a:r>
            <a:br>
              <a:rPr lang="tr-TR" dirty="0" smtClean="0"/>
            </a:br>
            <a:r>
              <a:rPr lang="tr-TR" dirty="0" smtClean="0"/>
              <a:t>ATAŞEHİR ŞİFA HASTANESİ</a:t>
            </a:r>
            <a:br>
              <a:rPr lang="tr-TR" dirty="0" smtClean="0"/>
            </a:br>
            <a:r>
              <a:rPr lang="tr-TR" dirty="0" smtClean="0"/>
              <a:t>PERİNATOLOJİ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idx="4294967295"/>
          </p:nvPr>
        </p:nvSpPr>
        <p:spPr>
          <a:xfrm>
            <a:off x="2743200" y="1066800"/>
            <a:ext cx="6400800" cy="1509713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00B050"/>
                </a:solidFill>
              </a:rPr>
              <a:t>ERKEN DOĞUM ÖNGÖRÜ</a:t>
            </a:r>
            <a:endParaRPr lang="tr-TR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1547664" y="764704"/>
            <a:ext cx="5832648" cy="654843"/>
          </a:xfrm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tr-TR" sz="3600" dirty="0" smtClean="0"/>
              <a:t>Kullanılan Yöntemler</a:t>
            </a:r>
            <a:endParaRPr lang="tr-TR" sz="3600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827584" y="1772816"/>
            <a:ext cx="6840761" cy="3845720"/>
          </a:xfrm>
          <a:ln w="28575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tr-TR" dirty="0">
                <a:solidFill>
                  <a:schemeClr val="accent4"/>
                </a:solidFill>
              </a:rPr>
              <a:t>R</a:t>
            </a:r>
            <a:r>
              <a:rPr lang="tr-TR" dirty="0" smtClean="0">
                <a:solidFill>
                  <a:schemeClr val="accent4"/>
                </a:solidFill>
              </a:rPr>
              <a:t>isk faktörü </a:t>
            </a:r>
            <a:r>
              <a:rPr lang="tr-TR" dirty="0" err="1" smtClean="0">
                <a:solidFill>
                  <a:schemeClr val="accent4"/>
                </a:solidFill>
              </a:rPr>
              <a:t>skorlama</a:t>
            </a:r>
            <a:r>
              <a:rPr lang="tr-TR" dirty="0" smtClean="0">
                <a:solidFill>
                  <a:schemeClr val="accent4"/>
                </a:solidFill>
              </a:rPr>
              <a:t> sistemi</a:t>
            </a:r>
          </a:p>
          <a:p>
            <a:pPr>
              <a:lnSpc>
                <a:spcPct val="150000"/>
              </a:lnSpc>
            </a:pPr>
            <a:r>
              <a:rPr lang="tr-TR" dirty="0" err="1" smtClean="0">
                <a:solidFill>
                  <a:schemeClr val="accent4"/>
                </a:solidFill>
              </a:rPr>
              <a:t>Uterin</a:t>
            </a:r>
            <a:r>
              <a:rPr lang="tr-TR" dirty="0" smtClean="0">
                <a:solidFill>
                  <a:schemeClr val="accent4"/>
                </a:solidFill>
              </a:rPr>
              <a:t> aktivite </a:t>
            </a:r>
            <a:r>
              <a:rPr lang="tr-TR" dirty="0" err="1">
                <a:solidFill>
                  <a:schemeClr val="accent4"/>
                </a:solidFill>
              </a:rPr>
              <a:t>m</a:t>
            </a:r>
            <a:r>
              <a:rPr lang="tr-TR" dirty="0" err="1" smtClean="0">
                <a:solidFill>
                  <a:schemeClr val="accent4"/>
                </a:solidFill>
              </a:rPr>
              <a:t>onitorizasyonu</a:t>
            </a:r>
            <a:endParaRPr lang="tr-TR" dirty="0" smtClean="0">
              <a:solidFill>
                <a:schemeClr val="accent4"/>
              </a:solidFill>
            </a:endParaRPr>
          </a:p>
          <a:p>
            <a:pPr>
              <a:lnSpc>
                <a:spcPct val="150000"/>
              </a:lnSpc>
            </a:pPr>
            <a:r>
              <a:rPr lang="tr-TR" dirty="0" err="1" smtClean="0">
                <a:solidFill>
                  <a:schemeClr val="accent4"/>
                </a:solidFill>
              </a:rPr>
              <a:t>Tükrük</a:t>
            </a:r>
            <a:r>
              <a:rPr lang="tr-TR" dirty="0" smtClean="0">
                <a:solidFill>
                  <a:schemeClr val="accent4"/>
                </a:solidFill>
              </a:rPr>
              <a:t> </a:t>
            </a:r>
            <a:r>
              <a:rPr lang="tr-TR" dirty="0" err="1">
                <a:solidFill>
                  <a:schemeClr val="accent4"/>
                </a:solidFill>
              </a:rPr>
              <a:t>ö</a:t>
            </a:r>
            <a:r>
              <a:rPr lang="tr-TR" dirty="0" err="1" smtClean="0">
                <a:solidFill>
                  <a:schemeClr val="accent4"/>
                </a:solidFill>
              </a:rPr>
              <a:t>striol</a:t>
            </a:r>
            <a:r>
              <a:rPr lang="tr-TR" dirty="0" smtClean="0">
                <a:solidFill>
                  <a:schemeClr val="accent4"/>
                </a:solidFill>
              </a:rPr>
              <a:t> düzeyi</a:t>
            </a:r>
          </a:p>
          <a:p>
            <a:pPr>
              <a:lnSpc>
                <a:spcPct val="150000"/>
              </a:lnSpc>
            </a:pPr>
            <a:r>
              <a:rPr lang="tr-TR" smtClean="0">
                <a:solidFill>
                  <a:schemeClr val="accent4"/>
                </a:solidFill>
              </a:rPr>
              <a:t>Bakteriyel vaginozis </a:t>
            </a:r>
            <a:r>
              <a:rPr lang="tr-TR" dirty="0" smtClean="0">
                <a:solidFill>
                  <a:schemeClr val="accent4"/>
                </a:solidFill>
              </a:rPr>
              <a:t>taraması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Fetal</a:t>
            </a:r>
            <a:r>
              <a:rPr lang="tr-TR" dirty="0" smtClean="0"/>
              <a:t> </a:t>
            </a:r>
            <a:r>
              <a:rPr lang="tr-TR" err="1" smtClean="0"/>
              <a:t>fibronektin</a:t>
            </a:r>
            <a:r>
              <a:rPr lang="tr-TR" smtClean="0"/>
              <a:t> taraması (fFN)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err="1" smtClean="0"/>
              <a:t>Servikal</a:t>
            </a:r>
            <a:r>
              <a:rPr lang="tr-TR" dirty="0" smtClean="0"/>
              <a:t> </a:t>
            </a:r>
            <a:r>
              <a:rPr lang="tr-TR" smtClean="0"/>
              <a:t>uzunluk ölçümü (TVUS)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err="1" smtClean="0">
                <a:solidFill>
                  <a:schemeClr val="accent4">
                    <a:lumMod val="75000"/>
                  </a:schemeClr>
                </a:solidFill>
              </a:rPr>
              <a:t>Amniyotik</a:t>
            </a:r>
            <a:r>
              <a:rPr lang="tr-TR" dirty="0" smtClean="0">
                <a:solidFill>
                  <a:schemeClr val="accent4">
                    <a:lumMod val="75000"/>
                  </a:schemeClr>
                </a:solidFill>
              </a:rPr>
              <a:t> sıvıda tortu (</a:t>
            </a:r>
            <a:r>
              <a:rPr lang="tr-TR" err="1" smtClean="0">
                <a:solidFill>
                  <a:schemeClr val="accent4">
                    <a:lumMod val="75000"/>
                  </a:schemeClr>
                </a:solidFill>
              </a:rPr>
              <a:t>sludge</a:t>
            </a:r>
            <a:r>
              <a:rPr lang="tr-TR" smtClean="0">
                <a:solidFill>
                  <a:schemeClr val="accent4">
                    <a:lumMod val="75000"/>
                  </a:schemeClr>
                </a:solidFill>
              </a:rPr>
              <a:t>)?</a:t>
            </a:r>
            <a:endParaRPr lang="tr-T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494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978464"/>
            <a:ext cx="8229600" cy="79435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dirty="0" smtClean="0"/>
              <a:t>Risk faktörü </a:t>
            </a:r>
            <a:r>
              <a:rPr lang="tr-TR" dirty="0" err="1" smtClean="0"/>
              <a:t>skorlama</a:t>
            </a:r>
            <a:r>
              <a:rPr lang="tr-TR" dirty="0" smtClean="0"/>
              <a:t> sistemi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4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dirty="0" err="1" smtClean="0"/>
              <a:t>Riks</a:t>
            </a:r>
            <a:r>
              <a:rPr lang="tr-TR" sz="2000" dirty="0" smtClean="0"/>
              <a:t> faktörleri 4 gruba ayrılıyor: skor &gt;10 yüksek risk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1600" dirty="0"/>
              <a:t>sosyoekonomik,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1600" dirty="0"/>
              <a:t>medikal öykü,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1600" dirty="0"/>
              <a:t>günlük alışkanlıklar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1600" dirty="0"/>
              <a:t>var olan gebelikle ilişkili sorunlar</a:t>
            </a:r>
          </a:p>
          <a:p>
            <a:pPr>
              <a:lnSpc>
                <a:spcPct val="150000"/>
              </a:lnSpc>
            </a:pPr>
            <a:endParaRPr lang="tr-TR" sz="2000" dirty="0"/>
          </a:p>
          <a:p>
            <a:pPr>
              <a:lnSpc>
                <a:spcPct val="150000"/>
              </a:lnSpc>
            </a:pPr>
            <a:r>
              <a:rPr lang="tr-TR" sz="2000" dirty="0" smtClean="0"/>
              <a:t>Risk faktörü belirleme ve önleme denemeleri başarısız olmuştur.</a:t>
            </a:r>
          </a:p>
          <a:p>
            <a:pPr>
              <a:lnSpc>
                <a:spcPct val="150000"/>
              </a:lnSpc>
            </a:pPr>
            <a:r>
              <a:rPr lang="tr-TR" sz="2000" dirty="0" err="1" smtClean="0">
                <a:solidFill>
                  <a:srgbClr val="FF0000"/>
                </a:solidFill>
              </a:rPr>
              <a:t>Preterm</a:t>
            </a:r>
            <a:r>
              <a:rPr lang="tr-TR" sz="2000" dirty="0" smtClean="0">
                <a:solidFill>
                  <a:srgbClr val="FF0000"/>
                </a:solidFill>
              </a:rPr>
              <a:t> doğum olgularının büyük çoğunluğu düşük riskli grupta  </a:t>
            </a:r>
          </a:p>
          <a:p>
            <a:pPr>
              <a:lnSpc>
                <a:spcPct val="150000"/>
              </a:lnSpc>
            </a:pPr>
            <a:endParaRPr lang="tr-TR" sz="2000" dirty="0"/>
          </a:p>
          <a:p>
            <a:pPr>
              <a:lnSpc>
                <a:spcPct val="150000"/>
              </a:lnSpc>
            </a:pPr>
            <a:endParaRPr lang="tr-TR" sz="2000" dirty="0" smtClean="0"/>
          </a:p>
          <a:p>
            <a:pPr>
              <a:lnSpc>
                <a:spcPct val="150000"/>
              </a:lnSpc>
            </a:pPr>
            <a:endParaRPr lang="tr-TR" sz="1600" dirty="0"/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endParaRPr lang="tr-TR" sz="1600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712" y="3068960"/>
            <a:ext cx="411171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89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87826" cy="88235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sz="4800" dirty="0" err="1" smtClean="0"/>
              <a:t>Uterin</a:t>
            </a:r>
            <a:r>
              <a:rPr lang="tr-TR" sz="4800" dirty="0" smtClean="0"/>
              <a:t> aktivite </a:t>
            </a:r>
            <a:r>
              <a:rPr lang="tr-TR" sz="4800" dirty="0" err="1" smtClean="0"/>
              <a:t>monitörizasyonu</a:t>
            </a:r>
            <a:endParaRPr lang="tr-TR" sz="4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214422"/>
            <a:ext cx="8243810" cy="4800600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/>
              <a:t>Amaç </a:t>
            </a:r>
            <a:r>
              <a:rPr lang="tr-TR" sz="2400" err="1" smtClean="0"/>
              <a:t>uterin</a:t>
            </a:r>
            <a:r>
              <a:rPr lang="tr-TR" sz="2400" smtClean="0"/>
              <a:t> kontraksiyonlarını saptamak, gerek varsa tokoliz </a:t>
            </a:r>
            <a:r>
              <a:rPr lang="tr-TR" sz="2400" dirty="0" smtClean="0"/>
              <a:t>ve uygun girişimlere başlamak.</a:t>
            </a:r>
          </a:p>
          <a:p>
            <a:pPr>
              <a:lnSpc>
                <a:spcPct val="150000"/>
              </a:lnSpc>
            </a:pPr>
            <a:r>
              <a:rPr lang="tr-TR" sz="2400" dirty="0" err="1" smtClean="0"/>
              <a:t>Tokodinamometri</a:t>
            </a:r>
            <a:r>
              <a:rPr lang="tr-TR" sz="2400" dirty="0" smtClean="0"/>
              <a:t> + telefon sistemi </a:t>
            </a:r>
            <a:r>
              <a:rPr lang="tr-TR" sz="2400" dirty="0" smtClean="0">
                <a:sym typeface="Symbol"/>
              </a:rPr>
              <a:t> </a:t>
            </a:r>
            <a:r>
              <a:rPr lang="tr-TR" sz="2400" dirty="0" err="1" smtClean="0">
                <a:sym typeface="Symbol"/>
              </a:rPr>
              <a:t>Holter</a:t>
            </a:r>
            <a:endParaRPr lang="tr-TR" sz="2400" dirty="0" smtClean="0">
              <a:sym typeface="Symbol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sym typeface="Symbol"/>
              </a:rPr>
              <a:t>İlk çalışmalarda yararlı bulundu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ym typeface="Symbol"/>
              </a:rPr>
              <a:t>Ancak, daha sonraki yapılan çalışmalarda yararlı bulunmamıştır</a:t>
            </a:r>
          </a:p>
          <a:p>
            <a:pPr>
              <a:lnSpc>
                <a:spcPct val="150000"/>
              </a:lnSpc>
            </a:pPr>
            <a:r>
              <a:rPr lang="tr-TR" sz="2400" dirty="0" err="1" smtClean="0">
                <a:sym typeface="Symbol"/>
              </a:rPr>
              <a:t>Preterm</a:t>
            </a:r>
            <a:r>
              <a:rPr lang="tr-TR" sz="2400" dirty="0" smtClean="0">
                <a:sym typeface="Symbol"/>
              </a:rPr>
              <a:t> eylem öngörüsünde yeri yok</a:t>
            </a:r>
          </a:p>
          <a:p>
            <a:pPr>
              <a:lnSpc>
                <a:spcPct val="150000"/>
              </a:lnSpc>
            </a:pPr>
            <a:endParaRPr lang="tr-TR" sz="24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576064" y="6150114"/>
            <a:ext cx="8244408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1000" dirty="0"/>
              <a:t>N </a:t>
            </a:r>
            <a:r>
              <a:rPr lang="tr-TR" sz="1000" dirty="0" err="1"/>
              <a:t>Engl</a:t>
            </a:r>
            <a:r>
              <a:rPr lang="tr-TR" sz="1000" dirty="0"/>
              <a:t> J </a:t>
            </a:r>
            <a:r>
              <a:rPr lang="tr-TR" sz="1000" dirty="0" err="1"/>
              <a:t>Med</a:t>
            </a:r>
            <a:r>
              <a:rPr lang="tr-TR" sz="1000" dirty="0"/>
              <a:t>. 1998 Jan 1;338(1):</a:t>
            </a:r>
            <a:r>
              <a:rPr lang="tr-TR" sz="1000" dirty="0" smtClean="0"/>
              <a:t>15-9.</a:t>
            </a:r>
            <a:r>
              <a:rPr lang="tr-TR" sz="1000" dirty="0" err="1" smtClean="0"/>
              <a:t>Monitoring</a:t>
            </a:r>
            <a:r>
              <a:rPr lang="tr-TR" sz="1000" dirty="0" smtClean="0"/>
              <a:t> </a:t>
            </a:r>
            <a:r>
              <a:rPr lang="tr-TR" sz="1000" dirty="0" err="1"/>
              <a:t>women</a:t>
            </a:r>
            <a:r>
              <a:rPr lang="tr-TR" sz="1000" dirty="0"/>
              <a:t> at risk </a:t>
            </a:r>
            <a:r>
              <a:rPr lang="tr-TR" sz="1000" dirty="0" err="1"/>
              <a:t>for</a:t>
            </a:r>
            <a:r>
              <a:rPr lang="tr-TR" sz="1000" dirty="0"/>
              <a:t> </a:t>
            </a:r>
            <a:r>
              <a:rPr lang="tr-TR" sz="1000" dirty="0" err="1"/>
              <a:t>preterm</a:t>
            </a:r>
            <a:r>
              <a:rPr lang="tr-TR" sz="1000" dirty="0"/>
              <a:t> </a:t>
            </a:r>
            <a:r>
              <a:rPr lang="tr-TR" sz="1000" dirty="0" err="1" smtClean="0"/>
              <a:t>labor</a:t>
            </a:r>
            <a:r>
              <a:rPr lang="tr-TR" sz="1000" dirty="0" smtClean="0"/>
              <a:t>.</a:t>
            </a:r>
            <a:r>
              <a:rPr lang="tr-TR" sz="1000" dirty="0" err="1" smtClean="0"/>
              <a:t>Dyson</a:t>
            </a:r>
            <a:r>
              <a:rPr lang="tr-TR" sz="1000" dirty="0" smtClean="0"/>
              <a:t> </a:t>
            </a:r>
            <a:r>
              <a:rPr lang="tr-TR" sz="1000" dirty="0"/>
              <a:t>DC, </a:t>
            </a:r>
            <a:r>
              <a:rPr lang="tr-TR" sz="1000" dirty="0" err="1"/>
              <a:t>Danbe</a:t>
            </a:r>
            <a:r>
              <a:rPr lang="tr-TR" sz="1000" dirty="0"/>
              <a:t> KH, </a:t>
            </a:r>
            <a:r>
              <a:rPr lang="tr-TR" sz="1000" dirty="0" err="1"/>
              <a:t>Bamber</a:t>
            </a:r>
            <a:r>
              <a:rPr lang="tr-TR" sz="1000" dirty="0"/>
              <a:t> JA, </a:t>
            </a:r>
            <a:r>
              <a:rPr lang="tr-TR" sz="1000" dirty="0" err="1"/>
              <a:t>Crites</a:t>
            </a:r>
            <a:r>
              <a:rPr lang="tr-TR" sz="1000" dirty="0"/>
              <a:t> YM, </a:t>
            </a:r>
            <a:r>
              <a:rPr lang="tr-TR" sz="1000" dirty="0" err="1"/>
              <a:t>Field</a:t>
            </a:r>
            <a:r>
              <a:rPr lang="tr-TR" sz="1000" dirty="0"/>
              <a:t> DR, </a:t>
            </a:r>
            <a:r>
              <a:rPr lang="tr-TR" sz="1000" dirty="0" err="1"/>
              <a:t>Maier</a:t>
            </a:r>
            <a:r>
              <a:rPr lang="tr-TR" sz="1000" dirty="0"/>
              <a:t> JA, </a:t>
            </a:r>
            <a:r>
              <a:rPr lang="tr-TR" sz="1000" dirty="0" err="1"/>
              <a:t>Newman</a:t>
            </a:r>
            <a:r>
              <a:rPr lang="tr-TR" sz="1000" dirty="0"/>
              <a:t> LA, Ray DA, Walton </a:t>
            </a:r>
            <a:r>
              <a:rPr lang="tr-TR" sz="1000" dirty="0" smtClean="0"/>
              <a:t>DL, </a:t>
            </a:r>
            <a:r>
              <a:rPr lang="tr-TR" sz="1000" dirty="0"/>
              <a:t>Armstrong MA</a:t>
            </a:r>
            <a:r>
              <a:rPr lang="tr-TR" sz="1000" dirty="0" smtClean="0"/>
              <a:t>.</a:t>
            </a:r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89534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18424"/>
            <a:ext cx="8229600" cy="794352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sz="4800" dirty="0" err="1" smtClean="0"/>
              <a:t>Tükrük</a:t>
            </a:r>
            <a:r>
              <a:rPr lang="tr-TR" sz="4800" dirty="0" smtClean="0"/>
              <a:t> </a:t>
            </a:r>
            <a:r>
              <a:rPr lang="tr-TR" sz="4800" dirty="0" err="1"/>
              <a:t>ö</a:t>
            </a:r>
            <a:r>
              <a:rPr lang="tr-TR" sz="4800" dirty="0" err="1" smtClean="0"/>
              <a:t>striol</a:t>
            </a:r>
            <a:r>
              <a:rPr lang="tr-TR" sz="4800" dirty="0" smtClean="0"/>
              <a:t> </a:t>
            </a:r>
            <a:r>
              <a:rPr lang="tr-TR" sz="4800" dirty="0"/>
              <a:t>d</a:t>
            </a:r>
            <a:r>
              <a:rPr lang="tr-TR" sz="4800" dirty="0" smtClean="0"/>
              <a:t>üzeyi</a:t>
            </a:r>
            <a:endParaRPr lang="tr-TR" sz="4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623792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tr-TR" sz="2400" smtClean="0"/>
              <a:t>Öngörü degeri </a:t>
            </a:r>
            <a:r>
              <a:rPr lang="tr-TR" sz="2400" dirty="0" smtClean="0"/>
              <a:t>risk </a:t>
            </a:r>
            <a:r>
              <a:rPr lang="tr-TR" sz="2400" dirty="0" err="1" smtClean="0"/>
              <a:t>skorlama</a:t>
            </a:r>
            <a:r>
              <a:rPr lang="tr-TR" sz="2400" dirty="0" smtClean="0"/>
              <a:t> sisteminden </a:t>
            </a:r>
            <a:r>
              <a:rPr lang="tr-TR" sz="2400" dirty="0" smtClean="0">
                <a:sym typeface="Symbol"/>
              </a:rPr>
              <a:t></a:t>
            </a:r>
            <a:endParaRPr lang="tr-TR" sz="2400" dirty="0" smtClean="0"/>
          </a:p>
          <a:p>
            <a:r>
              <a:rPr lang="tr-TR" sz="2400" dirty="0" smtClean="0"/>
              <a:t>Gözlemsel çalışmalarda </a:t>
            </a:r>
            <a:r>
              <a:rPr lang="tr-TR" sz="2400" dirty="0" err="1" smtClean="0"/>
              <a:t>maternal</a:t>
            </a:r>
            <a:r>
              <a:rPr lang="tr-TR" sz="2400" dirty="0" smtClean="0"/>
              <a:t> ve </a:t>
            </a:r>
            <a:r>
              <a:rPr lang="tr-TR" sz="2400" dirty="0" err="1" smtClean="0"/>
              <a:t>tükrük</a:t>
            </a:r>
            <a:r>
              <a:rPr lang="tr-TR" sz="2400" dirty="0" smtClean="0"/>
              <a:t> E3 düzeyi </a:t>
            </a:r>
            <a:r>
              <a:rPr lang="tr-TR" sz="2400" dirty="0" smtClean="0">
                <a:sym typeface="Symbol"/>
              </a:rPr>
              <a:t></a:t>
            </a:r>
          </a:p>
          <a:p>
            <a:r>
              <a:rPr lang="tr-TR" sz="2400" dirty="0" smtClean="0"/>
              <a:t>Ancak, </a:t>
            </a:r>
            <a:r>
              <a:rPr lang="tr-TR" sz="2400" dirty="0" err="1" smtClean="0"/>
              <a:t>östriol</a:t>
            </a:r>
            <a:r>
              <a:rPr lang="tr-TR" sz="2400" dirty="0" smtClean="0"/>
              <a:t> </a:t>
            </a:r>
            <a:r>
              <a:rPr lang="tr-TR" sz="2400" smtClean="0"/>
              <a:t>düzeyleri diurinal ritm </a:t>
            </a:r>
            <a:r>
              <a:rPr lang="tr-TR" sz="2400" dirty="0" smtClean="0"/>
              <a:t>gösterir</a:t>
            </a:r>
            <a:endParaRPr lang="tr-TR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3501008"/>
            <a:ext cx="848677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65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498080" cy="926976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sz="4800" dirty="0" smtClean="0"/>
              <a:t>Bakteriyel </a:t>
            </a:r>
            <a:r>
              <a:rPr lang="tr-TR" sz="4800" dirty="0" err="1" smtClean="0"/>
              <a:t>vaginozis</a:t>
            </a:r>
            <a:r>
              <a:rPr lang="tr-TR" sz="4800" dirty="0" smtClean="0"/>
              <a:t> taraması</a:t>
            </a:r>
            <a:endParaRPr lang="tr-TR" sz="4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447800"/>
            <a:ext cx="8466144" cy="4800600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tr-TR" sz="2400" dirty="0" smtClean="0"/>
              <a:t>BV </a:t>
            </a:r>
            <a:r>
              <a:rPr lang="tr-TR" sz="2400" dirty="0" err="1" smtClean="0"/>
              <a:t>obstetrik</a:t>
            </a:r>
            <a:r>
              <a:rPr lang="tr-TR" sz="2400" dirty="0" smtClean="0"/>
              <a:t> popülasyonda olguların %10 – 25 pozitif</a:t>
            </a:r>
          </a:p>
          <a:p>
            <a:pPr>
              <a:lnSpc>
                <a:spcPct val="200000"/>
              </a:lnSpc>
            </a:pPr>
            <a:r>
              <a:rPr lang="tr-TR" sz="2400" dirty="0" smtClean="0"/>
              <a:t>%50’si </a:t>
            </a:r>
            <a:r>
              <a:rPr lang="tr-TR" sz="2400" dirty="0" err="1" smtClean="0"/>
              <a:t>asemptomatik</a:t>
            </a:r>
            <a:r>
              <a:rPr lang="tr-TR" sz="2400" dirty="0" smtClean="0"/>
              <a:t> </a:t>
            </a:r>
          </a:p>
          <a:p>
            <a:pPr>
              <a:lnSpc>
                <a:spcPct val="200000"/>
              </a:lnSpc>
            </a:pPr>
            <a:r>
              <a:rPr lang="tr-TR" sz="2400" dirty="0" smtClean="0"/>
              <a:t>BV tedavisi ile </a:t>
            </a:r>
            <a:r>
              <a:rPr lang="tr-TR" sz="2400" dirty="0" err="1" smtClean="0"/>
              <a:t>preterm</a:t>
            </a:r>
            <a:r>
              <a:rPr lang="tr-TR" sz="2400" dirty="0" smtClean="0"/>
              <a:t> doğumu önleme çalışmaları başarısız olmuştur</a:t>
            </a:r>
          </a:p>
          <a:p>
            <a:pPr>
              <a:lnSpc>
                <a:spcPct val="200000"/>
              </a:lnSpc>
            </a:pPr>
            <a:r>
              <a:rPr lang="tr-TR" sz="2400" dirty="0" smtClean="0"/>
              <a:t>BV tarama ve tedavisi için veriler yetersiz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03557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4352"/>
          </a:xfrm>
          <a:ln w="127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sz="4800" dirty="0" err="1" smtClean="0"/>
              <a:t>Sonografik</a:t>
            </a:r>
            <a:r>
              <a:rPr lang="tr-TR" sz="4800" dirty="0" smtClean="0"/>
              <a:t> </a:t>
            </a:r>
            <a:r>
              <a:rPr lang="tr-TR" sz="4800" dirty="0" err="1"/>
              <a:t>s</a:t>
            </a:r>
            <a:r>
              <a:rPr lang="tr-TR" sz="4800" dirty="0" err="1" smtClean="0"/>
              <a:t>ervikal</a:t>
            </a:r>
            <a:r>
              <a:rPr lang="tr-TR" sz="4800" dirty="0" smtClean="0"/>
              <a:t> uzunluk </a:t>
            </a:r>
            <a:endParaRPr lang="tr-TR" sz="4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9208" y="1340768"/>
            <a:ext cx="8075240" cy="4983832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rgbClr val="FF0000"/>
                </a:solidFill>
              </a:rPr>
              <a:t>TVU</a:t>
            </a:r>
            <a:r>
              <a:rPr lang="tr-TR" sz="2400" dirty="0" smtClean="0"/>
              <a:t>, TAU ve </a:t>
            </a:r>
            <a:r>
              <a:rPr lang="tr-TR" sz="2400" dirty="0" err="1" smtClean="0"/>
              <a:t>Transperineal</a:t>
            </a:r>
            <a:endParaRPr lang="tr-TR" sz="2400" dirty="0" smtClean="0"/>
          </a:p>
          <a:p>
            <a:pPr>
              <a:lnSpc>
                <a:spcPct val="150000"/>
              </a:lnSpc>
            </a:pPr>
            <a:r>
              <a:rPr lang="tr-TR" sz="2400" dirty="0" smtClean="0"/>
              <a:t>&lt;25. hafta TAU kısa </a:t>
            </a:r>
            <a:r>
              <a:rPr lang="tr-TR" sz="2400" dirty="0" err="1" smtClean="0"/>
              <a:t>serviks</a:t>
            </a:r>
            <a:r>
              <a:rPr lang="tr-TR" sz="2400" dirty="0" smtClean="0"/>
              <a:t> (?) TVU yapılır .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14. haftadan önce ölçümün klinik değeri sınırlı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10 – 13. haftada kısalma görülebilir (ikinci </a:t>
            </a:r>
            <a:r>
              <a:rPr lang="tr-TR" sz="2400" dirty="0" err="1" smtClean="0"/>
              <a:t>trimester</a:t>
            </a:r>
            <a:r>
              <a:rPr lang="tr-TR" sz="2400" dirty="0" smtClean="0"/>
              <a:t> kayıp, </a:t>
            </a:r>
            <a:r>
              <a:rPr lang="tr-TR" sz="2400" dirty="0" err="1" smtClean="0"/>
              <a:t>konizasyon</a:t>
            </a:r>
            <a:r>
              <a:rPr lang="tr-TR" sz="24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Gebe olmayan olguda ölçüm gelecekteki gebeliği öngörmez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61049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22344"/>
          </a:xfrm>
          <a:ln w="127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sz="4000" dirty="0" smtClean="0"/>
              <a:t>Yöntem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484784"/>
            <a:ext cx="4824536" cy="4608512"/>
          </a:xfrm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tr-TR" sz="1800" dirty="0" smtClean="0"/>
              <a:t>Mesane boş olmalı</a:t>
            </a:r>
          </a:p>
          <a:p>
            <a:pPr algn="just"/>
            <a:r>
              <a:rPr lang="tr-TR" sz="1800" dirty="0" err="1" smtClean="0"/>
              <a:t>Transduser</a:t>
            </a:r>
            <a:r>
              <a:rPr lang="tr-TR" sz="1800" dirty="0" smtClean="0"/>
              <a:t> ön </a:t>
            </a:r>
            <a:r>
              <a:rPr lang="tr-TR" sz="1800" dirty="0" err="1" smtClean="0"/>
              <a:t>fornikse</a:t>
            </a:r>
            <a:r>
              <a:rPr lang="tr-TR" sz="1800" dirty="0" smtClean="0"/>
              <a:t> yerleştirilir</a:t>
            </a:r>
          </a:p>
          <a:p>
            <a:pPr algn="just"/>
            <a:r>
              <a:rPr lang="tr-TR" sz="1800" dirty="0" smtClean="0"/>
              <a:t>Ön </a:t>
            </a:r>
            <a:r>
              <a:rPr lang="tr-TR" sz="1800" dirty="0" err="1" smtClean="0"/>
              <a:t>servikal</a:t>
            </a:r>
            <a:r>
              <a:rPr lang="tr-TR" sz="1800" dirty="0" smtClean="0"/>
              <a:t> dudağa bası uygulanmamalı (3 cm uzaklıkta)</a:t>
            </a:r>
          </a:p>
          <a:p>
            <a:pPr algn="just"/>
            <a:r>
              <a:rPr lang="tr-TR" sz="1800" dirty="0" err="1" smtClean="0"/>
              <a:t>Sagital</a:t>
            </a:r>
            <a:r>
              <a:rPr lang="tr-TR" sz="1800" dirty="0" smtClean="0"/>
              <a:t> uzun eksen görüntü, </a:t>
            </a:r>
          </a:p>
          <a:p>
            <a:pPr algn="just"/>
            <a:r>
              <a:rPr lang="tr-TR" sz="1800" dirty="0" err="1" smtClean="0"/>
              <a:t>İnternal</a:t>
            </a:r>
            <a:r>
              <a:rPr lang="tr-TR" sz="1800" dirty="0" smtClean="0"/>
              <a:t> ve </a:t>
            </a:r>
            <a:r>
              <a:rPr lang="tr-TR" sz="1800" dirty="0" err="1" smtClean="0"/>
              <a:t>eksternal</a:t>
            </a:r>
            <a:r>
              <a:rPr lang="tr-TR" sz="1800" dirty="0" smtClean="0"/>
              <a:t> </a:t>
            </a:r>
            <a:r>
              <a:rPr lang="tr-TR" sz="1800" dirty="0" err="1" smtClean="0"/>
              <a:t>os</a:t>
            </a:r>
            <a:r>
              <a:rPr lang="tr-TR" sz="1800" dirty="0" smtClean="0"/>
              <a:t> arasında </a:t>
            </a:r>
            <a:r>
              <a:rPr lang="tr-TR" sz="1800" dirty="0" err="1" smtClean="0"/>
              <a:t>endoservikal</a:t>
            </a:r>
            <a:r>
              <a:rPr lang="tr-TR" sz="1800" dirty="0" smtClean="0"/>
              <a:t> kanal </a:t>
            </a:r>
          </a:p>
          <a:p>
            <a:pPr algn="just"/>
            <a:r>
              <a:rPr lang="tr-TR" sz="1800" dirty="0" err="1" smtClean="0"/>
              <a:t>Kaliperler</a:t>
            </a:r>
            <a:r>
              <a:rPr lang="tr-TR" sz="1800" dirty="0" smtClean="0"/>
              <a:t> </a:t>
            </a:r>
            <a:r>
              <a:rPr lang="tr-TR" sz="1800" dirty="0" err="1" smtClean="0"/>
              <a:t>internal</a:t>
            </a:r>
            <a:r>
              <a:rPr lang="tr-TR" sz="1800" dirty="0" smtClean="0"/>
              <a:t> ve </a:t>
            </a:r>
            <a:r>
              <a:rPr lang="tr-TR" sz="1800" dirty="0" err="1" smtClean="0"/>
              <a:t>eksternal</a:t>
            </a:r>
            <a:r>
              <a:rPr lang="tr-TR" sz="1800" dirty="0" smtClean="0"/>
              <a:t> </a:t>
            </a:r>
            <a:r>
              <a:rPr lang="tr-TR" sz="1800" dirty="0" err="1" smtClean="0"/>
              <a:t>os’un</a:t>
            </a:r>
            <a:r>
              <a:rPr lang="tr-TR" sz="1800" dirty="0" smtClean="0"/>
              <a:t> çentiklerine yerleştirilir (kapalı </a:t>
            </a:r>
            <a:r>
              <a:rPr lang="tr-TR" sz="1800" dirty="0" err="1" smtClean="0"/>
              <a:t>serviks</a:t>
            </a:r>
            <a:r>
              <a:rPr lang="tr-TR" sz="1800" dirty="0" smtClean="0"/>
              <a:t>)</a:t>
            </a:r>
          </a:p>
          <a:p>
            <a:pPr algn="just"/>
            <a:r>
              <a:rPr lang="tr-TR" sz="1800" dirty="0" smtClean="0"/>
              <a:t>İki yöntemle ölçülür; tek çizgi, iki ayrı çizginin toplamı </a:t>
            </a:r>
          </a:p>
          <a:p>
            <a:pPr algn="just"/>
            <a:r>
              <a:rPr lang="tr-TR" sz="1800" dirty="0" err="1" smtClean="0"/>
              <a:t>Serviks</a:t>
            </a:r>
            <a:r>
              <a:rPr lang="tr-TR" sz="1800" dirty="0" smtClean="0"/>
              <a:t> açıksa, </a:t>
            </a:r>
            <a:r>
              <a:rPr lang="tr-TR" sz="1800" dirty="0" err="1" smtClean="0"/>
              <a:t>hunileşmenin</a:t>
            </a:r>
            <a:r>
              <a:rPr lang="tr-TR" sz="1800" dirty="0" smtClean="0"/>
              <a:t> ucu – </a:t>
            </a:r>
            <a:r>
              <a:rPr lang="tr-TR" sz="1800" dirty="0" err="1" smtClean="0"/>
              <a:t>eksternal</a:t>
            </a:r>
            <a:r>
              <a:rPr lang="tr-TR" sz="1800" dirty="0" smtClean="0"/>
              <a:t> </a:t>
            </a:r>
            <a:r>
              <a:rPr lang="tr-TR" sz="1800" dirty="0" err="1" smtClean="0"/>
              <a:t>os</a:t>
            </a:r>
            <a:r>
              <a:rPr lang="tr-TR" sz="1800" dirty="0" smtClean="0"/>
              <a:t>    </a:t>
            </a:r>
          </a:p>
          <a:p>
            <a:pPr algn="just"/>
            <a:r>
              <a:rPr lang="tr-TR" sz="1800" dirty="0" err="1" smtClean="0"/>
              <a:t>Uterus</a:t>
            </a:r>
            <a:r>
              <a:rPr lang="tr-TR" sz="1800" dirty="0" smtClean="0"/>
              <a:t> T, U ve Y şeklinde olabilir</a:t>
            </a:r>
          </a:p>
          <a:p>
            <a:pPr algn="just"/>
            <a:r>
              <a:rPr lang="tr-TR" sz="1800" dirty="0" smtClean="0"/>
              <a:t>En az 3 ölçüm – en kısa olanı seç</a:t>
            </a:r>
          </a:p>
          <a:p>
            <a:pPr algn="just"/>
            <a:endParaRPr lang="tr-TR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24744"/>
            <a:ext cx="402431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60440"/>
            <a:ext cx="4038042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66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722344"/>
          </a:xfrm>
          <a:ln w="127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sz="4000" dirty="0" smtClean="0"/>
              <a:t>Ölçüm hataları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1538" y="1142984"/>
            <a:ext cx="7498080" cy="4800600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 err="1" smtClean="0"/>
              <a:t>Servikse</a:t>
            </a:r>
            <a:r>
              <a:rPr lang="tr-TR" sz="2400" dirty="0" smtClean="0"/>
              <a:t> aşırı bası 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Yeterli zamanın ayrılmaması – dinamik değişiklikler</a:t>
            </a:r>
          </a:p>
          <a:p>
            <a:pPr>
              <a:lnSpc>
                <a:spcPct val="150000"/>
              </a:lnSpc>
            </a:pPr>
            <a:r>
              <a:rPr lang="tr-TR" sz="2400" dirty="0" err="1" smtClean="0"/>
              <a:t>Uterin</a:t>
            </a:r>
            <a:r>
              <a:rPr lang="tr-TR" sz="2400" dirty="0" smtClean="0"/>
              <a:t> </a:t>
            </a:r>
            <a:r>
              <a:rPr lang="tr-TR" sz="2400" dirty="0" err="1" smtClean="0"/>
              <a:t>kontraksiyonlar</a:t>
            </a:r>
            <a:r>
              <a:rPr lang="tr-TR" sz="2400" dirty="0" smtClean="0"/>
              <a:t> – </a:t>
            </a:r>
            <a:r>
              <a:rPr lang="tr-TR" sz="2400" dirty="0" err="1" smtClean="0"/>
              <a:t>serviks</a:t>
            </a:r>
            <a:r>
              <a:rPr lang="tr-TR" sz="2400" dirty="0" smtClean="0"/>
              <a:t> uzun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Alt </a:t>
            </a:r>
            <a:r>
              <a:rPr lang="tr-TR" sz="2400" dirty="0" err="1" smtClean="0"/>
              <a:t>uterin</a:t>
            </a:r>
            <a:r>
              <a:rPr lang="tr-TR" sz="2400" dirty="0" smtClean="0"/>
              <a:t> </a:t>
            </a:r>
            <a:r>
              <a:rPr lang="tr-TR" sz="2400" dirty="0" err="1" smtClean="0"/>
              <a:t>segmentin</a:t>
            </a:r>
            <a:r>
              <a:rPr lang="tr-TR" sz="2400" dirty="0" smtClean="0"/>
              <a:t> gelişmemesi - &lt;14. hafta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Geçirilmiş </a:t>
            </a:r>
            <a:r>
              <a:rPr lang="tr-TR" sz="2400" dirty="0" err="1" smtClean="0"/>
              <a:t>uterin</a:t>
            </a:r>
            <a:r>
              <a:rPr lang="tr-TR" sz="2400" dirty="0" smtClean="0"/>
              <a:t> cerrahi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Hava baloncukları</a:t>
            </a:r>
          </a:p>
          <a:p>
            <a:pPr>
              <a:lnSpc>
                <a:spcPct val="150000"/>
              </a:lnSpc>
            </a:pPr>
            <a:r>
              <a:rPr lang="tr-TR" sz="2400" dirty="0" smtClean="0"/>
              <a:t>Sertifikasyon – en az 20 ölçüm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29030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4352"/>
          </a:xfrm>
          <a:ln w="9525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r-TR" sz="4800" dirty="0" err="1" smtClean="0"/>
              <a:t>Amniyotik</a:t>
            </a:r>
            <a:r>
              <a:rPr lang="tr-TR" sz="4800" dirty="0" smtClean="0"/>
              <a:t> sıvıda tortu (</a:t>
            </a:r>
            <a:r>
              <a:rPr lang="tr-TR" sz="4800" dirty="0" err="1" smtClean="0"/>
              <a:t>sludge</a:t>
            </a:r>
            <a:r>
              <a:rPr lang="tr-TR" sz="4800" dirty="0" smtClean="0"/>
              <a:t>)</a:t>
            </a:r>
            <a:endParaRPr lang="tr-TR" sz="4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3312368"/>
          </a:xfrm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tr-TR" sz="1800" dirty="0" err="1" smtClean="0"/>
              <a:t>Amniyotik</a:t>
            </a:r>
            <a:r>
              <a:rPr lang="tr-TR" sz="1800" dirty="0" smtClean="0"/>
              <a:t> sıvıda partikül (</a:t>
            </a:r>
            <a:r>
              <a:rPr lang="tr-TR" sz="1800" dirty="0" err="1" smtClean="0"/>
              <a:t>sludge</a:t>
            </a:r>
            <a:r>
              <a:rPr lang="tr-TR" sz="1800" dirty="0" smtClean="0"/>
              <a:t>)</a:t>
            </a:r>
            <a:r>
              <a:rPr lang="tr-TR" sz="1800" dirty="0" smtClean="0">
                <a:sym typeface="Symbol"/>
              </a:rPr>
              <a:t> 1-2. </a:t>
            </a:r>
            <a:r>
              <a:rPr lang="tr-TR" sz="1800" dirty="0" err="1" smtClean="0">
                <a:sym typeface="Symbol"/>
              </a:rPr>
              <a:t>trimesterde</a:t>
            </a:r>
            <a:r>
              <a:rPr lang="tr-TR" sz="1800" dirty="0" smtClean="0">
                <a:sym typeface="Symbol"/>
              </a:rPr>
              <a:t> %4</a:t>
            </a:r>
          </a:p>
          <a:p>
            <a:r>
              <a:rPr lang="tr-TR" sz="1800" dirty="0" err="1" smtClean="0">
                <a:sym typeface="Symbol"/>
              </a:rPr>
              <a:t>İntra-amniyotik</a:t>
            </a:r>
            <a:r>
              <a:rPr lang="tr-TR" sz="1800" dirty="0" smtClean="0">
                <a:sym typeface="Symbol"/>
              </a:rPr>
              <a:t> kanama, </a:t>
            </a:r>
            <a:r>
              <a:rPr lang="tr-TR" sz="1800" dirty="0" err="1" smtClean="0">
                <a:sym typeface="Symbol"/>
              </a:rPr>
              <a:t>akrani-anensefali</a:t>
            </a:r>
            <a:r>
              <a:rPr lang="tr-TR" sz="1800" dirty="0" smtClean="0">
                <a:sym typeface="Symbol"/>
              </a:rPr>
              <a:t> ve MSAFP  ilişkili</a:t>
            </a:r>
          </a:p>
          <a:p>
            <a:r>
              <a:rPr lang="tr-TR" sz="1800" err="1" smtClean="0">
                <a:sym typeface="Symbol"/>
              </a:rPr>
              <a:t>Preterm</a:t>
            </a:r>
            <a:r>
              <a:rPr lang="tr-TR" sz="1800" smtClean="0">
                <a:sym typeface="Symbol"/>
              </a:rPr>
              <a:t> dogum </a:t>
            </a:r>
            <a:r>
              <a:rPr lang="tr-TR" sz="1800" dirty="0" smtClean="0">
                <a:sym typeface="Symbol"/>
              </a:rPr>
              <a:t>eyleminde </a:t>
            </a:r>
            <a:r>
              <a:rPr lang="tr-TR" sz="1800" dirty="0" err="1" smtClean="0">
                <a:sym typeface="Symbol"/>
              </a:rPr>
              <a:t>prevalansı</a:t>
            </a:r>
            <a:r>
              <a:rPr lang="tr-TR" sz="1800" dirty="0" smtClean="0">
                <a:sym typeface="Symbol"/>
              </a:rPr>
              <a:t> %22,6 ve;</a:t>
            </a:r>
          </a:p>
          <a:p>
            <a:pPr lvl="1">
              <a:buFont typeface="Wingdings" pitchFamily="2" charset="2"/>
              <a:buChar char="Ø"/>
            </a:pPr>
            <a:r>
              <a:rPr lang="tr-TR" sz="1800" dirty="0">
                <a:sym typeface="Symbol"/>
              </a:rPr>
              <a:t>p</a:t>
            </a:r>
            <a:r>
              <a:rPr lang="tr-TR" sz="1800" dirty="0" smtClean="0">
                <a:sym typeface="Symbol"/>
              </a:rPr>
              <a:t>ozitif </a:t>
            </a:r>
            <a:r>
              <a:rPr lang="tr-TR" sz="1800" dirty="0" err="1" smtClean="0">
                <a:sym typeface="Symbol"/>
              </a:rPr>
              <a:t>amniyotik</a:t>
            </a:r>
            <a:r>
              <a:rPr lang="tr-TR" sz="1800" dirty="0" smtClean="0">
                <a:sym typeface="Symbol"/>
              </a:rPr>
              <a:t> sıvı kültürü</a:t>
            </a:r>
          </a:p>
          <a:p>
            <a:pPr lvl="1">
              <a:buFont typeface="Wingdings" pitchFamily="2" charset="2"/>
              <a:buChar char="Ø"/>
            </a:pPr>
            <a:r>
              <a:rPr lang="tr-TR" sz="1800" dirty="0" smtClean="0">
                <a:sym typeface="Symbol"/>
              </a:rPr>
              <a:t>histolojik </a:t>
            </a:r>
            <a:r>
              <a:rPr lang="tr-TR" sz="1800" dirty="0" err="1" smtClean="0">
                <a:sym typeface="Symbol"/>
              </a:rPr>
              <a:t>koryoamniyonit</a:t>
            </a:r>
            <a:endParaRPr lang="tr-TR" sz="1800" dirty="0" smtClean="0">
              <a:sym typeface="Symbol"/>
            </a:endParaRPr>
          </a:p>
          <a:p>
            <a:pPr lvl="1">
              <a:buFont typeface="Wingdings" pitchFamily="2" charset="2"/>
              <a:buChar char="Ø"/>
            </a:pPr>
            <a:r>
              <a:rPr lang="tr-TR" sz="1800" dirty="0" smtClean="0">
                <a:sym typeface="Symbol"/>
              </a:rPr>
              <a:t>artmış 48 saat içinde </a:t>
            </a:r>
            <a:r>
              <a:rPr lang="tr-TR" sz="1800" err="1" smtClean="0">
                <a:sym typeface="Symbol"/>
              </a:rPr>
              <a:t>spontan</a:t>
            </a:r>
            <a:r>
              <a:rPr lang="tr-TR" sz="1800" smtClean="0">
                <a:sym typeface="Symbol"/>
              </a:rPr>
              <a:t> dogum</a:t>
            </a:r>
            <a:endParaRPr lang="tr-TR" sz="1800" dirty="0" smtClean="0">
              <a:sym typeface="Symbol"/>
            </a:endParaRPr>
          </a:p>
          <a:p>
            <a:pPr lvl="1">
              <a:buFont typeface="Wingdings" pitchFamily="2" charset="2"/>
              <a:buChar char="Ø"/>
            </a:pPr>
            <a:r>
              <a:rPr lang="tr-TR" sz="1800" dirty="0">
                <a:sym typeface="Symbol"/>
              </a:rPr>
              <a:t>a</a:t>
            </a:r>
            <a:r>
              <a:rPr lang="tr-TR" sz="1800" dirty="0" smtClean="0">
                <a:sym typeface="Symbol"/>
              </a:rPr>
              <a:t>rtmış 7 gün içinde doğum </a:t>
            </a:r>
          </a:p>
          <a:p>
            <a:pPr lvl="1">
              <a:buFont typeface="Wingdings" pitchFamily="2" charset="2"/>
              <a:buChar char="Ø"/>
            </a:pPr>
            <a:r>
              <a:rPr lang="tr-TR" sz="1800" dirty="0">
                <a:sym typeface="Symbol"/>
              </a:rPr>
              <a:t>a</a:t>
            </a:r>
            <a:r>
              <a:rPr lang="tr-TR" sz="1800" dirty="0" smtClean="0">
                <a:sym typeface="Symbol"/>
              </a:rPr>
              <a:t>rtmış 32 ve 35. haftadan </a:t>
            </a:r>
            <a:r>
              <a:rPr lang="tr-TR" sz="1800" smtClean="0">
                <a:sym typeface="Symbol"/>
              </a:rPr>
              <a:t>önce dogum </a:t>
            </a:r>
            <a:r>
              <a:rPr lang="tr-TR" sz="1800" dirty="0" smtClean="0">
                <a:sym typeface="Symbol"/>
              </a:rPr>
              <a:t>oranı ile ilişkili</a:t>
            </a:r>
          </a:p>
          <a:p>
            <a:r>
              <a:rPr lang="tr-TR" sz="1800" dirty="0" smtClean="0"/>
              <a:t>28, 32 ve 35. haftadan önce doğum</a:t>
            </a:r>
            <a:r>
              <a:rPr lang="tr-TR" sz="1800" smtClean="0"/>
              <a:t>;  preterm </a:t>
            </a:r>
            <a:r>
              <a:rPr lang="tr-TR" sz="1800" dirty="0" smtClean="0"/>
              <a:t>EMR; </a:t>
            </a:r>
            <a:r>
              <a:rPr lang="tr-TR" sz="1800" dirty="0" err="1" smtClean="0"/>
              <a:t>intra-amniyotik</a:t>
            </a:r>
            <a:r>
              <a:rPr lang="tr-TR" sz="1800" dirty="0" smtClean="0"/>
              <a:t> enfeksiyon ve histolojik </a:t>
            </a:r>
            <a:r>
              <a:rPr lang="tr-TR" sz="1800" dirty="0" err="1" smtClean="0"/>
              <a:t>koryoamniyonit</a:t>
            </a:r>
            <a:r>
              <a:rPr lang="tr-TR" sz="1800" dirty="0" smtClean="0"/>
              <a:t> </a:t>
            </a:r>
            <a:r>
              <a:rPr lang="tr-TR" sz="1800" smtClean="0"/>
              <a:t>için bagımsız </a:t>
            </a:r>
            <a:r>
              <a:rPr lang="tr-TR" sz="1800" dirty="0" smtClean="0"/>
              <a:t>risk faktörü</a:t>
            </a:r>
            <a:endParaRPr lang="tr-TR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8496943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49835"/>
            <a:ext cx="3312369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17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28604"/>
            <a:ext cx="8915400" cy="1447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Erken Doğum Öngörüsü-</a:t>
            </a:r>
            <a:r>
              <a:rPr lang="en-CA" b="1" dirty="0" err="1" smtClean="0"/>
              <a:t>Fetal</a:t>
            </a:r>
            <a:r>
              <a:rPr lang="en-CA" b="1" dirty="0" smtClean="0"/>
              <a:t> </a:t>
            </a:r>
            <a:r>
              <a:rPr lang="en-CA" b="1" dirty="0" err="1" smtClean="0"/>
              <a:t>Fibrone</a:t>
            </a:r>
            <a:r>
              <a:rPr lang="tr-TR" b="1" dirty="0"/>
              <a:t>k</a:t>
            </a:r>
            <a:r>
              <a:rPr lang="en-CA" b="1" dirty="0" smtClean="0"/>
              <a:t>tin </a:t>
            </a:r>
            <a:r>
              <a:rPr lang="en-CA" b="1" dirty="0" err="1" smtClean="0"/>
              <a:t>Testi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332656"/>
            <a:ext cx="8686800" cy="626469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tr-TR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tr-TR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tr-TR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tr-TR" sz="2800" b="1" kern="0"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tr-TR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Amaç</a:t>
            </a: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tr-TR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Erken dogum </a:t>
            </a:r>
            <a:r>
              <a:rPr kumimoji="0" lang="tr-TR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insidansı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tr-TR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fFN</a:t>
            </a: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testinin olası faydaları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tr-TR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fFN</a:t>
            </a: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kimlere uygulanmalı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914400" y="533400"/>
            <a:ext cx="777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6699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31788" y="373063"/>
            <a:ext cx="8478837" cy="7699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smtClean="0"/>
              <a:t>Erken Doğum</a:t>
            </a:r>
            <a:endParaRPr lang="en-CA" b="1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1752600"/>
            <a:ext cx="8686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tr-TR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Doğumun 37. haftadan önce gerçekleşmesi</a:t>
            </a:r>
            <a:endParaRPr kumimoji="0" lang="en-US" altLang="en-US" sz="4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4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tr-TR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Neonatal</a:t>
            </a:r>
            <a:r>
              <a:rPr kumimoji="0" lang="tr-TR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tr-TR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mortalite</a:t>
            </a:r>
            <a:r>
              <a:rPr kumimoji="0" lang="tr-TR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ve </a:t>
            </a:r>
            <a:r>
              <a:rPr kumimoji="0" lang="tr-TR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morbiditenin</a:t>
            </a:r>
            <a:r>
              <a:rPr kumimoji="0" lang="tr-TR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ana sebebi</a:t>
            </a:r>
            <a:endParaRPr kumimoji="0" lang="en-US" altLang="en-US" sz="4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Char char="–"/>
              <a:tabLst/>
              <a:defRPr/>
            </a:pPr>
            <a:endParaRPr kumimoji="0" lang="en-US" altLang="en-US" sz="4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4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0"/>
            <a:ext cx="7793037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Fetal </a:t>
            </a:r>
            <a:r>
              <a:rPr lang="en-US" b="1" dirty="0" err="1" smtClean="0"/>
              <a:t>Fibrone</a:t>
            </a:r>
            <a:r>
              <a:rPr lang="tr-TR" b="1" dirty="0" smtClean="0"/>
              <a:t>k</a:t>
            </a:r>
            <a:r>
              <a:rPr lang="en-US" b="1" dirty="0" smtClean="0"/>
              <a:t>tin</a:t>
            </a:r>
            <a:r>
              <a:rPr lang="en-US" dirty="0" smtClean="0"/>
              <a:t> </a:t>
            </a:r>
            <a:r>
              <a:rPr lang="en-US" b="1" dirty="0" err="1" smtClean="0"/>
              <a:t>ƒFN</a:t>
            </a:r>
            <a:endParaRPr lang="en-US" b="1" dirty="0" smtClean="0"/>
          </a:p>
        </p:txBody>
      </p:sp>
      <p:pic>
        <p:nvPicPr>
          <p:cNvPr id="9" name="Picture 3" descr="img_hcp_fFn_test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472" y="928670"/>
            <a:ext cx="7620000" cy="500066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8715375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 Fetal </a:t>
            </a:r>
            <a:r>
              <a:rPr lang="en-US" b="1" dirty="0" err="1" smtClean="0"/>
              <a:t>Fibrone</a:t>
            </a:r>
            <a:r>
              <a:rPr lang="tr-TR" b="1" dirty="0" smtClean="0"/>
              <a:t>k</a:t>
            </a:r>
            <a:r>
              <a:rPr lang="en-US" b="1" dirty="0" smtClean="0"/>
              <a:t>tin (</a:t>
            </a:r>
            <a:r>
              <a:rPr lang="en-US" b="1" dirty="0" err="1" smtClean="0"/>
              <a:t>ƒFN</a:t>
            </a:r>
            <a:r>
              <a:rPr lang="en-US" b="1" dirty="0" smtClean="0"/>
              <a:t>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42844" y="1000108"/>
            <a:ext cx="8763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kumimoji="0" lang="tr-TR" sz="2400" b="1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Amniyotik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400" b="1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membranın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400" b="1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ekstraselüler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400" b="1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matriksinde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bulunan </a:t>
            </a:r>
            <a:r>
              <a:rPr kumimoji="0" lang="tr-TR" sz="2400" b="1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koryon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ve </a:t>
            </a:r>
            <a:r>
              <a:rPr kumimoji="0" lang="tr-TR" sz="2400" b="1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desiduaya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bağlanan bir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Gl</a:t>
            </a:r>
            <a:r>
              <a:rPr kumimoji="0" lang="tr-TR" sz="2400" b="1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ik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oprotein</a:t>
            </a:r>
            <a:r>
              <a:rPr kumimoji="0" lang="tr-TR" sz="2400" b="1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dir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Normalde S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ervi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o-vagina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se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</a:t>
            </a:r>
            <a:r>
              <a:rPr kumimoji="0" lang="tr-TR" sz="2400" b="1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syonlarda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22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haftaya kadar ve doğuma yakın dönemlerde bulunur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lvl="0" indent="-342900">
              <a:lnSpc>
                <a:spcPct val="110000"/>
              </a:lnSpc>
              <a:spcBef>
                <a:spcPct val="20000"/>
              </a:spcBef>
              <a:buSzPct val="140000"/>
              <a:buBlip>
                <a:blip r:embed="rId3"/>
              </a:buBlip>
              <a:defRPr/>
            </a:pPr>
            <a:r>
              <a:rPr lang="tr-T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Preterm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eylemde b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ugün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için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2400" b="1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tahmin</a:t>
            </a:r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değeri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olan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tek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biyokimyasal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marker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.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24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haftadan sonra </a:t>
            </a:r>
            <a:r>
              <a:rPr kumimoji="0" lang="tr-TR" sz="2400" b="1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serviko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tr-TR" sz="2400" b="1" i="0" u="none" strike="noStrike" kern="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vaginal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akıntıda bulunması erken doğumun yakın zamanda başlayacağının bir göstergesidir.</a:t>
            </a:r>
          </a:p>
          <a:p>
            <a:pPr marL="342900" lvl="0" indent="-342900">
              <a:lnSpc>
                <a:spcPct val="110000"/>
              </a:lnSpc>
              <a:spcBef>
                <a:spcPct val="20000"/>
              </a:spcBef>
              <a:buSzPct val="140000"/>
              <a:buBlip>
                <a:blip r:embed="rId3"/>
              </a:buBlip>
              <a:defRPr/>
            </a:pP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reterm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eylemi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belirlemede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yüksek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sensitivite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ve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negatif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prediktif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değere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sahip</a:t>
            </a:r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tir.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Pct val="140000"/>
              <a:tabLst/>
              <a:defRPr/>
            </a:pPr>
            <a:endParaRPr lang="tr-TR" altLang="en-US" sz="2400" b="1" kern="0" dirty="0" smtClean="0"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Pct val="140000"/>
              <a:tabLst/>
              <a:defRPr/>
            </a:pPr>
            <a:endParaRPr kumimoji="0" lang="en-US" altLang="en-US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140000"/>
              <a:tabLst/>
              <a:defRPr/>
            </a:pPr>
            <a:endParaRPr kumimoji="0" lang="en-US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Tx/>
              <a:buSzPct val="140000"/>
              <a:buFontTx/>
              <a:buBlip>
                <a:blip r:embed="rId3"/>
              </a:buBlip>
              <a:tabLst/>
              <a:defRPr/>
            </a:pPr>
            <a:endParaRPr kumimoji="0" lang="en-US" sz="21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42852"/>
            <a:ext cx="8991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Normal </a:t>
            </a:r>
            <a:r>
              <a:rPr lang="en-US" b="1" dirty="0" err="1" smtClean="0"/>
              <a:t>ƒFN</a:t>
            </a:r>
            <a:r>
              <a:rPr lang="en-US" b="1" dirty="0" smtClean="0"/>
              <a:t> </a:t>
            </a:r>
            <a:r>
              <a:rPr lang="tr-TR" b="1" dirty="0" smtClean="0"/>
              <a:t>Gebelik Haftası </a:t>
            </a:r>
            <a:endParaRPr lang="en-US" b="1" dirty="0" smtClean="0"/>
          </a:p>
        </p:txBody>
      </p:sp>
      <p:pic>
        <p:nvPicPr>
          <p:cNvPr id="9" name="Picture 3" descr="FFN two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672" t="68291" r="2925" b="1073"/>
          <a:stretch>
            <a:fillRect/>
          </a:stretch>
        </p:blipFill>
        <p:spPr>
          <a:xfrm>
            <a:off x="304800" y="1409700"/>
            <a:ext cx="8534400" cy="4191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196752"/>
            <a:ext cx="472360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404813"/>
            <a:ext cx="397192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289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92150"/>
            <a:ext cx="72390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199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142852"/>
            <a:ext cx="7793037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/>
              <a:t>ƒFN</a:t>
            </a:r>
            <a:r>
              <a:rPr lang="en-US" b="1" dirty="0" smtClean="0"/>
              <a:t> Sp</a:t>
            </a:r>
            <a:r>
              <a:rPr lang="tr-TR" b="1" dirty="0" err="1" smtClean="0"/>
              <a:t>esimen</a:t>
            </a:r>
            <a:r>
              <a:rPr lang="tr-TR" b="1" dirty="0" smtClean="0"/>
              <a:t> Alınması</a:t>
            </a:r>
            <a:endParaRPr lang="en-US" b="1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5720" y="1142984"/>
            <a:ext cx="4611688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</a:t>
            </a: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adım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9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tr-T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Spekulum</a:t>
            </a: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arka </a:t>
            </a:r>
            <a:r>
              <a:rPr kumimoji="0" lang="tr-T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fornikse</a:t>
            </a: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yerleştirildikten sonra çubuk (</a:t>
            </a:r>
            <a:r>
              <a:rPr kumimoji="0" lang="tr-T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swab</a:t>
            </a: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uygulanmalı ve 10 saniye beklendikten sonra </a:t>
            </a:r>
            <a:r>
              <a:rPr kumimoji="0" lang="tr-TR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örnek alınmalı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Çubuk çıkartılıp tüpe konulmalı ve çubuğun tüpün dışındaki kısmı  kırılmalıdır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Çubuk içerdeki deliğe hizalanmalı ve içeriye doğru sertçe itilmeli ve kaçak olmadığından emin olunmalıdır.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3775" y="1000108"/>
            <a:ext cx="30702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42844" y="214290"/>
            <a:ext cx="8763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4400" b="1">
                <a:solidFill>
                  <a:srgbClr val="FF0000"/>
                </a:solidFill>
              </a:rPr>
              <a:t>K</a:t>
            </a:r>
            <a:r>
              <a:rPr lang="en-US" sz="4400" b="1" smtClean="0">
                <a:solidFill>
                  <a:srgbClr val="FF0000"/>
                </a:solidFill>
              </a:rPr>
              <a:t>ontr</a:t>
            </a:r>
            <a:r>
              <a:rPr lang="tr-TR" sz="4400" b="1" smtClean="0">
                <a:solidFill>
                  <a:srgbClr val="FF0000"/>
                </a:solidFill>
              </a:rPr>
              <a:t>-</a:t>
            </a:r>
            <a:r>
              <a:rPr lang="en-US" sz="4400" b="1" smtClean="0">
                <a:solidFill>
                  <a:srgbClr val="FF0000"/>
                </a:solidFill>
              </a:rPr>
              <a:t>indi</a:t>
            </a:r>
            <a:r>
              <a:rPr lang="tr-TR" sz="4400" b="1" dirty="0">
                <a:solidFill>
                  <a:srgbClr val="FF0000"/>
                </a:solidFill>
              </a:rPr>
              <a:t>k</a:t>
            </a:r>
            <a:r>
              <a:rPr lang="en-US" sz="4400" b="1" dirty="0">
                <a:solidFill>
                  <a:srgbClr val="FF0000"/>
                </a:solidFill>
              </a:rPr>
              <a:t>a</a:t>
            </a:r>
            <a:r>
              <a:rPr lang="tr-TR" sz="4400" b="1" dirty="0" err="1">
                <a:solidFill>
                  <a:srgbClr val="FF0000"/>
                </a:solidFill>
              </a:rPr>
              <a:t>syon</a:t>
            </a:r>
            <a:endParaRPr lang="en-CA" sz="4400" b="1" dirty="0">
              <a:solidFill>
                <a:srgbClr val="FF0000"/>
              </a:solidFill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57158" y="1357298"/>
            <a:ext cx="7467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</a:pPr>
            <a:endParaRPr lang="tr-TR" sz="2400" b="1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b="1" dirty="0" smtClean="0"/>
              <a:t> </a:t>
            </a:r>
            <a:r>
              <a:rPr lang="en-US" sz="2400" b="1" dirty="0"/>
              <a:t>&lt;</a:t>
            </a:r>
            <a:r>
              <a:rPr lang="en-US" sz="2400" b="1" dirty="0" smtClean="0"/>
              <a:t>2</a:t>
            </a:r>
            <a:r>
              <a:rPr lang="tr-TR" sz="2400" b="1" dirty="0" smtClean="0"/>
              <a:t>2</a:t>
            </a:r>
            <a:r>
              <a:rPr lang="en-US" sz="2400" b="1" dirty="0" smtClean="0"/>
              <a:t> </a:t>
            </a:r>
            <a:r>
              <a:rPr lang="tr-TR" sz="2400" b="1" dirty="0"/>
              <a:t>hafta</a:t>
            </a:r>
            <a:r>
              <a:rPr lang="en-US" sz="2400" b="1" dirty="0"/>
              <a:t> </a:t>
            </a:r>
            <a:r>
              <a:rPr lang="tr-TR" sz="2400" b="1" dirty="0"/>
              <a:t>veya</a:t>
            </a:r>
            <a:r>
              <a:rPr lang="en-US" sz="2400" b="1" dirty="0"/>
              <a:t> &gt;</a:t>
            </a:r>
            <a:r>
              <a:rPr lang="en-US" sz="2400" b="1" dirty="0" smtClean="0"/>
              <a:t>3</a:t>
            </a:r>
            <a:r>
              <a:rPr lang="tr-TR" sz="2400" b="1" dirty="0" smtClean="0"/>
              <a:t>5</a:t>
            </a:r>
            <a:r>
              <a:rPr lang="en-US" sz="2400" b="1" dirty="0" smtClean="0"/>
              <a:t> </a:t>
            </a:r>
            <a:r>
              <a:rPr lang="tr-TR" sz="2400" b="1" dirty="0"/>
              <a:t>hafta</a:t>
            </a:r>
            <a:endParaRPr lang="en-US" sz="24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b="1" dirty="0"/>
              <a:t>PROM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b="1" dirty="0" err="1"/>
              <a:t>Va</a:t>
            </a:r>
            <a:r>
              <a:rPr lang="tr-TR" sz="2400" b="1" dirty="0" err="1"/>
              <a:t>jinal</a:t>
            </a:r>
            <a:r>
              <a:rPr lang="tr-TR" sz="2400" b="1" dirty="0"/>
              <a:t> kanama</a:t>
            </a:r>
            <a:endParaRPr lang="en-US" sz="24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b="1" dirty="0"/>
              <a:t> 3cm</a:t>
            </a:r>
            <a:r>
              <a:rPr lang="tr-TR" sz="2400" b="1" dirty="0"/>
              <a:t>&gt; </a:t>
            </a:r>
            <a:r>
              <a:rPr lang="tr-TR" sz="2400" b="1" dirty="0" err="1"/>
              <a:t>servikal</a:t>
            </a:r>
            <a:r>
              <a:rPr lang="tr-TR" sz="2400" b="1" dirty="0"/>
              <a:t> </a:t>
            </a:r>
            <a:r>
              <a:rPr lang="tr-TR" sz="2400" b="1" dirty="0" err="1"/>
              <a:t>dilatasyon</a:t>
            </a:r>
            <a:r>
              <a:rPr lang="en-US" sz="2400" b="1" dirty="0"/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tr-TR" sz="2400" b="1" dirty="0" err="1"/>
              <a:t>Servikal</a:t>
            </a:r>
            <a:r>
              <a:rPr lang="tr-TR" sz="2400" b="1" dirty="0"/>
              <a:t> </a:t>
            </a:r>
            <a:r>
              <a:rPr lang="tr-TR" sz="2400" b="1" dirty="0" err="1"/>
              <a:t>serklaj</a:t>
            </a:r>
            <a:endParaRPr lang="en-US" sz="24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tr-TR" sz="2400" b="1" dirty="0"/>
              <a:t>24 saat öncesi </a:t>
            </a:r>
            <a:r>
              <a:rPr lang="tr-TR" sz="2400" b="1" dirty="0" err="1"/>
              <a:t>vajinal</a:t>
            </a:r>
            <a:r>
              <a:rPr lang="tr-TR" sz="2400" b="1" dirty="0"/>
              <a:t> muayene veya cinsel </a:t>
            </a:r>
            <a:r>
              <a:rPr lang="tr-TR" sz="2400" b="1" dirty="0" smtClean="0"/>
              <a:t>ilişki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</a:pPr>
            <a:endParaRPr lang="tr-TR" sz="2400" b="1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</a:pPr>
            <a:endParaRPr lang="en-US" sz="24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tr-TR" sz="2400" b="1" dirty="0"/>
              <a:t>Kuru </a:t>
            </a:r>
            <a:r>
              <a:rPr lang="tr-TR" sz="2400" b="1" dirty="0" err="1" smtClean="0"/>
              <a:t>spekulum</a:t>
            </a:r>
            <a:r>
              <a:rPr lang="tr-TR" sz="2400" b="1" dirty="0" smtClean="0"/>
              <a:t> olmalı</a:t>
            </a:r>
            <a:endParaRPr lang="en-US" sz="24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1430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tr-TR" altLang="en-US" sz="3200" b="1" dirty="0" smtClean="0"/>
              <a:t>Kanıta Dayalı Risk Belirlemenin Faydaları</a:t>
            </a:r>
            <a:endParaRPr lang="en-US" sz="3200" b="1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7158" y="1500174"/>
            <a:ext cx="8610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tr-TR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Kimin gerçekten risk altında olduğunun belirlenmesi</a:t>
            </a:r>
            <a:endParaRPr kumimoji="0" lang="en-US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tr-TR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Kimin risk altında </a:t>
            </a:r>
            <a:r>
              <a:rPr kumimoji="0" lang="tr-TR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olmadığının</a:t>
            </a:r>
            <a:r>
              <a:rPr kumimoji="0" lang="tr-TR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belirlenmesi</a:t>
            </a:r>
            <a:endParaRPr kumimoji="0" lang="en-US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tr-TR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Gebenin aileden soyutlanmamasının sağlanmalı</a:t>
            </a:r>
            <a:endParaRPr kumimoji="0" lang="en-US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tr-TR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Risk değerlendirmesinin hızlı ve ucuz şekilde yapılıp, </a:t>
            </a:r>
            <a:r>
              <a:rPr kumimoji="0" lang="tr-TR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tersier</a:t>
            </a:r>
            <a:r>
              <a:rPr kumimoji="0" lang="tr-TR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merkeze hızla sevkinin sağlanması</a:t>
            </a:r>
            <a:endParaRPr kumimoji="0" lang="en-US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tr-TR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Gereksiz </a:t>
            </a:r>
            <a:r>
              <a:rPr kumimoji="0" lang="tr-TR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tokoliz</a:t>
            </a:r>
            <a:r>
              <a:rPr kumimoji="0" lang="tr-TR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 </a:t>
            </a:r>
            <a:r>
              <a:rPr kumimoji="0" lang="tr-TR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steroid</a:t>
            </a:r>
            <a:r>
              <a:rPr kumimoji="0" lang="tr-TR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kullanımının önüne geçilmesi</a:t>
            </a:r>
          </a:p>
          <a:p>
            <a:pPr marL="342900" marR="0" lvl="0" indent="-342900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istenmeyen yan etkilerin önüne geçilmesi.</a:t>
            </a:r>
            <a:endParaRPr kumimoji="0" lang="en-US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tr-TR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Fayda göreceği düşünülen hastalara </a:t>
            </a:r>
            <a:r>
              <a:rPr kumimoji="0" lang="tr-TR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tokoliz</a:t>
            </a:r>
            <a:r>
              <a:rPr kumimoji="0" lang="tr-TR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alt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04825" y="152400"/>
            <a:ext cx="863917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Maliyet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litera</a:t>
            </a:r>
            <a:r>
              <a:rPr lang="tr-T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tür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14282" y="1071546"/>
            <a:ext cx="8686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25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Erken doğum nedeni ile yatışta azalma sağlanması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$486,000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(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Joffe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al, AJOG 1999)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Gebe sevkinde azalma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$30,297 saved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(Giles et al, AJOG 2000)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914400" y="533400"/>
            <a:ext cx="777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6699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152400"/>
            <a:ext cx="7793037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smtClean="0"/>
              <a:t>Erken Doğum Artıyor</a:t>
            </a:r>
            <a:endParaRPr lang="en-CA" b="1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42844" y="1071546"/>
            <a:ext cx="8534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tr-TR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tr-TR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tr-TR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tr-TR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Son 30 yılda Erken Doğum Hızında bir azalma olmadığı gibi artış meydana geldi!!!</a:t>
            </a: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tr-TR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197</a:t>
            </a:r>
            <a:r>
              <a:rPr kumimoji="0" lang="tr-TR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0’li yıllarda %7 civarlarındaydı</a:t>
            </a:r>
            <a:endParaRPr kumimoji="0" lang="en-US" sz="20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20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20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CA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2400" y="152400"/>
            <a:ext cx="87249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tr-TR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fFN</a:t>
            </a:r>
            <a:r>
              <a:rPr kumimoji="1" lang="tr-T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-Kar-Zarar</a:t>
            </a:r>
            <a:endParaRPr kumimoji="1"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0" y="285728"/>
            <a:ext cx="861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30000"/>
              <a:buFont typeface="Arial" pitchFamily="34" charset="0"/>
              <a:buChar char="•"/>
            </a:pPr>
            <a:r>
              <a:rPr lang="tr-TR" sz="2400" dirty="0"/>
              <a:t>M</a:t>
            </a:r>
            <a:r>
              <a:rPr lang="tr-TR" sz="2400" dirty="0" smtClean="0"/>
              <a:t>aliyet</a:t>
            </a:r>
            <a:r>
              <a:rPr lang="en-US" sz="2400" dirty="0"/>
              <a:t>: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130000"/>
              <a:buFont typeface="Arial" pitchFamily="34" charset="0"/>
              <a:buChar char="•"/>
            </a:pPr>
            <a:r>
              <a:rPr lang="tr-TR" sz="2400" dirty="0"/>
              <a:t>Test başına yaklaşık</a:t>
            </a:r>
            <a:r>
              <a:rPr lang="en-US" sz="2400" dirty="0"/>
              <a:t> </a:t>
            </a:r>
            <a:r>
              <a:rPr lang="tr-TR" sz="2400" dirty="0" smtClean="0"/>
              <a:t>(48) </a:t>
            </a:r>
            <a:r>
              <a:rPr lang="tr-TR" sz="2400" dirty="0"/>
              <a:t>TL</a:t>
            </a:r>
            <a:endParaRPr lang="en-US" sz="2400" dirty="0"/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130000"/>
              <a:buFont typeface="Arial" pitchFamily="34" charset="0"/>
              <a:buChar char="•"/>
            </a:pPr>
            <a:r>
              <a:rPr lang="tr-TR" sz="2400" dirty="0" smtClean="0"/>
              <a:t> Kullanım sıklığı</a:t>
            </a:r>
            <a:r>
              <a:rPr lang="en-US" sz="2400" dirty="0" smtClean="0"/>
              <a:t> </a:t>
            </a:r>
            <a:endParaRPr lang="en-US" sz="2400" dirty="0"/>
          </a:p>
          <a:p>
            <a:pPr marL="1143000" lvl="2" indent="-228600">
              <a:spcBef>
                <a:spcPct val="20000"/>
              </a:spcBef>
              <a:buClr>
                <a:srgbClr val="FF0000"/>
              </a:buClr>
              <a:buSzPct val="130000"/>
              <a:buFont typeface="Arial" pitchFamily="34" charset="0"/>
              <a:buChar char="•"/>
            </a:pPr>
            <a:r>
              <a:rPr lang="tr-TR" sz="2400" dirty="0"/>
              <a:t>Merkezden merkeze değişmekle birlikte %</a:t>
            </a:r>
            <a:r>
              <a:rPr lang="en-US" sz="2400" dirty="0"/>
              <a:t> </a:t>
            </a:r>
            <a:r>
              <a:rPr lang="tr-TR" sz="2400" dirty="0" smtClean="0"/>
              <a:t>5</a:t>
            </a:r>
            <a:r>
              <a:rPr lang="en-US" sz="2400" dirty="0" smtClean="0"/>
              <a:t> </a:t>
            </a:r>
            <a:endParaRPr lang="en-US" sz="2400" dirty="0"/>
          </a:p>
          <a:p>
            <a:pPr marL="1143000" lvl="2" indent="-228600">
              <a:spcBef>
                <a:spcPct val="20000"/>
              </a:spcBef>
              <a:buClr>
                <a:srgbClr val="FF0000"/>
              </a:buClr>
              <a:buSzPct val="130000"/>
              <a:buFont typeface="Arial" pitchFamily="34" charset="0"/>
              <a:buChar char="•"/>
            </a:pPr>
            <a:r>
              <a:rPr lang="en-US" sz="2400" dirty="0"/>
              <a:t>Guideline</a:t>
            </a:r>
            <a:r>
              <a:rPr lang="tr-TR" sz="2400" dirty="0"/>
              <a:t>’a bağlı </a:t>
            </a:r>
            <a:r>
              <a:rPr lang="tr-TR" sz="2400" dirty="0" smtClean="0"/>
              <a:t>kalınıma dikkat edilmelidir.</a:t>
            </a:r>
            <a:r>
              <a:rPr lang="en-US" sz="2400" dirty="0" smtClean="0"/>
              <a:t> </a:t>
            </a:r>
            <a:endParaRPr lang="en-US" sz="2400" dirty="0"/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30000"/>
              <a:buFont typeface="Arial" pitchFamily="34" charset="0"/>
              <a:buChar char="•"/>
            </a:pPr>
            <a:r>
              <a:rPr lang="tr-TR" sz="2400" dirty="0"/>
              <a:t>Kazanç</a:t>
            </a:r>
            <a:r>
              <a:rPr lang="en-US" sz="2400" dirty="0"/>
              <a:t>:</a:t>
            </a:r>
            <a:r>
              <a:rPr lang="tr-TR" sz="2400" dirty="0"/>
              <a:t> </a:t>
            </a:r>
            <a:endParaRPr lang="en-US" sz="2400" dirty="0"/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130000"/>
              <a:buFont typeface="Arial" pitchFamily="34" charset="0"/>
              <a:buChar char="•"/>
            </a:pPr>
            <a:r>
              <a:rPr lang="tr-TR" sz="2400" dirty="0"/>
              <a:t>Gözlem maliyeti</a:t>
            </a:r>
            <a:endParaRPr lang="en-US" sz="2400" dirty="0"/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130000"/>
              <a:buFont typeface="Arial" pitchFamily="34" charset="0"/>
              <a:buChar char="•"/>
            </a:pPr>
            <a:r>
              <a:rPr lang="tr-TR" sz="2400" dirty="0"/>
              <a:t>Gereksiz transfer maliyeti</a:t>
            </a:r>
            <a:endParaRPr lang="en-US" sz="2400" dirty="0"/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130000"/>
              <a:buFont typeface="Arial" pitchFamily="34" charset="0"/>
              <a:buChar char="•"/>
            </a:pPr>
            <a:r>
              <a:rPr lang="tr-TR" sz="2400" dirty="0"/>
              <a:t>Tersiyer </a:t>
            </a:r>
            <a:r>
              <a:rPr lang="tr-TR" sz="2400"/>
              <a:t>merkezlerin </a:t>
            </a:r>
            <a:r>
              <a:rPr lang="tr-TR" sz="2400" smtClean="0"/>
              <a:t>kullanımı </a:t>
            </a:r>
            <a:r>
              <a:rPr lang="tr-TR" sz="2400" dirty="0"/>
              <a:t>ve yoğun bakım ünitelerinin gereksiz işgali</a:t>
            </a:r>
            <a:endParaRPr lang="en-US" sz="2400" dirty="0"/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130000"/>
              <a:buFont typeface="Arial" pitchFamily="34" charset="0"/>
              <a:buChar char="•"/>
            </a:pPr>
            <a:r>
              <a:rPr lang="tr-TR" sz="2400" dirty="0"/>
              <a:t>G</a:t>
            </a:r>
            <a:r>
              <a:rPr lang="tr-TR" sz="2400" dirty="0" smtClean="0"/>
              <a:t>ebe</a:t>
            </a:r>
            <a:r>
              <a:rPr lang="en-US" sz="2400" dirty="0"/>
              <a:t>/</a:t>
            </a:r>
            <a:r>
              <a:rPr lang="tr-TR" sz="2400" dirty="0"/>
              <a:t>aile’nin inandırılması</a:t>
            </a:r>
            <a:r>
              <a:rPr lang="en-US" sz="2400" dirty="0"/>
              <a:t>/</a:t>
            </a:r>
            <a:r>
              <a:rPr lang="tr-TR" sz="2400" dirty="0" smtClean="0"/>
              <a:t>rahatlamaları psikolojik rahatlık</a:t>
            </a:r>
            <a:endParaRPr lang="en-US" sz="2400" dirty="0"/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130000"/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30000"/>
              <a:buFont typeface="Arial" pitchFamily="34" charset="0"/>
              <a:buChar char="•"/>
            </a:pPr>
            <a:endParaRPr lang="en-US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19336" y="32048"/>
            <a:ext cx="8136904" cy="64633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sz="36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r>
              <a:rPr lang="tr-TR" sz="3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emptomatik olgularda</a:t>
            </a:r>
          </a:p>
          <a:p>
            <a:endParaRPr lang="tr-TR" sz="3600" b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tr-TR" sz="3600" b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tr-TR" sz="3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RDS’yi engellemek için 109 olguya KS tedavisi gerekir</a:t>
            </a:r>
          </a:p>
          <a:p>
            <a:endParaRPr lang="tr-TR" sz="36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tr-TR" sz="3600" b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tr-TR" sz="3600" b="1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tr-TR" sz="3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fFN (+) olgularda 1 RDS’yi önlemek için 17 olguya KS tedavisi gerekir</a:t>
            </a:r>
          </a:p>
          <a:p>
            <a:r>
              <a:rPr lang="tr-TR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                                   </a:t>
            </a:r>
          </a:p>
          <a:p>
            <a:endParaRPr lang="tr-T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tr-TR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                                        BMJ 2002- L.Bachmann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7452320" y="40050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200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39552" y="2068512"/>
            <a:ext cx="807085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 sz="2800" b="1" dirty="0" err="1">
                <a:solidFill>
                  <a:srgbClr val="33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Membran</a:t>
            </a:r>
            <a:r>
              <a:rPr lang="tr-TR" sz="2800" b="1" dirty="0">
                <a:solidFill>
                  <a:srgbClr val="33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tr-TR" sz="2800" b="1" dirty="0" err="1">
                <a:solidFill>
                  <a:srgbClr val="33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desidua</a:t>
            </a:r>
            <a:r>
              <a:rPr lang="tr-TR" sz="2800" b="1" dirty="0">
                <a:solidFill>
                  <a:srgbClr val="33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bütünlüğünde bozulma</a:t>
            </a:r>
          </a:p>
          <a:p>
            <a:pPr algn="ctr"/>
            <a:endParaRPr lang="tr-TR" sz="2800" b="1" dirty="0">
              <a:solidFill>
                <a:srgbClr val="3366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tr-TR" sz="2800" b="1" dirty="0" err="1">
                <a:solidFill>
                  <a:srgbClr val="33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Fibronektin</a:t>
            </a:r>
            <a:r>
              <a:rPr lang="tr-TR" sz="2800" b="1" dirty="0">
                <a:solidFill>
                  <a:srgbClr val="33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(+)</a:t>
            </a:r>
          </a:p>
          <a:p>
            <a:pPr algn="ctr"/>
            <a:endParaRPr lang="tr-TR" sz="2800" b="1" dirty="0">
              <a:solidFill>
                <a:srgbClr val="3366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tr-TR" sz="2800" b="1" dirty="0">
                <a:solidFill>
                  <a:srgbClr val="33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TVUSG</a:t>
            </a:r>
          </a:p>
          <a:p>
            <a:pPr algn="ctr"/>
            <a:endParaRPr lang="tr-TR" sz="2800" b="1" dirty="0">
              <a:solidFill>
                <a:srgbClr val="3366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tr-TR" sz="2800" b="1" dirty="0">
                <a:solidFill>
                  <a:srgbClr val="33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Kısa </a:t>
            </a:r>
            <a:r>
              <a:rPr lang="tr-TR" sz="2800" b="1" dirty="0" err="1">
                <a:solidFill>
                  <a:srgbClr val="33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serviks</a:t>
            </a:r>
            <a:endParaRPr lang="tr-TR" sz="2800" b="1" dirty="0">
              <a:solidFill>
                <a:srgbClr val="3366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tr-TR" sz="2800" b="1" dirty="0">
              <a:solidFill>
                <a:srgbClr val="3366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tr-TR" sz="2800" b="1" dirty="0">
              <a:solidFill>
                <a:srgbClr val="3366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tr-TR" sz="2800" b="1" dirty="0">
                <a:solidFill>
                  <a:srgbClr val="33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PRETERM EYLEM</a:t>
            </a:r>
          </a:p>
          <a:p>
            <a:pPr algn="ctr"/>
            <a:endParaRPr lang="en-US" sz="2800" b="1" dirty="0">
              <a:solidFill>
                <a:srgbClr val="3366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4419600" y="1828800"/>
            <a:ext cx="0" cy="3810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arrow" w="sm" len="sm"/>
          </a:ln>
          <a:effectLst/>
        </p:spPr>
        <p:txBody>
          <a:bodyPr wrap="none"/>
          <a:lstStyle/>
          <a:p>
            <a:endParaRPr lang="tr-TR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4419600" y="2667000"/>
            <a:ext cx="0" cy="3810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tr-TR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>
            <a:off x="4419600" y="3505200"/>
            <a:ext cx="0" cy="3810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tr-TR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4427538" y="4365625"/>
            <a:ext cx="0" cy="68580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tr-TR"/>
          </a:p>
        </p:txBody>
      </p:sp>
      <p:sp>
        <p:nvSpPr>
          <p:cNvPr id="10" name="9 Metin kutusu"/>
          <p:cNvSpPr txBox="1"/>
          <p:nvPr/>
        </p:nvSpPr>
        <p:spPr>
          <a:xfrm>
            <a:off x="1" y="357166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ACOG VE THE UNİTED STATES PREVENTİVE SERVİCE TASK FORCE</a:t>
            </a:r>
          </a:p>
          <a:p>
            <a:r>
              <a:rPr lang="tr-TR" sz="2000" b="1" dirty="0" err="1" smtClean="0"/>
              <a:t>Fibronektin</a:t>
            </a:r>
            <a:r>
              <a:rPr lang="tr-TR" sz="2000" b="1" dirty="0" smtClean="0"/>
              <a:t> ve </a:t>
            </a:r>
            <a:r>
              <a:rPr lang="tr-TR" sz="2000" b="1" dirty="0" err="1" smtClean="0"/>
              <a:t>TransServikalUltrasonografi</a:t>
            </a:r>
            <a:r>
              <a:rPr lang="tr-TR" sz="2000" b="1" dirty="0" smtClean="0"/>
              <a:t> bu iki belirteç bir arada</a:t>
            </a:r>
          </a:p>
          <a:p>
            <a:r>
              <a:rPr lang="tr-TR" sz="2000" b="1" dirty="0" smtClean="0"/>
              <a:t> kullanılmalıdır.</a:t>
            </a:r>
          </a:p>
          <a:p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5" grpId="0" animBg="1"/>
      <p:bldP spid="41996" grpId="0" animBg="1"/>
      <p:bldP spid="41997" grpId="0" animBg="1"/>
      <p:bldP spid="4199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304800"/>
            <a:ext cx="7793037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Ontario </a:t>
            </a:r>
            <a:r>
              <a:rPr lang="en-US" b="1" dirty="0" err="1" smtClean="0"/>
              <a:t>Strate</a:t>
            </a:r>
            <a:r>
              <a:rPr lang="tr-TR" b="1" dirty="0" err="1" smtClean="0"/>
              <a:t>jisi</a:t>
            </a:r>
            <a:endParaRPr lang="en-US" b="1" dirty="0" smtClean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450975"/>
            <a:ext cx="914400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/>
              <a:t> Fetal </a:t>
            </a:r>
            <a:r>
              <a:rPr lang="en-US" sz="2400" dirty="0" err="1"/>
              <a:t>Fibrone</a:t>
            </a:r>
            <a:r>
              <a:rPr lang="tr-TR" sz="2400" dirty="0"/>
              <a:t>k</a:t>
            </a:r>
            <a:r>
              <a:rPr lang="en-US" sz="2400" dirty="0"/>
              <a:t>tin </a:t>
            </a:r>
            <a:r>
              <a:rPr lang="en-US" sz="2400" dirty="0" err="1"/>
              <a:t>testin</a:t>
            </a:r>
            <a:r>
              <a:rPr lang="tr-TR" sz="2400" dirty="0" smtClean="0"/>
              <a:t>in kullanımı </a:t>
            </a:r>
            <a:endParaRPr lang="en-US" sz="2400" dirty="0"/>
          </a:p>
          <a:p>
            <a:pPr>
              <a:spcBef>
                <a:spcPct val="50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tr-TR" sz="2400" dirty="0"/>
              <a:t> </a:t>
            </a:r>
            <a:r>
              <a:rPr lang="tr-TR" sz="2400" dirty="0" smtClean="0"/>
              <a:t>Amacı; </a:t>
            </a:r>
            <a:endParaRPr lang="en-US" sz="2400" dirty="0"/>
          </a:p>
          <a:p>
            <a:pPr lvl="1">
              <a:spcBef>
                <a:spcPct val="50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tr-TR" sz="2000" dirty="0"/>
              <a:t>Erken doğum şüphesi ile gereksiz gebe sevki ve yatışını azaltmak</a:t>
            </a:r>
            <a:endParaRPr lang="en-US" sz="2000" dirty="0"/>
          </a:p>
          <a:p>
            <a:pPr lvl="1">
              <a:spcBef>
                <a:spcPct val="50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tr-TR" sz="2000" dirty="0" err="1"/>
              <a:t>Tersier</a:t>
            </a:r>
            <a:r>
              <a:rPr lang="tr-TR" sz="2000" dirty="0"/>
              <a:t> merkezlerin gereksiz işgalinin engellenmesi</a:t>
            </a:r>
            <a:endParaRPr lang="en-US" sz="2000" dirty="0"/>
          </a:p>
          <a:p>
            <a:pPr lvl="1">
              <a:spcBef>
                <a:spcPct val="50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tr-TR" sz="2000" dirty="0"/>
              <a:t>Ailelerin maddi ve manevi kayıplarının önlenmesi</a:t>
            </a:r>
            <a:endParaRPr lang="en-US" sz="2000" dirty="0"/>
          </a:p>
          <a:p>
            <a:pPr lvl="1">
              <a:spcBef>
                <a:spcPct val="50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tr-TR" sz="2000" dirty="0"/>
              <a:t>Dış merkezlerden gereksiz sevklerin ve yatak israfının önlenmesi</a:t>
            </a:r>
            <a:endParaRPr lang="en-US" sz="2000" dirty="0"/>
          </a:p>
          <a:p>
            <a:pPr lvl="1">
              <a:spcBef>
                <a:spcPct val="500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tr-TR" sz="2000" dirty="0"/>
              <a:t>Gerçek erken doğum tanısı olan gebelerin belirlenmesi ve tedavilerinin yapılması</a:t>
            </a:r>
            <a:endParaRPr lang="en-US" sz="2000" dirty="0"/>
          </a:p>
          <a:p>
            <a:pPr lvl="1">
              <a:spcBef>
                <a:spcPct val="50000"/>
              </a:spcBef>
              <a:buClr>
                <a:srgbClr val="FF0000"/>
              </a:buClr>
              <a:buSzPct val="55000"/>
              <a:buFont typeface="Arial" pitchFamily="34" charset="0"/>
              <a:buChar char="•"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28600"/>
            <a:ext cx="7793037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Ontario Guideline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14282" y="1571612"/>
            <a:ext cx="8763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1430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Öneriler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2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2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-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3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5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haftalarda erken doğum belirtileri olan gebelerin belirlenmesi, kriterlere uyan gebelere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fFN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test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inin uygulanması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kuru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spe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k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ulum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ile </a:t>
            </a:r>
            <a:r>
              <a:rPr kumimoji="0" lang="tr-T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vaginal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muayeneden önce </a:t>
            </a:r>
            <a:r>
              <a:rPr kumimoji="0" lang="tr-T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sürüntü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alınması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715375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Nova Scotia </a:t>
            </a:r>
            <a:r>
              <a:rPr lang="tr-T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Ç</a:t>
            </a:r>
            <a:r>
              <a:rPr lang="tr-T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alışma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r-T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Sonuçları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142984"/>
            <a:ext cx="8991600" cy="531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Erken doğum şüphesi olanlarda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Arial" pitchFamily="34" charset="0"/>
              </a:rPr>
              <a:t>ƒFN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Arial" pitchFamily="34" charset="0"/>
              </a:rPr>
              <a:t> test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Arial" pitchFamily="34" charset="0"/>
              </a:rPr>
              <a:t>inin negatif olması durumunda, doğumun 14 gün içerisinde gerçekleşmeyeceği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Arial" pitchFamily="34" charset="0"/>
              </a:rPr>
              <a:t>(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Arial" pitchFamily="34" charset="0"/>
              </a:rPr>
              <a:t>%98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Arial" pitchFamily="34" charset="0"/>
              </a:rPr>
              <a:t> -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Arial" pitchFamily="34" charset="0"/>
              </a:rPr>
              <a:t>99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Arial" pitchFamily="34" charset="0"/>
              </a:rPr>
              <a:t>)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Arial" pitchFamily="34" charset="0"/>
              </a:rPr>
              <a:t> doğrulukla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tr-TR" sz="24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Arial" pitchFamily="34" charset="0"/>
              </a:rPr>
              <a:t>ƒFN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Arial" pitchFamily="34" charset="0"/>
              </a:rPr>
              <a:t> test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Arial" pitchFamily="34" charset="0"/>
              </a:rPr>
              <a:t>i pozitif ise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Arial" pitchFamily="34" charset="0"/>
              </a:rPr>
              <a:t> 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Arial" pitchFamily="34" charset="0"/>
              </a:rPr>
              <a:t>erken doğum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7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cs typeface="Arial" pitchFamily="34" charset="0"/>
              </a:rPr>
              <a:t>		    - 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cs typeface="Arial" pitchFamily="34" charset="0"/>
              </a:rPr>
              <a:t>7 günden kısa       %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cs typeface="Arial" pitchFamily="34" charset="0"/>
              </a:rPr>
              <a:t>2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cs typeface="Arial" pitchFamily="34" charset="0"/>
              </a:rPr>
              <a:t>4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+mn-lt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Arial" pitchFamily="34" charset="0"/>
                <a:sym typeface="Symbol" pitchFamily="18" charset="2"/>
              </a:rPr>
              <a:t>			   - 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Arial" pitchFamily="34" charset="0"/>
                <a:sym typeface="Symbol" pitchFamily="18" charset="2"/>
              </a:rPr>
              <a:t>14 gün içinde        %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Arial" pitchFamily="34" charset="0"/>
                <a:sym typeface="Symbol" pitchFamily="18" charset="2"/>
              </a:rPr>
              <a:t>28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Arial" pitchFamily="34" charset="0"/>
                <a:sym typeface="Symbol" pitchFamily="18" charset="2"/>
              </a:rPr>
              <a:t>			   -  34 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Arial" pitchFamily="34" charset="0"/>
                <a:sym typeface="Symbol" pitchFamily="18" charset="2"/>
              </a:rPr>
              <a:t>hafta             % 30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+mn-lt"/>
              <a:ea typeface="+mn-ea"/>
              <a:cs typeface="Arial" pitchFamily="34" charset="0"/>
              <a:sym typeface="Symbol" pitchFamily="18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Arial" pitchFamily="34" charset="0"/>
                <a:sym typeface="Symbol" pitchFamily="18" charset="2"/>
              </a:rPr>
              <a:t>			   -  37 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Arial" pitchFamily="34" charset="0"/>
                <a:sym typeface="Symbol" pitchFamily="18" charset="2"/>
              </a:rPr>
              <a:t>hafta             % 48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+mn-lt"/>
              <a:ea typeface="+mn-ea"/>
              <a:cs typeface="Arial" pitchFamily="34" charset="0"/>
              <a:sym typeface="Symbol" pitchFamily="18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+mn-cs"/>
              </a:rPr>
              <a:t>Erken doğum şüphesi olan gebelerde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uLnTx/>
                <a:uFillTx/>
                <a:latin typeface="+mn-lt"/>
                <a:ea typeface="+mn-ea"/>
                <a:cs typeface="Arial" pitchFamily="34" charset="0"/>
              </a:rPr>
              <a:t>ƒFN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Arial" pitchFamily="34" charset="0"/>
              </a:rPr>
              <a:t>’in klinik kriterlere üstünlüğü var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+mn-lt"/>
                <a:ea typeface="+mn-ea"/>
                <a:cs typeface="Arial" pitchFamily="34" charset="0"/>
              </a:rPr>
              <a:t> </a:t>
            </a:r>
            <a:endParaRPr kumimoji="0" lang="tr-TR" sz="24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Blip>
                <a:blip r:embed="rId3"/>
              </a:buBlip>
              <a:defRPr/>
            </a:pPr>
            <a:r>
              <a:rPr lang="tr-TR" sz="2400" b="1" dirty="0" err="1" smtClean="0">
                <a:latin typeface="+mn-lt"/>
                <a:cs typeface="Times New Roman" pitchFamily="18" charset="0"/>
              </a:rPr>
              <a:t>Servikal</a:t>
            </a:r>
            <a:r>
              <a:rPr lang="tr-TR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tr-TR" sz="2400" b="1" dirty="0" err="1" smtClean="0">
                <a:latin typeface="+mn-lt"/>
                <a:cs typeface="Times New Roman" pitchFamily="18" charset="0"/>
              </a:rPr>
              <a:t>fFN</a:t>
            </a:r>
            <a:r>
              <a:rPr lang="tr-TR" sz="2400" b="1" dirty="0" smtClean="0">
                <a:latin typeface="+mn-lt"/>
                <a:cs typeface="Times New Roman" pitchFamily="18" charset="0"/>
              </a:rPr>
              <a:t> </a:t>
            </a:r>
            <a:r>
              <a:rPr lang="tr-TR" sz="2400" b="1" dirty="0" err="1" smtClean="0">
                <a:latin typeface="+mn-lt"/>
                <a:cs typeface="Times New Roman" pitchFamily="18" charset="0"/>
              </a:rPr>
              <a:t>preterm</a:t>
            </a:r>
            <a:r>
              <a:rPr lang="tr-TR" sz="2400" b="1" dirty="0" smtClean="0">
                <a:latin typeface="+mn-lt"/>
                <a:cs typeface="Times New Roman" pitchFamily="18" charset="0"/>
              </a:rPr>
              <a:t> doğum tahmininde en iyi biyokimyasal marker.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mj.com/highwire/filestream/423204/field_highwire_fragment_image_m/0/F8.medium.gif">
            <a:hlinkClick r:id="rId2" tooltip="Fig 8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802838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84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FNFowch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3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Semptomatik olgular &lt;3cm</a:t>
            </a:r>
          </a:p>
        </p:txBody>
      </p:sp>
      <p:sp>
        <p:nvSpPr>
          <p:cNvPr id="4099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hikaye ve muayene</a:t>
            </a:r>
          </a:p>
          <a:p>
            <a:r>
              <a:rPr lang="tr-TR" smtClean="0"/>
              <a:t>SB 3cm ve fFN(-) ise yatış gerekmez</a:t>
            </a:r>
          </a:p>
          <a:p>
            <a:r>
              <a:rPr lang="tr-TR" smtClean="0"/>
              <a:t>SB 1.5-3 cm fFN (-) ise yatış gerekmez</a:t>
            </a:r>
          </a:p>
          <a:p>
            <a:r>
              <a:rPr lang="tr-TR" smtClean="0"/>
              <a:t>SB &lt;1.5cm, fFN (+) yatış (tedavi </a:t>
            </a:r>
            <a:r>
              <a:rPr lang="tr-TR" smtClean="0">
                <a:sym typeface="Wingdings" pitchFamily="2" charset="2"/>
              </a:rPr>
              <a:t></a:t>
            </a:r>
            <a:r>
              <a:rPr lang="tr-TR" smtClean="0"/>
              <a:t>tersier merkeze sevk)</a:t>
            </a:r>
          </a:p>
        </p:txBody>
      </p:sp>
    </p:spTree>
    <p:extLst>
      <p:ext uri="{BB962C8B-B14F-4D97-AF65-F5344CB8AC3E}">
        <p14:creationId xmlns:p14="http://schemas.microsoft.com/office/powerpoint/2010/main" val="399559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Asemptomatik olgular (ED öykü)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mtClean="0"/>
              <a:t>Öykü ve fizik muayene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mtClean="0"/>
              <a:t>17 hidroksiprogesteron 250 mg im/hafta (16-20 haftalarda başlanır)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mtClean="0"/>
              <a:t>16-20 haftada TVUS SB ölçümü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mtClean="0"/>
              <a:t>SB 2.5 cm&gt;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mtClean="0"/>
              <a:t>22-24 haftalarda fFN test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mtClean="0"/>
              <a:t>Takipte SB kısalır veya fFN (+) olursa, progesteron, tokolitik tedavi, sevk, serklaj ??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tr-TR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89006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9144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smtClean="0"/>
              <a:t>Erken Doğum </a:t>
            </a:r>
            <a:r>
              <a:rPr lang="tr-TR" b="1" dirty="0" err="1" smtClean="0"/>
              <a:t>İnsidansı</a:t>
            </a:r>
            <a:endParaRPr lang="en-CA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1676400"/>
            <a:ext cx="8839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Tüm doğumların %8-10’u</a:t>
            </a:r>
            <a:r>
              <a:rPr kumimoji="0" lang="en-CA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37</a:t>
            </a: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haftadan önce gerçekleşir</a:t>
            </a:r>
            <a:r>
              <a:rPr kumimoji="0" lang="en-CA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CA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%7’si 32-36 haftalar arasında</a:t>
            </a:r>
            <a:endParaRPr kumimoji="0" lang="en-CA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</a:t>
            </a:r>
            <a:r>
              <a:rPr kumimoji="0" lang="en-CA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</a:t>
            </a: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en-CA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ise</a:t>
            </a:r>
            <a:r>
              <a:rPr kumimoji="0" lang="en-CA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32 </a:t>
            </a: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haftadan önce</a:t>
            </a:r>
            <a:endParaRPr kumimoji="0" lang="en-CA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tr-T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Tersiyer merkezlerde</a:t>
            </a:r>
            <a:r>
              <a:rPr kumimoji="0" lang="en-CA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%</a:t>
            </a:r>
            <a:r>
              <a:rPr kumimoji="0" lang="en-C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15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’i  </a:t>
            </a:r>
            <a:r>
              <a:rPr kumimoji="0" lang="en-C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37 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haftadan önce</a:t>
            </a:r>
            <a:endParaRPr kumimoji="0" lang="en-CA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%</a:t>
            </a:r>
            <a:r>
              <a:rPr kumimoji="0" lang="en-C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5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’i</a:t>
            </a:r>
            <a:r>
              <a:rPr kumimoji="0" lang="en-C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 32 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haftadan önce</a:t>
            </a:r>
            <a:endParaRPr kumimoji="0" lang="en-CA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2057400" marR="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CA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2057400" marR="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CA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2057400" marR="0" lvl="4" indent="-2286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CA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*Source: </a:t>
            </a:r>
            <a:r>
              <a:rPr kumimoji="0" lang="en-CA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Niday</a:t>
            </a:r>
            <a:r>
              <a:rPr kumimoji="0" lang="en-CA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</a:t>
            </a:r>
            <a:r>
              <a:rPr kumimoji="0" lang="en-CA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Perinatal</a:t>
            </a:r>
            <a:r>
              <a:rPr kumimoji="0" lang="en-CA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Database</a:t>
            </a:r>
          </a:p>
          <a:p>
            <a:pPr marL="2057400" marR="0" lvl="4" indent="-2286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CA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2057400" marR="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CA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Sonuç </a:t>
            </a:r>
          </a:p>
        </p:txBody>
      </p:sp>
      <p:sp>
        <p:nvSpPr>
          <p:cNvPr id="3075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Erken doğum öngörüsünde en önemli faktör  daha önce ED doğum öyküsü olması</a:t>
            </a:r>
          </a:p>
          <a:p>
            <a:endParaRPr lang="tr-TR" smtClean="0"/>
          </a:p>
          <a:p>
            <a:r>
              <a:rPr lang="tr-TR" smtClean="0"/>
              <a:t>ED Prediksiyonu en iyi TVUS- servikal uzunluk ve fFN tesbiti ile yapılır</a:t>
            </a:r>
          </a:p>
        </p:txBody>
      </p:sp>
    </p:spTree>
    <p:extLst>
      <p:ext uri="{BB962C8B-B14F-4D97-AF65-F5344CB8AC3E}">
        <p14:creationId xmlns:p14="http://schemas.microsoft.com/office/powerpoint/2010/main" val="52695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1060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smtClean="0"/>
              <a:t>Sonuç </a:t>
            </a:r>
            <a:endParaRPr lang="en-CA" b="1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1000" y="1196752"/>
            <a:ext cx="8763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tr-T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fFN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erken doğum tanı ve yönetiminde faydalı bir testtir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Erken doğum nedeni ile hastaneye yatış ve tersiyer </a:t>
            </a:r>
            <a:r>
              <a:rPr kumimoji="0" lang="tr-TR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merkezlere sevk</a:t>
            </a:r>
            <a:r>
              <a:rPr kumimoji="0" lang="tr-TR" sz="2400" b="1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azalır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Sevk ve hastane yatışı ile ilgili maliyetleri azaltır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Gereksiz </a:t>
            </a:r>
            <a:r>
              <a:rPr kumimoji="0" lang="tr-T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Tokoliz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 </a:t>
            </a:r>
            <a:r>
              <a:rPr kumimoji="0" lang="tr-T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kortikostreoid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tedavisini azalır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Hastalara ve </a:t>
            </a:r>
            <a:r>
              <a:rPr kumimoji="0" lang="tr-TR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ailelere doktorlara güven 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sağlar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Tersiyer merkezlerdeki </a:t>
            </a:r>
            <a:r>
              <a:rPr kumimoji="0" lang="tr-T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maternal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 </a:t>
            </a:r>
            <a:r>
              <a:rPr kumimoji="0" lang="tr-T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antenatal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yatakların ve kaynakların israfını engeller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Tersiyer merkezlerde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(&lt;32 weeks)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haftadan önce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r-T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olan doğumların azalmasını sağlar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CA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CA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7620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5400" b="1" dirty="0" smtClean="0"/>
              <a:t>Teşekkürler </a:t>
            </a:r>
            <a:endParaRPr lang="en-US" sz="54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7016"/>
            <a:ext cx="9144000" cy="443081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8639175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smtClean="0"/>
              <a:t>Erken Doğum</a:t>
            </a:r>
            <a:r>
              <a:rPr lang="en-US" b="1" dirty="0" smtClean="0"/>
              <a:t> (37 </a:t>
            </a:r>
            <a:r>
              <a:rPr lang="tr-TR" b="1" dirty="0" smtClean="0"/>
              <a:t>hafta&lt;</a:t>
            </a:r>
            <a:r>
              <a:rPr lang="en-US" b="1" dirty="0" smtClean="0"/>
              <a:t>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42844" y="857232"/>
            <a:ext cx="8610600" cy="46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tr-TR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5 gebeden biri erken doğum belirtileri gösterir</a:t>
            </a:r>
            <a:endParaRPr kumimoji="0" lang="en-US" alt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tr-TR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Doğumların %3-4’ü 34 haftadan önce gerçekleşir</a:t>
            </a:r>
            <a:endParaRPr kumimoji="0" lang="en-US" alt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tr-TR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Ancak erken doğum için yüksek riskli olduğu düşünülen gebelerin %70’i </a:t>
            </a:r>
            <a:r>
              <a:rPr kumimoji="0" lang="tr-TR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termde</a:t>
            </a:r>
            <a:r>
              <a:rPr kumimoji="0" lang="tr-TR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doğurur</a:t>
            </a:r>
            <a:endParaRPr kumimoji="0" lang="en-US" alt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tr-TR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Erken doğum öngörüsü 3cm den az </a:t>
            </a:r>
            <a:r>
              <a:rPr kumimoji="0" lang="tr-TR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dilate</a:t>
            </a:r>
            <a:r>
              <a:rPr kumimoji="0" lang="tr-TR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hastaların ancak %50’sinde mümkündür</a:t>
            </a:r>
            <a:endParaRPr kumimoji="0" lang="en-US" alt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7"/>
          <p:cNvSpPr txBox="1">
            <a:spLocks noChangeArrowheads="1"/>
          </p:cNvSpPr>
          <p:nvPr/>
        </p:nvSpPr>
        <p:spPr bwMode="auto">
          <a:xfrm>
            <a:off x="1285852" y="142852"/>
            <a:ext cx="617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4400" dirty="0">
                <a:solidFill>
                  <a:srgbClr val="FF0000"/>
                </a:solidFill>
              </a:rPr>
              <a:t>Erken Doğum</a:t>
            </a:r>
            <a:endParaRPr lang="en-CA" sz="4400" dirty="0">
              <a:solidFill>
                <a:srgbClr val="FF0000"/>
              </a:solidFill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1285852" y="1000108"/>
            <a:ext cx="6400800" cy="457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Risk altındaki gebeleri nasıl belirleyebiliriz?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gray">
          <a:xfrm>
            <a:off x="1357290" y="1500174"/>
            <a:ext cx="5759450" cy="2159000"/>
          </a:xfrm>
          <a:prstGeom prst="upArrow">
            <a:avLst>
              <a:gd name="adj1" fmla="val 57296"/>
              <a:gd name="adj2" fmla="val 6279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33333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838200" y="3733800"/>
            <a:ext cx="1562100" cy="1587500"/>
            <a:chOff x="559" y="2544"/>
            <a:chExt cx="953" cy="952"/>
          </a:xfrm>
        </p:grpSpPr>
        <p:grpSp>
          <p:nvGrpSpPr>
            <p:cNvPr id="15" name="Group 6"/>
            <p:cNvGrpSpPr>
              <a:grpSpLocks/>
            </p:cNvGrpSpPr>
            <p:nvPr/>
          </p:nvGrpSpPr>
          <p:grpSpPr bwMode="auto">
            <a:xfrm>
              <a:off x="559" y="2544"/>
              <a:ext cx="953" cy="952"/>
              <a:chOff x="2200" y="1570"/>
              <a:chExt cx="1496" cy="1496"/>
            </a:xfrm>
          </p:grpSpPr>
          <p:sp>
            <p:nvSpPr>
              <p:cNvPr id="17" name="Oval 7"/>
              <p:cNvSpPr>
                <a:spLocks noChangeArrowheads="1"/>
              </p:cNvSpPr>
              <p:nvPr/>
            </p:nvSpPr>
            <p:spPr bwMode="gray">
              <a:xfrm>
                <a:off x="2200" y="1570"/>
                <a:ext cx="1496" cy="1496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gamma/>
                      <a:tint val="0"/>
                      <a:invGamma/>
                    </a:schemeClr>
                  </a:gs>
                  <a:gs pos="50000">
                    <a:schemeClr val="tx2"/>
                  </a:gs>
                  <a:gs pos="100000">
                    <a:schemeClr val="tx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" name="Oval 8"/>
              <p:cNvSpPr>
                <a:spLocks noChangeArrowheads="1"/>
              </p:cNvSpPr>
              <p:nvPr/>
            </p:nvSpPr>
            <p:spPr bwMode="gray">
              <a:xfrm>
                <a:off x="2200" y="1570"/>
                <a:ext cx="1496" cy="1496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gamma/>
                      <a:tint val="54118"/>
                      <a:invGamma/>
                    </a:schemeClr>
                  </a:gs>
                  <a:gs pos="100000">
                    <a:schemeClr val="tx2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" name="Oval 9"/>
              <p:cNvSpPr>
                <a:spLocks noChangeArrowheads="1"/>
              </p:cNvSpPr>
              <p:nvPr/>
            </p:nvSpPr>
            <p:spPr bwMode="gray">
              <a:xfrm>
                <a:off x="2297" y="1669"/>
                <a:ext cx="1301" cy="1299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gamma/>
                      <a:shade val="54118"/>
                      <a:invGamma/>
                    </a:schemeClr>
                  </a:gs>
                  <a:gs pos="50000">
                    <a:schemeClr val="tx2"/>
                  </a:gs>
                  <a:gs pos="100000">
                    <a:schemeClr val="tx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" name="Oval 10"/>
              <p:cNvSpPr>
                <a:spLocks noChangeArrowheads="1"/>
              </p:cNvSpPr>
              <p:nvPr/>
            </p:nvSpPr>
            <p:spPr bwMode="gray">
              <a:xfrm>
                <a:off x="2297" y="1669"/>
                <a:ext cx="1301" cy="1299"/>
              </a:xfrm>
              <a:prstGeom prst="ellipse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" name="Oval 11"/>
              <p:cNvSpPr>
                <a:spLocks noChangeArrowheads="1"/>
              </p:cNvSpPr>
              <p:nvPr/>
            </p:nvSpPr>
            <p:spPr bwMode="gray">
              <a:xfrm>
                <a:off x="2363" y="2089"/>
                <a:ext cx="1171" cy="453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gamma/>
                      <a:shade val="46275"/>
                      <a:invGamma/>
                    </a:schemeClr>
                  </a:gs>
                  <a:gs pos="100000">
                    <a:schemeClr val="tx2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lang="en-CA">
                  <a:latin typeface="Arial" charset="0"/>
                </a:endParaRPr>
              </a:p>
            </p:txBody>
          </p:sp>
        </p:grp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641" y="2784"/>
              <a:ext cx="754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</a:rPr>
                <a:t>Risk </a:t>
              </a:r>
            </a:p>
            <a:p>
              <a:pPr algn="ctr"/>
              <a:r>
                <a:rPr lang="en-US" b="1">
                  <a:solidFill>
                    <a:schemeClr val="bg1"/>
                  </a:solidFill>
                </a:rPr>
                <a:t>Fa</a:t>
              </a:r>
              <a:r>
                <a:rPr lang="tr-TR" b="1">
                  <a:solidFill>
                    <a:schemeClr val="bg1"/>
                  </a:solidFill>
                </a:rPr>
                <a:t>ktörleri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  <p:sp>
        <p:nvSpPr>
          <p:cNvPr id="22" name="Rectangle 28"/>
          <p:cNvSpPr>
            <a:spLocks noChangeArrowheads="1"/>
          </p:cNvSpPr>
          <p:nvPr/>
        </p:nvSpPr>
        <p:spPr bwMode="auto">
          <a:xfrm>
            <a:off x="2813003" y="4210210"/>
            <a:ext cx="1456515" cy="92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Fetal</a:t>
            </a:r>
          </a:p>
          <a:p>
            <a:pPr algn="ctr"/>
            <a:r>
              <a:rPr lang="en-US" b="1" dirty="0" err="1">
                <a:solidFill>
                  <a:schemeClr val="bg1"/>
                </a:solidFill>
              </a:rPr>
              <a:t>Fibrone</a:t>
            </a:r>
            <a:r>
              <a:rPr lang="tr-TR" b="1" dirty="0">
                <a:solidFill>
                  <a:schemeClr val="bg1"/>
                </a:solidFill>
              </a:rPr>
              <a:t>k</a:t>
            </a:r>
            <a:r>
              <a:rPr lang="en-US" b="1" dirty="0">
                <a:solidFill>
                  <a:schemeClr val="bg1"/>
                </a:solidFill>
              </a:rPr>
              <a:t>tin</a:t>
            </a:r>
            <a:endParaRPr lang="tr-TR" b="1" dirty="0">
              <a:solidFill>
                <a:schemeClr val="bg1"/>
              </a:solidFill>
            </a:endParaRPr>
          </a:p>
          <a:p>
            <a:pPr algn="ctr"/>
            <a:r>
              <a:rPr lang="tr-TR" b="1" dirty="0" err="1">
                <a:solidFill>
                  <a:schemeClr val="bg1"/>
                </a:solidFill>
              </a:rPr>
              <a:t>fFN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2667000" y="3810000"/>
            <a:ext cx="1676400" cy="1587500"/>
            <a:chOff x="1693" y="2544"/>
            <a:chExt cx="953" cy="952"/>
          </a:xfrm>
        </p:grpSpPr>
        <p:grpSp>
          <p:nvGrpSpPr>
            <p:cNvPr id="24" name="Group 22"/>
            <p:cNvGrpSpPr>
              <a:grpSpLocks/>
            </p:cNvGrpSpPr>
            <p:nvPr/>
          </p:nvGrpSpPr>
          <p:grpSpPr bwMode="auto">
            <a:xfrm>
              <a:off x="1693" y="2544"/>
              <a:ext cx="953" cy="952"/>
              <a:chOff x="2200" y="1570"/>
              <a:chExt cx="1496" cy="1496"/>
            </a:xfrm>
          </p:grpSpPr>
          <p:sp>
            <p:nvSpPr>
              <p:cNvPr id="26" name="Oval 23"/>
              <p:cNvSpPr>
                <a:spLocks noChangeArrowheads="1"/>
              </p:cNvSpPr>
              <p:nvPr/>
            </p:nvSpPr>
            <p:spPr bwMode="gray">
              <a:xfrm>
                <a:off x="2200" y="1570"/>
                <a:ext cx="1496" cy="149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7" name="Oval 24"/>
              <p:cNvSpPr>
                <a:spLocks noChangeArrowheads="1"/>
              </p:cNvSpPr>
              <p:nvPr/>
            </p:nvSpPr>
            <p:spPr bwMode="gray">
              <a:xfrm>
                <a:off x="2200" y="1570"/>
                <a:ext cx="1496" cy="149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6980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8" name="Oval 25"/>
              <p:cNvSpPr>
                <a:spLocks noChangeArrowheads="1"/>
              </p:cNvSpPr>
              <p:nvPr/>
            </p:nvSpPr>
            <p:spPr bwMode="gray">
              <a:xfrm>
                <a:off x="2298" y="1669"/>
                <a:ext cx="1302" cy="129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9" name="Oval 26"/>
              <p:cNvSpPr>
                <a:spLocks noChangeArrowheads="1"/>
              </p:cNvSpPr>
              <p:nvPr/>
            </p:nvSpPr>
            <p:spPr bwMode="gray">
              <a:xfrm>
                <a:off x="2298" y="1669"/>
                <a:ext cx="1302" cy="129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0" name="Oval 27"/>
              <p:cNvSpPr>
                <a:spLocks noChangeArrowheads="1"/>
              </p:cNvSpPr>
              <p:nvPr/>
            </p:nvSpPr>
            <p:spPr bwMode="gray">
              <a:xfrm>
                <a:off x="2363" y="1733"/>
                <a:ext cx="1170" cy="117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25" name="Rectangle 28"/>
            <p:cNvSpPr>
              <a:spLocks noChangeArrowheads="1"/>
            </p:cNvSpPr>
            <p:nvPr/>
          </p:nvSpPr>
          <p:spPr bwMode="auto">
            <a:xfrm>
              <a:off x="1776" y="2784"/>
              <a:ext cx="828" cy="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Fetal</a:t>
              </a:r>
            </a:p>
            <a:p>
              <a:pPr algn="ctr"/>
              <a:r>
                <a:rPr lang="en-US" b="1" dirty="0" err="1">
                  <a:solidFill>
                    <a:schemeClr val="bg1"/>
                  </a:solidFill>
                </a:rPr>
                <a:t>Fibrone</a:t>
              </a:r>
              <a:r>
                <a:rPr lang="tr-TR" b="1" dirty="0">
                  <a:solidFill>
                    <a:schemeClr val="bg1"/>
                  </a:solidFill>
                </a:rPr>
                <a:t>k</a:t>
              </a:r>
              <a:r>
                <a:rPr lang="en-US" b="1" dirty="0">
                  <a:solidFill>
                    <a:schemeClr val="bg1"/>
                  </a:solidFill>
                </a:rPr>
                <a:t>tin</a:t>
              </a:r>
              <a:endParaRPr lang="tr-TR" b="1" dirty="0">
                <a:solidFill>
                  <a:schemeClr val="bg1"/>
                </a:solidFill>
              </a:endParaRPr>
            </a:p>
            <a:p>
              <a:pPr algn="ctr"/>
              <a:r>
                <a:rPr lang="tr-TR" b="1" dirty="0" err="1">
                  <a:solidFill>
                    <a:schemeClr val="bg1"/>
                  </a:solidFill>
                </a:rPr>
                <a:t>fFN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13"/>
          <p:cNvGrpSpPr>
            <a:grpSpLocks/>
          </p:cNvGrpSpPr>
          <p:nvPr/>
        </p:nvGrpSpPr>
        <p:grpSpPr bwMode="auto">
          <a:xfrm>
            <a:off x="4572000" y="3657600"/>
            <a:ext cx="1609725" cy="1663700"/>
            <a:chOff x="2826" y="2544"/>
            <a:chExt cx="953" cy="952"/>
          </a:xfrm>
        </p:grpSpPr>
        <p:grpSp>
          <p:nvGrpSpPr>
            <p:cNvPr id="32" name="Group 14"/>
            <p:cNvGrpSpPr>
              <a:grpSpLocks/>
            </p:cNvGrpSpPr>
            <p:nvPr/>
          </p:nvGrpSpPr>
          <p:grpSpPr bwMode="auto">
            <a:xfrm>
              <a:off x="2826" y="2544"/>
              <a:ext cx="953" cy="952"/>
              <a:chOff x="2200" y="1570"/>
              <a:chExt cx="1496" cy="1496"/>
            </a:xfrm>
          </p:grpSpPr>
          <p:sp>
            <p:nvSpPr>
              <p:cNvPr id="34" name="Oval 15"/>
              <p:cNvSpPr>
                <a:spLocks noChangeArrowheads="1"/>
              </p:cNvSpPr>
              <p:nvPr/>
            </p:nvSpPr>
            <p:spPr bwMode="gray">
              <a:xfrm>
                <a:off x="2200" y="1570"/>
                <a:ext cx="1496" cy="149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5" name="Oval 16"/>
              <p:cNvSpPr>
                <a:spLocks noChangeArrowheads="1"/>
              </p:cNvSpPr>
              <p:nvPr/>
            </p:nvSpPr>
            <p:spPr bwMode="gray">
              <a:xfrm>
                <a:off x="2200" y="1570"/>
                <a:ext cx="1496" cy="1496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5725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6" name="Oval 17"/>
              <p:cNvSpPr>
                <a:spLocks noChangeArrowheads="1"/>
              </p:cNvSpPr>
              <p:nvPr/>
            </p:nvSpPr>
            <p:spPr bwMode="gray">
              <a:xfrm>
                <a:off x="2297" y="1668"/>
                <a:ext cx="1301" cy="129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54118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7" name="Oval 18"/>
              <p:cNvSpPr>
                <a:spLocks noChangeArrowheads="1"/>
              </p:cNvSpPr>
              <p:nvPr/>
            </p:nvSpPr>
            <p:spPr bwMode="gray">
              <a:xfrm>
                <a:off x="2297" y="1668"/>
                <a:ext cx="1301" cy="1299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8" name="Oval 19"/>
              <p:cNvSpPr>
                <a:spLocks noChangeArrowheads="1"/>
              </p:cNvSpPr>
              <p:nvPr/>
            </p:nvSpPr>
            <p:spPr bwMode="gray">
              <a:xfrm>
                <a:off x="2362" y="1733"/>
                <a:ext cx="1171" cy="117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33" name="Rectangle 20"/>
            <p:cNvSpPr>
              <a:spLocks noChangeArrowheads="1"/>
            </p:cNvSpPr>
            <p:nvPr/>
          </p:nvSpPr>
          <p:spPr bwMode="auto">
            <a:xfrm>
              <a:off x="2936" y="2784"/>
              <a:ext cx="717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TV/US</a:t>
              </a:r>
            </a:p>
            <a:p>
              <a:pPr algn="ctr"/>
              <a:r>
                <a:rPr lang="tr-TR" b="1" dirty="0" err="1">
                  <a:solidFill>
                    <a:schemeClr val="bg1"/>
                  </a:solidFill>
                </a:rPr>
                <a:t>Serviks</a:t>
              </a:r>
              <a:r>
                <a:rPr lang="tr-TR" b="1" dirty="0">
                  <a:solidFill>
                    <a:schemeClr val="bg1"/>
                  </a:solidFill>
                </a:rPr>
                <a:t> </a:t>
              </a:r>
              <a:endParaRPr lang="en-US" b="1" dirty="0">
                <a:solidFill>
                  <a:schemeClr val="bg1"/>
                </a:solidFill>
              </a:endParaRPr>
            </a:p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uzunluğu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29"/>
          <p:cNvGrpSpPr>
            <a:grpSpLocks/>
          </p:cNvGrpSpPr>
          <p:nvPr/>
        </p:nvGrpSpPr>
        <p:grpSpPr bwMode="auto">
          <a:xfrm>
            <a:off x="6267450" y="3657600"/>
            <a:ext cx="1722438" cy="1663700"/>
            <a:chOff x="3972" y="2544"/>
            <a:chExt cx="1011" cy="952"/>
          </a:xfrm>
        </p:grpSpPr>
        <p:grpSp>
          <p:nvGrpSpPr>
            <p:cNvPr id="40" name="Group 30"/>
            <p:cNvGrpSpPr>
              <a:grpSpLocks/>
            </p:cNvGrpSpPr>
            <p:nvPr/>
          </p:nvGrpSpPr>
          <p:grpSpPr bwMode="auto">
            <a:xfrm>
              <a:off x="4005" y="2544"/>
              <a:ext cx="953" cy="952"/>
              <a:chOff x="2198" y="1570"/>
              <a:chExt cx="1496" cy="1496"/>
            </a:xfrm>
          </p:grpSpPr>
          <p:sp>
            <p:nvSpPr>
              <p:cNvPr id="42" name="Oval 31"/>
              <p:cNvSpPr>
                <a:spLocks noChangeArrowheads="1"/>
              </p:cNvSpPr>
              <p:nvPr/>
            </p:nvSpPr>
            <p:spPr bwMode="gray">
              <a:xfrm>
                <a:off x="2198" y="1570"/>
                <a:ext cx="1496" cy="1496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3" name="Oval 32"/>
              <p:cNvSpPr>
                <a:spLocks noChangeArrowheads="1"/>
              </p:cNvSpPr>
              <p:nvPr/>
            </p:nvSpPr>
            <p:spPr bwMode="gray">
              <a:xfrm>
                <a:off x="2198" y="1570"/>
                <a:ext cx="1496" cy="1496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tint val="66667"/>
                      <a:invGamma/>
                    </a:schemeClr>
                  </a:gs>
                  <a:gs pos="100000">
                    <a:schemeClr val="folHlink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4" name="Oval 33"/>
              <p:cNvSpPr>
                <a:spLocks noChangeArrowheads="1"/>
              </p:cNvSpPr>
              <p:nvPr/>
            </p:nvSpPr>
            <p:spPr bwMode="gray">
              <a:xfrm>
                <a:off x="2296" y="1668"/>
                <a:ext cx="1300" cy="129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54118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5" name="Oval 34"/>
              <p:cNvSpPr>
                <a:spLocks noChangeArrowheads="1"/>
              </p:cNvSpPr>
              <p:nvPr/>
            </p:nvSpPr>
            <p:spPr bwMode="gray">
              <a:xfrm>
                <a:off x="2296" y="1668"/>
                <a:ext cx="1300" cy="1299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6" name="Oval 35"/>
              <p:cNvSpPr>
                <a:spLocks noChangeArrowheads="1"/>
              </p:cNvSpPr>
              <p:nvPr/>
            </p:nvSpPr>
            <p:spPr bwMode="gray">
              <a:xfrm>
                <a:off x="2362" y="1733"/>
                <a:ext cx="1172" cy="1172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3972" y="2784"/>
              <a:ext cx="1011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tr-TR" b="1">
                  <a:solidFill>
                    <a:schemeClr val="bg1"/>
                  </a:solidFill>
                </a:rPr>
                <a:t>Erken doğum </a:t>
              </a:r>
            </a:p>
            <a:p>
              <a:pPr algn="ctr"/>
              <a:r>
                <a:rPr lang="tr-TR" b="1">
                  <a:solidFill>
                    <a:schemeClr val="bg1"/>
                  </a:solidFill>
                </a:rPr>
                <a:t>semptomları</a:t>
              </a:r>
              <a:endParaRPr lang="en-US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6360"/>
          </a:xfrm>
          <a:ln w="28575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tr-TR" dirty="0" smtClean="0"/>
              <a:t>Risk Faktörleri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251520" y="1196752"/>
            <a:ext cx="4244280" cy="5400600"/>
          </a:xfrm>
          <a:ln w="2857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2000" b="1" dirty="0" smtClean="0"/>
              <a:t>      </a:t>
            </a:r>
            <a:r>
              <a:rPr lang="tr-TR" sz="2000" b="1" dirty="0" err="1" smtClean="0"/>
              <a:t>Sosyobiyolojik</a:t>
            </a:r>
            <a:r>
              <a:rPr lang="tr-TR" sz="2000" b="1" dirty="0" smtClean="0"/>
              <a:t> değişkenler</a:t>
            </a:r>
          </a:p>
          <a:p>
            <a:pPr lvl="1">
              <a:buFont typeface="Wingdings" pitchFamily="2" charset="2"/>
              <a:buChar char="v"/>
            </a:pPr>
            <a:r>
              <a:rPr lang="tr-TR" sz="1700" dirty="0" smtClean="0"/>
              <a:t>Yaş &lt;17, &gt;35</a:t>
            </a:r>
          </a:p>
          <a:p>
            <a:pPr lvl="1">
              <a:buFont typeface="Wingdings" pitchFamily="2" charset="2"/>
              <a:buChar char="v"/>
            </a:pPr>
            <a:r>
              <a:rPr lang="tr-TR" sz="1700" dirty="0" smtClean="0"/>
              <a:t>Düşük VKİ ve gebelik öncesi kilo</a:t>
            </a:r>
          </a:p>
          <a:p>
            <a:pPr lvl="1">
              <a:buFont typeface="Wingdings" pitchFamily="2" charset="2"/>
              <a:buChar char="v"/>
            </a:pPr>
            <a:r>
              <a:rPr lang="tr-TR" sz="1700" dirty="0" smtClean="0"/>
              <a:t>Kötü beslenme</a:t>
            </a:r>
          </a:p>
          <a:p>
            <a:pPr lvl="1">
              <a:buFont typeface="Wingdings" pitchFamily="2" charset="2"/>
              <a:buChar char="v"/>
            </a:pPr>
            <a:r>
              <a:rPr lang="tr-TR" sz="1700" smtClean="0"/>
              <a:t> Eş durumu </a:t>
            </a:r>
            <a:endParaRPr lang="tr-TR" sz="1700" dirty="0" smtClean="0"/>
          </a:p>
          <a:p>
            <a:pPr lvl="1">
              <a:buFont typeface="Wingdings" pitchFamily="2" charset="2"/>
              <a:buChar char="v"/>
            </a:pPr>
            <a:r>
              <a:rPr lang="tr-TR" sz="1700" dirty="0" smtClean="0"/>
              <a:t>Düşük sosyoekonomik düzey</a:t>
            </a:r>
          </a:p>
          <a:p>
            <a:pPr lvl="1">
              <a:buFont typeface="Wingdings" pitchFamily="2" charset="2"/>
              <a:buChar char="v"/>
            </a:pPr>
            <a:r>
              <a:rPr lang="tr-TR" sz="1700" dirty="0" smtClean="0"/>
              <a:t>Düşük eğitim düzeyi</a:t>
            </a:r>
          </a:p>
          <a:p>
            <a:pPr lvl="1">
              <a:buFont typeface="Wingdings" pitchFamily="2" charset="2"/>
              <a:buChar char="v"/>
            </a:pPr>
            <a:r>
              <a:rPr lang="tr-TR" sz="1700" dirty="0" smtClean="0"/>
              <a:t>Sigara</a:t>
            </a:r>
          </a:p>
          <a:p>
            <a:pPr lvl="1">
              <a:buFont typeface="Wingdings" pitchFamily="2" charset="2"/>
              <a:buChar char="v"/>
            </a:pPr>
            <a:r>
              <a:rPr lang="tr-TR" sz="1700" dirty="0" smtClean="0"/>
              <a:t>Alkol bağımlılığı</a:t>
            </a:r>
          </a:p>
          <a:p>
            <a:pPr lvl="1">
              <a:buFont typeface="Wingdings" pitchFamily="2" charset="2"/>
              <a:buChar char="v"/>
            </a:pPr>
            <a:r>
              <a:rPr lang="tr-TR" sz="1700" dirty="0" smtClean="0"/>
              <a:t>Yasadışı ilaç kullanımı</a:t>
            </a:r>
          </a:p>
          <a:p>
            <a:pPr lvl="1">
              <a:buFont typeface="Wingdings" pitchFamily="2" charset="2"/>
              <a:buChar char="v"/>
            </a:pPr>
            <a:r>
              <a:rPr lang="tr-TR" sz="1700" dirty="0" smtClean="0"/>
              <a:t>Sosyal faktörler</a:t>
            </a:r>
          </a:p>
          <a:p>
            <a:pPr lvl="1">
              <a:buFont typeface="Wingdings" pitchFamily="2" charset="2"/>
              <a:buChar char="v"/>
            </a:pPr>
            <a:r>
              <a:rPr lang="tr-TR" sz="1700" dirty="0" smtClean="0"/>
              <a:t>Çalışma koşulları</a:t>
            </a:r>
          </a:p>
          <a:p>
            <a:pPr marL="393192" lvl="1" indent="0">
              <a:buNone/>
            </a:pPr>
            <a:r>
              <a:rPr lang="tr-TR" sz="1800" b="1" dirty="0" err="1" smtClean="0"/>
              <a:t>Obstetrik</a:t>
            </a:r>
            <a:r>
              <a:rPr lang="tr-TR" sz="1800" b="1" dirty="0" smtClean="0"/>
              <a:t> ve </a:t>
            </a:r>
            <a:r>
              <a:rPr lang="tr-TR" sz="1800" b="1" dirty="0" err="1" smtClean="0"/>
              <a:t>Jineokolojik</a:t>
            </a:r>
            <a:r>
              <a:rPr lang="tr-TR" sz="1800" b="1" dirty="0" smtClean="0"/>
              <a:t> Öykü</a:t>
            </a:r>
          </a:p>
          <a:p>
            <a:pPr lvl="1">
              <a:buFont typeface="Wingdings" pitchFamily="2" charset="2"/>
              <a:buChar char="v"/>
            </a:pPr>
            <a:r>
              <a:rPr lang="tr-TR" sz="1700" dirty="0" err="1" smtClean="0">
                <a:solidFill>
                  <a:srgbClr val="FF0000"/>
                </a:solidFill>
              </a:rPr>
              <a:t>Preterm</a:t>
            </a:r>
            <a:r>
              <a:rPr lang="tr-TR" sz="1700" dirty="0" smtClean="0">
                <a:solidFill>
                  <a:srgbClr val="FF0000"/>
                </a:solidFill>
              </a:rPr>
              <a:t> doğum öyküsü (x2)</a:t>
            </a:r>
          </a:p>
          <a:p>
            <a:pPr lvl="1">
              <a:buFont typeface="Wingdings" pitchFamily="2" charset="2"/>
              <a:buChar char="v"/>
            </a:pPr>
            <a:r>
              <a:rPr lang="tr-TR" sz="1700" dirty="0" err="1" smtClean="0"/>
              <a:t>Multipl</a:t>
            </a:r>
            <a:r>
              <a:rPr lang="tr-TR" sz="1700" dirty="0" smtClean="0"/>
              <a:t> </a:t>
            </a:r>
            <a:r>
              <a:rPr lang="tr-TR" sz="1700" dirty="0" err="1" smtClean="0"/>
              <a:t>terapötik</a:t>
            </a:r>
            <a:r>
              <a:rPr lang="tr-TR" sz="1700" dirty="0" smtClean="0"/>
              <a:t> ve/veya </a:t>
            </a:r>
            <a:r>
              <a:rPr lang="tr-TR" sz="1700" dirty="0" err="1" smtClean="0"/>
              <a:t>spontan</a:t>
            </a:r>
            <a:r>
              <a:rPr lang="tr-TR" sz="1700" dirty="0" smtClean="0"/>
              <a:t> </a:t>
            </a:r>
            <a:r>
              <a:rPr lang="tr-TR" sz="1700" dirty="0" err="1" smtClean="0"/>
              <a:t>abostus</a:t>
            </a:r>
            <a:endParaRPr lang="tr-TR" sz="1700" dirty="0" smtClean="0"/>
          </a:p>
          <a:p>
            <a:pPr lvl="1">
              <a:buFont typeface="Wingdings" pitchFamily="2" charset="2"/>
              <a:buChar char="v"/>
            </a:pPr>
            <a:r>
              <a:rPr lang="tr-TR" sz="1700" dirty="0" err="1" smtClean="0"/>
              <a:t>Uterin</a:t>
            </a:r>
            <a:r>
              <a:rPr lang="tr-TR" sz="1700" dirty="0" smtClean="0"/>
              <a:t> anomaliler</a:t>
            </a:r>
          </a:p>
          <a:p>
            <a:pPr lvl="1">
              <a:buFont typeface="Wingdings" pitchFamily="2" charset="2"/>
              <a:buChar char="v"/>
            </a:pPr>
            <a:r>
              <a:rPr lang="tr-TR" sz="1700" dirty="0" err="1" smtClean="0"/>
              <a:t>Servikal</a:t>
            </a:r>
            <a:r>
              <a:rPr lang="tr-TR" sz="1700" dirty="0" smtClean="0"/>
              <a:t> cerrahi</a:t>
            </a:r>
          </a:p>
          <a:p>
            <a:pPr lvl="1">
              <a:buFont typeface="Wingdings" pitchFamily="2" charset="2"/>
              <a:buChar char="v"/>
            </a:pPr>
            <a:endParaRPr lang="tr-TR" sz="1800" dirty="0" smtClean="0"/>
          </a:p>
          <a:p>
            <a:pPr lvl="1">
              <a:buFont typeface="Wingdings" pitchFamily="2" charset="2"/>
              <a:buChar char="v"/>
            </a:pPr>
            <a:endParaRPr lang="tr-TR" sz="1800" dirty="0" smtClean="0"/>
          </a:p>
          <a:p>
            <a:pPr lvl="1">
              <a:buFont typeface="Wingdings" pitchFamily="2" charset="2"/>
              <a:buChar char="v"/>
            </a:pPr>
            <a:endParaRPr lang="tr-TR" sz="1800" dirty="0" smtClean="0"/>
          </a:p>
          <a:p>
            <a:pPr marL="393192" lvl="1" indent="0">
              <a:buNone/>
            </a:pPr>
            <a:endParaRPr lang="tr-TR" sz="1800" dirty="0" smtClean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400600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000" b="1" dirty="0" smtClean="0"/>
              <a:t>Var olan gebelik özellikleri</a:t>
            </a:r>
          </a:p>
          <a:p>
            <a:pPr>
              <a:buFont typeface="Wingdings" pitchFamily="2" charset="2"/>
              <a:buChar char="v"/>
            </a:pPr>
            <a:r>
              <a:rPr lang="tr-TR" sz="1600" dirty="0" smtClean="0"/>
              <a:t>Kısa gebelik süresi (&lt;6 ay)</a:t>
            </a:r>
          </a:p>
          <a:p>
            <a:pPr>
              <a:buFont typeface="Wingdings" pitchFamily="2" charset="2"/>
              <a:buChar char="v"/>
            </a:pPr>
            <a:r>
              <a:rPr lang="tr-TR" sz="1600" dirty="0" smtClean="0"/>
              <a:t>ART gebelikleri</a:t>
            </a:r>
          </a:p>
          <a:p>
            <a:pPr>
              <a:buFont typeface="Wingdings" pitchFamily="2" charset="2"/>
              <a:buChar char="v"/>
            </a:pPr>
            <a:r>
              <a:rPr lang="tr-TR" sz="1600" dirty="0" smtClean="0"/>
              <a:t>Çoğul gebelik</a:t>
            </a:r>
          </a:p>
          <a:p>
            <a:pPr>
              <a:buFont typeface="Wingdings" pitchFamily="2" charset="2"/>
              <a:buChar char="v"/>
            </a:pPr>
            <a:r>
              <a:rPr lang="tr-TR" sz="1600" dirty="0" err="1" smtClean="0"/>
              <a:t>Fetal</a:t>
            </a:r>
            <a:r>
              <a:rPr lang="tr-TR" sz="1600" dirty="0" smtClean="0"/>
              <a:t> durumlar (yapısal anomaliler, </a:t>
            </a:r>
            <a:r>
              <a:rPr lang="tr-TR" sz="1600" dirty="0" err="1" smtClean="0"/>
              <a:t>koromozom</a:t>
            </a:r>
            <a:r>
              <a:rPr lang="tr-TR" sz="1600" dirty="0" smtClean="0"/>
              <a:t> anomaliler, İUGG)</a:t>
            </a:r>
          </a:p>
          <a:p>
            <a:pPr>
              <a:buFont typeface="Wingdings" pitchFamily="2" charset="2"/>
              <a:buChar char="v"/>
            </a:pPr>
            <a:r>
              <a:rPr lang="tr-TR" sz="1600" dirty="0" err="1" smtClean="0"/>
              <a:t>Antepartum</a:t>
            </a:r>
            <a:r>
              <a:rPr lang="tr-TR" sz="1600" dirty="0" smtClean="0"/>
              <a:t> kanama</a:t>
            </a:r>
          </a:p>
          <a:p>
            <a:pPr>
              <a:buFont typeface="Wingdings" pitchFamily="2" charset="2"/>
              <a:buChar char="v"/>
            </a:pPr>
            <a:r>
              <a:rPr lang="tr-TR" sz="1600" dirty="0" err="1" smtClean="0"/>
              <a:t>Amniyotik</a:t>
            </a:r>
            <a:r>
              <a:rPr lang="tr-TR" sz="1600" dirty="0" smtClean="0"/>
              <a:t> sıvı anomalileri-</a:t>
            </a:r>
            <a:r>
              <a:rPr lang="tr-TR" sz="1600" dirty="0" err="1" smtClean="0"/>
              <a:t>polihidroamnios</a:t>
            </a:r>
            <a:r>
              <a:rPr lang="tr-TR" sz="1600" dirty="0" smtClean="0"/>
              <a:t>, </a:t>
            </a:r>
            <a:r>
              <a:rPr lang="tr-TR" sz="1600" dirty="0" err="1" smtClean="0"/>
              <a:t>oligohidroamnios</a:t>
            </a:r>
            <a:endParaRPr lang="tr-TR" sz="1600" dirty="0" smtClean="0"/>
          </a:p>
          <a:p>
            <a:pPr>
              <a:buFont typeface="Wingdings" pitchFamily="2" charset="2"/>
              <a:buChar char="v"/>
            </a:pPr>
            <a:r>
              <a:rPr lang="tr-TR" sz="1600" dirty="0" err="1" smtClean="0"/>
              <a:t>Maternal</a:t>
            </a:r>
            <a:r>
              <a:rPr lang="tr-TR" sz="1600" dirty="0" smtClean="0"/>
              <a:t> tıbbi durumlar (hipertansiyon, </a:t>
            </a:r>
            <a:r>
              <a:rPr lang="tr-TR" sz="1600" dirty="0" err="1" smtClean="0"/>
              <a:t>diabet</a:t>
            </a:r>
            <a:r>
              <a:rPr lang="tr-TR" sz="1600" dirty="0" smtClean="0"/>
              <a:t>, astım, </a:t>
            </a:r>
            <a:r>
              <a:rPr lang="tr-TR" sz="1600" dirty="0" err="1" smtClean="0"/>
              <a:t>tiroid</a:t>
            </a:r>
            <a:r>
              <a:rPr lang="tr-TR" sz="1600" dirty="0" smtClean="0"/>
              <a:t> hastalığı)</a:t>
            </a:r>
          </a:p>
          <a:p>
            <a:pPr>
              <a:buFont typeface="Wingdings" pitchFamily="2" charset="2"/>
              <a:buChar char="v"/>
            </a:pPr>
            <a:r>
              <a:rPr lang="tr-TR" sz="1600" dirty="0" smtClean="0"/>
              <a:t>Psikolojik faktörler</a:t>
            </a:r>
          </a:p>
          <a:p>
            <a:pPr>
              <a:buFont typeface="Wingdings" pitchFamily="2" charset="2"/>
              <a:buChar char="v"/>
            </a:pPr>
            <a:r>
              <a:rPr lang="tr-TR" sz="1600" dirty="0" smtClean="0"/>
              <a:t>Gebelik sırasındaki enfeksiyonlar</a:t>
            </a:r>
          </a:p>
          <a:p>
            <a:pPr>
              <a:buFont typeface="Wingdings" pitchFamily="2" charset="2"/>
              <a:buChar char="v"/>
            </a:pPr>
            <a:r>
              <a:rPr lang="tr-TR" sz="1600" dirty="0" smtClean="0"/>
              <a:t>Kısa </a:t>
            </a:r>
            <a:r>
              <a:rPr lang="tr-TR" sz="1600" dirty="0" err="1" smtClean="0"/>
              <a:t>servikal</a:t>
            </a:r>
            <a:r>
              <a:rPr lang="tr-TR" sz="1600" dirty="0" smtClean="0"/>
              <a:t> uzunluk</a:t>
            </a:r>
          </a:p>
          <a:p>
            <a:pPr>
              <a:buFont typeface="Wingdings" pitchFamily="2" charset="2"/>
              <a:buChar char="v"/>
            </a:pPr>
            <a:r>
              <a:rPr lang="tr-TR" sz="1600" dirty="0" smtClean="0"/>
              <a:t>22 ile 34. hafta arasında pozitif </a:t>
            </a:r>
            <a:r>
              <a:rPr lang="tr-TR" sz="1600" dirty="0" err="1" smtClean="0"/>
              <a:t>fFN</a:t>
            </a:r>
            <a:endParaRPr lang="tr-TR" sz="1600" dirty="0" smtClean="0"/>
          </a:p>
          <a:p>
            <a:pPr>
              <a:buFont typeface="Wingdings" pitchFamily="2" charset="2"/>
              <a:buChar char="v"/>
            </a:pPr>
            <a:r>
              <a:rPr lang="tr-TR" sz="1600" dirty="0" err="1" smtClean="0"/>
              <a:t>Preterm</a:t>
            </a:r>
            <a:r>
              <a:rPr lang="tr-TR" sz="1600" dirty="0" smtClean="0"/>
              <a:t> </a:t>
            </a:r>
            <a:r>
              <a:rPr lang="tr-TR" sz="1600" dirty="0" err="1" smtClean="0"/>
              <a:t>kontraksiyonlar</a:t>
            </a:r>
            <a:endParaRPr lang="tr-TR" sz="1600" dirty="0" smtClean="0"/>
          </a:p>
          <a:p>
            <a:pPr>
              <a:buFont typeface="Wingdings" pitchFamily="2" charset="2"/>
              <a:buChar char="v"/>
            </a:pPr>
            <a:endParaRPr lang="tr-TR" sz="1800" dirty="0" smtClean="0"/>
          </a:p>
          <a:p>
            <a:pPr marL="0" indent="0">
              <a:buNone/>
            </a:pP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27044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1143000" y="228600"/>
            <a:ext cx="7391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4400" dirty="0">
                <a:solidFill>
                  <a:srgbClr val="FF0000"/>
                </a:solidFill>
              </a:rPr>
              <a:t>Önleme/Müdahale </a:t>
            </a:r>
            <a:endParaRPr lang="en-CA" sz="4400" dirty="0">
              <a:solidFill>
                <a:srgbClr val="FF0000"/>
              </a:solidFill>
            </a:endParaRPr>
          </a:p>
        </p:txBody>
      </p:sp>
      <p:grpSp>
        <p:nvGrpSpPr>
          <p:cNvPr id="9" name="Group 19"/>
          <p:cNvGrpSpPr>
            <a:grpSpLocks/>
          </p:cNvGrpSpPr>
          <p:nvPr/>
        </p:nvGrpSpPr>
        <p:grpSpPr bwMode="auto">
          <a:xfrm>
            <a:off x="1524000" y="1524000"/>
            <a:ext cx="1574800" cy="1371600"/>
            <a:chOff x="2496" y="864"/>
            <a:chExt cx="992" cy="864"/>
          </a:xfrm>
        </p:grpSpPr>
        <p:sp>
          <p:nvSpPr>
            <p:cNvPr id="10" name="Oval 20"/>
            <p:cNvSpPr>
              <a:spLocks noChangeArrowheads="1"/>
            </p:cNvSpPr>
            <p:nvPr/>
          </p:nvSpPr>
          <p:spPr bwMode="gray">
            <a:xfrm>
              <a:off x="2496" y="864"/>
              <a:ext cx="922" cy="864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algn="ctr"/>
              <a:endParaRPr lang="en-CA"/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gray">
            <a:xfrm>
              <a:off x="2544" y="1152"/>
              <a:ext cx="944" cy="233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chemeClr val="bg1"/>
                  </a:solidFill>
                  <a:latin typeface="Verdana" pitchFamily="34" charset="0"/>
                </a:rPr>
                <a:t>H</a:t>
              </a:r>
              <a:r>
                <a:rPr lang="tr-TR" b="1" dirty="0">
                  <a:solidFill>
                    <a:schemeClr val="bg1"/>
                  </a:solidFill>
                  <a:latin typeface="Verdana" pitchFamily="34" charset="0"/>
                </a:rPr>
                <a:t>i</a:t>
              </a:r>
              <a:r>
                <a:rPr lang="en-US" b="1" dirty="0" err="1">
                  <a:solidFill>
                    <a:schemeClr val="bg1"/>
                  </a:solidFill>
                  <a:latin typeface="Verdana" pitchFamily="34" charset="0"/>
                </a:rPr>
                <a:t>dra</a:t>
              </a:r>
              <a:r>
                <a:rPr lang="tr-TR" b="1" dirty="0" err="1">
                  <a:solidFill>
                    <a:schemeClr val="bg1"/>
                  </a:solidFill>
                  <a:latin typeface="Verdana" pitchFamily="34" charset="0"/>
                </a:rPr>
                <a:t>syon</a:t>
              </a:r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609600" y="2362200"/>
            <a:ext cx="1311275" cy="1371600"/>
            <a:chOff x="768" y="2112"/>
            <a:chExt cx="817" cy="864"/>
          </a:xfrm>
        </p:grpSpPr>
        <p:sp>
          <p:nvSpPr>
            <p:cNvPr id="15" name="Oval 5"/>
            <p:cNvSpPr>
              <a:spLocks noChangeArrowheads="1"/>
            </p:cNvSpPr>
            <p:nvPr/>
          </p:nvSpPr>
          <p:spPr bwMode="gray">
            <a:xfrm>
              <a:off x="768" y="2112"/>
              <a:ext cx="816" cy="86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algn="ctr"/>
              <a:endParaRPr lang="en-CA"/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gray">
            <a:xfrm>
              <a:off x="768" y="2400"/>
              <a:ext cx="81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bg1"/>
                  </a:solidFill>
                  <a:latin typeface="Verdana" pitchFamily="34" charset="0"/>
                </a:rPr>
                <a:t>To</a:t>
              </a:r>
              <a:r>
                <a:rPr lang="tr-TR" b="1">
                  <a:solidFill>
                    <a:schemeClr val="bg1"/>
                  </a:solidFill>
                  <a:latin typeface="Verdana" pitchFamily="34" charset="0"/>
                </a:rPr>
                <a:t>kolitik</a:t>
              </a:r>
              <a:endParaRPr lang="en-US" b="1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grpSp>
        <p:nvGrpSpPr>
          <p:cNvPr id="17" name="Group 10"/>
          <p:cNvGrpSpPr>
            <a:grpSpLocks/>
          </p:cNvGrpSpPr>
          <p:nvPr/>
        </p:nvGrpSpPr>
        <p:grpSpPr bwMode="auto">
          <a:xfrm>
            <a:off x="1981200" y="2362200"/>
            <a:ext cx="1600200" cy="1371600"/>
            <a:chOff x="1344" y="1536"/>
            <a:chExt cx="922" cy="864"/>
          </a:xfrm>
        </p:grpSpPr>
        <p:sp>
          <p:nvSpPr>
            <p:cNvPr id="18" name="Oval 11"/>
            <p:cNvSpPr>
              <a:spLocks noChangeArrowheads="1"/>
            </p:cNvSpPr>
            <p:nvPr/>
          </p:nvSpPr>
          <p:spPr bwMode="gray">
            <a:xfrm>
              <a:off x="1344" y="1536"/>
              <a:ext cx="922" cy="864"/>
            </a:xfrm>
            <a:prstGeom prst="ellipse">
              <a:avLst/>
            </a:prstGeom>
            <a:solidFill>
              <a:srgbClr val="CC99FF"/>
            </a:solidFill>
            <a:ln w="9525">
              <a:noFill/>
              <a:round/>
              <a:headEnd/>
              <a:tailEnd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algn="ctr"/>
              <a:endParaRPr lang="en-CA"/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gray">
            <a:xfrm>
              <a:off x="1515" y="1855"/>
              <a:ext cx="676" cy="212"/>
            </a:xfrm>
            <a:prstGeom prst="rect">
              <a:avLst/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tr-TR" sz="1600" b="1">
                  <a:solidFill>
                    <a:schemeClr val="bg1"/>
                  </a:solidFill>
                  <a:latin typeface="Verdana" pitchFamily="34" charset="0"/>
                </a:rPr>
                <a:t>istirahat</a:t>
              </a:r>
              <a:endParaRPr lang="en-US" sz="1600" b="1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grpSp>
        <p:nvGrpSpPr>
          <p:cNvPr id="20" name="Group 16"/>
          <p:cNvGrpSpPr>
            <a:grpSpLocks/>
          </p:cNvGrpSpPr>
          <p:nvPr/>
        </p:nvGrpSpPr>
        <p:grpSpPr bwMode="auto">
          <a:xfrm>
            <a:off x="228600" y="3581400"/>
            <a:ext cx="1601788" cy="1447800"/>
            <a:chOff x="768" y="1824"/>
            <a:chExt cx="998" cy="912"/>
          </a:xfrm>
        </p:grpSpPr>
        <p:sp>
          <p:nvSpPr>
            <p:cNvPr id="21" name="Oval 17"/>
            <p:cNvSpPr>
              <a:spLocks noChangeArrowheads="1"/>
            </p:cNvSpPr>
            <p:nvPr/>
          </p:nvSpPr>
          <p:spPr bwMode="gray">
            <a:xfrm>
              <a:off x="768" y="1824"/>
              <a:ext cx="912" cy="912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algn="ctr"/>
              <a:endParaRPr lang="en-CA"/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gray">
            <a:xfrm>
              <a:off x="815" y="2016"/>
              <a:ext cx="95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tr-TR" b="1">
                  <a:solidFill>
                    <a:schemeClr val="bg1"/>
                  </a:solidFill>
                  <a:latin typeface="Verdana" pitchFamily="34" charset="0"/>
                </a:rPr>
                <a:t>Sık</a:t>
              </a:r>
            </a:p>
            <a:p>
              <a:pPr eaLnBrk="0" hangingPunct="0"/>
              <a:r>
                <a:rPr lang="tr-TR" b="1" smtClean="0">
                  <a:solidFill>
                    <a:schemeClr val="bg1"/>
                  </a:solidFill>
                  <a:latin typeface="Verdana" pitchFamily="34" charset="0"/>
                </a:rPr>
                <a:t>kontrol</a:t>
              </a:r>
              <a:endParaRPr lang="en-US" b="1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grpSp>
        <p:nvGrpSpPr>
          <p:cNvPr id="23" name="Group 7"/>
          <p:cNvGrpSpPr>
            <a:grpSpLocks/>
          </p:cNvGrpSpPr>
          <p:nvPr/>
        </p:nvGrpSpPr>
        <p:grpSpPr bwMode="auto">
          <a:xfrm>
            <a:off x="1463675" y="3505200"/>
            <a:ext cx="1539875" cy="1295400"/>
            <a:chOff x="3120" y="1440"/>
            <a:chExt cx="960" cy="960"/>
          </a:xfrm>
        </p:grpSpPr>
        <p:sp>
          <p:nvSpPr>
            <p:cNvPr id="24" name="Oval 8"/>
            <p:cNvSpPr>
              <a:spLocks noChangeArrowheads="1"/>
            </p:cNvSpPr>
            <p:nvPr/>
          </p:nvSpPr>
          <p:spPr bwMode="gray">
            <a:xfrm>
              <a:off x="3120" y="1440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algn="ctr"/>
              <a:endParaRPr lang="en-CA"/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gray">
            <a:xfrm>
              <a:off x="3237" y="1571"/>
              <a:ext cx="1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tr-TR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1676400" y="3733800"/>
            <a:ext cx="1219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</a:rPr>
              <a:t>Yüksek risklilerin eğitimi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27" name="Group 13"/>
          <p:cNvGrpSpPr>
            <a:grpSpLocks/>
          </p:cNvGrpSpPr>
          <p:nvPr/>
        </p:nvGrpSpPr>
        <p:grpSpPr bwMode="auto">
          <a:xfrm>
            <a:off x="2819400" y="3505200"/>
            <a:ext cx="1903413" cy="1524000"/>
            <a:chOff x="3072" y="2496"/>
            <a:chExt cx="1061" cy="960"/>
          </a:xfrm>
        </p:grpSpPr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3072" y="2496"/>
              <a:ext cx="960" cy="960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algn="ctr"/>
              <a:endParaRPr lang="en-CA"/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gray">
            <a:xfrm>
              <a:off x="3114" y="2640"/>
              <a:ext cx="1019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tr-TR" sz="1600" b="1">
                  <a:solidFill>
                    <a:schemeClr val="bg1"/>
                  </a:solidFill>
                  <a:latin typeface="Verdana" pitchFamily="34" charset="0"/>
                </a:rPr>
                <a:t>Evde kontraksiyon takibi</a:t>
              </a:r>
              <a:endParaRPr lang="en-US" sz="1600" b="1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sp>
        <p:nvSpPr>
          <p:cNvPr id="30" name="Freeform 3"/>
          <p:cNvSpPr>
            <a:spLocks/>
          </p:cNvSpPr>
          <p:nvPr/>
        </p:nvSpPr>
        <p:spPr bwMode="auto">
          <a:xfrm flipH="1">
            <a:off x="857224" y="4714884"/>
            <a:ext cx="7315200" cy="1676400"/>
          </a:xfrm>
          <a:custGeom>
            <a:avLst/>
            <a:gdLst>
              <a:gd name="T0" fmla="*/ 2147483647 w 2573"/>
              <a:gd name="T1" fmla="*/ 2147483647 h 1241"/>
              <a:gd name="T2" fmla="*/ 2147483647 w 2573"/>
              <a:gd name="T3" fmla="*/ 2147483647 h 1241"/>
              <a:gd name="T4" fmla="*/ 2147483647 w 2573"/>
              <a:gd name="T5" fmla="*/ 2147483647 h 1241"/>
              <a:gd name="T6" fmla="*/ 2147483647 w 2573"/>
              <a:gd name="T7" fmla="*/ 2147483647 h 1241"/>
              <a:gd name="T8" fmla="*/ 2147483647 w 2573"/>
              <a:gd name="T9" fmla="*/ 2147483647 h 1241"/>
              <a:gd name="T10" fmla="*/ 2147483647 w 2573"/>
              <a:gd name="T11" fmla="*/ 2147483647 h 1241"/>
              <a:gd name="T12" fmla="*/ 2147483647 w 2573"/>
              <a:gd name="T13" fmla="*/ 2147483647 h 1241"/>
              <a:gd name="T14" fmla="*/ 2147483647 w 2573"/>
              <a:gd name="T15" fmla="*/ 2147483647 h 1241"/>
              <a:gd name="T16" fmla="*/ 2147483647 w 2573"/>
              <a:gd name="T17" fmla="*/ 2147483647 h 1241"/>
              <a:gd name="T18" fmla="*/ 2147483647 w 2573"/>
              <a:gd name="T19" fmla="*/ 2147483647 h 1241"/>
              <a:gd name="T20" fmla="*/ 2147483647 w 2573"/>
              <a:gd name="T21" fmla="*/ 2147483647 h 1241"/>
              <a:gd name="T22" fmla="*/ 2147483647 w 2573"/>
              <a:gd name="T23" fmla="*/ 2147483647 h 1241"/>
              <a:gd name="T24" fmla="*/ 2147483647 w 2573"/>
              <a:gd name="T25" fmla="*/ 2147483647 h 1241"/>
              <a:gd name="T26" fmla="*/ 2147483647 w 2573"/>
              <a:gd name="T27" fmla="*/ 2147483647 h 1241"/>
              <a:gd name="T28" fmla="*/ 2147483647 w 2573"/>
              <a:gd name="T29" fmla="*/ 2147483647 h 1241"/>
              <a:gd name="T30" fmla="*/ 2147483647 w 2573"/>
              <a:gd name="T31" fmla="*/ 2147483647 h 1241"/>
              <a:gd name="T32" fmla="*/ 2147483647 w 2573"/>
              <a:gd name="T33" fmla="*/ 2147483647 h 1241"/>
              <a:gd name="T34" fmla="*/ 2147483647 w 2573"/>
              <a:gd name="T35" fmla="*/ 2147483647 h 1241"/>
              <a:gd name="T36" fmla="*/ 2147483647 w 2573"/>
              <a:gd name="T37" fmla="*/ 2147483647 h 1241"/>
              <a:gd name="T38" fmla="*/ 2147483647 w 2573"/>
              <a:gd name="T39" fmla="*/ 2147483647 h 1241"/>
              <a:gd name="T40" fmla="*/ 2147483647 w 2573"/>
              <a:gd name="T41" fmla="*/ 2147483647 h 1241"/>
              <a:gd name="T42" fmla="*/ 2147483647 w 2573"/>
              <a:gd name="T43" fmla="*/ 2147483647 h 1241"/>
              <a:gd name="T44" fmla="*/ 2147483647 w 2573"/>
              <a:gd name="T45" fmla="*/ 2147483647 h 1241"/>
              <a:gd name="T46" fmla="*/ 2147483647 w 2573"/>
              <a:gd name="T47" fmla="*/ 2147483647 h 1241"/>
              <a:gd name="T48" fmla="*/ 2147483647 w 2573"/>
              <a:gd name="T49" fmla="*/ 2147483647 h 1241"/>
              <a:gd name="T50" fmla="*/ 2147483647 w 2573"/>
              <a:gd name="T51" fmla="*/ 2147483647 h 1241"/>
              <a:gd name="T52" fmla="*/ 2147483647 w 2573"/>
              <a:gd name="T53" fmla="*/ 2147483647 h 1241"/>
              <a:gd name="T54" fmla="*/ 2147483647 w 2573"/>
              <a:gd name="T55" fmla="*/ 2147483647 h 1241"/>
              <a:gd name="T56" fmla="*/ 2147483647 w 2573"/>
              <a:gd name="T57" fmla="*/ 2147483647 h 1241"/>
              <a:gd name="T58" fmla="*/ 2147483647 w 2573"/>
              <a:gd name="T59" fmla="*/ 2147483647 h 1241"/>
              <a:gd name="T60" fmla="*/ 2147483647 w 2573"/>
              <a:gd name="T61" fmla="*/ 2147483647 h 1241"/>
              <a:gd name="T62" fmla="*/ 2147483647 w 2573"/>
              <a:gd name="T63" fmla="*/ 2147483647 h 1241"/>
              <a:gd name="T64" fmla="*/ 2147483647 w 2573"/>
              <a:gd name="T65" fmla="*/ 2147483647 h 1241"/>
              <a:gd name="T66" fmla="*/ 2147483647 w 2573"/>
              <a:gd name="T67" fmla="*/ 2147483647 h 1241"/>
              <a:gd name="T68" fmla="*/ 2147483647 w 2573"/>
              <a:gd name="T69" fmla="*/ 2147483647 h 1241"/>
              <a:gd name="T70" fmla="*/ 2147483647 w 2573"/>
              <a:gd name="T71" fmla="*/ 2147483647 h 1241"/>
              <a:gd name="T72" fmla="*/ 2147483647 w 2573"/>
              <a:gd name="T73" fmla="*/ 2147483647 h 1241"/>
              <a:gd name="T74" fmla="*/ 2147483647 w 2573"/>
              <a:gd name="T75" fmla="*/ 2147483647 h 1241"/>
              <a:gd name="T76" fmla="*/ 2147483647 w 2573"/>
              <a:gd name="T77" fmla="*/ 2147483647 h 1241"/>
              <a:gd name="T78" fmla="*/ 2147483647 w 2573"/>
              <a:gd name="T79" fmla="*/ 2147483647 h 1241"/>
              <a:gd name="T80" fmla="*/ 2147483647 w 2573"/>
              <a:gd name="T81" fmla="*/ 2147483647 h 1241"/>
              <a:gd name="T82" fmla="*/ 2147483647 w 2573"/>
              <a:gd name="T83" fmla="*/ 2147483647 h 1241"/>
              <a:gd name="T84" fmla="*/ 2147483647 w 2573"/>
              <a:gd name="T85" fmla="*/ 2147483647 h 1241"/>
              <a:gd name="T86" fmla="*/ 2147483647 w 2573"/>
              <a:gd name="T87" fmla="*/ 2147483647 h 1241"/>
              <a:gd name="T88" fmla="*/ 2147483647 w 2573"/>
              <a:gd name="T89" fmla="*/ 2147483647 h 1241"/>
              <a:gd name="T90" fmla="*/ 2147483647 w 2573"/>
              <a:gd name="T91" fmla="*/ 2147483647 h 1241"/>
              <a:gd name="T92" fmla="*/ 2147483647 w 2573"/>
              <a:gd name="T93" fmla="*/ 2147483647 h 1241"/>
              <a:gd name="T94" fmla="*/ 2147483647 w 2573"/>
              <a:gd name="T95" fmla="*/ 2147483647 h 1241"/>
              <a:gd name="T96" fmla="*/ 2147483647 w 2573"/>
              <a:gd name="T97" fmla="*/ 2147483647 h 1241"/>
              <a:gd name="T98" fmla="*/ 2147483647 w 2573"/>
              <a:gd name="T99" fmla="*/ 2147483647 h 1241"/>
              <a:gd name="T100" fmla="*/ 2147483647 w 2573"/>
              <a:gd name="T101" fmla="*/ 2147483647 h 1241"/>
              <a:gd name="T102" fmla="*/ 2147483647 w 2573"/>
              <a:gd name="T103" fmla="*/ 2147483647 h 1241"/>
              <a:gd name="T104" fmla="*/ 2147483647 w 2573"/>
              <a:gd name="T105" fmla="*/ 2147483647 h 1241"/>
              <a:gd name="T106" fmla="*/ 2147483647 w 2573"/>
              <a:gd name="T107" fmla="*/ 2147483647 h 1241"/>
              <a:gd name="T108" fmla="*/ 2147483647 w 2573"/>
              <a:gd name="T109" fmla="*/ 2147483647 h 1241"/>
              <a:gd name="T110" fmla="*/ 2147483647 w 2573"/>
              <a:gd name="T111" fmla="*/ 2147483647 h 1241"/>
              <a:gd name="T112" fmla="*/ 2147483647 w 2573"/>
              <a:gd name="T113" fmla="*/ 2147483647 h 1241"/>
              <a:gd name="T114" fmla="*/ 2147483647 w 2573"/>
              <a:gd name="T115" fmla="*/ 2147483647 h 1241"/>
              <a:gd name="T116" fmla="*/ 2147483647 w 2573"/>
              <a:gd name="T117" fmla="*/ 2147483647 h 1241"/>
              <a:gd name="T118" fmla="*/ 2147483647 w 2573"/>
              <a:gd name="T119" fmla="*/ 2147483647 h 124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573"/>
              <a:gd name="T181" fmla="*/ 0 h 1241"/>
              <a:gd name="T182" fmla="*/ 2573 w 2573"/>
              <a:gd name="T183" fmla="*/ 1241 h 124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573" h="1241">
                <a:moveTo>
                  <a:pt x="625" y="989"/>
                </a:moveTo>
                <a:lnTo>
                  <a:pt x="632" y="989"/>
                </a:lnTo>
                <a:lnTo>
                  <a:pt x="639" y="991"/>
                </a:lnTo>
                <a:lnTo>
                  <a:pt x="645" y="994"/>
                </a:lnTo>
                <a:lnTo>
                  <a:pt x="651" y="996"/>
                </a:lnTo>
                <a:lnTo>
                  <a:pt x="1109" y="705"/>
                </a:lnTo>
                <a:lnTo>
                  <a:pt x="1053" y="705"/>
                </a:lnTo>
                <a:lnTo>
                  <a:pt x="1054" y="682"/>
                </a:lnTo>
                <a:lnTo>
                  <a:pt x="1059" y="659"/>
                </a:lnTo>
                <a:lnTo>
                  <a:pt x="1064" y="638"/>
                </a:lnTo>
                <a:lnTo>
                  <a:pt x="1073" y="616"/>
                </a:lnTo>
                <a:lnTo>
                  <a:pt x="1083" y="596"/>
                </a:lnTo>
                <a:lnTo>
                  <a:pt x="1095" y="577"/>
                </a:lnTo>
                <a:lnTo>
                  <a:pt x="1107" y="560"/>
                </a:lnTo>
                <a:lnTo>
                  <a:pt x="1122" y="544"/>
                </a:lnTo>
                <a:lnTo>
                  <a:pt x="1139" y="530"/>
                </a:lnTo>
                <a:lnTo>
                  <a:pt x="1156" y="517"/>
                </a:lnTo>
                <a:lnTo>
                  <a:pt x="1175" y="505"/>
                </a:lnTo>
                <a:lnTo>
                  <a:pt x="1195" y="495"/>
                </a:lnTo>
                <a:lnTo>
                  <a:pt x="1217" y="488"/>
                </a:lnTo>
                <a:lnTo>
                  <a:pt x="1239" y="482"/>
                </a:lnTo>
                <a:lnTo>
                  <a:pt x="1262" y="479"/>
                </a:lnTo>
                <a:lnTo>
                  <a:pt x="1285" y="478"/>
                </a:lnTo>
                <a:lnTo>
                  <a:pt x="1302" y="478"/>
                </a:lnTo>
                <a:lnTo>
                  <a:pt x="1318" y="479"/>
                </a:lnTo>
                <a:lnTo>
                  <a:pt x="1334" y="482"/>
                </a:lnTo>
                <a:lnTo>
                  <a:pt x="1350" y="487"/>
                </a:lnTo>
                <a:lnTo>
                  <a:pt x="1364" y="491"/>
                </a:lnTo>
                <a:lnTo>
                  <a:pt x="1380" y="497"/>
                </a:lnTo>
                <a:lnTo>
                  <a:pt x="1393" y="504"/>
                </a:lnTo>
                <a:lnTo>
                  <a:pt x="1407" y="512"/>
                </a:lnTo>
                <a:lnTo>
                  <a:pt x="1901" y="198"/>
                </a:lnTo>
                <a:lnTo>
                  <a:pt x="1900" y="196"/>
                </a:lnTo>
                <a:lnTo>
                  <a:pt x="1900" y="193"/>
                </a:lnTo>
                <a:lnTo>
                  <a:pt x="1900" y="190"/>
                </a:lnTo>
                <a:lnTo>
                  <a:pt x="1900" y="187"/>
                </a:lnTo>
                <a:lnTo>
                  <a:pt x="1901" y="177"/>
                </a:lnTo>
                <a:lnTo>
                  <a:pt x="1904" y="168"/>
                </a:lnTo>
                <a:lnTo>
                  <a:pt x="1909" y="160"/>
                </a:lnTo>
                <a:lnTo>
                  <a:pt x="1914" y="152"/>
                </a:lnTo>
                <a:lnTo>
                  <a:pt x="1922" y="147"/>
                </a:lnTo>
                <a:lnTo>
                  <a:pt x="1929" y="142"/>
                </a:lnTo>
                <a:lnTo>
                  <a:pt x="1937" y="139"/>
                </a:lnTo>
                <a:lnTo>
                  <a:pt x="1947" y="138"/>
                </a:lnTo>
                <a:lnTo>
                  <a:pt x="1955" y="138"/>
                </a:lnTo>
                <a:lnTo>
                  <a:pt x="1962" y="139"/>
                </a:lnTo>
                <a:lnTo>
                  <a:pt x="1969" y="142"/>
                </a:lnTo>
                <a:lnTo>
                  <a:pt x="1975" y="147"/>
                </a:lnTo>
                <a:lnTo>
                  <a:pt x="1981" y="151"/>
                </a:lnTo>
                <a:lnTo>
                  <a:pt x="1985" y="155"/>
                </a:lnTo>
                <a:lnTo>
                  <a:pt x="1989" y="161"/>
                </a:lnTo>
                <a:lnTo>
                  <a:pt x="1994" y="168"/>
                </a:lnTo>
                <a:lnTo>
                  <a:pt x="2081" y="168"/>
                </a:lnTo>
                <a:lnTo>
                  <a:pt x="2074" y="160"/>
                </a:lnTo>
                <a:lnTo>
                  <a:pt x="2068" y="149"/>
                </a:lnTo>
                <a:lnTo>
                  <a:pt x="2064" y="139"/>
                </a:lnTo>
                <a:lnTo>
                  <a:pt x="2061" y="129"/>
                </a:lnTo>
                <a:lnTo>
                  <a:pt x="2035" y="128"/>
                </a:lnTo>
                <a:lnTo>
                  <a:pt x="2011" y="125"/>
                </a:lnTo>
                <a:lnTo>
                  <a:pt x="1988" y="122"/>
                </a:lnTo>
                <a:lnTo>
                  <a:pt x="1966" y="119"/>
                </a:lnTo>
                <a:lnTo>
                  <a:pt x="1945" y="116"/>
                </a:lnTo>
                <a:lnTo>
                  <a:pt x="1926" y="112"/>
                </a:lnTo>
                <a:lnTo>
                  <a:pt x="1907" y="109"/>
                </a:lnTo>
                <a:lnTo>
                  <a:pt x="1891" y="105"/>
                </a:lnTo>
                <a:lnTo>
                  <a:pt x="1875" y="101"/>
                </a:lnTo>
                <a:lnTo>
                  <a:pt x="1862" y="96"/>
                </a:lnTo>
                <a:lnTo>
                  <a:pt x="1851" y="92"/>
                </a:lnTo>
                <a:lnTo>
                  <a:pt x="1841" y="86"/>
                </a:lnTo>
                <a:lnTo>
                  <a:pt x="1834" y="82"/>
                </a:lnTo>
                <a:lnTo>
                  <a:pt x="1828" y="76"/>
                </a:lnTo>
                <a:lnTo>
                  <a:pt x="1825" y="72"/>
                </a:lnTo>
                <a:lnTo>
                  <a:pt x="1824" y="66"/>
                </a:lnTo>
                <a:lnTo>
                  <a:pt x="1825" y="59"/>
                </a:lnTo>
                <a:lnTo>
                  <a:pt x="1831" y="53"/>
                </a:lnTo>
                <a:lnTo>
                  <a:pt x="1841" y="46"/>
                </a:lnTo>
                <a:lnTo>
                  <a:pt x="1854" y="40"/>
                </a:lnTo>
                <a:lnTo>
                  <a:pt x="1870" y="34"/>
                </a:lnTo>
                <a:lnTo>
                  <a:pt x="1888" y="29"/>
                </a:lnTo>
                <a:lnTo>
                  <a:pt x="1910" y="24"/>
                </a:lnTo>
                <a:lnTo>
                  <a:pt x="1933" y="20"/>
                </a:lnTo>
                <a:lnTo>
                  <a:pt x="1960" y="16"/>
                </a:lnTo>
                <a:lnTo>
                  <a:pt x="1989" y="11"/>
                </a:lnTo>
                <a:lnTo>
                  <a:pt x="2019" y="8"/>
                </a:lnTo>
                <a:lnTo>
                  <a:pt x="2053" y="5"/>
                </a:lnTo>
                <a:lnTo>
                  <a:pt x="2087" y="3"/>
                </a:lnTo>
                <a:lnTo>
                  <a:pt x="2123" y="1"/>
                </a:lnTo>
                <a:lnTo>
                  <a:pt x="2161" y="0"/>
                </a:lnTo>
                <a:lnTo>
                  <a:pt x="2198" y="0"/>
                </a:lnTo>
                <a:lnTo>
                  <a:pt x="2237" y="0"/>
                </a:lnTo>
                <a:lnTo>
                  <a:pt x="2274" y="1"/>
                </a:lnTo>
                <a:lnTo>
                  <a:pt x="2309" y="3"/>
                </a:lnTo>
                <a:lnTo>
                  <a:pt x="2344" y="5"/>
                </a:lnTo>
                <a:lnTo>
                  <a:pt x="2377" y="8"/>
                </a:lnTo>
                <a:lnTo>
                  <a:pt x="2408" y="11"/>
                </a:lnTo>
                <a:lnTo>
                  <a:pt x="2437" y="16"/>
                </a:lnTo>
                <a:lnTo>
                  <a:pt x="2463" y="20"/>
                </a:lnTo>
                <a:lnTo>
                  <a:pt x="2488" y="24"/>
                </a:lnTo>
                <a:lnTo>
                  <a:pt x="2509" y="29"/>
                </a:lnTo>
                <a:lnTo>
                  <a:pt x="2528" y="34"/>
                </a:lnTo>
                <a:lnTo>
                  <a:pt x="2544" y="40"/>
                </a:lnTo>
                <a:lnTo>
                  <a:pt x="2555" y="46"/>
                </a:lnTo>
                <a:lnTo>
                  <a:pt x="2566" y="53"/>
                </a:lnTo>
                <a:lnTo>
                  <a:pt x="2571" y="59"/>
                </a:lnTo>
                <a:lnTo>
                  <a:pt x="2573" y="66"/>
                </a:lnTo>
                <a:lnTo>
                  <a:pt x="2571" y="72"/>
                </a:lnTo>
                <a:lnTo>
                  <a:pt x="2568" y="76"/>
                </a:lnTo>
                <a:lnTo>
                  <a:pt x="2563" y="82"/>
                </a:lnTo>
                <a:lnTo>
                  <a:pt x="2555" y="86"/>
                </a:lnTo>
                <a:lnTo>
                  <a:pt x="2545" y="92"/>
                </a:lnTo>
                <a:lnTo>
                  <a:pt x="2534" y="96"/>
                </a:lnTo>
                <a:lnTo>
                  <a:pt x="2521" y="101"/>
                </a:lnTo>
                <a:lnTo>
                  <a:pt x="2506" y="105"/>
                </a:lnTo>
                <a:lnTo>
                  <a:pt x="2491" y="109"/>
                </a:lnTo>
                <a:lnTo>
                  <a:pt x="2472" y="112"/>
                </a:lnTo>
                <a:lnTo>
                  <a:pt x="2453" y="116"/>
                </a:lnTo>
                <a:lnTo>
                  <a:pt x="2432" y="119"/>
                </a:lnTo>
                <a:lnTo>
                  <a:pt x="2410" y="122"/>
                </a:lnTo>
                <a:lnTo>
                  <a:pt x="2387" y="125"/>
                </a:lnTo>
                <a:lnTo>
                  <a:pt x="2362" y="128"/>
                </a:lnTo>
                <a:lnTo>
                  <a:pt x="2336" y="129"/>
                </a:lnTo>
                <a:lnTo>
                  <a:pt x="2331" y="147"/>
                </a:lnTo>
                <a:lnTo>
                  <a:pt x="2321" y="162"/>
                </a:lnTo>
                <a:lnTo>
                  <a:pt x="2308" y="175"/>
                </a:lnTo>
                <a:lnTo>
                  <a:pt x="2290" y="188"/>
                </a:lnTo>
                <a:lnTo>
                  <a:pt x="2270" y="198"/>
                </a:lnTo>
                <a:lnTo>
                  <a:pt x="2249" y="206"/>
                </a:lnTo>
                <a:lnTo>
                  <a:pt x="2224" y="211"/>
                </a:lnTo>
                <a:lnTo>
                  <a:pt x="2198" y="213"/>
                </a:lnTo>
                <a:lnTo>
                  <a:pt x="2188" y="213"/>
                </a:lnTo>
                <a:lnTo>
                  <a:pt x="2179" y="211"/>
                </a:lnTo>
                <a:lnTo>
                  <a:pt x="2169" y="210"/>
                </a:lnTo>
                <a:lnTo>
                  <a:pt x="2161" y="209"/>
                </a:lnTo>
                <a:lnTo>
                  <a:pt x="1991" y="209"/>
                </a:lnTo>
                <a:lnTo>
                  <a:pt x="1988" y="214"/>
                </a:lnTo>
                <a:lnTo>
                  <a:pt x="1983" y="219"/>
                </a:lnTo>
                <a:lnTo>
                  <a:pt x="1979" y="224"/>
                </a:lnTo>
                <a:lnTo>
                  <a:pt x="1973" y="227"/>
                </a:lnTo>
                <a:lnTo>
                  <a:pt x="1968" y="230"/>
                </a:lnTo>
                <a:lnTo>
                  <a:pt x="1960" y="233"/>
                </a:lnTo>
                <a:lnTo>
                  <a:pt x="1955" y="234"/>
                </a:lnTo>
                <a:lnTo>
                  <a:pt x="1947" y="234"/>
                </a:lnTo>
                <a:lnTo>
                  <a:pt x="1943" y="234"/>
                </a:lnTo>
                <a:lnTo>
                  <a:pt x="1940" y="234"/>
                </a:lnTo>
                <a:lnTo>
                  <a:pt x="1936" y="233"/>
                </a:lnTo>
                <a:lnTo>
                  <a:pt x="1932" y="232"/>
                </a:lnTo>
                <a:lnTo>
                  <a:pt x="1445" y="543"/>
                </a:lnTo>
                <a:lnTo>
                  <a:pt x="1460" y="559"/>
                </a:lnTo>
                <a:lnTo>
                  <a:pt x="1473" y="576"/>
                </a:lnTo>
                <a:lnTo>
                  <a:pt x="1485" y="595"/>
                </a:lnTo>
                <a:lnTo>
                  <a:pt x="1495" y="615"/>
                </a:lnTo>
                <a:lnTo>
                  <a:pt x="1504" y="636"/>
                </a:lnTo>
                <a:lnTo>
                  <a:pt x="1509" y="658"/>
                </a:lnTo>
                <a:lnTo>
                  <a:pt x="1514" y="681"/>
                </a:lnTo>
                <a:lnTo>
                  <a:pt x="1515" y="705"/>
                </a:lnTo>
                <a:lnTo>
                  <a:pt x="1335" y="705"/>
                </a:lnTo>
                <a:lnTo>
                  <a:pt x="1335" y="727"/>
                </a:lnTo>
                <a:lnTo>
                  <a:pt x="1354" y="727"/>
                </a:lnTo>
                <a:lnTo>
                  <a:pt x="1360" y="737"/>
                </a:lnTo>
                <a:lnTo>
                  <a:pt x="1364" y="749"/>
                </a:lnTo>
                <a:lnTo>
                  <a:pt x="1367" y="760"/>
                </a:lnTo>
                <a:lnTo>
                  <a:pt x="1368" y="772"/>
                </a:lnTo>
                <a:lnTo>
                  <a:pt x="1365" y="790"/>
                </a:lnTo>
                <a:lnTo>
                  <a:pt x="1360" y="808"/>
                </a:lnTo>
                <a:lnTo>
                  <a:pt x="1350" y="822"/>
                </a:lnTo>
                <a:lnTo>
                  <a:pt x="1335" y="837"/>
                </a:lnTo>
                <a:lnTo>
                  <a:pt x="1335" y="860"/>
                </a:lnTo>
                <a:lnTo>
                  <a:pt x="1352" y="864"/>
                </a:lnTo>
                <a:lnTo>
                  <a:pt x="1364" y="870"/>
                </a:lnTo>
                <a:lnTo>
                  <a:pt x="1373" y="875"/>
                </a:lnTo>
                <a:lnTo>
                  <a:pt x="1375" y="883"/>
                </a:lnTo>
                <a:lnTo>
                  <a:pt x="1373" y="888"/>
                </a:lnTo>
                <a:lnTo>
                  <a:pt x="1364" y="896"/>
                </a:lnTo>
                <a:lnTo>
                  <a:pt x="1352" y="901"/>
                </a:lnTo>
                <a:lnTo>
                  <a:pt x="1335" y="906"/>
                </a:lnTo>
                <a:lnTo>
                  <a:pt x="1335" y="924"/>
                </a:lnTo>
                <a:lnTo>
                  <a:pt x="1357" y="929"/>
                </a:lnTo>
                <a:lnTo>
                  <a:pt x="1378" y="933"/>
                </a:lnTo>
                <a:lnTo>
                  <a:pt x="1400" y="939"/>
                </a:lnTo>
                <a:lnTo>
                  <a:pt x="1420" y="946"/>
                </a:lnTo>
                <a:lnTo>
                  <a:pt x="1439" y="955"/>
                </a:lnTo>
                <a:lnTo>
                  <a:pt x="1458" y="965"/>
                </a:lnTo>
                <a:lnTo>
                  <a:pt x="1475" y="975"/>
                </a:lnTo>
                <a:lnTo>
                  <a:pt x="1492" y="986"/>
                </a:lnTo>
                <a:lnTo>
                  <a:pt x="1507" y="999"/>
                </a:lnTo>
                <a:lnTo>
                  <a:pt x="1521" y="1012"/>
                </a:lnTo>
                <a:lnTo>
                  <a:pt x="1535" y="1027"/>
                </a:lnTo>
                <a:lnTo>
                  <a:pt x="1547" y="1042"/>
                </a:lnTo>
                <a:lnTo>
                  <a:pt x="1558" y="1058"/>
                </a:lnTo>
                <a:lnTo>
                  <a:pt x="1567" y="1074"/>
                </a:lnTo>
                <a:lnTo>
                  <a:pt x="1576" y="1091"/>
                </a:lnTo>
                <a:lnTo>
                  <a:pt x="1583" y="1109"/>
                </a:lnTo>
                <a:lnTo>
                  <a:pt x="1596" y="1110"/>
                </a:lnTo>
                <a:lnTo>
                  <a:pt x="1607" y="1113"/>
                </a:lnTo>
                <a:lnTo>
                  <a:pt x="1616" y="1119"/>
                </a:lnTo>
                <a:lnTo>
                  <a:pt x="1622" y="1126"/>
                </a:lnTo>
                <a:lnTo>
                  <a:pt x="1625" y="1138"/>
                </a:lnTo>
                <a:lnTo>
                  <a:pt x="1622" y="1151"/>
                </a:lnTo>
                <a:lnTo>
                  <a:pt x="1616" y="1162"/>
                </a:lnTo>
                <a:lnTo>
                  <a:pt x="1605" y="1175"/>
                </a:lnTo>
                <a:lnTo>
                  <a:pt x="1602" y="1178"/>
                </a:lnTo>
                <a:lnTo>
                  <a:pt x="1597" y="1181"/>
                </a:lnTo>
                <a:lnTo>
                  <a:pt x="1592" y="1184"/>
                </a:lnTo>
                <a:lnTo>
                  <a:pt x="1586" y="1187"/>
                </a:lnTo>
                <a:lnTo>
                  <a:pt x="1584" y="1188"/>
                </a:lnTo>
                <a:lnTo>
                  <a:pt x="1583" y="1188"/>
                </a:lnTo>
                <a:lnTo>
                  <a:pt x="1581" y="1189"/>
                </a:lnTo>
                <a:lnTo>
                  <a:pt x="1580" y="1189"/>
                </a:lnTo>
                <a:lnTo>
                  <a:pt x="1579" y="1189"/>
                </a:lnTo>
                <a:lnTo>
                  <a:pt x="1577" y="1191"/>
                </a:lnTo>
                <a:lnTo>
                  <a:pt x="1564" y="1197"/>
                </a:lnTo>
                <a:lnTo>
                  <a:pt x="1550" y="1202"/>
                </a:lnTo>
                <a:lnTo>
                  <a:pt x="1535" y="1207"/>
                </a:lnTo>
                <a:lnTo>
                  <a:pt x="1520" y="1212"/>
                </a:lnTo>
                <a:lnTo>
                  <a:pt x="1504" y="1217"/>
                </a:lnTo>
                <a:lnTo>
                  <a:pt x="1486" y="1221"/>
                </a:lnTo>
                <a:lnTo>
                  <a:pt x="1469" y="1224"/>
                </a:lnTo>
                <a:lnTo>
                  <a:pt x="1450" y="1228"/>
                </a:lnTo>
                <a:lnTo>
                  <a:pt x="1432" y="1231"/>
                </a:lnTo>
                <a:lnTo>
                  <a:pt x="1413" y="1234"/>
                </a:lnTo>
                <a:lnTo>
                  <a:pt x="1393" y="1235"/>
                </a:lnTo>
                <a:lnTo>
                  <a:pt x="1373" y="1238"/>
                </a:lnTo>
                <a:lnTo>
                  <a:pt x="1351" y="1240"/>
                </a:lnTo>
                <a:lnTo>
                  <a:pt x="1329" y="1240"/>
                </a:lnTo>
                <a:lnTo>
                  <a:pt x="1308" y="1241"/>
                </a:lnTo>
                <a:lnTo>
                  <a:pt x="1286" y="1241"/>
                </a:lnTo>
                <a:lnTo>
                  <a:pt x="1265" y="1241"/>
                </a:lnTo>
                <a:lnTo>
                  <a:pt x="1241" y="1240"/>
                </a:lnTo>
                <a:lnTo>
                  <a:pt x="1220" y="1240"/>
                </a:lnTo>
                <a:lnTo>
                  <a:pt x="1198" y="1237"/>
                </a:lnTo>
                <a:lnTo>
                  <a:pt x="1178" y="1235"/>
                </a:lnTo>
                <a:lnTo>
                  <a:pt x="1158" y="1233"/>
                </a:lnTo>
                <a:lnTo>
                  <a:pt x="1138" y="1230"/>
                </a:lnTo>
                <a:lnTo>
                  <a:pt x="1119" y="1227"/>
                </a:lnTo>
                <a:lnTo>
                  <a:pt x="1099" y="1224"/>
                </a:lnTo>
                <a:lnTo>
                  <a:pt x="1082" y="1220"/>
                </a:lnTo>
                <a:lnTo>
                  <a:pt x="1064" y="1215"/>
                </a:lnTo>
                <a:lnTo>
                  <a:pt x="1047" y="1210"/>
                </a:lnTo>
                <a:lnTo>
                  <a:pt x="1031" y="1205"/>
                </a:lnTo>
                <a:lnTo>
                  <a:pt x="1017" y="1199"/>
                </a:lnTo>
                <a:lnTo>
                  <a:pt x="1002" y="1194"/>
                </a:lnTo>
                <a:lnTo>
                  <a:pt x="989" y="1188"/>
                </a:lnTo>
                <a:lnTo>
                  <a:pt x="986" y="1187"/>
                </a:lnTo>
                <a:lnTo>
                  <a:pt x="984" y="1185"/>
                </a:lnTo>
                <a:lnTo>
                  <a:pt x="982" y="1184"/>
                </a:lnTo>
                <a:lnTo>
                  <a:pt x="979" y="1182"/>
                </a:lnTo>
                <a:lnTo>
                  <a:pt x="962" y="1169"/>
                </a:lnTo>
                <a:lnTo>
                  <a:pt x="949" y="1155"/>
                </a:lnTo>
                <a:lnTo>
                  <a:pt x="943" y="1138"/>
                </a:lnTo>
                <a:lnTo>
                  <a:pt x="946" y="1123"/>
                </a:lnTo>
                <a:lnTo>
                  <a:pt x="949" y="1119"/>
                </a:lnTo>
                <a:lnTo>
                  <a:pt x="952" y="1115"/>
                </a:lnTo>
                <a:lnTo>
                  <a:pt x="958" y="1112"/>
                </a:lnTo>
                <a:lnTo>
                  <a:pt x="962" y="1109"/>
                </a:lnTo>
                <a:lnTo>
                  <a:pt x="969" y="1107"/>
                </a:lnTo>
                <a:lnTo>
                  <a:pt x="975" y="1107"/>
                </a:lnTo>
                <a:lnTo>
                  <a:pt x="984" y="1107"/>
                </a:lnTo>
                <a:lnTo>
                  <a:pt x="991" y="1107"/>
                </a:lnTo>
                <a:lnTo>
                  <a:pt x="998" y="1090"/>
                </a:lnTo>
                <a:lnTo>
                  <a:pt x="1007" y="1073"/>
                </a:lnTo>
                <a:lnTo>
                  <a:pt x="1015" y="1057"/>
                </a:lnTo>
                <a:lnTo>
                  <a:pt x="1027" y="1042"/>
                </a:lnTo>
                <a:lnTo>
                  <a:pt x="1038" y="1027"/>
                </a:lnTo>
                <a:lnTo>
                  <a:pt x="1051" y="1014"/>
                </a:lnTo>
                <a:lnTo>
                  <a:pt x="1066" y="1001"/>
                </a:lnTo>
                <a:lnTo>
                  <a:pt x="1082" y="988"/>
                </a:lnTo>
                <a:lnTo>
                  <a:pt x="1097" y="976"/>
                </a:lnTo>
                <a:lnTo>
                  <a:pt x="1115" y="966"/>
                </a:lnTo>
                <a:lnTo>
                  <a:pt x="1132" y="956"/>
                </a:lnTo>
                <a:lnTo>
                  <a:pt x="1151" y="949"/>
                </a:lnTo>
                <a:lnTo>
                  <a:pt x="1171" y="942"/>
                </a:lnTo>
                <a:lnTo>
                  <a:pt x="1191" y="934"/>
                </a:lnTo>
                <a:lnTo>
                  <a:pt x="1211" y="930"/>
                </a:lnTo>
                <a:lnTo>
                  <a:pt x="1233" y="926"/>
                </a:lnTo>
                <a:lnTo>
                  <a:pt x="1233" y="907"/>
                </a:lnTo>
                <a:lnTo>
                  <a:pt x="1223" y="904"/>
                </a:lnTo>
                <a:lnTo>
                  <a:pt x="1214" y="903"/>
                </a:lnTo>
                <a:lnTo>
                  <a:pt x="1207" y="900"/>
                </a:lnTo>
                <a:lnTo>
                  <a:pt x="1200" y="897"/>
                </a:lnTo>
                <a:lnTo>
                  <a:pt x="1194" y="893"/>
                </a:lnTo>
                <a:lnTo>
                  <a:pt x="1190" y="890"/>
                </a:lnTo>
                <a:lnTo>
                  <a:pt x="1188" y="887"/>
                </a:lnTo>
                <a:lnTo>
                  <a:pt x="1187" y="883"/>
                </a:lnTo>
                <a:lnTo>
                  <a:pt x="1188" y="878"/>
                </a:lnTo>
                <a:lnTo>
                  <a:pt x="1190" y="875"/>
                </a:lnTo>
                <a:lnTo>
                  <a:pt x="1194" y="873"/>
                </a:lnTo>
                <a:lnTo>
                  <a:pt x="1200" y="868"/>
                </a:lnTo>
                <a:lnTo>
                  <a:pt x="1207" y="865"/>
                </a:lnTo>
                <a:lnTo>
                  <a:pt x="1214" y="862"/>
                </a:lnTo>
                <a:lnTo>
                  <a:pt x="1223" y="861"/>
                </a:lnTo>
                <a:lnTo>
                  <a:pt x="1233" y="858"/>
                </a:lnTo>
                <a:lnTo>
                  <a:pt x="1233" y="841"/>
                </a:lnTo>
                <a:lnTo>
                  <a:pt x="1224" y="834"/>
                </a:lnTo>
                <a:lnTo>
                  <a:pt x="1216" y="826"/>
                </a:lnTo>
                <a:lnTo>
                  <a:pt x="1208" y="818"/>
                </a:lnTo>
                <a:lnTo>
                  <a:pt x="1201" y="809"/>
                </a:lnTo>
                <a:lnTo>
                  <a:pt x="1197" y="799"/>
                </a:lnTo>
                <a:lnTo>
                  <a:pt x="1192" y="790"/>
                </a:lnTo>
                <a:lnTo>
                  <a:pt x="1191" y="779"/>
                </a:lnTo>
                <a:lnTo>
                  <a:pt x="1190" y="769"/>
                </a:lnTo>
                <a:lnTo>
                  <a:pt x="1191" y="756"/>
                </a:lnTo>
                <a:lnTo>
                  <a:pt x="1194" y="744"/>
                </a:lnTo>
                <a:lnTo>
                  <a:pt x="1198" y="734"/>
                </a:lnTo>
                <a:lnTo>
                  <a:pt x="1204" y="724"/>
                </a:lnTo>
                <a:lnTo>
                  <a:pt x="1233" y="724"/>
                </a:lnTo>
                <a:lnTo>
                  <a:pt x="1233" y="705"/>
                </a:lnTo>
                <a:lnTo>
                  <a:pt x="1191" y="705"/>
                </a:lnTo>
                <a:lnTo>
                  <a:pt x="674" y="1035"/>
                </a:lnTo>
                <a:lnTo>
                  <a:pt x="674" y="1037"/>
                </a:lnTo>
                <a:lnTo>
                  <a:pt x="674" y="1038"/>
                </a:lnTo>
                <a:lnTo>
                  <a:pt x="672" y="1048"/>
                </a:lnTo>
                <a:lnTo>
                  <a:pt x="670" y="1057"/>
                </a:lnTo>
                <a:lnTo>
                  <a:pt x="665" y="1064"/>
                </a:lnTo>
                <a:lnTo>
                  <a:pt x="659" y="1071"/>
                </a:lnTo>
                <a:lnTo>
                  <a:pt x="652" y="1077"/>
                </a:lnTo>
                <a:lnTo>
                  <a:pt x="644" y="1081"/>
                </a:lnTo>
                <a:lnTo>
                  <a:pt x="635" y="1084"/>
                </a:lnTo>
                <a:lnTo>
                  <a:pt x="625" y="1086"/>
                </a:lnTo>
                <a:lnTo>
                  <a:pt x="618" y="1086"/>
                </a:lnTo>
                <a:lnTo>
                  <a:pt x="612" y="1084"/>
                </a:lnTo>
                <a:lnTo>
                  <a:pt x="605" y="1081"/>
                </a:lnTo>
                <a:lnTo>
                  <a:pt x="599" y="1078"/>
                </a:lnTo>
                <a:lnTo>
                  <a:pt x="595" y="1076"/>
                </a:lnTo>
                <a:lnTo>
                  <a:pt x="589" y="1070"/>
                </a:lnTo>
                <a:lnTo>
                  <a:pt x="585" y="1066"/>
                </a:lnTo>
                <a:lnTo>
                  <a:pt x="582" y="1060"/>
                </a:lnTo>
                <a:lnTo>
                  <a:pt x="413" y="1060"/>
                </a:lnTo>
                <a:lnTo>
                  <a:pt x="403" y="1061"/>
                </a:lnTo>
                <a:lnTo>
                  <a:pt x="394" y="1063"/>
                </a:lnTo>
                <a:lnTo>
                  <a:pt x="384" y="1064"/>
                </a:lnTo>
                <a:lnTo>
                  <a:pt x="374" y="1064"/>
                </a:lnTo>
                <a:lnTo>
                  <a:pt x="348" y="1063"/>
                </a:lnTo>
                <a:lnTo>
                  <a:pt x="324" y="1058"/>
                </a:lnTo>
                <a:lnTo>
                  <a:pt x="302" y="1050"/>
                </a:lnTo>
                <a:lnTo>
                  <a:pt x="282" y="1040"/>
                </a:lnTo>
                <a:lnTo>
                  <a:pt x="266" y="1028"/>
                </a:lnTo>
                <a:lnTo>
                  <a:pt x="252" y="1014"/>
                </a:lnTo>
                <a:lnTo>
                  <a:pt x="243" y="998"/>
                </a:lnTo>
                <a:lnTo>
                  <a:pt x="237" y="981"/>
                </a:lnTo>
                <a:lnTo>
                  <a:pt x="211" y="979"/>
                </a:lnTo>
                <a:lnTo>
                  <a:pt x="187" y="976"/>
                </a:lnTo>
                <a:lnTo>
                  <a:pt x="164" y="973"/>
                </a:lnTo>
                <a:lnTo>
                  <a:pt x="141" y="970"/>
                </a:lnTo>
                <a:lnTo>
                  <a:pt x="121" y="968"/>
                </a:lnTo>
                <a:lnTo>
                  <a:pt x="100" y="963"/>
                </a:lnTo>
                <a:lnTo>
                  <a:pt x="83" y="960"/>
                </a:lnTo>
                <a:lnTo>
                  <a:pt x="66" y="956"/>
                </a:lnTo>
                <a:lnTo>
                  <a:pt x="51" y="952"/>
                </a:lnTo>
                <a:lnTo>
                  <a:pt x="38" y="947"/>
                </a:lnTo>
                <a:lnTo>
                  <a:pt x="27" y="943"/>
                </a:lnTo>
                <a:lnTo>
                  <a:pt x="17" y="939"/>
                </a:lnTo>
                <a:lnTo>
                  <a:pt x="10" y="933"/>
                </a:lnTo>
                <a:lnTo>
                  <a:pt x="4" y="929"/>
                </a:lnTo>
                <a:lnTo>
                  <a:pt x="1" y="924"/>
                </a:lnTo>
                <a:lnTo>
                  <a:pt x="0" y="919"/>
                </a:lnTo>
                <a:lnTo>
                  <a:pt x="1" y="911"/>
                </a:lnTo>
                <a:lnTo>
                  <a:pt x="7" y="906"/>
                </a:lnTo>
                <a:lnTo>
                  <a:pt x="17" y="898"/>
                </a:lnTo>
                <a:lnTo>
                  <a:pt x="30" y="893"/>
                </a:lnTo>
                <a:lnTo>
                  <a:pt x="46" y="887"/>
                </a:lnTo>
                <a:lnTo>
                  <a:pt x="64" y="881"/>
                </a:lnTo>
                <a:lnTo>
                  <a:pt x="86" y="875"/>
                </a:lnTo>
                <a:lnTo>
                  <a:pt x="109" y="871"/>
                </a:lnTo>
                <a:lnTo>
                  <a:pt x="136" y="867"/>
                </a:lnTo>
                <a:lnTo>
                  <a:pt x="165" y="862"/>
                </a:lnTo>
                <a:lnTo>
                  <a:pt x="196" y="860"/>
                </a:lnTo>
                <a:lnTo>
                  <a:pt x="229" y="857"/>
                </a:lnTo>
                <a:lnTo>
                  <a:pt x="263" y="854"/>
                </a:lnTo>
                <a:lnTo>
                  <a:pt x="299" y="852"/>
                </a:lnTo>
                <a:lnTo>
                  <a:pt x="337" y="851"/>
                </a:lnTo>
                <a:lnTo>
                  <a:pt x="374" y="851"/>
                </a:lnTo>
                <a:lnTo>
                  <a:pt x="412" y="851"/>
                </a:lnTo>
                <a:lnTo>
                  <a:pt x="449" y="852"/>
                </a:lnTo>
                <a:lnTo>
                  <a:pt x="485" y="854"/>
                </a:lnTo>
                <a:lnTo>
                  <a:pt x="520" y="857"/>
                </a:lnTo>
                <a:lnTo>
                  <a:pt x="553" y="860"/>
                </a:lnTo>
                <a:lnTo>
                  <a:pt x="583" y="862"/>
                </a:lnTo>
                <a:lnTo>
                  <a:pt x="612" y="867"/>
                </a:lnTo>
                <a:lnTo>
                  <a:pt x="639" y="871"/>
                </a:lnTo>
                <a:lnTo>
                  <a:pt x="662" y="875"/>
                </a:lnTo>
                <a:lnTo>
                  <a:pt x="684" y="881"/>
                </a:lnTo>
                <a:lnTo>
                  <a:pt x="703" y="887"/>
                </a:lnTo>
                <a:lnTo>
                  <a:pt x="719" y="893"/>
                </a:lnTo>
                <a:lnTo>
                  <a:pt x="731" y="898"/>
                </a:lnTo>
                <a:lnTo>
                  <a:pt x="742" y="906"/>
                </a:lnTo>
                <a:lnTo>
                  <a:pt x="747" y="911"/>
                </a:lnTo>
                <a:lnTo>
                  <a:pt x="749" y="919"/>
                </a:lnTo>
                <a:lnTo>
                  <a:pt x="747" y="924"/>
                </a:lnTo>
                <a:lnTo>
                  <a:pt x="744" y="929"/>
                </a:lnTo>
                <a:lnTo>
                  <a:pt x="739" y="933"/>
                </a:lnTo>
                <a:lnTo>
                  <a:pt x="731" y="939"/>
                </a:lnTo>
                <a:lnTo>
                  <a:pt x="721" y="943"/>
                </a:lnTo>
                <a:lnTo>
                  <a:pt x="710" y="947"/>
                </a:lnTo>
                <a:lnTo>
                  <a:pt x="697" y="952"/>
                </a:lnTo>
                <a:lnTo>
                  <a:pt x="682" y="956"/>
                </a:lnTo>
                <a:lnTo>
                  <a:pt x="665" y="960"/>
                </a:lnTo>
                <a:lnTo>
                  <a:pt x="648" y="963"/>
                </a:lnTo>
                <a:lnTo>
                  <a:pt x="628" y="968"/>
                </a:lnTo>
                <a:lnTo>
                  <a:pt x="608" y="970"/>
                </a:lnTo>
                <a:lnTo>
                  <a:pt x="585" y="973"/>
                </a:lnTo>
                <a:lnTo>
                  <a:pt x="561" y="976"/>
                </a:lnTo>
                <a:lnTo>
                  <a:pt x="537" y="979"/>
                </a:lnTo>
                <a:lnTo>
                  <a:pt x="511" y="981"/>
                </a:lnTo>
                <a:lnTo>
                  <a:pt x="510" y="991"/>
                </a:lnTo>
                <a:lnTo>
                  <a:pt x="505" y="1001"/>
                </a:lnTo>
                <a:lnTo>
                  <a:pt x="500" y="1011"/>
                </a:lnTo>
                <a:lnTo>
                  <a:pt x="492" y="1019"/>
                </a:lnTo>
                <a:lnTo>
                  <a:pt x="580" y="1019"/>
                </a:lnTo>
                <a:lnTo>
                  <a:pt x="583" y="1012"/>
                </a:lnTo>
                <a:lnTo>
                  <a:pt x="587" y="1006"/>
                </a:lnTo>
                <a:lnTo>
                  <a:pt x="592" y="1002"/>
                </a:lnTo>
                <a:lnTo>
                  <a:pt x="597" y="998"/>
                </a:lnTo>
                <a:lnTo>
                  <a:pt x="603" y="994"/>
                </a:lnTo>
                <a:lnTo>
                  <a:pt x="610" y="991"/>
                </a:lnTo>
                <a:lnTo>
                  <a:pt x="618" y="989"/>
                </a:lnTo>
                <a:lnTo>
                  <a:pt x="625" y="989"/>
                </a:lnTo>
                <a:close/>
              </a:path>
            </a:pathLst>
          </a:custGeom>
          <a:solidFill>
            <a:srgbClr val="7B573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grpSp>
        <p:nvGrpSpPr>
          <p:cNvPr id="31" name="Group 22"/>
          <p:cNvGrpSpPr>
            <a:grpSpLocks/>
          </p:cNvGrpSpPr>
          <p:nvPr/>
        </p:nvGrpSpPr>
        <p:grpSpPr bwMode="auto">
          <a:xfrm>
            <a:off x="6248400" y="4343400"/>
            <a:ext cx="1752600" cy="1828800"/>
            <a:chOff x="3888" y="1152"/>
            <a:chExt cx="1104" cy="1152"/>
          </a:xfrm>
        </p:grpSpPr>
        <p:sp>
          <p:nvSpPr>
            <p:cNvPr id="32" name="Oval 23"/>
            <p:cNvSpPr>
              <a:spLocks noChangeArrowheads="1"/>
            </p:cNvSpPr>
            <p:nvPr/>
          </p:nvSpPr>
          <p:spPr bwMode="gray">
            <a:xfrm>
              <a:off x="3888" y="1152"/>
              <a:ext cx="1104" cy="1152"/>
            </a:xfrm>
            <a:prstGeom prst="ellipse">
              <a:avLst/>
            </a:prstGeom>
            <a:solidFill>
              <a:srgbClr val="339966"/>
            </a:solidFill>
            <a:ln w="9525">
              <a:noFill/>
              <a:round/>
              <a:headEnd/>
              <a:tailEnd/>
            </a:ln>
            <a:effectLst>
              <a:prstShdw prst="shdw12" dist="76200" dir="10800000">
                <a:srgbClr val="001D3A">
                  <a:alpha val="50000"/>
                </a:srgbClr>
              </a:prstShdw>
            </a:effectLst>
          </p:spPr>
          <p:txBody>
            <a:bodyPr wrap="none" anchor="ctr"/>
            <a:lstStyle/>
            <a:p>
              <a:pPr algn="ctr"/>
              <a:endParaRPr lang="en-CA"/>
            </a:p>
          </p:txBody>
        </p:sp>
        <p:sp>
          <p:nvSpPr>
            <p:cNvPr id="33" name="Text Box 24"/>
            <p:cNvSpPr txBox="1">
              <a:spLocks noChangeArrowheads="1"/>
            </p:cNvSpPr>
            <p:nvPr/>
          </p:nvSpPr>
          <p:spPr bwMode="gray">
            <a:xfrm>
              <a:off x="3956" y="1440"/>
              <a:ext cx="92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r-TR" b="1" dirty="0">
                  <a:solidFill>
                    <a:schemeClr val="bg1"/>
                  </a:solidFill>
                  <a:latin typeface="Verdana" pitchFamily="34" charset="0"/>
                </a:rPr>
                <a:t>Genel </a:t>
              </a:r>
            </a:p>
            <a:p>
              <a:pPr algn="ctr" eaLnBrk="0" hangingPunct="0"/>
              <a:r>
                <a:rPr lang="tr-TR" b="1" dirty="0">
                  <a:solidFill>
                    <a:schemeClr val="bg1"/>
                  </a:solidFill>
                  <a:latin typeface="Verdana" pitchFamily="34" charset="0"/>
                </a:rPr>
                <a:t>stratejiler</a:t>
              </a:r>
              <a:endParaRPr lang="en-US" b="1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952" y="1988840"/>
            <a:ext cx="8291512" cy="3816152"/>
          </a:xfrm>
          <a:ln w="28575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defRPr/>
            </a:pPr>
            <a:r>
              <a:rPr lang="tr-TR" sz="3600" dirty="0"/>
              <a:t>Riski yüksek </a:t>
            </a:r>
            <a:r>
              <a:rPr lang="tr-TR" sz="3600" dirty="0" smtClean="0"/>
              <a:t>olguları </a:t>
            </a:r>
            <a:r>
              <a:rPr lang="tr-TR" sz="3600" dirty="0"/>
              <a:t>saptamak ve </a:t>
            </a:r>
            <a:r>
              <a:rPr lang="tr-TR" sz="3600" dirty="0" err="1"/>
              <a:t>preterm</a:t>
            </a:r>
            <a:r>
              <a:rPr lang="tr-TR" sz="3600" dirty="0"/>
              <a:t> doğumu önlemek (</a:t>
            </a:r>
            <a:r>
              <a:rPr lang="tr-TR" sz="3600" dirty="0" err="1"/>
              <a:t>serklaj</a:t>
            </a:r>
            <a:r>
              <a:rPr lang="tr-TR" sz="3600" dirty="0"/>
              <a:t>, </a:t>
            </a:r>
            <a:r>
              <a:rPr lang="tr-TR" sz="3600" dirty="0" err="1"/>
              <a:t>progesteron</a:t>
            </a:r>
            <a:r>
              <a:rPr lang="tr-TR" sz="3600" dirty="0"/>
              <a:t>) </a:t>
            </a:r>
            <a:endParaRPr lang="tr-TR" sz="3600" dirty="0" smtClean="0"/>
          </a:p>
          <a:p>
            <a:pPr eaLnBrk="1" hangingPunct="1">
              <a:lnSpc>
                <a:spcPct val="150000"/>
              </a:lnSpc>
              <a:defRPr/>
            </a:pPr>
            <a:r>
              <a:rPr lang="tr-TR" sz="3600" dirty="0" smtClean="0"/>
              <a:t>Uygun birime yönlendirme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3600" dirty="0" err="1" smtClean="0"/>
              <a:t>Steroid</a:t>
            </a:r>
            <a:endParaRPr lang="tr-TR" sz="3600" dirty="0" smtClean="0"/>
          </a:p>
          <a:p>
            <a:pPr eaLnBrk="1" hangingPunct="1">
              <a:lnSpc>
                <a:spcPct val="150000"/>
              </a:lnSpc>
              <a:defRPr/>
            </a:pPr>
            <a:r>
              <a:rPr lang="tr-TR" sz="3600" dirty="0" err="1" smtClean="0"/>
              <a:t>Tokoliz</a:t>
            </a:r>
            <a:endParaRPr lang="tr-TR" sz="3600" dirty="0" smtClean="0"/>
          </a:p>
          <a:p>
            <a:pPr eaLnBrk="1" hangingPunct="1">
              <a:lnSpc>
                <a:spcPct val="150000"/>
              </a:lnSpc>
              <a:defRPr/>
            </a:pPr>
            <a:r>
              <a:rPr lang="tr-TR" sz="3600" dirty="0" smtClean="0"/>
              <a:t>Gereksiz hastaneye yatıştan kaçınma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66360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tr-TR" dirty="0" err="1"/>
              <a:t>Preterm</a:t>
            </a:r>
            <a:r>
              <a:rPr lang="tr-TR" dirty="0"/>
              <a:t> doğum eyleminde öngörü</a:t>
            </a:r>
          </a:p>
        </p:txBody>
      </p:sp>
    </p:spTree>
    <p:extLst>
      <p:ext uri="{BB962C8B-B14F-4D97-AF65-F5344CB8AC3E}">
        <p14:creationId xmlns:p14="http://schemas.microsoft.com/office/powerpoint/2010/main" val="113578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Bileşik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618</TotalTime>
  <Words>1534</Words>
  <Application>Microsoft Office PowerPoint</Application>
  <PresentationFormat>Ekran Gösterisi (4:3)</PresentationFormat>
  <Paragraphs>342</Paragraphs>
  <Slides>42</Slides>
  <Notes>25</Notes>
  <HiddenSlides>1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42</vt:i4>
      </vt:variant>
    </vt:vector>
  </HeadingPairs>
  <TitlesOfParts>
    <vt:vector size="44" baseType="lpstr">
      <vt:lpstr>Gündönümü</vt:lpstr>
      <vt:lpstr>Ofis Teması</vt:lpstr>
      <vt:lpstr>DR. MEHMET ULUDOĞAN ATAŞEHİR ŞİFA HASTANESİ PERİNATOLOJİ</vt:lpstr>
      <vt:lpstr>Erken Doğum</vt:lpstr>
      <vt:lpstr>Erken Doğum Artıyor</vt:lpstr>
      <vt:lpstr>Erken Doğum İnsidansı</vt:lpstr>
      <vt:lpstr>Erken Doğum (37 hafta&lt;)</vt:lpstr>
      <vt:lpstr>PowerPoint Sunusu</vt:lpstr>
      <vt:lpstr>Risk Faktörleri</vt:lpstr>
      <vt:lpstr>PowerPoint Sunusu</vt:lpstr>
      <vt:lpstr>Preterm doğum eyleminde öngörü</vt:lpstr>
      <vt:lpstr>PowerPoint Sunusu</vt:lpstr>
      <vt:lpstr>Risk faktörü skorlama sistemi </vt:lpstr>
      <vt:lpstr>Uterin aktivite monitörizasyonu</vt:lpstr>
      <vt:lpstr>Tükrük östriol düzeyi</vt:lpstr>
      <vt:lpstr>Bakteriyel vaginozis taraması</vt:lpstr>
      <vt:lpstr>Sonografik servikal uzunluk </vt:lpstr>
      <vt:lpstr>Yöntem</vt:lpstr>
      <vt:lpstr>Ölçüm hataları</vt:lpstr>
      <vt:lpstr>Amniyotik sıvıda tortu (sludge)</vt:lpstr>
      <vt:lpstr> Erken Doğum Öngörüsü-Fetal Fibronektin Testi</vt:lpstr>
      <vt:lpstr>Fetal Fibronektin ƒFN</vt:lpstr>
      <vt:lpstr> Fetal Fibronektin (ƒFN)</vt:lpstr>
      <vt:lpstr>Normal ƒFN Gebelik Haftası </vt:lpstr>
      <vt:lpstr>PowerPoint Sunusu</vt:lpstr>
      <vt:lpstr>PowerPoint Sunusu</vt:lpstr>
      <vt:lpstr>PowerPoint Sunusu</vt:lpstr>
      <vt:lpstr>ƒFN Spesimen Alınması</vt:lpstr>
      <vt:lpstr>PowerPoint Sunusu</vt:lpstr>
      <vt:lpstr>Kanıta Dayalı Risk Belirlemenin Faydaları</vt:lpstr>
      <vt:lpstr>Maliyet (literatür)</vt:lpstr>
      <vt:lpstr>PowerPoint Sunusu</vt:lpstr>
      <vt:lpstr>PowerPoint Sunusu</vt:lpstr>
      <vt:lpstr>PowerPoint Sunusu</vt:lpstr>
      <vt:lpstr>Ontario Stratejisi</vt:lpstr>
      <vt:lpstr>Ontario Guideline</vt:lpstr>
      <vt:lpstr>Nova Scotia Çalışma  Sonuçları</vt:lpstr>
      <vt:lpstr>PowerPoint Sunusu</vt:lpstr>
      <vt:lpstr>PowerPoint Sunusu</vt:lpstr>
      <vt:lpstr>Semptomatik olgular &lt;3cm</vt:lpstr>
      <vt:lpstr>Asemptomatik olgular (ED öykü)</vt:lpstr>
      <vt:lpstr>Sonuç </vt:lpstr>
      <vt:lpstr>Sonuç </vt:lpstr>
      <vt:lpstr>Teşekkürler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Vitalis Sağlık Ürünleri  Dan. ve Tic. Ltd Şti.</dc:title>
  <dc:creator>User</dc:creator>
  <cp:lastModifiedBy>gürsel</cp:lastModifiedBy>
  <cp:revision>91</cp:revision>
  <dcterms:created xsi:type="dcterms:W3CDTF">2012-10-15T15:10:17Z</dcterms:created>
  <dcterms:modified xsi:type="dcterms:W3CDTF">2013-05-15T10:02:33Z</dcterms:modified>
</cp:coreProperties>
</file>