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3" r:id="rId2"/>
    <p:sldId id="285" r:id="rId3"/>
    <p:sldId id="257" r:id="rId4"/>
    <p:sldId id="258" r:id="rId5"/>
    <p:sldId id="259" r:id="rId6"/>
    <p:sldId id="290" r:id="rId7"/>
    <p:sldId id="274" r:id="rId8"/>
    <p:sldId id="260" r:id="rId9"/>
    <p:sldId id="275" r:id="rId10"/>
    <p:sldId id="288" r:id="rId11"/>
    <p:sldId id="286" r:id="rId12"/>
    <p:sldId id="284" r:id="rId13"/>
    <p:sldId id="277" r:id="rId14"/>
    <p:sldId id="278" r:id="rId15"/>
    <p:sldId id="293" r:id="rId16"/>
    <p:sldId id="294" r:id="rId17"/>
    <p:sldId id="261" r:id="rId18"/>
    <p:sldId id="298" r:id="rId19"/>
    <p:sldId id="295" r:id="rId20"/>
    <p:sldId id="287" r:id="rId21"/>
    <p:sldId id="269" r:id="rId22"/>
    <p:sldId id="262" r:id="rId23"/>
    <p:sldId id="280" r:id="rId24"/>
    <p:sldId id="271" r:id="rId25"/>
    <p:sldId id="273" r:id="rId26"/>
    <p:sldId id="263" r:id="rId27"/>
    <p:sldId id="264" r:id="rId28"/>
    <p:sldId id="265" r:id="rId29"/>
    <p:sldId id="266" r:id="rId30"/>
    <p:sldId id="268" r:id="rId31"/>
    <p:sldId id="270" r:id="rId32"/>
    <p:sldId id="267" r:id="rId33"/>
    <p:sldId id="276" r:id="rId34"/>
    <p:sldId id="292" r:id="rId35"/>
    <p:sldId id="297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9FF"/>
    <a:srgbClr val="FFFF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76D1A-B7BA-4917-8A32-5944707BE070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9BA31-0E8D-4FFD-8F36-91C2CD87D59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27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17.05.2013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42910" y="2967087"/>
            <a:ext cx="7772400" cy="1470025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8575">
            <a:solidFill>
              <a:schemeClr val="folHlink"/>
            </a:solidFill>
          </a:ln>
        </p:spPr>
        <p:txBody>
          <a:bodyPr>
            <a:normAutofit/>
          </a:bodyPr>
          <a:lstStyle/>
          <a:p>
            <a:r>
              <a:rPr lang="tr-TR" sz="4000" dirty="0" err="1" smtClean="0"/>
              <a:t>Vaginit</a:t>
            </a:r>
            <a:r>
              <a:rPr lang="tr-TR" sz="4000" dirty="0" smtClean="0"/>
              <a:t> ve </a:t>
            </a:r>
            <a:r>
              <a:rPr lang="tr-TR" sz="4000" dirty="0" err="1" smtClean="0"/>
              <a:t>probiyotikler</a:t>
            </a:r>
            <a:endParaRPr lang="tr-TR" sz="4000" dirty="0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899592" y="5157192"/>
            <a:ext cx="7489825" cy="129654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b="1" dirty="0" smtClean="0">
                <a:solidFill>
                  <a:schemeClr val="tx1"/>
                </a:solidFill>
              </a:rPr>
              <a:t>Dr. Macit </a:t>
            </a:r>
            <a:r>
              <a:rPr lang="tr-TR" sz="2400" b="1" dirty="0" err="1" smtClean="0">
                <a:solidFill>
                  <a:schemeClr val="tx1"/>
                </a:solidFill>
              </a:rPr>
              <a:t>İlkit</a:t>
            </a:r>
            <a:endParaRPr lang="tr-TR" sz="24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>
                <a:solidFill>
                  <a:schemeClr val="tx1"/>
                </a:solidFill>
              </a:rPr>
              <a:t>Çukurova Üniversitesi Tıp Fakültesi</a:t>
            </a:r>
          </a:p>
          <a:p>
            <a:pPr eaLnBrk="1" hangingPunct="1">
              <a:lnSpc>
                <a:spcPct val="80000"/>
              </a:lnSpc>
            </a:pPr>
            <a:r>
              <a:rPr lang="tr-TR" sz="2400" b="1" dirty="0" smtClean="0">
                <a:solidFill>
                  <a:schemeClr val="tx1"/>
                </a:solidFill>
              </a:rPr>
              <a:t>Mikrobiyoloji Anabilim Dalı, Mikoloji Bilim Dalı, Adana</a:t>
            </a:r>
          </a:p>
        </p:txBody>
      </p:sp>
      <p:pic>
        <p:nvPicPr>
          <p:cNvPr id="43" name="Picture 2443" descr="logostandart100_75clo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05625"/>
            <a:ext cx="2016225" cy="203128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17" descr="http://t2.gstatic.com/images?q=tbn:ANd9GcTOBIAtLI1qHdP82I68NRoqDKxUcE8Oohd22xEWHeLSzQyzU9Myww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662863"/>
            <a:ext cx="2232025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4" descr="data:image/jpeg;base64,/9j/4AAQSkZJRgABAQAAAQABAAD/2wBDAAkGBwgHBgkIBwgKCgkLDRYPDQwMDRsUFRAWIB0iIiAdHx8kKDQsJCYxJx8fLT0tMTU3Ojo6Iys/RD84QzQ5Ojf/2wBDAQoKCg0MDRoPDxo3JR8lNzc3Nzc3Nzc3Nzc3Nzc3Nzc3Nzc3Nzc3Nzc3Nzc3Nzc3Nzc3Nzc3Nzc3Nzc3Nzc3Nzf/wAARCACMAIsDASIAAhEBAxEB/8QAGwAAAQUBAQAAAAAAAAAAAAAABgADBAUHAQL/xABAEAABAwMDAgMFBgIIBgMAAAABAgMEAAURBhIhMUETUWEHFCJxgRUjMkKRoRZSJDNTYoKxwfFDcpKi0eEXJbP/xAAaAQEAAgMBAAAAAAAAAAAAAAAAAwQBAgUG/8QAJxEBAAIBAwMDBAMAAAAAAAAAAAECEQMEIRIxUQUTQWGBkcEiofD/2gAMAwEAAhEDEQA/ANxpUqVAqVKh3Ver7fplDSJAdlTnztjQIqd7zx9E9h6n9+lAQlQAJJ6UI3v2i2C1yfcmHnbncM4EO3I8ZzPkccD6mha+x75dYaZut5MiFb5LiWY2nrSQp6QpXOxazjJIzkZAwM8VZQpVvY0tcrfpGMNO3phXhoiyG2w8p0J3gclW/clJ5yeM+VA43f8AXl+a8WxWK226Mv8Aq37lJKyodztbzjnP6U8NNa3mOb5+thHSQMtQIKEgf4lc1D0dOlXyzXu2QZ7sV5e2bbpGBlpp9O9Ix0ISsLSR5DHrVPctN6m1BCROuMR1BeekF6CuSAWVlLaG3EFXwgDYog9RuyAc0Fte7G9Y47b901/fk+Kvw2kNNpWtxXklCUkk9+BUFwPM2pm5RfalJjxn3C025OjtkBwdUqCgCCMcg4ogu8Kch7TdyiyYUudam1NyGJEsJDoWgJUoKx+IFIwSBkE9KGZel78qTEuIaccccnyp8puzyWStlbiUobCS6NqvhB3HHOeKC6iv+0NlluVBl6e1FBUjchaCplx0eYIyj96eb9pLduebj6vsdxsa1gffuI8WPu8g4n69u1BN8irs1ltkW9xlNPRmn5Xuz7q0NTFurUcJcb/DJSACAARlRxxzRWqVfm7tb7PaZyZp+yUyJse8NDYlPRO5aRkLUc56j4c4oD+33GFcoyZNvlMyWF/hcZWFA/UVKrHYUSxXOeZejn52lrpIKxGeDWIk9KM5IBygj4SccHAJxRPa9bTLbcGbPrqGi2zXDtYnNHMSSfRR/CfQ/tmgO6VcSQQDnOa7QKlSpUCpHpSoX13qdWnoDbNvaEm8z1eDb4o5K1/zEfyp4JoI+sNWPw5jNg06wmbqCWnKGyfu4yP7R09gPLv/AJiEJUDTyro+V3KbeVbo87VKmEuMxHz+UAnhKSQDgYHQ9MDzcH06CtISXJUm93KQ0ubdmkBwPuJdT4kcEHKTsKtowM4OOamIYXcE6gVbbjLsljmZeuLN3tikeCV58RTS1EAbhyQQoA898UElV6VqyHCtCm5LGqIEpKnXI8fc3EdQD98SogFpYPAzlQVx0zVVcZVtXdJ7F4ZGrb/K8JBhWhlSGowb3bdy9xKTlSsnPfGMZqfb27nrdlqLZzIsmkWUpaEkZTKuCUABO09UowOvU/UgH1gsFr07BTCtENqMyOu0fEs+aj1J9TQB8Kya3uLTTTk+Bpi3tpCG4dtZDrqUgcJK1DAx6VJHssskhB+2Zt3urijlSpc5fP0SQAKO6VAFt+yrRDaAkWFo47qecJ/dVNH2TaPQoriQZERw874815JH/caOaVABL0XqK1I3aa1hMISdyY12SmQ2r03Y3AfLJqjvNymwY1xj6xs79pduTKGJF+tA8ZrakHG4EZQOSOmee3UazXlaEuIUhaQpKhggjIIoMvgxY9q0jMdg2633RVyUmFGTay4qLJKhgLcb5S1jncc9uuaiLfi2aI9pO9OvaohRYqXroXNu6AjHJSfxKwTuxnclIJz0q+umiplilrvOgHUw5JO5+1rUfdZQ7/D+RXHBH7ZNDMhm3aktjZtVnbYlW2S89crPIUUPeM4erjhIJYySpXmABjjFBaQLs/7P5ceLMmquOk5QSqLLUrc7ASo/CHO5bJOArt09K05l1DzaHGlJW2tIUlSTkEHoQaxrTepYLdxk224svToD8UrmS129533vd8IDKEpIQwkJIBP4scVf6clu6IvjGnpshT2n7id1mluH+pUefAUo/Mbc/wDoBpNKkKVA2+62wyt55YQ22kqWpXRIAySayu3S37gm4a+mplt+8hUSzluKp/3FjkeMpsYJyoZPXg+Rq/8AalIemQ7dpaA7sl32R4ClA8oYSNzqh9Bj6mgi/SEzH2kR5TrbFqbEbdapDjkZQSMFLrDZDrWDnChnjz4oH9OInzGPsMRmJkOXtSZKVeNBUwCVPyFLzlTylnG04KSR2FWkRlnXE5thTy0aJs6ksteM6T9pvJ4yVk5UhJA+Z8+0ebbm7farfpfTsNNuumpl+JPWzJcf8Jgfjc3r55ScDp1PerzVEKPbrbb7Ja7csMxWwELDZPwjgAH8xPJPU96A5iqjKZQIq2i0E4R4ZGMDyxUis+0/Zb5b1+9wxE3lA3MOq+LB52njg/Wrp3V7UNSkT4bqFJIG5paXEq47HIoCelQdddcR0NpFraLzihypwFIR9O5oTfvl1kLC3bg/kHICVbQD6YxQa7SrJGb/AHRqQ08ZrzpbVkJcUSk/MUU2zXDCkBNybUh1ThyppOUpT59c0BlSqrZ1DaHm1rTPZCUHB3K2/oD1rjeo7O4hS03BgBPXcraf0PWgtD60G630xIlPN6h02QxqGEklBH4ZaB1ZX2IPQZ6U5N13EbeCYcZyQ3g7lqOzn0BFSbBqtm6yVR3mhHdUfuQVZ3jyz50A9Y9RWhqLP1otUtTktMeC5bUNZcivN7k+CAOm5Sh+LHUederiqdqpx7TmqLezbjcIypVrLL296OptQyVkcBXxJIxkfiGTUbV9tjWDU6bg+0V2HUREK7MgkJbdPDbwxyk9QSCMHnrVEzGvTF9mN2MGE+mUuAuQ66ubJKko8RkLWvhDKwB+HzAJ8g0D2d32TdrMuJdfhvFrdMSck9VLTwF9Bwoc/rRXWbPPvWfWdh1GuOuHG1AwiFcY7gwWpG3c2T65ymtIoM9YlsSfahdbpOfDUOzxmbcypZG0vPKCiQfPkJ+tWWqtLIu98tkqKu3Q3mnUOOyPA/pa0oUDtQsEYBGQcg8KNBiXWHNGXyVMuEGOi9XuQk++RnHkuNpygJAQQoEbN24dME8UtJOotVg1DdHpsG8XS329zF0auLklas7ilJCh92OE9Cc4oCTQTZveqdRaqeG5tT32fAyB8LLXCiD5KVz9K965gzGnfekECECEgJJ3BRyST6Z9atvZpbha9C2eMQQsxw65k5JWvK1fuqu6ziy3rfIcQ+2mMlAUpC1FJykk5B6c5AwaDPEyZCVhxEh5KwAAoOEHA6Cm8kqKlcknJJ6k0qVGSpUs469KqZlwU5ltg4R0KhwT8vKo9TUikZlb2ey1d3fpp958LF6VHYOHXcLPRKE7j9fKutPtPJJacCwOuKHkpSg75BWGyCfhGP0zRNprRt1uyBMbV7kwPwuvJJKh6JyMj16VBTXva3EOzufSNto6OZvifM9peRSxjpXllxLqVKQSUhakgkYzgkZ/avdW3nLVmtprJVJtkv3C4x5ZbDoaXu2nv/4qNSIzwe9GGhTGm9daQuUN+KWESEKbbKyFYWOUqHyVj9KAlvSbpoeLcW5t0jXpbX2e9Gt7X3kuSySEh1xA3BOAe4HxH5VpukJapdgjKWhQUgFvJH4tpxkefT9az9LIg3DXtp9wemNNSWbjHitSywXFOj4gV5GEg8kZ6Z4ow45ZZkrQepIHu8iC4y+J1tjSJKXpDexKFEkhSuCtK8EnvWl6duSbxYbfckZAlRkO4PUFSQSKzX2YR48K7PNP222RJlyaIf2XFtbhIGdjbKM4RgE5KiT1NP6H1G3ZtNRrVIey5Ccej9OyHVpH7AUFHZHGxoTTrke5Ox5bapLhDVtXNP3pUDuSkgpJBOCanSph/wDiXUMQTGXxCZRGCUQFxHG04TgLQsknIIOelM2CQix6VtYdvsqy+PPkRH5TaW1tpLRc27gsHGQnHAySRUqcqz3DQusl2u9yb1McYS9LlvslAO1OEhOEJSQAk9M0GqWtAatkRsdEsIA+iRTktkSI7jSkpUFDG1QBB+YNRrA+mVY7fIQcpcjNqH1SKn0GfzNFSQCqKtCQEglK15yc8gYSOBQvCjrmy2ozJAddUEpCvP1raKj+6xkLLiWGgsncVBAyT5586DKNR6cudsiOqdZ8RvbnxGckDzB8qE4LT8t5EOKgrckKAACeT/6rXbzruy26SuHl2W4gEvBlGUtp7knofkMmhifC/hW6s6msCPebU8j4mW0g4SeSE+R8v0qrq0i9s5eg9N3N9to2pavNua57TIn07oyHBiMfaLTcp5tW9AdSFBsk54+te9Qybw03NYiOw21FAMNCApbjicHfuSOmOCCPPp5+tRawt9rtMaWkKle/I3MNtnG9OBk57AZH60P2e5WnTlsRN95Vdr5cQkYS5vWTnCWwfypSTjn51LmkcQ5803OrPu3iZzPH7/CpjafuZgodj290sJASkZGcD0JyfninomnLvLXhuE4hPdb3wD9+f2qVfNMayuL6bhImtOup5TGiOFvwv7qCo4J9TjPpRNom8T5bb9tvcZ2PcoQSVhzH3jas7FZBI52nPPatq25xjCPV0I6Pci8Wn5jwpmNCz1PAPyI6Gu6k5Uf0wKlo0D/R0755S9zu2oyn0xyDRsK7W6mH9N2ebZlvsuPpeiKOWxk5SR6dOcnPyoL1VFTL1hq2H47LAk6bSS6+ra2ghSgFKPYDzrVKy2+sC56w1myhtx3ZZGYpS02XFZWVH8IIJxnOM9qCLpZjTjmqoT9rfahuGUqbHZXbFxkuN+7eEtLalAAjPx/qcdTWS6xukq36tvMaMsBpM54p7/iWVf61q0ZTV6MaHqa53EJZdekFKrU+xypvw0hJUCEpAKjt5ySO1CsrSDt7uFwuCWdwdmyEhQHUJdUnz/u0GkaYtEORfb7bJgWVWy+faUdOf7Vrv5pypf1+VG10gNXC1S7e4keFJYWyoDyUkg/50MXIGz+0e2XAqKY14iqgO+XjIO9sn1I3ijLtQBvsjmOP6JiRJBT7zbnHITyR+UtqIH/btozrPoKv4W9p8qEshNv1I37xHycBMlsALSP+YHP6VoIoFQj7Q13KRamLXZFrRNnPBsqbc2FLYBKznsMccc80XUAa/XdbTfrRfbb4SmkpVEeDqSoIC1JOR6nGM/Ktb9k+2rNtWIjv9Q/d7RHhQ2LdqKOiA4hIRBuTCSWs44Qs9h8wPSrvSsaRaJTVlnvsTbRcWC5HWnkJXxlIPcHk/wC9Sdd6hEPfZJlnemNz46y04zhQ465B5GCQcihXT8qHdbAbLfJ5ixY494jTWXAlaNqiVtk9vT0PpUPEX4dWJ1dbaza3bPb9x89/hXaviJt97MDxy9GY+JohQOwLUVKGB39PlU622W1TYkGUtx6Crx3kqW0Rvfbb3KSpIGfjwADgZz9Kjak0s/aGROaY92guOBCEvvFx5RP5lcdT5fLvRzoOxafNrTKiOtT5JKt8g/jaUeqUjqj/AFxWlazOpPVC3uNzSmzpalpz24/v6CO2yfeYcF6A740MpIcckbg6QBweR1yOciqHTL8eVrC7uwlPONJQEuPOL3blZ6DySAOAPU96qdZP3XTrL7tvuy3Y6QC6h071tA5x17cHB9POrD2fXHTcGzRIMK5x3JLmPETuwtbh7Y/ap+r+WHI9jp0bakc544zx5yOBXa4Mdq7UjnuEgDJ6UB+y5BnydS6jXtP2nclIaUnoWWsoR/rVh7Tby7adMuswjm5XJaYUJOcEuOHbkfIEn9KuNL2duwafgWpnlMVlKCr+ZX5j9Tk0Eq5zG7fbpU15QDcdlbqiTjgDNDvs6tfg6ItBlAl95jx3CoclThKzn1yqvPtLWuVaI1gjrKZF6lIigjqG87nT/wBCVD60VtNJaaQ22MIQkJSPIDigpNb2Rd907IjRVBE5pSZEJ0/8N9Byg9PPj5E09pO+N6isMW4tpLa3ElLzShhTTiThaSD0wQauCMigacoaL1UbiSU2K9PJTKwnIiyiAEuHySsDBPmBQWuvNOHUViUzFWGrjGWJMB/+zfTynnHQ9DXdC6mTqW0eI8jwbjFUWJ8Y4y08nhXHkSCRRGDmgjV2n7jBuw1ZpJCTc0JCZsLOE3Bodj/fA6H/AGoDiodzhtz4LsZ1IUFpwM9j2P64qDpbUtu1NbRMt61BSTsfjuDDjCx1StPYirk0ImYnMBbVFsnXKFEuNlkNi6W8qWyCMtOnBSpCh1weR161mjsyRqNbstjTq4l5ivJEgx8KGU4IUUH4gc+hHrWnQ3JFhn3L7UWkWx54vsPjJDWQNyV8cc5OelDWqbrpCbKE6LcJLV0QnamXbM7lD+VX5VD59Kg1MYzPDrbK2rS8dFerxPP4nDkCBN1xYEMXG5voUy794kpb+IjIxhOFDHrj61Yy9GzIDDM/T9wU1eGGwla9oCJSR2WnpnHcYoMsMSFKUJsq/N2t8KK3Xw+rxnOScq3fCOvbj0oquGrN8eHZtM3J6fcXlhCZzgRsPnk4wTgHoO1Yr0zXMp9emrXV6NOeM5mMcR5z9Ak7db+7Ik368i2vx2ViJItx3IU6oHhISc5Vk9j9KMbHp6JdZ0K7t6cds6GFhxCHntql+vhpyAPmQfSrnTOjYNmPvTwTKuKyVuSVgcKPJ2jtz9aJwMCt60nvZS3O6r1dOjxHb5j/AH3IV4fdbZZW68tKG0JKlqUcBIHUmuuuoaQpxxQShIypSjgAeZrN5suT7S7gu2WtbjGk2HMTZqfhVPUDy02f5PNXf/OVzz+lgvWmq16tfT/9RA3xrOhX51Zw49j1IwPl6VoZ4FNQ4zMKK1FitIZYZQENtoGEpSBgAfShrW13kgxtPWRwpvFzylCwkqEZkf1jqvLA4TnqoigjWI/xHrSbfiN0C2JVb4BI4U5n79wcdMhKQfQ/U0qDZbXGs1ri26AjZHjNhtA74Hc+p6/Wp1AqjXGDGuUF+FNaS9GkILbrauiknrUmlQA1juczStza03qJ4uQnVbbTc3DgOjsw4T/xBwAfzAedHHUVCvNphXq3uwLkwl+M6MKQr9iCOQQeQR0oTZuN00StMW+l642IHazdUjc5FT2S+ByQP7QfWgkam0UqRcTftMS/sq/AfE6AS1JH8rqOh+eM9OuBUaB7QPs+Sm263grsk0namSr4oj/XlLnQdM4P60aRJbEyO3IiPNvsOpCm3W1BSVA9wR1rzOgxbhGXGnR2pDCxhTbqApJ+hoPSXmX4/jMrQ80pOQpBCgoemOtZxG0QJt5SZzJaDhVJkobBCEJUcIaB/mwCTj/xVo77NYkJantK3e5WJwknw2HS4ySfNteRTZj+0i1pG25WK7MoBK1yWlR1kDv8Pw1rakW7p9Dc6uhn25xlUtaGaXab9EebbemxpHiRFkchATlP65UP9q5ozTKLharvDl72XVGO6w8kYU0rbvQseoJ/zFXAu2vEuA/w3ZVOLT+JNx5UP06VCmXnWcdhb5RpKzsApS5IkzSoJ7AHGOfKtfarmJWLeo61qWpM9+RjpSfKuFnbXcWi3NaUWJA2kAuIO1Sk5/KSMj51C1Lrix6eUGJEkyZyuG4MQeK+s9htHTp3xVK1o7UF5QF6g1pKejOYUGLW2mOhSeuN45Ioj07pGxabQfsi3tsuq/G+rK3V/NasmpFG05nMBf7E1Drp1LuqQu0WHO5FoZcIef64Lyh0GPyj9iKPoUSPBitRYbKGI7SQltpsYSkDsBT3Shi+asDMw2jT8YXW9HAUy2r7uMD+Z5f5B6dT2FGEvVWo2bDGbS22ZdylEohQGyN8hzyHkkcbldAKZ0jYZFuRIuF5eRJvk7CpbyM7EAfhabB6ISDj15Jpab0z7hJcu11k+/3yQna7LUMJbT/ZtJ/IgenJ6miOgVKlSoFSpUqBVxSUqSUqAIIwQR1rtKgD5OjX7dJXN0dcPsp5aip2GtHiRHj6t5+A+qcV5/jSTaT4errNKtwT1mxkmTFUPMrSMo/xAUZVwpBGDyKCBar3arw0XLVcYkxAOCWHkrwfI4PFVHtHtzl00ZdI0eM7JkqZPgNNkglZGB0PPU8HinbponTdzcL8m0x0yOvjx8suA/8AOgg/vVPP0l9mIK7ZqLUMYD8nv3ip/RwKoB6/2CcNZsC3x33HS7DU3IXDXiOy2na4lt4HaEkA5ScEk985qts2mZ7EHNutc1Kbd7utBetTLTrr21bbqShSkh1ISrIUVHknBVzUqZctQxn1NN6nuZSDjKkRyf8A8qu7ZbLldkYmapvu0jlLTzTWc+qWwR9DQEuiYj1j0fbYd0UGXI7G1QdWnLac8JUQcZAwDjio8zX1kS6Y9pW/eZfQM2tsv8+qx8KfmTXGfZ7p7cHJzEm5r65uMtyQP+lRx+1EkOHGhMhmHHajtJ6NtICEj6CgE/cNV6lCTdZCbDblfihwnPEkuDyW90R/gGfWnrfpu5WSGItiehxmvG3FJbByjdxk7cqUR1JJPrRaBiu0A+mHqQbUm5RyNoCiWxk/FyeAMHaeO2QM9TTQiaoajqInx3HEJOxG0YWdgABJAP4gSee9EtKgrrSzc2jI+05Lb4LmWShONqMDg8DnPP1qxpUqD//Z"/>
          <p:cNvSpPr>
            <a:spLocks noChangeAspect="1" noChangeArrowheads="1"/>
          </p:cNvSpPr>
          <p:nvPr/>
        </p:nvSpPr>
        <p:spPr bwMode="auto">
          <a:xfrm>
            <a:off x="63500" y="-520700"/>
            <a:ext cx="10477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BDAAkGBwgHBgkIBwgKCgkLDRYPDQwMDRsUFRAWIB0iIiAdHx8kKDQsJCYxJx8fLT0tMTU3Ojo6Iys/RD84QzQ5Ojf/2wBDAQoKCg0MDRoPDxo3JR8lNzc3Nzc3Nzc3Nzc3Nzc3Nzc3Nzc3Nzc3Nzc3Nzc3Nzc3Nzc3Nzc3Nzc3Nzc3Nzc3Nzf/wAARCACMAIsDASIAAhEBAxEB/8QAGwAAAQUBAQAAAAAAAAAAAAAABgADBAUHAQL/xABAEAABAwMDAgMFBgIIBgMAAAABAgMEAAURBhIhMUETUWEHFCJxgRUjMkKRoRZSJDNTYoKxwfFDcpKi0eEXJbP/xAAaAQEAAgMBAAAAAAAAAAAAAAAAAwQBAgUG/8QAJxEBAAIBAwMDBAMAAAAAAAAAAAECEQMEIRIxUQUTQWGBkcEiofD/2gAMAwEAAhEDEQA/ANxpUqVAqVKh3Ver7fplDSJAdlTnztjQIqd7zx9E9h6n9+lAQlQAJJ6UI3v2i2C1yfcmHnbncM4EO3I8ZzPkccD6mha+x75dYaZut5MiFb5LiWY2nrSQp6QpXOxazjJIzkZAwM8VZQpVvY0tcrfpGMNO3phXhoiyG2w8p0J3gclW/clJ5yeM+VA43f8AXl+a8WxWK226Mv8Aq37lJKyodztbzjnP6U8NNa3mOb5+thHSQMtQIKEgf4lc1D0dOlXyzXu2QZ7sV5e2bbpGBlpp9O9Ix0ISsLSR5DHrVPctN6m1BCROuMR1BeekF6CuSAWVlLaG3EFXwgDYog9RuyAc0Fte7G9Y47b901/fk+Kvw2kNNpWtxXklCUkk9+BUFwPM2pm5RfalJjxn3C025OjtkBwdUqCgCCMcg4ogu8Kch7TdyiyYUudam1NyGJEsJDoWgJUoKx+IFIwSBkE9KGZel78qTEuIaccccnyp8puzyWStlbiUobCS6NqvhB3HHOeKC6iv+0NlluVBl6e1FBUjchaCplx0eYIyj96eb9pLduebj6vsdxsa1gffuI8WPu8g4n69u1BN8irs1ltkW9xlNPRmn5Xuz7q0NTFurUcJcb/DJSACAARlRxxzRWqVfm7tb7PaZyZp+yUyJse8NDYlPRO5aRkLUc56j4c4oD+33GFcoyZNvlMyWF/hcZWFA/UVKrHYUSxXOeZejn52lrpIKxGeDWIk9KM5IBygj4SccHAJxRPa9bTLbcGbPrqGi2zXDtYnNHMSSfRR/CfQ/tmgO6VcSQQDnOa7QKlSpUCpHpSoX13qdWnoDbNvaEm8z1eDb4o5K1/zEfyp4JoI+sNWPw5jNg06wmbqCWnKGyfu4yP7R09gPLv/AJiEJUDTyro+V3KbeVbo87VKmEuMxHz+UAnhKSQDgYHQ9MDzcH06CtISXJUm93KQ0ubdmkBwPuJdT4kcEHKTsKtowM4OOamIYXcE6gVbbjLsljmZeuLN3tikeCV58RTS1EAbhyQQoA898UElV6VqyHCtCm5LGqIEpKnXI8fc3EdQD98SogFpYPAzlQVx0zVVcZVtXdJ7F4ZGrb/K8JBhWhlSGowb3bdy9xKTlSsnPfGMZqfb27nrdlqLZzIsmkWUpaEkZTKuCUABO09UowOvU/UgH1gsFr07BTCtENqMyOu0fEs+aj1J9TQB8Kya3uLTTTk+Bpi3tpCG4dtZDrqUgcJK1DAx6VJHssskhB+2Zt3urijlSpc5fP0SQAKO6VAFt+yrRDaAkWFo47qecJ/dVNH2TaPQoriQZERw874815JH/caOaVABL0XqK1I3aa1hMISdyY12SmQ2r03Y3AfLJqjvNymwY1xj6xs79pduTKGJF+tA8ZrakHG4EZQOSOmee3UazXlaEuIUhaQpKhggjIIoMvgxY9q0jMdg2633RVyUmFGTay4qLJKhgLcb5S1jncc9uuaiLfi2aI9pO9OvaohRYqXroXNu6AjHJSfxKwTuxnclIJz0q+umiplilrvOgHUw5JO5+1rUfdZQ7/D+RXHBH7ZNDMhm3aktjZtVnbYlW2S89crPIUUPeM4erjhIJYySpXmABjjFBaQLs/7P5ceLMmquOk5QSqLLUrc7ASo/CHO5bJOArt09K05l1DzaHGlJW2tIUlSTkEHoQaxrTepYLdxk224svToD8UrmS129533vd8IDKEpIQwkJIBP4scVf6clu6IvjGnpshT2n7id1mluH+pUefAUo/Mbc/wDoBpNKkKVA2+62wyt55YQ22kqWpXRIAySayu3S37gm4a+mplt+8hUSzluKp/3FjkeMpsYJyoZPXg+Rq/8AalIemQ7dpaA7sl32R4ClA8oYSNzqh9Bj6mgi/SEzH2kR5TrbFqbEbdapDjkZQSMFLrDZDrWDnChnjz4oH9OInzGPsMRmJkOXtSZKVeNBUwCVPyFLzlTylnG04KSR2FWkRlnXE5thTy0aJs6ksteM6T9pvJ4yVk5UhJA+Z8+0ebbm7farfpfTsNNuumpl+JPWzJcf8Jgfjc3r55ScDp1PerzVEKPbrbb7Ja7csMxWwELDZPwjgAH8xPJPU96A5iqjKZQIq2i0E4R4ZGMDyxUis+0/Zb5b1+9wxE3lA3MOq+LB52njg/Wrp3V7UNSkT4bqFJIG5paXEq47HIoCelQdddcR0NpFraLzihypwFIR9O5oTfvl1kLC3bg/kHICVbQD6YxQa7SrJGb/AHRqQ08ZrzpbVkJcUSk/MUU2zXDCkBNybUh1ThyppOUpT59c0BlSqrZ1DaHm1rTPZCUHB3K2/oD1rjeo7O4hS03BgBPXcraf0PWgtD60G630xIlPN6h02QxqGEklBH4ZaB1ZX2IPQZ6U5N13EbeCYcZyQ3g7lqOzn0BFSbBqtm6yVR3mhHdUfuQVZ3jyz50A9Y9RWhqLP1otUtTktMeC5bUNZcivN7k+CAOm5Sh+LHUederiqdqpx7TmqLezbjcIypVrLL296OptQyVkcBXxJIxkfiGTUbV9tjWDU6bg+0V2HUREK7MgkJbdPDbwxyk9QSCMHnrVEzGvTF9mN2MGE+mUuAuQ66ubJKko8RkLWvhDKwB+HzAJ8g0D2d32TdrMuJdfhvFrdMSck9VLTwF9Bwoc/rRXWbPPvWfWdh1GuOuHG1AwiFcY7gwWpG3c2T65ymtIoM9YlsSfahdbpOfDUOzxmbcypZG0vPKCiQfPkJ+tWWqtLIu98tkqKu3Q3mnUOOyPA/pa0oUDtQsEYBGQcg8KNBiXWHNGXyVMuEGOi9XuQk++RnHkuNpygJAQQoEbN24dME8UtJOotVg1DdHpsG8XS329zF0auLklas7ilJCh92OE9Cc4oCTQTZveqdRaqeG5tT32fAyB8LLXCiD5KVz9K965gzGnfekECECEgJJ3BRyST6Z9atvZpbha9C2eMQQsxw65k5JWvK1fuqu6ziy3rfIcQ+2mMlAUpC1FJykk5B6c5AwaDPEyZCVhxEh5KwAAoOEHA6Cm8kqKlcknJJ6k0qVGSpUs469KqZlwU5ltg4R0KhwT8vKo9TUikZlb2ey1d3fpp958LF6VHYOHXcLPRKE7j9fKutPtPJJacCwOuKHkpSg75BWGyCfhGP0zRNprRt1uyBMbV7kwPwuvJJKh6JyMj16VBTXva3EOzufSNto6OZvifM9peRSxjpXllxLqVKQSUhakgkYzgkZ/avdW3nLVmtprJVJtkv3C4x5ZbDoaXu2nv/4qNSIzwe9GGhTGm9daQuUN+KWESEKbbKyFYWOUqHyVj9KAlvSbpoeLcW5t0jXpbX2e9Gt7X3kuSySEh1xA3BOAe4HxH5VpukJapdgjKWhQUgFvJH4tpxkefT9az9LIg3DXtp9wemNNSWbjHitSywXFOj4gV5GEg8kZ6Z4ow45ZZkrQepIHu8iC4y+J1tjSJKXpDexKFEkhSuCtK8EnvWl6duSbxYbfckZAlRkO4PUFSQSKzX2YR48K7PNP222RJlyaIf2XFtbhIGdjbKM4RgE5KiT1NP6H1G3ZtNRrVIey5Ccej9OyHVpH7AUFHZHGxoTTrke5Ox5bapLhDVtXNP3pUDuSkgpJBOCanSph/wDiXUMQTGXxCZRGCUQFxHG04TgLQsknIIOelM2CQix6VtYdvsqy+PPkRH5TaW1tpLRc27gsHGQnHAySRUqcqz3DQusl2u9yb1McYS9LlvslAO1OEhOEJSQAk9M0GqWtAatkRsdEsIA+iRTktkSI7jSkpUFDG1QBB+YNRrA+mVY7fIQcpcjNqH1SKn0GfzNFSQCqKtCQEglK15yc8gYSOBQvCjrmy2ozJAddUEpCvP1raKj+6xkLLiWGgsncVBAyT5586DKNR6cudsiOqdZ8RvbnxGckDzB8qE4LT8t5EOKgrckKAACeT/6rXbzruy26SuHl2W4gEvBlGUtp7knofkMmhifC/hW6s6msCPebU8j4mW0g4SeSE+R8v0qrq0i9s5eg9N3N9to2pavNua57TIn07oyHBiMfaLTcp5tW9AdSFBsk54+te9Qybw03NYiOw21FAMNCApbjicHfuSOmOCCPPp5+tRawt9rtMaWkKle/I3MNtnG9OBk57AZH60P2e5WnTlsRN95Vdr5cQkYS5vWTnCWwfypSTjn51LmkcQ5803OrPu3iZzPH7/CpjafuZgodj290sJASkZGcD0JyfninomnLvLXhuE4hPdb3wD9+f2qVfNMayuL6bhImtOup5TGiOFvwv7qCo4J9TjPpRNom8T5bb9tvcZ2PcoQSVhzH3jas7FZBI52nPPatq25xjCPV0I6Pci8Wn5jwpmNCz1PAPyI6Gu6k5Uf0wKlo0D/R0755S9zu2oyn0xyDRsK7W6mH9N2ebZlvsuPpeiKOWxk5SR6dOcnPyoL1VFTL1hq2H47LAk6bSS6+ra2ghSgFKPYDzrVKy2+sC56w1myhtx3ZZGYpS02XFZWVH8IIJxnOM9qCLpZjTjmqoT9rfahuGUqbHZXbFxkuN+7eEtLalAAjPx/qcdTWS6xukq36tvMaMsBpM54p7/iWVf61q0ZTV6MaHqa53EJZdekFKrU+xypvw0hJUCEpAKjt5ySO1CsrSDt7uFwuCWdwdmyEhQHUJdUnz/u0GkaYtEORfb7bJgWVWy+faUdOf7Vrv5pypf1+VG10gNXC1S7e4keFJYWyoDyUkg/50MXIGz+0e2XAqKY14iqgO+XjIO9sn1I3ijLtQBvsjmOP6JiRJBT7zbnHITyR+UtqIH/btozrPoKv4W9p8qEshNv1I37xHycBMlsALSP+YHP6VoIoFQj7Q13KRamLXZFrRNnPBsqbc2FLYBKznsMccc80XUAa/XdbTfrRfbb4SmkpVEeDqSoIC1JOR6nGM/Ktb9k+2rNtWIjv9Q/d7RHhQ2LdqKOiA4hIRBuTCSWs44Qs9h8wPSrvSsaRaJTVlnvsTbRcWC5HWnkJXxlIPcHk/wC9Sdd6hEPfZJlnemNz46y04zhQ465B5GCQcihXT8qHdbAbLfJ5ixY494jTWXAlaNqiVtk9vT0PpUPEX4dWJ1dbaza3bPb9x89/hXaviJt97MDxy9GY+JohQOwLUVKGB39PlU622W1TYkGUtx6Crx3kqW0Rvfbb3KSpIGfjwADgZz9Kjak0s/aGROaY92guOBCEvvFx5RP5lcdT5fLvRzoOxafNrTKiOtT5JKt8g/jaUeqUjqj/AFxWlazOpPVC3uNzSmzpalpz24/v6CO2yfeYcF6A740MpIcckbg6QBweR1yOciqHTL8eVrC7uwlPONJQEuPOL3blZ6DySAOAPU96qdZP3XTrL7tvuy3Y6QC6h071tA5x17cHB9POrD2fXHTcGzRIMK5x3JLmPETuwtbh7Y/ap+r+WHI9jp0bakc544zx5yOBXa4Mdq7UjnuEgDJ6UB+y5BnydS6jXtP2nclIaUnoWWsoR/rVh7Tby7adMuswjm5XJaYUJOcEuOHbkfIEn9KuNL2duwafgWpnlMVlKCr+ZX5j9Tk0Eq5zG7fbpU15QDcdlbqiTjgDNDvs6tfg6ItBlAl95jx3CoclThKzn1yqvPtLWuVaI1gjrKZF6lIigjqG87nT/wBCVD60VtNJaaQ22MIQkJSPIDigpNb2Rd907IjRVBE5pSZEJ0/8N9Byg9PPj5E09pO+N6isMW4tpLa3ElLzShhTTiThaSD0wQauCMigacoaL1UbiSU2K9PJTKwnIiyiAEuHySsDBPmBQWuvNOHUViUzFWGrjGWJMB/+zfTynnHQ9DXdC6mTqW0eI8jwbjFUWJ8Y4y08nhXHkSCRRGDmgjV2n7jBuw1ZpJCTc0JCZsLOE3Bodj/fA6H/AGoDiodzhtz4LsZ1IUFpwM9j2P64qDpbUtu1NbRMt61BSTsfjuDDjCx1StPYirk0ImYnMBbVFsnXKFEuNlkNi6W8qWyCMtOnBSpCh1weR161mjsyRqNbstjTq4l5ivJEgx8KGU4IUUH4gc+hHrWnQ3JFhn3L7UWkWx54vsPjJDWQNyV8cc5OelDWqbrpCbKE6LcJLV0QnamXbM7lD+VX5VD59Kg1MYzPDrbK2rS8dFerxPP4nDkCBN1xYEMXG5voUy794kpb+IjIxhOFDHrj61Yy9GzIDDM/T9wU1eGGwla9oCJSR2WnpnHcYoMsMSFKUJsq/N2t8KK3Xw+rxnOScq3fCOvbj0oquGrN8eHZtM3J6fcXlhCZzgRsPnk4wTgHoO1Yr0zXMp9emrXV6NOeM5mMcR5z9Ak7db+7Ik368i2vx2ViJItx3IU6oHhISc5Vk9j9KMbHp6JdZ0K7t6cds6GFhxCHntql+vhpyAPmQfSrnTOjYNmPvTwTKuKyVuSVgcKPJ2jtz9aJwMCt60nvZS3O6r1dOjxHb5j/AH3IV4fdbZZW68tKG0JKlqUcBIHUmuuuoaQpxxQShIypSjgAeZrN5suT7S7gu2WtbjGk2HMTZqfhVPUDy02f5PNXf/OVzz+lgvWmq16tfT/9RA3xrOhX51Zw49j1IwPl6VoZ4FNQ4zMKK1FitIZYZQENtoGEpSBgAfShrW13kgxtPWRwpvFzylCwkqEZkf1jqvLA4TnqoigjWI/xHrSbfiN0C2JVb4BI4U5n79wcdMhKQfQ/U0qDZbXGs1ri26AjZHjNhtA74Hc+p6/Wp1AqjXGDGuUF+FNaS9GkILbrauiknrUmlQA1juczStza03qJ4uQnVbbTc3DgOjsw4T/xBwAfzAedHHUVCvNphXq3uwLkwl+M6MKQr9iCOQQeQR0oTZuN00StMW+l642IHazdUjc5FT2S+ByQP7QfWgkam0UqRcTftMS/sq/AfE6AS1JH8rqOh+eM9OuBUaB7QPs+Sm263grsk0namSr4oj/XlLnQdM4P60aRJbEyO3IiPNvsOpCm3W1BSVA9wR1rzOgxbhGXGnR2pDCxhTbqApJ+hoPSXmX4/jMrQ80pOQpBCgoemOtZxG0QJt5SZzJaDhVJkobBCEJUcIaB/mwCTj/xVo77NYkJantK3e5WJwknw2HS4ySfNteRTZj+0i1pG25WK7MoBK1yWlR1kDv8Pw1rakW7p9Dc6uhn25xlUtaGaXab9EebbemxpHiRFkchATlP65UP9q5ozTKLharvDl72XVGO6w8kYU0rbvQseoJ/zFXAu2vEuA/w3ZVOLT+JNx5UP06VCmXnWcdhb5RpKzsApS5IkzSoJ7AHGOfKtfarmJWLeo61qWpM9+RjpSfKuFnbXcWi3NaUWJA2kAuIO1Sk5/KSMj51C1Lrix6eUGJEkyZyuG4MQeK+s9htHTp3xVK1o7UF5QF6g1pKejOYUGLW2mOhSeuN45Ioj07pGxabQfsi3tsuq/G+rK3V/NasmpFG05nMBf7E1Drp1LuqQu0WHO5FoZcIef64Lyh0GPyj9iKPoUSPBitRYbKGI7SQltpsYSkDsBT3Shi+asDMw2jT8YXW9HAUy2r7uMD+Z5f5B6dT2FGEvVWo2bDGbS22ZdylEohQGyN8hzyHkkcbldAKZ0jYZFuRIuF5eRJvk7CpbyM7EAfhabB6ISDj15Jpab0z7hJcu11k+/3yQna7LUMJbT/ZtJ/IgenJ6miOgVKlSoFSpUqBVxSUqSUqAIIwQR1rtKgD5OjX7dJXN0dcPsp5aip2GtHiRHj6t5+A+qcV5/jSTaT4errNKtwT1mxkmTFUPMrSMo/xAUZVwpBGDyKCBar3arw0XLVcYkxAOCWHkrwfI4PFVHtHtzl00ZdI0eM7JkqZPgNNkglZGB0PPU8HinbponTdzcL8m0x0yOvjx8suA/8AOgg/vVPP0l9mIK7ZqLUMYD8nv3ip/RwKoB6/2CcNZsC3x33HS7DU3IXDXiOy2na4lt4HaEkA5ScEk985qts2mZ7EHNutc1Kbd7utBetTLTrr21bbqShSkh1ISrIUVHknBVzUqZctQxn1NN6nuZSDjKkRyf8A8qu7ZbLldkYmapvu0jlLTzTWc+qWwR9DQEuiYj1j0fbYd0UGXI7G1QdWnLac8JUQcZAwDjio8zX1kS6Y9pW/eZfQM2tsv8+qx8KfmTXGfZ7p7cHJzEm5r65uMtyQP+lRx+1EkOHGhMhmHHajtJ6NtICEj6CgE/cNV6lCTdZCbDblfihwnPEkuDyW90R/gGfWnrfpu5WSGItiehxmvG3FJbByjdxk7cqUR1JJPrRaBiu0A+mHqQbUm5RyNoCiWxk/FyeAMHaeO2QM9TTQiaoajqInx3HEJOxG0YWdgABJAP4gSee9EtKgrrSzc2jI+05Lb4LmWShONqMDg8DnPP1qxpUqD//Z"/>
          <p:cNvSpPr>
            <a:spLocks noChangeAspect="1" noChangeArrowheads="1"/>
          </p:cNvSpPr>
          <p:nvPr/>
        </p:nvSpPr>
        <p:spPr bwMode="auto">
          <a:xfrm>
            <a:off x="215900" y="-368300"/>
            <a:ext cx="10477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6" descr="flora_anatomy_small"/>
          <p:cNvPicPr>
            <a:picLocks noChangeAspect="1" noChangeArrowheads="1"/>
          </p:cNvPicPr>
          <p:nvPr/>
        </p:nvPicPr>
        <p:blipFill rotWithShape="1">
          <a:blip r:embed="rId2" cstate="print"/>
          <a:srcRect b="1717"/>
          <a:stretch/>
        </p:blipFill>
        <p:spPr bwMode="auto">
          <a:xfrm>
            <a:off x="827584" y="1268760"/>
            <a:ext cx="777686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9050">
            <a:solidFill>
              <a:schemeClr val="folHlink"/>
            </a:solidFill>
          </a:ln>
        </p:spPr>
        <p:txBody>
          <a:bodyPr/>
          <a:lstStyle/>
          <a:p>
            <a:pPr eaLnBrk="1" hangingPunct="1"/>
            <a:r>
              <a:rPr lang="tr-TR" dirty="0" err="1" smtClean="0"/>
              <a:t>Vagina</a:t>
            </a:r>
            <a:r>
              <a:rPr lang="tr-TR" dirty="0" smtClean="0"/>
              <a:t> florası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238944" y="2708920"/>
            <a:ext cx="8229600" cy="3589858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ekosistem karmaşık ve değişken;</a:t>
            </a:r>
          </a:p>
          <a:p>
            <a:pPr eaLnBrk="1" hangingPunct="1">
              <a:buClr>
                <a:schemeClr val="tx1"/>
              </a:buClr>
            </a:pPr>
            <a:r>
              <a:rPr lang="tr-TR" dirty="0" smtClean="0"/>
              <a:t> Yaş</a:t>
            </a:r>
          </a:p>
          <a:p>
            <a:pPr eaLnBrk="1" hangingPunct="1">
              <a:buClr>
                <a:schemeClr val="tx1"/>
              </a:buClr>
            </a:pPr>
            <a:r>
              <a:rPr lang="tr-TR" dirty="0" smtClean="0"/>
              <a:t> Hormonlar ve bağışık durum</a:t>
            </a:r>
          </a:p>
          <a:p>
            <a:pPr eaLnBrk="1" hangingPunct="1">
              <a:buClr>
                <a:schemeClr val="tx1"/>
              </a:buClr>
            </a:pPr>
            <a:r>
              <a:rPr lang="tr-TR" dirty="0" smtClean="0"/>
              <a:t> Cinsel etkinlik</a:t>
            </a:r>
          </a:p>
          <a:p>
            <a:pPr eaLnBrk="1" hangingPunct="1">
              <a:buClr>
                <a:schemeClr val="tx1"/>
              </a:buClr>
            </a:pPr>
            <a:r>
              <a:rPr lang="tr-TR" dirty="0" smtClean="0"/>
              <a:t> İlaç/</a:t>
            </a:r>
            <a:r>
              <a:rPr lang="tr-TR" dirty="0" err="1" smtClean="0"/>
              <a:t>kontraseptif</a:t>
            </a:r>
            <a:r>
              <a:rPr lang="tr-TR" dirty="0" smtClean="0"/>
              <a:t> yöntemler</a:t>
            </a:r>
          </a:p>
          <a:p>
            <a:pPr eaLnBrk="1" hangingPunct="1"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dirty="0" err="1" smtClean="0"/>
              <a:t>Vagina</a:t>
            </a:r>
            <a:r>
              <a:rPr lang="tr-TR" dirty="0" smtClean="0"/>
              <a:t> ürünleri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19050">
            <a:solidFill>
              <a:srgbClr val="800080"/>
            </a:solidFill>
          </a:ln>
        </p:spPr>
        <p:txBody>
          <a:bodyPr/>
          <a:lstStyle/>
          <a:p>
            <a:pPr eaLnBrk="1" hangingPunct="1"/>
            <a:r>
              <a:rPr lang="tr-TR" dirty="0" err="1" smtClean="0"/>
              <a:t>Vaginit</a:t>
            </a:r>
            <a:endParaRPr lang="tr-TR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67544" y="1917155"/>
            <a:ext cx="6121400" cy="3744416"/>
          </a:xfrm>
        </p:spPr>
        <p:txBody>
          <a:bodyPr>
            <a:normAutofit/>
          </a:bodyPr>
          <a:lstStyle/>
          <a:p>
            <a:pPr eaLnBrk="1" hangingPunct="1">
              <a:lnSpc>
                <a:spcPct val="170000"/>
              </a:lnSpc>
              <a:buClr>
                <a:schemeClr val="tx1"/>
              </a:buClr>
            </a:pPr>
            <a:r>
              <a:rPr lang="tr-TR" dirty="0" smtClean="0"/>
              <a:t> Bakteri </a:t>
            </a:r>
            <a:r>
              <a:rPr lang="tr-TR" dirty="0" err="1" smtClean="0"/>
              <a:t>vaginozu</a:t>
            </a:r>
            <a:r>
              <a:rPr lang="tr-TR" dirty="0" smtClean="0"/>
              <a:t> (%22-50)</a:t>
            </a:r>
          </a:p>
          <a:p>
            <a:pPr eaLnBrk="1" hangingPunct="1">
              <a:lnSpc>
                <a:spcPct val="170000"/>
              </a:lnSpc>
              <a:buClr>
                <a:schemeClr val="tx1"/>
              </a:buClr>
            </a:pPr>
            <a:r>
              <a:rPr lang="tr-TR" i="1" dirty="0" smtClean="0"/>
              <a:t> </a:t>
            </a:r>
            <a:r>
              <a:rPr lang="tr-TR" i="1" dirty="0" err="1" smtClean="0"/>
              <a:t>Candida</a:t>
            </a:r>
            <a:r>
              <a:rPr lang="tr-TR" dirty="0" smtClean="0"/>
              <a:t> </a:t>
            </a:r>
            <a:r>
              <a:rPr lang="tr-TR" dirty="0" err="1" smtClean="0"/>
              <a:t>vaginiti</a:t>
            </a:r>
            <a:r>
              <a:rPr lang="tr-TR" dirty="0" smtClean="0"/>
              <a:t> (%17-39)</a:t>
            </a:r>
          </a:p>
          <a:p>
            <a:pPr eaLnBrk="1" hangingPunct="1">
              <a:lnSpc>
                <a:spcPct val="170000"/>
              </a:lnSpc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dirty="0" err="1" smtClean="0"/>
              <a:t>Trikomonyoz</a:t>
            </a:r>
            <a:r>
              <a:rPr lang="tr-TR" dirty="0" smtClean="0"/>
              <a:t> (%4-35)</a:t>
            </a:r>
          </a:p>
          <a:p>
            <a:pPr eaLnBrk="1" hangingPunct="1">
              <a:lnSpc>
                <a:spcPct val="170000"/>
              </a:lnSpc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dirty="0" err="1" smtClean="0"/>
              <a:t>Mikst</a:t>
            </a:r>
            <a:r>
              <a:rPr lang="tr-TR" dirty="0" smtClean="0"/>
              <a:t> </a:t>
            </a:r>
            <a:r>
              <a:rPr lang="tr-TR" dirty="0" err="1" smtClean="0"/>
              <a:t>infeksiyon</a:t>
            </a:r>
            <a:r>
              <a:rPr lang="tr-TR" dirty="0" smtClean="0"/>
              <a:t> (%5-10)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72" y="4544194"/>
            <a:ext cx="3239328" cy="231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data:image/jpeg;base64,/9j/4AAQSkZJRgABAQAAAQABAAD/2wBDAAkGBwgHBgkIBwgKCgkLDRYPDQwMDRsUFRAWIB0iIiAdHx8kKDQsJCYxJx8fLT0tMTU3Ojo6Iys/RD84QzQ5Ojf/2wBDAQoKCg0MDRoPDxo3JR8lNzc3Nzc3Nzc3Nzc3Nzc3Nzc3Nzc3Nzc3Nzc3Nzc3Nzc3Nzc3Nzc3Nzc3Nzc3Nzc3Nzf/wAARCACEAMUDASIAAhEBAxEB/8QAHAAAAAcBAQAAAAAAAAAAAAAAAAIDBAUGBwEI/8QAORAAAgEDAwIFAgQFAwMFAAAAAQIDAAQRBRIhBjETQVFhcQciFDKBkSNCUqGxFcHhYtHwFjNDcnP/xAAaAQACAwEBAAAAAAAAAAAAAAABAgADBAUG/8QAKBEAAgIBBAICAgEFAAAAAAAAAAECEQMEEiExQVETIgVhMhRCcYHB/9oADAMBAAIRAxEAPwDbyTkY7Gu1weXtQqEBketDcPWkpbeJ/uYHPfg1wKgyfbzohpBxNGX2B13emaE0gSMsTimUhXeSAAfIims29hhyTR2l0cO59nJZGmk3dxSpb7BTKGQKCD5V3xtxPBwKc1vH4C3Uu5viot1cuSGwKXuZ/Dc7vyk8UgjhyWHPtTG3FHbGxzpnjm5DKDgd6tOHADAnPmD51G6SgKKwA5FS4ZSdoIJFVydnL1eTdPo6D2rpGaTKN4wcH7QuMUoDSGQT2lfyce3rSd1dQ2sJluHCIO5NKSMEy7OAoGTmqHdXk/VWsfhLY7bOA/f/ANXPeijTptP8zblxFdsupu4zErKw+/ke4pZZlccA49aYQabb2sscokc+Gu1VJ4FOhLuO0DNGiuUY/wBorGSqEkeZPFKKcgH1oqdsng13PNArO+VQOsW8v4kSqCV7Gp0niiuQEJYZqJ0PiyPHK0RFhbliWRsJ/NUlbo6/cCCrdwPX1o0SqingAHvXYXQ/an5V86aUrDkm5MSurJLhw5JBAxwaFLM7Mf4ZTjvuoUtsVTmuEw9cGc0UsFIzxntRs0AUGpldt4WeeTS8Nwk+/wAM52NtPzUZq0v8cKTgAUUWYYNzoL4uTk9qTlnAUjIx60huyuEbk+dNpo2XmVyQO/lTnQjiTfIYTJIC0bDFN3lZH78fNRt5fbQ3hYVR2qOGpNuw7Fl7/FCzpY9LJqycupS6c44rlmm7txUeboOFweDTqylYNweKNjSxOMaLLpkxglCYLA8ceVTgC7twwDVftLuGKNpZCAi8ufSqt0x9VYNZ6nGkTWXgRSuyW8/iZLEdtwxxnFK0cHUYpSk5JGmUWRtiFvQZrq1Ha9qVvpOkXl9eHEMETOw/q47D3Pb9aUyJW6KN9UOs200Jo2nYe6uFzLt5KKew+TVp6L0j/S9HiE64upVDS57g47VkX0/0y66w6quNavQSlvIszZ7F85VQfbFb0h2r93B86d8I6Gol8WFYIf5YZgGGDg0k4EQ3Bc+uKVyMZ8qRuX5CL3I4z2oGBd0dkLOmIz+YfmHlQhRkGHkL/NdjVY0yBjNHBBGQagW/R1jheKJFJvByMMvBFGIyMURIgrl8nOMVALoM2Nv3dqSZSHV4u2MMPLFLNgjBoKNowKhALGo7ChTdkuVY+HKCp/qoVKY239hrhd8YA75/alATjBogbijZ4qECrtQNsX3wPM1B33jSXLBiEz286mfvBz2XH/hqL1BJNxZcHHpUNOndSGkKCLIyT7031MkwuFPOKQe8YSeG45HeljJFOhO4Bv6TTHSUHGSkym3tw4cjbgY9abRSMWBxwfepLVrE+KxiBxTO3tZHONnbzqva7PQYpw+NMe6dhgwb5FSsPB4Bpra2vgIWPBbvSwmbOAeBViVIxZXvbofHDW0kUn5WUgj1rLbTT7TpPrXTL7U7pUsfGaQFRlkAzjcPTJHNXTVtftNMjzdShS3CjuT+lZb1neQalqcd1aziWMxAcd1wTwR+tLkaRkzY6xu/J6ngningWeCVJInXcHVsgj1zWM/WDqj/AFW9g6b0hvFCSKZSjZEkp4VB64z++PSkLDWJ7H6TW0iyyx3TM0EADEbhuYA/AUH9qrHQdtPHrC6jPAZBA25WY/z57+5HNBp8fs5+l0T37u/RunRWgwdMaBa6ccNOV3zyAfmkPf8A7fpUzNAznxPGZVXuvkaYadqkN9GuWBwBuz3HvUqQrKUP3LjkUTBkjOE3u7E1uEEY3/aMZ+ajrJr69umufE224bCpjuKlF2Fdm3gcY9qB2QoQgAA52ioInXSFGG4YNcxtHH7UUSAqpyOfegkis5XIzUF5Ohm3YxxRiaSnyYmC98UYZwM+lQgWQsOU5PpRVlmLANGAPXNKAck0mVWUkZP2nBxUChQTDsDQoKoUYAFCoSkUTXfqdoGjXKW7vLO5AJ8Fc7QfWp2x6q0u+sY7u1uA8Tj7cd/g15kgtzelpJJefPd3Na10tpDWmjwLESwP3bu2c+1JCe5s7UPx0Gt0uF4L7L1HHgp4Y2scBs/5o1ncSPcZB/g45BphbWMLRrvXk9waV1C3/DaRKLeQqyjIY+QpyuePFH6wXY4uLGO5mlljxwMfNQF4GRm2jBp3o97MdOTxh9ynaSPMetPJrVJk3qAT/mjRdik8Uql0Q1vOrL/FwD70ncSCPLRLkE8gVJHTVdSTGyketIT2LhcKDTI1xy42+xgLwzFkT+UDNdhVtpB70tHpzrcBgn2sMMal7SyRCPEAqDZM0IL6lD6t6O1HW7QXenL4k0Gcw5ALg47Z86zk6Pe25L3tvNCgOCWXbz6c969K3E0dpZNtChQMk1iOq3s3V/VCW9mP4Qbw4sdgo7v/AOe1Lsi3ZkxTeeTlPhEn05aXHUOmLbalblLCxjC27xDaQ4xke+ecmrNZQQWcUcUNuqogwq+lS9vCtmsFpEoCBdtcvLdIs4HOMjjvTs0QyRTrwR34l7WbfHwNvl6+9Suna7crFgybmA86ijGXjDetIwSHxyq8Z4oFs8OPJHlWWWLqeRH2yRqw+aeQa9FNNnwmGe9V38BJIokbjHlRpMW8eV/MKNGOWj08v4rku1qI5Y9/DLnI+KJHP4Uz+IBlvykf4qkWmvTWcy/dmPzXPerfp9/a6hGrxkFj3HoaU5+o0eTDzJcMkopFlXI/UHvR8cHFIFowxdAd2O/rRoZBKoPmO4oUYGgM7q2PDJHqDRo4wpYr3Y5NHzQXIzzQIzuMUK7QqC2eTLDTprm1WW0jklIO1wv8pPb962zpe0ubbp2xW4y0yrhwTn1rMem57Y2Uul2xljnnO83GRj7R+XHcD3rQum+odPFpa2dzeEzquCzAgE/JpYJJWvJ6mWCbwpx5r0WtOF3Fx8Uyv53Gck7cciiR3HikhXymeMUJ5NoyoDHzBPlVhmhjalyFt7iExhdwxjgAdqk7QN4e0+XAqKsnhkLMI9pU4IIp/DP9+M1AZY3wh2wKDGc03IG75NHln48uaaNMPWiVQgxS5wkfFdiffHuJBIplNOH9x5VV+qup20O2PhsDNIpES+/qfYVLL/he3kT+pfVXgWf+j2kg/ETjM7L/ACJ6fJ/xTn6d6AdKsVu7iFTfXIByRzHHxhfk9zVP+n+iza5rL6pqG6WGKTcxPPiSd8fAyD+1bPsAgIiIEuOCfWgnu5K5SUI7UO0sopFEjJ91cltoXPKj7fWuWV6JAIpcpIO6kf4pK6udshVOaejHFTc6Iu7gWN3RFyvlTeO1hSTKpzUhgyAmkJ4iOW4U1DoQm6qwslxg7MDtUVfHaDknmnronbdjHnSd5GJI/tGSBQZoxbYSRXZWG/nyp3pWpPZ3G9HOM8j1pK5gI/MpFMwjI2V7elIdTbDLBxZqWlahHewCRCM+Y9KeKwDNsxknnms30u8nts+ExQHvV60y5ge1Qo43Y+7J5zTHmNZo3gla6ZIb2IwMZHl60T8aiYVwVkPZPWkzPExABIJ4zXFjZyAzB8dmxgiptMO1eSQSTKgtwfShSKgAYOTj1oUKKtp5kudL1XpW48fbvibK7sZUj0PpQtdQtbsMJJUgbv8AeeP3qd1bXOoLeErqFiqxMcbpIeCfnOKpuofhbhi6RGCQnlByv6VW8fo9VHPk0yfxPj0af071Fp3gLbx3weSJMZYEFsdzzVI6l6vvtTv3FtcSxWqnCCNiu73NNNEt7JC4vA7xtGQCh5VvIjH+9WCDSOntP0VdYlW6uXMmwRvtwrfFM4zcVXBTkU5pS6stPQd/e3Ggxy3ZaSQEgMx5ZfWp+a7KDKhs+RAqiRdcWkcW2CxuNq8d1FIv9QIjkCxkx6mQf9qboZLGu2XltWw+G4HvSiXe4Z9RWaT9cbgSliT8yf8AFFi69kjVR+AUjsMSnP8AihuivJZKenXRpD3aQpJJK22NFLu3oAMmskme76v6mWOIFVlfbGDyI4/U/wCfmrBb9aW9/utLy0dYpx4b4fPB4pTou6h07Xnsre3jKSMyyTyNhwozj2x7edRrcqvgrywU1cXwaLomnxaVYxWVuMRxLwT/ADHzPyTzT0MiSq7rub19Kbi4EoVVPfsQe9OY8DiUfBpzLJew8t9g4RP1x2pKRmdd2Dk0/tUhYYIB+Kf20MEh8NgAfKjZnlljj8EJbOViOe+O1HYiZNhHapTULWC0Rp5Cqxr3LHApWwtbe5t4502lXGQV9KG4R6mNb6KlcQlDj3o8bIY8E81ab3SIpAGTPHkKiX0xVk8PHB9aKdmnHrMeRFevgVIwNxPYCmE8DgLhRmrvBpcKcv8Ae55JpwbO3CkGFe1Si6P5GMOErM6aWWEYdDjOM47U80++lgmDqcgH18qt8Vrbq7B1BYZ+0+Yppc6ZbMxKxhT/ANNCi567Hk+soj6y1GK5RSBhsdsU/tJQ0rYOQartta+DKAp/vU5ZqVfOKY5Woxwje0kU5XmhXUGF9aFIYCp+ALoYYAr3ximlz0np16D+Ks4ZG/qKDP71M2ymPcoAyOwY4zTiKWTfskhK5H5lORUtnUnmlHiJUD9O9GhhaRbdwcFm2SsMD25qgxdSaRLGdIu7PbYmT7XLHcDnu1buFLLkHA9K8+/U7pW40PWpb2CNnsLqRpFdVOI2J5Uny5PFCUmo2g4tXPlPksX/AKZ0kxhra3ypGR/EYg/3oh0iyRsiygHygNM/p9qMkmnSW85J8JgEJ/p9Kt34fxRQT3cnbw5I7U3ErUulWLrg2lvj/wDMf7VHy6BpYbLWfc91dh/vVrmsdhzij22mTTrnwyy5xwM1HFM0Slgq5JGeavZWWkm3uYIg4WXOGJ5xzg1260m56n8XU9MMbOzYktycMpx5eRrQuo/p5daho8n4UYuF++Nefu9v1qt/S3Sr611jUobq3kjMKKJY3BBB3HHH70K5quDj58+Kc2ofx/6VWzvOoempjsFzAEJDJJGShx88ftV50P6k2dwipqcDW0p43r90ZP8AkVe7qzYqpEZIzkqV4xUTqXR+kajg3FkI5D/PHlD/AG4NGMWn2UpxXKZL6XcJeQLLbyRlGHDI+4f2qVs1nMoZSrbR5dqy266F6h0CR7jpu/aVSf8A2lwrfqD9ppzZ/UfXtAU2uv6G2/t4hUxFv7YP6U7RRli5L6cjT6t9VXN1ry6THuFraqokjx+eRgD/AIIx81q/RFtPZdK6bFdoyTeCC6N3XPOD8Vg2s9QnU9am1nT9OeK/3+IGA8VYwFADYx3GM8jAq9fSS+6s1XVZbzUrm5l0wIQ5uBw7+Wzjy9uKRxp9lWo3LAsS4S5/2a3kU0uY/ML8GnJIAycjFNN5jDhmLxE8HzFRcHPhadoZRzBiyygpIp7HzpVQGBGefSlpbaO42sQfnzprLE8M8bIpwMg/FWWalJS6Ci0Cu8x+524+B6CieFgEk5pR3ymDkeuKKYlKgq7Z+aJYm12cgtgSZCBk9qkLePAyaRQkkYTI9adRONxHmBStlGSbYsmAKFGB4oUhmKmIpN4MTHHmp5p3DJsuAjjgrkt6UtFGobJB59TTZstrKR//ABBM5qHTnPdwSbEKA27C4qvdY6haWXT9w91EsonPhxxOOJD8VYvA8bBkGFU5796gOuulLrqOzsxYXMcD27s2yQEq4Ix5djUbfgr088SzR+V8XyY3qVxLpdhDeaVD+HSdyHIGQrDsOfY1PdCdWf6nObG/AFyQWRxwGx5Y9avWndDxJpY0u9RLiAr/ABsjhm9R6c1Cab9K10jqOO8t70taoCyI6fcD2wTnnvSpNNUdPNrcc8v1l9SXMQcc4qb0OIZWNe2ctTqHQkjjAL5x60+srEWwcrjJp7Ri1GrhODimO2dY9qngE4z6Vh31Kv8AUtA+ow1O1d1BjjePHCyIOGQ+vn8ZraXjds7gSPSmNzpen6jLGNSsobjwT/C8VA20/wC1AxYZRxvc+USNv4dzaxTlQqyRq2CO2RmgYoLgbTHkAYDUqdqxkKowBwoFMTq0AVyqnCPsPIABxn/igk2UxUn0GW08GVVJyh7c0fUrCO7tnjeNJCVwBIoYf3oiX8VzMiKrhhvJB8tpx/fuPauRavBLtOHXKK3I/qzgY9eO1GpDP5LuuiGfo/SFW4nsbRLK7uIGgeWEkbQ3fA7eVUWXpHrfpy5e40K+a4iBO2NHzx/9W4rVn1G1RXwWO0E42HjjPp/5iu/j7YlQGJYkDG3sSQOfQ89qa5IthmyxTtWv2Zda/VDWNL/g9S6JMAp2tIqGMn9Dx/ep+z+qHSl2VEl29tjnE0RGP24qx6vHZahE9pcKrAMrHehYHk8DHnweKp+qfTrpbUpna2R7J24DwbgoPGftPA7j96jTfRZWKfNNFy03qPRtSx+A1Wzm9FWUZ/apLKsCRyD5jmscv/pdDZjxrDXvCKjdmaE+eMcjz5HHvUNo2kdQXsk0FrrbbYmIbbcEgqDgkDPaioNjLSRmrhI3grFu2eHnPnXVgjxnZj2rJo+mOoRGFGuSZHbLkAcDnP64/enOes9NwkOoG4U9iRu59ORn9KOxk/pZdRkjT5UIGI22gd6ECqFyp3epqgjq7qCxhV9U0+Ix45kQ7aTsvqRp7p4syG23Nj72GCaFV2BaPK0aSp4oVA23UNpcxiSC4iZfZqFDaUPT5F4HiRruHenaW8WRLsG/tmhQpB8jdC20FCD512EYiA9MUKFQzsLEo8ZzzR3RWKlhk0KFQD7IvQ9Sm1E3XjrGPBlKLsBGR75NSsZyg+aFCoxF0GA+6kxEhkbI70KFQZAn4OBx9tMEtbd5FjaJdpTnHGcHt/c0KFFDxdRHsdpBG/iJEoc8Egd6TFhaj7RCoBPl/mhQqWxFJ+wSWVsVGYhg8Ec+dcWytjkGLjt+Y+xz858+9ChUth3Ouzps7dSWEQyPUk+tNhaQNGYRGFSThseY49fgUKFG2FSl7Irri3jGiXbKu1zGfuBOfKsp+lEzXfWYhmwY1iJCjtnIOf3JoUKFs24G/gkboLK2CkiBOQR298/5Oa4un2rKuYgffJz8/PvQoULZh3S9jPXtLsrjTJYpIF27cDHGOf8AgViHU2h2tnA5iebG/wDKz5HHtihQqWzo6GTadseaFArRzHcwwwAAPtQoUKB0T//Z"/>
          <p:cNvSpPr>
            <a:spLocks noChangeAspect="1" noChangeArrowheads="1"/>
          </p:cNvSpPr>
          <p:nvPr/>
        </p:nvSpPr>
        <p:spPr bwMode="auto">
          <a:xfrm>
            <a:off x="63500" y="-542925"/>
            <a:ext cx="16383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2571744"/>
            <a:ext cx="3286116" cy="19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err="1" smtClean="0"/>
              <a:t>Vaginit</a:t>
            </a:r>
            <a:r>
              <a:rPr lang="tr-TR" dirty="0" smtClean="0"/>
              <a:t> –Tedavi ilkeleri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dirty="0" err="1" smtClean="0"/>
              <a:t>İnfeksiyon</a:t>
            </a:r>
            <a:r>
              <a:rPr lang="tr-TR" dirty="0" smtClean="0"/>
              <a:t>: Konak-mikroorganizma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 Konağa ilişkin faktörler (genetik, gebelik,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tr-TR" dirty="0" smtClean="0"/>
              <a:t>     </a:t>
            </a:r>
            <a:r>
              <a:rPr lang="tr-TR" dirty="0" err="1" smtClean="0"/>
              <a:t>diabet</a:t>
            </a:r>
            <a:r>
              <a:rPr lang="tr-TR" dirty="0" smtClean="0"/>
              <a:t> vb.)</a:t>
            </a:r>
          </a:p>
          <a:p>
            <a:pPr marL="0" indent="0">
              <a:buClr>
                <a:schemeClr val="tx1"/>
              </a:buClr>
            </a:pPr>
            <a:r>
              <a:rPr lang="tr-TR" dirty="0" smtClean="0"/>
              <a:t>  Mikro-organizmaya ilişkin faktörler (</a:t>
            </a:r>
            <a:r>
              <a:rPr lang="tr-TR" dirty="0" err="1" smtClean="0"/>
              <a:t>virülans</a:t>
            </a:r>
            <a:r>
              <a:rPr lang="tr-TR" dirty="0" smtClean="0"/>
              <a:t>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tr-TR" dirty="0" smtClean="0"/>
              <a:t>    faktörleri, </a:t>
            </a:r>
            <a:r>
              <a:rPr lang="tr-TR" dirty="0" err="1" smtClean="0"/>
              <a:t>genotip</a:t>
            </a:r>
            <a:r>
              <a:rPr lang="tr-TR" dirty="0" smtClean="0"/>
              <a:t>, </a:t>
            </a:r>
            <a:r>
              <a:rPr lang="tr-TR" i="1" dirty="0" smtClean="0"/>
              <a:t>in </a:t>
            </a:r>
            <a:r>
              <a:rPr lang="tr-TR" i="1" dirty="0" err="1" smtClean="0"/>
              <a:t>vitro</a:t>
            </a:r>
            <a:r>
              <a:rPr lang="tr-TR" i="1" dirty="0" smtClean="0"/>
              <a:t> </a:t>
            </a:r>
            <a:r>
              <a:rPr lang="tr-TR" dirty="0" err="1" smtClean="0"/>
              <a:t>antifungal</a:t>
            </a:r>
            <a:r>
              <a:rPr lang="tr-TR" dirty="0" smtClean="0"/>
              <a:t>            duyarlılık testleri)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 Kişi odaklı tedavi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 Etkene yönelik tedavi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smtClean="0"/>
              <a:t>Bakteri </a:t>
            </a:r>
            <a:r>
              <a:rPr lang="tr-TR" dirty="0" err="1" smtClean="0"/>
              <a:t>vaginiti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 Cinsel aktif-%19-42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i="1" dirty="0" err="1" smtClean="0"/>
              <a:t>Gardnerella</a:t>
            </a:r>
            <a:r>
              <a:rPr lang="tr-TR" i="1" dirty="0" smtClean="0"/>
              <a:t> </a:t>
            </a:r>
            <a:r>
              <a:rPr lang="tr-TR" i="1" dirty="0" err="1" smtClean="0"/>
              <a:t>vaginalis</a:t>
            </a:r>
            <a:endParaRPr lang="tr-TR" i="1" dirty="0" smtClean="0"/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i="1" dirty="0" smtClean="0"/>
              <a:t> </a:t>
            </a:r>
            <a:r>
              <a:rPr lang="tr-TR" i="1" dirty="0" err="1" smtClean="0"/>
              <a:t>Prevotella</a:t>
            </a:r>
            <a:r>
              <a:rPr lang="tr-TR" i="1" dirty="0" smtClean="0"/>
              <a:t> </a:t>
            </a:r>
            <a:r>
              <a:rPr lang="tr-TR" dirty="0" err="1" smtClean="0"/>
              <a:t>spp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i="1" dirty="0" smtClean="0"/>
              <a:t> </a:t>
            </a:r>
            <a:r>
              <a:rPr lang="tr-TR" i="1" dirty="0" err="1" smtClean="0"/>
              <a:t>Mycoplasma</a:t>
            </a:r>
            <a:r>
              <a:rPr lang="tr-TR" i="1" dirty="0" smtClean="0"/>
              <a:t> </a:t>
            </a:r>
            <a:r>
              <a:rPr lang="tr-TR" i="1" dirty="0" err="1" smtClean="0"/>
              <a:t>hominis</a:t>
            </a:r>
            <a:endParaRPr lang="tr-TR" i="1" dirty="0" smtClean="0"/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i="1" dirty="0" smtClean="0"/>
              <a:t> </a:t>
            </a:r>
            <a:r>
              <a:rPr lang="tr-TR" i="1" dirty="0" err="1" smtClean="0"/>
              <a:t>Peptostreptococcus</a:t>
            </a:r>
            <a:r>
              <a:rPr lang="tr-TR" i="1" dirty="0" smtClean="0"/>
              <a:t> </a:t>
            </a:r>
            <a:r>
              <a:rPr lang="tr-TR" dirty="0" err="1" smtClean="0"/>
              <a:t>spp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tr-TR" dirty="0"/>
          </a:p>
        </p:txBody>
      </p:sp>
      <p:pic>
        <p:nvPicPr>
          <p:cNvPr id="4" name="Picture 2" descr="http://t2.gstatic.com/images?q=tbn:ANd9GcRaUMZYI5E5iW4nUa55lwVoIAQQPQubq_5DdL8I_SyYUYDDAk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84" y="3429000"/>
            <a:ext cx="3517812" cy="27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smtClean="0"/>
              <a:t>Bakteri </a:t>
            </a:r>
            <a:r>
              <a:rPr lang="tr-TR" dirty="0" err="1" smtClean="0"/>
              <a:t>vaginiti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</a:pPr>
            <a:r>
              <a:rPr lang="tr-TR" dirty="0" smtClean="0"/>
              <a:t> Bakteri </a:t>
            </a:r>
            <a:r>
              <a:rPr lang="tr-TR" dirty="0" err="1" smtClean="0"/>
              <a:t>vaginiti</a:t>
            </a:r>
            <a:r>
              <a:rPr lang="tr-TR" dirty="0" smtClean="0"/>
              <a:t>, </a:t>
            </a:r>
            <a:r>
              <a:rPr lang="tr-TR" dirty="0" err="1" smtClean="0"/>
              <a:t>laktobasil</a:t>
            </a:r>
            <a:r>
              <a:rPr lang="tr-TR" dirty="0" smtClean="0"/>
              <a:t> sayısı çok azalmıştır!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 PID, düşük, erken doğum vb.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dirty="0" err="1" smtClean="0"/>
              <a:t>Metronidazol+klindamisin</a:t>
            </a:r>
            <a:r>
              <a:rPr lang="tr-TR" dirty="0" smtClean="0"/>
              <a:t> (%52 başarı)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dirty="0" err="1" smtClean="0"/>
              <a:t>Rekürrens</a:t>
            </a:r>
            <a:r>
              <a:rPr lang="tr-TR" dirty="0" smtClean="0"/>
              <a:t> &gt; %50, ilk 6-12 ay</a:t>
            </a:r>
          </a:p>
          <a:p>
            <a:pPr>
              <a:buClr>
                <a:schemeClr val="tx1"/>
              </a:buClr>
            </a:pPr>
            <a:r>
              <a:rPr lang="tr-TR" i="1" dirty="0" smtClean="0"/>
              <a:t> </a:t>
            </a:r>
            <a:r>
              <a:rPr lang="tr-TR" dirty="0" smtClean="0"/>
              <a:t>Neden?</a:t>
            </a:r>
            <a:r>
              <a:rPr lang="tr-TR" i="1" dirty="0" smtClean="0"/>
              <a:t> G</a:t>
            </a:r>
            <a:r>
              <a:rPr lang="tr-TR" dirty="0" smtClean="0"/>
              <a:t>. </a:t>
            </a:r>
            <a:r>
              <a:rPr lang="tr-TR" i="1" dirty="0" err="1" smtClean="0"/>
              <a:t>vaginalis</a:t>
            </a:r>
            <a:r>
              <a:rPr lang="tr-TR" dirty="0" smtClean="0"/>
              <a:t> </a:t>
            </a:r>
            <a:r>
              <a:rPr lang="tr-TR" dirty="0" err="1" smtClean="0"/>
              <a:t>biyofilm</a:t>
            </a:r>
            <a:r>
              <a:rPr lang="tr-TR" dirty="0" smtClean="0"/>
              <a:t> oluşturur, </a:t>
            </a:r>
            <a:r>
              <a:rPr lang="tr-TR" dirty="0" err="1" smtClean="0"/>
              <a:t>metronidazole</a:t>
            </a:r>
            <a:r>
              <a:rPr lang="tr-TR" dirty="0" smtClean="0"/>
              <a:t> direnç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tr-TR" dirty="0" smtClean="0"/>
              <a:t> Tedavi, </a:t>
            </a:r>
            <a:r>
              <a:rPr lang="tr-TR" dirty="0" err="1" smtClean="0"/>
              <a:t>laktobasiller</a:t>
            </a:r>
            <a:r>
              <a:rPr lang="tr-TR" dirty="0" smtClean="0"/>
              <a:t> (asetik asit ve H</a:t>
            </a:r>
            <a:r>
              <a:rPr lang="tr-TR" sz="2000" dirty="0" smtClean="0"/>
              <a:t>2</a:t>
            </a:r>
            <a:r>
              <a:rPr lang="tr-TR" dirty="0" smtClean="0"/>
              <a:t>O</a:t>
            </a:r>
            <a:r>
              <a:rPr lang="tr-TR" sz="2000" dirty="0" smtClean="0"/>
              <a:t>2</a:t>
            </a:r>
            <a:r>
              <a:rPr lang="tr-TR" dirty="0" smtClean="0"/>
              <a:t>);    uygulaması kolay (</a:t>
            </a:r>
            <a:r>
              <a:rPr lang="tr-TR" dirty="0" err="1" smtClean="0"/>
              <a:t>vaginal</a:t>
            </a:r>
            <a:r>
              <a:rPr lang="tr-TR" dirty="0" smtClean="0"/>
              <a:t> kapsül) &gt; krem, jel ve yoğurt.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smtClean="0"/>
              <a:t>Ya ve ark., AJOG, 2010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3131840" y="1628800"/>
            <a:ext cx="2520280" cy="720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solidFill>
                  <a:prstClr val="black"/>
                </a:solidFill>
              </a:rPr>
              <a:t>BV</a:t>
            </a:r>
            <a:r>
              <a:rPr lang="tr-TR" sz="3200" dirty="0" smtClean="0">
                <a:solidFill>
                  <a:prstClr val="black"/>
                </a:solidFill>
              </a:rPr>
              <a:t>, 120 </a:t>
            </a:r>
            <a:r>
              <a:rPr lang="tr-TR" sz="3200" dirty="0">
                <a:solidFill>
                  <a:prstClr val="black"/>
                </a:solidFill>
              </a:rPr>
              <a:t>olgu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87524" y="2685306"/>
            <a:ext cx="4104456" cy="26642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FF0000"/>
              </a:buClr>
            </a:pPr>
            <a:r>
              <a:rPr lang="tr-TR" sz="2800" dirty="0" smtClean="0">
                <a:solidFill>
                  <a:prstClr val="black"/>
                </a:solidFill>
              </a:rPr>
              <a:t>58 olgu, 8 milyar Ü </a:t>
            </a:r>
            <a:r>
              <a:rPr lang="tr-TR" sz="2800" dirty="0" err="1" smtClean="0">
                <a:solidFill>
                  <a:prstClr val="black"/>
                </a:solidFill>
              </a:rPr>
              <a:t>probiyotik</a:t>
            </a:r>
            <a:r>
              <a:rPr lang="tr-TR" sz="2800" dirty="0" smtClean="0">
                <a:solidFill>
                  <a:prstClr val="black"/>
                </a:solidFill>
              </a:rPr>
              <a:t> </a:t>
            </a:r>
            <a:r>
              <a:rPr lang="tr-TR" sz="2800" dirty="0" err="1" smtClean="0">
                <a:solidFill>
                  <a:prstClr val="black"/>
                </a:solidFill>
              </a:rPr>
              <a:t>vaginal</a:t>
            </a:r>
            <a:r>
              <a:rPr lang="tr-TR" sz="2800" dirty="0" smtClean="0">
                <a:solidFill>
                  <a:prstClr val="black"/>
                </a:solidFill>
              </a:rPr>
              <a:t> kapsül </a:t>
            </a:r>
          </a:p>
          <a:p>
            <a:pPr lvl="0">
              <a:buClr>
                <a:srgbClr val="FF0000"/>
              </a:buClr>
            </a:pPr>
            <a:r>
              <a:rPr lang="tr-TR" sz="2000" i="1" dirty="0" smtClean="0">
                <a:solidFill>
                  <a:prstClr val="black"/>
                </a:solidFill>
              </a:rPr>
              <a:t>L</a:t>
            </a:r>
            <a:r>
              <a:rPr lang="tr-TR" sz="2000" dirty="0">
                <a:solidFill>
                  <a:prstClr val="black"/>
                </a:solidFill>
              </a:rPr>
              <a:t>. </a:t>
            </a:r>
            <a:r>
              <a:rPr lang="tr-TR" sz="2000" i="1" dirty="0">
                <a:solidFill>
                  <a:prstClr val="black"/>
                </a:solidFill>
              </a:rPr>
              <a:t>rhamnosus-</a:t>
            </a:r>
            <a:r>
              <a:rPr lang="tr-TR" sz="2000" dirty="0">
                <a:solidFill>
                  <a:prstClr val="black"/>
                </a:solidFill>
              </a:rPr>
              <a:t>6.8</a:t>
            </a:r>
            <a:r>
              <a:rPr lang="tr-TR" sz="2000" i="1" dirty="0">
                <a:solidFill>
                  <a:prstClr val="black"/>
                </a:solidFill>
              </a:rPr>
              <a:t> </a:t>
            </a:r>
            <a:r>
              <a:rPr lang="tr-TR" sz="2000" dirty="0">
                <a:solidFill>
                  <a:prstClr val="black"/>
                </a:solidFill>
              </a:rPr>
              <a:t>milyar</a:t>
            </a:r>
            <a:r>
              <a:rPr lang="tr-TR" sz="2000" dirty="0" smtClean="0">
                <a:solidFill>
                  <a:prstClr val="black"/>
                </a:solidFill>
              </a:rPr>
              <a:t>,</a:t>
            </a:r>
          </a:p>
          <a:p>
            <a:pPr lvl="0">
              <a:buClr>
                <a:srgbClr val="FF0000"/>
              </a:buClr>
            </a:pPr>
            <a:r>
              <a:rPr lang="tr-TR" sz="2000" i="1" dirty="0" smtClean="0">
                <a:solidFill>
                  <a:prstClr val="black"/>
                </a:solidFill>
              </a:rPr>
              <a:t>L</a:t>
            </a:r>
            <a:r>
              <a:rPr lang="tr-TR" sz="2000" dirty="0">
                <a:solidFill>
                  <a:prstClr val="black"/>
                </a:solidFill>
              </a:rPr>
              <a:t>. </a:t>
            </a:r>
            <a:r>
              <a:rPr lang="tr-TR" sz="2000" i="1" dirty="0" smtClean="0">
                <a:solidFill>
                  <a:prstClr val="black"/>
                </a:solidFill>
              </a:rPr>
              <a:t>acidophilus-</a:t>
            </a:r>
            <a:r>
              <a:rPr lang="tr-TR" sz="2000" dirty="0" smtClean="0">
                <a:solidFill>
                  <a:prstClr val="black"/>
                </a:solidFill>
              </a:rPr>
              <a:t>400 milyon</a:t>
            </a:r>
          </a:p>
          <a:p>
            <a:pPr lvl="0">
              <a:buClr>
                <a:srgbClr val="FF0000"/>
              </a:buClr>
            </a:pPr>
            <a:r>
              <a:rPr lang="tr-TR" sz="2000" i="1" dirty="0" smtClean="0">
                <a:solidFill>
                  <a:prstClr val="black"/>
                </a:solidFill>
              </a:rPr>
              <a:t>S</a:t>
            </a:r>
            <a:r>
              <a:rPr lang="tr-TR" sz="2000" dirty="0">
                <a:solidFill>
                  <a:prstClr val="black"/>
                </a:solidFill>
              </a:rPr>
              <a:t>. </a:t>
            </a:r>
            <a:r>
              <a:rPr lang="tr-TR" sz="2000" i="1" dirty="0">
                <a:solidFill>
                  <a:prstClr val="black"/>
                </a:solidFill>
              </a:rPr>
              <a:t>thermophilus-</a:t>
            </a:r>
            <a:r>
              <a:rPr lang="tr-TR" sz="2000" dirty="0">
                <a:solidFill>
                  <a:prstClr val="black"/>
                </a:solidFill>
              </a:rPr>
              <a:t>800</a:t>
            </a:r>
            <a:r>
              <a:rPr lang="tr-TR" sz="2000" i="1" dirty="0">
                <a:solidFill>
                  <a:prstClr val="black"/>
                </a:solidFill>
              </a:rPr>
              <a:t> </a:t>
            </a:r>
            <a:r>
              <a:rPr lang="tr-TR" sz="2000" dirty="0" smtClean="0">
                <a:solidFill>
                  <a:prstClr val="black"/>
                </a:solidFill>
              </a:rPr>
              <a:t>milyon</a:t>
            </a:r>
          </a:p>
          <a:p>
            <a:pPr lvl="0">
              <a:spcBef>
                <a:spcPct val="20000"/>
              </a:spcBef>
              <a:buClr>
                <a:srgbClr val="FF0000"/>
              </a:buClr>
            </a:pPr>
            <a:r>
              <a:rPr lang="tr-TR" sz="2800" dirty="0">
                <a:solidFill>
                  <a:srgbClr val="000099"/>
                </a:solidFill>
              </a:rPr>
              <a:t>9 </a:t>
            </a:r>
            <a:r>
              <a:rPr lang="tr-TR" sz="2800" dirty="0" err="1" smtClean="0">
                <a:solidFill>
                  <a:srgbClr val="000099"/>
                </a:solidFill>
              </a:rPr>
              <a:t>nüks</a:t>
            </a:r>
            <a:endParaRPr lang="tr-TR" sz="2800" dirty="0">
              <a:solidFill>
                <a:srgbClr val="000099"/>
              </a:solidFill>
            </a:endParaRPr>
          </a:p>
        </p:txBody>
      </p:sp>
      <p:sp>
        <p:nvSpPr>
          <p:cNvPr id="7" name="Yuvarlatılmış Dikdörtgen 6"/>
          <p:cNvSpPr/>
          <p:nvPr/>
        </p:nvSpPr>
        <p:spPr>
          <a:xfrm>
            <a:off x="4860032" y="2685306"/>
            <a:ext cx="3456384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  <a:buClr>
                <a:srgbClr val="FF0000"/>
              </a:buClr>
            </a:pPr>
            <a:r>
              <a:rPr lang="tr-TR" sz="2800" dirty="0">
                <a:solidFill>
                  <a:prstClr val="black"/>
                </a:solidFill>
              </a:rPr>
              <a:t>62 olgu </a:t>
            </a:r>
            <a:r>
              <a:rPr lang="tr-TR" sz="2800" dirty="0" err="1" smtClean="0">
                <a:solidFill>
                  <a:prstClr val="black"/>
                </a:solidFill>
              </a:rPr>
              <a:t>plasebo</a:t>
            </a:r>
            <a:endParaRPr lang="tr-TR" sz="2800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  <a:buClr>
                <a:srgbClr val="FF0000"/>
              </a:buClr>
            </a:pPr>
            <a:r>
              <a:rPr lang="tr-TR" sz="2800" dirty="0" smtClean="0">
                <a:solidFill>
                  <a:prstClr val="black"/>
                </a:solidFill>
              </a:rPr>
              <a:t> 	</a:t>
            </a:r>
            <a:r>
              <a:rPr lang="tr-TR" sz="2800" dirty="0" smtClean="0">
                <a:solidFill>
                  <a:srgbClr val="FF0000"/>
                </a:solidFill>
              </a:rPr>
              <a:t>27 </a:t>
            </a:r>
            <a:r>
              <a:rPr lang="tr-TR" sz="2800" dirty="0" err="1">
                <a:solidFill>
                  <a:srgbClr val="FF0000"/>
                </a:solidFill>
              </a:rPr>
              <a:t>nüks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9" name="Aynı Yan Köşesi Kesik Dikdörtgen 8"/>
          <p:cNvSpPr/>
          <p:nvPr/>
        </p:nvSpPr>
        <p:spPr>
          <a:xfrm>
            <a:off x="467544" y="5517232"/>
            <a:ext cx="8064896" cy="914400"/>
          </a:xfrm>
          <a:prstGeom prst="snip2SameRect">
            <a:avLst/>
          </a:prstGeom>
          <a:solidFill>
            <a:srgbClr val="FFC0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prstClr val="black"/>
                </a:solidFill>
              </a:rPr>
              <a:t>Sonuç, izleyen 11 ayda </a:t>
            </a:r>
            <a:r>
              <a:rPr lang="tr-TR" sz="3200" dirty="0" err="1">
                <a:solidFill>
                  <a:prstClr val="black"/>
                </a:solidFill>
              </a:rPr>
              <a:t>rekürrens</a:t>
            </a:r>
            <a:r>
              <a:rPr lang="tr-TR" sz="3200" dirty="0">
                <a:solidFill>
                  <a:prstClr val="black"/>
                </a:solidFill>
              </a:rPr>
              <a:t> riskinde azalma </a:t>
            </a:r>
            <a:endParaRPr lang="en-US" dirty="0"/>
          </a:p>
        </p:txBody>
      </p:sp>
      <p:cxnSp>
        <p:nvCxnSpPr>
          <p:cNvPr id="11" name="Düz Ok Bağlayıcısı 10"/>
          <p:cNvCxnSpPr>
            <a:stCxn id="5" idx="1"/>
            <a:endCxn id="6" idx="0"/>
          </p:cNvCxnSpPr>
          <p:nvPr/>
        </p:nvCxnSpPr>
        <p:spPr>
          <a:xfrm flipH="1">
            <a:off x="2339752" y="1988840"/>
            <a:ext cx="792088" cy="6964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>
            <a:stCxn id="5" idx="3"/>
          </p:cNvCxnSpPr>
          <p:nvPr/>
        </p:nvCxnSpPr>
        <p:spPr>
          <a:xfrm>
            <a:off x="5652120" y="1988840"/>
            <a:ext cx="966800" cy="6964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9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err="1" smtClean="0"/>
              <a:t>Candida</a:t>
            </a:r>
            <a:endParaRPr lang="tr-TR" i="1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r>
              <a:rPr lang="tr-TR" dirty="0" err="1" smtClean="0"/>
              <a:t>Latince’de</a:t>
            </a:r>
            <a:r>
              <a:rPr lang="tr-TR" dirty="0" smtClean="0"/>
              <a:t> beyaz</a:t>
            </a:r>
          </a:p>
          <a:p>
            <a:r>
              <a:rPr lang="tr-TR" dirty="0" err="1" smtClean="0"/>
              <a:t>Hristiyan’lıkta</a:t>
            </a:r>
            <a:r>
              <a:rPr lang="tr-TR" dirty="0" smtClean="0"/>
              <a:t> saflık ve günahlardan arınma</a:t>
            </a:r>
          </a:p>
          <a:p>
            <a:r>
              <a:rPr lang="tr-TR" dirty="0" err="1" smtClean="0"/>
              <a:t>Roma’lı</a:t>
            </a:r>
            <a:r>
              <a:rPr lang="tr-TR" dirty="0" smtClean="0"/>
              <a:t> politikacıların kıyafeti (</a:t>
            </a:r>
            <a:r>
              <a:rPr lang="tr-TR" dirty="0" err="1" smtClean="0"/>
              <a:t>Candidates</a:t>
            </a:r>
            <a:r>
              <a:rPr lang="tr-TR" dirty="0" smtClean="0"/>
              <a:t>)</a:t>
            </a:r>
          </a:p>
          <a:p>
            <a:r>
              <a:rPr lang="tr-TR" dirty="0" smtClean="0"/>
              <a:t>19 yy.da en çok kullanılan isim, en azından ABD’de </a:t>
            </a:r>
            <a:endParaRPr lang="tr-TR" dirty="0"/>
          </a:p>
        </p:txBody>
      </p:sp>
      <p:pic>
        <p:nvPicPr>
          <p:cNvPr id="17410" name="Picture 2" descr="http://1.bp.blogspot.com/-QHQNDs-MoFA/TYAzlqnsBwI/AAAAAAAACX4/zHUWCKaAydw/s1600/ides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428428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i="1" dirty="0" err="1" smtClean="0"/>
              <a:t>Candida</a:t>
            </a:r>
            <a:endParaRPr lang="tr-TR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tr-TR" sz="3000" dirty="0" smtClean="0"/>
              <a:t> Maya mantarı</a:t>
            </a:r>
          </a:p>
          <a:p>
            <a:pPr>
              <a:buClr>
                <a:schemeClr val="tx1"/>
              </a:buClr>
            </a:pPr>
            <a:r>
              <a:rPr lang="tr-TR" sz="3000" dirty="0" smtClean="0"/>
              <a:t> Flora üyesi-ağız, </a:t>
            </a:r>
            <a:r>
              <a:rPr lang="tr-TR" sz="3000" dirty="0" err="1" smtClean="0"/>
              <a:t>gis</a:t>
            </a:r>
            <a:r>
              <a:rPr lang="tr-TR" sz="3000" dirty="0" smtClean="0"/>
              <a:t>, deri ve </a:t>
            </a:r>
            <a:r>
              <a:rPr lang="tr-TR" sz="3000" dirty="0" err="1" smtClean="0"/>
              <a:t>vagina</a:t>
            </a:r>
            <a:endParaRPr lang="tr-TR" sz="3000" dirty="0" smtClean="0"/>
          </a:p>
          <a:p>
            <a:pPr>
              <a:buClr>
                <a:schemeClr val="tx1"/>
              </a:buClr>
            </a:pPr>
            <a:r>
              <a:rPr lang="tr-TR" sz="3000" dirty="0" smtClean="0"/>
              <a:t> </a:t>
            </a:r>
            <a:r>
              <a:rPr lang="tr-TR" sz="3000" dirty="0" err="1" smtClean="0"/>
              <a:t>Vaginada</a:t>
            </a:r>
            <a:r>
              <a:rPr lang="tr-TR" sz="3000" dirty="0" smtClean="0"/>
              <a:t> flora üyesi %20 (%10-50)</a:t>
            </a:r>
          </a:p>
          <a:p>
            <a:pPr>
              <a:buClr>
                <a:schemeClr val="tx1"/>
              </a:buClr>
            </a:pPr>
            <a:r>
              <a:rPr lang="tr-TR" sz="3000" i="1" dirty="0" smtClean="0"/>
              <a:t> </a:t>
            </a:r>
            <a:r>
              <a:rPr lang="tr-TR" sz="3000" i="1" dirty="0" err="1" smtClean="0"/>
              <a:t>Candida</a:t>
            </a:r>
            <a:r>
              <a:rPr lang="tr-TR" sz="3000" dirty="0" smtClean="0"/>
              <a:t> </a:t>
            </a:r>
            <a:r>
              <a:rPr lang="tr-TR" sz="3000" dirty="0" err="1" smtClean="0"/>
              <a:t>vaginiti</a:t>
            </a:r>
            <a:r>
              <a:rPr lang="tr-TR" sz="3000" dirty="0" smtClean="0"/>
              <a:t>, cinsel aktif kadınlar!!!</a:t>
            </a:r>
          </a:p>
          <a:p>
            <a:pPr>
              <a:buClr>
                <a:schemeClr val="tx1"/>
              </a:buClr>
            </a:pPr>
            <a:r>
              <a:rPr lang="tr-TR" sz="3000" dirty="0" smtClean="0"/>
              <a:t> VVK </a:t>
            </a:r>
            <a:r>
              <a:rPr lang="tr-TR" sz="3000" dirty="0" err="1" smtClean="0"/>
              <a:t>patogenezi</a:t>
            </a:r>
            <a:r>
              <a:rPr lang="tr-TR" sz="3000" dirty="0" smtClean="0"/>
              <a:t>: Mikro-org. dengesi bozulur,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tr-TR" sz="3000" i="1" dirty="0"/>
              <a:t> </a:t>
            </a:r>
            <a:r>
              <a:rPr lang="tr-TR" sz="3000" i="1" dirty="0" smtClean="0"/>
              <a:t>    </a:t>
            </a:r>
            <a:r>
              <a:rPr lang="tr-TR" sz="3000" i="1" dirty="0" err="1" smtClean="0"/>
              <a:t>Candida</a:t>
            </a:r>
            <a:r>
              <a:rPr lang="tr-TR" sz="3000" dirty="0" err="1" smtClean="0"/>
              <a:t>’lar</a:t>
            </a:r>
            <a:r>
              <a:rPr lang="tr-TR" sz="3000" dirty="0" smtClean="0"/>
              <a:t> aşırı ürer.</a:t>
            </a:r>
          </a:p>
          <a:p>
            <a:pPr>
              <a:buClr>
                <a:schemeClr val="tx1"/>
              </a:buClr>
            </a:pPr>
            <a:r>
              <a:rPr lang="tr-TR" sz="3000" dirty="0" smtClean="0"/>
              <a:t> Epidemiyoloji; %75 (bir atak), %45 (iki) ve % 5-8 (&gt; dört)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059" t="22360" r="12592" b="146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87484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err="1" smtClean="0"/>
              <a:t>Vaginopatik</a:t>
            </a:r>
            <a:r>
              <a:rPr lang="tr-TR" dirty="0" smtClean="0"/>
              <a:t> </a:t>
            </a:r>
            <a:r>
              <a:rPr lang="tr-TR" i="1" dirty="0" smtClean="0"/>
              <a:t>C</a:t>
            </a:r>
            <a:r>
              <a:rPr lang="tr-TR" dirty="0" smtClean="0"/>
              <a:t>. </a:t>
            </a:r>
            <a:r>
              <a:rPr lang="tr-TR" i="1" dirty="0" err="1" smtClean="0"/>
              <a:t>albicans</a:t>
            </a:r>
            <a:r>
              <a:rPr lang="tr-TR" i="1" dirty="0" smtClean="0"/>
              <a:t> </a:t>
            </a:r>
            <a:r>
              <a:rPr lang="tr-TR" dirty="0" smtClean="0"/>
              <a:t>var mı?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smtClean="0"/>
              <a:t>Sunu planı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dirty="0" err="1" smtClean="0"/>
              <a:t>Probiyotikler</a:t>
            </a:r>
            <a:r>
              <a:rPr lang="tr-TR" dirty="0" smtClean="0"/>
              <a:t>: Tanımı ve genel özellikleri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i="1" dirty="0" smtClean="0"/>
              <a:t> </a:t>
            </a:r>
            <a:r>
              <a:rPr lang="tr-TR" i="1" dirty="0" err="1" smtClean="0"/>
              <a:t>Lactobacillus</a:t>
            </a:r>
            <a:r>
              <a:rPr lang="tr-TR" dirty="0" err="1" smtClean="0"/>
              <a:t>’lar</a:t>
            </a:r>
            <a:endParaRPr lang="tr-TR" dirty="0" smtClean="0"/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dirty="0" err="1" smtClean="0"/>
              <a:t>Vaginit</a:t>
            </a:r>
            <a:r>
              <a:rPr lang="tr-TR" dirty="0" smtClean="0"/>
              <a:t>-Mikrobiyolojik bakış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 Bakteri ve </a:t>
            </a:r>
            <a:r>
              <a:rPr lang="tr-TR" i="1" dirty="0" err="1" smtClean="0"/>
              <a:t>Candida</a:t>
            </a:r>
            <a:r>
              <a:rPr lang="tr-TR" i="1" dirty="0" smtClean="0"/>
              <a:t> </a:t>
            </a:r>
            <a:r>
              <a:rPr lang="tr-TR" dirty="0" err="1" smtClean="0"/>
              <a:t>vaginiti</a:t>
            </a:r>
            <a:endParaRPr lang="tr-TR" dirty="0" smtClean="0"/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dirty="0" err="1" smtClean="0"/>
              <a:t>Antimikrobikler</a:t>
            </a:r>
            <a:r>
              <a:rPr lang="tr-TR" dirty="0" smtClean="0"/>
              <a:t> dışı tedavi: güncel durum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19050"/>
            <a:ext cx="91360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8" y="2162175"/>
            <a:ext cx="9136062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34925" y="3068638"/>
            <a:ext cx="1835150" cy="2159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3557" name="AutoShape 7"/>
          <p:cNvSpPr>
            <a:spLocks noChangeArrowheads="1"/>
          </p:cNvSpPr>
          <p:nvPr/>
        </p:nvSpPr>
        <p:spPr bwMode="auto">
          <a:xfrm>
            <a:off x="34925" y="5013325"/>
            <a:ext cx="1835150" cy="2159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smtClean="0"/>
              <a:t>Vulva-</a:t>
            </a:r>
            <a:r>
              <a:rPr lang="tr-TR" dirty="0" err="1" smtClean="0"/>
              <a:t>vagina</a:t>
            </a:r>
            <a:r>
              <a:rPr lang="tr-TR" dirty="0" smtClean="0"/>
              <a:t> kandidozu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tr-TR" dirty="0" err="1" smtClean="0"/>
              <a:t>Auger</a:t>
            </a:r>
            <a:r>
              <a:rPr lang="tr-TR" dirty="0" smtClean="0"/>
              <a:t> ve </a:t>
            </a:r>
            <a:r>
              <a:rPr lang="tr-TR" dirty="0" err="1" smtClean="0"/>
              <a:t>Joly</a:t>
            </a:r>
            <a:r>
              <a:rPr lang="tr-TR" dirty="0" smtClean="0"/>
              <a:t> (</a:t>
            </a:r>
            <a:r>
              <a:rPr lang="tr-TR" dirty="0" err="1" smtClean="0"/>
              <a:t>Obstet</a:t>
            </a:r>
            <a:r>
              <a:rPr lang="tr-TR" dirty="0" smtClean="0"/>
              <a:t> </a:t>
            </a:r>
            <a:r>
              <a:rPr lang="tr-TR" dirty="0" err="1" smtClean="0"/>
              <a:t>Gynecol</a:t>
            </a:r>
            <a:r>
              <a:rPr lang="tr-TR" dirty="0" smtClean="0"/>
              <a:t>, </a:t>
            </a:r>
            <a:r>
              <a:rPr lang="tr-TR" smtClean="0"/>
              <a:t>1980); </a:t>
            </a:r>
            <a:r>
              <a:rPr lang="tr-TR" dirty="0" err="1" smtClean="0"/>
              <a:t>laktobasil</a:t>
            </a:r>
            <a:r>
              <a:rPr lang="tr-TR" dirty="0" smtClean="0"/>
              <a:t> sayısı normal kişilerde </a:t>
            </a:r>
            <a:r>
              <a:rPr lang="tr-TR" i="1" dirty="0" err="1" smtClean="0"/>
              <a:t>Candida</a:t>
            </a:r>
            <a:r>
              <a:rPr lang="tr-TR" dirty="0" smtClean="0"/>
              <a:t> </a:t>
            </a:r>
            <a:r>
              <a:rPr lang="tr-TR" dirty="0" err="1" smtClean="0"/>
              <a:t>vaginiti</a:t>
            </a:r>
            <a:r>
              <a:rPr lang="tr-TR" dirty="0" smtClean="0"/>
              <a:t> gelişir, ancak </a:t>
            </a:r>
            <a:r>
              <a:rPr lang="tr-TR" dirty="0" err="1" smtClean="0"/>
              <a:t>infeksiyon</a:t>
            </a:r>
            <a:r>
              <a:rPr lang="tr-TR" dirty="0" smtClean="0"/>
              <a:t> sırasında </a:t>
            </a:r>
            <a:r>
              <a:rPr lang="tr-TR" dirty="0" err="1" smtClean="0"/>
              <a:t>laktobasil</a:t>
            </a:r>
            <a:r>
              <a:rPr lang="tr-TR" dirty="0" smtClean="0"/>
              <a:t> sayısı görece azalmıştır.</a:t>
            </a:r>
          </a:p>
          <a:p>
            <a:pPr>
              <a:buClr>
                <a:schemeClr val="tx1"/>
              </a:buClr>
            </a:pPr>
            <a:r>
              <a:rPr lang="tr-TR" dirty="0" err="1" smtClean="0"/>
              <a:t>Laktobasillerin</a:t>
            </a:r>
            <a:r>
              <a:rPr lang="tr-TR" dirty="0" smtClean="0"/>
              <a:t> koruyucu etkisinin sebebi henüz anlaşılamamıştır ?!!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VVK + Bakteri </a:t>
            </a:r>
            <a:r>
              <a:rPr lang="tr-TR" dirty="0" err="1" smtClean="0"/>
              <a:t>vaginozu</a:t>
            </a:r>
            <a:r>
              <a:rPr lang="tr-TR" dirty="0" smtClean="0"/>
              <a:t> (%5)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smtClean="0"/>
              <a:t>Tedavi ve korunma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i="1" dirty="0" smtClean="0"/>
              <a:t>C</a:t>
            </a:r>
            <a:r>
              <a:rPr lang="tr-TR" dirty="0" smtClean="0"/>
              <a:t>. </a:t>
            </a:r>
            <a:r>
              <a:rPr lang="tr-TR" i="1" dirty="0" err="1" smtClean="0"/>
              <a:t>albicans</a:t>
            </a:r>
            <a:r>
              <a:rPr lang="tr-TR" dirty="0" smtClean="0"/>
              <a:t>, azoller halen etkili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i="1" dirty="0" smtClean="0"/>
              <a:t>C</a:t>
            </a:r>
            <a:r>
              <a:rPr lang="tr-TR" dirty="0" smtClean="0"/>
              <a:t>. </a:t>
            </a:r>
            <a:r>
              <a:rPr lang="tr-TR" i="1" dirty="0" err="1" smtClean="0"/>
              <a:t>glabrata</a:t>
            </a:r>
            <a:r>
              <a:rPr lang="tr-TR" dirty="0" smtClean="0"/>
              <a:t>, </a:t>
            </a:r>
            <a:r>
              <a:rPr lang="tr-TR" dirty="0" err="1" smtClean="0"/>
              <a:t>prevalans</a:t>
            </a:r>
            <a:r>
              <a:rPr lang="tr-TR" dirty="0" smtClean="0"/>
              <a:t> artışı, azol dirençli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Risk faktörleri: Kontrol edilmeli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Maliyet: 1.8 milyar USD/ABD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Yeni strateji: </a:t>
            </a:r>
            <a:r>
              <a:rPr lang="tr-TR" dirty="0" err="1" smtClean="0"/>
              <a:t>laktobasiller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643314"/>
            <a:ext cx="314324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err="1" smtClean="0"/>
              <a:t>Reid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err="1" smtClean="0"/>
              <a:t>Rekürren</a:t>
            </a:r>
            <a:r>
              <a:rPr lang="tr-TR" dirty="0" smtClean="0"/>
              <a:t> sistit ve VVK (20 atak/30 ay)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i="1" dirty="0" smtClean="0"/>
              <a:t>L</a:t>
            </a:r>
            <a:r>
              <a:rPr lang="tr-TR" dirty="0" smtClean="0"/>
              <a:t>. </a:t>
            </a:r>
            <a:r>
              <a:rPr lang="tr-TR" i="1" dirty="0" err="1" smtClean="0"/>
              <a:t>casei</a:t>
            </a:r>
            <a:r>
              <a:rPr lang="tr-TR" dirty="0" smtClean="0"/>
              <a:t> var. </a:t>
            </a:r>
            <a:r>
              <a:rPr lang="tr-TR" i="1" dirty="0" err="1" smtClean="0"/>
              <a:t>rhamnosus</a:t>
            </a:r>
            <a:r>
              <a:rPr lang="tr-TR" i="1" dirty="0" smtClean="0"/>
              <a:t> </a:t>
            </a:r>
            <a:r>
              <a:rPr lang="tr-TR" dirty="0" smtClean="0"/>
              <a:t>GR-1 (</a:t>
            </a:r>
            <a:r>
              <a:rPr lang="tr-TR" i="1" dirty="0" smtClean="0"/>
              <a:t>L</a:t>
            </a:r>
            <a:r>
              <a:rPr lang="tr-TR" dirty="0" smtClean="0"/>
              <a:t>. </a:t>
            </a:r>
            <a:r>
              <a:rPr lang="tr-TR" i="1" dirty="0" err="1" smtClean="0"/>
              <a:t>rhamnosus</a:t>
            </a:r>
            <a:r>
              <a:rPr lang="tr-TR" i="1" dirty="0" smtClean="0"/>
              <a:t> </a:t>
            </a:r>
            <a:r>
              <a:rPr lang="tr-TR" dirty="0" smtClean="0"/>
              <a:t>GR-1) </a:t>
            </a:r>
            <a:r>
              <a:rPr lang="tr-TR" dirty="0" err="1" smtClean="0"/>
              <a:t>intravaginal</a:t>
            </a:r>
            <a:endParaRPr lang="tr-TR" dirty="0" smtClean="0"/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6 ay semptom yok</a:t>
            </a:r>
            <a:endParaRPr lang="tr-TR" dirty="0"/>
          </a:p>
        </p:txBody>
      </p:sp>
      <p:pic>
        <p:nvPicPr>
          <p:cNvPr id="4" name="Picture 2" descr="http://www.hibigeebies.com/images/hibi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57562"/>
            <a:ext cx="3428992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dirty="0" err="1" smtClean="0"/>
              <a:t>Sobel</a:t>
            </a:r>
            <a:r>
              <a:rPr lang="tr-TR" dirty="0" smtClean="0"/>
              <a:t> ve </a:t>
            </a:r>
            <a:r>
              <a:rPr lang="tr-TR" dirty="0" err="1" smtClean="0"/>
              <a:t>Chaim</a:t>
            </a:r>
            <a:r>
              <a:rPr lang="tr-TR" dirty="0" smtClean="0"/>
              <a:t>, J </a:t>
            </a:r>
            <a:r>
              <a:rPr lang="tr-TR" dirty="0" err="1" smtClean="0"/>
              <a:t>Clin</a:t>
            </a:r>
            <a:r>
              <a:rPr lang="tr-TR" dirty="0" smtClean="0"/>
              <a:t> </a:t>
            </a:r>
            <a:r>
              <a:rPr lang="tr-TR" dirty="0" err="1" smtClean="0"/>
              <a:t>Microbiol</a:t>
            </a:r>
            <a:r>
              <a:rPr lang="tr-TR" dirty="0" smtClean="0"/>
              <a:t>, 1996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err="1" smtClean="0"/>
              <a:t>Premenapozal</a:t>
            </a:r>
            <a:endParaRPr lang="tr-TR" dirty="0" smtClean="0"/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20 sağlıklı %90 (</a:t>
            </a:r>
            <a:r>
              <a:rPr lang="tr-TR" i="1" dirty="0" smtClean="0"/>
              <a:t>L</a:t>
            </a:r>
            <a:r>
              <a:rPr lang="tr-TR" dirty="0" smtClean="0"/>
              <a:t>. </a:t>
            </a:r>
            <a:r>
              <a:rPr lang="tr-TR" i="1" dirty="0" err="1" smtClean="0"/>
              <a:t>salivarius</a:t>
            </a:r>
            <a:r>
              <a:rPr lang="tr-TR" i="1" dirty="0" smtClean="0"/>
              <a:t>-</a:t>
            </a:r>
            <a:r>
              <a:rPr lang="tr-TR" dirty="0" smtClean="0"/>
              <a:t>%35)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24 AVVC %96 (</a:t>
            </a:r>
            <a:r>
              <a:rPr lang="tr-TR" i="1" dirty="0" smtClean="0"/>
              <a:t>L</a:t>
            </a:r>
            <a:r>
              <a:rPr lang="tr-TR" dirty="0" smtClean="0"/>
              <a:t>. </a:t>
            </a:r>
            <a:r>
              <a:rPr lang="tr-TR" i="1" dirty="0" err="1" smtClean="0"/>
              <a:t>catenaforme</a:t>
            </a:r>
            <a:r>
              <a:rPr lang="tr-TR" i="1" dirty="0" smtClean="0"/>
              <a:t>-</a:t>
            </a:r>
            <a:r>
              <a:rPr lang="tr-TR" dirty="0" smtClean="0"/>
              <a:t>%42)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Sonuç: Florada baskın tür </a:t>
            </a:r>
            <a:r>
              <a:rPr lang="tr-TR" i="1" dirty="0" err="1" smtClean="0"/>
              <a:t>Lactobacillus</a:t>
            </a:r>
            <a:r>
              <a:rPr lang="tr-TR" dirty="0" err="1" smtClean="0"/>
              <a:t>’lardır</a:t>
            </a:r>
            <a:r>
              <a:rPr lang="tr-TR" dirty="0" smtClean="0"/>
              <a:t>, ancak kompozisyonları farklı !!!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dirty="0" err="1" smtClean="0"/>
              <a:t>Strus</a:t>
            </a:r>
            <a:r>
              <a:rPr lang="tr-TR" dirty="0" smtClean="0"/>
              <a:t> ve ark., </a:t>
            </a:r>
            <a:r>
              <a:rPr lang="tr-TR" dirty="0" err="1" smtClean="0"/>
              <a:t>Med</a:t>
            </a:r>
            <a:r>
              <a:rPr lang="tr-TR" dirty="0" smtClean="0"/>
              <a:t> </a:t>
            </a:r>
            <a:r>
              <a:rPr lang="tr-TR" dirty="0" err="1" smtClean="0"/>
              <a:t>Dosw</a:t>
            </a:r>
            <a:r>
              <a:rPr lang="tr-TR" dirty="0" smtClean="0"/>
              <a:t> </a:t>
            </a:r>
            <a:r>
              <a:rPr lang="tr-TR" dirty="0" err="1" smtClean="0"/>
              <a:t>Mikrobiol</a:t>
            </a:r>
            <a:r>
              <a:rPr lang="tr-TR" dirty="0" smtClean="0"/>
              <a:t>,  2005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tr-TR" dirty="0" err="1" smtClean="0"/>
              <a:t>Laktobasiller</a:t>
            </a:r>
            <a:endParaRPr lang="tr-TR" dirty="0" smtClean="0"/>
          </a:p>
          <a:p>
            <a:pPr>
              <a:buClr>
                <a:schemeClr val="tx1"/>
              </a:buClr>
            </a:pPr>
            <a:r>
              <a:rPr lang="tr-TR" i="1" dirty="0" err="1" smtClean="0"/>
              <a:t>Candida</a:t>
            </a:r>
            <a:r>
              <a:rPr lang="tr-TR" dirty="0" smtClean="0"/>
              <a:t> üremesi baskılar ve/veya</a:t>
            </a:r>
          </a:p>
          <a:p>
            <a:pPr>
              <a:buClr>
                <a:schemeClr val="tx1"/>
              </a:buClr>
            </a:pPr>
            <a:r>
              <a:rPr lang="tr-TR" dirty="0" err="1" smtClean="0"/>
              <a:t>Vagina</a:t>
            </a:r>
            <a:r>
              <a:rPr lang="tr-TR" dirty="0" smtClean="0"/>
              <a:t> </a:t>
            </a:r>
            <a:r>
              <a:rPr lang="tr-TR" dirty="0" err="1" smtClean="0"/>
              <a:t>epiteline</a:t>
            </a:r>
            <a:r>
              <a:rPr lang="tr-TR" dirty="0" smtClean="0"/>
              <a:t> </a:t>
            </a:r>
            <a:r>
              <a:rPr lang="tr-TR" dirty="0" err="1" smtClean="0"/>
              <a:t>aderansını</a:t>
            </a:r>
            <a:r>
              <a:rPr lang="tr-TR" dirty="0" smtClean="0"/>
              <a:t> önler (</a:t>
            </a:r>
            <a:r>
              <a:rPr lang="tr-TR" dirty="0" err="1" smtClean="0"/>
              <a:t>infeksiyonun</a:t>
            </a:r>
            <a:r>
              <a:rPr lang="tr-TR" dirty="0" smtClean="0"/>
              <a:t> ilk basamağı)</a:t>
            </a:r>
          </a:p>
          <a:p>
            <a:pPr>
              <a:buClr>
                <a:schemeClr val="tx1"/>
              </a:buClr>
            </a:pPr>
            <a:r>
              <a:rPr lang="tr-TR" i="1" dirty="0" smtClean="0"/>
              <a:t>L</a:t>
            </a:r>
            <a:r>
              <a:rPr lang="tr-TR" dirty="0" smtClean="0"/>
              <a:t>. </a:t>
            </a:r>
            <a:r>
              <a:rPr lang="tr-TR" i="1" dirty="0" err="1" smtClean="0"/>
              <a:t>delbrueckii</a:t>
            </a:r>
            <a:r>
              <a:rPr lang="tr-TR" dirty="0" smtClean="0"/>
              <a:t>-H</a:t>
            </a:r>
            <a:r>
              <a:rPr lang="tr-TR" sz="2000" dirty="0" smtClean="0"/>
              <a:t>2</a:t>
            </a:r>
            <a:r>
              <a:rPr lang="tr-TR" dirty="0" smtClean="0"/>
              <a:t>O</a:t>
            </a:r>
            <a:r>
              <a:rPr lang="tr-TR" sz="2000" dirty="0" smtClean="0"/>
              <a:t>2 </a:t>
            </a:r>
            <a:r>
              <a:rPr lang="tr-TR" dirty="0" smtClean="0"/>
              <a:t>(+)-çabuk ve güçlü </a:t>
            </a:r>
            <a:r>
              <a:rPr lang="tr-TR" dirty="0" err="1" smtClean="0"/>
              <a:t>inhibisyon</a:t>
            </a:r>
            <a:endParaRPr lang="tr-TR" dirty="0" smtClean="0"/>
          </a:p>
          <a:p>
            <a:pPr>
              <a:buClr>
                <a:schemeClr val="tx1"/>
              </a:buClr>
            </a:pPr>
            <a:r>
              <a:rPr lang="tr-TR" i="1" dirty="0" smtClean="0"/>
              <a:t>L</a:t>
            </a:r>
            <a:r>
              <a:rPr lang="tr-TR" dirty="0" smtClean="0"/>
              <a:t>. </a:t>
            </a:r>
            <a:r>
              <a:rPr lang="tr-TR" i="1" dirty="0" err="1" smtClean="0"/>
              <a:t>plantarum</a:t>
            </a:r>
            <a:r>
              <a:rPr lang="tr-TR" dirty="0" smtClean="0"/>
              <a:t>-H</a:t>
            </a:r>
            <a:r>
              <a:rPr lang="tr-TR" sz="2000" dirty="0" smtClean="0"/>
              <a:t>2</a:t>
            </a:r>
            <a:r>
              <a:rPr lang="tr-TR" dirty="0" smtClean="0"/>
              <a:t>O</a:t>
            </a:r>
            <a:r>
              <a:rPr lang="tr-TR" sz="2000" dirty="0" smtClean="0"/>
              <a:t>2 </a:t>
            </a:r>
            <a:r>
              <a:rPr lang="tr-TR" dirty="0" smtClean="0"/>
              <a:t>oluşturmaz-24 h sonra etki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tr-TR" dirty="0" err="1" smtClean="0"/>
              <a:t>Reid</a:t>
            </a:r>
            <a:r>
              <a:rPr lang="tr-TR" dirty="0" smtClean="0"/>
              <a:t> ve ark., FEMS </a:t>
            </a:r>
            <a:r>
              <a:rPr lang="tr-TR" dirty="0" err="1" smtClean="0"/>
              <a:t>Immunol</a:t>
            </a:r>
            <a:r>
              <a:rPr lang="tr-TR" dirty="0" smtClean="0"/>
              <a:t> </a:t>
            </a:r>
            <a:r>
              <a:rPr lang="tr-TR" dirty="0" err="1" smtClean="0"/>
              <a:t>Med</a:t>
            </a:r>
            <a:r>
              <a:rPr lang="tr-TR" dirty="0" smtClean="0"/>
              <a:t> </a:t>
            </a:r>
            <a:r>
              <a:rPr lang="tr-TR" dirty="0" err="1" smtClean="0"/>
              <a:t>Microbiol</a:t>
            </a:r>
            <a:r>
              <a:rPr lang="tr-TR" dirty="0" smtClean="0"/>
              <a:t>, 2003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i="1" dirty="0" smtClean="0"/>
              <a:t>L</a:t>
            </a:r>
            <a:r>
              <a:rPr lang="tr-TR" dirty="0" smtClean="0"/>
              <a:t>. </a:t>
            </a:r>
            <a:r>
              <a:rPr lang="tr-TR" i="1" dirty="0" err="1" smtClean="0"/>
              <a:t>rhamnosus</a:t>
            </a:r>
            <a:r>
              <a:rPr lang="tr-TR" dirty="0" smtClean="0"/>
              <a:t> GR-1 ve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i="1" dirty="0" smtClean="0"/>
              <a:t>L</a:t>
            </a:r>
            <a:r>
              <a:rPr lang="tr-TR" dirty="0" smtClean="0"/>
              <a:t>. </a:t>
            </a:r>
            <a:r>
              <a:rPr lang="tr-TR" i="1" dirty="0" err="1" smtClean="0"/>
              <a:t>fermentum</a:t>
            </a:r>
            <a:r>
              <a:rPr lang="tr-TR" i="1" dirty="0" smtClean="0"/>
              <a:t> </a:t>
            </a:r>
            <a:r>
              <a:rPr lang="tr-TR" dirty="0" smtClean="0"/>
              <a:t>RC-14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err="1" smtClean="0"/>
              <a:t>Vagina</a:t>
            </a:r>
            <a:r>
              <a:rPr lang="tr-TR" dirty="0" smtClean="0"/>
              <a:t> florasına etki, 64 olgu,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err="1" smtClean="0"/>
              <a:t>Vagina</a:t>
            </a:r>
            <a:r>
              <a:rPr lang="tr-TR" dirty="0" smtClean="0"/>
              <a:t> (28. gün): </a:t>
            </a:r>
            <a:r>
              <a:rPr lang="tr-TR" dirty="0" err="1" smtClean="0"/>
              <a:t>laktobasil</a:t>
            </a:r>
            <a:r>
              <a:rPr lang="tr-TR" dirty="0" smtClean="0"/>
              <a:t> 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tr-TR" dirty="0" smtClean="0"/>
              <a:t>   artmış, maya ve </a:t>
            </a:r>
            <a:r>
              <a:rPr lang="tr-TR" dirty="0" err="1" smtClean="0"/>
              <a:t>koliformlar</a:t>
            </a:r>
            <a:endParaRPr lang="tr-TR" dirty="0" smtClean="0"/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tr-TR" dirty="0" smtClean="0"/>
              <a:t>    azalmış.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</a:pP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643182"/>
            <a:ext cx="364330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smtClean="0"/>
              <a:t>VVK tedavisi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tr-TR" dirty="0" err="1" smtClean="0"/>
              <a:t>Martinez</a:t>
            </a:r>
            <a:r>
              <a:rPr lang="tr-TR" dirty="0" smtClean="0"/>
              <a:t> ve ark.</a:t>
            </a:r>
          </a:p>
          <a:p>
            <a:pPr>
              <a:buClr>
                <a:schemeClr val="tx1"/>
              </a:buClr>
            </a:pPr>
            <a:r>
              <a:rPr lang="tr-TR" dirty="0" err="1" smtClean="0"/>
              <a:t>Flukonazol</a:t>
            </a:r>
            <a:r>
              <a:rPr lang="tr-TR" dirty="0" smtClean="0"/>
              <a:t> ± </a:t>
            </a:r>
            <a:r>
              <a:rPr lang="tr-TR" i="1" dirty="0" smtClean="0"/>
              <a:t>L</a:t>
            </a:r>
            <a:r>
              <a:rPr lang="tr-TR" dirty="0" smtClean="0"/>
              <a:t>. </a:t>
            </a:r>
            <a:r>
              <a:rPr lang="tr-TR" i="1" dirty="0" err="1" smtClean="0"/>
              <a:t>rhamnosus</a:t>
            </a:r>
            <a:r>
              <a:rPr lang="tr-TR" dirty="0" smtClean="0"/>
              <a:t> GR-1+ </a:t>
            </a:r>
            <a:r>
              <a:rPr lang="tr-TR" i="1" dirty="0" smtClean="0"/>
              <a:t>L</a:t>
            </a:r>
            <a:r>
              <a:rPr lang="tr-TR" dirty="0" smtClean="0"/>
              <a:t>. </a:t>
            </a:r>
            <a:r>
              <a:rPr lang="tr-TR" i="1" dirty="0" err="1" smtClean="0"/>
              <a:t>fermentum</a:t>
            </a:r>
            <a:r>
              <a:rPr lang="tr-TR" dirty="0" smtClean="0"/>
              <a:t> RC-14 (</a:t>
            </a:r>
            <a:r>
              <a:rPr lang="tr-TR" i="1" dirty="0" smtClean="0"/>
              <a:t>L</a:t>
            </a:r>
            <a:r>
              <a:rPr lang="tr-TR" dirty="0" smtClean="0"/>
              <a:t>. </a:t>
            </a:r>
            <a:r>
              <a:rPr lang="tr-TR" i="1" dirty="0" err="1" smtClean="0"/>
              <a:t>casei</a:t>
            </a:r>
            <a:r>
              <a:rPr lang="tr-TR" i="1" dirty="0" smtClean="0"/>
              <a:t> </a:t>
            </a:r>
            <a:r>
              <a:rPr lang="tr-TR" dirty="0" smtClean="0"/>
              <a:t>GR-1)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28. gün; belirti ve bulgularda azalma, mikolojik iyileşme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smtClean="0"/>
              <a:t>HIV </a:t>
            </a:r>
            <a:r>
              <a:rPr lang="tr-TR" dirty="0" err="1" smtClean="0"/>
              <a:t>infeksiyonu</a:t>
            </a:r>
            <a:r>
              <a:rPr lang="tr-TR" dirty="0" smtClean="0"/>
              <a:t>-VVK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Williams ve ark. haftada bir kez, 21 ay,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i="1" dirty="0" smtClean="0"/>
              <a:t>L</a:t>
            </a:r>
            <a:r>
              <a:rPr lang="tr-TR" dirty="0" smtClean="0"/>
              <a:t>. </a:t>
            </a:r>
            <a:r>
              <a:rPr lang="tr-TR" i="1" dirty="0" err="1" smtClean="0"/>
              <a:t>acidophilus</a:t>
            </a:r>
            <a:r>
              <a:rPr lang="tr-TR" dirty="0" smtClean="0"/>
              <a:t>  RC-14 (</a:t>
            </a:r>
            <a:r>
              <a:rPr lang="tr-TR" i="1" dirty="0" smtClean="0"/>
              <a:t>L</a:t>
            </a:r>
            <a:r>
              <a:rPr lang="tr-TR" dirty="0" smtClean="0"/>
              <a:t>. </a:t>
            </a:r>
            <a:r>
              <a:rPr lang="tr-TR" i="1" dirty="0" err="1" smtClean="0"/>
              <a:t>reuteri</a:t>
            </a:r>
            <a:r>
              <a:rPr lang="tr-TR" dirty="0" smtClean="0"/>
              <a:t> RC-14)(0.5)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err="1" smtClean="0"/>
              <a:t>Klotrimazol</a:t>
            </a:r>
            <a:r>
              <a:rPr lang="tr-TR" dirty="0" smtClean="0"/>
              <a:t> (0.4)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err="1" smtClean="0"/>
              <a:t>Plasebo</a:t>
            </a:r>
            <a:endParaRPr lang="tr-TR" dirty="0" smtClean="0"/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err="1" smtClean="0"/>
              <a:t>Antifungal</a:t>
            </a:r>
            <a:r>
              <a:rPr lang="tr-TR" dirty="0" smtClean="0"/>
              <a:t> tedaviye alternatif!!</a:t>
            </a:r>
            <a:endParaRPr lang="tr-TR" dirty="0"/>
          </a:p>
        </p:txBody>
      </p:sp>
      <p:pic>
        <p:nvPicPr>
          <p:cNvPr id="10242" name="Picture 2" descr="http://t0.gstatic.com/images?q=tbn:ANd9GcTZJg3t7zPzPiWa6V0Hi3x4AVsY6fiY6gPvHfJ_Cgbhht5sRgW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1008"/>
            <a:ext cx="296261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err="1" smtClean="0"/>
              <a:t>Probiyotikler</a:t>
            </a:r>
            <a:r>
              <a:rPr lang="tr-TR" dirty="0" smtClean="0"/>
              <a:t> etkisizdir!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err="1" smtClean="0"/>
              <a:t>Pirotta</a:t>
            </a:r>
            <a:r>
              <a:rPr lang="tr-TR" dirty="0" smtClean="0"/>
              <a:t> ve ark., BMJ, 2004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Antibiyotik sonrası </a:t>
            </a:r>
            <a:r>
              <a:rPr lang="tr-TR" dirty="0" err="1" smtClean="0"/>
              <a:t>VVK’da</a:t>
            </a:r>
            <a:r>
              <a:rPr lang="tr-TR" dirty="0" smtClean="0"/>
              <a:t> hem oral hem de </a:t>
            </a:r>
            <a:r>
              <a:rPr lang="tr-TR" dirty="0" err="1" smtClean="0"/>
              <a:t>vaginal</a:t>
            </a:r>
            <a:r>
              <a:rPr lang="tr-TR" dirty="0" smtClean="0"/>
              <a:t> uygulama başarısız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Neden?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Farklı </a:t>
            </a:r>
            <a:r>
              <a:rPr lang="tr-TR" i="1" dirty="0" err="1" smtClean="0"/>
              <a:t>Lactobacillus</a:t>
            </a:r>
            <a:r>
              <a:rPr lang="tr-TR" dirty="0" smtClean="0"/>
              <a:t> kökenleri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Çalışma sistematiğindeki farklılıklar </a:t>
            </a:r>
            <a:endParaRPr lang="tr-TR" dirty="0"/>
          </a:p>
        </p:txBody>
      </p:sp>
      <p:pic>
        <p:nvPicPr>
          <p:cNvPr id="11266" name="Picture 2" descr="http://t1.gstatic.com/images?q=tbn:ANd9GcQ6pclD8QW9QsHxFzYFNhWpOURIPTHAY02Jw9OKraJEB54i_4JiM_t_etp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24003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err="1" smtClean="0"/>
              <a:t>Probiyotik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851597"/>
            <a:ext cx="8712968" cy="179342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tr-TR" dirty="0" smtClean="0"/>
              <a:t> Uygun miktarda verildiğinde konağın sağlığına 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tr-TR" dirty="0" smtClean="0"/>
              <a:t>olumlu/iyi etki yapan canlı mikroorganizmalardır</a:t>
            </a:r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799" y="3567234"/>
            <a:ext cx="366712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robiyotik.eu/images/dostbakteril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4" y="3614859"/>
            <a:ext cx="46577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smtClean="0"/>
              <a:t>Literatür değerlendirmesi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tr-TR" dirty="0" smtClean="0"/>
              <a:t>Metodolojiler farklı, kontrol grubu ±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Olgu sayısı az</a:t>
            </a:r>
          </a:p>
          <a:p>
            <a:pPr>
              <a:buClr>
                <a:schemeClr val="tx1"/>
              </a:buClr>
            </a:pPr>
            <a:r>
              <a:rPr lang="tr-TR" i="1" dirty="0" err="1" smtClean="0"/>
              <a:t>Lactobacillus</a:t>
            </a:r>
            <a:r>
              <a:rPr lang="tr-TR" i="1" dirty="0" smtClean="0"/>
              <a:t> </a:t>
            </a:r>
            <a:r>
              <a:rPr lang="tr-TR" dirty="0" smtClean="0"/>
              <a:t>türleri (özellikleri ve etkileri farklı), dozu ve uygulama süreleri farklı</a:t>
            </a:r>
          </a:p>
          <a:p>
            <a:pPr>
              <a:buClr>
                <a:schemeClr val="tx1"/>
              </a:buClr>
            </a:pPr>
            <a:r>
              <a:rPr lang="tr-TR" dirty="0" err="1" smtClean="0"/>
              <a:t>Rekürren</a:t>
            </a:r>
            <a:r>
              <a:rPr lang="tr-TR" dirty="0" smtClean="0"/>
              <a:t> </a:t>
            </a:r>
            <a:r>
              <a:rPr lang="tr-TR" i="1" dirty="0" err="1" smtClean="0"/>
              <a:t>Candida</a:t>
            </a:r>
            <a:r>
              <a:rPr lang="tr-TR" dirty="0" smtClean="0"/>
              <a:t> </a:t>
            </a:r>
            <a:r>
              <a:rPr lang="tr-TR" dirty="0" err="1" smtClean="0"/>
              <a:t>vaginiti</a:t>
            </a:r>
            <a:r>
              <a:rPr lang="tr-TR" dirty="0" smtClean="0"/>
              <a:t>, sonuçlar çelişkili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Kesin bir yargı, zor??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Sonuç: Ampirik uygulama, </a:t>
            </a:r>
            <a:r>
              <a:rPr lang="tr-TR" dirty="0" err="1" smtClean="0"/>
              <a:t>antifungal</a:t>
            </a:r>
            <a:r>
              <a:rPr lang="tr-TR" dirty="0" smtClean="0"/>
              <a:t> ilaçlara yan etki/</a:t>
            </a:r>
            <a:r>
              <a:rPr lang="tr-TR" dirty="0" err="1" smtClean="0"/>
              <a:t>kontrendike</a:t>
            </a:r>
            <a:endParaRPr lang="tr-TR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smtClean="0"/>
              <a:t>Eve götürülecek mesajlar-1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err="1" smtClean="0"/>
              <a:t>Probiyotikler</a:t>
            </a:r>
            <a:r>
              <a:rPr lang="tr-TR" dirty="0" smtClean="0"/>
              <a:t> güvenli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err="1" smtClean="0"/>
              <a:t>Laktobasillemi</a:t>
            </a:r>
            <a:r>
              <a:rPr lang="tr-TR" dirty="0" smtClean="0"/>
              <a:t> ?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Finlandiya (1995-2000): kan </a:t>
            </a:r>
            <a:r>
              <a:rPr lang="tr-TR" dirty="0" err="1" smtClean="0"/>
              <a:t>izolatı</a:t>
            </a:r>
            <a:r>
              <a:rPr lang="tr-TR" dirty="0" smtClean="0"/>
              <a:t> %0.2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Bağışık baskılı olgular; </a:t>
            </a:r>
            <a:r>
              <a:rPr lang="tr-TR" dirty="0" err="1" smtClean="0"/>
              <a:t>endokardit</a:t>
            </a:r>
            <a:r>
              <a:rPr lang="tr-TR" dirty="0" smtClean="0"/>
              <a:t>, </a:t>
            </a:r>
            <a:r>
              <a:rPr lang="tr-TR" dirty="0" err="1" smtClean="0"/>
              <a:t>kc</a:t>
            </a:r>
            <a:r>
              <a:rPr lang="tr-TR" dirty="0" smtClean="0"/>
              <a:t>. apsesi ve </a:t>
            </a:r>
            <a:r>
              <a:rPr lang="tr-TR" dirty="0" err="1" smtClean="0"/>
              <a:t>fungemi</a:t>
            </a:r>
            <a:r>
              <a:rPr lang="tr-TR" dirty="0" smtClean="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r-TR" dirty="0" smtClean="0"/>
              <a:t>Eve götürülecek mesajlar-2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tr-TR" dirty="0" smtClean="0"/>
              <a:t>Tedavi edici (Bakteri ve </a:t>
            </a:r>
            <a:r>
              <a:rPr lang="tr-TR" i="1" dirty="0" err="1" smtClean="0"/>
              <a:t>Candida</a:t>
            </a:r>
            <a:r>
              <a:rPr lang="tr-TR" dirty="0" smtClean="0"/>
              <a:t> </a:t>
            </a:r>
            <a:r>
              <a:rPr lang="tr-TR" dirty="0" err="1" smtClean="0"/>
              <a:t>vaginiti</a:t>
            </a:r>
            <a:r>
              <a:rPr lang="tr-TR" dirty="0" smtClean="0"/>
              <a:t>)!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Etkili 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Yan etki ve direnç yok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Bağışıklık baskılı olgular; henüz veri yok</a:t>
            </a:r>
          </a:p>
          <a:p>
            <a:pPr>
              <a:buClr>
                <a:schemeClr val="tx1"/>
              </a:buClr>
            </a:pPr>
            <a:r>
              <a:rPr lang="tr-TR" dirty="0" err="1" smtClean="0"/>
              <a:t>Vagina</a:t>
            </a: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hücrelerine </a:t>
            </a:r>
            <a:r>
              <a:rPr lang="tr-TR" dirty="0" err="1" smtClean="0"/>
              <a:t>adere</a:t>
            </a:r>
            <a:r>
              <a:rPr lang="tr-TR" dirty="0" smtClean="0"/>
              <a:t> ve </a:t>
            </a:r>
            <a:r>
              <a:rPr lang="tr-TR" dirty="0" err="1" smtClean="0"/>
              <a:t>vaginada</a:t>
            </a:r>
            <a:r>
              <a:rPr lang="tr-TR" dirty="0" smtClean="0"/>
              <a:t> </a:t>
            </a:r>
          </a:p>
          <a:p>
            <a:pPr>
              <a:buClr>
                <a:srgbClr val="FF0000"/>
              </a:buClr>
              <a:buNone/>
            </a:pPr>
            <a:r>
              <a:rPr lang="tr-TR" dirty="0" smtClean="0"/>
              <a:t>    </a:t>
            </a:r>
            <a:r>
              <a:rPr lang="tr-TR" dirty="0" err="1" smtClean="0"/>
              <a:t>persiste</a:t>
            </a:r>
            <a:r>
              <a:rPr lang="tr-TR" dirty="0" smtClean="0"/>
              <a:t> olabilen türler var</a:t>
            </a: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18864" y="341784"/>
            <a:ext cx="8229600" cy="1143000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tr-TR" dirty="0" smtClean="0"/>
              <a:t>Eve götürülecek mesajlar-3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2032248"/>
            <a:ext cx="7365504" cy="298092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dirty="0" err="1" smtClean="0"/>
              <a:t>Vaginit</a:t>
            </a:r>
            <a:r>
              <a:rPr lang="tr-TR" dirty="0" smtClean="0"/>
              <a:t> tedavisinde öne çıkan türler,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tr-TR" sz="3200" i="1" dirty="0" smtClean="0"/>
              <a:t>L</a:t>
            </a:r>
            <a:r>
              <a:rPr lang="tr-TR" sz="3200" dirty="0" smtClean="0"/>
              <a:t>. </a:t>
            </a:r>
            <a:r>
              <a:rPr lang="tr-TR" sz="3200" i="1" dirty="0" err="1" smtClean="0"/>
              <a:t>acidophilus</a:t>
            </a:r>
            <a:endParaRPr lang="tr-TR" sz="3200" i="1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tr-TR" sz="3200" i="1" dirty="0" smtClean="0"/>
              <a:t>L</a:t>
            </a:r>
            <a:r>
              <a:rPr lang="tr-TR" sz="3200" dirty="0" smtClean="0"/>
              <a:t>. </a:t>
            </a:r>
            <a:r>
              <a:rPr lang="tr-TR" sz="3200" i="1" dirty="0" err="1" smtClean="0"/>
              <a:t>rhamnosus</a:t>
            </a:r>
            <a:r>
              <a:rPr lang="tr-TR" sz="3200" dirty="0" smtClean="0"/>
              <a:t> GR-1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tr-TR" sz="3200" i="1" dirty="0" smtClean="0"/>
              <a:t>L</a:t>
            </a:r>
            <a:r>
              <a:rPr lang="tr-TR" sz="3200" dirty="0" smtClean="0"/>
              <a:t>. </a:t>
            </a:r>
            <a:r>
              <a:rPr lang="tr-TR" sz="3200" i="1" dirty="0" err="1" smtClean="0"/>
              <a:t>fermentum</a:t>
            </a:r>
            <a:r>
              <a:rPr lang="tr-TR" sz="3200" i="1" dirty="0" smtClean="0"/>
              <a:t> </a:t>
            </a:r>
            <a:r>
              <a:rPr lang="tr-TR" sz="3200" dirty="0" smtClean="0"/>
              <a:t>RC-14</a:t>
            </a:r>
            <a:endParaRPr lang="tr-T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78845"/>
            <a:ext cx="2358007" cy="238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636265" y="5665726"/>
            <a:ext cx="2434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Teşekkürler…</a:t>
            </a:r>
            <a:endParaRPr lang="en-US" sz="3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" t="35917" r="66202" b="15668"/>
          <a:stretch/>
        </p:blipFill>
        <p:spPr bwMode="auto">
          <a:xfrm>
            <a:off x="1165870" y="485996"/>
            <a:ext cx="6718498" cy="589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631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r>
              <a:rPr lang="tr-TR" dirty="0" smtClean="0"/>
              <a:t>Oğlum ve liderim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6173614"/>
            <a:ext cx="4040188" cy="639762"/>
          </a:xfrm>
        </p:spPr>
        <p:txBody>
          <a:bodyPr/>
          <a:lstStyle/>
          <a:p>
            <a:r>
              <a:rPr lang="tr-TR" i="1" dirty="0" smtClean="0"/>
              <a:t>     Mustafa Kemal </a:t>
            </a:r>
            <a:r>
              <a:rPr lang="tr-TR" i="1" dirty="0" err="1" smtClean="0"/>
              <a:t>İlkit</a:t>
            </a:r>
            <a:endParaRPr lang="tr-TR" i="1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6165304"/>
            <a:ext cx="4041775" cy="639762"/>
          </a:xfrm>
        </p:spPr>
        <p:txBody>
          <a:bodyPr/>
          <a:lstStyle/>
          <a:p>
            <a:r>
              <a:rPr lang="tr-TR" i="1" dirty="0" smtClean="0"/>
              <a:t>Mustafa Kemal Atatürk</a:t>
            </a:r>
            <a:endParaRPr lang="tr-TR" i="1" dirty="0"/>
          </a:p>
        </p:txBody>
      </p:sp>
      <p:pic>
        <p:nvPicPr>
          <p:cNvPr id="7" name="4 İçerik Yer Tutucusu" descr="ATATÜRK FOTOGRAFI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7" y="2174875"/>
            <a:ext cx="3439532" cy="3951288"/>
          </a:xfrm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35524"/>
            <a:ext cx="4029742" cy="316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9" name="1 Başlık"/>
          <p:cNvSpPr txBox="1">
            <a:spLocks/>
          </p:cNvSpPr>
          <p:nvPr/>
        </p:nvSpPr>
        <p:spPr>
          <a:xfrm>
            <a:off x="518864" y="341784"/>
            <a:ext cx="8229600" cy="1143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dirty="0" smtClean="0">
                <a:latin typeface="+mj-lt"/>
                <a:ea typeface="+mj-ea"/>
                <a:cs typeface="+mj-cs"/>
              </a:rPr>
              <a:t>Sonsuza dek yaşayacaklar!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err="1" smtClean="0"/>
              <a:t>Probiyotikler</a:t>
            </a:r>
            <a:r>
              <a:rPr lang="tr-TR" dirty="0" smtClean="0"/>
              <a:t>-Flora üyesi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1850057"/>
            <a:ext cx="4474840" cy="4525963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i="1" dirty="0" smtClean="0"/>
              <a:t> </a:t>
            </a:r>
            <a:r>
              <a:rPr lang="tr-TR" i="1" dirty="0" err="1" smtClean="0"/>
              <a:t>Lactobacillus</a:t>
            </a:r>
            <a:endParaRPr lang="tr-TR" i="1" dirty="0" smtClean="0"/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i="1" dirty="0" smtClean="0"/>
              <a:t> </a:t>
            </a:r>
            <a:r>
              <a:rPr lang="tr-TR" i="1" dirty="0" err="1" smtClean="0"/>
              <a:t>Bifidobacterium</a:t>
            </a:r>
            <a:endParaRPr lang="tr-TR" i="1" dirty="0" smtClean="0"/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i="1" dirty="0" smtClean="0"/>
              <a:t> E</a:t>
            </a:r>
            <a:r>
              <a:rPr lang="tr-TR" dirty="0" smtClean="0"/>
              <a:t>. </a:t>
            </a:r>
            <a:r>
              <a:rPr lang="tr-TR" i="1" dirty="0" err="1" smtClean="0"/>
              <a:t>coli</a:t>
            </a:r>
            <a:endParaRPr lang="tr-TR" i="1" dirty="0" smtClean="0"/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i="1" dirty="0" smtClean="0"/>
              <a:t> S</a:t>
            </a:r>
            <a:r>
              <a:rPr lang="tr-TR" dirty="0" smtClean="0"/>
              <a:t>. </a:t>
            </a:r>
            <a:r>
              <a:rPr lang="tr-TR" i="1" dirty="0" err="1" smtClean="0"/>
              <a:t>cerevisiae</a:t>
            </a:r>
            <a:endParaRPr lang="tr-TR" i="1" dirty="0" smtClean="0"/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tr-T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8" t="50000" r="28711" b="13333"/>
          <a:stretch/>
        </p:blipFill>
        <p:spPr bwMode="auto">
          <a:xfrm>
            <a:off x="4219575" y="1916832"/>
            <a:ext cx="46291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284" y="4509120"/>
            <a:ext cx="2713732" cy="182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smtClean="0"/>
              <a:t>Etki mekanizmaları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dirty="0" err="1" smtClean="0"/>
              <a:t>Mikrobiyal</a:t>
            </a:r>
            <a:r>
              <a:rPr lang="tr-TR" dirty="0" smtClean="0"/>
              <a:t> denge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dirty="0" err="1" smtClean="0"/>
              <a:t>Epitel</a:t>
            </a:r>
            <a:r>
              <a:rPr lang="tr-TR" dirty="0" smtClean="0"/>
              <a:t> bariyer işlevinde artış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 Konağın savunma sistemine (doğal ve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tr-TR" dirty="0"/>
              <a:t> </a:t>
            </a:r>
            <a:r>
              <a:rPr lang="tr-TR" dirty="0" smtClean="0"/>
              <a:t>    kazanılmış) katkı sağlar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 Toksin, </a:t>
            </a:r>
            <a:r>
              <a:rPr lang="tr-TR" dirty="0" err="1" smtClean="0"/>
              <a:t>karsinojen</a:t>
            </a:r>
            <a:r>
              <a:rPr lang="tr-TR" dirty="0" smtClean="0"/>
              <a:t> ve patojen mikro-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tr-TR" dirty="0" smtClean="0"/>
              <a:t>     organizmanın uzaklaştırılması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 Antioksidan ve </a:t>
            </a:r>
            <a:r>
              <a:rPr lang="tr-TR" dirty="0" err="1" smtClean="0"/>
              <a:t>bakteriyosin</a:t>
            </a:r>
            <a:r>
              <a:rPr lang="tr-TR" dirty="0" smtClean="0"/>
              <a:t> salınımı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rmicro1349-f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1"/>
          <a:stretch/>
        </p:blipFill>
        <p:spPr>
          <a:xfrm>
            <a:off x="1691680" y="2688879"/>
            <a:ext cx="5832647" cy="398048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074" y="1052736"/>
            <a:ext cx="8507413" cy="158417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2800" dirty="0" err="1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Probiyotikler</a:t>
            </a:r>
            <a:r>
              <a:rPr lang="tr-TR" sz="2800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 (mavi) </a:t>
            </a:r>
            <a:r>
              <a:rPr lang="tr-TR" sz="28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tr-TR" sz="28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patojen </a:t>
            </a:r>
            <a:r>
              <a:rPr lang="tr-TR" sz="2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bakterileri (beyaz) </a:t>
            </a:r>
            <a:r>
              <a:rPr lang="tr-TR" sz="2800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toksinleri (kırmızı yuvarlak) </a:t>
            </a:r>
            <a:r>
              <a:rPr lang="tr-TR" sz="2800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bağlar</a:t>
            </a:r>
            <a:r>
              <a:rPr lang="tr-TR" sz="2800" dirty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2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dirty="0" err="1" smtClean="0"/>
              <a:t>Probiyotikler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 Antibiyotikle ilişkili </a:t>
            </a:r>
            <a:r>
              <a:rPr lang="tr-TR" dirty="0" err="1" smtClean="0"/>
              <a:t>diyare</a:t>
            </a:r>
            <a:r>
              <a:rPr lang="tr-TR" dirty="0" smtClean="0"/>
              <a:t> (</a:t>
            </a:r>
            <a:r>
              <a:rPr lang="tr-TR" i="1" dirty="0" smtClean="0"/>
              <a:t>S</a:t>
            </a:r>
            <a:r>
              <a:rPr lang="tr-TR" dirty="0" smtClean="0"/>
              <a:t>. </a:t>
            </a:r>
            <a:r>
              <a:rPr lang="tr-TR" i="1" dirty="0" err="1" smtClean="0"/>
              <a:t>boulardii</a:t>
            </a:r>
            <a:r>
              <a:rPr lang="tr-TR" dirty="0" smtClean="0"/>
              <a:t>)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i="1" dirty="0" smtClean="0"/>
              <a:t> H</a:t>
            </a:r>
            <a:r>
              <a:rPr lang="tr-TR" dirty="0" smtClean="0"/>
              <a:t>. </a:t>
            </a:r>
            <a:r>
              <a:rPr lang="tr-TR" i="1" dirty="0" err="1" smtClean="0"/>
              <a:t>pylori</a:t>
            </a:r>
            <a:r>
              <a:rPr lang="tr-TR" dirty="0" smtClean="0"/>
              <a:t> </a:t>
            </a:r>
            <a:r>
              <a:rPr lang="tr-TR" dirty="0" err="1" smtClean="0"/>
              <a:t>infeksiyonları</a:t>
            </a:r>
            <a:endParaRPr lang="tr-TR" dirty="0" smtClean="0"/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 Akut </a:t>
            </a:r>
            <a:r>
              <a:rPr lang="tr-TR" dirty="0" err="1" smtClean="0"/>
              <a:t>rotavirus</a:t>
            </a:r>
            <a:r>
              <a:rPr lang="tr-TR" dirty="0" smtClean="0"/>
              <a:t> </a:t>
            </a:r>
            <a:r>
              <a:rPr lang="tr-TR" dirty="0" err="1" smtClean="0"/>
              <a:t>diyaresi</a:t>
            </a:r>
            <a:r>
              <a:rPr lang="tr-TR" dirty="0" smtClean="0"/>
              <a:t>- </a:t>
            </a:r>
            <a:r>
              <a:rPr lang="tr-TR" i="1" dirty="0" smtClean="0"/>
              <a:t>L</a:t>
            </a:r>
            <a:r>
              <a:rPr lang="tr-TR" dirty="0" smtClean="0"/>
              <a:t>. </a:t>
            </a:r>
            <a:r>
              <a:rPr lang="tr-TR" i="1" dirty="0" err="1" smtClean="0"/>
              <a:t>rhamnosus</a:t>
            </a:r>
            <a:r>
              <a:rPr lang="tr-TR" i="1" dirty="0" smtClean="0"/>
              <a:t> </a:t>
            </a:r>
            <a:r>
              <a:rPr lang="tr-TR" dirty="0" smtClean="0"/>
              <a:t>GG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 Alerji, kanser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dirty="0" err="1" smtClean="0"/>
              <a:t>Üriner</a:t>
            </a:r>
            <a:r>
              <a:rPr lang="tr-TR" dirty="0" smtClean="0"/>
              <a:t> sistem </a:t>
            </a:r>
            <a:r>
              <a:rPr lang="tr-TR" dirty="0" err="1" smtClean="0"/>
              <a:t>infeksiyonları</a:t>
            </a:r>
            <a:endParaRPr lang="tr-TR" dirty="0" smtClean="0"/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tr-TR" dirty="0" smtClean="0"/>
              <a:t> Bakteri </a:t>
            </a:r>
            <a:r>
              <a:rPr lang="tr-TR" dirty="0" err="1" smtClean="0"/>
              <a:t>vaginiti</a:t>
            </a:r>
            <a:endParaRPr lang="tr-TR" dirty="0"/>
          </a:p>
        </p:txBody>
      </p:sp>
      <p:pic>
        <p:nvPicPr>
          <p:cNvPr id="1026" name="Picture 2" descr="C:\Users\user\Desktop\imagesCANR3M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672" y="3842849"/>
            <a:ext cx="2952328" cy="3015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i="1" dirty="0" err="1" smtClean="0"/>
              <a:t>Lactobacillus</a:t>
            </a:r>
            <a:endParaRPr lang="tr-TR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600200"/>
            <a:ext cx="8686800" cy="4525963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tr-TR" dirty="0" smtClean="0"/>
              <a:t> Mukoza yüzeylerinde flora üyesi (ağız, </a:t>
            </a:r>
            <a:r>
              <a:rPr lang="tr-TR" dirty="0" err="1" smtClean="0"/>
              <a:t>gıs</a:t>
            </a:r>
            <a:r>
              <a:rPr lang="tr-TR" dirty="0" smtClean="0"/>
              <a:t> ve </a:t>
            </a:r>
            <a:r>
              <a:rPr lang="tr-TR" dirty="0" err="1" smtClean="0"/>
              <a:t>vagina</a:t>
            </a:r>
            <a:r>
              <a:rPr lang="tr-TR" dirty="0" smtClean="0"/>
              <a:t>)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 Bağırsak ve </a:t>
            </a:r>
            <a:r>
              <a:rPr lang="tr-TR" dirty="0" err="1" smtClean="0"/>
              <a:t>vaginada</a:t>
            </a:r>
            <a:r>
              <a:rPr lang="tr-TR" dirty="0" smtClean="0"/>
              <a:t> &gt; 80 tür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dirty="0" err="1" smtClean="0"/>
              <a:t>Vagina</a:t>
            </a:r>
            <a:r>
              <a:rPr lang="tr-TR" dirty="0" smtClean="0"/>
              <a:t> florası %50-90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 10</a:t>
            </a:r>
            <a:r>
              <a:rPr lang="tr-TR" sz="2600" dirty="0" smtClean="0"/>
              <a:t>7</a:t>
            </a:r>
            <a:r>
              <a:rPr lang="tr-TR" dirty="0" smtClean="0"/>
              <a:t>-10</a:t>
            </a:r>
            <a:r>
              <a:rPr lang="tr-TR" sz="3000" dirty="0" smtClean="0"/>
              <a:t>8 </a:t>
            </a:r>
            <a:r>
              <a:rPr lang="tr-TR" dirty="0" err="1" smtClean="0"/>
              <a:t>cfu</a:t>
            </a:r>
            <a:r>
              <a:rPr lang="tr-TR" dirty="0" smtClean="0"/>
              <a:t>/g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 Laktik asit-</a:t>
            </a:r>
            <a:r>
              <a:rPr lang="tr-TR" dirty="0" err="1" smtClean="0"/>
              <a:t>pH</a:t>
            </a:r>
            <a:r>
              <a:rPr lang="tr-TR" dirty="0" smtClean="0"/>
              <a:t> azalır-patojen </a:t>
            </a:r>
            <a:r>
              <a:rPr lang="tr-TR" dirty="0" err="1" smtClean="0"/>
              <a:t>mo</a:t>
            </a:r>
            <a:r>
              <a:rPr lang="tr-TR" dirty="0" smtClean="0"/>
              <a:t>. üremesini baskılar</a:t>
            </a:r>
          </a:p>
          <a:p>
            <a:pPr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dirty="0" err="1" smtClean="0"/>
              <a:t>Vagina</a:t>
            </a:r>
            <a:r>
              <a:rPr lang="tr-TR" dirty="0" smtClean="0"/>
              <a:t> florası değişken (günlük-</a:t>
            </a:r>
            <a:r>
              <a:rPr lang="tr-TR" dirty="0" err="1" smtClean="0"/>
              <a:t>mens</a:t>
            </a:r>
            <a:r>
              <a:rPr lang="tr-TR" dirty="0" smtClean="0"/>
              <a:t>, yaş vb.)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tr-TR" dirty="0"/>
              <a:t> </a:t>
            </a:r>
            <a:r>
              <a:rPr lang="tr-TR" dirty="0" smtClean="0"/>
              <a:t>    ve karışık (mikrobiyolog ve jinekologlar) alışkın  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tr-TR" dirty="0"/>
              <a:t> </a:t>
            </a:r>
            <a:r>
              <a:rPr lang="tr-TR" dirty="0" smtClean="0"/>
              <a:t>    değil!!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tr-TR" i="1" dirty="0" err="1" smtClean="0"/>
              <a:t>Lactobacillus</a:t>
            </a:r>
            <a:endParaRPr lang="tr-TR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tr-TR" dirty="0" smtClean="0"/>
              <a:t> </a:t>
            </a:r>
            <a:r>
              <a:rPr lang="tr-TR" dirty="0" err="1" smtClean="0"/>
              <a:t>Premenapozal</a:t>
            </a:r>
            <a:r>
              <a:rPr lang="tr-TR" dirty="0" smtClean="0"/>
              <a:t> </a:t>
            </a:r>
            <a:r>
              <a:rPr lang="tr-TR" dirty="0" err="1" smtClean="0"/>
              <a:t>vagina</a:t>
            </a:r>
            <a:r>
              <a:rPr lang="tr-TR" dirty="0" smtClean="0"/>
              <a:t> florası-baskın türler;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tr-TR" sz="3200" i="1" dirty="0" smtClean="0"/>
              <a:t>L</a:t>
            </a:r>
            <a:r>
              <a:rPr lang="tr-TR" sz="3200" dirty="0" smtClean="0"/>
              <a:t>. </a:t>
            </a:r>
            <a:r>
              <a:rPr lang="tr-TR" sz="3200" i="1" dirty="0" err="1" smtClean="0"/>
              <a:t>crispatus</a:t>
            </a:r>
            <a:endParaRPr lang="tr-TR" sz="3200" i="1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tr-TR" sz="3200" i="1" dirty="0" smtClean="0"/>
              <a:t>L</a:t>
            </a:r>
            <a:r>
              <a:rPr lang="tr-TR" sz="3200" dirty="0" smtClean="0"/>
              <a:t>. </a:t>
            </a:r>
            <a:r>
              <a:rPr lang="tr-TR" sz="3200" i="1" dirty="0" err="1" smtClean="0"/>
              <a:t>jensenii</a:t>
            </a:r>
            <a:endParaRPr lang="tr-TR" sz="3200" i="1" dirty="0" smtClean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tr-TR" sz="3200" i="1" dirty="0" smtClean="0"/>
              <a:t>L</a:t>
            </a:r>
            <a:r>
              <a:rPr lang="tr-TR" sz="3200" dirty="0" smtClean="0"/>
              <a:t>. </a:t>
            </a:r>
            <a:r>
              <a:rPr lang="tr-TR" sz="3200" i="1" dirty="0" err="1" smtClean="0"/>
              <a:t>gasseri</a:t>
            </a:r>
            <a:endParaRPr lang="tr-TR" sz="3200" i="1" dirty="0" smtClean="0"/>
          </a:p>
          <a:p>
            <a:pPr>
              <a:buClr>
                <a:schemeClr val="tx1"/>
              </a:buClr>
            </a:pPr>
            <a:endParaRPr lang="tr-TR" dirty="0" smtClean="0"/>
          </a:p>
          <a:p>
            <a:pPr>
              <a:buClr>
                <a:schemeClr val="tx1"/>
              </a:buClr>
            </a:pPr>
            <a:r>
              <a:rPr lang="tr-TR" dirty="0" smtClean="0"/>
              <a:t> Önemi, H</a:t>
            </a:r>
            <a:r>
              <a:rPr lang="tr-TR" sz="2000" dirty="0" smtClean="0"/>
              <a:t>2</a:t>
            </a:r>
            <a:r>
              <a:rPr lang="tr-TR" dirty="0" smtClean="0"/>
              <a:t>O</a:t>
            </a:r>
            <a:r>
              <a:rPr lang="tr-TR" sz="2000" dirty="0" smtClean="0"/>
              <a:t>2</a:t>
            </a:r>
            <a:r>
              <a:rPr lang="tr-TR" dirty="0" smtClean="0"/>
              <a:t> oluşumu;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tr-TR" dirty="0" smtClean="0"/>
              <a:t>     </a:t>
            </a:r>
            <a:r>
              <a:rPr lang="tr-TR" dirty="0" err="1" smtClean="0"/>
              <a:t>antimikrobiyal</a:t>
            </a:r>
            <a:r>
              <a:rPr lang="tr-TR" dirty="0" smtClean="0"/>
              <a:t> etki,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tr-TR" dirty="0" smtClean="0"/>
              <a:t>     </a:t>
            </a:r>
            <a:r>
              <a:rPr lang="tr-TR" dirty="0" err="1" smtClean="0"/>
              <a:t>antifungal</a:t>
            </a:r>
            <a:r>
              <a:rPr lang="tr-TR" dirty="0" smtClean="0"/>
              <a:t> etki?!</a:t>
            </a:r>
          </a:p>
        </p:txBody>
      </p:sp>
      <p:sp>
        <p:nvSpPr>
          <p:cNvPr id="18434" name="AutoShape 2" descr="data:image/jpeg;base64,/9j/4AAQSkZJRgABAQAAAQABAAD/2wCEAAkGBhMSEBQTExQWFBUVFxgXGBcYGBoYGBsXHRcdFRgYGBoaHCYeHBkjGhQUHy8gIycpLCwsFx4xNjAqNSYrLCkBCQoKDgwOGg8PGiwkHyUsLCksKSwuLCkpLCkpLCwsLCkpKSkpKSwpLCwsLCwsLCwpLCwsLCwsLCwpLCwsLCkpKf/AABEIAJUAngMBIgACEQEDEQH/xAAcAAACAgMBAQAAAAAAAAAAAAAEBQMGAAIHAQj/xAA+EAABAwEGAwUFBQcEAwAAAAABAgMRAAQFEiExQQZRYRMicYGRMlKhscEHQmLR8BQjM3KCkuEkQ8LxFaKy/8QAGgEAAwEBAQEAAAAAAAAAAAAAAgMEBQEABv/EACURAAICAgICAgMAAwAAAAAAAAECABEDIRIxBEETIjJRcQUUYf/aAAwDAQACEQMRAD8AsF2WXtllSvYRmep2T8KmvEz0+VSWBeGyoA+9Kj6x9KBddra2WnyhoAR5bnshGgSI8IFL3HNcqHavRIRhcOED2VbDoeleh9MjvJO+Rn5VwLU6zXuTrIQguK2ySPeVy/Oq+4SpRUrMnM0fbHytQnRPsidOp/FQyhvTkFRLm5G2g0FxDewADCTJmVnrsmtr6vT9maxj21ZIHX3vAT61T7A+TMmTMzznM/HOmqL3H4sZrlGbqu7UVn4gDIwLCinYjOOkcqmsrPaEiYSMyfpRjdkbSe6iTzOZ8qYahEqNEXPE3gFCUkmehBnzpxdvF1oaASSFp5Lzy6HUUtTYXlnutrP9P51L/wCBtB1SExHtKA+FAwVhRgA11G158XrcThaQGZyUqZVB1CTt460Rc99t9gGXzBT7K4xZawd8s6rr13Ooz7queEyaWG8h56R1ofiSqE6CxMtHaoeXgZJVhEqURCUjmTUzqkoBQ3ofaVurx5DpUrjYs7aGkiCACsxmV6mecaR0pepRJmhG/wCRDkA0J6BWw+VappmhLTSMTuZOaUD2ldeg611jUFRchbCWk9o6sNI95W/gNSfCoT9pNjbOFIcd/F7CfKc6pnE95OOvntYAAhCR7ITtHjzqq2xISfGhbFe2mpgwip3d5XL028qCecGpgRtpRrrZGtRNWPG5JGgpSkDcgNnUr98WZxbRDaCrc5bamBUfDr4Q2saLJz5gDQetXcOpb2BPyoS2Xaw/KowOEe0nL+4aKohl1RELjS1EanZrdoAnMwBmTsAMzNDu2JbSihw94ctI1B9Kgt1j7VlbaVFKlDLkfwnoabQiR3RlQ4jvH9oexDJCckDkOZ6mZoCxJUtxKE+0ohI8SYrZizOOOdklBU5MYRrI1q2XLwc60tDi1NpUFAxMmARykD1pthRNRmGNalnsNgaswCAlKyPaWoSSrc50Wu2kDugDwAHyoBxagshW+h29aIDWXjUxHszO5EmaWi3KOpPXOgHnSd6KtDX6+dBOjyn5UagRZJkDh60pN2JVaQsiYgx92QRn+utMLTaAkEkgDqYry7FBxCnBmJjyH/dN9QlLILEsl+I72JPeSsYkwNQaRmtlPKACcRgaDxpZeaXShQQvCraEifCdqBFoTmnb9Rj+14ZSkAqykn7v+elapRKpUZJ1Uf1pQ93JAaTHLOdZ3opNFOHWpXOPWezWwr30HPqFf5qutpSdh51feKbKlyxYlCeyWInYKyPxj0rnjywg5aGuKdbmr455IJ3a32plpONbqAmJ9oEnfuxqaYXQGnmkutmUq9Z5GuEFZiu1cGWcN3ewAdQVHxUZqTNj4KNweABuNnW0e4k+VLLxsIQO0Rknccuo6Ucp3OtkEKBQdCCD50kWIpgGiF+wB4halFPdCYAk5cyaDttxLbTjSQtA1IyI8Ryo+zgjI5EGD400u9UnCdDkRtB28KeXK9RAQNoyk3fYEpddtAELKQj1OZHUgAGiMZNSqbwKW37rih6ZCoYqjvcSxPuM7sZDhwq9nfw1yqJri5nCMDKiNsSh5HIVom1dkw87ulCgP5ld0fOqhdFsT/DUY5H6UIQOSTGrYWxLVar+Uv2W0I6+0fjlSu1tF0GXFJJ3B+lSluK0JimKAOonkblFvmwOsmXJUknJeZB/I+NMuCr9AWWV+yuI6K2+npVnUkKBSuVpORTtFVu8OEYV2lnOmYQTmI907102ZcuZMi8H0ZbbSxhURuDUHZ0Sxau1YQ4rJZyUDlChAMjxqIjPnXAZAwowVlvCSnacQ89f11qcJqZuxqVJAMJEnw0/KtVNmvEieMjtCcbDzMT2jZCf5vaT8RXPF8H21Q/hR4rSD866Uy0QMRGSpSPqaGw0thfuU4fIbEKAnO3nIMV2H7Nr27WyIQTmAU+aT+R+FcWcYMnFkavH2c28th0DVBQ6B4HCR5giizKWUzQygKtzqDkjwrQHyqe0EGFJ0UAoeBzqBPrUI6kjaM8tTPfxbLg+ehqSzKAVWttRiZMHvNyseG4+FK0XgkDFrA/QolHIQWPAwK9R+/dMzKiaHw1jq5MnU5nxOZ+dYgVUNCSHZi3iq8OysgTBlxwZTGSRJ+JFUO33gQg4BB5nP0p59od5hL7TXuN4j4rM/ID1qm2q2YhA0160QYBZrePh+oJEsfDfHJbhFolbZyxffT16jpV0QlLicbSgtEEgjl15GuNKdzimVycRvWVeJpUc0nNKhyI5UhctRmfwg+10Z03DWyRUty25u2thQSWXCB+7UcldWzuOhg0S9d6kEgjMGKoDgzGfGyGjISnFvH63oyx3aVZmI5zAHjOlDpag50Va0g2O0TmMGX80iPn86FjPILO4v4t4gbZa7CzrlZIU44k5CDISDuZ12ypdYeJ7SpHfQ0oxkSjOOsGCaq962xDZCCcSzEpG3ifpVkbQJy22o1VQKleSlUalquIdvZgFd51pSsQ5pUZBA5ZxQrl1qBMTS+77StlwOIMKHmCNwRyppaONngQAyyrI7Ef8qQyup+vUUDjf8tGc4ttiBg+VNOCmgi0lMz2iFJ+E/Slj74VEaD41Pc9u7K0tLOgUJ8DkfgaqYalZspRnXOHrV2lnKCe80Y/pOnxmiKrVktSrNaMWomFDYpP6nyq12lA9oZpVBB6ais914t/YhDyX/okbD2E/Pw61Wb7s5btGEZIVKx4cvI05ecPjQV7OYmkzmoGZ5TtR49G4DkFaioqEDPOM69ZVJAyqJaaFtrxbaccH3EkjqqO6PGaoI1J1Fmpy/jC9u2tzzg0xlKZ91PdHypP2k14tBJJOv13qaxXetxQSkST6efIVlW7N7n1gCqv8miEFRASCSdI1q43JwwluHbRBVs3sD+Ln4URc11Is4kEKc3XGQy0R8c6MW5NaGLx620zM/kl/qnX7hD7mc6HptyjlTq6OODk3ahjToHB/EHKfeA9arK3Jomw2PG4gHVagEiMzJ5e7zPSqXVSNyIaEt9oRouRgVmkgSSNjG3nQ9sSlxotY3ETmVJIJ88qKvNYKoTkkAJHgBA+VAlNKA1JOVGxOYX5cTtltSULOMKIUheyxOue/MGrzZHZziKh+0VIFlseL21PqKTuEADFHSSK9syvLOuYe2l/kMcmNGMZJNSONjuyQJBictCKhSul/Fzg7BtROiynlAImP/WmNqQovJqmjtxIVmklPTUVGizBo5oz2Uc6aio3HPPpFMEIZG6MaNqUthC1KxSTB3jSBzp3wzeowmzrOeZbPzT9RS+6WAuw5AShahHIHvT86y47sDjwJ9lvvnyOQ8zUr0ykGdW1cVGdsdVJCUqJ0yFBqsLygZAQPxGPhrTi33go7x4UndeNAl1PPQMEduxYTk43P9RpHe90vrElxKwnRKZSPEA6mrArOhnkkU8EwA/HYlVa4A7cJcWpLM7EEkjmQNKZs8CuIGFCmsPPFB6TImnIVofDrnUqVn1r2wbEafIcij1K5aOF7Un/aKhzSQrzypc/YHUkBaFp8UkVfGniB+v1yoly9FiMJ9dPSvfI06Ms5uX0t5GFL2Gw6q/KnXCFnJcctCtUDCnliUIy8Ezl1qwW26GLSIWhKVq/3EgBU7E8x0NBWeylhAZz7hOLqrc/raK6X5Cp1sgC2JI4ZJNbMMFREa16luRR37QmzWd20KiUiG5GrhHdH18BQM1DUQic2qcy+0y2l23JbQCpFmSGwQDGOcThH9Rj+mm4EEEnUA/CkNpJXJUSSTJO8zJ+fxpndt5JWA0pJxpGShnIHPlR48fD33NHN9kAA6jRpzL50p4zUDZkAn/cH/wAmpsKiYJ8hRbl2tuowrBIBnMxnEfWu5F5LUlQjG4YwsaSDI5itFnMVR2L7Ww6rAZE5pOhq3XVfbbwAPcX7p/4muhgZ3J47499iWng1RK3W4JC0SOUj/Bp7dt3LZLhUAAoCMwd+lb2VhLDSEJAEpBUeZIkz5mtXbRO9Rs3ImupygtX3AnlyajTZ89KKdQltCnVAkAgQN560uvXijs2MbbSQcYTKzOZBMx5UYs9QAtmjCnbMCchy/wC8qitFgJ0BPwyGppCjjG0qjvBP8qEjTbSo7RxC+tJSpwwdshPpr4UwY3niojlpsiCM8tRn5itxZzPTT151U2L/AH2JS04pKZnDCVAHcDECQPOmDX2iugd9lpzmYKSf7cqIq/qdGG5YW2jP69a8W38KX2b7SLP9+zLHgoGPCYpmxxpd7mvaN9FIkH+0mkkuO1ML/XP7ntlshKhhzNaXoj/ULnoD4hIBrZjjNvGU2RpSjqXF91KRpITmTnzimiLfZXRK1BtZ1CgYnmDyoSzA2RPfEK42LimzsSQNJ3pF9o14jtEWVCpDQxL/AJ1bHqEj41dHnLOy048laXC2hS8Kc9BPpvXFbZe+NaimVKUSSpW6iZJG9Hi+7X+o/FiKzFrgZUTwypJecEjEUHD8zFKXGVKGaiP5Yigk3c80tLjS5UkyNj/mnZHYdLcq+NWUrdGX0WaMRJzBiOlepXlnRdz2tNraxJBS4gfvGyMwfeTzTrWq2M6IMDMpwVNNOeNWKVlWeVWPhzhvtlgqBKAoDCNVK5f5qFTMIE75xXTPsvu9H7N20ZhSkiee58YNBkIxoTNFnZ9CWS2XSpRyUlIEADPQZUFbLocSMQGMfh28qdEmt2nIrODkQDiRpVbcv/SKGQBWmSTEDXOeoFUy+LYl4BpJ/dpMqVupfTkAK6bxBcabWyUAhC5xJMZEj3uYrk97XW9ZXezdTh1KT91Q5pO9WeOytr3EthKm5IxZUHISkjcGR51FarallfYgEuke0R3Y5pO567VJZlzvU19WYKs/axJZKTO+FRwqHhmDVR1FL+VGKSkGolMUU240QIcSPGQfiK3CGtS6iPE/lXYzlUA7CpWrMTzrdy87InV4E8gFHyrRjiqzYiEIcX1MJHkMz0oeYuoysh6Uy4cE2Lu2kRnhQfQmY9ameazpbwFxVjvBtGAIQ4laTmST3ZA9Ryq82+7GCokEjoI/QqZ34vuKyYSVBNXF3C9kKnYOaSCk8oIiuO/sPZuOIj2FrTPgoj6V3OyWxDREAJjfX05muY2+xIXb7ShLiArtSQlRgkK72U5HWu4m+5JjcJ4pQiRpmpgx609d4acSJIIHhl61obtjKqrEBswiqxqU0sLbUUKG4+I6g8qtLF/MPfxv3CxqQCUL6xqk9KTGxxtrvUK7NO1CyhoJYN3N7zuptXsKKY55j866F9mgKbMGVRJxOCOUx+VJmuCU/feHXCmfKTVgu1TLMBJIwowBSjt+c1NnYOvEQsblCLMsimiK0UKFbvlSYDgxJ98axz5Gj5StOJCgodKz9r3LBxcfUwJbh0FA3klq0Nlt5OJJnPcHmk7Gt7coJ01pS8/ty9KoRb3I3yFTUpN73MuxuAKOJCvYUNCOUbEbiibO6FtLRs4hSfh3fiBTriohdhcK/uFBSdwonDA8iapd3W3CpJ2yq9CWXcAjkOQiphFGttetRWlGF5xMzCj5A5j4GirOJpsex1cUcRXKClDwyzwq8dQfpShlgIMzPyNWjie2pQwhr76lBRG4A0nqTtQNku9ISCsYlHY6D8zSeALEjuUYsrDGOUW3bfirO+26gEltQVH089K7KL0FoQHWoUFCYjvDLNKt8q5k4ANAANoAFasPrQZSopPMEivHESbMXlAyDWp0R61YAVuqwpTz+SRuTXML0l+0OPqGa1E+A0A8gBRlotSlmVqUs81GagUuKIYwO4OFDjuTXbflos5lt1SRuCZT5gyKcs8ekn9+yhf4kfuz6Ziq7hJ005ml97WJ0gwQUjUJOZ6mhyUosC44Y0c00u7HFNheyS72ZzycEDyVp6xTBNhxd5MLB3SQofA1xlSK9beWn2VKT4Ej5VnDy3HYjG/xyH8WqfSToiB50FaG+8fWvayqFMxXkKbwcaBCFQORAI9DXll4gfaUFhc5ZpgBJ55DfrXlZVHBSuxBDsBYMt1reC20LwAdojFzjLY0iUzBPMznHwrKyo8XUq8j8pJbinA20UyFd458jAHzqs8acONsIS8jIkgERkQfrWVlNxk2IK9zmPE1oUm0JWkkFSEkx6fQUMzfb6lABwicpAFZWVO7sMpAM3MaqcQJHqMrbcRaLbqnSsqUJkZ+uI0Yw9IrKytDEALqSMeSgmSTWhOvjWVlPixBH7SU6Cp0oyBOZPoPKvKyh9xh6ExTmUnOtS7FZWUU9QiS+UDGCBEjOhbPZsZiYynSsrKyMgHyES5T9BP/2Q=="/>
          <p:cNvSpPr>
            <a:spLocks noChangeAspect="1" noChangeArrowheads="1"/>
          </p:cNvSpPr>
          <p:nvPr/>
        </p:nvSpPr>
        <p:spPr bwMode="auto">
          <a:xfrm>
            <a:off x="63500" y="-690563"/>
            <a:ext cx="1504950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338" name="Picture 2" descr="http://t2.gstatic.com/images?q=tbn:ANd9GcSWt9yrnmxR66EwJRPTGZZPueNL6lzMRKwsj5NwTHCjLDE9yXg7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960440" cy="38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817</TotalTime>
  <Words>1026</Words>
  <Application>Microsoft Office PowerPoint</Application>
  <PresentationFormat>Ekran Gösterisi (4:3)</PresentationFormat>
  <Paragraphs>187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Ofis Teması</vt:lpstr>
      <vt:lpstr>Vaginit ve probiyotikler</vt:lpstr>
      <vt:lpstr>Sunu planı</vt:lpstr>
      <vt:lpstr>Probiyotik</vt:lpstr>
      <vt:lpstr>Probiyotikler-Flora üyesi</vt:lpstr>
      <vt:lpstr>Etki mekanizmaları</vt:lpstr>
      <vt:lpstr>Probiyotikler (mavi)  patojen bakterileri (beyaz) ve toksinleri (kırmızı yuvarlak) bağlar.</vt:lpstr>
      <vt:lpstr>Probiyotikler</vt:lpstr>
      <vt:lpstr>Lactobacillus</vt:lpstr>
      <vt:lpstr>Lactobacillus</vt:lpstr>
      <vt:lpstr>Vagina florası</vt:lpstr>
      <vt:lpstr>Vaginit</vt:lpstr>
      <vt:lpstr>Vaginit –Tedavi ilkeleri</vt:lpstr>
      <vt:lpstr>Bakteri vaginiti</vt:lpstr>
      <vt:lpstr>Bakteri vaginiti</vt:lpstr>
      <vt:lpstr>Ya ve ark., AJOG, 2010</vt:lpstr>
      <vt:lpstr>Candida</vt:lpstr>
      <vt:lpstr>Candida</vt:lpstr>
      <vt:lpstr>PowerPoint Sunusu</vt:lpstr>
      <vt:lpstr>Vaginopatik C. albicans var mı?</vt:lpstr>
      <vt:lpstr>PowerPoint Sunusu</vt:lpstr>
      <vt:lpstr>Vulva-vagina kandidozu</vt:lpstr>
      <vt:lpstr>Tedavi ve korunma</vt:lpstr>
      <vt:lpstr>Reid</vt:lpstr>
      <vt:lpstr>Sobel ve Chaim, J Clin Microbiol, 1996</vt:lpstr>
      <vt:lpstr>Strus ve ark., Med Dosw Mikrobiol,  2005</vt:lpstr>
      <vt:lpstr>Reid ve ark., FEMS Immunol Med Microbiol, 2003 </vt:lpstr>
      <vt:lpstr>VVK tedavisi</vt:lpstr>
      <vt:lpstr>HIV infeksiyonu-VVK</vt:lpstr>
      <vt:lpstr>Probiyotikler etkisizdir!</vt:lpstr>
      <vt:lpstr>Literatür değerlendirmesi</vt:lpstr>
      <vt:lpstr>Eve götürülecek mesajlar-1</vt:lpstr>
      <vt:lpstr>Eve götürülecek mesajlar-2</vt:lpstr>
      <vt:lpstr>Eve götürülecek mesajlar-3</vt:lpstr>
      <vt:lpstr>PowerPoint Sunusu</vt:lpstr>
      <vt:lpstr>Oğlum ve liderim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Macit İLKİT</dc:creator>
  <cp:lastModifiedBy>dinamik</cp:lastModifiedBy>
  <cp:revision>169</cp:revision>
  <dcterms:created xsi:type="dcterms:W3CDTF">2012-05-02T10:28:30Z</dcterms:created>
  <dcterms:modified xsi:type="dcterms:W3CDTF">2013-05-16T23:02:36Z</dcterms:modified>
</cp:coreProperties>
</file>