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56" r:id="rId2"/>
    <p:sldId id="303" r:id="rId3"/>
    <p:sldId id="304" r:id="rId4"/>
    <p:sldId id="290" r:id="rId5"/>
    <p:sldId id="289" r:id="rId6"/>
    <p:sldId id="294" r:id="rId7"/>
    <p:sldId id="257" r:id="rId8"/>
    <p:sldId id="268" r:id="rId9"/>
    <p:sldId id="271" r:id="rId10"/>
    <p:sldId id="305" r:id="rId11"/>
    <p:sldId id="258" r:id="rId12"/>
    <p:sldId id="259" r:id="rId13"/>
    <p:sldId id="311" r:id="rId14"/>
    <p:sldId id="263" r:id="rId15"/>
    <p:sldId id="270" r:id="rId16"/>
    <p:sldId id="282" r:id="rId17"/>
    <p:sldId id="264" r:id="rId18"/>
    <p:sldId id="273" r:id="rId19"/>
    <p:sldId id="276" r:id="rId20"/>
    <p:sldId id="274" r:id="rId21"/>
    <p:sldId id="283" r:id="rId22"/>
    <p:sldId id="297" r:id="rId23"/>
    <p:sldId id="296" r:id="rId24"/>
    <p:sldId id="284" r:id="rId25"/>
    <p:sldId id="307" r:id="rId26"/>
    <p:sldId id="308" r:id="rId27"/>
    <p:sldId id="312" r:id="rId28"/>
    <p:sldId id="313" r:id="rId29"/>
    <p:sldId id="309" r:id="rId30"/>
    <p:sldId id="298" r:id="rId31"/>
    <p:sldId id="310" r:id="rId32"/>
    <p:sldId id="299" r:id="rId33"/>
    <p:sldId id="300" r:id="rId34"/>
    <p:sldId id="301" r:id="rId35"/>
    <p:sldId id="302" r:id="rId36"/>
  </p:sldIdLst>
  <p:sldSz cx="9144000" cy="6858000" type="screen4x3"/>
  <p:notesSz cx="6858000" cy="9144000"/>
  <p:defaultTextStyle>
    <a:defPPr>
      <a:defRPr lang="tr-TR"/>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14" autoAdjust="0"/>
  </p:normalViewPr>
  <p:slideViewPr>
    <p:cSldViewPr>
      <p:cViewPr varScale="1">
        <p:scale>
          <a:sx n="52" d="100"/>
          <a:sy n="52" d="100"/>
        </p:scale>
        <p:origin x="-18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7387B-4C8D-4D12-9BAA-83944C18D171}" type="datetimeFigureOut">
              <a:rPr lang="tr-TR" smtClean="0"/>
              <a:pPr/>
              <a:t>15.05.2013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348F9-751C-4D55-A108-91D020CBF78B}" type="slidenum">
              <a:rPr lang="tr-TR" smtClean="0"/>
              <a:pPr/>
              <a:t>‹#›</a:t>
            </a:fld>
            <a:endParaRPr lang="tr-TR"/>
          </a:p>
        </p:txBody>
      </p:sp>
    </p:spTree>
    <p:extLst>
      <p:ext uri="{BB962C8B-B14F-4D97-AF65-F5344CB8AC3E}">
        <p14:creationId xmlns:p14="http://schemas.microsoft.com/office/powerpoint/2010/main" val="3377597845"/>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2"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6" algn="l" defTabSz="914323" rtl="0" eaLnBrk="1" latinLnBrk="0" hangingPunct="1">
      <a:defRPr sz="1200" kern="1200">
        <a:solidFill>
          <a:schemeClr val="tx1"/>
        </a:solidFill>
        <a:latin typeface="+mn-lt"/>
        <a:ea typeface="+mn-ea"/>
        <a:cs typeface="+mn-cs"/>
      </a:defRPr>
    </a:lvl5pPr>
    <a:lvl6pPr marL="2285807" algn="l" defTabSz="914323" rtl="0" eaLnBrk="1" latinLnBrk="0" hangingPunct="1">
      <a:defRPr sz="1200" kern="1200">
        <a:solidFill>
          <a:schemeClr val="tx1"/>
        </a:solidFill>
        <a:latin typeface="+mn-lt"/>
        <a:ea typeface="+mn-ea"/>
        <a:cs typeface="+mn-cs"/>
      </a:defRPr>
    </a:lvl6pPr>
    <a:lvl7pPr marL="2742969" algn="l" defTabSz="914323" rtl="0" eaLnBrk="1" latinLnBrk="0" hangingPunct="1">
      <a:defRPr sz="1200" kern="1200">
        <a:solidFill>
          <a:schemeClr val="tx1"/>
        </a:solidFill>
        <a:latin typeface="+mn-lt"/>
        <a:ea typeface="+mn-ea"/>
        <a:cs typeface="+mn-cs"/>
      </a:defRPr>
    </a:lvl7pPr>
    <a:lvl8pPr marL="3200131" algn="l" defTabSz="914323" rtl="0" eaLnBrk="1" latinLnBrk="0" hangingPunct="1">
      <a:defRPr sz="1200" kern="1200">
        <a:solidFill>
          <a:schemeClr val="tx1"/>
        </a:solidFill>
        <a:latin typeface="+mn-lt"/>
        <a:ea typeface="+mn-ea"/>
        <a:cs typeface="+mn-cs"/>
      </a:defRPr>
    </a:lvl8pPr>
    <a:lvl9pPr marL="3657292" algn="l" defTabSz="9143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kanser.gov.tr/Dosya/turkiyede-kanser-kayitcigi.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Teşekkür</a:t>
            </a:r>
            <a:r>
              <a:rPr lang="tr-TR" baseline="0" dirty="0" smtClean="0"/>
              <a:t> ederim. Kongremizin düzenlenmesi sırasında hangi konuda konuşmak istediğimi sorarak biraz hayal gücümü kullanmama fırsat veren TJOD Başkanımız Prof Dr </a:t>
            </a:r>
            <a:r>
              <a:rPr lang="tr-TR" baseline="0" dirty="0" err="1" smtClean="0"/>
              <a:t>Cansun</a:t>
            </a:r>
            <a:r>
              <a:rPr lang="tr-TR" baseline="0" dirty="0" smtClean="0"/>
              <a:t> Demir’e özel olarak teşekkür etmek istiyorum. Zira 2 defa yaptığım, doğumun 3. evresinin aktif yönetimi konulu konuşmalarımda, yeni ne söyleyebilirim diye çok zorlanmıştım. Bu zaman zarfında hedefim bir kıvılcım oluşturmak. Sadece bir ateşi yakmaya çalışıyorum. </a:t>
            </a:r>
          </a:p>
        </p:txBody>
      </p:sp>
      <p:sp>
        <p:nvSpPr>
          <p:cNvPr id="4" name="3 Slayt Numarası Yer Tutucusu"/>
          <p:cNvSpPr>
            <a:spLocks noGrp="1"/>
          </p:cNvSpPr>
          <p:nvPr>
            <p:ph type="sldNum" sz="quarter" idx="10"/>
          </p:nvPr>
        </p:nvSpPr>
        <p:spPr/>
        <p:txBody>
          <a:bodyPr/>
          <a:lstStyle/>
          <a:p>
            <a:fld id="{4F5348F9-751C-4D55-A108-91D020CBF78B}"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Gelelim</a:t>
            </a:r>
            <a:r>
              <a:rPr lang="tr-TR" baseline="0" dirty="0" smtClean="0"/>
              <a:t> elimizdeki bilgilere. Sizinle TÜİK, Sağlık Bakanlığı ve </a:t>
            </a:r>
            <a:r>
              <a:rPr lang="tr-TR" baseline="0" dirty="0" err="1" smtClean="0"/>
              <a:t>TNSA’dan</a:t>
            </a:r>
            <a:r>
              <a:rPr lang="tr-TR" baseline="0" dirty="0" smtClean="0"/>
              <a:t> bazı veri/bilgiler paylaşmak istiyorum. Yalanlar, kuyruklu yalanlar ve istatistikler vardır sözünü tam kim söyledi bilmiyorum ama bugün burada olmamın 1 numaralı nedeni olan lise biyoloji öğretmenim Sayın Erol </a:t>
            </a:r>
            <a:r>
              <a:rPr lang="tr-TR" baseline="0" dirty="0" err="1" smtClean="0"/>
              <a:t>Altuğ’dan</a:t>
            </a:r>
            <a:r>
              <a:rPr lang="tr-TR" baseline="0" dirty="0" smtClean="0"/>
              <a:t> duymuştum ilk olarak. Hep özel bir şekilde anmak isterdim, kısmet bugüneymiş. Maalesef tarama sırasında, DSÖ, Halk Sağlığı yayınları, gazeteler ve burada gördüğünüz kurumlar arasında tam bir uyum olmadığını gördüm. Benim güven duyduğum, duymak istediklerim bunlar.</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11</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Türkiye</a:t>
            </a:r>
            <a:r>
              <a:rPr lang="tr-TR" baseline="0" dirty="0" smtClean="0"/>
              <a:t> için, biliyorsunuz, Sayın Başbakanımız sürekli yeni hedefler koyuyor. Önce 2071 dendi, Malazgirt’in yıldönümü olarak, sonra konjonktür değişti, 2023 oldu, Türkiye Cumhuriyetimizin 100. yıldönümü, şimdi yeni hedefimiz ortada bir yerde 2053 imiş. İstanbul’un fethinin 600. yıldönümü. Ne olması öngörülüyor peki o zaman? 35-40 yıl sonra. Ölmemişsem ömrümün sonuna yaklaşmış olurum herhalde. Nüfus artış hızımız  dünyanınki ile birlikte düşüyor. Ortanca yaş 40 oluyor. (ne güzel bir yaş) Dünya sıralamasında 18den 19a geriliyoruz. Yaklaşık dünya nüfusunun %1,1’in oluşturmaya devam ediyoruz.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12</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err="1" smtClean="0"/>
              <a:t>Tüik’in</a:t>
            </a:r>
            <a:r>
              <a:rPr lang="tr-TR" dirty="0" smtClean="0"/>
              <a:t> 2012</a:t>
            </a:r>
            <a:r>
              <a:rPr lang="tr-TR" baseline="0" dirty="0" smtClean="0"/>
              <a:t> yılı Türkiye Sağlık Araştırması bazı ipuçları veriyor. Kabaca kadınlarda erkeklere oranla en az 2 kat fazla izlenen hastalıkları tabloma aldım. Hipertansiyon erkeklerde %8,5, kadınlarda 17,1. </a:t>
            </a:r>
            <a:r>
              <a:rPr lang="tr-TR" baseline="0" dirty="0" err="1" smtClean="0"/>
              <a:t>Romatizmal</a:t>
            </a:r>
            <a:r>
              <a:rPr lang="tr-TR" baseline="0" dirty="0" smtClean="0"/>
              <a:t> hastalıklar, </a:t>
            </a:r>
            <a:r>
              <a:rPr lang="tr-TR" baseline="0" dirty="0" err="1" smtClean="0"/>
              <a:t>osteoartrit</a:t>
            </a:r>
            <a:r>
              <a:rPr lang="tr-TR" baseline="0" dirty="0" smtClean="0"/>
              <a:t>, anemi, migren de benzer şekilde en az iki kat daha fazla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Tiroid</a:t>
            </a:r>
            <a:r>
              <a:rPr lang="tr-TR" baseline="0" dirty="0" smtClean="0"/>
              <a:t> hastalıkları, </a:t>
            </a:r>
            <a:r>
              <a:rPr lang="tr-TR" baseline="0" dirty="0" err="1" smtClean="0"/>
              <a:t>üriner</a:t>
            </a:r>
            <a:r>
              <a:rPr lang="tr-TR" baseline="0" dirty="0" smtClean="0"/>
              <a:t> </a:t>
            </a:r>
            <a:r>
              <a:rPr lang="tr-TR" baseline="0" dirty="0" err="1" smtClean="0"/>
              <a:t>inkontinans</a:t>
            </a:r>
            <a:r>
              <a:rPr lang="tr-TR" baseline="0" dirty="0" smtClean="0"/>
              <a:t>, kronik depresyon, kronik kaygı da kadınlarda daha çok. Erkeklerde özellikle enfarktüs ve kaza sonucu yaralanma daha fazla. Genelde kadınlar erkeklerden daha çok hasta oluyorlar. Ölüm istatistiklerinde farklılık olabilir, onlara bakmadım. </a:t>
            </a:r>
            <a:endParaRPr lang="tr-TR" dirty="0" smtClean="0"/>
          </a:p>
        </p:txBody>
      </p:sp>
      <p:sp>
        <p:nvSpPr>
          <p:cNvPr id="4" name="3 Slayt Numarası Yer Tutucusu"/>
          <p:cNvSpPr>
            <a:spLocks noGrp="1"/>
          </p:cNvSpPr>
          <p:nvPr>
            <p:ph type="sldNum" sz="quarter" idx="10"/>
          </p:nvPr>
        </p:nvSpPr>
        <p:spPr/>
        <p:txBody>
          <a:bodyPr/>
          <a:lstStyle/>
          <a:p>
            <a:fld id="{4F5348F9-751C-4D55-A108-91D020CBF78B}" type="slidenum">
              <a:rPr lang="tr-TR" smtClean="0">
                <a:solidFill>
                  <a:prstClr val="black"/>
                </a:solidFill>
              </a:rPr>
              <a:pPr/>
              <a:t>13</a:t>
            </a:fld>
            <a:endParaRPr lang="tr-T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Önemli bir </a:t>
            </a:r>
            <a:r>
              <a:rPr lang="tr-TR" baseline="0" dirty="0" smtClean="0"/>
              <a:t>bilgi ise </a:t>
            </a:r>
            <a:r>
              <a:rPr lang="tr-TR" baseline="0" dirty="0" err="1" smtClean="0"/>
              <a:t>obezite</a:t>
            </a:r>
            <a:r>
              <a:rPr lang="tr-TR" baseline="0" dirty="0" smtClean="0"/>
              <a:t> ile ilgili. Son 4 yıl içinde kadın - erkek semirdiğimizin resmidir. Kadınlar daha şişman. Belki erkekler daha çok sigara içip daha fazla hareket mi ediyorlar?  </a:t>
            </a:r>
            <a:endParaRPr lang="tr-TR" dirty="0" smtClean="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14</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Sağlık Bakanlığı’nın</a:t>
            </a:r>
            <a:r>
              <a:rPr lang="tr-TR" baseline="0" dirty="0" smtClean="0"/>
              <a:t> sayfasında stratejik plan diye bir dosya var. Güzel yanı bir plan olması ve stratejik olması. Aile hekimliği, e-devlet uygulamaları ile sağlıkta bilişim, sigara ve tütün ile ilgili önlemler, </a:t>
            </a:r>
            <a:r>
              <a:rPr lang="tr-TR" baseline="0" dirty="0" err="1" smtClean="0"/>
              <a:t>obezite</a:t>
            </a:r>
            <a:r>
              <a:rPr lang="tr-TR" baseline="0" dirty="0" smtClean="0"/>
              <a:t> ve </a:t>
            </a:r>
            <a:r>
              <a:rPr lang="tr-TR" baseline="0" dirty="0" err="1" smtClean="0"/>
              <a:t>diabet</a:t>
            </a:r>
            <a:r>
              <a:rPr lang="tr-TR" baseline="0" dirty="0" smtClean="0"/>
              <a:t> projesi, gıda sağlığı ile ilgili değişiklikler. Kamu bilgilendirme ve bilinçlendirme çabaları. Bunlar Sağlık </a:t>
            </a:r>
            <a:r>
              <a:rPr lang="tr-TR" baseline="0" dirty="0" err="1" smtClean="0"/>
              <a:t>bakanalığının</a:t>
            </a:r>
            <a:r>
              <a:rPr lang="tr-TR" baseline="0" dirty="0" smtClean="0"/>
              <a:t> 10 yıl içinde gerçekleştirdiği  olumlu uygulamalar. DSÖ ve Dünya Bankası’na verilen bu bilgilere baktığınızda, ne yapıyorsanız doğru yapıyorsunuz, aynen devam demek gerekir. Burada 2011 anne ölüm hızı </a:t>
            </a:r>
            <a:r>
              <a:rPr lang="tr-TR" baseline="0" dirty="0" err="1" smtClean="0"/>
              <a:t>yüzbinde</a:t>
            </a:r>
            <a:r>
              <a:rPr lang="tr-TR" baseline="0" dirty="0" smtClean="0"/>
              <a:t> 15,5 görünüyor. 2005 Türkiye anne ölümleri araştırmasında bu hız 28, 5. 2008 de DSÖ 58 olduğunu vermiş. Bunlar resmen açıklanan rakamlar. Aralarındaki farklara açıklama bulamadım.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15</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Bunlar da Sağlık Bakanlığı’nın yaptığı projeksiyonlar.</a:t>
            </a:r>
            <a:r>
              <a:rPr lang="tr-TR" baseline="0" dirty="0" smtClean="0"/>
              <a:t> Tüm bu rakamlar, esasında, objektif olarak, bağımsız bir kurum tarafından değerlendirilse alınsa daha doğru olmaz mı? CDC ve NIC örneği…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16</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Bence en değerli bilgi buradan geliyor.</a:t>
            </a:r>
            <a:r>
              <a:rPr lang="tr-TR" baseline="0" dirty="0" smtClean="0"/>
              <a:t> Kırk yılı aşan bir zaman süreci ile ilgili bilgi sağlamış. Toplumu temsil eden bir örnekte görüşülen kadınların beyanlarına dayanıyor. Ancak artık yeterli değil.  2008 yılı araştırması </a:t>
            </a:r>
            <a:r>
              <a:rPr lang="tr-TR" baseline="0" dirty="0" err="1" smtClean="0"/>
              <a:t>TUBITAK’ın</a:t>
            </a:r>
            <a:r>
              <a:rPr lang="tr-TR" baseline="0" dirty="0" smtClean="0"/>
              <a:t> da desteği ile bu kurumların işbirliği ile yürütülen. En önemli </a:t>
            </a:r>
            <a:r>
              <a:rPr lang="tr-TR" baseline="0" dirty="0" err="1" smtClean="0"/>
              <a:t>ögelerini</a:t>
            </a:r>
            <a:r>
              <a:rPr lang="tr-TR" baseline="0" dirty="0" smtClean="0"/>
              <a:t> doğurganlık, üreme sağlığı konuları oluşturuyor.</a:t>
            </a:r>
          </a:p>
          <a:p>
            <a:pPr marL="0" marR="0" indent="0" algn="l" defTabSz="914323" rtl="0" eaLnBrk="1" fontAlgn="auto" latinLnBrk="0" hangingPunct="1">
              <a:lnSpc>
                <a:spcPct val="100000"/>
              </a:lnSpc>
              <a:spcBef>
                <a:spcPts val="0"/>
              </a:spcBef>
              <a:spcAft>
                <a:spcPts val="0"/>
              </a:spcAft>
              <a:buClrTx/>
              <a:buSzTx/>
              <a:buFontTx/>
              <a:buNone/>
              <a:tabLst/>
              <a:defRPr/>
            </a:pPr>
            <a:r>
              <a:rPr lang="tr-TR" baseline="0" dirty="0" smtClean="0"/>
              <a:t>Türkiye’nin doğurganlık hızı düşüyor. Bu bölgelerarası farklılık gösteriyor. Bütün istenmeyen gebelikler önlenebilseydi o zaman doğurganlık hızı 2,2 değil 1,6 olurmuş. Nüfusun alt gruplarında doğurganlık farklı, bu nedenle hizmet planlaması yapılırken bu grupların özel ihtiyaçlarının belirlenmesi özel bir önem taşımaktadır deniyor.</a:t>
            </a:r>
          </a:p>
          <a:p>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17</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Sağlık personelinden</a:t>
            </a:r>
            <a:r>
              <a:rPr lang="tr-TR" baseline="0" dirty="0" smtClean="0"/>
              <a:t> alınan doğum öncesi bakım %90’ın üzerinde. </a:t>
            </a:r>
            <a:r>
              <a:rPr lang="tr-TR" dirty="0" smtClean="0"/>
              <a:t>Bu grafiklerle</a:t>
            </a:r>
            <a:r>
              <a:rPr lang="tr-TR" baseline="0" dirty="0" smtClean="0"/>
              <a:t> bazı dönemlerin ivmeli iyileşme ile birlikte olduğu izleniyor. Retrospektif olarak, nelerin değiştiği ile ilgili bağlantı kurmaya çalışmak, geleceği de planlamak açısından önemli.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18</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baseline="0" dirty="0" err="1" smtClean="0"/>
              <a:t>Nedennnnn</a:t>
            </a:r>
            <a:r>
              <a:rPr lang="tr-TR" baseline="0" dirty="0" smtClean="0"/>
              <a:t>??? </a:t>
            </a:r>
            <a:r>
              <a:rPr lang="tr-TR" baseline="0" dirty="0" err="1" smtClean="0"/>
              <a:t>Nedenn</a:t>
            </a:r>
            <a:r>
              <a:rPr lang="tr-TR" baseline="0" dirty="0" smtClean="0"/>
              <a:t>? Bunun altındaki nedenler ile ilgili sadece teorilerimiz var. Başbakan için doktorları suçlamak en kolayı. Bunun nedenini ortaya koymak için hangi verileri toplamamız gerekir?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19</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Aslında bazı</a:t>
            </a:r>
            <a:r>
              <a:rPr lang="tr-TR" baseline="0" dirty="0" smtClean="0"/>
              <a:t> bilgiler var. Ama yetersiz. Bu bilgiler arasında doğum yapılan hastanelerde çalışanların normal doğum yapabilme kapasiteleri dikkate alınmıyor… Daha sonra önemli bir veri daha karşımıza çıkacak.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Ön Asya, Anadolu ve Trakya toprakları göç yolları üzerinde olduğu için halkların burada yerleşik hayata geçmesi, kurumlarını oluşturmaları, bilgi toplamaları ve gelişmeleri (misal bir İngiltere’ye kıyasla) sık sekteye uğruyor. İstiklal Savaşı ve öncesindeki </a:t>
            </a:r>
            <a:r>
              <a:rPr lang="tr-TR" baseline="0" dirty="0" err="1" smtClean="0"/>
              <a:t>katastrofik</a:t>
            </a:r>
            <a:r>
              <a:rPr lang="tr-TR" baseline="0" dirty="0" smtClean="0"/>
              <a:t> dönemden sonra düşündüm acaba artık </a:t>
            </a:r>
            <a:r>
              <a:rPr lang="tr-TR" baseline="0" dirty="0" err="1" smtClean="0"/>
              <a:t>evriliyor</a:t>
            </a:r>
            <a:r>
              <a:rPr lang="tr-TR" baseline="0" dirty="0" smtClean="0"/>
              <a:t> muyuz, yine yerleşiyor muyuz diye. Umduğum bu. Ayrıca artık bilgiyi toplamak ve işlemek için elimizde olan imkanlar da beni yüreklendiriyor. Hadi başlayalım.</a:t>
            </a:r>
          </a:p>
          <a:p>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baseline="0" dirty="0" smtClean="0"/>
              <a:t>Birçok hastane bazında, belki il genelinde, epidemiyolojik değeri olan çalışma var. Çalışmaların çoğu kısıtlı sürelerde yapılmış. Örneklem alanları dar. </a:t>
            </a:r>
            <a:r>
              <a:rPr lang="tr-TR" baseline="0" dirty="0" smtClean="0"/>
              <a:t>Araştırmaların nihai hedefleri tanımlanmamış. Düşünceler ve dileklerden söz </a:t>
            </a:r>
            <a:r>
              <a:rPr lang="tr-TR" baseline="0" dirty="0" err="1" smtClean="0"/>
              <a:t>ediliğ</a:t>
            </a:r>
            <a:r>
              <a:rPr lang="tr-TR" baseline="0" dirty="0" smtClean="0"/>
              <a:t> bilgiler </a:t>
            </a:r>
            <a:r>
              <a:rPr lang="tr-TR" baseline="0" dirty="0" smtClean="0"/>
              <a:t>genellikle </a:t>
            </a:r>
            <a:r>
              <a:rPr lang="tr-TR" baseline="0" dirty="0" smtClean="0"/>
              <a:t>uygulamalara aksetmemiş. </a:t>
            </a:r>
            <a:r>
              <a:rPr lang="tr-TR" baseline="0" dirty="0" smtClean="0"/>
              <a:t>Hala batının uygulamalarına tabiyiz. </a:t>
            </a:r>
            <a:r>
              <a:rPr lang="tr-TR" dirty="0" smtClean="0"/>
              <a:t>Türkiye genelinde</a:t>
            </a:r>
            <a:r>
              <a:rPr lang="tr-TR" baseline="0" dirty="0" smtClean="0"/>
              <a:t> benim ulaşabildiğim veriler ve kaynakları bunlardı. Bilgiye en etkin şekilde dönüştürülmüş, tarifi olan ve bence güvenilir olan TNSA. Ancak </a:t>
            </a:r>
            <a:r>
              <a:rPr lang="tr-TR" baseline="0" dirty="0" err="1" smtClean="0"/>
              <a:t>TÜİK’in</a:t>
            </a:r>
            <a:r>
              <a:rPr lang="tr-TR" baseline="0" dirty="0" smtClean="0"/>
              <a:t> de yabana atılmaması gerekir. Zira bu bilgiler daha hızlı yenilenen ve e-devlet altyapısı sayesinde edinilmiş bilgiler. Gelecek burada. Bilgiye dönüştürülme aşamasında tarafsız olunması, veri toplama amacının belirlenmesi konusunda biz meslek grubu olarak etkin olmalıyız. Bu verileri kimler toplayacak? Topluyor hatta?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21</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Halen sistemdeki hekimlerin çoğu devlette görevli. Ebelerin de çoğu devlette ama hastanede çalışan çok az sayıda. Üniversite hastanesinde, özel hastanede ebe yokken, doğumlar neden </a:t>
            </a:r>
            <a:r>
              <a:rPr lang="tr-TR" baseline="0" dirty="0" smtClean="0"/>
              <a:t>sezaryen oluyor?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22</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İlk basamakta ise aile hekimleri var.</a:t>
            </a:r>
            <a:endParaRPr lang="tr-TR" dirty="0" smtClean="0"/>
          </a:p>
          <a:p>
            <a:r>
              <a:rPr lang="tr-TR" dirty="0" smtClean="0"/>
              <a:t>Sağlık ocaklarının işlevleri</a:t>
            </a:r>
            <a:r>
              <a:rPr lang="tr-TR" baseline="0" dirty="0" smtClean="0"/>
              <a:t> aile sağlığı ve toplum sağlığı merkezlerine dağıtılmış durumda. Artık Türkiye’nin büyük çoğunluğunda AS hizmeti veriliyor. Kadın sağlığı ile ilgili haremde olduğu gibi bir gebelikleri belirleme görevleri de var. 15-49 yaş arası kadınların gebe olup olmadıklarını 6 ayda bir takip etmelilermiş. Ancak bu en çok aksayan işleriymiş. En az 4 </a:t>
            </a:r>
            <a:r>
              <a:rPr lang="tr-TR" baseline="0" dirty="0" err="1" smtClean="0"/>
              <a:t>antenatal</a:t>
            </a:r>
            <a:r>
              <a:rPr lang="tr-TR" baseline="0" dirty="0" smtClean="0"/>
              <a:t> bakım hizmeti verilmesi gerekiyor. İnternette nasıl izlem yapılması gerektiğine ilişkin doküman var. Ayrıca risk formu dolduruluyor. Her gebe için. İstanbul’da bir de gebelik izlemlerini kaydeden GEBLİZ var. </a:t>
            </a:r>
            <a:r>
              <a:rPr lang="tr-TR" baseline="0" dirty="0" smtClean="0"/>
              <a:t>Annelik </a:t>
            </a:r>
            <a:r>
              <a:rPr lang="tr-TR" baseline="0" dirty="0" smtClean="0"/>
              <a:t>ile </a:t>
            </a:r>
            <a:r>
              <a:rPr lang="tr-TR" baseline="0" dirty="0" smtClean="0"/>
              <a:t>ilgili </a:t>
            </a:r>
            <a:r>
              <a:rPr lang="tr-TR" baseline="0" dirty="0" smtClean="0"/>
              <a:t>önemli bilgi </a:t>
            </a:r>
            <a:r>
              <a:rPr lang="tr-TR" baseline="0" dirty="0" smtClean="0"/>
              <a:t>kaynakları.</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23</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Veri analizinin ortak bir komite</a:t>
            </a:r>
            <a:r>
              <a:rPr lang="tr-TR" baseline="0" dirty="0" smtClean="0"/>
              <a:t> ile yapılması gerektiğine inanıyorum.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24</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baseline="0" dirty="0" smtClean="0"/>
              <a:t>İstanbul Tabip Odası Özel Hekimlik Komisyonu üyesi olarak katıldığım, Sağlık Bilişim Zirvesi’nde yöneticiler, </a:t>
            </a:r>
            <a:r>
              <a:rPr lang="tr-TR" baseline="0" dirty="0" err="1" smtClean="0"/>
              <a:t>bürokatlar</a:t>
            </a:r>
            <a:r>
              <a:rPr lang="tr-TR" baseline="0" dirty="0" smtClean="0"/>
              <a:t>, ticari şirketler vardı. Öyle bir havaları vardı ki, hekimler olmadan da sağlık sistemini gayet güzel idare edebilecekleri izlenimini aldım. Böyle sessizce aradan çekilsek mi diye de düşündüm. Neyse, Sağlık Özel Ağı ile ilgili, Şimşek Mert’in konuşması ilgilimi çekti. </a:t>
            </a:r>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SBNET</a:t>
            </a:r>
          </a:p>
          <a:p>
            <a:r>
              <a:rPr lang="tr-TR" sz="1200" kern="1200" baseline="0" dirty="0" smtClean="0">
                <a:solidFill>
                  <a:schemeClr val="tx1"/>
                </a:solidFill>
                <a:latin typeface="+mn-lt"/>
                <a:ea typeface="+mn-ea"/>
                <a:cs typeface="+mn-cs"/>
              </a:rPr>
              <a:t>Sağlık sektöründe yer alan kurum ve kuruluşların kaynaklarını ve sağlıkla ilgili verileri ortak kullanabilmeleri, veri iletişimini güvenilir ve hızlı bir kanal üzerinden yapabilmeleri amacıyla ülke genelinde oluşturulacak sağlık özel ağıdır.  Bu ağ ile Bakanlık Merkez ve bağlı birimleri, il sağlık ve halk sağlığı müdürlükleri, hastaneler, aile sağlığı merkezleri ve diğer tüm sağlık kurum ve kuruluşları aynı ağ üzerinden birbirine bağlanacaktır. </a:t>
            </a:r>
          </a:p>
        </p:txBody>
      </p:sp>
      <p:sp>
        <p:nvSpPr>
          <p:cNvPr id="4" name="3 Slayt Numarası Yer Tutucusu"/>
          <p:cNvSpPr>
            <a:spLocks noGrp="1"/>
          </p:cNvSpPr>
          <p:nvPr>
            <p:ph type="sldNum" sz="quarter" idx="10"/>
          </p:nvPr>
        </p:nvSpPr>
        <p:spPr/>
        <p:txBody>
          <a:bodyPr/>
          <a:lstStyle/>
          <a:p>
            <a:fld id="{4F5348F9-751C-4D55-A108-91D020CBF78B}" type="slidenum">
              <a:rPr lang="tr-TR" smtClean="0"/>
              <a:pPr/>
              <a:t>25</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baseline="0" dirty="0" smtClean="0"/>
              <a:t>Yine başka bir esin kaynağımı burada dinledim. </a:t>
            </a:r>
            <a:r>
              <a:rPr lang="tr-TR" baseline="0" dirty="0" err="1" smtClean="0"/>
              <a:t>NHS’ten</a:t>
            </a:r>
            <a:r>
              <a:rPr lang="tr-TR" baseline="0" dirty="0" smtClean="0"/>
              <a:t> Prof </a:t>
            </a:r>
            <a:r>
              <a:rPr lang="tr-TR" baseline="0" dirty="0" err="1" smtClean="0"/>
              <a:t>Mahmood</a:t>
            </a:r>
            <a:r>
              <a:rPr lang="tr-TR" baseline="0" dirty="0" smtClean="0"/>
              <a:t> Adil. Özetle söylediği şuydu. Bilişim Veri toplamaya yarar. Veri bilgiye dönüşmeli, bilgi de eyleme dönüştürülmelidir. Toplanan verinin toplama amacı açıkça bilinmelidir. Aksi takdirde çöp olur. (ki bizsiz sağlık sistemini idare edebileceklerini düşünen bilişimciler bu masif veri kaynağını, 10 yıldan sonra saklanabilirliği zor olduğundan, atmayı düşündüklerini söylüyorlardı toplantıda) Toplanan veri analiz edilmeli, </a:t>
            </a:r>
            <a:r>
              <a:rPr lang="tr-TR" baseline="0" dirty="0" err="1" smtClean="0"/>
              <a:t>skorlandırılmalı</a:t>
            </a:r>
            <a:r>
              <a:rPr lang="tr-TR" baseline="0" dirty="0" smtClean="0"/>
              <a:t> ve faydalı bilgiye dönüştürülmelidir. Bilginin sunum tarzı, hedef </a:t>
            </a:r>
            <a:r>
              <a:rPr lang="tr-TR" baseline="0" dirty="0" err="1" smtClean="0"/>
              <a:t>kitlelelerin</a:t>
            </a:r>
            <a:r>
              <a:rPr lang="tr-TR" baseline="0" dirty="0" smtClean="0"/>
              <a:t> (hasta, hekim, yönetici, bakanlık, DSÖ, Dünya Bankası) kolayca anlayabileceği tarzda olmalıdır. Mesela, tablolardan ziyade, farklı görsel unsurlar eklenerek, </a:t>
            </a:r>
            <a:r>
              <a:rPr lang="tr-TR" baseline="0" dirty="0" err="1" smtClean="0"/>
              <a:t>dashboardlar</a:t>
            </a:r>
            <a:r>
              <a:rPr lang="tr-TR" baseline="0" dirty="0" smtClean="0"/>
              <a:t> şeklinde. Eylem ise hedefe odaklanmış bir uygulama olmalıdır. Örneğin </a:t>
            </a:r>
            <a:r>
              <a:rPr lang="tr-TR" baseline="0" dirty="0" err="1" smtClean="0"/>
              <a:t>mortalite</a:t>
            </a:r>
            <a:r>
              <a:rPr lang="tr-TR" baseline="0" dirty="0" smtClean="0"/>
              <a:t>, </a:t>
            </a:r>
            <a:r>
              <a:rPr lang="tr-TR" baseline="0" dirty="0" err="1" smtClean="0"/>
              <a:t>morbiditeyi</a:t>
            </a:r>
            <a:r>
              <a:rPr lang="tr-TR" baseline="0" dirty="0" smtClean="0"/>
              <a:t> ve maliyeti azaltmak. Bölgesel, ulusal ve uluslar arası sağlık yöneticileri için ayrı eylemler tanımlanmalıdır. Konuşmanın sonunda önemli tavsiyelerde de bulundu. Basamaklar arası süre uzatılmamalı, aksi takdirde sağlık personelinin ilgisi dağılır. Bilgi iyi derlenmeli, bilgi kirliliğinden kaçınılmalı. Entegrasyon, ağın kuvvetli olmasını sağlamak, önemli. Bilişim firmaları size gelmesin, siz, hedeflerinizle, çözüm arayışı içerisinde, onlara başvurun. (yoksa bizi kazıklarlar, bilişim mezarlığına döneriz) Sağlık bilişimi konusunda insan kaynağınızı geliştirin. Sağlık bilişim zirvesinin bazı konuşmalarını online izleyebilir ve bazı slaytlara da ulaşabilirsiniz. Özellikle Sayın Doç. Dr. Tevfik </a:t>
            </a:r>
            <a:r>
              <a:rPr lang="tr-TR" baseline="0" dirty="0" err="1" smtClean="0"/>
              <a:t>Bedirhan</a:t>
            </a:r>
            <a:r>
              <a:rPr lang="tr-TR" baseline="0" dirty="0" smtClean="0"/>
              <a:t> Üstün’ün ICD11’in geliştirilme öyküsünü tavsiye ederim.</a:t>
            </a:r>
          </a:p>
        </p:txBody>
      </p:sp>
      <p:sp>
        <p:nvSpPr>
          <p:cNvPr id="4" name="3 Slayt Numarası Yer Tutucusu"/>
          <p:cNvSpPr>
            <a:spLocks noGrp="1"/>
          </p:cNvSpPr>
          <p:nvPr>
            <p:ph type="sldNum" sz="quarter" idx="10"/>
          </p:nvPr>
        </p:nvSpPr>
        <p:spPr/>
        <p:txBody>
          <a:bodyPr/>
          <a:lstStyle/>
          <a:p>
            <a:fld id="{4F5348F9-751C-4D55-A108-91D020CBF78B}" type="slidenum">
              <a:rPr lang="tr-TR" smtClean="0"/>
              <a:pPr/>
              <a:t>26</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323" rtl="0" eaLnBrk="1" fontAlgn="auto" latinLnBrk="0" hangingPunct="1">
              <a:lnSpc>
                <a:spcPct val="100000"/>
              </a:lnSpc>
              <a:spcBef>
                <a:spcPts val="0"/>
              </a:spcBef>
              <a:spcAft>
                <a:spcPts val="0"/>
              </a:spcAft>
              <a:buClrTx/>
              <a:buSzTx/>
              <a:buFontTx/>
              <a:buNone/>
              <a:tabLst/>
              <a:defRPr/>
            </a:pPr>
            <a:r>
              <a:rPr lang="tr-TR" baseline="0" dirty="0" smtClean="0"/>
              <a:t>Sağlık Bakanlığı çoğu sağlık hizmetini özel sektörden satın alabilir. Muhtemelen, bu yönetim anlayışı devam ederse, zamanla öyle olacak. Sadece koruyucu hizmetleri ve üniversite hastanelerini, tersiyer merkezler olarak, büyük ölçüde </a:t>
            </a:r>
            <a:r>
              <a:rPr lang="tr-TR" baseline="0" dirty="0" err="1" smtClean="0"/>
              <a:t>subvanse</a:t>
            </a:r>
            <a:r>
              <a:rPr lang="tr-TR" baseline="0" dirty="0" smtClean="0"/>
              <a:t> etmesi gerektiğine inanıyorum. Çünkü en ucuz ve en etkili sağlık hizmeti koruyucu hekimlik. Tersiyer merkezler ise hem eğitim ve araştırma, hem de vatandaşın altından kalamayacağı bir yük. Ancak  hastanelerin bilgi işlem sistemini kendisi tedarik etmelidir, bunu hastaneye kendisi vermelidir. Gerçek bir entegrasyon için aynı dili konuşuyor olmak lazım. Hastane enformasyon sistemleri, sağlık net2 sinir sistemi aynı olmalı. Bağımsız bir kuruma (TÜİK?) bu verilerin derlenme işini teslim etmeli, sonra oluşan bilgiyi değerlendirmelidir. Tüm dünyada sağlık politikaları önemli oy potansiyelleri. Bakanlıktan bağımsız bir devlet kurumunun veriyi değerlendirmesi sayıların çarpıtılmaması açısından daha güvenilir olur.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27</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FF0000"/>
                </a:solidFill>
              </a:rPr>
              <a:t>Şu</a:t>
            </a:r>
            <a:r>
              <a:rPr lang="tr-TR" baseline="0" dirty="0" smtClean="0">
                <a:solidFill>
                  <a:srgbClr val="FF0000"/>
                </a:solidFill>
              </a:rPr>
              <a:t> anda toplanmakta olan</a:t>
            </a:r>
            <a:r>
              <a:rPr lang="tr-TR" dirty="0" smtClean="0">
                <a:solidFill>
                  <a:srgbClr val="FF0000"/>
                </a:solidFill>
              </a:rPr>
              <a:t> </a:t>
            </a:r>
            <a:r>
              <a:rPr lang="tr-TR" dirty="0" smtClean="0">
                <a:solidFill>
                  <a:srgbClr val="FF0000"/>
                </a:solidFill>
              </a:rPr>
              <a:t>verilerle en hızlı yurt genelinde yapılabilecek çalışmalar</a:t>
            </a:r>
            <a:r>
              <a:rPr lang="tr-TR" baseline="0" dirty="0" smtClean="0">
                <a:solidFill>
                  <a:srgbClr val="FF0000"/>
                </a:solidFill>
              </a:rPr>
              <a:t> neler olabilir?</a:t>
            </a:r>
          </a:p>
          <a:p>
            <a:pPr marL="0" marR="0" lvl="2"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FF0000"/>
                </a:solidFill>
              </a:rPr>
              <a:t>En çok ulaşabildiklerimiz üreme çağındaki kadınlar, anne adayları, bebekleri</a:t>
            </a:r>
            <a:r>
              <a:rPr lang="tr-TR" baseline="0" dirty="0" smtClean="0">
                <a:solidFill>
                  <a:srgbClr val="FF0000"/>
                </a:solidFill>
              </a:rPr>
              <a:t> olan anneler</a:t>
            </a:r>
            <a:r>
              <a:rPr lang="tr-TR" dirty="0" smtClean="0">
                <a:solidFill>
                  <a:srgbClr val="FF0000"/>
                </a:solidFill>
              </a:rPr>
              <a:t>. İlk olarak ve en kolay veri bu grup </a:t>
            </a:r>
            <a:r>
              <a:rPr lang="tr-TR" dirty="0" smtClean="0">
                <a:solidFill>
                  <a:srgbClr val="FF0000"/>
                </a:solidFill>
              </a:rPr>
              <a:t>kadınlarımızdan</a:t>
            </a:r>
            <a:r>
              <a:rPr lang="tr-TR" baseline="0" dirty="0" smtClean="0">
                <a:solidFill>
                  <a:srgbClr val="FF0000"/>
                </a:solidFill>
              </a:rPr>
              <a:t> </a:t>
            </a:r>
            <a:r>
              <a:rPr lang="tr-TR" dirty="0" smtClean="0">
                <a:solidFill>
                  <a:srgbClr val="FF0000"/>
                </a:solidFill>
              </a:rPr>
              <a:t>edinilebilir,</a:t>
            </a:r>
            <a:r>
              <a:rPr lang="tr-TR" baseline="0" dirty="0" smtClean="0">
                <a:solidFill>
                  <a:srgbClr val="FF0000"/>
                </a:solidFill>
              </a:rPr>
              <a:t> edinilmektedir.</a:t>
            </a:r>
            <a:r>
              <a:rPr lang="tr-TR" dirty="0" smtClean="0">
                <a:solidFill>
                  <a:srgbClr val="FF0000"/>
                </a:solidFill>
              </a:rPr>
              <a:t> Bu</a:t>
            </a:r>
            <a:r>
              <a:rPr lang="tr-TR" baseline="0" dirty="0" smtClean="0">
                <a:solidFill>
                  <a:srgbClr val="FF0000"/>
                </a:solidFill>
              </a:rPr>
              <a:t> tetkikler, annelerde yapılabilecek nispeten ucuz ve kolay ekstra tetkikler. Anne ölüm istatistikleri ile birlikte değerlendirilir, örtüşüp örtüşmediklerinin bilgisi, önemli bir müdahale şansı doğurabilir. Anemi ile birlikte </a:t>
            </a:r>
            <a:r>
              <a:rPr lang="tr-TR" baseline="0" dirty="0" err="1" smtClean="0">
                <a:solidFill>
                  <a:srgbClr val="FF0000"/>
                </a:solidFill>
              </a:rPr>
              <a:t>etyolojinin</a:t>
            </a:r>
            <a:r>
              <a:rPr lang="tr-TR" baseline="0" dirty="0" smtClean="0">
                <a:solidFill>
                  <a:srgbClr val="FF0000"/>
                </a:solidFill>
              </a:rPr>
              <a:t> kadınlarda araştırılması ve günümüz için bölgelere göre dağılımın değerlendirilmesi sonucunda, bölgeye özel destek verilebilir. Hedef özellikle yaşam kalitesini olumsuz etkileyen bu durumun, mevcut oranlarından 3 yıl içinde %20 oranında  azaltılması olarak önerilebilir. </a:t>
            </a:r>
            <a:endParaRPr lang="tr-TR" dirty="0" smtClean="0">
              <a:solidFill>
                <a:srgbClr val="FF0000"/>
              </a:solidFill>
            </a:endParaRPr>
          </a:p>
          <a:p>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29</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baseline="0" dirty="0" smtClean="0"/>
              <a:t>Gebelik kayıpları ve tekrarlayıcı gebelik kayıpları kayıt </a:t>
            </a:r>
            <a:r>
              <a:rPr lang="tr-TR" baseline="0" dirty="0" smtClean="0"/>
              <a:t>altında, </a:t>
            </a:r>
            <a:r>
              <a:rPr lang="tr-TR" baseline="0" dirty="0" smtClean="0"/>
              <a:t>bunlar halihazırda var. Bu olguların bir haritasının çıkartılması </a:t>
            </a:r>
            <a:r>
              <a:rPr lang="tr-TR" baseline="0" dirty="0" smtClean="0"/>
              <a:t>gebelik kaybında </a:t>
            </a:r>
            <a:r>
              <a:rPr lang="tr-TR" baseline="0" dirty="0" smtClean="0"/>
              <a:t>çevresel faktörlere ışık tutabilir mi? Örneğin Kuzey Anadolu, Endüstri </a:t>
            </a:r>
            <a:r>
              <a:rPr lang="tr-TR" baseline="0" dirty="0" err="1" smtClean="0"/>
              <a:t>bölgeleri’nin</a:t>
            </a:r>
            <a:r>
              <a:rPr lang="tr-TR" baseline="0" dirty="0" smtClean="0"/>
              <a:t> riskleri nelerdir? Eğer bir ilişki var ise çevre ile gerçek bir ilişkisi olup olmadığı bir sonraki araştırma konusu olacaktır.</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30</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Gebelerimizin</a:t>
            </a:r>
            <a:r>
              <a:rPr lang="tr-TR" baseline="0" dirty="0" smtClean="0"/>
              <a:t> y</a:t>
            </a:r>
            <a:r>
              <a:rPr lang="tr-TR" dirty="0" smtClean="0"/>
              <a:t>üzde</a:t>
            </a:r>
            <a:r>
              <a:rPr lang="tr-TR" baseline="0" dirty="0" smtClean="0"/>
              <a:t> 90 üzerinde sağlık personelinden hizmet almaları söz konusu. Tüm annelerin 4 defa tam idrar tahlili yapılıyor. </a:t>
            </a:r>
            <a:r>
              <a:rPr lang="tr-TR" baseline="0" dirty="0" err="1" smtClean="0"/>
              <a:t>Bakteriüri</a:t>
            </a:r>
            <a:r>
              <a:rPr lang="tr-TR" baseline="0" dirty="0" smtClean="0"/>
              <a:t>, </a:t>
            </a:r>
            <a:r>
              <a:rPr lang="tr-TR" baseline="0" dirty="0" err="1" smtClean="0"/>
              <a:t>proteinüri</a:t>
            </a:r>
            <a:r>
              <a:rPr lang="tr-TR" baseline="0" dirty="0" smtClean="0"/>
              <a:t> ve kan basıncı zaten var olan </a:t>
            </a:r>
            <a:r>
              <a:rPr lang="tr-TR" baseline="0" dirty="0" smtClean="0"/>
              <a:t>veriler. Veriler ancak bilgiye dönüştürülürse bir anlam ifade ediyor. Yoksa çöp.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31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tr-TR" baseline="0" dirty="0" smtClean="0"/>
              <a:t>Öncelikle size esin kaynağımı tanıtmak istiyorum. Belki bilenler vardır ama ben Prof </a:t>
            </a:r>
            <a:r>
              <a:rPr lang="tr-TR" baseline="0" dirty="0" err="1" smtClean="0"/>
              <a:t>Yajnik</a:t>
            </a:r>
            <a:r>
              <a:rPr lang="tr-TR" baseline="0" dirty="0" smtClean="0"/>
              <a:t> ile Şubat ayında “</a:t>
            </a:r>
            <a:r>
              <a:rPr lang="tr-TR" baseline="0" dirty="0" err="1" smtClean="0"/>
              <a:t>Excellence</a:t>
            </a:r>
            <a:r>
              <a:rPr lang="tr-TR" baseline="0" dirty="0" smtClean="0"/>
              <a:t> in </a:t>
            </a:r>
            <a:r>
              <a:rPr lang="tr-TR" baseline="0" dirty="0" err="1" smtClean="0"/>
              <a:t>diabetes</a:t>
            </a:r>
            <a:r>
              <a:rPr lang="tr-TR" baseline="0" dirty="0" smtClean="0"/>
              <a:t>” konferansının akşam yemeğinde tanıştım. Olağanüstü beyefendi ve mütevazı bir kişi. Dünyadaki </a:t>
            </a:r>
            <a:r>
              <a:rPr lang="tr-TR" baseline="0" dirty="0" err="1" smtClean="0"/>
              <a:t>Diabet</a:t>
            </a:r>
            <a:r>
              <a:rPr lang="tr-TR" baseline="0" dirty="0" smtClean="0"/>
              <a:t> epidemisinin, ki ülkemiz de bundan nasibini alıyor, altında yatan gerçek nedenler ile ilgili ortaya koyduğu çalışma beni çok etkiledi. Gelişmekte olan bir ülkede yapılan bu </a:t>
            </a:r>
            <a:r>
              <a:rPr lang="tr-TR" baseline="0" dirty="0" err="1" smtClean="0"/>
              <a:t>prospektif</a:t>
            </a:r>
            <a:r>
              <a:rPr lang="tr-TR" baseline="0" dirty="0" smtClean="0"/>
              <a:t> çalışma, neden gelişmiş ülkelerden alınan epidemiyolojik verilerin ve uygulamalarının bazen yarar değil zarar verebileceğini de gösteriyor. Hesap edemediğimiz kadar çok faktörlü klinik ve epidemiyolojik olaylar, bireysel ve yöresel farklılıklar gösterebiliyor, bir ülke ve hatta bölge için doğru olan uygulama diğeri için yanlış olabiliyor.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335347-DCBB-B44D-98C9-5E38DB93F915}" type="slidenum">
              <a:rPr lang="en-US" smtClean="0"/>
              <a:pPr/>
              <a:t>4</a:t>
            </a:fld>
            <a:endParaRPr lang="en-US"/>
          </a:p>
        </p:txBody>
      </p:sp>
    </p:spTree>
    <p:extLst>
      <p:ext uri="{BB962C8B-B14F-4D97-AF65-F5344CB8AC3E}">
        <p14:creationId xmlns:p14="http://schemas.microsoft.com/office/powerpoint/2010/main" val="317927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Bu benim en zorlandığım konu. </a:t>
            </a:r>
            <a:r>
              <a:rPr lang="tr-TR" dirty="0" err="1" smtClean="0"/>
              <a:t>Pap-smear</a:t>
            </a:r>
            <a:r>
              <a:rPr lang="tr-TR" baseline="0" dirty="0" smtClean="0"/>
              <a:t> taramaları hep </a:t>
            </a:r>
            <a:r>
              <a:rPr lang="tr-TR" baseline="0" dirty="0" smtClean="0"/>
              <a:t>planlanır. Bayılır herkes bununla ilgili kampanyalar filan yapmaya. Ama hala toplumumuzda </a:t>
            </a:r>
            <a:r>
              <a:rPr lang="tr-TR" baseline="0" dirty="0" err="1" smtClean="0"/>
              <a:t>pap</a:t>
            </a:r>
            <a:r>
              <a:rPr lang="tr-TR" baseline="0" dirty="0" smtClean="0"/>
              <a:t>-</a:t>
            </a:r>
            <a:r>
              <a:rPr lang="tr-TR" baseline="0" dirty="0" err="1" smtClean="0"/>
              <a:t>smearı</a:t>
            </a:r>
            <a:r>
              <a:rPr lang="tr-TR" baseline="0" dirty="0" smtClean="0"/>
              <a:t> hiç duymamış kadınlar var. Ancak retrospektif olarak tüm patoloji laboratuarlarının saklı preparatlarında (yılda 1443 yeni vaka olduğu hesaplanmış), </a:t>
            </a:r>
            <a:r>
              <a:rPr lang="tr-TR" baseline="0" dirty="0" err="1" smtClean="0"/>
              <a:t>serviks</a:t>
            </a:r>
            <a:r>
              <a:rPr lang="tr-TR" baseline="0" dirty="0" smtClean="0"/>
              <a:t> kanserlerinde HPV tiplendirmesi çok ilginç bir proje önerisi. Öncelikle tüm yurtta son 5 yılda, ve bundan sonraki 2 yılda gelişmiş ve gelişen </a:t>
            </a:r>
            <a:r>
              <a:rPr lang="tr-TR" baseline="0" dirty="0" err="1" smtClean="0"/>
              <a:t>serviks</a:t>
            </a:r>
            <a:r>
              <a:rPr lang="tr-TR" baseline="0" dirty="0" smtClean="0"/>
              <a:t> kanseri preparatları incelenebilir. Alınmış, tanısı konulmuş, standart parafine yatırılmış preparatlar. Yöntem var. Standardize edilip yapılması o kadar da zor görünmeyen bir proje. Patoloji ve </a:t>
            </a:r>
            <a:r>
              <a:rPr lang="tr-TR" baseline="0" dirty="0" err="1" smtClean="0"/>
              <a:t>mikrobiyolji</a:t>
            </a:r>
            <a:r>
              <a:rPr lang="tr-TR" baseline="0" dirty="0" smtClean="0"/>
              <a:t> ile ortaklaşa yapılacak bir çalışma. Parafin preparatlarda DNA tiplendirmenin taze dokuda olduğundan daha zor ve maliyeti yüksek olduğunu biliyorum. </a:t>
            </a:r>
            <a:r>
              <a:rPr lang="tr-TR" baseline="0" dirty="0" err="1" smtClean="0"/>
              <a:t>Prospektif</a:t>
            </a:r>
            <a:r>
              <a:rPr lang="tr-TR" baseline="0" dirty="0" smtClean="0"/>
              <a:t> olarak da yapılabilir. </a:t>
            </a:r>
            <a:r>
              <a:rPr lang="tr-TR" baseline="0" dirty="0" smtClean="0"/>
              <a:t>Belki </a:t>
            </a:r>
            <a:r>
              <a:rPr lang="tr-TR" baseline="0" dirty="0" smtClean="0"/>
              <a:t>bizim aşımız farklı olmalı? Tam da ben bu sunumu hazırlarken İTO’dan bir bilgi notu geldi. </a:t>
            </a:r>
            <a:r>
              <a:rPr lang="tr-TR" sz="1200" u="sng" kern="1200" dirty="0" smtClean="0">
                <a:solidFill>
                  <a:schemeClr val="tx1"/>
                </a:solidFill>
                <a:latin typeface="+mn-lt"/>
                <a:ea typeface="+mn-ea"/>
                <a:cs typeface="+mn-cs"/>
                <a:hlinkClick r:id="rId3" tooltip="http://www.kanser.gov.tr/Dosya/turkiyede-kanser-kayitcigi.pdf"/>
              </a:rPr>
              <a:t>http://www.kanser.gov.tr/Dosya/turkiyede-kanser-kayitcigi.pdf</a:t>
            </a:r>
            <a:r>
              <a:rPr lang="tr-TR" sz="1200" u="sng" kern="1200" dirty="0" smtClean="0">
                <a:solidFill>
                  <a:schemeClr val="tx1"/>
                </a:solidFill>
                <a:latin typeface="+mn-lt"/>
                <a:ea typeface="+mn-ea"/>
                <a:cs typeface="+mn-cs"/>
              </a:rPr>
              <a:t> </a:t>
            </a:r>
            <a:r>
              <a:rPr lang="tr-TR" sz="1200" u="sng" kern="1200" baseline="0" dirty="0" smtClean="0">
                <a:solidFill>
                  <a:schemeClr val="tx1"/>
                </a:solidFill>
                <a:latin typeface="+mn-lt"/>
                <a:ea typeface="+mn-ea"/>
                <a:cs typeface="+mn-cs"/>
              </a:rPr>
              <a:t> </a:t>
            </a:r>
            <a:r>
              <a:rPr lang="tr-TR" sz="1200" u="none" kern="1200" baseline="0" dirty="0" smtClean="0">
                <a:solidFill>
                  <a:schemeClr val="tx1"/>
                </a:solidFill>
                <a:latin typeface="+mn-lt"/>
                <a:ea typeface="+mn-ea"/>
                <a:cs typeface="+mn-cs"/>
              </a:rPr>
              <a:t>Artık bu hastaların nerede olduklarını bulmak zor değil. </a:t>
            </a:r>
            <a:r>
              <a:rPr lang="tr-TR" sz="1200" u="none" kern="1200" baseline="0" dirty="0" smtClean="0">
                <a:solidFill>
                  <a:schemeClr val="tx1"/>
                </a:solidFill>
                <a:latin typeface="+mn-lt"/>
                <a:ea typeface="+mn-ea"/>
                <a:cs typeface="+mn-cs"/>
              </a:rPr>
              <a:t>DSÖ’nün </a:t>
            </a:r>
            <a:r>
              <a:rPr lang="tr-TR" sz="1200" u="none" kern="1200" baseline="0" dirty="0" err="1" smtClean="0">
                <a:solidFill>
                  <a:schemeClr val="tx1"/>
                </a:solidFill>
                <a:latin typeface="+mn-lt"/>
                <a:ea typeface="+mn-ea"/>
                <a:cs typeface="+mn-cs"/>
              </a:rPr>
              <a:t>Türkiyede</a:t>
            </a:r>
            <a:r>
              <a:rPr lang="tr-TR" sz="1200" u="none" kern="1200" baseline="0" dirty="0" smtClean="0">
                <a:solidFill>
                  <a:schemeClr val="tx1"/>
                </a:solidFill>
                <a:latin typeface="+mn-lt"/>
                <a:ea typeface="+mn-ea"/>
                <a:cs typeface="+mn-cs"/>
              </a:rPr>
              <a:t> HPV ile ilgili hazırladığı dosya boşluklarla dolu. </a:t>
            </a:r>
            <a:r>
              <a:rPr lang="tr-TR" sz="1200" u="none" kern="1200" baseline="0" dirty="0" smtClean="0">
                <a:solidFill>
                  <a:schemeClr val="tx1"/>
                </a:solidFill>
                <a:latin typeface="+mn-lt"/>
                <a:ea typeface="+mn-ea"/>
                <a:cs typeface="+mn-cs"/>
              </a:rPr>
              <a:t>Artık </a:t>
            </a:r>
            <a:r>
              <a:rPr lang="tr-TR" sz="1200" u="none" kern="1200" baseline="0" dirty="0" smtClean="0">
                <a:solidFill>
                  <a:schemeClr val="tx1"/>
                </a:solidFill>
                <a:latin typeface="+mn-lt"/>
                <a:ea typeface="+mn-ea"/>
                <a:cs typeface="+mn-cs"/>
              </a:rPr>
              <a:t>bu boşlukları doldurmanın ve bizim kadınlarımız için doğru olanı araştırmamızın zamanıdır. </a:t>
            </a:r>
            <a:endParaRPr lang="tr-TR" u="none"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32</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Öncelikle konuları</a:t>
            </a:r>
            <a:r>
              <a:rPr lang="tr-TR" baseline="0" dirty="0" smtClean="0"/>
              <a:t> ele alacak ve 2 hızlı konu belirleyecek komite oluşturulsa. Bu ekipte mutlaka aile </a:t>
            </a:r>
            <a:r>
              <a:rPr lang="tr-TR" baseline="0" dirty="0" smtClean="0"/>
              <a:t>hekimliği</a:t>
            </a:r>
            <a:r>
              <a:rPr lang="tr-TR" baseline="0" dirty="0" smtClean="0"/>
              <a:t>, halk sağlığı ve istatistik  uzmanı da olmalı. Bu ekip 5 kişiden büyük olmamalı. Sağlık Bakanlığı’na teklif olarak sunulsa. Sağlık net2 içerisine parametreler bilişimciler tarafından kolay uygulanacak, atlanmayacak şekilde yerleştirilse. Konularla ilgili toplum genelinde büyük bir kampanya yapılsa. Bu konuya zamanını vakfeden 2-3 kişilik maaşlı ekip olmalı. Belki bir AB/SB projesi olarak TJOD bunu değerlendirebilir.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33</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Pilot çalışmalar 2</a:t>
            </a:r>
            <a:r>
              <a:rPr lang="tr-TR" baseline="0" dirty="0" smtClean="0"/>
              <a:t> ayda tamamlanıp bölge bölge yaygınlaştırılmalı. 3-6 aylık </a:t>
            </a:r>
            <a:r>
              <a:rPr lang="tr-TR" baseline="0" dirty="0" err="1" smtClean="0"/>
              <a:t>periyodlarla</a:t>
            </a:r>
            <a:r>
              <a:rPr lang="tr-TR" baseline="0" dirty="0" smtClean="0"/>
              <a:t> verilerin analizi yapılmalı,  6 aylık denetleme raporu ile yıl sonunda veriler kullanılabilir bilgiye dönüştürülmeli.</a:t>
            </a:r>
          </a:p>
          <a:p>
            <a:r>
              <a:rPr lang="tr-TR" baseline="0" dirty="0" smtClean="0"/>
              <a:t>İlk konular sadece 1 yıl değil sürekli toplanması istenebilecek konular olmalı. Bunun üzerinden tedavi ile değişim sağlanıp sağlanmadığı da zaman içinde takip edilebilir. Bu değişimin girişim ile ilişkili olup olmadığını değerlendirebilmek için seçilen bölgelerde </a:t>
            </a:r>
            <a:r>
              <a:rPr lang="tr-TR" baseline="0" dirty="0" err="1" smtClean="0"/>
              <a:t>randomize</a:t>
            </a:r>
            <a:r>
              <a:rPr lang="tr-TR" baseline="0" dirty="0" smtClean="0"/>
              <a:t> kontrollü çalışmalar da planlanabilir.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34</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12/2000’de bir grup yabancı hekim Zeynep Kamil</a:t>
            </a:r>
            <a:r>
              <a:rPr lang="tr-TR" baseline="0" dirty="0" smtClean="0"/>
              <a:t> Eğitim ve Araştırma Hastanesi’ni ziyaret ettiğinde Başhekimim ve Klinik Şefim Umur Hocam bana kanıta dayalı tıp ile ilgili bir sunum hazırlama görevini vermişti.  Uzmanlık eğitimim boyunca hocamdan aldığım en önemli ders, dokümantasyona gösterilmesi gereken hassasiyet konusunda idi. Kendisini minnetle anıyorum. </a:t>
            </a:r>
            <a:r>
              <a:rPr lang="tr-TR" baseline="0" dirty="0" err="1" smtClean="0"/>
              <a:t>Ayşen</a:t>
            </a:r>
            <a:r>
              <a:rPr lang="tr-TR" baseline="0" dirty="0" smtClean="0"/>
              <a:t> Hocam örnek bir eğitmen, örnek bir hekim, sunumumu hazırlarken emeğini ve zamanını hiç sakınmadı beni yüreklendirdi. </a:t>
            </a:r>
            <a:r>
              <a:rPr lang="tr-TR" baseline="0" dirty="0" err="1" smtClean="0"/>
              <a:t>Narter</a:t>
            </a:r>
            <a:r>
              <a:rPr lang="tr-TR" baseline="0" dirty="0" smtClean="0"/>
              <a:t> Hocam özellikle kadın sağlığında bilimsel araştırma, Türkiye’nin altyapısının yapıcı eleştirisi ile bana ışık tuttu. İlk defa tanımak fırsatını bulduğum Nuray Hocam hiç tereddüt etmeden yardım elini uzattı. Aile hekimi meslektaşlarımız da, beni ülkemizde görece yeni olan alanlarındaki çalışmalar ile ilgili bilgilendirerek görüş alanımı genişlettiler. Ayrıca siz meslektaşlarıma da bana gösterdiğiniz sabır için teşekkür ediyorum.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35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err="1" smtClean="0"/>
              <a:t>Yajnik</a:t>
            </a:r>
            <a:r>
              <a:rPr lang="tr-TR" dirty="0" smtClean="0"/>
              <a:t> 700 gebelik ve doğan çocukları 6 yıl süreyle takip etmiş. Etten fakir sebzeden zengin beslenen bu halkta</a:t>
            </a:r>
            <a:r>
              <a:rPr lang="tr-TR" baseline="0" dirty="0" smtClean="0"/>
              <a:t>, bazen 1. </a:t>
            </a:r>
            <a:r>
              <a:rPr lang="tr-TR" baseline="0" dirty="0" err="1" smtClean="0"/>
              <a:t>trimesterde</a:t>
            </a:r>
            <a:r>
              <a:rPr lang="tr-TR" baseline="0" dirty="0" smtClean="0"/>
              <a:t> değil, ilk olarak hekime gittiğinde 2. </a:t>
            </a:r>
            <a:r>
              <a:rPr lang="tr-TR" baseline="0" dirty="0" err="1" smtClean="0"/>
              <a:t>trimesterde</a:t>
            </a:r>
            <a:r>
              <a:rPr lang="tr-TR" baseline="0" dirty="0" smtClean="0"/>
              <a:t>, gerekmese de, </a:t>
            </a:r>
            <a:r>
              <a:rPr lang="tr-TR" baseline="0" dirty="0" err="1" smtClean="0"/>
              <a:t>folik</a:t>
            </a:r>
            <a:r>
              <a:rPr lang="tr-TR" baseline="0" dirty="0" smtClean="0"/>
              <a:t> asit desteği verildiğini tespit ediyor çalışmasında. Ancak bu kişilerde B12 vitamini eksikliği ön planda. Yüksek </a:t>
            </a:r>
            <a:r>
              <a:rPr lang="tr-TR" baseline="0" dirty="0" err="1" smtClean="0"/>
              <a:t>folik</a:t>
            </a:r>
            <a:r>
              <a:rPr lang="tr-TR" baseline="0" dirty="0" smtClean="0"/>
              <a:t> asit ve düşük B12 vitamini olan annelerin bebeklerinde ise 6. yaştaki </a:t>
            </a:r>
            <a:r>
              <a:rPr lang="tr-TR" baseline="0" dirty="0" err="1" smtClean="0"/>
              <a:t>insülin</a:t>
            </a:r>
            <a:r>
              <a:rPr lang="tr-TR" baseline="0" dirty="0" smtClean="0"/>
              <a:t> rezistansı en yüksek. Bunun </a:t>
            </a:r>
            <a:r>
              <a:rPr lang="tr-TR" baseline="0" dirty="0" err="1" smtClean="0"/>
              <a:t>Hindiastan’daki</a:t>
            </a:r>
            <a:r>
              <a:rPr lang="tr-TR" baseline="0" dirty="0" smtClean="0"/>
              <a:t> </a:t>
            </a:r>
            <a:r>
              <a:rPr lang="tr-TR" baseline="0" dirty="0" err="1" smtClean="0"/>
              <a:t>diabet</a:t>
            </a:r>
            <a:r>
              <a:rPr lang="tr-TR" baseline="0" dirty="0" smtClean="0"/>
              <a:t> epidemisinin nedenlerinden biri olabileceği ve gelişmekte olan ülkelerin buna benzer riskler taşıdığı ifade ediliyor.</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err="1" smtClean="0"/>
              <a:t>Yajnik’in</a:t>
            </a:r>
            <a:r>
              <a:rPr lang="tr-TR" dirty="0" smtClean="0"/>
              <a:t> esin kaynağı ise, yerleşik hayat,</a:t>
            </a:r>
            <a:r>
              <a:rPr lang="tr-TR" baseline="0" dirty="0" smtClean="0"/>
              <a:t> kurumsallaşma ve belgeleme konusunda, belki batı dünyasının en önemli ülkesi </a:t>
            </a:r>
            <a:r>
              <a:rPr lang="tr-TR" baseline="0" dirty="0" err="1" smtClean="0"/>
              <a:t>İngiletere’den</a:t>
            </a:r>
            <a:r>
              <a:rPr lang="tr-TR" baseline="0" dirty="0" smtClean="0"/>
              <a:t>, Dr </a:t>
            </a:r>
            <a:r>
              <a:rPr lang="tr-TR" baseline="0" dirty="0" err="1" smtClean="0"/>
              <a:t>David</a:t>
            </a:r>
            <a:r>
              <a:rPr lang="tr-TR" baseline="0" dirty="0" smtClean="0"/>
              <a:t> </a:t>
            </a:r>
            <a:r>
              <a:rPr lang="tr-TR" baseline="0" dirty="0" err="1" smtClean="0"/>
              <a:t>Barker</a:t>
            </a:r>
            <a:r>
              <a:rPr lang="tr-TR" baseline="0" dirty="0" smtClean="0"/>
              <a:t>. Adına bir enstitü var. </a:t>
            </a:r>
            <a:r>
              <a:rPr lang="tr-TR" baseline="0" dirty="0" err="1" smtClean="0"/>
              <a:t>Websitelerini</a:t>
            </a:r>
            <a:r>
              <a:rPr lang="tr-TR" baseline="0" dirty="0" smtClean="0"/>
              <a:t> ziyaret etmenizi öneririm. </a:t>
            </a:r>
          </a:p>
          <a:p>
            <a:r>
              <a:rPr lang="tr-TR" baseline="0" dirty="0" smtClean="0"/>
              <a:t>Kendisi, bu belgeler saklanmış, sınıflandırılmış ve ulaşılabilir olduğundan, 1960-70’lerde artan </a:t>
            </a:r>
            <a:r>
              <a:rPr lang="tr-TR" baseline="0" dirty="0" err="1" smtClean="0"/>
              <a:t>iskemik</a:t>
            </a:r>
            <a:r>
              <a:rPr lang="tr-TR" baseline="0" dirty="0" smtClean="0"/>
              <a:t> kalp hastalıkları ve inmenin, 1920-30’larda artan bebek ölümleri ile ilişkili olduğunu tespit etmiş. Diğer ülkelerde benzer sonuçlar ortaya çıkmış. Bunun aynı dönemde </a:t>
            </a:r>
            <a:r>
              <a:rPr lang="tr-TR" baseline="0" dirty="0" err="1" smtClean="0"/>
              <a:t>malnütrisyon</a:t>
            </a:r>
            <a:r>
              <a:rPr lang="tr-TR" baseline="0" dirty="0" smtClean="0"/>
              <a:t> nedeniyle SGA olan ve </a:t>
            </a:r>
            <a:r>
              <a:rPr lang="tr-TR" baseline="0" dirty="0" err="1" smtClean="0"/>
              <a:t>epigenetik</a:t>
            </a:r>
            <a:r>
              <a:rPr lang="tr-TR" baseline="0" dirty="0" smtClean="0"/>
              <a:t> olarak adaptasyon geçirmiş olan bireylerin, ileride karşılaştıkları bolluk döneminde, metabolizmalarının yaşam tarzını </a:t>
            </a:r>
            <a:r>
              <a:rPr lang="tr-TR" baseline="0" dirty="0" err="1" smtClean="0"/>
              <a:t>tolere</a:t>
            </a:r>
            <a:r>
              <a:rPr lang="tr-TR" baseline="0" dirty="0" smtClean="0"/>
              <a:t> edememesine bağlıyor, özetle. Burada grafik olarak yaptığı çalışmayı görüyorsunuz. Anlaşılabilir olması açısından harita ve skala ile sunuma dikkatinizi çekerim.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Gelelim</a:t>
            </a:r>
            <a:r>
              <a:rPr lang="tr-TR" baseline="0" dirty="0" smtClean="0"/>
              <a:t> sadede. Kaplumbağa gibi yolumuz uzun. 1- Benim ülkemde kadın olmaktan kaynaklanan riskler nelerdir? Bu arada değerli hocamız Prof Dr Ali Ayhan’ın memleketi Anamur’da basına verdiği bir demece rastladım. Kadın kanserleri ile ilgili konuşurken kadınlarda görülen kanserlerin %99’u sigaradandır demiş. Kadın sağlığını toplumun genel sağlığından ayıramayız. Halihazırda elimizdeki  genel sağlık ve kadın sağlığı istatistikleri nelerdir? Verileri kimler toplar? Kimler bu işi yapabilir? Nasıl değerlendirilmelidir? Önceliklerimiz nelerdir? Nasıl çalışmalıyız?</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Tüm dünyada kabul edilen,</a:t>
            </a:r>
            <a:r>
              <a:rPr lang="tr-TR" baseline="0" dirty="0" smtClean="0"/>
              <a:t> kadın olmaktan kaynaklanan en önemli risk, ülkemizde de, anneliktir. Bölgesel farklılıklar var olduğunu biliyoruz. Cinsel yolla bulaşan enfeksiyonlar, hem </a:t>
            </a:r>
            <a:r>
              <a:rPr lang="tr-TR" baseline="0" dirty="0" err="1" smtClean="0"/>
              <a:t>infertilite</a:t>
            </a:r>
            <a:r>
              <a:rPr lang="tr-TR" baseline="0" dirty="0" smtClean="0"/>
              <a:t>, hem de </a:t>
            </a:r>
            <a:r>
              <a:rPr lang="tr-TR" baseline="0" dirty="0" err="1" smtClean="0"/>
              <a:t>malinitelere</a:t>
            </a:r>
            <a:r>
              <a:rPr lang="tr-TR" baseline="0" dirty="0" smtClean="0"/>
              <a:t> de yol açabildiklerinden, ülkemizdeki kadınların sosyal konumları açısından yeterince tanı almadıklarından ve tedavi edilemediklerinden, önem taşımaktadır. Giderek daha çok sayıda PCOS ve </a:t>
            </a:r>
            <a:r>
              <a:rPr lang="tr-TR" baseline="0" dirty="0" err="1" smtClean="0"/>
              <a:t>infertilite</a:t>
            </a:r>
            <a:r>
              <a:rPr lang="tr-TR" baseline="0" dirty="0" smtClean="0"/>
              <a:t> vakasıyla karşılaşıyoruz. Doğumda beklenen ömür 76 yıla çıktı. </a:t>
            </a:r>
            <a:r>
              <a:rPr lang="tr-TR" baseline="0" dirty="0" err="1" smtClean="0"/>
              <a:t>Menapozdaki</a:t>
            </a:r>
            <a:r>
              <a:rPr lang="tr-TR" baseline="0" dirty="0" smtClean="0"/>
              <a:t> kadınlarımızın yaşam kalitesini arttırmak için ne yapılabilir? Jinekolojik kanserler- aşı????, tarama???, bizim toplumsal genetik risklerimiz nelerdir?</a:t>
            </a:r>
          </a:p>
          <a:p>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8</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Ancak Ali</a:t>
            </a:r>
            <a:r>
              <a:rPr lang="tr-TR" baseline="0" dirty="0" smtClean="0"/>
              <a:t> Hocamın da belirttiği gibi en büyük risklerin sosyolojik ve çevresel olduğunu gözlemliyorum. Bu gözlemim </a:t>
            </a:r>
            <a:r>
              <a:rPr lang="tr-TR" baseline="0" dirty="0" err="1" smtClean="0"/>
              <a:t>subjektif</a:t>
            </a:r>
            <a:r>
              <a:rPr lang="tr-TR" baseline="0" dirty="0" smtClean="0"/>
              <a:t> olabilir. Biyolojik riskler ile ilgili yapılabilecekler sınırlı iken bunlar önlenebilir göründükleri için önemsiyorum belki de. </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r>
              <a:rPr lang="tr-TR" dirty="0" smtClean="0"/>
              <a:t>Ancak şu espriyi</a:t>
            </a:r>
            <a:r>
              <a:rPr lang="tr-TR" baseline="0" dirty="0" smtClean="0"/>
              <a:t> de sizinle paylaşmadan edemeyeceğim.</a:t>
            </a:r>
            <a:endParaRPr lang="tr-TR" dirty="0"/>
          </a:p>
        </p:txBody>
      </p:sp>
      <p:sp>
        <p:nvSpPr>
          <p:cNvPr id="4" name="3 Slayt Numarası Yer Tutucusu"/>
          <p:cNvSpPr>
            <a:spLocks noGrp="1"/>
          </p:cNvSpPr>
          <p:nvPr>
            <p:ph type="sldNum" sz="quarter" idx="10"/>
          </p:nvPr>
        </p:nvSpPr>
        <p:spPr/>
        <p:txBody>
          <a:bodyPr/>
          <a:lstStyle/>
          <a:p>
            <a:fld id="{4F5348F9-751C-4D55-A108-91D020CBF78B}"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3"/>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62" indent="0" algn="ctr">
              <a:buNone/>
            </a:lvl2pPr>
            <a:lvl3pPr marL="914323" indent="0" algn="ctr">
              <a:buNone/>
            </a:lvl3pPr>
            <a:lvl4pPr marL="1371485" indent="0" algn="ctr">
              <a:buNone/>
            </a:lvl4pPr>
            <a:lvl5pPr marL="1828646" indent="0" algn="ctr">
              <a:buNone/>
            </a:lvl5pPr>
            <a:lvl6pPr marL="2285807" indent="0" algn="ctr">
              <a:buNone/>
            </a:lvl6pPr>
            <a:lvl7pPr marL="2742969" indent="0" algn="ctr">
              <a:buNone/>
            </a:lvl7pPr>
            <a:lvl8pPr marL="3200131" indent="0" algn="ctr">
              <a:buNone/>
            </a:lvl8pPr>
            <a:lvl9pPr marL="3657292"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24A038C-6B1B-463E-9ED6-A96C97F3F98A}" type="datetimeFigureOut">
              <a:rPr lang="tr-TR" smtClean="0"/>
              <a:pPr/>
              <a:t>15.05.2013</a:t>
            </a:fld>
            <a:endParaRPr lang="tr-TR"/>
          </a:p>
        </p:txBody>
      </p:sp>
      <p:sp>
        <p:nvSpPr>
          <p:cNvPr id="17" name="16 Altbilgi Yer Tutucusu"/>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2D3B9423-CFF8-41B0-AB1A-1392F1508CB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24A038C-6B1B-463E-9ED6-A96C97F3F98A}" type="datetimeFigureOut">
              <a:rPr lang="tr-TR" smtClean="0"/>
              <a:pPr/>
              <a:t>15.05.2013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3B9423-CFF8-41B0-AB1A-1392F1508CB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1"/>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1"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3"/>
            <a:ext cx="2209800" cy="365125"/>
          </a:xfrm>
        </p:spPr>
        <p:txBody>
          <a:bodyPr/>
          <a:lstStyle/>
          <a:p>
            <a:fld id="{624A038C-6B1B-463E-9ED6-A96C97F3F98A}" type="datetimeFigureOut">
              <a:rPr lang="tr-TR" smtClean="0"/>
              <a:pPr/>
              <a:t>15.05.2013</a:t>
            </a:fld>
            <a:endParaRPr lang="tr-TR"/>
          </a:p>
        </p:txBody>
      </p:sp>
      <p:sp>
        <p:nvSpPr>
          <p:cNvPr id="5" name="4 Altbilgi Yer Tutucusu"/>
          <p:cNvSpPr>
            <a:spLocks noGrp="1"/>
          </p:cNvSpPr>
          <p:nvPr>
            <p:ph type="ftr" sz="quarter" idx="11"/>
          </p:nvPr>
        </p:nvSpPr>
        <p:spPr>
          <a:xfrm>
            <a:off x="457202" y="6248208"/>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2" tIns="45717" rIns="91432" bIns="45717" rtlCol="0" anchor="ctr"/>
          <a:lstStyle/>
          <a:p>
            <a:pPr algn="ctr" eaLnBrk="1" latinLnBrk="0" hangingPunct="1"/>
            <a:endParaRPr kumimoji="0" lang="en-US"/>
          </a:p>
        </p:txBody>
      </p:sp>
      <p:sp>
        <p:nvSpPr>
          <p:cNvPr id="8" name="7 Dikdörtgen"/>
          <p:cNvSpPr/>
          <p:nvPr/>
        </p:nvSpPr>
        <p:spPr>
          <a:xfrm>
            <a:off x="6142038" y="609601"/>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2" tIns="45717" rIns="91432" bIns="45717"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2" tIns="45717" rIns="91432" bIns="45717"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3"/>
            <a:ext cx="533400" cy="244476"/>
          </a:xfrm>
        </p:spPr>
        <p:txBody>
          <a:bodyPr/>
          <a:lstStyle/>
          <a:p>
            <a:fld id="{2D3B9423-CFF8-41B0-AB1A-1392F1508CB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624A038C-6B1B-463E-9ED6-A96C97F3F98A}" type="datetimeFigureOut">
              <a:rPr lang="tr-TR" smtClean="0"/>
              <a:pPr/>
              <a:t>15.05.2013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2D3B9423-CFF8-41B0-AB1A-1392F1508CB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624A038C-6B1B-463E-9ED6-A96C97F3F98A}" type="datetimeFigureOut">
              <a:rPr lang="tr-TR" smtClean="0"/>
              <a:pPr/>
              <a:t>15.05.2013</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D3B9423-CFF8-41B0-AB1A-1392F1508CB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2"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624A038C-6B1B-463E-9ED6-A96C97F3F98A}" type="datetimeFigureOut">
              <a:rPr lang="tr-TR" smtClean="0"/>
              <a:pPr/>
              <a:t>15.05.2013</a:t>
            </a:fld>
            <a:endParaRPr lang="tr-TR"/>
          </a:p>
        </p:txBody>
      </p:sp>
      <p:sp>
        <p:nvSpPr>
          <p:cNvPr id="10" name="9 Slayt Numarası Yer Tutucusu"/>
          <p:cNvSpPr>
            <a:spLocks noGrp="1"/>
          </p:cNvSpPr>
          <p:nvPr>
            <p:ph type="sldNum" sz="quarter" idx="16"/>
          </p:nvPr>
        </p:nvSpPr>
        <p:spPr/>
        <p:txBody>
          <a:bodyPr rtlCol="0"/>
          <a:lstStyle/>
          <a:p>
            <a:fld id="{2D3B9423-CFF8-41B0-AB1A-1392F1508CB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624A038C-6B1B-463E-9ED6-A96C97F3F98A}" type="datetimeFigureOut">
              <a:rPr lang="tr-TR" smtClean="0"/>
              <a:pPr/>
              <a:t>15.05.2013</a:t>
            </a:fld>
            <a:endParaRPr lang="tr-TR"/>
          </a:p>
        </p:txBody>
      </p:sp>
      <p:sp>
        <p:nvSpPr>
          <p:cNvPr id="12" name="11 Slayt Numarası Yer Tutucusu"/>
          <p:cNvSpPr>
            <a:spLocks noGrp="1"/>
          </p:cNvSpPr>
          <p:nvPr>
            <p:ph type="sldNum" sz="quarter" idx="16"/>
          </p:nvPr>
        </p:nvSpPr>
        <p:spPr/>
        <p:txBody>
          <a:bodyPr rtlCol="0"/>
          <a:lstStyle/>
          <a:p>
            <a:fld id="{2D3B9423-CFF8-41B0-AB1A-1392F1508CB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24A038C-6B1B-463E-9ED6-A96C97F3F98A}" type="datetimeFigureOut">
              <a:rPr lang="tr-TR" smtClean="0"/>
              <a:pPr/>
              <a:t>15.05.2013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2D3B9423-CFF8-41B0-AB1A-1392F1508CB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24A038C-6B1B-463E-9ED6-A96C97F3F98A}" type="datetimeFigureOut">
              <a:rPr lang="tr-TR" smtClean="0"/>
              <a:pPr/>
              <a:t>15.05.2013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2D3B9423-CFF8-41B0-AB1A-1392F1508CB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624A038C-6B1B-463E-9ED6-A96C97F3F98A}" type="datetimeFigureOut">
              <a:rPr lang="tr-TR" smtClean="0"/>
              <a:pPr/>
              <a:t>15.05.2013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2D3B9423-CFF8-41B0-AB1A-1392F1508CB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49" tIns="182864" rIns="137149" bIns="91432"/>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10" name="9 Dikdörtgen"/>
          <p:cNvSpPr/>
          <p:nvPr/>
        </p:nvSpPr>
        <p:spPr>
          <a:xfrm>
            <a:off x="1545337" y="4654297"/>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12" name="11 Veri Yer Tutucusu"/>
          <p:cNvSpPr>
            <a:spLocks noGrp="1"/>
          </p:cNvSpPr>
          <p:nvPr>
            <p:ph type="dt" sz="half" idx="10"/>
          </p:nvPr>
        </p:nvSpPr>
        <p:spPr>
          <a:xfrm>
            <a:off x="6248401" y="6248401"/>
            <a:ext cx="2667000" cy="365125"/>
          </a:xfrm>
        </p:spPr>
        <p:txBody>
          <a:bodyPr rtlCol="0"/>
          <a:lstStyle/>
          <a:p>
            <a:fld id="{624A038C-6B1B-463E-9ED6-A96C97F3F98A}" type="datetimeFigureOut">
              <a:rPr lang="tr-TR" smtClean="0"/>
              <a:pPr/>
              <a:t>15.05.2013</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2D3B9423-CFF8-41B0-AB1A-1392F1508CB1}" type="slidenum">
              <a:rPr lang="tr-TR" smtClean="0"/>
              <a:pPr/>
              <a:t>‹#›</a:t>
            </a:fld>
            <a:endParaRPr lang="tr-TR"/>
          </a:p>
        </p:txBody>
      </p:sp>
      <p:sp>
        <p:nvSpPr>
          <p:cNvPr id="14" name="13 Altbilgi Yer Tutucusu"/>
          <p:cNvSpPr>
            <a:spLocks noGrp="1"/>
          </p:cNvSpPr>
          <p:nvPr>
            <p:ph type="ftr" sz="quarter" idx="12"/>
          </p:nvPr>
        </p:nvSpPr>
        <p:spPr>
          <a:xfrm>
            <a:off x="1600201" y="6248207"/>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lIns="91432" tIns="45717" rIns="91432" bIns="45717"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lIns="91432" tIns="45717" rIns="91432" bIns="45717">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1" y="6248401"/>
            <a:ext cx="2667000" cy="365125"/>
          </a:xfrm>
          <a:prstGeom prst="rect">
            <a:avLst/>
          </a:prstGeom>
        </p:spPr>
        <p:txBody>
          <a:bodyPr vert="horz" lIns="91432" tIns="45717" rIns="91432" bIns="45717" anchor="ctr" anchorCtr="0"/>
          <a:lstStyle>
            <a:lvl1pPr algn="l" eaLnBrk="1" latinLnBrk="0" hangingPunct="1">
              <a:defRPr kumimoji="0" sz="1400">
                <a:solidFill>
                  <a:schemeClr val="tx2"/>
                </a:solidFill>
              </a:defRPr>
            </a:lvl1pPr>
          </a:lstStyle>
          <a:p>
            <a:fld id="{624A038C-6B1B-463E-9ED6-A96C97F3F98A}" type="datetimeFigureOut">
              <a:rPr lang="tr-TR" smtClean="0"/>
              <a:pPr/>
              <a:t>15.05.2013</a:t>
            </a:fld>
            <a:endParaRPr lang="tr-TR"/>
          </a:p>
        </p:txBody>
      </p:sp>
      <p:sp>
        <p:nvSpPr>
          <p:cNvPr id="3" name="2 Altbilgi Yer Tutucusu"/>
          <p:cNvSpPr>
            <a:spLocks noGrp="1"/>
          </p:cNvSpPr>
          <p:nvPr>
            <p:ph type="ftr" sz="quarter" idx="3"/>
          </p:nvPr>
        </p:nvSpPr>
        <p:spPr>
          <a:xfrm>
            <a:off x="609601" y="6248207"/>
            <a:ext cx="5421083" cy="365125"/>
          </a:xfrm>
          <a:prstGeom prst="rect">
            <a:avLst/>
          </a:prstGeom>
        </p:spPr>
        <p:txBody>
          <a:bodyPr vert="horz" lIns="91432" tIns="45717" rIns="91432" bIns="45717"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7" rIns="91432" bIns="45717"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lIns="91432" tIns="45717" rIns="91432" bIns="45717" anchor="ctr" anchorCtr="0">
            <a:normAutofit/>
          </a:bodyPr>
          <a:lstStyle>
            <a:lvl1pPr algn="ctr" eaLnBrk="1" latinLnBrk="0" hangingPunct="1">
              <a:defRPr kumimoji="0" sz="1400" b="1">
                <a:solidFill>
                  <a:srgbClr val="FFFFFF"/>
                </a:solidFill>
              </a:defRPr>
            </a:lvl1pPr>
          </a:lstStyle>
          <a:p>
            <a:fld id="{2D3B9423-CFF8-41B0-AB1A-1392F1508CB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13" indent="-320013"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26" indent="-274297"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23" indent="-228581"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485" indent="-228581"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646" indent="-228581"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943" indent="-228581"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240" indent="-228581"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537" indent="-228581"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833" indent="-228581"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2" algn="l" rtl="0" eaLnBrk="1" latinLnBrk="0" hangingPunct="1">
        <a:defRPr kumimoji="0" kern="1200">
          <a:solidFill>
            <a:schemeClr val="tx1"/>
          </a:solidFill>
          <a:latin typeface="+mn-lt"/>
          <a:ea typeface="+mn-ea"/>
          <a:cs typeface="+mn-cs"/>
        </a:defRPr>
      </a:lvl2pPr>
      <a:lvl3pPr marL="914323" algn="l" rtl="0" eaLnBrk="1" latinLnBrk="0" hangingPunct="1">
        <a:defRPr kumimoji="0" kern="1200">
          <a:solidFill>
            <a:schemeClr val="tx1"/>
          </a:solidFill>
          <a:latin typeface="+mn-lt"/>
          <a:ea typeface="+mn-ea"/>
          <a:cs typeface="+mn-cs"/>
        </a:defRPr>
      </a:lvl3pPr>
      <a:lvl4pPr marL="1371485" algn="l" rtl="0" eaLnBrk="1" latinLnBrk="0" hangingPunct="1">
        <a:defRPr kumimoji="0" kern="1200">
          <a:solidFill>
            <a:schemeClr val="tx1"/>
          </a:solidFill>
          <a:latin typeface="+mn-lt"/>
          <a:ea typeface="+mn-ea"/>
          <a:cs typeface="+mn-cs"/>
        </a:defRPr>
      </a:lvl4pPr>
      <a:lvl5pPr marL="1828646" algn="l" rtl="0" eaLnBrk="1" latinLnBrk="0" hangingPunct="1">
        <a:defRPr kumimoji="0" kern="1200">
          <a:solidFill>
            <a:schemeClr val="tx1"/>
          </a:solidFill>
          <a:latin typeface="+mn-lt"/>
          <a:ea typeface="+mn-ea"/>
          <a:cs typeface="+mn-cs"/>
        </a:defRPr>
      </a:lvl5pPr>
      <a:lvl6pPr marL="2285807" algn="l" rtl="0" eaLnBrk="1" latinLnBrk="0" hangingPunct="1">
        <a:defRPr kumimoji="0" kern="1200">
          <a:solidFill>
            <a:schemeClr val="tx1"/>
          </a:solidFill>
          <a:latin typeface="+mn-lt"/>
          <a:ea typeface="+mn-ea"/>
          <a:cs typeface="+mn-cs"/>
        </a:defRPr>
      </a:lvl6pPr>
      <a:lvl7pPr marL="2742969" algn="l" rtl="0" eaLnBrk="1" latinLnBrk="0" hangingPunct="1">
        <a:defRPr kumimoji="0" kern="1200">
          <a:solidFill>
            <a:schemeClr val="tx1"/>
          </a:solidFill>
          <a:latin typeface="+mn-lt"/>
          <a:ea typeface="+mn-ea"/>
          <a:cs typeface="+mn-cs"/>
        </a:defRPr>
      </a:lvl7pPr>
      <a:lvl8pPr marL="3200131" algn="l" rtl="0" eaLnBrk="1" latinLnBrk="0" hangingPunct="1">
        <a:defRPr kumimoji="0" kern="1200">
          <a:solidFill>
            <a:schemeClr val="tx1"/>
          </a:solidFill>
          <a:latin typeface="+mn-lt"/>
          <a:ea typeface="+mn-ea"/>
          <a:cs typeface="+mn-cs"/>
        </a:defRPr>
      </a:lvl8pPr>
      <a:lvl9pPr marL="365729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kanser.gov.tr/Dosya/turkiyede-kanser-kayitcigi.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yajnik&amp;source=images&amp;cd=&amp;cad=rja&amp;docid=hRbhO8yXimoj0M&amp;tbnid=vKPu3KTTMhDFvM:&amp;ved=0CAUQjRw&amp;url=http://www.radioaustralia.net.au/international/2012-07-23/obesity-produces-diabetes-epidemic-in-india/985066&amp;ei=MatIUZ_XMIiitAa_1YBY&amp;bvm=bv.43828540,d.bGE&amp;psig=AFQjCNGzXm4cco90-yyBifzIXmrzzOOdfg&amp;ust=13638032131005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womens+health&amp;source=images&amp;cd=&amp;cad=rja&amp;docid=9sGuTEWa-aflsM&amp;tbnid=vLV7WPTG-hDIOM:&amp;ved=0CAUQjRw&amp;url=http://www.zsgod.com/2011/09/female-health-recommendation-changes-cause-controversy/&amp;ei=WCCKUdn7IoLXOZKlgJgN&amp;bvm=bv.46226182,d.ZWU&amp;psig=AFQjCNEMT5usyjBNkfezI1sXuAz75iiFbA&amp;ust=136809309458693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rct=j&amp;q=kad%C4%B1na+%C5%9Fiddet&amp;source=images&amp;cd=&amp;cad=rja&amp;docid=XRTg3gK6ZQfbdM&amp;tbnid=No_g2AUZjRFfXM:&amp;ved=0CAUQjRw&amp;url=http://blog.radikal.com.tr/Sayfa/bir-toplum-hastaligi-belirtisi-olarak-kadina-siddet-4779&amp;ei=niGKUeGuM4GbPYafgbAO&amp;bvm=bv.46226182,d.ZGU&amp;psig=AFQjCNHUxoSZqxNv6aZd4fz_YNW_16s6eA&amp;ust=136809344094058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958975"/>
            <a:ext cx="7772400" cy="1470025"/>
          </a:xfrm>
        </p:spPr>
        <p:txBody>
          <a:bodyPr>
            <a:normAutofit fontScale="90000"/>
          </a:bodyPr>
          <a:lstStyle/>
          <a:p>
            <a:r>
              <a:rPr lang="tr-TR" dirty="0" err="1" smtClean="0"/>
              <a:t>KadIn</a:t>
            </a:r>
            <a:r>
              <a:rPr lang="tr-TR" dirty="0" smtClean="0"/>
              <a:t> SAĞLIĞINDA “yaşama YILLAR, YILLARA yaşam” KATMAK İÇİN </a:t>
            </a:r>
            <a:r>
              <a:rPr lang="tr-TR" dirty="0" err="1" smtClean="0"/>
              <a:t>Planlanabİlecek</a:t>
            </a:r>
            <a:r>
              <a:rPr lang="tr-TR" dirty="0" smtClean="0"/>
              <a:t> </a:t>
            </a:r>
            <a:r>
              <a:rPr lang="tr-TR" dirty="0" err="1" smtClean="0"/>
              <a:t>Epİdemİyolojİk</a:t>
            </a:r>
            <a:r>
              <a:rPr lang="tr-TR" dirty="0" smtClean="0"/>
              <a:t> </a:t>
            </a:r>
            <a:r>
              <a:rPr lang="tr-TR" dirty="0" err="1" smtClean="0"/>
              <a:t>AraştIrmalar</a:t>
            </a:r>
            <a:endParaRPr lang="tr-TR" dirty="0"/>
          </a:p>
        </p:txBody>
      </p:sp>
      <p:sp>
        <p:nvSpPr>
          <p:cNvPr id="3" name="2 Alt Başlık"/>
          <p:cNvSpPr>
            <a:spLocks noGrp="1"/>
          </p:cNvSpPr>
          <p:nvPr>
            <p:ph type="subTitle" idx="1"/>
          </p:nvPr>
        </p:nvSpPr>
        <p:spPr>
          <a:xfrm>
            <a:off x="1371601" y="4484712"/>
            <a:ext cx="6400800" cy="1752600"/>
          </a:xfrm>
        </p:spPr>
        <p:txBody>
          <a:bodyPr/>
          <a:lstStyle/>
          <a:p>
            <a:r>
              <a:rPr lang="tr-TR" dirty="0" smtClean="0"/>
              <a:t>Op. Dr. Petek </a:t>
            </a:r>
            <a:r>
              <a:rPr lang="tr-TR" dirty="0" err="1" smtClean="0"/>
              <a:t>Feriha</a:t>
            </a:r>
            <a:r>
              <a:rPr lang="tr-TR" dirty="0" smtClean="0"/>
              <a:t> </a:t>
            </a:r>
            <a:r>
              <a:rPr lang="tr-TR" dirty="0" err="1" smtClean="0"/>
              <a:t>Arıoğlu</a:t>
            </a:r>
            <a:endParaRPr lang="tr-T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 ve Yaşam Tarzı</a:t>
            </a:r>
            <a:endParaRPr lang="tr-TR" dirty="0"/>
          </a:p>
        </p:txBody>
      </p:sp>
      <p:pic>
        <p:nvPicPr>
          <p:cNvPr id="4" name="Picture 4" descr="D:\PetekArioglu\Pictures\img003_3.jpg"/>
          <p:cNvPicPr>
            <a:picLocks noChangeAspect="1" noChangeArrowheads="1"/>
          </p:cNvPicPr>
          <p:nvPr/>
        </p:nvPicPr>
        <p:blipFill>
          <a:blip r:embed="rId3" cstate="print"/>
          <a:srcRect/>
          <a:stretch>
            <a:fillRect/>
          </a:stretch>
        </p:blipFill>
        <p:spPr bwMode="auto">
          <a:xfrm>
            <a:off x="1691681" y="1844825"/>
            <a:ext cx="5760640" cy="3888432"/>
          </a:xfrm>
          <a:prstGeom prst="rect">
            <a:avLst/>
          </a:prstGeom>
          <a:noFill/>
        </p:spPr>
      </p:pic>
      <p:sp>
        <p:nvSpPr>
          <p:cNvPr id="5" name="4 Metin kutusu"/>
          <p:cNvSpPr txBox="1"/>
          <p:nvPr/>
        </p:nvSpPr>
        <p:spPr>
          <a:xfrm>
            <a:off x="371812" y="5949281"/>
            <a:ext cx="8325340" cy="646325"/>
          </a:xfrm>
          <a:prstGeom prst="rect">
            <a:avLst/>
          </a:prstGeom>
          <a:noFill/>
        </p:spPr>
        <p:txBody>
          <a:bodyPr wrap="none" lIns="91432" tIns="45717" rIns="91432" bIns="45717" rtlCol="0">
            <a:spAutoFit/>
          </a:bodyPr>
          <a:lstStyle/>
          <a:p>
            <a:r>
              <a:rPr lang="tr-TR" dirty="0" smtClean="0"/>
              <a:t>“</a:t>
            </a:r>
            <a:r>
              <a:rPr lang="tr-TR" dirty="0" err="1" smtClean="0"/>
              <a:t>Birşeyler</a:t>
            </a:r>
            <a:r>
              <a:rPr lang="tr-TR" dirty="0" smtClean="0"/>
              <a:t> ters gidiyor olmalı- havamız temiz, suyumuz billur, epey hareketliyiz, yediğimiz</a:t>
            </a:r>
          </a:p>
          <a:p>
            <a:r>
              <a:rPr lang="tr-TR" dirty="0" err="1" smtClean="0"/>
              <a:t>herşey</a:t>
            </a:r>
            <a:r>
              <a:rPr lang="tr-TR" dirty="0" smtClean="0"/>
              <a:t> organik ve serbest yetişiyor, yine de kimse 30 yaşından fazla yaşamıyor.”</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Türkiye’de Sağlık İstatistikleri</a:t>
            </a:r>
            <a:endParaRPr lang="tr-TR" dirty="0"/>
          </a:p>
        </p:txBody>
      </p:sp>
      <p:sp>
        <p:nvSpPr>
          <p:cNvPr id="3" name="2 İçerik Yer Tutucusu"/>
          <p:cNvSpPr>
            <a:spLocks noGrp="1"/>
          </p:cNvSpPr>
          <p:nvPr>
            <p:ph sz="quarter" idx="1"/>
          </p:nvPr>
        </p:nvSpPr>
        <p:spPr>
          <a:xfrm>
            <a:off x="611560" y="1628800"/>
            <a:ext cx="8153400" cy="4495800"/>
          </a:xfrm>
        </p:spPr>
        <p:txBody>
          <a:bodyPr>
            <a:normAutofit/>
          </a:bodyPr>
          <a:lstStyle/>
          <a:p>
            <a:r>
              <a:rPr lang="tr-TR" dirty="0" smtClean="0"/>
              <a:t>Türkiye İstatistik Kurumu (TÜİK)</a:t>
            </a:r>
          </a:p>
          <a:p>
            <a:r>
              <a:rPr lang="tr-TR" dirty="0" smtClean="0"/>
              <a:t>T.C. Sağlık Bakanlığı</a:t>
            </a:r>
          </a:p>
          <a:p>
            <a:r>
              <a:rPr lang="tr-TR" dirty="0" smtClean="0"/>
              <a:t>Türkiye Nüfus ve Sağlık Araştırması- (TNSA) 2008</a:t>
            </a:r>
          </a:p>
        </p:txBody>
      </p:sp>
      <p:sp>
        <p:nvSpPr>
          <p:cNvPr id="43012" name="AutoShape 4" descr="data:image/jpeg;base64,/9j/4AAQSkZJRgABAQAAAQABAAD/2wCEAAkGBhERERUUExQTEhQUFxgSFxcXExwXFxYXFBcYFxQaFxcXHCYeGBomGhcYHy8gIycqLCw4Fx8xNTArNSYrLykBCQoKBQUFDQUFDSkYEhgpKSkpKSkpKSkpKSkpKSkpKSkpKSkpKSkpKSkpKSkpKSkpKSkpKSkpKSkpKSkpKSkpKf/AABEIAMQBAQMBIgACEQEDEQH/xAAbAAEBAAMBAQEAAAAAAAAAAAAABQIDBAYBB//EAFIQAAEDAgMDBgcMBgcGBwAAAAECAxEABBIhMQUTQQYiMlFTYRQjM3GBs9MkNEJSVGJyc5GTlKEVQ2ODksEldIKxtNLhFmSEo9TwNUSipMLD0f/EABQBAQAAAAAAAAAAAAAAAAAAAAD/xAAUEQEAAAAAAAAAAAAAAAAAAAAA/9oADAMBAAIRAxEAPwD9xr4owK+1i5ofMaCLs569eabdx2yd4hLkbpZjGkKid6J11ro3V72lt9yv2tZcm/edv9Q16tNUqCXur3tLb7lftabq97S2+5X7WqlKCUtu+AMLtiYyG5WJPVO9oGr7tLb7lftaq0oJe6ve0tvuV+1pur3tLb7lftaqUoJe6ve0tvuV+1rF1u+AJC7ZRAyG6WJPVO9yqtSgl7q97S2+5X7Wm6ve0tvuV+1qpSgl7q97S2+5X7Wm6ve0tvuV+1qpSgkuIvgMl2xMjLdLGRIBPleAk+ist1e9pbfcr9rVSlBL3V72lt9yv2tN1e9pbfcr9rVSlBL3V72lt9yv2tYuIvhELtjmB5JYgE5nyvAZ1WpQS91e9pbfcr9rTdXvaW33K/a1UpQS91e9pbfcr9rTdXvaW33K/a1UpQSVt30iF2xkwfFLyEEz5XPMAemst1e9pbfcr9rVSlBL3V72lt9yv2tN1e9pbfcr9rVSlBL3V72lt9yv2tYouLlDraXVMrS4VJ5iFJIKUFYPOWoEc2I76rVO2j5a2+mv1K6CjSlKBWLmh8xrKsXND5jQT+TfvO3+oa9WmqVTeTfvO3+oa9WmqVBOut4p8IS4ttJbKpSkHMOI4qbIkiR0tCYTxGxVi4f17o1+C3xcCxqjgkbsdxzlXOrWpPutJj9SoTH7RGWLB+WMfROow5R7NbeYXjxcxC1CHFog4TxQRPpmg6fAlzO+c82FvtMcdD4vi/Nn0udXxFksfr3DmDmlvOFlRGSOIIR5kiIMkyNk2CGXLYIxALZcWqXFrkwwJ58/y82eXJ+jkXF66h0qUkFxQCXXEQYt/iYes8ePngPRIsliPHuGMMylvPDimYRxxCYjoCIznH9HuRHhD0xE4Wp8ngnycTi8Zprl0ebUgcnWDcFsheBDSVpG/dkFbjmIyFZ6cSfMOPHsXZbdwtaXsatylLSYecBhDr6ATgKQSQhOsnI+kPSLsXDo+6NcglvKSgjVHDCofvFdScP0WTkzv3NQYwtxkpZjoTmFBPmbTxxE7rO0S0hKESEpECVFR9KlEk+k1H27dqTdWYB5uNZXmdFJ3SNEkdNwakemgoDZ7kR4Q6TEThamcKUz5OJlJVpErPCAPvgLk+Xd1J6LfFSzHQ0hSR5m08Soq83c7NbLV3cHGHGnHlpIeWAN1z080kIiRxBHnrr2TyfYfQp1xK8anniYfdAyeWBkFAAQBlEefUhYFg5l7od4fBbzgokeT44FD96rqThx/RzsR4S9pE4Wp0AnycaifT1ZVQryg5OMIuHikLBbZbcT494wol6SQVEHojr006wuq2e4Z90OjX4LWU4utv5w/gT86fi9nuGYuHhM6JaynFES3wxD+BPzsUTbLhFgwQqDgGeJWfuZw6hJJ69Pzyrl23sxFs2lTRWneocbXLyyCN0XARiKiCCj4PWZyoPTfo9z5Q7rPRa65jyforD9Gu/KXv4Wvm/s/mn+NXzYlbV5OW7LSlIC0lRbQSX3TzVOoBGajEjKY9I1qrs7YDDCipsLBIKc3XFiCQdFqI4DOgfox35S9/C13/s+8fwjvnH9FO/K3/4GeoDsuvnec9WVfNuOQWDMDfpnMjLA4TMDTzwO+pw2am7acfdxkOc9pIcW3hbQFbowggyrEVmc+cARzQAFH9EvfK3/AOBnq08l6aHZD3yy4/gY9jXnGW02osFoKgHAC7Lq1BQW2hE+MnRS0q+DpoTlXUuxQ/fOIcxFIxqgOuJzDdpHQj4xynj3nCFcbGfy923H8DGf/Jr4vYr5/wDO3I8yLf8AmxUizsUOveDLK1Nsb0pG+UDmtspCikhZwhRAknXOTEei2TZqaaDajOEqCTiKjgxEokkAzhgcdNTrQcJ2E/8AL7r+C29hXw7BuPl9393bf9PWF1s1u5uXUuYiG0NhIS6tEFeMqJCCJJgDOejwzmZsDZTV2FLexrUA0mQ84nRhuckFIzMnIcfQAoucm7knLaV4P3dr/wBNX3kPeuu2aVPOF1YduGyshIKg1cutoJCAEzhQNAKtsMhCUpTMJASJJJgCBJOZ85qFyDbw2cft7v8AO8fNB6Gp20fLW301+pXVGp20fLW301+pXQUaUpQKxc0PmrKsXND5jQTeS7YTZ28di0dSdW09dVKm8m/edv8AUNerTVKgmqA8MTpO4V1TG8R6f5V0bV8g79Wvr+KerP7K0KPuxP1CuP7RHDF/8T5xoeu8YxtrRMYkqTMTGIEaemggP2K3HLMJdeYhhyS2E9TGSt6hQ+3PXvqfs/Y7vhjifCbkEbzn4W5VItoBlrBwMQBx769K1swhbKsQ8U2po83XFu8xnkOZpnqOrPge2FcJfW8y6ykrKsnGVLyUGh8FxOfi9e8dVBxbds3964tp99tTVqhXNDcOFC3CcWNspxEDhGo0yrPZmyPHKDVw+htLNuAUhEL8qZONsiTMkJjXQZVXsNnuhwuPLbWpSA3zGygQla1DpLUdFRrU+12DcsHxLrCU4EtwthSoS2pe7AwupAhKwnThlGlB6KvI8pblYedKWnXA02wrEnRBS8p1eqwVc1CZCQTmJmYr1FolwIG8KFLjnFCSlJPckqUR9pric2PiFyCUnwiR0dE7pLYCpPOzCjw104kPOK2esrUVPv7hy8cbcahGCFHmdNGPCVhKearRRiNRY5O2CxiXv3infXJ3ZCcGb7uWaMcDUc7gOGVbUbCV4O60VoxuKLgWEGEryUlRSVEkhaQdZ7wc612+zb1vEEPWoQXFuAG2WT4xxSyCQ8ATzjnFBdqM+kl651zt28wD1v6cCfNn18Ks1wr2cS46uR41pDUYdMG8zOeY8Zp3HryDyG1NjuiyYJubpzmdEpRAm2cA6DQXI4SerU1tv9muBNwHLh90i2CmZDcoDkJcw7tsKJBQNZ6XHhf2hsAu2zbOJILaQmSiQYaU3kMWXSnXhHfTbOwS+lOFSUqDa2iSjEClxIy1B6aEHXh5iA59s7NcTarSbh9wqWzCiG8SIeROHdtgeeQfsqxYWimwQp1x4kzLgRIyAgbtCRHHTjUq52ZeuoUhx61IOFQw2ywQpC0rEy+ZEp0y89d2z2rsKO+cYWmDAbZWhUyIMqdUIico6qCZy4sXHmWm2zhKnkiedoELMHDwJABmMicwYNUrS+S9a40jCChQKdChSZStBHApUCkjurbtCxLpaMgbtwO5iZgKEDPI87WuG52Q+C74O40gOkKKXGlLAJSUuFOBxHS5h4wQrrEBwmz3rdm2ZAXbLQclc3EygScUgHP4c/31o5N3SnborUCCULCslQFpRaJWNSjpJUMuox8KaWytiPoLG9cZXuElCd2ypGRQlPwnFfFrT/s082+49buMoLi1rIWyVeVSyFdBac8TRM/O7poMmdll1x1QddZUh5wBSAmSlaGZHjkrESkdEAZeeqGwn1KahZK1IW40VGJVu1qTi5uWYA0A8wrhRsF9BS4hxkPnebxSmCUr3ikqySHAoYcKQJUcvyp7KsSy0EqIUqVLUoJwhSlqKlGJMZniSe80Gmznwp/WMLPxo0XOpj7B56g8k9nOKKl799sAtEtgDCqGW5B3qFLgxBhXXoatX2zX96pxhxpsrQlC8bSlyUFWEgpWiDCiM50GlZ7D2N4MFJBBB3cQmDzGkNmeBJKZ0GtBTqHyMHuX99df4p6rlQ+RvvX99c/4p6guVL2i2PCLZXHEsanTdOHTT01UqdtHy1t9NfqV0FGlKUCsXND5jWVYuaHzUE/k37zt/qGvVpqlUvku4DZ28T5FoZgjRtPWPzqpQTVD3Yn6hXX2iPmx+forqfvUoW2gzLhUBpHNSVGZM6DgDXGs+7U/UK9Yj538vTwptI+6LX6TnH9kruz/ACoM9tbZ8GRjLTzqQFKUWwk4QkSSorWkD/Q1yHlRmB4LdYlBSsGBvEEpwgkjeaSqJrr5Rn3JcfUucY+AeIBI+yuDaG12WLxverwYrdcTOcON8ACPzoN6uUkYB4PcY1hat3hRjCUFIKiN50SVCD/dVKwvEvNpcTosBQmJHWDBIkHLI8Kj3W0m2boOuKwtusBKVcJQsqOQGLMODuyOnGg2Du0G23eFSw4cWKChxWNwpjPEcRInLOg760W14lanEjVte7VprgSvgepY1g+iCd9Tdknxlz9cOM/qWu7L8/zgBzXnKfdvbrwa6WTiwlKW4UERiKZcBIzHDjRPKfEohNtdLAUpGNKUFMoUUKz3nAg9+R410XZ91MfQe4/VcIz+37a4eTu3rdRUyHAXd9cDDziea84TmUgaD/U60HUOUiN4E7t3CXCzvYRu8YUURixz0hhiJnKq9ea2Pe22BNq4obxLik4M81IdUpJBAiMgofnnIr0tBpvLkNNrcVohKlnTRIJOpA4cSK4LHb4ccDamnmSpJUkuBICsMThwrJJ5wOlbtvn3K/8AUucY+AriAT+VaLo+MtPpq9Q580/3jz8CGa+ULIbcXPNZd3C+cjJWJKdcUDNYyJB7tK+7T5QM260IWYK4IzSIBdbaBOJQPSdToD9sA+ReJNlday9uroc9U+OdgRzJA5g0B83W28vwq4CZhK2GESFcXX2lSBgIJAUn7dADNB7jw1O93WeLBvOERiw9czPdHfX24vEoU2kzLqihOmoQpZmT1IOk/ZJEfZF4XXm1HIm2GITosOYV5DLJQIma7dpnxtt9arj+wd7s/wAv5EMts7X8GRjLTroAUo7sJOEJEkqK1JAFcX+1XR9y3WJYUoIwN4sKMEqjedGVgT/pNDbZ9zPfVOcY+AeIBj7KlXu12WH7YurCAph2JkyQpjqT392v2B0q5RwE+57nErFDeFGPCjDKo3nRlYEzxqjs+9S82lxIICpyMSCCQQYJEggg58KkX202mrhp5aoacZUlKoynEhYERizSZH0TMZTV2cWigKajAslyROZWZJz6yaDqpSlAqJyPHuXr8dc/4l6rdRuSI9zdXjbj/Eu0Fmp20fLW301+pXVGpm0XB4RbDOcSz0THknPhRE90zQU6UpQKxc0PmNHHAkEnQf8AfCsA8FJJExmNCP76Di5N+87f6hr1aapVN5N+87f6hr1aapUEtavdyRP/AJdWUjtEZxE+mYr5tRYS/bEkAYnJJkDyZ46a9dfVn3akT+oXlP7RHCPzmuu92cy8AHW23QkyAtAXBiJGIGDFBxcoLxBtX4WiS04BCuOA6YTM6aZ1gbtHhaDjTh3CxOLKd43xnDP5/nW5XJeyKcJtbYpzMbhESQAcsPEAD0Cvv+zNnAHg1vAkgbhEDFEwMPGB9goNn6Xb3uAkAFGNK8QwqhWFSQesSk5/Gy0McOxLXHbNwtbaQ6txOCEYkB5akJIIPMKYBGRjqrsPJ60KQjwdjCkkpTuUYUlUYiBEAmBPXFdrLKUJCUgJSkBIAEAAZAADICKDOpOzrlCXbkKWAd8MlKj9S1piOnmy14zVauC52BauKK3LdhajqpTKFKOUZkidMqDmvLtvwpjnpyQ98LLPdxOcfb6ONfdiXaA2oFYnev5FUHy7kZKMx1cOrKK2O8mLJSsSra2UrrLCCerUprJfJyzKsRtrcqJnEWUEyTJM4Zmc6Dg2ptFLzCY5rm/bSEGCoLbuEg5f2ScWkZg1aF0neFueeEhZEHJJJAziNQcpnKtI2Nb7ze7lneTix7tOOTqcUTOdbWrNKXFuCcSwkEnqROEDqGZMd566DRt6fBX413TnX8Q/Fz+zOpO29oJCWighSm0Ouc2VQEsLGeE/GUkRBJnIcR6F1pKklKgFJUCkgiQQciCDkRFcbXJ+1Riw27CcQwqhlAxJMEgwMxkMj1Cg8xc7JVbbtBdddCmWkHGSQNzcM6YAIkOK1nTiAa4tnMrCmsWIkO7rRzRh+0ZGp+YTJyMk5jET7y4sm3CCtCFlOmJIVGYOUjLNKT6B1Vj+jmcju25BKhzBkVLDiiMsiVgKJ6wDrQRNlslvaD6IODd71JggeNXKxkcJO8CzoDzuOpo7WWA7bEmAHVSSSAPEu6kZfbl6YqhuU4sUDFGHFAmJmJ1ic4rXeWDTwCXW0OAGQFoCgDpICgc8zQce2rxs2z0LSfFuDJXHAchhMz5s650XaN+wcaY3DgJxZTiYyJmJ8+esca6P9mbPDh8Gt8JM4dwiJIgmMMaZV9HJqzwhPg1vhBJA3CIBMAmMMZgD7BQbFbWQHEokQpClheIYZQUgpmcjzwe/PqNcWxrtLbClqJCC+7h5h0W+oIhKQTBJ6uM12DYNrgCNwxgBKgndIwgkQSBEAwBn3Vtc2a2UoRhwobUlaUp5qZQZSMIygGDHWAeFB1UpSgVH5KH3N1+NuP8AEO1YqRyW976z41//ABDtBXqdtHy1t9NfqV1RqdtHy1t9NfqV0FGlKUGLiZBGYkRlr6KlbDZwtuCFCFRmIBhtAlIwjLLPLUKqheoBQoKAKSIMmIHwjPcJPoqfsBCAyvCZ5xB1gEISnKUp4AE5ak+YBt5N+87f6hr1aapVL5L4vA7fFHkWtBGW7TGpqpQSlk+HJ6vB15Yv2qPg/wA66NtXRat3VgwUtqUDIHOCThzOWsa1zr9/J197r4iPKo4azWPKe7S2yMRgKdZRlimC4kqgIBJ5oOg9I1AcKdvrC7CTKbhtQczT08DZSes88lPNy5+Y6tYefevHGhcuNJRjICNyTzQxAIW2oxz1H094riQd+hCW1EqSm8CJxZLaebUziStIzEJ6UETkT0q6tgXYdvFrBMLQtYBKspTamIKQBE9fX1mAt7CuFKbIWrGptxxoqJTKsCyATggAxEiBnOQrnug69cLbQ84wlptCjgDZKlOFeu8QrIBHdqdeG/Yhyd+vd6/jd4H/AOd5rC+sH96XWFtJKkBCw42VA4CooIwqSQecRmTw0zkJl1b3RFuVXL7CnFJaWhIYiQ2sqKcTSiZKJieOg0rs2jtFbD9m1jKg4paVqUUhSglEJJAAzK1J6IGvoPzw4vIs3NCtwYhmIVuncQjOYUDqYy1OUzeUu1G0XBxKUC0hhYADhHOfKlYihBSOa1xPHgMyHdtCyfN0hKby4bS4HFYEhiE4MEBOJkqI53Emvj1i/wCFpQLy4CVIW7hAYgYVoAAlnEUwqJmdM5qhdn3Ux9B7if2fCIPpNHD7sR9Q5xPaNcIj8/8AQJ1t4StKbhLrqgXfIw1g3W9KdcGKQjndPhx0K0sH/CVoN7cKShDTkEW+eMugggMggcwfn1Vlu7i0iFMqtt7GENK3iUvOZQoLCYSVj4Og9Nd1sfdj31THE/Gf4RH2H7MpCQ0H2nLlS7t91NskOYFeDgKG7KiFw0kpzHxh54rO5Vd2zW9LzlwC0vGFboJbXgxIUMKEEpxApzJ6Qy4jbdq/8Q1yaHFXYq0hJj0T5uFVrm0DtuWzljbwzrEpgHPq1oOSytbhp1IU67cNqQrEVhoYFpKcMYEIJBBUOOg0qvUaxuLpDyW7hTKwtCikttqTzkYZCsS1ahU6DQ1ZoFKUoFKUoFKUoFKUoFSeS/vf96//AIhyq1SuTPkP3j/r3Ougq1O2j5a2+mv1K6o1L2ji8IttMOJfDOd05xmIjuoKlKUoNF4+EIJz4AQJMqISmBxzIqdyeSfB5JBB6JDe7BSEJCSAUpJyHV3DICqrrSVCFAKB1BEg+g1gi2Q2ghCUoGeSUgDTqFBx8m/edv8AUNerTVKpvJv3nb/UNerTVKgjrI/SCevwZfrW66r+2UtxiBKULK1GYiG1pTlOfOUOvTTQjlWf6QT/AFZfrW6sUES32Y4m8K48XLigcR/WIYHRxQOc2rh9kkql2WyLm0fWppoPIUp7CN7u8KXC0pORURAKVCAkcNOPr6UE/YlqtDZxgJWta3VJBBCStRIEjWBAnjE5aVpvlXLbxW0jfIWhIKS6EBCkFWYxSMwoaD4Op4VqUEZjZS0NWqYBLawtzOBJbcxEAK0xq0z/AJ19e2WtYu51eGBGZ6IZCRorLnlWmH+dWKUE3wZwusLI6LawvPRSg33wcweB9HGe+/eeFBYtQUJStsK8JSJCloIVhjLJMxBOeo4+ipQecctbpYDCm8TYdCi8XQVFtDu8SMBzmAlMz3xwqoi3Wl91yJCmmkpz1UgukjWB0k5xx4xl30oPLMNXbjj6XbYNt3CQgq8ISvAN2Uk4eOvCPTW3c3zyUoUnwfA2vnIdnG4UYEZJIKUgkqiToMxrXpKUESybuHX0OPNBkNIWBDgXiU5gB0jCAEnLjI6s6lo6tQJWjdnEoAYgqUhRCVSNJEGOExW+lApSlApSlApSlApSlAqXyaJ3GfaP8Z/XuVUqZydMsdfjHuM/r3OMCgp1O2j5a2+mv1K6o1O2j5a2+mv1K6CjSlKBWLmh8xrKsXND5qDg5N+87f6hr1aao1L5LtBNnbwI8S0fSW0zVSgjLH9Ip/qy/Wt1ZqI4f6SR/VV+ubq3QKUpQKUpQKUpQKUpQKUpQKUpQKUpQKUpQKUpQKUpQKUpQKm8ngdxnPlHtcXbOR0s/wCXVlFUqmcnRDGUeUe0jtnOon+/7NAFOp20fLW301+pcqjUvaLQ8ItlRniWme7dOGgqUpSgVi5ofMayrFzQ+Y0E/k37zt/qGvVpqlU3k37zt/qGvVpqlQQ3D/SaB/ui/XN1cqE5/wCKI/qjnrmqu0ClKUClKUClKUClKUClK13LhShShqEkj0CaDZSvNM7aum0tu3G5LTiSfFIXjSd2pxMytQOSSMpzitd7t68t2t46ho4mlrSEJIKVoRvAlZU5GYChIMSNesPU0qf+kypxgJgoeStcnXJKSmJIPwuo+iuG15QqcZxpCZF14NwjDvw3OS9cBB1mfg8KC9Spu2rx1tLYawY3HEt88EpEhR0CknhwnzdXzZN0+VuNvhGNGFQU2khCkrBjpKJkFKp04ZUFOlStsXb6VtNsboKcxklxJIGAA6JWDx7/AEVPTtS9U4GU+Dh1Jc3hUhRQQjdFGABzEJDo1nQ6ZSHpaVE2jtN+2tVuO7pbgUkDAClMKUlP6xYzzUekOGvHdtC6uC6G2N0IRvFqcSojnKwoCcKhnzVE68NOIVaVCc5QqS1bKIGJ55DCxlCVc4ORKxopB0KvTXRa7YKn7logAs4FJOXOStvFnzjmFA8Bw89BVqdsHyPHpu6zPll9aU/3ek6nfsu5LrDTioxLbQsxpKkgmMzln1nzmufk/G5yjyj2kds5PRJH/eedBSqdtHy1t9NfqV1RqdtHy1t9NfqV0FGlKUCsXND5qyrFzQ+Y0E3ku5Nnb6jxLQzBGjaeuqlTeTfvO3+oa9WmqVBBcP8ASiP6o565qr1ecdX/AEw2P9ydP/uGa9HQKUpQKUpQKUpQKUpQK59oHxTn0FcY+CeJ0rorTeAltca4VR54PVnQeIVePP26W3GQ0hm33+IuoXjSbdxCIgYQJJkwRlmAFCqvK4gMNSQIC9SkfqHNCoH8u/hNZ3Ng4W2CkKCl26rVeS5TjalClRChhWmJMEYzmNDybSvHblpCUMvoUhta14m3U87d4AhJCeecS50J5sxxAbGLkMuJQogC28KAGQG7CUON5HgEKAkEDmnTQcuzlpS2EBST42xcMLQYKy2g6JGqmzw80aJ6+U2zXS/ibCil1hxlWEKyWSlCFHCCOitWZGWDjGX3bFmLdwKaZIQQ0pQZaUT4i4SrotIMnCtWXGDwBICrts8634e6EcQPgL6xn6M6zt48Md0ncs9U9N/umNdTGscZm3+2w5uylm6G7dQtU2zqSU4VjIYOdqMq7dkXCnnnXcDjaMLbSQ4haFEoxqUcCwIHPAkDONcoAc3KK7dbfty01vlQ9zd6lvRCfjAk+ipdndv79t9LAWu5Q89gDyE4UjwVCJKhKjCQcoiYI0r0V6hRuWCAYAdk5wJSmJgR9pHdNRWX1WryQWn1Nt79tO7accGFxTLreSUkQAVImcsEDiEh18pSlxtht3C2XVGQVpyKWHFESQQYVGn+h17M2ojEHjJCrS2UcCd4rnKdjJtJURJ1010zrdzLt9tSmV7ttDph5lSeeotgc1aY6OLPXWBrHHs11VoQFNPqRhWyndtOLwhl9zBzQmAChaYPHDqoAEBzbaLIbQlCilKEXF2A5DaipLiVdFxE9JSoyHDWZroW4E3TjwIguBhRyMJet2lIzSMuelIznp8JrPZmxkvFReZSJZSAFNmEl9brjgAWIkYkAkZyMwnKsLCwddtX0qCkuFDRRiCx4xthqCMSUkQ4nh+RkALnJ4+5Lf6lriD8BPEAD7BTYSpZ1nnu8Z0dWNcSv7/QnQZbDSoWzAUClQabkGZBwCQcQBmesA182J5Lr57vEn9avroO+pe0XPdFsIPSWZgx5JzjpPdVSp20fLW301+pXQUaUpQKxc0PmNZVi5ofMaCfyb952/1DXq01Sqbyb952/wBQ16tNUqDy227W8Rft3Nuwm4SLZduoF8NEKU6hYOaTIhH510N7Y2iRnYIH/GJP/wBdehpQQhtW/wDkSfxaf8lE7Vv/AJEkf8Wn/JV2lBEG0775Gn8Un/JWY2jefJE/iU/5KsUoJH6QvPkqdPlKdZ06HVnWar66+TJOv68dYj4PVJ9FVKUEwXt18nH34+NHxfi5/lX0XtzHvcaduNYVl0esJH9ruqlSgmi9uZ97iJ7caYkiej1FR/sxxoi8ucptwJifHgxODF8HOJX58HzsqVKCem7uOLAGn64fNn4Per+Hvr6i6uMpYA0nxwMTgn4OcYl/d/Oy76UE9u7uCBLABgSN8DBIbkdHgVLH7v52X1V1cR5AExpvhrhWQOj1pQP7c/Bz76UHEbh6fIiJid6NMYExHxJVHdHfWHhdxhncCcMxvhrgxROH4/Mn091UKUHGbh6fJCJid6NMaUzEfEKlR82ONYt3T5iWQNJ8aDE48Xwc4wo8+P5ufdSgnm7uIJ3AmJA3wzO7ConD2konuxd1ZLun84ZBjFHjQJjBg+Dlilfmwd+XdSg4lXL85MgjnfrRwWEp4cUEq7ojjNFXL3Bka9qNN5hnTs+f/wCnvrtpQcQuX58iPvR2mHq7Pn/l3192SwpDcKGE43DEg5KcUoadxB9NdlKBU7aPlrb6a/UrqjU7aPlrb6a/UroKNKUoFfFCRX2lBFsdm3jTaG0vW5DaUoBNuuSEAJEw/rlW/cXva234dft6p0oJm4ve1tvw6/b03F72tt+HX7eqdKCUu2vSCN9biRE+Dry/59fQxe9tbfh1+3qpSgmbi97W2/Dr9vTcXva234dft6p0oJm4ve1tvw6/b1i5bXpBG+txIiRbrkd48fVWlBM3F72tt+HX7em4ve1tvw6/b1TpQTNxe9rbfh1+3puL3tbb8Ov29UHZwmNYMefhUlCrxtEkJcOFa4Jk4glAQgEBOqiszBiI7wGblrekeWtxmDlbr4EGPL8dPTWe4ve1tvw6/b1oTeXKigFGEESqEKE5KzxK6GeHmkTn1Vku+uYxBEkBzmYCOcEgoTiJ0kKGICDwjKg27i97W2/Dr9vTcXva234dft6wtb24UtsKRhSRKoQqDkqDiV0c8PNInPqqtQTNxe9rbfh1+3rBdten9dbjMHK3XwMx5fjpValBM3F72tt+HX7em4ve1tvw6/b1TpQTNxe9rbfh1+3puL3tbb8Ov29U6UEldrekjx1uIM+9155EQfH98+is9xe9rbfh1+3qnSgmbi97W2/Dr9vTcXva234dft6p0oJm4ve1tvw6/b18bsLhTja3XGlBsqUAhlSCSpJTmVOqyhR4dVVKUClKUClKUClKUClKUClKUClKUClKUClKUClKUClKUClKUClKUClKUClKUClKUClKUClKUClKUH//2Q=="/>
          <p:cNvSpPr>
            <a:spLocks noChangeAspect="1" noChangeArrowheads="1"/>
          </p:cNvSpPr>
          <p:nvPr/>
        </p:nvSpPr>
        <p:spPr bwMode="auto">
          <a:xfrm>
            <a:off x="63500" y="-144463"/>
            <a:ext cx="304800" cy="304801"/>
          </a:xfrm>
          <a:prstGeom prst="rect">
            <a:avLst/>
          </a:prstGeom>
          <a:noFill/>
        </p:spPr>
        <p:txBody>
          <a:bodyPr vert="horz" wrap="square" lIns="91432" tIns="45717" rIns="91432" bIns="45717" numCol="1" anchor="t" anchorCtr="0" compatLnSpc="1">
            <a:prstTxWarp prst="textNoShape">
              <a:avLst/>
            </a:prstTxWarp>
          </a:bodyPr>
          <a:lstStyle/>
          <a:p>
            <a:endParaRPr lang="tr-TR"/>
          </a:p>
        </p:txBody>
      </p:sp>
      <p:sp>
        <p:nvSpPr>
          <p:cNvPr id="7" name="6 Metin kutusu"/>
          <p:cNvSpPr txBox="1"/>
          <p:nvPr/>
        </p:nvSpPr>
        <p:spPr>
          <a:xfrm>
            <a:off x="3563888" y="4509121"/>
            <a:ext cx="1798826" cy="369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32" tIns="45717" rIns="91432" bIns="45717" rtlCol="0">
            <a:spAutoFit/>
          </a:bodyPr>
          <a:lstStyle/>
          <a:p>
            <a:r>
              <a:rPr lang="tr-TR" dirty="0" smtClean="0"/>
              <a:t>Sayın Erol ALTUĞ</a:t>
            </a:r>
            <a:endParaRPr lang="tr-TR" dirty="0"/>
          </a:p>
        </p:txBody>
      </p:sp>
      <p:sp>
        <p:nvSpPr>
          <p:cNvPr id="8" name="7 Metin kutusu"/>
          <p:cNvSpPr txBox="1"/>
          <p:nvPr/>
        </p:nvSpPr>
        <p:spPr>
          <a:xfrm>
            <a:off x="1763688" y="3861049"/>
            <a:ext cx="5238597" cy="461659"/>
          </a:xfrm>
          <a:prstGeom prst="rect">
            <a:avLst/>
          </a:prstGeom>
          <a:noFill/>
        </p:spPr>
        <p:txBody>
          <a:bodyPr wrap="none" lIns="91432" tIns="45717" rIns="91432" bIns="45717" rtlCol="0">
            <a:spAutoFit/>
          </a:bodyPr>
          <a:lstStyle/>
          <a:p>
            <a:r>
              <a:rPr lang="tr-TR" sz="2400" dirty="0" smtClean="0"/>
              <a:t>Yalanlar, Kuyruklu yalanlar ve İstatistikler</a:t>
            </a:r>
            <a:endParaRPr lang="tr-T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TÜİK</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Türkiye’nin demografik yapısı ve geleceği, 2010-2050</a:t>
            </a:r>
          </a:p>
          <a:p>
            <a:r>
              <a:rPr lang="tr-TR" dirty="0" smtClean="0">
                <a:solidFill>
                  <a:srgbClr val="0070C0"/>
                </a:solidFill>
              </a:rPr>
              <a:t>2010-1015</a:t>
            </a:r>
            <a:r>
              <a:rPr lang="tr-TR" dirty="0" smtClean="0"/>
              <a:t>	 </a:t>
            </a:r>
            <a:r>
              <a:rPr lang="tr-TR" dirty="0" smtClean="0">
                <a:solidFill>
                  <a:srgbClr val="00B050"/>
                </a:solidFill>
              </a:rPr>
              <a:t>2045-2050</a:t>
            </a:r>
            <a:r>
              <a:rPr lang="tr-TR" dirty="0" smtClean="0"/>
              <a:t> </a:t>
            </a:r>
          </a:p>
          <a:p>
            <a:pPr lvl="1"/>
            <a:r>
              <a:rPr lang="tr-TR" dirty="0" smtClean="0"/>
              <a:t>Nüfus artış hızı 	</a:t>
            </a:r>
            <a:r>
              <a:rPr lang="tr-TR" dirty="0" smtClean="0">
                <a:solidFill>
                  <a:srgbClr val="0070C0"/>
                </a:solidFill>
              </a:rPr>
              <a:t>%1,3</a:t>
            </a:r>
            <a:r>
              <a:rPr lang="tr-TR" dirty="0" smtClean="0"/>
              <a:t>	 	</a:t>
            </a:r>
            <a:r>
              <a:rPr lang="tr-TR" dirty="0" smtClean="0">
                <a:solidFill>
                  <a:srgbClr val="00B050"/>
                </a:solidFill>
              </a:rPr>
              <a:t>%0,2</a:t>
            </a:r>
          </a:p>
          <a:p>
            <a:pPr lvl="1"/>
            <a:r>
              <a:rPr lang="tr-TR" dirty="0" smtClean="0"/>
              <a:t>Dünya sıralaması 	</a:t>
            </a:r>
            <a:r>
              <a:rPr lang="tr-TR" dirty="0" smtClean="0">
                <a:solidFill>
                  <a:srgbClr val="0070C0"/>
                </a:solidFill>
              </a:rPr>
              <a:t>18.	</a:t>
            </a:r>
            <a:r>
              <a:rPr lang="tr-TR" dirty="0" smtClean="0"/>
              <a:t>	</a:t>
            </a:r>
            <a:r>
              <a:rPr lang="tr-TR" dirty="0" smtClean="0">
                <a:solidFill>
                  <a:srgbClr val="00B050"/>
                </a:solidFill>
              </a:rPr>
              <a:t>19. </a:t>
            </a:r>
          </a:p>
          <a:p>
            <a:pPr lvl="1"/>
            <a:r>
              <a:rPr lang="tr-TR" dirty="0" smtClean="0"/>
              <a:t>Nüfus			</a:t>
            </a:r>
            <a:r>
              <a:rPr lang="tr-TR" dirty="0" smtClean="0">
                <a:solidFill>
                  <a:srgbClr val="0070C0"/>
                </a:solidFill>
              </a:rPr>
              <a:t>74 milyon 	     </a:t>
            </a:r>
            <a:r>
              <a:rPr lang="tr-TR" dirty="0" smtClean="0">
                <a:solidFill>
                  <a:srgbClr val="00B050"/>
                </a:solidFill>
              </a:rPr>
              <a:t>94,6 milyon</a:t>
            </a:r>
          </a:p>
          <a:p>
            <a:pPr lvl="1"/>
            <a:r>
              <a:rPr lang="tr-TR" dirty="0" smtClean="0"/>
              <a:t>Dünya nüfusunun %1,1’i</a:t>
            </a:r>
          </a:p>
          <a:p>
            <a:pPr lvl="1">
              <a:buNone/>
            </a:pPr>
            <a:endParaRPr lang="tr-TR" sz="1800" dirty="0" smtClean="0"/>
          </a:p>
          <a:p>
            <a:pPr lvl="1">
              <a:buNone/>
            </a:pPr>
            <a:endParaRPr lang="tr-TR" sz="1800" dirty="0" smtClean="0"/>
          </a:p>
          <a:p>
            <a:pPr lvl="1">
              <a:buNone/>
            </a:pPr>
            <a:endParaRPr lang="tr-TR" sz="1800" dirty="0" smtClean="0"/>
          </a:p>
          <a:p>
            <a:pPr lvl="1">
              <a:buNone/>
            </a:pPr>
            <a:r>
              <a:rPr lang="tr-TR" sz="1800" dirty="0" smtClean="0"/>
              <a:t>http://www.</a:t>
            </a:r>
            <a:r>
              <a:rPr lang="tr-TR" sz="1800" dirty="0" err="1" smtClean="0"/>
              <a:t>tuik</a:t>
            </a:r>
            <a:r>
              <a:rPr lang="tr-TR" sz="1800" dirty="0" smtClean="0"/>
              <a:t>.gov.tr/</a:t>
            </a:r>
            <a:r>
              <a:rPr lang="tr-TR" sz="1800" dirty="0" err="1" smtClean="0"/>
              <a:t>PreHaberBultenleri</a:t>
            </a:r>
            <a:r>
              <a:rPr lang="tr-TR" sz="1800" dirty="0" smtClean="0"/>
              <a:t>.do?</a:t>
            </a:r>
            <a:r>
              <a:rPr lang="tr-TR" sz="1800" dirty="0" err="1" smtClean="0"/>
              <a:t>id</a:t>
            </a:r>
            <a:r>
              <a:rPr lang="tr-TR" sz="1800" dirty="0" smtClean="0"/>
              <a:t>=13140</a:t>
            </a:r>
          </a:p>
          <a:p>
            <a:pPr lvl="1"/>
            <a:endParaRPr lang="tr-TR" dirty="0"/>
          </a:p>
        </p:txBody>
      </p:sp>
      <p:cxnSp>
        <p:nvCxnSpPr>
          <p:cNvPr id="5" name="4 Düz Ok Bağlayıcısı"/>
          <p:cNvCxnSpPr/>
          <p:nvPr/>
        </p:nvCxnSpPr>
        <p:spPr>
          <a:xfrm>
            <a:off x="2987824" y="2708920"/>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7 Düz Ok Bağlayıcısı"/>
          <p:cNvCxnSpPr/>
          <p:nvPr/>
        </p:nvCxnSpPr>
        <p:spPr>
          <a:xfrm>
            <a:off x="4499992" y="3140968"/>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8 Düz Ok Bağlayıcısı"/>
          <p:cNvCxnSpPr/>
          <p:nvPr/>
        </p:nvCxnSpPr>
        <p:spPr>
          <a:xfrm>
            <a:off x="5220072" y="3645024"/>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9 Düz Ok Bağlayıcısı"/>
          <p:cNvCxnSpPr/>
          <p:nvPr/>
        </p:nvCxnSpPr>
        <p:spPr>
          <a:xfrm>
            <a:off x="5724128" y="4077072"/>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TÜİK</a:t>
            </a:r>
            <a:endParaRPr lang="tr-TR" dirty="0"/>
          </a:p>
        </p:txBody>
      </p:sp>
      <p:sp>
        <p:nvSpPr>
          <p:cNvPr id="23" name="TextBox 22"/>
          <p:cNvSpPr txBox="1"/>
          <p:nvPr/>
        </p:nvSpPr>
        <p:spPr>
          <a:xfrm>
            <a:off x="161386" y="1591141"/>
            <a:ext cx="8820000" cy="474425"/>
          </a:xfrm>
          <a:prstGeom prst="rect">
            <a:avLst/>
          </a:prstGeom>
          <a:noFill/>
        </p:spPr>
        <p:txBody>
          <a:bodyPr wrap="square" lIns="91424" tIns="45713" rIns="91424" bIns="45713" rtlCol="0">
            <a:spAutoFit/>
          </a:bodyPr>
          <a:lstStyle/>
          <a:p>
            <a:pPr algn="ctr" defTabSz="914246"/>
            <a:r>
              <a:rPr lang="tr-TR" sz="1200" b="1" dirty="0">
                <a:solidFill>
                  <a:prstClr val="black"/>
                </a:solidFill>
                <a:latin typeface="Arial" pitchFamily="34" charset="0"/>
                <a:cs typeface="Arial" pitchFamily="34" charset="0"/>
              </a:rPr>
              <a:t>Hekim Tarafından Teşhis Edilen Hastalık / Sağlık Sorunlarının Cinsiyet ve Yerleşim Yerine Göre Dağılımı, 2012</a:t>
            </a:r>
          </a:p>
          <a:p>
            <a:pPr algn="ctr" defTabSz="914246"/>
            <a:r>
              <a:rPr lang="en-US" sz="1200" i="1" dirty="0">
                <a:solidFill>
                  <a:prstClr val="black"/>
                </a:solidFill>
                <a:latin typeface="Arial" pitchFamily="34" charset="0"/>
                <a:cs typeface="Arial" pitchFamily="34" charset="0"/>
              </a:rPr>
              <a:t>The percentage of diseases</a:t>
            </a:r>
            <a:r>
              <a:rPr lang="tr-TR" sz="1200" i="1" dirty="0">
                <a:solidFill>
                  <a:prstClr val="black"/>
                </a:solidFill>
                <a:latin typeface="Arial" pitchFamily="34" charset="0"/>
                <a:cs typeface="Arial" pitchFamily="34" charset="0"/>
              </a:rPr>
              <a:t> </a:t>
            </a:r>
            <a:r>
              <a:rPr lang="en-US" sz="1200" i="1" dirty="0">
                <a:solidFill>
                  <a:prstClr val="black"/>
                </a:solidFill>
                <a:latin typeface="Arial" pitchFamily="34" charset="0"/>
                <a:cs typeface="Arial" pitchFamily="34" charset="0"/>
              </a:rPr>
              <a:t>/</a:t>
            </a:r>
            <a:r>
              <a:rPr lang="tr-TR" sz="1200" i="1" dirty="0">
                <a:solidFill>
                  <a:prstClr val="black"/>
                </a:solidFill>
                <a:latin typeface="Arial" pitchFamily="34" charset="0"/>
                <a:cs typeface="Arial" pitchFamily="34" charset="0"/>
              </a:rPr>
              <a:t> </a:t>
            </a:r>
            <a:r>
              <a:rPr lang="en-US" sz="1200" i="1" dirty="0">
                <a:solidFill>
                  <a:prstClr val="black"/>
                </a:solidFill>
                <a:latin typeface="Arial" pitchFamily="34" charset="0"/>
                <a:cs typeface="Arial" pitchFamily="34" charset="0"/>
              </a:rPr>
              <a:t>health problems diagnosed by a medical doctor by sex and residence, 2012</a:t>
            </a:r>
            <a:endParaRPr lang="tr-TR" sz="1200" i="1" dirty="0">
              <a:solidFill>
                <a:prstClr val="black"/>
              </a:solidFill>
              <a:latin typeface="Arial" pitchFamily="34" charset="0"/>
              <a:cs typeface="Arial" pitchFamily="34" charset="0"/>
            </a:endParaRPr>
          </a:p>
        </p:txBody>
      </p:sp>
      <p:sp>
        <p:nvSpPr>
          <p:cNvPr id="25" name="TextBox 24"/>
          <p:cNvSpPr txBox="1"/>
          <p:nvPr/>
        </p:nvSpPr>
        <p:spPr>
          <a:xfrm>
            <a:off x="35496" y="1723850"/>
            <a:ext cx="9145016" cy="4729486"/>
          </a:xfrm>
          <a:prstGeom prst="rect">
            <a:avLst/>
          </a:prstGeom>
          <a:noFill/>
        </p:spPr>
        <p:txBody>
          <a:bodyPr wrap="square" lIns="91424" tIns="45713" rIns="91424" bIns="45713" rtlCol="0">
            <a:spAutoFit/>
          </a:bodyPr>
          <a:lstStyle/>
          <a:p>
            <a:pPr defTabSz="914246"/>
            <a:r>
              <a:rPr lang="en-US" sz="1100" b="1" dirty="0">
                <a:solidFill>
                  <a:prstClr val="black"/>
                </a:solidFill>
                <a:latin typeface="Arial" pitchFamily="34" charset="0"/>
                <a:cs typeface="Arial" pitchFamily="34" charset="0"/>
              </a:rPr>
              <a:t>								</a:t>
            </a:r>
            <a:r>
              <a:rPr lang="tr-TR" sz="1100" b="1" dirty="0">
                <a:solidFill>
                  <a:prstClr val="black"/>
                </a:solidFill>
                <a:latin typeface="Arial" pitchFamily="34" charset="0"/>
                <a:cs typeface="Arial" pitchFamily="34" charset="0"/>
              </a:rPr>
              <a:t>	</a:t>
            </a:r>
          </a:p>
          <a:p>
            <a:pPr defTabSz="914246"/>
            <a:endParaRPr lang="en-US" sz="1100" dirty="0">
              <a:solidFill>
                <a:prstClr val="black"/>
              </a:solidFill>
              <a:latin typeface="Arial" pitchFamily="34" charset="0"/>
              <a:cs typeface="Arial" pitchFamily="34" charset="0"/>
            </a:endParaRPr>
          </a:p>
          <a:p>
            <a:pPr defTabSz="357128"/>
            <a:r>
              <a:rPr lang="en-US" sz="1100" dirty="0">
                <a:solidFill>
                  <a:prstClr val="black"/>
                </a:solidFill>
                <a:latin typeface="Arial" pitchFamily="34" charset="0"/>
                <a:cs typeface="Arial" pitchFamily="34" charset="0"/>
              </a:rPr>
              <a:t>	</a:t>
            </a:r>
            <a:r>
              <a:rPr lang="en-US" sz="1000" dirty="0">
                <a:solidFill>
                  <a:prstClr val="black"/>
                </a:solidFill>
                <a:latin typeface="Arial" pitchFamily="34" charset="0"/>
                <a:cs typeface="Arial" pitchFamily="34" charset="0"/>
              </a:rPr>
              <a:t>						</a:t>
            </a:r>
            <a:r>
              <a:rPr lang="tr-TR" sz="1000" dirty="0">
                <a:solidFill>
                  <a:prstClr val="black"/>
                </a:solidFill>
                <a:latin typeface="Arial" pitchFamily="34" charset="0"/>
                <a:cs typeface="Arial" pitchFamily="34" charset="0"/>
              </a:rPr>
              <a:t>				</a:t>
            </a:r>
            <a:r>
              <a:rPr lang="en-US" sz="1000" b="1" dirty="0" err="1">
                <a:solidFill>
                  <a:prstClr val="black"/>
                </a:solidFill>
                <a:latin typeface="Arial" pitchFamily="34" charset="0"/>
                <a:cs typeface="Arial" pitchFamily="34" charset="0"/>
              </a:rPr>
              <a:t>Türkiye</a:t>
            </a:r>
            <a:r>
              <a:rPr lang="en-US" sz="1000" b="1" dirty="0">
                <a:solidFill>
                  <a:prstClr val="black"/>
                </a:solidFill>
                <a:latin typeface="Arial" pitchFamily="34" charset="0"/>
                <a:cs typeface="Arial" pitchFamily="34" charset="0"/>
              </a:rPr>
              <a:t>-Turkey			Kent-Urban			</a:t>
            </a:r>
            <a:r>
              <a:rPr lang="tr-TR" sz="1000" b="1" dirty="0">
                <a:solidFill>
                  <a:prstClr val="black"/>
                </a:solidFill>
                <a:latin typeface="Arial" pitchFamily="34" charset="0"/>
                <a:cs typeface="Arial" pitchFamily="34" charset="0"/>
              </a:rPr>
              <a:t>	</a:t>
            </a:r>
            <a:r>
              <a:rPr lang="en-US" sz="1000" b="1" dirty="0" err="1">
                <a:solidFill>
                  <a:prstClr val="black"/>
                </a:solidFill>
                <a:latin typeface="Arial" pitchFamily="34" charset="0"/>
                <a:cs typeface="Arial" pitchFamily="34" charset="0"/>
              </a:rPr>
              <a:t>Kır</a:t>
            </a:r>
            <a:r>
              <a:rPr lang="en-US" sz="1000" b="1" dirty="0">
                <a:solidFill>
                  <a:prstClr val="black"/>
                </a:solidFill>
                <a:latin typeface="Arial" pitchFamily="34" charset="0"/>
                <a:cs typeface="Arial" pitchFamily="34" charset="0"/>
              </a:rPr>
              <a:t>-Rural</a:t>
            </a:r>
            <a:endParaRPr lang="tr-TR" sz="400" b="1" dirty="0">
              <a:solidFill>
                <a:prstClr val="black"/>
              </a:solidFill>
              <a:latin typeface="Arial" pitchFamily="34" charset="0"/>
              <a:cs typeface="Arial" pitchFamily="34" charset="0"/>
            </a:endParaRPr>
          </a:p>
          <a:p>
            <a:pPr defTabSz="357128">
              <a:tabLst>
                <a:tab pos="3856975" algn="r"/>
                <a:tab pos="4390286" algn="r"/>
                <a:tab pos="4933120" algn="r"/>
                <a:tab pos="5648961" algn="r"/>
                <a:tab pos="6275919" algn="r"/>
                <a:tab pos="6904462" algn="r"/>
                <a:tab pos="7442535" algn="r"/>
                <a:tab pos="7982194" algn="r"/>
                <a:tab pos="8521854" algn="r"/>
              </a:tabLst>
            </a:pPr>
            <a:endParaRPr lang="tr-TR" sz="500" b="1" dirty="0" smtClean="0">
              <a:solidFill>
                <a:prstClr val="black"/>
              </a:solidFill>
              <a:latin typeface="Arial" pitchFamily="34" charset="0"/>
              <a:cs typeface="Arial" pitchFamily="34" charset="0"/>
            </a:endParaRPr>
          </a:p>
          <a:p>
            <a:pPr defTabSz="357128">
              <a:tabLst>
                <a:tab pos="3937452" algn="r"/>
                <a:tab pos="4558170" algn="r"/>
                <a:tab pos="5204811" algn="r"/>
                <a:tab pos="5780883" algn="r"/>
                <a:tab pos="6374237" algn="r"/>
                <a:tab pos="7012237" algn="r"/>
                <a:tab pos="7631514" algn="r"/>
                <a:tab pos="8190304" algn="r"/>
                <a:tab pos="8845586" algn="r"/>
              </a:tabLst>
            </a:pPr>
            <a:r>
              <a:rPr lang="en-US" sz="900" b="1" dirty="0" err="1" smtClean="0">
                <a:solidFill>
                  <a:prstClr val="black"/>
                </a:solidFill>
                <a:latin typeface="Arial" pitchFamily="34" charset="0"/>
                <a:cs typeface="Arial" pitchFamily="34" charset="0"/>
              </a:rPr>
              <a:t>Hastalık</a:t>
            </a:r>
            <a:r>
              <a:rPr lang="en-US" sz="900" b="1" dirty="0" smtClean="0">
                <a:solidFill>
                  <a:prstClr val="black"/>
                </a:solidFill>
                <a:latin typeface="Arial" pitchFamily="34" charset="0"/>
                <a:cs typeface="Arial" pitchFamily="34" charset="0"/>
              </a:rPr>
              <a:t> </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Kaza</a:t>
            </a:r>
            <a:r>
              <a:rPr lang="en-US" sz="900" b="1" dirty="0">
                <a:solidFill>
                  <a:prstClr val="black"/>
                </a:solidFill>
                <a:latin typeface="Arial" pitchFamily="34" charset="0"/>
                <a:cs typeface="Arial" pitchFamily="34" charset="0"/>
              </a:rPr>
              <a:t> </a:t>
            </a:r>
            <a:r>
              <a:rPr lang="tr-TR" sz="900" b="1" dirty="0">
                <a:solidFill>
                  <a:prstClr val="black"/>
                </a:solidFill>
                <a:latin typeface="Arial" pitchFamily="34" charset="0"/>
                <a:cs typeface="Arial" pitchFamily="34" charset="0"/>
              </a:rPr>
              <a:t>T</a:t>
            </a:r>
            <a:r>
              <a:rPr lang="en-US" sz="900" b="1" dirty="0" err="1">
                <a:solidFill>
                  <a:prstClr val="black"/>
                </a:solidFill>
                <a:latin typeface="Arial" pitchFamily="34" charset="0"/>
                <a:cs typeface="Arial" pitchFamily="34" charset="0"/>
              </a:rPr>
              <a:t>ürü</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Toplam</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Erkek</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Kadın</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Toplam</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Erkek</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Kadın</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Toplam</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Erkek</a:t>
            </a:r>
            <a:r>
              <a:rPr lang="en-US" sz="900" b="1" dirty="0">
                <a:solidFill>
                  <a:prstClr val="black"/>
                </a:solidFill>
                <a:latin typeface="Arial" pitchFamily="34" charset="0"/>
                <a:cs typeface="Arial" pitchFamily="34" charset="0"/>
              </a:rPr>
              <a:t>	</a:t>
            </a:r>
            <a:r>
              <a:rPr lang="en-US" sz="900" b="1" dirty="0" err="1">
                <a:solidFill>
                  <a:prstClr val="black"/>
                </a:solidFill>
                <a:latin typeface="Arial" pitchFamily="34" charset="0"/>
                <a:cs typeface="Arial" pitchFamily="34" charset="0"/>
              </a:rPr>
              <a:t>Kadın</a:t>
            </a:r>
            <a:endParaRPr lang="tr-TR" sz="900" b="1" dirty="0">
              <a:solidFill>
                <a:prstClr val="black"/>
              </a:solidFill>
              <a:latin typeface="Arial" pitchFamily="34" charset="0"/>
              <a:cs typeface="Arial" pitchFamily="34" charset="0"/>
            </a:endParaRPr>
          </a:p>
          <a:p>
            <a:pPr defTabSz="357128">
              <a:tabLst>
                <a:tab pos="3937452" algn="r"/>
                <a:tab pos="4558170" algn="r"/>
                <a:tab pos="5204811" algn="r"/>
                <a:tab pos="5780883" algn="r"/>
                <a:tab pos="6374237" algn="r"/>
                <a:tab pos="7012237" algn="r"/>
                <a:tab pos="7631514" algn="r"/>
                <a:tab pos="8190304" algn="r"/>
                <a:tab pos="8845586" algn="r"/>
              </a:tabLst>
            </a:pPr>
            <a:r>
              <a:rPr lang="en-US" sz="800" i="1" dirty="0">
                <a:solidFill>
                  <a:prstClr val="black"/>
                </a:solidFill>
                <a:latin typeface="Arial" pitchFamily="34" charset="0"/>
                <a:cs typeface="Arial" pitchFamily="34" charset="0"/>
              </a:rPr>
              <a:t>Diseases / health problems</a:t>
            </a:r>
            <a:r>
              <a:rPr lang="tr-TR" sz="800" i="1" dirty="0">
                <a:solidFill>
                  <a:prstClr val="black"/>
                </a:solidFill>
                <a:latin typeface="Arial" pitchFamily="34" charset="0"/>
                <a:cs typeface="Arial" pitchFamily="34" charset="0"/>
              </a:rPr>
              <a:t>	</a:t>
            </a:r>
            <a:r>
              <a:rPr lang="en-US" sz="800" i="1" dirty="0">
                <a:solidFill>
                  <a:prstClr val="black"/>
                </a:solidFill>
                <a:latin typeface="Arial" pitchFamily="34" charset="0"/>
                <a:cs typeface="Arial" pitchFamily="34" charset="0"/>
              </a:rPr>
              <a:t>Total	Male	Female	Total	Male	Female</a:t>
            </a:r>
            <a:r>
              <a:rPr lang="tr-TR" sz="800" i="1" dirty="0">
                <a:solidFill>
                  <a:prstClr val="black"/>
                </a:solidFill>
                <a:latin typeface="Arial" pitchFamily="34" charset="0"/>
                <a:cs typeface="Arial" pitchFamily="34" charset="0"/>
              </a:rPr>
              <a:t>	</a:t>
            </a:r>
            <a:r>
              <a:rPr lang="en-US" sz="800" i="1" dirty="0">
                <a:solidFill>
                  <a:prstClr val="black"/>
                </a:solidFill>
                <a:latin typeface="Arial" pitchFamily="34" charset="0"/>
                <a:cs typeface="Arial" pitchFamily="34" charset="0"/>
              </a:rPr>
              <a:t>Total	Male	Female</a:t>
            </a:r>
          </a:p>
          <a:p>
            <a:pPr defTabSz="357128"/>
            <a:r>
              <a:rPr lang="en-US" sz="800" dirty="0">
                <a:solidFill>
                  <a:prstClr val="black"/>
                </a:solidFill>
                <a:latin typeface="Arial" pitchFamily="34" charset="0"/>
                <a:cs typeface="Arial" pitchFamily="34" charset="0"/>
              </a:rPr>
              <a:t>	</a:t>
            </a:r>
            <a:r>
              <a:rPr lang="en-US" sz="500" dirty="0">
                <a:solidFill>
                  <a:prstClr val="black"/>
                </a:solidFill>
                <a:latin typeface="Arial" pitchFamily="34" charset="0"/>
                <a:cs typeface="Arial" pitchFamily="34" charset="0"/>
              </a:rPr>
              <a:t>										</a:t>
            </a:r>
          </a:p>
          <a:p>
            <a:pPr defTabSz="357128">
              <a:lnSpc>
                <a:spcPts val="1100"/>
              </a:lnSpc>
              <a:tabLst>
                <a:tab pos="4126806" algn="r"/>
                <a:tab pos="4841061" algn="r"/>
                <a:tab pos="5563252" algn="r"/>
                <a:tab pos="5650549" algn="r"/>
                <a:tab pos="6199731" algn="r"/>
                <a:tab pos="6896527" algn="r"/>
                <a:tab pos="7540943" algn="r"/>
                <a:tab pos="8140918" algn="r"/>
                <a:tab pos="8785334" algn="r"/>
                <a:tab pos="9412291" algn="r"/>
              </a:tabLst>
            </a:pPr>
            <a:r>
              <a:rPr lang="en-US" sz="1100" b="1" dirty="0" err="1">
                <a:solidFill>
                  <a:prstClr val="black"/>
                </a:solidFill>
                <a:latin typeface="Arial" pitchFamily="34" charset="0"/>
                <a:cs typeface="Arial" pitchFamily="34" charset="0"/>
              </a:rPr>
              <a:t>Hipertansiyon</a:t>
            </a:r>
            <a:r>
              <a:rPr lang="en-US" sz="1100" b="1" dirty="0">
                <a:solidFill>
                  <a:prstClr val="black"/>
                </a:solidFill>
                <a:latin typeface="Arial" pitchFamily="34" charset="0"/>
                <a:cs typeface="Arial" pitchFamily="34" charset="0"/>
              </a:rPr>
              <a:t>-High blood pressure </a:t>
            </a:r>
            <a:endParaRPr lang="tr-TR" sz="1100" b="1"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000" i="1" dirty="0">
                <a:solidFill>
                  <a:prstClr val="black"/>
                </a:solidFill>
                <a:latin typeface="Arial" pitchFamily="34" charset="0"/>
                <a:cs typeface="Arial" pitchFamily="34" charset="0"/>
              </a:rPr>
              <a:t>(</a:t>
            </a:r>
            <a:r>
              <a:rPr lang="en-US" sz="1000" i="1" dirty="0" smtClean="0">
                <a:solidFill>
                  <a:prstClr val="black"/>
                </a:solidFill>
                <a:latin typeface="Arial" pitchFamily="34" charset="0"/>
                <a:cs typeface="Arial" pitchFamily="34" charset="0"/>
              </a:rPr>
              <a:t>hypertension)</a:t>
            </a:r>
            <a:r>
              <a:rPr lang="tr-TR" sz="1100" dirty="0" smtClean="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12,8</a:t>
            </a:r>
            <a:r>
              <a:rPr lang="en-US" sz="1400" b="1" dirty="0">
                <a:solidFill>
                  <a:prstClr val="black"/>
                </a:solidFill>
                <a:latin typeface="Arial" pitchFamily="34" charset="0"/>
                <a:cs typeface="Arial" pitchFamily="34" charset="0"/>
              </a:rPr>
              <a:t>	8,5	17,1		11,3	7,5	15,1	16,2	10,6	21,3</a:t>
            </a:r>
          </a:p>
          <a:p>
            <a:pPr defTabSz="357128">
              <a:tabLst>
                <a:tab pos="3937452" algn="r"/>
                <a:tab pos="4558170" algn="r"/>
                <a:tab pos="5204811" algn="r"/>
                <a:tab pos="5448201" algn="r"/>
                <a:tab pos="5806806" algn="r"/>
                <a:tab pos="6391519" algn="r"/>
                <a:tab pos="7064083" algn="r"/>
                <a:tab pos="7657438" algn="r"/>
                <a:tab pos="8216227" algn="r"/>
                <a:tab pos="8880150" algn="r"/>
              </a:tabLst>
            </a:pPr>
            <a:r>
              <a:rPr lang="en-US" sz="100" dirty="0">
                <a:solidFill>
                  <a:prstClr val="black"/>
                </a:solidFill>
                <a:latin typeface="Arial" pitchFamily="34" charset="0"/>
                <a:cs typeface="Arial" pitchFamily="34" charset="0"/>
              </a:rPr>
              <a:t>	</a:t>
            </a:r>
            <a:r>
              <a:rPr lang="en-US" sz="9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Romatizmal</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eklem</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hastalığı</a:t>
            </a:r>
            <a:r>
              <a:rPr lang="en-US" sz="1100" b="1"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a:t>
            </a:r>
            <a:r>
              <a:rPr lang="en-US" sz="1000" i="1" dirty="0" err="1">
                <a:solidFill>
                  <a:prstClr val="black"/>
                </a:solidFill>
                <a:latin typeface="Arial" pitchFamily="34" charset="0"/>
                <a:cs typeface="Arial" pitchFamily="34" charset="0"/>
              </a:rPr>
              <a:t>romatoid</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artrit</a:t>
            </a:r>
            <a:r>
              <a:rPr lang="en-US" sz="1000" i="1" dirty="0">
                <a:solidFill>
                  <a:prstClr val="black"/>
                </a:solidFill>
                <a:latin typeface="Arial" pitchFamily="34" charset="0"/>
                <a:cs typeface="Arial" pitchFamily="34" charset="0"/>
              </a:rPr>
              <a:t>)</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Rheumatismal</a:t>
            </a:r>
            <a:r>
              <a:rPr lang="en-US" sz="1100" b="1" dirty="0">
                <a:solidFill>
                  <a:prstClr val="black"/>
                </a:solidFill>
                <a:latin typeface="Arial" pitchFamily="34" charset="0"/>
                <a:cs typeface="Arial" pitchFamily="34" charset="0"/>
              </a:rPr>
              <a:t> joint </a:t>
            </a:r>
            <a:r>
              <a:rPr lang="en-US" sz="1100" b="1" dirty="0" err="1">
                <a:solidFill>
                  <a:prstClr val="black"/>
                </a:solidFill>
                <a:latin typeface="Arial" pitchFamily="34" charset="0"/>
                <a:cs typeface="Arial" pitchFamily="34" charset="0"/>
              </a:rPr>
              <a:t>desease</a:t>
            </a:r>
            <a:r>
              <a:rPr lang="en-US" sz="1100" b="1"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a:t>
            </a:r>
            <a:r>
              <a:rPr lang="en-US" sz="1000" i="1" dirty="0" err="1">
                <a:solidFill>
                  <a:prstClr val="black"/>
                </a:solidFill>
                <a:latin typeface="Arial" pitchFamily="34" charset="0"/>
                <a:cs typeface="Arial" pitchFamily="34" charset="0"/>
              </a:rPr>
              <a:t>romatoid</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artrit</a:t>
            </a:r>
            <a:r>
              <a:rPr lang="en-US" sz="1000" i="1" dirty="0">
                <a:solidFill>
                  <a:prstClr val="black"/>
                </a:solidFill>
                <a:latin typeface="Arial" pitchFamily="34" charset="0"/>
                <a:cs typeface="Arial" pitchFamily="34" charset="0"/>
              </a:rPr>
              <a:t>)</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7,9	4,2	11,4		6,6	3,5	9,7	10,6	5,9	15,0	</a:t>
            </a:r>
          </a:p>
          <a:p>
            <a:pPr defTabSz="357128">
              <a:tabLst>
                <a:tab pos="3937452" algn="r"/>
                <a:tab pos="4558170" algn="r"/>
                <a:tab pos="5204811" algn="r"/>
                <a:tab pos="5448201" algn="r"/>
                <a:tab pos="5806806" algn="r"/>
                <a:tab pos="6391519" algn="r"/>
                <a:tab pos="7064083" algn="r"/>
                <a:tab pos="7657438" algn="r"/>
                <a:tab pos="8216227" algn="r"/>
                <a:tab pos="8880150" algn="r"/>
              </a:tabLst>
            </a:pPr>
            <a:endParaRPr lang="en-US" sz="800"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Kireçlenme</a:t>
            </a:r>
            <a:r>
              <a:rPr lang="en-US" sz="1100"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a:t>
            </a:r>
            <a:r>
              <a:rPr lang="en-US" sz="1000" i="1" dirty="0" err="1">
                <a:solidFill>
                  <a:prstClr val="black"/>
                </a:solidFill>
                <a:latin typeface="Arial" pitchFamily="34" charset="0"/>
                <a:cs typeface="Arial" pitchFamily="34" charset="0"/>
              </a:rPr>
              <a:t>osteoartrit</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artroz</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dejenefatif</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eklem</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hastalığı</a:t>
            </a:r>
            <a:r>
              <a:rPr lang="en-US" sz="1000" i="1" dirty="0">
                <a:solidFill>
                  <a:prstClr val="black"/>
                </a:solidFill>
                <a:latin typeface="Arial" pitchFamily="34" charset="0"/>
                <a:cs typeface="Arial" pitchFamily="34" charset="0"/>
              </a:rPr>
              <a:t>)</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Osteoartrit</a:t>
            </a:r>
            <a:r>
              <a:rPr lang="en-US" sz="1100"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a:t>
            </a:r>
            <a:r>
              <a:rPr lang="en-US" sz="1000" i="1" dirty="0" err="1">
                <a:solidFill>
                  <a:prstClr val="black"/>
                </a:solidFill>
                <a:latin typeface="Arial" pitchFamily="34" charset="0"/>
                <a:cs typeface="Arial" pitchFamily="34" charset="0"/>
              </a:rPr>
              <a:t>artrosis</a:t>
            </a:r>
            <a:r>
              <a:rPr lang="en-US" sz="1000" i="1" dirty="0">
                <a:solidFill>
                  <a:prstClr val="black"/>
                </a:solidFill>
                <a:latin typeface="Arial" pitchFamily="34" charset="0"/>
                <a:cs typeface="Arial" pitchFamily="34" charset="0"/>
              </a:rPr>
              <a:t>, joint degeneration)</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6,0	3,1	8,8		4,9	2,4	7,4	8,3	4,5	11,8</a:t>
            </a:r>
            <a:endParaRPr lang="en-US" sz="1100" b="1" dirty="0">
              <a:solidFill>
                <a:prstClr val="black"/>
              </a:solidFill>
              <a:latin typeface="Arial" pitchFamily="34" charset="0"/>
              <a:cs typeface="Arial" pitchFamily="34" charset="0"/>
            </a:endParaRPr>
          </a:p>
          <a:p>
            <a:pPr defTabSz="357128">
              <a:tabLst>
                <a:tab pos="3937452" algn="r"/>
                <a:tab pos="4558170" algn="r"/>
                <a:tab pos="5204811" algn="r"/>
                <a:tab pos="5448201" algn="r"/>
                <a:tab pos="5806806" algn="r"/>
                <a:tab pos="6391519" algn="r"/>
                <a:tab pos="7064083" algn="r"/>
                <a:tab pos="7657438" algn="r"/>
                <a:tab pos="8216227" algn="r"/>
                <a:tab pos="8880150" algn="r"/>
              </a:tabLst>
            </a:pP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Kansızlık</a:t>
            </a:r>
            <a:r>
              <a:rPr lang="en-US" sz="1100"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a:t>
            </a:r>
            <a:r>
              <a:rPr lang="en-US" sz="1000" i="1" dirty="0" err="1">
                <a:solidFill>
                  <a:prstClr val="black"/>
                </a:solidFill>
                <a:latin typeface="Arial" pitchFamily="34" charset="0"/>
                <a:cs typeface="Arial" pitchFamily="34" charset="0"/>
              </a:rPr>
              <a:t>demir</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eks</a:t>
            </a:r>
            <a:r>
              <a:rPr lang="tr-TR" sz="1000" i="1" dirty="0">
                <a:solidFill>
                  <a:prstClr val="black"/>
                </a:solidFill>
                <a:latin typeface="Arial" pitchFamily="34" charset="0"/>
                <a:cs typeface="Arial" pitchFamily="34" charset="0"/>
              </a:rPr>
              <a:t>i</a:t>
            </a:r>
            <a:r>
              <a:rPr lang="en-US" sz="1000" i="1" dirty="0" err="1">
                <a:solidFill>
                  <a:prstClr val="black"/>
                </a:solidFill>
                <a:latin typeface="Arial" pitchFamily="34" charset="0"/>
                <a:cs typeface="Arial" pitchFamily="34" charset="0"/>
              </a:rPr>
              <a:t>kliği</a:t>
            </a:r>
            <a:r>
              <a:rPr lang="en-US" sz="1000" i="1" dirty="0">
                <a:solidFill>
                  <a:prstClr val="black"/>
                </a:solidFill>
                <a:latin typeface="Arial" pitchFamily="34" charset="0"/>
                <a:cs typeface="Arial" pitchFamily="34" charset="0"/>
              </a:rPr>
              <a:t> </a:t>
            </a:r>
            <a:r>
              <a:rPr lang="en-US" sz="1000" i="1" dirty="0" err="1">
                <a:solidFill>
                  <a:prstClr val="black"/>
                </a:solidFill>
                <a:latin typeface="Arial" pitchFamily="34" charset="0"/>
                <a:cs typeface="Arial" pitchFamily="34" charset="0"/>
              </a:rPr>
              <a:t>anemisi</a:t>
            </a:r>
            <a:r>
              <a:rPr lang="en-US" sz="1000" i="1" dirty="0">
                <a:solidFill>
                  <a:prstClr val="black"/>
                </a:solidFill>
                <a:latin typeface="Arial" pitchFamily="34" charset="0"/>
                <a:cs typeface="Arial" pitchFamily="34" charset="0"/>
              </a:rPr>
              <a:t> vb.)</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Anaemia</a:t>
            </a:r>
            <a:r>
              <a:rPr lang="en-US" sz="1100"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(iron deficiency </a:t>
            </a:r>
            <a:r>
              <a:rPr lang="en-US" sz="1000" i="1" dirty="0" err="1">
                <a:solidFill>
                  <a:prstClr val="black"/>
                </a:solidFill>
                <a:latin typeface="Arial" pitchFamily="34" charset="0"/>
                <a:cs typeface="Arial" pitchFamily="34" charset="0"/>
              </a:rPr>
              <a:t>anaemia</a:t>
            </a:r>
            <a:r>
              <a:rPr lang="en-US" sz="1000" i="1" dirty="0">
                <a:solidFill>
                  <a:prstClr val="black"/>
                </a:solidFill>
                <a:latin typeface="Arial" pitchFamily="34" charset="0"/>
                <a:cs typeface="Arial" pitchFamily="34" charset="0"/>
              </a:rPr>
              <a:t>)</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5,3	1,1	9,5		5,3	0,9	9,6	5,5	1,4	9,2	</a:t>
            </a:r>
          </a:p>
          <a:p>
            <a:pPr defTabSz="357128">
              <a:tabLst>
                <a:tab pos="3937452" algn="r"/>
                <a:tab pos="4558170" algn="r"/>
                <a:tab pos="5204811" algn="r"/>
                <a:tab pos="5448201" algn="r"/>
                <a:tab pos="5806806" algn="r"/>
                <a:tab pos="6391519" algn="r"/>
                <a:tab pos="7064083" algn="r"/>
                <a:tab pos="7657438" algn="r"/>
                <a:tab pos="8216227" algn="r"/>
                <a:tab pos="8880150" algn="r"/>
              </a:tabLst>
            </a:pPr>
            <a:endParaRPr lang="en-US" sz="600"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Migren</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ve</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benzeri</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şiddetli</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baş</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ağrısı</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i="1" dirty="0">
                <a:solidFill>
                  <a:prstClr val="black"/>
                </a:solidFill>
                <a:latin typeface="Arial" pitchFamily="34" charset="0"/>
                <a:cs typeface="Arial" pitchFamily="34" charset="0"/>
              </a:rPr>
              <a:t>Migraine and severe headache</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4,2	1,7	6,7		4,3	1,6	6,9	4,1	1,7	6,3</a:t>
            </a:r>
          </a:p>
          <a:p>
            <a:pPr defTabSz="357128">
              <a:tabLst>
                <a:tab pos="3937452" algn="r"/>
                <a:tab pos="4558170" algn="r"/>
                <a:tab pos="5204811" algn="r"/>
                <a:tab pos="5448201" algn="r"/>
                <a:tab pos="5806806" algn="r"/>
                <a:tab pos="6391519" algn="r"/>
                <a:tab pos="7064083" algn="r"/>
                <a:tab pos="7657438" algn="r"/>
                <a:tab pos="8216227" algn="r"/>
                <a:tab pos="8880150" algn="r"/>
              </a:tabLst>
            </a:pP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Tiroid</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hastalığı</a:t>
            </a:r>
            <a:endParaRPr lang="tr-TR" sz="1100" b="1"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i="1" dirty="0">
                <a:solidFill>
                  <a:prstClr val="black"/>
                </a:solidFill>
                <a:latin typeface="Arial" pitchFamily="34" charset="0"/>
                <a:cs typeface="Arial" pitchFamily="34" charset="0"/>
              </a:rPr>
              <a:t>Thyroid disease</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3,4	0,9	5,7		3,4	0,9	5,9	3,2	0,9	5,3</a:t>
            </a:r>
            <a:r>
              <a:rPr lang="en-US" sz="100" dirty="0">
                <a:solidFill>
                  <a:prstClr val="black"/>
                </a:solidFill>
                <a:latin typeface="Arial" pitchFamily="34" charset="0"/>
                <a:cs typeface="Arial" pitchFamily="34" charset="0"/>
              </a:rPr>
              <a:t>	</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İdrar</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kaçırma</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idrarı</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tutamama</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i="1" dirty="0">
                <a:solidFill>
                  <a:prstClr val="black"/>
                </a:solidFill>
                <a:latin typeface="Arial" pitchFamily="34" charset="0"/>
                <a:cs typeface="Arial" pitchFamily="34" charset="0"/>
              </a:rPr>
              <a:t>Urinary </a:t>
            </a:r>
            <a:r>
              <a:rPr lang="en-US" sz="1100" i="1" dirty="0" err="1">
                <a:solidFill>
                  <a:prstClr val="black"/>
                </a:solidFill>
                <a:latin typeface="Arial" pitchFamily="34" charset="0"/>
                <a:cs typeface="Arial" pitchFamily="34" charset="0"/>
              </a:rPr>
              <a:t>incontinence,problems</a:t>
            </a:r>
            <a:r>
              <a:rPr lang="en-US" sz="1100" i="1" dirty="0">
                <a:solidFill>
                  <a:prstClr val="black"/>
                </a:solidFill>
                <a:latin typeface="Arial" pitchFamily="34" charset="0"/>
                <a:cs typeface="Arial" pitchFamily="34" charset="0"/>
              </a:rPr>
              <a:t> in controlling the bladder</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1,8	1,2	2,4		1,4	0,9	1,8	2,7	1,8	3,5</a:t>
            </a:r>
            <a:endParaRPr lang="tr-TR" sz="1400" b="1" dirty="0">
              <a:solidFill>
                <a:prstClr val="black"/>
              </a:solidFill>
              <a:latin typeface="Arial" pitchFamily="34" charset="0"/>
              <a:cs typeface="Arial" pitchFamily="34" charset="0"/>
            </a:endParaRPr>
          </a:p>
          <a:p>
            <a:pPr defTabSz="357128">
              <a:tabLst>
                <a:tab pos="3937452" algn="r"/>
                <a:tab pos="4558170" algn="r"/>
                <a:tab pos="5204811" algn="r"/>
                <a:tab pos="5448201" algn="r"/>
                <a:tab pos="5806806" algn="r"/>
                <a:tab pos="6391519" algn="r"/>
                <a:tab pos="7064083" algn="r"/>
                <a:tab pos="7657438" algn="r"/>
                <a:tab pos="8216227" algn="r"/>
                <a:tab pos="8880150" algn="r"/>
              </a:tabLst>
            </a:pPr>
            <a:r>
              <a:rPr lang="en-US" sz="100" dirty="0">
                <a:solidFill>
                  <a:prstClr val="black"/>
                </a:solidFill>
                <a:latin typeface="Arial" pitchFamily="34" charset="0"/>
                <a:cs typeface="Arial" pitchFamily="34" charset="0"/>
              </a:rPr>
              <a:t>	</a:t>
            </a:r>
            <a:r>
              <a:rPr lang="en-US" sz="300" dirty="0">
                <a:solidFill>
                  <a:prstClr val="black"/>
                </a:solidFill>
                <a:latin typeface="Arial" pitchFamily="34" charset="0"/>
                <a:cs typeface="Arial" pitchFamily="34" charset="0"/>
              </a:rPr>
              <a:t>									</a:t>
            </a:r>
          </a:p>
          <a:p>
            <a:pPr defTabSz="357128">
              <a:tabLst>
                <a:tab pos="3937452" algn="r"/>
                <a:tab pos="4558170" algn="r"/>
                <a:tab pos="5204811" algn="r"/>
                <a:tab pos="5448201" algn="r"/>
                <a:tab pos="5806806" algn="r"/>
                <a:tab pos="6391519" algn="r"/>
                <a:tab pos="7064083" algn="r"/>
                <a:tab pos="7657438" algn="r"/>
                <a:tab pos="8216227" algn="r"/>
                <a:tab pos="8880150" algn="r"/>
              </a:tabLst>
            </a:pPr>
            <a:endParaRPr lang="tr-TR" sz="700" b="1"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Kronik</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depresyon</a:t>
            </a:r>
            <a:endParaRPr lang="tr-TR" sz="1100"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i="1" dirty="0">
                <a:solidFill>
                  <a:prstClr val="black"/>
                </a:solidFill>
                <a:latin typeface="Arial" pitchFamily="34" charset="0"/>
                <a:cs typeface="Arial" pitchFamily="34" charset="0"/>
              </a:rPr>
              <a:t>Chronic depression</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1,9	0,9	2,9		1,8	0,8	2,7	2,2	1,2	3,3</a:t>
            </a:r>
            <a:r>
              <a:rPr lang="en-US" sz="1100" dirty="0">
                <a:solidFill>
                  <a:prstClr val="black"/>
                </a:solidFill>
                <a:latin typeface="Arial" pitchFamily="34" charset="0"/>
                <a:cs typeface="Arial" pitchFamily="34" charset="0"/>
              </a:rPr>
              <a:t>	</a:t>
            </a:r>
            <a:r>
              <a:rPr lang="en-US" sz="4400" dirty="0">
                <a:solidFill>
                  <a:prstClr val="black"/>
                </a:solidFill>
                <a:latin typeface="Arial" pitchFamily="34" charset="0"/>
                <a:cs typeface="Arial" pitchFamily="34" charset="0"/>
              </a:rPr>
              <a:t>	</a:t>
            </a:r>
            <a:r>
              <a:rPr lang="en-US" sz="1100" dirty="0">
                <a:solidFill>
                  <a:prstClr val="black"/>
                </a:solidFill>
                <a:latin typeface="Arial" pitchFamily="34" charset="0"/>
                <a:cs typeface="Arial" pitchFamily="34" charset="0"/>
              </a:rPr>
              <a:t>					</a:t>
            </a: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b="1" dirty="0" err="1">
                <a:solidFill>
                  <a:prstClr val="black"/>
                </a:solidFill>
                <a:latin typeface="Arial" pitchFamily="34" charset="0"/>
                <a:cs typeface="Arial" pitchFamily="34" charset="0"/>
              </a:rPr>
              <a:t>Kronik</a:t>
            </a:r>
            <a:r>
              <a:rPr lang="en-US" sz="1100" b="1" dirty="0">
                <a:solidFill>
                  <a:prstClr val="black"/>
                </a:solidFill>
                <a:latin typeface="Arial" pitchFamily="34" charset="0"/>
                <a:cs typeface="Arial" pitchFamily="34" charset="0"/>
              </a:rPr>
              <a:t> </a:t>
            </a:r>
            <a:r>
              <a:rPr lang="en-US" sz="1100" b="1" dirty="0" err="1">
                <a:solidFill>
                  <a:prstClr val="black"/>
                </a:solidFill>
                <a:latin typeface="Arial" pitchFamily="34" charset="0"/>
                <a:cs typeface="Arial" pitchFamily="34" charset="0"/>
              </a:rPr>
              <a:t>kaygı</a:t>
            </a:r>
            <a:endParaRPr lang="tr-TR" sz="1100" b="1" dirty="0">
              <a:solidFill>
                <a:prstClr val="black"/>
              </a:solidFill>
              <a:latin typeface="Arial" pitchFamily="34" charset="0"/>
              <a:cs typeface="Arial" pitchFamily="34" charset="0"/>
            </a:endParaRPr>
          </a:p>
          <a:p>
            <a:pPr defTabSz="357128">
              <a:lnSpc>
                <a:spcPts val="1100"/>
              </a:lnSpc>
              <a:tabLst>
                <a:tab pos="3937452" algn="r"/>
                <a:tab pos="4558170" algn="r"/>
                <a:tab pos="5204811" algn="r"/>
                <a:tab pos="5448201" algn="r"/>
                <a:tab pos="5806806" algn="r"/>
                <a:tab pos="6391519" algn="r"/>
                <a:tab pos="7064083" algn="r"/>
                <a:tab pos="7657438" algn="r"/>
                <a:tab pos="8216227" algn="r"/>
                <a:tab pos="8880150" algn="r"/>
              </a:tabLst>
            </a:pPr>
            <a:r>
              <a:rPr lang="en-US" sz="1100" i="1" dirty="0">
                <a:solidFill>
                  <a:prstClr val="black"/>
                </a:solidFill>
                <a:latin typeface="Arial" pitchFamily="34" charset="0"/>
                <a:cs typeface="Arial" pitchFamily="34" charset="0"/>
              </a:rPr>
              <a:t>Chronic anxiety</a:t>
            </a:r>
            <a:r>
              <a:rPr lang="en-US" sz="11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0,4	0,2	0,6		0,4	0,2	0,7	0,4	0,1	0,6</a:t>
            </a:r>
            <a:endParaRPr lang="en-US" sz="4400" b="1" dirty="0">
              <a:solidFill>
                <a:prstClr val="black"/>
              </a:solidFill>
            </a:endParaRPr>
          </a:p>
        </p:txBody>
      </p:sp>
      <p:sp>
        <p:nvSpPr>
          <p:cNvPr id="5" name="3 Oval"/>
          <p:cNvSpPr/>
          <p:nvPr/>
        </p:nvSpPr>
        <p:spPr>
          <a:xfrm flipV="1">
            <a:off x="4211960" y="2708920"/>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3 Oval"/>
          <p:cNvSpPr/>
          <p:nvPr/>
        </p:nvSpPr>
        <p:spPr>
          <a:xfrm flipV="1">
            <a:off x="4211960" y="3573016"/>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3 Oval"/>
          <p:cNvSpPr/>
          <p:nvPr/>
        </p:nvSpPr>
        <p:spPr>
          <a:xfrm flipV="1">
            <a:off x="4211960" y="3933056"/>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3 Oval"/>
          <p:cNvSpPr/>
          <p:nvPr/>
        </p:nvSpPr>
        <p:spPr>
          <a:xfrm flipV="1">
            <a:off x="4211960" y="4365104"/>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3 Oval"/>
          <p:cNvSpPr/>
          <p:nvPr/>
        </p:nvSpPr>
        <p:spPr>
          <a:xfrm flipV="1">
            <a:off x="4211960" y="4797152"/>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3 Oval"/>
          <p:cNvSpPr/>
          <p:nvPr/>
        </p:nvSpPr>
        <p:spPr>
          <a:xfrm flipV="1">
            <a:off x="4211960" y="5229200"/>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3 Oval"/>
          <p:cNvSpPr/>
          <p:nvPr/>
        </p:nvSpPr>
        <p:spPr>
          <a:xfrm flipV="1">
            <a:off x="4211960" y="5661248"/>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3 Oval"/>
          <p:cNvSpPr/>
          <p:nvPr/>
        </p:nvSpPr>
        <p:spPr>
          <a:xfrm flipV="1">
            <a:off x="4211960" y="6093296"/>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3 Oval"/>
          <p:cNvSpPr/>
          <p:nvPr/>
        </p:nvSpPr>
        <p:spPr>
          <a:xfrm flipV="1">
            <a:off x="4860032" y="2708920"/>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8" name="3 Oval"/>
          <p:cNvSpPr/>
          <p:nvPr/>
        </p:nvSpPr>
        <p:spPr>
          <a:xfrm flipV="1">
            <a:off x="4860032" y="3573016"/>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9" name="3 Oval"/>
          <p:cNvSpPr/>
          <p:nvPr/>
        </p:nvSpPr>
        <p:spPr>
          <a:xfrm flipV="1">
            <a:off x="4860032" y="3933056"/>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0" name="3 Oval"/>
          <p:cNvSpPr/>
          <p:nvPr/>
        </p:nvSpPr>
        <p:spPr>
          <a:xfrm flipV="1">
            <a:off x="4860032" y="4365104"/>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1" name="3 Oval"/>
          <p:cNvSpPr/>
          <p:nvPr/>
        </p:nvSpPr>
        <p:spPr>
          <a:xfrm flipV="1">
            <a:off x="4860032" y="4797152"/>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2" name="3 Oval"/>
          <p:cNvSpPr/>
          <p:nvPr/>
        </p:nvSpPr>
        <p:spPr>
          <a:xfrm flipV="1">
            <a:off x="4860032" y="5229200"/>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4" name="3 Oval"/>
          <p:cNvSpPr/>
          <p:nvPr/>
        </p:nvSpPr>
        <p:spPr>
          <a:xfrm flipV="1">
            <a:off x="4860032" y="5661248"/>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6" name="3 Oval"/>
          <p:cNvSpPr/>
          <p:nvPr/>
        </p:nvSpPr>
        <p:spPr>
          <a:xfrm flipV="1">
            <a:off x="4860032" y="6093296"/>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7" name="3 Oval"/>
          <p:cNvSpPr/>
          <p:nvPr/>
        </p:nvSpPr>
        <p:spPr>
          <a:xfrm flipV="1">
            <a:off x="4860032" y="3140968"/>
            <a:ext cx="648072"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9" name="3 Oval"/>
          <p:cNvSpPr/>
          <p:nvPr/>
        </p:nvSpPr>
        <p:spPr>
          <a:xfrm flipV="1">
            <a:off x="4211960" y="3140968"/>
            <a:ext cx="648072" cy="3600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5017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10"/>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11"/>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1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1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1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1000" fill="hold"/>
                                        <p:tgtEl>
                                          <p:spTgt spid="1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1000" fill="hold"/>
                                        <p:tgtEl>
                                          <p:spTgt spid="17"/>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1000" fill="hold"/>
                                        <p:tgtEl>
                                          <p:spTgt spid="18"/>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1000" fill="hold"/>
                                        <p:tgtEl>
                                          <p:spTgt spid="19"/>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1000" fill="hold"/>
                                        <p:tgtEl>
                                          <p:spTgt spid="20"/>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1000" fill="hold"/>
                                        <p:tgtEl>
                                          <p:spTgt spid="21"/>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1000" fill="hold"/>
                                        <p:tgtEl>
                                          <p:spTgt spid="22"/>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1000" fill="hold"/>
                                        <p:tgtEl>
                                          <p:spTgt spid="24"/>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1000" fill="hold"/>
                                        <p:tgtEl>
                                          <p:spTgt spid="26"/>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grpId="0" nodeType="withEffect">
                                  <p:stCondLst>
                                    <p:cond delay="0"/>
                                  </p:stCondLst>
                                  <p:childTnLst>
                                    <p:anim calcmode="discrete" valueType="str">
                                      <p:cBhvr>
                                        <p:cTn id="38" dur="1000" fill="hold"/>
                                        <p:tgtEl>
                                          <p:spTgt spid="27"/>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grpId="0" nodeType="withEffect">
                                  <p:stCondLst>
                                    <p:cond delay="0"/>
                                  </p:stCondLst>
                                  <p:childTnLst>
                                    <p:anim calcmode="discrete" valueType="str">
                                      <p:cBhvr>
                                        <p:cTn id="40"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4" grpId="0" animBg="1"/>
      <p:bldP spid="26"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TÜİK</a:t>
            </a:r>
            <a:endParaRPr lang="tr-TR" dirty="0"/>
          </a:p>
        </p:txBody>
      </p:sp>
      <p:pic>
        <p:nvPicPr>
          <p:cNvPr id="2050" name="Picture 2" descr="D:\PetekArioglu\Pictures\13490_img_1_372_25_04_20131067195282.jpg"/>
          <p:cNvPicPr>
            <a:picLocks noGrp="1" noChangeAspect="1" noChangeArrowheads="1"/>
          </p:cNvPicPr>
          <p:nvPr>
            <p:ph sz="quarter" idx="1"/>
          </p:nvPr>
        </p:nvPicPr>
        <p:blipFill>
          <a:blip r:embed="rId3" cstate="print"/>
          <a:stretch>
            <a:fillRect/>
          </a:stretch>
        </p:blipFill>
        <p:spPr bwMode="auto">
          <a:xfrm>
            <a:off x="971600" y="1988840"/>
            <a:ext cx="7416824" cy="4032448"/>
          </a:xfrm>
          <a:prstGeom prst="rect">
            <a:avLst/>
          </a:prstGeom>
          <a:noFill/>
        </p:spPr>
      </p:pic>
      <p:sp>
        <p:nvSpPr>
          <p:cNvPr id="6" name="5 Metin kutusu"/>
          <p:cNvSpPr txBox="1"/>
          <p:nvPr/>
        </p:nvSpPr>
        <p:spPr>
          <a:xfrm>
            <a:off x="1547665" y="1414518"/>
            <a:ext cx="6667963" cy="646325"/>
          </a:xfrm>
          <a:prstGeom prst="rect">
            <a:avLst/>
          </a:prstGeom>
          <a:noFill/>
        </p:spPr>
        <p:txBody>
          <a:bodyPr wrap="none" lIns="91432" tIns="45717" rIns="91432" bIns="45717" rtlCol="0">
            <a:spAutoFit/>
          </a:bodyPr>
          <a:lstStyle/>
          <a:p>
            <a:r>
              <a:rPr lang="tr-TR" b="1" dirty="0"/>
              <a:t>15 ve daha yukarı yaştaki bireylerin vücut kitle indeks değerlerinin </a:t>
            </a:r>
            <a:br>
              <a:rPr lang="tr-TR" b="1" dirty="0"/>
            </a:br>
            <a:r>
              <a:rPr lang="tr-TR" b="1" dirty="0"/>
              <a:t>yıllara ve cinsiyete göre dağılımı</a:t>
            </a:r>
            <a:endParaRPr lang="tr-TR" dirty="0"/>
          </a:p>
        </p:txBody>
      </p:sp>
      <p:sp>
        <p:nvSpPr>
          <p:cNvPr id="5" name="4 Dikdörtgen"/>
          <p:cNvSpPr/>
          <p:nvPr/>
        </p:nvSpPr>
        <p:spPr>
          <a:xfrm>
            <a:off x="2286001" y="5981800"/>
            <a:ext cx="4572000" cy="615547"/>
          </a:xfrm>
          <a:prstGeom prst="rect">
            <a:avLst/>
          </a:prstGeom>
        </p:spPr>
        <p:txBody>
          <a:bodyPr lIns="91432" tIns="45717" rIns="91432" bIns="45717">
            <a:spAutoFit/>
          </a:bodyPr>
          <a:lstStyle/>
          <a:p>
            <a:r>
              <a:rPr lang="tr-TR" sz="1700" dirty="0" smtClean="0"/>
              <a:t>http://www.</a:t>
            </a:r>
            <a:r>
              <a:rPr lang="tr-TR" sz="1700" dirty="0" err="1" smtClean="0"/>
              <a:t>tuik</a:t>
            </a:r>
            <a:r>
              <a:rPr lang="tr-TR" sz="1700" dirty="0" smtClean="0"/>
              <a:t>.gov.tr/</a:t>
            </a:r>
            <a:r>
              <a:rPr lang="tr-TR" sz="1700" dirty="0" err="1" smtClean="0"/>
              <a:t>PreHaberBultenleri</a:t>
            </a:r>
            <a:r>
              <a:rPr lang="tr-TR" sz="1700" dirty="0" smtClean="0"/>
              <a:t>.do?</a:t>
            </a:r>
            <a:r>
              <a:rPr lang="tr-TR" sz="1700" dirty="0" err="1" smtClean="0"/>
              <a:t>id</a:t>
            </a:r>
            <a:r>
              <a:rPr lang="tr-TR" sz="1700" dirty="0" smtClean="0"/>
              <a:t>=13490</a:t>
            </a:r>
            <a:endParaRPr lang="tr-TR" sz="17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T.C. Sağlık Bakanlığı</a:t>
            </a:r>
            <a:endParaRPr lang="tr-TR" dirty="0"/>
          </a:p>
        </p:txBody>
      </p:sp>
      <p:pic>
        <p:nvPicPr>
          <p:cNvPr id="1027" name="Picture 3"/>
          <p:cNvPicPr>
            <a:picLocks noGrp="1" noChangeAspect="1" noChangeArrowheads="1"/>
          </p:cNvPicPr>
          <p:nvPr>
            <p:ph sz="quarter" idx="1"/>
          </p:nvPr>
        </p:nvPicPr>
        <p:blipFill>
          <a:blip r:embed="rId3" cstate="print"/>
          <a:srcRect l="28522" t="22906" r="11518" b="13454"/>
          <a:stretch>
            <a:fillRect/>
          </a:stretch>
        </p:blipFill>
        <p:spPr bwMode="auto">
          <a:xfrm>
            <a:off x="0" y="1484785"/>
            <a:ext cx="9144000"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T.C. Sağlık Bakanlığı</a:t>
            </a:r>
            <a:endParaRPr lang="tr-TR" dirty="0"/>
          </a:p>
        </p:txBody>
      </p:sp>
      <p:pic>
        <p:nvPicPr>
          <p:cNvPr id="11266" name="Picture 2"/>
          <p:cNvPicPr>
            <a:picLocks noGrp="1" noChangeAspect="1" noChangeArrowheads="1"/>
          </p:cNvPicPr>
          <p:nvPr>
            <p:ph sz="quarter" idx="1"/>
          </p:nvPr>
        </p:nvPicPr>
        <p:blipFill>
          <a:blip r:embed="rId3" cstate="print"/>
          <a:srcRect l="29417" t="22906" r="15992" b="11863"/>
          <a:stretch>
            <a:fillRect/>
          </a:stretch>
        </p:blipFill>
        <p:spPr bwMode="auto">
          <a:xfrm>
            <a:off x="0" y="1556792"/>
            <a:ext cx="9144000"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TNSA 2008</a:t>
            </a:r>
            <a:endParaRPr lang="tr-TR" dirty="0"/>
          </a:p>
        </p:txBody>
      </p:sp>
      <p:sp>
        <p:nvSpPr>
          <p:cNvPr id="3" name="2 İçerik Yer Tutucusu"/>
          <p:cNvSpPr>
            <a:spLocks noGrp="1"/>
          </p:cNvSpPr>
          <p:nvPr>
            <p:ph sz="quarter" idx="1"/>
          </p:nvPr>
        </p:nvSpPr>
        <p:spPr/>
        <p:txBody>
          <a:bodyPr/>
          <a:lstStyle/>
          <a:p>
            <a:pPr lvl="1">
              <a:buNone/>
            </a:pPr>
            <a:r>
              <a:rPr lang="tr-TR" sz="3200" dirty="0" smtClean="0"/>
              <a:t>Hacettepe Üniversitesi Nüfus Etütleri Enstitüsü</a:t>
            </a:r>
          </a:p>
          <a:p>
            <a:pPr lvl="1">
              <a:buNone/>
            </a:pPr>
            <a:endParaRPr lang="tr-TR" sz="3200" dirty="0" smtClean="0"/>
          </a:p>
          <a:p>
            <a:pPr lvl="1">
              <a:buNone/>
            </a:pPr>
            <a:r>
              <a:rPr lang="tr-TR" sz="3200" dirty="0"/>
              <a:t>T.C. Sağlık Bakanlığı, Ana Çocuk Sağlığı ve Aile Planlaması Genel </a:t>
            </a:r>
            <a:r>
              <a:rPr lang="tr-TR" sz="3200" dirty="0" smtClean="0"/>
              <a:t>Müdürlüğü</a:t>
            </a:r>
          </a:p>
          <a:p>
            <a:pPr lvl="1">
              <a:buNone/>
            </a:pPr>
            <a:endParaRPr lang="tr-TR" sz="3200" dirty="0"/>
          </a:p>
          <a:p>
            <a:pPr lvl="1">
              <a:buNone/>
            </a:pPr>
            <a:r>
              <a:rPr lang="tr-TR" sz="3200" dirty="0" smtClean="0"/>
              <a:t>T.C. Başbakanlık, Devlet Planlama Teşkilatı, Müsteşarlığı</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TNSA 2008</a:t>
            </a:r>
            <a:endParaRPr lang="tr-TR" dirty="0"/>
          </a:p>
        </p:txBody>
      </p:sp>
      <p:pic>
        <p:nvPicPr>
          <p:cNvPr id="2050" name="Picture 2"/>
          <p:cNvPicPr>
            <a:picLocks noGrp="1" noChangeAspect="1" noChangeArrowheads="1"/>
          </p:cNvPicPr>
          <p:nvPr>
            <p:ph sz="quarter" idx="1"/>
          </p:nvPr>
        </p:nvPicPr>
        <p:blipFill>
          <a:blip r:embed="rId3" cstate="print"/>
          <a:srcRect l="18677" t="13360" r="19572" b="3908"/>
          <a:stretch>
            <a:fillRect/>
          </a:stretch>
        </p:blipFill>
        <p:spPr bwMode="auto">
          <a:xfrm>
            <a:off x="1" y="1484784"/>
            <a:ext cx="9143999"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TNSA 2008</a:t>
            </a:r>
            <a:endParaRPr lang="tr-TR" dirty="0"/>
          </a:p>
        </p:txBody>
      </p:sp>
      <p:pic>
        <p:nvPicPr>
          <p:cNvPr id="4098" name="Picture 2"/>
          <p:cNvPicPr>
            <a:picLocks noGrp="1" noChangeAspect="1" noChangeArrowheads="1"/>
          </p:cNvPicPr>
          <p:nvPr>
            <p:ph sz="quarter" idx="1"/>
          </p:nvPr>
        </p:nvPicPr>
        <p:blipFill>
          <a:blip r:embed="rId3" cstate="print"/>
          <a:srcRect l="18677" t="13360" r="19572" b="3908"/>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Belgelerim</a:t>
            </a:r>
            <a:endParaRPr lang="tr-TR" dirty="0"/>
          </a:p>
        </p:txBody>
      </p:sp>
      <p:pic>
        <p:nvPicPr>
          <p:cNvPr id="1026" name="Picture 2" descr="D:\PetekArioglu\Pictures\ilk-yazili-tarihimiz.jpg"/>
          <p:cNvPicPr>
            <a:picLocks noGrp="1" noChangeAspect="1" noChangeArrowheads="1"/>
          </p:cNvPicPr>
          <p:nvPr>
            <p:ph sz="quarter" idx="1"/>
          </p:nvPr>
        </p:nvPicPr>
        <p:blipFill>
          <a:blip r:embed="rId3" cstate="print"/>
          <a:srcRect/>
          <a:stretch>
            <a:fillRect/>
          </a:stretch>
        </p:blipFill>
        <p:spPr bwMode="auto">
          <a:xfrm>
            <a:off x="5148065" y="1585598"/>
            <a:ext cx="3257740" cy="4723723"/>
          </a:xfrm>
          <a:prstGeom prst="rect">
            <a:avLst/>
          </a:prstGeom>
          <a:noFill/>
        </p:spPr>
      </p:pic>
      <p:pic>
        <p:nvPicPr>
          <p:cNvPr id="1027" name="Picture 3"/>
          <p:cNvPicPr>
            <a:picLocks noChangeAspect="1" noChangeArrowheads="1"/>
          </p:cNvPicPr>
          <p:nvPr/>
        </p:nvPicPr>
        <p:blipFill>
          <a:blip r:embed="rId4" cstate="print"/>
          <a:srcRect l="22244" t="26600" r="22238" b="4801"/>
          <a:stretch>
            <a:fillRect/>
          </a:stretch>
        </p:blipFill>
        <p:spPr bwMode="auto">
          <a:xfrm>
            <a:off x="1" y="2204864"/>
            <a:ext cx="5112568" cy="3553416"/>
          </a:xfrm>
          <a:prstGeom prst="rect">
            <a:avLst/>
          </a:prstGeom>
          <a:noFill/>
          <a:ln w="9525">
            <a:noFill/>
            <a:miter lim="800000"/>
            <a:headEnd/>
            <a:tailEnd/>
          </a:ln>
        </p:spPr>
      </p:pic>
      <p:sp>
        <p:nvSpPr>
          <p:cNvPr id="6" name="5 Metin kutusu"/>
          <p:cNvSpPr txBox="1"/>
          <p:nvPr/>
        </p:nvSpPr>
        <p:spPr>
          <a:xfrm>
            <a:off x="5580113" y="6309320"/>
            <a:ext cx="2548759" cy="615547"/>
          </a:xfrm>
          <a:prstGeom prst="rect">
            <a:avLst/>
          </a:prstGeom>
          <a:noFill/>
        </p:spPr>
        <p:txBody>
          <a:bodyPr wrap="none" lIns="91432" tIns="45717" rIns="91432" bIns="45717" rtlCol="0">
            <a:spAutoFit/>
          </a:bodyPr>
          <a:lstStyle/>
          <a:p>
            <a:r>
              <a:rPr lang="tr-TR" sz="1700" dirty="0" smtClean="0"/>
              <a:t>Orhun Yazıtları, Moğolistan</a:t>
            </a:r>
          </a:p>
          <a:p>
            <a:r>
              <a:rPr lang="tr-TR" sz="1700" dirty="0" smtClean="0"/>
              <a:t>MS 732-7335</a:t>
            </a:r>
            <a:endParaRPr lang="tr-TR" sz="1700" dirty="0"/>
          </a:p>
        </p:txBody>
      </p:sp>
      <p:sp>
        <p:nvSpPr>
          <p:cNvPr id="7" name="6 Metin kutusu"/>
          <p:cNvSpPr txBox="1"/>
          <p:nvPr/>
        </p:nvSpPr>
        <p:spPr>
          <a:xfrm>
            <a:off x="1475657" y="6269831"/>
            <a:ext cx="2593001" cy="615547"/>
          </a:xfrm>
          <a:prstGeom prst="rect">
            <a:avLst/>
          </a:prstGeom>
          <a:noFill/>
        </p:spPr>
        <p:txBody>
          <a:bodyPr wrap="none" lIns="91432" tIns="45717" rIns="91432" bIns="45717" rtlCol="0">
            <a:spAutoFit/>
          </a:bodyPr>
          <a:lstStyle/>
          <a:p>
            <a:r>
              <a:rPr lang="tr-TR" sz="1700" dirty="0" err="1" smtClean="0"/>
              <a:t>ICD’nin</a:t>
            </a:r>
            <a:r>
              <a:rPr lang="tr-TR" sz="1700" dirty="0" smtClean="0"/>
              <a:t> atası, Birleşik Krallık</a:t>
            </a:r>
          </a:p>
          <a:p>
            <a:r>
              <a:rPr lang="tr-TR" sz="1700" dirty="0" smtClean="0"/>
              <a:t>MS 1664</a:t>
            </a:r>
            <a:endParaRPr lang="tr-TR" sz="1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TNSA 2008</a:t>
            </a:r>
            <a:endParaRPr lang="tr-TR" dirty="0"/>
          </a:p>
        </p:txBody>
      </p:sp>
      <p:pic>
        <p:nvPicPr>
          <p:cNvPr id="3075" name="Picture 3"/>
          <p:cNvPicPr>
            <a:picLocks noGrp="1" noChangeAspect="1" noChangeArrowheads="1"/>
          </p:cNvPicPr>
          <p:nvPr>
            <p:ph sz="quarter" idx="1"/>
          </p:nvPr>
        </p:nvPicPr>
        <p:blipFill>
          <a:blip r:embed="rId3" cstate="print"/>
          <a:srcRect l="18677" t="13360" r="19572" b="3908"/>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Paydaşlar</a:t>
            </a:r>
            <a:endParaRPr lang="tr-TR" dirty="0"/>
          </a:p>
        </p:txBody>
      </p:sp>
      <p:sp>
        <p:nvSpPr>
          <p:cNvPr id="3" name="2 İçerik Yer Tutucusu"/>
          <p:cNvSpPr>
            <a:spLocks noGrp="1"/>
          </p:cNvSpPr>
          <p:nvPr>
            <p:ph sz="quarter" idx="1"/>
          </p:nvPr>
        </p:nvSpPr>
        <p:spPr/>
        <p:txBody>
          <a:bodyPr/>
          <a:lstStyle/>
          <a:p>
            <a:r>
              <a:rPr lang="tr-TR" dirty="0" smtClean="0"/>
              <a:t>Kaynaklar</a:t>
            </a:r>
          </a:p>
          <a:p>
            <a:pPr lvl="1"/>
            <a:r>
              <a:rPr lang="tr-TR" dirty="0" smtClean="0"/>
              <a:t>Aile Hekimleri</a:t>
            </a:r>
          </a:p>
          <a:p>
            <a:pPr lvl="1"/>
            <a:r>
              <a:rPr lang="tr-TR" dirty="0" smtClean="0"/>
              <a:t>Devlet Hastaneleri</a:t>
            </a:r>
          </a:p>
          <a:p>
            <a:pPr lvl="1"/>
            <a:r>
              <a:rPr lang="tr-TR" dirty="0" smtClean="0"/>
              <a:t>Eğitim ve Araştırma Hastaneleri</a:t>
            </a:r>
          </a:p>
          <a:p>
            <a:pPr lvl="1"/>
            <a:r>
              <a:rPr lang="tr-TR" dirty="0" smtClean="0"/>
              <a:t>Üniversite Hastaneleri</a:t>
            </a:r>
          </a:p>
          <a:p>
            <a:pPr lvl="1"/>
            <a:r>
              <a:rPr lang="tr-TR" dirty="0" smtClean="0"/>
              <a:t>SGK anlaşmalı Özel Hastaneler</a:t>
            </a:r>
          </a:p>
          <a:p>
            <a:pPr lvl="1"/>
            <a:r>
              <a:rPr lang="tr-TR" dirty="0" smtClean="0"/>
              <a:t>Özel Hastaneler</a:t>
            </a:r>
          </a:p>
          <a:p>
            <a:pPr lvl="1"/>
            <a:r>
              <a:rPr lang="tr-TR" dirty="0" smtClean="0"/>
              <a:t>Muayenehaneler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Paydaşlar</a:t>
            </a:r>
            <a:endParaRPr lang="tr-TR" dirty="0"/>
          </a:p>
        </p:txBody>
      </p:sp>
      <p:pic>
        <p:nvPicPr>
          <p:cNvPr id="49154" name="Picture 2"/>
          <p:cNvPicPr>
            <a:picLocks noGrp="1" noChangeAspect="1" noChangeArrowheads="1"/>
          </p:cNvPicPr>
          <p:nvPr>
            <p:ph sz="quarter" idx="1"/>
          </p:nvPr>
        </p:nvPicPr>
        <p:blipFill>
          <a:blip r:embed="rId3" cstate="print"/>
          <a:srcRect l="452" t="20822" r="24770" b="13510"/>
          <a:stretch>
            <a:fillRect/>
          </a:stretch>
        </p:blipFill>
        <p:spPr bwMode="auto">
          <a:xfrm>
            <a:off x="1" y="2086694"/>
            <a:ext cx="8694018" cy="4294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Paydaşlar</a:t>
            </a:r>
            <a:endParaRPr lang="tr-TR" dirty="0"/>
          </a:p>
        </p:txBody>
      </p:sp>
      <p:sp>
        <p:nvSpPr>
          <p:cNvPr id="3" name="2 İçerik Yer Tutucusu"/>
          <p:cNvSpPr>
            <a:spLocks noGrp="1"/>
          </p:cNvSpPr>
          <p:nvPr>
            <p:ph sz="quarter" idx="1"/>
          </p:nvPr>
        </p:nvSpPr>
        <p:spPr/>
        <p:txBody>
          <a:bodyPr>
            <a:normAutofit fontScale="92500" lnSpcReduction="10000"/>
          </a:bodyPr>
          <a:lstStyle/>
          <a:p>
            <a:pPr algn="ctr">
              <a:buNone/>
            </a:pPr>
            <a:r>
              <a:rPr lang="tr-TR" dirty="0" smtClean="0">
                <a:solidFill>
                  <a:srgbClr val="FF0000"/>
                </a:solidFill>
              </a:rPr>
              <a:t>Aile Hekimleri</a:t>
            </a:r>
          </a:p>
          <a:p>
            <a:r>
              <a:rPr lang="tr-TR" dirty="0" smtClean="0"/>
              <a:t>Sağlık Ocağı	 	Aile Sağlığı Merkezi</a:t>
            </a:r>
          </a:p>
          <a:p>
            <a:pPr>
              <a:buNone/>
            </a:pPr>
            <a:r>
              <a:rPr lang="tr-TR" dirty="0" smtClean="0"/>
              <a:t>					Toplum Sağlığı Merkezi</a:t>
            </a:r>
          </a:p>
          <a:p>
            <a:pPr lvl="1"/>
            <a:r>
              <a:rPr lang="tr-TR" dirty="0" smtClean="0"/>
              <a:t>1Hekim/3600-3700 nüfus</a:t>
            </a:r>
          </a:p>
          <a:p>
            <a:pPr lvl="2"/>
            <a:r>
              <a:rPr lang="tr-TR" dirty="0" smtClean="0"/>
              <a:t>İstanbul 3559, </a:t>
            </a:r>
            <a:r>
              <a:rPr lang="tr-TR" smtClean="0"/>
              <a:t>Türkiye’de 20503</a:t>
            </a:r>
            <a:endParaRPr lang="tr-TR" dirty="0" smtClean="0"/>
          </a:p>
          <a:p>
            <a:pPr lvl="2"/>
            <a:r>
              <a:rPr lang="tr-TR" dirty="0" smtClean="0"/>
              <a:t>Yaklaşık %1 boşluk</a:t>
            </a:r>
          </a:p>
          <a:p>
            <a:pPr lvl="1"/>
            <a:r>
              <a:rPr lang="tr-TR" dirty="0" smtClean="0"/>
              <a:t>Alanda</a:t>
            </a:r>
          </a:p>
          <a:p>
            <a:pPr lvl="2"/>
            <a:r>
              <a:rPr lang="tr-TR" dirty="0" smtClean="0"/>
              <a:t>Uzman aile hekimleri- AÇSAP deneyimi</a:t>
            </a:r>
          </a:p>
          <a:p>
            <a:pPr lvl="2"/>
            <a:r>
              <a:rPr lang="tr-TR" dirty="0" smtClean="0"/>
              <a:t>Pratisyen hekimlik kökenli</a:t>
            </a:r>
          </a:p>
          <a:p>
            <a:pPr lvl="1"/>
            <a:r>
              <a:rPr lang="tr-TR" dirty="0" smtClean="0"/>
              <a:t>Eğitim ve Araştırma Hastaneleri</a:t>
            </a:r>
          </a:p>
          <a:p>
            <a:pPr lvl="2"/>
            <a:r>
              <a:rPr lang="tr-TR" dirty="0" smtClean="0"/>
              <a:t>Teorik yaklaşım-2. Düzey hizmetler</a:t>
            </a:r>
          </a:p>
        </p:txBody>
      </p:sp>
      <p:cxnSp>
        <p:nvCxnSpPr>
          <p:cNvPr id="7" name="6 Düz Ok Bağlayıcısı"/>
          <p:cNvCxnSpPr/>
          <p:nvPr/>
        </p:nvCxnSpPr>
        <p:spPr>
          <a:xfrm>
            <a:off x="3779912" y="2420888"/>
            <a:ext cx="432048" cy="288032"/>
          </a:xfrm>
          <a:prstGeom prst="straightConnector1">
            <a:avLst/>
          </a:prstGeom>
          <a:ln w="28575">
            <a:tailEnd type="arrow"/>
          </a:ln>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10" name="9 Düz Ok Bağlayıcısı"/>
          <p:cNvCxnSpPr/>
          <p:nvPr/>
        </p:nvCxnSpPr>
        <p:spPr>
          <a:xfrm>
            <a:off x="3779912" y="2276872"/>
            <a:ext cx="432048" cy="0"/>
          </a:xfrm>
          <a:prstGeom prst="straightConnector1">
            <a:avLst/>
          </a:prstGeom>
          <a:ln w="28575">
            <a:tailEnd type="arrow"/>
          </a:ln>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 Toplama ve Değerlendirme</a:t>
            </a:r>
            <a:endParaRPr lang="tr-TR" dirty="0"/>
          </a:p>
        </p:txBody>
      </p:sp>
      <p:sp>
        <p:nvSpPr>
          <p:cNvPr id="3" name="2 İçerik Yer Tutucusu"/>
          <p:cNvSpPr>
            <a:spLocks noGrp="1"/>
          </p:cNvSpPr>
          <p:nvPr>
            <p:ph sz="quarter" idx="1"/>
          </p:nvPr>
        </p:nvSpPr>
        <p:spPr/>
        <p:txBody>
          <a:bodyPr/>
          <a:lstStyle/>
          <a:p>
            <a:r>
              <a:rPr lang="tr-TR" dirty="0" smtClean="0"/>
              <a:t>Hangi uzmanlık alanları ile çalışacağız?</a:t>
            </a:r>
            <a:endParaRPr lang="tr-TR" dirty="0" smtClean="0"/>
          </a:p>
          <a:p>
            <a:pPr lvl="1"/>
            <a:r>
              <a:rPr lang="tr-TR" dirty="0" smtClean="0"/>
              <a:t>Kadın Hastalıkları ve Doğum Uzmanları</a:t>
            </a:r>
          </a:p>
          <a:p>
            <a:pPr lvl="1"/>
            <a:r>
              <a:rPr lang="tr-TR" dirty="0" smtClean="0"/>
              <a:t>Aile Hekimleri </a:t>
            </a:r>
          </a:p>
          <a:p>
            <a:pPr lvl="1"/>
            <a:r>
              <a:rPr lang="tr-TR" dirty="0" smtClean="0"/>
              <a:t>Halk Sağlığı Uzmanları</a:t>
            </a:r>
          </a:p>
          <a:p>
            <a:pPr lvl="1"/>
            <a:r>
              <a:rPr lang="tr-TR" dirty="0" smtClean="0"/>
              <a:t>İstatistik Uzmanları</a:t>
            </a:r>
          </a:p>
          <a:p>
            <a:pPr lvl="1"/>
            <a:r>
              <a:rPr lang="tr-TR" dirty="0" smtClean="0"/>
              <a:t>Çocuk Hastalıkları Uzmanları?</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Sağlık Bilişim Zirvesi </a:t>
            </a:r>
            <a:br>
              <a:rPr lang="tr-TR" dirty="0" smtClean="0"/>
            </a:br>
            <a:r>
              <a:rPr lang="tr-TR" dirty="0" smtClean="0"/>
              <a:t>Mart 2013, İstanbul</a:t>
            </a:r>
            <a:endParaRPr lang="tr-TR" dirty="0"/>
          </a:p>
        </p:txBody>
      </p:sp>
      <p:pic>
        <p:nvPicPr>
          <p:cNvPr id="1026" name="Picture 2"/>
          <p:cNvPicPr>
            <a:picLocks noGrp="1" noChangeAspect="1" noChangeArrowheads="1"/>
          </p:cNvPicPr>
          <p:nvPr>
            <p:ph sz="quarter" idx="1"/>
          </p:nvPr>
        </p:nvPicPr>
        <p:blipFill>
          <a:blip r:embed="rId3" cstate="print"/>
          <a:srcRect l="18661" t="12814" r="19816" b="3900"/>
          <a:stretch>
            <a:fillRect/>
          </a:stretch>
        </p:blipFill>
        <p:spPr bwMode="auto">
          <a:xfrm>
            <a:off x="1331641" y="1556792"/>
            <a:ext cx="6146559" cy="4680520"/>
          </a:xfrm>
          <a:prstGeom prst="rect">
            <a:avLst/>
          </a:prstGeom>
          <a:noFill/>
          <a:ln w="9525">
            <a:noFill/>
            <a:miter lim="800000"/>
            <a:headEnd/>
            <a:tailEnd/>
          </a:ln>
        </p:spPr>
      </p:pic>
      <p:sp>
        <p:nvSpPr>
          <p:cNvPr id="5" name="4 Metin kutusu"/>
          <p:cNvSpPr txBox="1"/>
          <p:nvPr/>
        </p:nvSpPr>
        <p:spPr>
          <a:xfrm>
            <a:off x="2987824" y="6237313"/>
            <a:ext cx="2907959" cy="369326"/>
          </a:xfrm>
          <a:prstGeom prst="rect">
            <a:avLst/>
          </a:prstGeom>
          <a:noFill/>
        </p:spPr>
        <p:txBody>
          <a:bodyPr wrap="none" lIns="91432" tIns="45717" rIns="91432" bIns="45717" rtlCol="0">
            <a:spAutoFit/>
          </a:bodyPr>
          <a:lstStyle/>
          <a:p>
            <a:r>
              <a:rPr lang="tr-TR" dirty="0" smtClean="0"/>
              <a:t>Sağlık Özel Ağı- Şimşek Mert</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Sağlık Bilişim Zirvesi </a:t>
            </a:r>
            <a:br>
              <a:rPr lang="tr-TR" dirty="0" smtClean="0"/>
            </a:br>
            <a:r>
              <a:rPr lang="tr-TR" dirty="0" smtClean="0"/>
              <a:t>Mart 2013, İstanbul</a:t>
            </a:r>
            <a:endParaRPr lang="tr-TR" dirty="0"/>
          </a:p>
        </p:txBody>
      </p:sp>
      <p:sp>
        <p:nvSpPr>
          <p:cNvPr id="3" name="2 İçerik Yer Tutucusu"/>
          <p:cNvSpPr>
            <a:spLocks noGrp="1"/>
          </p:cNvSpPr>
          <p:nvPr>
            <p:ph sz="quarter" idx="1"/>
          </p:nvPr>
        </p:nvSpPr>
        <p:spPr>
          <a:xfrm>
            <a:off x="179512" y="1960240"/>
            <a:ext cx="8784976" cy="2692896"/>
          </a:xfrm>
        </p:spPr>
        <p:txBody>
          <a:bodyPr>
            <a:noAutofit/>
          </a:bodyPr>
          <a:lstStyle/>
          <a:p>
            <a:r>
              <a:rPr lang="tr-TR" sz="2400" b="1" dirty="0" smtClean="0"/>
              <a:t>VERİ (Amaç, İrdeleme, Sınıflandırma, Bilgiye dönüştürme)</a:t>
            </a:r>
          </a:p>
          <a:p>
            <a:endParaRPr lang="tr-TR" sz="2400" b="1" dirty="0" smtClean="0"/>
          </a:p>
          <a:p>
            <a:endParaRPr lang="tr-TR" sz="2400" b="1" dirty="0" smtClean="0"/>
          </a:p>
          <a:p>
            <a:r>
              <a:rPr lang="tr-TR" sz="2400" b="1" dirty="0" smtClean="0"/>
              <a:t>İŞLENMİŞ BİLGİ (Sunum, Hedef kitle)</a:t>
            </a:r>
          </a:p>
          <a:p>
            <a:endParaRPr lang="tr-TR" sz="2400" b="1" dirty="0" smtClean="0"/>
          </a:p>
          <a:p>
            <a:endParaRPr lang="tr-TR" sz="2400" b="1" dirty="0" smtClean="0"/>
          </a:p>
          <a:p>
            <a:r>
              <a:rPr lang="tr-TR" sz="2400" b="1" dirty="0" smtClean="0"/>
              <a:t>UYGULAMA, EYLEM (Odaklanma-Kalite ve maliyet, Alan)</a:t>
            </a:r>
          </a:p>
        </p:txBody>
      </p:sp>
      <p:sp>
        <p:nvSpPr>
          <p:cNvPr id="4" name="3 Dikdörtgen"/>
          <p:cNvSpPr/>
          <p:nvPr/>
        </p:nvSpPr>
        <p:spPr>
          <a:xfrm>
            <a:off x="1115617" y="6027385"/>
            <a:ext cx="7077049" cy="353937"/>
          </a:xfrm>
          <a:prstGeom prst="rect">
            <a:avLst/>
          </a:prstGeom>
        </p:spPr>
        <p:txBody>
          <a:bodyPr wrap="none" lIns="91432" tIns="45717" rIns="91432" bIns="45717">
            <a:spAutoFit/>
          </a:bodyPr>
          <a:lstStyle/>
          <a:p>
            <a:r>
              <a:rPr lang="tr-TR" sz="1700" dirty="0" err="1" smtClean="0"/>
              <a:t>Prof.Dr</a:t>
            </a:r>
            <a:r>
              <a:rPr lang="tr-TR" sz="1700" dirty="0" smtClean="0"/>
              <a:t>. </a:t>
            </a:r>
            <a:r>
              <a:rPr lang="tr-TR" sz="1700" dirty="0" err="1" smtClean="0"/>
              <a:t>Mahmood</a:t>
            </a:r>
            <a:r>
              <a:rPr lang="tr-TR" sz="1700" dirty="0" smtClean="0"/>
              <a:t> Adil, </a:t>
            </a:r>
            <a:r>
              <a:rPr lang="en-US" sz="1700" dirty="0" smtClean="0"/>
              <a:t>NHS </a:t>
            </a:r>
            <a:r>
              <a:rPr lang="en-US" sz="1700" dirty="0" err="1" smtClean="0"/>
              <a:t>Danışmanı</a:t>
            </a:r>
            <a:r>
              <a:rPr lang="en-US" sz="1700" dirty="0" smtClean="0"/>
              <a:t> /National Quality &amp; Efficiency Advisor</a:t>
            </a:r>
            <a:r>
              <a:rPr lang="tr-TR" sz="1700" dirty="0" smtClean="0"/>
              <a:t> </a:t>
            </a:r>
            <a:endParaRPr lang="tr-TR" sz="1700" dirty="0"/>
          </a:p>
        </p:txBody>
      </p:sp>
      <p:sp>
        <p:nvSpPr>
          <p:cNvPr id="8" name="7 Aşağı Ok"/>
          <p:cNvSpPr/>
          <p:nvPr/>
        </p:nvSpPr>
        <p:spPr>
          <a:xfrm flipH="1">
            <a:off x="4427984" y="3861048"/>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tr-TR"/>
          </a:p>
        </p:txBody>
      </p:sp>
      <p:sp>
        <p:nvSpPr>
          <p:cNvPr id="9" name="8 Aşağı Ok"/>
          <p:cNvSpPr/>
          <p:nvPr/>
        </p:nvSpPr>
        <p:spPr>
          <a:xfrm flipH="1">
            <a:off x="4427984" y="2492896"/>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tr-TR"/>
          </a:p>
        </p:txBody>
      </p:sp>
      <p:sp>
        <p:nvSpPr>
          <p:cNvPr id="12" name="11 Metin kutusu"/>
          <p:cNvSpPr txBox="1"/>
          <p:nvPr/>
        </p:nvSpPr>
        <p:spPr>
          <a:xfrm>
            <a:off x="323528" y="6381329"/>
            <a:ext cx="8846380" cy="369326"/>
          </a:xfrm>
          <a:prstGeom prst="rect">
            <a:avLst/>
          </a:prstGeom>
          <a:noFill/>
        </p:spPr>
        <p:txBody>
          <a:bodyPr wrap="none" lIns="91432" tIns="45717" rIns="91432" bIns="45717" rtlCol="0">
            <a:spAutoFit/>
          </a:bodyPr>
          <a:lstStyle/>
          <a:p>
            <a:r>
              <a:rPr lang="tr-TR" dirty="0" smtClean="0"/>
              <a:t>http://www.</a:t>
            </a:r>
            <a:r>
              <a:rPr lang="tr-TR" dirty="0" err="1" smtClean="0"/>
              <a:t>saglikbilisimzirvesi</a:t>
            </a:r>
            <a:r>
              <a:rPr lang="tr-TR" dirty="0" smtClean="0"/>
              <a:t>.org/sunumlar/k/</a:t>
            </a:r>
            <a:r>
              <a:rPr lang="tr-TR" dirty="0" err="1" smtClean="0"/>
              <a:t>TefikBedirhanUstunICD</a:t>
            </a:r>
            <a:r>
              <a:rPr lang="tr-TR" dirty="0" smtClean="0"/>
              <a:t>-11IstanbulShow-</a:t>
            </a:r>
            <a:r>
              <a:rPr lang="tr-TR" dirty="0" err="1" smtClean="0"/>
              <a:t>fin</a:t>
            </a:r>
            <a:r>
              <a:rPr lang="tr-TR" dirty="0" smtClean="0"/>
              <a:t>.</a:t>
            </a:r>
            <a:r>
              <a:rPr lang="tr-TR" dirty="0" err="1" smtClean="0"/>
              <a:t>pdf</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Önemli Tavsiyeler</a:t>
            </a:r>
            <a:endParaRPr lang="tr-TR" dirty="0"/>
          </a:p>
        </p:txBody>
      </p:sp>
      <p:sp>
        <p:nvSpPr>
          <p:cNvPr id="4" name="3 İçerik Yer Tutucusu"/>
          <p:cNvSpPr>
            <a:spLocks noGrp="1"/>
          </p:cNvSpPr>
          <p:nvPr>
            <p:ph sz="quarter" idx="1"/>
          </p:nvPr>
        </p:nvSpPr>
        <p:spPr>
          <a:xfrm>
            <a:off x="612648" y="1600200"/>
            <a:ext cx="8153400" cy="478112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noAutofit/>
          </a:bodyPr>
          <a:lstStyle/>
          <a:p>
            <a:pPr>
              <a:buNone/>
            </a:pPr>
            <a:r>
              <a:rPr lang="tr-TR" sz="3200" dirty="0" smtClean="0"/>
              <a:t>1- Basamaklar arası süreyi kısa tutun</a:t>
            </a:r>
          </a:p>
          <a:p>
            <a:pPr>
              <a:buNone/>
            </a:pPr>
            <a:r>
              <a:rPr lang="tr-TR" sz="3200" dirty="0" smtClean="0"/>
              <a:t>2- Bilgiyi odaklayın, kirliliğinden kaçının</a:t>
            </a:r>
          </a:p>
          <a:p>
            <a:pPr>
              <a:buNone/>
            </a:pPr>
            <a:r>
              <a:rPr lang="tr-TR" sz="3200" dirty="0" smtClean="0"/>
              <a:t>3- Entegrasyon</a:t>
            </a:r>
          </a:p>
          <a:p>
            <a:pPr>
              <a:buNone/>
            </a:pPr>
            <a:r>
              <a:rPr lang="tr-TR" sz="3200" dirty="0" smtClean="0"/>
              <a:t>4- Bilişim firmalarına tanımlanmış sorunlarla çözüm arayışı ile gidin, size kendilerince düşündükleri sorunlar için çözümlerle gelmesinler</a:t>
            </a:r>
          </a:p>
          <a:p>
            <a:pPr>
              <a:buNone/>
            </a:pPr>
            <a:r>
              <a:rPr lang="tr-TR" sz="3200" dirty="0" smtClean="0"/>
              <a:t>5-Sağlık bilişimi konusunda insan kaynağı geliştirin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Bunlar nasıl?</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smtClean="0"/>
              <a:t>Üreme sağlığı</a:t>
            </a:r>
          </a:p>
          <a:p>
            <a:pPr lvl="1"/>
            <a:r>
              <a:rPr lang="tr-TR" dirty="0"/>
              <a:t>Tüm kadınlarda AMH düzeyleri ile ömür boyu </a:t>
            </a:r>
            <a:r>
              <a:rPr lang="tr-TR" dirty="0" err="1"/>
              <a:t>fertilite</a:t>
            </a:r>
            <a:r>
              <a:rPr lang="tr-TR" dirty="0"/>
              <a:t> tahmini ile ilgili </a:t>
            </a:r>
            <a:r>
              <a:rPr lang="tr-TR" dirty="0" err="1"/>
              <a:t>Türkiye’yede</a:t>
            </a:r>
            <a:r>
              <a:rPr lang="tr-TR" dirty="0"/>
              <a:t> kadınlar ne zamana </a:t>
            </a:r>
            <a:r>
              <a:rPr lang="tr-TR" dirty="0" err="1"/>
              <a:t>menapoza</a:t>
            </a:r>
            <a:r>
              <a:rPr lang="tr-TR" dirty="0"/>
              <a:t> girebilir bilgisine ulaşmaya </a:t>
            </a:r>
            <a:r>
              <a:rPr lang="tr-TR" dirty="0" smtClean="0"/>
              <a:t>çalışalım</a:t>
            </a:r>
          </a:p>
          <a:p>
            <a:r>
              <a:rPr lang="tr-TR" dirty="0" err="1" smtClean="0"/>
              <a:t>Perinatoloji</a:t>
            </a:r>
            <a:endParaRPr lang="tr-TR" dirty="0" smtClean="0"/>
          </a:p>
          <a:p>
            <a:pPr lvl="1"/>
            <a:r>
              <a:rPr lang="tr-TR" dirty="0" err="1" smtClean="0"/>
              <a:t>Prenatest</a:t>
            </a:r>
            <a:r>
              <a:rPr lang="tr-TR" dirty="0" smtClean="0"/>
              <a:t> ile tüm toplumda </a:t>
            </a:r>
            <a:r>
              <a:rPr lang="tr-TR" dirty="0" err="1" smtClean="0"/>
              <a:t>kromozomal</a:t>
            </a:r>
            <a:r>
              <a:rPr lang="tr-TR" dirty="0" smtClean="0"/>
              <a:t> anomali taraması yapalım</a:t>
            </a:r>
          </a:p>
          <a:p>
            <a:r>
              <a:rPr lang="tr-TR" dirty="0" smtClean="0"/>
              <a:t>Jinekolojik Onkoloji</a:t>
            </a:r>
          </a:p>
          <a:p>
            <a:pPr lvl="1"/>
            <a:r>
              <a:rPr lang="tr-TR" dirty="0" err="1" smtClean="0"/>
              <a:t>Luviva</a:t>
            </a:r>
            <a:r>
              <a:rPr lang="tr-TR" dirty="0" smtClean="0"/>
              <a:t> ile tüm aile sağlığı merkezlerinde rahim ağzı kanserinin erken tanısı  </a:t>
            </a:r>
            <a:r>
              <a:rPr lang="tr-TR" dirty="0" err="1" smtClean="0"/>
              <a:t>mümkğn</a:t>
            </a:r>
            <a:r>
              <a:rPr lang="tr-TR" dirty="0" smtClean="0"/>
              <a:t> kılalım ve </a:t>
            </a:r>
            <a:r>
              <a:rPr lang="tr-TR" dirty="0" err="1" smtClean="0"/>
              <a:t>insidansını</a:t>
            </a:r>
            <a:r>
              <a:rPr lang="tr-TR" dirty="0" smtClean="0"/>
              <a:t> araştıralım</a:t>
            </a:r>
          </a:p>
          <a:p>
            <a:pPr lvl="1"/>
            <a:endParaRPr lang="tr-TR" dirty="0" smtClean="0"/>
          </a:p>
        </p:txBody>
      </p:sp>
    </p:spTree>
    <p:extLst>
      <p:ext uri="{BB962C8B-B14F-4D97-AF65-F5344CB8AC3E}">
        <p14:creationId xmlns:p14="http://schemas.microsoft.com/office/powerpoint/2010/main" val="391920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Öncelikli Araştırma Konuları</a:t>
            </a:r>
            <a:endParaRPr lang="tr-TR" dirty="0"/>
          </a:p>
        </p:txBody>
      </p:sp>
      <p:sp>
        <p:nvSpPr>
          <p:cNvPr id="3" name="2 İçerik Yer Tutucusu"/>
          <p:cNvSpPr>
            <a:spLocks noGrp="1"/>
          </p:cNvSpPr>
          <p:nvPr>
            <p:ph sz="quarter" idx="1"/>
          </p:nvPr>
        </p:nvSpPr>
        <p:spPr/>
        <p:txBody>
          <a:bodyPr/>
          <a:lstStyle/>
          <a:p>
            <a:r>
              <a:rPr lang="tr-TR" dirty="0" smtClean="0"/>
              <a:t>Üreme </a:t>
            </a:r>
            <a:r>
              <a:rPr lang="tr-TR" dirty="0" smtClean="0"/>
              <a:t>Sağlığı</a:t>
            </a:r>
          </a:p>
          <a:p>
            <a:pPr lvl="1"/>
            <a:r>
              <a:rPr lang="tr-TR" sz="2800" dirty="0" err="1" smtClean="0"/>
              <a:t>Obezite</a:t>
            </a:r>
            <a:r>
              <a:rPr lang="tr-TR" sz="2800" dirty="0" smtClean="0"/>
              <a:t>-insülin rezistansı-</a:t>
            </a:r>
            <a:r>
              <a:rPr lang="tr-TR" sz="2800" dirty="0" err="1" smtClean="0"/>
              <a:t>anovülasyon</a:t>
            </a:r>
            <a:endParaRPr lang="tr-TR" sz="2800" dirty="0"/>
          </a:p>
          <a:p>
            <a:pPr marL="0" indent="0">
              <a:buNone/>
            </a:pPr>
            <a:r>
              <a:rPr lang="tr-TR" sz="3200" dirty="0" smtClean="0"/>
              <a:t>		Türkiye’de </a:t>
            </a:r>
            <a:r>
              <a:rPr lang="tr-TR" sz="3200" dirty="0" err="1" smtClean="0"/>
              <a:t>prevalans</a:t>
            </a:r>
            <a:r>
              <a:rPr lang="tr-TR" sz="3200" dirty="0" smtClean="0"/>
              <a:t> nedir? </a:t>
            </a:r>
          </a:p>
          <a:p>
            <a:pPr marL="0" indent="0">
              <a:buNone/>
            </a:pPr>
            <a:r>
              <a:rPr lang="tr-TR" sz="3200" dirty="0"/>
              <a:t> </a:t>
            </a:r>
            <a:r>
              <a:rPr lang="tr-TR" sz="3200" dirty="0" err="1" smtClean="0"/>
              <a:t>Dia</a:t>
            </a:r>
            <a:r>
              <a:rPr lang="tr-TR" sz="3200" dirty="0" err="1" smtClean="0"/>
              <a:t>bet</a:t>
            </a:r>
            <a:r>
              <a:rPr lang="tr-TR" sz="3200" dirty="0" smtClean="0"/>
              <a:t> </a:t>
            </a:r>
            <a:r>
              <a:rPr lang="tr-TR" sz="3200" dirty="0" smtClean="0"/>
              <a:t>öngörüsü, </a:t>
            </a:r>
            <a:r>
              <a:rPr lang="tr-TR" sz="3200" dirty="0" err="1" smtClean="0"/>
              <a:t>infertilite</a:t>
            </a:r>
            <a:r>
              <a:rPr lang="tr-TR" sz="3200" dirty="0" smtClean="0"/>
              <a:t>, jinekolojik </a:t>
            </a:r>
            <a:r>
              <a:rPr lang="tr-TR" sz="3200" dirty="0" err="1" smtClean="0"/>
              <a:t>maliniteler</a:t>
            </a:r>
            <a:endParaRPr lang="tr-TR" sz="3200" dirty="0" smtClean="0"/>
          </a:p>
          <a:p>
            <a:pPr lvl="1"/>
            <a:r>
              <a:rPr lang="tr-TR" sz="2800" dirty="0" smtClean="0">
                <a:solidFill>
                  <a:srgbClr val="FF0000"/>
                </a:solidFill>
              </a:rPr>
              <a:t>Fe, </a:t>
            </a:r>
            <a:r>
              <a:rPr lang="tr-TR" sz="2800" dirty="0" err="1" smtClean="0">
                <a:solidFill>
                  <a:srgbClr val="FF0000"/>
                </a:solidFill>
              </a:rPr>
              <a:t>Folat</a:t>
            </a:r>
            <a:r>
              <a:rPr lang="tr-TR" sz="2800" dirty="0" smtClean="0">
                <a:solidFill>
                  <a:srgbClr val="FF0000"/>
                </a:solidFill>
              </a:rPr>
              <a:t>, B12 düzeyleri, </a:t>
            </a:r>
            <a:r>
              <a:rPr lang="tr-TR" sz="2800" dirty="0" smtClean="0">
                <a:solidFill>
                  <a:srgbClr val="FF0000"/>
                </a:solidFill>
              </a:rPr>
              <a:t>gebelik sayısı, doğum </a:t>
            </a:r>
            <a:r>
              <a:rPr lang="tr-TR" sz="2800" dirty="0" smtClean="0">
                <a:solidFill>
                  <a:srgbClr val="FF0000"/>
                </a:solidFill>
              </a:rPr>
              <a:t>sayısı, anne </a:t>
            </a:r>
            <a:r>
              <a:rPr lang="tr-TR" sz="2800" dirty="0" smtClean="0">
                <a:solidFill>
                  <a:srgbClr val="FF0000"/>
                </a:solidFill>
              </a:rPr>
              <a:t>ölümleri ile ilişkileri</a:t>
            </a:r>
          </a:p>
          <a:p>
            <a:pPr marL="365729" lvl="1" indent="0">
              <a:buNone/>
            </a:pPr>
            <a:r>
              <a:rPr lang="tr-TR" sz="3200" dirty="0">
                <a:solidFill>
                  <a:srgbClr val="FF0000"/>
                </a:solidFill>
              </a:rPr>
              <a:t>K</a:t>
            </a:r>
            <a:r>
              <a:rPr lang="tr-TR" sz="3200" dirty="0" smtClean="0">
                <a:solidFill>
                  <a:srgbClr val="FF0000"/>
                </a:solidFill>
              </a:rPr>
              <a:t>ime </a:t>
            </a:r>
            <a:r>
              <a:rPr lang="tr-TR" sz="3200" dirty="0" smtClean="0">
                <a:solidFill>
                  <a:srgbClr val="FF0000"/>
                </a:solidFill>
              </a:rPr>
              <a:t>neyi ne kadar takviye etmeliyiz</a:t>
            </a:r>
            <a:r>
              <a:rPr lang="tr-TR" sz="2800" dirty="0" smtClean="0">
                <a:solidFill>
                  <a:srgbClr val="FF0000"/>
                </a:solidFill>
              </a:rPr>
              <a:t>? </a:t>
            </a:r>
          </a:p>
          <a:p>
            <a:pPr lvl="1"/>
            <a:r>
              <a:rPr lang="tr-TR" sz="2800" dirty="0" err="1" smtClean="0"/>
              <a:t>Ca</a:t>
            </a:r>
            <a:r>
              <a:rPr lang="tr-TR" sz="2800" dirty="0" smtClean="0"/>
              <a:t>, Mg, vitamin D- Osteoporoz</a:t>
            </a:r>
          </a:p>
          <a:p>
            <a:pPr lvl="1"/>
            <a:endParaRPr lang="tr-TR" dirty="0" smtClean="0">
              <a:solidFill>
                <a:srgbClr val="FF0000"/>
              </a:solidFill>
            </a:endParaRP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normAutofit fontScale="92500" lnSpcReduction="10000"/>
          </a:bodyPr>
          <a:lstStyle/>
          <a:p>
            <a:pPr algn="ctr">
              <a:buNone/>
            </a:pPr>
            <a:endParaRPr lang="tr-TR" sz="4400" b="1" dirty="0" smtClean="0">
              <a:solidFill>
                <a:srgbClr val="FF0000"/>
              </a:solidFill>
            </a:endParaRPr>
          </a:p>
          <a:p>
            <a:pPr algn="ctr">
              <a:buNone/>
            </a:pPr>
            <a:r>
              <a:rPr lang="tr-TR" sz="4400" b="1" dirty="0" smtClean="0">
                <a:solidFill>
                  <a:srgbClr val="FF0000"/>
                </a:solidFill>
              </a:rPr>
              <a:t>"Kimsenin </a:t>
            </a:r>
            <a:r>
              <a:rPr lang="tr-TR" sz="4400" b="1" dirty="0" err="1" smtClean="0">
                <a:solidFill>
                  <a:srgbClr val="FF0000"/>
                </a:solidFill>
              </a:rPr>
              <a:t>lutfuna</a:t>
            </a:r>
            <a:r>
              <a:rPr lang="tr-TR" sz="4400" b="1" dirty="0" smtClean="0">
                <a:solidFill>
                  <a:srgbClr val="FF0000"/>
                </a:solidFill>
              </a:rPr>
              <a:t> olma talip  </a:t>
            </a:r>
          </a:p>
          <a:p>
            <a:pPr algn="ctr">
              <a:buNone/>
            </a:pPr>
            <a:r>
              <a:rPr lang="tr-TR" sz="4400" b="1" dirty="0" smtClean="0">
                <a:solidFill>
                  <a:srgbClr val="FF0000"/>
                </a:solidFill>
              </a:rPr>
              <a:t>Bedeli cevher-i hürriyettir." </a:t>
            </a:r>
          </a:p>
          <a:p>
            <a:pPr algn="ctr">
              <a:buNone/>
            </a:pPr>
            <a:endParaRPr lang="tr-TR" sz="4400" b="1" dirty="0" smtClean="0">
              <a:solidFill>
                <a:srgbClr val="FF0000"/>
              </a:solidFill>
            </a:endParaRPr>
          </a:p>
          <a:p>
            <a:pPr algn="ctr">
              <a:buNone/>
            </a:pPr>
            <a:r>
              <a:rPr lang="tr-TR" sz="4400" b="1" dirty="0" smtClean="0">
                <a:solidFill>
                  <a:srgbClr val="FF0000"/>
                </a:solidFill>
              </a:rPr>
              <a:t>“Do not </a:t>
            </a:r>
            <a:r>
              <a:rPr lang="tr-TR" sz="4400" b="1" dirty="0" err="1" smtClean="0">
                <a:solidFill>
                  <a:srgbClr val="FF0000"/>
                </a:solidFill>
              </a:rPr>
              <a:t>seek</a:t>
            </a:r>
            <a:r>
              <a:rPr lang="tr-TR" sz="4400" b="1" dirty="0" smtClean="0">
                <a:solidFill>
                  <a:srgbClr val="FF0000"/>
                </a:solidFill>
              </a:rPr>
              <a:t> </a:t>
            </a:r>
            <a:r>
              <a:rPr lang="tr-TR" sz="4400" b="1" dirty="0" err="1" smtClean="0">
                <a:solidFill>
                  <a:srgbClr val="FF0000"/>
                </a:solidFill>
              </a:rPr>
              <a:t>the</a:t>
            </a:r>
            <a:r>
              <a:rPr lang="tr-TR" sz="4400" b="1" dirty="0" smtClean="0">
                <a:solidFill>
                  <a:srgbClr val="FF0000"/>
                </a:solidFill>
              </a:rPr>
              <a:t> </a:t>
            </a:r>
            <a:r>
              <a:rPr lang="tr-TR" sz="4400" b="1" dirty="0" err="1" smtClean="0">
                <a:solidFill>
                  <a:srgbClr val="FF0000"/>
                </a:solidFill>
              </a:rPr>
              <a:t>grace</a:t>
            </a:r>
            <a:r>
              <a:rPr lang="tr-TR" sz="4400" b="1" dirty="0" smtClean="0">
                <a:solidFill>
                  <a:srgbClr val="FF0000"/>
                </a:solidFill>
              </a:rPr>
              <a:t> of </a:t>
            </a:r>
            <a:r>
              <a:rPr lang="tr-TR" sz="4400" b="1" dirty="0" err="1" smtClean="0">
                <a:solidFill>
                  <a:srgbClr val="FF0000"/>
                </a:solidFill>
              </a:rPr>
              <a:t>anyone</a:t>
            </a:r>
            <a:r>
              <a:rPr lang="tr-TR" sz="4400" b="1" dirty="0" smtClean="0">
                <a:solidFill>
                  <a:srgbClr val="FF0000"/>
                </a:solidFill>
              </a:rPr>
              <a:t>, </a:t>
            </a:r>
            <a:r>
              <a:rPr lang="tr-TR" sz="4400" b="1" dirty="0" err="1" smtClean="0">
                <a:solidFill>
                  <a:srgbClr val="FF0000"/>
                </a:solidFill>
              </a:rPr>
              <a:t>the</a:t>
            </a:r>
            <a:r>
              <a:rPr lang="tr-TR" sz="4400" b="1" dirty="0" smtClean="0">
                <a:solidFill>
                  <a:srgbClr val="FF0000"/>
                </a:solidFill>
              </a:rPr>
              <a:t> </a:t>
            </a:r>
            <a:r>
              <a:rPr lang="tr-TR" sz="4400" b="1" dirty="0" err="1" smtClean="0">
                <a:solidFill>
                  <a:srgbClr val="FF0000"/>
                </a:solidFill>
              </a:rPr>
              <a:t>price</a:t>
            </a:r>
            <a:r>
              <a:rPr lang="tr-TR" sz="4400" b="1" dirty="0" smtClean="0">
                <a:solidFill>
                  <a:srgbClr val="FF0000"/>
                </a:solidFill>
              </a:rPr>
              <a:t> is </a:t>
            </a:r>
            <a:r>
              <a:rPr lang="tr-TR" sz="4400" b="1" dirty="0" err="1" smtClean="0">
                <a:solidFill>
                  <a:srgbClr val="FF0000"/>
                </a:solidFill>
              </a:rPr>
              <a:t>the</a:t>
            </a:r>
            <a:r>
              <a:rPr lang="tr-TR" sz="4400" b="1" dirty="0" smtClean="0">
                <a:solidFill>
                  <a:srgbClr val="FF0000"/>
                </a:solidFill>
              </a:rPr>
              <a:t> gem of </a:t>
            </a:r>
            <a:r>
              <a:rPr lang="tr-TR" sz="4400" b="1" dirty="0" err="1" smtClean="0">
                <a:solidFill>
                  <a:srgbClr val="FF0000"/>
                </a:solidFill>
              </a:rPr>
              <a:t>freedom</a:t>
            </a:r>
            <a:r>
              <a:rPr lang="tr-TR" sz="4400" b="1" dirty="0" smtClean="0">
                <a:solidFill>
                  <a:srgbClr val="FF0000"/>
                </a:solidFill>
              </a:rPr>
              <a:t>.”</a:t>
            </a:r>
          </a:p>
          <a:p>
            <a:pPr algn="ctr">
              <a:buNone/>
            </a:pPr>
            <a:r>
              <a:rPr lang="tr-TR" sz="4400" b="1" dirty="0" smtClean="0">
                <a:solidFill>
                  <a:srgbClr val="FF0000"/>
                </a:solidFill>
              </a:rPr>
              <a:t>Namık Kemal</a:t>
            </a:r>
            <a:endParaRPr lang="tr-TR" sz="44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Öncelikli Araştırma Konuları</a:t>
            </a:r>
            <a:endParaRPr lang="tr-TR" dirty="0"/>
          </a:p>
        </p:txBody>
      </p:sp>
      <p:sp>
        <p:nvSpPr>
          <p:cNvPr id="3" name="2 İçerik Yer Tutucusu"/>
          <p:cNvSpPr>
            <a:spLocks noGrp="1"/>
          </p:cNvSpPr>
          <p:nvPr>
            <p:ph sz="quarter" idx="1"/>
          </p:nvPr>
        </p:nvSpPr>
        <p:spPr/>
        <p:txBody>
          <a:bodyPr>
            <a:normAutofit/>
          </a:bodyPr>
          <a:lstStyle/>
          <a:p>
            <a:r>
              <a:rPr lang="tr-TR" dirty="0" err="1" smtClean="0"/>
              <a:t>İnfertilite</a:t>
            </a:r>
            <a:endParaRPr lang="tr-TR" dirty="0" smtClean="0"/>
          </a:p>
          <a:p>
            <a:pPr lvl="1"/>
            <a:r>
              <a:rPr lang="tr-TR" dirty="0" err="1" smtClean="0"/>
              <a:t>Etyoloji</a:t>
            </a:r>
            <a:r>
              <a:rPr lang="tr-TR" dirty="0" smtClean="0"/>
              <a:t> haritası</a:t>
            </a:r>
          </a:p>
          <a:p>
            <a:pPr lvl="1"/>
            <a:r>
              <a:rPr lang="tr-TR" dirty="0" smtClean="0">
                <a:solidFill>
                  <a:srgbClr val="FF0000"/>
                </a:solidFill>
              </a:rPr>
              <a:t>Gebelik kayıplarının ve tekrarlayıcı gebelik kayıplarının illere göre </a:t>
            </a:r>
            <a:r>
              <a:rPr lang="tr-TR" dirty="0" err="1" smtClean="0">
                <a:solidFill>
                  <a:srgbClr val="FF0000"/>
                </a:solidFill>
              </a:rPr>
              <a:t>prevalansı</a:t>
            </a:r>
            <a:r>
              <a:rPr lang="tr-TR" dirty="0" smtClean="0">
                <a:solidFill>
                  <a:srgbClr val="FF0000"/>
                </a:solidFill>
              </a:rPr>
              <a:t>- bölgesel çevresel riskler olabilir mi?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Öncelikli Araştırma Konuları</a:t>
            </a:r>
            <a:endParaRPr lang="tr-TR" dirty="0"/>
          </a:p>
        </p:txBody>
      </p:sp>
      <p:sp>
        <p:nvSpPr>
          <p:cNvPr id="3" name="2 İçerik Yer Tutucusu"/>
          <p:cNvSpPr>
            <a:spLocks noGrp="1"/>
          </p:cNvSpPr>
          <p:nvPr>
            <p:ph sz="quarter" idx="1"/>
          </p:nvPr>
        </p:nvSpPr>
        <p:spPr/>
        <p:txBody>
          <a:bodyPr>
            <a:normAutofit fontScale="92500"/>
          </a:bodyPr>
          <a:lstStyle/>
          <a:p>
            <a:r>
              <a:rPr lang="tr-TR" dirty="0" err="1" smtClean="0"/>
              <a:t>Perinatoloji</a:t>
            </a:r>
            <a:endParaRPr lang="tr-TR" dirty="0" smtClean="0"/>
          </a:p>
          <a:p>
            <a:pPr lvl="1"/>
            <a:r>
              <a:rPr lang="tr-TR" dirty="0" smtClean="0"/>
              <a:t>Aile içi evlilikler ve Türkiye’ye endemik genetik hastalıkların profili-hastalıkların kataloglanması, ülke içinde tanının mümkün kılınması</a:t>
            </a:r>
          </a:p>
          <a:p>
            <a:pPr lvl="1"/>
            <a:r>
              <a:rPr lang="tr-TR" dirty="0" err="1" smtClean="0"/>
              <a:t>Gestasyonel</a:t>
            </a:r>
            <a:r>
              <a:rPr lang="tr-TR" dirty="0" smtClean="0"/>
              <a:t> </a:t>
            </a:r>
            <a:r>
              <a:rPr lang="tr-TR" dirty="0" err="1" smtClean="0"/>
              <a:t>diabet</a:t>
            </a:r>
            <a:r>
              <a:rPr lang="tr-TR" dirty="0" smtClean="0"/>
              <a:t>- Gerçek </a:t>
            </a:r>
            <a:r>
              <a:rPr lang="tr-TR" dirty="0" err="1" smtClean="0"/>
              <a:t>prevalans</a:t>
            </a:r>
            <a:r>
              <a:rPr lang="tr-TR" dirty="0" smtClean="0"/>
              <a:t>, ideal tarama ülkemiz için nedir? Daha pratik bir tarama yöntemi bulabilir miyiz? 3 kutu elma suyu ve 1. saat </a:t>
            </a:r>
            <a:r>
              <a:rPr lang="tr-TR" dirty="0" err="1" smtClean="0"/>
              <a:t>kapiler</a:t>
            </a:r>
            <a:r>
              <a:rPr lang="tr-TR" dirty="0" smtClean="0"/>
              <a:t> glikoz?</a:t>
            </a:r>
          </a:p>
          <a:p>
            <a:pPr lvl="1"/>
            <a:r>
              <a:rPr lang="tr-TR" dirty="0" smtClean="0"/>
              <a:t>Hipertansiyon ve aile öyküsü- Genetik yükü olanlara düşük doz aspirin?</a:t>
            </a:r>
          </a:p>
          <a:p>
            <a:pPr lvl="1"/>
            <a:r>
              <a:rPr lang="tr-TR" dirty="0" smtClean="0">
                <a:solidFill>
                  <a:srgbClr val="FF0000"/>
                </a:solidFill>
              </a:rPr>
              <a:t>Toplanmakta olan </a:t>
            </a:r>
            <a:r>
              <a:rPr lang="tr-TR" dirty="0" smtClean="0">
                <a:solidFill>
                  <a:srgbClr val="FF0000"/>
                </a:solidFill>
              </a:rPr>
              <a:t>idrarda bakteri, protein, glikoz </a:t>
            </a:r>
            <a:r>
              <a:rPr lang="tr-TR" dirty="0" smtClean="0">
                <a:solidFill>
                  <a:srgbClr val="FF0000"/>
                </a:solidFill>
              </a:rPr>
              <a:t>ve kan basıncı bilgilerinin analizi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Öncelikler</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Jinekolojik Onkoloji</a:t>
            </a:r>
          </a:p>
          <a:p>
            <a:pPr lvl="1"/>
            <a:r>
              <a:rPr lang="tr-TR" dirty="0" err="1" smtClean="0"/>
              <a:t>Obezite</a:t>
            </a:r>
            <a:r>
              <a:rPr lang="tr-TR" dirty="0" smtClean="0"/>
              <a:t> ve jinekolojik </a:t>
            </a:r>
            <a:r>
              <a:rPr lang="tr-TR" dirty="0" err="1" smtClean="0"/>
              <a:t>malinitelerin</a:t>
            </a:r>
            <a:r>
              <a:rPr lang="tr-TR" dirty="0" smtClean="0"/>
              <a:t> ülkemizdeki ilişkisi</a:t>
            </a:r>
          </a:p>
          <a:p>
            <a:pPr lvl="1"/>
            <a:r>
              <a:rPr lang="tr-TR" dirty="0" smtClean="0"/>
              <a:t>Aile hekimlerinin toplayabileceği veya kendi kendine körleme örnekleme ile </a:t>
            </a:r>
            <a:r>
              <a:rPr lang="tr-TR" dirty="0" err="1" smtClean="0"/>
              <a:t>thin</a:t>
            </a:r>
            <a:r>
              <a:rPr lang="tr-TR" dirty="0" smtClean="0"/>
              <a:t>-</a:t>
            </a:r>
            <a:r>
              <a:rPr lang="tr-TR" dirty="0" err="1" smtClean="0"/>
              <a:t>prep</a:t>
            </a:r>
            <a:r>
              <a:rPr lang="tr-TR" dirty="0" smtClean="0"/>
              <a:t>?</a:t>
            </a:r>
          </a:p>
          <a:p>
            <a:pPr lvl="1"/>
            <a:r>
              <a:rPr lang="tr-TR" dirty="0" smtClean="0">
                <a:solidFill>
                  <a:srgbClr val="FF0000"/>
                </a:solidFill>
              </a:rPr>
              <a:t>HPV </a:t>
            </a:r>
            <a:r>
              <a:rPr lang="tr-TR" dirty="0" err="1" smtClean="0">
                <a:solidFill>
                  <a:srgbClr val="FF0000"/>
                </a:solidFill>
              </a:rPr>
              <a:t>prevalansı</a:t>
            </a:r>
            <a:r>
              <a:rPr lang="tr-TR" dirty="0" smtClean="0">
                <a:solidFill>
                  <a:srgbClr val="FF0000"/>
                </a:solidFill>
              </a:rPr>
              <a:t> ve tiplendirme</a:t>
            </a:r>
          </a:p>
          <a:p>
            <a:pPr lvl="2"/>
            <a:r>
              <a:rPr lang="tr-TR" dirty="0" smtClean="0">
                <a:solidFill>
                  <a:srgbClr val="FF0000"/>
                </a:solidFill>
              </a:rPr>
              <a:t>Retrospektif olarak </a:t>
            </a:r>
            <a:r>
              <a:rPr lang="tr-TR" dirty="0" err="1" smtClean="0">
                <a:solidFill>
                  <a:srgbClr val="FF0000"/>
                </a:solidFill>
              </a:rPr>
              <a:t>servikal</a:t>
            </a:r>
            <a:r>
              <a:rPr lang="tr-TR" dirty="0" smtClean="0">
                <a:solidFill>
                  <a:srgbClr val="FF0000"/>
                </a:solidFill>
              </a:rPr>
              <a:t> kanser patolojik preparatlarında tiplendirme</a:t>
            </a:r>
          </a:p>
          <a:p>
            <a:pPr lvl="2"/>
            <a:r>
              <a:rPr lang="tr-TR" dirty="0" smtClean="0">
                <a:solidFill>
                  <a:srgbClr val="FF0000"/>
                </a:solidFill>
              </a:rPr>
              <a:t>http://apps.who.int/hpvcentre/statistics/dynamic/ico/country_pdf/TUR.pdf</a:t>
            </a:r>
          </a:p>
          <a:p>
            <a:pPr lvl="2"/>
            <a:r>
              <a:rPr lang="tr-TR" sz="2400" u="sng" dirty="0" smtClean="0">
                <a:hlinkClick r:id="rId3" tooltip="http://www.kanser.gov.tr/Dosya/turkiyede-kanser-kayitcigi.pdf"/>
              </a:rPr>
              <a:t>http://www.kanser.gov.tr/Dosya/</a:t>
            </a:r>
            <a:r>
              <a:rPr lang="tr-TR" sz="2400" u="sng" dirty="0" err="1" smtClean="0">
                <a:hlinkClick r:id="rId3" tooltip="http://www.kanser.gov.tr/Dosya/turkiyede-kanser-kayitcigi.pdf"/>
              </a:rPr>
              <a:t>turkiyede</a:t>
            </a:r>
            <a:r>
              <a:rPr lang="tr-TR" sz="2400" u="sng" dirty="0" smtClean="0">
                <a:hlinkClick r:id="rId3" tooltip="http://www.kanser.gov.tr/Dosya/turkiyede-kanser-kayitcigi.pdf"/>
              </a:rPr>
              <a:t>-kanser-</a:t>
            </a:r>
            <a:r>
              <a:rPr lang="tr-TR" sz="2400" u="sng" dirty="0" err="1" smtClean="0">
                <a:hlinkClick r:id="rId3" tooltip="http://www.kanser.gov.tr/Dosya/turkiyede-kanser-kayitcigi.pdf"/>
              </a:rPr>
              <a:t>kayitcigi</a:t>
            </a:r>
            <a:r>
              <a:rPr lang="tr-TR" sz="2400" u="sng" dirty="0" smtClean="0">
                <a:hlinkClick r:id="rId3" tooltip="http://www.kanser.gov.tr/Dosya/turkiyede-kanser-kayitcigi.pdf"/>
              </a:rPr>
              <a:t>.</a:t>
            </a:r>
            <a:r>
              <a:rPr lang="tr-TR" sz="2400" u="sng" dirty="0" err="1" smtClean="0">
                <a:hlinkClick r:id="rId3" tooltip="http://www.kanser.gov.tr/Dosya/turkiyede-kanser-kayitcigi.pdf"/>
              </a:rPr>
              <a:t>pdf</a:t>
            </a:r>
            <a:endParaRPr lang="tr-TR" dirty="0" smtClean="0">
              <a:solidFill>
                <a:srgbClr val="FF0000"/>
              </a:solidFill>
            </a:endParaRPr>
          </a:p>
          <a:p>
            <a:r>
              <a:rPr lang="tr-TR" dirty="0" err="1" smtClean="0"/>
              <a:t>Ürojinekoloji</a:t>
            </a:r>
            <a:endParaRPr lang="tr-TR" dirty="0" smtClean="0"/>
          </a:p>
          <a:p>
            <a:pPr lvl="1"/>
            <a:r>
              <a:rPr lang="tr-TR" dirty="0" smtClean="0"/>
              <a:t>?</a:t>
            </a:r>
          </a:p>
          <a:p>
            <a:pPr lvl="1"/>
            <a:endParaRPr lang="tr-TR" dirty="0" smtClean="0"/>
          </a:p>
          <a:p>
            <a:pPr lvl="2">
              <a:buNone/>
            </a:pP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Çalışma Planı</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TJOD Epidemiyoloji Komitesinin oluşturulması</a:t>
            </a:r>
          </a:p>
          <a:p>
            <a:r>
              <a:rPr lang="tr-TR" dirty="0" smtClean="0"/>
              <a:t>Sağlık Bakanlığı’na teklif olarak çalışmaların sunulması (Öncelikle 2 çalışma)</a:t>
            </a:r>
          </a:p>
          <a:p>
            <a:r>
              <a:rPr lang="tr-TR" dirty="0" smtClean="0"/>
              <a:t>Sağlık Net2 içerisine kararlaştırılacak değerlendirme parametrelerinin tanımlanması</a:t>
            </a:r>
          </a:p>
          <a:p>
            <a:pPr lvl="1"/>
            <a:r>
              <a:rPr lang="tr-TR" dirty="0" smtClean="0"/>
              <a:t>Pratik ve ölçülebilir bilgi girilmesi</a:t>
            </a:r>
          </a:p>
          <a:p>
            <a:pPr lvl="1"/>
            <a:r>
              <a:rPr lang="tr-TR" dirty="0" smtClean="0"/>
              <a:t>İlgili hekim ve sağlık personeli bölge bölge ziyaret edilerek destek alınması</a:t>
            </a:r>
          </a:p>
          <a:p>
            <a:pPr lvl="1"/>
            <a:r>
              <a:rPr lang="tr-TR" dirty="0" smtClean="0"/>
              <a:t>İnternette kullanıcı kolaylığı için eğitim programlarının hazırlanması</a:t>
            </a:r>
          </a:p>
          <a:p>
            <a:pPr lvl="1"/>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Çalışma Planı</a:t>
            </a:r>
            <a:endParaRPr lang="tr-TR" dirty="0"/>
          </a:p>
        </p:txBody>
      </p:sp>
      <p:sp>
        <p:nvSpPr>
          <p:cNvPr id="3" name="2 İçerik Yer Tutucusu"/>
          <p:cNvSpPr>
            <a:spLocks noGrp="1"/>
          </p:cNvSpPr>
          <p:nvPr>
            <p:ph sz="quarter" idx="1"/>
          </p:nvPr>
        </p:nvSpPr>
        <p:spPr/>
        <p:txBody>
          <a:bodyPr/>
          <a:lstStyle/>
          <a:p>
            <a:r>
              <a:rPr lang="tr-TR" dirty="0" smtClean="0"/>
              <a:t>Pilot çalışma- çalışma</a:t>
            </a:r>
          </a:p>
          <a:p>
            <a:pPr lvl="1"/>
            <a:r>
              <a:rPr lang="tr-TR" dirty="0" smtClean="0"/>
              <a:t>2 aylık pilot çalışma ve ara değerlendirme sonrası bölge bölge yaygınlaştırma</a:t>
            </a:r>
          </a:p>
          <a:p>
            <a:pPr lvl="1"/>
            <a:r>
              <a:rPr lang="tr-TR" dirty="0" smtClean="0"/>
              <a:t>Sonuçların ilk 6 ayda toplanarak  verilerin istatistiksel analizlerinin yapılması</a:t>
            </a:r>
          </a:p>
          <a:p>
            <a:pPr lvl="1"/>
            <a:r>
              <a:rPr lang="tr-TR" dirty="0" smtClean="0"/>
              <a:t>6 aylık aralıklarla denetleme ve takip yapılması</a:t>
            </a:r>
          </a:p>
          <a:p>
            <a:pPr lvl="1"/>
            <a:r>
              <a:rPr lang="tr-TR" dirty="0" smtClean="0"/>
              <a:t>Yıl sonunda verilerin sunularak kullanılabilir bilgiye dönüştürülmesi</a:t>
            </a:r>
          </a:p>
          <a:p>
            <a:pPr lvl="1"/>
            <a:endParaRPr lang="tr-TR" dirty="0" smtClean="0"/>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Ustalara Saygı</a:t>
            </a:r>
            <a:br>
              <a:rPr lang="tr-TR" dirty="0" smtClean="0"/>
            </a:br>
            <a:r>
              <a:rPr lang="tr-TR" dirty="0" smtClean="0"/>
              <a:t>Meslektaşlara Teşekkür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Prof. Dr. Umur </a:t>
            </a:r>
            <a:r>
              <a:rPr lang="tr-TR" dirty="0" err="1" smtClean="0"/>
              <a:t>Kuyumcuoğlu</a:t>
            </a:r>
            <a:r>
              <a:rPr lang="tr-TR" dirty="0" smtClean="0"/>
              <a:t>, Kadın Hastalıkları ve Doğum</a:t>
            </a:r>
          </a:p>
          <a:p>
            <a:r>
              <a:rPr lang="tr-TR" dirty="0" smtClean="0"/>
              <a:t>Prof. Dr. </a:t>
            </a:r>
            <a:r>
              <a:rPr lang="tr-TR" dirty="0" err="1" smtClean="0"/>
              <a:t>Ayşen</a:t>
            </a:r>
            <a:r>
              <a:rPr lang="tr-TR" dirty="0" smtClean="0"/>
              <a:t> Bulut, Halk Sağlığı, Tıp Eğitimi</a:t>
            </a:r>
          </a:p>
          <a:p>
            <a:r>
              <a:rPr lang="tr-TR" dirty="0" smtClean="0"/>
              <a:t>Doç. Dr. </a:t>
            </a:r>
            <a:r>
              <a:rPr lang="tr-TR" dirty="0" err="1" smtClean="0"/>
              <a:t>Narter</a:t>
            </a:r>
            <a:r>
              <a:rPr lang="tr-TR" dirty="0" smtClean="0"/>
              <a:t> </a:t>
            </a:r>
            <a:r>
              <a:rPr lang="tr-TR" dirty="0" err="1" smtClean="0"/>
              <a:t>Yeşildağlar</a:t>
            </a:r>
            <a:r>
              <a:rPr lang="tr-TR" dirty="0" smtClean="0"/>
              <a:t>, Kadın Hastalıkları ve Doğum</a:t>
            </a:r>
          </a:p>
          <a:p>
            <a:r>
              <a:rPr lang="tr-TR" dirty="0" smtClean="0"/>
              <a:t>Prof. Dr. Nuray </a:t>
            </a:r>
            <a:r>
              <a:rPr lang="tr-TR" dirty="0" err="1" smtClean="0"/>
              <a:t>Özgülnar</a:t>
            </a:r>
            <a:r>
              <a:rPr lang="tr-TR" dirty="0" smtClean="0"/>
              <a:t>, Halk Sağlığı</a:t>
            </a:r>
          </a:p>
          <a:p>
            <a:r>
              <a:rPr lang="tr-TR" dirty="0" err="1" smtClean="0"/>
              <a:t>Uzm</a:t>
            </a:r>
            <a:r>
              <a:rPr lang="tr-TR" dirty="0" smtClean="0"/>
              <a:t>. Dr. Füsun </a:t>
            </a:r>
            <a:r>
              <a:rPr lang="tr-TR" dirty="0" err="1" smtClean="0"/>
              <a:t>Karacaörenli</a:t>
            </a:r>
            <a:r>
              <a:rPr lang="tr-TR" dirty="0" smtClean="0"/>
              <a:t>, Aile Hekimliği</a:t>
            </a:r>
          </a:p>
          <a:p>
            <a:r>
              <a:rPr lang="tr-TR" dirty="0" smtClean="0"/>
              <a:t>Doç. Dr. Zeynep Vural , Aile Hekimliği</a:t>
            </a:r>
          </a:p>
          <a:p>
            <a:r>
              <a:rPr lang="tr-TR" dirty="0" smtClean="0"/>
              <a:t>Uz.Dr. Murat </a:t>
            </a:r>
            <a:r>
              <a:rPr lang="tr-TR" dirty="0" err="1" smtClean="0"/>
              <a:t>Ünalmış</a:t>
            </a:r>
            <a:r>
              <a:rPr lang="tr-TR" dirty="0" smtClean="0"/>
              <a:t> , Aile Hekimliği</a:t>
            </a:r>
          </a:p>
          <a:p>
            <a:r>
              <a:rPr lang="tr-TR" dirty="0" smtClean="0"/>
              <a:t>Prof. Dr. Işın Doğan Ekici</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3185" y="332656"/>
            <a:ext cx="6995120" cy="1143000"/>
          </a:xfrm>
        </p:spPr>
        <p:txBody>
          <a:bodyPr>
            <a:normAutofit/>
          </a:bodyPr>
          <a:lstStyle/>
          <a:p>
            <a:r>
              <a:rPr lang="tr-TR" dirty="0" err="1" smtClean="0"/>
              <a:t>Pune</a:t>
            </a:r>
            <a:r>
              <a:rPr lang="tr-TR" dirty="0" smtClean="0"/>
              <a:t>, Hindistan Çalışması</a:t>
            </a:r>
            <a:endParaRPr lang="tr-TR" dirty="0"/>
          </a:p>
        </p:txBody>
      </p:sp>
      <p:sp>
        <p:nvSpPr>
          <p:cNvPr id="3" name="2 İçerik Yer Tutucusu"/>
          <p:cNvSpPr>
            <a:spLocks noGrp="1"/>
          </p:cNvSpPr>
          <p:nvPr>
            <p:ph sz="quarter" idx="1"/>
          </p:nvPr>
        </p:nvSpPr>
        <p:spPr>
          <a:xfrm>
            <a:off x="457200" y="1855365"/>
            <a:ext cx="8219256" cy="2221707"/>
          </a:xfrm>
        </p:spPr>
        <p:txBody>
          <a:bodyPr>
            <a:normAutofit fontScale="92500" lnSpcReduction="10000"/>
          </a:bodyPr>
          <a:lstStyle/>
          <a:p>
            <a:r>
              <a:rPr lang="tr-TR" sz="2800" dirty="0" smtClean="0"/>
              <a:t>Prof. </a:t>
            </a:r>
            <a:r>
              <a:rPr lang="tr-TR" sz="2800" dirty="0" err="1" smtClean="0"/>
              <a:t>Chittaranjan</a:t>
            </a:r>
            <a:r>
              <a:rPr lang="tr-TR" sz="2800" dirty="0" smtClean="0"/>
              <a:t> </a:t>
            </a:r>
            <a:r>
              <a:rPr lang="tr-TR" sz="2800" dirty="0" err="1" smtClean="0"/>
              <a:t>Yajnik</a:t>
            </a:r>
            <a:endParaRPr lang="tr-TR" sz="2800" dirty="0" smtClean="0"/>
          </a:p>
          <a:p>
            <a:r>
              <a:rPr lang="tr-TR" sz="2800" dirty="0" smtClean="0"/>
              <a:t>Kırsalda 152cm 44kg anneler (18kg/m2) ortalama 2.7kg bebekler</a:t>
            </a:r>
          </a:p>
          <a:p>
            <a:r>
              <a:rPr lang="tr-TR" sz="2800" dirty="0" smtClean="0"/>
              <a:t>Şehir bebekleri- </a:t>
            </a:r>
            <a:r>
              <a:rPr lang="tr-TR" sz="2800" dirty="0" err="1" smtClean="0"/>
              <a:t>insülin</a:t>
            </a:r>
            <a:r>
              <a:rPr lang="tr-TR" sz="2800" dirty="0" smtClean="0"/>
              <a:t> konsantrasyonU, </a:t>
            </a:r>
            <a:r>
              <a:rPr lang="tr-TR" sz="2800" dirty="0" err="1" smtClean="0"/>
              <a:t>subskapüler</a:t>
            </a:r>
            <a:r>
              <a:rPr lang="tr-TR" sz="2800" dirty="0" smtClean="0"/>
              <a:t> yağ</a:t>
            </a:r>
          </a:p>
          <a:p>
            <a:r>
              <a:rPr lang="tr-TR" sz="2800" dirty="0" smtClean="0"/>
              <a:t>SGA doğup sonradan şişmanlayan erişkinin hastalık riski</a:t>
            </a:r>
          </a:p>
          <a:p>
            <a:endParaRPr lang="tr-TR" dirty="0"/>
          </a:p>
        </p:txBody>
      </p:sp>
      <p:pic>
        <p:nvPicPr>
          <p:cNvPr id="1028" name="Picture 4" descr="http://www.radioaustralia.net.au/international/sites/default/files/imagecache/ra_article_feature/images/2012/07/23/4148672-4x3-700x525_1.jpg">
            <a:hlinkClick r:id="rId3"/>
          </p:cNvPr>
          <p:cNvPicPr>
            <a:picLocks noChangeAspect="1" noChangeArrowheads="1"/>
          </p:cNvPicPr>
          <p:nvPr/>
        </p:nvPicPr>
        <p:blipFill>
          <a:blip r:embed="rId4" cstate="print"/>
          <a:srcRect/>
          <a:stretch>
            <a:fillRect/>
          </a:stretch>
        </p:blipFill>
        <p:spPr bwMode="auto">
          <a:xfrm>
            <a:off x="3131841" y="4077072"/>
            <a:ext cx="3237363" cy="2448272"/>
          </a:xfrm>
          <a:prstGeom prst="rect">
            <a:avLst/>
          </a:prstGeom>
          <a:noFill/>
        </p:spPr>
      </p:pic>
      <p:cxnSp>
        <p:nvCxnSpPr>
          <p:cNvPr id="7" name="6 Düz Ok Bağlayıcısı"/>
          <p:cNvCxnSpPr/>
          <p:nvPr/>
        </p:nvCxnSpPr>
        <p:spPr>
          <a:xfrm flipV="1">
            <a:off x="8460432" y="3068960"/>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7 Düz Ok Bağlayıcısı"/>
          <p:cNvCxnSpPr/>
          <p:nvPr/>
        </p:nvCxnSpPr>
        <p:spPr>
          <a:xfrm flipV="1">
            <a:off x="8460432" y="3573016"/>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B12 Vitamini ve </a:t>
            </a:r>
            <a:r>
              <a:rPr lang="tr-TR" dirty="0" err="1" smtClean="0"/>
              <a:t>Folik</a:t>
            </a:r>
            <a:r>
              <a:rPr lang="tr-TR" dirty="0" smtClean="0"/>
              <a:t> asit</a:t>
            </a:r>
            <a:endParaRPr lang="tr-TR" dirty="0"/>
          </a:p>
        </p:txBody>
      </p:sp>
      <p:sp>
        <p:nvSpPr>
          <p:cNvPr id="3" name="2 İçerik Yer Tutucusu"/>
          <p:cNvSpPr>
            <a:spLocks noGrp="1"/>
          </p:cNvSpPr>
          <p:nvPr>
            <p:ph sz="quarter" idx="1"/>
          </p:nvPr>
        </p:nvSpPr>
        <p:spPr>
          <a:xfrm>
            <a:off x="107504" y="1600200"/>
            <a:ext cx="8352928" cy="3556992"/>
          </a:xfrm>
        </p:spPr>
        <p:txBody>
          <a:bodyPr>
            <a:normAutofit/>
          </a:bodyPr>
          <a:lstStyle/>
          <a:p>
            <a:r>
              <a:rPr lang="tr-TR" sz="2600" dirty="0" smtClean="0"/>
              <a:t>700 gebelik</a:t>
            </a:r>
          </a:p>
          <a:p>
            <a:r>
              <a:rPr lang="tr-TR" sz="2600" dirty="0" smtClean="0"/>
              <a:t>Yeşil sebzeden zengin, et ve enerjiden fakir </a:t>
            </a:r>
          </a:p>
          <a:p>
            <a:r>
              <a:rPr lang="tr-TR" sz="2600" dirty="0" err="1" smtClean="0"/>
              <a:t>Folat</a:t>
            </a:r>
            <a:r>
              <a:rPr lang="tr-TR" sz="2600" dirty="0" smtClean="0"/>
              <a:t> 	 B12vit     olan annelerin bebeklerinde 6 yaşında </a:t>
            </a:r>
            <a:r>
              <a:rPr lang="tr-TR" sz="2600" dirty="0" err="1" smtClean="0"/>
              <a:t>insülin</a:t>
            </a:r>
            <a:r>
              <a:rPr lang="tr-TR" sz="2600" dirty="0" smtClean="0"/>
              <a:t> rezistansı; yağ oranları</a:t>
            </a:r>
          </a:p>
          <a:p>
            <a:r>
              <a:rPr lang="tr-TR" sz="2600" dirty="0" smtClean="0">
                <a:solidFill>
                  <a:srgbClr val="FF0000"/>
                </a:solidFill>
              </a:rPr>
              <a:t>Hindistan’daki DM epidemisinin nedenlerinden olabilir.</a:t>
            </a:r>
          </a:p>
          <a:p>
            <a:endParaRPr lang="tr-TR" dirty="0"/>
          </a:p>
        </p:txBody>
      </p:sp>
      <p:pic>
        <p:nvPicPr>
          <p:cNvPr id="20481" name="Picture 1" descr="D:\PetekArioglu\Pictures\untitled.png"/>
          <p:cNvPicPr>
            <a:picLocks noChangeAspect="1" noChangeArrowheads="1"/>
          </p:cNvPicPr>
          <p:nvPr/>
        </p:nvPicPr>
        <p:blipFill>
          <a:blip r:embed="rId3" cstate="print"/>
          <a:srcRect/>
          <a:stretch>
            <a:fillRect/>
          </a:stretch>
        </p:blipFill>
        <p:spPr bwMode="auto">
          <a:xfrm>
            <a:off x="6482656" y="4797153"/>
            <a:ext cx="2409825" cy="1895475"/>
          </a:xfrm>
          <a:prstGeom prst="rect">
            <a:avLst/>
          </a:prstGeom>
          <a:noFill/>
        </p:spPr>
      </p:pic>
      <p:cxnSp>
        <p:nvCxnSpPr>
          <p:cNvPr id="5" name="4 Düz Ok Bağlayıcısı"/>
          <p:cNvCxnSpPr/>
          <p:nvPr/>
        </p:nvCxnSpPr>
        <p:spPr>
          <a:xfrm flipV="1">
            <a:off x="1403648" y="2564904"/>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5 Düz Ok Bağlayıcısı"/>
          <p:cNvCxnSpPr/>
          <p:nvPr/>
        </p:nvCxnSpPr>
        <p:spPr>
          <a:xfrm>
            <a:off x="3131840" y="2636912"/>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9 Düz Ok Bağlayıcısı"/>
          <p:cNvCxnSpPr/>
          <p:nvPr/>
        </p:nvCxnSpPr>
        <p:spPr>
          <a:xfrm flipV="1">
            <a:off x="5652120" y="3068960"/>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10 Düz Ok Bağlayıcısı"/>
          <p:cNvCxnSpPr/>
          <p:nvPr/>
        </p:nvCxnSpPr>
        <p:spPr>
          <a:xfrm flipV="1">
            <a:off x="5868144" y="3068960"/>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Picture 2" descr="D:\PetekArioglu\Pictures\diabetes world.png"/>
          <p:cNvPicPr>
            <a:picLocks noChangeAspect="1" noChangeArrowheads="1"/>
          </p:cNvPicPr>
          <p:nvPr/>
        </p:nvPicPr>
        <p:blipFill>
          <a:blip r:embed="rId4" cstate="print"/>
          <a:srcRect/>
          <a:stretch>
            <a:fillRect/>
          </a:stretch>
        </p:blipFill>
        <p:spPr bwMode="auto">
          <a:xfrm>
            <a:off x="1187625" y="4149080"/>
            <a:ext cx="4860032" cy="24482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5842992" cy="994122"/>
          </a:xfrm>
        </p:spPr>
        <p:txBody>
          <a:bodyPr>
            <a:normAutofit fontScale="90000"/>
          </a:bodyPr>
          <a:lstStyle/>
          <a:p>
            <a:r>
              <a:rPr lang="tr-TR" dirty="0" err="1" smtClean="0"/>
              <a:t>Fetal</a:t>
            </a:r>
            <a:r>
              <a:rPr lang="tr-TR" dirty="0" smtClean="0"/>
              <a:t> Orijinler Hipotezi (</a:t>
            </a:r>
            <a:r>
              <a:rPr lang="tr-TR" dirty="0" err="1" smtClean="0"/>
              <a:t>Barker</a:t>
            </a:r>
            <a:r>
              <a:rPr lang="tr-TR" dirty="0" smtClean="0"/>
              <a:t> Hipotezi)</a:t>
            </a:r>
            <a:endParaRPr lang="tr-TR" dirty="0"/>
          </a:p>
        </p:txBody>
      </p:sp>
      <p:sp>
        <p:nvSpPr>
          <p:cNvPr id="3" name="2 İçerik Yer Tutucusu"/>
          <p:cNvSpPr>
            <a:spLocks noGrp="1"/>
          </p:cNvSpPr>
          <p:nvPr>
            <p:ph idx="1"/>
          </p:nvPr>
        </p:nvSpPr>
        <p:spPr>
          <a:xfrm>
            <a:off x="467544" y="1700809"/>
            <a:ext cx="7056784" cy="2880319"/>
          </a:xfrm>
        </p:spPr>
        <p:txBody>
          <a:bodyPr>
            <a:normAutofit fontScale="92500"/>
          </a:bodyPr>
          <a:lstStyle/>
          <a:p>
            <a:r>
              <a:rPr lang="tr-TR" sz="2800" dirty="0" err="1" smtClean="0"/>
              <a:t>Barker</a:t>
            </a:r>
            <a:r>
              <a:rPr lang="tr-TR" sz="2800" dirty="0" smtClean="0"/>
              <a:t> ve </a:t>
            </a:r>
            <a:r>
              <a:rPr lang="tr-TR" sz="2800" dirty="0" err="1" smtClean="0"/>
              <a:t>Osmond</a:t>
            </a:r>
            <a:endParaRPr lang="tr-TR" sz="2800" dirty="0" smtClean="0"/>
          </a:p>
          <a:p>
            <a:r>
              <a:rPr lang="tr-TR" sz="2800" dirty="0" smtClean="0"/>
              <a:t>İngiltere ve Galler</a:t>
            </a:r>
          </a:p>
          <a:p>
            <a:r>
              <a:rPr lang="tr-TR" sz="2800" dirty="0" smtClean="0"/>
              <a:t>1960-70 		</a:t>
            </a:r>
            <a:r>
              <a:rPr lang="tr-TR" sz="2800" dirty="0" err="1" smtClean="0"/>
              <a:t>iskemik</a:t>
            </a:r>
            <a:r>
              <a:rPr lang="tr-TR" sz="2800" dirty="0" smtClean="0"/>
              <a:t> kalp hastalıkları+inme</a:t>
            </a:r>
          </a:p>
          <a:p>
            <a:r>
              <a:rPr lang="tr-TR" sz="2800" dirty="0" smtClean="0"/>
              <a:t>1920-30	 	bebek ölümleri ile korelasyon</a:t>
            </a:r>
          </a:p>
          <a:p>
            <a:r>
              <a:rPr lang="tr-TR" sz="2800" dirty="0" smtClean="0"/>
              <a:t>İsveç, Finlandiya, ABD’de benzer sonuçlar</a:t>
            </a:r>
          </a:p>
          <a:p>
            <a:endParaRPr lang="tr-TR" dirty="0" smtClean="0"/>
          </a:p>
        </p:txBody>
      </p:sp>
      <p:pic>
        <p:nvPicPr>
          <p:cNvPr id="6146" name="Picture 2" descr="http://prognosis.med.wayne.edu/static/barker2-1_1.jpg"/>
          <p:cNvPicPr>
            <a:picLocks noChangeAspect="1" noChangeArrowheads="1"/>
          </p:cNvPicPr>
          <p:nvPr/>
        </p:nvPicPr>
        <p:blipFill>
          <a:blip r:embed="rId3" cstate="print"/>
          <a:srcRect/>
          <a:stretch>
            <a:fillRect/>
          </a:stretch>
        </p:blipFill>
        <p:spPr bwMode="auto">
          <a:xfrm>
            <a:off x="6948264" y="4293096"/>
            <a:ext cx="1905000" cy="2305050"/>
          </a:xfrm>
          <a:prstGeom prst="rect">
            <a:avLst/>
          </a:prstGeom>
          <a:noFill/>
        </p:spPr>
      </p:pic>
      <p:pic>
        <p:nvPicPr>
          <p:cNvPr id="3074" name="Picture 2" descr="D:\PetekArioglu\Pictures\map_sm1.png"/>
          <p:cNvPicPr>
            <a:picLocks noChangeAspect="1" noChangeArrowheads="1"/>
          </p:cNvPicPr>
          <p:nvPr/>
        </p:nvPicPr>
        <p:blipFill>
          <a:blip r:embed="rId4" cstate="print"/>
          <a:srcRect/>
          <a:stretch>
            <a:fillRect/>
          </a:stretch>
        </p:blipFill>
        <p:spPr bwMode="auto">
          <a:xfrm>
            <a:off x="3995936" y="4221089"/>
            <a:ext cx="2736304" cy="2636912"/>
          </a:xfrm>
          <a:prstGeom prst="rect">
            <a:avLst/>
          </a:prstGeom>
          <a:noFill/>
        </p:spPr>
      </p:pic>
      <p:pic>
        <p:nvPicPr>
          <p:cNvPr id="3076" name="Picture 4" descr="Map of Infant Mortality"/>
          <p:cNvPicPr>
            <a:picLocks noChangeAspect="1" noChangeArrowheads="1"/>
          </p:cNvPicPr>
          <p:nvPr/>
        </p:nvPicPr>
        <p:blipFill>
          <a:blip r:embed="rId5" cstate="print"/>
          <a:srcRect/>
          <a:stretch>
            <a:fillRect/>
          </a:stretch>
        </p:blipFill>
        <p:spPr bwMode="auto">
          <a:xfrm>
            <a:off x="1043609" y="4221089"/>
            <a:ext cx="2708299" cy="2592288"/>
          </a:xfrm>
          <a:prstGeom prst="rect">
            <a:avLst/>
          </a:prstGeom>
          <a:noFill/>
        </p:spPr>
      </p:pic>
      <p:cxnSp>
        <p:nvCxnSpPr>
          <p:cNvPr id="8" name="7 Düz Ok Bağlayıcısı"/>
          <p:cNvCxnSpPr/>
          <p:nvPr/>
        </p:nvCxnSpPr>
        <p:spPr>
          <a:xfrm flipV="1">
            <a:off x="3131840" y="2636913"/>
            <a:ext cx="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11 Düz Ok Bağlayıcısı"/>
          <p:cNvCxnSpPr/>
          <p:nvPr/>
        </p:nvCxnSpPr>
        <p:spPr>
          <a:xfrm flipV="1">
            <a:off x="3131840" y="3140969"/>
            <a:ext cx="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Anahatlar</a:t>
            </a:r>
            <a:endParaRPr lang="tr-TR" dirty="0"/>
          </a:p>
        </p:txBody>
      </p:sp>
      <p:sp>
        <p:nvSpPr>
          <p:cNvPr id="3" name="2 İçerik Yer Tutucusu"/>
          <p:cNvSpPr>
            <a:spLocks noGrp="1"/>
          </p:cNvSpPr>
          <p:nvPr>
            <p:ph sz="quarter" idx="1"/>
          </p:nvPr>
        </p:nvSpPr>
        <p:spPr/>
        <p:txBody>
          <a:bodyPr>
            <a:normAutofit/>
          </a:bodyPr>
          <a:lstStyle/>
          <a:p>
            <a:r>
              <a:rPr lang="tr-TR" dirty="0" smtClean="0"/>
              <a:t>Kadın olmaktan kaynaklanan riskler Türkiye’de nelerdir?</a:t>
            </a:r>
          </a:p>
          <a:p>
            <a:r>
              <a:rPr lang="tr-TR" dirty="0" smtClean="0"/>
              <a:t>Genel sağlık, kadın sağlığı ve doğum istatistikleri</a:t>
            </a:r>
          </a:p>
          <a:p>
            <a:r>
              <a:rPr lang="tr-TR" dirty="0" smtClean="0"/>
              <a:t>Bu çalışmaların paydaşları kimler?</a:t>
            </a:r>
          </a:p>
          <a:p>
            <a:r>
              <a:rPr lang="tr-TR" dirty="0" smtClean="0"/>
              <a:t>Veri toplama ve değerlendirme</a:t>
            </a:r>
          </a:p>
          <a:p>
            <a:r>
              <a:rPr lang="tr-TR" dirty="0" smtClean="0"/>
              <a:t>Öncelikler</a:t>
            </a:r>
          </a:p>
          <a:p>
            <a:r>
              <a:rPr lang="tr-TR" dirty="0" smtClean="0"/>
              <a:t>Çalışma planı</a:t>
            </a:r>
            <a:endParaRPr lang="tr-TR" dirty="0"/>
          </a:p>
        </p:txBody>
      </p:sp>
      <p:pic>
        <p:nvPicPr>
          <p:cNvPr id="4" name="Picture 3" descr="D:\PetekArioglu\Pictures\Grandville_tortoise.jpg"/>
          <p:cNvPicPr>
            <a:picLocks noChangeAspect="1" noChangeArrowheads="1"/>
          </p:cNvPicPr>
          <p:nvPr/>
        </p:nvPicPr>
        <p:blipFill>
          <a:blip r:embed="rId3" cstate="print"/>
          <a:srcRect/>
          <a:stretch>
            <a:fillRect/>
          </a:stretch>
        </p:blipFill>
        <p:spPr bwMode="auto">
          <a:xfrm>
            <a:off x="5724129" y="4221089"/>
            <a:ext cx="3238500" cy="2524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Kadın Olmanın Riskleri</a:t>
            </a:r>
            <a:endParaRPr lang="tr-TR" dirty="0"/>
          </a:p>
        </p:txBody>
      </p:sp>
      <p:sp>
        <p:nvSpPr>
          <p:cNvPr id="3" name="2 İçerik Yer Tutucusu"/>
          <p:cNvSpPr>
            <a:spLocks noGrp="1"/>
          </p:cNvSpPr>
          <p:nvPr>
            <p:ph sz="quarter" idx="1"/>
          </p:nvPr>
        </p:nvSpPr>
        <p:spPr/>
        <p:txBody>
          <a:bodyPr>
            <a:normAutofit/>
          </a:bodyPr>
          <a:lstStyle/>
          <a:p>
            <a:r>
              <a:rPr lang="tr-TR" dirty="0" smtClean="0"/>
              <a:t>Biyolojik riskler</a:t>
            </a:r>
          </a:p>
          <a:p>
            <a:pPr lvl="1"/>
            <a:r>
              <a:rPr lang="tr-TR" dirty="0" smtClean="0"/>
              <a:t>Annelik</a:t>
            </a:r>
          </a:p>
          <a:p>
            <a:pPr lvl="1"/>
            <a:r>
              <a:rPr lang="tr-TR" dirty="0" err="1" smtClean="0"/>
              <a:t>Genitoüriner</a:t>
            </a:r>
            <a:r>
              <a:rPr lang="tr-TR" dirty="0" smtClean="0"/>
              <a:t> sistem yapısından kaynaklanan </a:t>
            </a:r>
            <a:r>
              <a:rPr lang="tr-TR" dirty="0" err="1" smtClean="0"/>
              <a:t>üriner</a:t>
            </a:r>
            <a:r>
              <a:rPr lang="tr-TR" dirty="0" smtClean="0"/>
              <a:t> enfeksiyon ve cinsel yolla bulaşan hastalıklar</a:t>
            </a:r>
          </a:p>
          <a:p>
            <a:pPr lvl="1"/>
            <a:r>
              <a:rPr lang="tr-TR" dirty="0" smtClean="0"/>
              <a:t>Üreme fizyolojisi, endokrinolojisi ile ilgili hastalıklar</a:t>
            </a:r>
          </a:p>
          <a:p>
            <a:pPr lvl="1"/>
            <a:r>
              <a:rPr lang="tr-TR" dirty="0" err="1" smtClean="0"/>
              <a:t>Genital</a:t>
            </a:r>
            <a:r>
              <a:rPr lang="tr-TR" dirty="0" smtClean="0"/>
              <a:t> sistemin </a:t>
            </a:r>
            <a:r>
              <a:rPr lang="tr-TR" dirty="0" err="1" smtClean="0"/>
              <a:t>neoplastik</a:t>
            </a:r>
            <a:r>
              <a:rPr lang="tr-TR" dirty="0" smtClean="0"/>
              <a:t> hastalıkları</a:t>
            </a:r>
          </a:p>
          <a:p>
            <a:pPr lvl="1"/>
            <a:endParaRPr lang="tr-TR" dirty="0"/>
          </a:p>
        </p:txBody>
      </p:sp>
      <p:pic>
        <p:nvPicPr>
          <p:cNvPr id="46082" name="Picture 2" descr="http://www.zsgod.com/wp-content/uploads/2011/09/Shaklee-Womens-Health_bmp.174133640_std.jpg">
            <a:hlinkClick r:id="rId3"/>
          </p:cNvPr>
          <p:cNvPicPr>
            <a:picLocks noChangeAspect="1" noChangeArrowheads="1"/>
          </p:cNvPicPr>
          <p:nvPr/>
        </p:nvPicPr>
        <p:blipFill>
          <a:blip r:embed="rId4" cstate="print"/>
          <a:srcRect/>
          <a:stretch>
            <a:fillRect/>
          </a:stretch>
        </p:blipFill>
        <p:spPr bwMode="auto">
          <a:xfrm>
            <a:off x="5580112" y="4437112"/>
            <a:ext cx="3350146" cy="24208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Kadın Olmanın Riskleri</a:t>
            </a:r>
            <a:endParaRPr lang="tr-TR" dirty="0"/>
          </a:p>
        </p:txBody>
      </p:sp>
      <p:sp>
        <p:nvSpPr>
          <p:cNvPr id="3" name="2 İçerik Yer Tutucusu"/>
          <p:cNvSpPr>
            <a:spLocks noGrp="1"/>
          </p:cNvSpPr>
          <p:nvPr>
            <p:ph sz="quarter" idx="1"/>
          </p:nvPr>
        </p:nvSpPr>
        <p:spPr/>
        <p:txBody>
          <a:bodyPr/>
          <a:lstStyle/>
          <a:p>
            <a:r>
              <a:rPr lang="tr-TR" dirty="0" smtClean="0"/>
              <a:t>Ülkemizde en önemli riskler sosyolojik ve çevresel</a:t>
            </a:r>
          </a:p>
          <a:p>
            <a:pPr lvl="1"/>
            <a:r>
              <a:rPr lang="tr-TR" dirty="0" smtClean="0"/>
              <a:t>Cinsel ayırımcılık</a:t>
            </a:r>
          </a:p>
          <a:p>
            <a:pPr lvl="2"/>
            <a:r>
              <a:rPr lang="tr-TR" dirty="0" smtClean="0"/>
              <a:t>Aile içi şiddet</a:t>
            </a:r>
          </a:p>
          <a:p>
            <a:pPr lvl="2"/>
            <a:r>
              <a:rPr lang="tr-TR" dirty="0" smtClean="0"/>
              <a:t>Sağlık hizmetlerine ulaşamama</a:t>
            </a:r>
          </a:p>
          <a:p>
            <a:pPr lvl="1"/>
            <a:r>
              <a:rPr lang="tr-TR" dirty="0" smtClean="0"/>
              <a:t>Düşük eğitim seviyesi</a:t>
            </a:r>
          </a:p>
          <a:p>
            <a:pPr lvl="1"/>
            <a:r>
              <a:rPr lang="tr-TR" dirty="0" smtClean="0"/>
              <a:t>Kötü beslenme</a:t>
            </a:r>
          </a:p>
          <a:p>
            <a:pPr lvl="1"/>
            <a:r>
              <a:rPr lang="tr-TR" dirty="0" smtClean="0"/>
              <a:t>Yaşam tarzı, alışkanlıklar</a:t>
            </a:r>
          </a:p>
          <a:p>
            <a:pPr lvl="1"/>
            <a:r>
              <a:rPr lang="tr-TR" dirty="0" smtClean="0"/>
              <a:t>Çevre kirliliği</a:t>
            </a:r>
          </a:p>
          <a:p>
            <a:endParaRPr lang="tr-TR" dirty="0"/>
          </a:p>
        </p:txBody>
      </p:sp>
      <p:pic>
        <p:nvPicPr>
          <p:cNvPr id="45058" name="Picture 2" descr="http://t0.gstatic.com/images?q=tbn:ANd9GcRT7efjHGFInB7KxCnDI_XBUM902SF-DgIVQ7rAOetFpe3KeZRH1g">
            <a:hlinkClick r:id="rId3"/>
          </p:cNvPr>
          <p:cNvPicPr>
            <a:picLocks noChangeAspect="1" noChangeArrowheads="1"/>
          </p:cNvPicPr>
          <p:nvPr/>
        </p:nvPicPr>
        <p:blipFill>
          <a:blip r:embed="rId4" cstate="print"/>
          <a:srcRect/>
          <a:stretch>
            <a:fillRect/>
          </a:stretch>
        </p:blipFill>
        <p:spPr bwMode="auto">
          <a:xfrm>
            <a:off x="5940152" y="2780928"/>
            <a:ext cx="2137420" cy="216024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2612</TotalTime>
  <Words>3690</Words>
  <Application>Microsoft Office PowerPoint</Application>
  <PresentationFormat>Ekran Gösterisi (4:3)</PresentationFormat>
  <Paragraphs>298</Paragraphs>
  <Slides>35</Slides>
  <Notes>33</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Ortalama</vt:lpstr>
      <vt:lpstr>KadIn SAĞLIĞINDA “yaşama YILLAR, YILLARA yaşam” KATMAK İÇİN Planlanabİlecek Epİdemİyolojİk AraştIrmalar</vt:lpstr>
      <vt:lpstr>Belgelerim</vt:lpstr>
      <vt:lpstr>PowerPoint Sunusu</vt:lpstr>
      <vt:lpstr>Pune, Hindistan Çalışması</vt:lpstr>
      <vt:lpstr>B12 Vitamini ve Folik asit</vt:lpstr>
      <vt:lpstr>Fetal Orijinler Hipotezi (Barker Hipotezi)</vt:lpstr>
      <vt:lpstr>Anahatlar</vt:lpstr>
      <vt:lpstr>Kadın Olmanın Riskleri</vt:lpstr>
      <vt:lpstr>Kadın Olmanın Riskleri</vt:lpstr>
      <vt:lpstr>Çevre ve Yaşam Tarzı</vt:lpstr>
      <vt:lpstr>Türkiye’de Sağlık İstatistikleri</vt:lpstr>
      <vt:lpstr>TÜİK</vt:lpstr>
      <vt:lpstr>TÜİK</vt:lpstr>
      <vt:lpstr>TÜİK</vt:lpstr>
      <vt:lpstr>T.C. Sağlık Bakanlığı</vt:lpstr>
      <vt:lpstr>T.C. Sağlık Bakanlığı</vt:lpstr>
      <vt:lpstr>TNSA 2008</vt:lpstr>
      <vt:lpstr>TNSA 2008</vt:lpstr>
      <vt:lpstr>TNSA 2008</vt:lpstr>
      <vt:lpstr>TNSA 2008</vt:lpstr>
      <vt:lpstr>Paydaşlar</vt:lpstr>
      <vt:lpstr>Paydaşlar</vt:lpstr>
      <vt:lpstr>Paydaşlar</vt:lpstr>
      <vt:lpstr>Veri Toplama ve Değerlendirme</vt:lpstr>
      <vt:lpstr>Sağlık Bilişim Zirvesi  Mart 2013, İstanbul</vt:lpstr>
      <vt:lpstr>Sağlık Bilişim Zirvesi  Mart 2013, İstanbul</vt:lpstr>
      <vt:lpstr>Önemli Tavsiyeler</vt:lpstr>
      <vt:lpstr>Bunlar nasıl?</vt:lpstr>
      <vt:lpstr>Öncelikli Araştırma Konuları</vt:lpstr>
      <vt:lpstr>Öncelikli Araştırma Konuları</vt:lpstr>
      <vt:lpstr>Öncelikli Araştırma Konuları</vt:lpstr>
      <vt:lpstr>Öncelikler</vt:lpstr>
      <vt:lpstr>Çalışma Planı</vt:lpstr>
      <vt:lpstr>Çalışma Planı</vt:lpstr>
      <vt:lpstr>Ustalara Saygı Meslektaşlara Teşekkür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 Hastalıklarında Yurt Genelinde Yapılması Planlanabilecek Epidemiyolojik Araştırmalar</dc:title>
  <dc:creator>Petek Arıoğlu</dc:creator>
  <cp:lastModifiedBy>dinamik</cp:lastModifiedBy>
  <cp:revision>242</cp:revision>
  <dcterms:created xsi:type="dcterms:W3CDTF">2013-05-06T09:36:21Z</dcterms:created>
  <dcterms:modified xsi:type="dcterms:W3CDTF">2013-05-15T21:23:41Z</dcterms:modified>
</cp:coreProperties>
</file>