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5" r:id="rId1"/>
  </p:sldMasterIdLst>
  <p:notesMasterIdLst>
    <p:notesMasterId r:id="rId31"/>
  </p:notesMasterIdLst>
  <p:handoutMasterIdLst>
    <p:handoutMasterId r:id="rId32"/>
  </p:handoutMasterIdLst>
  <p:sldIdLst>
    <p:sldId id="1485" r:id="rId2"/>
    <p:sldId id="1486" r:id="rId3"/>
    <p:sldId id="1487" r:id="rId4"/>
    <p:sldId id="1488" r:id="rId5"/>
    <p:sldId id="1489" r:id="rId6"/>
    <p:sldId id="732" r:id="rId7"/>
    <p:sldId id="873" r:id="rId8"/>
    <p:sldId id="877" r:id="rId9"/>
    <p:sldId id="741" r:id="rId10"/>
    <p:sldId id="1154" r:id="rId11"/>
    <p:sldId id="762" r:id="rId12"/>
    <p:sldId id="1286" r:id="rId13"/>
    <p:sldId id="1208" r:id="rId14"/>
    <p:sldId id="1458" r:id="rId15"/>
    <p:sldId id="1378" r:id="rId16"/>
    <p:sldId id="1434" r:id="rId17"/>
    <p:sldId id="1435" r:id="rId18"/>
    <p:sldId id="1431" r:id="rId19"/>
    <p:sldId id="1437" r:id="rId20"/>
    <p:sldId id="1433" r:id="rId21"/>
    <p:sldId id="1442" r:id="rId22"/>
    <p:sldId id="1490" r:id="rId23"/>
    <p:sldId id="1491" r:id="rId24"/>
    <p:sldId id="1446" r:id="rId25"/>
    <p:sldId id="1492" r:id="rId26"/>
    <p:sldId id="1493" r:id="rId27"/>
    <p:sldId id="1494" r:id="rId28"/>
    <p:sldId id="1495" r:id="rId29"/>
    <p:sldId id="1496" r:id="rId30"/>
  </p:sldIdLst>
  <p:sldSz cx="9144000" cy="6858000" type="screen4x3"/>
  <p:notesSz cx="6858000" cy="9144000"/>
  <p:embeddedFontLst>
    <p:embeddedFont>
      <p:font typeface="Wingdings 2" pitchFamily="18" charset="2"/>
      <p:regular r:id="rId33"/>
    </p:embeddedFont>
    <p:embeddedFont>
      <p:font typeface="Franklin Gothic Book" pitchFamily="34" charset="0"/>
      <p:regular r:id="rId34"/>
      <p:italic r:id="rId35"/>
    </p:embeddedFont>
  </p:embeddedFontLst>
  <p:custDataLst>
    <p:tags r:id="rId36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ECFF"/>
    <a:srgbClr val="FF6600"/>
    <a:srgbClr val="3333CC"/>
    <a:srgbClr val="FFFF99"/>
    <a:srgbClr val="00CC00"/>
    <a:srgbClr val="000066"/>
    <a:srgbClr val="99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9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tr-TR"/>
              <a:t>EARLY SCREENING OF CHROMOSOMAL ABNORMALITIES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EE9DC7-CAB2-450E-83CA-550697C1DF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59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Asılın metin stilleri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7C5C8A-E5D1-4F69-9F59-5CF4DCDC2C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58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D8DA8-F233-48B1-BCF9-95E5C061DFEA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4288" tIns="0" rIns="14288" bIns="0" anchor="b"/>
          <a:lstStyle/>
          <a:p>
            <a:pPr algn="r" defTabSz="588963" eaLnBrk="0" hangingPunct="0"/>
            <a:r>
              <a:rPr lang="en-AU" sz="900" i="1"/>
              <a:t>16</a:t>
            </a:r>
          </a:p>
        </p:txBody>
      </p:sp>
      <p:sp>
        <p:nvSpPr>
          <p:cNvPr id="147461" name="Rectangle 4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2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3" name="Rectangle 6"/>
          <p:cNvSpPr>
            <a:spLocks noChangeArrowheads="1"/>
          </p:cNvSpPr>
          <p:nvPr/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4" name="Rectangle 7"/>
          <p:cNvSpPr>
            <a:spLocks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4288" tIns="0" rIns="14288" bIns="0" anchor="b"/>
          <a:lstStyle/>
          <a:p>
            <a:pPr algn="r" defTabSz="588963" eaLnBrk="0" hangingPunct="0"/>
            <a:r>
              <a:rPr lang="en-AU" sz="900" i="1"/>
              <a:t>16</a:t>
            </a:r>
          </a:p>
        </p:txBody>
      </p:sp>
      <p:sp>
        <p:nvSpPr>
          <p:cNvPr id="147465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6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7" name="Rectangle 10"/>
          <p:cNvSpPr>
            <a:spLocks noChangeArrowheads="1"/>
          </p:cNvSpPr>
          <p:nvPr/>
        </p:nvSpPr>
        <p:spPr bwMode="auto">
          <a:xfrm>
            <a:off x="3878263" y="3175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68" name="Rectangle 11"/>
          <p:cNvSpPr>
            <a:spLocks noChangeArrowheads="1"/>
          </p:cNvSpPr>
          <p:nvPr/>
        </p:nvSpPr>
        <p:spPr bwMode="auto">
          <a:xfrm>
            <a:off x="3878263" y="8683625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462" tIns="0" rIns="17462" bIns="0" anchor="b"/>
          <a:lstStyle/>
          <a:p>
            <a:pPr algn="r" defTabSz="768350" eaLnBrk="0" hangingPunct="0"/>
            <a:r>
              <a:rPr lang="en-AU" sz="900" i="1"/>
              <a:t>24</a:t>
            </a:r>
          </a:p>
        </p:txBody>
      </p:sp>
      <p:sp>
        <p:nvSpPr>
          <p:cNvPr id="147469" name="Rectangle 12"/>
          <p:cNvSpPr>
            <a:spLocks noChangeArrowheads="1"/>
          </p:cNvSpPr>
          <p:nvPr/>
        </p:nvSpPr>
        <p:spPr bwMode="auto">
          <a:xfrm>
            <a:off x="3175" y="8683625"/>
            <a:ext cx="2973388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70" name="Rectangle 13"/>
          <p:cNvSpPr>
            <a:spLocks noChangeArrowheads="1"/>
          </p:cNvSpPr>
          <p:nvPr/>
        </p:nvSpPr>
        <p:spPr bwMode="auto">
          <a:xfrm>
            <a:off x="3175" y="3175"/>
            <a:ext cx="2973388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7471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4747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2813" y="4348163"/>
            <a:ext cx="5002212" cy="3378200"/>
          </a:xfrm>
          <a:noFill/>
          <a:ln w="9525"/>
        </p:spPr>
        <p:txBody>
          <a:bodyPr lIns="77788" tIns="41275" rIns="77788" bIns="41275"/>
          <a:lstStyle/>
          <a:p>
            <a:pPr defTabSz="785813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564EF-4540-4FF8-AFC3-5D9BAED8EB10}" type="slidenum">
              <a:rPr lang="tr-TR" smtClean="0"/>
              <a:pPr/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  <p:sp>
        <p:nvSpPr>
          <p:cNvPr id="1495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9FFBA-6249-40F1-A66B-F149D851075E}" type="slidenum">
              <a:rPr lang="tr-TR" smtClean="0"/>
              <a:pPr/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B73E1-2D4C-4408-92D3-4FD1C6502929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4999038" cy="3376613"/>
          </a:xfrm>
          <a:noFill/>
          <a:ln w="9525"/>
        </p:spPr>
        <p:txBody>
          <a:bodyPr lIns="66675" tIns="33338" rIns="66675" bIns="33338"/>
          <a:lstStyle/>
          <a:p>
            <a:endParaRPr lang="tr-TR" smtClean="0"/>
          </a:p>
        </p:txBody>
      </p:sp>
      <p:sp>
        <p:nvSpPr>
          <p:cNvPr id="159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60887" cy="34210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5BF79-AF52-4BA8-8BF5-3B1DE9FA0B09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1628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5875" tIns="0" rIns="15875" bIns="0" anchor="b"/>
          <a:lstStyle/>
          <a:p>
            <a:pPr algn="r" defTabSz="647700" eaLnBrk="0" hangingPunct="0"/>
            <a:r>
              <a:rPr lang="en-AU" sz="900" i="1"/>
              <a:t>7</a:t>
            </a:r>
          </a:p>
        </p:txBody>
      </p:sp>
      <p:sp>
        <p:nvSpPr>
          <p:cNvPr id="1628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3" name="Rectangle 6"/>
          <p:cNvSpPr>
            <a:spLocks noChangeArrowheads="1"/>
          </p:cNvSpPr>
          <p:nvPr/>
        </p:nvSpPr>
        <p:spPr bwMode="auto">
          <a:xfrm>
            <a:off x="3878263" y="3175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3878263" y="8682038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5875" tIns="0" rIns="15875" bIns="0" anchor="b"/>
          <a:lstStyle/>
          <a:p>
            <a:pPr algn="r" defTabSz="647700" eaLnBrk="0" hangingPunct="0"/>
            <a:r>
              <a:rPr lang="en-AU" sz="900" i="1"/>
              <a:t>7</a:t>
            </a:r>
          </a:p>
        </p:txBody>
      </p:sp>
      <p:sp>
        <p:nvSpPr>
          <p:cNvPr id="162825" name="Rectangle 8"/>
          <p:cNvSpPr>
            <a:spLocks noChangeArrowheads="1"/>
          </p:cNvSpPr>
          <p:nvPr/>
        </p:nvSpPr>
        <p:spPr bwMode="auto">
          <a:xfrm>
            <a:off x="1588" y="8682038"/>
            <a:ext cx="2974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6" name="Rectangle 9"/>
          <p:cNvSpPr>
            <a:spLocks noChangeArrowheads="1"/>
          </p:cNvSpPr>
          <p:nvPr/>
        </p:nvSpPr>
        <p:spPr bwMode="auto">
          <a:xfrm>
            <a:off x="1588" y="3175"/>
            <a:ext cx="2974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282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6282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2813" y="4348163"/>
            <a:ext cx="5029200" cy="3602037"/>
          </a:xfrm>
          <a:noFill/>
          <a:ln w="9525"/>
        </p:spPr>
        <p:txBody>
          <a:bodyPr lIns="66675" tIns="33338" rIns="66675" bIns="33338"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erbest 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CDA648-4089-40EB-BFC6-45BB3259AC2C}" type="datetimeFigureOut">
              <a:rPr lang="tr-TR" smtClean="0"/>
              <a:t>18.05.2013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E68960-DBC1-4D4C-A781-FD059497E250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952328"/>
          </a:xfrm>
        </p:spPr>
        <p:txBody>
          <a:bodyPr/>
          <a:lstStyle/>
          <a:p>
            <a:r>
              <a:rPr lang="tr-TR" b="1" dirty="0" smtClean="0"/>
              <a:t>GENETİK SONOGRAM SORUNSALI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429000"/>
            <a:ext cx="5688632" cy="2232248"/>
          </a:xfrm>
        </p:spPr>
        <p:txBody>
          <a:bodyPr/>
          <a:lstStyle/>
          <a:p>
            <a:r>
              <a:rPr lang="tr-TR" b="1" dirty="0" err="1" smtClean="0"/>
              <a:t>Dr.Lütfü</a:t>
            </a:r>
            <a:r>
              <a:rPr lang="tr-TR" b="1" dirty="0" smtClean="0"/>
              <a:t> </a:t>
            </a:r>
            <a:r>
              <a:rPr lang="tr-TR" b="1" dirty="0" err="1" smtClean="0"/>
              <a:t>Önderoğlu</a:t>
            </a:r>
            <a:endParaRPr lang="tr-TR" b="1" dirty="0" smtClean="0"/>
          </a:p>
          <a:p>
            <a:pPr marL="0" indent="0">
              <a:buNone/>
            </a:pPr>
            <a:r>
              <a:rPr lang="tr-TR" sz="2800" b="1" dirty="0" smtClean="0"/>
              <a:t>	Ankara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43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487613" y="965200"/>
            <a:ext cx="4737100" cy="708025"/>
          </a:xfrm>
          <a:prstGeom prst="rect">
            <a:avLst/>
          </a:prstGeom>
          <a:solidFill>
            <a:schemeClr val="bg2"/>
          </a:solidFill>
          <a:ln w="38100">
            <a:solidFill>
              <a:srgbClr val="0E06B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/>
              <a:t>The 11-13</a:t>
            </a:r>
            <a:r>
              <a:rPr lang="en-GB" sz="4000" baseline="30000"/>
              <a:t>+6</a:t>
            </a:r>
            <a:r>
              <a:rPr lang="en-GB" sz="4000"/>
              <a:t> wk scan</a:t>
            </a:r>
          </a:p>
        </p:txBody>
      </p:sp>
      <p:pic>
        <p:nvPicPr>
          <p:cNvPr id="33795" name="Picture 5" descr="03-10"/>
          <p:cNvPicPr>
            <a:picLocks noChangeAspect="1" noChangeArrowheads="1"/>
          </p:cNvPicPr>
          <p:nvPr/>
        </p:nvPicPr>
        <p:blipFill>
          <a:blip r:embed="rId2" cstate="print"/>
          <a:srcRect r="48878"/>
          <a:stretch>
            <a:fillRect/>
          </a:stretch>
        </p:blipFill>
        <p:spPr bwMode="auto">
          <a:xfrm>
            <a:off x="976313" y="2273300"/>
            <a:ext cx="2355850" cy="3406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3414713" y="2293938"/>
            <a:ext cx="4351337" cy="3430587"/>
            <a:chOff x="2416" y="2043"/>
            <a:chExt cx="2132" cy="1494"/>
          </a:xfrm>
        </p:grpSpPr>
        <p:pic>
          <p:nvPicPr>
            <p:cNvPr id="33797" name="Picture 7"/>
            <p:cNvPicPr>
              <a:picLocks noChangeArrowheads="1"/>
            </p:cNvPicPr>
            <p:nvPr/>
          </p:nvPicPr>
          <p:blipFill>
            <a:blip r:embed="rId3" cstate="print">
              <a:lum contrast="36000"/>
            </a:blip>
            <a:srcRect/>
            <a:stretch>
              <a:fillRect/>
            </a:stretch>
          </p:blipFill>
          <p:spPr bwMode="auto">
            <a:xfrm>
              <a:off x="2416" y="2043"/>
              <a:ext cx="2132" cy="14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AFD00"/>
              </a:solidFill>
              <a:miter lim="800000"/>
              <a:headEnd/>
              <a:tailEnd/>
            </a:ln>
          </p:spPr>
        </p:pic>
        <p:sp>
          <p:nvSpPr>
            <p:cNvPr id="33798" name="Rectangle 8"/>
            <p:cNvSpPr>
              <a:spLocks noChangeArrowheads="1"/>
            </p:cNvSpPr>
            <p:nvPr/>
          </p:nvSpPr>
          <p:spPr bwMode="auto">
            <a:xfrm>
              <a:off x="2424" y="3194"/>
              <a:ext cx="300" cy="326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799" name="Rectangle 9"/>
            <p:cNvSpPr>
              <a:spLocks noChangeArrowheads="1"/>
            </p:cNvSpPr>
            <p:nvPr/>
          </p:nvSpPr>
          <p:spPr bwMode="auto">
            <a:xfrm>
              <a:off x="3783" y="2064"/>
              <a:ext cx="759" cy="276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0" name="Rectangle 10"/>
            <p:cNvSpPr>
              <a:spLocks noChangeArrowheads="1"/>
            </p:cNvSpPr>
            <p:nvPr/>
          </p:nvSpPr>
          <p:spPr bwMode="auto">
            <a:xfrm>
              <a:off x="2517" y="3018"/>
              <a:ext cx="161" cy="201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1" name="Oval 11"/>
            <p:cNvSpPr>
              <a:spLocks noChangeArrowheads="1"/>
            </p:cNvSpPr>
            <p:nvPr/>
          </p:nvSpPr>
          <p:spPr bwMode="auto">
            <a:xfrm>
              <a:off x="2493" y="2516"/>
              <a:ext cx="93" cy="30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2" name="Rectangle 12"/>
            <p:cNvSpPr>
              <a:spLocks noChangeArrowheads="1"/>
            </p:cNvSpPr>
            <p:nvPr/>
          </p:nvSpPr>
          <p:spPr bwMode="auto">
            <a:xfrm>
              <a:off x="2609" y="2064"/>
              <a:ext cx="414" cy="251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3" name="Rectangle 13"/>
            <p:cNvSpPr>
              <a:spLocks noChangeArrowheads="1"/>
            </p:cNvSpPr>
            <p:nvPr/>
          </p:nvSpPr>
          <p:spPr bwMode="auto">
            <a:xfrm>
              <a:off x="2609" y="2717"/>
              <a:ext cx="69" cy="7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4" name="Oval 14"/>
            <p:cNvSpPr>
              <a:spLocks noChangeArrowheads="1"/>
            </p:cNvSpPr>
            <p:nvPr/>
          </p:nvSpPr>
          <p:spPr bwMode="auto">
            <a:xfrm>
              <a:off x="3023" y="2265"/>
              <a:ext cx="46" cy="75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58863" y="476250"/>
            <a:ext cx="7013575" cy="469900"/>
          </a:xfrm>
          <a:prstGeom prst="rect">
            <a:avLst/>
          </a:prstGeom>
          <a:gradFill rotWithShape="1">
            <a:gsLst>
              <a:gs pos="0">
                <a:srgbClr val="1D0898"/>
              </a:gs>
              <a:gs pos="100000">
                <a:srgbClr val="1D089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4FCAA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Calculation of Risk for Chromosome Abnormalities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389063" y="4121150"/>
            <a:ext cx="6589712" cy="469900"/>
          </a:xfrm>
          <a:prstGeom prst="rect">
            <a:avLst/>
          </a:prstGeom>
          <a:solidFill>
            <a:srgbClr val="A5A5FF"/>
          </a:solidFill>
          <a:ln w="12700">
            <a:solidFill>
              <a:srgbClr val="F4FCAA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Arial" pitchFamily="34" charset="0"/>
              </a:rPr>
              <a:t>Factor(s) derived from screening test(s)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365250" y="2132013"/>
            <a:ext cx="6637338" cy="469900"/>
          </a:xfrm>
          <a:prstGeom prst="rect">
            <a:avLst/>
          </a:prstGeom>
          <a:solidFill>
            <a:srgbClr val="1717FF"/>
          </a:solidFill>
          <a:ln w="12700">
            <a:solidFill>
              <a:srgbClr val="F4FCAA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Adjusted risk =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248150" y="3473450"/>
            <a:ext cx="869950" cy="469900"/>
          </a:xfrm>
          <a:prstGeom prst="rect">
            <a:avLst/>
          </a:prstGeom>
          <a:solidFill>
            <a:srgbClr val="A5A5FF"/>
          </a:solidFill>
          <a:ln w="12700">
            <a:solidFill>
              <a:srgbClr val="F4FCAA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365250" y="2813050"/>
            <a:ext cx="6637338" cy="469900"/>
          </a:xfrm>
          <a:prstGeom prst="rect">
            <a:avLst/>
          </a:prstGeom>
          <a:solidFill>
            <a:srgbClr val="A5A5FF"/>
          </a:solidFill>
          <a:ln w="12700">
            <a:solidFill>
              <a:srgbClr val="F4FCAA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Arial" pitchFamily="34" charset="0"/>
              </a:rPr>
              <a:t>Background (</a:t>
            </a:r>
            <a:r>
              <a:rPr lang="en-GB" sz="2400" b="1" i="1">
                <a:solidFill>
                  <a:schemeClr val="bg1"/>
                </a:solidFill>
                <a:latin typeface="Arial" pitchFamily="34" charset="0"/>
              </a:rPr>
              <a:t>a priori</a:t>
            </a:r>
            <a:r>
              <a:rPr lang="en-GB" sz="2400" b="1">
                <a:solidFill>
                  <a:schemeClr val="bg1"/>
                </a:solidFill>
                <a:latin typeface="Arial" pitchFamily="34" charset="0"/>
              </a:rPr>
              <a:t>) risk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385888" y="5911850"/>
            <a:ext cx="6594475" cy="409575"/>
          </a:xfrm>
          <a:prstGeom prst="rect">
            <a:avLst/>
          </a:prstGeom>
          <a:gradFill rotWithShape="1">
            <a:gsLst>
              <a:gs pos="0">
                <a:srgbClr val="1D0898"/>
              </a:gs>
              <a:gs pos="100000">
                <a:srgbClr val="1D089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4FCAA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Adjusted risk = a priori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risk x LR1 x LR2 x LR3…..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23950" y="2206625"/>
            <a:ext cx="7188200" cy="2959100"/>
          </a:xfrm>
          <a:prstGeom prst="rect">
            <a:avLst/>
          </a:prstGeom>
          <a:solidFill>
            <a:srgbClr val="BA0C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3365500" y="2600325"/>
            <a:ext cx="2206625" cy="1658938"/>
            <a:chOff x="2385" y="1638"/>
            <a:chExt cx="1564" cy="1045"/>
          </a:xfrm>
        </p:grpSpPr>
        <p:sp>
          <p:nvSpPr>
            <p:cNvPr id="39953" name="Freeform 6"/>
            <p:cNvSpPr>
              <a:spLocks/>
            </p:cNvSpPr>
            <p:nvPr/>
          </p:nvSpPr>
          <p:spPr bwMode="auto">
            <a:xfrm>
              <a:off x="2620" y="1638"/>
              <a:ext cx="1108" cy="146"/>
            </a:xfrm>
            <a:custGeom>
              <a:avLst/>
              <a:gdLst>
                <a:gd name="T0" fmla="*/ 0 w 1108"/>
                <a:gd name="T1" fmla="*/ 145 h 146"/>
                <a:gd name="T2" fmla="*/ 1107 w 1108"/>
                <a:gd name="T3" fmla="*/ 145 h 146"/>
                <a:gd name="T4" fmla="*/ 1107 w 1108"/>
                <a:gd name="T5" fmla="*/ 93 h 146"/>
                <a:gd name="T6" fmla="*/ 603 w 1108"/>
                <a:gd name="T7" fmla="*/ 0 h 146"/>
                <a:gd name="T8" fmla="*/ 522 w 1108"/>
                <a:gd name="T9" fmla="*/ 0 h 146"/>
                <a:gd name="T10" fmla="*/ 0 w 1108"/>
                <a:gd name="T11" fmla="*/ 85 h 146"/>
                <a:gd name="T12" fmla="*/ 0 w 1108"/>
                <a:gd name="T13" fmla="*/ 145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8"/>
                <a:gd name="T22" fmla="*/ 0 h 146"/>
                <a:gd name="T23" fmla="*/ 1108 w 1108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8" h="146">
                  <a:moveTo>
                    <a:pt x="0" y="145"/>
                  </a:moveTo>
                  <a:lnTo>
                    <a:pt x="1107" y="145"/>
                  </a:lnTo>
                  <a:lnTo>
                    <a:pt x="1107" y="93"/>
                  </a:lnTo>
                  <a:lnTo>
                    <a:pt x="603" y="0"/>
                  </a:lnTo>
                  <a:lnTo>
                    <a:pt x="522" y="0"/>
                  </a:lnTo>
                  <a:lnTo>
                    <a:pt x="0" y="85"/>
                  </a:lnTo>
                  <a:lnTo>
                    <a:pt x="0" y="145"/>
                  </a:lnTo>
                </a:path>
              </a:pathLst>
            </a:custGeom>
            <a:solidFill>
              <a:srgbClr val="3365FB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954" name="Oval 7"/>
            <p:cNvSpPr>
              <a:spLocks noChangeArrowheads="1"/>
            </p:cNvSpPr>
            <p:nvPr/>
          </p:nvSpPr>
          <p:spPr bwMode="auto">
            <a:xfrm>
              <a:off x="3139" y="1682"/>
              <a:ext cx="70" cy="6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955" name="Freeform 8"/>
            <p:cNvSpPr>
              <a:spLocks/>
            </p:cNvSpPr>
            <p:nvPr/>
          </p:nvSpPr>
          <p:spPr bwMode="auto">
            <a:xfrm>
              <a:off x="2900" y="1765"/>
              <a:ext cx="546" cy="918"/>
            </a:xfrm>
            <a:custGeom>
              <a:avLst/>
              <a:gdLst>
                <a:gd name="T0" fmla="*/ 273 w 546"/>
                <a:gd name="T1" fmla="*/ 0 h 918"/>
                <a:gd name="T2" fmla="*/ 353 w 546"/>
                <a:gd name="T3" fmla="*/ 415 h 918"/>
                <a:gd name="T4" fmla="*/ 353 w 546"/>
                <a:gd name="T5" fmla="*/ 772 h 918"/>
                <a:gd name="T6" fmla="*/ 408 w 546"/>
                <a:gd name="T7" fmla="*/ 772 h 918"/>
                <a:gd name="T8" fmla="*/ 545 w 546"/>
                <a:gd name="T9" fmla="*/ 832 h 918"/>
                <a:gd name="T10" fmla="*/ 545 w 546"/>
                <a:gd name="T11" fmla="*/ 917 h 918"/>
                <a:gd name="T12" fmla="*/ 0 w 546"/>
                <a:gd name="T13" fmla="*/ 917 h 918"/>
                <a:gd name="T14" fmla="*/ 0 w 546"/>
                <a:gd name="T15" fmla="*/ 840 h 918"/>
                <a:gd name="T16" fmla="*/ 108 w 546"/>
                <a:gd name="T17" fmla="*/ 780 h 918"/>
                <a:gd name="T18" fmla="*/ 172 w 546"/>
                <a:gd name="T19" fmla="*/ 780 h 918"/>
                <a:gd name="T20" fmla="*/ 172 w 546"/>
                <a:gd name="T21" fmla="*/ 415 h 918"/>
                <a:gd name="T22" fmla="*/ 273 w 546"/>
                <a:gd name="T23" fmla="*/ 0 h 9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6"/>
                <a:gd name="T37" fmla="*/ 0 h 918"/>
                <a:gd name="T38" fmla="*/ 546 w 546"/>
                <a:gd name="T39" fmla="*/ 918 h 9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6" h="918">
                  <a:moveTo>
                    <a:pt x="273" y="0"/>
                  </a:moveTo>
                  <a:lnTo>
                    <a:pt x="353" y="415"/>
                  </a:lnTo>
                  <a:lnTo>
                    <a:pt x="353" y="772"/>
                  </a:lnTo>
                  <a:lnTo>
                    <a:pt x="408" y="772"/>
                  </a:lnTo>
                  <a:lnTo>
                    <a:pt x="545" y="832"/>
                  </a:lnTo>
                  <a:lnTo>
                    <a:pt x="545" y="917"/>
                  </a:lnTo>
                  <a:lnTo>
                    <a:pt x="0" y="917"/>
                  </a:lnTo>
                  <a:lnTo>
                    <a:pt x="0" y="840"/>
                  </a:lnTo>
                  <a:lnTo>
                    <a:pt x="108" y="780"/>
                  </a:lnTo>
                  <a:lnTo>
                    <a:pt x="172" y="780"/>
                  </a:lnTo>
                  <a:lnTo>
                    <a:pt x="172" y="415"/>
                  </a:lnTo>
                  <a:lnTo>
                    <a:pt x="273" y="0"/>
                  </a:lnTo>
                </a:path>
              </a:pathLst>
            </a:custGeom>
            <a:solidFill>
              <a:srgbClr val="3365FB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39956" name="Group 9"/>
            <p:cNvGrpSpPr>
              <a:grpSpLocks/>
            </p:cNvGrpSpPr>
            <p:nvPr/>
          </p:nvGrpSpPr>
          <p:grpSpPr bwMode="auto">
            <a:xfrm>
              <a:off x="2385" y="1779"/>
              <a:ext cx="540" cy="637"/>
              <a:chOff x="2385" y="1779"/>
              <a:chExt cx="540" cy="637"/>
            </a:xfrm>
          </p:grpSpPr>
          <p:sp>
            <p:nvSpPr>
              <p:cNvPr id="39962" name="Line 10"/>
              <p:cNvSpPr>
                <a:spLocks noChangeShapeType="1"/>
              </p:cNvSpPr>
              <p:nvPr/>
            </p:nvSpPr>
            <p:spPr bwMode="auto">
              <a:xfrm>
                <a:off x="2665" y="1779"/>
                <a:ext cx="243" cy="486"/>
              </a:xfrm>
              <a:prstGeom prst="line">
                <a:avLst/>
              </a:prstGeom>
              <a:noFill/>
              <a:ln w="127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3" name="Line 11"/>
              <p:cNvSpPr>
                <a:spLocks noChangeShapeType="1"/>
              </p:cNvSpPr>
              <p:nvPr/>
            </p:nvSpPr>
            <p:spPr bwMode="auto">
              <a:xfrm>
                <a:off x="2661" y="1779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4" name="Line 12"/>
              <p:cNvSpPr>
                <a:spLocks noChangeShapeType="1"/>
              </p:cNvSpPr>
              <p:nvPr/>
            </p:nvSpPr>
            <p:spPr bwMode="auto">
              <a:xfrm flipH="1">
                <a:off x="2402" y="1779"/>
                <a:ext cx="263" cy="479"/>
              </a:xfrm>
              <a:prstGeom prst="line">
                <a:avLst/>
              </a:prstGeom>
              <a:noFill/>
              <a:ln w="127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5" name="Freeform 13"/>
              <p:cNvSpPr>
                <a:spLocks/>
              </p:cNvSpPr>
              <p:nvPr/>
            </p:nvSpPr>
            <p:spPr bwMode="auto">
              <a:xfrm>
                <a:off x="2385" y="2261"/>
                <a:ext cx="540" cy="155"/>
              </a:xfrm>
              <a:custGeom>
                <a:avLst/>
                <a:gdLst>
                  <a:gd name="T0" fmla="*/ 3 w 540"/>
                  <a:gd name="T1" fmla="*/ 0 h 155"/>
                  <a:gd name="T2" fmla="*/ 0 w 540"/>
                  <a:gd name="T3" fmla="*/ 16 h 155"/>
                  <a:gd name="T4" fmla="*/ 3 w 540"/>
                  <a:gd name="T5" fmla="*/ 36 h 155"/>
                  <a:gd name="T6" fmla="*/ 11 w 540"/>
                  <a:gd name="T7" fmla="*/ 57 h 155"/>
                  <a:gd name="T8" fmla="*/ 25 w 540"/>
                  <a:gd name="T9" fmla="*/ 77 h 155"/>
                  <a:gd name="T10" fmla="*/ 48 w 540"/>
                  <a:gd name="T11" fmla="*/ 96 h 155"/>
                  <a:gd name="T12" fmla="*/ 76 w 540"/>
                  <a:gd name="T13" fmla="*/ 114 h 155"/>
                  <a:gd name="T14" fmla="*/ 105 w 540"/>
                  <a:gd name="T15" fmla="*/ 125 h 155"/>
                  <a:gd name="T16" fmla="*/ 129 w 540"/>
                  <a:gd name="T17" fmla="*/ 133 h 155"/>
                  <a:gd name="T18" fmla="*/ 155 w 540"/>
                  <a:gd name="T19" fmla="*/ 141 h 155"/>
                  <a:gd name="T20" fmla="*/ 181 w 540"/>
                  <a:gd name="T21" fmla="*/ 146 h 155"/>
                  <a:gd name="T22" fmla="*/ 206 w 540"/>
                  <a:gd name="T23" fmla="*/ 149 h 155"/>
                  <a:gd name="T24" fmla="*/ 231 w 540"/>
                  <a:gd name="T25" fmla="*/ 152 h 155"/>
                  <a:gd name="T26" fmla="*/ 262 w 540"/>
                  <a:gd name="T27" fmla="*/ 154 h 155"/>
                  <a:gd name="T28" fmla="*/ 291 w 540"/>
                  <a:gd name="T29" fmla="*/ 152 h 155"/>
                  <a:gd name="T30" fmla="*/ 319 w 540"/>
                  <a:gd name="T31" fmla="*/ 152 h 155"/>
                  <a:gd name="T32" fmla="*/ 352 w 540"/>
                  <a:gd name="T33" fmla="*/ 148 h 155"/>
                  <a:gd name="T34" fmla="*/ 377 w 540"/>
                  <a:gd name="T35" fmla="*/ 143 h 155"/>
                  <a:gd name="T36" fmla="*/ 403 w 540"/>
                  <a:gd name="T37" fmla="*/ 137 h 155"/>
                  <a:gd name="T38" fmla="*/ 429 w 540"/>
                  <a:gd name="T39" fmla="*/ 129 h 155"/>
                  <a:gd name="T40" fmla="*/ 446 w 540"/>
                  <a:gd name="T41" fmla="*/ 122 h 155"/>
                  <a:gd name="T42" fmla="*/ 466 w 540"/>
                  <a:gd name="T43" fmla="*/ 112 h 155"/>
                  <a:gd name="T44" fmla="*/ 480 w 540"/>
                  <a:gd name="T45" fmla="*/ 104 h 155"/>
                  <a:gd name="T46" fmla="*/ 496 w 540"/>
                  <a:gd name="T47" fmla="*/ 92 h 155"/>
                  <a:gd name="T48" fmla="*/ 511 w 540"/>
                  <a:gd name="T49" fmla="*/ 82 h 155"/>
                  <a:gd name="T50" fmla="*/ 520 w 540"/>
                  <a:gd name="T51" fmla="*/ 70 h 155"/>
                  <a:gd name="T52" fmla="*/ 530 w 540"/>
                  <a:gd name="T53" fmla="*/ 56 h 155"/>
                  <a:gd name="T54" fmla="*/ 536 w 540"/>
                  <a:gd name="T55" fmla="*/ 41 h 155"/>
                  <a:gd name="T56" fmla="*/ 539 w 540"/>
                  <a:gd name="T57" fmla="*/ 22 h 155"/>
                  <a:gd name="T58" fmla="*/ 537 w 540"/>
                  <a:gd name="T59" fmla="*/ 1 h 155"/>
                  <a:gd name="T60" fmla="*/ 3 w 540"/>
                  <a:gd name="T61" fmla="*/ 0 h 1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0"/>
                  <a:gd name="T94" fmla="*/ 0 h 155"/>
                  <a:gd name="T95" fmla="*/ 540 w 540"/>
                  <a:gd name="T96" fmla="*/ 155 h 1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0" h="155">
                    <a:moveTo>
                      <a:pt x="3" y="0"/>
                    </a:moveTo>
                    <a:lnTo>
                      <a:pt x="0" y="16"/>
                    </a:lnTo>
                    <a:lnTo>
                      <a:pt x="3" y="36"/>
                    </a:lnTo>
                    <a:lnTo>
                      <a:pt x="11" y="57"/>
                    </a:lnTo>
                    <a:lnTo>
                      <a:pt x="25" y="77"/>
                    </a:lnTo>
                    <a:lnTo>
                      <a:pt x="48" y="96"/>
                    </a:lnTo>
                    <a:lnTo>
                      <a:pt x="76" y="114"/>
                    </a:lnTo>
                    <a:lnTo>
                      <a:pt x="105" y="125"/>
                    </a:lnTo>
                    <a:lnTo>
                      <a:pt x="129" y="133"/>
                    </a:lnTo>
                    <a:lnTo>
                      <a:pt x="155" y="141"/>
                    </a:lnTo>
                    <a:lnTo>
                      <a:pt x="181" y="146"/>
                    </a:lnTo>
                    <a:lnTo>
                      <a:pt x="206" y="149"/>
                    </a:lnTo>
                    <a:lnTo>
                      <a:pt x="231" y="152"/>
                    </a:lnTo>
                    <a:lnTo>
                      <a:pt x="262" y="154"/>
                    </a:lnTo>
                    <a:lnTo>
                      <a:pt x="291" y="152"/>
                    </a:lnTo>
                    <a:lnTo>
                      <a:pt x="319" y="152"/>
                    </a:lnTo>
                    <a:lnTo>
                      <a:pt x="352" y="148"/>
                    </a:lnTo>
                    <a:lnTo>
                      <a:pt x="377" y="143"/>
                    </a:lnTo>
                    <a:lnTo>
                      <a:pt x="403" y="137"/>
                    </a:lnTo>
                    <a:lnTo>
                      <a:pt x="429" y="129"/>
                    </a:lnTo>
                    <a:lnTo>
                      <a:pt x="446" y="122"/>
                    </a:lnTo>
                    <a:lnTo>
                      <a:pt x="466" y="112"/>
                    </a:lnTo>
                    <a:lnTo>
                      <a:pt x="480" y="104"/>
                    </a:lnTo>
                    <a:lnTo>
                      <a:pt x="496" y="92"/>
                    </a:lnTo>
                    <a:lnTo>
                      <a:pt x="511" y="82"/>
                    </a:lnTo>
                    <a:lnTo>
                      <a:pt x="520" y="70"/>
                    </a:lnTo>
                    <a:lnTo>
                      <a:pt x="530" y="56"/>
                    </a:lnTo>
                    <a:lnTo>
                      <a:pt x="536" y="41"/>
                    </a:lnTo>
                    <a:lnTo>
                      <a:pt x="539" y="22"/>
                    </a:lnTo>
                    <a:lnTo>
                      <a:pt x="537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9957" name="Group 14"/>
            <p:cNvGrpSpPr>
              <a:grpSpLocks/>
            </p:cNvGrpSpPr>
            <p:nvPr/>
          </p:nvGrpSpPr>
          <p:grpSpPr bwMode="auto">
            <a:xfrm>
              <a:off x="3370" y="1779"/>
              <a:ext cx="579" cy="637"/>
              <a:chOff x="3370" y="1779"/>
              <a:chExt cx="579" cy="637"/>
            </a:xfrm>
          </p:grpSpPr>
          <p:sp>
            <p:nvSpPr>
              <p:cNvPr id="39958" name="Freeform 15"/>
              <p:cNvSpPr>
                <a:spLocks/>
              </p:cNvSpPr>
              <p:nvPr/>
            </p:nvSpPr>
            <p:spPr bwMode="auto">
              <a:xfrm>
                <a:off x="3370" y="2261"/>
                <a:ext cx="579" cy="155"/>
              </a:xfrm>
              <a:custGeom>
                <a:avLst/>
                <a:gdLst>
                  <a:gd name="T0" fmla="*/ 3 w 579"/>
                  <a:gd name="T1" fmla="*/ 0 h 155"/>
                  <a:gd name="T2" fmla="*/ 0 w 579"/>
                  <a:gd name="T3" fmla="*/ 16 h 155"/>
                  <a:gd name="T4" fmla="*/ 3 w 579"/>
                  <a:gd name="T5" fmla="*/ 36 h 155"/>
                  <a:gd name="T6" fmla="*/ 11 w 579"/>
                  <a:gd name="T7" fmla="*/ 57 h 155"/>
                  <a:gd name="T8" fmla="*/ 26 w 579"/>
                  <a:gd name="T9" fmla="*/ 77 h 155"/>
                  <a:gd name="T10" fmla="*/ 52 w 579"/>
                  <a:gd name="T11" fmla="*/ 96 h 155"/>
                  <a:gd name="T12" fmla="*/ 82 w 579"/>
                  <a:gd name="T13" fmla="*/ 114 h 155"/>
                  <a:gd name="T14" fmla="*/ 112 w 579"/>
                  <a:gd name="T15" fmla="*/ 125 h 155"/>
                  <a:gd name="T16" fmla="*/ 138 w 579"/>
                  <a:gd name="T17" fmla="*/ 133 h 155"/>
                  <a:gd name="T18" fmla="*/ 166 w 579"/>
                  <a:gd name="T19" fmla="*/ 141 h 155"/>
                  <a:gd name="T20" fmla="*/ 194 w 579"/>
                  <a:gd name="T21" fmla="*/ 146 h 155"/>
                  <a:gd name="T22" fmla="*/ 221 w 579"/>
                  <a:gd name="T23" fmla="*/ 149 h 155"/>
                  <a:gd name="T24" fmla="*/ 247 w 579"/>
                  <a:gd name="T25" fmla="*/ 152 h 155"/>
                  <a:gd name="T26" fmla="*/ 280 w 579"/>
                  <a:gd name="T27" fmla="*/ 154 h 155"/>
                  <a:gd name="T28" fmla="*/ 312 w 579"/>
                  <a:gd name="T29" fmla="*/ 152 h 155"/>
                  <a:gd name="T30" fmla="*/ 342 w 579"/>
                  <a:gd name="T31" fmla="*/ 152 h 155"/>
                  <a:gd name="T32" fmla="*/ 378 w 579"/>
                  <a:gd name="T33" fmla="*/ 148 h 155"/>
                  <a:gd name="T34" fmla="*/ 404 w 579"/>
                  <a:gd name="T35" fmla="*/ 143 h 155"/>
                  <a:gd name="T36" fmla="*/ 433 w 579"/>
                  <a:gd name="T37" fmla="*/ 137 h 155"/>
                  <a:gd name="T38" fmla="*/ 460 w 579"/>
                  <a:gd name="T39" fmla="*/ 129 h 155"/>
                  <a:gd name="T40" fmla="*/ 478 w 579"/>
                  <a:gd name="T41" fmla="*/ 122 h 155"/>
                  <a:gd name="T42" fmla="*/ 499 w 579"/>
                  <a:gd name="T43" fmla="*/ 112 h 155"/>
                  <a:gd name="T44" fmla="*/ 514 w 579"/>
                  <a:gd name="T45" fmla="*/ 104 h 155"/>
                  <a:gd name="T46" fmla="*/ 532 w 579"/>
                  <a:gd name="T47" fmla="*/ 92 h 155"/>
                  <a:gd name="T48" fmla="*/ 548 w 579"/>
                  <a:gd name="T49" fmla="*/ 82 h 155"/>
                  <a:gd name="T50" fmla="*/ 558 w 579"/>
                  <a:gd name="T51" fmla="*/ 70 h 155"/>
                  <a:gd name="T52" fmla="*/ 568 w 579"/>
                  <a:gd name="T53" fmla="*/ 56 h 155"/>
                  <a:gd name="T54" fmla="*/ 575 w 579"/>
                  <a:gd name="T55" fmla="*/ 41 h 155"/>
                  <a:gd name="T56" fmla="*/ 578 w 579"/>
                  <a:gd name="T57" fmla="*/ 22 h 155"/>
                  <a:gd name="T58" fmla="*/ 576 w 579"/>
                  <a:gd name="T59" fmla="*/ 1 h 155"/>
                  <a:gd name="T60" fmla="*/ 3 w 579"/>
                  <a:gd name="T61" fmla="*/ 0 h 1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79"/>
                  <a:gd name="T94" fmla="*/ 0 h 155"/>
                  <a:gd name="T95" fmla="*/ 579 w 579"/>
                  <a:gd name="T96" fmla="*/ 155 h 1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79" h="155">
                    <a:moveTo>
                      <a:pt x="3" y="0"/>
                    </a:moveTo>
                    <a:lnTo>
                      <a:pt x="0" y="16"/>
                    </a:lnTo>
                    <a:lnTo>
                      <a:pt x="3" y="36"/>
                    </a:lnTo>
                    <a:lnTo>
                      <a:pt x="11" y="57"/>
                    </a:lnTo>
                    <a:lnTo>
                      <a:pt x="26" y="77"/>
                    </a:lnTo>
                    <a:lnTo>
                      <a:pt x="52" y="96"/>
                    </a:lnTo>
                    <a:lnTo>
                      <a:pt x="82" y="114"/>
                    </a:lnTo>
                    <a:lnTo>
                      <a:pt x="112" y="125"/>
                    </a:lnTo>
                    <a:lnTo>
                      <a:pt x="138" y="133"/>
                    </a:lnTo>
                    <a:lnTo>
                      <a:pt x="166" y="141"/>
                    </a:lnTo>
                    <a:lnTo>
                      <a:pt x="194" y="146"/>
                    </a:lnTo>
                    <a:lnTo>
                      <a:pt x="221" y="149"/>
                    </a:lnTo>
                    <a:lnTo>
                      <a:pt x="247" y="152"/>
                    </a:lnTo>
                    <a:lnTo>
                      <a:pt x="280" y="154"/>
                    </a:lnTo>
                    <a:lnTo>
                      <a:pt x="312" y="152"/>
                    </a:lnTo>
                    <a:lnTo>
                      <a:pt x="342" y="152"/>
                    </a:lnTo>
                    <a:lnTo>
                      <a:pt x="378" y="148"/>
                    </a:lnTo>
                    <a:lnTo>
                      <a:pt x="404" y="143"/>
                    </a:lnTo>
                    <a:lnTo>
                      <a:pt x="433" y="137"/>
                    </a:lnTo>
                    <a:lnTo>
                      <a:pt x="460" y="129"/>
                    </a:lnTo>
                    <a:lnTo>
                      <a:pt x="478" y="122"/>
                    </a:lnTo>
                    <a:lnTo>
                      <a:pt x="499" y="112"/>
                    </a:lnTo>
                    <a:lnTo>
                      <a:pt x="514" y="104"/>
                    </a:lnTo>
                    <a:lnTo>
                      <a:pt x="532" y="92"/>
                    </a:lnTo>
                    <a:lnTo>
                      <a:pt x="548" y="82"/>
                    </a:lnTo>
                    <a:lnTo>
                      <a:pt x="558" y="70"/>
                    </a:lnTo>
                    <a:lnTo>
                      <a:pt x="568" y="56"/>
                    </a:lnTo>
                    <a:lnTo>
                      <a:pt x="575" y="41"/>
                    </a:lnTo>
                    <a:lnTo>
                      <a:pt x="578" y="22"/>
                    </a:lnTo>
                    <a:lnTo>
                      <a:pt x="576" y="1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tx2"/>
              </a:solidFill>
              <a:ln w="12700" cap="rnd">
                <a:solidFill>
                  <a:srgbClr val="8CF4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959" name="Line 16"/>
              <p:cNvSpPr>
                <a:spLocks noChangeShapeType="1"/>
              </p:cNvSpPr>
              <p:nvPr/>
            </p:nvSpPr>
            <p:spPr bwMode="auto">
              <a:xfrm>
                <a:off x="3672" y="1779"/>
                <a:ext cx="259" cy="486"/>
              </a:xfrm>
              <a:prstGeom prst="line">
                <a:avLst/>
              </a:prstGeom>
              <a:noFill/>
              <a:ln w="12700">
                <a:solidFill>
                  <a:srgbClr val="8CF4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0" name="Line 17"/>
              <p:cNvSpPr>
                <a:spLocks noChangeShapeType="1"/>
              </p:cNvSpPr>
              <p:nvPr/>
            </p:nvSpPr>
            <p:spPr bwMode="auto">
              <a:xfrm>
                <a:off x="3668" y="1779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8CF4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1" name="Line 18"/>
              <p:cNvSpPr>
                <a:spLocks noChangeShapeType="1"/>
              </p:cNvSpPr>
              <p:nvPr/>
            </p:nvSpPr>
            <p:spPr bwMode="auto">
              <a:xfrm flipH="1">
                <a:off x="3390" y="1779"/>
                <a:ext cx="282" cy="479"/>
              </a:xfrm>
              <a:prstGeom prst="line">
                <a:avLst/>
              </a:prstGeom>
              <a:noFill/>
              <a:ln w="12700">
                <a:solidFill>
                  <a:srgbClr val="8CF4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741988" y="3111500"/>
            <a:ext cx="2193925" cy="162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AU" sz="3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Down's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tr-TR" sz="3600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AU" sz="3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in ?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609725" y="3082925"/>
            <a:ext cx="10683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AU" sz="32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CVS</a:t>
            </a:r>
          </a:p>
        </p:txBody>
      </p:sp>
      <p:grpSp>
        <p:nvGrpSpPr>
          <p:cNvPr id="39944" name="Group 21"/>
          <p:cNvGrpSpPr>
            <a:grpSpLocks/>
          </p:cNvGrpSpPr>
          <p:nvPr/>
        </p:nvGrpSpPr>
        <p:grpSpPr bwMode="auto">
          <a:xfrm>
            <a:off x="2368550" y="777875"/>
            <a:ext cx="968375" cy="1087438"/>
            <a:chOff x="1678" y="490"/>
            <a:chExt cx="687" cy="685"/>
          </a:xfrm>
        </p:grpSpPr>
        <p:sp>
          <p:nvSpPr>
            <p:cNvPr id="39947" name="Rectangle 22"/>
            <p:cNvSpPr>
              <a:spLocks noChangeArrowheads="1"/>
            </p:cNvSpPr>
            <p:nvPr/>
          </p:nvSpPr>
          <p:spPr bwMode="auto">
            <a:xfrm>
              <a:off x="1678" y="490"/>
              <a:ext cx="687" cy="6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948" name="Rectangle 23"/>
            <p:cNvSpPr>
              <a:spLocks noChangeArrowheads="1"/>
            </p:cNvSpPr>
            <p:nvPr/>
          </p:nvSpPr>
          <p:spPr bwMode="auto">
            <a:xfrm>
              <a:off x="1699" y="507"/>
              <a:ext cx="645" cy="649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949" name="Rectangle 24"/>
            <p:cNvSpPr>
              <a:spLocks noChangeArrowheads="1"/>
            </p:cNvSpPr>
            <p:nvPr/>
          </p:nvSpPr>
          <p:spPr bwMode="auto">
            <a:xfrm>
              <a:off x="1849" y="625"/>
              <a:ext cx="339" cy="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9950" name="Group 25"/>
            <p:cNvGrpSpPr>
              <a:grpSpLocks/>
            </p:cNvGrpSpPr>
            <p:nvPr/>
          </p:nvGrpSpPr>
          <p:grpSpPr bwMode="auto">
            <a:xfrm>
              <a:off x="1940" y="675"/>
              <a:ext cx="161" cy="323"/>
              <a:chOff x="1940" y="675"/>
              <a:chExt cx="161" cy="323"/>
            </a:xfrm>
          </p:grpSpPr>
          <p:sp>
            <p:nvSpPr>
              <p:cNvPr id="39951" name="Oval 26"/>
              <p:cNvSpPr>
                <a:spLocks noChangeArrowheads="1"/>
              </p:cNvSpPr>
              <p:nvPr/>
            </p:nvSpPr>
            <p:spPr bwMode="auto">
              <a:xfrm>
                <a:off x="1969" y="675"/>
                <a:ext cx="96" cy="11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52" name="Freeform 27"/>
              <p:cNvSpPr>
                <a:spLocks/>
              </p:cNvSpPr>
              <p:nvPr/>
            </p:nvSpPr>
            <p:spPr bwMode="auto">
              <a:xfrm>
                <a:off x="1940" y="810"/>
                <a:ext cx="161" cy="188"/>
              </a:xfrm>
              <a:custGeom>
                <a:avLst/>
                <a:gdLst>
                  <a:gd name="T0" fmla="*/ 0 w 161"/>
                  <a:gd name="T1" fmla="*/ 0 h 188"/>
                  <a:gd name="T2" fmla="*/ 127 w 161"/>
                  <a:gd name="T3" fmla="*/ 0 h 188"/>
                  <a:gd name="T4" fmla="*/ 127 w 161"/>
                  <a:gd name="T5" fmla="*/ 158 h 188"/>
                  <a:gd name="T6" fmla="*/ 127 w 161"/>
                  <a:gd name="T7" fmla="*/ 164 h 188"/>
                  <a:gd name="T8" fmla="*/ 128 w 161"/>
                  <a:gd name="T9" fmla="*/ 167 h 188"/>
                  <a:gd name="T10" fmla="*/ 131 w 161"/>
                  <a:gd name="T11" fmla="*/ 170 h 188"/>
                  <a:gd name="T12" fmla="*/ 134 w 161"/>
                  <a:gd name="T13" fmla="*/ 172 h 188"/>
                  <a:gd name="T14" fmla="*/ 137 w 161"/>
                  <a:gd name="T15" fmla="*/ 175 h 188"/>
                  <a:gd name="T16" fmla="*/ 142 w 161"/>
                  <a:gd name="T17" fmla="*/ 177 h 188"/>
                  <a:gd name="T18" fmla="*/ 160 w 161"/>
                  <a:gd name="T19" fmla="*/ 177 h 188"/>
                  <a:gd name="T20" fmla="*/ 160 w 161"/>
                  <a:gd name="T21" fmla="*/ 187 h 188"/>
                  <a:gd name="T22" fmla="*/ 3 w 161"/>
                  <a:gd name="T23" fmla="*/ 187 h 188"/>
                  <a:gd name="T24" fmla="*/ 3 w 161"/>
                  <a:gd name="T25" fmla="*/ 175 h 188"/>
                  <a:gd name="T26" fmla="*/ 18 w 161"/>
                  <a:gd name="T27" fmla="*/ 176 h 188"/>
                  <a:gd name="T28" fmla="*/ 25 w 161"/>
                  <a:gd name="T29" fmla="*/ 174 h 188"/>
                  <a:gd name="T30" fmla="*/ 29 w 161"/>
                  <a:gd name="T31" fmla="*/ 170 h 188"/>
                  <a:gd name="T32" fmla="*/ 32 w 161"/>
                  <a:gd name="T33" fmla="*/ 168 h 188"/>
                  <a:gd name="T34" fmla="*/ 34 w 161"/>
                  <a:gd name="T35" fmla="*/ 164 h 188"/>
                  <a:gd name="T36" fmla="*/ 35 w 161"/>
                  <a:gd name="T37" fmla="*/ 158 h 188"/>
                  <a:gd name="T38" fmla="*/ 35 w 161"/>
                  <a:gd name="T39" fmla="*/ 24 h 188"/>
                  <a:gd name="T40" fmla="*/ 31 w 161"/>
                  <a:gd name="T41" fmla="*/ 17 h 188"/>
                  <a:gd name="T42" fmla="*/ 29 w 161"/>
                  <a:gd name="T43" fmla="*/ 15 h 188"/>
                  <a:gd name="T44" fmla="*/ 26 w 161"/>
                  <a:gd name="T45" fmla="*/ 13 h 188"/>
                  <a:gd name="T46" fmla="*/ 23 w 161"/>
                  <a:gd name="T47" fmla="*/ 12 h 188"/>
                  <a:gd name="T48" fmla="*/ 21 w 161"/>
                  <a:gd name="T49" fmla="*/ 11 h 188"/>
                  <a:gd name="T50" fmla="*/ 17 w 161"/>
                  <a:gd name="T51" fmla="*/ 10 h 188"/>
                  <a:gd name="T52" fmla="*/ 0 w 161"/>
                  <a:gd name="T53" fmla="*/ 10 h 188"/>
                  <a:gd name="T54" fmla="*/ 0 w 161"/>
                  <a:gd name="T55" fmla="*/ 0 h 1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1"/>
                  <a:gd name="T85" fmla="*/ 0 h 188"/>
                  <a:gd name="T86" fmla="*/ 161 w 161"/>
                  <a:gd name="T87" fmla="*/ 188 h 18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1" h="188">
                    <a:moveTo>
                      <a:pt x="0" y="0"/>
                    </a:moveTo>
                    <a:lnTo>
                      <a:pt x="127" y="0"/>
                    </a:lnTo>
                    <a:lnTo>
                      <a:pt x="127" y="158"/>
                    </a:lnTo>
                    <a:lnTo>
                      <a:pt x="127" y="164"/>
                    </a:lnTo>
                    <a:lnTo>
                      <a:pt x="128" y="167"/>
                    </a:lnTo>
                    <a:lnTo>
                      <a:pt x="131" y="170"/>
                    </a:lnTo>
                    <a:lnTo>
                      <a:pt x="134" y="172"/>
                    </a:lnTo>
                    <a:lnTo>
                      <a:pt x="137" y="175"/>
                    </a:lnTo>
                    <a:lnTo>
                      <a:pt x="142" y="177"/>
                    </a:lnTo>
                    <a:lnTo>
                      <a:pt x="160" y="177"/>
                    </a:lnTo>
                    <a:lnTo>
                      <a:pt x="160" y="187"/>
                    </a:lnTo>
                    <a:lnTo>
                      <a:pt x="3" y="187"/>
                    </a:lnTo>
                    <a:lnTo>
                      <a:pt x="3" y="175"/>
                    </a:lnTo>
                    <a:lnTo>
                      <a:pt x="18" y="176"/>
                    </a:lnTo>
                    <a:lnTo>
                      <a:pt x="25" y="174"/>
                    </a:lnTo>
                    <a:lnTo>
                      <a:pt x="29" y="170"/>
                    </a:lnTo>
                    <a:lnTo>
                      <a:pt x="32" y="168"/>
                    </a:lnTo>
                    <a:lnTo>
                      <a:pt x="34" y="164"/>
                    </a:lnTo>
                    <a:lnTo>
                      <a:pt x="35" y="158"/>
                    </a:lnTo>
                    <a:lnTo>
                      <a:pt x="35" y="24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6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3532188" y="773113"/>
            <a:ext cx="42513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AU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Counselling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2097088" y="4030663"/>
            <a:ext cx="1952625" cy="782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Miscarriage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in </a:t>
            </a:r>
            <a:r>
              <a:rPr lang="tr-TR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AU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371725" y="2446338"/>
            <a:ext cx="4862513" cy="37417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71203" name="Oval 3"/>
          <p:cNvSpPr>
            <a:spLocks noChangeArrowheads="1"/>
          </p:cNvSpPr>
          <p:nvPr/>
        </p:nvSpPr>
        <p:spPr bwMode="auto">
          <a:xfrm>
            <a:off x="5008563" y="2392363"/>
            <a:ext cx="2243137" cy="1552575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71204" name="Rectangle 4"/>
          <p:cNvSpPr>
            <a:spLocks noChangeArrowheads="1"/>
          </p:cNvSpPr>
          <p:nvPr/>
        </p:nvSpPr>
        <p:spPr bwMode="auto">
          <a:xfrm>
            <a:off x="1149350" y="493713"/>
            <a:ext cx="7569200" cy="698500"/>
          </a:xfrm>
          <a:prstGeom prst="rect">
            <a:avLst/>
          </a:prstGeom>
          <a:solidFill>
            <a:schemeClr val="bg2"/>
          </a:solidFill>
          <a:ln w="38100">
            <a:solidFill>
              <a:srgbClr val="0000A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Maternal serum biochemistry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12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150" y="744538"/>
            <a:ext cx="4383088" cy="5788025"/>
            <a:chOff x="131" y="469"/>
            <a:chExt cx="3106" cy="3646"/>
          </a:xfrm>
        </p:grpSpPr>
        <p:cxnSp>
          <p:nvCxnSpPr>
            <p:cNvPr id="57367" name="AutoShape 3"/>
            <p:cNvCxnSpPr>
              <a:cxnSpLocks noChangeShapeType="1"/>
              <a:stCxn id="57369" idx="2"/>
              <a:endCxn id="57368" idx="0"/>
            </p:cNvCxnSpPr>
            <p:nvPr/>
          </p:nvCxnSpPr>
          <p:spPr bwMode="auto">
            <a:xfrm rot="16200000" flipH="1">
              <a:off x="-88" y="2679"/>
              <a:ext cx="2037" cy="2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57368" name="Text Box 4"/>
            <p:cNvSpPr txBox="1">
              <a:spLocks noChangeArrowheads="1"/>
            </p:cNvSpPr>
            <p:nvPr/>
          </p:nvSpPr>
          <p:spPr bwMode="auto">
            <a:xfrm>
              <a:off x="292" y="3708"/>
              <a:ext cx="1298" cy="407"/>
            </a:xfrm>
            <a:prstGeom prst="rect">
              <a:avLst/>
            </a:prstGeom>
            <a:solidFill>
              <a:srgbClr val="FFCDC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chemeClr val="bg2"/>
                  </a:solidFill>
                </a:rPr>
                <a:t>Chorionic villous sampling</a:t>
              </a:r>
            </a:p>
          </p:txBody>
        </p:sp>
        <p:sp>
          <p:nvSpPr>
            <p:cNvPr id="57369" name="Text Box 5"/>
            <p:cNvSpPr txBox="1">
              <a:spLocks noChangeArrowheads="1"/>
            </p:cNvSpPr>
            <p:nvPr/>
          </p:nvSpPr>
          <p:spPr bwMode="auto">
            <a:xfrm>
              <a:off x="131" y="1128"/>
              <a:ext cx="1577" cy="543"/>
            </a:xfrm>
            <a:prstGeom prst="rect">
              <a:avLst/>
            </a:prstGeom>
            <a:solidFill>
              <a:srgbClr val="FFCDC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chemeClr val="bg2"/>
                  </a:solidFill>
                </a:rPr>
                <a:t>High-risk (</a:t>
              </a:r>
              <a:r>
                <a:rPr lang="en-GB" sz="1800" u="sng" dirty="0">
                  <a:solidFill>
                    <a:schemeClr val="bg2"/>
                  </a:solidFill>
                </a:rPr>
                <a:t>&gt;</a:t>
              </a:r>
              <a:r>
                <a:rPr lang="en-GB" sz="1800" dirty="0">
                  <a:solidFill>
                    <a:schemeClr val="bg2"/>
                  </a:solidFill>
                </a:rPr>
                <a:t> 1 in </a:t>
              </a:r>
              <a:r>
                <a:rPr lang="tr-TR" sz="1800" dirty="0">
                  <a:solidFill>
                    <a:schemeClr val="bg2"/>
                  </a:solidFill>
                </a:rPr>
                <a:t>10</a:t>
              </a:r>
              <a:r>
                <a:rPr lang="en-GB" sz="1800" dirty="0">
                  <a:solidFill>
                    <a:schemeClr val="bg2"/>
                  </a:solidFill>
                </a:rPr>
                <a:t>0)</a:t>
              </a:r>
            </a:p>
            <a:p>
              <a:r>
                <a:rPr lang="en-GB" sz="1600" dirty="0" smtClean="0">
                  <a:solidFill>
                    <a:schemeClr val="bg2"/>
                  </a:solidFill>
                </a:rPr>
                <a:t>1.</a:t>
              </a:r>
              <a:r>
                <a:rPr lang="tr-TR" sz="1600" dirty="0" smtClean="0">
                  <a:solidFill>
                    <a:schemeClr val="bg2"/>
                  </a:solidFill>
                </a:rPr>
                <a:t>9</a:t>
              </a:r>
              <a:r>
                <a:rPr lang="en-GB" sz="1600" dirty="0" smtClean="0">
                  <a:solidFill>
                    <a:schemeClr val="bg2"/>
                  </a:solidFill>
                </a:rPr>
                <a:t>% </a:t>
              </a:r>
              <a:r>
                <a:rPr lang="en-GB" sz="1600" dirty="0">
                  <a:solidFill>
                    <a:schemeClr val="bg2"/>
                  </a:solidFill>
                </a:rPr>
                <a:t>of the population</a:t>
              </a:r>
            </a:p>
            <a:p>
              <a:r>
                <a:rPr lang="en-GB" sz="1600" dirty="0" smtClean="0">
                  <a:solidFill>
                    <a:srgbClr val="FF0000"/>
                  </a:solidFill>
                </a:rPr>
                <a:t>8</a:t>
              </a:r>
              <a:r>
                <a:rPr lang="tr-TR" sz="1600" dirty="0" smtClean="0">
                  <a:solidFill>
                    <a:srgbClr val="FF0000"/>
                  </a:solidFill>
                </a:rPr>
                <a:t>1.5</a:t>
              </a:r>
              <a:r>
                <a:rPr lang="en-GB" sz="1600" dirty="0" smtClean="0">
                  <a:solidFill>
                    <a:srgbClr val="FF0000"/>
                  </a:solidFill>
                </a:rPr>
                <a:t>%</a:t>
              </a:r>
              <a:r>
                <a:rPr lang="en-GB" sz="1600" dirty="0" smtClean="0">
                  <a:solidFill>
                    <a:schemeClr val="bg2"/>
                  </a:solidFill>
                </a:rPr>
                <a:t> </a:t>
              </a:r>
              <a:r>
                <a:rPr lang="en-GB" sz="1600" dirty="0">
                  <a:solidFill>
                    <a:schemeClr val="bg2"/>
                  </a:solidFill>
                </a:rPr>
                <a:t>of </a:t>
              </a:r>
              <a:r>
                <a:rPr lang="en-GB" sz="1600" dirty="0" err="1">
                  <a:solidFill>
                    <a:schemeClr val="bg2"/>
                  </a:solidFill>
                </a:rPr>
                <a:t>Trisomy</a:t>
              </a:r>
              <a:r>
                <a:rPr lang="en-GB" sz="1600" dirty="0">
                  <a:solidFill>
                    <a:schemeClr val="bg2"/>
                  </a:solidFill>
                </a:rPr>
                <a:t> 21</a:t>
              </a:r>
            </a:p>
          </p:txBody>
        </p:sp>
        <p:cxnSp>
          <p:nvCxnSpPr>
            <p:cNvPr id="57370" name="AutoShape 6"/>
            <p:cNvCxnSpPr>
              <a:cxnSpLocks noChangeShapeType="1"/>
              <a:stCxn id="57349" idx="2"/>
              <a:endCxn id="57369" idx="0"/>
            </p:cNvCxnSpPr>
            <p:nvPr/>
          </p:nvCxnSpPr>
          <p:spPr bwMode="auto">
            <a:xfrm rot="5400000">
              <a:off x="1749" y="-360"/>
              <a:ext cx="659" cy="2317"/>
            </a:xfrm>
            <a:prstGeom prst="straightConnector1">
              <a:avLst/>
            </a:prstGeom>
            <a:noFill/>
            <a:ln w="57150">
              <a:solidFill>
                <a:srgbClr val="0E06B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65650" y="744538"/>
            <a:ext cx="4524375" cy="5827712"/>
            <a:chOff x="3236" y="469"/>
            <a:chExt cx="3206" cy="3671"/>
          </a:xfrm>
        </p:grpSpPr>
        <p:sp>
          <p:nvSpPr>
            <p:cNvPr id="57363" name="Text Box 8"/>
            <p:cNvSpPr txBox="1">
              <a:spLocks noChangeArrowheads="1"/>
            </p:cNvSpPr>
            <p:nvPr/>
          </p:nvSpPr>
          <p:spPr bwMode="auto">
            <a:xfrm>
              <a:off x="4811" y="3733"/>
              <a:ext cx="1557" cy="40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E06B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chemeClr val="bg1"/>
                  </a:solidFill>
                </a:rPr>
                <a:t>Ultrasound scan </a:t>
              </a:r>
            </a:p>
            <a:p>
              <a:r>
                <a:rPr lang="en-GB" sz="1800">
                  <a:solidFill>
                    <a:schemeClr val="bg1"/>
                  </a:solidFill>
                </a:rPr>
                <a:t>at 22 wks</a:t>
              </a:r>
            </a:p>
          </p:txBody>
        </p:sp>
        <p:cxnSp>
          <p:nvCxnSpPr>
            <p:cNvPr id="57364" name="AutoShape 9"/>
            <p:cNvCxnSpPr>
              <a:cxnSpLocks noChangeShapeType="1"/>
              <a:stCxn id="57365" idx="2"/>
              <a:endCxn id="57363" idx="0"/>
            </p:cNvCxnSpPr>
            <p:nvPr/>
          </p:nvCxnSpPr>
          <p:spPr bwMode="auto">
            <a:xfrm rot="5400000">
              <a:off x="4576" y="2719"/>
              <a:ext cx="2028" cy="1"/>
            </a:xfrm>
            <a:prstGeom prst="straightConnector1">
              <a:avLst/>
            </a:prstGeom>
            <a:noFill/>
            <a:ln w="38100">
              <a:solidFill>
                <a:srgbClr val="0E06B0"/>
              </a:solidFill>
              <a:round/>
              <a:headEnd/>
              <a:tailEnd type="triangle" w="med" len="med"/>
            </a:ln>
          </p:spPr>
        </p:cxnSp>
        <p:sp>
          <p:nvSpPr>
            <p:cNvPr id="57365" name="Text Box 10"/>
            <p:cNvSpPr txBox="1">
              <a:spLocks noChangeArrowheads="1"/>
            </p:cNvSpPr>
            <p:nvPr/>
          </p:nvSpPr>
          <p:spPr bwMode="auto">
            <a:xfrm>
              <a:off x="4737" y="1142"/>
              <a:ext cx="1705" cy="563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E06B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Low-risk (&lt;1 in 1000)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8</a:t>
              </a:r>
              <a:r>
                <a:rPr lang="tr-TR" sz="1600" dirty="0" smtClean="0">
                  <a:solidFill>
                    <a:schemeClr val="bg1"/>
                  </a:solidFill>
                </a:rPr>
                <a:t>2</a:t>
              </a:r>
              <a:r>
                <a:rPr lang="en-GB" sz="1600" dirty="0" smtClean="0">
                  <a:solidFill>
                    <a:schemeClr val="bg1"/>
                  </a:solidFill>
                </a:rPr>
                <a:t>% </a:t>
              </a:r>
              <a:r>
                <a:rPr lang="en-GB" sz="1600" dirty="0">
                  <a:solidFill>
                    <a:schemeClr val="bg1"/>
                  </a:solidFill>
                </a:rPr>
                <a:t>of the population</a:t>
              </a:r>
            </a:p>
            <a:p>
              <a:r>
                <a:rPr lang="tr-TR" sz="1600" dirty="0" smtClean="0">
                  <a:solidFill>
                    <a:srgbClr val="FF0000"/>
                  </a:solidFill>
                </a:rPr>
                <a:t>3.1</a:t>
              </a:r>
              <a:r>
                <a:rPr lang="en-GB" sz="1600" dirty="0" smtClean="0">
                  <a:solidFill>
                    <a:srgbClr val="FF0000"/>
                  </a:solidFill>
                </a:rPr>
                <a:t>%</a:t>
              </a:r>
              <a:r>
                <a:rPr lang="en-GB" sz="1600" dirty="0" smtClean="0">
                  <a:solidFill>
                    <a:schemeClr val="bg1"/>
                  </a:solidFill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</a:rPr>
                <a:t>of </a:t>
              </a:r>
              <a:r>
                <a:rPr lang="en-GB" sz="1600" dirty="0" err="1">
                  <a:solidFill>
                    <a:schemeClr val="bg1"/>
                  </a:solidFill>
                </a:rPr>
                <a:t>Trisomy</a:t>
              </a:r>
              <a:r>
                <a:rPr lang="en-GB" sz="1600" dirty="0">
                  <a:solidFill>
                    <a:schemeClr val="bg1"/>
                  </a:solidFill>
                </a:rPr>
                <a:t> 21</a:t>
              </a:r>
            </a:p>
          </p:txBody>
        </p:sp>
        <p:cxnSp>
          <p:nvCxnSpPr>
            <p:cNvPr id="57366" name="AutoShape 11"/>
            <p:cNvCxnSpPr>
              <a:cxnSpLocks noChangeShapeType="1"/>
              <a:stCxn id="57349" idx="2"/>
              <a:endCxn id="57365" idx="0"/>
            </p:cNvCxnSpPr>
            <p:nvPr/>
          </p:nvCxnSpPr>
          <p:spPr bwMode="auto">
            <a:xfrm rot="16200000" flipH="1">
              <a:off x="4076" y="-371"/>
              <a:ext cx="673" cy="2354"/>
            </a:xfrm>
            <a:prstGeom prst="straightConnector1">
              <a:avLst/>
            </a:prstGeom>
            <a:noFill/>
            <a:ln w="57150">
              <a:solidFill>
                <a:srgbClr val="0E06B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27150" y="746087"/>
            <a:ext cx="6559550" cy="5180050"/>
            <a:chOff x="941" y="469"/>
            <a:chExt cx="4648" cy="3343"/>
          </a:xfrm>
        </p:grpSpPr>
        <p:cxnSp>
          <p:nvCxnSpPr>
            <p:cNvPr id="57353" name="AutoShape 13"/>
            <p:cNvCxnSpPr>
              <a:cxnSpLocks noChangeShapeType="1"/>
              <a:stCxn id="57349" idx="2"/>
              <a:endCxn id="57355" idx="0"/>
            </p:cNvCxnSpPr>
            <p:nvPr/>
          </p:nvCxnSpPr>
          <p:spPr bwMode="auto">
            <a:xfrm rot="5400000">
              <a:off x="3007" y="631"/>
              <a:ext cx="392" cy="67"/>
            </a:xfrm>
            <a:prstGeom prst="straightConnector1">
              <a:avLst/>
            </a:prstGeom>
            <a:noFill/>
            <a:ln w="57150">
              <a:solidFill>
                <a:srgbClr val="0E06B0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41" y="860"/>
              <a:ext cx="4648" cy="2952"/>
              <a:chOff x="941" y="860"/>
              <a:chExt cx="4648" cy="2952"/>
            </a:xfrm>
          </p:grpSpPr>
          <p:sp>
            <p:nvSpPr>
              <p:cNvPr id="57355" name="Text Box 15"/>
              <p:cNvSpPr txBox="1">
                <a:spLocks noChangeArrowheads="1"/>
              </p:cNvSpPr>
              <p:nvPr/>
            </p:nvSpPr>
            <p:spPr bwMode="auto">
              <a:xfrm>
                <a:off x="2075" y="860"/>
                <a:ext cx="2189" cy="556"/>
              </a:xfrm>
              <a:prstGeom prst="rect">
                <a:avLst/>
              </a:prstGeom>
              <a:noFill/>
              <a:ln w="381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dirty="0">
                    <a:solidFill>
                      <a:srgbClr val="5694F8"/>
                    </a:solidFill>
                  </a:rPr>
                  <a:t>Intermediate-risk (</a:t>
                </a:r>
                <a:r>
                  <a:rPr lang="en-GB" sz="1800" dirty="0" smtClean="0">
                    <a:solidFill>
                      <a:srgbClr val="5694F8"/>
                    </a:solidFill>
                  </a:rPr>
                  <a:t>1/</a:t>
                </a:r>
                <a:r>
                  <a:rPr lang="tr-TR" sz="1800" dirty="0" smtClean="0">
                    <a:solidFill>
                      <a:srgbClr val="5694F8"/>
                    </a:solidFill>
                  </a:rPr>
                  <a:t>100</a:t>
                </a:r>
                <a:r>
                  <a:rPr lang="en-GB" sz="1800" dirty="0" smtClean="0">
                    <a:solidFill>
                      <a:srgbClr val="5694F8"/>
                    </a:solidFill>
                  </a:rPr>
                  <a:t>–1000</a:t>
                </a:r>
                <a:r>
                  <a:rPr lang="en-GB" sz="1800" dirty="0">
                    <a:solidFill>
                      <a:srgbClr val="5694F8"/>
                    </a:solidFill>
                  </a:rPr>
                  <a:t>)</a:t>
                </a:r>
              </a:p>
              <a:p>
                <a:r>
                  <a:rPr lang="en-GB" sz="1600" dirty="0" smtClean="0">
                    <a:solidFill>
                      <a:srgbClr val="5694F8"/>
                    </a:solidFill>
                  </a:rPr>
                  <a:t>1</a:t>
                </a:r>
                <a:r>
                  <a:rPr lang="tr-TR" sz="1600" dirty="0" smtClean="0">
                    <a:solidFill>
                      <a:srgbClr val="5694F8"/>
                    </a:solidFill>
                  </a:rPr>
                  <a:t>6.1</a:t>
                </a:r>
                <a:r>
                  <a:rPr lang="en-GB" sz="1600" dirty="0" smtClean="0">
                    <a:solidFill>
                      <a:srgbClr val="5694F8"/>
                    </a:solidFill>
                  </a:rPr>
                  <a:t>% </a:t>
                </a:r>
                <a:r>
                  <a:rPr lang="en-GB" sz="1600" dirty="0">
                    <a:solidFill>
                      <a:srgbClr val="5694F8"/>
                    </a:solidFill>
                  </a:rPr>
                  <a:t>of the population</a:t>
                </a:r>
              </a:p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1</a:t>
                </a:r>
                <a:r>
                  <a:rPr lang="tr-TR" sz="1600" dirty="0" smtClean="0">
                    <a:solidFill>
                      <a:srgbClr val="FF0000"/>
                    </a:solidFill>
                  </a:rPr>
                  <a:t>5.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GB" sz="1600" dirty="0">
                    <a:solidFill>
                      <a:srgbClr val="FF0000"/>
                    </a:solidFill>
                  </a:rPr>
                  <a:t>%</a:t>
                </a:r>
                <a:r>
                  <a:rPr lang="en-GB" sz="1600" dirty="0">
                    <a:solidFill>
                      <a:srgbClr val="5694F8"/>
                    </a:solidFill>
                  </a:rPr>
                  <a:t> of </a:t>
                </a:r>
                <a:r>
                  <a:rPr lang="en-GB" sz="1600" dirty="0" err="1">
                    <a:solidFill>
                      <a:srgbClr val="5694F8"/>
                    </a:solidFill>
                  </a:rPr>
                  <a:t>Trisomy</a:t>
                </a:r>
                <a:r>
                  <a:rPr lang="en-GB" sz="1600" dirty="0">
                    <a:solidFill>
                      <a:srgbClr val="5694F8"/>
                    </a:solidFill>
                  </a:rPr>
                  <a:t> 21</a:t>
                </a:r>
              </a:p>
            </p:txBody>
          </p:sp>
          <p:cxnSp>
            <p:nvCxnSpPr>
              <p:cNvPr id="57356" name="AutoShape 16"/>
              <p:cNvCxnSpPr>
                <a:cxnSpLocks noChangeShapeType="1"/>
                <a:stCxn id="57362" idx="2"/>
                <a:endCxn id="57360" idx="0"/>
              </p:cNvCxnSpPr>
              <p:nvPr/>
            </p:nvCxnSpPr>
            <p:spPr bwMode="auto">
              <a:xfrm rot="5400000">
                <a:off x="2745" y="2242"/>
                <a:ext cx="81" cy="905"/>
              </a:xfrm>
              <a:prstGeom prst="straightConnector1">
                <a:avLst/>
              </a:prstGeom>
              <a:noFill/>
              <a:ln w="38100">
                <a:solidFill>
                  <a:srgbClr val="0E06B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357" name="AutoShape 17"/>
              <p:cNvCxnSpPr>
                <a:cxnSpLocks noChangeShapeType="1"/>
                <a:stCxn id="57362" idx="2"/>
                <a:endCxn id="57361" idx="0"/>
              </p:cNvCxnSpPr>
              <p:nvPr/>
            </p:nvCxnSpPr>
            <p:spPr bwMode="auto">
              <a:xfrm rot="16200000" flipH="1">
                <a:off x="3654" y="2238"/>
                <a:ext cx="81" cy="913"/>
              </a:xfrm>
              <a:prstGeom prst="straightConnector1">
                <a:avLst/>
              </a:prstGeom>
              <a:noFill/>
              <a:ln w="38100">
                <a:solidFill>
                  <a:srgbClr val="0E06B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358" name="AutoShape 18"/>
              <p:cNvCxnSpPr>
                <a:cxnSpLocks noChangeShapeType="1"/>
                <a:stCxn id="57361" idx="2"/>
                <a:endCxn id="57363" idx="0"/>
              </p:cNvCxnSpPr>
              <p:nvPr/>
            </p:nvCxnSpPr>
            <p:spPr bwMode="auto">
              <a:xfrm rot="16200000" flipH="1">
                <a:off x="4540" y="2763"/>
                <a:ext cx="660" cy="1438"/>
              </a:xfrm>
              <a:prstGeom prst="straightConnector1">
                <a:avLst/>
              </a:prstGeom>
              <a:noFill/>
              <a:ln w="38100">
                <a:solidFill>
                  <a:srgbClr val="0E06B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359" name="AutoShape 19"/>
              <p:cNvCxnSpPr>
                <a:cxnSpLocks noChangeShapeType="1"/>
                <a:stCxn id="57360" idx="2"/>
                <a:endCxn id="57368" idx="0"/>
              </p:cNvCxnSpPr>
              <p:nvPr/>
            </p:nvCxnSpPr>
            <p:spPr bwMode="auto">
              <a:xfrm rot="5400000">
                <a:off x="1320" y="2773"/>
                <a:ext cx="634" cy="13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7360" name="Text Box 20"/>
              <p:cNvSpPr txBox="1">
                <a:spLocks noChangeArrowheads="1"/>
              </p:cNvSpPr>
              <p:nvPr/>
            </p:nvSpPr>
            <p:spPr bwMode="auto">
              <a:xfrm>
                <a:off x="1902" y="2735"/>
                <a:ext cx="862" cy="417"/>
              </a:xfrm>
              <a:prstGeom prst="rect">
                <a:avLst/>
              </a:prstGeom>
              <a:solidFill>
                <a:srgbClr val="FFCDCD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>
                    <a:solidFill>
                      <a:schemeClr val="bg2"/>
                    </a:solidFill>
                  </a:rPr>
                  <a:t>Risk</a:t>
                </a:r>
              </a:p>
              <a:p>
                <a:r>
                  <a:rPr lang="en-GB" sz="1800" u="sng">
                    <a:solidFill>
                      <a:schemeClr val="bg2"/>
                    </a:solidFill>
                  </a:rPr>
                  <a:t>&gt;</a:t>
                </a:r>
                <a:r>
                  <a:rPr lang="en-GB" sz="1800">
                    <a:solidFill>
                      <a:schemeClr val="bg2"/>
                    </a:solidFill>
                  </a:rPr>
                  <a:t>1 in 100</a:t>
                </a:r>
              </a:p>
            </p:txBody>
          </p:sp>
          <p:sp>
            <p:nvSpPr>
              <p:cNvPr id="57361" name="Text Box 21"/>
              <p:cNvSpPr txBox="1">
                <a:spLocks noChangeArrowheads="1"/>
              </p:cNvSpPr>
              <p:nvPr/>
            </p:nvSpPr>
            <p:spPr bwMode="auto">
              <a:xfrm>
                <a:off x="3720" y="2735"/>
                <a:ext cx="862" cy="417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>
                    <a:solidFill>
                      <a:schemeClr val="bg1"/>
                    </a:solidFill>
                  </a:rPr>
                  <a:t>Risk</a:t>
                </a:r>
              </a:p>
              <a:p>
                <a:r>
                  <a:rPr lang="en-GB" sz="1800">
                    <a:solidFill>
                      <a:schemeClr val="bg1"/>
                    </a:solidFill>
                  </a:rPr>
                  <a:t>&lt;1 in 100</a:t>
                </a:r>
              </a:p>
            </p:txBody>
          </p:sp>
          <p:sp>
            <p:nvSpPr>
              <p:cNvPr id="57362" name="Text Box 22"/>
              <p:cNvSpPr txBox="1">
                <a:spLocks noChangeArrowheads="1"/>
              </p:cNvSpPr>
              <p:nvPr/>
            </p:nvSpPr>
            <p:spPr bwMode="auto">
              <a:xfrm>
                <a:off x="2326" y="1462"/>
                <a:ext cx="1824" cy="1192"/>
              </a:xfrm>
              <a:prstGeom prst="rect">
                <a:avLst/>
              </a:prstGeom>
              <a:noFill/>
              <a:ln w="38100">
                <a:solidFill>
                  <a:srgbClr val="0E06B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rgbClr val="5694F8"/>
                    </a:solidFill>
                  </a:rPr>
                  <a:t>Assessment of:</a:t>
                </a:r>
              </a:p>
              <a:p>
                <a:r>
                  <a:rPr lang="en-GB" sz="1800" dirty="0">
                    <a:solidFill>
                      <a:schemeClr val="hlink"/>
                    </a:solidFill>
                  </a:rPr>
                  <a:t>NASAL BONE</a:t>
                </a:r>
              </a:p>
              <a:p>
                <a:r>
                  <a:rPr lang="en-GB" sz="1800" dirty="0">
                    <a:solidFill>
                      <a:schemeClr val="accent2"/>
                    </a:solidFill>
                  </a:rPr>
                  <a:t>DUCTUS VENOSUS</a:t>
                </a:r>
              </a:p>
              <a:p>
                <a:r>
                  <a:rPr lang="en-GB" sz="1800" dirty="0">
                    <a:solidFill>
                      <a:srgbClr val="528C68"/>
                    </a:solidFill>
                  </a:rPr>
                  <a:t>TRICUSPID VALVE</a:t>
                </a:r>
              </a:p>
              <a:p>
                <a:r>
                  <a:rPr lang="en-GB" sz="1800" dirty="0">
                    <a:solidFill>
                      <a:srgbClr val="FF0000"/>
                    </a:solidFill>
                  </a:rPr>
                  <a:t> 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FACIAL </a:t>
                </a:r>
                <a:r>
                  <a:rPr lang="en-GB" sz="1800" dirty="0" smtClean="0">
                    <a:solidFill>
                      <a:schemeClr val="accent1"/>
                    </a:solidFill>
                  </a:rPr>
                  <a:t>ANGLE</a:t>
                </a:r>
                <a:endParaRPr lang="tr-TR" sz="1800" dirty="0" smtClean="0">
                  <a:solidFill>
                    <a:schemeClr val="accent1"/>
                  </a:solidFill>
                </a:endParaRPr>
              </a:p>
              <a:p>
                <a:r>
                  <a:rPr lang="tr-TR" sz="1800" dirty="0" smtClean="0">
                    <a:solidFill>
                      <a:schemeClr val="accent1"/>
                    </a:solidFill>
                  </a:rPr>
                  <a:t>MINOR MARKERS</a:t>
                </a:r>
                <a:endParaRPr lang="en-GB" sz="18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7349" name="Text Box 23"/>
          <p:cNvSpPr txBox="1">
            <a:spLocks noChangeArrowheads="1"/>
          </p:cNvSpPr>
          <p:nvPr/>
        </p:nvSpPr>
        <p:spPr bwMode="auto">
          <a:xfrm>
            <a:off x="1190625" y="160338"/>
            <a:ext cx="6751638" cy="584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dirty="0">
                <a:solidFill>
                  <a:srgbClr val="5694F8"/>
                </a:solidFill>
              </a:rPr>
              <a:t>MA &amp; NT </a:t>
            </a:r>
            <a:r>
              <a:rPr lang="de-DE" sz="3200" dirty="0" smtClean="0">
                <a:solidFill>
                  <a:srgbClr val="5694F8"/>
                </a:solidFill>
              </a:rPr>
              <a:t>&amp; </a:t>
            </a:r>
            <a:r>
              <a:rPr lang="el-GR" sz="3200" dirty="0">
                <a:solidFill>
                  <a:srgbClr val="5694F8"/>
                </a:solidFill>
              </a:rPr>
              <a:t>β</a:t>
            </a:r>
            <a:r>
              <a:rPr lang="de-DE" sz="3200" dirty="0">
                <a:solidFill>
                  <a:srgbClr val="5694F8"/>
                </a:solidFill>
              </a:rPr>
              <a:t>-</a:t>
            </a:r>
            <a:r>
              <a:rPr lang="de-DE" sz="3200" dirty="0" err="1">
                <a:solidFill>
                  <a:srgbClr val="5694F8"/>
                </a:solidFill>
              </a:rPr>
              <a:t>hCG</a:t>
            </a:r>
            <a:r>
              <a:rPr lang="de-DE" sz="3200" dirty="0">
                <a:solidFill>
                  <a:srgbClr val="5694F8"/>
                </a:solidFill>
              </a:rPr>
              <a:t> &amp; PAPP-A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470275" y="5246689"/>
            <a:ext cx="1990725" cy="1506538"/>
            <a:chOff x="2459" y="3305"/>
            <a:chExt cx="1411" cy="949"/>
          </a:xfrm>
        </p:grpSpPr>
        <p:sp>
          <p:nvSpPr>
            <p:cNvPr id="57351" name="Text Box 25"/>
            <p:cNvSpPr txBox="1">
              <a:spLocks noChangeArrowheads="1"/>
            </p:cNvSpPr>
            <p:nvPr/>
          </p:nvSpPr>
          <p:spPr bwMode="auto">
            <a:xfrm>
              <a:off x="3240" y="3305"/>
              <a:ext cx="630" cy="948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694F8"/>
                  </a:solidFill>
                </a:rPr>
                <a:t>DR</a:t>
              </a: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bg2"/>
                  </a:solidFill>
                </a:rPr>
                <a:t> </a:t>
              </a:r>
              <a:r>
                <a:rPr lang="en-GB" sz="1800" dirty="0" smtClean="0">
                  <a:solidFill>
                    <a:schemeClr val="hlink"/>
                  </a:solidFill>
                </a:rPr>
                <a:t>9</a:t>
              </a:r>
              <a:r>
                <a:rPr lang="tr-TR" sz="1800" dirty="0" smtClean="0">
                  <a:solidFill>
                    <a:schemeClr val="hlink"/>
                  </a:solidFill>
                </a:rPr>
                <a:t>2.0</a:t>
              </a:r>
              <a:r>
                <a:rPr lang="en-GB" sz="1800" dirty="0" smtClean="0">
                  <a:solidFill>
                    <a:schemeClr val="hlink"/>
                  </a:solidFill>
                </a:rPr>
                <a:t>%</a:t>
              </a:r>
              <a:endParaRPr lang="en-GB" sz="1800" dirty="0">
                <a:solidFill>
                  <a:schemeClr val="hlink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accent2"/>
                  </a:solidFill>
                </a:rPr>
                <a:t> </a:t>
              </a:r>
              <a:r>
                <a:rPr lang="en-GB" sz="1800" dirty="0" smtClean="0">
                  <a:solidFill>
                    <a:schemeClr val="accent2"/>
                  </a:solidFill>
                </a:rPr>
                <a:t>9</a:t>
              </a:r>
              <a:r>
                <a:rPr lang="tr-TR" sz="1800" dirty="0" smtClean="0">
                  <a:solidFill>
                    <a:schemeClr val="accent2"/>
                  </a:solidFill>
                </a:rPr>
                <a:t>4.2</a:t>
              </a:r>
              <a:r>
                <a:rPr lang="en-GB" sz="1800" dirty="0" smtClean="0">
                  <a:solidFill>
                    <a:schemeClr val="accent2"/>
                  </a:solidFill>
                </a:rPr>
                <a:t>%</a:t>
              </a:r>
              <a:endParaRPr lang="en-GB" sz="1800" dirty="0">
                <a:solidFill>
                  <a:schemeClr val="accent2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28C68"/>
                  </a:solidFill>
                </a:rPr>
                <a:t> </a:t>
              </a:r>
              <a:r>
                <a:rPr lang="en-GB" sz="1800" dirty="0" smtClean="0">
                  <a:solidFill>
                    <a:srgbClr val="528C68"/>
                  </a:solidFill>
                </a:rPr>
                <a:t>9</a:t>
              </a:r>
              <a:r>
                <a:rPr lang="tr-TR" sz="1800" dirty="0" smtClean="0">
                  <a:solidFill>
                    <a:srgbClr val="528C68"/>
                  </a:solidFill>
                </a:rPr>
                <a:t>1.7</a:t>
              </a:r>
              <a:r>
                <a:rPr lang="en-GB" sz="1800" dirty="0" smtClean="0">
                  <a:solidFill>
                    <a:srgbClr val="528C68"/>
                  </a:solidFill>
                </a:rPr>
                <a:t>%</a:t>
              </a:r>
              <a:endParaRPr lang="en-GB" sz="1800" dirty="0">
                <a:solidFill>
                  <a:srgbClr val="528C68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accent1"/>
                  </a:solidFill>
                </a:rPr>
                <a:t> 91%</a:t>
              </a: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694F8"/>
                  </a:solidFill>
                </a:rPr>
                <a:t> 95%</a:t>
              </a:r>
            </a:p>
          </p:txBody>
        </p:sp>
        <p:sp>
          <p:nvSpPr>
            <p:cNvPr id="57352" name="Text Box 26"/>
            <p:cNvSpPr txBox="1">
              <a:spLocks noChangeArrowheads="1"/>
            </p:cNvSpPr>
            <p:nvPr/>
          </p:nvSpPr>
          <p:spPr bwMode="auto">
            <a:xfrm>
              <a:off x="2459" y="3306"/>
              <a:ext cx="656" cy="948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694F8"/>
                  </a:solidFill>
                </a:rPr>
                <a:t>FPR</a:t>
              </a: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bg2"/>
                  </a:solidFill>
                </a:rPr>
                <a:t> </a:t>
              </a:r>
              <a:r>
                <a:rPr lang="en-GB" sz="1800" dirty="0" smtClean="0">
                  <a:solidFill>
                    <a:schemeClr val="hlink"/>
                  </a:solidFill>
                </a:rPr>
                <a:t>2.</a:t>
              </a:r>
              <a:r>
                <a:rPr lang="tr-TR" sz="1800" dirty="0" smtClean="0">
                  <a:solidFill>
                    <a:schemeClr val="hlink"/>
                  </a:solidFill>
                </a:rPr>
                <a:t>1</a:t>
              </a:r>
              <a:r>
                <a:rPr lang="en-GB" sz="1800" dirty="0" smtClean="0">
                  <a:solidFill>
                    <a:schemeClr val="hlink"/>
                  </a:solidFill>
                </a:rPr>
                <a:t>%</a:t>
              </a:r>
              <a:endParaRPr lang="en-GB" sz="1800" dirty="0">
                <a:solidFill>
                  <a:schemeClr val="hlink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accent2"/>
                  </a:solidFill>
                </a:rPr>
                <a:t> </a:t>
              </a:r>
              <a:r>
                <a:rPr lang="en-GB" sz="1800" dirty="0" smtClean="0">
                  <a:solidFill>
                    <a:schemeClr val="accent2"/>
                  </a:solidFill>
                </a:rPr>
                <a:t>2.</a:t>
              </a:r>
              <a:r>
                <a:rPr lang="tr-TR" sz="1800" dirty="0" smtClean="0">
                  <a:solidFill>
                    <a:schemeClr val="accent2"/>
                  </a:solidFill>
                </a:rPr>
                <a:t>7</a:t>
              </a:r>
              <a:r>
                <a:rPr lang="en-GB" sz="1800" dirty="0" smtClean="0">
                  <a:solidFill>
                    <a:schemeClr val="accent2"/>
                  </a:solidFill>
                </a:rPr>
                <a:t>%</a:t>
              </a:r>
              <a:endParaRPr lang="en-GB" sz="1800" dirty="0">
                <a:solidFill>
                  <a:schemeClr val="accent2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28C68"/>
                  </a:solidFill>
                </a:rPr>
                <a:t> </a:t>
              </a:r>
              <a:r>
                <a:rPr lang="en-GB" sz="1800" dirty="0" smtClean="0">
                  <a:solidFill>
                    <a:srgbClr val="528C68"/>
                  </a:solidFill>
                </a:rPr>
                <a:t>2.</a:t>
              </a:r>
              <a:r>
                <a:rPr lang="tr-TR" sz="1800" dirty="0" smtClean="0">
                  <a:solidFill>
                    <a:srgbClr val="528C68"/>
                  </a:solidFill>
                </a:rPr>
                <a:t>7</a:t>
              </a:r>
              <a:r>
                <a:rPr lang="en-GB" sz="1800" dirty="0" smtClean="0">
                  <a:solidFill>
                    <a:srgbClr val="528C68"/>
                  </a:solidFill>
                </a:rPr>
                <a:t>%</a:t>
              </a:r>
              <a:endParaRPr lang="en-GB" sz="1800" dirty="0">
                <a:solidFill>
                  <a:srgbClr val="528C68"/>
                </a:solidFill>
              </a:endParaRP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chemeClr val="accent1"/>
                  </a:solidFill>
                </a:rPr>
                <a:t> 3.0%</a:t>
              </a:r>
            </a:p>
            <a:p>
              <a:pPr>
                <a:lnSpc>
                  <a:spcPct val="85000"/>
                </a:lnSpc>
              </a:pPr>
              <a:r>
                <a:rPr lang="en-GB" sz="1800" dirty="0">
                  <a:solidFill>
                    <a:srgbClr val="5694F8"/>
                  </a:solidFill>
                </a:rPr>
                <a:t> 2.5%</a:t>
              </a:r>
            </a:p>
          </p:txBody>
        </p:sp>
      </p:grpSp>
      <p:sp>
        <p:nvSpPr>
          <p:cNvPr id="27" name="26 Metin kutusu"/>
          <p:cNvSpPr txBox="1"/>
          <p:nvPr/>
        </p:nvSpPr>
        <p:spPr>
          <a:xfrm>
            <a:off x="8100392" y="38610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2006</a:t>
            </a:r>
          </a:p>
          <a:p>
            <a:r>
              <a:rPr lang="tr-TR" dirty="0" smtClean="0"/>
              <a:t>2008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29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etin kutusu"/>
          <p:cNvSpPr txBox="1"/>
          <p:nvPr/>
        </p:nvSpPr>
        <p:spPr>
          <a:xfrm>
            <a:off x="743189" y="272842"/>
            <a:ext cx="73308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Ultrasound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Findings</a:t>
            </a:r>
            <a:r>
              <a:rPr lang="tr-TR" sz="3600" b="1" dirty="0" smtClean="0">
                <a:solidFill>
                  <a:srgbClr val="FF0000"/>
                </a:solidFill>
              </a:rPr>
              <a:t>	   </a:t>
            </a:r>
            <a:r>
              <a:rPr lang="tr-TR" sz="2800" strike="sngStrike" dirty="0" err="1" smtClean="0">
                <a:solidFill>
                  <a:srgbClr val="FF0000"/>
                </a:solidFill>
              </a:rPr>
              <a:t>Minor</a:t>
            </a:r>
            <a:r>
              <a:rPr lang="tr-TR" sz="2800" strike="sngStrike" dirty="0" smtClean="0">
                <a:solidFill>
                  <a:srgbClr val="FF0000"/>
                </a:solidFill>
              </a:rPr>
              <a:t> </a:t>
            </a:r>
            <a:r>
              <a:rPr lang="tr-TR" sz="2800" strike="sngStrike" dirty="0" err="1" smtClean="0">
                <a:solidFill>
                  <a:srgbClr val="FF0000"/>
                </a:solidFill>
              </a:rPr>
              <a:t>Markers</a:t>
            </a:r>
            <a:endParaRPr lang="tr-TR" sz="2800" strike="sngStrike" dirty="0">
              <a:solidFill>
                <a:srgbClr val="FF0000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642910" y="2928934"/>
            <a:ext cx="7358114" cy="20928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						</a:t>
            </a:r>
            <a:r>
              <a:rPr lang="en-US" sz="1600" dirty="0" smtClean="0"/>
              <a:t>LR +</a:t>
            </a:r>
            <a:r>
              <a:rPr lang="en-US" sz="1600" dirty="0" err="1" smtClean="0"/>
              <a:t>ve</a:t>
            </a:r>
            <a:r>
              <a:rPr lang="tr-TR" sz="1600" dirty="0" smtClean="0"/>
              <a:t>	</a:t>
            </a:r>
            <a:r>
              <a:rPr lang="en-US" sz="1600" dirty="0" smtClean="0"/>
              <a:t>LR –</a:t>
            </a:r>
            <a:r>
              <a:rPr lang="en-US" sz="1600" dirty="0" err="1" smtClean="0"/>
              <a:t>ve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Choroid</a:t>
            </a:r>
            <a:r>
              <a:rPr lang="tr-TR" dirty="0" smtClean="0"/>
              <a:t> </a:t>
            </a:r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cyst</a:t>
            </a:r>
            <a:r>
              <a:rPr lang="tr-TR" dirty="0" smtClean="0"/>
              <a:t> (&gt;1.5mm)</a:t>
            </a:r>
            <a:r>
              <a:rPr lang="en-US" dirty="0" smtClean="0"/>
              <a:t> </a:t>
            </a:r>
            <a:r>
              <a:rPr lang="tr-TR" dirty="0" smtClean="0"/>
              <a:t>			</a:t>
            </a:r>
            <a:r>
              <a:rPr lang="en-US" dirty="0" smtClean="0"/>
              <a:t>1.49</a:t>
            </a:r>
            <a:r>
              <a:rPr lang="tr-TR" dirty="0" smtClean="0"/>
              <a:t>	</a:t>
            </a:r>
            <a:r>
              <a:rPr lang="en-US" dirty="0" smtClean="0"/>
              <a:t>0.97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Echogenic</a:t>
            </a:r>
            <a:r>
              <a:rPr lang="tr-TR" dirty="0" smtClean="0"/>
              <a:t> </a:t>
            </a:r>
            <a:r>
              <a:rPr lang="tr-TR" dirty="0" err="1" smtClean="0"/>
              <a:t>intracardiac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		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smtClean="0"/>
              <a:t>6.41</a:t>
            </a:r>
            <a:r>
              <a:rPr lang="tr-TR" dirty="0" smtClean="0"/>
              <a:t>	</a:t>
            </a:r>
            <a:r>
              <a:rPr lang="en-US" dirty="0" smtClean="0"/>
              <a:t> 0.92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Hyperechogenic</a:t>
            </a:r>
            <a:r>
              <a:rPr lang="tr-TR" dirty="0" smtClean="0"/>
              <a:t> </a:t>
            </a:r>
            <a:r>
              <a:rPr lang="tr-TR" dirty="0" err="1" smtClean="0"/>
              <a:t>bowel</a:t>
            </a:r>
            <a:r>
              <a:rPr lang="tr-TR" dirty="0" smtClean="0"/>
              <a:t>			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smtClean="0"/>
              <a:t>4.78</a:t>
            </a:r>
            <a:r>
              <a:rPr lang="tr-TR" dirty="0" smtClean="0"/>
              <a:t>	</a:t>
            </a:r>
            <a:r>
              <a:rPr lang="en-US" dirty="0" smtClean="0"/>
              <a:t> 0.91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Hydronephrosis</a:t>
            </a:r>
            <a:r>
              <a:rPr lang="tr-TR" dirty="0" smtClean="0"/>
              <a:t> </a:t>
            </a:r>
            <a:r>
              <a:rPr lang="tr-TR" sz="1800" dirty="0" smtClean="0"/>
              <a:t>(</a:t>
            </a:r>
            <a:r>
              <a:rPr lang="tr-TR" sz="1800" dirty="0" err="1" smtClean="0"/>
              <a:t>antero</a:t>
            </a:r>
            <a:r>
              <a:rPr lang="tr-TR" sz="1800" dirty="0" smtClean="0"/>
              <a:t>-</a:t>
            </a:r>
            <a:r>
              <a:rPr lang="tr-TR" sz="1800" dirty="0" err="1" smtClean="0"/>
              <a:t>posterior</a:t>
            </a:r>
            <a:r>
              <a:rPr lang="tr-TR" sz="1800" dirty="0" smtClean="0"/>
              <a:t> </a:t>
            </a:r>
            <a:r>
              <a:rPr lang="tr-TR" sz="1800" dirty="0" err="1" smtClean="0"/>
              <a:t>diameter</a:t>
            </a:r>
            <a:r>
              <a:rPr lang="tr-TR" sz="1800" dirty="0" smtClean="0"/>
              <a:t> &gt;1.5mm)	</a:t>
            </a:r>
            <a:r>
              <a:rPr lang="en-US" dirty="0" smtClean="0"/>
              <a:t> 3.25</a:t>
            </a:r>
            <a:r>
              <a:rPr lang="tr-TR" dirty="0" smtClean="0"/>
              <a:t>	</a:t>
            </a:r>
            <a:r>
              <a:rPr lang="en-US" dirty="0" smtClean="0"/>
              <a:t> 0.88</a:t>
            </a:r>
            <a:endParaRPr lang="tr-TR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428596" y="1214422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</a:t>
            </a:r>
            <a:r>
              <a:rPr lang="en-US" dirty="0" smtClean="0"/>
              <a:t>o pathological significance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err="1" smtClean="0"/>
              <a:t>ut</a:t>
            </a:r>
            <a:r>
              <a:rPr lang="en-US" dirty="0" smtClean="0"/>
              <a:t> found more</a:t>
            </a:r>
            <a:r>
              <a:rPr lang="tr-TR" dirty="0" smtClean="0"/>
              <a:t> </a:t>
            </a:r>
            <a:r>
              <a:rPr lang="en-US" dirty="0" smtClean="0"/>
              <a:t>commonly in chromosomally abnormal than normal fetuses</a:t>
            </a:r>
            <a:endParaRPr lang="tr-TR" dirty="0" smtClean="0"/>
          </a:p>
          <a:p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raditionally</a:t>
            </a:r>
            <a:r>
              <a:rPr lang="en-US" dirty="0" smtClean="0">
                <a:solidFill>
                  <a:srgbClr val="FFFF00"/>
                </a:solidFill>
              </a:rPr>
              <a:t> considered as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second-trimester markers but they can now be seen in the first trimester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500034" y="5320271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These</a:t>
            </a:r>
            <a:r>
              <a:rPr lang="tr-TR" sz="1600" dirty="0" smtClean="0"/>
              <a:t> </a:t>
            </a:r>
            <a:r>
              <a:rPr lang="tr-TR" sz="1600" dirty="0" err="1" smtClean="0"/>
              <a:t>findings</a:t>
            </a:r>
            <a:r>
              <a:rPr lang="en-US" sz="1600" dirty="0" smtClean="0"/>
              <a:t> are only included in the risk calculation for T21 and not for T13/18</a:t>
            </a:r>
            <a:endParaRPr lang="tr-TR" sz="1600" dirty="0" smtClean="0"/>
          </a:p>
          <a:p>
            <a:r>
              <a:rPr lang="en-US" sz="1600" dirty="0" smtClean="0"/>
              <a:t>although it should be</a:t>
            </a:r>
            <a:r>
              <a:rPr lang="tr-TR" sz="1600" dirty="0" smtClean="0"/>
              <a:t> </a:t>
            </a:r>
            <a:r>
              <a:rPr lang="en-US" sz="1600" dirty="0" smtClean="0"/>
              <a:t>noted that CPCs have a stronger association with T18 rather than T21</a:t>
            </a:r>
            <a:r>
              <a:rPr lang="tr-TR" sz="1600" dirty="0" smtClean="0"/>
              <a:t>.</a:t>
            </a:r>
          </a:p>
          <a:p>
            <a:endParaRPr lang="tr-TR" sz="1600" dirty="0" smtClean="0"/>
          </a:p>
          <a:p>
            <a:r>
              <a:rPr lang="tr-TR" sz="1600" dirty="0" smtClean="0"/>
              <a:t>T</a:t>
            </a:r>
            <a:r>
              <a:rPr lang="en-US" sz="1600" dirty="0" err="1" smtClean="0"/>
              <a:t>herefore</a:t>
            </a:r>
            <a:r>
              <a:rPr lang="en-US" sz="1600" dirty="0" smtClean="0"/>
              <a:t> the finding of</a:t>
            </a:r>
            <a:r>
              <a:rPr lang="tr-TR" sz="1600" dirty="0" smtClean="0"/>
              <a:t> </a:t>
            </a:r>
            <a:r>
              <a:rPr lang="en-US" sz="1600" dirty="0" smtClean="0"/>
              <a:t>CPCs should prompt a thorough examination to exclude any other markers of T18</a:t>
            </a:r>
            <a:endParaRPr lang="tr-T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43950" cy="792163"/>
          </a:xfr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800" i="1">
                <a:solidFill>
                  <a:srgbClr val="000099"/>
                </a:solidFill>
              </a:rPr>
              <a:t>Fetal abnormalities with a low prevalence of chromosomal abnormalities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5616575" cy="5059362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400" i="1">
                <a:solidFill>
                  <a:schemeClr val="bg1"/>
                </a:solidFill>
              </a:rPr>
              <a:t>Gastroschisis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Jejunal atresia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Large bowel obstruction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Unilateral multicystic kidney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Ovarian , duplication, mesenteric cysts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Hemivertebra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Fetal tumours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Cystic adenomatoid malformation of lung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Sequestrated segment of lung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Porencephaly</a:t>
            </a:r>
          </a:p>
          <a:p>
            <a:pPr marL="0" indent="0"/>
            <a:r>
              <a:rPr lang="en-US" sz="2400" i="1">
                <a:solidFill>
                  <a:schemeClr val="bg1"/>
                </a:solidFill>
              </a:rPr>
              <a:t>Schizencephaly</a:t>
            </a:r>
          </a:p>
          <a:p>
            <a:pPr marL="0" indent="0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7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468313" y="333375"/>
            <a:ext cx="8523287" cy="8382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i="1">
                <a:solidFill>
                  <a:srgbClr val="000099"/>
                </a:solidFill>
              </a:rPr>
              <a:t>Fetal abnormalities with a high prevalence of chromosomal abnormalities</a:t>
            </a:r>
          </a:p>
        </p:txBody>
      </p:sp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539750" y="1484313"/>
            <a:ext cx="52038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</a:rPr>
              <a:t>Ventriculomegaly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 err="1">
                <a:solidFill>
                  <a:schemeClr val="bg1"/>
                </a:solidFill>
              </a:rPr>
              <a:t>Holoprosencephaly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Agenesis of corpus callosum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Dandy walker complex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Facial cleft</a:t>
            </a:r>
          </a:p>
          <a:p>
            <a:r>
              <a:rPr lang="en-US" sz="2800" i="1" dirty="0" err="1">
                <a:solidFill>
                  <a:schemeClr val="bg1"/>
                </a:solidFill>
              </a:rPr>
              <a:t>Micrognathia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Diaphragmatic hernia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Cardiac abnormalities</a:t>
            </a:r>
          </a:p>
          <a:p>
            <a:r>
              <a:rPr lang="en-US" sz="2800" i="1" dirty="0" err="1">
                <a:solidFill>
                  <a:schemeClr val="bg1"/>
                </a:solidFill>
              </a:rPr>
              <a:t>Omphalocele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Duodenal atresia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Urinary tract abnormalities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Skeletal abnormalities</a:t>
            </a:r>
          </a:p>
        </p:txBody>
      </p:sp>
    </p:spTree>
    <p:extLst>
      <p:ext uri="{BB962C8B-B14F-4D97-AF65-F5344CB8AC3E}">
        <p14:creationId xmlns:p14="http://schemas.microsoft.com/office/powerpoint/2010/main" val="207105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0" y="549275"/>
            <a:ext cx="7056438" cy="51117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b="1" i="1">
              <a:solidFill>
                <a:srgbClr val="8D00CC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547813" y="620713"/>
            <a:ext cx="527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8D00CC"/>
                </a:solidFill>
              </a:rPr>
              <a:t>Ultrasound-Genetic sonogram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692275" y="1412875"/>
            <a:ext cx="4435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6600CC"/>
                </a:solidFill>
              </a:rPr>
              <a:t>Detection of certain findings  </a:t>
            </a:r>
          </a:p>
          <a:p>
            <a:r>
              <a:rPr lang="en-US" sz="2800" i="1">
                <a:solidFill>
                  <a:srgbClr val="6600CC"/>
                </a:solidFill>
              </a:rPr>
              <a:t>must increase the risk for </a:t>
            </a:r>
          </a:p>
          <a:p>
            <a:r>
              <a:rPr lang="en-US" sz="2800" i="1">
                <a:solidFill>
                  <a:srgbClr val="6600CC"/>
                </a:solidFill>
              </a:rPr>
              <a:t>chromosomal anomalies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971550" y="1412875"/>
            <a:ext cx="649288" cy="719138"/>
          </a:xfrm>
          <a:prstGeom prst="star5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971550" y="3068638"/>
            <a:ext cx="649288" cy="719137"/>
          </a:xfrm>
          <a:prstGeom prst="star5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692275" y="3141663"/>
            <a:ext cx="4287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6600CC"/>
                </a:solidFill>
              </a:rPr>
              <a:t>The absence of such findings</a:t>
            </a:r>
          </a:p>
          <a:p>
            <a:r>
              <a:rPr lang="en-US" sz="2800" i="1">
                <a:solidFill>
                  <a:srgbClr val="6600CC"/>
                </a:solidFill>
              </a:rPr>
              <a:t> must lower the risk</a:t>
            </a:r>
          </a:p>
        </p:txBody>
      </p:sp>
    </p:spTree>
    <p:extLst>
      <p:ext uri="{BB962C8B-B14F-4D97-AF65-F5344CB8AC3E}">
        <p14:creationId xmlns:p14="http://schemas.microsoft.com/office/powerpoint/2010/main" val="52658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42988" y="476250"/>
            <a:ext cx="658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3600" b="1" i="1">
                <a:solidFill>
                  <a:schemeClr val="accent1"/>
                </a:solidFill>
              </a:rPr>
              <a:t>Genetic sonogram-minor markers</a:t>
            </a:r>
            <a:endParaRPr lang="en-US" sz="3600" b="1" i="1">
              <a:solidFill>
                <a:schemeClr val="accent1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7993063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Use of multiple ultrasound markers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sensitivity </a:t>
            </a: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↑, </a:t>
            </a:r>
            <a:r>
              <a:rPr lang="en-US" sz="3200">
                <a:solidFill>
                  <a:schemeClr val="bg1"/>
                </a:solidFill>
              </a:rPr>
              <a:t>false positive rate</a:t>
            </a: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 ↑</a:t>
            </a:r>
          </a:p>
          <a:p>
            <a:pPr algn="ctr"/>
            <a:endParaRPr lang="en-US" sz="32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tr-TR" sz="3600">
                <a:solidFill>
                  <a:schemeClr val="bg1"/>
                </a:solidFill>
                <a:cs typeface="Times New Roman" pitchFamily="18" charset="0"/>
              </a:rPr>
              <a:t>				</a:t>
            </a: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If the presence of a 					single marker is   					considered a positive 				</a:t>
            </a:r>
            <a:r>
              <a:rPr lang="tr-TR" sz="320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screen</a:t>
            </a:r>
            <a:r>
              <a:rPr lang="tr-TR" sz="3200">
                <a:solidFill>
                  <a:schemeClr val="bg1"/>
                </a:solidFill>
                <a:cs typeface="Times New Roman" pitchFamily="18" charset="0"/>
              </a:rPr>
              <a:t>;</a:t>
            </a:r>
            <a:endParaRPr lang="en-US" sz="32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tr-TR" sz="3200">
                <a:solidFill>
                  <a:schemeClr val="bg1"/>
                </a:solidFill>
                <a:cs typeface="Times New Roman" pitchFamily="18" charset="0"/>
              </a:rPr>
              <a:t>				ANXİETY </a:t>
            </a:r>
            <a:r>
              <a:rPr lang="tr-TR" sz="3200">
                <a:solidFill>
                  <a:schemeClr val="bg1"/>
                </a:solidFill>
              </a:rPr>
              <a:t>↑↑↑</a:t>
            </a:r>
            <a:endParaRPr lang="tr-TR" sz="32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tr-TR" sz="3600" i="1">
                <a:solidFill>
                  <a:schemeClr val="bg1"/>
                </a:solidFill>
              </a:rPr>
              <a:t> </a:t>
            </a:r>
            <a:endParaRPr lang="en-US" sz="3600" i="1">
              <a:solidFill>
                <a:schemeClr val="bg1"/>
              </a:solidFill>
            </a:endParaRPr>
          </a:p>
        </p:txBody>
      </p:sp>
      <p:pic>
        <p:nvPicPr>
          <p:cNvPr id="99337" name="Picture 9" descr="fami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24175"/>
            <a:ext cx="3240087" cy="2892425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21 Mart Dünya </a:t>
            </a:r>
            <a:r>
              <a:rPr lang="tr-TR" sz="3600" b="1" dirty="0" err="1" smtClean="0"/>
              <a:t>Down</a:t>
            </a:r>
            <a:r>
              <a:rPr lang="tr-TR" sz="3600" b="1" dirty="0" smtClean="0"/>
              <a:t> sendromu Günü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Down</a:t>
            </a:r>
            <a:r>
              <a:rPr lang="tr-TR" b="1" dirty="0" smtClean="0"/>
              <a:t> Sendromu Derneği 21 Mart’ta sempozyum düzenledi.</a:t>
            </a:r>
          </a:p>
          <a:p>
            <a:endParaRPr lang="tr-TR" b="1" dirty="0" smtClean="0"/>
          </a:p>
          <a:p>
            <a:r>
              <a:rPr lang="tr-TR" b="1" dirty="0" smtClean="0"/>
              <a:t>Medya : Ulaştırma Bakanı  </a:t>
            </a:r>
            <a:r>
              <a:rPr lang="tr-TR" b="1" dirty="0" err="1" smtClean="0"/>
              <a:t>Down</a:t>
            </a:r>
            <a:r>
              <a:rPr lang="tr-TR" b="1" dirty="0" smtClean="0"/>
              <a:t> Sendromuna YAKALANAN çocuklarla kurabiye pişirdi.</a:t>
            </a:r>
          </a:p>
          <a:p>
            <a:endParaRPr lang="tr-TR" b="1" dirty="0" smtClean="0"/>
          </a:p>
          <a:p>
            <a:r>
              <a:rPr lang="tr-TR" b="1" dirty="0" smtClean="0"/>
              <a:t>Galiba herkesin kafası karışık !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701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6480175" cy="457200"/>
          </a:xfr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tr-TR" sz="3600" i="1">
                <a:solidFill>
                  <a:srgbClr val="000066"/>
                </a:solidFill>
              </a:rPr>
              <a:t>Absence of defects</a:t>
            </a:r>
            <a:endParaRPr lang="en-US" sz="3600" i="1">
              <a:solidFill>
                <a:srgbClr val="000066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1196975"/>
            <a:ext cx="4995863" cy="503238"/>
          </a:xfr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sz="2400" i="1">
                <a:solidFill>
                  <a:srgbClr val="000066"/>
                </a:solidFill>
              </a:rPr>
              <a:t>Combined data from two centres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>
            <a:off x="1403350" y="198913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7380288" y="1916113"/>
            <a:ext cx="360362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23850" y="2781300"/>
            <a:ext cx="2592388" cy="9366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r>
              <a:rPr lang="tr-TR" i="1">
                <a:solidFill>
                  <a:srgbClr val="000066"/>
                </a:solidFill>
              </a:rPr>
              <a:t>350  t21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r>
              <a:rPr lang="tr-TR" i="1">
                <a:solidFill>
                  <a:srgbClr val="000066"/>
                </a:solidFill>
              </a:rPr>
              <a:t>No markers (25 %)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5651500" y="2852738"/>
            <a:ext cx="3168650" cy="863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r>
              <a:rPr lang="tr-TR" i="1">
                <a:solidFill>
                  <a:srgbClr val="000066"/>
                </a:solidFill>
              </a:rPr>
              <a:t>9384 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r>
              <a:rPr lang="tr-TR" i="1">
                <a:solidFill>
                  <a:srgbClr val="000066"/>
                </a:solidFill>
              </a:rPr>
              <a:t>No markers (86 %)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2987675" y="4221163"/>
            <a:ext cx="2376488" cy="57626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r>
              <a:rPr lang="tr-TR" i="1">
                <a:solidFill>
                  <a:srgbClr val="000066"/>
                </a:solidFill>
              </a:rPr>
              <a:t>LR 0.30  for  t21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300000"/>
            </a:pP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292725" y="5805488"/>
            <a:ext cx="352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1800">
                <a:solidFill>
                  <a:srgbClr val="FFFF00"/>
                </a:solidFill>
              </a:rPr>
              <a:t>Nyberg DA. J Ultrasound Med 2001</a:t>
            </a:r>
          </a:p>
          <a:p>
            <a:r>
              <a:rPr lang="tr-TR" sz="1800">
                <a:solidFill>
                  <a:srgbClr val="FFFF00"/>
                </a:solidFill>
              </a:rPr>
              <a:t>Bromley B. J Ultrasound Med 2002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0" y="4797425"/>
            <a:ext cx="887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1"/>
                </a:solidFill>
              </a:rPr>
              <a:t>Likelihood Ratio: </a:t>
            </a:r>
            <a:br>
              <a:rPr lang="en-US" i="1">
                <a:solidFill>
                  <a:schemeClr val="accent1"/>
                </a:solidFill>
              </a:rPr>
            </a:br>
            <a:r>
              <a:rPr lang="en-US" i="1">
                <a:solidFill>
                  <a:schemeClr val="accent1"/>
                </a:solidFill>
              </a:rPr>
              <a:t>Incidence of marker in t21 /incidence in chromosomally normal fetuses</a:t>
            </a:r>
          </a:p>
        </p:txBody>
      </p:sp>
    </p:spTree>
    <p:extLst>
      <p:ext uri="{BB962C8B-B14F-4D97-AF65-F5344CB8AC3E}">
        <p14:creationId xmlns:p14="http://schemas.microsoft.com/office/powerpoint/2010/main" val="9251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gradFill rotWithShape="0">
            <a:gsLst>
              <a:gs pos="0">
                <a:srgbClr val="003399">
                  <a:gamma/>
                  <a:shade val="46275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 for second trimester</a:t>
            </a:r>
            <a:b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genetic amniocentesis</a:t>
            </a:r>
            <a:endParaRPr lang="el-GR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4419600" cy="1219200"/>
          </a:xfrm>
          <a:solidFill>
            <a:srgbClr val="003399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trimester maternal serum + Maternal age</a:t>
            </a:r>
            <a:endParaRPr lang="el-G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86400" y="1905000"/>
            <a:ext cx="3276600" cy="831850"/>
          </a:xfrm>
          <a:prstGeom prst="rect">
            <a:avLst/>
          </a:prstGeom>
          <a:solidFill>
            <a:srgbClr val="00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Detection of </a:t>
            </a: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60-65%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fetuses with trisomy 21</a:t>
            </a: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86400" y="2971800"/>
            <a:ext cx="3276600" cy="831850"/>
          </a:xfrm>
          <a:prstGeom prst="rect">
            <a:avLst/>
          </a:prstGeom>
          <a:solidFill>
            <a:srgbClr val="00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Amniocentesis rate 8% (False positive)</a:t>
            </a:r>
            <a:endParaRPr lang="el-GR" b="0">
              <a:solidFill>
                <a:schemeClr val="bg1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4038600"/>
            <a:ext cx="7772400" cy="2024063"/>
          </a:xfrm>
          <a:prstGeom prst="rect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amniocentesis needed to detect one fetus with trisomy 21</a:t>
            </a:r>
            <a:endParaRPr lang="el-GR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Loss of one normal fetus to every three fetuses with trisomy 21</a:t>
            </a: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3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1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364"/>
            <a:ext cx="8136904" cy="568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9427" y="5085184"/>
            <a:ext cx="6673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i="1" u="sng" dirty="0" err="1" smtClean="0">
                <a:solidFill>
                  <a:schemeClr val="tx2"/>
                </a:solidFill>
              </a:rPr>
              <a:t>Systematic</a:t>
            </a:r>
            <a:r>
              <a:rPr lang="tr-TR" sz="1800" b="1" i="1" u="sng" dirty="0" smtClean="0">
                <a:solidFill>
                  <a:schemeClr val="tx2"/>
                </a:solidFill>
              </a:rPr>
              <a:t> 2nd </a:t>
            </a:r>
            <a:r>
              <a:rPr lang="tr-TR" sz="1800" b="1" i="1" u="sng" dirty="0" err="1" smtClean="0">
                <a:solidFill>
                  <a:schemeClr val="tx2"/>
                </a:solidFill>
              </a:rPr>
              <a:t>trimester</a:t>
            </a:r>
            <a:r>
              <a:rPr lang="tr-TR" sz="1800" b="1" i="1" u="sng" dirty="0" smtClean="0">
                <a:solidFill>
                  <a:schemeClr val="tx2"/>
                </a:solidFill>
              </a:rPr>
              <a:t> </a:t>
            </a:r>
            <a:r>
              <a:rPr lang="tr-TR" sz="1800" b="1" i="1" u="sng" dirty="0" err="1" smtClean="0">
                <a:solidFill>
                  <a:schemeClr val="tx2"/>
                </a:solidFill>
              </a:rPr>
              <a:t>scan</a:t>
            </a:r>
            <a:r>
              <a:rPr lang="tr-TR" sz="1800" dirty="0" smtClean="0"/>
              <a:t>		LR-	</a:t>
            </a:r>
            <a:r>
              <a:rPr lang="tr-TR" sz="1800" dirty="0" err="1" smtClean="0"/>
              <a:t>Reduction</a:t>
            </a:r>
            <a:endParaRPr lang="tr-TR" sz="1800" dirty="0" smtClean="0"/>
          </a:p>
          <a:p>
            <a:r>
              <a:rPr lang="tr-TR" sz="1800" dirty="0" smtClean="0"/>
              <a:t>Perinatal </a:t>
            </a:r>
            <a:r>
              <a:rPr lang="tr-TR" sz="1800" dirty="0" err="1" smtClean="0"/>
              <a:t>expert</a:t>
            </a:r>
            <a:r>
              <a:rPr lang="tr-TR" sz="1800" dirty="0" smtClean="0"/>
              <a:t>		</a:t>
            </a:r>
            <a:r>
              <a:rPr lang="tr-TR" sz="1800" dirty="0" err="1" smtClean="0"/>
              <a:t>no</a:t>
            </a:r>
            <a:r>
              <a:rPr lang="tr-TR" sz="1800" dirty="0" smtClean="0"/>
              <a:t> </a:t>
            </a:r>
            <a:r>
              <a:rPr lang="tr-TR" sz="1800" dirty="0" err="1" smtClean="0"/>
              <a:t>markers</a:t>
            </a:r>
            <a:r>
              <a:rPr lang="tr-TR" sz="1800" dirty="0" smtClean="0"/>
              <a:t>	0.13	7.7</a:t>
            </a:r>
          </a:p>
          <a:p>
            <a:r>
              <a:rPr lang="tr-TR" sz="1800" dirty="0" err="1" smtClean="0"/>
              <a:t>Routine</a:t>
            </a:r>
            <a:r>
              <a:rPr lang="tr-TR" sz="1800" dirty="0" smtClean="0"/>
              <a:t>			</a:t>
            </a:r>
            <a:r>
              <a:rPr lang="tr-TR" sz="1800" dirty="0" err="1" smtClean="0"/>
              <a:t>no</a:t>
            </a:r>
            <a:r>
              <a:rPr lang="tr-TR" sz="1800" dirty="0" smtClean="0"/>
              <a:t> </a:t>
            </a:r>
            <a:r>
              <a:rPr lang="tr-TR" sz="1800" dirty="0" err="1" smtClean="0"/>
              <a:t>markers</a:t>
            </a:r>
            <a:r>
              <a:rPr lang="tr-TR" sz="1800" dirty="0" smtClean="0"/>
              <a:t>	0.52	1.9</a:t>
            </a:r>
          </a:p>
          <a:p>
            <a:endParaRPr lang="tr-TR" sz="1800" dirty="0" smtClean="0"/>
          </a:p>
          <a:p>
            <a:pPr algn="ctr"/>
            <a:r>
              <a:rPr lang="tr-TR" sz="1800" b="1" dirty="0" smtClean="0">
                <a:solidFill>
                  <a:schemeClr val="tx2"/>
                </a:solidFill>
              </a:rPr>
              <a:t>*</a:t>
            </a:r>
            <a:r>
              <a:rPr lang="tr-TR" sz="1800" b="1" dirty="0" err="1" smtClean="0">
                <a:solidFill>
                  <a:schemeClr val="tx2"/>
                </a:solidFill>
              </a:rPr>
              <a:t>If</a:t>
            </a:r>
            <a:r>
              <a:rPr lang="tr-TR" sz="1800" b="1" dirty="0" smtClean="0">
                <a:solidFill>
                  <a:schemeClr val="tx2"/>
                </a:solidFill>
              </a:rPr>
              <a:t> </a:t>
            </a:r>
            <a:r>
              <a:rPr lang="tr-TR" sz="1800" b="1" dirty="0" err="1" smtClean="0">
                <a:solidFill>
                  <a:schemeClr val="tx2"/>
                </a:solidFill>
              </a:rPr>
              <a:t>any</a:t>
            </a:r>
            <a:r>
              <a:rPr lang="tr-TR" sz="1800" b="1" dirty="0" smtClean="0">
                <a:solidFill>
                  <a:schemeClr val="tx2"/>
                </a:solidFill>
              </a:rPr>
              <a:t> </a:t>
            </a:r>
            <a:r>
              <a:rPr lang="tr-TR" sz="1800" b="1" dirty="0" err="1" smtClean="0">
                <a:solidFill>
                  <a:schemeClr val="tx2"/>
                </a:solidFill>
              </a:rPr>
              <a:t>markers</a:t>
            </a:r>
            <a:r>
              <a:rPr lang="tr-TR" sz="1800" b="1" dirty="0" smtClean="0">
                <a:solidFill>
                  <a:schemeClr val="tx2"/>
                </a:solidFill>
              </a:rPr>
              <a:t>, </a:t>
            </a:r>
            <a:r>
              <a:rPr lang="tr-TR" sz="1800" b="1" dirty="0" err="1" smtClean="0">
                <a:solidFill>
                  <a:schemeClr val="tx2"/>
                </a:solidFill>
              </a:rPr>
              <a:t>look</a:t>
            </a:r>
            <a:r>
              <a:rPr lang="tr-TR" sz="1800" b="1" dirty="0" smtClean="0">
                <a:solidFill>
                  <a:schemeClr val="tx2"/>
                </a:solidFill>
              </a:rPr>
              <a:t> </a:t>
            </a:r>
            <a:r>
              <a:rPr lang="tr-TR" sz="1800" b="1" dirty="0" err="1" smtClean="0">
                <a:solidFill>
                  <a:schemeClr val="tx2"/>
                </a:solidFill>
              </a:rPr>
              <a:t>for</a:t>
            </a:r>
            <a:r>
              <a:rPr lang="tr-TR" sz="1800" b="1" dirty="0" smtClean="0">
                <a:solidFill>
                  <a:schemeClr val="tx2"/>
                </a:solidFill>
              </a:rPr>
              <a:t> </a:t>
            </a:r>
            <a:r>
              <a:rPr lang="tr-TR" sz="1800" b="1" dirty="0" err="1" smtClean="0">
                <a:solidFill>
                  <a:schemeClr val="tx2"/>
                </a:solidFill>
              </a:rPr>
              <a:t>others</a:t>
            </a:r>
            <a:endParaRPr lang="tr-TR" sz="1800" b="1" dirty="0">
              <a:solidFill>
                <a:schemeClr val="tx2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3" y="1988840"/>
            <a:ext cx="825106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395164" y="404664"/>
            <a:ext cx="8280920" cy="1440160"/>
            <a:chOff x="395164" y="404664"/>
            <a:chExt cx="8280920" cy="144016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64" y="404664"/>
              <a:ext cx="8280920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63849"/>
              <a:ext cx="17526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6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Eğer </a:t>
            </a:r>
            <a:r>
              <a:rPr lang="tr-TR" dirty="0" err="1" smtClean="0"/>
              <a:t>I.trimester</a:t>
            </a:r>
            <a:r>
              <a:rPr lang="tr-TR" dirty="0" smtClean="0"/>
              <a:t> testi ülkede kullanamıyorsa, yeri olabilir, bunda da a </a:t>
            </a:r>
            <a:r>
              <a:rPr lang="tr-TR" dirty="0" err="1" smtClean="0"/>
              <a:t>priori</a:t>
            </a:r>
            <a:r>
              <a:rPr lang="tr-TR" dirty="0" smtClean="0"/>
              <a:t> risk : yaş ve önceki gebelik ve aile öyküsü temel alındıktan sonra </a:t>
            </a:r>
            <a:r>
              <a:rPr lang="tr-TR" dirty="0" err="1" smtClean="0"/>
              <a:t>sonografi</a:t>
            </a:r>
            <a:r>
              <a:rPr lang="tr-TR" dirty="0" smtClean="0"/>
              <a:t> sonucu konsültasyon olarak verilmelidir.</a:t>
            </a:r>
          </a:p>
          <a:p>
            <a:r>
              <a:rPr lang="tr-TR" dirty="0" smtClean="0"/>
              <a:t>Sadece </a:t>
            </a:r>
            <a:r>
              <a:rPr lang="tr-TR" dirty="0" err="1" smtClean="0"/>
              <a:t>sonografi</a:t>
            </a:r>
            <a:r>
              <a:rPr lang="tr-TR" dirty="0" smtClean="0"/>
              <a:t> baz alındıysa düşük bir «</a:t>
            </a:r>
            <a:r>
              <a:rPr lang="tr-TR" dirty="0" err="1" smtClean="0"/>
              <a:t>detection</a:t>
            </a:r>
            <a:r>
              <a:rPr lang="tr-TR" dirty="0" smtClean="0"/>
              <a:t> rate» olacağı bilinmelidir (%3 FPR ile %59 DR)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9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II.trimester</a:t>
            </a:r>
            <a:r>
              <a:rPr lang="tr-TR" dirty="0" smtClean="0"/>
              <a:t> testi ile kombine kullanılması </a:t>
            </a:r>
            <a:r>
              <a:rPr lang="tr-TR" dirty="0" err="1" smtClean="0"/>
              <a:t>DR’ı</a:t>
            </a:r>
            <a:r>
              <a:rPr lang="tr-TR" dirty="0" smtClean="0"/>
              <a:t> arttıracaktır (%77-80) fakat en önemli nokta burada devreye girmektedir.</a:t>
            </a:r>
          </a:p>
          <a:p>
            <a:r>
              <a:rPr lang="tr-TR" dirty="0" err="1" smtClean="0"/>
              <a:t>Soft</a:t>
            </a:r>
            <a:r>
              <a:rPr lang="tr-TR" dirty="0" smtClean="0"/>
              <a:t> marker-Genetik </a:t>
            </a:r>
            <a:r>
              <a:rPr lang="tr-TR" dirty="0" err="1" smtClean="0"/>
              <a:t>sonogram’da</a:t>
            </a:r>
            <a:r>
              <a:rPr lang="tr-TR" dirty="0" smtClean="0"/>
              <a:t> KALİTE KONTROLU – EĞİTİM programları- AUDIT bulunmamaktadır.</a:t>
            </a:r>
          </a:p>
          <a:p>
            <a:r>
              <a:rPr lang="tr-TR" dirty="0" smtClean="0"/>
              <a:t>(Belki </a:t>
            </a:r>
            <a:r>
              <a:rPr lang="tr-TR" dirty="0" err="1" smtClean="0"/>
              <a:t>Perinatoloji</a:t>
            </a:r>
            <a:r>
              <a:rPr lang="tr-TR" dirty="0" smtClean="0"/>
              <a:t> uzmanlık eğitimi –tartışmalı ) !!!!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4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Kalite </a:t>
            </a:r>
            <a:r>
              <a:rPr lang="tr-TR" dirty="0" err="1" smtClean="0"/>
              <a:t>kontrolu</a:t>
            </a:r>
            <a:r>
              <a:rPr lang="tr-TR" dirty="0" smtClean="0"/>
              <a:t> zorlukları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EF ve EB kalitatif</a:t>
            </a:r>
          </a:p>
          <a:p>
            <a:r>
              <a:rPr lang="tr-TR" dirty="0" smtClean="0"/>
              <a:t>NF ölçümü –standardize edilmesi güç</a:t>
            </a:r>
          </a:p>
          <a:p>
            <a:r>
              <a:rPr lang="tr-TR" dirty="0" smtClean="0"/>
              <a:t>FL ve HL ölçümleri </a:t>
            </a:r>
            <a:r>
              <a:rPr lang="tr-TR" dirty="0" err="1" smtClean="0"/>
              <a:t>MoM</a:t>
            </a:r>
            <a:r>
              <a:rPr lang="tr-TR" dirty="0" smtClean="0"/>
              <a:t> ifade edilmeli</a:t>
            </a:r>
          </a:p>
          <a:p>
            <a:r>
              <a:rPr lang="tr-TR" dirty="0" err="1" smtClean="0"/>
              <a:t>Hidronefroz</a:t>
            </a:r>
            <a:r>
              <a:rPr lang="tr-TR" dirty="0" smtClean="0"/>
              <a:t> ve </a:t>
            </a:r>
            <a:r>
              <a:rPr lang="tr-TR" dirty="0" err="1" smtClean="0"/>
              <a:t>ventrikülomegali</a:t>
            </a:r>
            <a:r>
              <a:rPr lang="tr-TR" dirty="0" smtClean="0"/>
              <a:t> kantitatif</a:t>
            </a:r>
          </a:p>
          <a:p>
            <a:r>
              <a:rPr lang="tr-TR" dirty="0" smtClean="0"/>
              <a:t>Nazal kemik (NBL) (</a:t>
            </a:r>
            <a:r>
              <a:rPr lang="tr-TR" dirty="0" err="1" smtClean="0"/>
              <a:t>absent</a:t>
            </a:r>
            <a:r>
              <a:rPr lang="tr-TR" dirty="0" smtClean="0"/>
              <a:t> kantitatif) -ölçüm ise BPD ile oransal ifade gerekir</a:t>
            </a:r>
          </a:p>
          <a:p>
            <a:r>
              <a:rPr lang="tr-TR" dirty="0" smtClean="0"/>
              <a:t>İleriye yönelik </a:t>
            </a:r>
            <a:r>
              <a:rPr lang="tr-TR" dirty="0"/>
              <a:t>umut </a:t>
            </a:r>
            <a:r>
              <a:rPr lang="tr-TR" dirty="0" smtClean="0"/>
              <a:t>vaat eden gelişmeler var, (</a:t>
            </a:r>
            <a:r>
              <a:rPr lang="tr-TR" dirty="0" err="1" smtClean="0"/>
              <a:t>prenazal</a:t>
            </a:r>
            <a:r>
              <a:rPr lang="tr-TR" dirty="0" smtClean="0"/>
              <a:t> kalınlık PNT, </a:t>
            </a:r>
            <a:r>
              <a:rPr lang="tr-TR" dirty="0" err="1" smtClean="0"/>
              <a:t>frontomaksiller</a:t>
            </a:r>
            <a:r>
              <a:rPr lang="tr-TR" dirty="0" smtClean="0"/>
              <a:t> </a:t>
            </a:r>
            <a:r>
              <a:rPr lang="tr-TR" dirty="0" err="1" smtClean="0"/>
              <a:t>fasiyal</a:t>
            </a:r>
            <a:r>
              <a:rPr lang="tr-TR" dirty="0" smtClean="0"/>
              <a:t> açı, </a:t>
            </a:r>
            <a:r>
              <a:rPr lang="tr-TR" dirty="0" err="1" smtClean="0"/>
              <a:t>prefrontal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r>
              <a:rPr lang="tr-TR" dirty="0" smtClean="0"/>
              <a:t> </a:t>
            </a:r>
            <a:r>
              <a:rPr lang="tr-TR" dirty="0" err="1" smtClean="0"/>
              <a:t>ratio</a:t>
            </a:r>
            <a:r>
              <a:rPr lang="tr-TR" dirty="0" smtClean="0"/>
              <a:t>, gibi)</a:t>
            </a:r>
          </a:p>
          <a:p>
            <a:r>
              <a:rPr lang="tr-TR" dirty="0" smtClean="0"/>
              <a:t>Fakat sorun : STANDARDİZASYON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7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dönem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 – </a:t>
            </a:r>
            <a:r>
              <a:rPr lang="tr-TR" dirty="0" err="1" smtClean="0"/>
              <a:t>invasive</a:t>
            </a:r>
            <a:r>
              <a:rPr lang="tr-TR" dirty="0" smtClean="0"/>
              <a:t> prenatal tanı : </a:t>
            </a:r>
            <a:r>
              <a:rPr lang="tr-TR" dirty="0" err="1" smtClean="0"/>
              <a:t>Maternal</a:t>
            </a:r>
            <a:r>
              <a:rPr lang="tr-TR" dirty="0" smtClean="0"/>
              <a:t> kanda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(</a:t>
            </a:r>
            <a:r>
              <a:rPr lang="tr-TR" dirty="0" err="1" smtClean="0"/>
              <a:t>cf</a:t>
            </a:r>
            <a:r>
              <a:rPr lang="tr-TR" dirty="0" smtClean="0"/>
              <a:t>)DNA ile gelecek </a:t>
            </a:r>
          </a:p>
          <a:p>
            <a:r>
              <a:rPr lang="tr-TR" dirty="0" smtClean="0"/>
              <a:t>Ancak , maliyet ile ulaşılabilirlik sorunları aşılıncaya dek en doğru, en etkin, en ölçülebilir, en çok kalitesi denetlenebilir, </a:t>
            </a:r>
            <a:r>
              <a:rPr lang="tr-TR" dirty="0" err="1" smtClean="0"/>
              <a:t>öğrenebilinir</a:t>
            </a:r>
            <a:r>
              <a:rPr lang="tr-TR" dirty="0" smtClean="0"/>
              <a:t> , </a:t>
            </a:r>
            <a:r>
              <a:rPr lang="tr-TR" dirty="0" err="1" smtClean="0"/>
              <a:t>öğretilebilinir</a:t>
            </a:r>
            <a:r>
              <a:rPr lang="tr-TR" dirty="0" smtClean="0"/>
              <a:t> testi kullanmalıyız.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2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b="1" dirty="0" smtClean="0"/>
              <a:t>Teşekkür Ederim.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8135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1990 sonrası sürekli artan ticari hacim</a:t>
            </a:r>
            <a:endParaRPr lang="tr-TR" dirty="0"/>
          </a:p>
        </p:txBody>
      </p:sp>
      <p:pic>
        <p:nvPicPr>
          <p:cNvPr id="4" name="3 İçerik Yer Tutucusu" descr="down-sendromu_wid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81175"/>
            <a:ext cx="2838450" cy="4448175"/>
          </a:xfrm>
        </p:spPr>
      </p:pic>
    </p:spTree>
    <p:extLst>
      <p:ext uri="{BB962C8B-B14F-4D97-AF65-F5344CB8AC3E}">
        <p14:creationId xmlns:p14="http://schemas.microsoft.com/office/powerpoint/2010/main" val="17142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5760640"/>
          </a:xfrm>
        </p:spPr>
        <p:txBody>
          <a:bodyPr/>
          <a:lstStyle/>
          <a:p>
            <a:r>
              <a:rPr lang="tr-TR" sz="4800" b="1" dirty="0" smtClean="0"/>
              <a:t>Milyonluk sendrom</a:t>
            </a:r>
            <a:br>
              <a:rPr lang="tr-TR" sz="48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'Çok sağlıklı' denilen bebek, </a:t>
            </a:r>
            <a:r>
              <a:rPr lang="tr-TR" sz="3200" b="1" dirty="0" err="1" smtClean="0"/>
              <a:t>down</a:t>
            </a:r>
            <a:r>
              <a:rPr lang="tr-TR" sz="3200" b="1" dirty="0" smtClean="0"/>
              <a:t> sendromlu doğdu. Aile doktora ve hastaneye 1.2 milyon TL'lik dava açtı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594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b="1" dirty="0" smtClean="0"/>
              <a:t>O ana kadar hastalıkla ilgili hiçbir şey bilmeyen anne-baba yıkıldı. </a:t>
            </a:r>
          </a:p>
          <a:p>
            <a:r>
              <a:rPr lang="tr-TR" sz="4000" b="1" dirty="0" smtClean="0"/>
              <a:t>Psikolojisi bozulan çift, doktor ve hastane aleyhine 1.2 milyon TL'lik manevi tazminat davası açtı.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208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198563" y="1223963"/>
            <a:ext cx="7043737" cy="650875"/>
          </a:xfrm>
          <a:prstGeom prst="rect">
            <a:avLst/>
          </a:prstGeom>
          <a:solidFill>
            <a:srgbClr val="00279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36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Ultrasound in Pregnancy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049338" y="2420938"/>
            <a:ext cx="7342187" cy="3808412"/>
          </a:xfrm>
          <a:prstGeom prst="rect">
            <a:avLst/>
          </a:prstGeom>
          <a:solidFill>
            <a:srgbClr val="E12747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90500" tIns="190500" rIns="190500" bIns="1905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A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6-  7 wks	Fetal viability scan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A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11-14 wks	Fetal anomaly scan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A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tr-T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A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</a:t>
            </a:r>
            <a:r>
              <a:rPr lang="tr-T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A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wks	Pregnancy assessment scan</a:t>
            </a:r>
            <a:endParaRPr lang="tr-TR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 wks	Fetal Growth and Well-being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 wks	Fetal Condition before birth</a:t>
            </a:r>
            <a:endParaRPr lang="en-A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4963" y="2741613"/>
            <a:ext cx="3748087" cy="3430587"/>
            <a:chOff x="2160" y="1727"/>
            <a:chExt cx="2656" cy="2161"/>
          </a:xfrm>
        </p:grpSpPr>
        <p:pic>
          <p:nvPicPr>
            <p:cNvPr id="1044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2744"/>
              <a:ext cx="1200" cy="114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045" name="Picture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4" y="1728"/>
              <a:ext cx="1442" cy="10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046" name="Picture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76" y="2784"/>
              <a:ext cx="1440" cy="110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047" name="Oval 6"/>
            <p:cNvSpPr>
              <a:spLocks noChangeArrowheads="1"/>
            </p:cNvSpPr>
            <p:nvPr/>
          </p:nvSpPr>
          <p:spPr bwMode="auto">
            <a:xfrm>
              <a:off x="4384" y="3344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8" name="Oval 7"/>
            <p:cNvSpPr>
              <a:spLocks noChangeArrowheads="1"/>
            </p:cNvSpPr>
            <p:nvPr/>
          </p:nvSpPr>
          <p:spPr bwMode="auto">
            <a:xfrm>
              <a:off x="4320" y="188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9" name="Oval 8"/>
            <p:cNvSpPr>
              <a:spLocks noChangeArrowheads="1"/>
            </p:cNvSpPr>
            <p:nvPr/>
          </p:nvSpPr>
          <p:spPr bwMode="auto">
            <a:xfrm>
              <a:off x="4192" y="1888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50" name="Oval 9"/>
            <p:cNvSpPr>
              <a:spLocks noChangeArrowheads="1"/>
            </p:cNvSpPr>
            <p:nvPr/>
          </p:nvSpPr>
          <p:spPr bwMode="auto">
            <a:xfrm>
              <a:off x="2560" y="3344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2160" y="1727"/>
            <a:ext cx="1200" cy="1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Photo Editor Photo" r:id="rId7" imgW="1743318" imgH="1523810" progId="">
                    <p:embed/>
                  </p:oleObj>
                </mc:Choice>
                <mc:Fallback>
                  <p:oleObj name="Photo Editor Photo" r:id="rId7" imgW="1743318" imgH="15238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727"/>
                          <a:ext cx="1200" cy="104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Oval 11"/>
            <p:cNvSpPr>
              <a:spLocks noChangeArrowheads="1"/>
            </p:cNvSpPr>
            <p:nvPr/>
          </p:nvSpPr>
          <p:spPr bwMode="auto">
            <a:xfrm>
              <a:off x="2592" y="2192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52" name="Oval 12"/>
            <p:cNvSpPr>
              <a:spLocks noChangeArrowheads="1"/>
            </p:cNvSpPr>
            <p:nvPr/>
          </p:nvSpPr>
          <p:spPr bwMode="auto">
            <a:xfrm>
              <a:off x="2760" y="2184"/>
              <a:ext cx="48" cy="4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761163" y="1455738"/>
            <a:ext cx="2047875" cy="4968875"/>
            <a:chOff x="4791" y="917"/>
            <a:chExt cx="1452" cy="3130"/>
          </a:xfrm>
        </p:grpSpPr>
        <p:sp>
          <p:nvSpPr>
            <p:cNvPr id="1037" name="Rectangle 14"/>
            <p:cNvSpPr>
              <a:spLocks noChangeArrowheads="1"/>
            </p:cNvSpPr>
            <p:nvPr/>
          </p:nvSpPr>
          <p:spPr bwMode="auto">
            <a:xfrm>
              <a:off x="4791" y="917"/>
              <a:ext cx="1452" cy="3130"/>
            </a:xfrm>
            <a:prstGeom prst="rect">
              <a:avLst/>
            </a:prstGeom>
            <a:solidFill>
              <a:srgbClr val="063DE8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grpSp>
          <p:nvGrpSpPr>
            <p:cNvPr id="1038" name="Group 15"/>
            <p:cNvGrpSpPr>
              <a:grpSpLocks/>
            </p:cNvGrpSpPr>
            <p:nvPr/>
          </p:nvGrpSpPr>
          <p:grpSpPr bwMode="auto">
            <a:xfrm>
              <a:off x="4873" y="976"/>
              <a:ext cx="1298" cy="2993"/>
              <a:chOff x="4873" y="976"/>
              <a:chExt cx="1298" cy="2993"/>
            </a:xfrm>
          </p:grpSpPr>
          <p:pic>
            <p:nvPicPr>
              <p:cNvPr id="1039" name="Picture 16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97" y="976"/>
                <a:ext cx="1248" cy="912"/>
              </a:xfrm>
              <a:prstGeom prst="rect">
                <a:avLst/>
              </a:prstGeom>
              <a:solidFill>
                <a:srgbClr val="063DE8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pic>
            <p:nvPicPr>
              <p:cNvPr id="1040" name="Picture 17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13" y="1980"/>
                <a:ext cx="816" cy="1178"/>
              </a:xfrm>
              <a:prstGeom prst="rect">
                <a:avLst/>
              </a:prstGeom>
              <a:solidFill>
                <a:srgbClr val="063DE8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grpSp>
            <p:nvGrpSpPr>
              <p:cNvPr id="1041" name="Group 18"/>
              <p:cNvGrpSpPr>
                <a:grpSpLocks/>
              </p:cNvGrpSpPr>
              <p:nvPr/>
            </p:nvGrpSpPr>
            <p:grpSpPr bwMode="auto">
              <a:xfrm>
                <a:off x="4873" y="3249"/>
                <a:ext cx="1298" cy="720"/>
                <a:chOff x="4927" y="3249"/>
                <a:chExt cx="1298" cy="720"/>
              </a:xfrm>
            </p:grpSpPr>
            <p:pic>
              <p:nvPicPr>
                <p:cNvPr id="1042" name="Picture 19"/>
                <p:cNvPicPr>
                  <a:picLocks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927" y="3345"/>
                  <a:ext cx="672" cy="528"/>
                </a:xfrm>
                <a:prstGeom prst="rect">
                  <a:avLst/>
                </a:prstGeom>
                <a:solidFill>
                  <a:srgbClr val="063DE8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43" name="Picture 20"/>
                <p:cNvPicPr>
                  <a:picLocks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553" y="3249"/>
                  <a:ext cx="672" cy="720"/>
                </a:xfrm>
                <a:prstGeom prst="rect">
                  <a:avLst/>
                </a:prstGeom>
                <a:solidFill>
                  <a:srgbClr val="063DE8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66750" y="1412875"/>
            <a:ext cx="2049463" cy="5040313"/>
            <a:chOff x="473" y="890"/>
            <a:chExt cx="1452" cy="3175"/>
          </a:xfrm>
        </p:grpSpPr>
        <p:sp>
          <p:nvSpPr>
            <p:cNvPr id="1032" name="Rectangle 22"/>
            <p:cNvSpPr>
              <a:spLocks noChangeArrowheads="1"/>
            </p:cNvSpPr>
            <p:nvPr/>
          </p:nvSpPr>
          <p:spPr bwMode="auto">
            <a:xfrm>
              <a:off x="473" y="890"/>
              <a:ext cx="1452" cy="3175"/>
            </a:xfrm>
            <a:prstGeom prst="rect">
              <a:avLst/>
            </a:prstGeom>
            <a:solidFill>
              <a:srgbClr val="063DE8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grpSp>
          <p:nvGrpSpPr>
            <p:cNvPr id="1033" name="Group 23"/>
            <p:cNvGrpSpPr>
              <a:grpSpLocks/>
            </p:cNvGrpSpPr>
            <p:nvPr/>
          </p:nvGrpSpPr>
          <p:grpSpPr bwMode="auto">
            <a:xfrm>
              <a:off x="528" y="961"/>
              <a:ext cx="1344" cy="3023"/>
              <a:chOff x="528" y="961"/>
              <a:chExt cx="1344" cy="3023"/>
            </a:xfrm>
          </p:grpSpPr>
          <p:pic>
            <p:nvPicPr>
              <p:cNvPr id="1034" name="Picture 24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96" y="961"/>
                <a:ext cx="1008" cy="1018"/>
              </a:xfrm>
              <a:prstGeom prst="rect">
                <a:avLst/>
              </a:prstGeom>
              <a:solidFill>
                <a:srgbClr val="063DE8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pic>
            <p:nvPicPr>
              <p:cNvPr id="1035" name="Picture 2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8" y="3072"/>
                <a:ext cx="1344" cy="912"/>
              </a:xfrm>
              <a:prstGeom prst="rect">
                <a:avLst/>
              </a:prstGeom>
              <a:solidFill>
                <a:srgbClr val="063DE8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pic>
            <p:nvPicPr>
              <p:cNvPr id="1036" name="Picture 26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6" y="2044"/>
                <a:ext cx="1008" cy="960"/>
              </a:xfrm>
              <a:prstGeom prst="rect">
                <a:avLst/>
              </a:prstGeom>
              <a:solidFill>
                <a:srgbClr val="063DE8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030" name="Rectangle 27"/>
          <p:cNvSpPr>
            <a:spLocks noChangeArrowheads="1"/>
          </p:cNvSpPr>
          <p:nvPr/>
        </p:nvSpPr>
        <p:spPr bwMode="auto">
          <a:xfrm>
            <a:off x="2395538" y="765175"/>
            <a:ext cx="4672012" cy="385763"/>
          </a:xfrm>
          <a:prstGeom prst="rect">
            <a:avLst/>
          </a:prstGeom>
          <a:solidFill>
            <a:srgbClr val="A5A5FF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Arial" pitchFamily="34" charset="0"/>
              </a:rPr>
              <a:t>Diagnosis of fetal abnormalities</a:t>
            </a:r>
            <a:endParaRPr lang="en-GB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2395538" y="260350"/>
            <a:ext cx="4672012" cy="360363"/>
          </a:xfrm>
          <a:prstGeom prst="rect">
            <a:avLst/>
          </a:prstGeom>
          <a:solidFill>
            <a:srgbClr val="1D0898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11-13</a:t>
            </a:r>
            <a:r>
              <a:rPr lang="en-GB" i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+6</a:t>
            </a: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weeks scan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0300" y="2276475"/>
            <a:ext cx="7424738" cy="2000250"/>
            <a:chOff x="801" y="1434"/>
            <a:chExt cx="5262" cy="1260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4969" y="2484"/>
              <a:ext cx="1094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43 (36.1%)</a:t>
              </a: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4127" y="2484"/>
              <a:ext cx="844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92 (77.3%)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336" y="2484"/>
              <a:ext cx="791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119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740" y="2484"/>
              <a:ext cx="596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8,476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801" y="2484"/>
              <a:ext cx="1939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Total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969" y="2274"/>
              <a:ext cx="109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25 (37.8%)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4127" y="2274"/>
              <a:ext cx="84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52 (78.8%)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336" y="2274"/>
              <a:ext cx="791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66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740" y="2274"/>
              <a:ext cx="596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2,853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801" y="2274"/>
              <a:ext cx="1939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Carvalho et al, 2002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969" y="2064"/>
              <a:ext cx="109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7 (53.8%)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127" y="2064"/>
              <a:ext cx="84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10 (76.9%)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3336" y="2064"/>
              <a:ext cx="791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2740" y="2064"/>
              <a:ext cx="596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1,632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801" y="2064"/>
              <a:ext cx="1939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Economides et al, 1998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969" y="1854"/>
              <a:ext cx="109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11 (27.5%)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4127" y="1854"/>
              <a:ext cx="84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30 (75.0%)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3336" y="1854"/>
              <a:ext cx="791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740" y="1854"/>
              <a:ext cx="596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r"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3,991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801" y="1854"/>
              <a:ext cx="1939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Hernandi and Torocsik, 1997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4969" y="1644"/>
              <a:ext cx="109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11-13</a:t>
              </a:r>
              <a:r>
                <a:rPr lang="en-US" sz="1400" b="1" baseline="30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+6</a:t>
              </a: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 weeks 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4127" y="1644"/>
              <a:ext cx="844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Total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095" name="Rectangle 25"/>
            <p:cNvSpPr>
              <a:spLocks noChangeArrowheads="1"/>
            </p:cNvSpPr>
            <p:nvPr/>
          </p:nvSpPr>
          <p:spPr bwMode="auto">
            <a:xfrm>
              <a:off x="3336" y="1644"/>
              <a:ext cx="791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endParaRPr lang="it-IT" sz="1200">
                <a:solidFill>
                  <a:srgbClr val="FFFFFF"/>
                </a:solidFill>
              </a:endParaRPr>
            </a:p>
          </p:txBody>
        </p:sp>
        <p:sp>
          <p:nvSpPr>
            <p:cNvPr id="2096" name="Rectangle 26"/>
            <p:cNvSpPr>
              <a:spLocks noChangeArrowheads="1"/>
            </p:cNvSpPr>
            <p:nvPr/>
          </p:nvSpPr>
          <p:spPr bwMode="auto">
            <a:xfrm>
              <a:off x="2739" y="1644"/>
              <a:ext cx="597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endParaRPr lang="it-IT" sz="1200">
                <a:solidFill>
                  <a:srgbClr val="FFFFFF"/>
                </a:solidFill>
              </a:endParaRPr>
            </a:p>
          </p:txBody>
        </p:sp>
        <p:sp>
          <p:nvSpPr>
            <p:cNvPr id="2097" name="Rectangle 27"/>
            <p:cNvSpPr>
              <a:spLocks noChangeArrowheads="1"/>
            </p:cNvSpPr>
            <p:nvPr/>
          </p:nvSpPr>
          <p:spPr bwMode="auto">
            <a:xfrm>
              <a:off x="801" y="1644"/>
              <a:ext cx="1938" cy="210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endParaRPr lang="it-IT" sz="1200">
                <a:solidFill>
                  <a:srgbClr val="FFFFFF"/>
                </a:solidFill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4127" y="1434"/>
              <a:ext cx="1936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Prenatal diagnosis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3336" y="1434"/>
              <a:ext cx="791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Anomalies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740" y="1434"/>
              <a:ext cx="596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801" y="1434"/>
              <a:ext cx="1939" cy="210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Author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2" name="Line 32"/>
            <p:cNvSpPr>
              <a:spLocks noChangeShapeType="1"/>
            </p:cNvSpPr>
            <p:nvPr/>
          </p:nvSpPr>
          <p:spPr bwMode="auto">
            <a:xfrm>
              <a:off x="801" y="143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3" name="Line 33"/>
            <p:cNvSpPr>
              <a:spLocks noChangeShapeType="1"/>
            </p:cNvSpPr>
            <p:nvPr/>
          </p:nvSpPr>
          <p:spPr bwMode="auto">
            <a:xfrm>
              <a:off x="801" y="269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4" name="Line 34"/>
            <p:cNvSpPr>
              <a:spLocks noChangeShapeType="1"/>
            </p:cNvSpPr>
            <p:nvPr/>
          </p:nvSpPr>
          <p:spPr bwMode="auto">
            <a:xfrm>
              <a:off x="801" y="1434"/>
              <a:ext cx="0" cy="12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5" name="Line 35"/>
            <p:cNvSpPr>
              <a:spLocks noChangeShapeType="1"/>
            </p:cNvSpPr>
            <p:nvPr/>
          </p:nvSpPr>
          <p:spPr bwMode="auto">
            <a:xfrm>
              <a:off x="6063" y="1434"/>
              <a:ext cx="0" cy="12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6" name="Line 36"/>
            <p:cNvSpPr>
              <a:spLocks noChangeShapeType="1"/>
            </p:cNvSpPr>
            <p:nvPr/>
          </p:nvSpPr>
          <p:spPr bwMode="auto">
            <a:xfrm>
              <a:off x="801" y="164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7" name="Line 37"/>
            <p:cNvSpPr>
              <a:spLocks noChangeShapeType="1"/>
            </p:cNvSpPr>
            <p:nvPr/>
          </p:nvSpPr>
          <p:spPr bwMode="auto">
            <a:xfrm>
              <a:off x="2739" y="1434"/>
              <a:ext cx="0" cy="12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8" name="Line 38"/>
            <p:cNvSpPr>
              <a:spLocks noChangeShapeType="1"/>
            </p:cNvSpPr>
            <p:nvPr/>
          </p:nvSpPr>
          <p:spPr bwMode="auto">
            <a:xfrm>
              <a:off x="3336" y="1434"/>
              <a:ext cx="0" cy="12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09" name="Line 39"/>
            <p:cNvSpPr>
              <a:spLocks noChangeShapeType="1"/>
            </p:cNvSpPr>
            <p:nvPr/>
          </p:nvSpPr>
          <p:spPr bwMode="auto">
            <a:xfrm>
              <a:off x="4127" y="1434"/>
              <a:ext cx="0" cy="12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10" name="Line 40"/>
            <p:cNvSpPr>
              <a:spLocks noChangeShapeType="1"/>
            </p:cNvSpPr>
            <p:nvPr/>
          </p:nvSpPr>
          <p:spPr bwMode="auto">
            <a:xfrm>
              <a:off x="801" y="185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11" name="Line 41"/>
            <p:cNvSpPr>
              <a:spLocks noChangeShapeType="1"/>
            </p:cNvSpPr>
            <p:nvPr/>
          </p:nvSpPr>
          <p:spPr bwMode="auto">
            <a:xfrm>
              <a:off x="4969" y="1644"/>
              <a:ext cx="0" cy="105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12" name="Line 42"/>
            <p:cNvSpPr>
              <a:spLocks noChangeShapeType="1"/>
            </p:cNvSpPr>
            <p:nvPr/>
          </p:nvSpPr>
          <p:spPr bwMode="auto">
            <a:xfrm>
              <a:off x="801" y="206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13" name="Line 43"/>
            <p:cNvSpPr>
              <a:spLocks noChangeShapeType="1"/>
            </p:cNvSpPr>
            <p:nvPr/>
          </p:nvSpPr>
          <p:spPr bwMode="auto">
            <a:xfrm>
              <a:off x="801" y="227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  <p:sp>
          <p:nvSpPr>
            <p:cNvPr id="2114" name="Line 44"/>
            <p:cNvSpPr>
              <a:spLocks noChangeShapeType="1"/>
            </p:cNvSpPr>
            <p:nvPr/>
          </p:nvSpPr>
          <p:spPr bwMode="auto">
            <a:xfrm>
              <a:off x="801" y="2484"/>
              <a:ext cx="5262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endParaRPr lang="tr-TR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47663" y="4498975"/>
            <a:ext cx="8475662" cy="2082800"/>
            <a:chOff x="246" y="2834"/>
            <a:chExt cx="6007" cy="1312"/>
          </a:xfrm>
        </p:grpSpPr>
        <p:sp>
          <p:nvSpPr>
            <p:cNvPr id="2058" name="Rectangle 46"/>
            <p:cNvSpPr>
              <a:spLocks noChangeArrowheads="1"/>
            </p:cNvSpPr>
            <p:nvPr/>
          </p:nvSpPr>
          <p:spPr bwMode="auto">
            <a:xfrm>
              <a:off x="246" y="2834"/>
              <a:ext cx="1043" cy="218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Head</a:t>
              </a:r>
            </a:p>
          </p:txBody>
        </p:sp>
        <p:sp>
          <p:nvSpPr>
            <p:cNvPr id="2059" name="Rectangle 47"/>
            <p:cNvSpPr>
              <a:spLocks noChangeArrowheads="1"/>
            </p:cNvSpPr>
            <p:nvPr/>
          </p:nvSpPr>
          <p:spPr bwMode="auto">
            <a:xfrm>
              <a:off x="246" y="3111"/>
              <a:ext cx="1043" cy="218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Spine</a:t>
              </a:r>
            </a:p>
          </p:txBody>
        </p:sp>
        <p:sp>
          <p:nvSpPr>
            <p:cNvPr id="2060" name="Rectangle 48"/>
            <p:cNvSpPr>
              <a:spLocks noChangeArrowheads="1"/>
            </p:cNvSpPr>
            <p:nvPr/>
          </p:nvSpPr>
          <p:spPr bwMode="auto">
            <a:xfrm>
              <a:off x="246" y="3384"/>
              <a:ext cx="1043" cy="218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Thorax</a:t>
              </a:r>
            </a:p>
          </p:txBody>
        </p:sp>
        <p:sp>
          <p:nvSpPr>
            <p:cNvPr id="2061" name="Rectangle 49"/>
            <p:cNvSpPr>
              <a:spLocks noChangeArrowheads="1"/>
            </p:cNvSpPr>
            <p:nvPr/>
          </p:nvSpPr>
          <p:spPr bwMode="auto">
            <a:xfrm>
              <a:off x="246" y="3661"/>
              <a:ext cx="1043" cy="218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Abdomen</a:t>
              </a:r>
            </a:p>
          </p:txBody>
        </p:sp>
        <p:sp>
          <p:nvSpPr>
            <p:cNvPr id="2062" name="Rectangle 50"/>
            <p:cNvSpPr>
              <a:spLocks noChangeArrowheads="1"/>
            </p:cNvSpPr>
            <p:nvPr/>
          </p:nvSpPr>
          <p:spPr bwMode="auto">
            <a:xfrm>
              <a:off x="246" y="3928"/>
              <a:ext cx="1043" cy="218"/>
            </a:xfrm>
            <a:prstGeom prst="rect">
              <a:avLst/>
            </a:prstGeom>
            <a:solidFill>
              <a:srgbClr val="1D0898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Extremities</a:t>
              </a:r>
            </a:p>
          </p:txBody>
        </p:sp>
        <p:sp>
          <p:nvSpPr>
            <p:cNvPr id="2063" name="Rectangle 51"/>
            <p:cNvSpPr>
              <a:spLocks noChangeArrowheads="1"/>
            </p:cNvSpPr>
            <p:nvPr/>
          </p:nvSpPr>
          <p:spPr bwMode="auto">
            <a:xfrm>
              <a:off x="2015" y="2858"/>
              <a:ext cx="4238" cy="179"/>
            </a:xfrm>
            <a:prstGeom prst="rect">
              <a:avLst/>
            </a:prstGeom>
            <a:solidFill>
              <a:srgbClr val="A5A5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Acrania, encephalocele, holoprosencephaly, ventriculomegaly, microcephaly</a:t>
              </a:r>
            </a:p>
          </p:txBody>
        </p:sp>
        <p:sp>
          <p:nvSpPr>
            <p:cNvPr id="2064" name="Rectangle 52"/>
            <p:cNvSpPr>
              <a:spLocks noChangeArrowheads="1"/>
            </p:cNvSpPr>
            <p:nvPr/>
          </p:nvSpPr>
          <p:spPr bwMode="auto">
            <a:xfrm>
              <a:off x="2015" y="3135"/>
              <a:ext cx="4238" cy="179"/>
            </a:xfrm>
            <a:prstGeom prst="rect">
              <a:avLst/>
            </a:prstGeom>
            <a:solidFill>
              <a:srgbClr val="A5A5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Spina bifida, kyphoscoliosis</a:t>
              </a:r>
            </a:p>
          </p:txBody>
        </p:sp>
        <p:sp>
          <p:nvSpPr>
            <p:cNvPr id="2065" name="Rectangle 53"/>
            <p:cNvSpPr>
              <a:spLocks noChangeArrowheads="1"/>
            </p:cNvSpPr>
            <p:nvPr/>
          </p:nvSpPr>
          <p:spPr bwMode="auto">
            <a:xfrm>
              <a:off x="2015" y="3408"/>
              <a:ext cx="4238" cy="179"/>
            </a:xfrm>
            <a:prstGeom prst="rect">
              <a:avLst/>
            </a:prstGeom>
            <a:solidFill>
              <a:srgbClr val="A5A5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Lungs: CDH, Cystic adenomatoid malformation, sequestration;  Heart defects</a:t>
              </a:r>
            </a:p>
          </p:txBody>
        </p:sp>
        <p:sp>
          <p:nvSpPr>
            <p:cNvPr id="2066" name="Rectangle 54"/>
            <p:cNvSpPr>
              <a:spLocks noChangeArrowheads="1"/>
            </p:cNvSpPr>
            <p:nvPr/>
          </p:nvSpPr>
          <p:spPr bwMode="auto">
            <a:xfrm>
              <a:off x="2015" y="3685"/>
              <a:ext cx="4238" cy="179"/>
            </a:xfrm>
            <a:prstGeom prst="rect">
              <a:avLst/>
            </a:prstGeom>
            <a:solidFill>
              <a:srgbClr val="A5A5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Exomphalos, gastroschisis, GIT obstruction, Renal defects</a:t>
              </a:r>
            </a:p>
          </p:txBody>
        </p:sp>
        <p:sp>
          <p:nvSpPr>
            <p:cNvPr id="2067" name="Rectangle 55"/>
            <p:cNvSpPr>
              <a:spLocks noChangeArrowheads="1"/>
            </p:cNvSpPr>
            <p:nvPr/>
          </p:nvSpPr>
          <p:spPr bwMode="auto">
            <a:xfrm>
              <a:off x="2015" y="3952"/>
              <a:ext cx="4238" cy="179"/>
            </a:xfrm>
            <a:prstGeom prst="rect">
              <a:avLst/>
            </a:prstGeom>
            <a:solidFill>
              <a:srgbClr val="A5A5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just" eaLnBrk="0" hangingPunct="0">
                <a:tabLst>
                  <a:tab pos="2497138" algn="l"/>
                </a:tabLst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Skeletal dysplasias, amputations, arthrogryposis</a:t>
              </a:r>
            </a:p>
          </p:txBody>
        </p:sp>
        <p:cxnSp>
          <p:nvCxnSpPr>
            <p:cNvPr id="2068" name="AutoShape 56"/>
            <p:cNvCxnSpPr>
              <a:cxnSpLocks noChangeShapeType="1"/>
              <a:stCxn id="2058" idx="3"/>
              <a:endCxn id="2063" idx="1"/>
            </p:cNvCxnSpPr>
            <p:nvPr/>
          </p:nvCxnSpPr>
          <p:spPr bwMode="auto">
            <a:xfrm>
              <a:off x="1289" y="2944"/>
              <a:ext cx="726" cy="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69" name="AutoShape 57"/>
            <p:cNvCxnSpPr>
              <a:cxnSpLocks noChangeShapeType="1"/>
              <a:stCxn id="2059" idx="3"/>
              <a:endCxn id="2064" idx="1"/>
            </p:cNvCxnSpPr>
            <p:nvPr/>
          </p:nvCxnSpPr>
          <p:spPr bwMode="auto">
            <a:xfrm>
              <a:off x="1289" y="3221"/>
              <a:ext cx="726" cy="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70" name="AutoShape 58"/>
            <p:cNvCxnSpPr>
              <a:cxnSpLocks noChangeShapeType="1"/>
              <a:stCxn id="2060" idx="3"/>
              <a:endCxn id="2065" idx="1"/>
            </p:cNvCxnSpPr>
            <p:nvPr/>
          </p:nvCxnSpPr>
          <p:spPr bwMode="auto">
            <a:xfrm>
              <a:off x="1289" y="3494"/>
              <a:ext cx="726" cy="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71" name="AutoShape 59"/>
            <p:cNvCxnSpPr>
              <a:cxnSpLocks noChangeShapeType="1"/>
              <a:stCxn id="2061" idx="3"/>
              <a:endCxn id="2066" idx="1"/>
            </p:cNvCxnSpPr>
            <p:nvPr/>
          </p:nvCxnSpPr>
          <p:spPr bwMode="auto">
            <a:xfrm>
              <a:off x="1289" y="3771"/>
              <a:ext cx="726" cy="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72" name="AutoShape 60"/>
            <p:cNvCxnSpPr>
              <a:cxnSpLocks noChangeShapeType="1"/>
              <a:stCxn id="2062" idx="3"/>
              <a:endCxn id="2067" idx="1"/>
            </p:cNvCxnSpPr>
            <p:nvPr/>
          </p:nvCxnSpPr>
          <p:spPr bwMode="auto">
            <a:xfrm>
              <a:off x="1289" y="4038"/>
              <a:ext cx="726" cy="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</p:grp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7578725" y="3919538"/>
            <a:ext cx="641350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 sz="2400" i="1">
              <a:solidFill>
                <a:srgbClr val="FF0000"/>
              </a:solidFill>
            </a:endParaRPr>
          </a:p>
        </p:txBody>
      </p:sp>
      <p:sp>
        <p:nvSpPr>
          <p:cNvPr id="2054" name="Rectangle 62"/>
          <p:cNvSpPr>
            <a:spLocks noChangeArrowheads="1"/>
          </p:cNvSpPr>
          <p:nvPr/>
        </p:nvSpPr>
        <p:spPr bwMode="auto">
          <a:xfrm>
            <a:off x="1562100" y="765175"/>
            <a:ext cx="6338888" cy="385763"/>
          </a:xfrm>
          <a:prstGeom prst="rect">
            <a:avLst/>
          </a:prstGeom>
          <a:solidFill>
            <a:srgbClr val="A5A5FF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Arial" pitchFamily="34" charset="0"/>
              </a:rPr>
              <a:t>Screening for structural defects</a:t>
            </a:r>
            <a:endParaRPr lang="en-GB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1562100" y="260350"/>
            <a:ext cx="6338888" cy="360363"/>
          </a:xfrm>
          <a:prstGeom prst="rect">
            <a:avLst/>
          </a:prstGeom>
          <a:solidFill>
            <a:srgbClr val="1D0898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11-13</a:t>
            </a:r>
            <a:r>
              <a:rPr lang="en-GB" i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+6</a:t>
            </a: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weeks scan</a:t>
            </a:r>
          </a:p>
        </p:txBody>
      </p:sp>
      <p:pic>
        <p:nvPicPr>
          <p:cNvPr id="18496" name="Picture 64" descr="Megacystis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11113" y="908050"/>
            <a:ext cx="1752600" cy="1295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aphicFrame>
        <p:nvGraphicFramePr>
          <p:cNvPr id="18497" name="Object 65"/>
          <p:cNvGraphicFramePr>
            <a:graphicFrameLocks/>
          </p:cNvGraphicFramePr>
          <p:nvPr/>
        </p:nvGraphicFramePr>
        <p:xfrm>
          <a:off x="3048000" y="908050"/>
          <a:ext cx="2057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5" imgW="3258005" imgH="2172003" progId="">
                  <p:embed/>
                </p:oleObj>
              </mc:Choice>
              <mc:Fallback>
                <p:oleObj name="Photo Editor Photo" r:id="rId5" imgW="3258005" imgH="2172003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449" b="14583"/>
                      <a:stretch>
                        <a:fillRect/>
                      </a:stretch>
                    </p:blipFill>
                    <p:spPr bwMode="auto">
                      <a:xfrm>
                        <a:off x="3048000" y="908050"/>
                        <a:ext cx="2057400" cy="1295400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98" name="Picture 6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908050"/>
            <a:ext cx="1981200" cy="1295400"/>
          </a:xfrm>
          <a:prstGeom prst="rect">
            <a:avLst/>
          </a:prstGeom>
          <a:noFill/>
          <a:ln w="12700">
            <a:solidFill>
              <a:srgbClr val="FCFEB9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09600" y="1447800"/>
            <a:ext cx="6230938" cy="5181600"/>
          </a:xfrm>
          <a:prstGeom prst="rect">
            <a:avLst/>
          </a:prstGeom>
          <a:solidFill>
            <a:srgbClr val="00008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28688" y="857250"/>
            <a:ext cx="5349875" cy="403225"/>
          </a:xfrm>
          <a:prstGeom prst="rect">
            <a:avLst/>
          </a:prstGeom>
          <a:solidFill>
            <a:srgbClr val="00008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tr-T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   SYNDROME</a:t>
            </a:r>
            <a:endParaRPr lang="en-GB" sz="2400" i="1" dirty="0">
              <a:solidFill>
                <a:srgbClr val="FFFFF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784350" y="5505450"/>
            <a:ext cx="4165600" cy="482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784350" y="5505450"/>
            <a:ext cx="4165600" cy="482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50100" y="2209800"/>
            <a:ext cx="1625600" cy="3581400"/>
            <a:chOff x="5067" y="1392"/>
            <a:chExt cx="1152" cy="2256"/>
          </a:xfrm>
        </p:grpSpPr>
        <p:sp>
          <p:nvSpPr>
            <p:cNvPr id="5162" name="Oval 7"/>
            <p:cNvSpPr>
              <a:spLocks noChangeArrowheads="1"/>
            </p:cNvSpPr>
            <p:nvPr/>
          </p:nvSpPr>
          <p:spPr bwMode="auto">
            <a:xfrm>
              <a:off x="5067" y="1392"/>
              <a:ext cx="1152" cy="1056"/>
            </a:xfrm>
            <a:prstGeom prst="ellipse">
              <a:avLst/>
            </a:prstGeom>
            <a:solidFill>
              <a:srgbClr val="00009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5231" y="1663"/>
              <a:ext cx="839" cy="442"/>
            </a:xfrm>
            <a:prstGeom prst="rect">
              <a:avLst/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Detection</a:t>
              </a:r>
            </a:p>
            <a:p>
              <a:pPr algn="ctr" eaLnBrk="0" hangingPunct="0">
                <a:defRPr/>
              </a:pP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rate 9</a:t>
              </a:r>
              <a:r>
                <a:rPr lang="tr-TR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%</a:t>
              </a:r>
            </a:p>
          </p:txBody>
        </p:sp>
        <p:sp>
          <p:nvSpPr>
            <p:cNvPr id="5164" name="Oval 9"/>
            <p:cNvSpPr>
              <a:spLocks noChangeArrowheads="1"/>
            </p:cNvSpPr>
            <p:nvPr/>
          </p:nvSpPr>
          <p:spPr bwMode="auto">
            <a:xfrm>
              <a:off x="5067" y="2592"/>
              <a:ext cx="1152" cy="1056"/>
            </a:xfrm>
            <a:prstGeom prst="ellipse">
              <a:avLst/>
            </a:prstGeom>
            <a:solidFill>
              <a:srgbClr val="00009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196" y="2863"/>
              <a:ext cx="901" cy="442"/>
            </a:xfrm>
            <a:prstGeom prst="rect">
              <a:avLst/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Invasive</a:t>
              </a:r>
            </a:p>
            <a:p>
              <a:pPr algn="ctr" eaLnBrk="0" hangingPunct="0">
                <a:defRPr/>
              </a:pP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testing </a:t>
              </a:r>
              <a:r>
                <a:rPr lang="en-US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en-GB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%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12800" y="1587500"/>
            <a:ext cx="2606675" cy="2451100"/>
            <a:chOff x="576" y="1000"/>
            <a:chExt cx="1847" cy="1544"/>
          </a:xfrm>
        </p:grpSpPr>
        <p:sp>
          <p:nvSpPr>
            <p:cNvPr id="5159" name="Oval 12"/>
            <p:cNvSpPr>
              <a:spLocks noChangeArrowheads="1"/>
            </p:cNvSpPr>
            <p:nvPr/>
          </p:nvSpPr>
          <p:spPr bwMode="auto">
            <a:xfrm>
              <a:off x="576" y="1000"/>
              <a:ext cx="1847" cy="1544"/>
            </a:xfrm>
            <a:prstGeom prst="ellipse">
              <a:avLst/>
            </a:prstGeom>
            <a:solidFill>
              <a:srgbClr val="980098"/>
            </a:solidFill>
            <a:ln w="38100">
              <a:solidFill>
                <a:srgbClr val="E8BE2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911" y="1217"/>
              <a:ext cx="1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 HCG &amp; PAPP-A</a:t>
              </a:r>
            </a:p>
          </p:txBody>
        </p:sp>
        <p:pic>
          <p:nvPicPr>
            <p:cNvPr id="5161" name="Picture 14" descr="mac_b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1440"/>
              <a:ext cx="1152" cy="92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012950" y="3338513"/>
            <a:ext cx="2235200" cy="2170112"/>
            <a:chOff x="1427" y="2103"/>
            <a:chExt cx="1584" cy="1367"/>
          </a:xfrm>
        </p:grpSpPr>
        <p:sp>
          <p:nvSpPr>
            <p:cNvPr id="5157" name="Oval 16"/>
            <p:cNvSpPr>
              <a:spLocks noChangeArrowheads="1"/>
            </p:cNvSpPr>
            <p:nvPr/>
          </p:nvSpPr>
          <p:spPr bwMode="auto">
            <a:xfrm>
              <a:off x="1427" y="2103"/>
              <a:ext cx="1584" cy="1367"/>
            </a:xfrm>
            <a:prstGeom prst="ellipse">
              <a:avLst/>
            </a:prstGeom>
            <a:solidFill>
              <a:srgbClr val="6F1BD5"/>
            </a:solidFill>
            <a:ln w="38100">
              <a:solidFill>
                <a:srgbClr val="E8BE2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535" y="2576"/>
              <a:ext cx="1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4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Counselling</a:t>
              </a:r>
            </a:p>
          </p:txBody>
        </p:sp>
      </p:grp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418138" y="5105400"/>
            <a:ext cx="1219200" cy="106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657600" y="4038600"/>
            <a:ext cx="2314575" cy="2438400"/>
            <a:chOff x="2592" y="2544"/>
            <a:chExt cx="1640" cy="1536"/>
          </a:xfrm>
        </p:grpSpPr>
        <p:sp>
          <p:nvSpPr>
            <p:cNvPr id="5145" name="Oval 20"/>
            <p:cNvSpPr>
              <a:spLocks noChangeArrowheads="1"/>
            </p:cNvSpPr>
            <p:nvPr/>
          </p:nvSpPr>
          <p:spPr bwMode="auto">
            <a:xfrm>
              <a:off x="2592" y="2544"/>
              <a:ext cx="1640" cy="1536"/>
            </a:xfrm>
            <a:prstGeom prst="ellipse">
              <a:avLst/>
            </a:prstGeom>
            <a:solidFill>
              <a:srgbClr val="501399"/>
            </a:solidFill>
            <a:ln w="38100">
              <a:solidFill>
                <a:srgbClr val="E8BE2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5146" name="Group 21"/>
            <p:cNvGrpSpPr>
              <a:grpSpLocks/>
            </p:cNvGrpSpPr>
            <p:nvPr/>
          </p:nvGrpSpPr>
          <p:grpSpPr bwMode="auto">
            <a:xfrm>
              <a:off x="2832" y="2688"/>
              <a:ext cx="1217" cy="1363"/>
              <a:chOff x="3369" y="1104"/>
              <a:chExt cx="2459" cy="2371"/>
            </a:xfrm>
          </p:grpSpPr>
          <p:grpSp>
            <p:nvGrpSpPr>
              <p:cNvPr id="5147" name="Group 22"/>
              <p:cNvGrpSpPr>
                <a:grpSpLocks/>
              </p:cNvGrpSpPr>
              <p:nvPr/>
            </p:nvGrpSpPr>
            <p:grpSpPr bwMode="auto">
              <a:xfrm>
                <a:off x="3369" y="1777"/>
                <a:ext cx="2091" cy="1698"/>
                <a:chOff x="3369" y="1777"/>
                <a:chExt cx="2091" cy="1698"/>
              </a:xfrm>
            </p:grpSpPr>
            <p:sp>
              <p:nvSpPr>
                <p:cNvPr id="5151" name="Oval 23"/>
                <p:cNvSpPr>
                  <a:spLocks noChangeArrowheads="1"/>
                </p:cNvSpPr>
                <p:nvPr/>
              </p:nvSpPr>
              <p:spPr bwMode="auto">
                <a:xfrm>
                  <a:off x="3369" y="1782"/>
                  <a:ext cx="2088" cy="169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6D638"/>
                    </a:gs>
                    <a:gs pos="100000">
                      <a:srgbClr val="FFCC66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5152" name="Freeform 24"/>
                <p:cNvSpPr>
                  <a:spLocks/>
                </p:cNvSpPr>
                <p:nvPr/>
              </p:nvSpPr>
              <p:spPr bwMode="auto">
                <a:xfrm>
                  <a:off x="4447" y="1777"/>
                  <a:ext cx="1013" cy="957"/>
                </a:xfrm>
                <a:custGeom>
                  <a:avLst/>
                  <a:gdLst>
                    <a:gd name="T0" fmla="*/ 40 w 1013"/>
                    <a:gd name="T1" fmla="*/ 32 h 957"/>
                    <a:gd name="T2" fmla="*/ 24 w 1013"/>
                    <a:gd name="T3" fmla="*/ 46 h 957"/>
                    <a:gd name="T4" fmla="*/ 8 w 1013"/>
                    <a:gd name="T5" fmla="*/ 70 h 957"/>
                    <a:gd name="T6" fmla="*/ 0 w 1013"/>
                    <a:gd name="T7" fmla="*/ 96 h 957"/>
                    <a:gd name="T8" fmla="*/ 2 w 1013"/>
                    <a:gd name="T9" fmla="*/ 114 h 957"/>
                    <a:gd name="T10" fmla="*/ 19 w 1013"/>
                    <a:gd name="T11" fmla="*/ 156 h 957"/>
                    <a:gd name="T12" fmla="*/ 46 w 1013"/>
                    <a:gd name="T13" fmla="*/ 189 h 957"/>
                    <a:gd name="T14" fmla="*/ 105 w 1013"/>
                    <a:gd name="T15" fmla="*/ 240 h 957"/>
                    <a:gd name="T16" fmla="*/ 163 w 1013"/>
                    <a:gd name="T17" fmla="*/ 283 h 957"/>
                    <a:gd name="T18" fmla="*/ 257 w 1013"/>
                    <a:gd name="T19" fmla="*/ 340 h 957"/>
                    <a:gd name="T20" fmla="*/ 330 w 1013"/>
                    <a:gd name="T21" fmla="*/ 379 h 957"/>
                    <a:gd name="T22" fmla="*/ 436 w 1013"/>
                    <a:gd name="T23" fmla="*/ 443 h 957"/>
                    <a:gd name="T24" fmla="*/ 505 w 1013"/>
                    <a:gd name="T25" fmla="*/ 498 h 957"/>
                    <a:gd name="T26" fmla="*/ 531 w 1013"/>
                    <a:gd name="T27" fmla="*/ 521 h 957"/>
                    <a:gd name="T28" fmla="*/ 580 w 1013"/>
                    <a:gd name="T29" fmla="*/ 592 h 957"/>
                    <a:gd name="T30" fmla="*/ 612 w 1013"/>
                    <a:gd name="T31" fmla="*/ 651 h 957"/>
                    <a:gd name="T32" fmla="*/ 657 w 1013"/>
                    <a:gd name="T33" fmla="*/ 762 h 957"/>
                    <a:gd name="T34" fmla="*/ 685 w 1013"/>
                    <a:gd name="T35" fmla="*/ 831 h 957"/>
                    <a:gd name="T36" fmla="*/ 691 w 1013"/>
                    <a:gd name="T37" fmla="*/ 864 h 957"/>
                    <a:gd name="T38" fmla="*/ 699 w 1013"/>
                    <a:gd name="T39" fmla="*/ 883 h 957"/>
                    <a:gd name="T40" fmla="*/ 721 w 1013"/>
                    <a:gd name="T41" fmla="*/ 908 h 957"/>
                    <a:gd name="T42" fmla="*/ 756 w 1013"/>
                    <a:gd name="T43" fmla="*/ 936 h 957"/>
                    <a:gd name="T44" fmla="*/ 789 w 1013"/>
                    <a:gd name="T45" fmla="*/ 951 h 957"/>
                    <a:gd name="T46" fmla="*/ 827 w 1013"/>
                    <a:gd name="T47" fmla="*/ 956 h 957"/>
                    <a:gd name="T48" fmla="*/ 872 w 1013"/>
                    <a:gd name="T49" fmla="*/ 953 h 957"/>
                    <a:gd name="T50" fmla="*/ 900 w 1013"/>
                    <a:gd name="T51" fmla="*/ 947 h 957"/>
                    <a:gd name="T52" fmla="*/ 926 w 1013"/>
                    <a:gd name="T53" fmla="*/ 932 h 957"/>
                    <a:gd name="T54" fmla="*/ 988 w 1013"/>
                    <a:gd name="T55" fmla="*/ 870 h 957"/>
                    <a:gd name="T56" fmla="*/ 1005 w 1013"/>
                    <a:gd name="T57" fmla="*/ 831 h 957"/>
                    <a:gd name="T58" fmla="*/ 1012 w 1013"/>
                    <a:gd name="T59" fmla="*/ 794 h 957"/>
                    <a:gd name="T60" fmla="*/ 1010 w 1013"/>
                    <a:gd name="T61" fmla="*/ 773 h 957"/>
                    <a:gd name="T62" fmla="*/ 996 w 1013"/>
                    <a:gd name="T63" fmla="*/ 728 h 957"/>
                    <a:gd name="T64" fmla="*/ 987 w 1013"/>
                    <a:gd name="T65" fmla="*/ 660 h 957"/>
                    <a:gd name="T66" fmla="*/ 980 w 1013"/>
                    <a:gd name="T67" fmla="*/ 599 h 957"/>
                    <a:gd name="T68" fmla="*/ 967 w 1013"/>
                    <a:gd name="T69" fmla="*/ 555 h 957"/>
                    <a:gd name="T70" fmla="*/ 933 w 1013"/>
                    <a:gd name="T71" fmla="*/ 487 h 957"/>
                    <a:gd name="T72" fmla="*/ 899 w 1013"/>
                    <a:gd name="T73" fmla="*/ 433 h 957"/>
                    <a:gd name="T74" fmla="*/ 863 w 1013"/>
                    <a:gd name="T75" fmla="*/ 394 h 957"/>
                    <a:gd name="T76" fmla="*/ 781 w 1013"/>
                    <a:gd name="T77" fmla="*/ 319 h 957"/>
                    <a:gd name="T78" fmla="*/ 699 w 1013"/>
                    <a:gd name="T79" fmla="*/ 248 h 957"/>
                    <a:gd name="T80" fmla="*/ 608 w 1013"/>
                    <a:gd name="T81" fmla="*/ 187 h 957"/>
                    <a:gd name="T82" fmla="*/ 536 w 1013"/>
                    <a:gd name="T83" fmla="*/ 137 h 957"/>
                    <a:gd name="T84" fmla="*/ 455 w 1013"/>
                    <a:gd name="T85" fmla="*/ 90 h 957"/>
                    <a:gd name="T86" fmla="*/ 362 w 1013"/>
                    <a:gd name="T87" fmla="*/ 53 h 957"/>
                    <a:gd name="T88" fmla="*/ 303 w 1013"/>
                    <a:gd name="T89" fmla="*/ 37 h 957"/>
                    <a:gd name="T90" fmla="*/ 198 w 1013"/>
                    <a:gd name="T91" fmla="*/ 18 h 957"/>
                    <a:gd name="T92" fmla="*/ 145 w 1013"/>
                    <a:gd name="T93" fmla="*/ 4 h 957"/>
                    <a:gd name="T94" fmla="*/ 120 w 1013"/>
                    <a:gd name="T95" fmla="*/ 1 h 957"/>
                    <a:gd name="T96" fmla="*/ 98 w 1013"/>
                    <a:gd name="T97" fmla="*/ 14 h 9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13"/>
                    <a:gd name="T148" fmla="*/ 0 h 957"/>
                    <a:gd name="T149" fmla="*/ 1013 w 1013"/>
                    <a:gd name="T150" fmla="*/ 957 h 9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13" h="957">
                      <a:moveTo>
                        <a:pt x="91" y="14"/>
                      </a:moveTo>
                      <a:lnTo>
                        <a:pt x="62" y="23"/>
                      </a:lnTo>
                      <a:lnTo>
                        <a:pt x="50" y="28"/>
                      </a:lnTo>
                      <a:lnTo>
                        <a:pt x="40" y="32"/>
                      </a:lnTo>
                      <a:lnTo>
                        <a:pt x="36" y="35"/>
                      </a:lnTo>
                      <a:lnTo>
                        <a:pt x="32" y="38"/>
                      </a:lnTo>
                      <a:lnTo>
                        <a:pt x="27" y="42"/>
                      </a:lnTo>
                      <a:lnTo>
                        <a:pt x="24" y="46"/>
                      </a:lnTo>
                      <a:lnTo>
                        <a:pt x="20" y="51"/>
                      </a:lnTo>
                      <a:lnTo>
                        <a:pt x="16" y="56"/>
                      </a:lnTo>
                      <a:lnTo>
                        <a:pt x="12" y="63"/>
                      </a:lnTo>
                      <a:lnTo>
                        <a:pt x="8" y="70"/>
                      </a:lnTo>
                      <a:lnTo>
                        <a:pt x="4" y="78"/>
                      </a:lnTo>
                      <a:lnTo>
                        <a:pt x="1" y="86"/>
                      </a:lnTo>
                      <a:lnTo>
                        <a:pt x="0" y="93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0" y="106"/>
                      </a:lnTo>
                      <a:lnTo>
                        <a:pt x="2" y="114"/>
                      </a:lnTo>
                      <a:lnTo>
                        <a:pt x="8" y="132"/>
                      </a:lnTo>
                      <a:lnTo>
                        <a:pt x="12" y="141"/>
                      </a:lnTo>
                      <a:lnTo>
                        <a:pt x="15" y="149"/>
                      </a:lnTo>
                      <a:lnTo>
                        <a:pt x="19" y="156"/>
                      </a:lnTo>
                      <a:lnTo>
                        <a:pt x="22" y="162"/>
                      </a:lnTo>
                      <a:lnTo>
                        <a:pt x="29" y="172"/>
                      </a:lnTo>
                      <a:lnTo>
                        <a:pt x="37" y="181"/>
                      </a:lnTo>
                      <a:lnTo>
                        <a:pt x="46" y="189"/>
                      </a:lnTo>
                      <a:lnTo>
                        <a:pt x="57" y="198"/>
                      </a:lnTo>
                      <a:lnTo>
                        <a:pt x="70" y="209"/>
                      </a:lnTo>
                      <a:lnTo>
                        <a:pt x="84" y="222"/>
                      </a:lnTo>
                      <a:lnTo>
                        <a:pt x="105" y="240"/>
                      </a:lnTo>
                      <a:lnTo>
                        <a:pt x="121" y="254"/>
                      </a:lnTo>
                      <a:lnTo>
                        <a:pt x="136" y="265"/>
                      </a:lnTo>
                      <a:lnTo>
                        <a:pt x="149" y="274"/>
                      </a:lnTo>
                      <a:lnTo>
                        <a:pt x="163" y="283"/>
                      </a:lnTo>
                      <a:lnTo>
                        <a:pt x="179" y="292"/>
                      </a:lnTo>
                      <a:lnTo>
                        <a:pt x="198" y="304"/>
                      </a:lnTo>
                      <a:lnTo>
                        <a:pt x="222" y="319"/>
                      </a:lnTo>
                      <a:lnTo>
                        <a:pt x="257" y="340"/>
                      </a:lnTo>
                      <a:lnTo>
                        <a:pt x="272" y="349"/>
                      </a:lnTo>
                      <a:lnTo>
                        <a:pt x="285" y="356"/>
                      </a:lnTo>
                      <a:lnTo>
                        <a:pt x="308" y="369"/>
                      </a:lnTo>
                      <a:lnTo>
                        <a:pt x="330" y="379"/>
                      </a:lnTo>
                      <a:lnTo>
                        <a:pt x="351" y="390"/>
                      </a:lnTo>
                      <a:lnTo>
                        <a:pt x="374" y="403"/>
                      </a:lnTo>
                      <a:lnTo>
                        <a:pt x="402" y="420"/>
                      </a:lnTo>
                      <a:lnTo>
                        <a:pt x="436" y="443"/>
                      </a:lnTo>
                      <a:lnTo>
                        <a:pt x="457" y="458"/>
                      </a:lnTo>
                      <a:lnTo>
                        <a:pt x="472" y="469"/>
                      </a:lnTo>
                      <a:lnTo>
                        <a:pt x="486" y="481"/>
                      </a:lnTo>
                      <a:lnTo>
                        <a:pt x="505" y="498"/>
                      </a:lnTo>
                      <a:lnTo>
                        <a:pt x="516" y="507"/>
                      </a:lnTo>
                      <a:lnTo>
                        <a:pt x="524" y="514"/>
                      </a:lnTo>
                      <a:lnTo>
                        <a:pt x="527" y="517"/>
                      </a:lnTo>
                      <a:lnTo>
                        <a:pt x="531" y="521"/>
                      </a:lnTo>
                      <a:lnTo>
                        <a:pt x="540" y="532"/>
                      </a:lnTo>
                      <a:lnTo>
                        <a:pt x="555" y="554"/>
                      </a:lnTo>
                      <a:lnTo>
                        <a:pt x="568" y="574"/>
                      </a:lnTo>
                      <a:lnTo>
                        <a:pt x="580" y="592"/>
                      </a:lnTo>
                      <a:lnTo>
                        <a:pt x="590" y="608"/>
                      </a:lnTo>
                      <a:lnTo>
                        <a:pt x="598" y="623"/>
                      </a:lnTo>
                      <a:lnTo>
                        <a:pt x="606" y="637"/>
                      </a:lnTo>
                      <a:lnTo>
                        <a:pt x="612" y="651"/>
                      </a:lnTo>
                      <a:lnTo>
                        <a:pt x="618" y="664"/>
                      </a:lnTo>
                      <a:lnTo>
                        <a:pt x="630" y="692"/>
                      </a:lnTo>
                      <a:lnTo>
                        <a:pt x="642" y="724"/>
                      </a:lnTo>
                      <a:lnTo>
                        <a:pt x="657" y="762"/>
                      </a:lnTo>
                      <a:lnTo>
                        <a:pt x="677" y="809"/>
                      </a:lnTo>
                      <a:lnTo>
                        <a:pt x="681" y="817"/>
                      </a:lnTo>
                      <a:lnTo>
                        <a:pt x="683" y="824"/>
                      </a:lnTo>
                      <a:lnTo>
                        <a:pt x="685" y="831"/>
                      </a:lnTo>
                      <a:lnTo>
                        <a:pt x="687" y="837"/>
                      </a:lnTo>
                      <a:lnTo>
                        <a:pt x="689" y="849"/>
                      </a:lnTo>
                      <a:lnTo>
                        <a:pt x="690" y="859"/>
                      </a:lnTo>
                      <a:lnTo>
                        <a:pt x="691" y="864"/>
                      </a:lnTo>
                      <a:lnTo>
                        <a:pt x="693" y="869"/>
                      </a:lnTo>
                      <a:lnTo>
                        <a:pt x="694" y="873"/>
                      </a:lnTo>
                      <a:lnTo>
                        <a:pt x="696" y="878"/>
                      </a:lnTo>
                      <a:lnTo>
                        <a:pt x="699" y="883"/>
                      </a:lnTo>
                      <a:lnTo>
                        <a:pt x="702" y="888"/>
                      </a:lnTo>
                      <a:lnTo>
                        <a:pt x="707" y="893"/>
                      </a:lnTo>
                      <a:lnTo>
                        <a:pt x="712" y="899"/>
                      </a:lnTo>
                      <a:lnTo>
                        <a:pt x="721" y="908"/>
                      </a:lnTo>
                      <a:lnTo>
                        <a:pt x="730" y="916"/>
                      </a:lnTo>
                      <a:lnTo>
                        <a:pt x="739" y="924"/>
                      </a:lnTo>
                      <a:lnTo>
                        <a:pt x="747" y="930"/>
                      </a:lnTo>
                      <a:lnTo>
                        <a:pt x="756" y="936"/>
                      </a:lnTo>
                      <a:lnTo>
                        <a:pt x="764" y="941"/>
                      </a:lnTo>
                      <a:lnTo>
                        <a:pt x="772" y="945"/>
                      </a:lnTo>
                      <a:lnTo>
                        <a:pt x="780" y="948"/>
                      </a:lnTo>
                      <a:lnTo>
                        <a:pt x="789" y="951"/>
                      </a:lnTo>
                      <a:lnTo>
                        <a:pt x="797" y="953"/>
                      </a:lnTo>
                      <a:lnTo>
                        <a:pt x="807" y="955"/>
                      </a:lnTo>
                      <a:lnTo>
                        <a:pt x="817" y="956"/>
                      </a:lnTo>
                      <a:lnTo>
                        <a:pt x="827" y="956"/>
                      </a:lnTo>
                      <a:lnTo>
                        <a:pt x="839" y="956"/>
                      </a:lnTo>
                      <a:lnTo>
                        <a:pt x="851" y="956"/>
                      </a:lnTo>
                      <a:lnTo>
                        <a:pt x="864" y="954"/>
                      </a:lnTo>
                      <a:lnTo>
                        <a:pt x="872" y="953"/>
                      </a:lnTo>
                      <a:lnTo>
                        <a:pt x="881" y="952"/>
                      </a:lnTo>
                      <a:lnTo>
                        <a:pt x="888" y="951"/>
                      </a:lnTo>
                      <a:lnTo>
                        <a:pt x="894" y="949"/>
                      </a:lnTo>
                      <a:lnTo>
                        <a:pt x="900" y="947"/>
                      </a:lnTo>
                      <a:lnTo>
                        <a:pt x="906" y="945"/>
                      </a:lnTo>
                      <a:lnTo>
                        <a:pt x="911" y="942"/>
                      </a:lnTo>
                      <a:lnTo>
                        <a:pt x="916" y="939"/>
                      </a:lnTo>
                      <a:lnTo>
                        <a:pt x="926" y="932"/>
                      </a:lnTo>
                      <a:lnTo>
                        <a:pt x="936" y="923"/>
                      </a:lnTo>
                      <a:lnTo>
                        <a:pt x="960" y="899"/>
                      </a:lnTo>
                      <a:lnTo>
                        <a:pt x="981" y="879"/>
                      </a:lnTo>
                      <a:lnTo>
                        <a:pt x="988" y="870"/>
                      </a:lnTo>
                      <a:lnTo>
                        <a:pt x="994" y="862"/>
                      </a:lnTo>
                      <a:lnTo>
                        <a:pt x="998" y="853"/>
                      </a:lnTo>
                      <a:lnTo>
                        <a:pt x="1002" y="843"/>
                      </a:lnTo>
                      <a:lnTo>
                        <a:pt x="1005" y="831"/>
                      </a:lnTo>
                      <a:lnTo>
                        <a:pt x="1009" y="816"/>
                      </a:lnTo>
                      <a:lnTo>
                        <a:pt x="1010" y="808"/>
                      </a:lnTo>
                      <a:lnTo>
                        <a:pt x="1011" y="801"/>
                      </a:lnTo>
                      <a:lnTo>
                        <a:pt x="1012" y="794"/>
                      </a:lnTo>
                      <a:lnTo>
                        <a:pt x="1012" y="789"/>
                      </a:lnTo>
                      <a:lnTo>
                        <a:pt x="1011" y="783"/>
                      </a:lnTo>
                      <a:lnTo>
                        <a:pt x="1011" y="778"/>
                      </a:lnTo>
                      <a:lnTo>
                        <a:pt x="1010" y="773"/>
                      </a:lnTo>
                      <a:lnTo>
                        <a:pt x="1008" y="769"/>
                      </a:lnTo>
                      <a:lnTo>
                        <a:pt x="1002" y="748"/>
                      </a:lnTo>
                      <a:lnTo>
                        <a:pt x="998" y="735"/>
                      </a:lnTo>
                      <a:lnTo>
                        <a:pt x="996" y="728"/>
                      </a:lnTo>
                      <a:lnTo>
                        <a:pt x="995" y="719"/>
                      </a:lnTo>
                      <a:lnTo>
                        <a:pt x="992" y="702"/>
                      </a:lnTo>
                      <a:lnTo>
                        <a:pt x="990" y="686"/>
                      </a:lnTo>
                      <a:lnTo>
                        <a:pt x="987" y="660"/>
                      </a:lnTo>
                      <a:lnTo>
                        <a:pt x="985" y="638"/>
                      </a:lnTo>
                      <a:lnTo>
                        <a:pt x="983" y="618"/>
                      </a:lnTo>
                      <a:lnTo>
                        <a:pt x="982" y="609"/>
                      </a:lnTo>
                      <a:lnTo>
                        <a:pt x="980" y="599"/>
                      </a:lnTo>
                      <a:lnTo>
                        <a:pt x="978" y="589"/>
                      </a:lnTo>
                      <a:lnTo>
                        <a:pt x="975" y="579"/>
                      </a:lnTo>
                      <a:lnTo>
                        <a:pt x="971" y="567"/>
                      </a:lnTo>
                      <a:lnTo>
                        <a:pt x="967" y="555"/>
                      </a:lnTo>
                      <a:lnTo>
                        <a:pt x="961" y="541"/>
                      </a:lnTo>
                      <a:lnTo>
                        <a:pt x="953" y="526"/>
                      </a:lnTo>
                      <a:lnTo>
                        <a:pt x="943" y="505"/>
                      </a:lnTo>
                      <a:lnTo>
                        <a:pt x="933" y="487"/>
                      </a:lnTo>
                      <a:lnTo>
                        <a:pt x="924" y="471"/>
                      </a:lnTo>
                      <a:lnTo>
                        <a:pt x="916" y="457"/>
                      </a:lnTo>
                      <a:lnTo>
                        <a:pt x="907" y="445"/>
                      </a:lnTo>
                      <a:lnTo>
                        <a:pt x="899" y="433"/>
                      </a:lnTo>
                      <a:lnTo>
                        <a:pt x="890" y="423"/>
                      </a:lnTo>
                      <a:lnTo>
                        <a:pt x="882" y="413"/>
                      </a:lnTo>
                      <a:lnTo>
                        <a:pt x="872" y="403"/>
                      </a:lnTo>
                      <a:lnTo>
                        <a:pt x="863" y="394"/>
                      </a:lnTo>
                      <a:lnTo>
                        <a:pt x="841" y="373"/>
                      </a:lnTo>
                      <a:lnTo>
                        <a:pt x="814" y="349"/>
                      </a:lnTo>
                      <a:lnTo>
                        <a:pt x="798" y="335"/>
                      </a:lnTo>
                      <a:lnTo>
                        <a:pt x="781" y="319"/>
                      </a:lnTo>
                      <a:lnTo>
                        <a:pt x="755" y="294"/>
                      </a:lnTo>
                      <a:lnTo>
                        <a:pt x="733" y="275"/>
                      </a:lnTo>
                      <a:lnTo>
                        <a:pt x="716" y="260"/>
                      </a:lnTo>
                      <a:lnTo>
                        <a:pt x="699" y="248"/>
                      </a:lnTo>
                      <a:lnTo>
                        <a:pt x="682" y="236"/>
                      </a:lnTo>
                      <a:lnTo>
                        <a:pt x="662" y="223"/>
                      </a:lnTo>
                      <a:lnTo>
                        <a:pt x="638" y="207"/>
                      </a:lnTo>
                      <a:lnTo>
                        <a:pt x="608" y="187"/>
                      </a:lnTo>
                      <a:lnTo>
                        <a:pt x="593" y="176"/>
                      </a:lnTo>
                      <a:lnTo>
                        <a:pt x="578" y="166"/>
                      </a:lnTo>
                      <a:lnTo>
                        <a:pt x="556" y="150"/>
                      </a:lnTo>
                      <a:lnTo>
                        <a:pt x="536" y="137"/>
                      </a:lnTo>
                      <a:lnTo>
                        <a:pt x="519" y="124"/>
                      </a:lnTo>
                      <a:lnTo>
                        <a:pt x="501" y="114"/>
                      </a:lnTo>
                      <a:lnTo>
                        <a:pt x="480" y="103"/>
                      </a:lnTo>
                      <a:lnTo>
                        <a:pt x="455" y="90"/>
                      </a:lnTo>
                      <a:lnTo>
                        <a:pt x="422" y="76"/>
                      </a:lnTo>
                      <a:lnTo>
                        <a:pt x="400" y="67"/>
                      </a:lnTo>
                      <a:lnTo>
                        <a:pt x="380" y="60"/>
                      </a:lnTo>
                      <a:lnTo>
                        <a:pt x="362" y="53"/>
                      </a:lnTo>
                      <a:lnTo>
                        <a:pt x="346" y="48"/>
                      </a:lnTo>
                      <a:lnTo>
                        <a:pt x="331" y="44"/>
                      </a:lnTo>
                      <a:lnTo>
                        <a:pt x="316" y="40"/>
                      </a:lnTo>
                      <a:lnTo>
                        <a:pt x="303" y="37"/>
                      </a:lnTo>
                      <a:lnTo>
                        <a:pt x="290" y="35"/>
                      </a:lnTo>
                      <a:lnTo>
                        <a:pt x="234" y="25"/>
                      </a:lnTo>
                      <a:lnTo>
                        <a:pt x="217" y="21"/>
                      </a:lnTo>
                      <a:lnTo>
                        <a:pt x="198" y="18"/>
                      </a:lnTo>
                      <a:lnTo>
                        <a:pt x="177" y="13"/>
                      </a:lnTo>
                      <a:lnTo>
                        <a:pt x="153" y="7"/>
                      </a:lnTo>
                      <a:lnTo>
                        <a:pt x="148" y="5"/>
                      </a:lnTo>
                      <a:lnTo>
                        <a:pt x="145" y="4"/>
                      </a:lnTo>
                      <a:lnTo>
                        <a:pt x="139" y="2"/>
                      </a:lnTo>
                      <a:lnTo>
                        <a:pt x="133" y="0"/>
                      </a:lnTo>
                      <a:lnTo>
                        <a:pt x="125" y="0"/>
                      </a:lnTo>
                      <a:lnTo>
                        <a:pt x="120" y="1"/>
                      </a:lnTo>
                      <a:lnTo>
                        <a:pt x="116" y="3"/>
                      </a:lnTo>
                      <a:lnTo>
                        <a:pt x="109" y="6"/>
                      </a:lnTo>
                      <a:lnTo>
                        <a:pt x="103" y="11"/>
                      </a:lnTo>
                      <a:lnTo>
                        <a:pt x="98" y="14"/>
                      </a:lnTo>
                      <a:lnTo>
                        <a:pt x="95" y="13"/>
                      </a:lnTo>
                      <a:lnTo>
                        <a:pt x="94" y="13"/>
                      </a:lnTo>
                      <a:lnTo>
                        <a:pt x="91" y="14"/>
                      </a:lnTo>
                    </a:path>
                  </a:pathLst>
                </a:custGeom>
                <a:solidFill>
                  <a:srgbClr val="FDA4B5"/>
                </a:solidFill>
                <a:ln w="25400" cap="rnd">
                  <a:solidFill>
                    <a:srgbClr val="CF0E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53" name="Freeform 25"/>
                <p:cNvSpPr>
                  <a:spLocks/>
                </p:cNvSpPr>
                <p:nvPr/>
              </p:nvSpPr>
              <p:spPr bwMode="auto">
                <a:xfrm>
                  <a:off x="3385" y="2340"/>
                  <a:ext cx="1379" cy="1037"/>
                </a:xfrm>
                <a:custGeom>
                  <a:avLst/>
                  <a:gdLst>
                    <a:gd name="T0" fmla="*/ 479 w 1379"/>
                    <a:gd name="T1" fmla="*/ 441 h 1037"/>
                    <a:gd name="T2" fmla="*/ 484 w 1379"/>
                    <a:gd name="T3" fmla="*/ 357 h 1037"/>
                    <a:gd name="T4" fmla="*/ 521 w 1379"/>
                    <a:gd name="T5" fmla="*/ 217 h 1037"/>
                    <a:gd name="T6" fmla="*/ 483 w 1379"/>
                    <a:gd name="T7" fmla="*/ 82 h 1037"/>
                    <a:gd name="T8" fmla="*/ 336 w 1379"/>
                    <a:gd name="T9" fmla="*/ 7 h 1037"/>
                    <a:gd name="T10" fmla="*/ 191 w 1379"/>
                    <a:gd name="T11" fmla="*/ 15 h 1037"/>
                    <a:gd name="T12" fmla="*/ 75 w 1379"/>
                    <a:gd name="T13" fmla="*/ 84 h 1037"/>
                    <a:gd name="T14" fmla="*/ 16 w 1379"/>
                    <a:gd name="T15" fmla="*/ 197 h 1037"/>
                    <a:gd name="T16" fmla="*/ 20 w 1379"/>
                    <a:gd name="T17" fmla="*/ 372 h 1037"/>
                    <a:gd name="T18" fmla="*/ 151 w 1379"/>
                    <a:gd name="T19" fmla="*/ 497 h 1037"/>
                    <a:gd name="T20" fmla="*/ 337 w 1379"/>
                    <a:gd name="T21" fmla="*/ 539 h 1037"/>
                    <a:gd name="T22" fmla="*/ 447 w 1379"/>
                    <a:gd name="T23" fmla="*/ 675 h 1037"/>
                    <a:gd name="T24" fmla="*/ 584 w 1379"/>
                    <a:gd name="T25" fmla="*/ 825 h 1037"/>
                    <a:gd name="T26" fmla="*/ 684 w 1379"/>
                    <a:gd name="T27" fmla="*/ 905 h 1037"/>
                    <a:gd name="T28" fmla="*/ 963 w 1379"/>
                    <a:gd name="T29" fmla="*/ 1012 h 1037"/>
                    <a:gd name="T30" fmla="*/ 1130 w 1379"/>
                    <a:gd name="T31" fmla="*/ 1030 h 1037"/>
                    <a:gd name="T32" fmla="*/ 1217 w 1379"/>
                    <a:gd name="T33" fmla="*/ 964 h 1037"/>
                    <a:gd name="T34" fmla="*/ 1200 w 1379"/>
                    <a:gd name="T35" fmla="*/ 825 h 1037"/>
                    <a:gd name="T36" fmla="*/ 1157 w 1379"/>
                    <a:gd name="T37" fmla="*/ 679 h 1037"/>
                    <a:gd name="T38" fmla="*/ 1183 w 1379"/>
                    <a:gd name="T39" fmla="*/ 594 h 1037"/>
                    <a:gd name="T40" fmla="*/ 1262 w 1379"/>
                    <a:gd name="T41" fmla="*/ 555 h 1037"/>
                    <a:gd name="T42" fmla="*/ 1357 w 1379"/>
                    <a:gd name="T43" fmla="*/ 518 h 1037"/>
                    <a:gd name="T44" fmla="*/ 1375 w 1379"/>
                    <a:gd name="T45" fmla="*/ 429 h 1037"/>
                    <a:gd name="T46" fmla="*/ 1307 w 1379"/>
                    <a:gd name="T47" fmla="*/ 381 h 1037"/>
                    <a:gd name="T48" fmla="*/ 1247 w 1379"/>
                    <a:gd name="T49" fmla="*/ 434 h 1037"/>
                    <a:gd name="T50" fmla="*/ 1247 w 1379"/>
                    <a:gd name="T51" fmla="*/ 469 h 1037"/>
                    <a:gd name="T52" fmla="*/ 1183 w 1379"/>
                    <a:gd name="T53" fmla="*/ 462 h 1037"/>
                    <a:gd name="T54" fmla="*/ 1066 w 1379"/>
                    <a:gd name="T55" fmla="*/ 426 h 1037"/>
                    <a:gd name="T56" fmla="*/ 970 w 1379"/>
                    <a:gd name="T57" fmla="*/ 427 h 1037"/>
                    <a:gd name="T58" fmla="*/ 985 w 1379"/>
                    <a:gd name="T59" fmla="*/ 501 h 1037"/>
                    <a:gd name="T60" fmla="*/ 1089 w 1379"/>
                    <a:gd name="T61" fmla="*/ 658 h 1037"/>
                    <a:gd name="T62" fmla="*/ 1080 w 1379"/>
                    <a:gd name="T63" fmla="*/ 665 h 1037"/>
                    <a:gd name="T64" fmla="*/ 989 w 1379"/>
                    <a:gd name="T65" fmla="*/ 511 h 1037"/>
                    <a:gd name="T66" fmla="*/ 845 w 1379"/>
                    <a:gd name="T67" fmla="*/ 456 h 1037"/>
                    <a:gd name="T68" fmla="*/ 779 w 1379"/>
                    <a:gd name="T69" fmla="*/ 467 h 1037"/>
                    <a:gd name="T70" fmla="*/ 871 w 1379"/>
                    <a:gd name="T71" fmla="*/ 404 h 1037"/>
                    <a:gd name="T72" fmla="*/ 890 w 1379"/>
                    <a:gd name="T73" fmla="*/ 247 h 1037"/>
                    <a:gd name="T74" fmla="*/ 814 w 1379"/>
                    <a:gd name="T75" fmla="*/ 176 h 1037"/>
                    <a:gd name="T76" fmla="*/ 777 w 1379"/>
                    <a:gd name="T77" fmla="*/ 243 h 1037"/>
                    <a:gd name="T78" fmla="*/ 773 w 1379"/>
                    <a:gd name="T79" fmla="*/ 321 h 1037"/>
                    <a:gd name="T80" fmla="*/ 647 w 1379"/>
                    <a:gd name="T81" fmla="*/ 415 h 1037"/>
                    <a:gd name="T82" fmla="*/ 546 w 1379"/>
                    <a:gd name="T83" fmla="*/ 441 h 1037"/>
                    <a:gd name="T84" fmla="*/ 526 w 1379"/>
                    <a:gd name="T85" fmla="*/ 525 h 1037"/>
                    <a:gd name="T86" fmla="*/ 642 w 1379"/>
                    <a:gd name="T87" fmla="*/ 553 h 1037"/>
                    <a:gd name="T88" fmla="*/ 763 w 1379"/>
                    <a:gd name="T89" fmla="*/ 525 h 1037"/>
                    <a:gd name="T90" fmla="*/ 795 w 1379"/>
                    <a:gd name="T91" fmla="*/ 496 h 1037"/>
                    <a:gd name="T92" fmla="*/ 642 w 1379"/>
                    <a:gd name="T93" fmla="*/ 546 h 1037"/>
                    <a:gd name="T94" fmla="*/ 511 w 1379"/>
                    <a:gd name="T95" fmla="*/ 515 h 1037"/>
                    <a:gd name="T96" fmla="*/ 525 w 1379"/>
                    <a:gd name="T97" fmla="*/ 471 h 1037"/>
                    <a:gd name="T98" fmla="*/ 495 w 1379"/>
                    <a:gd name="T99" fmla="*/ 455 h 1037"/>
                    <a:gd name="T100" fmla="*/ 501 w 1379"/>
                    <a:gd name="T101" fmla="*/ 435 h 103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79"/>
                    <a:gd name="T154" fmla="*/ 0 h 1037"/>
                    <a:gd name="T155" fmla="*/ 1379 w 1379"/>
                    <a:gd name="T156" fmla="*/ 1037 h 103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79" h="1037">
                      <a:moveTo>
                        <a:pt x="532" y="441"/>
                      </a:moveTo>
                      <a:lnTo>
                        <a:pt x="512" y="445"/>
                      </a:lnTo>
                      <a:lnTo>
                        <a:pt x="495" y="446"/>
                      </a:lnTo>
                      <a:lnTo>
                        <a:pt x="479" y="441"/>
                      </a:lnTo>
                      <a:lnTo>
                        <a:pt x="465" y="424"/>
                      </a:lnTo>
                      <a:lnTo>
                        <a:pt x="463" y="399"/>
                      </a:lnTo>
                      <a:lnTo>
                        <a:pt x="470" y="378"/>
                      </a:lnTo>
                      <a:lnTo>
                        <a:pt x="484" y="357"/>
                      </a:lnTo>
                      <a:lnTo>
                        <a:pt x="503" y="319"/>
                      </a:lnTo>
                      <a:lnTo>
                        <a:pt x="516" y="280"/>
                      </a:lnTo>
                      <a:lnTo>
                        <a:pt x="522" y="249"/>
                      </a:lnTo>
                      <a:lnTo>
                        <a:pt x="521" y="217"/>
                      </a:lnTo>
                      <a:lnTo>
                        <a:pt x="519" y="159"/>
                      </a:lnTo>
                      <a:lnTo>
                        <a:pt x="514" y="136"/>
                      </a:lnTo>
                      <a:lnTo>
                        <a:pt x="500" y="105"/>
                      </a:lnTo>
                      <a:lnTo>
                        <a:pt x="483" y="82"/>
                      </a:lnTo>
                      <a:lnTo>
                        <a:pt x="458" y="64"/>
                      </a:lnTo>
                      <a:lnTo>
                        <a:pt x="423" y="38"/>
                      </a:lnTo>
                      <a:lnTo>
                        <a:pt x="384" y="22"/>
                      </a:lnTo>
                      <a:lnTo>
                        <a:pt x="336" y="7"/>
                      </a:lnTo>
                      <a:lnTo>
                        <a:pt x="300" y="0"/>
                      </a:lnTo>
                      <a:lnTo>
                        <a:pt x="264" y="0"/>
                      </a:lnTo>
                      <a:lnTo>
                        <a:pt x="216" y="8"/>
                      </a:lnTo>
                      <a:lnTo>
                        <a:pt x="191" y="15"/>
                      </a:lnTo>
                      <a:lnTo>
                        <a:pt x="175" y="24"/>
                      </a:lnTo>
                      <a:lnTo>
                        <a:pt x="137" y="50"/>
                      </a:lnTo>
                      <a:lnTo>
                        <a:pt x="90" y="78"/>
                      </a:lnTo>
                      <a:lnTo>
                        <a:pt x="75" y="84"/>
                      </a:lnTo>
                      <a:lnTo>
                        <a:pt x="63" y="92"/>
                      </a:lnTo>
                      <a:lnTo>
                        <a:pt x="42" y="117"/>
                      </a:lnTo>
                      <a:lnTo>
                        <a:pt x="31" y="138"/>
                      </a:lnTo>
                      <a:lnTo>
                        <a:pt x="16" y="197"/>
                      </a:lnTo>
                      <a:lnTo>
                        <a:pt x="0" y="259"/>
                      </a:lnTo>
                      <a:lnTo>
                        <a:pt x="0" y="286"/>
                      </a:lnTo>
                      <a:lnTo>
                        <a:pt x="5" y="322"/>
                      </a:lnTo>
                      <a:lnTo>
                        <a:pt x="20" y="372"/>
                      </a:lnTo>
                      <a:lnTo>
                        <a:pt x="53" y="413"/>
                      </a:lnTo>
                      <a:lnTo>
                        <a:pt x="89" y="452"/>
                      </a:lnTo>
                      <a:lnTo>
                        <a:pt x="117" y="477"/>
                      </a:lnTo>
                      <a:lnTo>
                        <a:pt x="151" y="497"/>
                      </a:lnTo>
                      <a:lnTo>
                        <a:pt x="200" y="518"/>
                      </a:lnTo>
                      <a:lnTo>
                        <a:pt x="243" y="531"/>
                      </a:lnTo>
                      <a:lnTo>
                        <a:pt x="279" y="536"/>
                      </a:lnTo>
                      <a:lnTo>
                        <a:pt x="337" y="539"/>
                      </a:lnTo>
                      <a:lnTo>
                        <a:pt x="371" y="572"/>
                      </a:lnTo>
                      <a:lnTo>
                        <a:pt x="416" y="623"/>
                      </a:lnTo>
                      <a:lnTo>
                        <a:pt x="436" y="653"/>
                      </a:lnTo>
                      <a:lnTo>
                        <a:pt x="447" y="675"/>
                      </a:lnTo>
                      <a:lnTo>
                        <a:pt x="458" y="698"/>
                      </a:lnTo>
                      <a:lnTo>
                        <a:pt x="479" y="728"/>
                      </a:lnTo>
                      <a:lnTo>
                        <a:pt x="526" y="778"/>
                      </a:lnTo>
                      <a:lnTo>
                        <a:pt x="584" y="825"/>
                      </a:lnTo>
                      <a:lnTo>
                        <a:pt x="607" y="836"/>
                      </a:lnTo>
                      <a:lnTo>
                        <a:pt x="622" y="850"/>
                      </a:lnTo>
                      <a:lnTo>
                        <a:pt x="642" y="877"/>
                      </a:lnTo>
                      <a:lnTo>
                        <a:pt x="684" y="905"/>
                      </a:lnTo>
                      <a:lnTo>
                        <a:pt x="747" y="937"/>
                      </a:lnTo>
                      <a:lnTo>
                        <a:pt x="826" y="971"/>
                      </a:lnTo>
                      <a:lnTo>
                        <a:pt x="910" y="993"/>
                      </a:lnTo>
                      <a:lnTo>
                        <a:pt x="963" y="1012"/>
                      </a:lnTo>
                      <a:lnTo>
                        <a:pt x="1001" y="1027"/>
                      </a:lnTo>
                      <a:lnTo>
                        <a:pt x="1037" y="1036"/>
                      </a:lnTo>
                      <a:lnTo>
                        <a:pt x="1089" y="1035"/>
                      </a:lnTo>
                      <a:lnTo>
                        <a:pt x="1130" y="1030"/>
                      </a:lnTo>
                      <a:lnTo>
                        <a:pt x="1161" y="1022"/>
                      </a:lnTo>
                      <a:lnTo>
                        <a:pt x="1186" y="1007"/>
                      </a:lnTo>
                      <a:lnTo>
                        <a:pt x="1210" y="979"/>
                      </a:lnTo>
                      <a:lnTo>
                        <a:pt x="1217" y="964"/>
                      </a:lnTo>
                      <a:lnTo>
                        <a:pt x="1219" y="951"/>
                      </a:lnTo>
                      <a:lnTo>
                        <a:pt x="1215" y="916"/>
                      </a:lnTo>
                      <a:lnTo>
                        <a:pt x="1210" y="867"/>
                      </a:lnTo>
                      <a:lnTo>
                        <a:pt x="1200" y="825"/>
                      </a:lnTo>
                      <a:lnTo>
                        <a:pt x="1189" y="783"/>
                      </a:lnTo>
                      <a:lnTo>
                        <a:pt x="1178" y="735"/>
                      </a:lnTo>
                      <a:lnTo>
                        <a:pt x="1166" y="707"/>
                      </a:lnTo>
                      <a:lnTo>
                        <a:pt x="1157" y="679"/>
                      </a:lnTo>
                      <a:lnTo>
                        <a:pt x="1154" y="657"/>
                      </a:lnTo>
                      <a:lnTo>
                        <a:pt x="1157" y="637"/>
                      </a:lnTo>
                      <a:lnTo>
                        <a:pt x="1166" y="614"/>
                      </a:lnTo>
                      <a:lnTo>
                        <a:pt x="1183" y="594"/>
                      </a:lnTo>
                      <a:lnTo>
                        <a:pt x="1200" y="578"/>
                      </a:lnTo>
                      <a:lnTo>
                        <a:pt x="1220" y="567"/>
                      </a:lnTo>
                      <a:lnTo>
                        <a:pt x="1244" y="558"/>
                      </a:lnTo>
                      <a:lnTo>
                        <a:pt x="1262" y="555"/>
                      </a:lnTo>
                      <a:lnTo>
                        <a:pt x="1280" y="553"/>
                      </a:lnTo>
                      <a:lnTo>
                        <a:pt x="1305" y="546"/>
                      </a:lnTo>
                      <a:lnTo>
                        <a:pt x="1334" y="536"/>
                      </a:lnTo>
                      <a:lnTo>
                        <a:pt x="1357" y="518"/>
                      </a:lnTo>
                      <a:lnTo>
                        <a:pt x="1374" y="495"/>
                      </a:lnTo>
                      <a:lnTo>
                        <a:pt x="1378" y="469"/>
                      </a:lnTo>
                      <a:lnTo>
                        <a:pt x="1378" y="446"/>
                      </a:lnTo>
                      <a:lnTo>
                        <a:pt x="1375" y="429"/>
                      </a:lnTo>
                      <a:lnTo>
                        <a:pt x="1367" y="414"/>
                      </a:lnTo>
                      <a:lnTo>
                        <a:pt x="1352" y="399"/>
                      </a:lnTo>
                      <a:lnTo>
                        <a:pt x="1322" y="382"/>
                      </a:lnTo>
                      <a:lnTo>
                        <a:pt x="1307" y="381"/>
                      </a:lnTo>
                      <a:lnTo>
                        <a:pt x="1289" y="385"/>
                      </a:lnTo>
                      <a:lnTo>
                        <a:pt x="1272" y="393"/>
                      </a:lnTo>
                      <a:lnTo>
                        <a:pt x="1262" y="402"/>
                      </a:lnTo>
                      <a:lnTo>
                        <a:pt x="1247" y="434"/>
                      </a:lnTo>
                      <a:lnTo>
                        <a:pt x="1246" y="444"/>
                      </a:lnTo>
                      <a:lnTo>
                        <a:pt x="1248" y="453"/>
                      </a:lnTo>
                      <a:lnTo>
                        <a:pt x="1250" y="461"/>
                      </a:lnTo>
                      <a:lnTo>
                        <a:pt x="1247" y="469"/>
                      </a:lnTo>
                      <a:lnTo>
                        <a:pt x="1231" y="477"/>
                      </a:lnTo>
                      <a:lnTo>
                        <a:pt x="1210" y="476"/>
                      </a:lnTo>
                      <a:lnTo>
                        <a:pt x="1197" y="470"/>
                      </a:lnTo>
                      <a:lnTo>
                        <a:pt x="1183" y="462"/>
                      </a:lnTo>
                      <a:lnTo>
                        <a:pt x="1153" y="454"/>
                      </a:lnTo>
                      <a:lnTo>
                        <a:pt x="1121" y="448"/>
                      </a:lnTo>
                      <a:lnTo>
                        <a:pt x="1078" y="434"/>
                      </a:lnTo>
                      <a:lnTo>
                        <a:pt x="1066" y="426"/>
                      </a:lnTo>
                      <a:lnTo>
                        <a:pt x="1052" y="420"/>
                      </a:lnTo>
                      <a:lnTo>
                        <a:pt x="1023" y="415"/>
                      </a:lnTo>
                      <a:lnTo>
                        <a:pt x="995" y="420"/>
                      </a:lnTo>
                      <a:lnTo>
                        <a:pt x="970" y="427"/>
                      </a:lnTo>
                      <a:lnTo>
                        <a:pt x="958" y="441"/>
                      </a:lnTo>
                      <a:lnTo>
                        <a:pt x="957" y="459"/>
                      </a:lnTo>
                      <a:lnTo>
                        <a:pt x="962" y="474"/>
                      </a:lnTo>
                      <a:lnTo>
                        <a:pt x="985" y="501"/>
                      </a:lnTo>
                      <a:lnTo>
                        <a:pt x="1019" y="531"/>
                      </a:lnTo>
                      <a:lnTo>
                        <a:pt x="1052" y="574"/>
                      </a:lnTo>
                      <a:lnTo>
                        <a:pt x="1074" y="614"/>
                      </a:lnTo>
                      <a:lnTo>
                        <a:pt x="1089" y="658"/>
                      </a:lnTo>
                      <a:lnTo>
                        <a:pt x="1095" y="676"/>
                      </a:lnTo>
                      <a:lnTo>
                        <a:pt x="1094" y="686"/>
                      </a:lnTo>
                      <a:lnTo>
                        <a:pt x="1087" y="681"/>
                      </a:lnTo>
                      <a:lnTo>
                        <a:pt x="1080" y="665"/>
                      </a:lnTo>
                      <a:lnTo>
                        <a:pt x="1058" y="616"/>
                      </a:lnTo>
                      <a:lnTo>
                        <a:pt x="1026" y="567"/>
                      </a:lnTo>
                      <a:lnTo>
                        <a:pt x="1009" y="537"/>
                      </a:lnTo>
                      <a:lnTo>
                        <a:pt x="989" y="511"/>
                      </a:lnTo>
                      <a:lnTo>
                        <a:pt x="963" y="490"/>
                      </a:lnTo>
                      <a:lnTo>
                        <a:pt x="926" y="476"/>
                      </a:lnTo>
                      <a:lnTo>
                        <a:pt x="868" y="462"/>
                      </a:lnTo>
                      <a:lnTo>
                        <a:pt x="845" y="456"/>
                      </a:lnTo>
                      <a:lnTo>
                        <a:pt x="821" y="455"/>
                      </a:lnTo>
                      <a:lnTo>
                        <a:pt x="792" y="463"/>
                      </a:lnTo>
                      <a:lnTo>
                        <a:pt x="779" y="469"/>
                      </a:lnTo>
                      <a:lnTo>
                        <a:pt x="779" y="467"/>
                      </a:lnTo>
                      <a:lnTo>
                        <a:pt x="783" y="465"/>
                      </a:lnTo>
                      <a:lnTo>
                        <a:pt x="796" y="460"/>
                      </a:lnTo>
                      <a:lnTo>
                        <a:pt x="831" y="441"/>
                      </a:lnTo>
                      <a:lnTo>
                        <a:pt x="871" y="404"/>
                      </a:lnTo>
                      <a:lnTo>
                        <a:pt x="894" y="357"/>
                      </a:lnTo>
                      <a:lnTo>
                        <a:pt x="903" y="323"/>
                      </a:lnTo>
                      <a:lnTo>
                        <a:pt x="900" y="287"/>
                      </a:lnTo>
                      <a:lnTo>
                        <a:pt x="890" y="247"/>
                      </a:lnTo>
                      <a:lnTo>
                        <a:pt x="868" y="211"/>
                      </a:lnTo>
                      <a:lnTo>
                        <a:pt x="855" y="193"/>
                      </a:lnTo>
                      <a:lnTo>
                        <a:pt x="837" y="182"/>
                      </a:lnTo>
                      <a:lnTo>
                        <a:pt x="814" y="176"/>
                      </a:lnTo>
                      <a:lnTo>
                        <a:pt x="795" y="182"/>
                      </a:lnTo>
                      <a:lnTo>
                        <a:pt x="782" y="199"/>
                      </a:lnTo>
                      <a:lnTo>
                        <a:pt x="779" y="224"/>
                      </a:lnTo>
                      <a:lnTo>
                        <a:pt x="777" y="243"/>
                      </a:lnTo>
                      <a:lnTo>
                        <a:pt x="779" y="256"/>
                      </a:lnTo>
                      <a:lnTo>
                        <a:pt x="780" y="269"/>
                      </a:lnTo>
                      <a:lnTo>
                        <a:pt x="779" y="287"/>
                      </a:lnTo>
                      <a:lnTo>
                        <a:pt x="773" y="321"/>
                      </a:lnTo>
                      <a:lnTo>
                        <a:pt x="758" y="350"/>
                      </a:lnTo>
                      <a:lnTo>
                        <a:pt x="724" y="385"/>
                      </a:lnTo>
                      <a:lnTo>
                        <a:pt x="679" y="406"/>
                      </a:lnTo>
                      <a:lnTo>
                        <a:pt x="647" y="415"/>
                      </a:lnTo>
                      <a:lnTo>
                        <a:pt x="623" y="416"/>
                      </a:lnTo>
                      <a:lnTo>
                        <a:pt x="599" y="417"/>
                      </a:lnTo>
                      <a:lnTo>
                        <a:pt x="568" y="427"/>
                      </a:lnTo>
                      <a:lnTo>
                        <a:pt x="546" y="441"/>
                      </a:lnTo>
                      <a:lnTo>
                        <a:pt x="532" y="462"/>
                      </a:lnTo>
                      <a:lnTo>
                        <a:pt x="520" y="494"/>
                      </a:lnTo>
                      <a:lnTo>
                        <a:pt x="520" y="508"/>
                      </a:lnTo>
                      <a:lnTo>
                        <a:pt x="526" y="525"/>
                      </a:lnTo>
                      <a:lnTo>
                        <a:pt x="538" y="538"/>
                      </a:lnTo>
                      <a:lnTo>
                        <a:pt x="558" y="546"/>
                      </a:lnTo>
                      <a:lnTo>
                        <a:pt x="599" y="556"/>
                      </a:lnTo>
                      <a:lnTo>
                        <a:pt x="642" y="553"/>
                      </a:lnTo>
                      <a:lnTo>
                        <a:pt x="676" y="544"/>
                      </a:lnTo>
                      <a:lnTo>
                        <a:pt x="710" y="532"/>
                      </a:lnTo>
                      <a:lnTo>
                        <a:pt x="738" y="530"/>
                      </a:lnTo>
                      <a:lnTo>
                        <a:pt x="763" y="525"/>
                      </a:lnTo>
                      <a:lnTo>
                        <a:pt x="787" y="511"/>
                      </a:lnTo>
                      <a:lnTo>
                        <a:pt x="805" y="496"/>
                      </a:lnTo>
                      <a:lnTo>
                        <a:pt x="821" y="476"/>
                      </a:lnTo>
                      <a:lnTo>
                        <a:pt x="795" y="496"/>
                      </a:lnTo>
                      <a:lnTo>
                        <a:pt x="769" y="515"/>
                      </a:lnTo>
                      <a:lnTo>
                        <a:pt x="737" y="532"/>
                      </a:lnTo>
                      <a:lnTo>
                        <a:pt x="691" y="545"/>
                      </a:lnTo>
                      <a:lnTo>
                        <a:pt x="642" y="546"/>
                      </a:lnTo>
                      <a:lnTo>
                        <a:pt x="593" y="545"/>
                      </a:lnTo>
                      <a:lnTo>
                        <a:pt x="548" y="532"/>
                      </a:lnTo>
                      <a:lnTo>
                        <a:pt x="519" y="521"/>
                      </a:lnTo>
                      <a:lnTo>
                        <a:pt x="511" y="515"/>
                      </a:lnTo>
                      <a:lnTo>
                        <a:pt x="505" y="504"/>
                      </a:lnTo>
                      <a:lnTo>
                        <a:pt x="508" y="492"/>
                      </a:lnTo>
                      <a:lnTo>
                        <a:pt x="517" y="481"/>
                      </a:lnTo>
                      <a:lnTo>
                        <a:pt x="525" y="471"/>
                      </a:lnTo>
                      <a:lnTo>
                        <a:pt x="526" y="462"/>
                      </a:lnTo>
                      <a:lnTo>
                        <a:pt x="522" y="458"/>
                      </a:lnTo>
                      <a:lnTo>
                        <a:pt x="515" y="457"/>
                      </a:lnTo>
                      <a:lnTo>
                        <a:pt x="495" y="455"/>
                      </a:lnTo>
                      <a:lnTo>
                        <a:pt x="476" y="448"/>
                      </a:lnTo>
                      <a:lnTo>
                        <a:pt x="468" y="441"/>
                      </a:lnTo>
                      <a:lnTo>
                        <a:pt x="480" y="435"/>
                      </a:lnTo>
                      <a:lnTo>
                        <a:pt x="501" y="435"/>
                      </a:lnTo>
                      <a:lnTo>
                        <a:pt x="532" y="441"/>
                      </a:lnTo>
                    </a:path>
                  </a:pathLst>
                </a:custGeom>
                <a:solidFill>
                  <a:srgbClr val="FFBF80"/>
                </a:soli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54" name="Freeform 26"/>
                <p:cNvSpPr>
                  <a:spLocks/>
                </p:cNvSpPr>
                <p:nvPr/>
              </p:nvSpPr>
              <p:spPr bwMode="auto">
                <a:xfrm>
                  <a:off x="4318" y="2217"/>
                  <a:ext cx="635" cy="593"/>
                </a:xfrm>
                <a:custGeom>
                  <a:avLst/>
                  <a:gdLst>
                    <a:gd name="T0" fmla="*/ 9 w 635"/>
                    <a:gd name="T1" fmla="*/ 577 h 593"/>
                    <a:gd name="T2" fmla="*/ 28 w 635"/>
                    <a:gd name="T3" fmla="*/ 553 h 593"/>
                    <a:gd name="T4" fmla="*/ 48 w 635"/>
                    <a:gd name="T5" fmla="*/ 525 h 593"/>
                    <a:gd name="T6" fmla="*/ 58 w 635"/>
                    <a:gd name="T7" fmla="*/ 505 h 593"/>
                    <a:gd name="T8" fmla="*/ 65 w 635"/>
                    <a:gd name="T9" fmla="*/ 479 h 593"/>
                    <a:gd name="T10" fmla="*/ 68 w 635"/>
                    <a:gd name="T11" fmla="*/ 461 h 593"/>
                    <a:gd name="T12" fmla="*/ 79 w 635"/>
                    <a:gd name="T13" fmla="*/ 447 h 593"/>
                    <a:gd name="T14" fmla="*/ 91 w 635"/>
                    <a:gd name="T15" fmla="*/ 441 h 593"/>
                    <a:gd name="T16" fmla="*/ 113 w 635"/>
                    <a:gd name="T17" fmla="*/ 442 h 593"/>
                    <a:gd name="T18" fmla="*/ 123 w 635"/>
                    <a:gd name="T19" fmla="*/ 439 h 593"/>
                    <a:gd name="T20" fmla="*/ 128 w 635"/>
                    <a:gd name="T21" fmla="*/ 430 h 593"/>
                    <a:gd name="T22" fmla="*/ 129 w 635"/>
                    <a:gd name="T23" fmla="*/ 419 h 593"/>
                    <a:gd name="T24" fmla="*/ 126 w 635"/>
                    <a:gd name="T25" fmla="*/ 409 h 593"/>
                    <a:gd name="T26" fmla="*/ 128 w 635"/>
                    <a:gd name="T27" fmla="*/ 405 h 593"/>
                    <a:gd name="T28" fmla="*/ 151 w 635"/>
                    <a:gd name="T29" fmla="*/ 395 h 593"/>
                    <a:gd name="T30" fmla="*/ 171 w 635"/>
                    <a:gd name="T31" fmla="*/ 393 h 593"/>
                    <a:gd name="T32" fmla="*/ 202 w 635"/>
                    <a:gd name="T33" fmla="*/ 396 h 593"/>
                    <a:gd name="T34" fmla="*/ 218 w 635"/>
                    <a:gd name="T35" fmla="*/ 396 h 593"/>
                    <a:gd name="T36" fmla="*/ 226 w 635"/>
                    <a:gd name="T37" fmla="*/ 394 h 593"/>
                    <a:gd name="T38" fmla="*/ 242 w 635"/>
                    <a:gd name="T39" fmla="*/ 384 h 593"/>
                    <a:gd name="T40" fmla="*/ 252 w 635"/>
                    <a:gd name="T41" fmla="*/ 368 h 593"/>
                    <a:gd name="T42" fmla="*/ 256 w 635"/>
                    <a:gd name="T43" fmla="*/ 352 h 593"/>
                    <a:gd name="T44" fmla="*/ 256 w 635"/>
                    <a:gd name="T45" fmla="*/ 341 h 593"/>
                    <a:gd name="T46" fmla="*/ 252 w 635"/>
                    <a:gd name="T47" fmla="*/ 325 h 593"/>
                    <a:gd name="T48" fmla="*/ 244 w 635"/>
                    <a:gd name="T49" fmla="*/ 309 h 593"/>
                    <a:gd name="T50" fmla="*/ 242 w 635"/>
                    <a:gd name="T51" fmla="*/ 291 h 593"/>
                    <a:gd name="T52" fmla="*/ 255 w 635"/>
                    <a:gd name="T53" fmla="*/ 280 h 593"/>
                    <a:gd name="T54" fmla="*/ 270 w 635"/>
                    <a:gd name="T55" fmla="*/ 275 h 593"/>
                    <a:gd name="T56" fmla="*/ 294 w 635"/>
                    <a:gd name="T57" fmla="*/ 273 h 593"/>
                    <a:gd name="T58" fmla="*/ 328 w 635"/>
                    <a:gd name="T59" fmla="*/ 270 h 593"/>
                    <a:gd name="T60" fmla="*/ 344 w 635"/>
                    <a:gd name="T61" fmla="*/ 264 h 593"/>
                    <a:gd name="T62" fmla="*/ 358 w 635"/>
                    <a:gd name="T63" fmla="*/ 254 h 593"/>
                    <a:gd name="T64" fmla="*/ 377 w 635"/>
                    <a:gd name="T65" fmla="*/ 229 h 593"/>
                    <a:gd name="T66" fmla="*/ 392 w 635"/>
                    <a:gd name="T67" fmla="*/ 192 h 593"/>
                    <a:gd name="T68" fmla="*/ 396 w 635"/>
                    <a:gd name="T69" fmla="*/ 165 h 593"/>
                    <a:gd name="T70" fmla="*/ 395 w 635"/>
                    <a:gd name="T71" fmla="*/ 133 h 593"/>
                    <a:gd name="T72" fmla="*/ 392 w 635"/>
                    <a:gd name="T73" fmla="*/ 123 h 593"/>
                    <a:gd name="T74" fmla="*/ 401 w 635"/>
                    <a:gd name="T75" fmla="*/ 116 h 593"/>
                    <a:gd name="T76" fmla="*/ 436 w 635"/>
                    <a:gd name="T77" fmla="*/ 101 h 593"/>
                    <a:gd name="T78" fmla="*/ 491 w 635"/>
                    <a:gd name="T79" fmla="*/ 86 h 593"/>
                    <a:gd name="T80" fmla="*/ 549 w 635"/>
                    <a:gd name="T81" fmla="*/ 69 h 593"/>
                    <a:gd name="T82" fmla="*/ 588 w 635"/>
                    <a:gd name="T83" fmla="*/ 51 h 593"/>
                    <a:gd name="T84" fmla="*/ 619 w 635"/>
                    <a:gd name="T85" fmla="*/ 26 h 593"/>
                    <a:gd name="T86" fmla="*/ 631 w 635"/>
                    <a:gd name="T87" fmla="*/ 7 h 59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35"/>
                    <a:gd name="T133" fmla="*/ 0 h 593"/>
                    <a:gd name="T134" fmla="*/ 635 w 635"/>
                    <a:gd name="T135" fmla="*/ 593 h 59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35" h="593">
                      <a:moveTo>
                        <a:pt x="0" y="592"/>
                      </a:moveTo>
                      <a:lnTo>
                        <a:pt x="5" y="584"/>
                      </a:lnTo>
                      <a:lnTo>
                        <a:pt x="9" y="577"/>
                      </a:lnTo>
                      <a:lnTo>
                        <a:pt x="14" y="570"/>
                      </a:lnTo>
                      <a:lnTo>
                        <a:pt x="19" y="564"/>
                      </a:lnTo>
                      <a:lnTo>
                        <a:pt x="28" y="553"/>
                      </a:lnTo>
                      <a:lnTo>
                        <a:pt x="36" y="542"/>
                      </a:lnTo>
                      <a:lnTo>
                        <a:pt x="44" y="531"/>
                      </a:lnTo>
                      <a:lnTo>
                        <a:pt x="48" y="525"/>
                      </a:lnTo>
                      <a:lnTo>
                        <a:pt x="52" y="519"/>
                      </a:lnTo>
                      <a:lnTo>
                        <a:pt x="55" y="512"/>
                      </a:lnTo>
                      <a:lnTo>
                        <a:pt x="58" y="505"/>
                      </a:lnTo>
                      <a:lnTo>
                        <a:pt x="61" y="497"/>
                      </a:lnTo>
                      <a:lnTo>
                        <a:pt x="63" y="488"/>
                      </a:lnTo>
                      <a:lnTo>
                        <a:pt x="65" y="479"/>
                      </a:lnTo>
                      <a:lnTo>
                        <a:pt x="66" y="472"/>
                      </a:lnTo>
                      <a:lnTo>
                        <a:pt x="67" y="466"/>
                      </a:lnTo>
                      <a:lnTo>
                        <a:pt x="68" y="461"/>
                      </a:lnTo>
                      <a:lnTo>
                        <a:pt x="70" y="457"/>
                      </a:lnTo>
                      <a:lnTo>
                        <a:pt x="74" y="452"/>
                      </a:lnTo>
                      <a:lnTo>
                        <a:pt x="79" y="447"/>
                      </a:lnTo>
                      <a:lnTo>
                        <a:pt x="87" y="442"/>
                      </a:lnTo>
                      <a:lnTo>
                        <a:pt x="89" y="441"/>
                      </a:lnTo>
                      <a:lnTo>
                        <a:pt x="91" y="441"/>
                      </a:lnTo>
                      <a:lnTo>
                        <a:pt x="96" y="441"/>
                      </a:lnTo>
                      <a:lnTo>
                        <a:pt x="107" y="442"/>
                      </a:lnTo>
                      <a:lnTo>
                        <a:pt x="113" y="442"/>
                      </a:lnTo>
                      <a:lnTo>
                        <a:pt x="118" y="442"/>
                      </a:lnTo>
                      <a:lnTo>
                        <a:pt x="121" y="441"/>
                      </a:lnTo>
                      <a:lnTo>
                        <a:pt x="123" y="439"/>
                      </a:lnTo>
                      <a:lnTo>
                        <a:pt x="124" y="438"/>
                      </a:lnTo>
                      <a:lnTo>
                        <a:pt x="126" y="435"/>
                      </a:lnTo>
                      <a:lnTo>
                        <a:pt x="128" y="430"/>
                      </a:lnTo>
                      <a:lnTo>
                        <a:pt x="129" y="426"/>
                      </a:lnTo>
                      <a:lnTo>
                        <a:pt x="129" y="422"/>
                      </a:lnTo>
                      <a:lnTo>
                        <a:pt x="129" y="419"/>
                      </a:lnTo>
                      <a:lnTo>
                        <a:pt x="128" y="414"/>
                      </a:lnTo>
                      <a:lnTo>
                        <a:pt x="126" y="410"/>
                      </a:lnTo>
                      <a:lnTo>
                        <a:pt x="126" y="409"/>
                      </a:lnTo>
                      <a:lnTo>
                        <a:pt x="126" y="408"/>
                      </a:lnTo>
                      <a:lnTo>
                        <a:pt x="126" y="406"/>
                      </a:lnTo>
                      <a:lnTo>
                        <a:pt x="128" y="405"/>
                      </a:lnTo>
                      <a:lnTo>
                        <a:pt x="134" y="401"/>
                      </a:lnTo>
                      <a:lnTo>
                        <a:pt x="145" y="397"/>
                      </a:lnTo>
                      <a:lnTo>
                        <a:pt x="151" y="395"/>
                      </a:lnTo>
                      <a:lnTo>
                        <a:pt x="158" y="393"/>
                      </a:lnTo>
                      <a:lnTo>
                        <a:pt x="164" y="393"/>
                      </a:lnTo>
                      <a:lnTo>
                        <a:pt x="171" y="393"/>
                      </a:lnTo>
                      <a:lnTo>
                        <a:pt x="183" y="394"/>
                      </a:lnTo>
                      <a:lnTo>
                        <a:pt x="196" y="396"/>
                      </a:lnTo>
                      <a:lnTo>
                        <a:pt x="202" y="396"/>
                      </a:lnTo>
                      <a:lnTo>
                        <a:pt x="209" y="397"/>
                      </a:lnTo>
                      <a:lnTo>
                        <a:pt x="215" y="397"/>
                      </a:lnTo>
                      <a:lnTo>
                        <a:pt x="218" y="396"/>
                      </a:lnTo>
                      <a:lnTo>
                        <a:pt x="221" y="396"/>
                      </a:lnTo>
                      <a:lnTo>
                        <a:pt x="223" y="395"/>
                      </a:lnTo>
                      <a:lnTo>
                        <a:pt x="226" y="394"/>
                      </a:lnTo>
                      <a:lnTo>
                        <a:pt x="232" y="392"/>
                      </a:lnTo>
                      <a:lnTo>
                        <a:pt x="237" y="388"/>
                      </a:lnTo>
                      <a:lnTo>
                        <a:pt x="242" y="384"/>
                      </a:lnTo>
                      <a:lnTo>
                        <a:pt x="246" y="379"/>
                      </a:lnTo>
                      <a:lnTo>
                        <a:pt x="249" y="374"/>
                      </a:lnTo>
                      <a:lnTo>
                        <a:pt x="252" y="368"/>
                      </a:lnTo>
                      <a:lnTo>
                        <a:pt x="254" y="363"/>
                      </a:lnTo>
                      <a:lnTo>
                        <a:pt x="255" y="357"/>
                      </a:lnTo>
                      <a:lnTo>
                        <a:pt x="256" y="352"/>
                      </a:lnTo>
                      <a:lnTo>
                        <a:pt x="256" y="349"/>
                      </a:lnTo>
                      <a:lnTo>
                        <a:pt x="256" y="346"/>
                      </a:lnTo>
                      <a:lnTo>
                        <a:pt x="256" y="341"/>
                      </a:lnTo>
                      <a:lnTo>
                        <a:pt x="255" y="335"/>
                      </a:lnTo>
                      <a:lnTo>
                        <a:pt x="254" y="330"/>
                      </a:lnTo>
                      <a:lnTo>
                        <a:pt x="252" y="325"/>
                      </a:lnTo>
                      <a:lnTo>
                        <a:pt x="249" y="320"/>
                      </a:lnTo>
                      <a:lnTo>
                        <a:pt x="247" y="314"/>
                      </a:lnTo>
                      <a:lnTo>
                        <a:pt x="244" y="309"/>
                      </a:lnTo>
                      <a:lnTo>
                        <a:pt x="237" y="299"/>
                      </a:lnTo>
                      <a:lnTo>
                        <a:pt x="240" y="295"/>
                      </a:lnTo>
                      <a:lnTo>
                        <a:pt x="242" y="291"/>
                      </a:lnTo>
                      <a:lnTo>
                        <a:pt x="245" y="288"/>
                      </a:lnTo>
                      <a:lnTo>
                        <a:pt x="248" y="285"/>
                      </a:lnTo>
                      <a:lnTo>
                        <a:pt x="255" y="280"/>
                      </a:lnTo>
                      <a:lnTo>
                        <a:pt x="262" y="277"/>
                      </a:lnTo>
                      <a:lnTo>
                        <a:pt x="265" y="276"/>
                      </a:lnTo>
                      <a:lnTo>
                        <a:pt x="270" y="275"/>
                      </a:lnTo>
                      <a:lnTo>
                        <a:pt x="278" y="274"/>
                      </a:lnTo>
                      <a:lnTo>
                        <a:pt x="286" y="273"/>
                      </a:lnTo>
                      <a:lnTo>
                        <a:pt x="294" y="273"/>
                      </a:lnTo>
                      <a:lnTo>
                        <a:pt x="311" y="272"/>
                      </a:lnTo>
                      <a:lnTo>
                        <a:pt x="320" y="271"/>
                      </a:lnTo>
                      <a:lnTo>
                        <a:pt x="328" y="270"/>
                      </a:lnTo>
                      <a:lnTo>
                        <a:pt x="336" y="268"/>
                      </a:lnTo>
                      <a:lnTo>
                        <a:pt x="340" y="266"/>
                      </a:lnTo>
                      <a:lnTo>
                        <a:pt x="344" y="264"/>
                      </a:lnTo>
                      <a:lnTo>
                        <a:pt x="351" y="260"/>
                      </a:lnTo>
                      <a:lnTo>
                        <a:pt x="354" y="257"/>
                      </a:lnTo>
                      <a:lnTo>
                        <a:pt x="358" y="254"/>
                      </a:lnTo>
                      <a:lnTo>
                        <a:pt x="369" y="241"/>
                      </a:lnTo>
                      <a:lnTo>
                        <a:pt x="373" y="235"/>
                      </a:lnTo>
                      <a:lnTo>
                        <a:pt x="377" y="229"/>
                      </a:lnTo>
                      <a:lnTo>
                        <a:pt x="384" y="217"/>
                      </a:lnTo>
                      <a:lnTo>
                        <a:pt x="389" y="205"/>
                      </a:lnTo>
                      <a:lnTo>
                        <a:pt x="392" y="192"/>
                      </a:lnTo>
                      <a:lnTo>
                        <a:pt x="394" y="186"/>
                      </a:lnTo>
                      <a:lnTo>
                        <a:pt x="395" y="179"/>
                      </a:lnTo>
                      <a:lnTo>
                        <a:pt x="396" y="165"/>
                      </a:lnTo>
                      <a:lnTo>
                        <a:pt x="396" y="150"/>
                      </a:lnTo>
                      <a:lnTo>
                        <a:pt x="396" y="140"/>
                      </a:lnTo>
                      <a:lnTo>
                        <a:pt x="395" y="133"/>
                      </a:lnTo>
                      <a:lnTo>
                        <a:pt x="393" y="128"/>
                      </a:lnTo>
                      <a:lnTo>
                        <a:pt x="392" y="125"/>
                      </a:lnTo>
                      <a:lnTo>
                        <a:pt x="392" y="123"/>
                      </a:lnTo>
                      <a:lnTo>
                        <a:pt x="392" y="122"/>
                      </a:lnTo>
                      <a:lnTo>
                        <a:pt x="395" y="119"/>
                      </a:lnTo>
                      <a:lnTo>
                        <a:pt x="401" y="116"/>
                      </a:lnTo>
                      <a:lnTo>
                        <a:pt x="411" y="111"/>
                      </a:lnTo>
                      <a:lnTo>
                        <a:pt x="423" y="106"/>
                      </a:lnTo>
                      <a:lnTo>
                        <a:pt x="436" y="101"/>
                      </a:lnTo>
                      <a:lnTo>
                        <a:pt x="449" y="97"/>
                      </a:lnTo>
                      <a:lnTo>
                        <a:pt x="463" y="93"/>
                      </a:lnTo>
                      <a:lnTo>
                        <a:pt x="491" y="86"/>
                      </a:lnTo>
                      <a:lnTo>
                        <a:pt x="520" y="78"/>
                      </a:lnTo>
                      <a:lnTo>
                        <a:pt x="535" y="74"/>
                      </a:lnTo>
                      <a:lnTo>
                        <a:pt x="549" y="69"/>
                      </a:lnTo>
                      <a:lnTo>
                        <a:pt x="563" y="64"/>
                      </a:lnTo>
                      <a:lnTo>
                        <a:pt x="576" y="58"/>
                      </a:lnTo>
                      <a:lnTo>
                        <a:pt x="588" y="51"/>
                      </a:lnTo>
                      <a:lnTo>
                        <a:pt x="600" y="44"/>
                      </a:lnTo>
                      <a:lnTo>
                        <a:pt x="610" y="35"/>
                      </a:lnTo>
                      <a:lnTo>
                        <a:pt x="619" y="26"/>
                      </a:lnTo>
                      <a:lnTo>
                        <a:pt x="624" y="20"/>
                      </a:lnTo>
                      <a:lnTo>
                        <a:pt x="628" y="14"/>
                      </a:lnTo>
                      <a:lnTo>
                        <a:pt x="631" y="7"/>
                      </a:lnTo>
                      <a:lnTo>
                        <a:pt x="634" y="0"/>
                      </a:lnTo>
                    </a:path>
                  </a:pathLst>
                </a:custGeom>
                <a:noFill/>
                <a:ln w="25400" cap="rnd">
                  <a:solidFill>
                    <a:srgbClr val="CF0E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55" name="Freeform 27"/>
                <p:cNvSpPr>
                  <a:spLocks/>
                </p:cNvSpPr>
                <p:nvPr/>
              </p:nvSpPr>
              <p:spPr bwMode="auto">
                <a:xfrm>
                  <a:off x="4266" y="1872"/>
                  <a:ext cx="65" cy="41"/>
                </a:xfrm>
                <a:custGeom>
                  <a:avLst/>
                  <a:gdLst>
                    <a:gd name="T0" fmla="*/ 32 w 65"/>
                    <a:gd name="T1" fmla="*/ 40 h 41"/>
                    <a:gd name="T2" fmla="*/ 64 w 65"/>
                    <a:gd name="T3" fmla="*/ 0 h 41"/>
                    <a:gd name="T4" fmla="*/ 0 w 65"/>
                    <a:gd name="T5" fmla="*/ 0 h 41"/>
                    <a:gd name="T6" fmla="*/ 32 w 65"/>
                    <a:gd name="T7" fmla="*/ 4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"/>
                    <a:gd name="T13" fmla="*/ 0 h 41"/>
                    <a:gd name="T14" fmla="*/ 65 w 65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" h="41">
                      <a:moveTo>
                        <a:pt x="32" y="40"/>
                      </a:move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3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56" name="Freeform 28"/>
                <p:cNvSpPr>
                  <a:spLocks/>
                </p:cNvSpPr>
                <p:nvPr/>
              </p:nvSpPr>
              <p:spPr bwMode="auto">
                <a:xfrm>
                  <a:off x="4683" y="1936"/>
                  <a:ext cx="55" cy="52"/>
                </a:xfrm>
                <a:custGeom>
                  <a:avLst/>
                  <a:gdLst>
                    <a:gd name="T0" fmla="*/ 7 w 55"/>
                    <a:gd name="T1" fmla="*/ 51 h 52"/>
                    <a:gd name="T2" fmla="*/ 54 w 55"/>
                    <a:gd name="T3" fmla="*/ 30 h 52"/>
                    <a:gd name="T4" fmla="*/ 0 w 55"/>
                    <a:gd name="T5" fmla="*/ 0 h 52"/>
                    <a:gd name="T6" fmla="*/ 7 w 55"/>
                    <a:gd name="T7" fmla="*/ 51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2"/>
                    <a:gd name="T14" fmla="*/ 55 w 55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2">
                      <a:moveTo>
                        <a:pt x="7" y="51"/>
                      </a:moveTo>
                      <a:lnTo>
                        <a:pt x="54" y="30"/>
                      </a:lnTo>
                      <a:lnTo>
                        <a:pt x="0" y="0"/>
                      </a:lnTo>
                      <a:lnTo>
                        <a:pt x="7" y="5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148" name="Group 29"/>
              <p:cNvGrpSpPr>
                <a:grpSpLocks/>
              </p:cNvGrpSpPr>
              <p:nvPr/>
            </p:nvGrpSpPr>
            <p:grpSpPr bwMode="auto">
              <a:xfrm>
                <a:off x="4703" y="1104"/>
                <a:ext cx="1125" cy="855"/>
                <a:chOff x="4703" y="1104"/>
                <a:chExt cx="1125" cy="855"/>
              </a:xfrm>
            </p:grpSpPr>
            <p:sp>
              <p:nvSpPr>
                <p:cNvPr id="5149" name="Rectangle 30"/>
                <p:cNvSpPr>
                  <a:spLocks noChangeArrowheads="1"/>
                </p:cNvSpPr>
                <p:nvPr/>
              </p:nvSpPr>
              <p:spPr bwMode="auto">
                <a:xfrm>
                  <a:off x="4895" y="1104"/>
                  <a:ext cx="933" cy="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762000" eaLnBrk="0" hangingPunct="0"/>
                  <a:r>
                    <a:rPr lang="en-GB" sz="1800">
                      <a:solidFill>
                        <a:srgbClr val="FFA9AC"/>
                      </a:solidFill>
                      <a:latin typeface="Arial" pitchFamily="34" charset="0"/>
                    </a:rPr>
                    <a:t>CVS</a:t>
                  </a:r>
                </a:p>
              </p:txBody>
            </p:sp>
            <p:sp>
              <p:nvSpPr>
                <p:cNvPr id="515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703" y="1390"/>
                  <a:ext cx="326" cy="569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aphicFrame>
        <p:nvGraphicFramePr>
          <p:cNvPr id="34848" name="Object 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24488" y="5116513"/>
          <a:ext cx="11715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Ulead Image Editor Image" r:id="rId4" imgW="1277693" imgH="1028571" progId="">
                  <p:embed/>
                </p:oleObj>
              </mc:Choice>
              <mc:Fallback>
                <p:oleObj name="Ulead Image Editor Image" r:id="rId4" imgW="1277693" imgH="102857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5116513"/>
                        <a:ext cx="11715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3035300" y="1628775"/>
            <a:ext cx="3517236" cy="2339974"/>
            <a:chOff x="2151" y="1026"/>
            <a:chExt cx="2493" cy="1474"/>
          </a:xfrm>
        </p:grpSpPr>
        <p:sp>
          <p:nvSpPr>
            <p:cNvPr id="5133" name="Oval 34"/>
            <p:cNvSpPr>
              <a:spLocks noChangeArrowheads="1"/>
            </p:cNvSpPr>
            <p:nvPr/>
          </p:nvSpPr>
          <p:spPr bwMode="auto">
            <a:xfrm>
              <a:off x="2151" y="1044"/>
              <a:ext cx="1689" cy="1456"/>
            </a:xfrm>
            <a:prstGeom prst="ellipse">
              <a:avLst/>
            </a:prstGeom>
            <a:solidFill>
              <a:srgbClr val="540054"/>
            </a:solidFill>
            <a:ln w="38100">
              <a:solidFill>
                <a:srgbClr val="E8BE2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2992" y="1026"/>
              <a:ext cx="16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NT</a:t>
              </a:r>
              <a:r>
                <a:rPr lang="en-US" sz="1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 + NB</a:t>
              </a:r>
              <a:r>
                <a:rPr lang="tr-TR" sz="1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+</a:t>
              </a:r>
              <a:r>
                <a:rPr lang="tr-TR" sz="1400" b="1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DV+TR+FA+</a:t>
              </a:r>
              <a:r>
                <a:rPr lang="tr-TR" sz="14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m</a:t>
              </a:r>
              <a:r>
                <a:rPr lang="tr-TR" sz="1400" b="1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M</a:t>
              </a:r>
              <a:endParaRPr lang="en-GB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endParaRPr>
            </a:p>
          </p:txBody>
        </p:sp>
        <p:grpSp>
          <p:nvGrpSpPr>
            <p:cNvPr id="5135" name="Group 36"/>
            <p:cNvGrpSpPr>
              <a:grpSpLocks/>
            </p:cNvGrpSpPr>
            <p:nvPr/>
          </p:nvGrpSpPr>
          <p:grpSpPr bwMode="auto">
            <a:xfrm>
              <a:off x="2395" y="1368"/>
              <a:ext cx="1208" cy="840"/>
              <a:chOff x="1019" y="720"/>
              <a:chExt cx="4704" cy="3120"/>
            </a:xfrm>
          </p:grpSpPr>
          <p:sp>
            <p:nvSpPr>
              <p:cNvPr id="5136" name="Rectangle 37"/>
              <p:cNvSpPr>
                <a:spLocks noChangeArrowheads="1"/>
              </p:cNvSpPr>
              <p:nvPr/>
            </p:nvSpPr>
            <p:spPr bwMode="auto">
              <a:xfrm>
                <a:off x="1019" y="720"/>
                <a:ext cx="4704" cy="3120"/>
              </a:xfrm>
              <a:prstGeom prst="rect">
                <a:avLst/>
              </a:prstGeom>
              <a:solidFill>
                <a:srgbClr val="85ADD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5137" name="Picture 38"/>
              <p:cNvPicPr>
                <a:picLocks noChangeArrowheads="1"/>
              </p:cNvPicPr>
              <p:nvPr/>
            </p:nvPicPr>
            <p:blipFill>
              <a:blip r:embed="rId6" cstate="print">
                <a:lum contrast="36000"/>
              </a:blip>
              <a:srcRect/>
              <a:stretch>
                <a:fillRect/>
              </a:stretch>
            </p:blipFill>
            <p:spPr bwMode="auto">
              <a:xfrm>
                <a:off x="1152" y="864"/>
                <a:ext cx="4446" cy="285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FAFD00"/>
                </a:solidFill>
                <a:miter lim="800000"/>
                <a:headEnd/>
                <a:tailEnd/>
              </a:ln>
            </p:spPr>
          </p:pic>
          <p:sp>
            <p:nvSpPr>
              <p:cNvPr id="5138" name="Rectangle 39"/>
              <p:cNvSpPr>
                <a:spLocks noChangeArrowheads="1"/>
              </p:cNvSpPr>
              <p:nvPr/>
            </p:nvSpPr>
            <p:spPr bwMode="auto">
              <a:xfrm>
                <a:off x="1170" y="3063"/>
                <a:ext cx="624" cy="624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9" name="Rectangle 40"/>
              <p:cNvSpPr>
                <a:spLocks noChangeArrowheads="1"/>
              </p:cNvSpPr>
              <p:nvPr/>
            </p:nvSpPr>
            <p:spPr bwMode="auto">
              <a:xfrm>
                <a:off x="4002" y="903"/>
                <a:ext cx="1584" cy="528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40" name="Rectangle 41"/>
              <p:cNvSpPr>
                <a:spLocks noChangeArrowheads="1"/>
              </p:cNvSpPr>
              <p:nvPr/>
            </p:nvSpPr>
            <p:spPr bwMode="auto">
              <a:xfrm>
                <a:off x="1362" y="2727"/>
                <a:ext cx="336" cy="384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41" name="Oval 42"/>
              <p:cNvSpPr>
                <a:spLocks noChangeArrowheads="1"/>
              </p:cNvSpPr>
              <p:nvPr/>
            </p:nvSpPr>
            <p:spPr bwMode="auto">
              <a:xfrm>
                <a:off x="1314" y="1767"/>
                <a:ext cx="192" cy="57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/>
            </p:nvSpPr>
            <p:spPr bwMode="auto">
              <a:xfrm>
                <a:off x="1554" y="903"/>
                <a:ext cx="864" cy="480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43" name="Rectangle 44"/>
              <p:cNvSpPr>
                <a:spLocks noChangeArrowheads="1"/>
              </p:cNvSpPr>
              <p:nvPr/>
            </p:nvSpPr>
            <p:spPr bwMode="auto">
              <a:xfrm>
                <a:off x="1554" y="2151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44" name="Oval 45"/>
              <p:cNvSpPr>
                <a:spLocks noChangeArrowheads="1"/>
              </p:cNvSpPr>
              <p:nvPr/>
            </p:nvSpPr>
            <p:spPr bwMode="auto">
              <a:xfrm>
                <a:off x="2418" y="1287"/>
                <a:ext cx="96" cy="144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rinatal Sonografi&amp;#x0D;&amp;#x0A;&amp;#x0D;&amp;#x0A;&amp;quot;&quot;/&gt;&lt;property id=&quot;20307&quot; value=&quot;1392&quot;/&gt;&lt;/object&gt;&lt;object type=&quot;3&quot; unique_id=&quot;10005&quot;&gt;&lt;property id=&quot;20148&quot; value=&quot;5&quot;/&gt;&lt;property id=&quot;20300&quot; value=&quot;Slide 2 - &amp;quot;Sağlıklı Bebek Beklentisi&amp;#x0D;&amp;#x0A;&amp;#x0D;&amp;#x0A;Sağlıksız Kavram&amp;quot;&quot;/&gt;&lt;property id=&quot;20307&quot; value=&quot;1399&quot;/&gt;&lt;/object&gt;&lt;object type=&quot;3&quot; unique_id=&quot;10006&quot;&gt;&lt;property id=&quot;20148&quot; value=&quot;5&quot;/&gt;&lt;property id=&quot;20300&quot; value=&quot;Slide 3&quot;/&gt;&lt;property id=&quot;20307&quot; value=&quot;1284&quot;/&gt;&lt;/object&gt;&lt;object type=&quot;3&quot; unique_id=&quot;10007&quot;&gt;&lt;property id=&quot;20148&quot; value=&quot;5&quot;/&gt;&lt;property id=&quot;20300&quot; value=&quot;Slide 4&quot;/&gt;&lt;property id=&quot;20307&quot; value=&quot;1285&quot;/&gt;&lt;/object&gt;&lt;object type=&quot;3&quot; unique_id=&quot;10008&quot;&gt;&lt;property id=&quot;20148&quot; value=&quot;5&quot;/&gt;&lt;property id=&quot;20300&quot; value=&quot;Slide 5&quot;/&gt;&lt;property id=&quot;20307&quot; value=&quot;1278&quot;/&gt;&lt;/object&gt;&lt;object type=&quot;3&quot; unique_id=&quot;10009&quot;&gt;&lt;property id=&quot;20148&quot; value=&quot;5&quot;/&gt;&lt;property id=&quot;20300&quot; value=&quot;Slide 6&quot;/&gt;&lt;property id=&quot;20307&quot; value=&quot;732&quot;/&gt;&lt;/object&gt;&lt;object type=&quot;3&quot; unique_id=&quot;10010&quot;&gt;&lt;property id=&quot;20148&quot; value=&quot;5&quot;/&gt;&lt;property id=&quot;20300&quot; value=&quot;Slide 7&quot;/&gt;&lt;property id=&quot;20307&quot; value=&quot;873&quot;/&gt;&lt;/object&gt;&lt;object type=&quot;3&quot; unique_id=&quot;10011&quot;&gt;&lt;property id=&quot;20148&quot; value=&quot;5&quot;/&gt;&lt;property id=&quot;20300&quot; value=&quot;Slide 8&quot;/&gt;&lt;property id=&quot;20307&quot; value=&quot;877&quot;/&gt;&lt;/object&gt;&lt;object type=&quot;3&quot; unique_id=&quot;10012&quot;&gt;&lt;property id=&quot;20148&quot; value=&quot;5&quot;/&gt;&lt;property id=&quot;20300&quot; value=&quot;Slide 9&quot;/&gt;&lt;property id=&quot;20307&quot; value=&quot;874&quot;/&gt;&lt;/object&gt;&lt;object type=&quot;3&quot; unique_id=&quot;10013&quot;&gt;&lt;property id=&quot;20148&quot; value=&quot;5&quot;/&gt;&lt;property id=&quot;20300&quot; value=&quot;Slide 10 - &amp;quot;SPINA BIFIDA - MENINGOCEL&amp;quot;&quot;/&gt;&lt;property id=&quot;20307&quot; value=&quot;879&quot;/&gt;&lt;/object&gt;&lt;object type=&quot;3&quot; unique_id=&quot;10014&quot;&gt;&lt;property id=&quot;20148&quot; value=&quot;5&quot;/&gt;&lt;property id=&quot;20300&quot; value=&quot;Slide 11&quot;/&gt;&lt;property id=&quot;20307&quot; value=&quot;878&quot;/&gt;&lt;/object&gt;&lt;object type=&quot;3&quot; unique_id=&quot;10015&quot;&gt;&lt;property id=&quot;20148&quot; value=&quot;5&quot;/&gt;&lt;property id=&quot;20300&quot; value=&quot;Slide 12&quot;/&gt;&lt;property id=&quot;20307&quot; value=&quot;887&quot;/&gt;&lt;/object&gt;&lt;object type=&quot;3&quot; unique_id=&quot;10016&quot;&gt;&lt;property id=&quot;20148&quot; value=&quot;5&quot;/&gt;&lt;property id=&quot;20300&quot; value=&quot;Slide 13&quot;/&gt;&lt;property id=&quot;20307&quot; value=&quot;889&quot;/&gt;&lt;/object&gt;&lt;object type=&quot;3&quot; unique_id=&quot;10017&quot;&gt;&lt;property id=&quot;20148&quot; value=&quot;5&quot;/&gt;&lt;property id=&quot;20300&quot; value=&quot;Slide 14&quot;/&gt;&lt;property id=&quot;20307&quot; value=&quot;890&quot;/&gt;&lt;/object&gt;&lt;object type=&quot;3&quot; unique_id=&quot;10018&quot;&gt;&lt;property id=&quot;20148&quot; value=&quot;5&quot;/&gt;&lt;property id=&quot;20300&quot; value=&quot;Slide 15&quot;/&gt;&lt;property id=&quot;20307&quot; value=&quot;891&quot;/&gt;&lt;/object&gt;&lt;object type=&quot;3&quot; unique_id=&quot;10019&quot;&gt;&lt;property id=&quot;20148&quot; value=&quot;5&quot;/&gt;&lt;property id=&quot;20300&quot; value=&quot;Slide 16&quot;/&gt;&lt;property id=&quot;20307&quot; value=&quot;1205&quot;/&gt;&lt;/object&gt;&lt;object type=&quot;3&quot; unique_id=&quot;10020&quot;&gt;&lt;property id=&quot;20148&quot; value=&quot;5&quot;/&gt;&lt;property id=&quot;20300&quot; value=&quot;Slide 17&quot;/&gt;&lt;property id=&quot;20307&quot; value=&quot;1253&quot;/&gt;&lt;/object&gt;&lt;object type=&quot;3&quot; unique_id=&quot;10021&quot;&gt;&lt;property id=&quot;20148&quot; value=&quot;5&quot;/&gt;&lt;property id=&quot;20300&quot; value=&quot;Slide 18&quot;/&gt;&lt;property id=&quot;20307&quot; value=&quot;1207&quot;/&gt;&lt;/object&gt;&lt;object type=&quot;3&quot; unique_id=&quot;10022&quot;&gt;&lt;property id=&quot;20148&quot; value=&quot;5&quot;/&gt;&lt;property id=&quot;20300&quot; value=&quot;Slide 19&quot;/&gt;&lt;property id=&quot;20307&quot; value=&quot;1381&quot;/&gt;&lt;/object&gt;&lt;object type=&quot;3&quot; unique_id=&quot;10023&quot;&gt;&lt;property id=&quot;20148&quot; value=&quot;5&quot;/&gt;&lt;property id=&quot;20300&quot; value=&quot;Slide 20&quot;/&gt;&lt;property id=&quot;20307&quot; value=&quot;741&quot;/&gt;&lt;/object&gt;&lt;object type=&quot;3&quot; unique_id=&quot;10024&quot;&gt;&lt;property id=&quot;20148&quot; value=&quot;5&quot;/&gt;&lt;property id=&quot;20300&quot; value=&quot;Slide 21&quot;/&gt;&lt;property id=&quot;20307&quot; value=&quot;1154&quot;/&gt;&lt;/object&gt;&lt;object type=&quot;3&quot; unique_id=&quot;10025&quot;&gt;&lt;property id=&quot;20148&quot; value=&quot;5&quot;/&gt;&lt;property id=&quot;20300&quot; value=&quot;Slide 22&quot;/&gt;&lt;property id=&quot;20307&quot; value=&quot;1156&quot;/&gt;&lt;/object&gt;&lt;object type=&quot;3&quot; unique_id=&quot;10026&quot;&gt;&lt;property id=&quot;20148&quot; value=&quot;5&quot;/&gt;&lt;property id=&quot;20300&quot; value=&quot;Slide 23&quot;/&gt;&lt;property id=&quot;20307&quot; value=&quot;743&quot;/&gt;&lt;/object&gt;&lt;object type=&quot;3&quot; unique_id=&quot;10027&quot;&gt;&lt;property id=&quot;20148&quot; value=&quot;5&quot;/&gt;&lt;property id=&quot;20300&quot; value=&quot;Slide 24 - &amp;quot;Prevalence of Trisomy-21&amp;#x0D;&amp;#x0A;Snijders et al: Ultrasound Obsatet Gynecol -1999&amp;quot;&quot;/&gt;&lt;property id=&quot;20307&quot; value=&quot;746&quot;/&gt;&lt;/object&gt;&lt;object type=&quot;3&quot; unique_id=&quot;10028&quot;&gt;&lt;property id=&quot;20148&quot; value=&quot;5&quot;/&gt;&lt;property id=&quot;20300&quot; value=&quot;Slide 25&quot;/&gt;&lt;property id=&quot;20307&quot; value=&quot;744&quot;/&gt;&lt;/object&gt;&lt;object type=&quot;3&quot; unique_id=&quot;10029&quot;&gt;&lt;property id=&quot;20148&quot; value=&quot;5&quot;/&gt;&lt;property id=&quot;20300&quot; value=&quot;Slide 26&quot;/&gt;&lt;property id=&quot;20307&quot; value=&quot;762&quot;/&gt;&lt;/object&gt;&lt;object type=&quot;3&quot; unique_id=&quot;10030&quot;&gt;&lt;property id=&quot;20148&quot; value=&quot;5&quot;/&gt;&lt;property id=&quot;20300&quot; value=&quot;Slide 27&quot;/&gt;&lt;property id=&quot;20307&quot; value=&quot;1286&quot;/&gt;&lt;/object&gt;&lt;object type=&quot;3&quot; unique_id=&quot;10031&quot;&gt;&lt;property id=&quot;20148&quot; value=&quot;5&quot;/&gt;&lt;property id=&quot;20300&quot; value=&quot;Slide 28&quot;/&gt;&lt;property id=&quot;20307&quot; value=&quot;1157&quot;/&gt;&lt;/object&gt;&lt;object type=&quot;3&quot; unique_id=&quot;10032&quot;&gt;&lt;property id=&quot;20148&quot; value=&quot;5&quot;/&gt;&lt;property id=&quot;20300&quot; value=&quot;Slide 29&quot;/&gt;&lt;property id=&quot;20307&quot; value=&quot;788&quot;/&gt;&lt;/object&gt;&lt;object type=&quot;3&quot; unique_id=&quot;10033&quot;&gt;&lt;property id=&quot;20148&quot; value=&quot;5&quot;/&gt;&lt;property id=&quot;20300&quot; value=&quot;Slide 30&quot;/&gt;&lt;property id=&quot;20307&quot; value=&quot;787&quot;/&gt;&lt;/object&gt;&lt;object type=&quot;3&quot; unique_id=&quot;10034&quot;&gt;&lt;property id=&quot;20148&quot; value=&quot;5&quot;/&gt;&lt;property id=&quot;20300&quot; value=&quot;Slide 31&quot;/&gt;&lt;property id=&quot;20307&quot; value=&quot;1208&quot;/&gt;&lt;/object&gt;&lt;object type=&quot;3&quot; unique_id=&quot;10035&quot;&gt;&lt;property id=&quot;20148&quot; value=&quot;5&quot;/&gt;&lt;property id=&quot;20300&quot; value=&quot;Slide 32&quot;/&gt;&lt;property id=&quot;20307&quot; value=&quot;1209&quot;/&gt;&lt;/object&gt;&lt;object type=&quot;3&quot; unique_id=&quot;10036&quot;&gt;&lt;property id=&quot;20148&quot; value=&quot;5&quot;/&gt;&lt;property id=&quot;20300&quot; value=&quot;Slide 33&quot;/&gt;&lt;property id=&quot;20307&quot; value=&quot;779&quot;/&gt;&lt;/object&gt;&lt;object type=&quot;3&quot; unique_id=&quot;10037&quot;&gt;&lt;property id=&quot;20148&quot; value=&quot;5&quot;/&gt;&lt;property id=&quot;20300&quot; value=&quot;Slide 34&quot;/&gt;&lt;property id=&quot;20307&quot; value=&quot;781&quot;/&gt;&lt;/object&gt;&lt;object type=&quot;3&quot; unique_id=&quot;10038&quot;&gt;&lt;property id=&quot;20148&quot; value=&quot;5&quot;/&gt;&lt;property id=&quot;20300&quot; value=&quot;Slide 35&quot;/&gt;&lt;property id=&quot;20307&quot; value=&quot;1210&quot;/&gt;&lt;/object&gt;&lt;object type=&quot;3&quot; unique_id=&quot;10039&quot;&gt;&lt;property id=&quot;20148&quot; value=&quot;5&quot;/&gt;&lt;property id=&quot;20300&quot; value=&quot;Slide 36&quot;/&gt;&lt;property id=&quot;20307&quot; value=&quot;1211&quot;/&gt;&lt;/object&gt;&lt;object type=&quot;3&quot; unique_id=&quot;10040&quot;&gt;&lt;property id=&quot;20148&quot; value=&quot;5&quot;/&gt;&lt;property id=&quot;20300&quot; value=&quot;Slide 37&quot;/&gt;&lt;property id=&quot;20307&quot; value=&quot;804&quot;/&gt;&lt;/object&gt;&lt;object type=&quot;3&quot; unique_id=&quot;10041&quot;&gt;&lt;property id=&quot;20148&quot; value=&quot;5&quot;/&gt;&lt;property id=&quot;20300&quot; value=&quot;Slide 38&quot;/&gt;&lt;property id=&quot;20307&quot; value=&quot;1160&quot;/&gt;&lt;/object&gt;&lt;object type=&quot;3&quot; unique_id=&quot;10042&quot;&gt;&lt;property id=&quot;20148&quot; value=&quot;5&quot;/&gt;&lt;property id=&quot;20300&quot; value=&quot;Slide 39&quot;/&gt;&lt;property id=&quot;20307&quot; value=&quot;1162&quot;/&gt;&lt;/object&gt;&lt;object type=&quot;3&quot; unique_id=&quot;10043&quot;&gt;&lt;property id=&quot;20148&quot; value=&quot;5&quot;/&gt;&lt;property id=&quot;20300&quot; value=&quot;Slide 40&quot;/&gt;&lt;property id=&quot;20307&quot; value=&quot;1164&quot;/&gt;&lt;/object&gt;&lt;object type=&quot;3&quot; unique_id=&quot;10044&quot;&gt;&lt;property id=&quot;20148&quot; value=&quot;5&quot;/&gt;&lt;property id=&quot;20300&quot; value=&quot;Slide 41&quot;/&gt;&lt;property id=&quot;20307&quot; value=&quot;1165&quot;/&gt;&lt;/object&gt;&lt;object type=&quot;3&quot; unique_id=&quot;10045&quot;&gt;&lt;property id=&quot;20148&quot; value=&quot;5&quot;/&gt;&lt;property id=&quot;20300&quot; value=&quot;Slide 42&quot;/&gt;&lt;property id=&quot;20307&quot; value=&quot;1107&quot;/&gt;&lt;/object&gt;&lt;object type=&quot;3&quot; unique_id=&quot;10046&quot;&gt;&lt;property id=&quot;20148&quot; value=&quot;5&quot;/&gt;&lt;property id=&quot;20300&quot; value=&quot;Slide 43&quot;/&gt;&lt;property id=&quot;20307&quot; value=&quot;1283&quot;/&gt;&lt;/object&gt;&lt;object type=&quot;3&quot; unique_id=&quot;10047&quot;&gt;&lt;property id=&quot;20148&quot; value=&quot;5&quot;/&gt;&lt;property id=&quot;20300&quot; value=&quot;Slide 44&quot;/&gt;&lt;property id=&quot;20307&quot; value=&quot;1400&quot;/&gt;&lt;/object&gt;&lt;object type=&quot;3&quot; unique_id=&quot;10048&quot;&gt;&lt;property id=&quot;20148&quot; value=&quot;5&quot;/&gt;&lt;property id=&quot;20300&quot; value=&quot;Slide 45&quot;/&gt;&lt;property id=&quot;20307&quot; value=&quot;1378&quot;/&gt;&lt;/object&gt;&lt;object type=&quot;3&quot; unique_id=&quot;10049&quot;&gt;&lt;property id=&quot;20148&quot; value=&quot;5&quot;/&gt;&lt;property id=&quot;20300&quot; value=&quot;Slide 46&quot;/&gt;&lt;property id=&quot;20307&quot; value=&quot;1380&quot;/&gt;&lt;/object&gt;&lt;object type=&quot;3&quot; unique_id=&quot;10050&quot;&gt;&lt;property id=&quot;20148&quot; value=&quot;5&quot;/&gt;&lt;property id=&quot;20300&quot; value=&quot;Slide 47&quot;/&gt;&lt;property id=&quot;20307&quot; value=&quot;1379&quot;/&gt;&lt;/object&gt;&lt;object type=&quot;3&quot; unique_id=&quot;10051&quot;&gt;&lt;property id=&quot;20148&quot; value=&quot;5&quot;/&gt;&lt;property id=&quot;20300&quot; value=&quot;Slide 50&quot;/&gt;&lt;property id=&quot;20307&quot; value=&quot;1171&quot;/&gt;&lt;/object&gt;&lt;object type=&quot;3&quot; unique_id=&quot;10052&quot;&gt;&lt;property id=&quot;20148&quot; value=&quot;5&quot;/&gt;&lt;property id=&quot;20300&quot; value=&quot;Slide 55&quot;/&gt;&lt;property id=&quot;20307&quot; value=&quot;1213&quot;/&gt;&lt;/object&gt;&lt;object type=&quot;3&quot; unique_id=&quot;10053&quot;&gt;&lt;property id=&quot;20148&quot; value=&quot;5&quot;/&gt;&lt;property id=&quot;20300&quot; value=&quot;Slide 57&quot;/&gt;&lt;property id=&quot;20307&quot; value=&quot;1266&quot;/&gt;&lt;/object&gt;&lt;object type=&quot;3&quot; unique_id=&quot;10054&quot;&gt;&lt;property id=&quot;20148&quot; value=&quot;5&quot;/&gt;&lt;property id=&quot;20300&quot; value=&quot;Slide 58&quot;/&gt;&lt;property id=&quot;20307&quot; value=&quot;1327&quot;/&gt;&lt;/object&gt;&lt;object type=&quot;3&quot; unique_id=&quot;10055&quot;&gt;&lt;property id=&quot;20148&quot; value=&quot;5&quot;/&gt;&lt;property id=&quot;20300&quot; value=&quot;Slide 59&quot;/&gt;&lt;property id=&quot;20307&quot; value=&quot;1344&quot;/&gt;&lt;/object&gt;&lt;object type=&quot;3&quot; unique_id=&quot;10056&quot;&gt;&lt;property id=&quot;20148&quot; value=&quot;5&quot;/&gt;&lt;property id=&quot;20300&quot; value=&quot;Slide 60&quot;/&gt;&lt;property id=&quot;20307&quot; value=&quot;1345&quot;/&gt;&lt;/object&gt;&lt;object type=&quot;3&quot; unique_id=&quot;10057&quot;&gt;&lt;property id=&quot;20148&quot; value=&quot;5&quot;/&gt;&lt;property id=&quot;20300&quot; value=&quot;Slide 61&quot;/&gt;&lt;property id=&quot;20307&quot; value=&quot;1346&quot;/&gt;&lt;/object&gt;&lt;object type=&quot;3&quot; unique_id=&quot;10058&quot;&gt;&lt;property id=&quot;20148&quot; value=&quot;5&quot;/&gt;&lt;property id=&quot;20300&quot; value=&quot;Slide 62&quot;/&gt;&lt;property id=&quot;20307&quot; value=&quot;1347&quot;/&gt;&lt;/object&gt;&lt;object type=&quot;3&quot; unique_id=&quot;10059&quot;&gt;&lt;property id=&quot;20148&quot; value=&quot;5&quot;/&gt;&lt;property id=&quot;20300&quot; value=&quot;Slide 63&quot;/&gt;&lt;property id=&quot;20307&quot; value=&quot;1349&quot;/&gt;&lt;/object&gt;&lt;object type=&quot;3&quot; unique_id=&quot;10060&quot;&gt;&lt;property id=&quot;20148&quot; value=&quot;5&quot;/&gt;&lt;property id=&quot;20300&quot; value=&quot;Slide 64&quot;/&gt;&lt;property id=&quot;20307&quot; value=&quot;1348&quot;/&gt;&lt;/object&gt;&lt;object type=&quot;3&quot; unique_id=&quot;10061&quot;&gt;&lt;property id=&quot;20148&quot; value=&quot;5&quot;/&gt;&lt;property id=&quot;20300&quot; value=&quot;Slide 65&quot;/&gt;&lt;property id=&quot;20307&quot; value=&quot;1350&quot;/&gt;&lt;/object&gt;&lt;object type=&quot;3&quot; unique_id=&quot;10062&quot;&gt;&lt;property id=&quot;20148&quot; value=&quot;5&quot;/&gt;&lt;property id=&quot;20300&quot; value=&quot;Slide 66&quot;/&gt;&lt;property id=&quot;20307&quot; value=&quot;1328&quot;/&gt;&lt;/object&gt;&lt;object type=&quot;3&quot; unique_id=&quot;10063&quot;&gt;&lt;property id=&quot;20148&quot; value=&quot;5&quot;/&gt;&lt;property id=&quot;20300&quot; value=&quot;Slide 67&quot;/&gt;&lt;property id=&quot;20307&quot; value=&quot;1329&quot;/&gt;&lt;/object&gt;&lt;object type=&quot;3&quot; unique_id=&quot;10064&quot;&gt;&lt;property id=&quot;20148&quot; value=&quot;5&quot;/&gt;&lt;property id=&quot;20300&quot; value=&quot;Slide 68&quot;/&gt;&lt;property id=&quot;20307&quot; value=&quot;1330&quot;/&gt;&lt;/object&gt;&lt;object type=&quot;3&quot; unique_id=&quot;10065&quot;&gt;&lt;property id=&quot;20148&quot; value=&quot;5&quot;/&gt;&lt;property id=&quot;20300&quot; value=&quot;Slide 69&quot;/&gt;&lt;property id=&quot;20307&quot; value=&quot;1331&quot;/&gt;&lt;/object&gt;&lt;object type=&quot;3&quot; unique_id=&quot;10066&quot;&gt;&lt;property id=&quot;20148&quot; value=&quot;5&quot;/&gt;&lt;property id=&quot;20300&quot; value=&quot;Slide 70&quot;/&gt;&lt;property id=&quot;20307&quot; value=&quot;1332&quot;/&gt;&lt;/object&gt;&lt;object type=&quot;3&quot; unique_id=&quot;10067&quot;&gt;&lt;property id=&quot;20148&quot; value=&quot;5&quot;/&gt;&lt;property id=&quot;20300&quot; value=&quot;Slide 71&quot;/&gt;&lt;property id=&quot;20307&quot; value=&quot;1333&quot;/&gt;&lt;/object&gt;&lt;object type=&quot;3&quot; unique_id=&quot;10068&quot;&gt;&lt;property id=&quot;20148&quot; value=&quot;5&quot;/&gt;&lt;property id=&quot;20300&quot; value=&quot;Slide 72&quot;/&gt;&lt;property id=&quot;20307&quot; value=&quot;1177&quot;/&gt;&lt;/object&gt;&lt;object type=&quot;3&quot; unique_id=&quot;10069&quot;&gt;&lt;property id=&quot;20148&quot; value=&quot;5&quot;/&gt;&lt;property id=&quot;20300&quot; value=&quot;Slide 73&quot;/&gt;&lt;property id=&quot;20307&quot; value=&quot;1178&quot;/&gt;&lt;/object&gt;&lt;object type=&quot;3&quot; unique_id=&quot;10070&quot;&gt;&lt;property id=&quot;20148&quot; value=&quot;5&quot;/&gt;&lt;property id=&quot;20300&quot; value=&quot;Slide 74&quot;/&gt;&lt;property id=&quot;20307&quot; value=&quot;1180&quot;/&gt;&lt;/object&gt;&lt;object type=&quot;3&quot; unique_id=&quot;10071&quot;&gt;&lt;property id=&quot;20148&quot; value=&quot;5&quot;/&gt;&lt;property id=&quot;20300&quot; value=&quot;Slide 75&quot;/&gt;&lt;property id=&quot;20307&quot; value=&quot;1370&quot;/&gt;&lt;/object&gt;&lt;object type=&quot;3&quot; unique_id=&quot;10072&quot;&gt;&lt;property id=&quot;20148&quot; value=&quot;5&quot;/&gt;&lt;property id=&quot;20300&quot; value=&quot;Slide 76&quot;/&gt;&lt;property id=&quot;20307&quot; value=&quot;1255&quot;/&gt;&lt;/object&gt;&lt;object type=&quot;3&quot; unique_id=&quot;10073&quot;&gt;&lt;property id=&quot;20148&quot; value=&quot;5&quot;/&gt;&lt;property id=&quot;20300&quot; value=&quot;Slide 77&quot;/&gt;&lt;property id=&quot;20307&quot; value=&quot;1221&quot;/&gt;&lt;/object&gt;&lt;object type=&quot;3&quot; unique_id=&quot;10074&quot;&gt;&lt;property id=&quot;20148&quot; value=&quot;5&quot;/&gt;&lt;property id=&quot;20300&quot; value=&quot;Slide 78&quot;/&gt;&lt;property id=&quot;20307&quot; value=&quot;1222&quot;/&gt;&lt;/object&gt;&lt;object type=&quot;3&quot; unique_id=&quot;10075&quot;&gt;&lt;property id=&quot;20148&quot; value=&quot;5&quot;/&gt;&lt;property id=&quot;20300&quot; value=&quot;Slide 79&quot;/&gt;&lt;property id=&quot;20307&quot; value=&quot;1372&quot;/&gt;&lt;/object&gt;&lt;object type=&quot;3&quot; unique_id=&quot;10076&quot;&gt;&lt;property id=&quot;20148&quot; value=&quot;5&quot;/&gt;&lt;property id=&quot;20300&quot; value=&quot;Slide 80&quot;/&gt;&lt;property id=&quot;20307&quot; value=&quot;1226&quot;/&gt;&lt;/object&gt;&lt;object type=&quot;3&quot; unique_id=&quot;10077&quot;&gt;&lt;property id=&quot;20148&quot; value=&quot;5&quot;/&gt;&lt;property id=&quot;20300&quot; value=&quot;Slide 81&quot;/&gt;&lt;property id=&quot;20307&quot; value=&quot;1239&quot;/&gt;&lt;/object&gt;&lt;object type=&quot;3&quot; unique_id=&quot;10078&quot;&gt;&lt;property id=&quot;20148&quot; value=&quot;5&quot;/&gt;&lt;property id=&quot;20300&quot; value=&quot;Slide 82&quot;/&gt;&lt;property id=&quot;20307&quot; value=&quot;1367&quot;/&gt;&lt;/object&gt;&lt;object type=&quot;3&quot; unique_id=&quot;10079&quot;&gt;&lt;property id=&quot;20148&quot; value=&quot;5&quot;/&gt;&lt;property id=&quot;20300&quot; value=&quot;Slide 83&quot;/&gt;&lt;property id=&quot;20307&quot; value=&quot;1368&quot;/&gt;&lt;/object&gt;&lt;object type=&quot;3&quot; unique_id=&quot;10080&quot;&gt;&lt;property id=&quot;20148&quot; value=&quot;5&quot;/&gt;&lt;property id=&quot;20300&quot; value=&quot;Slide 84 - &amp;quot;CORD COAGULATION&amp;quot;&quot;/&gt;&lt;property id=&quot;20307&quot; value=&quot;1369&quot;/&gt;&lt;/object&gt;&lt;object type=&quot;3&quot; unique_id=&quot;10081&quot;&gt;&lt;property id=&quot;20148&quot; value=&quot;5&quot;/&gt;&lt;property id=&quot;20300&quot; value=&quot;Slide 85&quot;/&gt;&lt;property id=&quot;20307&quot; value=&quot;1373&quot;/&gt;&lt;/object&gt;&lt;object type=&quot;3&quot; unique_id=&quot;10082&quot;&gt;&lt;property id=&quot;20148&quot; value=&quot;5&quot;/&gt;&lt;property id=&quot;20300&quot; value=&quot;Slide 86&quot;/&gt;&lt;property id=&quot;20307&quot; value=&quot;1374&quot;/&gt;&lt;/object&gt;&lt;object type=&quot;3&quot; unique_id=&quot;10083&quot;&gt;&lt;property id=&quot;20148&quot; value=&quot;5&quot;/&gt;&lt;property id=&quot;20300&quot; value=&quot;Slide 87&quot;/&gt;&lt;property id=&quot;20307&quot; value=&quot;1375&quot;/&gt;&lt;/object&gt;&lt;object type=&quot;3&quot; unique_id=&quot;10084&quot;&gt;&lt;property id=&quot;20148&quot; value=&quot;5&quot;/&gt;&lt;property id=&quot;20300&quot; value=&quot;Slide 88 - &amp;quot;Definition of IUGR in twins&amp;quot;&quot;/&gt;&lt;property id=&quot;20307&quot; value=&quot;1334&quot;/&gt;&lt;/object&gt;&lt;object type=&quot;3&quot; unique_id=&quot;10085&quot;&gt;&lt;property id=&quot;20148&quot; value=&quot;5&quot;/&gt;&lt;property id=&quot;20300&quot; value=&quot;Slide 89 - &amp;quot;Differential diagnosis between &amp;#x0D;&amp;#x0A;TTTS and Selective MC-IUGR&amp;quot;&quot;/&gt;&lt;property id=&quot;20307&quot; value=&quot;1335&quot;/&gt;&lt;/object&gt;&lt;object type=&quot;3&quot; unique_id=&quot;10086&quot;&gt;&lt;property id=&quot;20148&quot; value=&quot;5&quot;/&gt;&lt;property id=&quot;20300&quot; value=&quot;Slide 90 - &amp;quot;Abnormal placental sharing&amp;quot;&quot;/&gt;&lt;property id=&quot;20307&quot; value=&quot;1336&quot;/&gt;&lt;/object&gt;&lt;object type=&quot;3&quot; unique_id=&quot;10087&quot;&gt;&lt;property id=&quot;20148&quot; value=&quot;5&quot;/&gt;&lt;property id=&quot;20300&quot; value=&quot;Slide 91 - &amp;quot;Selective IUGR&amp;quot;&quot;/&gt;&lt;property id=&quot;20307&quot; value=&quot;1337&quot;/&gt;&lt;/object&gt;&lt;object type=&quot;3&quot; unique_id=&quot;10088&quot;&gt;&lt;property id=&quot;20148&quot; value=&quot;5&quot;/&gt;&lt;property id=&quot;20300&quot; value=&quot;Slide 92 - &amp;quot;Selective MC-IUGR&amp;quot;&quot;/&gt;&lt;property id=&quot;20307&quot; value=&quot;1338&quot;/&gt;&lt;/object&gt;&lt;object type=&quot;3&quot; unique_id=&quot;10089&quot;&gt;&lt;property id=&quot;20148&quot; value=&quot;5&quot;/&gt;&lt;property id=&quot;20300&quot; value=&quot;Slide 93 - &amp;quot;Selective MC-IUGR&amp;quot;&quot;/&gt;&lt;property id=&quot;20307&quot; value=&quot;1339&quot;/&gt;&lt;/object&gt;&lt;object type=&quot;3&quot; unique_id=&quot;10090&quot;&gt;&lt;property id=&quot;20148&quot; value=&quot;5&quot;/&gt;&lt;property id=&quot;20300&quot; value=&quot;Slide 94 - &amp;quot;Selective MC-IUGR&amp;quot;&quot;/&gt;&lt;property id=&quot;20307&quot; value=&quot;1340&quot;/&gt;&lt;/object&gt;&lt;object type=&quot;3&quot; unique_id=&quot;10091&quot;&gt;&lt;property id=&quot;20148&quot; value=&quot;5&quot;/&gt;&lt;property id=&quot;20300&quot; value=&quot;Slide 95 - &amp;quot;Selective IUGR&amp;quot;&quot;/&gt;&lt;property id=&quot;20307&quot; value=&quot;1341&quot;/&gt;&lt;/object&gt;&lt;object type=&quot;3&quot; unique_id=&quot;10092&quot;&gt;&lt;property id=&quot;20148&quot; value=&quot;5&quot;/&gt;&lt;property id=&quot;20300&quot; value=&quot;Slide 96 - &amp;quot;Typical image of iAREDF with cycles showing&amp;#x0D;&amp;#x0A;absent and/or reversed flow.&amp;#x0D;&amp;#x0A;&amp;quot;&quot;/&gt;&lt;property id=&quot;20307&quot; value=&quot;1342&quot;/&gt;&lt;/object&gt;&lt;object type=&quot;3&quot; unique_id=&quot;10093&quot;&gt;&lt;property id=&quot;20148&quot; value=&quot;5&quot;/&gt;&lt;property id=&quot;20300&quot; value=&quot;Slide 97&quot;/&gt;&lt;property id=&quot;20307&quot; value=&quot;1343&quot;/&gt;&lt;/object&gt;&lt;object type=&quot;3&quot; unique_id=&quot;10094&quot;&gt;&lt;property id=&quot;20148&quot; value=&quot;5&quot;/&gt;&lt;property id=&quot;20300&quot; value=&quot;Slide 98&quot;/&gt;&lt;property id=&quot;20307&quot; value=&quot;1228&quot;/&gt;&lt;/object&gt;&lt;object type=&quot;3&quot; unique_id=&quot;10095&quot;&gt;&lt;property id=&quot;20148&quot; value=&quot;5&quot;/&gt;&lt;property id=&quot;20300&quot; value=&quot;Slide 99&quot;/&gt;&lt;property id=&quot;20307&quot; value=&quot;1254&quot;/&gt;&lt;/object&gt;&lt;object type=&quot;3&quot; unique_id=&quot;10096&quot;&gt;&lt;property id=&quot;20148&quot; value=&quot;5&quot;/&gt;&lt;property id=&quot;20300&quot; value=&quot;Slide 100&quot;/&gt;&lt;property id=&quot;20307&quot; value=&quot;1230&quot;/&gt;&lt;/object&gt;&lt;object type=&quot;3&quot; unique_id=&quot;10097&quot;&gt;&lt;property id=&quot;20148&quot; value=&quot;5&quot;/&gt;&lt;property id=&quot;20300&quot; value=&quot;Slide 101&quot;/&gt;&lt;property id=&quot;20307&quot; value=&quot;1231&quot;/&gt;&lt;/object&gt;&lt;object type=&quot;3&quot; unique_id=&quot;10098&quot;&gt;&lt;property id=&quot;20148&quot; value=&quot;5&quot;/&gt;&lt;property id=&quot;20300&quot; value=&quot;Slide 102&quot;/&gt;&lt;property id=&quot;20307&quot; value=&quot;1234&quot;/&gt;&lt;/object&gt;&lt;object type=&quot;3&quot; unique_id=&quot;10099&quot;&gt;&lt;property id=&quot;20148&quot; value=&quot;5&quot;/&gt;&lt;property id=&quot;20300&quot; value=&quot;Slide 103 - &amp;quot;CORD COAGULATION&amp;quot;&quot;/&gt;&lt;property id=&quot;20307&quot; value=&quot;1238&quot;/&gt;&lt;/object&gt;&lt;object type=&quot;3&quot; unique_id=&quot;10100&quot;&gt;&lt;property id=&quot;20148&quot; value=&quot;5&quot;/&gt;&lt;property id=&quot;20300&quot; value=&quot;Slide 104&quot;/&gt;&lt;property id=&quot;20307&quot; value=&quot;1242&quot;/&gt;&lt;/object&gt;&lt;object type=&quot;3&quot; unique_id=&quot;10101&quot;&gt;&lt;property id=&quot;20148&quot; value=&quot;5&quot;/&gt;&lt;property id=&quot;20300&quot; value=&quot;Slide 105&quot;/&gt;&lt;property id=&quot;20307&quot; value=&quot;1245&quot;/&gt;&lt;/object&gt;&lt;object type=&quot;3&quot; unique_id=&quot;10102&quot;&gt;&lt;property id=&quot;20148&quot; value=&quot;5&quot;/&gt;&lt;property id=&quot;20300&quot; value=&quot;Slide 106&quot;/&gt;&lt;property id=&quot;20307&quot; value=&quot;1246&quot;/&gt;&lt;/object&gt;&lt;object type=&quot;3&quot; unique_id=&quot;10103&quot;&gt;&lt;property id=&quot;20148&quot; value=&quot;5&quot;/&gt;&lt;property id=&quot;20300&quot; value=&quot;Slide 107&quot;/&gt;&lt;property id=&quot;20307&quot; value=&quot;1248&quot;/&gt;&lt;/object&gt;&lt;object type=&quot;3&quot; unique_id=&quot;10104&quot;&gt;&lt;property id=&quot;20148&quot; value=&quot;5&quot;/&gt;&lt;property id=&quot;20300&quot; value=&quot;Slide 108&quot;/&gt;&lt;property id=&quot;20307&quot; value=&quot;1215&quot;/&gt;&lt;/object&gt;&lt;object type=&quot;3&quot; unique_id=&quot;10105&quot;&gt;&lt;property id=&quot;20148&quot; value=&quot;5&quot;/&gt;&lt;property id=&quot;20300&quot; value=&quot;Slide 109&quot;/&gt;&lt;property id=&quot;20307&quot; value=&quot;1216&quot;/&gt;&lt;/object&gt;&lt;object type=&quot;3&quot; unique_id=&quot;10106&quot;&gt;&lt;property id=&quot;20148&quot; value=&quot;5&quot;/&gt;&lt;property id=&quot;20300&quot; value=&quot;Slide 110&quot;/&gt;&lt;property id=&quot;20307&quot; value=&quot;1217&quot;/&gt;&lt;/object&gt;&lt;object type=&quot;3&quot; unique_id=&quot;10107&quot;&gt;&lt;property id=&quot;20148&quot; value=&quot;5&quot;/&gt;&lt;property id=&quot;20300&quot; value=&quot;Slide 111&quot;/&gt;&lt;property id=&quot;20307&quot; value=&quot;1256&quot;/&gt;&lt;/object&gt;&lt;object type=&quot;3&quot; unique_id=&quot;10108&quot;&gt;&lt;property id=&quot;20148&quot; value=&quot;5&quot;/&gt;&lt;property id=&quot;20300&quot; value=&quot;Slide 112&quot;/&gt;&lt;property id=&quot;20307&quot; value=&quot;829&quot;/&gt;&lt;/object&gt;&lt;object type=&quot;3&quot; unique_id=&quot;10109&quot;&gt;&lt;property id=&quot;20148&quot; value=&quot;5&quot;/&gt;&lt;property id=&quot;20300&quot; value=&quot;Slide 113&quot;/&gt;&lt;property id=&quot;20307&quot; value=&quot;830&quot;/&gt;&lt;/object&gt;&lt;object type=&quot;3&quot; unique_id=&quot;10110&quot;&gt;&lt;property id=&quot;20148&quot; value=&quot;5&quot;/&gt;&lt;property id=&quot;20300&quot; value=&quot;Slide 114&quot;/&gt;&lt;property id=&quot;20307&quot; value=&quot;831&quot;/&gt;&lt;/object&gt;&lt;object type=&quot;3&quot; unique_id=&quot;10111&quot;&gt;&lt;property id=&quot;20148&quot; value=&quot;5&quot;/&gt;&lt;property id=&quot;20300&quot; value=&quot;Slide 115&quot;/&gt;&lt;property id=&quot;20307&quot; value=&quot;996&quot;/&gt;&lt;/object&gt;&lt;object type=&quot;3&quot; unique_id=&quot;10112&quot;&gt;&lt;property id=&quot;20148&quot; value=&quot;5&quot;/&gt;&lt;property id=&quot;20300&quot; value=&quot;Slide 116&quot;/&gt;&lt;property id=&quot;20307&quot; value=&quot;835&quot;/&gt;&lt;/object&gt;&lt;object type=&quot;3&quot; unique_id=&quot;10113&quot;&gt;&lt;property id=&quot;20148&quot; value=&quot;5&quot;/&gt;&lt;property id=&quot;20300&quot; value=&quot;Slide 117&quot;/&gt;&lt;property id=&quot;20307&quot; value=&quot;836&quot;/&gt;&lt;/object&gt;&lt;object type=&quot;3&quot; unique_id=&quot;10114&quot;&gt;&lt;property id=&quot;20148&quot; value=&quot;5&quot;/&gt;&lt;property id=&quot;20300&quot; value=&quot;Slide 118&quot;/&gt;&lt;property id=&quot;20307&quot; value=&quot;837&quot;/&gt;&lt;/object&gt;&lt;object type=&quot;3&quot; unique_id=&quot;10115&quot;&gt;&lt;property id=&quot;20148&quot; value=&quot;5&quot;/&gt;&lt;property id=&quot;20300&quot; value=&quot;Slide 119&quot;/&gt;&lt;property id=&quot;20307&quot; value=&quot;838&quot;/&gt;&lt;/object&gt;&lt;object type=&quot;3&quot; unique_id=&quot;10116&quot;&gt;&lt;property id=&quot;20148&quot; value=&quot;5&quot;/&gt;&lt;property id=&quot;20300&quot; value=&quot;Slide 120&quot;/&gt;&lt;property id=&quot;20307&quot; value=&quot;1292&quot;/&gt;&lt;/object&gt;&lt;object type=&quot;3&quot; unique_id=&quot;10117&quot;&gt;&lt;property id=&quot;20148&quot; value=&quot;5&quot;/&gt;&lt;property id=&quot;20300&quot; value=&quot;Slide 121&quot;/&gt;&lt;property id=&quot;20307&quot; value=&quot;1280&quot;/&gt;&lt;/object&gt;&lt;object type=&quot;3&quot; unique_id=&quot;10118&quot;&gt;&lt;property id=&quot;20148&quot; value=&quot;5&quot;/&gt;&lt;property id=&quot;20300&quot; value=&quot;Slide 122 - &amp;quot;18-23 week scan&amp;quot;&quot;/&gt;&lt;property id=&quot;20307&quot; value=&quot;590&quot;/&gt;&lt;/object&gt;&lt;object type=&quot;3&quot; unique_id=&quot;10119&quot;&gt;&lt;property id=&quot;20148&quot; value=&quot;5&quot;/&gt;&lt;property id=&quot;20300&quot; value=&quot;Slide 123&quot;/&gt;&lt;property id=&quot;20307&quot; value=&quot;592&quot;/&gt;&lt;/object&gt;&lt;object type=&quot;3&quot; unique_id=&quot;10120&quot;&gt;&lt;property id=&quot;20148&quot; value=&quot;5&quot;/&gt;&lt;property id=&quot;20300&quot; value=&quot;Slide 124&quot;/&gt;&lt;property id=&quot;20307&quot; value=&quot;1258&quot;/&gt;&lt;/object&gt;&lt;object type=&quot;3&quot; unique_id=&quot;10121&quot;&gt;&lt;property id=&quot;20148&quot; value=&quot;5&quot;/&gt;&lt;property id=&quot;20300&quot; value=&quot;Slide 125&quot;/&gt;&lt;property id=&quot;20307&quot; value=&quot;1259&quot;/&gt;&lt;/object&gt;&lt;object type=&quot;3&quot; unique_id=&quot;10122&quot;&gt;&lt;property id=&quot;20148&quot; value=&quot;5&quot;/&gt;&lt;property id=&quot;20300&quot; value=&quot;Slide 126&quot;/&gt;&lt;property id=&quot;20307&quot; value=&quot;1393&quot;/&gt;&lt;/object&gt;&lt;object type=&quot;3&quot; unique_id=&quot;10123&quot;&gt;&lt;property id=&quot;20148&quot; value=&quot;5&quot;/&gt;&lt;property id=&quot;20300&quot; value=&quot;Slide 127&quot;/&gt;&lt;property id=&quot;20307&quot; value=&quot;1394&quot;/&gt;&lt;/object&gt;&lt;object type=&quot;3&quot; unique_id=&quot;10124&quot;&gt;&lt;property id=&quot;20148&quot; value=&quot;5&quot;/&gt;&lt;property id=&quot;20300&quot; value=&quot;Slide 128&quot;/&gt;&lt;property id=&quot;20307&quot; value=&quot;1395&quot;/&gt;&lt;/object&gt;&lt;object type=&quot;3&quot; unique_id=&quot;10125&quot;&gt;&lt;property id=&quot;20148&quot; value=&quot;5&quot;/&gt;&lt;property id=&quot;20300&quot; value=&quot;Slide 129&quot;/&gt;&lt;property id=&quot;20307&quot; value=&quot;1396&quot;/&gt;&lt;/object&gt;&lt;object type=&quot;3&quot; unique_id=&quot;10126&quot;&gt;&lt;property id=&quot;20148&quot; value=&quot;5&quot;/&gt;&lt;property id=&quot;20300&quot; value=&quot;Slide 130&quot;/&gt;&lt;property id=&quot;20307&quot; value=&quot;1397&quot;/&gt;&lt;/object&gt;&lt;object type=&quot;3&quot; unique_id=&quot;10127&quot;&gt;&lt;property id=&quot;20148&quot; value=&quot;5&quot;/&gt;&lt;property id=&quot;20300&quot; value=&quot;Slide 131&quot;/&gt;&lt;property id=&quot;20307&quot; value=&quot;1398&quot;/&gt;&lt;/object&gt;&lt;object type=&quot;3&quot; unique_id=&quot;10128&quot;&gt;&lt;property id=&quot;20148&quot; value=&quot;5&quot;/&gt;&lt;property id=&quot;20300&quot; value=&quot;Slide 132 - &amp;quot;CHD with usually abnormal Four Chamber View &amp;#x0D;&amp;#x0A;during the 2nd Trimester&amp;quot;&quot;/&gt;&lt;property id=&quot;20307&quot; value=&quot;1320&quot;/&gt;&lt;/object&gt;&lt;object type=&quot;3&quot; unique_id=&quot;10129&quot;&gt;&lt;property id=&quot;20148&quot; value=&quot;5&quot;/&gt;&lt;property id=&quot;20300&quot; value=&quot;Slide 133 - &amp;quot;Why are CHD missed &amp;#x0D;&amp;#x0A;on 4 chamber  view&amp;quot;&quot;/&gt;&lt;property id=&quot;20307&quot; value=&quot;1321&quot;/&gt;&lt;/object&gt;&lt;object type=&quot;3&quot; unique_id=&quot;10130&quot;&gt;&lt;property id=&quot;20148&quot; value=&quot;5&quot;/&gt;&lt;property id=&quot;20300&quot; value=&quot;Slide 134&quot;/&gt;&lt;property id=&quot;20307&quot; value=&quot;1322&quot;/&gt;&lt;/object&gt;&lt;object type=&quot;3&quot; unique_id=&quot;10131&quot;&gt;&lt;property id=&quot;20148&quot; value=&quot;5&quot;/&gt;&lt;property id=&quot;20300&quot; value=&quot;Slide 135 - &amp;quot;How to improve prenatal detection of fetal cardiac defects&amp;quot;&quot;/&gt;&lt;property id=&quot;20307&quot; value=&quot;1323&quot;/&gt;&lt;/object&gt;&lt;object type=&quot;3&quot; unique_id=&quot;10132&quot;&gt;&lt;property id=&quot;20148&quot; value=&quot;5&quot;/&gt;&lt;property id=&quot;20300&quot; value=&quot;Slide 136&quot;/&gt;&lt;property id=&quot;20307&quot; value=&quot;1324&quot;/&gt;&lt;/object&gt;&lt;object type=&quot;3&quot; unique_id=&quot;10133&quot;&gt;&lt;property id=&quot;20148&quot; value=&quot;5&quot;/&gt;&lt;property id=&quot;20300&quot; value=&quot;Slide 137 - &amp;quot;Perfect Baby:&amp;#x0D;&amp;#x0A;Imperfect Concept&amp;quot;&quot;/&gt;&lt;property id=&quot;20307&quot; value=&quot;1351&quot;/&gt;&lt;/object&gt;&lt;object type=&quot;3&quot; unique_id=&quot;10134&quot;&gt;&lt;property id=&quot;20148&quot; value=&quot;5&quot;/&gt;&lt;property id=&quot;20300&quot; value=&quot;Slide 138 - &amp;quot;Implications for Medicine&amp;quot;&quot;/&gt;&lt;property id=&quot;20307&quot; value=&quot;1352&quot;/&gt;&lt;/object&gt;&lt;object type=&quot;3&quot; unique_id=&quot;10135&quot;&gt;&lt;property id=&quot;20148&quot; value=&quot;5&quot;/&gt;&lt;property id=&quot;20300&quot; value=&quot;Slide 139 - &amp;quot;Implications for Medicine&amp;quot;&quot;/&gt;&lt;property id=&quot;20307&quot; value=&quot;1353&quot;/&gt;&lt;/object&gt;&lt;object type=&quot;3&quot; unique_id=&quot;10136&quot;&gt;&lt;property id=&quot;20148&quot; value=&quot;5&quot;/&gt;&lt;property id=&quot;20300&quot; value=&quot;Slide 140 - &amp;quot;Implications for Lay Public&amp;quot;&quot;/&gt;&lt;property id=&quot;20307&quot; value=&quot;1354&quot;/&gt;&lt;/object&gt;&lt;object type=&quot;3&quot; unique_id=&quot;10137&quot;&gt;&lt;property id=&quot;20148&quot; value=&quot;5&quot;/&gt;&lt;property id=&quot;20300&quot; value=&quot;Slide 141 - &amp;quot;Implications &amp;#x0D;&amp;#x0A;for Perinatal Medicine&amp;quot;&quot;/&gt;&lt;property id=&quot;20307&quot; value=&quot;1355&quot;/&gt;&lt;/object&gt;&lt;object type=&quot;3&quot; unique_id=&quot;10138&quot;&gt;&lt;property id=&quot;20148&quot; value=&quot;5&quot;/&gt;&lt;property id=&quot;20300&quot; value=&quot;Slide 142 - &amp;quot;The Power of Fetal Images&amp;quot;&quot;/&gt;&lt;property id=&quot;20307&quot; value=&quot;1356&quot;/&gt;&lt;/object&gt;&lt;object type=&quot;3&quot; unique_id=&quot;10139&quot;&gt;&lt;property id=&quot;20148&quot; value=&quot;5&quot;/&gt;&lt;property id=&quot;20300&quot; value=&quot;Slide 143 - &amp;quot;The Power of Fetal Images&amp;quot;&quot;/&gt;&lt;property id=&quot;20307&quot; value=&quot;1357&quot;/&gt;&lt;/object&gt;&lt;object type=&quot;3&quot; unique_id=&quot;10140&quot;&gt;&lt;property id=&quot;20148&quot; value=&quot;5&quot;/&gt;&lt;property id=&quot;20300&quot; value=&quot;Slide 144 - &amp;quot;Diagnostic Power&amp;quot;&quot;/&gt;&lt;property id=&quot;20307&quot; value=&quot;1358&quot;/&gt;&lt;/object&gt;&lt;object type=&quot;3&quot; unique_id=&quot;10141&quot;&gt;&lt;property id=&quot;20148&quot; value=&quot;5&quot;/&gt;&lt;property id=&quot;20300&quot; value=&quot;Slide 145 - &amp;quot;Impact of Abortion as an Option&amp;quot;&quot;/&gt;&lt;property id=&quot;20307&quot; value=&quot;1359&quot;/&gt;&lt;/object&gt;&lt;object type=&quot;3&quot; unique_id=&quot;10142&quot;&gt;&lt;property id=&quot;20148&quot; value=&quot;5&quot;/&gt;&lt;property id=&quot;20300&quot; value=&quot;Slide 146 - &amp;quot;Consumer Rights Movement&amp;quot;&quot;/&gt;&lt;property id=&quot;20307&quot; value=&quot;1360&quot;/&gt;&lt;/object&gt;&lt;object type=&quot;3&quot; unique_id=&quot;10143&quot;&gt;&lt;property id=&quot;20148&quot; value=&quot;5&quot;/&gt;&lt;property id=&quot;20300&quot; value=&quot;Slide 147 - &amp;quot;Imperfection: Clinical Reality&amp;quot;&quot;/&gt;&lt;property id=&quot;20307&quot; value=&quot;1361&quot;/&gt;&lt;/object&gt;&lt;object type=&quot;3&quot; unique_id=&quot;10144&quot;&gt;&lt;property id=&quot;20148&quot; value=&quot;5&quot;/&gt;&lt;property id=&quot;20300&quot; value=&quot;Slide 148 - &amp;quot;Preventive Ethics&amp;quot;&quot;/&gt;&lt;property id=&quot;20307&quot; value=&quot;1362&quot;/&gt;&lt;/object&gt;&lt;object type=&quot;3&quot; unique_id=&quot;10145&quot;&gt;&lt;property id=&quot;20148&quot; value=&quot;5&quot;/&gt;&lt;property id=&quot;20300&quot; value=&quot;Slide 149 - &amp;quot;Preventive Ethics&amp;quot;&quot;/&gt;&lt;property id=&quot;20307&quot; value=&quot;1363&quot;/&gt;&lt;/object&gt;&lt;object type=&quot;3&quot; unique_id=&quot;10146&quot;&gt;&lt;property id=&quot;20148&quot; value=&quot;5&quot;/&gt;&lt;property id=&quot;20300&quot; value=&quot;Slide 150 - &amp;quot;Conclusion&amp;quot;&quot;/&gt;&lt;property id=&quot;20307&quot; value=&quot;1364&quot;/&gt;&lt;/object&gt;&lt;object type=&quot;3&quot; unique_id=&quot;10147&quot;&gt;&lt;property id=&quot;20148&quot; value=&quot;5&quot;/&gt;&lt;property id=&quot;20300&quot; value=&quot;Slide 151&quot;/&gt;&lt;property id=&quot;20307&quot; value=&quot;399&quot;/&gt;&lt;/object&gt;&lt;object type=&quot;3&quot; unique_id=&quot;10148&quot;&gt;&lt;property id=&quot;20148&quot; value=&quot;5&quot;/&gt;&lt;property id=&quot;20300&quot; value=&quot;Slide 152&quot;/&gt;&lt;property id=&quot;20307&quot; value=&quot;1318&quot;/&gt;&lt;/object&gt;&lt;object type=&quot;3&quot; unique_id=&quot;10149&quot;&gt;&lt;property id=&quot;20148&quot; value=&quot;5&quot;/&gt;&lt;property id=&quot;20300&quot; value=&quot;Slide 153&quot;/&gt;&lt;property id=&quot;20307&quot; value=&quot;1326&quot;/&gt;&lt;/object&gt;&lt;object type=&quot;3&quot; unique_id=&quot;10150&quot;&gt;&lt;property id=&quot;20148&quot; value=&quot;5&quot;/&gt;&lt;property id=&quot;20300&quot; value=&quot;Slide 154&quot;/&gt;&lt;property id=&quot;20307&quot; value=&quot;400&quot;/&gt;&lt;/object&gt;&lt;object type=&quot;3&quot; unique_id=&quot;10151&quot;&gt;&lt;property id=&quot;20148&quot; value=&quot;5&quot;/&gt;&lt;property id=&quot;20300&quot; value=&quot;Slide 155&quot;/&gt;&lt;property id=&quot;20307&quot; value=&quot;401&quot;/&gt;&lt;/object&gt;&lt;object type=&quot;3&quot; unique_id=&quot;10152&quot;&gt;&lt;property id=&quot;20148&quot; value=&quot;5&quot;/&gt;&lt;property id=&quot;20300&quot; value=&quot;Slide 156&quot;/&gt;&lt;property id=&quot;20307&quot; value=&quot;1295&quot;/&gt;&lt;/object&gt;&lt;object type=&quot;3&quot; unique_id=&quot;10153&quot;&gt;&lt;property id=&quot;20148&quot; value=&quot;5&quot;/&gt;&lt;property id=&quot;20300&quot; value=&quot;Slide 157&quot;/&gt;&lt;property id=&quot;20307&quot; value=&quot;1296&quot;/&gt;&lt;/object&gt;&lt;object type=&quot;3&quot; unique_id=&quot;10154&quot;&gt;&lt;property id=&quot;20148&quot; value=&quot;5&quot;/&gt;&lt;property id=&quot;20300&quot; value=&quot;Slide 158&quot;/&gt;&lt;property id=&quot;20307&quot; value=&quot;1297&quot;/&gt;&lt;/object&gt;&lt;object type=&quot;3&quot; unique_id=&quot;10155&quot;&gt;&lt;property id=&quot;20148&quot; value=&quot;5&quot;/&gt;&lt;property id=&quot;20300&quot; value=&quot;Slide 159&quot;/&gt;&lt;property id=&quot;20307&quot; value=&quot;1298&quot;/&gt;&lt;/object&gt;&lt;object type=&quot;3&quot; unique_id=&quot;10156&quot;&gt;&lt;property id=&quot;20148&quot; value=&quot;5&quot;/&gt;&lt;property id=&quot;20300&quot; value=&quot;Slide 160&quot;/&gt;&lt;property id=&quot;20307&quot; value=&quot;1299&quot;/&gt;&lt;/object&gt;&lt;object type=&quot;3&quot; unique_id=&quot;10157&quot;&gt;&lt;property id=&quot;20148&quot; value=&quot;5&quot;/&gt;&lt;property id=&quot;20300&quot; value=&quot;Slide 161&quot;/&gt;&lt;property id=&quot;20307&quot; value=&quot;1300&quot;/&gt;&lt;/object&gt;&lt;object type=&quot;3&quot; unique_id=&quot;10158&quot;&gt;&lt;property id=&quot;20148&quot; value=&quot;5&quot;/&gt;&lt;property id=&quot;20300&quot; value=&quot;Slide 162&quot;/&gt;&lt;property id=&quot;20307&quot; value=&quot;1302&quot;/&gt;&lt;/object&gt;&lt;object type=&quot;3&quot; unique_id=&quot;10159&quot;&gt;&lt;property id=&quot;20148&quot; value=&quot;5&quot;/&gt;&lt;property id=&quot;20300&quot; value=&quot;Slide 163&quot;/&gt;&lt;property id=&quot;20307&quot; value=&quot;1303&quot;/&gt;&lt;/object&gt;&lt;object type=&quot;3&quot; unique_id=&quot;10160&quot;&gt;&lt;property id=&quot;20148&quot; value=&quot;5&quot;/&gt;&lt;property id=&quot;20300&quot; value=&quot;Slide 164&quot;/&gt;&lt;property id=&quot;20307&quot; value=&quot;1304&quot;/&gt;&lt;/object&gt;&lt;object type=&quot;3&quot; unique_id=&quot;10161&quot;&gt;&lt;property id=&quot;20148&quot; value=&quot;5&quot;/&gt;&lt;property id=&quot;20300&quot; value=&quot;Slide 165&quot;/&gt;&lt;property id=&quot;20307&quot; value=&quot;1305&quot;/&gt;&lt;/object&gt;&lt;object type=&quot;3&quot; unique_id=&quot;10162&quot;&gt;&lt;property id=&quot;20148&quot; value=&quot;5&quot;/&gt;&lt;property id=&quot;20300&quot; value=&quot;Slide 166&quot;/&gt;&lt;property id=&quot;20307&quot; value=&quot;1308&quot;/&gt;&lt;/object&gt;&lt;object type=&quot;3&quot; unique_id=&quot;10163&quot;&gt;&lt;property id=&quot;20148&quot; value=&quot;5&quot;/&gt;&lt;property id=&quot;20300&quot; value=&quot;Slide 167&quot;/&gt;&lt;property id=&quot;20307&quot; value=&quot;1309&quot;/&gt;&lt;/object&gt;&lt;object type=&quot;3&quot; unique_id=&quot;10164&quot;&gt;&lt;property id=&quot;20148&quot; value=&quot;5&quot;/&gt;&lt;property id=&quot;20300&quot; value=&quot;Slide 168&quot;/&gt;&lt;property id=&quot;20307&quot; value=&quot;1310&quot;/&gt;&lt;/object&gt;&lt;object type=&quot;3&quot; unique_id=&quot;10165&quot;&gt;&lt;property id=&quot;20148&quot; value=&quot;5&quot;/&gt;&lt;property id=&quot;20300&quot; value=&quot;Slide 169&quot;/&gt;&lt;property id=&quot;20307&quot; value=&quot;1311&quot;/&gt;&lt;/object&gt;&lt;object type=&quot;3&quot; unique_id=&quot;10166&quot;&gt;&lt;property id=&quot;20148&quot; value=&quot;5&quot;/&gt;&lt;property id=&quot;20300&quot; value=&quot;Slide 170&quot;/&gt;&lt;property id=&quot;20307&quot; value=&quot;1312&quot;/&gt;&lt;/object&gt;&lt;object type=&quot;3&quot; unique_id=&quot;10167&quot;&gt;&lt;property id=&quot;20148&quot; value=&quot;5&quot;/&gt;&lt;property id=&quot;20300&quot; value=&quot;Slide 171&quot;/&gt;&lt;property id=&quot;20307&quot; value=&quot;1313&quot;/&gt;&lt;/object&gt;&lt;object type=&quot;3&quot; unique_id=&quot;10168&quot;&gt;&lt;property id=&quot;20148&quot; value=&quot;5&quot;/&gt;&lt;property id=&quot;20300&quot; value=&quot;Slide 172&quot;/&gt;&lt;property id=&quot;20307&quot; value=&quot;1314&quot;/&gt;&lt;/object&gt;&lt;object type=&quot;3&quot; unique_id=&quot;10169&quot;&gt;&lt;property id=&quot;20148&quot; value=&quot;5&quot;/&gt;&lt;property id=&quot;20300&quot; value=&quot;Slide 173&quot;/&gt;&lt;property id=&quot;20307&quot; value=&quot;1315&quot;/&gt;&lt;/object&gt;&lt;object type=&quot;3&quot; unique_id=&quot;10170&quot;&gt;&lt;property id=&quot;20148&quot; value=&quot;5&quot;/&gt;&lt;property id=&quot;20300&quot; value=&quot;Slide 174&quot;/&gt;&lt;property id=&quot;20307&quot; value=&quot;403&quot;/&gt;&lt;/object&gt;&lt;object type=&quot;3&quot; unique_id=&quot;10171&quot;&gt;&lt;property id=&quot;20148&quot; value=&quot;5&quot;/&gt;&lt;property id=&quot;20300&quot; value=&quot;Slide 175&quot;/&gt;&lt;property id=&quot;20307&quot; value=&quot;1281&quot;/&gt;&lt;/object&gt;&lt;object type=&quot;3&quot; unique_id=&quot;10172&quot;&gt;&lt;property id=&quot;20148&quot; value=&quot;5&quot;/&gt;&lt;property id=&quot;20300&quot; value=&quot;Slide 176&quot;/&gt;&lt;property id=&quot;20307&quot; value=&quot;1316&quot;/&gt;&lt;/object&gt;&lt;object type=&quot;3&quot; unique_id=&quot;10173&quot;&gt;&lt;property id=&quot;20148&quot; value=&quot;5&quot;/&gt;&lt;property id=&quot;20300&quot; value=&quot;Slide 177 - &amp;quot;DUCTUS VENOSUS&amp;quot;&quot;/&gt;&lt;property id=&quot;20307&quot; value=&quot;1267&quot;/&gt;&lt;/object&gt;&lt;object type=&quot;3&quot; unique_id=&quot;10174&quot;&gt;&lt;property id=&quot;20148&quot; value=&quot;5&quot;/&gt;&lt;property id=&quot;20300&quot; value=&quot;Slide 178&quot;/&gt;&lt;property id=&quot;20307&quot; value=&quot;1268&quot;/&gt;&lt;/object&gt;&lt;object type=&quot;3&quot; unique_id=&quot;10175&quot;&gt;&lt;property id=&quot;20148&quot; value=&quot;5&quot;/&gt;&lt;property id=&quot;20300&quot; value=&quot;Slide 179 - &amp;quot;Cardiotocogram&amp;quot;&quot;/&gt;&lt;property id=&quot;20307&quot; value=&quot;1293&quot;/&gt;&lt;/object&gt;&lt;object type=&quot;3&quot; unique_id=&quot;10176&quot;&gt;&lt;property id=&quot;20148&quot; value=&quot;5&quot;/&gt;&lt;property id=&quot;20300&quot; value=&quot;Slide 180 - &amp;quot;&amp;#x0D;&amp;#x0A;&amp;quot;&quot;/&gt;&lt;property id=&quot;20307&quot; value=&quot;1294&quot;/&gt;&lt;/object&gt;&lt;object type=&quot;3&quot; unique_id=&quot;10177&quot;&gt;&lt;property id=&quot;20148&quot; value=&quot;5&quot;/&gt;&lt;property id=&quot;20300&quot; value=&quot;Slide 181&quot;/&gt;&lt;property id=&quot;20307&quot; value=&quot;508&quot;/&gt;&lt;/object&gt;&lt;object type=&quot;3&quot; unique_id=&quot;10178&quot;&gt;&lt;property id=&quot;20148&quot; value=&quot;5&quot;/&gt;&lt;property id=&quot;20300&quot; value=&quot;Slide 182&quot;/&gt;&lt;property id=&quot;20307&quot; value=&quot;509&quot;/&gt;&lt;/object&gt;&lt;object type=&quot;3&quot; unique_id=&quot;10179&quot;&gt;&lt;property id=&quot;20148&quot; value=&quot;5&quot;/&gt;&lt;property id=&quot;20300&quot; value=&quot;Slide 183&quot;/&gt;&lt;property id=&quot;20307&quot; value=&quot;510&quot;/&gt;&lt;/object&gt;&lt;object type=&quot;3&quot; unique_id=&quot;10180&quot;&gt;&lt;property id=&quot;20148&quot; value=&quot;5&quot;/&gt;&lt;property id=&quot;20300&quot; value=&quot;Slide 184&quot;/&gt;&lt;property id=&quot;20307&quot; value=&quot;514&quot;/&gt;&lt;/object&gt;&lt;object type=&quot;3&quot; unique_id=&quot;10181&quot;&gt;&lt;property id=&quot;20148&quot; value=&quot;5&quot;/&gt;&lt;property id=&quot;20300&quot; value=&quot;Slide 185&quot;/&gt;&lt;property id=&quot;20307&quot; value=&quot;1282&quot;/&gt;&lt;/object&gt;&lt;object type=&quot;3&quot; unique_id=&quot;10182&quot;&gt;&lt;property id=&quot;20148&quot; value=&quot;5&quot;/&gt;&lt;property id=&quot;20300&quot; value=&quot;Slide 186&quot;/&gt;&lt;property id=&quot;20307&quot; value=&quot;408&quot;/&gt;&lt;/object&gt;&lt;object type=&quot;3&quot; unique_id=&quot;10183&quot;&gt;&lt;property id=&quot;20148&quot; value=&quot;5&quot;/&gt;&lt;property id=&quot;20300&quot; value=&quot;Slide 187&quot;/&gt;&lt;property id=&quot;20307&quot; value=&quot;409&quot;/&gt;&lt;/object&gt;&lt;object type=&quot;3&quot; unique_id=&quot;10184&quot;&gt;&lt;property id=&quot;20148&quot; value=&quot;5&quot;/&gt;&lt;property id=&quot;20300&quot; value=&quot;Slide 188&quot;/&gt;&lt;property id=&quot;20307&quot; value=&quot;410&quot;/&gt;&lt;/object&gt;&lt;object type=&quot;3&quot; unique_id=&quot;10185&quot;&gt;&lt;property id=&quot;20148&quot; value=&quot;5&quot;/&gt;&lt;property id=&quot;20300&quot; value=&quot;Slide 189&quot;/&gt;&lt;property id=&quot;20307&quot; value=&quot;411&quot;/&gt;&lt;/object&gt;&lt;object type=&quot;3&quot; unique_id=&quot;10186&quot;&gt;&lt;property id=&quot;20148&quot; value=&quot;5&quot;/&gt;&lt;property id=&quot;20300&quot; value=&quot;Slide 190&quot;/&gt;&lt;property id=&quot;20307&quot; value=&quot;393&quot;/&gt;&lt;/object&gt;&lt;object type=&quot;3&quot; unique_id=&quot;12407&quot;&gt;&lt;property id=&quot;20148&quot; value=&quot;5&quot;/&gt;&lt;property id=&quot;20300&quot; value=&quot;Slide 48&quot;/&gt;&lt;property id=&quot;20307&quot; value=&quot;1401&quot;/&gt;&lt;/object&gt;&lt;object type=&quot;3&quot; unique_id=&quot;12408&quot;&gt;&lt;property id=&quot;20148&quot; value=&quot;5&quot;/&gt;&lt;property id=&quot;20300&quot; value=&quot;Slide 53&quot;/&gt;&lt;property id=&quot;20307&quot; value=&quot;1402&quot;/&gt;&lt;/object&gt;&lt;object type=&quot;3&quot; unique_id=&quot;12409&quot;&gt;&lt;property id=&quot;20148&quot; value=&quot;5&quot;/&gt;&lt;property id=&quot;20300&quot; value=&quot;Slide 54&quot;/&gt;&lt;property id=&quot;20307&quot; value=&quot;1403&quot;/&gt;&lt;/object&gt;&lt;object type=&quot;3&quot; unique_id=&quot;13162&quot;&gt;&lt;property id=&quot;20148&quot; value=&quot;5&quot;/&gt;&lt;property id=&quot;20300&quot; value=&quot;Slide 49&quot;/&gt;&lt;property id=&quot;20307&quot; value=&quot;1404&quot;/&gt;&lt;/object&gt;&lt;object type=&quot;3&quot; unique_id=&quot;13163&quot;&gt;&lt;property id=&quot;20148&quot; value=&quot;5&quot;/&gt;&lt;property id=&quot;20300&quot; value=&quot;Slide 51&quot;/&gt;&lt;property id=&quot;20307&quot; value=&quot;1405&quot;/&gt;&lt;/object&gt;&lt;object type=&quot;3&quot; unique_id=&quot;13734&quot;&gt;&lt;property id=&quot;20148&quot; value=&quot;5&quot;/&gt;&lt;property id=&quot;20300&quot; value=&quot;Slide 52&quot;/&gt;&lt;property id=&quot;20307&quot; value=&quot;1406&quot;/&gt;&lt;/object&gt;&lt;object type=&quot;3&quot; unique_id=&quot;14308&quot;&gt;&lt;property id=&quot;20148&quot; value=&quot;5&quot;/&gt;&lt;property id=&quot;20300&quot; value=&quot;Slide 56&quot;/&gt;&lt;property id=&quot;20307&quot; value=&quot;14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4753</TotalTime>
  <Words>917</Words>
  <Application>Microsoft Office PowerPoint</Application>
  <PresentationFormat>Ekran Gösterisi (4:3)</PresentationFormat>
  <Paragraphs>220</Paragraphs>
  <Slides>29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Wingdings 2</vt:lpstr>
      <vt:lpstr>Wingdings</vt:lpstr>
      <vt:lpstr>Times New Roman</vt:lpstr>
      <vt:lpstr>Symbol</vt:lpstr>
      <vt:lpstr>Franklin Gothic Book</vt:lpstr>
      <vt:lpstr>Teknik</vt:lpstr>
      <vt:lpstr>Photo Editor Photo</vt:lpstr>
      <vt:lpstr>Ulead Image Editor Image</vt:lpstr>
      <vt:lpstr>GENETİK SONOGRAM SORUNSALI</vt:lpstr>
      <vt:lpstr>21 Mart Dünya Down sendromu Günü</vt:lpstr>
      <vt:lpstr>1990 sonrası sürekli artan ticari hacim</vt:lpstr>
      <vt:lpstr>Milyonluk sendrom  'Çok sağlıklı' denilen bebek, down sendromlu doğdu. Aile doktora ve hastaneye 1.2 milyon TL'lik dava açtı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Fetal abnormalities with a low prevalence of chromosomal abnormalities</vt:lpstr>
      <vt:lpstr>PowerPoint Sunusu</vt:lpstr>
      <vt:lpstr>PowerPoint Sunusu</vt:lpstr>
      <vt:lpstr>PowerPoint Sunusu</vt:lpstr>
      <vt:lpstr>Absence of defects</vt:lpstr>
      <vt:lpstr>Indication for second trimester  genetic amniocentesis</vt:lpstr>
      <vt:lpstr>PowerPoint Sunusu</vt:lpstr>
      <vt:lpstr>PowerPoint Sunusu</vt:lpstr>
      <vt:lpstr>PowerPoint Sunusu</vt:lpstr>
      <vt:lpstr>PowerPoint Sunusu</vt:lpstr>
      <vt:lpstr>PowerPoint Sunusu</vt:lpstr>
      <vt:lpstr>Kalite kontrolu zorlukları</vt:lpstr>
      <vt:lpstr>Yeni dönem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</dc:title>
  <dc:creator>csen</dc:creator>
  <cp:lastModifiedBy>dinamik</cp:lastModifiedBy>
  <cp:revision>376</cp:revision>
  <dcterms:created xsi:type="dcterms:W3CDTF">2008-04-09T22:54:53Z</dcterms:created>
  <dcterms:modified xsi:type="dcterms:W3CDTF">2013-05-18T05:11:42Z</dcterms:modified>
</cp:coreProperties>
</file>