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8" r:id="rId2"/>
    <p:sldId id="259" r:id="rId3"/>
    <p:sldId id="389" r:id="rId4"/>
    <p:sldId id="376" r:id="rId5"/>
    <p:sldId id="356" r:id="rId6"/>
    <p:sldId id="336" r:id="rId7"/>
    <p:sldId id="317" r:id="rId8"/>
    <p:sldId id="391" r:id="rId9"/>
    <p:sldId id="381" r:id="rId10"/>
    <p:sldId id="382" r:id="rId11"/>
    <p:sldId id="267" r:id="rId12"/>
    <p:sldId id="322" r:id="rId13"/>
    <p:sldId id="345" r:id="rId14"/>
    <p:sldId id="392" r:id="rId15"/>
    <p:sldId id="378" r:id="rId16"/>
    <p:sldId id="383" r:id="rId17"/>
    <p:sldId id="384" r:id="rId18"/>
    <p:sldId id="390" r:id="rId19"/>
    <p:sldId id="380" r:id="rId20"/>
    <p:sldId id="374" r:id="rId21"/>
    <p:sldId id="370" r:id="rId22"/>
    <p:sldId id="287" r:id="rId23"/>
    <p:sldId id="342" r:id="rId24"/>
    <p:sldId id="343" r:id="rId25"/>
    <p:sldId id="386" r:id="rId26"/>
    <p:sldId id="387" r:id="rId27"/>
    <p:sldId id="289" r:id="rId28"/>
    <p:sldId id="290" r:id="rId29"/>
    <p:sldId id="293" r:id="rId30"/>
    <p:sldId id="341" r:id="rId31"/>
    <p:sldId id="328" r:id="rId32"/>
    <p:sldId id="329" r:id="rId33"/>
    <p:sldId id="296" r:id="rId34"/>
    <p:sldId id="297" r:id="rId35"/>
    <p:sldId id="298" r:id="rId36"/>
    <p:sldId id="347" r:id="rId37"/>
    <p:sldId id="300" r:id="rId38"/>
    <p:sldId id="301" r:id="rId39"/>
    <p:sldId id="302" r:id="rId40"/>
    <p:sldId id="393" r:id="rId41"/>
    <p:sldId id="340" r:id="rId42"/>
    <p:sldId id="394" r:id="rId43"/>
    <p:sldId id="337" r:id="rId44"/>
    <p:sldId id="316" r:id="rId4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9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B8340-3155-5844-9E18-AB5E628B40D6}" type="doc">
      <dgm:prSet loTypeId="urn:microsoft.com/office/officeart/2005/8/layout/vList2" loCatId="" qsTypeId="urn:microsoft.com/office/officeart/2005/8/quickstyle/3d4" qsCatId="3D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C5C9938-125F-0442-8A17-F6145B882A25}">
      <dgm:prSet custT="1"/>
      <dgm:spPr/>
      <dgm:t>
        <a:bodyPr/>
        <a:lstStyle/>
        <a:p>
          <a:pPr rtl="0"/>
          <a:r>
            <a:rPr lang="tr-TR" sz="2400" dirty="0" smtClean="0"/>
            <a:t>Serbest Radikaller</a:t>
          </a:r>
          <a:endParaRPr lang="en-US" sz="2400" dirty="0"/>
        </a:p>
      </dgm:t>
    </dgm:pt>
    <dgm:pt modelId="{58CBEA62-30B8-B74A-A671-2CCE735E773A}" type="parTrans" cxnId="{21737015-1DC1-674E-A9C5-A078966C8C2F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980D7F4A-B6D2-294B-A087-7949027816ED}" type="sibTrans" cxnId="{21737015-1DC1-674E-A9C5-A078966C8C2F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97A5582E-8552-644F-A1CC-DE69CD345976}">
      <dgm:prSet custT="1"/>
      <dgm:spPr/>
      <dgm:t>
        <a:bodyPr/>
        <a:lstStyle/>
        <a:p>
          <a:pPr rtl="0"/>
          <a:r>
            <a:rPr lang="tr-TR" sz="2400" dirty="0" smtClean="0"/>
            <a:t>Antioksidanlar</a:t>
          </a:r>
          <a:endParaRPr lang="en-US" sz="2400" dirty="0"/>
        </a:p>
      </dgm:t>
    </dgm:pt>
    <dgm:pt modelId="{B36DE60E-E48F-294D-B55A-1825678EAD1E}" type="parTrans" cxnId="{98F095D8-F47B-A843-8F23-334689558DA2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6DEB1469-000F-8849-BA74-F005A19D3639}" type="sibTrans" cxnId="{98F095D8-F47B-A843-8F23-334689558DA2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933B9B65-A4DE-CF48-9FD9-A64A99E8811E}">
      <dgm:prSet custT="1"/>
      <dgm:spPr/>
      <dgm:t>
        <a:bodyPr/>
        <a:lstStyle/>
        <a:p>
          <a:pPr rtl="0"/>
          <a:r>
            <a:rPr lang="tr-TR" sz="2400" dirty="0" smtClean="0"/>
            <a:t>Gebelik ve </a:t>
          </a:r>
          <a:r>
            <a:rPr lang="tr-TR" sz="2400" dirty="0" err="1" smtClean="0"/>
            <a:t>Oksidatif</a:t>
          </a:r>
          <a:r>
            <a:rPr lang="tr-TR" sz="2400" dirty="0" smtClean="0"/>
            <a:t> stres</a:t>
          </a:r>
          <a:endParaRPr lang="en-US" sz="2400" dirty="0"/>
        </a:p>
      </dgm:t>
    </dgm:pt>
    <dgm:pt modelId="{5C37D9F9-F60C-FD44-B975-FFD5544276C8}" type="parTrans" cxnId="{A67C6847-8B32-6C46-8982-B992ECBE24B6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770DE8B9-BB97-4240-8B35-4FD874EEAD02}" type="sibTrans" cxnId="{A67C6847-8B32-6C46-8982-B992ECBE24B6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4D347A30-8C1B-F74F-9319-E8C2392114F4}">
      <dgm:prSet custT="1"/>
      <dgm:spPr/>
      <dgm:t>
        <a:bodyPr/>
        <a:lstStyle/>
        <a:p>
          <a:pPr rtl="0"/>
          <a:r>
            <a:rPr lang="tr-TR" sz="2400" smtClean="0"/>
            <a:t>Preeklampsi ve Oksidatif stres</a:t>
          </a:r>
          <a:endParaRPr lang="en-US" sz="2400" dirty="0"/>
        </a:p>
      </dgm:t>
    </dgm:pt>
    <dgm:pt modelId="{F2FEE6BF-0780-2648-9C08-974D1E18CEF1}" type="parTrans" cxnId="{E0EEE973-3E5C-6145-87A0-46CD93DE74E5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F9A94F8F-CB6F-944D-9FF2-2AF465D5CA4B}" type="sibTrans" cxnId="{E0EEE973-3E5C-6145-87A0-46CD93DE74E5}">
      <dgm:prSet/>
      <dgm:spPr/>
      <dgm:t>
        <a:bodyPr/>
        <a:lstStyle/>
        <a:p>
          <a:endParaRPr lang="en-US" sz="2400">
            <a:solidFill>
              <a:srgbClr val="000090"/>
            </a:solidFill>
          </a:endParaRPr>
        </a:p>
      </dgm:t>
    </dgm:pt>
    <dgm:pt modelId="{14218C70-1A95-4F70-95EC-CE3E6922179E}">
      <dgm:prSet custT="1"/>
      <dgm:spPr/>
      <dgm:t>
        <a:bodyPr/>
        <a:lstStyle/>
        <a:p>
          <a:pPr rtl="0"/>
          <a:r>
            <a:rPr lang="tr-TR" sz="2400" smtClean="0"/>
            <a:t>Antioksidan tedavi</a:t>
          </a:r>
          <a:endParaRPr lang="en-US" sz="2400" dirty="0"/>
        </a:p>
      </dgm:t>
    </dgm:pt>
    <dgm:pt modelId="{D2A4E444-6CE5-4964-9EFD-48CC01AB3B3A}" type="parTrans" cxnId="{284ED8F9-CF91-4585-8968-E5353F7F75FC}">
      <dgm:prSet/>
      <dgm:spPr/>
      <dgm:t>
        <a:bodyPr/>
        <a:lstStyle/>
        <a:p>
          <a:endParaRPr lang="tr-TR"/>
        </a:p>
      </dgm:t>
    </dgm:pt>
    <dgm:pt modelId="{8445C0EA-FD6E-4485-81FF-F9B33B5F4F83}" type="sibTrans" cxnId="{284ED8F9-CF91-4585-8968-E5353F7F75FC}">
      <dgm:prSet/>
      <dgm:spPr/>
      <dgm:t>
        <a:bodyPr/>
        <a:lstStyle/>
        <a:p>
          <a:endParaRPr lang="tr-TR"/>
        </a:p>
      </dgm:t>
    </dgm:pt>
    <dgm:pt modelId="{565A342D-D160-43B7-8998-442258D0370C}">
      <dgm:prSet custT="1"/>
      <dgm:spPr/>
      <dgm:t>
        <a:bodyPr/>
        <a:lstStyle/>
        <a:p>
          <a:pPr rtl="0"/>
          <a:r>
            <a:rPr lang="tr-TR" sz="2400" smtClean="0"/>
            <a:t>Oksidatif </a:t>
          </a:r>
          <a:r>
            <a:rPr lang="tr-TR" sz="2400" dirty="0" smtClean="0"/>
            <a:t>stres</a:t>
          </a:r>
          <a:endParaRPr lang="en-US" sz="2400" dirty="0"/>
        </a:p>
      </dgm:t>
    </dgm:pt>
    <dgm:pt modelId="{1597C920-F418-478D-8DF6-C23D2E35066C}" type="parTrans" cxnId="{B0CEDFC1-8D51-49A2-8C46-67DEE18D16B8}">
      <dgm:prSet/>
      <dgm:spPr/>
      <dgm:t>
        <a:bodyPr/>
        <a:lstStyle/>
        <a:p>
          <a:endParaRPr lang="tr-TR"/>
        </a:p>
      </dgm:t>
    </dgm:pt>
    <dgm:pt modelId="{405658E3-22F4-415E-B569-BE809BA50520}" type="sibTrans" cxnId="{B0CEDFC1-8D51-49A2-8C46-67DEE18D16B8}">
      <dgm:prSet/>
      <dgm:spPr/>
      <dgm:t>
        <a:bodyPr/>
        <a:lstStyle/>
        <a:p>
          <a:endParaRPr lang="tr-TR"/>
        </a:p>
      </dgm:t>
    </dgm:pt>
    <dgm:pt modelId="{18B6635E-4788-8E4D-AA7E-AD37FE7A67AF}" type="pres">
      <dgm:prSet presAssocID="{BF8B8340-3155-5844-9E18-AB5E628B40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BB5B32-44F9-154B-A7E6-1D3874D97427}" type="pres">
      <dgm:prSet presAssocID="{5C5C9938-125F-0442-8A17-F6145B882A2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6F583-936C-0340-BA13-06C799693DDD}" type="pres">
      <dgm:prSet presAssocID="{980D7F4A-B6D2-294B-A087-7949027816ED}" presName="spacer" presStyleCnt="0"/>
      <dgm:spPr/>
      <dgm:t>
        <a:bodyPr/>
        <a:lstStyle/>
        <a:p>
          <a:endParaRPr lang="tr-TR"/>
        </a:p>
      </dgm:t>
    </dgm:pt>
    <dgm:pt modelId="{F8957775-C3B9-6649-92C5-09FF3BD6A6A0}" type="pres">
      <dgm:prSet presAssocID="{97A5582E-8552-644F-A1CC-DE69CD345976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4534A9-D631-C746-A064-0DF6AF7AB7BD}" type="pres">
      <dgm:prSet presAssocID="{6DEB1469-000F-8849-BA74-F005A19D3639}" presName="spacer" presStyleCnt="0"/>
      <dgm:spPr/>
      <dgm:t>
        <a:bodyPr/>
        <a:lstStyle/>
        <a:p>
          <a:endParaRPr lang="tr-TR"/>
        </a:p>
      </dgm:t>
    </dgm:pt>
    <dgm:pt modelId="{4AB97059-48E8-4901-90A3-F8E4FEF6BE69}" type="pres">
      <dgm:prSet presAssocID="{565A342D-D160-43B7-8998-442258D0370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D074AC-D30C-47F9-8A7B-42975BCD078E}" type="pres">
      <dgm:prSet presAssocID="{405658E3-22F4-415E-B569-BE809BA50520}" presName="spacer" presStyleCnt="0"/>
      <dgm:spPr/>
    </dgm:pt>
    <dgm:pt modelId="{8F2721E0-F903-5745-90B3-837BC6E3219C}" type="pres">
      <dgm:prSet presAssocID="{933B9B65-A4DE-CF48-9FD9-A64A99E8811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EA46D-B824-FD4F-AA7F-0D4A30325D7E}" type="pres">
      <dgm:prSet presAssocID="{770DE8B9-BB97-4240-8B35-4FD874EEAD02}" presName="spacer" presStyleCnt="0"/>
      <dgm:spPr/>
      <dgm:t>
        <a:bodyPr/>
        <a:lstStyle/>
        <a:p>
          <a:endParaRPr lang="tr-TR"/>
        </a:p>
      </dgm:t>
    </dgm:pt>
    <dgm:pt modelId="{0887A97E-A09D-0541-AAE4-3491AAABC16A}" type="pres">
      <dgm:prSet presAssocID="{4D347A30-8C1B-F74F-9319-E8C2392114F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D4785-ACD2-4CB2-9674-3E7497DB4C8D}" type="pres">
      <dgm:prSet presAssocID="{F9A94F8F-CB6F-944D-9FF2-2AF465D5CA4B}" presName="spacer" presStyleCnt="0"/>
      <dgm:spPr/>
      <dgm:t>
        <a:bodyPr/>
        <a:lstStyle/>
        <a:p>
          <a:endParaRPr lang="tr-TR"/>
        </a:p>
      </dgm:t>
    </dgm:pt>
    <dgm:pt modelId="{7522D6E2-FD26-44F5-A06E-36D88228FC37}" type="pres">
      <dgm:prSet presAssocID="{14218C70-1A95-4F70-95EC-CE3E6922179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8F095D8-F47B-A843-8F23-334689558DA2}" srcId="{BF8B8340-3155-5844-9E18-AB5E628B40D6}" destId="{97A5582E-8552-644F-A1CC-DE69CD345976}" srcOrd="1" destOrd="0" parTransId="{B36DE60E-E48F-294D-B55A-1825678EAD1E}" sibTransId="{6DEB1469-000F-8849-BA74-F005A19D3639}"/>
    <dgm:cxn modelId="{E0EEE973-3E5C-6145-87A0-46CD93DE74E5}" srcId="{BF8B8340-3155-5844-9E18-AB5E628B40D6}" destId="{4D347A30-8C1B-F74F-9319-E8C2392114F4}" srcOrd="4" destOrd="0" parTransId="{F2FEE6BF-0780-2648-9C08-974D1E18CEF1}" sibTransId="{F9A94F8F-CB6F-944D-9FF2-2AF465D5CA4B}"/>
    <dgm:cxn modelId="{344662AF-5BD7-4A0B-8B50-F30E788EA6F9}" type="presOf" srcId="{BF8B8340-3155-5844-9E18-AB5E628B40D6}" destId="{18B6635E-4788-8E4D-AA7E-AD37FE7A67AF}" srcOrd="0" destOrd="0" presId="urn:microsoft.com/office/officeart/2005/8/layout/vList2"/>
    <dgm:cxn modelId="{3776131A-3C6F-49DD-85FC-62E58FCAC5A0}" type="presOf" srcId="{97A5582E-8552-644F-A1CC-DE69CD345976}" destId="{F8957775-C3B9-6649-92C5-09FF3BD6A6A0}" srcOrd="0" destOrd="0" presId="urn:microsoft.com/office/officeart/2005/8/layout/vList2"/>
    <dgm:cxn modelId="{A67C6847-8B32-6C46-8982-B992ECBE24B6}" srcId="{BF8B8340-3155-5844-9E18-AB5E628B40D6}" destId="{933B9B65-A4DE-CF48-9FD9-A64A99E8811E}" srcOrd="3" destOrd="0" parTransId="{5C37D9F9-F60C-FD44-B975-FFD5544276C8}" sibTransId="{770DE8B9-BB97-4240-8B35-4FD874EEAD02}"/>
    <dgm:cxn modelId="{2DE809A1-B0AD-4DAE-96FD-748D4553A63C}" type="presOf" srcId="{5C5C9938-125F-0442-8A17-F6145B882A25}" destId="{C9BB5B32-44F9-154B-A7E6-1D3874D97427}" srcOrd="0" destOrd="0" presId="urn:microsoft.com/office/officeart/2005/8/layout/vList2"/>
    <dgm:cxn modelId="{B0CEDFC1-8D51-49A2-8C46-67DEE18D16B8}" srcId="{BF8B8340-3155-5844-9E18-AB5E628B40D6}" destId="{565A342D-D160-43B7-8998-442258D0370C}" srcOrd="2" destOrd="0" parTransId="{1597C920-F418-478D-8DF6-C23D2E35066C}" sibTransId="{405658E3-22F4-415E-B569-BE809BA50520}"/>
    <dgm:cxn modelId="{284ED8F9-CF91-4585-8968-E5353F7F75FC}" srcId="{BF8B8340-3155-5844-9E18-AB5E628B40D6}" destId="{14218C70-1A95-4F70-95EC-CE3E6922179E}" srcOrd="5" destOrd="0" parTransId="{D2A4E444-6CE5-4964-9EFD-48CC01AB3B3A}" sibTransId="{8445C0EA-FD6E-4485-81FF-F9B33B5F4F83}"/>
    <dgm:cxn modelId="{2A9BEDAB-D501-4604-8031-F35132132D1C}" type="presOf" srcId="{4D347A30-8C1B-F74F-9319-E8C2392114F4}" destId="{0887A97E-A09D-0541-AAE4-3491AAABC16A}" srcOrd="0" destOrd="0" presId="urn:microsoft.com/office/officeart/2005/8/layout/vList2"/>
    <dgm:cxn modelId="{71AA2DDA-5736-40FB-B903-02BCA2CCA770}" type="presOf" srcId="{933B9B65-A4DE-CF48-9FD9-A64A99E8811E}" destId="{8F2721E0-F903-5745-90B3-837BC6E3219C}" srcOrd="0" destOrd="0" presId="urn:microsoft.com/office/officeart/2005/8/layout/vList2"/>
    <dgm:cxn modelId="{6F5299AA-A105-4810-8FBE-A6F7BB9D1C62}" type="presOf" srcId="{14218C70-1A95-4F70-95EC-CE3E6922179E}" destId="{7522D6E2-FD26-44F5-A06E-36D88228FC37}" srcOrd="0" destOrd="0" presId="urn:microsoft.com/office/officeart/2005/8/layout/vList2"/>
    <dgm:cxn modelId="{21737015-1DC1-674E-A9C5-A078966C8C2F}" srcId="{BF8B8340-3155-5844-9E18-AB5E628B40D6}" destId="{5C5C9938-125F-0442-8A17-F6145B882A25}" srcOrd="0" destOrd="0" parTransId="{58CBEA62-30B8-B74A-A671-2CCE735E773A}" sibTransId="{980D7F4A-B6D2-294B-A087-7949027816ED}"/>
    <dgm:cxn modelId="{402A7795-7DE6-4C0F-B18B-6418FDD10711}" type="presOf" srcId="{565A342D-D160-43B7-8998-442258D0370C}" destId="{4AB97059-48E8-4901-90A3-F8E4FEF6BE69}" srcOrd="0" destOrd="0" presId="urn:microsoft.com/office/officeart/2005/8/layout/vList2"/>
    <dgm:cxn modelId="{CDF307B4-EDA4-4C23-AD2D-A8B0D2BCB14B}" type="presParOf" srcId="{18B6635E-4788-8E4D-AA7E-AD37FE7A67AF}" destId="{C9BB5B32-44F9-154B-A7E6-1D3874D97427}" srcOrd="0" destOrd="0" presId="urn:microsoft.com/office/officeart/2005/8/layout/vList2"/>
    <dgm:cxn modelId="{B83B1EBA-5FF3-4743-8DB8-96EBD1CE7020}" type="presParOf" srcId="{18B6635E-4788-8E4D-AA7E-AD37FE7A67AF}" destId="{A156F583-936C-0340-BA13-06C799693DDD}" srcOrd="1" destOrd="0" presId="urn:microsoft.com/office/officeart/2005/8/layout/vList2"/>
    <dgm:cxn modelId="{3D651627-73DA-4D87-8FCD-1A0EC4FA10CC}" type="presParOf" srcId="{18B6635E-4788-8E4D-AA7E-AD37FE7A67AF}" destId="{F8957775-C3B9-6649-92C5-09FF3BD6A6A0}" srcOrd="2" destOrd="0" presId="urn:microsoft.com/office/officeart/2005/8/layout/vList2"/>
    <dgm:cxn modelId="{CC4BA217-69D8-4B98-9F67-BD7C998F3F4D}" type="presParOf" srcId="{18B6635E-4788-8E4D-AA7E-AD37FE7A67AF}" destId="{974534A9-D631-C746-A064-0DF6AF7AB7BD}" srcOrd="3" destOrd="0" presId="urn:microsoft.com/office/officeart/2005/8/layout/vList2"/>
    <dgm:cxn modelId="{CA2153B4-A35D-43DA-AFFF-239CDB09D3F6}" type="presParOf" srcId="{18B6635E-4788-8E4D-AA7E-AD37FE7A67AF}" destId="{4AB97059-48E8-4901-90A3-F8E4FEF6BE69}" srcOrd="4" destOrd="0" presId="urn:microsoft.com/office/officeart/2005/8/layout/vList2"/>
    <dgm:cxn modelId="{DF1D48FA-2230-4C95-8F14-6A6C3B4AE5F3}" type="presParOf" srcId="{18B6635E-4788-8E4D-AA7E-AD37FE7A67AF}" destId="{83D074AC-D30C-47F9-8A7B-42975BCD078E}" srcOrd="5" destOrd="0" presId="urn:microsoft.com/office/officeart/2005/8/layout/vList2"/>
    <dgm:cxn modelId="{81AC8B55-7ACF-4F48-BD3C-697071DD96FA}" type="presParOf" srcId="{18B6635E-4788-8E4D-AA7E-AD37FE7A67AF}" destId="{8F2721E0-F903-5745-90B3-837BC6E3219C}" srcOrd="6" destOrd="0" presId="urn:microsoft.com/office/officeart/2005/8/layout/vList2"/>
    <dgm:cxn modelId="{021858CC-233B-4E08-B676-CCF049655EC1}" type="presParOf" srcId="{18B6635E-4788-8E4D-AA7E-AD37FE7A67AF}" destId="{24FEA46D-B824-FD4F-AA7F-0D4A30325D7E}" srcOrd="7" destOrd="0" presId="urn:microsoft.com/office/officeart/2005/8/layout/vList2"/>
    <dgm:cxn modelId="{630C0846-58BE-4770-A7CB-B270275B4753}" type="presParOf" srcId="{18B6635E-4788-8E4D-AA7E-AD37FE7A67AF}" destId="{0887A97E-A09D-0541-AAE4-3491AAABC16A}" srcOrd="8" destOrd="0" presId="urn:microsoft.com/office/officeart/2005/8/layout/vList2"/>
    <dgm:cxn modelId="{49CAAD25-FF69-48C2-9411-A993025F1046}" type="presParOf" srcId="{18B6635E-4788-8E4D-AA7E-AD37FE7A67AF}" destId="{A9DD4785-ACD2-4CB2-9674-3E7497DB4C8D}" srcOrd="9" destOrd="0" presId="urn:microsoft.com/office/officeart/2005/8/layout/vList2"/>
    <dgm:cxn modelId="{1EB0D930-9DE2-43B1-802B-9B23A8454B6C}" type="presParOf" srcId="{18B6635E-4788-8E4D-AA7E-AD37FE7A67AF}" destId="{7522D6E2-FD26-44F5-A06E-36D88228FC3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B3BE0-FEDA-46D3-A205-D4B634BF4C6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9018D8D-6158-4EDF-A767-1E561409B289}">
      <dgm:prSet phldrT="[Metin]" custT="1"/>
      <dgm:spPr/>
      <dgm:t>
        <a:bodyPr/>
        <a:lstStyle/>
        <a:p>
          <a:r>
            <a:rPr lang="tr-TR" sz="1800" b="1" dirty="0" smtClean="0"/>
            <a:t>Genetik</a:t>
          </a:r>
          <a:endParaRPr lang="tr-TR" sz="1800" b="1" dirty="0"/>
        </a:p>
      </dgm:t>
    </dgm:pt>
    <dgm:pt modelId="{B44796B1-5258-45F9-9ECE-A008C2239910}" type="parTrans" cxnId="{D5DA8699-C628-4E96-AA5A-1D5537E99223}">
      <dgm:prSet/>
      <dgm:spPr/>
      <dgm:t>
        <a:bodyPr/>
        <a:lstStyle/>
        <a:p>
          <a:endParaRPr lang="tr-TR"/>
        </a:p>
      </dgm:t>
    </dgm:pt>
    <dgm:pt modelId="{27D488CD-705F-45E9-86EF-C78DDB2F558F}" type="sibTrans" cxnId="{D5DA8699-C628-4E96-AA5A-1D5537E99223}">
      <dgm:prSet/>
      <dgm:spPr/>
      <dgm:t>
        <a:bodyPr/>
        <a:lstStyle/>
        <a:p>
          <a:endParaRPr lang="tr-TR"/>
        </a:p>
      </dgm:t>
    </dgm:pt>
    <dgm:pt modelId="{093485A9-0614-4E9B-A2CF-4B1E972A013E}">
      <dgm:prSet phldrT="[Metin]" custT="1"/>
      <dgm:spPr/>
      <dgm:t>
        <a:bodyPr/>
        <a:lstStyle/>
        <a:p>
          <a:r>
            <a:rPr lang="tr-TR" sz="1800" b="1" dirty="0" smtClean="0"/>
            <a:t>Anormal </a:t>
          </a:r>
          <a:r>
            <a:rPr lang="tr-TR" sz="1800" b="1" dirty="0" err="1" smtClean="0"/>
            <a:t>vasküler</a:t>
          </a:r>
          <a:r>
            <a:rPr lang="tr-TR" sz="1800" b="1" dirty="0" smtClean="0"/>
            <a:t> </a:t>
          </a:r>
          <a:r>
            <a:rPr lang="tr-TR" sz="1800" b="1" dirty="0" err="1" smtClean="0"/>
            <a:t>tonus</a:t>
          </a:r>
          <a:endParaRPr lang="tr-TR" sz="1800" b="1" dirty="0"/>
        </a:p>
      </dgm:t>
    </dgm:pt>
    <dgm:pt modelId="{59FA1D94-520C-4F24-BD4D-1ED615C774F7}" type="parTrans" cxnId="{FFD20451-F0EB-49DD-9FC6-356E78DD6649}">
      <dgm:prSet/>
      <dgm:spPr/>
      <dgm:t>
        <a:bodyPr/>
        <a:lstStyle/>
        <a:p>
          <a:endParaRPr lang="tr-TR"/>
        </a:p>
      </dgm:t>
    </dgm:pt>
    <dgm:pt modelId="{775E1C1D-31EE-401C-8188-CDB6DE4D9EC0}" type="sibTrans" cxnId="{FFD20451-F0EB-49DD-9FC6-356E78DD6649}">
      <dgm:prSet/>
      <dgm:spPr/>
      <dgm:t>
        <a:bodyPr/>
        <a:lstStyle/>
        <a:p>
          <a:endParaRPr lang="tr-TR"/>
        </a:p>
      </dgm:t>
    </dgm:pt>
    <dgm:pt modelId="{9605C29C-E954-47B2-991E-E04DC5F06C22}">
      <dgm:prSet phldrT="[Metin]" custT="1"/>
      <dgm:spPr/>
      <dgm:t>
        <a:bodyPr/>
        <a:lstStyle/>
        <a:p>
          <a:r>
            <a:rPr lang="tr-TR" sz="1800" b="1" dirty="0" smtClean="0"/>
            <a:t>Bozulmuş </a:t>
          </a:r>
          <a:r>
            <a:rPr lang="tr-TR" sz="1800" b="1" dirty="0" err="1" smtClean="0"/>
            <a:t>plasentasyon</a:t>
          </a:r>
          <a:endParaRPr lang="tr-TR" sz="1800" b="1" dirty="0"/>
        </a:p>
      </dgm:t>
    </dgm:pt>
    <dgm:pt modelId="{1B30D822-74B6-44A7-A80B-6284CFE8B53A}" type="parTrans" cxnId="{707E22D1-631E-48EA-B7F6-B9BFCFCB7DF0}">
      <dgm:prSet/>
      <dgm:spPr/>
      <dgm:t>
        <a:bodyPr/>
        <a:lstStyle/>
        <a:p>
          <a:endParaRPr lang="tr-TR"/>
        </a:p>
      </dgm:t>
    </dgm:pt>
    <dgm:pt modelId="{5CE86930-EEF1-4721-914C-4A12AC5FC3A3}" type="sibTrans" cxnId="{707E22D1-631E-48EA-B7F6-B9BFCFCB7DF0}">
      <dgm:prSet/>
      <dgm:spPr/>
      <dgm:t>
        <a:bodyPr/>
        <a:lstStyle/>
        <a:p>
          <a:endParaRPr lang="tr-TR"/>
        </a:p>
      </dgm:t>
    </dgm:pt>
    <dgm:pt modelId="{751C368D-8E4D-4C22-8056-1C51BF84F827}">
      <dgm:prSet phldrT="[Metin]" custT="1"/>
      <dgm:spPr/>
      <dgm:t>
        <a:bodyPr/>
        <a:lstStyle/>
        <a:p>
          <a:pPr algn="ctr"/>
          <a:r>
            <a:rPr lang="tr-TR" sz="1800" b="1" dirty="0" err="1" smtClean="0"/>
            <a:t>Endotelyal</a:t>
          </a:r>
          <a:r>
            <a:rPr lang="tr-TR" sz="1800" b="1" dirty="0" smtClean="0"/>
            <a:t> </a:t>
          </a:r>
          <a:r>
            <a:rPr lang="tr-TR" sz="1800" b="1" dirty="0" err="1" smtClean="0"/>
            <a:t>disfonksiyon</a:t>
          </a:r>
          <a:endParaRPr lang="tr-TR" sz="1800" b="1" dirty="0"/>
        </a:p>
      </dgm:t>
    </dgm:pt>
    <dgm:pt modelId="{27394C16-4B01-4772-A6DE-5A091FA93852}" type="parTrans" cxnId="{0426E81E-E2E9-4152-9C00-2E10052B97E7}">
      <dgm:prSet/>
      <dgm:spPr/>
      <dgm:t>
        <a:bodyPr/>
        <a:lstStyle/>
        <a:p>
          <a:endParaRPr lang="tr-TR"/>
        </a:p>
      </dgm:t>
    </dgm:pt>
    <dgm:pt modelId="{1BCF9023-7081-41B9-8867-A23816AF57DE}" type="sibTrans" cxnId="{0426E81E-E2E9-4152-9C00-2E10052B97E7}">
      <dgm:prSet/>
      <dgm:spPr/>
      <dgm:t>
        <a:bodyPr/>
        <a:lstStyle/>
        <a:p>
          <a:endParaRPr lang="tr-TR"/>
        </a:p>
      </dgm:t>
    </dgm:pt>
    <dgm:pt modelId="{257BD668-7EAE-4779-BB51-8B4D95D3FAE7}">
      <dgm:prSet phldrT="[Metin]" custT="1"/>
      <dgm:spPr/>
      <dgm:t>
        <a:bodyPr/>
        <a:lstStyle/>
        <a:p>
          <a:r>
            <a:rPr lang="tr-TR" sz="1800" b="1" dirty="0" err="1" smtClean="0"/>
            <a:t>Oksidatif</a:t>
          </a:r>
          <a:r>
            <a:rPr lang="tr-TR" sz="1800" b="1" dirty="0" smtClean="0"/>
            <a:t> stres</a:t>
          </a:r>
          <a:endParaRPr lang="tr-TR" sz="1800" b="1" dirty="0"/>
        </a:p>
      </dgm:t>
    </dgm:pt>
    <dgm:pt modelId="{9B72B09F-CF46-47D6-81E3-9ADCF949956B}" type="parTrans" cxnId="{AF9FD523-ABBD-42EB-8F40-270EF20517EC}">
      <dgm:prSet/>
      <dgm:spPr/>
      <dgm:t>
        <a:bodyPr/>
        <a:lstStyle/>
        <a:p>
          <a:endParaRPr lang="tr-TR"/>
        </a:p>
      </dgm:t>
    </dgm:pt>
    <dgm:pt modelId="{EEE1F78D-9F1B-4AB0-81EA-278079014457}" type="sibTrans" cxnId="{AF9FD523-ABBD-42EB-8F40-270EF20517EC}">
      <dgm:prSet/>
      <dgm:spPr/>
      <dgm:t>
        <a:bodyPr/>
        <a:lstStyle/>
        <a:p>
          <a:endParaRPr lang="tr-TR"/>
        </a:p>
      </dgm:t>
    </dgm:pt>
    <dgm:pt modelId="{7642C79B-E3E5-4437-A7EF-70CA2700A17A}" type="pres">
      <dgm:prSet presAssocID="{0C6B3BE0-FEDA-46D3-A205-D4B634BF4C6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9E18F18-1808-4637-A974-CEB84F443175}" type="pres">
      <dgm:prSet presAssocID="{B9018D8D-6158-4EDF-A767-1E561409B28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DE2D4F-1938-4ECE-8C5D-A43D8AEFFB20}" type="pres">
      <dgm:prSet presAssocID="{27D488CD-705F-45E9-86EF-C78DDB2F558F}" presName="sibTrans" presStyleLbl="sibTrans2D1" presStyleIdx="0" presStyleCnt="5"/>
      <dgm:spPr/>
      <dgm:t>
        <a:bodyPr/>
        <a:lstStyle/>
        <a:p>
          <a:endParaRPr lang="tr-TR"/>
        </a:p>
      </dgm:t>
    </dgm:pt>
    <dgm:pt modelId="{40D7C54B-5442-4840-A0C6-F8AA8F4E9763}" type="pres">
      <dgm:prSet presAssocID="{27D488CD-705F-45E9-86EF-C78DDB2F558F}" presName="connectorText" presStyleLbl="sibTrans2D1" presStyleIdx="0" presStyleCnt="5"/>
      <dgm:spPr/>
      <dgm:t>
        <a:bodyPr/>
        <a:lstStyle/>
        <a:p>
          <a:endParaRPr lang="tr-TR"/>
        </a:p>
      </dgm:t>
    </dgm:pt>
    <dgm:pt modelId="{4B13EC74-E2CA-431D-9141-66D048D30D7B}" type="pres">
      <dgm:prSet presAssocID="{093485A9-0614-4E9B-A2CF-4B1E972A013E}" presName="node" presStyleLbl="node1" presStyleIdx="1" presStyleCnt="5" custScaleX="14475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BBBDF1-0CAD-4E20-85B0-8225DD39232D}" type="pres">
      <dgm:prSet presAssocID="{775E1C1D-31EE-401C-8188-CDB6DE4D9EC0}" presName="sibTrans" presStyleLbl="sibTrans2D1" presStyleIdx="1" presStyleCnt="5"/>
      <dgm:spPr/>
      <dgm:t>
        <a:bodyPr/>
        <a:lstStyle/>
        <a:p>
          <a:endParaRPr lang="tr-TR"/>
        </a:p>
      </dgm:t>
    </dgm:pt>
    <dgm:pt modelId="{37112661-C92B-4344-A04C-B688BCB94B83}" type="pres">
      <dgm:prSet presAssocID="{775E1C1D-31EE-401C-8188-CDB6DE4D9EC0}" presName="connectorText" presStyleLbl="sibTrans2D1" presStyleIdx="1" presStyleCnt="5"/>
      <dgm:spPr/>
      <dgm:t>
        <a:bodyPr/>
        <a:lstStyle/>
        <a:p>
          <a:endParaRPr lang="tr-TR"/>
        </a:p>
      </dgm:t>
    </dgm:pt>
    <dgm:pt modelId="{BADA81C8-E6A9-4BE4-A637-BDD1DFDB19C2}" type="pres">
      <dgm:prSet presAssocID="{9605C29C-E954-47B2-991E-E04DC5F06C22}" presName="node" presStyleLbl="node1" presStyleIdx="2" presStyleCnt="5" custScaleX="158477" custRadScaleRad="132642" custRadScaleInc="-456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D7E271-F2EC-4C6F-988E-35A7BFA61745}" type="pres">
      <dgm:prSet presAssocID="{5CE86930-EEF1-4721-914C-4A12AC5FC3A3}" presName="sibTrans" presStyleLbl="sibTrans2D1" presStyleIdx="2" presStyleCnt="5"/>
      <dgm:spPr/>
      <dgm:t>
        <a:bodyPr/>
        <a:lstStyle/>
        <a:p>
          <a:endParaRPr lang="tr-TR"/>
        </a:p>
      </dgm:t>
    </dgm:pt>
    <dgm:pt modelId="{CFB429D6-BEA2-491C-89E0-48186D446A9B}" type="pres">
      <dgm:prSet presAssocID="{5CE86930-EEF1-4721-914C-4A12AC5FC3A3}" presName="connectorText" presStyleLbl="sibTrans2D1" presStyleIdx="2" presStyleCnt="5"/>
      <dgm:spPr/>
      <dgm:t>
        <a:bodyPr/>
        <a:lstStyle/>
        <a:p>
          <a:endParaRPr lang="tr-TR"/>
        </a:p>
      </dgm:t>
    </dgm:pt>
    <dgm:pt modelId="{715BDDBA-8C6E-4F3A-962A-4BE4A50E3995}" type="pres">
      <dgm:prSet presAssocID="{751C368D-8E4D-4C22-8056-1C51BF84F827}" presName="node" presStyleLbl="node1" presStyleIdx="3" presStyleCnt="5" custScaleX="18667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ABF2328-BDC7-4B76-BF37-C09A71B402DC}" type="pres">
      <dgm:prSet presAssocID="{1BCF9023-7081-41B9-8867-A23816AF57DE}" presName="sibTrans" presStyleLbl="sibTrans2D1" presStyleIdx="3" presStyleCnt="5"/>
      <dgm:spPr/>
      <dgm:t>
        <a:bodyPr/>
        <a:lstStyle/>
        <a:p>
          <a:endParaRPr lang="tr-TR"/>
        </a:p>
      </dgm:t>
    </dgm:pt>
    <dgm:pt modelId="{0D458B61-EFAE-49A2-A22C-A344ED0814D2}" type="pres">
      <dgm:prSet presAssocID="{1BCF9023-7081-41B9-8867-A23816AF57DE}" presName="connectorText" presStyleLbl="sibTrans2D1" presStyleIdx="3" presStyleCnt="5"/>
      <dgm:spPr/>
      <dgm:t>
        <a:bodyPr/>
        <a:lstStyle/>
        <a:p>
          <a:endParaRPr lang="tr-TR"/>
        </a:p>
      </dgm:t>
    </dgm:pt>
    <dgm:pt modelId="{83DA4E67-E2EE-46EE-8D6F-C3B2ECD5883F}" type="pres">
      <dgm:prSet presAssocID="{257BD668-7EAE-4779-BB51-8B4D95D3FAE7}" presName="node" presStyleLbl="node1" presStyleIdx="4" presStyleCnt="5" custScaleX="17278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5173F5-CDD0-4434-B1A0-94564381A7A0}" type="pres">
      <dgm:prSet presAssocID="{EEE1F78D-9F1B-4AB0-81EA-278079014457}" presName="sibTrans" presStyleLbl="sibTrans2D1" presStyleIdx="4" presStyleCnt="5"/>
      <dgm:spPr/>
      <dgm:t>
        <a:bodyPr/>
        <a:lstStyle/>
        <a:p>
          <a:endParaRPr lang="tr-TR"/>
        </a:p>
      </dgm:t>
    </dgm:pt>
    <dgm:pt modelId="{C2175E6D-32AB-4CB4-A5DB-C72626CADFF1}" type="pres">
      <dgm:prSet presAssocID="{EEE1F78D-9F1B-4AB0-81EA-278079014457}" presName="connectorText" presStyleLbl="sibTrans2D1" presStyleIdx="4" presStyleCnt="5"/>
      <dgm:spPr/>
      <dgm:t>
        <a:bodyPr/>
        <a:lstStyle/>
        <a:p>
          <a:endParaRPr lang="tr-TR"/>
        </a:p>
      </dgm:t>
    </dgm:pt>
  </dgm:ptLst>
  <dgm:cxnLst>
    <dgm:cxn modelId="{F8BF0CD5-BC42-4FD0-9B03-8812FE1DC4A6}" type="presOf" srcId="{27D488CD-705F-45E9-86EF-C78DDB2F558F}" destId="{BEDE2D4F-1938-4ECE-8C5D-A43D8AEFFB20}" srcOrd="0" destOrd="0" presId="urn:microsoft.com/office/officeart/2005/8/layout/cycle2"/>
    <dgm:cxn modelId="{87FD8900-1231-4255-93F5-55DDCF15A387}" type="presOf" srcId="{5CE86930-EEF1-4721-914C-4A12AC5FC3A3}" destId="{CFB429D6-BEA2-491C-89E0-48186D446A9B}" srcOrd="1" destOrd="0" presId="urn:microsoft.com/office/officeart/2005/8/layout/cycle2"/>
    <dgm:cxn modelId="{C427478B-EEAB-4236-B72B-FDE8C54134A3}" type="presOf" srcId="{EEE1F78D-9F1B-4AB0-81EA-278079014457}" destId="{F95173F5-CDD0-4434-B1A0-94564381A7A0}" srcOrd="0" destOrd="0" presId="urn:microsoft.com/office/officeart/2005/8/layout/cycle2"/>
    <dgm:cxn modelId="{67A9F279-A98D-46D3-81CA-36D9E929FEE7}" type="presOf" srcId="{0C6B3BE0-FEDA-46D3-A205-D4B634BF4C6D}" destId="{7642C79B-E3E5-4437-A7EF-70CA2700A17A}" srcOrd="0" destOrd="0" presId="urn:microsoft.com/office/officeart/2005/8/layout/cycle2"/>
    <dgm:cxn modelId="{AF9FD523-ABBD-42EB-8F40-270EF20517EC}" srcId="{0C6B3BE0-FEDA-46D3-A205-D4B634BF4C6D}" destId="{257BD668-7EAE-4779-BB51-8B4D95D3FAE7}" srcOrd="4" destOrd="0" parTransId="{9B72B09F-CF46-47D6-81E3-9ADCF949956B}" sibTransId="{EEE1F78D-9F1B-4AB0-81EA-278079014457}"/>
    <dgm:cxn modelId="{707E22D1-631E-48EA-B7F6-B9BFCFCB7DF0}" srcId="{0C6B3BE0-FEDA-46D3-A205-D4B634BF4C6D}" destId="{9605C29C-E954-47B2-991E-E04DC5F06C22}" srcOrd="2" destOrd="0" parTransId="{1B30D822-74B6-44A7-A80B-6284CFE8B53A}" sibTransId="{5CE86930-EEF1-4721-914C-4A12AC5FC3A3}"/>
    <dgm:cxn modelId="{AF22C4F5-07AA-453B-B9A5-73135DB9B41F}" type="presOf" srcId="{9605C29C-E954-47B2-991E-E04DC5F06C22}" destId="{BADA81C8-E6A9-4BE4-A637-BDD1DFDB19C2}" srcOrd="0" destOrd="0" presId="urn:microsoft.com/office/officeart/2005/8/layout/cycle2"/>
    <dgm:cxn modelId="{F2DBFAC1-1BE6-4BD6-89FA-689320EF0E53}" type="presOf" srcId="{1BCF9023-7081-41B9-8867-A23816AF57DE}" destId="{3ABF2328-BDC7-4B76-BF37-C09A71B402DC}" srcOrd="0" destOrd="0" presId="urn:microsoft.com/office/officeart/2005/8/layout/cycle2"/>
    <dgm:cxn modelId="{F9F37DF7-8034-4756-BD95-90334F7B8D60}" type="presOf" srcId="{1BCF9023-7081-41B9-8867-A23816AF57DE}" destId="{0D458B61-EFAE-49A2-A22C-A344ED0814D2}" srcOrd="1" destOrd="0" presId="urn:microsoft.com/office/officeart/2005/8/layout/cycle2"/>
    <dgm:cxn modelId="{5D31A03D-7116-424B-A5CB-E13A3C53ED4D}" type="presOf" srcId="{B9018D8D-6158-4EDF-A767-1E561409B289}" destId="{F9E18F18-1808-4637-A974-CEB84F443175}" srcOrd="0" destOrd="0" presId="urn:microsoft.com/office/officeart/2005/8/layout/cycle2"/>
    <dgm:cxn modelId="{AC3A42D7-2712-4972-963C-FB6196BF7BBE}" type="presOf" srcId="{775E1C1D-31EE-401C-8188-CDB6DE4D9EC0}" destId="{37112661-C92B-4344-A04C-B688BCB94B83}" srcOrd="1" destOrd="0" presId="urn:microsoft.com/office/officeart/2005/8/layout/cycle2"/>
    <dgm:cxn modelId="{C8710C46-2149-41C0-8B0C-30048F4595E9}" type="presOf" srcId="{27D488CD-705F-45E9-86EF-C78DDB2F558F}" destId="{40D7C54B-5442-4840-A0C6-F8AA8F4E9763}" srcOrd="1" destOrd="0" presId="urn:microsoft.com/office/officeart/2005/8/layout/cycle2"/>
    <dgm:cxn modelId="{A8C2AFD4-2E62-47E5-A1D5-4E0C3618A472}" type="presOf" srcId="{093485A9-0614-4E9B-A2CF-4B1E972A013E}" destId="{4B13EC74-E2CA-431D-9141-66D048D30D7B}" srcOrd="0" destOrd="0" presId="urn:microsoft.com/office/officeart/2005/8/layout/cycle2"/>
    <dgm:cxn modelId="{6E2A970B-C43D-40EB-929A-57E4D60C39DD}" type="presOf" srcId="{5CE86930-EEF1-4721-914C-4A12AC5FC3A3}" destId="{8ED7E271-F2EC-4C6F-988E-35A7BFA61745}" srcOrd="0" destOrd="0" presId="urn:microsoft.com/office/officeart/2005/8/layout/cycle2"/>
    <dgm:cxn modelId="{7BFD0333-267F-408E-9FD7-E4FF759E63E2}" type="presOf" srcId="{257BD668-7EAE-4779-BB51-8B4D95D3FAE7}" destId="{83DA4E67-E2EE-46EE-8D6F-C3B2ECD5883F}" srcOrd="0" destOrd="0" presId="urn:microsoft.com/office/officeart/2005/8/layout/cycle2"/>
    <dgm:cxn modelId="{0426E81E-E2E9-4152-9C00-2E10052B97E7}" srcId="{0C6B3BE0-FEDA-46D3-A205-D4B634BF4C6D}" destId="{751C368D-8E4D-4C22-8056-1C51BF84F827}" srcOrd="3" destOrd="0" parTransId="{27394C16-4B01-4772-A6DE-5A091FA93852}" sibTransId="{1BCF9023-7081-41B9-8867-A23816AF57DE}"/>
    <dgm:cxn modelId="{FFD20451-F0EB-49DD-9FC6-356E78DD6649}" srcId="{0C6B3BE0-FEDA-46D3-A205-D4B634BF4C6D}" destId="{093485A9-0614-4E9B-A2CF-4B1E972A013E}" srcOrd="1" destOrd="0" parTransId="{59FA1D94-520C-4F24-BD4D-1ED615C774F7}" sibTransId="{775E1C1D-31EE-401C-8188-CDB6DE4D9EC0}"/>
    <dgm:cxn modelId="{A12E27E3-A74B-4211-9BF0-3596F1E8DB84}" type="presOf" srcId="{775E1C1D-31EE-401C-8188-CDB6DE4D9EC0}" destId="{71BBBDF1-0CAD-4E20-85B0-8225DD39232D}" srcOrd="0" destOrd="0" presId="urn:microsoft.com/office/officeart/2005/8/layout/cycle2"/>
    <dgm:cxn modelId="{BCF10CAA-F288-4B84-8C42-4EEBA1261671}" type="presOf" srcId="{EEE1F78D-9F1B-4AB0-81EA-278079014457}" destId="{C2175E6D-32AB-4CB4-A5DB-C72626CADFF1}" srcOrd="1" destOrd="0" presId="urn:microsoft.com/office/officeart/2005/8/layout/cycle2"/>
    <dgm:cxn modelId="{766F0D08-10ED-49D7-B563-B9ECD00AD84B}" type="presOf" srcId="{751C368D-8E4D-4C22-8056-1C51BF84F827}" destId="{715BDDBA-8C6E-4F3A-962A-4BE4A50E3995}" srcOrd="0" destOrd="0" presId="urn:microsoft.com/office/officeart/2005/8/layout/cycle2"/>
    <dgm:cxn modelId="{D5DA8699-C628-4E96-AA5A-1D5537E99223}" srcId="{0C6B3BE0-FEDA-46D3-A205-D4B634BF4C6D}" destId="{B9018D8D-6158-4EDF-A767-1E561409B289}" srcOrd="0" destOrd="0" parTransId="{B44796B1-5258-45F9-9ECE-A008C2239910}" sibTransId="{27D488CD-705F-45E9-86EF-C78DDB2F558F}"/>
    <dgm:cxn modelId="{F720E84D-77BF-4236-B723-82C691243B04}" type="presParOf" srcId="{7642C79B-E3E5-4437-A7EF-70CA2700A17A}" destId="{F9E18F18-1808-4637-A974-CEB84F443175}" srcOrd="0" destOrd="0" presId="urn:microsoft.com/office/officeart/2005/8/layout/cycle2"/>
    <dgm:cxn modelId="{224D5FCD-1810-4CBE-86A1-AFDBEAA71708}" type="presParOf" srcId="{7642C79B-E3E5-4437-A7EF-70CA2700A17A}" destId="{BEDE2D4F-1938-4ECE-8C5D-A43D8AEFFB20}" srcOrd="1" destOrd="0" presId="urn:microsoft.com/office/officeart/2005/8/layout/cycle2"/>
    <dgm:cxn modelId="{DFC3A3C1-9A28-405E-B296-1ECB5D195006}" type="presParOf" srcId="{BEDE2D4F-1938-4ECE-8C5D-A43D8AEFFB20}" destId="{40D7C54B-5442-4840-A0C6-F8AA8F4E9763}" srcOrd="0" destOrd="0" presId="urn:microsoft.com/office/officeart/2005/8/layout/cycle2"/>
    <dgm:cxn modelId="{2B07D936-38DF-40F3-90C5-63F70D14A710}" type="presParOf" srcId="{7642C79B-E3E5-4437-A7EF-70CA2700A17A}" destId="{4B13EC74-E2CA-431D-9141-66D048D30D7B}" srcOrd="2" destOrd="0" presId="urn:microsoft.com/office/officeart/2005/8/layout/cycle2"/>
    <dgm:cxn modelId="{E7C104D2-B188-4752-BF04-171E857DAA33}" type="presParOf" srcId="{7642C79B-E3E5-4437-A7EF-70CA2700A17A}" destId="{71BBBDF1-0CAD-4E20-85B0-8225DD39232D}" srcOrd="3" destOrd="0" presId="urn:microsoft.com/office/officeart/2005/8/layout/cycle2"/>
    <dgm:cxn modelId="{5F2C0B90-DFF0-457D-842F-300A98466858}" type="presParOf" srcId="{71BBBDF1-0CAD-4E20-85B0-8225DD39232D}" destId="{37112661-C92B-4344-A04C-B688BCB94B83}" srcOrd="0" destOrd="0" presId="urn:microsoft.com/office/officeart/2005/8/layout/cycle2"/>
    <dgm:cxn modelId="{8441012B-4753-486C-8CC0-AED9C6999060}" type="presParOf" srcId="{7642C79B-E3E5-4437-A7EF-70CA2700A17A}" destId="{BADA81C8-E6A9-4BE4-A637-BDD1DFDB19C2}" srcOrd="4" destOrd="0" presId="urn:microsoft.com/office/officeart/2005/8/layout/cycle2"/>
    <dgm:cxn modelId="{EDAC2831-DE30-48ED-A389-65B009ECF3DF}" type="presParOf" srcId="{7642C79B-E3E5-4437-A7EF-70CA2700A17A}" destId="{8ED7E271-F2EC-4C6F-988E-35A7BFA61745}" srcOrd="5" destOrd="0" presId="urn:microsoft.com/office/officeart/2005/8/layout/cycle2"/>
    <dgm:cxn modelId="{C3229884-7D33-47CA-B375-5ABBB2C0319D}" type="presParOf" srcId="{8ED7E271-F2EC-4C6F-988E-35A7BFA61745}" destId="{CFB429D6-BEA2-491C-89E0-48186D446A9B}" srcOrd="0" destOrd="0" presId="urn:microsoft.com/office/officeart/2005/8/layout/cycle2"/>
    <dgm:cxn modelId="{FA505895-9725-4CCF-9260-EF404EA9134D}" type="presParOf" srcId="{7642C79B-E3E5-4437-A7EF-70CA2700A17A}" destId="{715BDDBA-8C6E-4F3A-962A-4BE4A50E3995}" srcOrd="6" destOrd="0" presId="urn:microsoft.com/office/officeart/2005/8/layout/cycle2"/>
    <dgm:cxn modelId="{19D93004-AF86-4968-B8EE-7FD4091F0BBE}" type="presParOf" srcId="{7642C79B-E3E5-4437-A7EF-70CA2700A17A}" destId="{3ABF2328-BDC7-4B76-BF37-C09A71B402DC}" srcOrd="7" destOrd="0" presId="urn:microsoft.com/office/officeart/2005/8/layout/cycle2"/>
    <dgm:cxn modelId="{09A129CC-ED6C-47C3-A26C-62969903ABCE}" type="presParOf" srcId="{3ABF2328-BDC7-4B76-BF37-C09A71B402DC}" destId="{0D458B61-EFAE-49A2-A22C-A344ED0814D2}" srcOrd="0" destOrd="0" presId="urn:microsoft.com/office/officeart/2005/8/layout/cycle2"/>
    <dgm:cxn modelId="{17B4AB1A-2BC3-4F59-9CF0-198FE58DA4BA}" type="presParOf" srcId="{7642C79B-E3E5-4437-A7EF-70CA2700A17A}" destId="{83DA4E67-E2EE-46EE-8D6F-C3B2ECD5883F}" srcOrd="8" destOrd="0" presId="urn:microsoft.com/office/officeart/2005/8/layout/cycle2"/>
    <dgm:cxn modelId="{758581EF-3721-44D6-B27C-6E20CB52C049}" type="presParOf" srcId="{7642C79B-E3E5-4437-A7EF-70CA2700A17A}" destId="{F95173F5-CDD0-4434-B1A0-94564381A7A0}" srcOrd="9" destOrd="0" presId="urn:microsoft.com/office/officeart/2005/8/layout/cycle2"/>
    <dgm:cxn modelId="{2EA99889-3F7C-449E-A654-CB6F9B556269}" type="presParOf" srcId="{F95173F5-CDD0-4434-B1A0-94564381A7A0}" destId="{C2175E6D-32AB-4CB4-A5DB-C72626CADF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B5B32-44F9-154B-A7E6-1D3874D97427}">
      <dsp:nvSpPr>
        <dsp:cNvPr id="0" name=""/>
        <dsp:cNvSpPr/>
      </dsp:nvSpPr>
      <dsp:spPr>
        <a:xfrm>
          <a:off x="0" y="47619"/>
          <a:ext cx="8229600" cy="73008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Serbest Radikaller</a:t>
          </a:r>
          <a:endParaRPr lang="en-US" sz="2400" kern="1200" dirty="0"/>
        </a:p>
      </dsp:txBody>
      <dsp:txXfrm>
        <a:off x="35640" y="83259"/>
        <a:ext cx="8158320" cy="658800"/>
      </dsp:txXfrm>
    </dsp:sp>
    <dsp:sp modelId="{F8957775-C3B9-6649-92C5-09FF3BD6A6A0}">
      <dsp:nvSpPr>
        <dsp:cNvPr id="0" name=""/>
        <dsp:cNvSpPr/>
      </dsp:nvSpPr>
      <dsp:spPr>
        <a:xfrm>
          <a:off x="0" y="890019"/>
          <a:ext cx="8229600" cy="730080"/>
        </a:xfrm>
        <a:prstGeom prst="roundRect">
          <a:avLst/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Antioksidanlar</a:t>
          </a:r>
          <a:endParaRPr lang="en-US" sz="2400" kern="1200" dirty="0"/>
        </a:p>
      </dsp:txBody>
      <dsp:txXfrm>
        <a:off x="35640" y="925659"/>
        <a:ext cx="8158320" cy="658800"/>
      </dsp:txXfrm>
    </dsp:sp>
    <dsp:sp modelId="{4AB97059-48E8-4901-90A3-F8E4FEF6BE69}">
      <dsp:nvSpPr>
        <dsp:cNvPr id="0" name=""/>
        <dsp:cNvSpPr/>
      </dsp:nvSpPr>
      <dsp:spPr>
        <a:xfrm>
          <a:off x="0" y="1732419"/>
          <a:ext cx="8229600" cy="730080"/>
        </a:xfrm>
        <a:prstGeom prst="roundRect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smtClean="0"/>
            <a:t>Oksidatif </a:t>
          </a:r>
          <a:r>
            <a:rPr lang="tr-TR" sz="2400" kern="1200" dirty="0" smtClean="0"/>
            <a:t>stres</a:t>
          </a:r>
          <a:endParaRPr lang="en-US" sz="2400" kern="1200" dirty="0"/>
        </a:p>
      </dsp:txBody>
      <dsp:txXfrm>
        <a:off x="35640" y="1768059"/>
        <a:ext cx="8158320" cy="658800"/>
      </dsp:txXfrm>
    </dsp:sp>
    <dsp:sp modelId="{8F2721E0-F903-5745-90B3-837BC6E3219C}">
      <dsp:nvSpPr>
        <dsp:cNvPr id="0" name=""/>
        <dsp:cNvSpPr/>
      </dsp:nvSpPr>
      <dsp:spPr>
        <a:xfrm>
          <a:off x="0" y="2574819"/>
          <a:ext cx="8229600" cy="730080"/>
        </a:xfrm>
        <a:prstGeom prst="roundRect">
          <a:avLst/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Gebelik ve </a:t>
          </a:r>
          <a:r>
            <a:rPr lang="tr-TR" sz="2400" kern="1200" dirty="0" err="1" smtClean="0"/>
            <a:t>Oksidatif</a:t>
          </a:r>
          <a:r>
            <a:rPr lang="tr-TR" sz="2400" kern="1200" dirty="0" smtClean="0"/>
            <a:t> stres</a:t>
          </a:r>
          <a:endParaRPr lang="en-US" sz="2400" kern="1200" dirty="0"/>
        </a:p>
      </dsp:txBody>
      <dsp:txXfrm>
        <a:off x="35640" y="2610459"/>
        <a:ext cx="8158320" cy="658800"/>
      </dsp:txXfrm>
    </dsp:sp>
    <dsp:sp modelId="{0887A97E-A09D-0541-AAE4-3491AAABC16A}">
      <dsp:nvSpPr>
        <dsp:cNvPr id="0" name=""/>
        <dsp:cNvSpPr/>
      </dsp:nvSpPr>
      <dsp:spPr>
        <a:xfrm>
          <a:off x="0" y="3417219"/>
          <a:ext cx="8229600" cy="730080"/>
        </a:xfrm>
        <a:prstGeom prst="roundRect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smtClean="0"/>
            <a:t>Preeklampsi ve Oksidatif stres</a:t>
          </a:r>
          <a:endParaRPr lang="en-US" sz="2400" kern="1200" dirty="0"/>
        </a:p>
      </dsp:txBody>
      <dsp:txXfrm>
        <a:off x="35640" y="3452859"/>
        <a:ext cx="8158320" cy="658800"/>
      </dsp:txXfrm>
    </dsp:sp>
    <dsp:sp modelId="{7522D6E2-FD26-44F5-A06E-36D88228FC37}">
      <dsp:nvSpPr>
        <dsp:cNvPr id="0" name=""/>
        <dsp:cNvSpPr/>
      </dsp:nvSpPr>
      <dsp:spPr>
        <a:xfrm>
          <a:off x="0" y="4259619"/>
          <a:ext cx="8229600" cy="730080"/>
        </a:xfrm>
        <a:prstGeom prst="roundRect">
          <a:avLst/>
        </a:prstGeom>
        <a:solidFill>
          <a:schemeClr val="accent2">
            <a:shade val="50000"/>
            <a:hueOff val="-13828"/>
            <a:satOff val="-2803"/>
            <a:lumOff val="154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smtClean="0"/>
            <a:t>Antioksidan tedavi</a:t>
          </a:r>
          <a:endParaRPr lang="en-US" sz="2400" kern="1200" dirty="0"/>
        </a:p>
      </dsp:txBody>
      <dsp:txXfrm>
        <a:off x="35640" y="4295259"/>
        <a:ext cx="8158320" cy="658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18F18-1808-4637-A974-CEB84F443175}">
      <dsp:nvSpPr>
        <dsp:cNvPr id="0" name=""/>
        <dsp:cNvSpPr/>
      </dsp:nvSpPr>
      <dsp:spPr>
        <a:xfrm>
          <a:off x="3521364" y="716"/>
          <a:ext cx="1380306" cy="1380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Genetik</a:t>
          </a:r>
          <a:endParaRPr lang="tr-TR" sz="1800" b="1" kern="1200" dirty="0"/>
        </a:p>
      </dsp:txBody>
      <dsp:txXfrm>
        <a:off x="3723505" y="202857"/>
        <a:ext cx="976024" cy="976024"/>
      </dsp:txXfrm>
    </dsp:sp>
    <dsp:sp modelId="{BEDE2D4F-1938-4ECE-8C5D-A43D8AEFFB20}">
      <dsp:nvSpPr>
        <dsp:cNvPr id="0" name=""/>
        <dsp:cNvSpPr/>
      </dsp:nvSpPr>
      <dsp:spPr>
        <a:xfrm rot="2160000">
          <a:off x="4837637" y="1015290"/>
          <a:ext cx="282006" cy="465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/>
        </a:p>
      </dsp:txBody>
      <dsp:txXfrm>
        <a:off x="4845716" y="1083597"/>
        <a:ext cx="197404" cy="279511"/>
      </dsp:txXfrm>
    </dsp:sp>
    <dsp:sp modelId="{4B13EC74-E2CA-431D-9141-66D048D30D7B}">
      <dsp:nvSpPr>
        <dsp:cNvPr id="0" name=""/>
        <dsp:cNvSpPr/>
      </dsp:nvSpPr>
      <dsp:spPr>
        <a:xfrm>
          <a:off x="4889691" y="1219287"/>
          <a:ext cx="1998090" cy="1380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Anormal </a:t>
          </a:r>
          <a:r>
            <a:rPr lang="tr-TR" sz="1800" b="1" kern="1200" dirty="0" err="1" smtClean="0"/>
            <a:t>vasküler</a:t>
          </a:r>
          <a:r>
            <a:rPr lang="tr-TR" sz="1800" b="1" kern="1200" dirty="0" smtClean="0"/>
            <a:t> </a:t>
          </a:r>
          <a:r>
            <a:rPr lang="tr-TR" sz="1800" b="1" kern="1200" dirty="0" err="1" smtClean="0"/>
            <a:t>tonus</a:t>
          </a:r>
          <a:endParaRPr lang="tr-TR" sz="1800" b="1" kern="1200" dirty="0"/>
        </a:p>
      </dsp:txBody>
      <dsp:txXfrm>
        <a:off x="5182305" y="1421428"/>
        <a:ext cx="1412862" cy="976024"/>
      </dsp:txXfrm>
    </dsp:sp>
    <dsp:sp modelId="{71BBBDF1-0CAD-4E20-85B0-8225DD39232D}">
      <dsp:nvSpPr>
        <dsp:cNvPr id="0" name=""/>
        <dsp:cNvSpPr/>
      </dsp:nvSpPr>
      <dsp:spPr>
        <a:xfrm rot="5093095">
          <a:off x="5818191" y="2653341"/>
          <a:ext cx="315968" cy="465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/>
        </a:p>
      </dsp:txBody>
      <dsp:txXfrm>
        <a:off x="5861360" y="2699306"/>
        <a:ext cx="221178" cy="279511"/>
      </dsp:txXfrm>
    </dsp:sp>
    <dsp:sp modelId="{BADA81C8-E6A9-4BE4-A637-BDD1DFDB19C2}">
      <dsp:nvSpPr>
        <dsp:cNvPr id="0" name=""/>
        <dsp:cNvSpPr/>
      </dsp:nvSpPr>
      <dsp:spPr>
        <a:xfrm>
          <a:off x="4971493" y="3190973"/>
          <a:ext cx="2187468" cy="1380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Bozulmuş </a:t>
          </a:r>
          <a:r>
            <a:rPr lang="tr-TR" sz="1800" b="1" kern="1200" dirty="0" err="1" smtClean="0"/>
            <a:t>plasentasyon</a:t>
          </a:r>
          <a:endParaRPr lang="tr-TR" sz="1800" b="1" kern="1200" dirty="0"/>
        </a:p>
      </dsp:txBody>
      <dsp:txXfrm>
        <a:off x="5291840" y="3393114"/>
        <a:ext cx="1546774" cy="976024"/>
      </dsp:txXfrm>
    </dsp:sp>
    <dsp:sp modelId="{8ED7E271-F2EC-4C6F-988E-35A7BFA61745}">
      <dsp:nvSpPr>
        <dsp:cNvPr id="0" name=""/>
        <dsp:cNvSpPr/>
      </dsp:nvSpPr>
      <dsp:spPr>
        <a:xfrm rot="10799996">
          <a:off x="4590356" y="3648201"/>
          <a:ext cx="269336" cy="465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/>
        </a:p>
      </dsp:txBody>
      <dsp:txXfrm rot="10800000">
        <a:off x="4671157" y="3741372"/>
        <a:ext cx="188535" cy="279511"/>
      </dsp:txXfrm>
    </dsp:sp>
    <dsp:sp modelId="{715BDDBA-8C6E-4F3A-962A-4BE4A50E3995}">
      <dsp:nvSpPr>
        <dsp:cNvPr id="0" name=""/>
        <dsp:cNvSpPr/>
      </dsp:nvSpPr>
      <dsp:spPr>
        <a:xfrm>
          <a:off x="1886568" y="3190976"/>
          <a:ext cx="2576742" cy="1380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 smtClean="0"/>
            <a:t>Endotelyal</a:t>
          </a:r>
          <a:r>
            <a:rPr lang="tr-TR" sz="1800" b="1" kern="1200" dirty="0" smtClean="0"/>
            <a:t> </a:t>
          </a:r>
          <a:r>
            <a:rPr lang="tr-TR" sz="1800" b="1" kern="1200" dirty="0" err="1" smtClean="0"/>
            <a:t>disfonksiyon</a:t>
          </a:r>
          <a:endParaRPr lang="tr-TR" sz="1800" b="1" kern="1200" dirty="0"/>
        </a:p>
      </dsp:txBody>
      <dsp:txXfrm>
        <a:off x="2263923" y="3393117"/>
        <a:ext cx="1822032" cy="976024"/>
      </dsp:txXfrm>
    </dsp:sp>
    <dsp:sp modelId="{3ABF2328-BDC7-4B76-BF37-C09A71B402DC}">
      <dsp:nvSpPr>
        <dsp:cNvPr id="0" name=""/>
        <dsp:cNvSpPr/>
      </dsp:nvSpPr>
      <dsp:spPr>
        <a:xfrm rot="15120000">
          <a:off x="2686396" y="2670727"/>
          <a:ext cx="341884" cy="465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/>
        </a:p>
      </dsp:txBody>
      <dsp:txXfrm rot="10800000">
        <a:off x="2753526" y="2812671"/>
        <a:ext cx="239319" cy="279511"/>
      </dsp:txXfrm>
    </dsp:sp>
    <dsp:sp modelId="{83DA4E67-E2EE-46EE-8D6F-C3B2ECD5883F}">
      <dsp:nvSpPr>
        <dsp:cNvPr id="0" name=""/>
        <dsp:cNvSpPr/>
      </dsp:nvSpPr>
      <dsp:spPr>
        <a:xfrm>
          <a:off x="1341818" y="1219287"/>
          <a:ext cx="2384962" cy="1380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 smtClean="0"/>
            <a:t>Oksidatif</a:t>
          </a:r>
          <a:r>
            <a:rPr lang="tr-TR" sz="1800" b="1" kern="1200" dirty="0" smtClean="0"/>
            <a:t> stres</a:t>
          </a:r>
          <a:endParaRPr lang="tr-TR" sz="1800" b="1" kern="1200" dirty="0"/>
        </a:p>
      </dsp:txBody>
      <dsp:txXfrm>
        <a:off x="1691088" y="1421428"/>
        <a:ext cx="1686422" cy="976024"/>
      </dsp:txXfrm>
    </dsp:sp>
    <dsp:sp modelId="{F95173F5-CDD0-4434-B1A0-94564381A7A0}">
      <dsp:nvSpPr>
        <dsp:cNvPr id="0" name=""/>
        <dsp:cNvSpPr/>
      </dsp:nvSpPr>
      <dsp:spPr>
        <a:xfrm rot="19440000">
          <a:off x="3336472" y="1004247"/>
          <a:ext cx="246244" cy="465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/>
        </a:p>
      </dsp:txBody>
      <dsp:txXfrm>
        <a:off x="3343526" y="1119129"/>
        <a:ext cx="172371" cy="279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AA7C0-1D69-4879-B065-4D5A11AFFDDF}" type="datetimeFigureOut">
              <a:rPr lang="tr-TR" smtClean="0"/>
              <a:t>18.05.2013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865CD-CC5F-4CE3-80FA-71A2BA4833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36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 Yer Tutucusu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8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3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15100" y="466725"/>
            <a:ext cx="1943100" cy="574516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85800" y="466725"/>
            <a:ext cx="5676900" cy="574516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0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7206-ED18-42F3-9668-866BA0690B9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46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52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36529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230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230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1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48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5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6254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37593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175E"/>
            </a:gs>
            <a:gs pos="100000">
              <a:srgbClr val="0033C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 txBox="1">
            <a:spLocks noGrp="1"/>
          </p:cNvSpPr>
          <p:nvPr>
            <p:ph type="title"/>
          </p:nvPr>
        </p:nvSpPr>
        <p:spPr>
          <a:xfrm>
            <a:off x="685799" y="466200"/>
            <a:ext cx="7772400" cy="1429559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tr-TR"/>
          </a:p>
        </p:txBody>
      </p:sp>
      <p:sp>
        <p:nvSpPr>
          <p:cNvPr id="3" name="Metin Yer Tutucusu 2"/>
          <p:cNvSpPr txBox="1">
            <a:spLocks noGrp="1"/>
          </p:cNvSpPr>
          <p:nvPr>
            <p:ph type="body" idx="1"/>
          </p:nvPr>
        </p:nvSpPr>
        <p:spPr>
          <a:xfrm>
            <a:off x="685799" y="1981080"/>
            <a:ext cx="7772400" cy="4230360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tr-TR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tr-TR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tr-TR" sz="28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tr-TR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0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914400" algn="l"/>
          <a:tab pos="1828800" algn="l"/>
          <a:tab pos="2743199" algn="l"/>
          <a:tab pos="3657600" algn="l"/>
          <a:tab pos="4572000" algn="l"/>
          <a:tab pos="5486399" algn="l"/>
          <a:tab pos="6400799" algn="l"/>
          <a:tab pos="7315200" algn="l"/>
          <a:tab pos="8229600" algn="l"/>
          <a:tab pos="9144000" algn="l"/>
          <a:tab pos="10058400" algn="l"/>
        </a:tabLst>
        <a:defRPr lang="tr-TR" sz="4400" b="0" i="0" u="none" strike="noStrike" baseline="0">
          <a:ln>
            <a:noFill/>
          </a:ln>
          <a:solidFill>
            <a:srgbClr val="FFFF00"/>
          </a:solidFill>
          <a:latin typeface="Times New Roman" pitchFamily="18"/>
          <a:ea typeface="SimSun" pitchFamily="2"/>
          <a:cs typeface="Tahoma" pitchFamily="2"/>
        </a:defRPr>
      </a:lvl1pPr>
    </p:titleStyle>
    <p:bodyStyle>
      <a:lvl1pPr marL="0" marR="0" indent="0" algn="l" rtl="0" hangingPunct="0">
        <a:lnSpc>
          <a:spcPct val="100000"/>
        </a:lnSpc>
        <a:spcBef>
          <a:spcPts val="799"/>
        </a:spcBef>
        <a:spcAft>
          <a:spcPts val="0"/>
        </a:spcAft>
        <a:tabLst>
          <a:tab pos="571320" algn="l"/>
          <a:tab pos="1485719" algn="l"/>
          <a:tab pos="2400119" algn="l"/>
          <a:tab pos="3314519" algn="l"/>
          <a:tab pos="4228919" algn="l"/>
          <a:tab pos="5143320" algn="l"/>
          <a:tab pos="6057720" algn="l"/>
          <a:tab pos="6972120" algn="l"/>
          <a:tab pos="7886520" algn="l"/>
          <a:tab pos="8800920" algn="l"/>
          <a:tab pos="9715320" algn="l"/>
        </a:tabLst>
        <a:defRPr lang="tr-TR" sz="3200" b="0" i="0" u="none" strike="noStrike" baseline="0">
          <a:ln>
            <a:noFill/>
          </a:ln>
          <a:solidFill>
            <a:srgbClr val="FFFFFF"/>
          </a:solidFill>
          <a:latin typeface="Times New Roman" pitchFamily="18"/>
          <a:ea typeface="SimSun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 txBox="1">
            <a:spLocks noGrp="1"/>
          </p:cNvSpPr>
          <p:nvPr>
            <p:ph type="title" idx="4294967295"/>
          </p:nvPr>
        </p:nvSpPr>
        <p:spPr>
          <a:xfrm>
            <a:off x="0" y="905238"/>
            <a:ext cx="7447856" cy="1443642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</a:lstStyle>
          <a:p>
            <a:pPr lvl="0"/>
            <a:r>
              <a:rPr lang="tr-TR" b="1" i="1" dirty="0" err="1"/>
              <a:t>Preeklampsi</a:t>
            </a:r>
            <a:r>
              <a:rPr lang="tr-TR" b="1" i="1" dirty="0"/>
              <a:t> </a:t>
            </a:r>
            <a:r>
              <a:rPr lang="tr-TR" b="1" i="1" dirty="0" err="1"/>
              <a:t>etyolojisinde</a:t>
            </a:r>
            <a:r>
              <a:rPr lang="tr-TR" b="1" i="1" dirty="0"/>
              <a:t> </a:t>
            </a:r>
            <a:r>
              <a:rPr lang="tr-TR" b="1" i="1" dirty="0" err="1"/>
              <a:t>oksidatif</a:t>
            </a:r>
            <a:r>
              <a:rPr lang="tr-TR" b="1" i="1" dirty="0"/>
              <a:t> stresin </a:t>
            </a:r>
            <a:r>
              <a:rPr lang="tr-TR" b="1" i="1" dirty="0" smtClean="0"/>
              <a:t>yeri</a:t>
            </a:r>
            <a:endParaRPr lang="tr-TR" b="1" i="1" dirty="0"/>
          </a:p>
        </p:txBody>
      </p:sp>
      <p:sp>
        <p:nvSpPr>
          <p:cNvPr id="3" name="Metin Yer Tutucusu 2"/>
          <p:cNvSpPr txBox="1">
            <a:spLocks noGrp="1"/>
          </p:cNvSpPr>
          <p:nvPr>
            <p:ph type="body" idx="4294967295"/>
          </p:nvPr>
        </p:nvSpPr>
        <p:spPr>
          <a:xfrm>
            <a:off x="685799" y="4681399"/>
            <a:ext cx="7772400" cy="1648826"/>
          </a:xfrm>
        </p:spPr>
        <p:txBody>
          <a:bodyPr wrap="square">
            <a:spAutoFit/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tr-TR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tr-TR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tr-TR" sz="28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tr-TR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9pPr>
          </a:lstStyle>
          <a:p>
            <a:pPr marL="0" indent="0">
              <a:buNone/>
            </a:pPr>
            <a:r>
              <a:rPr lang="tr-TR" sz="2800" dirty="0"/>
              <a:t>Doç. Dr. Cem DANE</a:t>
            </a:r>
          </a:p>
          <a:p>
            <a:pPr marL="0" indent="0">
              <a:buNone/>
            </a:pPr>
            <a:r>
              <a:rPr lang="tr-TR" sz="2800" b="1" dirty="0"/>
              <a:t>Haseki Eğitim ve Araştırma Hastanesi</a:t>
            </a:r>
          </a:p>
          <a:p>
            <a:pPr marL="0" indent="0">
              <a:buNone/>
            </a:pPr>
            <a:r>
              <a:rPr lang="tr-TR" sz="2800" dirty="0"/>
              <a:t>Kadın Hastalıkları ve Doğum Kliniği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0987"/>
            <a:ext cx="2010593" cy="190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3254006" cy="23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5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107505" y="188640"/>
            <a:ext cx="5472607" cy="5328592"/>
          </a:xfrm>
        </p:spPr>
        <p:txBody>
          <a:bodyPr/>
          <a:lstStyle/>
          <a:p>
            <a:r>
              <a:rPr lang="tr-TR" sz="2400" dirty="0" smtClean="0"/>
              <a:t>1.trimesterde gebelik kesesi </a:t>
            </a:r>
            <a:r>
              <a:rPr lang="tr-TR" sz="2400" dirty="0" err="1" smtClean="0"/>
              <a:t>fetusu</a:t>
            </a:r>
            <a:r>
              <a:rPr lang="tr-TR" sz="2400" dirty="0" smtClean="0"/>
              <a:t> aşırı oksijenden korumaya yöneliktir. (spiral art. tıkaçla kapatılması, </a:t>
            </a:r>
            <a:r>
              <a:rPr lang="tr-TR" sz="2400" dirty="0" err="1" smtClean="0"/>
              <a:t>intervillöz</a:t>
            </a:r>
            <a:r>
              <a:rPr lang="tr-TR" sz="2400" dirty="0" smtClean="0"/>
              <a:t> aralıkta dolaşımın olmaması) PO2 düşük olmasına neden olur. </a:t>
            </a:r>
          </a:p>
          <a:p>
            <a:r>
              <a:rPr lang="tr-TR" sz="2400" dirty="0" smtClean="0"/>
              <a:t>8.-10. GH 20 </a:t>
            </a:r>
            <a:r>
              <a:rPr lang="tr-TR" sz="2400" dirty="0" err="1" smtClean="0"/>
              <a:t>mmHg</a:t>
            </a:r>
            <a:r>
              <a:rPr lang="tr-TR" sz="2400" dirty="0" smtClean="0"/>
              <a:t>, </a:t>
            </a:r>
          </a:p>
          <a:p>
            <a:r>
              <a:rPr lang="tr-TR" sz="2400" dirty="0" smtClean="0"/>
              <a:t>12.GH sonrasında 50 </a:t>
            </a:r>
            <a:r>
              <a:rPr lang="tr-TR" sz="2400" dirty="0" err="1" smtClean="0"/>
              <a:t>mmHg</a:t>
            </a:r>
            <a:r>
              <a:rPr lang="tr-TR" sz="2400" dirty="0" smtClean="0"/>
              <a:t> çıkar. </a:t>
            </a:r>
          </a:p>
          <a:p>
            <a:r>
              <a:rPr lang="tr-TR" sz="2400" dirty="0" smtClean="0"/>
              <a:t>Düşük O2 </a:t>
            </a:r>
            <a:r>
              <a:rPr lang="tr-TR" sz="2400" dirty="0" err="1" smtClean="0"/>
              <a:t>kons</a:t>
            </a:r>
            <a:r>
              <a:rPr lang="tr-TR" sz="2400" dirty="0" smtClean="0"/>
              <a:t>. fetüsü </a:t>
            </a:r>
            <a:r>
              <a:rPr lang="tr-TR" sz="2400" dirty="0" err="1" smtClean="0"/>
              <a:t>oksidatif</a:t>
            </a:r>
            <a:r>
              <a:rPr lang="tr-TR" sz="2400" dirty="0" smtClean="0"/>
              <a:t> </a:t>
            </a:r>
            <a:r>
              <a:rPr lang="tr-TR" sz="2400" dirty="0" err="1" smtClean="0"/>
              <a:t>stresden</a:t>
            </a:r>
            <a:r>
              <a:rPr lang="tr-TR" sz="2400" dirty="0" smtClean="0"/>
              <a:t> koruduğu gibi </a:t>
            </a:r>
            <a:r>
              <a:rPr lang="tr-TR" sz="2400" dirty="0" err="1" smtClean="0"/>
              <a:t>trofoblast</a:t>
            </a:r>
            <a:r>
              <a:rPr lang="tr-TR" sz="2400" dirty="0" smtClean="0"/>
              <a:t> fonksiyonu ve damar oluşumu açısından önemlidir. </a:t>
            </a:r>
          </a:p>
          <a:p>
            <a:r>
              <a:rPr lang="tr-TR" sz="2400" dirty="0" err="1" smtClean="0"/>
              <a:t>Embrio</a:t>
            </a:r>
            <a:r>
              <a:rPr lang="tr-TR" sz="2400" dirty="0" smtClean="0"/>
              <a:t> ve </a:t>
            </a:r>
            <a:r>
              <a:rPr lang="tr-TR" sz="2400" dirty="0" err="1" smtClean="0"/>
              <a:t>trofoblastik</a:t>
            </a:r>
            <a:r>
              <a:rPr lang="tr-TR" sz="2400" dirty="0" smtClean="0"/>
              <a:t> hücreler hızla bölündükleri için bu dönemde </a:t>
            </a:r>
            <a:r>
              <a:rPr lang="tr-TR" sz="2400" dirty="0" err="1" smtClean="0"/>
              <a:t>oksidatif</a:t>
            </a:r>
            <a:r>
              <a:rPr lang="tr-TR" sz="2400" dirty="0" smtClean="0"/>
              <a:t> strese ve serbest radikallerin neden olacağı hasara açıktırlar.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42" y="188640"/>
            <a:ext cx="334363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683568" y="6093296"/>
            <a:ext cx="4104456" cy="576064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tr-TR" sz="1800" dirty="0" err="1" smtClean="0"/>
              <a:t>Madazlı</a:t>
            </a:r>
            <a:r>
              <a:rPr lang="tr-TR" sz="1800" dirty="0" smtClean="0"/>
              <a:t> R. Plasenta, 2008.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85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sz="2800" dirty="0" smtClean="0"/>
              <a:t>Gebelikte </a:t>
            </a:r>
            <a:r>
              <a:rPr lang="tr-TR" sz="2800" dirty="0"/>
              <a:t>artmış duyarlılık yaratır.  </a:t>
            </a:r>
          </a:p>
          <a:p>
            <a:r>
              <a:rPr lang="tr-TR" sz="2800" dirty="0" smtClean="0"/>
              <a:t>Gebelik başta </a:t>
            </a:r>
            <a:r>
              <a:rPr lang="tr-TR" sz="2800" dirty="0" err="1" smtClean="0"/>
              <a:t>fetoplasental</a:t>
            </a:r>
            <a:r>
              <a:rPr lang="tr-TR" sz="2800" dirty="0" smtClean="0"/>
              <a:t> ünite, bir </a:t>
            </a:r>
            <a:r>
              <a:rPr lang="tr-TR" sz="2800" dirty="0"/>
              <a:t>çok sistemde dinamik değişiklik oluşturarak bazal </a:t>
            </a:r>
            <a:r>
              <a:rPr lang="tr-TR" sz="2800" dirty="0" smtClean="0"/>
              <a:t>oksijen </a:t>
            </a:r>
            <a:r>
              <a:rPr lang="tr-TR" sz="2800" dirty="0"/>
              <a:t>ve enerji tüketimini arttırır. Plasenta mitokondrilerden zengindir, gebe kadının bazal </a:t>
            </a:r>
            <a:r>
              <a:rPr lang="tr-TR" sz="2800" dirty="0" err="1"/>
              <a:t>metabolik</a:t>
            </a:r>
            <a:r>
              <a:rPr lang="tr-TR" sz="2800" dirty="0"/>
              <a:t> hızının %1 ini tüketir. </a:t>
            </a:r>
            <a:r>
              <a:rPr lang="tr-TR" sz="2800" dirty="0" smtClean="0"/>
              <a:t>Böylece yüksek </a:t>
            </a:r>
            <a:r>
              <a:rPr lang="tr-TR" sz="2800" dirty="0" err="1"/>
              <a:t>maternal</a:t>
            </a:r>
            <a:r>
              <a:rPr lang="tr-TR" sz="2800" dirty="0"/>
              <a:t> </a:t>
            </a:r>
            <a:r>
              <a:rPr lang="tr-TR" sz="2800" dirty="0" smtClean="0"/>
              <a:t>PO2 </a:t>
            </a:r>
            <a:r>
              <a:rPr lang="tr-TR" sz="2800" dirty="0"/>
              <a:t>maruz kalır ve bu nedenle ROT üretimi </a:t>
            </a:r>
            <a:r>
              <a:rPr lang="tr-TR" sz="2800" dirty="0" smtClean="0"/>
              <a:t>artar.</a:t>
            </a:r>
          </a:p>
          <a:p>
            <a:r>
              <a:rPr lang="tr-TR" sz="2800" dirty="0" smtClean="0"/>
              <a:t>Normal </a:t>
            </a:r>
            <a:r>
              <a:rPr lang="tr-TR" sz="2800" dirty="0"/>
              <a:t>gebelikte </a:t>
            </a:r>
            <a:r>
              <a:rPr lang="tr-TR" sz="2800" dirty="0" smtClean="0"/>
              <a:t>gebeliğin </a:t>
            </a:r>
            <a:r>
              <a:rPr lang="tr-TR" sz="2800" dirty="0"/>
              <a:t>sonuna doğru </a:t>
            </a:r>
            <a:r>
              <a:rPr lang="tr-TR" sz="2800" dirty="0" err="1"/>
              <a:t>lipid</a:t>
            </a:r>
            <a:r>
              <a:rPr lang="tr-TR" sz="2800" dirty="0"/>
              <a:t> </a:t>
            </a:r>
            <a:r>
              <a:rPr lang="tr-TR" sz="2800" dirty="0" err="1"/>
              <a:t>peroksidasyonu</a:t>
            </a:r>
            <a:r>
              <a:rPr lang="tr-TR" sz="2800" dirty="0"/>
              <a:t> ve serbest radikal </a:t>
            </a:r>
            <a:r>
              <a:rPr lang="tr-TR" sz="2800" dirty="0" smtClean="0"/>
              <a:t>üretimi </a:t>
            </a:r>
            <a:r>
              <a:rPr lang="tr-TR" sz="2800" dirty="0"/>
              <a:t>artar. </a:t>
            </a:r>
            <a:r>
              <a:rPr lang="tr-TR" sz="2800" dirty="0" smtClean="0"/>
              <a:t>Paralel </a:t>
            </a:r>
            <a:r>
              <a:rPr lang="tr-TR" sz="2800" dirty="0"/>
              <a:t>olarak total antioksidan </a:t>
            </a:r>
            <a:r>
              <a:rPr lang="tr-TR" sz="2800" dirty="0" smtClean="0"/>
              <a:t>kapasite gebelik </a:t>
            </a:r>
            <a:r>
              <a:rPr lang="tr-TR" sz="2800" dirty="0"/>
              <a:t>boyunca dereceli </a:t>
            </a:r>
            <a:r>
              <a:rPr lang="tr-TR" sz="2800" dirty="0" smtClean="0"/>
              <a:t>olarak artarak </a:t>
            </a:r>
            <a:r>
              <a:rPr lang="tr-TR" sz="2800" dirty="0" err="1" smtClean="0"/>
              <a:t>oksidatif</a:t>
            </a:r>
            <a:r>
              <a:rPr lang="tr-TR" sz="2800" dirty="0" smtClean="0"/>
              <a:t> </a:t>
            </a:r>
            <a:r>
              <a:rPr lang="tr-TR" sz="2800" dirty="0"/>
              <a:t>dengeyi sağlamaya </a:t>
            </a:r>
            <a:r>
              <a:rPr lang="tr-TR" sz="2800" dirty="0" smtClean="0"/>
              <a:t>çalışır.</a:t>
            </a:r>
            <a:r>
              <a:rPr lang="tr-TR" sz="2800" dirty="0"/>
              <a:t> </a:t>
            </a:r>
            <a:r>
              <a:rPr lang="tr-TR" sz="2800" dirty="0" smtClean="0"/>
              <a:t>Serbest </a:t>
            </a:r>
            <a:r>
              <a:rPr lang="tr-TR" sz="2800" dirty="0"/>
              <a:t>radikal hasarına karşı savunma mekanizmaları gebelik ilerledikçe artmaktadır. </a:t>
            </a:r>
          </a:p>
          <a:p>
            <a:r>
              <a:rPr lang="tr-TR" sz="2800" dirty="0" err="1"/>
              <a:t>Glutatyon</a:t>
            </a:r>
            <a:r>
              <a:rPr lang="tr-TR" sz="2800" dirty="0"/>
              <a:t> ve </a:t>
            </a:r>
            <a:r>
              <a:rPr lang="tr-TR" sz="2800" dirty="0" err="1"/>
              <a:t>bilurubin</a:t>
            </a:r>
            <a:r>
              <a:rPr lang="tr-TR" sz="2800" dirty="0"/>
              <a:t> gibi serbest radikal temizleyicilerde </a:t>
            </a:r>
            <a:r>
              <a:rPr lang="tr-TR" sz="2800" dirty="0" err="1"/>
              <a:t>progressif</a:t>
            </a:r>
            <a:r>
              <a:rPr lang="tr-TR" sz="2800" dirty="0"/>
              <a:t> artma, hem de plasentada antioksidan enzimlerin aktivitesinde de artma bildirilmiştir</a:t>
            </a:r>
            <a:r>
              <a:rPr lang="tr-TR" sz="2800" dirty="0" smtClean="0"/>
              <a:t>.</a:t>
            </a:r>
            <a:endParaRPr lang="tr-TR" sz="28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smtClean="0"/>
              <a:t>Gebelik ve </a:t>
            </a:r>
            <a:r>
              <a:rPr lang="tr-TR" sz="3600" b="1" dirty="0" err="1" smtClean="0"/>
              <a:t>Oksidatif</a:t>
            </a:r>
            <a:r>
              <a:rPr lang="tr-TR" sz="3600" b="1" dirty="0" smtClean="0"/>
              <a:t> Stres</a:t>
            </a:r>
            <a:endParaRPr lang="tr-TR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819775"/>
            <a:ext cx="38481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584776"/>
            <a:ext cx="3705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799" y="466201"/>
            <a:ext cx="7772400" cy="730551"/>
          </a:xfrm>
        </p:spPr>
        <p:txBody>
          <a:bodyPr/>
          <a:lstStyle/>
          <a:p>
            <a:r>
              <a:rPr lang="tr-TR" b="1" dirty="0"/>
              <a:t>GEBELİK ve OKSİDATİF STRES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799" y="1484784"/>
            <a:ext cx="7772400" cy="4032448"/>
          </a:xfrm>
        </p:spPr>
        <p:txBody>
          <a:bodyPr/>
          <a:lstStyle/>
          <a:p>
            <a:r>
              <a:rPr lang="tr-TR" sz="1800" dirty="0"/>
              <a:t>Plasenta </a:t>
            </a:r>
            <a:r>
              <a:rPr lang="tr-TR" sz="1800" dirty="0" err="1" smtClean="0"/>
              <a:t>Hofbauer</a:t>
            </a:r>
            <a:r>
              <a:rPr lang="tr-TR" sz="1800" dirty="0" smtClean="0"/>
              <a:t> hücrelerinden zengin </a:t>
            </a:r>
            <a:r>
              <a:rPr lang="tr-TR" sz="1800" dirty="0"/>
              <a:t>olduğundan reaktif </a:t>
            </a:r>
            <a:r>
              <a:rPr lang="tr-TR" sz="1800" dirty="0" err="1"/>
              <a:t>klorin</a:t>
            </a:r>
            <a:r>
              <a:rPr lang="tr-TR" sz="1800" dirty="0"/>
              <a:t> türleri dahil olmak üzere serbest radikallerin lokal üretimine ve </a:t>
            </a:r>
            <a:r>
              <a:rPr lang="tr-TR" sz="1800" dirty="0" err="1"/>
              <a:t>oksidatif</a:t>
            </a:r>
            <a:r>
              <a:rPr lang="tr-TR" sz="1800" dirty="0"/>
              <a:t> stres gelişmesine katkıda bulunduğu </a:t>
            </a:r>
            <a:r>
              <a:rPr lang="tr-TR" sz="1800" dirty="0" smtClean="0"/>
              <a:t>düşünülmektedir. </a:t>
            </a:r>
          </a:p>
          <a:p>
            <a:r>
              <a:rPr lang="tr-TR" sz="1800" dirty="0" smtClean="0"/>
              <a:t>Gebe </a:t>
            </a:r>
            <a:r>
              <a:rPr lang="tr-TR" sz="1800" dirty="0"/>
              <a:t>kadınlarda antioksidan - besin dengesi </a:t>
            </a:r>
            <a:r>
              <a:rPr lang="tr-TR" sz="1800" dirty="0" err="1"/>
              <a:t>fetal</a:t>
            </a:r>
            <a:r>
              <a:rPr lang="tr-TR" sz="1800" dirty="0"/>
              <a:t> büyümede önemli rol oynar. Gebeliğin ilk </a:t>
            </a:r>
            <a:r>
              <a:rPr lang="tr-TR" sz="1800" dirty="0" err="1"/>
              <a:t>trimesteri</a:t>
            </a:r>
            <a:r>
              <a:rPr lang="tr-TR" sz="1800" dirty="0"/>
              <a:t> sırasında C ve E vitaminleri olasılıkla </a:t>
            </a:r>
            <a:r>
              <a:rPr lang="tr-TR" sz="1800" dirty="0" err="1"/>
              <a:t>embriyonik</a:t>
            </a:r>
            <a:r>
              <a:rPr lang="tr-TR" sz="1800" dirty="0"/>
              <a:t> antioksidan savunma mekanizmasını takviye için </a:t>
            </a:r>
            <a:r>
              <a:rPr lang="tr-TR" sz="1800" dirty="0" smtClean="0"/>
              <a:t>kullanılmaktadır. </a:t>
            </a:r>
            <a:endParaRPr lang="tr-TR" sz="1800" dirty="0"/>
          </a:p>
          <a:p>
            <a:r>
              <a:rPr lang="tr-TR" sz="1800" dirty="0" err="1"/>
              <a:t>In</a:t>
            </a:r>
            <a:r>
              <a:rPr lang="tr-TR" sz="1800" dirty="0"/>
              <a:t> </a:t>
            </a:r>
            <a:r>
              <a:rPr lang="tr-TR" sz="1800" dirty="0" err="1"/>
              <a:t>vitro</a:t>
            </a:r>
            <a:r>
              <a:rPr lang="tr-TR" sz="1800" dirty="0"/>
              <a:t> bir çalışmada, C ve E vitaminlerinin ROT-kaynaklı zararı önlemek amacıyla </a:t>
            </a:r>
            <a:r>
              <a:rPr lang="tr-TR" sz="1800" dirty="0" err="1"/>
              <a:t>koryoamnion</a:t>
            </a:r>
            <a:r>
              <a:rPr lang="tr-TR" sz="1800" dirty="0"/>
              <a:t> bütünlüğünü ve kuvvetini korumada etkili olduğu gösterilmiştir. </a:t>
            </a:r>
            <a:endParaRPr lang="tr-TR" sz="1800" dirty="0" smtClean="0"/>
          </a:p>
          <a:p>
            <a:r>
              <a:rPr lang="tr-TR" sz="1800" dirty="0" err="1" smtClean="0"/>
              <a:t>Term</a:t>
            </a:r>
            <a:r>
              <a:rPr lang="tr-TR" sz="1800" dirty="0" smtClean="0"/>
              <a:t> </a:t>
            </a:r>
            <a:r>
              <a:rPr lang="tr-TR" sz="1800" dirty="0"/>
              <a:t>bebeklerde doğum ağırlığı ve boyunun en yüksek seviyelere, </a:t>
            </a:r>
            <a:r>
              <a:rPr lang="tr-TR" sz="1800" dirty="0" err="1"/>
              <a:t>maternal</a:t>
            </a:r>
            <a:r>
              <a:rPr lang="tr-TR" sz="1800" dirty="0"/>
              <a:t> kanda yüksek C ve E vitamini saptandığında ulaştıkları görülmüştür. Yapılan çalışmalarda, gebeliğin ikinci üç aylık döneminde anne serum C vitamini düzeyleriyle bebeklerde doğum ağırlığı ve boy arasında pozitif korelasyon </a:t>
            </a:r>
            <a:r>
              <a:rPr lang="tr-TR" sz="1800" dirty="0" smtClean="0"/>
              <a:t>bulunmuş.</a:t>
            </a:r>
            <a:endParaRPr lang="tr-TR" sz="1800" dirty="0"/>
          </a:p>
          <a:p>
            <a:endParaRPr lang="tr-TR" sz="2000" dirty="0"/>
          </a:p>
          <a:p>
            <a:endParaRPr lang="tr-TR" dirty="0"/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685799" y="5733256"/>
            <a:ext cx="7772400" cy="1152128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tr-TR" sz="2000" dirty="0" smtClean="0"/>
              <a:t>Role </a:t>
            </a:r>
            <a:r>
              <a:rPr lang="tr-TR" sz="2000" dirty="0"/>
              <a:t>of </a:t>
            </a:r>
            <a:r>
              <a:rPr lang="tr-TR" sz="2000" dirty="0" err="1"/>
              <a:t>oxidative</a:t>
            </a:r>
            <a:r>
              <a:rPr lang="tr-TR" sz="2000" dirty="0"/>
              <a:t> </a:t>
            </a:r>
            <a:r>
              <a:rPr lang="tr-TR" sz="2000" dirty="0" err="1"/>
              <a:t>stress</a:t>
            </a:r>
            <a:r>
              <a:rPr lang="tr-TR" sz="2000" dirty="0"/>
              <a:t> in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pathogenesis</a:t>
            </a:r>
            <a:r>
              <a:rPr lang="tr-TR" sz="2000" dirty="0"/>
              <a:t> of </a:t>
            </a:r>
            <a:r>
              <a:rPr lang="tr-TR" sz="2000" dirty="0" err="1" smtClean="0"/>
              <a:t>preeclampsia</a:t>
            </a:r>
            <a:r>
              <a:rPr lang="tr-TR" sz="2000" dirty="0" smtClean="0"/>
              <a:t>. </a:t>
            </a:r>
          </a:p>
          <a:p>
            <a:r>
              <a:rPr lang="tr-TR" sz="2000" dirty="0" err="1" smtClean="0"/>
              <a:t>Siddiqui</a:t>
            </a:r>
            <a:r>
              <a:rPr lang="tr-TR" sz="2000" dirty="0" smtClean="0"/>
              <a:t> </a:t>
            </a:r>
            <a:r>
              <a:rPr lang="tr-TR" sz="2000" dirty="0"/>
              <a:t>IA, </a:t>
            </a:r>
            <a:r>
              <a:rPr lang="tr-TR" sz="2000" dirty="0" err="1" smtClean="0"/>
              <a:t>Arch</a:t>
            </a:r>
            <a:r>
              <a:rPr lang="tr-TR" sz="2000" dirty="0" smtClean="0"/>
              <a:t> </a:t>
            </a:r>
            <a:r>
              <a:rPr lang="tr-TR" sz="2000" dirty="0" err="1"/>
              <a:t>Gynecol</a:t>
            </a:r>
            <a:r>
              <a:rPr lang="tr-TR" sz="2000" dirty="0"/>
              <a:t> </a:t>
            </a:r>
            <a:r>
              <a:rPr lang="tr-TR" sz="2000" dirty="0" err="1"/>
              <a:t>Obstet</a:t>
            </a:r>
            <a:r>
              <a:rPr lang="tr-TR" sz="2000" dirty="0"/>
              <a:t>. </a:t>
            </a:r>
            <a:r>
              <a:rPr lang="tr-TR" sz="2000" dirty="0" smtClean="0"/>
              <a:t>2010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804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user\Desktop\preeklampsi-oksidatif stres\pubmed 1305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39838" y="2137926"/>
            <a:ext cx="4420194" cy="45314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sz="2800" dirty="0" smtClean="0"/>
              <a:t> Hastalık </a:t>
            </a:r>
            <a:r>
              <a:rPr lang="tr-TR" sz="2800" dirty="0" err="1" smtClean="0"/>
              <a:t>Celsius</a:t>
            </a:r>
            <a:r>
              <a:rPr lang="tr-TR" sz="2800" dirty="0" smtClean="0"/>
              <a:t> tarafından 2000 yıl önce tanımlanmış.</a:t>
            </a:r>
          </a:p>
          <a:p>
            <a:pPr marL="0" indent="0">
              <a:buNone/>
            </a:pPr>
            <a:r>
              <a:rPr lang="tr-TR" sz="2800" dirty="0" smtClean="0"/>
              <a:t>E</a:t>
            </a:r>
            <a:r>
              <a:rPr lang="tr-TR" sz="2800" b="1" i="1" dirty="0" smtClean="0"/>
              <a:t>vre 1-</a:t>
            </a:r>
            <a:r>
              <a:rPr lang="tr-TR" sz="2800" dirty="0" smtClean="0"/>
              <a:t> </a:t>
            </a:r>
            <a:r>
              <a:rPr lang="tr-TR" sz="2800" b="1" i="1" dirty="0"/>
              <a:t>azalmış </a:t>
            </a:r>
            <a:r>
              <a:rPr lang="tr-TR" sz="2800" b="1" i="1" dirty="0" err="1"/>
              <a:t>plasental</a:t>
            </a:r>
            <a:r>
              <a:rPr lang="tr-TR" sz="2800" b="1" i="1" dirty="0"/>
              <a:t> </a:t>
            </a:r>
            <a:r>
              <a:rPr lang="tr-TR" sz="2800" b="1" i="1" dirty="0" err="1" smtClean="0"/>
              <a:t>perfüzyon</a:t>
            </a:r>
            <a:endParaRPr lang="tr-TR" sz="2800" b="1" i="1" dirty="0" smtClean="0"/>
          </a:p>
          <a:p>
            <a:pPr marL="0" indent="0">
              <a:buNone/>
            </a:pPr>
            <a:r>
              <a:rPr lang="tr-TR" sz="2800" b="1" i="1" dirty="0"/>
              <a:t>E</a:t>
            </a:r>
            <a:r>
              <a:rPr lang="tr-TR" sz="2800" b="1" i="1" dirty="0" smtClean="0"/>
              <a:t>vre 2 -</a:t>
            </a:r>
            <a:r>
              <a:rPr lang="tr-TR" sz="2800" b="1" i="1" dirty="0" err="1" smtClean="0"/>
              <a:t>maternal</a:t>
            </a:r>
            <a:r>
              <a:rPr lang="tr-TR" sz="2800" b="1" i="1" dirty="0" smtClean="0"/>
              <a:t> </a:t>
            </a:r>
            <a:r>
              <a:rPr lang="tr-TR" sz="2800" b="1" i="1" dirty="0"/>
              <a:t>hastalık </a:t>
            </a:r>
            <a:endParaRPr lang="tr-TR" sz="2800" b="1" i="1" dirty="0" smtClean="0"/>
          </a:p>
          <a:p>
            <a:pPr marL="0" indent="0">
              <a:buNone/>
            </a:pPr>
            <a:r>
              <a:rPr lang="tr-TR" sz="2800" dirty="0" smtClean="0"/>
              <a:t>arasında bağlantı</a:t>
            </a:r>
          </a:p>
          <a:p>
            <a:pPr marL="0" indent="0">
              <a:buNone/>
            </a:pPr>
            <a:r>
              <a:rPr lang="tr-TR" sz="2800" dirty="0" smtClean="0"/>
              <a:t>-Spiral arterlerin yetersiz </a:t>
            </a:r>
            <a:r>
              <a:rPr lang="tr-TR" sz="2800" dirty="0" err="1" smtClean="0"/>
              <a:t>remodelizasyonuna</a:t>
            </a:r>
            <a:r>
              <a:rPr lang="tr-TR" sz="2800" dirty="0" smtClean="0"/>
              <a:t> bağlı </a:t>
            </a:r>
          </a:p>
          <a:p>
            <a:pPr marL="0" indent="0">
              <a:buNone/>
            </a:pPr>
            <a:r>
              <a:rPr lang="tr-TR" sz="2800" dirty="0" smtClean="0"/>
              <a:t>yetersiz </a:t>
            </a:r>
            <a:r>
              <a:rPr lang="tr-TR" sz="2800" dirty="0" err="1"/>
              <a:t>trofoblast</a:t>
            </a:r>
            <a:r>
              <a:rPr lang="tr-TR" sz="2800" dirty="0"/>
              <a:t> </a:t>
            </a:r>
            <a:r>
              <a:rPr lang="tr-TR" sz="2800" dirty="0" err="1" smtClean="0"/>
              <a:t>invazyon</a:t>
            </a:r>
            <a:endParaRPr lang="tr-TR" sz="2800" dirty="0"/>
          </a:p>
          <a:p>
            <a:pPr marL="0" indent="0">
              <a:buNone/>
            </a:pPr>
            <a:r>
              <a:rPr lang="tr-TR" sz="2800" b="1" i="1" dirty="0" smtClean="0"/>
              <a:t>azalmış </a:t>
            </a:r>
            <a:r>
              <a:rPr lang="tr-TR" sz="2800" b="1" i="1" dirty="0" err="1"/>
              <a:t>plasental</a:t>
            </a:r>
            <a:r>
              <a:rPr lang="tr-TR" sz="2800" b="1" i="1" dirty="0"/>
              <a:t> </a:t>
            </a:r>
            <a:r>
              <a:rPr lang="tr-TR" sz="2800" b="1" i="1" dirty="0" err="1" smtClean="0"/>
              <a:t>perfüzyon</a:t>
            </a:r>
            <a:r>
              <a:rPr lang="tr-TR" sz="2800" b="1" i="1" dirty="0" smtClean="0"/>
              <a:t> </a:t>
            </a:r>
          </a:p>
          <a:p>
            <a:pPr marL="0" indent="0">
              <a:buNone/>
            </a:pPr>
            <a:r>
              <a:rPr lang="tr-TR" sz="2800" dirty="0" smtClean="0"/>
              <a:t>ve </a:t>
            </a:r>
          </a:p>
          <a:p>
            <a:pPr marL="0" indent="0">
              <a:buNone/>
            </a:pPr>
            <a:r>
              <a:rPr lang="tr-TR" sz="2800" dirty="0" smtClean="0"/>
              <a:t>-</a:t>
            </a:r>
            <a:r>
              <a:rPr lang="tr-TR" sz="2800" b="1" i="1" dirty="0" smtClean="0"/>
              <a:t>Yaygın </a:t>
            </a:r>
            <a:r>
              <a:rPr lang="tr-TR" sz="2800" b="1" i="1" dirty="0" err="1" smtClean="0"/>
              <a:t>endotel</a:t>
            </a:r>
            <a:r>
              <a:rPr lang="tr-TR" sz="2800" b="1" i="1" dirty="0" smtClean="0"/>
              <a:t> hasarı</a:t>
            </a:r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5799" y="466201"/>
            <a:ext cx="3598169" cy="874567"/>
          </a:xfrm>
        </p:spPr>
        <p:txBody>
          <a:bodyPr>
            <a:noAutofit/>
          </a:bodyPr>
          <a:lstStyle/>
          <a:p>
            <a:r>
              <a:rPr lang="tr-TR" sz="3600" dirty="0"/>
              <a:t>PREEKLAMPSİ - OKSİDATİF STRES İLİŞKİSİ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99" y="1844824"/>
            <a:ext cx="4512501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38" y="0"/>
            <a:ext cx="5205586" cy="21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1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4678289" cy="720080"/>
          </a:xfrm>
        </p:spPr>
        <p:txBody>
          <a:bodyPr/>
          <a:lstStyle/>
          <a:p>
            <a:r>
              <a:rPr lang="tr-TR" dirty="0" err="1" smtClean="0"/>
              <a:t>Preeklampsi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" y="620688"/>
            <a:ext cx="5148064" cy="6048672"/>
          </a:xfrm>
        </p:spPr>
        <p:txBody>
          <a:bodyPr/>
          <a:lstStyle/>
          <a:p>
            <a:r>
              <a:rPr lang="tr-TR" sz="2000" dirty="0" smtClean="0"/>
              <a:t>2 basamaklı </a:t>
            </a:r>
            <a:r>
              <a:rPr lang="tr-TR" sz="2000" dirty="0"/>
              <a:t>mekanizmaya göre; </a:t>
            </a:r>
            <a:endParaRPr lang="tr-TR" sz="2000" dirty="0" smtClean="0"/>
          </a:p>
          <a:p>
            <a:r>
              <a:rPr lang="tr-TR" sz="2000" dirty="0" smtClean="0"/>
              <a:t>1. aşamada,</a:t>
            </a:r>
          </a:p>
          <a:p>
            <a:r>
              <a:rPr lang="tr-TR" sz="2000" dirty="0" smtClean="0"/>
              <a:t>--genetik </a:t>
            </a:r>
            <a:r>
              <a:rPr lang="tr-TR" sz="2000" dirty="0"/>
              <a:t>faktörler, </a:t>
            </a:r>
            <a:endParaRPr lang="tr-TR" sz="2000" dirty="0" smtClean="0"/>
          </a:p>
          <a:p>
            <a:r>
              <a:rPr lang="tr-TR" sz="2000" dirty="0" smtClean="0"/>
              <a:t>--immünolojik </a:t>
            </a:r>
            <a:r>
              <a:rPr lang="tr-TR" sz="2000" dirty="0" err="1"/>
              <a:t>maladaptasyon</a:t>
            </a:r>
            <a:r>
              <a:rPr lang="tr-TR" sz="2000" dirty="0"/>
              <a:t> veya </a:t>
            </a:r>
            <a:endParaRPr lang="tr-TR" sz="2000" dirty="0" smtClean="0"/>
          </a:p>
          <a:p>
            <a:r>
              <a:rPr lang="tr-TR" sz="2000" dirty="0" smtClean="0"/>
              <a:t>--</a:t>
            </a:r>
            <a:r>
              <a:rPr lang="tr-TR" sz="2000" dirty="0" err="1" smtClean="0"/>
              <a:t>primer</a:t>
            </a:r>
            <a:r>
              <a:rPr lang="tr-TR" sz="2000" dirty="0" smtClean="0"/>
              <a:t> </a:t>
            </a:r>
            <a:r>
              <a:rPr lang="tr-TR" sz="2000" dirty="0" err="1"/>
              <a:t>trofoblast</a:t>
            </a:r>
            <a:r>
              <a:rPr lang="tr-TR" sz="2000" dirty="0"/>
              <a:t> </a:t>
            </a:r>
            <a:r>
              <a:rPr lang="tr-TR" sz="2000" dirty="0" err="1"/>
              <a:t>defekti</a:t>
            </a:r>
            <a:r>
              <a:rPr lang="tr-TR" sz="2000" dirty="0"/>
              <a:t> öncelikle </a:t>
            </a:r>
            <a:r>
              <a:rPr lang="tr-TR" sz="2000" dirty="0" err="1">
                <a:solidFill>
                  <a:srgbClr val="FFFF00"/>
                </a:solidFill>
              </a:rPr>
              <a:t>plasentasyon</a:t>
            </a:r>
            <a:r>
              <a:rPr lang="tr-TR" sz="2000" dirty="0">
                <a:solidFill>
                  <a:srgbClr val="FFFF00"/>
                </a:solidFill>
              </a:rPr>
              <a:t> </a:t>
            </a:r>
            <a:r>
              <a:rPr lang="tr-TR" sz="2000" dirty="0" smtClean="0">
                <a:solidFill>
                  <a:srgbClr val="FFFF00"/>
                </a:solidFill>
              </a:rPr>
              <a:t>sorunu</a:t>
            </a:r>
            <a:endParaRPr lang="tr-TR" sz="2000" dirty="0" smtClean="0"/>
          </a:p>
          <a:p>
            <a:r>
              <a:rPr lang="tr-TR" sz="2000" dirty="0" smtClean="0"/>
              <a:t>2.aşamada</a:t>
            </a:r>
          </a:p>
          <a:p>
            <a:r>
              <a:rPr lang="tr-TR" sz="2000" dirty="0" smtClean="0">
                <a:solidFill>
                  <a:srgbClr val="FFFF00"/>
                </a:solidFill>
              </a:rPr>
              <a:t>plasenta </a:t>
            </a:r>
            <a:r>
              <a:rPr lang="tr-TR" sz="2000" dirty="0">
                <a:solidFill>
                  <a:srgbClr val="FFFF00"/>
                </a:solidFill>
              </a:rPr>
              <a:t>oluşum sorunu</a:t>
            </a:r>
            <a:r>
              <a:rPr lang="tr-TR" sz="2000" dirty="0" smtClean="0"/>
              <a:t>,</a:t>
            </a:r>
          </a:p>
          <a:p>
            <a:r>
              <a:rPr lang="tr-TR" sz="2000" dirty="0" smtClean="0"/>
              <a:t>--- </a:t>
            </a:r>
            <a:r>
              <a:rPr lang="tr-TR" sz="2000" dirty="0"/>
              <a:t>OS ve serbest radikallerin açığa </a:t>
            </a:r>
            <a:r>
              <a:rPr lang="tr-TR" sz="2000" dirty="0" smtClean="0"/>
              <a:t>çıkması, </a:t>
            </a:r>
          </a:p>
          <a:p>
            <a:r>
              <a:rPr lang="tr-TR" sz="2000" dirty="0"/>
              <a:t>--- plasentadan anormal </a:t>
            </a:r>
            <a:r>
              <a:rPr lang="tr-TR" sz="2000" dirty="0" err="1"/>
              <a:t>sitokin</a:t>
            </a:r>
            <a:r>
              <a:rPr lang="tr-TR" sz="2000" dirty="0"/>
              <a:t> </a:t>
            </a:r>
            <a:r>
              <a:rPr lang="tr-TR" sz="2000" dirty="0" smtClean="0"/>
              <a:t>salınımı,</a:t>
            </a:r>
          </a:p>
          <a:p>
            <a:r>
              <a:rPr lang="tr-TR" sz="2000" dirty="0" smtClean="0"/>
              <a:t>---lökosit </a:t>
            </a:r>
            <a:r>
              <a:rPr lang="tr-TR" sz="2000" dirty="0"/>
              <a:t>ve </a:t>
            </a:r>
            <a:r>
              <a:rPr lang="tr-TR" sz="2000" dirty="0" err="1"/>
              <a:t>makrofajların</a:t>
            </a:r>
            <a:r>
              <a:rPr lang="tr-TR" sz="2000" dirty="0"/>
              <a:t> uyarılması</a:t>
            </a:r>
            <a:r>
              <a:rPr lang="tr-TR" sz="2000" dirty="0" smtClean="0"/>
              <a:t>,</a:t>
            </a:r>
          </a:p>
          <a:p>
            <a:r>
              <a:rPr lang="tr-TR" sz="2000" dirty="0" smtClean="0"/>
              <a:t>---</a:t>
            </a:r>
            <a:r>
              <a:rPr lang="tr-TR" sz="2000" dirty="0" err="1" smtClean="0"/>
              <a:t>kompleman</a:t>
            </a:r>
            <a:r>
              <a:rPr lang="tr-TR" sz="2000" dirty="0" smtClean="0"/>
              <a:t> </a:t>
            </a:r>
            <a:r>
              <a:rPr lang="tr-TR" sz="2000" dirty="0"/>
              <a:t>sisteminin </a:t>
            </a:r>
            <a:r>
              <a:rPr lang="tr-TR" sz="2000" dirty="0" smtClean="0"/>
              <a:t>aktivasyonu,</a:t>
            </a:r>
          </a:p>
          <a:p>
            <a:r>
              <a:rPr lang="tr-TR" sz="2000" dirty="0" smtClean="0"/>
              <a:t>---</a:t>
            </a:r>
            <a:r>
              <a:rPr lang="tr-TR" sz="2000" dirty="0" err="1" smtClean="0"/>
              <a:t>apoptosis</a:t>
            </a:r>
            <a:r>
              <a:rPr lang="tr-TR" sz="2000" dirty="0" smtClean="0"/>
              <a:t> </a:t>
            </a:r>
            <a:r>
              <a:rPr lang="tr-TR" sz="2000" dirty="0"/>
              <a:t>ve </a:t>
            </a:r>
            <a:r>
              <a:rPr lang="tr-TR" sz="2000" dirty="0" err="1"/>
              <a:t>mikropartiküllerin</a:t>
            </a:r>
            <a:r>
              <a:rPr lang="tr-TR" sz="2000" dirty="0"/>
              <a:t> </a:t>
            </a:r>
            <a:r>
              <a:rPr lang="tr-TR" sz="2000" dirty="0" err="1"/>
              <a:t>maternal</a:t>
            </a:r>
            <a:r>
              <a:rPr lang="tr-TR" sz="2000" dirty="0"/>
              <a:t> dolaşıma salınımı </a:t>
            </a:r>
            <a:r>
              <a:rPr lang="tr-TR" sz="2000" dirty="0" smtClean="0"/>
              <a:t> </a:t>
            </a:r>
          </a:p>
          <a:p>
            <a:r>
              <a:rPr lang="tr-TR" sz="2000" b="1" dirty="0" smtClean="0">
                <a:solidFill>
                  <a:srgbClr val="FFFF00"/>
                </a:solidFill>
              </a:rPr>
              <a:t>yaygın </a:t>
            </a:r>
            <a:r>
              <a:rPr lang="tr-TR" sz="2000" b="1" dirty="0" err="1">
                <a:solidFill>
                  <a:srgbClr val="FFFF00"/>
                </a:solidFill>
              </a:rPr>
              <a:t>endotel</a:t>
            </a:r>
            <a:r>
              <a:rPr lang="tr-TR" sz="2000" b="1" dirty="0">
                <a:solidFill>
                  <a:srgbClr val="FFFF00"/>
                </a:solidFill>
              </a:rPr>
              <a:t> </a:t>
            </a:r>
            <a:r>
              <a:rPr lang="tr-TR" sz="2000" b="1" dirty="0" smtClean="0">
                <a:solidFill>
                  <a:srgbClr val="FFFF00"/>
                </a:solidFill>
              </a:rPr>
              <a:t>hasarı</a:t>
            </a:r>
            <a:endParaRPr lang="tr-TR" sz="2000" b="1" dirty="0">
              <a:solidFill>
                <a:srgbClr val="FFFF00"/>
              </a:solidFill>
            </a:endParaRPr>
          </a:p>
          <a:p>
            <a:endParaRPr lang="tr-TR" sz="2800" dirty="0"/>
          </a:p>
        </p:txBody>
      </p:sp>
      <p:pic>
        <p:nvPicPr>
          <p:cNvPr id="4" name="İçerik Yer Tutucusu 3" descr="sekil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5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ChangeArrowheads="1"/>
          </p:cNvSpPr>
          <p:nvPr/>
        </p:nvSpPr>
        <p:spPr bwMode="auto">
          <a:xfrm>
            <a:off x="1066800" y="304800"/>
            <a:ext cx="7772400" cy="9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/>
              </a:rPr>
              <a:t>Preeclampsia: multiple approaches for a multifactorial disease.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"/>
              </a:rPr>
              <a:t>Pennington </a:t>
            </a:r>
            <a:r>
              <a:rPr lang="en-US" sz="2000" dirty="0">
                <a:solidFill>
                  <a:schemeClr val="bg1"/>
                </a:solidFill>
                <a:latin typeface="Times"/>
              </a:rPr>
              <a:t>KA, </a:t>
            </a:r>
            <a:r>
              <a:rPr lang="en-US" sz="2000" dirty="0" smtClean="0">
                <a:solidFill>
                  <a:schemeClr val="bg1"/>
                </a:solidFill>
                <a:latin typeface="Times"/>
              </a:rPr>
              <a:t>Dis </a:t>
            </a:r>
            <a:r>
              <a:rPr lang="en-US" sz="2000" dirty="0">
                <a:solidFill>
                  <a:schemeClr val="bg1"/>
                </a:solidFill>
                <a:latin typeface="Times"/>
              </a:rPr>
              <a:t>Model Mech. 2012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1"/>
                </a:solidFill>
                <a:latin typeface="Times"/>
              </a:rPr>
              <a:t>Spiral </a:t>
            </a:r>
            <a:r>
              <a:rPr lang="en-US" sz="2000" b="0" dirty="0" err="1" smtClean="0">
                <a:solidFill>
                  <a:schemeClr val="bg1"/>
                </a:solidFill>
                <a:latin typeface="Times"/>
              </a:rPr>
              <a:t>Arter</a:t>
            </a:r>
            <a:r>
              <a:rPr lang="tr-TR" sz="2000" b="0" dirty="0" err="1" smtClean="0">
                <a:solidFill>
                  <a:schemeClr val="bg1"/>
                </a:solidFill>
                <a:latin typeface="Times"/>
              </a:rPr>
              <a:t>ler</a:t>
            </a:r>
            <a:endParaRPr lang="en-US" sz="2800" b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12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3" y="1268760"/>
            <a:ext cx="3939822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54" y="1268760"/>
            <a:ext cx="3939822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27" descr="C:\My Documents\My Pictures\sprialarteries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BBBBB"/>
              </a:clrFrom>
              <a:clrTo>
                <a:srgbClr val="BBBB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3" y="3645024"/>
            <a:ext cx="8212277" cy="297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2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575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0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250"/>
            <a:ext cx="8496944" cy="580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026"/>
          <p:cNvSpPr>
            <a:spLocks noChangeArrowheads="1"/>
          </p:cNvSpPr>
          <p:nvPr/>
        </p:nvSpPr>
        <p:spPr bwMode="auto">
          <a:xfrm>
            <a:off x="616024" y="5849416"/>
            <a:ext cx="7772400" cy="9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"/>
              </a:rPr>
              <a:t>Preeclampsia: multiple approaches for a multifactorial disease</a:t>
            </a:r>
            <a:r>
              <a:rPr lang="en-US" dirty="0" smtClean="0">
                <a:solidFill>
                  <a:schemeClr val="bg1"/>
                </a:solidFill>
                <a:latin typeface="Times"/>
              </a:rPr>
              <a:t>.</a:t>
            </a:r>
            <a:endParaRPr lang="en-US" dirty="0">
              <a:solidFill>
                <a:schemeClr val="bg1"/>
              </a:solidFill>
              <a:latin typeface="Times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"/>
              </a:rPr>
              <a:t>Pennington KA, </a:t>
            </a:r>
            <a:r>
              <a:rPr lang="en-US" dirty="0" smtClean="0">
                <a:solidFill>
                  <a:schemeClr val="bg1"/>
                </a:solidFill>
                <a:latin typeface="Times"/>
              </a:rPr>
              <a:t>Dis </a:t>
            </a:r>
            <a:r>
              <a:rPr lang="en-US" dirty="0">
                <a:solidFill>
                  <a:schemeClr val="bg1"/>
                </a:solidFill>
                <a:latin typeface="Times"/>
              </a:rPr>
              <a:t>Model Mech. </a:t>
            </a:r>
            <a:r>
              <a:rPr lang="en-US" dirty="0" smtClean="0">
                <a:solidFill>
                  <a:schemeClr val="bg1"/>
                </a:solidFill>
                <a:latin typeface="Times"/>
              </a:rPr>
              <a:t>2012</a:t>
            </a:r>
            <a:endParaRPr lang="en-US" dirty="0">
              <a:solidFill>
                <a:schemeClr val="bg1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655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799" y="5733256"/>
            <a:ext cx="7772400" cy="1152128"/>
          </a:xfrm>
        </p:spPr>
        <p:txBody>
          <a:bodyPr/>
          <a:lstStyle/>
          <a:p>
            <a:r>
              <a:rPr lang="tr-TR" sz="2000" dirty="0"/>
              <a:t>Role of </a:t>
            </a:r>
            <a:r>
              <a:rPr lang="tr-TR" sz="2000" dirty="0" err="1"/>
              <a:t>oxidative</a:t>
            </a:r>
            <a:r>
              <a:rPr lang="tr-TR" sz="2000" dirty="0"/>
              <a:t> </a:t>
            </a:r>
            <a:r>
              <a:rPr lang="tr-TR" sz="2000" dirty="0" err="1"/>
              <a:t>stress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antioxidant</a:t>
            </a:r>
            <a:r>
              <a:rPr lang="tr-TR" sz="2000" dirty="0"/>
              <a:t> </a:t>
            </a:r>
            <a:r>
              <a:rPr lang="tr-TR" sz="2000" dirty="0" err="1"/>
              <a:t>supplementation</a:t>
            </a:r>
            <a:r>
              <a:rPr lang="tr-TR" sz="2000" dirty="0"/>
              <a:t> 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>in </a:t>
            </a:r>
            <a:r>
              <a:rPr lang="tr-TR" sz="2000" dirty="0" err="1"/>
              <a:t>pregnancy</a:t>
            </a:r>
            <a:r>
              <a:rPr lang="tr-TR" sz="2000" dirty="0"/>
              <a:t> </a:t>
            </a:r>
            <a:r>
              <a:rPr lang="tr-TR" sz="2000" dirty="0" err="1"/>
              <a:t>disorders</a:t>
            </a:r>
            <a:r>
              <a:rPr lang="tr-TR" sz="2000" dirty="0"/>
              <a:t>.</a:t>
            </a:r>
            <a:br>
              <a:rPr lang="tr-TR" sz="2000" dirty="0"/>
            </a:br>
            <a:r>
              <a:rPr lang="tr-TR" sz="2000" dirty="0" err="1" smtClean="0"/>
              <a:t>Poston</a:t>
            </a:r>
            <a:r>
              <a:rPr lang="tr-TR" sz="2000" dirty="0" smtClean="0"/>
              <a:t> L. Am </a:t>
            </a:r>
            <a:r>
              <a:rPr lang="tr-TR" sz="2000" dirty="0"/>
              <a:t>J </a:t>
            </a:r>
            <a:r>
              <a:rPr lang="tr-TR" sz="2000" dirty="0" err="1"/>
              <a:t>Clin</a:t>
            </a:r>
            <a:r>
              <a:rPr lang="tr-TR" sz="2000" dirty="0"/>
              <a:t> </a:t>
            </a:r>
            <a:r>
              <a:rPr lang="tr-TR" sz="2000" dirty="0" err="1"/>
              <a:t>Nutr</a:t>
            </a:r>
            <a:r>
              <a:rPr lang="tr-TR" sz="2000" dirty="0"/>
              <a:t>. </a:t>
            </a:r>
            <a:r>
              <a:rPr lang="tr-TR" sz="2000" dirty="0" smtClean="0"/>
              <a:t>2011.</a:t>
            </a:r>
            <a:endParaRPr lang="tr-TR" sz="2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77686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Sunum</a:t>
            </a:r>
            <a:r>
              <a:rPr lang="en-US" b="1" dirty="0" smtClean="0"/>
              <a:t> </a:t>
            </a:r>
            <a:r>
              <a:rPr lang="en-US" b="1" dirty="0" err="1" smtClean="0"/>
              <a:t>Planı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170901"/>
              </p:ext>
            </p:extLst>
          </p:nvPr>
        </p:nvGraphicFramePr>
        <p:xfrm>
          <a:off x="457200" y="1508399"/>
          <a:ext cx="8229600" cy="503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8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466201"/>
            <a:ext cx="7772400" cy="1051449"/>
          </a:xfrm>
        </p:spPr>
        <p:txBody>
          <a:bodyPr/>
          <a:lstStyle/>
          <a:p>
            <a:pPr eaLnBrk="1" hangingPunct="1">
              <a:defRPr/>
            </a:pPr>
            <a:r>
              <a:rPr lang="tr-TR" sz="4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İ</a:t>
            </a:r>
            <a:r>
              <a:rPr lang="tr-TR" sz="4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skemi</a:t>
            </a:r>
            <a:r>
              <a:rPr lang="tr-T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Reper</a:t>
            </a:r>
            <a:r>
              <a:rPr lang="tr-T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füzyon Hasarı</a:t>
            </a:r>
            <a:endParaRPr lang="th-TH" sz="4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822450" y="1485900"/>
            <a:ext cx="6318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ATP</a:t>
            </a:r>
            <a:endParaRPr lang="th-TH" sz="1800" b="1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787525" y="2236788"/>
            <a:ext cx="6223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AMP</a:t>
            </a:r>
            <a:endParaRPr lang="th-TH" sz="18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517650" y="2947988"/>
            <a:ext cx="12207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Adenosine</a:t>
            </a:r>
            <a:endParaRPr lang="th-TH" sz="18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060450" y="3741738"/>
            <a:ext cx="22891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Hypoxanthine/Purine</a:t>
            </a:r>
            <a:endParaRPr lang="th-TH" sz="18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275856" y="1484784"/>
            <a:ext cx="17240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Xanthine</a:t>
            </a:r>
          </a:p>
          <a:p>
            <a:pPr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dehydrogenase</a:t>
            </a:r>
            <a:endParaRPr lang="th-TH" sz="18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295700" y="2781300"/>
            <a:ext cx="1068388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Xanthine</a:t>
            </a:r>
          </a:p>
          <a:p>
            <a:pPr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oxidase</a:t>
            </a:r>
            <a:endParaRPr lang="th-TH" sz="18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625600" y="4565650"/>
            <a:ext cx="165462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tr-TR" sz="1800" b="1" dirty="0" err="1" smtClean="0">
                <a:solidFill>
                  <a:schemeClr val="hlink"/>
                </a:solidFill>
                <a:effectLst/>
                <a:latin typeface="Tahoma" pitchFamily="34" charset="0"/>
                <a:cs typeface="Angsana New" pitchFamily="18" charset="-34"/>
              </a:rPr>
              <a:t>Reperfüzyon</a:t>
            </a:r>
            <a:endParaRPr lang="th-TH" sz="1800" b="1" dirty="0">
              <a:solidFill>
                <a:schemeClr val="hlink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3908425" y="47625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en-US" sz="1800" b="1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O</a:t>
            </a:r>
            <a:r>
              <a:rPr lang="en-US" sz="1800" b="1" baseline="-2500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2</a:t>
            </a:r>
            <a:endParaRPr lang="th-TH" sz="1800" b="1" baseline="-2500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319499" name="Line 11"/>
          <p:cNvSpPr>
            <a:spLocks noChangeShapeType="1"/>
          </p:cNvSpPr>
          <p:nvPr/>
        </p:nvSpPr>
        <p:spPr bwMode="auto">
          <a:xfrm>
            <a:off x="2105025" y="18224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0" name="Line 12"/>
          <p:cNvSpPr>
            <a:spLocks noChangeShapeType="1"/>
          </p:cNvSpPr>
          <p:nvPr/>
        </p:nvSpPr>
        <p:spPr bwMode="auto">
          <a:xfrm>
            <a:off x="2105025" y="254635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1" name="Line 13"/>
          <p:cNvSpPr>
            <a:spLocks noChangeShapeType="1"/>
          </p:cNvSpPr>
          <p:nvPr/>
        </p:nvSpPr>
        <p:spPr bwMode="auto">
          <a:xfrm>
            <a:off x="2133600" y="3276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2" name="Line 14"/>
          <p:cNvSpPr>
            <a:spLocks noChangeShapeType="1"/>
          </p:cNvSpPr>
          <p:nvPr/>
        </p:nvSpPr>
        <p:spPr bwMode="auto">
          <a:xfrm>
            <a:off x="3995936" y="212725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3" name="Line 15"/>
          <p:cNvSpPr>
            <a:spLocks noChangeShapeType="1"/>
          </p:cNvSpPr>
          <p:nvPr/>
        </p:nvSpPr>
        <p:spPr bwMode="auto">
          <a:xfrm>
            <a:off x="3575050" y="3956050"/>
            <a:ext cx="1301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4" name="Line 16"/>
          <p:cNvSpPr>
            <a:spLocks noChangeShapeType="1"/>
          </p:cNvSpPr>
          <p:nvPr/>
        </p:nvSpPr>
        <p:spPr bwMode="auto">
          <a:xfrm flipH="1" flipV="1">
            <a:off x="4108450" y="4178300"/>
            <a:ext cx="6350" cy="546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5" name="Line 17"/>
          <p:cNvSpPr>
            <a:spLocks noChangeShapeType="1"/>
          </p:cNvSpPr>
          <p:nvPr/>
        </p:nvSpPr>
        <p:spPr bwMode="auto">
          <a:xfrm>
            <a:off x="1546225" y="4946650"/>
            <a:ext cx="2209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6" name="Arc 18"/>
          <p:cNvSpPr>
            <a:spLocks/>
          </p:cNvSpPr>
          <p:nvPr/>
        </p:nvSpPr>
        <p:spPr bwMode="auto">
          <a:xfrm flipH="1" flipV="1">
            <a:off x="4086225" y="3651250"/>
            <a:ext cx="304800" cy="304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9507" name="Line 19"/>
          <p:cNvSpPr>
            <a:spLocks noChangeShapeType="1"/>
          </p:cNvSpPr>
          <p:nvPr/>
        </p:nvSpPr>
        <p:spPr bwMode="auto">
          <a:xfrm>
            <a:off x="4086225" y="343535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08" name="Line 20"/>
          <p:cNvSpPr>
            <a:spLocks noChangeShapeType="1"/>
          </p:cNvSpPr>
          <p:nvPr/>
        </p:nvSpPr>
        <p:spPr bwMode="auto">
          <a:xfrm>
            <a:off x="5410200" y="4343400"/>
            <a:ext cx="6350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5257800" y="4727575"/>
            <a:ext cx="2540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O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2 </a:t>
            </a:r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+ H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2</a:t>
            </a:r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O</a:t>
            </a:r>
            <a:r>
              <a:rPr lang="en-US" sz="1800" baseline="-250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2</a:t>
            </a:r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          OH</a:t>
            </a:r>
            <a:r>
              <a:rPr lang="en-US" sz="2400" b="1" baseline="300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- </a:t>
            </a:r>
            <a:r>
              <a:rPr lang="en-US" sz="18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+</a:t>
            </a:r>
            <a:endParaRPr lang="th-TH" sz="18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319510" name="Line 22"/>
          <p:cNvSpPr>
            <a:spLocks noChangeShapeType="1"/>
          </p:cNvSpPr>
          <p:nvPr/>
        </p:nvSpPr>
        <p:spPr bwMode="auto">
          <a:xfrm>
            <a:off x="6477000" y="4905375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6426200" y="4613275"/>
            <a:ext cx="560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en-US" b="1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Fe</a:t>
            </a:r>
            <a:r>
              <a:rPr lang="en-US" b="1" baseline="300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2+</a:t>
            </a:r>
            <a:endParaRPr lang="th-TH" b="1" baseline="300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319512" name="Line 24"/>
          <p:cNvSpPr>
            <a:spLocks noChangeShapeType="1"/>
          </p:cNvSpPr>
          <p:nvPr/>
        </p:nvSpPr>
        <p:spPr bwMode="auto">
          <a:xfrm flipV="1">
            <a:off x="8531225" y="3038475"/>
            <a:ext cx="0" cy="12287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7821613" y="2336800"/>
            <a:ext cx="1195387" cy="70788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/>
            <a:r>
              <a:rPr lang="tr-TR" sz="2000" b="1" dirty="0" smtClean="0">
                <a:solidFill>
                  <a:srgbClr val="FF9900"/>
                </a:solidFill>
                <a:effectLst/>
                <a:latin typeface="Tahoma" pitchFamily="34" charset="0"/>
                <a:cs typeface="Angsana New" pitchFamily="18" charset="-34"/>
              </a:rPr>
              <a:t>DOKU HASARI</a:t>
            </a:r>
            <a:endParaRPr lang="th-TH" sz="2000" b="1" dirty="0">
              <a:solidFill>
                <a:srgbClr val="FF9900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319514" name="Line 26"/>
          <p:cNvSpPr>
            <a:spLocks noChangeShapeType="1"/>
          </p:cNvSpPr>
          <p:nvPr/>
        </p:nvSpPr>
        <p:spPr bwMode="auto">
          <a:xfrm flipV="1">
            <a:off x="5419725" y="2708275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15" name="Line 27"/>
          <p:cNvSpPr>
            <a:spLocks noChangeShapeType="1"/>
          </p:cNvSpPr>
          <p:nvPr/>
        </p:nvSpPr>
        <p:spPr bwMode="auto">
          <a:xfrm>
            <a:off x="5407025" y="2759075"/>
            <a:ext cx="228917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96" name="Text Box 28"/>
          <p:cNvSpPr txBox="1">
            <a:spLocks noChangeArrowheads="1"/>
          </p:cNvSpPr>
          <p:nvPr/>
        </p:nvSpPr>
        <p:spPr bwMode="auto">
          <a:xfrm rot="10800000" flipH="1" flipV="1">
            <a:off x="395536" y="2089150"/>
            <a:ext cx="1122114" cy="286232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tr-TR" sz="1800" b="1" dirty="0" err="1" smtClean="0">
                <a:solidFill>
                  <a:schemeClr val="hlink"/>
                </a:solidFill>
                <a:effectLst/>
                <a:latin typeface="Tahoma" pitchFamily="34" charset="0"/>
                <a:cs typeface="Angsana New" pitchFamily="18" charset="-34"/>
              </a:rPr>
              <a:t>iskemi</a:t>
            </a:r>
            <a:endParaRPr lang="th-TH" sz="1800" b="1" dirty="0">
              <a:solidFill>
                <a:schemeClr val="hlink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sp>
        <p:nvSpPr>
          <p:cNvPr id="319517" name="Line 29"/>
          <p:cNvSpPr>
            <a:spLocks noChangeShapeType="1"/>
          </p:cNvSpPr>
          <p:nvPr/>
        </p:nvSpPr>
        <p:spPr bwMode="auto">
          <a:xfrm>
            <a:off x="885825" y="15938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18" name="Line 30"/>
          <p:cNvSpPr>
            <a:spLocks noChangeShapeType="1"/>
          </p:cNvSpPr>
          <p:nvPr/>
        </p:nvSpPr>
        <p:spPr bwMode="auto">
          <a:xfrm>
            <a:off x="899592" y="2492896"/>
            <a:ext cx="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19" name="Line 31"/>
          <p:cNvSpPr>
            <a:spLocks noChangeShapeType="1"/>
          </p:cNvSpPr>
          <p:nvPr/>
        </p:nvSpPr>
        <p:spPr bwMode="auto">
          <a:xfrm>
            <a:off x="733425" y="1593850"/>
            <a:ext cx="292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20" name="Line 32"/>
          <p:cNvSpPr>
            <a:spLocks noChangeShapeType="1"/>
          </p:cNvSpPr>
          <p:nvPr/>
        </p:nvSpPr>
        <p:spPr bwMode="auto">
          <a:xfrm>
            <a:off x="738808" y="2852936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401" name="Text Box 33"/>
          <p:cNvSpPr txBox="1">
            <a:spLocks noChangeArrowheads="1"/>
          </p:cNvSpPr>
          <p:nvPr/>
        </p:nvSpPr>
        <p:spPr bwMode="auto">
          <a:xfrm>
            <a:off x="4351635" y="2163763"/>
            <a:ext cx="166052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ea typeface="Gulim" pitchFamily="34" charset="-127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Ca</a:t>
            </a:r>
            <a:r>
              <a:rPr lang="en-US" b="1" baseline="30000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2+</a:t>
            </a:r>
            <a:r>
              <a:rPr lang="en-US" b="1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-dependent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rPr>
              <a:t>protease</a:t>
            </a:r>
            <a:endParaRPr lang="th-TH" b="1" baseline="30000" dirty="0">
              <a:solidFill>
                <a:schemeClr val="tx1"/>
              </a:solidFill>
              <a:effectLst/>
              <a:latin typeface="Tahoma" pitchFamily="34" charset="0"/>
              <a:cs typeface="Angsana New" pitchFamily="18" charset="-34"/>
            </a:endParaRPr>
          </a:p>
        </p:txBody>
      </p:sp>
      <p:grpSp>
        <p:nvGrpSpPr>
          <p:cNvPr id="58402" name="Group 34"/>
          <p:cNvGrpSpPr>
            <a:grpSpLocks/>
          </p:cNvGrpSpPr>
          <p:nvPr/>
        </p:nvGrpSpPr>
        <p:grpSpPr bwMode="auto">
          <a:xfrm>
            <a:off x="4800600" y="3330575"/>
            <a:ext cx="1219200" cy="1066800"/>
            <a:chOff x="3936" y="1200"/>
            <a:chExt cx="768" cy="672"/>
          </a:xfrm>
        </p:grpSpPr>
        <p:sp>
          <p:nvSpPr>
            <p:cNvPr id="319523" name="AutoShape 35"/>
            <p:cNvSpPr>
              <a:spLocks noChangeArrowheads="1"/>
            </p:cNvSpPr>
            <p:nvPr/>
          </p:nvSpPr>
          <p:spPr bwMode="auto">
            <a:xfrm>
              <a:off x="3936" y="1200"/>
              <a:ext cx="768" cy="672"/>
            </a:xfrm>
            <a:prstGeom prst="irregularSeal1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8422" name="Group 36"/>
            <p:cNvGrpSpPr>
              <a:grpSpLocks/>
            </p:cNvGrpSpPr>
            <p:nvPr/>
          </p:nvGrpSpPr>
          <p:grpSpPr bwMode="auto">
            <a:xfrm>
              <a:off x="4120" y="1296"/>
              <a:ext cx="412" cy="336"/>
              <a:chOff x="3248" y="2425"/>
              <a:chExt cx="412" cy="336"/>
            </a:xfrm>
          </p:grpSpPr>
          <p:sp>
            <p:nvSpPr>
              <p:cNvPr id="58423" name="Text Box 37"/>
              <p:cNvSpPr txBox="1">
                <a:spLocks noChangeArrowheads="1"/>
              </p:cNvSpPr>
              <p:nvPr/>
            </p:nvSpPr>
            <p:spPr bwMode="auto">
              <a:xfrm>
                <a:off x="3248" y="2473"/>
                <a:ext cx="3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1pPr>
                <a:lvl2pPr marL="742950" indent="-28575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2pPr>
                <a:lvl3pPr marL="11430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3pPr>
                <a:lvl4pPr marL="16002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4pPr>
                <a:lvl5pPr marL="20574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9pPr>
              </a:lstStyle>
              <a:p>
                <a:pPr algn="l" eaLnBrk="1" hangingPunct="1"/>
                <a:r>
                  <a:rPr lang="en-US" sz="2400" b="1">
                    <a:effectLst/>
                    <a:latin typeface="Tahoma" pitchFamily="34" charset="0"/>
                    <a:cs typeface="Angsana New" pitchFamily="18" charset="-34"/>
                  </a:rPr>
                  <a:t>O</a:t>
                </a:r>
                <a:r>
                  <a:rPr lang="en-US" sz="2400" b="1" baseline="-25000">
                    <a:effectLst/>
                    <a:latin typeface="Tahoma" pitchFamily="34" charset="0"/>
                    <a:cs typeface="Angsana New" pitchFamily="18" charset="-34"/>
                  </a:rPr>
                  <a:t>2</a:t>
                </a:r>
                <a:endParaRPr lang="th-TH" sz="2400" b="1" baseline="-25000">
                  <a:effectLst/>
                  <a:latin typeface="Tahoma" pitchFamily="34" charset="0"/>
                  <a:cs typeface="Angsana New" pitchFamily="18" charset="-34"/>
                </a:endParaRPr>
              </a:p>
            </p:txBody>
          </p:sp>
          <p:sp>
            <p:nvSpPr>
              <p:cNvPr id="58424" name="Text Box 38"/>
              <p:cNvSpPr txBox="1">
                <a:spLocks noChangeArrowheads="1"/>
              </p:cNvSpPr>
              <p:nvPr/>
            </p:nvSpPr>
            <p:spPr bwMode="auto">
              <a:xfrm>
                <a:off x="3408" y="2425"/>
                <a:ext cx="25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1pPr>
                <a:lvl2pPr marL="742950" indent="-28575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2pPr>
                <a:lvl3pPr marL="11430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3pPr>
                <a:lvl4pPr marL="16002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4pPr>
                <a:lvl5pPr marL="20574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9pPr>
              </a:lstStyle>
              <a:p>
                <a:pPr algn="l" eaLnBrk="1" hangingPunct="1"/>
                <a:r>
                  <a:rPr lang="en-US" sz="1800">
                    <a:effectLst/>
                    <a:latin typeface="Tahoma" pitchFamily="34" charset="0"/>
                    <a:cs typeface="Angsana New" pitchFamily="18" charset="-34"/>
                    <a:sym typeface="Symbol" pitchFamily="18" charset="2"/>
                  </a:rPr>
                  <a:t></a:t>
                </a:r>
                <a:r>
                  <a:rPr lang="en-US" sz="2400">
                    <a:effectLst/>
                    <a:latin typeface="Tahoma" pitchFamily="34" charset="0"/>
                    <a:cs typeface="Angsana New" pitchFamily="18" charset="-34"/>
                  </a:rPr>
                  <a:t>-</a:t>
                </a:r>
                <a:endParaRPr lang="th-TH" sz="2400">
                  <a:effectLst/>
                  <a:latin typeface="Tahoma" pitchFamily="34" charset="0"/>
                  <a:cs typeface="Angsana New" pitchFamily="18" charset="-34"/>
                </a:endParaRPr>
              </a:p>
            </p:txBody>
          </p:sp>
        </p:grpSp>
      </p:grpSp>
      <p:grpSp>
        <p:nvGrpSpPr>
          <p:cNvPr id="58403" name="Group 39"/>
          <p:cNvGrpSpPr>
            <a:grpSpLocks/>
          </p:cNvGrpSpPr>
          <p:nvPr/>
        </p:nvGrpSpPr>
        <p:grpSpPr bwMode="auto">
          <a:xfrm>
            <a:off x="7874000" y="4295775"/>
            <a:ext cx="1143000" cy="1219200"/>
            <a:chOff x="4320" y="2208"/>
            <a:chExt cx="816" cy="768"/>
          </a:xfrm>
        </p:grpSpPr>
        <p:sp>
          <p:nvSpPr>
            <p:cNvPr id="319528" name="AutoShape 40"/>
            <p:cNvSpPr>
              <a:spLocks noChangeArrowheads="1"/>
            </p:cNvSpPr>
            <p:nvPr/>
          </p:nvSpPr>
          <p:spPr bwMode="auto">
            <a:xfrm>
              <a:off x="4320" y="2208"/>
              <a:ext cx="816" cy="768"/>
            </a:xfrm>
            <a:prstGeom prst="irregularSeal2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8418" name="Group 41"/>
            <p:cNvGrpSpPr>
              <a:grpSpLocks/>
            </p:cNvGrpSpPr>
            <p:nvPr/>
          </p:nvGrpSpPr>
          <p:grpSpPr bwMode="auto">
            <a:xfrm>
              <a:off x="4416" y="2448"/>
              <a:ext cx="555" cy="288"/>
              <a:chOff x="4312" y="2569"/>
              <a:chExt cx="555" cy="288"/>
            </a:xfrm>
          </p:grpSpPr>
          <p:sp>
            <p:nvSpPr>
              <p:cNvPr id="58419" name="Text Box 42"/>
              <p:cNvSpPr txBox="1">
                <a:spLocks noChangeArrowheads="1"/>
              </p:cNvSpPr>
              <p:nvPr/>
            </p:nvSpPr>
            <p:spPr bwMode="auto">
              <a:xfrm>
                <a:off x="4400" y="2569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1pPr>
                <a:lvl2pPr marL="742950" indent="-28575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2pPr>
                <a:lvl3pPr marL="11430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3pPr>
                <a:lvl4pPr marL="16002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4pPr>
                <a:lvl5pPr marL="20574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9pPr>
              </a:lstStyle>
              <a:p>
                <a:pPr algn="l" eaLnBrk="1" hangingPunct="1"/>
                <a:r>
                  <a:rPr lang="en-US" sz="2400" b="1">
                    <a:effectLst/>
                    <a:latin typeface="Tahoma" pitchFamily="34" charset="0"/>
                    <a:cs typeface="Angsana New" pitchFamily="18" charset="-34"/>
                  </a:rPr>
                  <a:t>OH</a:t>
                </a:r>
                <a:endParaRPr lang="th-TH" sz="2400" b="1" baseline="-25000">
                  <a:effectLst/>
                  <a:latin typeface="Tahoma" pitchFamily="34" charset="0"/>
                  <a:cs typeface="Angsana New" pitchFamily="18" charset="-34"/>
                </a:endParaRPr>
              </a:p>
            </p:txBody>
          </p:sp>
          <p:sp>
            <p:nvSpPr>
              <p:cNvPr id="58420" name="Text Box 43"/>
              <p:cNvSpPr txBox="1">
                <a:spLocks noChangeArrowheads="1"/>
              </p:cNvSpPr>
              <p:nvPr/>
            </p:nvSpPr>
            <p:spPr bwMode="auto">
              <a:xfrm>
                <a:off x="4312" y="2569"/>
                <a:ext cx="20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1pPr>
                <a:lvl2pPr marL="742950" indent="-28575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2pPr>
                <a:lvl3pPr marL="11430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3pPr>
                <a:lvl4pPr marL="16002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4pPr>
                <a:lvl5pPr marL="2057400" indent="-228600" eaLnBrk="0" hangingPunct="0"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bg1"/>
                    </a:solidFill>
                    <a:latin typeface="Times New Roman" pitchFamily="18" charset="0"/>
                    <a:ea typeface="Gulim" pitchFamily="34" charset="-127"/>
                  </a:defRPr>
                </a:lvl9pPr>
              </a:lstStyle>
              <a:p>
                <a:pPr algn="l" eaLnBrk="1" hangingPunct="1"/>
                <a:r>
                  <a:rPr lang="en-US" sz="1800">
                    <a:effectLst/>
                    <a:latin typeface="Tahoma" pitchFamily="34" charset="0"/>
                    <a:cs typeface="Angsana New" pitchFamily="18" charset="-34"/>
                    <a:sym typeface="Symbol" pitchFamily="18" charset="2"/>
                  </a:rPr>
                  <a:t></a:t>
                </a:r>
                <a:endParaRPr lang="th-TH" sz="2400">
                  <a:effectLst/>
                  <a:latin typeface="Tahoma" pitchFamily="34" charset="0"/>
                  <a:cs typeface="Angsana New" pitchFamily="18" charset="-34"/>
                </a:endParaRPr>
              </a:p>
            </p:txBody>
          </p:sp>
        </p:grpSp>
      </p:grpSp>
      <p:grpSp>
        <p:nvGrpSpPr>
          <p:cNvPr id="58404" name="Group 44"/>
          <p:cNvGrpSpPr>
            <a:grpSpLocks/>
          </p:cNvGrpSpPr>
          <p:nvPr/>
        </p:nvGrpSpPr>
        <p:grpSpPr bwMode="auto">
          <a:xfrm>
            <a:off x="555625" y="5410200"/>
            <a:ext cx="5730875" cy="838200"/>
            <a:chOff x="374" y="3456"/>
            <a:chExt cx="3610" cy="528"/>
          </a:xfrm>
        </p:grpSpPr>
        <p:sp>
          <p:nvSpPr>
            <p:cNvPr id="319533" name="AutoShape 45"/>
            <p:cNvSpPr>
              <a:spLocks noChangeArrowheads="1"/>
            </p:cNvSpPr>
            <p:nvPr/>
          </p:nvSpPr>
          <p:spPr bwMode="auto">
            <a:xfrm>
              <a:off x="384" y="3456"/>
              <a:ext cx="3600" cy="52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12" name="Text Box 46"/>
            <p:cNvSpPr txBox="1">
              <a:spLocks noChangeArrowheads="1"/>
            </p:cNvSpPr>
            <p:nvPr/>
          </p:nvSpPr>
          <p:spPr bwMode="auto">
            <a:xfrm>
              <a:off x="374" y="3524"/>
              <a:ext cx="36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Xanthine/Hypoxanthine                       O</a:t>
              </a:r>
              <a:r>
                <a:rPr lang="en-US" sz="1800" baseline="-25000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2</a:t>
              </a:r>
              <a:r>
                <a:rPr lang="en-US" sz="2400" b="1" baseline="30000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.-</a:t>
              </a:r>
              <a:r>
                <a:rPr lang="en-US" sz="1800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 + uric acid</a:t>
              </a:r>
              <a:endParaRPr lang="th-TH" sz="180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endParaRPr>
            </a:p>
          </p:txBody>
        </p:sp>
        <p:sp>
          <p:nvSpPr>
            <p:cNvPr id="319535" name="Line 47"/>
            <p:cNvSpPr>
              <a:spLocks noChangeShapeType="1"/>
            </p:cNvSpPr>
            <p:nvPr/>
          </p:nvSpPr>
          <p:spPr bwMode="auto">
            <a:xfrm>
              <a:off x="2016" y="364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14" name="Text Box 48"/>
            <p:cNvSpPr txBox="1">
              <a:spLocks noChangeArrowheads="1"/>
            </p:cNvSpPr>
            <p:nvPr/>
          </p:nvSpPr>
          <p:spPr bwMode="auto">
            <a:xfrm>
              <a:off x="2254" y="3460"/>
              <a:ext cx="3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XOD</a:t>
              </a:r>
              <a:endParaRPr lang="th-TH" b="1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endParaRPr>
            </a:p>
          </p:txBody>
        </p:sp>
        <p:sp>
          <p:nvSpPr>
            <p:cNvPr id="319537" name="Arc 49"/>
            <p:cNvSpPr>
              <a:spLocks/>
            </p:cNvSpPr>
            <p:nvPr/>
          </p:nvSpPr>
          <p:spPr bwMode="auto">
            <a:xfrm flipH="1">
              <a:off x="2256" y="3648"/>
              <a:ext cx="240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16" name="Text Box 50"/>
            <p:cNvSpPr txBox="1">
              <a:spLocks noChangeArrowheads="1"/>
            </p:cNvSpPr>
            <p:nvPr/>
          </p:nvSpPr>
          <p:spPr bwMode="auto">
            <a:xfrm>
              <a:off x="2144" y="3784"/>
              <a:ext cx="24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1pPr>
              <a:lvl2pPr marL="742950" indent="-28575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2pPr>
              <a:lvl3pPr marL="11430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3pPr>
              <a:lvl4pPr marL="16002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4pPr>
              <a:lvl5pPr marL="2057400" indent="-228600" eaLnBrk="0" hangingPunct="0"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O</a:t>
              </a:r>
              <a:r>
                <a:rPr lang="en-US" b="1" baseline="-25000">
                  <a:solidFill>
                    <a:schemeClr val="tx1"/>
                  </a:solidFill>
                  <a:effectLst/>
                  <a:latin typeface="Tahoma" pitchFamily="34" charset="0"/>
                  <a:cs typeface="Angsana New" pitchFamily="18" charset="-34"/>
                </a:rPr>
                <a:t>2</a:t>
              </a:r>
              <a:endParaRPr lang="th-TH" b="1" baseline="-25000">
                <a:solidFill>
                  <a:schemeClr val="tx1"/>
                </a:solidFill>
                <a:effectLst/>
                <a:latin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319539" name="Line 51"/>
          <p:cNvSpPr>
            <a:spLocks noChangeShapeType="1"/>
          </p:cNvSpPr>
          <p:nvPr/>
        </p:nvSpPr>
        <p:spPr bwMode="auto">
          <a:xfrm flipV="1">
            <a:off x="2743200" y="1752600"/>
            <a:ext cx="0" cy="304800"/>
          </a:xfrm>
          <a:prstGeom prst="line">
            <a:avLst/>
          </a:prstGeom>
          <a:noFill/>
          <a:ln w="38100">
            <a:solidFill>
              <a:srgbClr val="FF9900"/>
            </a:solidFill>
            <a:miter lim="800000"/>
            <a:headEnd type="none" w="sm" len="sm"/>
            <a:tailEnd type="triangl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40" name="Text Box 52"/>
          <p:cNvSpPr txBox="1">
            <a:spLocks noChangeArrowheads="1"/>
          </p:cNvSpPr>
          <p:nvPr/>
        </p:nvSpPr>
        <p:spPr bwMode="auto">
          <a:xfrm>
            <a:off x="2743200" y="1766888"/>
            <a:ext cx="609600" cy="36671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en-US" sz="18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19541" name="Line 53"/>
          <p:cNvSpPr>
            <a:spLocks noChangeShapeType="1"/>
          </p:cNvSpPr>
          <p:nvPr/>
        </p:nvSpPr>
        <p:spPr bwMode="auto">
          <a:xfrm>
            <a:off x="2971800" y="2114550"/>
            <a:ext cx="6350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42" name="Text Box 54"/>
          <p:cNvSpPr txBox="1">
            <a:spLocks noChangeArrowheads="1"/>
          </p:cNvSpPr>
          <p:nvPr/>
        </p:nvSpPr>
        <p:spPr bwMode="auto">
          <a:xfrm>
            <a:off x="2667000" y="2514600"/>
            <a:ext cx="609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</a:t>
            </a:r>
          </a:p>
        </p:txBody>
      </p:sp>
      <p:sp>
        <p:nvSpPr>
          <p:cNvPr id="319543" name="Line 55"/>
          <p:cNvSpPr>
            <a:spLocks noChangeShapeType="1"/>
          </p:cNvSpPr>
          <p:nvPr/>
        </p:nvSpPr>
        <p:spPr bwMode="auto">
          <a:xfrm flipV="1">
            <a:off x="3276600" y="2514600"/>
            <a:ext cx="0" cy="304800"/>
          </a:xfrm>
          <a:prstGeom prst="line">
            <a:avLst/>
          </a:prstGeom>
          <a:noFill/>
          <a:ln w="38100">
            <a:solidFill>
              <a:srgbClr val="FF9900"/>
            </a:solidFill>
            <a:miter lim="800000"/>
            <a:headEnd type="triangl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9544" name="Text Box 56"/>
          <p:cNvSpPr txBox="1">
            <a:spLocks noChangeArrowheads="1"/>
          </p:cNvSpPr>
          <p:nvPr/>
        </p:nvSpPr>
        <p:spPr bwMode="auto">
          <a:xfrm>
            <a:off x="3581400" y="2133600"/>
            <a:ext cx="533400" cy="7096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TNF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IL1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C5</a:t>
            </a:r>
          </a:p>
        </p:txBody>
      </p:sp>
    </p:spTree>
    <p:extLst>
      <p:ext uri="{BB962C8B-B14F-4D97-AF65-F5344CB8AC3E}">
        <p14:creationId xmlns:p14="http://schemas.microsoft.com/office/powerpoint/2010/main" val="26046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757239"/>
            <a:ext cx="6677025" cy="504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616024" y="6100762"/>
            <a:ext cx="7772400" cy="7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Oxidative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stress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and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preeclampsia</a:t>
            </a:r>
            <a:r>
              <a:rPr lang="tr-TR" dirty="0">
                <a:solidFill>
                  <a:schemeClr val="bg1"/>
                </a:solidFill>
              </a:rPr>
              <a:t>: </a:t>
            </a:r>
            <a:r>
              <a:rPr lang="tr-TR" dirty="0" err="1">
                <a:solidFill>
                  <a:schemeClr val="bg1"/>
                </a:solidFill>
              </a:rPr>
              <a:t>rationale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for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antioxidant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clinical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trials</a:t>
            </a:r>
            <a:r>
              <a:rPr lang="tr-TR" dirty="0" smtClean="0">
                <a:solidFill>
                  <a:schemeClr val="bg1"/>
                </a:solidFill>
              </a:rPr>
              <a:t>. </a:t>
            </a:r>
            <a:r>
              <a:rPr lang="tr-TR" b="1" dirty="0" err="1" smtClean="0">
                <a:solidFill>
                  <a:schemeClr val="bg1"/>
                </a:solidFill>
              </a:rPr>
              <a:t>Raijmakers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>
                <a:solidFill>
                  <a:schemeClr val="bg1"/>
                </a:solidFill>
              </a:rPr>
              <a:t>MT, </a:t>
            </a:r>
            <a:r>
              <a:rPr lang="tr-TR" dirty="0" err="1" smtClean="0">
                <a:solidFill>
                  <a:schemeClr val="bg1"/>
                </a:solidFill>
              </a:rPr>
              <a:t>Hypertension</a:t>
            </a:r>
            <a:r>
              <a:rPr lang="tr-TR" dirty="0">
                <a:solidFill>
                  <a:schemeClr val="bg1"/>
                </a:solidFill>
              </a:rPr>
              <a:t>. 2004</a:t>
            </a:r>
          </a:p>
          <a:p>
            <a:pPr algn="ctr"/>
            <a:endParaRPr lang="en-US" dirty="0">
              <a:solidFill>
                <a:schemeClr val="bg1"/>
              </a:solidFill>
              <a:latin typeface="Time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275856" y="2204864"/>
            <a:ext cx="201622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5148064" y="3281252"/>
            <a:ext cx="2016224" cy="6518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1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685799" y="1196752"/>
            <a:ext cx="5470377" cy="5014688"/>
          </a:xfrm>
        </p:spPr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r>
              <a:rPr lang="tr-TR" sz="8000" dirty="0"/>
              <a:t>PE de </a:t>
            </a:r>
            <a:r>
              <a:rPr lang="tr-TR" sz="8000" dirty="0" err="1"/>
              <a:t>maternal</a:t>
            </a:r>
            <a:r>
              <a:rPr lang="tr-TR" sz="8000" dirty="0"/>
              <a:t> dolaşımda, </a:t>
            </a:r>
            <a:r>
              <a:rPr lang="tr-TR" sz="8000" dirty="0" err="1"/>
              <a:t>plasental</a:t>
            </a:r>
            <a:r>
              <a:rPr lang="tr-TR" sz="8000" dirty="0"/>
              <a:t> dokularda serbest oksijen radikallerinin </a:t>
            </a:r>
            <a:r>
              <a:rPr lang="tr-TR" sz="8000" dirty="0" err="1"/>
              <a:t>lipidleri</a:t>
            </a:r>
            <a:r>
              <a:rPr lang="tr-TR" sz="8000" dirty="0"/>
              <a:t> oksitlemesi ile oluşan </a:t>
            </a:r>
            <a:endParaRPr lang="tr-TR" sz="8000" dirty="0" smtClean="0"/>
          </a:p>
          <a:p>
            <a:r>
              <a:rPr lang="tr-TR" sz="8000" dirty="0" err="1" smtClean="0"/>
              <a:t>lipid</a:t>
            </a:r>
            <a:r>
              <a:rPr lang="tr-TR" sz="8000" dirty="0" smtClean="0"/>
              <a:t> </a:t>
            </a:r>
            <a:r>
              <a:rPr lang="tr-TR" sz="8000" dirty="0"/>
              <a:t>peroksitleri </a:t>
            </a:r>
            <a:r>
              <a:rPr lang="tr-TR" sz="8000" dirty="0" smtClean="0"/>
              <a:t>(MDA</a:t>
            </a:r>
            <a:r>
              <a:rPr lang="tr-TR" sz="8000" dirty="0"/>
              <a:t>, </a:t>
            </a:r>
            <a:r>
              <a:rPr lang="tr-TR" sz="8000" dirty="0" err="1"/>
              <a:t>isoprostanlar</a:t>
            </a:r>
            <a:r>
              <a:rPr lang="tr-TR" sz="8000" dirty="0"/>
              <a:t>, </a:t>
            </a:r>
            <a:r>
              <a:rPr lang="tr-TR" sz="8000" dirty="0" err="1"/>
              <a:t>konjuge</a:t>
            </a:r>
            <a:r>
              <a:rPr lang="tr-TR" sz="8000" dirty="0"/>
              <a:t> </a:t>
            </a:r>
            <a:r>
              <a:rPr lang="tr-TR" sz="8000" dirty="0" err="1" smtClean="0"/>
              <a:t>dienler</a:t>
            </a:r>
            <a:r>
              <a:rPr lang="tr-TR" sz="8000" dirty="0" smtClean="0"/>
              <a:t>) artmış olup, </a:t>
            </a:r>
          </a:p>
          <a:p>
            <a:r>
              <a:rPr lang="tr-TR" sz="8000" dirty="0" err="1" smtClean="0"/>
              <a:t>enzimatik</a:t>
            </a:r>
            <a:r>
              <a:rPr lang="tr-TR" sz="8000" dirty="0" smtClean="0"/>
              <a:t> SOD</a:t>
            </a:r>
            <a:r>
              <a:rPr lang="tr-TR" sz="8000" dirty="0"/>
              <a:t>, </a:t>
            </a:r>
            <a:r>
              <a:rPr lang="tr-TR" sz="8000" dirty="0" err="1"/>
              <a:t>GPx</a:t>
            </a:r>
            <a:r>
              <a:rPr lang="tr-TR" sz="8000" dirty="0"/>
              <a:t>, ve </a:t>
            </a:r>
            <a:r>
              <a:rPr lang="tr-TR" sz="8000" dirty="0" err="1"/>
              <a:t>enzimatik</a:t>
            </a:r>
            <a:r>
              <a:rPr lang="tr-TR" sz="8000" dirty="0"/>
              <a:t> olmayan (C ve E </a:t>
            </a:r>
            <a:r>
              <a:rPr lang="tr-TR" sz="8000" dirty="0" err="1"/>
              <a:t>vit</a:t>
            </a:r>
            <a:r>
              <a:rPr lang="tr-TR" sz="8000" dirty="0"/>
              <a:t>.) antioksidanlar </a:t>
            </a:r>
            <a:r>
              <a:rPr lang="tr-TR" sz="8000" dirty="0" smtClean="0"/>
              <a:t>belirgin </a:t>
            </a:r>
            <a:r>
              <a:rPr lang="tr-TR" sz="8000" dirty="0"/>
              <a:t>olarak </a:t>
            </a:r>
            <a:r>
              <a:rPr lang="tr-TR" sz="8000" dirty="0" smtClean="0"/>
              <a:t>azalmıştır.</a:t>
            </a:r>
            <a:endParaRPr lang="tr-TR" sz="8000" dirty="0"/>
          </a:p>
          <a:p>
            <a:r>
              <a:rPr lang="tr-TR" sz="6400" b="1" dirty="0" err="1"/>
              <a:t>Genc</a:t>
            </a:r>
            <a:r>
              <a:rPr lang="tr-TR" sz="6400" b="1" dirty="0"/>
              <a:t> </a:t>
            </a:r>
            <a:r>
              <a:rPr lang="tr-TR" sz="6400" b="1" dirty="0" smtClean="0"/>
              <a:t>H, </a:t>
            </a:r>
            <a:r>
              <a:rPr lang="tr-TR" sz="6400" b="1" dirty="0" err="1" smtClean="0"/>
              <a:t>Arch</a:t>
            </a:r>
            <a:r>
              <a:rPr lang="tr-TR" sz="6400" b="1" dirty="0" smtClean="0"/>
              <a:t> </a:t>
            </a:r>
            <a:r>
              <a:rPr lang="tr-TR" sz="6400" b="1" dirty="0" err="1"/>
              <a:t>Gynecol</a:t>
            </a:r>
            <a:r>
              <a:rPr lang="tr-TR" sz="6400" b="1" dirty="0"/>
              <a:t> </a:t>
            </a:r>
            <a:r>
              <a:rPr lang="tr-TR" sz="6400" b="1" dirty="0" err="1"/>
              <a:t>Obstet</a:t>
            </a:r>
            <a:r>
              <a:rPr lang="tr-TR" sz="6400" b="1" dirty="0"/>
              <a:t>. </a:t>
            </a:r>
            <a:r>
              <a:rPr lang="tr-TR" sz="6400" b="1" dirty="0" smtClean="0"/>
              <a:t>2011. </a:t>
            </a:r>
            <a:endParaRPr lang="tr-TR" sz="6400" b="1" dirty="0"/>
          </a:p>
          <a:p>
            <a:r>
              <a:rPr lang="tr-TR" sz="6400" b="1" dirty="0" err="1"/>
              <a:t>Madazli</a:t>
            </a:r>
            <a:r>
              <a:rPr lang="tr-TR" sz="6400" b="1" dirty="0"/>
              <a:t> R, </a:t>
            </a:r>
            <a:r>
              <a:rPr lang="tr-TR" sz="6400" b="1" dirty="0" smtClean="0"/>
              <a:t>J </a:t>
            </a:r>
            <a:r>
              <a:rPr lang="tr-TR" sz="6400" b="1" dirty="0" err="1"/>
              <a:t>Obstet</a:t>
            </a:r>
            <a:r>
              <a:rPr lang="tr-TR" sz="6400" b="1" dirty="0"/>
              <a:t> </a:t>
            </a:r>
            <a:r>
              <a:rPr lang="tr-TR" sz="6400" b="1" dirty="0" err="1"/>
              <a:t>Gynaecol</a:t>
            </a:r>
            <a:r>
              <a:rPr lang="tr-TR" sz="6400" b="1" dirty="0"/>
              <a:t>. </a:t>
            </a:r>
            <a:r>
              <a:rPr lang="tr-TR" sz="6400" b="1" dirty="0" smtClean="0"/>
              <a:t>2002.</a:t>
            </a:r>
          </a:p>
          <a:p>
            <a:endParaRPr lang="tr-TR" sz="8000" dirty="0" smtClean="0"/>
          </a:p>
          <a:p>
            <a:r>
              <a:rPr lang="tr-TR" sz="8000" dirty="0" smtClean="0"/>
              <a:t>SOD aktivitesindeki eksiklik varlığında, NO, SO reaksiyona girerek PON oluşur. PON </a:t>
            </a:r>
            <a:r>
              <a:rPr lang="tr-TR" sz="8000" dirty="0" err="1" smtClean="0"/>
              <a:t>lipid</a:t>
            </a:r>
            <a:r>
              <a:rPr lang="tr-TR" sz="8000" dirty="0" smtClean="0"/>
              <a:t> </a:t>
            </a:r>
            <a:r>
              <a:rPr lang="tr-TR" sz="8000" dirty="0" err="1" smtClean="0"/>
              <a:t>peroksidasyonu</a:t>
            </a:r>
            <a:r>
              <a:rPr lang="tr-TR" sz="8000" dirty="0" smtClean="0"/>
              <a:t>, </a:t>
            </a:r>
            <a:r>
              <a:rPr lang="tr-TR" sz="8000" dirty="0" err="1" smtClean="0"/>
              <a:t>inflamasyonu</a:t>
            </a:r>
            <a:r>
              <a:rPr lang="tr-TR" sz="8000" dirty="0" smtClean="0"/>
              <a:t> ve proteinlerdeki </a:t>
            </a:r>
            <a:r>
              <a:rPr lang="tr-TR" sz="8000" dirty="0" err="1" smtClean="0"/>
              <a:t>tirozin</a:t>
            </a:r>
            <a:r>
              <a:rPr lang="tr-TR" sz="8000" dirty="0" smtClean="0"/>
              <a:t> </a:t>
            </a:r>
            <a:r>
              <a:rPr lang="tr-TR" sz="8000" dirty="0" err="1" smtClean="0"/>
              <a:t>rezidülerinin</a:t>
            </a:r>
            <a:r>
              <a:rPr lang="tr-TR" sz="8000" dirty="0" smtClean="0"/>
              <a:t> </a:t>
            </a:r>
            <a:r>
              <a:rPr lang="tr-TR" sz="8000" dirty="0" err="1" smtClean="0"/>
              <a:t>nitrasyonu</a:t>
            </a:r>
            <a:r>
              <a:rPr lang="tr-TR" sz="8000" dirty="0" smtClean="0"/>
              <a:t> başlatır</a:t>
            </a:r>
            <a:r>
              <a:rPr lang="tr-TR" sz="8000" dirty="0"/>
              <a:t>. </a:t>
            </a:r>
            <a:endParaRPr lang="tr-TR" sz="8000" dirty="0" smtClean="0"/>
          </a:p>
          <a:p>
            <a:r>
              <a:rPr lang="tr-TR" sz="8000" dirty="0" err="1" smtClean="0"/>
              <a:t>Araşidonik</a:t>
            </a:r>
            <a:r>
              <a:rPr lang="tr-TR" sz="8000" dirty="0" smtClean="0"/>
              <a:t> </a:t>
            </a:r>
            <a:r>
              <a:rPr lang="tr-TR" sz="8000" dirty="0" err="1"/>
              <a:t>asitin</a:t>
            </a:r>
            <a:r>
              <a:rPr lang="tr-TR" sz="8000" dirty="0"/>
              <a:t> </a:t>
            </a:r>
            <a:r>
              <a:rPr lang="tr-TR" sz="8000" dirty="0" err="1"/>
              <a:t>oksidasyon</a:t>
            </a:r>
            <a:r>
              <a:rPr lang="tr-TR" sz="8000" dirty="0"/>
              <a:t> ürünü olarak üretilen PG </a:t>
            </a:r>
            <a:r>
              <a:rPr lang="tr-TR" sz="8000" dirty="0" smtClean="0"/>
              <a:t> artması </a:t>
            </a:r>
            <a:r>
              <a:rPr lang="tr-TR" sz="8000" dirty="0" err="1" smtClean="0"/>
              <a:t>vasküler</a:t>
            </a:r>
            <a:r>
              <a:rPr lang="tr-TR" sz="8000" dirty="0" smtClean="0"/>
              <a:t> </a:t>
            </a:r>
            <a:r>
              <a:rPr lang="tr-TR" sz="8000" dirty="0" err="1"/>
              <a:t>relaksasyonu</a:t>
            </a:r>
            <a:r>
              <a:rPr lang="tr-TR" sz="8000" dirty="0"/>
              <a:t> bloke </a:t>
            </a:r>
            <a:r>
              <a:rPr lang="tr-TR" sz="8000" dirty="0" smtClean="0"/>
              <a:t>ederek ve düz </a:t>
            </a:r>
            <a:r>
              <a:rPr lang="tr-TR" sz="8000" dirty="0"/>
              <a:t>kas </a:t>
            </a:r>
            <a:r>
              <a:rPr lang="tr-TR" sz="8000" dirty="0" err="1"/>
              <a:t>kontraktilitesini</a:t>
            </a:r>
            <a:r>
              <a:rPr lang="tr-TR" sz="8000" dirty="0"/>
              <a:t> </a:t>
            </a:r>
            <a:r>
              <a:rPr lang="tr-TR" sz="8000" dirty="0" smtClean="0"/>
              <a:t>artırır</a:t>
            </a:r>
            <a:endParaRPr lang="tr-TR" sz="8000" dirty="0"/>
          </a:p>
          <a:p>
            <a:endParaRPr lang="tr-TR" sz="6200" dirty="0" smtClean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5799" y="466201"/>
            <a:ext cx="7772400" cy="586535"/>
          </a:xfrm>
        </p:spPr>
        <p:txBody>
          <a:bodyPr/>
          <a:lstStyle/>
          <a:p>
            <a:r>
              <a:rPr lang="tr-TR" sz="3600" dirty="0" smtClean="0"/>
              <a:t>PE de </a:t>
            </a:r>
            <a:r>
              <a:rPr lang="tr-TR" sz="3600" dirty="0" err="1" smtClean="0"/>
              <a:t>oksidatif</a:t>
            </a:r>
            <a:r>
              <a:rPr lang="tr-TR" sz="3600" dirty="0" smtClean="0"/>
              <a:t> stres </a:t>
            </a:r>
            <a:r>
              <a:rPr lang="tr-TR" sz="3600" dirty="0" err="1" smtClean="0"/>
              <a:t>biobelirteçleri</a:t>
            </a:r>
            <a:endParaRPr lang="tr-TR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97418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2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 txBox="1">
            <a:spLocks/>
          </p:cNvSpPr>
          <p:nvPr/>
        </p:nvSpPr>
        <p:spPr>
          <a:xfrm>
            <a:off x="685799" y="5949280"/>
            <a:ext cx="7772400" cy="789145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tr-TR" sz="2800" dirty="0" smtClean="0">
                <a:solidFill>
                  <a:schemeClr val="bg1"/>
                </a:solidFill>
              </a:rPr>
              <a:t>Roberts JM, Semin </a:t>
            </a:r>
            <a:r>
              <a:rPr lang="tr-TR" sz="2800" dirty="0" err="1">
                <a:solidFill>
                  <a:schemeClr val="bg1"/>
                </a:solidFill>
              </a:rPr>
              <a:t>Nephrol</a:t>
            </a:r>
            <a:r>
              <a:rPr lang="tr-TR" sz="2800" dirty="0">
                <a:solidFill>
                  <a:schemeClr val="bg1"/>
                </a:solidFill>
              </a:rPr>
              <a:t>. </a:t>
            </a:r>
            <a:r>
              <a:rPr lang="tr-TR" sz="2800" dirty="0" smtClean="0">
                <a:solidFill>
                  <a:schemeClr val="bg1"/>
                </a:solidFill>
              </a:rPr>
              <a:t>2004.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54722"/>
            <a:ext cx="7772400" cy="598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331640" y="188640"/>
            <a:ext cx="273630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>
              <a:solidFill>
                <a:schemeClr val="accent2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331640" y="2348880"/>
            <a:ext cx="273630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>
              <a:solidFill>
                <a:schemeClr val="accent2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043608" y="2852936"/>
            <a:ext cx="201622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>
              <a:solidFill>
                <a:schemeClr val="accent2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187624" y="3717032"/>
            <a:ext cx="187220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8" y="260649"/>
            <a:ext cx="7896814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Başlık 2"/>
          <p:cNvSpPr txBox="1">
            <a:spLocks/>
          </p:cNvSpPr>
          <p:nvPr/>
        </p:nvSpPr>
        <p:spPr>
          <a:xfrm>
            <a:off x="685799" y="5949280"/>
            <a:ext cx="7772400" cy="789145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</a:rPr>
              <a:t>Hubel CA.</a:t>
            </a:r>
            <a:r>
              <a:rPr lang="tr-TR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Proc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Soc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Exp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Biol</a:t>
            </a:r>
            <a:r>
              <a:rPr lang="en-US" sz="2800" b="1" dirty="0">
                <a:solidFill>
                  <a:schemeClr val="bg1"/>
                </a:solidFill>
              </a:rPr>
              <a:t> Med. </a:t>
            </a:r>
            <a:r>
              <a:rPr lang="en-US" sz="2800" b="1" dirty="0" smtClean="0">
                <a:solidFill>
                  <a:schemeClr val="bg1"/>
                </a:solidFill>
              </a:rPr>
              <a:t>1999</a:t>
            </a:r>
            <a:r>
              <a:rPr lang="tr-TR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4" y="404666"/>
            <a:ext cx="7968884" cy="568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685799" y="6309320"/>
            <a:ext cx="7772400" cy="216024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</a:rPr>
              <a:t>Gupta S, </a:t>
            </a:r>
            <a:r>
              <a:rPr lang="en-US" sz="2400" b="1" dirty="0" err="1">
                <a:solidFill>
                  <a:schemeClr val="bg1"/>
                </a:solidFill>
              </a:rPr>
              <a:t>Obstet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Gynecol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Surv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smtClean="0">
                <a:solidFill>
                  <a:schemeClr val="bg1"/>
                </a:solidFill>
              </a:rPr>
              <a:t>2005</a:t>
            </a:r>
            <a:endParaRPr lang="en-US" sz="1600" dirty="0"/>
          </a:p>
        </p:txBody>
      </p:sp>
      <p:sp>
        <p:nvSpPr>
          <p:cNvPr id="4" name="Dikdörtgen 3"/>
          <p:cNvSpPr/>
          <p:nvPr/>
        </p:nvSpPr>
        <p:spPr>
          <a:xfrm>
            <a:off x="2123728" y="404666"/>
            <a:ext cx="1604209" cy="3960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-Nokta Yıldız 5"/>
          <p:cNvSpPr/>
          <p:nvPr/>
        </p:nvSpPr>
        <p:spPr>
          <a:xfrm>
            <a:off x="1691680" y="692697"/>
            <a:ext cx="216024" cy="21602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5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4" y="205608"/>
            <a:ext cx="8710046" cy="587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685799" y="6330462"/>
            <a:ext cx="7772400" cy="338898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</a:rPr>
              <a:t>Gupta S, </a:t>
            </a:r>
            <a:r>
              <a:rPr lang="en-US" sz="2800" b="1" dirty="0" err="1" smtClean="0">
                <a:solidFill>
                  <a:schemeClr val="bg1"/>
                </a:solidFill>
              </a:rPr>
              <a:t>Obstet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Gynecol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Surv</a:t>
            </a:r>
            <a:r>
              <a:rPr lang="en-US" sz="2800" b="1" dirty="0" smtClean="0">
                <a:solidFill>
                  <a:schemeClr val="bg1"/>
                </a:solidFill>
              </a:rPr>
              <a:t>. 2005.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577469" y="188640"/>
            <a:ext cx="203792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5-Nokta Yıldız 6"/>
          <p:cNvSpPr/>
          <p:nvPr/>
        </p:nvSpPr>
        <p:spPr>
          <a:xfrm>
            <a:off x="2267744" y="620689"/>
            <a:ext cx="216024" cy="21602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5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799" y="466201"/>
            <a:ext cx="4318249" cy="514527"/>
          </a:xfrm>
        </p:spPr>
        <p:txBody>
          <a:bodyPr/>
          <a:lstStyle/>
          <a:p>
            <a:r>
              <a:rPr lang="tr-TR" sz="3200" dirty="0" smtClean="0"/>
              <a:t>Protein yıkım ürünleri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5"/>
            <a:ext cx="4953700" cy="5153468"/>
          </a:xfrm>
        </p:spPr>
        <p:txBody>
          <a:bodyPr>
            <a:noAutofit/>
          </a:bodyPr>
          <a:lstStyle/>
          <a:p>
            <a:r>
              <a:rPr lang="tr-TR" sz="2000" dirty="0" smtClean="0"/>
              <a:t>OS sırasında proteinlerin hasarı sonucu protein karbonil ve AOPP artar </a:t>
            </a:r>
          </a:p>
          <a:p>
            <a:r>
              <a:rPr lang="tr-TR" sz="2000" b="1" dirty="0" err="1" smtClean="0">
                <a:solidFill>
                  <a:schemeClr val="bg1"/>
                </a:solidFill>
              </a:rPr>
              <a:t>Tsukimori</a:t>
            </a:r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K, </a:t>
            </a:r>
            <a:r>
              <a:rPr lang="tr-TR" sz="2000" b="1" dirty="0" smtClean="0">
                <a:solidFill>
                  <a:schemeClr val="bg1"/>
                </a:solidFill>
              </a:rPr>
              <a:t>Am </a:t>
            </a:r>
            <a:r>
              <a:rPr lang="tr-TR" sz="2000" b="1" dirty="0">
                <a:solidFill>
                  <a:schemeClr val="bg1"/>
                </a:solidFill>
              </a:rPr>
              <a:t>J </a:t>
            </a:r>
            <a:r>
              <a:rPr lang="tr-TR" sz="2000" b="1" dirty="0" err="1">
                <a:solidFill>
                  <a:schemeClr val="bg1"/>
                </a:solidFill>
              </a:rPr>
              <a:t>Hypertens</a:t>
            </a:r>
            <a:r>
              <a:rPr lang="tr-TR" sz="2000" b="1" dirty="0">
                <a:solidFill>
                  <a:schemeClr val="bg1"/>
                </a:solidFill>
              </a:rPr>
              <a:t>. </a:t>
            </a:r>
            <a:r>
              <a:rPr lang="tr-TR" sz="2000" b="1" dirty="0" smtClean="0">
                <a:solidFill>
                  <a:schemeClr val="bg1"/>
                </a:solidFill>
              </a:rPr>
              <a:t>2008</a:t>
            </a:r>
            <a:r>
              <a:rPr lang="tr-TR" sz="2000" b="1" dirty="0" smtClean="0"/>
              <a:t>.</a:t>
            </a:r>
            <a:endParaRPr lang="tr-TR" sz="2000" b="1" dirty="0"/>
          </a:p>
          <a:p>
            <a:endParaRPr lang="tr-TR" sz="2000" dirty="0" smtClean="0"/>
          </a:p>
          <a:p>
            <a:r>
              <a:rPr lang="tr-TR" sz="2000" dirty="0" err="1" smtClean="0"/>
              <a:t>AOPP’nin</a:t>
            </a:r>
            <a:r>
              <a:rPr lang="tr-TR" sz="2000" dirty="0" smtClean="0"/>
              <a:t> </a:t>
            </a:r>
            <a:r>
              <a:rPr lang="tr-TR" sz="2000" dirty="0"/>
              <a:t>akut </a:t>
            </a:r>
            <a:r>
              <a:rPr lang="tr-TR" sz="2000" dirty="0" err="1"/>
              <a:t>oksidatif</a:t>
            </a:r>
            <a:r>
              <a:rPr lang="tr-TR" sz="2000" dirty="0"/>
              <a:t> stres belirteci </a:t>
            </a:r>
            <a:r>
              <a:rPr lang="tr-TR" sz="2000" dirty="0" smtClean="0"/>
              <a:t>veya </a:t>
            </a:r>
            <a:r>
              <a:rPr lang="tr-TR" sz="2000" dirty="0" err="1"/>
              <a:t>oksidatif</a:t>
            </a:r>
            <a:r>
              <a:rPr lang="tr-TR" sz="2000" dirty="0"/>
              <a:t> stresin lokalize alanlarda olup, genel dolaşımda </a:t>
            </a:r>
            <a:r>
              <a:rPr lang="tr-TR" sz="2000" dirty="0" smtClean="0"/>
              <a:t>saptanamayabilir</a:t>
            </a:r>
            <a:endParaRPr lang="tr-TR" sz="2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575" y="3039337"/>
            <a:ext cx="3456384" cy="376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24" y="-3898"/>
            <a:ext cx="3434035" cy="304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5580112" y="6381328"/>
            <a:ext cx="3563888" cy="4197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>
              <a:solidFill>
                <a:schemeClr val="accent2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580112" y="2636912"/>
            <a:ext cx="3563888" cy="4197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>
              <a:solidFill>
                <a:schemeClr val="accent2"/>
              </a:solidFill>
            </a:endParaRPr>
          </a:p>
        </p:txBody>
      </p:sp>
      <p:sp>
        <p:nvSpPr>
          <p:cNvPr id="4" name="Sağ Ok 3"/>
          <p:cNvSpPr/>
          <p:nvPr/>
        </p:nvSpPr>
        <p:spPr>
          <a:xfrm>
            <a:off x="4644008" y="62567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>
            <a:off x="4644008" y="26369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38" y="3913891"/>
            <a:ext cx="5820562" cy="28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3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799" y="332657"/>
            <a:ext cx="7772400" cy="648072"/>
          </a:xfrm>
        </p:spPr>
        <p:txBody>
          <a:bodyPr/>
          <a:lstStyle/>
          <a:p>
            <a:r>
              <a:rPr lang="tr-TR" dirty="0" smtClean="0"/>
              <a:t>Antioksidan vitaminlerin rolü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96752"/>
            <a:ext cx="4608513" cy="5014688"/>
          </a:xfrm>
        </p:spPr>
        <p:txBody>
          <a:bodyPr>
            <a:normAutofit/>
          </a:bodyPr>
          <a:lstStyle/>
          <a:p>
            <a:r>
              <a:rPr lang="tr-TR" sz="1600" dirty="0" smtClean="0"/>
              <a:t>Azalmış C </a:t>
            </a:r>
            <a:r>
              <a:rPr lang="tr-TR" sz="1600" dirty="0" err="1" smtClean="0"/>
              <a:t>vit</a:t>
            </a:r>
            <a:r>
              <a:rPr lang="tr-TR" sz="1600" dirty="0" smtClean="0"/>
              <a:t>. seviyeleri, </a:t>
            </a:r>
          </a:p>
          <a:p>
            <a:r>
              <a:rPr lang="tr-TR" sz="1600" dirty="0" smtClean="0"/>
              <a:t>artmış </a:t>
            </a:r>
            <a:r>
              <a:rPr lang="tr-TR" sz="1600" dirty="0" err="1" smtClean="0"/>
              <a:t>lipid</a:t>
            </a:r>
            <a:r>
              <a:rPr lang="tr-TR" sz="1600" dirty="0"/>
              <a:t> </a:t>
            </a:r>
            <a:r>
              <a:rPr lang="tr-TR" sz="1600" dirty="0" err="1" smtClean="0"/>
              <a:t>peroksidasyonu</a:t>
            </a:r>
            <a:endParaRPr lang="tr-TR" sz="1600" dirty="0" smtClean="0"/>
          </a:p>
          <a:p>
            <a:r>
              <a:rPr lang="tr-TR" sz="1600" dirty="0" smtClean="0"/>
              <a:t>azalmış </a:t>
            </a:r>
            <a:r>
              <a:rPr lang="tr-TR" sz="1600" dirty="0"/>
              <a:t>protein </a:t>
            </a:r>
            <a:r>
              <a:rPr lang="tr-TR" sz="1600" dirty="0" err="1"/>
              <a:t>tiyol</a:t>
            </a:r>
            <a:r>
              <a:rPr lang="tr-TR" sz="1600" dirty="0"/>
              <a:t> </a:t>
            </a:r>
            <a:r>
              <a:rPr lang="tr-TR" sz="1600" dirty="0" smtClean="0"/>
              <a:t>seviyeleri,</a:t>
            </a:r>
          </a:p>
          <a:p>
            <a:pPr marL="0" indent="0">
              <a:buNone/>
            </a:pPr>
            <a:r>
              <a:rPr lang="tr-TR" sz="1600" dirty="0" smtClean="0"/>
              <a:t>Hafif </a:t>
            </a:r>
            <a:r>
              <a:rPr lang="tr-TR" sz="1600" dirty="0"/>
              <a:t>ve </a:t>
            </a:r>
            <a:r>
              <a:rPr lang="tr-TR" sz="1600" dirty="0" smtClean="0"/>
              <a:t>Ağır </a:t>
            </a:r>
            <a:r>
              <a:rPr lang="tr-TR" sz="1600" dirty="0"/>
              <a:t>PE de </a:t>
            </a:r>
            <a:r>
              <a:rPr lang="tr-TR" sz="1600" dirty="0" smtClean="0"/>
              <a:t>saptanmış</a:t>
            </a:r>
          </a:p>
          <a:p>
            <a:r>
              <a:rPr lang="tr-TR" sz="1600" dirty="0"/>
              <a:t>(</a:t>
            </a:r>
            <a:r>
              <a:rPr lang="tr-TR" sz="1600" dirty="0" err="1" smtClean="0"/>
              <a:t>Oksidan</a:t>
            </a:r>
            <a:r>
              <a:rPr lang="tr-TR" sz="1600" dirty="0" smtClean="0"/>
              <a:t> </a:t>
            </a:r>
            <a:r>
              <a:rPr lang="tr-TR" sz="1600" dirty="0"/>
              <a:t>sisteminin artan </a:t>
            </a:r>
            <a:r>
              <a:rPr lang="tr-TR" sz="1600" dirty="0" smtClean="0"/>
              <a:t>aktivitesi)</a:t>
            </a:r>
          </a:p>
          <a:p>
            <a:r>
              <a:rPr lang="tr-TR" sz="1600" dirty="0" smtClean="0"/>
              <a:t>85 </a:t>
            </a:r>
            <a:r>
              <a:rPr lang="tr-TR" sz="1600" dirty="0"/>
              <a:t>mg </a:t>
            </a:r>
            <a:r>
              <a:rPr lang="tr-TR" sz="1600" dirty="0" smtClean="0"/>
              <a:t>dan– az C </a:t>
            </a:r>
            <a:r>
              <a:rPr lang="tr-TR" sz="1600" dirty="0"/>
              <a:t>vitamini alanlarda PE gelişme riskinin 2 kat arttığı ortaya çıkmıştır. </a:t>
            </a:r>
            <a:endParaRPr lang="tr-TR" sz="1600" dirty="0" smtClean="0"/>
          </a:p>
          <a:p>
            <a:r>
              <a:rPr lang="tr-TR" sz="1600" dirty="0" smtClean="0"/>
              <a:t>E </a:t>
            </a:r>
            <a:r>
              <a:rPr lang="tr-TR" sz="1600" dirty="0"/>
              <a:t>vitamini eksikliğiyle artan </a:t>
            </a:r>
            <a:r>
              <a:rPr lang="tr-TR" sz="1600" dirty="0" err="1"/>
              <a:t>lipid</a:t>
            </a:r>
            <a:r>
              <a:rPr lang="tr-TR" sz="1600" dirty="0"/>
              <a:t> </a:t>
            </a:r>
            <a:r>
              <a:rPr lang="tr-TR" sz="1600" dirty="0" err="1"/>
              <a:t>peroksidasyonu</a:t>
            </a:r>
            <a:r>
              <a:rPr lang="tr-TR" sz="1600" dirty="0"/>
              <a:t> </a:t>
            </a:r>
            <a:r>
              <a:rPr lang="tr-TR" sz="1600" dirty="0" smtClean="0"/>
              <a:t> </a:t>
            </a:r>
          </a:p>
          <a:p>
            <a:r>
              <a:rPr lang="tr-TR" sz="1600" dirty="0" smtClean="0"/>
              <a:t>Ancak </a:t>
            </a:r>
            <a:r>
              <a:rPr lang="tr-TR" sz="1600" dirty="0"/>
              <a:t>anti-</a:t>
            </a:r>
            <a:r>
              <a:rPr lang="tr-TR" sz="1600" dirty="0" err="1"/>
              <a:t>oksidan</a:t>
            </a:r>
            <a:r>
              <a:rPr lang="tr-TR" sz="1600" dirty="0"/>
              <a:t> eksikliği durumu olarak kabul edilen PE de, E vitamini konsantrasyonu, </a:t>
            </a:r>
            <a:r>
              <a:rPr lang="tr-TR" sz="1600" dirty="0" err="1"/>
              <a:t>normotensif</a:t>
            </a:r>
            <a:r>
              <a:rPr lang="tr-TR" sz="1600" dirty="0"/>
              <a:t> kontrollerle karşılaştırıldığında artma olduğu bildiren çalışmalarda vardır. </a:t>
            </a:r>
          </a:p>
          <a:p>
            <a:r>
              <a:rPr lang="tr-TR" sz="1600" dirty="0" smtClean="0"/>
              <a:t>(</a:t>
            </a:r>
            <a:r>
              <a:rPr lang="tr-TR" sz="1600" dirty="0" err="1" smtClean="0"/>
              <a:t>lipid</a:t>
            </a:r>
            <a:r>
              <a:rPr lang="tr-TR" sz="1600" dirty="0" smtClean="0"/>
              <a:t> </a:t>
            </a:r>
            <a:r>
              <a:rPr lang="tr-TR" sz="1600" dirty="0"/>
              <a:t>ayarlamasının yapılmaması </a:t>
            </a:r>
            <a:r>
              <a:rPr lang="tr-TR" sz="1600" dirty="0" smtClean="0"/>
              <a:t>olabilir)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12" y="980728"/>
            <a:ext cx="396136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şlık 2"/>
          <p:cNvSpPr txBox="1">
            <a:spLocks/>
          </p:cNvSpPr>
          <p:nvPr/>
        </p:nvSpPr>
        <p:spPr>
          <a:xfrm>
            <a:off x="539552" y="5877272"/>
            <a:ext cx="7992888" cy="1224136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tr-TR" sz="1400" dirty="0" err="1"/>
              <a:t>Effect</a:t>
            </a:r>
            <a:r>
              <a:rPr lang="tr-TR" sz="1400" dirty="0"/>
              <a:t> of </a:t>
            </a:r>
            <a:r>
              <a:rPr lang="tr-TR" sz="1400" dirty="0" err="1"/>
              <a:t>antioxidants</a:t>
            </a:r>
            <a:r>
              <a:rPr lang="tr-TR" sz="1400" dirty="0"/>
              <a:t> on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occurrence</a:t>
            </a:r>
            <a:r>
              <a:rPr lang="tr-TR" sz="1400" dirty="0"/>
              <a:t> of </a:t>
            </a:r>
            <a:r>
              <a:rPr lang="tr-TR" sz="1400" dirty="0" err="1"/>
              <a:t>pre-eclampsia</a:t>
            </a:r>
            <a:r>
              <a:rPr lang="tr-TR" sz="1400" dirty="0"/>
              <a:t> in </a:t>
            </a:r>
            <a:r>
              <a:rPr lang="tr-TR" sz="1400" dirty="0" err="1"/>
              <a:t>women</a:t>
            </a:r>
            <a:r>
              <a:rPr lang="tr-TR" sz="1400" dirty="0"/>
              <a:t> at </a:t>
            </a:r>
            <a:r>
              <a:rPr lang="tr-TR" sz="1400" dirty="0" err="1"/>
              <a:t>increased</a:t>
            </a:r>
            <a:r>
              <a:rPr lang="tr-TR" sz="1400" dirty="0"/>
              <a:t> risk: a </a:t>
            </a:r>
            <a:r>
              <a:rPr lang="tr-TR" sz="1400" dirty="0" err="1"/>
              <a:t>randomised</a:t>
            </a:r>
            <a:r>
              <a:rPr lang="tr-TR" sz="1400" dirty="0"/>
              <a:t> </a:t>
            </a:r>
            <a:r>
              <a:rPr lang="tr-TR" sz="1400" dirty="0" err="1" smtClean="0"/>
              <a:t>trial</a:t>
            </a:r>
            <a:r>
              <a:rPr lang="tr-TR" sz="1400" dirty="0" smtClean="0"/>
              <a:t>. </a:t>
            </a:r>
            <a:r>
              <a:rPr lang="tr-TR" sz="1400" dirty="0" err="1" smtClean="0"/>
              <a:t>Chappell</a:t>
            </a:r>
            <a:r>
              <a:rPr lang="tr-TR" sz="1400" dirty="0" smtClean="0"/>
              <a:t> LC, </a:t>
            </a:r>
            <a:r>
              <a:rPr lang="tr-TR" sz="1400" dirty="0" err="1" smtClean="0"/>
              <a:t>Lancet</a:t>
            </a:r>
            <a:r>
              <a:rPr lang="tr-TR" sz="1400" dirty="0" smtClean="0"/>
              <a:t>. 1999</a:t>
            </a:r>
          </a:p>
          <a:p>
            <a:r>
              <a:rPr lang="tr-TR" sz="1400" dirty="0" smtClean="0"/>
              <a:t>Vitamin </a:t>
            </a:r>
            <a:r>
              <a:rPr lang="tr-TR" sz="1400" dirty="0"/>
              <a:t>E in </a:t>
            </a:r>
            <a:r>
              <a:rPr lang="tr-TR" sz="1400" dirty="0" err="1" smtClean="0"/>
              <a:t>preeclampsia</a:t>
            </a:r>
            <a:r>
              <a:rPr lang="tr-TR" sz="1400" dirty="0" smtClean="0"/>
              <a:t>. </a:t>
            </a:r>
            <a:r>
              <a:rPr lang="tr-TR" sz="1400" dirty="0" err="1" smtClean="0"/>
              <a:t>Poston</a:t>
            </a:r>
            <a:r>
              <a:rPr lang="tr-TR" sz="1400" dirty="0" smtClean="0"/>
              <a:t> </a:t>
            </a:r>
            <a:r>
              <a:rPr lang="tr-TR" sz="1400" dirty="0"/>
              <a:t>L, </a:t>
            </a:r>
            <a:r>
              <a:rPr lang="tr-TR" sz="1400" dirty="0" err="1" smtClean="0"/>
              <a:t>Ann</a:t>
            </a:r>
            <a:r>
              <a:rPr lang="tr-TR" sz="1400" dirty="0" smtClean="0"/>
              <a:t> </a:t>
            </a:r>
            <a:r>
              <a:rPr lang="tr-TR" sz="1400" dirty="0"/>
              <a:t>N Y </a:t>
            </a:r>
            <a:r>
              <a:rPr lang="tr-TR" sz="1400" dirty="0" err="1"/>
              <a:t>Acad</a:t>
            </a:r>
            <a:r>
              <a:rPr lang="tr-TR" sz="1400" dirty="0"/>
              <a:t> </a:t>
            </a:r>
            <a:r>
              <a:rPr lang="tr-TR" sz="1400" dirty="0" err="1"/>
              <a:t>Sci</a:t>
            </a:r>
            <a:r>
              <a:rPr lang="tr-TR" sz="1400" dirty="0"/>
              <a:t>. </a:t>
            </a:r>
            <a:r>
              <a:rPr lang="tr-TR" sz="1400" dirty="0" smtClean="0"/>
              <a:t>2004.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2259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179513" y="620688"/>
            <a:ext cx="5760640" cy="5374728"/>
          </a:xfrm>
        </p:spPr>
        <p:txBody>
          <a:bodyPr/>
          <a:lstStyle/>
          <a:p>
            <a:r>
              <a:rPr lang="tr-TR" sz="1800" dirty="0" smtClean="0"/>
              <a:t>Serbest </a:t>
            </a:r>
            <a:r>
              <a:rPr lang="tr-TR" sz="1800" dirty="0"/>
              <a:t>radikal oluşumu, </a:t>
            </a:r>
            <a:endParaRPr lang="tr-TR" sz="1800" dirty="0" smtClean="0"/>
          </a:p>
          <a:p>
            <a:r>
              <a:rPr lang="tr-TR" sz="1800" dirty="0" err="1" smtClean="0"/>
              <a:t>plasental</a:t>
            </a:r>
            <a:r>
              <a:rPr lang="tr-TR" sz="1800" dirty="0" smtClean="0"/>
              <a:t> </a:t>
            </a:r>
            <a:r>
              <a:rPr lang="tr-TR" sz="1800" dirty="0" err="1"/>
              <a:t>debrislerin</a:t>
            </a:r>
            <a:r>
              <a:rPr lang="tr-TR" sz="1800" dirty="0"/>
              <a:t> dökülmesi ile oluşan ve in </a:t>
            </a:r>
            <a:r>
              <a:rPr lang="tr-TR" sz="1800" dirty="0" err="1"/>
              <a:t>vitro</a:t>
            </a:r>
            <a:r>
              <a:rPr lang="tr-TR" sz="1800" dirty="0"/>
              <a:t> olarak kanıtlanan </a:t>
            </a:r>
            <a:r>
              <a:rPr lang="tr-TR" sz="1800" u="sng" dirty="0" err="1"/>
              <a:t>apoptotik</a:t>
            </a:r>
            <a:r>
              <a:rPr lang="tr-TR" sz="1800" u="sng" dirty="0"/>
              <a:t> yolların aktivasyonu ile </a:t>
            </a:r>
            <a:r>
              <a:rPr lang="tr-TR" sz="1800" u="sng" dirty="0" err="1"/>
              <a:t>sinsityotrofoblastik</a:t>
            </a:r>
            <a:r>
              <a:rPr lang="tr-TR" sz="1800" u="sng" dirty="0"/>
              <a:t> </a:t>
            </a:r>
            <a:r>
              <a:rPr lang="tr-TR" sz="1800" u="sng" dirty="0" err="1"/>
              <a:t>mikroveziküller</a:t>
            </a:r>
            <a:r>
              <a:rPr lang="tr-TR" sz="1800" dirty="0"/>
              <a:t>, </a:t>
            </a:r>
            <a:endParaRPr lang="tr-TR" sz="1800" dirty="0" smtClean="0"/>
          </a:p>
          <a:p>
            <a:r>
              <a:rPr lang="tr-TR" sz="1800" dirty="0" err="1" smtClean="0"/>
              <a:t>maternal</a:t>
            </a:r>
            <a:r>
              <a:rPr lang="tr-TR" sz="1800" dirty="0" smtClean="0"/>
              <a:t> </a:t>
            </a:r>
            <a:r>
              <a:rPr lang="tr-TR" sz="1800" dirty="0"/>
              <a:t>dolaşıma geçerek </a:t>
            </a:r>
            <a:r>
              <a:rPr lang="tr-TR" sz="1800" dirty="0" err="1" smtClean="0"/>
              <a:t>nötrofillerin</a:t>
            </a:r>
            <a:r>
              <a:rPr lang="tr-TR" sz="1800" dirty="0" smtClean="0"/>
              <a:t> aktivasyonu</a:t>
            </a:r>
          </a:p>
          <a:p>
            <a:r>
              <a:rPr lang="tr-TR" sz="1800" dirty="0" smtClean="0"/>
              <a:t>Bu aktivasyonla NADPH </a:t>
            </a:r>
            <a:r>
              <a:rPr lang="tr-TR" sz="1800" dirty="0" err="1" smtClean="0"/>
              <a:t>oksidaz</a:t>
            </a:r>
            <a:r>
              <a:rPr lang="tr-TR" sz="1800" dirty="0" smtClean="0"/>
              <a:t>  </a:t>
            </a:r>
            <a:r>
              <a:rPr lang="tr-TR" sz="1800" dirty="0" err="1" smtClean="0"/>
              <a:t>superoksitleri</a:t>
            </a:r>
            <a:r>
              <a:rPr lang="tr-TR" sz="1800" dirty="0" smtClean="0"/>
              <a:t> üreterek NOS </a:t>
            </a:r>
            <a:r>
              <a:rPr lang="tr-TR" sz="1800" dirty="0" err="1" smtClean="0"/>
              <a:t>up</a:t>
            </a:r>
            <a:r>
              <a:rPr lang="tr-TR" sz="1800" dirty="0" smtClean="0"/>
              <a:t>-regülasyonuna ve </a:t>
            </a:r>
            <a:r>
              <a:rPr lang="tr-TR" sz="1800" dirty="0" err="1" smtClean="0"/>
              <a:t>oksidatif</a:t>
            </a:r>
            <a:r>
              <a:rPr lang="tr-TR" sz="1800" dirty="0" smtClean="0"/>
              <a:t> stres</a:t>
            </a:r>
          </a:p>
          <a:p>
            <a:r>
              <a:rPr lang="tr-TR" sz="1800" dirty="0" smtClean="0"/>
              <a:t>(</a:t>
            </a:r>
            <a:r>
              <a:rPr lang="en-US" sz="1800" dirty="0" smtClean="0"/>
              <a:t>NADPH o</a:t>
            </a:r>
            <a:r>
              <a:rPr lang="tr-TR" sz="1800" dirty="0" err="1" smtClean="0"/>
              <a:t>ksidaz</a:t>
            </a:r>
            <a:r>
              <a:rPr lang="tr-TR" sz="1800" dirty="0" smtClean="0"/>
              <a:t> oksijen ve </a:t>
            </a:r>
            <a:r>
              <a:rPr lang="en-US" sz="1800" dirty="0" smtClean="0"/>
              <a:t>NADPH</a:t>
            </a:r>
            <a:r>
              <a:rPr lang="tr-TR" sz="1800" dirty="0" smtClean="0"/>
              <a:t> den </a:t>
            </a:r>
            <a:r>
              <a:rPr lang="tr-TR" sz="1800" dirty="0" err="1" smtClean="0"/>
              <a:t>süperoksit</a:t>
            </a:r>
            <a:r>
              <a:rPr lang="tr-TR" sz="1800" dirty="0" smtClean="0"/>
              <a:t> üretir.)</a:t>
            </a:r>
          </a:p>
          <a:p>
            <a:r>
              <a:rPr lang="tr-TR" sz="1800" dirty="0" err="1" smtClean="0"/>
              <a:t>Aktiflenmiş</a:t>
            </a:r>
            <a:r>
              <a:rPr lang="tr-TR" sz="1800" dirty="0" smtClean="0"/>
              <a:t> </a:t>
            </a:r>
            <a:r>
              <a:rPr lang="tr-TR" sz="1800" dirty="0" err="1"/>
              <a:t>nötrofiller</a:t>
            </a:r>
            <a:r>
              <a:rPr lang="tr-TR" sz="1800" dirty="0"/>
              <a:t>, TNF-alfa, IL-6 ve VCAM-1 gibi </a:t>
            </a:r>
            <a:r>
              <a:rPr lang="tr-TR" sz="1800" dirty="0" err="1"/>
              <a:t>sitokinler</a:t>
            </a:r>
            <a:r>
              <a:rPr lang="tr-TR" sz="1800" dirty="0"/>
              <a:t> </a:t>
            </a:r>
            <a:r>
              <a:rPr lang="tr-TR" sz="1800" dirty="0" smtClean="0"/>
              <a:t>üretilmesine </a:t>
            </a:r>
            <a:r>
              <a:rPr lang="tr-TR" sz="1800" dirty="0"/>
              <a:t>ve lökosit-</a:t>
            </a:r>
            <a:r>
              <a:rPr lang="tr-TR" sz="1800" dirty="0" err="1"/>
              <a:t>endotel</a:t>
            </a:r>
            <a:r>
              <a:rPr lang="tr-TR" sz="1800" dirty="0"/>
              <a:t> </a:t>
            </a:r>
            <a:r>
              <a:rPr lang="tr-TR" sz="1800" dirty="0" smtClean="0"/>
              <a:t>yapışmasına- </a:t>
            </a:r>
            <a:r>
              <a:rPr lang="tr-TR" sz="1800" dirty="0"/>
              <a:t>aktivasyonuna neden olurlar. </a:t>
            </a:r>
            <a:r>
              <a:rPr lang="tr-TR" sz="1800" dirty="0" err="1"/>
              <a:t>Endotelyal</a:t>
            </a:r>
            <a:r>
              <a:rPr lang="tr-TR" sz="1800" dirty="0"/>
              <a:t> hücrelerin bu aktivasyonu lokal hasara ve hücre </a:t>
            </a:r>
            <a:r>
              <a:rPr lang="tr-TR" sz="1800" dirty="0" err="1"/>
              <a:t>disfonksiyonuna</a:t>
            </a:r>
            <a:r>
              <a:rPr lang="tr-TR" sz="1800" dirty="0"/>
              <a:t> yol açarak hücre </a:t>
            </a:r>
            <a:r>
              <a:rPr lang="tr-TR" sz="1800" dirty="0" err="1"/>
              <a:t>membranında</a:t>
            </a:r>
            <a:r>
              <a:rPr lang="tr-TR" sz="1800" dirty="0"/>
              <a:t> </a:t>
            </a:r>
            <a:r>
              <a:rPr lang="tr-TR" sz="1800" dirty="0" err="1"/>
              <a:t>lipid</a:t>
            </a:r>
            <a:r>
              <a:rPr lang="tr-TR" sz="1800" dirty="0"/>
              <a:t> </a:t>
            </a:r>
            <a:r>
              <a:rPr lang="tr-TR" sz="1800" dirty="0" err="1"/>
              <a:t>peroksidasyonu</a:t>
            </a:r>
            <a:r>
              <a:rPr lang="tr-TR" sz="1800" dirty="0"/>
              <a:t> </a:t>
            </a:r>
            <a:r>
              <a:rPr lang="tr-TR" sz="1800" dirty="0" smtClean="0"/>
              <a:t>oluşturur.</a:t>
            </a:r>
          </a:p>
          <a:p>
            <a:r>
              <a:rPr lang="tr-TR" sz="1800" dirty="0" err="1" smtClean="0"/>
              <a:t>Endotelyal</a:t>
            </a:r>
            <a:r>
              <a:rPr lang="tr-TR" sz="1800" dirty="0" smtClean="0"/>
              <a:t> </a:t>
            </a:r>
            <a:r>
              <a:rPr lang="tr-TR" sz="1800" dirty="0" err="1"/>
              <a:t>disfonksiyonun</a:t>
            </a:r>
            <a:r>
              <a:rPr lang="tr-TR" sz="1800" dirty="0"/>
              <a:t> pek çok belirteci PE gelişen kadınlarda yüksek olarak bildirilmiştir, o nedenle PE </a:t>
            </a:r>
            <a:r>
              <a:rPr lang="tr-TR" sz="1800" dirty="0" err="1"/>
              <a:t>endotel</a:t>
            </a:r>
            <a:r>
              <a:rPr lang="tr-TR" sz="1800" dirty="0"/>
              <a:t> hücre bozukluğu olarak düşünülmektedir</a:t>
            </a:r>
            <a:r>
              <a:rPr lang="tr-TR" sz="1800" dirty="0" smtClean="0"/>
              <a:t>.</a:t>
            </a:r>
            <a:r>
              <a:rPr lang="tr-TR" sz="1800" dirty="0"/>
              <a:t> </a:t>
            </a:r>
            <a:endParaRPr lang="tr-TR" sz="1800" dirty="0" smtClean="0"/>
          </a:p>
          <a:p>
            <a:r>
              <a:rPr lang="tr-TR" sz="1800" dirty="0" err="1" smtClean="0">
                <a:solidFill>
                  <a:srgbClr val="FFFF00"/>
                </a:solidFill>
              </a:rPr>
              <a:t>Circulating</a:t>
            </a:r>
            <a:r>
              <a:rPr lang="tr-TR" sz="1800" dirty="0" smtClean="0">
                <a:solidFill>
                  <a:srgbClr val="FFFF00"/>
                </a:solidFill>
              </a:rPr>
              <a:t> </a:t>
            </a:r>
            <a:r>
              <a:rPr lang="tr-TR" sz="1800" dirty="0" err="1">
                <a:solidFill>
                  <a:srgbClr val="FFFF00"/>
                </a:solidFill>
              </a:rPr>
              <a:t>microparticles</a:t>
            </a:r>
            <a:r>
              <a:rPr lang="tr-TR" sz="1800" dirty="0">
                <a:solidFill>
                  <a:srgbClr val="FFFF00"/>
                </a:solidFill>
              </a:rPr>
              <a:t> in severe </a:t>
            </a:r>
            <a:r>
              <a:rPr lang="tr-TR" sz="1800" dirty="0" err="1" smtClean="0">
                <a:solidFill>
                  <a:srgbClr val="FFFF00"/>
                </a:solidFill>
              </a:rPr>
              <a:t>preeclampsia</a:t>
            </a:r>
            <a:r>
              <a:rPr lang="tr-TR" sz="1800" dirty="0" smtClean="0">
                <a:solidFill>
                  <a:srgbClr val="FFFF00"/>
                </a:solidFill>
              </a:rPr>
              <a:t>. </a:t>
            </a:r>
            <a:r>
              <a:rPr lang="tr-TR" sz="1800" dirty="0" err="1" smtClean="0">
                <a:solidFill>
                  <a:srgbClr val="FFFF00"/>
                </a:solidFill>
              </a:rPr>
              <a:t>Marques</a:t>
            </a:r>
            <a:r>
              <a:rPr lang="tr-TR" sz="1800" dirty="0" smtClean="0">
                <a:solidFill>
                  <a:srgbClr val="FFFF00"/>
                </a:solidFill>
              </a:rPr>
              <a:t> </a:t>
            </a:r>
            <a:r>
              <a:rPr lang="tr-TR" sz="1800" dirty="0">
                <a:solidFill>
                  <a:srgbClr val="FFFF00"/>
                </a:solidFill>
              </a:rPr>
              <a:t>FK, </a:t>
            </a:r>
            <a:r>
              <a:rPr lang="tr-TR" sz="1800" dirty="0" err="1" smtClean="0">
                <a:solidFill>
                  <a:srgbClr val="FFFF00"/>
                </a:solidFill>
              </a:rPr>
              <a:t>Clin</a:t>
            </a:r>
            <a:r>
              <a:rPr lang="tr-TR" sz="1800" dirty="0" smtClean="0">
                <a:solidFill>
                  <a:srgbClr val="FFFF00"/>
                </a:solidFill>
              </a:rPr>
              <a:t> </a:t>
            </a:r>
            <a:r>
              <a:rPr lang="tr-TR" sz="1800" dirty="0" err="1">
                <a:solidFill>
                  <a:srgbClr val="FFFF00"/>
                </a:solidFill>
              </a:rPr>
              <a:t>Chim</a:t>
            </a:r>
            <a:r>
              <a:rPr lang="tr-TR" sz="1800" dirty="0">
                <a:solidFill>
                  <a:srgbClr val="FFFF00"/>
                </a:solidFill>
              </a:rPr>
              <a:t> </a:t>
            </a:r>
            <a:r>
              <a:rPr lang="tr-TR" sz="1800" dirty="0" err="1">
                <a:solidFill>
                  <a:srgbClr val="FFFF00"/>
                </a:solidFill>
              </a:rPr>
              <a:t>Acta</a:t>
            </a:r>
            <a:r>
              <a:rPr lang="tr-TR" sz="1800" dirty="0">
                <a:solidFill>
                  <a:srgbClr val="FFFF00"/>
                </a:solidFill>
              </a:rPr>
              <a:t>. 2012</a:t>
            </a:r>
          </a:p>
          <a:p>
            <a:r>
              <a:rPr lang="tr-TR" sz="1800" dirty="0" smtClean="0"/>
              <a:t> </a:t>
            </a:r>
            <a:endParaRPr lang="tr-TR" sz="18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5799" y="-243407"/>
            <a:ext cx="7772400" cy="1224136"/>
          </a:xfrm>
        </p:spPr>
        <p:txBody>
          <a:bodyPr/>
          <a:lstStyle/>
          <a:p>
            <a:r>
              <a:rPr lang="tr-TR" dirty="0" err="1" smtClean="0"/>
              <a:t>Maternal</a:t>
            </a:r>
            <a:r>
              <a:rPr lang="tr-TR" dirty="0" smtClean="0"/>
              <a:t> </a:t>
            </a:r>
            <a:r>
              <a:rPr lang="tr-TR" dirty="0" err="1" smtClean="0"/>
              <a:t>nötrofillerin</a:t>
            </a:r>
            <a:r>
              <a:rPr lang="tr-TR" dirty="0" smtClean="0"/>
              <a:t> rolü</a:t>
            </a:r>
            <a:endParaRPr lang="tr-TR" dirty="0"/>
          </a:p>
        </p:txBody>
      </p:sp>
      <p:pic>
        <p:nvPicPr>
          <p:cNvPr id="4" name="İçerik Yer Tutucusu 3" descr="sekil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484784"/>
            <a:ext cx="3346247" cy="537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8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tr-TR" sz="3200" b="1" smtClean="0"/>
              <a:t>SERBEST RADİKALLER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895850" cy="5145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000" dirty="0"/>
              <a:t>Aerobik organizmalar sürekli olarak RONT olarak adlandırılan O2 den  türetilen reaktif molekülleri üretirler, </a:t>
            </a:r>
            <a:endParaRPr lang="tr-TR" sz="2000" dirty="0" smtClean="0"/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Atom çekirdeklerinde bir veya daha fazla eşleşmemiş elektrona sahip aktif </a:t>
            </a:r>
            <a:r>
              <a:rPr lang="tr-TR" sz="2000" dirty="0" err="1" smtClean="0"/>
              <a:t>mol</a:t>
            </a:r>
            <a:r>
              <a:rPr lang="tr-TR" sz="20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Kısa </a:t>
            </a:r>
            <a:r>
              <a:rPr lang="tr-TR" sz="2000" dirty="0"/>
              <a:t>ömürlü </a:t>
            </a:r>
            <a:endParaRPr lang="tr-TR" sz="2000" dirty="0" smtClean="0"/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MA düşük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Çok etkin moleküller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yarar-zarar  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/>
              <a:t>Mitokondrilerde </a:t>
            </a:r>
            <a:r>
              <a:rPr lang="tr-TR" sz="2000" dirty="0" smtClean="0"/>
              <a:t>üretilir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(</a:t>
            </a:r>
            <a:r>
              <a:rPr lang="tr-TR" sz="2000" dirty="0" err="1" smtClean="0"/>
              <a:t>hipoksi-reoksijenasyon</a:t>
            </a:r>
            <a:r>
              <a:rPr lang="tr-TR" sz="2000" dirty="0" smtClean="0"/>
              <a:t> döngü) </a:t>
            </a:r>
            <a:endParaRPr lang="tr-TR" sz="2000" dirty="0"/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Kararsız bir yapı gösteren bu tanecikler bir an önce kararlı hale ulaşmak isterler.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Yapılarındaki dengesizlik nedeniyle çok aktif yapıda olup tüm hücre bileşenleri (nükleik asit, protein, </a:t>
            </a:r>
            <a:r>
              <a:rPr lang="tr-TR" sz="2000" dirty="0" err="1" smtClean="0"/>
              <a:t>lipid</a:t>
            </a:r>
            <a:r>
              <a:rPr lang="tr-TR" sz="2000" dirty="0" smtClean="0"/>
              <a:t>, K.H) ile etkileşebilme özelliği gösterirler.</a:t>
            </a:r>
          </a:p>
          <a:p>
            <a:pPr eaLnBrk="1" hangingPunct="1">
              <a:lnSpc>
                <a:spcPct val="80000"/>
              </a:lnSpc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2000" dirty="0" smtClean="0"/>
          </a:p>
        </p:txBody>
      </p:sp>
      <p:graphicFrame>
        <p:nvGraphicFramePr>
          <p:cNvPr id="3076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20649055"/>
              </p:ext>
            </p:extLst>
          </p:nvPr>
        </p:nvGraphicFramePr>
        <p:xfrm>
          <a:off x="5251460" y="908720"/>
          <a:ext cx="3743325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Bit Eşlem Resmi" r:id="rId3" imgW="7257143" imgH="5428571" progId="Paint.Picture">
                  <p:embed/>
                </p:oleObj>
              </mc:Choice>
              <mc:Fallback>
                <p:oleObj name="Bit Eşlem Resmi" r:id="rId3" imgW="7257143" imgH="5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60" y="908720"/>
                        <a:ext cx="3743325" cy="280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Nesne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48632429"/>
              </p:ext>
            </p:extLst>
          </p:nvPr>
        </p:nvGraphicFramePr>
        <p:xfrm>
          <a:off x="5220072" y="3717032"/>
          <a:ext cx="3898574" cy="314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Bit Eşlem Resmi" r:id="rId5" imgW="9171429" imgH="6780952" progId="PBrush">
                  <p:embed/>
                </p:oleObj>
              </mc:Choice>
              <mc:Fallback>
                <p:oleObj name="Bit Eşlem Resmi" r:id="rId5" imgW="9171429" imgH="6780952" progId="PBrush">
                  <p:embed/>
                  <p:pic>
                    <p:nvPicPr>
                      <p:cNvPr id="0" name="Nesn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717032"/>
                        <a:ext cx="3898574" cy="3140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627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4" y="216975"/>
            <a:ext cx="8539567" cy="632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8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685799" y="1628800"/>
            <a:ext cx="7990657" cy="4104456"/>
          </a:xfrm>
        </p:spPr>
        <p:txBody>
          <a:bodyPr>
            <a:normAutofit fontScale="25000" lnSpcReduction="20000"/>
          </a:bodyPr>
          <a:lstStyle/>
          <a:p>
            <a:endParaRPr lang="tr-TR" dirty="0"/>
          </a:p>
          <a:p>
            <a:r>
              <a:rPr lang="tr-TR" sz="8000" dirty="0" smtClean="0"/>
              <a:t>OS tetiklediği </a:t>
            </a:r>
            <a:r>
              <a:rPr lang="tr-TR" sz="8000" dirty="0" err="1" smtClean="0"/>
              <a:t>iskemik</a:t>
            </a:r>
            <a:r>
              <a:rPr lang="tr-TR" sz="8000" dirty="0" smtClean="0"/>
              <a:t> plasentadan salınırlar ve PE deki artmış </a:t>
            </a:r>
            <a:r>
              <a:rPr lang="tr-TR" sz="8000" dirty="0" err="1" smtClean="0"/>
              <a:t>inflamatuar</a:t>
            </a:r>
            <a:r>
              <a:rPr lang="tr-TR" sz="8000" dirty="0" smtClean="0"/>
              <a:t> reaksiyona katkıda bulunur.</a:t>
            </a:r>
            <a:endParaRPr lang="tr-TR" sz="8000" dirty="0"/>
          </a:p>
          <a:p>
            <a:r>
              <a:rPr lang="tr-TR" sz="8000" dirty="0" err="1" smtClean="0"/>
              <a:t>Sitokinlerin</a:t>
            </a:r>
            <a:r>
              <a:rPr lang="tr-TR" sz="8000" dirty="0" smtClean="0"/>
              <a:t> salınımı ve akut faz proteinleri (</a:t>
            </a:r>
            <a:r>
              <a:rPr lang="en-US" sz="8000" dirty="0" smtClean="0"/>
              <a:t>TNF</a:t>
            </a:r>
            <a:r>
              <a:rPr lang="en-US" sz="8000" i="1" dirty="0" smtClean="0"/>
              <a:t>α</a:t>
            </a:r>
            <a:r>
              <a:rPr lang="en-US" sz="8000" dirty="0"/>
              <a:t>, </a:t>
            </a:r>
            <a:r>
              <a:rPr lang="en-US" sz="8000" dirty="0" err="1"/>
              <a:t>leptin</a:t>
            </a:r>
            <a:r>
              <a:rPr lang="en-US" sz="8000" dirty="0"/>
              <a:t>, </a:t>
            </a:r>
            <a:r>
              <a:rPr lang="tr-TR" sz="8000" dirty="0" smtClean="0"/>
              <a:t>ve </a:t>
            </a:r>
            <a:r>
              <a:rPr lang="en-US" sz="8000" dirty="0" smtClean="0"/>
              <a:t>PAI-1</a:t>
            </a:r>
            <a:r>
              <a:rPr lang="tr-TR" sz="8000" dirty="0" smtClean="0"/>
              <a:t>) sadece </a:t>
            </a:r>
            <a:r>
              <a:rPr lang="tr-TR" sz="8000" dirty="0" err="1" smtClean="0"/>
              <a:t>inflamatuar</a:t>
            </a:r>
            <a:r>
              <a:rPr lang="tr-TR" sz="8000" dirty="0" smtClean="0"/>
              <a:t> cevabı artırmaz, ayni zamanda PE de görülen insülin direnci ve </a:t>
            </a:r>
            <a:r>
              <a:rPr lang="tr-TR" sz="8000" dirty="0" err="1" smtClean="0"/>
              <a:t>hiperlipidemi</a:t>
            </a:r>
            <a:r>
              <a:rPr lang="tr-TR" sz="8000" dirty="0" smtClean="0"/>
              <a:t> gibi </a:t>
            </a:r>
            <a:r>
              <a:rPr lang="tr-TR" sz="8000" dirty="0" err="1" smtClean="0"/>
              <a:t>metabolik</a:t>
            </a:r>
            <a:r>
              <a:rPr lang="tr-TR" sz="8000" dirty="0" smtClean="0"/>
              <a:t> bozukluklara da yol açar</a:t>
            </a:r>
            <a:r>
              <a:rPr lang="tr-TR" sz="8000" dirty="0"/>
              <a:t>. </a:t>
            </a:r>
            <a:endParaRPr lang="tr-TR" sz="8000" dirty="0" smtClean="0"/>
          </a:p>
          <a:p>
            <a:pPr marL="0" indent="0">
              <a:buNone/>
            </a:pPr>
            <a:endParaRPr lang="tr-TR" sz="8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tr-TR" sz="8000" dirty="0" err="1" smtClean="0">
                <a:solidFill>
                  <a:srgbClr val="FFFF00"/>
                </a:solidFill>
              </a:rPr>
              <a:t>Proanjiogenik</a:t>
            </a:r>
            <a:r>
              <a:rPr lang="tr-TR" sz="8000" dirty="0" smtClean="0"/>
              <a:t> (</a:t>
            </a:r>
            <a:r>
              <a:rPr lang="en-US" sz="8000" dirty="0" smtClean="0"/>
              <a:t>sFLT-1, </a:t>
            </a:r>
            <a:r>
              <a:rPr lang="en-US" sz="8000" dirty="0"/>
              <a:t>VEGF </a:t>
            </a:r>
            <a:r>
              <a:rPr lang="tr-TR" sz="8000" dirty="0"/>
              <a:t>ve </a:t>
            </a:r>
            <a:r>
              <a:rPr lang="en-US" sz="8000" dirty="0" err="1" smtClean="0"/>
              <a:t>PlGF</a:t>
            </a:r>
            <a:r>
              <a:rPr lang="tr-TR" sz="8000" dirty="0" smtClean="0"/>
              <a:t>)</a:t>
            </a:r>
            <a:r>
              <a:rPr lang="en-US" sz="8000" dirty="0" smtClean="0"/>
              <a:t> </a:t>
            </a:r>
            <a:r>
              <a:rPr lang="tr-TR" sz="8000" dirty="0"/>
              <a:t>seviyelerini azaltarak </a:t>
            </a:r>
            <a:r>
              <a:rPr lang="tr-TR" sz="8000" dirty="0" err="1" smtClean="0"/>
              <a:t>anjiogenesisi</a:t>
            </a:r>
            <a:r>
              <a:rPr lang="tr-TR" sz="8000" dirty="0" smtClean="0"/>
              <a:t> </a:t>
            </a:r>
            <a:r>
              <a:rPr lang="tr-TR" sz="8000" dirty="0"/>
              <a:t>ve </a:t>
            </a:r>
            <a:r>
              <a:rPr lang="tr-TR" sz="8000" dirty="0" err="1"/>
              <a:t>vazodilatasyonu</a:t>
            </a:r>
            <a:r>
              <a:rPr lang="tr-TR" sz="8000" dirty="0"/>
              <a:t> </a:t>
            </a:r>
            <a:r>
              <a:rPr lang="tr-TR" sz="8000" dirty="0" err="1"/>
              <a:t>inhibe</a:t>
            </a:r>
            <a:r>
              <a:rPr lang="tr-TR" sz="8000" dirty="0"/>
              <a:t> </a:t>
            </a:r>
            <a:r>
              <a:rPr lang="tr-TR" sz="8000" dirty="0" smtClean="0"/>
              <a:t>eder.  </a:t>
            </a:r>
          </a:p>
          <a:p>
            <a:pPr marL="0" indent="0">
              <a:buNone/>
            </a:pPr>
            <a:r>
              <a:rPr lang="tr-TR" sz="8000" dirty="0" err="1" smtClean="0">
                <a:solidFill>
                  <a:srgbClr val="FFFF00"/>
                </a:solidFill>
              </a:rPr>
              <a:t>Antiangiogenik</a:t>
            </a:r>
            <a:r>
              <a:rPr lang="tr-TR" sz="8000" dirty="0" smtClean="0"/>
              <a:t> faktörlerin salınımını </a:t>
            </a:r>
            <a:r>
              <a:rPr lang="tr-TR" sz="8000" dirty="0" err="1" smtClean="0"/>
              <a:t>provake</a:t>
            </a:r>
            <a:r>
              <a:rPr lang="tr-TR" sz="8000" dirty="0" smtClean="0"/>
              <a:t> ederek </a:t>
            </a:r>
            <a:r>
              <a:rPr lang="tr-TR" sz="8000" dirty="0" err="1" smtClean="0"/>
              <a:t>sEndg</a:t>
            </a:r>
            <a:r>
              <a:rPr lang="tr-TR" sz="8000" dirty="0" smtClean="0"/>
              <a:t> </a:t>
            </a:r>
            <a:r>
              <a:rPr lang="tr-TR" sz="8000" dirty="0" err="1" smtClean="0"/>
              <a:t>vasküler</a:t>
            </a:r>
            <a:r>
              <a:rPr lang="tr-TR" sz="8000" dirty="0" smtClean="0"/>
              <a:t> </a:t>
            </a:r>
            <a:r>
              <a:rPr lang="tr-TR" sz="8000" dirty="0" err="1" smtClean="0"/>
              <a:t>permeabiliteyi</a:t>
            </a:r>
            <a:r>
              <a:rPr lang="tr-TR" sz="8000" dirty="0" smtClean="0"/>
              <a:t> artırır, </a:t>
            </a:r>
          </a:p>
          <a:p>
            <a:pPr marL="0" indent="0">
              <a:buNone/>
            </a:pPr>
            <a:r>
              <a:rPr lang="tr-TR" sz="8000" dirty="0" smtClean="0"/>
              <a:t>NO sentezini </a:t>
            </a:r>
            <a:r>
              <a:rPr lang="tr-TR" sz="8000" dirty="0" err="1" smtClean="0"/>
              <a:t>vazodilatasyonu</a:t>
            </a:r>
            <a:r>
              <a:rPr lang="tr-TR" sz="8000" dirty="0" smtClean="0"/>
              <a:t> etkileyerek </a:t>
            </a:r>
            <a:r>
              <a:rPr lang="tr-TR" sz="8000" dirty="0" err="1" smtClean="0"/>
              <a:t>endotelyal</a:t>
            </a:r>
            <a:r>
              <a:rPr lang="tr-TR" sz="8000" dirty="0" smtClean="0"/>
              <a:t> </a:t>
            </a:r>
            <a:r>
              <a:rPr lang="tr-TR" sz="8000" dirty="0" err="1" smtClean="0"/>
              <a:t>disfonksiyona</a:t>
            </a:r>
            <a:r>
              <a:rPr lang="tr-TR" sz="8000" dirty="0" smtClean="0"/>
              <a:t> katkıda bulunur</a:t>
            </a:r>
            <a:r>
              <a:rPr lang="tr-TR" sz="6400" dirty="0" smtClean="0"/>
              <a:t>.</a:t>
            </a:r>
            <a:endParaRPr lang="tr-TR" sz="64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5799" y="466201"/>
            <a:ext cx="7772400" cy="1018583"/>
          </a:xfrm>
        </p:spPr>
        <p:txBody>
          <a:bodyPr/>
          <a:lstStyle/>
          <a:p>
            <a:r>
              <a:rPr lang="tr-TR" dirty="0" err="1" smtClean="0"/>
              <a:t>Sitokinlerin</a:t>
            </a:r>
            <a:r>
              <a:rPr lang="tr-TR" dirty="0" smtClean="0"/>
              <a:t> rolü</a:t>
            </a:r>
            <a:endParaRPr lang="tr-TR" dirty="0"/>
          </a:p>
        </p:txBody>
      </p:sp>
      <p:sp>
        <p:nvSpPr>
          <p:cNvPr id="4" name="Başlık 2"/>
          <p:cNvSpPr txBox="1">
            <a:spLocks/>
          </p:cNvSpPr>
          <p:nvPr/>
        </p:nvSpPr>
        <p:spPr>
          <a:xfrm>
            <a:off x="-180528" y="6489340"/>
            <a:ext cx="9396536" cy="252028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en-US" sz="1600" b="1" dirty="0" smtClean="0"/>
              <a:t>Biochemical </a:t>
            </a:r>
            <a:r>
              <a:rPr lang="en-US" sz="1600" b="1" dirty="0"/>
              <a:t>markers for prediction of </a:t>
            </a:r>
            <a:r>
              <a:rPr lang="en-US" sz="1600" b="1" dirty="0" err="1"/>
              <a:t>preclampsia</a:t>
            </a:r>
            <a:r>
              <a:rPr lang="en-US" sz="1600" b="1" dirty="0"/>
              <a:t>: review of the </a:t>
            </a:r>
            <a:r>
              <a:rPr lang="en-US" sz="1600" b="1" dirty="0" smtClean="0"/>
              <a:t>literature.</a:t>
            </a:r>
            <a:endParaRPr lang="tr-TR" sz="1600" b="1" dirty="0" smtClean="0"/>
          </a:p>
          <a:p>
            <a:r>
              <a:rPr lang="en-US" sz="1600" b="1" dirty="0" smtClean="0"/>
              <a:t>Monte S.</a:t>
            </a:r>
            <a:r>
              <a:rPr lang="tr-TR" sz="1600" b="1" dirty="0" smtClean="0"/>
              <a:t> </a:t>
            </a:r>
            <a:r>
              <a:rPr lang="en-US" sz="1600" b="1" dirty="0" smtClean="0"/>
              <a:t>J </a:t>
            </a:r>
            <a:r>
              <a:rPr lang="en-US" sz="1600" b="1" dirty="0" err="1"/>
              <a:t>Prenat</a:t>
            </a:r>
            <a:r>
              <a:rPr lang="en-US" sz="1600" b="1" dirty="0"/>
              <a:t> Med. </a:t>
            </a:r>
            <a:r>
              <a:rPr lang="en-US" sz="1600" b="1" dirty="0" smtClean="0"/>
              <a:t>2011</a:t>
            </a:r>
            <a:r>
              <a:rPr lang="tr-TR" sz="1600" b="1" dirty="0" smtClean="0"/>
              <a:t>.</a:t>
            </a:r>
          </a:p>
          <a:p>
            <a:r>
              <a:rPr lang="tr-TR" sz="1600" b="1" dirty="0" err="1" smtClean="0"/>
              <a:t>Review:Biochemical</a:t>
            </a:r>
            <a:r>
              <a:rPr lang="tr-TR" sz="1600" b="1" dirty="0" smtClean="0"/>
              <a:t> </a:t>
            </a:r>
            <a:r>
              <a:rPr lang="tr-TR" sz="1600" b="1" dirty="0" err="1"/>
              <a:t>markers</a:t>
            </a:r>
            <a:r>
              <a:rPr lang="tr-TR" sz="1600" b="1" dirty="0"/>
              <a:t> </a:t>
            </a:r>
            <a:r>
              <a:rPr lang="tr-TR" sz="1600" b="1" dirty="0" err="1"/>
              <a:t>to</a:t>
            </a:r>
            <a:r>
              <a:rPr lang="tr-TR" sz="1600" b="1" dirty="0"/>
              <a:t> </a:t>
            </a:r>
            <a:r>
              <a:rPr lang="tr-TR" sz="1600" b="1" dirty="0" err="1"/>
              <a:t>predict</a:t>
            </a:r>
            <a:r>
              <a:rPr lang="tr-TR" sz="1600" b="1" dirty="0"/>
              <a:t> </a:t>
            </a:r>
            <a:r>
              <a:rPr lang="tr-TR" sz="1600" b="1" dirty="0" err="1" smtClean="0"/>
              <a:t>preeclampsia</a:t>
            </a:r>
            <a:r>
              <a:rPr lang="tr-TR" sz="1600" b="1" dirty="0" smtClean="0"/>
              <a:t>. </a:t>
            </a:r>
            <a:r>
              <a:rPr lang="tr-TR" sz="1600" b="1" dirty="0" err="1" smtClean="0"/>
              <a:t>Anderson</a:t>
            </a:r>
            <a:r>
              <a:rPr lang="tr-TR" sz="1600" b="1" dirty="0" smtClean="0"/>
              <a:t> </a:t>
            </a:r>
            <a:r>
              <a:rPr lang="tr-TR" sz="1600" b="1" dirty="0"/>
              <a:t>UD, </a:t>
            </a:r>
            <a:r>
              <a:rPr lang="tr-TR" sz="1600" b="1" dirty="0" err="1" smtClean="0"/>
              <a:t>Placenta</a:t>
            </a:r>
            <a:r>
              <a:rPr lang="tr-TR" sz="1600" b="1" dirty="0"/>
              <a:t>. 2012 </a:t>
            </a:r>
          </a:p>
          <a:p>
            <a:endParaRPr lang="en-US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8297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251521" y="908720"/>
            <a:ext cx="3456384" cy="4680520"/>
          </a:xfrm>
        </p:spPr>
        <p:txBody>
          <a:bodyPr>
            <a:normAutofit fontScale="55000" lnSpcReduction="20000"/>
          </a:bodyPr>
          <a:lstStyle/>
          <a:p>
            <a:r>
              <a:rPr lang="tr-TR" dirty="0" err="1" smtClean="0"/>
              <a:t>Plasental</a:t>
            </a:r>
            <a:r>
              <a:rPr lang="tr-TR" dirty="0" smtClean="0"/>
              <a:t> bozukluk </a:t>
            </a:r>
            <a:r>
              <a:rPr lang="tr-TR" dirty="0"/>
              <a:t>ve </a:t>
            </a:r>
            <a:r>
              <a:rPr lang="tr-TR" dirty="0" err="1"/>
              <a:t>uteroplasental</a:t>
            </a:r>
            <a:r>
              <a:rPr lang="tr-TR" dirty="0"/>
              <a:t> </a:t>
            </a:r>
            <a:r>
              <a:rPr lang="tr-TR" dirty="0" err="1"/>
              <a:t>iskemi</a:t>
            </a:r>
            <a:r>
              <a:rPr lang="tr-TR" dirty="0"/>
              <a:t> </a:t>
            </a:r>
            <a:r>
              <a:rPr lang="tr-TR" dirty="0" smtClean="0"/>
              <a:t>sonucu </a:t>
            </a:r>
            <a:r>
              <a:rPr lang="tr-TR" dirty="0" err="1" smtClean="0"/>
              <a:t>sinsisyotrofoblastlar</a:t>
            </a:r>
            <a:r>
              <a:rPr lang="tr-TR" dirty="0" smtClean="0"/>
              <a:t> </a:t>
            </a:r>
            <a:r>
              <a:rPr lang="tr-TR" dirty="0" err="1"/>
              <a:t>apoptosise</a:t>
            </a:r>
            <a:r>
              <a:rPr lang="tr-TR" dirty="0"/>
              <a:t> </a:t>
            </a:r>
            <a:r>
              <a:rPr lang="tr-TR" dirty="0" smtClean="0"/>
              <a:t>uğrar ve </a:t>
            </a:r>
            <a:r>
              <a:rPr lang="tr-TR" dirty="0" err="1" smtClean="0"/>
              <a:t>maternal</a:t>
            </a:r>
            <a:r>
              <a:rPr lang="tr-TR" dirty="0" smtClean="0"/>
              <a:t> </a:t>
            </a:r>
            <a:r>
              <a:rPr lang="tr-TR" dirty="0"/>
              <a:t>dolaşıma </a:t>
            </a:r>
            <a:r>
              <a:rPr lang="tr-TR" dirty="0" err="1"/>
              <a:t>plasental</a:t>
            </a:r>
            <a:r>
              <a:rPr lang="tr-TR" dirty="0"/>
              <a:t> </a:t>
            </a:r>
            <a:r>
              <a:rPr lang="tr-TR" dirty="0" err="1"/>
              <a:t>mikropartiküllerin</a:t>
            </a:r>
            <a:r>
              <a:rPr lang="tr-TR" dirty="0"/>
              <a:t> geçmesine neden olur. </a:t>
            </a:r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partiküller </a:t>
            </a:r>
            <a:r>
              <a:rPr lang="tr-TR" dirty="0" err="1"/>
              <a:t>inflamasyona</a:t>
            </a:r>
            <a:r>
              <a:rPr lang="tr-TR" dirty="0"/>
              <a:t> ve </a:t>
            </a:r>
            <a:r>
              <a:rPr lang="tr-TR" dirty="0" err="1"/>
              <a:t>vasküler</a:t>
            </a:r>
            <a:r>
              <a:rPr lang="tr-TR" dirty="0"/>
              <a:t> hasara yol </a:t>
            </a:r>
            <a:r>
              <a:rPr lang="tr-TR" dirty="0" smtClean="0"/>
              <a:t>açar. </a:t>
            </a:r>
          </a:p>
          <a:p>
            <a:r>
              <a:rPr lang="tr-TR" dirty="0" smtClean="0"/>
              <a:t>PE de artmış </a:t>
            </a:r>
            <a:r>
              <a:rPr lang="tr-TR" dirty="0" err="1" smtClean="0"/>
              <a:t>oksidatif</a:t>
            </a:r>
            <a:r>
              <a:rPr lang="tr-TR" dirty="0" smtClean="0"/>
              <a:t> stresin ve </a:t>
            </a:r>
            <a:r>
              <a:rPr lang="tr-TR" dirty="0" err="1" smtClean="0"/>
              <a:t>endotelyal</a:t>
            </a:r>
            <a:r>
              <a:rPr lang="tr-TR" dirty="0" smtClean="0"/>
              <a:t> </a:t>
            </a:r>
            <a:r>
              <a:rPr lang="tr-TR" dirty="0" err="1" smtClean="0"/>
              <a:t>disfonksiyonun</a:t>
            </a:r>
            <a:r>
              <a:rPr lang="tr-TR" dirty="0" smtClean="0"/>
              <a:t> nedenidir.</a:t>
            </a:r>
            <a:r>
              <a:rPr lang="en-US" dirty="0"/>
              <a:t> </a:t>
            </a:r>
            <a:endParaRPr lang="tr-TR" dirty="0" smtClean="0"/>
          </a:p>
          <a:p>
            <a:r>
              <a:rPr lang="tr-TR" dirty="0" err="1" smtClean="0"/>
              <a:t>Multinükleer</a:t>
            </a:r>
            <a:r>
              <a:rPr lang="tr-TR" dirty="0" smtClean="0"/>
              <a:t> </a:t>
            </a:r>
            <a:r>
              <a:rPr lang="tr-TR" dirty="0" err="1" smtClean="0"/>
              <a:t>sinsisyal</a:t>
            </a:r>
            <a:r>
              <a:rPr lang="tr-TR" dirty="0" smtClean="0"/>
              <a:t> veziküller, </a:t>
            </a:r>
            <a:r>
              <a:rPr lang="tr-TR" dirty="0" err="1" smtClean="0"/>
              <a:t>mononükleer</a:t>
            </a:r>
            <a:r>
              <a:rPr lang="tr-TR" dirty="0" smtClean="0"/>
              <a:t> </a:t>
            </a:r>
            <a:r>
              <a:rPr lang="tr-TR" dirty="0" err="1" smtClean="0"/>
              <a:t>sitotrofoblastlar</a:t>
            </a:r>
            <a:r>
              <a:rPr lang="tr-TR" dirty="0" smtClean="0"/>
              <a:t>, </a:t>
            </a:r>
            <a:r>
              <a:rPr lang="tr-TR" dirty="0" err="1" smtClean="0"/>
              <a:t>sinsisyotrofoblast</a:t>
            </a:r>
            <a:r>
              <a:rPr lang="tr-TR" dirty="0" smtClean="0"/>
              <a:t> </a:t>
            </a:r>
            <a:r>
              <a:rPr lang="tr-TR" dirty="0" err="1" smtClean="0"/>
              <a:t>membran</a:t>
            </a:r>
            <a:r>
              <a:rPr lang="tr-TR" dirty="0" smtClean="0"/>
              <a:t> fragmanları, </a:t>
            </a:r>
            <a:r>
              <a:rPr lang="tr-TR" dirty="0" err="1" smtClean="0"/>
              <a:t>nikropartiküller</a:t>
            </a:r>
            <a:r>
              <a:rPr lang="tr-TR" dirty="0" smtClean="0"/>
              <a:t>, </a:t>
            </a:r>
            <a:r>
              <a:rPr lang="tr-TR" dirty="0" err="1" smtClean="0"/>
              <a:t>nanopartiküller</a:t>
            </a:r>
            <a:r>
              <a:rPr lang="tr-TR" dirty="0" smtClean="0"/>
              <a:t>, hücre serbest proteinleri ve DNA. 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5799" y="188641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tr-TR" b="1" dirty="0" err="1" smtClean="0"/>
              <a:t>Oksidatif</a:t>
            </a:r>
            <a:r>
              <a:rPr lang="tr-TR" b="1" dirty="0" smtClean="0"/>
              <a:t> stres - </a:t>
            </a:r>
            <a:r>
              <a:rPr lang="tr-TR" b="1" dirty="0" err="1" smtClean="0"/>
              <a:t>Plasental</a:t>
            </a:r>
            <a:r>
              <a:rPr lang="tr-TR" b="1" dirty="0" smtClean="0"/>
              <a:t> </a:t>
            </a:r>
            <a:r>
              <a:rPr lang="tr-TR" b="1" dirty="0" err="1" smtClean="0"/>
              <a:t>Debris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5436096" cy="55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2"/>
          <p:cNvSpPr txBox="1">
            <a:spLocks/>
          </p:cNvSpPr>
          <p:nvPr/>
        </p:nvSpPr>
        <p:spPr>
          <a:xfrm>
            <a:off x="0" y="5311809"/>
            <a:ext cx="3563888" cy="1429559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tr-TR" sz="1600" dirty="0" err="1"/>
              <a:t>Placental</a:t>
            </a:r>
            <a:r>
              <a:rPr lang="tr-TR" sz="1600" dirty="0"/>
              <a:t> </a:t>
            </a:r>
            <a:r>
              <a:rPr lang="tr-TR" sz="1600" dirty="0" err="1"/>
              <a:t>debris</a:t>
            </a:r>
            <a:r>
              <a:rPr lang="tr-TR" sz="1600" dirty="0"/>
              <a:t>, </a:t>
            </a:r>
            <a:r>
              <a:rPr lang="tr-TR" sz="1600" dirty="0" err="1"/>
              <a:t>oxidative</a:t>
            </a:r>
            <a:r>
              <a:rPr lang="tr-TR" sz="1600" dirty="0"/>
              <a:t> </a:t>
            </a:r>
            <a:r>
              <a:rPr lang="tr-TR" sz="1600" dirty="0" err="1"/>
              <a:t>stress</a:t>
            </a:r>
            <a:r>
              <a:rPr lang="tr-TR" sz="1600" dirty="0"/>
              <a:t>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  <a:r>
              <a:rPr lang="tr-TR" sz="1600" dirty="0" err="1" smtClean="0"/>
              <a:t>preeclampsia</a:t>
            </a:r>
            <a:r>
              <a:rPr lang="tr-TR" sz="1600" dirty="0" smtClean="0"/>
              <a:t>, </a:t>
            </a:r>
            <a:r>
              <a:rPr lang="tr-TR" sz="1600" dirty="0" err="1" smtClean="0"/>
              <a:t>Redman</a:t>
            </a:r>
            <a:r>
              <a:rPr lang="tr-TR" sz="1600" dirty="0" smtClean="0"/>
              <a:t> CW, </a:t>
            </a:r>
            <a:r>
              <a:rPr lang="tr-TR" sz="1600" dirty="0" err="1" smtClean="0"/>
              <a:t>Placenta</a:t>
            </a:r>
            <a:r>
              <a:rPr lang="tr-TR" sz="1600" dirty="0" smtClean="0"/>
              <a:t> </a:t>
            </a:r>
            <a:r>
              <a:rPr lang="tr-TR" sz="1600" dirty="0"/>
              <a:t>2000</a:t>
            </a:r>
            <a:r>
              <a:rPr lang="tr-TR" sz="1600" dirty="0" smtClean="0"/>
              <a:t>;</a:t>
            </a:r>
          </a:p>
          <a:p>
            <a:r>
              <a:rPr lang="tr-TR" sz="1600" dirty="0" smtClean="0"/>
              <a:t>Roberts JM, </a:t>
            </a:r>
            <a:r>
              <a:rPr lang="tr-TR" sz="1600" dirty="0" err="1" smtClean="0"/>
              <a:t>Pregnancy</a:t>
            </a:r>
            <a:r>
              <a:rPr lang="tr-TR" sz="1600" dirty="0" smtClean="0"/>
              <a:t> </a:t>
            </a:r>
            <a:r>
              <a:rPr lang="tr-TR" sz="1600" dirty="0" err="1" smtClean="0"/>
              <a:t>Hypertens</a:t>
            </a:r>
            <a:r>
              <a:rPr lang="tr-TR" sz="1600" dirty="0" smtClean="0"/>
              <a:t>. 2012 </a:t>
            </a:r>
            <a:endParaRPr lang="tr-TR" sz="1600" dirty="0"/>
          </a:p>
          <a:p>
            <a:r>
              <a:rPr lang="tr-TR" sz="1600" dirty="0" err="1" smtClean="0"/>
              <a:t>Marques</a:t>
            </a:r>
            <a:r>
              <a:rPr lang="tr-TR" sz="1600" dirty="0" smtClean="0"/>
              <a:t> FK, </a:t>
            </a:r>
            <a:r>
              <a:rPr lang="tr-TR" sz="1600" dirty="0" err="1" smtClean="0"/>
              <a:t>Mol</a:t>
            </a:r>
            <a:r>
              <a:rPr lang="tr-TR" sz="1600" dirty="0" smtClean="0"/>
              <a:t> </a:t>
            </a:r>
            <a:r>
              <a:rPr lang="tr-TR" sz="1600" dirty="0" err="1" smtClean="0"/>
              <a:t>Biol</a:t>
            </a:r>
            <a:r>
              <a:rPr lang="tr-TR" sz="1600" dirty="0" smtClean="0"/>
              <a:t> </a:t>
            </a:r>
            <a:r>
              <a:rPr lang="tr-TR" sz="1600" dirty="0" err="1" smtClean="0"/>
              <a:t>Rep</a:t>
            </a:r>
            <a:r>
              <a:rPr lang="tr-TR" sz="1600" dirty="0" smtClean="0"/>
              <a:t>. 2013 May 6.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6844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701503"/>
              </p:ext>
            </p:extLst>
          </p:nvPr>
        </p:nvGraphicFramePr>
        <p:xfrm>
          <a:off x="271220" y="1214034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6848272" y="2169268"/>
            <a:ext cx="12645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prstClr val="white"/>
                </a:solidFill>
              </a:rPr>
              <a:t>Kalsiyum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59276" y="3702996"/>
            <a:ext cx="186771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prstClr val="white"/>
                </a:solidFill>
              </a:rPr>
              <a:t>Antioksidanlar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269787" y="557070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prstClr val="white"/>
                </a:solidFill>
              </a:rPr>
              <a:t>ASA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715967" y="3463047"/>
            <a:ext cx="177043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prstClr val="white"/>
                </a:solidFill>
              </a:rPr>
              <a:t>PREEKLAMPSİ</a:t>
            </a:r>
          </a:p>
        </p:txBody>
      </p:sp>
    </p:spTree>
    <p:extLst>
      <p:ext uri="{BB962C8B-B14F-4D97-AF65-F5344CB8AC3E}">
        <p14:creationId xmlns:p14="http://schemas.microsoft.com/office/powerpoint/2010/main" val="7967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00933" cy="63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115615" y="6131132"/>
            <a:ext cx="7272809" cy="466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34633"/>
            <a:ext cx="8808979" cy="660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6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2051720" y="5729018"/>
            <a:ext cx="2808312" cy="228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5-Nokta Yıldız 4"/>
          <p:cNvSpPr/>
          <p:nvPr/>
        </p:nvSpPr>
        <p:spPr>
          <a:xfrm>
            <a:off x="4157955" y="5949280"/>
            <a:ext cx="342037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87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5" y="411296"/>
            <a:ext cx="3338725" cy="568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91" y="476672"/>
            <a:ext cx="423397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aşlık 2"/>
          <p:cNvSpPr txBox="1">
            <a:spLocks/>
          </p:cNvSpPr>
          <p:nvPr/>
        </p:nvSpPr>
        <p:spPr>
          <a:xfrm>
            <a:off x="685799" y="6010816"/>
            <a:ext cx="7772400" cy="1018584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tr-TR" sz="2000" dirty="0" err="1" smtClean="0"/>
              <a:t>Rumbold</a:t>
            </a:r>
            <a:r>
              <a:rPr lang="tr-TR" sz="2000" dirty="0" smtClean="0"/>
              <a:t>. </a:t>
            </a:r>
            <a:r>
              <a:rPr lang="tr-TR" sz="2000" dirty="0" err="1" smtClean="0"/>
              <a:t>Antioxidants</a:t>
            </a:r>
            <a:r>
              <a:rPr lang="tr-TR" sz="2000" dirty="0" smtClean="0"/>
              <a:t> </a:t>
            </a:r>
            <a:r>
              <a:rPr lang="tr-TR" sz="2000" dirty="0" err="1" smtClean="0"/>
              <a:t>for</a:t>
            </a:r>
            <a:r>
              <a:rPr lang="tr-TR" sz="2000" dirty="0" smtClean="0"/>
              <a:t> </a:t>
            </a:r>
            <a:r>
              <a:rPr lang="tr-TR" sz="2000" dirty="0" err="1" smtClean="0"/>
              <a:t>preventing</a:t>
            </a:r>
            <a:r>
              <a:rPr lang="tr-TR" sz="2000" dirty="0" smtClean="0"/>
              <a:t> </a:t>
            </a:r>
            <a:r>
              <a:rPr lang="tr-TR" sz="2000" dirty="0" err="1" smtClean="0"/>
              <a:t>pre-eclampsia</a:t>
            </a:r>
            <a:r>
              <a:rPr lang="tr-TR" sz="2000" dirty="0" smtClean="0"/>
              <a:t>. </a:t>
            </a:r>
            <a:br>
              <a:rPr lang="tr-TR" sz="2000" dirty="0" smtClean="0"/>
            </a:br>
            <a:r>
              <a:rPr lang="tr-TR" sz="2000" dirty="0" err="1" smtClean="0"/>
              <a:t>Cochrane</a:t>
            </a:r>
            <a:r>
              <a:rPr lang="tr-TR" sz="2000" dirty="0" smtClean="0"/>
              <a:t> Database </a:t>
            </a:r>
            <a:r>
              <a:rPr lang="tr-TR" sz="2000" dirty="0" err="1" smtClean="0"/>
              <a:t>Syst</a:t>
            </a:r>
            <a:r>
              <a:rPr lang="tr-TR" sz="2000" dirty="0" smtClean="0"/>
              <a:t> </a:t>
            </a:r>
            <a:r>
              <a:rPr lang="tr-TR" sz="2000" dirty="0" err="1" smtClean="0"/>
              <a:t>Rev</a:t>
            </a:r>
            <a:r>
              <a:rPr lang="tr-TR" sz="2000" dirty="0"/>
              <a:t>. </a:t>
            </a:r>
            <a:r>
              <a:rPr lang="tr-TR" sz="2000" dirty="0" smtClean="0"/>
              <a:t>2008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647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775069"/>
            <a:ext cx="44386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88" y="2127619"/>
            <a:ext cx="44767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051544"/>
            <a:ext cx="4581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13" y="4261219"/>
            <a:ext cx="45148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4" y="4957209"/>
            <a:ext cx="3809779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0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074619"/>
            <a:ext cx="8352929" cy="60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72496"/>
            <a:ext cx="8352929" cy="14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134596"/>
            <a:ext cx="8352929" cy="5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838"/>
            <a:ext cx="8352928" cy="32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1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8302"/>
            <a:ext cx="7992888" cy="61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78698"/>
            <a:ext cx="3429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890"/>
            <a:ext cx="8424936" cy="640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1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8" y="115722"/>
            <a:ext cx="8712967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8" y="5805264"/>
            <a:ext cx="4082008" cy="79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0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-PE de OS kanıtları ne derecede güvenlidir ?</a:t>
            </a:r>
          </a:p>
          <a:p>
            <a:endParaRPr lang="tr-TR" sz="2400" dirty="0" smtClean="0"/>
          </a:p>
          <a:p>
            <a:r>
              <a:rPr lang="tr-TR" sz="2400" dirty="0" smtClean="0"/>
              <a:t>PE de OS kaynağı nedir ? </a:t>
            </a:r>
          </a:p>
          <a:p>
            <a:r>
              <a:rPr lang="tr-TR" sz="2400" dirty="0" smtClean="0"/>
              <a:t>Artmış serbest radikal üretimi ve antioksidan varlığında azalmanın kaynağı nedir ?</a:t>
            </a:r>
          </a:p>
          <a:p>
            <a:endParaRPr lang="tr-TR" sz="2400" dirty="0" smtClean="0"/>
          </a:p>
          <a:p>
            <a:r>
              <a:rPr lang="tr-TR" sz="2400" dirty="0" smtClean="0"/>
              <a:t>OS ürünleri oldukça kısa süreli geçici </a:t>
            </a:r>
            <a:r>
              <a:rPr lang="tr-TR" sz="2400" dirty="0" err="1" smtClean="0"/>
              <a:t>metabolitlerdir</a:t>
            </a:r>
            <a:r>
              <a:rPr lang="tr-TR" sz="2400" dirty="0" smtClean="0"/>
              <a:t>. Bu moleküller nasıl oluyor da </a:t>
            </a:r>
            <a:r>
              <a:rPr lang="tr-TR" sz="2400" dirty="0" err="1" smtClean="0"/>
              <a:t>maternal</a:t>
            </a:r>
            <a:r>
              <a:rPr lang="tr-TR" sz="2400" dirty="0" smtClean="0"/>
              <a:t> dolaşıma OS başarılı şekilde transfer ediyorlar ?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9478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1022888"/>
            <a:ext cx="8252846" cy="2820692"/>
          </a:xfrm>
        </p:spPr>
        <p:txBody>
          <a:bodyPr>
            <a:noAutofit/>
          </a:bodyPr>
          <a:lstStyle/>
          <a:p>
            <a:r>
              <a:rPr lang="tr-TR" sz="2400" dirty="0" smtClean="0"/>
              <a:t>Artmış </a:t>
            </a:r>
            <a:r>
              <a:rPr lang="tr-TR" sz="2400" dirty="0" err="1" smtClean="0"/>
              <a:t>oksidatif</a:t>
            </a:r>
            <a:r>
              <a:rPr lang="tr-TR" sz="2400" dirty="0" smtClean="0"/>
              <a:t> stres ve azalmış antioksidan kapasite</a:t>
            </a:r>
          </a:p>
          <a:p>
            <a:r>
              <a:rPr lang="tr-TR" sz="2400" dirty="0" smtClean="0"/>
              <a:t>Serbest radikal aracılığı ile oluşan hasar ve </a:t>
            </a:r>
            <a:r>
              <a:rPr lang="tr-TR" sz="2400" dirty="0" err="1" smtClean="0"/>
              <a:t>lipid</a:t>
            </a:r>
            <a:r>
              <a:rPr lang="tr-TR" sz="2400" dirty="0" smtClean="0"/>
              <a:t> </a:t>
            </a:r>
            <a:r>
              <a:rPr lang="tr-TR" sz="2400" dirty="0" err="1" smtClean="0"/>
              <a:t>peroksidasyonu</a:t>
            </a:r>
            <a:r>
              <a:rPr lang="tr-TR" sz="2400" dirty="0" smtClean="0"/>
              <a:t> </a:t>
            </a:r>
          </a:p>
          <a:p>
            <a:r>
              <a:rPr lang="tr-TR" sz="2400" dirty="0" err="1" smtClean="0"/>
              <a:t>Proinflamatuar</a:t>
            </a:r>
            <a:r>
              <a:rPr lang="tr-TR" sz="2400" dirty="0" smtClean="0"/>
              <a:t> </a:t>
            </a:r>
            <a:r>
              <a:rPr lang="tr-TR" sz="2400" dirty="0" err="1" smtClean="0"/>
              <a:t>sitokinler</a:t>
            </a:r>
            <a:endParaRPr lang="tr-TR" sz="2400" dirty="0" smtClean="0"/>
          </a:p>
          <a:p>
            <a:r>
              <a:rPr lang="tr-TR" sz="2400" dirty="0" err="1" smtClean="0"/>
              <a:t>Maternal</a:t>
            </a:r>
            <a:r>
              <a:rPr lang="tr-TR" sz="2400" dirty="0" smtClean="0"/>
              <a:t> lökositlerin aktivasyonu</a:t>
            </a:r>
          </a:p>
          <a:p>
            <a:endParaRPr lang="tr-TR" sz="2400" dirty="0" smtClean="0">
              <a:solidFill>
                <a:srgbClr val="FFFF00"/>
              </a:solidFill>
            </a:endParaRPr>
          </a:p>
          <a:p>
            <a:r>
              <a:rPr lang="tr-TR" sz="2400" b="1" i="1" u="sng" dirty="0" err="1" smtClean="0">
                <a:solidFill>
                  <a:srgbClr val="FFFF00"/>
                </a:solidFill>
              </a:rPr>
              <a:t>Endotelyal</a:t>
            </a:r>
            <a:r>
              <a:rPr lang="tr-TR" sz="2400" b="1" i="1" u="sng" dirty="0" smtClean="0">
                <a:solidFill>
                  <a:srgbClr val="FFFF00"/>
                </a:solidFill>
              </a:rPr>
              <a:t> </a:t>
            </a:r>
            <a:r>
              <a:rPr lang="tr-TR" sz="2400" b="1" i="1" u="sng" dirty="0" err="1" smtClean="0">
                <a:solidFill>
                  <a:srgbClr val="FFFF00"/>
                </a:solidFill>
              </a:rPr>
              <a:t>disfonksiyon</a:t>
            </a:r>
            <a:endParaRPr lang="tr-TR" sz="2400" b="1" i="1" u="sng" dirty="0" smtClean="0">
              <a:solidFill>
                <a:srgbClr val="FFFF00"/>
              </a:solidFill>
            </a:endParaRPr>
          </a:p>
          <a:p>
            <a:endParaRPr lang="tr-TR" sz="2400" dirty="0" smtClean="0"/>
          </a:p>
          <a:p>
            <a:r>
              <a:rPr lang="tr-TR" sz="2400" dirty="0" smtClean="0"/>
              <a:t>PE vakalarının hepsinde  tek bir faktör ortaya konamamıştır.</a:t>
            </a:r>
          </a:p>
          <a:p>
            <a:r>
              <a:rPr lang="tr-TR" sz="2400" dirty="0" smtClean="0"/>
              <a:t>Ya gerçek neden henüz keşfedilmemiş </a:t>
            </a:r>
          </a:p>
          <a:p>
            <a:r>
              <a:rPr lang="tr-TR" sz="2400" dirty="0" smtClean="0"/>
              <a:t>veya</a:t>
            </a:r>
          </a:p>
          <a:p>
            <a:r>
              <a:rPr lang="tr-TR" sz="2400" dirty="0" smtClean="0"/>
              <a:t>Bu sendrom farklı </a:t>
            </a:r>
            <a:r>
              <a:rPr lang="tr-TR" sz="2400" dirty="0" err="1" smtClean="0"/>
              <a:t>stimulusların</a:t>
            </a:r>
            <a:r>
              <a:rPr lang="tr-TR" sz="2400" dirty="0" smtClean="0"/>
              <a:t> </a:t>
            </a:r>
            <a:r>
              <a:rPr lang="tr-TR" sz="2400" dirty="0" err="1" smtClean="0"/>
              <a:t>biraraya</a:t>
            </a:r>
            <a:r>
              <a:rPr lang="tr-TR" sz="2400" dirty="0" smtClean="0"/>
              <a:t> gelmesiyle başlamaktadır</a:t>
            </a:r>
            <a:endParaRPr lang="tr-TR" sz="2400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351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Eve Götürülecek Mesajlar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60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5684" y="2506376"/>
            <a:ext cx="6499746" cy="22247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bIns="374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6000" b="1" dirty="0" smtClean="0">
                <a:ln w="12700">
                  <a:solidFill>
                    <a:srgbClr val="FEFAC9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ush Script MT Italic"/>
                <a:cs typeface="Brush Script MT Italic"/>
              </a:rPr>
              <a:t>Dinlediğiniz için teşekkürler…</a:t>
            </a:r>
            <a:endParaRPr lang="tr-TR" sz="8000" b="1" dirty="0">
              <a:ln w="12700">
                <a:solidFill>
                  <a:srgbClr val="FEFAC9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5168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32" y="139257"/>
            <a:ext cx="4082486" cy="354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-252536" y="-99392"/>
            <a:ext cx="6851650" cy="1143000"/>
          </a:xfrm>
        </p:spPr>
        <p:txBody>
          <a:bodyPr/>
          <a:lstStyle/>
          <a:p>
            <a:pPr eaLnBrk="1" hangingPunct="1"/>
            <a:r>
              <a:rPr lang="tr-TR" sz="2800" dirty="0" smtClean="0"/>
              <a:t>ANTİOKSİDANLAR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32" y="3680470"/>
            <a:ext cx="4082486" cy="317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764704"/>
            <a:ext cx="4825305" cy="5760640"/>
          </a:xfrm>
        </p:spPr>
        <p:txBody>
          <a:bodyPr/>
          <a:lstStyle/>
          <a:p>
            <a:pPr lvl="0"/>
            <a:r>
              <a:rPr lang="tr-TR" sz="2800" dirty="0" err="1" smtClean="0"/>
              <a:t>Oksidasyon</a:t>
            </a:r>
            <a:r>
              <a:rPr lang="tr-TR" sz="2800" dirty="0" smtClean="0"/>
              <a:t> </a:t>
            </a:r>
            <a:r>
              <a:rPr lang="tr-TR" sz="2800" dirty="0"/>
              <a:t>reaksiyonları hücre hasarını başlatan zincir reaksiyonları üreten serbest radikalleri oluşturur. </a:t>
            </a:r>
            <a:r>
              <a:rPr lang="tr-TR" sz="2800" dirty="0" smtClean="0"/>
              <a:t> </a:t>
            </a:r>
          </a:p>
          <a:p>
            <a:pPr lvl="0"/>
            <a:r>
              <a:rPr lang="tr-TR" sz="2800" dirty="0" smtClean="0"/>
              <a:t>Antioksidanlar </a:t>
            </a:r>
            <a:r>
              <a:rPr lang="tr-TR" sz="2800" dirty="0"/>
              <a:t>serbest radikal ara ürünleri ortadan kaldırarak zincir reaksiyonu sona erdirir ve </a:t>
            </a:r>
            <a:r>
              <a:rPr lang="tr-TR" sz="2800" dirty="0" err="1"/>
              <a:t>oksidasyon</a:t>
            </a:r>
            <a:r>
              <a:rPr lang="tr-TR" sz="2800" dirty="0"/>
              <a:t> reaksiyonlarını önler. </a:t>
            </a:r>
            <a:endParaRPr lang="tr-TR" sz="2800" dirty="0" smtClean="0"/>
          </a:p>
          <a:p>
            <a:pPr lvl="0"/>
            <a:endParaRPr lang="tr-TR" sz="2800" dirty="0"/>
          </a:p>
          <a:p>
            <a:pPr lvl="0"/>
            <a:endParaRPr lang="tr-TR" sz="2800" dirty="0"/>
          </a:p>
          <a:p>
            <a:pPr lvl="0"/>
            <a:r>
              <a:rPr lang="tr-TR" sz="1800" b="1" dirty="0" err="1" smtClean="0"/>
              <a:t>Oxidative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stress</a:t>
            </a:r>
            <a:r>
              <a:rPr lang="tr-TR" sz="1800" b="1" dirty="0" smtClean="0"/>
              <a:t>. </a:t>
            </a:r>
            <a:r>
              <a:rPr lang="tr-TR" sz="1800" b="1" dirty="0" err="1" smtClean="0"/>
              <a:t>Burton</a:t>
            </a:r>
            <a:r>
              <a:rPr lang="tr-TR" sz="1800" b="1" dirty="0" smtClean="0"/>
              <a:t> </a:t>
            </a:r>
            <a:r>
              <a:rPr lang="tr-TR" sz="1800" b="1" dirty="0"/>
              <a:t>GJ, </a:t>
            </a:r>
            <a:r>
              <a:rPr lang="tr-TR" sz="1800" b="1" dirty="0" smtClean="0"/>
              <a:t> Best </a:t>
            </a:r>
            <a:r>
              <a:rPr lang="tr-TR" sz="1800" b="1" dirty="0" err="1"/>
              <a:t>Pract</a:t>
            </a:r>
            <a:r>
              <a:rPr lang="tr-TR" sz="1800" b="1" dirty="0"/>
              <a:t> </a:t>
            </a:r>
            <a:r>
              <a:rPr lang="tr-TR" sz="1800" b="1" dirty="0" err="1"/>
              <a:t>Res</a:t>
            </a:r>
            <a:r>
              <a:rPr lang="tr-TR" sz="1800" b="1" dirty="0"/>
              <a:t> </a:t>
            </a:r>
            <a:r>
              <a:rPr lang="tr-TR" sz="1800" b="1" dirty="0" err="1"/>
              <a:t>Clin</a:t>
            </a:r>
            <a:r>
              <a:rPr lang="tr-TR" sz="1800" b="1" dirty="0"/>
              <a:t> </a:t>
            </a:r>
            <a:r>
              <a:rPr lang="tr-TR" sz="1800" b="1" dirty="0" err="1"/>
              <a:t>Obstet</a:t>
            </a:r>
            <a:r>
              <a:rPr lang="tr-TR" sz="1800" b="1" dirty="0"/>
              <a:t> </a:t>
            </a:r>
            <a:r>
              <a:rPr lang="tr-TR" sz="1800" b="1" dirty="0" err="1"/>
              <a:t>Gynaecol</a:t>
            </a:r>
            <a:r>
              <a:rPr lang="tr-TR" sz="1800" b="1" dirty="0"/>
              <a:t>. </a:t>
            </a:r>
            <a:r>
              <a:rPr lang="tr-TR" sz="1800" b="1" dirty="0" smtClean="0"/>
              <a:t>2011.</a:t>
            </a:r>
            <a:endParaRPr lang="tr-TR" sz="1800" b="1" dirty="0"/>
          </a:p>
          <a:p>
            <a:pPr eaLnBrk="1" hangingPunct="1"/>
            <a:endParaRPr lang="tr-TR" sz="2000" dirty="0" smtClean="0"/>
          </a:p>
          <a:p>
            <a:pPr eaLnBrk="1" hangingPunct="1"/>
            <a:endParaRPr lang="tr-TR" sz="2800" dirty="0" smtClean="0"/>
          </a:p>
          <a:p>
            <a:pPr eaLnBrk="1" hangingPunct="1">
              <a:buFontTx/>
              <a:buNone/>
            </a:pPr>
            <a:endParaRPr lang="tr-TR" sz="2800" dirty="0" smtClean="0"/>
          </a:p>
        </p:txBody>
      </p:sp>
    </p:spTree>
    <p:extLst>
      <p:ext uri="{BB962C8B-B14F-4D97-AF65-F5344CB8AC3E}">
        <p14:creationId xmlns:p14="http://schemas.microsoft.com/office/powerpoint/2010/main" val="1125787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26" y="116632"/>
            <a:ext cx="5278572" cy="52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3765826" y="5841269"/>
            <a:ext cx="4910631" cy="468051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tr-TR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tr-TR" sz="32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tr-TR" sz="28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tr-TR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itchFamily="18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tr-TR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SimSun" pitchFamily="2"/>
                <a:cs typeface="Tahoma" pitchFamily="2"/>
              </a:defRPr>
            </a:lvl9pPr>
          </a:lstStyle>
          <a:p>
            <a:pPr marL="0" indent="0">
              <a:buFont typeface="Times New Roman" pitchFamily="18"/>
              <a:buNone/>
            </a:pPr>
            <a:r>
              <a:rPr lang="tr-TR" sz="1800" b="1" dirty="0" err="1" smtClean="0">
                <a:solidFill>
                  <a:schemeClr val="accent6"/>
                </a:solidFill>
              </a:rPr>
              <a:t>Oxidative</a:t>
            </a:r>
            <a:r>
              <a:rPr lang="tr-TR" sz="1800" b="1" dirty="0" smtClean="0">
                <a:solidFill>
                  <a:schemeClr val="accent6"/>
                </a:solidFill>
              </a:rPr>
              <a:t> </a:t>
            </a:r>
            <a:r>
              <a:rPr lang="tr-TR" sz="1800" b="1" dirty="0" err="1" smtClean="0">
                <a:solidFill>
                  <a:schemeClr val="accent6"/>
                </a:solidFill>
              </a:rPr>
              <a:t>stress</a:t>
            </a:r>
            <a:r>
              <a:rPr lang="tr-TR" sz="1800" b="1" dirty="0" smtClean="0">
                <a:solidFill>
                  <a:schemeClr val="accent6"/>
                </a:solidFill>
              </a:rPr>
              <a:t>. </a:t>
            </a:r>
            <a:r>
              <a:rPr lang="tr-TR" sz="1800" b="1" dirty="0" err="1" smtClean="0">
                <a:solidFill>
                  <a:schemeClr val="accent6"/>
                </a:solidFill>
              </a:rPr>
              <a:t>Burton</a:t>
            </a:r>
            <a:r>
              <a:rPr lang="tr-TR" sz="1800" b="1" dirty="0" smtClean="0">
                <a:solidFill>
                  <a:schemeClr val="accent6"/>
                </a:solidFill>
              </a:rPr>
              <a:t> GJ, </a:t>
            </a:r>
          </a:p>
          <a:p>
            <a:pPr marL="0" indent="0">
              <a:buFont typeface="Times New Roman" pitchFamily="18"/>
              <a:buNone/>
            </a:pPr>
            <a:r>
              <a:rPr lang="tr-TR" sz="1800" b="1" dirty="0" smtClean="0">
                <a:solidFill>
                  <a:schemeClr val="accent6"/>
                </a:solidFill>
              </a:rPr>
              <a:t>Best </a:t>
            </a:r>
            <a:r>
              <a:rPr lang="tr-TR" sz="1800" b="1" dirty="0" err="1" smtClean="0">
                <a:solidFill>
                  <a:schemeClr val="accent6"/>
                </a:solidFill>
              </a:rPr>
              <a:t>Pract</a:t>
            </a:r>
            <a:r>
              <a:rPr lang="tr-TR" sz="1800" b="1" dirty="0" smtClean="0">
                <a:solidFill>
                  <a:schemeClr val="accent6"/>
                </a:solidFill>
              </a:rPr>
              <a:t> </a:t>
            </a:r>
            <a:r>
              <a:rPr lang="tr-TR" sz="1800" b="1" dirty="0" err="1" smtClean="0">
                <a:solidFill>
                  <a:schemeClr val="accent6"/>
                </a:solidFill>
              </a:rPr>
              <a:t>Res</a:t>
            </a:r>
            <a:r>
              <a:rPr lang="tr-TR" sz="1800" b="1" dirty="0" smtClean="0">
                <a:solidFill>
                  <a:schemeClr val="accent6"/>
                </a:solidFill>
              </a:rPr>
              <a:t> </a:t>
            </a:r>
            <a:r>
              <a:rPr lang="tr-TR" sz="1800" b="1" dirty="0" err="1" smtClean="0">
                <a:solidFill>
                  <a:schemeClr val="accent6"/>
                </a:solidFill>
              </a:rPr>
              <a:t>Clin</a:t>
            </a:r>
            <a:r>
              <a:rPr lang="tr-TR" sz="1800" b="1" dirty="0" smtClean="0">
                <a:solidFill>
                  <a:schemeClr val="accent6"/>
                </a:solidFill>
              </a:rPr>
              <a:t> </a:t>
            </a:r>
            <a:r>
              <a:rPr lang="tr-TR" sz="1800" b="1" dirty="0" err="1" smtClean="0">
                <a:solidFill>
                  <a:schemeClr val="accent6"/>
                </a:solidFill>
              </a:rPr>
              <a:t>Obstet</a:t>
            </a:r>
            <a:r>
              <a:rPr lang="tr-TR" sz="1800" b="1" dirty="0" smtClean="0">
                <a:solidFill>
                  <a:schemeClr val="accent6"/>
                </a:solidFill>
              </a:rPr>
              <a:t> </a:t>
            </a:r>
            <a:r>
              <a:rPr lang="tr-TR" sz="1800" b="1" dirty="0" err="1" smtClean="0">
                <a:solidFill>
                  <a:schemeClr val="accent6"/>
                </a:solidFill>
              </a:rPr>
              <a:t>Gynaecol</a:t>
            </a:r>
            <a:r>
              <a:rPr lang="tr-TR" sz="1800" b="1" dirty="0" smtClean="0">
                <a:solidFill>
                  <a:schemeClr val="accent6"/>
                </a:solidFill>
              </a:rPr>
              <a:t>. 2011.</a:t>
            </a:r>
          </a:p>
          <a:p>
            <a:pPr hangingPunct="1"/>
            <a:endParaRPr lang="tr-TR" sz="2800" dirty="0" smtClean="0">
              <a:solidFill>
                <a:schemeClr val="tx1"/>
              </a:solidFill>
            </a:endParaRPr>
          </a:p>
          <a:p>
            <a:pPr hangingPunct="1"/>
            <a:endParaRPr lang="tr-TR" sz="2800" dirty="0" smtClean="0">
              <a:solidFill>
                <a:schemeClr val="tx1"/>
              </a:solidFill>
            </a:endParaRPr>
          </a:p>
          <a:p>
            <a:pPr hangingPunct="1">
              <a:buFontTx/>
              <a:buNone/>
            </a:pPr>
            <a:endParaRPr lang="tr-TR" sz="2800" dirty="0" smtClean="0"/>
          </a:p>
        </p:txBody>
      </p:sp>
      <p:sp>
        <p:nvSpPr>
          <p:cNvPr id="4" name="Dikdörtgen 3"/>
          <p:cNvSpPr/>
          <p:nvPr/>
        </p:nvSpPr>
        <p:spPr>
          <a:xfrm>
            <a:off x="323528" y="1484784"/>
            <a:ext cx="34563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000" dirty="0" smtClean="0">
                <a:solidFill>
                  <a:schemeClr val="bg1"/>
                </a:solidFill>
              </a:rPr>
              <a:t>-SOD</a:t>
            </a:r>
            <a:r>
              <a:rPr lang="tr-TR" sz="2000" dirty="0">
                <a:solidFill>
                  <a:schemeClr val="bg1"/>
                </a:solidFill>
              </a:rPr>
              <a:t>, ilk olarak elektron alarak radikal </a:t>
            </a:r>
            <a:r>
              <a:rPr lang="tr-TR" sz="2000" dirty="0" err="1">
                <a:solidFill>
                  <a:schemeClr val="bg1"/>
                </a:solidFill>
              </a:rPr>
              <a:t>süperoksiti</a:t>
            </a:r>
            <a:r>
              <a:rPr lang="tr-TR" sz="2000" dirty="0">
                <a:solidFill>
                  <a:schemeClr val="bg1"/>
                </a:solidFill>
              </a:rPr>
              <a:t>, </a:t>
            </a:r>
            <a:r>
              <a:rPr lang="tr-TR" sz="2000" dirty="0" err="1">
                <a:solidFill>
                  <a:schemeClr val="bg1"/>
                </a:solidFill>
              </a:rPr>
              <a:t>hidrojenperoksit</a:t>
            </a:r>
            <a:r>
              <a:rPr lang="tr-TR" sz="2000" dirty="0">
                <a:solidFill>
                  <a:schemeClr val="bg1"/>
                </a:solidFill>
              </a:rPr>
              <a:t> ve oksijene indirger. </a:t>
            </a:r>
          </a:p>
          <a:p>
            <a:pPr lvl="0"/>
            <a:r>
              <a:rPr lang="tr-TR" sz="2000" dirty="0" smtClean="0">
                <a:solidFill>
                  <a:schemeClr val="bg1"/>
                </a:solidFill>
              </a:rPr>
              <a:t>-CAT </a:t>
            </a:r>
            <a:r>
              <a:rPr lang="tr-TR" sz="2000" dirty="0">
                <a:solidFill>
                  <a:schemeClr val="bg1"/>
                </a:solidFill>
              </a:rPr>
              <a:t>ve GP, protein </a:t>
            </a:r>
            <a:r>
              <a:rPr lang="tr-TR" sz="2000" dirty="0" err="1">
                <a:solidFill>
                  <a:schemeClr val="bg1"/>
                </a:solidFill>
              </a:rPr>
              <a:t>glutatyonla</a:t>
            </a:r>
            <a:r>
              <a:rPr lang="tr-TR" sz="2000" dirty="0">
                <a:solidFill>
                  <a:schemeClr val="bg1"/>
                </a:solidFill>
              </a:rPr>
              <a:t> simultane çalışarak hidrojen </a:t>
            </a:r>
            <a:r>
              <a:rPr lang="tr-TR" sz="2000" dirty="0" err="1">
                <a:solidFill>
                  <a:schemeClr val="bg1"/>
                </a:solidFill>
              </a:rPr>
              <a:t>peroksiti</a:t>
            </a:r>
            <a:r>
              <a:rPr lang="tr-TR" sz="2000" dirty="0">
                <a:solidFill>
                  <a:schemeClr val="bg1"/>
                </a:solidFill>
              </a:rPr>
              <a:t> indirger ve sonuç olarak su oluşur. </a:t>
            </a:r>
          </a:p>
          <a:p>
            <a:pPr lvl="0"/>
            <a:r>
              <a:rPr lang="tr-TR" sz="2000" dirty="0" smtClean="0">
                <a:solidFill>
                  <a:schemeClr val="bg1"/>
                </a:solidFill>
              </a:rPr>
              <a:t>-E </a:t>
            </a:r>
            <a:r>
              <a:rPr lang="tr-TR" sz="2000" dirty="0">
                <a:solidFill>
                  <a:schemeClr val="bg1"/>
                </a:solidFill>
              </a:rPr>
              <a:t>vitamini plazmada antioksidan olarak davranarak hücre </a:t>
            </a:r>
            <a:r>
              <a:rPr lang="tr-TR" sz="2000" dirty="0" err="1">
                <a:solidFill>
                  <a:schemeClr val="bg1"/>
                </a:solidFill>
              </a:rPr>
              <a:t>membranının</a:t>
            </a:r>
            <a:r>
              <a:rPr lang="tr-TR" sz="2000" dirty="0">
                <a:solidFill>
                  <a:schemeClr val="bg1"/>
                </a:solidFill>
              </a:rPr>
              <a:t> ve </a:t>
            </a:r>
            <a:r>
              <a:rPr lang="tr-TR" sz="2000" dirty="0" err="1">
                <a:solidFill>
                  <a:schemeClr val="bg1"/>
                </a:solidFill>
              </a:rPr>
              <a:t>intraselüler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organellerin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membranında</a:t>
            </a:r>
            <a:r>
              <a:rPr lang="tr-TR" sz="2000" dirty="0">
                <a:solidFill>
                  <a:schemeClr val="bg1"/>
                </a:solidFill>
              </a:rPr>
              <a:t> yer alarak plazmada </a:t>
            </a:r>
            <a:r>
              <a:rPr lang="tr-TR" sz="2000" dirty="0" err="1">
                <a:solidFill>
                  <a:schemeClr val="bg1"/>
                </a:solidFill>
              </a:rPr>
              <a:t>lipid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peroksidasyonunu</a:t>
            </a:r>
            <a:r>
              <a:rPr lang="tr-TR" sz="2000" dirty="0">
                <a:solidFill>
                  <a:schemeClr val="bg1"/>
                </a:solidFill>
              </a:rPr>
              <a:t> önler. 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tr-TR" sz="4800" dirty="0" err="1" smtClean="0"/>
              <a:t>Oksidatif</a:t>
            </a:r>
            <a:r>
              <a:rPr lang="tr-TR" sz="4800" dirty="0" smtClean="0"/>
              <a:t> Stres</a:t>
            </a:r>
            <a:endParaRPr lang="tr-TR" sz="4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İlk defa 1985 yılında </a:t>
            </a:r>
            <a:r>
              <a:rPr lang="tr-TR" dirty="0" err="1" smtClean="0"/>
              <a:t>Sies</a:t>
            </a:r>
            <a:r>
              <a:rPr lang="tr-TR" dirty="0" smtClean="0"/>
              <a:t> tarafından tanımlanmıştır.</a:t>
            </a:r>
          </a:p>
          <a:p>
            <a:r>
              <a:rPr lang="tr-TR" dirty="0" smtClean="0"/>
              <a:t>Vücutta </a:t>
            </a:r>
            <a:r>
              <a:rPr lang="tr-TR" dirty="0"/>
              <a:t>doğal </a:t>
            </a:r>
            <a:r>
              <a:rPr lang="tr-TR" dirty="0" err="1"/>
              <a:t>metabolik</a:t>
            </a:r>
            <a:r>
              <a:rPr lang="tr-TR" dirty="0"/>
              <a:t> yollarla serbest radikaller oluşur,  ancak antioksidan sistemlerle oluşan serbest radikaller ortadan kaldırıldığından, herhangi bir </a:t>
            </a:r>
            <a:r>
              <a:rPr lang="tr-TR" dirty="0" err="1"/>
              <a:t>sitotoksisite</a:t>
            </a:r>
            <a:r>
              <a:rPr lang="tr-TR" dirty="0"/>
              <a:t> ortaya çıkmaz. </a:t>
            </a:r>
            <a:endParaRPr lang="tr-TR" dirty="0" smtClean="0"/>
          </a:p>
          <a:p>
            <a:r>
              <a:rPr lang="tr-TR" dirty="0" smtClean="0"/>
              <a:t>Ancak </a:t>
            </a:r>
            <a:r>
              <a:rPr lang="tr-TR" dirty="0"/>
              <a:t>bazen hücresel savunma mekanizması vasıtasıyla ortadan kaldırılandan daha fazla </a:t>
            </a:r>
            <a:r>
              <a:rPr lang="tr-TR" dirty="0" smtClean="0"/>
              <a:t>ROS/RNS oluşabilir. Bu durum </a:t>
            </a:r>
            <a:r>
              <a:rPr lang="tr-TR" b="1" dirty="0" err="1" smtClean="0"/>
              <a:t>oksidatif</a:t>
            </a:r>
            <a:r>
              <a:rPr lang="tr-TR" b="1" dirty="0" smtClean="0"/>
              <a:t> stres </a:t>
            </a:r>
            <a:r>
              <a:rPr lang="tr-TR" dirty="0"/>
              <a:t>olarak tanımlanır</a:t>
            </a:r>
            <a:r>
              <a:rPr lang="tr-TR" dirty="0" smtClean="0"/>
              <a:t>. </a:t>
            </a:r>
          </a:p>
          <a:p>
            <a:r>
              <a:rPr lang="tr-TR" dirty="0" err="1" smtClean="0"/>
              <a:t>Lipid</a:t>
            </a:r>
            <a:r>
              <a:rPr lang="tr-TR" dirty="0" smtClean="0"/>
              <a:t>, protein, karbonhidrat ve DNA gibi </a:t>
            </a:r>
            <a:r>
              <a:rPr lang="tr-TR" dirty="0" err="1" smtClean="0"/>
              <a:t>biyomoleküllerin</a:t>
            </a:r>
            <a:r>
              <a:rPr lang="tr-TR" dirty="0" smtClean="0"/>
              <a:t> yaygın </a:t>
            </a:r>
            <a:r>
              <a:rPr lang="tr-TR" dirty="0" err="1" smtClean="0"/>
              <a:t>oksidasyonu</a:t>
            </a:r>
            <a:r>
              <a:rPr lang="tr-TR" dirty="0" smtClean="0"/>
              <a:t> sonucu hücre zarar görür. Son aşamada nekroz veya </a:t>
            </a:r>
            <a:r>
              <a:rPr lang="tr-TR" dirty="0" err="1" smtClean="0"/>
              <a:t>apoptozis</a:t>
            </a:r>
            <a:r>
              <a:rPr lang="tr-TR" dirty="0" smtClean="0"/>
              <a:t> ile hücre ölümü gerçekleşir.</a:t>
            </a:r>
            <a:r>
              <a:rPr lang="en-US" b="1" dirty="0"/>
              <a:t> </a:t>
            </a:r>
            <a:endParaRPr lang="tr-TR" b="1" dirty="0" smtClean="0"/>
          </a:p>
          <a:p>
            <a:endParaRPr lang="tr-TR" b="1" dirty="0" smtClean="0"/>
          </a:p>
          <a:p>
            <a:pPr marL="0" indent="0">
              <a:buNone/>
            </a:pPr>
            <a:r>
              <a:rPr lang="en-US" b="1" dirty="0" smtClean="0"/>
              <a:t>Oxidative </a:t>
            </a:r>
            <a:r>
              <a:rPr lang="en-US" b="1" dirty="0"/>
              <a:t>stress</a:t>
            </a:r>
            <a:r>
              <a:rPr lang="en-US" dirty="0"/>
              <a:t>: damage to intact cells and </a:t>
            </a:r>
            <a:r>
              <a:rPr lang="en-US" dirty="0" smtClean="0"/>
              <a:t>organs.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en-US" b="1" dirty="0" err="1" smtClean="0"/>
              <a:t>Sies</a:t>
            </a:r>
            <a:r>
              <a:rPr lang="en-US" dirty="0" smtClean="0"/>
              <a:t> H, </a:t>
            </a:r>
            <a:r>
              <a:rPr lang="en-US" dirty="0"/>
              <a:t>Trans R </a:t>
            </a:r>
            <a:r>
              <a:rPr lang="en-US" dirty="0" err="1"/>
              <a:t>Soc</a:t>
            </a:r>
            <a:r>
              <a:rPr lang="en-US" dirty="0"/>
              <a:t> </a:t>
            </a:r>
            <a:r>
              <a:rPr lang="en-US" dirty="0" err="1"/>
              <a:t>Lond</a:t>
            </a:r>
            <a:r>
              <a:rPr lang="en-US" dirty="0"/>
              <a:t> B </a:t>
            </a:r>
            <a:r>
              <a:rPr lang="en-US" dirty="0" err="1"/>
              <a:t>Biol</a:t>
            </a:r>
            <a:r>
              <a:rPr lang="en-US" dirty="0"/>
              <a:t> Sci. 1985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14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2800" smtClean="0"/>
              <a:t>OKSİDATİF STRES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06963" cy="4525963"/>
          </a:xfrm>
        </p:spPr>
        <p:txBody>
          <a:bodyPr/>
          <a:lstStyle/>
          <a:p>
            <a:pPr eaLnBrk="1" hangingPunct="1"/>
            <a:r>
              <a:rPr lang="tr-TR" sz="2400" smtClean="0"/>
              <a:t>OKSİDATİF DENGE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78475" y="1600200"/>
            <a:ext cx="31083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400" smtClean="0"/>
              <a:t>Organizmada serbest radikallerin oluşum hızı ile ortadan kaldırılma hızı denge içerisindedir.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r-TR" sz="2400" smtClean="0"/>
          </a:p>
          <a:p>
            <a:pPr eaLnBrk="1" hangingPunct="1">
              <a:lnSpc>
                <a:spcPct val="90000"/>
              </a:lnSpc>
            </a:pPr>
            <a:r>
              <a:rPr lang="tr-TR" sz="2400" smtClean="0"/>
              <a:t>Oksidatif denge sağlandığı sürece organizma serbest radikallerden etkilenmez.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539750" y="2781300"/>
            <a:ext cx="1295400" cy="720725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>
                <a:solidFill>
                  <a:schemeClr val="bg1"/>
                </a:solidFill>
              </a:rPr>
              <a:t>Serbest </a:t>
            </a:r>
          </a:p>
          <a:p>
            <a:pPr algn="ctr"/>
            <a:r>
              <a:rPr lang="tr-TR">
                <a:solidFill>
                  <a:schemeClr val="bg1"/>
                </a:solidFill>
              </a:rPr>
              <a:t>radikal</a:t>
            </a:r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539750" y="3500438"/>
            <a:ext cx="345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3851275" y="2780928"/>
            <a:ext cx="1441450" cy="719138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>
                <a:solidFill>
                  <a:schemeClr val="bg1"/>
                </a:solidFill>
              </a:rPr>
              <a:t>Antioksidan</a:t>
            </a:r>
          </a:p>
          <a:p>
            <a:pPr algn="ctr"/>
            <a:r>
              <a:rPr lang="tr-TR">
                <a:solidFill>
                  <a:schemeClr val="bg1"/>
                </a:solidFill>
              </a:rPr>
              <a:t>kapasite</a:t>
            </a:r>
          </a:p>
        </p:txBody>
      </p:sp>
      <p:sp>
        <p:nvSpPr>
          <p:cNvPr id="10248" name="AutoShape 9"/>
          <p:cNvSpPr>
            <a:spLocks noChangeArrowheads="1"/>
          </p:cNvSpPr>
          <p:nvPr/>
        </p:nvSpPr>
        <p:spPr bwMode="auto">
          <a:xfrm>
            <a:off x="2484438" y="3573463"/>
            <a:ext cx="1079500" cy="7921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28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124744"/>
            <a:ext cx="4608512" cy="4536504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 err="1" smtClean="0"/>
              <a:t>İmplantasyon</a:t>
            </a:r>
            <a:r>
              <a:rPr lang="tr-TR" sz="2400" dirty="0" smtClean="0"/>
              <a:t> aşamasından itibaren EVT </a:t>
            </a:r>
            <a:r>
              <a:rPr lang="tr-TR" sz="2400" dirty="0" err="1" smtClean="0"/>
              <a:t>maternal</a:t>
            </a:r>
            <a:r>
              <a:rPr lang="tr-TR" sz="2400" dirty="0" smtClean="0"/>
              <a:t> </a:t>
            </a:r>
            <a:r>
              <a:rPr lang="tr-TR" sz="2400" dirty="0" err="1" smtClean="0"/>
              <a:t>desiduaya</a:t>
            </a:r>
            <a:r>
              <a:rPr lang="tr-TR" sz="2400" dirty="0" smtClean="0"/>
              <a:t> çapa atarlar ve gebelik ürününü </a:t>
            </a:r>
            <a:r>
              <a:rPr lang="tr-TR" sz="2400" dirty="0" err="1" smtClean="0"/>
              <a:t>endometriuma</a:t>
            </a:r>
            <a:r>
              <a:rPr lang="tr-TR" sz="2400" dirty="0" smtClean="0"/>
              <a:t> yapıştırırlar. Ayni zamanda bu EVT spiral arterlerin </a:t>
            </a:r>
            <a:r>
              <a:rPr lang="tr-TR" sz="2400" dirty="0" err="1" smtClean="0"/>
              <a:t>lumenlerinide</a:t>
            </a:r>
            <a:r>
              <a:rPr lang="tr-TR" sz="2400" dirty="0" smtClean="0"/>
              <a:t> tıkarlar. Bu damar tıkaçları </a:t>
            </a:r>
            <a:r>
              <a:rPr lang="tr-TR" sz="2400" dirty="0" err="1" smtClean="0"/>
              <a:t>perifere</a:t>
            </a:r>
            <a:r>
              <a:rPr lang="tr-TR" sz="2400" dirty="0" smtClean="0"/>
              <a:t> doğru azalır. </a:t>
            </a:r>
            <a:r>
              <a:rPr lang="tr-TR" sz="2400" dirty="0" err="1" smtClean="0"/>
              <a:t>İntervillöz</a:t>
            </a:r>
            <a:r>
              <a:rPr lang="tr-TR" sz="2400" dirty="0" smtClean="0"/>
              <a:t> </a:t>
            </a:r>
            <a:r>
              <a:rPr lang="tr-TR" sz="2400" dirty="0" smtClean="0"/>
              <a:t>mesafeye özellikle santral bölgede kan akımı durur, </a:t>
            </a:r>
            <a:r>
              <a:rPr lang="tr-TR" sz="2400" dirty="0" err="1" smtClean="0"/>
              <a:t>periferde</a:t>
            </a:r>
            <a:r>
              <a:rPr lang="tr-TR" sz="2400" dirty="0" smtClean="0"/>
              <a:t> az miktarda akım vardır.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Bu </a:t>
            </a:r>
            <a:r>
              <a:rPr lang="tr-TR" sz="2400" dirty="0" smtClean="0"/>
              <a:t>olay gebelik materyalinin süpürülüp gitmesini önler. 10. haftadan itibaren tıkaçlar açılmaya başlar.</a:t>
            </a:r>
            <a:endParaRPr lang="tr-T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251" y="22367"/>
            <a:ext cx="3363277" cy="391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945"/>
            <a:ext cx="4427983" cy="292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251520" y="332657"/>
            <a:ext cx="4536504" cy="504056"/>
          </a:xfrm>
        </p:spPr>
        <p:txBody>
          <a:bodyPr/>
          <a:lstStyle/>
          <a:p>
            <a:r>
              <a:rPr lang="tr-TR" b="1" dirty="0" smtClean="0"/>
              <a:t>Erken gebelik</a:t>
            </a:r>
            <a:endParaRPr lang="tr-TR" dirty="0"/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179513" y="6381328"/>
            <a:ext cx="4104456" cy="576064"/>
          </a:xfrm>
          <a:prstGeom prst="rect">
            <a:avLst/>
          </a:prstGeom>
          <a:noFill/>
          <a:ln>
            <a:noFill/>
          </a:ln>
        </p:spPr>
        <p:txBody>
          <a:bodyPr vert="horz" lIns="90360" tIns="44280" rIns="90360" bIns="44280" anchor="ctr" anchorCtr="0" compatLnSpc="1"/>
          <a:lstStyle>
            <a:defPPr lvl="0">
              <a:buNone/>
              <a:defRPr/>
            </a:defPPr>
            <a:lvl1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tr-TR" sz="4400" b="0" i="0" u="none" strike="noStrike" baseline="0">
                <a:ln>
                  <a:noFill/>
                </a:ln>
                <a:solidFill>
                  <a:srgbClr val="FFFF00"/>
                </a:solidFill>
                <a:latin typeface="Times New Roman" pitchFamily="18"/>
                <a:ea typeface="SimSun" pitchFamily="2"/>
                <a:cs typeface="Tahoma" pitchFamily="2"/>
              </a:defRPr>
            </a:lvl1pPr>
          </a:lstStyle>
          <a:p>
            <a:r>
              <a:rPr lang="en-US" sz="1800" dirty="0" err="1" smtClean="0"/>
              <a:t>Jauniaux</a:t>
            </a:r>
            <a:r>
              <a:rPr lang="en-US" sz="1800" dirty="0" smtClean="0"/>
              <a:t> </a:t>
            </a:r>
            <a:r>
              <a:rPr lang="en-US" sz="1800" dirty="0"/>
              <a:t>E, </a:t>
            </a:r>
            <a:r>
              <a:rPr lang="en-US" sz="1800" dirty="0" smtClean="0"/>
              <a:t>Hum </a:t>
            </a:r>
            <a:r>
              <a:rPr lang="en-US" sz="1800" dirty="0" err="1"/>
              <a:t>Reprod</a:t>
            </a:r>
            <a:r>
              <a:rPr lang="en-US" sz="1800" dirty="0"/>
              <a:t> Update. </a:t>
            </a:r>
            <a:r>
              <a:rPr lang="en-US" sz="1800" dirty="0" smtClean="0"/>
              <a:t>2006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10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arsayılan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1745</Words>
  <Application>Microsoft Office PowerPoint</Application>
  <PresentationFormat>Ekran Gösterisi (4:3)</PresentationFormat>
  <Paragraphs>226</Paragraphs>
  <Slides>44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6" baseType="lpstr">
      <vt:lpstr>Varsayılan</vt:lpstr>
      <vt:lpstr>Bit Eşlem Resmi</vt:lpstr>
      <vt:lpstr>Preeklampsi etyolojisinde oksidatif stresin yeri</vt:lpstr>
      <vt:lpstr>Sunum Planı</vt:lpstr>
      <vt:lpstr>SERBEST RADİKALLER</vt:lpstr>
      <vt:lpstr>PowerPoint Sunusu</vt:lpstr>
      <vt:lpstr>ANTİOKSİDANLAR</vt:lpstr>
      <vt:lpstr>PowerPoint Sunusu</vt:lpstr>
      <vt:lpstr>Oksidatif Stres</vt:lpstr>
      <vt:lpstr>OKSİDATİF STRES</vt:lpstr>
      <vt:lpstr>Erken gebelik</vt:lpstr>
      <vt:lpstr>PowerPoint Sunusu</vt:lpstr>
      <vt:lpstr>Gebelik ve Oksidatif Stres</vt:lpstr>
      <vt:lpstr>GEBELİK ve OKSİDATİF STRES</vt:lpstr>
      <vt:lpstr>PowerPoint Sunusu</vt:lpstr>
      <vt:lpstr>PREEKLAMPSİ - OKSİDATİF STRES İLİŞKİSİ</vt:lpstr>
      <vt:lpstr>Preeklampsi</vt:lpstr>
      <vt:lpstr>PowerPoint Sunusu</vt:lpstr>
      <vt:lpstr>PowerPoint Sunusu</vt:lpstr>
      <vt:lpstr>PowerPoint Sunusu</vt:lpstr>
      <vt:lpstr>Role of oxidative stress and antioxidant supplementation  in pregnancy disorders. Poston L. Am J Clin Nutr. 2011.</vt:lpstr>
      <vt:lpstr>İskemi-Reperfüzyon Hasarı</vt:lpstr>
      <vt:lpstr>PowerPoint Sunusu</vt:lpstr>
      <vt:lpstr>PE de oksidatif stres biobelirteçleri</vt:lpstr>
      <vt:lpstr>PowerPoint Sunusu</vt:lpstr>
      <vt:lpstr>PowerPoint Sunusu</vt:lpstr>
      <vt:lpstr>PowerPoint Sunusu</vt:lpstr>
      <vt:lpstr>PowerPoint Sunusu</vt:lpstr>
      <vt:lpstr>Protein yıkım ürünleri</vt:lpstr>
      <vt:lpstr>Antioksidan vitaminlerin rolü</vt:lpstr>
      <vt:lpstr>Maternal nötrofillerin rolü</vt:lpstr>
      <vt:lpstr>PowerPoint Sunusu</vt:lpstr>
      <vt:lpstr>Sitokinlerin rolü</vt:lpstr>
      <vt:lpstr>Oksidatif stres - Plasental Debris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Sorular</vt:lpstr>
      <vt:lpstr>Eve Götürülecek Mesajlar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Preeklampsi etyolojisinde oksidatif stresin yeri</dc:title>
  <dc:creator>user</dc:creator>
  <cp:lastModifiedBy>user</cp:lastModifiedBy>
  <cp:revision>175</cp:revision>
  <dcterms:created xsi:type="dcterms:W3CDTF">2013-05-12T03:46:42Z</dcterms:created>
  <dcterms:modified xsi:type="dcterms:W3CDTF">2013-05-18T11:12:04Z</dcterms:modified>
</cp:coreProperties>
</file>