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316" r:id="rId3"/>
    <p:sldId id="298" r:id="rId4"/>
    <p:sldId id="299" r:id="rId5"/>
    <p:sldId id="319" r:id="rId6"/>
    <p:sldId id="329" r:id="rId7"/>
    <p:sldId id="321" r:id="rId8"/>
    <p:sldId id="320" r:id="rId9"/>
    <p:sldId id="306" r:id="rId10"/>
    <p:sldId id="325" r:id="rId11"/>
    <p:sldId id="326" r:id="rId12"/>
    <p:sldId id="327" r:id="rId13"/>
    <p:sldId id="302" r:id="rId14"/>
    <p:sldId id="303" r:id="rId15"/>
    <p:sldId id="323" r:id="rId16"/>
    <p:sldId id="330" r:id="rId17"/>
    <p:sldId id="307" r:id="rId18"/>
    <p:sldId id="308" r:id="rId19"/>
    <p:sldId id="283" r:id="rId20"/>
    <p:sldId id="294" r:id="rId21"/>
    <p:sldId id="300" r:id="rId22"/>
    <p:sldId id="287" r:id="rId23"/>
    <p:sldId id="288" r:id="rId24"/>
    <p:sldId id="290" r:id="rId25"/>
    <p:sldId id="284" r:id="rId26"/>
    <p:sldId id="328" r:id="rId27"/>
    <p:sldId id="269" r:id="rId28"/>
    <p:sldId id="270" r:id="rId29"/>
    <p:sldId id="271" r:id="rId30"/>
    <p:sldId id="317" r:id="rId31"/>
    <p:sldId id="309" r:id="rId32"/>
    <p:sldId id="292" r:id="rId33"/>
    <p:sldId id="293" r:id="rId34"/>
    <p:sldId id="310" r:id="rId35"/>
    <p:sldId id="296" r:id="rId36"/>
    <p:sldId id="297" r:id="rId37"/>
    <p:sldId id="311" r:id="rId38"/>
    <p:sldId id="314" r:id="rId39"/>
    <p:sldId id="260" r:id="rId40"/>
    <p:sldId id="264" r:id="rId41"/>
    <p:sldId id="262" r:id="rId42"/>
    <p:sldId id="312" r:id="rId43"/>
    <p:sldId id="313" r:id="rId44"/>
    <p:sldId id="315" r:id="rId45"/>
    <p:sldId id="318" r:id="rId4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CC00"/>
    <a:srgbClr val="FFD757"/>
    <a:srgbClr val="CC0000"/>
    <a:srgbClr val="000066"/>
    <a:srgbClr val="FFCC66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plotArea>
      <c:layout/>
      <c:bar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Hammoud 2002</c:v>
                </c:pt>
              </c:strCache>
            </c:strRef>
          </c:tx>
          <c:cat>
            <c:strRef>
              <c:f>Sayfa1!$A$2:$A$7</c:f>
              <c:strCache>
                <c:ptCount val="6"/>
                <c:pt idx="0">
                  <c:v>İnsidans 1/10000</c:v>
                </c:pt>
                <c:pt idx="1">
                  <c:v>Histopatolojik tanı %</c:v>
                </c:pt>
                <c:pt idx="2">
                  <c:v>SIL %</c:v>
                </c:pt>
                <c:pt idx="3">
                  <c:v>Skuamöz serviks ca %</c:v>
                </c:pt>
                <c:pt idx="4">
                  <c:v>Servikal adenoca %</c:v>
                </c:pt>
                <c:pt idx="5">
                  <c:v>Endometrium ca %</c:v>
                </c:pt>
              </c:strCache>
            </c:strRef>
          </c:cat>
          <c:val>
            <c:numRef>
              <c:f>Sayfa1!$B$2:$B$7</c:f>
              <c:numCache>
                <c:formatCode>General</c:formatCode>
                <c:ptCount val="6"/>
                <c:pt idx="0">
                  <c:v>10</c:v>
                </c:pt>
                <c:pt idx="1">
                  <c:v>60.3</c:v>
                </c:pt>
                <c:pt idx="2">
                  <c:v>24</c:v>
                </c:pt>
                <c:pt idx="3">
                  <c:v>0</c:v>
                </c:pt>
                <c:pt idx="4">
                  <c:v>3.5</c:v>
                </c:pt>
                <c:pt idx="5">
                  <c:v>10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Verdiani 2003</c:v>
                </c:pt>
              </c:strCache>
            </c:strRef>
          </c:tx>
          <c:cat>
            <c:strRef>
              <c:f>Sayfa1!$A$2:$A$7</c:f>
              <c:strCache>
                <c:ptCount val="6"/>
                <c:pt idx="0">
                  <c:v>İnsidans 1/10000</c:v>
                </c:pt>
                <c:pt idx="1">
                  <c:v>Histopatolojik tanı %</c:v>
                </c:pt>
                <c:pt idx="2">
                  <c:v>SIL %</c:v>
                </c:pt>
                <c:pt idx="3">
                  <c:v>Skuamöz serviks ca %</c:v>
                </c:pt>
                <c:pt idx="4">
                  <c:v>Servikal adenoca %</c:v>
                </c:pt>
                <c:pt idx="5">
                  <c:v>Endometrium ca %</c:v>
                </c:pt>
              </c:strCache>
            </c:strRef>
          </c:cat>
          <c:val>
            <c:numRef>
              <c:f>Sayfa1!$C$2:$C$7</c:f>
              <c:numCache>
                <c:formatCode>General</c:formatCode>
                <c:ptCount val="6"/>
                <c:pt idx="0">
                  <c:v>20</c:v>
                </c:pt>
                <c:pt idx="1">
                  <c:v>23</c:v>
                </c:pt>
                <c:pt idx="2">
                  <c:v>50</c:v>
                </c:pt>
                <c:pt idx="3">
                  <c:v>1.9600000000000004</c:v>
                </c:pt>
                <c:pt idx="4">
                  <c:v>6.87</c:v>
                </c:pt>
                <c:pt idx="5">
                  <c:v>0.98</c:v>
                </c:pt>
              </c:numCache>
            </c:numRef>
          </c:val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Scheiden 2004</c:v>
                </c:pt>
              </c:strCache>
            </c:strRef>
          </c:tx>
          <c:cat>
            <c:strRef>
              <c:f>Sayfa1!$A$2:$A$7</c:f>
              <c:strCache>
                <c:ptCount val="6"/>
                <c:pt idx="0">
                  <c:v>İnsidans 1/10000</c:v>
                </c:pt>
                <c:pt idx="1">
                  <c:v>Histopatolojik tanı %</c:v>
                </c:pt>
                <c:pt idx="2">
                  <c:v>SIL %</c:v>
                </c:pt>
                <c:pt idx="3">
                  <c:v>Skuamöz serviks ca %</c:v>
                </c:pt>
                <c:pt idx="4">
                  <c:v>Servikal adenoca %</c:v>
                </c:pt>
                <c:pt idx="5">
                  <c:v>Endometrium ca %</c:v>
                </c:pt>
              </c:strCache>
            </c:strRef>
          </c:cat>
          <c:val>
            <c:numRef>
              <c:f>Sayfa1!$D$2:$D$7</c:f>
              <c:numCache>
                <c:formatCode>General</c:formatCode>
                <c:ptCount val="6"/>
                <c:pt idx="0">
                  <c:v>5</c:v>
                </c:pt>
                <c:pt idx="1">
                  <c:v>70.2</c:v>
                </c:pt>
                <c:pt idx="2">
                  <c:v>15</c:v>
                </c:pt>
                <c:pt idx="3">
                  <c:v>1.6</c:v>
                </c:pt>
                <c:pt idx="4">
                  <c:v>7.2</c:v>
                </c:pt>
                <c:pt idx="5">
                  <c:v>29</c:v>
                </c:pt>
              </c:numCache>
            </c:numRef>
          </c:val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Zhao 2009</c:v>
                </c:pt>
              </c:strCache>
            </c:strRef>
          </c:tx>
          <c:cat>
            <c:strRef>
              <c:f>Sayfa1!$A$2:$A$7</c:f>
              <c:strCache>
                <c:ptCount val="6"/>
                <c:pt idx="0">
                  <c:v>İnsidans 1/10000</c:v>
                </c:pt>
                <c:pt idx="1">
                  <c:v>Histopatolojik tanı %</c:v>
                </c:pt>
                <c:pt idx="2">
                  <c:v>SIL %</c:v>
                </c:pt>
                <c:pt idx="3">
                  <c:v>Skuamöz serviks ca %</c:v>
                </c:pt>
                <c:pt idx="4">
                  <c:v>Servikal adenoca %</c:v>
                </c:pt>
                <c:pt idx="5">
                  <c:v>Endometrium ca %</c:v>
                </c:pt>
              </c:strCache>
            </c:strRef>
          </c:cat>
          <c:val>
            <c:numRef>
              <c:f>Sayfa1!$E$2:$E$7</c:f>
              <c:numCache>
                <c:formatCode>General</c:formatCode>
                <c:ptCount val="6"/>
                <c:pt idx="0">
                  <c:v>80</c:v>
                </c:pt>
                <c:pt idx="1">
                  <c:v>87.6</c:v>
                </c:pt>
                <c:pt idx="2">
                  <c:v>28.57</c:v>
                </c:pt>
                <c:pt idx="3">
                  <c:v>0.89000000000000268</c:v>
                </c:pt>
                <c:pt idx="4">
                  <c:v>18</c:v>
                </c:pt>
                <c:pt idx="5">
                  <c:v>27</c:v>
                </c:pt>
              </c:numCache>
            </c:numRef>
          </c:val>
        </c:ser>
        <c:axId val="105589376"/>
        <c:axId val="105599360"/>
      </c:barChart>
      <c:catAx>
        <c:axId val="105589376"/>
        <c:scaling>
          <c:orientation val="minMax"/>
        </c:scaling>
        <c:axPos val="b"/>
        <c:tickLblPos val="nextTo"/>
        <c:crossAx val="105599360"/>
        <c:crosses val="autoZero"/>
        <c:auto val="1"/>
        <c:lblAlgn val="ctr"/>
        <c:lblOffset val="100"/>
      </c:catAx>
      <c:valAx>
        <c:axId val="105599360"/>
        <c:scaling>
          <c:orientation val="minMax"/>
        </c:scaling>
        <c:axPos val="l"/>
        <c:majorGridlines/>
        <c:numFmt formatCode="General" sourceLinked="1"/>
        <c:tickLblPos val="nextTo"/>
        <c:crossAx val="1055893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60F8AD-810C-4886-9F20-BFF772E2142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FBEE261-94F2-40F2-A7BF-B2B0D42E558E}">
      <dgm:prSet phldrT="[Metin]"/>
      <dgm:spPr>
        <a:solidFill>
          <a:srgbClr val="C00000"/>
        </a:solidFill>
      </dgm:spPr>
      <dgm:t>
        <a:bodyPr/>
        <a:lstStyle/>
        <a:p>
          <a:r>
            <a:rPr lang="tr-TR" dirty="0" smtClean="0"/>
            <a:t>Morfolojik değişiklikler</a:t>
          </a:r>
          <a:endParaRPr lang="tr-TR" dirty="0"/>
        </a:p>
      </dgm:t>
    </dgm:pt>
    <dgm:pt modelId="{BB59C300-87BD-4CB1-8DE0-31FF9450CFF6}" type="parTrans" cxnId="{082FBD4C-BF1E-450F-A798-A56393147FAF}">
      <dgm:prSet/>
      <dgm:spPr/>
      <dgm:t>
        <a:bodyPr/>
        <a:lstStyle/>
        <a:p>
          <a:endParaRPr lang="tr-TR"/>
        </a:p>
      </dgm:t>
    </dgm:pt>
    <dgm:pt modelId="{0F7D0661-9819-4ABC-8D1E-F86F0507E64A}" type="sibTrans" cxnId="{082FBD4C-BF1E-450F-A798-A56393147FAF}">
      <dgm:prSet/>
      <dgm:spPr/>
      <dgm:t>
        <a:bodyPr/>
        <a:lstStyle/>
        <a:p>
          <a:endParaRPr lang="tr-TR"/>
        </a:p>
      </dgm:t>
    </dgm:pt>
    <dgm:pt modelId="{C24EA019-432B-4C89-A062-D6DB7CE0CE11}">
      <dgm:prSet phldrT="[Metin]"/>
      <dgm:spPr/>
      <dgm:t>
        <a:bodyPr/>
        <a:lstStyle/>
        <a:p>
          <a:r>
            <a:rPr lang="tr-TR" dirty="0" smtClean="0"/>
            <a:t>Mekanik travma</a:t>
          </a:r>
          <a:endParaRPr lang="tr-TR" dirty="0"/>
        </a:p>
      </dgm:t>
    </dgm:pt>
    <dgm:pt modelId="{81B53D5D-FEEC-488C-8569-204B1E046180}" type="parTrans" cxnId="{0F378289-C55B-4B94-B4C9-FB62B9C51CA9}">
      <dgm:prSet/>
      <dgm:spPr/>
      <dgm:t>
        <a:bodyPr/>
        <a:lstStyle/>
        <a:p>
          <a:endParaRPr lang="tr-TR"/>
        </a:p>
      </dgm:t>
    </dgm:pt>
    <dgm:pt modelId="{128EAE00-E1B8-42D9-AE1B-931BF61ABA47}" type="sibTrans" cxnId="{0F378289-C55B-4B94-B4C9-FB62B9C51CA9}">
      <dgm:prSet/>
      <dgm:spPr/>
      <dgm:t>
        <a:bodyPr/>
        <a:lstStyle/>
        <a:p>
          <a:endParaRPr lang="tr-TR"/>
        </a:p>
      </dgm:t>
    </dgm:pt>
    <dgm:pt modelId="{4B60DB2E-1489-4047-8B56-3CE0B01B18B6}">
      <dgm:prSet phldrT="[Metin]"/>
      <dgm:spPr/>
      <dgm:t>
        <a:bodyPr/>
        <a:lstStyle/>
        <a:p>
          <a:r>
            <a:rPr lang="tr-TR" dirty="0" err="1" smtClean="0"/>
            <a:t>İnflamatuar</a:t>
          </a:r>
          <a:r>
            <a:rPr lang="tr-TR" dirty="0" smtClean="0"/>
            <a:t> olaylar</a:t>
          </a:r>
          <a:endParaRPr lang="tr-TR" dirty="0"/>
        </a:p>
      </dgm:t>
    </dgm:pt>
    <dgm:pt modelId="{535C0CE7-E0E8-4652-8167-72A0881A3478}" type="parTrans" cxnId="{472EE81D-34E4-4E61-8785-79D6BDF8D3C2}">
      <dgm:prSet/>
      <dgm:spPr/>
      <dgm:t>
        <a:bodyPr/>
        <a:lstStyle/>
        <a:p>
          <a:endParaRPr lang="tr-TR"/>
        </a:p>
      </dgm:t>
    </dgm:pt>
    <dgm:pt modelId="{6C0B6787-6A31-431F-B9CF-85071436E53A}" type="sibTrans" cxnId="{472EE81D-34E4-4E61-8785-79D6BDF8D3C2}">
      <dgm:prSet/>
      <dgm:spPr/>
      <dgm:t>
        <a:bodyPr/>
        <a:lstStyle/>
        <a:p>
          <a:endParaRPr lang="tr-TR"/>
        </a:p>
      </dgm:t>
    </dgm:pt>
    <dgm:pt modelId="{53DD5ADD-24D4-4C06-A91F-865E9DF251F5}">
      <dgm:prSet phldrT="[Metin]"/>
      <dgm:spPr/>
      <dgm:t>
        <a:bodyPr/>
        <a:lstStyle/>
        <a:p>
          <a:r>
            <a:rPr lang="tr-TR" dirty="0" err="1" smtClean="0"/>
            <a:t>Hormonal</a:t>
          </a:r>
          <a:r>
            <a:rPr lang="tr-TR" dirty="0" smtClean="0"/>
            <a:t> etkiler</a:t>
          </a:r>
          <a:endParaRPr lang="tr-TR" dirty="0"/>
        </a:p>
      </dgm:t>
    </dgm:pt>
    <dgm:pt modelId="{1BA5265F-29FB-4EF6-A9A7-9E9CE8A6D164}" type="parTrans" cxnId="{9B54B990-FAE6-46D2-BD55-F75B2E08A685}">
      <dgm:prSet/>
      <dgm:spPr/>
      <dgm:t>
        <a:bodyPr/>
        <a:lstStyle/>
        <a:p>
          <a:endParaRPr lang="tr-TR"/>
        </a:p>
      </dgm:t>
    </dgm:pt>
    <dgm:pt modelId="{1429FD5E-9F64-4AAA-993B-199BCC6143AC}" type="sibTrans" cxnId="{9B54B990-FAE6-46D2-BD55-F75B2E08A685}">
      <dgm:prSet/>
      <dgm:spPr/>
      <dgm:t>
        <a:bodyPr/>
        <a:lstStyle/>
        <a:p>
          <a:endParaRPr lang="tr-TR"/>
        </a:p>
      </dgm:t>
    </dgm:pt>
    <dgm:pt modelId="{EB11F121-CDE7-45B9-846A-969B1198F569}">
      <dgm:prSet/>
      <dgm:spPr/>
      <dgm:t>
        <a:bodyPr/>
        <a:lstStyle/>
        <a:p>
          <a:r>
            <a:rPr lang="tr-TR" dirty="0" err="1" smtClean="0"/>
            <a:t>Neoplastik</a:t>
          </a:r>
          <a:r>
            <a:rPr lang="tr-TR" dirty="0" smtClean="0"/>
            <a:t> transformasyon</a:t>
          </a:r>
          <a:endParaRPr lang="tr-TR" dirty="0"/>
        </a:p>
      </dgm:t>
    </dgm:pt>
    <dgm:pt modelId="{75DD7051-B6B4-4A2E-A5E9-965B193002EB}" type="parTrans" cxnId="{4891E2E4-BC50-4B75-AFAB-4F820304D7C9}">
      <dgm:prSet/>
      <dgm:spPr/>
      <dgm:t>
        <a:bodyPr/>
        <a:lstStyle/>
        <a:p>
          <a:endParaRPr lang="tr-TR"/>
        </a:p>
      </dgm:t>
    </dgm:pt>
    <dgm:pt modelId="{E9C55B60-0F13-4F16-93EE-04E34F16665D}" type="sibTrans" cxnId="{4891E2E4-BC50-4B75-AFAB-4F820304D7C9}">
      <dgm:prSet/>
      <dgm:spPr/>
      <dgm:t>
        <a:bodyPr/>
        <a:lstStyle/>
        <a:p>
          <a:endParaRPr lang="tr-TR"/>
        </a:p>
      </dgm:t>
    </dgm:pt>
    <dgm:pt modelId="{9F1CE685-BBC5-44B7-ACB3-6276371C97A8}" type="pres">
      <dgm:prSet presAssocID="{1760F8AD-810C-4886-9F20-BFF772E2142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EA75EB2-3ED2-47E6-937B-6ED9F5E0F85B}" type="pres">
      <dgm:prSet presAssocID="{AFBEE261-94F2-40F2-A7BF-B2B0D42E558E}" presName="centerShape" presStyleLbl="node0" presStyleIdx="0" presStyleCnt="1"/>
      <dgm:spPr/>
      <dgm:t>
        <a:bodyPr/>
        <a:lstStyle/>
        <a:p>
          <a:endParaRPr lang="tr-TR"/>
        </a:p>
      </dgm:t>
    </dgm:pt>
    <dgm:pt modelId="{0057673B-7BBF-4D9C-8F26-53D60D367223}" type="pres">
      <dgm:prSet presAssocID="{81B53D5D-FEEC-488C-8569-204B1E046180}" presName="parTrans" presStyleLbl="bgSibTrans2D1" presStyleIdx="0" presStyleCnt="4"/>
      <dgm:spPr/>
      <dgm:t>
        <a:bodyPr/>
        <a:lstStyle/>
        <a:p>
          <a:endParaRPr lang="tr-TR"/>
        </a:p>
      </dgm:t>
    </dgm:pt>
    <dgm:pt modelId="{A12832B2-6B0D-46BC-82B4-2FE669ACB03A}" type="pres">
      <dgm:prSet presAssocID="{C24EA019-432B-4C89-A062-D6DB7CE0CE1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2B61C1-434E-43C7-8B5B-83CC760910DD}" type="pres">
      <dgm:prSet presAssocID="{535C0CE7-E0E8-4652-8167-72A0881A3478}" presName="parTrans" presStyleLbl="bgSibTrans2D1" presStyleIdx="1" presStyleCnt="4"/>
      <dgm:spPr/>
      <dgm:t>
        <a:bodyPr/>
        <a:lstStyle/>
        <a:p>
          <a:endParaRPr lang="tr-TR"/>
        </a:p>
      </dgm:t>
    </dgm:pt>
    <dgm:pt modelId="{6DE76BA5-E777-43C3-8CB5-6DD8D2858B63}" type="pres">
      <dgm:prSet presAssocID="{4B60DB2E-1489-4047-8B56-3CE0B01B18B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674533-5B73-464B-9C9F-CF271EB19D4C}" type="pres">
      <dgm:prSet presAssocID="{1BA5265F-29FB-4EF6-A9A7-9E9CE8A6D164}" presName="parTrans" presStyleLbl="bgSibTrans2D1" presStyleIdx="2" presStyleCnt="4"/>
      <dgm:spPr/>
      <dgm:t>
        <a:bodyPr/>
        <a:lstStyle/>
        <a:p>
          <a:endParaRPr lang="tr-TR"/>
        </a:p>
      </dgm:t>
    </dgm:pt>
    <dgm:pt modelId="{E7227551-C390-43E9-AACD-3CC4BB9981A0}" type="pres">
      <dgm:prSet presAssocID="{53DD5ADD-24D4-4C06-A91F-865E9DF251F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09F498-B32E-4831-A515-27BE2DB32F7C}" type="pres">
      <dgm:prSet presAssocID="{75DD7051-B6B4-4A2E-A5E9-965B193002EB}" presName="parTrans" presStyleLbl="bgSibTrans2D1" presStyleIdx="3" presStyleCnt="4"/>
      <dgm:spPr/>
      <dgm:t>
        <a:bodyPr/>
        <a:lstStyle/>
        <a:p>
          <a:endParaRPr lang="tr-TR"/>
        </a:p>
      </dgm:t>
    </dgm:pt>
    <dgm:pt modelId="{A5DA214F-1168-471C-B573-98F6118F57E7}" type="pres">
      <dgm:prSet presAssocID="{EB11F121-CDE7-45B9-846A-969B1198F56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F378289-C55B-4B94-B4C9-FB62B9C51CA9}" srcId="{AFBEE261-94F2-40F2-A7BF-B2B0D42E558E}" destId="{C24EA019-432B-4C89-A062-D6DB7CE0CE11}" srcOrd="0" destOrd="0" parTransId="{81B53D5D-FEEC-488C-8569-204B1E046180}" sibTransId="{128EAE00-E1B8-42D9-AE1B-931BF61ABA47}"/>
    <dgm:cxn modelId="{4AF07D72-0643-49B0-9F7C-86D4887E51D3}" type="presOf" srcId="{81B53D5D-FEEC-488C-8569-204B1E046180}" destId="{0057673B-7BBF-4D9C-8F26-53D60D367223}" srcOrd="0" destOrd="0" presId="urn:microsoft.com/office/officeart/2005/8/layout/radial4"/>
    <dgm:cxn modelId="{973627F5-A441-4E01-8C06-44DD4D4836D3}" type="presOf" srcId="{53DD5ADD-24D4-4C06-A91F-865E9DF251F5}" destId="{E7227551-C390-43E9-AACD-3CC4BB9981A0}" srcOrd="0" destOrd="0" presId="urn:microsoft.com/office/officeart/2005/8/layout/radial4"/>
    <dgm:cxn modelId="{9B54B990-FAE6-46D2-BD55-F75B2E08A685}" srcId="{AFBEE261-94F2-40F2-A7BF-B2B0D42E558E}" destId="{53DD5ADD-24D4-4C06-A91F-865E9DF251F5}" srcOrd="2" destOrd="0" parTransId="{1BA5265F-29FB-4EF6-A9A7-9E9CE8A6D164}" sibTransId="{1429FD5E-9F64-4AAA-993B-199BCC6143AC}"/>
    <dgm:cxn modelId="{2F8C48FD-23F8-4505-B508-3C52C884E4E1}" type="presOf" srcId="{4B60DB2E-1489-4047-8B56-3CE0B01B18B6}" destId="{6DE76BA5-E777-43C3-8CB5-6DD8D2858B63}" srcOrd="0" destOrd="0" presId="urn:microsoft.com/office/officeart/2005/8/layout/radial4"/>
    <dgm:cxn modelId="{ED59D1BA-40B1-4BC7-B8B1-48A366D2AB23}" type="presOf" srcId="{AFBEE261-94F2-40F2-A7BF-B2B0D42E558E}" destId="{1EA75EB2-3ED2-47E6-937B-6ED9F5E0F85B}" srcOrd="0" destOrd="0" presId="urn:microsoft.com/office/officeart/2005/8/layout/radial4"/>
    <dgm:cxn modelId="{EDDC0172-F4D8-4C72-BA6F-8729CF1C942D}" type="presOf" srcId="{535C0CE7-E0E8-4652-8167-72A0881A3478}" destId="{402B61C1-434E-43C7-8B5B-83CC760910DD}" srcOrd="0" destOrd="0" presId="urn:microsoft.com/office/officeart/2005/8/layout/radial4"/>
    <dgm:cxn modelId="{E7BB5C31-1827-4339-A9B5-422CF4C596E9}" type="presOf" srcId="{C24EA019-432B-4C89-A062-D6DB7CE0CE11}" destId="{A12832B2-6B0D-46BC-82B4-2FE669ACB03A}" srcOrd="0" destOrd="0" presId="urn:microsoft.com/office/officeart/2005/8/layout/radial4"/>
    <dgm:cxn modelId="{FE1346E1-53A0-4361-8F90-0BF83ECC2FD6}" type="presOf" srcId="{1760F8AD-810C-4886-9F20-BFF772E21425}" destId="{9F1CE685-BBC5-44B7-ACB3-6276371C97A8}" srcOrd="0" destOrd="0" presId="urn:microsoft.com/office/officeart/2005/8/layout/radial4"/>
    <dgm:cxn modelId="{108B0A47-438A-40BF-8098-DE3E6F63D34A}" type="presOf" srcId="{EB11F121-CDE7-45B9-846A-969B1198F569}" destId="{A5DA214F-1168-471C-B573-98F6118F57E7}" srcOrd="0" destOrd="0" presId="urn:microsoft.com/office/officeart/2005/8/layout/radial4"/>
    <dgm:cxn modelId="{4891E2E4-BC50-4B75-AFAB-4F820304D7C9}" srcId="{AFBEE261-94F2-40F2-A7BF-B2B0D42E558E}" destId="{EB11F121-CDE7-45B9-846A-969B1198F569}" srcOrd="3" destOrd="0" parTransId="{75DD7051-B6B4-4A2E-A5E9-965B193002EB}" sibTransId="{E9C55B60-0F13-4F16-93EE-04E34F16665D}"/>
    <dgm:cxn modelId="{082FBD4C-BF1E-450F-A798-A56393147FAF}" srcId="{1760F8AD-810C-4886-9F20-BFF772E21425}" destId="{AFBEE261-94F2-40F2-A7BF-B2B0D42E558E}" srcOrd="0" destOrd="0" parTransId="{BB59C300-87BD-4CB1-8DE0-31FF9450CFF6}" sibTransId="{0F7D0661-9819-4ABC-8D1E-F86F0507E64A}"/>
    <dgm:cxn modelId="{E9CEE5E1-43FD-42B8-87E5-377EF01B9514}" type="presOf" srcId="{75DD7051-B6B4-4A2E-A5E9-965B193002EB}" destId="{BF09F498-B32E-4831-A515-27BE2DB32F7C}" srcOrd="0" destOrd="0" presId="urn:microsoft.com/office/officeart/2005/8/layout/radial4"/>
    <dgm:cxn modelId="{BCAC0A97-36EE-4D43-AA9F-0E46C3414B6B}" type="presOf" srcId="{1BA5265F-29FB-4EF6-A9A7-9E9CE8A6D164}" destId="{D2674533-5B73-464B-9C9F-CF271EB19D4C}" srcOrd="0" destOrd="0" presId="urn:microsoft.com/office/officeart/2005/8/layout/radial4"/>
    <dgm:cxn modelId="{472EE81D-34E4-4E61-8785-79D6BDF8D3C2}" srcId="{AFBEE261-94F2-40F2-A7BF-B2B0D42E558E}" destId="{4B60DB2E-1489-4047-8B56-3CE0B01B18B6}" srcOrd="1" destOrd="0" parTransId="{535C0CE7-E0E8-4652-8167-72A0881A3478}" sibTransId="{6C0B6787-6A31-431F-B9CF-85071436E53A}"/>
    <dgm:cxn modelId="{AE04AAF4-EC13-41DC-A45C-5764D23AE330}" type="presParOf" srcId="{9F1CE685-BBC5-44B7-ACB3-6276371C97A8}" destId="{1EA75EB2-3ED2-47E6-937B-6ED9F5E0F85B}" srcOrd="0" destOrd="0" presId="urn:microsoft.com/office/officeart/2005/8/layout/radial4"/>
    <dgm:cxn modelId="{F7069D9B-BF28-45B8-9B55-8770B096BDEC}" type="presParOf" srcId="{9F1CE685-BBC5-44B7-ACB3-6276371C97A8}" destId="{0057673B-7BBF-4D9C-8F26-53D60D367223}" srcOrd="1" destOrd="0" presId="urn:microsoft.com/office/officeart/2005/8/layout/radial4"/>
    <dgm:cxn modelId="{FBCEB029-357A-4F50-8A1D-AF027F9A910E}" type="presParOf" srcId="{9F1CE685-BBC5-44B7-ACB3-6276371C97A8}" destId="{A12832B2-6B0D-46BC-82B4-2FE669ACB03A}" srcOrd="2" destOrd="0" presId="urn:microsoft.com/office/officeart/2005/8/layout/radial4"/>
    <dgm:cxn modelId="{87B71909-CE85-42B7-B318-2E5D9D8D6D24}" type="presParOf" srcId="{9F1CE685-BBC5-44B7-ACB3-6276371C97A8}" destId="{402B61C1-434E-43C7-8B5B-83CC760910DD}" srcOrd="3" destOrd="0" presId="urn:microsoft.com/office/officeart/2005/8/layout/radial4"/>
    <dgm:cxn modelId="{85C37D6A-5A4A-4221-8244-447FAA87D6A8}" type="presParOf" srcId="{9F1CE685-BBC5-44B7-ACB3-6276371C97A8}" destId="{6DE76BA5-E777-43C3-8CB5-6DD8D2858B63}" srcOrd="4" destOrd="0" presId="urn:microsoft.com/office/officeart/2005/8/layout/radial4"/>
    <dgm:cxn modelId="{268165E3-76DF-47FF-BA61-22204CAA11DE}" type="presParOf" srcId="{9F1CE685-BBC5-44B7-ACB3-6276371C97A8}" destId="{D2674533-5B73-464B-9C9F-CF271EB19D4C}" srcOrd="5" destOrd="0" presId="urn:microsoft.com/office/officeart/2005/8/layout/radial4"/>
    <dgm:cxn modelId="{01B9CC31-0AAD-4EF6-A855-ECC8B9149485}" type="presParOf" srcId="{9F1CE685-BBC5-44B7-ACB3-6276371C97A8}" destId="{E7227551-C390-43E9-AACD-3CC4BB9981A0}" srcOrd="6" destOrd="0" presId="urn:microsoft.com/office/officeart/2005/8/layout/radial4"/>
    <dgm:cxn modelId="{057D4EC9-3E82-4248-9ED3-3DEDE32231C6}" type="presParOf" srcId="{9F1CE685-BBC5-44B7-ACB3-6276371C97A8}" destId="{BF09F498-B32E-4831-A515-27BE2DB32F7C}" srcOrd="7" destOrd="0" presId="urn:microsoft.com/office/officeart/2005/8/layout/radial4"/>
    <dgm:cxn modelId="{EDD14A62-9212-43AD-BD44-09B9BA5170AC}" type="presParOf" srcId="{9F1CE685-BBC5-44B7-ACB3-6276371C97A8}" destId="{A5DA214F-1168-471C-B573-98F6118F57E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45CBD6-45AD-4DE3-AE5A-6EB910ACE217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8D59692-A70A-436C-8680-A91089D1A795}">
      <dgm:prSet phldrT="[Metin]"/>
      <dgm:spPr/>
      <dgm:t>
        <a:bodyPr/>
        <a:lstStyle/>
        <a:p>
          <a:r>
            <a:rPr lang="tr-TR" dirty="0" smtClean="0"/>
            <a:t>Doğru tanı</a:t>
          </a:r>
          <a:endParaRPr lang="tr-TR" dirty="0"/>
        </a:p>
      </dgm:t>
    </dgm:pt>
    <dgm:pt modelId="{48856E5A-BAFF-446A-BBDB-5F0A04FEBFA0}" type="parTrans" cxnId="{60EF9C39-911C-4453-805E-D158694BE597}">
      <dgm:prSet/>
      <dgm:spPr/>
      <dgm:t>
        <a:bodyPr/>
        <a:lstStyle/>
        <a:p>
          <a:endParaRPr lang="tr-TR"/>
        </a:p>
      </dgm:t>
    </dgm:pt>
    <dgm:pt modelId="{AE4D818E-90BA-4A92-8D25-5B4E0DA01E71}" type="sibTrans" cxnId="{60EF9C39-911C-4453-805E-D158694BE597}">
      <dgm:prSet/>
      <dgm:spPr/>
      <dgm:t>
        <a:bodyPr/>
        <a:lstStyle/>
        <a:p>
          <a:endParaRPr lang="tr-TR"/>
        </a:p>
      </dgm:t>
    </dgm:pt>
    <dgm:pt modelId="{4E1E8567-D1DD-4C45-AC00-91C9D7C2DA84}">
      <dgm:prSet phldrT="[Metin]"/>
      <dgm:spPr/>
      <dgm:t>
        <a:bodyPr/>
        <a:lstStyle/>
        <a:p>
          <a:r>
            <a:rPr lang="tr-TR" dirty="0" smtClean="0"/>
            <a:t>Uygun tanı</a:t>
          </a:r>
        </a:p>
        <a:p>
          <a:r>
            <a:rPr lang="tr-TR" dirty="0" smtClean="0"/>
            <a:t>Yöntemi</a:t>
          </a:r>
          <a:endParaRPr lang="tr-TR" dirty="0"/>
        </a:p>
      </dgm:t>
    </dgm:pt>
    <dgm:pt modelId="{98996041-3028-4485-94D9-CAD947FB341D}" type="parTrans" cxnId="{DB6A2C2A-345E-420B-8B9B-2F9244124AB0}">
      <dgm:prSet/>
      <dgm:spPr/>
      <dgm:t>
        <a:bodyPr/>
        <a:lstStyle/>
        <a:p>
          <a:endParaRPr lang="tr-TR"/>
        </a:p>
      </dgm:t>
    </dgm:pt>
    <dgm:pt modelId="{44982691-ADCF-4FF3-A41D-D056716B91C0}" type="sibTrans" cxnId="{DB6A2C2A-345E-420B-8B9B-2F9244124AB0}">
      <dgm:prSet/>
      <dgm:spPr/>
      <dgm:t>
        <a:bodyPr/>
        <a:lstStyle/>
        <a:p>
          <a:endParaRPr lang="tr-TR"/>
        </a:p>
      </dgm:t>
    </dgm:pt>
    <dgm:pt modelId="{AE855EC5-8FD1-49F3-B4EA-7678FDB1951C}" type="pres">
      <dgm:prSet presAssocID="{9745CBD6-45AD-4DE3-AE5A-6EB910ACE21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A5E0D2D-E85F-4DDF-8797-64BA00A05CB4}" type="pres">
      <dgm:prSet presAssocID="{9745CBD6-45AD-4DE3-AE5A-6EB910ACE217}" presName="divider" presStyleLbl="fgShp" presStyleIdx="0" presStyleCnt="1"/>
      <dgm:spPr/>
    </dgm:pt>
    <dgm:pt modelId="{FB0CBB32-B824-4AF9-9878-46C2F5C39281}" type="pres">
      <dgm:prSet presAssocID="{F8D59692-A70A-436C-8680-A91089D1A795}" presName="downArrow" presStyleLbl="node1" presStyleIdx="0" presStyleCnt="2"/>
      <dgm:spPr/>
    </dgm:pt>
    <dgm:pt modelId="{D5C8C3EB-447B-4ACA-A513-EEEE533BE8CE}" type="pres">
      <dgm:prSet presAssocID="{F8D59692-A70A-436C-8680-A91089D1A795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6A1063-27E6-40CA-931D-3E98810D848C}" type="pres">
      <dgm:prSet presAssocID="{4E1E8567-D1DD-4C45-AC00-91C9D7C2DA84}" presName="upArrow" presStyleLbl="node1" presStyleIdx="1" presStyleCnt="2"/>
      <dgm:spPr/>
    </dgm:pt>
    <dgm:pt modelId="{8BF9FA7F-3A86-4B8C-BBF2-A0C86B2DB307}" type="pres">
      <dgm:prSet presAssocID="{4E1E8567-D1DD-4C45-AC00-91C9D7C2DA84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0EF9C39-911C-4453-805E-D158694BE597}" srcId="{9745CBD6-45AD-4DE3-AE5A-6EB910ACE217}" destId="{F8D59692-A70A-436C-8680-A91089D1A795}" srcOrd="0" destOrd="0" parTransId="{48856E5A-BAFF-446A-BBDB-5F0A04FEBFA0}" sibTransId="{AE4D818E-90BA-4A92-8D25-5B4E0DA01E71}"/>
    <dgm:cxn modelId="{D166FBB9-4720-4718-A11E-A822D477BE14}" type="presOf" srcId="{F8D59692-A70A-436C-8680-A91089D1A795}" destId="{D5C8C3EB-447B-4ACA-A513-EEEE533BE8CE}" srcOrd="0" destOrd="0" presId="urn:microsoft.com/office/officeart/2005/8/layout/arrow3"/>
    <dgm:cxn modelId="{DB6A2C2A-345E-420B-8B9B-2F9244124AB0}" srcId="{9745CBD6-45AD-4DE3-AE5A-6EB910ACE217}" destId="{4E1E8567-D1DD-4C45-AC00-91C9D7C2DA84}" srcOrd="1" destOrd="0" parTransId="{98996041-3028-4485-94D9-CAD947FB341D}" sibTransId="{44982691-ADCF-4FF3-A41D-D056716B91C0}"/>
    <dgm:cxn modelId="{F6DE2605-122D-45C9-9162-C86933A9B65B}" type="presOf" srcId="{9745CBD6-45AD-4DE3-AE5A-6EB910ACE217}" destId="{AE855EC5-8FD1-49F3-B4EA-7678FDB1951C}" srcOrd="0" destOrd="0" presId="urn:microsoft.com/office/officeart/2005/8/layout/arrow3"/>
    <dgm:cxn modelId="{DC9796B8-472E-46F0-B416-EAF8A30C84E7}" type="presOf" srcId="{4E1E8567-D1DD-4C45-AC00-91C9D7C2DA84}" destId="{8BF9FA7F-3A86-4B8C-BBF2-A0C86B2DB307}" srcOrd="0" destOrd="0" presId="urn:microsoft.com/office/officeart/2005/8/layout/arrow3"/>
    <dgm:cxn modelId="{1CDFC62E-A486-4C69-B5FC-A8CAB53FD588}" type="presParOf" srcId="{AE855EC5-8FD1-49F3-B4EA-7678FDB1951C}" destId="{4A5E0D2D-E85F-4DDF-8797-64BA00A05CB4}" srcOrd="0" destOrd="0" presId="urn:microsoft.com/office/officeart/2005/8/layout/arrow3"/>
    <dgm:cxn modelId="{1C96EDBA-8E6C-4F27-B551-437F2378F4D0}" type="presParOf" srcId="{AE855EC5-8FD1-49F3-B4EA-7678FDB1951C}" destId="{FB0CBB32-B824-4AF9-9878-46C2F5C39281}" srcOrd="1" destOrd="0" presId="urn:microsoft.com/office/officeart/2005/8/layout/arrow3"/>
    <dgm:cxn modelId="{BDDB36BA-4FC8-4F66-B901-7D2DC6ED661A}" type="presParOf" srcId="{AE855EC5-8FD1-49F3-B4EA-7678FDB1951C}" destId="{D5C8C3EB-447B-4ACA-A513-EEEE533BE8CE}" srcOrd="2" destOrd="0" presId="urn:microsoft.com/office/officeart/2005/8/layout/arrow3"/>
    <dgm:cxn modelId="{A6BA8D15-75EE-421F-8514-C9013BFA8FE4}" type="presParOf" srcId="{AE855EC5-8FD1-49F3-B4EA-7678FDB1951C}" destId="{496A1063-27E6-40CA-931D-3E98810D848C}" srcOrd="3" destOrd="0" presId="urn:microsoft.com/office/officeart/2005/8/layout/arrow3"/>
    <dgm:cxn modelId="{764B1BA8-E933-4E33-A269-0926C1FEA5BA}" type="presParOf" srcId="{AE855EC5-8FD1-49F3-B4EA-7678FDB1951C}" destId="{8BF9FA7F-3A86-4B8C-BBF2-A0C86B2DB30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477018-9F95-4DA9-B828-94A23FCD4B0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82931CF-83F5-4275-8E10-5BC5AC478C24}">
      <dgm:prSet phldrT="[Metin]"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tr-TR" dirty="0" smtClean="0"/>
            <a:t>Tüm alt kategoriler</a:t>
          </a:r>
        </a:p>
        <a:p>
          <a:r>
            <a:rPr lang="tr-TR" dirty="0" smtClean="0"/>
            <a:t>(</a:t>
          </a:r>
          <a:r>
            <a:rPr lang="tr-TR" dirty="0" err="1" smtClean="0"/>
            <a:t>Atipik</a:t>
          </a:r>
          <a:r>
            <a:rPr lang="tr-TR" dirty="0" smtClean="0"/>
            <a:t> </a:t>
          </a:r>
          <a:r>
            <a:rPr lang="tr-TR" dirty="0" err="1" smtClean="0"/>
            <a:t>endometrial</a:t>
          </a:r>
          <a:r>
            <a:rPr lang="tr-TR" dirty="0" smtClean="0"/>
            <a:t> hücreler hariç)</a:t>
          </a:r>
          <a:endParaRPr lang="tr-TR" dirty="0"/>
        </a:p>
      </dgm:t>
    </dgm:pt>
    <dgm:pt modelId="{C31E6622-533C-4EDB-A313-227E3B9C1A58}" type="parTrans" cxnId="{012CEF33-A6B3-4EB3-8B0D-DFDE6F812238}">
      <dgm:prSet/>
      <dgm:spPr/>
      <dgm:t>
        <a:bodyPr/>
        <a:lstStyle/>
        <a:p>
          <a:endParaRPr lang="tr-TR"/>
        </a:p>
      </dgm:t>
    </dgm:pt>
    <dgm:pt modelId="{57199341-0BFC-4552-BD39-9972BE3F2E47}" type="sibTrans" cxnId="{012CEF33-A6B3-4EB3-8B0D-DFDE6F812238}">
      <dgm:prSet/>
      <dgm:spPr/>
      <dgm:t>
        <a:bodyPr/>
        <a:lstStyle/>
        <a:p>
          <a:endParaRPr lang="tr-TR"/>
        </a:p>
      </dgm:t>
    </dgm:pt>
    <dgm:pt modelId="{834B2935-7A11-4E3E-ABC4-F331761C98AD}">
      <dgm:prSet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tr-TR" dirty="0" smtClean="0"/>
            <a:t>*</a:t>
          </a:r>
          <a:r>
            <a:rPr lang="tr-TR" dirty="0" err="1" smtClean="0"/>
            <a:t>Kolposkopi</a:t>
          </a:r>
          <a:r>
            <a:rPr lang="tr-TR" dirty="0" smtClean="0"/>
            <a:t> ve </a:t>
          </a:r>
        </a:p>
        <a:p>
          <a:r>
            <a:rPr lang="tr-TR" dirty="0" err="1" smtClean="0"/>
            <a:t>endoservikal</a:t>
          </a:r>
          <a:r>
            <a:rPr lang="tr-TR" dirty="0" smtClean="0"/>
            <a:t> </a:t>
          </a:r>
          <a:r>
            <a:rPr lang="tr-TR" dirty="0" err="1" smtClean="0"/>
            <a:t>küretaj</a:t>
          </a:r>
          <a:r>
            <a:rPr lang="tr-TR" dirty="0" smtClean="0"/>
            <a:t>(AII)</a:t>
          </a:r>
          <a:endParaRPr lang="tr-TR" dirty="0"/>
        </a:p>
      </dgm:t>
    </dgm:pt>
    <dgm:pt modelId="{22B12F94-F675-41F3-9F4F-7404477DB1BB}" type="parTrans" cxnId="{03CA0ED7-B9E9-4B97-BC6F-0A17C8574D76}">
      <dgm:prSet/>
      <dgm:spPr>
        <a:ln>
          <a:solidFill>
            <a:srgbClr val="FFC000"/>
          </a:solidFill>
        </a:ln>
      </dgm:spPr>
      <dgm:t>
        <a:bodyPr/>
        <a:lstStyle/>
        <a:p>
          <a:endParaRPr lang="tr-TR"/>
        </a:p>
      </dgm:t>
    </dgm:pt>
    <dgm:pt modelId="{846C075C-51A6-4FF5-9F4C-20450195E224}" type="sibTrans" cxnId="{03CA0ED7-B9E9-4B97-BC6F-0A17C8574D76}">
      <dgm:prSet/>
      <dgm:spPr/>
      <dgm:t>
        <a:bodyPr/>
        <a:lstStyle/>
        <a:p>
          <a:endParaRPr lang="tr-TR"/>
        </a:p>
      </dgm:t>
    </dgm:pt>
    <dgm:pt modelId="{C071984B-AE24-45EE-9D3A-66B8F21035A1}">
      <dgm:prSet/>
      <dgm:spPr>
        <a:effectLst>
          <a:glow rad="101600">
            <a:schemeClr val="accent1">
              <a:satMod val="175000"/>
              <a:alpha val="40000"/>
            </a:schemeClr>
          </a:glow>
          <a:innerShdw blurRad="114300">
            <a:prstClr val="black"/>
          </a:innerShdw>
        </a:effectLst>
      </dgm:spPr>
      <dgm:t>
        <a:bodyPr/>
        <a:lstStyle/>
        <a:p>
          <a:pPr algn="l">
            <a:spcAft>
              <a:spcPct val="35000"/>
            </a:spcAft>
          </a:pPr>
          <a:r>
            <a:rPr lang="tr-TR" dirty="0" err="1" smtClean="0"/>
            <a:t>Endometrial</a:t>
          </a:r>
          <a:r>
            <a:rPr lang="tr-TR" dirty="0" smtClean="0"/>
            <a:t> </a:t>
          </a:r>
          <a:r>
            <a:rPr lang="tr-TR" dirty="0" err="1" smtClean="0"/>
            <a:t>biopsi</a:t>
          </a:r>
          <a:endParaRPr lang="tr-TR" dirty="0" smtClean="0"/>
        </a:p>
        <a:p>
          <a:pPr algn="l">
            <a:spcAft>
              <a:spcPts val="0"/>
            </a:spcAft>
          </a:pPr>
          <a:r>
            <a:rPr lang="tr-TR" dirty="0" smtClean="0"/>
            <a:t>&gt;35 yaş (BII)</a:t>
          </a:r>
        </a:p>
        <a:p>
          <a:pPr algn="l">
            <a:spcAft>
              <a:spcPct val="35000"/>
            </a:spcAft>
          </a:pPr>
          <a:r>
            <a:rPr lang="tr-TR" dirty="0" smtClean="0"/>
            <a:t>**&lt;35 yaş (BII) </a:t>
          </a:r>
          <a:r>
            <a:rPr lang="tr-TR" dirty="0" err="1" smtClean="0"/>
            <a:t>endometrial</a:t>
          </a:r>
          <a:r>
            <a:rPr lang="tr-TR" dirty="0" smtClean="0"/>
            <a:t> </a:t>
          </a:r>
          <a:r>
            <a:rPr lang="tr-TR" dirty="0" err="1" smtClean="0"/>
            <a:t>neoplazi</a:t>
          </a:r>
          <a:r>
            <a:rPr lang="tr-TR" dirty="0" smtClean="0"/>
            <a:t> riski artmış ise</a:t>
          </a:r>
        </a:p>
        <a:p>
          <a:pPr algn="ctr">
            <a:spcAft>
              <a:spcPct val="35000"/>
            </a:spcAft>
          </a:pPr>
          <a:endParaRPr lang="tr-TR" dirty="0"/>
        </a:p>
      </dgm:t>
    </dgm:pt>
    <dgm:pt modelId="{65E1B440-2B7A-48DB-A7EE-3D0E3FABC9F0}" type="parTrans" cxnId="{B39B0BE1-87DB-46A5-8D85-C7F9AAE4E4F0}">
      <dgm:prSet/>
      <dgm:spPr/>
      <dgm:t>
        <a:bodyPr/>
        <a:lstStyle/>
        <a:p>
          <a:endParaRPr lang="tr-TR"/>
        </a:p>
      </dgm:t>
    </dgm:pt>
    <dgm:pt modelId="{B960B685-AEF9-4ED0-928F-B70CD76FE01E}" type="sibTrans" cxnId="{B39B0BE1-87DB-46A5-8D85-C7F9AAE4E4F0}">
      <dgm:prSet/>
      <dgm:spPr/>
      <dgm:t>
        <a:bodyPr/>
        <a:lstStyle/>
        <a:p>
          <a:endParaRPr lang="tr-TR"/>
        </a:p>
      </dgm:t>
    </dgm:pt>
    <dgm:pt modelId="{A9B5505B-018F-42BE-AD57-A714324ADF73}">
      <dgm:prSet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tr-TR" dirty="0" smtClean="0"/>
            <a:t>Gebelerde </a:t>
          </a:r>
          <a:r>
            <a:rPr lang="tr-TR" dirty="0" err="1" smtClean="0"/>
            <a:t>endoservikal</a:t>
          </a:r>
          <a:r>
            <a:rPr lang="tr-TR" dirty="0" smtClean="0"/>
            <a:t>  </a:t>
          </a:r>
          <a:r>
            <a:rPr lang="tr-TR" dirty="0" err="1" smtClean="0"/>
            <a:t>küretaj</a:t>
          </a:r>
          <a:r>
            <a:rPr lang="tr-TR" dirty="0" smtClean="0"/>
            <a:t> ve </a:t>
          </a:r>
          <a:r>
            <a:rPr lang="tr-TR" dirty="0" err="1" smtClean="0"/>
            <a:t>endometrial</a:t>
          </a:r>
          <a:r>
            <a:rPr lang="tr-TR" dirty="0" smtClean="0"/>
            <a:t> </a:t>
          </a:r>
          <a:r>
            <a:rPr lang="tr-TR" dirty="0" err="1" smtClean="0"/>
            <a:t>biopsi</a:t>
          </a:r>
          <a:r>
            <a:rPr lang="tr-TR" dirty="0" smtClean="0"/>
            <a:t> kabul edilmiyor(EIII)</a:t>
          </a:r>
        </a:p>
        <a:p>
          <a:r>
            <a:rPr lang="tr-TR" dirty="0" smtClean="0"/>
            <a:t>AGH-FN veya AIS </a:t>
          </a:r>
          <a:r>
            <a:rPr lang="tr-TR" dirty="0" err="1" smtClean="0"/>
            <a:t>konizasyon</a:t>
          </a:r>
          <a:endParaRPr lang="tr-TR" dirty="0"/>
        </a:p>
      </dgm:t>
    </dgm:pt>
    <dgm:pt modelId="{0459305E-DCA4-4B6C-B76A-5CC0FB09C84C}" type="parTrans" cxnId="{94CBD211-2A01-4060-896D-E874C02427ED}">
      <dgm:prSet/>
      <dgm:spPr>
        <a:ln>
          <a:solidFill>
            <a:srgbClr val="FFC000"/>
          </a:solidFill>
        </a:ln>
      </dgm:spPr>
      <dgm:t>
        <a:bodyPr/>
        <a:lstStyle/>
        <a:p>
          <a:endParaRPr lang="tr-TR"/>
        </a:p>
      </dgm:t>
    </dgm:pt>
    <dgm:pt modelId="{B282389A-B381-451B-878C-240F248BE2DF}" type="sibTrans" cxnId="{94CBD211-2A01-4060-896D-E874C02427ED}">
      <dgm:prSet/>
      <dgm:spPr/>
      <dgm:t>
        <a:bodyPr/>
        <a:lstStyle/>
        <a:p>
          <a:endParaRPr lang="tr-TR"/>
        </a:p>
      </dgm:t>
    </dgm:pt>
    <dgm:pt modelId="{C8EB8C4D-CB16-4276-BF16-5E87044473CA}" type="pres">
      <dgm:prSet presAssocID="{4F477018-9F95-4DA9-B828-94A23FCD4B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6147D8CC-A705-40CA-A4AB-0606D43C63DD}" type="pres">
      <dgm:prSet presAssocID="{982931CF-83F5-4275-8E10-5BC5AC478C24}" presName="hierRoot1" presStyleCnt="0"/>
      <dgm:spPr/>
    </dgm:pt>
    <dgm:pt modelId="{432A837B-9BE8-4B2F-8AFA-956E19478EF4}" type="pres">
      <dgm:prSet presAssocID="{982931CF-83F5-4275-8E10-5BC5AC478C24}" presName="composite" presStyleCnt="0"/>
      <dgm:spPr/>
    </dgm:pt>
    <dgm:pt modelId="{C8C5D470-783E-4DD6-ACFB-2BFE7749C0AF}" type="pres">
      <dgm:prSet presAssocID="{982931CF-83F5-4275-8E10-5BC5AC478C24}" presName="background" presStyleLbl="node0" presStyleIdx="0" presStyleCnt="1"/>
      <dgm:spPr/>
    </dgm:pt>
    <dgm:pt modelId="{7D4B0329-CDC0-450C-851A-97DA9E77435B}" type="pres">
      <dgm:prSet presAssocID="{982931CF-83F5-4275-8E10-5BC5AC478C2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4E091AD-D2A2-40CB-9735-9A5DC3C4819A}" type="pres">
      <dgm:prSet presAssocID="{982931CF-83F5-4275-8E10-5BC5AC478C24}" presName="hierChild2" presStyleCnt="0"/>
      <dgm:spPr/>
    </dgm:pt>
    <dgm:pt modelId="{6880BF92-252B-42C9-822E-A449B273688C}" type="pres">
      <dgm:prSet presAssocID="{22B12F94-F675-41F3-9F4F-7404477DB1BB}" presName="Name10" presStyleLbl="parChTrans1D2" presStyleIdx="0" presStyleCnt="3"/>
      <dgm:spPr/>
      <dgm:t>
        <a:bodyPr/>
        <a:lstStyle/>
        <a:p>
          <a:endParaRPr lang="tr-TR"/>
        </a:p>
      </dgm:t>
    </dgm:pt>
    <dgm:pt modelId="{51F4A544-595C-450D-83A8-EA6E35774613}" type="pres">
      <dgm:prSet presAssocID="{834B2935-7A11-4E3E-ABC4-F331761C98AD}" presName="hierRoot2" presStyleCnt="0"/>
      <dgm:spPr/>
    </dgm:pt>
    <dgm:pt modelId="{94969AD4-3C19-47F9-AF7C-7B410C11F754}" type="pres">
      <dgm:prSet presAssocID="{834B2935-7A11-4E3E-ABC4-F331761C98AD}" presName="composite2" presStyleCnt="0"/>
      <dgm:spPr/>
    </dgm:pt>
    <dgm:pt modelId="{E2959F68-5101-4425-B3CD-2F8AC35CCFD8}" type="pres">
      <dgm:prSet presAssocID="{834B2935-7A11-4E3E-ABC4-F331761C98AD}" presName="background2" presStyleLbl="node2" presStyleIdx="0" presStyleCnt="3"/>
      <dgm:spPr/>
    </dgm:pt>
    <dgm:pt modelId="{ECAECF06-4C6E-4FA9-B025-08E6FDBD8651}" type="pres">
      <dgm:prSet presAssocID="{834B2935-7A11-4E3E-ABC4-F331761C98AD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E6127C0-0A33-4C18-8EC9-FC58254977BA}" type="pres">
      <dgm:prSet presAssocID="{834B2935-7A11-4E3E-ABC4-F331761C98AD}" presName="hierChild3" presStyleCnt="0"/>
      <dgm:spPr/>
    </dgm:pt>
    <dgm:pt modelId="{965810D2-126A-45AD-8B76-331F24DDDAE0}" type="pres">
      <dgm:prSet presAssocID="{65E1B440-2B7A-48DB-A7EE-3D0E3FABC9F0}" presName="Name10" presStyleLbl="parChTrans1D2" presStyleIdx="1" presStyleCnt="3"/>
      <dgm:spPr/>
      <dgm:t>
        <a:bodyPr/>
        <a:lstStyle/>
        <a:p>
          <a:endParaRPr lang="tr-TR"/>
        </a:p>
      </dgm:t>
    </dgm:pt>
    <dgm:pt modelId="{86D27CD0-2F12-42B0-8943-2BCDFA00EACE}" type="pres">
      <dgm:prSet presAssocID="{C071984B-AE24-45EE-9D3A-66B8F21035A1}" presName="hierRoot2" presStyleCnt="0"/>
      <dgm:spPr/>
    </dgm:pt>
    <dgm:pt modelId="{E5F5338F-1F0B-47B2-A5B9-3AD73A3D42D4}" type="pres">
      <dgm:prSet presAssocID="{C071984B-AE24-45EE-9D3A-66B8F21035A1}" presName="composite2" presStyleCnt="0"/>
      <dgm:spPr/>
    </dgm:pt>
    <dgm:pt modelId="{E5F70DF4-2773-4C2A-A57B-9469C08F3DE7}" type="pres">
      <dgm:prSet presAssocID="{C071984B-AE24-45EE-9D3A-66B8F21035A1}" presName="background2" presStyleLbl="node2" presStyleIdx="1" presStyleCnt="3"/>
      <dgm:spPr/>
    </dgm:pt>
    <dgm:pt modelId="{47C54057-C70C-4E25-85D1-0326E6AB62B9}" type="pres">
      <dgm:prSet presAssocID="{C071984B-AE24-45EE-9D3A-66B8F21035A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A35A019-67EC-48C1-96D9-C1EF5F969196}" type="pres">
      <dgm:prSet presAssocID="{C071984B-AE24-45EE-9D3A-66B8F21035A1}" presName="hierChild3" presStyleCnt="0"/>
      <dgm:spPr/>
    </dgm:pt>
    <dgm:pt modelId="{E64EDBF4-9290-43B2-94F6-FDA0F28ABF9F}" type="pres">
      <dgm:prSet presAssocID="{0459305E-DCA4-4B6C-B76A-5CC0FB09C84C}" presName="Name10" presStyleLbl="parChTrans1D2" presStyleIdx="2" presStyleCnt="3"/>
      <dgm:spPr/>
      <dgm:t>
        <a:bodyPr/>
        <a:lstStyle/>
        <a:p>
          <a:endParaRPr lang="tr-TR"/>
        </a:p>
      </dgm:t>
    </dgm:pt>
    <dgm:pt modelId="{F33909A1-FB17-476C-BBD9-FAD3E717F3BA}" type="pres">
      <dgm:prSet presAssocID="{A9B5505B-018F-42BE-AD57-A714324ADF73}" presName="hierRoot2" presStyleCnt="0"/>
      <dgm:spPr/>
    </dgm:pt>
    <dgm:pt modelId="{B7924825-BA4F-40AF-A084-BC156C5ABA09}" type="pres">
      <dgm:prSet presAssocID="{A9B5505B-018F-42BE-AD57-A714324ADF73}" presName="composite2" presStyleCnt="0"/>
      <dgm:spPr/>
    </dgm:pt>
    <dgm:pt modelId="{379578F1-607F-4AB3-A7DD-AC6F98631642}" type="pres">
      <dgm:prSet presAssocID="{A9B5505B-018F-42BE-AD57-A714324ADF73}" presName="background2" presStyleLbl="node2" presStyleIdx="2" presStyleCnt="3"/>
      <dgm:spPr/>
    </dgm:pt>
    <dgm:pt modelId="{83444A0A-64CE-49B5-B4A1-49DD211F5FEC}" type="pres">
      <dgm:prSet presAssocID="{A9B5505B-018F-42BE-AD57-A714324ADF73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40CCE81-C526-4798-BDFD-AC2F647D236C}" type="pres">
      <dgm:prSet presAssocID="{A9B5505B-018F-42BE-AD57-A714324ADF73}" presName="hierChild3" presStyleCnt="0"/>
      <dgm:spPr/>
    </dgm:pt>
  </dgm:ptLst>
  <dgm:cxnLst>
    <dgm:cxn modelId="{B39B0BE1-87DB-46A5-8D85-C7F9AAE4E4F0}" srcId="{982931CF-83F5-4275-8E10-5BC5AC478C24}" destId="{C071984B-AE24-45EE-9D3A-66B8F21035A1}" srcOrd="1" destOrd="0" parTransId="{65E1B440-2B7A-48DB-A7EE-3D0E3FABC9F0}" sibTransId="{B960B685-AEF9-4ED0-928F-B70CD76FE01E}"/>
    <dgm:cxn modelId="{50AC55E6-7957-48F3-A983-9633EB798E30}" type="presOf" srcId="{834B2935-7A11-4E3E-ABC4-F331761C98AD}" destId="{ECAECF06-4C6E-4FA9-B025-08E6FDBD8651}" srcOrd="0" destOrd="0" presId="urn:microsoft.com/office/officeart/2005/8/layout/hierarchy1"/>
    <dgm:cxn modelId="{012CEF33-A6B3-4EB3-8B0D-DFDE6F812238}" srcId="{4F477018-9F95-4DA9-B828-94A23FCD4B0A}" destId="{982931CF-83F5-4275-8E10-5BC5AC478C24}" srcOrd="0" destOrd="0" parTransId="{C31E6622-533C-4EDB-A313-227E3B9C1A58}" sibTransId="{57199341-0BFC-4552-BD39-9972BE3F2E47}"/>
    <dgm:cxn modelId="{C0A676C2-D819-46E6-9B04-CABF72A444A8}" type="presOf" srcId="{982931CF-83F5-4275-8E10-5BC5AC478C24}" destId="{7D4B0329-CDC0-450C-851A-97DA9E77435B}" srcOrd="0" destOrd="0" presId="urn:microsoft.com/office/officeart/2005/8/layout/hierarchy1"/>
    <dgm:cxn modelId="{F724F5E1-5F7A-418C-AE63-62ACAE01F289}" type="presOf" srcId="{65E1B440-2B7A-48DB-A7EE-3D0E3FABC9F0}" destId="{965810D2-126A-45AD-8B76-331F24DDDAE0}" srcOrd="0" destOrd="0" presId="urn:microsoft.com/office/officeart/2005/8/layout/hierarchy1"/>
    <dgm:cxn modelId="{94CBD211-2A01-4060-896D-E874C02427ED}" srcId="{982931CF-83F5-4275-8E10-5BC5AC478C24}" destId="{A9B5505B-018F-42BE-AD57-A714324ADF73}" srcOrd="2" destOrd="0" parTransId="{0459305E-DCA4-4B6C-B76A-5CC0FB09C84C}" sibTransId="{B282389A-B381-451B-878C-240F248BE2DF}"/>
    <dgm:cxn modelId="{03CA0ED7-B9E9-4B97-BC6F-0A17C8574D76}" srcId="{982931CF-83F5-4275-8E10-5BC5AC478C24}" destId="{834B2935-7A11-4E3E-ABC4-F331761C98AD}" srcOrd="0" destOrd="0" parTransId="{22B12F94-F675-41F3-9F4F-7404477DB1BB}" sibTransId="{846C075C-51A6-4FF5-9F4C-20450195E224}"/>
    <dgm:cxn modelId="{CB150483-E0C2-4052-A310-C24FDD660557}" type="presOf" srcId="{4F477018-9F95-4DA9-B828-94A23FCD4B0A}" destId="{C8EB8C4D-CB16-4276-BF16-5E87044473CA}" srcOrd="0" destOrd="0" presId="urn:microsoft.com/office/officeart/2005/8/layout/hierarchy1"/>
    <dgm:cxn modelId="{98813CA6-1C4C-4C0B-A01D-EEC8FC3D0922}" type="presOf" srcId="{0459305E-DCA4-4B6C-B76A-5CC0FB09C84C}" destId="{E64EDBF4-9290-43B2-94F6-FDA0F28ABF9F}" srcOrd="0" destOrd="0" presId="urn:microsoft.com/office/officeart/2005/8/layout/hierarchy1"/>
    <dgm:cxn modelId="{92F7441E-44D7-44D6-9E03-A840B9742841}" type="presOf" srcId="{C071984B-AE24-45EE-9D3A-66B8F21035A1}" destId="{47C54057-C70C-4E25-85D1-0326E6AB62B9}" srcOrd="0" destOrd="0" presId="urn:microsoft.com/office/officeart/2005/8/layout/hierarchy1"/>
    <dgm:cxn modelId="{4D1A079B-58CB-4246-A937-140A1652C956}" type="presOf" srcId="{22B12F94-F675-41F3-9F4F-7404477DB1BB}" destId="{6880BF92-252B-42C9-822E-A449B273688C}" srcOrd="0" destOrd="0" presId="urn:microsoft.com/office/officeart/2005/8/layout/hierarchy1"/>
    <dgm:cxn modelId="{CD829BD0-28C7-42D3-A4AA-B06B1574F5DF}" type="presOf" srcId="{A9B5505B-018F-42BE-AD57-A714324ADF73}" destId="{83444A0A-64CE-49B5-B4A1-49DD211F5FEC}" srcOrd="0" destOrd="0" presId="urn:microsoft.com/office/officeart/2005/8/layout/hierarchy1"/>
    <dgm:cxn modelId="{CB25FF9B-75F8-477D-A58D-EFBD07DE78C0}" type="presParOf" srcId="{C8EB8C4D-CB16-4276-BF16-5E87044473CA}" destId="{6147D8CC-A705-40CA-A4AB-0606D43C63DD}" srcOrd="0" destOrd="0" presId="urn:microsoft.com/office/officeart/2005/8/layout/hierarchy1"/>
    <dgm:cxn modelId="{7333084E-2D9D-4BF5-9B52-57D5667E5467}" type="presParOf" srcId="{6147D8CC-A705-40CA-A4AB-0606D43C63DD}" destId="{432A837B-9BE8-4B2F-8AFA-956E19478EF4}" srcOrd="0" destOrd="0" presId="urn:microsoft.com/office/officeart/2005/8/layout/hierarchy1"/>
    <dgm:cxn modelId="{D5A0E759-AF97-410C-90C0-77AA703AE97F}" type="presParOf" srcId="{432A837B-9BE8-4B2F-8AFA-956E19478EF4}" destId="{C8C5D470-783E-4DD6-ACFB-2BFE7749C0AF}" srcOrd="0" destOrd="0" presId="urn:microsoft.com/office/officeart/2005/8/layout/hierarchy1"/>
    <dgm:cxn modelId="{06F7D960-A939-4B46-8E91-677577FDE9E4}" type="presParOf" srcId="{432A837B-9BE8-4B2F-8AFA-956E19478EF4}" destId="{7D4B0329-CDC0-450C-851A-97DA9E77435B}" srcOrd="1" destOrd="0" presId="urn:microsoft.com/office/officeart/2005/8/layout/hierarchy1"/>
    <dgm:cxn modelId="{0F5E2E7C-E72B-43F2-8FAE-AC55560D087A}" type="presParOf" srcId="{6147D8CC-A705-40CA-A4AB-0606D43C63DD}" destId="{F4E091AD-D2A2-40CB-9735-9A5DC3C4819A}" srcOrd="1" destOrd="0" presId="urn:microsoft.com/office/officeart/2005/8/layout/hierarchy1"/>
    <dgm:cxn modelId="{B63680F7-A313-4885-8E7F-0CAE0EB4CA2B}" type="presParOf" srcId="{F4E091AD-D2A2-40CB-9735-9A5DC3C4819A}" destId="{6880BF92-252B-42C9-822E-A449B273688C}" srcOrd="0" destOrd="0" presId="urn:microsoft.com/office/officeart/2005/8/layout/hierarchy1"/>
    <dgm:cxn modelId="{A19A1660-0E5F-494D-A1DA-F10DF6F193F9}" type="presParOf" srcId="{F4E091AD-D2A2-40CB-9735-9A5DC3C4819A}" destId="{51F4A544-595C-450D-83A8-EA6E35774613}" srcOrd="1" destOrd="0" presId="urn:microsoft.com/office/officeart/2005/8/layout/hierarchy1"/>
    <dgm:cxn modelId="{6C4486D6-A2E2-48B1-B490-73E603432D0F}" type="presParOf" srcId="{51F4A544-595C-450D-83A8-EA6E35774613}" destId="{94969AD4-3C19-47F9-AF7C-7B410C11F754}" srcOrd="0" destOrd="0" presId="urn:microsoft.com/office/officeart/2005/8/layout/hierarchy1"/>
    <dgm:cxn modelId="{FE92A867-8A77-4CBC-AAD1-633CD0EB6C9D}" type="presParOf" srcId="{94969AD4-3C19-47F9-AF7C-7B410C11F754}" destId="{E2959F68-5101-4425-B3CD-2F8AC35CCFD8}" srcOrd="0" destOrd="0" presId="urn:microsoft.com/office/officeart/2005/8/layout/hierarchy1"/>
    <dgm:cxn modelId="{BC89D488-9020-4A5B-8828-C613F4C80A75}" type="presParOf" srcId="{94969AD4-3C19-47F9-AF7C-7B410C11F754}" destId="{ECAECF06-4C6E-4FA9-B025-08E6FDBD8651}" srcOrd="1" destOrd="0" presId="urn:microsoft.com/office/officeart/2005/8/layout/hierarchy1"/>
    <dgm:cxn modelId="{E769AF92-B073-4BD7-9C53-E50B53792831}" type="presParOf" srcId="{51F4A544-595C-450D-83A8-EA6E35774613}" destId="{2E6127C0-0A33-4C18-8EC9-FC58254977BA}" srcOrd="1" destOrd="0" presId="urn:microsoft.com/office/officeart/2005/8/layout/hierarchy1"/>
    <dgm:cxn modelId="{74402884-EAFC-41D3-9AF8-6B38BE1D8511}" type="presParOf" srcId="{F4E091AD-D2A2-40CB-9735-9A5DC3C4819A}" destId="{965810D2-126A-45AD-8B76-331F24DDDAE0}" srcOrd="2" destOrd="0" presId="urn:microsoft.com/office/officeart/2005/8/layout/hierarchy1"/>
    <dgm:cxn modelId="{CA63B09E-5137-4668-8FA1-086998EEA5FD}" type="presParOf" srcId="{F4E091AD-D2A2-40CB-9735-9A5DC3C4819A}" destId="{86D27CD0-2F12-42B0-8943-2BCDFA00EACE}" srcOrd="3" destOrd="0" presId="urn:microsoft.com/office/officeart/2005/8/layout/hierarchy1"/>
    <dgm:cxn modelId="{511166B0-6F9F-4995-A4B2-D89FEB4D4637}" type="presParOf" srcId="{86D27CD0-2F12-42B0-8943-2BCDFA00EACE}" destId="{E5F5338F-1F0B-47B2-A5B9-3AD73A3D42D4}" srcOrd="0" destOrd="0" presId="urn:microsoft.com/office/officeart/2005/8/layout/hierarchy1"/>
    <dgm:cxn modelId="{7D1784E3-2206-4702-B7AA-8DABD35BF3CD}" type="presParOf" srcId="{E5F5338F-1F0B-47B2-A5B9-3AD73A3D42D4}" destId="{E5F70DF4-2773-4C2A-A57B-9469C08F3DE7}" srcOrd="0" destOrd="0" presId="urn:microsoft.com/office/officeart/2005/8/layout/hierarchy1"/>
    <dgm:cxn modelId="{AD0E19CA-EB7E-4D92-AAE6-1E64BBD7E57F}" type="presParOf" srcId="{E5F5338F-1F0B-47B2-A5B9-3AD73A3D42D4}" destId="{47C54057-C70C-4E25-85D1-0326E6AB62B9}" srcOrd="1" destOrd="0" presId="urn:microsoft.com/office/officeart/2005/8/layout/hierarchy1"/>
    <dgm:cxn modelId="{5965DB60-AABE-4C8F-9C13-4D9ED8035ED3}" type="presParOf" srcId="{86D27CD0-2F12-42B0-8943-2BCDFA00EACE}" destId="{9A35A019-67EC-48C1-96D9-C1EF5F969196}" srcOrd="1" destOrd="0" presId="urn:microsoft.com/office/officeart/2005/8/layout/hierarchy1"/>
    <dgm:cxn modelId="{3D9C65F9-4E95-44CB-BF05-2D55729DB9BE}" type="presParOf" srcId="{F4E091AD-D2A2-40CB-9735-9A5DC3C4819A}" destId="{E64EDBF4-9290-43B2-94F6-FDA0F28ABF9F}" srcOrd="4" destOrd="0" presId="urn:microsoft.com/office/officeart/2005/8/layout/hierarchy1"/>
    <dgm:cxn modelId="{9E59433A-B906-48A3-B6E8-EF34CA6B6CDC}" type="presParOf" srcId="{F4E091AD-D2A2-40CB-9735-9A5DC3C4819A}" destId="{F33909A1-FB17-476C-BBD9-FAD3E717F3BA}" srcOrd="5" destOrd="0" presId="urn:microsoft.com/office/officeart/2005/8/layout/hierarchy1"/>
    <dgm:cxn modelId="{292848A2-62BA-4100-BC5D-AFADD976A88A}" type="presParOf" srcId="{F33909A1-FB17-476C-BBD9-FAD3E717F3BA}" destId="{B7924825-BA4F-40AF-A084-BC156C5ABA09}" srcOrd="0" destOrd="0" presId="urn:microsoft.com/office/officeart/2005/8/layout/hierarchy1"/>
    <dgm:cxn modelId="{0CCEB842-427E-442B-BF12-226ABEB39D38}" type="presParOf" srcId="{B7924825-BA4F-40AF-A084-BC156C5ABA09}" destId="{379578F1-607F-4AB3-A7DD-AC6F98631642}" srcOrd="0" destOrd="0" presId="urn:microsoft.com/office/officeart/2005/8/layout/hierarchy1"/>
    <dgm:cxn modelId="{C91C3101-4005-4B2A-B13E-FC98E82D1703}" type="presParOf" srcId="{B7924825-BA4F-40AF-A084-BC156C5ABA09}" destId="{83444A0A-64CE-49B5-B4A1-49DD211F5FEC}" srcOrd="1" destOrd="0" presId="urn:microsoft.com/office/officeart/2005/8/layout/hierarchy1"/>
    <dgm:cxn modelId="{7C10C771-05DD-4DED-9281-DA7C3D8E4876}" type="presParOf" srcId="{F33909A1-FB17-476C-BBD9-FAD3E717F3BA}" destId="{440CCE81-C526-4798-BDFD-AC2F647D236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0B14C1-139D-4FF1-86CF-FA0239283D9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65D0357-B49F-49D7-A666-8C8D2355A77B}">
      <dgm:prSet phldrT="[Metin]"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tr-TR" dirty="0" err="1" smtClean="0"/>
            <a:t>Atipik</a:t>
          </a:r>
          <a:r>
            <a:rPr lang="tr-TR" dirty="0" smtClean="0"/>
            <a:t> </a:t>
          </a:r>
          <a:r>
            <a:rPr lang="tr-TR" dirty="0" err="1" smtClean="0"/>
            <a:t>endometrial</a:t>
          </a:r>
          <a:r>
            <a:rPr lang="tr-TR" dirty="0" smtClean="0"/>
            <a:t> hücreler</a:t>
          </a:r>
          <a:endParaRPr lang="tr-TR" dirty="0"/>
        </a:p>
      </dgm:t>
    </dgm:pt>
    <dgm:pt modelId="{E263CA68-D7AF-46E8-AFB2-A0506A302D7D}" type="parTrans" cxnId="{F3E68989-0347-427B-8F45-A216DE32852D}">
      <dgm:prSet/>
      <dgm:spPr/>
      <dgm:t>
        <a:bodyPr/>
        <a:lstStyle/>
        <a:p>
          <a:endParaRPr lang="tr-TR"/>
        </a:p>
      </dgm:t>
    </dgm:pt>
    <dgm:pt modelId="{2158A7E0-CF75-4740-A9B6-2698DA32DB28}" type="sibTrans" cxnId="{F3E68989-0347-427B-8F45-A216DE32852D}">
      <dgm:prSet/>
      <dgm:spPr/>
      <dgm:t>
        <a:bodyPr/>
        <a:lstStyle/>
        <a:p>
          <a:endParaRPr lang="tr-TR"/>
        </a:p>
      </dgm:t>
    </dgm:pt>
    <dgm:pt modelId="{37C6E180-974F-4DD7-88E5-FA203713B994}">
      <dgm:prSet phldrT="[Metin]"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tr-TR" dirty="0" err="1" smtClean="0"/>
            <a:t>Endometrial</a:t>
          </a:r>
          <a:r>
            <a:rPr lang="tr-TR" dirty="0" smtClean="0"/>
            <a:t> ve </a:t>
          </a:r>
          <a:r>
            <a:rPr lang="tr-TR" dirty="0" err="1" smtClean="0"/>
            <a:t>endoservikal</a:t>
          </a:r>
          <a:r>
            <a:rPr lang="tr-TR" dirty="0" smtClean="0"/>
            <a:t> örnekleme</a:t>
          </a:r>
          <a:endParaRPr lang="tr-TR" dirty="0"/>
        </a:p>
      </dgm:t>
    </dgm:pt>
    <dgm:pt modelId="{3DE5E3EA-2623-44B6-A53A-0997E4CB6D30}" type="parTrans" cxnId="{C776BFB8-3513-4F5C-ACB9-3646111C4C46}">
      <dgm:prSet/>
      <dgm:spPr>
        <a:ln>
          <a:solidFill>
            <a:srgbClr val="FFC000"/>
          </a:solidFill>
        </a:ln>
      </dgm:spPr>
      <dgm:t>
        <a:bodyPr/>
        <a:lstStyle/>
        <a:p>
          <a:endParaRPr lang="tr-TR"/>
        </a:p>
      </dgm:t>
    </dgm:pt>
    <dgm:pt modelId="{5BA133A8-3FCE-4FCE-8201-24BE5647A651}" type="sibTrans" cxnId="{C776BFB8-3513-4F5C-ACB9-3646111C4C46}">
      <dgm:prSet/>
      <dgm:spPr/>
      <dgm:t>
        <a:bodyPr/>
        <a:lstStyle/>
        <a:p>
          <a:endParaRPr lang="tr-TR"/>
        </a:p>
      </dgm:t>
    </dgm:pt>
    <dgm:pt modelId="{9463461C-E96C-4704-B596-C377F8D79795}">
      <dgm:prSet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tr-TR" dirty="0" err="1" smtClean="0"/>
            <a:t>Endometrial</a:t>
          </a:r>
          <a:r>
            <a:rPr lang="tr-TR" dirty="0" smtClean="0"/>
            <a:t> patoloji yok</a:t>
          </a:r>
          <a:endParaRPr lang="tr-TR" dirty="0"/>
        </a:p>
      </dgm:t>
    </dgm:pt>
    <dgm:pt modelId="{CF76D8D7-4C2B-4DC2-A0E4-65F9B4006595}" type="parTrans" cxnId="{19FBB73E-A041-4EA0-9C2E-A843298D30FD}">
      <dgm:prSet/>
      <dgm:spPr>
        <a:ln>
          <a:solidFill>
            <a:srgbClr val="FFC000"/>
          </a:solidFill>
        </a:ln>
      </dgm:spPr>
      <dgm:t>
        <a:bodyPr/>
        <a:lstStyle/>
        <a:p>
          <a:endParaRPr lang="tr-TR"/>
        </a:p>
      </dgm:t>
    </dgm:pt>
    <dgm:pt modelId="{9A8553A9-4D1C-42E8-82E5-B6470866E114}" type="sibTrans" cxnId="{19FBB73E-A041-4EA0-9C2E-A843298D30FD}">
      <dgm:prSet/>
      <dgm:spPr/>
      <dgm:t>
        <a:bodyPr/>
        <a:lstStyle/>
        <a:p>
          <a:endParaRPr lang="tr-TR"/>
        </a:p>
      </dgm:t>
    </dgm:pt>
    <dgm:pt modelId="{2628AEBA-F787-445A-BD6B-501FAE670882}">
      <dgm:prSet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tr-TR" dirty="0" err="1" smtClean="0"/>
            <a:t>Kolposkopi</a:t>
          </a:r>
          <a:r>
            <a:rPr lang="tr-TR" dirty="0" smtClean="0"/>
            <a:t>(AII)</a:t>
          </a:r>
          <a:endParaRPr lang="tr-TR" dirty="0"/>
        </a:p>
      </dgm:t>
    </dgm:pt>
    <dgm:pt modelId="{A73D654D-F4F0-43EB-9739-6A2CB2525E7E}" type="parTrans" cxnId="{849BFB5D-AABE-42B8-A5C6-A373CB4155F9}">
      <dgm:prSet/>
      <dgm:spPr>
        <a:ln>
          <a:solidFill>
            <a:srgbClr val="FFC000"/>
          </a:solidFill>
        </a:ln>
      </dgm:spPr>
      <dgm:t>
        <a:bodyPr/>
        <a:lstStyle/>
        <a:p>
          <a:endParaRPr lang="tr-TR"/>
        </a:p>
      </dgm:t>
    </dgm:pt>
    <dgm:pt modelId="{0D34D91A-357B-414E-BE9F-0032E36A36BA}" type="sibTrans" cxnId="{849BFB5D-AABE-42B8-A5C6-A373CB4155F9}">
      <dgm:prSet/>
      <dgm:spPr/>
      <dgm:t>
        <a:bodyPr/>
        <a:lstStyle/>
        <a:p>
          <a:endParaRPr lang="tr-TR"/>
        </a:p>
      </dgm:t>
    </dgm:pt>
    <dgm:pt modelId="{D36AF632-4E1B-431A-82CE-BB223D98DDCB}" type="pres">
      <dgm:prSet presAssocID="{6A0B14C1-139D-4FF1-86CF-FA0239283D9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CE1BBFA-4831-4A29-AAA2-9FDA4CE8D740}" type="pres">
      <dgm:prSet presAssocID="{965D0357-B49F-49D7-A666-8C8D2355A77B}" presName="hierRoot1" presStyleCnt="0"/>
      <dgm:spPr/>
    </dgm:pt>
    <dgm:pt modelId="{B49D4F99-DC7F-46E3-8787-3339C0195ED3}" type="pres">
      <dgm:prSet presAssocID="{965D0357-B49F-49D7-A666-8C8D2355A77B}" presName="composite" presStyleCnt="0"/>
      <dgm:spPr/>
    </dgm:pt>
    <dgm:pt modelId="{88F1F37C-B581-4134-BDE2-CF0D559A7432}" type="pres">
      <dgm:prSet presAssocID="{965D0357-B49F-49D7-A666-8C8D2355A77B}" presName="background" presStyleLbl="node0" presStyleIdx="0" presStyleCnt="1"/>
      <dgm:spPr/>
    </dgm:pt>
    <dgm:pt modelId="{C456E0C0-E795-476A-AF43-F5A4E7F6C5F7}" type="pres">
      <dgm:prSet presAssocID="{965D0357-B49F-49D7-A666-8C8D2355A77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6CE614B-1035-44C5-A5C9-E42CC1F568D1}" type="pres">
      <dgm:prSet presAssocID="{965D0357-B49F-49D7-A666-8C8D2355A77B}" presName="hierChild2" presStyleCnt="0"/>
      <dgm:spPr/>
    </dgm:pt>
    <dgm:pt modelId="{FE18B870-9B9F-4076-9D6C-C5F901D4D6E9}" type="pres">
      <dgm:prSet presAssocID="{3DE5E3EA-2623-44B6-A53A-0997E4CB6D30}" presName="Name10" presStyleLbl="parChTrans1D2" presStyleIdx="0" presStyleCnt="1"/>
      <dgm:spPr/>
      <dgm:t>
        <a:bodyPr/>
        <a:lstStyle/>
        <a:p>
          <a:endParaRPr lang="tr-TR"/>
        </a:p>
      </dgm:t>
    </dgm:pt>
    <dgm:pt modelId="{3E15F8A5-7905-45FF-9A89-4229A28D3218}" type="pres">
      <dgm:prSet presAssocID="{37C6E180-974F-4DD7-88E5-FA203713B994}" presName="hierRoot2" presStyleCnt="0"/>
      <dgm:spPr/>
    </dgm:pt>
    <dgm:pt modelId="{2E6DAC95-F642-46A7-9106-02A82CC23438}" type="pres">
      <dgm:prSet presAssocID="{37C6E180-974F-4DD7-88E5-FA203713B994}" presName="composite2" presStyleCnt="0"/>
      <dgm:spPr/>
    </dgm:pt>
    <dgm:pt modelId="{ECED9CB2-E060-4FD0-AFFA-9CBB82CAA731}" type="pres">
      <dgm:prSet presAssocID="{37C6E180-974F-4DD7-88E5-FA203713B994}" presName="background2" presStyleLbl="node2" presStyleIdx="0" presStyleCnt="1"/>
      <dgm:spPr/>
    </dgm:pt>
    <dgm:pt modelId="{1DA5D654-1CD7-4072-A264-3514998B1A55}" type="pres">
      <dgm:prSet presAssocID="{37C6E180-974F-4DD7-88E5-FA203713B994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CB5B79F-3C8F-41F1-95D3-D715F9E2FB04}" type="pres">
      <dgm:prSet presAssocID="{37C6E180-974F-4DD7-88E5-FA203713B994}" presName="hierChild3" presStyleCnt="0"/>
      <dgm:spPr/>
    </dgm:pt>
    <dgm:pt modelId="{63306ACA-D15E-437A-8A1A-589326B980B2}" type="pres">
      <dgm:prSet presAssocID="{CF76D8D7-4C2B-4DC2-A0E4-65F9B4006595}" presName="Name17" presStyleLbl="parChTrans1D3" presStyleIdx="0" presStyleCnt="1"/>
      <dgm:spPr/>
      <dgm:t>
        <a:bodyPr/>
        <a:lstStyle/>
        <a:p>
          <a:endParaRPr lang="tr-TR"/>
        </a:p>
      </dgm:t>
    </dgm:pt>
    <dgm:pt modelId="{C7D00E17-D677-4211-8D55-035E4E9F2270}" type="pres">
      <dgm:prSet presAssocID="{9463461C-E96C-4704-B596-C377F8D79795}" presName="hierRoot3" presStyleCnt="0"/>
      <dgm:spPr/>
    </dgm:pt>
    <dgm:pt modelId="{401A058F-A4CB-4EEB-86AA-114DE0527938}" type="pres">
      <dgm:prSet presAssocID="{9463461C-E96C-4704-B596-C377F8D79795}" presName="composite3" presStyleCnt="0"/>
      <dgm:spPr/>
    </dgm:pt>
    <dgm:pt modelId="{5DA6B6B2-7D99-4BF9-BF3E-7F5BF2D89C8A}" type="pres">
      <dgm:prSet presAssocID="{9463461C-E96C-4704-B596-C377F8D79795}" presName="background3" presStyleLbl="node3" presStyleIdx="0" presStyleCnt="1"/>
      <dgm:spPr/>
    </dgm:pt>
    <dgm:pt modelId="{0399AAB9-E03C-4875-B99A-363ABD6CAC80}" type="pres">
      <dgm:prSet presAssocID="{9463461C-E96C-4704-B596-C377F8D79795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239C4D6-64F2-4D4C-90D2-EC3901919610}" type="pres">
      <dgm:prSet presAssocID="{9463461C-E96C-4704-B596-C377F8D79795}" presName="hierChild4" presStyleCnt="0"/>
      <dgm:spPr/>
    </dgm:pt>
    <dgm:pt modelId="{C6ED8925-9A95-4BC9-AC3F-41E8F90B4CFA}" type="pres">
      <dgm:prSet presAssocID="{A73D654D-F4F0-43EB-9739-6A2CB2525E7E}" presName="Name23" presStyleLbl="parChTrans1D4" presStyleIdx="0" presStyleCnt="1"/>
      <dgm:spPr/>
      <dgm:t>
        <a:bodyPr/>
        <a:lstStyle/>
        <a:p>
          <a:endParaRPr lang="tr-TR"/>
        </a:p>
      </dgm:t>
    </dgm:pt>
    <dgm:pt modelId="{CC730048-7234-439A-940C-DF9302A89351}" type="pres">
      <dgm:prSet presAssocID="{2628AEBA-F787-445A-BD6B-501FAE670882}" presName="hierRoot4" presStyleCnt="0"/>
      <dgm:spPr/>
    </dgm:pt>
    <dgm:pt modelId="{B2505E0E-6A3E-4C16-8DDA-E357373C603F}" type="pres">
      <dgm:prSet presAssocID="{2628AEBA-F787-445A-BD6B-501FAE670882}" presName="composite4" presStyleCnt="0"/>
      <dgm:spPr/>
    </dgm:pt>
    <dgm:pt modelId="{D0E284AE-2BA7-49AD-8ECC-2DDEE7E4821D}" type="pres">
      <dgm:prSet presAssocID="{2628AEBA-F787-445A-BD6B-501FAE670882}" presName="background4" presStyleLbl="node4" presStyleIdx="0" presStyleCnt="1"/>
      <dgm:spPr/>
    </dgm:pt>
    <dgm:pt modelId="{6A0B6554-FD89-4ADD-AE1E-9769F7B7FB0A}" type="pres">
      <dgm:prSet presAssocID="{2628AEBA-F787-445A-BD6B-501FAE670882}" presName="text4" presStyleLbl="fgAcc4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CD447AA-DB38-474F-9C92-B8FF6F91286A}" type="pres">
      <dgm:prSet presAssocID="{2628AEBA-F787-445A-BD6B-501FAE670882}" presName="hierChild5" presStyleCnt="0"/>
      <dgm:spPr/>
    </dgm:pt>
  </dgm:ptLst>
  <dgm:cxnLst>
    <dgm:cxn modelId="{849BFB5D-AABE-42B8-A5C6-A373CB4155F9}" srcId="{9463461C-E96C-4704-B596-C377F8D79795}" destId="{2628AEBA-F787-445A-BD6B-501FAE670882}" srcOrd="0" destOrd="0" parTransId="{A73D654D-F4F0-43EB-9739-6A2CB2525E7E}" sibTransId="{0D34D91A-357B-414E-BE9F-0032E36A36BA}"/>
    <dgm:cxn modelId="{2174B157-A6E0-4B7C-93FE-110F0806EB54}" type="presOf" srcId="{3DE5E3EA-2623-44B6-A53A-0997E4CB6D30}" destId="{FE18B870-9B9F-4076-9D6C-C5F901D4D6E9}" srcOrd="0" destOrd="0" presId="urn:microsoft.com/office/officeart/2005/8/layout/hierarchy1"/>
    <dgm:cxn modelId="{19FBB73E-A041-4EA0-9C2E-A843298D30FD}" srcId="{37C6E180-974F-4DD7-88E5-FA203713B994}" destId="{9463461C-E96C-4704-B596-C377F8D79795}" srcOrd="0" destOrd="0" parTransId="{CF76D8D7-4C2B-4DC2-A0E4-65F9B4006595}" sibTransId="{9A8553A9-4D1C-42E8-82E5-B6470866E114}"/>
    <dgm:cxn modelId="{845C16F2-4CC8-408A-BAFA-B9E11904C04A}" type="presOf" srcId="{9463461C-E96C-4704-B596-C377F8D79795}" destId="{0399AAB9-E03C-4875-B99A-363ABD6CAC80}" srcOrd="0" destOrd="0" presId="urn:microsoft.com/office/officeart/2005/8/layout/hierarchy1"/>
    <dgm:cxn modelId="{7E00A80A-5A0F-4684-9653-546549EA2298}" type="presOf" srcId="{CF76D8D7-4C2B-4DC2-A0E4-65F9B4006595}" destId="{63306ACA-D15E-437A-8A1A-589326B980B2}" srcOrd="0" destOrd="0" presId="urn:microsoft.com/office/officeart/2005/8/layout/hierarchy1"/>
    <dgm:cxn modelId="{58EFA128-1E22-44A8-9D52-43402CE2D574}" type="presOf" srcId="{37C6E180-974F-4DD7-88E5-FA203713B994}" destId="{1DA5D654-1CD7-4072-A264-3514998B1A55}" srcOrd="0" destOrd="0" presId="urn:microsoft.com/office/officeart/2005/8/layout/hierarchy1"/>
    <dgm:cxn modelId="{C776BFB8-3513-4F5C-ACB9-3646111C4C46}" srcId="{965D0357-B49F-49D7-A666-8C8D2355A77B}" destId="{37C6E180-974F-4DD7-88E5-FA203713B994}" srcOrd="0" destOrd="0" parTransId="{3DE5E3EA-2623-44B6-A53A-0997E4CB6D30}" sibTransId="{5BA133A8-3FCE-4FCE-8201-24BE5647A651}"/>
    <dgm:cxn modelId="{F3E68989-0347-427B-8F45-A216DE32852D}" srcId="{6A0B14C1-139D-4FF1-86CF-FA0239283D91}" destId="{965D0357-B49F-49D7-A666-8C8D2355A77B}" srcOrd="0" destOrd="0" parTransId="{E263CA68-D7AF-46E8-AFB2-A0506A302D7D}" sibTransId="{2158A7E0-CF75-4740-A9B6-2698DA32DB28}"/>
    <dgm:cxn modelId="{3D8760FB-7074-48AE-AD6E-CD3EAEFE68BD}" type="presOf" srcId="{A73D654D-F4F0-43EB-9739-6A2CB2525E7E}" destId="{C6ED8925-9A95-4BC9-AC3F-41E8F90B4CFA}" srcOrd="0" destOrd="0" presId="urn:microsoft.com/office/officeart/2005/8/layout/hierarchy1"/>
    <dgm:cxn modelId="{21AA92E3-6886-4543-A861-3321914DF61F}" type="presOf" srcId="{6A0B14C1-139D-4FF1-86CF-FA0239283D91}" destId="{D36AF632-4E1B-431A-82CE-BB223D98DDCB}" srcOrd="0" destOrd="0" presId="urn:microsoft.com/office/officeart/2005/8/layout/hierarchy1"/>
    <dgm:cxn modelId="{210FE777-D1D1-4663-BB93-4B2F55D7E321}" type="presOf" srcId="{2628AEBA-F787-445A-BD6B-501FAE670882}" destId="{6A0B6554-FD89-4ADD-AE1E-9769F7B7FB0A}" srcOrd="0" destOrd="0" presId="urn:microsoft.com/office/officeart/2005/8/layout/hierarchy1"/>
    <dgm:cxn modelId="{96FA7620-AC92-4366-B650-7D08F7BCC41C}" type="presOf" srcId="{965D0357-B49F-49D7-A666-8C8D2355A77B}" destId="{C456E0C0-E795-476A-AF43-F5A4E7F6C5F7}" srcOrd="0" destOrd="0" presId="urn:microsoft.com/office/officeart/2005/8/layout/hierarchy1"/>
    <dgm:cxn modelId="{526ECCBE-4198-4708-AFDC-867893BCBE03}" type="presParOf" srcId="{D36AF632-4E1B-431A-82CE-BB223D98DDCB}" destId="{DCE1BBFA-4831-4A29-AAA2-9FDA4CE8D740}" srcOrd="0" destOrd="0" presId="urn:microsoft.com/office/officeart/2005/8/layout/hierarchy1"/>
    <dgm:cxn modelId="{55ED1749-7F63-499C-9C23-72BBE99FB3E9}" type="presParOf" srcId="{DCE1BBFA-4831-4A29-AAA2-9FDA4CE8D740}" destId="{B49D4F99-DC7F-46E3-8787-3339C0195ED3}" srcOrd="0" destOrd="0" presId="urn:microsoft.com/office/officeart/2005/8/layout/hierarchy1"/>
    <dgm:cxn modelId="{BEB211FC-4561-4B34-BCA0-FE6204E56135}" type="presParOf" srcId="{B49D4F99-DC7F-46E3-8787-3339C0195ED3}" destId="{88F1F37C-B581-4134-BDE2-CF0D559A7432}" srcOrd="0" destOrd="0" presId="urn:microsoft.com/office/officeart/2005/8/layout/hierarchy1"/>
    <dgm:cxn modelId="{9B699393-A52F-4973-8C55-2A9E7EEC88F8}" type="presParOf" srcId="{B49D4F99-DC7F-46E3-8787-3339C0195ED3}" destId="{C456E0C0-E795-476A-AF43-F5A4E7F6C5F7}" srcOrd="1" destOrd="0" presId="urn:microsoft.com/office/officeart/2005/8/layout/hierarchy1"/>
    <dgm:cxn modelId="{B1E85B09-B5A1-40B3-BBB2-1B8E82D0B9FA}" type="presParOf" srcId="{DCE1BBFA-4831-4A29-AAA2-9FDA4CE8D740}" destId="{E6CE614B-1035-44C5-A5C9-E42CC1F568D1}" srcOrd="1" destOrd="0" presId="urn:microsoft.com/office/officeart/2005/8/layout/hierarchy1"/>
    <dgm:cxn modelId="{9E02B4E9-114B-466E-8400-B04134D2EBD9}" type="presParOf" srcId="{E6CE614B-1035-44C5-A5C9-E42CC1F568D1}" destId="{FE18B870-9B9F-4076-9D6C-C5F901D4D6E9}" srcOrd="0" destOrd="0" presId="urn:microsoft.com/office/officeart/2005/8/layout/hierarchy1"/>
    <dgm:cxn modelId="{7DA606FD-63D7-49AF-BA31-1ADD823FF0FD}" type="presParOf" srcId="{E6CE614B-1035-44C5-A5C9-E42CC1F568D1}" destId="{3E15F8A5-7905-45FF-9A89-4229A28D3218}" srcOrd="1" destOrd="0" presId="urn:microsoft.com/office/officeart/2005/8/layout/hierarchy1"/>
    <dgm:cxn modelId="{DA2220D7-77E8-468D-BDBE-2E7F67A5A54F}" type="presParOf" srcId="{3E15F8A5-7905-45FF-9A89-4229A28D3218}" destId="{2E6DAC95-F642-46A7-9106-02A82CC23438}" srcOrd="0" destOrd="0" presId="urn:microsoft.com/office/officeart/2005/8/layout/hierarchy1"/>
    <dgm:cxn modelId="{408C0DA7-DC03-421F-97DC-2B6DE8D491BE}" type="presParOf" srcId="{2E6DAC95-F642-46A7-9106-02A82CC23438}" destId="{ECED9CB2-E060-4FD0-AFFA-9CBB82CAA731}" srcOrd="0" destOrd="0" presId="urn:microsoft.com/office/officeart/2005/8/layout/hierarchy1"/>
    <dgm:cxn modelId="{432C9EF3-A8C5-4B14-AA50-E6C6C8049F59}" type="presParOf" srcId="{2E6DAC95-F642-46A7-9106-02A82CC23438}" destId="{1DA5D654-1CD7-4072-A264-3514998B1A55}" srcOrd="1" destOrd="0" presId="urn:microsoft.com/office/officeart/2005/8/layout/hierarchy1"/>
    <dgm:cxn modelId="{49E0DFC8-46E4-411F-A300-1F63A8A53C80}" type="presParOf" srcId="{3E15F8A5-7905-45FF-9A89-4229A28D3218}" destId="{9CB5B79F-3C8F-41F1-95D3-D715F9E2FB04}" srcOrd="1" destOrd="0" presId="urn:microsoft.com/office/officeart/2005/8/layout/hierarchy1"/>
    <dgm:cxn modelId="{26A732D2-451B-4332-A21A-950384E6E6CF}" type="presParOf" srcId="{9CB5B79F-3C8F-41F1-95D3-D715F9E2FB04}" destId="{63306ACA-D15E-437A-8A1A-589326B980B2}" srcOrd="0" destOrd="0" presId="urn:microsoft.com/office/officeart/2005/8/layout/hierarchy1"/>
    <dgm:cxn modelId="{DA6217A2-0DC0-4A12-8B22-AE92E264F640}" type="presParOf" srcId="{9CB5B79F-3C8F-41F1-95D3-D715F9E2FB04}" destId="{C7D00E17-D677-4211-8D55-035E4E9F2270}" srcOrd="1" destOrd="0" presId="urn:microsoft.com/office/officeart/2005/8/layout/hierarchy1"/>
    <dgm:cxn modelId="{D60FC0E5-501F-4911-AF89-8758D4D27765}" type="presParOf" srcId="{C7D00E17-D677-4211-8D55-035E4E9F2270}" destId="{401A058F-A4CB-4EEB-86AA-114DE0527938}" srcOrd="0" destOrd="0" presId="urn:microsoft.com/office/officeart/2005/8/layout/hierarchy1"/>
    <dgm:cxn modelId="{4B791160-3538-4623-9C23-F0601872B1D2}" type="presParOf" srcId="{401A058F-A4CB-4EEB-86AA-114DE0527938}" destId="{5DA6B6B2-7D99-4BF9-BF3E-7F5BF2D89C8A}" srcOrd="0" destOrd="0" presId="urn:microsoft.com/office/officeart/2005/8/layout/hierarchy1"/>
    <dgm:cxn modelId="{7DF40468-C44C-44CF-8AFB-BEF5D94FE471}" type="presParOf" srcId="{401A058F-A4CB-4EEB-86AA-114DE0527938}" destId="{0399AAB9-E03C-4875-B99A-363ABD6CAC80}" srcOrd="1" destOrd="0" presId="urn:microsoft.com/office/officeart/2005/8/layout/hierarchy1"/>
    <dgm:cxn modelId="{7332E935-CCF3-4972-B804-33393D5CEA7F}" type="presParOf" srcId="{C7D00E17-D677-4211-8D55-035E4E9F2270}" destId="{1239C4D6-64F2-4D4C-90D2-EC3901919610}" srcOrd="1" destOrd="0" presId="urn:microsoft.com/office/officeart/2005/8/layout/hierarchy1"/>
    <dgm:cxn modelId="{EE12CD02-6DA8-4F7C-BDA2-D86C4AA111A2}" type="presParOf" srcId="{1239C4D6-64F2-4D4C-90D2-EC3901919610}" destId="{C6ED8925-9A95-4BC9-AC3F-41E8F90B4CFA}" srcOrd="0" destOrd="0" presId="urn:microsoft.com/office/officeart/2005/8/layout/hierarchy1"/>
    <dgm:cxn modelId="{BC2A794D-6085-413B-9264-F12E4221568C}" type="presParOf" srcId="{1239C4D6-64F2-4D4C-90D2-EC3901919610}" destId="{CC730048-7234-439A-940C-DF9302A89351}" srcOrd="1" destOrd="0" presId="urn:microsoft.com/office/officeart/2005/8/layout/hierarchy1"/>
    <dgm:cxn modelId="{5F5C55DB-F444-4776-A7CD-50993DD615C6}" type="presParOf" srcId="{CC730048-7234-439A-940C-DF9302A89351}" destId="{B2505E0E-6A3E-4C16-8DDA-E357373C603F}" srcOrd="0" destOrd="0" presId="urn:microsoft.com/office/officeart/2005/8/layout/hierarchy1"/>
    <dgm:cxn modelId="{855E0B55-D31C-4734-B1D2-55869126F807}" type="presParOf" srcId="{B2505E0E-6A3E-4C16-8DDA-E357373C603F}" destId="{D0E284AE-2BA7-49AD-8ECC-2DDEE7E4821D}" srcOrd="0" destOrd="0" presId="urn:microsoft.com/office/officeart/2005/8/layout/hierarchy1"/>
    <dgm:cxn modelId="{5EAF365F-02C9-4293-B1C9-08C7A05D97A3}" type="presParOf" srcId="{B2505E0E-6A3E-4C16-8DDA-E357373C603F}" destId="{6A0B6554-FD89-4ADD-AE1E-9769F7B7FB0A}" srcOrd="1" destOrd="0" presId="urn:microsoft.com/office/officeart/2005/8/layout/hierarchy1"/>
    <dgm:cxn modelId="{1CE120EC-15F2-45BC-9C2F-7FD338041179}" type="presParOf" srcId="{CC730048-7234-439A-940C-DF9302A89351}" destId="{2CD447AA-DB38-474F-9C92-B8FF6F9128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2C43BB-F9B1-4798-B37A-ED566E62443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9D74F1D-852C-4DAE-97E5-1F97D9997EE2}">
      <dgm:prSet phldrT="[Metin]"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tr-TR" dirty="0" smtClean="0"/>
            <a:t>İlk sitoloji</a:t>
          </a:r>
        </a:p>
        <a:p>
          <a:r>
            <a:rPr lang="tr-TR" dirty="0" smtClean="0"/>
            <a:t>AGH-NOS</a:t>
          </a:r>
          <a:endParaRPr lang="tr-TR" dirty="0"/>
        </a:p>
      </dgm:t>
    </dgm:pt>
    <dgm:pt modelId="{078FC68E-C68B-4F7C-B40B-756E2932BBB1}" type="parTrans" cxnId="{2A425D60-DD10-4CB1-8561-1BC5881C53A3}">
      <dgm:prSet/>
      <dgm:spPr/>
      <dgm:t>
        <a:bodyPr/>
        <a:lstStyle/>
        <a:p>
          <a:endParaRPr lang="tr-TR"/>
        </a:p>
      </dgm:t>
    </dgm:pt>
    <dgm:pt modelId="{03BDF137-1B76-4A7E-9052-0014E3E8AF37}" type="sibTrans" cxnId="{2A425D60-DD10-4CB1-8561-1BC5881C53A3}">
      <dgm:prSet/>
      <dgm:spPr/>
      <dgm:t>
        <a:bodyPr/>
        <a:lstStyle/>
        <a:p>
          <a:endParaRPr lang="tr-TR"/>
        </a:p>
      </dgm:t>
    </dgm:pt>
    <dgm:pt modelId="{A3716D1C-ABEC-4342-B824-F740FAB4F303}">
      <dgm:prSet phldrT="[Metin]"/>
      <dgm:spPr>
        <a:effectLst>
          <a:glow rad="139700">
            <a:schemeClr val="accent1">
              <a:satMod val="175000"/>
              <a:alpha val="40000"/>
            </a:schemeClr>
          </a:glow>
          <a:innerShdw blurRad="114300">
            <a:prstClr val="black"/>
          </a:innerShdw>
        </a:effectLst>
      </dgm:spPr>
      <dgm:t>
        <a:bodyPr/>
        <a:lstStyle/>
        <a:p>
          <a:r>
            <a:rPr lang="tr-TR" dirty="0" smtClean="0"/>
            <a:t>CIN2+, AIS veya kanser yok</a:t>
          </a:r>
          <a:endParaRPr lang="tr-TR" dirty="0"/>
        </a:p>
      </dgm:t>
    </dgm:pt>
    <dgm:pt modelId="{493CDCD9-3235-4470-BA12-B15BA31982AA}" type="parTrans" cxnId="{FA8375F8-EF95-4CCD-8941-09A5F3433C63}">
      <dgm:prSet/>
      <dgm:spPr>
        <a:ln>
          <a:solidFill>
            <a:srgbClr val="FFC000"/>
          </a:solidFill>
        </a:ln>
      </dgm:spPr>
      <dgm:t>
        <a:bodyPr/>
        <a:lstStyle/>
        <a:p>
          <a:endParaRPr lang="tr-TR"/>
        </a:p>
      </dgm:t>
    </dgm:pt>
    <dgm:pt modelId="{23D0C747-8098-4F4C-A2C7-8FC4A50A38DD}" type="sibTrans" cxnId="{FA8375F8-EF95-4CCD-8941-09A5F3433C63}">
      <dgm:prSet/>
      <dgm:spPr/>
      <dgm:t>
        <a:bodyPr/>
        <a:lstStyle/>
        <a:p>
          <a:endParaRPr lang="tr-TR"/>
        </a:p>
      </dgm:t>
    </dgm:pt>
    <dgm:pt modelId="{A6199734-F870-4B29-AC3C-4BCCD065F681}">
      <dgm:prSet phldrT="[Metin]"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tr-TR" dirty="0" smtClean="0"/>
            <a:t>Sitoloji ve HPV 12-24 ay</a:t>
          </a:r>
          <a:endParaRPr lang="tr-TR" dirty="0"/>
        </a:p>
      </dgm:t>
    </dgm:pt>
    <dgm:pt modelId="{F1B704F4-9DC3-4F2D-A695-48C3B6298AC0}" type="parTrans" cxnId="{C1790819-0A82-459A-86C7-8809219CE439}">
      <dgm:prSet/>
      <dgm:spPr>
        <a:ln>
          <a:solidFill>
            <a:srgbClr val="FFC000"/>
          </a:solidFill>
        </a:ln>
      </dgm:spPr>
      <dgm:t>
        <a:bodyPr/>
        <a:lstStyle/>
        <a:p>
          <a:endParaRPr lang="tr-TR"/>
        </a:p>
      </dgm:t>
    </dgm:pt>
    <dgm:pt modelId="{A3DDA7AB-50C4-42A9-B45B-C1D1745A38BF}" type="sibTrans" cxnId="{C1790819-0A82-459A-86C7-8809219CE439}">
      <dgm:prSet/>
      <dgm:spPr/>
      <dgm:t>
        <a:bodyPr/>
        <a:lstStyle/>
        <a:p>
          <a:endParaRPr lang="tr-TR"/>
        </a:p>
      </dgm:t>
    </dgm:pt>
    <dgm:pt modelId="{F1300BFC-ED46-4152-9728-35D90AF1EADC}">
      <dgm:prSet phldrT="[Metin]"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tr-TR" dirty="0" smtClean="0"/>
            <a:t>CIN2+ ama </a:t>
          </a:r>
          <a:r>
            <a:rPr lang="tr-TR" dirty="0" err="1" smtClean="0"/>
            <a:t>glandüler</a:t>
          </a:r>
          <a:r>
            <a:rPr lang="tr-TR" dirty="0" smtClean="0"/>
            <a:t> </a:t>
          </a:r>
          <a:r>
            <a:rPr lang="tr-TR" dirty="0" err="1" smtClean="0"/>
            <a:t>neoplazi</a:t>
          </a:r>
          <a:r>
            <a:rPr lang="tr-TR" dirty="0" smtClean="0"/>
            <a:t> yok</a:t>
          </a:r>
          <a:endParaRPr lang="tr-TR" dirty="0"/>
        </a:p>
      </dgm:t>
    </dgm:pt>
    <dgm:pt modelId="{B9389E35-301E-42B1-A6EC-88F039112120}" type="parTrans" cxnId="{650F27CB-61D5-44AE-9706-7CCBBAC233D9}">
      <dgm:prSet/>
      <dgm:spPr>
        <a:ln>
          <a:solidFill>
            <a:srgbClr val="FFC000"/>
          </a:solidFill>
        </a:ln>
      </dgm:spPr>
      <dgm:t>
        <a:bodyPr/>
        <a:lstStyle/>
        <a:p>
          <a:endParaRPr lang="tr-TR"/>
        </a:p>
      </dgm:t>
    </dgm:pt>
    <dgm:pt modelId="{79B18F0A-6FCD-499D-A1A7-A6CB856D5309}" type="sibTrans" cxnId="{650F27CB-61D5-44AE-9706-7CCBBAC233D9}">
      <dgm:prSet/>
      <dgm:spPr/>
      <dgm:t>
        <a:bodyPr/>
        <a:lstStyle/>
        <a:p>
          <a:endParaRPr lang="tr-TR"/>
        </a:p>
      </dgm:t>
    </dgm:pt>
    <dgm:pt modelId="{678F8A3C-CF40-4976-A80C-F1D20C72E105}">
      <dgm:prSet phldrT="[Metin]"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tr-TR" dirty="0" smtClean="0"/>
            <a:t>ASCCP </a:t>
          </a:r>
          <a:r>
            <a:rPr lang="tr-TR" dirty="0" err="1" smtClean="0"/>
            <a:t>guideline</a:t>
          </a:r>
          <a:r>
            <a:rPr lang="tr-TR" dirty="0" smtClean="0"/>
            <a:t> C(II)</a:t>
          </a:r>
          <a:endParaRPr lang="tr-TR" dirty="0"/>
        </a:p>
      </dgm:t>
    </dgm:pt>
    <dgm:pt modelId="{FC80B099-C283-4480-9FEF-AC11DD7ECED7}" type="parTrans" cxnId="{9A156BCF-EBD7-40EE-9AF0-3380357B5090}">
      <dgm:prSet/>
      <dgm:spPr>
        <a:ln>
          <a:solidFill>
            <a:srgbClr val="FFC000"/>
          </a:solidFill>
        </a:ln>
      </dgm:spPr>
      <dgm:t>
        <a:bodyPr/>
        <a:lstStyle/>
        <a:p>
          <a:endParaRPr lang="tr-TR"/>
        </a:p>
      </dgm:t>
    </dgm:pt>
    <dgm:pt modelId="{CC2EC929-D05D-4044-9259-A3C7822F2DBF}" type="sibTrans" cxnId="{9A156BCF-EBD7-40EE-9AF0-3380357B5090}">
      <dgm:prSet/>
      <dgm:spPr/>
      <dgm:t>
        <a:bodyPr/>
        <a:lstStyle/>
        <a:p>
          <a:endParaRPr lang="tr-TR"/>
        </a:p>
      </dgm:t>
    </dgm:pt>
    <dgm:pt modelId="{EDCCEA21-06EF-4FD8-9B34-922C11FBA50A}">
      <dgm:prSet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tr-TR" dirty="0" smtClean="0"/>
            <a:t>Negatif</a:t>
          </a:r>
        </a:p>
        <a:p>
          <a:r>
            <a:rPr lang="tr-TR" dirty="0" smtClean="0"/>
            <a:t>3 yıl sonra sitoloji ve HPV(BII)</a:t>
          </a:r>
          <a:endParaRPr lang="tr-TR" dirty="0"/>
        </a:p>
      </dgm:t>
    </dgm:pt>
    <dgm:pt modelId="{F575C452-D0E7-4B1F-A407-DE4F997A94AE}" type="parTrans" cxnId="{386F022F-F018-45A9-91F1-68A1D5B97DD3}">
      <dgm:prSet/>
      <dgm:spPr>
        <a:ln>
          <a:solidFill>
            <a:srgbClr val="FFC000"/>
          </a:solidFill>
        </a:ln>
      </dgm:spPr>
      <dgm:t>
        <a:bodyPr/>
        <a:lstStyle/>
        <a:p>
          <a:endParaRPr lang="tr-TR"/>
        </a:p>
      </dgm:t>
    </dgm:pt>
    <dgm:pt modelId="{7E650D7E-DF73-4746-859F-DB3F146C3F21}" type="sibTrans" cxnId="{386F022F-F018-45A9-91F1-68A1D5B97DD3}">
      <dgm:prSet/>
      <dgm:spPr/>
      <dgm:t>
        <a:bodyPr/>
        <a:lstStyle/>
        <a:p>
          <a:endParaRPr lang="tr-TR"/>
        </a:p>
      </dgm:t>
    </dgm:pt>
    <dgm:pt modelId="{2F4B68BC-A6D7-4974-906A-26DF49770DA7}">
      <dgm:prSet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tr-TR" dirty="0" smtClean="0"/>
            <a:t>Pozitif</a:t>
          </a:r>
        </a:p>
        <a:p>
          <a:r>
            <a:rPr lang="tr-TR" dirty="0" err="1" smtClean="0"/>
            <a:t>Kolposkopi</a:t>
          </a:r>
          <a:r>
            <a:rPr lang="tr-TR" dirty="0" smtClean="0"/>
            <a:t> (BII)</a:t>
          </a:r>
          <a:endParaRPr lang="tr-TR" dirty="0"/>
        </a:p>
      </dgm:t>
    </dgm:pt>
    <dgm:pt modelId="{C8C35832-D929-4E87-B19B-12D6510AC236}" type="parTrans" cxnId="{DE1B6302-5CC0-4502-8BFD-53F1DA8CA133}">
      <dgm:prSet/>
      <dgm:spPr>
        <a:ln>
          <a:solidFill>
            <a:srgbClr val="FFC000"/>
          </a:solidFill>
        </a:ln>
      </dgm:spPr>
      <dgm:t>
        <a:bodyPr/>
        <a:lstStyle/>
        <a:p>
          <a:endParaRPr lang="tr-TR"/>
        </a:p>
      </dgm:t>
    </dgm:pt>
    <dgm:pt modelId="{78AD1319-1142-4D78-8E53-3C8D1A0F1014}" type="sibTrans" cxnId="{DE1B6302-5CC0-4502-8BFD-53F1DA8CA133}">
      <dgm:prSet/>
      <dgm:spPr/>
      <dgm:t>
        <a:bodyPr/>
        <a:lstStyle/>
        <a:p>
          <a:endParaRPr lang="tr-TR"/>
        </a:p>
      </dgm:t>
    </dgm:pt>
    <dgm:pt modelId="{9343AE3D-FAF2-463A-9162-4D6829608B3B}" type="pres">
      <dgm:prSet presAssocID="{8B2C43BB-F9B1-4798-B37A-ED566E62443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1B20C5B3-520B-4728-AD50-4DE8DEDB8B39}" type="pres">
      <dgm:prSet presAssocID="{49D74F1D-852C-4DAE-97E5-1F97D9997EE2}" presName="hierRoot1" presStyleCnt="0"/>
      <dgm:spPr/>
    </dgm:pt>
    <dgm:pt modelId="{8239958C-FF69-4E54-8B6B-6C6F8E9C58D7}" type="pres">
      <dgm:prSet presAssocID="{49D74F1D-852C-4DAE-97E5-1F97D9997EE2}" presName="composite" presStyleCnt="0"/>
      <dgm:spPr/>
    </dgm:pt>
    <dgm:pt modelId="{12DC136E-7148-43A5-91D0-9338C9D771DD}" type="pres">
      <dgm:prSet presAssocID="{49D74F1D-852C-4DAE-97E5-1F97D9997EE2}" presName="background" presStyleLbl="node0" presStyleIdx="0" presStyleCnt="1"/>
      <dgm:spPr/>
    </dgm:pt>
    <dgm:pt modelId="{F35AB35E-473B-419E-9150-D545B0296DD4}" type="pres">
      <dgm:prSet presAssocID="{49D74F1D-852C-4DAE-97E5-1F97D9997EE2}" presName="text" presStyleLbl="fgAcc0" presStyleIdx="0" presStyleCnt="1" custLinFactNeighborX="8288" custLinFactNeighborY="-447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F77A597-C7B8-42B4-B086-CCC06C296256}" type="pres">
      <dgm:prSet presAssocID="{49D74F1D-852C-4DAE-97E5-1F97D9997EE2}" presName="hierChild2" presStyleCnt="0"/>
      <dgm:spPr/>
    </dgm:pt>
    <dgm:pt modelId="{5F645AA1-72E2-49ED-BE0A-F7AB0B823600}" type="pres">
      <dgm:prSet presAssocID="{493CDCD9-3235-4470-BA12-B15BA31982AA}" presName="Name10" presStyleLbl="parChTrans1D2" presStyleIdx="0" presStyleCnt="2"/>
      <dgm:spPr/>
      <dgm:t>
        <a:bodyPr/>
        <a:lstStyle/>
        <a:p>
          <a:endParaRPr lang="tr-TR"/>
        </a:p>
      </dgm:t>
    </dgm:pt>
    <dgm:pt modelId="{C85748D4-A104-4BA5-B74B-7A962F4FEC72}" type="pres">
      <dgm:prSet presAssocID="{A3716D1C-ABEC-4342-B824-F740FAB4F303}" presName="hierRoot2" presStyleCnt="0"/>
      <dgm:spPr/>
    </dgm:pt>
    <dgm:pt modelId="{59529485-3CE0-4601-9562-7CE0B8603480}" type="pres">
      <dgm:prSet presAssocID="{A3716D1C-ABEC-4342-B824-F740FAB4F303}" presName="composite2" presStyleCnt="0"/>
      <dgm:spPr/>
    </dgm:pt>
    <dgm:pt modelId="{8EE69B4C-5DD2-4A27-B037-3F3B30124897}" type="pres">
      <dgm:prSet presAssocID="{A3716D1C-ABEC-4342-B824-F740FAB4F303}" presName="background2" presStyleLbl="node2" presStyleIdx="0" presStyleCnt="2"/>
      <dgm:spPr/>
    </dgm:pt>
    <dgm:pt modelId="{9AFEBC11-4EE1-4898-BD61-FB39ACF552E7}" type="pres">
      <dgm:prSet presAssocID="{A3716D1C-ABEC-4342-B824-F740FAB4F30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2A1F395-9B25-4EFD-A706-ED7FEBCF0B4F}" type="pres">
      <dgm:prSet presAssocID="{A3716D1C-ABEC-4342-B824-F740FAB4F303}" presName="hierChild3" presStyleCnt="0"/>
      <dgm:spPr/>
    </dgm:pt>
    <dgm:pt modelId="{7E980A55-F465-467F-8B1E-1ADFA184EC0B}" type="pres">
      <dgm:prSet presAssocID="{F1B704F4-9DC3-4F2D-A695-48C3B6298AC0}" presName="Name17" presStyleLbl="parChTrans1D3" presStyleIdx="0" presStyleCnt="2"/>
      <dgm:spPr/>
      <dgm:t>
        <a:bodyPr/>
        <a:lstStyle/>
        <a:p>
          <a:endParaRPr lang="tr-TR"/>
        </a:p>
      </dgm:t>
    </dgm:pt>
    <dgm:pt modelId="{5DD3B4C2-8E55-4E8A-8E6C-7CD2298475D4}" type="pres">
      <dgm:prSet presAssocID="{A6199734-F870-4B29-AC3C-4BCCD065F681}" presName="hierRoot3" presStyleCnt="0"/>
      <dgm:spPr/>
    </dgm:pt>
    <dgm:pt modelId="{D2573BB1-7BA9-4C76-9260-545D0397FBC9}" type="pres">
      <dgm:prSet presAssocID="{A6199734-F870-4B29-AC3C-4BCCD065F681}" presName="composite3" presStyleCnt="0"/>
      <dgm:spPr/>
    </dgm:pt>
    <dgm:pt modelId="{0004BCE5-0B62-4F99-891A-27A77B9AF039}" type="pres">
      <dgm:prSet presAssocID="{A6199734-F870-4B29-AC3C-4BCCD065F681}" presName="background3" presStyleLbl="node3" presStyleIdx="0" presStyleCnt="2"/>
      <dgm:spPr/>
    </dgm:pt>
    <dgm:pt modelId="{9637796E-A7E9-4A88-A14B-12FED654FC1A}" type="pres">
      <dgm:prSet presAssocID="{A6199734-F870-4B29-AC3C-4BCCD065F681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E8D07DE-AAAA-49EF-9EF8-0420E5852CAC}" type="pres">
      <dgm:prSet presAssocID="{A6199734-F870-4B29-AC3C-4BCCD065F681}" presName="hierChild4" presStyleCnt="0"/>
      <dgm:spPr/>
    </dgm:pt>
    <dgm:pt modelId="{487E7E9F-1E8C-49E0-A665-C4E5C8A4A1B2}" type="pres">
      <dgm:prSet presAssocID="{F575C452-D0E7-4B1F-A407-DE4F997A94AE}" presName="Name23" presStyleLbl="parChTrans1D4" presStyleIdx="0" presStyleCnt="2"/>
      <dgm:spPr/>
      <dgm:t>
        <a:bodyPr/>
        <a:lstStyle/>
        <a:p>
          <a:endParaRPr lang="tr-TR"/>
        </a:p>
      </dgm:t>
    </dgm:pt>
    <dgm:pt modelId="{031680B7-8AA2-4E6C-B16C-1BDD5583EE42}" type="pres">
      <dgm:prSet presAssocID="{EDCCEA21-06EF-4FD8-9B34-922C11FBA50A}" presName="hierRoot4" presStyleCnt="0"/>
      <dgm:spPr/>
    </dgm:pt>
    <dgm:pt modelId="{2C4832D0-B9C2-4E66-AF5F-98560EA72AFB}" type="pres">
      <dgm:prSet presAssocID="{EDCCEA21-06EF-4FD8-9B34-922C11FBA50A}" presName="composite4" presStyleCnt="0"/>
      <dgm:spPr/>
    </dgm:pt>
    <dgm:pt modelId="{19366736-AEBC-4C1C-983B-8A467213FB3D}" type="pres">
      <dgm:prSet presAssocID="{EDCCEA21-06EF-4FD8-9B34-922C11FBA50A}" presName="background4" presStyleLbl="node4" presStyleIdx="0" presStyleCnt="2"/>
      <dgm:spPr/>
    </dgm:pt>
    <dgm:pt modelId="{79C799D2-B447-4069-B190-4A10EF2F68B9}" type="pres">
      <dgm:prSet presAssocID="{EDCCEA21-06EF-4FD8-9B34-922C11FBA50A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B805781-57D0-4351-9820-E11083277D0F}" type="pres">
      <dgm:prSet presAssocID="{EDCCEA21-06EF-4FD8-9B34-922C11FBA50A}" presName="hierChild5" presStyleCnt="0"/>
      <dgm:spPr/>
    </dgm:pt>
    <dgm:pt modelId="{765EF005-1DB0-4A3C-8E24-1C65CD03C617}" type="pres">
      <dgm:prSet presAssocID="{C8C35832-D929-4E87-B19B-12D6510AC236}" presName="Name23" presStyleLbl="parChTrans1D4" presStyleIdx="1" presStyleCnt="2"/>
      <dgm:spPr/>
      <dgm:t>
        <a:bodyPr/>
        <a:lstStyle/>
        <a:p>
          <a:endParaRPr lang="tr-TR"/>
        </a:p>
      </dgm:t>
    </dgm:pt>
    <dgm:pt modelId="{F6160ECC-3A63-4CA2-9E1F-5B2D1CCC4044}" type="pres">
      <dgm:prSet presAssocID="{2F4B68BC-A6D7-4974-906A-26DF49770DA7}" presName="hierRoot4" presStyleCnt="0"/>
      <dgm:spPr/>
    </dgm:pt>
    <dgm:pt modelId="{425FA07C-36EC-4212-80E5-776D7CFD8916}" type="pres">
      <dgm:prSet presAssocID="{2F4B68BC-A6D7-4974-906A-26DF49770DA7}" presName="composite4" presStyleCnt="0"/>
      <dgm:spPr/>
    </dgm:pt>
    <dgm:pt modelId="{00F10932-00D3-481B-8349-99AB2DBC7740}" type="pres">
      <dgm:prSet presAssocID="{2F4B68BC-A6D7-4974-906A-26DF49770DA7}" presName="background4" presStyleLbl="node4" presStyleIdx="1" presStyleCnt="2"/>
      <dgm:spPr/>
    </dgm:pt>
    <dgm:pt modelId="{337AE058-0794-43E7-AAC1-B6D9D52F0F6B}" type="pres">
      <dgm:prSet presAssocID="{2F4B68BC-A6D7-4974-906A-26DF49770DA7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E8D432E-71A7-4A70-934D-9C0EF741C3D4}" type="pres">
      <dgm:prSet presAssocID="{2F4B68BC-A6D7-4974-906A-26DF49770DA7}" presName="hierChild5" presStyleCnt="0"/>
      <dgm:spPr/>
    </dgm:pt>
    <dgm:pt modelId="{10FAE720-A641-4BCC-B344-044E280B7848}" type="pres">
      <dgm:prSet presAssocID="{B9389E35-301E-42B1-A6EC-88F039112120}" presName="Name10" presStyleLbl="parChTrans1D2" presStyleIdx="1" presStyleCnt="2"/>
      <dgm:spPr/>
      <dgm:t>
        <a:bodyPr/>
        <a:lstStyle/>
        <a:p>
          <a:endParaRPr lang="tr-TR"/>
        </a:p>
      </dgm:t>
    </dgm:pt>
    <dgm:pt modelId="{A4DA5F36-A0E3-48FF-B5F7-AAD0F5191CF5}" type="pres">
      <dgm:prSet presAssocID="{F1300BFC-ED46-4152-9728-35D90AF1EADC}" presName="hierRoot2" presStyleCnt="0"/>
      <dgm:spPr/>
    </dgm:pt>
    <dgm:pt modelId="{241394A7-E089-4637-B67A-3883F376981B}" type="pres">
      <dgm:prSet presAssocID="{F1300BFC-ED46-4152-9728-35D90AF1EADC}" presName="composite2" presStyleCnt="0"/>
      <dgm:spPr/>
    </dgm:pt>
    <dgm:pt modelId="{C41D4CB4-DE1D-45CD-B1F8-DA67D4955AFB}" type="pres">
      <dgm:prSet presAssocID="{F1300BFC-ED46-4152-9728-35D90AF1EADC}" presName="background2" presStyleLbl="node2" presStyleIdx="1" presStyleCnt="2"/>
      <dgm:spPr/>
      <dgm:t>
        <a:bodyPr/>
        <a:lstStyle/>
        <a:p>
          <a:endParaRPr lang="tr-TR"/>
        </a:p>
      </dgm:t>
    </dgm:pt>
    <dgm:pt modelId="{06AD91C3-F94B-47A5-9080-1BE4676779BE}" type="pres">
      <dgm:prSet presAssocID="{F1300BFC-ED46-4152-9728-35D90AF1EAD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DAB3EC7-CD1D-4F8E-87FC-46ABE2C82A43}" type="pres">
      <dgm:prSet presAssocID="{F1300BFC-ED46-4152-9728-35D90AF1EADC}" presName="hierChild3" presStyleCnt="0"/>
      <dgm:spPr/>
    </dgm:pt>
    <dgm:pt modelId="{99991742-FB06-45C3-B447-118AF0E76A06}" type="pres">
      <dgm:prSet presAssocID="{FC80B099-C283-4480-9FEF-AC11DD7ECED7}" presName="Name17" presStyleLbl="parChTrans1D3" presStyleIdx="1" presStyleCnt="2"/>
      <dgm:spPr/>
      <dgm:t>
        <a:bodyPr/>
        <a:lstStyle/>
        <a:p>
          <a:endParaRPr lang="tr-TR"/>
        </a:p>
      </dgm:t>
    </dgm:pt>
    <dgm:pt modelId="{A362EA40-B162-4D95-9EA8-F50A09616960}" type="pres">
      <dgm:prSet presAssocID="{678F8A3C-CF40-4976-A80C-F1D20C72E105}" presName="hierRoot3" presStyleCnt="0"/>
      <dgm:spPr/>
    </dgm:pt>
    <dgm:pt modelId="{CD186C1C-BD9A-4733-8DDE-C2DD7D9BE0F4}" type="pres">
      <dgm:prSet presAssocID="{678F8A3C-CF40-4976-A80C-F1D20C72E105}" presName="composite3" presStyleCnt="0"/>
      <dgm:spPr/>
    </dgm:pt>
    <dgm:pt modelId="{8AAE55F7-7056-42E4-B411-758B8D26EF57}" type="pres">
      <dgm:prSet presAssocID="{678F8A3C-CF40-4976-A80C-F1D20C72E105}" presName="background3" presStyleLbl="node3" presStyleIdx="1" presStyleCnt="2"/>
      <dgm:spPr/>
      <dgm:t>
        <a:bodyPr/>
        <a:lstStyle/>
        <a:p>
          <a:endParaRPr lang="tr-TR"/>
        </a:p>
      </dgm:t>
    </dgm:pt>
    <dgm:pt modelId="{4EA2DB9B-36DB-4A8A-A4DC-C15D33809620}" type="pres">
      <dgm:prSet presAssocID="{678F8A3C-CF40-4976-A80C-F1D20C72E105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66E5326-959B-4B90-AF6B-E9334CF672A5}" type="pres">
      <dgm:prSet presAssocID="{678F8A3C-CF40-4976-A80C-F1D20C72E105}" presName="hierChild4" presStyleCnt="0"/>
      <dgm:spPr/>
    </dgm:pt>
  </dgm:ptLst>
  <dgm:cxnLst>
    <dgm:cxn modelId="{E0E35E89-B77C-41A7-B524-20705CBBE9BA}" type="presOf" srcId="{FC80B099-C283-4480-9FEF-AC11DD7ECED7}" destId="{99991742-FB06-45C3-B447-118AF0E76A06}" srcOrd="0" destOrd="0" presId="urn:microsoft.com/office/officeart/2005/8/layout/hierarchy1"/>
    <dgm:cxn modelId="{750395A6-E1BE-4098-9FB4-487B595B5857}" type="presOf" srcId="{A6199734-F870-4B29-AC3C-4BCCD065F681}" destId="{9637796E-A7E9-4A88-A14B-12FED654FC1A}" srcOrd="0" destOrd="0" presId="urn:microsoft.com/office/officeart/2005/8/layout/hierarchy1"/>
    <dgm:cxn modelId="{61E5422D-00FC-436A-A6EF-56B66114ACEB}" type="presOf" srcId="{C8C35832-D929-4E87-B19B-12D6510AC236}" destId="{765EF005-1DB0-4A3C-8E24-1C65CD03C617}" srcOrd="0" destOrd="0" presId="urn:microsoft.com/office/officeart/2005/8/layout/hierarchy1"/>
    <dgm:cxn modelId="{386F022F-F018-45A9-91F1-68A1D5B97DD3}" srcId="{A6199734-F870-4B29-AC3C-4BCCD065F681}" destId="{EDCCEA21-06EF-4FD8-9B34-922C11FBA50A}" srcOrd="0" destOrd="0" parTransId="{F575C452-D0E7-4B1F-A407-DE4F997A94AE}" sibTransId="{7E650D7E-DF73-4746-859F-DB3F146C3F21}"/>
    <dgm:cxn modelId="{650F27CB-61D5-44AE-9706-7CCBBAC233D9}" srcId="{49D74F1D-852C-4DAE-97E5-1F97D9997EE2}" destId="{F1300BFC-ED46-4152-9728-35D90AF1EADC}" srcOrd="1" destOrd="0" parTransId="{B9389E35-301E-42B1-A6EC-88F039112120}" sibTransId="{79B18F0A-6FCD-499D-A1A7-A6CB856D5309}"/>
    <dgm:cxn modelId="{FA8375F8-EF95-4CCD-8941-09A5F3433C63}" srcId="{49D74F1D-852C-4DAE-97E5-1F97D9997EE2}" destId="{A3716D1C-ABEC-4342-B824-F740FAB4F303}" srcOrd="0" destOrd="0" parTransId="{493CDCD9-3235-4470-BA12-B15BA31982AA}" sibTransId="{23D0C747-8098-4F4C-A2C7-8FC4A50A38DD}"/>
    <dgm:cxn modelId="{CB7CBB31-1DE7-4D9D-B591-36E54800049C}" type="presOf" srcId="{A3716D1C-ABEC-4342-B824-F740FAB4F303}" destId="{9AFEBC11-4EE1-4898-BD61-FB39ACF552E7}" srcOrd="0" destOrd="0" presId="urn:microsoft.com/office/officeart/2005/8/layout/hierarchy1"/>
    <dgm:cxn modelId="{DE1B6302-5CC0-4502-8BFD-53F1DA8CA133}" srcId="{A6199734-F870-4B29-AC3C-4BCCD065F681}" destId="{2F4B68BC-A6D7-4974-906A-26DF49770DA7}" srcOrd="1" destOrd="0" parTransId="{C8C35832-D929-4E87-B19B-12D6510AC236}" sibTransId="{78AD1319-1142-4D78-8E53-3C8D1A0F1014}"/>
    <dgm:cxn modelId="{28B779E8-C65A-4585-8610-839BDF5727CE}" type="presOf" srcId="{B9389E35-301E-42B1-A6EC-88F039112120}" destId="{10FAE720-A641-4BCC-B344-044E280B7848}" srcOrd="0" destOrd="0" presId="urn:microsoft.com/office/officeart/2005/8/layout/hierarchy1"/>
    <dgm:cxn modelId="{9C4F1A96-1E65-4694-9FF5-E82DEF41B73C}" type="presOf" srcId="{49D74F1D-852C-4DAE-97E5-1F97D9997EE2}" destId="{F35AB35E-473B-419E-9150-D545B0296DD4}" srcOrd="0" destOrd="0" presId="urn:microsoft.com/office/officeart/2005/8/layout/hierarchy1"/>
    <dgm:cxn modelId="{9A156BCF-EBD7-40EE-9AF0-3380357B5090}" srcId="{F1300BFC-ED46-4152-9728-35D90AF1EADC}" destId="{678F8A3C-CF40-4976-A80C-F1D20C72E105}" srcOrd="0" destOrd="0" parTransId="{FC80B099-C283-4480-9FEF-AC11DD7ECED7}" sibTransId="{CC2EC929-D05D-4044-9259-A3C7822F2DBF}"/>
    <dgm:cxn modelId="{2A425D60-DD10-4CB1-8561-1BC5881C53A3}" srcId="{8B2C43BB-F9B1-4798-B37A-ED566E62443F}" destId="{49D74F1D-852C-4DAE-97E5-1F97D9997EE2}" srcOrd="0" destOrd="0" parTransId="{078FC68E-C68B-4F7C-B40B-756E2932BBB1}" sibTransId="{03BDF137-1B76-4A7E-9052-0014E3E8AF37}"/>
    <dgm:cxn modelId="{499EDB33-F488-4C0A-8C53-535A2F8C1A40}" type="presOf" srcId="{8B2C43BB-F9B1-4798-B37A-ED566E62443F}" destId="{9343AE3D-FAF2-463A-9162-4D6829608B3B}" srcOrd="0" destOrd="0" presId="urn:microsoft.com/office/officeart/2005/8/layout/hierarchy1"/>
    <dgm:cxn modelId="{9E468D9A-A207-494F-A15A-F7E52FCEEDA7}" type="presOf" srcId="{493CDCD9-3235-4470-BA12-B15BA31982AA}" destId="{5F645AA1-72E2-49ED-BE0A-F7AB0B823600}" srcOrd="0" destOrd="0" presId="urn:microsoft.com/office/officeart/2005/8/layout/hierarchy1"/>
    <dgm:cxn modelId="{D96890B7-A621-4114-B9A0-947B447AA580}" type="presOf" srcId="{F1300BFC-ED46-4152-9728-35D90AF1EADC}" destId="{06AD91C3-F94B-47A5-9080-1BE4676779BE}" srcOrd="0" destOrd="0" presId="urn:microsoft.com/office/officeart/2005/8/layout/hierarchy1"/>
    <dgm:cxn modelId="{4E25DB19-934B-4CD2-BF1D-652D00922AD1}" type="presOf" srcId="{678F8A3C-CF40-4976-A80C-F1D20C72E105}" destId="{4EA2DB9B-36DB-4A8A-A4DC-C15D33809620}" srcOrd="0" destOrd="0" presId="urn:microsoft.com/office/officeart/2005/8/layout/hierarchy1"/>
    <dgm:cxn modelId="{39A1DBC4-6462-4D05-A1CF-2BC897A1B9D3}" type="presOf" srcId="{F575C452-D0E7-4B1F-A407-DE4F997A94AE}" destId="{487E7E9F-1E8C-49E0-A665-C4E5C8A4A1B2}" srcOrd="0" destOrd="0" presId="urn:microsoft.com/office/officeart/2005/8/layout/hierarchy1"/>
    <dgm:cxn modelId="{7EA1D1A6-A5DE-400B-99CA-AD7E72781B85}" type="presOf" srcId="{F1B704F4-9DC3-4F2D-A695-48C3B6298AC0}" destId="{7E980A55-F465-467F-8B1E-1ADFA184EC0B}" srcOrd="0" destOrd="0" presId="urn:microsoft.com/office/officeart/2005/8/layout/hierarchy1"/>
    <dgm:cxn modelId="{C1790819-0A82-459A-86C7-8809219CE439}" srcId="{A3716D1C-ABEC-4342-B824-F740FAB4F303}" destId="{A6199734-F870-4B29-AC3C-4BCCD065F681}" srcOrd="0" destOrd="0" parTransId="{F1B704F4-9DC3-4F2D-A695-48C3B6298AC0}" sibTransId="{A3DDA7AB-50C4-42A9-B45B-C1D1745A38BF}"/>
    <dgm:cxn modelId="{6370B9F9-0B1E-4FEB-B8CF-525293FC0F82}" type="presOf" srcId="{EDCCEA21-06EF-4FD8-9B34-922C11FBA50A}" destId="{79C799D2-B447-4069-B190-4A10EF2F68B9}" srcOrd="0" destOrd="0" presId="urn:microsoft.com/office/officeart/2005/8/layout/hierarchy1"/>
    <dgm:cxn modelId="{036F5B6B-C666-4B05-9D7A-D5AE743B6C08}" type="presOf" srcId="{2F4B68BC-A6D7-4974-906A-26DF49770DA7}" destId="{337AE058-0794-43E7-AAC1-B6D9D52F0F6B}" srcOrd="0" destOrd="0" presId="urn:microsoft.com/office/officeart/2005/8/layout/hierarchy1"/>
    <dgm:cxn modelId="{0BC17841-4C7D-4B95-AF86-4879B307382F}" type="presParOf" srcId="{9343AE3D-FAF2-463A-9162-4D6829608B3B}" destId="{1B20C5B3-520B-4728-AD50-4DE8DEDB8B39}" srcOrd="0" destOrd="0" presId="urn:microsoft.com/office/officeart/2005/8/layout/hierarchy1"/>
    <dgm:cxn modelId="{EAB9863A-D9E3-4C3D-BB09-C5404EA92D21}" type="presParOf" srcId="{1B20C5B3-520B-4728-AD50-4DE8DEDB8B39}" destId="{8239958C-FF69-4E54-8B6B-6C6F8E9C58D7}" srcOrd="0" destOrd="0" presId="urn:microsoft.com/office/officeart/2005/8/layout/hierarchy1"/>
    <dgm:cxn modelId="{D4B2D388-0D18-4EB9-9DED-A12CF351D925}" type="presParOf" srcId="{8239958C-FF69-4E54-8B6B-6C6F8E9C58D7}" destId="{12DC136E-7148-43A5-91D0-9338C9D771DD}" srcOrd="0" destOrd="0" presId="urn:microsoft.com/office/officeart/2005/8/layout/hierarchy1"/>
    <dgm:cxn modelId="{91FB3BE9-99CB-47CF-BACD-736270EF6013}" type="presParOf" srcId="{8239958C-FF69-4E54-8B6B-6C6F8E9C58D7}" destId="{F35AB35E-473B-419E-9150-D545B0296DD4}" srcOrd="1" destOrd="0" presId="urn:microsoft.com/office/officeart/2005/8/layout/hierarchy1"/>
    <dgm:cxn modelId="{0C84E33A-471E-45D9-AE1B-552E7C1D0D4D}" type="presParOf" srcId="{1B20C5B3-520B-4728-AD50-4DE8DEDB8B39}" destId="{6F77A597-C7B8-42B4-B086-CCC06C296256}" srcOrd="1" destOrd="0" presId="urn:microsoft.com/office/officeart/2005/8/layout/hierarchy1"/>
    <dgm:cxn modelId="{2F03CA3F-F9AA-4C74-B8E2-4E274781CEFE}" type="presParOf" srcId="{6F77A597-C7B8-42B4-B086-CCC06C296256}" destId="{5F645AA1-72E2-49ED-BE0A-F7AB0B823600}" srcOrd="0" destOrd="0" presId="urn:microsoft.com/office/officeart/2005/8/layout/hierarchy1"/>
    <dgm:cxn modelId="{3198CE54-CDF2-48E8-BA5C-E7440CF87062}" type="presParOf" srcId="{6F77A597-C7B8-42B4-B086-CCC06C296256}" destId="{C85748D4-A104-4BA5-B74B-7A962F4FEC72}" srcOrd="1" destOrd="0" presId="urn:microsoft.com/office/officeart/2005/8/layout/hierarchy1"/>
    <dgm:cxn modelId="{B81FDF8E-DF1F-4AB6-9A95-D116F51755EC}" type="presParOf" srcId="{C85748D4-A104-4BA5-B74B-7A962F4FEC72}" destId="{59529485-3CE0-4601-9562-7CE0B8603480}" srcOrd="0" destOrd="0" presId="urn:microsoft.com/office/officeart/2005/8/layout/hierarchy1"/>
    <dgm:cxn modelId="{0993B1B3-43F6-455E-9FC2-80C40B71C599}" type="presParOf" srcId="{59529485-3CE0-4601-9562-7CE0B8603480}" destId="{8EE69B4C-5DD2-4A27-B037-3F3B30124897}" srcOrd="0" destOrd="0" presId="urn:microsoft.com/office/officeart/2005/8/layout/hierarchy1"/>
    <dgm:cxn modelId="{DA153911-2B65-4778-B093-E29C22D7FD73}" type="presParOf" srcId="{59529485-3CE0-4601-9562-7CE0B8603480}" destId="{9AFEBC11-4EE1-4898-BD61-FB39ACF552E7}" srcOrd="1" destOrd="0" presId="urn:microsoft.com/office/officeart/2005/8/layout/hierarchy1"/>
    <dgm:cxn modelId="{17A43492-7D4D-43D4-9029-EA383BF39B74}" type="presParOf" srcId="{C85748D4-A104-4BA5-B74B-7A962F4FEC72}" destId="{02A1F395-9B25-4EFD-A706-ED7FEBCF0B4F}" srcOrd="1" destOrd="0" presId="urn:microsoft.com/office/officeart/2005/8/layout/hierarchy1"/>
    <dgm:cxn modelId="{0A1BEF89-0210-40D1-8F6E-CE6C35EF61BB}" type="presParOf" srcId="{02A1F395-9B25-4EFD-A706-ED7FEBCF0B4F}" destId="{7E980A55-F465-467F-8B1E-1ADFA184EC0B}" srcOrd="0" destOrd="0" presId="urn:microsoft.com/office/officeart/2005/8/layout/hierarchy1"/>
    <dgm:cxn modelId="{E58C0B54-924A-477C-A53B-462A5DAB5246}" type="presParOf" srcId="{02A1F395-9B25-4EFD-A706-ED7FEBCF0B4F}" destId="{5DD3B4C2-8E55-4E8A-8E6C-7CD2298475D4}" srcOrd="1" destOrd="0" presId="urn:microsoft.com/office/officeart/2005/8/layout/hierarchy1"/>
    <dgm:cxn modelId="{0F098B97-B9B9-4BEA-B59C-6C9C65F97866}" type="presParOf" srcId="{5DD3B4C2-8E55-4E8A-8E6C-7CD2298475D4}" destId="{D2573BB1-7BA9-4C76-9260-545D0397FBC9}" srcOrd="0" destOrd="0" presId="urn:microsoft.com/office/officeart/2005/8/layout/hierarchy1"/>
    <dgm:cxn modelId="{12A53754-2D72-4551-A750-21F3006CA66C}" type="presParOf" srcId="{D2573BB1-7BA9-4C76-9260-545D0397FBC9}" destId="{0004BCE5-0B62-4F99-891A-27A77B9AF039}" srcOrd="0" destOrd="0" presId="urn:microsoft.com/office/officeart/2005/8/layout/hierarchy1"/>
    <dgm:cxn modelId="{2F3CEEE6-BF9A-49BA-8DCE-CDAB10B4C938}" type="presParOf" srcId="{D2573BB1-7BA9-4C76-9260-545D0397FBC9}" destId="{9637796E-A7E9-4A88-A14B-12FED654FC1A}" srcOrd="1" destOrd="0" presId="urn:microsoft.com/office/officeart/2005/8/layout/hierarchy1"/>
    <dgm:cxn modelId="{82C731A0-D230-4733-982B-48A06783BEE1}" type="presParOf" srcId="{5DD3B4C2-8E55-4E8A-8E6C-7CD2298475D4}" destId="{AE8D07DE-AAAA-49EF-9EF8-0420E5852CAC}" srcOrd="1" destOrd="0" presId="urn:microsoft.com/office/officeart/2005/8/layout/hierarchy1"/>
    <dgm:cxn modelId="{80CA227E-F29D-440A-A5E6-A69FA13F53AB}" type="presParOf" srcId="{AE8D07DE-AAAA-49EF-9EF8-0420E5852CAC}" destId="{487E7E9F-1E8C-49E0-A665-C4E5C8A4A1B2}" srcOrd="0" destOrd="0" presId="urn:microsoft.com/office/officeart/2005/8/layout/hierarchy1"/>
    <dgm:cxn modelId="{B9CC8C43-BF8C-4261-918C-BD19996E7581}" type="presParOf" srcId="{AE8D07DE-AAAA-49EF-9EF8-0420E5852CAC}" destId="{031680B7-8AA2-4E6C-B16C-1BDD5583EE42}" srcOrd="1" destOrd="0" presId="urn:microsoft.com/office/officeart/2005/8/layout/hierarchy1"/>
    <dgm:cxn modelId="{5CF73F85-9C0C-40E4-BD90-A8D727C42611}" type="presParOf" srcId="{031680B7-8AA2-4E6C-B16C-1BDD5583EE42}" destId="{2C4832D0-B9C2-4E66-AF5F-98560EA72AFB}" srcOrd="0" destOrd="0" presId="urn:microsoft.com/office/officeart/2005/8/layout/hierarchy1"/>
    <dgm:cxn modelId="{5CFD8525-8B5A-4AAD-9C81-941D8CBC1EC9}" type="presParOf" srcId="{2C4832D0-B9C2-4E66-AF5F-98560EA72AFB}" destId="{19366736-AEBC-4C1C-983B-8A467213FB3D}" srcOrd="0" destOrd="0" presId="urn:microsoft.com/office/officeart/2005/8/layout/hierarchy1"/>
    <dgm:cxn modelId="{72C77368-A19B-4F88-8F7F-F41DFA502366}" type="presParOf" srcId="{2C4832D0-B9C2-4E66-AF5F-98560EA72AFB}" destId="{79C799D2-B447-4069-B190-4A10EF2F68B9}" srcOrd="1" destOrd="0" presId="urn:microsoft.com/office/officeart/2005/8/layout/hierarchy1"/>
    <dgm:cxn modelId="{C4E24E62-AFD0-4B52-846C-A5E567B011FD}" type="presParOf" srcId="{031680B7-8AA2-4E6C-B16C-1BDD5583EE42}" destId="{CB805781-57D0-4351-9820-E11083277D0F}" srcOrd="1" destOrd="0" presId="urn:microsoft.com/office/officeart/2005/8/layout/hierarchy1"/>
    <dgm:cxn modelId="{9C9CF672-9E91-411E-999B-495C32D62745}" type="presParOf" srcId="{AE8D07DE-AAAA-49EF-9EF8-0420E5852CAC}" destId="{765EF005-1DB0-4A3C-8E24-1C65CD03C617}" srcOrd="2" destOrd="0" presId="urn:microsoft.com/office/officeart/2005/8/layout/hierarchy1"/>
    <dgm:cxn modelId="{1FA73D20-43C2-4B9E-8CE8-E30F824678A9}" type="presParOf" srcId="{AE8D07DE-AAAA-49EF-9EF8-0420E5852CAC}" destId="{F6160ECC-3A63-4CA2-9E1F-5B2D1CCC4044}" srcOrd="3" destOrd="0" presId="urn:microsoft.com/office/officeart/2005/8/layout/hierarchy1"/>
    <dgm:cxn modelId="{36B9B632-8171-4F1A-BDE4-5F9993867407}" type="presParOf" srcId="{F6160ECC-3A63-4CA2-9E1F-5B2D1CCC4044}" destId="{425FA07C-36EC-4212-80E5-776D7CFD8916}" srcOrd="0" destOrd="0" presId="urn:microsoft.com/office/officeart/2005/8/layout/hierarchy1"/>
    <dgm:cxn modelId="{31196453-9D90-486D-9524-16BA098ADBDF}" type="presParOf" srcId="{425FA07C-36EC-4212-80E5-776D7CFD8916}" destId="{00F10932-00D3-481B-8349-99AB2DBC7740}" srcOrd="0" destOrd="0" presId="urn:microsoft.com/office/officeart/2005/8/layout/hierarchy1"/>
    <dgm:cxn modelId="{B420D6D6-A6FD-4FCD-ACB8-B8B6E2980708}" type="presParOf" srcId="{425FA07C-36EC-4212-80E5-776D7CFD8916}" destId="{337AE058-0794-43E7-AAC1-B6D9D52F0F6B}" srcOrd="1" destOrd="0" presId="urn:microsoft.com/office/officeart/2005/8/layout/hierarchy1"/>
    <dgm:cxn modelId="{BCFDB82C-FA87-4B33-B145-B7B1BABC52C7}" type="presParOf" srcId="{F6160ECC-3A63-4CA2-9E1F-5B2D1CCC4044}" destId="{0E8D432E-71A7-4A70-934D-9C0EF741C3D4}" srcOrd="1" destOrd="0" presId="urn:microsoft.com/office/officeart/2005/8/layout/hierarchy1"/>
    <dgm:cxn modelId="{AD8BB67F-0484-40B2-8C2C-7764042EBC78}" type="presParOf" srcId="{6F77A597-C7B8-42B4-B086-CCC06C296256}" destId="{10FAE720-A641-4BCC-B344-044E280B7848}" srcOrd="2" destOrd="0" presId="urn:microsoft.com/office/officeart/2005/8/layout/hierarchy1"/>
    <dgm:cxn modelId="{159DBEBE-619A-43B7-A5A5-D713A7C99CE4}" type="presParOf" srcId="{6F77A597-C7B8-42B4-B086-CCC06C296256}" destId="{A4DA5F36-A0E3-48FF-B5F7-AAD0F5191CF5}" srcOrd="3" destOrd="0" presId="urn:microsoft.com/office/officeart/2005/8/layout/hierarchy1"/>
    <dgm:cxn modelId="{19DC5565-5816-46C2-8B42-605BB83369DD}" type="presParOf" srcId="{A4DA5F36-A0E3-48FF-B5F7-AAD0F5191CF5}" destId="{241394A7-E089-4637-B67A-3883F376981B}" srcOrd="0" destOrd="0" presId="urn:microsoft.com/office/officeart/2005/8/layout/hierarchy1"/>
    <dgm:cxn modelId="{48EB372D-8C2B-4600-9DF5-114237C1EE5A}" type="presParOf" srcId="{241394A7-E089-4637-B67A-3883F376981B}" destId="{C41D4CB4-DE1D-45CD-B1F8-DA67D4955AFB}" srcOrd="0" destOrd="0" presId="urn:microsoft.com/office/officeart/2005/8/layout/hierarchy1"/>
    <dgm:cxn modelId="{91479427-B7B0-4B6D-8538-690F5C1A4903}" type="presParOf" srcId="{241394A7-E089-4637-B67A-3883F376981B}" destId="{06AD91C3-F94B-47A5-9080-1BE4676779BE}" srcOrd="1" destOrd="0" presId="urn:microsoft.com/office/officeart/2005/8/layout/hierarchy1"/>
    <dgm:cxn modelId="{54F9FC56-61B0-40F3-8DCA-7C6E75956565}" type="presParOf" srcId="{A4DA5F36-A0E3-48FF-B5F7-AAD0F5191CF5}" destId="{5DAB3EC7-CD1D-4F8E-87FC-46ABE2C82A43}" srcOrd="1" destOrd="0" presId="urn:microsoft.com/office/officeart/2005/8/layout/hierarchy1"/>
    <dgm:cxn modelId="{187AAA79-4C02-4E93-80C6-F39AF6EF020A}" type="presParOf" srcId="{5DAB3EC7-CD1D-4F8E-87FC-46ABE2C82A43}" destId="{99991742-FB06-45C3-B447-118AF0E76A06}" srcOrd="0" destOrd="0" presId="urn:microsoft.com/office/officeart/2005/8/layout/hierarchy1"/>
    <dgm:cxn modelId="{6896B18F-305A-4690-9412-7A0243F59A38}" type="presParOf" srcId="{5DAB3EC7-CD1D-4F8E-87FC-46ABE2C82A43}" destId="{A362EA40-B162-4D95-9EA8-F50A09616960}" srcOrd="1" destOrd="0" presId="urn:microsoft.com/office/officeart/2005/8/layout/hierarchy1"/>
    <dgm:cxn modelId="{ABAA7DC0-597D-4880-909B-03D902177786}" type="presParOf" srcId="{A362EA40-B162-4D95-9EA8-F50A09616960}" destId="{CD186C1C-BD9A-4733-8DDE-C2DD7D9BE0F4}" srcOrd="0" destOrd="0" presId="urn:microsoft.com/office/officeart/2005/8/layout/hierarchy1"/>
    <dgm:cxn modelId="{BCEF6C3C-E7EF-46C7-AE96-CC5F58097894}" type="presParOf" srcId="{CD186C1C-BD9A-4733-8DDE-C2DD7D9BE0F4}" destId="{8AAE55F7-7056-42E4-B411-758B8D26EF57}" srcOrd="0" destOrd="0" presId="urn:microsoft.com/office/officeart/2005/8/layout/hierarchy1"/>
    <dgm:cxn modelId="{BF3BBAA6-BD10-4D18-8388-02D507E371CB}" type="presParOf" srcId="{CD186C1C-BD9A-4733-8DDE-C2DD7D9BE0F4}" destId="{4EA2DB9B-36DB-4A8A-A4DC-C15D33809620}" srcOrd="1" destOrd="0" presId="urn:microsoft.com/office/officeart/2005/8/layout/hierarchy1"/>
    <dgm:cxn modelId="{7BDC3B57-DA25-4646-B544-1CA99F68AE5E}" type="presParOf" srcId="{A362EA40-B162-4D95-9EA8-F50A09616960}" destId="{866E5326-959B-4B90-AF6B-E9334CF672A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5D71F0-A738-4F7F-A14C-7070942F965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C8B9B3E-8FE0-43D0-A387-059100D6E78B}">
      <dgm:prSet phldrT="[Metin]"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tr-TR" dirty="0" smtClean="0"/>
            <a:t>İlk sitoloji</a:t>
          </a:r>
        </a:p>
        <a:p>
          <a:r>
            <a:rPr lang="tr-TR" dirty="0" smtClean="0"/>
            <a:t>AGH-FN veya AIS</a:t>
          </a:r>
          <a:endParaRPr lang="tr-TR" dirty="0"/>
        </a:p>
      </dgm:t>
    </dgm:pt>
    <dgm:pt modelId="{FB32FA14-37AC-4CEA-AEC0-8B872CFCCD13}" type="parTrans" cxnId="{CF475C96-7462-4C93-8127-1C6248998496}">
      <dgm:prSet/>
      <dgm:spPr/>
      <dgm:t>
        <a:bodyPr/>
        <a:lstStyle/>
        <a:p>
          <a:endParaRPr lang="tr-TR"/>
        </a:p>
      </dgm:t>
    </dgm:pt>
    <dgm:pt modelId="{909194AB-9392-4BBD-826B-B0CFCE30C75C}" type="sibTrans" cxnId="{CF475C96-7462-4C93-8127-1C6248998496}">
      <dgm:prSet/>
      <dgm:spPr/>
      <dgm:t>
        <a:bodyPr/>
        <a:lstStyle/>
        <a:p>
          <a:endParaRPr lang="tr-TR"/>
        </a:p>
      </dgm:t>
    </dgm:pt>
    <dgm:pt modelId="{2411C4F0-3C33-4C72-A712-E09EC1E1FD59}">
      <dgm:prSet phldrT="[Metin]"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tr-TR" dirty="0" err="1" smtClean="0"/>
            <a:t>İnvaziv</a:t>
          </a:r>
          <a:r>
            <a:rPr lang="tr-TR" dirty="0" smtClean="0"/>
            <a:t> hastalık yok</a:t>
          </a:r>
          <a:endParaRPr lang="tr-TR" dirty="0"/>
        </a:p>
      </dgm:t>
    </dgm:pt>
    <dgm:pt modelId="{A22CE869-85B1-4652-98E9-21AA0FDEC892}" type="parTrans" cxnId="{27698466-A184-4D27-9991-67B104D4CFD5}">
      <dgm:prSet/>
      <dgm:spPr>
        <a:ln>
          <a:solidFill>
            <a:srgbClr val="FFC000"/>
          </a:solidFill>
        </a:ln>
      </dgm:spPr>
      <dgm:t>
        <a:bodyPr/>
        <a:lstStyle/>
        <a:p>
          <a:endParaRPr lang="tr-TR"/>
        </a:p>
      </dgm:t>
    </dgm:pt>
    <dgm:pt modelId="{49F7F978-566C-40AD-8635-81AC238DF3EA}" type="sibTrans" cxnId="{27698466-A184-4D27-9991-67B104D4CFD5}">
      <dgm:prSet/>
      <dgm:spPr/>
      <dgm:t>
        <a:bodyPr/>
        <a:lstStyle/>
        <a:p>
          <a:endParaRPr lang="tr-TR"/>
        </a:p>
      </dgm:t>
    </dgm:pt>
    <dgm:pt modelId="{6CEBE837-B9CB-4A89-8208-9CA3553837A1}">
      <dgm:prSet phldrT="[Metin]"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tr-TR" dirty="0" smtClean="0"/>
            <a:t>Tanısal </a:t>
          </a:r>
          <a:r>
            <a:rPr lang="tr-TR" dirty="0" err="1" smtClean="0"/>
            <a:t>eksizyonel</a:t>
          </a:r>
          <a:r>
            <a:rPr lang="tr-TR" dirty="0" smtClean="0"/>
            <a:t> girişim* (AII)</a:t>
          </a:r>
          <a:endParaRPr lang="tr-TR" dirty="0"/>
        </a:p>
      </dgm:t>
    </dgm:pt>
    <dgm:pt modelId="{BCD9FA75-0A4D-4005-8726-557DE7B3062A}" type="parTrans" cxnId="{F0948B22-B4BB-4E82-AFC5-4DF310D6CF40}">
      <dgm:prSet/>
      <dgm:spPr>
        <a:ln>
          <a:solidFill>
            <a:srgbClr val="FFC000"/>
          </a:solidFill>
        </a:ln>
      </dgm:spPr>
      <dgm:t>
        <a:bodyPr/>
        <a:lstStyle/>
        <a:p>
          <a:endParaRPr lang="tr-TR"/>
        </a:p>
      </dgm:t>
    </dgm:pt>
    <dgm:pt modelId="{8FC0D5D2-8244-4FC5-BFE7-05B3ADE52AF2}" type="sibTrans" cxnId="{F0948B22-B4BB-4E82-AFC5-4DF310D6CF40}">
      <dgm:prSet/>
      <dgm:spPr/>
      <dgm:t>
        <a:bodyPr/>
        <a:lstStyle/>
        <a:p>
          <a:endParaRPr lang="tr-TR"/>
        </a:p>
      </dgm:t>
    </dgm:pt>
    <dgm:pt modelId="{7209563F-E5C6-4020-B84A-5A0FA393BB5E}" type="pres">
      <dgm:prSet presAssocID="{B05D71F0-A738-4F7F-A14C-7070942F965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0C1D18C1-DC20-46B2-B7E1-7D0299CC7C58}" type="pres">
      <dgm:prSet presAssocID="{5C8B9B3E-8FE0-43D0-A387-059100D6E78B}" presName="hierRoot1" presStyleCnt="0"/>
      <dgm:spPr/>
    </dgm:pt>
    <dgm:pt modelId="{F117B939-B860-46BF-BF63-AD9E481AF201}" type="pres">
      <dgm:prSet presAssocID="{5C8B9B3E-8FE0-43D0-A387-059100D6E78B}" presName="composite" presStyleCnt="0"/>
      <dgm:spPr/>
    </dgm:pt>
    <dgm:pt modelId="{9C2D2463-F9AD-42AD-87AB-130377558ABA}" type="pres">
      <dgm:prSet presAssocID="{5C8B9B3E-8FE0-43D0-A387-059100D6E78B}" presName="background" presStyleLbl="node0" presStyleIdx="0" presStyleCnt="1"/>
      <dgm:spPr/>
    </dgm:pt>
    <dgm:pt modelId="{EDDCCDC4-3121-4D0C-951A-27F33013C14A}" type="pres">
      <dgm:prSet presAssocID="{5C8B9B3E-8FE0-43D0-A387-059100D6E78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290B2E5-807D-46EF-932B-F7BD1C854CCE}" type="pres">
      <dgm:prSet presAssocID="{5C8B9B3E-8FE0-43D0-A387-059100D6E78B}" presName="hierChild2" presStyleCnt="0"/>
      <dgm:spPr/>
    </dgm:pt>
    <dgm:pt modelId="{8A7402D1-A509-45B8-8608-CB7E0DF0A4E0}" type="pres">
      <dgm:prSet presAssocID="{A22CE869-85B1-4652-98E9-21AA0FDEC892}" presName="Name10" presStyleLbl="parChTrans1D2" presStyleIdx="0" presStyleCnt="1"/>
      <dgm:spPr/>
      <dgm:t>
        <a:bodyPr/>
        <a:lstStyle/>
        <a:p>
          <a:endParaRPr lang="tr-TR"/>
        </a:p>
      </dgm:t>
    </dgm:pt>
    <dgm:pt modelId="{52FC83CD-1331-478B-8850-F9E824F0959A}" type="pres">
      <dgm:prSet presAssocID="{2411C4F0-3C33-4C72-A712-E09EC1E1FD59}" presName="hierRoot2" presStyleCnt="0"/>
      <dgm:spPr/>
    </dgm:pt>
    <dgm:pt modelId="{FBB8A665-A2BA-454D-926B-A2E5EE83CB78}" type="pres">
      <dgm:prSet presAssocID="{2411C4F0-3C33-4C72-A712-E09EC1E1FD59}" presName="composite2" presStyleCnt="0"/>
      <dgm:spPr/>
    </dgm:pt>
    <dgm:pt modelId="{713C07CD-09F6-426F-920B-00E638DC1A9D}" type="pres">
      <dgm:prSet presAssocID="{2411C4F0-3C33-4C72-A712-E09EC1E1FD59}" presName="background2" presStyleLbl="node2" presStyleIdx="0" presStyleCnt="1"/>
      <dgm:spPr/>
    </dgm:pt>
    <dgm:pt modelId="{F3B0211E-C13F-4E4C-AE4E-25BED6C38161}" type="pres">
      <dgm:prSet presAssocID="{2411C4F0-3C33-4C72-A712-E09EC1E1FD59}" presName="text2" presStyleLbl="fgAcc2" presStyleIdx="0" presStyleCnt="1" custLinFactNeighborX="1105" custLinFactNeighborY="-8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10B3E5C-C291-40C7-9DAF-3E3B0AE33E40}" type="pres">
      <dgm:prSet presAssocID="{2411C4F0-3C33-4C72-A712-E09EC1E1FD59}" presName="hierChild3" presStyleCnt="0"/>
      <dgm:spPr/>
    </dgm:pt>
    <dgm:pt modelId="{072051C0-5414-48A2-8183-D51257FB7712}" type="pres">
      <dgm:prSet presAssocID="{BCD9FA75-0A4D-4005-8726-557DE7B3062A}" presName="Name17" presStyleLbl="parChTrans1D3" presStyleIdx="0" presStyleCnt="1"/>
      <dgm:spPr/>
      <dgm:t>
        <a:bodyPr/>
        <a:lstStyle/>
        <a:p>
          <a:endParaRPr lang="tr-TR"/>
        </a:p>
      </dgm:t>
    </dgm:pt>
    <dgm:pt modelId="{EE2347C1-B5FF-4305-85A3-34A78CAB9A6D}" type="pres">
      <dgm:prSet presAssocID="{6CEBE837-B9CB-4A89-8208-9CA3553837A1}" presName="hierRoot3" presStyleCnt="0"/>
      <dgm:spPr/>
    </dgm:pt>
    <dgm:pt modelId="{EBE773C7-AB23-4802-AAFB-00B5A518E188}" type="pres">
      <dgm:prSet presAssocID="{6CEBE837-B9CB-4A89-8208-9CA3553837A1}" presName="composite3" presStyleCnt="0"/>
      <dgm:spPr/>
    </dgm:pt>
    <dgm:pt modelId="{6AB15054-DB46-4779-823B-471BFCA6401F}" type="pres">
      <dgm:prSet presAssocID="{6CEBE837-B9CB-4A89-8208-9CA3553837A1}" presName="background3" presStyleLbl="node3" presStyleIdx="0" presStyleCnt="1"/>
      <dgm:spPr/>
    </dgm:pt>
    <dgm:pt modelId="{983C187A-3EC5-42F4-9DC5-D72B629CBC01}" type="pres">
      <dgm:prSet presAssocID="{6CEBE837-B9CB-4A89-8208-9CA3553837A1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4EA1A9F-7D13-44C4-AE0C-D88F09F698A8}" type="pres">
      <dgm:prSet presAssocID="{6CEBE837-B9CB-4A89-8208-9CA3553837A1}" presName="hierChild4" presStyleCnt="0"/>
      <dgm:spPr/>
    </dgm:pt>
  </dgm:ptLst>
  <dgm:cxnLst>
    <dgm:cxn modelId="{EEDE92E0-E297-4C8A-B6C5-DDC48E534864}" type="presOf" srcId="{B05D71F0-A738-4F7F-A14C-7070942F965D}" destId="{7209563F-E5C6-4020-B84A-5A0FA393BB5E}" srcOrd="0" destOrd="0" presId="urn:microsoft.com/office/officeart/2005/8/layout/hierarchy1"/>
    <dgm:cxn modelId="{CBE0DD95-CA9E-4565-9A82-5E9D30B699C5}" type="presOf" srcId="{A22CE869-85B1-4652-98E9-21AA0FDEC892}" destId="{8A7402D1-A509-45B8-8608-CB7E0DF0A4E0}" srcOrd="0" destOrd="0" presId="urn:microsoft.com/office/officeart/2005/8/layout/hierarchy1"/>
    <dgm:cxn modelId="{F0948B22-B4BB-4E82-AFC5-4DF310D6CF40}" srcId="{2411C4F0-3C33-4C72-A712-E09EC1E1FD59}" destId="{6CEBE837-B9CB-4A89-8208-9CA3553837A1}" srcOrd="0" destOrd="0" parTransId="{BCD9FA75-0A4D-4005-8726-557DE7B3062A}" sibTransId="{8FC0D5D2-8244-4FC5-BFE7-05B3ADE52AF2}"/>
    <dgm:cxn modelId="{CF475C96-7462-4C93-8127-1C6248998496}" srcId="{B05D71F0-A738-4F7F-A14C-7070942F965D}" destId="{5C8B9B3E-8FE0-43D0-A387-059100D6E78B}" srcOrd="0" destOrd="0" parTransId="{FB32FA14-37AC-4CEA-AEC0-8B872CFCCD13}" sibTransId="{909194AB-9392-4BBD-826B-B0CFCE30C75C}"/>
    <dgm:cxn modelId="{0533A758-DE4E-4A12-958A-464FA218A609}" type="presOf" srcId="{6CEBE837-B9CB-4A89-8208-9CA3553837A1}" destId="{983C187A-3EC5-42F4-9DC5-D72B629CBC01}" srcOrd="0" destOrd="0" presId="urn:microsoft.com/office/officeart/2005/8/layout/hierarchy1"/>
    <dgm:cxn modelId="{27698466-A184-4D27-9991-67B104D4CFD5}" srcId="{5C8B9B3E-8FE0-43D0-A387-059100D6E78B}" destId="{2411C4F0-3C33-4C72-A712-E09EC1E1FD59}" srcOrd="0" destOrd="0" parTransId="{A22CE869-85B1-4652-98E9-21AA0FDEC892}" sibTransId="{49F7F978-566C-40AD-8635-81AC238DF3EA}"/>
    <dgm:cxn modelId="{B3E44746-1371-4BA4-BDAA-4799421ABDEC}" type="presOf" srcId="{5C8B9B3E-8FE0-43D0-A387-059100D6E78B}" destId="{EDDCCDC4-3121-4D0C-951A-27F33013C14A}" srcOrd="0" destOrd="0" presId="urn:microsoft.com/office/officeart/2005/8/layout/hierarchy1"/>
    <dgm:cxn modelId="{6F7F17B3-9140-44B1-9F7D-279D82ABFFD8}" type="presOf" srcId="{BCD9FA75-0A4D-4005-8726-557DE7B3062A}" destId="{072051C0-5414-48A2-8183-D51257FB7712}" srcOrd="0" destOrd="0" presId="urn:microsoft.com/office/officeart/2005/8/layout/hierarchy1"/>
    <dgm:cxn modelId="{EC03A5E8-273E-496E-808F-69C75B858F2C}" type="presOf" srcId="{2411C4F0-3C33-4C72-A712-E09EC1E1FD59}" destId="{F3B0211E-C13F-4E4C-AE4E-25BED6C38161}" srcOrd="0" destOrd="0" presId="urn:microsoft.com/office/officeart/2005/8/layout/hierarchy1"/>
    <dgm:cxn modelId="{C0E9BEA4-0E67-4F30-9A28-AE5BBF00FD4E}" type="presParOf" srcId="{7209563F-E5C6-4020-B84A-5A0FA393BB5E}" destId="{0C1D18C1-DC20-46B2-B7E1-7D0299CC7C58}" srcOrd="0" destOrd="0" presId="urn:microsoft.com/office/officeart/2005/8/layout/hierarchy1"/>
    <dgm:cxn modelId="{1EA99D48-20BC-4163-8DD4-A284E536706D}" type="presParOf" srcId="{0C1D18C1-DC20-46B2-B7E1-7D0299CC7C58}" destId="{F117B939-B860-46BF-BF63-AD9E481AF201}" srcOrd="0" destOrd="0" presId="urn:microsoft.com/office/officeart/2005/8/layout/hierarchy1"/>
    <dgm:cxn modelId="{2FC2576A-D07A-42FE-84DC-1704C42F839A}" type="presParOf" srcId="{F117B939-B860-46BF-BF63-AD9E481AF201}" destId="{9C2D2463-F9AD-42AD-87AB-130377558ABA}" srcOrd="0" destOrd="0" presId="urn:microsoft.com/office/officeart/2005/8/layout/hierarchy1"/>
    <dgm:cxn modelId="{4C4EEB79-480D-4B72-8AD9-7ECB5FF8C8EE}" type="presParOf" srcId="{F117B939-B860-46BF-BF63-AD9E481AF201}" destId="{EDDCCDC4-3121-4D0C-951A-27F33013C14A}" srcOrd="1" destOrd="0" presId="urn:microsoft.com/office/officeart/2005/8/layout/hierarchy1"/>
    <dgm:cxn modelId="{7D5D1BAE-6944-4E20-A0C3-93AB2C65DBE9}" type="presParOf" srcId="{0C1D18C1-DC20-46B2-B7E1-7D0299CC7C58}" destId="{9290B2E5-807D-46EF-932B-F7BD1C854CCE}" srcOrd="1" destOrd="0" presId="urn:microsoft.com/office/officeart/2005/8/layout/hierarchy1"/>
    <dgm:cxn modelId="{E17831A1-F53F-45B2-93F2-178DC6A4EB24}" type="presParOf" srcId="{9290B2E5-807D-46EF-932B-F7BD1C854CCE}" destId="{8A7402D1-A509-45B8-8608-CB7E0DF0A4E0}" srcOrd="0" destOrd="0" presId="urn:microsoft.com/office/officeart/2005/8/layout/hierarchy1"/>
    <dgm:cxn modelId="{F4499B71-34E2-4ED8-B659-C3FDBE27B8A6}" type="presParOf" srcId="{9290B2E5-807D-46EF-932B-F7BD1C854CCE}" destId="{52FC83CD-1331-478B-8850-F9E824F0959A}" srcOrd="1" destOrd="0" presId="urn:microsoft.com/office/officeart/2005/8/layout/hierarchy1"/>
    <dgm:cxn modelId="{9CB7D449-B234-46C4-9165-AA2C27EAB94F}" type="presParOf" srcId="{52FC83CD-1331-478B-8850-F9E824F0959A}" destId="{FBB8A665-A2BA-454D-926B-A2E5EE83CB78}" srcOrd="0" destOrd="0" presId="urn:microsoft.com/office/officeart/2005/8/layout/hierarchy1"/>
    <dgm:cxn modelId="{E1B2C891-2FF1-4B89-90F0-F7E4C07883D8}" type="presParOf" srcId="{FBB8A665-A2BA-454D-926B-A2E5EE83CB78}" destId="{713C07CD-09F6-426F-920B-00E638DC1A9D}" srcOrd="0" destOrd="0" presId="urn:microsoft.com/office/officeart/2005/8/layout/hierarchy1"/>
    <dgm:cxn modelId="{A48D49AF-6D5B-470B-9E06-96576D64FE37}" type="presParOf" srcId="{FBB8A665-A2BA-454D-926B-A2E5EE83CB78}" destId="{F3B0211E-C13F-4E4C-AE4E-25BED6C38161}" srcOrd="1" destOrd="0" presId="urn:microsoft.com/office/officeart/2005/8/layout/hierarchy1"/>
    <dgm:cxn modelId="{E199AEC5-5211-4416-B64B-EAD2462AEC16}" type="presParOf" srcId="{52FC83CD-1331-478B-8850-F9E824F0959A}" destId="{F10B3E5C-C291-40C7-9DAF-3E3B0AE33E40}" srcOrd="1" destOrd="0" presId="urn:microsoft.com/office/officeart/2005/8/layout/hierarchy1"/>
    <dgm:cxn modelId="{CBD64E79-6190-460A-B3FA-E45A8E5F7F65}" type="presParOf" srcId="{F10B3E5C-C291-40C7-9DAF-3E3B0AE33E40}" destId="{072051C0-5414-48A2-8183-D51257FB7712}" srcOrd="0" destOrd="0" presId="urn:microsoft.com/office/officeart/2005/8/layout/hierarchy1"/>
    <dgm:cxn modelId="{BC2E6952-904B-453D-B299-2328CAF0D569}" type="presParOf" srcId="{F10B3E5C-C291-40C7-9DAF-3E3B0AE33E40}" destId="{EE2347C1-B5FF-4305-85A3-34A78CAB9A6D}" srcOrd="1" destOrd="0" presId="urn:microsoft.com/office/officeart/2005/8/layout/hierarchy1"/>
    <dgm:cxn modelId="{4656DD6E-67F0-4DFA-A9DD-1CD877543376}" type="presParOf" srcId="{EE2347C1-B5FF-4305-85A3-34A78CAB9A6D}" destId="{EBE773C7-AB23-4802-AAFB-00B5A518E188}" srcOrd="0" destOrd="0" presId="urn:microsoft.com/office/officeart/2005/8/layout/hierarchy1"/>
    <dgm:cxn modelId="{A344B840-563D-4905-B91A-6BE4A707B4AA}" type="presParOf" srcId="{EBE773C7-AB23-4802-AAFB-00B5A518E188}" destId="{6AB15054-DB46-4779-823B-471BFCA6401F}" srcOrd="0" destOrd="0" presId="urn:microsoft.com/office/officeart/2005/8/layout/hierarchy1"/>
    <dgm:cxn modelId="{AF15378B-04AB-4320-B73B-9FA878D9E271}" type="presParOf" srcId="{EBE773C7-AB23-4802-AAFB-00B5A518E188}" destId="{983C187A-3EC5-42F4-9DC5-D72B629CBC01}" srcOrd="1" destOrd="0" presId="urn:microsoft.com/office/officeart/2005/8/layout/hierarchy1"/>
    <dgm:cxn modelId="{B58B37EA-09F2-4A7C-A145-4C58CCF02C44}" type="presParOf" srcId="{EE2347C1-B5FF-4305-85A3-34A78CAB9A6D}" destId="{74EA1A9F-7D13-44C4-AE0C-D88F09F698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A75EB2-3ED2-47E6-937B-6ED9F5E0F85B}">
      <dsp:nvSpPr>
        <dsp:cNvPr id="0" name=""/>
        <dsp:cNvSpPr/>
      </dsp:nvSpPr>
      <dsp:spPr>
        <a:xfrm>
          <a:off x="3009228" y="2313678"/>
          <a:ext cx="2211142" cy="2211142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Morfolojik değişiklikler</a:t>
          </a:r>
          <a:endParaRPr lang="tr-TR" sz="2500" kern="1200" dirty="0"/>
        </a:p>
      </dsp:txBody>
      <dsp:txXfrm>
        <a:off x="3009228" y="2313678"/>
        <a:ext cx="2211142" cy="2211142"/>
      </dsp:txXfrm>
    </dsp:sp>
    <dsp:sp modelId="{0057673B-7BBF-4D9C-8F26-53D60D367223}">
      <dsp:nvSpPr>
        <dsp:cNvPr id="0" name=""/>
        <dsp:cNvSpPr/>
      </dsp:nvSpPr>
      <dsp:spPr>
        <a:xfrm rot="11700000">
          <a:off x="1339356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832B2-6B0D-46BC-82B4-2FE669ACB03A}">
      <dsp:nvSpPr>
        <dsp:cNvPr id="0" name=""/>
        <dsp:cNvSpPr/>
      </dsp:nvSpPr>
      <dsp:spPr>
        <a:xfrm>
          <a:off x="317059" y="1842838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Mekanik travma</a:t>
          </a:r>
          <a:endParaRPr lang="tr-TR" sz="2300" kern="1200" dirty="0"/>
        </a:p>
      </dsp:txBody>
      <dsp:txXfrm>
        <a:off x="317059" y="1842838"/>
        <a:ext cx="2100585" cy="1680468"/>
      </dsp:txXfrm>
    </dsp:sp>
    <dsp:sp modelId="{402B61C1-434E-43C7-8B5B-83CC760910DD}">
      <dsp:nvSpPr>
        <dsp:cNvPr id="0" name=""/>
        <dsp:cNvSpPr/>
      </dsp:nvSpPr>
      <dsp:spPr>
        <a:xfrm rot="14700000">
          <a:off x="2438352" y="1270894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76BA5-E777-43C3-8CB5-6DD8D2858B63}">
      <dsp:nvSpPr>
        <dsp:cNvPr id="0" name=""/>
        <dsp:cNvSpPr/>
      </dsp:nvSpPr>
      <dsp:spPr>
        <a:xfrm>
          <a:off x="1862425" y="1142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err="1" smtClean="0"/>
            <a:t>İnflamatuar</a:t>
          </a:r>
          <a:r>
            <a:rPr lang="tr-TR" sz="2300" kern="1200" dirty="0" smtClean="0"/>
            <a:t> olaylar</a:t>
          </a:r>
          <a:endParaRPr lang="tr-TR" sz="2300" kern="1200" dirty="0"/>
        </a:p>
      </dsp:txBody>
      <dsp:txXfrm>
        <a:off x="1862425" y="1142"/>
        <a:ext cx="2100585" cy="1680468"/>
      </dsp:txXfrm>
    </dsp:sp>
    <dsp:sp modelId="{D2674533-5B73-464B-9C9F-CF271EB19D4C}">
      <dsp:nvSpPr>
        <dsp:cNvPr id="0" name=""/>
        <dsp:cNvSpPr/>
      </dsp:nvSpPr>
      <dsp:spPr>
        <a:xfrm rot="17700000">
          <a:off x="4148085" y="1270894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27551-C390-43E9-AACD-3CC4BB9981A0}">
      <dsp:nvSpPr>
        <dsp:cNvPr id="0" name=""/>
        <dsp:cNvSpPr/>
      </dsp:nvSpPr>
      <dsp:spPr>
        <a:xfrm>
          <a:off x="4266589" y="1142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err="1" smtClean="0"/>
            <a:t>Hormonal</a:t>
          </a:r>
          <a:r>
            <a:rPr lang="tr-TR" sz="2300" kern="1200" dirty="0" smtClean="0"/>
            <a:t> etkiler</a:t>
          </a:r>
          <a:endParaRPr lang="tr-TR" sz="2300" kern="1200" dirty="0"/>
        </a:p>
      </dsp:txBody>
      <dsp:txXfrm>
        <a:off x="4266589" y="1142"/>
        <a:ext cx="2100585" cy="1680468"/>
      </dsp:txXfrm>
    </dsp:sp>
    <dsp:sp modelId="{BF09F498-B32E-4831-A515-27BE2DB32F7C}">
      <dsp:nvSpPr>
        <dsp:cNvPr id="0" name=""/>
        <dsp:cNvSpPr/>
      </dsp:nvSpPr>
      <dsp:spPr>
        <a:xfrm rot="20700000">
          <a:off x="5247080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A214F-1168-471C-B573-98F6118F57E7}">
      <dsp:nvSpPr>
        <dsp:cNvPr id="0" name=""/>
        <dsp:cNvSpPr/>
      </dsp:nvSpPr>
      <dsp:spPr>
        <a:xfrm>
          <a:off x="5811955" y="1842838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err="1" smtClean="0"/>
            <a:t>Neoplastik</a:t>
          </a:r>
          <a:r>
            <a:rPr lang="tr-TR" sz="2300" kern="1200" dirty="0" smtClean="0"/>
            <a:t> transformasyon</a:t>
          </a:r>
          <a:endParaRPr lang="tr-TR" sz="2300" kern="1200" dirty="0"/>
        </a:p>
      </dsp:txBody>
      <dsp:txXfrm>
        <a:off x="5811955" y="1842838"/>
        <a:ext cx="2100585" cy="16804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5E0D2D-E85F-4DDF-8797-64BA00A05CB4}">
      <dsp:nvSpPr>
        <dsp:cNvPr id="0" name=""/>
        <dsp:cNvSpPr/>
      </dsp:nvSpPr>
      <dsp:spPr>
        <a:xfrm rot="21300000">
          <a:off x="25254" y="1794666"/>
          <a:ext cx="8179091" cy="93662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CBB32-B824-4AF9-9878-46C2F5C39281}">
      <dsp:nvSpPr>
        <dsp:cNvPr id="0" name=""/>
        <dsp:cNvSpPr/>
      </dsp:nvSpPr>
      <dsp:spPr>
        <a:xfrm>
          <a:off x="987552" y="226298"/>
          <a:ext cx="2468880" cy="1810385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8C3EB-447B-4ACA-A513-EEEE533BE8CE}">
      <dsp:nvSpPr>
        <dsp:cNvPr id="0" name=""/>
        <dsp:cNvSpPr/>
      </dsp:nvSpPr>
      <dsp:spPr>
        <a:xfrm>
          <a:off x="4361687" y="0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/>
            <a:t>Doğru tanı</a:t>
          </a:r>
          <a:endParaRPr lang="tr-TR" sz="3700" kern="1200" dirty="0"/>
        </a:p>
      </dsp:txBody>
      <dsp:txXfrm>
        <a:off x="4361687" y="0"/>
        <a:ext cx="2633472" cy="1900904"/>
      </dsp:txXfrm>
    </dsp:sp>
    <dsp:sp modelId="{496A1063-27E6-40CA-931D-3E98810D848C}">
      <dsp:nvSpPr>
        <dsp:cNvPr id="0" name=""/>
        <dsp:cNvSpPr/>
      </dsp:nvSpPr>
      <dsp:spPr>
        <a:xfrm>
          <a:off x="4773167" y="2489279"/>
          <a:ext cx="2468880" cy="181038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9FA7F-3A86-4B8C-BBF2-A0C86B2DB307}">
      <dsp:nvSpPr>
        <dsp:cNvPr id="0" name=""/>
        <dsp:cNvSpPr/>
      </dsp:nvSpPr>
      <dsp:spPr>
        <a:xfrm>
          <a:off x="1234440" y="2625058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/>
            <a:t>Uygun tanı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/>
            <a:t>Yöntemi</a:t>
          </a:r>
          <a:endParaRPr lang="tr-TR" sz="3700" kern="1200" dirty="0"/>
        </a:p>
      </dsp:txBody>
      <dsp:txXfrm>
        <a:off x="1234440" y="2625058"/>
        <a:ext cx="2633472" cy="19009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4EDBF4-9290-43B2-94F6-FDA0F28ABF9F}">
      <dsp:nvSpPr>
        <dsp:cNvPr id="0" name=""/>
        <dsp:cNvSpPr/>
      </dsp:nvSpPr>
      <dsp:spPr>
        <a:xfrm>
          <a:off x="3986212" y="1804245"/>
          <a:ext cx="2828925" cy="67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735"/>
              </a:lnTo>
              <a:lnTo>
                <a:pt x="2828925" y="458735"/>
              </a:lnTo>
              <a:lnTo>
                <a:pt x="2828925" y="673155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5810D2-126A-45AD-8B76-331F24DDDAE0}">
      <dsp:nvSpPr>
        <dsp:cNvPr id="0" name=""/>
        <dsp:cNvSpPr/>
      </dsp:nvSpPr>
      <dsp:spPr>
        <a:xfrm>
          <a:off x="3940492" y="1804245"/>
          <a:ext cx="91440" cy="673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0BF92-252B-42C9-822E-A449B273688C}">
      <dsp:nvSpPr>
        <dsp:cNvPr id="0" name=""/>
        <dsp:cNvSpPr/>
      </dsp:nvSpPr>
      <dsp:spPr>
        <a:xfrm>
          <a:off x="1157287" y="1804245"/>
          <a:ext cx="2828925" cy="673155"/>
        </a:xfrm>
        <a:custGeom>
          <a:avLst/>
          <a:gdLst/>
          <a:ahLst/>
          <a:cxnLst/>
          <a:rect l="0" t="0" r="0" b="0"/>
          <a:pathLst>
            <a:path>
              <a:moveTo>
                <a:pt x="2828925" y="0"/>
              </a:moveTo>
              <a:lnTo>
                <a:pt x="2828925" y="458735"/>
              </a:lnTo>
              <a:lnTo>
                <a:pt x="0" y="458735"/>
              </a:lnTo>
              <a:lnTo>
                <a:pt x="0" y="673155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C5D470-783E-4DD6-ACFB-2BFE7749C0AF}">
      <dsp:nvSpPr>
        <dsp:cNvPr id="0" name=""/>
        <dsp:cNvSpPr/>
      </dsp:nvSpPr>
      <dsp:spPr>
        <a:xfrm>
          <a:off x="2828924" y="334490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B0329-CDC0-450C-851A-97DA9E77435B}">
      <dsp:nvSpPr>
        <dsp:cNvPr id="0" name=""/>
        <dsp:cNvSpPr/>
      </dsp:nvSpPr>
      <dsp:spPr>
        <a:xfrm>
          <a:off x="3086099" y="578806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Tüm alt kategoriler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(</a:t>
          </a:r>
          <a:r>
            <a:rPr lang="tr-TR" sz="1400" kern="1200" dirty="0" err="1" smtClean="0"/>
            <a:t>Atipik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endometrial</a:t>
          </a:r>
          <a:r>
            <a:rPr lang="tr-TR" sz="1400" kern="1200" dirty="0" smtClean="0"/>
            <a:t> hücreler hariç)</a:t>
          </a:r>
          <a:endParaRPr lang="tr-TR" sz="1400" kern="1200" dirty="0"/>
        </a:p>
      </dsp:txBody>
      <dsp:txXfrm>
        <a:off x="3086099" y="578806"/>
        <a:ext cx="2314575" cy="1469755"/>
      </dsp:txXfrm>
    </dsp:sp>
    <dsp:sp modelId="{E2959F68-5101-4425-B3CD-2F8AC35CCFD8}">
      <dsp:nvSpPr>
        <dsp:cNvPr id="0" name=""/>
        <dsp:cNvSpPr/>
      </dsp:nvSpPr>
      <dsp:spPr>
        <a:xfrm>
          <a:off x="0" y="2477401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ECF06-4C6E-4FA9-B025-08E6FDBD8651}">
      <dsp:nvSpPr>
        <dsp:cNvPr id="0" name=""/>
        <dsp:cNvSpPr/>
      </dsp:nvSpPr>
      <dsp:spPr>
        <a:xfrm>
          <a:off x="257174" y="2721717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*</a:t>
          </a:r>
          <a:r>
            <a:rPr lang="tr-TR" sz="1400" kern="1200" dirty="0" err="1" smtClean="0"/>
            <a:t>Kolposkopi</a:t>
          </a:r>
          <a:r>
            <a:rPr lang="tr-TR" sz="1400" kern="1200" dirty="0" smtClean="0"/>
            <a:t> ve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err="1" smtClean="0"/>
            <a:t>endoservikal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küretaj</a:t>
          </a:r>
          <a:r>
            <a:rPr lang="tr-TR" sz="1400" kern="1200" dirty="0" smtClean="0"/>
            <a:t>(AII)</a:t>
          </a:r>
          <a:endParaRPr lang="tr-TR" sz="1400" kern="1200" dirty="0"/>
        </a:p>
      </dsp:txBody>
      <dsp:txXfrm>
        <a:off x="257174" y="2721717"/>
        <a:ext cx="2314575" cy="1469755"/>
      </dsp:txXfrm>
    </dsp:sp>
    <dsp:sp modelId="{E5F70DF4-2773-4C2A-A57B-9469C08F3DE7}">
      <dsp:nvSpPr>
        <dsp:cNvPr id="0" name=""/>
        <dsp:cNvSpPr/>
      </dsp:nvSpPr>
      <dsp:spPr>
        <a:xfrm>
          <a:off x="2828924" y="2477401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54057-C70C-4E25-85D1-0326E6AB62B9}">
      <dsp:nvSpPr>
        <dsp:cNvPr id="0" name=""/>
        <dsp:cNvSpPr/>
      </dsp:nvSpPr>
      <dsp:spPr>
        <a:xfrm>
          <a:off x="3086099" y="2721717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err="1" smtClean="0"/>
            <a:t>Endometrial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biopsi</a:t>
          </a:r>
          <a:endParaRPr lang="tr-TR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r-TR" sz="1400" kern="1200" dirty="0" smtClean="0"/>
            <a:t>&gt;35 yaş (BII)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**&lt;35 yaş (BII) </a:t>
          </a:r>
          <a:r>
            <a:rPr lang="tr-TR" sz="1400" kern="1200" dirty="0" err="1" smtClean="0"/>
            <a:t>endometrial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neoplazi</a:t>
          </a:r>
          <a:r>
            <a:rPr lang="tr-TR" sz="1400" kern="1200" dirty="0" smtClean="0"/>
            <a:t> riski artmış ise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dirty="0"/>
        </a:p>
      </dsp:txBody>
      <dsp:txXfrm>
        <a:off x="3086099" y="2721717"/>
        <a:ext cx="2314575" cy="1469755"/>
      </dsp:txXfrm>
    </dsp:sp>
    <dsp:sp modelId="{379578F1-607F-4AB3-A7DD-AC6F98631642}">
      <dsp:nvSpPr>
        <dsp:cNvPr id="0" name=""/>
        <dsp:cNvSpPr/>
      </dsp:nvSpPr>
      <dsp:spPr>
        <a:xfrm>
          <a:off x="5657850" y="2477401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44A0A-64CE-49B5-B4A1-49DD211F5FEC}">
      <dsp:nvSpPr>
        <dsp:cNvPr id="0" name=""/>
        <dsp:cNvSpPr/>
      </dsp:nvSpPr>
      <dsp:spPr>
        <a:xfrm>
          <a:off x="5915024" y="2721717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Gebelerde </a:t>
          </a:r>
          <a:r>
            <a:rPr lang="tr-TR" sz="1400" kern="1200" dirty="0" err="1" smtClean="0"/>
            <a:t>endoservikal</a:t>
          </a:r>
          <a:r>
            <a:rPr lang="tr-TR" sz="1400" kern="1200" dirty="0" smtClean="0"/>
            <a:t>  </a:t>
          </a:r>
          <a:r>
            <a:rPr lang="tr-TR" sz="1400" kern="1200" dirty="0" err="1" smtClean="0"/>
            <a:t>küretaj</a:t>
          </a:r>
          <a:r>
            <a:rPr lang="tr-TR" sz="1400" kern="1200" dirty="0" smtClean="0"/>
            <a:t> ve </a:t>
          </a:r>
          <a:r>
            <a:rPr lang="tr-TR" sz="1400" kern="1200" dirty="0" err="1" smtClean="0"/>
            <a:t>endometrial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biopsi</a:t>
          </a:r>
          <a:r>
            <a:rPr lang="tr-TR" sz="1400" kern="1200" dirty="0" smtClean="0"/>
            <a:t> kabul edilmiyor(EIII)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AGH-FN veya AIS </a:t>
          </a:r>
          <a:r>
            <a:rPr lang="tr-TR" sz="1400" kern="1200" dirty="0" err="1" smtClean="0"/>
            <a:t>konizasyon</a:t>
          </a:r>
          <a:endParaRPr lang="tr-TR" sz="1400" kern="1200" dirty="0"/>
        </a:p>
      </dsp:txBody>
      <dsp:txXfrm>
        <a:off x="5915024" y="2721717"/>
        <a:ext cx="2314575" cy="146975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ED8925-9A95-4BC9-AC3F-41E8F90B4CFA}">
      <dsp:nvSpPr>
        <dsp:cNvPr id="0" name=""/>
        <dsp:cNvSpPr/>
      </dsp:nvSpPr>
      <dsp:spPr>
        <a:xfrm>
          <a:off x="3997653" y="3198487"/>
          <a:ext cx="91440" cy="3739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916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306ACA-D15E-437A-8A1A-589326B980B2}">
      <dsp:nvSpPr>
        <dsp:cNvPr id="0" name=""/>
        <dsp:cNvSpPr/>
      </dsp:nvSpPr>
      <dsp:spPr>
        <a:xfrm>
          <a:off x="3997653" y="2008168"/>
          <a:ext cx="91440" cy="3739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916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18B870-9B9F-4076-9D6C-C5F901D4D6E9}">
      <dsp:nvSpPr>
        <dsp:cNvPr id="0" name=""/>
        <dsp:cNvSpPr/>
      </dsp:nvSpPr>
      <dsp:spPr>
        <a:xfrm>
          <a:off x="3997653" y="817848"/>
          <a:ext cx="91440" cy="3739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916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1F37C-B581-4134-BDE2-CF0D559A7432}">
      <dsp:nvSpPr>
        <dsp:cNvPr id="0" name=""/>
        <dsp:cNvSpPr/>
      </dsp:nvSpPr>
      <dsp:spPr>
        <a:xfrm>
          <a:off x="3400536" y="1445"/>
          <a:ext cx="1285674" cy="816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6E0C0-E795-476A-AF43-F5A4E7F6C5F7}">
      <dsp:nvSpPr>
        <dsp:cNvPr id="0" name=""/>
        <dsp:cNvSpPr/>
      </dsp:nvSpPr>
      <dsp:spPr>
        <a:xfrm>
          <a:off x="3543389" y="137155"/>
          <a:ext cx="1285674" cy="816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err="1" smtClean="0"/>
            <a:t>Atipik</a:t>
          </a:r>
          <a:r>
            <a:rPr lang="tr-TR" sz="1400" kern="1200" dirty="0" smtClean="0"/>
            <a:t> </a:t>
          </a:r>
          <a:r>
            <a:rPr lang="tr-TR" sz="1400" kern="1200" dirty="0" err="1" smtClean="0"/>
            <a:t>endometrial</a:t>
          </a:r>
          <a:r>
            <a:rPr lang="tr-TR" sz="1400" kern="1200" dirty="0" smtClean="0"/>
            <a:t> hücreler</a:t>
          </a:r>
          <a:endParaRPr lang="tr-TR" sz="1400" kern="1200" dirty="0"/>
        </a:p>
      </dsp:txBody>
      <dsp:txXfrm>
        <a:off x="3543389" y="137155"/>
        <a:ext cx="1285674" cy="816403"/>
      </dsp:txXfrm>
    </dsp:sp>
    <dsp:sp modelId="{ECED9CB2-E060-4FD0-AFFA-9CBB82CAA731}">
      <dsp:nvSpPr>
        <dsp:cNvPr id="0" name=""/>
        <dsp:cNvSpPr/>
      </dsp:nvSpPr>
      <dsp:spPr>
        <a:xfrm>
          <a:off x="3400536" y="1191764"/>
          <a:ext cx="1285674" cy="816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5D654-1CD7-4072-A264-3514998B1A55}">
      <dsp:nvSpPr>
        <dsp:cNvPr id="0" name=""/>
        <dsp:cNvSpPr/>
      </dsp:nvSpPr>
      <dsp:spPr>
        <a:xfrm>
          <a:off x="3543389" y="1327475"/>
          <a:ext cx="1285674" cy="816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err="1" smtClean="0"/>
            <a:t>Endometrial</a:t>
          </a:r>
          <a:r>
            <a:rPr lang="tr-TR" sz="1400" kern="1200" dirty="0" smtClean="0"/>
            <a:t> ve </a:t>
          </a:r>
          <a:r>
            <a:rPr lang="tr-TR" sz="1400" kern="1200" dirty="0" err="1" smtClean="0"/>
            <a:t>endoservikal</a:t>
          </a:r>
          <a:r>
            <a:rPr lang="tr-TR" sz="1400" kern="1200" dirty="0" smtClean="0"/>
            <a:t> örnekleme</a:t>
          </a:r>
          <a:endParaRPr lang="tr-TR" sz="1400" kern="1200" dirty="0"/>
        </a:p>
      </dsp:txBody>
      <dsp:txXfrm>
        <a:off x="3543389" y="1327475"/>
        <a:ext cx="1285674" cy="816403"/>
      </dsp:txXfrm>
    </dsp:sp>
    <dsp:sp modelId="{5DA6B6B2-7D99-4BF9-BF3E-7F5BF2D89C8A}">
      <dsp:nvSpPr>
        <dsp:cNvPr id="0" name=""/>
        <dsp:cNvSpPr/>
      </dsp:nvSpPr>
      <dsp:spPr>
        <a:xfrm>
          <a:off x="3400536" y="2382084"/>
          <a:ext cx="1285674" cy="816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9AAB9-E03C-4875-B99A-363ABD6CAC80}">
      <dsp:nvSpPr>
        <dsp:cNvPr id="0" name=""/>
        <dsp:cNvSpPr/>
      </dsp:nvSpPr>
      <dsp:spPr>
        <a:xfrm>
          <a:off x="3543389" y="2517794"/>
          <a:ext cx="1285674" cy="816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err="1" smtClean="0"/>
            <a:t>Endometrial</a:t>
          </a:r>
          <a:r>
            <a:rPr lang="tr-TR" sz="1400" kern="1200" dirty="0" smtClean="0"/>
            <a:t> patoloji yok</a:t>
          </a:r>
          <a:endParaRPr lang="tr-TR" sz="1400" kern="1200" dirty="0"/>
        </a:p>
      </dsp:txBody>
      <dsp:txXfrm>
        <a:off x="3543389" y="2517794"/>
        <a:ext cx="1285674" cy="816403"/>
      </dsp:txXfrm>
    </dsp:sp>
    <dsp:sp modelId="{D0E284AE-2BA7-49AD-8ECC-2DDEE7E4821D}">
      <dsp:nvSpPr>
        <dsp:cNvPr id="0" name=""/>
        <dsp:cNvSpPr/>
      </dsp:nvSpPr>
      <dsp:spPr>
        <a:xfrm>
          <a:off x="3400536" y="3572404"/>
          <a:ext cx="1285674" cy="816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B6554-FD89-4ADD-AE1E-9769F7B7FB0A}">
      <dsp:nvSpPr>
        <dsp:cNvPr id="0" name=""/>
        <dsp:cNvSpPr/>
      </dsp:nvSpPr>
      <dsp:spPr>
        <a:xfrm>
          <a:off x="3543389" y="3708114"/>
          <a:ext cx="1285674" cy="816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err="1" smtClean="0"/>
            <a:t>Kolposkopi</a:t>
          </a:r>
          <a:r>
            <a:rPr lang="tr-TR" sz="1400" kern="1200" dirty="0" smtClean="0"/>
            <a:t>(AII)</a:t>
          </a:r>
          <a:endParaRPr lang="tr-TR" sz="1400" kern="1200" dirty="0"/>
        </a:p>
      </dsp:txBody>
      <dsp:txXfrm>
        <a:off x="3543389" y="3708114"/>
        <a:ext cx="1285674" cy="81640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991742-FB06-45C3-B447-118AF0E76A06}">
      <dsp:nvSpPr>
        <dsp:cNvPr id="0" name=""/>
        <dsp:cNvSpPr/>
      </dsp:nvSpPr>
      <dsp:spPr>
        <a:xfrm>
          <a:off x="3083298" y="2008049"/>
          <a:ext cx="91440" cy="3740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090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FAE720-A641-4BCC-B344-044E280B7848}">
      <dsp:nvSpPr>
        <dsp:cNvPr id="0" name=""/>
        <dsp:cNvSpPr/>
      </dsp:nvSpPr>
      <dsp:spPr>
        <a:xfrm>
          <a:off x="2449569" y="780609"/>
          <a:ext cx="679448" cy="410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499"/>
              </a:lnTo>
              <a:lnTo>
                <a:pt x="679448" y="291499"/>
              </a:lnTo>
              <a:lnTo>
                <a:pt x="679448" y="410657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EF005-1DB0-4A3C-8E24-1C65CD03C617}">
      <dsp:nvSpPr>
        <dsp:cNvPr id="0" name=""/>
        <dsp:cNvSpPr/>
      </dsp:nvSpPr>
      <dsp:spPr>
        <a:xfrm>
          <a:off x="1556909" y="3198922"/>
          <a:ext cx="786054" cy="374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931"/>
              </a:lnTo>
              <a:lnTo>
                <a:pt x="786054" y="254931"/>
              </a:lnTo>
              <a:lnTo>
                <a:pt x="786054" y="374090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E7E9F-1E8C-49E0-A665-C4E5C8A4A1B2}">
      <dsp:nvSpPr>
        <dsp:cNvPr id="0" name=""/>
        <dsp:cNvSpPr/>
      </dsp:nvSpPr>
      <dsp:spPr>
        <a:xfrm>
          <a:off x="770854" y="3198922"/>
          <a:ext cx="786054" cy="374090"/>
        </a:xfrm>
        <a:custGeom>
          <a:avLst/>
          <a:gdLst/>
          <a:ahLst/>
          <a:cxnLst/>
          <a:rect l="0" t="0" r="0" b="0"/>
          <a:pathLst>
            <a:path>
              <a:moveTo>
                <a:pt x="786054" y="0"/>
              </a:moveTo>
              <a:lnTo>
                <a:pt x="786054" y="254931"/>
              </a:lnTo>
              <a:lnTo>
                <a:pt x="0" y="254931"/>
              </a:lnTo>
              <a:lnTo>
                <a:pt x="0" y="374090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80A55-F465-467F-8B1E-1ADFA184EC0B}">
      <dsp:nvSpPr>
        <dsp:cNvPr id="0" name=""/>
        <dsp:cNvSpPr/>
      </dsp:nvSpPr>
      <dsp:spPr>
        <a:xfrm>
          <a:off x="1511189" y="2008049"/>
          <a:ext cx="91440" cy="3740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090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45AA1-72E2-49ED-BE0A-F7AB0B823600}">
      <dsp:nvSpPr>
        <dsp:cNvPr id="0" name=""/>
        <dsp:cNvSpPr/>
      </dsp:nvSpPr>
      <dsp:spPr>
        <a:xfrm>
          <a:off x="1556909" y="780609"/>
          <a:ext cx="892660" cy="410657"/>
        </a:xfrm>
        <a:custGeom>
          <a:avLst/>
          <a:gdLst/>
          <a:ahLst/>
          <a:cxnLst/>
          <a:rect l="0" t="0" r="0" b="0"/>
          <a:pathLst>
            <a:path>
              <a:moveTo>
                <a:pt x="892660" y="0"/>
              </a:moveTo>
              <a:lnTo>
                <a:pt x="892660" y="291499"/>
              </a:lnTo>
              <a:lnTo>
                <a:pt x="0" y="291499"/>
              </a:lnTo>
              <a:lnTo>
                <a:pt x="0" y="410657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C136E-7148-43A5-91D0-9338C9D771DD}">
      <dsp:nvSpPr>
        <dsp:cNvPr id="0" name=""/>
        <dsp:cNvSpPr/>
      </dsp:nvSpPr>
      <dsp:spPr>
        <a:xfrm>
          <a:off x="1806434" y="-36172"/>
          <a:ext cx="1286271" cy="816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AB35E-473B-419E-9150-D545B0296DD4}">
      <dsp:nvSpPr>
        <dsp:cNvPr id="0" name=""/>
        <dsp:cNvSpPr/>
      </dsp:nvSpPr>
      <dsp:spPr>
        <a:xfrm>
          <a:off x="1949353" y="99600"/>
          <a:ext cx="1286271" cy="816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İlk sitoloji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AGH-NOS</a:t>
          </a:r>
          <a:endParaRPr lang="tr-TR" sz="1200" kern="1200" dirty="0"/>
        </a:p>
      </dsp:txBody>
      <dsp:txXfrm>
        <a:off x="1949353" y="99600"/>
        <a:ext cx="1286271" cy="816782"/>
      </dsp:txXfrm>
    </dsp:sp>
    <dsp:sp modelId="{8EE69B4C-5DD2-4A27-B037-3F3B30124897}">
      <dsp:nvSpPr>
        <dsp:cNvPr id="0" name=""/>
        <dsp:cNvSpPr/>
      </dsp:nvSpPr>
      <dsp:spPr>
        <a:xfrm>
          <a:off x="913773" y="1191267"/>
          <a:ext cx="1286271" cy="816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EBC11-4EE1-4898-BD61-FB39ACF552E7}">
      <dsp:nvSpPr>
        <dsp:cNvPr id="0" name=""/>
        <dsp:cNvSpPr/>
      </dsp:nvSpPr>
      <dsp:spPr>
        <a:xfrm>
          <a:off x="1056692" y="1327040"/>
          <a:ext cx="1286271" cy="816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CIN2+, AIS veya kanser yok</a:t>
          </a:r>
          <a:endParaRPr lang="tr-TR" sz="1200" kern="1200" dirty="0"/>
        </a:p>
      </dsp:txBody>
      <dsp:txXfrm>
        <a:off x="1056692" y="1327040"/>
        <a:ext cx="1286271" cy="816782"/>
      </dsp:txXfrm>
    </dsp:sp>
    <dsp:sp modelId="{0004BCE5-0B62-4F99-891A-27A77B9AF039}">
      <dsp:nvSpPr>
        <dsp:cNvPr id="0" name=""/>
        <dsp:cNvSpPr/>
      </dsp:nvSpPr>
      <dsp:spPr>
        <a:xfrm>
          <a:off x="913773" y="2382140"/>
          <a:ext cx="1286271" cy="816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7796E-A7E9-4A88-A14B-12FED654FC1A}">
      <dsp:nvSpPr>
        <dsp:cNvPr id="0" name=""/>
        <dsp:cNvSpPr/>
      </dsp:nvSpPr>
      <dsp:spPr>
        <a:xfrm>
          <a:off x="1056692" y="2517913"/>
          <a:ext cx="1286271" cy="816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Sitoloji ve HPV 12-24 ay</a:t>
          </a:r>
          <a:endParaRPr lang="tr-TR" sz="1200" kern="1200" dirty="0"/>
        </a:p>
      </dsp:txBody>
      <dsp:txXfrm>
        <a:off x="1056692" y="2517913"/>
        <a:ext cx="1286271" cy="816782"/>
      </dsp:txXfrm>
    </dsp:sp>
    <dsp:sp modelId="{19366736-AEBC-4C1C-983B-8A467213FB3D}">
      <dsp:nvSpPr>
        <dsp:cNvPr id="0" name=""/>
        <dsp:cNvSpPr/>
      </dsp:nvSpPr>
      <dsp:spPr>
        <a:xfrm>
          <a:off x="127719" y="3573012"/>
          <a:ext cx="1286271" cy="816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799D2-B447-4069-B190-4A10EF2F68B9}">
      <dsp:nvSpPr>
        <dsp:cNvPr id="0" name=""/>
        <dsp:cNvSpPr/>
      </dsp:nvSpPr>
      <dsp:spPr>
        <a:xfrm>
          <a:off x="270638" y="3708785"/>
          <a:ext cx="1286271" cy="816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Negatif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3 yıl sonra sitoloji ve HPV(BII)</a:t>
          </a:r>
          <a:endParaRPr lang="tr-TR" sz="1200" kern="1200" dirty="0"/>
        </a:p>
      </dsp:txBody>
      <dsp:txXfrm>
        <a:off x="270638" y="3708785"/>
        <a:ext cx="1286271" cy="816782"/>
      </dsp:txXfrm>
    </dsp:sp>
    <dsp:sp modelId="{00F10932-00D3-481B-8349-99AB2DBC7740}">
      <dsp:nvSpPr>
        <dsp:cNvPr id="0" name=""/>
        <dsp:cNvSpPr/>
      </dsp:nvSpPr>
      <dsp:spPr>
        <a:xfrm>
          <a:off x="1699828" y="3573012"/>
          <a:ext cx="1286271" cy="816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AE058-0794-43E7-AAC1-B6D9D52F0F6B}">
      <dsp:nvSpPr>
        <dsp:cNvPr id="0" name=""/>
        <dsp:cNvSpPr/>
      </dsp:nvSpPr>
      <dsp:spPr>
        <a:xfrm>
          <a:off x="1842747" y="3708785"/>
          <a:ext cx="1286271" cy="816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Pozitif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err="1" smtClean="0"/>
            <a:t>Kolposkopi</a:t>
          </a:r>
          <a:r>
            <a:rPr lang="tr-TR" sz="1200" kern="1200" dirty="0" smtClean="0"/>
            <a:t> (BII)</a:t>
          </a:r>
          <a:endParaRPr lang="tr-TR" sz="1200" kern="1200" dirty="0"/>
        </a:p>
      </dsp:txBody>
      <dsp:txXfrm>
        <a:off x="1842747" y="3708785"/>
        <a:ext cx="1286271" cy="816782"/>
      </dsp:txXfrm>
    </dsp:sp>
    <dsp:sp modelId="{C41D4CB4-DE1D-45CD-B1F8-DA67D4955AFB}">
      <dsp:nvSpPr>
        <dsp:cNvPr id="0" name=""/>
        <dsp:cNvSpPr/>
      </dsp:nvSpPr>
      <dsp:spPr>
        <a:xfrm>
          <a:off x="2485882" y="1191267"/>
          <a:ext cx="1286271" cy="816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D91C3-F94B-47A5-9080-1BE4676779BE}">
      <dsp:nvSpPr>
        <dsp:cNvPr id="0" name=""/>
        <dsp:cNvSpPr/>
      </dsp:nvSpPr>
      <dsp:spPr>
        <a:xfrm>
          <a:off x="2628801" y="1327040"/>
          <a:ext cx="1286271" cy="816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CIN2+ ama </a:t>
          </a:r>
          <a:r>
            <a:rPr lang="tr-TR" sz="1200" kern="1200" dirty="0" err="1" smtClean="0"/>
            <a:t>glandüler</a:t>
          </a:r>
          <a:r>
            <a:rPr lang="tr-TR" sz="1200" kern="1200" dirty="0" smtClean="0"/>
            <a:t> </a:t>
          </a:r>
          <a:r>
            <a:rPr lang="tr-TR" sz="1200" kern="1200" dirty="0" err="1" smtClean="0"/>
            <a:t>neoplazi</a:t>
          </a:r>
          <a:r>
            <a:rPr lang="tr-TR" sz="1200" kern="1200" dirty="0" smtClean="0"/>
            <a:t> yok</a:t>
          </a:r>
          <a:endParaRPr lang="tr-TR" sz="1200" kern="1200" dirty="0"/>
        </a:p>
      </dsp:txBody>
      <dsp:txXfrm>
        <a:off x="2628801" y="1327040"/>
        <a:ext cx="1286271" cy="816782"/>
      </dsp:txXfrm>
    </dsp:sp>
    <dsp:sp modelId="{8AAE55F7-7056-42E4-B411-758B8D26EF57}">
      <dsp:nvSpPr>
        <dsp:cNvPr id="0" name=""/>
        <dsp:cNvSpPr/>
      </dsp:nvSpPr>
      <dsp:spPr>
        <a:xfrm>
          <a:off x="2485882" y="2382140"/>
          <a:ext cx="1286271" cy="816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2DB9B-36DB-4A8A-A4DC-C15D33809620}">
      <dsp:nvSpPr>
        <dsp:cNvPr id="0" name=""/>
        <dsp:cNvSpPr/>
      </dsp:nvSpPr>
      <dsp:spPr>
        <a:xfrm>
          <a:off x="2628801" y="2517913"/>
          <a:ext cx="1286271" cy="8167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ASCCP </a:t>
          </a:r>
          <a:r>
            <a:rPr lang="tr-TR" sz="1200" kern="1200" dirty="0" err="1" smtClean="0"/>
            <a:t>guideline</a:t>
          </a:r>
          <a:r>
            <a:rPr lang="tr-TR" sz="1200" kern="1200" dirty="0" smtClean="0"/>
            <a:t> C(II)</a:t>
          </a:r>
          <a:endParaRPr lang="tr-TR" sz="1200" kern="1200" dirty="0"/>
        </a:p>
      </dsp:txBody>
      <dsp:txXfrm>
        <a:off x="2628801" y="2517913"/>
        <a:ext cx="1286271" cy="81678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2051C0-5414-48A2-8183-D51257FB7712}">
      <dsp:nvSpPr>
        <dsp:cNvPr id="0" name=""/>
        <dsp:cNvSpPr/>
      </dsp:nvSpPr>
      <dsp:spPr>
        <a:xfrm>
          <a:off x="2341635" y="2723856"/>
          <a:ext cx="91440" cy="508332"/>
        </a:xfrm>
        <a:custGeom>
          <a:avLst/>
          <a:gdLst/>
          <a:ahLst/>
          <a:cxnLst/>
          <a:rect l="0" t="0" r="0" b="0"/>
          <a:pathLst>
            <a:path>
              <a:moveTo>
                <a:pt x="64997" y="0"/>
              </a:moveTo>
              <a:lnTo>
                <a:pt x="64997" y="346717"/>
              </a:lnTo>
              <a:lnTo>
                <a:pt x="45720" y="346717"/>
              </a:lnTo>
              <a:lnTo>
                <a:pt x="45720" y="508332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7402D1-A509-45B8-8608-CB7E0DF0A4E0}">
      <dsp:nvSpPr>
        <dsp:cNvPr id="0" name=""/>
        <dsp:cNvSpPr/>
      </dsp:nvSpPr>
      <dsp:spPr>
        <a:xfrm>
          <a:off x="2341635" y="1109624"/>
          <a:ext cx="91440" cy="5064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4811"/>
              </a:lnTo>
              <a:lnTo>
                <a:pt x="64997" y="344811"/>
              </a:lnTo>
              <a:lnTo>
                <a:pt x="64997" y="506427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D2463-F9AD-42AD-87AB-130377558ABA}">
      <dsp:nvSpPr>
        <dsp:cNvPr id="0" name=""/>
        <dsp:cNvSpPr/>
      </dsp:nvSpPr>
      <dsp:spPr>
        <a:xfrm>
          <a:off x="1515068" y="1820"/>
          <a:ext cx="1744573" cy="1107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CCDC4-3121-4D0C-951A-27F33013C14A}">
      <dsp:nvSpPr>
        <dsp:cNvPr id="0" name=""/>
        <dsp:cNvSpPr/>
      </dsp:nvSpPr>
      <dsp:spPr>
        <a:xfrm>
          <a:off x="1708910" y="185970"/>
          <a:ext cx="1744573" cy="1107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İlk sitoloji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AGH-FN veya AIS</a:t>
          </a:r>
          <a:endParaRPr lang="tr-TR" sz="1800" kern="1200" dirty="0"/>
        </a:p>
      </dsp:txBody>
      <dsp:txXfrm>
        <a:off x="1708910" y="185970"/>
        <a:ext cx="1744573" cy="1107803"/>
      </dsp:txXfrm>
    </dsp:sp>
    <dsp:sp modelId="{713C07CD-09F6-426F-920B-00E638DC1A9D}">
      <dsp:nvSpPr>
        <dsp:cNvPr id="0" name=""/>
        <dsp:cNvSpPr/>
      </dsp:nvSpPr>
      <dsp:spPr>
        <a:xfrm>
          <a:off x="1534346" y="1616052"/>
          <a:ext cx="1744573" cy="1107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0211E-C13F-4E4C-AE4E-25BED6C38161}">
      <dsp:nvSpPr>
        <dsp:cNvPr id="0" name=""/>
        <dsp:cNvSpPr/>
      </dsp:nvSpPr>
      <dsp:spPr>
        <a:xfrm>
          <a:off x="1728187" y="1800201"/>
          <a:ext cx="1744573" cy="1107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İnvaziv</a:t>
          </a:r>
          <a:r>
            <a:rPr lang="tr-TR" sz="1800" kern="1200" dirty="0" smtClean="0"/>
            <a:t> hastalık yok</a:t>
          </a:r>
          <a:endParaRPr lang="tr-TR" sz="1800" kern="1200" dirty="0"/>
        </a:p>
      </dsp:txBody>
      <dsp:txXfrm>
        <a:off x="1728187" y="1800201"/>
        <a:ext cx="1744573" cy="1107803"/>
      </dsp:txXfrm>
    </dsp:sp>
    <dsp:sp modelId="{6AB15054-DB46-4779-823B-471BFCA6401F}">
      <dsp:nvSpPr>
        <dsp:cNvPr id="0" name=""/>
        <dsp:cNvSpPr/>
      </dsp:nvSpPr>
      <dsp:spPr>
        <a:xfrm>
          <a:off x="1515068" y="3232188"/>
          <a:ext cx="1744573" cy="1107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C187A-3EC5-42F4-9DC5-D72B629CBC01}">
      <dsp:nvSpPr>
        <dsp:cNvPr id="0" name=""/>
        <dsp:cNvSpPr/>
      </dsp:nvSpPr>
      <dsp:spPr>
        <a:xfrm>
          <a:off x="1708910" y="3416338"/>
          <a:ext cx="1744573" cy="1107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Tanısal </a:t>
          </a:r>
          <a:r>
            <a:rPr lang="tr-TR" sz="1800" kern="1200" dirty="0" err="1" smtClean="0"/>
            <a:t>eksizyonel</a:t>
          </a:r>
          <a:r>
            <a:rPr lang="tr-TR" sz="1800" kern="1200" dirty="0" smtClean="0"/>
            <a:t> girişim* (AII)</a:t>
          </a:r>
          <a:endParaRPr lang="tr-TR" sz="1800" kern="1200" dirty="0"/>
        </a:p>
      </dsp:txBody>
      <dsp:txXfrm>
        <a:off x="1708910" y="3416338"/>
        <a:ext cx="1744573" cy="1107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2457-FC09-4C8B-B270-D3524683F17A}" type="datetimeFigureOut">
              <a:rPr lang="tr-TR" smtClean="0"/>
              <a:pPr/>
              <a:t>15.05.2013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1A42-3A58-45A4-B08B-12677F16D7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2457-FC09-4C8B-B270-D3524683F17A}" type="datetimeFigureOut">
              <a:rPr lang="tr-TR" smtClean="0"/>
              <a:pPr/>
              <a:t>15.05.2013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1A42-3A58-45A4-B08B-12677F16D7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2457-FC09-4C8B-B270-D3524683F17A}" type="datetimeFigureOut">
              <a:rPr lang="tr-TR" smtClean="0"/>
              <a:pPr/>
              <a:t>15.05.2013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1A42-3A58-45A4-B08B-12677F16D7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2457-FC09-4C8B-B270-D3524683F17A}" type="datetimeFigureOut">
              <a:rPr lang="tr-TR" smtClean="0"/>
              <a:pPr/>
              <a:t>15.05.2013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1A42-3A58-45A4-B08B-12677F16D7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2457-FC09-4C8B-B270-D3524683F17A}" type="datetimeFigureOut">
              <a:rPr lang="tr-TR" smtClean="0"/>
              <a:pPr/>
              <a:t>15.05.2013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1A42-3A58-45A4-B08B-12677F16D7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2457-FC09-4C8B-B270-D3524683F17A}" type="datetimeFigureOut">
              <a:rPr lang="tr-TR" smtClean="0"/>
              <a:pPr/>
              <a:t>15.05.2013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1A42-3A58-45A4-B08B-12677F16D7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2457-FC09-4C8B-B270-D3524683F17A}" type="datetimeFigureOut">
              <a:rPr lang="tr-TR" smtClean="0"/>
              <a:pPr/>
              <a:t>15.05.2013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1A42-3A58-45A4-B08B-12677F16D7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2457-FC09-4C8B-B270-D3524683F17A}" type="datetimeFigureOut">
              <a:rPr lang="tr-TR" smtClean="0"/>
              <a:pPr/>
              <a:t>15.05.2013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1A42-3A58-45A4-B08B-12677F16D7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2457-FC09-4C8B-B270-D3524683F17A}" type="datetimeFigureOut">
              <a:rPr lang="tr-TR" smtClean="0"/>
              <a:pPr/>
              <a:t>15.05.2013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1A42-3A58-45A4-B08B-12677F16D7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2457-FC09-4C8B-B270-D3524683F17A}" type="datetimeFigureOut">
              <a:rPr lang="tr-TR" smtClean="0"/>
              <a:pPr/>
              <a:t>15.05.2013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1A42-3A58-45A4-B08B-12677F16D7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2457-FC09-4C8B-B270-D3524683F17A}" type="datetimeFigureOut">
              <a:rPr lang="tr-TR" smtClean="0"/>
              <a:pPr/>
              <a:t>15.05.2013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41A42-3A58-45A4-B08B-12677F16D7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82457-FC09-4C8B-B270-D3524683F17A}" type="datetimeFigureOut">
              <a:rPr lang="tr-TR" smtClean="0"/>
              <a:pPr/>
              <a:t>15.05.2013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41A42-3A58-45A4-B08B-12677F16D7A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FFD757"/>
                </a:solidFill>
              </a:rPr>
              <a:t>Atipik</a:t>
            </a:r>
            <a:r>
              <a:rPr lang="tr-TR" dirty="0" smtClean="0">
                <a:solidFill>
                  <a:srgbClr val="FFD757"/>
                </a:solidFill>
              </a:rPr>
              <a:t> </a:t>
            </a:r>
            <a:r>
              <a:rPr lang="tr-TR" dirty="0" err="1" smtClean="0">
                <a:solidFill>
                  <a:srgbClr val="FFD757"/>
                </a:solidFill>
              </a:rPr>
              <a:t>Glandüler</a:t>
            </a:r>
            <a:r>
              <a:rPr lang="tr-TR" dirty="0" smtClean="0">
                <a:solidFill>
                  <a:srgbClr val="FFD757"/>
                </a:solidFill>
              </a:rPr>
              <a:t> Sitoloji Yönetimi</a:t>
            </a:r>
            <a:endParaRPr lang="tr-TR" dirty="0">
              <a:solidFill>
                <a:srgbClr val="FFD757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763688" y="5373216"/>
            <a:ext cx="6400800" cy="1296144"/>
          </a:xfrm>
        </p:spPr>
        <p:txBody>
          <a:bodyPr>
            <a:normAutofit/>
          </a:bodyPr>
          <a:lstStyle/>
          <a:p>
            <a:r>
              <a:rPr lang="tr-TR" sz="2000" dirty="0" smtClean="0"/>
              <a:t>11.ULUSAL JİNEKOLOJİ ve OBSTETRİK KONGRESİ</a:t>
            </a:r>
          </a:p>
          <a:p>
            <a:r>
              <a:rPr lang="tr-TR" sz="2000" dirty="0" smtClean="0"/>
              <a:t>15-19 Mayıs 2013</a:t>
            </a:r>
          </a:p>
          <a:p>
            <a:r>
              <a:rPr lang="tr-TR" sz="2000" dirty="0" smtClean="0"/>
              <a:t>Antalya</a:t>
            </a:r>
            <a:endParaRPr lang="tr-TR" sz="2000" dirty="0"/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611560" y="2492896"/>
            <a:ext cx="7848872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Prof.Dr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Aydın Çorakçı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sz="3200" dirty="0" smtClean="0">
                <a:solidFill>
                  <a:schemeClr val="tx1">
                    <a:tint val="75000"/>
                  </a:schemeClr>
                </a:solidFill>
              </a:rPr>
              <a:t>Kocaeli Üniversitesi Tıp Fakültesi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Kadın Hastalıkları ve Doğum Anabilim Dalı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Logo_bhia_alt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89040"/>
            <a:ext cx="79928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www.bd.com/aboutbd/global/images/BD-SurePath-Pap-Te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960440" cy="3384376"/>
          </a:xfrm>
          <a:prstGeom prst="rect">
            <a:avLst/>
          </a:prstGeom>
          <a:noFill/>
        </p:spPr>
      </p:pic>
      <p:pic>
        <p:nvPicPr>
          <p:cNvPr id="5" name="Picture 2" descr="http://t3.gstatic.com/images?q=tbn:ANd9GcS83Ecr5txPnfwDvX0Lk-WAAhyWCO3XapM_FnvyVDn5IYF1B3bgM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417646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tr-TR" dirty="0" smtClean="0">
                <a:solidFill>
                  <a:srgbClr val="FFD757"/>
                </a:solidFill>
              </a:rPr>
              <a:t>Klasik Yayma</a:t>
            </a:r>
            <a:endParaRPr lang="tr-TR" dirty="0">
              <a:solidFill>
                <a:srgbClr val="FFD757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67744" y="1628800"/>
          <a:ext cx="4608513" cy="4776540"/>
        </p:xfrm>
        <a:graphic>
          <a:graphicData uri="http://schemas.openxmlformats.org/presentationml/2006/ole">
            <p:oleObj spid="_x0000_s87042" r:id="rId3" imgW="4495238" imgH="866666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pathtech.co.kr/img/lbc-cytology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324725" cy="404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D757"/>
                </a:solidFill>
              </a:rPr>
              <a:t>Pap</a:t>
            </a:r>
            <a:r>
              <a:rPr lang="tr-TR" dirty="0" smtClean="0">
                <a:solidFill>
                  <a:srgbClr val="FFD757"/>
                </a:solidFill>
              </a:rPr>
              <a:t> </a:t>
            </a:r>
            <a:r>
              <a:rPr lang="tr-TR" dirty="0" err="1" smtClean="0">
                <a:solidFill>
                  <a:srgbClr val="FFD757"/>
                </a:solidFill>
              </a:rPr>
              <a:t>smearde</a:t>
            </a:r>
            <a:r>
              <a:rPr lang="tr-TR" dirty="0" smtClean="0">
                <a:solidFill>
                  <a:srgbClr val="FFD757"/>
                </a:solidFill>
              </a:rPr>
              <a:t> </a:t>
            </a:r>
            <a:r>
              <a:rPr lang="tr-TR" dirty="0" err="1" smtClean="0">
                <a:solidFill>
                  <a:srgbClr val="FFD757"/>
                </a:solidFill>
              </a:rPr>
              <a:t>Glandüler</a:t>
            </a:r>
            <a:r>
              <a:rPr lang="tr-TR" dirty="0" smtClean="0">
                <a:solidFill>
                  <a:srgbClr val="FFD757"/>
                </a:solidFill>
              </a:rPr>
              <a:t> Hücrelerin Kaynağı</a:t>
            </a:r>
            <a:endParaRPr lang="tr-TR" dirty="0">
              <a:solidFill>
                <a:srgbClr val="FFD757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Endoservikal</a:t>
            </a:r>
            <a:r>
              <a:rPr lang="tr-TR" dirty="0" smtClean="0"/>
              <a:t> kanal</a:t>
            </a:r>
          </a:p>
          <a:p>
            <a:r>
              <a:rPr lang="tr-TR" dirty="0" err="1" smtClean="0"/>
              <a:t>Endometrial</a:t>
            </a:r>
            <a:r>
              <a:rPr lang="tr-TR" dirty="0" smtClean="0"/>
              <a:t> hücreler</a:t>
            </a:r>
          </a:p>
          <a:p>
            <a:pPr lvl="1"/>
            <a:r>
              <a:rPr lang="tr-TR" dirty="0" err="1" smtClean="0"/>
              <a:t>Endoservikal</a:t>
            </a:r>
            <a:r>
              <a:rPr lang="tr-TR" dirty="0" smtClean="0"/>
              <a:t> kanalın üst taraflarından</a:t>
            </a:r>
          </a:p>
          <a:p>
            <a:pPr lvl="1"/>
            <a:r>
              <a:rPr lang="tr-TR" dirty="0" err="1" smtClean="0"/>
              <a:t>Servikal</a:t>
            </a:r>
            <a:r>
              <a:rPr lang="tr-TR" dirty="0" smtClean="0"/>
              <a:t> kanal yolu ile </a:t>
            </a:r>
            <a:r>
              <a:rPr lang="tr-TR" dirty="0" err="1" smtClean="0"/>
              <a:t>vajene</a:t>
            </a:r>
            <a:r>
              <a:rPr lang="tr-TR" dirty="0" smtClean="0"/>
              <a:t> dökülenler</a:t>
            </a:r>
          </a:p>
          <a:p>
            <a:r>
              <a:rPr lang="tr-TR" dirty="0" smtClean="0"/>
              <a:t>Tuba</a:t>
            </a:r>
          </a:p>
          <a:p>
            <a:r>
              <a:rPr lang="tr-TR" dirty="0" err="1" smtClean="0"/>
              <a:t>Over</a:t>
            </a:r>
            <a:endParaRPr lang="tr-TR" dirty="0" smtClean="0"/>
          </a:p>
          <a:p>
            <a:r>
              <a:rPr lang="tr-TR" dirty="0" smtClean="0"/>
              <a:t>Diğer </a:t>
            </a:r>
            <a:r>
              <a:rPr lang="tr-TR" dirty="0" err="1" smtClean="0"/>
              <a:t>intraperitoneal</a:t>
            </a:r>
            <a:r>
              <a:rPr lang="tr-TR" dirty="0" smtClean="0"/>
              <a:t> kaynaklar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Günümüzde AGH tanısı sitolojinin en zorlandığı konulardan biridir</a:t>
            </a:r>
          </a:p>
          <a:p>
            <a:pPr lvl="1"/>
            <a:r>
              <a:rPr lang="tr-TR" dirty="0" smtClean="0"/>
              <a:t>Gerçek </a:t>
            </a:r>
            <a:r>
              <a:rPr lang="tr-TR" dirty="0" err="1" smtClean="0"/>
              <a:t>glandüler</a:t>
            </a:r>
            <a:r>
              <a:rPr lang="tr-TR" dirty="0" smtClean="0"/>
              <a:t> lezyonları </a:t>
            </a:r>
            <a:r>
              <a:rPr lang="tr-TR" dirty="0" err="1" smtClean="0"/>
              <a:t>benign</a:t>
            </a:r>
            <a:r>
              <a:rPr lang="tr-TR" dirty="0" smtClean="0"/>
              <a:t> taklitçilerinden ayırmak</a:t>
            </a:r>
          </a:p>
          <a:p>
            <a:pPr lvl="1"/>
            <a:r>
              <a:rPr lang="tr-TR" dirty="0" smtClean="0"/>
              <a:t>Hücre kökenini belirlemek (</a:t>
            </a:r>
            <a:r>
              <a:rPr lang="tr-TR" dirty="0" err="1" smtClean="0"/>
              <a:t>endoservikal</a:t>
            </a:r>
            <a:r>
              <a:rPr lang="tr-TR" dirty="0" smtClean="0"/>
              <a:t>, </a:t>
            </a:r>
            <a:r>
              <a:rPr lang="tr-TR" dirty="0" err="1" smtClean="0"/>
              <a:t>endometrial</a:t>
            </a:r>
            <a:r>
              <a:rPr lang="tr-TR" dirty="0" smtClean="0"/>
              <a:t> veya </a:t>
            </a:r>
            <a:r>
              <a:rPr lang="tr-TR" dirty="0" err="1" smtClean="0"/>
              <a:t>skuamöz</a:t>
            </a:r>
            <a:r>
              <a:rPr lang="tr-TR" dirty="0" smtClean="0"/>
              <a:t>)</a:t>
            </a:r>
          </a:p>
          <a:p>
            <a:r>
              <a:rPr lang="tr-TR" dirty="0" smtClean="0"/>
              <a:t>Gözlemciler arası </a:t>
            </a:r>
            <a:r>
              <a:rPr lang="tr-TR" dirty="0" err="1" smtClean="0"/>
              <a:t>variabilite</a:t>
            </a:r>
            <a:r>
              <a:rPr lang="tr-TR" dirty="0" smtClean="0"/>
              <a:t> yüksektir, uyum zayıftır.</a:t>
            </a:r>
          </a:p>
          <a:p>
            <a:pPr lvl="1"/>
            <a:r>
              <a:rPr lang="tr-TR" dirty="0" smtClean="0"/>
              <a:t>Tanı</a:t>
            </a:r>
          </a:p>
          <a:p>
            <a:pPr lvl="1"/>
            <a:r>
              <a:rPr lang="tr-TR" dirty="0" smtClean="0"/>
              <a:t>Hücrelerin kaynağı</a:t>
            </a:r>
            <a:br>
              <a:rPr lang="tr-TR" dirty="0" smtClean="0"/>
            </a:br>
            <a:r>
              <a:rPr lang="tr-TR" dirty="0" smtClean="0"/>
              <a:t>       </a:t>
            </a:r>
            <a:r>
              <a:rPr lang="tr-TR" i="1" dirty="0" err="1" smtClean="0">
                <a:solidFill>
                  <a:srgbClr val="00CCFF"/>
                </a:solidFill>
              </a:rPr>
              <a:t>Cangiarella</a:t>
            </a:r>
            <a:r>
              <a:rPr lang="tr-TR" i="1" dirty="0" smtClean="0">
                <a:solidFill>
                  <a:srgbClr val="00CCFF"/>
                </a:solidFill>
              </a:rPr>
              <a:t> JF </a:t>
            </a:r>
            <a:r>
              <a:rPr lang="tr-TR" i="1" dirty="0" err="1" smtClean="0">
                <a:solidFill>
                  <a:srgbClr val="00CCFF"/>
                </a:solidFill>
              </a:rPr>
              <a:t>Diagn</a:t>
            </a:r>
            <a:r>
              <a:rPr lang="tr-TR" i="1" dirty="0" smtClean="0">
                <a:solidFill>
                  <a:srgbClr val="00CCFF"/>
                </a:solidFill>
              </a:rPr>
              <a:t> </a:t>
            </a:r>
            <a:r>
              <a:rPr lang="tr-TR" i="1" dirty="0" err="1" smtClean="0">
                <a:solidFill>
                  <a:srgbClr val="00CCFF"/>
                </a:solidFill>
              </a:rPr>
              <a:t>Cytopathol</a:t>
            </a:r>
            <a:r>
              <a:rPr lang="tr-TR" i="1" dirty="0" smtClean="0">
                <a:solidFill>
                  <a:srgbClr val="00CCFF"/>
                </a:solidFill>
              </a:rPr>
              <a:t> 2003;29:271-279</a:t>
            </a:r>
            <a:r>
              <a:rPr lang="tr-TR" i="1" dirty="0">
                <a:solidFill>
                  <a:srgbClr val="00CCFF"/>
                </a:solidFill>
              </a:rPr>
              <a:t/>
            </a:r>
            <a:br>
              <a:rPr lang="tr-TR" i="1" dirty="0">
                <a:solidFill>
                  <a:srgbClr val="00CCFF"/>
                </a:solidFill>
              </a:rPr>
            </a:br>
            <a:r>
              <a:rPr lang="tr-TR" i="1" dirty="0" smtClean="0">
                <a:solidFill>
                  <a:srgbClr val="00CCFF"/>
                </a:solidFill>
              </a:rPr>
              <a:t>                                 Lee CY </a:t>
            </a:r>
            <a:r>
              <a:rPr lang="tr-TR" i="1" dirty="0" err="1" smtClean="0">
                <a:solidFill>
                  <a:srgbClr val="00CCFF"/>
                </a:solidFill>
              </a:rPr>
              <a:t>Acta</a:t>
            </a:r>
            <a:r>
              <a:rPr lang="tr-TR" i="1" dirty="0" smtClean="0">
                <a:solidFill>
                  <a:srgbClr val="00CCFF"/>
                </a:solidFill>
              </a:rPr>
              <a:t> </a:t>
            </a:r>
            <a:r>
              <a:rPr lang="tr-TR" i="1" dirty="0" err="1" smtClean="0">
                <a:solidFill>
                  <a:srgbClr val="00CCFF"/>
                </a:solidFill>
              </a:rPr>
              <a:t>Cytol</a:t>
            </a:r>
            <a:r>
              <a:rPr lang="tr-TR" i="1" dirty="0" smtClean="0">
                <a:solidFill>
                  <a:srgbClr val="00CCFF"/>
                </a:solidFill>
              </a:rPr>
              <a:t> 2008;52:159-168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D757"/>
                </a:solidFill>
              </a:rPr>
              <a:t>Atipik</a:t>
            </a:r>
            <a:r>
              <a:rPr lang="tr-TR" dirty="0" smtClean="0">
                <a:solidFill>
                  <a:srgbClr val="FFD757"/>
                </a:solidFill>
              </a:rPr>
              <a:t> </a:t>
            </a:r>
            <a:r>
              <a:rPr lang="tr-TR" dirty="0" err="1" smtClean="0">
                <a:solidFill>
                  <a:srgbClr val="FFD757"/>
                </a:solidFill>
              </a:rPr>
              <a:t>Glandüler</a:t>
            </a:r>
            <a:r>
              <a:rPr lang="tr-TR" dirty="0" smtClean="0">
                <a:solidFill>
                  <a:srgbClr val="FFD757"/>
                </a:solidFill>
              </a:rPr>
              <a:t> Hücreler</a:t>
            </a:r>
            <a:br>
              <a:rPr lang="tr-TR" dirty="0" smtClean="0">
                <a:solidFill>
                  <a:srgbClr val="FFD757"/>
                </a:solidFill>
              </a:rPr>
            </a:br>
            <a:r>
              <a:rPr lang="tr-TR" dirty="0" smtClean="0">
                <a:solidFill>
                  <a:srgbClr val="FFD757"/>
                </a:solidFill>
              </a:rPr>
              <a:t>Tanı</a:t>
            </a:r>
            <a:endParaRPr lang="tr-TR" dirty="0">
              <a:solidFill>
                <a:srgbClr val="FFD75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Endoservikal</a:t>
            </a:r>
            <a:r>
              <a:rPr lang="tr-TR" dirty="0" smtClean="0"/>
              <a:t> kanalın üst tarafından veya </a:t>
            </a:r>
            <a:r>
              <a:rPr lang="tr-TR" dirty="0" err="1" smtClean="0"/>
              <a:t>konizasyon</a:t>
            </a:r>
            <a:r>
              <a:rPr lang="tr-TR" dirty="0" smtClean="0"/>
              <a:t> sonrası örneklemede </a:t>
            </a:r>
            <a:r>
              <a:rPr lang="tr-TR" dirty="0" err="1" smtClean="0"/>
              <a:t>non</a:t>
            </a:r>
            <a:r>
              <a:rPr lang="tr-TR" dirty="0" smtClean="0"/>
              <a:t>-</a:t>
            </a:r>
            <a:r>
              <a:rPr lang="tr-TR" dirty="0" err="1" smtClean="0"/>
              <a:t>neoplastik</a:t>
            </a:r>
            <a:r>
              <a:rPr lang="tr-TR" dirty="0" smtClean="0"/>
              <a:t> AGH tanısı konabilir</a:t>
            </a:r>
            <a:br>
              <a:rPr lang="tr-TR" dirty="0" smtClean="0"/>
            </a:br>
            <a:r>
              <a:rPr lang="tr-TR" dirty="0" smtClean="0"/>
              <a:t>        </a:t>
            </a:r>
            <a:r>
              <a:rPr lang="tr-TR" sz="2600" i="1" dirty="0" err="1" smtClean="0">
                <a:solidFill>
                  <a:srgbClr val="00CCFF"/>
                </a:solidFill>
              </a:rPr>
              <a:t>Babkowski</a:t>
            </a:r>
            <a:r>
              <a:rPr lang="tr-TR" sz="2600" i="1" dirty="0" smtClean="0">
                <a:solidFill>
                  <a:srgbClr val="00CCFF"/>
                </a:solidFill>
              </a:rPr>
              <a:t> RC </a:t>
            </a:r>
            <a:r>
              <a:rPr lang="tr-TR" sz="2600" i="1" dirty="0" err="1" smtClean="0">
                <a:solidFill>
                  <a:srgbClr val="00CCFF"/>
                </a:solidFill>
              </a:rPr>
              <a:t>Am</a:t>
            </a:r>
            <a:r>
              <a:rPr lang="tr-TR" sz="2600" i="1" dirty="0" smtClean="0">
                <a:solidFill>
                  <a:srgbClr val="00CCFF"/>
                </a:solidFill>
              </a:rPr>
              <a:t> J </a:t>
            </a:r>
            <a:r>
              <a:rPr lang="tr-TR" sz="2600" i="1" dirty="0" err="1" smtClean="0">
                <a:solidFill>
                  <a:srgbClr val="00CCFF"/>
                </a:solidFill>
              </a:rPr>
              <a:t>Clin</a:t>
            </a:r>
            <a:r>
              <a:rPr lang="tr-TR" sz="2600" i="1" dirty="0" smtClean="0">
                <a:solidFill>
                  <a:srgbClr val="00CCFF"/>
                </a:solidFill>
              </a:rPr>
              <a:t> </a:t>
            </a:r>
            <a:r>
              <a:rPr lang="tr-TR" sz="2600" i="1" dirty="0" err="1" smtClean="0">
                <a:solidFill>
                  <a:srgbClr val="00CCFF"/>
                </a:solidFill>
              </a:rPr>
              <a:t>Pathol</a:t>
            </a:r>
            <a:r>
              <a:rPr lang="tr-TR" sz="2600" i="1" dirty="0" smtClean="0">
                <a:solidFill>
                  <a:srgbClr val="00CCFF"/>
                </a:solidFill>
              </a:rPr>
              <a:t> 1996;105:403-410</a:t>
            </a:r>
          </a:p>
          <a:p>
            <a:r>
              <a:rPr lang="tr-TR" dirty="0" err="1" smtClean="0"/>
              <a:t>Endoservikal</a:t>
            </a:r>
            <a:r>
              <a:rPr lang="tr-TR" dirty="0" smtClean="0"/>
              <a:t> kanala uzanan </a:t>
            </a:r>
            <a:r>
              <a:rPr lang="tr-TR" dirty="0" err="1" smtClean="0"/>
              <a:t>skuamöz</a:t>
            </a:r>
            <a:r>
              <a:rPr lang="tr-TR" dirty="0" smtClean="0"/>
              <a:t> lezyonlar </a:t>
            </a:r>
            <a:r>
              <a:rPr lang="tr-TR" dirty="0" err="1" smtClean="0"/>
              <a:t>glandüler</a:t>
            </a:r>
            <a:r>
              <a:rPr lang="tr-TR" dirty="0" smtClean="0"/>
              <a:t> </a:t>
            </a:r>
            <a:r>
              <a:rPr lang="tr-TR" dirty="0" err="1" smtClean="0"/>
              <a:t>displaziyi</a:t>
            </a:r>
            <a:r>
              <a:rPr lang="tr-TR" dirty="0" smtClean="0"/>
              <a:t> taklit ederek AGH tanısına neden olabilir</a:t>
            </a:r>
            <a:br>
              <a:rPr lang="tr-TR" dirty="0" smtClean="0"/>
            </a:br>
            <a:r>
              <a:rPr lang="tr-TR" dirty="0" smtClean="0">
                <a:solidFill>
                  <a:srgbClr val="00CCFF"/>
                </a:solidFill>
              </a:rPr>
              <a:t>        </a:t>
            </a:r>
            <a:r>
              <a:rPr lang="tr-TR" sz="2600" i="1" dirty="0" err="1" smtClean="0">
                <a:solidFill>
                  <a:srgbClr val="00CCFF"/>
                </a:solidFill>
              </a:rPr>
              <a:t>Levine</a:t>
            </a:r>
            <a:r>
              <a:rPr lang="tr-TR" sz="2600" i="1" dirty="0" smtClean="0">
                <a:solidFill>
                  <a:srgbClr val="00CCFF"/>
                </a:solidFill>
              </a:rPr>
              <a:t> L </a:t>
            </a:r>
            <a:r>
              <a:rPr lang="tr-TR" sz="2600" i="1" dirty="0" err="1" smtClean="0">
                <a:solidFill>
                  <a:srgbClr val="00CCFF"/>
                </a:solidFill>
              </a:rPr>
              <a:t>Obstet</a:t>
            </a:r>
            <a:r>
              <a:rPr lang="tr-TR" sz="2600" i="1" dirty="0" smtClean="0">
                <a:solidFill>
                  <a:srgbClr val="00CCFF"/>
                </a:solidFill>
              </a:rPr>
              <a:t> </a:t>
            </a:r>
            <a:r>
              <a:rPr lang="tr-TR" sz="2600" i="1" dirty="0" err="1" smtClean="0">
                <a:solidFill>
                  <a:srgbClr val="00CCFF"/>
                </a:solidFill>
              </a:rPr>
              <a:t>Gynecol</a:t>
            </a:r>
            <a:r>
              <a:rPr lang="tr-TR" sz="2600" i="1" dirty="0" smtClean="0">
                <a:solidFill>
                  <a:srgbClr val="00CCFF"/>
                </a:solidFill>
              </a:rPr>
              <a:t> </a:t>
            </a:r>
            <a:r>
              <a:rPr lang="tr-TR" sz="2600" i="1" dirty="0" err="1" smtClean="0">
                <a:solidFill>
                  <a:srgbClr val="00CCFF"/>
                </a:solidFill>
              </a:rPr>
              <a:t>Survey</a:t>
            </a:r>
            <a:r>
              <a:rPr lang="tr-TR" sz="2600" i="1" dirty="0" smtClean="0">
                <a:solidFill>
                  <a:srgbClr val="00CCFF"/>
                </a:solidFill>
              </a:rPr>
              <a:t> 2003;58:399-406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tr-TR" dirty="0" err="1" smtClean="0">
                <a:solidFill>
                  <a:srgbClr val="FFD757"/>
                </a:solidFill>
              </a:rPr>
              <a:t>Benign</a:t>
            </a:r>
            <a:r>
              <a:rPr lang="tr-TR" dirty="0" smtClean="0">
                <a:solidFill>
                  <a:srgbClr val="FFD757"/>
                </a:solidFill>
              </a:rPr>
              <a:t> nedenler</a:t>
            </a:r>
            <a:endParaRPr lang="tr-TR" dirty="0">
              <a:solidFill>
                <a:srgbClr val="FFD757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tr-TR" dirty="0" err="1" smtClean="0"/>
              <a:t>Endoservisit</a:t>
            </a:r>
            <a:endParaRPr lang="tr-TR" dirty="0" smtClean="0"/>
          </a:p>
          <a:p>
            <a:r>
              <a:rPr lang="tr-TR" dirty="0" err="1" smtClean="0"/>
              <a:t>Endometriozis</a:t>
            </a:r>
            <a:endParaRPr lang="tr-TR" dirty="0" smtClean="0"/>
          </a:p>
          <a:p>
            <a:r>
              <a:rPr lang="tr-TR" dirty="0" err="1" smtClean="0"/>
              <a:t>Microglandüler</a:t>
            </a:r>
            <a:r>
              <a:rPr lang="tr-TR" dirty="0" smtClean="0"/>
              <a:t> </a:t>
            </a:r>
            <a:r>
              <a:rPr lang="tr-TR" dirty="0" err="1" smtClean="0"/>
              <a:t>hiperplazi</a:t>
            </a:r>
            <a:endParaRPr lang="tr-TR" dirty="0" smtClean="0"/>
          </a:p>
          <a:p>
            <a:r>
              <a:rPr lang="tr-TR" dirty="0" err="1" smtClean="0"/>
              <a:t>Tubal</a:t>
            </a:r>
            <a:r>
              <a:rPr lang="tr-TR" dirty="0" smtClean="0"/>
              <a:t> </a:t>
            </a:r>
            <a:r>
              <a:rPr lang="tr-TR" dirty="0" err="1" smtClean="0"/>
              <a:t>metaplazi</a:t>
            </a:r>
            <a:endParaRPr lang="tr-TR" dirty="0" smtClean="0"/>
          </a:p>
          <a:p>
            <a:r>
              <a:rPr lang="tr-TR" dirty="0" smtClean="0"/>
              <a:t>Alt </a:t>
            </a:r>
            <a:r>
              <a:rPr lang="tr-TR" dirty="0" err="1" smtClean="0"/>
              <a:t>uterin</a:t>
            </a:r>
            <a:r>
              <a:rPr lang="tr-TR" dirty="0" smtClean="0"/>
              <a:t> </a:t>
            </a:r>
            <a:r>
              <a:rPr lang="tr-TR" dirty="0" err="1" smtClean="0"/>
              <a:t>segment</a:t>
            </a:r>
            <a:r>
              <a:rPr lang="tr-TR" dirty="0" smtClean="0"/>
              <a:t> hücreleri</a:t>
            </a:r>
          </a:p>
          <a:p>
            <a:r>
              <a:rPr lang="tr-TR" dirty="0" err="1" smtClean="0"/>
              <a:t>Konizasyon</a:t>
            </a:r>
            <a:r>
              <a:rPr lang="tr-TR" dirty="0" smtClean="0"/>
              <a:t> sonrası</a:t>
            </a:r>
          </a:p>
          <a:p>
            <a:r>
              <a:rPr lang="tr-TR" dirty="0" smtClean="0"/>
              <a:t>Radyasyon etkisi</a:t>
            </a:r>
          </a:p>
          <a:p>
            <a:r>
              <a:rPr lang="tr-TR" dirty="0" smtClean="0"/>
              <a:t>Termal yaralanma</a:t>
            </a:r>
          </a:p>
          <a:p>
            <a:r>
              <a:rPr lang="tr-TR" dirty="0" err="1" smtClean="0"/>
              <a:t>Endometrial</a:t>
            </a:r>
            <a:r>
              <a:rPr lang="tr-TR" dirty="0" smtClean="0"/>
              <a:t> polip</a:t>
            </a:r>
          </a:p>
          <a:p>
            <a:r>
              <a:rPr lang="tr-TR" dirty="0" err="1" smtClean="0"/>
              <a:t>Ekzojen</a:t>
            </a:r>
            <a:r>
              <a:rPr lang="tr-TR" dirty="0" smtClean="0"/>
              <a:t> hormon etkisi</a:t>
            </a:r>
          </a:p>
          <a:p>
            <a:r>
              <a:rPr lang="tr-TR" dirty="0" smtClean="0"/>
              <a:t>Gebelik</a:t>
            </a:r>
          </a:p>
          <a:p>
            <a:r>
              <a:rPr lang="tr-TR" dirty="0" err="1" smtClean="0"/>
              <a:t>Endosalpingozis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tr-TR" dirty="0" err="1" smtClean="0">
                <a:solidFill>
                  <a:srgbClr val="FFD757"/>
                </a:solidFill>
              </a:rPr>
              <a:t>Malign</a:t>
            </a:r>
            <a:r>
              <a:rPr lang="tr-TR" dirty="0" smtClean="0">
                <a:solidFill>
                  <a:srgbClr val="FFD757"/>
                </a:solidFill>
              </a:rPr>
              <a:t> nedenler</a:t>
            </a:r>
            <a:endParaRPr lang="tr-TR" dirty="0">
              <a:solidFill>
                <a:srgbClr val="FFD757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Servikal</a:t>
            </a:r>
            <a:r>
              <a:rPr lang="tr-TR" dirty="0" smtClean="0"/>
              <a:t> </a:t>
            </a:r>
            <a:r>
              <a:rPr lang="tr-TR" dirty="0" err="1" smtClean="0"/>
              <a:t>adenoca</a:t>
            </a:r>
            <a:endParaRPr lang="tr-TR" dirty="0" smtClean="0"/>
          </a:p>
          <a:p>
            <a:r>
              <a:rPr lang="tr-TR" dirty="0" err="1" smtClean="0"/>
              <a:t>Endometrial</a:t>
            </a:r>
            <a:r>
              <a:rPr lang="tr-TR" dirty="0" smtClean="0"/>
              <a:t> </a:t>
            </a:r>
            <a:r>
              <a:rPr lang="tr-TR" dirty="0" err="1" smtClean="0"/>
              <a:t>adenoca</a:t>
            </a:r>
            <a:endParaRPr lang="tr-TR" dirty="0" smtClean="0"/>
          </a:p>
          <a:p>
            <a:r>
              <a:rPr lang="tr-TR" dirty="0" err="1" smtClean="0"/>
              <a:t>Ovaryen</a:t>
            </a:r>
            <a:r>
              <a:rPr lang="tr-TR" dirty="0" smtClean="0"/>
              <a:t> </a:t>
            </a:r>
            <a:r>
              <a:rPr lang="tr-TR" dirty="0" err="1" smtClean="0"/>
              <a:t>adenoca</a:t>
            </a:r>
            <a:endParaRPr lang="tr-TR" dirty="0" smtClean="0"/>
          </a:p>
          <a:p>
            <a:r>
              <a:rPr lang="tr-TR" dirty="0" err="1" smtClean="0"/>
              <a:t>Tubal</a:t>
            </a:r>
            <a:r>
              <a:rPr lang="tr-TR" dirty="0" smtClean="0"/>
              <a:t> </a:t>
            </a:r>
            <a:r>
              <a:rPr lang="tr-TR" dirty="0" err="1" smtClean="0"/>
              <a:t>adenoca</a:t>
            </a:r>
            <a:endParaRPr lang="tr-TR" dirty="0" smtClean="0"/>
          </a:p>
          <a:p>
            <a:r>
              <a:rPr lang="tr-TR" dirty="0" smtClean="0"/>
              <a:t>Diğer </a:t>
            </a:r>
            <a:r>
              <a:rPr lang="tr-TR" dirty="0" err="1" smtClean="0"/>
              <a:t>intraperitoneal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tr-TR" dirty="0" smtClean="0">
                <a:solidFill>
                  <a:srgbClr val="FFD757"/>
                </a:solidFill>
              </a:rPr>
              <a:t>Klasik Yayma vs Sıvı Bazlı Sitoloji</a:t>
            </a:r>
            <a:endParaRPr lang="tr-TR" dirty="0">
              <a:solidFill>
                <a:srgbClr val="FFD75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pge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0" y="985838"/>
            <a:ext cx="7353300" cy="488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tr-TR" dirty="0" smtClean="0">
                <a:solidFill>
                  <a:srgbClr val="FFD757"/>
                </a:solidFill>
              </a:rPr>
              <a:t>Sıvı Bazlı Sitoloji</a:t>
            </a:r>
            <a:endParaRPr lang="tr-TR" dirty="0">
              <a:solidFill>
                <a:srgbClr val="FFD757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r>
              <a:rPr lang="tr-TR" sz="2400" dirty="0" smtClean="0"/>
              <a:t>Örnek </a:t>
            </a:r>
            <a:r>
              <a:rPr lang="tr-TR" sz="2400" dirty="0" err="1" smtClean="0"/>
              <a:t>uniform</a:t>
            </a:r>
            <a:r>
              <a:rPr lang="tr-TR" sz="2400" dirty="0" smtClean="0"/>
              <a:t> toplanır</a:t>
            </a:r>
          </a:p>
          <a:p>
            <a:r>
              <a:rPr lang="tr-TR" sz="2400" dirty="0" smtClean="0"/>
              <a:t>Hızlı </a:t>
            </a:r>
            <a:r>
              <a:rPr lang="tr-TR" sz="2400" dirty="0" err="1" smtClean="0"/>
              <a:t>fiksasyon</a:t>
            </a:r>
            <a:r>
              <a:rPr lang="tr-TR" sz="2400" dirty="0" smtClean="0"/>
              <a:t>, havada kurumaya bağlı </a:t>
            </a:r>
            <a:r>
              <a:rPr lang="tr-TR" sz="2400" dirty="0" err="1" smtClean="0"/>
              <a:t>artefaktların</a:t>
            </a:r>
            <a:r>
              <a:rPr lang="tr-TR" sz="2400" dirty="0" smtClean="0"/>
              <a:t> </a:t>
            </a:r>
            <a:r>
              <a:rPr lang="tr-TR" sz="2400" dirty="0" smtClean="0"/>
              <a:t>azalması</a:t>
            </a:r>
          </a:p>
          <a:p>
            <a:r>
              <a:rPr lang="tr-TR" sz="2400" dirty="0" smtClean="0"/>
              <a:t>Hücresel </a:t>
            </a:r>
            <a:r>
              <a:rPr lang="tr-TR" sz="2400" dirty="0" err="1" smtClean="0"/>
              <a:t>artefaktların</a:t>
            </a:r>
            <a:r>
              <a:rPr lang="tr-TR" sz="2400" dirty="0" smtClean="0"/>
              <a:t> olmaması</a:t>
            </a:r>
          </a:p>
          <a:p>
            <a:r>
              <a:rPr lang="tr-TR" sz="2400" dirty="0" smtClean="0"/>
              <a:t>Standardize, homojen hücreden zengin örnek hazırlama</a:t>
            </a:r>
          </a:p>
          <a:p>
            <a:r>
              <a:rPr lang="tr-TR" sz="2400" dirty="0" smtClean="0"/>
              <a:t>Daha küçük  tarama sahası (13-20mm): zaman tasarrufu</a:t>
            </a:r>
          </a:p>
          <a:p>
            <a:r>
              <a:rPr lang="tr-TR" sz="2400" dirty="0" smtClean="0"/>
              <a:t>Yorum kolaylığı</a:t>
            </a:r>
          </a:p>
          <a:p>
            <a:r>
              <a:rPr lang="tr-TR" sz="2400" dirty="0" smtClean="0"/>
              <a:t>Ek testler yapma imkanı (HPV)</a:t>
            </a:r>
          </a:p>
          <a:p>
            <a:r>
              <a:rPr lang="tr-TR" sz="2400" dirty="0" smtClean="0"/>
              <a:t>Oda ısısında örnekleri 3 hafta ya da 1 ay saklama imkanı</a:t>
            </a:r>
          </a:p>
          <a:p>
            <a:r>
              <a:rPr lang="tr-TR" sz="2400" dirty="0" smtClean="0"/>
              <a:t>Otomatik </a:t>
            </a:r>
            <a:r>
              <a:rPr lang="tr-TR" sz="2400" dirty="0" err="1" smtClean="0"/>
              <a:t>komputerize</a:t>
            </a:r>
            <a:r>
              <a:rPr lang="tr-TR" sz="2400" dirty="0" smtClean="0"/>
              <a:t> tarama imkanı</a:t>
            </a:r>
          </a:p>
          <a:p>
            <a:r>
              <a:rPr lang="tr-TR" sz="2400" dirty="0" smtClean="0"/>
              <a:t>Preparatı hazırlama sırasındaki işlemler (santrifüj) hücre hasarına yol açabilir</a:t>
            </a:r>
          </a:p>
          <a:p>
            <a:r>
              <a:rPr lang="tr-TR" sz="2400" dirty="0" smtClean="0"/>
              <a:t>Pahalı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tr-TR" dirty="0" smtClean="0">
                <a:solidFill>
                  <a:srgbClr val="FFD757"/>
                </a:solidFill>
              </a:rPr>
              <a:t>Klasik Yayma</a:t>
            </a:r>
            <a:endParaRPr lang="tr-TR" dirty="0">
              <a:solidFill>
                <a:srgbClr val="FFD757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Ucuz</a:t>
            </a:r>
          </a:p>
          <a:p>
            <a:r>
              <a:rPr lang="tr-TR" dirty="0" smtClean="0"/>
              <a:t>Örnek toplanması değişken</a:t>
            </a:r>
          </a:p>
          <a:p>
            <a:r>
              <a:rPr lang="tr-TR" dirty="0" smtClean="0"/>
              <a:t>Örnek %80 transfer edilebiliyor</a:t>
            </a:r>
          </a:p>
          <a:p>
            <a:r>
              <a:rPr lang="tr-TR" dirty="0" smtClean="0"/>
              <a:t>Preparatta fazla sayıda hücre var</a:t>
            </a:r>
          </a:p>
          <a:p>
            <a:r>
              <a:rPr lang="tr-TR" dirty="0" smtClean="0"/>
              <a:t>İnceleme zor</a:t>
            </a:r>
          </a:p>
          <a:p>
            <a:r>
              <a:rPr lang="tr-TR" dirty="0" smtClean="0"/>
              <a:t>Daha geniş bir alan taranıyor (25x75 mm)</a:t>
            </a:r>
          </a:p>
          <a:p>
            <a:r>
              <a:rPr lang="tr-TR" dirty="0" smtClean="0"/>
              <a:t>Tarama zamanı uzun</a:t>
            </a:r>
          </a:p>
          <a:p>
            <a:r>
              <a:rPr lang="tr-TR" dirty="0" smtClean="0"/>
              <a:t>Hava kuruması, incelemeyi bozan faktörler sıklıkla var</a:t>
            </a:r>
          </a:p>
          <a:p>
            <a:r>
              <a:rPr lang="tr-TR" dirty="0" smtClean="0"/>
              <a:t>Ek çalışmalar mümkün olmayabilir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AGH tanısı alan ve histolojik olarak takip edilen vakalarda klasik yayma ve sızı bazlı sitoloji karşılaştırıldığında:</a:t>
            </a:r>
          </a:p>
          <a:p>
            <a:pPr lvl="1"/>
            <a:r>
              <a:rPr lang="tr-TR" dirty="0" err="1" smtClean="0"/>
              <a:t>Sensitivite</a:t>
            </a:r>
            <a:r>
              <a:rPr lang="tr-TR" dirty="0" smtClean="0"/>
              <a:t> eşit</a:t>
            </a:r>
          </a:p>
          <a:p>
            <a:pPr lvl="1"/>
            <a:r>
              <a:rPr lang="tr-TR" dirty="0" err="1" smtClean="0"/>
              <a:t>Spesifisite</a:t>
            </a:r>
            <a:r>
              <a:rPr lang="tr-TR" dirty="0" smtClean="0"/>
              <a:t> sıvı bazlı sitolojide daha yüksek</a:t>
            </a:r>
          </a:p>
          <a:p>
            <a:pPr lvl="1"/>
            <a:r>
              <a:rPr lang="tr-TR" dirty="0" smtClean="0"/>
              <a:t>Sıvı bazlı sitolojide AGH oranında belirgin azalma</a:t>
            </a:r>
          </a:p>
          <a:p>
            <a:pPr lvl="1"/>
            <a:r>
              <a:rPr lang="tr-TR" dirty="0" err="1" smtClean="0"/>
              <a:t>Biopsi</a:t>
            </a:r>
            <a:r>
              <a:rPr lang="tr-TR" dirty="0" smtClean="0"/>
              <a:t> ile kanıtlanmış </a:t>
            </a:r>
            <a:r>
              <a:rPr lang="tr-TR" dirty="0" err="1" smtClean="0"/>
              <a:t>glanduler</a:t>
            </a:r>
            <a:r>
              <a:rPr lang="tr-TR" dirty="0" smtClean="0"/>
              <a:t> </a:t>
            </a:r>
            <a:r>
              <a:rPr lang="tr-TR" dirty="0" err="1" smtClean="0"/>
              <a:t>displazi</a:t>
            </a:r>
            <a:r>
              <a:rPr lang="tr-TR" dirty="0" smtClean="0"/>
              <a:t> ve AIS oranında belirgin artma (%14.8 vs %2.1)</a:t>
            </a:r>
            <a:br>
              <a:rPr lang="tr-TR" dirty="0" smtClean="0"/>
            </a:br>
            <a:r>
              <a:rPr lang="tr-TR" dirty="0" smtClean="0"/>
              <a:t>                       </a:t>
            </a:r>
            <a:r>
              <a:rPr lang="tr-TR" sz="2600" i="1" dirty="0" err="1" smtClean="0">
                <a:solidFill>
                  <a:srgbClr val="00CCFF"/>
                </a:solidFill>
              </a:rPr>
              <a:t>Bai</a:t>
            </a:r>
            <a:r>
              <a:rPr lang="tr-TR" sz="2600" i="1" dirty="0" smtClean="0">
                <a:solidFill>
                  <a:srgbClr val="00CCFF"/>
                </a:solidFill>
              </a:rPr>
              <a:t> H, </a:t>
            </a:r>
            <a:r>
              <a:rPr lang="tr-TR" sz="2600" i="1" dirty="0" err="1" smtClean="0">
                <a:solidFill>
                  <a:srgbClr val="00CCFF"/>
                </a:solidFill>
              </a:rPr>
              <a:t>Diagn</a:t>
            </a:r>
            <a:r>
              <a:rPr lang="tr-TR" sz="2600" i="1" dirty="0" smtClean="0">
                <a:solidFill>
                  <a:srgbClr val="00CCFF"/>
                </a:solidFill>
              </a:rPr>
              <a:t> </a:t>
            </a:r>
            <a:r>
              <a:rPr lang="tr-TR" sz="2600" i="1" dirty="0" err="1" smtClean="0">
                <a:solidFill>
                  <a:srgbClr val="00CCFF"/>
                </a:solidFill>
              </a:rPr>
              <a:t>Cytopathol</a:t>
            </a:r>
            <a:r>
              <a:rPr lang="tr-TR" sz="2600" i="1" dirty="0" smtClean="0">
                <a:solidFill>
                  <a:srgbClr val="00CCFF"/>
                </a:solidFill>
              </a:rPr>
              <a:t> 2000;23: 19-22</a:t>
            </a:r>
            <a:endParaRPr lang="tr-TR" sz="2600" i="1" dirty="0">
              <a:solidFill>
                <a:srgbClr val="00CCFF"/>
              </a:solidFill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D757"/>
                </a:solidFill>
              </a:rPr>
              <a:t>Sıvı Bazlı Sitoloji vs Klasik Yayma</a:t>
            </a:r>
            <a:endParaRPr lang="tr-TR" dirty="0">
              <a:solidFill>
                <a:srgbClr val="FFD75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Klasik yayma ve sıvı bazlı sitoloji karşılaştırıldığında gerçek </a:t>
            </a:r>
            <a:r>
              <a:rPr lang="tr-TR" dirty="0" err="1" smtClean="0"/>
              <a:t>glandüler</a:t>
            </a:r>
            <a:r>
              <a:rPr lang="tr-TR" dirty="0" smtClean="0"/>
              <a:t> lezyonları bulmada </a:t>
            </a:r>
            <a:r>
              <a:rPr lang="tr-TR" dirty="0" err="1" smtClean="0"/>
              <a:t>spesifisite</a:t>
            </a:r>
            <a:r>
              <a:rPr lang="tr-TR" dirty="0" smtClean="0"/>
              <a:t> eşit olarak bulunmuş</a:t>
            </a:r>
            <a:br>
              <a:rPr lang="tr-TR" dirty="0" smtClean="0"/>
            </a:br>
            <a:r>
              <a:rPr lang="tr-TR" dirty="0" smtClean="0"/>
              <a:t>                             </a:t>
            </a:r>
            <a:r>
              <a:rPr lang="tr-TR" sz="2600" i="1" dirty="0" err="1" smtClean="0">
                <a:solidFill>
                  <a:srgbClr val="00CCFF"/>
                </a:solidFill>
              </a:rPr>
              <a:t>Wang</a:t>
            </a:r>
            <a:r>
              <a:rPr lang="tr-TR" sz="2600" i="1" dirty="0" smtClean="0">
                <a:solidFill>
                  <a:srgbClr val="00CCFF"/>
                </a:solidFill>
              </a:rPr>
              <a:t> N, </a:t>
            </a:r>
            <a:r>
              <a:rPr lang="tr-TR" sz="2600" i="1" dirty="0" err="1" smtClean="0">
                <a:solidFill>
                  <a:srgbClr val="00CCFF"/>
                </a:solidFill>
              </a:rPr>
              <a:t>Acta</a:t>
            </a:r>
            <a:r>
              <a:rPr lang="tr-TR" sz="2600" i="1" dirty="0" smtClean="0">
                <a:solidFill>
                  <a:srgbClr val="00CCFF"/>
                </a:solidFill>
              </a:rPr>
              <a:t> Cytol2002;46:453-457</a:t>
            </a:r>
          </a:p>
          <a:p>
            <a:r>
              <a:rPr lang="tr-TR" dirty="0" smtClean="0"/>
              <a:t>Sıvı bazlı sitoloji </a:t>
            </a:r>
            <a:r>
              <a:rPr lang="tr-TR" dirty="0" err="1" smtClean="0"/>
              <a:t>endoservikal</a:t>
            </a:r>
            <a:r>
              <a:rPr lang="tr-TR" dirty="0" smtClean="0"/>
              <a:t> </a:t>
            </a:r>
            <a:r>
              <a:rPr lang="tr-TR" dirty="0" err="1" smtClean="0"/>
              <a:t>prekanseröz</a:t>
            </a:r>
            <a:r>
              <a:rPr lang="tr-TR" dirty="0" smtClean="0"/>
              <a:t> ve </a:t>
            </a:r>
            <a:r>
              <a:rPr lang="tr-TR" dirty="0" err="1" smtClean="0"/>
              <a:t>kanseröz</a:t>
            </a:r>
            <a:r>
              <a:rPr lang="tr-TR" dirty="0" smtClean="0"/>
              <a:t> lezyonları belirlemede daha yüksek </a:t>
            </a:r>
            <a:r>
              <a:rPr lang="tr-TR" dirty="0" err="1" smtClean="0"/>
              <a:t>sensitivite</a:t>
            </a:r>
            <a:r>
              <a:rPr lang="tr-TR" dirty="0" smtClean="0"/>
              <a:t> ve </a:t>
            </a:r>
            <a:r>
              <a:rPr lang="tr-TR" dirty="0" err="1" smtClean="0"/>
              <a:t>spesifisiteye</a:t>
            </a:r>
            <a:r>
              <a:rPr lang="tr-TR" dirty="0" smtClean="0"/>
              <a:t> sahip olduğu bildirilmiş</a:t>
            </a:r>
            <a:br>
              <a:rPr lang="tr-TR" dirty="0" smtClean="0"/>
            </a:br>
            <a:r>
              <a:rPr lang="tr-TR" dirty="0" smtClean="0">
                <a:solidFill>
                  <a:srgbClr val="00CCFF"/>
                </a:solidFill>
              </a:rPr>
              <a:t>                                </a:t>
            </a:r>
            <a:r>
              <a:rPr lang="tr-TR" sz="2600" i="1" dirty="0" err="1" smtClean="0">
                <a:solidFill>
                  <a:srgbClr val="00CCFF"/>
                </a:solidFill>
              </a:rPr>
              <a:t>Ashfaq</a:t>
            </a:r>
            <a:r>
              <a:rPr lang="tr-TR" sz="2600" i="1" dirty="0" smtClean="0">
                <a:solidFill>
                  <a:srgbClr val="00CCFF"/>
                </a:solidFill>
              </a:rPr>
              <a:t> R </a:t>
            </a:r>
            <a:r>
              <a:rPr lang="tr-TR" sz="2600" i="1" dirty="0" err="1" smtClean="0">
                <a:solidFill>
                  <a:srgbClr val="00CCFF"/>
                </a:solidFill>
              </a:rPr>
              <a:t>Acta</a:t>
            </a:r>
            <a:r>
              <a:rPr lang="tr-TR" sz="2600" i="1" dirty="0" smtClean="0">
                <a:solidFill>
                  <a:srgbClr val="00CCFF"/>
                </a:solidFill>
              </a:rPr>
              <a:t> </a:t>
            </a:r>
            <a:r>
              <a:rPr lang="tr-TR" sz="2600" i="1" dirty="0" err="1" smtClean="0">
                <a:solidFill>
                  <a:srgbClr val="00CCFF"/>
                </a:solidFill>
              </a:rPr>
              <a:t>Cytol</a:t>
            </a:r>
            <a:r>
              <a:rPr lang="tr-TR" sz="2600" i="1" dirty="0" smtClean="0">
                <a:solidFill>
                  <a:srgbClr val="00CCFF"/>
                </a:solidFill>
              </a:rPr>
              <a:t> 1999;43:81-85</a:t>
            </a:r>
            <a:endParaRPr lang="tr-TR" sz="2600" i="1" dirty="0">
              <a:solidFill>
                <a:srgbClr val="00CCFF"/>
              </a:solidFill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D757"/>
                </a:solidFill>
              </a:rPr>
              <a:t>Sıvı Bazlı Sitoloji vs Klasik Yayma</a:t>
            </a:r>
            <a:endParaRPr lang="tr-TR" dirty="0">
              <a:solidFill>
                <a:srgbClr val="FFD75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Adenokarsinom</a:t>
            </a:r>
            <a:r>
              <a:rPr lang="tr-TR" dirty="0" smtClean="0"/>
              <a:t> tespitte yüksek </a:t>
            </a:r>
            <a:r>
              <a:rPr lang="tr-TR" dirty="0" err="1" smtClean="0"/>
              <a:t>sensitivite</a:t>
            </a:r>
            <a:endParaRPr lang="tr-TR" dirty="0" smtClean="0"/>
          </a:p>
          <a:p>
            <a:r>
              <a:rPr lang="tr-TR" dirty="0" smtClean="0"/>
              <a:t>Daha az NOS</a:t>
            </a:r>
          </a:p>
          <a:p>
            <a:r>
              <a:rPr lang="tr-TR" dirty="0" err="1" smtClean="0"/>
              <a:t>Adenokarsinomada</a:t>
            </a:r>
            <a:r>
              <a:rPr lang="tr-TR" dirty="0" smtClean="0"/>
              <a:t> PPV</a:t>
            </a:r>
          </a:p>
          <a:p>
            <a:pPr lvl="1"/>
            <a:r>
              <a:rPr lang="tr-TR" dirty="0" smtClean="0"/>
              <a:t>Sıvı bazlı sitoloji %45.9</a:t>
            </a:r>
          </a:p>
          <a:p>
            <a:pPr lvl="1"/>
            <a:r>
              <a:rPr lang="tr-TR" dirty="0" smtClean="0"/>
              <a:t>Klasik yayma %32.4</a:t>
            </a:r>
            <a:br>
              <a:rPr lang="tr-TR" dirty="0" smtClean="0"/>
            </a:br>
            <a:r>
              <a:rPr lang="tr-TR" dirty="0" smtClean="0"/>
              <a:t>                  </a:t>
            </a:r>
            <a:r>
              <a:rPr lang="tr-TR" i="1" dirty="0" smtClean="0"/>
              <a:t> </a:t>
            </a:r>
            <a:r>
              <a:rPr lang="tr-TR" sz="2600" i="1" dirty="0" err="1" smtClean="0">
                <a:solidFill>
                  <a:srgbClr val="00CCFF"/>
                </a:solidFill>
              </a:rPr>
              <a:t>Schorge</a:t>
            </a:r>
            <a:r>
              <a:rPr lang="tr-TR" sz="2600" i="1" dirty="0" smtClean="0">
                <a:solidFill>
                  <a:srgbClr val="00CCFF"/>
                </a:solidFill>
              </a:rPr>
              <a:t> JO, </a:t>
            </a:r>
            <a:r>
              <a:rPr lang="tr-TR" sz="2600" i="1" dirty="0" err="1" smtClean="0">
                <a:solidFill>
                  <a:srgbClr val="00CCFF"/>
                </a:solidFill>
              </a:rPr>
              <a:t>Cancer</a:t>
            </a:r>
            <a:r>
              <a:rPr lang="tr-TR" sz="2600" i="1" dirty="0" smtClean="0">
                <a:solidFill>
                  <a:srgbClr val="00CCFF"/>
                </a:solidFill>
              </a:rPr>
              <a:t> 2002;96:338-343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D757"/>
                </a:solidFill>
              </a:rPr>
              <a:t>Sıvı Bazlı Sitoloji vs Klasik Yayma</a:t>
            </a:r>
            <a:endParaRPr lang="tr-TR" dirty="0">
              <a:solidFill>
                <a:srgbClr val="FFD75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Skuamöz</a:t>
            </a:r>
            <a:r>
              <a:rPr lang="tr-TR" dirty="0" smtClean="0"/>
              <a:t> lezyonlarda sıvı bazlı sitolojinin klasik yaymaya üstünlüğü gösterilmemiş</a:t>
            </a:r>
          </a:p>
          <a:p>
            <a:r>
              <a:rPr lang="tr-TR" dirty="0" err="1" smtClean="0"/>
              <a:t>Servikal</a:t>
            </a:r>
            <a:r>
              <a:rPr lang="tr-TR" dirty="0" smtClean="0"/>
              <a:t> ve </a:t>
            </a:r>
            <a:r>
              <a:rPr lang="tr-TR" dirty="0" err="1" smtClean="0"/>
              <a:t>endometrial</a:t>
            </a:r>
            <a:r>
              <a:rPr lang="tr-TR" dirty="0" smtClean="0"/>
              <a:t> </a:t>
            </a:r>
            <a:r>
              <a:rPr lang="tr-TR" dirty="0" err="1" smtClean="0"/>
              <a:t>adenokarsinomlarda</a:t>
            </a:r>
            <a:r>
              <a:rPr lang="tr-TR" dirty="0" smtClean="0"/>
              <a:t> sıvı bazlı sitolojinin </a:t>
            </a:r>
            <a:r>
              <a:rPr lang="tr-TR" dirty="0" err="1" smtClean="0"/>
              <a:t>sensitivitesi</a:t>
            </a:r>
            <a:r>
              <a:rPr lang="tr-TR" dirty="0" smtClean="0"/>
              <a:t> daha yüksek</a:t>
            </a:r>
            <a:br>
              <a:rPr lang="tr-TR" dirty="0" smtClean="0"/>
            </a:br>
            <a:r>
              <a:rPr lang="tr-TR" dirty="0" smtClean="0"/>
              <a:t>                           </a:t>
            </a:r>
            <a:r>
              <a:rPr lang="tr-TR" sz="2600" i="1" dirty="0" smtClean="0"/>
              <a:t/>
            </a:r>
            <a:br>
              <a:rPr lang="tr-TR" sz="2600" i="1" dirty="0" smtClean="0"/>
            </a:br>
            <a:r>
              <a:rPr lang="tr-TR" sz="2600" i="1" dirty="0" smtClean="0">
                <a:solidFill>
                  <a:srgbClr val="00CCFF"/>
                </a:solidFill>
              </a:rPr>
              <a:t>                                            </a:t>
            </a:r>
            <a:r>
              <a:rPr lang="tr-TR" sz="2600" i="1" dirty="0" err="1" smtClean="0">
                <a:solidFill>
                  <a:srgbClr val="00CCFF"/>
                </a:solidFill>
              </a:rPr>
              <a:t>Zhou</a:t>
            </a:r>
            <a:r>
              <a:rPr lang="tr-TR" sz="2600" i="1" dirty="0" smtClean="0">
                <a:solidFill>
                  <a:srgbClr val="00CCFF"/>
                </a:solidFill>
              </a:rPr>
              <a:t> J, </a:t>
            </a:r>
            <a:r>
              <a:rPr lang="tr-TR" sz="2600" i="1" dirty="0" err="1" smtClean="0">
                <a:solidFill>
                  <a:srgbClr val="00CCFF"/>
                </a:solidFill>
              </a:rPr>
              <a:t>Diagn</a:t>
            </a:r>
            <a:r>
              <a:rPr lang="tr-TR" sz="2600" i="1" dirty="0" smtClean="0">
                <a:solidFill>
                  <a:srgbClr val="00CCFF"/>
                </a:solidFill>
              </a:rPr>
              <a:t> </a:t>
            </a:r>
            <a:r>
              <a:rPr lang="tr-TR" sz="2600" i="1" dirty="0" err="1" smtClean="0">
                <a:solidFill>
                  <a:srgbClr val="00CCFF"/>
                </a:solidFill>
              </a:rPr>
              <a:t>Cytopathol</a:t>
            </a:r>
            <a:r>
              <a:rPr lang="tr-TR" sz="2600" i="1" dirty="0" smtClean="0">
                <a:solidFill>
                  <a:srgbClr val="00CCFF"/>
                </a:solidFill>
              </a:rPr>
              <a:t>;2012</a:t>
            </a:r>
            <a:endParaRPr lang="tr-TR" sz="2600" i="1" dirty="0">
              <a:solidFill>
                <a:srgbClr val="00CCFF"/>
              </a:solidFill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rgbClr val="FFD75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Sıvı Bazlı Sitoloji vs Klasik Yayma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rgbClr val="FFD75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%5 </a:t>
            </a:r>
            <a:r>
              <a:rPr lang="tr-TR" dirty="0" err="1" smtClean="0"/>
              <a:t>malignite</a:t>
            </a:r>
            <a:endParaRPr lang="tr-TR" dirty="0" smtClean="0"/>
          </a:p>
          <a:p>
            <a:pPr lvl="1"/>
            <a:r>
              <a:rPr lang="tr-TR" dirty="0" err="1" smtClean="0"/>
              <a:t>Endometrial</a:t>
            </a:r>
            <a:r>
              <a:rPr lang="tr-TR" dirty="0" smtClean="0"/>
              <a:t> </a:t>
            </a:r>
            <a:r>
              <a:rPr lang="tr-TR" dirty="0" err="1" smtClean="0"/>
              <a:t>adenokarsinom</a:t>
            </a:r>
            <a:endParaRPr lang="tr-TR" dirty="0" smtClean="0"/>
          </a:p>
          <a:p>
            <a:pPr lvl="1"/>
            <a:r>
              <a:rPr lang="tr-TR" dirty="0" err="1" smtClean="0"/>
              <a:t>Endoservikal</a:t>
            </a:r>
            <a:r>
              <a:rPr lang="tr-TR" dirty="0" smtClean="0"/>
              <a:t> </a:t>
            </a:r>
            <a:r>
              <a:rPr lang="tr-TR" dirty="0" err="1" smtClean="0"/>
              <a:t>adenokarsinom</a:t>
            </a:r>
            <a:endParaRPr lang="tr-TR" dirty="0" smtClean="0"/>
          </a:p>
          <a:p>
            <a:pPr lvl="1"/>
            <a:r>
              <a:rPr lang="tr-TR" dirty="0" err="1" smtClean="0"/>
              <a:t>Over</a:t>
            </a:r>
            <a:endParaRPr lang="tr-TR" dirty="0" smtClean="0"/>
          </a:p>
          <a:p>
            <a:pPr lvl="1"/>
            <a:r>
              <a:rPr lang="tr-TR" dirty="0" smtClean="0"/>
              <a:t>Tuba </a:t>
            </a:r>
            <a:r>
              <a:rPr lang="tr-TR" dirty="0" err="1" smtClean="0"/>
              <a:t>uterina</a:t>
            </a:r>
            <a:endParaRPr lang="tr-TR" dirty="0" smtClean="0"/>
          </a:p>
          <a:p>
            <a:pPr lvl="1"/>
            <a:r>
              <a:rPr lang="tr-TR" dirty="0" err="1" smtClean="0"/>
              <a:t>Serviks</a:t>
            </a:r>
            <a:r>
              <a:rPr lang="tr-TR" dirty="0" smtClean="0"/>
              <a:t> </a:t>
            </a:r>
            <a:r>
              <a:rPr lang="tr-TR" dirty="0" err="1" smtClean="0"/>
              <a:t>skuamöz</a:t>
            </a:r>
            <a:r>
              <a:rPr lang="tr-TR" dirty="0" smtClean="0"/>
              <a:t> </a:t>
            </a:r>
            <a:r>
              <a:rPr lang="tr-TR" dirty="0" err="1" smtClean="0"/>
              <a:t>karsinom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                                      </a:t>
            </a:r>
            <a:r>
              <a:rPr lang="tr-TR" sz="2600" i="1" dirty="0" err="1" smtClean="0">
                <a:solidFill>
                  <a:srgbClr val="00CCFF"/>
                </a:solidFill>
              </a:rPr>
              <a:t>Schnatz</a:t>
            </a:r>
            <a:r>
              <a:rPr lang="tr-TR" sz="2600" i="1" dirty="0" smtClean="0">
                <a:solidFill>
                  <a:srgbClr val="00CCFF"/>
                </a:solidFill>
              </a:rPr>
              <a:t> PF 2006;107:701-708</a:t>
            </a:r>
            <a:endParaRPr lang="tr-TR" sz="2600" i="1" dirty="0">
              <a:solidFill>
                <a:srgbClr val="00CCFF"/>
              </a:solidFill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D757"/>
                </a:solidFill>
              </a:rPr>
              <a:t>Atipik</a:t>
            </a:r>
            <a:r>
              <a:rPr lang="tr-TR" dirty="0" smtClean="0">
                <a:solidFill>
                  <a:srgbClr val="FFD757"/>
                </a:solidFill>
              </a:rPr>
              <a:t> </a:t>
            </a:r>
            <a:r>
              <a:rPr lang="tr-TR" dirty="0" err="1" smtClean="0">
                <a:solidFill>
                  <a:srgbClr val="FFD757"/>
                </a:solidFill>
              </a:rPr>
              <a:t>Glandüler</a:t>
            </a:r>
            <a:r>
              <a:rPr lang="tr-TR" dirty="0" smtClean="0">
                <a:solidFill>
                  <a:srgbClr val="FFD757"/>
                </a:solidFill>
              </a:rPr>
              <a:t> Hücreler</a:t>
            </a:r>
            <a:br>
              <a:rPr lang="tr-TR" dirty="0" smtClean="0">
                <a:solidFill>
                  <a:srgbClr val="FFD757"/>
                </a:solidFill>
              </a:rPr>
            </a:br>
            <a:r>
              <a:rPr lang="tr-TR" dirty="0" smtClean="0">
                <a:solidFill>
                  <a:srgbClr val="FFD757"/>
                </a:solidFill>
              </a:rPr>
              <a:t>Klinik önemi</a:t>
            </a:r>
            <a:endParaRPr lang="tr-TR" dirty="0">
              <a:solidFill>
                <a:srgbClr val="FFD757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D757"/>
                </a:solidFill>
              </a:rPr>
              <a:t>Atipik</a:t>
            </a:r>
            <a:r>
              <a:rPr lang="tr-TR" dirty="0" smtClean="0">
                <a:solidFill>
                  <a:srgbClr val="FFD757"/>
                </a:solidFill>
              </a:rPr>
              <a:t> </a:t>
            </a:r>
            <a:r>
              <a:rPr lang="tr-TR" dirty="0" err="1" smtClean="0">
                <a:solidFill>
                  <a:srgbClr val="FFD757"/>
                </a:solidFill>
              </a:rPr>
              <a:t>Glandüler</a:t>
            </a:r>
            <a:r>
              <a:rPr lang="tr-TR" dirty="0" smtClean="0">
                <a:solidFill>
                  <a:srgbClr val="FFD757"/>
                </a:solidFill>
              </a:rPr>
              <a:t> Hücreler</a:t>
            </a:r>
            <a:br>
              <a:rPr lang="tr-TR" dirty="0" smtClean="0">
                <a:solidFill>
                  <a:srgbClr val="FFD757"/>
                </a:solidFill>
              </a:rPr>
            </a:br>
            <a:r>
              <a:rPr lang="tr-TR" dirty="0" smtClean="0">
                <a:solidFill>
                  <a:srgbClr val="FFD757"/>
                </a:solidFill>
              </a:rPr>
              <a:t>Klinik önemi</a:t>
            </a:r>
            <a:endParaRPr lang="tr-TR" dirty="0">
              <a:solidFill>
                <a:srgbClr val="FFD757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AGH sitolojisine en sık eşlik eden </a:t>
            </a:r>
            <a:r>
              <a:rPr lang="tr-TR" dirty="0" err="1" smtClean="0"/>
              <a:t>skuamöz</a:t>
            </a:r>
            <a:r>
              <a:rPr lang="tr-TR" dirty="0" smtClean="0"/>
              <a:t> lezyon CIN1’dir</a:t>
            </a:r>
          </a:p>
          <a:p>
            <a:r>
              <a:rPr lang="tr-TR" dirty="0" smtClean="0"/>
              <a:t>Ancak </a:t>
            </a:r>
            <a:r>
              <a:rPr lang="tr-TR" dirty="0" err="1" smtClean="0"/>
              <a:t>skuamöz</a:t>
            </a:r>
            <a:r>
              <a:rPr lang="tr-TR" dirty="0" smtClean="0"/>
              <a:t> ve </a:t>
            </a:r>
            <a:r>
              <a:rPr lang="tr-TR" dirty="0" err="1" smtClean="0"/>
              <a:t>glandüler</a:t>
            </a:r>
            <a:r>
              <a:rPr lang="tr-TR" dirty="0" smtClean="0"/>
              <a:t> patolojiler beraber bulunabilir</a:t>
            </a:r>
          </a:p>
          <a:p>
            <a:r>
              <a:rPr lang="tr-TR" dirty="0" smtClean="0"/>
              <a:t>AIS vakalarının yarısında </a:t>
            </a:r>
            <a:r>
              <a:rPr lang="tr-TR" dirty="0" err="1" smtClean="0"/>
              <a:t>servikal</a:t>
            </a:r>
            <a:r>
              <a:rPr lang="tr-TR" dirty="0" smtClean="0"/>
              <a:t> </a:t>
            </a:r>
            <a:r>
              <a:rPr lang="tr-TR" dirty="0" err="1" smtClean="0"/>
              <a:t>intraepitelyal</a:t>
            </a:r>
            <a:r>
              <a:rPr lang="tr-TR" dirty="0" smtClean="0"/>
              <a:t> </a:t>
            </a:r>
            <a:r>
              <a:rPr lang="tr-TR" dirty="0" err="1" smtClean="0"/>
              <a:t>neoplaziler</a:t>
            </a:r>
            <a:r>
              <a:rPr lang="tr-TR" dirty="0" smtClean="0"/>
              <a:t> bulunur</a:t>
            </a:r>
            <a:br>
              <a:rPr lang="tr-TR" dirty="0" smtClean="0"/>
            </a:br>
            <a:r>
              <a:rPr lang="tr-TR" dirty="0" smtClean="0"/>
              <a:t>            </a:t>
            </a:r>
            <a:r>
              <a:rPr lang="tr-TR" sz="2600" i="1" dirty="0" err="1" smtClean="0">
                <a:solidFill>
                  <a:srgbClr val="00CCFF"/>
                </a:solidFill>
              </a:rPr>
              <a:t>Sharpless</a:t>
            </a:r>
            <a:r>
              <a:rPr lang="tr-TR" sz="2600" i="1" dirty="0" smtClean="0">
                <a:solidFill>
                  <a:srgbClr val="00CCFF"/>
                </a:solidFill>
              </a:rPr>
              <a:t> KE, </a:t>
            </a:r>
            <a:r>
              <a:rPr lang="tr-TR" sz="2600" i="1" dirty="0" err="1" smtClean="0">
                <a:solidFill>
                  <a:srgbClr val="00CCFF"/>
                </a:solidFill>
              </a:rPr>
              <a:t>Obstet</a:t>
            </a:r>
            <a:r>
              <a:rPr lang="tr-TR" sz="2600" i="1" dirty="0" smtClean="0">
                <a:solidFill>
                  <a:srgbClr val="00CCFF"/>
                </a:solidFill>
              </a:rPr>
              <a:t> </a:t>
            </a:r>
            <a:r>
              <a:rPr lang="tr-TR" sz="2600" i="1" dirty="0" err="1" smtClean="0">
                <a:solidFill>
                  <a:srgbClr val="00CCFF"/>
                </a:solidFill>
              </a:rPr>
              <a:t>Gynecol</a:t>
            </a:r>
            <a:r>
              <a:rPr lang="tr-TR" sz="2600" i="1" dirty="0" smtClean="0">
                <a:solidFill>
                  <a:srgbClr val="00CCFF"/>
                </a:solidFill>
              </a:rPr>
              <a:t> 2005;105:494-500</a:t>
            </a:r>
            <a:br>
              <a:rPr lang="tr-TR" sz="2600" i="1" dirty="0" smtClean="0">
                <a:solidFill>
                  <a:srgbClr val="00CCFF"/>
                </a:solidFill>
              </a:rPr>
            </a:br>
            <a:r>
              <a:rPr lang="tr-TR" sz="2600" i="1" dirty="0" smtClean="0">
                <a:solidFill>
                  <a:srgbClr val="00CCFF"/>
                </a:solidFill>
              </a:rPr>
              <a:t>                          </a:t>
            </a:r>
            <a:r>
              <a:rPr lang="en-US" sz="2600" i="1" dirty="0" err="1" smtClean="0">
                <a:solidFill>
                  <a:srgbClr val="00CCFF"/>
                </a:solidFill>
              </a:rPr>
              <a:t>Simsir</a:t>
            </a:r>
            <a:r>
              <a:rPr lang="en-US" sz="2600" i="1" dirty="0" smtClean="0">
                <a:solidFill>
                  <a:srgbClr val="00CCFF"/>
                </a:solidFill>
              </a:rPr>
              <a:t> A, Am J </a:t>
            </a:r>
            <a:r>
              <a:rPr lang="en-US" sz="2600" i="1" dirty="0" err="1" smtClean="0">
                <a:solidFill>
                  <a:srgbClr val="00CCFF"/>
                </a:solidFill>
              </a:rPr>
              <a:t>Clin</a:t>
            </a:r>
            <a:r>
              <a:rPr lang="en-US" sz="2600" i="1" dirty="0" smtClean="0">
                <a:solidFill>
                  <a:srgbClr val="00CCFF"/>
                </a:solidFill>
              </a:rPr>
              <a:t> </a:t>
            </a:r>
            <a:r>
              <a:rPr lang="en-US" sz="2600" i="1" dirty="0" err="1" smtClean="0">
                <a:solidFill>
                  <a:srgbClr val="00CCFF"/>
                </a:solidFill>
              </a:rPr>
              <a:t>Pathol</a:t>
            </a:r>
            <a:r>
              <a:rPr lang="en-US" sz="2600" i="1" dirty="0" smtClean="0">
                <a:solidFill>
                  <a:srgbClr val="00CCFF"/>
                </a:solidFill>
              </a:rPr>
              <a:t> 2005;123:5</a:t>
            </a:r>
            <a:r>
              <a:rPr lang="tr-TR" sz="2600" i="1" dirty="0" smtClean="0">
                <a:solidFill>
                  <a:srgbClr val="00CCFF"/>
                </a:solidFill>
              </a:rPr>
              <a:t>71-5</a:t>
            </a:r>
            <a:endParaRPr lang="tr-TR" sz="2600" i="1" dirty="0">
              <a:solidFill>
                <a:srgbClr val="00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D757"/>
                </a:solidFill>
              </a:rPr>
              <a:t>Atipik</a:t>
            </a:r>
            <a:r>
              <a:rPr lang="tr-TR" dirty="0" smtClean="0">
                <a:solidFill>
                  <a:srgbClr val="FFD757"/>
                </a:solidFill>
              </a:rPr>
              <a:t> </a:t>
            </a:r>
            <a:r>
              <a:rPr lang="tr-TR" dirty="0" err="1" smtClean="0">
                <a:solidFill>
                  <a:srgbClr val="FFD757"/>
                </a:solidFill>
              </a:rPr>
              <a:t>Glandüler</a:t>
            </a:r>
            <a:r>
              <a:rPr lang="tr-TR" dirty="0" smtClean="0">
                <a:solidFill>
                  <a:srgbClr val="FFD757"/>
                </a:solidFill>
              </a:rPr>
              <a:t> Hücreler</a:t>
            </a:r>
            <a:br>
              <a:rPr lang="tr-TR" dirty="0" smtClean="0">
                <a:solidFill>
                  <a:srgbClr val="FFD757"/>
                </a:solidFill>
              </a:rPr>
            </a:br>
            <a:r>
              <a:rPr lang="tr-TR" dirty="0" smtClean="0">
                <a:solidFill>
                  <a:srgbClr val="FFD757"/>
                </a:solidFill>
              </a:rPr>
              <a:t>Klinik önemi</a:t>
            </a:r>
            <a:endParaRPr lang="tr-TR" dirty="0">
              <a:solidFill>
                <a:srgbClr val="FFD757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AGH sitolojili kadınların </a:t>
            </a:r>
          </a:p>
          <a:p>
            <a:r>
              <a:rPr lang="tr-TR" dirty="0" smtClean="0"/>
              <a:t>%9-38’inde CIN 2-3, AIS </a:t>
            </a:r>
          </a:p>
          <a:p>
            <a:r>
              <a:rPr lang="tr-TR" dirty="0" smtClean="0"/>
              <a:t>%3-17’sinde </a:t>
            </a:r>
            <a:r>
              <a:rPr lang="tr-TR" dirty="0" err="1" smtClean="0"/>
              <a:t>invaziv</a:t>
            </a:r>
            <a:r>
              <a:rPr lang="tr-TR" dirty="0" smtClean="0"/>
              <a:t> kanser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           </a:t>
            </a:r>
            <a:r>
              <a:rPr lang="tr-TR" sz="2600" i="1" dirty="0" err="1" smtClean="0">
                <a:solidFill>
                  <a:srgbClr val="00CCFF"/>
                </a:solidFill>
              </a:rPr>
              <a:t>Sharpless</a:t>
            </a:r>
            <a:r>
              <a:rPr lang="tr-TR" sz="2600" i="1" dirty="0" smtClean="0">
                <a:solidFill>
                  <a:srgbClr val="00CCFF"/>
                </a:solidFill>
              </a:rPr>
              <a:t> KE, </a:t>
            </a:r>
            <a:r>
              <a:rPr lang="tr-TR" sz="2600" i="1" dirty="0" err="1" smtClean="0">
                <a:solidFill>
                  <a:srgbClr val="00CCFF"/>
                </a:solidFill>
              </a:rPr>
              <a:t>Obstet</a:t>
            </a:r>
            <a:r>
              <a:rPr lang="tr-TR" sz="2600" i="1" dirty="0" smtClean="0">
                <a:solidFill>
                  <a:srgbClr val="00CCFF"/>
                </a:solidFill>
              </a:rPr>
              <a:t> </a:t>
            </a:r>
            <a:r>
              <a:rPr lang="tr-TR" sz="2600" i="1" dirty="0" err="1" smtClean="0">
                <a:solidFill>
                  <a:srgbClr val="00CCFF"/>
                </a:solidFill>
              </a:rPr>
              <a:t>Gynecol</a:t>
            </a:r>
            <a:r>
              <a:rPr lang="tr-TR" sz="2600" i="1" dirty="0" smtClean="0">
                <a:solidFill>
                  <a:srgbClr val="00CCFF"/>
                </a:solidFill>
              </a:rPr>
              <a:t> 2005;105:494-500</a:t>
            </a:r>
            <a:br>
              <a:rPr lang="tr-TR" sz="2600" i="1" dirty="0" smtClean="0">
                <a:solidFill>
                  <a:srgbClr val="00CCFF"/>
                </a:solidFill>
              </a:rPr>
            </a:br>
            <a:r>
              <a:rPr lang="tr-TR" sz="2600" i="1" dirty="0" smtClean="0">
                <a:solidFill>
                  <a:srgbClr val="00CCFF"/>
                </a:solidFill>
              </a:rPr>
              <a:t>                       </a:t>
            </a:r>
            <a:r>
              <a:rPr lang="tr-TR" sz="2600" i="1" dirty="0" err="1" smtClean="0">
                <a:solidFill>
                  <a:srgbClr val="00CCFF"/>
                </a:solidFill>
              </a:rPr>
              <a:t>Derchain</a:t>
            </a:r>
            <a:r>
              <a:rPr lang="tr-TR" sz="2600" i="1" dirty="0" smtClean="0">
                <a:solidFill>
                  <a:srgbClr val="00CCFF"/>
                </a:solidFill>
              </a:rPr>
              <a:t> SF, </a:t>
            </a:r>
            <a:r>
              <a:rPr lang="tr-TR" sz="2600" i="1" dirty="0" err="1" smtClean="0">
                <a:solidFill>
                  <a:srgbClr val="00CCFF"/>
                </a:solidFill>
              </a:rPr>
              <a:t>Gynecol</a:t>
            </a:r>
            <a:r>
              <a:rPr lang="tr-TR" sz="2600" i="1" dirty="0" smtClean="0">
                <a:solidFill>
                  <a:srgbClr val="00CCFF"/>
                </a:solidFill>
              </a:rPr>
              <a:t> </a:t>
            </a:r>
            <a:r>
              <a:rPr lang="tr-TR" sz="2600" i="1" dirty="0" err="1" smtClean="0">
                <a:solidFill>
                  <a:srgbClr val="00CCFF"/>
                </a:solidFill>
              </a:rPr>
              <a:t>Oncol</a:t>
            </a:r>
            <a:r>
              <a:rPr lang="tr-TR" sz="2600" i="1" dirty="0" smtClean="0">
                <a:solidFill>
                  <a:srgbClr val="00CCFF"/>
                </a:solidFill>
              </a:rPr>
              <a:t> 2004;95:618-23</a:t>
            </a:r>
            <a:endParaRPr lang="tr-TR" sz="2600" i="1" dirty="0">
              <a:solidFill>
                <a:srgbClr val="00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D757"/>
                </a:solidFill>
              </a:rPr>
              <a:t>Atipik</a:t>
            </a:r>
            <a:r>
              <a:rPr lang="tr-TR" dirty="0" smtClean="0">
                <a:solidFill>
                  <a:srgbClr val="FFD757"/>
                </a:solidFill>
              </a:rPr>
              <a:t> </a:t>
            </a:r>
            <a:r>
              <a:rPr lang="tr-TR" dirty="0" err="1" smtClean="0">
                <a:solidFill>
                  <a:srgbClr val="FFD757"/>
                </a:solidFill>
              </a:rPr>
              <a:t>Glandüler</a:t>
            </a:r>
            <a:r>
              <a:rPr lang="tr-TR" dirty="0" smtClean="0">
                <a:solidFill>
                  <a:srgbClr val="FFD757"/>
                </a:solidFill>
              </a:rPr>
              <a:t> Hücreler</a:t>
            </a:r>
            <a:br>
              <a:rPr lang="tr-TR" dirty="0" smtClean="0">
                <a:solidFill>
                  <a:srgbClr val="FFD757"/>
                </a:solidFill>
              </a:rPr>
            </a:br>
            <a:r>
              <a:rPr lang="tr-TR" dirty="0" smtClean="0">
                <a:solidFill>
                  <a:srgbClr val="FFD757"/>
                </a:solidFill>
              </a:rPr>
              <a:t>Klinik önemi</a:t>
            </a:r>
            <a:endParaRPr lang="tr-TR" dirty="0">
              <a:solidFill>
                <a:srgbClr val="FFD757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AGH sitolojili&lt;35 yaş kadınların %13’ünde CIN 2-3 tespit edilmiş, hiçbirinde </a:t>
            </a:r>
            <a:r>
              <a:rPr lang="tr-TR" dirty="0" err="1" smtClean="0"/>
              <a:t>malignite</a:t>
            </a:r>
            <a:r>
              <a:rPr lang="tr-TR" dirty="0" smtClean="0"/>
              <a:t> görülmemiş</a:t>
            </a:r>
          </a:p>
          <a:p>
            <a:r>
              <a:rPr lang="tr-TR" dirty="0" smtClean="0"/>
              <a:t>&gt;35 yaş AGH sitolojili kadınların%2’sinde CIN2-3, %3’ünde </a:t>
            </a:r>
            <a:r>
              <a:rPr lang="tr-TR" dirty="0" err="1" smtClean="0"/>
              <a:t>malignite</a:t>
            </a:r>
            <a:r>
              <a:rPr lang="tr-TR" dirty="0" smtClean="0"/>
              <a:t> görülmüş</a:t>
            </a:r>
            <a:br>
              <a:rPr lang="tr-TR" dirty="0" smtClean="0"/>
            </a:br>
            <a:r>
              <a:rPr lang="tr-TR" i="1" dirty="0" smtClean="0"/>
              <a:t>            </a:t>
            </a:r>
            <a:r>
              <a:rPr lang="tr-TR" sz="2600" i="1" dirty="0" err="1" smtClean="0">
                <a:solidFill>
                  <a:srgbClr val="00CCFF"/>
                </a:solidFill>
              </a:rPr>
              <a:t>Sharpless</a:t>
            </a:r>
            <a:r>
              <a:rPr lang="tr-TR" sz="2600" i="1" dirty="0" smtClean="0">
                <a:solidFill>
                  <a:srgbClr val="00CCFF"/>
                </a:solidFill>
              </a:rPr>
              <a:t> KE, </a:t>
            </a:r>
            <a:r>
              <a:rPr lang="tr-TR" sz="2600" i="1" dirty="0" err="1" smtClean="0">
                <a:solidFill>
                  <a:srgbClr val="00CCFF"/>
                </a:solidFill>
              </a:rPr>
              <a:t>Obstet</a:t>
            </a:r>
            <a:r>
              <a:rPr lang="tr-TR" sz="2600" i="1" dirty="0" smtClean="0">
                <a:solidFill>
                  <a:srgbClr val="00CCFF"/>
                </a:solidFill>
              </a:rPr>
              <a:t> </a:t>
            </a:r>
            <a:r>
              <a:rPr lang="tr-TR" sz="2600" i="1" dirty="0" err="1" smtClean="0">
                <a:solidFill>
                  <a:srgbClr val="00CCFF"/>
                </a:solidFill>
              </a:rPr>
              <a:t>Gynecol</a:t>
            </a:r>
            <a:r>
              <a:rPr lang="tr-TR" sz="2600" i="1" dirty="0" smtClean="0">
                <a:solidFill>
                  <a:srgbClr val="00CCFF"/>
                </a:solidFill>
              </a:rPr>
              <a:t> 2005;105:494-500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Gelişmiş ülkelerde </a:t>
            </a:r>
            <a:r>
              <a:rPr lang="tr-TR" dirty="0" err="1" smtClean="0"/>
              <a:t>sitolojik</a:t>
            </a:r>
            <a:r>
              <a:rPr lang="tr-TR" dirty="0" smtClean="0"/>
              <a:t> tarama </a:t>
            </a:r>
            <a:r>
              <a:rPr lang="tr-TR" dirty="0" err="1" smtClean="0"/>
              <a:t>serviks</a:t>
            </a:r>
            <a:r>
              <a:rPr lang="tr-TR" dirty="0" smtClean="0"/>
              <a:t> kanseri </a:t>
            </a:r>
            <a:r>
              <a:rPr lang="tr-TR" dirty="0" err="1" smtClean="0"/>
              <a:t>insidansında</a:t>
            </a:r>
            <a:r>
              <a:rPr lang="tr-TR" dirty="0" smtClean="0"/>
              <a:t> belirgin azalma sağlamıştır.</a:t>
            </a:r>
          </a:p>
          <a:p>
            <a:r>
              <a:rPr lang="tr-TR" dirty="0" err="1" smtClean="0"/>
              <a:t>Servikal</a:t>
            </a:r>
            <a:r>
              <a:rPr lang="tr-TR" dirty="0" smtClean="0"/>
              <a:t> kanserlerin çoğu </a:t>
            </a:r>
            <a:r>
              <a:rPr lang="tr-TR" dirty="0" err="1" smtClean="0"/>
              <a:t>ektoserviksten</a:t>
            </a:r>
            <a:r>
              <a:rPr lang="tr-TR" dirty="0" smtClean="0"/>
              <a:t> kaynaklanır ve </a:t>
            </a:r>
            <a:r>
              <a:rPr lang="tr-TR" dirty="0" err="1" smtClean="0"/>
              <a:t>skuamöz</a:t>
            </a:r>
            <a:r>
              <a:rPr lang="tr-TR" dirty="0" smtClean="0"/>
              <a:t> tiptedir</a:t>
            </a:r>
          </a:p>
          <a:p>
            <a:r>
              <a:rPr lang="tr-TR" dirty="0" err="1" smtClean="0"/>
              <a:t>İnvaziv</a:t>
            </a:r>
            <a:r>
              <a:rPr lang="tr-TR" dirty="0" smtClean="0"/>
              <a:t> </a:t>
            </a:r>
            <a:r>
              <a:rPr lang="tr-TR" dirty="0" err="1" smtClean="0"/>
              <a:t>skuamöz</a:t>
            </a:r>
            <a:r>
              <a:rPr lang="tr-TR" dirty="0" smtClean="0"/>
              <a:t> kanser </a:t>
            </a:r>
            <a:r>
              <a:rPr lang="tr-TR" dirty="0" err="1" smtClean="0"/>
              <a:t>insidansı</a:t>
            </a:r>
            <a:r>
              <a:rPr lang="tr-TR" dirty="0" smtClean="0"/>
              <a:t> azalırken, özellikle genç hastalarda </a:t>
            </a:r>
            <a:r>
              <a:rPr lang="tr-TR" dirty="0" err="1" smtClean="0"/>
              <a:t>adenokanser</a:t>
            </a:r>
            <a:r>
              <a:rPr lang="tr-TR" dirty="0" smtClean="0"/>
              <a:t> </a:t>
            </a:r>
            <a:r>
              <a:rPr lang="tr-TR" dirty="0" err="1" smtClean="0"/>
              <a:t>insidansı</a:t>
            </a:r>
            <a:r>
              <a:rPr lang="tr-TR" dirty="0" smtClean="0"/>
              <a:t> </a:t>
            </a:r>
            <a:r>
              <a:rPr lang="tr-TR" dirty="0" err="1" smtClean="0"/>
              <a:t>relatif</a:t>
            </a:r>
            <a:r>
              <a:rPr lang="tr-TR" dirty="0" smtClean="0"/>
              <a:t> ve mutlak olarak artmaktadır.</a:t>
            </a:r>
            <a:br>
              <a:rPr lang="tr-TR" dirty="0" smtClean="0"/>
            </a:br>
            <a:r>
              <a:rPr lang="tr-TR" dirty="0" smtClean="0"/>
              <a:t>                     </a:t>
            </a:r>
            <a:r>
              <a:rPr lang="tr-TR" sz="2800" i="1" dirty="0" err="1" smtClean="0">
                <a:solidFill>
                  <a:srgbClr val="00CCFF"/>
                </a:solidFill>
              </a:rPr>
              <a:t>Gien</a:t>
            </a:r>
            <a:r>
              <a:rPr lang="tr-TR" sz="2800" i="1" dirty="0" smtClean="0">
                <a:solidFill>
                  <a:srgbClr val="00CCFF"/>
                </a:solidFill>
              </a:rPr>
              <a:t> LT, </a:t>
            </a:r>
            <a:r>
              <a:rPr lang="tr-TR" sz="2800" i="1" dirty="0" err="1" smtClean="0">
                <a:solidFill>
                  <a:srgbClr val="00CCFF"/>
                </a:solidFill>
              </a:rPr>
              <a:t>Gynecol</a:t>
            </a:r>
            <a:r>
              <a:rPr lang="tr-TR" sz="2800" i="1" dirty="0" smtClean="0">
                <a:solidFill>
                  <a:srgbClr val="00CCFF"/>
                </a:solidFill>
              </a:rPr>
              <a:t> </a:t>
            </a:r>
            <a:r>
              <a:rPr lang="tr-TR" sz="2800" i="1" dirty="0" err="1" smtClean="0">
                <a:solidFill>
                  <a:srgbClr val="00CCFF"/>
                </a:solidFill>
              </a:rPr>
              <a:t>Oncol</a:t>
            </a:r>
            <a:r>
              <a:rPr lang="tr-TR" sz="2800" i="1" dirty="0" smtClean="0">
                <a:solidFill>
                  <a:srgbClr val="00CCFF"/>
                </a:solidFill>
              </a:rPr>
              <a:t> 2010;116:140-146</a:t>
            </a:r>
          </a:p>
          <a:p>
            <a:r>
              <a:rPr lang="tr-TR" dirty="0" err="1" smtClean="0"/>
              <a:t>Servikal</a:t>
            </a:r>
            <a:r>
              <a:rPr lang="tr-TR" dirty="0" smtClean="0"/>
              <a:t> </a:t>
            </a:r>
            <a:r>
              <a:rPr lang="tr-TR" dirty="0" err="1" smtClean="0"/>
              <a:t>adenokanserlerin</a:t>
            </a:r>
            <a:r>
              <a:rPr lang="tr-TR" dirty="0" smtClean="0"/>
              <a:t> oranı: %20-25</a:t>
            </a:r>
            <a:br>
              <a:rPr lang="tr-TR" dirty="0" smtClean="0"/>
            </a:br>
            <a:r>
              <a:rPr lang="tr-TR" dirty="0" smtClean="0"/>
              <a:t>                      </a:t>
            </a:r>
            <a:r>
              <a:rPr lang="tr-TR" sz="2800" i="1" dirty="0" err="1" smtClean="0">
                <a:solidFill>
                  <a:srgbClr val="00CCFF"/>
                </a:solidFill>
              </a:rPr>
              <a:t>Smith</a:t>
            </a:r>
            <a:r>
              <a:rPr lang="tr-TR" sz="2800" i="1" dirty="0" smtClean="0">
                <a:solidFill>
                  <a:srgbClr val="00CCFF"/>
                </a:solidFill>
              </a:rPr>
              <a:t> HO, </a:t>
            </a:r>
            <a:r>
              <a:rPr lang="tr-TR" sz="2800" i="1" dirty="0" err="1" smtClean="0">
                <a:solidFill>
                  <a:srgbClr val="00CCFF"/>
                </a:solidFill>
              </a:rPr>
              <a:t>Gynecol</a:t>
            </a:r>
            <a:r>
              <a:rPr lang="tr-TR" sz="2800" i="1" dirty="0" smtClean="0">
                <a:solidFill>
                  <a:srgbClr val="00CCFF"/>
                </a:solidFill>
              </a:rPr>
              <a:t> </a:t>
            </a:r>
            <a:r>
              <a:rPr lang="tr-TR" sz="2800" i="1" dirty="0" err="1" smtClean="0">
                <a:solidFill>
                  <a:srgbClr val="00CCFF"/>
                </a:solidFill>
              </a:rPr>
              <a:t>Oncol</a:t>
            </a:r>
            <a:r>
              <a:rPr lang="tr-TR" sz="2800" i="1" dirty="0" smtClean="0">
                <a:solidFill>
                  <a:srgbClr val="00CCFF"/>
                </a:solidFill>
              </a:rPr>
              <a:t> 2000;78:97-105</a:t>
            </a:r>
          </a:p>
          <a:p>
            <a:endParaRPr lang="tr-TR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AGH sitolojisi olan kadınların %33’ünde klinik lezyon saptanmış ( LSIL </a:t>
            </a:r>
            <a:r>
              <a:rPr lang="tr-TR" dirty="0" err="1" smtClean="0"/>
              <a:t>çıkarttıldığında</a:t>
            </a:r>
            <a:r>
              <a:rPr lang="tr-TR" dirty="0" smtClean="0"/>
              <a:t> %15)</a:t>
            </a:r>
          </a:p>
          <a:p>
            <a:pPr lvl="1"/>
            <a:r>
              <a:rPr lang="tr-TR" dirty="0" smtClean="0"/>
              <a:t>&lt;40 yaş: </a:t>
            </a:r>
            <a:r>
              <a:rPr lang="tr-TR" dirty="0" err="1" smtClean="0"/>
              <a:t>servikal</a:t>
            </a:r>
            <a:r>
              <a:rPr lang="tr-TR" dirty="0" smtClean="0"/>
              <a:t> </a:t>
            </a:r>
            <a:r>
              <a:rPr lang="tr-TR" dirty="0" err="1" smtClean="0"/>
              <a:t>skuamöz</a:t>
            </a:r>
            <a:r>
              <a:rPr lang="tr-TR" dirty="0" smtClean="0"/>
              <a:t> lezyonlar</a:t>
            </a:r>
          </a:p>
          <a:p>
            <a:pPr lvl="1"/>
            <a:r>
              <a:rPr lang="tr-TR" dirty="0" smtClean="0"/>
              <a:t>&gt;50 yaş: </a:t>
            </a:r>
            <a:r>
              <a:rPr lang="tr-TR" dirty="0" err="1" smtClean="0"/>
              <a:t>endometrial</a:t>
            </a:r>
            <a:r>
              <a:rPr lang="tr-TR" dirty="0" smtClean="0"/>
              <a:t> </a:t>
            </a:r>
            <a:r>
              <a:rPr lang="tr-TR" dirty="0" err="1" smtClean="0"/>
              <a:t>hiperplazi</a:t>
            </a:r>
            <a:r>
              <a:rPr lang="tr-TR" dirty="0" smtClean="0"/>
              <a:t> ve </a:t>
            </a:r>
            <a:r>
              <a:rPr lang="tr-TR" dirty="0" err="1" smtClean="0"/>
              <a:t>karsinom</a:t>
            </a:r>
            <a:endParaRPr lang="tr-TR" dirty="0" smtClean="0"/>
          </a:p>
          <a:p>
            <a:r>
              <a:rPr lang="tr-TR" dirty="0" err="1" smtClean="0"/>
              <a:t>AGH’ye</a:t>
            </a:r>
            <a:r>
              <a:rPr lang="tr-TR" dirty="0" smtClean="0"/>
              <a:t> eşlik eden ASCUS, ASC-H veya HSIL varlığında </a:t>
            </a:r>
            <a:r>
              <a:rPr lang="tr-TR" dirty="0" err="1" smtClean="0"/>
              <a:t>servikal</a:t>
            </a:r>
            <a:r>
              <a:rPr lang="tr-TR" dirty="0" smtClean="0"/>
              <a:t> </a:t>
            </a:r>
            <a:r>
              <a:rPr lang="tr-TR" dirty="0" err="1" smtClean="0"/>
              <a:t>skuamöz</a:t>
            </a:r>
            <a:r>
              <a:rPr lang="tr-TR" dirty="0" smtClean="0"/>
              <a:t> lezyonlar</a:t>
            </a:r>
          </a:p>
          <a:p>
            <a:r>
              <a:rPr lang="tr-TR" dirty="0" smtClean="0"/>
              <a:t>AGH-EM, AGH-EC veya AGH-NOS varlığında </a:t>
            </a:r>
            <a:r>
              <a:rPr lang="tr-TR" dirty="0" err="1" smtClean="0"/>
              <a:t>glandüler</a:t>
            </a:r>
            <a:r>
              <a:rPr lang="tr-TR" dirty="0" smtClean="0"/>
              <a:t> lezyonlar</a:t>
            </a:r>
            <a:br>
              <a:rPr lang="tr-TR" dirty="0" smtClean="0"/>
            </a:br>
            <a:r>
              <a:rPr lang="tr-TR" dirty="0" smtClean="0">
                <a:solidFill>
                  <a:srgbClr val="00CCFF"/>
                </a:solidFill>
              </a:rPr>
              <a:t>                     </a:t>
            </a:r>
            <a:r>
              <a:rPr lang="tr-TR" sz="2600" i="1" dirty="0" err="1" smtClean="0">
                <a:solidFill>
                  <a:srgbClr val="00CCFF"/>
                </a:solidFill>
              </a:rPr>
              <a:t>Zhao</a:t>
            </a:r>
            <a:r>
              <a:rPr lang="tr-TR" sz="2600" i="1" dirty="0" smtClean="0">
                <a:solidFill>
                  <a:srgbClr val="00CCFF"/>
                </a:solidFill>
              </a:rPr>
              <a:t> C, </a:t>
            </a:r>
            <a:r>
              <a:rPr lang="tr-TR" sz="2600" i="1" dirty="0" err="1" smtClean="0">
                <a:solidFill>
                  <a:srgbClr val="00CCFF"/>
                </a:solidFill>
              </a:rPr>
              <a:t>Gynecol</a:t>
            </a:r>
            <a:r>
              <a:rPr lang="tr-TR" sz="2600" i="1" dirty="0" smtClean="0">
                <a:solidFill>
                  <a:srgbClr val="00CCFF"/>
                </a:solidFill>
              </a:rPr>
              <a:t> </a:t>
            </a:r>
            <a:r>
              <a:rPr lang="tr-TR" sz="2600" i="1" dirty="0" err="1" smtClean="0">
                <a:solidFill>
                  <a:srgbClr val="00CCFF"/>
                </a:solidFill>
              </a:rPr>
              <a:t>Oncol</a:t>
            </a:r>
            <a:r>
              <a:rPr lang="tr-TR" sz="2600" i="1" dirty="0" smtClean="0">
                <a:solidFill>
                  <a:srgbClr val="00CCFF"/>
                </a:solidFill>
              </a:rPr>
              <a:t> 2009;114:383-389</a:t>
            </a:r>
            <a:endParaRPr lang="tr-TR" sz="2600" i="1" dirty="0">
              <a:solidFill>
                <a:srgbClr val="00CCFF"/>
              </a:solidFill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rgbClr val="FFD75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Atipik Glandüler Hücreler</a:t>
            </a:r>
            <a:b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rgbClr val="FFD75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rgbClr val="FFD75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Klinik önemi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rgbClr val="FFD75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D757"/>
                </a:solidFill>
              </a:rPr>
              <a:t>Atipik</a:t>
            </a:r>
            <a:r>
              <a:rPr lang="tr-TR" dirty="0" smtClean="0">
                <a:solidFill>
                  <a:srgbClr val="FFD757"/>
                </a:solidFill>
              </a:rPr>
              <a:t> </a:t>
            </a:r>
            <a:r>
              <a:rPr lang="tr-TR" dirty="0" err="1" smtClean="0">
                <a:solidFill>
                  <a:srgbClr val="FFD757"/>
                </a:solidFill>
              </a:rPr>
              <a:t>Glandüler</a:t>
            </a:r>
            <a:r>
              <a:rPr lang="tr-TR" dirty="0" smtClean="0">
                <a:solidFill>
                  <a:srgbClr val="FFD757"/>
                </a:solidFill>
              </a:rPr>
              <a:t> Hücreler</a:t>
            </a:r>
            <a:br>
              <a:rPr lang="tr-TR" dirty="0" smtClean="0">
                <a:solidFill>
                  <a:srgbClr val="FFD757"/>
                </a:solidFill>
              </a:rPr>
            </a:br>
            <a:r>
              <a:rPr lang="tr-TR" dirty="0" smtClean="0">
                <a:solidFill>
                  <a:srgbClr val="FFD757"/>
                </a:solidFill>
              </a:rPr>
              <a:t>Klinik önemi</a:t>
            </a:r>
            <a:endParaRPr lang="tr-TR" dirty="0">
              <a:solidFill>
                <a:srgbClr val="FFD75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tr-TR" dirty="0" smtClean="0">
                <a:solidFill>
                  <a:srgbClr val="FFD757"/>
                </a:solidFill>
              </a:rPr>
              <a:t>AGH ve HPV</a:t>
            </a:r>
            <a:endParaRPr lang="tr-TR" dirty="0">
              <a:solidFill>
                <a:srgbClr val="FFD757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HPV DNA (-) olgularda HSIL ve AIS olasılığı düşük bulunmuş</a:t>
            </a:r>
            <a:br>
              <a:rPr lang="tr-TR" dirty="0" smtClean="0"/>
            </a:br>
            <a:r>
              <a:rPr lang="tr-TR" sz="2800" dirty="0" smtClean="0"/>
              <a:t>                      </a:t>
            </a:r>
            <a:r>
              <a:rPr lang="tr-TR" sz="2600" i="1" dirty="0" err="1" smtClean="0">
                <a:solidFill>
                  <a:srgbClr val="00CCFF"/>
                </a:solidFill>
              </a:rPr>
              <a:t>Ronett</a:t>
            </a:r>
            <a:r>
              <a:rPr lang="tr-TR" sz="2600" i="1" dirty="0" smtClean="0">
                <a:solidFill>
                  <a:srgbClr val="00CCFF"/>
                </a:solidFill>
              </a:rPr>
              <a:t> BM Hum </a:t>
            </a:r>
            <a:r>
              <a:rPr lang="tr-TR" sz="2600" i="1" dirty="0" err="1" smtClean="0">
                <a:solidFill>
                  <a:srgbClr val="00CCFF"/>
                </a:solidFill>
              </a:rPr>
              <a:t>Pathol</a:t>
            </a:r>
            <a:r>
              <a:rPr lang="tr-TR" sz="2600" i="1" dirty="0" smtClean="0">
                <a:solidFill>
                  <a:srgbClr val="00CCFF"/>
                </a:solidFill>
              </a:rPr>
              <a:t> 1999;30:816-825</a:t>
            </a:r>
          </a:p>
          <a:p>
            <a:r>
              <a:rPr lang="tr-TR" dirty="0" smtClean="0"/>
              <a:t>HPV testinin HSIL, AIS veya </a:t>
            </a:r>
            <a:r>
              <a:rPr lang="tr-TR" dirty="0" err="1" smtClean="0"/>
              <a:t>invaziv</a:t>
            </a:r>
            <a:r>
              <a:rPr lang="tr-TR" dirty="0" smtClean="0"/>
              <a:t> </a:t>
            </a:r>
            <a:r>
              <a:rPr lang="tr-TR" dirty="0" err="1" smtClean="0"/>
              <a:t>karsinom</a:t>
            </a:r>
            <a:r>
              <a:rPr lang="tr-TR" dirty="0" smtClean="0"/>
              <a:t> tespitte :</a:t>
            </a:r>
          </a:p>
          <a:p>
            <a:pPr lvl="1"/>
            <a:r>
              <a:rPr lang="tr-TR" dirty="0" err="1" smtClean="0"/>
              <a:t>Sensitivite</a:t>
            </a:r>
            <a:r>
              <a:rPr lang="tr-TR" dirty="0" smtClean="0"/>
              <a:t> %83</a:t>
            </a:r>
          </a:p>
          <a:p>
            <a:pPr lvl="1"/>
            <a:r>
              <a:rPr lang="tr-TR" dirty="0" err="1" smtClean="0"/>
              <a:t>Spesifisite</a:t>
            </a:r>
            <a:r>
              <a:rPr lang="tr-TR" dirty="0" smtClean="0"/>
              <a:t> %78-82</a:t>
            </a:r>
            <a:br>
              <a:rPr lang="tr-TR" dirty="0" smtClean="0"/>
            </a:br>
            <a:r>
              <a:rPr lang="tr-TR" dirty="0" smtClean="0"/>
              <a:t>                </a:t>
            </a:r>
            <a:r>
              <a:rPr lang="tr-TR" sz="2600" i="1" dirty="0" err="1" smtClean="0">
                <a:solidFill>
                  <a:srgbClr val="00CCFF"/>
                </a:solidFill>
              </a:rPr>
              <a:t>Krane</a:t>
            </a:r>
            <a:r>
              <a:rPr lang="tr-TR" sz="2600" i="1" dirty="0" smtClean="0">
                <a:solidFill>
                  <a:srgbClr val="00CCFF"/>
                </a:solidFill>
              </a:rPr>
              <a:t> JF </a:t>
            </a:r>
            <a:r>
              <a:rPr lang="tr-TR" sz="2600" i="1" dirty="0" err="1" smtClean="0">
                <a:solidFill>
                  <a:srgbClr val="00CCFF"/>
                </a:solidFill>
              </a:rPr>
              <a:t>Am</a:t>
            </a:r>
            <a:r>
              <a:rPr lang="tr-TR" sz="2600" i="1" dirty="0" smtClean="0">
                <a:solidFill>
                  <a:srgbClr val="00CCFF"/>
                </a:solidFill>
              </a:rPr>
              <a:t> J </a:t>
            </a:r>
            <a:r>
              <a:rPr lang="tr-TR" sz="2600" i="1" dirty="0" err="1" smtClean="0">
                <a:solidFill>
                  <a:srgbClr val="00CCFF"/>
                </a:solidFill>
              </a:rPr>
              <a:t>Clin</a:t>
            </a:r>
            <a:r>
              <a:rPr lang="tr-TR" sz="2600" i="1" dirty="0" smtClean="0">
                <a:solidFill>
                  <a:srgbClr val="00CCFF"/>
                </a:solidFill>
              </a:rPr>
              <a:t> </a:t>
            </a:r>
            <a:r>
              <a:rPr lang="tr-TR" sz="2600" i="1" dirty="0" err="1" smtClean="0">
                <a:solidFill>
                  <a:srgbClr val="00CCFF"/>
                </a:solidFill>
              </a:rPr>
              <a:t>Pathol</a:t>
            </a:r>
            <a:r>
              <a:rPr lang="tr-TR" sz="2600" i="1" dirty="0" smtClean="0">
                <a:solidFill>
                  <a:srgbClr val="00CCFF"/>
                </a:solidFill>
              </a:rPr>
              <a:t> 2004;121:87-92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tr-TR" dirty="0" smtClean="0">
                <a:solidFill>
                  <a:srgbClr val="FFD757"/>
                </a:solidFill>
              </a:rPr>
              <a:t>AGH ve HPV</a:t>
            </a:r>
            <a:endParaRPr lang="tr-TR" dirty="0">
              <a:solidFill>
                <a:srgbClr val="FFD757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Atipik</a:t>
            </a:r>
            <a:r>
              <a:rPr lang="tr-TR" dirty="0" smtClean="0"/>
              <a:t> </a:t>
            </a:r>
            <a:r>
              <a:rPr lang="tr-TR" dirty="0" err="1" smtClean="0"/>
              <a:t>endoservikal</a:t>
            </a:r>
            <a:r>
              <a:rPr lang="tr-TR" dirty="0" smtClean="0"/>
              <a:t> hücreli vakaların 5 yıllık takibinde AIS oranı:</a:t>
            </a:r>
          </a:p>
          <a:p>
            <a:pPr lvl="1"/>
            <a:r>
              <a:rPr lang="tr-TR" dirty="0" smtClean="0"/>
              <a:t>HPV(+) olanlarda % 28</a:t>
            </a:r>
          </a:p>
          <a:p>
            <a:pPr lvl="1"/>
            <a:r>
              <a:rPr lang="tr-TR" dirty="0" smtClean="0"/>
              <a:t>HPV(-) olanlarda % 0.9</a:t>
            </a:r>
          </a:p>
          <a:p>
            <a:r>
              <a:rPr lang="tr-TR" dirty="0" smtClean="0"/>
              <a:t>AIS + CIN 2 oranı</a:t>
            </a:r>
          </a:p>
          <a:p>
            <a:pPr lvl="1"/>
            <a:r>
              <a:rPr lang="tr-TR" dirty="0" smtClean="0"/>
              <a:t>HPV(+) olanlarda % 62.5</a:t>
            </a:r>
          </a:p>
          <a:p>
            <a:pPr lvl="1"/>
            <a:r>
              <a:rPr lang="tr-TR" dirty="0" smtClean="0"/>
              <a:t>HPV(-) olanlarda % 1.6</a:t>
            </a:r>
            <a:br>
              <a:rPr lang="tr-TR" dirty="0" smtClean="0"/>
            </a:br>
            <a:r>
              <a:rPr lang="tr-TR" dirty="0" smtClean="0"/>
              <a:t>                              </a:t>
            </a:r>
            <a:r>
              <a:rPr lang="tr-TR" sz="2600" i="1" dirty="0" err="1" smtClean="0">
                <a:solidFill>
                  <a:srgbClr val="00CCFF"/>
                </a:solidFill>
              </a:rPr>
              <a:t>Chen</a:t>
            </a:r>
            <a:r>
              <a:rPr lang="tr-TR" sz="2600" i="1" dirty="0" smtClean="0">
                <a:solidFill>
                  <a:srgbClr val="00CCFF"/>
                </a:solidFill>
              </a:rPr>
              <a:t> L </a:t>
            </a:r>
            <a:r>
              <a:rPr lang="tr-TR" sz="2600" i="1" dirty="0" err="1" smtClean="0">
                <a:solidFill>
                  <a:srgbClr val="00CCFF"/>
                </a:solidFill>
              </a:rPr>
              <a:t>Cancer</a:t>
            </a:r>
            <a:r>
              <a:rPr lang="tr-TR" sz="2600" i="1" dirty="0" smtClean="0">
                <a:solidFill>
                  <a:srgbClr val="00CCFF"/>
                </a:solidFill>
              </a:rPr>
              <a:t> 2008;114:236-241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tr-TR" dirty="0" smtClean="0">
                <a:solidFill>
                  <a:srgbClr val="FFD757"/>
                </a:solidFill>
              </a:rPr>
              <a:t>AGH ve HPV</a:t>
            </a:r>
            <a:endParaRPr lang="tr-TR" dirty="0">
              <a:solidFill>
                <a:srgbClr val="FFD757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İlk aşamada daha az </a:t>
            </a:r>
            <a:r>
              <a:rPr lang="tr-TR" dirty="0" err="1" smtClean="0"/>
              <a:t>invaziv</a:t>
            </a:r>
            <a:r>
              <a:rPr lang="tr-TR" dirty="0" smtClean="0"/>
              <a:t> tanı testi uygulanacak hastayı belirlemek için HPV testi önerilmiyor.</a:t>
            </a:r>
          </a:p>
          <a:p>
            <a:r>
              <a:rPr lang="tr-TR" dirty="0" err="1" smtClean="0"/>
              <a:t>Endometrium</a:t>
            </a:r>
            <a:r>
              <a:rPr lang="tr-TR" dirty="0" smtClean="0"/>
              <a:t> kanseri riski yüksek hasta grubunu belirlemek için negatif HPV testi faydalı olabilir.</a:t>
            </a:r>
            <a:br>
              <a:rPr lang="tr-TR" dirty="0" smtClean="0"/>
            </a:br>
            <a:r>
              <a:rPr lang="tr-TR" dirty="0" smtClean="0"/>
              <a:t>         </a:t>
            </a:r>
            <a:r>
              <a:rPr lang="tr-TR" sz="2800" i="1" dirty="0" err="1" smtClean="0">
                <a:solidFill>
                  <a:srgbClr val="00CCFF"/>
                </a:solidFill>
              </a:rPr>
              <a:t>Massad</a:t>
            </a:r>
            <a:r>
              <a:rPr lang="tr-TR" sz="2800" i="1" dirty="0" smtClean="0">
                <a:solidFill>
                  <a:srgbClr val="00CCFF"/>
                </a:solidFill>
              </a:rPr>
              <a:t> S J </a:t>
            </a:r>
            <a:r>
              <a:rPr lang="tr-TR" sz="2800" i="1" dirty="0" err="1" smtClean="0">
                <a:solidFill>
                  <a:srgbClr val="00CCFF"/>
                </a:solidFill>
              </a:rPr>
              <a:t>Lower</a:t>
            </a:r>
            <a:r>
              <a:rPr lang="tr-TR" sz="2800" i="1" dirty="0" smtClean="0">
                <a:solidFill>
                  <a:srgbClr val="00CCFF"/>
                </a:solidFill>
              </a:rPr>
              <a:t> </a:t>
            </a:r>
            <a:r>
              <a:rPr lang="tr-TR" sz="2800" i="1" dirty="0" err="1" smtClean="0">
                <a:solidFill>
                  <a:srgbClr val="00CCFF"/>
                </a:solidFill>
              </a:rPr>
              <a:t>Genital</a:t>
            </a:r>
            <a:r>
              <a:rPr lang="tr-TR" sz="2800" i="1" dirty="0" smtClean="0">
                <a:solidFill>
                  <a:srgbClr val="00CCFF"/>
                </a:solidFill>
              </a:rPr>
              <a:t> </a:t>
            </a:r>
            <a:r>
              <a:rPr lang="tr-TR" sz="2800" i="1" dirty="0" err="1" smtClean="0">
                <a:solidFill>
                  <a:srgbClr val="00CCFF"/>
                </a:solidFill>
              </a:rPr>
              <a:t>Tract</a:t>
            </a:r>
            <a:r>
              <a:rPr lang="tr-TR" sz="2800" i="1" dirty="0" smtClean="0">
                <a:solidFill>
                  <a:srgbClr val="00CCFF"/>
                </a:solidFill>
              </a:rPr>
              <a:t> </a:t>
            </a:r>
            <a:r>
              <a:rPr lang="tr-TR" sz="2800" i="1" dirty="0" err="1" smtClean="0">
                <a:solidFill>
                  <a:srgbClr val="00CCFF"/>
                </a:solidFill>
              </a:rPr>
              <a:t>Dis</a:t>
            </a:r>
            <a:r>
              <a:rPr lang="tr-TR" sz="2800" i="1" dirty="0" smtClean="0">
                <a:solidFill>
                  <a:srgbClr val="00CCFF"/>
                </a:solidFill>
              </a:rPr>
              <a:t> 2013:S1-S27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tr-TR" dirty="0" err="1" smtClean="0">
                <a:solidFill>
                  <a:srgbClr val="FFD757"/>
                </a:solidFill>
              </a:rPr>
              <a:t>İmmünohistokimyasal</a:t>
            </a:r>
            <a:r>
              <a:rPr lang="tr-TR" dirty="0" smtClean="0">
                <a:solidFill>
                  <a:srgbClr val="FFD757"/>
                </a:solidFill>
              </a:rPr>
              <a:t> inceleme</a:t>
            </a:r>
            <a:endParaRPr lang="tr-TR" dirty="0">
              <a:solidFill>
                <a:srgbClr val="FFD757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Sıvı bazlı sitolojide p16 </a:t>
            </a:r>
            <a:r>
              <a:rPr lang="tr-TR" dirty="0" err="1" smtClean="0"/>
              <a:t>immünohistokimyasal</a:t>
            </a:r>
            <a:r>
              <a:rPr lang="tr-TR" dirty="0" smtClean="0"/>
              <a:t> boyama </a:t>
            </a:r>
            <a:r>
              <a:rPr lang="tr-TR" dirty="0" err="1" smtClean="0"/>
              <a:t>skuamöz</a:t>
            </a:r>
            <a:r>
              <a:rPr lang="tr-TR" dirty="0" smtClean="0"/>
              <a:t> ve </a:t>
            </a:r>
            <a:r>
              <a:rPr lang="tr-TR" dirty="0" err="1" smtClean="0"/>
              <a:t>glandüler</a:t>
            </a:r>
            <a:r>
              <a:rPr lang="tr-TR" dirty="0" smtClean="0"/>
              <a:t> lezyonlarda kullanılabilir</a:t>
            </a:r>
            <a:br>
              <a:rPr lang="tr-TR" dirty="0" smtClean="0"/>
            </a:br>
            <a:r>
              <a:rPr lang="tr-TR" dirty="0" smtClean="0"/>
              <a:t>                </a:t>
            </a:r>
            <a:r>
              <a:rPr lang="tr-TR" sz="2600" i="1" dirty="0" err="1" smtClean="0">
                <a:solidFill>
                  <a:srgbClr val="00CCFF"/>
                </a:solidFill>
              </a:rPr>
              <a:t>Nassar</a:t>
            </a:r>
            <a:r>
              <a:rPr lang="tr-TR" sz="2600" i="1" dirty="0" smtClean="0">
                <a:solidFill>
                  <a:srgbClr val="00CCFF"/>
                </a:solidFill>
              </a:rPr>
              <a:t> A </a:t>
            </a:r>
            <a:r>
              <a:rPr lang="tr-TR" sz="2600" i="1" dirty="0" err="1" smtClean="0">
                <a:solidFill>
                  <a:srgbClr val="00CCFF"/>
                </a:solidFill>
              </a:rPr>
              <a:t>Diagn</a:t>
            </a:r>
            <a:r>
              <a:rPr lang="tr-TR" sz="2600" i="1" dirty="0" smtClean="0">
                <a:solidFill>
                  <a:srgbClr val="00CCFF"/>
                </a:solidFill>
              </a:rPr>
              <a:t> </a:t>
            </a:r>
            <a:r>
              <a:rPr lang="tr-TR" sz="2600" i="1" dirty="0" err="1" smtClean="0">
                <a:solidFill>
                  <a:srgbClr val="00CCFF"/>
                </a:solidFill>
              </a:rPr>
              <a:t>Cytopathol</a:t>
            </a:r>
            <a:r>
              <a:rPr lang="tr-TR" sz="2600" i="1" dirty="0" smtClean="0">
                <a:solidFill>
                  <a:srgbClr val="00CCFF"/>
                </a:solidFill>
              </a:rPr>
              <a:t> 2008;36:142-148</a:t>
            </a:r>
          </a:p>
          <a:p>
            <a:r>
              <a:rPr lang="tr-TR" dirty="0" err="1" smtClean="0"/>
              <a:t>Atipik</a:t>
            </a:r>
            <a:r>
              <a:rPr lang="tr-TR" dirty="0" smtClean="0"/>
              <a:t> </a:t>
            </a:r>
            <a:r>
              <a:rPr lang="tr-TR" dirty="0" err="1" smtClean="0"/>
              <a:t>glandüler</a:t>
            </a:r>
            <a:r>
              <a:rPr lang="tr-TR" dirty="0" smtClean="0"/>
              <a:t> veya </a:t>
            </a:r>
            <a:r>
              <a:rPr lang="tr-TR" dirty="0" err="1" smtClean="0"/>
              <a:t>skuamöz</a:t>
            </a:r>
            <a:r>
              <a:rPr lang="tr-TR" dirty="0" smtClean="0"/>
              <a:t> hücreli </a:t>
            </a:r>
            <a:r>
              <a:rPr lang="tr-TR" dirty="0" err="1" smtClean="0"/>
              <a:t>smearlerde</a:t>
            </a:r>
            <a:r>
              <a:rPr lang="tr-TR" dirty="0" smtClean="0"/>
              <a:t> kuvvetli p16INK4A boyama ile patolojik lezyonun varlığı arasında kuvvetli ilişki tespit edilmiş</a:t>
            </a:r>
            <a:br>
              <a:rPr lang="tr-TR" dirty="0" smtClean="0"/>
            </a:br>
            <a:r>
              <a:rPr lang="tr-TR" dirty="0" smtClean="0"/>
              <a:t>                 </a:t>
            </a:r>
            <a:r>
              <a:rPr lang="tr-TR" sz="2600" i="1" dirty="0" err="1" smtClean="0">
                <a:solidFill>
                  <a:srgbClr val="00CCFF"/>
                </a:solidFill>
              </a:rPr>
              <a:t>Samama</a:t>
            </a:r>
            <a:r>
              <a:rPr lang="tr-TR" sz="2600" i="1" dirty="0" smtClean="0">
                <a:solidFill>
                  <a:srgbClr val="00CCFF"/>
                </a:solidFill>
              </a:rPr>
              <a:t> B </a:t>
            </a:r>
            <a:r>
              <a:rPr lang="tr-TR" sz="2600" i="1" dirty="0" err="1" smtClean="0">
                <a:solidFill>
                  <a:srgbClr val="00CCFF"/>
                </a:solidFill>
              </a:rPr>
              <a:t>Gynecol</a:t>
            </a:r>
            <a:r>
              <a:rPr lang="tr-TR" sz="2600" i="1" dirty="0" smtClean="0">
                <a:solidFill>
                  <a:srgbClr val="00CCFF"/>
                </a:solidFill>
              </a:rPr>
              <a:t> </a:t>
            </a:r>
            <a:r>
              <a:rPr lang="tr-TR" sz="2600" i="1" dirty="0" err="1" smtClean="0">
                <a:solidFill>
                  <a:srgbClr val="00CCFF"/>
                </a:solidFill>
              </a:rPr>
              <a:t>Oncol</a:t>
            </a:r>
            <a:r>
              <a:rPr lang="tr-TR" sz="2600" i="1" dirty="0" smtClean="0">
                <a:solidFill>
                  <a:srgbClr val="00CCFF"/>
                </a:solidFill>
              </a:rPr>
              <a:t> 2008;109:285-290</a:t>
            </a:r>
            <a:endParaRPr lang="tr-TR" sz="2600" i="1" dirty="0">
              <a:solidFill>
                <a:srgbClr val="00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tr-TR" dirty="0" err="1" smtClean="0">
                <a:solidFill>
                  <a:srgbClr val="FFD757"/>
                </a:solidFill>
              </a:rPr>
              <a:t>İmmünohistokimyasal</a:t>
            </a:r>
            <a:r>
              <a:rPr lang="tr-TR" dirty="0" smtClean="0">
                <a:solidFill>
                  <a:srgbClr val="FFD757"/>
                </a:solidFill>
              </a:rPr>
              <a:t> inceleme</a:t>
            </a:r>
            <a:endParaRPr lang="tr-TR" dirty="0">
              <a:solidFill>
                <a:srgbClr val="FFD757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Pap</a:t>
            </a:r>
            <a:r>
              <a:rPr lang="tr-TR" dirty="0" smtClean="0"/>
              <a:t> </a:t>
            </a:r>
            <a:r>
              <a:rPr lang="tr-TR" dirty="0" err="1" smtClean="0"/>
              <a:t>smearde</a:t>
            </a:r>
            <a:r>
              <a:rPr lang="tr-TR" dirty="0" smtClean="0"/>
              <a:t> </a:t>
            </a:r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 smtClean="0"/>
              <a:t>glandüler</a:t>
            </a:r>
            <a:r>
              <a:rPr lang="tr-TR" dirty="0" smtClean="0"/>
              <a:t> patolojileri </a:t>
            </a:r>
            <a:r>
              <a:rPr lang="tr-TR" dirty="0" err="1" smtClean="0"/>
              <a:t>HSIL’den</a:t>
            </a:r>
            <a:r>
              <a:rPr lang="tr-TR" dirty="0" smtClean="0"/>
              <a:t> ayırmada p63 kullanımı</a:t>
            </a:r>
          </a:p>
          <a:p>
            <a:r>
              <a:rPr lang="tr-TR" dirty="0" smtClean="0"/>
              <a:t>Bu antikor AGH, </a:t>
            </a:r>
            <a:r>
              <a:rPr lang="tr-TR" dirty="0" err="1" smtClean="0"/>
              <a:t>adenokarsinoma</a:t>
            </a:r>
            <a:r>
              <a:rPr lang="tr-TR" dirty="0" smtClean="0"/>
              <a:t> veya normal </a:t>
            </a:r>
            <a:r>
              <a:rPr lang="tr-TR" dirty="0" err="1" smtClean="0"/>
              <a:t>glandüler</a:t>
            </a:r>
            <a:r>
              <a:rPr lang="tr-TR" dirty="0" smtClean="0"/>
              <a:t> hücrelerde bulunmaz</a:t>
            </a:r>
            <a:br>
              <a:rPr lang="tr-TR" dirty="0" smtClean="0"/>
            </a:br>
            <a:r>
              <a:rPr lang="tr-TR" dirty="0" smtClean="0">
                <a:solidFill>
                  <a:srgbClr val="00CCFF"/>
                </a:solidFill>
              </a:rPr>
              <a:t>                              </a:t>
            </a:r>
            <a:r>
              <a:rPr lang="tr-TR" sz="2600" i="1" dirty="0" err="1" smtClean="0">
                <a:solidFill>
                  <a:srgbClr val="00CCFF"/>
                </a:solidFill>
              </a:rPr>
              <a:t>Garcia</a:t>
            </a:r>
            <a:r>
              <a:rPr lang="tr-TR" sz="2600" i="1" dirty="0" smtClean="0">
                <a:solidFill>
                  <a:srgbClr val="00CCFF"/>
                </a:solidFill>
              </a:rPr>
              <a:t> MT </a:t>
            </a:r>
            <a:r>
              <a:rPr lang="tr-TR" sz="2600" i="1" dirty="0" err="1" smtClean="0">
                <a:solidFill>
                  <a:srgbClr val="00CCFF"/>
                </a:solidFill>
              </a:rPr>
              <a:t>Cancer</a:t>
            </a:r>
            <a:r>
              <a:rPr lang="tr-TR" sz="2600" i="1" dirty="0" smtClean="0">
                <a:solidFill>
                  <a:srgbClr val="00CCFF"/>
                </a:solidFill>
              </a:rPr>
              <a:t> 2007;111:54-57</a:t>
            </a:r>
          </a:p>
          <a:p>
            <a:endParaRPr lang="tr-TR" sz="2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D757"/>
                </a:solidFill>
              </a:rPr>
              <a:t>Anormal </a:t>
            </a:r>
            <a:r>
              <a:rPr lang="tr-TR" dirty="0" err="1" smtClean="0">
                <a:solidFill>
                  <a:srgbClr val="FFD757"/>
                </a:solidFill>
              </a:rPr>
              <a:t>Glandüler</a:t>
            </a:r>
            <a:r>
              <a:rPr lang="tr-TR" dirty="0" smtClean="0">
                <a:solidFill>
                  <a:srgbClr val="FFD757"/>
                </a:solidFill>
              </a:rPr>
              <a:t> Sitolojinin Yönetimi</a:t>
            </a:r>
            <a:endParaRPr lang="tr-TR" dirty="0">
              <a:solidFill>
                <a:srgbClr val="FFD757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Neoplazi</a:t>
            </a:r>
            <a:r>
              <a:rPr lang="tr-TR" dirty="0" smtClean="0"/>
              <a:t> </a:t>
            </a:r>
            <a:r>
              <a:rPr lang="tr-TR" dirty="0" err="1" smtClean="0"/>
              <a:t>insidansının</a:t>
            </a:r>
            <a:r>
              <a:rPr lang="tr-TR" dirty="0" smtClean="0"/>
              <a:t> yüksek olması</a:t>
            </a:r>
          </a:p>
          <a:p>
            <a:r>
              <a:rPr lang="tr-TR" dirty="0" smtClean="0"/>
              <a:t>Testlerdeki düşük </a:t>
            </a:r>
            <a:r>
              <a:rPr lang="tr-TR" dirty="0" err="1" smtClean="0"/>
              <a:t>sensitivite</a:t>
            </a:r>
            <a:endParaRPr lang="tr-TR" dirty="0" smtClean="0"/>
          </a:p>
          <a:p>
            <a:r>
              <a:rPr lang="tr-TR" dirty="0" smtClean="0"/>
              <a:t>Eğer CIN yoksa </a:t>
            </a:r>
            <a:r>
              <a:rPr lang="tr-TR" dirty="0" err="1" smtClean="0"/>
              <a:t>kolposkopik</a:t>
            </a:r>
            <a:r>
              <a:rPr lang="tr-TR" dirty="0" smtClean="0"/>
              <a:t> bulgularının olmaması</a:t>
            </a:r>
          </a:p>
          <a:p>
            <a:r>
              <a:rPr lang="tr-TR" dirty="0" smtClean="0"/>
              <a:t>Uygun yönetim metodunun net olmaması</a:t>
            </a:r>
          </a:p>
          <a:p>
            <a:r>
              <a:rPr lang="tr-TR" dirty="0" smtClean="0"/>
              <a:t>Olası tanıların çok çeşitlilik göstermesi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tr-TR" dirty="0" smtClean="0">
                <a:solidFill>
                  <a:srgbClr val="FFD757"/>
                </a:solidFill>
              </a:rPr>
              <a:t>Uygun Yönetim</a:t>
            </a:r>
            <a:endParaRPr lang="tr-TR" dirty="0">
              <a:solidFill>
                <a:srgbClr val="FFD757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143000"/>
          </a:xfr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D757"/>
                </a:solidFill>
              </a:rPr>
              <a:t>AGH veya </a:t>
            </a:r>
            <a:r>
              <a:rPr lang="tr-TR" dirty="0" err="1" smtClean="0">
                <a:solidFill>
                  <a:srgbClr val="FFD757"/>
                </a:solidFill>
              </a:rPr>
              <a:t>sitolojik</a:t>
            </a:r>
            <a:r>
              <a:rPr lang="tr-TR" dirty="0" smtClean="0">
                <a:solidFill>
                  <a:srgbClr val="FFD757"/>
                </a:solidFill>
              </a:rPr>
              <a:t> AIS yönetimi </a:t>
            </a:r>
            <a:r>
              <a:rPr lang="tr-TR" sz="3300" dirty="0" smtClean="0">
                <a:solidFill>
                  <a:srgbClr val="FFD757"/>
                </a:solidFill>
              </a:rPr>
              <a:t>ilk aşama</a:t>
            </a:r>
            <a:r>
              <a:rPr lang="tr-TR" dirty="0" smtClean="0">
                <a:solidFill>
                  <a:srgbClr val="FFD757"/>
                </a:solidFill>
              </a:rPr>
              <a:t/>
            </a:r>
            <a:br>
              <a:rPr lang="tr-TR" dirty="0" smtClean="0">
                <a:solidFill>
                  <a:srgbClr val="FFD757"/>
                </a:solidFill>
              </a:rPr>
            </a:br>
            <a:r>
              <a:rPr lang="tr-TR" sz="3900" dirty="0" smtClean="0">
                <a:solidFill>
                  <a:srgbClr val="FFD757"/>
                </a:solidFill>
              </a:rPr>
              <a:t>ASCCP </a:t>
            </a:r>
            <a:r>
              <a:rPr lang="tr-TR" sz="3900" dirty="0" err="1" smtClean="0">
                <a:solidFill>
                  <a:srgbClr val="FFD757"/>
                </a:solidFill>
              </a:rPr>
              <a:t>Guideline</a:t>
            </a:r>
            <a:r>
              <a:rPr lang="tr-TR" sz="3900" dirty="0" smtClean="0">
                <a:solidFill>
                  <a:srgbClr val="FFD757"/>
                </a:solidFill>
              </a:rPr>
              <a:t> 2012</a:t>
            </a:r>
            <a:endParaRPr lang="tr-TR" sz="3900" dirty="0">
              <a:solidFill>
                <a:srgbClr val="FFD757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1619672" y="594928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* HPV testi önerilmez, </a:t>
            </a:r>
            <a:r>
              <a:rPr lang="tr-TR" dirty="0" err="1" smtClean="0"/>
              <a:t>smear</a:t>
            </a:r>
            <a:r>
              <a:rPr lang="tr-TR" dirty="0" smtClean="0"/>
              <a:t> tekrarı kabul edilmez</a:t>
            </a:r>
          </a:p>
          <a:p>
            <a:r>
              <a:rPr lang="tr-TR" dirty="0" smtClean="0"/>
              <a:t>**Anormal </a:t>
            </a:r>
            <a:r>
              <a:rPr lang="tr-TR" dirty="0" err="1" smtClean="0"/>
              <a:t>uterin</a:t>
            </a:r>
            <a:r>
              <a:rPr lang="tr-TR" dirty="0" smtClean="0"/>
              <a:t> kanama veya kronik </a:t>
            </a:r>
            <a:r>
              <a:rPr lang="tr-TR" dirty="0" err="1" smtClean="0"/>
              <a:t>anovülasyon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tr-TR" dirty="0" err="1" smtClean="0">
                <a:solidFill>
                  <a:srgbClr val="FFD757"/>
                </a:solidFill>
              </a:rPr>
              <a:t>Adenokanserlerde</a:t>
            </a:r>
            <a:r>
              <a:rPr lang="tr-TR" dirty="0" smtClean="0">
                <a:solidFill>
                  <a:srgbClr val="FFD757"/>
                </a:solidFill>
              </a:rPr>
              <a:t> Tarama</a:t>
            </a:r>
            <a:endParaRPr lang="tr-TR" dirty="0">
              <a:solidFill>
                <a:srgbClr val="FFD757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Klinik olarak tespit edilebilecek </a:t>
            </a:r>
            <a:r>
              <a:rPr lang="tr-TR" dirty="0" err="1" smtClean="0"/>
              <a:t>adenokarsinoma</a:t>
            </a:r>
            <a:r>
              <a:rPr lang="tr-TR" dirty="0" smtClean="0"/>
              <a:t> in </a:t>
            </a:r>
            <a:r>
              <a:rPr lang="tr-TR" dirty="0" err="1" smtClean="0"/>
              <a:t>situ</a:t>
            </a:r>
            <a:r>
              <a:rPr lang="tr-TR" dirty="0" smtClean="0"/>
              <a:t> ile erken </a:t>
            </a:r>
            <a:r>
              <a:rPr lang="tr-TR" dirty="0" err="1" smtClean="0"/>
              <a:t>invazyon</a:t>
            </a:r>
            <a:r>
              <a:rPr lang="tr-TR" dirty="0" smtClean="0"/>
              <a:t> arasında 1-2yıl süre vardır.</a:t>
            </a:r>
            <a:br>
              <a:rPr lang="tr-TR" dirty="0" smtClean="0"/>
            </a:br>
            <a:r>
              <a:rPr lang="tr-TR" dirty="0" smtClean="0"/>
              <a:t>                             </a:t>
            </a:r>
            <a:r>
              <a:rPr lang="tr-TR" sz="2600" i="1" dirty="0" smtClean="0">
                <a:solidFill>
                  <a:srgbClr val="00CCFF"/>
                </a:solidFill>
              </a:rPr>
              <a:t>Lee KR, </a:t>
            </a:r>
            <a:r>
              <a:rPr lang="tr-TR" sz="2600" i="1" dirty="0" err="1" smtClean="0">
                <a:solidFill>
                  <a:srgbClr val="00CCFF"/>
                </a:solidFill>
              </a:rPr>
              <a:t>Cancer</a:t>
            </a:r>
            <a:r>
              <a:rPr lang="tr-TR" sz="2600" i="1" dirty="0" smtClean="0">
                <a:solidFill>
                  <a:srgbClr val="00CCFF"/>
                </a:solidFill>
              </a:rPr>
              <a:t> 2000;89:1048-1055</a:t>
            </a:r>
          </a:p>
          <a:p>
            <a:r>
              <a:rPr lang="tr-TR" dirty="0" smtClean="0"/>
              <a:t>Bu süre tarama için yeterli olmasına rağmen erken tanıda çok başarılı olunamamaktadır.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D757"/>
                </a:solidFill>
              </a:rPr>
              <a:t>AGH veya </a:t>
            </a:r>
            <a:r>
              <a:rPr lang="tr-TR" dirty="0" err="1" smtClean="0">
                <a:solidFill>
                  <a:srgbClr val="FFD757"/>
                </a:solidFill>
              </a:rPr>
              <a:t>sitolojik</a:t>
            </a:r>
            <a:r>
              <a:rPr lang="tr-TR" dirty="0" smtClean="0">
                <a:solidFill>
                  <a:srgbClr val="FFD757"/>
                </a:solidFill>
              </a:rPr>
              <a:t> AIS yönetimi </a:t>
            </a:r>
            <a:r>
              <a:rPr lang="tr-TR" sz="3300" dirty="0" smtClean="0">
                <a:solidFill>
                  <a:srgbClr val="FFD757"/>
                </a:solidFill>
              </a:rPr>
              <a:t>ilk Aşama</a:t>
            </a:r>
            <a:r>
              <a:rPr lang="tr-TR" dirty="0" smtClean="0">
                <a:solidFill>
                  <a:srgbClr val="FFD757"/>
                </a:solidFill>
              </a:rPr>
              <a:t/>
            </a:r>
            <a:br>
              <a:rPr lang="tr-TR" dirty="0" smtClean="0">
                <a:solidFill>
                  <a:srgbClr val="FFD757"/>
                </a:solidFill>
              </a:rPr>
            </a:br>
            <a:r>
              <a:rPr lang="tr-TR" sz="3900" dirty="0" smtClean="0">
                <a:solidFill>
                  <a:srgbClr val="FFD757"/>
                </a:solidFill>
              </a:rPr>
              <a:t>ASCCP </a:t>
            </a:r>
            <a:r>
              <a:rPr lang="tr-TR" sz="3900" dirty="0" err="1" smtClean="0">
                <a:solidFill>
                  <a:srgbClr val="FFD757"/>
                </a:solidFill>
              </a:rPr>
              <a:t>Guideline</a:t>
            </a:r>
            <a:r>
              <a:rPr lang="tr-TR" sz="3900" dirty="0" smtClean="0">
                <a:solidFill>
                  <a:srgbClr val="FFD757"/>
                </a:solidFill>
              </a:rPr>
              <a:t> 2012</a:t>
            </a:r>
            <a:endParaRPr lang="tr-TR" dirty="0">
              <a:solidFill>
                <a:srgbClr val="FFD757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D757"/>
                </a:solidFill>
              </a:rPr>
              <a:t>AGH veya </a:t>
            </a:r>
            <a:r>
              <a:rPr lang="tr-TR" dirty="0" err="1" smtClean="0">
                <a:solidFill>
                  <a:srgbClr val="FFD757"/>
                </a:solidFill>
              </a:rPr>
              <a:t>sitolojik</a:t>
            </a:r>
            <a:r>
              <a:rPr lang="tr-TR" dirty="0" smtClean="0">
                <a:solidFill>
                  <a:srgbClr val="FFD757"/>
                </a:solidFill>
              </a:rPr>
              <a:t> AIS yönetimi </a:t>
            </a:r>
            <a:r>
              <a:rPr lang="tr-TR" sz="3300" dirty="0" smtClean="0">
                <a:solidFill>
                  <a:srgbClr val="FFD757"/>
                </a:solidFill>
              </a:rPr>
              <a:t>İkinci Aşama</a:t>
            </a:r>
            <a:r>
              <a:rPr lang="tr-TR" dirty="0" smtClean="0">
                <a:solidFill>
                  <a:srgbClr val="FFD757"/>
                </a:solidFill>
              </a:rPr>
              <a:t/>
            </a:r>
            <a:br>
              <a:rPr lang="tr-TR" dirty="0" smtClean="0">
                <a:solidFill>
                  <a:srgbClr val="FFD757"/>
                </a:solidFill>
              </a:rPr>
            </a:br>
            <a:r>
              <a:rPr lang="tr-TR" sz="3900" dirty="0" smtClean="0">
                <a:solidFill>
                  <a:srgbClr val="FFD757"/>
                </a:solidFill>
              </a:rPr>
              <a:t>ASCCP </a:t>
            </a:r>
            <a:r>
              <a:rPr lang="tr-TR" sz="3900" dirty="0" err="1" smtClean="0">
                <a:solidFill>
                  <a:srgbClr val="FFD757"/>
                </a:solidFill>
              </a:rPr>
              <a:t>Guideline</a:t>
            </a:r>
            <a:r>
              <a:rPr lang="tr-TR" sz="3900" dirty="0" smtClean="0">
                <a:solidFill>
                  <a:srgbClr val="FFD757"/>
                </a:solidFill>
              </a:rPr>
              <a:t> 2012</a:t>
            </a:r>
            <a:endParaRPr lang="tr-TR" dirty="0">
              <a:solidFill>
                <a:srgbClr val="FFD757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395536" y="1628800"/>
          <a:ext cx="404279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4572000" y="1556792"/>
          <a:ext cx="496855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5 Metin kutusu"/>
          <p:cNvSpPr txBox="1"/>
          <p:nvPr/>
        </p:nvSpPr>
        <p:spPr>
          <a:xfrm>
            <a:off x="5148064" y="6093296"/>
            <a:ext cx="3995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*Yorumlanabilir cerrahi sınır olmalı B(II), </a:t>
            </a:r>
            <a:br>
              <a:rPr lang="tr-TR" dirty="0" smtClean="0"/>
            </a:br>
            <a:r>
              <a:rPr lang="tr-TR" dirty="0" smtClean="0"/>
              <a:t>   ardışık  EEC yapılmalı B(II)</a:t>
            </a:r>
          </a:p>
          <a:p>
            <a:pPr>
              <a:buFont typeface="Arial" charset="0"/>
              <a:buChar char="•"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Yaymada AGH tanısı alan 6 kadından 1’inde ilk incelemede patoloji çıkmaktadır</a:t>
            </a:r>
            <a:br>
              <a:rPr lang="tr-TR" dirty="0" smtClean="0"/>
            </a:br>
            <a:r>
              <a:rPr lang="tr-TR" dirty="0" smtClean="0"/>
              <a:t>                                </a:t>
            </a:r>
            <a:r>
              <a:rPr lang="tr-TR" sz="2800" i="1" dirty="0" err="1" smtClean="0">
                <a:solidFill>
                  <a:srgbClr val="00CCFF"/>
                </a:solidFill>
              </a:rPr>
              <a:t>Sharpless</a:t>
            </a:r>
            <a:r>
              <a:rPr lang="tr-TR" sz="2800" i="1" dirty="0" smtClean="0">
                <a:solidFill>
                  <a:srgbClr val="00CCFF"/>
                </a:solidFill>
              </a:rPr>
              <a:t> KE </a:t>
            </a:r>
            <a:r>
              <a:rPr lang="tr-TR" sz="2800" i="1" dirty="0" err="1" smtClean="0">
                <a:solidFill>
                  <a:srgbClr val="00CCFF"/>
                </a:solidFill>
              </a:rPr>
              <a:t>Obstet</a:t>
            </a:r>
            <a:r>
              <a:rPr lang="tr-TR" sz="2800" i="1" dirty="0" smtClean="0">
                <a:solidFill>
                  <a:srgbClr val="00CCFF"/>
                </a:solidFill>
              </a:rPr>
              <a:t> </a:t>
            </a:r>
            <a:r>
              <a:rPr lang="tr-TR" sz="2800" i="1" dirty="0" err="1" smtClean="0">
                <a:solidFill>
                  <a:srgbClr val="00CCFF"/>
                </a:solidFill>
              </a:rPr>
              <a:t>Gynecol</a:t>
            </a:r>
            <a:r>
              <a:rPr lang="tr-TR" sz="2800" i="1" dirty="0" smtClean="0">
                <a:solidFill>
                  <a:srgbClr val="00CCFF"/>
                </a:solidFill>
              </a:rPr>
              <a:t> 2005;105:501-6</a:t>
            </a:r>
            <a:br>
              <a:rPr lang="tr-TR" sz="2800" i="1" dirty="0" smtClean="0">
                <a:solidFill>
                  <a:srgbClr val="00CCFF"/>
                </a:solidFill>
              </a:rPr>
            </a:br>
            <a:r>
              <a:rPr lang="tr-TR" sz="2800" i="1" dirty="0" smtClean="0">
                <a:solidFill>
                  <a:srgbClr val="00CCFF"/>
                </a:solidFill>
              </a:rPr>
              <a:t>                                    </a:t>
            </a:r>
            <a:r>
              <a:rPr lang="tr-TR" sz="2800" i="1" dirty="0" err="1" smtClean="0">
                <a:solidFill>
                  <a:srgbClr val="00CCFF"/>
                </a:solidFill>
              </a:rPr>
              <a:t>Chhieng</a:t>
            </a:r>
            <a:r>
              <a:rPr lang="tr-TR" sz="2800" i="1" dirty="0" smtClean="0">
                <a:solidFill>
                  <a:srgbClr val="00CCFF"/>
                </a:solidFill>
              </a:rPr>
              <a:t> DC </a:t>
            </a:r>
            <a:r>
              <a:rPr lang="tr-TR" sz="2800" i="1" dirty="0" err="1" smtClean="0">
                <a:solidFill>
                  <a:srgbClr val="00CCFF"/>
                </a:solidFill>
              </a:rPr>
              <a:t>Am</a:t>
            </a:r>
            <a:r>
              <a:rPr lang="tr-TR" sz="2800" i="1" dirty="0" smtClean="0">
                <a:solidFill>
                  <a:srgbClr val="00CCFF"/>
                </a:solidFill>
              </a:rPr>
              <a:t> J </a:t>
            </a:r>
            <a:r>
              <a:rPr lang="tr-TR" sz="2800" i="1" dirty="0" err="1" smtClean="0">
                <a:solidFill>
                  <a:srgbClr val="00CCFF"/>
                </a:solidFill>
              </a:rPr>
              <a:t>Clin</a:t>
            </a:r>
            <a:r>
              <a:rPr lang="tr-TR" sz="2800" i="1" dirty="0" smtClean="0">
                <a:solidFill>
                  <a:srgbClr val="00CCFF"/>
                </a:solidFill>
              </a:rPr>
              <a:t> </a:t>
            </a:r>
            <a:r>
              <a:rPr lang="tr-TR" sz="2800" i="1" dirty="0" err="1" smtClean="0">
                <a:solidFill>
                  <a:srgbClr val="00CCFF"/>
                </a:solidFill>
              </a:rPr>
              <a:t>Pathol</a:t>
            </a:r>
            <a:r>
              <a:rPr lang="tr-TR" sz="2800" i="1" dirty="0" smtClean="0">
                <a:solidFill>
                  <a:srgbClr val="00CCFF"/>
                </a:solidFill>
              </a:rPr>
              <a:t> 2004;122:575-9</a:t>
            </a:r>
          </a:p>
          <a:p>
            <a:r>
              <a:rPr lang="tr-TR" dirty="0" smtClean="0"/>
              <a:t>AGH hikayesi olup patoloji tespit edilmeyen hastaların takibinde yıllar sonra artmış kanser </a:t>
            </a:r>
            <a:r>
              <a:rPr lang="tr-TR" dirty="0" err="1" smtClean="0"/>
              <a:t>insidansı</a:t>
            </a:r>
            <a:r>
              <a:rPr lang="tr-TR" dirty="0" smtClean="0"/>
              <a:t> tespit edilmiş</a:t>
            </a:r>
          </a:p>
          <a:p>
            <a:pPr lvl="1"/>
            <a:r>
              <a:rPr lang="tr-TR" dirty="0" err="1" smtClean="0"/>
              <a:t>Serviks</a:t>
            </a:r>
            <a:r>
              <a:rPr lang="tr-TR" dirty="0" smtClean="0"/>
              <a:t> </a:t>
            </a:r>
            <a:r>
              <a:rPr lang="tr-TR" dirty="0" err="1" smtClean="0"/>
              <a:t>ca</a:t>
            </a:r>
            <a:r>
              <a:rPr lang="tr-TR" dirty="0" smtClean="0"/>
              <a:t>, CIN</a:t>
            </a:r>
          </a:p>
          <a:p>
            <a:pPr lvl="1"/>
            <a:r>
              <a:rPr lang="tr-TR" dirty="0" err="1" smtClean="0"/>
              <a:t>Endometrium</a:t>
            </a:r>
            <a:endParaRPr lang="tr-TR" dirty="0" smtClean="0"/>
          </a:p>
          <a:p>
            <a:pPr lvl="1"/>
            <a:r>
              <a:rPr lang="tr-TR" dirty="0" smtClean="0"/>
              <a:t>Meme ve kolon</a:t>
            </a:r>
            <a:br>
              <a:rPr lang="tr-TR" dirty="0" smtClean="0"/>
            </a:br>
            <a:r>
              <a:rPr lang="tr-TR" dirty="0" smtClean="0">
                <a:solidFill>
                  <a:srgbClr val="00CCFF"/>
                </a:solidFill>
              </a:rPr>
              <a:t>                      </a:t>
            </a:r>
            <a:r>
              <a:rPr lang="tr-TR" i="1" dirty="0" err="1" smtClean="0">
                <a:solidFill>
                  <a:srgbClr val="00CCFF"/>
                </a:solidFill>
              </a:rPr>
              <a:t>Schnatz</a:t>
            </a:r>
            <a:r>
              <a:rPr lang="tr-TR" i="1" dirty="0" smtClean="0">
                <a:solidFill>
                  <a:srgbClr val="00CCFF"/>
                </a:solidFill>
              </a:rPr>
              <a:t> PF J </a:t>
            </a:r>
            <a:r>
              <a:rPr lang="tr-TR" i="1" dirty="0" err="1" smtClean="0">
                <a:solidFill>
                  <a:srgbClr val="00CCFF"/>
                </a:solidFill>
              </a:rPr>
              <a:t>Lower</a:t>
            </a:r>
            <a:r>
              <a:rPr lang="tr-TR" i="1" dirty="0" smtClean="0">
                <a:solidFill>
                  <a:srgbClr val="00CCFF"/>
                </a:solidFill>
              </a:rPr>
              <a:t> Gen </a:t>
            </a:r>
            <a:r>
              <a:rPr lang="tr-TR" i="1" dirty="0" err="1" smtClean="0">
                <a:solidFill>
                  <a:srgbClr val="00CCFF"/>
                </a:solidFill>
              </a:rPr>
              <a:t>Tract</a:t>
            </a:r>
            <a:r>
              <a:rPr lang="tr-TR" i="1" dirty="0" smtClean="0">
                <a:solidFill>
                  <a:srgbClr val="00CCFF"/>
                </a:solidFill>
              </a:rPr>
              <a:t> </a:t>
            </a:r>
            <a:r>
              <a:rPr lang="tr-TR" i="1" dirty="0" err="1" smtClean="0">
                <a:solidFill>
                  <a:srgbClr val="00CCFF"/>
                </a:solidFill>
              </a:rPr>
              <a:t>Dis</a:t>
            </a:r>
            <a:r>
              <a:rPr lang="tr-TR" i="1" dirty="0" smtClean="0">
                <a:solidFill>
                  <a:srgbClr val="00CCFF"/>
                </a:solidFill>
              </a:rPr>
              <a:t> 2009;13:237-243</a:t>
            </a:r>
            <a:br>
              <a:rPr lang="tr-TR" i="1" dirty="0" smtClean="0">
                <a:solidFill>
                  <a:srgbClr val="00CCFF"/>
                </a:solidFill>
              </a:rPr>
            </a:br>
            <a:r>
              <a:rPr lang="tr-TR" i="1" dirty="0" smtClean="0">
                <a:solidFill>
                  <a:srgbClr val="00CCFF"/>
                </a:solidFill>
              </a:rPr>
              <a:t>                                </a:t>
            </a:r>
            <a:r>
              <a:rPr lang="tr-TR" i="1" dirty="0" err="1" smtClean="0">
                <a:solidFill>
                  <a:srgbClr val="00CCFF"/>
                </a:solidFill>
              </a:rPr>
              <a:t>Chhieng</a:t>
            </a:r>
            <a:r>
              <a:rPr lang="tr-TR" i="1" dirty="0" smtClean="0">
                <a:solidFill>
                  <a:srgbClr val="00CCFF"/>
                </a:solidFill>
              </a:rPr>
              <a:t> DC </a:t>
            </a:r>
            <a:r>
              <a:rPr lang="tr-TR" i="1" dirty="0" err="1" smtClean="0">
                <a:solidFill>
                  <a:srgbClr val="00CCFF"/>
                </a:solidFill>
              </a:rPr>
              <a:t>Am</a:t>
            </a:r>
            <a:r>
              <a:rPr lang="tr-TR" i="1" dirty="0" smtClean="0">
                <a:solidFill>
                  <a:srgbClr val="00CCFF"/>
                </a:solidFill>
              </a:rPr>
              <a:t> J </a:t>
            </a:r>
            <a:r>
              <a:rPr lang="tr-TR" i="1" dirty="0" err="1" smtClean="0">
                <a:solidFill>
                  <a:srgbClr val="00CCFF"/>
                </a:solidFill>
              </a:rPr>
              <a:t>Clin</a:t>
            </a:r>
            <a:r>
              <a:rPr lang="tr-TR" i="1" dirty="0" smtClean="0">
                <a:solidFill>
                  <a:srgbClr val="00CCFF"/>
                </a:solidFill>
              </a:rPr>
              <a:t> </a:t>
            </a:r>
            <a:r>
              <a:rPr lang="tr-TR" i="1" dirty="0" err="1" smtClean="0">
                <a:solidFill>
                  <a:srgbClr val="00CCFF"/>
                </a:solidFill>
              </a:rPr>
              <a:t>Pathol</a:t>
            </a:r>
            <a:r>
              <a:rPr lang="tr-TR" i="1" dirty="0" smtClean="0">
                <a:solidFill>
                  <a:srgbClr val="00CCFF"/>
                </a:solidFill>
              </a:rPr>
              <a:t> 2004;122:575-9</a:t>
            </a:r>
          </a:p>
          <a:p>
            <a:r>
              <a:rPr lang="tr-TR" dirty="0" smtClean="0"/>
              <a:t>&gt;35 yaş kadınlarda artmış artmış </a:t>
            </a:r>
            <a:r>
              <a:rPr lang="tr-TR" dirty="0" err="1" smtClean="0"/>
              <a:t>glandüler</a:t>
            </a:r>
            <a:r>
              <a:rPr lang="tr-TR" dirty="0" smtClean="0"/>
              <a:t> hastalık riski tespit edilmiş</a:t>
            </a:r>
            <a:r>
              <a:rPr lang="tr-TR" i="1" dirty="0" smtClean="0"/>
              <a:t/>
            </a:r>
            <a:br>
              <a:rPr lang="tr-TR" i="1" dirty="0" smtClean="0"/>
            </a:br>
            <a:r>
              <a:rPr lang="tr-TR" i="1" dirty="0" smtClean="0"/>
              <a:t>                              </a:t>
            </a:r>
            <a:r>
              <a:rPr lang="tr-TR" sz="2800" i="1" dirty="0" err="1" smtClean="0">
                <a:solidFill>
                  <a:srgbClr val="00CCFF"/>
                </a:solidFill>
              </a:rPr>
              <a:t>Chin</a:t>
            </a:r>
            <a:r>
              <a:rPr lang="tr-TR" sz="2800" i="1" dirty="0" smtClean="0">
                <a:solidFill>
                  <a:srgbClr val="00CCFF"/>
                </a:solidFill>
              </a:rPr>
              <a:t> AB </a:t>
            </a:r>
            <a:r>
              <a:rPr lang="tr-TR" sz="2800" i="1" dirty="0" err="1" smtClean="0">
                <a:solidFill>
                  <a:srgbClr val="00CCFF"/>
                </a:solidFill>
              </a:rPr>
              <a:t>Am</a:t>
            </a:r>
            <a:r>
              <a:rPr lang="tr-TR" sz="2800" i="1" dirty="0" smtClean="0">
                <a:solidFill>
                  <a:srgbClr val="00CCFF"/>
                </a:solidFill>
              </a:rPr>
              <a:t> J </a:t>
            </a:r>
            <a:r>
              <a:rPr lang="tr-TR" sz="2800" i="1" dirty="0" err="1" smtClean="0">
                <a:solidFill>
                  <a:srgbClr val="00CCFF"/>
                </a:solidFill>
              </a:rPr>
              <a:t>Obstet</a:t>
            </a:r>
            <a:r>
              <a:rPr lang="tr-TR" sz="2800" i="1" dirty="0" smtClean="0">
                <a:solidFill>
                  <a:srgbClr val="00CCFF"/>
                </a:solidFill>
              </a:rPr>
              <a:t> </a:t>
            </a:r>
            <a:r>
              <a:rPr lang="tr-TR" sz="2800" i="1" dirty="0" err="1" smtClean="0">
                <a:solidFill>
                  <a:srgbClr val="00CCFF"/>
                </a:solidFill>
              </a:rPr>
              <a:t>Gynecol</a:t>
            </a:r>
            <a:r>
              <a:rPr lang="tr-TR" sz="2800" i="1" dirty="0" smtClean="0">
                <a:solidFill>
                  <a:srgbClr val="00CCFF"/>
                </a:solidFill>
              </a:rPr>
              <a:t> 2000;182:1278-82</a:t>
            </a:r>
            <a:endParaRPr lang="tr-TR" sz="2800" i="1" dirty="0">
              <a:solidFill>
                <a:srgbClr val="00CCFF"/>
              </a:solidFill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D757"/>
                </a:solidFill>
              </a:rPr>
              <a:t>AGH Hasta Takibi</a:t>
            </a:r>
            <a:endParaRPr lang="tr-TR" dirty="0">
              <a:solidFill>
                <a:srgbClr val="FFD757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D757"/>
                </a:solidFill>
              </a:rPr>
              <a:t>Benign</a:t>
            </a:r>
            <a:r>
              <a:rPr lang="tr-TR" dirty="0" smtClean="0">
                <a:solidFill>
                  <a:srgbClr val="FFD757"/>
                </a:solidFill>
              </a:rPr>
              <a:t> </a:t>
            </a:r>
            <a:r>
              <a:rPr lang="tr-TR" dirty="0" err="1" smtClean="0">
                <a:solidFill>
                  <a:srgbClr val="FFD757"/>
                </a:solidFill>
              </a:rPr>
              <a:t>Glandüler</a:t>
            </a:r>
            <a:r>
              <a:rPr lang="tr-TR" dirty="0" smtClean="0">
                <a:solidFill>
                  <a:srgbClr val="FFD757"/>
                </a:solidFill>
              </a:rPr>
              <a:t> Değişikliklerin Yönetimi</a:t>
            </a:r>
            <a:endParaRPr lang="tr-TR" dirty="0">
              <a:solidFill>
                <a:srgbClr val="FFD757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Benign</a:t>
            </a:r>
            <a:r>
              <a:rPr lang="tr-TR" dirty="0" smtClean="0"/>
              <a:t> </a:t>
            </a:r>
            <a:r>
              <a:rPr lang="tr-TR" dirty="0" err="1" smtClean="0"/>
              <a:t>endometrial</a:t>
            </a:r>
            <a:r>
              <a:rPr lang="tr-TR" dirty="0" smtClean="0"/>
              <a:t> hücreler, </a:t>
            </a:r>
            <a:r>
              <a:rPr lang="tr-TR" dirty="0" err="1" smtClean="0"/>
              <a:t>endometrial</a:t>
            </a:r>
            <a:r>
              <a:rPr lang="tr-TR" dirty="0" smtClean="0"/>
              <a:t> </a:t>
            </a:r>
            <a:r>
              <a:rPr lang="tr-TR" dirty="0" err="1" smtClean="0"/>
              <a:t>stromal</a:t>
            </a:r>
            <a:r>
              <a:rPr lang="tr-TR" dirty="0" smtClean="0"/>
              <a:t> hücreler ve </a:t>
            </a:r>
            <a:r>
              <a:rPr lang="tr-TR" dirty="0" err="1" smtClean="0"/>
              <a:t>histiyositlerin</a:t>
            </a:r>
            <a:r>
              <a:rPr lang="tr-TR" dirty="0" smtClean="0"/>
              <a:t> görüldüğü </a:t>
            </a:r>
            <a:r>
              <a:rPr lang="tr-TR" dirty="0" err="1" smtClean="0"/>
              <a:t>asemptomatik</a:t>
            </a:r>
            <a:r>
              <a:rPr lang="tr-TR" dirty="0" smtClean="0"/>
              <a:t> </a:t>
            </a:r>
            <a:r>
              <a:rPr lang="tr-TR" dirty="0" err="1" smtClean="0"/>
              <a:t>premenopozal</a:t>
            </a:r>
            <a:r>
              <a:rPr lang="tr-TR" dirty="0" smtClean="0"/>
              <a:t> kadınlarda ek işleme gerek yok (BII)</a:t>
            </a:r>
          </a:p>
          <a:p>
            <a:r>
              <a:rPr lang="tr-TR" dirty="0" err="1" smtClean="0"/>
              <a:t>Benign</a:t>
            </a:r>
            <a:r>
              <a:rPr lang="tr-TR" dirty="0" smtClean="0"/>
              <a:t> </a:t>
            </a:r>
            <a:r>
              <a:rPr lang="tr-TR" dirty="0" err="1" smtClean="0"/>
              <a:t>endometrial</a:t>
            </a:r>
            <a:r>
              <a:rPr lang="tr-TR" dirty="0" smtClean="0"/>
              <a:t> hücrelerin görüldüğü </a:t>
            </a:r>
            <a:r>
              <a:rPr lang="tr-TR" dirty="0" err="1" smtClean="0"/>
              <a:t>postmenopozal</a:t>
            </a:r>
            <a:r>
              <a:rPr lang="tr-TR" dirty="0" smtClean="0"/>
              <a:t> hastalarda </a:t>
            </a:r>
            <a:r>
              <a:rPr lang="tr-TR" dirty="0" err="1" smtClean="0"/>
              <a:t>endometrial</a:t>
            </a:r>
            <a:r>
              <a:rPr lang="tr-TR" dirty="0" smtClean="0"/>
              <a:t> değerlendirme gerekli (BII)</a:t>
            </a:r>
          </a:p>
          <a:p>
            <a:r>
              <a:rPr lang="tr-TR" dirty="0" err="1" smtClean="0"/>
              <a:t>Benign</a:t>
            </a:r>
            <a:r>
              <a:rPr lang="tr-TR" dirty="0" smtClean="0"/>
              <a:t> </a:t>
            </a:r>
            <a:r>
              <a:rPr lang="tr-TR" dirty="0" err="1" smtClean="0"/>
              <a:t>glandüler</a:t>
            </a:r>
            <a:r>
              <a:rPr lang="tr-TR" dirty="0" smtClean="0"/>
              <a:t> hücrenin rapor edildiği </a:t>
            </a:r>
            <a:r>
              <a:rPr lang="tr-TR" dirty="0" err="1" smtClean="0"/>
              <a:t>histerektomize</a:t>
            </a:r>
            <a:r>
              <a:rPr lang="tr-TR" dirty="0" smtClean="0"/>
              <a:t> kadınlarda ek işleme gerek yok (BII)</a:t>
            </a:r>
            <a:br>
              <a:rPr lang="tr-TR" dirty="0" smtClean="0"/>
            </a:br>
            <a:r>
              <a:rPr lang="tr-TR" dirty="0" smtClean="0"/>
              <a:t>              </a:t>
            </a:r>
            <a:r>
              <a:rPr lang="tr-TR" sz="2800" i="1" dirty="0" err="1" smtClean="0">
                <a:solidFill>
                  <a:srgbClr val="00CCFF"/>
                </a:solidFill>
              </a:rPr>
              <a:t>Massad</a:t>
            </a:r>
            <a:r>
              <a:rPr lang="tr-TR" sz="2800" i="1" dirty="0" smtClean="0">
                <a:solidFill>
                  <a:srgbClr val="00CCFF"/>
                </a:solidFill>
              </a:rPr>
              <a:t> LS, J </a:t>
            </a:r>
            <a:r>
              <a:rPr lang="tr-TR" sz="2800" i="1" dirty="0" err="1" smtClean="0">
                <a:solidFill>
                  <a:srgbClr val="00CCFF"/>
                </a:solidFill>
              </a:rPr>
              <a:t>lower</a:t>
            </a:r>
            <a:r>
              <a:rPr lang="tr-TR" sz="2800" i="1" dirty="0" smtClean="0">
                <a:solidFill>
                  <a:srgbClr val="00CCFF"/>
                </a:solidFill>
              </a:rPr>
              <a:t> </a:t>
            </a:r>
            <a:r>
              <a:rPr lang="tr-TR" sz="2800" i="1" dirty="0" err="1" smtClean="0">
                <a:solidFill>
                  <a:srgbClr val="00CCFF"/>
                </a:solidFill>
              </a:rPr>
              <a:t>Genital</a:t>
            </a:r>
            <a:r>
              <a:rPr lang="tr-TR" sz="2800" i="1" dirty="0" smtClean="0">
                <a:solidFill>
                  <a:srgbClr val="00CCFF"/>
                </a:solidFill>
              </a:rPr>
              <a:t> </a:t>
            </a:r>
            <a:r>
              <a:rPr lang="tr-TR" sz="2800" i="1" dirty="0" err="1" smtClean="0">
                <a:solidFill>
                  <a:srgbClr val="00CCFF"/>
                </a:solidFill>
              </a:rPr>
              <a:t>Tract</a:t>
            </a:r>
            <a:r>
              <a:rPr lang="tr-TR" sz="2800" i="1" dirty="0" smtClean="0">
                <a:solidFill>
                  <a:srgbClr val="00CCFF"/>
                </a:solidFill>
              </a:rPr>
              <a:t> </a:t>
            </a:r>
            <a:r>
              <a:rPr lang="tr-TR" sz="2800" i="1" dirty="0" err="1" smtClean="0">
                <a:solidFill>
                  <a:srgbClr val="00CCFF"/>
                </a:solidFill>
              </a:rPr>
              <a:t>Dis</a:t>
            </a:r>
            <a:r>
              <a:rPr lang="tr-TR" sz="2800" i="1" dirty="0" smtClean="0">
                <a:solidFill>
                  <a:srgbClr val="00CCFF"/>
                </a:solidFill>
              </a:rPr>
              <a:t> 2013;S1-S27</a:t>
            </a:r>
            <a:endParaRPr lang="tr-TR" sz="2800" i="1" dirty="0">
              <a:solidFill>
                <a:srgbClr val="00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tr-TR" dirty="0" smtClean="0">
                <a:solidFill>
                  <a:srgbClr val="FFD757"/>
                </a:solidFill>
              </a:rPr>
              <a:t>Sonuç</a:t>
            </a:r>
            <a:endParaRPr lang="tr-TR" dirty="0">
              <a:solidFill>
                <a:srgbClr val="FFD757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Sitolojide </a:t>
            </a:r>
            <a:r>
              <a:rPr lang="tr-TR" dirty="0" err="1" smtClean="0"/>
              <a:t>atipik</a:t>
            </a:r>
            <a:r>
              <a:rPr lang="tr-TR" dirty="0" smtClean="0"/>
              <a:t> </a:t>
            </a:r>
            <a:r>
              <a:rPr lang="tr-TR" dirty="0" err="1" smtClean="0"/>
              <a:t>glandüler</a:t>
            </a:r>
            <a:r>
              <a:rPr lang="tr-TR" dirty="0" smtClean="0"/>
              <a:t> hücreler hem tanı açısından  patologları hem de yönetim açısından </a:t>
            </a:r>
            <a:r>
              <a:rPr lang="tr-TR" dirty="0" err="1" smtClean="0"/>
              <a:t>klinisyenleri</a:t>
            </a:r>
            <a:r>
              <a:rPr lang="tr-TR" dirty="0" smtClean="0"/>
              <a:t> zorlayan bir durumdur</a:t>
            </a:r>
          </a:p>
          <a:p>
            <a:r>
              <a:rPr lang="tr-TR" dirty="0" smtClean="0"/>
              <a:t>Yüksek oranda </a:t>
            </a:r>
            <a:r>
              <a:rPr lang="tr-TR" dirty="0" err="1" smtClean="0"/>
              <a:t>maligniteyle</a:t>
            </a:r>
            <a:r>
              <a:rPr lang="tr-TR" dirty="0" smtClean="0"/>
              <a:t> birlikteliği göz önünde tutularak </a:t>
            </a:r>
            <a:r>
              <a:rPr lang="tr-TR" dirty="0" err="1" smtClean="0"/>
              <a:t>histopatolojik</a:t>
            </a:r>
            <a:r>
              <a:rPr lang="tr-TR" dirty="0" smtClean="0"/>
              <a:t> inceleme mutlaka yapılmalıdır.</a:t>
            </a:r>
          </a:p>
          <a:p>
            <a:r>
              <a:rPr lang="tr-TR" i="1" dirty="0" smtClean="0">
                <a:solidFill>
                  <a:srgbClr val="FFCC00"/>
                </a:solidFill>
              </a:rPr>
              <a:t>HPV durumuna bakılmaksızın ‘’</a:t>
            </a:r>
            <a:r>
              <a:rPr lang="tr-TR" i="1" dirty="0" err="1" smtClean="0">
                <a:solidFill>
                  <a:srgbClr val="FFCC00"/>
                </a:solidFill>
              </a:rPr>
              <a:t>Kolposkopi</a:t>
            </a:r>
            <a:r>
              <a:rPr lang="tr-TR" i="1" dirty="0" smtClean="0">
                <a:solidFill>
                  <a:srgbClr val="FFCC00"/>
                </a:solidFill>
              </a:rPr>
              <a:t> ve </a:t>
            </a:r>
            <a:r>
              <a:rPr lang="tr-TR" i="1" dirty="0" err="1" smtClean="0">
                <a:solidFill>
                  <a:srgbClr val="FFCC00"/>
                </a:solidFill>
              </a:rPr>
              <a:t>endoservikal</a:t>
            </a:r>
            <a:r>
              <a:rPr lang="tr-TR" i="1" dirty="0" smtClean="0">
                <a:solidFill>
                  <a:srgbClr val="FFCC00"/>
                </a:solidFill>
              </a:rPr>
              <a:t> </a:t>
            </a:r>
            <a:r>
              <a:rPr lang="tr-TR" i="1" dirty="0" err="1" smtClean="0">
                <a:solidFill>
                  <a:srgbClr val="FFCC00"/>
                </a:solidFill>
              </a:rPr>
              <a:t>küretaj</a:t>
            </a:r>
            <a:r>
              <a:rPr lang="tr-TR" i="1" dirty="0" smtClean="0">
                <a:solidFill>
                  <a:srgbClr val="FFCC00"/>
                </a:solidFill>
              </a:rPr>
              <a:t>’’ birinci aşama tanı yöntemleridir</a:t>
            </a:r>
          </a:p>
          <a:p>
            <a:r>
              <a:rPr lang="tr-TR" i="1" dirty="0" smtClean="0">
                <a:solidFill>
                  <a:srgbClr val="FFCC00"/>
                </a:solidFill>
              </a:rPr>
              <a:t>&gt;35 yaş veya </a:t>
            </a:r>
            <a:r>
              <a:rPr lang="tr-TR" i="1" dirty="0" err="1" smtClean="0">
                <a:solidFill>
                  <a:srgbClr val="FFCC00"/>
                </a:solidFill>
              </a:rPr>
              <a:t>endometrial</a:t>
            </a:r>
            <a:r>
              <a:rPr lang="tr-TR" i="1" dirty="0" smtClean="0">
                <a:solidFill>
                  <a:srgbClr val="FFCC00"/>
                </a:solidFill>
              </a:rPr>
              <a:t> </a:t>
            </a:r>
            <a:r>
              <a:rPr lang="tr-TR" i="1" dirty="0" err="1" smtClean="0">
                <a:solidFill>
                  <a:srgbClr val="FFCC00"/>
                </a:solidFill>
              </a:rPr>
              <a:t>neoplazi</a:t>
            </a:r>
            <a:r>
              <a:rPr lang="tr-TR" i="1" dirty="0" smtClean="0">
                <a:solidFill>
                  <a:srgbClr val="FFCC00"/>
                </a:solidFill>
              </a:rPr>
              <a:t> riski yüksek &lt;35 yaş kadınlarda </a:t>
            </a:r>
            <a:r>
              <a:rPr lang="tr-TR" i="1" dirty="0" err="1" smtClean="0">
                <a:solidFill>
                  <a:srgbClr val="FFCC00"/>
                </a:solidFill>
              </a:rPr>
              <a:t>endometrial</a:t>
            </a:r>
            <a:r>
              <a:rPr lang="tr-TR" i="1" dirty="0" smtClean="0">
                <a:solidFill>
                  <a:srgbClr val="FFCC00"/>
                </a:solidFill>
              </a:rPr>
              <a:t> </a:t>
            </a:r>
            <a:r>
              <a:rPr lang="tr-TR" i="1" dirty="0" err="1" smtClean="0">
                <a:solidFill>
                  <a:srgbClr val="FFCC00"/>
                </a:solidFill>
              </a:rPr>
              <a:t>biopsi</a:t>
            </a:r>
            <a:r>
              <a:rPr lang="tr-TR" i="1" dirty="0" smtClean="0">
                <a:solidFill>
                  <a:srgbClr val="FFCC00"/>
                </a:solidFill>
              </a:rPr>
              <a:t>  yapılmalıdır</a:t>
            </a:r>
          </a:p>
          <a:p>
            <a:r>
              <a:rPr lang="tr-TR" i="1" dirty="0" err="1" smtClean="0">
                <a:solidFill>
                  <a:srgbClr val="FFCC00"/>
                </a:solidFill>
              </a:rPr>
              <a:t>Atipik</a:t>
            </a:r>
            <a:r>
              <a:rPr lang="tr-TR" i="1" dirty="0" smtClean="0">
                <a:solidFill>
                  <a:srgbClr val="FFCC00"/>
                </a:solidFill>
              </a:rPr>
              <a:t> </a:t>
            </a:r>
            <a:r>
              <a:rPr lang="tr-TR" i="1" dirty="0" err="1" smtClean="0">
                <a:solidFill>
                  <a:srgbClr val="FFCC00"/>
                </a:solidFill>
              </a:rPr>
              <a:t>endometrial</a:t>
            </a:r>
            <a:r>
              <a:rPr lang="tr-TR" i="1" dirty="0" smtClean="0">
                <a:solidFill>
                  <a:srgbClr val="FFCC00"/>
                </a:solidFill>
              </a:rPr>
              <a:t> hücrelerin varlığında ilk aşamada </a:t>
            </a:r>
            <a:r>
              <a:rPr lang="tr-TR" i="1" dirty="0" err="1" smtClean="0">
                <a:solidFill>
                  <a:srgbClr val="FFCC00"/>
                </a:solidFill>
              </a:rPr>
              <a:t>endometrial</a:t>
            </a:r>
            <a:r>
              <a:rPr lang="tr-TR" i="1" dirty="0" smtClean="0">
                <a:solidFill>
                  <a:srgbClr val="FFCC00"/>
                </a:solidFill>
              </a:rPr>
              <a:t> </a:t>
            </a:r>
            <a:r>
              <a:rPr lang="tr-TR" i="1" dirty="0" err="1" smtClean="0">
                <a:solidFill>
                  <a:srgbClr val="FFCC00"/>
                </a:solidFill>
              </a:rPr>
              <a:t>biopsi</a:t>
            </a:r>
            <a:r>
              <a:rPr lang="tr-TR" i="1" dirty="0" smtClean="0">
                <a:solidFill>
                  <a:srgbClr val="FFCC00"/>
                </a:solidFill>
              </a:rPr>
              <a:t> ve </a:t>
            </a:r>
            <a:r>
              <a:rPr lang="tr-TR" i="1" dirty="0" err="1" smtClean="0">
                <a:solidFill>
                  <a:srgbClr val="FFCC00"/>
                </a:solidFill>
              </a:rPr>
              <a:t>endoservikal</a:t>
            </a:r>
            <a:r>
              <a:rPr lang="tr-TR" i="1" dirty="0" smtClean="0">
                <a:solidFill>
                  <a:srgbClr val="FFCC00"/>
                </a:solidFill>
              </a:rPr>
              <a:t> </a:t>
            </a:r>
            <a:r>
              <a:rPr lang="tr-TR" i="1" dirty="0" err="1" smtClean="0">
                <a:solidFill>
                  <a:srgbClr val="FFCC00"/>
                </a:solidFill>
              </a:rPr>
              <a:t>küretaj</a:t>
            </a:r>
            <a:r>
              <a:rPr lang="tr-TR" i="1" dirty="0" smtClean="0">
                <a:solidFill>
                  <a:srgbClr val="FFCC00"/>
                </a:solidFill>
              </a:rPr>
              <a:t> uygulanmalıdır</a:t>
            </a:r>
          </a:p>
          <a:p>
            <a:r>
              <a:rPr lang="tr-TR" i="1" dirty="0" smtClean="0">
                <a:solidFill>
                  <a:srgbClr val="FFCC00"/>
                </a:solidFill>
              </a:rPr>
              <a:t>Sitoloji AGH-FN veya AIS </a:t>
            </a:r>
            <a:r>
              <a:rPr lang="tr-TR" i="1" dirty="0" smtClean="0">
                <a:solidFill>
                  <a:srgbClr val="FFCC00"/>
                </a:solidFill>
              </a:rPr>
              <a:t>ve ilk </a:t>
            </a:r>
            <a:r>
              <a:rPr lang="tr-TR" i="1" dirty="0" smtClean="0">
                <a:solidFill>
                  <a:srgbClr val="FFCC00"/>
                </a:solidFill>
              </a:rPr>
              <a:t>aşamada patoloji tespit edilmediyse tanısal </a:t>
            </a:r>
            <a:r>
              <a:rPr lang="tr-TR" i="1" dirty="0" err="1" smtClean="0">
                <a:solidFill>
                  <a:srgbClr val="FFCC00"/>
                </a:solidFill>
              </a:rPr>
              <a:t>eksizyonel</a:t>
            </a:r>
            <a:r>
              <a:rPr lang="tr-TR" i="1" dirty="0" smtClean="0">
                <a:solidFill>
                  <a:srgbClr val="FFCC00"/>
                </a:solidFill>
              </a:rPr>
              <a:t> işlem (</a:t>
            </a:r>
            <a:r>
              <a:rPr lang="tr-TR" i="1" dirty="0" err="1" smtClean="0">
                <a:solidFill>
                  <a:srgbClr val="FFCC00"/>
                </a:solidFill>
              </a:rPr>
              <a:t>konizasyon</a:t>
            </a:r>
            <a:r>
              <a:rPr lang="tr-TR" i="1" dirty="0" smtClean="0">
                <a:solidFill>
                  <a:srgbClr val="FFCC00"/>
                </a:solidFill>
              </a:rPr>
              <a:t>) uygulanmalıdır</a:t>
            </a:r>
          </a:p>
          <a:p>
            <a:r>
              <a:rPr lang="tr-TR" dirty="0" smtClean="0"/>
              <a:t>Hastanın  takibinde ileri yıllarda </a:t>
            </a:r>
            <a:r>
              <a:rPr lang="tr-TR" dirty="0" err="1" smtClean="0"/>
              <a:t>malignite</a:t>
            </a:r>
            <a:r>
              <a:rPr lang="tr-TR" dirty="0" smtClean="0"/>
              <a:t> ortaya çıkabileceği unutulmamalıdır</a:t>
            </a:r>
          </a:p>
          <a:p>
            <a:endParaRPr lang="tr-TR" dirty="0"/>
          </a:p>
        </p:txBody>
      </p:sp>
      <p:pic>
        <p:nvPicPr>
          <p:cNvPr id="3074" name="Picture 2" descr="C:\Program Files (x86)\Microsoft Office\MEDIA\OFFICE12\Bullets\BD14533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t1.gstatic.com/images?q=tbn:ANd9GcSN0bTEkxZ8bE2LgVYM7Nhissg80irrOJ4-Bxn7c7JPMpdMX7-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056784" cy="3024336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1547664" y="4509120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600" i="1" dirty="0" smtClean="0"/>
              <a:t>Dikkatiniz için teşekkür ederim</a:t>
            </a:r>
          </a:p>
          <a:p>
            <a:pPr algn="r"/>
            <a:r>
              <a:rPr lang="tr-TR" sz="3600" i="1" dirty="0" err="1" smtClean="0"/>
              <a:t>Dr.Aydın</a:t>
            </a:r>
            <a:r>
              <a:rPr lang="tr-TR" sz="3600" i="1" dirty="0" smtClean="0"/>
              <a:t> Çorakçı</a:t>
            </a:r>
            <a:endParaRPr lang="tr-TR" sz="36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D757"/>
                </a:solidFill>
              </a:rPr>
              <a:t>Atipik</a:t>
            </a:r>
            <a:r>
              <a:rPr lang="tr-TR" dirty="0" smtClean="0">
                <a:solidFill>
                  <a:srgbClr val="FFD757"/>
                </a:solidFill>
              </a:rPr>
              <a:t> </a:t>
            </a:r>
            <a:r>
              <a:rPr lang="tr-TR" dirty="0" err="1" smtClean="0">
                <a:solidFill>
                  <a:srgbClr val="FFD757"/>
                </a:solidFill>
              </a:rPr>
              <a:t>Glandüler</a:t>
            </a:r>
            <a:r>
              <a:rPr lang="tr-TR" dirty="0" smtClean="0">
                <a:solidFill>
                  <a:srgbClr val="FFD757"/>
                </a:solidFill>
              </a:rPr>
              <a:t> Hücreler (AGH)</a:t>
            </a:r>
            <a:br>
              <a:rPr lang="tr-TR" dirty="0" smtClean="0">
                <a:solidFill>
                  <a:srgbClr val="FFD757"/>
                </a:solidFill>
              </a:rPr>
            </a:br>
            <a:r>
              <a:rPr lang="tr-TR" dirty="0" smtClean="0">
                <a:solidFill>
                  <a:srgbClr val="FFD757"/>
                </a:solidFill>
              </a:rPr>
              <a:t>Tanım</a:t>
            </a:r>
            <a:endParaRPr lang="tr-TR" dirty="0">
              <a:solidFill>
                <a:srgbClr val="FFD757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Reaktif veya </a:t>
            </a:r>
            <a:r>
              <a:rPr lang="tr-TR" dirty="0" err="1" smtClean="0"/>
              <a:t>regeneratif</a:t>
            </a:r>
            <a:r>
              <a:rPr lang="tr-TR" dirty="0" smtClean="0"/>
              <a:t> değişikliklerin ötesinde değişiklik gösteren ama </a:t>
            </a:r>
            <a:r>
              <a:rPr lang="tr-TR" dirty="0" err="1" smtClean="0"/>
              <a:t>invaziv</a:t>
            </a:r>
            <a:r>
              <a:rPr lang="tr-TR" dirty="0" smtClean="0"/>
              <a:t> </a:t>
            </a:r>
            <a:r>
              <a:rPr lang="tr-TR" dirty="0" err="1" smtClean="0"/>
              <a:t>adenokarsinom</a:t>
            </a:r>
            <a:r>
              <a:rPr lang="tr-TR" dirty="0" smtClean="0"/>
              <a:t> özellikleri taşımayan hücreler</a:t>
            </a:r>
            <a:br>
              <a:rPr lang="tr-TR" dirty="0" smtClean="0"/>
            </a:br>
            <a:r>
              <a:rPr lang="tr-TR" dirty="0" smtClean="0"/>
              <a:t>                    </a:t>
            </a:r>
            <a:r>
              <a:rPr lang="tr-TR" sz="2600" i="1" dirty="0" smtClean="0">
                <a:solidFill>
                  <a:srgbClr val="00CCFF"/>
                </a:solidFill>
              </a:rPr>
              <a:t>Kennedy AW, </a:t>
            </a:r>
            <a:r>
              <a:rPr lang="tr-TR" sz="2600" i="1" dirty="0" err="1" smtClean="0">
                <a:solidFill>
                  <a:srgbClr val="00CCFF"/>
                </a:solidFill>
              </a:rPr>
              <a:t>Gynecol</a:t>
            </a:r>
            <a:r>
              <a:rPr lang="tr-TR" sz="2600" i="1" dirty="0" smtClean="0">
                <a:solidFill>
                  <a:srgbClr val="00CCFF"/>
                </a:solidFill>
              </a:rPr>
              <a:t> </a:t>
            </a:r>
            <a:r>
              <a:rPr lang="tr-TR" sz="2600" i="1" dirty="0" err="1" smtClean="0">
                <a:solidFill>
                  <a:srgbClr val="00CCFF"/>
                </a:solidFill>
              </a:rPr>
              <a:t>Oncol</a:t>
            </a:r>
            <a:r>
              <a:rPr lang="tr-TR" sz="2600" i="1" dirty="0" smtClean="0">
                <a:solidFill>
                  <a:srgbClr val="00CCFF"/>
                </a:solidFill>
              </a:rPr>
              <a:t> 1996;63:14-8</a:t>
            </a:r>
          </a:p>
          <a:p>
            <a:pPr>
              <a:buNone/>
            </a:pPr>
            <a:endParaRPr lang="tr-TR" sz="2600" i="1" dirty="0"/>
          </a:p>
        </p:txBody>
      </p:sp>
      <p:pic>
        <p:nvPicPr>
          <p:cNvPr id="92162" name="Picture 2" descr="http://t1.gstatic.com/images?q=tbn:ANd9GcQtUXqGjH4nHSDp1_OTf8GrE5m7Dy5ldAvhwAjUtVe5PZNJhm2c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221088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Atypical</a:t>
            </a:r>
            <a:r>
              <a:rPr lang="tr-TR" dirty="0" smtClean="0"/>
              <a:t> </a:t>
            </a:r>
            <a:r>
              <a:rPr lang="tr-TR" dirty="0" err="1" smtClean="0"/>
              <a:t>Glanduler</a:t>
            </a:r>
            <a:r>
              <a:rPr lang="tr-TR" dirty="0" smtClean="0"/>
              <a:t> </a:t>
            </a:r>
            <a:r>
              <a:rPr lang="tr-TR" dirty="0" err="1" smtClean="0"/>
              <a:t>cells</a:t>
            </a:r>
            <a:r>
              <a:rPr lang="tr-TR" dirty="0" smtClean="0"/>
              <a:t> of </a:t>
            </a:r>
            <a:r>
              <a:rPr lang="tr-TR" dirty="0" err="1" smtClean="0"/>
              <a:t>undetermined</a:t>
            </a:r>
            <a:r>
              <a:rPr lang="tr-TR" dirty="0" smtClean="0"/>
              <a:t> </a:t>
            </a:r>
            <a:r>
              <a:rPr lang="tr-TR" dirty="0" err="1" smtClean="0"/>
              <a:t>significance</a:t>
            </a:r>
            <a:r>
              <a:rPr lang="tr-TR" dirty="0" smtClean="0"/>
              <a:t>-AGUS</a:t>
            </a:r>
            <a:br>
              <a:rPr lang="tr-TR" dirty="0" smtClean="0"/>
            </a:br>
            <a:r>
              <a:rPr lang="tr-TR" dirty="0" smtClean="0"/>
              <a:t>      </a:t>
            </a:r>
            <a:r>
              <a:rPr lang="tr-TR" sz="2600" i="1" dirty="0" smtClean="0">
                <a:solidFill>
                  <a:srgbClr val="00CCFF"/>
                </a:solidFill>
              </a:rPr>
              <a:t>1988 </a:t>
            </a:r>
            <a:r>
              <a:rPr lang="tr-TR" sz="2600" i="1" dirty="0" err="1" smtClean="0">
                <a:solidFill>
                  <a:srgbClr val="00CCFF"/>
                </a:solidFill>
              </a:rPr>
              <a:t>Bethesda</a:t>
            </a:r>
            <a:r>
              <a:rPr lang="tr-TR" sz="2600" i="1" dirty="0" smtClean="0">
                <a:solidFill>
                  <a:srgbClr val="00CCFF"/>
                </a:solidFill>
              </a:rPr>
              <a:t> </a:t>
            </a:r>
            <a:r>
              <a:rPr lang="tr-TR" sz="2600" i="1" dirty="0" err="1" smtClean="0">
                <a:solidFill>
                  <a:srgbClr val="00CCFF"/>
                </a:solidFill>
              </a:rPr>
              <a:t>System</a:t>
            </a:r>
            <a:r>
              <a:rPr lang="tr-TR" sz="2600" i="1" dirty="0" smtClean="0">
                <a:solidFill>
                  <a:srgbClr val="00CCFF"/>
                </a:solidFill>
              </a:rPr>
              <a:t> </a:t>
            </a:r>
            <a:r>
              <a:rPr lang="tr-TR" sz="2600" i="1" dirty="0" err="1" smtClean="0">
                <a:solidFill>
                  <a:srgbClr val="00CCFF"/>
                </a:solidFill>
              </a:rPr>
              <a:t>for</a:t>
            </a:r>
            <a:r>
              <a:rPr lang="tr-TR" sz="2600" i="1" dirty="0" smtClean="0">
                <a:solidFill>
                  <a:srgbClr val="00CCFF"/>
                </a:solidFill>
              </a:rPr>
              <a:t> </a:t>
            </a:r>
            <a:r>
              <a:rPr lang="tr-TR" sz="2600" i="1" dirty="0" err="1" smtClean="0">
                <a:solidFill>
                  <a:srgbClr val="00CCFF"/>
                </a:solidFill>
              </a:rPr>
              <a:t>reporting</a:t>
            </a:r>
            <a:r>
              <a:rPr lang="tr-TR" sz="2600" i="1" dirty="0" smtClean="0">
                <a:solidFill>
                  <a:srgbClr val="00CCFF"/>
                </a:solidFill>
              </a:rPr>
              <a:t> </a:t>
            </a:r>
            <a:r>
              <a:rPr lang="tr-TR" sz="2600" i="1" dirty="0" err="1" smtClean="0">
                <a:solidFill>
                  <a:srgbClr val="00CCFF"/>
                </a:solidFill>
              </a:rPr>
              <a:t>cervical</a:t>
            </a:r>
            <a:r>
              <a:rPr lang="tr-TR" sz="2600" i="1" dirty="0" smtClean="0">
                <a:solidFill>
                  <a:srgbClr val="00CCFF"/>
                </a:solidFill>
              </a:rPr>
              <a:t>/</a:t>
            </a:r>
            <a:r>
              <a:rPr lang="tr-TR" sz="2600" i="1" dirty="0" err="1" smtClean="0">
                <a:solidFill>
                  <a:srgbClr val="00CCFF"/>
                </a:solidFill>
              </a:rPr>
              <a:t>vaginal</a:t>
            </a:r>
            <a:r>
              <a:rPr lang="tr-TR" sz="2600" i="1" dirty="0" smtClean="0">
                <a:solidFill>
                  <a:srgbClr val="00CCFF"/>
                </a:solidFill>
              </a:rPr>
              <a:t>       	                  </a:t>
            </a:r>
            <a:r>
              <a:rPr lang="tr-TR" sz="2600" i="1" dirty="0" err="1" smtClean="0">
                <a:solidFill>
                  <a:srgbClr val="00CCFF"/>
                </a:solidFill>
              </a:rPr>
              <a:t>cytology</a:t>
            </a:r>
            <a:r>
              <a:rPr lang="tr-TR" sz="2600" i="1" dirty="0" smtClean="0">
                <a:solidFill>
                  <a:srgbClr val="00CCFF"/>
                </a:solidFill>
              </a:rPr>
              <a:t>  </a:t>
            </a:r>
            <a:r>
              <a:rPr lang="tr-TR" sz="2600" i="1" dirty="0" err="1" smtClean="0">
                <a:solidFill>
                  <a:srgbClr val="00CCFF"/>
                </a:solidFill>
              </a:rPr>
              <a:t>Human</a:t>
            </a:r>
            <a:r>
              <a:rPr lang="tr-TR" sz="2600" i="1" dirty="0" smtClean="0">
                <a:solidFill>
                  <a:srgbClr val="00CCFF"/>
                </a:solidFill>
              </a:rPr>
              <a:t> </a:t>
            </a:r>
            <a:r>
              <a:rPr lang="tr-TR" sz="2600" i="1" dirty="0" err="1" smtClean="0">
                <a:solidFill>
                  <a:srgbClr val="00CCFF"/>
                </a:solidFill>
              </a:rPr>
              <a:t>Pathol</a:t>
            </a:r>
            <a:r>
              <a:rPr lang="tr-TR" sz="2600" i="1" dirty="0" smtClean="0">
                <a:solidFill>
                  <a:srgbClr val="00CCFF"/>
                </a:solidFill>
              </a:rPr>
              <a:t> 1990;21:704-708</a:t>
            </a:r>
          </a:p>
          <a:p>
            <a:r>
              <a:rPr lang="tr-TR" dirty="0" smtClean="0"/>
              <a:t>AGUS reaktif lehine-AGUS </a:t>
            </a:r>
            <a:r>
              <a:rPr lang="tr-TR" dirty="0" err="1" smtClean="0"/>
              <a:t>neoplazi</a:t>
            </a:r>
            <a:r>
              <a:rPr lang="tr-TR" dirty="0" smtClean="0"/>
              <a:t> lehine</a:t>
            </a:r>
            <a:br>
              <a:rPr lang="tr-TR" dirty="0" smtClean="0"/>
            </a:br>
            <a:r>
              <a:rPr lang="tr-TR" dirty="0" smtClean="0"/>
              <a:t>    </a:t>
            </a:r>
            <a:r>
              <a:rPr lang="tr-TR" sz="2600" i="1" dirty="0" smtClean="0">
                <a:solidFill>
                  <a:srgbClr val="00CCFF"/>
                </a:solidFill>
              </a:rPr>
              <a:t>1991 </a:t>
            </a:r>
            <a:r>
              <a:rPr lang="tr-TR" sz="2600" i="1" dirty="0" err="1" smtClean="0">
                <a:solidFill>
                  <a:srgbClr val="00CCFF"/>
                </a:solidFill>
              </a:rPr>
              <a:t>Bethesda</a:t>
            </a:r>
            <a:r>
              <a:rPr lang="tr-TR" sz="2600" i="1" dirty="0" smtClean="0">
                <a:solidFill>
                  <a:srgbClr val="00CCFF"/>
                </a:solidFill>
              </a:rPr>
              <a:t> revizyonu </a:t>
            </a:r>
            <a:r>
              <a:rPr lang="tr-TR" sz="2600" i="1" dirty="0" err="1" smtClean="0">
                <a:solidFill>
                  <a:srgbClr val="00CCFF"/>
                </a:solidFill>
              </a:rPr>
              <a:t>Acta</a:t>
            </a:r>
            <a:r>
              <a:rPr lang="tr-TR" sz="2600" i="1" dirty="0" smtClean="0">
                <a:solidFill>
                  <a:srgbClr val="00CCFF"/>
                </a:solidFill>
              </a:rPr>
              <a:t> </a:t>
            </a:r>
            <a:r>
              <a:rPr lang="tr-TR" sz="2600" i="1" dirty="0" err="1" smtClean="0">
                <a:solidFill>
                  <a:srgbClr val="00CCFF"/>
                </a:solidFill>
              </a:rPr>
              <a:t>Cytol</a:t>
            </a:r>
            <a:r>
              <a:rPr lang="tr-TR" sz="2600" i="1" dirty="0" smtClean="0">
                <a:solidFill>
                  <a:srgbClr val="00CCFF"/>
                </a:solidFill>
              </a:rPr>
              <a:t> 1993;37:115-124</a:t>
            </a:r>
          </a:p>
          <a:p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D757"/>
                </a:solidFill>
              </a:rPr>
              <a:t>Atipik</a:t>
            </a:r>
            <a:r>
              <a:rPr lang="tr-TR" dirty="0" smtClean="0">
                <a:solidFill>
                  <a:srgbClr val="FFD757"/>
                </a:solidFill>
              </a:rPr>
              <a:t> </a:t>
            </a:r>
            <a:r>
              <a:rPr lang="tr-TR" dirty="0" err="1" smtClean="0">
                <a:solidFill>
                  <a:srgbClr val="FFD757"/>
                </a:solidFill>
              </a:rPr>
              <a:t>Glandüler</a:t>
            </a:r>
            <a:r>
              <a:rPr lang="tr-TR" dirty="0" smtClean="0">
                <a:solidFill>
                  <a:srgbClr val="FFD757"/>
                </a:solidFill>
              </a:rPr>
              <a:t> Hücreler (AGH)</a:t>
            </a:r>
            <a:br>
              <a:rPr lang="tr-TR" dirty="0" smtClean="0">
                <a:solidFill>
                  <a:srgbClr val="FFD757"/>
                </a:solidFill>
              </a:rPr>
            </a:br>
            <a:r>
              <a:rPr lang="tr-TR" dirty="0" smtClean="0">
                <a:solidFill>
                  <a:srgbClr val="FFD757"/>
                </a:solidFill>
              </a:rPr>
              <a:t>Terminoloji</a:t>
            </a:r>
            <a:endParaRPr lang="tr-TR" dirty="0">
              <a:solidFill>
                <a:srgbClr val="FFD757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D757"/>
                </a:solidFill>
              </a:rPr>
              <a:t>Bethesda</a:t>
            </a:r>
            <a:r>
              <a:rPr lang="tr-TR" dirty="0" smtClean="0">
                <a:solidFill>
                  <a:srgbClr val="FFD757"/>
                </a:solidFill>
              </a:rPr>
              <a:t> Sistem 2001</a:t>
            </a:r>
            <a:br>
              <a:rPr lang="tr-TR" dirty="0" smtClean="0">
                <a:solidFill>
                  <a:srgbClr val="FFD757"/>
                </a:solidFill>
              </a:rPr>
            </a:br>
            <a:r>
              <a:rPr lang="tr-TR" dirty="0" err="1" smtClean="0">
                <a:solidFill>
                  <a:srgbClr val="FFD757"/>
                </a:solidFill>
              </a:rPr>
              <a:t>Glandüler</a:t>
            </a:r>
            <a:r>
              <a:rPr lang="tr-TR" dirty="0" smtClean="0">
                <a:solidFill>
                  <a:srgbClr val="FFD757"/>
                </a:solidFill>
              </a:rPr>
              <a:t> hücre anormallikleri</a:t>
            </a:r>
            <a:endParaRPr lang="tr-TR" dirty="0">
              <a:solidFill>
                <a:srgbClr val="FFD757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err="1" smtClean="0"/>
              <a:t>Atipik</a:t>
            </a:r>
            <a:r>
              <a:rPr lang="tr-TR" dirty="0" smtClean="0"/>
              <a:t>  </a:t>
            </a:r>
            <a:r>
              <a:rPr lang="tr-TR" dirty="0" err="1" smtClean="0"/>
              <a:t>Glandüler</a:t>
            </a:r>
            <a:r>
              <a:rPr lang="tr-TR" dirty="0" smtClean="0"/>
              <a:t> Hücreler (AGH)</a:t>
            </a:r>
          </a:p>
          <a:p>
            <a:pPr lvl="1"/>
            <a:r>
              <a:rPr lang="tr-TR" dirty="0" err="1" smtClean="0"/>
              <a:t>Endoservikal</a:t>
            </a:r>
            <a:endParaRPr lang="tr-TR" dirty="0" smtClean="0"/>
          </a:p>
          <a:p>
            <a:pPr lvl="1"/>
            <a:r>
              <a:rPr lang="tr-TR" dirty="0" err="1" smtClean="0"/>
              <a:t>Endometrial</a:t>
            </a:r>
            <a:endParaRPr lang="tr-TR" dirty="0" smtClean="0"/>
          </a:p>
          <a:p>
            <a:pPr lvl="1"/>
            <a:r>
              <a:rPr lang="tr-TR" dirty="0" smtClean="0"/>
              <a:t>NOS</a:t>
            </a:r>
          </a:p>
          <a:p>
            <a:r>
              <a:rPr lang="tr-TR" dirty="0" err="1" smtClean="0"/>
              <a:t>Atipik</a:t>
            </a:r>
            <a:r>
              <a:rPr lang="tr-TR" dirty="0" smtClean="0"/>
              <a:t>   </a:t>
            </a:r>
            <a:r>
              <a:rPr lang="tr-TR" dirty="0" err="1" smtClean="0"/>
              <a:t>Glandüler</a:t>
            </a:r>
            <a:r>
              <a:rPr lang="tr-TR" dirty="0" smtClean="0"/>
              <a:t> Hücreler-</a:t>
            </a:r>
            <a:r>
              <a:rPr lang="tr-TR" dirty="0" err="1" smtClean="0"/>
              <a:t>Neoplazi</a:t>
            </a:r>
            <a:r>
              <a:rPr lang="tr-TR" dirty="0" smtClean="0"/>
              <a:t>  lehine(AGH- FN)</a:t>
            </a:r>
          </a:p>
          <a:p>
            <a:pPr lvl="1"/>
            <a:r>
              <a:rPr lang="tr-TR" dirty="0" err="1" smtClean="0"/>
              <a:t>Endoservikal</a:t>
            </a:r>
            <a:r>
              <a:rPr lang="tr-TR" dirty="0" smtClean="0"/>
              <a:t> FN</a:t>
            </a:r>
          </a:p>
          <a:p>
            <a:pPr lvl="1"/>
            <a:r>
              <a:rPr lang="tr-TR" dirty="0" smtClean="0"/>
              <a:t>NOS</a:t>
            </a:r>
          </a:p>
          <a:p>
            <a:r>
              <a:rPr lang="tr-TR" dirty="0" err="1" smtClean="0"/>
              <a:t>Endoservikal</a:t>
            </a:r>
            <a:r>
              <a:rPr lang="tr-TR" dirty="0" smtClean="0"/>
              <a:t> </a:t>
            </a:r>
            <a:r>
              <a:rPr lang="tr-TR" dirty="0" err="1" smtClean="0"/>
              <a:t>adenokarsinoma</a:t>
            </a:r>
            <a:r>
              <a:rPr lang="tr-TR" dirty="0" smtClean="0"/>
              <a:t> in </a:t>
            </a:r>
            <a:r>
              <a:rPr lang="tr-TR" dirty="0" err="1" smtClean="0"/>
              <a:t>situ</a:t>
            </a:r>
            <a:endParaRPr lang="tr-TR" dirty="0" smtClean="0"/>
          </a:p>
          <a:p>
            <a:r>
              <a:rPr lang="tr-TR" dirty="0" err="1" smtClean="0"/>
              <a:t>Adenokarsinoma</a:t>
            </a:r>
            <a:endParaRPr lang="tr-TR" dirty="0" smtClean="0"/>
          </a:p>
          <a:p>
            <a:pPr lvl="1"/>
            <a:r>
              <a:rPr lang="tr-TR" dirty="0" err="1" smtClean="0"/>
              <a:t>Endoservikal</a:t>
            </a:r>
            <a:endParaRPr lang="tr-TR" dirty="0" smtClean="0"/>
          </a:p>
          <a:p>
            <a:pPr lvl="1"/>
            <a:r>
              <a:rPr lang="tr-TR" dirty="0" err="1" smtClean="0"/>
              <a:t>Endometrial</a:t>
            </a:r>
            <a:endParaRPr lang="tr-TR" dirty="0" smtClean="0"/>
          </a:p>
          <a:p>
            <a:pPr lvl="1"/>
            <a:r>
              <a:rPr lang="tr-TR" dirty="0" err="1" smtClean="0"/>
              <a:t>Ekstrauterin</a:t>
            </a:r>
            <a:endParaRPr lang="tr-TR" dirty="0" smtClean="0"/>
          </a:p>
          <a:p>
            <a:pPr lvl="1"/>
            <a:r>
              <a:rPr lang="tr-TR" dirty="0" smtClean="0"/>
              <a:t>NOS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D757"/>
                </a:solidFill>
              </a:rPr>
              <a:t>Atipik</a:t>
            </a:r>
            <a:r>
              <a:rPr lang="tr-TR" dirty="0" smtClean="0">
                <a:solidFill>
                  <a:srgbClr val="FFD757"/>
                </a:solidFill>
              </a:rPr>
              <a:t> </a:t>
            </a:r>
            <a:r>
              <a:rPr lang="tr-TR" dirty="0" err="1" smtClean="0">
                <a:solidFill>
                  <a:srgbClr val="FFD757"/>
                </a:solidFill>
              </a:rPr>
              <a:t>Glandüler</a:t>
            </a:r>
            <a:r>
              <a:rPr lang="tr-TR" dirty="0" smtClean="0">
                <a:solidFill>
                  <a:srgbClr val="FFD757"/>
                </a:solidFill>
              </a:rPr>
              <a:t> Hücreler</a:t>
            </a:r>
            <a:br>
              <a:rPr lang="tr-TR" dirty="0" smtClean="0">
                <a:solidFill>
                  <a:srgbClr val="FFD757"/>
                </a:solidFill>
              </a:rPr>
            </a:br>
            <a:r>
              <a:rPr lang="tr-TR" dirty="0" err="1" smtClean="0">
                <a:solidFill>
                  <a:srgbClr val="FFD757"/>
                </a:solidFill>
              </a:rPr>
              <a:t>İnsidans</a:t>
            </a:r>
            <a:endParaRPr lang="tr-TR" dirty="0">
              <a:solidFill>
                <a:srgbClr val="FFD757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Skuamöz</a:t>
            </a:r>
            <a:r>
              <a:rPr lang="tr-TR" dirty="0" smtClean="0"/>
              <a:t> </a:t>
            </a:r>
            <a:r>
              <a:rPr lang="tr-TR" dirty="0" err="1" smtClean="0"/>
              <a:t>atipiler</a:t>
            </a:r>
            <a:r>
              <a:rPr lang="tr-TR" dirty="0" smtClean="0"/>
              <a:t> </a:t>
            </a:r>
            <a:r>
              <a:rPr lang="tr-TR" dirty="0" err="1" smtClean="0"/>
              <a:t>glandüler</a:t>
            </a:r>
            <a:r>
              <a:rPr lang="tr-TR" dirty="0" smtClean="0"/>
              <a:t> </a:t>
            </a:r>
            <a:r>
              <a:rPr lang="tr-TR" dirty="0" err="1" smtClean="0"/>
              <a:t>atipilerden</a:t>
            </a:r>
            <a:r>
              <a:rPr lang="tr-TR" dirty="0" smtClean="0"/>
              <a:t> 10 kat daha sık</a:t>
            </a:r>
            <a:br>
              <a:rPr lang="tr-TR" dirty="0" smtClean="0"/>
            </a:br>
            <a:r>
              <a:rPr lang="tr-TR" dirty="0" smtClean="0"/>
              <a:t>      </a:t>
            </a:r>
            <a:r>
              <a:rPr lang="tr-TR" sz="2600" i="1" dirty="0" err="1" smtClean="0">
                <a:solidFill>
                  <a:srgbClr val="00CCFF"/>
                </a:solidFill>
              </a:rPr>
              <a:t>Campaner</a:t>
            </a:r>
            <a:r>
              <a:rPr lang="tr-TR" sz="2600" i="1" dirty="0" smtClean="0">
                <a:solidFill>
                  <a:srgbClr val="00CCFF"/>
                </a:solidFill>
              </a:rPr>
              <a:t> AB, J </a:t>
            </a:r>
            <a:r>
              <a:rPr lang="tr-TR" sz="2600" i="1" dirty="0" err="1" smtClean="0">
                <a:solidFill>
                  <a:srgbClr val="00CCFF"/>
                </a:solidFill>
              </a:rPr>
              <a:t>Bras</a:t>
            </a:r>
            <a:r>
              <a:rPr lang="tr-TR" sz="2600" i="1" dirty="0" smtClean="0">
                <a:solidFill>
                  <a:srgbClr val="00CCFF"/>
                </a:solidFill>
              </a:rPr>
              <a:t> </a:t>
            </a:r>
            <a:r>
              <a:rPr lang="tr-TR" sz="2600" i="1" dirty="0" err="1" smtClean="0">
                <a:solidFill>
                  <a:srgbClr val="00CCFF"/>
                </a:solidFill>
              </a:rPr>
              <a:t>Patol</a:t>
            </a:r>
            <a:r>
              <a:rPr lang="tr-TR" sz="2600" i="1" dirty="0" smtClean="0">
                <a:solidFill>
                  <a:srgbClr val="00CCFF"/>
                </a:solidFill>
              </a:rPr>
              <a:t> </a:t>
            </a:r>
            <a:r>
              <a:rPr lang="tr-TR" sz="2600" i="1" dirty="0" err="1" smtClean="0">
                <a:solidFill>
                  <a:srgbClr val="00CCFF"/>
                </a:solidFill>
              </a:rPr>
              <a:t>Med</a:t>
            </a:r>
            <a:r>
              <a:rPr lang="tr-TR" sz="2600" i="1" dirty="0" smtClean="0">
                <a:solidFill>
                  <a:srgbClr val="00CCFF"/>
                </a:solidFill>
              </a:rPr>
              <a:t> </a:t>
            </a:r>
            <a:r>
              <a:rPr lang="tr-TR" sz="2600" i="1" dirty="0" err="1" smtClean="0">
                <a:solidFill>
                  <a:srgbClr val="00CCFF"/>
                </a:solidFill>
              </a:rPr>
              <a:t>Lab</a:t>
            </a:r>
            <a:r>
              <a:rPr lang="tr-TR" sz="2600" i="1" dirty="0" smtClean="0">
                <a:solidFill>
                  <a:srgbClr val="00CCFF"/>
                </a:solidFill>
              </a:rPr>
              <a:t> 2007;43:37-43</a:t>
            </a:r>
          </a:p>
          <a:p>
            <a:r>
              <a:rPr lang="tr-TR" dirty="0" smtClean="0"/>
              <a:t>%0.1-2.1</a:t>
            </a:r>
            <a:br>
              <a:rPr lang="tr-TR" dirty="0" smtClean="0"/>
            </a:br>
            <a:r>
              <a:rPr lang="tr-TR" dirty="0" smtClean="0"/>
              <a:t>            </a:t>
            </a:r>
            <a:r>
              <a:rPr lang="tr-TR" sz="2600" i="1" dirty="0" err="1" smtClean="0">
                <a:solidFill>
                  <a:srgbClr val="00CCFF"/>
                </a:solidFill>
              </a:rPr>
              <a:t>Hammoud</a:t>
            </a:r>
            <a:r>
              <a:rPr lang="tr-TR" sz="2600" i="1" dirty="0" smtClean="0">
                <a:solidFill>
                  <a:srgbClr val="00CCFF"/>
                </a:solidFill>
              </a:rPr>
              <a:t> MM, J </a:t>
            </a:r>
            <a:r>
              <a:rPr lang="tr-TR" sz="2600" i="1" dirty="0" err="1" smtClean="0">
                <a:solidFill>
                  <a:srgbClr val="00CCFF"/>
                </a:solidFill>
              </a:rPr>
              <a:t>Reprod</a:t>
            </a:r>
            <a:r>
              <a:rPr lang="tr-TR" sz="2600" i="1" dirty="0" smtClean="0">
                <a:solidFill>
                  <a:srgbClr val="00CCFF"/>
                </a:solidFill>
              </a:rPr>
              <a:t> </a:t>
            </a:r>
            <a:r>
              <a:rPr lang="tr-TR" sz="2600" i="1" dirty="0" err="1" smtClean="0">
                <a:solidFill>
                  <a:srgbClr val="00CCFF"/>
                </a:solidFill>
              </a:rPr>
              <a:t>Med</a:t>
            </a:r>
            <a:r>
              <a:rPr lang="tr-TR" sz="2600" i="1" dirty="0" smtClean="0">
                <a:solidFill>
                  <a:srgbClr val="00CCFF"/>
                </a:solidFill>
              </a:rPr>
              <a:t> 2002;47:266-70</a:t>
            </a:r>
          </a:p>
          <a:p>
            <a:r>
              <a:rPr lang="tr-TR" dirty="0" smtClean="0"/>
              <a:t>ASC, LSIL, HSIL genç hastalarda daha sık, AGH 40 yaş üstü kadınlarda daha sıktır</a:t>
            </a:r>
            <a:r>
              <a:rPr lang="tr-TR" i="1" dirty="0" smtClean="0"/>
              <a:t/>
            </a:r>
            <a:br>
              <a:rPr lang="tr-TR" i="1" dirty="0" smtClean="0"/>
            </a:br>
            <a:r>
              <a:rPr lang="tr-TR" i="1" dirty="0" smtClean="0"/>
              <a:t>   </a:t>
            </a:r>
            <a:r>
              <a:rPr lang="tr-TR" sz="2600" i="1" dirty="0" smtClean="0"/>
              <a:t>      </a:t>
            </a:r>
            <a:r>
              <a:rPr lang="tr-TR" sz="2600" i="1" dirty="0" err="1" smtClean="0">
                <a:solidFill>
                  <a:srgbClr val="00CCFF"/>
                </a:solidFill>
              </a:rPr>
              <a:t>Insigna</a:t>
            </a:r>
            <a:r>
              <a:rPr lang="tr-TR" sz="2600" i="1" dirty="0" smtClean="0">
                <a:solidFill>
                  <a:srgbClr val="00CCFF"/>
                </a:solidFill>
              </a:rPr>
              <a:t> RP, </a:t>
            </a:r>
            <a:r>
              <a:rPr lang="tr-TR" sz="2600" i="1" dirty="0" err="1" smtClean="0">
                <a:solidFill>
                  <a:srgbClr val="00CCFF"/>
                </a:solidFill>
              </a:rPr>
              <a:t>Am</a:t>
            </a:r>
            <a:r>
              <a:rPr lang="tr-TR" sz="2600" i="1" dirty="0" smtClean="0">
                <a:solidFill>
                  <a:srgbClr val="00CCFF"/>
                </a:solidFill>
              </a:rPr>
              <a:t> J </a:t>
            </a:r>
            <a:r>
              <a:rPr lang="tr-TR" sz="2600" i="1" dirty="0" err="1" smtClean="0">
                <a:solidFill>
                  <a:srgbClr val="00CCFF"/>
                </a:solidFill>
              </a:rPr>
              <a:t>Obstet</a:t>
            </a:r>
            <a:r>
              <a:rPr lang="tr-TR" sz="2600" i="1" dirty="0" smtClean="0">
                <a:solidFill>
                  <a:srgbClr val="00CCFF"/>
                </a:solidFill>
              </a:rPr>
              <a:t> </a:t>
            </a:r>
            <a:r>
              <a:rPr lang="tr-TR" sz="2600" i="1" dirty="0" err="1" smtClean="0">
                <a:solidFill>
                  <a:srgbClr val="00CCFF"/>
                </a:solidFill>
              </a:rPr>
              <a:t>Gynecol</a:t>
            </a:r>
            <a:r>
              <a:rPr lang="tr-TR" sz="2600" i="1" dirty="0" smtClean="0">
                <a:solidFill>
                  <a:srgbClr val="00CCFF"/>
                </a:solidFill>
              </a:rPr>
              <a:t> 2004;191:105-13</a:t>
            </a:r>
            <a:endParaRPr lang="tr-TR" sz="2600" i="1" dirty="0">
              <a:solidFill>
                <a:srgbClr val="00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Skuamöz</a:t>
            </a:r>
            <a:r>
              <a:rPr lang="tr-TR" dirty="0" smtClean="0"/>
              <a:t> lezyonlar kolayca tespit edilirler</a:t>
            </a:r>
          </a:p>
          <a:p>
            <a:pPr lvl="1"/>
            <a:r>
              <a:rPr lang="tr-TR" dirty="0" err="1" smtClean="0"/>
              <a:t>Pap</a:t>
            </a:r>
            <a:r>
              <a:rPr lang="tr-TR" dirty="0" smtClean="0"/>
              <a:t> </a:t>
            </a:r>
            <a:r>
              <a:rPr lang="tr-TR" dirty="0" err="1" smtClean="0"/>
              <a:t>smear</a:t>
            </a:r>
            <a:r>
              <a:rPr lang="tr-TR" dirty="0" smtClean="0"/>
              <a:t> ile direkt olarak örneklenebilirler</a:t>
            </a:r>
          </a:p>
          <a:p>
            <a:pPr lvl="1"/>
            <a:r>
              <a:rPr lang="tr-TR" dirty="0" err="1" smtClean="0"/>
              <a:t>Kolposkopi</a:t>
            </a:r>
            <a:r>
              <a:rPr lang="tr-TR" dirty="0" smtClean="0"/>
              <a:t> ile rahatça görülürler</a:t>
            </a:r>
          </a:p>
          <a:p>
            <a:r>
              <a:rPr lang="tr-TR" dirty="0" err="1" smtClean="0"/>
              <a:t>Pap</a:t>
            </a:r>
            <a:r>
              <a:rPr lang="tr-TR" dirty="0" smtClean="0"/>
              <a:t> </a:t>
            </a:r>
            <a:r>
              <a:rPr lang="tr-TR" dirty="0" err="1" smtClean="0"/>
              <a:t>smear</a:t>
            </a:r>
            <a:r>
              <a:rPr lang="tr-TR" dirty="0" smtClean="0"/>
              <a:t> ile </a:t>
            </a:r>
            <a:r>
              <a:rPr lang="tr-TR" dirty="0" err="1" smtClean="0"/>
              <a:t>glanduler</a:t>
            </a:r>
            <a:r>
              <a:rPr lang="tr-TR" dirty="0" smtClean="0"/>
              <a:t> </a:t>
            </a:r>
            <a:r>
              <a:rPr lang="tr-TR" dirty="0" err="1" smtClean="0"/>
              <a:t>servikal</a:t>
            </a:r>
            <a:r>
              <a:rPr lang="tr-TR" dirty="0" smtClean="0"/>
              <a:t> lezyonların tanısı</a:t>
            </a:r>
          </a:p>
          <a:p>
            <a:pPr lvl="1"/>
            <a:r>
              <a:rPr lang="tr-TR" dirty="0" smtClean="0"/>
              <a:t>Düşük </a:t>
            </a:r>
            <a:r>
              <a:rPr lang="tr-TR" dirty="0" err="1" smtClean="0"/>
              <a:t>sensitivite</a:t>
            </a:r>
            <a:endParaRPr lang="tr-TR" dirty="0" smtClean="0"/>
          </a:p>
          <a:p>
            <a:pPr lvl="1"/>
            <a:r>
              <a:rPr lang="tr-TR" dirty="0" smtClean="0"/>
              <a:t>Yüksek yanlış </a:t>
            </a:r>
            <a:r>
              <a:rPr lang="tr-TR" dirty="0" smtClean="0"/>
              <a:t>negatiflik</a:t>
            </a:r>
            <a:endParaRPr lang="tr-TR" dirty="0" smtClean="0"/>
          </a:p>
          <a:p>
            <a:r>
              <a:rPr lang="tr-TR" dirty="0" err="1" smtClean="0"/>
              <a:t>Endoservikal</a:t>
            </a:r>
            <a:r>
              <a:rPr lang="tr-TR" dirty="0" smtClean="0"/>
              <a:t> </a:t>
            </a:r>
            <a:r>
              <a:rPr lang="tr-TR" dirty="0" smtClean="0"/>
              <a:t>kanala ulaşmak daha zordur.</a:t>
            </a:r>
          </a:p>
          <a:p>
            <a:r>
              <a:rPr lang="tr-TR" dirty="0" smtClean="0"/>
              <a:t>Yeterli hücre yorumu</a:t>
            </a:r>
          </a:p>
          <a:p>
            <a:pPr lvl="1"/>
            <a:r>
              <a:rPr lang="tr-TR" dirty="0" smtClean="0"/>
              <a:t>Materyali toplama</a:t>
            </a:r>
          </a:p>
          <a:p>
            <a:pPr lvl="1"/>
            <a:r>
              <a:rPr lang="tr-TR" dirty="0" err="1" smtClean="0"/>
              <a:t>Sitopatolog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D757"/>
                </a:solidFill>
              </a:rPr>
              <a:t>Atipik</a:t>
            </a:r>
            <a:r>
              <a:rPr lang="tr-TR" dirty="0" smtClean="0">
                <a:solidFill>
                  <a:srgbClr val="FFD757"/>
                </a:solidFill>
              </a:rPr>
              <a:t> </a:t>
            </a:r>
            <a:r>
              <a:rPr lang="tr-TR" dirty="0" err="1" smtClean="0">
                <a:solidFill>
                  <a:srgbClr val="FFD757"/>
                </a:solidFill>
              </a:rPr>
              <a:t>Glandüler</a:t>
            </a:r>
            <a:r>
              <a:rPr lang="tr-TR" dirty="0" smtClean="0">
                <a:solidFill>
                  <a:srgbClr val="FFD757"/>
                </a:solidFill>
              </a:rPr>
              <a:t> Lezyonlar</a:t>
            </a:r>
            <a:br>
              <a:rPr lang="tr-TR" dirty="0" smtClean="0">
                <a:solidFill>
                  <a:srgbClr val="FFD757"/>
                </a:solidFill>
              </a:rPr>
            </a:br>
            <a:r>
              <a:rPr lang="tr-TR" dirty="0" smtClean="0">
                <a:solidFill>
                  <a:srgbClr val="FFD757"/>
                </a:solidFill>
              </a:rPr>
              <a:t>Tarama</a:t>
            </a:r>
            <a:endParaRPr lang="tr-TR" dirty="0">
              <a:solidFill>
                <a:srgbClr val="FFD75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</TotalTime>
  <Words>1171</Words>
  <Application>Microsoft Office PowerPoint</Application>
  <PresentationFormat>Ekran Gösterisi (4:3)</PresentationFormat>
  <Paragraphs>241</Paragraphs>
  <Slides>45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0</vt:i4>
      </vt:variant>
      <vt:variant>
        <vt:lpstr>Slayt Başlıkları</vt:lpstr>
      </vt:variant>
      <vt:variant>
        <vt:i4>45</vt:i4>
      </vt:variant>
    </vt:vector>
  </HeadingPairs>
  <TitlesOfParts>
    <vt:vector size="46" baseType="lpstr">
      <vt:lpstr>Ofis Teması</vt:lpstr>
      <vt:lpstr>Atipik Glandüler Sitoloji Yönetimi</vt:lpstr>
      <vt:lpstr>Slayt 2</vt:lpstr>
      <vt:lpstr>Slayt 3</vt:lpstr>
      <vt:lpstr>Adenokanserlerde Tarama</vt:lpstr>
      <vt:lpstr>Atipik Glandüler Hücreler (AGH) Tanım</vt:lpstr>
      <vt:lpstr>Atipik Glandüler Hücreler (AGH) Terminoloji</vt:lpstr>
      <vt:lpstr>Bethesda Sistem 2001 Glandüler hücre anormallikleri</vt:lpstr>
      <vt:lpstr>Atipik Glandüler Hücreler İnsidans</vt:lpstr>
      <vt:lpstr>Atipik Glandüler Lezyonlar Tarama</vt:lpstr>
      <vt:lpstr>Slayt 10</vt:lpstr>
      <vt:lpstr>Klasik Yayma</vt:lpstr>
      <vt:lpstr>Slayt 12</vt:lpstr>
      <vt:lpstr>Pap smearde Glandüler Hücrelerin Kaynağı</vt:lpstr>
      <vt:lpstr>Slayt 14</vt:lpstr>
      <vt:lpstr>Atipik Glandüler Hücreler Tanı</vt:lpstr>
      <vt:lpstr>Slayt 16</vt:lpstr>
      <vt:lpstr>Benign nedenler</vt:lpstr>
      <vt:lpstr>Malign nedenler</vt:lpstr>
      <vt:lpstr>Klasik Yayma vs Sıvı Bazlı Sitoloji</vt:lpstr>
      <vt:lpstr>Sıvı Bazlı Sitoloji</vt:lpstr>
      <vt:lpstr>Klasik Yayma</vt:lpstr>
      <vt:lpstr>Sıvı Bazlı Sitoloji vs Klasik Yayma</vt:lpstr>
      <vt:lpstr>Sıvı Bazlı Sitoloji vs Klasik Yayma</vt:lpstr>
      <vt:lpstr>Sıvı Bazlı Sitoloji vs Klasik Yayma</vt:lpstr>
      <vt:lpstr>Slayt 25</vt:lpstr>
      <vt:lpstr>Atipik Glandüler Hücreler Klinik önemi</vt:lpstr>
      <vt:lpstr>Atipik Glandüler Hücreler Klinik önemi</vt:lpstr>
      <vt:lpstr>Atipik Glandüler Hücreler Klinik önemi</vt:lpstr>
      <vt:lpstr>Atipik Glandüler Hücreler Klinik önemi</vt:lpstr>
      <vt:lpstr>Slayt 30</vt:lpstr>
      <vt:lpstr>Atipik Glandüler Hücreler Klinik önemi</vt:lpstr>
      <vt:lpstr>AGH ve HPV</vt:lpstr>
      <vt:lpstr>AGH ve HPV</vt:lpstr>
      <vt:lpstr>AGH ve HPV</vt:lpstr>
      <vt:lpstr>İmmünohistokimyasal inceleme</vt:lpstr>
      <vt:lpstr>İmmünohistokimyasal inceleme</vt:lpstr>
      <vt:lpstr>Anormal Glandüler Sitolojinin Yönetimi</vt:lpstr>
      <vt:lpstr>Uygun Yönetim</vt:lpstr>
      <vt:lpstr>AGH veya sitolojik AIS yönetimi ilk aşama ASCCP Guideline 2012</vt:lpstr>
      <vt:lpstr>AGH veya sitolojik AIS yönetimi ilk Aşama ASCCP Guideline 2012</vt:lpstr>
      <vt:lpstr>AGH veya sitolojik AIS yönetimi İkinci Aşama ASCCP Guideline 2012</vt:lpstr>
      <vt:lpstr>AGH Hasta Takibi</vt:lpstr>
      <vt:lpstr>Benign Glandüler Değişikliklerin Yönetimi</vt:lpstr>
      <vt:lpstr>Sonuç</vt:lpstr>
      <vt:lpstr>Slayt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Atipik Glandüler Hücre Yönetimi</dc:title>
  <dc:creator>user</dc:creator>
  <cp:lastModifiedBy>user</cp:lastModifiedBy>
  <cp:revision>174</cp:revision>
  <dcterms:created xsi:type="dcterms:W3CDTF">2013-04-29T11:37:11Z</dcterms:created>
  <dcterms:modified xsi:type="dcterms:W3CDTF">2013-05-15T08:10:42Z</dcterms:modified>
</cp:coreProperties>
</file>