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tags/tag3.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tiff" ContentType="image/tiff"/>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61" r:id="rId3"/>
    <p:sldId id="260" r:id="rId4"/>
    <p:sldId id="262" r:id="rId5"/>
    <p:sldId id="263" r:id="rId6"/>
    <p:sldId id="264" r:id="rId7"/>
    <p:sldId id="266" r:id="rId8"/>
    <p:sldId id="267" r:id="rId9"/>
    <p:sldId id="268" r:id="rId10"/>
    <p:sldId id="269" r:id="rId11"/>
    <p:sldId id="329" r:id="rId12"/>
    <p:sldId id="330" r:id="rId13"/>
    <p:sldId id="270" r:id="rId14"/>
    <p:sldId id="271" r:id="rId15"/>
    <p:sldId id="272" r:id="rId16"/>
    <p:sldId id="273" r:id="rId17"/>
    <p:sldId id="286" r:id="rId18"/>
    <p:sldId id="274" r:id="rId19"/>
    <p:sldId id="275" r:id="rId20"/>
    <p:sldId id="277" r:id="rId21"/>
    <p:sldId id="278" r:id="rId22"/>
    <p:sldId id="279" r:id="rId23"/>
    <p:sldId id="335" r:id="rId24"/>
    <p:sldId id="280" r:id="rId25"/>
    <p:sldId id="281" r:id="rId26"/>
    <p:sldId id="283" r:id="rId27"/>
    <p:sldId id="326" r:id="rId28"/>
    <p:sldId id="292" r:id="rId29"/>
    <p:sldId id="334" r:id="rId30"/>
    <p:sldId id="315"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0"/>
      </p:ext>
    </p:extLst>
  </p:showPr>
  <p:clrMru>
    <a:srgbClr val="000066"/>
    <a:srgbClr val="92FF25"/>
    <a:srgbClr val="8DED45"/>
    <a:srgbClr val="66FF33"/>
    <a:srgbClr val="33CC33"/>
    <a:srgbClr val="38EA00"/>
    <a:srgbClr val="44FF09"/>
    <a:srgbClr val="000099"/>
    <a:srgbClr val="0000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69" autoAdjust="0"/>
    <p:restoredTop sz="73865" autoAdjust="0"/>
  </p:normalViewPr>
  <p:slideViewPr>
    <p:cSldViewPr>
      <p:cViewPr varScale="1">
        <p:scale>
          <a:sx n="68" d="100"/>
          <a:sy n="68" d="100"/>
        </p:scale>
        <p:origin x="-1824" y="-90"/>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9.4613952586622363E-2"/>
          <c:y val="0.16128062939500984"/>
          <c:w val="0.81753335522107551"/>
          <c:h val="0.68999006703109944"/>
        </c:manualLayout>
      </c:layout>
      <c:barChart>
        <c:barDir val="col"/>
        <c:grouping val="clustered"/>
        <c:ser>
          <c:idx val="0"/>
          <c:order val="0"/>
          <c:tx>
            <c:strRef>
              <c:f>Sheet1!$E$7</c:f>
              <c:strCache>
                <c:ptCount val="1"/>
                <c:pt idx="0">
                  <c:v>WOW</c:v>
                </c:pt>
              </c:strCache>
            </c:strRef>
          </c:tx>
          <c:spPr>
            <a:solidFill>
              <a:schemeClr val="tx2">
                <a:lumMod val="75000"/>
              </a:schemeClr>
            </a:solidFill>
            <a:scene3d>
              <a:camera prst="orthographicFront"/>
              <a:lightRig rig="threePt" dir="t"/>
            </a:scene3d>
            <a:sp3d>
              <a:bevelT/>
            </a:sp3d>
          </c:spPr>
          <c:cat>
            <c:strRef>
              <c:f>Sheet1!$F$6:$I$6</c:f>
              <c:strCache>
                <c:ptCount val="4"/>
                <c:pt idx="0">
                  <c:v>Day 3    &gt;6cell</c:v>
                </c:pt>
                <c:pt idx="1">
                  <c:v>Day 3     A+B Quality</c:v>
                </c:pt>
                <c:pt idx="2">
                  <c:v>Day 5  Blastocyst</c:v>
                </c:pt>
                <c:pt idx="3">
                  <c:v>Day 5/6  Transferred/Frozen</c:v>
                </c:pt>
              </c:strCache>
            </c:strRef>
          </c:cat>
          <c:val>
            <c:numRef>
              <c:f>Sheet1!$F$7:$I$7</c:f>
              <c:numCache>
                <c:formatCode>General</c:formatCode>
                <c:ptCount val="4"/>
                <c:pt idx="0">
                  <c:v>53</c:v>
                </c:pt>
                <c:pt idx="1">
                  <c:v>57</c:v>
                </c:pt>
                <c:pt idx="2">
                  <c:v>55</c:v>
                </c:pt>
                <c:pt idx="3">
                  <c:v>63</c:v>
                </c:pt>
              </c:numCache>
            </c:numRef>
          </c:val>
        </c:ser>
        <c:ser>
          <c:idx val="1"/>
          <c:order val="1"/>
          <c:tx>
            <c:strRef>
              <c:f>Sheet1!$E$8</c:f>
              <c:strCache>
                <c:ptCount val="1"/>
                <c:pt idx="0">
                  <c:v>Control</c:v>
                </c:pt>
              </c:strCache>
            </c:strRef>
          </c:tx>
          <c:spPr>
            <a:solidFill>
              <a:schemeClr val="tx2">
                <a:lumMod val="40000"/>
                <a:lumOff val="60000"/>
              </a:schemeClr>
            </a:solidFill>
            <a:scene3d>
              <a:camera prst="orthographicFront"/>
              <a:lightRig rig="threePt" dir="t"/>
            </a:scene3d>
            <a:sp3d>
              <a:bevelT/>
            </a:sp3d>
          </c:spPr>
          <c:cat>
            <c:strRef>
              <c:f>Sheet1!$F$6:$I$6</c:f>
              <c:strCache>
                <c:ptCount val="4"/>
                <c:pt idx="0">
                  <c:v>Day 3    &gt;6cell</c:v>
                </c:pt>
                <c:pt idx="1">
                  <c:v>Day 3     A+B Quality</c:v>
                </c:pt>
                <c:pt idx="2">
                  <c:v>Day 5  Blastocyst</c:v>
                </c:pt>
                <c:pt idx="3">
                  <c:v>Day 5/6  Transferred/Frozen</c:v>
                </c:pt>
              </c:strCache>
            </c:strRef>
          </c:cat>
          <c:val>
            <c:numRef>
              <c:f>Sheet1!$F$8:$I$8</c:f>
              <c:numCache>
                <c:formatCode>General</c:formatCode>
                <c:ptCount val="4"/>
                <c:pt idx="0">
                  <c:v>44</c:v>
                </c:pt>
                <c:pt idx="1">
                  <c:v>51</c:v>
                </c:pt>
                <c:pt idx="2">
                  <c:v>37</c:v>
                </c:pt>
                <c:pt idx="3">
                  <c:v>43</c:v>
                </c:pt>
              </c:numCache>
            </c:numRef>
          </c:val>
        </c:ser>
        <c:axId val="91616384"/>
        <c:axId val="91617920"/>
      </c:barChart>
      <c:catAx>
        <c:axId val="91616384"/>
        <c:scaling>
          <c:orientation val="minMax"/>
        </c:scaling>
        <c:axPos val="b"/>
        <c:tickLblPos val="nextTo"/>
        <c:txPr>
          <a:bodyPr/>
          <a:lstStyle/>
          <a:p>
            <a:pPr>
              <a:defRPr sz="1000" b="1"/>
            </a:pPr>
            <a:endParaRPr lang="en-US"/>
          </a:p>
        </c:txPr>
        <c:crossAx val="91617920"/>
        <c:crosses val="autoZero"/>
        <c:auto val="1"/>
        <c:lblAlgn val="ctr"/>
        <c:lblOffset val="100"/>
      </c:catAx>
      <c:valAx>
        <c:axId val="91617920"/>
        <c:scaling>
          <c:orientation val="minMax"/>
        </c:scaling>
        <c:axPos val="l"/>
        <c:numFmt formatCode="General" sourceLinked="1"/>
        <c:tickLblPos val="nextTo"/>
        <c:txPr>
          <a:bodyPr/>
          <a:lstStyle/>
          <a:p>
            <a:pPr>
              <a:defRPr sz="1400" b="1"/>
            </a:pPr>
            <a:endParaRPr lang="en-US"/>
          </a:p>
        </c:txPr>
        <c:crossAx val="91616384"/>
        <c:crosses val="autoZero"/>
        <c:crossBetween val="between"/>
      </c:valAx>
      <c:spPr>
        <a:noFill/>
        <a:ln w="25400">
          <a:noFill/>
        </a:ln>
      </c:spPr>
    </c:plotArea>
    <c:legend>
      <c:legendPos val="r"/>
      <c:layout>
        <c:manualLayout>
          <c:xMode val="edge"/>
          <c:yMode val="edge"/>
          <c:x val="0.19741723461584323"/>
          <c:y val="4.4579188080531872E-2"/>
          <c:w val="0.57792678974747957"/>
          <c:h val="0.14437455797067267"/>
        </c:manualLayout>
      </c:layout>
      <c:txPr>
        <a:bodyPr/>
        <a:lstStyle/>
        <a:p>
          <a:pPr>
            <a:defRPr sz="1600" b="1"/>
          </a:pPr>
          <a:endParaRPr lang="en-US"/>
        </a:p>
      </c:txPr>
    </c:legend>
    <c:plotVisOnly val="1"/>
    <c:dispBlanksAs val="gap"/>
  </c:chart>
  <c:spPr>
    <a:noFill/>
    <a:ln>
      <a:noFill/>
    </a:ln>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0.1212524059492564"/>
          <c:y val="5.1400554097404488E-2"/>
          <c:w val="0.87874762770038384"/>
          <c:h val="0.8326195683872849"/>
        </c:manualLayout>
      </c:layout>
      <c:barChart>
        <c:barDir val="col"/>
        <c:grouping val="clustered"/>
        <c:ser>
          <c:idx val="0"/>
          <c:order val="0"/>
          <c:tx>
            <c:strRef>
              <c:f>Sheet1!$B$3</c:f>
              <c:strCache>
                <c:ptCount val="1"/>
                <c:pt idx="0">
                  <c:v>TECS</c:v>
                </c:pt>
              </c:strCache>
            </c:strRef>
          </c:tx>
          <c:spPr>
            <a:solidFill>
              <a:schemeClr val="tx2">
                <a:lumMod val="75000"/>
              </a:schemeClr>
            </a:solidFill>
            <a:scene3d>
              <a:camera prst="orthographicFront"/>
              <a:lightRig rig="threePt" dir="t"/>
            </a:scene3d>
            <a:sp3d>
              <a:bevelT/>
            </a:sp3d>
          </c:spPr>
          <c:cat>
            <c:strRef>
              <c:f>Sheet1!$C$2:$E$2</c:f>
              <c:strCache>
                <c:ptCount val="3"/>
                <c:pt idx="0">
                  <c:v>D5 Blast</c:v>
                </c:pt>
                <c:pt idx="1">
                  <c:v>Blasts &gt;3BB</c:v>
                </c:pt>
                <c:pt idx="2">
                  <c:v>  pos βhCG</c:v>
                </c:pt>
              </c:strCache>
            </c:strRef>
          </c:cat>
          <c:val>
            <c:numRef>
              <c:f>Sheet1!$C$3:$E$3</c:f>
              <c:numCache>
                <c:formatCode>0.00</c:formatCode>
                <c:ptCount val="3"/>
                <c:pt idx="0">
                  <c:v>45.3</c:v>
                </c:pt>
                <c:pt idx="1">
                  <c:v>32.1</c:v>
                </c:pt>
                <c:pt idx="2">
                  <c:v>92.9</c:v>
                </c:pt>
              </c:numCache>
            </c:numRef>
          </c:val>
        </c:ser>
        <c:ser>
          <c:idx val="1"/>
          <c:order val="1"/>
          <c:tx>
            <c:strRef>
              <c:f>Sheet1!$B$4</c:f>
              <c:strCache>
                <c:ptCount val="1"/>
                <c:pt idx="0">
                  <c:v>Static</c:v>
                </c:pt>
              </c:strCache>
            </c:strRef>
          </c:tx>
          <c:spPr>
            <a:solidFill>
              <a:schemeClr val="tx2">
                <a:lumMod val="40000"/>
                <a:lumOff val="60000"/>
              </a:schemeClr>
            </a:solidFill>
            <a:scene3d>
              <a:camera prst="orthographicFront"/>
              <a:lightRig rig="threePt" dir="t"/>
            </a:scene3d>
            <a:sp3d>
              <a:bevelT/>
            </a:sp3d>
          </c:spPr>
          <c:cat>
            <c:strRef>
              <c:f>Sheet1!$C$2:$E$2</c:f>
              <c:strCache>
                <c:ptCount val="3"/>
                <c:pt idx="0">
                  <c:v>D5 Blast</c:v>
                </c:pt>
                <c:pt idx="1">
                  <c:v>Blasts &gt;3BB</c:v>
                </c:pt>
                <c:pt idx="2">
                  <c:v>  pos βhCG</c:v>
                </c:pt>
              </c:strCache>
            </c:strRef>
          </c:cat>
          <c:val>
            <c:numRef>
              <c:f>Sheet1!$C$4:$E$4</c:f>
              <c:numCache>
                <c:formatCode>0.00</c:formatCode>
                <c:ptCount val="3"/>
                <c:pt idx="0">
                  <c:v>32.1</c:v>
                </c:pt>
                <c:pt idx="1">
                  <c:v>17.600000000000001</c:v>
                </c:pt>
                <c:pt idx="2">
                  <c:v>67</c:v>
                </c:pt>
              </c:numCache>
            </c:numRef>
          </c:val>
        </c:ser>
        <c:axId val="91598848"/>
        <c:axId val="91600384"/>
      </c:barChart>
      <c:catAx>
        <c:axId val="91598848"/>
        <c:scaling>
          <c:orientation val="minMax"/>
        </c:scaling>
        <c:axPos val="b"/>
        <c:tickLblPos val="nextTo"/>
        <c:crossAx val="91600384"/>
        <c:crosses val="autoZero"/>
        <c:auto val="1"/>
        <c:lblAlgn val="ctr"/>
        <c:lblOffset val="100"/>
      </c:catAx>
      <c:valAx>
        <c:axId val="91600384"/>
        <c:scaling>
          <c:orientation val="minMax"/>
        </c:scaling>
        <c:axPos val="l"/>
        <c:numFmt formatCode="0" sourceLinked="0"/>
        <c:tickLblPos val="nextTo"/>
        <c:crossAx val="91598848"/>
        <c:crosses val="autoZero"/>
        <c:crossBetween val="between"/>
      </c:valAx>
    </c:plotArea>
    <c:legend>
      <c:legendPos val="r"/>
      <c:layout>
        <c:manualLayout>
          <c:xMode val="edge"/>
          <c:yMode val="edge"/>
          <c:x val="0.27612610004631771"/>
          <c:y val="2.9245844269466335E-2"/>
          <c:w val="0.44502766000403798"/>
          <c:h val="0.11187882764654415"/>
        </c:manualLayout>
      </c:layout>
      <c:txPr>
        <a:bodyPr/>
        <a:lstStyle/>
        <a:p>
          <a:pPr>
            <a:defRPr sz="2000"/>
          </a:pPr>
          <a:endParaRPr lang="en-US"/>
        </a:p>
      </c:txPr>
    </c:legend>
    <c:plotVisOnly val="1"/>
    <c:dispBlanksAs val="gap"/>
  </c:chart>
  <c:spPr>
    <a:ln>
      <a:noFill/>
    </a:ln>
  </c:spPr>
  <c:txPr>
    <a:bodyPr/>
    <a:lstStyle/>
    <a:p>
      <a:pPr>
        <a:defRPr sz="1800" b="1"/>
      </a:pPr>
      <a:endParaRPr lang="en-US"/>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6A7CB2-A698-40A8-BD2D-BE049E06EFF5}" type="datetimeFigureOut">
              <a:rPr lang="en-US" smtClean="0"/>
              <a:pPr/>
              <a:t>5/17/2013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1DC755-2C4E-480A-B62D-6395BA430A60}" type="slidenum">
              <a:rPr lang="en-US" smtClean="0"/>
              <a:pPr/>
              <a:t>‹#›</a:t>
            </a:fld>
            <a:endParaRPr lang="en-US" dirty="0"/>
          </a:p>
        </p:txBody>
      </p:sp>
    </p:spTree>
    <p:extLst>
      <p:ext uri="{BB962C8B-B14F-4D97-AF65-F5344CB8AC3E}">
        <p14:creationId xmlns="" xmlns:p14="http://schemas.microsoft.com/office/powerpoint/2010/main" val="1137479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a:t>
            </a:r>
            <a:r>
              <a:rPr lang="en-US" baseline="0" dirty="0" smtClean="0"/>
              <a:t> you for the introduction.  Thank you for attending.  Today </a:t>
            </a:r>
            <a:r>
              <a:rPr lang="en-US" baseline="0" dirty="0" err="1" smtClean="0"/>
              <a:t>I”ll</a:t>
            </a:r>
            <a:r>
              <a:rPr lang="en-US" baseline="0" dirty="0" smtClean="0"/>
              <a:t> be talking about advances in the culture system. Though we try to keep variables constant within the lab for quality control purposes, as a field we’re constantly looking for new methods to optimize our systems to improve outcomes. I am going to highlight some of these areas.  </a:t>
            </a:r>
            <a:r>
              <a:rPr lang="en-US" dirty="0" smtClean="0"/>
              <a:t>I would</a:t>
            </a:r>
            <a:r>
              <a:rPr lang="en-US" baseline="0" dirty="0" smtClean="0"/>
              <a:t> like to preface this talk by saying the majority of data is preliminary. The purpose is to try to look to the future.  So, though some of the approaches may not be ready for routine clinical application,  and some may never be, I’m asking you to keep an open mind and step outside the comfort zone so-to-speak for the next 40 minutes or so as we explore some novel approaches.  </a:t>
            </a:r>
            <a:endParaRPr lang="en-US" dirty="0"/>
          </a:p>
        </p:txBody>
      </p:sp>
      <p:sp>
        <p:nvSpPr>
          <p:cNvPr id="4" name="Slide Number Placeholder 3"/>
          <p:cNvSpPr>
            <a:spLocks noGrp="1"/>
          </p:cNvSpPr>
          <p:nvPr>
            <p:ph type="sldNum" sz="quarter" idx="10"/>
          </p:nvPr>
        </p:nvSpPr>
        <p:spPr/>
        <p:txBody>
          <a:bodyPr/>
          <a:lstStyle/>
          <a:p>
            <a:fld id="{64D4CB58-AFD0-4D0F-B010-A37F3129C10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using this information,</a:t>
            </a:r>
            <a:r>
              <a:rPr lang="en-US" baseline="0" dirty="0" smtClean="0"/>
              <a:t> we can created novel culture platforms produce a </a:t>
            </a:r>
            <a:r>
              <a:rPr lang="en-US" baseline="0" dirty="0" err="1" smtClean="0"/>
              <a:t>microenvironemnt</a:t>
            </a:r>
            <a:r>
              <a:rPr lang="en-US" baseline="0" dirty="0" smtClean="0"/>
              <a:t> in the hopes of improving embryo development.  Confine the area, reduce spacing. </a:t>
            </a:r>
            <a:endParaRPr lang="en-US" dirty="0"/>
          </a:p>
        </p:txBody>
      </p:sp>
      <p:sp>
        <p:nvSpPr>
          <p:cNvPr id="4" name="Slide Number Placeholder 3"/>
          <p:cNvSpPr>
            <a:spLocks noGrp="1"/>
          </p:cNvSpPr>
          <p:nvPr>
            <p:ph type="sldNum" sz="quarter" idx="10"/>
          </p:nvPr>
        </p:nvSpPr>
        <p:spPr/>
        <p:txBody>
          <a:bodyPr/>
          <a:lstStyle/>
          <a:p>
            <a:fld id="{64D4CB58-AFD0-4D0F-B010-A37F3129C107}"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4 main</a:t>
            </a:r>
            <a:r>
              <a:rPr lang="en-US" baseline="0" dirty="0" smtClean="0"/>
              <a:t> approaches taken so far in terms of static micro </a:t>
            </a:r>
            <a:r>
              <a:rPr lang="en-US" baseline="0" dirty="0" err="1" smtClean="0"/>
              <a:t>cutlure</a:t>
            </a:r>
            <a:r>
              <a:rPr lang="en-US" baseline="0" dirty="0" smtClean="0"/>
              <a:t>.  I should </a:t>
            </a:r>
            <a:r>
              <a:rPr lang="en-US" dirty="0" smtClean="0"/>
              <a:t>Mention not trul</a:t>
            </a:r>
            <a:r>
              <a:rPr lang="en-US" baseline="0" dirty="0" smtClean="0"/>
              <a:t>y static, but for purpose of this talk—those without active or purposeful media movement.  First is macro</a:t>
            </a:r>
            <a:endParaRPr lang="en-US" dirty="0"/>
          </a:p>
        </p:txBody>
      </p:sp>
      <p:sp>
        <p:nvSpPr>
          <p:cNvPr id="4" name="Slide Number Placeholder 3"/>
          <p:cNvSpPr>
            <a:spLocks noGrp="1"/>
          </p:cNvSpPr>
          <p:nvPr>
            <p:ph type="sldNum" sz="quarter" idx="10"/>
          </p:nvPr>
        </p:nvSpPr>
        <p:spPr/>
        <p:txBody>
          <a:bodyPr/>
          <a:lstStyle/>
          <a:p>
            <a:fld id="{64D4CB58-AFD0-4D0F-B010-A37F3129C107}"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these commercial devices is the embryo</a:t>
            </a:r>
            <a:r>
              <a:rPr lang="en-US" baseline="0" dirty="0" smtClean="0"/>
              <a:t> GPS – really just an improvement on </a:t>
            </a:r>
            <a:r>
              <a:rPr lang="en-US" baseline="0" dirty="0" err="1" smtClean="0"/>
              <a:t>microdrop</a:t>
            </a:r>
            <a:endParaRPr lang="en-US" dirty="0"/>
          </a:p>
        </p:txBody>
      </p:sp>
      <p:sp>
        <p:nvSpPr>
          <p:cNvPr id="4" name="Slide Number Placeholder 3"/>
          <p:cNvSpPr>
            <a:spLocks noGrp="1"/>
          </p:cNvSpPr>
          <p:nvPr>
            <p:ph type="sldNum" sz="quarter" idx="10"/>
          </p:nvPr>
        </p:nvSpPr>
        <p:spPr/>
        <p:txBody>
          <a:bodyPr/>
          <a:lstStyle/>
          <a:p>
            <a:fld id="{64D4CB58-AFD0-4D0F-B010-A37F3129C107}"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approach that seems</a:t>
            </a:r>
            <a:r>
              <a:rPr lang="en-US" baseline="0" dirty="0" smtClean="0"/>
              <a:t> very promising is the WOW.  Most well known from work by Dr. </a:t>
            </a:r>
            <a:r>
              <a:rPr lang="en-US" baseline="0" dirty="0" err="1" smtClean="0"/>
              <a:t>Vajta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4D4CB58-AFD0-4D0F-B010-A37F3129C107}"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Constrictive, permits embryo contact, which might be helpful,</a:t>
            </a:r>
            <a:r>
              <a:rPr lang="en-US" baseline="0" dirty="0" smtClean="0"/>
              <a:t> permits individual ID, regulate spacing. </a:t>
            </a:r>
            <a:endParaRPr lang="en-US" dirty="0"/>
          </a:p>
        </p:txBody>
      </p:sp>
      <p:sp>
        <p:nvSpPr>
          <p:cNvPr id="4" name="Slide Number Placeholder 3"/>
          <p:cNvSpPr>
            <a:spLocks noGrp="1"/>
          </p:cNvSpPr>
          <p:nvPr>
            <p:ph type="sldNum" sz="quarter" idx="10"/>
          </p:nvPr>
        </p:nvSpPr>
        <p:spPr/>
        <p:txBody>
          <a:bodyPr/>
          <a:lstStyle/>
          <a:p>
            <a:fld id="{64D4CB58-AFD0-4D0F-B010-A37F3129C107}"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a:t>
            </a:r>
            <a:r>
              <a:rPr lang="en-US" baseline="0" dirty="0" smtClean="0"/>
              <a:t>y studies using the WOW in a variety of species. Have looked at various endpoints.  Seems to be beneficial in many cases.</a:t>
            </a:r>
            <a:endParaRPr lang="en-US" dirty="0"/>
          </a:p>
        </p:txBody>
      </p:sp>
      <p:sp>
        <p:nvSpPr>
          <p:cNvPr id="4" name="Slide Number Placeholder 3"/>
          <p:cNvSpPr>
            <a:spLocks noGrp="1"/>
          </p:cNvSpPr>
          <p:nvPr>
            <p:ph type="sldNum" sz="quarter" idx="10"/>
          </p:nvPr>
        </p:nvSpPr>
        <p:spPr/>
        <p:txBody>
          <a:bodyPr/>
          <a:lstStyle/>
          <a:p>
            <a:fld id="{64D4CB58-AFD0-4D0F-B010-A37F3129C107}"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publication with it’s use in human.  I believe</a:t>
            </a:r>
            <a:r>
              <a:rPr lang="en-US" baseline="0" dirty="0" smtClean="0"/>
              <a:t> some of  the work was done with the help of Dr. Nagy.  Sibling zygotes were split,  and cultured individually. So, any benefit would really be due </a:t>
            </a:r>
            <a:r>
              <a:rPr lang="en-US" baseline="0" dirty="0" err="1" smtClean="0"/>
              <a:t>ot</a:t>
            </a:r>
            <a:r>
              <a:rPr lang="en-US" baseline="0" dirty="0" smtClean="0"/>
              <a:t> localized </a:t>
            </a:r>
            <a:r>
              <a:rPr lang="en-US" baseline="0" dirty="0" err="1" smtClean="0"/>
              <a:t>microenvironemnt</a:t>
            </a:r>
            <a:r>
              <a:rPr lang="en-US" baseline="0" dirty="0" smtClean="0"/>
              <a:t>.  WOW showed  better blastocyst formation in the and more WOW embryos were transferred and frozen.</a:t>
            </a:r>
            <a:endParaRPr lang="en-US" dirty="0"/>
          </a:p>
        </p:txBody>
      </p:sp>
      <p:sp>
        <p:nvSpPr>
          <p:cNvPr id="4" name="Slide Number Placeholder 3"/>
          <p:cNvSpPr>
            <a:spLocks noGrp="1"/>
          </p:cNvSpPr>
          <p:nvPr>
            <p:ph type="sldNum" sz="quarter" idx="10"/>
          </p:nvPr>
        </p:nvSpPr>
        <p:spPr/>
        <p:txBody>
          <a:bodyPr/>
          <a:lstStyle/>
          <a:p>
            <a:fld id="{64D4CB58-AFD0-4D0F-B010-A37F3129C107}"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Soon the type of culture</a:t>
            </a:r>
            <a:r>
              <a:rPr lang="en-US" baseline="0" dirty="0" smtClean="0"/>
              <a:t> platform we use may be dictated by technology in the lab.  We’ve heard about the potential for real time monitoring…these platforms may also be giving us a better culture platform.   For example the emerging cameras have required dishes to hold embryos in place for viewing. 2 examples seen here</a:t>
            </a:r>
            <a:endParaRPr lang="en-US" dirty="0"/>
          </a:p>
        </p:txBody>
      </p:sp>
      <p:sp>
        <p:nvSpPr>
          <p:cNvPr id="4" name="Slide Number Placeholder 3"/>
          <p:cNvSpPr>
            <a:spLocks noGrp="1"/>
          </p:cNvSpPr>
          <p:nvPr>
            <p:ph type="sldNum" sz="quarter" idx="10"/>
          </p:nvPr>
        </p:nvSpPr>
        <p:spPr/>
        <p:txBody>
          <a:bodyPr/>
          <a:lstStyle/>
          <a:p>
            <a:fld id="{64D4CB58-AFD0-4D0F-B010-A37F3129C107}"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Though the WOW may be an advancement, it’s still a static system.</a:t>
            </a:r>
            <a:r>
              <a:rPr lang="en-US" baseline="0" dirty="0" smtClean="0"/>
              <a:t>  In vivo, cilia and peristalsis move embryos along the female reproductive tract.   So, gently movement may be “normal” for embryos and may convey some benefit.</a:t>
            </a:r>
            <a:endParaRPr lang="en-US" dirty="0"/>
          </a:p>
        </p:txBody>
      </p:sp>
      <p:sp>
        <p:nvSpPr>
          <p:cNvPr id="4" name="Slide Number Placeholder 3"/>
          <p:cNvSpPr>
            <a:spLocks noGrp="1"/>
          </p:cNvSpPr>
          <p:nvPr>
            <p:ph type="sldNum" sz="quarter" idx="10"/>
          </p:nvPr>
        </p:nvSpPr>
        <p:spPr/>
        <p:txBody>
          <a:bodyPr/>
          <a:lstStyle/>
          <a:p>
            <a:fld id="{64D4CB58-AFD0-4D0F-B010-A37F3129C107}"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benefit</a:t>
            </a:r>
            <a:r>
              <a:rPr lang="en-US" baseline="0" dirty="0" smtClean="0"/>
              <a:t> of dynamic culture could be due to disruptions of those gradients we mentioned. Specifically, removal of substrates, removal of harmful </a:t>
            </a:r>
            <a:r>
              <a:rPr lang="en-US" baseline="0" dirty="0" err="1" smtClean="0"/>
              <a:t>bypruducts</a:t>
            </a:r>
            <a:r>
              <a:rPr lang="en-US" baseline="0" dirty="0" smtClean="0"/>
              <a:t>. However, just saw that there appears to be a benefit of static </a:t>
            </a:r>
            <a:r>
              <a:rPr lang="en-US" baseline="0" dirty="0" err="1" smtClean="0"/>
              <a:t>microculture</a:t>
            </a:r>
            <a:r>
              <a:rPr lang="en-US" baseline="0" dirty="0" smtClean="0"/>
              <a:t>.  This is likely due to </a:t>
            </a:r>
            <a:r>
              <a:rPr lang="en-US" baseline="0" dirty="0" err="1" smtClean="0"/>
              <a:t>retainment</a:t>
            </a:r>
            <a:r>
              <a:rPr lang="en-US" baseline="0" dirty="0" smtClean="0"/>
              <a:t> of beneficial factors., but that implies the good outweighs the </a:t>
            </a:r>
            <a:r>
              <a:rPr lang="en-US" baseline="0" dirty="0" err="1" smtClean="0"/>
              <a:t>bad..may</a:t>
            </a:r>
            <a:r>
              <a:rPr lang="en-US" baseline="0" dirty="0" smtClean="0"/>
              <a:t> not always be the case.</a:t>
            </a:r>
          </a:p>
          <a:p>
            <a:endParaRPr lang="en-US" baseline="0" dirty="0" smtClean="0"/>
          </a:p>
          <a:p>
            <a:r>
              <a:rPr lang="en-US" baseline="0" dirty="0" smtClean="0"/>
              <a:t>However, alternate idea is that benefit of dynamic culture could be mechanical stimulation. Sensory </a:t>
            </a:r>
            <a:r>
              <a:rPr lang="en-US" baseline="0" dirty="0" err="1" smtClean="0"/>
              <a:t>mechtrans</a:t>
            </a:r>
            <a:r>
              <a:rPr lang="en-US" baseline="0" dirty="0" smtClean="0"/>
              <a:t> occurs in </a:t>
            </a:r>
            <a:r>
              <a:rPr lang="en-US" baseline="0" dirty="0" err="1" smtClean="0"/>
              <a:t>avarity</a:t>
            </a:r>
            <a:r>
              <a:rPr lang="en-US" baseline="0" dirty="0" smtClean="0"/>
              <a:t> of cell </a:t>
            </a:r>
            <a:r>
              <a:rPr lang="en-US" baseline="0" dirty="0" err="1" smtClean="0"/>
              <a:t>types..permits</a:t>
            </a:r>
            <a:r>
              <a:rPr lang="en-US" baseline="0" dirty="0" smtClean="0"/>
              <a:t> cells to respond to </a:t>
            </a:r>
            <a:r>
              <a:rPr lang="en-US" baseline="0" dirty="0" err="1" smtClean="0"/>
              <a:t>physicl</a:t>
            </a:r>
            <a:r>
              <a:rPr lang="en-US" baseline="0" dirty="0" smtClean="0"/>
              <a:t> stimuli. Most notably ion channels. We know embryos can sense </a:t>
            </a:r>
            <a:r>
              <a:rPr lang="en-US" baseline="0" dirty="0" err="1" smtClean="0"/>
              <a:t>sheear</a:t>
            </a:r>
            <a:r>
              <a:rPr lang="en-US" baseline="0" dirty="0" smtClean="0"/>
              <a:t> stress. </a:t>
            </a:r>
            <a:r>
              <a:rPr lang="en-US" baseline="0" dirty="0" err="1" smtClean="0"/>
              <a:t>Mech</a:t>
            </a:r>
            <a:r>
              <a:rPr lang="en-US" baseline="0" dirty="0" smtClean="0"/>
              <a:t> </a:t>
            </a:r>
            <a:r>
              <a:rPr lang="en-US" baseline="0" dirty="0" err="1" smtClean="0"/>
              <a:t>stim</a:t>
            </a:r>
            <a:r>
              <a:rPr lang="en-US" baseline="0" dirty="0" smtClean="0"/>
              <a:t> can likely results in stimulation of </a:t>
            </a:r>
            <a:r>
              <a:rPr lang="en-US" baseline="0" dirty="0" err="1" smtClean="0"/>
              <a:t>signalling</a:t>
            </a:r>
            <a:r>
              <a:rPr lang="en-US" baseline="0" dirty="0" smtClean="0"/>
              <a:t> pathways, some of which might be </a:t>
            </a:r>
            <a:r>
              <a:rPr lang="en-US" baseline="0" dirty="0" err="1" smtClean="0"/>
              <a:t>embryotrophic</a:t>
            </a:r>
            <a:r>
              <a:rPr lang="en-US" baseline="0" dirty="0" smtClean="0"/>
              <a:t> or beneficial.</a:t>
            </a:r>
            <a:endParaRPr lang="en-US" dirty="0"/>
          </a:p>
        </p:txBody>
      </p:sp>
      <p:sp>
        <p:nvSpPr>
          <p:cNvPr id="4" name="Slide Number Placeholder 3"/>
          <p:cNvSpPr>
            <a:spLocks noGrp="1"/>
          </p:cNvSpPr>
          <p:nvPr>
            <p:ph type="sldNum" sz="quarter" idx="10"/>
          </p:nvPr>
        </p:nvSpPr>
        <p:spPr/>
        <p:txBody>
          <a:bodyPr/>
          <a:lstStyle/>
          <a:p>
            <a:fld id="{64D4CB58-AFD0-4D0F-B010-A37F3129C107}"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Despite changes in chemical environment,</a:t>
            </a:r>
            <a:r>
              <a:rPr lang="en-US" baseline="0" dirty="0" smtClean="0"/>
              <a:t> evidenced by the well known changes in </a:t>
            </a:r>
            <a:r>
              <a:rPr lang="en-US" dirty="0" smtClean="0"/>
              <a:t>culture media</a:t>
            </a:r>
            <a:r>
              <a:rPr lang="en-US" baseline="0" dirty="0" smtClean="0"/>
              <a:t> formulations, little has changed in the culture platform. You can see here with experts from </a:t>
            </a:r>
            <a:r>
              <a:rPr lang="en-US" baseline="0" dirty="0" err="1" smtClean="0"/>
              <a:t>relevent</a:t>
            </a:r>
            <a:r>
              <a:rPr lang="en-US" baseline="0" dirty="0" smtClean="0"/>
              <a:t> papers.  </a:t>
            </a:r>
            <a:r>
              <a:rPr lang="en-US" baseline="0" dirty="0" err="1" smtClean="0"/>
              <a:t>Microdrops</a:t>
            </a:r>
            <a:r>
              <a:rPr lang="en-US" baseline="0" dirty="0" smtClean="0"/>
              <a:t> on a flat petri dish from one of the  first reports of growing human blastocysts by bob </a:t>
            </a:r>
            <a:r>
              <a:rPr lang="en-US" baseline="0" dirty="0" err="1" smtClean="0"/>
              <a:t>edwards</a:t>
            </a:r>
            <a:r>
              <a:rPr lang="en-US" baseline="0" dirty="0" smtClean="0"/>
              <a:t>.  Falcon tubes from the first report of an </a:t>
            </a:r>
            <a:r>
              <a:rPr lang="en-US" baseline="0" dirty="0" err="1" smtClean="0"/>
              <a:t>austrialian</a:t>
            </a:r>
            <a:r>
              <a:rPr lang="en-US" baseline="0" dirty="0" smtClean="0"/>
              <a:t> IVF baby.   Frist </a:t>
            </a:r>
            <a:r>
              <a:rPr lang="en-US" baseline="0" dirty="0" err="1" smtClean="0"/>
              <a:t>german</a:t>
            </a:r>
            <a:r>
              <a:rPr lang="en-US" baseline="0" dirty="0" smtClean="0"/>
              <a:t> baby and one of the first reports of </a:t>
            </a:r>
            <a:r>
              <a:rPr lang="en-US" baseline="0" dirty="0" err="1" smtClean="0"/>
              <a:t>usinga</a:t>
            </a:r>
            <a:r>
              <a:rPr lang="en-US" baseline="0" dirty="0" smtClean="0"/>
              <a:t> </a:t>
            </a:r>
            <a:r>
              <a:rPr lang="en-US" baseline="0" dirty="0" err="1" smtClean="0"/>
              <a:t>multiwell</a:t>
            </a:r>
            <a:r>
              <a:rPr lang="en-US" baseline="0" dirty="0" smtClean="0"/>
              <a:t> or </a:t>
            </a:r>
            <a:r>
              <a:rPr lang="en-US" baseline="0" dirty="0" err="1" smtClean="0"/>
              <a:t>nunc</a:t>
            </a:r>
            <a:r>
              <a:rPr lang="en-US" baseline="0" dirty="0" smtClean="0"/>
              <a:t> dish.  Here we can see an article fro m NY in the mid 1980s, using an organ culture dish.  The same devices most, if not all,  labs still use today.  Pretty safe statement is that ..this has applied culture media, but should also include the platform.</a:t>
            </a:r>
            <a:endParaRPr lang="en-US" dirty="0"/>
          </a:p>
        </p:txBody>
      </p:sp>
      <p:sp>
        <p:nvSpPr>
          <p:cNvPr id="4" name="Slide Number Placeholder 3"/>
          <p:cNvSpPr>
            <a:spLocks noGrp="1"/>
          </p:cNvSpPr>
          <p:nvPr>
            <p:ph type="sldNum" sz="quarter" idx="10"/>
          </p:nvPr>
        </p:nvSpPr>
        <p:spPr/>
        <p:txBody>
          <a:bodyPr/>
          <a:lstStyle/>
          <a:p>
            <a:fld id="{64D4CB58-AFD0-4D0F-B010-A37F3129C107}"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leads</a:t>
            </a:r>
            <a:r>
              <a:rPr lang="en-US" baseline="0" dirty="0" smtClean="0"/>
              <a:t> us to the idea that </a:t>
            </a:r>
            <a:r>
              <a:rPr lang="en-US" baseline="0" dirty="0" err="1" smtClean="0"/>
              <a:t>exessive</a:t>
            </a:r>
            <a:r>
              <a:rPr lang="en-US" baseline="0" dirty="0" smtClean="0"/>
              <a:t> movement can be detrimental.</a:t>
            </a:r>
            <a:endParaRPr lang="en-US" dirty="0"/>
          </a:p>
        </p:txBody>
      </p:sp>
      <p:sp>
        <p:nvSpPr>
          <p:cNvPr id="4" name="Slide Number Placeholder 3"/>
          <p:cNvSpPr>
            <a:spLocks noGrp="1"/>
          </p:cNvSpPr>
          <p:nvPr>
            <p:ph type="sldNum" sz="quarter" idx="10"/>
          </p:nvPr>
        </p:nvSpPr>
        <p:spPr/>
        <p:txBody>
          <a:bodyPr/>
          <a:lstStyle/>
          <a:p>
            <a:fld id="{C91DC755-2C4E-480A-B62D-6395BA430A60}" type="slidenum">
              <a:rPr lang="en-US" smtClean="0"/>
              <a:pPr/>
              <a:t>20</a:t>
            </a:fld>
            <a:endParaRPr lang="en-US" dirty="0"/>
          </a:p>
        </p:txBody>
      </p:sp>
    </p:spTree>
    <p:extLst>
      <p:ext uri="{BB962C8B-B14F-4D97-AF65-F5344CB8AC3E}">
        <p14:creationId xmlns="" xmlns:p14="http://schemas.microsoft.com/office/powerpoint/2010/main" val="4223319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entirely a new idea. Various early attempts.  All had their </a:t>
            </a:r>
            <a:r>
              <a:rPr lang="en-US" dirty="0" err="1" smtClean="0"/>
              <a:t>limitition</a:t>
            </a:r>
            <a:r>
              <a:rPr lang="en-US" baseline="0" dirty="0" smtClean="0"/>
              <a:t> that prevented widespread application and certainly no clinical use.</a:t>
            </a:r>
            <a:endParaRPr lang="en-US" dirty="0"/>
          </a:p>
        </p:txBody>
      </p:sp>
      <p:sp>
        <p:nvSpPr>
          <p:cNvPr id="4" name="Slide Number Placeholder 3"/>
          <p:cNvSpPr>
            <a:spLocks noGrp="1"/>
          </p:cNvSpPr>
          <p:nvPr>
            <p:ph type="sldNum" sz="quarter" idx="10"/>
          </p:nvPr>
        </p:nvSpPr>
        <p:spPr/>
        <p:txBody>
          <a:bodyPr/>
          <a:lstStyle/>
          <a:p>
            <a:fld id="{C91DC755-2C4E-480A-B62D-6395BA430A60}" type="slidenum">
              <a:rPr lang="en-US" smtClean="0"/>
              <a:pPr/>
              <a:t>21</a:t>
            </a:fld>
            <a:endParaRPr lang="en-US" dirty="0"/>
          </a:p>
        </p:txBody>
      </p:sp>
    </p:spTree>
    <p:extLst>
      <p:ext uri="{BB962C8B-B14F-4D97-AF65-F5344CB8AC3E}">
        <p14:creationId xmlns="" xmlns:p14="http://schemas.microsoft.com/office/powerpoint/2010/main" val="2657174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advances, we now have some clinically used</a:t>
            </a:r>
            <a:r>
              <a:rPr lang="en-US" baseline="0" dirty="0" smtClean="0"/>
              <a:t> approaches. The first is one of the simplest.  TECS. Very brief study using frozen cleavage embryos.  </a:t>
            </a:r>
            <a:endParaRPr lang="en-US" dirty="0"/>
          </a:p>
        </p:txBody>
      </p:sp>
      <p:sp>
        <p:nvSpPr>
          <p:cNvPr id="4" name="Slide Number Placeholder 3"/>
          <p:cNvSpPr>
            <a:spLocks noGrp="1"/>
          </p:cNvSpPr>
          <p:nvPr>
            <p:ph type="sldNum" sz="quarter" idx="10"/>
          </p:nvPr>
        </p:nvSpPr>
        <p:spPr/>
        <p:txBody>
          <a:bodyPr/>
          <a:lstStyle/>
          <a:p>
            <a:fld id="{64D4CB58-AFD0-4D0F-B010-A37F3129C107}"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advances, we now have some clinically used</a:t>
            </a:r>
            <a:r>
              <a:rPr lang="en-US" baseline="0" dirty="0" smtClean="0"/>
              <a:t> approaches. The first is one of the simplest.  TECS. Very brief study using frozen cleavage embryos.  </a:t>
            </a:r>
            <a:endParaRPr lang="en-US" dirty="0"/>
          </a:p>
        </p:txBody>
      </p:sp>
      <p:sp>
        <p:nvSpPr>
          <p:cNvPr id="4" name="Slide Number Placeholder 3"/>
          <p:cNvSpPr>
            <a:spLocks noGrp="1"/>
          </p:cNvSpPr>
          <p:nvPr>
            <p:ph type="sldNum" sz="quarter" idx="10"/>
          </p:nvPr>
        </p:nvSpPr>
        <p:spPr/>
        <p:txBody>
          <a:bodyPr/>
          <a:lstStyle/>
          <a:p>
            <a:fld id="{64D4CB58-AFD0-4D0F-B010-A37F3129C107}"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Also</a:t>
            </a:r>
            <a:r>
              <a:rPr lang="en-US" baseline="0" dirty="0" smtClean="0"/>
              <a:t> a vibrating </a:t>
            </a:r>
            <a:r>
              <a:rPr lang="en-US" baseline="0" dirty="0" err="1" smtClean="0"/>
              <a:t>cutlure</a:t>
            </a:r>
            <a:r>
              <a:rPr lang="en-US" baseline="0" dirty="0" smtClean="0"/>
              <a:t> system. Short pulses on a </a:t>
            </a:r>
            <a:r>
              <a:rPr lang="en-US" baseline="0" dirty="0" err="1" smtClean="0"/>
              <a:t>vibrtaing</a:t>
            </a:r>
            <a:r>
              <a:rPr lang="en-US" baseline="0" dirty="0" smtClean="0"/>
              <a:t> platform placed into a large incubator.  Showed better day 3 and day 5 </a:t>
            </a:r>
            <a:r>
              <a:rPr lang="en-US" baseline="0" dirty="0" err="1" smtClean="0"/>
              <a:t>develpoment</a:t>
            </a:r>
            <a:r>
              <a:rPr lang="en-US" baseline="0" dirty="0" smtClean="0"/>
              <a:t> and PR</a:t>
            </a:r>
            <a:endParaRPr lang="en-US" dirty="0"/>
          </a:p>
        </p:txBody>
      </p:sp>
      <p:sp>
        <p:nvSpPr>
          <p:cNvPr id="4" name="Slide Number Placeholder 3"/>
          <p:cNvSpPr>
            <a:spLocks noGrp="1"/>
          </p:cNvSpPr>
          <p:nvPr>
            <p:ph type="sldNum" sz="quarter" idx="10"/>
          </p:nvPr>
        </p:nvSpPr>
        <p:spPr/>
        <p:txBody>
          <a:bodyPr/>
          <a:lstStyle/>
          <a:p>
            <a:fld id="{64D4CB58-AFD0-4D0F-B010-A37F3129C107}"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Finally, system</a:t>
            </a:r>
            <a:r>
              <a:rPr lang="en-US" baseline="0" dirty="0" smtClean="0"/>
              <a:t> most of you have likely seen discussed in the </a:t>
            </a:r>
            <a:r>
              <a:rPr lang="en-US" baseline="0" dirty="0" err="1" smtClean="0"/>
              <a:t>pultatile</a:t>
            </a:r>
            <a:r>
              <a:rPr lang="en-US" baseline="0" dirty="0" smtClean="0"/>
              <a:t> </a:t>
            </a:r>
            <a:r>
              <a:rPr lang="en-US" baseline="0" dirty="0" err="1" smtClean="0"/>
              <a:t>microfunnel</a:t>
            </a:r>
            <a:r>
              <a:rPr lang="en-US" baseline="0" dirty="0" smtClean="0"/>
              <a:t> from Gary smith’s lab.  Provides dynamic culture, but also </a:t>
            </a:r>
            <a:r>
              <a:rPr lang="en-US" baseline="0" dirty="0" err="1" smtClean="0"/>
              <a:t>confied</a:t>
            </a:r>
            <a:r>
              <a:rPr lang="en-US" baseline="0" dirty="0" smtClean="0"/>
              <a:t> area, customized exchange if desired. Does require a </a:t>
            </a:r>
            <a:r>
              <a:rPr lang="en-US" baseline="0" dirty="0" err="1" smtClean="0"/>
              <a:t>specliazed</a:t>
            </a:r>
            <a:r>
              <a:rPr lang="en-US" baseline="0" dirty="0" smtClean="0"/>
              <a:t> dish.</a:t>
            </a:r>
            <a:endParaRPr lang="en-US" dirty="0"/>
          </a:p>
        </p:txBody>
      </p:sp>
      <p:sp>
        <p:nvSpPr>
          <p:cNvPr id="4" name="Slide Number Placeholder 3"/>
          <p:cNvSpPr>
            <a:spLocks noGrp="1"/>
          </p:cNvSpPr>
          <p:nvPr>
            <p:ph type="sldNum" sz="quarter" idx="10"/>
          </p:nvPr>
        </p:nvSpPr>
        <p:spPr/>
        <p:txBody>
          <a:bodyPr/>
          <a:lstStyle/>
          <a:p>
            <a:fld id="{64D4CB58-AFD0-4D0F-B010-A37F3129C107}"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mouse, in contract to other approaches,</a:t>
            </a:r>
            <a:r>
              <a:rPr lang="en-US" baseline="0" dirty="0" smtClean="0"/>
              <a:t> </a:t>
            </a:r>
            <a:r>
              <a:rPr lang="en-US" dirty="0" smtClean="0"/>
              <a:t>embryos don’t really move.</a:t>
            </a:r>
            <a:r>
              <a:rPr lang="en-US" baseline="0" dirty="0" smtClean="0"/>
              <a:t>  This was  one of the first studies to show not only a benefit of embryo development, but also PR with dynamic </a:t>
            </a:r>
            <a:r>
              <a:rPr lang="en-US" baseline="0" dirty="0" err="1" smtClean="0"/>
              <a:t>cutlure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4D4CB58-AFD0-4D0F-B010-A37F3129C107}"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briefly…despite</a:t>
            </a:r>
            <a:r>
              <a:rPr lang="en-US" baseline="0" dirty="0" smtClean="0"/>
              <a:t> these design changes, surfaces are the same. …mostly polystyrene.  This Might this be an area of future improvement. Have been only a few of studies addressing this.  Using an extracellular matrix known as </a:t>
            </a:r>
            <a:r>
              <a:rPr lang="en-US" baseline="0" dirty="0" err="1" smtClean="0"/>
              <a:t>matrigel</a:t>
            </a:r>
            <a:r>
              <a:rPr lang="en-US" baseline="0" dirty="0" smtClean="0"/>
              <a:t>—mostly glycoproteins like </a:t>
            </a:r>
            <a:r>
              <a:rPr lang="en-US" baseline="0" dirty="0" err="1" smtClean="0"/>
              <a:t>laminine</a:t>
            </a:r>
            <a:r>
              <a:rPr lang="en-US" baseline="0" dirty="0" smtClean="0"/>
              <a:t>, culture mouse </a:t>
            </a:r>
            <a:r>
              <a:rPr lang="en-US" baseline="0" dirty="0" err="1" smtClean="0"/>
              <a:t>embyros</a:t>
            </a:r>
            <a:r>
              <a:rPr lang="en-US" baseline="0" dirty="0" smtClean="0"/>
              <a:t>, but saw </a:t>
            </a:r>
            <a:r>
              <a:rPr lang="en-US" baseline="0" dirty="0" err="1" smtClean="0"/>
              <a:t>conflicing</a:t>
            </a:r>
            <a:r>
              <a:rPr lang="en-US" baseline="0" dirty="0" smtClean="0"/>
              <a:t> results. May be due to mouse strain.   Gary smiths </a:t>
            </a:r>
            <a:r>
              <a:rPr lang="en-US" baseline="0" dirty="0" err="1" smtClean="0"/>
              <a:t>gorups</a:t>
            </a:r>
            <a:r>
              <a:rPr lang="en-US" baseline="0" dirty="0" smtClean="0"/>
              <a:t> looked at a coating of HA.  </a:t>
            </a:r>
            <a:r>
              <a:rPr lang="en-US" baseline="0" dirty="0" err="1" smtClean="0"/>
              <a:t>Supplmentation</a:t>
            </a:r>
            <a:r>
              <a:rPr lang="en-US" baseline="0" dirty="0" smtClean="0"/>
              <a:t> improves embryo development. Coated dish </a:t>
            </a:r>
            <a:r>
              <a:rPr lang="en-US" baseline="0" dirty="0" err="1" smtClean="0"/>
              <a:t>survace</a:t>
            </a:r>
            <a:r>
              <a:rPr lang="en-US" baseline="0" dirty="0" smtClean="0"/>
              <a:t>.  Or made </a:t>
            </a:r>
            <a:r>
              <a:rPr lang="en-US" baseline="0" dirty="0" err="1" smtClean="0"/>
              <a:t>microwells</a:t>
            </a:r>
            <a:r>
              <a:rPr lang="en-US" baseline="0" dirty="0" smtClean="0"/>
              <a:t>.  …no benefit and worse.  Looks to be altering </a:t>
            </a:r>
            <a:r>
              <a:rPr lang="en-US" baseline="0" dirty="0" err="1" smtClean="0"/>
              <a:t>microenvirment</a:t>
            </a:r>
            <a:r>
              <a:rPr lang="en-US" baseline="0" dirty="0" smtClean="0"/>
              <a:t>…and may deserve more attention. </a:t>
            </a:r>
            <a:endParaRPr lang="en-US" dirty="0"/>
          </a:p>
        </p:txBody>
      </p:sp>
      <p:sp>
        <p:nvSpPr>
          <p:cNvPr id="4" name="Slide Number Placeholder 3"/>
          <p:cNvSpPr>
            <a:spLocks noGrp="1"/>
          </p:cNvSpPr>
          <p:nvPr>
            <p:ph type="sldNum" sz="quarter" idx="10"/>
          </p:nvPr>
        </p:nvSpPr>
        <p:spPr/>
        <p:txBody>
          <a:bodyPr/>
          <a:lstStyle/>
          <a:p>
            <a:fld id="{C91DC755-2C4E-480A-B62D-6395BA430A60}" type="slidenum">
              <a:rPr lang="en-US" smtClean="0"/>
              <a:pPr/>
              <a:t>27</a:t>
            </a:fld>
            <a:endParaRPr lang="en-US" dirty="0"/>
          </a:p>
        </p:txBody>
      </p:sp>
    </p:spTree>
    <p:extLst>
      <p:ext uri="{BB962C8B-B14F-4D97-AF65-F5344CB8AC3E}">
        <p14:creationId xmlns="" xmlns:p14="http://schemas.microsoft.com/office/powerpoint/2010/main" val="6460556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D4CB58-AFD0-4D0F-B010-A37F3129C107}"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smtClean="0"/>
          </a:p>
        </p:txBody>
      </p:sp>
      <p:sp>
        <p:nvSpPr>
          <p:cNvPr id="8294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966113B-FFBF-4103-8F14-CA5E93D1919F}" type="slidenum">
              <a:rPr lang="en-US" smtClean="0"/>
              <a:pPr eaLnBrk="1" hangingPunct="1"/>
              <a:t>30</a:t>
            </a:fld>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begin, I think</a:t>
            </a:r>
            <a:r>
              <a:rPr lang="en-US" baseline="0" dirty="0" smtClean="0"/>
              <a:t> we’d all agree that the physical culture environment in vitro is dramatically different from that experienced by embryos in vivo. In the lab, we placed embryos into a variety of plastic containers, large volume and static. This is in stark contract to the coated surfaces of the female reproductive tract, that is moist, </a:t>
            </a:r>
            <a:r>
              <a:rPr lang="en-US" baseline="0" dirty="0" err="1" smtClean="0"/>
              <a:t>contrictive</a:t>
            </a:r>
            <a:r>
              <a:rPr lang="en-US" baseline="0" dirty="0" smtClean="0"/>
              <a:t>, where the embryos are moved towards the uterus during their development.  This point of departure may be something we can modify in our labs to improve embryos development.</a:t>
            </a:r>
            <a:endParaRPr lang="en-US" dirty="0"/>
          </a:p>
        </p:txBody>
      </p:sp>
      <p:sp>
        <p:nvSpPr>
          <p:cNvPr id="4" name="Slide Number Placeholder 3"/>
          <p:cNvSpPr>
            <a:spLocks noGrp="1"/>
          </p:cNvSpPr>
          <p:nvPr>
            <p:ph type="sldNum" sz="quarter" idx="10"/>
          </p:nvPr>
        </p:nvSpPr>
        <p:spPr/>
        <p:txBody>
          <a:bodyPr/>
          <a:lstStyle/>
          <a:p>
            <a:fld id="{64D4CB58-AFD0-4D0F-B010-A37F3129C107}"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briefly review what we know.  We know embryos secrete various</a:t>
            </a:r>
            <a:r>
              <a:rPr lang="en-US" baseline="0" dirty="0" smtClean="0"/>
              <a:t> factors.  Studies have analyzed spent culture media with a variety of techniques. For example such as MS, and they have even compared “good” versus “poor” embryos in attempts to </a:t>
            </a:r>
            <a:r>
              <a:rPr lang="en-US" baseline="0" dirty="0" err="1" smtClean="0"/>
              <a:t>identifyy</a:t>
            </a:r>
            <a:r>
              <a:rPr lang="en-US" baseline="0" dirty="0" smtClean="0"/>
              <a:t> positive makers or negative predictive markers of quality.</a:t>
            </a:r>
            <a:endParaRPr lang="en-US" dirty="0"/>
          </a:p>
        </p:txBody>
      </p:sp>
      <p:sp>
        <p:nvSpPr>
          <p:cNvPr id="4" name="Slide Number Placeholder 3"/>
          <p:cNvSpPr>
            <a:spLocks noGrp="1"/>
          </p:cNvSpPr>
          <p:nvPr>
            <p:ph type="sldNum" sz="quarter" idx="10"/>
          </p:nvPr>
        </p:nvSpPr>
        <p:spPr/>
        <p:txBody>
          <a:bodyPr/>
          <a:lstStyle/>
          <a:p>
            <a:fld id="{64D4CB58-AFD0-4D0F-B010-A37F3129C107}" type="slidenum">
              <a:rPr lang="en-US" smtClean="0"/>
              <a:pPr/>
              <a:t>4</a:t>
            </a:fld>
            <a:endParaRPr lang="en-US" dirty="0"/>
          </a:p>
        </p:txBody>
      </p:sp>
    </p:spTree>
    <p:extLst>
      <p:ext uri="{BB962C8B-B14F-4D97-AF65-F5344CB8AC3E}">
        <p14:creationId xmlns="" xmlns:p14="http://schemas.microsoft.com/office/powerpoint/2010/main" val="239497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know embryos deplete components of their</a:t>
            </a:r>
            <a:r>
              <a:rPr lang="en-US" baseline="0" dirty="0" smtClean="0"/>
              <a:t> media. Using probes set at discrete distances form mouse embryos, it has been shown that oxygen and </a:t>
            </a:r>
            <a:r>
              <a:rPr lang="en-US" baseline="0" dirty="0" err="1" smtClean="0"/>
              <a:t>ca</a:t>
            </a:r>
            <a:r>
              <a:rPr lang="en-US" baseline="0" dirty="0" smtClean="0"/>
              <a:t>/mg gradients are forms around embryos. </a:t>
            </a:r>
            <a:endParaRPr lang="en-US" dirty="0"/>
          </a:p>
        </p:txBody>
      </p:sp>
      <p:sp>
        <p:nvSpPr>
          <p:cNvPr id="4" name="Slide Number Placeholder 3"/>
          <p:cNvSpPr>
            <a:spLocks noGrp="1"/>
          </p:cNvSpPr>
          <p:nvPr>
            <p:ph type="sldNum" sz="quarter" idx="10"/>
          </p:nvPr>
        </p:nvSpPr>
        <p:spPr/>
        <p:txBody>
          <a:bodyPr/>
          <a:lstStyle/>
          <a:p>
            <a:fld id="{64D4CB58-AFD0-4D0F-B010-A37F3129C107}"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a result, we know that embryo</a:t>
            </a:r>
            <a:r>
              <a:rPr lang="en-US" baseline="0" dirty="0" smtClean="0"/>
              <a:t> spacing is therefor important.  In the cow, embryos were spaced at discrete </a:t>
            </a:r>
            <a:r>
              <a:rPr lang="en-US" baseline="0" dirty="0" err="1" smtClean="0"/>
              <a:t>distnaces</a:t>
            </a:r>
            <a:r>
              <a:rPr lang="en-US" baseline="0" dirty="0" smtClean="0"/>
              <a:t>.  Has been show that this impacts development.  Around 165um was ideal.  Replicated in the pig.</a:t>
            </a:r>
            <a:endParaRPr lang="en-US" dirty="0"/>
          </a:p>
        </p:txBody>
      </p:sp>
      <p:sp>
        <p:nvSpPr>
          <p:cNvPr id="4" name="Slide Number Placeholder 3"/>
          <p:cNvSpPr>
            <a:spLocks noGrp="1"/>
          </p:cNvSpPr>
          <p:nvPr>
            <p:ph type="sldNum" sz="quarter" idx="10"/>
          </p:nvPr>
        </p:nvSpPr>
        <p:spPr/>
        <p:txBody>
          <a:bodyPr/>
          <a:lstStyle/>
          <a:p>
            <a:fld id="{64D4CB58-AFD0-4D0F-B010-A37F3129C107}"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Also</a:t>
            </a:r>
            <a:r>
              <a:rPr lang="en-US" baseline="0" dirty="0" smtClean="0"/>
              <a:t> appears true in the human.  Thomas </a:t>
            </a:r>
            <a:r>
              <a:rPr lang="en-US" baseline="0" dirty="0" err="1" smtClean="0"/>
              <a:t>ebner</a:t>
            </a:r>
            <a:r>
              <a:rPr lang="en-US" baseline="0" dirty="0" smtClean="0"/>
              <a:t> used a specialized culture dish that permitted embryos proximity or kept apart but permitted </a:t>
            </a:r>
            <a:r>
              <a:rPr lang="en-US" baseline="0" dirty="0" err="1" smtClean="0"/>
              <a:t>meedia</a:t>
            </a:r>
            <a:r>
              <a:rPr lang="en-US" baseline="0" dirty="0" smtClean="0"/>
              <a:t> exchange.  </a:t>
            </a:r>
            <a:r>
              <a:rPr lang="en-US" baseline="0" dirty="0" err="1" smtClean="0"/>
              <a:t>Cutlured</a:t>
            </a:r>
            <a:r>
              <a:rPr lang="en-US" baseline="0" dirty="0" smtClean="0"/>
              <a:t> </a:t>
            </a:r>
            <a:r>
              <a:rPr lang="en-US" baseline="0" dirty="0" err="1" smtClean="0"/>
              <a:t>individuallly</a:t>
            </a:r>
            <a:r>
              <a:rPr lang="en-US" baseline="0" dirty="0" smtClean="0"/>
              <a:t>.  Showed better development in those cultured in groups that had close proximity or contact.</a:t>
            </a:r>
            <a:endParaRPr lang="en-US" dirty="0"/>
          </a:p>
        </p:txBody>
      </p:sp>
      <p:sp>
        <p:nvSpPr>
          <p:cNvPr id="4" name="Slide Number Placeholder 3"/>
          <p:cNvSpPr>
            <a:spLocks noGrp="1"/>
          </p:cNvSpPr>
          <p:nvPr>
            <p:ph type="sldNum" sz="quarter" idx="10"/>
          </p:nvPr>
        </p:nvSpPr>
        <p:spPr/>
        <p:txBody>
          <a:bodyPr/>
          <a:lstStyle/>
          <a:p>
            <a:fld id="{64D4CB58-AFD0-4D0F-B010-A37F3129C107}"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Again makes sense </a:t>
            </a:r>
            <a:r>
              <a:rPr lang="en-US" dirty="0" err="1" smtClean="0"/>
              <a:t>bc</a:t>
            </a:r>
            <a:r>
              <a:rPr lang="en-US" dirty="0" smtClean="0"/>
              <a:t> most of use accept the</a:t>
            </a:r>
            <a:r>
              <a:rPr lang="en-US" baseline="0" dirty="0" smtClean="0"/>
              <a:t> fact that there is a benefit to group embryos </a:t>
            </a:r>
            <a:r>
              <a:rPr lang="en-US" baseline="0" dirty="0" err="1" smtClean="0"/>
              <a:t>culture..as</a:t>
            </a:r>
            <a:r>
              <a:rPr lang="en-US" baseline="0" dirty="0" smtClean="0"/>
              <a:t> shown here in a variety of species (sheep not </a:t>
            </a:r>
            <a:r>
              <a:rPr lang="en-US" baseline="0" dirty="0" err="1" smtClean="0"/>
              <a:t>listed..so</a:t>
            </a:r>
            <a:r>
              <a:rPr lang="en-US" baseline="0" dirty="0" smtClean="0"/>
              <a:t> these aren’t all litter baring animals)</a:t>
            </a:r>
            <a:endParaRPr lang="en-US" dirty="0"/>
          </a:p>
        </p:txBody>
      </p:sp>
      <p:sp>
        <p:nvSpPr>
          <p:cNvPr id="4" name="Slide Number Placeholder 3"/>
          <p:cNvSpPr>
            <a:spLocks noGrp="1"/>
          </p:cNvSpPr>
          <p:nvPr>
            <p:ph type="sldNum" sz="quarter" idx="10"/>
          </p:nvPr>
        </p:nvSpPr>
        <p:spPr/>
        <p:txBody>
          <a:bodyPr/>
          <a:lstStyle/>
          <a:p>
            <a:fld id="{64D4CB58-AFD0-4D0F-B010-A37F3129C107}"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Group</a:t>
            </a:r>
            <a:r>
              <a:rPr lang="en-US" baseline="0" dirty="0" smtClean="0"/>
              <a:t> effect may also be apparent in human. Variety of studies.  Shown it likely requires extended culture day </a:t>
            </a:r>
            <a:r>
              <a:rPr lang="en-US" baseline="0" dirty="0" err="1" smtClean="0"/>
              <a:t>day</a:t>
            </a:r>
            <a:r>
              <a:rPr lang="en-US" baseline="0" dirty="0" smtClean="0"/>
              <a:t> 5/6.  Should be pointed out, we don’t know an optimal density of #/volume. Very difficult to determine.</a:t>
            </a:r>
            <a:endParaRPr lang="en-US" dirty="0"/>
          </a:p>
        </p:txBody>
      </p:sp>
      <p:sp>
        <p:nvSpPr>
          <p:cNvPr id="4" name="Slide Number Placeholder 3"/>
          <p:cNvSpPr>
            <a:spLocks noGrp="1"/>
          </p:cNvSpPr>
          <p:nvPr>
            <p:ph type="sldNum" sz="quarter" idx="10"/>
          </p:nvPr>
        </p:nvSpPr>
        <p:spPr/>
        <p:txBody>
          <a:bodyPr/>
          <a:lstStyle/>
          <a:p>
            <a:fld id="{64D4CB58-AFD0-4D0F-B010-A37F3129C107}"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466200-5359-46BB-9F83-449EE92842BB}" type="datetimeFigureOut">
              <a:rPr lang="en-US" smtClean="0"/>
              <a:pPr/>
              <a:t>5/17/2013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29A683-1978-40FA-AE74-CD90857C7CA0}" type="slidenum">
              <a:rPr lang="en-US" smtClean="0"/>
              <a:pPr/>
              <a:t>‹#›</a:t>
            </a:fld>
            <a:endParaRPr lang="en-US" dirty="0"/>
          </a:p>
        </p:txBody>
      </p:sp>
    </p:spTree>
    <p:extLst>
      <p:ext uri="{BB962C8B-B14F-4D97-AF65-F5344CB8AC3E}">
        <p14:creationId xmlns="" xmlns:p14="http://schemas.microsoft.com/office/powerpoint/2010/main" val="1683865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466200-5359-46BB-9F83-449EE92842BB}" type="datetimeFigureOut">
              <a:rPr lang="en-US" smtClean="0"/>
              <a:pPr/>
              <a:t>5/17/2013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29A683-1978-40FA-AE74-CD90857C7CA0}" type="slidenum">
              <a:rPr lang="en-US" smtClean="0"/>
              <a:pPr/>
              <a:t>‹#›</a:t>
            </a:fld>
            <a:endParaRPr lang="en-US" dirty="0"/>
          </a:p>
        </p:txBody>
      </p:sp>
    </p:spTree>
    <p:extLst>
      <p:ext uri="{BB962C8B-B14F-4D97-AF65-F5344CB8AC3E}">
        <p14:creationId xmlns="" xmlns:p14="http://schemas.microsoft.com/office/powerpoint/2010/main" val="2631188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466200-5359-46BB-9F83-449EE92842BB}" type="datetimeFigureOut">
              <a:rPr lang="en-US" smtClean="0"/>
              <a:pPr/>
              <a:t>5/17/2013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29A683-1978-40FA-AE74-CD90857C7CA0}" type="slidenum">
              <a:rPr lang="en-US" smtClean="0"/>
              <a:pPr/>
              <a:t>‹#›</a:t>
            </a:fld>
            <a:endParaRPr lang="en-US" dirty="0"/>
          </a:p>
        </p:txBody>
      </p:sp>
    </p:spTree>
    <p:extLst>
      <p:ext uri="{BB962C8B-B14F-4D97-AF65-F5344CB8AC3E}">
        <p14:creationId xmlns="" xmlns:p14="http://schemas.microsoft.com/office/powerpoint/2010/main" val="3320134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userDrawn="1"/>
        </p:nvSpPr>
        <p:spPr>
          <a:xfrm>
            <a:off x="0" y="0"/>
            <a:ext cx="9144000" cy="990600"/>
          </a:xfrm>
          <a:prstGeom prst="rect">
            <a:avLst/>
          </a:prstGeom>
          <a:gradFill flip="none" rotWithShape="1">
            <a:gsLst>
              <a:gs pos="0">
                <a:schemeClr val="tx2">
                  <a:lumMod val="75000"/>
                </a:schemeClr>
              </a:gs>
              <a:gs pos="0">
                <a:schemeClr val="tx2">
                  <a:lumMod val="75000"/>
                </a:schemeClr>
              </a:gs>
              <a:gs pos="50000">
                <a:schemeClr val="tx2">
                  <a:lumMod val="75000"/>
                </a:schemeClr>
              </a:gs>
              <a:gs pos="100000">
                <a:schemeClr val="tx2">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76200"/>
            <a:ext cx="7162800" cy="1143000"/>
          </a:xfrm>
          <a:effectLst>
            <a:outerShdw blurRad="50800" dist="38100" dir="2700000" algn="tl" rotWithShape="0">
              <a:prstClr val="black">
                <a:alpha val="40000"/>
              </a:prstClr>
            </a:outerShdw>
          </a:effectLst>
          <a:scene3d>
            <a:camera prst="orthographicFront"/>
            <a:lightRig rig="threePt" dir="t"/>
          </a:scene3d>
          <a:sp3d>
            <a:bevelT/>
          </a:sp3d>
        </p:spPr>
        <p:txBody>
          <a:bodyPr/>
          <a:lstStyle>
            <a:lvl1pPr algn="l">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342900" indent="-342900">
              <a:buClr>
                <a:schemeClr val="tx2">
                  <a:lumMod val="75000"/>
                </a:schemeClr>
              </a:buClr>
              <a:buFont typeface="Wingdings" pitchFamily="2" charset="2"/>
              <a:buChar char="§"/>
              <a:defRPr/>
            </a:lvl1pPr>
            <a:lvl2pPr marL="742950" indent="-285750">
              <a:buClr>
                <a:schemeClr val="tx2">
                  <a:lumMod val="75000"/>
                </a:schemeClr>
              </a:buClr>
              <a:buFont typeface="Wingdings" pitchFamily="2" charset="2"/>
              <a:buChar char="§"/>
              <a:defRPr/>
            </a:lvl2pPr>
            <a:lvl3pPr marL="1143000" indent="-228600">
              <a:buClr>
                <a:schemeClr val="tx2">
                  <a:lumMod val="75000"/>
                </a:schemeClr>
              </a:buClr>
              <a:buFont typeface="Wingdings" pitchFamily="2" charset="2"/>
              <a:buChar char="§"/>
              <a:defRPr/>
            </a:lvl3pPr>
            <a:lvl4pPr marL="1600200" indent="-228600">
              <a:buClr>
                <a:schemeClr val="tx2">
                  <a:lumMod val="75000"/>
                </a:schemeClr>
              </a:buClr>
              <a:buFont typeface="Wingdings" pitchFamily="2" charset="2"/>
              <a:buChar char="§"/>
              <a:defRPr/>
            </a:lvl4pPr>
            <a:lvl5pPr marL="2057400" indent="-228600">
              <a:buClr>
                <a:schemeClr val="tx2">
                  <a:lumMod val="75000"/>
                </a:schemeClr>
              </a:buClr>
              <a:buFont typeface="Wingdings" pitchFamily="2" charset="2"/>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8466200-5359-46BB-9F83-449EE92842BB}" type="datetimeFigureOut">
              <a:rPr lang="en-US" smtClean="0"/>
              <a:pPr/>
              <a:t>5/17/2013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29A683-1978-40FA-AE74-CD90857C7CA0}" type="slidenum">
              <a:rPr lang="en-US" smtClean="0"/>
              <a:pPr/>
              <a:t>‹#›</a:t>
            </a:fld>
            <a:endParaRPr lang="en-US" dirty="0"/>
          </a:p>
        </p:txBody>
      </p:sp>
    </p:spTree>
    <p:extLst>
      <p:ext uri="{BB962C8B-B14F-4D97-AF65-F5344CB8AC3E}">
        <p14:creationId xmlns="" xmlns:p14="http://schemas.microsoft.com/office/powerpoint/2010/main" val="2652625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466200-5359-46BB-9F83-449EE92842BB}" type="datetimeFigureOut">
              <a:rPr lang="en-US" smtClean="0"/>
              <a:pPr/>
              <a:t>5/17/2013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29A683-1978-40FA-AE74-CD90857C7CA0}" type="slidenum">
              <a:rPr lang="en-US" smtClean="0"/>
              <a:pPr/>
              <a:t>‹#›</a:t>
            </a:fld>
            <a:endParaRPr lang="en-US" dirty="0"/>
          </a:p>
        </p:txBody>
      </p:sp>
    </p:spTree>
    <p:extLst>
      <p:ext uri="{BB962C8B-B14F-4D97-AF65-F5344CB8AC3E}">
        <p14:creationId xmlns="" xmlns:p14="http://schemas.microsoft.com/office/powerpoint/2010/main" val="2074095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466200-5359-46BB-9F83-449EE92842BB}" type="datetimeFigureOut">
              <a:rPr lang="en-US" smtClean="0"/>
              <a:pPr/>
              <a:t>5/17/2013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29A683-1978-40FA-AE74-CD90857C7CA0}" type="slidenum">
              <a:rPr lang="en-US" smtClean="0"/>
              <a:pPr/>
              <a:t>‹#›</a:t>
            </a:fld>
            <a:endParaRPr lang="en-US" dirty="0"/>
          </a:p>
        </p:txBody>
      </p:sp>
    </p:spTree>
    <p:extLst>
      <p:ext uri="{BB962C8B-B14F-4D97-AF65-F5344CB8AC3E}">
        <p14:creationId xmlns="" xmlns:p14="http://schemas.microsoft.com/office/powerpoint/2010/main" val="3315706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466200-5359-46BB-9F83-449EE92842BB}" type="datetimeFigureOut">
              <a:rPr lang="en-US" smtClean="0"/>
              <a:pPr/>
              <a:t>5/17/2013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B29A683-1978-40FA-AE74-CD90857C7CA0}" type="slidenum">
              <a:rPr lang="en-US" smtClean="0"/>
              <a:pPr/>
              <a:t>‹#›</a:t>
            </a:fld>
            <a:endParaRPr lang="en-US" dirty="0"/>
          </a:p>
        </p:txBody>
      </p:sp>
    </p:spTree>
    <p:extLst>
      <p:ext uri="{BB962C8B-B14F-4D97-AF65-F5344CB8AC3E}">
        <p14:creationId xmlns="" xmlns:p14="http://schemas.microsoft.com/office/powerpoint/2010/main" val="677607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466200-5359-46BB-9F83-449EE92842BB}" type="datetimeFigureOut">
              <a:rPr lang="en-US" smtClean="0"/>
              <a:pPr/>
              <a:t>5/17/2013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29A683-1978-40FA-AE74-CD90857C7CA0}" type="slidenum">
              <a:rPr lang="en-US" smtClean="0"/>
              <a:pPr/>
              <a:t>‹#›</a:t>
            </a:fld>
            <a:endParaRPr lang="en-US" dirty="0"/>
          </a:p>
        </p:txBody>
      </p:sp>
    </p:spTree>
    <p:extLst>
      <p:ext uri="{BB962C8B-B14F-4D97-AF65-F5344CB8AC3E}">
        <p14:creationId xmlns="" xmlns:p14="http://schemas.microsoft.com/office/powerpoint/2010/main" val="1811064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466200-5359-46BB-9F83-449EE92842BB}" type="datetimeFigureOut">
              <a:rPr lang="en-US" smtClean="0"/>
              <a:pPr/>
              <a:t>5/17/2013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B29A683-1978-40FA-AE74-CD90857C7CA0}" type="slidenum">
              <a:rPr lang="en-US" smtClean="0"/>
              <a:pPr/>
              <a:t>‹#›</a:t>
            </a:fld>
            <a:endParaRPr lang="en-US" dirty="0"/>
          </a:p>
        </p:txBody>
      </p:sp>
    </p:spTree>
    <p:extLst>
      <p:ext uri="{BB962C8B-B14F-4D97-AF65-F5344CB8AC3E}">
        <p14:creationId xmlns="" xmlns:p14="http://schemas.microsoft.com/office/powerpoint/2010/main" val="4161363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466200-5359-46BB-9F83-449EE92842BB}" type="datetimeFigureOut">
              <a:rPr lang="en-US" smtClean="0"/>
              <a:pPr/>
              <a:t>5/17/2013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29A683-1978-40FA-AE74-CD90857C7CA0}" type="slidenum">
              <a:rPr lang="en-US" smtClean="0"/>
              <a:pPr/>
              <a:t>‹#›</a:t>
            </a:fld>
            <a:endParaRPr lang="en-US" dirty="0"/>
          </a:p>
        </p:txBody>
      </p:sp>
    </p:spTree>
    <p:extLst>
      <p:ext uri="{BB962C8B-B14F-4D97-AF65-F5344CB8AC3E}">
        <p14:creationId xmlns="" xmlns:p14="http://schemas.microsoft.com/office/powerpoint/2010/main" val="1845516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466200-5359-46BB-9F83-449EE92842BB}" type="datetimeFigureOut">
              <a:rPr lang="en-US" smtClean="0"/>
              <a:pPr/>
              <a:t>5/17/2013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29A683-1978-40FA-AE74-CD90857C7CA0}" type="slidenum">
              <a:rPr lang="en-US" smtClean="0"/>
              <a:pPr/>
              <a:t>‹#›</a:t>
            </a:fld>
            <a:endParaRPr lang="en-US" dirty="0"/>
          </a:p>
        </p:txBody>
      </p:sp>
    </p:spTree>
    <p:extLst>
      <p:ext uri="{BB962C8B-B14F-4D97-AF65-F5344CB8AC3E}">
        <p14:creationId xmlns="" xmlns:p14="http://schemas.microsoft.com/office/powerpoint/2010/main" val="2534690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466200-5359-46BB-9F83-449EE92842BB}" type="datetimeFigureOut">
              <a:rPr lang="en-US" smtClean="0"/>
              <a:pPr/>
              <a:t>5/17/2013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29A683-1978-40FA-AE74-CD90857C7CA0}" type="slidenum">
              <a:rPr lang="en-US" smtClean="0"/>
              <a:pPr/>
              <a:t>‹#›</a:t>
            </a:fld>
            <a:endParaRPr lang="en-US" dirty="0"/>
          </a:p>
        </p:txBody>
      </p:sp>
    </p:spTree>
    <p:extLst>
      <p:ext uri="{BB962C8B-B14F-4D97-AF65-F5344CB8AC3E}">
        <p14:creationId xmlns="" xmlns:p14="http://schemas.microsoft.com/office/powerpoint/2010/main" val="4364995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hyperlink" Target="http://images.search.yahoo.com/images/view;_ylt=A0PDoYBqJI9PjzYAO6OJzbkF;_ylu=X3oDMTBlMTQ4cGxyBHNlYwNzcgRzbGsDaW1n?back=http://images.search.yahoo.com/search/images?p=nunc+4+dish&amp;n=30&amp;ei=utf-8&amp;tab=organic&amp;ri=15&amp;w=500&amp;h=500&amp;imgurl=www.thomassci.com/_resources/_global/media/resized/00017/ihwx.b795c57b-fd95-4cd3-9ed4-357715ea0d68.500.500.jpg&amp;rurl=http://www.thomassci.com/Supplies/Plates/_/ROUNDWELL-4-WELL-NUNCLON-D-TREATED/&amp;size=34.7+KB&amp;name=Multidish+PS+4+Well+Nunclon+Round+w+/+Lid+Sterile+66x66+15mm+Well&amp;p=nunc+4+dish&amp;oid=0dc133fe1c1f041bc735c134f876847b&amp;fr2=&amp;fr=&amp;tt=Multidish+PS+4+Well+Nunclon+Round+w+/+Lid+Sterile+66x66+15mm+Well&amp;b=0&amp;ni=60&amp;no=15&amp;tab=organic&amp;ts=&amp;sigr=12erc71al&amp;sigb=12qpialkk&amp;sigi=13ead0i9k&amp;.crumb=hK9QWd61I2I" TargetMode="Externa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16.xml"/><Relationship Id="rId7"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tags" Target="../tags/tag6.xml"/><Relationship Id="rId6" Type="http://schemas.microsoft.com/office/2007/relationships/hdphoto" Target="../media/hdphoto3.wdp"/><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chart" Target="../charts/chart1.xml"/></Relationships>
</file>

<file path=ppt/slides/_rels/slide1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notesSlide" Target="../notesSlides/notesSlide26.xml"/><Relationship Id="rId7"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jpeg"/><Relationship Id="rId7" Type="http://schemas.openxmlformats.org/officeDocument/2006/relationships/image" Target="../media/image6.jpeg"/><Relationship Id="rId12"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9.jpeg"/><Relationship Id="rId5" Type="http://schemas.openxmlformats.org/officeDocument/2006/relationships/image" Target="../media/image4.jpeg"/><Relationship Id="rId10" Type="http://schemas.openxmlformats.org/officeDocument/2006/relationships/image" Target="../media/image8.jpeg"/><Relationship Id="rId4" Type="http://schemas.microsoft.com/office/2007/relationships/hdphoto" Target="../media/hdphoto1.wdp"/><Relationship Id="rId9"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biolreprod.org/content/62/6/1866/F2.large.jp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gi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5.png"/><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fertilitylabinsider.com/wp-content/uploads/labeled-cleavage-stage-embryos-from-Bob-S.jp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rotWithShape="1">
          <a:blip r:embed="rId3" cstate="print">
            <a:duotone>
              <a:prstClr val="black"/>
              <a:schemeClr val="accent1">
                <a:tint val="45000"/>
                <a:satMod val="400000"/>
              </a:schemeClr>
            </a:duotone>
            <a:lum bright="-17000" contrast="34000"/>
            <a:extLst>
              <a:ext uri="{28A0092B-C50C-407E-A947-70E740481C1C}">
                <a14:useLocalDpi xmlns="" xmlns:a14="http://schemas.microsoft.com/office/drawing/2010/main" val="0"/>
              </a:ext>
            </a:extLst>
          </a:blip>
          <a:srcRect l="9157" t="9248" r="5542" b="2143"/>
          <a:stretch/>
        </p:blipFill>
        <p:spPr bwMode="auto">
          <a:xfrm>
            <a:off x="118533" y="129821"/>
            <a:ext cx="8892822" cy="6618111"/>
          </a:xfrm>
          <a:prstGeom prst="rect">
            <a:avLst/>
          </a:prstGeom>
          <a:solidFill>
            <a:schemeClr val="accent1">
              <a:alpha val="0"/>
            </a:schemeClr>
          </a:solidFill>
          <a:ln w="38100">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Title 1"/>
          <p:cNvSpPr txBox="1">
            <a:spLocks/>
          </p:cNvSpPr>
          <p:nvPr/>
        </p:nvSpPr>
        <p:spPr>
          <a:xfrm>
            <a:off x="-152400" y="2251518"/>
            <a:ext cx="9448800" cy="1470025"/>
          </a:xfrm>
          <a:prstGeom prst="rect">
            <a:avLst/>
          </a:prstGeom>
          <a:effectLst>
            <a:outerShdw blurRad="25400" dist="63500" dir="2700000" algn="tl" rotWithShape="0">
              <a:schemeClr val="tx1">
                <a:alpha val="86000"/>
              </a:schemeClr>
            </a:outerShdw>
          </a:effectLst>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rPr>
              <a:t>The Changing Culture of Embryo Culture:</a:t>
            </a:r>
          </a:p>
          <a:p>
            <a:r>
              <a:rPr lang="en-US" sz="4100" b="1" i="1" dirty="0" smtClean="0">
                <a:solidFill>
                  <a:schemeClr val="bg1"/>
                </a:solidFill>
              </a:rPr>
              <a:t>Advances in Embryo Culture Platforms</a:t>
            </a:r>
            <a:endParaRPr lang="en-US" sz="4100" b="1" i="1" dirty="0">
              <a:solidFill>
                <a:schemeClr val="bg1"/>
              </a:solidFill>
            </a:endParaRPr>
          </a:p>
        </p:txBody>
      </p:sp>
      <p:sp>
        <p:nvSpPr>
          <p:cNvPr id="13" name="TextBox 12"/>
          <p:cNvSpPr txBox="1"/>
          <p:nvPr/>
        </p:nvSpPr>
        <p:spPr>
          <a:xfrm>
            <a:off x="2256912" y="5580254"/>
            <a:ext cx="4630177" cy="1077218"/>
          </a:xfrm>
          <a:prstGeom prst="rect">
            <a:avLst/>
          </a:prstGeom>
          <a:noFill/>
          <a:effectLst>
            <a:outerShdw blurRad="50800" dist="38100" dir="2700000" algn="tl" rotWithShape="0">
              <a:prstClr val="black"/>
            </a:outerShdw>
          </a:effectLst>
        </p:spPr>
        <p:txBody>
          <a:bodyPr wrap="none" rtlCol="0">
            <a:spAutoFit/>
          </a:bodyPr>
          <a:lstStyle/>
          <a:p>
            <a:pPr algn="ctr"/>
            <a:r>
              <a:rPr lang="en-US" sz="3200" b="1" dirty="0" smtClean="0">
                <a:solidFill>
                  <a:schemeClr val="bg1">
                    <a:lumMod val="95000"/>
                  </a:schemeClr>
                </a:solidFill>
                <a:effectLst>
                  <a:outerShdw blurRad="38100" dist="38100" dir="2700000" algn="tl">
                    <a:srgbClr val="000000">
                      <a:alpha val="43137"/>
                    </a:srgbClr>
                  </a:outerShdw>
                </a:effectLst>
              </a:rPr>
              <a:t>Jason E. Swain, PhD, HCLD</a:t>
            </a:r>
          </a:p>
          <a:p>
            <a:pPr algn="ctr"/>
            <a:r>
              <a:rPr lang="en-US" sz="3200" b="1" dirty="0" smtClean="0">
                <a:solidFill>
                  <a:schemeClr val="bg1">
                    <a:lumMod val="95000"/>
                  </a:schemeClr>
                </a:solidFill>
                <a:effectLst>
                  <a:outerShdw blurRad="38100" dist="38100" dir="2700000" algn="tl">
                    <a:srgbClr val="000000">
                      <a:alpha val="43137"/>
                    </a:srgbClr>
                  </a:outerShdw>
                </a:effectLst>
              </a:rPr>
              <a:t>University of Michigan</a:t>
            </a:r>
            <a:endParaRPr lang="en-US" sz="3200" b="1" dirty="0">
              <a:solidFill>
                <a:schemeClr val="bg1">
                  <a:lumMod val="95000"/>
                </a:schemeClr>
              </a:soli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2264988662"/>
      </p:ext>
    </p:extLst>
  </p:cSld>
  <p:clrMapOvr>
    <a:masterClrMapping/>
  </p:clrMapOvr>
  <p:transition advTm="875"/>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7908"/>
            <a:ext cx="8229600" cy="1143000"/>
          </a:xfrm>
          <a:scene3d>
            <a:camera prst="orthographicFront"/>
            <a:lightRig rig="threePt" dir="t"/>
          </a:scene3d>
          <a:sp3d extrusionH="25400">
            <a:bevelT/>
          </a:sp3d>
        </p:spPr>
        <p:txBody>
          <a:bodyPr>
            <a:normAutofit/>
          </a:bodyPr>
          <a:lstStyle/>
          <a:p>
            <a:r>
              <a:rPr lang="en-US" dirty="0" smtClean="0"/>
              <a:t>Thinking </a:t>
            </a:r>
            <a:r>
              <a:rPr lang="en-US" sz="6000" dirty="0" smtClean="0"/>
              <a:t>Big</a:t>
            </a:r>
            <a:r>
              <a:rPr lang="en-US" dirty="0" smtClean="0"/>
              <a:t> by Thinking </a:t>
            </a:r>
            <a:r>
              <a:rPr lang="en-US" sz="3100" dirty="0" smtClean="0"/>
              <a:t>Small</a:t>
            </a:r>
            <a:endParaRPr lang="en-US" sz="3100" dirty="0"/>
          </a:p>
        </p:txBody>
      </p:sp>
      <p:sp>
        <p:nvSpPr>
          <p:cNvPr id="3" name="Content Placeholder 2"/>
          <p:cNvSpPr>
            <a:spLocks noGrp="1"/>
          </p:cNvSpPr>
          <p:nvPr>
            <p:ph idx="1"/>
          </p:nvPr>
        </p:nvSpPr>
        <p:spPr>
          <a:xfrm>
            <a:off x="362950" y="1295400"/>
            <a:ext cx="8704850" cy="2296886"/>
          </a:xfrm>
        </p:spPr>
        <p:txBody>
          <a:bodyPr>
            <a:normAutofit/>
          </a:bodyPr>
          <a:lstStyle/>
          <a:p>
            <a:r>
              <a:rPr lang="en-US" sz="2800" dirty="0" smtClean="0"/>
              <a:t>Customized culture devices can create a confined culture area/volume that regulate embryo density and spacing and produce/regulate a </a:t>
            </a:r>
            <a:r>
              <a:rPr lang="en-US" sz="2800" b="1" u="sng" dirty="0" smtClean="0"/>
              <a:t>microenvironment</a:t>
            </a:r>
            <a:r>
              <a:rPr lang="en-US" sz="2800" b="1" dirty="0" smtClean="0"/>
              <a:t> </a:t>
            </a:r>
            <a:r>
              <a:rPr lang="en-US" sz="2800" dirty="0" smtClean="0"/>
              <a:t>that may benefit embryo development</a:t>
            </a:r>
          </a:p>
          <a:p>
            <a:endParaRPr lang="en-US" sz="3000" dirty="0"/>
          </a:p>
          <a:p>
            <a:endParaRPr lang="en-US" sz="3000" dirty="0" smtClean="0"/>
          </a:p>
        </p:txBody>
      </p:sp>
      <p:sp>
        <p:nvSpPr>
          <p:cNvPr id="13" name="Oval 12"/>
          <p:cNvSpPr/>
          <p:nvPr/>
        </p:nvSpPr>
        <p:spPr>
          <a:xfrm>
            <a:off x="228600" y="3990472"/>
            <a:ext cx="2514600" cy="2534654"/>
          </a:xfrm>
          <a:prstGeom prst="ellipse">
            <a:avLst/>
          </a:prstGeom>
          <a:gradFill flip="none" rotWithShape="1">
            <a:gsLst>
              <a:gs pos="23000">
                <a:schemeClr val="tx2">
                  <a:lumMod val="5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1195634" y="4920344"/>
            <a:ext cx="694857" cy="656991"/>
            <a:chOff x="1183108" y="4920344"/>
            <a:chExt cx="694857" cy="656991"/>
          </a:xfrm>
        </p:grpSpPr>
        <p:pic>
          <p:nvPicPr>
            <p:cNvPr id="14" name="Picture 3"/>
            <p:cNvPicPr>
              <a:picLocks noChangeAspect="1" noChangeArrowheads="1"/>
            </p:cNvPicPr>
            <p:nvPr/>
          </p:nvPicPr>
          <p:blipFill>
            <a:blip r:embed="rId4" cstate="print">
              <a:clrChange>
                <a:clrFrom>
                  <a:srgbClr val="293C67"/>
                </a:clrFrom>
                <a:clrTo>
                  <a:srgbClr val="293C67">
                    <a:alpha val="0"/>
                  </a:srgbClr>
                </a:clrTo>
              </a:clrChange>
            </a:blip>
            <a:srcRect l="7633" t="4593" r="7292" b="2579"/>
            <a:stretch>
              <a:fillRect/>
            </a:stretch>
          </p:blipFill>
          <p:spPr bwMode="auto">
            <a:xfrm>
              <a:off x="1183108" y="4920344"/>
              <a:ext cx="609600" cy="627017"/>
            </a:xfrm>
            <a:prstGeom prst="rect">
              <a:avLst/>
            </a:prstGeom>
            <a:noFill/>
            <a:ln w="9525">
              <a:noFill/>
              <a:miter lim="800000"/>
              <a:headEnd/>
              <a:tailEnd/>
            </a:ln>
            <a:effectLst/>
          </p:spPr>
        </p:pic>
        <p:sp>
          <p:nvSpPr>
            <p:cNvPr id="15" name="Oval 14"/>
            <p:cNvSpPr/>
            <p:nvPr/>
          </p:nvSpPr>
          <p:spPr>
            <a:xfrm rot="19592945">
              <a:off x="1580097" y="5467281"/>
              <a:ext cx="297868" cy="110054"/>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Oval 15"/>
          <p:cNvSpPr/>
          <p:nvPr/>
        </p:nvSpPr>
        <p:spPr>
          <a:xfrm>
            <a:off x="6440904" y="4018546"/>
            <a:ext cx="2514600" cy="2534654"/>
          </a:xfrm>
          <a:prstGeom prst="ellipse">
            <a:avLst/>
          </a:prstGeom>
          <a:gradFill flip="none" rotWithShape="1">
            <a:gsLst>
              <a:gs pos="23000">
                <a:schemeClr val="tx2">
                  <a:lumMod val="5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p:nvPr/>
        </p:nvGrpSpPr>
        <p:grpSpPr>
          <a:xfrm>
            <a:off x="7407938" y="4948418"/>
            <a:ext cx="694857" cy="656991"/>
            <a:chOff x="7395412" y="4948418"/>
            <a:chExt cx="694857" cy="656991"/>
          </a:xfrm>
        </p:grpSpPr>
        <p:pic>
          <p:nvPicPr>
            <p:cNvPr id="17" name="Picture 3"/>
            <p:cNvPicPr>
              <a:picLocks noChangeAspect="1" noChangeArrowheads="1"/>
            </p:cNvPicPr>
            <p:nvPr/>
          </p:nvPicPr>
          <p:blipFill>
            <a:blip r:embed="rId4" cstate="print">
              <a:clrChange>
                <a:clrFrom>
                  <a:srgbClr val="161539"/>
                </a:clrFrom>
                <a:clrTo>
                  <a:srgbClr val="161539">
                    <a:alpha val="0"/>
                  </a:srgbClr>
                </a:clrTo>
              </a:clrChange>
            </a:blip>
            <a:srcRect l="7633" t="4593" r="7292" b="2579"/>
            <a:stretch>
              <a:fillRect/>
            </a:stretch>
          </p:blipFill>
          <p:spPr bwMode="auto">
            <a:xfrm>
              <a:off x="7395412" y="4948418"/>
              <a:ext cx="609600" cy="627017"/>
            </a:xfrm>
            <a:prstGeom prst="rect">
              <a:avLst/>
            </a:prstGeom>
            <a:noFill/>
            <a:ln w="9525">
              <a:noFill/>
              <a:miter lim="800000"/>
              <a:headEnd/>
              <a:tailEnd/>
            </a:ln>
            <a:effectLst/>
          </p:spPr>
        </p:pic>
        <p:sp>
          <p:nvSpPr>
            <p:cNvPr id="18" name="Oval 17"/>
            <p:cNvSpPr/>
            <p:nvPr/>
          </p:nvSpPr>
          <p:spPr>
            <a:xfrm rot="19592945">
              <a:off x="7792401" y="5495355"/>
              <a:ext cx="297868" cy="110054"/>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Oval 8"/>
          <p:cNvSpPr/>
          <p:nvPr/>
        </p:nvSpPr>
        <p:spPr>
          <a:xfrm>
            <a:off x="3312692" y="3990472"/>
            <a:ext cx="2514600" cy="2534654"/>
          </a:xfrm>
          <a:prstGeom prst="ellipse">
            <a:avLst/>
          </a:prstGeom>
          <a:gradFill flip="none" rotWithShape="1">
            <a:gsLst>
              <a:gs pos="23000">
                <a:schemeClr val="tx2">
                  <a:lumMod val="5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p:nvGrpSpPr>
        <p:grpSpPr>
          <a:xfrm>
            <a:off x="4267200" y="4920344"/>
            <a:ext cx="694857" cy="656991"/>
            <a:chOff x="4267200" y="4920344"/>
            <a:chExt cx="694857" cy="656991"/>
          </a:xfrm>
        </p:grpSpPr>
        <p:pic>
          <p:nvPicPr>
            <p:cNvPr id="10" name="Picture 3"/>
            <p:cNvPicPr>
              <a:picLocks noChangeAspect="1" noChangeArrowheads="1"/>
            </p:cNvPicPr>
            <p:nvPr/>
          </p:nvPicPr>
          <p:blipFill>
            <a:blip r:embed="rId4" cstate="print">
              <a:clrChange>
                <a:clrFrom>
                  <a:srgbClr val="293C67"/>
                </a:clrFrom>
                <a:clrTo>
                  <a:srgbClr val="293C67">
                    <a:alpha val="0"/>
                  </a:srgbClr>
                </a:clrTo>
              </a:clrChange>
            </a:blip>
            <a:srcRect l="7633" t="4593" r="7292" b="2579"/>
            <a:stretch>
              <a:fillRect/>
            </a:stretch>
          </p:blipFill>
          <p:spPr bwMode="auto">
            <a:xfrm>
              <a:off x="4267200" y="4920344"/>
              <a:ext cx="609600" cy="627017"/>
            </a:xfrm>
            <a:prstGeom prst="rect">
              <a:avLst/>
            </a:prstGeom>
            <a:noFill/>
            <a:ln w="9525">
              <a:noFill/>
              <a:miter lim="800000"/>
              <a:headEnd/>
              <a:tailEnd/>
            </a:ln>
            <a:effectLst/>
          </p:spPr>
        </p:pic>
        <p:sp>
          <p:nvSpPr>
            <p:cNvPr id="11" name="Oval 10"/>
            <p:cNvSpPr/>
            <p:nvPr/>
          </p:nvSpPr>
          <p:spPr>
            <a:xfrm rot="19592945">
              <a:off x="4664189" y="5467281"/>
              <a:ext cx="297868" cy="110054"/>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 xmlns:p14="http://schemas.microsoft.com/office/powerpoint/2010/main" val="3772338674"/>
      </p:ext>
    </p:extLst>
  </p:cSld>
  <p:clrMapOvr>
    <a:masterClrMapping/>
  </p:clrMapOvr>
  <p:transition advTm="7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1000" fill="hold"/>
                                        <p:tgtEl>
                                          <p:spTgt spid="16"/>
                                        </p:tgtEl>
                                      </p:cBhvr>
                                      <p:by x="85000" y="85000"/>
                                    </p:animScale>
                                  </p:childTnLst>
                                </p:cTn>
                              </p:par>
                              <p:par>
                                <p:cTn id="7" presetID="6" presetClass="emph" presetSubtype="0" fill="hold" grpId="0" nodeType="withEffect">
                                  <p:stCondLst>
                                    <p:cond delay="0"/>
                                  </p:stCondLst>
                                  <p:childTnLst>
                                    <p:animScale>
                                      <p:cBhvr>
                                        <p:cTn id="8" dur="1000" fill="hold"/>
                                        <p:tgtEl>
                                          <p:spTgt spid="9"/>
                                        </p:tgtEl>
                                      </p:cBhvr>
                                      <p:by x="85000" y="85000"/>
                                    </p:animScale>
                                  </p:childTnLst>
                                </p:cTn>
                              </p:par>
                              <p:par>
                                <p:cTn id="9" presetID="6" presetClass="emph" presetSubtype="0" fill="hold" grpId="0" nodeType="withEffect">
                                  <p:stCondLst>
                                    <p:cond delay="0"/>
                                  </p:stCondLst>
                                  <p:childTnLst>
                                    <p:animScale>
                                      <p:cBhvr>
                                        <p:cTn id="10" dur="1000" fill="hold"/>
                                        <p:tgtEl>
                                          <p:spTgt spid="13"/>
                                        </p:tgtEl>
                                      </p:cBhvr>
                                      <p:by x="85000" y="85000"/>
                                    </p:animScale>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2.77556E-17 2.55319E-6 L 0.12917 2.55319E-6 " pathEditMode="relative" rAng="0" ptsTypes="AA">
                                      <p:cBhvr>
                                        <p:cTn id="14" dur="1000" fill="hold"/>
                                        <p:tgtEl>
                                          <p:spTgt spid="13"/>
                                        </p:tgtEl>
                                        <p:attrNameLst>
                                          <p:attrName>ppt_x</p:attrName>
                                          <p:attrName>ppt_y</p:attrName>
                                        </p:attrNameLst>
                                      </p:cBhvr>
                                      <p:rCtr x="6458" y="0"/>
                                    </p:animMotion>
                                  </p:childTnLst>
                                </p:cTn>
                              </p:par>
                              <p:par>
                                <p:cTn id="15" presetID="42" presetClass="path" presetSubtype="0" accel="50000" decel="50000" fill="hold" nodeType="withEffect">
                                  <p:stCondLst>
                                    <p:cond delay="0"/>
                                  </p:stCondLst>
                                  <p:childTnLst>
                                    <p:animMotion origin="layout" path="M -1.11111E-6 1.57262E-7 L 0.12431 0.00139 " pathEditMode="relative" rAng="0" ptsTypes="AA">
                                      <p:cBhvr>
                                        <p:cTn id="16" dur="1000" fill="hold"/>
                                        <p:tgtEl>
                                          <p:spTgt spid="8"/>
                                        </p:tgtEl>
                                        <p:attrNameLst>
                                          <p:attrName>ppt_x</p:attrName>
                                          <p:attrName>ppt_y</p:attrName>
                                        </p:attrNameLst>
                                      </p:cBhvr>
                                      <p:rCtr x="6215" y="69"/>
                                    </p:animMotion>
                                  </p:childTnLst>
                                </p:cTn>
                              </p:par>
                              <p:par>
                                <p:cTn id="17" presetID="42" presetClass="path" presetSubtype="0" accel="50000" decel="50000" fill="hold" grpId="1" nodeType="withEffect">
                                  <p:stCondLst>
                                    <p:cond delay="0"/>
                                  </p:stCondLst>
                                  <p:childTnLst>
                                    <p:animMotion origin="layout" path="M -2.77778E-7 1.00833E-6 L -0.13351 -0.00393 " pathEditMode="relative" rAng="0" ptsTypes="AA">
                                      <p:cBhvr>
                                        <p:cTn id="18" dur="1000" fill="hold"/>
                                        <p:tgtEl>
                                          <p:spTgt spid="16"/>
                                        </p:tgtEl>
                                        <p:attrNameLst>
                                          <p:attrName>ppt_x</p:attrName>
                                          <p:attrName>ppt_y</p:attrName>
                                        </p:attrNameLst>
                                      </p:cBhvr>
                                      <p:rCtr x="-6684" y="-208"/>
                                    </p:animMotion>
                                  </p:childTnLst>
                                </p:cTn>
                              </p:par>
                              <p:par>
                                <p:cTn id="19" presetID="42" presetClass="path" presetSubtype="0" accel="50000" decel="50000" fill="hold" nodeType="withEffect">
                                  <p:stCondLst>
                                    <p:cond delay="0"/>
                                  </p:stCondLst>
                                  <p:childTnLst>
                                    <p:animMotion origin="layout" path="M -1.38889E-6 -2.65495E-6 L -0.13837 -0.00277 " pathEditMode="relative" rAng="0" ptsTypes="AA">
                                      <p:cBhvr>
                                        <p:cTn id="20" dur="1000" fill="hold"/>
                                        <p:tgtEl>
                                          <p:spTgt spid="6"/>
                                        </p:tgtEl>
                                        <p:attrNameLst>
                                          <p:attrName>ppt_x</p:attrName>
                                          <p:attrName>ppt_y</p:attrName>
                                        </p:attrNameLst>
                                      </p:cBhvr>
                                      <p:rCtr x="-6927"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332" y="-76200"/>
            <a:ext cx="8229600" cy="1143000"/>
          </a:xfrm>
          <a:scene3d>
            <a:camera prst="orthographicFront"/>
            <a:lightRig rig="threePt" dir="t"/>
          </a:scene3d>
          <a:sp3d extrusionH="25400">
            <a:bevelT/>
          </a:sp3d>
        </p:spPr>
        <p:txBody>
          <a:bodyPr>
            <a:normAutofit/>
          </a:bodyPr>
          <a:lstStyle/>
          <a:p>
            <a:r>
              <a:rPr lang="en-US" dirty="0" smtClean="0"/>
              <a:t>Static </a:t>
            </a:r>
            <a:r>
              <a:rPr lang="en-US" dirty="0" err="1" smtClean="0"/>
              <a:t>Microculture</a:t>
            </a:r>
            <a:endParaRPr lang="en-US" sz="3100" dirty="0"/>
          </a:p>
        </p:txBody>
      </p:sp>
      <p:sp>
        <p:nvSpPr>
          <p:cNvPr id="3" name="Content Placeholder 2"/>
          <p:cNvSpPr>
            <a:spLocks noGrp="1"/>
          </p:cNvSpPr>
          <p:nvPr>
            <p:ph idx="1"/>
          </p:nvPr>
        </p:nvSpPr>
        <p:spPr>
          <a:xfrm>
            <a:off x="-609600" y="1447800"/>
            <a:ext cx="8534400" cy="5029200"/>
          </a:xfrm>
        </p:spPr>
        <p:txBody>
          <a:bodyPr>
            <a:noAutofit/>
          </a:bodyPr>
          <a:lstStyle/>
          <a:p>
            <a:pPr marL="914400" lvl="2" indent="0">
              <a:buNone/>
            </a:pPr>
            <a:r>
              <a:rPr lang="en-US" sz="2300" dirty="0" smtClean="0"/>
              <a:t>1) Macro-micro culture (~400-1000µl)</a:t>
            </a:r>
          </a:p>
          <a:p>
            <a:pPr marL="914400" lvl="2" indent="0">
              <a:buNone/>
            </a:pPr>
            <a:r>
              <a:rPr lang="en-US" sz="2300" dirty="0"/>
              <a:t> </a:t>
            </a:r>
            <a:r>
              <a:rPr lang="en-US" sz="2300" dirty="0" smtClean="0"/>
              <a:t>        -</a:t>
            </a:r>
            <a:r>
              <a:rPr lang="en-US" sz="2000" dirty="0" smtClean="0"/>
              <a:t>may not optimize microenvironment</a:t>
            </a:r>
          </a:p>
          <a:p>
            <a:pPr marL="914400" lvl="2" indent="0">
              <a:buNone/>
            </a:pPr>
            <a:endParaRPr lang="en-US" sz="2000" dirty="0" smtClean="0"/>
          </a:p>
          <a:p>
            <a:pPr marL="914400" lvl="2" indent="0">
              <a:buNone/>
            </a:pPr>
            <a:r>
              <a:rPr lang="en-US" sz="2300" dirty="0" smtClean="0"/>
              <a:t>2) a) Microdrops (~10-50µl)</a:t>
            </a:r>
          </a:p>
          <a:p>
            <a:pPr marL="914400" lvl="2" indent="0">
              <a:buNone/>
            </a:pPr>
            <a:r>
              <a:rPr lang="en-US" sz="2300" dirty="0" smtClean="0"/>
              <a:t>         - </a:t>
            </a:r>
            <a:r>
              <a:rPr lang="en-US" sz="2000" dirty="0" smtClean="0"/>
              <a:t>uniformity, dispersion, displacement</a:t>
            </a:r>
            <a:endParaRPr lang="en-US" sz="2000" dirty="0"/>
          </a:p>
          <a:p>
            <a:pPr marL="914400" lvl="2" indent="0">
              <a:buNone/>
            </a:pPr>
            <a:r>
              <a:rPr lang="en-US" sz="2300" dirty="0"/>
              <a:t> </a:t>
            </a:r>
            <a:r>
              <a:rPr lang="en-US" sz="2300" dirty="0" smtClean="0"/>
              <a:t>   b) </a:t>
            </a:r>
            <a:r>
              <a:rPr lang="en-US" sz="2300" dirty="0" err="1" smtClean="0"/>
              <a:t>Ultramicrodrops</a:t>
            </a:r>
            <a:r>
              <a:rPr lang="en-US" sz="2300" dirty="0" smtClean="0"/>
              <a:t>/</a:t>
            </a:r>
            <a:r>
              <a:rPr lang="en-US" sz="2300" dirty="0" err="1" smtClean="0"/>
              <a:t>submicroliter</a:t>
            </a:r>
            <a:r>
              <a:rPr lang="en-US" sz="2300" dirty="0" smtClean="0"/>
              <a:t>(&lt;10µl)</a:t>
            </a:r>
          </a:p>
          <a:p>
            <a:pPr marL="1371600" lvl="3" indent="0">
              <a:buNone/>
            </a:pPr>
            <a:r>
              <a:rPr lang="en-US" dirty="0"/>
              <a:t> </a:t>
            </a:r>
            <a:r>
              <a:rPr lang="en-US" dirty="0" smtClean="0"/>
              <a:t>   -evaporation, difficult recovery</a:t>
            </a:r>
            <a:endParaRPr lang="en-US" sz="2300" dirty="0" smtClean="0"/>
          </a:p>
          <a:p>
            <a:pPr lvl="3"/>
            <a:endParaRPr lang="en-US" sz="2300" dirty="0" smtClean="0"/>
          </a:p>
          <a:p>
            <a:pPr marL="914400" lvl="2" indent="0">
              <a:buNone/>
            </a:pPr>
            <a:r>
              <a:rPr lang="en-US" sz="2300" dirty="0" smtClean="0"/>
              <a:t>3) </a:t>
            </a:r>
            <a:r>
              <a:rPr lang="en-US" sz="2300" dirty="0" err="1" smtClean="0"/>
              <a:t>Microchannels</a:t>
            </a:r>
            <a:r>
              <a:rPr lang="en-US" sz="2300" dirty="0" smtClean="0"/>
              <a:t> </a:t>
            </a:r>
          </a:p>
          <a:p>
            <a:pPr marL="1371600" lvl="3" indent="0">
              <a:buNone/>
            </a:pPr>
            <a:r>
              <a:rPr lang="en-US" dirty="0" smtClean="0"/>
              <a:t> - recovery, no individual ID</a:t>
            </a:r>
          </a:p>
          <a:p>
            <a:pPr lvl="3"/>
            <a:endParaRPr lang="en-US" sz="2300" dirty="0" smtClean="0"/>
          </a:p>
          <a:p>
            <a:pPr marL="914400" lvl="2" indent="0">
              <a:buNone/>
            </a:pPr>
            <a:r>
              <a:rPr lang="en-US" sz="2000" dirty="0" smtClean="0"/>
              <a:t>       </a:t>
            </a:r>
            <a:endParaRPr lang="en-US" sz="2300" dirty="0"/>
          </a:p>
          <a:p>
            <a:pPr lvl="1"/>
            <a:endParaRPr lang="en-US" sz="2300" dirty="0" smtClean="0"/>
          </a:p>
          <a:p>
            <a:pPr lvl="1"/>
            <a:endParaRPr lang="en-US" sz="2300" dirty="0"/>
          </a:p>
          <a:p>
            <a:pPr lvl="1"/>
            <a:endParaRPr lang="en-US" sz="2300" dirty="0" smtClean="0"/>
          </a:p>
          <a:p>
            <a:pPr lvl="1"/>
            <a:endParaRPr lang="en-US" sz="2300" dirty="0" smtClean="0"/>
          </a:p>
          <a:p>
            <a:pPr lvl="1"/>
            <a:endParaRPr lang="en-US" sz="2300" dirty="0"/>
          </a:p>
        </p:txBody>
      </p:sp>
      <p:sp>
        <p:nvSpPr>
          <p:cNvPr id="5" name="Rectangle 4"/>
          <p:cNvSpPr/>
          <p:nvPr/>
        </p:nvSpPr>
        <p:spPr>
          <a:xfrm>
            <a:off x="-42204" y="6158132"/>
            <a:ext cx="9144000" cy="553998"/>
          </a:xfrm>
          <a:prstGeom prst="rect">
            <a:avLst/>
          </a:prstGeom>
        </p:spPr>
        <p:txBody>
          <a:bodyPr wrap="square">
            <a:spAutoFit/>
          </a:bodyPr>
          <a:lstStyle/>
          <a:p>
            <a:pPr lvl="1"/>
            <a:r>
              <a:rPr lang="en-US" sz="3000" b="1" dirty="0" smtClean="0">
                <a:solidFill>
                  <a:schemeClr val="tx2">
                    <a:lumMod val="75000"/>
                  </a:schemeClr>
                </a:solidFill>
              </a:rPr>
              <a:t>Refined platforms specific  </a:t>
            </a:r>
            <a:r>
              <a:rPr lang="en-US" sz="3000" b="1" dirty="0" smtClean="0">
                <a:solidFill>
                  <a:schemeClr val="tx2">
                    <a:lumMod val="75000"/>
                  </a:schemeClr>
                </a:solidFill>
              </a:rPr>
              <a:t>for IVF are now available</a:t>
            </a:r>
            <a:endParaRPr lang="en-US" sz="3000" b="1" dirty="0">
              <a:solidFill>
                <a:schemeClr val="tx2">
                  <a:lumMod val="75000"/>
                </a:schemeClr>
              </a:solidFill>
            </a:endParaRPr>
          </a:p>
        </p:txBody>
      </p:sp>
      <p:pic>
        <p:nvPicPr>
          <p:cNvPr id="9" name="Picture 81" descr="ivf"/>
          <p:cNvPicPr>
            <a:picLocks noChangeAspect="1" noChangeArrowheads="1"/>
          </p:cNvPicPr>
          <p:nvPr/>
        </p:nvPicPr>
        <p:blipFill>
          <a:blip r:embed="rId3" cstate="print">
            <a:lum bright="-18000" contrast="6000"/>
            <a:extLst>
              <a:ext uri="{28A0092B-C50C-407E-A947-70E740481C1C}">
                <a14:useLocalDpi xmlns="" xmlns:a14="http://schemas.microsoft.com/office/drawing/2010/main" val="0"/>
              </a:ext>
            </a:extLst>
          </a:blip>
          <a:srcRect t="39999" r="53061"/>
          <a:stretch>
            <a:fillRect/>
          </a:stretch>
        </p:blipFill>
        <p:spPr>
          <a:xfrm>
            <a:off x="6458166" y="4228578"/>
            <a:ext cx="2357226" cy="90416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026" name="Picture 2" descr="Image Detail"/>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7808" t="27288" r="21699" b="28000"/>
          <a:stretch/>
        </p:blipFill>
        <p:spPr bwMode="auto">
          <a:xfrm>
            <a:off x="7662997" y="1497904"/>
            <a:ext cx="1152395" cy="851771"/>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4" descr="http://ts3.mm.bing.net/images/thumbnail.aspx?q=4643452888679082&amp;id=74afff27935a18e1ce7f38844eb68e76">
            <a:hlinkClick r:id="rId5" tooltip="Multidish PS 4 Well Nunclon Round w / Lid Sterile 66x66 15mm Well"/>
          </p:cNvPr>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7823" t="22229" r="8045" b="13399"/>
          <a:stretch/>
        </p:blipFill>
        <p:spPr bwMode="auto">
          <a:xfrm>
            <a:off x="6470692" y="1485378"/>
            <a:ext cx="1201700" cy="864297"/>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2" descr="Image Detail"/>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7808" t="27288" r="21699" b="28000"/>
          <a:stretch/>
        </p:blipFill>
        <p:spPr bwMode="auto">
          <a:xfrm>
            <a:off x="7675523" y="1485378"/>
            <a:ext cx="1152395" cy="876823"/>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4" descr="http://ts3.mm.bing.net/images/thumbnail.aspx?q=4643452888679082&amp;id=74afff27935a18e1ce7f38844eb68e76">
            <a:hlinkClick r:id="rId5" tooltip="Multidish PS 4 Well Nunclon Round w / Lid Sterile 66x66 15mm Well"/>
          </p:cNvPr>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7823" t="22229" r="8045" b="13399"/>
          <a:stretch/>
        </p:blipFill>
        <p:spPr bwMode="auto">
          <a:xfrm>
            <a:off x="6483218" y="1497904"/>
            <a:ext cx="1201700" cy="864297"/>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4" descr="http://i1011.photobucket.com/albums/af233/ainikki666/IMG_4394.jpg"/>
          <p:cNvPicPr>
            <a:picLocks noChangeAspect="1" noChangeArrowheads="1"/>
          </p:cNvPicPr>
          <p:nvPr/>
        </p:nvPicPr>
        <p:blipFill rotWithShape="1">
          <a:blip r:embed="rId7" cstate="print">
            <a:extLst>
              <a:ext uri="{28A0092B-C50C-407E-A947-70E740481C1C}">
                <a14:useLocalDpi xmlns="" xmlns:a14="http://schemas.microsoft.com/office/drawing/2010/main" val="0"/>
              </a:ext>
            </a:extLst>
          </a:blip>
          <a:srcRect b="16546"/>
          <a:stretch/>
        </p:blipFill>
        <p:spPr bwMode="auto">
          <a:xfrm>
            <a:off x="6458166" y="2628378"/>
            <a:ext cx="2350945" cy="133297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05853240"/>
      </p:ext>
    </p:extLst>
  </p:cSld>
  <p:clrMapOvr>
    <a:masterClrMapping/>
  </p:clrMapOvr>
  <p:transition advTm="157"/>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332" y="-53971"/>
            <a:ext cx="8229600" cy="1143000"/>
          </a:xfrm>
          <a:scene3d>
            <a:camera prst="orthographicFront"/>
            <a:lightRig rig="threePt" dir="t"/>
          </a:scene3d>
          <a:sp3d extrusionH="25400">
            <a:bevelT/>
          </a:sp3d>
        </p:spPr>
        <p:txBody>
          <a:bodyPr>
            <a:normAutofit/>
          </a:bodyPr>
          <a:lstStyle/>
          <a:p>
            <a:r>
              <a:rPr lang="en-US" dirty="0" smtClean="0"/>
              <a:t>Embryo-Specific Dishes</a:t>
            </a:r>
            <a:endParaRPr lang="en-US" sz="3100" baseline="30000" dirty="0"/>
          </a:p>
        </p:txBody>
      </p:sp>
      <p:sp>
        <p:nvSpPr>
          <p:cNvPr id="3" name="Content Placeholder 2"/>
          <p:cNvSpPr>
            <a:spLocks noGrp="1"/>
          </p:cNvSpPr>
          <p:nvPr>
            <p:ph idx="1"/>
          </p:nvPr>
        </p:nvSpPr>
        <p:spPr>
          <a:xfrm>
            <a:off x="533400" y="1447800"/>
            <a:ext cx="8534400" cy="1447800"/>
          </a:xfrm>
        </p:spPr>
        <p:txBody>
          <a:bodyPr>
            <a:normAutofit lnSpcReduction="10000"/>
          </a:bodyPr>
          <a:lstStyle/>
          <a:p>
            <a:r>
              <a:rPr lang="en-US" sz="2800" dirty="0" smtClean="0"/>
              <a:t>Rounded bottoms/edges for easy location</a:t>
            </a:r>
          </a:p>
          <a:p>
            <a:pPr lvl="1"/>
            <a:r>
              <a:rPr lang="en-US" sz="2400" dirty="0" smtClean="0"/>
              <a:t>Rapid identification, control </a:t>
            </a:r>
            <a:r>
              <a:rPr lang="en-US" sz="2400" u="sng" dirty="0" smtClean="0"/>
              <a:t>embryo spacing</a:t>
            </a:r>
          </a:p>
          <a:p>
            <a:r>
              <a:rPr lang="en-US" sz="2800" dirty="0" smtClean="0"/>
              <a:t>Prevent </a:t>
            </a:r>
            <a:r>
              <a:rPr lang="en-US" sz="2800" dirty="0" err="1" smtClean="0"/>
              <a:t>microdrop</a:t>
            </a:r>
            <a:r>
              <a:rPr lang="en-US" sz="2800" dirty="0" smtClean="0"/>
              <a:t> dispersion or displacement</a:t>
            </a:r>
          </a:p>
          <a:p>
            <a:endParaRPr lang="en-US" sz="2800" dirty="0"/>
          </a:p>
          <a:p>
            <a:endParaRPr lang="en-US" sz="2800" dirty="0" smtClean="0"/>
          </a:p>
        </p:txBody>
      </p:sp>
      <p:pic>
        <p:nvPicPr>
          <p:cNvPr id="2050"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8398" t="4473" r="10387" b="-947"/>
          <a:stretch/>
        </p:blipFill>
        <p:spPr bwMode="auto">
          <a:xfrm>
            <a:off x="6141204" y="3532659"/>
            <a:ext cx="2708810" cy="2197475"/>
          </a:xfrm>
          <a:prstGeom prst="rect">
            <a:avLst/>
          </a:prstGeom>
          <a:noFill/>
          <a:ln>
            <a:noFill/>
          </a:ln>
          <a:effectLst/>
          <a:scene3d>
            <a:camera prst="orthographicFront"/>
            <a:lightRig rig="threePt" dir="t"/>
          </a:scene3d>
          <a:sp3d>
            <a:bevelT/>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781800" y="6013409"/>
            <a:ext cx="1470403" cy="369332"/>
          </a:xfrm>
          <a:prstGeom prst="rect">
            <a:avLst/>
          </a:prstGeom>
          <a:noFill/>
        </p:spPr>
        <p:txBody>
          <a:bodyPr wrap="none" rtlCol="0">
            <a:spAutoFit/>
          </a:bodyPr>
          <a:lstStyle/>
          <a:p>
            <a:r>
              <a:rPr lang="en-US" b="1" dirty="0" smtClean="0"/>
              <a:t>Embryo GPS®</a:t>
            </a:r>
            <a:endParaRPr lang="en-US" b="1" dirty="0"/>
          </a:p>
        </p:txBody>
      </p:sp>
      <p:pic>
        <p:nvPicPr>
          <p:cNvPr id="1026" name="Picture 2" descr="Micro-droplet dish"/>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3663" t="10481" r="13834" b="21882"/>
          <a:stretch/>
        </p:blipFill>
        <p:spPr bwMode="auto">
          <a:xfrm>
            <a:off x="244098" y="3384134"/>
            <a:ext cx="2727702" cy="2635666"/>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3"/>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5071" r="5764"/>
          <a:stretch/>
        </p:blipFill>
        <p:spPr bwMode="auto">
          <a:xfrm>
            <a:off x="3153906" y="3551694"/>
            <a:ext cx="2666275" cy="2161059"/>
          </a:xfrm>
          <a:prstGeom prst="rect">
            <a:avLst/>
          </a:prstGeom>
          <a:noFill/>
          <a:ln>
            <a:noFill/>
          </a:ln>
          <a:effectLst/>
          <a:scene3d>
            <a:camera prst="orthographicFront"/>
            <a:lightRig rig="threePt" dir="t"/>
          </a:scene3d>
          <a:sp3d>
            <a:bevelT/>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733800" y="6015970"/>
            <a:ext cx="1664110" cy="369332"/>
          </a:xfrm>
          <a:prstGeom prst="rect">
            <a:avLst/>
          </a:prstGeom>
          <a:noFill/>
        </p:spPr>
        <p:txBody>
          <a:bodyPr wrap="none" rtlCol="0">
            <a:spAutoFit/>
          </a:bodyPr>
          <a:lstStyle/>
          <a:p>
            <a:r>
              <a:rPr lang="en-US" b="1" dirty="0" smtClean="0"/>
              <a:t>Embryo Corral®</a:t>
            </a:r>
            <a:endParaRPr lang="en-US" b="1" dirty="0"/>
          </a:p>
        </p:txBody>
      </p:sp>
      <p:sp>
        <p:nvSpPr>
          <p:cNvPr id="12" name="TextBox 11"/>
          <p:cNvSpPr txBox="1"/>
          <p:nvPr/>
        </p:nvSpPr>
        <p:spPr>
          <a:xfrm>
            <a:off x="762000" y="6019800"/>
            <a:ext cx="1910267" cy="369332"/>
          </a:xfrm>
          <a:prstGeom prst="rect">
            <a:avLst/>
          </a:prstGeom>
          <a:noFill/>
        </p:spPr>
        <p:txBody>
          <a:bodyPr wrap="none" rtlCol="0">
            <a:spAutoFit/>
          </a:bodyPr>
          <a:lstStyle/>
          <a:p>
            <a:r>
              <a:rPr lang="en-US" b="1" dirty="0" err="1" smtClean="0"/>
              <a:t>Microdroplet</a:t>
            </a:r>
            <a:r>
              <a:rPr lang="en-US" b="1" dirty="0" smtClean="0"/>
              <a:t> Dish</a:t>
            </a:r>
            <a:endParaRPr lang="en-US" b="1" dirty="0"/>
          </a:p>
        </p:txBody>
      </p:sp>
    </p:spTree>
    <p:extLst>
      <p:ext uri="{BB962C8B-B14F-4D97-AF65-F5344CB8AC3E}">
        <p14:creationId xmlns="" xmlns:p14="http://schemas.microsoft.com/office/powerpoint/2010/main" val="1447808392"/>
      </p:ext>
    </p:extLst>
  </p:cSld>
  <p:clrMapOvr>
    <a:masterClrMapping/>
  </p:clrMapOvr>
  <p:transition advTm="156"/>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rotWithShape="1">
          <a:blip r:embed="rId4" cstate="print">
            <a:clrChange>
              <a:clrFrom>
                <a:srgbClr val="4F81BD"/>
              </a:clrFrom>
              <a:clrTo>
                <a:srgbClr val="4F81BD">
                  <a:alpha val="0"/>
                </a:srgbClr>
              </a:clrTo>
            </a:clrChange>
            <a:extLst>
              <a:ext uri="{28A0092B-C50C-407E-A947-70E740481C1C}">
                <a14:useLocalDpi xmlns="" xmlns:a14="http://schemas.microsoft.com/office/drawing/2010/main" val="0"/>
              </a:ext>
            </a:extLst>
          </a:blip>
          <a:srcRect l="8177" r="9350" b="20019"/>
          <a:stretch/>
        </p:blipFill>
        <p:spPr bwMode="auto">
          <a:xfrm>
            <a:off x="0" y="0"/>
            <a:ext cx="9144000" cy="6551108"/>
          </a:xfrm>
          <a:prstGeom prst="rect">
            <a:avLst/>
          </a:prstGeom>
          <a:noFill/>
          <a:ln>
            <a:noFill/>
          </a:ln>
          <a:effectLst>
            <a:outerShdw blurRad="50800" dist="38100" dir="2700000" sx="101000" sy="101000" algn="tl" rotWithShape="0">
              <a:prstClr val="black">
                <a:alpha val="39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13" name="Straight Connector 12"/>
          <p:cNvCxnSpPr/>
          <p:nvPr/>
        </p:nvCxnSpPr>
        <p:spPr>
          <a:xfrm>
            <a:off x="850726" y="1905000"/>
            <a:ext cx="457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 xmlns:p14="http://schemas.microsoft.com/office/powerpoint/2010/main" val="2639066745"/>
      </p:ext>
    </p:extLst>
  </p:cSld>
  <p:clrMapOvr>
    <a:masterClrMapping/>
  </p:clrMapOvr>
  <p:transition advTm="2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260" y="-53844"/>
            <a:ext cx="8229600" cy="1143000"/>
          </a:xfrm>
          <a:scene3d>
            <a:camera prst="orthographicFront"/>
            <a:lightRig rig="threePt" dir="t"/>
          </a:scene3d>
          <a:sp3d extrusionH="25400">
            <a:bevelT/>
          </a:sp3d>
        </p:spPr>
        <p:txBody>
          <a:bodyPr>
            <a:normAutofit/>
          </a:bodyPr>
          <a:lstStyle/>
          <a:p>
            <a:r>
              <a:rPr lang="en-US" dirty="0" smtClean="0"/>
              <a:t>Well-of-the-Well (WOW)</a:t>
            </a:r>
            <a:endParaRPr lang="en-US" sz="3100" dirty="0"/>
          </a:p>
        </p:txBody>
      </p:sp>
      <p:sp>
        <p:nvSpPr>
          <p:cNvPr id="3" name="Content Placeholder 2"/>
          <p:cNvSpPr>
            <a:spLocks noGrp="1"/>
          </p:cNvSpPr>
          <p:nvPr>
            <p:ph idx="1"/>
          </p:nvPr>
        </p:nvSpPr>
        <p:spPr>
          <a:xfrm>
            <a:off x="1574080" y="1371600"/>
            <a:ext cx="6705600" cy="2286000"/>
          </a:xfrm>
        </p:spPr>
        <p:txBody>
          <a:bodyPr>
            <a:normAutofit/>
          </a:bodyPr>
          <a:lstStyle/>
          <a:p>
            <a:r>
              <a:rPr lang="en-US" sz="2800" dirty="0" smtClean="0"/>
              <a:t>Constrictive – microenvironments </a:t>
            </a:r>
          </a:p>
          <a:p>
            <a:r>
              <a:rPr lang="en-US" sz="2800" dirty="0" smtClean="0"/>
              <a:t>Surface area/points of contact</a:t>
            </a:r>
          </a:p>
          <a:p>
            <a:r>
              <a:rPr lang="en-US" sz="2800" dirty="0" smtClean="0"/>
              <a:t>Permits individual ID with group effect</a:t>
            </a:r>
          </a:p>
          <a:p>
            <a:r>
              <a:rPr lang="en-US" sz="2800" dirty="0" smtClean="0"/>
              <a:t>Can regulate embryo spacing</a:t>
            </a:r>
          </a:p>
          <a:p>
            <a:endParaRPr lang="en-US" sz="2800" dirty="0"/>
          </a:p>
          <a:p>
            <a:endParaRPr lang="en-US" sz="2800" dirty="0" smtClean="0"/>
          </a:p>
        </p:txBody>
      </p:sp>
      <p:pic>
        <p:nvPicPr>
          <p:cNvPr id="60" name="Picture 59" descr="001.jpg"/>
          <p:cNvPicPr>
            <a:picLocks noChangeAspect="1"/>
          </p:cNvPicPr>
          <p:nvPr/>
        </p:nvPicPr>
        <p:blipFill>
          <a:blip r:embed="rId3" cstate="print"/>
          <a:srcRect l="40668" t="12579" r="10531" b="11950"/>
          <a:stretch>
            <a:fillRect/>
          </a:stretch>
        </p:blipFill>
        <p:spPr>
          <a:xfrm>
            <a:off x="228600" y="3772065"/>
            <a:ext cx="2739086" cy="2641261"/>
          </a:xfrm>
          <a:prstGeom prst="rect">
            <a:avLst/>
          </a:prstGeom>
        </p:spPr>
      </p:pic>
      <p:pic>
        <p:nvPicPr>
          <p:cNvPr id="2051"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76600" y="3974926"/>
            <a:ext cx="5950163" cy="2438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955761450"/>
      </p:ext>
    </p:extLst>
  </p:cSld>
  <p:clrMapOvr>
    <a:masterClrMapping/>
  </p:clrMapOvr>
  <p:transition advTm="297"/>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0" y="1066800"/>
            <a:ext cx="9144000" cy="740228"/>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914400" y="6008910"/>
            <a:ext cx="8229600" cy="838200"/>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p:cNvSpPr/>
          <p:nvPr/>
        </p:nvSpPr>
        <p:spPr>
          <a:xfrm>
            <a:off x="914400" y="2645224"/>
            <a:ext cx="8229600" cy="838200"/>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5" name="Rectangle 74"/>
          <p:cNvSpPr/>
          <p:nvPr/>
        </p:nvSpPr>
        <p:spPr>
          <a:xfrm>
            <a:off x="914400" y="4321624"/>
            <a:ext cx="8229600" cy="838200"/>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2" name="Rectangle 71"/>
          <p:cNvSpPr/>
          <p:nvPr/>
        </p:nvSpPr>
        <p:spPr>
          <a:xfrm>
            <a:off x="914400" y="3483424"/>
            <a:ext cx="8229600" cy="838200"/>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3" name="Rectangle 72"/>
          <p:cNvSpPr/>
          <p:nvPr/>
        </p:nvSpPr>
        <p:spPr>
          <a:xfrm>
            <a:off x="914400" y="5159824"/>
            <a:ext cx="8229600" cy="838200"/>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p:cNvSpPr/>
          <p:nvPr/>
        </p:nvSpPr>
        <p:spPr>
          <a:xfrm>
            <a:off x="914400" y="1807024"/>
            <a:ext cx="8229600" cy="838200"/>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p:cNvSpPr>
            <a:spLocks noGrp="1"/>
          </p:cNvSpPr>
          <p:nvPr>
            <p:ph type="title"/>
          </p:nvPr>
        </p:nvSpPr>
        <p:spPr>
          <a:xfrm>
            <a:off x="152400" y="-76200"/>
            <a:ext cx="8229600" cy="1143000"/>
          </a:xfrm>
          <a:scene3d>
            <a:camera prst="orthographicFront"/>
            <a:lightRig rig="threePt" dir="t"/>
          </a:scene3d>
          <a:sp3d extrusionH="25400">
            <a:bevelT/>
          </a:sp3d>
        </p:spPr>
        <p:txBody>
          <a:bodyPr>
            <a:normAutofit/>
          </a:bodyPr>
          <a:lstStyle/>
          <a:p>
            <a:r>
              <a:rPr lang="en-US" dirty="0" smtClean="0"/>
              <a:t>Well-of-the-Well (WOW)</a:t>
            </a:r>
            <a:endParaRPr lang="en-US" dirty="0"/>
          </a:p>
        </p:txBody>
      </p:sp>
      <p:sp>
        <p:nvSpPr>
          <p:cNvPr id="20" name="TextBox 19"/>
          <p:cNvSpPr txBox="1"/>
          <p:nvPr/>
        </p:nvSpPr>
        <p:spPr>
          <a:xfrm>
            <a:off x="-48038" y="1382484"/>
            <a:ext cx="958917" cy="338554"/>
          </a:xfrm>
          <a:prstGeom prst="rect">
            <a:avLst/>
          </a:prstGeom>
          <a:noFill/>
        </p:spPr>
        <p:txBody>
          <a:bodyPr wrap="none" rtlCol="0">
            <a:spAutoFit/>
          </a:bodyPr>
          <a:lstStyle/>
          <a:p>
            <a:r>
              <a:rPr lang="en-US" sz="1600" b="1" dirty="0" smtClean="0">
                <a:solidFill>
                  <a:schemeClr val="bg1"/>
                </a:solidFill>
                <a:latin typeface="Arial" pitchFamily="34" charset="0"/>
                <a:cs typeface="Arial" pitchFamily="34" charset="0"/>
              </a:rPr>
              <a:t>Species</a:t>
            </a:r>
            <a:endParaRPr lang="en-US" sz="1600" b="1" dirty="0">
              <a:solidFill>
                <a:schemeClr val="bg1"/>
              </a:solidFill>
              <a:latin typeface="Arial" pitchFamily="34" charset="0"/>
              <a:cs typeface="Arial" pitchFamily="34" charset="0"/>
            </a:endParaRPr>
          </a:p>
        </p:txBody>
      </p:sp>
      <p:sp>
        <p:nvSpPr>
          <p:cNvPr id="21" name="TextBox 20"/>
          <p:cNvSpPr txBox="1"/>
          <p:nvPr/>
        </p:nvSpPr>
        <p:spPr>
          <a:xfrm>
            <a:off x="1028725" y="1153884"/>
            <a:ext cx="1072217" cy="553998"/>
          </a:xfrm>
          <a:prstGeom prst="rect">
            <a:avLst/>
          </a:prstGeom>
          <a:noFill/>
        </p:spPr>
        <p:txBody>
          <a:bodyPr wrap="none" rtlCol="0">
            <a:spAutoFit/>
          </a:bodyPr>
          <a:lstStyle/>
          <a:p>
            <a:pPr algn="ctr"/>
            <a:r>
              <a:rPr lang="en-US" sz="1600" b="1" dirty="0" smtClean="0">
                <a:solidFill>
                  <a:schemeClr val="bg1"/>
                </a:solidFill>
                <a:latin typeface="Arial" pitchFamily="34" charset="0"/>
                <a:cs typeface="Arial" pitchFamily="34" charset="0"/>
              </a:rPr>
              <a:t>Well Size</a:t>
            </a:r>
          </a:p>
          <a:p>
            <a:pPr algn="ctr"/>
            <a:r>
              <a:rPr lang="en-US" sz="1400" b="1" i="1" dirty="0" smtClean="0">
                <a:solidFill>
                  <a:schemeClr val="bg1"/>
                </a:solidFill>
                <a:latin typeface="Arial" pitchFamily="34" charset="0"/>
                <a:cs typeface="Arial" pitchFamily="34" charset="0"/>
              </a:rPr>
              <a:t>(w × h)</a:t>
            </a:r>
            <a:endParaRPr lang="en-US" sz="1400" b="1" i="1" dirty="0">
              <a:solidFill>
                <a:schemeClr val="bg1"/>
              </a:solidFill>
              <a:latin typeface="Arial" pitchFamily="34" charset="0"/>
              <a:cs typeface="Arial" pitchFamily="34" charset="0"/>
            </a:endParaRPr>
          </a:p>
        </p:txBody>
      </p:sp>
      <p:sp>
        <p:nvSpPr>
          <p:cNvPr id="22" name="TextBox 21"/>
          <p:cNvSpPr txBox="1"/>
          <p:nvPr/>
        </p:nvSpPr>
        <p:spPr>
          <a:xfrm>
            <a:off x="2819400" y="1153884"/>
            <a:ext cx="1352743" cy="553998"/>
          </a:xfrm>
          <a:prstGeom prst="rect">
            <a:avLst/>
          </a:prstGeom>
          <a:noFill/>
        </p:spPr>
        <p:txBody>
          <a:bodyPr wrap="none" rtlCol="0">
            <a:spAutoFit/>
          </a:bodyPr>
          <a:lstStyle/>
          <a:p>
            <a:pPr algn="ctr"/>
            <a:r>
              <a:rPr lang="en-US" sz="1600" b="1" dirty="0" smtClean="0">
                <a:solidFill>
                  <a:schemeClr val="bg1"/>
                </a:solidFill>
                <a:latin typeface="Arial" pitchFamily="34" charset="0"/>
                <a:cs typeface="Arial" pitchFamily="34" charset="0"/>
              </a:rPr>
              <a:t>Conditions</a:t>
            </a:r>
          </a:p>
          <a:p>
            <a:pPr algn="ctr"/>
            <a:r>
              <a:rPr lang="en-US" sz="1400" b="1" dirty="0" smtClean="0">
                <a:solidFill>
                  <a:schemeClr val="bg1"/>
                </a:solidFill>
                <a:latin typeface="Arial" pitchFamily="34" charset="0"/>
                <a:cs typeface="Arial" pitchFamily="34" charset="0"/>
              </a:rPr>
              <a:t>(Test vs. Con)</a:t>
            </a:r>
            <a:endParaRPr lang="en-US" sz="1400" b="1" dirty="0">
              <a:solidFill>
                <a:schemeClr val="bg1"/>
              </a:solidFill>
              <a:latin typeface="Arial" pitchFamily="34" charset="0"/>
              <a:cs typeface="Arial" pitchFamily="34" charset="0"/>
            </a:endParaRPr>
          </a:p>
        </p:txBody>
      </p:sp>
      <p:sp>
        <p:nvSpPr>
          <p:cNvPr id="23" name="TextBox 22"/>
          <p:cNvSpPr txBox="1"/>
          <p:nvPr/>
        </p:nvSpPr>
        <p:spPr>
          <a:xfrm>
            <a:off x="4711874" y="1153884"/>
            <a:ext cx="1258678" cy="553998"/>
          </a:xfrm>
          <a:prstGeom prst="rect">
            <a:avLst/>
          </a:prstGeom>
          <a:noFill/>
        </p:spPr>
        <p:txBody>
          <a:bodyPr wrap="none" rtlCol="0">
            <a:spAutoFit/>
          </a:bodyPr>
          <a:lstStyle/>
          <a:p>
            <a:pPr algn="ctr"/>
            <a:r>
              <a:rPr lang="en-US" sz="1600" b="1" dirty="0" smtClean="0">
                <a:solidFill>
                  <a:schemeClr val="bg1"/>
                </a:solidFill>
                <a:latin typeface="Arial" pitchFamily="34" charset="0"/>
                <a:cs typeface="Arial" pitchFamily="34" charset="0"/>
              </a:rPr>
              <a:t>Endpoint</a:t>
            </a:r>
          </a:p>
          <a:p>
            <a:pPr algn="ctr"/>
            <a:r>
              <a:rPr lang="en-US" sz="1400" b="1" dirty="0" smtClean="0">
                <a:solidFill>
                  <a:schemeClr val="bg1"/>
                </a:solidFill>
                <a:latin typeface="Arial" pitchFamily="34" charset="0"/>
                <a:cs typeface="Arial" pitchFamily="34" charset="0"/>
              </a:rPr>
              <a:t>(From 1-cell)</a:t>
            </a:r>
            <a:endParaRPr lang="en-US" sz="1400" b="1" dirty="0">
              <a:solidFill>
                <a:schemeClr val="bg1"/>
              </a:solidFill>
              <a:latin typeface="Arial" pitchFamily="34" charset="0"/>
              <a:cs typeface="Arial" pitchFamily="34" charset="0"/>
            </a:endParaRPr>
          </a:p>
        </p:txBody>
      </p:sp>
      <p:sp>
        <p:nvSpPr>
          <p:cNvPr id="24" name="TextBox 23"/>
          <p:cNvSpPr txBox="1"/>
          <p:nvPr/>
        </p:nvSpPr>
        <p:spPr>
          <a:xfrm>
            <a:off x="7924800" y="1382484"/>
            <a:ext cx="1175322" cy="338554"/>
          </a:xfrm>
          <a:prstGeom prst="rect">
            <a:avLst/>
          </a:prstGeom>
          <a:noFill/>
        </p:spPr>
        <p:txBody>
          <a:bodyPr wrap="none" rtlCol="0">
            <a:spAutoFit/>
          </a:bodyPr>
          <a:lstStyle/>
          <a:p>
            <a:r>
              <a:rPr lang="en-US" sz="1600" b="1" dirty="0" smtClean="0">
                <a:solidFill>
                  <a:schemeClr val="bg1"/>
                </a:solidFill>
                <a:latin typeface="Arial" pitchFamily="34" charset="0"/>
                <a:cs typeface="Arial" pitchFamily="34" charset="0"/>
              </a:rPr>
              <a:t>Reference</a:t>
            </a:r>
            <a:endParaRPr lang="en-US" sz="1600" b="1" dirty="0">
              <a:solidFill>
                <a:schemeClr val="bg1"/>
              </a:solidFill>
              <a:latin typeface="Arial" pitchFamily="34" charset="0"/>
              <a:cs typeface="Arial" pitchFamily="34" charset="0"/>
            </a:endParaRPr>
          </a:p>
        </p:txBody>
      </p:sp>
      <p:sp>
        <p:nvSpPr>
          <p:cNvPr id="25" name="TextBox 24"/>
          <p:cNvSpPr txBox="1"/>
          <p:nvPr/>
        </p:nvSpPr>
        <p:spPr>
          <a:xfrm>
            <a:off x="6302828" y="1153884"/>
            <a:ext cx="1352743" cy="553998"/>
          </a:xfrm>
          <a:prstGeom prst="rect">
            <a:avLst/>
          </a:prstGeom>
          <a:noFill/>
        </p:spPr>
        <p:txBody>
          <a:bodyPr wrap="none" rtlCol="0">
            <a:spAutoFit/>
          </a:bodyPr>
          <a:lstStyle/>
          <a:p>
            <a:pPr algn="ctr"/>
            <a:r>
              <a:rPr lang="en-US" sz="1600" b="1" dirty="0" smtClean="0">
                <a:solidFill>
                  <a:schemeClr val="bg1"/>
                </a:solidFill>
                <a:latin typeface="Arial" pitchFamily="34" charset="0"/>
                <a:cs typeface="Arial" pitchFamily="34" charset="0"/>
              </a:rPr>
              <a:t>Outcome</a:t>
            </a:r>
          </a:p>
          <a:p>
            <a:pPr algn="ctr"/>
            <a:r>
              <a:rPr lang="en-US" sz="1400" b="1" dirty="0" smtClean="0">
                <a:solidFill>
                  <a:schemeClr val="bg1"/>
                </a:solidFill>
                <a:latin typeface="Arial" pitchFamily="34" charset="0"/>
                <a:cs typeface="Arial" pitchFamily="34" charset="0"/>
              </a:rPr>
              <a:t>(Test vs. Con)</a:t>
            </a:r>
            <a:endParaRPr lang="en-US" sz="1400" b="1" dirty="0">
              <a:solidFill>
                <a:schemeClr val="bg1"/>
              </a:solidFill>
              <a:latin typeface="Arial" pitchFamily="34" charset="0"/>
              <a:cs typeface="Arial" pitchFamily="34" charset="0"/>
            </a:endParaRPr>
          </a:p>
        </p:txBody>
      </p:sp>
      <p:sp>
        <p:nvSpPr>
          <p:cNvPr id="27" name="TextBox 26"/>
          <p:cNvSpPr txBox="1"/>
          <p:nvPr/>
        </p:nvSpPr>
        <p:spPr>
          <a:xfrm>
            <a:off x="17192" y="5407219"/>
            <a:ext cx="841897" cy="307777"/>
          </a:xfrm>
          <a:prstGeom prst="rect">
            <a:avLst/>
          </a:prstGeom>
          <a:noFill/>
        </p:spPr>
        <p:txBody>
          <a:bodyPr wrap="none" rtlCol="0">
            <a:spAutoFit/>
          </a:bodyPr>
          <a:lstStyle/>
          <a:p>
            <a:r>
              <a:rPr lang="en-US" sz="1400" b="1" dirty="0" smtClean="0">
                <a:latin typeface="Arial" pitchFamily="34" charset="0"/>
                <a:cs typeface="Arial" pitchFamily="34" charset="0"/>
              </a:rPr>
              <a:t>Porcine</a:t>
            </a:r>
            <a:endParaRPr lang="en-US" sz="1400" b="1" dirty="0">
              <a:latin typeface="Arial" pitchFamily="34" charset="0"/>
              <a:cs typeface="Arial" pitchFamily="34" charset="0"/>
            </a:endParaRPr>
          </a:p>
        </p:txBody>
      </p:sp>
      <p:sp>
        <p:nvSpPr>
          <p:cNvPr id="29" name="TextBox 28"/>
          <p:cNvSpPr txBox="1"/>
          <p:nvPr/>
        </p:nvSpPr>
        <p:spPr>
          <a:xfrm>
            <a:off x="895738" y="5416225"/>
            <a:ext cx="1168910" cy="276999"/>
          </a:xfrm>
          <a:prstGeom prst="rect">
            <a:avLst/>
          </a:prstGeom>
          <a:noFill/>
        </p:spPr>
        <p:txBody>
          <a:bodyPr wrap="none" rtlCol="0">
            <a:spAutoFit/>
          </a:bodyPr>
          <a:lstStyle/>
          <a:p>
            <a:r>
              <a:rPr lang="en-US" sz="1200" b="1" dirty="0" smtClean="0">
                <a:latin typeface="Arial" pitchFamily="34" charset="0"/>
                <a:cs typeface="Arial" pitchFamily="34" charset="0"/>
              </a:rPr>
              <a:t>1000 × 300µm</a:t>
            </a:r>
            <a:endParaRPr lang="en-US" sz="1200" b="1" dirty="0">
              <a:latin typeface="Arial" pitchFamily="34" charset="0"/>
              <a:cs typeface="Arial" pitchFamily="34" charset="0"/>
            </a:endParaRPr>
          </a:p>
        </p:txBody>
      </p:sp>
      <p:sp>
        <p:nvSpPr>
          <p:cNvPr id="31" name="TextBox 30"/>
          <p:cNvSpPr txBox="1"/>
          <p:nvPr/>
        </p:nvSpPr>
        <p:spPr>
          <a:xfrm>
            <a:off x="4809578" y="5311180"/>
            <a:ext cx="1103187" cy="461665"/>
          </a:xfrm>
          <a:prstGeom prst="rect">
            <a:avLst/>
          </a:prstGeom>
          <a:noFill/>
        </p:spPr>
        <p:txBody>
          <a:bodyPr wrap="none" rtlCol="0">
            <a:spAutoFit/>
          </a:bodyPr>
          <a:lstStyle/>
          <a:p>
            <a:r>
              <a:rPr lang="en-US" sz="1200" b="1" dirty="0" smtClean="0">
                <a:latin typeface="Arial" pitchFamily="34" charset="0"/>
                <a:cs typeface="Arial" pitchFamily="34" charset="0"/>
              </a:rPr>
              <a:t>Blast @192h</a:t>
            </a:r>
          </a:p>
          <a:p>
            <a:r>
              <a:rPr lang="en-US" sz="1200" b="1" dirty="0" smtClean="0">
                <a:latin typeface="Arial" pitchFamily="34" charset="0"/>
                <a:cs typeface="Arial" pitchFamily="34" charset="0"/>
              </a:rPr>
              <a:t>Blast Cell#</a:t>
            </a:r>
            <a:endParaRPr lang="en-US" sz="1200" b="1" dirty="0">
              <a:latin typeface="Arial" pitchFamily="34" charset="0"/>
              <a:cs typeface="Arial" pitchFamily="34" charset="0"/>
            </a:endParaRPr>
          </a:p>
        </p:txBody>
      </p:sp>
      <p:sp>
        <p:nvSpPr>
          <p:cNvPr id="33" name="TextBox 32"/>
          <p:cNvSpPr txBox="1"/>
          <p:nvPr/>
        </p:nvSpPr>
        <p:spPr>
          <a:xfrm>
            <a:off x="6274892" y="5311180"/>
            <a:ext cx="1588897" cy="461665"/>
          </a:xfrm>
          <a:prstGeom prst="rect">
            <a:avLst/>
          </a:prstGeom>
          <a:noFill/>
        </p:spPr>
        <p:txBody>
          <a:bodyPr wrap="none" rtlCol="0">
            <a:spAutoFit/>
          </a:bodyPr>
          <a:lstStyle/>
          <a:p>
            <a:r>
              <a:rPr lang="en-US" sz="1200" b="1" dirty="0" smtClean="0">
                <a:latin typeface="Arial" pitchFamily="34" charset="0"/>
                <a:cs typeface="Arial" pitchFamily="34" charset="0"/>
              </a:rPr>
              <a:t>25 vs. 13% (p&lt;0.05)</a:t>
            </a:r>
          </a:p>
          <a:p>
            <a:r>
              <a:rPr lang="en-US" sz="1200" b="1" dirty="0" smtClean="0">
                <a:latin typeface="Arial" pitchFamily="34" charset="0"/>
                <a:cs typeface="Arial" pitchFamily="34" charset="0"/>
              </a:rPr>
              <a:t>36 vs. 37 (NS)</a:t>
            </a:r>
            <a:endParaRPr lang="en-US" sz="1200" b="1" dirty="0">
              <a:latin typeface="Arial" pitchFamily="34" charset="0"/>
              <a:cs typeface="Arial" pitchFamily="34" charset="0"/>
            </a:endParaRPr>
          </a:p>
        </p:txBody>
      </p:sp>
      <p:sp>
        <p:nvSpPr>
          <p:cNvPr id="35" name="TextBox 34"/>
          <p:cNvSpPr txBox="1"/>
          <p:nvPr/>
        </p:nvSpPr>
        <p:spPr>
          <a:xfrm>
            <a:off x="8013761" y="5317310"/>
            <a:ext cx="973343" cy="215444"/>
          </a:xfrm>
          <a:prstGeom prst="rect">
            <a:avLst/>
          </a:prstGeom>
          <a:noFill/>
        </p:spPr>
        <p:txBody>
          <a:bodyPr wrap="none" rtlCol="0">
            <a:spAutoFit/>
          </a:bodyPr>
          <a:lstStyle/>
          <a:p>
            <a:r>
              <a:rPr lang="en-US" sz="800" b="1" dirty="0" smtClean="0">
                <a:latin typeface="Arial" pitchFamily="34" charset="0"/>
                <a:cs typeface="Arial" pitchFamily="34" charset="0"/>
              </a:rPr>
              <a:t>Taka et al., 2005</a:t>
            </a:r>
            <a:endParaRPr lang="en-US" sz="800" b="1" dirty="0">
              <a:latin typeface="Arial" pitchFamily="34" charset="0"/>
              <a:cs typeface="Arial" pitchFamily="34" charset="0"/>
            </a:endParaRPr>
          </a:p>
        </p:txBody>
      </p:sp>
      <p:sp>
        <p:nvSpPr>
          <p:cNvPr id="37" name="TextBox 36"/>
          <p:cNvSpPr txBox="1"/>
          <p:nvPr/>
        </p:nvSpPr>
        <p:spPr>
          <a:xfrm>
            <a:off x="895738" y="2063425"/>
            <a:ext cx="1130438" cy="276999"/>
          </a:xfrm>
          <a:prstGeom prst="rect">
            <a:avLst/>
          </a:prstGeom>
          <a:noFill/>
        </p:spPr>
        <p:txBody>
          <a:bodyPr wrap="none" rtlCol="0">
            <a:spAutoFit/>
          </a:bodyPr>
          <a:lstStyle/>
          <a:p>
            <a:r>
              <a:rPr lang="en-US" sz="1200" b="1" dirty="0" smtClean="0">
                <a:latin typeface="Arial" pitchFamily="34" charset="0"/>
                <a:cs typeface="Arial" pitchFamily="34" charset="0"/>
              </a:rPr>
              <a:t>700  × 700µm</a:t>
            </a:r>
            <a:endParaRPr lang="en-US" sz="1200" b="1" dirty="0">
              <a:latin typeface="Arial" pitchFamily="34" charset="0"/>
              <a:cs typeface="Arial" pitchFamily="34" charset="0"/>
            </a:endParaRPr>
          </a:p>
        </p:txBody>
      </p:sp>
      <p:sp>
        <p:nvSpPr>
          <p:cNvPr id="38" name="TextBox 37"/>
          <p:cNvSpPr txBox="1"/>
          <p:nvPr/>
        </p:nvSpPr>
        <p:spPr>
          <a:xfrm>
            <a:off x="4809578" y="1894108"/>
            <a:ext cx="1103187" cy="646331"/>
          </a:xfrm>
          <a:prstGeom prst="rect">
            <a:avLst/>
          </a:prstGeom>
          <a:noFill/>
        </p:spPr>
        <p:txBody>
          <a:bodyPr wrap="none" rtlCol="0">
            <a:spAutoFit/>
          </a:bodyPr>
          <a:lstStyle/>
          <a:p>
            <a:r>
              <a:rPr lang="en-US" sz="1200" b="1" dirty="0" smtClean="0">
                <a:latin typeface="Arial" pitchFamily="34" charset="0"/>
                <a:cs typeface="Arial" pitchFamily="34" charset="0"/>
              </a:rPr>
              <a:t>Blast @192h</a:t>
            </a:r>
          </a:p>
          <a:p>
            <a:r>
              <a:rPr lang="en-US" sz="1200" b="1" dirty="0" smtClean="0">
                <a:latin typeface="Arial" pitchFamily="34" charset="0"/>
                <a:cs typeface="Arial" pitchFamily="34" charset="0"/>
              </a:rPr>
              <a:t>Blast Cell#</a:t>
            </a:r>
          </a:p>
          <a:p>
            <a:r>
              <a:rPr lang="en-US" sz="1200" b="1" dirty="0" smtClean="0">
                <a:latin typeface="Arial" pitchFamily="34" charset="0"/>
                <a:cs typeface="Arial" pitchFamily="34" charset="0"/>
              </a:rPr>
              <a:t>Apoptosis </a:t>
            </a:r>
            <a:endParaRPr lang="en-US" sz="1200" b="1" dirty="0">
              <a:latin typeface="Arial" pitchFamily="34" charset="0"/>
              <a:cs typeface="Arial" pitchFamily="34" charset="0"/>
            </a:endParaRPr>
          </a:p>
        </p:txBody>
      </p:sp>
      <p:sp>
        <p:nvSpPr>
          <p:cNvPr id="39" name="TextBox 38"/>
          <p:cNvSpPr txBox="1"/>
          <p:nvPr/>
        </p:nvSpPr>
        <p:spPr>
          <a:xfrm>
            <a:off x="6274892" y="1894108"/>
            <a:ext cx="1588897" cy="830997"/>
          </a:xfrm>
          <a:prstGeom prst="rect">
            <a:avLst/>
          </a:prstGeom>
          <a:noFill/>
        </p:spPr>
        <p:txBody>
          <a:bodyPr wrap="none" rtlCol="0">
            <a:spAutoFit/>
          </a:bodyPr>
          <a:lstStyle/>
          <a:p>
            <a:r>
              <a:rPr lang="en-US" sz="1200" b="1" dirty="0" smtClean="0">
                <a:latin typeface="Arial" pitchFamily="34" charset="0"/>
                <a:cs typeface="Arial" pitchFamily="34" charset="0"/>
              </a:rPr>
              <a:t>31 vs. 22% (p&lt;0.05)</a:t>
            </a:r>
          </a:p>
          <a:p>
            <a:r>
              <a:rPr lang="en-US" sz="1200" b="1" dirty="0" smtClean="0">
                <a:latin typeface="Arial" pitchFamily="34" charset="0"/>
                <a:cs typeface="Arial" pitchFamily="34" charset="0"/>
              </a:rPr>
              <a:t>99.6 vs. 99.3 (NS)</a:t>
            </a:r>
          </a:p>
          <a:p>
            <a:r>
              <a:rPr lang="en-US" sz="1200" b="1" dirty="0" smtClean="0">
                <a:latin typeface="Arial" pitchFamily="34" charset="0"/>
                <a:cs typeface="Arial" pitchFamily="34" charset="0"/>
              </a:rPr>
              <a:t>2.8 vs. 2.6% (NS)</a:t>
            </a:r>
          </a:p>
          <a:p>
            <a:endParaRPr lang="en-US" sz="1200" b="1" dirty="0">
              <a:latin typeface="Arial" pitchFamily="34" charset="0"/>
              <a:cs typeface="Arial" pitchFamily="34" charset="0"/>
            </a:endParaRPr>
          </a:p>
        </p:txBody>
      </p:sp>
      <p:sp>
        <p:nvSpPr>
          <p:cNvPr id="40" name="TextBox 39"/>
          <p:cNvSpPr txBox="1"/>
          <p:nvPr/>
        </p:nvSpPr>
        <p:spPr>
          <a:xfrm>
            <a:off x="8013761" y="1965554"/>
            <a:ext cx="1116011" cy="215444"/>
          </a:xfrm>
          <a:prstGeom prst="rect">
            <a:avLst/>
          </a:prstGeom>
          <a:noFill/>
        </p:spPr>
        <p:txBody>
          <a:bodyPr wrap="none" rtlCol="0">
            <a:spAutoFit/>
          </a:bodyPr>
          <a:lstStyle/>
          <a:p>
            <a:r>
              <a:rPr lang="en-US" sz="800" b="1" dirty="0" smtClean="0">
                <a:latin typeface="Arial" pitchFamily="34" charset="0"/>
                <a:cs typeface="Arial" pitchFamily="34" charset="0"/>
              </a:rPr>
              <a:t>Hoelker et al., 2009</a:t>
            </a:r>
            <a:endParaRPr lang="en-US" sz="800" b="1" dirty="0">
              <a:latin typeface="Arial" pitchFamily="34" charset="0"/>
              <a:cs typeface="Arial" pitchFamily="34" charset="0"/>
            </a:endParaRPr>
          </a:p>
        </p:txBody>
      </p:sp>
      <p:sp>
        <p:nvSpPr>
          <p:cNvPr id="41" name="TextBox 40"/>
          <p:cNvSpPr txBox="1"/>
          <p:nvPr/>
        </p:nvSpPr>
        <p:spPr>
          <a:xfrm>
            <a:off x="12470" y="6256309"/>
            <a:ext cx="771365" cy="307777"/>
          </a:xfrm>
          <a:prstGeom prst="rect">
            <a:avLst/>
          </a:prstGeom>
          <a:noFill/>
        </p:spPr>
        <p:txBody>
          <a:bodyPr wrap="none" rtlCol="0">
            <a:spAutoFit/>
          </a:bodyPr>
          <a:lstStyle/>
          <a:p>
            <a:r>
              <a:rPr lang="en-US" sz="1400" b="1" dirty="0" smtClean="0">
                <a:latin typeface="Arial" pitchFamily="34" charset="0"/>
                <a:cs typeface="Arial" pitchFamily="34" charset="0"/>
              </a:rPr>
              <a:t>Murine</a:t>
            </a:r>
            <a:endParaRPr lang="en-US" sz="1400" b="1" dirty="0">
              <a:latin typeface="Arial" pitchFamily="34" charset="0"/>
              <a:cs typeface="Arial" pitchFamily="34" charset="0"/>
            </a:endParaRPr>
          </a:p>
        </p:txBody>
      </p:sp>
      <p:sp>
        <p:nvSpPr>
          <p:cNvPr id="42" name="TextBox 41"/>
          <p:cNvSpPr txBox="1"/>
          <p:nvPr/>
        </p:nvSpPr>
        <p:spPr>
          <a:xfrm>
            <a:off x="889348" y="6276201"/>
            <a:ext cx="1130438" cy="276999"/>
          </a:xfrm>
          <a:prstGeom prst="rect">
            <a:avLst/>
          </a:prstGeom>
          <a:noFill/>
        </p:spPr>
        <p:txBody>
          <a:bodyPr wrap="none" rtlCol="0">
            <a:spAutoFit/>
          </a:bodyPr>
          <a:lstStyle/>
          <a:p>
            <a:r>
              <a:rPr lang="en-US" sz="1200" b="1" dirty="0" smtClean="0">
                <a:latin typeface="Arial" pitchFamily="34" charset="0"/>
                <a:cs typeface="Arial" pitchFamily="34" charset="0"/>
              </a:rPr>
              <a:t>250  × 200µm</a:t>
            </a:r>
            <a:endParaRPr lang="en-US" sz="1200" b="1" dirty="0">
              <a:latin typeface="Arial" pitchFamily="34" charset="0"/>
              <a:cs typeface="Arial" pitchFamily="34" charset="0"/>
            </a:endParaRPr>
          </a:p>
        </p:txBody>
      </p:sp>
      <p:sp>
        <p:nvSpPr>
          <p:cNvPr id="43" name="TextBox 42"/>
          <p:cNvSpPr txBox="1"/>
          <p:nvPr/>
        </p:nvSpPr>
        <p:spPr>
          <a:xfrm>
            <a:off x="4804856" y="6156583"/>
            <a:ext cx="1428596" cy="276999"/>
          </a:xfrm>
          <a:prstGeom prst="rect">
            <a:avLst/>
          </a:prstGeom>
          <a:noFill/>
        </p:spPr>
        <p:txBody>
          <a:bodyPr wrap="none" rtlCol="0">
            <a:spAutoFit/>
          </a:bodyPr>
          <a:lstStyle/>
          <a:p>
            <a:r>
              <a:rPr lang="en-US" sz="1200" b="1" dirty="0" smtClean="0">
                <a:latin typeface="Arial" pitchFamily="34" charset="0"/>
                <a:cs typeface="Arial" pitchFamily="34" charset="0"/>
              </a:rPr>
              <a:t>Exp Blast @144h</a:t>
            </a:r>
            <a:endParaRPr lang="en-US" sz="1200" b="1" dirty="0">
              <a:latin typeface="Arial" pitchFamily="34" charset="0"/>
              <a:cs typeface="Arial" pitchFamily="34" charset="0"/>
            </a:endParaRPr>
          </a:p>
        </p:txBody>
      </p:sp>
      <p:sp>
        <p:nvSpPr>
          <p:cNvPr id="44" name="TextBox 43"/>
          <p:cNvSpPr txBox="1"/>
          <p:nvPr/>
        </p:nvSpPr>
        <p:spPr>
          <a:xfrm>
            <a:off x="6324600" y="6156583"/>
            <a:ext cx="1588897" cy="276999"/>
          </a:xfrm>
          <a:prstGeom prst="rect">
            <a:avLst/>
          </a:prstGeom>
          <a:noFill/>
        </p:spPr>
        <p:txBody>
          <a:bodyPr wrap="none" rtlCol="0">
            <a:spAutoFit/>
          </a:bodyPr>
          <a:lstStyle/>
          <a:p>
            <a:r>
              <a:rPr lang="en-US" sz="1200" b="1" dirty="0" smtClean="0">
                <a:latin typeface="Arial" pitchFamily="34" charset="0"/>
                <a:cs typeface="Arial" pitchFamily="34" charset="0"/>
              </a:rPr>
              <a:t>80 vs. 40% (p&lt;0.05)</a:t>
            </a:r>
            <a:endParaRPr lang="en-US" sz="1200" b="1" dirty="0">
              <a:latin typeface="Arial" pitchFamily="34" charset="0"/>
              <a:cs typeface="Arial" pitchFamily="34" charset="0"/>
            </a:endParaRPr>
          </a:p>
        </p:txBody>
      </p:sp>
      <p:sp>
        <p:nvSpPr>
          <p:cNvPr id="45" name="TextBox 44"/>
          <p:cNvSpPr txBox="1"/>
          <p:nvPr/>
        </p:nvSpPr>
        <p:spPr>
          <a:xfrm>
            <a:off x="8013761" y="6162713"/>
            <a:ext cx="720069" cy="215444"/>
          </a:xfrm>
          <a:prstGeom prst="rect">
            <a:avLst/>
          </a:prstGeom>
          <a:noFill/>
        </p:spPr>
        <p:txBody>
          <a:bodyPr wrap="none" rtlCol="0">
            <a:spAutoFit/>
          </a:bodyPr>
          <a:lstStyle/>
          <a:p>
            <a:r>
              <a:rPr lang="en-US" sz="800" b="1" dirty="0" smtClean="0">
                <a:latin typeface="Arial" pitchFamily="34" charset="0"/>
                <a:cs typeface="Arial" pitchFamily="34" charset="0"/>
              </a:rPr>
              <a:t>Vajta, 2008</a:t>
            </a:r>
            <a:endParaRPr lang="en-US" sz="800" b="1" dirty="0">
              <a:latin typeface="Arial" pitchFamily="34" charset="0"/>
              <a:cs typeface="Arial" pitchFamily="34" charset="0"/>
            </a:endParaRPr>
          </a:p>
        </p:txBody>
      </p:sp>
      <p:sp>
        <p:nvSpPr>
          <p:cNvPr id="46" name="TextBox 45"/>
          <p:cNvSpPr txBox="1"/>
          <p:nvPr/>
        </p:nvSpPr>
        <p:spPr>
          <a:xfrm>
            <a:off x="2184748" y="1894108"/>
            <a:ext cx="2480166" cy="830997"/>
          </a:xfrm>
          <a:prstGeom prst="rect">
            <a:avLst/>
          </a:prstGeom>
          <a:noFill/>
        </p:spPr>
        <p:txBody>
          <a:bodyPr wrap="none" rtlCol="0">
            <a:spAutoFit/>
          </a:bodyPr>
          <a:lstStyle/>
          <a:p>
            <a:r>
              <a:rPr lang="en-US" sz="1200" b="1" dirty="0" smtClean="0">
                <a:latin typeface="Arial" pitchFamily="34" charset="0"/>
                <a:cs typeface="Arial" pitchFamily="34" charset="0"/>
              </a:rPr>
              <a:t>1 embryo/WOW (16 total) </a:t>
            </a:r>
            <a:r>
              <a:rPr lang="en-US" sz="1200" b="1" dirty="0">
                <a:latin typeface="Arial" pitchFamily="34" charset="0"/>
                <a:cs typeface="Arial" pitchFamily="34" charset="0"/>
              </a:rPr>
              <a:t>/</a:t>
            </a:r>
            <a:r>
              <a:rPr lang="en-US" sz="1200" b="1" dirty="0" smtClean="0">
                <a:latin typeface="Arial" pitchFamily="34" charset="0"/>
                <a:cs typeface="Arial" pitchFamily="34" charset="0"/>
              </a:rPr>
              <a:t>500µl</a:t>
            </a:r>
          </a:p>
          <a:p>
            <a:r>
              <a:rPr lang="en-US" sz="1200" b="1" dirty="0" smtClean="0">
                <a:latin typeface="Arial" pitchFamily="34" charset="0"/>
                <a:cs typeface="Arial" pitchFamily="34" charset="0"/>
              </a:rPr>
              <a:t>16 embryos/500µl µdrop</a:t>
            </a:r>
          </a:p>
          <a:p>
            <a:r>
              <a:rPr lang="en-US" sz="1200" b="1" dirty="0" smtClean="0">
                <a:latin typeface="Arial" pitchFamily="34" charset="0"/>
                <a:cs typeface="Arial" pitchFamily="34" charset="0"/>
              </a:rPr>
              <a:t>(CR1aa media)</a:t>
            </a:r>
          </a:p>
          <a:p>
            <a:endParaRPr lang="en-US" sz="1200" b="1" dirty="0">
              <a:latin typeface="Arial" pitchFamily="34" charset="0"/>
              <a:cs typeface="Arial" pitchFamily="34" charset="0"/>
            </a:endParaRPr>
          </a:p>
        </p:txBody>
      </p:sp>
      <p:sp>
        <p:nvSpPr>
          <p:cNvPr id="47" name="TextBox 46"/>
          <p:cNvSpPr txBox="1"/>
          <p:nvPr/>
        </p:nvSpPr>
        <p:spPr>
          <a:xfrm>
            <a:off x="2184748" y="5311180"/>
            <a:ext cx="2531462" cy="830997"/>
          </a:xfrm>
          <a:prstGeom prst="rect">
            <a:avLst/>
          </a:prstGeom>
          <a:noFill/>
        </p:spPr>
        <p:txBody>
          <a:bodyPr wrap="none" rtlCol="0">
            <a:spAutoFit/>
          </a:bodyPr>
          <a:lstStyle/>
          <a:p>
            <a:r>
              <a:rPr lang="en-US" sz="1200" b="1" dirty="0" smtClean="0">
                <a:latin typeface="Arial" pitchFamily="34" charset="0"/>
                <a:cs typeface="Arial" pitchFamily="34" charset="0"/>
              </a:rPr>
              <a:t>4-5 embryo/WOW (3 total) </a:t>
            </a:r>
            <a:r>
              <a:rPr lang="en-US" sz="1200" b="1" dirty="0">
                <a:latin typeface="Arial" pitchFamily="34" charset="0"/>
                <a:cs typeface="Arial" pitchFamily="34" charset="0"/>
              </a:rPr>
              <a:t>/</a:t>
            </a:r>
            <a:r>
              <a:rPr lang="en-US" sz="1200" b="1" dirty="0" smtClean="0">
                <a:latin typeface="Arial" pitchFamily="34" charset="0"/>
                <a:cs typeface="Arial" pitchFamily="34" charset="0"/>
              </a:rPr>
              <a:t>500µl</a:t>
            </a:r>
          </a:p>
          <a:p>
            <a:r>
              <a:rPr lang="en-US" sz="1200" b="1" dirty="0" smtClean="0">
                <a:latin typeface="Arial" pitchFamily="34" charset="0"/>
                <a:cs typeface="Arial" pitchFamily="34" charset="0"/>
              </a:rPr>
              <a:t>12-15 embryos/30µl µdrop</a:t>
            </a:r>
          </a:p>
          <a:p>
            <a:r>
              <a:rPr lang="en-US" sz="1200" b="1" dirty="0" smtClean="0">
                <a:latin typeface="Arial" pitchFamily="34" charset="0"/>
                <a:cs typeface="Arial" pitchFamily="34" charset="0"/>
              </a:rPr>
              <a:t>(PZM3 media)</a:t>
            </a:r>
          </a:p>
          <a:p>
            <a:endParaRPr lang="en-US" sz="1200" b="1" dirty="0">
              <a:latin typeface="Arial" pitchFamily="34" charset="0"/>
              <a:cs typeface="Arial" pitchFamily="34" charset="0"/>
            </a:endParaRPr>
          </a:p>
        </p:txBody>
      </p:sp>
      <p:sp>
        <p:nvSpPr>
          <p:cNvPr id="52" name="TextBox 51"/>
          <p:cNvSpPr txBox="1"/>
          <p:nvPr/>
        </p:nvSpPr>
        <p:spPr>
          <a:xfrm>
            <a:off x="894070" y="2901625"/>
            <a:ext cx="1130438" cy="276999"/>
          </a:xfrm>
          <a:prstGeom prst="rect">
            <a:avLst/>
          </a:prstGeom>
          <a:noFill/>
        </p:spPr>
        <p:txBody>
          <a:bodyPr wrap="none" rtlCol="0">
            <a:spAutoFit/>
          </a:bodyPr>
          <a:lstStyle/>
          <a:p>
            <a:r>
              <a:rPr lang="en-US" sz="1200" b="1" dirty="0" smtClean="0">
                <a:latin typeface="Arial" pitchFamily="34" charset="0"/>
                <a:cs typeface="Arial" pitchFamily="34" charset="0"/>
              </a:rPr>
              <a:t>287  × 168µm</a:t>
            </a:r>
            <a:endParaRPr lang="en-US" sz="1200" b="1" dirty="0">
              <a:latin typeface="Arial" pitchFamily="34" charset="0"/>
              <a:cs typeface="Arial" pitchFamily="34" charset="0"/>
            </a:endParaRPr>
          </a:p>
        </p:txBody>
      </p:sp>
      <p:sp>
        <p:nvSpPr>
          <p:cNvPr id="53" name="TextBox 52"/>
          <p:cNvSpPr txBox="1"/>
          <p:nvPr/>
        </p:nvSpPr>
        <p:spPr>
          <a:xfrm>
            <a:off x="4807910" y="2666994"/>
            <a:ext cx="1380506" cy="830997"/>
          </a:xfrm>
          <a:prstGeom prst="rect">
            <a:avLst/>
          </a:prstGeom>
          <a:noFill/>
        </p:spPr>
        <p:txBody>
          <a:bodyPr wrap="none" rtlCol="0">
            <a:spAutoFit/>
          </a:bodyPr>
          <a:lstStyle/>
          <a:p>
            <a:r>
              <a:rPr lang="en-US" sz="1200" b="1" dirty="0" smtClean="0">
                <a:latin typeface="Arial" pitchFamily="34" charset="0"/>
                <a:cs typeface="Arial" pitchFamily="34" charset="0"/>
              </a:rPr>
              <a:t>Blast @168h</a:t>
            </a:r>
          </a:p>
          <a:p>
            <a:r>
              <a:rPr lang="en-US" sz="1200" b="1" dirty="0" smtClean="0">
                <a:latin typeface="Arial" pitchFamily="34" charset="0"/>
                <a:cs typeface="Arial" pitchFamily="34" charset="0"/>
              </a:rPr>
              <a:t>Blast Cell#</a:t>
            </a:r>
          </a:p>
          <a:p>
            <a:r>
              <a:rPr lang="en-US" sz="1200" b="1" dirty="0" smtClean="0">
                <a:latin typeface="Arial" pitchFamily="34" charset="0"/>
                <a:cs typeface="Arial" pitchFamily="34" charset="0"/>
              </a:rPr>
              <a:t>Apoptosis</a:t>
            </a:r>
          </a:p>
          <a:p>
            <a:r>
              <a:rPr lang="en-US" sz="1200" b="1" dirty="0" smtClean="0">
                <a:latin typeface="Arial" pitchFamily="34" charset="0"/>
                <a:cs typeface="Arial" pitchFamily="34" charset="0"/>
              </a:rPr>
              <a:t>Pregnancy (30d)</a:t>
            </a:r>
            <a:endParaRPr lang="en-US" sz="1200" b="1" dirty="0">
              <a:latin typeface="Arial" pitchFamily="34" charset="0"/>
              <a:cs typeface="Arial" pitchFamily="34" charset="0"/>
            </a:endParaRPr>
          </a:p>
        </p:txBody>
      </p:sp>
      <p:sp>
        <p:nvSpPr>
          <p:cNvPr id="54" name="TextBox 53"/>
          <p:cNvSpPr txBox="1"/>
          <p:nvPr/>
        </p:nvSpPr>
        <p:spPr>
          <a:xfrm>
            <a:off x="6274892" y="2666994"/>
            <a:ext cx="1733167" cy="1015663"/>
          </a:xfrm>
          <a:prstGeom prst="rect">
            <a:avLst/>
          </a:prstGeom>
          <a:noFill/>
        </p:spPr>
        <p:txBody>
          <a:bodyPr wrap="none" rtlCol="0">
            <a:spAutoFit/>
          </a:bodyPr>
          <a:lstStyle/>
          <a:p>
            <a:r>
              <a:rPr lang="en-US" sz="1200" b="1" dirty="0" smtClean="0">
                <a:latin typeface="Arial" pitchFamily="34" charset="0"/>
                <a:cs typeface="Arial" pitchFamily="34" charset="0"/>
              </a:rPr>
              <a:t>37 vs. 36% (NS)</a:t>
            </a:r>
          </a:p>
          <a:p>
            <a:r>
              <a:rPr lang="en-US" sz="1200" b="1" dirty="0" smtClean="0">
                <a:latin typeface="Arial" pitchFamily="34" charset="0"/>
                <a:cs typeface="Arial" pitchFamily="34" charset="0"/>
              </a:rPr>
              <a:t>111.5 vs. 102.7 (NS)</a:t>
            </a:r>
          </a:p>
          <a:p>
            <a:r>
              <a:rPr lang="en-US" sz="1200" b="1" dirty="0" smtClean="0">
                <a:latin typeface="Arial" pitchFamily="34" charset="0"/>
                <a:cs typeface="Arial" pitchFamily="34" charset="0"/>
              </a:rPr>
              <a:t>9.0 vs 13.5% (p&lt;0.05)</a:t>
            </a:r>
          </a:p>
          <a:p>
            <a:r>
              <a:rPr lang="en-US" sz="1200" b="1" dirty="0" smtClean="0">
                <a:latin typeface="Arial" pitchFamily="34" charset="0"/>
                <a:cs typeface="Arial" pitchFamily="34" charset="0"/>
              </a:rPr>
              <a:t>51.7 vs. 25% (p&lt;0.05)</a:t>
            </a:r>
          </a:p>
          <a:p>
            <a:endParaRPr lang="en-US" sz="1200" b="1" dirty="0">
              <a:latin typeface="Arial" pitchFamily="34" charset="0"/>
              <a:cs typeface="Arial" pitchFamily="34" charset="0"/>
            </a:endParaRPr>
          </a:p>
        </p:txBody>
      </p:sp>
      <p:sp>
        <p:nvSpPr>
          <p:cNvPr id="55" name="TextBox 54"/>
          <p:cNvSpPr txBox="1"/>
          <p:nvPr/>
        </p:nvSpPr>
        <p:spPr>
          <a:xfrm>
            <a:off x="8013761" y="2727554"/>
            <a:ext cx="1212191" cy="215444"/>
          </a:xfrm>
          <a:prstGeom prst="rect">
            <a:avLst/>
          </a:prstGeom>
          <a:noFill/>
        </p:spPr>
        <p:txBody>
          <a:bodyPr wrap="none" rtlCol="0">
            <a:spAutoFit/>
          </a:bodyPr>
          <a:lstStyle/>
          <a:p>
            <a:r>
              <a:rPr lang="en-US" sz="800" b="1" dirty="0" smtClean="0">
                <a:latin typeface="Arial" pitchFamily="34" charset="0"/>
                <a:cs typeface="Arial" pitchFamily="34" charset="0"/>
              </a:rPr>
              <a:t>Sugimura et al., 2010</a:t>
            </a:r>
            <a:endParaRPr lang="en-US" sz="800" b="1" dirty="0">
              <a:latin typeface="Arial" pitchFamily="34" charset="0"/>
              <a:cs typeface="Arial" pitchFamily="34" charset="0"/>
            </a:endParaRPr>
          </a:p>
        </p:txBody>
      </p:sp>
      <p:sp>
        <p:nvSpPr>
          <p:cNvPr id="56" name="TextBox 55"/>
          <p:cNvSpPr txBox="1"/>
          <p:nvPr/>
        </p:nvSpPr>
        <p:spPr>
          <a:xfrm>
            <a:off x="2184748" y="2721424"/>
            <a:ext cx="2523448" cy="830997"/>
          </a:xfrm>
          <a:prstGeom prst="rect">
            <a:avLst/>
          </a:prstGeom>
          <a:noFill/>
        </p:spPr>
        <p:txBody>
          <a:bodyPr wrap="none" rtlCol="0">
            <a:spAutoFit/>
          </a:bodyPr>
          <a:lstStyle/>
          <a:p>
            <a:r>
              <a:rPr lang="en-US" sz="1200" b="1" dirty="0" smtClean="0">
                <a:latin typeface="Arial" pitchFamily="34" charset="0"/>
                <a:cs typeface="Arial" pitchFamily="34" charset="0"/>
              </a:rPr>
              <a:t>1 embryo/WOW (25 total) /125µl</a:t>
            </a:r>
          </a:p>
          <a:p>
            <a:r>
              <a:rPr lang="en-US" sz="1200" b="1" dirty="0" smtClean="0">
                <a:latin typeface="Arial" pitchFamily="34" charset="0"/>
                <a:cs typeface="Arial" pitchFamily="34" charset="0"/>
              </a:rPr>
              <a:t>25 embryos/125µl µdrop</a:t>
            </a:r>
          </a:p>
          <a:p>
            <a:r>
              <a:rPr lang="en-US" sz="1200" b="1" dirty="0" smtClean="0">
                <a:latin typeface="Arial" pitchFamily="34" charset="0"/>
                <a:cs typeface="Arial" pitchFamily="34" charset="0"/>
              </a:rPr>
              <a:t>(CR1aa media)</a:t>
            </a:r>
          </a:p>
          <a:p>
            <a:endParaRPr lang="en-US" sz="1200" b="1" dirty="0">
              <a:latin typeface="Arial" pitchFamily="34" charset="0"/>
              <a:cs typeface="Arial" pitchFamily="34" charset="0"/>
            </a:endParaRPr>
          </a:p>
        </p:txBody>
      </p:sp>
      <p:sp>
        <p:nvSpPr>
          <p:cNvPr id="57" name="TextBox 56"/>
          <p:cNvSpPr txBox="1"/>
          <p:nvPr/>
        </p:nvSpPr>
        <p:spPr>
          <a:xfrm>
            <a:off x="17192" y="3331024"/>
            <a:ext cx="780983" cy="307777"/>
          </a:xfrm>
          <a:prstGeom prst="rect">
            <a:avLst/>
          </a:prstGeom>
          <a:noFill/>
        </p:spPr>
        <p:txBody>
          <a:bodyPr wrap="none" rtlCol="0">
            <a:spAutoFit/>
          </a:bodyPr>
          <a:lstStyle/>
          <a:p>
            <a:r>
              <a:rPr lang="en-US" sz="1400" b="1" dirty="0" smtClean="0">
                <a:latin typeface="Arial" pitchFamily="34" charset="0"/>
                <a:cs typeface="Arial" pitchFamily="34" charset="0"/>
              </a:rPr>
              <a:t>Bovine</a:t>
            </a:r>
            <a:endParaRPr lang="en-US" sz="1400" b="1" dirty="0">
              <a:latin typeface="Arial" pitchFamily="34" charset="0"/>
              <a:cs typeface="Arial" pitchFamily="34" charset="0"/>
            </a:endParaRPr>
          </a:p>
        </p:txBody>
      </p:sp>
      <p:sp>
        <p:nvSpPr>
          <p:cNvPr id="58" name="TextBox 57"/>
          <p:cNvSpPr txBox="1"/>
          <p:nvPr/>
        </p:nvSpPr>
        <p:spPr>
          <a:xfrm>
            <a:off x="895738" y="3739825"/>
            <a:ext cx="1130438" cy="276999"/>
          </a:xfrm>
          <a:prstGeom prst="rect">
            <a:avLst/>
          </a:prstGeom>
          <a:noFill/>
        </p:spPr>
        <p:txBody>
          <a:bodyPr wrap="none" rtlCol="0">
            <a:spAutoFit/>
          </a:bodyPr>
          <a:lstStyle/>
          <a:p>
            <a:r>
              <a:rPr lang="en-US" sz="1200" b="1" dirty="0" smtClean="0">
                <a:latin typeface="Arial" pitchFamily="34" charset="0"/>
                <a:cs typeface="Arial" pitchFamily="34" charset="0"/>
              </a:rPr>
              <a:t>346  × 200µm</a:t>
            </a:r>
            <a:endParaRPr lang="en-US" sz="1200" b="1" dirty="0">
              <a:latin typeface="Arial" pitchFamily="34" charset="0"/>
              <a:cs typeface="Arial" pitchFamily="34" charset="0"/>
            </a:endParaRPr>
          </a:p>
        </p:txBody>
      </p:sp>
      <p:sp>
        <p:nvSpPr>
          <p:cNvPr id="59" name="TextBox 58"/>
          <p:cNvSpPr txBox="1"/>
          <p:nvPr/>
        </p:nvSpPr>
        <p:spPr>
          <a:xfrm>
            <a:off x="4809578" y="3643015"/>
            <a:ext cx="1103187" cy="461665"/>
          </a:xfrm>
          <a:prstGeom prst="rect">
            <a:avLst/>
          </a:prstGeom>
          <a:noFill/>
        </p:spPr>
        <p:txBody>
          <a:bodyPr wrap="none" rtlCol="0">
            <a:spAutoFit/>
          </a:bodyPr>
          <a:lstStyle/>
          <a:p>
            <a:r>
              <a:rPr lang="en-US" sz="1200" b="1" dirty="0" smtClean="0">
                <a:latin typeface="Arial" pitchFamily="34" charset="0"/>
                <a:cs typeface="Arial" pitchFamily="34" charset="0"/>
              </a:rPr>
              <a:t>Blast @192h</a:t>
            </a:r>
          </a:p>
          <a:p>
            <a:r>
              <a:rPr lang="en-US" sz="1200" b="1" dirty="0" smtClean="0">
                <a:latin typeface="Arial" pitchFamily="34" charset="0"/>
                <a:cs typeface="Arial" pitchFamily="34" charset="0"/>
              </a:rPr>
              <a:t>Blast Cell#</a:t>
            </a:r>
            <a:endParaRPr lang="en-US" sz="1200" b="1" dirty="0">
              <a:latin typeface="Arial" pitchFamily="34" charset="0"/>
              <a:cs typeface="Arial" pitchFamily="34" charset="0"/>
            </a:endParaRPr>
          </a:p>
        </p:txBody>
      </p:sp>
      <p:sp>
        <p:nvSpPr>
          <p:cNvPr id="60" name="TextBox 59"/>
          <p:cNvSpPr txBox="1"/>
          <p:nvPr/>
        </p:nvSpPr>
        <p:spPr>
          <a:xfrm>
            <a:off x="6274892" y="3643015"/>
            <a:ext cx="1499128" cy="461665"/>
          </a:xfrm>
          <a:prstGeom prst="rect">
            <a:avLst/>
          </a:prstGeom>
          <a:noFill/>
        </p:spPr>
        <p:txBody>
          <a:bodyPr wrap="none" rtlCol="0">
            <a:spAutoFit/>
          </a:bodyPr>
          <a:lstStyle/>
          <a:p>
            <a:r>
              <a:rPr lang="en-US" sz="1200" b="1" dirty="0" smtClean="0">
                <a:latin typeface="Arial" pitchFamily="34" charset="0"/>
                <a:cs typeface="Arial" pitchFamily="34" charset="0"/>
              </a:rPr>
              <a:t>17%  vs. 18% (NS)</a:t>
            </a:r>
          </a:p>
          <a:p>
            <a:r>
              <a:rPr lang="en-US" sz="1200" b="1" dirty="0" smtClean="0">
                <a:latin typeface="Arial" pitchFamily="34" charset="0"/>
                <a:cs typeface="Arial" pitchFamily="34" charset="0"/>
              </a:rPr>
              <a:t>81.4 vs. 84.5  (NS)</a:t>
            </a:r>
            <a:endParaRPr lang="en-US" sz="1200" b="1" dirty="0">
              <a:latin typeface="Arial" pitchFamily="34" charset="0"/>
              <a:cs typeface="Arial" pitchFamily="34" charset="0"/>
            </a:endParaRPr>
          </a:p>
        </p:txBody>
      </p:sp>
      <p:sp>
        <p:nvSpPr>
          <p:cNvPr id="61" name="TextBox 60"/>
          <p:cNvSpPr txBox="1"/>
          <p:nvPr/>
        </p:nvSpPr>
        <p:spPr>
          <a:xfrm>
            <a:off x="8013761" y="3649145"/>
            <a:ext cx="1018227" cy="215444"/>
          </a:xfrm>
          <a:prstGeom prst="rect">
            <a:avLst/>
          </a:prstGeom>
          <a:noFill/>
        </p:spPr>
        <p:txBody>
          <a:bodyPr wrap="none" rtlCol="0">
            <a:spAutoFit/>
          </a:bodyPr>
          <a:lstStyle/>
          <a:p>
            <a:r>
              <a:rPr lang="en-US" sz="800" b="1" dirty="0" smtClean="0">
                <a:latin typeface="Arial" pitchFamily="34" charset="0"/>
                <a:cs typeface="Arial" pitchFamily="34" charset="0"/>
              </a:rPr>
              <a:t>Akagi et al., 2010</a:t>
            </a:r>
            <a:endParaRPr lang="en-US" sz="800" b="1" dirty="0">
              <a:latin typeface="Arial" pitchFamily="34" charset="0"/>
              <a:cs typeface="Arial" pitchFamily="34" charset="0"/>
            </a:endParaRPr>
          </a:p>
        </p:txBody>
      </p:sp>
      <p:sp>
        <p:nvSpPr>
          <p:cNvPr id="62" name="TextBox 61"/>
          <p:cNvSpPr txBox="1"/>
          <p:nvPr/>
        </p:nvSpPr>
        <p:spPr>
          <a:xfrm>
            <a:off x="2184748" y="3588585"/>
            <a:ext cx="2523448" cy="830997"/>
          </a:xfrm>
          <a:prstGeom prst="rect">
            <a:avLst/>
          </a:prstGeom>
          <a:noFill/>
        </p:spPr>
        <p:txBody>
          <a:bodyPr wrap="none" rtlCol="0">
            <a:spAutoFit/>
          </a:bodyPr>
          <a:lstStyle/>
          <a:p>
            <a:r>
              <a:rPr lang="en-US" sz="1200" b="1" dirty="0" smtClean="0">
                <a:latin typeface="Arial" pitchFamily="34" charset="0"/>
                <a:cs typeface="Arial" pitchFamily="34" charset="0"/>
              </a:rPr>
              <a:t>1 embryo/WOW (20 total) /100µl</a:t>
            </a:r>
          </a:p>
          <a:p>
            <a:r>
              <a:rPr lang="en-US" sz="1200" b="1" dirty="0" smtClean="0">
                <a:latin typeface="Arial" pitchFamily="34" charset="0"/>
                <a:cs typeface="Arial" pitchFamily="34" charset="0"/>
              </a:rPr>
              <a:t>20 embryos/100µl µdrop</a:t>
            </a:r>
          </a:p>
          <a:p>
            <a:r>
              <a:rPr lang="en-US" sz="1200" b="1" dirty="0" smtClean="0">
                <a:latin typeface="Arial" pitchFamily="34" charset="0"/>
                <a:cs typeface="Arial" pitchFamily="34" charset="0"/>
              </a:rPr>
              <a:t>(IVD101 media)</a:t>
            </a:r>
          </a:p>
          <a:p>
            <a:endParaRPr lang="en-US" sz="1200" b="1" dirty="0">
              <a:latin typeface="Arial" pitchFamily="34" charset="0"/>
              <a:cs typeface="Arial" pitchFamily="34" charset="0"/>
            </a:endParaRPr>
          </a:p>
        </p:txBody>
      </p:sp>
      <p:sp>
        <p:nvSpPr>
          <p:cNvPr id="64" name="TextBox 63"/>
          <p:cNvSpPr txBox="1"/>
          <p:nvPr/>
        </p:nvSpPr>
        <p:spPr>
          <a:xfrm>
            <a:off x="894070" y="4578025"/>
            <a:ext cx="1172116" cy="276999"/>
          </a:xfrm>
          <a:prstGeom prst="rect">
            <a:avLst/>
          </a:prstGeom>
          <a:noFill/>
        </p:spPr>
        <p:txBody>
          <a:bodyPr wrap="none" rtlCol="0">
            <a:spAutoFit/>
          </a:bodyPr>
          <a:lstStyle/>
          <a:p>
            <a:r>
              <a:rPr lang="en-US" sz="1200" b="1" dirty="0" smtClean="0">
                <a:latin typeface="Arial" pitchFamily="34" charset="0"/>
                <a:cs typeface="Arial" pitchFamily="34" charset="0"/>
              </a:rPr>
              <a:t>1000 × 700µm</a:t>
            </a:r>
            <a:endParaRPr lang="en-US" sz="1200" b="1" dirty="0">
              <a:latin typeface="Arial" pitchFamily="34" charset="0"/>
              <a:cs typeface="Arial" pitchFamily="34" charset="0"/>
            </a:endParaRPr>
          </a:p>
        </p:txBody>
      </p:sp>
      <p:sp>
        <p:nvSpPr>
          <p:cNvPr id="65" name="TextBox 64"/>
          <p:cNvSpPr txBox="1"/>
          <p:nvPr/>
        </p:nvSpPr>
        <p:spPr>
          <a:xfrm>
            <a:off x="4807910" y="4463782"/>
            <a:ext cx="1103187" cy="276999"/>
          </a:xfrm>
          <a:prstGeom prst="rect">
            <a:avLst/>
          </a:prstGeom>
          <a:noFill/>
        </p:spPr>
        <p:txBody>
          <a:bodyPr wrap="none" rtlCol="0">
            <a:spAutoFit/>
          </a:bodyPr>
          <a:lstStyle/>
          <a:p>
            <a:r>
              <a:rPr lang="en-US" sz="1200" b="1" dirty="0" smtClean="0">
                <a:latin typeface="Arial" pitchFamily="34" charset="0"/>
                <a:cs typeface="Arial" pitchFamily="34" charset="0"/>
              </a:rPr>
              <a:t>Blast @168h</a:t>
            </a:r>
          </a:p>
        </p:txBody>
      </p:sp>
      <p:sp>
        <p:nvSpPr>
          <p:cNvPr id="66" name="TextBox 65"/>
          <p:cNvSpPr txBox="1"/>
          <p:nvPr/>
        </p:nvSpPr>
        <p:spPr>
          <a:xfrm>
            <a:off x="6274892" y="4463782"/>
            <a:ext cx="1319592" cy="461665"/>
          </a:xfrm>
          <a:prstGeom prst="rect">
            <a:avLst/>
          </a:prstGeom>
          <a:noFill/>
        </p:spPr>
        <p:txBody>
          <a:bodyPr wrap="none" rtlCol="0">
            <a:spAutoFit/>
          </a:bodyPr>
          <a:lstStyle/>
          <a:p>
            <a:r>
              <a:rPr lang="en-US" sz="1200" b="1" dirty="0" smtClean="0">
                <a:latin typeface="Arial" pitchFamily="34" charset="0"/>
                <a:cs typeface="Arial" pitchFamily="34" charset="0"/>
              </a:rPr>
              <a:t>37 vs. 30% (NS)</a:t>
            </a:r>
          </a:p>
          <a:p>
            <a:endParaRPr lang="en-US" sz="1200" b="1" dirty="0">
              <a:latin typeface="Arial" pitchFamily="34" charset="0"/>
              <a:cs typeface="Arial" pitchFamily="34" charset="0"/>
            </a:endParaRPr>
          </a:p>
        </p:txBody>
      </p:sp>
      <p:sp>
        <p:nvSpPr>
          <p:cNvPr id="67" name="TextBox 66"/>
          <p:cNvSpPr txBox="1"/>
          <p:nvPr/>
        </p:nvSpPr>
        <p:spPr>
          <a:xfrm>
            <a:off x="8013761" y="4469912"/>
            <a:ext cx="1096775" cy="215444"/>
          </a:xfrm>
          <a:prstGeom prst="rect">
            <a:avLst/>
          </a:prstGeom>
          <a:noFill/>
        </p:spPr>
        <p:txBody>
          <a:bodyPr wrap="none" rtlCol="0">
            <a:spAutoFit/>
          </a:bodyPr>
          <a:lstStyle/>
          <a:p>
            <a:r>
              <a:rPr lang="en-US" sz="800" b="1" dirty="0" smtClean="0">
                <a:latin typeface="Arial" pitchFamily="34" charset="0"/>
                <a:cs typeface="Arial" pitchFamily="34" charset="0"/>
              </a:rPr>
              <a:t>Matoba et al., 2010</a:t>
            </a:r>
            <a:endParaRPr lang="en-US" sz="800" b="1" dirty="0">
              <a:latin typeface="Arial" pitchFamily="34" charset="0"/>
              <a:cs typeface="Arial" pitchFamily="34" charset="0"/>
            </a:endParaRPr>
          </a:p>
        </p:txBody>
      </p:sp>
      <p:sp>
        <p:nvSpPr>
          <p:cNvPr id="68" name="TextBox 67"/>
          <p:cNvSpPr txBox="1"/>
          <p:nvPr/>
        </p:nvSpPr>
        <p:spPr>
          <a:xfrm>
            <a:off x="2184748" y="4430482"/>
            <a:ext cx="2436886" cy="830997"/>
          </a:xfrm>
          <a:prstGeom prst="rect">
            <a:avLst/>
          </a:prstGeom>
          <a:noFill/>
        </p:spPr>
        <p:txBody>
          <a:bodyPr wrap="none" rtlCol="0">
            <a:spAutoFit/>
          </a:bodyPr>
          <a:lstStyle/>
          <a:p>
            <a:r>
              <a:rPr lang="en-US" sz="1200" b="1" dirty="0" smtClean="0">
                <a:latin typeface="Arial" pitchFamily="34" charset="0"/>
                <a:cs typeface="Arial" pitchFamily="34" charset="0"/>
              </a:rPr>
              <a:t>1 embryo/WOW (20total) </a:t>
            </a:r>
            <a:r>
              <a:rPr lang="en-US" sz="1200" b="1" dirty="0">
                <a:latin typeface="Arial" pitchFamily="34" charset="0"/>
                <a:cs typeface="Arial" pitchFamily="34" charset="0"/>
              </a:rPr>
              <a:t>/</a:t>
            </a:r>
            <a:r>
              <a:rPr lang="en-US" sz="1200" b="1" dirty="0" smtClean="0">
                <a:latin typeface="Arial" pitchFamily="34" charset="0"/>
                <a:cs typeface="Arial" pitchFamily="34" charset="0"/>
              </a:rPr>
              <a:t>100µl</a:t>
            </a:r>
          </a:p>
          <a:p>
            <a:r>
              <a:rPr lang="en-US" sz="1200" b="1" dirty="0" smtClean="0">
                <a:latin typeface="Arial" pitchFamily="34" charset="0"/>
                <a:cs typeface="Arial" pitchFamily="34" charset="0"/>
              </a:rPr>
              <a:t>20 embryos/100µl µdrop</a:t>
            </a:r>
          </a:p>
          <a:p>
            <a:r>
              <a:rPr lang="en-US" sz="1200" b="1" dirty="0" smtClean="0">
                <a:latin typeface="Arial" pitchFamily="34" charset="0"/>
                <a:cs typeface="Arial" pitchFamily="34" charset="0"/>
              </a:rPr>
              <a:t>(SOF media)</a:t>
            </a:r>
          </a:p>
          <a:p>
            <a:endParaRPr lang="en-US" sz="1200" b="1" dirty="0">
              <a:latin typeface="Arial" pitchFamily="34" charset="0"/>
              <a:cs typeface="Arial" pitchFamily="34" charset="0"/>
            </a:endParaRPr>
          </a:p>
        </p:txBody>
      </p:sp>
      <p:sp>
        <p:nvSpPr>
          <p:cNvPr id="88" name="TextBox 87"/>
          <p:cNvSpPr txBox="1"/>
          <p:nvPr/>
        </p:nvSpPr>
        <p:spPr>
          <a:xfrm>
            <a:off x="2209800" y="6101884"/>
            <a:ext cx="2395207" cy="830997"/>
          </a:xfrm>
          <a:prstGeom prst="rect">
            <a:avLst/>
          </a:prstGeom>
          <a:noFill/>
        </p:spPr>
        <p:txBody>
          <a:bodyPr wrap="none" rtlCol="0">
            <a:spAutoFit/>
          </a:bodyPr>
          <a:lstStyle/>
          <a:p>
            <a:r>
              <a:rPr lang="en-US" sz="1200" b="1" dirty="0" smtClean="0">
                <a:latin typeface="Arial" pitchFamily="34" charset="0"/>
                <a:cs typeface="Arial" pitchFamily="34" charset="0"/>
              </a:rPr>
              <a:t>1 embryo/WOW (5 total) </a:t>
            </a:r>
            <a:r>
              <a:rPr lang="en-US" sz="1200" b="1" dirty="0">
                <a:latin typeface="Arial" pitchFamily="34" charset="0"/>
                <a:cs typeface="Arial" pitchFamily="34" charset="0"/>
              </a:rPr>
              <a:t>/</a:t>
            </a:r>
            <a:r>
              <a:rPr lang="en-US" sz="1200" b="1" dirty="0" smtClean="0">
                <a:latin typeface="Arial" pitchFamily="34" charset="0"/>
                <a:cs typeface="Arial" pitchFamily="34" charset="0"/>
              </a:rPr>
              <a:t>400µl</a:t>
            </a:r>
          </a:p>
          <a:p>
            <a:r>
              <a:rPr lang="en-US" sz="1200" b="1" dirty="0" smtClean="0">
                <a:latin typeface="Arial" pitchFamily="34" charset="0"/>
                <a:cs typeface="Arial" pitchFamily="34" charset="0"/>
              </a:rPr>
              <a:t>1 embryo/35µl µdrop</a:t>
            </a:r>
          </a:p>
          <a:p>
            <a:r>
              <a:rPr lang="en-US" sz="1200" b="1" dirty="0" smtClean="0">
                <a:latin typeface="Arial" pitchFamily="34" charset="0"/>
                <a:cs typeface="Arial" pitchFamily="34" charset="0"/>
              </a:rPr>
              <a:t>(CZB media)</a:t>
            </a:r>
          </a:p>
          <a:p>
            <a:endParaRPr lang="en-US" sz="1200" b="1" dirty="0">
              <a:latin typeface="Arial" pitchFamily="34" charset="0"/>
              <a:cs typeface="Arial" pitchFamily="34" charset="0"/>
            </a:endParaRPr>
          </a:p>
        </p:txBody>
      </p:sp>
      <p:cxnSp>
        <p:nvCxnSpPr>
          <p:cNvPr id="79" name="Straight Connector 78"/>
          <p:cNvCxnSpPr/>
          <p:nvPr/>
        </p:nvCxnSpPr>
        <p:spPr>
          <a:xfrm>
            <a:off x="0" y="5181600"/>
            <a:ext cx="914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0" y="6019800"/>
            <a:ext cx="914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925286" y="947058"/>
            <a:ext cx="0" cy="8382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209800" y="957944"/>
            <a:ext cx="0" cy="8382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735286" y="1034144"/>
            <a:ext cx="0" cy="762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019800" y="1034144"/>
            <a:ext cx="0" cy="762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7903030" y="947058"/>
            <a:ext cx="0" cy="8382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144509058"/>
      </p:ext>
    </p:extLst>
  </p:cSld>
  <p:clrMapOvr>
    <a:masterClrMapping/>
  </p:clrMapOvr>
  <p:transition advTm="656"/>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4" descr="Image Detail"/>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867455" y="2323289"/>
            <a:ext cx="1256745" cy="1256745"/>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Image Detail"/>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9024" y="2306975"/>
            <a:ext cx="1256745" cy="1256745"/>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8" descr="8-cell embryo"/>
          <p:cNvPicPr>
            <a:picLocks noChangeAspect="1" noChangeArrowheads="1"/>
          </p:cNvPicPr>
          <p:nvPr/>
        </p:nvPicPr>
        <p:blipFill>
          <a:blip r:embed="rId5" cstate="print">
            <a:extLst>
              <a:ext uri="{BEBA8EAE-BF5A-486C-A8C5-ECC9F3942E4B}">
                <a14:imgProps xmlns="" xmlns:a14="http://schemas.microsoft.com/office/drawing/2010/main">
                  <a14:imgLayer r:embed="rId6">
                    <a14:imgEffect>
                      <a14:brightnessContrast bright="10000"/>
                    </a14:imgEffect>
                  </a14:imgLayer>
                </a14:imgProps>
              </a:ext>
              <a:ext uri="{28A0092B-C50C-407E-A947-70E740481C1C}">
                <a14:useLocalDpi xmlns="" xmlns:a14="http://schemas.microsoft.com/office/drawing/2010/main" val="0"/>
              </a:ext>
            </a:extLst>
          </a:blip>
          <a:srcRect/>
          <a:stretch>
            <a:fillRect/>
          </a:stretch>
        </p:blipFill>
        <p:spPr bwMode="auto">
          <a:xfrm>
            <a:off x="1309512" y="4743215"/>
            <a:ext cx="647326" cy="5939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8" descr="8-cell embryo"/>
          <p:cNvPicPr>
            <a:picLocks noChangeAspect="1" noChangeArrowheads="1"/>
          </p:cNvPicPr>
          <p:nvPr/>
        </p:nvPicPr>
        <p:blipFill>
          <a:blip r:embed="rId5" cstate="print">
            <a:extLst>
              <a:ext uri="{BEBA8EAE-BF5A-486C-A8C5-ECC9F3942E4B}">
                <a14:imgProps xmlns="" xmlns:a14="http://schemas.microsoft.com/office/drawing/2010/main">
                  <a14:imgLayer r:embed="rId6">
                    <a14:imgEffect>
                      <a14:brightnessContrast bright="10000"/>
                    </a14:imgEffect>
                  </a14:imgLayer>
                </a14:imgProps>
              </a:ext>
              <a:ext uri="{28A0092B-C50C-407E-A947-70E740481C1C}">
                <a14:useLocalDpi xmlns="" xmlns:a14="http://schemas.microsoft.com/office/drawing/2010/main" val="0"/>
              </a:ext>
            </a:extLst>
          </a:blip>
          <a:srcRect/>
          <a:stretch>
            <a:fillRect/>
          </a:stretch>
        </p:blipFill>
        <p:spPr bwMode="auto">
          <a:xfrm>
            <a:off x="1935083" y="4745784"/>
            <a:ext cx="647326" cy="5939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8" descr="8-cell embryo"/>
          <p:cNvPicPr>
            <a:picLocks noChangeAspect="1" noChangeArrowheads="1"/>
          </p:cNvPicPr>
          <p:nvPr/>
        </p:nvPicPr>
        <p:blipFill>
          <a:blip r:embed="rId5" cstate="print">
            <a:extLst>
              <a:ext uri="{BEBA8EAE-BF5A-486C-A8C5-ECC9F3942E4B}">
                <a14:imgProps xmlns="" xmlns:a14="http://schemas.microsoft.com/office/drawing/2010/main">
                  <a14:imgLayer r:embed="rId6">
                    <a14:imgEffect>
                      <a14:brightnessContrast bright="10000"/>
                    </a14:imgEffect>
                  </a14:imgLayer>
                </a14:imgProps>
              </a:ext>
              <a:ext uri="{28A0092B-C50C-407E-A947-70E740481C1C}">
                <a14:useLocalDpi xmlns="" xmlns:a14="http://schemas.microsoft.com/office/drawing/2010/main" val="0"/>
              </a:ext>
            </a:extLst>
          </a:blip>
          <a:srcRect/>
          <a:stretch>
            <a:fillRect/>
          </a:stretch>
        </p:blipFill>
        <p:spPr bwMode="auto">
          <a:xfrm>
            <a:off x="661604" y="4743731"/>
            <a:ext cx="647326" cy="5939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WOW (Human)</a:t>
            </a:r>
            <a:endParaRPr lang="en-US" dirty="0"/>
          </a:p>
        </p:txBody>
      </p:sp>
      <p:cxnSp>
        <p:nvCxnSpPr>
          <p:cNvPr id="11" name="Straight Arrow Connector 39"/>
          <p:cNvCxnSpPr>
            <a:cxnSpLocks noChangeShapeType="1"/>
          </p:cNvCxnSpPr>
          <p:nvPr/>
        </p:nvCxnSpPr>
        <p:spPr bwMode="auto">
          <a:xfrm>
            <a:off x="248356" y="2129623"/>
            <a:ext cx="914400" cy="914264"/>
          </a:xfrm>
          <a:prstGeom prst="straightConnector1">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lgn="ctr">
                <a:solidFill>
                  <a:srgbClr val="000000"/>
                </a:solidFill>
                <a:round/>
                <a:headEnd/>
                <a:tailEnd type="arrow" w="med" len="med"/>
              </a14:hiddenLine>
            </a:ext>
          </a:extLst>
        </p:spPr>
      </p:cxnSp>
      <p:sp>
        <p:nvSpPr>
          <p:cNvPr id="12" name="TextBox 41"/>
          <p:cNvSpPr txBox="1">
            <a:spLocks noChangeArrowheads="1"/>
          </p:cNvSpPr>
          <p:nvPr/>
        </p:nvSpPr>
        <p:spPr bwMode="auto">
          <a:xfrm>
            <a:off x="881440" y="5288708"/>
            <a:ext cx="145114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algn="ctr"/>
            <a:r>
              <a:rPr lang="en-US" b="0" dirty="0" smtClean="0"/>
              <a:t>Day 3</a:t>
            </a:r>
          </a:p>
        </p:txBody>
      </p:sp>
      <p:pic>
        <p:nvPicPr>
          <p:cNvPr id="13" name="Picture 32" descr="norm PN zygote"/>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34248" y="1211108"/>
            <a:ext cx="726319" cy="6754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32" descr="norm PN zygote"/>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561800" y="1210882"/>
            <a:ext cx="726319" cy="6754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27"/>
          <p:cNvSpPr txBox="1">
            <a:spLocks noChangeArrowheads="1"/>
          </p:cNvSpPr>
          <p:nvPr/>
        </p:nvSpPr>
        <p:spPr bwMode="auto">
          <a:xfrm>
            <a:off x="680909" y="1885983"/>
            <a:ext cx="181491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r>
              <a:rPr lang="en-US" sz="1400" b="0" dirty="0" smtClean="0"/>
              <a:t>Sibling ICSI Zygotes</a:t>
            </a:r>
            <a:endParaRPr lang="en-US" sz="1400" b="0" dirty="0"/>
          </a:p>
        </p:txBody>
      </p:sp>
      <p:cxnSp>
        <p:nvCxnSpPr>
          <p:cNvPr id="16" name="Straight Arrow Connector 35"/>
          <p:cNvCxnSpPr>
            <a:cxnSpLocks noChangeShapeType="1"/>
          </p:cNvCxnSpPr>
          <p:nvPr/>
        </p:nvCxnSpPr>
        <p:spPr bwMode="auto">
          <a:xfrm flipH="1">
            <a:off x="1193291" y="2229633"/>
            <a:ext cx="255932" cy="345127"/>
          </a:xfrm>
          <a:prstGeom prst="straightConnector1">
            <a:avLst/>
          </a:prstGeom>
          <a:noFill/>
          <a:ln w="28575" algn="ctr">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17" name="Straight Arrow Connector 37"/>
          <p:cNvCxnSpPr>
            <a:cxnSpLocks noChangeShapeType="1"/>
          </p:cNvCxnSpPr>
          <p:nvPr/>
        </p:nvCxnSpPr>
        <p:spPr bwMode="auto">
          <a:xfrm>
            <a:off x="1620139" y="2220017"/>
            <a:ext cx="277851" cy="354743"/>
          </a:xfrm>
          <a:prstGeom prst="straightConnector1">
            <a:avLst/>
          </a:prstGeom>
          <a:noFill/>
          <a:ln w="28575" algn="ctr">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0" name="TextBox 51"/>
          <p:cNvSpPr txBox="1">
            <a:spLocks noChangeArrowheads="1"/>
          </p:cNvSpPr>
          <p:nvPr/>
        </p:nvSpPr>
        <p:spPr bwMode="auto">
          <a:xfrm>
            <a:off x="1190647" y="6457890"/>
            <a:ext cx="106792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Arial" charset="0"/>
              </a:defRPr>
            </a:lvl1pPr>
            <a:lvl2pPr marL="742950" indent="-285750">
              <a:defRPr sz="2000" b="1">
                <a:solidFill>
                  <a:schemeClr val="tx1"/>
                </a:solidFill>
                <a:latin typeface="Arial" charset="0"/>
              </a:defRPr>
            </a:lvl2pPr>
            <a:lvl3pPr marL="1143000" indent="-228600">
              <a:defRPr sz="2000" b="1">
                <a:solidFill>
                  <a:schemeClr val="tx1"/>
                </a:solidFill>
                <a:latin typeface="Arial" charset="0"/>
              </a:defRPr>
            </a:lvl3pPr>
            <a:lvl4pPr marL="1600200" indent="-228600">
              <a:defRPr sz="2000" b="1">
                <a:solidFill>
                  <a:schemeClr val="tx1"/>
                </a:solidFill>
                <a:latin typeface="Arial" charset="0"/>
              </a:defRPr>
            </a:lvl4pPr>
            <a:lvl5pPr marL="2057400" indent="-22860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r>
              <a:rPr lang="en-US" b="0" dirty="0"/>
              <a:t>Day </a:t>
            </a:r>
            <a:r>
              <a:rPr lang="en-US" b="0" dirty="0" smtClean="0"/>
              <a:t>5/6</a:t>
            </a:r>
            <a:endParaRPr lang="en-US" b="0" dirty="0"/>
          </a:p>
        </p:txBody>
      </p:sp>
      <p:sp>
        <p:nvSpPr>
          <p:cNvPr id="21" name="Freeform 20"/>
          <p:cNvSpPr/>
          <p:nvPr/>
        </p:nvSpPr>
        <p:spPr bwMode="auto">
          <a:xfrm>
            <a:off x="305224" y="3621648"/>
            <a:ext cx="2786063" cy="231775"/>
          </a:xfrm>
          <a:custGeom>
            <a:avLst/>
            <a:gdLst>
              <a:gd name="connsiteX0" fmla="*/ 0 w 2786743"/>
              <a:gd name="connsiteY0" fmla="*/ 0 h 232229"/>
              <a:gd name="connsiteX1" fmla="*/ 0 w 2786743"/>
              <a:gd name="connsiteY1" fmla="*/ 232229 h 232229"/>
              <a:gd name="connsiteX2" fmla="*/ 2786743 w 2786743"/>
              <a:gd name="connsiteY2" fmla="*/ 232229 h 232229"/>
              <a:gd name="connsiteX3" fmla="*/ 2786743 w 2786743"/>
              <a:gd name="connsiteY3" fmla="*/ 0 h 232229"/>
            </a:gdLst>
            <a:ahLst/>
            <a:cxnLst>
              <a:cxn ang="0">
                <a:pos x="connsiteX0" y="connsiteY0"/>
              </a:cxn>
              <a:cxn ang="0">
                <a:pos x="connsiteX1" y="connsiteY1"/>
              </a:cxn>
              <a:cxn ang="0">
                <a:pos x="connsiteX2" y="connsiteY2"/>
              </a:cxn>
              <a:cxn ang="0">
                <a:pos x="connsiteX3" y="connsiteY3"/>
              </a:cxn>
            </a:cxnLst>
            <a:rect l="l" t="t" r="r" b="b"/>
            <a:pathLst>
              <a:path w="2786743" h="232229">
                <a:moveTo>
                  <a:pt x="0" y="0"/>
                </a:moveTo>
                <a:lnTo>
                  <a:pt x="0" y="232229"/>
                </a:lnTo>
                <a:lnTo>
                  <a:pt x="2786743" y="232229"/>
                </a:lnTo>
                <a:lnTo>
                  <a:pt x="2786743" y="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22" name="Straight Arrow Connector 21"/>
          <p:cNvCxnSpPr/>
          <p:nvPr/>
        </p:nvCxnSpPr>
        <p:spPr bwMode="auto">
          <a:xfrm>
            <a:off x="1618855" y="4446926"/>
            <a:ext cx="0" cy="30956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bwMode="auto">
          <a:xfrm>
            <a:off x="1605487" y="5669708"/>
            <a:ext cx="0" cy="30956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72609" y="3376195"/>
            <a:ext cx="761747" cy="307777"/>
          </a:xfrm>
          <a:prstGeom prst="rect">
            <a:avLst/>
          </a:prstGeom>
          <a:noFill/>
        </p:spPr>
        <p:txBody>
          <a:bodyPr wrap="none" rtlCol="0">
            <a:spAutoFit/>
          </a:bodyPr>
          <a:lstStyle/>
          <a:p>
            <a:r>
              <a:rPr lang="en-US" sz="1400" dirty="0" smtClean="0"/>
              <a:t>Control</a:t>
            </a:r>
            <a:endParaRPr lang="en-US" sz="1400" dirty="0"/>
          </a:p>
        </p:txBody>
      </p:sp>
      <p:sp>
        <p:nvSpPr>
          <p:cNvPr id="30" name="TextBox 29"/>
          <p:cNvSpPr txBox="1"/>
          <p:nvPr/>
        </p:nvSpPr>
        <p:spPr>
          <a:xfrm>
            <a:off x="1903159" y="3376195"/>
            <a:ext cx="1181734" cy="492443"/>
          </a:xfrm>
          <a:prstGeom prst="rect">
            <a:avLst/>
          </a:prstGeom>
          <a:noFill/>
        </p:spPr>
        <p:txBody>
          <a:bodyPr wrap="none" rtlCol="0">
            <a:spAutoFit/>
          </a:bodyPr>
          <a:lstStyle/>
          <a:p>
            <a:r>
              <a:rPr lang="en-US" sz="1400" dirty="0" smtClean="0"/>
              <a:t>Nunc/ WOW</a:t>
            </a:r>
          </a:p>
          <a:p>
            <a:r>
              <a:rPr lang="en-US" sz="1200" dirty="0" smtClean="0"/>
              <a:t>(250 x 200um)</a:t>
            </a:r>
            <a:endParaRPr lang="en-US" sz="1200" dirty="0"/>
          </a:p>
        </p:txBody>
      </p:sp>
      <p:sp>
        <p:nvSpPr>
          <p:cNvPr id="31" name="TextBox 30"/>
          <p:cNvSpPr txBox="1"/>
          <p:nvPr/>
        </p:nvSpPr>
        <p:spPr>
          <a:xfrm>
            <a:off x="765827" y="3860758"/>
            <a:ext cx="1749197" cy="646331"/>
          </a:xfrm>
          <a:prstGeom prst="rect">
            <a:avLst/>
          </a:prstGeom>
          <a:noFill/>
        </p:spPr>
        <p:txBody>
          <a:bodyPr wrap="none" rtlCol="0">
            <a:spAutoFit/>
          </a:bodyPr>
          <a:lstStyle/>
          <a:p>
            <a:pPr algn="ctr"/>
            <a:r>
              <a:rPr lang="en-US" sz="1200" dirty="0" smtClean="0"/>
              <a:t>SAGE + 15%SPS</a:t>
            </a:r>
          </a:p>
          <a:p>
            <a:pPr algn="ctr"/>
            <a:r>
              <a:rPr lang="en-US" sz="1200" dirty="0" smtClean="0"/>
              <a:t>5% CO</a:t>
            </a:r>
            <a:r>
              <a:rPr lang="en-US" sz="1200" baseline="-25000" dirty="0" smtClean="0"/>
              <a:t>2</a:t>
            </a:r>
            <a:r>
              <a:rPr lang="en-US" sz="1200" dirty="0" smtClean="0"/>
              <a:t>, 5%0</a:t>
            </a:r>
            <a:r>
              <a:rPr lang="en-US" sz="1200" baseline="-25000" dirty="0" smtClean="0"/>
              <a:t>2</a:t>
            </a:r>
            <a:r>
              <a:rPr lang="en-US" sz="1200" dirty="0" smtClean="0"/>
              <a:t>, 90%N</a:t>
            </a:r>
            <a:r>
              <a:rPr lang="en-US" sz="1200" baseline="-25000" dirty="0" smtClean="0"/>
              <a:t>2</a:t>
            </a:r>
          </a:p>
          <a:p>
            <a:pPr algn="ctr"/>
            <a:r>
              <a:rPr lang="en-US" sz="1200" dirty="0" smtClean="0"/>
              <a:t>Individual Culture 80ul</a:t>
            </a:r>
            <a:endParaRPr lang="en-US" sz="1200" dirty="0"/>
          </a:p>
        </p:txBody>
      </p:sp>
      <p:pic>
        <p:nvPicPr>
          <p:cNvPr id="32" name="Picture 3"/>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rcRect l="22187" t="11879" r="15959" b="5321"/>
          <a:stretch/>
        </p:blipFill>
        <p:spPr bwMode="auto">
          <a:xfrm>
            <a:off x="697393" y="5959713"/>
            <a:ext cx="596768" cy="5694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3" name="Picture 3"/>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rcRect l="22187" t="11879" r="15959" b="5321"/>
          <a:stretch/>
        </p:blipFill>
        <p:spPr bwMode="auto">
          <a:xfrm>
            <a:off x="1285314" y="5959713"/>
            <a:ext cx="596768" cy="5694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4" name="Picture 3"/>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rcRect l="22187" t="11879" r="15959" b="5321"/>
          <a:stretch/>
        </p:blipFill>
        <p:spPr bwMode="auto">
          <a:xfrm>
            <a:off x="1884404" y="5959713"/>
            <a:ext cx="596768" cy="5694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aphicFrame>
        <p:nvGraphicFramePr>
          <p:cNvPr id="36" name="Chart 35"/>
          <p:cNvGraphicFramePr>
            <a:graphicFrameLocks/>
          </p:cNvGraphicFramePr>
          <p:nvPr>
            <p:extLst>
              <p:ext uri="{D42A27DB-BD31-4B8C-83A1-F6EECF244321}">
                <p14:modId xmlns="" xmlns:p14="http://schemas.microsoft.com/office/powerpoint/2010/main" val="1819355976"/>
              </p:ext>
            </p:extLst>
          </p:nvPr>
        </p:nvGraphicFramePr>
        <p:xfrm>
          <a:off x="3567112" y="1262422"/>
          <a:ext cx="5653088" cy="4757378"/>
        </p:xfrm>
        <a:graphic>
          <a:graphicData uri="http://schemas.openxmlformats.org/drawingml/2006/chart">
            <c:chart xmlns:c="http://schemas.openxmlformats.org/drawingml/2006/chart" xmlns:r="http://schemas.openxmlformats.org/officeDocument/2006/relationships" r:id="rId9"/>
          </a:graphicData>
        </a:graphic>
      </p:graphicFrame>
      <p:sp>
        <p:nvSpPr>
          <p:cNvPr id="27" name="Rectangle 26"/>
          <p:cNvSpPr/>
          <p:nvPr/>
        </p:nvSpPr>
        <p:spPr>
          <a:xfrm>
            <a:off x="4100512" y="5379761"/>
            <a:ext cx="4953000" cy="49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6691532" y="2316411"/>
            <a:ext cx="298480" cy="369332"/>
          </a:xfrm>
          <a:prstGeom prst="rect">
            <a:avLst/>
          </a:prstGeom>
          <a:noFill/>
        </p:spPr>
        <p:txBody>
          <a:bodyPr wrap="none" rtlCol="0">
            <a:spAutoFit/>
          </a:bodyPr>
          <a:lstStyle/>
          <a:p>
            <a:r>
              <a:rPr lang="en-US" b="1" dirty="0" smtClean="0"/>
              <a:t>a</a:t>
            </a:r>
            <a:endParaRPr lang="en-US" b="1" dirty="0"/>
          </a:p>
        </p:txBody>
      </p:sp>
      <p:sp>
        <p:nvSpPr>
          <p:cNvPr id="39" name="TextBox 38"/>
          <p:cNvSpPr txBox="1"/>
          <p:nvPr/>
        </p:nvSpPr>
        <p:spPr>
          <a:xfrm>
            <a:off x="6988226" y="3136302"/>
            <a:ext cx="312906" cy="369332"/>
          </a:xfrm>
          <a:prstGeom prst="rect">
            <a:avLst/>
          </a:prstGeom>
          <a:noFill/>
        </p:spPr>
        <p:txBody>
          <a:bodyPr wrap="none" rtlCol="0">
            <a:spAutoFit/>
          </a:bodyPr>
          <a:lstStyle/>
          <a:p>
            <a:r>
              <a:rPr lang="en-US" b="1" dirty="0" smtClean="0"/>
              <a:t>b</a:t>
            </a:r>
            <a:endParaRPr lang="en-US" b="1" dirty="0"/>
          </a:p>
        </p:txBody>
      </p:sp>
      <p:sp>
        <p:nvSpPr>
          <p:cNvPr id="40" name="TextBox 39"/>
          <p:cNvSpPr txBox="1"/>
          <p:nvPr/>
        </p:nvSpPr>
        <p:spPr>
          <a:xfrm>
            <a:off x="7834532" y="1981200"/>
            <a:ext cx="298480" cy="369332"/>
          </a:xfrm>
          <a:prstGeom prst="rect">
            <a:avLst/>
          </a:prstGeom>
          <a:noFill/>
        </p:spPr>
        <p:txBody>
          <a:bodyPr wrap="none" rtlCol="0">
            <a:spAutoFit/>
          </a:bodyPr>
          <a:lstStyle/>
          <a:p>
            <a:r>
              <a:rPr lang="en-US" b="1" dirty="0" smtClean="0"/>
              <a:t>a</a:t>
            </a:r>
            <a:endParaRPr lang="en-US" b="1" dirty="0"/>
          </a:p>
        </p:txBody>
      </p:sp>
      <p:sp>
        <p:nvSpPr>
          <p:cNvPr id="41" name="TextBox 40"/>
          <p:cNvSpPr txBox="1"/>
          <p:nvPr/>
        </p:nvSpPr>
        <p:spPr>
          <a:xfrm>
            <a:off x="8163396" y="2774554"/>
            <a:ext cx="312906" cy="369332"/>
          </a:xfrm>
          <a:prstGeom prst="rect">
            <a:avLst/>
          </a:prstGeom>
          <a:noFill/>
        </p:spPr>
        <p:txBody>
          <a:bodyPr wrap="none" rtlCol="0">
            <a:spAutoFit/>
          </a:bodyPr>
          <a:lstStyle/>
          <a:p>
            <a:r>
              <a:rPr lang="en-US" b="1" dirty="0" smtClean="0"/>
              <a:t>b</a:t>
            </a:r>
            <a:endParaRPr lang="en-US" b="1" dirty="0"/>
          </a:p>
        </p:txBody>
      </p:sp>
      <p:sp>
        <p:nvSpPr>
          <p:cNvPr id="42" name="TextBox 41"/>
          <p:cNvSpPr txBox="1"/>
          <p:nvPr/>
        </p:nvSpPr>
        <p:spPr>
          <a:xfrm>
            <a:off x="5486400" y="1904665"/>
            <a:ext cx="553357" cy="307777"/>
          </a:xfrm>
          <a:prstGeom prst="rect">
            <a:avLst/>
          </a:prstGeom>
          <a:solidFill>
            <a:schemeClr val="bg1"/>
          </a:solidFill>
        </p:spPr>
        <p:txBody>
          <a:bodyPr wrap="none" rtlCol="0">
            <a:spAutoFit/>
          </a:bodyPr>
          <a:lstStyle/>
          <a:p>
            <a:r>
              <a:rPr lang="en-US" sz="1400" b="1" dirty="0"/>
              <a:t>n</a:t>
            </a:r>
            <a:r>
              <a:rPr lang="en-US" sz="1400" b="1" dirty="0" smtClean="0"/>
              <a:t>=81</a:t>
            </a:r>
            <a:endParaRPr lang="en-US" sz="1400" b="1" dirty="0"/>
          </a:p>
        </p:txBody>
      </p:sp>
      <p:sp>
        <p:nvSpPr>
          <p:cNvPr id="43" name="TextBox 42"/>
          <p:cNvSpPr txBox="1"/>
          <p:nvPr/>
        </p:nvSpPr>
        <p:spPr>
          <a:xfrm>
            <a:off x="6831881" y="1894517"/>
            <a:ext cx="553357" cy="307777"/>
          </a:xfrm>
          <a:prstGeom prst="rect">
            <a:avLst/>
          </a:prstGeom>
          <a:solidFill>
            <a:schemeClr val="bg1"/>
          </a:solidFill>
        </p:spPr>
        <p:txBody>
          <a:bodyPr wrap="none" rtlCol="0">
            <a:spAutoFit/>
          </a:bodyPr>
          <a:lstStyle/>
          <a:p>
            <a:r>
              <a:rPr lang="en-US" sz="1400" b="1" dirty="0"/>
              <a:t>n</a:t>
            </a:r>
            <a:r>
              <a:rPr lang="en-US" sz="1400" b="1" dirty="0" smtClean="0"/>
              <a:t>=84</a:t>
            </a:r>
            <a:endParaRPr lang="en-US" sz="1400" b="1" dirty="0"/>
          </a:p>
        </p:txBody>
      </p:sp>
      <p:sp>
        <p:nvSpPr>
          <p:cNvPr id="44" name="TextBox 43"/>
          <p:cNvSpPr txBox="1"/>
          <p:nvPr/>
        </p:nvSpPr>
        <p:spPr>
          <a:xfrm>
            <a:off x="4355847" y="5334000"/>
            <a:ext cx="691215" cy="553998"/>
          </a:xfrm>
          <a:prstGeom prst="rect">
            <a:avLst/>
          </a:prstGeom>
          <a:noFill/>
        </p:spPr>
        <p:txBody>
          <a:bodyPr wrap="none" rtlCol="0">
            <a:spAutoFit/>
          </a:bodyPr>
          <a:lstStyle/>
          <a:p>
            <a:pPr algn="ctr"/>
            <a:r>
              <a:rPr lang="en-US" sz="1500" b="1" dirty="0" smtClean="0"/>
              <a:t>Day 3</a:t>
            </a:r>
          </a:p>
          <a:p>
            <a:pPr algn="ctr"/>
            <a:r>
              <a:rPr lang="en-US" sz="1500" b="1" dirty="0" smtClean="0"/>
              <a:t>&gt;6 cell</a:t>
            </a:r>
            <a:endParaRPr lang="en-US" sz="1500" b="1" dirty="0"/>
          </a:p>
        </p:txBody>
      </p:sp>
      <p:sp>
        <p:nvSpPr>
          <p:cNvPr id="45" name="TextBox 44"/>
          <p:cNvSpPr txBox="1"/>
          <p:nvPr/>
        </p:nvSpPr>
        <p:spPr>
          <a:xfrm>
            <a:off x="5273840" y="5334770"/>
            <a:ext cx="1146468" cy="553998"/>
          </a:xfrm>
          <a:prstGeom prst="rect">
            <a:avLst/>
          </a:prstGeom>
          <a:noFill/>
        </p:spPr>
        <p:txBody>
          <a:bodyPr wrap="none" rtlCol="0">
            <a:spAutoFit/>
          </a:bodyPr>
          <a:lstStyle/>
          <a:p>
            <a:pPr algn="ctr"/>
            <a:r>
              <a:rPr lang="en-US" sz="1500" b="1" dirty="0" smtClean="0"/>
              <a:t>Day 3</a:t>
            </a:r>
          </a:p>
          <a:p>
            <a:pPr algn="ctr"/>
            <a:r>
              <a:rPr lang="en-US" sz="1500" b="1" dirty="0" smtClean="0"/>
              <a:t>A/B Quality</a:t>
            </a:r>
            <a:endParaRPr lang="en-US" sz="1500" b="1" dirty="0"/>
          </a:p>
        </p:txBody>
      </p:sp>
      <p:sp>
        <p:nvSpPr>
          <p:cNvPr id="46" name="TextBox 45"/>
          <p:cNvSpPr txBox="1"/>
          <p:nvPr/>
        </p:nvSpPr>
        <p:spPr>
          <a:xfrm>
            <a:off x="6553200" y="5335645"/>
            <a:ext cx="989950" cy="553998"/>
          </a:xfrm>
          <a:prstGeom prst="rect">
            <a:avLst/>
          </a:prstGeom>
          <a:noFill/>
        </p:spPr>
        <p:txBody>
          <a:bodyPr wrap="none" rtlCol="0">
            <a:spAutoFit/>
          </a:bodyPr>
          <a:lstStyle/>
          <a:p>
            <a:pPr algn="ctr"/>
            <a:r>
              <a:rPr lang="en-US" sz="1500" b="1" dirty="0" smtClean="0"/>
              <a:t>Day 5</a:t>
            </a:r>
          </a:p>
          <a:p>
            <a:pPr algn="ctr"/>
            <a:r>
              <a:rPr lang="en-US" sz="1500" b="1" dirty="0" smtClean="0"/>
              <a:t>Blastocyst</a:t>
            </a:r>
            <a:endParaRPr lang="en-US" sz="1500" b="1" dirty="0"/>
          </a:p>
        </p:txBody>
      </p:sp>
      <p:sp>
        <p:nvSpPr>
          <p:cNvPr id="47" name="TextBox 46"/>
          <p:cNvSpPr txBox="1"/>
          <p:nvPr/>
        </p:nvSpPr>
        <p:spPr>
          <a:xfrm>
            <a:off x="7620000" y="5339306"/>
            <a:ext cx="1178079" cy="784830"/>
          </a:xfrm>
          <a:prstGeom prst="rect">
            <a:avLst/>
          </a:prstGeom>
          <a:noFill/>
        </p:spPr>
        <p:txBody>
          <a:bodyPr wrap="none" rtlCol="0">
            <a:spAutoFit/>
          </a:bodyPr>
          <a:lstStyle/>
          <a:p>
            <a:pPr algn="ctr"/>
            <a:r>
              <a:rPr lang="en-US" sz="1500" b="1" dirty="0" smtClean="0"/>
              <a:t>Day 5/6</a:t>
            </a:r>
          </a:p>
          <a:p>
            <a:pPr algn="ctr"/>
            <a:r>
              <a:rPr lang="en-US" sz="1500" b="1" dirty="0" smtClean="0"/>
              <a:t>Transferred/</a:t>
            </a:r>
          </a:p>
          <a:p>
            <a:pPr algn="ctr"/>
            <a:r>
              <a:rPr lang="en-US" sz="1500" b="1" dirty="0" smtClean="0"/>
              <a:t>Frozen</a:t>
            </a:r>
            <a:endParaRPr lang="en-US" sz="1500" b="1" dirty="0"/>
          </a:p>
        </p:txBody>
      </p:sp>
      <p:sp>
        <p:nvSpPr>
          <p:cNvPr id="48" name="TextBox 47"/>
          <p:cNvSpPr txBox="1"/>
          <p:nvPr/>
        </p:nvSpPr>
        <p:spPr>
          <a:xfrm rot="16200000">
            <a:off x="2722293" y="2942303"/>
            <a:ext cx="1695721" cy="369332"/>
          </a:xfrm>
          <a:prstGeom prst="rect">
            <a:avLst/>
          </a:prstGeom>
          <a:noFill/>
        </p:spPr>
        <p:txBody>
          <a:bodyPr wrap="none" rtlCol="0">
            <a:spAutoFit/>
          </a:bodyPr>
          <a:lstStyle/>
          <a:p>
            <a:r>
              <a:rPr lang="en-US" b="1" dirty="0" smtClean="0"/>
              <a:t>% Development</a:t>
            </a:r>
            <a:endParaRPr lang="en-US" b="1" dirty="0"/>
          </a:p>
        </p:txBody>
      </p:sp>
      <p:sp>
        <p:nvSpPr>
          <p:cNvPr id="50" name="TextBox 49"/>
          <p:cNvSpPr txBox="1"/>
          <p:nvPr/>
        </p:nvSpPr>
        <p:spPr>
          <a:xfrm>
            <a:off x="7679047" y="6550223"/>
            <a:ext cx="1464953" cy="307777"/>
          </a:xfrm>
          <a:prstGeom prst="rect">
            <a:avLst/>
          </a:prstGeom>
          <a:noFill/>
        </p:spPr>
        <p:txBody>
          <a:bodyPr wrap="none" rtlCol="0">
            <a:spAutoFit/>
          </a:bodyPr>
          <a:lstStyle/>
          <a:p>
            <a:r>
              <a:rPr lang="en-US" sz="1400" dirty="0" smtClean="0"/>
              <a:t>Vajta et al. 2006</a:t>
            </a:r>
            <a:endParaRPr lang="en-US" sz="1400" dirty="0"/>
          </a:p>
        </p:txBody>
      </p:sp>
    </p:spTree>
    <p:custDataLst>
      <p:tags r:id="rId1"/>
    </p:custDataLst>
    <p:extLst>
      <p:ext uri="{BB962C8B-B14F-4D97-AF65-F5344CB8AC3E}">
        <p14:creationId xmlns="" xmlns:p14="http://schemas.microsoft.com/office/powerpoint/2010/main" val="2737489839"/>
      </p:ext>
    </p:extLst>
  </p:cSld>
  <p:clrMapOvr>
    <a:masterClrMapping/>
  </p:clrMapOvr>
  <p:transition advTm="249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AsOne/>
      </p:bldGraphic>
      <p:bldP spid="27" grpId="0" animBg="1"/>
      <p:bldP spid="29" grpId="0"/>
      <p:bldP spid="39" grpId="0"/>
      <p:bldP spid="40" grpId="0"/>
      <p:bldP spid="41" grpId="0"/>
      <p:bldP spid="42" grpId="0" animBg="1"/>
      <p:bldP spid="43" grpId="0" animBg="1"/>
      <p:bldP spid="44" grpId="0"/>
      <p:bldP spid="45" grpId="0"/>
      <p:bldP spid="46" grpId="0"/>
      <p:bldP spid="47" grpId="0"/>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56" y="-51148"/>
            <a:ext cx="9067800" cy="1143000"/>
          </a:xfrm>
        </p:spPr>
        <p:txBody>
          <a:bodyPr>
            <a:normAutofit/>
          </a:bodyPr>
          <a:lstStyle/>
          <a:p>
            <a:r>
              <a:rPr lang="en-US" sz="4000" dirty="0" smtClean="0"/>
              <a:t>Cameras &amp; Culture Dishes</a:t>
            </a:r>
            <a:endParaRPr lang="en-US" sz="4000" dirty="0"/>
          </a:p>
        </p:txBody>
      </p:sp>
      <p:sp>
        <p:nvSpPr>
          <p:cNvPr id="8" name="TextBox 7"/>
          <p:cNvSpPr txBox="1"/>
          <p:nvPr/>
        </p:nvSpPr>
        <p:spPr>
          <a:xfrm>
            <a:off x="996460" y="1277904"/>
            <a:ext cx="931152" cy="430887"/>
          </a:xfrm>
          <a:prstGeom prst="rect">
            <a:avLst/>
          </a:prstGeom>
          <a:noFill/>
        </p:spPr>
        <p:txBody>
          <a:bodyPr wrap="none" rtlCol="0">
            <a:spAutoFit/>
          </a:bodyPr>
          <a:lstStyle/>
          <a:p>
            <a:r>
              <a:rPr lang="en-US" sz="2200" b="1" dirty="0" smtClean="0"/>
              <a:t>Eeva™</a:t>
            </a:r>
            <a:endParaRPr lang="en-US" sz="2200" b="1" dirty="0"/>
          </a:p>
        </p:txBody>
      </p:sp>
      <p:sp>
        <p:nvSpPr>
          <p:cNvPr id="17" name="TextBox 16"/>
          <p:cNvSpPr txBox="1"/>
          <p:nvPr/>
        </p:nvSpPr>
        <p:spPr>
          <a:xfrm>
            <a:off x="810064" y="4162864"/>
            <a:ext cx="1274195" cy="430887"/>
          </a:xfrm>
          <a:prstGeom prst="rect">
            <a:avLst/>
          </a:prstGeom>
          <a:noFill/>
        </p:spPr>
        <p:txBody>
          <a:bodyPr wrap="none" rtlCol="0">
            <a:spAutoFit/>
          </a:bodyPr>
          <a:lstStyle/>
          <a:p>
            <a:r>
              <a:rPr lang="en-US" sz="2200" b="1" dirty="0" smtClean="0"/>
              <a:t>Eeva dish</a:t>
            </a:r>
            <a:endParaRPr lang="en-US" sz="2200" b="1" dirty="0"/>
          </a:p>
        </p:txBody>
      </p:sp>
      <p:pic>
        <p:nvPicPr>
          <p:cNvPr id="3" name="Picture 2" descr="Eeva Dish"/>
          <p:cNvPicPr>
            <a:picLocks noChangeAspect="1" noChangeArrowheads="1"/>
          </p:cNvPicPr>
          <p:nvPr/>
        </p:nvPicPr>
        <p:blipFill>
          <a:blip r:embed="rId3" cstate="print">
            <a:extLst>
              <a:ext uri="{28A0092B-C50C-407E-A947-70E740481C1C}">
                <a14:useLocalDpi xmlns="" xmlns:a14="http://schemas.microsoft.com/office/drawing/2010/main" val="0"/>
              </a:ext>
            </a:extLst>
          </a:blip>
          <a:srcRect l="9650" r="13425" b="6875"/>
          <a:stretch>
            <a:fillRect/>
          </a:stretch>
        </p:blipFill>
        <p:spPr bwMode="auto">
          <a:xfrm>
            <a:off x="228600" y="4648070"/>
            <a:ext cx="2362200" cy="1871134"/>
          </a:xfrm>
          <a:prstGeom prst="rect">
            <a:avLst/>
          </a:prstGeom>
          <a:noFill/>
          <a:effectLst>
            <a:outerShdw blurRad="50800" dist="50800" dir="5400000" algn="ctr" rotWithShape="0">
              <a:schemeClr val="bg1">
                <a:lumMod val="50000"/>
              </a:schemeClr>
            </a:outerShdw>
          </a:effectLst>
          <a:extLst>
            <a:ext uri="{909E8E84-426E-40DD-AFC4-6F175D3DCCD1}">
              <a14:hiddenFill xmlns="" xmlns:a14="http://schemas.microsoft.com/office/drawing/2010/main">
                <a:solidFill>
                  <a:srgbClr val="FFFFFF"/>
                </a:solidFill>
              </a14:hiddenFill>
            </a:ext>
          </a:extLst>
        </p:spPr>
      </p:pic>
      <p:pic>
        <p:nvPicPr>
          <p:cNvPr id="1028" name="Picture 4" descr="Eeva Scope"/>
          <p:cNvPicPr>
            <a:picLocks noChangeAspect="1" noChangeArrowheads="1"/>
          </p:cNvPicPr>
          <p:nvPr/>
        </p:nvPicPr>
        <p:blipFill>
          <a:blip r:embed="rId4" cstate="print">
            <a:extLst>
              <a:ext uri="{28A0092B-C50C-407E-A947-70E740481C1C}">
                <a14:useLocalDpi xmlns="" xmlns:a14="http://schemas.microsoft.com/office/drawing/2010/main" val="0"/>
              </a:ext>
            </a:extLst>
          </a:blip>
          <a:srcRect r="38258" b="8269"/>
          <a:stretch>
            <a:fillRect/>
          </a:stretch>
        </p:blipFill>
        <p:spPr bwMode="auto">
          <a:xfrm>
            <a:off x="234460" y="1851076"/>
            <a:ext cx="2286000" cy="1981200"/>
          </a:xfrm>
          <a:prstGeom prst="rect">
            <a:avLst/>
          </a:prstGeom>
          <a:noFill/>
          <a:effectLst>
            <a:outerShdw blurRad="50800" dist="50800" dir="5400000" algn="ctr" rotWithShape="0">
              <a:schemeClr val="bg1">
                <a:lumMod val="50000"/>
              </a:schemeClr>
            </a:outerShdw>
          </a:effectLst>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rotWithShape="1">
          <a:blip r:embed="rId5" cstate="print">
            <a:extLst>
              <a:ext uri="{28A0092B-C50C-407E-A947-70E740481C1C}">
                <a14:useLocalDpi xmlns="" xmlns:a14="http://schemas.microsoft.com/office/drawing/2010/main" val="0"/>
              </a:ext>
            </a:extLst>
          </a:blip>
          <a:srcRect l="29785" t="25183" r="33890" b="27251"/>
          <a:stretch/>
        </p:blipFill>
        <p:spPr>
          <a:xfrm>
            <a:off x="3161427" y="4628131"/>
            <a:ext cx="2349202" cy="1897011"/>
          </a:xfrm>
          <a:prstGeom prst="rect">
            <a:avLst/>
          </a:prstGeom>
          <a:effectLst>
            <a:outerShdw blurRad="50800" dist="50800" dir="5400000" sx="101000" sy="101000" algn="ctr" rotWithShape="0">
              <a:schemeClr val="bg1">
                <a:lumMod val="50000"/>
              </a:schemeClr>
            </a:outerShdw>
          </a:effectLst>
        </p:spPr>
      </p:pic>
      <p:pic>
        <p:nvPicPr>
          <p:cNvPr id="9" name="Picture 8"/>
          <p:cNvPicPr>
            <a:picLocks noChangeAspect="1"/>
          </p:cNvPicPr>
          <p:nvPr/>
        </p:nvPicPr>
        <p:blipFill rotWithShape="1">
          <a:blip r:embed="rId6" cstate="print">
            <a:extLst>
              <a:ext uri="{28A0092B-C50C-407E-A947-70E740481C1C}">
                <a14:useLocalDpi xmlns="" xmlns:a14="http://schemas.microsoft.com/office/drawing/2010/main" val="0"/>
              </a:ext>
            </a:extLst>
          </a:blip>
          <a:srcRect l="10855" t="4327" r="23221"/>
          <a:stretch/>
        </p:blipFill>
        <p:spPr>
          <a:xfrm>
            <a:off x="2915528" y="1776191"/>
            <a:ext cx="2622127" cy="2033809"/>
          </a:xfrm>
          <a:prstGeom prst="rect">
            <a:avLst/>
          </a:prstGeom>
          <a:effectLst>
            <a:outerShdw blurRad="50800" dist="50800" dir="5400000" sx="101000" sy="101000" algn="ctr" rotWithShape="0">
              <a:schemeClr val="bg1">
                <a:lumMod val="50000"/>
              </a:schemeClr>
            </a:outerShdw>
          </a:effectLst>
        </p:spPr>
      </p:pic>
      <p:sp>
        <p:nvSpPr>
          <p:cNvPr id="10" name="TextBox 9"/>
          <p:cNvSpPr txBox="1"/>
          <p:nvPr/>
        </p:nvSpPr>
        <p:spPr>
          <a:xfrm>
            <a:off x="3350452" y="1246908"/>
            <a:ext cx="1874231" cy="430887"/>
          </a:xfrm>
          <a:prstGeom prst="rect">
            <a:avLst/>
          </a:prstGeom>
          <a:noFill/>
        </p:spPr>
        <p:txBody>
          <a:bodyPr wrap="none" rtlCol="0">
            <a:spAutoFit/>
          </a:bodyPr>
          <a:lstStyle/>
          <a:p>
            <a:r>
              <a:rPr lang="en-US" sz="2200" b="1" dirty="0" smtClean="0"/>
              <a:t>Primo Vision™</a:t>
            </a:r>
            <a:endParaRPr lang="en-US" sz="2200" b="1" dirty="0"/>
          </a:p>
        </p:txBody>
      </p:sp>
      <p:sp>
        <p:nvSpPr>
          <p:cNvPr id="11" name="TextBox 10"/>
          <p:cNvSpPr txBox="1"/>
          <p:nvPr/>
        </p:nvSpPr>
        <p:spPr>
          <a:xfrm>
            <a:off x="3940124" y="4162864"/>
            <a:ext cx="881460" cy="430887"/>
          </a:xfrm>
          <a:prstGeom prst="rect">
            <a:avLst/>
          </a:prstGeom>
          <a:noFill/>
        </p:spPr>
        <p:txBody>
          <a:bodyPr wrap="none" rtlCol="0">
            <a:spAutoFit/>
          </a:bodyPr>
          <a:lstStyle/>
          <a:p>
            <a:r>
              <a:rPr lang="en-US" sz="2200" b="1" dirty="0" smtClean="0"/>
              <a:t>WOW</a:t>
            </a:r>
            <a:endParaRPr lang="en-US" sz="2200" b="1" dirty="0"/>
          </a:p>
        </p:txBody>
      </p:sp>
      <p:pic>
        <p:nvPicPr>
          <p:cNvPr id="12" name="Picture 6" descr="http://www.fertilitech.com/files/billeder/Products/Slide_E-005.jpg"/>
          <p:cNvPicPr>
            <a:picLocks noChangeAspect="1" noChangeArrowheads="1"/>
          </p:cNvPicPr>
          <p:nvPr/>
        </p:nvPicPr>
        <p:blipFill rotWithShape="1">
          <a:blip r:embed="rId7" cstate="print">
            <a:lum contrast="-10000"/>
            <a:extLst>
              <a:ext uri="{28A0092B-C50C-407E-A947-70E740481C1C}">
                <a14:useLocalDpi xmlns="" xmlns:a14="http://schemas.microsoft.com/office/drawing/2010/main" val="0"/>
              </a:ext>
            </a:extLst>
          </a:blip>
          <a:srcRect l="4396" t="5251" r="4396" b="7204"/>
          <a:stretch/>
        </p:blipFill>
        <p:spPr bwMode="auto">
          <a:xfrm>
            <a:off x="6115928" y="4676336"/>
            <a:ext cx="2752128" cy="1828800"/>
          </a:xfrm>
          <a:prstGeom prst="rect">
            <a:avLst/>
          </a:prstGeom>
          <a:noFill/>
          <a:effectLst>
            <a:outerShdw blurRad="50800" dist="50800" dir="5400000" algn="ctr" rotWithShape="0">
              <a:schemeClr val="bg1">
                <a:lumMod val="50000"/>
              </a:schemeClr>
            </a:outerShdw>
          </a:effectLst>
          <a:extLst>
            <a:ext uri="{909E8E84-426E-40DD-AFC4-6F175D3DCCD1}">
              <a14:hiddenFill xmlns="" xmlns:a14="http://schemas.microsoft.com/office/drawing/2010/main">
                <a:solidFill>
                  <a:srgbClr val="FFFFFF"/>
                </a:solidFill>
              </a14:hiddenFill>
            </a:ext>
          </a:extLst>
        </p:spPr>
      </p:pic>
      <p:pic>
        <p:nvPicPr>
          <p:cNvPr id="13" name="Picture 2" descr="Embryoscope"/>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rcRect t="4405" b="5935"/>
          <a:stretch/>
        </p:blipFill>
        <p:spPr bwMode="auto">
          <a:xfrm>
            <a:off x="5997524" y="1794804"/>
            <a:ext cx="2895600" cy="2001128"/>
          </a:xfrm>
          <a:prstGeom prst="rect">
            <a:avLst/>
          </a:prstGeom>
          <a:noFill/>
          <a:effectLst>
            <a:outerShdw blurRad="50800" dist="50800" dir="5400000" algn="ctr" rotWithShape="0">
              <a:schemeClr val="bg1">
                <a:lumMod val="50000"/>
              </a:schemeClr>
            </a:outerShdw>
          </a:effectLst>
          <a:extLst>
            <a:ext uri="{909E8E84-426E-40DD-AFC4-6F175D3DCCD1}">
              <a14:hiddenFill xmlns="" xmlns:a14="http://schemas.microsoft.com/office/drawing/2010/main">
                <a:solidFill>
                  <a:srgbClr val="FFFFFF"/>
                </a:solidFill>
              </a14:hiddenFill>
            </a:ext>
          </a:extLst>
        </p:spPr>
      </p:pic>
      <p:sp>
        <p:nvSpPr>
          <p:cNvPr id="14" name="TextBox 13"/>
          <p:cNvSpPr txBox="1"/>
          <p:nvPr/>
        </p:nvSpPr>
        <p:spPr>
          <a:xfrm>
            <a:off x="6604392" y="1246909"/>
            <a:ext cx="1986506" cy="430887"/>
          </a:xfrm>
          <a:prstGeom prst="rect">
            <a:avLst/>
          </a:prstGeom>
          <a:noFill/>
        </p:spPr>
        <p:txBody>
          <a:bodyPr wrap="none" rtlCol="0">
            <a:spAutoFit/>
          </a:bodyPr>
          <a:lstStyle/>
          <a:p>
            <a:r>
              <a:rPr lang="en-US" sz="2200" b="1" dirty="0" smtClean="0"/>
              <a:t>EmbryoScope™</a:t>
            </a:r>
            <a:endParaRPr lang="en-US" sz="2200" b="1" dirty="0"/>
          </a:p>
        </p:txBody>
      </p:sp>
      <p:sp>
        <p:nvSpPr>
          <p:cNvPr id="15" name="TextBox 14"/>
          <p:cNvSpPr txBox="1"/>
          <p:nvPr/>
        </p:nvSpPr>
        <p:spPr>
          <a:xfrm>
            <a:off x="6663396" y="4162864"/>
            <a:ext cx="1854803" cy="430887"/>
          </a:xfrm>
          <a:prstGeom prst="rect">
            <a:avLst/>
          </a:prstGeom>
          <a:noFill/>
        </p:spPr>
        <p:txBody>
          <a:bodyPr wrap="none" rtlCol="0">
            <a:spAutoFit/>
          </a:bodyPr>
          <a:lstStyle/>
          <a:p>
            <a:r>
              <a:rPr lang="en-US" sz="2200" b="1" dirty="0" smtClean="0"/>
              <a:t>EmbryoSlide™</a:t>
            </a:r>
            <a:endParaRPr lang="en-US" sz="2200" b="1" dirty="0"/>
          </a:p>
        </p:txBody>
      </p:sp>
    </p:spTree>
    <p:extLst>
      <p:ext uri="{BB962C8B-B14F-4D97-AF65-F5344CB8AC3E}">
        <p14:creationId xmlns="" xmlns:p14="http://schemas.microsoft.com/office/powerpoint/2010/main" val="2933293170"/>
      </p:ext>
    </p:extLst>
  </p:cSld>
  <p:clrMapOvr>
    <a:masterClrMapping/>
  </p:clrMapOvr>
  <p:transition advTm="16"/>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t>Dynamic Embryo Culture</a:t>
            </a:r>
            <a:endParaRPr lang="en-US" sz="4200" dirty="0"/>
          </a:p>
        </p:txBody>
      </p:sp>
      <p:sp>
        <p:nvSpPr>
          <p:cNvPr id="4" name="Content Placeholder 3"/>
          <p:cNvSpPr>
            <a:spLocks noGrp="1"/>
          </p:cNvSpPr>
          <p:nvPr>
            <p:ph idx="1"/>
          </p:nvPr>
        </p:nvSpPr>
        <p:spPr>
          <a:xfrm>
            <a:off x="152400" y="1524000"/>
            <a:ext cx="5562600" cy="3992563"/>
          </a:xfrm>
        </p:spPr>
        <p:txBody>
          <a:bodyPr/>
          <a:lstStyle/>
          <a:p>
            <a:r>
              <a:rPr lang="en-US" i="1" dirty="0" smtClean="0"/>
              <a:t>In vivo </a:t>
            </a:r>
            <a:r>
              <a:rPr lang="en-US" dirty="0" smtClean="0"/>
              <a:t>– cilia and peristaltic muscle contractions</a:t>
            </a:r>
          </a:p>
          <a:p>
            <a:endParaRPr lang="en-US" dirty="0" smtClean="0"/>
          </a:p>
          <a:p>
            <a:pPr lvl="1"/>
            <a:r>
              <a:rPr lang="en-US" dirty="0" smtClean="0"/>
              <a:t>Beating frequency of 5-20Hz </a:t>
            </a:r>
            <a:r>
              <a:rPr lang="en-US" sz="1400" dirty="0" smtClean="0"/>
              <a:t>(Paltiel et al. 1995, Westrom et al. 1977)</a:t>
            </a:r>
          </a:p>
          <a:p>
            <a:pPr lvl="1"/>
            <a:r>
              <a:rPr lang="en-US" dirty="0"/>
              <a:t>A</a:t>
            </a:r>
            <a:r>
              <a:rPr lang="en-US" dirty="0" smtClean="0"/>
              <a:t>verage speed ~0.1µm/s </a:t>
            </a:r>
            <a:r>
              <a:rPr lang="en-US" sz="1400" dirty="0" smtClean="0"/>
              <a:t> (Greenwald 1961)</a:t>
            </a:r>
          </a:p>
          <a:p>
            <a:pPr lvl="1"/>
            <a:r>
              <a:rPr lang="en-US" dirty="0" smtClean="0"/>
              <a:t>Sheer force ~0-3dyn/mm</a:t>
            </a:r>
            <a:r>
              <a:rPr lang="en-US" baseline="30000" dirty="0" smtClean="0"/>
              <a:t>2</a:t>
            </a:r>
          </a:p>
        </p:txBody>
      </p:sp>
      <p:pic>
        <p:nvPicPr>
          <p:cNvPr id="6" name="Picture 5"/>
          <p:cNvPicPr>
            <a:picLocks noChangeAspect="1"/>
          </p:cNvPicPr>
          <p:nvPr/>
        </p:nvPicPr>
        <p:blipFill rotWithShape="1">
          <a:blip r:embed="rId3" cstate="print">
            <a:extLst>
              <a:ext uri="{28A0092B-C50C-407E-A947-70E740481C1C}">
                <a14:useLocalDpi xmlns="" xmlns:a14="http://schemas.microsoft.com/office/drawing/2010/main" val="0"/>
              </a:ext>
            </a:extLst>
          </a:blip>
          <a:srcRect l="8037" t="11930" r="5799" b="46667"/>
          <a:stretch/>
        </p:blipFill>
        <p:spPr>
          <a:xfrm>
            <a:off x="5991726" y="1219200"/>
            <a:ext cx="2872858" cy="2221593"/>
          </a:xfrm>
          <a:prstGeom prst="rect">
            <a:avLst/>
          </a:prstGeom>
          <a:scene3d>
            <a:camera prst="orthographicFront"/>
            <a:lightRig rig="threePt" dir="t"/>
          </a:scene3d>
          <a:sp3d>
            <a:bevelT/>
          </a:sp3d>
        </p:spPr>
      </p:pic>
      <p:pic>
        <p:nvPicPr>
          <p:cNvPr id="1026" name="Picture 2" descr="Image Detail"/>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4460" b="30794"/>
          <a:stretch/>
        </p:blipFill>
        <p:spPr bwMode="auto">
          <a:xfrm>
            <a:off x="5991727" y="3553527"/>
            <a:ext cx="2872858" cy="2458024"/>
          </a:xfrm>
          <a:prstGeom prst="rect">
            <a:avLst/>
          </a:prstGeom>
          <a:noFill/>
          <a:scene3d>
            <a:camera prst="orthographicFront"/>
            <a:lightRig rig="threePt" dir="t"/>
          </a:scene3d>
          <a:sp3d>
            <a:bevelT/>
          </a:sp3d>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674318" y="6151602"/>
            <a:ext cx="8164882" cy="553998"/>
          </a:xfrm>
          <a:prstGeom prst="rect">
            <a:avLst/>
          </a:prstGeom>
          <a:noFill/>
        </p:spPr>
        <p:txBody>
          <a:bodyPr wrap="square" rtlCol="0">
            <a:spAutoFit/>
          </a:bodyPr>
          <a:lstStyle/>
          <a:p>
            <a:r>
              <a:rPr lang="en-US" sz="3000" b="1" dirty="0" smtClean="0">
                <a:solidFill>
                  <a:schemeClr val="tx2">
                    <a:lumMod val="75000"/>
                  </a:schemeClr>
                </a:solidFill>
              </a:rPr>
              <a:t>Gentle movement may be “normal” for embryos</a:t>
            </a:r>
            <a:endParaRPr lang="en-US" sz="3000" b="1" dirty="0">
              <a:solidFill>
                <a:schemeClr val="tx2">
                  <a:lumMod val="75000"/>
                </a:schemeClr>
              </a:solidFill>
            </a:endParaRPr>
          </a:p>
        </p:txBody>
      </p:sp>
    </p:spTree>
    <p:extLst>
      <p:ext uri="{BB962C8B-B14F-4D97-AF65-F5344CB8AC3E}">
        <p14:creationId xmlns="" xmlns:p14="http://schemas.microsoft.com/office/powerpoint/2010/main" val="3888560168"/>
      </p:ext>
    </p:extLst>
  </p:cSld>
  <p:clrMapOvr>
    <a:masterClrMapping/>
  </p:clrMapOvr>
  <p:transition advTm="375"/>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1143000"/>
          </a:xfrm>
        </p:spPr>
        <p:txBody>
          <a:bodyPr>
            <a:normAutofit/>
          </a:bodyPr>
          <a:lstStyle/>
          <a:p>
            <a:r>
              <a:rPr lang="en-US" sz="4200" dirty="0" smtClean="0"/>
              <a:t>“Rock-a-Bye-Baby”</a:t>
            </a:r>
            <a:endParaRPr lang="en-US" sz="4200" dirty="0"/>
          </a:p>
        </p:txBody>
      </p:sp>
      <p:sp>
        <p:nvSpPr>
          <p:cNvPr id="3" name="Content Placeholder 2"/>
          <p:cNvSpPr>
            <a:spLocks noGrp="1"/>
          </p:cNvSpPr>
          <p:nvPr>
            <p:ph idx="1"/>
          </p:nvPr>
        </p:nvSpPr>
        <p:spPr>
          <a:xfrm>
            <a:off x="228600" y="1787843"/>
            <a:ext cx="8915400" cy="5070157"/>
          </a:xfrm>
        </p:spPr>
        <p:txBody>
          <a:bodyPr>
            <a:normAutofit lnSpcReduction="10000"/>
          </a:bodyPr>
          <a:lstStyle/>
          <a:p>
            <a:pPr marL="0" indent="0">
              <a:buNone/>
            </a:pPr>
            <a:r>
              <a:rPr lang="en-US" sz="2600" b="1" dirty="0" smtClean="0"/>
              <a:t>1) Disruption of gradients</a:t>
            </a:r>
          </a:p>
          <a:p>
            <a:pPr lvl="1"/>
            <a:r>
              <a:rPr lang="en-US" sz="2200" dirty="0" smtClean="0"/>
              <a:t>Substrate renewal?</a:t>
            </a:r>
          </a:p>
          <a:p>
            <a:pPr lvl="1"/>
            <a:r>
              <a:rPr lang="en-US" sz="2200" dirty="0" smtClean="0"/>
              <a:t>Removal of harmful byproducts? </a:t>
            </a:r>
          </a:p>
          <a:p>
            <a:pPr lvl="1">
              <a:buNone/>
            </a:pPr>
            <a:endParaRPr lang="en-US" dirty="0" smtClean="0"/>
          </a:p>
          <a:p>
            <a:pPr lvl="1">
              <a:buNone/>
            </a:pPr>
            <a:endParaRPr lang="en-US" dirty="0" smtClean="0"/>
          </a:p>
          <a:p>
            <a:pPr lvl="1">
              <a:buNone/>
            </a:pPr>
            <a:endParaRPr lang="en-US" dirty="0" smtClean="0"/>
          </a:p>
          <a:p>
            <a:pPr marL="0" indent="0">
              <a:buNone/>
            </a:pPr>
            <a:r>
              <a:rPr lang="en-US" sz="2600" b="1" dirty="0" smtClean="0"/>
              <a:t>2) Mechanical stimulation</a:t>
            </a:r>
          </a:p>
          <a:p>
            <a:pPr lvl="1"/>
            <a:r>
              <a:rPr lang="en-US" sz="2200" dirty="0" smtClean="0"/>
              <a:t>Sensory </a:t>
            </a:r>
            <a:r>
              <a:rPr lang="en-US" sz="2200" dirty="0" err="1" smtClean="0"/>
              <a:t>mechanotransduction</a:t>
            </a:r>
            <a:r>
              <a:rPr lang="en-US" sz="2200" dirty="0" smtClean="0"/>
              <a:t> </a:t>
            </a:r>
            <a:r>
              <a:rPr lang="en-US" sz="1400" dirty="0" smtClean="0"/>
              <a:t>(</a:t>
            </a:r>
            <a:r>
              <a:rPr lang="en-US" sz="1400" dirty="0" err="1" smtClean="0"/>
              <a:t>Synthichaki</a:t>
            </a:r>
            <a:r>
              <a:rPr lang="en-US" sz="1400" dirty="0" smtClean="0"/>
              <a:t> &amp; </a:t>
            </a:r>
            <a:r>
              <a:rPr lang="en-US" sz="1400" dirty="0" err="1" smtClean="0"/>
              <a:t>Tavernarakis</a:t>
            </a:r>
            <a:r>
              <a:rPr lang="en-US" sz="1400" dirty="0" smtClean="0"/>
              <a:t> 2003)</a:t>
            </a:r>
            <a:endParaRPr lang="en-US" sz="1400" dirty="0"/>
          </a:p>
          <a:p>
            <a:pPr lvl="2"/>
            <a:r>
              <a:rPr lang="en-US" sz="2200" dirty="0" smtClean="0"/>
              <a:t>Cell ability to respond to physical stimuli</a:t>
            </a:r>
          </a:p>
          <a:p>
            <a:pPr lvl="2"/>
            <a:r>
              <a:rPr lang="en-US" sz="2200" dirty="0" smtClean="0"/>
              <a:t>Influences ion channels, etc</a:t>
            </a:r>
          </a:p>
          <a:p>
            <a:pPr lvl="1"/>
            <a:r>
              <a:rPr lang="en-US" sz="2200" dirty="0" smtClean="0"/>
              <a:t>Embryos can “sense” sheer stress </a:t>
            </a:r>
            <a:r>
              <a:rPr lang="en-US" sz="1400" dirty="0" smtClean="0"/>
              <a:t>(</a:t>
            </a:r>
            <a:r>
              <a:rPr lang="en-US" sz="1400" dirty="0" err="1" smtClean="0"/>
              <a:t>Xie</a:t>
            </a:r>
            <a:r>
              <a:rPr lang="en-US" sz="1400" dirty="0" smtClean="0"/>
              <a:t> et al. 2006, 2007)</a:t>
            </a:r>
          </a:p>
          <a:p>
            <a:pPr lvl="1"/>
            <a:r>
              <a:rPr lang="en-US" sz="2200" dirty="0"/>
              <a:t>Possible activation </a:t>
            </a:r>
            <a:r>
              <a:rPr lang="en-US" sz="2200" dirty="0" smtClean="0"/>
              <a:t>of </a:t>
            </a:r>
            <a:r>
              <a:rPr lang="en-US" sz="2200" dirty="0"/>
              <a:t>trophic </a:t>
            </a:r>
            <a:r>
              <a:rPr lang="en-US" sz="2200" dirty="0" smtClean="0"/>
              <a:t>signaling </a:t>
            </a:r>
            <a:r>
              <a:rPr lang="en-US" sz="2200" dirty="0"/>
              <a:t>pathways</a:t>
            </a:r>
          </a:p>
          <a:p>
            <a:pPr lvl="1"/>
            <a:endParaRPr lang="en-US" dirty="0" smtClean="0"/>
          </a:p>
          <a:p>
            <a:endParaRPr lang="en-US" dirty="0"/>
          </a:p>
        </p:txBody>
      </p:sp>
      <p:sp>
        <p:nvSpPr>
          <p:cNvPr id="4" name="TextBox 3"/>
          <p:cNvSpPr txBox="1"/>
          <p:nvPr/>
        </p:nvSpPr>
        <p:spPr>
          <a:xfrm>
            <a:off x="1981200" y="1143000"/>
            <a:ext cx="5257800" cy="492443"/>
          </a:xfrm>
          <a:prstGeom prst="rect">
            <a:avLst/>
          </a:prstGeom>
          <a:noFill/>
        </p:spPr>
        <p:txBody>
          <a:bodyPr wrap="square" rtlCol="0">
            <a:spAutoFit/>
          </a:bodyPr>
          <a:lstStyle/>
          <a:p>
            <a:r>
              <a:rPr lang="en-US" sz="2600" b="1" u="sng" dirty="0" smtClean="0"/>
              <a:t>Possible Benefits of Dynamic Culture</a:t>
            </a:r>
            <a:endParaRPr lang="en-US" sz="2600" b="1" u="sng" dirty="0"/>
          </a:p>
        </p:txBody>
      </p:sp>
      <p:sp>
        <p:nvSpPr>
          <p:cNvPr id="5" name="Rectangle 4"/>
          <p:cNvSpPr/>
          <p:nvPr/>
        </p:nvSpPr>
        <p:spPr>
          <a:xfrm>
            <a:off x="381000" y="3180546"/>
            <a:ext cx="8077200" cy="584775"/>
          </a:xfrm>
          <a:prstGeom prst="rect">
            <a:avLst/>
          </a:prstGeom>
        </p:spPr>
        <p:txBody>
          <a:bodyPr wrap="square">
            <a:spAutoFit/>
          </a:bodyPr>
          <a:lstStyle/>
          <a:p>
            <a:pPr lvl="1"/>
            <a:r>
              <a:rPr lang="en-US" sz="3200" b="1" dirty="0" smtClean="0">
                <a:solidFill>
                  <a:schemeClr val="tx2">
                    <a:lumMod val="75000"/>
                  </a:schemeClr>
                </a:solidFill>
              </a:rPr>
              <a:t>What about benefit of static micro-culture?</a:t>
            </a:r>
          </a:p>
        </p:txBody>
      </p:sp>
      <p:grpSp>
        <p:nvGrpSpPr>
          <p:cNvPr id="12" name="Group 11"/>
          <p:cNvGrpSpPr/>
          <p:nvPr/>
        </p:nvGrpSpPr>
        <p:grpSpPr>
          <a:xfrm>
            <a:off x="5029200" y="2195536"/>
            <a:ext cx="3380872" cy="599800"/>
            <a:chOff x="5029200" y="1752600"/>
            <a:chExt cx="3380872" cy="1042736"/>
          </a:xfrm>
        </p:grpSpPr>
        <p:sp>
          <p:nvSpPr>
            <p:cNvPr id="6" name="TextBox 5"/>
            <p:cNvSpPr txBox="1"/>
            <p:nvPr/>
          </p:nvSpPr>
          <p:spPr>
            <a:xfrm>
              <a:off x="5529155" y="1840149"/>
              <a:ext cx="2880917" cy="909604"/>
            </a:xfrm>
            <a:prstGeom prst="rect">
              <a:avLst/>
            </a:prstGeom>
            <a:noFill/>
          </p:spPr>
          <p:txBody>
            <a:bodyPr wrap="none" rtlCol="0">
              <a:spAutoFit/>
            </a:bodyPr>
            <a:lstStyle/>
            <a:p>
              <a:r>
                <a:rPr lang="en-US" sz="2800" b="1" dirty="0" smtClean="0">
                  <a:solidFill>
                    <a:schemeClr val="tx2">
                      <a:lumMod val="75000"/>
                    </a:schemeClr>
                  </a:solidFill>
                </a:rPr>
                <a:t>Not that simple </a:t>
              </a:r>
              <a:endParaRPr lang="en-US" sz="2800" b="1" dirty="0">
                <a:solidFill>
                  <a:schemeClr val="tx2">
                    <a:lumMod val="75000"/>
                  </a:schemeClr>
                </a:solidFill>
              </a:endParaRPr>
            </a:p>
          </p:txBody>
        </p:sp>
        <p:cxnSp>
          <p:nvCxnSpPr>
            <p:cNvPr id="8" name="Straight Connector 7"/>
            <p:cNvCxnSpPr/>
            <p:nvPr/>
          </p:nvCxnSpPr>
          <p:spPr>
            <a:xfrm>
              <a:off x="5029200" y="1752600"/>
              <a:ext cx="381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029200" y="2795336"/>
              <a:ext cx="381000"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410200" y="1752600"/>
              <a:ext cx="0" cy="1042736"/>
            </a:xfrm>
            <a:prstGeom prst="line">
              <a:avLst/>
            </a:prstGeom>
            <a:ln w="25400">
              <a:solidFill>
                <a:srgbClr val="000066"/>
              </a:solidFill>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609600" y="3048000"/>
            <a:ext cx="7848600" cy="838200"/>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 xmlns:p14="http://schemas.microsoft.com/office/powerpoint/2010/main" val="1912358865"/>
      </p:ext>
    </p:extLst>
  </p:cSld>
  <p:clrMapOvr>
    <a:masterClrMapping/>
  </p:clrMapOvr>
  <p:transition advTm="12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grpId="0" nodeType="withEffect">
                                  <p:stCondLst>
                                    <p:cond delay="0"/>
                                  </p:stCondLst>
                                  <p:childTnLst>
                                    <p:animRot by="120000">
                                      <p:cBhvr>
                                        <p:cTn id="6" dur="200" fill="hold">
                                          <p:stCondLst>
                                            <p:cond delay="0"/>
                                          </p:stCondLst>
                                        </p:cTn>
                                        <p:tgtEl>
                                          <p:spTgt spid="2"/>
                                        </p:tgtEl>
                                        <p:attrNameLst>
                                          <p:attrName>r</p:attrName>
                                        </p:attrNameLst>
                                      </p:cBhvr>
                                    </p:animRot>
                                    <p:animRot by="-240000">
                                      <p:cBhvr>
                                        <p:cTn id="7" dur="400" fill="hold">
                                          <p:stCondLst>
                                            <p:cond delay="400"/>
                                          </p:stCondLst>
                                        </p:cTn>
                                        <p:tgtEl>
                                          <p:spTgt spid="2"/>
                                        </p:tgtEl>
                                        <p:attrNameLst>
                                          <p:attrName>r</p:attrName>
                                        </p:attrNameLst>
                                      </p:cBhvr>
                                    </p:animRot>
                                    <p:animRot by="240000">
                                      <p:cBhvr>
                                        <p:cTn id="8" dur="400" fill="hold">
                                          <p:stCondLst>
                                            <p:cond delay="800"/>
                                          </p:stCondLst>
                                        </p:cTn>
                                        <p:tgtEl>
                                          <p:spTgt spid="2"/>
                                        </p:tgtEl>
                                        <p:attrNameLst>
                                          <p:attrName>r</p:attrName>
                                        </p:attrNameLst>
                                      </p:cBhvr>
                                    </p:animRot>
                                    <p:animRot by="-240000">
                                      <p:cBhvr>
                                        <p:cTn id="9" dur="400" fill="hold">
                                          <p:stCondLst>
                                            <p:cond delay="1200"/>
                                          </p:stCondLst>
                                        </p:cTn>
                                        <p:tgtEl>
                                          <p:spTgt spid="2"/>
                                        </p:tgtEl>
                                        <p:attrNameLst>
                                          <p:attrName>r</p:attrName>
                                        </p:attrNameLst>
                                      </p:cBhvr>
                                    </p:animRot>
                                    <p:animRot by="120000">
                                      <p:cBhvr>
                                        <p:cTn id="10" dur="400" fill="hold">
                                          <p:stCondLst>
                                            <p:cond delay="16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cene3d>
            <a:camera prst="orthographicFront"/>
            <a:lightRig rig="threePt" dir="t"/>
          </a:scene3d>
          <a:sp3d extrusionH="25400">
            <a:bevelT/>
          </a:sp3d>
        </p:spPr>
        <p:txBody>
          <a:bodyPr>
            <a:normAutofit/>
          </a:bodyPr>
          <a:lstStyle/>
          <a:p>
            <a:r>
              <a:rPr lang="en-US" i="1" dirty="0" smtClean="0"/>
              <a:t>In Vitro </a:t>
            </a:r>
            <a:r>
              <a:rPr lang="en-US" dirty="0" smtClean="0"/>
              <a:t>Culture</a:t>
            </a:r>
            <a:r>
              <a:rPr lang="en-US" i="1" dirty="0" smtClean="0"/>
              <a:t> </a:t>
            </a:r>
            <a:r>
              <a:rPr lang="en-US" dirty="0" smtClean="0"/>
              <a:t>Platforms</a:t>
            </a:r>
            <a:endParaRPr lang="en-US" sz="3100" dirty="0"/>
          </a:p>
        </p:txBody>
      </p:sp>
      <p:pic>
        <p:nvPicPr>
          <p:cNvPr id="6" name="Picture 5" descr="1985 new yorker IVF"/>
          <p:cNvPicPr>
            <a:picLocks noChangeAspect="1" noChangeArrowheads="1"/>
          </p:cNvPicPr>
          <p:nvPr/>
        </p:nvPicPr>
        <p:blipFill>
          <a:blip r:embed="rId4" cstate="print">
            <a:extLst>
              <a:ext uri="{28A0092B-C50C-407E-A947-70E740481C1C}">
                <a14:useLocalDpi xmlns="" xmlns:a14="http://schemas.microsoft.com/office/drawing/2010/main" val="0"/>
              </a:ext>
            </a:extLst>
          </a:blip>
          <a:srcRect r="4581"/>
          <a:stretch>
            <a:fillRect/>
          </a:stretch>
        </p:blipFill>
        <p:spPr bwMode="auto">
          <a:xfrm>
            <a:off x="5334000" y="1066800"/>
            <a:ext cx="3657600" cy="4567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335280" y="1447800"/>
            <a:ext cx="4572000" cy="1846659"/>
          </a:xfrm>
          <a:prstGeom prst="rect">
            <a:avLst/>
          </a:prstGeom>
          <a:noFill/>
        </p:spPr>
        <p:txBody>
          <a:bodyPr wrap="square" rtlCol="0">
            <a:spAutoFit/>
          </a:bodyPr>
          <a:lstStyle/>
          <a:p>
            <a:r>
              <a:rPr lang="en-US" sz="2000" i="1" dirty="0" smtClean="0"/>
              <a:t>“</a:t>
            </a:r>
            <a:r>
              <a:rPr lang="en-US" sz="2000" i="1" u="sng" dirty="0" smtClean="0"/>
              <a:t>small microdrops </a:t>
            </a:r>
            <a:r>
              <a:rPr lang="en-US" sz="2000" i="1" dirty="0" smtClean="0"/>
              <a:t>were used for culture, and enlarged when the embryos were eight celled. The embryos were left undisturbed for long periods after this time”      </a:t>
            </a:r>
          </a:p>
          <a:p>
            <a:r>
              <a:rPr lang="en-US" sz="1400" i="1" dirty="0"/>
              <a:t>	</a:t>
            </a:r>
            <a:r>
              <a:rPr lang="en-US" sz="1400" i="1" dirty="0" smtClean="0"/>
              <a:t>                          </a:t>
            </a:r>
            <a:r>
              <a:rPr lang="en-US" sz="1400" b="1" i="1" dirty="0" smtClean="0"/>
              <a:t>Steptoe et al. 1971, Nature</a:t>
            </a:r>
            <a:endParaRPr lang="en-US" sz="1400" b="1" i="1" dirty="0"/>
          </a:p>
        </p:txBody>
      </p:sp>
      <p:sp>
        <p:nvSpPr>
          <p:cNvPr id="4" name="Content Placeholder 3"/>
          <p:cNvSpPr>
            <a:spLocks noGrp="1"/>
          </p:cNvSpPr>
          <p:nvPr>
            <p:ph idx="1"/>
          </p:nvPr>
        </p:nvSpPr>
        <p:spPr>
          <a:xfrm>
            <a:off x="228600" y="5654842"/>
            <a:ext cx="8839200" cy="1219200"/>
          </a:xfrm>
          <a:noFill/>
          <a:ln>
            <a:noFill/>
          </a:ln>
          <a:effectLst>
            <a:outerShdw blurRad="50800" dist="63500" dir="4800000" sx="101000" sy="101000" algn="tl" rotWithShape="0">
              <a:prstClr val="black">
                <a:alpha val="75000"/>
              </a:prstClr>
            </a:outerShdw>
          </a:effectLst>
        </p:spPr>
        <p:txBody>
          <a:bodyPr>
            <a:normAutofit/>
          </a:bodyPr>
          <a:lstStyle/>
          <a:p>
            <a:pPr marL="0" indent="0">
              <a:buNone/>
            </a:pPr>
            <a:r>
              <a:rPr lang="en-US" sz="2300" b="1" i="1" dirty="0" smtClean="0">
                <a:solidFill>
                  <a:schemeClr val="tx2">
                    <a:lumMod val="75000"/>
                  </a:schemeClr>
                </a:solidFill>
              </a:rPr>
              <a:t>As we gain tools to better understand embryo physiology, we should modify the in vitro environment to better suit their needs – </a:t>
            </a:r>
            <a:r>
              <a:rPr lang="en-US" sz="2300" b="1" i="1" u="sng" dirty="0" smtClean="0">
                <a:solidFill>
                  <a:schemeClr val="tx2">
                    <a:lumMod val="75000"/>
                  </a:schemeClr>
                </a:solidFill>
              </a:rPr>
              <a:t>this includes the culture platform (physical culture environment)</a:t>
            </a:r>
            <a:endParaRPr lang="en-US" sz="2300" b="1" u="sng" dirty="0">
              <a:solidFill>
                <a:schemeClr val="tx2">
                  <a:lumMod val="75000"/>
                </a:schemeClr>
              </a:solidFill>
            </a:endParaRPr>
          </a:p>
          <a:p>
            <a:endParaRPr lang="en-US" sz="2300" b="1" dirty="0" smtClean="0">
              <a:solidFill>
                <a:schemeClr val="tx2">
                  <a:lumMod val="75000"/>
                </a:schemeClr>
              </a:solidFill>
            </a:endParaRPr>
          </a:p>
          <a:p>
            <a:endParaRPr lang="en-US" sz="2300" b="1" dirty="0" smtClean="0">
              <a:solidFill>
                <a:schemeClr val="tx2">
                  <a:lumMod val="75000"/>
                </a:schemeClr>
              </a:solidFill>
            </a:endParaRPr>
          </a:p>
          <a:p>
            <a:endParaRPr lang="en-US" sz="2300" b="1" dirty="0" smtClean="0">
              <a:solidFill>
                <a:schemeClr val="tx2">
                  <a:lumMod val="75000"/>
                </a:schemeClr>
              </a:solidFill>
            </a:endParaRPr>
          </a:p>
          <a:p>
            <a:endParaRPr lang="en-US" sz="2300" b="1" dirty="0" smtClean="0">
              <a:solidFill>
                <a:schemeClr val="tx2">
                  <a:lumMod val="75000"/>
                </a:schemeClr>
              </a:solidFill>
            </a:endParaRPr>
          </a:p>
          <a:p>
            <a:endParaRPr lang="en-US" sz="2300" b="1" dirty="0">
              <a:solidFill>
                <a:schemeClr val="tx2">
                  <a:lumMod val="75000"/>
                </a:schemeClr>
              </a:solidFill>
            </a:endParaRPr>
          </a:p>
          <a:p>
            <a:endParaRPr lang="en-US" sz="2300" b="1" dirty="0" smtClean="0">
              <a:solidFill>
                <a:schemeClr val="tx2">
                  <a:lumMod val="75000"/>
                </a:schemeClr>
              </a:solidFill>
            </a:endParaRPr>
          </a:p>
        </p:txBody>
      </p:sp>
      <p:sp>
        <p:nvSpPr>
          <p:cNvPr id="10" name="Rectangle 9"/>
          <p:cNvSpPr/>
          <p:nvPr/>
        </p:nvSpPr>
        <p:spPr>
          <a:xfrm>
            <a:off x="381000" y="4119027"/>
            <a:ext cx="4572000" cy="1138773"/>
          </a:xfrm>
          <a:prstGeom prst="rect">
            <a:avLst/>
          </a:prstGeom>
        </p:spPr>
        <p:txBody>
          <a:bodyPr>
            <a:spAutoFit/>
          </a:bodyPr>
          <a:lstStyle/>
          <a:p>
            <a:r>
              <a:rPr lang="en-US" sz="2000" dirty="0" smtClean="0"/>
              <a:t>“culture with medium in </a:t>
            </a:r>
            <a:r>
              <a:rPr lang="en-US" sz="2000" dirty="0"/>
              <a:t>a </a:t>
            </a:r>
            <a:r>
              <a:rPr lang="en-US" sz="2000" u="sng" dirty="0" smtClean="0"/>
              <a:t>multidish</a:t>
            </a:r>
            <a:r>
              <a:rPr lang="en-US" sz="2000" dirty="0" smtClean="0"/>
              <a:t> </a:t>
            </a:r>
            <a:r>
              <a:rPr lang="en-US" sz="2000" dirty="0"/>
              <a:t>under 5% CO</a:t>
            </a:r>
            <a:r>
              <a:rPr lang="en-US" sz="2000" baseline="-25000" dirty="0"/>
              <a:t>2</a:t>
            </a:r>
            <a:r>
              <a:rPr lang="en-US" sz="2000" dirty="0"/>
              <a:t> in air at </a:t>
            </a:r>
            <a:r>
              <a:rPr lang="en-US" sz="2000" dirty="0" smtClean="0"/>
              <a:t>37°C </a:t>
            </a:r>
            <a:r>
              <a:rPr lang="en-US" sz="2000" dirty="0"/>
              <a:t>in an open </a:t>
            </a:r>
            <a:r>
              <a:rPr lang="en-US" sz="2000" dirty="0" smtClean="0"/>
              <a:t>system“</a:t>
            </a:r>
            <a:r>
              <a:rPr lang="fi-FI" sz="2000" b="1" i="1" dirty="0" smtClean="0"/>
              <a:t>    </a:t>
            </a:r>
          </a:p>
          <a:p>
            <a:r>
              <a:rPr lang="fi-FI" sz="1400" b="1" i="1" dirty="0" smtClean="0"/>
              <a:t> 	         Feichtinger et al. 1983 Acta Eur Fertil</a:t>
            </a:r>
          </a:p>
          <a:p>
            <a:endParaRPr lang="en-US" sz="1400" i="1" dirty="0"/>
          </a:p>
        </p:txBody>
      </p:sp>
    </p:spTree>
    <p:custDataLst>
      <p:tags r:id="rId1"/>
    </p:custDataLst>
    <p:extLst>
      <p:ext uri="{BB962C8B-B14F-4D97-AF65-F5344CB8AC3E}">
        <p14:creationId xmlns="" xmlns:p14="http://schemas.microsoft.com/office/powerpoint/2010/main" val="307215668"/>
      </p:ext>
    </p:extLst>
  </p:cSld>
  <p:clrMapOvr>
    <a:masterClrMapping/>
  </p:clrMapOvr>
  <p:transition advTm="112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t>Active</a:t>
            </a:r>
            <a:r>
              <a:rPr lang="en-US" dirty="0" smtClean="0"/>
              <a:t> Embryo Hypothesis</a:t>
            </a:r>
            <a:endParaRPr lang="en-US" dirty="0"/>
          </a:p>
        </p:txBody>
      </p:sp>
      <p:sp>
        <p:nvSpPr>
          <p:cNvPr id="3" name="Content Placeholder 2"/>
          <p:cNvSpPr>
            <a:spLocks noGrp="1"/>
          </p:cNvSpPr>
          <p:nvPr>
            <p:ph idx="1"/>
          </p:nvPr>
        </p:nvSpPr>
        <p:spPr>
          <a:xfrm>
            <a:off x="533400" y="1798637"/>
            <a:ext cx="8229600" cy="4525963"/>
          </a:xfrm>
        </p:spPr>
        <p:txBody>
          <a:bodyPr>
            <a:normAutofit/>
          </a:bodyPr>
          <a:lstStyle/>
          <a:p>
            <a:r>
              <a:rPr lang="en-US" dirty="0" smtClean="0"/>
              <a:t>Excessive movement and resulting sheer forces can be detrimental to embryo development, activating signaling pathways that lead to apoptosis.  Less vigorous or periodic movement or other physical stimuli, such as surface interactions, vibrations or gentle media flow, can be embryo-trophic.</a:t>
            </a:r>
          </a:p>
        </p:txBody>
      </p:sp>
    </p:spTree>
    <p:extLst>
      <p:ext uri="{BB962C8B-B14F-4D97-AF65-F5344CB8AC3E}">
        <p14:creationId xmlns="" xmlns:p14="http://schemas.microsoft.com/office/powerpoint/2010/main" val="1324260520"/>
      </p:ext>
    </p:extLst>
  </p:cSld>
  <p:clrMapOvr>
    <a:masterClrMapping/>
  </p:clrMapOvr>
  <p:transition advTm="375"/>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686800" cy="1143000"/>
          </a:xfrm>
        </p:spPr>
        <p:txBody>
          <a:bodyPr>
            <a:noAutofit/>
          </a:bodyPr>
          <a:lstStyle/>
          <a:p>
            <a:r>
              <a:rPr lang="en-US" sz="4000" dirty="0" smtClean="0"/>
              <a:t>Early Attempts at Dynamic Culture</a:t>
            </a:r>
            <a:endParaRPr lang="en-US" sz="4000" dirty="0"/>
          </a:p>
        </p:txBody>
      </p:sp>
      <p:sp>
        <p:nvSpPr>
          <p:cNvPr id="4" name="TextBox 3"/>
          <p:cNvSpPr txBox="1"/>
          <p:nvPr/>
        </p:nvSpPr>
        <p:spPr>
          <a:xfrm>
            <a:off x="1600200" y="6258580"/>
            <a:ext cx="6553200" cy="553998"/>
          </a:xfrm>
          <a:prstGeom prst="rect">
            <a:avLst/>
          </a:prstGeom>
          <a:noFill/>
        </p:spPr>
        <p:txBody>
          <a:bodyPr wrap="square" rtlCol="0">
            <a:spAutoFit/>
          </a:bodyPr>
          <a:lstStyle/>
          <a:p>
            <a:r>
              <a:rPr lang="en-US" sz="3000" b="1" dirty="0" smtClean="0">
                <a:solidFill>
                  <a:schemeClr val="tx2">
                    <a:lumMod val="75000"/>
                  </a:schemeClr>
                </a:solidFill>
              </a:rPr>
              <a:t>Technical limitations to early systems</a:t>
            </a:r>
            <a:endParaRPr lang="en-US" sz="3000" b="1" dirty="0">
              <a:solidFill>
                <a:schemeClr val="tx2">
                  <a:lumMod val="75000"/>
                </a:schemeClr>
              </a:solidFill>
            </a:endParaRPr>
          </a:p>
        </p:txBody>
      </p:sp>
      <p:sp>
        <p:nvSpPr>
          <p:cNvPr id="5" name="Rectangle 1029"/>
          <p:cNvSpPr>
            <a:spLocks noGrp="1" noChangeArrowheads="1"/>
          </p:cNvSpPr>
          <p:nvPr>
            <p:ph idx="1"/>
          </p:nvPr>
        </p:nvSpPr>
        <p:spPr bwMode="auto">
          <a:xfrm>
            <a:off x="-152400" y="1295400"/>
            <a:ext cx="88392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742950" lvl="1" indent="-285750">
              <a:spcBef>
                <a:spcPct val="20000"/>
              </a:spcBef>
              <a:buClr>
                <a:srgbClr val="008D8A"/>
              </a:buClr>
              <a:buFontTx/>
              <a:buChar char="•"/>
            </a:pPr>
            <a:r>
              <a:rPr lang="en-US" sz="2600" dirty="0" smtClean="0"/>
              <a:t>Orbital shakers </a:t>
            </a:r>
            <a:r>
              <a:rPr lang="en-US" sz="1500" dirty="0" smtClean="0"/>
              <a:t>(Zeilmaker et al. 1971, Hoppe &amp; Pitts 1973, Cohen 1981)</a:t>
            </a:r>
            <a:r>
              <a:rPr lang="en-US" sz="1100" dirty="0" smtClean="0"/>
              <a:t> </a:t>
            </a:r>
          </a:p>
          <a:p>
            <a:pPr marL="742950" lvl="1" indent="-285750">
              <a:spcBef>
                <a:spcPct val="20000"/>
              </a:spcBef>
              <a:buClr>
                <a:srgbClr val="008D8A"/>
              </a:buClr>
              <a:buFontTx/>
              <a:buChar char="•"/>
            </a:pPr>
            <a:endParaRPr lang="en-US" sz="2600" b="0" dirty="0" smtClean="0"/>
          </a:p>
          <a:p>
            <a:pPr marL="742950" lvl="1" indent="-285750">
              <a:spcBef>
                <a:spcPct val="20000"/>
              </a:spcBef>
              <a:buClr>
                <a:srgbClr val="008D8A"/>
              </a:buClr>
              <a:buFontTx/>
              <a:buChar char="•"/>
            </a:pPr>
            <a:r>
              <a:rPr lang="en-US" sz="2600" b="0" dirty="0" smtClean="0"/>
              <a:t>Macroscale perfusion systems </a:t>
            </a:r>
            <a:r>
              <a:rPr lang="en-US" sz="1500" b="0" dirty="0" smtClean="0"/>
              <a:t>(Pruitt </a:t>
            </a:r>
            <a:r>
              <a:rPr lang="en-US" sz="1500" b="0" dirty="0"/>
              <a:t>et al. </a:t>
            </a:r>
            <a:r>
              <a:rPr lang="en-US" sz="1500" b="0" dirty="0" smtClean="0"/>
              <a:t>1991, Lim </a:t>
            </a:r>
            <a:r>
              <a:rPr lang="en-US" sz="1500" b="0" dirty="0"/>
              <a:t>et al. </a:t>
            </a:r>
            <a:r>
              <a:rPr lang="en-US" sz="1500" b="0" dirty="0" smtClean="0"/>
              <a:t>1996,                                Thompson </a:t>
            </a:r>
            <a:r>
              <a:rPr lang="en-US" sz="1500" b="0" dirty="0"/>
              <a:t>et al. </a:t>
            </a:r>
            <a:r>
              <a:rPr lang="en-US" sz="1500" b="0" dirty="0" smtClean="0"/>
              <a:t>1997) </a:t>
            </a:r>
          </a:p>
          <a:p>
            <a:pPr lvl="2" indent="-285750">
              <a:buClr>
                <a:srgbClr val="008D8A"/>
              </a:buClr>
              <a:buFontTx/>
              <a:buChar char="•"/>
            </a:pPr>
            <a:endParaRPr lang="en-US" sz="2000" b="0" dirty="0" smtClean="0"/>
          </a:p>
          <a:p>
            <a:pPr lvl="1">
              <a:buClr>
                <a:srgbClr val="008D8A"/>
              </a:buClr>
              <a:buFontTx/>
              <a:buChar char="•"/>
            </a:pPr>
            <a:r>
              <a:rPr lang="en-US" sz="2600" dirty="0" smtClean="0"/>
              <a:t>Microchannel perfusion </a:t>
            </a:r>
            <a:r>
              <a:rPr lang="en-US" sz="1500" dirty="0" smtClean="0"/>
              <a:t>(Hickman et al. 2002)</a:t>
            </a:r>
          </a:p>
          <a:p>
            <a:pPr lvl="2">
              <a:buClr>
                <a:srgbClr val="008D8A"/>
              </a:buClr>
              <a:buFontTx/>
              <a:buChar char="•"/>
            </a:pPr>
            <a:r>
              <a:rPr lang="en-US" sz="2200" dirty="0" smtClean="0"/>
              <a:t>Gravity</a:t>
            </a:r>
          </a:p>
          <a:p>
            <a:pPr lvl="2">
              <a:buClr>
                <a:srgbClr val="008D8A"/>
              </a:buClr>
              <a:buFontTx/>
              <a:buChar char="•"/>
            </a:pPr>
            <a:r>
              <a:rPr lang="en-US" sz="2200" dirty="0" smtClean="0"/>
              <a:t>External pumps</a:t>
            </a:r>
          </a:p>
          <a:p>
            <a:pPr marL="457200" lvl="1" indent="0">
              <a:buClr>
                <a:srgbClr val="008D8A"/>
              </a:buClr>
              <a:buNone/>
            </a:pPr>
            <a:endParaRPr lang="en-US" dirty="0" smtClean="0"/>
          </a:p>
          <a:p>
            <a:pPr lvl="1">
              <a:buClr>
                <a:srgbClr val="008D8A"/>
              </a:buClr>
              <a:buFontTx/>
              <a:buChar char="•"/>
            </a:pPr>
            <a:r>
              <a:rPr lang="en-US" sz="2600" b="0" dirty="0" smtClean="0"/>
              <a:t>Perfusion co-culture </a:t>
            </a:r>
            <a:r>
              <a:rPr lang="en-US" sz="1500" b="0" dirty="0" smtClean="0"/>
              <a:t>(</a:t>
            </a:r>
            <a:r>
              <a:rPr lang="en-US" sz="1500" dirty="0" smtClean="0"/>
              <a:t>Mizuno</a:t>
            </a:r>
            <a:r>
              <a:rPr lang="en-US" sz="1500" b="0" dirty="0" smtClean="0"/>
              <a:t> et al.2007) </a:t>
            </a:r>
          </a:p>
          <a:p>
            <a:pPr lvl="2">
              <a:buClr>
                <a:srgbClr val="008D8A"/>
              </a:buClr>
              <a:buFontTx/>
              <a:buChar char="•"/>
            </a:pPr>
            <a:r>
              <a:rPr lang="en-US" sz="2200" dirty="0" smtClean="0"/>
              <a:t>External pumps</a:t>
            </a:r>
          </a:p>
          <a:p>
            <a:pPr marL="914400" lvl="2" indent="0">
              <a:buClr>
                <a:srgbClr val="008D8A"/>
              </a:buClr>
              <a:buNone/>
            </a:pPr>
            <a:endParaRPr lang="en-US" b="0" dirty="0"/>
          </a:p>
        </p:txBody>
      </p:sp>
      <p:pic>
        <p:nvPicPr>
          <p:cNvPr id="6" name="Picture 81" descr="ivf"/>
          <p:cNvPicPr>
            <a:picLocks noChangeAspect="1" noChangeArrowheads="1"/>
          </p:cNvPicPr>
          <p:nvPr/>
        </p:nvPicPr>
        <p:blipFill>
          <a:blip r:embed="rId4" cstate="print">
            <a:lum bright="-18000" contrast="6000"/>
            <a:extLst>
              <a:ext uri="{28A0092B-C50C-407E-A947-70E740481C1C}">
                <a14:useLocalDpi xmlns="" xmlns:a14="http://schemas.microsoft.com/office/drawing/2010/main" val="0"/>
              </a:ext>
            </a:extLst>
          </a:blip>
          <a:srcRect t="39999" r="53061"/>
          <a:stretch>
            <a:fillRect/>
          </a:stretch>
        </p:blipFill>
        <p:spPr>
          <a:xfrm>
            <a:off x="7109522" y="3733800"/>
            <a:ext cx="1752491" cy="685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9" name="Picture 2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131971" y="4630821"/>
            <a:ext cx="1859629" cy="1499326"/>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Lst>
        </p:spPr>
      </p:pic>
      <p:pic>
        <p:nvPicPr>
          <p:cNvPr id="2050" name="Picture 2" descr="Image Detail"/>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t="14366" b="14378"/>
          <a:stretch/>
        </p:blipFill>
        <p:spPr bwMode="auto">
          <a:xfrm>
            <a:off x="7146059" y="2286000"/>
            <a:ext cx="1725349" cy="1308993"/>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http://ts1.mm.bing.net/images/thumbnail.aspx?q=4925172666205088&amp;id=7e70b2e99f5ecf323e0ab44c7e5217f8"/>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131971" y="1090938"/>
            <a:ext cx="1524000" cy="1057276"/>
          </a:xfrm>
          <a:prstGeom prst="rect">
            <a:avLst/>
          </a:prstGeom>
          <a:noFill/>
          <a:extLst>
            <a:ext uri="{909E8E84-426E-40DD-AFC4-6F175D3DCCD1}">
              <a14:hiddenFill xmlns="" xmlns:a14="http://schemas.microsoft.com/office/drawing/2010/main">
                <a:solidFill>
                  <a:srgbClr val="FFFFFF"/>
                </a:solidFill>
              </a14:hiddenFill>
            </a:ext>
          </a:extLst>
        </p:spPr>
      </p:pic>
    </p:spTree>
    <p:custDataLst>
      <p:tags r:id="rId1"/>
    </p:custDataLst>
    <p:extLst>
      <p:ext uri="{BB962C8B-B14F-4D97-AF65-F5344CB8AC3E}">
        <p14:creationId xmlns="" xmlns:p14="http://schemas.microsoft.com/office/powerpoint/2010/main" val="2618932988"/>
      </p:ext>
    </p:extLst>
  </p:cSld>
  <p:clrMapOvr>
    <a:masterClrMapping/>
  </p:clrMapOvr>
  <p:transition advTm="190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686800" cy="1143000"/>
          </a:xfrm>
        </p:spPr>
        <p:txBody>
          <a:bodyPr>
            <a:noAutofit/>
          </a:bodyPr>
          <a:lstStyle/>
          <a:p>
            <a:r>
              <a:rPr lang="en-US" sz="3600" dirty="0" smtClean="0"/>
              <a:t>Tilting Embryo Culture System (TECS)</a:t>
            </a:r>
            <a:endParaRPr lang="en-US" sz="3600" dirty="0"/>
          </a:p>
        </p:txBody>
      </p:sp>
      <p:pic>
        <p:nvPicPr>
          <p:cNvPr id="5" name="Picture 4"/>
          <p:cNvPicPr>
            <a:picLocks noChangeAspect="1"/>
          </p:cNvPicPr>
          <p:nvPr/>
        </p:nvPicPr>
        <p:blipFill rotWithShape="1">
          <a:blip r:embed="rId3" cstate="print">
            <a:extLst>
              <a:ext uri="{28A0092B-C50C-407E-A947-70E740481C1C}">
                <a14:useLocalDpi xmlns="" xmlns:a14="http://schemas.microsoft.com/office/drawing/2010/main" val="0"/>
              </a:ext>
            </a:extLst>
          </a:blip>
          <a:srcRect l="5450" t="13067" r="4550" b="46000"/>
          <a:stretch/>
        </p:blipFill>
        <p:spPr>
          <a:xfrm>
            <a:off x="0" y="1295400"/>
            <a:ext cx="6172201" cy="2221274"/>
          </a:xfrm>
          <a:prstGeom prst="rect">
            <a:avLst/>
          </a:prstGeom>
        </p:spPr>
      </p:pic>
      <p:pic>
        <p:nvPicPr>
          <p:cNvPr id="8" name="Picture 3"/>
          <p:cNvPicPr>
            <a:picLocks noChangeAspect="1" noChangeArrowheads="1"/>
          </p:cNvPicPr>
          <p:nvPr/>
        </p:nvPicPr>
        <p:blipFill rotWithShape="1">
          <a:blip r:embed="rId4" cstate="print">
            <a:grayscl/>
            <a:lum bright="10000" contrast="20000"/>
          </a:blip>
          <a:srcRect b="6937"/>
          <a:stretch/>
        </p:blipFill>
        <p:spPr bwMode="auto">
          <a:xfrm>
            <a:off x="6172201" y="1332471"/>
            <a:ext cx="2971799" cy="2184203"/>
          </a:xfrm>
          <a:prstGeom prst="rect">
            <a:avLst/>
          </a:prstGeom>
          <a:noFill/>
          <a:ln w="31750">
            <a:solidFill>
              <a:schemeClr val="tx1"/>
            </a:solidFill>
            <a:miter lim="800000"/>
            <a:headEnd/>
            <a:tailEnd/>
          </a:ln>
          <a:effectLst/>
        </p:spPr>
      </p:pic>
      <p:cxnSp>
        <p:nvCxnSpPr>
          <p:cNvPr id="10" name="Straight Connector 9"/>
          <p:cNvCxnSpPr/>
          <p:nvPr/>
        </p:nvCxnSpPr>
        <p:spPr>
          <a:xfrm flipH="1">
            <a:off x="0" y="3524248"/>
            <a:ext cx="6172201"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281016" y="3581400"/>
            <a:ext cx="4953000" cy="369332"/>
          </a:xfrm>
          <a:prstGeom prst="rect">
            <a:avLst/>
          </a:prstGeom>
          <a:noFill/>
        </p:spPr>
        <p:txBody>
          <a:bodyPr wrap="square" rtlCol="0">
            <a:spAutoFit/>
          </a:bodyPr>
          <a:lstStyle/>
          <a:p>
            <a:r>
              <a:rPr lang="en-US" b="1" dirty="0" smtClean="0"/>
              <a:t>10° tilt, 10 min, hold = 0.00015 dyn/cm</a:t>
            </a:r>
            <a:r>
              <a:rPr lang="en-US" b="1" baseline="30000" dirty="0" smtClean="0"/>
              <a:t>2</a:t>
            </a:r>
            <a:r>
              <a:rPr lang="en-US" b="1" dirty="0" smtClean="0"/>
              <a:t>, 20ul</a:t>
            </a:r>
            <a:endParaRPr lang="en-US" b="1" dirty="0"/>
          </a:p>
        </p:txBody>
      </p:sp>
      <p:graphicFrame>
        <p:nvGraphicFramePr>
          <p:cNvPr id="9" name="Table 8"/>
          <p:cNvGraphicFramePr>
            <a:graphicFrameLocks noGrp="1"/>
          </p:cNvGraphicFramePr>
          <p:nvPr>
            <p:extLst>
              <p:ext uri="{D42A27DB-BD31-4B8C-83A1-F6EECF244321}">
                <p14:modId xmlns="" xmlns:p14="http://schemas.microsoft.com/office/powerpoint/2010/main" val="849379849"/>
              </p:ext>
            </p:extLst>
          </p:nvPr>
        </p:nvGraphicFramePr>
        <p:xfrm>
          <a:off x="685800" y="4495800"/>
          <a:ext cx="7848600" cy="1676400"/>
        </p:xfrm>
        <a:graphic>
          <a:graphicData uri="http://schemas.openxmlformats.org/drawingml/2006/table">
            <a:tbl>
              <a:tblPr firstRow="1" bandRow="1">
                <a:tableStyleId>{5C22544A-7EE6-4342-B048-85BDC9FD1C3A}</a:tableStyleId>
              </a:tblPr>
              <a:tblGrid>
                <a:gridCol w="2569028"/>
                <a:gridCol w="2094047"/>
                <a:gridCol w="2050548"/>
                <a:gridCol w="1134977"/>
              </a:tblGrid>
              <a:tr h="558800">
                <a:tc>
                  <a:txBody>
                    <a:bodyPr/>
                    <a:lstStyle/>
                    <a:p>
                      <a:r>
                        <a:rPr lang="en-US" sz="2400" dirty="0" smtClean="0"/>
                        <a:t>Treatment</a:t>
                      </a:r>
                      <a:endParaRPr lang="en-US" sz="2400" dirty="0"/>
                    </a:p>
                  </a:txBody>
                  <a:tcPr>
                    <a:solidFill>
                      <a:schemeClr val="tx2">
                        <a:lumMod val="75000"/>
                      </a:schemeClr>
                    </a:solidFill>
                  </a:tcPr>
                </a:tc>
                <a:tc>
                  <a:txBody>
                    <a:bodyPr/>
                    <a:lstStyle/>
                    <a:p>
                      <a:pPr algn="ctr"/>
                      <a:r>
                        <a:rPr lang="en-US" sz="2400" dirty="0" smtClean="0">
                          <a:solidFill>
                            <a:schemeClr val="bg1"/>
                          </a:solidFill>
                        </a:rPr>
                        <a:t>% Blastocyst</a:t>
                      </a:r>
                      <a:endParaRPr lang="en-US" sz="2400" dirty="0">
                        <a:solidFill>
                          <a:schemeClr val="bg1"/>
                        </a:solidFill>
                      </a:endParaRPr>
                    </a:p>
                  </a:txBody>
                  <a:tcPr>
                    <a:solidFill>
                      <a:schemeClr val="tx2">
                        <a:lumMod val="75000"/>
                      </a:schemeClr>
                    </a:solidFill>
                  </a:tcPr>
                </a:tc>
                <a:tc>
                  <a:txBody>
                    <a:bodyPr/>
                    <a:lstStyle/>
                    <a:p>
                      <a:pPr algn="ctr"/>
                      <a:r>
                        <a:rPr lang="en-US" sz="2400" dirty="0" smtClean="0">
                          <a:solidFill>
                            <a:schemeClr val="bg1"/>
                          </a:solidFill>
                        </a:rPr>
                        <a:t>% &gt;3BB</a:t>
                      </a:r>
                      <a:endParaRPr lang="en-US" sz="2400" dirty="0">
                        <a:solidFill>
                          <a:schemeClr val="bg1"/>
                        </a:solidFill>
                      </a:endParaRPr>
                    </a:p>
                  </a:txBody>
                  <a:tcPr>
                    <a:solidFill>
                      <a:schemeClr val="tx2">
                        <a:lumMod val="75000"/>
                      </a:schemeClr>
                    </a:solidFill>
                  </a:tcPr>
                </a:tc>
                <a:tc>
                  <a:txBody>
                    <a:bodyPr/>
                    <a:lstStyle/>
                    <a:p>
                      <a:pPr algn="ctr"/>
                      <a:r>
                        <a:rPr lang="en-US" sz="2400" dirty="0" smtClean="0">
                          <a:solidFill>
                            <a:schemeClr val="bg1"/>
                          </a:solidFill>
                        </a:rPr>
                        <a:t>Cell #</a:t>
                      </a:r>
                      <a:endParaRPr lang="en-US" sz="2400" dirty="0">
                        <a:solidFill>
                          <a:schemeClr val="bg1"/>
                        </a:solidFill>
                      </a:endParaRPr>
                    </a:p>
                  </a:txBody>
                  <a:tcPr>
                    <a:solidFill>
                      <a:schemeClr val="tx2">
                        <a:lumMod val="75000"/>
                      </a:schemeClr>
                    </a:solidFill>
                  </a:tcPr>
                </a:tc>
              </a:tr>
              <a:tr h="558800">
                <a:tc>
                  <a:txBody>
                    <a:bodyPr/>
                    <a:lstStyle/>
                    <a:p>
                      <a:r>
                        <a:rPr lang="en-US" sz="2000" b="1" dirty="0" smtClean="0"/>
                        <a:t>TECS</a:t>
                      </a:r>
                      <a:endParaRPr lang="en-US" sz="2000" b="1" dirty="0"/>
                    </a:p>
                  </a:txBody>
                  <a:tcPr/>
                </a:tc>
                <a:tc>
                  <a:txBody>
                    <a:bodyPr/>
                    <a:lstStyle/>
                    <a:p>
                      <a:pPr algn="ctr"/>
                      <a:r>
                        <a:rPr lang="en-US" sz="2000" b="1" dirty="0" smtClean="0"/>
                        <a:t>52.9%</a:t>
                      </a:r>
                      <a:endParaRPr lang="en-US" sz="2000" b="1" dirty="0"/>
                    </a:p>
                  </a:txBody>
                  <a:tcPr/>
                </a:tc>
                <a:tc>
                  <a:txBody>
                    <a:bodyPr/>
                    <a:lstStyle/>
                    <a:p>
                      <a:pPr algn="ctr"/>
                      <a:r>
                        <a:rPr lang="en-US" sz="2000" b="1" dirty="0" smtClean="0"/>
                        <a:t>17.2%</a:t>
                      </a:r>
                      <a:endParaRPr lang="en-US" sz="2000" b="1" dirty="0"/>
                    </a:p>
                  </a:txBody>
                  <a:tcPr/>
                </a:tc>
                <a:tc>
                  <a:txBody>
                    <a:bodyPr/>
                    <a:lstStyle/>
                    <a:p>
                      <a:pPr algn="ctr"/>
                      <a:r>
                        <a:rPr lang="en-US" sz="2000" b="1" dirty="0" smtClean="0"/>
                        <a:t>43*</a:t>
                      </a:r>
                      <a:endParaRPr lang="en-US" sz="2000" b="1" dirty="0"/>
                    </a:p>
                  </a:txBody>
                  <a:tcPr/>
                </a:tc>
              </a:tr>
              <a:tr h="558800">
                <a:tc>
                  <a:txBody>
                    <a:bodyPr/>
                    <a:lstStyle/>
                    <a:p>
                      <a:r>
                        <a:rPr lang="en-US" sz="2000" b="1" dirty="0" smtClean="0"/>
                        <a:t>Static</a:t>
                      </a:r>
                      <a:endParaRPr lang="en-US" sz="2000" b="1" dirty="0"/>
                    </a:p>
                  </a:txBody>
                  <a:tcPr/>
                </a:tc>
                <a:tc>
                  <a:txBody>
                    <a:bodyPr/>
                    <a:lstStyle/>
                    <a:p>
                      <a:pPr algn="ctr"/>
                      <a:r>
                        <a:rPr lang="en-US" sz="2000" b="1" dirty="0" smtClean="0"/>
                        <a:t>43.5%</a:t>
                      </a:r>
                      <a:endParaRPr lang="en-US" sz="2000" b="1" dirty="0"/>
                    </a:p>
                  </a:txBody>
                  <a:tcPr/>
                </a:tc>
                <a:tc>
                  <a:txBody>
                    <a:bodyPr/>
                    <a:lstStyle/>
                    <a:p>
                      <a:pPr algn="ctr"/>
                      <a:r>
                        <a:rPr lang="en-US" sz="2000" b="1" dirty="0" smtClean="0"/>
                        <a:t>11.8%</a:t>
                      </a:r>
                      <a:endParaRPr lang="en-US" sz="2000" b="1" dirty="0"/>
                    </a:p>
                  </a:txBody>
                  <a:tcPr/>
                </a:tc>
                <a:tc>
                  <a:txBody>
                    <a:bodyPr/>
                    <a:lstStyle/>
                    <a:p>
                      <a:pPr algn="ctr"/>
                      <a:r>
                        <a:rPr lang="en-US" sz="2000" b="1" dirty="0" smtClean="0"/>
                        <a:t>34*</a:t>
                      </a:r>
                      <a:endParaRPr lang="en-US" sz="2000" b="1" dirty="0"/>
                    </a:p>
                  </a:txBody>
                  <a:tcPr/>
                </a:tc>
              </a:tr>
            </a:tbl>
          </a:graphicData>
        </a:graphic>
      </p:graphicFrame>
      <p:sp>
        <p:nvSpPr>
          <p:cNvPr id="11" name="TextBox 10"/>
          <p:cNvSpPr txBox="1"/>
          <p:nvPr/>
        </p:nvSpPr>
        <p:spPr>
          <a:xfrm>
            <a:off x="688585" y="6103909"/>
            <a:ext cx="5102615" cy="307777"/>
          </a:xfrm>
          <a:prstGeom prst="rect">
            <a:avLst/>
          </a:prstGeom>
          <a:noFill/>
        </p:spPr>
        <p:txBody>
          <a:bodyPr wrap="none" rtlCol="0">
            <a:spAutoFit/>
          </a:bodyPr>
          <a:lstStyle/>
          <a:p>
            <a:r>
              <a:rPr lang="en-US" sz="1400" dirty="0" smtClean="0"/>
              <a:t>* Statistically significant difference  between treatments p&lt;0.05</a:t>
            </a:r>
            <a:endParaRPr lang="en-US" sz="1400" dirty="0"/>
          </a:p>
        </p:txBody>
      </p:sp>
      <p:sp>
        <p:nvSpPr>
          <p:cNvPr id="12" name="TextBox 11"/>
          <p:cNvSpPr txBox="1"/>
          <p:nvPr/>
        </p:nvSpPr>
        <p:spPr>
          <a:xfrm>
            <a:off x="2128616" y="3897868"/>
            <a:ext cx="5416868" cy="369332"/>
          </a:xfrm>
          <a:prstGeom prst="rect">
            <a:avLst/>
          </a:prstGeom>
          <a:noFill/>
        </p:spPr>
        <p:txBody>
          <a:bodyPr wrap="none" rtlCol="0">
            <a:spAutoFit/>
          </a:bodyPr>
          <a:lstStyle/>
          <a:p>
            <a:r>
              <a:rPr lang="en-US" b="1" dirty="0" smtClean="0"/>
              <a:t>Frozen/Thawed cleavage stage human embryos</a:t>
            </a:r>
            <a:endParaRPr lang="en-US" b="1" dirty="0"/>
          </a:p>
        </p:txBody>
      </p:sp>
      <p:sp>
        <p:nvSpPr>
          <p:cNvPr id="13" name="TextBox 12"/>
          <p:cNvSpPr txBox="1"/>
          <p:nvPr/>
        </p:nvSpPr>
        <p:spPr>
          <a:xfrm>
            <a:off x="43869" y="6550223"/>
            <a:ext cx="1814920" cy="307777"/>
          </a:xfrm>
          <a:prstGeom prst="rect">
            <a:avLst/>
          </a:prstGeom>
          <a:noFill/>
        </p:spPr>
        <p:txBody>
          <a:bodyPr wrap="none" rtlCol="0">
            <a:spAutoFit/>
          </a:bodyPr>
          <a:lstStyle/>
          <a:p>
            <a:r>
              <a:rPr lang="en-US" sz="1400" dirty="0" smtClean="0"/>
              <a:t>Matsuura et al. 2010</a:t>
            </a:r>
            <a:endParaRPr lang="en-US" sz="1400" dirty="0"/>
          </a:p>
        </p:txBody>
      </p:sp>
      <p:sp>
        <p:nvSpPr>
          <p:cNvPr id="3" name="TextBox 2"/>
          <p:cNvSpPr txBox="1"/>
          <p:nvPr/>
        </p:nvSpPr>
        <p:spPr>
          <a:xfrm>
            <a:off x="8760911" y="1279902"/>
            <a:ext cx="409086" cy="430887"/>
          </a:xfrm>
          <a:prstGeom prst="rect">
            <a:avLst/>
          </a:prstGeom>
          <a:noFill/>
        </p:spPr>
        <p:txBody>
          <a:bodyPr wrap="none" rtlCol="0">
            <a:spAutoFit/>
          </a:bodyPr>
          <a:lstStyle/>
          <a:p>
            <a:r>
              <a:rPr lang="en-US" sz="2200" b="1" dirty="0"/>
              <a:t>C</a:t>
            </a:r>
            <a:r>
              <a:rPr lang="en-US" sz="2200" b="1" dirty="0" smtClean="0"/>
              <a:t>.</a:t>
            </a:r>
            <a:endParaRPr lang="en-US" sz="2200" b="1" dirty="0"/>
          </a:p>
        </p:txBody>
      </p:sp>
    </p:spTree>
    <p:extLst>
      <p:ext uri="{BB962C8B-B14F-4D97-AF65-F5344CB8AC3E}">
        <p14:creationId xmlns="" xmlns:p14="http://schemas.microsoft.com/office/powerpoint/2010/main" val="4205811709"/>
      </p:ext>
    </p:extLst>
  </p:cSld>
  <p:clrMapOvr>
    <a:masterClrMapping/>
  </p:clrMapOvr>
  <p:transition advTm="312"/>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686800" cy="1143000"/>
          </a:xfrm>
        </p:spPr>
        <p:txBody>
          <a:bodyPr>
            <a:noAutofit/>
          </a:bodyPr>
          <a:lstStyle/>
          <a:p>
            <a:r>
              <a:rPr lang="en-US" sz="3600" dirty="0" smtClean="0"/>
              <a:t>Tilting Embryo Culture System (TECS)</a:t>
            </a:r>
            <a:endParaRPr lang="en-US" sz="3600" dirty="0"/>
          </a:p>
        </p:txBody>
      </p:sp>
      <p:sp>
        <p:nvSpPr>
          <p:cNvPr id="13" name="TextBox 12"/>
          <p:cNvSpPr txBox="1"/>
          <p:nvPr/>
        </p:nvSpPr>
        <p:spPr>
          <a:xfrm>
            <a:off x="43869" y="6550223"/>
            <a:ext cx="1340623" cy="307777"/>
          </a:xfrm>
          <a:prstGeom prst="rect">
            <a:avLst/>
          </a:prstGeom>
          <a:noFill/>
        </p:spPr>
        <p:txBody>
          <a:bodyPr wrap="none" rtlCol="0">
            <a:spAutoFit/>
          </a:bodyPr>
          <a:lstStyle/>
          <a:p>
            <a:r>
              <a:rPr lang="en-US" sz="1400" dirty="0" smtClean="0"/>
              <a:t>Hara et a.. 2013</a:t>
            </a:r>
            <a:endParaRPr lang="en-US" sz="1400" dirty="0"/>
          </a:p>
        </p:txBody>
      </p:sp>
      <p:sp>
        <p:nvSpPr>
          <p:cNvPr id="7" name="TextBox 6"/>
          <p:cNvSpPr txBox="1"/>
          <p:nvPr/>
        </p:nvSpPr>
        <p:spPr>
          <a:xfrm>
            <a:off x="5181600" y="1143000"/>
            <a:ext cx="2736647" cy="523220"/>
          </a:xfrm>
          <a:prstGeom prst="rect">
            <a:avLst/>
          </a:prstGeom>
          <a:noFill/>
        </p:spPr>
        <p:txBody>
          <a:bodyPr wrap="none" rtlCol="0">
            <a:spAutoFit/>
          </a:bodyPr>
          <a:lstStyle/>
          <a:p>
            <a:r>
              <a:rPr lang="en-US" sz="2800" b="1" u="sng" dirty="0" smtClean="0"/>
              <a:t>Human IVF Cases</a:t>
            </a:r>
            <a:endParaRPr lang="en-US" sz="2800" b="1" u="sng" dirty="0"/>
          </a:p>
        </p:txBody>
      </p:sp>
      <p:graphicFrame>
        <p:nvGraphicFramePr>
          <p:cNvPr id="15" name="Chart 14"/>
          <p:cNvGraphicFramePr>
            <a:graphicFrameLocks/>
          </p:cNvGraphicFramePr>
          <p:nvPr>
            <p:extLst>
              <p:ext uri="{D42A27DB-BD31-4B8C-83A1-F6EECF244321}">
                <p14:modId xmlns="" xmlns:p14="http://schemas.microsoft.com/office/powerpoint/2010/main" val="722490907"/>
              </p:ext>
            </p:extLst>
          </p:nvPr>
        </p:nvGraphicFramePr>
        <p:xfrm>
          <a:off x="3657600" y="1981200"/>
          <a:ext cx="51816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p:cNvSpPr txBox="1"/>
          <p:nvPr/>
        </p:nvSpPr>
        <p:spPr>
          <a:xfrm rot="16200000">
            <a:off x="1748298" y="3920088"/>
            <a:ext cx="3518271" cy="461665"/>
          </a:xfrm>
          <a:prstGeom prst="rect">
            <a:avLst/>
          </a:prstGeom>
          <a:noFill/>
        </p:spPr>
        <p:txBody>
          <a:bodyPr wrap="none" rtlCol="0">
            <a:spAutoFit/>
          </a:bodyPr>
          <a:lstStyle/>
          <a:p>
            <a:r>
              <a:rPr lang="en-US" sz="2400" b="1" dirty="0" smtClean="0"/>
              <a:t>%t Development/Positive </a:t>
            </a:r>
            <a:endParaRPr lang="en-US" sz="2400" b="1" dirty="0"/>
          </a:p>
        </p:txBody>
      </p:sp>
      <p:pic>
        <p:nvPicPr>
          <p:cNvPr id="18" name="Picture 2" descr="http://download.journals.elsevierhealth.com/images/journalimages/1472-6483/PIIS1472648312006992.gr1.lrg.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7944" r="28096"/>
          <a:stretch/>
        </p:blipFill>
        <p:spPr bwMode="auto">
          <a:xfrm>
            <a:off x="207780" y="1196902"/>
            <a:ext cx="2840220" cy="208496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2" descr="http://download.journals.elsevierhealth.com/images/journalimages/1472-6483/PIIS1472648312006992.gr1.lrg.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72450"/>
          <a:stretch/>
        </p:blipFill>
        <p:spPr bwMode="auto">
          <a:xfrm>
            <a:off x="81772" y="3397335"/>
            <a:ext cx="3072908" cy="3123183"/>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TextBox 16"/>
          <p:cNvSpPr txBox="1"/>
          <p:nvPr/>
        </p:nvSpPr>
        <p:spPr>
          <a:xfrm>
            <a:off x="4693920" y="3901440"/>
            <a:ext cx="336952" cy="461665"/>
          </a:xfrm>
          <a:prstGeom prst="rect">
            <a:avLst/>
          </a:prstGeom>
          <a:noFill/>
        </p:spPr>
        <p:txBody>
          <a:bodyPr wrap="none" rtlCol="0">
            <a:spAutoFit/>
          </a:bodyPr>
          <a:lstStyle/>
          <a:p>
            <a:r>
              <a:rPr lang="en-US" sz="2400" b="1" dirty="0" smtClean="0"/>
              <a:t>a</a:t>
            </a:r>
            <a:endParaRPr lang="en-US" sz="2400" b="1" dirty="0"/>
          </a:p>
        </p:txBody>
      </p:sp>
      <p:sp>
        <p:nvSpPr>
          <p:cNvPr id="21" name="TextBox 20"/>
          <p:cNvSpPr txBox="1"/>
          <p:nvPr/>
        </p:nvSpPr>
        <p:spPr>
          <a:xfrm>
            <a:off x="6212971" y="4408825"/>
            <a:ext cx="336952" cy="461665"/>
          </a:xfrm>
          <a:prstGeom prst="rect">
            <a:avLst/>
          </a:prstGeom>
          <a:noFill/>
        </p:spPr>
        <p:txBody>
          <a:bodyPr wrap="none" rtlCol="0">
            <a:spAutoFit/>
          </a:bodyPr>
          <a:lstStyle/>
          <a:p>
            <a:r>
              <a:rPr lang="en-US" sz="2400" b="1" dirty="0" smtClean="0"/>
              <a:t>a</a:t>
            </a:r>
            <a:endParaRPr lang="en-US" sz="2400" b="1" dirty="0"/>
          </a:p>
        </p:txBody>
      </p:sp>
      <p:sp>
        <p:nvSpPr>
          <p:cNvPr id="22" name="TextBox 21"/>
          <p:cNvSpPr txBox="1"/>
          <p:nvPr/>
        </p:nvSpPr>
        <p:spPr>
          <a:xfrm>
            <a:off x="7749771" y="2008551"/>
            <a:ext cx="336952" cy="461665"/>
          </a:xfrm>
          <a:prstGeom prst="rect">
            <a:avLst/>
          </a:prstGeom>
          <a:noFill/>
        </p:spPr>
        <p:txBody>
          <a:bodyPr wrap="none" rtlCol="0">
            <a:spAutoFit/>
          </a:bodyPr>
          <a:lstStyle/>
          <a:p>
            <a:r>
              <a:rPr lang="en-US" sz="2400" b="1" dirty="0" smtClean="0"/>
              <a:t>a</a:t>
            </a:r>
            <a:endParaRPr lang="en-US" sz="2400" b="1" dirty="0"/>
          </a:p>
        </p:txBody>
      </p:sp>
      <p:sp>
        <p:nvSpPr>
          <p:cNvPr id="23" name="TextBox 22"/>
          <p:cNvSpPr txBox="1"/>
          <p:nvPr/>
        </p:nvSpPr>
        <p:spPr>
          <a:xfrm>
            <a:off x="5107072" y="4408825"/>
            <a:ext cx="349776" cy="461665"/>
          </a:xfrm>
          <a:prstGeom prst="rect">
            <a:avLst/>
          </a:prstGeom>
          <a:noFill/>
        </p:spPr>
        <p:txBody>
          <a:bodyPr wrap="none" rtlCol="0">
            <a:spAutoFit/>
          </a:bodyPr>
          <a:lstStyle/>
          <a:p>
            <a:r>
              <a:rPr lang="en-US" sz="2400" b="1" dirty="0"/>
              <a:t>b</a:t>
            </a:r>
          </a:p>
        </p:txBody>
      </p:sp>
      <p:sp>
        <p:nvSpPr>
          <p:cNvPr id="24" name="TextBox 23"/>
          <p:cNvSpPr txBox="1"/>
          <p:nvPr/>
        </p:nvSpPr>
        <p:spPr>
          <a:xfrm>
            <a:off x="6614904" y="4948535"/>
            <a:ext cx="349776" cy="461665"/>
          </a:xfrm>
          <a:prstGeom prst="rect">
            <a:avLst/>
          </a:prstGeom>
          <a:noFill/>
        </p:spPr>
        <p:txBody>
          <a:bodyPr wrap="none" rtlCol="0">
            <a:spAutoFit/>
          </a:bodyPr>
          <a:lstStyle/>
          <a:p>
            <a:r>
              <a:rPr lang="en-US" sz="2400" b="1" dirty="0"/>
              <a:t>b</a:t>
            </a:r>
          </a:p>
        </p:txBody>
      </p:sp>
      <p:sp>
        <p:nvSpPr>
          <p:cNvPr id="25" name="TextBox 24"/>
          <p:cNvSpPr txBox="1"/>
          <p:nvPr/>
        </p:nvSpPr>
        <p:spPr>
          <a:xfrm>
            <a:off x="8154144" y="3048000"/>
            <a:ext cx="349776" cy="461665"/>
          </a:xfrm>
          <a:prstGeom prst="rect">
            <a:avLst/>
          </a:prstGeom>
          <a:noFill/>
        </p:spPr>
        <p:txBody>
          <a:bodyPr wrap="none" rtlCol="0">
            <a:spAutoFit/>
          </a:bodyPr>
          <a:lstStyle/>
          <a:p>
            <a:r>
              <a:rPr lang="en-US" sz="2400" b="1" dirty="0"/>
              <a:t>b</a:t>
            </a:r>
          </a:p>
        </p:txBody>
      </p:sp>
    </p:spTree>
    <p:extLst>
      <p:ext uri="{BB962C8B-B14F-4D97-AF65-F5344CB8AC3E}">
        <p14:creationId xmlns="" xmlns:p14="http://schemas.microsoft.com/office/powerpoint/2010/main" val="2078071047"/>
      </p:ext>
    </p:extLst>
  </p:cSld>
  <p:clrMapOvr>
    <a:masterClrMapping/>
  </p:clrMapOvr>
  <p:transition advTm="312"/>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3843"/>
            <a:ext cx="8839200" cy="1143000"/>
          </a:xfrm>
        </p:spPr>
        <p:txBody>
          <a:bodyPr>
            <a:normAutofit/>
          </a:bodyPr>
          <a:lstStyle/>
          <a:p>
            <a:r>
              <a:rPr lang="en-US" sz="4000" dirty="0" smtClean="0"/>
              <a:t>Vibrating Embryo Culture</a:t>
            </a:r>
          </a:p>
        </p:txBody>
      </p:sp>
      <p:sp>
        <p:nvSpPr>
          <p:cNvPr id="3" name="Content Placeholder 2"/>
          <p:cNvSpPr>
            <a:spLocks noGrp="1"/>
          </p:cNvSpPr>
          <p:nvPr>
            <p:ph idx="1"/>
          </p:nvPr>
        </p:nvSpPr>
        <p:spPr>
          <a:xfrm>
            <a:off x="2727702" y="3505200"/>
            <a:ext cx="3702804" cy="533400"/>
          </a:xfrm>
        </p:spPr>
        <p:txBody>
          <a:bodyPr>
            <a:noAutofit/>
          </a:bodyPr>
          <a:lstStyle/>
          <a:p>
            <a:pPr algn="ctr">
              <a:spcBef>
                <a:spcPts val="0"/>
              </a:spcBef>
              <a:buNone/>
            </a:pPr>
            <a:r>
              <a:rPr lang="en-US" sz="1800" b="1" dirty="0" smtClean="0"/>
              <a:t>&lt; 44hz, </a:t>
            </a:r>
            <a:r>
              <a:rPr lang="en-US" sz="1800" b="1" u="sng" dirty="0" smtClean="0"/>
              <a:t>5 s/hr</a:t>
            </a:r>
            <a:r>
              <a:rPr lang="en-US" sz="1800" b="1" dirty="0" smtClean="0"/>
              <a:t>, 2 embryos/50ul</a:t>
            </a:r>
          </a:p>
          <a:p>
            <a:pPr algn="ctr">
              <a:spcBef>
                <a:spcPts val="0"/>
              </a:spcBef>
              <a:buNone/>
            </a:pPr>
            <a:r>
              <a:rPr lang="en-US" sz="1800" b="1" dirty="0" smtClean="0"/>
              <a:t>Fresh human zygotes </a:t>
            </a:r>
            <a:endParaRPr lang="en-US" sz="1800" b="1" dirty="0"/>
          </a:p>
        </p:txBody>
      </p:sp>
      <p:graphicFrame>
        <p:nvGraphicFramePr>
          <p:cNvPr id="5" name="Table 4"/>
          <p:cNvGraphicFramePr>
            <a:graphicFrameLocks noGrp="1"/>
          </p:cNvGraphicFramePr>
          <p:nvPr>
            <p:extLst>
              <p:ext uri="{D42A27DB-BD31-4B8C-83A1-F6EECF244321}">
                <p14:modId xmlns="" xmlns:p14="http://schemas.microsoft.com/office/powerpoint/2010/main" val="3244245156"/>
              </p:ext>
            </p:extLst>
          </p:nvPr>
        </p:nvGraphicFramePr>
        <p:xfrm>
          <a:off x="533400" y="4203521"/>
          <a:ext cx="8077200" cy="2143760"/>
        </p:xfrm>
        <a:graphic>
          <a:graphicData uri="http://schemas.openxmlformats.org/drawingml/2006/table">
            <a:tbl>
              <a:tblPr firstRow="1" bandRow="1">
                <a:tableStyleId>{5C22544A-7EE6-4342-B048-85BDC9FD1C3A}</a:tableStyleId>
              </a:tblPr>
              <a:tblGrid>
                <a:gridCol w="1371600"/>
                <a:gridCol w="1219200"/>
                <a:gridCol w="1371600"/>
                <a:gridCol w="1371600"/>
                <a:gridCol w="1371600"/>
                <a:gridCol w="1371600"/>
              </a:tblGrid>
              <a:tr h="863600">
                <a:tc>
                  <a:txBody>
                    <a:bodyPr/>
                    <a:lstStyle/>
                    <a:p>
                      <a:r>
                        <a:rPr lang="en-US" b="1" dirty="0" smtClean="0"/>
                        <a:t>Treatment</a:t>
                      </a:r>
                      <a:endParaRPr lang="en-US" b="1" dirty="0"/>
                    </a:p>
                  </a:txBody>
                  <a:tcPr>
                    <a:solidFill>
                      <a:schemeClr val="tx2">
                        <a:lumMod val="75000"/>
                      </a:schemeClr>
                    </a:solidFill>
                  </a:tcPr>
                </a:tc>
                <a:tc>
                  <a:txBody>
                    <a:bodyPr/>
                    <a:lstStyle/>
                    <a:p>
                      <a:pPr algn="ctr"/>
                      <a:r>
                        <a:rPr lang="en-US" b="1" dirty="0" smtClean="0"/>
                        <a:t>Day 1 PN</a:t>
                      </a:r>
                      <a:endParaRPr lang="en-US" b="1" dirty="0"/>
                    </a:p>
                  </a:txBody>
                  <a:tcPr>
                    <a:solidFill>
                      <a:schemeClr val="tx2">
                        <a:lumMod val="75000"/>
                      </a:schemeClr>
                    </a:solidFill>
                  </a:tcPr>
                </a:tc>
                <a:tc>
                  <a:txBody>
                    <a:bodyPr/>
                    <a:lstStyle/>
                    <a:p>
                      <a:pPr algn="ctr"/>
                      <a:r>
                        <a:rPr lang="en-US" b="1" dirty="0" smtClean="0"/>
                        <a:t>Day 3 A/B Quality</a:t>
                      </a:r>
                      <a:endParaRPr lang="en-US" b="1" dirty="0"/>
                    </a:p>
                  </a:txBody>
                  <a:tcPr>
                    <a:solidFill>
                      <a:schemeClr val="tx2">
                        <a:lumMod val="75000"/>
                      </a:schemeClr>
                    </a:solidFill>
                  </a:tcPr>
                </a:tc>
                <a:tc>
                  <a:txBody>
                    <a:bodyPr/>
                    <a:lstStyle/>
                    <a:p>
                      <a:pPr algn="ctr"/>
                      <a:r>
                        <a:rPr lang="en-US" b="1" dirty="0" smtClean="0"/>
                        <a:t>Day</a:t>
                      </a:r>
                      <a:r>
                        <a:rPr lang="en-US" b="1" baseline="0" dirty="0" smtClean="0"/>
                        <a:t> 5/6 Blast</a:t>
                      </a:r>
                      <a:endParaRPr lang="en-US" b="1" dirty="0"/>
                    </a:p>
                  </a:txBody>
                  <a:tcPr>
                    <a:solidFill>
                      <a:schemeClr val="tx2">
                        <a:lumMod val="75000"/>
                      </a:schemeClr>
                    </a:solidFill>
                  </a:tcPr>
                </a:tc>
                <a:tc>
                  <a:txBody>
                    <a:bodyPr/>
                    <a:lstStyle/>
                    <a:p>
                      <a:pPr algn="ctr"/>
                      <a:r>
                        <a:rPr lang="en-US" b="1" dirty="0" smtClean="0"/>
                        <a:t>Day 3 ET  PR</a:t>
                      </a:r>
                      <a:endParaRPr lang="en-US" b="1" dirty="0"/>
                    </a:p>
                  </a:txBody>
                  <a:tcPr>
                    <a:solidFill>
                      <a:schemeClr val="tx2">
                        <a:lumMod val="75000"/>
                      </a:schemeClr>
                    </a:solidFill>
                  </a:tcPr>
                </a:tc>
                <a:tc>
                  <a:txBody>
                    <a:bodyPr/>
                    <a:lstStyle/>
                    <a:p>
                      <a:pPr algn="ctr"/>
                      <a:r>
                        <a:rPr lang="en-US" b="1" dirty="0" smtClean="0"/>
                        <a:t>Day 5/6   PR</a:t>
                      </a:r>
                      <a:endParaRPr lang="en-US" b="1" dirty="0"/>
                    </a:p>
                  </a:txBody>
                  <a:tcPr>
                    <a:solidFill>
                      <a:schemeClr val="tx2">
                        <a:lumMod val="75000"/>
                      </a:schemeClr>
                    </a:solidFill>
                  </a:tcPr>
                </a:tc>
              </a:tr>
              <a:tr h="584200">
                <a:tc>
                  <a:txBody>
                    <a:bodyPr/>
                    <a:lstStyle/>
                    <a:p>
                      <a:pPr algn="l"/>
                      <a:r>
                        <a:rPr lang="en-US" b="1" dirty="0" smtClean="0"/>
                        <a:t>Vibration</a:t>
                      </a:r>
                      <a:endParaRPr lang="en-US" b="1" dirty="0"/>
                    </a:p>
                  </a:txBody>
                  <a:tcPr>
                    <a:solidFill>
                      <a:schemeClr val="accent1">
                        <a:lumMod val="40000"/>
                        <a:lumOff val="60000"/>
                      </a:schemeClr>
                    </a:solidFill>
                  </a:tcPr>
                </a:tc>
                <a:tc>
                  <a:txBody>
                    <a:bodyPr/>
                    <a:lstStyle/>
                    <a:p>
                      <a:pPr algn="ctr"/>
                      <a:r>
                        <a:rPr lang="en-US" b="1" dirty="0" smtClean="0"/>
                        <a:t>73±3.4%</a:t>
                      </a:r>
                      <a:endParaRPr lang="en-US" b="1" dirty="0"/>
                    </a:p>
                  </a:txBody>
                  <a:tcP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rgbClr val="FF0000"/>
                          </a:solidFill>
                        </a:rPr>
                        <a:t>90.1±1.7%</a:t>
                      </a:r>
                      <a:r>
                        <a:rPr lang="en-US" b="1" baseline="30000" dirty="0" smtClean="0">
                          <a:solidFill>
                            <a:srgbClr val="FF0000"/>
                          </a:solidFill>
                        </a:rPr>
                        <a:t>a</a:t>
                      </a:r>
                    </a:p>
                    <a:p>
                      <a:pPr algn="ctr"/>
                      <a:endParaRPr lang="en-US" b="1" dirty="0">
                        <a:solidFill>
                          <a:srgbClr val="FF0000"/>
                        </a:solidFill>
                      </a:endParaRPr>
                    </a:p>
                  </a:txBody>
                  <a:tcP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rgbClr val="FF0000"/>
                          </a:solidFill>
                        </a:rPr>
                        <a:t>14.1±2.8%</a:t>
                      </a:r>
                      <a:r>
                        <a:rPr lang="en-US" b="1" baseline="30000" dirty="0" smtClean="0">
                          <a:solidFill>
                            <a:srgbClr val="FF0000"/>
                          </a:solidFill>
                        </a:rPr>
                        <a:t>a</a:t>
                      </a:r>
                      <a:endParaRPr lang="en-US" b="1" dirty="0" smtClean="0">
                        <a:solidFill>
                          <a:srgbClr val="FF0000"/>
                        </a:solidFill>
                      </a:endParaRPr>
                    </a:p>
                    <a:p>
                      <a:pPr algn="ctr"/>
                      <a:endParaRPr lang="en-US" b="1" dirty="0">
                        <a:solidFill>
                          <a:srgbClr val="FF0000"/>
                        </a:solidFill>
                      </a:endParaRPr>
                    </a:p>
                  </a:txBody>
                  <a:tcP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rgbClr val="FF0000"/>
                          </a:solidFill>
                        </a:rPr>
                        <a:t>78.4±3.2%</a:t>
                      </a:r>
                      <a:r>
                        <a:rPr lang="en-US" b="1" baseline="30000" dirty="0" smtClean="0">
                          <a:solidFill>
                            <a:srgbClr val="FF0000"/>
                          </a:solidFill>
                        </a:rPr>
                        <a:t>a</a:t>
                      </a:r>
                      <a:endParaRPr lang="en-US" b="1" dirty="0" smtClean="0">
                        <a:solidFill>
                          <a:srgbClr val="FF0000"/>
                        </a:solidFill>
                      </a:endParaRPr>
                    </a:p>
                    <a:p>
                      <a:pPr algn="ctr"/>
                      <a:endParaRPr lang="en-US" b="1" dirty="0">
                        <a:solidFill>
                          <a:srgbClr val="FF0000"/>
                        </a:solidFill>
                      </a:endParaRPr>
                    </a:p>
                  </a:txBody>
                  <a:tcP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rgbClr val="FF0000"/>
                          </a:solidFill>
                        </a:rPr>
                        <a:t>72.2±1.5%</a:t>
                      </a:r>
                      <a:r>
                        <a:rPr lang="en-US" b="1" baseline="30000" dirty="0" smtClean="0">
                          <a:solidFill>
                            <a:srgbClr val="FF0000"/>
                          </a:solidFill>
                        </a:rPr>
                        <a:t>a</a:t>
                      </a:r>
                      <a:endParaRPr lang="en-US" b="1" dirty="0" smtClean="0">
                        <a:solidFill>
                          <a:srgbClr val="FF0000"/>
                        </a:solidFill>
                      </a:endParaRPr>
                    </a:p>
                    <a:p>
                      <a:pPr algn="ctr"/>
                      <a:endParaRPr lang="en-US" b="1" dirty="0">
                        <a:solidFill>
                          <a:srgbClr val="FF0000"/>
                        </a:solidFill>
                      </a:endParaRPr>
                    </a:p>
                  </a:txBody>
                  <a:tcPr>
                    <a:solidFill>
                      <a:schemeClr val="accent1">
                        <a:lumMod val="40000"/>
                        <a:lumOff val="60000"/>
                      </a:schemeClr>
                    </a:solidFill>
                  </a:tcPr>
                </a:tc>
              </a:tr>
              <a:tr h="553720">
                <a:tc>
                  <a:txBody>
                    <a:bodyPr/>
                    <a:lstStyle/>
                    <a:p>
                      <a:pPr algn="l"/>
                      <a:r>
                        <a:rPr lang="en-US" b="1" dirty="0" smtClean="0"/>
                        <a:t>Static</a:t>
                      </a:r>
                      <a:endParaRPr lang="en-US" b="1" dirty="0"/>
                    </a:p>
                  </a:txBody>
                  <a:tcPr>
                    <a:solidFill>
                      <a:schemeClr val="accent1">
                        <a:lumMod val="20000"/>
                        <a:lumOff val="80000"/>
                      </a:schemeClr>
                    </a:solidFill>
                  </a:tcPr>
                </a:tc>
                <a:tc>
                  <a:txBody>
                    <a:bodyPr/>
                    <a:lstStyle/>
                    <a:p>
                      <a:pPr algn="ctr"/>
                      <a:r>
                        <a:rPr lang="en-US" b="1" dirty="0" smtClean="0"/>
                        <a:t>76±2.1%</a:t>
                      </a:r>
                      <a:endParaRPr lang="en-US" b="1" dirty="0"/>
                    </a:p>
                  </a:txBody>
                  <a:tcP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77.9±4.4%</a:t>
                      </a:r>
                      <a:r>
                        <a:rPr lang="en-US" b="1" baseline="30000" dirty="0" smtClean="0"/>
                        <a:t>b</a:t>
                      </a:r>
                      <a:endParaRPr lang="en-US" b="1" dirty="0" smtClean="0"/>
                    </a:p>
                  </a:txBody>
                  <a:tcP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4.5±1.7%</a:t>
                      </a:r>
                      <a:r>
                        <a:rPr lang="en-US" b="1" baseline="30000" dirty="0" smtClean="0"/>
                        <a:t>b</a:t>
                      </a:r>
                      <a:endParaRPr lang="en-US" b="1" dirty="0" smtClean="0"/>
                    </a:p>
                    <a:p>
                      <a:pPr algn="ctr"/>
                      <a:endParaRPr lang="en-US" b="1" dirty="0"/>
                    </a:p>
                  </a:txBody>
                  <a:tcP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50.1±4.9%</a:t>
                      </a:r>
                      <a:r>
                        <a:rPr lang="en-US" b="1" baseline="30000" dirty="0" smtClean="0"/>
                        <a:t>b</a:t>
                      </a:r>
                      <a:endParaRPr lang="en-US" b="1" dirty="0" smtClean="0"/>
                    </a:p>
                    <a:p>
                      <a:pPr algn="ctr"/>
                      <a:endParaRPr lang="en-US" b="1" dirty="0"/>
                    </a:p>
                  </a:txBody>
                  <a:tcP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33.2±2.4%</a:t>
                      </a:r>
                      <a:r>
                        <a:rPr lang="en-US" b="1" baseline="30000" dirty="0" smtClean="0"/>
                        <a:t>b</a:t>
                      </a:r>
                      <a:endParaRPr lang="en-US" b="1" dirty="0"/>
                    </a:p>
                  </a:txBody>
                  <a:tcPr>
                    <a:solidFill>
                      <a:schemeClr val="accent1">
                        <a:lumMod val="20000"/>
                        <a:lumOff val="80000"/>
                      </a:schemeClr>
                    </a:solidFill>
                  </a:tcPr>
                </a:tc>
              </a:tr>
            </a:tbl>
          </a:graphicData>
        </a:graphic>
      </p:graphicFrame>
      <p:sp>
        <p:nvSpPr>
          <p:cNvPr id="6" name="TextBox 5"/>
          <p:cNvSpPr txBox="1"/>
          <p:nvPr/>
        </p:nvSpPr>
        <p:spPr>
          <a:xfrm>
            <a:off x="533400" y="6337121"/>
            <a:ext cx="5202001" cy="307777"/>
          </a:xfrm>
          <a:prstGeom prst="rect">
            <a:avLst/>
          </a:prstGeom>
          <a:noFill/>
        </p:spPr>
        <p:txBody>
          <a:bodyPr wrap="none" rtlCol="0">
            <a:spAutoFit/>
          </a:bodyPr>
          <a:lstStyle/>
          <a:p>
            <a:r>
              <a:rPr lang="en-US" sz="1400" dirty="0" smtClean="0"/>
              <a:t>* Statistically significant difference  between treatments, p&lt;0.05</a:t>
            </a:r>
            <a:endParaRPr lang="en-US" sz="1400" dirty="0"/>
          </a:p>
        </p:txBody>
      </p:sp>
      <p:pic>
        <p:nvPicPr>
          <p:cNvPr id="1026" name="Picture 2"/>
          <p:cNvPicPr>
            <a:picLocks noChangeAspect="1" noChangeArrowheads="1"/>
          </p:cNvPicPr>
          <p:nvPr/>
        </p:nvPicPr>
        <p:blipFill>
          <a:blip r:embed="rId3" cstate="print"/>
          <a:srcRect l="19444" t="16438" r="18889" b="26028"/>
          <a:stretch>
            <a:fillRect/>
          </a:stretch>
        </p:blipFill>
        <p:spPr bwMode="auto">
          <a:xfrm>
            <a:off x="2483604" y="1127502"/>
            <a:ext cx="4114800" cy="2335427"/>
          </a:xfrm>
          <a:prstGeom prst="rect">
            <a:avLst/>
          </a:prstGeom>
          <a:noFill/>
          <a:ln w="9525">
            <a:noFill/>
            <a:miter lim="800000"/>
            <a:headEnd/>
            <a:tailEnd/>
          </a:ln>
          <a:scene3d>
            <a:camera prst="orthographicFront"/>
            <a:lightRig rig="threePt" dir="t"/>
          </a:scene3d>
          <a:sp3d>
            <a:bevelT/>
          </a:sp3d>
        </p:spPr>
      </p:pic>
      <p:sp>
        <p:nvSpPr>
          <p:cNvPr id="8" name="TextBox 7"/>
          <p:cNvSpPr txBox="1"/>
          <p:nvPr/>
        </p:nvSpPr>
        <p:spPr>
          <a:xfrm>
            <a:off x="0" y="6581001"/>
            <a:ext cx="2170209" cy="307777"/>
          </a:xfrm>
          <a:prstGeom prst="rect">
            <a:avLst/>
          </a:prstGeom>
          <a:noFill/>
        </p:spPr>
        <p:txBody>
          <a:bodyPr wrap="none" rtlCol="0">
            <a:spAutoFit/>
          </a:bodyPr>
          <a:lstStyle/>
          <a:p>
            <a:r>
              <a:rPr lang="en-US" sz="1400" dirty="0" smtClean="0"/>
              <a:t>Isachenko et al. 2010, 2011</a:t>
            </a:r>
            <a:endParaRPr lang="en-US" sz="1400" dirty="0"/>
          </a:p>
        </p:txBody>
      </p:sp>
    </p:spTree>
    <p:extLst>
      <p:ext uri="{BB962C8B-B14F-4D97-AF65-F5344CB8AC3E}">
        <p14:creationId xmlns="" xmlns:p14="http://schemas.microsoft.com/office/powerpoint/2010/main" val="509428592"/>
      </p:ext>
    </p:extLst>
  </p:cSld>
  <p:clrMapOvr>
    <a:masterClrMapping/>
  </p:clrMapOvr>
  <p:transition advTm="719"/>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1143000"/>
          </a:xfrm>
        </p:spPr>
        <p:txBody>
          <a:bodyPr>
            <a:normAutofit/>
          </a:bodyPr>
          <a:lstStyle/>
          <a:p>
            <a:r>
              <a:rPr lang="en-US" sz="4000" dirty="0" smtClean="0"/>
              <a:t>Pulsatile Microfunnel</a:t>
            </a:r>
            <a:endParaRPr lang="en-US" sz="4000" dirty="0"/>
          </a:p>
        </p:txBody>
      </p:sp>
      <p:pic>
        <p:nvPicPr>
          <p:cNvPr id="4"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b="2397"/>
          <a:stretch/>
        </p:blipFill>
        <p:spPr bwMode="auto">
          <a:xfrm>
            <a:off x="106382" y="1447800"/>
            <a:ext cx="2133600" cy="2776198"/>
          </a:xfrm>
          <a:prstGeom prst="rect">
            <a:avLst/>
          </a:prstGeom>
          <a:noFill/>
          <a:ln>
            <a:noFill/>
          </a:ln>
          <a:scene3d>
            <a:camera prst="orthographicFront"/>
            <a:lightRig rig="threePt" dir="t"/>
          </a:scene3d>
          <a:sp3d>
            <a:bevelT/>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pic>
      <p:pic>
        <p:nvPicPr>
          <p:cNvPr id="5" name="Picture 4"/>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b="2397"/>
          <a:stretch/>
        </p:blipFill>
        <p:spPr bwMode="auto">
          <a:xfrm>
            <a:off x="3810000" y="1482246"/>
            <a:ext cx="2116021" cy="2776198"/>
          </a:xfrm>
          <a:prstGeom prst="rect">
            <a:avLst/>
          </a:prstGeom>
          <a:noFill/>
          <a:ln>
            <a:noFill/>
          </a:ln>
          <a:scene3d>
            <a:camera prst="orthographicFront"/>
            <a:lightRig rig="threePt" dir="t"/>
          </a:scene3d>
          <a:sp3d>
            <a:bevelT/>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pic>
      <p:pic>
        <p:nvPicPr>
          <p:cNvPr id="6"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019800" y="1447800"/>
            <a:ext cx="2910709" cy="2776198"/>
          </a:xfrm>
          <a:prstGeom prst="rect">
            <a:avLst/>
          </a:prstGeom>
          <a:noFill/>
          <a:ln>
            <a:noFill/>
          </a:ln>
          <a:scene3d>
            <a:camera prst="orthographicFront"/>
            <a:lightRig rig="threePt" dir="t"/>
          </a:scene3d>
          <a:sp3d>
            <a:bevelT/>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Isosceles Triangle 6"/>
          <p:cNvSpPr/>
          <p:nvPr/>
        </p:nvSpPr>
        <p:spPr>
          <a:xfrm rot="10800000">
            <a:off x="2398875" y="2186600"/>
            <a:ext cx="1219199" cy="1219200"/>
          </a:xfrm>
          <a:prstGeom prst="triangle">
            <a:avLst/>
          </a:prstGeom>
          <a:solidFill>
            <a:schemeClr val="bg1">
              <a:lumMod val="75000"/>
              <a:alpha val="46000"/>
            </a:schemeClr>
          </a:solidFill>
          <a:ln>
            <a:noFill/>
          </a:ln>
          <a:scene3d>
            <a:camera prst="orthographicFront"/>
            <a:lightRig rig="threePt" dir="t"/>
          </a:scene3d>
          <a:sp3d extrusionH="50800" contourW="12700">
            <a:bevelT w="228600" h="184150"/>
            <a:bevelB w="95250" h="158750"/>
            <a:extrusionClr>
              <a:schemeClr val="bg1">
                <a:lumMod val="65000"/>
              </a:schemeClr>
            </a:extrusionClr>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rot="10800000">
            <a:off x="2387253" y="2068882"/>
            <a:ext cx="1219200" cy="212103"/>
          </a:xfrm>
          <a:prstGeom prst="ellipse">
            <a:avLst/>
          </a:prstGeom>
          <a:solidFill>
            <a:schemeClr val="bg1">
              <a:lumMod val="50000"/>
            </a:schemeClr>
          </a:solidFill>
          <a:ln>
            <a:noFill/>
          </a:ln>
          <a:scene3d>
            <a:camera prst="orthographicFront"/>
            <a:lightRig rig="threePt" dir="t"/>
          </a:scene3d>
          <a:sp3d>
            <a:bevelT w="69850" h="127000"/>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598613" y="3159690"/>
            <a:ext cx="914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p:cNvGrpSpPr/>
          <p:nvPr/>
        </p:nvGrpSpPr>
        <p:grpSpPr>
          <a:xfrm>
            <a:off x="2842864" y="2787572"/>
            <a:ext cx="379237" cy="356222"/>
            <a:chOff x="559594" y="1062600"/>
            <a:chExt cx="452437" cy="385200"/>
          </a:xfrm>
        </p:grpSpPr>
        <p:sp>
          <p:nvSpPr>
            <p:cNvPr id="16" name="Oval 15"/>
            <p:cNvSpPr/>
            <p:nvPr/>
          </p:nvSpPr>
          <p:spPr>
            <a:xfrm>
              <a:off x="559594" y="1062600"/>
              <a:ext cx="452437" cy="38520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628126" y="1086106"/>
              <a:ext cx="171450" cy="158924"/>
            </a:xfrm>
            <a:prstGeom prst="ellipse">
              <a:avLst/>
            </a:prstGeom>
            <a:solidFill>
              <a:schemeClr val="bg1">
                <a:lumMod val="75000"/>
              </a:schemeClr>
            </a:solidFill>
            <a:ln>
              <a:noFill/>
            </a:ln>
            <a:scene3d>
              <a:camera prst="orthographicFront"/>
              <a:lightRig rig="threePt" dir="t"/>
            </a:scene3d>
            <a:sp3d>
              <a:bevelT w="2095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614363" y="1256839"/>
              <a:ext cx="171450" cy="158924"/>
            </a:xfrm>
            <a:prstGeom prst="ellipse">
              <a:avLst/>
            </a:prstGeom>
            <a:solidFill>
              <a:schemeClr val="bg1">
                <a:lumMod val="75000"/>
              </a:schemeClr>
            </a:solidFill>
            <a:ln>
              <a:noFill/>
            </a:ln>
            <a:scene3d>
              <a:camera prst="orthographicFront"/>
              <a:lightRig rig="threePt" dir="t"/>
            </a:scene3d>
            <a:sp3d>
              <a:bevelT w="2095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579460" y="1169224"/>
              <a:ext cx="171450" cy="158924"/>
            </a:xfrm>
            <a:prstGeom prst="ellipse">
              <a:avLst/>
            </a:prstGeom>
            <a:solidFill>
              <a:schemeClr val="bg1">
                <a:lumMod val="75000"/>
              </a:schemeClr>
            </a:solidFill>
            <a:ln>
              <a:noFill/>
            </a:ln>
            <a:scene3d>
              <a:camera prst="orthographicFront"/>
              <a:lightRig rig="threePt" dir="t"/>
            </a:scene3d>
            <a:sp3d>
              <a:bevelT w="2095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741719" y="1275367"/>
              <a:ext cx="171450" cy="158924"/>
            </a:xfrm>
            <a:prstGeom prst="ellipse">
              <a:avLst/>
            </a:prstGeom>
            <a:solidFill>
              <a:schemeClr val="bg1">
                <a:lumMod val="75000"/>
              </a:schemeClr>
            </a:solidFill>
            <a:ln>
              <a:noFill/>
            </a:ln>
            <a:scene3d>
              <a:camera prst="orthographicFront"/>
              <a:lightRig rig="threePt" dir="t"/>
            </a:scene3d>
            <a:sp3d>
              <a:bevelT w="2095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731859" y="1068848"/>
              <a:ext cx="171450" cy="158924"/>
            </a:xfrm>
            <a:prstGeom prst="ellipse">
              <a:avLst/>
            </a:prstGeom>
            <a:solidFill>
              <a:schemeClr val="bg1">
                <a:lumMod val="75000"/>
              </a:schemeClr>
            </a:solidFill>
            <a:ln>
              <a:noFill/>
            </a:ln>
            <a:scene3d>
              <a:camera prst="orthographicFront"/>
              <a:lightRig rig="threePt" dir="t"/>
            </a:scene3d>
            <a:sp3d>
              <a:bevelT w="2095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814385" y="1134254"/>
              <a:ext cx="171450" cy="158924"/>
            </a:xfrm>
            <a:prstGeom prst="ellipse">
              <a:avLst/>
            </a:prstGeom>
            <a:solidFill>
              <a:schemeClr val="bg1">
                <a:lumMod val="75000"/>
              </a:schemeClr>
            </a:solidFill>
            <a:ln>
              <a:noFill/>
            </a:ln>
            <a:scene3d>
              <a:camera prst="orthographicFront"/>
              <a:lightRig rig="threePt" dir="t"/>
            </a:scene3d>
            <a:sp3d>
              <a:bevelT w="2095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803622" y="1200928"/>
              <a:ext cx="171450" cy="158924"/>
            </a:xfrm>
            <a:prstGeom prst="ellipse">
              <a:avLst/>
            </a:prstGeom>
            <a:solidFill>
              <a:schemeClr val="bg1">
                <a:lumMod val="75000"/>
              </a:schemeClr>
            </a:solidFill>
            <a:ln>
              <a:noFill/>
            </a:ln>
            <a:scene3d>
              <a:camera prst="orthographicFront"/>
              <a:lightRig rig="threePt" dir="t"/>
            </a:scene3d>
            <a:sp3d>
              <a:bevelT w="2095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698326" y="1178876"/>
              <a:ext cx="171450" cy="158924"/>
            </a:xfrm>
            <a:prstGeom prst="ellipse">
              <a:avLst/>
            </a:prstGeom>
            <a:solidFill>
              <a:schemeClr val="bg1">
                <a:lumMod val="75000"/>
              </a:schemeClr>
            </a:solidFill>
            <a:ln>
              <a:noFill/>
            </a:ln>
            <a:scene3d>
              <a:camera prst="orthographicFront"/>
              <a:lightRig rig="threePt" dir="t"/>
            </a:scene3d>
            <a:sp3d>
              <a:bevelT w="209550" h="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6" name="Straight Connector 25"/>
          <p:cNvCxnSpPr/>
          <p:nvPr/>
        </p:nvCxnSpPr>
        <p:spPr>
          <a:xfrm>
            <a:off x="2515106" y="3151500"/>
            <a:ext cx="615863"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465621" y="2117133"/>
            <a:ext cx="921631" cy="63781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447800" y="2776870"/>
            <a:ext cx="951074" cy="486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04800" y="4724400"/>
            <a:ext cx="4099199" cy="1785104"/>
          </a:xfrm>
          <a:prstGeom prst="rect">
            <a:avLst/>
          </a:prstGeom>
          <a:noFill/>
        </p:spPr>
        <p:txBody>
          <a:bodyPr wrap="square" rtlCol="0">
            <a:spAutoFit/>
          </a:bodyPr>
          <a:lstStyle/>
          <a:p>
            <a:r>
              <a:rPr lang="en-US" sz="2200" dirty="0" smtClean="0"/>
              <a:t>-Gentle media disruption </a:t>
            </a:r>
          </a:p>
          <a:p>
            <a:endParaRPr lang="en-US" sz="2200" dirty="0" smtClean="0"/>
          </a:p>
          <a:p>
            <a:r>
              <a:rPr lang="en-US" sz="2200" dirty="0" smtClean="0"/>
              <a:t>-Minimal  embryo movement</a:t>
            </a:r>
          </a:p>
          <a:p>
            <a:endParaRPr lang="en-US" sz="2200" dirty="0" smtClean="0"/>
          </a:p>
          <a:p>
            <a:r>
              <a:rPr lang="en-US" sz="2200" dirty="0" smtClean="0"/>
              <a:t>-Minimal embryo shear stress</a:t>
            </a:r>
            <a:endParaRPr lang="en-US" sz="2200" dirty="0"/>
          </a:p>
        </p:txBody>
      </p:sp>
      <p:sp>
        <p:nvSpPr>
          <p:cNvPr id="37" name="TextBox 36"/>
          <p:cNvSpPr txBox="1"/>
          <p:nvPr/>
        </p:nvSpPr>
        <p:spPr>
          <a:xfrm>
            <a:off x="4267200" y="4662268"/>
            <a:ext cx="4835747" cy="1938992"/>
          </a:xfrm>
          <a:prstGeom prst="rect">
            <a:avLst/>
          </a:prstGeom>
          <a:noFill/>
        </p:spPr>
        <p:txBody>
          <a:bodyPr wrap="none" rtlCol="0">
            <a:spAutoFit/>
          </a:bodyPr>
          <a:lstStyle/>
          <a:p>
            <a:r>
              <a:rPr lang="en-US" sz="2200" dirty="0" smtClean="0"/>
              <a:t>-</a:t>
            </a:r>
            <a:r>
              <a:rPr lang="en-US" sz="2200" b="1" u="sng" dirty="0" smtClean="0"/>
              <a:t>Confined culture area</a:t>
            </a:r>
          </a:p>
          <a:p>
            <a:endParaRPr lang="en-US" sz="2200" dirty="0" smtClean="0"/>
          </a:p>
          <a:p>
            <a:r>
              <a:rPr lang="en-US" sz="2200" dirty="0" smtClean="0"/>
              <a:t>-</a:t>
            </a:r>
            <a:r>
              <a:rPr lang="en-US" sz="2200" b="1" u="sng" dirty="0" smtClean="0"/>
              <a:t>Customized media exchange </a:t>
            </a:r>
            <a:r>
              <a:rPr lang="en-US" sz="1400" dirty="0" smtClean="0"/>
              <a:t>(rate/pattern)</a:t>
            </a:r>
          </a:p>
          <a:p>
            <a:endParaRPr lang="en-US" sz="2200" dirty="0" smtClean="0"/>
          </a:p>
          <a:p>
            <a:r>
              <a:rPr lang="en-US" sz="2200" b="1" dirty="0" smtClean="0"/>
              <a:t>-</a:t>
            </a:r>
            <a:r>
              <a:rPr lang="en-US" sz="3200" b="1" u="sng" dirty="0" smtClean="0">
                <a:solidFill>
                  <a:schemeClr val="tx2">
                    <a:lumMod val="75000"/>
                  </a:schemeClr>
                </a:solidFill>
              </a:rPr>
              <a:t>Specialized “dish” required</a:t>
            </a:r>
            <a:endParaRPr lang="en-US" sz="3200" b="1" u="sng" dirty="0">
              <a:solidFill>
                <a:schemeClr val="tx2">
                  <a:lumMod val="75000"/>
                </a:schemeClr>
              </a:solidFill>
            </a:endParaRPr>
          </a:p>
        </p:txBody>
      </p:sp>
      <p:pic>
        <p:nvPicPr>
          <p:cNvPr id="25" name="Picture 3"/>
          <p:cNvPicPr>
            <a:picLocks noChangeAspect="1" noChangeArrowheads="1"/>
          </p:cNvPicPr>
          <p:nvPr/>
        </p:nvPicPr>
        <p:blipFill>
          <a:blip r:embed="rId6" cstate="print"/>
          <a:srcRect l="56224" t="2031" r="9363" b="54179"/>
          <a:stretch>
            <a:fillRect/>
          </a:stretch>
        </p:blipFill>
        <p:spPr bwMode="auto">
          <a:xfrm>
            <a:off x="2281992" y="1981200"/>
            <a:ext cx="1447800" cy="1360054"/>
          </a:xfrm>
          <a:prstGeom prst="rect">
            <a:avLst/>
          </a:prstGeom>
          <a:noFill/>
          <a:ln w="9525">
            <a:noFill/>
            <a:round/>
            <a:headEnd/>
            <a:tailEnd/>
          </a:ln>
        </p:spPr>
      </p:pic>
      <p:sp>
        <p:nvSpPr>
          <p:cNvPr id="27" name="Rectangle 6"/>
          <p:cNvSpPr>
            <a:spLocks noChangeArrowheads="1"/>
          </p:cNvSpPr>
          <p:nvPr/>
        </p:nvSpPr>
        <p:spPr bwMode="auto">
          <a:xfrm>
            <a:off x="2967792" y="3124200"/>
            <a:ext cx="627929" cy="173604"/>
          </a:xfrm>
          <a:prstGeom prst="rect">
            <a:avLst/>
          </a:prstGeom>
          <a:solidFill>
            <a:schemeClr val="bg1"/>
          </a:solidFill>
          <a:ln w="9525" algn="ctr">
            <a:noFill/>
            <a:round/>
            <a:headEnd/>
            <a:tailEnd/>
          </a:ln>
        </p:spPr>
        <p:txBody>
          <a:bodyPr/>
          <a:lstStyle/>
          <a:p>
            <a:endParaRPr lang="en-US" dirty="0"/>
          </a:p>
        </p:txBody>
      </p:sp>
      <p:sp>
        <p:nvSpPr>
          <p:cNvPr id="28" name="TextBox 8"/>
          <p:cNvSpPr txBox="1">
            <a:spLocks noChangeArrowheads="1"/>
          </p:cNvSpPr>
          <p:nvPr/>
        </p:nvSpPr>
        <p:spPr bwMode="auto">
          <a:xfrm>
            <a:off x="2239595" y="3505200"/>
            <a:ext cx="1705916" cy="307777"/>
          </a:xfrm>
          <a:prstGeom prst="rect">
            <a:avLst/>
          </a:prstGeom>
          <a:noFill/>
          <a:ln w="9525">
            <a:noFill/>
            <a:miter lim="800000"/>
            <a:headEnd/>
            <a:tailEnd/>
          </a:ln>
        </p:spPr>
        <p:txBody>
          <a:bodyPr wrap="none">
            <a:spAutoFit/>
          </a:bodyPr>
          <a:lstStyle/>
          <a:p>
            <a:r>
              <a:rPr lang="en-US" sz="1400" b="1" dirty="0"/>
              <a:t>0.1hz   17.9nl/min </a:t>
            </a:r>
          </a:p>
        </p:txBody>
      </p:sp>
    </p:spTree>
    <p:extLst>
      <p:ext uri="{BB962C8B-B14F-4D97-AF65-F5344CB8AC3E}">
        <p14:creationId xmlns="" xmlns:p14="http://schemas.microsoft.com/office/powerpoint/2010/main" val="1259159304"/>
      </p:ext>
    </p:extLst>
  </p:cSld>
  <p:clrMapOvr>
    <a:masterClrMapping/>
  </p:clrMapOvr>
  <p:transition advTm="2297"/>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4" cstate="print"/>
          <a:srcRect/>
          <a:stretch>
            <a:fillRect/>
          </a:stretch>
        </p:blipFill>
        <p:spPr bwMode="auto">
          <a:xfrm>
            <a:off x="2359671" y="1862261"/>
            <a:ext cx="6784329" cy="4224338"/>
          </a:xfrm>
          <a:prstGeom prst="rect">
            <a:avLst/>
          </a:prstGeom>
          <a:noFill/>
          <a:ln w="9525">
            <a:noFill/>
            <a:miter lim="800000"/>
            <a:headEnd/>
            <a:tailEnd/>
          </a:ln>
          <a:effectLst/>
        </p:spPr>
      </p:pic>
      <p:sp>
        <p:nvSpPr>
          <p:cNvPr id="2" name="Title 1"/>
          <p:cNvSpPr>
            <a:spLocks noGrp="1"/>
          </p:cNvSpPr>
          <p:nvPr>
            <p:ph type="title"/>
          </p:nvPr>
        </p:nvSpPr>
        <p:spPr>
          <a:xfrm>
            <a:off x="0" y="-63674"/>
            <a:ext cx="9144000" cy="1143000"/>
          </a:xfrm>
        </p:spPr>
        <p:txBody>
          <a:bodyPr>
            <a:noAutofit/>
          </a:bodyPr>
          <a:lstStyle/>
          <a:p>
            <a:r>
              <a:rPr lang="en-US" sz="4000" dirty="0" smtClean="0"/>
              <a:t>Pulsatile Microfunnel (Mouse)</a:t>
            </a:r>
            <a:endParaRPr lang="en-US" sz="4000" dirty="0"/>
          </a:p>
        </p:txBody>
      </p:sp>
      <p:grpSp>
        <p:nvGrpSpPr>
          <p:cNvPr id="71" name="Group 78"/>
          <p:cNvGrpSpPr>
            <a:grpSpLocks/>
          </p:cNvGrpSpPr>
          <p:nvPr/>
        </p:nvGrpSpPr>
        <p:grpSpPr bwMode="auto">
          <a:xfrm>
            <a:off x="6194179" y="1524000"/>
            <a:ext cx="1575692" cy="2736973"/>
            <a:chOff x="3243" y="464"/>
            <a:chExt cx="1547" cy="2358"/>
          </a:xfrm>
        </p:grpSpPr>
        <p:sp>
          <p:nvSpPr>
            <p:cNvPr id="72" name="Oval 79"/>
            <p:cNvSpPr>
              <a:spLocks noChangeArrowheads="1"/>
            </p:cNvSpPr>
            <p:nvPr/>
          </p:nvSpPr>
          <p:spPr bwMode="auto">
            <a:xfrm rot="7454433">
              <a:off x="3240" y="1590"/>
              <a:ext cx="1760" cy="704"/>
            </a:xfrm>
            <a:prstGeom prst="ellipse">
              <a:avLst/>
            </a:prstGeom>
            <a:noFill/>
            <a:ln w="38100" algn="ctr">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spAutoFit/>
            </a:bodyPr>
            <a:lstStyle/>
            <a:p>
              <a:endParaRPr lang="en-US" dirty="0"/>
            </a:p>
          </p:txBody>
        </p:sp>
        <p:sp>
          <p:nvSpPr>
            <p:cNvPr id="73" name="Text Box 80"/>
            <p:cNvSpPr txBox="1">
              <a:spLocks noChangeArrowheads="1"/>
            </p:cNvSpPr>
            <p:nvPr/>
          </p:nvSpPr>
          <p:spPr bwMode="auto">
            <a:xfrm>
              <a:off x="3243" y="464"/>
              <a:ext cx="1547" cy="504"/>
            </a:xfrm>
            <a:prstGeom prst="rect">
              <a:avLst/>
            </a:prstGeom>
            <a:noFill/>
            <a:ln w="9525" algn="ctr">
              <a:noFill/>
              <a:miter lim="800000"/>
              <a:headEnd/>
              <a:tailEnd/>
            </a:ln>
            <a:effectLst/>
          </p:spPr>
          <p:txBody>
            <a:bodyPr wrap="none">
              <a:spAutoFit/>
            </a:bodyPr>
            <a:lstStyle/>
            <a:p>
              <a:pPr eaLnBrk="0" hangingPunct="0">
                <a:defRPr/>
              </a:pPr>
              <a:r>
                <a:rPr lang="en-US" sz="3200" dirty="0" smtClean="0">
                  <a:solidFill>
                    <a:srgbClr val="FF0000"/>
                  </a:solidFill>
                  <a:effectLst>
                    <a:outerShdw blurRad="38100" dist="38100" dir="2700000" algn="tl">
                      <a:srgbClr val="C0C0C0"/>
                    </a:outerShdw>
                  </a:effectLst>
                </a:rPr>
                <a:t>22%PR</a:t>
              </a:r>
              <a:endParaRPr lang="en-US" sz="3200" dirty="0">
                <a:solidFill>
                  <a:srgbClr val="FF0000"/>
                </a:solidFill>
                <a:effectLst>
                  <a:outerShdw blurRad="38100" dist="38100" dir="2700000" algn="tl">
                    <a:srgbClr val="C0C0C0"/>
                  </a:outerShdw>
                </a:effectLst>
              </a:endParaRPr>
            </a:p>
          </p:txBody>
        </p:sp>
        <p:sp>
          <p:nvSpPr>
            <p:cNvPr id="74" name="Line 81"/>
            <p:cNvSpPr>
              <a:spLocks noChangeShapeType="1"/>
            </p:cNvSpPr>
            <p:nvPr/>
          </p:nvSpPr>
          <p:spPr bwMode="auto">
            <a:xfrm flipH="1" flipV="1">
              <a:off x="4280" y="888"/>
              <a:ext cx="0" cy="24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spAutoFit/>
            </a:bodyPr>
            <a:lstStyle/>
            <a:p>
              <a:endParaRPr lang="en-US" dirty="0"/>
            </a:p>
          </p:txBody>
        </p:sp>
      </p:grpSp>
      <p:grpSp>
        <p:nvGrpSpPr>
          <p:cNvPr id="8" name="Group 29"/>
          <p:cNvGrpSpPr>
            <a:grpSpLocks/>
          </p:cNvGrpSpPr>
          <p:nvPr/>
        </p:nvGrpSpPr>
        <p:grpSpPr bwMode="auto">
          <a:xfrm>
            <a:off x="180472" y="1078832"/>
            <a:ext cx="1793927" cy="5724525"/>
            <a:chOff x="4354" y="672"/>
            <a:chExt cx="1214" cy="3627"/>
          </a:xfrm>
        </p:grpSpPr>
        <p:sp>
          <p:nvSpPr>
            <p:cNvPr id="9" name="AutoShape 11"/>
            <p:cNvSpPr>
              <a:spLocks noChangeAspect="1" noChangeArrowheads="1" noTextEdit="1"/>
            </p:cNvSpPr>
            <p:nvPr/>
          </p:nvSpPr>
          <p:spPr bwMode="auto">
            <a:xfrm>
              <a:off x="4354" y="672"/>
              <a:ext cx="1200" cy="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pic>
          <p:nvPicPr>
            <p:cNvPr id="10" name="Picture 1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354" y="672"/>
              <a:ext cx="1195" cy="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3"/>
            <p:cNvSpPr>
              <a:spLocks noChangeArrowheads="1"/>
            </p:cNvSpPr>
            <p:nvPr/>
          </p:nvSpPr>
          <p:spPr bwMode="auto">
            <a:xfrm>
              <a:off x="5351" y="693"/>
              <a:ext cx="165" cy="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dirty="0">
                  <a:solidFill>
                    <a:srgbClr val="000000"/>
                  </a:solidFill>
                </a:rPr>
                <a:t>24h</a:t>
              </a:r>
              <a:endParaRPr lang="en-US" u="sng" dirty="0"/>
            </a:p>
          </p:txBody>
        </p:sp>
        <p:pic>
          <p:nvPicPr>
            <p:cNvPr id="12" name="Picture 1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354" y="672"/>
              <a:ext cx="1195" cy="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15"/>
            <p:cNvSpPr>
              <a:spLocks noChangeArrowheads="1"/>
            </p:cNvSpPr>
            <p:nvPr/>
          </p:nvSpPr>
          <p:spPr bwMode="auto">
            <a:xfrm>
              <a:off x="5254" y="693"/>
              <a:ext cx="248"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b="1" dirty="0">
                  <a:solidFill>
                    <a:srgbClr val="000000"/>
                  </a:solidFill>
                </a:rPr>
                <a:t>24h</a:t>
              </a:r>
              <a:endParaRPr lang="en-US" b="1" u="sng" dirty="0"/>
            </a:p>
          </p:txBody>
        </p:sp>
        <p:sp>
          <p:nvSpPr>
            <p:cNvPr id="14" name="AutoShape 16"/>
            <p:cNvSpPr>
              <a:spLocks noChangeAspect="1" noChangeArrowheads="1" noTextEdit="1"/>
            </p:cNvSpPr>
            <p:nvPr/>
          </p:nvSpPr>
          <p:spPr bwMode="auto">
            <a:xfrm>
              <a:off x="4360" y="1590"/>
              <a:ext cx="1200" cy="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pic>
          <p:nvPicPr>
            <p:cNvPr id="15" name="Picture 17"/>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360" y="1590"/>
              <a:ext cx="1195" cy="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ectangle 18"/>
            <p:cNvSpPr>
              <a:spLocks noChangeArrowheads="1"/>
            </p:cNvSpPr>
            <p:nvPr/>
          </p:nvSpPr>
          <p:spPr bwMode="auto">
            <a:xfrm>
              <a:off x="5357" y="1614"/>
              <a:ext cx="165" cy="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dirty="0">
                  <a:solidFill>
                    <a:srgbClr val="000000"/>
                  </a:solidFill>
                </a:rPr>
                <a:t>48h</a:t>
              </a:r>
              <a:endParaRPr lang="en-US" u="sng" dirty="0"/>
            </a:p>
          </p:txBody>
        </p:sp>
        <p:pic>
          <p:nvPicPr>
            <p:cNvPr id="17" name="Picture 19"/>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360" y="1590"/>
              <a:ext cx="1195" cy="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Rectangle 20"/>
            <p:cNvSpPr>
              <a:spLocks noChangeArrowheads="1"/>
            </p:cNvSpPr>
            <p:nvPr/>
          </p:nvSpPr>
          <p:spPr bwMode="auto">
            <a:xfrm>
              <a:off x="5260" y="1614"/>
              <a:ext cx="248"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b="1" dirty="0">
                  <a:solidFill>
                    <a:srgbClr val="000000"/>
                  </a:solidFill>
                </a:rPr>
                <a:t>48h</a:t>
              </a:r>
              <a:endParaRPr lang="en-US" b="1" u="sng" dirty="0"/>
            </a:p>
          </p:txBody>
        </p:sp>
        <p:sp>
          <p:nvSpPr>
            <p:cNvPr id="19" name="AutoShape 21"/>
            <p:cNvSpPr>
              <a:spLocks noChangeAspect="1" noChangeArrowheads="1" noTextEdit="1"/>
            </p:cNvSpPr>
            <p:nvPr/>
          </p:nvSpPr>
          <p:spPr bwMode="auto">
            <a:xfrm>
              <a:off x="4361" y="2502"/>
              <a:ext cx="1200" cy="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pic>
          <p:nvPicPr>
            <p:cNvPr id="20" name="Picture 2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361" y="2502"/>
              <a:ext cx="1195" cy="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Rectangle 23"/>
            <p:cNvSpPr>
              <a:spLocks noChangeArrowheads="1"/>
            </p:cNvSpPr>
            <p:nvPr/>
          </p:nvSpPr>
          <p:spPr bwMode="auto">
            <a:xfrm>
              <a:off x="5359" y="2520"/>
              <a:ext cx="165" cy="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1200" dirty="0">
                  <a:solidFill>
                    <a:srgbClr val="000000"/>
                  </a:solidFill>
                </a:rPr>
                <a:t>72h</a:t>
              </a:r>
              <a:endParaRPr lang="en-US" u="sng" dirty="0"/>
            </a:p>
          </p:txBody>
        </p:sp>
        <p:pic>
          <p:nvPicPr>
            <p:cNvPr id="22" name="Picture 24"/>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361" y="2502"/>
              <a:ext cx="1195" cy="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Rectangle 25"/>
            <p:cNvSpPr>
              <a:spLocks noChangeArrowheads="1"/>
            </p:cNvSpPr>
            <p:nvPr/>
          </p:nvSpPr>
          <p:spPr bwMode="auto">
            <a:xfrm>
              <a:off x="5262" y="2520"/>
              <a:ext cx="248"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b="1" dirty="0">
                  <a:solidFill>
                    <a:srgbClr val="000000"/>
                  </a:solidFill>
                </a:rPr>
                <a:t>72h</a:t>
              </a:r>
              <a:endParaRPr lang="en-US" b="1" u="sng" dirty="0"/>
            </a:p>
          </p:txBody>
        </p:sp>
        <p:sp>
          <p:nvSpPr>
            <p:cNvPr id="24" name="AutoShape 26"/>
            <p:cNvSpPr>
              <a:spLocks noChangeAspect="1" noChangeArrowheads="1" noTextEdit="1"/>
            </p:cNvSpPr>
            <p:nvPr/>
          </p:nvSpPr>
          <p:spPr bwMode="auto">
            <a:xfrm>
              <a:off x="4368" y="3419"/>
              <a:ext cx="1200" cy="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pic>
          <p:nvPicPr>
            <p:cNvPr id="25" name="Picture 27"/>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4368" y="3419"/>
              <a:ext cx="1198" cy="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Rectangle 28"/>
            <p:cNvSpPr>
              <a:spLocks noChangeArrowheads="1"/>
            </p:cNvSpPr>
            <p:nvPr/>
          </p:nvSpPr>
          <p:spPr bwMode="auto">
            <a:xfrm>
              <a:off x="5272" y="3440"/>
              <a:ext cx="248"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b="1" dirty="0">
                  <a:solidFill>
                    <a:srgbClr val="000000"/>
                  </a:solidFill>
                </a:rPr>
                <a:t>96h</a:t>
              </a:r>
              <a:endParaRPr lang="en-US" b="1" u="sng" dirty="0"/>
            </a:p>
          </p:txBody>
        </p:sp>
      </p:grpSp>
      <p:sp>
        <p:nvSpPr>
          <p:cNvPr id="27" name="TextBox 26"/>
          <p:cNvSpPr txBox="1"/>
          <p:nvPr/>
        </p:nvSpPr>
        <p:spPr>
          <a:xfrm>
            <a:off x="7822060" y="6553200"/>
            <a:ext cx="1398140" cy="307777"/>
          </a:xfrm>
          <a:prstGeom prst="rect">
            <a:avLst/>
          </a:prstGeom>
          <a:noFill/>
        </p:spPr>
        <p:txBody>
          <a:bodyPr wrap="none" rtlCol="0">
            <a:spAutoFit/>
          </a:bodyPr>
          <a:lstStyle/>
          <a:p>
            <a:r>
              <a:rPr lang="en-US" sz="1400" dirty="0" smtClean="0"/>
              <a:t>Heo et al. 2010</a:t>
            </a:r>
            <a:endParaRPr lang="en-US" sz="1400" dirty="0"/>
          </a:p>
        </p:txBody>
      </p:sp>
    </p:spTree>
    <p:custDataLst>
      <p:tags r:id="rId1"/>
    </p:custDataLst>
    <p:extLst>
      <p:ext uri="{BB962C8B-B14F-4D97-AF65-F5344CB8AC3E}">
        <p14:creationId xmlns="" xmlns:p14="http://schemas.microsoft.com/office/powerpoint/2010/main" val="3009793180"/>
      </p:ext>
    </p:extLst>
  </p:cSld>
  <p:clrMapOvr>
    <a:masterClrMapping/>
  </p:clrMapOvr>
  <p:transition advTm="2499"/>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Culture Surfaces</a:t>
            </a:r>
            <a:endParaRPr lang="en-US" dirty="0"/>
          </a:p>
        </p:txBody>
      </p:sp>
      <p:sp>
        <p:nvSpPr>
          <p:cNvPr id="4" name="Content Placeholder 2"/>
          <p:cNvSpPr>
            <a:spLocks noGrp="1"/>
          </p:cNvSpPr>
          <p:nvPr>
            <p:ph idx="1"/>
          </p:nvPr>
        </p:nvSpPr>
        <p:spPr>
          <a:xfrm>
            <a:off x="76200" y="1371600"/>
            <a:ext cx="9067800" cy="5486400"/>
          </a:xfrm>
        </p:spPr>
        <p:txBody>
          <a:bodyPr>
            <a:normAutofit/>
          </a:bodyPr>
          <a:lstStyle/>
          <a:p>
            <a:pPr>
              <a:lnSpc>
                <a:spcPct val="70000"/>
              </a:lnSpc>
              <a:spcBef>
                <a:spcPts val="0"/>
              </a:spcBef>
              <a:buClr>
                <a:schemeClr val="tx2">
                  <a:lumMod val="75000"/>
                </a:schemeClr>
              </a:buClr>
              <a:buFont typeface="Wingdings" pitchFamily="2" charset="2"/>
              <a:buChar char="§"/>
            </a:pPr>
            <a:r>
              <a:rPr lang="en-US" dirty="0" smtClean="0"/>
              <a:t>Polystyrene may compromise growth of adherent cells  </a:t>
            </a:r>
            <a:r>
              <a:rPr lang="en-US" sz="1400" dirty="0" smtClean="0"/>
              <a:t>(Summer et al. 2012)</a:t>
            </a:r>
          </a:p>
          <a:p>
            <a:pPr>
              <a:lnSpc>
                <a:spcPct val="70000"/>
              </a:lnSpc>
              <a:spcBef>
                <a:spcPts val="0"/>
              </a:spcBef>
              <a:buClr>
                <a:schemeClr val="tx2">
                  <a:lumMod val="75000"/>
                </a:schemeClr>
              </a:buClr>
              <a:buFont typeface="Wingdings" pitchFamily="2" charset="2"/>
              <a:buChar char="§"/>
            </a:pPr>
            <a:endParaRPr lang="en-US" sz="1400" dirty="0" smtClean="0"/>
          </a:p>
          <a:p>
            <a:pPr lvl="1">
              <a:lnSpc>
                <a:spcPct val="70000"/>
              </a:lnSpc>
              <a:spcBef>
                <a:spcPts val="0"/>
              </a:spcBef>
            </a:pPr>
            <a:r>
              <a:rPr lang="en-US" sz="2400" dirty="0" smtClean="0"/>
              <a:t>Alters microenvironment – pH, ROS</a:t>
            </a:r>
          </a:p>
          <a:p>
            <a:pPr>
              <a:lnSpc>
                <a:spcPct val="70000"/>
              </a:lnSpc>
              <a:spcBef>
                <a:spcPts val="0"/>
              </a:spcBef>
              <a:buClr>
                <a:schemeClr val="tx2">
                  <a:lumMod val="75000"/>
                </a:schemeClr>
              </a:buClr>
              <a:buNone/>
            </a:pPr>
            <a:endParaRPr lang="en-US" dirty="0"/>
          </a:p>
          <a:p>
            <a:pPr>
              <a:lnSpc>
                <a:spcPct val="70000"/>
              </a:lnSpc>
              <a:spcBef>
                <a:spcPts val="0"/>
              </a:spcBef>
              <a:buClr>
                <a:schemeClr val="tx2">
                  <a:lumMod val="75000"/>
                </a:schemeClr>
              </a:buClr>
              <a:buFont typeface="Wingdings" pitchFamily="2" charset="2"/>
              <a:buChar char="§"/>
            </a:pPr>
            <a:r>
              <a:rPr lang="en-US" dirty="0" smtClean="0"/>
              <a:t>Matrigel</a:t>
            </a:r>
            <a:r>
              <a:rPr lang="en-US" dirty="0"/>
              <a:t> </a:t>
            </a:r>
            <a:r>
              <a:rPr lang="en-US" dirty="0" smtClean="0"/>
              <a:t>coating may be beneficial or detrimental for embryo development </a:t>
            </a:r>
            <a:r>
              <a:rPr lang="en-US" sz="1400" dirty="0" smtClean="0"/>
              <a:t>(Carnegie et al. 1995, Dawson et al. 1997, Lazzaroni et al. 1999)</a:t>
            </a:r>
          </a:p>
          <a:p>
            <a:pPr>
              <a:lnSpc>
                <a:spcPct val="70000"/>
              </a:lnSpc>
              <a:spcBef>
                <a:spcPts val="0"/>
              </a:spcBef>
              <a:buClr>
                <a:schemeClr val="tx2">
                  <a:lumMod val="75000"/>
                </a:schemeClr>
              </a:buClr>
              <a:buNone/>
            </a:pPr>
            <a:endParaRPr lang="en-US" sz="1400" dirty="0" smtClean="0"/>
          </a:p>
          <a:p>
            <a:pPr>
              <a:lnSpc>
                <a:spcPct val="70000"/>
              </a:lnSpc>
              <a:spcBef>
                <a:spcPts val="0"/>
              </a:spcBef>
              <a:buClr>
                <a:schemeClr val="tx2">
                  <a:lumMod val="75000"/>
                </a:schemeClr>
              </a:buClr>
              <a:buFont typeface="Wingdings" pitchFamily="2" charset="2"/>
              <a:buChar char="§"/>
            </a:pPr>
            <a:endParaRPr lang="en-US" dirty="0"/>
          </a:p>
          <a:p>
            <a:pPr>
              <a:lnSpc>
                <a:spcPct val="70000"/>
              </a:lnSpc>
              <a:spcBef>
                <a:spcPts val="0"/>
              </a:spcBef>
              <a:buClr>
                <a:schemeClr val="tx2">
                  <a:lumMod val="75000"/>
                </a:schemeClr>
              </a:buClr>
              <a:buFont typeface="Wingdings" pitchFamily="2" charset="2"/>
              <a:buChar char="§"/>
            </a:pPr>
            <a:r>
              <a:rPr lang="en-US" dirty="0" smtClean="0"/>
              <a:t>Surface stiffness may impact embryo development (PDMS polymer)  </a:t>
            </a:r>
            <a:r>
              <a:rPr lang="en-US" sz="1400" dirty="0" smtClean="0"/>
              <a:t>(</a:t>
            </a:r>
            <a:r>
              <a:rPr lang="en-US" sz="1400" dirty="0" err="1" smtClean="0"/>
              <a:t>Kholani</a:t>
            </a:r>
            <a:r>
              <a:rPr lang="en-US" sz="1400" dirty="0" smtClean="0"/>
              <a:t> et al. 2012)</a:t>
            </a:r>
          </a:p>
          <a:p>
            <a:pPr>
              <a:lnSpc>
                <a:spcPct val="70000"/>
              </a:lnSpc>
              <a:spcBef>
                <a:spcPts val="0"/>
              </a:spcBef>
              <a:buClr>
                <a:schemeClr val="tx2">
                  <a:lumMod val="75000"/>
                </a:schemeClr>
              </a:buClr>
              <a:buFont typeface="Wingdings" pitchFamily="2" charset="2"/>
              <a:buChar char="§"/>
            </a:pPr>
            <a:endParaRPr lang="en-US" sz="2400" dirty="0" smtClean="0"/>
          </a:p>
          <a:p>
            <a:pPr lvl="1">
              <a:lnSpc>
                <a:spcPct val="70000"/>
              </a:lnSpc>
              <a:spcBef>
                <a:spcPts val="0"/>
              </a:spcBef>
            </a:pPr>
            <a:r>
              <a:rPr lang="en-US" sz="2400" dirty="0" smtClean="0"/>
              <a:t>Is this really a factor for embryos? – consider the </a:t>
            </a:r>
            <a:r>
              <a:rPr lang="en-US" sz="2400" dirty="0" err="1" smtClean="0"/>
              <a:t>zona</a:t>
            </a:r>
            <a:r>
              <a:rPr lang="en-US" sz="2400" dirty="0" smtClean="0"/>
              <a:t> </a:t>
            </a:r>
            <a:r>
              <a:rPr lang="en-US" sz="2400" dirty="0" err="1" smtClean="0"/>
              <a:t>pelludica</a:t>
            </a:r>
            <a:r>
              <a:rPr lang="en-US" sz="2400" dirty="0" smtClean="0"/>
              <a:t> barrier</a:t>
            </a:r>
          </a:p>
          <a:p>
            <a:pPr lvl="1">
              <a:lnSpc>
                <a:spcPct val="70000"/>
              </a:lnSpc>
              <a:spcBef>
                <a:spcPts val="0"/>
              </a:spcBef>
            </a:pPr>
            <a:endParaRPr lang="en-US" sz="1000" dirty="0" smtClean="0"/>
          </a:p>
        </p:txBody>
      </p:sp>
      <p:sp>
        <p:nvSpPr>
          <p:cNvPr id="16" name="TextBox 15"/>
          <p:cNvSpPr txBox="1"/>
          <p:nvPr/>
        </p:nvSpPr>
        <p:spPr>
          <a:xfrm>
            <a:off x="267623" y="6172200"/>
            <a:ext cx="8571577" cy="584775"/>
          </a:xfrm>
          <a:prstGeom prst="rect">
            <a:avLst/>
          </a:prstGeom>
          <a:noFill/>
        </p:spPr>
        <p:txBody>
          <a:bodyPr wrap="none" rtlCol="0">
            <a:spAutoFit/>
          </a:bodyPr>
          <a:lstStyle/>
          <a:p>
            <a:r>
              <a:rPr lang="en-US" sz="3200" b="1" dirty="0" smtClean="0">
                <a:solidFill>
                  <a:schemeClr val="tx2">
                    <a:lumMod val="75000"/>
                  </a:schemeClr>
                </a:solidFill>
              </a:rPr>
              <a:t>Need to consider media and molecule absorption</a:t>
            </a:r>
            <a:endParaRPr lang="en-US" sz="3200" b="1" dirty="0">
              <a:solidFill>
                <a:schemeClr val="tx2">
                  <a:lumMod val="75000"/>
                </a:schemeClr>
              </a:solidFill>
            </a:endParaRPr>
          </a:p>
        </p:txBody>
      </p:sp>
    </p:spTree>
    <p:extLst>
      <p:ext uri="{BB962C8B-B14F-4D97-AF65-F5344CB8AC3E}">
        <p14:creationId xmlns="" xmlns:p14="http://schemas.microsoft.com/office/powerpoint/2010/main" val="284089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 Ideal </a:t>
            </a:r>
            <a:r>
              <a:rPr lang="en-US" smtClean="0"/>
              <a:t>Culture </a:t>
            </a:r>
            <a:r>
              <a:rPr lang="en-US" smtClean="0"/>
              <a:t>Platform?</a:t>
            </a:r>
            <a:endParaRPr lang="en-US" dirty="0"/>
          </a:p>
        </p:txBody>
      </p:sp>
      <p:sp>
        <p:nvSpPr>
          <p:cNvPr id="3" name="Content Placeholder 2"/>
          <p:cNvSpPr>
            <a:spLocks noGrp="1"/>
          </p:cNvSpPr>
          <p:nvPr>
            <p:ph idx="1"/>
          </p:nvPr>
        </p:nvSpPr>
        <p:spPr>
          <a:xfrm>
            <a:off x="192504" y="1066800"/>
            <a:ext cx="8534400" cy="5334000"/>
          </a:xfrm>
        </p:spPr>
        <p:txBody>
          <a:bodyPr>
            <a:normAutofit fontScale="70000" lnSpcReduction="20000"/>
          </a:bodyPr>
          <a:lstStyle/>
          <a:p>
            <a:r>
              <a:rPr lang="en-US" sz="3400" dirty="0" smtClean="0"/>
              <a:t>Individually </a:t>
            </a:r>
            <a:r>
              <a:rPr lang="en-US" sz="3400" dirty="0"/>
              <a:t>housed </a:t>
            </a:r>
            <a:r>
              <a:rPr lang="en-US" sz="3400" dirty="0" smtClean="0"/>
              <a:t>micro-culture/dynamic platforms</a:t>
            </a:r>
          </a:p>
          <a:p>
            <a:pPr lvl="1"/>
            <a:r>
              <a:rPr lang="en-US" dirty="0" smtClean="0"/>
              <a:t>no need </a:t>
            </a:r>
            <a:r>
              <a:rPr lang="en-US" dirty="0"/>
              <a:t>for daily opening and dish </a:t>
            </a:r>
            <a:r>
              <a:rPr lang="en-US" dirty="0" smtClean="0"/>
              <a:t>removal</a:t>
            </a:r>
          </a:p>
          <a:p>
            <a:pPr lvl="1"/>
            <a:r>
              <a:rPr lang="en-US" dirty="0"/>
              <a:t>permit group culture with individual </a:t>
            </a:r>
            <a:r>
              <a:rPr lang="en-US" dirty="0" smtClean="0"/>
              <a:t>ID</a:t>
            </a:r>
            <a:endParaRPr lang="en-US" dirty="0"/>
          </a:p>
          <a:p>
            <a:pPr marL="457200" lvl="1" indent="0">
              <a:buNone/>
            </a:pPr>
            <a:endParaRPr lang="en-US" dirty="0" smtClean="0"/>
          </a:p>
          <a:p>
            <a:r>
              <a:rPr lang="en-US" sz="3400" dirty="0" smtClean="0"/>
              <a:t>Real-time imaging</a:t>
            </a:r>
          </a:p>
          <a:p>
            <a:pPr marL="0" indent="0">
              <a:buNone/>
            </a:pPr>
            <a:endParaRPr lang="en-US" sz="3400" dirty="0" smtClean="0"/>
          </a:p>
          <a:p>
            <a:r>
              <a:rPr lang="en-US" sz="3400" dirty="0" smtClean="0"/>
              <a:t>Inline Assays/Measures</a:t>
            </a:r>
          </a:p>
          <a:p>
            <a:endParaRPr lang="en-US" sz="3400" dirty="0"/>
          </a:p>
          <a:p>
            <a:r>
              <a:rPr lang="en-US" sz="3400" dirty="0"/>
              <a:t>Customized media </a:t>
            </a:r>
            <a:r>
              <a:rPr lang="en-US" sz="3400" dirty="0" smtClean="0"/>
              <a:t>exchange</a:t>
            </a:r>
          </a:p>
          <a:p>
            <a:endParaRPr lang="en-US" sz="3400" dirty="0" smtClean="0"/>
          </a:p>
          <a:p>
            <a:r>
              <a:rPr lang="en-US" sz="3400" dirty="0" smtClean="0"/>
              <a:t>Specialized </a:t>
            </a:r>
            <a:r>
              <a:rPr lang="en-US" sz="3400" dirty="0" smtClean="0"/>
              <a:t>material/surface</a:t>
            </a:r>
            <a:endParaRPr lang="en-US" sz="3400" dirty="0" smtClean="0"/>
          </a:p>
          <a:p>
            <a:endParaRPr lang="en-US" sz="3400" dirty="0" smtClean="0"/>
          </a:p>
          <a:p>
            <a:r>
              <a:rPr lang="en-US" sz="3400" b="1" u="sng" dirty="0" smtClean="0"/>
              <a:t>USER FRIENDLY</a:t>
            </a:r>
          </a:p>
          <a:p>
            <a:endParaRPr lang="en-US" sz="3400" dirty="0" smtClean="0"/>
          </a:p>
          <a:p>
            <a:r>
              <a:rPr lang="en-US" sz="3400" b="1" u="sng" dirty="0" smtClean="0"/>
              <a:t>AFFORDABLE</a:t>
            </a:r>
          </a:p>
        </p:txBody>
      </p:sp>
      <p:sp>
        <p:nvSpPr>
          <p:cNvPr id="6" name="TextBox 5"/>
          <p:cNvSpPr txBox="1"/>
          <p:nvPr/>
        </p:nvSpPr>
        <p:spPr>
          <a:xfrm>
            <a:off x="2971800" y="6095944"/>
            <a:ext cx="4033476" cy="707886"/>
          </a:xfrm>
          <a:prstGeom prst="rect">
            <a:avLst/>
          </a:prstGeom>
          <a:noFill/>
        </p:spPr>
        <p:txBody>
          <a:bodyPr wrap="none" rtlCol="0">
            <a:spAutoFit/>
          </a:bodyPr>
          <a:lstStyle/>
          <a:p>
            <a:r>
              <a:rPr lang="en-US" sz="4000" b="1" dirty="0" smtClean="0">
                <a:solidFill>
                  <a:schemeClr val="tx2">
                    <a:lumMod val="75000"/>
                  </a:schemeClr>
                </a:solidFill>
              </a:rPr>
              <a:t>Is this feasible?</a:t>
            </a:r>
            <a:endParaRPr lang="en-US" sz="4000" b="1" dirty="0">
              <a:solidFill>
                <a:schemeClr val="tx2">
                  <a:lumMod val="75000"/>
                </a:schemeClr>
              </a:solidFill>
            </a:endParaRPr>
          </a:p>
        </p:txBody>
      </p:sp>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69496" y="2209800"/>
            <a:ext cx="4698304" cy="32007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891734" y="5819001"/>
            <a:ext cx="1302344" cy="307777"/>
          </a:xfrm>
          <a:prstGeom prst="rect">
            <a:avLst/>
          </a:prstGeom>
          <a:noFill/>
        </p:spPr>
        <p:txBody>
          <a:bodyPr wrap="none" rtlCol="0">
            <a:spAutoFit/>
          </a:bodyPr>
          <a:lstStyle/>
          <a:p>
            <a:r>
              <a:rPr lang="en-US" sz="1400" b="1" dirty="0" smtClean="0"/>
              <a:t>Heo et al. 2012</a:t>
            </a:r>
            <a:endParaRPr lang="en-US" sz="1400" b="1" dirty="0"/>
          </a:p>
        </p:txBody>
      </p:sp>
    </p:spTree>
    <p:extLst>
      <p:ext uri="{BB962C8B-B14F-4D97-AF65-F5344CB8AC3E}">
        <p14:creationId xmlns="" xmlns:p14="http://schemas.microsoft.com/office/powerpoint/2010/main" val="2419068998"/>
      </p:ext>
    </p:extLst>
  </p:cSld>
  <p:clrMapOvr>
    <a:masterClrMapping/>
  </p:clrMapOvr>
  <p:transition advTm="5660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BEBA8EAE-BF5A-486C-A8C5-ECC9F3942E4B}">
                <a14:imgProps xmlns="" xmlns:a14="http://schemas.microsoft.com/office/drawing/2010/main">
                  <a14:imgLayer r:embed="rId3">
                    <a14:imgEffect>
                      <a14:sharpenSoften amount="50000"/>
                    </a14:imgEffect>
                    <a14:imgEffect>
                      <a14:brightnessContrast contrast="20000"/>
                    </a14:imgEffect>
                  </a14:imgLayer>
                </a14:imgProps>
              </a:ext>
            </a:extLst>
          </a:blip>
          <a:srcRect l="48077" t="22257" r="1533" b="1581"/>
          <a:stretch/>
        </p:blipFill>
        <p:spPr bwMode="auto">
          <a:xfrm>
            <a:off x="4343400" y="2224214"/>
            <a:ext cx="5112446" cy="5090986"/>
          </a:xfrm>
          <a:prstGeom prst="rect">
            <a:avLst/>
          </a:prstGeom>
          <a:gradFill>
            <a:gsLst>
              <a:gs pos="0">
                <a:schemeClr val="bg1">
                  <a:alpha val="57000"/>
                </a:schemeClr>
              </a:gs>
              <a:gs pos="71000">
                <a:srgbClr val="000066"/>
              </a:gs>
              <a:gs pos="27000">
                <a:schemeClr val="accent1">
                  <a:tint val="44500"/>
                  <a:satMod val="160000"/>
                  <a:alpha val="54000"/>
                  <a:lumMod val="0"/>
                  <a:lumOff val="100000"/>
                </a:schemeClr>
              </a:gs>
              <a:gs pos="100000">
                <a:schemeClr val="accent1">
                  <a:tint val="23500"/>
                  <a:satMod val="160000"/>
                </a:schemeClr>
              </a:gs>
            </a:gsLst>
            <a:path path="circle">
              <a:fillToRect l="100000" t="100000"/>
            </a:path>
          </a:gradFill>
          <a:ln w="9525">
            <a:noFill/>
            <a:miter lim="800000"/>
            <a:headEnd/>
            <a:tailEnd/>
          </a:ln>
          <a:effectLst>
            <a:glow>
              <a:schemeClr val="accent1"/>
            </a:glow>
            <a:softEdge rad="622300"/>
          </a:effectLst>
        </p:spPr>
      </p:pic>
      <p:sp>
        <p:nvSpPr>
          <p:cNvPr id="2" name="Title 1"/>
          <p:cNvSpPr>
            <a:spLocks noGrp="1"/>
          </p:cNvSpPr>
          <p:nvPr>
            <p:ph type="title"/>
          </p:nvPr>
        </p:nvSpPr>
        <p:spPr>
          <a:xfrm>
            <a:off x="152400" y="-58526"/>
            <a:ext cx="8229600" cy="1143000"/>
          </a:xfrm>
        </p:spPr>
        <p:txBody>
          <a:bodyPr/>
          <a:lstStyle/>
          <a:p>
            <a:r>
              <a:rPr lang="en-US" dirty="0" smtClean="0"/>
              <a:t>Conclusions</a:t>
            </a:r>
            <a:endParaRPr lang="en-US" dirty="0"/>
          </a:p>
        </p:txBody>
      </p:sp>
      <p:sp>
        <p:nvSpPr>
          <p:cNvPr id="3" name="Content Placeholder 2"/>
          <p:cNvSpPr>
            <a:spLocks noGrp="1"/>
          </p:cNvSpPr>
          <p:nvPr>
            <p:ph idx="1"/>
          </p:nvPr>
        </p:nvSpPr>
        <p:spPr>
          <a:xfrm>
            <a:off x="457200" y="1447800"/>
            <a:ext cx="8458200" cy="5105400"/>
          </a:xfrm>
        </p:spPr>
        <p:txBody>
          <a:bodyPr>
            <a:normAutofit/>
          </a:bodyPr>
          <a:lstStyle/>
          <a:p>
            <a:r>
              <a:rPr lang="en-US" sz="2600" dirty="0" err="1" smtClean="0"/>
              <a:t>Microstatic</a:t>
            </a:r>
            <a:r>
              <a:rPr lang="en-US" sz="2600" dirty="0" smtClean="0"/>
              <a:t> platforms improve embryo development</a:t>
            </a:r>
          </a:p>
          <a:p>
            <a:endParaRPr lang="en-US" sz="2600" dirty="0" smtClean="0"/>
          </a:p>
          <a:p>
            <a:r>
              <a:rPr lang="en-US" sz="2600" dirty="0" smtClean="0"/>
              <a:t>Dynamic embryo culture is beneficial </a:t>
            </a:r>
          </a:p>
          <a:p>
            <a:endParaRPr lang="en-US" sz="2600" dirty="0" smtClean="0"/>
          </a:p>
          <a:p>
            <a:r>
              <a:rPr lang="en-US" sz="2600" dirty="0" smtClean="0"/>
              <a:t>May be a role for periodic physical stimuli</a:t>
            </a:r>
          </a:p>
          <a:p>
            <a:endParaRPr lang="en-US" sz="2600" dirty="0" smtClean="0"/>
          </a:p>
          <a:p>
            <a:r>
              <a:rPr lang="en-US" sz="2600" dirty="0" smtClean="0"/>
              <a:t>Still need to optimize dynamic conditions</a:t>
            </a:r>
          </a:p>
          <a:p>
            <a:pPr lvl="1"/>
            <a:r>
              <a:rPr lang="en-US" sz="2200" dirty="0" smtClean="0"/>
              <a:t>Speed, duration, motion paths, embryo density</a:t>
            </a:r>
          </a:p>
          <a:p>
            <a:pPr lvl="1"/>
            <a:endParaRPr lang="en-US" sz="2600" dirty="0" smtClean="0"/>
          </a:p>
          <a:p>
            <a:r>
              <a:rPr lang="en-US" sz="2600" dirty="0" smtClean="0"/>
              <a:t>Need a refined </a:t>
            </a:r>
            <a:r>
              <a:rPr lang="en-US" sz="2600" b="1" u="sng" dirty="0" smtClean="0"/>
              <a:t>system</a:t>
            </a:r>
            <a:r>
              <a:rPr lang="en-US" sz="2600" dirty="0" smtClean="0"/>
              <a:t> for widespread use</a:t>
            </a:r>
          </a:p>
          <a:p>
            <a:endParaRPr lang="en-US" sz="2600" dirty="0" smtClean="0"/>
          </a:p>
          <a:p>
            <a:endParaRPr lang="en-US" sz="2600" dirty="0" smtClean="0"/>
          </a:p>
          <a:p>
            <a:endParaRPr lang="en-US" sz="2600" dirty="0"/>
          </a:p>
        </p:txBody>
      </p:sp>
    </p:spTree>
    <p:extLst>
      <p:ext uri="{BB962C8B-B14F-4D97-AF65-F5344CB8AC3E}">
        <p14:creationId xmlns="" xmlns:p14="http://schemas.microsoft.com/office/powerpoint/2010/main" val="127118706"/>
      </p:ext>
    </p:extLst>
  </p:cSld>
  <p:clrMapOvr>
    <a:masterClrMapping/>
  </p:clrMapOvr>
  <p:transition advTm="18484"/>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65388"/>
            <a:ext cx="8458200" cy="1143000"/>
          </a:xfrm>
        </p:spPr>
        <p:txBody>
          <a:bodyPr>
            <a:normAutofit/>
          </a:bodyPr>
          <a:lstStyle/>
          <a:p>
            <a:r>
              <a:rPr lang="en-US" dirty="0" smtClean="0"/>
              <a:t>Culture Platform Comparison</a:t>
            </a:r>
            <a:endParaRPr lang="en-US" dirty="0"/>
          </a:p>
        </p:txBody>
      </p:sp>
      <p:sp>
        <p:nvSpPr>
          <p:cNvPr id="14" name="Content Placeholder 13"/>
          <p:cNvSpPr>
            <a:spLocks noGrp="1"/>
          </p:cNvSpPr>
          <p:nvPr>
            <p:ph idx="1"/>
          </p:nvPr>
        </p:nvSpPr>
        <p:spPr>
          <a:xfrm>
            <a:off x="389508" y="4715317"/>
            <a:ext cx="3478212" cy="2086037"/>
          </a:xfrm>
        </p:spPr>
        <p:txBody>
          <a:bodyPr>
            <a:normAutofit/>
          </a:bodyPr>
          <a:lstStyle/>
          <a:p>
            <a:r>
              <a:rPr lang="en-US" dirty="0" smtClean="0"/>
              <a:t>Large </a:t>
            </a:r>
            <a:r>
              <a:rPr lang="en-US" dirty="0" smtClean="0"/>
              <a:t>volume</a:t>
            </a:r>
          </a:p>
          <a:p>
            <a:r>
              <a:rPr lang="en-US" dirty="0" smtClean="0"/>
              <a:t>Static</a:t>
            </a:r>
          </a:p>
          <a:p>
            <a:r>
              <a:rPr lang="en-US" dirty="0" smtClean="0"/>
              <a:t>Inert surfaces</a:t>
            </a:r>
            <a:endParaRPr lang="en-US" dirty="0" smtClean="0"/>
          </a:p>
        </p:txBody>
      </p:sp>
      <p:pic>
        <p:nvPicPr>
          <p:cNvPr id="4" name="Picture 21" descr="DSCF0110"/>
          <p:cNvPicPr>
            <a:picLocks noChangeAspect="1" noChangeArrowheads="1"/>
          </p:cNvPicPr>
          <p:nvPr/>
        </p:nvPicPr>
        <p:blipFill>
          <a:blip r:embed="rId3" cstate="print">
            <a:lum bright="12000" contrast="-42000"/>
            <a:extLst>
              <a:ext uri="{BEBA8EAE-BF5A-486C-A8C5-ECC9F3942E4B}">
                <a14:imgProps xmlns="" xmlns:a14="http://schemas.microsoft.com/office/drawing/2010/main">
                  <a14:imgLayer r:embed="rId4">
                    <a14:imgEffect>
                      <a14:saturation sat="66000"/>
                    </a14:imgEffect>
                  </a14:imgLayer>
                </a14:imgProps>
              </a:ext>
              <a:ext uri="{28A0092B-C50C-407E-A947-70E740481C1C}">
                <a14:useLocalDpi xmlns="" xmlns:a14="http://schemas.microsoft.com/office/drawing/2010/main" val="0"/>
              </a:ext>
            </a:extLst>
          </a:blip>
          <a:srcRect l="11427" r="17143"/>
          <a:stretch>
            <a:fillRect/>
          </a:stretch>
        </p:blipFill>
        <p:spPr bwMode="auto">
          <a:xfrm>
            <a:off x="609600" y="1608964"/>
            <a:ext cx="1447800" cy="1242897"/>
          </a:xfrm>
          <a:prstGeom prst="rect">
            <a:avLst/>
          </a:prstGeom>
          <a:noFill/>
          <a:ln>
            <a:noFill/>
          </a:ln>
          <a:effectLst/>
          <a:scene3d>
            <a:camera prst="orthographicFront"/>
            <a:lightRig rig="threePt" dir="t"/>
          </a:scene3d>
          <a:sp3d>
            <a:bevelT/>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8" descr="DSCF0108"/>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 xmlns:a14="http://schemas.microsoft.com/office/drawing/2010/main" val="0"/>
              </a:ext>
            </a:extLst>
          </a:blip>
          <a:srcRect l="20930" t="10464" r="16280" b="9302"/>
          <a:stretch>
            <a:fillRect/>
          </a:stretch>
        </p:blipFill>
        <p:spPr bwMode="auto">
          <a:xfrm>
            <a:off x="609600" y="2863905"/>
            <a:ext cx="1447800" cy="1243459"/>
          </a:xfrm>
          <a:prstGeom prst="rect">
            <a:avLst/>
          </a:prstGeom>
          <a:noFill/>
          <a:ln>
            <a:noFill/>
          </a:ln>
          <a:effectLst/>
          <a:scene3d>
            <a:camera prst="orthographicFront"/>
            <a:lightRig rig="threePt" dir="t"/>
          </a:scene3d>
          <a:sp3d>
            <a:bevelT/>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9" descr="DSCF0109"/>
          <p:cNvPicPr>
            <a:picLocks noChangeAspect="1" noChangeArrowheads="1"/>
          </p:cNvPicPr>
          <p:nvPr/>
        </p:nvPicPr>
        <p:blipFill>
          <a:blip r:embed="rId6" cstate="print">
            <a:lum bright="24000" contrast="-6000"/>
            <a:extLst>
              <a:ext uri="{28A0092B-C50C-407E-A947-70E740481C1C}">
                <a14:useLocalDpi xmlns="" xmlns:a14="http://schemas.microsoft.com/office/drawing/2010/main" val="0"/>
              </a:ext>
            </a:extLst>
          </a:blip>
          <a:srcRect l="13553" t="10464" r="21170"/>
          <a:stretch>
            <a:fillRect/>
          </a:stretch>
        </p:blipFill>
        <p:spPr bwMode="auto">
          <a:xfrm>
            <a:off x="2060532" y="1608964"/>
            <a:ext cx="1447800" cy="1254941"/>
          </a:xfrm>
          <a:prstGeom prst="rect">
            <a:avLst/>
          </a:prstGeom>
          <a:noFill/>
          <a:ln>
            <a:noFill/>
          </a:ln>
          <a:effectLst/>
          <a:scene3d>
            <a:camera prst="orthographicFront"/>
            <a:lightRig rig="threePt" dir="t"/>
          </a:scene3d>
          <a:sp3d>
            <a:bevelT/>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p:nvPr/>
        </p:nvSpPr>
        <p:spPr>
          <a:xfrm>
            <a:off x="912552" y="1594379"/>
            <a:ext cx="841897" cy="369332"/>
          </a:xfrm>
          <a:prstGeom prst="rect">
            <a:avLst/>
          </a:prstGeom>
          <a:noFill/>
        </p:spPr>
        <p:txBody>
          <a:bodyPr wrap="none" rtlCol="0">
            <a:spAutoFit/>
          </a:bodyPr>
          <a:lstStyle/>
          <a:p>
            <a:r>
              <a:rPr lang="en-US" dirty="0" smtClean="0"/>
              <a:t>~1-2ml</a:t>
            </a:r>
            <a:endParaRPr lang="en-US" dirty="0"/>
          </a:p>
        </p:txBody>
      </p:sp>
      <p:sp>
        <p:nvSpPr>
          <p:cNvPr id="8" name="TextBox 7"/>
          <p:cNvSpPr txBox="1"/>
          <p:nvPr/>
        </p:nvSpPr>
        <p:spPr>
          <a:xfrm>
            <a:off x="1006327" y="2870835"/>
            <a:ext cx="654346" cy="369332"/>
          </a:xfrm>
          <a:prstGeom prst="rect">
            <a:avLst/>
          </a:prstGeom>
          <a:noFill/>
        </p:spPr>
        <p:txBody>
          <a:bodyPr wrap="none" rtlCol="0">
            <a:spAutoFit/>
          </a:bodyPr>
          <a:lstStyle/>
          <a:p>
            <a:r>
              <a:rPr lang="en-US" dirty="0" smtClean="0"/>
              <a:t>~1ml</a:t>
            </a:r>
            <a:endParaRPr lang="en-US" dirty="0"/>
          </a:p>
        </p:txBody>
      </p:sp>
      <p:sp>
        <p:nvSpPr>
          <p:cNvPr id="9" name="TextBox 8"/>
          <p:cNvSpPr txBox="1"/>
          <p:nvPr/>
        </p:nvSpPr>
        <p:spPr>
          <a:xfrm>
            <a:off x="2351869" y="1608588"/>
            <a:ext cx="830677" cy="369332"/>
          </a:xfrm>
          <a:prstGeom prst="rect">
            <a:avLst/>
          </a:prstGeom>
          <a:noFill/>
        </p:spPr>
        <p:txBody>
          <a:bodyPr wrap="none" rtlCol="0">
            <a:spAutoFit/>
          </a:bodyPr>
          <a:lstStyle/>
          <a:p>
            <a:r>
              <a:rPr lang="en-US" dirty="0"/>
              <a:t>~</a:t>
            </a:r>
            <a:r>
              <a:rPr lang="en-US" dirty="0" smtClean="0"/>
              <a:t>500µl</a:t>
            </a:r>
            <a:endParaRPr lang="en-US" dirty="0"/>
          </a:p>
        </p:txBody>
      </p:sp>
      <p:pic>
        <p:nvPicPr>
          <p:cNvPr id="13" name="Picture 12"/>
          <p:cNvPicPr>
            <a:picLocks noChangeAspect="1"/>
          </p:cNvPicPr>
          <p:nvPr/>
        </p:nvPicPr>
        <p:blipFill rotWithShape="1">
          <a:blip r:embed="rId7" cstate="print">
            <a:duotone>
              <a:prstClr val="black"/>
              <a:schemeClr val="accent3">
                <a:tint val="45000"/>
                <a:satMod val="400000"/>
              </a:schemeClr>
            </a:duotone>
            <a:extLst>
              <a:ext uri="{BEBA8EAE-BF5A-486C-A8C5-ECC9F3942E4B}">
                <a14:imgProps xmlns="" xmlns:a14="http://schemas.microsoft.com/office/drawing/2010/main">
                  <a14:imgLayer r:embed="rId8">
                    <a14:imgEffect>
                      <a14:sharpenSoften amount="50000"/>
                    </a14:imgEffect>
                    <a14:imgEffect>
                      <a14:brightnessContrast bright="20000" contrast="49000"/>
                    </a14:imgEffect>
                  </a14:imgLayer>
                </a14:imgProps>
              </a:ext>
              <a:ext uri="{28A0092B-C50C-407E-A947-70E740481C1C}">
                <a14:useLocalDpi xmlns="" xmlns:a14="http://schemas.microsoft.com/office/drawing/2010/main" val="0"/>
              </a:ext>
            </a:extLst>
          </a:blip>
          <a:srcRect l="27957" t="12004" r="26691" b="29843"/>
          <a:stretch/>
        </p:blipFill>
        <p:spPr>
          <a:xfrm>
            <a:off x="2060533" y="2869606"/>
            <a:ext cx="1447800" cy="1248011"/>
          </a:xfrm>
          <a:prstGeom prst="rect">
            <a:avLst/>
          </a:prstGeom>
          <a:scene3d>
            <a:camera prst="orthographicFront"/>
            <a:lightRig rig="threePt" dir="t"/>
          </a:scene3d>
          <a:sp3d>
            <a:bevelT/>
          </a:sp3d>
        </p:spPr>
      </p:pic>
      <p:sp>
        <p:nvSpPr>
          <p:cNvPr id="10" name="TextBox 9"/>
          <p:cNvSpPr txBox="1"/>
          <p:nvPr/>
        </p:nvSpPr>
        <p:spPr>
          <a:xfrm>
            <a:off x="2267318" y="2861846"/>
            <a:ext cx="1093569" cy="369332"/>
          </a:xfrm>
          <a:prstGeom prst="rect">
            <a:avLst/>
          </a:prstGeom>
          <a:noFill/>
        </p:spPr>
        <p:txBody>
          <a:bodyPr wrap="none" rtlCol="0">
            <a:spAutoFit/>
          </a:bodyPr>
          <a:lstStyle/>
          <a:p>
            <a:r>
              <a:rPr lang="en-US" dirty="0"/>
              <a:t>~</a:t>
            </a:r>
            <a:r>
              <a:rPr lang="en-US" dirty="0" smtClean="0"/>
              <a:t>10-50µl</a:t>
            </a:r>
            <a:endParaRPr lang="en-US" dirty="0"/>
          </a:p>
        </p:txBody>
      </p:sp>
      <p:sp>
        <p:nvSpPr>
          <p:cNvPr id="17" name="TextBox 16"/>
          <p:cNvSpPr txBox="1"/>
          <p:nvPr/>
        </p:nvSpPr>
        <p:spPr>
          <a:xfrm>
            <a:off x="1411704" y="1160710"/>
            <a:ext cx="1407245" cy="523220"/>
          </a:xfrm>
          <a:prstGeom prst="rect">
            <a:avLst/>
          </a:prstGeom>
          <a:noFill/>
        </p:spPr>
        <p:txBody>
          <a:bodyPr wrap="none" rtlCol="0">
            <a:spAutoFit/>
          </a:bodyPr>
          <a:lstStyle/>
          <a:p>
            <a:r>
              <a:rPr lang="en-US" sz="2800" b="1" i="1" dirty="0" smtClean="0"/>
              <a:t>In Vitro</a:t>
            </a:r>
            <a:endParaRPr lang="en-US" sz="2800" b="1" i="1" dirty="0"/>
          </a:p>
        </p:txBody>
      </p:sp>
      <p:sp>
        <p:nvSpPr>
          <p:cNvPr id="18" name="TextBox 17"/>
          <p:cNvSpPr txBox="1"/>
          <p:nvPr/>
        </p:nvSpPr>
        <p:spPr>
          <a:xfrm>
            <a:off x="6381817" y="1173236"/>
            <a:ext cx="1347933" cy="523220"/>
          </a:xfrm>
          <a:prstGeom prst="rect">
            <a:avLst/>
          </a:prstGeom>
          <a:noFill/>
        </p:spPr>
        <p:txBody>
          <a:bodyPr wrap="none" rtlCol="0">
            <a:spAutoFit/>
          </a:bodyPr>
          <a:lstStyle/>
          <a:p>
            <a:r>
              <a:rPr lang="en-US" sz="2800" b="1" i="1" dirty="0" smtClean="0"/>
              <a:t>In Vivo</a:t>
            </a:r>
            <a:endParaRPr lang="en-US" sz="2800" b="1" i="1" dirty="0"/>
          </a:p>
        </p:txBody>
      </p:sp>
      <p:sp>
        <p:nvSpPr>
          <p:cNvPr id="19" name="Content Placeholder 13"/>
          <p:cNvSpPr txBox="1">
            <a:spLocks/>
          </p:cNvSpPr>
          <p:nvPr/>
        </p:nvSpPr>
        <p:spPr>
          <a:xfrm>
            <a:off x="5350040" y="4724400"/>
            <a:ext cx="3733800" cy="208603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2">
                  <a:lumMod val="75000"/>
                </a:schemeClr>
              </a:buClr>
              <a:buFont typeface="Wingdings" pitchFamily="2" charset="2"/>
              <a:buChar char="§"/>
            </a:pPr>
            <a:r>
              <a:rPr lang="en-US" dirty="0" smtClean="0"/>
              <a:t>Moist/constricted </a:t>
            </a:r>
            <a:endParaRPr lang="en-US" dirty="0" smtClean="0"/>
          </a:p>
          <a:p>
            <a:pPr>
              <a:buClr>
                <a:schemeClr val="tx2">
                  <a:lumMod val="75000"/>
                </a:schemeClr>
              </a:buClr>
              <a:buFont typeface="Wingdings" pitchFamily="2" charset="2"/>
              <a:buChar char="§"/>
            </a:pPr>
            <a:r>
              <a:rPr lang="en-US" dirty="0" smtClean="0"/>
              <a:t>Dynamic</a:t>
            </a:r>
          </a:p>
          <a:p>
            <a:pPr>
              <a:buClr>
                <a:schemeClr val="tx2">
                  <a:lumMod val="75000"/>
                </a:schemeClr>
              </a:buClr>
              <a:buFont typeface="Wingdings" pitchFamily="2" charset="2"/>
              <a:buChar char="§"/>
            </a:pPr>
            <a:r>
              <a:rPr lang="en-US" dirty="0" smtClean="0"/>
              <a:t>Surface coatings</a:t>
            </a:r>
            <a:endParaRPr lang="en-US" dirty="0" smtClean="0"/>
          </a:p>
        </p:txBody>
      </p:sp>
      <p:sp>
        <p:nvSpPr>
          <p:cNvPr id="20" name="TextBox 19"/>
          <p:cNvSpPr txBox="1"/>
          <p:nvPr/>
        </p:nvSpPr>
        <p:spPr>
          <a:xfrm>
            <a:off x="4191000" y="2655392"/>
            <a:ext cx="753732" cy="584775"/>
          </a:xfrm>
          <a:prstGeom prst="rect">
            <a:avLst/>
          </a:prstGeom>
          <a:noFill/>
        </p:spPr>
        <p:txBody>
          <a:bodyPr wrap="none" rtlCol="0">
            <a:spAutoFit/>
          </a:bodyPr>
          <a:lstStyle/>
          <a:p>
            <a:r>
              <a:rPr lang="en-US" sz="3200" b="1" dirty="0" smtClean="0"/>
              <a:t>vs.</a:t>
            </a:r>
            <a:endParaRPr lang="en-US" sz="3200" b="1" dirty="0"/>
          </a:p>
        </p:txBody>
      </p:sp>
      <p:pic>
        <p:nvPicPr>
          <p:cNvPr id="1026" name="Picture 2" descr="Image Detail"/>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5562230" y="1632867"/>
            <a:ext cx="1453240" cy="1249786"/>
          </a:xfrm>
          <a:prstGeom prst="rect">
            <a:avLst/>
          </a:prstGeom>
          <a:noFill/>
          <a:scene3d>
            <a:camera prst="orthographicFront"/>
            <a:lightRig rig="threePt" dir="t"/>
          </a:scene3d>
          <a:sp3d>
            <a:bevelT/>
          </a:sp3d>
          <a:extLst>
            <a:ext uri="{909E8E84-426E-40DD-AFC4-6F175D3DCCD1}">
              <a14:hiddenFill xmlns="" xmlns:a14="http://schemas.microsoft.com/office/drawing/2010/main">
                <a:solidFill>
                  <a:srgbClr val="FFFFFF"/>
                </a:solidFill>
              </a14:hiddenFill>
            </a:ext>
          </a:extLst>
        </p:spPr>
      </p:pic>
      <p:pic>
        <p:nvPicPr>
          <p:cNvPr id="1028" name="Picture 4" descr="Image Detail"/>
          <p:cNvPicPr>
            <a:picLocks noChangeAspect="1" noChangeArrowheads="1"/>
          </p:cNvPicPr>
          <p:nvPr/>
        </p:nvPicPr>
        <p:blipFill rotWithShape="1">
          <a:blip r:embed="rId10" cstate="print">
            <a:extLst>
              <a:ext uri="{28A0092B-C50C-407E-A947-70E740481C1C}">
                <a14:useLocalDpi xmlns="" xmlns:a14="http://schemas.microsoft.com/office/drawing/2010/main" val="0"/>
              </a:ext>
            </a:extLst>
          </a:blip>
          <a:srcRect t="17557" r="21906" b="-1"/>
          <a:stretch/>
        </p:blipFill>
        <p:spPr bwMode="auto">
          <a:xfrm>
            <a:off x="5562230" y="2893098"/>
            <a:ext cx="1453240" cy="1241758"/>
          </a:xfrm>
          <a:prstGeom prst="rect">
            <a:avLst/>
          </a:prstGeom>
          <a:noFill/>
          <a:scene3d>
            <a:camera prst="orthographicFront"/>
            <a:lightRig rig="threePt" dir="t"/>
          </a:scene3d>
          <a:sp3d>
            <a:bevelT/>
          </a:sp3d>
          <a:extLst>
            <a:ext uri="{909E8E84-426E-40DD-AFC4-6F175D3DCCD1}">
              <a14:hiddenFill xmlns="" xmlns:a14="http://schemas.microsoft.com/office/drawing/2010/main">
                <a:solidFill>
                  <a:srgbClr val="FFFFFF"/>
                </a:solidFill>
              </a14:hiddenFill>
            </a:ext>
          </a:extLst>
        </p:spPr>
      </p:pic>
      <p:pic>
        <p:nvPicPr>
          <p:cNvPr id="16" name="Picture 7" descr="Cilia-Oviduct"/>
          <p:cNvPicPr>
            <a:picLocks noChangeAspect="1" noChangeArrowheads="1"/>
          </p:cNvPicPr>
          <p:nvPr/>
        </p:nvPicPr>
        <p:blipFill>
          <a:blip r:embed="rId11" cstate="print">
            <a:extLst>
              <a:ext uri="{28A0092B-C50C-407E-A947-70E740481C1C}">
                <a14:useLocalDpi xmlns="" xmlns:a14="http://schemas.microsoft.com/office/drawing/2010/main" val="0"/>
              </a:ext>
            </a:extLst>
          </a:blip>
          <a:srcRect l="5673" t="5330" r="31915" b="55428"/>
          <a:stretch>
            <a:fillRect/>
          </a:stretch>
        </p:blipFill>
        <p:spPr bwMode="auto">
          <a:xfrm>
            <a:off x="7016514" y="2893098"/>
            <a:ext cx="1453241" cy="1238346"/>
          </a:xfrm>
          <a:prstGeom prst="rect">
            <a:avLst/>
          </a:prstGeom>
          <a:noFill/>
          <a:ln w="31750">
            <a:noFill/>
            <a:miter lim="800000"/>
            <a:headEnd/>
            <a:tailEnd/>
          </a:ln>
          <a:scene3d>
            <a:camera prst="orthographicFront"/>
            <a:lightRig rig="threePt" dir="t"/>
          </a:scene3d>
          <a:sp3d>
            <a:bevelT/>
          </a:sp3d>
          <a:extLst>
            <a:ext uri="{909E8E84-426E-40DD-AFC4-6F175D3DCCD1}">
              <a14:hiddenFill xmlns="" xmlns:a14="http://schemas.microsoft.com/office/drawing/2010/main">
                <a:solidFill>
                  <a:srgbClr val="FFFFFF"/>
                </a:solidFill>
              </a14:hiddenFill>
            </a:ext>
          </a:extLst>
        </p:spPr>
      </p:pic>
      <p:pic>
        <p:nvPicPr>
          <p:cNvPr id="1030" name="Picture 6" descr="Image Detail"/>
          <p:cNvPicPr>
            <a:picLocks noChangeAspect="1" noChangeArrowheads="1"/>
          </p:cNvPicPr>
          <p:nvPr/>
        </p:nvPicPr>
        <p:blipFill rotWithShape="1">
          <a:blip r:embed="rId12" cstate="print">
            <a:extLst>
              <a:ext uri="{28A0092B-C50C-407E-A947-70E740481C1C}">
                <a14:useLocalDpi xmlns="" xmlns:a14="http://schemas.microsoft.com/office/drawing/2010/main" val="0"/>
              </a:ext>
            </a:extLst>
          </a:blip>
          <a:srcRect l="13698" r="7573"/>
          <a:stretch/>
        </p:blipFill>
        <p:spPr bwMode="auto">
          <a:xfrm>
            <a:off x="7026184" y="1633542"/>
            <a:ext cx="1456024" cy="1249112"/>
          </a:xfrm>
          <a:prstGeom prst="rect">
            <a:avLst/>
          </a:prstGeom>
          <a:noFill/>
          <a:scene3d>
            <a:camera prst="orthographicFront"/>
            <a:lightRig rig="threePt" dir="t"/>
          </a:scene3d>
          <a:sp3d>
            <a:bevelT/>
          </a:sp3d>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59377107"/>
      </p:ext>
    </p:extLst>
  </p:cSld>
  <p:clrMapOvr>
    <a:masterClrMapping/>
  </p:clrMapOvr>
  <p:transition advTm="203"/>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a:defRPr/>
            </a:pPr>
            <a:r>
              <a:rPr lang="en-US" dirty="0" smtClean="0"/>
              <a:t>Acknowledgements</a:t>
            </a:r>
            <a:endParaRPr lang="en-US" i="1" dirty="0" smtClean="0"/>
          </a:p>
        </p:txBody>
      </p:sp>
      <p:sp>
        <p:nvSpPr>
          <p:cNvPr id="6" name="Content Placeholder 2"/>
          <p:cNvSpPr>
            <a:spLocks noGrp="1"/>
          </p:cNvSpPr>
          <p:nvPr>
            <p:ph idx="1"/>
          </p:nvPr>
        </p:nvSpPr>
        <p:spPr>
          <a:xfrm>
            <a:off x="4800600" y="4953000"/>
            <a:ext cx="4191000" cy="1752600"/>
          </a:xfrm>
        </p:spPr>
        <p:txBody>
          <a:bodyPr>
            <a:noAutofit/>
          </a:bodyPr>
          <a:lstStyle/>
          <a:p>
            <a:r>
              <a:rPr lang="en-US" sz="2400" b="1" dirty="0" smtClean="0"/>
              <a:t>Rusty Pool, PhD, HCLD</a:t>
            </a:r>
          </a:p>
          <a:p>
            <a:r>
              <a:rPr lang="en-US" sz="2400" b="1" dirty="0" smtClean="0"/>
              <a:t>Gary D. Smith, PhD, HCLD</a:t>
            </a:r>
          </a:p>
          <a:p>
            <a:r>
              <a:rPr lang="en-US" sz="2400" b="1" dirty="0" smtClean="0"/>
              <a:t>Mike Reed, PhD, HCLD</a:t>
            </a:r>
          </a:p>
          <a:p>
            <a:r>
              <a:rPr lang="en-US" sz="2400" b="1" dirty="0" smtClean="0"/>
              <a:t>Charles Bormann, PhD, HCLD</a:t>
            </a:r>
          </a:p>
        </p:txBody>
      </p:sp>
      <p:sp>
        <p:nvSpPr>
          <p:cNvPr id="7" name="Content Placeholder 2"/>
          <p:cNvSpPr txBox="1">
            <a:spLocks/>
          </p:cNvSpPr>
          <p:nvPr/>
        </p:nvSpPr>
        <p:spPr>
          <a:xfrm>
            <a:off x="535733" y="4953000"/>
            <a:ext cx="3121867" cy="1371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tx2">
                  <a:lumMod val="75000"/>
                </a:schemeClr>
              </a:buClr>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tx2">
                  <a:lumMod val="75000"/>
                </a:schemeClr>
              </a:buClr>
              <a:buFont typeface="Wingdings"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tx2">
                  <a:lumMod val="75000"/>
                </a:schemeClr>
              </a:buClr>
              <a:buFont typeface="Wingdings"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tx2">
                  <a:lumMod val="75000"/>
                </a:schemeClr>
              </a:buClr>
              <a:buFont typeface="Wingdings"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tx2">
                  <a:lumMod val="75000"/>
                </a:schemeClr>
              </a:buClr>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smtClean="0"/>
              <a:t>Melissa Hiner, TS</a:t>
            </a:r>
          </a:p>
          <a:p>
            <a:r>
              <a:rPr lang="en-US" sz="2400" b="1" dirty="0" smtClean="0"/>
              <a:t>Laura Keller, GS</a:t>
            </a:r>
          </a:p>
          <a:p>
            <a:r>
              <a:rPr lang="en-US" sz="2400" b="1" dirty="0" smtClean="0"/>
              <a:t>Lisa Gerisch</a:t>
            </a:r>
          </a:p>
        </p:txBody>
      </p:sp>
      <p:pic>
        <p:nvPicPr>
          <p:cNvPr id="5" name="Picture 4"/>
          <p:cNvPicPr>
            <a:picLocks noChangeAspect="1"/>
          </p:cNvPicPr>
          <p:nvPr/>
        </p:nvPicPr>
        <p:blipFill rotWithShape="1">
          <a:blip r:embed="rId3" cstate="print">
            <a:clrChange>
              <a:clrFrom>
                <a:srgbClr val="FFFFFF"/>
              </a:clrFrom>
              <a:clrTo>
                <a:srgbClr val="FFFFFF">
                  <a:alpha val="0"/>
                </a:srgbClr>
              </a:clrTo>
            </a:clrChange>
            <a:extLst>
              <a:ext uri="{BEBA8EAE-BF5A-486C-A8C5-ECC9F3942E4B}">
                <a14:imgProps xmlns="" xmlns:a14="http://schemas.microsoft.com/office/drawing/2010/main">
                  <a14:imgLayer r:embed="rId4">
                    <a14:imgEffect>
                      <a14:brightnessContrast bright="6000"/>
                    </a14:imgEffect>
                  </a14:imgLayer>
                </a14:imgProps>
              </a:ext>
              <a:ext uri="{28A0092B-C50C-407E-A947-70E740481C1C}">
                <a14:useLocalDpi xmlns="" xmlns:a14="http://schemas.microsoft.com/office/drawing/2010/main" val="0"/>
              </a:ext>
            </a:extLst>
          </a:blip>
          <a:srcRect r="81305"/>
          <a:stretch/>
        </p:blipFill>
        <p:spPr>
          <a:xfrm>
            <a:off x="3141134" y="1371600"/>
            <a:ext cx="2590800" cy="1940181"/>
          </a:xfrm>
          <a:prstGeom prst="rect">
            <a:avLst/>
          </a:prstGeom>
          <a:scene3d>
            <a:camera prst="orthographicFront"/>
            <a:lightRig rig="threePt" dir="t"/>
          </a:scene3d>
          <a:sp3d>
            <a:bevelT/>
          </a:sp3d>
        </p:spPr>
      </p:pic>
      <p:sp>
        <p:nvSpPr>
          <p:cNvPr id="2" name="TextBox 1"/>
          <p:cNvSpPr txBox="1"/>
          <p:nvPr/>
        </p:nvSpPr>
        <p:spPr>
          <a:xfrm>
            <a:off x="1905000" y="3352800"/>
            <a:ext cx="5109091" cy="461665"/>
          </a:xfrm>
          <a:prstGeom prst="rect">
            <a:avLst/>
          </a:prstGeom>
          <a:noFill/>
          <a:effectLst>
            <a:outerShdw blurRad="50800" dist="25400" dir="2700000" algn="tl" rotWithShape="0">
              <a:prstClr val="black">
                <a:alpha val="36000"/>
              </a:prstClr>
            </a:outerShdw>
          </a:effectLst>
          <a:scene3d>
            <a:camera prst="orthographicFront"/>
            <a:lightRig rig="threePt" dir="t"/>
          </a:scene3d>
          <a:sp3d>
            <a:bevelT/>
          </a:sp3d>
        </p:spPr>
        <p:txBody>
          <a:bodyPr wrap="none" rtlCol="0">
            <a:spAutoFit/>
          </a:bodyPr>
          <a:lstStyle/>
          <a:p>
            <a:r>
              <a:rPr lang="en-US" sz="2400" b="1" dirty="0" smtClean="0">
                <a:solidFill>
                  <a:srgbClr val="000066"/>
                </a:solidFill>
                <a:latin typeface="Arial" pitchFamily="34" charset="0"/>
                <a:cs typeface="Arial" pitchFamily="34" charset="0"/>
              </a:rPr>
              <a:t>Center for Reproductive Medicine</a:t>
            </a:r>
            <a:endParaRPr lang="en-US" sz="2400" b="1" dirty="0">
              <a:solidFill>
                <a:srgbClr val="000066"/>
              </a:solidFill>
              <a:latin typeface="Arial" pitchFamily="34" charset="0"/>
              <a:cs typeface="Arial" pitchFamily="34" charset="0"/>
            </a:endParaRPr>
          </a:p>
        </p:txBody>
      </p:sp>
      <p:sp>
        <p:nvSpPr>
          <p:cNvPr id="3" name="TextBox 2"/>
          <p:cNvSpPr txBox="1"/>
          <p:nvPr/>
        </p:nvSpPr>
        <p:spPr>
          <a:xfrm>
            <a:off x="1043354" y="4429780"/>
            <a:ext cx="2038700" cy="523220"/>
          </a:xfrm>
          <a:prstGeom prst="rect">
            <a:avLst/>
          </a:prstGeom>
          <a:noFill/>
        </p:spPr>
        <p:txBody>
          <a:bodyPr wrap="none" rtlCol="0">
            <a:spAutoFit/>
          </a:bodyPr>
          <a:lstStyle/>
          <a:p>
            <a:r>
              <a:rPr lang="en-US" sz="2800" b="1" u="sng" dirty="0" smtClean="0"/>
              <a:t>IVF Lab Staff</a:t>
            </a:r>
            <a:endParaRPr lang="en-US" sz="2800" b="1" u="sng" dirty="0"/>
          </a:p>
        </p:txBody>
      </p:sp>
      <p:sp>
        <p:nvSpPr>
          <p:cNvPr id="8" name="TextBox 7"/>
          <p:cNvSpPr txBox="1"/>
          <p:nvPr/>
        </p:nvSpPr>
        <p:spPr>
          <a:xfrm>
            <a:off x="5744307" y="4406334"/>
            <a:ext cx="1789272" cy="523220"/>
          </a:xfrm>
          <a:prstGeom prst="rect">
            <a:avLst/>
          </a:prstGeom>
          <a:noFill/>
        </p:spPr>
        <p:txBody>
          <a:bodyPr wrap="none" rtlCol="0">
            <a:spAutoFit/>
          </a:bodyPr>
          <a:lstStyle/>
          <a:p>
            <a:r>
              <a:rPr lang="en-US" sz="2800" b="1" u="sng" dirty="0" smtClean="0"/>
              <a:t>Colleagues</a:t>
            </a:r>
            <a:endParaRPr lang="en-US" sz="2800" b="1" u="sng" dirty="0"/>
          </a:p>
        </p:txBody>
      </p:sp>
    </p:spTree>
    <p:extLst>
      <p:ext uri="{BB962C8B-B14F-4D97-AF65-F5344CB8AC3E}">
        <p14:creationId xmlns="" xmlns:p14="http://schemas.microsoft.com/office/powerpoint/2010/main" val="40727727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37"/>
          <p:cNvSpPr>
            <a:spLocks noChangeArrowheads="1"/>
          </p:cNvSpPr>
          <p:nvPr/>
        </p:nvSpPr>
        <p:spPr bwMode="auto">
          <a:xfrm>
            <a:off x="284744" y="2209800"/>
            <a:ext cx="1676400" cy="423863"/>
          </a:xfrm>
          <a:prstGeom prst="rect">
            <a:avLst/>
          </a:prstGeom>
          <a:gradFill rotWithShape="1">
            <a:gsLst>
              <a:gs pos="0">
                <a:schemeClr val="bg1">
                  <a:lumMod val="50000"/>
                </a:schemeClr>
              </a:gs>
              <a:gs pos="50000">
                <a:schemeClr val="bg1">
                  <a:lumMod val="85000"/>
                </a:schemeClr>
              </a:gs>
              <a:gs pos="100000">
                <a:schemeClr val="bg1">
                  <a:lumMod val="50000"/>
                </a:schemeClr>
              </a:gs>
            </a:gsLst>
            <a:lin ang="0" scaled="1"/>
          </a:gradFill>
          <a:ln w="9525">
            <a:noFill/>
            <a:miter lim="800000"/>
            <a:headEnd/>
            <a:tailEnd/>
          </a:ln>
          <a:effectLst/>
        </p:spPr>
        <p:txBody>
          <a:bodyPr wrap="none" anchor="ctr"/>
          <a:lstStyle/>
          <a:p>
            <a:pPr>
              <a:defRPr/>
            </a:pPr>
            <a:endParaRPr lang="en-US" dirty="0">
              <a:latin typeface="Arial" charset="0"/>
              <a:cs typeface="Arial" charset="0"/>
            </a:endParaRPr>
          </a:p>
        </p:txBody>
      </p:sp>
      <p:sp>
        <p:nvSpPr>
          <p:cNvPr id="12" name="Rectangle 11"/>
          <p:cNvSpPr/>
          <p:nvPr/>
        </p:nvSpPr>
        <p:spPr>
          <a:xfrm>
            <a:off x="253899" y="4463583"/>
            <a:ext cx="4191000" cy="2089617"/>
          </a:xfrm>
          <a:prstGeom prst="rect">
            <a:avLst/>
          </a:prstGeom>
          <a:solidFill>
            <a:schemeClr val="tx2">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4709595" y="4463583"/>
            <a:ext cx="4191000" cy="2089617"/>
          </a:xfrm>
          <a:prstGeom prst="rect">
            <a:avLst/>
          </a:prstGeom>
          <a:solidFill>
            <a:schemeClr val="tx2">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6200" y="-88232"/>
            <a:ext cx="8954712" cy="1143000"/>
          </a:xfrm>
        </p:spPr>
        <p:txBody>
          <a:bodyPr>
            <a:normAutofit/>
          </a:bodyPr>
          <a:lstStyle/>
          <a:p>
            <a:r>
              <a:rPr lang="en-US" sz="4000" dirty="0" smtClean="0"/>
              <a:t>Embryo Secreted Factors (Human)</a:t>
            </a:r>
            <a:endParaRPr lang="en-US" sz="4000" dirty="0"/>
          </a:p>
        </p:txBody>
      </p:sp>
      <p:sp>
        <p:nvSpPr>
          <p:cNvPr id="4" name="TextBox 3"/>
          <p:cNvSpPr txBox="1"/>
          <p:nvPr/>
        </p:nvSpPr>
        <p:spPr>
          <a:xfrm>
            <a:off x="666738" y="4515719"/>
            <a:ext cx="3419206" cy="2037481"/>
          </a:xfrm>
          <a:prstGeom prst="rect">
            <a:avLst/>
          </a:prstGeom>
          <a:noFill/>
        </p:spPr>
        <p:txBody>
          <a:bodyPr wrap="none" rtlCol="0">
            <a:spAutoFit/>
          </a:bodyPr>
          <a:lstStyle/>
          <a:p>
            <a:pPr algn="ctr"/>
            <a:r>
              <a:rPr lang="en-US" sz="2800" b="1" u="sng" dirty="0" smtClean="0">
                <a:solidFill>
                  <a:schemeClr val="tx2">
                    <a:lumMod val="75000"/>
                  </a:schemeClr>
                </a:solidFill>
              </a:rPr>
              <a:t>Positive Markers</a:t>
            </a:r>
          </a:p>
          <a:p>
            <a:pPr>
              <a:lnSpc>
                <a:spcPct val="90000"/>
              </a:lnSpc>
            </a:pPr>
            <a:r>
              <a:rPr lang="en-US" sz="2400" b="1" dirty="0" smtClean="0"/>
              <a:t>CRH </a:t>
            </a:r>
            <a:r>
              <a:rPr lang="en-US" sz="2800" dirty="0" smtClean="0"/>
              <a:t>        </a:t>
            </a:r>
            <a:r>
              <a:rPr lang="en-US" sz="1600" dirty="0" smtClean="0"/>
              <a:t>(Katz-Jaffe et al. 2010)</a:t>
            </a:r>
          </a:p>
          <a:p>
            <a:pPr>
              <a:lnSpc>
                <a:spcPct val="90000"/>
              </a:lnSpc>
            </a:pPr>
            <a:r>
              <a:rPr lang="en-US" sz="2400" b="1" dirty="0" smtClean="0"/>
              <a:t>ApoA1</a:t>
            </a:r>
            <a:r>
              <a:rPr lang="en-US" sz="2800" dirty="0" smtClean="0"/>
              <a:t>     </a:t>
            </a:r>
            <a:r>
              <a:rPr lang="en-US" sz="1600" dirty="0" smtClean="0"/>
              <a:t>(Mains et al. 2011)</a:t>
            </a:r>
          </a:p>
          <a:p>
            <a:r>
              <a:rPr lang="en-US" sz="2400" b="1" dirty="0" smtClean="0"/>
              <a:t>Ubiquitin</a:t>
            </a:r>
            <a:r>
              <a:rPr lang="en-US" sz="1600" dirty="0" smtClean="0"/>
              <a:t>  (Katz-Jaffe et al. 2006)</a:t>
            </a:r>
          </a:p>
          <a:p>
            <a:r>
              <a:rPr lang="en-US" sz="2400" b="1" dirty="0" smtClean="0"/>
              <a:t>PRC2</a:t>
            </a:r>
            <a:r>
              <a:rPr lang="en-US" sz="1600" dirty="0" smtClean="0"/>
              <a:t>             (Cortezzi et al. 2011)</a:t>
            </a:r>
          </a:p>
        </p:txBody>
      </p:sp>
      <p:sp>
        <p:nvSpPr>
          <p:cNvPr id="5" name="TextBox 4"/>
          <p:cNvSpPr txBox="1"/>
          <p:nvPr/>
        </p:nvSpPr>
        <p:spPr>
          <a:xfrm>
            <a:off x="5410200" y="4505649"/>
            <a:ext cx="2971800" cy="523220"/>
          </a:xfrm>
          <a:prstGeom prst="rect">
            <a:avLst/>
          </a:prstGeom>
          <a:noFill/>
        </p:spPr>
        <p:txBody>
          <a:bodyPr wrap="square" rtlCol="0">
            <a:spAutoFit/>
          </a:bodyPr>
          <a:lstStyle/>
          <a:p>
            <a:r>
              <a:rPr lang="en-US" sz="2800" b="1" u="sng" dirty="0" smtClean="0">
                <a:solidFill>
                  <a:schemeClr val="tx2">
                    <a:lumMod val="75000"/>
                  </a:schemeClr>
                </a:solidFill>
              </a:rPr>
              <a:t>Negative Markers</a:t>
            </a:r>
            <a:endParaRPr lang="en-US" sz="2800" b="1" u="sng" dirty="0">
              <a:solidFill>
                <a:schemeClr val="tx2">
                  <a:lumMod val="75000"/>
                </a:schemeClr>
              </a:solidFill>
            </a:endParaRPr>
          </a:p>
        </p:txBody>
      </p:sp>
      <p:pic>
        <p:nvPicPr>
          <p:cNvPr id="2050"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3469" r="2512"/>
          <a:stretch/>
        </p:blipFill>
        <p:spPr bwMode="auto">
          <a:xfrm>
            <a:off x="3505200" y="1398611"/>
            <a:ext cx="4273466" cy="22230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731915" y="1810083"/>
            <a:ext cx="1358064" cy="461665"/>
          </a:xfrm>
          <a:prstGeom prst="rect">
            <a:avLst/>
          </a:prstGeom>
          <a:noFill/>
        </p:spPr>
        <p:txBody>
          <a:bodyPr wrap="none" rtlCol="0">
            <a:spAutoFit/>
          </a:bodyPr>
          <a:lstStyle/>
          <a:p>
            <a:pPr algn="ctr"/>
            <a:r>
              <a:rPr lang="en-US" sz="1200" b="1" dirty="0" smtClean="0"/>
              <a:t>“Good” Embryo</a:t>
            </a:r>
          </a:p>
          <a:p>
            <a:pPr algn="ctr"/>
            <a:r>
              <a:rPr lang="en-US" sz="1200" b="1" dirty="0" smtClean="0"/>
              <a:t>(Implanted)</a:t>
            </a:r>
          </a:p>
        </p:txBody>
      </p:sp>
      <p:sp>
        <p:nvSpPr>
          <p:cNvPr id="8" name="TextBox 7"/>
          <p:cNvSpPr txBox="1"/>
          <p:nvPr/>
        </p:nvSpPr>
        <p:spPr>
          <a:xfrm>
            <a:off x="7732296" y="2743200"/>
            <a:ext cx="1342034" cy="646331"/>
          </a:xfrm>
          <a:prstGeom prst="rect">
            <a:avLst/>
          </a:prstGeom>
          <a:noFill/>
        </p:spPr>
        <p:txBody>
          <a:bodyPr wrap="none" rtlCol="0">
            <a:spAutoFit/>
          </a:bodyPr>
          <a:lstStyle/>
          <a:p>
            <a:r>
              <a:rPr lang="en-US" sz="1200" b="1" dirty="0" smtClean="0"/>
              <a:t>“Bad” Embryo</a:t>
            </a:r>
          </a:p>
          <a:p>
            <a:r>
              <a:rPr lang="en-US" sz="1200" b="1" dirty="0" smtClean="0"/>
              <a:t>(non implanted)</a:t>
            </a:r>
          </a:p>
          <a:p>
            <a:endParaRPr lang="en-US" sz="1200" b="1" dirty="0" smtClean="0"/>
          </a:p>
        </p:txBody>
      </p:sp>
      <p:sp>
        <p:nvSpPr>
          <p:cNvPr id="9" name="TextBox 8"/>
          <p:cNvSpPr txBox="1"/>
          <p:nvPr/>
        </p:nvSpPr>
        <p:spPr>
          <a:xfrm>
            <a:off x="4886059" y="4986516"/>
            <a:ext cx="3876941" cy="830997"/>
          </a:xfrm>
          <a:prstGeom prst="rect">
            <a:avLst/>
          </a:prstGeom>
          <a:noFill/>
        </p:spPr>
        <p:txBody>
          <a:bodyPr wrap="square" rtlCol="0">
            <a:spAutoFit/>
          </a:bodyPr>
          <a:lstStyle/>
          <a:p>
            <a:r>
              <a:rPr lang="en-US" sz="2400" b="1" dirty="0" smtClean="0"/>
              <a:t>Lipocalin-1 </a:t>
            </a:r>
            <a:r>
              <a:rPr lang="en-US" sz="1600" dirty="0" smtClean="0"/>
              <a:t>(McReynolds et al. 2011)</a:t>
            </a:r>
          </a:p>
          <a:p>
            <a:r>
              <a:rPr lang="en-US" sz="2400" b="1" dirty="0" smtClean="0"/>
              <a:t>TSGA10 </a:t>
            </a:r>
            <a:r>
              <a:rPr lang="en-US" sz="1600" dirty="0" smtClean="0"/>
              <a:t>        (Cortezzi et al. 2011)</a:t>
            </a:r>
          </a:p>
        </p:txBody>
      </p:sp>
      <p:sp>
        <p:nvSpPr>
          <p:cNvPr id="3" name="TextBox 2"/>
          <p:cNvSpPr txBox="1"/>
          <p:nvPr/>
        </p:nvSpPr>
        <p:spPr>
          <a:xfrm>
            <a:off x="152400" y="2785646"/>
            <a:ext cx="2057400" cy="338554"/>
          </a:xfrm>
          <a:prstGeom prst="rect">
            <a:avLst/>
          </a:prstGeom>
          <a:noFill/>
        </p:spPr>
        <p:txBody>
          <a:bodyPr wrap="square" rtlCol="0">
            <a:spAutoFit/>
          </a:bodyPr>
          <a:lstStyle/>
          <a:p>
            <a:r>
              <a:rPr lang="en-US" sz="1600" b="1" dirty="0" smtClean="0"/>
              <a:t>Spent Culture Media</a:t>
            </a:r>
            <a:endParaRPr lang="en-US" sz="1600" b="1" dirty="0"/>
          </a:p>
        </p:txBody>
      </p:sp>
      <p:cxnSp>
        <p:nvCxnSpPr>
          <p:cNvPr id="10" name="Straight Arrow Connector 9"/>
          <p:cNvCxnSpPr/>
          <p:nvPr/>
        </p:nvCxnSpPr>
        <p:spPr>
          <a:xfrm flipV="1">
            <a:off x="2286000" y="2410116"/>
            <a:ext cx="1157141" cy="16252"/>
          </a:xfrm>
          <a:prstGeom prst="straightConnector1">
            <a:avLst/>
          </a:prstGeom>
          <a:ln w="88900" cap="sq">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5" name="Oval 136"/>
          <p:cNvSpPr>
            <a:spLocks noChangeArrowheads="1"/>
          </p:cNvSpPr>
          <p:nvPr/>
        </p:nvSpPr>
        <p:spPr bwMode="auto">
          <a:xfrm>
            <a:off x="284744" y="2510128"/>
            <a:ext cx="1676400" cy="204788"/>
          </a:xfrm>
          <a:prstGeom prst="ellipse">
            <a:avLst/>
          </a:prstGeom>
          <a:gradFill rotWithShape="1">
            <a:gsLst>
              <a:gs pos="0">
                <a:schemeClr val="bg1">
                  <a:lumMod val="50000"/>
                </a:schemeClr>
              </a:gs>
              <a:gs pos="100000">
                <a:schemeClr val="bg1">
                  <a:lumMod val="85000"/>
                </a:schemeClr>
              </a:gs>
            </a:gsLst>
            <a:lin ang="5400000" scaled="1"/>
          </a:gradFill>
          <a:ln w="9525">
            <a:solidFill>
              <a:schemeClr val="tx1"/>
            </a:solidFill>
            <a:round/>
            <a:headEnd/>
            <a:tailEnd/>
          </a:ln>
          <a:effectLst/>
        </p:spPr>
        <p:txBody>
          <a:bodyPr wrap="none" anchor="ctr"/>
          <a:lstStyle/>
          <a:p>
            <a:pPr>
              <a:defRPr/>
            </a:pPr>
            <a:endParaRPr lang="en-US" dirty="0">
              <a:latin typeface="Arial" charset="0"/>
              <a:cs typeface="Arial" charset="0"/>
            </a:endParaRPr>
          </a:p>
        </p:txBody>
      </p:sp>
      <p:sp>
        <p:nvSpPr>
          <p:cNvPr id="17" name="Oval 138"/>
          <p:cNvSpPr>
            <a:spLocks noChangeArrowheads="1"/>
          </p:cNvSpPr>
          <p:nvPr/>
        </p:nvSpPr>
        <p:spPr bwMode="auto">
          <a:xfrm>
            <a:off x="284744" y="2064960"/>
            <a:ext cx="1676400" cy="204788"/>
          </a:xfrm>
          <a:prstGeom prst="ellipse">
            <a:avLst/>
          </a:prstGeom>
          <a:gradFill rotWithShape="1">
            <a:gsLst>
              <a:gs pos="0">
                <a:schemeClr val="bg1">
                  <a:lumMod val="50000"/>
                </a:schemeClr>
              </a:gs>
              <a:gs pos="100000">
                <a:schemeClr val="bg1">
                  <a:lumMod val="85000"/>
                </a:schemeClr>
              </a:gs>
            </a:gsLst>
            <a:lin ang="5400000" scaled="1"/>
          </a:gradFill>
          <a:ln w="9525">
            <a:solidFill>
              <a:schemeClr val="tx1"/>
            </a:solidFill>
            <a:round/>
            <a:headEnd/>
            <a:tailEnd/>
          </a:ln>
          <a:effectLst/>
        </p:spPr>
        <p:txBody>
          <a:bodyPr wrap="none" anchor="ctr"/>
          <a:lstStyle/>
          <a:p>
            <a:pPr>
              <a:defRPr/>
            </a:pPr>
            <a:endParaRPr lang="en-US" dirty="0">
              <a:latin typeface="Arial" charset="0"/>
              <a:cs typeface="Arial" charset="0"/>
            </a:endParaRPr>
          </a:p>
        </p:txBody>
      </p:sp>
      <p:sp>
        <p:nvSpPr>
          <p:cNvPr id="18" name="Oval 139"/>
          <p:cNvSpPr>
            <a:spLocks noChangeArrowheads="1"/>
          </p:cNvSpPr>
          <p:nvPr/>
        </p:nvSpPr>
        <p:spPr bwMode="auto">
          <a:xfrm>
            <a:off x="454190" y="2438691"/>
            <a:ext cx="304800" cy="228600"/>
          </a:xfrm>
          <a:prstGeom prst="ellipse">
            <a:avLst/>
          </a:prstGeom>
          <a:solidFill>
            <a:srgbClr val="FF8181"/>
          </a:solidFill>
          <a:ln w="9525">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defRPr/>
            </a:pPr>
            <a:endParaRPr lang="en-US" dirty="0">
              <a:latin typeface="Arial" charset="0"/>
              <a:cs typeface="Arial" charset="0"/>
            </a:endParaRPr>
          </a:p>
        </p:txBody>
      </p:sp>
      <p:sp>
        <p:nvSpPr>
          <p:cNvPr id="19" name="Oval 140"/>
          <p:cNvSpPr>
            <a:spLocks noChangeArrowheads="1"/>
          </p:cNvSpPr>
          <p:nvPr/>
        </p:nvSpPr>
        <p:spPr bwMode="auto">
          <a:xfrm>
            <a:off x="956257" y="2438691"/>
            <a:ext cx="304800" cy="228600"/>
          </a:xfrm>
          <a:prstGeom prst="ellipse">
            <a:avLst/>
          </a:prstGeom>
          <a:solidFill>
            <a:srgbClr val="FF8181"/>
          </a:solidFill>
          <a:ln w="9525">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defRPr/>
            </a:pPr>
            <a:endParaRPr lang="en-US" dirty="0">
              <a:latin typeface="Arial" charset="0"/>
              <a:cs typeface="Arial" charset="0"/>
            </a:endParaRPr>
          </a:p>
        </p:txBody>
      </p:sp>
      <p:sp>
        <p:nvSpPr>
          <p:cNvPr id="20" name="Oval 141"/>
          <p:cNvSpPr>
            <a:spLocks noChangeArrowheads="1"/>
          </p:cNvSpPr>
          <p:nvPr/>
        </p:nvSpPr>
        <p:spPr bwMode="auto">
          <a:xfrm>
            <a:off x="1479880" y="2438691"/>
            <a:ext cx="304800" cy="228600"/>
          </a:xfrm>
          <a:prstGeom prst="ellipse">
            <a:avLst/>
          </a:prstGeom>
          <a:solidFill>
            <a:srgbClr val="FF8181"/>
          </a:solidFill>
          <a:ln w="9525">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defRPr/>
            </a:pPr>
            <a:endParaRPr lang="en-US" dirty="0">
              <a:latin typeface="Arial" charset="0"/>
              <a:cs typeface="Arial" charset="0"/>
            </a:endParaRPr>
          </a:p>
        </p:txBody>
      </p:sp>
      <p:sp>
        <p:nvSpPr>
          <p:cNvPr id="21" name="Line 142"/>
          <p:cNvSpPr>
            <a:spLocks noChangeShapeType="1"/>
          </p:cNvSpPr>
          <p:nvPr/>
        </p:nvSpPr>
        <p:spPr bwMode="auto">
          <a:xfrm>
            <a:off x="284744" y="2181516"/>
            <a:ext cx="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2" name="Line 143"/>
          <p:cNvSpPr>
            <a:spLocks noChangeShapeType="1"/>
          </p:cNvSpPr>
          <p:nvPr/>
        </p:nvSpPr>
        <p:spPr bwMode="auto">
          <a:xfrm>
            <a:off x="1961144" y="2181516"/>
            <a:ext cx="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3" name="Line 144"/>
          <p:cNvSpPr>
            <a:spLocks noChangeShapeType="1"/>
          </p:cNvSpPr>
          <p:nvPr/>
        </p:nvSpPr>
        <p:spPr bwMode="auto">
          <a:xfrm>
            <a:off x="713369" y="2514891"/>
            <a:ext cx="2286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24" name="Line 145"/>
          <p:cNvSpPr>
            <a:spLocks noChangeShapeType="1"/>
          </p:cNvSpPr>
          <p:nvPr/>
        </p:nvSpPr>
        <p:spPr bwMode="auto">
          <a:xfrm>
            <a:off x="1261057" y="2529178"/>
            <a:ext cx="2286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dirty="0"/>
          </a:p>
        </p:txBody>
      </p:sp>
      <p:sp>
        <p:nvSpPr>
          <p:cNvPr id="11" name="TextBox 10"/>
          <p:cNvSpPr txBox="1"/>
          <p:nvPr/>
        </p:nvSpPr>
        <p:spPr>
          <a:xfrm>
            <a:off x="2495130" y="2028964"/>
            <a:ext cx="530915" cy="369332"/>
          </a:xfrm>
          <a:prstGeom prst="rect">
            <a:avLst/>
          </a:prstGeom>
          <a:noFill/>
        </p:spPr>
        <p:txBody>
          <a:bodyPr wrap="none" rtlCol="0">
            <a:spAutoFit/>
          </a:bodyPr>
          <a:lstStyle/>
          <a:p>
            <a:pPr algn="ctr"/>
            <a:r>
              <a:rPr lang="en-US" b="1" dirty="0" smtClean="0"/>
              <a:t>MS</a:t>
            </a:r>
          </a:p>
        </p:txBody>
      </p:sp>
    </p:spTree>
    <p:extLst>
      <p:ext uri="{BB962C8B-B14F-4D97-AF65-F5344CB8AC3E}">
        <p14:creationId xmlns="" xmlns:p14="http://schemas.microsoft.com/office/powerpoint/2010/main" val="2509728606"/>
      </p:ext>
    </p:extLst>
  </p:cSld>
  <p:clrMapOvr>
    <a:masterClrMapping/>
  </p:clrMapOvr>
  <p:transition advTm="125"/>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IG. 2.">
            <a:hlinkClick r:id="rId3"/>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4381" t="22549" b="8482"/>
          <a:stretch/>
        </p:blipFill>
        <p:spPr bwMode="auto">
          <a:xfrm>
            <a:off x="356936" y="1643561"/>
            <a:ext cx="4007385" cy="28956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smtClean="0"/>
              <a:t>Embryo Media Depletion</a:t>
            </a:r>
            <a:endParaRPr lang="en-US" dirty="0"/>
          </a:p>
        </p:txBody>
      </p:sp>
      <p:sp>
        <p:nvSpPr>
          <p:cNvPr id="5" name="TextBox 4"/>
          <p:cNvSpPr txBox="1"/>
          <p:nvPr/>
        </p:nvSpPr>
        <p:spPr>
          <a:xfrm>
            <a:off x="4008" y="6538191"/>
            <a:ext cx="2106410" cy="307777"/>
          </a:xfrm>
          <a:prstGeom prst="rect">
            <a:avLst/>
          </a:prstGeom>
          <a:noFill/>
        </p:spPr>
        <p:txBody>
          <a:bodyPr wrap="none" rtlCol="0">
            <a:spAutoFit/>
          </a:bodyPr>
          <a:lstStyle/>
          <a:p>
            <a:r>
              <a:rPr lang="en-US" sz="1400" dirty="0" smtClean="0"/>
              <a:t>Trimarchi et al. 2000a,b </a:t>
            </a:r>
            <a:endParaRPr lang="en-US" sz="1400" dirty="0"/>
          </a:p>
        </p:txBody>
      </p:sp>
      <p:sp>
        <p:nvSpPr>
          <p:cNvPr id="6" name="TextBox 5"/>
          <p:cNvSpPr txBox="1"/>
          <p:nvPr/>
        </p:nvSpPr>
        <p:spPr>
          <a:xfrm>
            <a:off x="846422" y="4543168"/>
            <a:ext cx="3719288" cy="338554"/>
          </a:xfrm>
          <a:prstGeom prst="rect">
            <a:avLst/>
          </a:prstGeom>
          <a:noFill/>
        </p:spPr>
        <p:txBody>
          <a:bodyPr wrap="none" rtlCol="0">
            <a:spAutoFit/>
          </a:bodyPr>
          <a:lstStyle/>
          <a:p>
            <a:r>
              <a:rPr lang="en-US" sz="1600" b="1" dirty="0" smtClean="0"/>
              <a:t>Probe Distance from Mouse Embryo</a:t>
            </a:r>
            <a:endParaRPr lang="en-US" sz="1600" b="1" dirty="0"/>
          </a:p>
        </p:txBody>
      </p:sp>
      <p:sp>
        <p:nvSpPr>
          <p:cNvPr id="9" name="TextBox 8"/>
          <p:cNvSpPr txBox="1"/>
          <p:nvPr/>
        </p:nvSpPr>
        <p:spPr>
          <a:xfrm rot="16200000">
            <a:off x="-290067" y="2848028"/>
            <a:ext cx="1119217" cy="338554"/>
          </a:xfrm>
          <a:prstGeom prst="rect">
            <a:avLst/>
          </a:prstGeom>
          <a:noFill/>
        </p:spPr>
        <p:txBody>
          <a:bodyPr wrap="none" rtlCol="0">
            <a:spAutoFit/>
          </a:bodyPr>
          <a:lstStyle/>
          <a:p>
            <a:r>
              <a:rPr lang="en-US" sz="1600" b="1" dirty="0" smtClean="0"/>
              <a:t>Depletion</a:t>
            </a:r>
            <a:endParaRPr lang="en-US" sz="1600" b="1" dirty="0"/>
          </a:p>
        </p:txBody>
      </p:sp>
      <p:sp>
        <p:nvSpPr>
          <p:cNvPr id="7" name="TextBox 6"/>
          <p:cNvSpPr txBox="1"/>
          <p:nvPr/>
        </p:nvSpPr>
        <p:spPr>
          <a:xfrm>
            <a:off x="1905000" y="1143000"/>
            <a:ext cx="1313180" cy="461665"/>
          </a:xfrm>
          <a:prstGeom prst="rect">
            <a:avLst/>
          </a:prstGeom>
          <a:noFill/>
        </p:spPr>
        <p:txBody>
          <a:bodyPr wrap="none" rtlCol="0">
            <a:spAutoFit/>
          </a:bodyPr>
          <a:lstStyle/>
          <a:p>
            <a:r>
              <a:rPr lang="en-US" sz="2400" b="1" dirty="0" smtClean="0"/>
              <a:t>Oxygen</a:t>
            </a:r>
            <a:endParaRPr lang="en-US" sz="2400" b="1" dirty="0"/>
          </a:p>
        </p:txBody>
      </p:sp>
      <p:sp>
        <p:nvSpPr>
          <p:cNvPr id="3" name="TextBox 2"/>
          <p:cNvSpPr txBox="1"/>
          <p:nvPr/>
        </p:nvSpPr>
        <p:spPr>
          <a:xfrm>
            <a:off x="432931" y="5953780"/>
            <a:ext cx="8309262" cy="584775"/>
          </a:xfrm>
          <a:prstGeom prst="rect">
            <a:avLst/>
          </a:prstGeom>
          <a:noFill/>
        </p:spPr>
        <p:txBody>
          <a:bodyPr wrap="none" rtlCol="0">
            <a:spAutoFit/>
          </a:bodyPr>
          <a:lstStyle/>
          <a:p>
            <a:pPr algn="ctr"/>
            <a:r>
              <a:rPr lang="en-US" sz="3200" b="1" dirty="0" smtClean="0">
                <a:solidFill>
                  <a:schemeClr val="tx2">
                    <a:lumMod val="75000"/>
                  </a:schemeClr>
                </a:solidFill>
              </a:rPr>
              <a:t>Embryos modify their surrounding environment</a:t>
            </a:r>
          </a:p>
        </p:txBody>
      </p:sp>
      <p:sp>
        <p:nvSpPr>
          <p:cNvPr id="8" name="TextBox 7"/>
          <p:cNvSpPr txBox="1"/>
          <p:nvPr/>
        </p:nvSpPr>
        <p:spPr>
          <a:xfrm rot="16200000">
            <a:off x="3805975" y="2882156"/>
            <a:ext cx="2430474" cy="338554"/>
          </a:xfrm>
          <a:prstGeom prst="rect">
            <a:avLst/>
          </a:prstGeom>
          <a:noFill/>
        </p:spPr>
        <p:txBody>
          <a:bodyPr wrap="none" rtlCol="0">
            <a:spAutoFit/>
          </a:bodyPr>
          <a:lstStyle/>
          <a:p>
            <a:r>
              <a:rPr lang="en-US" sz="1600" b="1" dirty="0" smtClean="0"/>
              <a:t>Calcium Concentration</a:t>
            </a:r>
            <a:endParaRPr lang="en-US" sz="1600" b="1" dirty="0"/>
          </a:p>
        </p:txBody>
      </p:sp>
      <p:sp>
        <p:nvSpPr>
          <p:cNvPr id="13" name="TextBox 12"/>
          <p:cNvSpPr txBox="1"/>
          <p:nvPr/>
        </p:nvSpPr>
        <p:spPr>
          <a:xfrm>
            <a:off x="5424712" y="4567232"/>
            <a:ext cx="3719288" cy="338554"/>
          </a:xfrm>
          <a:prstGeom prst="rect">
            <a:avLst/>
          </a:prstGeom>
          <a:noFill/>
        </p:spPr>
        <p:txBody>
          <a:bodyPr wrap="none" rtlCol="0">
            <a:spAutoFit/>
          </a:bodyPr>
          <a:lstStyle/>
          <a:p>
            <a:r>
              <a:rPr lang="en-US" sz="1600" b="1" dirty="0" smtClean="0"/>
              <a:t>Probe Distance from Mouse Embryo</a:t>
            </a:r>
            <a:endParaRPr lang="en-US" sz="1600" b="1" dirty="0"/>
          </a:p>
        </p:txBody>
      </p:sp>
      <p:sp>
        <p:nvSpPr>
          <p:cNvPr id="11" name="TextBox 10"/>
          <p:cNvSpPr txBox="1"/>
          <p:nvPr/>
        </p:nvSpPr>
        <p:spPr>
          <a:xfrm>
            <a:off x="6400800" y="1167521"/>
            <a:ext cx="1576072" cy="461665"/>
          </a:xfrm>
          <a:prstGeom prst="rect">
            <a:avLst/>
          </a:prstGeom>
          <a:noFill/>
        </p:spPr>
        <p:txBody>
          <a:bodyPr wrap="none" rtlCol="0">
            <a:spAutoFit/>
          </a:bodyPr>
          <a:lstStyle/>
          <a:p>
            <a:r>
              <a:rPr lang="en-US" sz="2400" b="1" dirty="0" smtClean="0"/>
              <a:t>Ca</a:t>
            </a:r>
            <a:r>
              <a:rPr lang="en-US" sz="2400" b="1" baseline="30000" dirty="0" smtClean="0"/>
              <a:t>+2</a:t>
            </a:r>
            <a:r>
              <a:rPr lang="en-US" sz="2400" b="1" dirty="0" smtClean="0"/>
              <a:t>/Mg</a:t>
            </a:r>
            <a:r>
              <a:rPr lang="en-US" sz="2400" b="1" baseline="30000" dirty="0" smtClean="0"/>
              <a:t>+2</a:t>
            </a:r>
            <a:endParaRPr lang="en-US" sz="2400" b="1" baseline="30000" dirty="0"/>
          </a:p>
        </p:txBody>
      </p:sp>
      <p:pic>
        <p:nvPicPr>
          <p:cNvPr id="10" name="Picture 9"/>
          <p:cNvPicPr>
            <a:picLocks noChangeAspect="1"/>
          </p:cNvPicPr>
          <p:nvPr/>
        </p:nvPicPr>
        <p:blipFill rotWithShape="1">
          <a:blip r:embed="rId5" cstate="print">
            <a:extLst>
              <a:ext uri="{28A0092B-C50C-407E-A947-70E740481C1C}">
                <a14:useLocalDpi xmlns="" xmlns:a14="http://schemas.microsoft.com/office/drawing/2010/main" val="0"/>
              </a:ext>
            </a:extLst>
          </a:blip>
          <a:srcRect t="2633"/>
          <a:stretch/>
        </p:blipFill>
        <p:spPr>
          <a:xfrm>
            <a:off x="4952104" y="1643561"/>
            <a:ext cx="4039496" cy="2953625"/>
          </a:xfrm>
          <a:prstGeom prst="rect">
            <a:avLst/>
          </a:prstGeom>
        </p:spPr>
      </p:pic>
      <p:pic>
        <p:nvPicPr>
          <p:cNvPr id="4" name="Picture 2" descr="FIG. 2.">
            <a:hlinkClick r:id="rId3"/>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45193" t="24329" r="3419" b="53274"/>
          <a:stretch/>
        </p:blipFill>
        <p:spPr bwMode="auto">
          <a:xfrm>
            <a:off x="1815806" y="1739940"/>
            <a:ext cx="2437518" cy="107870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Rectangle 11"/>
          <p:cNvSpPr/>
          <p:nvPr/>
        </p:nvSpPr>
        <p:spPr>
          <a:xfrm>
            <a:off x="2384692" y="2794576"/>
            <a:ext cx="1754172" cy="232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rot="16200000">
            <a:off x="4016098" y="2858092"/>
            <a:ext cx="1574470" cy="338554"/>
          </a:xfrm>
          <a:prstGeom prst="rect">
            <a:avLst/>
          </a:prstGeom>
          <a:noFill/>
        </p:spPr>
        <p:txBody>
          <a:bodyPr wrap="none" rtlCol="0">
            <a:spAutoFit/>
          </a:bodyPr>
          <a:lstStyle/>
          <a:p>
            <a:r>
              <a:rPr lang="en-US" sz="1600" b="1" dirty="0"/>
              <a:t>C</a:t>
            </a:r>
            <a:r>
              <a:rPr lang="en-US" sz="1600" b="1" dirty="0" smtClean="0"/>
              <a:t>oncentration</a:t>
            </a:r>
            <a:endParaRPr lang="en-US" sz="1600" b="1" dirty="0"/>
          </a:p>
        </p:txBody>
      </p:sp>
      <p:sp>
        <p:nvSpPr>
          <p:cNvPr id="16" name="Rectangle 15"/>
          <p:cNvSpPr/>
          <p:nvPr/>
        </p:nvSpPr>
        <p:spPr>
          <a:xfrm>
            <a:off x="2886217" y="5117068"/>
            <a:ext cx="3371565" cy="523220"/>
          </a:xfrm>
          <a:prstGeom prst="rect">
            <a:avLst/>
          </a:prstGeom>
        </p:spPr>
        <p:txBody>
          <a:bodyPr wrap="none">
            <a:spAutoFit/>
          </a:bodyPr>
          <a:lstStyle/>
          <a:p>
            <a:pPr algn="ctr"/>
            <a:r>
              <a:rPr lang="en-US" sz="2800" b="1" dirty="0" smtClean="0">
                <a:solidFill>
                  <a:schemeClr val="tx2">
                    <a:lumMod val="75000"/>
                  </a:schemeClr>
                </a:solidFill>
              </a:rPr>
              <a:t>Gradients are formed</a:t>
            </a:r>
            <a:endParaRPr lang="en-US" sz="2800" b="1" dirty="0">
              <a:solidFill>
                <a:schemeClr val="tx2">
                  <a:lumMod val="75000"/>
                </a:schemeClr>
              </a:solidFill>
            </a:endParaRPr>
          </a:p>
        </p:txBody>
      </p:sp>
    </p:spTree>
    <p:extLst>
      <p:ext uri="{BB962C8B-B14F-4D97-AF65-F5344CB8AC3E}">
        <p14:creationId xmlns="" xmlns:p14="http://schemas.microsoft.com/office/powerpoint/2010/main" val="4291645233"/>
      </p:ext>
    </p:extLst>
  </p:cSld>
  <p:clrMapOvr>
    <a:masterClrMapping/>
  </p:clrMapOvr>
  <p:transition advTm="15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7"/>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2941" b="8897"/>
          <a:stretch/>
        </p:blipFill>
        <p:spPr bwMode="auto">
          <a:xfrm>
            <a:off x="228600" y="1295400"/>
            <a:ext cx="8205077" cy="4568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6200" y="-88557"/>
            <a:ext cx="8229600" cy="1143000"/>
          </a:xfrm>
          <a:scene3d>
            <a:camera prst="orthographicFront"/>
            <a:lightRig rig="threePt" dir="t"/>
          </a:scene3d>
          <a:sp3d extrusionH="25400">
            <a:bevelT/>
          </a:sp3d>
        </p:spPr>
        <p:txBody>
          <a:bodyPr>
            <a:normAutofit/>
          </a:bodyPr>
          <a:lstStyle/>
          <a:p>
            <a:r>
              <a:rPr lang="en-US" dirty="0" smtClean="0"/>
              <a:t>Embryo Spacing (Bovine)</a:t>
            </a:r>
            <a:endParaRPr lang="en-US" sz="3100" dirty="0"/>
          </a:p>
        </p:txBody>
      </p:sp>
      <p:sp>
        <p:nvSpPr>
          <p:cNvPr id="35" name="Rectangle 6"/>
          <p:cNvSpPr>
            <a:spLocks noChangeArrowheads="1"/>
          </p:cNvSpPr>
          <p:nvPr/>
        </p:nvSpPr>
        <p:spPr bwMode="auto">
          <a:xfrm>
            <a:off x="2514600" y="5943600"/>
            <a:ext cx="438421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rgbClr val="000000"/>
                </a:solidFill>
                <a:effectLst/>
                <a:latin typeface="Arial" pitchFamily="34" charset="0"/>
                <a:cs typeface="Arial" pitchFamily="34" charset="0"/>
              </a:rPr>
              <a:t>Distance Between</a:t>
            </a:r>
            <a:r>
              <a:rPr kumimoji="0" lang="en-US" sz="2200" b="1" i="0" u="none" strike="noStrike" cap="none" normalizeH="0" dirty="0" smtClean="0">
                <a:ln>
                  <a:noFill/>
                </a:ln>
                <a:solidFill>
                  <a:srgbClr val="000000"/>
                </a:solidFill>
                <a:effectLst/>
                <a:latin typeface="Arial" pitchFamily="34" charset="0"/>
                <a:cs typeface="Arial" pitchFamily="34" charset="0"/>
              </a:rPr>
              <a:t> Embryos</a:t>
            </a:r>
            <a:r>
              <a:rPr kumimoji="0" lang="en-US" sz="2200" b="1" i="0" u="none" strike="noStrike" cap="none" normalizeH="0" baseline="0" dirty="0" smtClean="0">
                <a:ln>
                  <a:noFill/>
                </a:ln>
                <a:solidFill>
                  <a:srgbClr val="000000"/>
                </a:solidFill>
                <a:effectLst/>
                <a:latin typeface="Arial" pitchFamily="34" charset="0"/>
                <a:cs typeface="Arial" pitchFamily="34" charset="0"/>
              </a:rPr>
              <a:t> (µm)</a:t>
            </a:r>
            <a:endParaRPr kumimoji="0" lang="en-US" sz="22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3" name="Group 2"/>
          <p:cNvGrpSpPr/>
          <p:nvPr/>
        </p:nvGrpSpPr>
        <p:grpSpPr>
          <a:xfrm>
            <a:off x="3246894" y="1189494"/>
            <a:ext cx="2406300" cy="2625220"/>
            <a:chOff x="3200400" y="1189494"/>
            <a:chExt cx="2406300" cy="2625220"/>
          </a:xfrm>
        </p:grpSpPr>
        <p:sp>
          <p:nvSpPr>
            <p:cNvPr id="5" name="TextBox 4"/>
            <p:cNvSpPr txBox="1"/>
            <p:nvPr/>
          </p:nvSpPr>
          <p:spPr>
            <a:xfrm>
              <a:off x="3395691" y="1189494"/>
              <a:ext cx="2090708" cy="369332"/>
            </a:xfrm>
            <a:prstGeom prst="rect">
              <a:avLst/>
            </a:prstGeom>
            <a:noFill/>
          </p:spPr>
          <p:txBody>
            <a:bodyPr wrap="square" rtlCol="0">
              <a:spAutoFit/>
            </a:bodyPr>
            <a:lstStyle/>
            <a:p>
              <a:r>
                <a:rPr lang="en-US" b="1" dirty="0" smtClean="0"/>
                <a:t>Cel-Tak™ (4x4 grid)</a:t>
              </a:r>
              <a:endParaRPr lang="en-US" b="1" dirty="0"/>
            </a:p>
          </p:txBody>
        </p:sp>
        <p:pic>
          <p:nvPicPr>
            <p:cNvPr id="2050" name="Picture 2"/>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t="40"/>
            <a:stretch/>
          </p:blipFill>
          <p:spPr bwMode="auto">
            <a:xfrm>
              <a:off x="3200400" y="1561839"/>
              <a:ext cx="2406300" cy="2252875"/>
            </a:xfrm>
            <a:prstGeom prst="rect">
              <a:avLst/>
            </a:prstGeom>
            <a:noFill/>
            <a:ln>
              <a:noFill/>
            </a:ln>
            <a:effectLst/>
            <a:scene3d>
              <a:camera prst="orthographicFront"/>
              <a:lightRig rig="threePt" dir="t"/>
            </a:scene3d>
            <a:sp3d>
              <a:bevelT/>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37" name="TextBox 36"/>
          <p:cNvSpPr txBox="1"/>
          <p:nvPr/>
        </p:nvSpPr>
        <p:spPr>
          <a:xfrm>
            <a:off x="-8024" y="6574287"/>
            <a:ext cx="2462534" cy="307777"/>
          </a:xfrm>
          <a:prstGeom prst="rect">
            <a:avLst/>
          </a:prstGeom>
          <a:noFill/>
        </p:spPr>
        <p:txBody>
          <a:bodyPr wrap="none" rtlCol="0">
            <a:spAutoFit/>
          </a:bodyPr>
          <a:lstStyle/>
          <a:p>
            <a:r>
              <a:rPr lang="en-US" sz="1400" dirty="0" smtClean="0"/>
              <a:t>Gopichandran &amp; Leese 2006</a:t>
            </a:r>
            <a:endParaRPr lang="en-US" sz="1400" dirty="0"/>
          </a:p>
        </p:txBody>
      </p:sp>
    </p:spTree>
    <p:custDataLst>
      <p:tags r:id="rId1"/>
    </p:custDataLst>
    <p:extLst>
      <p:ext uri="{BB962C8B-B14F-4D97-AF65-F5344CB8AC3E}">
        <p14:creationId xmlns="" xmlns:p14="http://schemas.microsoft.com/office/powerpoint/2010/main" val="1377605326"/>
      </p:ext>
    </p:extLst>
  </p:cSld>
  <p:clrMapOvr>
    <a:masterClrMapping/>
  </p:clrMapOvr>
  <p:transition advTm="26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77778E-6 -3.06358E-6 L 0.32673 -3.06358E-6 " pathEditMode="relative" rAng="0" ptsTypes="AA">
                                      <p:cBhvr>
                                        <p:cTn id="6" dur="500" fill="hold"/>
                                        <p:tgtEl>
                                          <p:spTgt spid="3"/>
                                        </p:tgtEl>
                                        <p:attrNameLst>
                                          <p:attrName>ppt_x</p:attrName>
                                          <p:attrName>ppt_y</p:attrName>
                                        </p:attrNameLst>
                                      </p:cBhvr>
                                      <p:rCtr x="16337" y="0"/>
                                    </p:animMotion>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0"/>
                                          </p:stCondLst>
                                        </p:cTn>
                                        <p:tgtEl>
                                          <p:spTgt spid="3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64168"/>
            <a:ext cx="8229600" cy="1143000"/>
          </a:xfrm>
          <a:scene3d>
            <a:camera prst="orthographicFront"/>
            <a:lightRig rig="threePt" dir="t"/>
          </a:scene3d>
          <a:sp3d extrusionH="25400">
            <a:bevelT/>
          </a:sp3d>
        </p:spPr>
        <p:txBody>
          <a:bodyPr>
            <a:normAutofit/>
          </a:bodyPr>
          <a:lstStyle/>
          <a:p>
            <a:r>
              <a:rPr lang="en-US" dirty="0" smtClean="0"/>
              <a:t>Embryo Spacing (Human)</a:t>
            </a:r>
            <a:endParaRPr lang="en-US" sz="3100" baseline="30000" dirty="0"/>
          </a:p>
        </p:txBody>
      </p:sp>
      <p:graphicFrame>
        <p:nvGraphicFramePr>
          <p:cNvPr id="4" name="Table 3"/>
          <p:cNvGraphicFramePr>
            <a:graphicFrameLocks noGrp="1"/>
          </p:cNvGraphicFramePr>
          <p:nvPr>
            <p:extLst>
              <p:ext uri="{D42A27DB-BD31-4B8C-83A1-F6EECF244321}">
                <p14:modId xmlns="" xmlns:p14="http://schemas.microsoft.com/office/powerpoint/2010/main" val="1433388852"/>
              </p:ext>
            </p:extLst>
          </p:nvPr>
        </p:nvGraphicFramePr>
        <p:xfrm>
          <a:off x="304800" y="3716814"/>
          <a:ext cx="8534400" cy="2428240"/>
        </p:xfrm>
        <a:graphic>
          <a:graphicData uri="http://schemas.openxmlformats.org/drawingml/2006/table">
            <a:tbl>
              <a:tblPr firstRow="1" bandRow="1">
                <a:tableStyleId>{5C22544A-7EE6-4342-B048-85BDC9FD1C3A}</a:tableStyleId>
              </a:tblPr>
              <a:tblGrid>
                <a:gridCol w="2133600"/>
                <a:gridCol w="2133600"/>
                <a:gridCol w="1828800"/>
                <a:gridCol w="2438400"/>
              </a:tblGrid>
              <a:tr h="370840">
                <a:tc>
                  <a:txBody>
                    <a:bodyPr/>
                    <a:lstStyle/>
                    <a:p>
                      <a:r>
                        <a:rPr lang="en-US" sz="2000" dirty="0" smtClean="0"/>
                        <a:t>Endpoint</a:t>
                      </a:r>
                      <a:endParaRPr lang="en-US" sz="2000" dirty="0"/>
                    </a:p>
                  </a:txBody>
                  <a:tcPr>
                    <a:solidFill>
                      <a:schemeClr val="tx2">
                        <a:lumMod val="75000"/>
                      </a:schemeClr>
                    </a:solidFill>
                  </a:tcPr>
                </a:tc>
                <a:tc>
                  <a:txBody>
                    <a:bodyPr/>
                    <a:lstStyle/>
                    <a:p>
                      <a:pPr algn="ctr"/>
                      <a:r>
                        <a:rPr lang="en-US" sz="1800" dirty="0" smtClean="0"/>
                        <a:t>No Contact</a:t>
                      </a:r>
                      <a:r>
                        <a:rPr lang="en-US" sz="1800" baseline="0" dirty="0" smtClean="0"/>
                        <a:t> Group (CW)</a:t>
                      </a:r>
                      <a:endParaRPr lang="en-US" sz="1800" dirty="0"/>
                    </a:p>
                  </a:txBody>
                  <a:tcPr>
                    <a:solidFill>
                      <a:schemeClr val="tx2">
                        <a:lumMod val="75000"/>
                      </a:schemeClr>
                    </a:solidFill>
                  </a:tcPr>
                </a:tc>
                <a:tc>
                  <a:txBody>
                    <a:bodyPr/>
                    <a:lstStyle/>
                    <a:p>
                      <a:pPr algn="ctr"/>
                      <a:r>
                        <a:rPr lang="en-US" sz="1800" dirty="0" smtClean="0"/>
                        <a:t>Individual          (OWI)</a:t>
                      </a:r>
                      <a:endParaRPr lang="en-US" sz="1800" dirty="0"/>
                    </a:p>
                  </a:txBody>
                  <a:tcPr>
                    <a:solidFill>
                      <a:schemeClr val="tx2">
                        <a:lumMod val="75000"/>
                      </a:schemeClr>
                    </a:solidFill>
                  </a:tcPr>
                </a:tc>
                <a:tc>
                  <a:txBody>
                    <a:bodyPr/>
                    <a:lstStyle/>
                    <a:p>
                      <a:pPr algn="ctr"/>
                      <a:r>
                        <a:rPr lang="en-US" sz="1800" dirty="0" smtClean="0"/>
                        <a:t>Contact</a:t>
                      </a:r>
                      <a:r>
                        <a:rPr lang="en-US" sz="1800" baseline="0" dirty="0" smtClean="0"/>
                        <a:t> Group      (OWG)</a:t>
                      </a:r>
                      <a:endParaRPr lang="en-US" sz="1800" dirty="0"/>
                    </a:p>
                  </a:txBody>
                  <a:tcPr>
                    <a:solidFill>
                      <a:schemeClr val="tx2">
                        <a:lumMod val="75000"/>
                      </a:schemeClr>
                    </a:solidFill>
                  </a:tcPr>
                </a:tc>
              </a:tr>
              <a:tr h="301592">
                <a:tc>
                  <a:txBody>
                    <a:bodyPr/>
                    <a:lstStyle/>
                    <a:p>
                      <a:r>
                        <a:rPr lang="en-US" sz="1700" dirty="0" smtClean="0"/>
                        <a:t>Early Compaction</a:t>
                      </a:r>
                      <a:endParaRPr lang="en-US" sz="1700" dirty="0"/>
                    </a:p>
                  </a:txBody>
                  <a:tcPr/>
                </a:tc>
                <a:tc>
                  <a:txBody>
                    <a:bodyPr/>
                    <a:lstStyle/>
                    <a:p>
                      <a:pPr algn="ctr"/>
                      <a:r>
                        <a:rPr lang="en-US" sz="1700" dirty="0" smtClean="0"/>
                        <a:t>38.2%</a:t>
                      </a:r>
                      <a:r>
                        <a:rPr lang="en-US" sz="1700" baseline="30000" dirty="0" smtClean="0"/>
                        <a:t>a</a:t>
                      </a:r>
                      <a:endParaRPr lang="en-US" sz="1700" baseline="30000" dirty="0"/>
                    </a:p>
                  </a:txBody>
                  <a:tcPr/>
                </a:tc>
                <a:tc>
                  <a:txBody>
                    <a:bodyPr/>
                    <a:lstStyle/>
                    <a:p>
                      <a:pPr algn="ctr"/>
                      <a:r>
                        <a:rPr lang="en-US" sz="1700" dirty="0" smtClean="0"/>
                        <a:t>38.9%</a:t>
                      </a:r>
                      <a:r>
                        <a:rPr lang="en-US" sz="1700" baseline="30000" dirty="0" smtClean="0"/>
                        <a:t>a</a:t>
                      </a:r>
                      <a:endParaRPr lang="en-US" sz="1700" baseline="30000" dirty="0"/>
                    </a:p>
                  </a:txBody>
                  <a:tcPr/>
                </a:tc>
                <a:tc>
                  <a:txBody>
                    <a:bodyPr/>
                    <a:lstStyle/>
                    <a:p>
                      <a:pPr algn="ctr"/>
                      <a:r>
                        <a:rPr lang="en-US" sz="1700" b="1" dirty="0" smtClean="0">
                          <a:solidFill>
                            <a:srgbClr val="FF0000"/>
                          </a:solidFill>
                        </a:rPr>
                        <a:t>49.5%</a:t>
                      </a:r>
                      <a:r>
                        <a:rPr lang="en-US" sz="1700" b="1" baseline="30000" dirty="0" smtClean="0">
                          <a:solidFill>
                            <a:srgbClr val="FF0000"/>
                          </a:solidFill>
                        </a:rPr>
                        <a:t>b</a:t>
                      </a:r>
                      <a:endParaRPr lang="en-US" sz="1700" b="1" baseline="30000" dirty="0">
                        <a:solidFill>
                          <a:srgbClr val="FF0000"/>
                        </a:solidFill>
                      </a:endParaRPr>
                    </a:p>
                  </a:txBody>
                  <a:tcPr/>
                </a:tc>
              </a:tr>
              <a:tr h="124328">
                <a:tc>
                  <a:txBody>
                    <a:bodyPr/>
                    <a:lstStyle/>
                    <a:p>
                      <a:r>
                        <a:rPr lang="en-US" sz="1700" dirty="0" smtClean="0"/>
                        <a:t>Total Blastocyst</a:t>
                      </a:r>
                      <a:endParaRPr lang="en-US" sz="1700" dirty="0"/>
                    </a:p>
                  </a:txBody>
                  <a:tcPr/>
                </a:tc>
                <a:tc>
                  <a:txBody>
                    <a:bodyPr/>
                    <a:lstStyle/>
                    <a:p>
                      <a:pPr algn="ctr"/>
                      <a:r>
                        <a:rPr lang="en-US" sz="1700" dirty="0" smtClean="0"/>
                        <a:t>40.8%</a:t>
                      </a:r>
                      <a:r>
                        <a:rPr lang="en-US" sz="1700" baseline="30000" dirty="0" smtClean="0"/>
                        <a:t>a</a:t>
                      </a:r>
                      <a:endParaRPr lang="en-US" sz="1700" baseline="30000" dirty="0"/>
                    </a:p>
                  </a:txBody>
                  <a:tcPr/>
                </a:tc>
                <a:tc>
                  <a:txBody>
                    <a:bodyPr/>
                    <a:lstStyle/>
                    <a:p>
                      <a:pPr algn="ctr"/>
                      <a:r>
                        <a:rPr lang="en-US" sz="1700" dirty="0" smtClean="0"/>
                        <a:t>45.2%</a:t>
                      </a:r>
                      <a:r>
                        <a:rPr lang="en-US" sz="1700" baseline="30000" dirty="0" smtClean="0"/>
                        <a:t>a</a:t>
                      </a:r>
                      <a:endParaRPr lang="en-US" sz="1700" baseline="30000" dirty="0"/>
                    </a:p>
                  </a:txBody>
                  <a:tcPr/>
                </a:tc>
                <a:tc>
                  <a:txBody>
                    <a:bodyPr/>
                    <a:lstStyle/>
                    <a:p>
                      <a:pPr algn="ctr"/>
                      <a:r>
                        <a:rPr lang="en-US" sz="1700" b="1" dirty="0" smtClean="0">
                          <a:solidFill>
                            <a:srgbClr val="FF0000"/>
                          </a:solidFill>
                        </a:rPr>
                        <a:t>55.8%</a:t>
                      </a:r>
                      <a:r>
                        <a:rPr lang="en-US" sz="1700" b="1" baseline="30000" dirty="0" smtClean="0">
                          <a:solidFill>
                            <a:srgbClr val="FF0000"/>
                          </a:solidFill>
                        </a:rPr>
                        <a:t>b</a:t>
                      </a:r>
                      <a:endParaRPr lang="en-US" sz="1700" b="1" baseline="30000" dirty="0">
                        <a:solidFill>
                          <a:srgbClr val="FF0000"/>
                        </a:solidFill>
                      </a:endParaRPr>
                    </a:p>
                  </a:txBody>
                  <a:tcPr/>
                </a:tc>
              </a:tr>
              <a:tr h="286352">
                <a:tc>
                  <a:txBody>
                    <a:bodyPr/>
                    <a:lstStyle/>
                    <a:p>
                      <a:r>
                        <a:rPr lang="en-US" sz="1700" dirty="0" smtClean="0"/>
                        <a:t>High</a:t>
                      </a:r>
                      <a:r>
                        <a:rPr lang="en-US" sz="1700" baseline="0" dirty="0" smtClean="0"/>
                        <a:t> Quality Blast</a:t>
                      </a:r>
                      <a:endParaRPr lang="en-US" sz="1700" dirty="0"/>
                    </a:p>
                  </a:txBody>
                  <a:tcPr/>
                </a:tc>
                <a:tc>
                  <a:txBody>
                    <a:bodyPr/>
                    <a:lstStyle/>
                    <a:p>
                      <a:pPr algn="ctr"/>
                      <a:r>
                        <a:rPr lang="en-US" sz="1700" dirty="0" smtClean="0"/>
                        <a:t>68.8%</a:t>
                      </a:r>
                      <a:r>
                        <a:rPr lang="en-US" sz="1700" baseline="30000" dirty="0" smtClean="0"/>
                        <a:t>ab</a:t>
                      </a:r>
                      <a:endParaRPr lang="en-US" sz="1700" baseline="30000" dirty="0"/>
                    </a:p>
                  </a:txBody>
                  <a:tcPr/>
                </a:tc>
                <a:tc>
                  <a:txBody>
                    <a:bodyPr/>
                    <a:lstStyle/>
                    <a:p>
                      <a:pPr algn="ctr"/>
                      <a:r>
                        <a:rPr lang="en-US" sz="1700" dirty="0" smtClean="0"/>
                        <a:t>64.7%</a:t>
                      </a:r>
                      <a:r>
                        <a:rPr lang="en-US" sz="1700" baseline="30000" dirty="0" smtClean="0"/>
                        <a:t>a</a:t>
                      </a:r>
                      <a:endParaRPr lang="en-US" sz="1700" baseline="30000" dirty="0"/>
                    </a:p>
                  </a:txBody>
                  <a:tcPr/>
                </a:tc>
                <a:tc>
                  <a:txBody>
                    <a:bodyPr/>
                    <a:lstStyle/>
                    <a:p>
                      <a:pPr algn="ctr"/>
                      <a:r>
                        <a:rPr lang="en-US" sz="1700" b="1" dirty="0" smtClean="0">
                          <a:solidFill>
                            <a:srgbClr val="FF0000"/>
                          </a:solidFill>
                        </a:rPr>
                        <a:t>79.2%</a:t>
                      </a:r>
                      <a:r>
                        <a:rPr lang="en-US" sz="1700" b="1" baseline="30000" dirty="0" smtClean="0">
                          <a:solidFill>
                            <a:srgbClr val="FF0000"/>
                          </a:solidFill>
                        </a:rPr>
                        <a:t>b</a:t>
                      </a:r>
                      <a:endParaRPr lang="en-US" sz="1700" b="1" baseline="30000" dirty="0">
                        <a:solidFill>
                          <a:srgbClr val="FF0000"/>
                        </a:solidFill>
                      </a:endParaRPr>
                    </a:p>
                  </a:txBody>
                  <a:tcPr/>
                </a:tc>
              </a:tr>
              <a:tr h="240632">
                <a:tc>
                  <a:txBody>
                    <a:bodyPr/>
                    <a:lstStyle/>
                    <a:p>
                      <a:r>
                        <a:rPr lang="en-US" dirty="0" smtClean="0"/>
                        <a:t>Clinical Pregnancy</a:t>
                      </a:r>
                      <a:endParaRPr lang="en-US" dirty="0"/>
                    </a:p>
                  </a:txBody>
                  <a:tcPr/>
                </a:tc>
                <a:tc>
                  <a:txBody>
                    <a:bodyPr/>
                    <a:lstStyle/>
                    <a:p>
                      <a:pPr algn="ctr"/>
                      <a:r>
                        <a:rPr lang="en-US" dirty="0" smtClean="0"/>
                        <a:t>41.7%</a:t>
                      </a:r>
                      <a:endParaRPr lang="en-US" dirty="0"/>
                    </a:p>
                  </a:txBody>
                  <a:tcPr/>
                </a:tc>
                <a:tc>
                  <a:txBody>
                    <a:bodyPr/>
                    <a:lstStyle/>
                    <a:p>
                      <a:pPr algn="ctr"/>
                      <a:r>
                        <a:rPr lang="en-US" dirty="0" smtClean="0"/>
                        <a:t>38.5%</a:t>
                      </a:r>
                      <a:endParaRPr lang="en-US" dirty="0"/>
                    </a:p>
                  </a:txBody>
                  <a:tcPr/>
                </a:tc>
                <a:tc>
                  <a:txBody>
                    <a:bodyPr/>
                    <a:lstStyle/>
                    <a:p>
                      <a:pPr algn="ctr"/>
                      <a:r>
                        <a:rPr lang="en-US" dirty="0" smtClean="0"/>
                        <a:t>62.2%</a:t>
                      </a:r>
                      <a:endParaRPr lang="en-US" dirty="0"/>
                    </a:p>
                  </a:txBody>
                  <a:tcPr/>
                </a:tc>
              </a:tr>
              <a:tr h="370840">
                <a:tc>
                  <a:txBody>
                    <a:bodyPr/>
                    <a:lstStyle/>
                    <a:p>
                      <a:r>
                        <a:rPr lang="en-US" dirty="0" smtClean="0"/>
                        <a:t>Live Birth</a:t>
                      </a:r>
                      <a:endParaRPr lang="en-US" dirty="0"/>
                    </a:p>
                  </a:txBody>
                  <a:tcPr/>
                </a:tc>
                <a:tc>
                  <a:txBody>
                    <a:bodyPr/>
                    <a:lstStyle/>
                    <a:p>
                      <a:pPr algn="ctr"/>
                      <a:r>
                        <a:rPr lang="en-US" dirty="0" smtClean="0"/>
                        <a:t>41.7%</a:t>
                      </a:r>
                      <a:endParaRPr lang="en-US" dirty="0"/>
                    </a:p>
                  </a:txBody>
                  <a:tcPr/>
                </a:tc>
                <a:tc>
                  <a:txBody>
                    <a:bodyPr/>
                    <a:lstStyle/>
                    <a:p>
                      <a:pPr algn="ctr"/>
                      <a:r>
                        <a:rPr lang="en-US" dirty="0" smtClean="0"/>
                        <a:t>38.5%</a:t>
                      </a:r>
                      <a:endParaRPr lang="en-US" dirty="0"/>
                    </a:p>
                  </a:txBody>
                  <a:tcPr/>
                </a:tc>
                <a:tc>
                  <a:txBody>
                    <a:bodyPr/>
                    <a:lstStyle/>
                    <a:p>
                      <a:pPr algn="ctr"/>
                      <a:r>
                        <a:rPr lang="en-US" dirty="0" smtClean="0"/>
                        <a:t>62.2%</a:t>
                      </a:r>
                      <a:endParaRPr lang="en-US" dirty="0"/>
                    </a:p>
                  </a:txBody>
                  <a:tcPr/>
                </a:tc>
              </a:tr>
            </a:tbl>
          </a:graphicData>
        </a:graphic>
      </p:graphicFrame>
      <p:sp>
        <p:nvSpPr>
          <p:cNvPr id="5" name="TextBox 4"/>
          <p:cNvSpPr txBox="1"/>
          <p:nvPr/>
        </p:nvSpPr>
        <p:spPr>
          <a:xfrm>
            <a:off x="228600" y="6071665"/>
            <a:ext cx="3545009" cy="276999"/>
          </a:xfrm>
          <a:prstGeom prst="rect">
            <a:avLst/>
          </a:prstGeom>
          <a:noFill/>
        </p:spPr>
        <p:txBody>
          <a:bodyPr wrap="none" rtlCol="0">
            <a:spAutoFit/>
          </a:bodyPr>
          <a:lstStyle/>
          <a:p>
            <a:r>
              <a:rPr lang="en-US" sz="1200" dirty="0" smtClean="0"/>
              <a:t>* Significant difference within an endpoint, p&lt;0.05</a:t>
            </a:r>
            <a:endParaRPr lang="en-US" sz="1200" dirty="0"/>
          </a:p>
        </p:txBody>
      </p:sp>
      <p:sp>
        <p:nvSpPr>
          <p:cNvPr id="6" name="TextBox 5"/>
          <p:cNvSpPr txBox="1"/>
          <p:nvPr/>
        </p:nvSpPr>
        <p:spPr>
          <a:xfrm>
            <a:off x="1040432" y="6310716"/>
            <a:ext cx="7265368" cy="523220"/>
          </a:xfrm>
          <a:prstGeom prst="rect">
            <a:avLst/>
          </a:prstGeom>
          <a:noFill/>
        </p:spPr>
        <p:txBody>
          <a:bodyPr wrap="square" rtlCol="0">
            <a:spAutoFit/>
          </a:bodyPr>
          <a:lstStyle/>
          <a:p>
            <a:r>
              <a:rPr lang="en-US" sz="2800" b="1" dirty="0" smtClean="0">
                <a:solidFill>
                  <a:schemeClr val="tx2">
                    <a:lumMod val="75000"/>
                  </a:schemeClr>
                </a:solidFill>
              </a:rPr>
              <a:t>Spacing may be important for human embryos</a:t>
            </a:r>
            <a:endParaRPr lang="en-US" sz="2800" b="1" dirty="0">
              <a:solidFill>
                <a:schemeClr val="tx2">
                  <a:lumMod val="75000"/>
                </a:schemeClr>
              </a:solidFill>
            </a:endParaRPr>
          </a:p>
        </p:txBody>
      </p:sp>
      <p:sp>
        <p:nvSpPr>
          <p:cNvPr id="8" name="TextBox 7"/>
          <p:cNvSpPr txBox="1"/>
          <p:nvPr/>
        </p:nvSpPr>
        <p:spPr>
          <a:xfrm>
            <a:off x="7790744" y="3400857"/>
            <a:ext cx="1353256" cy="276999"/>
          </a:xfrm>
          <a:prstGeom prst="rect">
            <a:avLst/>
          </a:prstGeom>
          <a:noFill/>
        </p:spPr>
        <p:txBody>
          <a:bodyPr wrap="none" rtlCol="0">
            <a:spAutoFit/>
          </a:bodyPr>
          <a:lstStyle/>
          <a:p>
            <a:r>
              <a:rPr lang="en-US" sz="1200" dirty="0" smtClean="0"/>
              <a:t>Ebner et al. 2010</a:t>
            </a:r>
            <a:endParaRPr lang="en-US" sz="1200" dirty="0"/>
          </a:p>
        </p:txBody>
      </p:sp>
      <p:sp>
        <p:nvSpPr>
          <p:cNvPr id="36" name="Rectangle 35"/>
          <p:cNvSpPr/>
          <p:nvPr/>
        </p:nvSpPr>
        <p:spPr>
          <a:xfrm>
            <a:off x="228600" y="2008764"/>
            <a:ext cx="1524000" cy="534080"/>
          </a:xfrm>
          <a:prstGeom prst="rect">
            <a:avLst/>
          </a:prstGeom>
          <a:solidFill>
            <a:schemeClr val="bg1">
              <a:lumMod val="8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41" name="Rectangle 40"/>
          <p:cNvSpPr/>
          <p:nvPr/>
        </p:nvSpPr>
        <p:spPr>
          <a:xfrm>
            <a:off x="2079454" y="1223791"/>
            <a:ext cx="1524000" cy="520722"/>
          </a:xfrm>
          <a:prstGeom prst="rect">
            <a:avLst/>
          </a:prstGeom>
          <a:solidFill>
            <a:schemeClr val="bg1">
              <a:lumMod val="8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42" name="Rectangle 41"/>
          <p:cNvSpPr/>
          <p:nvPr/>
        </p:nvSpPr>
        <p:spPr>
          <a:xfrm>
            <a:off x="2079454" y="1997824"/>
            <a:ext cx="1524000" cy="542612"/>
          </a:xfrm>
          <a:prstGeom prst="rect">
            <a:avLst/>
          </a:prstGeom>
          <a:solidFill>
            <a:schemeClr val="bg1">
              <a:lumMod val="8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43" name="Rectangle 42"/>
          <p:cNvSpPr/>
          <p:nvPr/>
        </p:nvSpPr>
        <p:spPr>
          <a:xfrm>
            <a:off x="2067422" y="2791630"/>
            <a:ext cx="1524000" cy="552208"/>
          </a:xfrm>
          <a:prstGeom prst="rect">
            <a:avLst/>
          </a:prstGeom>
          <a:solidFill>
            <a:schemeClr val="bg1">
              <a:lumMod val="8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44" name="Rectangle 43"/>
          <p:cNvSpPr/>
          <p:nvPr/>
        </p:nvSpPr>
        <p:spPr>
          <a:xfrm>
            <a:off x="3962400" y="1855447"/>
            <a:ext cx="1524000" cy="802833"/>
          </a:xfrm>
          <a:prstGeom prst="rect">
            <a:avLst/>
          </a:prstGeom>
          <a:solidFill>
            <a:schemeClr val="bg1">
              <a:lumMod val="8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 name="TextBox 2"/>
          <p:cNvSpPr txBox="1"/>
          <p:nvPr/>
        </p:nvSpPr>
        <p:spPr>
          <a:xfrm>
            <a:off x="558411" y="2025348"/>
            <a:ext cx="880370" cy="523220"/>
          </a:xfrm>
          <a:prstGeom prst="rect">
            <a:avLst/>
          </a:prstGeom>
          <a:noFill/>
        </p:spPr>
        <p:txBody>
          <a:bodyPr wrap="none" rtlCol="0">
            <a:spAutoFit/>
          </a:bodyPr>
          <a:lstStyle/>
          <a:p>
            <a:pPr algn="ctr"/>
            <a:r>
              <a:rPr lang="en-US" sz="1400" b="1" dirty="0" smtClean="0"/>
              <a:t>Pooled  </a:t>
            </a:r>
          </a:p>
          <a:p>
            <a:pPr algn="ctr"/>
            <a:r>
              <a:rPr lang="en-US" sz="1400" b="1" dirty="0" smtClean="0"/>
              <a:t>zygotes</a:t>
            </a:r>
            <a:endParaRPr lang="en-US" sz="1400" b="1" dirty="0"/>
          </a:p>
        </p:txBody>
      </p:sp>
      <p:sp>
        <p:nvSpPr>
          <p:cNvPr id="40" name="TextBox 39"/>
          <p:cNvSpPr txBox="1"/>
          <p:nvPr/>
        </p:nvSpPr>
        <p:spPr>
          <a:xfrm>
            <a:off x="2332340" y="1224987"/>
            <a:ext cx="1018227" cy="523220"/>
          </a:xfrm>
          <a:prstGeom prst="rect">
            <a:avLst/>
          </a:prstGeom>
          <a:noFill/>
        </p:spPr>
        <p:txBody>
          <a:bodyPr wrap="none" rtlCol="0">
            <a:spAutoFit/>
          </a:bodyPr>
          <a:lstStyle/>
          <a:p>
            <a:pPr algn="ctr"/>
            <a:r>
              <a:rPr lang="en-US" sz="1400" b="1" dirty="0" smtClean="0"/>
              <a:t>Individual</a:t>
            </a:r>
          </a:p>
          <a:p>
            <a:pPr algn="ctr"/>
            <a:r>
              <a:rPr lang="en-US" sz="1400" b="1" dirty="0" smtClean="0"/>
              <a:t>(OWI)</a:t>
            </a:r>
            <a:endParaRPr lang="en-US" sz="1400" b="1" dirty="0"/>
          </a:p>
        </p:txBody>
      </p:sp>
      <p:sp>
        <p:nvSpPr>
          <p:cNvPr id="45" name="TextBox 44"/>
          <p:cNvSpPr txBox="1"/>
          <p:nvPr/>
        </p:nvSpPr>
        <p:spPr>
          <a:xfrm>
            <a:off x="2172040" y="2010537"/>
            <a:ext cx="1338828" cy="523220"/>
          </a:xfrm>
          <a:prstGeom prst="rect">
            <a:avLst/>
          </a:prstGeom>
          <a:noFill/>
        </p:spPr>
        <p:txBody>
          <a:bodyPr wrap="none" rtlCol="0">
            <a:spAutoFit/>
          </a:bodyPr>
          <a:lstStyle/>
          <a:p>
            <a:pPr algn="ctr"/>
            <a:r>
              <a:rPr lang="en-US" sz="1400" b="1" dirty="0" smtClean="0"/>
              <a:t>Contact </a:t>
            </a:r>
          </a:p>
          <a:p>
            <a:pPr algn="ctr"/>
            <a:r>
              <a:rPr lang="en-US" sz="1400" b="1" dirty="0" smtClean="0"/>
              <a:t>Group</a:t>
            </a:r>
            <a:r>
              <a:rPr lang="en-US" sz="1400" b="1" dirty="0"/>
              <a:t> </a:t>
            </a:r>
            <a:r>
              <a:rPr lang="en-US" sz="1400" b="1" dirty="0" smtClean="0"/>
              <a:t>(OWG)</a:t>
            </a:r>
            <a:endParaRPr lang="en-US" sz="1400" b="1" dirty="0"/>
          </a:p>
        </p:txBody>
      </p:sp>
      <p:sp>
        <p:nvSpPr>
          <p:cNvPr id="46" name="TextBox 45"/>
          <p:cNvSpPr txBox="1"/>
          <p:nvPr/>
        </p:nvSpPr>
        <p:spPr>
          <a:xfrm>
            <a:off x="2246580" y="2799992"/>
            <a:ext cx="1189748" cy="523220"/>
          </a:xfrm>
          <a:prstGeom prst="rect">
            <a:avLst/>
          </a:prstGeom>
          <a:noFill/>
        </p:spPr>
        <p:txBody>
          <a:bodyPr wrap="none" rtlCol="0">
            <a:spAutoFit/>
          </a:bodyPr>
          <a:lstStyle/>
          <a:p>
            <a:pPr algn="ctr"/>
            <a:r>
              <a:rPr lang="en-US" sz="1400" b="1" dirty="0" smtClean="0"/>
              <a:t>No Contact</a:t>
            </a:r>
          </a:p>
          <a:p>
            <a:pPr algn="ctr"/>
            <a:r>
              <a:rPr lang="en-US" sz="1400" b="1" dirty="0" smtClean="0"/>
              <a:t>Group (CW)</a:t>
            </a:r>
            <a:endParaRPr lang="en-US" sz="1400" b="1" dirty="0"/>
          </a:p>
        </p:txBody>
      </p:sp>
      <p:cxnSp>
        <p:nvCxnSpPr>
          <p:cNvPr id="21" name="Straight Arrow Connector 20"/>
          <p:cNvCxnSpPr>
            <a:stCxn id="36" idx="3"/>
            <a:endCxn id="41" idx="1"/>
          </p:cNvCxnSpPr>
          <p:nvPr/>
        </p:nvCxnSpPr>
        <p:spPr>
          <a:xfrm flipV="1">
            <a:off x="1752600" y="1484152"/>
            <a:ext cx="326854" cy="7916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43" idx="1"/>
          </p:cNvCxnSpPr>
          <p:nvPr/>
        </p:nvCxnSpPr>
        <p:spPr>
          <a:xfrm>
            <a:off x="1752600" y="2274029"/>
            <a:ext cx="314822" cy="793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1" idx="3"/>
          </p:cNvCxnSpPr>
          <p:nvPr/>
        </p:nvCxnSpPr>
        <p:spPr>
          <a:xfrm>
            <a:off x="3603454" y="1484152"/>
            <a:ext cx="358946" cy="7739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3635546" y="2273150"/>
            <a:ext cx="252727"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43" idx="3"/>
          </p:cNvCxnSpPr>
          <p:nvPr/>
        </p:nvCxnSpPr>
        <p:spPr>
          <a:xfrm flipV="1">
            <a:off x="3591422" y="2378416"/>
            <a:ext cx="370978" cy="6893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4080966" y="1874926"/>
            <a:ext cx="1308370" cy="738664"/>
          </a:xfrm>
          <a:prstGeom prst="rect">
            <a:avLst/>
          </a:prstGeom>
          <a:noFill/>
        </p:spPr>
        <p:txBody>
          <a:bodyPr wrap="none" rtlCol="0">
            <a:spAutoFit/>
          </a:bodyPr>
          <a:lstStyle/>
          <a:p>
            <a:pPr algn="ctr"/>
            <a:r>
              <a:rPr lang="en-US" sz="1400" b="1" dirty="0" smtClean="0"/>
              <a:t>Development</a:t>
            </a:r>
          </a:p>
          <a:p>
            <a:pPr algn="ctr"/>
            <a:r>
              <a:rPr lang="en-US" sz="1400" b="1" dirty="0" smtClean="0"/>
              <a:t>Pregnancy</a:t>
            </a:r>
          </a:p>
          <a:p>
            <a:pPr algn="ctr"/>
            <a:r>
              <a:rPr lang="en-US" sz="1400" b="1" dirty="0" smtClean="0"/>
              <a:t>Live Birth</a:t>
            </a:r>
            <a:endParaRPr lang="en-US" sz="1400" b="1" dirty="0"/>
          </a:p>
        </p:txBody>
      </p:sp>
      <p:cxnSp>
        <p:nvCxnSpPr>
          <p:cNvPr id="64" name="Straight Arrow Connector 63"/>
          <p:cNvCxnSpPr/>
          <p:nvPr/>
        </p:nvCxnSpPr>
        <p:spPr>
          <a:xfrm>
            <a:off x="1752600" y="2276551"/>
            <a:ext cx="252727"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317083" y="1089176"/>
            <a:ext cx="2485530" cy="23035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 xmlns:p14="http://schemas.microsoft.com/office/powerpoint/2010/main" val="158259654"/>
      </p:ext>
    </p:extLst>
  </p:cSld>
  <p:clrMapOvr>
    <a:masterClrMapping/>
  </p:clrMapOvr>
  <p:transition advTm="62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 xmlns:p14="http://schemas.microsoft.com/office/powerpoint/2010/main" val="2396713530"/>
              </p:ext>
            </p:extLst>
          </p:nvPr>
        </p:nvGraphicFramePr>
        <p:xfrm>
          <a:off x="0" y="1066799"/>
          <a:ext cx="9144000" cy="5816376"/>
        </p:xfrm>
        <a:graphic>
          <a:graphicData uri="http://schemas.openxmlformats.org/drawingml/2006/table">
            <a:tbl>
              <a:tblPr firstRow="1" bandRow="1">
                <a:tableStyleId>{5C22544A-7EE6-4342-B048-85BDC9FD1C3A}</a:tableStyleId>
              </a:tblPr>
              <a:tblGrid>
                <a:gridCol w="1828800"/>
                <a:gridCol w="1828800"/>
                <a:gridCol w="1828800"/>
                <a:gridCol w="1828800"/>
                <a:gridCol w="1828800"/>
              </a:tblGrid>
              <a:tr h="632689">
                <a:tc>
                  <a:txBody>
                    <a:bodyPr/>
                    <a:lstStyle/>
                    <a:p>
                      <a:pPr algn="ctr"/>
                      <a:r>
                        <a:rPr lang="en-US" sz="2000" dirty="0" smtClean="0"/>
                        <a:t>Species</a:t>
                      </a:r>
                      <a:endParaRPr lang="en-US" sz="2000" dirty="0"/>
                    </a:p>
                  </a:txBody>
                  <a:tcPr>
                    <a:solidFill>
                      <a:schemeClr val="tx2">
                        <a:lumMod val="75000"/>
                      </a:schemeClr>
                    </a:solidFill>
                  </a:tcPr>
                </a:tc>
                <a:tc>
                  <a:txBody>
                    <a:bodyPr/>
                    <a:lstStyle/>
                    <a:p>
                      <a:pPr algn="ctr"/>
                      <a:r>
                        <a:rPr lang="en-US" sz="2000" dirty="0" smtClean="0"/>
                        <a:t>Reference</a:t>
                      </a:r>
                      <a:endParaRPr lang="en-US" sz="2000" dirty="0"/>
                    </a:p>
                  </a:txBody>
                  <a:tcPr>
                    <a:solidFill>
                      <a:schemeClr val="tx2">
                        <a:lumMod val="75000"/>
                      </a:schemeClr>
                    </a:solidFill>
                  </a:tcPr>
                </a:tc>
                <a:tc>
                  <a:txBody>
                    <a:bodyPr/>
                    <a:lstStyle/>
                    <a:p>
                      <a:pPr algn="ctr"/>
                      <a:r>
                        <a:rPr lang="en-US" sz="2000" dirty="0" smtClean="0"/>
                        <a:t>Optimal Embryo #</a:t>
                      </a:r>
                      <a:endParaRPr lang="en-US" sz="2000" dirty="0"/>
                    </a:p>
                  </a:txBody>
                  <a:tcPr>
                    <a:solidFill>
                      <a:schemeClr val="tx2">
                        <a:lumMod val="75000"/>
                      </a:schemeClr>
                    </a:solidFill>
                  </a:tcPr>
                </a:tc>
                <a:tc>
                  <a:txBody>
                    <a:bodyPr/>
                    <a:lstStyle/>
                    <a:p>
                      <a:pPr algn="ctr"/>
                      <a:r>
                        <a:rPr lang="en-US" sz="2000" dirty="0" smtClean="0"/>
                        <a:t>Volume</a:t>
                      </a:r>
                      <a:r>
                        <a:rPr lang="en-US" sz="2000" baseline="0" dirty="0" smtClean="0"/>
                        <a:t> (µl)</a:t>
                      </a:r>
                      <a:endParaRPr lang="en-US" sz="2000" dirty="0"/>
                    </a:p>
                  </a:txBody>
                  <a:tcPr>
                    <a:solidFill>
                      <a:schemeClr val="tx2">
                        <a:lumMod val="75000"/>
                      </a:schemeClr>
                    </a:solidFill>
                  </a:tcPr>
                </a:tc>
                <a:tc>
                  <a:txBody>
                    <a:bodyPr/>
                    <a:lstStyle/>
                    <a:p>
                      <a:pPr algn="ctr"/>
                      <a:r>
                        <a:rPr lang="en-US" sz="2000" dirty="0" smtClean="0"/>
                        <a:t>Embryo</a:t>
                      </a:r>
                      <a:r>
                        <a:rPr lang="en-US" sz="2000" baseline="0" dirty="0" smtClean="0"/>
                        <a:t> Density</a:t>
                      </a:r>
                      <a:endParaRPr lang="en-US" sz="2000" dirty="0"/>
                    </a:p>
                  </a:txBody>
                  <a:tcPr>
                    <a:solidFill>
                      <a:schemeClr val="tx2">
                        <a:lumMod val="75000"/>
                      </a:schemeClr>
                    </a:solidFill>
                  </a:tcPr>
                </a:tc>
              </a:tr>
              <a:tr h="400300">
                <a:tc rowSpan="6">
                  <a:txBody>
                    <a:bodyPr/>
                    <a:lstStyle/>
                    <a:p>
                      <a:endParaRPr lang="en-US" sz="2200" b="1" dirty="0" smtClean="0"/>
                    </a:p>
                    <a:p>
                      <a:endParaRPr lang="en-US" sz="2200" b="1" dirty="0" smtClean="0"/>
                    </a:p>
                    <a:p>
                      <a:endParaRPr lang="en-US" sz="2200" b="1" dirty="0" smtClean="0"/>
                    </a:p>
                    <a:p>
                      <a:endParaRPr lang="en-US" sz="2200" b="1" dirty="0" smtClean="0"/>
                    </a:p>
                    <a:p>
                      <a:r>
                        <a:rPr lang="en-US" sz="2200" b="1" dirty="0" smtClean="0"/>
                        <a:t>Mouse</a:t>
                      </a:r>
                      <a:endParaRPr lang="en-US" sz="2200" b="1" dirty="0"/>
                    </a:p>
                  </a:txBody>
                  <a:tcPr/>
                </a:tc>
                <a:tc>
                  <a:txBody>
                    <a:bodyPr/>
                    <a:lstStyle/>
                    <a:p>
                      <a:r>
                        <a:rPr lang="en-US" sz="1200" dirty="0" smtClean="0"/>
                        <a:t>Wiley et al. 1986</a:t>
                      </a:r>
                      <a:endParaRPr lang="en-US" sz="1200" dirty="0"/>
                    </a:p>
                  </a:txBody>
                  <a:tcPr/>
                </a:tc>
                <a:tc>
                  <a:txBody>
                    <a:bodyPr/>
                    <a:lstStyle/>
                    <a:p>
                      <a:pPr algn="ctr"/>
                      <a:r>
                        <a:rPr lang="en-US" dirty="0" smtClean="0"/>
                        <a:t>20</a:t>
                      </a:r>
                      <a:endParaRPr lang="en-US" dirty="0"/>
                    </a:p>
                  </a:txBody>
                  <a:tcPr/>
                </a:tc>
                <a:tc>
                  <a:txBody>
                    <a:bodyPr/>
                    <a:lstStyle/>
                    <a:p>
                      <a:pPr algn="ctr"/>
                      <a:r>
                        <a:rPr lang="en-US" dirty="0" smtClean="0"/>
                        <a:t>10-12</a:t>
                      </a:r>
                      <a:endParaRPr lang="en-US" dirty="0"/>
                    </a:p>
                  </a:txBody>
                  <a:tcPr/>
                </a:tc>
                <a:tc>
                  <a:txBody>
                    <a:bodyPr/>
                    <a:lstStyle/>
                    <a:p>
                      <a:pPr algn="ctr"/>
                      <a:r>
                        <a:rPr lang="en-US" b="1" dirty="0" smtClean="0"/>
                        <a:t>0.5-0.6</a:t>
                      </a:r>
                      <a:endParaRPr lang="en-US" b="1" dirty="0"/>
                    </a:p>
                  </a:txBody>
                  <a:tcPr/>
                </a:tc>
              </a:tr>
              <a:tr h="400300">
                <a:tc vMerge="1">
                  <a:txBody>
                    <a:bodyPr/>
                    <a:lstStyle/>
                    <a:p>
                      <a:endParaRPr lang="en-US" dirty="0"/>
                    </a:p>
                  </a:txBody>
                  <a:tcPr/>
                </a:tc>
                <a:tc>
                  <a:txBody>
                    <a:bodyPr/>
                    <a:lstStyle/>
                    <a:p>
                      <a:r>
                        <a:rPr lang="en-US" sz="1200" dirty="0" smtClean="0"/>
                        <a:t>Paria &amp;</a:t>
                      </a:r>
                      <a:r>
                        <a:rPr lang="en-US" sz="1200" baseline="0" dirty="0" smtClean="0"/>
                        <a:t> Day 1990</a:t>
                      </a:r>
                      <a:endParaRPr lang="en-US" sz="1200" dirty="0"/>
                    </a:p>
                  </a:txBody>
                  <a:tcPr/>
                </a:tc>
                <a:tc>
                  <a:txBody>
                    <a:bodyPr/>
                    <a:lstStyle/>
                    <a:p>
                      <a:pPr algn="ctr"/>
                      <a:r>
                        <a:rPr lang="en-US" dirty="0" smtClean="0"/>
                        <a:t>5-10</a:t>
                      </a:r>
                      <a:endParaRPr lang="en-US" dirty="0"/>
                    </a:p>
                  </a:txBody>
                  <a:tcPr/>
                </a:tc>
                <a:tc>
                  <a:txBody>
                    <a:bodyPr/>
                    <a:lstStyle/>
                    <a:p>
                      <a:pPr algn="ctr"/>
                      <a:r>
                        <a:rPr lang="en-US" dirty="0" smtClean="0"/>
                        <a:t>25-50</a:t>
                      </a:r>
                      <a:endParaRPr lang="en-US" dirty="0"/>
                    </a:p>
                  </a:txBody>
                  <a:tcPr/>
                </a:tc>
                <a:tc>
                  <a:txBody>
                    <a:bodyPr/>
                    <a:lstStyle/>
                    <a:p>
                      <a:pPr algn="ctr"/>
                      <a:r>
                        <a:rPr lang="en-US" b="1" dirty="0" smtClean="0"/>
                        <a:t>2.5-10</a:t>
                      </a:r>
                      <a:endParaRPr lang="en-US" b="1" dirty="0"/>
                    </a:p>
                  </a:txBody>
                  <a:tcPr/>
                </a:tc>
              </a:tr>
              <a:tr h="414126">
                <a:tc vMerge="1">
                  <a:txBody>
                    <a:bodyPr/>
                    <a:lstStyle/>
                    <a:p>
                      <a:endParaRPr lang="en-US" dirty="0"/>
                    </a:p>
                  </a:txBody>
                  <a:tcPr/>
                </a:tc>
                <a:tc>
                  <a:txBody>
                    <a:bodyPr/>
                    <a:lstStyle/>
                    <a:p>
                      <a:r>
                        <a:rPr lang="en-US" sz="1200" dirty="0" smtClean="0"/>
                        <a:t>Canseco</a:t>
                      </a:r>
                      <a:r>
                        <a:rPr lang="en-US" sz="1200" baseline="0" dirty="0" smtClean="0"/>
                        <a:t> et al. 1992</a:t>
                      </a:r>
                      <a:endParaRPr lang="en-US" sz="1200" dirty="0"/>
                    </a:p>
                  </a:txBody>
                  <a:tcPr/>
                </a:tc>
                <a:tc>
                  <a:txBody>
                    <a:bodyPr/>
                    <a:lstStyle/>
                    <a:p>
                      <a:pPr algn="ctr"/>
                      <a:r>
                        <a:rPr lang="en-US" dirty="0" smtClean="0"/>
                        <a:t>5</a:t>
                      </a:r>
                      <a:endParaRPr lang="en-US" dirty="0"/>
                    </a:p>
                  </a:txBody>
                  <a:tcPr/>
                </a:tc>
                <a:tc>
                  <a:txBody>
                    <a:bodyPr/>
                    <a:lstStyle/>
                    <a:p>
                      <a:pPr algn="ctr"/>
                      <a:r>
                        <a:rPr lang="en-US" dirty="0" smtClean="0"/>
                        <a:t>10</a:t>
                      </a:r>
                      <a:endParaRPr lang="en-US" dirty="0"/>
                    </a:p>
                  </a:txBody>
                  <a:tcPr/>
                </a:tc>
                <a:tc>
                  <a:txBody>
                    <a:bodyPr/>
                    <a:lstStyle/>
                    <a:p>
                      <a:pPr algn="ctr"/>
                      <a:r>
                        <a:rPr lang="en-US" b="1" dirty="0" smtClean="0"/>
                        <a:t>2</a:t>
                      </a:r>
                      <a:endParaRPr lang="en-US" b="1" dirty="0"/>
                    </a:p>
                  </a:txBody>
                  <a:tcPr/>
                </a:tc>
              </a:tr>
              <a:tr h="416980">
                <a:tc vMerge="1">
                  <a:txBody>
                    <a:bodyPr/>
                    <a:lstStyle/>
                    <a:p>
                      <a:endParaRPr lang="en-US" dirty="0"/>
                    </a:p>
                  </a:txBody>
                  <a:tcPr/>
                </a:tc>
                <a:tc>
                  <a:txBody>
                    <a:bodyPr/>
                    <a:lstStyle/>
                    <a:p>
                      <a:r>
                        <a:rPr lang="en-US" sz="1200" dirty="0" smtClean="0"/>
                        <a:t>Lane &amp; Gardner</a:t>
                      </a:r>
                      <a:r>
                        <a:rPr lang="en-US" sz="1200" baseline="0" dirty="0" smtClean="0"/>
                        <a:t> 1992</a:t>
                      </a:r>
                      <a:endParaRPr lang="en-US" sz="1200" dirty="0"/>
                    </a:p>
                  </a:txBody>
                  <a:tcPr/>
                </a:tc>
                <a:tc>
                  <a:txBody>
                    <a:bodyPr/>
                    <a:lstStyle/>
                    <a:p>
                      <a:pPr algn="ctr"/>
                      <a:r>
                        <a:rPr lang="en-US" dirty="0" smtClean="0"/>
                        <a:t>2-16</a:t>
                      </a:r>
                      <a:endParaRPr lang="en-US" dirty="0"/>
                    </a:p>
                  </a:txBody>
                  <a:tcPr/>
                </a:tc>
                <a:tc>
                  <a:txBody>
                    <a:bodyPr/>
                    <a:lstStyle/>
                    <a:p>
                      <a:pPr algn="ctr"/>
                      <a:r>
                        <a:rPr lang="en-US" dirty="0" smtClean="0"/>
                        <a:t>5-320</a:t>
                      </a:r>
                      <a:endParaRPr lang="en-US" dirty="0"/>
                    </a:p>
                  </a:txBody>
                  <a:tcPr/>
                </a:tc>
                <a:tc>
                  <a:txBody>
                    <a:bodyPr/>
                    <a:lstStyle/>
                    <a:p>
                      <a:pPr algn="ctr"/>
                      <a:r>
                        <a:rPr lang="en-US" b="1" dirty="0" smtClean="0"/>
                        <a:t>0.3-40</a:t>
                      </a:r>
                      <a:endParaRPr lang="en-US" b="1" dirty="0"/>
                    </a:p>
                  </a:txBody>
                  <a:tcPr/>
                </a:tc>
              </a:tr>
              <a:tr h="416980">
                <a:tc vMerge="1">
                  <a:txBody>
                    <a:bodyPr/>
                    <a:lstStyle/>
                    <a:p>
                      <a:endParaRPr lang="en-US" dirty="0"/>
                    </a:p>
                  </a:txBody>
                  <a:tcPr/>
                </a:tc>
                <a:tc>
                  <a:txBody>
                    <a:bodyPr/>
                    <a:lstStyle/>
                    <a:p>
                      <a:r>
                        <a:rPr lang="en-US" sz="1200" dirty="0" smtClean="0"/>
                        <a:t>Kato &amp; Tsunoda</a:t>
                      </a:r>
                      <a:r>
                        <a:rPr lang="en-US" sz="1200" baseline="0" dirty="0" smtClean="0"/>
                        <a:t> 1994</a:t>
                      </a:r>
                      <a:endParaRPr lang="en-US" sz="1200" dirty="0"/>
                    </a:p>
                  </a:txBody>
                  <a:tcPr/>
                </a:tc>
                <a:tc>
                  <a:txBody>
                    <a:bodyPr/>
                    <a:lstStyle/>
                    <a:p>
                      <a:pPr algn="ctr"/>
                      <a:r>
                        <a:rPr lang="en-US" dirty="0" smtClean="0"/>
                        <a:t>20</a:t>
                      </a:r>
                      <a:endParaRPr lang="en-US" dirty="0"/>
                    </a:p>
                  </a:txBody>
                  <a:tcPr/>
                </a:tc>
                <a:tc>
                  <a:txBody>
                    <a:bodyPr/>
                    <a:lstStyle/>
                    <a:p>
                      <a:pPr algn="ctr"/>
                      <a:r>
                        <a:rPr lang="en-US" dirty="0" smtClean="0"/>
                        <a:t>10</a:t>
                      </a:r>
                      <a:endParaRPr lang="en-US" dirty="0"/>
                    </a:p>
                  </a:txBody>
                  <a:tcPr/>
                </a:tc>
                <a:tc>
                  <a:txBody>
                    <a:bodyPr/>
                    <a:lstStyle/>
                    <a:p>
                      <a:pPr algn="ctr"/>
                      <a:r>
                        <a:rPr lang="en-US" b="1" dirty="0" smtClean="0"/>
                        <a:t>0.5</a:t>
                      </a:r>
                      <a:endParaRPr lang="en-US" b="1" dirty="0"/>
                    </a:p>
                  </a:txBody>
                  <a:tcPr/>
                </a:tc>
              </a:tr>
              <a:tr h="416980">
                <a:tc vMerge="1">
                  <a:txBody>
                    <a:bodyPr/>
                    <a:lstStyle/>
                    <a:p>
                      <a:endParaRPr lang="en-US" dirty="0"/>
                    </a:p>
                  </a:txBody>
                  <a:tcPr/>
                </a:tc>
                <a:tc>
                  <a:txBody>
                    <a:bodyPr/>
                    <a:lstStyle/>
                    <a:p>
                      <a:r>
                        <a:rPr lang="en-US" sz="1200" dirty="0" smtClean="0"/>
                        <a:t>Salahuddin et al. 1995</a:t>
                      </a:r>
                      <a:endParaRPr lang="en-US" sz="1200" dirty="0"/>
                    </a:p>
                  </a:txBody>
                  <a:tcPr/>
                </a:tc>
                <a:tc>
                  <a:txBody>
                    <a:bodyPr/>
                    <a:lstStyle/>
                    <a:p>
                      <a:pPr algn="ctr"/>
                      <a:r>
                        <a:rPr lang="en-US" dirty="0" smtClean="0"/>
                        <a:t>10</a:t>
                      </a:r>
                      <a:endParaRPr lang="en-US" dirty="0"/>
                    </a:p>
                  </a:txBody>
                  <a:tcPr/>
                </a:tc>
                <a:tc>
                  <a:txBody>
                    <a:bodyPr/>
                    <a:lstStyle/>
                    <a:p>
                      <a:pPr algn="ctr"/>
                      <a:r>
                        <a:rPr lang="en-US" dirty="0" smtClean="0"/>
                        <a:t>20</a:t>
                      </a:r>
                      <a:endParaRPr lang="en-US" dirty="0"/>
                    </a:p>
                  </a:txBody>
                  <a:tcPr/>
                </a:tc>
                <a:tc>
                  <a:txBody>
                    <a:bodyPr/>
                    <a:lstStyle/>
                    <a:p>
                      <a:pPr algn="ctr"/>
                      <a:r>
                        <a:rPr lang="en-US" b="1" dirty="0" smtClean="0"/>
                        <a:t>2</a:t>
                      </a:r>
                      <a:endParaRPr lang="en-US" b="1" dirty="0"/>
                    </a:p>
                  </a:txBody>
                  <a:tcPr/>
                </a:tc>
              </a:tr>
              <a:tr h="429068">
                <a:tc rowSpan="4">
                  <a:txBody>
                    <a:bodyPr/>
                    <a:lstStyle/>
                    <a:p>
                      <a:endParaRPr lang="en-US" sz="2200" b="1" dirty="0" smtClean="0"/>
                    </a:p>
                    <a:p>
                      <a:endParaRPr lang="en-US" sz="2200" b="1" dirty="0" smtClean="0"/>
                    </a:p>
                    <a:p>
                      <a:r>
                        <a:rPr lang="en-US" sz="2200" b="1" dirty="0" smtClean="0"/>
                        <a:t>Cow</a:t>
                      </a:r>
                      <a:endParaRPr lang="en-US" sz="2200" b="1" dirty="0"/>
                    </a:p>
                  </a:txBody>
                  <a:tcPr>
                    <a:solidFill>
                      <a:schemeClr val="accent5">
                        <a:lumMod val="20000"/>
                        <a:lumOff val="80000"/>
                      </a:schemeClr>
                    </a:solidFill>
                  </a:tcPr>
                </a:tc>
                <a:tc>
                  <a:txBody>
                    <a:bodyPr/>
                    <a:lstStyle/>
                    <a:p>
                      <a:r>
                        <a:rPr lang="en-US" sz="1200" dirty="0" smtClean="0"/>
                        <a:t>Donnay et al. 1997</a:t>
                      </a:r>
                      <a:endParaRPr lang="en-US" sz="1200" dirty="0"/>
                    </a:p>
                  </a:txBody>
                  <a:tcPr/>
                </a:tc>
                <a:tc>
                  <a:txBody>
                    <a:bodyPr/>
                    <a:lstStyle/>
                    <a:p>
                      <a:pPr algn="ctr"/>
                      <a:r>
                        <a:rPr lang="en-US" dirty="0" smtClean="0"/>
                        <a:t>20</a:t>
                      </a:r>
                      <a:endParaRPr lang="en-US" dirty="0"/>
                    </a:p>
                  </a:txBody>
                  <a:tcPr/>
                </a:tc>
                <a:tc>
                  <a:txBody>
                    <a:bodyPr/>
                    <a:lstStyle/>
                    <a:p>
                      <a:pPr algn="ctr"/>
                      <a:r>
                        <a:rPr lang="en-US" dirty="0" smtClean="0"/>
                        <a:t>20</a:t>
                      </a:r>
                      <a:endParaRPr lang="en-US" dirty="0"/>
                    </a:p>
                  </a:txBody>
                  <a:tcPr/>
                </a:tc>
                <a:tc>
                  <a:txBody>
                    <a:bodyPr/>
                    <a:lstStyle/>
                    <a:p>
                      <a:pPr algn="ctr"/>
                      <a:r>
                        <a:rPr lang="en-US" b="1" dirty="0" smtClean="0"/>
                        <a:t>1</a:t>
                      </a:r>
                      <a:endParaRPr lang="en-US" b="1" dirty="0"/>
                    </a:p>
                  </a:txBody>
                  <a:tcPr/>
                </a:tc>
              </a:tr>
              <a:tr h="400300">
                <a:tc vMerge="1">
                  <a:txBody>
                    <a:bodyPr/>
                    <a:lstStyle/>
                    <a:p>
                      <a:endParaRPr lang="en-US" dirty="0"/>
                    </a:p>
                  </a:txBody>
                  <a:tcPr/>
                </a:tc>
                <a:tc>
                  <a:txBody>
                    <a:bodyPr/>
                    <a:lstStyle/>
                    <a:p>
                      <a:r>
                        <a:rPr lang="en-US" sz="1200" dirty="0" smtClean="0"/>
                        <a:t>Larson &amp; Kubisch</a:t>
                      </a:r>
                      <a:r>
                        <a:rPr lang="en-US" sz="1200" baseline="0" dirty="0" smtClean="0"/>
                        <a:t> 1999</a:t>
                      </a:r>
                      <a:endParaRPr lang="en-US" sz="1200" dirty="0"/>
                    </a:p>
                  </a:txBody>
                  <a:tcPr/>
                </a:tc>
                <a:tc>
                  <a:txBody>
                    <a:bodyPr/>
                    <a:lstStyle/>
                    <a:p>
                      <a:pPr algn="ctr"/>
                      <a:r>
                        <a:rPr lang="en-US" dirty="0" smtClean="0"/>
                        <a:t>40</a:t>
                      </a:r>
                      <a:endParaRPr lang="en-US" dirty="0"/>
                    </a:p>
                  </a:txBody>
                  <a:tcPr/>
                </a:tc>
                <a:tc>
                  <a:txBody>
                    <a:bodyPr/>
                    <a:lstStyle/>
                    <a:p>
                      <a:pPr algn="ctr"/>
                      <a:r>
                        <a:rPr lang="en-US" dirty="0" smtClean="0"/>
                        <a:t>25</a:t>
                      </a:r>
                      <a:endParaRPr lang="en-US" dirty="0"/>
                    </a:p>
                  </a:txBody>
                  <a:tcPr/>
                </a:tc>
                <a:tc>
                  <a:txBody>
                    <a:bodyPr/>
                    <a:lstStyle/>
                    <a:p>
                      <a:pPr algn="ctr"/>
                      <a:r>
                        <a:rPr lang="en-US" b="1" dirty="0" smtClean="0"/>
                        <a:t>0.6</a:t>
                      </a:r>
                      <a:endParaRPr lang="en-US" b="1" dirty="0"/>
                    </a:p>
                  </a:txBody>
                  <a:tcPr/>
                </a:tc>
              </a:tr>
              <a:tr h="429068">
                <a:tc vMerge="1">
                  <a:txBody>
                    <a:bodyPr/>
                    <a:lstStyle/>
                    <a:p>
                      <a:endParaRPr lang="en-US" dirty="0"/>
                    </a:p>
                  </a:txBody>
                  <a:tcPr/>
                </a:tc>
                <a:tc>
                  <a:txBody>
                    <a:bodyPr/>
                    <a:lstStyle/>
                    <a:p>
                      <a:r>
                        <a:rPr lang="en-US" sz="1200" dirty="0" smtClean="0"/>
                        <a:t>Nagao</a:t>
                      </a:r>
                      <a:r>
                        <a:rPr lang="en-US" sz="1200" baseline="0" dirty="0" smtClean="0"/>
                        <a:t> et al. 2008</a:t>
                      </a:r>
                      <a:endParaRPr lang="en-US" sz="1200" dirty="0"/>
                    </a:p>
                  </a:txBody>
                  <a:tcPr/>
                </a:tc>
                <a:tc>
                  <a:txBody>
                    <a:bodyPr/>
                    <a:lstStyle/>
                    <a:p>
                      <a:pPr algn="ctr"/>
                      <a:r>
                        <a:rPr lang="en-US" dirty="0" smtClean="0"/>
                        <a:t>25-100</a:t>
                      </a:r>
                      <a:endParaRPr lang="en-US" dirty="0"/>
                    </a:p>
                  </a:txBody>
                  <a:tcPr/>
                </a:tc>
                <a:tc>
                  <a:txBody>
                    <a:bodyPr/>
                    <a:lstStyle/>
                    <a:p>
                      <a:pPr algn="ctr"/>
                      <a:r>
                        <a:rPr lang="en-US" dirty="0" smtClean="0"/>
                        <a:t>50</a:t>
                      </a:r>
                      <a:endParaRPr lang="en-US" dirty="0"/>
                    </a:p>
                  </a:txBody>
                  <a:tcPr/>
                </a:tc>
                <a:tc>
                  <a:txBody>
                    <a:bodyPr/>
                    <a:lstStyle/>
                    <a:p>
                      <a:pPr algn="ctr"/>
                      <a:r>
                        <a:rPr lang="en-US" b="1" dirty="0" smtClean="0"/>
                        <a:t>0.5-2</a:t>
                      </a:r>
                      <a:endParaRPr lang="en-US" b="1" dirty="0"/>
                    </a:p>
                  </a:txBody>
                  <a:tcPr/>
                </a:tc>
              </a:tr>
              <a:tr h="215209">
                <a:tc vMerge="1">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Ferry et al. 1994</a:t>
                      </a:r>
                    </a:p>
                    <a:p>
                      <a:endParaRPr lang="en-US" sz="1200" dirty="0"/>
                    </a:p>
                  </a:txBody>
                  <a:tcPr/>
                </a:tc>
                <a:tc>
                  <a:txBody>
                    <a:bodyPr/>
                    <a:lstStyle/>
                    <a:p>
                      <a:pPr algn="ctr"/>
                      <a:r>
                        <a:rPr lang="en-US" dirty="0" smtClean="0"/>
                        <a:t>40</a:t>
                      </a:r>
                      <a:endParaRPr lang="en-US" dirty="0"/>
                    </a:p>
                  </a:txBody>
                  <a:tcPr/>
                </a:tc>
                <a:tc>
                  <a:txBody>
                    <a:bodyPr/>
                    <a:lstStyle/>
                    <a:p>
                      <a:pPr algn="ctr"/>
                      <a:r>
                        <a:rPr lang="en-US" dirty="0" smtClean="0"/>
                        <a:t>40</a:t>
                      </a:r>
                      <a:endParaRPr lang="en-US" dirty="0"/>
                    </a:p>
                  </a:txBody>
                  <a:tcPr/>
                </a:tc>
                <a:tc>
                  <a:txBody>
                    <a:bodyPr/>
                    <a:lstStyle/>
                    <a:p>
                      <a:pPr algn="ctr"/>
                      <a:r>
                        <a:rPr lang="en-US" b="1" dirty="0" smtClean="0"/>
                        <a:t>1</a:t>
                      </a:r>
                      <a:endParaRPr lang="en-US" b="1" dirty="0"/>
                    </a:p>
                  </a:txBody>
                  <a:tcPr/>
                </a:tc>
              </a:tr>
              <a:tr h="467017">
                <a:tc>
                  <a:txBody>
                    <a:bodyPr/>
                    <a:lstStyle/>
                    <a:p>
                      <a:r>
                        <a:rPr lang="en-US" sz="2200" b="1" dirty="0" smtClean="0"/>
                        <a:t>Cat</a:t>
                      </a:r>
                      <a:endParaRPr lang="en-US" sz="2200" b="1" dirty="0"/>
                    </a:p>
                  </a:txBody>
                  <a:tcPr/>
                </a:tc>
                <a:tc>
                  <a:txBody>
                    <a:bodyPr/>
                    <a:lstStyle/>
                    <a:p>
                      <a:r>
                        <a:rPr lang="en-US" sz="1200" dirty="0" smtClean="0"/>
                        <a:t>Spindler et al. 2006</a:t>
                      </a:r>
                      <a:endParaRPr lang="en-US" sz="1200" dirty="0"/>
                    </a:p>
                  </a:txBody>
                  <a:tcPr/>
                </a:tc>
                <a:tc>
                  <a:txBody>
                    <a:bodyPr/>
                    <a:lstStyle/>
                    <a:p>
                      <a:pPr algn="ctr"/>
                      <a:r>
                        <a:rPr lang="en-US" dirty="0" smtClean="0"/>
                        <a:t>10</a:t>
                      </a:r>
                      <a:endParaRPr lang="en-US" dirty="0"/>
                    </a:p>
                  </a:txBody>
                  <a:tcPr/>
                </a:tc>
                <a:tc>
                  <a:txBody>
                    <a:bodyPr/>
                    <a:lstStyle/>
                    <a:p>
                      <a:pPr algn="ctr"/>
                      <a:r>
                        <a:rPr lang="en-US" dirty="0" smtClean="0"/>
                        <a:t>20</a:t>
                      </a:r>
                      <a:endParaRPr lang="en-US" dirty="0"/>
                    </a:p>
                  </a:txBody>
                  <a:tcPr/>
                </a:tc>
                <a:tc>
                  <a:txBody>
                    <a:bodyPr/>
                    <a:lstStyle/>
                    <a:p>
                      <a:pPr algn="ctr"/>
                      <a:r>
                        <a:rPr lang="en-US" b="1" dirty="0" smtClean="0"/>
                        <a:t>2</a:t>
                      </a:r>
                      <a:endParaRPr lang="en-US" b="1" dirty="0"/>
                    </a:p>
                  </a:txBody>
                  <a:tcPr/>
                </a:tc>
              </a:tr>
              <a:tr h="467017">
                <a:tc>
                  <a:txBody>
                    <a:bodyPr/>
                    <a:lstStyle/>
                    <a:p>
                      <a:r>
                        <a:rPr lang="en-US" sz="2200" b="1" dirty="0" smtClean="0"/>
                        <a:t>Hamster</a:t>
                      </a:r>
                      <a:endParaRPr lang="en-US" sz="2200" b="1" dirty="0"/>
                    </a:p>
                  </a:txBody>
                  <a:tcPr/>
                </a:tc>
                <a:tc>
                  <a:txBody>
                    <a:bodyPr/>
                    <a:lstStyle/>
                    <a:p>
                      <a:r>
                        <a:rPr lang="en-US" sz="1200" dirty="0" smtClean="0"/>
                        <a:t>Schini &amp; Bavister</a:t>
                      </a:r>
                      <a:r>
                        <a:rPr lang="en-US" sz="1200" baseline="0" dirty="0" smtClean="0"/>
                        <a:t> 1988</a:t>
                      </a:r>
                      <a:endParaRPr lang="en-US" sz="1200" dirty="0"/>
                    </a:p>
                  </a:txBody>
                  <a:tcPr/>
                </a:tc>
                <a:tc>
                  <a:txBody>
                    <a:bodyPr/>
                    <a:lstStyle/>
                    <a:p>
                      <a:pPr algn="ctr"/>
                      <a:r>
                        <a:rPr lang="en-US" dirty="0" smtClean="0"/>
                        <a:t>2</a:t>
                      </a:r>
                      <a:endParaRPr lang="en-US" dirty="0"/>
                    </a:p>
                  </a:txBody>
                  <a:tcPr/>
                </a:tc>
                <a:tc>
                  <a:txBody>
                    <a:bodyPr/>
                    <a:lstStyle/>
                    <a:p>
                      <a:pPr algn="ctr"/>
                      <a:r>
                        <a:rPr lang="en-US" dirty="0" smtClean="0"/>
                        <a:t>&lt;1</a:t>
                      </a:r>
                      <a:endParaRPr lang="en-US" dirty="0"/>
                    </a:p>
                  </a:txBody>
                  <a:tcPr/>
                </a:tc>
                <a:tc>
                  <a:txBody>
                    <a:bodyPr/>
                    <a:lstStyle/>
                    <a:p>
                      <a:pPr algn="ctr"/>
                      <a:r>
                        <a:rPr lang="en-US" b="1" dirty="0" smtClean="0"/>
                        <a:t>&lt;0.5</a:t>
                      </a:r>
                      <a:endParaRPr lang="en-US" b="1" dirty="0"/>
                    </a:p>
                  </a:txBody>
                  <a:tcPr/>
                </a:tc>
              </a:tr>
            </a:tbl>
          </a:graphicData>
        </a:graphic>
      </p:graphicFrame>
      <p:sp>
        <p:nvSpPr>
          <p:cNvPr id="5" name="Title 1"/>
          <p:cNvSpPr>
            <a:spLocks noGrp="1"/>
          </p:cNvSpPr>
          <p:nvPr>
            <p:ph type="title"/>
          </p:nvPr>
        </p:nvSpPr>
        <p:spPr>
          <a:xfrm>
            <a:off x="76200" y="-64168"/>
            <a:ext cx="8229600" cy="1143000"/>
          </a:xfrm>
        </p:spPr>
        <p:txBody>
          <a:bodyPr>
            <a:normAutofit/>
          </a:bodyPr>
          <a:lstStyle/>
          <a:p>
            <a:r>
              <a:rPr lang="en-US" sz="4000" dirty="0" smtClean="0"/>
              <a:t>Group Culture Effect </a:t>
            </a:r>
            <a:endParaRPr lang="en-US" sz="4000" dirty="0"/>
          </a:p>
        </p:txBody>
      </p:sp>
    </p:spTree>
    <p:extLst>
      <p:ext uri="{BB962C8B-B14F-4D97-AF65-F5344CB8AC3E}">
        <p14:creationId xmlns="" xmlns:p14="http://schemas.microsoft.com/office/powerpoint/2010/main" val="2076850561"/>
      </p:ext>
    </p:extLst>
  </p:cSld>
  <p:clrMapOvr>
    <a:masterClrMapping/>
  </p:clrMapOvr>
  <p:transition advTm="156"/>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Group Culture Effect (Human)</a:t>
            </a:r>
            <a:endParaRPr lang="en-US" sz="4000" dirty="0"/>
          </a:p>
        </p:txBody>
      </p:sp>
      <p:sp>
        <p:nvSpPr>
          <p:cNvPr id="3" name="Content Placeholder 2"/>
          <p:cNvSpPr>
            <a:spLocks noGrp="1"/>
          </p:cNvSpPr>
          <p:nvPr>
            <p:ph idx="1"/>
          </p:nvPr>
        </p:nvSpPr>
        <p:spPr>
          <a:xfrm>
            <a:off x="228600" y="1371600"/>
            <a:ext cx="8458200" cy="5486400"/>
          </a:xfrm>
        </p:spPr>
        <p:txBody>
          <a:bodyPr>
            <a:normAutofit lnSpcReduction="10000"/>
          </a:bodyPr>
          <a:lstStyle/>
          <a:p>
            <a:r>
              <a:rPr lang="en-US" sz="2800" dirty="0"/>
              <a:t>G</a:t>
            </a:r>
            <a:r>
              <a:rPr lang="en-US" sz="2800" dirty="0" smtClean="0"/>
              <a:t>roup embryo culture appears beneficial for human embryos</a:t>
            </a:r>
          </a:p>
          <a:p>
            <a:pPr lvl="1"/>
            <a:r>
              <a:rPr lang="en-US" sz="2400" dirty="0" smtClean="0"/>
              <a:t>Moessner &amp; Dodson, 1995</a:t>
            </a:r>
          </a:p>
          <a:p>
            <a:pPr lvl="1"/>
            <a:r>
              <a:rPr lang="en-US" sz="2400" dirty="0" smtClean="0"/>
              <a:t>Almagor et al., 1996</a:t>
            </a:r>
          </a:p>
          <a:p>
            <a:pPr lvl="1"/>
            <a:r>
              <a:rPr lang="en-US" sz="2400" dirty="0" smtClean="0"/>
              <a:t>Rebollar-Lazaro &amp; Matson, 2010</a:t>
            </a:r>
          </a:p>
          <a:p>
            <a:pPr lvl="1"/>
            <a:r>
              <a:rPr lang="en-US" sz="2400" dirty="0" smtClean="0"/>
              <a:t>Ebner et al., 2010</a:t>
            </a:r>
          </a:p>
          <a:p>
            <a:pPr lvl="1"/>
            <a:endParaRPr lang="en-US" sz="2400" dirty="0" smtClean="0"/>
          </a:p>
          <a:p>
            <a:pPr lvl="1"/>
            <a:endParaRPr lang="en-US" sz="2400" dirty="0" smtClean="0"/>
          </a:p>
          <a:p>
            <a:r>
              <a:rPr lang="en-US" sz="2800" dirty="0" smtClean="0"/>
              <a:t>Likely requires extended culture </a:t>
            </a:r>
          </a:p>
          <a:p>
            <a:endParaRPr lang="en-US" sz="2800" dirty="0" smtClean="0"/>
          </a:p>
          <a:p>
            <a:endParaRPr lang="en-US" sz="2800" dirty="0" smtClean="0"/>
          </a:p>
          <a:p>
            <a:r>
              <a:rPr lang="en-US" sz="2800" dirty="0" smtClean="0"/>
              <a:t>Optimal embryo density remains unknown</a:t>
            </a:r>
          </a:p>
        </p:txBody>
      </p:sp>
      <p:pic>
        <p:nvPicPr>
          <p:cNvPr id="4098" name="Picture 2" descr="http://fertilitylabinsider.com/wp-content/uploads/labeled-cleavage-stage-embryos-from-Bob-S-300x190.jpg">
            <a:hlinkClick r:id="rId3"/>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6737" t="7771" r="10972" b="11976"/>
          <a:stretch/>
        </p:blipFill>
        <p:spPr bwMode="auto">
          <a:xfrm rot="5400000">
            <a:off x="5694405" y="2646405"/>
            <a:ext cx="3622589" cy="2514600"/>
          </a:xfrm>
          <a:prstGeom prst="rect">
            <a:avLst/>
          </a:prstGeom>
          <a:noFill/>
          <a:scene3d>
            <a:camera prst="orthographicFront"/>
            <a:lightRig rig="threePt" dir="t"/>
          </a:scene3d>
          <a:sp3d>
            <a:bevelT/>
          </a:sp3d>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404145658"/>
      </p:ext>
    </p:extLst>
  </p:cSld>
  <p:clrMapOvr>
    <a:masterClrMapping/>
  </p:clrMapOvr>
  <p:transition advTm="156"/>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0.1|0.1|0.1|0.1"/>
</p:tagLst>
</file>

<file path=ppt/tags/tag2.xml><?xml version="1.0" encoding="utf-8"?>
<p:tagLst xmlns:a="http://schemas.openxmlformats.org/drawingml/2006/main" xmlns:r="http://schemas.openxmlformats.org/officeDocument/2006/relationships" xmlns:p="http://schemas.openxmlformats.org/presentationml/2006/main">
  <p:tag name="TIMING" val="|0"/>
</p:tagLst>
</file>

<file path=ppt/tags/tag3.xml><?xml version="1.0" encoding="utf-8"?>
<p:tagLst xmlns:a="http://schemas.openxmlformats.org/drawingml/2006/main" xmlns:r="http://schemas.openxmlformats.org/officeDocument/2006/relationships" xmlns:p="http://schemas.openxmlformats.org/presentationml/2006/main">
  <p:tag name="TIMING" val="|0.1"/>
</p:tagLst>
</file>

<file path=ppt/tags/tag4.xml><?xml version="1.0" encoding="utf-8"?>
<p:tagLst xmlns:a="http://schemas.openxmlformats.org/drawingml/2006/main" xmlns:r="http://schemas.openxmlformats.org/officeDocument/2006/relationships" xmlns:p="http://schemas.openxmlformats.org/presentationml/2006/main">
  <p:tag name="TIMING" val="|0.1|0.1|0.1"/>
</p:tagLst>
</file>

<file path=ppt/tags/tag5.xml><?xml version="1.0" encoding="utf-8"?>
<p:tagLst xmlns:a="http://schemas.openxmlformats.org/drawingml/2006/main" xmlns:r="http://schemas.openxmlformats.org/officeDocument/2006/relationships" xmlns:p="http://schemas.openxmlformats.org/presentationml/2006/main">
  <p:tag name="TIMING" val="|0"/>
</p:tagLst>
</file>

<file path=ppt/tags/tag6.xml><?xml version="1.0" encoding="utf-8"?>
<p:tagLst xmlns:a="http://schemas.openxmlformats.org/drawingml/2006/main" xmlns:r="http://schemas.openxmlformats.org/officeDocument/2006/relationships" xmlns:p="http://schemas.openxmlformats.org/presentationml/2006/main">
  <p:tag name="TIMING" val="|0.2|1.9"/>
</p:tagLst>
</file>

<file path=ppt/tags/tag7.xml><?xml version="1.0" encoding="utf-8"?>
<p:tagLst xmlns:a="http://schemas.openxmlformats.org/drawingml/2006/main" xmlns:r="http://schemas.openxmlformats.org/officeDocument/2006/relationships" xmlns:p="http://schemas.openxmlformats.org/presentationml/2006/main">
  <p:tag name="TIMING" val="|0.4|0.4"/>
</p:tagLst>
</file>

<file path=ppt/tags/tag8.xml><?xml version="1.0" encoding="utf-8"?>
<p:tagLst xmlns:a="http://schemas.openxmlformats.org/drawingml/2006/main" xmlns:r="http://schemas.openxmlformats.org/officeDocument/2006/relationships" xmlns:p="http://schemas.openxmlformats.org/presentationml/2006/main">
  <p:tag name="TIMING" val="|0.2|0.3|0.2|0.2|0.3"/>
</p:tagLst>
</file>

<file path=ppt/tags/tag9.xml><?xml version="1.0" encoding="utf-8"?>
<p:tagLst xmlns:a="http://schemas.openxmlformats.org/drawingml/2006/main" xmlns:r="http://schemas.openxmlformats.org/officeDocument/2006/relationships" xmlns:p="http://schemas.openxmlformats.org/presentationml/2006/main">
  <p:tag name="TIMING" val="|1.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3354</TotalTime>
  <Words>3107</Words>
  <Application>Microsoft Office PowerPoint</Application>
  <PresentationFormat>On-screen Show (4:3)</PresentationFormat>
  <Paragraphs>529</Paragraphs>
  <Slides>30</Slides>
  <Notes>29</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Slide 1</vt:lpstr>
      <vt:lpstr>In Vitro Culture Platforms</vt:lpstr>
      <vt:lpstr>Culture Platform Comparison</vt:lpstr>
      <vt:lpstr>Embryo Secreted Factors (Human)</vt:lpstr>
      <vt:lpstr>Embryo Media Depletion</vt:lpstr>
      <vt:lpstr>Embryo Spacing (Bovine)</vt:lpstr>
      <vt:lpstr>Embryo Spacing (Human)</vt:lpstr>
      <vt:lpstr>Group Culture Effect </vt:lpstr>
      <vt:lpstr>Group Culture Effect (Human)</vt:lpstr>
      <vt:lpstr>Thinking Big by Thinking Small</vt:lpstr>
      <vt:lpstr>Static Microculture</vt:lpstr>
      <vt:lpstr>Embryo-Specific Dishes</vt:lpstr>
      <vt:lpstr>Slide 13</vt:lpstr>
      <vt:lpstr>Well-of-the-Well (WOW)</vt:lpstr>
      <vt:lpstr>Well-of-the-Well (WOW)</vt:lpstr>
      <vt:lpstr>WOW (Human)</vt:lpstr>
      <vt:lpstr>Cameras &amp; Culture Dishes</vt:lpstr>
      <vt:lpstr>Dynamic Embryo Culture</vt:lpstr>
      <vt:lpstr>“Rock-a-Bye-Baby”</vt:lpstr>
      <vt:lpstr>Active Embryo Hypothesis</vt:lpstr>
      <vt:lpstr>Early Attempts at Dynamic Culture</vt:lpstr>
      <vt:lpstr>Tilting Embryo Culture System (TECS)</vt:lpstr>
      <vt:lpstr>Tilting Embryo Culture System (TECS)</vt:lpstr>
      <vt:lpstr>Vibrating Embryo Culture</vt:lpstr>
      <vt:lpstr>Pulsatile Microfunnel</vt:lpstr>
      <vt:lpstr>Pulsatile Microfunnel (Mouse)</vt:lpstr>
      <vt:lpstr>Culture Surfaces</vt:lpstr>
      <vt:lpstr>An Ideal Culture Platform?</vt:lpstr>
      <vt:lpstr>Conclusions</vt:lpstr>
      <vt:lpstr>Acknowledgements</vt:lpstr>
    </vt:vector>
  </TitlesOfParts>
  <Company>University of Michigan Hospital and Health Systems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swainj</dc:creator>
  <cp:lastModifiedBy>swainj</cp:lastModifiedBy>
  <cp:revision>230</cp:revision>
  <dcterms:created xsi:type="dcterms:W3CDTF">2012-05-29T13:23:37Z</dcterms:created>
  <dcterms:modified xsi:type="dcterms:W3CDTF">2013-05-17T07:15:05Z</dcterms:modified>
</cp:coreProperties>
</file>