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49"/>
  </p:notesMasterIdLst>
  <p:sldIdLst>
    <p:sldId id="256" r:id="rId2"/>
    <p:sldId id="294" r:id="rId3"/>
    <p:sldId id="309" r:id="rId4"/>
    <p:sldId id="259" r:id="rId5"/>
    <p:sldId id="293" r:id="rId6"/>
    <p:sldId id="297" r:id="rId7"/>
    <p:sldId id="273" r:id="rId8"/>
    <p:sldId id="295" r:id="rId9"/>
    <p:sldId id="296" r:id="rId10"/>
    <p:sldId id="291" r:id="rId11"/>
    <p:sldId id="258" r:id="rId12"/>
    <p:sldId id="280" r:id="rId13"/>
    <p:sldId id="299" r:id="rId14"/>
    <p:sldId id="298" r:id="rId15"/>
    <p:sldId id="300" r:id="rId16"/>
    <p:sldId id="266" r:id="rId17"/>
    <p:sldId id="272" r:id="rId18"/>
    <p:sldId id="314" r:id="rId19"/>
    <p:sldId id="271" r:id="rId20"/>
    <p:sldId id="284" r:id="rId21"/>
    <p:sldId id="310" r:id="rId22"/>
    <p:sldId id="311" r:id="rId23"/>
    <p:sldId id="312" r:id="rId24"/>
    <p:sldId id="313" r:id="rId25"/>
    <p:sldId id="267" r:id="rId26"/>
    <p:sldId id="268" r:id="rId27"/>
    <p:sldId id="307" r:id="rId28"/>
    <p:sldId id="308" r:id="rId29"/>
    <p:sldId id="319" r:id="rId30"/>
    <p:sldId id="318" r:id="rId31"/>
    <p:sldId id="301" r:id="rId32"/>
    <p:sldId id="302" r:id="rId33"/>
    <p:sldId id="303" r:id="rId34"/>
    <p:sldId id="304" r:id="rId35"/>
    <p:sldId id="315" r:id="rId36"/>
    <p:sldId id="316" r:id="rId37"/>
    <p:sldId id="317" r:id="rId38"/>
    <p:sldId id="275" r:id="rId39"/>
    <p:sldId id="285" r:id="rId40"/>
    <p:sldId id="286" r:id="rId41"/>
    <p:sldId id="287" r:id="rId42"/>
    <p:sldId id="288" r:id="rId43"/>
    <p:sldId id="289" r:id="rId44"/>
    <p:sldId id="290" r:id="rId45"/>
    <p:sldId id="321" r:id="rId46"/>
    <p:sldId id="292" r:id="rId47"/>
    <p:sldId id="320" r:id="rId4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15" autoAdjust="0"/>
  </p:normalViewPr>
  <p:slideViewPr>
    <p:cSldViewPr>
      <p:cViewPr varScale="1">
        <p:scale>
          <a:sx n="86" d="100"/>
          <a:sy n="86" d="100"/>
        </p:scale>
        <p:origin x="-1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EBB78-085F-D145-B394-232E7932D2C0}" type="datetimeFigureOut">
              <a:rPr lang="en-US" smtClean="0"/>
              <a:t>08.11.2012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6CF60-2587-F544-9418-C9D85DAF3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6CF60-2587-F544-9418-C9D85DAF300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5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699B4-BB23-D14A-9774-3F6709A272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93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D8C69-4506-F340-B365-30C0DB175EA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7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1A2A4-A9E4-C941-A83A-056B2A647B9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99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01E0-CF3A-9643-9035-52F0A60228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35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28977-A4C0-1F49-9B10-9364A0B5C14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73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6EC6-8E14-4348-ABE7-0E174C02C8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4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D551A-E4E6-F446-8E2A-4A932CC7D84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11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C9999-2070-5245-BEF3-680216C8718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9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94286-465C-DF49-A31E-A6F2ABC5CCB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0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A841E-C7BC-0641-B487-62046962A05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47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9E2BB-094A-5440-B6CD-30DB0244F36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98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FC6A8-641F-4F40-B223-E0B24AE4B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CE68AD-86E3-A448-96EF-6497396DE84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90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Hiperplazi</a:t>
            </a:r>
            <a:endParaRPr lang="tr-TR" dirty="0" smtClean="0">
              <a:latin typeface="Arial"/>
              <a:cs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Prof.Dr.Tufan</a:t>
            </a:r>
            <a:r>
              <a:rPr lang="tr-TR" dirty="0" smtClean="0">
                <a:latin typeface="Arial"/>
                <a:cs typeface="Arial"/>
              </a:rPr>
              <a:t> Bilgin</a:t>
            </a:r>
          </a:p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BURSA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İntraepitelyal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Neoplazi</a:t>
            </a:r>
            <a:r>
              <a:rPr lang="tr-TR" dirty="0" smtClean="0">
                <a:latin typeface="Arial"/>
                <a:cs typeface="Arial"/>
              </a:rPr>
              <a:t> ( EIN 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229600" cy="3024188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err="1" smtClean="0">
                <a:latin typeface="Arial"/>
                <a:cs typeface="Arial"/>
              </a:rPr>
              <a:t>Stromal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 err="1" smtClean="0">
                <a:latin typeface="Arial"/>
                <a:cs typeface="Arial"/>
              </a:rPr>
              <a:t>kompartmandan</a:t>
            </a:r>
            <a:r>
              <a:rPr lang="tr-TR" sz="2800" dirty="0" smtClean="0">
                <a:latin typeface="Arial"/>
                <a:cs typeface="Arial"/>
              </a:rPr>
              <a:t> çok </a:t>
            </a:r>
            <a:r>
              <a:rPr lang="tr-TR" sz="2800" dirty="0" err="1" smtClean="0">
                <a:latin typeface="Arial"/>
                <a:cs typeface="Arial"/>
              </a:rPr>
              <a:t>glanduler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 err="1" smtClean="0">
                <a:latin typeface="Arial"/>
                <a:cs typeface="Arial"/>
              </a:rPr>
              <a:t>volum</a:t>
            </a:r>
            <a:r>
              <a:rPr lang="tr-TR" sz="2800" dirty="0" smtClean="0">
                <a:latin typeface="Arial"/>
                <a:cs typeface="Arial"/>
              </a:rPr>
              <a:t> artışı ile karakterizedir</a:t>
            </a:r>
          </a:p>
          <a:p>
            <a:pPr eaLnBrk="1" hangingPunct="1">
              <a:defRPr/>
            </a:pPr>
            <a:r>
              <a:rPr lang="tr-TR" sz="2800" dirty="0" smtClean="0">
                <a:latin typeface="Arial"/>
                <a:cs typeface="Arial"/>
              </a:rPr>
              <a:t>Volume </a:t>
            </a:r>
            <a:r>
              <a:rPr lang="tr-TR" sz="2800" dirty="0" err="1" smtClean="0">
                <a:latin typeface="Arial"/>
                <a:cs typeface="Arial"/>
              </a:rPr>
              <a:t>Percentage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 err="1" smtClean="0">
                <a:latin typeface="Arial"/>
                <a:cs typeface="Arial"/>
              </a:rPr>
              <a:t>Stroma</a:t>
            </a:r>
            <a:r>
              <a:rPr lang="tr-TR" sz="2800" dirty="0" smtClean="0">
                <a:latin typeface="Arial"/>
                <a:cs typeface="Arial"/>
              </a:rPr>
              <a:t> (VPS) &lt; % 55</a:t>
            </a:r>
          </a:p>
          <a:p>
            <a:pPr eaLnBrk="1" hangingPunct="1">
              <a:defRPr/>
            </a:pPr>
            <a:r>
              <a:rPr lang="tr-TR" sz="2800" dirty="0" smtClean="0">
                <a:latin typeface="Arial"/>
                <a:cs typeface="Arial"/>
              </a:rPr>
              <a:t>Lezyon Büyüklüğü &gt; 1 mm</a:t>
            </a:r>
          </a:p>
          <a:p>
            <a:pPr eaLnBrk="1" hangingPunct="1">
              <a:defRPr/>
            </a:pPr>
            <a:r>
              <a:rPr lang="tr-TR" sz="2800" dirty="0" err="1">
                <a:latin typeface="Arial"/>
                <a:cs typeface="Arial"/>
              </a:rPr>
              <a:t>S</a:t>
            </a:r>
            <a:r>
              <a:rPr lang="tr-TR" sz="2800" dirty="0" err="1" smtClean="0">
                <a:latin typeface="Arial"/>
                <a:cs typeface="Arial"/>
              </a:rPr>
              <a:t>itolojik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 smtClean="0">
                <a:latin typeface="Arial"/>
                <a:cs typeface="Arial"/>
              </a:rPr>
              <a:t>değişiklikler</a:t>
            </a:r>
            <a:endParaRPr lang="tr-TR" sz="2800" dirty="0" smtClean="0">
              <a:latin typeface="Arial"/>
              <a:cs typeface="Arial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572000" y="5734050"/>
            <a:ext cx="309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Mutter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Oncol</a:t>
            </a:r>
            <a:r>
              <a:rPr lang="tr-TR" dirty="0">
                <a:cs typeface="+mn-cs"/>
              </a:rPr>
              <a:t>, 2000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8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Sınıflandırma</a:t>
            </a:r>
          </a:p>
        </p:txBody>
      </p:sp>
      <p:graphicFrame>
        <p:nvGraphicFramePr>
          <p:cNvPr id="6385" name="Group 24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62491052"/>
              </p:ext>
            </p:extLst>
          </p:nvPr>
        </p:nvGraphicFramePr>
        <p:xfrm>
          <a:off x="250825" y="1600200"/>
          <a:ext cx="8713788" cy="4525964"/>
        </p:xfrm>
        <a:graphic>
          <a:graphicData uri="http://schemas.openxmlformats.org/drawingml/2006/table">
            <a:tbl>
              <a:tblPr/>
              <a:tblGrid>
                <a:gridCol w="2449513"/>
                <a:gridCol w="2159000"/>
                <a:gridCol w="1927225"/>
                <a:gridCol w="217805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WHO Sınıflandırması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EIN Sınıflandırması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Fonksiyonel Kategori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Tedavi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Basit atipisiz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Endometrial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hiperplazi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Estrojen etkisi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Hormonal tedavi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Kompleks atipisiz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Basit </a:t>
                      </a:r>
                      <a:r>
                        <a:rPr kumimoji="0" lang="tr-TR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atipik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Endometrial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intraepitelial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neoplazi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(EIN)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Prekanseröz lezyon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Hormonal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veya </a:t>
                      </a:r>
                      <a:r>
                        <a:rPr kumimoji="0" lang="tr-T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CERRAHİ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tedavi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Kompleks </a:t>
                      </a:r>
                      <a:r>
                        <a:rPr kumimoji="0" lang="tr-TR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atipik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Adenokarsinom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Adenokarsinom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Kanser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Evreye göre tedavi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WHO &amp; EIN Sınıflandırması</a:t>
            </a:r>
          </a:p>
        </p:txBody>
      </p:sp>
      <p:pic>
        <p:nvPicPr>
          <p:cNvPr id="553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1100" y="1125538"/>
            <a:ext cx="4186238" cy="5256212"/>
          </a:xfrm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487988" y="60404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Hecht</a:t>
            </a:r>
            <a:r>
              <a:rPr lang="tr-TR" dirty="0">
                <a:cs typeface="+mn-cs"/>
              </a:rPr>
              <a:t> JL, </a:t>
            </a:r>
            <a:r>
              <a:rPr lang="tr-TR" dirty="0" err="1">
                <a:cs typeface="+mn-cs"/>
              </a:rPr>
              <a:t>Mod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Pathol</a:t>
            </a:r>
            <a:r>
              <a:rPr lang="tr-TR" dirty="0">
                <a:cs typeface="+mn-cs"/>
              </a:rPr>
              <a:t>, 2005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WHO &amp; EIN Sınıflandırması</a:t>
            </a:r>
          </a:p>
        </p:txBody>
      </p:sp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125538"/>
            <a:ext cx="4967288" cy="482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840288" y="6184900"/>
            <a:ext cx="343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Popat</a:t>
            </a:r>
            <a:r>
              <a:rPr lang="tr-TR" dirty="0">
                <a:cs typeface="+mn-cs"/>
              </a:rPr>
              <a:t> VC, </a:t>
            </a:r>
            <a:r>
              <a:rPr lang="tr-TR" dirty="0" err="1">
                <a:cs typeface="+mn-cs"/>
              </a:rPr>
              <a:t>Histopathology</a:t>
            </a:r>
            <a:r>
              <a:rPr lang="tr-TR" dirty="0">
                <a:cs typeface="+mn-cs"/>
              </a:rPr>
              <a:t>, 2010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879475" y="6113463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n=150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EIN Tanı Uyumu</a:t>
            </a:r>
          </a:p>
        </p:txBody>
      </p:sp>
      <p:graphicFrame>
        <p:nvGraphicFramePr>
          <p:cNvPr id="88121" name="Group 5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2686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Uyum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Kappa değeri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Expert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referans vs.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observer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0.72 (0.45-0.84)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İnterobserver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0.58 (0.47-0.64)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4932363" y="6021388"/>
            <a:ext cx="399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Usubütün</a:t>
            </a:r>
            <a:r>
              <a:rPr lang="tr-TR" dirty="0">
                <a:cs typeface="+mn-cs"/>
              </a:rPr>
              <a:t> A, Modern </a:t>
            </a:r>
            <a:r>
              <a:rPr lang="tr-TR" dirty="0" err="1">
                <a:cs typeface="+mn-cs"/>
              </a:rPr>
              <a:t>Pathology</a:t>
            </a:r>
            <a:r>
              <a:rPr lang="tr-TR" dirty="0">
                <a:cs typeface="+mn-cs"/>
              </a:rPr>
              <a:t>, 2012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68313" y="5516563"/>
            <a:ext cx="175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 62 </a:t>
            </a:r>
            <a:r>
              <a:rPr lang="tr-TR" dirty="0" err="1">
                <a:cs typeface="+mn-cs"/>
              </a:rPr>
              <a:t>spesmen</a:t>
            </a:r>
            <a:endParaRPr lang="tr-TR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Tanı Uyumu</a:t>
            </a:r>
          </a:p>
        </p:txBody>
      </p:sp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1535113"/>
            <a:ext cx="8897937" cy="441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940425" y="2997200"/>
            <a:ext cx="790575" cy="172720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932363" y="5949950"/>
            <a:ext cx="399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Usubütün</a:t>
            </a:r>
            <a:r>
              <a:rPr lang="tr-TR" dirty="0">
                <a:cs typeface="+mn-cs"/>
              </a:rPr>
              <a:t> A, Modern </a:t>
            </a:r>
            <a:r>
              <a:rPr lang="tr-TR" dirty="0" err="1">
                <a:cs typeface="+mn-cs"/>
              </a:rPr>
              <a:t>Pathology</a:t>
            </a:r>
            <a:r>
              <a:rPr lang="tr-TR" dirty="0">
                <a:cs typeface="+mn-cs"/>
              </a:rPr>
              <a:t>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Atipik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Hiperplazi</a:t>
            </a:r>
            <a:r>
              <a:rPr lang="tr-TR" dirty="0" smtClean="0">
                <a:latin typeface="Arial"/>
                <a:cs typeface="Arial"/>
              </a:rPr>
              <a:t> &amp; Kanser</a:t>
            </a:r>
          </a:p>
        </p:txBody>
      </p:sp>
      <p:graphicFrame>
        <p:nvGraphicFramePr>
          <p:cNvPr id="34872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6967980"/>
              </p:ext>
            </p:extLst>
          </p:nvPr>
        </p:nvGraphicFramePr>
        <p:xfrm>
          <a:off x="900113" y="1125538"/>
          <a:ext cx="7632700" cy="5648325"/>
        </p:xfrm>
        <a:graphic>
          <a:graphicData uri="http://schemas.openxmlformats.org/drawingml/2006/table">
            <a:tbl>
              <a:tblPr/>
              <a:tblGrid>
                <a:gridCol w="3271837"/>
                <a:gridCol w="2738438"/>
                <a:gridCol w="162242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Yazar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r>
                        <a:rPr kumimoji="0" 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endParaRPr kumimoji="0" lang="tr-T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Kanser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Gusberg 1953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90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 (22)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Kurman 1982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 (17)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King 1984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119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 (15)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Janicek 1994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(43)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Hunter 1994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 (35)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Lambert 1994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6 (21)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Liapis 1994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 (36)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Widra 1995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(50)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Xie 2002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 (38)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Bilgin 2004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 (24)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Merisio 2005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 (43)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Trimble 2006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289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123(42)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Giede 2008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 (36)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Hahn 2010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126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 (10)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Toplam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1209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370 (30.6)</a:t>
                      </a:r>
                    </a:p>
                  </a:txBody>
                  <a:tcPr marL="91438" marR="91438" marT="45715" marB="45715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4000" dirty="0" err="1" smtClean="0">
                <a:latin typeface="Arial"/>
                <a:cs typeface="Arial"/>
              </a:rPr>
              <a:t>Atipik</a:t>
            </a:r>
            <a:r>
              <a:rPr lang="tr-TR" sz="4000" dirty="0" smtClean="0">
                <a:latin typeface="Arial"/>
                <a:cs typeface="Arial"/>
              </a:rPr>
              <a:t> </a:t>
            </a:r>
            <a:r>
              <a:rPr lang="tr-TR" sz="4000" dirty="0" err="1" smtClean="0">
                <a:latin typeface="Arial"/>
                <a:cs typeface="Arial"/>
              </a:rPr>
              <a:t>Hiperplazi</a:t>
            </a:r>
            <a:r>
              <a:rPr lang="tr-TR" sz="4000" dirty="0" smtClean="0">
                <a:latin typeface="Arial"/>
                <a:cs typeface="Arial"/>
              </a:rPr>
              <a:t> &amp; Kanser</a:t>
            </a:r>
            <a:br>
              <a:rPr lang="tr-TR" sz="4000" dirty="0" smtClean="0">
                <a:latin typeface="Arial"/>
                <a:cs typeface="Arial"/>
              </a:rPr>
            </a:br>
            <a:r>
              <a:rPr lang="tr-TR" sz="4000" dirty="0" smtClean="0">
                <a:latin typeface="Arial"/>
                <a:cs typeface="Arial"/>
              </a:rPr>
              <a:t>Histolojik Tip</a:t>
            </a:r>
          </a:p>
        </p:txBody>
      </p:sp>
      <p:graphicFrame>
        <p:nvGraphicFramePr>
          <p:cNvPr id="43150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56262"/>
              </p:ext>
            </p:extLst>
          </p:nvPr>
        </p:nvGraphicFramePr>
        <p:xfrm>
          <a:off x="1042988" y="2133600"/>
          <a:ext cx="7354887" cy="3121026"/>
        </p:xfrm>
        <a:graphic>
          <a:graphicData uri="http://schemas.openxmlformats.org/drawingml/2006/table">
            <a:tbl>
              <a:tblPr/>
              <a:tblGrid>
                <a:gridCol w="3394075"/>
                <a:gridCol w="1296987"/>
                <a:gridCol w="1152525"/>
                <a:gridCol w="15113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Histolojik Tip</a:t>
                      </a: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790" marB="4679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24.4</a:t>
                      </a:r>
                    </a:p>
                  </a:txBody>
                  <a:tcPr marL="90000" marR="90000" marT="46790" marB="4679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1187450" y="5516563"/>
            <a:ext cx="78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P=1.0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724525" y="5805488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Bilgin T, JOGR, 2004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>
                <a:latin typeface="Arial"/>
                <a:cs typeface="Arial"/>
              </a:rPr>
              <a:t>Atipik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Hiperplazi</a:t>
            </a:r>
            <a:r>
              <a:rPr lang="tr-TR" dirty="0">
                <a:latin typeface="Arial"/>
                <a:cs typeface="Arial"/>
              </a:rPr>
              <a:t> &amp; </a:t>
            </a:r>
            <a:r>
              <a:rPr lang="tr-TR" dirty="0" smtClean="0">
                <a:latin typeface="Arial"/>
                <a:cs typeface="Arial"/>
              </a:rPr>
              <a:t>Kanser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04836"/>
              </p:ext>
            </p:extLst>
          </p:nvPr>
        </p:nvGraphicFramePr>
        <p:xfrm>
          <a:off x="539750" y="1397000"/>
          <a:ext cx="7920038" cy="4552950"/>
        </p:xfrm>
        <a:graphic>
          <a:graphicData uri="http://schemas.openxmlformats.org/drawingml/2006/table">
            <a:tbl>
              <a:tblPr firstRow="1" bandRow="1">
                <a:effectLst/>
                <a:tableStyleId>{22838BEF-8BB2-4498-84A7-C5851F593DF1}</a:tableStyleId>
              </a:tblPr>
              <a:tblGrid>
                <a:gridCol w="3312016"/>
                <a:gridCol w="2232011"/>
                <a:gridCol w="2376011"/>
              </a:tblGrid>
              <a:tr h="1050345">
                <a:tc>
                  <a:txBody>
                    <a:bodyPr/>
                    <a:lstStyle/>
                    <a:p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Arial"/>
                          <a:cs typeface="Arial"/>
                        </a:rPr>
                        <a:t>Benign</a:t>
                      </a:r>
                      <a:endParaRPr lang="en-US" sz="2800" b="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Arial"/>
                          <a:cs typeface="Arial"/>
                        </a:rPr>
                        <a:t>Malign</a:t>
                      </a:r>
                      <a:endParaRPr lang="en-US" sz="2800" b="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753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Nükleer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Atipi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27/50 (%54)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31/33 (%94)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16753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PTEN (-)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28/50 (%56)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25/33 (%76)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noFill/>
                  </a:tcPr>
                </a:tc>
              </a:tr>
              <a:tr h="116753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Atipi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veya</a:t>
                      </a:r>
                      <a:r>
                        <a:rPr lang="en-US" sz="2800" dirty="0" smtClean="0">
                          <a:latin typeface="Arial"/>
                          <a:cs typeface="Arial"/>
                        </a:rPr>
                        <a:t> PTEN (-)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39/50 (%78)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33/33 (%100)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0" marR="91430" marT="45727" marB="45727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2792" name="TextBox 3"/>
          <p:cNvSpPr txBox="1">
            <a:spLocks noChangeArrowheads="1"/>
          </p:cNvSpPr>
          <p:nvPr/>
        </p:nvSpPr>
        <p:spPr bwMode="auto">
          <a:xfrm>
            <a:off x="5148263" y="6237288"/>
            <a:ext cx="3546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Pavlakis</a:t>
            </a:r>
            <a:r>
              <a:rPr lang="en-US" sz="1800" dirty="0"/>
              <a:t> K, </a:t>
            </a:r>
            <a:r>
              <a:rPr lang="en-US" sz="1800" dirty="0" err="1"/>
              <a:t>Gynecol</a:t>
            </a:r>
            <a:r>
              <a:rPr lang="en-US" sz="1800" dirty="0"/>
              <a:t> </a:t>
            </a:r>
            <a:r>
              <a:rPr lang="en-US" sz="1800" dirty="0" err="1"/>
              <a:t>Oncol</a:t>
            </a:r>
            <a:r>
              <a:rPr lang="en-US" sz="1800" dirty="0"/>
              <a:t>, 2010 </a:t>
            </a:r>
          </a:p>
        </p:txBody>
      </p:sp>
      <p:sp>
        <p:nvSpPr>
          <p:cNvPr id="32793" name="TextBox 4"/>
          <p:cNvSpPr txBox="1">
            <a:spLocks noChangeArrowheads="1"/>
          </p:cNvSpPr>
          <p:nvPr/>
        </p:nvSpPr>
        <p:spPr bwMode="auto">
          <a:xfrm>
            <a:off x="900113" y="6237288"/>
            <a:ext cx="70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n=83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err="1" smtClean="0">
                <a:latin typeface="Arial"/>
                <a:cs typeface="Arial"/>
              </a:rPr>
              <a:t>Atipik</a:t>
            </a:r>
            <a:r>
              <a:rPr lang="tr-TR" sz="4000" dirty="0" smtClean="0">
                <a:latin typeface="Arial"/>
                <a:cs typeface="Arial"/>
              </a:rPr>
              <a:t> </a:t>
            </a:r>
            <a:r>
              <a:rPr lang="tr-TR" sz="4000" dirty="0" err="1" smtClean="0">
                <a:latin typeface="Arial"/>
                <a:cs typeface="Arial"/>
              </a:rPr>
              <a:t>Hiperplazi</a:t>
            </a:r>
            <a:r>
              <a:rPr lang="tr-TR" sz="4000" dirty="0" smtClean="0">
                <a:latin typeface="Arial"/>
                <a:cs typeface="Arial"/>
              </a:rPr>
              <a:t> &amp; Kanser</a:t>
            </a:r>
            <a:br>
              <a:rPr lang="tr-TR" sz="4000" dirty="0" smtClean="0">
                <a:latin typeface="Arial"/>
                <a:cs typeface="Arial"/>
              </a:rPr>
            </a:br>
            <a:r>
              <a:rPr lang="tr-TR" sz="4000" dirty="0" smtClean="0">
                <a:latin typeface="Arial"/>
                <a:cs typeface="Arial"/>
              </a:rPr>
              <a:t>Tanı Yöntemi</a:t>
            </a:r>
          </a:p>
        </p:txBody>
      </p:sp>
      <p:graphicFrame>
        <p:nvGraphicFramePr>
          <p:cNvPr id="41067" name="Group 107"/>
          <p:cNvGraphicFramePr>
            <a:graphicFrameLocks noGrp="1"/>
          </p:cNvGraphicFramePr>
          <p:nvPr>
            <p:ph type="tbl" idx="1"/>
          </p:nvPr>
        </p:nvGraphicFramePr>
        <p:xfrm>
          <a:off x="539750" y="2492375"/>
          <a:ext cx="8229600" cy="2333626"/>
        </p:xfrm>
        <a:graphic>
          <a:graphicData uri="http://schemas.openxmlformats.org/drawingml/2006/table">
            <a:tbl>
              <a:tblPr/>
              <a:tblGrid>
                <a:gridCol w="3683000"/>
                <a:gridCol w="1368425"/>
                <a:gridCol w="1511300"/>
                <a:gridCol w="1666875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Tanı Yöntemi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Ca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%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Pipelle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D&amp;C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38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23.7</a:t>
                      </a:r>
                    </a:p>
                  </a:txBody>
                  <a:tcPr marL="90000" marR="90000" marT="46800" marB="4680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684213" y="5084763"/>
            <a:ext cx="78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P=1.0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6011863" y="5300663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Bilgin T, JOGR, 2004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Hiperplazi</a:t>
            </a:r>
            <a:endParaRPr lang="tr-TR" dirty="0" smtClean="0">
              <a:latin typeface="Arial"/>
              <a:cs typeface="Arial"/>
            </a:endParaRPr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323850" y="3213100"/>
            <a:ext cx="2808288" cy="1152525"/>
          </a:xfrm>
          <a:prstGeom prst="ellipse">
            <a:avLst/>
          </a:prstGeom>
          <a:noFill/>
          <a:ln w="38100">
            <a:solidFill>
              <a:srgbClr val="1F497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 err="1">
                <a:cs typeface="+mn-cs"/>
              </a:rPr>
              <a:t>Proliferasyon</a:t>
            </a:r>
            <a:endParaRPr lang="tr-TR" sz="2400" b="1" dirty="0">
              <a:cs typeface="+mn-cs"/>
            </a:endParaRP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6084888" y="3213100"/>
            <a:ext cx="2808287" cy="1152525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 err="1">
                <a:cs typeface="+mn-cs"/>
              </a:rPr>
              <a:t>Prekanseröz</a:t>
            </a:r>
            <a:endParaRPr lang="tr-TR" sz="2400" b="1" dirty="0">
              <a:cs typeface="+mn-cs"/>
            </a:endParaRPr>
          </a:p>
        </p:txBody>
      </p:sp>
      <p:sp>
        <p:nvSpPr>
          <p:cNvPr id="3" name="Left-Right Arrow 2"/>
          <p:cNvSpPr/>
          <p:nvPr/>
        </p:nvSpPr>
        <p:spPr>
          <a:xfrm flipV="1">
            <a:off x="3348038" y="3429000"/>
            <a:ext cx="2519362" cy="811213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Tanı</a:t>
            </a:r>
            <a:r>
              <a:rPr lang="ja-JP" altLang="tr-TR" dirty="0" smtClean="0">
                <a:latin typeface="Arial"/>
                <a:cs typeface="Arial"/>
              </a:rPr>
              <a:t>’</a:t>
            </a:r>
            <a:r>
              <a:rPr lang="tr-TR" dirty="0" smtClean="0">
                <a:latin typeface="Arial"/>
                <a:cs typeface="Arial"/>
              </a:rPr>
              <a:t>da D&amp;C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Postmenopozal</a:t>
            </a:r>
            <a:r>
              <a:rPr lang="tr-TR" dirty="0">
                <a:latin typeface="Arial" charset="0"/>
                <a:ea typeface="ＭＳ Ｐゴシック" charset="0"/>
              </a:rPr>
              <a:t> kanamalı hastalarda </a:t>
            </a:r>
            <a:r>
              <a:rPr lang="tr-TR" dirty="0" err="1">
                <a:latin typeface="Arial" charset="0"/>
                <a:ea typeface="ＭＳ Ｐゴシック" charset="0"/>
              </a:rPr>
              <a:t>servikal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stenoza</a:t>
            </a:r>
            <a:r>
              <a:rPr lang="tr-TR" dirty="0">
                <a:latin typeface="Arial" charset="0"/>
                <a:ea typeface="ＭＳ Ｐゴシック" charset="0"/>
              </a:rPr>
              <a:t> bağlı başarısızlık %14 </a:t>
            </a:r>
            <a:r>
              <a:rPr lang="tr-TR" sz="1800" dirty="0">
                <a:latin typeface="Arial" charset="0"/>
                <a:ea typeface="ＭＳ Ｐゴシック" charset="0"/>
              </a:rPr>
              <a:t>(</a:t>
            </a:r>
            <a:r>
              <a:rPr lang="tr-TR" sz="1800" dirty="0" err="1">
                <a:latin typeface="Arial" charset="0"/>
                <a:ea typeface="ＭＳ Ｐゴシック" charset="0"/>
              </a:rPr>
              <a:t>Mestwerdt</a:t>
            </a:r>
            <a:r>
              <a:rPr lang="tr-TR" sz="1800" dirty="0">
                <a:latin typeface="Arial" charset="0"/>
                <a:ea typeface="ＭＳ Ｐゴシック" charset="0"/>
              </a:rPr>
              <a:t> W, </a:t>
            </a:r>
            <a:r>
              <a:rPr lang="tr-TR" sz="1800" dirty="0" err="1">
                <a:latin typeface="Arial" charset="0"/>
                <a:ea typeface="ＭＳ Ｐゴシック" charset="0"/>
              </a:rPr>
              <a:t>Gynakologie</a:t>
            </a:r>
            <a:r>
              <a:rPr lang="tr-TR" sz="1800" dirty="0">
                <a:latin typeface="Arial" charset="0"/>
                <a:ea typeface="ＭＳ Ｐゴシック" charset="0"/>
              </a:rPr>
              <a:t>, 1983)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Uterin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kavitenin</a:t>
            </a:r>
            <a:r>
              <a:rPr lang="tr-TR" dirty="0">
                <a:latin typeface="Arial" charset="0"/>
                <a:ea typeface="ＭＳ Ｐゴシック" charset="0"/>
              </a:rPr>
              <a:t> %60 kadarı örneklenmeyebiliyor </a:t>
            </a:r>
            <a:r>
              <a:rPr lang="tr-TR" sz="1800" dirty="0">
                <a:latin typeface="Arial" charset="0"/>
                <a:ea typeface="ＭＳ Ｐゴシック" charset="0"/>
              </a:rPr>
              <a:t>(</a:t>
            </a:r>
            <a:r>
              <a:rPr lang="tr-TR" sz="1800" dirty="0" err="1">
                <a:latin typeface="Arial" charset="0"/>
                <a:ea typeface="ＭＳ Ｐゴシック" charset="0"/>
              </a:rPr>
              <a:t>Stock</a:t>
            </a:r>
            <a:r>
              <a:rPr lang="tr-TR" sz="1800" dirty="0">
                <a:latin typeface="Arial" charset="0"/>
                <a:ea typeface="ＭＳ Ｐゴシック" charset="0"/>
              </a:rPr>
              <a:t> RJ, </a:t>
            </a:r>
            <a:r>
              <a:rPr lang="tr-TR" sz="1800" dirty="0" err="1">
                <a:latin typeface="Arial" charset="0"/>
                <a:ea typeface="ＭＳ Ｐゴシック" charset="0"/>
              </a:rPr>
              <a:t>Obstet</a:t>
            </a:r>
            <a:r>
              <a:rPr lang="tr-TR" sz="1800" dirty="0">
                <a:latin typeface="Arial" charset="0"/>
                <a:ea typeface="ＭＳ Ｐゴシック" charset="0"/>
              </a:rPr>
              <a:t> </a:t>
            </a:r>
            <a:r>
              <a:rPr lang="tr-TR" sz="1800" dirty="0" err="1">
                <a:latin typeface="Arial" charset="0"/>
                <a:ea typeface="ＭＳ Ｐゴシック" charset="0"/>
              </a:rPr>
              <a:t>Gynecol</a:t>
            </a:r>
            <a:r>
              <a:rPr lang="tr-TR" sz="1800" dirty="0">
                <a:latin typeface="Arial" charset="0"/>
                <a:ea typeface="ＭＳ Ｐゴシック" charset="0"/>
              </a:rPr>
              <a:t>, 1975)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>
                <a:latin typeface="Arial" charset="0"/>
                <a:ea typeface="ＭＳ Ｐゴシック" charset="0"/>
              </a:rPr>
              <a:t>Yalancı negatiflik kanser için %6, </a:t>
            </a:r>
            <a:r>
              <a:rPr lang="tr-TR" dirty="0" err="1">
                <a:latin typeface="Arial" charset="0"/>
                <a:ea typeface="ＭＳ Ｐゴシック" charset="0"/>
              </a:rPr>
              <a:t>hiperplazi</a:t>
            </a:r>
            <a:r>
              <a:rPr lang="tr-TR" dirty="0">
                <a:latin typeface="Arial" charset="0"/>
                <a:ea typeface="ＭＳ Ｐゴシック" charset="0"/>
              </a:rPr>
              <a:t> için %10</a:t>
            </a:r>
            <a:r>
              <a:rPr lang="ja-JP" altLang="tr-TR" dirty="0">
                <a:latin typeface="Arial" charset="0"/>
                <a:ea typeface="ＭＳ Ｐゴシック" charset="0"/>
              </a:rPr>
              <a:t>’</a:t>
            </a:r>
            <a:r>
              <a:rPr lang="tr-TR" altLang="ja-JP" dirty="0">
                <a:latin typeface="Arial" charset="0"/>
                <a:ea typeface="ＭＳ Ｐゴシック" charset="0"/>
              </a:rPr>
              <a:t>a dek yükseliyor </a:t>
            </a:r>
            <a:r>
              <a:rPr lang="tr-TR" altLang="ja-JP" sz="1800" dirty="0">
                <a:latin typeface="Arial" charset="0"/>
                <a:ea typeface="ＭＳ Ｐゴシック" charset="0"/>
              </a:rPr>
              <a:t>(</a:t>
            </a:r>
            <a:r>
              <a:rPr lang="tr-TR" altLang="ja-JP" sz="1800" dirty="0" err="1">
                <a:latin typeface="Arial" charset="0"/>
                <a:ea typeface="ＭＳ Ｐゴシック" charset="0"/>
              </a:rPr>
              <a:t>Stovall</a:t>
            </a:r>
            <a:r>
              <a:rPr lang="tr-TR" altLang="ja-JP" sz="1800" dirty="0">
                <a:latin typeface="Arial" charset="0"/>
                <a:ea typeface="ＭＳ Ｐゴシック" charset="0"/>
              </a:rPr>
              <a:t> TG, </a:t>
            </a:r>
            <a:r>
              <a:rPr lang="tr-TR" altLang="ja-JP" sz="1800" dirty="0" err="1">
                <a:latin typeface="Arial" charset="0"/>
                <a:ea typeface="ＭＳ Ｐゴシック" charset="0"/>
              </a:rPr>
              <a:t>Obstet</a:t>
            </a:r>
            <a:r>
              <a:rPr lang="tr-TR" altLang="ja-JP" sz="1800" dirty="0">
                <a:latin typeface="Arial" charset="0"/>
                <a:ea typeface="ＭＳ Ｐゴシック" charset="0"/>
              </a:rPr>
              <a:t> </a:t>
            </a:r>
            <a:r>
              <a:rPr lang="tr-TR" altLang="ja-JP" sz="1800" dirty="0" err="1">
                <a:latin typeface="Arial" charset="0"/>
                <a:ea typeface="ＭＳ Ｐゴシック" charset="0"/>
              </a:rPr>
              <a:t>Gynecol</a:t>
            </a:r>
            <a:r>
              <a:rPr lang="tr-TR" altLang="ja-JP" sz="1800" dirty="0">
                <a:latin typeface="Arial" charset="0"/>
                <a:ea typeface="ＭＳ Ｐゴシック" charset="0"/>
              </a:rPr>
              <a:t>, 1989)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Pipelle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biopsi</a:t>
            </a:r>
            <a:r>
              <a:rPr lang="tr-TR" dirty="0">
                <a:latin typeface="Arial" charset="0"/>
                <a:ea typeface="ＭＳ Ｐゴシック" charset="0"/>
              </a:rPr>
              <a:t> %91 doğru tanı veriyor </a:t>
            </a:r>
            <a:r>
              <a:rPr lang="tr-TR" sz="1800" dirty="0">
                <a:latin typeface="Arial" charset="0"/>
                <a:ea typeface="ＭＳ Ｐゴシック" charset="0"/>
              </a:rPr>
              <a:t>(</a:t>
            </a:r>
            <a:r>
              <a:rPr lang="tr-TR" sz="1800" dirty="0" err="1">
                <a:latin typeface="Arial" charset="0"/>
                <a:ea typeface="ＭＳ Ｐゴシック" charset="0"/>
              </a:rPr>
              <a:t>Dijkhuizen</a:t>
            </a:r>
            <a:r>
              <a:rPr lang="tr-TR" sz="1800" dirty="0">
                <a:latin typeface="Arial" charset="0"/>
                <a:ea typeface="ＭＳ Ｐゴシック" charset="0"/>
              </a:rPr>
              <a:t> FP, </a:t>
            </a:r>
            <a:r>
              <a:rPr lang="tr-TR" sz="1800" dirty="0" err="1">
                <a:latin typeface="Arial" charset="0"/>
                <a:ea typeface="ＭＳ Ｐゴシック" charset="0"/>
              </a:rPr>
              <a:t>Cancer</a:t>
            </a:r>
            <a:r>
              <a:rPr lang="tr-TR" sz="1800" dirty="0">
                <a:latin typeface="Arial" charset="0"/>
                <a:ea typeface="ＭＳ Ｐゴシック" charset="0"/>
              </a:rPr>
              <a:t>, 2000)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tr-TR" dirty="0">
                <a:latin typeface="Arial" charset="0"/>
                <a:ea typeface="ＭＳ Ｐゴシック" charset="0"/>
              </a:rPr>
              <a:t>Tanı</a:t>
            </a:r>
            <a:r>
              <a:rPr lang="ja-JP" altLang="tr-TR" dirty="0">
                <a:latin typeface="Arial"/>
                <a:ea typeface="ＭＳ Ｐゴシック" charset="0"/>
              </a:rPr>
              <a:t>’</a:t>
            </a:r>
            <a:r>
              <a:rPr lang="tr-TR" dirty="0">
                <a:latin typeface="Arial" charset="0"/>
                <a:ea typeface="ＭＳ Ｐゴシック" charset="0"/>
              </a:rPr>
              <a:t>da </a:t>
            </a:r>
            <a:r>
              <a:rPr lang="tr-TR" dirty="0" err="1">
                <a:latin typeface="Arial" charset="0"/>
                <a:ea typeface="ＭＳ Ｐゴシック" charset="0"/>
              </a:rPr>
              <a:t>Histeroskopi</a:t>
            </a:r>
            <a:endParaRPr lang="tr-TR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61600" name="Group 16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2199280"/>
              </p:ext>
            </p:extLst>
          </p:nvPr>
        </p:nvGraphicFramePr>
        <p:xfrm>
          <a:off x="457200" y="2420938"/>
          <a:ext cx="8229600" cy="3705228"/>
        </p:xfrm>
        <a:graphic>
          <a:graphicData uri="http://schemas.openxmlformats.org/drawingml/2006/table">
            <a:tbl>
              <a:tblPr/>
              <a:tblGrid>
                <a:gridCol w="4114800"/>
                <a:gridCol w="1944688"/>
                <a:gridCol w="2170112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Patoloji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          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          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Polip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74.3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 </a:t>
                      </a: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11,2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 Hiperplazi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0,7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endParaRPr kumimoji="0" lang="tr-T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1,0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Adenokarsinom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4,0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Myom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3,0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Atrofi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6,0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5" name="Text Box 45"/>
          <p:cNvSpPr txBox="1">
            <a:spLocks noChangeArrowheads="1"/>
          </p:cNvSpPr>
          <p:nvPr/>
        </p:nvSpPr>
        <p:spPr bwMode="auto">
          <a:xfrm>
            <a:off x="735013" y="6329363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/>
              <a:t>n=304</a:t>
            </a:r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5795963" y="6308725"/>
            <a:ext cx="291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/>
              <a:t>Schmidt</a:t>
            </a:r>
            <a:r>
              <a:rPr lang="tr-TR" dirty="0"/>
              <a:t> T, </a:t>
            </a:r>
            <a:r>
              <a:rPr lang="tr-TR" dirty="0" err="1"/>
              <a:t>Maturitas</a:t>
            </a:r>
            <a:r>
              <a:rPr lang="tr-TR" dirty="0"/>
              <a:t>, 2009</a:t>
            </a:r>
          </a:p>
        </p:txBody>
      </p:sp>
      <p:sp>
        <p:nvSpPr>
          <p:cNvPr id="61597" name="Text Box 157"/>
          <p:cNvSpPr txBox="1">
            <a:spLocks noChangeArrowheads="1"/>
          </p:cNvSpPr>
          <p:nvPr/>
        </p:nvSpPr>
        <p:spPr bwMode="auto">
          <a:xfrm>
            <a:off x="139700" y="1557338"/>
            <a:ext cx="9004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b="1" dirty="0" err="1"/>
              <a:t>Postmenopozda</a:t>
            </a:r>
            <a:r>
              <a:rPr lang="tr-TR" sz="2800" b="1" dirty="0"/>
              <a:t> </a:t>
            </a:r>
            <a:r>
              <a:rPr lang="tr-TR" sz="2800" b="1" dirty="0" err="1"/>
              <a:t>Asemptomatik</a:t>
            </a:r>
            <a:r>
              <a:rPr lang="tr-TR" sz="2800" b="1" dirty="0"/>
              <a:t> </a:t>
            </a:r>
            <a:r>
              <a:rPr lang="tr-TR" sz="2800" b="1" dirty="0" err="1"/>
              <a:t>Endometrial</a:t>
            </a:r>
            <a:r>
              <a:rPr lang="tr-TR" sz="2800" b="1" dirty="0"/>
              <a:t> Kalınlık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Postmenopozal</a:t>
            </a:r>
            <a:r>
              <a:rPr lang="tr-TR" dirty="0">
                <a:latin typeface="Arial" charset="0"/>
                <a:ea typeface="ＭＳ Ｐゴシック" charset="0"/>
              </a:rPr>
              <a:t> Polip</a:t>
            </a:r>
          </a:p>
        </p:txBody>
      </p:sp>
      <p:graphicFrame>
        <p:nvGraphicFramePr>
          <p:cNvPr id="63675" name="Group 18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133852"/>
        </p:xfrm>
        <a:graphic>
          <a:graphicData uri="http://schemas.openxmlformats.org/drawingml/2006/table">
            <a:tbl>
              <a:tblPr/>
              <a:tblGrid>
                <a:gridCol w="2819400"/>
                <a:gridCol w="1366838"/>
                <a:gridCol w="1368425"/>
                <a:gridCol w="1368425"/>
                <a:gridCol w="1306512"/>
              </a:tblGrid>
              <a:tr h="8207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Patoloji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Asemptomatik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Semptomatik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Müköz Polip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164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93.7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146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80.7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Kanser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13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7.2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Toplam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676" name="Text Box 188"/>
          <p:cNvSpPr txBox="1">
            <a:spLocks noChangeArrowheads="1"/>
          </p:cNvSpPr>
          <p:nvPr/>
        </p:nvSpPr>
        <p:spPr bwMode="auto">
          <a:xfrm>
            <a:off x="4356100" y="6165850"/>
            <a:ext cx="456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/>
              <a:t>Domingues</a:t>
            </a:r>
            <a:r>
              <a:rPr lang="tr-TR" dirty="0"/>
              <a:t> AP, </a:t>
            </a:r>
            <a:r>
              <a:rPr lang="tr-TR" dirty="0" err="1"/>
              <a:t>Acta</a:t>
            </a:r>
            <a:r>
              <a:rPr lang="tr-TR" dirty="0"/>
              <a:t> </a:t>
            </a:r>
            <a:r>
              <a:rPr lang="tr-TR" dirty="0" err="1"/>
              <a:t>Obstet</a:t>
            </a:r>
            <a:r>
              <a:rPr lang="tr-TR" dirty="0"/>
              <a:t> </a:t>
            </a:r>
            <a:r>
              <a:rPr lang="tr-TR" dirty="0" err="1"/>
              <a:t>Gynecol</a:t>
            </a:r>
            <a:r>
              <a:rPr lang="tr-TR" dirty="0"/>
              <a:t>, 2009</a:t>
            </a:r>
          </a:p>
        </p:txBody>
      </p:sp>
      <p:sp>
        <p:nvSpPr>
          <p:cNvPr id="63677" name="Text Box 189"/>
          <p:cNvSpPr txBox="1">
            <a:spLocks noChangeArrowheads="1"/>
          </p:cNvSpPr>
          <p:nvPr/>
        </p:nvSpPr>
        <p:spPr bwMode="auto">
          <a:xfrm>
            <a:off x="447675" y="6040438"/>
            <a:ext cx="283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/>
              <a:t>Tüm polipler </a:t>
            </a:r>
            <a:r>
              <a:rPr lang="tr-TR" dirty="0" err="1"/>
              <a:t>histeroskopik</a:t>
            </a:r>
            <a:endParaRPr lang="tr-TR" dirty="0"/>
          </a:p>
          <a:p>
            <a:pPr>
              <a:defRPr/>
            </a:pPr>
            <a:r>
              <a:rPr lang="tr-TR" dirty="0"/>
              <a:t>olarak çıkarılamamış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tr-TR" sz="4000" dirty="0">
                <a:latin typeface="Arial"/>
                <a:ea typeface="ＭＳ Ｐゴシック" charset="0"/>
                <a:cs typeface="Arial"/>
              </a:rPr>
              <a:t>Polip</a:t>
            </a:r>
            <a:r>
              <a:rPr lang="ja-JP" altLang="tr-TR" sz="4000" dirty="0">
                <a:latin typeface="Arial"/>
                <a:ea typeface="ＭＳ Ｐゴシック" charset="0"/>
                <a:cs typeface="Arial"/>
              </a:rPr>
              <a:t>’</a:t>
            </a:r>
            <a:r>
              <a:rPr lang="tr-TR" sz="4000" dirty="0">
                <a:latin typeface="Arial"/>
                <a:ea typeface="ＭＳ Ｐゴシック" charset="0"/>
                <a:cs typeface="Arial"/>
              </a:rPr>
              <a:t>te Komşu </a:t>
            </a:r>
            <a:r>
              <a:rPr lang="tr-TR" sz="4000" dirty="0" err="1">
                <a:latin typeface="Arial"/>
                <a:ea typeface="ＭＳ Ｐゴシック" charset="0"/>
                <a:cs typeface="Arial"/>
              </a:rPr>
              <a:t>Endometrial</a:t>
            </a:r>
            <a:r>
              <a:rPr lang="tr-TR" sz="4000" dirty="0">
                <a:latin typeface="Arial"/>
                <a:ea typeface="ＭＳ Ｐゴシック" charset="0"/>
                <a:cs typeface="Arial"/>
              </a:rPr>
              <a:t> Patoloji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780928"/>
            <a:ext cx="8229600" cy="282575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tr-TR" dirty="0">
                <a:latin typeface="Arial" charset="0"/>
                <a:ea typeface="ＭＳ Ｐゴシック" charset="0"/>
              </a:rPr>
              <a:t>Ofis </a:t>
            </a:r>
            <a:r>
              <a:rPr lang="tr-TR" dirty="0" err="1">
                <a:latin typeface="Arial" charset="0"/>
                <a:ea typeface="ＭＳ Ｐゴシック" charset="0"/>
              </a:rPr>
              <a:t>histeroskopi</a:t>
            </a:r>
            <a:r>
              <a:rPr lang="tr-TR" dirty="0">
                <a:latin typeface="Arial" charset="0"/>
                <a:ea typeface="ＭＳ Ｐゴシック" charset="0"/>
              </a:rPr>
              <a:t> ile polip tanısı konan hastalara </a:t>
            </a:r>
            <a:r>
              <a:rPr lang="tr-TR" dirty="0" err="1">
                <a:latin typeface="Arial" charset="0"/>
                <a:ea typeface="ＭＳ Ｐゴシック" charset="0"/>
              </a:rPr>
              <a:t>operatif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histeroskopi</a:t>
            </a:r>
            <a:r>
              <a:rPr lang="tr-TR" dirty="0">
                <a:latin typeface="Arial" charset="0"/>
                <a:ea typeface="ＭＳ Ｐゴシック" charset="0"/>
              </a:rPr>
              <a:t> ile </a:t>
            </a:r>
            <a:r>
              <a:rPr lang="tr-TR" dirty="0" err="1">
                <a:latin typeface="Arial" charset="0"/>
                <a:ea typeface="ＭＳ Ｐゴシック" charset="0"/>
              </a:rPr>
              <a:t>polipektomi</a:t>
            </a:r>
            <a:r>
              <a:rPr lang="tr-TR" dirty="0">
                <a:latin typeface="Arial" charset="0"/>
                <a:ea typeface="ＭＳ Ｐゴシック" charset="0"/>
              </a:rPr>
              <a:t> yapılmış</a:t>
            </a:r>
          </a:p>
          <a:p>
            <a:pPr>
              <a:defRPr/>
            </a:pPr>
            <a:r>
              <a:rPr lang="tr-TR" dirty="0">
                <a:latin typeface="Arial" charset="0"/>
                <a:ea typeface="ＭＳ Ｐゴシック" charset="0"/>
              </a:rPr>
              <a:t>Normal görünümlü </a:t>
            </a:r>
            <a:r>
              <a:rPr lang="tr-TR" dirty="0" err="1">
                <a:latin typeface="Arial" charset="0"/>
                <a:ea typeface="ＭＳ Ｐゴシック" charset="0"/>
              </a:rPr>
              <a:t>endometriumdan</a:t>
            </a:r>
            <a:r>
              <a:rPr lang="tr-TR" dirty="0">
                <a:latin typeface="Arial" charset="0"/>
                <a:ea typeface="ＭＳ Ｐゴシック" charset="0"/>
              </a:rPr>
              <a:t> en az 2 </a:t>
            </a:r>
            <a:r>
              <a:rPr lang="tr-TR" dirty="0" err="1">
                <a:latin typeface="Arial" charset="0"/>
                <a:ea typeface="ＭＳ Ｐゴシック" charset="0"/>
              </a:rPr>
              <a:t>biopsi</a:t>
            </a:r>
            <a:r>
              <a:rPr lang="tr-TR" dirty="0">
                <a:latin typeface="Arial" charset="0"/>
                <a:ea typeface="ＭＳ Ｐゴシック" charset="0"/>
              </a:rPr>
              <a:t> alınmış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600" y="1916832"/>
            <a:ext cx="145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3600" dirty="0"/>
              <a:t>Metot;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859338" y="6165850"/>
            <a:ext cx="391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/>
              <a:t>Rahimi S, </a:t>
            </a:r>
            <a:r>
              <a:rPr lang="tr-TR" dirty="0" err="1"/>
              <a:t>Int</a:t>
            </a:r>
            <a:r>
              <a:rPr lang="tr-TR" dirty="0"/>
              <a:t> J </a:t>
            </a:r>
            <a:r>
              <a:rPr lang="tr-TR" dirty="0" err="1"/>
              <a:t>Gynecol</a:t>
            </a:r>
            <a:r>
              <a:rPr lang="tr-TR" dirty="0"/>
              <a:t> </a:t>
            </a:r>
            <a:r>
              <a:rPr lang="tr-TR" dirty="0" err="1"/>
              <a:t>Pathol</a:t>
            </a:r>
            <a:r>
              <a:rPr lang="tr-TR" dirty="0"/>
              <a:t>, 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tr-TR" sz="4000" dirty="0">
                <a:latin typeface="Arial"/>
                <a:ea typeface="ＭＳ Ｐゴシック" charset="0"/>
                <a:cs typeface="Arial"/>
              </a:rPr>
              <a:t>Polip</a:t>
            </a:r>
            <a:r>
              <a:rPr lang="ja-JP" altLang="tr-TR" sz="4000" dirty="0">
                <a:latin typeface="Arial"/>
                <a:ea typeface="ＭＳ Ｐゴシック" charset="0"/>
                <a:cs typeface="Arial"/>
              </a:rPr>
              <a:t>’</a:t>
            </a:r>
            <a:r>
              <a:rPr lang="tr-TR" sz="4000" dirty="0">
                <a:latin typeface="Arial"/>
                <a:ea typeface="ＭＳ Ｐゴシック" charset="0"/>
                <a:cs typeface="Arial"/>
              </a:rPr>
              <a:t>te Komşu </a:t>
            </a:r>
            <a:r>
              <a:rPr lang="tr-TR" sz="4000" dirty="0" err="1">
                <a:latin typeface="Arial"/>
                <a:ea typeface="ＭＳ Ｐゴシック" charset="0"/>
                <a:cs typeface="Arial"/>
              </a:rPr>
              <a:t>Endometrial</a:t>
            </a:r>
            <a:r>
              <a:rPr lang="tr-TR" sz="4000" dirty="0">
                <a:latin typeface="Arial"/>
                <a:ea typeface="ＭＳ Ｐゴシック" charset="0"/>
                <a:cs typeface="Arial"/>
              </a:rPr>
              <a:t> Patoloji</a:t>
            </a:r>
          </a:p>
        </p:txBody>
      </p:sp>
      <p:graphicFrame>
        <p:nvGraphicFramePr>
          <p:cNvPr id="66803" name="Group 2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85316622"/>
              </p:ext>
            </p:extLst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2962275"/>
                <a:gridCol w="1439863"/>
                <a:gridCol w="1152525"/>
                <a:gridCol w="1439862"/>
                <a:gridCol w="1235075"/>
              </a:tblGrid>
              <a:tr h="64611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Patoloji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Premenopozal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Postmenopozal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n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Normal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79.0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 Hip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12.8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17.0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 Hip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12.0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Kanser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5003800" y="6237288"/>
            <a:ext cx="3917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/>
              <a:t>Rahimi S, </a:t>
            </a:r>
            <a:r>
              <a:rPr lang="tr-TR" dirty="0" err="1"/>
              <a:t>Int</a:t>
            </a:r>
            <a:r>
              <a:rPr lang="tr-TR" dirty="0"/>
              <a:t> J </a:t>
            </a:r>
            <a:r>
              <a:rPr lang="tr-TR" dirty="0" err="1"/>
              <a:t>Gynecol</a:t>
            </a:r>
            <a:r>
              <a:rPr lang="tr-TR" dirty="0"/>
              <a:t> </a:t>
            </a:r>
            <a:r>
              <a:rPr lang="tr-TR" dirty="0" err="1"/>
              <a:t>Pathol</a:t>
            </a:r>
            <a:r>
              <a:rPr lang="tr-TR" dirty="0"/>
              <a:t>, 2009</a:t>
            </a:r>
          </a:p>
        </p:txBody>
      </p:sp>
      <p:sp>
        <p:nvSpPr>
          <p:cNvPr id="66805" name="Text Box 245"/>
          <p:cNvSpPr txBox="1">
            <a:spLocks noChangeArrowheads="1"/>
          </p:cNvSpPr>
          <p:nvPr/>
        </p:nvSpPr>
        <p:spPr bwMode="auto">
          <a:xfrm>
            <a:off x="468313" y="6237288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/>
              <a:t>694 H/S </a:t>
            </a:r>
            <a:r>
              <a:rPr lang="tr-TR" dirty="0" err="1"/>
              <a:t>Polipektomi</a:t>
            </a:r>
            <a:r>
              <a:rPr lang="tr-TR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4000" dirty="0" err="1" smtClean="0">
                <a:latin typeface="Arial"/>
                <a:cs typeface="Arial"/>
              </a:rPr>
              <a:t>Atipik</a:t>
            </a:r>
            <a:r>
              <a:rPr lang="tr-TR" sz="4000" dirty="0" smtClean="0">
                <a:latin typeface="Arial"/>
                <a:cs typeface="Arial"/>
              </a:rPr>
              <a:t> </a:t>
            </a:r>
            <a:r>
              <a:rPr lang="tr-TR" sz="4000" dirty="0" err="1" smtClean="0">
                <a:latin typeface="Arial"/>
                <a:cs typeface="Arial"/>
              </a:rPr>
              <a:t>Hiperplazi</a:t>
            </a:r>
            <a:r>
              <a:rPr lang="tr-TR" sz="4000" dirty="0" smtClean="0">
                <a:latin typeface="Arial"/>
                <a:cs typeface="Arial"/>
              </a:rPr>
              <a:t> &amp; Kanser</a:t>
            </a:r>
            <a:br>
              <a:rPr lang="tr-TR" sz="4000" dirty="0" smtClean="0">
                <a:latin typeface="Arial"/>
                <a:cs typeface="Arial"/>
              </a:rPr>
            </a:br>
            <a:r>
              <a:rPr lang="tr-TR" sz="4000" dirty="0" err="1" smtClean="0">
                <a:latin typeface="Arial"/>
                <a:cs typeface="Arial"/>
              </a:rPr>
              <a:t>Frozen</a:t>
            </a:r>
            <a:endParaRPr lang="tr-TR" sz="4000" dirty="0" smtClean="0">
              <a:latin typeface="Arial"/>
              <a:cs typeface="Arial"/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33416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tr-TR" sz="3500" dirty="0" smtClean="0">
                <a:latin typeface="Arial"/>
                <a:cs typeface="Arial"/>
              </a:rPr>
              <a:t>46 olgunun 30</a:t>
            </a:r>
            <a:r>
              <a:rPr lang="ja-JP" altLang="tr-TR" sz="3500" dirty="0" smtClean="0">
                <a:latin typeface="Arial"/>
                <a:cs typeface="Arial"/>
              </a:rPr>
              <a:t>’</a:t>
            </a:r>
            <a:r>
              <a:rPr lang="tr-TR" sz="3500" dirty="0" smtClean="0">
                <a:latin typeface="Arial"/>
                <a:cs typeface="Arial"/>
              </a:rPr>
              <a:t>una </a:t>
            </a:r>
            <a:r>
              <a:rPr lang="tr-TR" sz="3500" dirty="0" err="1" smtClean="0">
                <a:latin typeface="Arial"/>
                <a:cs typeface="Arial"/>
              </a:rPr>
              <a:t>frozen</a:t>
            </a:r>
            <a:r>
              <a:rPr lang="tr-TR" sz="3500" dirty="0" smtClean="0">
                <a:latin typeface="Arial"/>
                <a:cs typeface="Arial"/>
              </a:rPr>
              <a:t> inceleme yapıldı</a:t>
            </a:r>
          </a:p>
          <a:p>
            <a:pPr eaLnBrk="1" hangingPunct="1">
              <a:defRPr/>
            </a:pPr>
            <a:r>
              <a:rPr lang="tr-TR" sz="3500" dirty="0" smtClean="0">
                <a:latin typeface="Arial"/>
                <a:cs typeface="Arial"/>
              </a:rPr>
              <a:t>Toplam 4 olguda (%13) kanser saptandı</a:t>
            </a:r>
          </a:p>
          <a:p>
            <a:pPr eaLnBrk="1" hangingPunct="1">
              <a:defRPr/>
            </a:pPr>
            <a:r>
              <a:rPr lang="tr-TR" sz="3500" dirty="0" smtClean="0">
                <a:latin typeface="Arial"/>
                <a:cs typeface="Arial"/>
              </a:rPr>
              <a:t>Bu 4 olgunun 2</a:t>
            </a:r>
            <a:r>
              <a:rPr lang="ja-JP" altLang="tr-TR" sz="3500" dirty="0" smtClean="0">
                <a:latin typeface="Arial"/>
                <a:cs typeface="Arial"/>
              </a:rPr>
              <a:t>’</a:t>
            </a:r>
            <a:r>
              <a:rPr lang="tr-TR" sz="3500" dirty="0" smtClean="0">
                <a:latin typeface="Arial"/>
                <a:cs typeface="Arial"/>
              </a:rPr>
              <a:t>sinde </a:t>
            </a:r>
            <a:r>
              <a:rPr lang="tr-TR" sz="3500" dirty="0" err="1" smtClean="0">
                <a:latin typeface="Arial"/>
                <a:cs typeface="Arial"/>
              </a:rPr>
              <a:t>frozen</a:t>
            </a:r>
            <a:r>
              <a:rPr lang="tr-TR" sz="3500" dirty="0" smtClean="0">
                <a:latin typeface="Arial"/>
                <a:cs typeface="Arial"/>
              </a:rPr>
              <a:t> ile kanser saptanamadı</a:t>
            </a:r>
          </a:p>
          <a:p>
            <a:pPr eaLnBrk="1" hangingPunct="1">
              <a:defRPr/>
            </a:pPr>
            <a:r>
              <a:rPr lang="tr-TR" sz="3500" dirty="0" err="1" smtClean="0">
                <a:latin typeface="Arial"/>
                <a:cs typeface="Arial"/>
              </a:rPr>
              <a:t>Frozen</a:t>
            </a:r>
            <a:r>
              <a:rPr lang="tr-TR" sz="3500" dirty="0" smtClean="0">
                <a:latin typeface="Arial"/>
                <a:cs typeface="Arial"/>
              </a:rPr>
              <a:t> ile tanı konulamayan olgular, evre IA ve IB (1988) idi</a:t>
            </a:r>
          </a:p>
          <a:p>
            <a:pPr eaLnBrk="1" hangingPunct="1">
              <a:defRPr/>
            </a:pPr>
            <a:endParaRPr lang="tr-TR" dirty="0" smtClean="0">
              <a:cs typeface="+mn-cs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64163" y="6092825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Bilgin T, JOGR, 2004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4000" dirty="0" err="1" smtClean="0">
                <a:latin typeface="Arial"/>
                <a:cs typeface="Arial"/>
              </a:rPr>
              <a:t>Atipik</a:t>
            </a:r>
            <a:r>
              <a:rPr lang="tr-TR" sz="4000" dirty="0" smtClean="0">
                <a:latin typeface="Arial"/>
                <a:cs typeface="Arial"/>
              </a:rPr>
              <a:t> </a:t>
            </a:r>
            <a:r>
              <a:rPr lang="tr-TR" sz="4000" dirty="0" err="1" smtClean="0">
                <a:latin typeface="Arial"/>
                <a:cs typeface="Arial"/>
              </a:rPr>
              <a:t>Hiperplazi</a:t>
            </a:r>
            <a:r>
              <a:rPr lang="tr-TR" sz="4000" dirty="0" smtClean="0">
                <a:latin typeface="Arial"/>
                <a:cs typeface="Arial"/>
              </a:rPr>
              <a:t> &amp; Kanser</a:t>
            </a:r>
            <a:br>
              <a:rPr lang="tr-TR" sz="4000" dirty="0" smtClean="0">
                <a:latin typeface="Arial"/>
                <a:cs typeface="Arial"/>
              </a:rPr>
            </a:br>
            <a:r>
              <a:rPr lang="tr-TR" sz="4000" dirty="0" smtClean="0">
                <a:latin typeface="Arial"/>
                <a:cs typeface="Arial"/>
              </a:rPr>
              <a:t>Evre &amp; Grade Dağılımı</a:t>
            </a:r>
          </a:p>
        </p:txBody>
      </p:sp>
      <p:graphicFrame>
        <p:nvGraphicFramePr>
          <p:cNvPr id="34938" name="Group 122"/>
          <p:cNvGraphicFramePr>
            <a:graphicFrameLocks noGrp="1"/>
          </p:cNvGraphicFramePr>
          <p:nvPr>
            <p:ph type="tbl" idx="1"/>
          </p:nvPr>
        </p:nvGraphicFramePr>
        <p:xfrm>
          <a:off x="539750" y="1916113"/>
          <a:ext cx="8064500" cy="3484563"/>
        </p:xfrm>
        <a:graphic>
          <a:graphicData uri="http://schemas.openxmlformats.org/drawingml/2006/table">
            <a:tbl>
              <a:tblPr/>
              <a:tblGrid>
                <a:gridCol w="1944688"/>
                <a:gridCol w="1511300"/>
                <a:gridCol w="1584325"/>
                <a:gridCol w="1543050"/>
                <a:gridCol w="1481137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Kanser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Toplam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Grade 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Grade II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Grade III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Toplam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827088" y="5805488"/>
            <a:ext cx="69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n=46</a:t>
            </a: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5651500" y="5876925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Bilgin T, JOGR, 2004</a:t>
            </a:r>
          </a:p>
        </p:txBody>
      </p:sp>
      <p:sp>
        <p:nvSpPr>
          <p:cNvPr id="2" name="Rectangle 1"/>
          <p:cNvSpPr/>
          <p:nvPr/>
        </p:nvSpPr>
        <p:spPr>
          <a:xfrm>
            <a:off x="5508104" y="2636838"/>
            <a:ext cx="576064" cy="2592387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err="1" smtClean="0">
                <a:latin typeface="Arial"/>
                <a:cs typeface="Arial"/>
              </a:rPr>
              <a:t>Atipik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Hiperplazi</a:t>
            </a:r>
            <a:r>
              <a:rPr lang="tr-TR" dirty="0">
                <a:latin typeface="Arial"/>
                <a:cs typeface="Arial"/>
              </a:rPr>
              <a:t> &amp; Kanser</a:t>
            </a:r>
            <a:br>
              <a:rPr lang="tr-TR" dirty="0">
                <a:latin typeface="Arial"/>
                <a:cs typeface="Arial"/>
              </a:rPr>
            </a:br>
            <a:r>
              <a:rPr lang="tr-TR" dirty="0" err="1">
                <a:latin typeface="Arial"/>
                <a:cs typeface="Arial"/>
              </a:rPr>
              <a:t>Frozen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75788"/>
              </p:ext>
            </p:extLst>
          </p:nvPr>
        </p:nvGraphicFramePr>
        <p:xfrm>
          <a:off x="457200" y="1600200"/>
          <a:ext cx="8229600" cy="103663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743200"/>
                <a:gridCol w="2743200"/>
                <a:gridCol w="2743200"/>
              </a:tblGrid>
              <a:tr h="518319">
                <a:tc>
                  <a:txBody>
                    <a:bodyPr/>
                    <a:lstStyle/>
                    <a:p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Frozen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Permanent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Kanser</a:t>
                      </a:r>
                      <a:r>
                        <a:rPr lang="en-US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/>
                          <a:cs typeface="Arial"/>
                        </a:rPr>
                        <a:t>Oranı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  <a:cs typeface="Arial"/>
                        </a:rPr>
                        <a:t>29/66  (%44)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/>
                          <a:cs typeface="Arial"/>
                        </a:rPr>
                        <a:t>37/66  (%56)</a:t>
                      </a:r>
                      <a:endParaRPr lang="en-US" sz="2400" dirty="0">
                        <a:latin typeface="Arial"/>
                        <a:cs typeface="Arial"/>
                      </a:endParaRPr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09477"/>
              </p:ext>
            </p:extLst>
          </p:nvPr>
        </p:nvGraphicFramePr>
        <p:xfrm>
          <a:off x="684213" y="3860800"/>
          <a:ext cx="2159000" cy="158591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59370"/>
                <a:gridCol w="799630"/>
              </a:tblGrid>
              <a:tr h="396478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Kanser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n=37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</a:tr>
              <a:tr h="39647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Evre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IB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</a:tr>
              <a:tr h="39647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Evre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II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</a:tr>
              <a:tr h="396478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Evre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IIIA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388" marR="91388" marT="45747" marB="45747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91502"/>
              </p:ext>
            </p:extLst>
          </p:nvPr>
        </p:nvGraphicFramePr>
        <p:xfrm>
          <a:off x="4140200" y="3860800"/>
          <a:ext cx="4273550" cy="118903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36775"/>
                <a:gridCol w="2136775"/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Kanser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Frozen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Başarısı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Yüksek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risk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16/17  (%94)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Düşük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risk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11/20  (%55)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3" marR="91433" marT="45732" marB="45732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018" name="TextBox 8"/>
          <p:cNvSpPr txBox="1">
            <a:spLocks noChangeArrowheads="1"/>
          </p:cNvSpPr>
          <p:nvPr/>
        </p:nvSpPr>
        <p:spPr bwMode="auto">
          <a:xfrm>
            <a:off x="5292725" y="6092825"/>
            <a:ext cx="315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Morotti</a:t>
            </a:r>
            <a:r>
              <a:rPr lang="en-US" sz="1800" dirty="0"/>
              <a:t>, </a:t>
            </a:r>
            <a:r>
              <a:rPr lang="en-US" sz="1800" dirty="0" err="1"/>
              <a:t>Gynecol</a:t>
            </a:r>
            <a:r>
              <a:rPr lang="en-US" sz="1800" dirty="0"/>
              <a:t> </a:t>
            </a:r>
            <a:r>
              <a:rPr lang="en-US" sz="1800" dirty="0" err="1"/>
              <a:t>Oncol</a:t>
            </a:r>
            <a:r>
              <a:rPr lang="en-US" sz="1800" dirty="0"/>
              <a:t>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 err="1" smtClean="0">
                <a:latin typeface="Arial"/>
                <a:cs typeface="Arial"/>
              </a:rPr>
              <a:t>Atipik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Hiperplazi</a:t>
            </a:r>
            <a:r>
              <a:rPr lang="tr-TR" dirty="0" smtClean="0">
                <a:latin typeface="Arial"/>
                <a:cs typeface="Arial"/>
              </a:rPr>
              <a:t> &amp; Kanser</a:t>
            </a:r>
            <a:br>
              <a:rPr lang="tr-TR" dirty="0" smtClean="0">
                <a:latin typeface="Arial"/>
                <a:cs typeface="Arial"/>
              </a:rPr>
            </a:br>
            <a:r>
              <a:rPr lang="tr-TR" dirty="0" err="1" smtClean="0">
                <a:latin typeface="Arial"/>
                <a:cs typeface="Arial"/>
              </a:rPr>
              <a:t>Frozen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189179"/>
              </p:ext>
            </p:extLst>
          </p:nvPr>
        </p:nvGraphicFramePr>
        <p:xfrm>
          <a:off x="1476375" y="2060575"/>
          <a:ext cx="5986463" cy="310991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34295"/>
                <a:gridCol w="1426084"/>
                <a:gridCol w="1426084"/>
              </a:tblGrid>
              <a:tr h="518319">
                <a:tc>
                  <a:txBody>
                    <a:bodyPr/>
                    <a:lstStyle/>
                    <a:p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Morotti</a:t>
                      </a:r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Turan</a:t>
                      </a:r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Sensitivite</a:t>
                      </a:r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73.0</a:t>
                      </a:r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81.1</a:t>
                      </a:r>
                      <a:endParaRPr lang="en-US" sz="28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Spesifisite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93.1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97.9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NPV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73.0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76.7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PPV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93.1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98.4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PS</a:t>
                      </a:r>
                      <a:r>
                        <a:rPr lang="en-US" sz="28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aseline="0" dirty="0" smtClean="0">
                          <a:latin typeface="Arial"/>
                          <a:cs typeface="Arial"/>
                        </a:rPr>
                        <a:t>da </a:t>
                      </a:r>
                      <a:r>
                        <a:rPr lang="en-US" sz="2800" baseline="0" dirty="0" err="1" smtClean="0">
                          <a:latin typeface="Arial"/>
                          <a:cs typeface="Arial"/>
                        </a:rPr>
                        <a:t>kanser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N=37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n=77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 marL="91432" marR="91432" marT="45734" marB="45734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033" name="TextBox 5"/>
          <p:cNvSpPr txBox="1">
            <a:spLocks noChangeArrowheads="1"/>
          </p:cNvSpPr>
          <p:nvPr/>
        </p:nvSpPr>
        <p:spPr bwMode="auto">
          <a:xfrm>
            <a:off x="4716463" y="6021388"/>
            <a:ext cx="4084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Morotti</a:t>
            </a:r>
            <a:r>
              <a:rPr lang="en-US" sz="1800" dirty="0"/>
              <a:t>, </a:t>
            </a:r>
            <a:r>
              <a:rPr lang="en-US" sz="1800" dirty="0" err="1"/>
              <a:t>Gynecol</a:t>
            </a:r>
            <a:r>
              <a:rPr lang="en-US" sz="1800" dirty="0"/>
              <a:t> </a:t>
            </a:r>
            <a:r>
              <a:rPr lang="en-US" sz="1800" dirty="0" err="1"/>
              <a:t>Oncol</a:t>
            </a:r>
            <a:r>
              <a:rPr lang="en-US" sz="1800" dirty="0"/>
              <a:t>, 2012</a:t>
            </a:r>
          </a:p>
          <a:p>
            <a:pPr eaLnBrk="1" hangingPunct="1"/>
            <a:r>
              <a:rPr lang="en-US" sz="1800" dirty="0" err="1"/>
              <a:t>Turan</a:t>
            </a:r>
            <a:r>
              <a:rPr lang="en-US" sz="1800" dirty="0"/>
              <a:t>, Asian Pac J Cancer </a:t>
            </a:r>
            <a:r>
              <a:rPr lang="en-US" sz="1800" dirty="0" err="1"/>
              <a:t>Prev</a:t>
            </a:r>
            <a:r>
              <a:rPr lang="en-US" sz="1800" dirty="0"/>
              <a:t>,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/>
                <a:cs typeface="Arial"/>
              </a:rPr>
              <a:t>MR &amp; </a:t>
            </a:r>
            <a:r>
              <a:rPr lang="tr-TR" dirty="0" err="1">
                <a:latin typeface="Arial"/>
                <a:cs typeface="Arial"/>
              </a:rPr>
              <a:t>Myometrial</a:t>
            </a:r>
            <a:r>
              <a:rPr lang="tr-TR" dirty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İnvazyon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933059"/>
              </p:ext>
            </p:extLst>
          </p:nvPr>
        </p:nvGraphicFramePr>
        <p:xfrm>
          <a:off x="179512" y="1628800"/>
          <a:ext cx="8686800" cy="427707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95600"/>
                <a:gridCol w="2511918"/>
                <a:gridCol w="3279282"/>
              </a:tblGrid>
              <a:tr h="712845">
                <a:tc>
                  <a:txBody>
                    <a:bodyPr/>
                    <a:lstStyle/>
                    <a:p>
                      <a:endParaRPr lang="en-US" sz="28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Arial"/>
                          <a:cs typeface="Arial"/>
                        </a:rPr>
                        <a:t>T-2 weighted</a:t>
                      </a:r>
                      <a:endParaRPr lang="en-US" sz="28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latin typeface="Arial"/>
                          <a:cs typeface="Arial"/>
                        </a:rPr>
                        <a:t>Contrast-Dynamic</a:t>
                      </a:r>
                      <a:endParaRPr lang="en-US" sz="28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Sensitivite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88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78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Spesifisite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91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PPV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88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100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/>
                          <a:cs typeface="Arial"/>
                        </a:rPr>
                        <a:t>NPV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91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85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"/>
                          <a:cs typeface="Arial"/>
                        </a:rPr>
                        <a:t>Doğruluk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90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rial"/>
                          <a:cs typeface="Arial"/>
                        </a:rPr>
                        <a:t>90</a:t>
                      </a:r>
                      <a:endParaRPr lang="en-US" sz="280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52120" y="6309320"/>
            <a:ext cx="284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Savcı</a:t>
            </a:r>
            <a:r>
              <a:rPr lang="en-US" dirty="0" smtClean="0"/>
              <a:t> G, </a:t>
            </a:r>
            <a:r>
              <a:rPr lang="en-US" dirty="0" err="1" smtClean="0"/>
              <a:t>Eur</a:t>
            </a:r>
            <a:r>
              <a:rPr lang="en-US" dirty="0" smtClean="0"/>
              <a:t> </a:t>
            </a:r>
            <a:r>
              <a:rPr lang="en-US" dirty="0" err="1" smtClean="0"/>
              <a:t>Radiol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8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>
                <a:latin typeface="Arial"/>
                <a:cs typeface="Arial"/>
              </a:rPr>
              <a:t>Endometrial</a:t>
            </a:r>
            <a:r>
              <a:rPr lang="tr-TR" dirty="0">
                <a:latin typeface="Arial"/>
                <a:cs typeface="Arial"/>
              </a:rPr>
              <a:t> </a:t>
            </a:r>
            <a:r>
              <a:rPr lang="tr-TR" dirty="0" err="1">
                <a:latin typeface="Arial"/>
                <a:cs typeface="Arial"/>
              </a:rPr>
              <a:t>Hiperplazi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Estrojen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stimulasyonu</a:t>
            </a:r>
            <a:endParaRPr lang="tr-TR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Anovulasyon</a:t>
            </a:r>
            <a:endParaRPr lang="tr-TR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US" dirty="0" err="1">
                <a:latin typeface="Arial" charset="0"/>
                <a:ea typeface="ＭＳ Ｐゴシック" charset="0"/>
              </a:rPr>
              <a:t>Diffüz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vs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err="1">
                <a:latin typeface="Arial" charset="0"/>
                <a:ea typeface="ＭＳ Ｐゴシック" charset="0"/>
              </a:rPr>
              <a:t>Fokal</a:t>
            </a:r>
            <a:endParaRPr lang="tr-TR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tr-TR" dirty="0">
                <a:latin typeface="Arial" charset="0"/>
                <a:ea typeface="ＭＳ Ｐゴシック" charset="0"/>
              </a:rPr>
              <a:t>Polip içinde 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tr-TR" dirty="0" err="1">
                <a:latin typeface="Arial" charset="0"/>
                <a:ea typeface="ＭＳ Ｐゴシック" charset="0"/>
              </a:rPr>
              <a:t>Poliklonal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vs</a:t>
            </a:r>
            <a:r>
              <a:rPr lang="tr-TR" dirty="0">
                <a:latin typeface="Arial" charset="0"/>
                <a:ea typeface="ＭＳ Ｐゴシック" charset="0"/>
              </a:rPr>
              <a:t> </a:t>
            </a:r>
            <a:r>
              <a:rPr lang="tr-TR" dirty="0" err="1">
                <a:latin typeface="Arial" charset="0"/>
                <a:ea typeface="ＭＳ Ｐゴシック" charset="0"/>
              </a:rPr>
              <a:t>Monoklonal</a:t>
            </a:r>
            <a:endParaRPr lang="tr-TR" dirty="0"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tr-TR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MR &amp; </a:t>
            </a:r>
            <a:r>
              <a:rPr lang="tr-TR" dirty="0" err="1" smtClean="0">
                <a:latin typeface="Arial"/>
                <a:cs typeface="Arial"/>
              </a:rPr>
              <a:t>Myometrial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İnvazyon</a:t>
            </a:r>
            <a:endParaRPr lang="tr-TR" dirty="0" smtClean="0">
              <a:latin typeface="Arial"/>
              <a:cs typeface="Arial"/>
            </a:endParaRPr>
          </a:p>
        </p:txBody>
      </p:sp>
      <p:graphicFrame>
        <p:nvGraphicFramePr>
          <p:cNvPr id="37055" name="Group 19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32797770"/>
              </p:ext>
            </p:extLst>
          </p:nvPr>
        </p:nvGraphicFramePr>
        <p:xfrm>
          <a:off x="179388" y="1600200"/>
          <a:ext cx="8713787" cy="4641852"/>
        </p:xfrm>
        <a:graphic>
          <a:graphicData uri="http://schemas.openxmlformats.org/drawingml/2006/table">
            <a:tbl>
              <a:tblPr/>
              <a:tblGrid>
                <a:gridCol w="2016125"/>
                <a:gridCol w="2232025"/>
                <a:gridCol w="2376487"/>
                <a:gridCol w="20891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Yazar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Sensitivite 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Spesifisite 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Doğruluk 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Sironi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1992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82.4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94.6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Yamashita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</a:t>
                      </a:r>
                      <a:r>
                        <a:rPr kumimoji="0" lang="tr-T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1993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89.3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92.5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Scoutt </a:t>
                      </a: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1995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62.1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72.5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Joja </a:t>
                      </a: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1996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95.7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Lee </a:t>
                      </a: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1999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72.7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69.2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71.7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Nakao </a:t>
                      </a: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2006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85.7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82.1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4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Kansere </a:t>
            </a:r>
            <a:r>
              <a:rPr lang="tr-TR" dirty="0" err="1" smtClean="0">
                <a:latin typeface="Arial"/>
                <a:cs typeface="Arial"/>
              </a:rPr>
              <a:t>Progresyon</a:t>
            </a:r>
            <a:endParaRPr lang="tr-TR" dirty="0" smtClean="0">
              <a:latin typeface="Arial"/>
              <a:cs typeface="Arial"/>
            </a:endParaRP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8816294"/>
              </p:ext>
            </p:extLst>
          </p:nvPr>
        </p:nvGraphicFramePr>
        <p:xfrm>
          <a:off x="468313" y="1484313"/>
          <a:ext cx="8507412" cy="4816487"/>
        </p:xfrm>
        <a:graphic>
          <a:graphicData uri="http://schemas.openxmlformats.org/drawingml/2006/table">
            <a:tbl>
              <a:tblPr/>
              <a:tblGrid>
                <a:gridCol w="1811337"/>
                <a:gridCol w="730250"/>
                <a:gridCol w="2009775"/>
                <a:gridCol w="1868488"/>
                <a:gridCol w="2087562"/>
              </a:tblGrid>
              <a:tr h="94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Tip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n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Regresyon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Persistans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Kansere Progresyon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Basit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93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%80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%19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%1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Kompleks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%80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%17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Basit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Atipik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%70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%23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%8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Kompleks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Atipik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35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%57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%14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%29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50" name="Text Box 42"/>
          <p:cNvSpPr txBox="1">
            <a:spLocks noChangeArrowheads="1"/>
          </p:cNvSpPr>
          <p:nvPr/>
        </p:nvSpPr>
        <p:spPr bwMode="auto">
          <a:xfrm>
            <a:off x="5508104" y="6381328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Kurman RJ, </a:t>
            </a:r>
            <a:r>
              <a:rPr lang="tr-TR" dirty="0" err="1">
                <a:cs typeface="+mn-cs"/>
              </a:rPr>
              <a:t>Cancer</a:t>
            </a:r>
            <a:r>
              <a:rPr lang="tr-TR" dirty="0">
                <a:cs typeface="+mn-cs"/>
              </a:rPr>
              <a:t>, 1985</a:t>
            </a:r>
          </a:p>
        </p:txBody>
      </p:sp>
      <p:sp>
        <p:nvSpPr>
          <p:cNvPr id="94251" name="Rectangle 43"/>
          <p:cNvSpPr>
            <a:spLocks noChangeArrowheads="1"/>
          </p:cNvSpPr>
          <p:nvPr/>
        </p:nvSpPr>
        <p:spPr bwMode="auto">
          <a:xfrm>
            <a:off x="6804025" y="5300663"/>
            <a:ext cx="1081088" cy="576262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Kansere </a:t>
            </a:r>
            <a:r>
              <a:rPr lang="tr-TR" dirty="0" err="1" smtClean="0">
                <a:latin typeface="Arial"/>
                <a:cs typeface="Arial"/>
              </a:rPr>
              <a:t>Progresyon</a:t>
            </a:r>
            <a:endParaRPr lang="tr-TR" dirty="0" smtClean="0">
              <a:latin typeface="Arial"/>
              <a:cs typeface="Arial"/>
            </a:endParaRP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2205038"/>
          <a:ext cx="8642350" cy="2568576"/>
        </p:xfrm>
        <a:graphic>
          <a:graphicData uri="http://schemas.openxmlformats.org/drawingml/2006/table">
            <a:tbl>
              <a:tblPr/>
              <a:tblGrid>
                <a:gridCol w="3529012"/>
                <a:gridCol w="1655763"/>
                <a:gridCol w="2016125"/>
                <a:gridCol w="144145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Non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EIN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EIN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n    (%)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 n      (%)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Toplam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Kanser tanısı &lt;12 ay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0/87   (0)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43/110 (39)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197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Kanser tanısı &gt;12 ay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2/359 (0)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22/118 (19)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477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5580063" y="5661025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Baak</a:t>
            </a:r>
            <a:r>
              <a:rPr lang="tr-TR" dirty="0">
                <a:cs typeface="+mn-cs"/>
              </a:rPr>
              <a:t> JP, </a:t>
            </a:r>
            <a:r>
              <a:rPr lang="tr-TR" dirty="0" err="1">
                <a:cs typeface="+mn-cs"/>
              </a:rPr>
              <a:t>Cancer</a:t>
            </a:r>
            <a:r>
              <a:rPr lang="tr-TR" dirty="0">
                <a:cs typeface="+mn-cs"/>
              </a:rPr>
              <a:t>, 2005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Kansere </a:t>
            </a:r>
            <a:r>
              <a:rPr lang="tr-TR" dirty="0" err="1" smtClean="0">
                <a:latin typeface="Arial"/>
                <a:cs typeface="Arial"/>
              </a:rPr>
              <a:t>Progresyon</a:t>
            </a:r>
            <a:endParaRPr lang="tr-TR" dirty="0" smtClean="0">
              <a:latin typeface="Arial"/>
              <a:cs typeface="Arial"/>
            </a:endParaRPr>
          </a:p>
        </p:txBody>
      </p:sp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6553200" cy="482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487988" y="6329363"/>
            <a:ext cx="337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Lacey</a:t>
            </a:r>
            <a:r>
              <a:rPr lang="tr-TR" dirty="0">
                <a:cs typeface="+mn-cs"/>
              </a:rPr>
              <a:t> JV </a:t>
            </a:r>
            <a:r>
              <a:rPr lang="tr-TR" dirty="0" err="1">
                <a:cs typeface="+mn-cs"/>
              </a:rPr>
              <a:t>Jr</a:t>
            </a:r>
            <a:r>
              <a:rPr lang="tr-TR" dirty="0">
                <a:cs typeface="+mn-cs"/>
              </a:rPr>
              <a:t>, J </a:t>
            </a:r>
            <a:r>
              <a:rPr lang="tr-TR" dirty="0" err="1">
                <a:cs typeface="+mn-cs"/>
              </a:rPr>
              <a:t>Clin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Oncol</a:t>
            </a:r>
            <a:r>
              <a:rPr lang="tr-TR" dirty="0">
                <a:cs typeface="+mn-cs"/>
              </a:rPr>
              <a:t>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Kansere </a:t>
            </a:r>
            <a:r>
              <a:rPr lang="tr-TR" dirty="0" err="1" smtClean="0">
                <a:latin typeface="Arial"/>
                <a:cs typeface="Arial"/>
              </a:rPr>
              <a:t>Progresyon</a:t>
            </a:r>
            <a:endParaRPr lang="tr-TR" dirty="0" smtClean="0">
              <a:latin typeface="Arial"/>
              <a:cs typeface="Arial"/>
            </a:endParaRPr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6626225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508625" y="6237288"/>
            <a:ext cx="337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Lacey</a:t>
            </a:r>
            <a:r>
              <a:rPr lang="tr-TR" dirty="0">
                <a:cs typeface="+mn-cs"/>
              </a:rPr>
              <a:t> JV </a:t>
            </a:r>
            <a:r>
              <a:rPr lang="tr-TR" dirty="0" err="1">
                <a:cs typeface="+mn-cs"/>
              </a:rPr>
              <a:t>Jr</a:t>
            </a:r>
            <a:r>
              <a:rPr lang="tr-TR" dirty="0">
                <a:cs typeface="+mn-cs"/>
              </a:rPr>
              <a:t>, J </a:t>
            </a:r>
            <a:r>
              <a:rPr lang="tr-TR" dirty="0" err="1">
                <a:cs typeface="+mn-cs"/>
              </a:rPr>
              <a:t>Clin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Oncol</a:t>
            </a:r>
            <a:r>
              <a:rPr lang="tr-TR" dirty="0">
                <a:cs typeface="+mn-cs"/>
              </a:rPr>
              <a:t>,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/>
                <a:cs typeface="Arial"/>
              </a:rPr>
              <a:t>Kansere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Progresyon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3105150" cy="39179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WHO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EIN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HER2 </a:t>
            </a:r>
            <a:r>
              <a:rPr lang="en-US" dirty="0" err="1" smtClean="0">
                <a:latin typeface="Arial"/>
                <a:cs typeface="Arial"/>
              </a:rPr>
              <a:t>neu</a:t>
            </a:r>
            <a:endParaRPr lang="en-US" dirty="0" smtClean="0">
              <a:latin typeface="Arial"/>
              <a:cs typeface="Arial"/>
            </a:endParaRP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P53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P16</a:t>
            </a:r>
          </a:p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D </a:t>
            </a:r>
            <a:r>
              <a:rPr lang="en-US" dirty="0" err="1" smtClean="0">
                <a:latin typeface="Arial"/>
                <a:cs typeface="Arial"/>
              </a:rPr>
              <a:t>skor</a:t>
            </a:r>
            <a:r>
              <a:rPr lang="en-US" dirty="0" smtClean="0">
                <a:latin typeface="Arial"/>
                <a:cs typeface="Arial"/>
              </a:rPr>
              <a:t> &lt; 1</a:t>
            </a:r>
          </a:p>
        </p:txBody>
      </p:sp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5292725" y="1700213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n=152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4140200" y="2781300"/>
            <a:ext cx="4103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err="1"/>
              <a:t>Toplam</a:t>
            </a:r>
            <a:r>
              <a:rPr lang="en-US" sz="2800" dirty="0"/>
              <a:t> 11 </a:t>
            </a:r>
            <a:r>
              <a:rPr lang="en-US" sz="2800" dirty="0" err="1"/>
              <a:t>olgu</a:t>
            </a:r>
            <a:r>
              <a:rPr lang="en-US" sz="2800" dirty="0"/>
              <a:t> (%7.2) </a:t>
            </a:r>
            <a:r>
              <a:rPr lang="en-US" sz="2800" dirty="0" err="1"/>
              <a:t>kansere</a:t>
            </a:r>
            <a:r>
              <a:rPr lang="en-US" sz="2800" dirty="0"/>
              <a:t> </a:t>
            </a:r>
            <a:r>
              <a:rPr lang="en-US" sz="2800" dirty="0" err="1"/>
              <a:t>progrese</a:t>
            </a:r>
            <a:endParaRPr lang="en-US" sz="2800" dirty="0"/>
          </a:p>
        </p:txBody>
      </p:sp>
      <p:sp>
        <p:nvSpPr>
          <p:cNvPr id="48133" name="TextBox 5"/>
          <p:cNvSpPr txBox="1">
            <a:spLocks noChangeArrowheads="1"/>
          </p:cNvSpPr>
          <p:nvPr/>
        </p:nvSpPr>
        <p:spPr bwMode="auto">
          <a:xfrm>
            <a:off x="539750" y="5084763"/>
            <a:ext cx="8240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/>
              <a:t>D </a:t>
            </a:r>
            <a:r>
              <a:rPr lang="en-US" sz="2000" dirty="0" err="1"/>
              <a:t>Skor</a:t>
            </a:r>
            <a:r>
              <a:rPr lang="en-US" sz="2000" dirty="0"/>
              <a:t>=0.6229 + (0.0439 X VPS) – (3.9934 X Ln) – (0.1592 X </a:t>
            </a:r>
            <a:r>
              <a:rPr lang="en-US" sz="2000" dirty="0" err="1"/>
              <a:t>Dansite</a:t>
            </a:r>
            <a:r>
              <a:rPr lang="en-US" sz="2000" dirty="0"/>
              <a:t>)</a:t>
            </a:r>
          </a:p>
          <a:p>
            <a:pPr eaLnBrk="1" hangingPunct="1"/>
            <a:r>
              <a:rPr lang="en-US" sz="2000" dirty="0"/>
              <a:t>D </a:t>
            </a:r>
            <a:r>
              <a:rPr lang="en-US" sz="2000" dirty="0" err="1"/>
              <a:t>Skor</a:t>
            </a:r>
            <a:r>
              <a:rPr lang="en-US" sz="2000" dirty="0"/>
              <a:t>=  -4 </a:t>
            </a:r>
            <a:r>
              <a:rPr lang="en-US" sz="2000" dirty="0" err="1"/>
              <a:t>ile</a:t>
            </a:r>
            <a:r>
              <a:rPr lang="en-US" sz="2000" dirty="0"/>
              <a:t> +5</a:t>
            </a:r>
          </a:p>
        </p:txBody>
      </p:sp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539750" y="5934075"/>
            <a:ext cx="4759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VPS= Volume percentage </a:t>
            </a:r>
            <a:r>
              <a:rPr lang="en-US" sz="1800" dirty="0" err="1"/>
              <a:t>stroma</a:t>
            </a:r>
            <a:endParaRPr lang="en-US" sz="1800" dirty="0"/>
          </a:p>
          <a:p>
            <a:pPr eaLnBrk="1" hangingPunct="1"/>
            <a:r>
              <a:rPr lang="en-US" sz="1800" dirty="0"/>
              <a:t>Ln= Standard deviation shortest nuclear axis</a:t>
            </a:r>
          </a:p>
          <a:p>
            <a:pPr eaLnBrk="1" hangingPunct="1"/>
            <a:r>
              <a:rPr lang="en-US" sz="1800" dirty="0" err="1"/>
              <a:t>Dansite</a:t>
            </a:r>
            <a:r>
              <a:rPr lang="en-US" sz="1800" dirty="0"/>
              <a:t>=  Glands outer surface density</a:t>
            </a:r>
          </a:p>
        </p:txBody>
      </p: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4852988" y="5732463"/>
            <a:ext cx="4324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Steinbakk</a:t>
            </a:r>
            <a:r>
              <a:rPr lang="en-US" sz="1800" dirty="0"/>
              <a:t> A, Am J </a:t>
            </a:r>
            <a:r>
              <a:rPr lang="en-US" sz="1800" dirty="0" err="1"/>
              <a:t>Obstet</a:t>
            </a:r>
            <a:r>
              <a:rPr lang="en-US" sz="1800" dirty="0"/>
              <a:t> </a:t>
            </a:r>
            <a:r>
              <a:rPr lang="en-US" sz="1800" dirty="0" err="1"/>
              <a:t>Gynecol</a:t>
            </a:r>
            <a:r>
              <a:rPr lang="en-US" sz="1800" dirty="0"/>
              <a:t>,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/>
                <a:cs typeface="Arial"/>
              </a:rPr>
              <a:t>Kansere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Progresyon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449900"/>
              </p:ext>
            </p:extLst>
          </p:nvPr>
        </p:nvGraphicFramePr>
        <p:xfrm>
          <a:off x="468313" y="1341438"/>
          <a:ext cx="8218487" cy="467360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22401"/>
                <a:gridCol w="3317788"/>
                <a:gridCol w="1578298"/>
              </a:tblGrid>
              <a:tr h="601060"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Kansere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Progresyon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Non EIN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4/134 (%3.0)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EIN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7/18 (%38.9)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0.0001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Nonatipik</a:t>
                      </a:r>
                      <a:r>
                        <a:rPr lang="en-US" sz="24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cs typeface="Arial"/>
                        </a:rPr>
                        <a:t>Hiperplazi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6/140 (%4.3)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Atipik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Hiperplazi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5/12 (%41.7)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0.0001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D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Skor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&gt;1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2/96 (%2.1)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7875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D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Skor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&lt;1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9/42 (%21.4)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0.001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31" marR="91431" marT="45708" marB="45708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188" name="TextBox 4"/>
          <p:cNvSpPr txBox="1">
            <a:spLocks noChangeArrowheads="1"/>
          </p:cNvSpPr>
          <p:nvPr/>
        </p:nvSpPr>
        <p:spPr bwMode="auto">
          <a:xfrm>
            <a:off x="4572000" y="6308725"/>
            <a:ext cx="432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Steinbakk</a:t>
            </a:r>
            <a:r>
              <a:rPr lang="en-US" sz="1800" dirty="0"/>
              <a:t> A, Am J </a:t>
            </a:r>
            <a:r>
              <a:rPr lang="en-US" sz="1800" dirty="0" err="1"/>
              <a:t>Obstet</a:t>
            </a:r>
            <a:r>
              <a:rPr lang="en-US" sz="1800" dirty="0"/>
              <a:t> </a:t>
            </a:r>
            <a:r>
              <a:rPr lang="en-US" sz="1800" dirty="0" err="1"/>
              <a:t>Gynecol</a:t>
            </a:r>
            <a:r>
              <a:rPr lang="en-US" sz="1800" dirty="0"/>
              <a:t>,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/>
                <a:cs typeface="Arial"/>
              </a:rPr>
              <a:t>Kansere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Progresyon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55851"/>
              </p:ext>
            </p:extLst>
          </p:nvPr>
        </p:nvGraphicFramePr>
        <p:xfrm>
          <a:off x="395288" y="1600200"/>
          <a:ext cx="8291512" cy="442119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28498"/>
                <a:gridCol w="3312467"/>
                <a:gridCol w="1450547"/>
              </a:tblGrid>
              <a:tr h="600504"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Kansere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Progresyon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50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P16  &lt;%80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4/139 (%2.9)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0050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400" b="0" baseline="0" dirty="0" smtClean="0">
                          <a:latin typeface="Arial"/>
                          <a:cs typeface="Arial"/>
                        </a:rPr>
                        <a:t>16  &gt;%80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5/8 (%62.5)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&lt;0.0001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50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P53  &gt;1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6/98 (%6.1)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0050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P53  &lt;1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2/8 (%25)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0.04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50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Her2</a:t>
                      </a:r>
                      <a:r>
                        <a:rPr lang="en-US" sz="2400" b="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Arial"/>
                          <a:cs typeface="Arial"/>
                        </a:rPr>
                        <a:t>neu</a:t>
                      </a:r>
                      <a:r>
                        <a:rPr lang="en-US" sz="2400" b="0" baseline="0" dirty="0" smtClean="0">
                          <a:latin typeface="Arial"/>
                          <a:cs typeface="Arial"/>
                        </a:rPr>
                        <a:t> (</a:t>
                      </a:r>
                      <a:r>
                        <a:rPr lang="en-US" sz="2400" b="0" baseline="0" dirty="0" err="1" smtClean="0">
                          <a:latin typeface="Arial"/>
                          <a:cs typeface="Arial"/>
                        </a:rPr>
                        <a:t>Pozitif</a:t>
                      </a:r>
                      <a:r>
                        <a:rPr lang="en-US" sz="2400" b="0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1/27 (%3.7)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81816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Her2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neu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(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Negatif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7/79 (%8.9)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0.4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 marL="91443" marR="91443" marT="45721" marB="45721"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8404" name="TextBox 4"/>
          <p:cNvSpPr txBox="1">
            <a:spLocks noChangeArrowheads="1"/>
          </p:cNvSpPr>
          <p:nvPr/>
        </p:nvSpPr>
        <p:spPr bwMode="auto">
          <a:xfrm>
            <a:off x="4500563" y="6308725"/>
            <a:ext cx="432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/>
              <a:t>Steinbakk</a:t>
            </a:r>
            <a:r>
              <a:rPr lang="en-US" sz="1800" dirty="0"/>
              <a:t> A, Am J </a:t>
            </a:r>
            <a:r>
              <a:rPr lang="en-US" sz="1800" dirty="0" err="1"/>
              <a:t>Obstet</a:t>
            </a:r>
            <a:r>
              <a:rPr lang="en-US" sz="1800" dirty="0"/>
              <a:t> </a:t>
            </a:r>
            <a:r>
              <a:rPr lang="en-US" sz="1800" dirty="0" err="1"/>
              <a:t>Gynecol</a:t>
            </a:r>
            <a:r>
              <a:rPr lang="en-US" sz="1800" dirty="0"/>
              <a:t>,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Tedavi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 smtClean="0">
                <a:latin typeface="Arial"/>
                <a:cs typeface="Arial"/>
              </a:rPr>
              <a:t>Hiperplazinin</a:t>
            </a:r>
            <a:r>
              <a:rPr lang="tr-TR" sz="2800" dirty="0" smtClean="0">
                <a:latin typeface="Arial"/>
                <a:cs typeface="Arial"/>
              </a:rPr>
              <a:t> tipi, şiddeti ve buna bağlı </a:t>
            </a:r>
            <a:r>
              <a:rPr lang="tr-TR" sz="2800" dirty="0" err="1" smtClean="0">
                <a:latin typeface="Arial"/>
                <a:cs typeface="Arial"/>
              </a:rPr>
              <a:t>malignite</a:t>
            </a:r>
            <a:r>
              <a:rPr lang="tr-TR" sz="2800" dirty="0" smtClean="0">
                <a:latin typeface="Arial"/>
                <a:cs typeface="Arial"/>
              </a:rPr>
              <a:t> potansiyeli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Arial"/>
                <a:cs typeface="Arial"/>
              </a:rPr>
              <a:t>Önceki tedaviye yanıt (</a:t>
            </a:r>
            <a:r>
              <a:rPr lang="tr-TR" sz="2800" dirty="0" err="1" smtClean="0">
                <a:latin typeface="Arial"/>
                <a:cs typeface="Arial"/>
              </a:rPr>
              <a:t>persistans</a:t>
            </a:r>
            <a:r>
              <a:rPr lang="tr-TR" sz="2800" dirty="0" smtClean="0">
                <a:latin typeface="Arial"/>
                <a:cs typeface="Arial"/>
              </a:rPr>
              <a:t>, </a:t>
            </a:r>
            <a:r>
              <a:rPr lang="tr-TR" sz="2800" dirty="0" err="1" smtClean="0">
                <a:latin typeface="Arial"/>
                <a:cs typeface="Arial"/>
              </a:rPr>
              <a:t>rekürrens</a:t>
            </a:r>
            <a:r>
              <a:rPr lang="tr-TR" sz="2800" dirty="0" smtClean="0">
                <a:latin typeface="Arial"/>
                <a:cs typeface="Arial"/>
              </a:rPr>
              <a:t>, </a:t>
            </a:r>
            <a:r>
              <a:rPr lang="tr-TR" sz="2800" dirty="0" err="1" smtClean="0">
                <a:latin typeface="Arial"/>
                <a:cs typeface="Arial"/>
              </a:rPr>
              <a:t>progresyon</a:t>
            </a:r>
            <a:r>
              <a:rPr lang="tr-TR" sz="2800" dirty="0" smtClean="0">
                <a:latin typeface="Arial"/>
                <a:cs typeface="Arial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Arial"/>
                <a:cs typeface="Arial"/>
              </a:rPr>
              <a:t>Hastanın yaşı ve </a:t>
            </a:r>
            <a:r>
              <a:rPr lang="tr-TR" sz="2800" dirty="0" err="1" smtClean="0">
                <a:latin typeface="Arial"/>
                <a:cs typeface="Arial"/>
              </a:rPr>
              <a:t>fertilite</a:t>
            </a:r>
            <a:r>
              <a:rPr lang="tr-TR" sz="2800" dirty="0" smtClean="0">
                <a:latin typeface="Arial"/>
                <a:cs typeface="Arial"/>
              </a:rPr>
              <a:t> arzusu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 smtClean="0">
                <a:latin typeface="Arial"/>
                <a:cs typeface="Arial"/>
              </a:rPr>
              <a:t>Menopozal</a:t>
            </a:r>
            <a:r>
              <a:rPr lang="tr-TR" sz="2800" dirty="0" smtClean="0">
                <a:latin typeface="Arial"/>
                <a:cs typeface="Arial"/>
              </a:rPr>
              <a:t> </a:t>
            </a:r>
            <a:r>
              <a:rPr lang="tr-TR" sz="2800" dirty="0" err="1" smtClean="0">
                <a:latin typeface="Arial"/>
                <a:cs typeface="Arial"/>
              </a:rPr>
              <a:t>status</a:t>
            </a:r>
            <a:endParaRPr lang="tr-TR" sz="2800" dirty="0" smtClean="0"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err="1" smtClean="0">
                <a:latin typeface="Arial"/>
                <a:cs typeface="Arial"/>
              </a:rPr>
              <a:t>Over</a:t>
            </a:r>
            <a:r>
              <a:rPr lang="tr-TR" sz="2800" dirty="0" smtClean="0">
                <a:latin typeface="Arial"/>
                <a:cs typeface="Arial"/>
              </a:rPr>
              <a:t> tümörü ile birlikteliği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Arial"/>
                <a:cs typeface="Arial"/>
              </a:rPr>
              <a:t>Birlikte diğer jinekolojik patolojiler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Arial"/>
                <a:cs typeface="Arial"/>
              </a:rPr>
              <a:t>Genel sağlık durumu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 smtClean="0">
                <a:latin typeface="Arial"/>
                <a:cs typeface="Arial"/>
              </a:rPr>
              <a:t>Hastanın arzusu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Tedavi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Medikal</a:t>
            </a: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Progestogen</a:t>
            </a:r>
            <a:endParaRPr lang="tr-TR" dirty="0" smtClean="0">
              <a:latin typeface="Arial"/>
              <a:cs typeface="Arial"/>
            </a:endParaRP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Danazol</a:t>
            </a:r>
            <a:endParaRPr lang="tr-TR" dirty="0" smtClean="0">
              <a:latin typeface="Arial"/>
              <a:cs typeface="Arial"/>
            </a:endParaRP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GnRH</a:t>
            </a:r>
            <a:r>
              <a:rPr lang="tr-TR" dirty="0" smtClean="0">
                <a:latin typeface="Arial"/>
                <a:cs typeface="Arial"/>
              </a:rPr>
              <a:t> analogları</a:t>
            </a: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Mirena</a:t>
            </a:r>
            <a:endParaRPr lang="tr-TR" dirty="0" smtClean="0"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Cerrahi</a:t>
            </a: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rezeksiyon</a:t>
            </a:r>
          </a:p>
          <a:p>
            <a:pPr lvl="1"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Histerektomi</a:t>
            </a:r>
            <a:endParaRPr lang="tr-TR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Sınıflandırma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38449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tr-TR" sz="3600" dirty="0" smtClean="0">
                <a:latin typeface="Arial"/>
                <a:cs typeface="Arial"/>
              </a:rPr>
              <a:t>Basit </a:t>
            </a:r>
            <a:r>
              <a:rPr lang="tr-TR" sz="3600" dirty="0" err="1" smtClean="0">
                <a:latin typeface="Arial"/>
                <a:cs typeface="Arial"/>
              </a:rPr>
              <a:t>atipisiz</a:t>
            </a:r>
            <a:r>
              <a:rPr lang="tr-TR" sz="3600" dirty="0" smtClean="0">
                <a:latin typeface="Arial"/>
                <a:cs typeface="Arial"/>
              </a:rPr>
              <a:t> </a:t>
            </a:r>
            <a:r>
              <a:rPr lang="tr-TR" sz="3600" dirty="0" err="1" smtClean="0">
                <a:latin typeface="Arial"/>
                <a:cs typeface="Arial"/>
              </a:rPr>
              <a:t>hiperplazi</a:t>
            </a:r>
            <a:r>
              <a:rPr lang="tr-TR" sz="3600" dirty="0" smtClean="0">
                <a:latin typeface="Arial"/>
                <a:cs typeface="Arial"/>
              </a:rPr>
              <a:t>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tr-TR" sz="3600" dirty="0" smtClean="0">
                <a:latin typeface="Arial"/>
                <a:cs typeface="Arial"/>
              </a:rPr>
              <a:t>Kompleks </a:t>
            </a:r>
            <a:r>
              <a:rPr lang="tr-TR" sz="3600" dirty="0" err="1" smtClean="0">
                <a:latin typeface="Arial"/>
                <a:cs typeface="Arial"/>
              </a:rPr>
              <a:t>atipisiz</a:t>
            </a:r>
            <a:r>
              <a:rPr lang="tr-TR" sz="3600" dirty="0" smtClean="0">
                <a:latin typeface="Arial"/>
                <a:cs typeface="Arial"/>
              </a:rPr>
              <a:t> </a:t>
            </a:r>
            <a:r>
              <a:rPr lang="tr-TR" sz="3600" dirty="0" err="1" smtClean="0">
                <a:latin typeface="Arial"/>
                <a:cs typeface="Arial"/>
              </a:rPr>
              <a:t>hiperplazi</a:t>
            </a:r>
            <a:endParaRPr lang="tr-TR" sz="3600" dirty="0" smtClean="0">
              <a:latin typeface="Arial"/>
              <a:cs typeface="Arial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3600" dirty="0" smtClean="0">
                <a:latin typeface="Arial"/>
                <a:cs typeface="Arial"/>
              </a:rPr>
              <a:t>Basit </a:t>
            </a:r>
            <a:r>
              <a:rPr lang="tr-TR" sz="3600" dirty="0" err="1" smtClean="0">
                <a:latin typeface="Arial"/>
                <a:cs typeface="Arial"/>
              </a:rPr>
              <a:t>atipik</a:t>
            </a:r>
            <a:r>
              <a:rPr lang="tr-TR" sz="3600" dirty="0" smtClean="0">
                <a:latin typeface="Arial"/>
                <a:cs typeface="Arial"/>
              </a:rPr>
              <a:t> </a:t>
            </a:r>
            <a:r>
              <a:rPr lang="tr-TR" sz="3600" dirty="0" err="1" smtClean="0">
                <a:latin typeface="Arial"/>
                <a:cs typeface="Arial"/>
              </a:rPr>
              <a:t>hiperplazi</a:t>
            </a:r>
            <a:endParaRPr lang="tr-TR" sz="3600" dirty="0" smtClean="0">
              <a:latin typeface="Arial"/>
              <a:cs typeface="Arial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3600" dirty="0" smtClean="0">
                <a:latin typeface="Arial"/>
                <a:cs typeface="Arial"/>
              </a:rPr>
              <a:t>Kompleks </a:t>
            </a:r>
            <a:r>
              <a:rPr lang="tr-TR" sz="3600" dirty="0" err="1" smtClean="0">
                <a:latin typeface="Arial"/>
                <a:cs typeface="Arial"/>
              </a:rPr>
              <a:t>atipik</a:t>
            </a:r>
            <a:r>
              <a:rPr lang="tr-TR" sz="3600" dirty="0" smtClean="0">
                <a:latin typeface="Arial"/>
                <a:cs typeface="Arial"/>
              </a:rPr>
              <a:t> </a:t>
            </a:r>
            <a:r>
              <a:rPr lang="tr-TR" sz="3600" dirty="0" err="1" smtClean="0">
                <a:latin typeface="Arial"/>
                <a:cs typeface="Arial"/>
              </a:rPr>
              <a:t>hiperplazi</a:t>
            </a:r>
            <a:endParaRPr lang="tr-TR" sz="3600" dirty="0" smtClean="0">
              <a:latin typeface="Arial"/>
              <a:cs typeface="Arial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tr-TR" sz="3600" dirty="0" err="1" smtClean="0">
                <a:latin typeface="Arial"/>
                <a:cs typeface="Arial"/>
              </a:rPr>
              <a:t>Adenokarsinom</a:t>
            </a:r>
            <a:endParaRPr lang="tr-TR" dirty="0" smtClean="0">
              <a:latin typeface="Arial"/>
              <a:cs typeface="Arial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219700" y="5876925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Kurman RJ, </a:t>
            </a:r>
            <a:r>
              <a:rPr lang="tr-TR" dirty="0" err="1">
                <a:cs typeface="+mn-cs"/>
              </a:rPr>
              <a:t>Cancer</a:t>
            </a:r>
            <a:r>
              <a:rPr lang="tr-TR" dirty="0">
                <a:cs typeface="+mn-cs"/>
              </a:rPr>
              <a:t>, 1985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Tedavi</a:t>
            </a:r>
          </a:p>
        </p:txBody>
      </p:sp>
      <p:graphicFrame>
        <p:nvGraphicFramePr>
          <p:cNvPr id="66655" name="Group 95"/>
          <p:cNvGraphicFramePr>
            <a:graphicFrameLocks noGrp="1"/>
          </p:cNvGraphicFramePr>
          <p:nvPr/>
        </p:nvGraphicFramePr>
        <p:xfrm>
          <a:off x="468313" y="1916113"/>
          <a:ext cx="8229600" cy="2954387"/>
        </p:xfrm>
        <a:graphic>
          <a:graphicData uri="http://schemas.openxmlformats.org/drawingml/2006/table">
            <a:tbl>
              <a:tblPr/>
              <a:tblGrid>
                <a:gridCol w="2601912"/>
                <a:gridCol w="1944688"/>
                <a:gridCol w="1873250"/>
                <a:gridCol w="1809750"/>
              </a:tblGrid>
              <a:tr h="1032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Medikal Tedavi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Parsiyel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Yanıt yok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Gözlem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8/29 (28)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20/29 (69)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9/29 (31)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Mirena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12/18 (67)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13/18 (72)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5/18 (28)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Progestogen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20/58 (35)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34/58 (59)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24/58 (41)</a:t>
                      </a:r>
                    </a:p>
                  </a:txBody>
                  <a:tcPr marL="90000" marR="90000" marT="46779" marB="4677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52" name="Text Box 92"/>
          <p:cNvSpPr txBox="1">
            <a:spLocks noChangeArrowheads="1"/>
          </p:cNvSpPr>
          <p:nvPr/>
        </p:nvSpPr>
        <p:spPr bwMode="auto">
          <a:xfrm>
            <a:off x="592138" y="55372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N=105</a:t>
            </a:r>
          </a:p>
        </p:txBody>
      </p:sp>
      <p:sp>
        <p:nvSpPr>
          <p:cNvPr id="66653" name="Text Box 93"/>
          <p:cNvSpPr txBox="1">
            <a:spLocks noChangeArrowheads="1"/>
          </p:cNvSpPr>
          <p:nvPr/>
        </p:nvSpPr>
        <p:spPr bwMode="auto">
          <a:xfrm>
            <a:off x="3851275" y="5876925"/>
            <a:ext cx="490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Clark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Eur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Obstet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Reprod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Biol</a:t>
            </a:r>
            <a:r>
              <a:rPr lang="tr-TR" dirty="0">
                <a:cs typeface="+mn-cs"/>
              </a:rPr>
              <a:t>,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Gözlem</a:t>
            </a:r>
          </a:p>
        </p:txBody>
      </p:sp>
      <p:graphicFrame>
        <p:nvGraphicFramePr>
          <p:cNvPr id="68733" name="Group 125"/>
          <p:cNvGraphicFramePr>
            <a:graphicFrameLocks noGrp="1"/>
          </p:cNvGraphicFramePr>
          <p:nvPr/>
        </p:nvGraphicFramePr>
        <p:xfrm>
          <a:off x="457200" y="1600200"/>
          <a:ext cx="8229600" cy="3341689"/>
        </p:xfrm>
        <a:graphic>
          <a:graphicData uri="http://schemas.openxmlformats.org/drawingml/2006/table">
            <a:tbl>
              <a:tblPr/>
              <a:tblGrid>
                <a:gridCol w="2530475"/>
                <a:gridCol w="1871663"/>
                <a:gridCol w="2017712"/>
                <a:gridCol w="1809750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tipi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Parsiyel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Yanıt yok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1/7 (14)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4/7 (57)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3/7 (43)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6/18 (67)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14/18 (78)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4/18 (22)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1/4 (25)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2/4 (50)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2/4 (50)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734" name="Text Box 126"/>
          <p:cNvSpPr txBox="1">
            <a:spLocks noChangeArrowheads="1"/>
          </p:cNvSpPr>
          <p:nvPr/>
        </p:nvSpPr>
        <p:spPr bwMode="auto">
          <a:xfrm>
            <a:off x="879475" y="57531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N=29</a:t>
            </a:r>
          </a:p>
        </p:txBody>
      </p:sp>
      <p:sp>
        <p:nvSpPr>
          <p:cNvPr id="68735" name="Text Box 127"/>
          <p:cNvSpPr txBox="1">
            <a:spLocks noChangeArrowheads="1"/>
          </p:cNvSpPr>
          <p:nvPr/>
        </p:nvSpPr>
        <p:spPr bwMode="auto">
          <a:xfrm>
            <a:off x="3708400" y="5734050"/>
            <a:ext cx="490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Clark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Eur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Obstet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Reprod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Biol</a:t>
            </a:r>
            <a:r>
              <a:rPr lang="tr-TR" dirty="0">
                <a:cs typeface="+mn-cs"/>
              </a:rPr>
              <a:t>,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Lokal </a:t>
            </a:r>
            <a:r>
              <a:rPr lang="tr-TR" dirty="0" err="1" smtClean="0">
                <a:latin typeface="Arial"/>
                <a:cs typeface="Arial"/>
              </a:rPr>
              <a:t>Progestogen</a:t>
            </a:r>
            <a:r>
              <a:rPr lang="tr-TR" dirty="0" smtClean="0">
                <a:latin typeface="Arial"/>
                <a:cs typeface="Arial"/>
              </a:rPr>
              <a:t> (</a:t>
            </a:r>
            <a:r>
              <a:rPr lang="tr-TR" dirty="0" err="1" smtClean="0">
                <a:latin typeface="Arial"/>
                <a:cs typeface="Arial"/>
              </a:rPr>
              <a:t>Mirena</a:t>
            </a:r>
            <a:r>
              <a:rPr lang="tr-TR" dirty="0" smtClean="0">
                <a:latin typeface="Arial"/>
                <a:cs typeface="Arial"/>
              </a:rPr>
              <a:t>)</a:t>
            </a:r>
          </a:p>
        </p:txBody>
      </p:sp>
      <p:graphicFrame>
        <p:nvGraphicFramePr>
          <p:cNvPr id="70740" name="Group 84"/>
          <p:cNvGraphicFramePr>
            <a:graphicFrameLocks noGrp="1"/>
          </p:cNvGraphicFramePr>
          <p:nvPr/>
        </p:nvGraphicFramePr>
        <p:xfrm>
          <a:off x="395288" y="1600200"/>
          <a:ext cx="8291512" cy="3413162"/>
        </p:xfrm>
        <a:graphic>
          <a:graphicData uri="http://schemas.openxmlformats.org/drawingml/2006/table">
            <a:tbl>
              <a:tblPr/>
              <a:tblGrid>
                <a:gridCol w="2663825"/>
                <a:gridCol w="1873250"/>
                <a:gridCol w="1871662"/>
                <a:gridCol w="1882775"/>
              </a:tblGrid>
              <a:tr h="1032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tipi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Parsiyel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Yanıt yok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3/3 (100)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3/3 (100)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0/3 (0)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9/14 (64)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10/14 (71)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4/14 (29)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0/1 (0)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0/1 (0)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1/1 (100)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827088" y="5661025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N=18</a:t>
            </a:r>
          </a:p>
        </p:txBody>
      </p:sp>
      <p:sp>
        <p:nvSpPr>
          <p:cNvPr id="70742" name="Text Box 86"/>
          <p:cNvSpPr txBox="1">
            <a:spLocks noChangeArrowheads="1"/>
          </p:cNvSpPr>
          <p:nvPr/>
        </p:nvSpPr>
        <p:spPr bwMode="auto">
          <a:xfrm>
            <a:off x="3779838" y="5734050"/>
            <a:ext cx="490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Clark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Eur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Obstet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Reprod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Biol</a:t>
            </a:r>
            <a:r>
              <a:rPr lang="tr-TR" dirty="0">
                <a:cs typeface="+mn-cs"/>
              </a:rPr>
              <a:t>,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Sistemik </a:t>
            </a:r>
            <a:r>
              <a:rPr lang="tr-TR" dirty="0" err="1" smtClean="0">
                <a:latin typeface="Arial"/>
                <a:cs typeface="Arial"/>
              </a:rPr>
              <a:t>Progestogen</a:t>
            </a:r>
            <a:endParaRPr lang="tr-TR" dirty="0" smtClean="0">
              <a:latin typeface="Arial"/>
              <a:cs typeface="Arial"/>
            </a:endParaRPr>
          </a:p>
        </p:txBody>
      </p:sp>
      <p:graphicFrame>
        <p:nvGraphicFramePr>
          <p:cNvPr id="72788" name="Group 84"/>
          <p:cNvGraphicFramePr>
            <a:graphicFrameLocks noGrp="1"/>
          </p:cNvGraphicFramePr>
          <p:nvPr/>
        </p:nvGraphicFramePr>
        <p:xfrm>
          <a:off x="457200" y="1600200"/>
          <a:ext cx="8229600" cy="3341689"/>
        </p:xfrm>
        <a:graphic>
          <a:graphicData uri="http://schemas.openxmlformats.org/drawingml/2006/table">
            <a:tbl>
              <a:tblPr/>
              <a:tblGrid>
                <a:gridCol w="2530475"/>
                <a:gridCol w="1944688"/>
                <a:gridCol w="1871662"/>
                <a:gridCol w="188277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Hiperplazi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tipi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Parsiyel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Yanıt yok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6/15 (40)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10/15 (67)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5/15 (33)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Kompleks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14/38 (37)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24/38 (63)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14/38 (37)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Atipik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0/5 (0)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0/5 (0)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5/5 (100)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89" name="Text Box 85"/>
          <p:cNvSpPr txBox="1">
            <a:spLocks noChangeArrowheads="1"/>
          </p:cNvSpPr>
          <p:nvPr/>
        </p:nvSpPr>
        <p:spPr bwMode="auto">
          <a:xfrm>
            <a:off x="950913" y="5608638"/>
            <a:ext cx="73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N=58</a:t>
            </a:r>
          </a:p>
        </p:txBody>
      </p:sp>
      <p:sp>
        <p:nvSpPr>
          <p:cNvPr id="72790" name="Text Box 86"/>
          <p:cNvSpPr txBox="1">
            <a:spLocks noChangeArrowheads="1"/>
          </p:cNvSpPr>
          <p:nvPr/>
        </p:nvSpPr>
        <p:spPr bwMode="auto">
          <a:xfrm>
            <a:off x="3492500" y="5661025"/>
            <a:ext cx="490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Clark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Eur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Obstet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Reprod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Biol</a:t>
            </a:r>
            <a:r>
              <a:rPr lang="tr-TR" dirty="0">
                <a:cs typeface="+mn-cs"/>
              </a:rPr>
              <a:t>,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Sistemik </a:t>
            </a:r>
            <a:r>
              <a:rPr lang="tr-TR" dirty="0" err="1" smtClean="0">
                <a:latin typeface="Arial"/>
                <a:cs typeface="Arial"/>
              </a:rPr>
              <a:t>Progestogen</a:t>
            </a:r>
            <a:endParaRPr lang="tr-TR" dirty="0" smtClean="0">
              <a:latin typeface="Arial"/>
              <a:cs typeface="Arial"/>
            </a:endParaRPr>
          </a:p>
        </p:txBody>
      </p:sp>
      <p:graphicFrame>
        <p:nvGraphicFramePr>
          <p:cNvPr id="74835" name="Group 83"/>
          <p:cNvGraphicFramePr>
            <a:graphicFrameLocks noGrp="1"/>
          </p:cNvGraphicFramePr>
          <p:nvPr/>
        </p:nvGraphicFramePr>
        <p:xfrm>
          <a:off x="457200" y="1600200"/>
          <a:ext cx="8229600" cy="3341726"/>
        </p:xfrm>
        <a:graphic>
          <a:graphicData uri="http://schemas.openxmlformats.org/drawingml/2006/table">
            <a:tbl>
              <a:tblPr/>
              <a:tblGrid>
                <a:gridCol w="2530475"/>
                <a:gridCol w="1944688"/>
                <a:gridCol w="1871662"/>
                <a:gridCol w="1882775"/>
              </a:tblGrid>
              <a:tr h="1032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Tedavi süresi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Parsiyel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Tam yanıt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Yanıt yok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ay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3/14 (21)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7/14 (50)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7/14 (50)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 ay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16/38 (42)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25/38 (67)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13/38 (33)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 ay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1/6 (17)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2/6 (33)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4/6 (67)</a:t>
                      </a:r>
                    </a:p>
                  </a:txBody>
                  <a:tcPr marL="90000" marR="90000" marT="46782" marB="4678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36" name="Text Box 84"/>
          <p:cNvSpPr txBox="1">
            <a:spLocks noChangeArrowheads="1"/>
          </p:cNvSpPr>
          <p:nvPr/>
        </p:nvSpPr>
        <p:spPr bwMode="auto">
          <a:xfrm>
            <a:off x="950913" y="553720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cs typeface="+mn-cs"/>
              </a:rPr>
              <a:t>N=58</a:t>
            </a:r>
          </a:p>
        </p:txBody>
      </p:sp>
      <p:sp>
        <p:nvSpPr>
          <p:cNvPr id="74837" name="Text Box 85"/>
          <p:cNvSpPr txBox="1">
            <a:spLocks noChangeArrowheads="1"/>
          </p:cNvSpPr>
          <p:nvPr/>
        </p:nvSpPr>
        <p:spPr bwMode="auto">
          <a:xfrm>
            <a:off x="3563938" y="5589588"/>
            <a:ext cx="490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Clark</a:t>
            </a:r>
            <a:r>
              <a:rPr lang="tr-TR" dirty="0">
                <a:cs typeface="+mn-cs"/>
              </a:rPr>
              <a:t>; </a:t>
            </a:r>
            <a:r>
              <a:rPr lang="tr-TR" dirty="0" err="1">
                <a:cs typeface="+mn-cs"/>
              </a:rPr>
              <a:t>Eur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Obstet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Reprod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Biol</a:t>
            </a:r>
            <a:r>
              <a:rPr lang="tr-TR" dirty="0">
                <a:cs typeface="+mn-cs"/>
              </a:rPr>
              <a:t>,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Tedaviye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Yanıt</a:t>
            </a:r>
            <a:endParaRPr lang="en-US" dirty="0">
              <a:latin typeface="Arial"/>
              <a:cs typeface="Arial"/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1539084"/>
              </p:ext>
            </p:extLst>
          </p:nvPr>
        </p:nvGraphicFramePr>
        <p:xfrm>
          <a:off x="107504" y="1600201"/>
          <a:ext cx="8850208" cy="43223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05592"/>
                <a:gridCol w="2448272"/>
                <a:gridCol w="2088232"/>
                <a:gridCol w="1008112"/>
              </a:tblGrid>
              <a:tr h="621297">
                <a:tc>
                  <a:txBody>
                    <a:bodyPr/>
                    <a:lstStyle/>
                    <a:p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Atipik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Hiperplazi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Kanser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p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İnisiyal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Yanıt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85.6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74.6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0.03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Tam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Yanıt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65.8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48.2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0.002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Tam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Yanıt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&amp;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Rekürrens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23.2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35.4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0.03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Yanıtsız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14.4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25.4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0.02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594522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Gebelik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Oranı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28/111  (%41)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86/280(%35)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0.39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Canlı</a:t>
                      </a:r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0" dirty="0" err="1" smtClean="0">
                          <a:latin typeface="Arial"/>
                          <a:cs typeface="Arial"/>
                        </a:rPr>
                        <a:t>Doğum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28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89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Arial"/>
                          <a:cs typeface="Arial"/>
                        </a:rPr>
                        <a:t>n/a</a:t>
                      </a:r>
                      <a:endParaRPr lang="en-US" sz="2400" b="0" dirty="0">
                        <a:latin typeface="Arial"/>
                        <a:cs typeface="Arial"/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44008" y="6381328"/>
            <a:ext cx="400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Gunderson CC, </a:t>
            </a:r>
            <a:r>
              <a:rPr lang="en-US" dirty="0" err="1" smtClean="0"/>
              <a:t>Gynecol</a:t>
            </a:r>
            <a:r>
              <a:rPr lang="en-US" dirty="0" smtClean="0"/>
              <a:t> </a:t>
            </a:r>
            <a:r>
              <a:rPr lang="en-US" dirty="0" err="1" smtClean="0"/>
              <a:t>Oncol</a:t>
            </a:r>
            <a:r>
              <a:rPr lang="en-US" dirty="0" smtClean="0"/>
              <a:t>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1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Özet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79296" cy="4852988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Adolesan</a:t>
            </a:r>
            <a:r>
              <a:rPr lang="tr-TR" dirty="0" smtClean="0">
                <a:latin typeface="Arial"/>
                <a:cs typeface="Arial"/>
              </a:rPr>
              <a:t> ve genç kadınlarda medikal tedavi seçilir</a:t>
            </a:r>
          </a:p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3-6 ay siklik </a:t>
            </a:r>
            <a:r>
              <a:rPr lang="tr-TR" dirty="0" err="1" smtClean="0">
                <a:latin typeface="Arial"/>
                <a:cs typeface="Arial"/>
              </a:rPr>
              <a:t>progestogen</a:t>
            </a:r>
            <a:r>
              <a:rPr lang="tr-TR" dirty="0" smtClean="0">
                <a:latin typeface="Arial"/>
                <a:cs typeface="Arial"/>
              </a:rPr>
              <a:t> ve sonrasında </a:t>
            </a:r>
            <a:r>
              <a:rPr lang="tr-TR" dirty="0" err="1" smtClean="0">
                <a:latin typeface="Arial"/>
                <a:cs typeface="Arial"/>
              </a:rPr>
              <a:t>biopsi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kontrolu</a:t>
            </a:r>
            <a:r>
              <a:rPr lang="tr-TR" dirty="0" smtClean="0">
                <a:latin typeface="Arial"/>
                <a:cs typeface="Arial"/>
              </a:rPr>
              <a:t> yapılır</a:t>
            </a:r>
          </a:p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40 yaş üzerinde eşlik eden </a:t>
            </a:r>
            <a:r>
              <a:rPr lang="tr-TR" dirty="0" err="1" smtClean="0">
                <a:latin typeface="Arial"/>
                <a:cs typeface="Arial"/>
              </a:rPr>
              <a:t>endikasyonlarla</a:t>
            </a:r>
            <a:r>
              <a:rPr lang="tr-TR" dirty="0" smtClean="0">
                <a:latin typeface="Arial"/>
                <a:cs typeface="Arial"/>
              </a:rPr>
              <a:t> ve </a:t>
            </a:r>
            <a:r>
              <a:rPr lang="tr-TR" dirty="0" err="1" smtClean="0">
                <a:latin typeface="Arial"/>
                <a:cs typeface="Arial"/>
              </a:rPr>
              <a:t>atipik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hiperplazide</a:t>
            </a:r>
            <a:r>
              <a:rPr lang="tr-TR" dirty="0" smtClean="0">
                <a:latin typeface="Arial"/>
                <a:cs typeface="Arial"/>
              </a:rPr>
              <a:t> </a:t>
            </a:r>
            <a:r>
              <a:rPr lang="tr-TR" dirty="0" err="1" smtClean="0">
                <a:latin typeface="Arial"/>
                <a:cs typeface="Arial"/>
              </a:rPr>
              <a:t>histerektomi</a:t>
            </a:r>
            <a:r>
              <a:rPr lang="tr-TR" dirty="0" smtClean="0">
                <a:latin typeface="Arial"/>
                <a:cs typeface="Arial"/>
              </a:rPr>
              <a:t> seçilir</a:t>
            </a:r>
          </a:p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Postmenopozal</a:t>
            </a:r>
            <a:r>
              <a:rPr lang="tr-TR" dirty="0" smtClean="0">
                <a:latin typeface="Arial"/>
                <a:cs typeface="Arial"/>
              </a:rPr>
              <a:t> hastalarda cerrahi öncelikle seçilir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Atipik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Hiperplazi’de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Öneri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Patolojik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referans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değerlendirme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Tedavi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öncesi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pelvik</a:t>
            </a:r>
            <a:r>
              <a:rPr lang="en-US" dirty="0" smtClean="0">
                <a:latin typeface="Arial"/>
                <a:cs typeface="Arial"/>
              </a:rPr>
              <a:t> MR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3356992"/>
            <a:ext cx="4424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40"/>
            </a:pPr>
            <a:r>
              <a:rPr lang="en-US" sz="2800" dirty="0" err="1" smtClean="0"/>
              <a:t>Yaş</a:t>
            </a:r>
            <a:r>
              <a:rPr lang="en-US" sz="2800" dirty="0" smtClean="0"/>
              <a:t>   </a:t>
            </a:r>
            <a:r>
              <a:rPr lang="en-US" sz="2800" dirty="0" err="1" smtClean="0"/>
              <a:t>fertilite</a:t>
            </a:r>
            <a:r>
              <a:rPr lang="en-US" sz="2800" dirty="0" smtClean="0"/>
              <a:t> </a:t>
            </a:r>
            <a:r>
              <a:rPr lang="en-US" sz="2800" dirty="0" err="1" smtClean="0"/>
              <a:t>arzusu</a:t>
            </a:r>
            <a:r>
              <a:rPr lang="en-US" sz="2800" dirty="0" smtClean="0"/>
              <a:t> (+)</a:t>
            </a:r>
          </a:p>
          <a:p>
            <a:r>
              <a:rPr lang="en-US" sz="2800" dirty="0" smtClean="0"/>
              <a:t>           MR (-)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1063" y="3356992"/>
            <a:ext cx="42755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lain" startAt="40"/>
            </a:pPr>
            <a:r>
              <a:rPr lang="en-US" sz="2800" dirty="0" err="1" smtClean="0"/>
              <a:t>Yaş</a:t>
            </a:r>
            <a:r>
              <a:rPr lang="en-US" sz="2800" dirty="0" smtClean="0"/>
              <a:t>   </a:t>
            </a:r>
            <a:r>
              <a:rPr lang="en-US" sz="2800" dirty="0" err="1" smtClean="0"/>
              <a:t>fertilite</a:t>
            </a:r>
            <a:r>
              <a:rPr lang="en-US" sz="2800" dirty="0" smtClean="0"/>
              <a:t> </a:t>
            </a:r>
            <a:r>
              <a:rPr lang="en-US" sz="2800" dirty="0" err="1" smtClean="0"/>
              <a:t>arzusu</a:t>
            </a:r>
            <a:r>
              <a:rPr lang="en-US" sz="2800" dirty="0" smtClean="0"/>
              <a:t> (-)</a:t>
            </a:r>
          </a:p>
          <a:p>
            <a:r>
              <a:rPr lang="en-US" sz="2800" dirty="0" err="1" smtClean="0"/>
              <a:t>veya</a:t>
            </a:r>
            <a:r>
              <a:rPr lang="en-US" sz="2800" dirty="0" smtClean="0"/>
              <a:t> MR (+)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03648" y="3429000"/>
            <a:ext cx="0" cy="4320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00192" y="3356992"/>
            <a:ext cx="0" cy="504056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5589240"/>
            <a:ext cx="3238537" cy="523220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Progesteron</a:t>
            </a:r>
            <a:r>
              <a:rPr lang="en-US" sz="2800" dirty="0" smtClean="0"/>
              <a:t> 3-6 ay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5589240"/>
            <a:ext cx="3706664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Histerektomi</a:t>
            </a:r>
            <a:r>
              <a:rPr lang="en-US" sz="2800" dirty="0" smtClean="0"/>
              <a:t> + Frozen</a:t>
            </a:r>
            <a:endParaRPr lang="en-US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95736" y="4437112"/>
            <a:ext cx="0" cy="9361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20272" y="4437112"/>
            <a:ext cx="0" cy="936104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6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WHO Sınıflandırması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258888" y="2205038"/>
            <a:ext cx="2665412" cy="122396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>
                <a:cs typeface="+mn-cs"/>
              </a:rPr>
              <a:t>BASİT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364163" y="2205038"/>
            <a:ext cx="2665412" cy="122396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>
                <a:cs typeface="+mn-cs"/>
              </a:rPr>
              <a:t>KOMPLEKS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258888" y="4221163"/>
            <a:ext cx="2665412" cy="122396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 smtClean="0">
                <a:cs typeface="+mn-cs"/>
              </a:rPr>
              <a:t>ATİPİK </a:t>
            </a:r>
            <a:r>
              <a:rPr lang="tr-TR" sz="2400" b="1" dirty="0">
                <a:cs typeface="+mn-cs"/>
              </a:rPr>
              <a:t>OLMAYAN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5364163" y="4221163"/>
            <a:ext cx="2665412" cy="1223962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 smtClean="0">
                <a:cs typeface="+mn-cs"/>
              </a:rPr>
              <a:t>ATİPİK</a:t>
            </a:r>
            <a:endParaRPr lang="tr-TR" sz="2400" b="1" dirty="0">
              <a:cs typeface="+mn-cs"/>
            </a:endParaRPr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2555875" y="34290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6659563" y="3429000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3924300" y="3429000"/>
            <a:ext cx="1439863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3924300" y="3429000"/>
            <a:ext cx="1439863" cy="7921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latin typeface="Arial"/>
                <a:cs typeface="Arial"/>
              </a:rPr>
              <a:t>Sorunlar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229600" cy="390525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  <a:defRPr/>
            </a:pPr>
            <a:r>
              <a:rPr lang="tr-TR" dirty="0" smtClean="0">
                <a:latin typeface="Arial"/>
                <a:cs typeface="Arial"/>
              </a:rPr>
              <a:t>Histolojik tanı ne kadar doğrudur?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tr-TR" dirty="0" smtClean="0">
                <a:latin typeface="Arial"/>
                <a:cs typeface="Arial"/>
              </a:rPr>
              <a:t>Tanı sırasında </a:t>
            </a: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kanser olmadığından ne kadar eminiz?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tr-TR" dirty="0" err="1" smtClean="0">
                <a:latin typeface="Arial"/>
                <a:cs typeface="Arial"/>
              </a:rPr>
              <a:t>Endometrial</a:t>
            </a:r>
            <a:r>
              <a:rPr lang="tr-TR" dirty="0" smtClean="0">
                <a:latin typeface="Arial"/>
                <a:cs typeface="Arial"/>
              </a:rPr>
              <a:t> kanser olmayan EH de kansere </a:t>
            </a:r>
            <a:r>
              <a:rPr lang="tr-TR" dirty="0" err="1" smtClean="0">
                <a:latin typeface="Arial"/>
                <a:cs typeface="Arial"/>
              </a:rPr>
              <a:t>progresyon</a:t>
            </a:r>
            <a:r>
              <a:rPr lang="tr-TR" dirty="0" smtClean="0">
                <a:latin typeface="Arial"/>
                <a:cs typeface="Arial"/>
              </a:rPr>
              <a:t> riski nedir?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Hiperplazi</a:t>
            </a:r>
            <a:r>
              <a:rPr lang="tr-TR" dirty="0" smtClean="0">
                <a:latin typeface="Arial"/>
                <a:cs typeface="Arial"/>
              </a:rPr>
              <a:t> Tanısı Uyumluluğu</a:t>
            </a:r>
          </a:p>
        </p:txBody>
      </p:sp>
      <p:graphicFrame>
        <p:nvGraphicFramePr>
          <p:cNvPr id="45164" name="Group 10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30833809"/>
              </p:ext>
            </p:extLst>
          </p:nvPr>
        </p:nvGraphicFramePr>
        <p:xfrm>
          <a:off x="457200" y="1600200"/>
          <a:ext cx="8229600" cy="4525965"/>
        </p:xfrm>
        <a:graphic>
          <a:graphicData uri="http://schemas.openxmlformats.org/drawingml/2006/table">
            <a:tbl>
              <a:tblPr/>
              <a:tblGrid>
                <a:gridCol w="4906963"/>
                <a:gridCol w="3322637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Histoloji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Kappa değeri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Proliferatif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endometrium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Atipisiz Hiperplazi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Atipik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Hiperplazi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0.47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İyi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diferansiye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adenokanser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Toplam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0.69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4984750" y="6256338"/>
            <a:ext cx="385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Kendall</a:t>
            </a:r>
            <a:r>
              <a:rPr lang="tr-TR" dirty="0">
                <a:cs typeface="+mn-cs"/>
              </a:rPr>
              <a:t> BS, </a:t>
            </a:r>
            <a:r>
              <a:rPr lang="tr-TR" dirty="0" err="1">
                <a:cs typeface="+mn-cs"/>
              </a:rPr>
              <a:t>Am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Surg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Pathol</a:t>
            </a:r>
            <a:r>
              <a:rPr lang="tr-TR" dirty="0">
                <a:cs typeface="+mn-cs"/>
              </a:rPr>
              <a:t>, 1998</a:t>
            </a:r>
          </a:p>
        </p:txBody>
      </p:sp>
      <p:sp>
        <p:nvSpPr>
          <p:cNvPr id="45165" name="Text Box 109"/>
          <p:cNvSpPr txBox="1">
            <a:spLocks noChangeArrowheads="1"/>
          </p:cNvSpPr>
          <p:nvPr/>
        </p:nvSpPr>
        <p:spPr bwMode="auto">
          <a:xfrm>
            <a:off x="684213" y="6308725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n=100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Hiperplazi</a:t>
            </a:r>
            <a:r>
              <a:rPr lang="tr-TR" dirty="0" smtClean="0">
                <a:latin typeface="Arial"/>
                <a:cs typeface="Arial"/>
              </a:rPr>
              <a:t> Tanısı Uyumluluğu</a:t>
            </a:r>
          </a:p>
        </p:txBody>
      </p:sp>
      <p:graphicFrame>
        <p:nvGraphicFramePr>
          <p:cNvPr id="83003" name="Group 59"/>
          <p:cNvGraphicFramePr>
            <a:graphicFrameLocks noGrp="1"/>
          </p:cNvGraphicFramePr>
          <p:nvPr>
            <p:ph type="tbl" idx="1"/>
          </p:nvPr>
        </p:nvGraphicFramePr>
        <p:xfrm>
          <a:off x="457200" y="1916113"/>
          <a:ext cx="8229600" cy="280828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792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Uyum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Kappa</a:t>
                      </a: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Değeri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İntraobserver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0.20-0.60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İnterobserver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0.20-0.25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4643438" y="5876925"/>
            <a:ext cx="389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Skov</a:t>
            </a:r>
            <a:r>
              <a:rPr lang="tr-TR" dirty="0">
                <a:cs typeface="+mn-cs"/>
              </a:rPr>
              <a:t> BG, </a:t>
            </a:r>
            <a:r>
              <a:rPr lang="tr-TR" dirty="0" err="1">
                <a:cs typeface="+mn-cs"/>
              </a:rPr>
              <a:t>Int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Pathol</a:t>
            </a:r>
            <a:r>
              <a:rPr lang="tr-TR" dirty="0">
                <a:cs typeface="+mn-cs"/>
              </a:rPr>
              <a:t>, 1997</a:t>
            </a:r>
          </a:p>
        </p:txBody>
      </p:sp>
      <p:sp>
        <p:nvSpPr>
          <p:cNvPr id="83004" name="Text Box 60"/>
          <p:cNvSpPr txBox="1">
            <a:spLocks noChangeArrowheads="1"/>
          </p:cNvSpPr>
          <p:nvPr/>
        </p:nvSpPr>
        <p:spPr bwMode="auto">
          <a:xfrm>
            <a:off x="808038" y="5537200"/>
            <a:ext cx="82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n=128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latin typeface="Arial"/>
                <a:cs typeface="Arial"/>
              </a:rPr>
              <a:t>Hiperplazi</a:t>
            </a:r>
            <a:r>
              <a:rPr lang="tr-TR" dirty="0" smtClean="0">
                <a:latin typeface="Arial"/>
                <a:cs typeface="Arial"/>
              </a:rPr>
              <a:t> Tanısı Uyumluluğu</a:t>
            </a:r>
          </a:p>
        </p:txBody>
      </p:sp>
      <p:graphicFrame>
        <p:nvGraphicFramePr>
          <p:cNvPr id="85057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56498336"/>
              </p:ext>
            </p:extLst>
          </p:nvPr>
        </p:nvGraphicFramePr>
        <p:xfrm>
          <a:off x="457200" y="1600200"/>
          <a:ext cx="8229600" cy="33416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Uyum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 aşama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(PE,BEH,KEH,AEH,EC)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0,35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aşama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Nonatipik-Atipik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tr-T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0.87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58" name="Text Box 66"/>
          <p:cNvSpPr txBox="1">
            <a:spLocks noChangeArrowheads="1"/>
          </p:cNvSpPr>
          <p:nvPr/>
        </p:nvSpPr>
        <p:spPr bwMode="auto">
          <a:xfrm>
            <a:off x="808038" y="5897563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>
                <a:cs typeface="+mn-cs"/>
              </a:rPr>
              <a:t>n=209</a:t>
            </a:r>
          </a:p>
        </p:txBody>
      </p:sp>
      <p:sp>
        <p:nvSpPr>
          <p:cNvPr id="85059" name="Text Box 67"/>
          <p:cNvSpPr txBox="1">
            <a:spLocks noChangeArrowheads="1"/>
          </p:cNvSpPr>
          <p:nvPr/>
        </p:nvSpPr>
        <p:spPr bwMode="auto">
          <a:xfrm>
            <a:off x="4192588" y="589756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>
                <a:cs typeface="+mn-cs"/>
              </a:rPr>
              <a:t>Sherman</a:t>
            </a:r>
            <a:r>
              <a:rPr lang="tr-TR" dirty="0">
                <a:cs typeface="+mn-cs"/>
              </a:rPr>
              <a:t> ME, </a:t>
            </a:r>
            <a:r>
              <a:rPr lang="tr-TR" dirty="0" err="1">
                <a:cs typeface="+mn-cs"/>
              </a:rPr>
              <a:t>Int</a:t>
            </a:r>
            <a:r>
              <a:rPr lang="tr-TR" dirty="0">
                <a:cs typeface="+mn-cs"/>
              </a:rPr>
              <a:t> J </a:t>
            </a:r>
            <a:r>
              <a:rPr lang="tr-TR" dirty="0" err="1">
                <a:cs typeface="+mn-cs"/>
              </a:rPr>
              <a:t>Gynecol</a:t>
            </a:r>
            <a:r>
              <a:rPr lang="tr-TR" dirty="0">
                <a:cs typeface="+mn-cs"/>
              </a:rPr>
              <a:t> </a:t>
            </a:r>
            <a:r>
              <a:rPr lang="tr-TR" dirty="0" err="1">
                <a:cs typeface="+mn-cs"/>
              </a:rPr>
              <a:t>Pathol</a:t>
            </a:r>
            <a:r>
              <a:rPr lang="tr-TR" dirty="0">
                <a:cs typeface="+mn-cs"/>
              </a:rPr>
              <a:t>, 2008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2052</Words>
  <Application>Microsoft Macintosh PowerPoint</Application>
  <PresentationFormat>On-screen Show (4:3)</PresentationFormat>
  <Paragraphs>680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Endometrial Hiperplazi</vt:lpstr>
      <vt:lpstr>Endometrial Hiperplazi</vt:lpstr>
      <vt:lpstr>Endometrial Hiperplazi</vt:lpstr>
      <vt:lpstr>Sınıflandırma</vt:lpstr>
      <vt:lpstr>WHO Sınıflandırması</vt:lpstr>
      <vt:lpstr>Sorunlar</vt:lpstr>
      <vt:lpstr>Hiperplazi Tanısı Uyumluluğu</vt:lpstr>
      <vt:lpstr>Hiperplazi Tanısı Uyumluluğu</vt:lpstr>
      <vt:lpstr>Hiperplazi Tanısı Uyumluluğu</vt:lpstr>
      <vt:lpstr>Endometrial İntraepitelyal Neoplazi ( EIN )</vt:lpstr>
      <vt:lpstr>Sınıflandırma</vt:lpstr>
      <vt:lpstr>WHO &amp; EIN Sınıflandırması</vt:lpstr>
      <vt:lpstr>WHO &amp; EIN Sınıflandırması</vt:lpstr>
      <vt:lpstr>EIN Tanı Uyumu</vt:lpstr>
      <vt:lpstr>Tanı Uyumu</vt:lpstr>
      <vt:lpstr>Atipik Hiperplazi &amp; Kanser</vt:lpstr>
      <vt:lpstr>Atipik Hiperplazi &amp; Kanser Histolojik Tip</vt:lpstr>
      <vt:lpstr>Atipik Hiperplazi &amp; Kanser</vt:lpstr>
      <vt:lpstr>Atipik Hiperplazi &amp; Kanser Tanı Yöntemi</vt:lpstr>
      <vt:lpstr>Tanı’da D&amp;C</vt:lpstr>
      <vt:lpstr>Tanı’da Histeroskopi</vt:lpstr>
      <vt:lpstr>Postmenopozal Polip</vt:lpstr>
      <vt:lpstr>Polip’te Komşu Endometrial Patoloji</vt:lpstr>
      <vt:lpstr>Polip’te Komşu Endometrial Patoloji</vt:lpstr>
      <vt:lpstr>Atipik Hiperplazi &amp; Kanser Frozen</vt:lpstr>
      <vt:lpstr>Atipik Hiperplazi &amp; Kanser Evre &amp; Grade Dağılımı</vt:lpstr>
      <vt:lpstr>Atipik Hiperplazi &amp; Kanser Frozen</vt:lpstr>
      <vt:lpstr>Atipik Hiperplazi &amp; Kanser Frozen</vt:lpstr>
      <vt:lpstr>MR &amp; Myometrial İnvazyon</vt:lpstr>
      <vt:lpstr>MR &amp; Myometrial İnvazyon</vt:lpstr>
      <vt:lpstr>Kansere Progresyon</vt:lpstr>
      <vt:lpstr>Kansere Progresyon</vt:lpstr>
      <vt:lpstr>Kansere Progresyon</vt:lpstr>
      <vt:lpstr>Kansere Progresyon</vt:lpstr>
      <vt:lpstr>Kansere Progresyon</vt:lpstr>
      <vt:lpstr>Kansere Progresyon</vt:lpstr>
      <vt:lpstr>Kansere Progresyon</vt:lpstr>
      <vt:lpstr>Tedavi</vt:lpstr>
      <vt:lpstr>Tedavi</vt:lpstr>
      <vt:lpstr>Tedavi</vt:lpstr>
      <vt:lpstr>Gözlem</vt:lpstr>
      <vt:lpstr>Lokal Progestogen (Mirena)</vt:lpstr>
      <vt:lpstr>Sistemik Progestogen</vt:lpstr>
      <vt:lpstr>Sistemik Progestogen</vt:lpstr>
      <vt:lpstr>Tedaviye Yanıt</vt:lpstr>
      <vt:lpstr>Özet</vt:lpstr>
      <vt:lpstr>Atipik Hiperplazi’de Öneri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Hipeplaziler ve Tedavileri</dc:title>
  <dc:creator>Dr. Tufan Bilgin</dc:creator>
  <cp:lastModifiedBy>Tufan Bilgin</cp:lastModifiedBy>
  <cp:revision>97</cp:revision>
  <dcterms:created xsi:type="dcterms:W3CDTF">2006-05-13T08:38:16Z</dcterms:created>
  <dcterms:modified xsi:type="dcterms:W3CDTF">2012-11-08T11:34:14Z</dcterms:modified>
</cp:coreProperties>
</file>