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9"/>
  </p:notesMasterIdLst>
  <p:sldIdLst>
    <p:sldId id="256" r:id="rId2"/>
    <p:sldId id="273" r:id="rId3"/>
    <p:sldId id="295" r:id="rId4"/>
    <p:sldId id="293" r:id="rId5"/>
    <p:sldId id="265" r:id="rId6"/>
    <p:sldId id="353" r:id="rId7"/>
    <p:sldId id="355" r:id="rId8"/>
    <p:sldId id="275" r:id="rId9"/>
    <p:sldId id="357" r:id="rId10"/>
    <p:sldId id="282" r:id="rId11"/>
    <p:sldId id="280" r:id="rId12"/>
    <p:sldId id="288" r:id="rId13"/>
    <p:sldId id="289" r:id="rId14"/>
    <p:sldId id="348" r:id="rId15"/>
    <p:sldId id="324" r:id="rId16"/>
    <p:sldId id="359" r:id="rId17"/>
    <p:sldId id="315" r:id="rId18"/>
    <p:sldId id="361" r:id="rId19"/>
    <p:sldId id="326" r:id="rId20"/>
    <p:sldId id="365" r:id="rId21"/>
    <p:sldId id="349" r:id="rId22"/>
    <p:sldId id="363" r:id="rId23"/>
    <p:sldId id="267" r:id="rId24"/>
    <p:sldId id="269" r:id="rId25"/>
    <p:sldId id="316" r:id="rId26"/>
    <p:sldId id="368" r:id="rId27"/>
    <p:sldId id="317" r:id="rId28"/>
    <p:sldId id="266" r:id="rId29"/>
    <p:sldId id="318" r:id="rId30"/>
    <p:sldId id="330" r:id="rId31"/>
    <p:sldId id="332" r:id="rId32"/>
    <p:sldId id="319" r:id="rId33"/>
    <p:sldId id="321" r:id="rId34"/>
    <p:sldId id="350" r:id="rId35"/>
    <p:sldId id="334" r:id="rId36"/>
    <p:sldId id="320" r:id="rId37"/>
    <p:sldId id="336" r:id="rId38"/>
    <p:sldId id="338" r:id="rId39"/>
    <p:sldId id="340" r:id="rId40"/>
    <p:sldId id="342" r:id="rId41"/>
    <p:sldId id="344" r:id="rId42"/>
    <p:sldId id="346" r:id="rId43"/>
    <p:sldId id="367" r:id="rId44"/>
    <p:sldId id="351" r:id="rId45"/>
    <p:sldId id="305" r:id="rId46"/>
    <p:sldId id="306" r:id="rId47"/>
    <p:sldId id="376" r:id="rId48"/>
    <p:sldId id="371" r:id="rId49"/>
    <p:sldId id="375" r:id="rId50"/>
    <p:sldId id="370" r:id="rId51"/>
    <p:sldId id="372" r:id="rId52"/>
    <p:sldId id="373" r:id="rId53"/>
    <p:sldId id="374" r:id="rId54"/>
    <p:sldId id="313" r:id="rId55"/>
    <p:sldId id="307" r:id="rId56"/>
    <p:sldId id="311" r:id="rId57"/>
    <p:sldId id="378"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D9F89-3A84-4AAE-8F34-793906A7E190}"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tr-TR"/>
        </a:p>
      </dgm:t>
    </dgm:pt>
    <dgm:pt modelId="{8E8AF366-0905-444B-85F9-287B89672E8E}">
      <dgm:prSet/>
      <dgm:spPr/>
      <dgm:t>
        <a:bodyPr/>
        <a:lstStyle/>
        <a:p>
          <a:pPr rtl="0"/>
          <a:r>
            <a:rPr lang="tr-TR" b="1" dirty="0" err="1" smtClean="0">
              <a:solidFill>
                <a:srgbClr val="002060"/>
              </a:solidFill>
            </a:rPr>
            <a:t>Adipozite</a:t>
          </a:r>
          <a:r>
            <a:rPr lang="tr-TR" b="1" dirty="0" smtClean="0">
              <a:solidFill>
                <a:srgbClr val="002060"/>
              </a:solidFill>
            </a:rPr>
            <a:t> ve </a:t>
          </a:r>
          <a:r>
            <a:rPr lang="tr-TR" b="1" dirty="0" err="1" smtClean="0">
              <a:solidFill>
                <a:srgbClr val="002060"/>
              </a:solidFill>
            </a:rPr>
            <a:t>insulin</a:t>
          </a:r>
          <a:r>
            <a:rPr lang="tr-TR" b="1" dirty="0" smtClean="0">
              <a:solidFill>
                <a:srgbClr val="002060"/>
              </a:solidFill>
            </a:rPr>
            <a:t> rezistansı</a:t>
          </a:r>
          <a:endParaRPr lang="tr-TR" b="1" dirty="0">
            <a:solidFill>
              <a:srgbClr val="002060"/>
            </a:solidFill>
          </a:endParaRPr>
        </a:p>
      </dgm:t>
    </dgm:pt>
    <dgm:pt modelId="{3140D4A2-F866-4920-9580-0CCF5132BC0E}" type="parTrans" cxnId="{4DD577D0-92F5-4CDD-911A-22B321B33093}">
      <dgm:prSet/>
      <dgm:spPr/>
      <dgm:t>
        <a:bodyPr/>
        <a:lstStyle/>
        <a:p>
          <a:endParaRPr lang="tr-TR"/>
        </a:p>
      </dgm:t>
    </dgm:pt>
    <dgm:pt modelId="{1F3A5842-75A6-445A-97F8-9008A47799AE}" type="sibTrans" cxnId="{4DD577D0-92F5-4CDD-911A-22B321B33093}">
      <dgm:prSet/>
      <dgm:spPr/>
      <dgm:t>
        <a:bodyPr/>
        <a:lstStyle/>
        <a:p>
          <a:endParaRPr lang="tr-TR"/>
        </a:p>
      </dgm:t>
    </dgm:pt>
    <dgm:pt modelId="{7C67AAF8-7372-4D33-8F78-D857A2F31C0A}">
      <dgm:prSet/>
      <dgm:spPr/>
      <dgm:t>
        <a:bodyPr/>
        <a:lstStyle/>
        <a:p>
          <a:pPr rtl="0"/>
          <a:r>
            <a:rPr lang="tr-TR" b="1" dirty="0" err="1" smtClean="0">
              <a:solidFill>
                <a:srgbClr val="002060"/>
              </a:solidFill>
            </a:rPr>
            <a:t>Adipozite</a:t>
          </a:r>
          <a:r>
            <a:rPr lang="tr-TR" b="1" dirty="0" smtClean="0">
              <a:solidFill>
                <a:srgbClr val="002060"/>
              </a:solidFill>
            </a:rPr>
            <a:t> ve bozulmuş </a:t>
          </a:r>
          <a:r>
            <a:rPr lang="tr-TR" b="1" dirty="0" err="1" smtClean="0">
              <a:solidFill>
                <a:srgbClr val="002060"/>
              </a:solidFill>
            </a:rPr>
            <a:t>steroid</a:t>
          </a:r>
          <a:r>
            <a:rPr lang="tr-TR" b="1" dirty="0" smtClean="0">
              <a:solidFill>
                <a:srgbClr val="002060"/>
              </a:solidFill>
            </a:rPr>
            <a:t> metabolizması</a:t>
          </a:r>
          <a:endParaRPr lang="tr-TR" b="1" dirty="0">
            <a:solidFill>
              <a:srgbClr val="002060"/>
            </a:solidFill>
          </a:endParaRPr>
        </a:p>
      </dgm:t>
    </dgm:pt>
    <dgm:pt modelId="{089B70B7-3A10-4292-B723-16F91A0A0989}" type="parTrans" cxnId="{36BF6ABF-B493-431E-8D89-D1F06DE287F1}">
      <dgm:prSet/>
      <dgm:spPr/>
      <dgm:t>
        <a:bodyPr/>
        <a:lstStyle/>
        <a:p>
          <a:endParaRPr lang="tr-TR"/>
        </a:p>
      </dgm:t>
    </dgm:pt>
    <dgm:pt modelId="{65360957-0D18-4E97-8C05-1947A2439603}" type="sibTrans" cxnId="{36BF6ABF-B493-431E-8D89-D1F06DE287F1}">
      <dgm:prSet/>
      <dgm:spPr/>
      <dgm:t>
        <a:bodyPr/>
        <a:lstStyle/>
        <a:p>
          <a:endParaRPr lang="tr-TR"/>
        </a:p>
      </dgm:t>
    </dgm:pt>
    <dgm:pt modelId="{880CC1DC-E719-43C9-B3D7-38CAD716E24E}">
      <dgm:prSet/>
      <dgm:spPr/>
      <dgm:t>
        <a:bodyPr/>
        <a:lstStyle/>
        <a:p>
          <a:pPr rtl="0"/>
          <a:r>
            <a:rPr lang="tr-TR" b="1" dirty="0" err="1" smtClean="0">
              <a:solidFill>
                <a:srgbClr val="002060"/>
              </a:solidFill>
            </a:rPr>
            <a:t>Adipozite</a:t>
          </a:r>
          <a:r>
            <a:rPr lang="tr-TR" b="1" dirty="0" smtClean="0">
              <a:solidFill>
                <a:srgbClr val="002060"/>
              </a:solidFill>
            </a:rPr>
            <a:t>, iştah artışı ve </a:t>
          </a:r>
          <a:r>
            <a:rPr lang="tr-TR" b="1" dirty="0" err="1" smtClean="0">
              <a:solidFill>
                <a:srgbClr val="002060"/>
              </a:solidFill>
            </a:rPr>
            <a:t>leptin</a:t>
          </a:r>
          <a:r>
            <a:rPr lang="tr-TR" b="1" dirty="0" smtClean="0">
              <a:solidFill>
                <a:srgbClr val="002060"/>
              </a:solidFill>
            </a:rPr>
            <a:t> ile </a:t>
          </a:r>
          <a:r>
            <a:rPr lang="tr-TR" b="1" dirty="0" err="1" smtClean="0">
              <a:solidFill>
                <a:srgbClr val="002060"/>
              </a:solidFill>
            </a:rPr>
            <a:t>ghrelin’in</a:t>
          </a:r>
          <a:r>
            <a:rPr lang="tr-TR" b="1" dirty="0" smtClean="0">
              <a:solidFill>
                <a:srgbClr val="002060"/>
              </a:solidFill>
            </a:rPr>
            <a:t> olası rolleri </a:t>
          </a:r>
          <a:endParaRPr lang="tr-TR" b="1" dirty="0">
            <a:solidFill>
              <a:srgbClr val="002060"/>
            </a:solidFill>
          </a:endParaRPr>
        </a:p>
      </dgm:t>
    </dgm:pt>
    <dgm:pt modelId="{9ADD267B-1C58-4CD2-8DAA-490D48717EC0}" type="parTrans" cxnId="{53DDAC8D-5194-41B4-B760-6DEBA653FA6F}">
      <dgm:prSet/>
      <dgm:spPr/>
      <dgm:t>
        <a:bodyPr/>
        <a:lstStyle/>
        <a:p>
          <a:endParaRPr lang="tr-TR"/>
        </a:p>
      </dgm:t>
    </dgm:pt>
    <dgm:pt modelId="{7CABA995-7B53-4454-AC51-561DC9463B75}" type="sibTrans" cxnId="{53DDAC8D-5194-41B4-B760-6DEBA653FA6F}">
      <dgm:prSet/>
      <dgm:spPr/>
      <dgm:t>
        <a:bodyPr/>
        <a:lstStyle/>
        <a:p>
          <a:endParaRPr lang="tr-TR"/>
        </a:p>
      </dgm:t>
    </dgm:pt>
    <dgm:pt modelId="{590E6AC2-90BE-4BBB-B580-82001F46AF8D}" type="pres">
      <dgm:prSet presAssocID="{386D9F89-3A84-4AAE-8F34-793906A7E190}" presName="compositeShape" presStyleCnt="0">
        <dgm:presLayoutVars>
          <dgm:dir/>
          <dgm:resizeHandles/>
        </dgm:presLayoutVars>
      </dgm:prSet>
      <dgm:spPr/>
      <dgm:t>
        <a:bodyPr/>
        <a:lstStyle/>
        <a:p>
          <a:endParaRPr lang="tr-TR"/>
        </a:p>
      </dgm:t>
    </dgm:pt>
    <dgm:pt modelId="{25FC8E9D-225C-422B-BAFD-25EA0E5A848C}" type="pres">
      <dgm:prSet presAssocID="{386D9F89-3A84-4AAE-8F34-793906A7E190}" presName="pyramid" presStyleLbl="node1" presStyleIdx="0" presStyleCnt="1"/>
      <dgm:spPr/>
    </dgm:pt>
    <dgm:pt modelId="{434602FE-0DFE-4EAB-9119-E7F5CED6E6A2}" type="pres">
      <dgm:prSet presAssocID="{386D9F89-3A84-4AAE-8F34-793906A7E190}" presName="theList" presStyleCnt="0"/>
      <dgm:spPr/>
    </dgm:pt>
    <dgm:pt modelId="{B75B859C-2ED0-480B-AE30-5F86E13C3B21}" type="pres">
      <dgm:prSet presAssocID="{8E8AF366-0905-444B-85F9-287B89672E8E}" presName="aNode" presStyleLbl="fgAcc1" presStyleIdx="0" presStyleCnt="3">
        <dgm:presLayoutVars>
          <dgm:bulletEnabled val="1"/>
        </dgm:presLayoutVars>
      </dgm:prSet>
      <dgm:spPr/>
      <dgm:t>
        <a:bodyPr/>
        <a:lstStyle/>
        <a:p>
          <a:endParaRPr lang="tr-TR"/>
        </a:p>
      </dgm:t>
    </dgm:pt>
    <dgm:pt modelId="{4AE8BF17-63D1-4E5A-A431-FB49070DF602}" type="pres">
      <dgm:prSet presAssocID="{8E8AF366-0905-444B-85F9-287B89672E8E}" presName="aSpace" presStyleCnt="0"/>
      <dgm:spPr/>
    </dgm:pt>
    <dgm:pt modelId="{E88B6C4C-C24D-4A9E-9EFA-F530B6038D3B}" type="pres">
      <dgm:prSet presAssocID="{7C67AAF8-7372-4D33-8F78-D857A2F31C0A}" presName="aNode" presStyleLbl="fgAcc1" presStyleIdx="1" presStyleCnt="3">
        <dgm:presLayoutVars>
          <dgm:bulletEnabled val="1"/>
        </dgm:presLayoutVars>
      </dgm:prSet>
      <dgm:spPr/>
      <dgm:t>
        <a:bodyPr/>
        <a:lstStyle/>
        <a:p>
          <a:endParaRPr lang="tr-TR"/>
        </a:p>
      </dgm:t>
    </dgm:pt>
    <dgm:pt modelId="{17E9ADEA-9CE3-4634-A0DB-9A1576B66B25}" type="pres">
      <dgm:prSet presAssocID="{7C67AAF8-7372-4D33-8F78-D857A2F31C0A}" presName="aSpace" presStyleCnt="0"/>
      <dgm:spPr/>
    </dgm:pt>
    <dgm:pt modelId="{8BEC5128-7BB0-4FBB-A248-ADF23EB1B24A}" type="pres">
      <dgm:prSet presAssocID="{880CC1DC-E719-43C9-B3D7-38CAD716E24E}" presName="aNode" presStyleLbl="fgAcc1" presStyleIdx="2" presStyleCnt="3">
        <dgm:presLayoutVars>
          <dgm:bulletEnabled val="1"/>
        </dgm:presLayoutVars>
      </dgm:prSet>
      <dgm:spPr/>
      <dgm:t>
        <a:bodyPr/>
        <a:lstStyle/>
        <a:p>
          <a:endParaRPr lang="tr-TR"/>
        </a:p>
      </dgm:t>
    </dgm:pt>
    <dgm:pt modelId="{1BBD5D02-60F5-4278-9B9A-DB03D0BB5AC3}" type="pres">
      <dgm:prSet presAssocID="{880CC1DC-E719-43C9-B3D7-38CAD716E24E}" presName="aSpace" presStyleCnt="0"/>
      <dgm:spPr/>
    </dgm:pt>
  </dgm:ptLst>
  <dgm:cxnLst>
    <dgm:cxn modelId="{36BF6ABF-B493-431E-8D89-D1F06DE287F1}" srcId="{386D9F89-3A84-4AAE-8F34-793906A7E190}" destId="{7C67AAF8-7372-4D33-8F78-D857A2F31C0A}" srcOrd="1" destOrd="0" parTransId="{089B70B7-3A10-4292-B723-16F91A0A0989}" sibTransId="{65360957-0D18-4E97-8C05-1947A2439603}"/>
    <dgm:cxn modelId="{4DD577D0-92F5-4CDD-911A-22B321B33093}" srcId="{386D9F89-3A84-4AAE-8F34-793906A7E190}" destId="{8E8AF366-0905-444B-85F9-287B89672E8E}" srcOrd="0" destOrd="0" parTransId="{3140D4A2-F866-4920-9580-0CCF5132BC0E}" sibTransId="{1F3A5842-75A6-445A-97F8-9008A47799AE}"/>
    <dgm:cxn modelId="{008C94D7-93BC-4A3C-A4EF-D3B249257A77}" type="presOf" srcId="{7C67AAF8-7372-4D33-8F78-D857A2F31C0A}" destId="{E88B6C4C-C24D-4A9E-9EFA-F530B6038D3B}" srcOrd="0" destOrd="0" presId="urn:microsoft.com/office/officeart/2005/8/layout/pyramid2"/>
    <dgm:cxn modelId="{53DDAC8D-5194-41B4-B760-6DEBA653FA6F}" srcId="{386D9F89-3A84-4AAE-8F34-793906A7E190}" destId="{880CC1DC-E719-43C9-B3D7-38CAD716E24E}" srcOrd="2" destOrd="0" parTransId="{9ADD267B-1C58-4CD2-8DAA-490D48717EC0}" sibTransId="{7CABA995-7B53-4454-AC51-561DC9463B75}"/>
    <dgm:cxn modelId="{DDF7271E-5EF1-4A9E-9C85-79D3484F2A58}" type="presOf" srcId="{386D9F89-3A84-4AAE-8F34-793906A7E190}" destId="{590E6AC2-90BE-4BBB-B580-82001F46AF8D}" srcOrd="0" destOrd="0" presId="urn:microsoft.com/office/officeart/2005/8/layout/pyramid2"/>
    <dgm:cxn modelId="{8F89A831-00DB-4C0C-9748-726880D2C118}" type="presOf" srcId="{880CC1DC-E719-43C9-B3D7-38CAD716E24E}" destId="{8BEC5128-7BB0-4FBB-A248-ADF23EB1B24A}" srcOrd="0" destOrd="0" presId="urn:microsoft.com/office/officeart/2005/8/layout/pyramid2"/>
    <dgm:cxn modelId="{72AB027F-9899-40A0-BA05-A6FF3F69458F}" type="presOf" srcId="{8E8AF366-0905-444B-85F9-287B89672E8E}" destId="{B75B859C-2ED0-480B-AE30-5F86E13C3B21}" srcOrd="0" destOrd="0" presId="urn:microsoft.com/office/officeart/2005/8/layout/pyramid2"/>
    <dgm:cxn modelId="{75C5A8EA-DD53-4578-8F24-FEF079F657C3}" type="presParOf" srcId="{590E6AC2-90BE-4BBB-B580-82001F46AF8D}" destId="{25FC8E9D-225C-422B-BAFD-25EA0E5A848C}" srcOrd="0" destOrd="0" presId="urn:microsoft.com/office/officeart/2005/8/layout/pyramid2"/>
    <dgm:cxn modelId="{E42FB563-932E-428C-A7CE-3E6465CA0F74}" type="presParOf" srcId="{590E6AC2-90BE-4BBB-B580-82001F46AF8D}" destId="{434602FE-0DFE-4EAB-9119-E7F5CED6E6A2}" srcOrd="1" destOrd="0" presId="urn:microsoft.com/office/officeart/2005/8/layout/pyramid2"/>
    <dgm:cxn modelId="{76A0B02B-7440-467C-9676-404310C3D28D}" type="presParOf" srcId="{434602FE-0DFE-4EAB-9119-E7F5CED6E6A2}" destId="{B75B859C-2ED0-480B-AE30-5F86E13C3B21}" srcOrd="0" destOrd="0" presId="urn:microsoft.com/office/officeart/2005/8/layout/pyramid2"/>
    <dgm:cxn modelId="{0C35A1CA-02CB-46C4-95C0-DA59DC5F9F3E}" type="presParOf" srcId="{434602FE-0DFE-4EAB-9119-E7F5CED6E6A2}" destId="{4AE8BF17-63D1-4E5A-A431-FB49070DF602}" srcOrd="1" destOrd="0" presId="urn:microsoft.com/office/officeart/2005/8/layout/pyramid2"/>
    <dgm:cxn modelId="{DD63A7CF-0871-43E2-A76B-7F1BA5E6E62D}" type="presParOf" srcId="{434602FE-0DFE-4EAB-9119-E7F5CED6E6A2}" destId="{E88B6C4C-C24D-4A9E-9EFA-F530B6038D3B}" srcOrd="2" destOrd="0" presId="urn:microsoft.com/office/officeart/2005/8/layout/pyramid2"/>
    <dgm:cxn modelId="{2D5CB198-EB54-4885-9005-DC7D86BEE067}" type="presParOf" srcId="{434602FE-0DFE-4EAB-9119-E7F5CED6E6A2}" destId="{17E9ADEA-9CE3-4634-A0DB-9A1576B66B25}" srcOrd="3" destOrd="0" presId="urn:microsoft.com/office/officeart/2005/8/layout/pyramid2"/>
    <dgm:cxn modelId="{7757906D-86A0-4927-8055-EE47D3B20B8E}" type="presParOf" srcId="{434602FE-0DFE-4EAB-9119-E7F5CED6E6A2}" destId="{8BEC5128-7BB0-4FBB-A248-ADF23EB1B24A}" srcOrd="4" destOrd="0" presId="urn:microsoft.com/office/officeart/2005/8/layout/pyramid2"/>
    <dgm:cxn modelId="{D0FBD845-DF7F-41F1-A8D0-67E88A420A63}" type="presParOf" srcId="{434602FE-0DFE-4EAB-9119-E7F5CED6E6A2}" destId="{1BBD5D02-60F5-4278-9B9A-DB03D0BB5AC3}"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2B702-2D43-4952-8293-A38CB74B2040}" type="datetimeFigureOut">
              <a:rPr lang="tr-TR" smtClean="0"/>
              <a:pPr/>
              <a:t>17.05.2014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82C6A-1246-402E-8B2E-69D79EC6C52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1E60B-1971-4778-917F-F7CE78D62A9A}" type="slidenum">
              <a:rPr lang="en-US"/>
              <a:pPr/>
              <a:t>2</a:t>
            </a:fld>
            <a:endParaRPr lang="en-US"/>
          </a:p>
        </p:txBody>
      </p:sp>
      <p:sp>
        <p:nvSpPr>
          <p:cNvPr id="508930" name="Rectangle 2"/>
          <p:cNvSpPr>
            <a:spLocks noGrp="1" noRot="1" noChangeAspect="1" noChangeArrowheads="1" noTextEdit="1"/>
          </p:cNvSpPr>
          <p:nvPr>
            <p:ph type="sldImg"/>
          </p:nvPr>
        </p:nvSpPr>
        <p:spPr>
          <a:xfrm>
            <a:off x="1117600" y="714375"/>
            <a:ext cx="4598988" cy="3449638"/>
          </a:xfrm>
          <a:ln w="12700" cap="flat"/>
        </p:spPr>
      </p:sp>
      <p:sp>
        <p:nvSpPr>
          <p:cNvPr id="508931" name="Rectangle 3"/>
          <p:cNvSpPr>
            <a:spLocks noGrp="1" noChangeArrowheads="1"/>
          </p:cNvSpPr>
          <p:nvPr>
            <p:ph type="body" idx="1"/>
          </p:nvPr>
        </p:nvSpPr>
        <p:spPr>
          <a:xfrm>
            <a:off x="911095" y="4369355"/>
            <a:ext cx="5009470" cy="4062268"/>
          </a:xfrm>
          <a:noFill/>
          <a:ln/>
        </p:spPr>
        <p:txBody>
          <a:bodyPr lIns="91252" tIns="45626" rIns="91252" bIns="45626"/>
          <a:lstStyle/>
          <a:p>
            <a:r>
              <a:rPr lang="en-US"/>
              <a:t>The guidelines recommended three measures  important when assess overweight and obesity in adults </a:t>
            </a:r>
          </a:p>
          <a:p>
            <a:pPr>
              <a:buFontTx/>
              <a:buChar char="•"/>
            </a:pPr>
            <a:r>
              <a:rPr lang="en-US" b="1"/>
              <a:t> BMI</a:t>
            </a:r>
            <a:r>
              <a:rPr lang="en-US"/>
              <a:t> is the measure of choice as a practical indicator of the severity of obesity. Overweight is defined as a BMI of 25-29.9, and obesity is defined as BMI </a:t>
            </a:r>
            <a:r>
              <a:rPr lang="en-US" u="sng"/>
              <a:t>&gt;</a:t>
            </a:r>
            <a:r>
              <a:rPr lang="en-US"/>
              <a:t> 30.</a:t>
            </a:r>
          </a:p>
          <a:p>
            <a:pPr>
              <a:buFontTx/>
              <a:buChar char="•"/>
            </a:pPr>
            <a:r>
              <a:rPr lang="en-US" b="1"/>
              <a:t>A  BMI of 30 is approximately someone who is 5’7” tall  and weighs 190 pounds; </a:t>
            </a:r>
          </a:p>
          <a:p>
            <a:pPr>
              <a:buFontTx/>
              <a:buChar char="•"/>
            </a:pPr>
            <a:r>
              <a:rPr lang="en-US" b="1"/>
              <a:t>a BMI of 25 would be 160 pounds</a:t>
            </a:r>
            <a:r>
              <a:rPr lang="en-US"/>
              <a:t>.</a:t>
            </a:r>
          </a:p>
          <a:p>
            <a:pPr>
              <a:buFontTx/>
              <a:buChar char="•"/>
            </a:pPr>
            <a:r>
              <a:rPr lang="en-US"/>
              <a:t>Limitations of BMI as a measure of total body fat overestimating total body fat in persons who are very muscular and underestimating body fat in persons who have lost muscle mass (e.g., the elderly).</a:t>
            </a:r>
          </a:p>
          <a:p>
            <a:pPr>
              <a:buFontTx/>
              <a:buChar char="•"/>
            </a:pPr>
            <a:r>
              <a:rPr lang="en-US" b="1"/>
              <a:t>Waist circumference</a:t>
            </a:r>
            <a:r>
              <a:rPr lang="en-US"/>
              <a:t>, another independent predictor of risk factors and morbidity, should also be measured.  A high waist circumference is associated with an increased risk for type 2 diabetes, dyslipidemia, hypertension, and CVD in patients with a BMI in a range between 25 and 34.9 kg/m</a:t>
            </a:r>
            <a:r>
              <a:rPr lang="en-US" baseline="30000"/>
              <a:t>2</a:t>
            </a:r>
            <a:r>
              <a:rPr lang="en-US"/>
              <a:t>.  </a:t>
            </a:r>
          </a:p>
          <a:p>
            <a:pPr>
              <a:buFontTx/>
              <a:buChar char="•"/>
            </a:pPr>
            <a:r>
              <a:rPr lang="en-US"/>
              <a:t>High risk in men is defined as &gt; 102 cm ( &gt; 40 in) and in  women, it is  &gt; 88 cm ( &gt; 35 in).</a:t>
            </a:r>
          </a:p>
          <a:p>
            <a:pPr>
              <a:buFontTx/>
              <a:buChar char="•"/>
            </a:pPr>
            <a:r>
              <a:rPr lang="en-US"/>
              <a:t>In addition, since people with </a:t>
            </a:r>
            <a:r>
              <a:rPr lang="en-US" b="1"/>
              <a:t>other risk factors</a:t>
            </a:r>
            <a:r>
              <a:rPr lang="en-US"/>
              <a:t> such as high blood cholesterol, high blood pressure, diabetes, smoking, etc. were considered at higher absolute risk, consideration of these risk factors were also thought to be important.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AA4695-5F20-403B-8BA6-D0FEAA16C664}" type="slidenum">
              <a:rPr lang="en-GB" smtClean="0"/>
              <a:pPr/>
              <a:t>10</a:t>
            </a:fld>
            <a:endParaRPr lang="en-GB"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smtClean="0">
                <a:latin typeface="Arial" pitchFamily="34" charset="0"/>
              </a:rPr>
              <a:t>Cultural transmission (or environmental): decrease in average energy expenditure of individuals, related to decreased energy expenditure on the job, in travel to work or school, and in recreational activities.  Food availability, snacking patterns, diet composition, and palatability all influence amount of food a person ingests.</a:t>
            </a:r>
          </a:p>
        </p:txBody>
      </p:sp>
      <p:sp>
        <p:nvSpPr>
          <p:cNvPr id="44036" name="Slide Number Placeholder 3"/>
          <p:cNvSpPr>
            <a:spLocks noGrp="1"/>
          </p:cNvSpPr>
          <p:nvPr>
            <p:ph type="sldNum" sz="quarter" idx="5"/>
          </p:nvPr>
        </p:nvSpPr>
        <p:spPr>
          <a:noFill/>
        </p:spPr>
        <p:txBody>
          <a:bodyPr/>
          <a:lstStyle/>
          <a:p>
            <a:fld id="{9312F230-235B-4A12-964C-72D124D7C286}"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z="1200" kern="1200" baseline="0" dirty="0" err="1" smtClean="0">
                <a:solidFill>
                  <a:schemeClr val="tx1"/>
                </a:solidFill>
                <a:latin typeface="+mn-lt"/>
                <a:ea typeface="+mn-ea"/>
                <a:cs typeface="+mn-cs"/>
              </a:rPr>
              <a:t>Leptin</a:t>
            </a:r>
            <a:r>
              <a:rPr lang="en-US" sz="1200" kern="1200" baseline="0" dirty="0" smtClean="0">
                <a:solidFill>
                  <a:schemeClr val="tx1"/>
                </a:solidFill>
                <a:latin typeface="+mn-lt"/>
                <a:ea typeface="+mn-ea"/>
                <a:cs typeface="+mn-cs"/>
              </a:rPr>
              <a:t> serves as a feedback</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signal from the </a:t>
            </a:r>
            <a:r>
              <a:rPr lang="en-US" sz="1200" kern="1200" baseline="0" dirty="0" err="1" smtClean="0">
                <a:solidFill>
                  <a:schemeClr val="tx1"/>
                </a:solidFill>
                <a:latin typeface="+mn-lt"/>
                <a:ea typeface="+mn-ea"/>
                <a:cs typeface="+mn-cs"/>
              </a:rPr>
              <a:t>adipocyte</a:t>
            </a:r>
            <a:r>
              <a:rPr lang="en-US" sz="1200" kern="1200" baseline="0" dirty="0" smtClean="0">
                <a:solidFill>
                  <a:schemeClr val="tx1"/>
                </a:solidFill>
                <a:latin typeface="+mn-lt"/>
                <a:ea typeface="+mn-ea"/>
                <a:cs typeface="+mn-cs"/>
              </a:rPr>
              <a:t> to the brain the purpose</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of which is to control adipose mass</a:t>
            </a:r>
            <a:endParaRPr lang="en-US" dirty="0" smtClean="0">
              <a:latin typeface="Arial" pitchFamily="34" charset="0"/>
            </a:endParaRPr>
          </a:p>
        </p:txBody>
      </p:sp>
      <p:sp>
        <p:nvSpPr>
          <p:cNvPr id="45060" name="Slide Number Placeholder 3"/>
          <p:cNvSpPr>
            <a:spLocks noGrp="1"/>
          </p:cNvSpPr>
          <p:nvPr>
            <p:ph type="sldNum" sz="quarter" idx="5"/>
          </p:nvPr>
        </p:nvSpPr>
        <p:spPr>
          <a:noFill/>
        </p:spPr>
        <p:txBody>
          <a:bodyPr/>
          <a:lstStyle/>
          <a:p>
            <a:fld id="{5EA02155-763C-4BD1-9123-46989AAF961D}"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C30A08-A57D-4D85-BC1C-550FAA281135}" type="slidenum">
              <a:rPr lang="tr-TR" smtClean="0"/>
              <a:pPr/>
              <a:t>15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A3DF61-D374-4656-8CBE-C615D7189C24}"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B582C6A-1246-402E-8B2E-69D79EC6C529}" type="slidenum">
              <a:rPr lang="tr-TR" smtClean="0"/>
              <a:pPr/>
              <a:t>35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Both IGF-I and IGF-II are structurally homologous</a:t>
            </a:r>
            <a:r>
              <a:rPr lang="tr-T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to </a:t>
            </a:r>
            <a:r>
              <a:rPr lang="en-US" sz="1200" kern="1200" baseline="0" dirty="0" err="1" smtClean="0">
                <a:solidFill>
                  <a:schemeClr val="tx1"/>
                </a:solidFill>
                <a:latin typeface="+mn-lt"/>
                <a:ea typeface="+mn-ea"/>
                <a:cs typeface="+mn-cs"/>
              </a:rPr>
              <a:t>proinsulin</a:t>
            </a:r>
            <a:r>
              <a:rPr lang="en-US" sz="1200" kern="1200" baseline="0" dirty="0" smtClean="0">
                <a:solidFill>
                  <a:schemeClr val="tx1"/>
                </a:solidFill>
                <a:latin typeface="+mn-lt"/>
                <a:ea typeface="+mn-ea"/>
                <a:cs typeface="+mn-cs"/>
              </a:rPr>
              <a:t> and can stimulate ovarian </a:t>
            </a:r>
            <a:r>
              <a:rPr lang="en-US" sz="1200" kern="1200" baseline="0" dirty="0" err="1" smtClean="0">
                <a:solidFill>
                  <a:schemeClr val="tx1"/>
                </a:solidFill>
                <a:latin typeface="+mn-lt"/>
                <a:ea typeface="+mn-ea"/>
                <a:cs typeface="+mn-cs"/>
              </a:rPr>
              <a:t>steroidogenesis</a:t>
            </a:r>
            <a:r>
              <a:rPr lang="en-US" sz="1200" kern="1200" baseline="0" dirty="0" smtClean="0">
                <a:solidFill>
                  <a:schemeClr val="tx1"/>
                </a:solidFill>
                <a:latin typeface="+mn-lt"/>
                <a:ea typeface="+mn-ea"/>
                <a:cs typeface="+mn-cs"/>
              </a:rPr>
              <a:t>. IGFBPs regulate the function of IGFs by</a:t>
            </a:r>
          </a:p>
          <a:p>
            <a:r>
              <a:rPr lang="en-US" sz="1200" kern="1200" baseline="0" dirty="0" smtClean="0">
                <a:solidFill>
                  <a:schemeClr val="tx1"/>
                </a:solidFill>
                <a:latin typeface="+mn-lt"/>
                <a:ea typeface="+mn-ea"/>
                <a:cs typeface="+mn-cs"/>
              </a:rPr>
              <a:t>binding IGFs and thus reducing </a:t>
            </a:r>
            <a:r>
              <a:rPr lang="en-US" sz="1200" kern="1200" baseline="0" dirty="0" err="1" smtClean="0">
                <a:solidFill>
                  <a:schemeClr val="tx1"/>
                </a:solidFill>
                <a:latin typeface="+mn-lt"/>
                <a:ea typeface="+mn-ea"/>
                <a:cs typeface="+mn-cs"/>
              </a:rPr>
              <a:t>bioavailable</a:t>
            </a:r>
            <a:r>
              <a:rPr lang="en-US" sz="1200" kern="1200" baseline="0" dirty="0" smtClean="0">
                <a:solidFill>
                  <a:schemeClr val="tx1"/>
                </a:solidFill>
                <a:latin typeface="+mn-lt"/>
                <a:ea typeface="+mn-ea"/>
                <a:cs typeface="+mn-cs"/>
              </a:rPr>
              <a:t> concentrations</a:t>
            </a:r>
          </a:p>
          <a:p>
            <a:r>
              <a:rPr lang="en-US" sz="1200" kern="1200" baseline="0" dirty="0" smtClean="0">
                <a:solidFill>
                  <a:schemeClr val="tx1"/>
                </a:solidFill>
                <a:latin typeface="+mn-lt"/>
                <a:ea typeface="+mn-ea"/>
                <a:cs typeface="+mn-cs"/>
              </a:rPr>
              <a:t>of IGFs and their ability to activate</a:t>
            </a:r>
          </a:p>
          <a:p>
            <a:r>
              <a:rPr lang="en-US" sz="1200" kern="1200" baseline="0" dirty="0" smtClean="0">
                <a:solidFill>
                  <a:schemeClr val="tx1"/>
                </a:solidFill>
                <a:latin typeface="+mn-lt"/>
                <a:ea typeface="+mn-ea"/>
                <a:cs typeface="+mn-cs"/>
              </a:rPr>
              <a:t>receptors. IGFBP-1, one member of the </a:t>
            </a:r>
            <a:r>
              <a:rPr lang="en-US" sz="1200" kern="1200" baseline="0" dirty="0" err="1" smtClean="0">
                <a:solidFill>
                  <a:schemeClr val="tx1"/>
                </a:solidFill>
                <a:latin typeface="+mn-lt"/>
                <a:ea typeface="+mn-ea"/>
                <a:cs typeface="+mn-cs"/>
              </a:rPr>
              <a:t>IGFBPfamily</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is produced in the liver and in the ovary;</a:t>
            </a:r>
          </a:p>
          <a:p>
            <a:r>
              <a:rPr lang="en-US" sz="1200" kern="1200" baseline="0" dirty="0" smtClean="0">
                <a:solidFill>
                  <a:schemeClr val="tx1"/>
                </a:solidFill>
                <a:latin typeface="+mn-lt"/>
                <a:ea typeface="+mn-ea"/>
                <a:cs typeface="+mn-cs"/>
              </a:rPr>
              <a:t>IGFBP-1 production is inhibited by insulin in both</a:t>
            </a:r>
          </a:p>
          <a:p>
            <a:r>
              <a:rPr lang="en-US" sz="1200" kern="1200" baseline="0" dirty="0" smtClean="0">
                <a:solidFill>
                  <a:schemeClr val="tx1"/>
                </a:solidFill>
                <a:latin typeface="+mn-lt"/>
                <a:ea typeface="+mn-ea"/>
                <a:cs typeface="+mn-cs"/>
              </a:rPr>
              <a:t>these organs. Low circulating and </a:t>
            </a:r>
            <a:r>
              <a:rPr lang="en-US" sz="1200" kern="1200" baseline="0" dirty="0" err="1" smtClean="0">
                <a:solidFill>
                  <a:schemeClr val="tx1"/>
                </a:solidFill>
                <a:latin typeface="+mn-lt"/>
                <a:ea typeface="+mn-ea"/>
                <a:cs typeface="+mn-cs"/>
              </a:rPr>
              <a:t>intraovarian</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concentrations of IGFBP-1 in </a:t>
            </a:r>
            <a:r>
              <a:rPr lang="en-US" sz="1200" kern="1200" baseline="0" dirty="0" err="1" smtClean="0">
                <a:solidFill>
                  <a:schemeClr val="tx1"/>
                </a:solidFill>
                <a:latin typeface="+mn-lt"/>
                <a:ea typeface="+mn-ea"/>
                <a:cs typeface="+mn-cs"/>
              </a:rPr>
              <a:t>hyperinsulinemic</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states may result in elevated concentration of </a:t>
            </a:r>
            <a:r>
              <a:rPr lang="en-US" sz="1200" kern="1200" baseline="0" dirty="0" err="1" smtClean="0">
                <a:solidFill>
                  <a:schemeClr val="tx1"/>
                </a:solidFill>
                <a:latin typeface="+mn-lt"/>
                <a:ea typeface="+mn-ea"/>
                <a:cs typeface="+mn-cs"/>
              </a:rPr>
              <a:t>bioavailable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IGFs and may consequently contribute to</a:t>
            </a:r>
          </a:p>
          <a:p>
            <a:r>
              <a:rPr lang="en-US" sz="1200" kern="1200" baseline="0" dirty="0" smtClean="0">
                <a:solidFill>
                  <a:schemeClr val="tx1"/>
                </a:solidFill>
                <a:latin typeface="+mn-lt"/>
                <a:ea typeface="+mn-ea"/>
                <a:cs typeface="+mn-cs"/>
              </a:rPr>
              <a:t>the increased </a:t>
            </a:r>
            <a:r>
              <a:rPr lang="en-US" sz="1200" kern="1200" baseline="0" dirty="0" err="1" smtClean="0">
                <a:solidFill>
                  <a:schemeClr val="tx1"/>
                </a:solidFill>
                <a:latin typeface="+mn-lt"/>
                <a:ea typeface="+mn-ea"/>
                <a:cs typeface="+mn-cs"/>
              </a:rPr>
              <a:t>steroidogenic</a:t>
            </a:r>
            <a:r>
              <a:rPr lang="en-US" sz="1200" kern="1200" baseline="0" dirty="0" smtClean="0">
                <a:solidFill>
                  <a:schemeClr val="tx1"/>
                </a:solidFill>
                <a:latin typeface="+mn-lt"/>
                <a:ea typeface="+mn-ea"/>
                <a:cs typeface="+mn-cs"/>
              </a:rPr>
              <a:t> activity in the ovaries</a:t>
            </a:r>
          </a:p>
          <a:p>
            <a:r>
              <a:rPr lang="tr-TR" sz="1200" kern="1200" baseline="0" dirty="0" smtClean="0">
                <a:solidFill>
                  <a:schemeClr val="tx1"/>
                </a:solidFill>
                <a:latin typeface="+mn-lt"/>
                <a:ea typeface="+mn-ea"/>
                <a:cs typeface="+mn-cs"/>
              </a:rPr>
              <a:t>of </a:t>
            </a:r>
            <a:r>
              <a:rPr lang="tr-TR" sz="1200" kern="1200" baseline="0" dirty="0" err="1" smtClean="0">
                <a:solidFill>
                  <a:schemeClr val="tx1"/>
                </a:solidFill>
                <a:latin typeface="+mn-lt"/>
                <a:ea typeface="+mn-ea"/>
                <a:cs typeface="+mn-cs"/>
              </a:rPr>
              <a:t>women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with</a:t>
            </a:r>
            <a:r>
              <a:rPr lang="tr-TR" sz="1200" kern="1200" baseline="0" dirty="0" smtClean="0">
                <a:solidFill>
                  <a:schemeClr val="tx1"/>
                </a:solidFill>
                <a:latin typeface="+mn-lt"/>
                <a:ea typeface="+mn-ea"/>
                <a:cs typeface="+mn-cs"/>
              </a:rPr>
              <a:t> PCOS</a:t>
            </a:r>
            <a:endParaRPr lang="en-US" sz="1200" kern="1200" baseline="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FB582C6A-1246-402E-8B2E-69D79EC6C529}" type="slidenum">
              <a:rPr lang="tr-TR" smtClean="0"/>
              <a:pPr/>
              <a:t>37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D9F75050-0E15-4C5B-92B0-66D068882F1F}" type="datetimeFigureOut">
              <a:rPr lang="tr-TR" smtClean="0"/>
              <a:pPr/>
              <a:t>17.05.2014</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69988" y="1946275"/>
            <a:ext cx="7772400" cy="4114800"/>
          </a:xfrm>
        </p:spPr>
        <p:txBody>
          <a:bodyPr/>
          <a:lstStyle/>
          <a:p>
            <a:pPr lvl="0"/>
            <a:endParaRPr lang="en-GB" noProof="0" smtClean="0"/>
          </a:p>
        </p:txBody>
      </p:sp>
      <p:sp>
        <p:nvSpPr>
          <p:cNvPr id="4" name="Rectangle 35"/>
          <p:cNvSpPr>
            <a:spLocks noGrp="1" noChangeArrowheads="1"/>
          </p:cNvSpPr>
          <p:nvPr>
            <p:ph type="dt" sz="half" idx="10"/>
          </p:nvPr>
        </p:nvSpPr>
        <p:spPr>
          <a:ln/>
        </p:spPr>
        <p:txBody>
          <a:bodyPr/>
          <a:lstStyle>
            <a:lvl1pPr>
              <a:defRPr/>
            </a:lvl1pPr>
          </a:lstStyle>
          <a:p>
            <a:pPr>
              <a:defRPr/>
            </a:pPr>
            <a:endParaRPr lang="en-GB"/>
          </a:p>
        </p:txBody>
      </p:sp>
      <p:sp>
        <p:nvSpPr>
          <p:cNvPr id="5" name="Rectangle 36"/>
          <p:cNvSpPr>
            <a:spLocks noGrp="1" noChangeArrowheads="1"/>
          </p:cNvSpPr>
          <p:nvPr>
            <p:ph type="ftr" sz="quarter" idx="11"/>
          </p:nvPr>
        </p:nvSpPr>
        <p:spPr>
          <a:ln/>
        </p:spPr>
        <p:txBody>
          <a:bodyPr/>
          <a:lstStyle>
            <a:lvl1pPr>
              <a:defRPr/>
            </a:lvl1pPr>
          </a:lstStyle>
          <a:p>
            <a:pPr>
              <a:defRPr/>
            </a:pPr>
            <a:endParaRPr lang="en-GB"/>
          </a:p>
        </p:txBody>
      </p:sp>
      <p:sp>
        <p:nvSpPr>
          <p:cNvPr id="6" name="Rectangle 37"/>
          <p:cNvSpPr>
            <a:spLocks noGrp="1" noChangeArrowheads="1"/>
          </p:cNvSpPr>
          <p:nvPr>
            <p:ph type="sldNum" sz="quarter" idx="12"/>
          </p:nvPr>
        </p:nvSpPr>
        <p:spPr>
          <a:ln/>
        </p:spPr>
        <p:txBody>
          <a:bodyPr/>
          <a:lstStyle>
            <a:lvl1pPr>
              <a:defRPr/>
            </a:lvl1pPr>
          </a:lstStyle>
          <a:p>
            <a:pPr>
              <a:defRPr/>
            </a:pPr>
            <a:fld id="{3B4091F3-8105-4B1B-A14E-4627859B5DA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2967E80E-AFD4-407B-82F9-4A5CFD2D6F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56C7503-5348-405A-97CE-991A4507BB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D9F75050-0E15-4C5B-92B0-66D068882F1F}" type="datetimeFigureOut">
              <a:rPr lang="tr-TR" smtClean="0"/>
              <a:pPr/>
              <a:t>17.05.2014</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D9F75050-0E15-4C5B-92B0-66D068882F1F}" type="datetimeFigureOut">
              <a:rPr lang="tr-TR" smtClean="0"/>
              <a:pPr/>
              <a:t>17.05.2014</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F75050-0E15-4C5B-92B0-66D068882F1F}" type="datetimeFigureOut">
              <a:rPr lang="tr-TR" smtClean="0"/>
              <a:pPr/>
              <a:t>17.05.2014</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3" r:id="rId12"/>
    <p:sldLayoutId id="2147483795" r:id="rId13"/>
    <p:sldLayoutId id="214748379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tr/url?q=http://www.haberturk.com/saglik/haber/796103-obezite-tipleri-degisti-mi&amp;sa=U&amp;ei=KU1GU7rnJIzrOcnBgZAD&amp;ved=0CEoQ9QEwDg&amp;usg=AFQjCNHdLkFylvnw_mXfEZ7Ii9uD-sZrEw"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google.com.tr/url?q=http://www.diyabetnedir.org/obezite/&amp;sa=U&amp;ei=lk1GU6yJGcnZOr3hgNgO&amp;ved=0CEQQ9QEwDA&amp;usg=AFQjCNFPs_HZi9kgCjsszRrLxZ4OSS_oeQ"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PCOS-OBEZİTE </a:t>
            </a:r>
            <a:endParaRPr lang="tr-TR" dirty="0"/>
          </a:p>
        </p:txBody>
      </p:sp>
      <p:sp>
        <p:nvSpPr>
          <p:cNvPr id="3" name="2 Alt Başlık"/>
          <p:cNvSpPr>
            <a:spLocks noGrp="1"/>
          </p:cNvSpPr>
          <p:nvPr>
            <p:ph type="subTitle" idx="1"/>
          </p:nvPr>
        </p:nvSpPr>
        <p:spPr/>
        <p:txBody>
          <a:bodyPr/>
          <a:lstStyle/>
          <a:p>
            <a:r>
              <a:rPr lang="tr-TR" dirty="0" smtClean="0"/>
              <a:t>Prof. Dr. </a:t>
            </a:r>
            <a:r>
              <a:rPr lang="tr-TR" dirty="0" err="1" smtClean="0"/>
              <a:t>İptisam</a:t>
            </a:r>
            <a:r>
              <a:rPr lang="tr-TR" dirty="0" smtClean="0"/>
              <a:t> İpek Müderris</a:t>
            </a:r>
          </a:p>
          <a:p>
            <a:r>
              <a:rPr lang="tr-TR" dirty="0" smtClean="0"/>
              <a:t>Erciyes </a:t>
            </a:r>
            <a:r>
              <a:rPr lang="tr-TR" dirty="0" err="1" smtClean="0"/>
              <a:t>Üniv</a:t>
            </a:r>
            <a:r>
              <a:rPr lang="tr-TR" dirty="0" smtClean="0"/>
              <a:t>. Tıp Fak. Kadın </a:t>
            </a:r>
            <a:r>
              <a:rPr lang="tr-TR" dirty="0" err="1" smtClean="0"/>
              <a:t>Hast</a:t>
            </a:r>
            <a:r>
              <a:rPr lang="tr-TR" dirty="0" smtClean="0"/>
              <a:t>. Ve Doğum AD</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dirty="0" smtClean="0"/>
              <a:t>%10’luk kilo kaybının faydaları</a:t>
            </a:r>
            <a:endParaRPr lang="en-US" dirty="0" smtClean="0"/>
          </a:p>
        </p:txBody>
      </p:sp>
      <p:graphicFrame>
        <p:nvGraphicFramePr>
          <p:cNvPr id="349187" name="Group 3"/>
          <p:cNvGraphicFramePr>
            <a:graphicFrameLocks noGrp="1"/>
          </p:cNvGraphicFramePr>
          <p:nvPr>
            <p:ph type="tbl" idx="1"/>
          </p:nvPr>
        </p:nvGraphicFramePr>
        <p:xfrm>
          <a:off x="1169988" y="1946275"/>
          <a:ext cx="7772400" cy="4669156"/>
        </p:xfrm>
        <a:graphic>
          <a:graphicData uri="http://schemas.openxmlformats.org/drawingml/2006/table">
            <a:tbl>
              <a:tblPr/>
              <a:tblGrid>
                <a:gridCol w="3886200"/>
                <a:gridCol w="3886200"/>
              </a:tblGrid>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8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Mortalit</a:t>
                      </a:r>
                      <a:r>
                        <a:rPr kumimoji="0" lang="tr-TR"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e</a:t>
                      </a: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total </a:t>
                      </a:r>
                      <a:r>
                        <a:rPr kumimoji="0" lang="en-GB"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mortalit</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ede</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&gt;20%</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azalma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diabet</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ile ilişkili ölüm sıklığında &gt; 30% azalma</a:t>
                      </a:r>
                      <a:endPar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Obezite</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ile ilişkili ölümlerde </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&gt;40% </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azalma</a:t>
                      </a:r>
                      <a:endParaRPr kumimoji="0" lang="en-US"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Kan basıncı</a:t>
                      </a: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Sistolik</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ve </a:t>
                      </a:r>
                      <a:r>
                        <a:rPr kumimoji="0" lang="tr-TR"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diastolik</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kan basıncında </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10mmHg </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düşme</a:t>
                      </a:r>
                      <a:endParaRPr kumimoji="0" lang="en-US"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8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Diabet</a:t>
                      </a: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Açlık </a:t>
                      </a:r>
                      <a:r>
                        <a:rPr kumimoji="0" lang="tr-TR"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glukoz</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değerinde </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50% </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azalma</a:t>
                      </a:r>
                      <a:endParaRPr kumimoji="0" lang="en-US"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8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Lipi</a:t>
                      </a:r>
                      <a:r>
                        <a:rPr kumimoji="0" lang="tr-TR" sz="28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tler</a:t>
                      </a: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total </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k</a:t>
                      </a:r>
                      <a:r>
                        <a:rPr kumimoji="0" lang="en-GB"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olesterol</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da </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10%</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azalma</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LDL</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de </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15%</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azalma</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Trigl</a:t>
                      </a:r>
                      <a:r>
                        <a:rPr kumimoji="0" lang="tr-TR" sz="20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iserit</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düzeyinde </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30%</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azalma</a:t>
                      </a:r>
                      <a:endPar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HDL</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de </a:t>
                      </a:r>
                      <a:r>
                        <a:rPr kumimoji="0" lang="en-GB"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8% </a:t>
                      </a:r>
                      <a:r>
                        <a:rPr kumimoji="0" lang="tr-TR"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artış</a:t>
                      </a:r>
                      <a:endParaRPr kumimoji="0" lang="en-US" sz="20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7428" name="Text Box 20"/>
          <p:cNvSpPr txBox="1">
            <a:spLocks noChangeArrowheads="1"/>
          </p:cNvSpPr>
          <p:nvPr/>
        </p:nvSpPr>
        <p:spPr bwMode="auto">
          <a:xfrm>
            <a:off x="1219200" y="6172200"/>
            <a:ext cx="3124200" cy="457200"/>
          </a:xfrm>
          <a:prstGeom prst="rect">
            <a:avLst/>
          </a:prstGeom>
          <a:noFill/>
          <a:ln w="12700">
            <a:noFill/>
            <a:miter lim="800000"/>
            <a:headEnd type="none" w="sm" len="sm"/>
            <a:tailEnd type="none" w="sm" len="sm"/>
          </a:ln>
        </p:spPr>
        <p:txBody>
          <a:bodyPr>
            <a:spAutoFit/>
          </a:bodyPr>
          <a:lstStyle/>
          <a:p>
            <a:pPr>
              <a:spcBef>
                <a:spcPct val="50000"/>
              </a:spcBef>
            </a:pPr>
            <a:r>
              <a:rPr lang="en-GB"/>
              <a:t>Jung 1997</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flipV="1">
            <a:off x="5435600" y="2571750"/>
            <a:ext cx="2506663" cy="154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folHlink"/>
          </a:solidFill>
          <a:ln w="12700">
            <a:solidFill>
              <a:srgbClr val="000000"/>
            </a:solidFill>
            <a:miter lim="800000"/>
            <a:headEnd type="none" w="sm" len="sm"/>
            <a:tailEnd type="none" w="sm" len="sm"/>
          </a:ln>
        </p:spPr>
        <p:txBody>
          <a:bodyPr wrap="none" anchor="ctr"/>
          <a:lstStyle/>
          <a:p>
            <a:endParaRPr lang="en-US"/>
          </a:p>
        </p:txBody>
      </p:sp>
      <p:sp>
        <p:nvSpPr>
          <p:cNvPr id="14339" name="AutoShape 3"/>
          <p:cNvSpPr>
            <a:spLocks noChangeArrowheads="1"/>
          </p:cNvSpPr>
          <p:nvPr/>
        </p:nvSpPr>
        <p:spPr bwMode="auto">
          <a:xfrm flipV="1">
            <a:off x="1439863" y="2571750"/>
            <a:ext cx="2403475" cy="154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folHlink"/>
          </a:solidFill>
          <a:ln w="12700">
            <a:solidFill>
              <a:srgbClr val="000000"/>
            </a:solidFill>
            <a:miter lim="800000"/>
            <a:headEnd type="none" w="sm" len="sm"/>
            <a:tailEnd type="none" w="sm" len="sm"/>
          </a:ln>
        </p:spPr>
        <p:txBody>
          <a:bodyPr wrap="none" anchor="ctr"/>
          <a:lstStyle/>
          <a:p>
            <a:endParaRPr lang="en-US"/>
          </a:p>
        </p:txBody>
      </p:sp>
      <p:sp>
        <p:nvSpPr>
          <p:cNvPr id="14340" name="Rectangle 4"/>
          <p:cNvSpPr>
            <a:spLocks noGrp="1" noChangeArrowheads="1"/>
          </p:cNvSpPr>
          <p:nvPr>
            <p:ph type="title"/>
          </p:nvPr>
        </p:nvSpPr>
        <p:spPr/>
        <p:txBody>
          <a:bodyPr/>
          <a:lstStyle/>
          <a:p>
            <a:pPr eaLnBrk="1" hangingPunct="1"/>
            <a:r>
              <a:rPr lang="de-DE" altLang="de-DE" dirty="0" err="1" smtClean="0"/>
              <a:t>Obe</a:t>
            </a:r>
            <a:r>
              <a:rPr lang="tr-TR" altLang="de-DE" dirty="0" err="1" smtClean="0"/>
              <a:t>zite</a:t>
            </a:r>
            <a:r>
              <a:rPr lang="tr-TR" altLang="de-DE" dirty="0" smtClean="0"/>
              <a:t> nedenleri</a:t>
            </a:r>
            <a:endParaRPr lang="de-DE" altLang="de-DE" dirty="0" smtClean="0"/>
          </a:p>
        </p:txBody>
      </p:sp>
      <p:sp>
        <p:nvSpPr>
          <p:cNvPr id="14341" name="AutoShape 5"/>
          <p:cNvSpPr>
            <a:spLocks noChangeArrowheads="1"/>
          </p:cNvSpPr>
          <p:nvPr/>
        </p:nvSpPr>
        <p:spPr bwMode="auto">
          <a:xfrm>
            <a:off x="3911600" y="4114800"/>
            <a:ext cx="1506538" cy="1219200"/>
          </a:xfrm>
          <a:prstGeom prst="triangle">
            <a:avLst>
              <a:gd name="adj" fmla="val 50000"/>
            </a:avLst>
          </a:prstGeom>
          <a:solidFill>
            <a:schemeClr val="tx2"/>
          </a:solidFill>
          <a:ln w="12700">
            <a:solidFill>
              <a:srgbClr val="000000"/>
            </a:solidFill>
            <a:miter lim="800000"/>
            <a:headEnd type="none" w="sm" len="sm"/>
            <a:tailEnd type="none" w="sm" len="sm"/>
          </a:ln>
        </p:spPr>
        <p:txBody>
          <a:bodyPr wrap="none" anchor="ctr"/>
          <a:lstStyle/>
          <a:p>
            <a:endParaRPr lang="en-US"/>
          </a:p>
        </p:txBody>
      </p:sp>
      <p:sp>
        <p:nvSpPr>
          <p:cNvPr id="14342" name="Line 6"/>
          <p:cNvSpPr>
            <a:spLocks noChangeShapeType="1"/>
          </p:cNvSpPr>
          <p:nvPr/>
        </p:nvSpPr>
        <p:spPr bwMode="auto">
          <a:xfrm>
            <a:off x="1404938" y="4133850"/>
            <a:ext cx="6537325" cy="0"/>
          </a:xfrm>
          <a:prstGeom prst="line">
            <a:avLst/>
          </a:prstGeom>
          <a:noFill/>
          <a:ln w="57150">
            <a:solidFill>
              <a:schemeClr val="tx2"/>
            </a:solidFill>
            <a:round/>
            <a:headEnd type="none" w="sm" len="sm"/>
            <a:tailEnd type="none" w="sm" len="sm"/>
          </a:ln>
        </p:spPr>
        <p:txBody>
          <a:bodyPr wrap="none" anchor="ctr"/>
          <a:lstStyle/>
          <a:p>
            <a:endParaRPr lang="tr-TR"/>
          </a:p>
        </p:txBody>
      </p:sp>
      <p:sp>
        <p:nvSpPr>
          <p:cNvPr id="14343" name="Text Box 7"/>
          <p:cNvSpPr txBox="1">
            <a:spLocks noChangeArrowheads="1"/>
          </p:cNvSpPr>
          <p:nvPr/>
        </p:nvSpPr>
        <p:spPr bwMode="auto">
          <a:xfrm>
            <a:off x="5449888" y="2968625"/>
            <a:ext cx="2487612" cy="954107"/>
          </a:xfrm>
          <a:prstGeom prst="rect">
            <a:avLst/>
          </a:prstGeom>
          <a:noFill/>
          <a:ln w="12700">
            <a:noFill/>
            <a:miter lim="800000"/>
            <a:headEnd type="none" w="sm" len="sm"/>
            <a:tailEnd type="none" w="sm" len="sm"/>
          </a:ln>
        </p:spPr>
        <p:txBody>
          <a:bodyPr>
            <a:spAutoFit/>
          </a:bodyPr>
          <a:lstStyle/>
          <a:p>
            <a:pPr algn="ctr" eaLnBrk="0" hangingPunct="0"/>
            <a:r>
              <a:rPr lang="de-DE" altLang="de-DE" sz="2800" b="1" dirty="0" err="1" smtClean="0">
                <a:solidFill>
                  <a:srgbClr val="000000"/>
                </a:solidFill>
                <a:latin typeface="Arial" pitchFamily="34" charset="0"/>
              </a:rPr>
              <a:t>Ener</a:t>
            </a:r>
            <a:r>
              <a:rPr lang="tr-TR" altLang="de-DE" sz="2800" b="1" dirty="0" err="1" smtClean="0">
                <a:solidFill>
                  <a:srgbClr val="000000"/>
                </a:solidFill>
                <a:latin typeface="Arial" pitchFamily="34" charset="0"/>
              </a:rPr>
              <a:t>ji</a:t>
            </a:r>
            <a:r>
              <a:rPr lang="de-DE" altLang="de-DE" sz="2800" b="1" dirty="0" smtClean="0">
                <a:solidFill>
                  <a:srgbClr val="000000"/>
                </a:solidFill>
                <a:latin typeface="Arial" pitchFamily="34" charset="0"/>
              </a:rPr>
              <a:t> </a:t>
            </a:r>
            <a:r>
              <a:rPr lang="tr-TR" altLang="de-DE" sz="2800" b="1" dirty="0" smtClean="0">
                <a:solidFill>
                  <a:srgbClr val="000000"/>
                </a:solidFill>
                <a:latin typeface="Arial" pitchFamily="34" charset="0"/>
              </a:rPr>
              <a:t>tüketimi</a:t>
            </a:r>
            <a:endParaRPr lang="de-DE" altLang="de-DE" sz="2800" b="1" dirty="0">
              <a:solidFill>
                <a:srgbClr val="000000"/>
              </a:solidFill>
              <a:latin typeface="Arial" pitchFamily="34" charset="0"/>
            </a:endParaRPr>
          </a:p>
        </p:txBody>
      </p:sp>
      <p:sp>
        <p:nvSpPr>
          <p:cNvPr id="14344" name="Text Box 8"/>
          <p:cNvSpPr txBox="1">
            <a:spLocks noChangeArrowheads="1"/>
          </p:cNvSpPr>
          <p:nvPr/>
        </p:nvSpPr>
        <p:spPr bwMode="auto">
          <a:xfrm>
            <a:off x="1919288" y="2979738"/>
            <a:ext cx="1281120" cy="954107"/>
          </a:xfrm>
          <a:prstGeom prst="rect">
            <a:avLst/>
          </a:prstGeom>
          <a:noFill/>
          <a:ln w="12700">
            <a:noFill/>
            <a:miter lim="800000"/>
            <a:headEnd type="none" w="sm" len="sm"/>
            <a:tailEnd type="none" w="sm" len="sm"/>
          </a:ln>
        </p:spPr>
        <p:txBody>
          <a:bodyPr wrap="none">
            <a:spAutoFit/>
          </a:bodyPr>
          <a:lstStyle/>
          <a:p>
            <a:pPr algn="ctr" eaLnBrk="0" hangingPunct="0"/>
            <a:r>
              <a:rPr lang="de-DE" altLang="de-DE" sz="2800" b="1" dirty="0" err="1" smtClean="0">
                <a:solidFill>
                  <a:srgbClr val="000000"/>
                </a:solidFill>
                <a:latin typeface="Arial" pitchFamily="34" charset="0"/>
              </a:rPr>
              <a:t>Ener</a:t>
            </a:r>
            <a:r>
              <a:rPr lang="tr-TR" altLang="de-DE" sz="2800" b="1" dirty="0" err="1" smtClean="0">
                <a:solidFill>
                  <a:srgbClr val="000000"/>
                </a:solidFill>
                <a:latin typeface="Arial" pitchFamily="34" charset="0"/>
              </a:rPr>
              <a:t>ji</a:t>
            </a:r>
            <a:r>
              <a:rPr lang="de-DE" altLang="de-DE" sz="2800" b="1" dirty="0" smtClean="0">
                <a:solidFill>
                  <a:srgbClr val="000000"/>
                </a:solidFill>
                <a:latin typeface="Arial" pitchFamily="34" charset="0"/>
              </a:rPr>
              <a:t> </a:t>
            </a:r>
            <a:r>
              <a:rPr lang="de-DE" altLang="de-DE" sz="2800" b="1" dirty="0">
                <a:solidFill>
                  <a:srgbClr val="000000"/>
                </a:solidFill>
                <a:latin typeface="Arial" pitchFamily="34" charset="0"/>
              </a:rPr>
              <a:t/>
            </a:r>
            <a:br>
              <a:rPr lang="de-DE" altLang="de-DE" sz="2800" b="1" dirty="0">
                <a:solidFill>
                  <a:srgbClr val="000000"/>
                </a:solidFill>
                <a:latin typeface="Arial" pitchFamily="34" charset="0"/>
              </a:rPr>
            </a:br>
            <a:r>
              <a:rPr lang="tr-TR" altLang="de-DE" sz="2800" b="1" dirty="0" smtClean="0">
                <a:solidFill>
                  <a:srgbClr val="000000"/>
                </a:solidFill>
                <a:latin typeface="Arial" pitchFamily="34" charset="0"/>
              </a:rPr>
              <a:t>alımı</a:t>
            </a:r>
            <a:endParaRPr lang="de-DE" altLang="de-DE" sz="2800" b="1" dirty="0">
              <a:solidFill>
                <a:srgbClr val="000000"/>
              </a:solidFill>
              <a:latin typeface="Arial" pitchFamily="34" charset="0"/>
            </a:endParaRPr>
          </a:p>
        </p:txBody>
      </p:sp>
      <p:sp>
        <p:nvSpPr>
          <p:cNvPr id="416777" name="Text Box 9"/>
          <p:cNvSpPr txBox="1">
            <a:spLocks noChangeArrowheads="1"/>
          </p:cNvSpPr>
          <p:nvPr/>
        </p:nvSpPr>
        <p:spPr bwMode="auto">
          <a:xfrm>
            <a:off x="914400" y="5486400"/>
            <a:ext cx="7467600" cy="1455783"/>
          </a:xfrm>
          <a:prstGeom prst="rect">
            <a:avLst/>
          </a:prstGeom>
          <a:noFill/>
          <a:ln w="12700">
            <a:noFill/>
            <a:miter lim="800000"/>
            <a:headEnd type="none" w="sm" len="sm"/>
            <a:tailEnd type="none" w="sm" len="sm"/>
          </a:ln>
          <a:effectLst/>
        </p:spPr>
        <p:txBody>
          <a:bodyPr>
            <a:spAutoFit/>
          </a:bodyPr>
          <a:lstStyle/>
          <a:p>
            <a:pPr lvl="1">
              <a:spcBef>
                <a:spcPct val="20000"/>
              </a:spcBef>
              <a:buClr>
                <a:schemeClr val="tx2"/>
              </a:buClr>
              <a:buSzPct val="75000"/>
              <a:buFont typeface="Wingdings" pitchFamily="2" charset="2"/>
              <a:buNone/>
              <a:defRPr/>
            </a:pPr>
            <a:r>
              <a:rPr lang="en-GB" sz="2800" dirty="0" err="1" smtClean="0">
                <a:effectLst>
                  <a:outerShdw blurRad="38100" dist="38100" dir="2700000" algn="tl">
                    <a:srgbClr val="FFFFFF"/>
                  </a:outerShdw>
                </a:effectLst>
              </a:rPr>
              <a:t>nutri</a:t>
            </a:r>
            <a:r>
              <a:rPr lang="tr-TR" sz="2800" dirty="0" err="1" smtClean="0">
                <a:effectLst>
                  <a:outerShdw blurRad="38100" dist="38100" dir="2700000" algn="tl">
                    <a:srgbClr val="FFFFFF"/>
                  </a:outerShdw>
                </a:effectLst>
              </a:rPr>
              <a:t>syonel</a:t>
            </a:r>
            <a:r>
              <a:rPr lang="en-GB" sz="2800" dirty="0" smtClean="0">
                <a:effectLst>
                  <a:outerShdw blurRad="38100" dist="38100" dir="2700000" algn="tl">
                    <a:srgbClr val="FFFFFF"/>
                  </a:outerShdw>
                </a:effectLst>
              </a:rPr>
              <a:t>, </a:t>
            </a:r>
            <a:r>
              <a:rPr lang="tr-TR" sz="2800" dirty="0" smtClean="0">
                <a:effectLst>
                  <a:outerShdw blurRad="38100" dist="38100" dir="2700000" algn="tl">
                    <a:srgbClr val="FFFFFF"/>
                  </a:outerShdw>
                </a:effectLst>
              </a:rPr>
              <a:t>fiziksel </a:t>
            </a:r>
            <a:r>
              <a:rPr lang="en-GB" sz="2800" dirty="0" smtClean="0">
                <a:effectLst>
                  <a:outerShdw blurRad="38100" dist="38100" dir="2700000" algn="tl">
                    <a:srgbClr val="FFFFFF"/>
                  </a:outerShdw>
                </a:effectLst>
              </a:rPr>
              <a:t>a</a:t>
            </a:r>
            <a:r>
              <a:rPr lang="tr-TR" sz="2800" dirty="0" smtClean="0">
                <a:effectLst>
                  <a:outerShdw blurRad="38100" dist="38100" dir="2700000" algn="tl">
                    <a:srgbClr val="FFFFFF"/>
                  </a:outerShdw>
                </a:effectLst>
              </a:rPr>
              <a:t>k</a:t>
            </a:r>
            <a:r>
              <a:rPr lang="en-GB" sz="2800" dirty="0" err="1" smtClean="0">
                <a:effectLst>
                  <a:outerShdw blurRad="38100" dist="38100" dir="2700000" algn="tl">
                    <a:srgbClr val="FFFFFF"/>
                  </a:outerShdw>
                </a:effectLst>
              </a:rPr>
              <a:t>tivit</a:t>
            </a:r>
            <a:r>
              <a:rPr lang="tr-TR" sz="2800" dirty="0" smtClean="0">
                <a:effectLst>
                  <a:outerShdw blurRad="38100" dist="38100" dir="2700000" algn="tl">
                    <a:srgbClr val="FFFFFF"/>
                  </a:outerShdw>
                </a:effectLst>
              </a:rPr>
              <a:t>e</a:t>
            </a:r>
            <a:r>
              <a:rPr lang="en-GB" sz="2800" dirty="0" smtClean="0">
                <a:effectLst>
                  <a:outerShdw blurRad="38100" dist="38100" dir="2700000" algn="tl">
                    <a:srgbClr val="FFFFFF"/>
                  </a:outerShdw>
                </a:effectLst>
              </a:rPr>
              <a:t>, </a:t>
            </a:r>
            <a:r>
              <a:rPr lang="en-GB" sz="2800" dirty="0" err="1" smtClean="0">
                <a:effectLst>
                  <a:outerShdw blurRad="38100" dist="38100" dir="2700000" algn="tl">
                    <a:srgbClr val="FFFFFF"/>
                  </a:outerShdw>
                </a:effectLst>
              </a:rPr>
              <a:t>endo</a:t>
            </a:r>
            <a:r>
              <a:rPr lang="tr-TR" sz="2800" dirty="0" smtClean="0">
                <a:effectLst>
                  <a:outerShdw blurRad="38100" dist="38100" dir="2700000" algn="tl">
                    <a:srgbClr val="FFFFFF"/>
                  </a:outerShdw>
                </a:effectLst>
              </a:rPr>
              <a:t>k</a:t>
            </a:r>
            <a:r>
              <a:rPr lang="en-GB" sz="2800" dirty="0" err="1" smtClean="0">
                <a:effectLst>
                  <a:outerShdw blurRad="38100" dist="38100" dir="2700000" algn="tl">
                    <a:srgbClr val="FFFFFF"/>
                  </a:outerShdw>
                </a:effectLst>
              </a:rPr>
              <a:t>rin</a:t>
            </a:r>
            <a:r>
              <a:rPr lang="en-GB" sz="2800" dirty="0" smtClean="0">
                <a:effectLst>
                  <a:outerShdw blurRad="38100" dist="38100" dir="2700000" algn="tl">
                    <a:srgbClr val="FFFFFF"/>
                  </a:outerShdw>
                </a:effectLst>
              </a:rPr>
              <a:t>,</a:t>
            </a:r>
            <a:endParaRPr lang="en-GB" sz="2800" dirty="0">
              <a:effectLst>
                <a:outerShdw blurRad="38100" dist="38100" dir="2700000" algn="tl">
                  <a:srgbClr val="FFFFFF"/>
                </a:outerShdw>
              </a:effectLst>
            </a:endParaRPr>
          </a:p>
          <a:p>
            <a:pPr lvl="1">
              <a:spcBef>
                <a:spcPct val="20000"/>
              </a:spcBef>
              <a:buClr>
                <a:schemeClr val="tx2"/>
              </a:buClr>
              <a:buSzPct val="75000"/>
              <a:buFont typeface="Wingdings" pitchFamily="2" charset="2"/>
              <a:buNone/>
              <a:defRPr/>
            </a:pPr>
            <a:r>
              <a:rPr lang="en-GB" sz="2800" dirty="0" err="1" smtClean="0">
                <a:effectLst>
                  <a:outerShdw blurRad="38100" dist="38100" dir="2700000" algn="tl">
                    <a:srgbClr val="FFFFFF"/>
                  </a:outerShdw>
                </a:effectLst>
              </a:rPr>
              <a:t>geneti</a:t>
            </a:r>
            <a:r>
              <a:rPr lang="tr-TR" sz="2800" dirty="0" smtClean="0">
                <a:effectLst>
                  <a:outerShdw blurRad="38100" dist="38100" dir="2700000" algn="tl">
                    <a:srgbClr val="FFFFFF"/>
                  </a:outerShdw>
                </a:effectLst>
              </a:rPr>
              <a:t>k</a:t>
            </a:r>
            <a:r>
              <a:rPr lang="en-GB" sz="2800" dirty="0" smtClean="0">
                <a:effectLst>
                  <a:outerShdw blurRad="38100" dist="38100" dir="2700000" algn="tl">
                    <a:srgbClr val="FFFFFF"/>
                  </a:outerShdw>
                </a:effectLst>
              </a:rPr>
              <a:t>, </a:t>
            </a:r>
            <a:r>
              <a:rPr lang="tr-TR" sz="2800" dirty="0" smtClean="0">
                <a:effectLst>
                  <a:outerShdw blurRad="38100" dist="38100" dir="2700000" algn="tl">
                    <a:srgbClr val="FFFFFF"/>
                  </a:outerShdw>
                </a:effectLst>
              </a:rPr>
              <a:t>ilaçlar</a:t>
            </a:r>
            <a:r>
              <a:rPr lang="en-GB" sz="2800" dirty="0" smtClean="0">
                <a:effectLst>
                  <a:outerShdw blurRad="38100" dist="38100" dir="2700000" algn="tl">
                    <a:srgbClr val="FFFFFF"/>
                  </a:outerShdw>
                </a:effectLst>
              </a:rPr>
              <a:t>  </a:t>
            </a:r>
            <a:endParaRPr lang="en-GB" sz="2800" dirty="0">
              <a:effectLst>
                <a:outerShdw blurRad="38100" dist="38100" dir="2700000" algn="tl">
                  <a:srgbClr val="FFFFFF"/>
                </a:outerShdw>
              </a:effectLst>
            </a:endParaRPr>
          </a:p>
          <a:p>
            <a:pPr>
              <a:spcBef>
                <a:spcPct val="50000"/>
              </a:spcBef>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457200" y="277813"/>
            <a:ext cx="8229600" cy="1017587"/>
          </a:xfrm>
        </p:spPr>
        <p:txBody>
          <a:bodyPr/>
          <a:lstStyle/>
          <a:p>
            <a:pPr>
              <a:defRPr/>
            </a:pPr>
            <a:r>
              <a:rPr lang="de-DE" altLang="de-DE" dirty="0" err="1" smtClean="0"/>
              <a:t>Obe</a:t>
            </a:r>
            <a:r>
              <a:rPr lang="tr-TR" altLang="de-DE" dirty="0" err="1" smtClean="0"/>
              <a:t>zite</a:t>
            </a:r>
            <a:r>
              <a:rPr lang="tr-TR" altLang="de-DE" dirty="0" smtClean="0"/>
              <a:t> nedenleri</a:t>
            </a:r>
            <a:endParaRPr lang="en-US" dirty="0" smtClean="0"/>
          </a:p>
        </p:txBody>
      </p:sp>
      <p:sp>
        <p:nvSpPr>
          <p:cNvPr id="52229" name="Rectangle 5"/>
          <p:cNvSpPr>
            <a:spLocks noGrp="1" noChangeArrowheads="1"/>
          </p:cNvSpPr>
          <p:nvPr>
            <p:ph type="body" sz="half" idx="1"/>
          </p:nvPr>
        </p:nvSpPr>
        <p:spPr>
          <a:xfrm>
            <a:off x="76200" y="1447800"/>
            <a:ext cx="4495800" cy="4953000"/>
          </a:xfrm>
        </p:spPr>
        <p:txBody>
          <a:bodyPr>
            <a:normAutofit/>
          </a:bodyPr>
          <a:lstStyle/>
          <a:p>
            <a:pPr eaLnBrk="1" hangingPunct="1">
              <a:defRPr/>
            </a:pPr>
            <a:r>
              <a:rPr lang="en-US" sz="2800" dirty="0" err="1" smtClean="0"/>
              <a:t>Geneti</a:t>
            </a:r>
            <a:r>
              <a:rPr lang="tr-TR" sz="2800" dirty="0" err="1" smtClean="0"/>
              <a:t>ğin</a:t>
            </a:r>
            <a:r>
              <a:rPr lang="tr-TR" sz="2800" dirty="0" smtClean="0"/>
              <a:t> rolü var mı?</a:t>
            </a:r>
            <a:endParaRPr lang="en-US" sz="2800" dirty="0" smtClean="0"/>
          </a:p>
          <a:p>
            <a:pPr lvl="1" eaLnBrk="1" hangingPunct="1">
              <a:defRPr/>
            </a:pPr>
            <a:r>
              <a:rPr lang="tr-TR" sz="2400" dirty="0" smtClean="0"/>
              <a:t>Aile bağı esas yeme/aktivite alışkanlıkları açısından belirleyici</a:t>
            </a:r>
            <a:endParaRPr lang="en-US" sz="2400" dirty="0" smtClean="0"/>
          </a:p>
          <a:p>
            <a:pPr eaLnBrk="1" hangingPunct="1">
              <a:defRPr/>
            </a:pPr>
            <a:r>
              <a:rPr lang="tr-TR" sz="2400" dirty="0" smtClean="0"/>
              <a:t>Aktarılabilen en büyük değişken kültürel faktörler</a:t>
            </a:r>
          </a:p>
          <a:p>
            <a:pPr eaLnBrk="1" hangingPunct="1">
              <a:defRPr/>
            </a:pPr>
            <a:r>
              <a:rPr lang="tr-TR" sz="2400" dirty="0" smtClean="0"/>
              <a:t>İkiz çalışmalarında </a:t>
            </a:r>
            <a:r>
              <a:rPr lang="tr-TR" sz="2400" dirty="0" err="1" smtClean="0"/>
              <a:t>konkordans</a:t>
            </a:r>
            <a:r>
              <a:rPr lang="tr-TR" sz="2400" dirty="0" smtClean="0"/>
              <a:t> oranı yüksek; ama kalıtım </a:t>
            </a:r>
            <a:r>
              <a:rPr lang="tr-TR" sz="2400" dirty="0" err="1" smtClean="0"/>
              <a:t>paterni</a:t>
            </a:r>
            <a:r>
              <a:rPr lang="tr-TR" sz="2400" dirty="0" smtClean="0"/>
              <a:t> </a:t>
            </a:r>
            <a:r>
              <a:rPr lang="tr-TR" sz="2400" dirty="0" err="1" smtClean="0"/>
              <a:t>polijenik</a:t>
            </a:r>
            <a:endParaRPr lang="tr-TR" sz="2400" dirty="0" smtClean="0"/>
          </a:p>
          <a:p>
            <a:pPr eaLnBrk="1" hangingPunct="1">
              <a:defRPr/>
            </a:pPr>
            <a:r>
              <a:rPr lang="tr-TR" sz="2400" dirty="0" smtClean="0"/>
              <a:t>Çevresel faktörlerin rolü büyük</a:t>
            </a:r>
          </a:p>
          <a:p>
            <a:pPr eaLnBrk="1" hangingPunct="1">
              <a:defRPr/>
            </a:pPr>
            <a:endParaRPr lang="en-US" sz="2400" dirty="0" smtClean="0"/>
          </a:p>
        </p:txBody>
      </p:sp>
      <p:pic>
        <p:nvPicPr>
          <p:cNvPr id="14340" name="Picture 7" descr="fatransm"/>
          <p:cNvPicPr>
            <a:picLocks noGrp="1" noChangeAspect="1" noChangeArrowheads="1"/>
          </p:cNvPicPr>
          <p:nvPr>
            <p:ph sz="half" idx="2"/>
          </p:nvPr>
        </p:nvPicPr>
        <p:blipFill>
          <a:blip r:embed="rId3" cstate="print"/>
          <a:srcRect/>
          <a:stretch>
            <a:fillRect/>
          </a:stretch>
        </p:blipFill>
        <p:spPr>
          <a:xfrm>
            <a:off x="4724400" y="1285859"/>
            <a:ext cx="4267200" cy="5267341"/>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de-DE" altLang="de-DE" dirty="0" err="1" smtClean="0"/>
              <a:t>Obe</a:t>
            </a:r>
            <a:r>
              <a:rPr lang="tr-TR" altLang="de-DE" dirty="0" err="1" smtClean="0"/>
              <a:t>zite</a:t>
            </a:r>
            <a:r>
              <a:rPr lang="tr-TR" altLang="de-DE" dirty="0" smtClean="0"/>
              <a:t> nedenleri</a:t>
            </a:r>
            <a:endParaRPr lang="en-US" dirty="0" smtClean="0"/>
          </a:p>
        </p:txBody>
      </p:sp>
      <p:sp>
        <p:nvSpPr>
          <p:cNvPr id="55299" name="Rectangle 3"/>
          <p:cNvSpPr>
            <a:spLocks noGrp="1" noChangeArrowheads="1"/>
          </p:cNvSpPr>
          <p:nvPr>
            <p:ph type="body" idx="1"/>
          </p:nvPr>
        </p:nvSpPr>
        <p:spPr>
          <a:xfrm>
            <a:off x="457200" y="2249424"/>
            <a:ext cx="4614866" cy="4325112"/>
          </a:xfrm>
        </p:spPr>
        <p:txBody>
          <a:bodyPr>
            <a:normAutofit fontScale="92500" lnSpcReduction="20000"/>
          </a:bodyPr>
          <a:lstStyle/>
          <a:p>
            <a:pPr eaLnBrk="1" hangingPunct="1">
              <a:defRPr/>
            </a:pPr>
            <a:r>
              <a:rPr lang="en-US" dirty="0" smtClean="0"/>
              <a:t>Mutant </a:t>
            </a:r>
            <a:r>
              <a:rPr lang="tr-TR" dirty="0" smtClean="0"/>
              <a:t>bir g</a:t>
            </a:r>
            <a:r>
              <a:rPr lang="en-US" dirty="0" smtClean="0"/>
              <a:t>en</a:t>
            </a:r>
            <a:r>
              <a:rPr lang="tr-TR" dirty="0" smtClean="0"/>
              <a:t> ve sonuçta uy</a:t>
            </a:r>
            <a:r>
              <a:rPr lang="tr-TR" i="1" dirty="0" smtClean="0">
                <a:effectLst/>
              </a:rPr>
              <a:t>gunsuz  l</a:t>
            </a:r>
            <a:r>
              <a:rPr lang="en-US" i="1" dirty="0" err="1" smtClean="0">
                <a:effectLst/>
              </a:rPr>
              <a:t>eptin</a:t>
            </a:r>
            <a:r>
              <a:rPr lang="tr-TR" i="1" dirty="0" smtClean="0">
                <a:effectLst/>
              </a:rPr>
              <a:t> </a:t>
            </a:r>
            <a:r>
              <a:rPr lang="tr-TR" i="1" dirty="0" err="1" smtClean="0">
                <a:effectLst/>
              </a:rPr>
              <a:t>salınımı</a:t>
            </a:r>
            <a:r>
              <a:rPr lang="en-US" i="1" dirty="0" smtClean="0">
                <a:effectLst/>
              </a:rPr>
              <a:t>?</a:t>
            </a:r>
            <a:endParaRPr lang="en-US" dirty="0" smtClean="0">
              <a:effectLst/>
            </a:endParaRPr>
          </a:p>
          <a:p>
            <a:pPr lvl="1" eaLnBrk="1" hangingPunct="1">
              <a:defRPr/>
            </a:pPr>
            <a:r>
              <a:rPr lang="tr-TR" sz="2000" dirty="0" err="1" smtClean="0">
                <a:solidFill>
                  <a:schemeClr val="tx1"/>
                </a:solidFill>
              </a:rPr>
              <a:t>Hi</a:t>
            </a:r>
            <a:r>
              <a:rPr lang="en-US" sz="2000" dirty="0" err="1" smtClean="0">
                <a:solidFill>
                  <a:schemeClr val="tx1"/>
                </a:solidFill>
              </a:rPr>
              <a:t>potalam</a:t>
            </a:r>
            <a:r>
              <a:rPr lang="tr-TR" sz="2000" dirty="0" err="1" smtClean="0">
                <a:solidFill>
                  <a:schemeClr val="tx1"/>
                </a:solidFill>
              </a:rPr>
              <a:t>ik</a:t>
            </a:r>
            <a:r>
              <a:rPr lang="tr-TR" sz="2000" dirty="0" smtClean="0">
                <a:solidFill>
                  <a:schemeClr val="tx1"/>
                </a:solidFill>
              </a:rPr>
              <a:t> düzeyde iştah kontrolünü etkileyen 167 </a:t>
            </a:r>
            <a:r>
              <a:rPr lang="tr-TR" sz="2000" dirty="0" err="1" smtClean="0">
                <a:solidFill>
                  <a:schemeClr val="tx1"/>
                </a:solidFill>
              </a:rPr>
              <a:t>aminoasitden</a:t>
            </a:r>
            <a:r>
              <a:rPr lang="tr-TR" sz="2000" dirty="0" smtClean="0">
                <a:solidFill>
                  <a:schemeClr val="tx1"/>
                </a:solidFill>
              </a:rPr>
              <a:t> oluşan protein; tokluk hormonu olarak bilinir</a:t>
            </a:r>
            <a:endParaRPr lang="en-US" sz="2000" dirty="0" smtClean="0"/>
          </a:p>
          <a:p>
            <a:pPr lvl="1" eaLnBrk="1" hangingPunct="1">
              <a:defRPr/>
            </a:pPr>
            <a:r>
              <a:rPr lang="en-US" sz="2000" dirty="0" err="1" smtClean="0">
                <a:solidFill>
                  <a:schemeClr val="tx1"/>
                </a:solidFill>
              </a:rPr>
              <a:t>Defe</a:t>
            </a:r>
            <a:r>
              <a:rPr lang="tr-TR" sz="2000" dirty="0" smtClean="0">
                <a:solidFill>
                  <a:schemeClr val="tx1"/>
                </a:solidFill>
              </a:rPr>
              <a:t>k</a:t>
            </a:r>
            <a:r>
              <a:rPr lang="en-US" sz="2000" dirty="0" err="1" smtClean="0">
                <a:solidFill>
                  <a:schemeClr val="tx1"/>
                </a:solidFill>
              </a:rPr>
              <a:t>ti</a:t>
            </a:r>
            <a:r>
              <a:rPr lang="tr-TR" sz="2000" dirty="0" smtClean="0">
                <a:solidFill>
                  <a:schemeClr val="tx1"/>
                </a:solidFill>
              </a:rPr>
              <a:t>f bir genin varlığı uygunsuz </a:t>
            </a:r>
            <a:r>
              <a:rPr lang="tr-TR" sz="2000" dirty="0" err="1" smtClean="0">
                <a:solidFill>
                  <a:schemeClr val="tx1"/>
                </a:solidFill>
              </a:rPr>
              <a:t>leptin</a:t>
            </a:r>
            <a:r>
              <a:rPr lang="tr-TR" sz="2000" dirty="0" smtClean="0">
                <a:solidFill>
                  <a:schemeClr val="tx1"/>
                </a:solidFill>
              </a:rPr>
              <a:t> üretimine neden olabilir – depo </a:t>
            </a:r>
            <a:r>
              <a:rPr lang="tr-TR" sz="2000" dirty="0" err="1" smtClean="0">
                <a:solidFill>
                  <a:schemeClr val="tx1"/>
                </a:solidFill>
              </a:rPr>
              <a:t>adipoz</a:t>
            </a:r>
            <a:r>
              <a:rPr lang="tr-TR" sz="2000" dirty="0" smtClean="0">
                <a:solidFill>
                  <a:schemeClr val="tx1"/>
                </a:solidFill>
              </a:rPr>
              <a:t> dokuyu dikkate almadan acil yeme isteği olur</a:t>
            </a:r>
          </a:p>
          <a:p>
            <a:pPr lvl="1" eaLnBrk="1" hangingPunct="1">
              <a:defRPr/>
            </a:pPr>
            <a:r>
              <a:rPr lang="tr-TR" sz="2000" dirty="0" smtClean="0">
                <a:solidFill>
                  <a:schemeClr val="tx1"/>
                </a:solidFill>
              </a:rPr>
              <a:t>İştahı baskılayan kimyasalların </a:t>
            </a:r>
            <a:r>
              <a:rPr lang="tr-TR" sz="2000" dirty="0" err="1" smtClean="0">
                <a:solidFill>
                  <a:schemeClr val="tx1"/>
                </a:solidFill>
              </a:rPr>
              <a:t>salınımını</a:t>
            </a:r>
            <a:r>
              <a:rPr lang="tr-TR" sz="2000" dirty="0" smtClean="0">
                <a:solidFill>
                  <a:schemeClr val="tx1"/>
                </a:solidFill>
              </a:rPr>
              <a:t> </a:t>
            </a:r>
            <a:r>
              <a:rPr lang="tr-TR" sz="2000" dirty="0" err="1" smtClean="0">
                <a:solidFill>
                  <a:schemeClr val="tx1"/>
                </a:solidFill>
              </a:rPr>
              <a:t>stimüle</a:t>
            </a:r>
            <a:r>
              <a:rPr lang="tr-TR" sz="2000" smtClean="0">
                <a:solidFill>
                  <a:schemeClr val="tx1"/>
                </a:solidFill>
              </a:rPr>
              <a:t> </a:t>
            </a:r>
            <a:r>
              <a:rPr lang="tr-TR" sz="2000" smtClean="0">
                <a:solidFill>
                  <a:schemeClr val="tx1"/>
                </a:solidFill>
              </a:rPr>
              <a:t>eder. iştahı </a:t>
            </a:r>
            <a:r>
              <a:rPr lang="tr-TR" sz="2000" dirty="0" smtClean="0">
                <a:solidFill>
                  <a:schemeClr val="tx1"/>
                </a:solidFill>
              </a:rPr>
              <a:t>artıranları </a:t>
            </a:r>
            <a:r>
              <a:rPr lang="tr-TR" sz="2000" dirty="0" err="1" smtClean="0">
                <a:solidFill>
                  <a:schemeClr val="tx1"/>
                </a:solidFill>
              </a:rPr>
              <a:t>suprese</a:t>
            </a:r>
            <a:r>
              <a:rPr lang="tr-TR" sz="2000" dirty="0" smtClean="0">
                <a:solidFill>
                  <a:schemeClr val="tx1"/>
                </a:solidFill>
              </a:rPr>
              <a:t> eder</a:t>
            </a:r>
          </a:p>
          <a:p>
            <a:pPr lvl="1" eaLnBrk="1" hangingPunct="1">
              <a:defRPr/>
            </a:pPr>
            <a:r>
              <a:rPr lang="tr-TR" sz="2000" dirty="0" err="1" smtClean="0">
                <a:solidFill>
                  <a:schemeClr val="tx1"/>
                </a:solidFill>
              </a:rPr>
              <a:t>Leptin</a:t>
            </a:r>
            <a:r>
              <a:rPr lang="tr-TR" sz="2000" dirty="0" smtClean="0">
                <a:solidFill>
                  <a:schemeClr val="tx1"/>
                </a:solidFill>
              </a:rPr>
              <a:t> tek başına </a:t>
            </a:r>
            <a:r>
              <a:rPr lang="tr-TR" sz="2000" dirty="0" err="1" smtClean="0">
                <a:solidFill>
                  <a:schemeClr val="tx1"/>
                </a:solidFill>
              </a:rPr>
              <a:t>obezite</a:t>
            </a:r>
            <a:r>
              <a:rPr lang="tr-TR" sz="2000" dirty="0" smtClean="0">
                <a:solidFill>
                  <a:schemeClr val="tx1"/>
                </a:solidFill>
              </a:rPr>
              <a:t> için belirleyici değildir ama </a:t>
            </a:r>
            <a:r>
              <a:rPr lang="tr-TR" sz="2000" dirty="0" err="1" smtClean="0">
                <a:solidFill>
                  <a:schemeClr val="tx1"/>
                </a:solidFill>
              </a:rPr>
              <a:t>obezite</a:t>
            </a:r>
            <a:r>
              <a:rPr lang="tr-TR" sz="2000" dirty="0" smtClean="0">
                <a:solidFill>
                  <a:schemeClr val="tx1"/>
                </a:solidFill>
              </a:rPr>
              <a:t> </a:t>
            </a:r>
            <a:r>
              <a:rPr lang="tr-TR" sz="2000" dirty="0" err="1" smtClean="0">
                <a:solidFill>
                  <a:schemeClr val="tx1"/>
                </a:solidFill>
              </a:rPr>
              <a:t>leptin</a:t>
            </a:r>
            <a:r>
              <a:rPr lang="tr-TR" sz="2000" dirty="0" smtClean="0">
                <a:solidFill>
                  <a:schemeClr val="tx1"/>
                </a:solidFill>
              </a:rPr>
              <a:t> </a:t>
            </a:r>
            <a:r>
              <a:rPr lang="tr-TR" sz="2000" dirty="0" err="1" smtClean="0">
                <a:solidFill>
                  <a:schemeClr val="tx1"/>
                </a:solidFill>
              </a:rPr>
              <a:t>rezistan</a:t>
            </a:r>
            <a:r>
              <a:rPr lang="tr-TR" sz="2000" dirty="0" smtClean="0">
                <a:solidFill>
                  <a:schemeClr val="tx1"/>
                </a:solidFill>
              </a:rPr>
              <a:t> bir durumdur</a:t>
            </a:r>
          </a:p>
          <a:p>
            <a:pPr lvl="1" eaLnBrk="1" hangingPunct="1">
              <a:defRPr/>
            </a:pPr>
            <a:endParaRPr lang="en-US" sz="2000" dirty="0" smtClean="0">
              <a:solidFill>
                <a:schemeClr val="tx1"/>
              </a:solidFill>
            </a:endParaRPr>
          </a:p>
        </p:txBody>
      </p:sp>
      <p:pic>
        <p:nvPicPr>
          <p:cNvPr id="4" name="Content Placeholder 4" descr="figure_16.18.jpg"/>
          <p:cNvPicPr>
            <a:picLocks noChangeAspect="1"/>
          </p:cNvPicPr>
          <p:nvPr/>
        </p:nvPicPr>
        <p:blipFill>
          <a:blip r:embed="rId3" cstate="print"/>
          <a:srcRect/>
          <a:stretch>
            <a:fillRect/>
          </a:stretch>
        </p:blipFill>
        <p:spPr>
          <a:xfrm>
            <a:off x="5214942" y="571480"/>
            <a:ext cx="3929058" cy="62865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71934" y="1214422"/>
            <a:ext cx="4614866" cy="857256"/>
          </a:xfrm>
        </p:spPr>
        <p:txBody>
          <a:bodyPr>
            <a:normAutofit/>
          </a:bodyPr>
          <a:lstStyle/>
          <a:p>
            <a:r>
              <a:rPr lang="tr-TR" dirty="0" smtClean="0"/>
              <a:t>PKOS-OBEZİTE</a:t>
            </a:r>
            <a:endParaRPr lang="tr-TR" dirty="0"/>
          </a:p>
        </p:txBody>
      </p:sp>
      <p:sp>
        <p:nvSpPr>
          <p:cNvPr id="4" name="3 İçerik Yer Tutucusu"/>
          <p:cNvSpPr>
            <a:spLocks noGrp="1"/>
          </p:cNvSpPr>
          <p:nvPr>
            <p:ph sz="half" idx="2"/>
          </p:nvPr>
        </p:nvSpPr>
        <p:spPr>
          <a:xfrm>
            <a:off x="3643306" y="2500306"/>
            <a:ext cx="5286412" cy="4000527"/>
          </a:xfrm>
        </p:spPr>
        <p:txBody>
          <a:bodyPr/>
          <a:lstStyle/>
          <a:p>
            <a:endParaRPr lang="tr-TR" dirty="0" smtClean="0"/>
          </a:p>
          <a:p>
            <a:r>
              <a:rPr lang="tr-TR" dirty="0" smtClean="0"/>
              <a:t>PKOS </a:t>
            </a:r>
            <a:r>
              <a:rPr lang="tr-TR" dirty="0" err="1" smtClean="0"/>
              <a:t>premenopozal</a:t>
            </a:r>
            <a:r>
              <a:rPr lang="tr-TR" dirty="0" smtClean="0"/>
              <a:t> kadınların %6-10’unda görülen en sık </a:t>
            </a:r>
            <a:r>
              <a:rPr lang="tr-TR" dirty="0" err="1" smtClean="0"/>
              <a:t>endokrinopati</a:t>
            </a:r>
            <a:r>
              <a:rPr lang="tr-TR" dirty="0" smtClean="0"/>
              <a:t>; etiyolojisi </a:t>
            </a:r>
            <a:r>
              <a:rPr lang="tr-TR" dirty="0" err="1" smtClean="0"/>
              <a:t>multifaktöriyel</a:t>
            </a:r>
            <a:r>
              <a:rPr lang="tr-TR" dirty="0" smtClean="0"/>
              <a:t> ve kompleks</a:t>
            </a:r>
          </a:p>
          <a:p>
            <a:pPr>
              <a:buNone/>
            </a:pPr>
            <a:endParaRPr lang="tr-TR" dirty="0" smtClean="0"/>
          </a:p>
          <a:p>
            <a:r>
              <a:rPr lang="tr-TR" dirty="0" smtClean="0"/>
              <a:t>En belirgin endokrin patoloji  ve etiyolojide anahtar  faktör özellikle </a:t>
            </a:r>
            <a:r>
              <a:rPr lang="tr-TR" dirty="0" err="1" smtClean="0"/>
              <a:t>ovaryan</a:t>
            </a:r>
            <a:r>
              <a:rPr lang="tr-TR" dirty="0" smtClean="0"/>
              <a:t> kaynaklı olan </a:t>
            </a:r>
            <a:r>
              <a:rPr lang="tr-TR" dirty="0" err="1" smtClean="0"/>
              <a:t>hiperandrojenemi</a:t>
            </a:r>
            <a:endParaRPr lang="tr-TR" dirty="0" smtClean="0"/>
          </a:p>
          <a:p>
            <a:endParaRPr lang="tr-TR" dirty="0"/>
          </a:p>
        </p:txBody>
      </p:sp>
      <p:pic>
        <p:nvPicPr>
          <p:cNvPr id="1026" name="Picture 2" descr="C:\Documents and Settings\yasemin.tasci\Belgelerim\Resimlerim\ab95f2a64c67468f1285beab00eaab98.jpg"/>
          <p:cNvPicPr>
            <a:picLocks noGrp="1" noChangeAspect="1" noChangeArrowheads="1"/>
          </p:cNvPicPr>
          <p:nvPr>
            <p:ph sz="half" idx="1"/>
          </p:nvPr>
        </p:nvPicPr>
        <p:blipFill>
          <a:blip r:embed="rId2" cstate="print"/>
          <a:srcRect/>
          <a:stretch>
            <a:fillRect/>
          </a:stretch>
        </p:blipFill>
        <p:spPr bwMode="auto">
          <a:xfrm>
            <a:off x="0" y="714356"/>
            <a:ext cx="3500430" cy="61436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 -</a:t>
            </a:r>
            <a:r>
              <a:rPr lang="tr-TR" dirty="0" err="1" smtClean="0"/>
              <a:t>fenotipler</a:t>
            </a:r>
            <a:r>
              <a:rPr lang="tr-TR" dirty="0" smtClean="0"/>
              <a:t> </a:t>
            </a:r>
            <a:endParaRPr lang="tr-T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2925763"/>
            <a:ext cx="8229600" cy="2971800"/>
          </a:xfrm>
          <a:prstGeom prst="rect">
            <a:avLst/>
          </a:prstGeom>
          <a:noFill/>
          <a:ln w="9525">
            <a:noFill/>
            <a:miter lim="800000"/>
            <a:headEnd/>
            <a:tailEnd/>
          </a:ln>
        </p:spPr>
      </p:pic>
      <p:sp>
        <p:nvSpPr>
          <p:cNvPr id="5" name="4 Metin kutusu"/>
          <p:cNvSpPr txBox="1"/>
          <p:nvPr/>
        </p:nvSpPr>
        <p:spPr>
          <a:xfrm>
            <a:off x="323528" y="6021288"/>
            <a:ext cx="8208912" cy="738664"/>
          </a:xfrm>
          <a:prstGeom prst="rect">
            <a:avLst/>
          </a:prstGeom>
          <a:noFill/>
        </p:spPr>
        <p:txBody>
          <a:bodyPr wrap="square" rtlCol="0">
            <a:spAutoFit/>
          </a:bodyPr>
          <a:lstStyle/>
          <a:p>
            <a:r>
              <a:rPr lang="en-US" sz="1400" dirty="0" smtClean="0"/>
              <a:t>Phenotype classification in 172 patients with polycystic ovary syndrome taking into</a:t>
            </a:r>
            <a:r>
              <a:rPr lang="tr-TR" sz="1400" dirty="0" smtClean="0"/>
              <a:t> </a:t>
            </a:r>
            <a:r>
              <a:rPr lang="en-US" sz="1400" dirty="0" smtClean="0"/>
              <a:t>account obesity (body mass index ≥ 27) to subdivide each group. The frequencies of</a:t>
            </a:r>
            <a:r>
              <a:rPr lang="tr-TR" sz="1400" dirty="0" smtClean="0"/>
              <a:t> </a:t>
            </a:r>
            <a:r>
              <a:rPr lang="en-US" sz="1400" dirty="0" smtClean="0"/>
              <a:t>different phenotypes are unpublished data yet, Moran C, 2011.</a:t>
            </a:r>
            <a:endParaRPr lang="tr-T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836613"/>
            <a:ext cx="9144000" cy="4786312"/>
          </a:xfrm>
          <a:prstGeom prst="rect">
            <a:avLst/>
          </a:prstGeom>
          <a:noFill/>
          <a:ln w="9525">
            <a:noFill/>
            <a:miter lim="800000"/>
            <a:headEnd/>
            <a:tailEnd/>
          </a:ln>
        </p:spPr>
      </p:pic>
      <p:cxnSp>
        <p:nvCxnSpPr>
          <p:cNvPr id="5123" name="3 Düz Bağlayıcı"/>
          <p:cNvCxnSpPr>
            <a:cxnSpLocks noChangeShapeType="1"/>
          </p:cNvCxnSpPr>
          <p:nvPr/>
        </p:nvCxnSpPr>
        <p:spPr bwMode="auto">
          <a:xfrm>
            <a:off x="34925" y="4292600"/>
            <a:ext cx="1692275" cy="0"/>
          </a:xfrm>
          <a:prstGeom prst="line">
            <a:avLst/>
          </a:prstGeom>
          <a:noFill/>
          <a:ln w="57150" algn="ctr">
            <a:solidFill>
              <a:srgbClr val="FF3300"/>
            </a:solidFill>
            <a:round/>
            <a:headEnd/>
            <a:tailEnd/>
          </a:ln>
        </p:spPr>
      </p:cxnSp>
      <p:cxnSp>
        <p:nvCxnSpPr>
          <p:cNvPr id="5124" name="4 Düz Bağlayıcı"/>
          <p:cNvCxnSpPr>
            <a:cxnSpLocks noChangeShapeType="1"/>
          </p:cNvCxnSpPr>
          <p:nvPr/>
        </p:nvCxnSpPr>
        <p:spPr bwMode="auto">
          <a:xfrm>
            <a:off x="34925" y="3068638"/>
            <a:ext cx="1692275" cy="0"/>
          </a:xfrm>
          <a:prstGeom prst="line">
            <a:avLst/>
          </a:prstGeom>
          <a:noFill/>
          <a:ln w="57150" algn="ctr">
            <a:solidFill>
              <a:srgbClr val="FF3300"/>
            </a:solidFill>
            <a:round/>
            <a:headEnd/>
            <a:tailEnd/>
          </a:ln>
        </p:spPr>
      </p:cxnSp>
      <p:sp>
        <p:nvSpPr>
          <p:cNvPr id="5125" name="2 Metin kutusu"/>
          <p:cNvSpPr txBox="1">
            <a:spLocks noChangeArrowheads="1"/>
          </p:cNvSpPr>
          <p:nvPr/>
        </p:nvSpPr>
        <p:spPr bwMode="auto">
          <a:xfrm>
            <a:off x="6284913" y="6237288"/>
            <a:ext cx="2263775" cy="369887"/>
          </a:xfrm>
          <a:prstGeom prst="rect">
            <a:avLst/>
          </a:prstGeom>
          <a:noFill/>
          <a:ln w="9525">
            <a:noFill/>
            <a:miter lim="800000"/>
            <a:headEnd/>
            <a:tailEnd/>
          </a:ln>
        </p:spPr>
        <p:txBody>
          <a:bodyPr wrap="none">
            <a:spAutoFit/>
          </a:bodyPr>
          <a:lstStyle/>
          <a:p>
            <a:r>
              <a:rPr lang="tr-TR" b="0" i="1">
                <a:solidFill>
                  <a:srgbClr val="FFFF00"/>
                </a:solidFill>
                <a:latin typeface="Times New Roman" pitchFamily="18" charset="0"/>
                <a:cs typeface="Times New Roman" pitchFamily="18" charset="0"/>
              </a:rPr>
              <a:t>Galluzo A, et al., 2008</a:t>
            </a:r>
          </a:p>
        </p:txBody>
      </p:sp>
      <p:sp>
        <p:nvSpPr>
          <p:cNvPr id="6" name="5 Metin kutusu"/>
          <p:cNvSpPr txBox="1"/>
          <p:nvPr/>
        </p:nvSpPr>
        <p:spPr>
          <a:xfrm>
            <a:off x="214282" y="5786454"/>
            <a:ext cx="8358246" cy="646331"/>
          </a:xfrm>
          <a:prstGeom prst="rect">
            <a:avLst/>
          </a:prstGeom>
          <a:noFill/>
        </p:spPr>
        <p:txBody>
          <a:bodyPr wrap="square" rtlCol="0">
            <a:spAutoFit/>
          </a:bodyPr>
          <a:lstStyle/>
          <a:p>
            <a:r>
              <a:rPr lang="tr-TR" i="1" dirty="0" err="1" smtClean="0">
                <a:solidFill>
                  <a:srgbClr val="002060"/>
                </a:solidFill>
              </a:rPr>
              <a:t>PKOS’un</a:t>
            </a:r>
            <a:r>
              <a:rPr lang="tr-TR" i="1" dirty="0" smtClean="0">
                <a:solidFill>
                  <a:srgbClr val="002060"/>
                </a:solidFill>
              </a:rPr>
              <a:t> </a:t>
            </a:r>
            <a:r>
              <a:rPr lang="tr-TR" i="1" dirty="0" err="1" smtClean="0">
                <a:solidFill>
                  <a:srgbClr val="002060"/>
                </a:solidFill>
              </a:rPr>
              <a:t>Stein</a:t>
            </a:r>
            <a:r>
              <a:rPr lang="tr-TR" i="1" dirty="0" smtClean="0">
                <a:solidFill>
                  <a:srgbClr val="002060"/>
                </a:solidFill>
              </a:rPr>
              <a:t> ve </a:t>
            </a:r>
            <a:r>
              <a:rPr lang="tr-TR" i="1" dirty="0" err="1" smtClean="0">
                <a:solidFill>
                  <a:srgbClr val="002060"/>
                </a:solidFill>
              </a:rPr>
              <a:t>Leventhal</a:t>
            </a:r>
            <a:r>
              <a:rPr lang="tr-TR" i="1" dirty="0" smtClean="0">
                <a:solidFill>
                  <a:srgbClr val="002060"/>
                </a:solidFill>
              </a:rPr>
              <a:t> tarafından yapılan orijinal tanımında </a:t>
            </a:r>
            <a:r>
              <a:rPr lang="tr-TR" i="1" dirty="0" err="1" smtClean="0">
                <a:solidFill>
                  <a:srgbClr val="002060"/>
                </a:solidFill>
              </a:rPr>
              <a:t>obezite</a:t>
            </a:r>
            <a:r>
              <a:rPr lang="tr-TR" i="1" dirty="0" smtClean="0">
                <a:solidFill>
                  <a:srgbClr val="002060"/>
                </a:solidFill>
              </a:rPr>
              <a:t> var. Ama güncel PKOS tanı  kriterleri arasında </a:t>
            </a:r>
            <a:r>
              <a:rPr lang="tr-TR" i="1" dirty="0" err="1" smtClean="0">
                <a:solidFill>
                  <a:srgbClr val="002060"/>
                </a:solidFill>
              </a:rPr>
              <a:t>obezite</a:t>
            </a:r>
            <a:r>
              <a:rPr lang="tr-TR" i="1" dirty="0" smtClean="0">
                <a:solidFill>
                  <a:srgbClr val="002060"/>
                </a:solidFill>
              </a:rPr>
              <a:t> yok</a:t>
            </a:r>
            <a:endParaRPr lang="tr-TR" i="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a:t>
            </a:r>
            <a:r>
              <a:rPr lang="tr-TR" dirty="0" err="1" smtClean="0"/>
              <a:t>obezite</a:t>
            </a:r>
            <a:endParaRPr lang="tr-TR" dirty="0"/>
          </a:p>
        </p:txBody>
      </p:sp>
      <p:sp>
        <p:nvSpPr>
          <p:cNvPr id="3" name="2 İçerik Yer Tutucusu"/>
          <p:cNvSpPr>
            <a:spLocks noGrp="1"/>
          </p:cNvSpPr>
          <p:nvPr>
            <p:ph idx="1"/>
          </p:nvPr>
        </p:nvSpPr>
        <p:spPr/>
        <p:txBody>
          <a:bodyPr>
            <a:normAutofit/>
          </a:bodyPr>
          <a:lstStyle/>
          <a:p>
            <a:endParaRPr lang="tr-TR" sz="2000" dirty="0" smtClean="0"/>
          </a:p>
          <a:p>
            <a:r>
              <a:rPr lang="tr-TR" sz="2000" dirty="0" smtClean="0"/>
              <a:t>PKOS olgularının %38-88’i (ortalama %60) aşırı kilolu ya da </a:t>
            </a:r>
            <a:r>
              <a:rPr lang="tr-TR" sz="2000" dirty="0" err="1" smtClean="0"/>
              <a:t>obez</a:t>
            </a:r>
            <a:r>
              <a:rPr lang="tr-TR" sz="2000" dirty="0" smtClean="0"/>
              <a:t> </a:t>
            </a:r>
          </a:p>
          <a:p>
            <a:pPr>
              <a:buNone/>
            </a:pPr>
            <a:r>
              <a:rPr lang="tr-TR" sz="2000" baseline="30000" dirty="0" smtClean="0"/>
              <a:t>  					</a:t>
            </a:r>
            <a:r>
              <a:rPr lang="tr-TR" sz="2000" baseline="30000" dirty="0" err="1" smtClean="0"/>
              <a:t>Barber</a:t>
            </a:r>
            <a:r>
              <a:rPr lang="tr-TR" sz="2000" baseline="30000" dirty="0" smtClean="0"/>
              <a:t> TM. </a:t>
            </a:r>
            <a:r>
              <a:rPr lang="tr-TR" sz="2000" baseline="30000" dirty="0" err="1" smtClean="0"/>
              <a:t>Clin</a:t>
            </a:r>
            <a:r>
              <a:rPr lang="tr-TR" sz="2000" baseline="30000" dirty="0" smtClean="0"/>
              <a:t> </a:t>
            </a:r>
            <a:r>
              <a:rPr lang="tr-TR" sz="2000" baseline="30000" dirty="0" err="1" smtClean="0"/>
              <a:t>Endocrinol</a:t>
            </a:r>
            <a:r>
              <a:rPr lang="tr-TR" sz="2000" baseline="30000" dirty="0" smtClean="0"/>
              <a:t> 2006</a:t>
            </a:r>
            <a:endParaRPr lang="en-US" sz="2000" baseline="30000" dirty="0" smtClean="0"/>
          </a:p>
          <a:p>
            <a:r>
              <a:rPr lang="tr-TR" sz="2000" dirty="0" err="1" smtClean="0"/>
              <a:t>Obez</a:t>
            </a:r>
            <a:r>
              <a:rPr lang="tr-TR" sz="2000" dirty="0" smtClean="0"/>
              <a:t> PKOS </a:t>
            </a:r>
            <a:r>
              <a:rPr lang="tr-TR" sz="2000" dirty="0" err="1" smtClean="0"/>
              <a:t>lu</a:t>
            </a:r>
            <a:r>
              <a:rPr lang="tr-TR" sz="2000" dirty="0" smtClean="0"/>
              <a:t> </a:t>
            </a:r>
            <a:r>
              <a:rPr lang="tr-TR" sz="2000" dirty="0" err="1" smtClean="0"/>
              <a:t>prevalansı</a:t>
            </a:r>
            <a:r>
              <a:rPr lang="tr-TR" sz="2000" dirty="0" smtClean="0"/>
              <a:t> coğrafi lokalizasyonla değişiyor </a:t>
            </a:r>
            <a:r>
              <a:rPr lang="en-US" sz="2000" dirty="0" smtClean="0"/>
              <a:t>: </a:t>
            </a:r>
            <a:r>
              <a:rPr lang="tr-TR" sz="2000" dirty="0" smtClean="0"/>
              <a:t>ABD’de diğer ülkelere göre daha yüksek </a:t>
            </a:r>
            <a:r>
              <a:rPr lang="tr-TR" sz="2000" dirty="0" err="1" smtClean="0"/>
              <a:t>obezite</a:t>
            </a:r>
            <a:r>
              <a:rPr lang="tr-TR" sz="2000" dirty="0" smtClean="0"/>
              <a:t> sıklığı </a:t>
            </a:r>
            <a:endParaRPr lang="en-US" sz="2000" dirty="0" smtClean="0"/>
          </a:p>
          <a:p>
            <a:pPr>
              <a:buFontTx/>
              <a:buNone/>
            </a:pPr>
            <a:r>
              <a:rPr lang="tr-TR" sz="1100" b="1" dirty="0" smtClean="0"/>
              <a:t>						</a:t>
            </a:r>
            <a:r>
              <a:rPr lang="en-US" sz="1100" b="1" dirty="0" err="1" smtClean="0"/>
              <a:t>Carmina</a:t>
            </a:r>
            <a:r>
              <a:rPr lang="en-US" sz="1100" b="1" dirty="0" smtClean="0"/>
              <a:t> E,. </a:t>
            </a:r>
            <a:r>
              <a:rPr lang="en-US" sz="1100" b="1" i="1" dirty="0" smtClean="0"/>
              <a:t>Hum. </a:t>
            </a:r>
            <a:r>
              <a:rPr lang="en-US" sz="1100" b="1" i="1" dirty="0" err="1" smtClean="0"/>
              <a:t>Reprod</a:t>
            </a:r>
            <a:r>
              <a:rPr lang="en-US" sz="1100" b="1" i="1" dirty="0" smtClean="0"/>
              <a:t>.</a:t>
            </a:r>
            <a:r>
              <a:rPr lang="en-US" sz="1100" b="1" dirty="0" smtClean="0"/>
              <a:t> 2003 </a:t>
            </a:r>
            <a:endParaRPr lang="tr-TR" sz="1100" b="1" dirty="0" smtClean="0"/>
          </a:p>
          <a:p>
            <a:endParaRPr lang="tr-TR" sz="2000" dirty="0" smtClean="0"/>
          </a:p>
          <a:p>
            <a:r>
              <a:rPr lang="tr-TR" sz="2000" dirty="0" smtClean="0"/>
              <a:t>Aşırı kilolu ve </a:t>
            </a:r>
            <a:r>
              <a:rPr lang="tr-TR" sz="2000" dirty="0" err="1" smtClean="0"/>
              <a:t>obez</a:t>
            </a:r>
            <a:r>
              <a:rPr lang="tr-TR" sz="2000" dirty="0" smtClean="0"/>
              <a:t> kadınların %28’i PKOS tanısı alır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7950" y="571480"/>
            <a:ext cx="8891588" cy="6072230"/>
          </a:xfrm>
          <a:prstGeom prst="rect">
            <a:avLst/>
          </a:prstGeom>
          <a:noFill/>
          <a:ln w="9525">
            <a:noFill/>
            <a:miter lim="800000"/>
            <a:headEnd/>
            <a:tailEnd/>
          </a:ln>
        </p:spPr>
      </p:pic>
      <p:sp>
        <p:nvSpPr>
          <p:cNvPr id="7171" name="2 Metin kutusu"/>
          <p:cNvSpPr txBox="1">
            <a:spLocks noChangeArrowheads="1"/>
          </p:cNvSpPr>
          <p:nvPr/>
        </p:nvSpPr>
        <p:spPr bwMode="auto">
          <a:xfrm>
            <a:off x="6156325" y="6299200"/>
            <a:ext cx="2263775" cy="369888"/>
          </a:xfrm>
          <a:prstGeom prst="rect">
            <a:avLst/>
          </a:prstGeom>
          <a:noFill/>
          <a:ln w="9525">
            <a:noFill/>
            <a:miter lim="800000"/>
            <a:headEnd/>
            <a:tailEnd/>
          </a:ln>
        </p:spPr>
        <p:txBody>
          <a:bodyPr wrap="none">
            <a:spAutoFit/>
          </a:bodyPr>
          <a:lstStyle/>
          <a:p>
            <a:r>
              <a:rPr lang="tr-TR" b="0" i="1">
                <a:solidFill>
                  <a:srgbClr val="FFFF00"/>
                </a:solidFill>
                <a:latin typeface="Times New Roman" pitchFamily="18" charset="0"/>
                <a:cs typeface="Times New Roman" pitchFamily="18" charset="0"/>
              </a:rPr>
              <a:t>Galluzo A, et al., 2008</a:t>
            </a:r>
          </a:p>
        </p:txBody>
      </p:sp>
      <p:sp>
        <p:nvSpPr>
          <p:cNvPr id="4" name="3 Metin kutusu"/>
          <p:cNvSpPr txBox="1"/>
          <p:nvPr/>
        </p:nvSpPr>
        <p:spPr>
          <a:xfrm>
            <a:off x="8459788" y="2205038"/>
            <a:ext cx="327025" cy="369887"/>
          </a:xfrm>
          <a:prstGeom prst="rect">
            <a:avLst/>
          </a:prstGeom>
          <a:noFill/>
        </p:spPr>
        <p:txBody>
          <a:bodyPr wrap="none">
            <a:spAutoFit/>
          </a:bodyPr>
          <a:lstStyle/>
          <a:p>
            <a:pPr>
              <a:defRPr/>
            </a:pPr>
            <a:r>
              <a:rPr lang="tr-TR" dirty="0">
                <a:solidFill>
                  <a:schemeClr val="bg2">
                    <a:lumMod val="50000"/>
                  </a:schemeClr>
                </a:solidFill>
                <a:latin typeface="Arial"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a:t>
            </a:r>
            <a:r>
              <a:rPr lang="tr-TR" dirty="0" err="1" smtClean="0"/>
              <a:t>obezite</a:t>
            </a:r>
            <a:endParaRPr lang="tr-TR" dirty="0"/>
          </a:p>
        </p:txBody>
      </p:sp>
      <p:sp>
        <p:nvSpPr>
          <p:cNvPr id="3" name="2 İçerik Yer Tutucusu"/>
          <p:cNvSpPr>
            <a:spLocks noGrp="1"/>
          </p:cNvSpPr>
          <p:nvPr>
            <p:ph idx="1"/>
          </p:nvPr>
        </p:nvSpPr>
        <p:spPr/>
        <p:txBody>
          <a:bodyPr/>
          <a:lstStyle/>
          <a:p>
            <a:r>
              <a:rPr lang="tr-TR" sz="2000" dirty="0" smtClean="0">
                <a:cs typeface="Times New Roman" pitchFamily="18" charset="0"/>
              </a:rPr>
              <a:t>BMI normal </a:t>
            </a:r>
            <a:r>
              <a:rPr lang="tr-TR" sz="2000" dirty="0" err="1" smtClean="0">
                <a:cs typeface="Times New Roman" pitchFamily="18" charset="0"/>
              </a:rPr>
              <a:t>PCOS’lu</a:t>
            </a:r>
            <a:r>
              <a:rPr lang="tr-TR" sz="2000" dirty="0" smtClean="0">
                <a:cs typeface="Times New Roman" pitchFamily="18" charset="0"/>
              </a:rPr>
              <a:t> kadınlarda da </a:t>
            </a:r>
            <a:r>
              <a:rPr lang="tr-TR" sz="2000" dirty="0" err="1" smtClean="0">
                <a:cs typeface="Times New Roman" pitchFamily="18" charset="0"/>
              </a:rPr>
              <a:t>abdominal</a:t>
            </a:r>
            <a:r>
              <a:rPr lang="tr-TR" sz="2000" dirty="0" smtClean="0">
                <a:cs typeface="Times New Roman" pitchFamily="18" charset="0"/>
              </a:rPr>
              <a:t> </a:t>
            </a:r>
            <a:r>
              <a:rPr lang="tr-TR" sz="2000" dirty="0" err="1" smtClean="0">
                <a:cs typeface="Times New Roman" pitchFamily="18" charset="0"/>
              </a:rPr>
              <a:t>obezite</a:t>
            </a:r>
            <a:r>
              <a:rPr lang="tr-TR" sz="2000" dirty="0" smtClean="0">
                <a:cs typeface="Times New Roman" pitchFamily="18" charset="0"/>
              </a:rPr>
              <a:t> daha fazla</a:t>
            </a:r>
          </a:p>
          <a:p>
            <a:r>
              <a:rPr lang="tr-TR" sz="2000" dirty="0" smtClean="0"/>
              <a:t>PKOS olgularında </a:t>
            </a:r>
            <a:r>
              <a:rPr lang="tr-TR" sz="2000" dirty="0" err="1" smtClean="0"/>
              <a:t>metabolik</a:t>
            </a:r>
            <a:r>
              <a:rPr lang="tr-TR" sz="2000" dirty="0" smtClean="0"/>
              <a:t> sendrom </a:t>
            </a:r>
            <a:r>
              <a:rPr lang="tr-TR" sz="2000" dirty="0" err="1" smtClean="0"/>
              <a:t>insidansı</a:t>
            </a:r>
            <a:r>
              <a:rPr lang="tr-TR" sz="2000" dirty="0" smtClean="0"/>
              <a:t> normal kadınlardan yüksek </a:t>
            </a:r>
            <a:r>
              <a:rPr lang="tr-TR" sz="1600" i="1" dirty="0" smtClean="0"/>
              <a:t>(%47 vs %4, </a:t>
            </a:r>
            <a:r>
              <a:rPr lang="tr-TR" sz="1600" i="1" dirty="0" err="1" smtClean="0"/>
              <a:t>Dokras</a:t>
            </a:r>
            <a:r>
              <a:rPr lang="tr-TR" sz="1600" i="1" dirty="0" smtClean="0"/>
              <a:t> et al.2005))</a:t>
            </a:r>
          </a:p>
          <a:p>
            <a:r>
              <a:rPr lang="tr-TR" sz="2000" dirty="0" err="1" smtClean="0"/>
              <a:t>Insülin</a:t>
            </a:r>
            <a:r>
              <a:rPr lang="tr-TR" sz="2000" dirty="0" smtClean="0"/>
              <a:t> rezistansı ve </a:t>
            </a:r>
            <a:r>
              <a:rPr lang="tr-TR" sz="2000" dirty="0" err="1" smtClean="0"/>
              <a:t>hiperandrojenemi</a:t>
            </a:r>
            <a:r>
              <a:rPr lang="tr-TR" sz="2000" dirty="0" smtClean="0"/>
              <a:t> </a:t>
            </a:r>
            <a:r>
              <a:rPr lang="tr-TR" sz="2000" dirty="0" err="1" smtClean="0"/>
              <a:t>obez</a:t>
            </a:r>
            <a:r>
              <a:rPr lang="tr-TR" sz="2000" dirty="0" smtClean="0"/>
              <a:t> PKOS </a:t>
            </a:r>
            <a:r>
              <a:rPr lang="tr-TR" sz="2000" dirty="0" err="1" smtClean="0"/>
              <a:t>lularda</a:t>
            </a:r>
            <a:r>
              <a:rPr lang="tr-TR" sz="2000" dirty="0" smtClean="0"/>
              <a:t> </a:t>
            </a:r>
            <a:r>
              <a:rPr lang="tr-TR" sz="2000" dirty="0" err="1" smtClean="0"/>
              <a:t>non</a:t>
            </a:r>
            <a:r>
              <a:rPr lang="tr-TR" sz="2000" dirty="0" smtClean="0"/>
              <a:t> </a:t>
            </a:r>
            <a:r>
              <a:rPr lang="tr-TR" sz="2000" dirty="0" err="1" smtClean="0"/>
              <a:t>obezlere</a:t>
            </a:r>
            <a:r>
              <a:rPr lang="tr-TR" sz="2000" dirty="0" smtClean="0"/>
              <a:t> göre daha fazla (</a:t>
            </a:r>
            <a:r>
              <a:rPr lang="tr-TR" sz="1600" i="1" dirty="0" err="1" smtClean="0"/>
              <a:t>Lakhani</a:t>
            </a:r>
            <a:r>
              <a:rPr lang="tr-TR" sz="1600" i="1" dirty="0" smtClean="0"/>
              <a:t> et al. 2004)</a:t>
            </a:r>
            <a:endParaRPr lang="tr-TR" sz="2000" dirty="0" smtClean="0"/>
          </a:p>
          <a:p>
            <a:r>
              <a:rPr lang="tr-TR" sz="2000" dirty="0" err="1" smtClean="0"/>
              <a:t>Dislipidemi</a:t>
            </a:r>
            <a:r>
              <a:rPr lang="tr-TR" sz="2000" dirty="0" smtClean="0"/>
              <a:t> hem zayıf hem </a:t>
            </a:r>
            <a:r>
              <a:rPr lang="tr-TR" sz="2000" dirty="0" err="1" smtClean="0"/>
              <a:t>obez</a:t>
            </a:r>
            <a:r>
              <a:rPr lang="tr-TR" sz="2000" dirty="0" smtClean="0"/>
              <a:t> PKOS olgularında var</a:t>
            </a:r>
          </a:p>
          <a:p>
            <a:r>
              <a:rPr lang="tr-TR" sz="2000" dirty="0" smtClean="0"/>
              <a:t>USG de </a:t>
            </a:r>
            <a:r>
              <a:rPr lang="tr-TR" sz="2000" dirty="0" err="1" smtClean="0"/>
              <a:t>polikistik</a:t>
            </a:r>
            <a:r>
              <a:rPr lang="tr-TR" sz="2000" dirty="0" smtClean="0"/>
              <a:t> </a:t>
            </a:r>
            <a:r>
              <a:rPr lang="tr-TR" sz="2000" dirty="0" err="1" smtClean="0"/>
              <a:t>overleri</a:t>
            </a:r>
            <a:r>
              <a:rPr lang="tr-TR" sz="2000" dirty="0" smtClean="0"/>
              <a:t> olan PKOS olgularında olmayanlara göre BMI ve testosteron düzeyi daha yüksek </a:t>
            </a:r>
            <a:r>
              <a:rPr lang="tr-TR" sz="1600" i="1" dirty="0" smtClean="0"/>
              <a:t>(</a:t>
            </a:r>
            <a:r>
              <a:rPr lang="tr-TR" sz="1600" i="1" dirty="0" err="1" smtClean="0"/>
              <a:t>Tena</a:t>
            </a:r>
            <a:r>
              <a:rPr lang="tr-TR" sz="1600" i="1" dirty="0" smtClean="0"/>
              <a:t> et al, 2011)</a:t>
            </a:r>
            <a:endParaRPr lang="tr-TR" sz="1600" dirty="0" smtClean="0"/>
          </a:p>
          <a:p>
            <a:r>
              <a:rPr lang="tr-TR" sz="2000" dirty="0" smtClean="0"/>
              <a:t>Hem PKOS  hem de </a:t>
            </a:r>
            <a:r>
              <a:rPr lang="tr-TR" sz="2000" dirty="0" err="1" smtClean="0"/>
              <a:t>obezite</a:t>
            </a:r>
            <a:r>
              <a:rPr lang="tr-TR" sz="2000" dirty="0" smtClean="0"/>
              <a:t>  </a:t>
            </a:r>
            <a:r>
              <a:rPr lang="tr-TR" sz="2000" dirty="0" err="1" smtClean="0"/>
              <a:t>dislipidemi</a:t>
            </a:r>
            <a:r>
              <a:rPr lang="tr-TR" sz="2000" dirty="0" smtClean="0"/>
              <a:t> ve </a:t>
            </a:r>
            <a:r>
              <a:rPr lang="tr-TR" sz="2000" dirty="0" err="1" smtClean="0"/>
              <a:t>endotelial</a:t>
            </a:r>
            <a:r>
              <a:rPr lang="tr-TR" sz="2000" dirty="0" smtClean="0"/>
              <a:t> </a:t>
            </a:r>
            <a:r>
              <a:rPr lang="tr-TR" sz="2000" dirty="0" err="1" smtClean="0"/>
              <a:t>disfxn</a:t>
            </a:r>
            <a:r>
              <a:rPr lang="tr-TR" sz="2000" dirty="0" smtClean="0"/>
              <a:t> için risk faktörü ve </a:t>
            </a:r>
            <a:r>
              <a:rPr lang="tr-TR" sz="2000" dirty="0" err="1" smtClean="0"/>
              <a:t>obez</a:t>
            </a:r>
            <a:r>
              <a:rPr lang="tr-TR" sz="2000" dirty="0" smtClean="0"/>
              <a:t> PKOS olgularında </a:t>
            </a:r>
            <a:r>
              <a:rPr lang="tr-TR" sz="2000" dirty="0" err="1" smtClean="0"/>
              <a:t>kardiyovasküler</a:t>
            </a:r>
            <a:r>
              <a:rPr lang="tr-TR" sz="2000" dirty="0" smtClean="0"/>
              <a:t> </a:t>
            </a:r>
            <a:r>
              <a:rPr lang="tr-TR" sz="2000" dirty="0" err="1" smtClean="0"/>
              <a:t>inflamatuar</a:t>
            </a:r>
            <a:r>
              <a:rPr lang="tr-TR" sz="2000" dirty="0" smtClean="0"/>
              <a:t>  belirteçler  (CRP, IL-6, TNF alfa) daha yüksek- </a:t>
            </a:r>
            <a:r>
              <a:rPr lang="tr-TR" sz="2000" i="1" dirty="0" err="1" smtClean="0">
                <a:solidFill>
                  <a:srgbClr val="FF0000"/>
                </a:solidFill>
              </a:rPr>
              <a:t>low</a:t>
            </a:r>
            <a:r>
              <a:rPr lang="tr-TR" sz="2000" i="1" dirty="0" smtClean="0">
                <a:solidFill>
                  <a:srgbClr val="FF0000"/>
                </a:solidFill>
              </a:rPr>
              <a:t> </a:t>
            </a:r>
            <a:r>
              <a:rPr lang="tr-TR" sz="2000" i="1" dirty="0" err="1" smtClean="0">
                <a:solidFill>
                  <a:srgbClr val="FF0000"/>
                </a:solidFill>
              </a:rPr>
              <a:t>grade</a:t>
            </a:r>
            <a:r>
              <a:rPr lang="tr-TR" sz="2000" i="1" dirty="0" smtClean="0">
                <a:solidFill>
                  <a:srgbClr val="FF0000"/>
                </a:solidFill>
              </a:rPr>
              <a:t> kronik </a:t>
            </a:r>
            <a:r>
              <a:rPr lang="tr-TR" sz="2000" i="1" dirty="0" err="1" smtClean="0">
                <a:solidFill>
                  <a:srgbClr val="FF0000"/>
                </a:solidFill>
              </a:rPr>
              <a:t>inflamasyon</a:t>
            </a:r>
            <a:r>
              <a:rPr lang="tr-TR" sz="2000" i="1" dirty="0" smtClean="0">
                <a:solidFill>
                  <a:srgbClr val="FF0000"/>
                </a:solidFill>
              </a:rPr>
              <a:t>..</a:t>
            </a:r>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85800" y="381000"/>
            <a:ext cx="8120063" cy="685800"/>
          </a:xfrm>
          <a:noFill/>
          <a:ln/>
        </p:spPr>
        <p:txBody>
          <a:bodyPr>
            <a:normAutofit/>
          </a:bodyPr>
          <a:lstStyle/>
          <a:p>
            <a:pPr algn="ctr"/>
            <a:r>
              <a:rPr lang="tr-TR" sz="3600" b="1" dirty="0" smtClean="0">
                <a:solidFill>
                  <a:schemeClr val="tx1"/>
                </a:solidFill>
              </a:rPr>
              <a:t>Kime </a:t>
            </a:r>
            <a:r>
              <a:rPr lang="tr-TR" sz="3600" b="1" dirty="0" err="1" smtClean="0">
                <a:solidFill>
                  <a:schemeClr val="tx1"/>
                </a:solidFill>
              </a:rPr>
              <a:t>obez</a:t>
            </a:r>
            <a:r>
              <a:rPr lang="tr-TR" sz="3600" b="1" dirty="0" smtClean="0">
                <a:solidFill>
                  <a:schemeClr val="tx1"/>
                </a:solidFill>
              </a:rPr>
              <a:t> denir?</a:t>
            </a:r>
            <a:endParaRPr lang="en-US" sz="3600" b="1" dirty="0">
              <a:solidFill>
                <a:schemeClr val="tx1"/>
              </a:solidFill>
            </a:endParaRPr>
          </a:p>
        </p:txBody>
      </p:sp>
      <p:sp>
        <p:nvSpPr>
          <p:cNvPr id="507907" name="Rectangle 3"/>
          <p:cNvSpPr>
            <a:spLocks noGrp="1" noChangeArrowheads="1"/>
          </p:cNvSpPr>
          <p:nvPr>
            <p:ph type="body" idx="1"/>
          </p:nvPr>
        </p:nvSpPr>
        <p:spPr>
          <a:xfrm>
            <a:off x="1143000" y="1295400"/>
            <a:ext cx="7789863" cy="4667250"/>
          </a:xfrm>
          <a:noFill/>
          <a:ln/>
        </p:spPr>
        <p:txBody>
          <a:bodyPr>
            <a:normAutofit fontScale="92500" lnSpcReduction="10000"/>
          </a:bodyPr>
          <a:lstStyle/>
          <a:p>
            <a:pPr>
              <a:lnSpc>
                <a:spcPct val="90000"/>
              </a:lnSpc>
              <a:buNone/>
            </a:pPr>
            <a:endParaRPr lang="en-US" sz="2600" dirty="0" smtClean="0">
              <a:cs typeface="Trebuchet MS" pitchFamily="34" charset="0"/>
            </a:endParaRPr>
          </a:p>
          <a:p>
            <a:pPr>
              <a:lnSpc>
                <a:spcPct val="90000"/>
              </a:lnSpc>
              <a:buNone/>
            </a:pPr>
            <a:r>
              <a:rPr lang="tr-TR" sz="2600" dirty="0" smtClean="0"/>
              <a:t>1. </a:t>
            </a:r>
            <a:r>
              <a:rPr lang="en-US" sz="2600" dirty="0" smtClean="0"/>
              <a:t>Body </a:t>
            </a:r>
            <a:r>
              <a:rPr lang="en-US" sz="2600" dirty="0"/>
              <a:t>Mass Index  (BMI): </a:t>
            </a:r>
            <a:endParaRPr lang="tr-TR" sz="2600" dirty="0" smtClean="0"/>
          </a:p>
          <a:p>
            <a:pPr>
              <a:lnSpc>
                <a:spcPct val="90000"/>
              </a:lnSpc>
              <a:buNone/>
            </a:pPr>
            <a:endParaRPr lang="tr-TR" sz="2600" dirty="0" smtClean="0"/>
          </a:p>
          <a:p>
            <a:pPr marL="365760" lvl="1" indent="-256032">
              <a:lnSpc>
                <a:spcPct val="90000"/>
              </a:lnSpc>
              <a:buClr>
                <a:schemeClr val="accent3"/>
              </a:buClr>
              <a:buNone/>
            </a:pPr>
            <a:r>
              <a:rPr lang="tr-TR" dirty="0" smtClean="0">
                <a:solidFill>
                  <a:schemeClr val="tx1"/>
                </a:solidFill>
                <a:cs typeface="Trebuchet MS" pitchFamily="34" charset="0"/>
              </a:rPr>
              <a:t>    </a:t>
            </a:r>
            <a:r>
              <a:rPr lang="en-US" dirty="0" smtClean="0">
                <a:solidFill>
                  <a:schemeClr val="tx1"/>
                </a:solidFill>
                <a:cs typeface="Trebuchet MS" pitchFamily="34" charset="0"/>
              </a:rPr>
              <a:t>Normal </a:t>
            </a:r>
            <a:r>
              <a:rPr lang="tr-TR" dirty="0" smtClean="0">
                <a:solidFill>
                  <a:schemeClr val="tx1"/>
                </a:solidFill>
                <a:cs typeface="Trebuchet MS" pitchFamily="34" charset="0"/>
              </a:rPr>
              <a:t>kilo</a:t>
            </a:r>
            <a:r>
              <a:rPr lang="en-US" dirty="0" smtClean="0">
                <a:solidFill>
                  <a:schemeClr val="tx1"/>
                </a:solidFill>
                <a:cs typeface="Trebuchet MS" pitchFamily="34" charset="0"/>
              </a:rPr>
              <a:t> = 18.5-24.9 </a:t>
            </a:r>
            <a:endParaRPr lang="en-US" dirty="0"/>
          </a:p>
          <a:p>
            <a:pPr lvl="1">
              <a:lnSpc>
                <a:spcPct val="90000"/>
              </a:lnSpc>
              <a:buFontTx/>
              <a:buNone/>
            </a:pPr>
            <a:r>
              <a:rPr lang="tr-TR" dirty="0" smtClean="0">
                <a:solidFill>
                  <a:schemeClr val="tx1"/>
                </a:solidFill>
              </a:rPr>
              <a:t>Aşırı kilolu</a:t>
            </a:r>
            <a:r>
              <a:rPr lang="en-US" dirty="0" smtClean="0">
                <a:solidFill>
                  <a:schemeClr val="tx1"/>
                </a:solidFill>
              </a:rPr>
              <a:t>= </a:t>
            </a:r>
            <a:r>
              <a:rPr lang="en-US" dirty="0">
                <a:solidFill>
                  <a:schemeClr val="tx1"/>
                </a:solidFill>
              </a:rPr>
              <a:t>25 - 29.9 kg/m</a:t>
            </a:r>
            <a:r>
              <a:rPr lang="en-US" baseline="30000" dirty="0">
                <a:solidFill>
                  <a:schemeClr val="tx1"/>
                </a:solidFill>
              </a:rPr>
              <a:t>2</a:t>
            </a:r>
            <a:endParaRPr lang="en-US" dirty="0">
              <a:solidFill>
                <a:schemeClr val="tx1"/>
              </a:solidFill>
            </a:endParaRPr>
          </a:p>
          <a:p>
            <a:pPr lvl="1">
              <a:lnSpc>
                <a:spcPct val="90000"/>
              </a:lnSpc>
              <a:buNone/>
            </a:pPr>
            <a:r>
              <a:rPr lang="en-US" dirty="0">
                <a:solidFill>
                  <a:schemeClr val="tx1"/>
                </a:solidFill>
              </a:rPr>
              <a:t> </a:t>
            </a:r>
            <a:r>
              <a:rPr lang="en-US" dirty="0" err="1" smtClean="0">
                <a:solidFill>
                  <a:schemeClr val="tx1"/>
                </a:solidFill>
              </a:rPr>
              <a:t>Obe</a:t>
            </a:r>
            <a:r>
              <a:rPr lang="tr-TR" dirty="0" err="1" smtClean="0">
                <a:solidFill>
                  <a:schemeClr val="tx1"/>
                </a:solidFill>
              </a:rPr>
              <a:t>zite</a:t>
            </a:r>
            <a:r>
              <a:rPr lang="en-US" dirty="0" smtClean="0">
                <a:solidFill>
                  <a:schemeClr val="tx1"/>
                </a:solidFill>
              </a:rPr>
              <a:t> </a:t>
            </a:r>
            <a:r>
              <a:rPr lang="en-US" dirty="0">
                <a:solidFill>
                  <a:schemeClr val="tx1"/>
                </a:solidFill>
              </a:rPr>
              <a:t>= </a:t>
            </a:r>
            <a:r>
              <a:rPr lang="en-US" u="sng" dirty="0">
                <a:solidFill>
                  <a:schemeClr val="tx1"/>
                </a:solidFill>
              </a:rPr>
              <a:t>&gt;</a:t>
            </a:r>
            <a:r>
              <a:rPr lang="en-US" dirty="0">
                <a:solidFill>
                  <a:schemeClr val="tx1"/>
                </a:solidFill>
              </a:rPr>
              <a:t> 30 </a:t>
            </a:r>
            <a:r>
              <a:rPr lang="en-US" dirty="0" smtClean="0">
                <a:solidFill>
                  <a:schemeClr val="tx1"/>
                </a:solidFill>
              </a:rPr>
              <a:t>kg/m</a:t>
            </a:r>
            <a:r>
              <a:rPr lang="en-US" baseline="30000" dirty="0" smtClean="0">
                <a:solidFill>
                  <a:schemeClr val="tx1"/>
                </a:solidFill>
              </a:rPr>
              <a:t>2</a:t>
            </a:r>
            <a:endParaRPr lang="tr-TR" baseline="30000" dirty="0" smtClean="0">
              <a:solidFill>
                <a:schemeClr val="tx1"/>
              </a:solidFill>
            </a:endParaRPr>
          </a:p>
          <a:p>
            <a:pPr lvl="1">
              <a:lnSpc>
                <a:spcPct val="90000"/>
              </a:lnSpc>
            </a:pPr>
            <a:endParaRPr lang="en-US" dirty="0">
              <a:solidFill>
                <a:schemeClr val="tx1"/>
              </a:solidFill>
            </a:endParaRPr>
          </a:p>
          <a:p>
            <a:pPr>
              <a:lnSpc>
                <a:spcPct val="90000"/>
              </a:lnSpc>
              <a:buNone/>
            </a:pPr>
            <a:r>
              <a:rPr lang="tr-TR" sz="2600" dirty="0" smtClean="0"/>
              <a:t>2. Bel çevresi ölçümü</a:t>
            </a:r>
          </a:p>
          <a:p>
            <a:pPr>
              <a:lnSpc>
                <a:spcPct val="90000"/>
              </a:lnSpc>
            </a:pPr>
            <a:r>
              <a:rPr lang="tr-TR" sz="2600" dirty="0" smtClean="0"/>
              <a:t>  </a:t>
            </a:r>
            <a:r>
              <a:rPr lang="tr-TR" sz="2400" dirty="0" smtClean="0"/>
              <a:t>Santral(</a:t>
            </a:r>
            <a:r>
              <a:rPr lang="tr-TR" sz="2400" dirty="0" err="1" smtClean="0"/>
              <a:t>android</a:t>
            </a:r>
            <a:r>
              <a:rPr lang="tr-TR" sz="2400" dirty="0" smtClean="0"/>
              <a:t>, elma tip) yağlanma</a:t>
            </a:r>
          </a:p>
          <a:p>
            <a:pPr>
              <a:lnSpc>
                <a:spcPct val="90000"/>
              </a:lnSpc>
            </a:pPr>
            <a:r>
              <a:rPr lang="tr-TR" sz="2600" dirty="0" smtClean="0"/>
              <a:t>  </a:t>
            </a:r>
            <a:r>
              <a:rPr lang="tr-TR" sz="2600" dirty="0" err="1" smtClean="0"/>
              <a:t>Periferal</a:t>
            </a:r>
            <a:r>
              <a:rPr lang="tr-TR" sz="2600" dirty="0" smtClean="0"/>
              <a:t>(</a:t>
            </a:r>
            <a:r>
              <a:rPr lang="tr-TR" sz="2600" dirty="0" err="1" smtClean="0"/>
              <a:t>jinoid</a:t>
            </a:r>
            <a:r>
              <a:rPr lang="tr-TR" sz="2600" dirty="0" smtClean="0"/>
              <a:t>, armut tip)</a:t>
            </a:r>
          </a:p>
          <a:p>
            <a:pPr>
              <a:lnSpc>
                <a:spcPct val="90000"/>
              </a:lnSpc>
              <a:buNone/>
            </a:pPr>
            <a:endParaRPr lang="en-US" sz="2600" dirty="0"/>
          </a:p>
          <a:p>
            <a:pPr lvl="1">
              <a:lnSpc>
                <a:spcPct val="90000"/>
              </a:lnSpc>
            </a:pPr>
            <a:r>
              <a:rPr lang="tr-TR" sz="2000" dirty="0" err="1" smtClean="0">
                <a:solidFill>
                  <a:schemeClr val="tx1"/>
                </a:solidFill>
              </a:rPr>
              <a:t>Metabolik</a:t>
            </a:r>
            <a:r>
              <a:rPr lang="tr-TR" sz="2000" dirty="0" smtClean="0">
                <a:solidFill>
                  <a:schemeClr val="tx1"/>
                </a:solidFill>
              </a:rPr>
              <a:t> </a:t>
            </a:r>
            <a:r>
              <a:rPr lang="tr-TR" sz="2000" dirty="0" err="1" smtClean="0">
                <a:solidFill>
                  <a:schemeClr val="tx1"/>
                </a:solidFill>
              </a:rPr>
              <a:t>kompl</a:t>
            </a:r>
            <a:r>
              <a:rPr lang="tr-TR" sz="2000" dirty="0" smtClean="0">
                <a:solidFill>
                  <a:schemeClr val="tx1"/>
                </a:solidFill>
              </a:rPr>
              <a:t> için yüksek risk</a:t>
            </a:r>
            <a:r>
              <a:rPr lang="en-US" sz="2000" dirty="0" smtClean="0">
                <a:solidFill>
                  <a:schemeClr val="tx1"/>
                </a:solidFill>
              </a:rPr>
              <a:t>:</a:t>
            </a:r>
            <a:endParaRPr lang="en-US" sz="2000" dirty="0">
              <a:solidFill>
                <a:schemeClr val="tx1"/>
              </a:solidFill>
            </a:endParaRPr>
          </a:p>
          <a:p>
            <a:pPr lvl="2">
              <a:lnSpc>
                <a:spcPct val="90000"/>
              </a:lnSpc>
            </a:pPr>
            <a:r>
              <a:rPr lang="tr-TR" sz="2000" dirty="0" smtClean="0">
                <a:solidFill>
                  <a:schemeClr val="tx1"/>
                </a:solidFill>
              </a:rPr>
              <a:t>erkek</a:t>
            </a:r>
            <a:r>
              <a:rPr lang="en-US" sz="2000" dirty="0" smtClean="0">
                <a:solidFill>
                  <a:schemeClr val="tx1"/>
                </a:solidFill>
              </a:rPr>
              <a:t> </a:t>
            </a:r>
            <a:r>
              <a:rPr lang="en-US" sz="2000" dirty="0">
                <a:solidFill>
                  <a:schemeClr val="tx1"/>
                </a:solidFill>
              </a:rPr>
              <a:t>&gt;102 cm (40 in)</a:t>
            </a:r>
          </a:p>
          <a:p>
            <a:pPr lvl="2">
              <a:lnSpc>
                <a:spcPct val="90000"/>
              </a:lnSpc>
            </a:pPr>
            <a:r>
              <a:rPr lang="tr-TR" sz="2000" dirty="0" smtClean="0">
                <a:solidFill>
                  <a:schemeClr val="tx1"/>
                </a:solidFill>
              </a:rPr>
              <a:t>kadın</a:t>
            </a:r>
            <a:r>
              <a:rPr lang="en-US" sz="2000" dirty="0" smtClean="0">
                <a:solidFill>
                  <a:schemeClr val="tx1"/>
                </a:solidFill>
              </a:rPr>
              <a:t> </a:t>
            </a:r>
            <a:r>
              <a:rPr lang="en-US" sz="2000" dirty="0">
                <a:solidFill>
                  <a:schemeClr val="tx1"/>
                </a:solidFill>
              </a:rPr>
              <a:t>&gt;88 cm (35 in)</a:t>
            </a:r>
          </a:p>
          <a:p>
            <a:pPr>
              <a:lnSpc>
                <a:spcPct val="90000"/>
              </a:lnSpc>
              <a:buNone/>
            </a:pPr>
            <a:endParaRPr lang="en-US" dirty="0">
              <a:latin typeface="Arial" charset="0"/>
            </a:endParaRPr>
          </a:p>
        </p:txBody>
      </p:sp>
      <p:pic>
        <p:nvPicPr>
          <p:cNvPr id="4" name="Picture 9" descr="scales"/>
          <p:cNvPicPr>
            <a:picLocks noChangeAspect="1" noChangeArrowheads="1"/>
          </p:cNvPicPr>
          <p:nvPr/>
        </p:nvPicPr>
        <p:blipFill>
          <a:blip r:embed="rId3" cstate="print"/>
          <a:srcRect/>
          <a:stretch>
            <a:fillRect/>
          </a:stretch>
        </p:blipFill>
        <p:spPr bwMode="auto">
          <a:xfrm>
            <a:off x="7115175" y="3814762"/>
            <a:ext cx="2028825" cy="3043238"/>
          </a:xfrm>
          <a:prstGeom prst="rect">
            <a:avLst/>
          </a:prstGeom>
          <a:noFill/>
          <a:ln w="9525">
            <a:solidFill>
              <a:schemeClr val="tx1"/>
            </a:solidFill>
            <a:miter lim="800000"/>
            <a:headEnd/>
            <a:tailEnd/>
          </a:ln>
        </p:spPr>
      </p:pic>
      <p:grpSp>
        <p:nvGrpSpPr>
          <p:cNvPr id="5" name="Group 3"/>
          <p:cNvGrpSpPr>
            <a:grpSpLocks/>
          </p:cNvGrpSpPr>
          <p:nvPr/>
        </p:nvGrpSpPr>
        <p:grpSpPr bwMode="auto">
          <a:xfrm>
            <a:off x="7281862" y="785794"/>
            <a:ext cx="1647856" cy="2571768"/>
            <a:chOff x="2369" y="977"/>
            <a:chExt cx="1320" cy="2704"/>
          </a:xfrm>
        </p:grpSpPr>
        <p:sp>
          <p:nvSpPr>
            <p:cNvPr id="6" name="Freeform 4"/>
            <p:cNvSpPr>
              <a:spLocks/>
            </p:cNvSpPr>
            <p:nvPr/>
          </p:nvSpPr>
          <p:spPr bwMode="auto">
            <a:xfrm>
              <a:off x="2563" y="1240"/>
              <a:ext cx="168" cy="166"/>
            </a:xfrm>
            <a:custGeom>
              <a:avLst/>
              <a:gdLst>
                <a:gd name="T0" fmla="*/ 69 w 168"/>
                <a:gd name="T1" fmla="*/ 0 h 166"/>
                <a:gd name="T2" fmla="*/ 17 w 168"/>
                <a:gd name="T3" fmla="*/ 2 h 166"/>
                <a:gd name="T4" fmla="*/ 63 w 168"/>
                <a:gd name="T5" fmla="*/ 9 h 166"/>
                <a:gd name="T6" fmla="*/ 17 w 168"/>
                <a:gd name="T7" fmla="*/ 15 h 166"/>
                <a:gd name="T8" fmla="*/ 41 w 168"/>
                <a:gd name="T9" fmla="*/ 19 h 166"/>
                <a:gd name="T10" fmla="*/ 24 w 168"/>
                <a:gd name="T11" fmla="*/ 29 h 166"/>
                <a:gd name="T12" fmla="*/ 52 w 168"/>
                <a:gd name="T13" fmla="*/ 29 h 166"/>
                <a:gd name="T14" fmla="*/ 7 w 168"/>
                <a:gd name="T15" fmla="*/ 42 h 166"/>
                <a:gd name="T16" fmla="*/ 56 w 168"/>
                <a:gd name="T17" fmla="*/ 40 h 166"/>
                <a:gd name="T18" fmla="*/ 24 w 168"/>
                <a:gd name="T19" fmla="*/ 55 h 166"/>
                <a:gd name="T20" fmla="*/ 26 w 168"/>
                <a:gd name="T21" fmla="*/ 53 h 166"/>
                <a:gd name="T22" fmla="*/ 30 w 168"/>
                <a:gd name="T23" fmla="*/ 52 h 166"/>
                <a:gd name="T24" fmla="*/ 37 w 168"/>
                <a:gd name="T25" fmla="*/ 48 h 166"/>
                <a:gd name="T26" fmla="*/ 45 w 168"/>
                <a:gd name="T27" fmla="*/ 44 h 166"/>
                <a:gd name="T28" fmla="*/ 52 w 168"/>
                <a:gd name="T29" fmla="*/ 40 h 166"/>
                <a:gd name="T30" fmla="*/ 56 w 168"/>
                <a:gd name="T31" fmla="*/ 38 h 166"/>
                <a:gd name="T32" fmla="*/ 59 w 168"/>
                <a:gd name="T33" fmla="*/ 36 h 166"/>
                <a:gd name="T34" fmla="*/ 59 w 168"/>
                <a:gd name="T35" fmla="*/ 38 h 166"/>
                <a:gd name="T36" fmla="*/ 56 w 168"/>
                <a:gd name="T37" fmla="*/ 40 h 166"/>
                <a:gd name="T38" fmla="*/ 52 w 168"/>
                <a:gd name="T39" fmla="*/ 44 h 166"/>
                <a:gd name="T40" fmla="*/ 45 w 168"/>
                <a:gd name="T41" fmla="*/ 48 h 166"/>
                <a:gd name="T42" fmla="*/ 37 w 168"/>
                <a:gd name="T43" fmla="*/ 52 h 166"/>
                <a:gd name="T44" fmla="*/ 30 w 168"/>
                <a:gd name="T45" fmla="*/ 55 h 166"/>
                <a:gd name="T46" fmla="*/ 24 w 168"/>
                <a:gd name="T47" fmla="*/ 59 h 166"/>
                <a:gd name="T48" fmla="*/ 17 w 168"/>
                <a:gd name="T49" fmla="*/ 63 h 166"/>
                <a:gd name="T50" fmla="*/ 14 w 168"/>
                <a:gd name="T51" fmla="*/ 65 h 166"/>
                <a:gd name="T52" fmla="*/ 41 w 168"/>
                <a:gd name="T53" fmla="*/ 65 h 166"/>
                <a:gd name="T54" fmla="*/ 14 w 168"/>
                <a:gd name="T55" fmla="*/ 86 h 166"/>
                <a:gd name="T56" fmla="*/ 69 w 168"/>
                <a:gd name="T57" fmla="*/ 73 h 166"/>
                <a:gd name="T58" fmla="*/ 0 w 168"/>
                <a:gd name="T59" fmla="*/ 96 h 166"/>
                <a:gd name="T60" fmla="*/ 41 w 168"/>
                <a:gd name="T61" fmla="*/ 92 h 166"/>
                <a:gd name="T62" fmla="*/ 17 w 168"/>
                <a:gd name="T63" fmla="*/ 105 h 166"/>
                <a:gd name="T64" fmla="*/ 69 w 168"/>
                <a:gd name="T65" fmla="*/ 92 h 166"/>
                <a:gd name="T66" fmla="*/ 45 w 168"/>
                <a:gd name="T67" fmla="*/ 109 h 166"/>
                <a:gd name="T68" fmla="*/ 73 w 168"/>
                <a:gd name="T69" fmla="*/ 105 h 166"/>
                <a:gd name="T70" fmla="*/ 45 w 168"/>
                <a:gd name="T71" fmla="*/ 124 h 166"/>
                <a:gd name="T72" fmla="*/ 73 w 168"/>
                <a:gd name="T73" fmla="*/ 119 h 166"/>
                <a:gd name="T74" fmla="*/ 56 w 168"/>
                <a:gd name="T75" fmla="*/ 142 h 166"/>
                <a:gd name="T76" fmla="*/ 97 w 168"/>
                <a:gd name="T77" fmla="*/ 119 h 166"/>
                <a:gd name="T78" fmla="*/ 80 w 168"/>
                <a:gd name="T79" fmla="*/ 146 h 166"/>
                <a:gd name="T80" fmla="*/ 120 w 168"/>
                <a:gd name="T81" fmla="*/ 119 h 166"/>
                <a:gd name="T82" fmla="*/ 80 w 168"/>
                <a:gd name="T83" fmla="*/ 146 h 166"/>
                <a:gd name="T84" fmla="*/ 132 w 168"/>
                <a:gd name="T85" fmla="*/ 128 h 166"/>
                <a:gd name="T86" fmla="*/ 87 w 168"/>
                <a:gd name="T87" fmla="*/ 165 h 166"/>
                <a:gd name="T88" fmla="*/ 137 w 168"/>
                <a:gd name="T89" fmla="*/ 147 h 166"/>
                <a:gd name="T90" fmla="*/ 87 w 168"/>
                <a:gd name="T91" fmla="*/ 165 h 166"/>
                <a:gd name="T92" fmla="*/ 167 w 168"/>
                <a:gd name="T93" fmla="*/ 14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8"/>
                <a:gd name="T142" fmla="*/ 0 h 166"/>
                <a:gd name="T143" fmla="*/ 168 w 168"/>
                <a:gd name="T144" fmla="*/ 166 h 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8" h="166">
                  <a:moveTo>
                    <a:pt x="69" y="0"/>
                  </a:moveTo>
                  <a:lnTo>
                    <a:pt x="17" y="2"/>
                  </a:lnTo>
                  <a:lnTo>
                    <a:pt x="63" y="9"/>
                  </a:lnTo>
                  <a:lnTo>
                    <a:pt x="17" y="15"/>
                  </a:lnTo>
                  <a:lnTo>
                    <a:pt x="41" y="19"/>
                  </a:lnTo>
                  <a:lnTo>
                    <a:pt x="24" y="29"/>
                  </a:lnTo>
                  <a:lnTo>
                    <a:pt x="52" y="29"/>
                  </a:lnTo>
                  <a:lnTo>
                    <a:pt x="7" y="42"/>
                  </a:lnTo>
                  <a:lnTo>
                    <a:pt x="56" y="40"/>
                  </a:lnTo>
                  <a:lnTo>
                    <a:pt x="24" y="55"/>
                  </a:lnTo>
                  <a:lnTo>
                    <a:pt x="26" y="53"/>
                  </a:lnTo>
                  <a:lnTo>
                    <a:pt x="30" y="52"/>
                  </a:lnTo>
                  <a:lnTo>
                    <a:pt x="37" y="48"/>
                  </a:lnTo>
                  <a:lnTo>
                    <a:pt x="45" y="44"/>
                  </a:lnTo>
                  <a:lnTo>
                    <a:pt x="52" y="40"/>
                  </a:lnTo>
                  <a:lnTo>
                    <a:pt x="56" y="38"/>
                  </a:lnTo>
                  <a:lnTo>
                    <a:pt x="59" y="36"/>
                  </a:lnTo>
                  <a:lnTo>
                    <a:pt x="59" y="38"/>
                  </a:lnTo>
                  <a:lnTo>
                    <a:pt x="56" y="40"/>
                  </a:lnTo>
                  <a:lnTo>
                    <a:pt x="52" y="44"/>
                  </a:lnTo>
                  <a:lnTo>
                    <a:pt x="45" y="48"/>
                  </a:lnTo>
                  <a:lnTo>
                    <a:pt x="37" y="52"/>
                  </a:lnTo>
                  <a:lnTo>
                    <a:pt x="30" y="55"/>
                  </a:lnTo>
                  <a:lnTo>
                    <a:pt x="24" y="59"/>
                  </a:lnTo>
                  <a:lnTo>
                    <a:pt x="17" y="63"/>
                  </a:lnTo>
                  <a:lnTo>
                    <a:pt x="14" y="65"/>
                  </a:lnTo>
                  <a:lnTo>
                    <a:pt x="41" y="65"/>
                  </a:lnTo>
                  <a:lnTo>
                    <a:pt x="14" y="86"/>
                  </a:lnTo>
                  <a:lnTo>
                    <a:pt x="69" y="73"/>
                  </a:lnTo>
                  <a:lnTo>
                    <a:pt x="0" y="96"/>
                  </a:lnTo>
                  <a:lnTo>
                    <a:pt x="41" y="92"/>
                  </a:lnTo>
                  <a:lnTo>
                    <a:pt x="17" y="105"/>
                  </a:lnTo>
                  <a:lnTo>
                    <a:pt x="69" y="92"/>
                  </a:lnTo>
                  <a:lnTo>
                    <a:pt x="45" y="109"/>
                  </a:lnTo>
                  <a:lnTo>
                    <a:pt x="73" y="105"/>
                  </a:lnTo>
                  <a:lnTo>
                    <a:pt x="45" y="124"/>
                  </a:lnTo>
                  <a:lnTo>
                    <a:pt x="73" y="119"/>
                  </a:lnTo>
                  <a:lnTo>
                    <a:pt x="56" y="142"/>
                  </a:lnTo>
                  <a:lnTo>
                    <a:pt x="97" y="119"/>
                  </a:lnTo>
                  <a:lnTo>
                    <a:pt x="80" y="146"/>
                  </a:lnTo>
                  <a:lnTo>
                    <a:pt x="120" y="119"/>
                  </a:lnTo>
                  <a:lnTo>
                    <a:pt x="80" y="146"/>
                  </a:lnTo>
                  <a:lnTo>
                    <a:pt x="132" y="128"/>
                  </a:lnTo>
                  <a:lnTo>
                    <a:pt x="87" y="165"/>
                  </a:lnTo>
                  <a:lnTo>
                    <a:pt x="137" y="147"/>
                  </a:lnTo>
                  <a:lnTo>
                    <a:pt x="87" y="165"/>
                  </a:lnTo>
                  <a:lnTo>
                    <a:pt x="167" y="147"/>
                  </a:lnTo>
                </a:path>
              </a:pathLst>
            </a:custGeom>
            <a:noFill/>
            <a:ln w="12700" cap="rnd">
              <a:solidFill>
                <a:srgbClr val="000000"/>
              </a:solidFill>
              <a:round/>
              <a:headEnd/>
              <a:tailEnd/>
            </a:ln>
          </p:spPr>
          <p:txBody>
            <a:bodyPr/>
            <a:lstStyle/>
            <a:p>
              <a:endParaRPr lang="en-US"/>
            </a:p>
          </p:txBody>
        </p:sp>
        <p:sp>
          <p:nvSpPr>
            <p:cNvPr id="7" name="Freeform 5"/>
            <p:cNvSpPr>
              <a:spLocks/>
            </p:cNvSpPr>
            <p:nvPr/>
          </p:nvSpPr>
          <p:spPr bwMode="auto">
            <a:xfrm>
              <a:off x="2524" y="1107"/>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11"/>
                <a:gd name="T178" fmla="*/ 0 h 590"/>
                <a:gd name="T179" fmla="*/ 811 w 811"/>
                <a:gd name="T180" fmla="*/ 590 h 5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solidFill>
              <a:srgbClr val="FFCC99"/>
            </a:solidFill>
            <a:ln w="12700" cap="rnd">
              <a:noFill/>
              <a:round/>
              <a:headEnd/>
              <a:tailEnd/>
            </a:ln>
          </p:spPr>
          <p:txBody>
            <a:bodyPr/>
            <a:lstStyle/>
            <a:p>
              <a:endParaRPr lang="en-US"/>
            </a:p>
          </p:txBody>
        </p:sp>
        <p:sp>
          <p:nvSpPr>
            <p:cNvPr id="8" name="Freeform 6"/>
            <p:cNvSpPr>
              <a:spLocks/>
            </p:cNvSpPr>
            <p:nvPr/>
          </p:nvSpPr>
          <p:spPr bwMode="auto">
            <a:xfrm>
              <a:off x="2524" y="1107"/>
              <a:ext cx="811" cy="590"/>
            </a:xfrm>
            <a:custGeom>
              <a:avLst/>
              <a:gdLst>
                <a:gd name="T0" fmla="*/ 684 w 811"/>
                <a:gd name="T1" fmla="*/ 183 h 590"/>
                <a:gd name="T2" fmla="*/ 796 w 811"/>
                <a:gd name="T3" fmla="*/ 261 h 590"/>
                <a:gd name="T4" fmla="*/ 805 w 811"/>
                <a:gd name="T5" fmla="*/ 300 h 590"/>
                <a:gd name="T6" fmla="*/ 767 w 811"/>
                <a:gd name="T7" fmla="*/ 327 h 590"/>
                <a:gd name="T8" fmla="*/ 697 w 811"/>
                <a:gd name="T9" fmla="*/ 340 h 590"/>
                <a:gd name="T10" fmla="*/ 616 w 811"/>
                <a:gd name="T11" fmla="*/ 330 h 590"/>
                <a:gd name="T12" fmla="*/ 599 w 811"/>
                <a:gd name="T13" fmla="*/ 296 h 590"/>
                <a:gd name="T14" fmla="*/ 583 w 811"/>
                <a:gd name="T15" fmla="*/ 300 h 590"/>
                <a:gd name="T16" fmla="*/ 545 w 811"/>
                <a:gd name="T17" fmla="*/ 302 h 590"/>
                <a:gd name="T18" fmla="*/ 530 w 811"/>
                <a:gd name="T19" fmla="*/ 279 h 590"/>
                <a:gd name="T20" fmla="*/ 534 w 811"/>
                <a:gd name="T21" fmla="*/ 269 h 590"/>
                <a:gd name="T22" fmla="*/ 528 w 811"/>
                <a:gd name="T23" fmla="*/ 288 h 590"/>
                <a:gd name="T24" fmla="*/ 557 w 811"/>
                <a:gd name="T25" fmla="*/ 303 h 590"/>
                <a:gd name="T26" fmla="*/ 566 w 811"/>
                <a:gd name="T27" fmla="*/ 307 h 590"/>
                <a:gd name="T28" fmla="*/ 599 w 811"/>
                <a:gd name="T29" fmla="*/ 327 h 590"/>
                <a:gd name="T30" fmla="*/ 609 w 811"/>
                <a:gd name="T31" fmla="*/ 342 h 590"/>
                <a:gd name="T32" fmla="*/ 634 w 811"/>
                <a:gd name="T33" fmla="*/ 386 h 590"/>
                <a:gd name="T34" fmla="*/ 671 w 811"/>
                <a:gd name="T35" fmla="*/ 447 h 590"/>
                <a:gd name="T36" fmla="*/ 666 w 811"/>
                <a:gd name="T37" fmla="*/ 478 h 590"/>
                <a:gd name="T38" fmla="*/ 604 w 811"/>
                <a:gd name="T39" fmla="*/ 536 h 590"/>
                <a:gd name="T40" fmla="*/ 502 w 811"/>
                <a:gd name="T41" fmla="*/ 566 h 590"/>
                <a:gd name="T42" fmla="*/ 344 w 811"/>
                <a:gd name="T43" fmla="*/ 578 h 590"/>
                <a:gd name="T44" fmla="*/ 254 w 811"/>
                <a:gd name="T45" fmla="*/ 568 h 590"/>
                <a:gd name="T46" fmla="*/ 256 w 811"/>
                <a:gd name="T47" fmla="*/ 566 h 590"/>
                <a:gd name="T48" fmla="*/ 304 w 811"/>
                <a:gd name="T49" fmla="*/ 576 h 590"/>
                <a:gd name="T50" fmla="*/ 315 w 811"/>
                <a:gd name="T51" fmla="*/ 578 h 590"/>
                <a:gd name="T52" fmla="*/ 263 w 811"/>
                <a:gd name="T53" fmla="*/ 586 h 590"/>
                <a:gd name="T54" fmla="*/ 208 w 811"/>
                <a:gd name="T55" fmla="*/ 589 h 590"/>
                <a:gd name="T56" fmla="*/ 193 w 811"/>
                <a:gd name="T57" fmla="*/ 587 h 590"/>
                <a:gd name="T58" fmla="*/ 176 w 811"/>
                <a:gd name="T59" fmla="*/ 582 h 590"/>
                <a:gd name="T60" fmla="*/ 138 w 811"/>
                <a:gd name="T61" fmla="*/ 559 h 590"/>
                <a:gd name="T62" fmla="*/ 128 w 811"/>
                <a:gd name="T63" fmla="*/ 538 h 590"/>
                <a:gd name="T64" fmla="*/ 95 w 811"/>
                <a:gd name="T65" fmla="*/ 520 h 590"/>
                <a:gd name="T66" fmla="*/ 43 w 811"/>
                <a:gd name="T67" fmla="*/ 515 h 590"/>
                <a:gd name="T68" fmla="*/ 1 w 811"/>
                <a:gd name="T69" fmla="*/ 505 h 590"/>
                <a:gd name="T70" fmla="*/ 12 w 811"/>
                <a:gd name="T71" fmla="*/ 484 h 590"/>
                <a:gd name="T72" fmla="*/ 43 w 811"/>
                <a:gd name="T73" fmla="*/ 470 h 590"/>
                <a:gd name="T74" fmla="*/ 52 w 811"/>
                <a:gd name="T75" fmla="*/ 463 h 590"/>
                <a:gd name="T76" fmla="*/ 69 w 811"/>
                <a:gd name="T77" fmla="*/ 413 h 590"/>
                <a:gd name="T78" fmla="*/ 108 w 811"/>
                <a:gd name="T79" fmla="*/ 392 h 590"/>
                <a:gd name="T80" fmla="*/ 156 w 811"/>
                <a:gd name="T81" fmla="*/ 398 h 590"/>
                <a:gd name="T82" fmla="*/ 114 w 811"/>
                <a:gd name="T83" fmla="*/ 386 h 590"/>
                <a:gd name="T84" fmla="*/ 95 w 811"/>
                <a:gd name="T85" fmla="*/ 367 h 590"/>
                <a:gd name="T86" fmla="*/ 117 w 811"/>
                <a:gd name="T87" fmla="*/ 328 h 590"/>
                <a:gd name="T88" fmla="*/ 156 w 811"/>
                <a:gd name="T89" fmla="*/ 300 h 590"/>
                <a:gd name="T90" fmla="*/ 176 w 811"/>
                <a:gd name="T91" fmla="*/ 277 h 590"/>
                <a:gd name="T92" fmla="*/ 190 w 811"/>
                <a:gd name="T93" fmla="*/ 252 h 590"/>
                <a:gd name="T94" fmla="*/ 182 w 811"/>
                <a:gd name="T95" fmla="*/ 244 h 590"/>
                <a:gd name="T96" fmla="*/ 188 w 811"/>
                <a:gd name="T97" fmla="*/ 267 h 590"/>
                <a:gd name="T98" fmla="*/ 173 w 811"/>
                <a:gd name="T99" fmla="*/ 273 h 590"/>
                <a:gd name="T100" fmla="*/ 119 w 811"/>
                <a:gd name="T101" fmla="*/ 256 h 590"/>
                <a:gd name="T102" fmla="*/ 102 w 811"/>
                <a:gd name="T103" fmla="*/ 234 h 590"/>
                <a:gd name="T104" fmla="*/ 104 w 811"/>
                <a:gd name="T105" fmla="*/ 221 h 590"/>
                <a:gd name="T106" fmla="*/ 82 w 811"/>
                <a:gd name="T107" fmla="*/ 183 h 590"/>
                <a:gd name="T108" fmla="*/ 84 w 811"/>
                <a:gd name="T109" fmla="*/ 142 h 590"/>
                <a:gd name="T110" fmla="*/ 128 w 811"/>
                <a:gd name="T111" fmla="*/ 119 h 590"/>
                <a:gd name="T112" fmla="*/ 143 w 811"/>
                <a:gd name="T113" fmla="*/ 73 h 590"/>
                <a:gd name="T114" fmla="*/ 512 w 811"/>
                <a:gd name="T115" fmla="*/ 114 h 590"/>
                <a:gd name="T116" fmla="*/ 566 w 811"/>
                <a:gd name="T117" fmla="*/ 129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11"/>
                <a:gd name="T178" fmla="*/ 0 h 590"/>
                <a:gd name="T179" fmla="*/ 811 w 811"/>
                <a:gd name="T180" fmla="*/ 590 h 5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11" h="590">
                  <a:moveTo>
                    <a:pt x="621" y="148"/>
                  </a:moveTo>
                  <a:lnTo>
                    <a:pt x="630" y="154"/>
                  </a:lnTo>
                  <a:lnTo>
                    <a:pt x="654" y="165"/>
                  </a:lnTo>
                  <a:lnTo>
                    <a:pt x="684" y="183"/>
                  </a:lnTo>
                  <a:lnTo>
                    <a:pt x="721" y="204"/>
                  </a:lnTo>
                  <a:lnTo>
                    <a:pt x="756" y="227"/>
                  </a:lnTo>
                  <a:lnTo>
                    <a:pt x="786" y="250"/>
                  </a:lnTo>
                  <a:lnTo>
                    <a:pt x="796" y="261"/>
                  </a:lnTo>
                  <a:lnTo>
                    <a:pt x="805" y="273"/>
                  </a:lnTo>
                  <a:lnTo>
                    <a:pt x="810" y="282"/>
                  </a:lnTo>
                  <a:lnTo>
                    <a:pt x="810" y="292"/>
                  </a:lnTo>
                  <a:lnTo>
                    <a:pt x="805" y="300"/>
                  </a:lnTo>
                  <a:lnTo>
                    <a:pt x="799" y="307"/>
                  </a:lnTo>
                  <a:lnTo>
                    <a:pt x="791" y="313"/>
                  </a:lnTo>
                  <a:lnTo>
                    <a:pt x="779" y="321"/>
                  </a:lnTo>
                  <a:lnTo>
                    <a:pt x="767" y="327"/>
                  </a:lnTo>
                  <a:lnTo>
                    <a:pt x="751" y="332"/>
                  </a:lnTo>
                  <a:lnTo>
                    <a:pt x="734" y="336"/>
                  </a:lnTo>
                  <a:lnTo>
                    <a:pt x="716" y="338"/>
                  </a:lnTo>
                  <a:lnTo>
                    <a:pt x="697" y="340"/>
                  </a:lnTo>
                  <a:lnTo>
                    <a:pt x="677" y="340"/>
                  </a:lnTo>
                  <a:lnTo>
                    <a:pt x="658" y="338"/>
                  </a:lnTo>
                  <a:lnTo>
                    <a:pt x="638" y="334"/>
                  </a:lnTo>
                  <a:lnTo>
                    <a:pt x="616" y="330"/>
                  </a:lnTo>
                  <a:lnTo>
                    <a:pt x="597" y="323"/>
                  </a:lnTo>
                  <a:lnTo>
                    <a:pt x="580" y="313"/>
                  </a:lnTo>
                  <a:lnTo>
                    <a:pt x="562" y="303"/>
                  </a:lnTo>
                  <a:lnTo>
                    <a:pt x="599" y="296"/>
                  </a:lnTo>
                  <a:lnTo>
                    <a:pt x="597" y="298"/>
                  </a:lnTo>
                  <a:lnTo>
                    <a:pt x="592" y="298"/>
                  </a:lnTo>
                  <a:lnTo>
                    <a:pt x="588" y="300"/>
                  </a:lnTo>
                  <a:lnTo>
                    <a:pt x="583" y="300"/>
                  </a:lnTo>
                  <a:lnTo>
                    <a:pt x="578" y="302"/>
                  </a:lnTo>
                  <a:lnTo>
                    <a:pt x="569" y="302"/>
                  </a:lnTo>
                  <a:lnTo>
                    <a:pt x="562" y="303"/>
                  </a:lnTo>
                  <a:lnTo>
                    <a:pt x="545" y="302"/>
                  </a:lnTo>
                  <a:lnTo>
                    <a:pt x="534" y="298"/>
                  </a:lnTo>
                  <a:lnTo>
                    <a:pt x="528" y="292"/>
                  </a:lnTo>
                  <a:lnTo>
                    <a:pt x="528" y="286"/>
                  </a:lnTo>
                  <a:lnTo>
                    <a:pt x="530" y="279"/>
                  </a:lnTo>
                  <a:lnTo>
                    <a:pt x="531" y="273"/>
                  </a:lnTo>
                  <a:lnTo>
                    <a:pt x="534" y="269"/>
                  </a:lnTo>
                  <a:lnTo>
                    <a:pt x="536" y="269"/>
                  </a:lnTo>
                  <a:lnTo>
                    <a:pt x="534" y="269"/>
                  </a:lnTo>
                  <a:lnTo>
                    <a:pt x="531" y="273"/>
                  </a:lnTo>
                  <a:lnTo>
                    <a:pt x="530" y="277"/>
                  </a:lnTo>
                  <a:lnTo>
                    <a:pt x="530" y="282"/>
                  </a:lnTo>
                  <a:lnTo>
                    <a:pt x="528" y="288"/>
                  </a:lnTo>
                  <a:lnTo>
                    <a:pt x="531" y="294"/>
                  </a:lnTo>
                  <a:lnTo>
                    <a:pt x="536" y="298"/>
                  </a:lnTo>
                  <a:lnTo>
                    <a:pt x="547" y="302"/>
                  </a:lnTo>
                  <a:lnTo>
                    <a:pt x="557" y="303"/>
                  </a:lnTo>
                  <a:lnTo>
                    <a:pt x="564" y="305"/>
                  </a:lnTo>
                  <a:lnTo>
                    <a:pt x="569" y="305"/>
                  </a:lnTo>
                  <a:lnTo>
                    <a:pt x="569" y="307"/>
                  </a:lnTo>
                  <a:lnTo>
                    <a:pt x="566" y="307"/>
                  </a:lnTo>
                  <a:lnTo>
                    <a:pt x="564" y="307"/>
                  </a:lnTo>
                  <a:lnTo>
                    <a:pt x="592" y="323"/>
                  </a:lnTo>
                  <a:lnTo>
                    <a:pt x="595" y="325"/>
                  </a:lnTo>
                  <a:lnTo>
                    <a:pt x="599" y="327"/>
                  </a:lnTo>
                  <a:lnTo>
                    <a:pt x="602" y="328"/>
                  </a:lnTo>
                  <a:lnTo>
                    <a:pt x="606" y="332"/>
                  </a:lnTo>
                  <a:lnTo>
                    <a:pt x="608" y="336"/>
                  </a:lnTo>
                  <a:lnTo>
                    <a:pt x="609" y="342"/>
                  </a:lnTo>
                  <a:lnTo>
                    <a:pt x="609" y="348"/>
                  </a:lnTo>
                  <a:lnTo>
                    <a:pt x="614" y="355"/>
                  </a:lnTo>
                  <a:lnTo>
                    <a:pt x="621" y="369"/>
                  </a:lnTo>
                  <a:lnTo>
                    <a:pt x="634" y="386"/>
                  </a:lnTo>
                  <a:lnTo>
                    <a:pt x="645" y="403"/>
                  </a:lnTo>
                  <a:lnTo>
                    <a:pt x="658" y="422"/>
                  </a:lnTo>
                  <a:lnTo>
                    <a:pt x="668" y="440"/>
                  </a:lnTo>
                  <a:lnTo>
                    <a:pt x="671" y="447"/>
                  </a:lnTo>
                  <a:lnTo>
                    <a:pt x="673" y="455"/>
                  </a:lnTo>
                  <a:lnTo>
                    <a:pt x="673" y="461"/>
                  </a:lnTo>
                  <a:lnTo>
                    <a:pt x="673" y="467"/>
                  </a:lnTo>
                  <a:lnTo>
                    <a:pt x="666" y="478"/>
                  </a:lnTo>
                  <a:lnTo>
                    <a:pt x="656" y="492"/>
                  </a:lnTo>
                  <a:lnTo>
                    <a:pt x="640" y="507"/>
                  </a:lnTo>
                  <a:lnTo>
                    <a:pt x="623" y="520"/>
                  </a:lnTo>
                  <a:lnTo>
                    <a:pt x="604" y="536"/>
                  </a:lnTo>
                  <a:lnTo>
                    <a:pt x="580" y="547"/>
                  </a:lnTo>
                  <a:lnTo>
                    <a:pt x="556" y="557"/>
                  </a:lnTo>
                  <a:lnTo>
                    <a:pt x="530" y="562"/>
                  </a:lnTo>
                  <a:lnTo>
                    <a:pt x="502" y="566"/>
                  </a:lnTo>
                  <a:lnTo>
                    <a:pt x="467" y="572"/>
                  </a:lnTo>
                  <a:lnTo>
                    <a:pt x="427" y="576"/>
                  </a:lnTo>
                  <a:lnTo>
                    <a:pt x="386" y="578"/>
                  </a:lnTo>
                  <a:lnTo>
                    <a:pt x="344" y="578"/>
                  </a:lnTo>
                  <a:lnTo>
                    <a:pt x="306" y="576"/>
                  </a:lnTo>
                  <a:lnTo>
                    <a:pt x="289" y="574"/>
                  </a:lnTo>
                  <a:lnTo>
                    <a:pt x="271" y="572"/>
                  </a:lnTo>
                  <a:lnTo>
                    <a:pt x="254" y="568"/>
                  </a:lnTo>
                  <a:lnTo>
                    <a:pt x="239" y="562"/>
                  </a:lnTo>
                  <a:lnTo>
                    <a:pt x="240" y="562"/>
                  </a:lnTo>
                  <a:lnTo>
                    <a:pt x="247" y="564"/>
                  </a:lnTo>
                  <a:lnTo>
                    <a:pt x="256" y="566"/>
                  </a:lnTo>
                  <a:lnTo>
                    <a:pt x="266" y="570"/>
                  </a:lnTo>
                  <a:lnTo>
                    <a:pt x="280" y="572"/>
                  </a:lnTo>
                  <a:lnTo>
                    <a:pt x="292" y="574"/>
                  </a:lnTo>
                  <a:lnTo>
                    <a:pt x="304" y="576"/>
                  </a:lnTo>
                  <a:lnTo>
                    <a:pt x="315" y="576"/>
                  </a:lnTo>
                  <a:lnTo>
                    <a:pt x="317" y="576"/>
                  </a:lnTo>
                  <a:lnTo>
                    <a:pt x="317" y="578"/>
                  </a:lnTo>
                  <a:lnTo>
                    <a:pt x="315" y="578"/>
                  </a:lnTo>
                  <a:lnTo>
                    <a:pt x="310" y="578"/>
                  </a:lnTo>
                  <a:lnTo>
                    <a:pt x="299" y="580"/>
                  </a:lnTo>
                  <a:lnTo>
                    <a:pt x="282" y="584"/>
                  </a:lnTo>
                  <a:lnTo>
                    <a:pt x="263" y="586"/>
                  </a:lnTo>
                  <a:lnTo>
                    <a:pt x="245" y="587"/>
                  </a:lnTo>
                  <a:lnTo>
                    <a:pt x="228" y="589"/>
                  </a:lnTo>
                  <a:lnTo>
                    <a:pt x="216" y="589"/>
                  </a:lnTo>
                  <a:lnTo>
                    <a:pt x="208" y="589"/>
                  </a:lnTo>
                  <a:lnTo>
                    <a:pt x="204" y="589"/>
                  </a:lnTo>
                  <a:lnTo>
                    <a:pt x="199" y="589"/>
                  </a:lnTo>
                  <a:lnTo>
                    <a:pt x="195" y="587"/>
                  </a:lnTo>
                  <a:lnTo>
                    <a:pt x="193" y="587"/>
                  </a:lnTo>
                  <a:lnTo>
                    <a:pt x="193" y="586"/>
                  </a:lnTo>
                  <a:lnTo>
                    <a:pt x="190" y="586"/>
                  </a:lnTo>
                  <a:lnTo>
                    <a:pt x="185" y="584"/>
                  </a:lnTo>
                  <a:lnTo>
                    <a:pt x="176" y="582"/>
                  </a:lnTo>
                  <a:lnTo>
                    <a:pt x="164" y="578"/>
                  </a:lnTo>
                  <a:lnTo>
                    <a:pt x="154" y="572"/>
                  </a:lnTo>
                  <a:lnTo>
                    <a:pt x="143" y="564"/>
                  </a:lnTo>
                  <a:lnTo>
                    <a:pt x="138" y="559"/>
                  </a:lnTo>
                  <a:lnTo>
                    <a:pt x="134" y="553"/>
                  </a:lnTo>
                  <a:lnTo>
                    <a:pt x="133" y="547"/>
                  </a:lnTo>
                  <a:lnTo>
                    <a:pt x="130" y="539"/>
                  </a:lnTo>
                  <a:lnTo>
                    <a:pt x="128" y="538"/>
                  </a:lnTo>
                  <a:lnTo>
                    <a:pt x="123" y="536"/>
                  </a:lnTo>
                  <a:lnTo>
                    <a:pt x="117" y="530"/>
                  </a:lnTo>
                  <a:lnTo>
                    <a:pt x="106" y="526"/>
                  </a:lnTo>
                  <a:lnTo>
                    <a:pt x="95" y="520"/>
                  </a:lnTo>
                  <a:lnTo>
                    <a:pt x="82" y="516"/>
                  </a:lnTo>
                  <a:lnTo>
                    <a:pt x="69" y="513"/>
                  </a:lnTo>
                  <a:lnTo>
                    <a:pt x="56" y="513"/>
                  </a:lnTo>
                  <a:lnTo>
                    <a:pt x="43" y="515"/>
                  </a:lnTo>
                  <a:lnTo>
                    <a:pt x="29" y="513"/>
                  </a:lnTo>
                  <a:lnTo>
                    <a:pt x="19" y="513"/>
                  </a:lnTo>
                  <a:lnTo>
                    <a:pt x="8" y="509"/>
                  </a:lnTo>
                  <a:lnTo>
                    <a:pt x="1" y="505"/>
                  </a:lnTo>
                  <a:lnTo>
                    <a:pt x="0" y="501"/>
                  </a:lnTo>
                  <a:lnTo>
                    <a:pt x="0" y="495"/>
                  </a:lnTo>
                  <a:lnTo>
                    <a:pt x="3" y="490"/>
                  </a:lnTo>
                  <a:lnTo>
                    <a:pt x="12" y="484"/>
                  </a:lnTo>
                  <a:lnTo>
                    <a:pt x="22" y="480"/>
                  </a:lnTo>
                  <a:lnTo>
                    <a:pt x="29" y="476"/>
                  </a:lnTo>
                  <a:lnTo>
                    <a:pt x="36" y="472"/>
                  </a:lnTo>
                  <a:lnTo>
                    <a:pt x="43" y="470"/>
                  </a:lnTo>
                  <a:lnTo>
                    <a:pt x="48" y="468"/>
                  </a:lnTo>
                  <a:lnTo>
                    <a:pt x="50" y="467"/>
                  </a:lnTo>
                  <a:lnTo>
                    <a:pt x="52" y="467"/>
                  </a:lnTo>
                  <a:lnTo>
                    <a:pt x="52" y="463"/>
                  </a:lnTo>
                  <a:lnTo>
                    <a:pt x="52" y="451"/>
                  </a:lnTo>
                  <a:lnTo>
                    <a:pt x="56" y="438"/>
                  </a:lnTo>
                  <a:lnTo>
                    <a:pt x="65" y="421"/>
                  </a:lnTo>
                  <a:lnTo>
                    <a:pt x="69" y="413"/>
                  </a:lnTo>
                  <a:lnTo>
                    <a:pt x="78" y="407"/>
                  </a:lnTo>
                  <a:lnTo>
                    <a:pt x="86" y="399"/>
                  </a:lnTo>
                  <a:lnTo>
                    <a:pt x="97" y="396"/>
                  </a:lnTo>
                  <a:lnTo>
                    <a:pt x="108" y="392"/>
                  </a:lnTo>
                  <a:lnTo>
                    <a:pt x="123" y="392"/>
                  </a:lnTo>
                  <a:lnTo>
                    <a:pt x="140" y="394"/>
                  </a:lnTo>
                  <a:lnTo>
                    <a:pt x="159" y="398"/>
                  </a:lnTo>
                  <a:lnTo>
                    <a:pt x="156" y="398"/>
                  </a:lnTo>
                  <a:lnTo>
                    <a:pt x="150" y="396"/>
                  </a:lnTo>
                  <a:lnTo>
                    <a:pt x="138" y="394"/>
                  </a:lnTo>
                  <a:lnTo>
                    <a:pt x="126" y="392"/>
                  </a:lnTo>
                  <a:lnTo>
                    <a:pt x="114" y="386"/>
                  </a:lnTo>
                  <a:lnTo>
                    <a:pt x="104" y="380"/>
                  </a:lnTo>
                  <a:lnTo>
                    <a:pt x="100" y="376"/>
                  </a:lnTo>
                  <a:lnTo>
                    <a:pt x="97" y="373"/>
                  </a:lnTo>
                  <a:lnTo>
                    <a:pt x="95" y="367"/>
                  </a:lnTo>
                  <a:lnTo>
                    <a:pt x="95" y="361"/>
                  </a:lnTo>
                  <a:lnTo>
                    <a:pt x="100" y="350"/>
                  </a:lnTo>
                  <a:lnTo>
                    <a:pt x="108" y="338"/>
                  </a:lnTo>
                  <a:lnTo>
                    <a:pt x="117" y="328"/>
                  </a:lnTo>
                  <a:lnTo>
                    <a:pt x="128" y="321"/>
                  </a:lnTo>
                  <a:lnTo>
                    <a:pt x="138" y="313"/>
                  </a:lnTo>
                  <a:lnTo>
                    <a:pt x="147" y="305"/>
                  </a:lnTo>
                  <a:lnTo>
                    <a:pt x="156" y="300"/>
                  </a:lnTo>
                  <a:lnTo>
                    <a:pt x="159" y="294"/>
                  </a:lnTo>
                  <a:lnTo>
                    <a:pt x="162" y="290"/>
                  </a:lnTo>
                  <a:lnTo>
                    <a:pt x="169" y="284"/>
                  </a:lnTo>
                  <a:lnTo>
                    <a:pt x="176" y="277"/>
                  </a:lnTo>
                  <a:lnTo>
                    <a:pt x="185" y="271"/>
                  </a:lnTo>
                  <a:lnTo>
                    <a:pt x="188" y="263"/>
                  </a:lnTo>
                  <a:lnTo>
                    <a:pt x="190" y="256"/>
                  </a:lnTo>
                  <a:lnTo>
                    <a:pt x="190" y="252"/>
                  </a:lnTo>
                  <a:lnTo>
                    <a:pt x="188" y="250"/>
                  </a:lnTo>
                  <a:lnTo>
                    <a:pt x="186" y="246"/>
                  </a:lnTo>
                  <a:lnTo>
                    <a:pt x="182" y="242"/>
                  </a:lnTo>
                  <a:lnTo>
                    <a:pt x="182" y="244"/>
                  </a:lnTo>
                  <a:lnTo>
                    <a:pt x="186" y="250"/>
                  </a:lnTo>
                  <a:lnTo>
                    <a:pt x="188" y="256"/>
                  </a:lnTo>
                  <a:lnTo>
                    <a:pt x="190" y="263"/>
                  </a:lnTo>
                  <a:lnTo>
                    <a:pt x="188" y="267"/>
                  </a:lnTo>
                  <a:lnTo>
                    <a:pt x="186" y="269"/>
                  </a:lnTo>
                  <a:lnTo>
                    <a:pt x="185" y="271"/>
                  </a:lnTo>
                  <a:lnTo>
                    <a:pt x="180" y="273"/>
                  </a:lnTo>
                  <a:lnTo>
                    <a:pt x="173" y="273"/>
                  </a:lnTo>
                  <a:lnTo>
                    <a:pt x="164" y="271"/>
                  </a:lnTo>
                  <a:lnTo>
                    <a:pt x="154" y="269"/>
                  </a:lnTo>
                  <a:lnTo>
                    <a:pt x="143" y="265"/>
                  </a:lnTo>
                  <a:lnTo>
                    <a:pt x="119" y="256"/>
                  </a:lnTo>
                  <a:lnTo>
                    <a:pt x="106" y="248"/>
                  </a:lnTo>
                  <a:lnTo>
                    <a:pt x="100" y="244"/>
                  </a:lnTo>
                  <a:lnTo>
                    <a:pt x="100" y="238"/>
                  </a:lnTo>
                  <a:lnTo>
                    <a:pt x="102" y="234"/>
                  </a:lnTo>
                  <a:lnTo>
                    <a:pt x="106" y="233"/>
                  </a:lnTo>
                  <a:lnTo>
                    <a:pt x="108" y="229"/>
                  </a:lnTo>
                  <a:lnTo>
                    <a:pt x="108" y="225"/>
                  </a:lnTo>
                  <a:lnTo>
                    <a:pt x="104" y="221"/>
                  </a:lnTo>
                  <a:lnTo>
                    <a:pt x="100" y="213"/>
                  </a:lnTo>
                  <a:lnTo>
                    <a:pt x="93" y="204"/>
                  </a:lnTo>
                  <a:lnTo>
                    <a:pt x="86" y="194"/>
                  </a:lnTo>
                  <a:lnTo>
                    <a:pt x="82" y="183"/>
                  </a:lnTo>
                  <a:lnTo>
                    <a:pt x="78" y="171"/>
                  </a:lnTo>
                  <a:lnTo>
                    <a:pt x="78" y="162"/>
                  </a:lnTo>
                  <a:lnTo>
                    <a:pt x="79" y="152"/>
                  </a:lnTo>
                  <a:lnTo>
                    <a:pt x="84" y="142"/>
                  </a:lnTo>
                  <a:lnTo>
                    <a:pt x="93" y="135"/>
                  </a:lnTo>
                  <a:lnTo>
                    <a:pt x="104" y="127"/>
                  </a:lnTo>
                  <a:lnTo>
                    <a:pt x="114" y="121"/>
                  </a:lnTo>
                  <a:lnTo>
                    <a:pt x="128" y="119"/>
                  </a:lnTo>
                  <a:lnTo>
                    <a:pt x="143" y="117"/>
                  </a:lnTo>
                  <a:lnTo>
                    <a:pt x="160" y="121"/>
                  </a:lnTo>
                  <a:lnTo>
                    <a:pt x="176" y="129"/>
                  </a:lnTo>
                  <a:lnTo>
                    <a:pt x="143" y="73"/>
                  </a:lnTo>
                  <a:lnTo>
                    <a:pt x="410" y="0"/>
                  </a:lnTo>
                  <a:lnTo>
                    <a:pt x="512" y="29"/>
                  </a:lnTo>
                  <a:lnTo>
                    <a:pt x="508" y="112"/>
                  </a:lnTo>
                  <a:lnTo>
                    <a:pt x="512" y="114"/>
                  </a:lnTo>
                  <a:lnTo>
                    <a:pt x="521" y="115"/>
                  </a:lnTo>
                  <a:lnTo>
                    <a:pt x="531" y="119"/>
                  </a:lnTo>
                  <a:lnTo>
                    <a:pt x="547" y="125"/>
                  </a:lnTo>
                  <a:lnTo>
                    <a:pt x="566" y="129"/>
                  </a:lnTo>
                  <a:lnTo>
                    <a:pt x="583" y="137"/>
                  </a:lnTo>
                  <a:lnTo>
                    <a:pt x="604" y="142"/>
                  </a:lnTo>
                  <a:lnTo>
                    <a:pt x="621" y="148"/>
                  </a:lnTo>
                </a:path>
              </a:pathLst>
            </a:custGeom>
            <a:noFill/>
            <a:ln w="12700" cap="rnd">
              <a:solidFill>
                <a:srgbClr val="000000"/>
              </a:solidFill>
              <a:round/>
              <a:headEnd/>
              <a:tailEnd/>
            </a:ln>
          </p:spPr>
          <p:txBody>
            <a:bodyPr/>
            <a:lstStyle/>
            <a:p>
              <a:endParaRPr lang="en-US"/>
            </a:p>
          </p:txBody>
        </p:sp>
        <p:sp>
          <p:nvSpPr>
            <p:cNvPr id="9" name="Freeform 7"/>
            <p:cNvSpPr>
              <a:spLocks/>
            </p:cNvSpPr>
            <p:nvPr/>
          </p:nvSpPr>
          <p:spPr bwMode="auto">
            <a:xfrm>
              <a:off x="2932" y="1194"/>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123 w 176"/>
                <a:gd name="T109" fmla="*/ 157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6"/>
                <a:gd name="T166" fmla="*/ 0 h 170"/>
                <a:gd name="T167" fmla="*/ 176 w 176"/>
                <a:gd name="T168" fmla="*/ 170 h 1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lnTo>
                    <a:pt x="123" y="157"/>
                  </a:lnTo>
                </a:path>
              </a:pathLst>
            </a:custGeom>
            <a:solidFill>
              <a:srgbClr val="FFFFFF"/>
            </a:solidFill>
            <a:ln w="12700" cap="rnd">
              <a:noFill/>
              <a:round/>
              <a:headEnd/>
              <a:tailEnd/>
            </a:ln>
          </p:spPr>
          <p:txBody>
            <a:bodyPr/>
            <a:lstStyle/>
            <a:p>
              <a:endParaRPr lang="en-US"/>
            </a:p>
          </p:txBody>
        </p:sp>
        <p:sp>
          <p:nvSpPr>
            <p:cNvPr id="10" name="Freeform 8"/>
            <p:cNvSpPr>
              <a:spLocks/>
            </p:cNvSpPr>
            <p:nvPr/>
          </p:nvSpPr>
          <p:spPr bwMode="auto">
            <a:xfrm>
              <a:off x="2932" y="1194"/>
              <a:ext cx="176" cy="170"/>
            </a:xfrm>
            <a:custGeom>
              <a:avLst/>
              <a:gdLst>
                <a:gd name="T0" fmla="*/ 123 w 176"/>
                <a:gd name="T1" fmla="*/ 157 h 170"/>
                <a:gd name="T2" fmla="*/ 123 w 176"/>
                <a:gd name="T3" fmla="*/ 159 h 170"/>
                <a:gd name="T4" fmla="*/ 118 w 176"/>
                <a:gd name="T5" fmla="*/ 159 h 170"/>
                <a:gd name="T6" fmla="*/ 114 w 176"/>
                <a:gd name="T7" fmla="*/ 161 h 170"/>
                <a:gd name="T8" fmla="*/ 107 w 176"/>
                <a:gd name="T9" fmla="*/ 165 h 170"/>
                <a:gd name="T10" fmla="*/ 98 w 176"/>
                <a:gd name="T11" fmla="*/ 167 h 170"/>
                <a:gd name="T12" fmla="*/ 90 w 176"/>
                <a:gd name="T13" fmla="*/ 169 h 170"/>
                <a:gd name="T14" fmla="*/ 83 w 176"/>
                <a:gd name="T15" fmla="*/ 169 h 170"/>
                <a:gd name="T16" fmla="*/ 74 w 176"/>
                <a:gd name="T17" fmla="*/ 169 h 170"/>
                <a:gd name="T18" fmla="*/ 55 w 176"/>
                <a:gd name="T19" fmla="*/ 167 h 170"/>
                <a:gd name="T20" fmla="*/ 40 w 176"/>
                <a:gd name="T21" fmla="*/ 163 h 170"/>
                <a:gd name="T22" fmla="*/ 28 w 176"/>
                <a:gd name="T23" fmla="*/ 159 h 170"/>
                <a:gd name="T24" fmla="*/ 17 w 176"/>
                <a:gd name="T25" fmla="*/ 151 h 170"/>
                <a:gd name="T26" fmla="*/ 11 w 176"/>
                <a:gd name="T27" fmla="*/ 146 h 170"/>
                <a:gd name="T28" fmla="*/ 5 w 176"/>
                <a:gd name="T29" fmla="*/ 138 h 170"/>
                <a:gd name="T30" fmla="*/ 2 w 176"/>
                <a:gd name="T31" fmla="*/ 128 h 170"/>
                <a:gd name="T32" fmla="*/ 0 w 176"/>
                <a:gd name="T33" fmla="*/ 121 h 170"/>
                <a:gd name="T34" fmla="*/ 0 w 176"/>
                <a:gd name="T35" fmla="*/ 103 h 170"/>
                <a:gd name="T36" fmla="*/ 7 w 176"/>
                <a:gd name="T37" fmla="*/ 86 h 170"/>
                <a:gd name="T38" fmla="*/ 14 w 176"/>
                <a:gd name="T39" fmla="*/ 71 h 170"/>
                <a:gd name="T40" fmla="*/ 19 w 176"/>
                <a:gd name="T41" fmla="*/ 59 h 170"/>
                <a:gd name="T42" fmla="*/ 26 w 176"/>
                <a:gd name="T43" fmla="*/ 48 h 170"/>
                <a:gd name="T44" fmla="*/ 31 w 176"/>
                <a:gd name="T45" fmla="*/ 38 h 170"/>
                <a:gd name="T46" fmla="*/ 37 w 176"/>
                <a:gd name="T47" fmla="*/ 28 h 170"/>
                <a:gd name="T48" fmla="*/ 42 w 176"/>
                <a:gd name="T49" fmla="*/ 19 h 170"/>
                <a:gd name="T50" fmla="*/ 48 w 176"/>
                <a:gd name="T51" fmla="*/ 11 h 170"/>
                <a:gd name="T52" fmla="*/ 57 w 176"/>
                <a:gd name="T53" fmla="*/ 4 h 170"/>
                <a:gd name="T54" fmla="*/ 66 w 176"/>
                <a:gd name="T55" fmla="*/ 0 h 170"/>
                <a:gd name="T56" fmla="*/ 76 w 176"/>
                <a:gd name="T57" fmla="*/ 0 h 170"/>
                <a:gd name="T58" fmla="*/ 87 w 176"/>
                <a:gd name="T59" fmla="*/ 0 h 170"/>
                <a:gd name="T60" fmla="*/ 97 w 176"/>
                <a:gd name="T61" fmla="*/ 4 h 170"/>
                <a:gd name="T62" fmla="*/ 102 w 176"/>
                <a:gd name="T63" fmla="*/ 9 h 170"/>
                <a:gd name="T64" fmla="*/ 107 w 176"/>
                <a:gd name="T65" fmla="*/ 15 h 170"/>
                <a:gd name="T66" fmla="*/ 109 w 176"/>
                <a:gd name="T67" fmla="*/ 21 h 170"/>
                <a:gd name="T68" fmla="*/ 111 w 176"/>
                <a:gd name="T69" fmla="*/ 27 h 170"/>
                <a:gd name="T70" fmla="*/ 111 w 176"/>
                <a:gd name="T71" fmla="*/ 30 h 170"/>
                <a:gd name="T72" fmla="*/ 111 w 176"/>
                <a:gd name="T73" fmla="*/ 32 h 170"/>
                <a:gd name="T74" fmla="*/ 111 w 176"/>
                <a:gd name="T75" fmla="*/ 30 h 170"/>
                <a:gd name="T76" fmla="*/ 109 w 176"/>
                <a:gd name="T77" fmla="*/ 27 h 170"/>
                <a:gd name="T78" fmla="*/ 107 w 176"/>
                <a:gd name="T79" fmla="*/ 21 h 170"/>
                <a:gd name="T80" fmla="*/ 107 w 176"/>
                <a:gd name="T81" fmla="*/ 15 h 170"/>
                <a:gd name="T82" fmla="*/ 107 w 176"/>
                <a:gd name="T83" fmla="*/ 9 h 170"/>
                <a:gd name="T84" fmla="*/ 109 w 176"/>
                <a:gd name="T85" fmla="*/ 5 h 170"/>
                <a:gd name="T86" fmla="*/ 114 w 176"/>
                <a:gd name="T87" fmla="*/ 2 h 170"/>
                <a:gd name="T88" fmla="*/ 123 w 176"/>
                <a:gd name="T89" fmla="*/ 2 h 170"/>
                <a:gd name="T90" fmla="*/ 128 w 176"/>
                <a:gd name="T91" fmla="*/ 2 h 170"/>
                <a:gd name="T92" fmla="*/ 135 w 176"/>
                <a:gd name="T93" fmla="*/ 4 h 170"/>
                <a:gd name="T94" fmla="*/ 142 w 176"/>
                <a:gd name="T95" fmla="*/ 4 h 170"/>
                <a:gd name="T96" fmla="*/ 149 w 176"/>
                <a:gd name="T97" fmla="*/ 7 h 170"/>
                <a:gd name="T98" fmla="*/ 155 w 176"/>
                <a:gd name="T99" fmla="*/ 13 h 170"/>
                <a:gd name="T100" fmla="*/ 161 w 176"/>
                <a:gd name="T101" fmla="*/ 21 h 170"/>
                <a:gd name="T102" fmla="*/ 168 w 176"/>
                <a:gd name="T103" fmla="*/ 32 h 170"/>
                <a:gd name="T104" fmla="*/ 175 w 176"/>
                <a:gd name="T105" fmla="*/ 48 h 170"/>
                <a:gd name="T106" fmla="*/ 111 w 176"/>
                <a:gd name="T107" fmla="*/ 3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70"/>
                <a:gd name="T164" fmla="*/ 176 w 176"/>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70">
                  <a:moveTo>
                    <a:pt x="123" y="157"/>
                  </a:moveTo>
                  <a:lnTo>
                    <a:pt x="123" y="159"/>
                  </a:lnTo>
                  <a:lnTo>
                    <a:pt x="118" y="159"/>
                  </a:lnTo>
                  <a:lnTo>
                    <a:pt x="114" y="161"/>
                  </a:lnTo>
                  <a:lnTo>
                    <a:pt x="107" y="165"/>
                  </a:lnTo>
                  <a:lnTo>
                    <a:pt x="98" y="167"/>
                  </a:lnTo>
                  <a:lnTo>
                    <a:pt x="90" y="169"/>
                  </a:lnTo>
                  <a:lnTo>
                    <a:pt x="83" y="169"/>
                  </a:lnTo>
                  <a:lnTo>
                    <a:pt x="74" y="169"/>
                  </a:lnTo>
                  <a:lnTo>
                    <a:pt x="55" y="167"/>
                  </a:lnTo>
                  <a:lnTo>
                    <a:pt x="40" y="163"/>
                  </a:lnTo>
                  <a:lnTo>
                    <a:pt x="28" y="159"/>
                  </a:lnTo>
                  <a:lnTo>
                    <a:pt x="17" y="151"/>
                  </a:lnTo>
                  <a:lnTo>
                    <a:pt x="11" y="146"/>
                  </a:lnTo>
                  <a:lnTo>
                    <a:pt x="5" y="138"/>
                  </a:lnTo>
                  <a:lnTo>
                    <a:pt x="2" y="128"/>
                  </a:lnTo>
                  <a:lnTo>
                    <a:pt x="0" y="121"/>
                  </a:lnTo>
                  <a:lnTo>
                    <a:pt x="0" y="103"/>
                  </a:lnTo>
                  <a:lnTo>
                    <a:pt x="7" y="86"/>
                  </a:lnTo>
                  <a:lnTo>
                    <a:pt x="14" y="71"/>
                  </a:lnTo>
                  <a:lnTo>
                    <a:pt x="19" y="59"/>
                  </a:lnTo>
                  <a:lnTo>
                    <a:pt x="26" y="48"/>
                  </a:lnTo>
                  <a:lnTo>
                    <a:pt x="31" y="38"/>
                  </a:lnTo>
                  <a:lnTo>
                    <a:pt x="37" y="28"/>
                  </a:lnTo>
                  <a:lnTo>
                    <a:pt x="42" y="19"/>
                  </a:lnTo>
                  <a:lnTo>
                    <a:pt x="48" y="11"/>
                  </a:lnTo>
                  <a:lnTo>
                    <a:pt x="57" y="4"/>
                  </a:lnTo>
                  <a:lnTo>
                    <a:pt x="66" y="0"/>
                  </a:lnTo>
                  <a:lnTo>
                    <a:pt x="76" y="0"/>
                  </a:lnTo>
                  <a:lnTo>
                    <a:pt x="87" y="0"/>
                  </a:lnTo>
                  <a:lnTo>
                    <a:pt x="97" y="4"/>
                  </a:lnTo>
                  <a:lnTo>
                    <a:pt x="102" y="9"/>
                  </a:lnTo>
                  <a:lnTo>
                    <a:pt x="107" y="15"/>
                  </a:lnTo>
                  <a:lnTo>
                    <a:pt x="109" y="21"/>
                  </a:lnTo>
                  <a:lnTo>
                    <a:pt x="111" y="27"/>
                  </a:lnTo>
                  <a:lnTo>
                    <a:pt x="111" y="30"/>
                  </a:lnTo>
                  <a:lnTo>
                    <a:pt x="111" y="32"/>
                  </a:lnTo>
                  <a:lnTo>
                    <a:pt x="111" y="30"/>
                  </a:lnTo>
                  <a:lnTo>
                    <a:pt x="109" y="27"/>
                  </a:lnTo>
                  <a:lnTo>
                    <a:pt x="107" y="21"/>
                  </a:lnTo>
                  <a:lnTo>
                    <a:pt x="107" y="15"/>
                  </a:lnTo>
                  <a:lnTo>
                    <a:pt x="107" y="9"/>
                  </a:lnTo>
                  <a:lnTo>
                    <a:pt x="109" y="5"/>
                  </a:lnTo>
                  <a:lnTo>
                    <a:pt x="114" y="2"/>
                  </a:lnTo>
                  <a:lnTo>
                    <a:pt x="123" y="2"/>
                  </a:lnTo>
                  <a:lnTo>
                    <a:pt x="128" y="2"/>
                  </a:lnTo>
                  <a:lnTo>
                    <a:pt x="135" y="4"/>
                  </a:lnTo>
                  <a:lnTo>
                    <a:pt x="142" y="4"/>
                  </a:lnTo>
                  <a:lnTo>
                    <a:pt x="149" y="7"/>
                  </a:lnTo>
                  <a:lnTo>
                    <a:pt x="155" y="13"/>
                  </a:lnTo>
                  <a:lnTo>
                    <a:pt x="161" y="21"/>
                  </a:lnTo>
                  <a:lnTo>
                    <a:pt x="168" y="32"/>
                  </a:lnTo>
                  <a:lnTo>
                    <a:pt x="175" y="48"/>
                  </a:lnTo>
                  <a:lnTo>
                    <a:pt x="111" y="32"/>
                  </a:lnTo>
                </a:path>
              </a:pathLst>
            </a:custGeom>
            <a:noFill/>
            <a:ln w="12700" cap="rnd">
              <a:solidFill>
                <a:srgbClr val="000000"/>
              </a:solidFill>
              <a:round/>
              <a:headEnd/>
              <a:tailEnd/>
            </a:ln>
          </p:spPr>
          <p:txBody>
            <a:bodyPr/>
            <a:lstStyle/>
            <a:p>
              <a:endParaRPr lang="en-US"/>
            </a:p>
          </p:txBody>
        </p:sp>
        <p:sp>
          <p:nvSpPr>
            <p:cNvPr id="11" name="Freeform 9"/>
            <p:cNvSpPr>
              <a:spLocks/>
            </p:cNvSpPr>
            <p:nvPr/>
          </p:nvSpPr>
          <p:spPr bwMode="auto">
            <a:xfrm>
              <a:off x="3004" y="1207"/>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24"/>
                <a:gd name="T98" fmla="*/ 27 w 27"/>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solidFill>
              <a:srgbClr val="000000"/>
            </a:solidFill>
            <a:ln w="12700" cap="rnd">
              <a:noFill/>
              <a:round/>
              <a:headEnd/>
              <a:tailEnd/>
            </a:ln>
          </p:spPr>
          <p:txBody>
            <a:bodyPr/>
            <a:lstStyle/>
            <a:p>
              <a:endParaRPr lang="en-US"/>
            </a:p>
          </p:txBody>
        </p:sp>
        <p:sp>
          <p:nvSpPr>
            <p:cNvPr id="12" name="Freeform 10"/>
            <p:cNvSpPr>
              <a:spLocks/>
            </p:cNvSpPr>
            <p:nvPr/>
          </p:nvSpPr>
          <p:spPr bwMode="auto">
            <a:xfrm>
              <a:off x="3004" y="1207"/>
              <a:ext cx="27" cy="24"/>
            </a:xfrm>
            <a:custGeom>
              <a:avLst/>
              <a:gdLst>
                <a:gd name="T0" fmla="*/ 9 w 27"/>
                <a:gd name="T1" fmla="*/ 23 h 24"/>
                <a:gd name="T2" fmla="*/ 7 w 27"/>
                <a:gd name="T3" fmla="*/ 23 h 24"/>
                <a:gd name="T4" fmla="*/ 5 w 27"/>
                <a:gd name="T5" fmla="*/ 21 h 24"/>
                <a:gd name="T6" fmla="*/ 2 w 27"/>
                <a:gd name="T7" fmla="*/ 21 h 24"/>
                <a:gd name="T8" fmla="*/ 2 w 27"/>
                <a:gd name="T9" fmla="*/ 19 h 24"/>
                <a:gd name="T10" fmla="*/ 0 w 27"/>
                <a:gd name="T11" fmla="*/ 17 h 24"/>
                <a:gd name="T12" fmla="*/ 0 w 27"/>
                <a:gd name="T13" fmla="*/ 15 h 24"/>
                <a:gd name="T14" fmla="*/ 0 w 27"/>
                <a:gd name="T15" fmla="*/ 14 h 24"/>
                <a:gd name="T16" fmla="*/ 2 w 27"/>
                <a:gd name="T17" fmla="*/ 10 h 24"/>
                <a:gd name="T18" fmla="*/ 2 w 27"/>
                <a:gd name="T19" fmla="*/ 8 h 24"/>
                <a:gd name="T20" fmla="*/ 5 w 27"/>
                <a:gd name="T21" fmla="*/ 6 h 24"/>
                <a:gd name="T22" fmla="*/ 7 w 27"/>
                <a:gd name="T23" fmla="*/ 4 h 24"/>
                <a:gd name="T24" fmla="*/ 7 w 27"/>
                <a:gd name="T25" fmla="*/ 2 h 24"/>
                <a:gd name="T26" fmla="*/ 11 w 27"/>
                <a:gd name="T27" fmla="*/ 2 h 24"/>
                <a:gd name="T28" fmla="*/ 14 w 27"/>
                <a:gd name="T29" fmla="*/ 0 h 24"/>
                <a:gd name="T30" fmla="*/ 16 w 27"/>
                <a:gd name="T31" fmla="*/ 0 h 24"/>
                <a:gd name="T32" fmla="*/ 18 w 27"/>
                <a:gd name="T33" fmla="*/ 0 h 24"/>
                <a:gd name="T34" fmla="*/ 20 w 27"/>
                <a:gd name="T35" fmla="*/ 0 h 24"/>
                <a:gd name="T36" fmla="*/ 23 w 27"/>
                <a:gd name="T37" fmla="*/ 2 h 24"/>
                <a:gd name="T38" fmla="*/ 25 w 27"/>
                <a:gd name="T39" fmla="*/ 4 h 24"/>
                <a:gd name="T40" fmla="*/ 26 w 27"/>
                <a:gd name="T41" fmla="*/ 6 h 24"/>
                <a:gd name="T42" fmla="*/ 26 w 27"/>
                <a:gd name="T43" fmla="*/ 10 h 24"/>
                <a:gd name="T44" fmla="*/ 26 w 27"/>
                <a:gd name="T45" fmla="*/ 12 h 24"/>
                <a:gd name="T46" fmla="*/ 25 w 27"/>
                <a:gd name="T47" fmla="*/ 14 h 24"/>
                <a:gd name="T48" fmla="*/ 25 w 27"/>
                <a:gd name="T49" fmla="*/ 15 h 24"/>
                <a:gd name="T50" fmla="*/ 23 w 27"/>
                <a:gd name="T51" fmla="*/ 17 h 24"/>
                <a:gd name="T52" fmla="*/ 20 w 27"/>
                <a:gd name="T53" fmla="*/ 19 h 24"/>
                <a:gd name="T54" fmla="*/ 18 w 27"/>
                <a:gd name="T55" fmla="*/ 21 h 24"/>
                <a:gd name="T56" fmla="*/ 16 w 27"/>
                <a:gd name="T57" fmla="*/ 21 h 24"/>
                <a:gd name="T58" fmla="*/ 14 w 27"/>
                <a:gd name="T59" fmla="*/ 23 h 24"/>
                <a:gd name="T60" fmla="*/ 11 w 27"/>
                <a:gd name="T61" fmla="*/ 23 h 24"/>
                <a:gd name="T62" fmla="*/ 9 w 27"/>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24"/>
                <a:gd name="T98" fmla="*/ 27 w 27"/>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24">
                  <a:moveTo>
                    <a:pt x="9" y="23"/>
                  </a:moveTo>
                  <a:lnTo>
                    <a:pt x="7" y="23"/>
                  </a:lnTo>
                  <a:lnTo>
                    <a:pt x="5" y="21"/>
                  </a:lnTo>
                  <a:lnTo>
                    <a:pt x="2" y="21"/>
                  </a:lnTo>
                  <a:lnTo>
                    <a:pt x="2" y="19"/>
                  </a:lnTo>
                  <a:lnTo>
                    <a:pt x="0" y="17"/>
                  </a:lnTo>
                  <a:lnTo>
                    <a:pt x="0" y="15"/>
                  </a:lnTo>
                  <a:lnTo>
                    <a:pt x="0" y="14"/>
                  </a:lnTo>
                  <a:lnTo>
                    <a:pt x="2" y="10"/>
                  </a:lnTo>
                  <a:lnTo>
                    <a:pt x="2" y="8"/>
                  </a:lnTo>
                  <a:lnTo>
                    <a:pt x="5" y="6"/>
                  </a:lnTo>
                  <a:lnTo>
                    <a:pt x="7" y="4"/>
                  </a:lnTo>
                  <a:lnTo>
                    <a:pt x="7" y="2"/>
                  </a:lnTo>
                  <a:lnTo>
                    <a:pt x="11" y="2"/>
                  </a:lnTo>
                  <a:lnTo>
                    <a:pt x="14" y="0"/>
                  </a:lnTo>
                  <a:lnTo>
                    <a:pt x="16" y="0"/>
                  </a:lnTo>
                  <a:lnTo>
                    <a:pt x="18" y="0"/>
                  </a:lnTo>
                  <a:lnTo>
                    <a:pt x="20" y="0"/>
                  </a:lnTo>
                  <a:lnTo>
                    <a:pt x="23" y="2"/>
                  </a:lnTo>
                  <a:lnTo>
                    <a:pt x="25" y="4"/>
                  </a:lnTo>
                  <a:lnTo>
                    <a:pt x="26" y="6"/>
                  </a:lnTo>
                  <a:lnTo>
                    <a:pt x="26" y="10"/>
                  </a:lnTo>
                  <a:lnTo>
                    <a:pt x="26" y="12"/>
                  </a:lnTo>
                  <a:lnTo>
                    <a:pt x="25" y="14"/>
                  </a:lnTo>
                  <a:lnTo>
                    <a:pt x="25" y="15"/>
                  </a:lnTo>
                  <a:lnTo>
                    <a:pt x="23" y="17"/>
                  </a:lnTo>
                  <a:lnTo>
                    <a:pt x="20" y="19"/>
                  </a:lnTo>
                  <a:lnTo>
                    <a:pt x="18" y="21"/>
                  </a:lnTo>
                  <a:lnTo>
                    <a:pt x="16" y="21"/>
                  </a:lnTo>
                  <a:lnTo>
                    <a:pt x="14" y="23"/>
                  </a:lnTo>
                  <a:lnTo>
                    <a:pt x="11" y="23"/>
                  </a:lnTo>
                  <a:lnTo>
                    <a:pt x="9" y="23"/>
                  </a:lnTo>
                </a:path>
              </a:pathLst>
            </a:custGeom>
            <a:noFill/>
            <a:ln w="12700" cap="rnd">
              <a:solidFill>
                <a:srgbClr val="000000"/>
              </a:solidFill>
              <a:round/>
              <a:headEnd/>
              <a:tailEnd/>
            </a:ln>
          </p:spPr>
          <p:txBody>
            <a:bodyPr/>
            <a:lstStyle/>
            <a:p>
              <a:endParaRPr lang="en-US"/>
            </a:p>
          </p:txBody>
        </p:sp>
        <p:sp>
          <p:nvSpPr>
            <p:cNvPr id="13" name="Freeform 11"/>
            <p:cNvSpPr>
              <a:spLocks/>
            </p:cNvSpPr>
            <p:nvPr/>
          </p:nvSpPr>
          <p:spPr bwMode="auto">
            <a:xfrm>
              <a:off x="3043" y="1203"/>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4"/>
                <a:gd name="T101" fmla="*/ 27 w 2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solidFill>
              <a:srgbClr val="000000"/>
            </a:solidFill>
            <a:ln w="12700" cap="rnd">
              <a:noFill/>
              <a:round/>
              <a:headEnd/>
              <a:tailEnd/>
            </a:ln>
          </p:spPr>
          <p:txBody>
            <a:bodyPr/>
            <a:lstStyle/>
            <a:p>
              <a:endParaRPr lang="en-US"/>
            </a:p>
          </p:txBody>
        </p:sp>
        <p:sp>
          <p:nvSpPr>
            <p:cNvPr id="14" name="Freeform 12"/>
            <p:cNvSpPr>
              <a:spLocks/>
            </p:cNvSpPr>
            <p:nvPr/>
          </p:nvSpPr>
          <p:spPr bwMode="auto">
            <a:xfrm>
              <a:off x="3043" y="1203"/>
              <a:ext cx="27" cy="24"/>
            </a:xfrm>
            <a:custGeom>
              <a:avLst/>
              <a:gdLst>
                <a:gd name="T0" fmla="*/ 19 w 27"/>
                <a:gd name="T1" fmla="*/ 23 h 24"/>
                <a:gd name="T2" fmla="*/ 17 w 27"/>
                <a:gd name="T3" fmla="*/ 23 h 24"/>
                <a:gd name="T4" fmla="*/ 15 w 27"/>
                <a:gd name="T5" fmla="*/ 23 h 24"/>
                <a:gd name="T6" fmla="*/ 12 w 27"/>
                <a:gd name="T7" fmla="*/ 23 h 24"/>
                <a:gd name="T8" fmla="*/ 11 w 27"/>
                <a:gd name="T9" fmla="*/ 21 h 24"/>
                <a:gd name="T10" fmla="*/ 9 w 27"/>
                <a:gd name="T11" fmla="*/ 21 h 24"/>
                <a:gd name="T12" fmla="*/ 7 w 27"/>
                <a:gd name="T13" fmla="*/ 19 h 24"/>
                <a:gd name="T14" fmla="*/ 5 w 27"/>
                <a:gd name="T15" fmla="*/ 18 h 24"/>
                <a:gd name="T16" fmla="*/ 2 w 27"/>
                <a:gd name="T17" fmla="*/ 16 h 24"/>
                <a:gd name="T18" fmla="*/ 0 w 27"/>
                <a:gd name="T19" fmla="*/ 12 h 24"/>
                <a:gd name="T20" fmla="*/ 0 w 27"/>
                <a:gd name="T21" fmla="*/ 10 h 24"/>
                <a:gd name="T22" fmla="*/ 0 w 27"/>
                <a:gd name="T23" fmla="*/ 8 h 24"/>
                <a:gd name="T24" fmla="*/ 0 w 27"/>
                <a:gd name="T25" fmla="*/ 6 h 24"/>
                <a:gd name="T26" fmla="*/ 0 w 27"/>
                <a:gd name="T27" fmla="*/ 4 h 24"/>
                <a:gd name="T28" fmla="*/ 2 w 27"/>
                <a:gd name="T29" fmla="*/ 4 h 24"/>
                <a:gd name="T30" fmla="*/ 5 w 27"/>
                <a:gd name="T31" fmla="*/ 2 h 24"/>
                <a:gd name="T32" fmla="*/ 7 w 27"/>
                <a:gd name="T33" fmla="*/ 0 h 24"/>
                <a:gd name="T34" fmla="*/ 9 w 27"/>
                <a:gd name="T35" fmla="*/ 0 h 24"/>
                <a:gd name="T36" fmla="*/ 11 w 27"/>
                <a:gd name="T37" fmla="*/ 0 h 24"/>
                <a:gd name="T38" fmla="*/ 12 w 27"/>
                <a:gd name="T39" fmla="*/ 2 h 24"/>
                <a:gd name="T40" fmla="*/ 15 w 27"/>
                <a:gd name="T41" fmla="*/ 2 h 24"/>
                <a:gd name="T42" fmla="*/ 17 w 27"/>
                <a:gd name="T43" fmla="*/ 4 h 24"/>
                <a:gd name="T44" fmla="*/ 21 w 27"/>
                <a:gd name="T45" fmla="*/ 6 h 24"/>
                <a:gd name="T46" fmla="*/ 24 w 27"/>
                <a:gd name="T47" fmla="*/ 8 h 24"/>
                <a:gd name="T48" fmla="*/ 24 w 27"/>
                <a:gd name="T49" fmla="*/ 10 h 24"/>
                <a:gd name="T50" fmla="*/ 26 w 27"/>
                <a:gd name="T51" fmla="*/ 12 h 24"/>
                <a:gd name="T52" fmla="*/ 26 w 27"/>
                <a:gd name="T53" fmla="*/ 14 h 24"/>
                <a:gd name="T54" fmla="*/ 26 w 27"/>
                <a:gd name="T55" fmla="*/ 16 h 24"/>
                <a:gd name="T56" fmla="*/ 26 w 27"/>
                <a:gd name="T57" fmla="*/ 18 h 24"/>
                <a:gd name="T58" fmla="*/ 26 w 27"/>
                <a:gd name="T59" fmla="*/ 19 h 24"/>
                <a:gd name="T60" fmla="*/ 24 w 27"/>
                <a:gd name="T61" fmla="*/ 21 h 24"/>
                <a:gd name="T62" fmla="*/ 21 w 27"/>
                <a:gd name="T63" fmla="*/ 21 h 24"/>
                <a:gd name="T64" fmla="*/ 19 w 27"/>
                <a:gd name="T65" fmla="*/ 2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4"/>
                <a:gd name="T101" fmla="*/ 27 w 2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4">
                  <a:moveTo>
                    <a:pt x="19" y="23"/>
                  </a:moveTo>
                  <a:lnTo>
                    <a:pt x="17" y="23"/>
                  </a:lnTo>
                  <a:lnTo>
                    <a:pt x="15" y="23"/>
                  </a:lnTo>
                  <a:lnTo>
                    <a:pt x="12" y="23"/>
                  </a:lnTo>
                  <a:lnTo>
                    <a:pt x="11" y="21"/>
                  </a:lnTo>
                  <a:lnTo>
                    <a:pt x="9" y="21"/>
                  </a:lnTo>
                  <a:lnTo>
                    <a:pt x="7" y="19"/>
                  </a:lnTo>
                  <a:lnTo>
                    <a:pt x="5" y="18"/>
                  </a:lnTo>
                  <a:lnTo>
                    <a:pt x="2" y="16"/>
                  </a:lnTo>
                  <a:lnTo>
                    <a:pt x="0" y="12"/>
                  </a:lnTo>
                  <a:lnTo>
                    <a:pt x="0" y="10"/>
                  </a:lnTo>
                  <a:lnTo>
                    <a:pt x="0" y="8"/>
                  </a:lnTo>
                  <a:lnTo>
                    <a:pt x="0" y="6"/>
                  </a:lnTo>
                  <a:lnTo>
                    <a:pt x="0" y="4"/>
                  </a:lnTo>
                  <a:lnTo>
                    <a:pt x="2" y="4"/>
                  </a:lnTo>
                  <a:lnTo>
                    <a:pt x="5" y="2"/>
                  </a:lnTo>
                  <a:lnTo>
                    <a:pt x="7" y="0"/>
                  </a:lnTo>
                  <a:lnTo>
                    <a:pt x="9" y="0"/>
                  </a:lnTo>
                  <a:lnTo>
                    <a:pt x="11" y="0"/>
                  </a:lnTo>
                  <a:lnTo>
                    <a:pt x="12" y="2"/>
                  </a:lnTo>
                  <a:lnTo>
                    <a:pt x="15" y="2"/>
                  </a:lnTo>
                  <a:lnTo>
                    <a:pt x="17" y="4"/>
                  </a:lnTo>
                  <a:lnTo>
                    <a:pt x="21" y="6"/>
                  </a:lnTo>
                  <a:lnTo>
                    <a:pt x="24" y="8"/>
                  </a:lnTo>
                  <a:lnTo>
                    <a:pt x="24" y="10"/>
                  </a:lnTo>
                  <a:lnTo>
                    <a:pt x="26" y="12"/>
                  </a:lnTo>
                  <a:lnTo>
                    <a:pt x="26" y="14"/>
                  </a:lnTo>
                  <a:lnTo>
                    <a:pt x="26" y="16"/>
                  </a:lnTo>
                  <a:lnTo>
                    <a:pt x="26" y="18"/>
                  </a:lnTo>
                  <a:lnTo>
                    <a:pt x="26" y="19"/>
                  </a:lnTo>
                  <a:lnTo>
                    <a:pt x="24" y="21"/>
                  </a:lnTo>
                  <a:lnTo>
                    <a:pt x="21" y="21"/>
                  </a:lnTo>
                  <a:lnTo>
                    <a:pt x="19" y="23"/>
                  </a:lnTo>
                </a:path>
              </a:pathLst>
            </a:custGeom>
            <a:noFill/>
            <a:ln w="12700" cap="rnd">
              <a:solidFill>
                <a:srgbClr val="000000"/>
              </a:solidFill>
              <a:round/>
              <a:headEnd/>
              <a:tailEnd/>
            </a:ln>
          </p:spPr>
          <p:txBody>
            <a:bodyPr/>
            <a:lstStyle/>
            <a:p>
              <a:endParaRPr lang="en-US"/>
            </a:p>
          </p:txBody>
        </p:sp>
        <p:sp>
          <p:nvSpPr>
            <p:cNvPr id="15" name="Freeform 13"/>
            <p:cNvSpPr>
              <a:spLocks/>
            </p:cNvSpPr>
            <p:nvPr/>
          </p:nvSpPr>
          <p:spPr bwMode="auto">
            <a:xfrm>
              <a:off x="2891" y="1309"/>
              <a:ext cx="90" cy="78"/>
            </a:xfrm>
            <a:custGeom>
              <a:avLst/>
              <a:gdLst>
                <a:gd name="T0" fmla="*/ 89 w 90"/>
                <a:gd name="T1" fmla="*/ 77 h 78"/>
                <a:gd name="T2" fmla="*/ 84 w 90"/>
                <a:gd name="T3" fmla="*/ 77 h 78"/>
                <a:gd name="T4" fmla="*/ 76 w 90"/>
                <a:gd name="T5" fmla="*/ 75 h 78"/>
                <a:gd name="T6" fmla="*/ 65 w 90"/>
                <a:gd name="T7" fmla="*/ 73 h 78"/>
                <a:gd name="T8" fmla="*/ 50 w 90"/>
                <a:gd name="T9" fmla="*/ 67 h 78"/>
                <a:gd name="T10" fmla="*/ 41 w 90"/>
                <a:gd name="T11" fmla="*/ 63 h 78"/>
                <a:gd name="T12" fmla="*/ 32 w 90"/>
                <a:gd name="T13" fmla="*/ 57 h 78"/>
                <a:gd name="T14" fmla="*/ 26 w 90"/>
                <a:gd name="T15" fmla="*/ 52 h 78"/>
                <a:gd name="T16" fmla="*/ 19 w 90"/>
                <a:gd name="T17" fmla="*/ 44 h 78"/>
                <a:gd name="T18" fmla="*/ 13 w 90"/>
                <a:gd name="T19" fmla="*/ 34 h 78"/>
                <a:gd name="T20" fmla="*/ 8 w 90"/>
                <a:gd name="T21" fmla="*/ 25 h 78"/>
                <a:gd name="T22" fmla="*/ 5 w 90"/>
                <a:gd name="T23" fmla="*/ 13 h 78"/>
                <a:gd name="T24" fmla="*/ 0 w 90"/>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78"/>
                <a:gd name="T41" fmla="*/ 90 w 90"/>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78">
                  <a:moveTo>
                    <a:pt x="89" y="77"/>
                  </a:moveTo>
                  <a:lnTo>
                    <a:pt x="84" y="77"/>
                  </a:lnTo>
                  <a:lnTo>
                    <a:pt x="76" y="75"/>
                  </a:lnTo>
                  <a:lnTo>
                    <a:pt x="65" y="73"/>
                  </a:lnTo>
                  <a:lnTo>
                    <a:pt x="50" y="67"/>
                  </a:lnTo>
                  <a:lnTo>
                    <a:pt x="41" y="63"/>
                  </a:lnTo>
                  <a:lnTo>
                    <a:pt x="32" y="57"/>
                  </a:lnTo>
                  <a:lnTo>
                    <a:pt x="26" y="52"/>
                  </a:lnTo>
                  <a:lnTo>
                    <a:pt x="19" y="44"/>
                  </a:lnTo>
                  <a:lnTo>
                    <a:pt x="13" y="34"/>
                  </a:lnTo>
                  <a:lnTo>
                    <a:pt x="8" y="25"/>
                  </a:lnTo>
                  <a:lnTo>
                    <a:pt x="5" y="13"/>
                  </a:lnTo>
                  <a:lnTo>
                    <a:pt x="0" y="0"/>
                  </a:lnTo>
                </a:path>
              </a:pathLst>
            </a:custGeom>
            <a:noFill/>
            <a:ln w="12700" cap="rnd">
              <a:solidFill>
                <a:srgbClr val="000000"/>
              </a:solidFill>
              <a:round/>
              <a:headEnd/>
              <a:tailEnd/>
            </a:ln>
          </p:spPr>
          <p:txBody>
            <a:bodyPr/>
            <a:lstStyle/>
            <a:p>
              <a:endParaRPr lang="en-US"/>
            </a:p>
          </p:txBody>
        </p:sp>
        <p:sp>
          <p:nvSpPr>
            <p:cNvPr id="16" name="Freeform 14"/>
            <p:cNvSpPr>
              <a:spLocks/>
            </p:cNvSpPr>
            <p:nvPr/>
          </p:nvSpPr>
          <p:spPr bwMode="auto">
            <a:xfrm>
              <a:off x="2871" y="1407"/>
              <a:ext cx="247" cy="127"/>
            </a:xfrm>
            <a:custGeom>
              <a:avLst/>
              <a:gdLst>
                <a:gd name="T0" fmla="*/ 246 w 247"/>
                <a:gd name="T1" fmla="*/ 117 h 127"/>
                <a:gd name="T2" fmla="*/ 244 w 247"/>
                <a:gd name="T3" fmla="*/ 119 h 127"/>
                <a:gd name="T4" fmla="*/ 237 w 247"/>
                <a:gd name="T5" fmla="*/ 121 h 127"/>
                <a:gd name="T6" fmla="*/ 227 w 247"/>
                <a:gd name="T7" fmla="*/ 124 h 127"/>
                <a:gd name="T8" fmla="*/ 211 w 247"/>
                <a:gd name="T9" fmla="*/ 126 h 127"/>
                <a:gd name="T10" fmla="*/ 194 w 247"/>
                <a:gd name="T11" fmla="*/ 126 h 127"/>
                <a:gd name="T12" fmla="*/ 175 w 247"/>
                <a:gd name="T13" fmla="*/ 124 h 127"/>
                <a:gd name="T14" fmla="*/ 151 w 247"/>
                <a:gd name="T15" fmla="*/ 119 h 127"/>
                <a:gd name="T16" fmla="*/ 127 w 247"/>
                <a:gd name="T17" fmla="*/ 107 h 127"/>
                <a:gd name="T18" fmla="*/ 103 w 247"/>
                <a:gd name="T19" fmla="*/ 94 h 127"/>
                <a:gd name="T20" fmla="*/ 83 w 247"/>
                <a:gd name="T21" fmla="*/ 82 h 127"/>
                <a:gd name="T22" fmla="*/ 68 w 247"/>
                <a:gd name="T23" fmla="*/ 71 h 127"/>
                <a:gd name="T24" fmla="*/ 54 w 247"/>
                <a:gd name="T25" fmla="*/ 59 h 127"/>
                <a:gd name="T26" fmla="*/ 44 w 247"/>
                <a:gd name="T27" fmla="*/ 50 h 127"/>
                <a:gd name="T28" fmla="*/ 37 w 247"/>
                <a:gd name="T29" fmla="*/ 40 h 127"/>
                <a:gd name="T30" fmla="*/ 33 w 247"/>
                <a:gd name="T31" fmla="*/ 32 h 127"/>
                <a:gd name="T32" fmla="*/ 28 w 247"/>
                <a:gd name="T33" fmla="*/ 25 h 127"/>
                <a:gd name="T34" fmla="*/ 28 w 247"/>
                <a:gd name="T35" fmla="*/ 17 h 127"/>
                <a:gd name="T36" fmla="*/ 28 w 247"/>
                <a:gd name="T37" fmla="*/ 11 h 127"/>
                <a:gd name="T38" fmla="*/ 31 w 247"/>
                <a:gd name="T39" fmla="*/ 7 h 127"/>
                <a:gd name="T40" fmla="*/ 33 w 247"/>
                <a:gd name="T41" fmla="*/ 3 h 127"/>
                <a:gd name="T42" fmla="*/ 40 w 247"/>
                <a:gd name="T43" fmla="*/ 2 h 127"/>
                <a:gd name="T44" fmla="*/ 46 w 247"/>
                <a:gd name="T45" fmla="*/ 0 h 127"/>
                <a:gd name="T46" fmla="*/ 54 w 247"/>
                <a:gd name="T47" fmla="*/ 0 h 127"/>
                <a:gd name="T48" fmla="*/ 63 w 247"/>
                <a:gd name="T49" fmla="*/ 2 h 127"/>
                <a:gd name="T50" fmla="*/ 61 w 247"/>
                <a:gd name="T51" fmla="*/ 2 h 127"/>
                <a:gd name="T52" fmla="*/ 57 w 247"/>
                <a:gd name="T53" fmla="*/ 2 h 127"/>
                <a:gd name="T54" fmla="*/ 49 w 247"/>
                <a:gd name="T55" fmla="*/ 3 h 127"/>
                <a:gd name="T56" fmla="*/ 40 w 247"/>
                <a:gd name="T57" fmla="*/ 7 h 127"/>
                <a:gd name="T58" fmla="*/ 28 w 247"/>
                <a:gd name="T59" fmla="*/ 9 h 127"/>
                <a:gd name="T60" fmla="*/ 18 w 247"/>
                <a:gd name="T61" fmla="*/ 13 h 127"/>
                <a:gd name="T62" fmla="*/ 9 w 247"/>
                <a:gd name="T63" fmla="*/ 19 h 127"/>
                <a:gd name="T64" fmla="*/ 0 w 247"/>
                <a:gd name="T65" fmla="*/ 25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127"/>
                <a:gd name="T101" fmla="*/ 247 w 247"/>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127">
                  <a:moveTo>
                    <a:pt x="246" y="117"/>
                  </a:moveTo>
                  <a:lnTo>
                    <a:pt x="244" y="119"/>
                  </a:lnTo>
                  <a:lnTo>
                    <a:pt x="237" y="121"/>
                  </a:lnTo>
                  <a:lnTo>
                    <a:pt x="227" y="124"/>
                  </a:lnTo>
                  <a:lnTo>
                    <a:pt x="211" y="126"/>
                  </a:lnTo>
                  <a:lnTo>
                    <a:pt x="194" y="126"/>
                  </a:lnTo>
                  <a:lnTo>
                    <a:pt x="175" y="124"/>
                  </a:lnTo>
                  <a:lnTo>
                    <a:pt x="151" y="119"/>
                  </a:lnTo>
                  <a:lnTo>
                    <a:pt x="127" y="107"/>
                  </a:lnTo>
                  <a:lnTo>
                    <a:pt x="103" y="94"/>
                  </a:lnTo>
                  <a:lnTo>
                    <a:pt x="83" y="82"/>
                  </a:lnTo>
                  <a:lnTo>
                    <a:pt x="68" y="71"/>
                  </a:lnTo>
                  <a:lnTo>
                    <a:pt x="54" y="59"/>
                  </a:lnTo>
                  <a:lnTo>
                    <a:pt x="44" y="50"/>
                  </a:lnTo>
                  <a:lnTo>
                    <a:pt x="37" y="40"/>
                  </a:lnTo>
                  <a:lnTo>
                    <a:pt x="33" y="32"/>
                  </a:lnTo>
                  <a:lnTo>
                    <a:pt x="28" y="25"/>
                  </a:lnTo>
                  <a:lnTo>
                    <a:pt x="28" y="17"/>
                  </a:lnTo>
                  <a:lnTo>
                    <a:pt x="28" y="11"/>
                  </a:lnTo>
                  <a:lnTo>
                    <a:pt x="31" y="7"/>
                  </a:lnTo>
                  <a:lnTo>
                    <a:pt x="33" y="3"/>
                  </a:lnTo>
                  <a:lnTo>
                    <a:pt x="40" y="2"/>
                  </a:lnTo>
                  <a:lnTo>
                    <a:pt x="46" y="0"/>
                  </a:lnTo>
                  <a:lnTo>
                    <a:pt x="54" y="0"/>
                  </a:lnTo>
                  <a:lnTo>
                    <a:pt x="63" y="2"/>
                  </a:lnTo>
                  <a:lnTo>
                    <a:pt x="61" y="2"/>
                  </a:lnTo>
                  <a:lnTo>
                    <a:pt x="57" y="2"/>
                  </a:lnTo>
                  <a:lnTo>
                    <a:pt x="49" y="3"/>
                  </a:lnTo>
                  <a:lnTo>
                    <a:pt x="40" y="7"/>
                  </a:lnTo>
                  <a:lnTo>
                    <a:pt x="28" y="9"/>
                  </a:lnTo>
                  <a:lnTo>
                    <a:pt x="18" y="13"/>
                  </a:lnTo>
                  <a:lnTo>
                    <a:pt x="9" y="19"/>
                  </a:lnTo>
                  <a:lnTo>
                    <a:pt x="0" y="25"/>
                  </a:lnTo>
                </a:path>
              </a:pathLst>
            </a:custGeom>
            <a:noFill/>
            <a:ln w="12700" cap="rnd">
              <a:solidFill>
                <a:srgbClr val="000000"/>
              </a:solidFill>
              <a:round/>
              <a:headEnd/>
              <a:tailEnd/>
            </a:ln>
          </p:spPr>
          <p:txBody>
            <a:bodyPr/>
            <a:lstStyle/>
            <a:p>
              <a:endParaRPr lang="en-US"/>
            </a:p>
          </p:txBody>
        </p:sp>
        <p:sp>
          <p:nvSpPr>
            <p:cNvPr id="17" name="Freeform 15"/>
            <p:cNvSpPr>
              <a:spLocks/>
            </p:cNvSpPr>
            <p:nvPr/>
          </p:nvSpPr>
          <p:spPr bwMode="auto">
            <a:xfrm>
              <a:off x="2946" y="1574"/>
              <a:ext cx="105" cy="12"/>
            </a:xfrm>
            <a:custGeom>
              <a:avLst/>
              <a:gdLst>
                <a:gd name="T0" fmla="*/ 104 w 105"/>
                <a:gd name="T1" fmla="*/ 3 h 12"/>
                <a:gd name="T2" fmla="*/ 102 w 105"/>
                <a:gd name="T3" fmla="*/ 3 h 12"/>
                <a:gd name="T4" fmla="*/ 95 w 105"/>
                <a:gd name="T5" fmla="*/ 5 h 12"/>
                <a:gd name="T6" fmla="*/ 86 w 105"/>
                <a:gd name="T7" fmla="*/ 9 h 12"/>
                <a:gd name="T8" fmla="*/ 76 w 105"/>
                <a:gd name="T9" fmla="*/ 11 h 12"/>
                <a:gd name="T10" fmla="*/ 60 w 105"/>
                <a:gd name="T11" fmla="*/ 11 h 12"/>
                <a:gd name="T12" fmla="*/ 43 w 105"/>
                <a:gd name="T13" fmla="*/ 11 h 12"/>
                <a:gd name="T14" fmla="*/ 24 w 105"/>
                <a:gd name="T15" fmla="*/ 7 h 12"/>
                <a:gd name="T16" fmla="*/ 0 w 10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2"/>
                <a:gd name="T29" fmla="*/ 105 w 10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2">
                  <a:moveTo>
                    <a:pt x="104" y="3"/>
                  </a:moveTo>
                  <a:lnTo>
                    <a:pt x="102" y="3"/>
                  </a:lnTo>
                  <a:lnTo>
                    <a:pt x="95" y="5"/>
                  </a:lnTo>
                  <a:lnTo>
                    <a:pt x="86" y="9"/>
                  </a:lnTo>
                  <a:lnTo>
                    <a:pt x="76" y="11"/>
                  </a:lnTo>
                  <a:lnTo>
                    <a:pt x="60" y="11"/>
                  </a:lnTo>
                  <a:lnTo>
                    <a:pt x="43" y="11"/>
                  </a:lnTo>
                  <a:lnTo>
                    <a:pt x="24" y="7"/>
                  </a:lnTo>
                  <a:lnTo>
                    <a:pt x="0" y="0"/>
                  </a:lnTo>
                </a:path>
              </a:pathLst>
            </a:custGeom>
            <a:noFill/>
            <a:ln w="12700" cap="rnd">
              <a:solidFill>
                <a:srgbClr val="000000"/>
              </a:solidFill>
              <a:round/>
              <a:headEnd/>
              <a:tailEnd/>
            </a:ln>
          </p:spPr>
          <p:txBody>
            <a:bodyPr/>
            <a:lstStyle/>
            <a:p>
              <a:endParaRPr lang="en-US"/>
            </a:p>
          </p:txBody>
        </p:sp>
        <p:sp>
          <p:nvSpPr>
            <p:cNvPr id="18" name="Freeform 16"/>
            <p:cNvSpPr>
              <a:spLocks/>
            </p:cNvSpPr>
            <p:nvPr/>
          </p:nvSpPr>
          <p:spPr bwMode="auto">
            <a:xfrm>
              <a:off x="2899" y="1188"/>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16" y="29"/>
                  </a:moveTo>
                  <a:lnTo>
                    <a:pt x="47" y="13"/>
                  </a:lnTo>
                  <a:lnTo>
                    <a:pt x="33" y="0"/>
                  </a:lnTo>
                  <a:lnTo>
                    <a:pt x="0" y="21"/>
                  </a:lnTo>
                  <a:lnTo>
                    <a:pt x="16" y="29"/>
                  </a:lnTo>
                </a:path>
              </a:pathLst>
            </a:custGeom>
            <a:solidFill>
              <a:srgbClr val="000000"/>
            </a:solidFill>
            <a:ln w="12700" cap="rnd">
              <a:noFill/>
              <a:round/>
              <a:headEnd/>
              <a:tailEnd/>
            </a:ln>
          </p:spPr>
          <p:txBody>
            <a:bodyPr/>
            <a:lstStyle/>
            <a:p>
              <a:endParaRPr lang="en-US"/>
            </a:p>
          </p:txBody>
        </p:sp>
        <p:sp>
          <p:nvSpPr>
            <p:cNvPr id="19" name="Freeform 17"/>
            <p:cNvSpPr>
              <a:spLocks/>
            </p:cNvSpPr>
            <p:nvPr/>
          </p:nvSpPr>
          <p:spPr bwMode="auto">
            <a:xfrm>
              <a:off x="2899" y="1188"/>
              <a:ext cx="48" cy="30"/>
            </a:xfrm>
            <a:custGeom>
              <a:avLst/>
              <a:gdLst>
                <a:gd name="T0" fmla="*/ 16 w 48"/>
                <a:gd name="T1" fmla="*/ 29 h 30"/>
                <a:gd name="T2" fmla="*/ 47 w 48"/>
                <a:gd name="T3" fmla="*/ 13 h 30"/>
                <a:gd name="T4" fmla="*/ 33 w 48"/>
                <a:gd name="T5" fmla="*/ 0 h 30"/>
                <a:gd name="T6" fmla="*/ 0 w 48"/>
                <a:gd name="T7" fmla="*/ 21 h 30"/>
                <a:gd name="T8" fmla="*/ 16 w 48"/>
                <a:gd name="T9" fmla="*/ 29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16" y="29"/>
                  </a:moveTo>
                  <a:lnTo>
                    <a:pt x="47" y="13"/>
                  </a:lnTo>
                  <a:lnTo>
                    <a:pt x="33" y="0"/>
                  </a:lnTo>
                  <a:lnTo>
                    <a:pt x="0" y="21"/>
                  </a:lnTo>
                  <a:lnTo>
                    <a:pt x="16" y="29"/>
                  </a:lnTo>
                </a:path>
              </a:pathLst>
            </a:custGeom>
            <a:noFill/>
            <a:ln w="12700" cap="rnd">
              <a:solidFill>
                <a:srgbClr val="000000"/>
              </a:solidFill>
              <a:round/>
              <a:headEnd/>
              <a:tailEnd/>
            </a:ln>
          </p:spPr>
          <p:txBody>
            <a:bodyPr/>
            <a:lstStyle/>
            <a:p>
              <a:endParaRPr lang="en-US"/>
            </a:p>
          </p:txBody>
        </p:sp>
        <p:sp>
          <p:nvSpPr>
            <p:cNvPr id="20" name="Freeform 18"/>
            <p:cNvSpPr>
              <a:spLocks/>
            </p:cNvSpPr>
            <p:nvPr/>
          </p:nvSpPr>
          <p:spPr bwMode="auto">
            <a:xfrm>
              <a:off x="3112" y="1180"/>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 name="T15" fmla="*/ 0 w 51"/>
                <a:gd name="T16" fmla="*/ 0 h 36"/>
                <a:gd name="T17" fmla="*/ 51 w 51"/>
                <a:gd name="T18" fmla="*/ 36 h 36"/>
              </a:gdLst>
              <a:ahLst/>
              <a:cxnLst>
                <a:cxn ang="T10">
                  <a:pos x="T0" y="T1"/>
                </a:cxn>
                <a:cxn ang="T11">
                  <a:pos x="T2" y="T3"/>
                </a:cxn>
                <a:cxn ang="T12">
                  <a:pos x="T4" y="T5"/>
                </a:cxn>
                <a:cxn ang="T13">
                  <a:pos x="T6" y="T7"/>
                </a:cxn>
                <a:cxn ang="T14">
                  <a:pos x="T8" y="T9"/>
                </a:cxn>
              </a:cxnLst>
              <a:rect l="T15" t="T16" r="T17" b="T18"/>
              <a:pathLst>
                <a:path w="51" h="36">
                  <a:moveTo>
                    <a:pt x="24" y="35"/>
                  </a:moveTo>
                  <a:lnTo>
                    <a:pt x="50" y="25"/>
                  </a:lnTo>
                  <a:lnTo>
                    <a:pt x="20" y="0"/>
                  </a:lnTo>
                  <a:lnTo>
                    <a:pt x="0" y="12"/>
                  </a:lnTo>
                  <a:lnTo>
                    <a:pt x="24" y="35"/>
                  </a:lnTo>
                </a:path>
              </a:pathLst>
            </a:custGeom>
            <a:solidFill>
              <a:srgbClr val="000000"/>
            </a:solidFill>
            <a:ln w="12700" cap="rnd">
              <a:noFill/>
              <a:round/>
              <a:headEnd/>
              <a:tailEnd/>
            </a:ln>
          </p:spPr>
          <p:txBody>
            <a:bodyPr/>
            <a:lstStyle/>
            <a:p>
              <a:endParaRPr lang="en-US"/>
            </a:p>
          </p:txBody>
        </p:sp>
        <p:sp>
          <p:nvSpPr>
            <p:cNvPr id="21" name="Freeform 19"/>
            <p:cNvSpPr>
              <a:spLocks/>
            </p:cNvSpPr>
            <p:nvPr/>
          </p:nvSpPr>
          <p:spPr bwMode="auto">
            <a:xfrm>
              <a:off x="3112" y="1180"/>
              <a:ext cx="51" cy="36"/>
            </a:xfrm>
            <a:custGeom>
              <a:avLst/>
              <a:gdLst>
                <a:gd name="T0" fmla="*/ 24 w 51"/>
                <a:gd name="T1" fmla="*/ 35 h 36"/>
                <a:gd name="T2" fmla="*/ 50 w 51"/>
                <a:gd name="T3" fmla="*/ 25 h 36"/>
                <a:gd name="T4" fmla="*/ 20 w 51"/>
                <a:gd name="T5" fmla="*/ 0 h 36"/>
                <a:gd name="T6" fmla="*/ 0 w 51"/>
                <a:gd name="T7" fmla="*/ 12 h 36"/>
                <a:gd name="T8" fmla="*/ 24 w 51"/>
                <a:gd name="T9" fmla="*/ 35 h 36"/>
                <a:gd name="T10" fmla="*/ 0 60000 65536"/>
                <a:gd name="T11" fmla="*/ 0 60000 65536"/>
                <a:gd name="T12" fmla="*/ 0 60000 65536"/>
                <a:gd name="T13" fmla="*/ 0 60000 65536"/>
                <a:gd name="T14" fmla="*/ 0 60000 65536"/>
                <a:gd name="T15" fmla="*/ 0 w 51"/>
                <a:gd name="T16" fmla="*/ 0 h 36"/>
                <a:gd name="T17" fmla="*/ 51 w 51"/>
                <a:gd name="T18" fmla="*/ 36 h 36"/>
              </a:gdLst>
              <a:ahLst/>
              <a:cxnLst>
                <a:cxn ang="T10">
                  <a:pos x="T0" y="T1"/>
                </a:cxn>
                <a:cxn ang="T11">
                  <a:pos x="T2" y="T3"/>
                </a:cxn>
                <a:cxn ang="T12">
                  <a:pos x="T4" y="T5"/>
                </a:cxn>
                <a:cxn ang="T13">
                  <a:pos x="T6" y="T7"/>
                </a:cxn>
                <a:cxn ang="T14">
                  <a:pos x="T8" y="T9"/>
                </a:cxn>
              </a:cxnLst>
              <a:rect l="T15" t="T16" r="T17" b="T18"/>
              <a:pathLst>
                <a:path w="51" h="36">
                  <a:moveTo>
                    <a:pt x="24" y="35"/>
                  </a:moveTo>
                  <a:lnTo>
                    <a:pt x="50" y="25"/>
                  </a:lnTo>
                  <a:lnTo>
                    <a:pt x="20" y="0"/>
                  </a:lnTo>
                  <a:lnTo>
                    <a:pt x="0" y="12"/>
                  </a:lnTo>
                  <a:lnTo>
                    <a:pt x="24" y="35"/>
                  </a:lnTo>
                </a:path>
              </a:pathLst>
            </a:custGeom>
            <a:noFill/>
            <a:ln w="12700" cap="rnd">
              <a:solidFill>
                <a:srgbClr val="000000"/>
              </a:solidFill>
              <a:round/>
              <a:headEnd/>
              <a:tailEnd/>
            </a:ln>
          </p:spPr>
          <p:txBody>
            <a:bodyPr/>
            <a:lstStyle/>
            <a:p>
              <a:endParaRPr lang="en-US"/>
            </a:p>
          </p:txBody>
        </p:sp>
        <p:sp>
          <p:nvSpPr>
            <p:cNvPr id="22" name="Freeform 20"/>
            <p:cNvSpPr>
              <a:spLocks/>
            </p:cNvSpPr>
            <p:nvPr/>
          </p:nvSpPr>
          <p:spPr bwMode="auto">
            <a:xfrm>
              <a:off x="2591" y="1081"/>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2"/>
                <a:gd name="T142" fmla="*/ 0 h 146"/>
                <a:gd name="T143" fmla="*/ 332 w 332"/>
                <a:gd name="T144" fmla="*/ 146 h 1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solidFill>
              <a:srgbClr val="336699"/>
            </a:solidFill>
            <a:ln w="12700" cap="rnd">
              <a:noFill/>
              <a:round/>
              <a:headEnd/>
              <a:tailEnd/>
            </a:ln>
          </p:spPr>
          <p:txBody>
            <a:bodyPr/>
            <a:lstStyle/>
            <a:p>
              <a:endParaRPr lang="en-US"/>
            </a:p>
          </p:txBody>
        </p:sp>
        <p:sp>
          <p:nvSpPr>
            <p:cNvPr id="23" name="Freeform 21"/>
            <p:cNvSpPr>
              <a:spLocks/>
            </p:cNvSpPr>
            <p:nvPr/>
          </p:nvSpPr>
          <p:spPr bwMode="auto">
            <a:xfrm>
              <a:off x="2591" y="1081"/>
              <a:ext cx="332" cy="146"/>
            </a:xfrm>
            <a:custGeom>
              <a:avLst/>
              <a:gdLst>
                <a:gd name="T0" fmla="*/ 270 w 332"/>
                <a:gd name="T1" fmla="*/ 9 h 146"/>
                <a:gd name="T2" fmla="*/ 265 w 332"/>
                <a:gd name="T3" fmla="*/ 9 h 146"/>
                <a:gd name="T4" fmla="*/ 256 w 332"/>
                <a:gd name="T5" fmla="*/ 7 h 146"/>
                <a:gd name="T6" fmla="*/ 244 w 332"/>
                <a:gd name="T7" fmla="*/ 5 h 146"/>
                <a:gd name="T8" fmla="*/ 226 w 332"/>
                <a:gd name="T9" fmla="*/ 3 h 146"/>
                <a:gd name="T10" fmla="*/ 206 w 332"/>
                <a:gd name="T11" fmla="*/ 1 h 146"/>
                <a:gd name="T12" fmla="*/ 185 w 332"/>
                <a:gd name="T13" fmla="*/ 0 h 146"/>
                <a:gd name="T14" fmla="*/ 163 w 332"/>
                <a:gd name="T15" fmla="*/ 0 h 146"/>
                <a:gd name="T16" fmla="*/ 144 w 332"/>
                <a:gd name="T17" fmla="*/ 0 h 146"/>
                <a:gd name="T18" fmla="*/ 124 w 332"/>
                <a:gd name="T19" fmla="*/ 1 h 146"/>
                <a:gd name="T20" fmla="*/ 104 w 332"/>
                <a:gd name="T21" fmla="*/ 3 h 146"/>
                <a:gd name="T22" fmla="*/ 85 w 332"/>
                <a:gd name="T23" fmla="*/ 5 h 146"/>
                <a:gd name="T24" fmla="*/ 66 w 332"/>
                <a:gd name="T25" fmla="*/ 11 h 146"/>
                <a:gd name="T26" fmla="*/ 48 w 332"/>
                <a:gd name="T27" fmla="*/ 15 h 146"/>
                <a:gd name="T28" fmla="*/ 33 w 332"/>
                <a:gd name="T29" fmla="*/ 23 h 146"/>
                <a:gd name="T30" fmla="*/ 22 w 332"/>
                <a:gd name="T31" fmla="*/ 30 h 146"/>
                <a:gd name="T32" fmla="*/ 12 w 332"/>
                <a:gd name="T33" fmla="*/ 38 h 146"/>
                <a:gd name="T34" fmla="*/ 7 w 332"/>
                <a:gd name="T35" fmla="*/ 49 h 146"/>
                <a:gd name="T36" fmla="*/ 2 w 332"/>
                <a:gd name="T37" fmla="*/ 63 h 146"/>
                <a:gd name="T38" fmla="*/ 0 w 332"/>
                <a:gd name="T39" fmla="*/ 76 h 146"/>
                <a:gd name="T40" fmla="*/ 2 w 332"/>
                <a:gd name="T41" fmla="*/ 90 h 146"/>
                <a:gd name="T42" fmla="*/ 7 w 332"/>
                <a:gd name="T43" fmla="*/ 105 h 146"/>
                <a:gd name="T44" fmla="*/ 15 w 332"/>
                <a:gd name="T45" fmla="*/ 120 h 146"/>
                <a:gd name="T46" fmla="*/ 19 w 332"/>
                <a:gd name="T47" fmla="*/ 126 h 146"/>
                <a:gd name="T48" fmla="*/ 28 w 332"/>
                <a:gd name="T49" fmla="*/ 134 h 146"/>
                <a:gd name="T50" fmla="*/ 37 w 332"/>
                <a:gd name="T51" fmla="*/ 140 h 146"/>
                <a:gd name="T52" fmla="*/ 45 w 332"/>
                <a:gd name="T53" fmla="*/ 145 h 146"/>
                <a:gd name="T54" fmla="*/ 50 w 332"/>
                <a:gd name="T55" fmla="*/ 143 h 146"/>
                <a:gd name="T56" fmla="*/ 59 w 332"/>
                <a:gd name="T57" fmla="*/ 136 h 146"/>
                <a:gd name="T58" fmla="*/ 76 w 332"/>
                <a:gd name="T59" fmla="*/ 128 h 146"/>
                <a:gd name="T60" fmla="*/ 100 w 332"/>
                <a:gd name="T61" fmla="*/ 117 h 146"/>
                <a:gd name="T62" fmla="*/ 130 w 332"/>
                <a:gd name="T63" fmla="*/ 105 h 146"/>
                <a:gd name="T64" fmla="*/ 168 w 332"/>
                <a:gd name="T65" fmla="*/ 94 h 146"/>
                <a:gd name="T66" fmla="*/ 211 w 332"/>
                <a:gd name="T67" fmla="*/ 84 h 146"/>
                <a:gd name="T68" fmla="*/ 263 w 332"/>
                <a:gd name="T69" fmla="*/ 74 h 146"/>
                <a:gd name="T70" fmla="*/ 287 w 332"/>
                <a:gd name="T71" fmla="*/ 72 h 146"/>
                <a:gd name="T72" fmla="*/ 306 w 332"/>
                <a:gd name="T73" fmla="*/ 69 h 146"/>
                <a:gd name="T74" fmla="*/ 320 w 332"/>
                <a:gd name="T75" fmla="*/ 63 h 146"/>
                <a:gd name="T76" fmla="*/ 326 w 332"/>
                <a:gd name="T77" fmla="*/ 57 h 146"/>
                <a:gd name="T78" fmla="*/ 331 w 332"/>
                <a:gd name="T79" fmla="*/ 53 h 146"/>
                <a:gd name="T80" fmla="*/ 331 w 332"/>
                <a:gd name="T81" fmla="*/ 47 h 146"/>
                <a:gd name="T82" fmla="*/ 329 w 332"/>
                <a:gd name="T83" fmla="*/ 42 h 146"/>
                <a:gd name="T84" fmla="*/ 322 w 332"/>
                <a:gd name="T85" fmla="*/ 36 h 146"/>
                <a:gd name="T86" fmla="*/ 306 w 332"/>
                <a:gd name="T87" fmla="*/ 26 h 146"/>
                <a:gd name="T88" fmla="*/ 289 w 332"/>
                <a:gd name="T89" fmla="*/ 17 h 146"/>
                <a:gd name="T90" fmla="*/ 277 w 332"/>
                <a:gd name="T91" fmla="*/ 11 h 146"/>
                <a:gd name="T92" fmla="*/ 270 w 332"/>
                <a:gd name="T93" fmla="*/ 9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2"/>
                <a:gd name="T142" fmla="*/ 0 h 146"/>
                <a:gd name="T143" fmla="*/ 332 w 332"/>
                <a:gd name="T144" fmla="*/ 146 h 1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2" h="146">
                  <a:moveTo>
                    <a:pt x="270" y="9"/>
                  </a:moveTo>
                  <a:lnTo>
                    <a:pt x="265" y="9"/>
                  </a:lnTo>
                  <a:lnTo>
                    <a:pt x="256" y="7"/>
                  </a:lnTo>
                  <a:lnTo>
                    <a:pt x="244" y="5"/>
                  </a:lnTo>
                  <a:lnTo>
                    <a:pt x="226" y="3"/>
                  </a:lnTo>
                  <a:lnTo>
                    <a:pt x="206" y="1"/>
                  </a:lnTo>
                  <a:lnTo>
                    <a:pt x="185" y="0"/>
                  </a:lnTo>
                  <a:lnTo>
                    <a:pt x="163" y="0"/>
                  </a:lnTo>
                  <a:lnTo>
                    <a:pt x="144" y="0"/>
                  </a:lnTo>
                  <a:lnTo>
                    <a:pt x="124" y="1"/>
                  </a:lnTo>
                  <a:lnTo>
                    <a:pt x="104" y="3"/>
                  </a:lnTo>
                  <a:lnTo>
                    <a:pt x="85" y="5"/>
                  </a:lnTo>
                  <a:lnTo>
                    <a:pt x="66" y="11"/>
                  </a:lnTo>
                  <a:lnTo>
                    <a:pt x="48" y="15"/>
                  </a:lnTo>
                  <a:lnTo>
                    <a:pt x="33" y="23"/>
                  </a:lnTo>
                  <a:lnTo>
                    <a:pt x="22" y="30"/>
                  </a:lnTo>
                  <a:lnTo>
                    <a:pt x="12" y="38"/>
                  </a:lnTo>
                  <a:lnTo>
                    <a:pt x="7" y="49"/>
                  </a:lnTo>
                  <a:lnTo>
                    <a:pt x="2" y="63"/>
                  </a:lnTo>
                  <a:lnTo>
                    <a:pt x="0" y="76"/>
                  </a:lnTo>
                  <a:lnTo>
                    <a:pt x="2" y="90"/>
                  </a:lnTo>
                  <a:lnTo>
                    <a:pt x="7" y="105"/>
                  </a:lnTo>
                  <a:lnTo>
                    <a:pt x="15" y="120"/>
                  </a:lnTo>
                  <a:lnTo>
                    <a:pt x="19" y="126"/>
                  </a:lnTo>
                  <a:lnTo>
                    <a:pt x="28" y="134"/>
                  </a:lnTo>
                  <a:lnTo>
                    <a:pt x="37" y="140"/>
                  </a:lnTo>
                  <a:lnTo>
                    <a:pt x="45" y="145"/>
                  </a:lnTo>
                  <a:lnTo>
                    <a:pt x="50" y="143"/>
                  </a:lnTo>
                  <a:lnTo>
                    <a:pt x="59" y="136"/>
                  </a:lnTo>
                  <a:lnTo>
                    <a:pt x="76" y="128"/>
                  </a:lnTo>
                  <a:lnTo>
                    <a:pt x="100" y="117"/>
                  </a:lnTo>
                  <a:lnTo>
                    <a:pt x="130" y="105"/>
                  </a:lnTo>
                  <a:lnTo>
                    <a:pt x="168" y="94"/>
                  </a:lnTo>
                  <a:lnTo>
                    <a:pt x="211" y="84"/>
                  </a:lnTo>
                  <a:lnTo>
                    <a:pt x="263" y="74"/>
                  </a:lnTo>
                  <a:lnTo>
                    <a:pt x="287" y="72"/>
                  </a:lnTo>
                  <a:lnTo>
                    <a:pt x="306" y="69"/>
                  </a:lnTo>
                  <a:lnTo>
                    <a:pt x="320" y="63"/>
                  </a:lnTo>
                  <a:lnTo>
                    <a:pt x="326" y="57"/>
                  </a:lnTo>
                  <a:lnTo>
                    <a:pt x="331" y="53"/>
                  </a:lnTo>
                  <a:lnTo>
                    <a:pt x="331" y="47"/>
                  </a:lnTo>
                  <a:lnTo>
                    <a:pt x="329" y="42"/>
                  </a:lnTo>
                  <a:lnTo>
                    <a:pt x="322" y="36"/>
                  </a:lnTo>
                  <a:lnTo>
                    <a:pt x="306" y="26"/>
                  </a:lnTo>
                  <a:lnTo>
                    <a:pt x="289" y="17"/>
                  </a:lnTo>
                  <a:lnTo>
                    <a:pt x="277" y="11"/>
                  </a:lnTo>
                  <a:lnTo>
                    <a:pt x="270" y="9"/>
                  </a:lnTo>
                </a:path>
              </a:pathLst>
            </a:custGeom>
            <a:noFill/>
            <a:ln w="12700" cap="rnd">
              <a:solidFill>
                <a:srgbClr val="000000"/>
              </a:solidFill>
              <a:round/>
              <a:headEnd/>
              <a:tailEnd/>
            </a:ln>
          </p:spPr>
          <p:txBody>
            <a:bodyPr/>
            <a:lstStyle/>
            <a:p>
              <a:endParaRPr lang="en-US"/>
            </a:p>
          </p:txBody>
        </p:sp>
        <p:sp>
          <p:nvSpPr>
            <p:cNvPr id="24" name="Freeform 22"/>
            <p:cNvSpPr>
              <a:spLocks/>
            </p:cNvSpPr>
            <p:nvPr/>
          </p:nvSpPr>
          <p:spPr bwMode="auto">
            <a:xfrm>
              <a:off x="2804" y="977"/>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4"/>
                <a:gd name="T103" fmla="*/ 0 h 191"/>
                <a:gd name="T104" fmla="*/ 354 w 354"/>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solidFill>
              <a:srgbClr val="336666"/>
            </a:solidFill>
            <a:ln w="12700" cap="rnd">
              <a:noFill/>
              <a:round/>
              <a:headEnd/>
              <a:tailEnd/>
            </a:ln>
          </p:spPr>
          <p:txBody>
            <a:bodyPr/>
            <a:lstStyle/>
            <a:p>
              <a:endParaRPr lang="en-US"/>
            </a:p>
          </p:txBody>
        </p:sp>
        <p:sp>
          <p:nvSpPr>
            <p:cNvPr id="25" name="Freeform 23"/>
            <p:cNvSpPr>
              <a:spLocks/>
            </p:cNvSpPr>
            <p:nvPr/>
          </p:nvSpPr>
          <p:spPr bwMode="auto">
            <a:xfrm>
              <a:off x="2804" y="977"/>
              <a:ext cx="354" cy="191"/>
            </a:xfrm>
            <a:custGeom>
              <a:avLst/>
              <a:gdLst>
                <a:gd name="T0" fmla="*/ 353 w 354"/>
                <a:gd name="T1" fmla="*/ 77 h 191"/>
                <a:gd name="T2" fmla="*/ 353 w 354"/>
                <a:gd name="T3" fmla="*/ 75 h 191"/>
                <a:gd name="T4" fmla="*/ 346 w 354"/>
                <a:gd name="T5" fmla="*/ 71 h 191"/>
                <a:gd name="T6" fmla="*/ 339 w 354"/>
                <a:gd name="T7" fmla="*/ 63 h 191"/>
                <a:gd name="T8" fmla="*/ 329 w 354"/>
                <a:gd name="T9" fmla="*/ 56 h 191"/>
                <a:gd name="T10" fmla="*/ 316 w 354"/>
                <a:gd name="T11" fmla="*/ 46 h 191"/>
                <a:gd name="T12" fmla="*/ 301 w 354"/>
                <a:gd name="T13" fmla="*/ 38 h 191"/>
                <a:gd name="T14" fmla="*/ 285 w 354"/>
                <a:gd name="T15" fmla="*/ 33 h 191"/>
                <a:gd name="T16" fmla="*/ 268 w 354"/>
                <a:gd name="T17" fmla="*/ 27 h 191"/>
                <a:gd name="T18" fmla="*/ 249 w 354"/>
                <a:gd name="T19" fmla="*/ 23 h 191"/>
                <a:gd name="T20" fmla="*/ 222 w 354"/>
                <a:gd name="T21" fmla="*/ 17 h 191"/>
                <a:gd name="T22" fmla="*/ 194 w 354"/>
                <a:gd name="T23" fmla="*/ 11 h 191"/>
                <a:gd name="T24" fmla="*/ 163 w 354"/>
                <a:gd name="T25" fmla="*/ 6 h 191"/>
                <a:gd name="T26" fmla="*/ 135 w 354"/>
                <a:gd name="T27" fmla="*/ 2 h 191"/>
                <a:gd name="T28" fmla="*/ 107 w 354"/>
                <a:gd name="T29" fmla="*/ 0 h 191"/>
                <a:gd name="T30" fmla="*/ 85 w 354"/>
                <a:gd name="T31" fmla="*/ 0 h 191"/>
                <a:gd name="T32" fmla="*/ 67 w 354"/>
                <a:gd name="T33" fmla="*/ 4 h 191"/>
                <a:gd name="T34" fmla="*/ 54 w 354"/>
                <a:gd name="T35" fmla="*/ 10 h 191"/>
                <a:gd name="T36" fmla="*/ 41 w 354"/>
                <a:gd name="T37" fmla="*/ 17 h 191"/>
                <a:gd name="T38" fmla="*/ 31 w 354"/>
                <a:gd name="T39" fmla="*/ 25 h 191"/>
                <a:gd name="T40" fmla="*/ 19 w 354"/>
                <a:gd name="T41" fmla="*/ 33 h 191"/>
                <a:gd name="T42" fmla="*/ 9 w 354"/>
                <a:gd name="T43" fmla="*/ 42 h 191"/>
                <a:gd name="T44" fmla="*/ 2 w 354"/>
                <a:gd name="T45" fmla="*/ 50 h 191"/>
                <a:gd name="T46" fmla="*/ 0 w 354"/>
                <a:gd name="T47" fmla="*/ 59 h 191"/>
                <a:gd name="T48" fmla="*/ 0 w 354"/>
                <a:gd name="T49" fmla="*/ 67 h 191"/>
                <a:gd name="T50" fmla="*/ 2 w 354"/>
                <a:gd name="T51" fmla="*/ 77 h 191"/>
                <a:gd name="T52" fmla="*/ 7 w 354"/>
                <a:gd name="T53" fmla="*/ 94 h 191"/>
                <a:gd name="T54" fmla="*/ 11 w 354"/>
                <a:gd name="T55" fmla="*/ 113 h 191"/>
                <a:gd name="T56" fmla="*/ 15 w 354"/>
                <a:gd name="T57" fmla="*/ 136 h 191"/>
                <a:gd name="T58" fmla="*/ 19 w 354"/>
                <a:gd name="T59" fmla="*/ 155 h 191"/>
                <a:gd name="T60" fmla="*/ 24 w 354"/>
                <a:gd name="T61" fmla="*/ 173 h 191"/>
                <a:gd name="T62" fmla="*/ 26 w 354"/>
                <a:gd name="T63" fmla="*/ 184 h 191"/>
                <a:gd name="T64" fmla="*/ 28 w 354"/>
                <a:gd name="T65" fmla="*/ 190 h 191"/>
                <a:gd name="T66" fmla="*/ 353 w 354"/>
                <a:gd name="T67" fmla="*/ 7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4"/>
                <a:gd name="T103" fmla="*/ 0 h 191"/>
                <a:gd name="T104" fmla="*/ 354 w 354"/>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4" h="191">
                  <a:moveTo>
                    <a:pt x="353" y="77"/>
                  </a:moveTo>
                  <a:lnTo>
                    <a:pt x="353" y="75"/>
                  </a:lnTo>
                  <a:lnTo>
                    <a:pt x="346" y="71"/>
                  </a:lnTo>
                  <a:lnTo>
                    <a:pt x="339" y="63"/>
                  </a:lnTo>
                  <a:lnTo>
                    <a:pt x="329" y="56"/>
                  </a:lnTo>
                  <a:lnTo>
                    <a:pt x="316" y="46"/>
                  </a:lnTo>
                  <a:lnTo>
                    <a:pt x="301" y="38"/>
                  </a:lnTo>
                  <a:lnTo>
                    <a:pt x="285" y="33"/>
                  </a:lnTo>
                  <a:lnTo>
                    <a:pt x="268" y="27"/>
                  </a:lnTo>
                  <a:lnTo>
                    <a:pt x="249" y="23"/>
                  </a:lnTo>
                  <a:lnTo>
                    <a:pt x="222" y="17"/>
                  </a:lnTo>
                  <a:lnTo>
                    <a:pt x="194" y="11"/>
                  </a:lnTo>
                  <a:lnTo>
                    <a:pt x="163" y="6"/>
                  </a:lnTo>
                  <a:lnTo>
                    <a:pt x="135" y="2"/>
                  </a:lnTo>
                  <a:lnTo>
                    <a:pt x="107" y="0"/>
                  </a:lnTo>
                  <a:lnTo>
                    <a:pt x="85" y="0"/>
                  </a:lnTo>
                  <a:lnTo>
                    <a:pt x="67" y="4"/>
                  </a:lnTo>
                  <a:lnTo>
                    <a:pt x="54" y="10"/>
                  </a:lnTo>
                  <a:lnTo>
                    <a:pt x="41" y="17"/>
                  </a:lnTo>
                  <a:lnTo>
                    <a:pt x="31" y="25"/>
                  </a:lnTo>
                  <a:lnTo>
                    <a:pt x="19" y="33"/>
                  </a:lnTo>
                  <a:lnTo>
                    <a:pt x="9" y="42"/>
                  </a:lnTo>
                  <a:lnTo>
                    <a:pt x="2" y="50"/>
                  </a:lnTo>
                  <a:lnTo>
                    <a:pt x="0" y="59"/>
                  </a:lnTo>
                  <a:lnTo>
                    <a:pt x="0" y="67"/>
                  </a:lnTo>
                  <a:lnTo>
                    <a:pt x="2" y="77"/>
                  </a:lnTo>
                  <a:lnTo>
                    <a:pt x="7" y="94"/>
                  </a:lnTo>
                  <a:lnTo>
                    <a:pt x="11" y="113"/>
                  </a:lnTo>
                  <a:lnTo>
                    <a:pt x="15" y="136"/>
                  </a:lnTo>
                  <a:lnTo>
                    <a:pt x="19" y="155"/>
                  </a:lnTo>
                  <a:lnTo>
                    <a:pt x="24" y="173"/>
                  </a:lnTo>
                  <a:lnTo>
                    <a:pt x="26" y="184"/>
                  </a:lnTo>
                  <a:lnTo>
                    <a:pt x="28" y="190"/>
                  </a:lnTo>
                  <a:lnTo>
                    <a:pt x="353" y="77"/>
                  </a:lnTo>
                </a:path>
              </a:pathLst>
            </a:custGeom>
            <a:noFill/>
            <a:ln w="12700" cap="rnd">
              <a:solidFill>
                <a:srgbClr val="000000"/>
              </a:solidFill>
              <a:round/>
              <a:headEnd/>
              <a:tailEnd/>
            </a:ln>
          </p:spPr>
          <p:txBody>
            <a:bodyPr/>
            <a:lstStyle/>
            <a:p>
              <a:endParaRPr lang="en-US"/>
            </a:p>
          </p:txBody>
        </p:sp>
        <p:sp>
          <p:nvSpPr>
            <p:cNvPr id="26" name="Freeform 24"/>
            <p:cNvSpPr>
              <a:spLocks/>
            </p:cNvSpPr>
            <p:nvPr/>
          </p:nvSpPr>
          <p:spPr bwMode="auto">
            <a:xfrm>
              <a:off x="2832" y="1000"/>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1"/>
                <a:gd name="T172" fmla="*/ 0 h 168"/>
                <a:gd name="T173" fmla="*/ 331 w 331"/>
                <a:gd name="T174" fmla="*/ 168 h 1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solidFill>
              <a:srgbClr val="336699"/>
            </a:solidFill>
            <a:ln w="12700" cap="rnd">
              <a:noFill/>
              <a:round/>
              <a:headEnd/>
              <a:tailEnd/>
            </a:ln>
          </p:spPr>
          <p:txBody>
            <a:bodyPr/>
            <a:lstStyle/>
            <a:p>
              <a:endParaRPr lang="en-US"/>
            </a:p>
          </p:txBody>
        </p:sp>
        <p:sp>
          <p:nvSpPr>
            <p:cNvPr id="27" name="Freeform 25"/>
            <p:cNvSpPr>
              <a:spLocks/>
            </p:cNvSpPr>
            <p:nvPr/>
          </p:nvSpPr>
          <p:spPr bwMode="auto">
            <a:xfrm>
              <a:off x="2832" y="1000"/>
              <a:ext cx="331" cy="168"/>
            </a:xfrm>
            <a:custGeom>
              <a:avLst/>
              <a:gdLst>
                <a:gd name="T0" fmla="*/ 0 w 331"/>
                <a:gd name="T1" fmla="*/ 167 h 168"/>
                <a:gd name="T2" fmla="*/ 5 w 331"/>
                <a:gd name="T3" fmla="*/ 165 h 168"/>
                <a:gd name="T4" fmla="*/ 19 w 331"/>
                <a:gd name="T5" fmla="*/ 161 h 168"/>
                <a:gd name="T6" fmla="*/ 43 w 331"/>
                <a:gd name="T7" fmla="*/ 155 h 168"/>
                <a:gd name="T8" fmla="*/ 74 w 331"/>
                <a:gd name="T9" fmla="*/ 150 h 168"/>
                <a:gd name="T10" fmla="*/ 109 w 331"/>
                <a:gd name="T11" fmla="*/ 148 h 168"/>
                <a:gd name="T12" fmla="*/ 143 w 331"/>
                <a:gd name="T13" fmla="*/ 146 h 168"/>
                <a:gd name="T14" fmla="*/ 163 w 331"/>
                <a:gd name="T15" fmla="*/ 148 h 168"/>
                <a:gd name="T16" fmla="*/ 180 w 331"/>
                <a:gd name="T17" fmla="*/ 150 h 168"/>
                <a:gd name="T18" fmla="*/ 200 w 331"/>
                <a:gd name="T19" fmla="*/ 153 h 168"/>
                <a:gd name="T20" fmla="*/ 218 w 331"/>
                <a:gd name="T21" fmla="*/ 159 h 168"/>
                <a:gd name="T22" fmla="*/ 220 w 331"/>
                <a:gd name="T23" fmla="*/ 157 h 168"/>
                <a:gd name="T24" fmla="*/ 230 w 331"/>
                <a:gd name="T25" fmla="*/ 153 h 168"/>
                <a:gd name="T26" fmla="*/ 244 w 331"/>
                <a:gd name="T27" fmla="*/ 148 h 168"/>
                <a:gd name="T28" fmla="*/ 261 w 331"/>
                <a:gd name="T29" fmla="*/ 140 h 168"/>
                <a:gd name="T30" fmla="*/ 278 w 331"/>
                <a:gd name="T31" fmla="*/ 130 h 168"/>
                <a:gd name="T32" fmla="*/ 294 w 331"/>
                <a:gd name="T33" fmla="*/ 123 h 168"/>
                <a:gd name="T34" fmla="*/ 306 w 331"/>
                <a:gd name="T35" fmla="*/ 113 h 168"/>
                <a:gd name="T36" fmla="*/ 313 w 331"/>
                <a:gd name="T37" fmla="*/ 107 h 168"/>
                <a:gd name="T38" fmla="*/ 320 w 331"/>
                <a:gd name="T39" fmla="*/ 100 h 168"/>
                <a:gd name="T40" fmla="*/ 324 w 331"/>
                <a:gd name="T41" fmla="*/ 90 h 168"/>
                <a:gd name="T42" fmla="*/ 328 w 331"/>
                <a:gd name="T43" fmla="*/ 82 h 168"/>
                <a:gd name="T44" fmla="*/ 330 w 331"/>
                <a:gd name="T45" fmla="*/ 71 h 168"/>
                <a:gd name="T46" fmla="*/ 330 w 331"/>
                <a:gd name="T47" fmla="*/ 67 h 168"/>
                <a:gd name="T48" fmla="*/ 330 w 331"/>
                <a:gd name="T49" fmla="*/ 61 h 168"/>
                <a:gd name="T50" fmla="*/ 328 w 331"/>
                <a:gd name="T51" fmla="*/ 57 h 168"/>
                <a:gd name="T52" fmla="*/ 324 w 331"/>
                <a:gd name="T53" fmla="*/ 52 h 168"/>
                <a:gd name="T54" fmla="*/ 320 w 331"/>
                <a:gd name="T55" fmla="*/ 48 h 168"/>
                <a:gd name="T56" fmla="*/ 313 w 331"/>
                <a:gd name="T57" fmla="*/ 44 h 168"/>
                <a:gd name="T58" fmla="*/ 306 w 331"/>
                <a:gd name="T59" fmla="*/ 40 h 168"/>
                <a:gd name="T60" fmla="*/ 296 w 331"/>
                <a:gd name="T61" fmla="*/ 36 h 168"/>
                <a:gd name="T62" fmla="*/ 274 w 331"/>
                <a:gd name="T63" fmla="*/ 31 h 168"/>
                <a:gd name="T64" fmla="*/ 249 w 331"/>
                <a:gd name="T65" fmla="*/ 25 h 168"/>
                <a:gd name="T66" fmla="*/ 226 w 331"/>
                <a:gd name="T67" fmla="*/ 19 h 168"/>
                <a:gd name="T68" fmla="*/ 202 w 331"/>
                <a:gd name="T69" fmla="*/ 13 h 168"/>
                <a:gd name="T70" fmla="*/ 178 w 331"/>
                <a:gd name="T71" fmla="*/ 8 h 168"/>
                <a:gd name="T72" fmla="*/ 156 w 331"/>
                <a:gd name="T73" fmla="*/ 4 h 168"/>
                <a:gd name="T74" fmla="*/ 137 w 331"/>
                <a:gd name="T75" fmla="*/ 2 h 168"/>
                <a:gd name="T76" fmla="*/ 119 w 331"/>
                <a:gd name="T77" fmla="*/ 0 h 168"/>
                <a:gd name="T78" fmla="*/ 102 w 331"/>
                <a:gd name="T79" fmla="*/ 0 h 168"/>
                <a:gd name="T80" fmla="*/ 85 w 331"/>
                <a:gd name="T81" fmla="*/ 2 h 168"/>
                <a:gd name="T82" fmla="*/ 64 w 331"/>
                <a:gd name="T83" fmla="*/ 4 h 168"/>
                <a:gd name="T84" fmla="*/ 43 w 331"/>
                <a:gd name="T85" fmla="*/ 8 h 168"/>
                <a:gd name="T86" fmla="*/ 26 w 331"/>
                <a:gd name="T87" fmla="*/ 13 h 168"/>
                <a:gd name="T88" fmla="*/ 12 w 331"/>
                <a:gd name="T89" fmla="*/ 23 h 168"/>
                <a:gd name="T90" fmla="*/ 7 w 331"/>
                <a:gd name="T91" fmla="*/ 29 h 168"/>
                <a:gd name="T92" fmla="*/ 2 w 331"/>
                <a:gd name="T93" fmla="*/ 34 h 168"/>
                <a:gd name="T94" fmla="*/ 0 w 331"/>
                <a:gd name="T95" fmla="*/ 42 h 168"/>
                <a:gd name="T96" fmla="*/ 0 w 331"/>
                <a:gd name="T97" fmla="*/ 50 h 168"/>
                <a:gd name="T98" fmla="*/ 0 w 331"/>
                <a:gd name="T99" fmla="*/ 69 h 168"/>
                <a:gd name="T100" fmla="*/ 0 w 331"/>
                <a:gd name="T101" fmla="*/ 88 h 168"/>
                <a:gd name="T102" fmla="*/ 0 w 331"/>
                <a:gd name="T103" fmla="*/ 107 h 168"/>
                <a:gd name="T104" fmla="*/ 0 w 331"/>
                <a:gd name="T105" fmla="*/ 125 h 168"/>
                <a:gd name="T106" fmla="*/ 0 w 331"/>
                <a:gd name="T107" fmla="*/ 142 h 168"/>
                <a:gd name="T108" fmla="*/ 0 w 331"/>
                <a:gd name="T109" fmla="*/ 155 h 168"/>
                <a:gd name="T110" fmla="*/ 0 w 331"/>
                <a:gd name="T111" fmla="*/ 163 h 168"/>
                <a:gd name="T112" fmla="*/ 0 w 331"/>
                <a:gd name="T113" fmla="*/ 167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1"/>
                <a:gd name="T172" fmla="*/ 0 h 168"/>
                <a:gd name="T173" fmla="*/ 331 w 331"/>
                <a:gd name="T174" fmla="*/ 168 h 1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1" h="168">
                  <a:moveTo>
                    <a:pt x="0" y="167"/>
                  </a:moveTo>
                  <a:lnTo>
                    <a:pt x="5" y="165"/>
                  </a:lnTo>
                  <a:lnTo>
                    <a:pt x="19" y="161"/>
                  </a:lnTo>
                  <a:lnTo>
                    <a:pt x="43" y="155"/>
                  </a:lnTo>
                  <a:lnTo>
                    <a:pt x="74" y="150"/>
                  </a:lnTo>
                  <a:lnTo>
                    <a:pt x="109" y="148"/>
                  </a:lnTo>
                  <a:lnTo>
                    <a:pt x="143" y="146"/>
                  </a:lnTo>
                  <a:lnTo>
                    <a:pt x="163" y="148"/>
                  </a:lnTo>
                  <a:lnTo>
                    <a:pt x="180" y="150"/>
                  </a:lnTo>
                  <a:lnTo>
                    <a:pt x="200" y="153"/>
                  </a:lnTo>
                  <a:lnTo>
                    <a:pt x="218" y="159"/>
                  </a:lnTo>
                  <a:lnTo>
                    <a:pt x="220" y="157"/>
                  </a:lnTo>
                  <a:lnTo>
                    <a:pt x="230" y="153"/>
                  </a:lnTo>
                  <a:lnTo>
                    <a:pt x="244" y="148"/>
                  </a:lnTo>
                  <a:lnTo>
                    <a:pt x="261" y="140"/>
                  </a:lnTo>
                  <a:lnTo>
                    <a:pt x="278" y="130"/>
                  </a:lnTo>
                  <a:lnTo>
                    <a:pt x="294" y="123"/>
                  </a:lnTo>
                  <a:lnTo>
                    <a:pt x="306" y="113"/>
                  </a:lnTo>
                  <a:lnTo>
                    <a:pt x="313" y="107"/>
                  </a:lnTo>
                  <a:lnTo>
                    <a:pt x="320" y="100"/>
                  </a:lnTo>
                  <a:lnTo>
                    <a:pt x="324" y="90"/>
                  </a:lnTo>
                  <a:lnTo>
                    <a:pt x="328" y="82"/>
                  </a:lnTo>
                  <a:lnTo>
                    <a:pt x="330" y="71"/>
                  </a:lnTo>
                  <a:lnTo>
                    <a:pt x="330" y="67"/>
                  </a:lnTo>
                  <a:lnTo>
                    <a:pt x="330" y="61"/>
                  </a:lnTo>
                  <a:lnTo>
                    <a:pt x="328" y="57"/>
                  </a:lnTo>
                  <a:lnTo>
                    <a:pt x="324" y="52"/>
                  </a:lnTo>
                  <a:lnTo>
                    <a:pt x="320" y="48"/>
                  </a:lnTo>
                  <a:lnTo>
                    <a:pt x="313" y="44"/>
                  </a:lnTo>
                  <a:lnTo>
                    <a:pt x="306" y="40"/>
                  </a:lnTo>
                  <a:lnTo>
                    <a:pt x="296" y="36"/>
                  </a:lnTo>
                  <a:lnTo>
                    <a:pt x="274" y="31"/>
                  </a:lnTo>
                  <a:lnTo>
                    <a:pt x="249" y="25"/>
                  </a:lnTo>
                  <a:lnTo>
                    <a:pt x="226" y="19"/>
                  </a:lnTo>
                  <a:lnTo>
                    <a:pt x="202" y="13"/>
                  </a:lnTo>
                  <a:lnTo>
                    <a:pt x="178" y="8"/>
                  </a:lnTo>
                  <a:lnTo>
                    <a:pt x="156" y="4"/>
                  </a:lnTo>
                  <a:lnTo>
                    <a:pt x="137" y="2"/>
                  </a:lnTo>
                  <a:lnTo>
                    <a:pt x="119" y="0"/>
                  </a:lnTo>
                  <a:lnTo>
                    <a:pt x="102" y="0"/>
                  </a:lnTo>
                  <a:lnTo>
                    <a:pt x="85" y="2"/>
                  </a:lnTo>
                  <a:lnTo>
                    <a:pt x="64" y="4"/>
                  </a:lnTo>
                  <a:lnTo>
                    <a:pt x="43" y="8"/>
                  </a:lnTo>
                  <a:lnTo>
                    <a:pt x="26" y="13"/>
                  </a:lnTo>
                  <a:lnTo>
                    <a:pt x="12" y="23"/>
                  </a:lnTo>
                  <a:lnTo>
                    <a:pt x="7" y="29"/>
                  </a:lnTo>
                  <a:lnTo>
                    <a:pt x="2" y="34"/>
                  </a:lnTo>
                  <a:lnTo>
                    <a:pt x="0" y="42"/>
                  </a:lnTo>
                  <a:lnTo>
                    <a:pt x="0" y="50"/>
                  </a:lnTo>
                  <a:lnTo>
                    <a:pt x="0" y="69"/>
                  </a:lnTo>
                  <a:lnTo>
                    <a:pt x="0" y="88"/>
                  </a:lnTo>
                  <a:lnTo>
                    <a:pt x="0" y="107"/>
                  </a:lnTo>
                  <a:lnTo>
                    <a:pt x="0" y="125"/>
                  </a:lnTo>
                  <a:lnTo>
                    <a:pt x="0" y="142"/>
                  </a:lnTo>
                  <a:lnTo>
                    <a:pt x="0" y="155"/>
                  </a:lnTo>
                  <a:lnTo>
                    <a:pt x="0" y="163"/>
                  </a:lnTo>
                  <a:lnTo>
                    <a:pt x="0" y="167"/>
                  </a:lnTo>
                </a:path>
              </a:pathLst>
            </a:custGeom>
            <a:noFill/>
            <a:ln w="12700" cap="rnd">
              <a:solidFill>
                <a:srgbClr val="000000"/>
              </a:solidFill>
              <a:round/>
              <a:headEnd/>
              <a:tailEnd/>
            </a:ln>
          </p:spPr>
          <p:txBody>
            <a:bodyPr/>
            <a:lstStyle/>
            <a:p>
              <a:endParaRPr lang="en-US"/>
            </a:p>
          </p:txBody>
        </p:sp>
        <p:sp>
          <p:nvSpPr>
            <p:cNvPr id="28" name="Freeform 26"/>
            <p:cNvSpPr>
              <a:spLocks/>
            </p:cNvSpPr>
            <p:nvPr/>
          </p:nvSpPr>
          <p:spPr bwMode="auto">
            <a:xfrm>
              <a:off x="2650" y="1140"/>
              <a:ext cx="458" cy="176"/>
            </a:xfrm>
            <a:custGeom>
              <a:avLst/>
              <a:gdLst>
                <a:gd name="T0" fmla="*/ 107 w 458"/>
                <a:gd name="T1" fmla="*/ 142 h 176"/>
                <a:gd name="T2" fmla="*/ 102 w 458"/>
                <a:gd name="T3" fmla="*/ 132 h 176"/>
                <a:gd name="T4" fmla="*/ 91 w 458"/>
                <a:gd name="T5" fmla="*/ 119 h 176"/>
                <a:gd name="T6" fmla="*/ 85 w 458"/>
                <a:gd name="T7" fmla="*/ 102 h 176"/>
                <a:gd name="T8" fmla="*/ 91 w 458"/>
                <a:gd name="T9" fmla="*/ 119 h 176"/>
                <a:gd name="T10" fmla="*/ 74 w 458"/>
                <a:gd name="T11" fmla="*/ 115 h 176"/>
                <a:gd name="T12" fmla="*/ 91 w 458"/>
                <a:gd name="T13" fmla="*/ 92 h 176"/>
                <a:gd name="T14" fmla="*/ 141 w 458"/>
                <a:gd name="T15" fmla="*/ 161 h 176"/>
                <a:gd name="T16" fmla="*/ 85 w 458"/>
                <a:gd name="T17" fmla="*/ 75 h 176"/>
                <a:gd name="T18" fmla="*/ 141 w 458"/>
                <a:gd name="T19" fmla="*/ 150 h 176"/>
                <a:gd name="T20" fmla="*/ 124 w 458"/>
                <a:gd name="T21" fmla="*/ 165 h 176"/>
                <a:gd name="T22" fmla="*/ 130 w 458"/>
                <a:gd name="T23" fmla="*/ 163 h 176"/>
                <a:gd name="T24" fmla="*/ 139 w 458"/>
                <a:gd name="T25" fmla="*/ 159 h 176"/>
                <a:gd name="T26" fmla="*/ 147 w 458"/>
                <a:gd name="T27" fmla="*/ 153 h 176"/>
                <a:gd name="T28" fmla="*/ 141 w 458"/>
                <a:gd name="T29" fmla="*/ 150 h 176"/>
                <a:gd name="T30" fmla="*/ 130 w 458"/>
                <a:gd name="T31" fmla="*/ 146 h 176"/>
                <a:gd name="T32" fmla="*/ 117 w 458"/>
                <a:gd name="T33" fmla="*/ 144 h 176"/>
                <a:gd name="T34" fmla="*/ 111 w 458"/>
                <a:gd name="T35" fmla="*/ 142 h 176"/>
                <a:gd name="T36" fmla="*/ 107 w 458"/>
                <a:gd name="T37" fmla="*/ 142 h 176"/>
                <a:gd name="T38" fmla="*/ 113 w 458"/>
                <a:gd name="T39" fmla="*/ 115 h 176"/>
                <a:gd name="T40" fmla="*/ 119 w 458"/>
                <a:gd name="T41" fmla="*/ 132 h 176"/>
                <a:gd name="T42" fmla="*/ 124 w 458"/>
                <a:gd name="T43" fmla="*/ 100 h 176"/>
                <a:gd name="T44" fmla="*/ 124 w 458"/>
                <a:gd name="T45" fmla="*/ 100 h 176"/>
                <a:gd name="T46" fmla="*/ 91 w 458"/>
                <a:gd name="T47" fmla="*/ 86 h 176"/>
                <a:gd name="T48" fmla="*/ 81 w 458"/>
                <a:gd name="T49" fmla="*/ 69 h 176"/>
                <a:gd name="T50" fmla="*/ 50 w 458"/>
                <a:gd name="T51" fmla="*/ 82 h 176"/>
                <a:gd name="T52" fmla="*/ 28 w 458"/>
                <a:gd name="T53" fmla="*/ 82 h 176"/>
                <a:gd name="T54" fmla="*/ 45 w 458"/>
                <a:gd name="T55" fmla="*/ 69 h 176"/>
                <a:gd name="T56" fmla="*/ 28 w 458"/>
                <a:gd name="T57" fmla="*/ 82 h 176"/>
                <a:gd name="T58" fmla="*/ 95 w 458"/>
                <a:gd name="T59" fmla="*/ 46 h 176"/>
                <a:gd name="T60" fmla="*/ 130 w 458"/>
                <a:gd name="T61" fmla="*/ 59 h 176"/>
                <a:gd name="T62" fmla="*/ 130 w 458"/>
                <a:gd name="T63" fmla="*/ 59 h 176"/>
                <a:gd name="T64" fmla="*/ 130 w 458"/>
                <a:gd name="T65" fmla="*/ 29 h 176"/>
                <a:gd name="T66" fmla="*/ 159 w 458"/>
                <a:gd name="T67" fmla="*/ 46 h 176"/>
                <a:gd name="T68" fmla="*/ 130 w 458"/>
                <a:gd name="T69" fmla="*/ 29 h 176"/>
                <a:gd name="T70" fmla="*/ 159 w 458"/>
                <a:gd name="T71" fmla="*/ 46 h 176"/>
                <a:gd name="T72" fmla="*/ 204 w 458"/>
                <a:gd name="T73" fmla="*/ 15 h 176"/>
                <a:gd name="T74" fmla="*/ 204 w 458"/>
                <a:gd name="T75" fmla="*/ 15 h 176"/>
                <a:gd name="T76" fmla="*/ 200 w 458"/>
                <a:gd name="T77" fmla="*/ 36 h 176"/>
                <a:gd name="T78" fmla="*/ 221 w 458"/>
                <a:gd name="T79" fmla="*/ 36 h 176"/>
                <a:gd name="T80" fmla="*/ 221 w 458"/>
                <a:gd name="T81" fmla="*/ 15 h 176"/>
                <a:gd name="T82" fmla="*/ 273 w 458"/>
                <a:gd name="T83" fmla="*/ 13 h 176"/>
                <a:gd name="T84" fmla="*/ 302 w 458"/>
                <a:gd name="T85" fmla="*/ 6 h 176"/>
                <a:gd name="T86" fmla="*/ 337 w 458"/>
                <a:gd name="T87" fmla="*/ 33 h 176"/>
                <a:gd name="T88" fmla="*/ 400 w 458"/>
                <a:gd name="T89" fmla="*/ 36 h 176"/>
                <a:gd name="T90" fmla="*/ 400 w 458"/>
                <a:gd name="T91" fmla="*/ 36 h 176"/>
                <a:gd name="T92" fmla="*/ 434 w 458"/>
                <a:gd name="T93" fmla="*/ 19 h 176"/>
                <a:gd name="T94" fmla="*/ 365 w 458"/>
                <a:gd name="T95" fmla="*/ 36 h 176"/>
                <a:gd name="T96" fmla="*/ 358 w 458"/>
                <a:gd name="T97" fmla="*/ 13 h 176"/>
                <a:gd name="T98" fmla="*/ 325 w 458"/>
                <a:gd name="T99" fmla="*/ 19 h 176"/>
                <a:gd name="T100" fmla="*/ 302 w 458"/>
                <a:gd name="T101" fmla="*/ 6 h 176"/>
                <a:gd name="T102" fmla="*/ 285 w 458"/>
                <a:gd name="T103" fmla="*/ 0 h 176"/>
                <a:gd name="T104" fmla="*/ 325 w 458"/>
                <a:gd name="T105" fmla="*/ 19 h 176"/>
                <a:gd name="T106" fmla="*/ 261 w 458"/>
                <a:gd name="T107" fmla="*/ 23 h 176"/>
                <a:gd name="T108" fmla="*/ 183 w 458"/>
                <a:gd name="T109" fmla="*/ 27 h 176"/>
                <a:gd name="T110" fmla="*/ 113 w 458"/>
                <a:gd name="T111" fmla="*/ 50 h 176"/>
                <a:gd name="T112" fmla="*/ 102 w 458"/>
                <a:gd name="T113" fmla="*/ 63 h 176"/>
                <a:gd name="T114" fmla="*/ 74 w 458"/>
                <a:gd name="T115" fmla="*/ 59 h 176"/>
                <a:gd name="T116" fmla="*/ 81 w 458"/>
                <a:gd name="T117" fmla="*/ 69 h 176"/>
                <a:gd name="T118" fmla="*/ 130 w 458"/>
                <a:gd name="T119" fmla="*/ 59 h 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8"/>
                <a:gd name="T181" fmla="*/ 0 h 176"/>
                <a:gd name="T182" fmla="*/ 458 w 458"/>
                <a:gd name="T183" fmla="*/ 176 h 1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8" h="176">
                  <a:moveTo>
                    <a:pt x="91" y="155"/>
                  </a:moveTo>
                  <a:lnTo>
                    <a:pt x="107" y="142"/>
                  </a:lnTo>
                  <a:lnTo>
                    <a:pt x="81" y="146"/>
                  </a:lnTo>
                  <a:lnTo>
                    <a:pt x="102" y="132"/>
                  </a:lnTo>
                  <a:lnTo>
                    <a:pt x="67" y="129"/>
                  </a:lnTo>
                  <a:lnTo>
                    <a:pt x="91" y="119"/>
                  </a:lnTo>
                  <a:lnTo>
                    <a:pt x="74" y="115"/>
                  </a:lnTo>
                  <a:lnTo>
                    <a:pt x="85" y="102"/>
                  </a:lnTo>
                  <a:lnTo>
                    <a:pt x="74" y="115"/>
                  </a:lnTo>
                  <a:lnTo>
                    <a:pt x="91" y="119"/>
                  </a:lnTo>
                  <a:lnTo>
                    <a:pt x="67" y="129"/>
                  </a:lnTo>
                  <a:lnTo>
                    <a:pt x="74" y="115"/>
                  </a:lnTo>
                  <a:lnTo>
                    <a:pt x="62" y="102"/>
                  </a:lnTo>
                  <a:lnTo>
                    <a:pt x="91" y="92"/>
                  </a:lnTo>
                  <a:lnTo>
                    <a:pt x="67" y="86"/>
                  </a:lnTo>
                  <a:lnTo>
                    <a:pt x="141" y="161"/>
                  </a:lnTo>
                  <a:lnTo>
                    <a:pt x="124" y="175"/>
                  </a:lnTo>
                  <a:lnTo>
                    <a:pt x="85" y="75"/>
                  </a:lnTo>
                  <a:lnTo>
                    <a:pt x="124" y="175"/>
                  </a:lnTo>
                  <a:lnTo>
                    <a:pt x="141" y="150"/>
                  </a:lnTo>
                  <a:lnTo>
                    <a:pt x="113" y="152"/>
                  </a:lnTo>
                  <a:lnTo>
                    <a:pt x="124" y="165"/>
                  </a:lnTo>
                  <a:lnTo>
                    <a:pt x="126" y="165"/>
                  </a:lnTo>
                  <a:lnTo>
                    <a:pt x="130" y="163"/>
                  </a:lnTo>
                  <a:lnTo>
                    <a:pt x="135" y="161"/>
                  </a:lnTo>
                  <a:lnTo>
                    <a:pt x="139" y="159"/>
                  </a:lnTo>
                  <a:lnTo>
                    <a:pt x="143" y="157"/>
                  </a:lnTo>
                  <a:lnTo>
                    <a:pt x="147" y="153"/>
                  </a:lnTo>
                  <a:lnTo>
                    <a:pt x="145" y="152"/>
                  </a:lnTo>
                  <a:lnTo>
                    <a:pt x="141" y="150"/>
                  </a:lnTo>
                  <a:lnTo>
                    <a:pt x="135" y="148"/>
                  </a:lnTo>
                  <a:lnTo>
                    <a:pt x="130" y="146"/>
                  </a:lnTo>
                  <a:lnTo>
                    <a:pt x="124" y="144"/>
                  </a:lnTo>
                  <a:lnTo>
                    <a:pt x="117" y="144"/>
                  </a:lnTo>
                  <a:lnTo>
                    <a:pt x="113" y="142"/>
                  </a:lnTo>
                  <a:lnTo>
                    <a:pt x="111" y="142"/>
                  </a:lnTo>
                  <a:lnTo>
                    <a:pt x="109" y="142"/>
                  </a:lnTo>
                  <a:lnTo>
                    <a:pt x="107" y="142"/>
                  </a:lnTo>
                  <a:lnTo>
                    <a:pt x="137" y="132"/>
                  </a:lnTo>
                  <a:lnTo>
                    <a:pt x="113" y="115"/>
                  </a:lnTo>
                  <a:lnTo>
                    <a:pt x="137" y="123"/>
                  </a:lnTo>
                  <a:lnTo>
                    <a:pt x="119" y="132"/>
                  </a:lnTo>
                  <a:lnTo>
                    <a:pt x="113" y="115"/>
                  </a:lnTo>
                  <a:lnTo>
                    <a:pt x="124" y="100"/>
                  </a:lnTo>
                  <a:lnTo>
                    <a:pt x="85" y="96"/>
                  </a:lnTo>
                  <a:lnTo>
                    <a:pt x="124" y="100"/>
                  </a:lnTo>
                  <a:lnTo>
                    <a:pt x="119" y="86"/>
                  </a:lnTo>
                  <a:lnTo>
                    <a:pt x="91" y="86"/>
                  </a:lnTo>
                  <a:lnTo>
                    <a:pt x="119" y="86"/>
                  </a:lnTo>
                  <a:lnTo>
                    <a:pt x="81" y="69"/>
                  </a:lnTo>
                  <a:lnTo>
                    <a:pt x="91" y="86"/>
                  </a:lnTo>
                  <a:lnTo>
                    <a:pt x="50" y="82"/>
                  </a:lnTo>
                  <a:lnTo>
                    <a:pt x="74" y="59"/>
                  </a:lnTo>
                  <a:lnTo>
                    <a:pt x="28" y="82"/>
                  </a:lnTo>
                  <a:lnTo>
                    <a:pt x="85" y="96"/>
                  </a:lnTo>
                  <a:lnTo>
                    <a:pt x="45" y="69"/>
                  </a:lnTo>
                  <a:lnTo>
                    <a:pt x="0" y="69"/>
                  </a:lnTo>
                  <a:lnTo>
                    <a:pt x="28" y="82"/>
                  </a:lnTo>
                  <a:lnTo>
                    <a:pt x="50" y="82"/>
                  </a:lnTo>
                  <a:lnTo>
                    <a:pt x="95" y="46"/>
                  </a:lnTo>
                  <a:lnTo>
                    <a:pt x="81" y="69"/>
                  </a:lnTo>
                  <a:lnTo>
                    <a:pt x="130" y="59"/>
                  </a:lnTo>
                  <a:lnTo>
                    <a:pt x="95" y="46"/>
                  </a:lnTo>
                  <a:lnTo>
                    <a:pt x="130" y="59"/>
                  </a:lnTo>
                  <a:lnTo>
                    <a:pt x="159" y="33"/>
                  </a:lnTo>
                  <a:lnTo>
                    <a:pt x="130" y="29"/>
                  </a:lnTo>
                  <a:lnTo>
                    <a:pt x="130" y="50"/>
                  </a:lnTo>
                  <a:lnTo>
                    <a:pt x="159" y="46"/>
                  </a:lnTo>
                  <a:lnTo>
                    <a:pt x="159" y="33"/>
                  </a:lnTo>
                  <a:lnTo>
                    <a:pt x="130" y="29"/>
                  </a:lnTo>
                  <a:lnTo>
                    <a:pt x="119" y="40"/>
                  </a:lnTo>
                  <a:lnTo>
                    <a:pt x="159" y="46"/>
                  </a:lnTo>
                  <a:lnTo>
                    <a:pt x="200" y="36"/>
                  </a:lnTo>
                  <a:lnTo>
                    <a:pt x="204" y="15"/>
                  </a:lnTo>
                  <a:lnTo>
                    <a:pt x="176" y="13"/>
                  </a:lnTo>
                  <a:lnTo>
                    <a:pt x="204" y="15"/>
                  </a:lnTo>
                  <a:lnTo>
                    <a:pt x="221" y="15"/>
                  </a:lnTo>
                  <a:lnTo>
                    <a:pt x="200" y="36"/>
                  </a:lnTo>
                  <a:lnTo>
                    <a:pt x="183" y="40"/>
                  </a:lnTo>
                  <a:lnTo>
                    <a:pt x="221" y="36"/>
                  </a:lnTo>
                  <a:lnTo>
                    <a:pt x="183" y="27"/>
                  </a:lnTo>
                  <a:lnTo>
                    <a:pt x="221" y="15"/>
                  </a:lnTo>
                  <a:lnTo>
                    <a:pt x="239" y="33"/>
                  </a:lnTo>
                  <a:lnTo>
                    <a:pt x="273" y="13"/>
                  </a:lnTo>
                  <a:lnTo>
                    <a:pt x="273" y="33"/>
                  </a:lnTo>
                  <a:lnTo>
                    <a:pt x="302" y="6"/>
                  </a:lnTo>
                  <a:lnTo>
                    <a:pt x="337" y="6"/>
                  </a:lnTo>
                  <a:lnTo>
                    <a:pt x="337" y="33"/>
                  </a:lnTo>
                  <a:lnTo>
                    <a:pt x="365" y="36"/>
                  </a:lnTo>
                  <a:lnTo>
                    <a:pt x="400" y="36"/>
                  </a:lnTo>
                  <a:lnTo>
                    <a:pt x="457" y="15"/>
                  </a:lnTo>
                  <a:lnTo>
                    <a:pt x="400" y="36"/>
                  </a:lnTo>
                  <a:lnTo>
                    <a:pt x="417" y="19"/>
                  </a:lnTo>
                  <a:lnTo>
                    <a:pt x="434" y="19"/>
                  </a:lnTo>
                  <a:lnTo>
                    <a:pt x="358" y="13"/>
                  </a:lnTo>
                  <a:lnTo>
                    <a:pt x="365" y="36"/>
                  </a:lnTo>
                  <a:lnTo>
                    <a:pt x="308" y="19"/>
                  </a:lnTo>
                  <a:lnTo>
                    <a:pt x="358" y="13"/>
                  </a:lnTo>
                  <a:lnTo>
                    <a:pt x="302" y="6"/>
                  </a:lnTo>
                  <a:lnTo>
                    <a:pt x="325" y="19"/>
                  </a:lnTo>
                  <a:lnTo>
                    <a:pt x="358" y="13"/>
                  </a:lnTo>
                  <a:lnTo>
                    <a:pt x="302" y="6"/>
                  </a:lnTo>
                  <a:lnTo>
                    <a:pt x="308" y="19"/>
                  </a:lnTo>
                  <a:lnTo>
                    <a:pt x="285" y="0"/>
                  </a:lnTo>
                  <a:lnTo>
                    <a:pt x="273" y="33"/>
                  </a:lnTo>
                  <a:lnTo>
                    <a:pt x="325" y="19"/>
                  </a:lnTo>
                  <a:lnTo>
                    <a:pt x="239" y="13"/>
                  </a:lnTo>
                  <a:lnTo>
                    <a:pt x="261" y="23"/>
                  </a:lnTo>
                  <a:lnTo>
                    <a:pt x="204" y="15"/>
                  </a:lnTo>
                  <a:lnTo>
                    <a:pt x="183" y="27"/>
                  </a:lnTo>
                  <a:lnTo>
                    <a:pt x="119" y="40"/>
                  </a:lnTo>
                  <a:lnTo>
                    <a:pt x="113" y="50"/>
                  </a:lnTo>
                  <a:lnTo>
                    <a:pt x="74" y="59"/>
                  </a:lnTo>
                  <a:lnTo>
                    <a:pt x="102" y="63"/>
                  </a:lnTo>
                  <a:lnTo>
                    <a:pt x="0" y="69"/>
                  </a:lnTo>
                  <a:lnTo>
                    <a:pt x="74" y="59"/>
                  </a:lnTo>
                  <a:lnTo>
                    <a:pt x="67" y="40"/>
                  </a:lnTo>
                  <a:lnTo>
                    <a:pt x="81" y="69"/>
                  </a:lnTo>
                  <a:lnTo>
                    <a:pt x="57" y="59"/>
                  </a:lnTo>
                  <a:lnTo>
                    <a:pt x="130" y="59"/>
                  </a:lnTo>
                </a:path>
              </a:pathLst>
            </a:custGeom>
            <a:noFill/>
            <a:ln w="12700" cap="rnd">
              <a:solidFill>
                <a:srgbClr val="000000"/>
              </a:solidFill>
              <a:round/>
              <a:headEnd/>
              <a:tailEnd/>
            </a:ln>
          </p:spPr>
          <p:txBody>
            <a:bodyPr/>
            <a:lstStyle/>
            <a:p>
              <a:endParaRPr lang="en-US"/>
            </a:p>
          </p:txBody>
        </p:sp>
        <p:sp>
          <p:nvSpPr>
            <p:cNvPr id="29" name="Freeform 27"/>
            <p:cNvSpPr>
              <a:spLocks/>
            </p:cNvSpPr>
            <p:nvPr/>
          </p:nvSpPr>
          <p:spPr bwMode="auto">
            <a:xfrm>
              <a:off x="2710" y="3511"/>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7"/>
                <a:gd name="T142" fmla="*/ 0 h 160"/>
                <a:gd name="T143" fmla="*/ 767 w 767"/>
                <a:gd name="T144" fmla="*/ 160 h 1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solidFill>
              <a:srgbClr val="7D4A17"/>
            </a:solidFill>
            <a:ln w="12700" cap="rnd">
              <a:noFill/>
              <a:round/>
              <a:headEnd/>
              <a:tailEnd/>
            </a:ln>
          </p:spPr>
          <p:txBody>
            <a:bodyPr/>
            <a:lstStyle/>
            <a:p>
              <a:endParaRPr lang="en-US"/>
            </a:p>
          </p:txBody>
        </p:sp>
        <p:sp>
          <p:nvSpPr>
            <p:cNvPr id="30" name="Freeform 28"/>
            <p:cNvSpPr>
              <a:spLocks/>
            </p:cNvSpPr>
            <p:nvPr/>
          </p:nvSpPr>
          <p:spPr bwMode="auto">
            <a:xfrm>
              <a:off x="2710" y="3511"/>
              <a:ext cx="767" cy="160"/>
            </a:xfrm>
            <a:custGeom>
              <a:avLst/>
              <a:gdLst>
                <a:gd name="T0" fmla="*/ 80 w 767"/>
                <a:gd name="T1" fmla="*/ 27 h 160"/>
                <a:gd name="T2" fmla="*/ 79 w 767"/>
                <a:gd name="T3" fmla="*/ 29 h 160"/>
                <a:gd name="T4" fmla="*/ 68 w 767"/>
                <a:gd name="T5" fmla="*/ 35 h 160"/>
                <a:gd name="T6" fmla="*/ 54 w 767"/>
                <a:gd name="T7" fmla="*/ 44 h 160"/>
                <a:gd name="T8" fmla="*/ 37 w 767"/>
                <a:gd name="T9" fmla="*/ 56 h 160"/>
                <a:gd name="T10" fmla="*/ 23 w 767"/>
                <a:gd name="T11" fmla="*/ 69 h 160"/>
                <a:gd name="T12" fmla="*/ 11 w 767"/>
                <a:gd name="T13" fmla="*/ 85 h 160"/>
                <a:gd name="T14" fmla="*/ 5 w 767"/>
                <a:gd name="T15" fmla="*/ 92 h 160"/>
                <a:gd name="T16" fmla="*/ 2 w 767"/>
                <a:gd name="T17" fmla="*/ 102 h 160"/>
                <a:gd name="T18" fmla="*/ 0 w 767"/>
                <a:gd name="T19" fmla="*/ 110 h 160"/>
                <a:gd name="T20" fmla="*/ 0 w 767"/>
                <a:gd name="T21" fmla="*/ 117 h 160"/>
                <a:gd name="T22" fmla="*/ 2 w 767"/>
                <a:gd name="T23" fmla="*/ 133 h 160"/>
                <a:gd name="T24" fmla="*/ 5 w 767"/>
                <a:gd name="T25" fmla="*/ 140 h 160"/>
                <a:gd name="T26" fmla="*/ 5 w 767"/>
                <a:gd name="T27" fmla="*/ 144 h 160"/>
                <a:gd name="T28" fmla="*/ 5 w 767"/>
                <a:gd name="T29" fmla="*/ 146 h 160"/>
                <a:gd name="T30" fmla="*/ 2 w 767"/>
                <a:gd name="T31" fmla="*/ 144 h 160"/>
                <a:gd name="T32" fmla="*/ 2 w 767"/>
                <a:gd name="T33" fmla="*/ 142 h 160"/>
                <a:gd name="T34" fmla="*/ 0 w 767"/>
                <a:gd name="T35" fmla="*/ 140 h 160"/>
                <a:gd name="T36" fmla="*/ 0 w 767"/>
                <a:gd name="T37" fmla="*/ 138 h 160"/>
                <a:gd name="T38" fmla="*/ 259 w 767"/>
                <a:gd name="T39" fmla="*/ 154 h 160"/>
                <a:gd name="T40" fmla="*/ 259 w 767"/>
                <a:gd name="T41" fmla="*/ 123 h 160"/>
                <a:gd name="T42" fmla="*/ 307 w 767"/>
                <a:gd name="T43" fmla="*/ 159 h 160"/>
                <a:gd name="T44" fmla="*/ 766 w 767"/>
                <a:gd name="T45" fmla="*/ 148 h 160"/>
                <a:gd name="T46" fmla="*/ 766 w 767"/>
                <a:gd name="T47" fmla="*/ 142 h 160"/>
                <a:gd name="T48" fmla="*/ 764 w 767"/>
                <a:gd name="T49" fmla="*/ 123 h 160"/>
                <a:gd name="T50" fmla="*/ 759 w 767"/>
                <a:gd name="T51" fmla="*/ 112 h 160"/>
                <a:gd name="T52" fmla="*/ 750 w 767"/>
                <a:gd name="T53" fmla="*/ 98 h 160"/>
                <a:gd name="T54" fmla="*/ 740 w 767"/>
                <a:gd name="T55" fmla="*/ 85 h 160"/>
                <a:gd name="T56" fmla="*/ 724 w 767"/>
                <a:gd name="T57" fmla="*/ 69 h 160"/>
                <a:gd name="T58" fmla="*/ 705 w 767"/>
                <a:gd name="T59" fmla="*/ 56 h 160"/>
                <a:gd name="T60" fmla="*/ 679 w 767"/>
                <a:gd name="T61" fmla="*/ 42 h 160"/>
                <a:gd name="T62" fmla="*/ 646 w 767"/>
                <a:gd name="T63" fmla="*/ 29 h 160"/>
                <a:gd name="T64" fmla="*/ 607 w 767"/>
                <a:gd name="T65" fmla="*/ 18 h 160"/>
                <a:gd name="T66" fmla="*/ 559 w 767"/>
                <a:gd name="T67" fmla="*/ 10 h 160"/>
                <a:gd name="T68" fmla="*/ 503 w 767"/>
                <a:gd name="T69" fmla="*/ 4 h 160"/>
                <a:gd name="T70" fmla="*/ 440 w 767"/>
                <a:gd name="T71" fmla="*/ 0 h 160"/>
                <a:gd name="T72" fmla="*/ 364 w 767"/>
                <a:gd name="T73" fmla="*/ 2 h 160"/>
                <a:gd name="T74" fmla="*/ 229 w 767"/>
                <a:gd name="T75" fmla="*/ 8 h 160"/>
                <a:gd name="T76" fmla="*/ 139 w 767"/>
                <a:gd name="T77" fmla="*/ 12 h 160"/>
                <a:gd name="T78" fmla="*/ 87 w 767"/>
                <a:gd name="T79" fmla="*/ 16 h 160"/>
                <a:gd name="T80" fmla="*/ 63 w 767"/>
                <a:gd name="T81" fmla="*/ 19 h 160"/>
                <a:gd name="T82" fmla="*/ 59 w 767"/>
                <a:gd name="T83" fmla="*/ 21 h 160"/>
                <a:gd name="T84" fmla="*/ 59 w 767"/>
                <a:gd name="T85" fmla="*/ 23 h 160"/>
                <a:gd name="T86" fmla="*/ 61 w 767"/>
                <a:gd name="T87" fmla="*/ 23 h 160"/>
                <a:gd name="T88" fmla="*/ 66 w 767"/>
                <a:gd name="T89" fmla="*/ 25 h 160"/>
                <a:gd name="T90" fmla="*/ 77 w 767"/>
                <a:gd name="T91" fmla="*/ 27 h 160"/>
                <a:gd name="T92" fmla="*/ 80 w 767"/>
                <a:gd name="T93" fmla="*/ 27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7"/>
                <a:gd name="T142" fmla="*/ 0 h 160"/>
                <a:gd name="T143" fmla="*/ 767 w 767"/>
                <a:gd name="T144" fmla="*/ 160 h 1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7" h="160">
                  <a:moveTo>
                    <a:pt x="80" y="27"/>
                  </a:moveTo>
                  <a:lnTo>
                    <a:pt x="79" y="29"/>
                  </a:lnTo>
                  <a:lnTo>
                    <a:pt x="68" y="35"/>
                  </a:lnTo>
                  <a:lnTo>
                    <a:pt x="54" y="44"/>
                  </a:lnTo>
                  <a:lnTo>
                    <a:pt x="37" y="56"/>
                  </a:lnTo>
                  <a:lnTo>
                    <a:pt x="23" y="69"/>
                  </a:lnTo>
                  <a:lnTo>
                    <a:pt x="11" y="85"/>
                  </a:lnTo>
                  <a:lnTo>
                    <a:pt x="5" y="92"/>
                  </a:lnTo>
                  <a:lnTo>
                    <a:pt x="2" y="102"/>
                  </a:lnTo>
                  <a:lnTo>
                    <a:pt x="0" y="110"/>
                  </a:lnTo>
                  <a:lnTo>
                    <a:pt x="0" y="117"/>
                  </a:lnTo>
                  <a:lnTo>
                    <a:pt x="2" y="133"/>
                  </a:lnTo>
                  <a:lnTo>
                    <a:pt x="5" y="140"/>
                  </a:lnTo>
                  <a:lnTo>
                    <a:pt x="5" y="144"/>
                  </a:lnTo>
                  <a:lnTo>
                    <a:pt x="5" y="146"/>
                  </a:lnTo>
                  <a:lnTo>
                    <a:pt x="2" y="144"/>
                  </a:lnTo>
                  <a:lnTo>
                    <a:pt x="2" y="142"/>
                  </a:lnTo>
                  <a:lnTo>
                    <a:pt x="0" y="140"/>
                  </a:lnTo>
                  <a:lnTo>
                    <a:pt x="0" y="138"/>
                  </a:lnTo>
                  <a:lnTo>
                    <a:pt x="259" y="154"/>
                  </a:lnTo>
                  <a:lnTo>
                    <a:pt x="259" y="123"/>
                  </a:lnTo>
                  <a:lnTo>
                    <a:pt x="307" y="159"/>
                  </a:lnTo>
                  <a:lnTo>
                    <a:pt x="766" y="148"/>
                  </a:lnTo>
                  <a:lnTo>
                    <a:pt x="766" y="142"/>
                  </a:lnTo>
                  <a:lnTo>
                    <a:pt x="764" y="123"/>
                  </a:lnTo>
                  <a:lnTo>
                    <a:pt x="759" y="112"/>
                  </a:lnTo>
                  <a:lnTo>
                    <a:pt x="750" y="98"/>
                  </a:lnTo>
                  <a:lnTo>
                    <a:pt x="740" y="85"/>
                  </a:lnTo>
                  <a:lnTo>
                    <a:pt x="724" y="69"/>
                  </a:lnTo>
                  <a:lnTo>
                    <a:pt x="705" y="56"/>
                  </a:lnTo>
                  <a:lnTo>
                    <a:pt x="679" y="42"/>
                  </a:lnTo>
                  <a:lnTo>
                    <a:pt x="646" y="29"/>
                  </a:lnTo>
                  <a:lnTo>
                    <a:pt x="607" y="18"/>
                  </a:lnTo>
                  <a:lnTo>
                    <a:pt x="559" y="10"/>
                  </a:lnTo>
                  <a:lnTo>
                    <a:pt x="503" y="4"/>
                  </a:lnTo>
                  <a:lnTo>
                    <a:pt x="440" y="0"/>
                  </a:lnTo>
                  <a:lnTo>
                    <a:pt x="364" y="2"/>
                  </a:lnTo>
                  <a:lnTo>
                    <a:pt x="229" y="8"/>
                  </a:lnTo>
                  <a:lnTo>
                    <a:pt x="139" y="12"/>
                  </a:lnTo>
                  <a:lnTo>
                    <a:pt x="87" y="16"/>
                  </a:lnTo>
                  <a:lnTo>
                    <a:pt x="63" y="19"/>
                  </a:lnTo>
                  <a:lnTo>
                    <a:pt x="59" y="21"/>
                  </a:lnTo>
                  <a:lnTo>
                    <a:pt x="59" y="23"/>
                  </a:lnTo>
                  <a:lnTo>
                    <a:pt x="61" y="23"/>
                  </a:lnTo>
                  <a:lnTo>
                    <a:pt x="66" y="25"/>
                  </a:lnTo>
                  <a:lnTo>
                    <a:pt x="77" y="27"/>
                  </a:lnTo>
                  <a:lnTo>
                    <a:pt x="80" y="27"/>
                  </a:lnTo>
                </a:path>
              </a:pathLst>
            </a:custGeom>
            <a:noFill/>
            <a:ln w="12700" cap="rnd">
              <a:solidFill>
                <a:srgbClr val="000000"/>
              </a:solidFill>
              <a:round/>
              <a:headEnd/>
              <a:tailEnd/>
            </a:ln>
          </p:spPr>
          <p:txBody>
            <a:bodyPr/>
            <a:lstStyle/>
            <a:p>
              <a:endParaRPr lang="en-US"/>
            </a:p>
          </p:txBody>
        </p:sp>
        <p:sp>
          <p:nvSpPr>
            <p:cNvPr id="31" name="Freeform 29"/>
            <p:cNvSpPr>
              <a:spLocks/>
            </p:cNvSpPr>
            <p:nvPr/>
          </p:nvSpPr>
          <p:spPr bwMode="auto">
            <a:xfrm>
              <a:off x="2662" y="3523"/>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6"/>
                <a:gd name="T124" fmla="*/ 0 h 158"/>
                <a:gd name="T125" fmla="*/ 766 w 766"/>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solidFill>
              <a:srgbClr val="996633"/>
            </a:solidFill>
            <a:ln w="12700" cap="rnd">
              <a:noFill/>
              <a:round/>
              <a:headEnd/>
              <a:tailEnd/>
            </a:ln>
          </p:spPr>
          <p:txBody>
            <a:bodyPr/>
            <a:lstStyle/>
            <a:p>
              <a:endParaRPr lang="en-US"/>
            </a:p>
          </p:txBody>
        </p:sp>
        <p:sp>
          <p:nvSpPr>
            <p:cNvPr id="32" name="Freeform 30"/>
            <p:cNvSpPr>
              <a:spLocks/>
            </p:cNvSpPr>
            <p:nvPr/>
          </p:nvSpPr>
          <p:spPr bwMode="auto">
            <a:xfrm>
              <a:off x="2662" y="3523"/>
              <a:ext cx="766" cy="158"/>
            </a:xfrm>
            <a:custGeom>
              <a:avLst/>
              <a:gdLst>
                <a:gd name="T0" fmla="*/ 80 w 766"/>
                <a:gd name="T1" fmla="*/ 25 h 158"/>
                <a:gd name="T2" fmla="*/ 78 w 766"/>
                <a:gd name="T3" fmla="*/ 27 h 158"/>
                <a:gd name="T4" fmla="*/ 70 w 766"/>
                <a:gd name="T5" fmla="*/ 32 h 158"/>
                <a:gd name="T6" fmla="*/ 57 w 766"/>
                <a:gd name="T7" fmla="*/ 42 h 158"/>
                <a:gd name="T8" fmla="*/ 44 w 766"/>
                <a:gd name="T9" fmla="*/ 53 h 158"/>
                <a:gd name="T10" fmla="*/ 28 w 766"/>
                <a:gd name="T11" fmla="*/ 67 h 158"/>
                <a:gd name="T12" fmla="*/ 16 w 766"/>
                <a:gd name="T13" fmla="*/ 82 h 158"/>
                <a:gd name="T14" fmla="*/ 9 w 766"/>
                <a:gd name="T15" fmla="*/ 92 h 158"/>
                <a:gd name="T16" fmla="*/ 5 w 766"/>
                <a:gd name="T17" fmla="*/ 100 h 158"/>
                <a:gd name="T18" fmla="*/ 2 w 766"/>
                <a:gd name="T19" fmla="*/ 107 h 158"/>
                <a:gd name="T20" fmla="*/ 0 w 766"/>
                <a:gd name="T21" fmla="*/ 117 h 158"/>
                <a:gd name="T22" fmla="*/ 0 w 766"/>
                <a:gd name="T23" fmla="*/ 123 h 158"/>
                <a:gd name="T24" fmla="*/ 0 w 766"/>
                <a:gd name="T25" fmla="*/ 128 h 158"/>
                <a:gd name="T26" fmla="*/ 0 w 766"/>
                <a:gd name="T27" fmla="*/ 132 h 158"/>
                <a:gd name="T28" fmla="*/ 0 w 766"/>
                <a:gd name="T29" fmla="*/ 134 h 158"/>
                <a:gd name="T30" fmla="*/ 0 w 766"/>
                <a:gd name="T31" fmla="*/ 136 h 158"/>
                <a:gd name="T32" fmla="*/ 257 w 766"/>
                <a:gd name="T33" fmla="*/ 151 h 158"/>
                <a:gd name="T34" fmla="*/ 257 w 766"/>
                <a:gd name="T35" fmla="*/ 121 h 158"/>
                <a:gd name="T36" fmla="*/ 307 w 766"/>
                <a:gd name="T37" fmla="*/ 157 h 158"/>
                <a:gd name="T38" fmla="*/ 765 w 766"/>
                <a:gd name="T39" fmla="*/ 147 h 158"/>
                <a:gd name="T40" fmla="*/ 765 w 766"/>
                <a:gd name="T41" fmla="*/ 140 h 158"/>
                <a:gd name="T42" fmla="*/ 762 w 766"/>
                <a:gd name="T43" fmla="*/ 123 h 158"/>
                <a:gd name="T44" fmla="*/ 757 w 766"/>
                <a:gd name="T45" fmla="*/ 109 h 158"/>
                <a:gd name="T46" fmla="*/ 750 w 766"/>
                <a:gd name="T47" fmla="*/ 96 h 158"/>
                <a:gd name="T48" fmla="*/ 739 w 766"/>
                <a:gd name="T49" fmla="*/ 82 h 158"/>
                <a:gd name="T50" fmla="*/ 724 w 766"/>
                <a:gd name="T51" fmla="*/ 67 h 158"/>
                <a:gd name="T52" fmla="*/ 703 w 766"/>
                <a:gd name="T53" fmla="*/ 53 h 158"/>
                <a:gd name="T54" fmla="*/ 677 w 766"/>
                <a:gd name="T55" fmla="*/ 40 h 158"/>
                <a:gd name="T56" fmla="*/ 646 w 766"/>
                <a:gd name="T57" fmla="*/ 27 h 158"/>
                <a:gd name="T58" fmla="*/ 604 w 766"/>
                <a:gd name="T59" fmla="*/ 17 h 158"/>
                <a:gd name="T60" fmla="*/ 559 w 766"/>
                <a:gd name="T61" fmla="*/ 7 h 158"/>
                <a:gd name="T62" fmla="*/ 502 w 766"/>
                <a:gd name="T63" fmla="*/ 2 h 158"/>
                <a:gd name="T64" fmla="*/ 437 w 766"/>
                <a:gd name="T65" fmla="*/ 0 h 158"/>
                <a:gd name="T66" fmla="*/ 364 w 766"/>
                <a:gd name="T67" fmla="*/ 0 h 158"/>
                <a:gd name="T68" fmla="*/ 253 w 766"/>
                <a:gd name="T69" fmla="*/ 4 h 158"/>
                <a:gd name="T70" fmla="*/ 175 w 766"/>
                <a:gd name="T71" fmla="*/ 9 h 158"/>
                <a:gd name="T72" fmla="*/ 125 w 766"/>
                <a:gd name="T73" fmla="*/ 13 h 158"/>
                <a:gd name="T74" fmla="*/ 94 w 766"/>
                <a:gd name="T75" fmla="*/ 17 h 158"/>
                <a:gd name="T76" fmla="*/ 80 w 766"/>
                <a:gd name="T77" fmla="*/ 21 h 158"/>
                <a:gd name="T78" fmla="*/ 78 w 766"/>
                <a:gd name="T79" fmla="*/ 23 h 158"/>
                <a:gd name="T80" fmla="*/ 80 w 766"/>
                <a:gd name="T81" fmla="*/ 25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6"/>
                <a:gd name="T124" fmla="*/ 0 h 158"/>
                <a:gd name="T125" fmla="*/ 766 w 766"/>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6" h="158">
                  <a:moveTo>
                    <a:pt x="80" y="25"/>
                  </a:moveTo>
                  <a:lnTo>
                    <a:pt x="78" y="27"/>
                  </a:lnTo>
                  <a:lnTo>
                    <a:pt x="70" y="32"/>
                  </a:lnTo>
                  <a:lnTo>
                    <a:pt x="57" y="42"/>
                  </a:lnTo>
                  <a:lnTo>
                    <a:pt x="44" y="53"/>
                  </a:lnTo>
                  <a:lnTo>
                    <a:pt x="28" y="67"/>
                  </a:lnTo>
                  <a:lnTo>
                    <a:pt x="16" y="82"/>
                  </a:lnTo>
                  <a:lnTo>
                    <a:pt x="9" y="92"/>
                  </a:lnTo>
                  <a:lnTo>
                    <a:pt x="5" y="100"/>
                  </a:lnTo>
                  <a:lnTo>
                    <a:pt x="2" y="107"/>
                  </a:lnTo>
                  <a:lnTo>
                    <a:pt x="0" y="117"/>
                  </a:lnTo>
                  <a:lnTo>
                    <a:pt x="0" y="123"/>
                  </a:lnTo>
                  <a:lnTo>
                    <a:pt x="0" y="128"/>
                  </a:lnTo>
                  <a:lnTo>
                    <a:pt x="0" y="132"/>
                  </a:lnTo>
                  <a:lnTo>
                    <a:pt x="0" y="134"/>
                  </a:lnTo>
                  <a:lnTo>
                    <a:pt x="0" y="136"/>
                  </a:lnTo>
                  <a:lnTo>
                    <a:pt x="257" y="151"/>
                  </a:lnTo>
                  <a:lnTo>
                    <a:pt x="257" y="121"/>
                  </a:lnTo>
                  <a:lnTo>
                    <a:pt x="307" y="157"/>
                  </a:lnTo>
                  <a:lnTo>
                    <a:pt x="765" y="147"/>
                  </a:lnTo>
                  <a:lnTo>
                    <a:pt x="765" y="140"/>
                  </a:lnTo>
                  <a:lnTo>
                    <a:pt x="762" y="123"/>
                  </a:lnTo>
                  <a:lnTo>
                    <a:pt x="757" y="109"/>
                  </a:lnTo>
                  <a:lnTo>
                    <a:pt x="750" y="96"/>
                  </a:lnTo>
                  <a:lnTo>
                    <a:pt x="739" y="82"/>
                  </a:lnTo>
                  <a:lnTo>
                    <a:pt x="724" y="67"/>
                  </a:lnTo>
                  <a:lnTo>
                    <a:pt x="703" y="53"/>
                  </a:lnTo>
                  <a:lnTo>
                    <a:pt x="677" y="40"/>
                  </a:lnTo>
                  <a:lnTo>
                    <a:pt x="646" y="27"/>
                  </a:lnTo>
                  <a:lnTo>
                    <a:pt x="604" y="17"/>
                  </a:lnTo>
                  <a:lnTo>
                    <a:pt x="559" y="7"/>
                  </a:lnTo>
                  <a:lnTo>
                    <a:pt x="502" y="2"/>
                  </a:lnTo>
                  <a:lnTo>
                    <a:pt x="437" y="0"/>
                  </a:lnTo>
                  <a:lnTo>
                    <a:pt x="364" y="0"/>
                  </a:lnTo>
                  <a:lnTo>
                    <a:pt x="253" y="4"/>
                  </a:lnTo>
                  <a:lnTo>
                    <a:pt x="175" y="9"/>
                  </a:lnTo>
                  <a:lnTo>
                    <a:pt x="125" y="13"/>
                  </a:lnTo>
                  <a:lnTo>
                    <a:pt x="94" y="17"/>
                  </a:lnTo>
                  <a:lnTo>
                    <a:pt x="80" y="21"/>
                  </a:lnTo>
                  <a:lnTo>
                    <a:pt x="78" y="23"/>
                  </a:lnTo>
                  <a:lnTo>
                    <a:pt x="80" y="25"/>
                  </a:lnTo>
                </a:path>
              </a:pathLst>
            </a:custGeom>
            <a:noFill/>
            <a:ln w="12700" cap="rnd">
              <a:solidFill>
                <a:srgbClr val="000000"/>
              </a:solidFill>
              <a:round/>
              <a:headEnd/>
              <a:tailEnd/>
            </a:ln>
          </p:spPr>
          <p:txBody>
            <a:bodyPr/>
            <a:lstStyle/>
            <a:p>
              <a:endParaRPr lang="en-US"/>
            </a:p>
          </p:txBody>
        </p:sp>
        <p:sp>
          <p:nvSpPr>
            <p:cNvPr id="33" name="Freeform 31"/>
            <p:cNvSpPr>
              <a:spLocks/>
            </p:cNvSpPr>
            <p:nvPr/>
          </p:nvSpPr>
          <p:spPr bwMode="auto">
            <a:xfrm>
              <a:off x="2961" y="2692"/>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1"/>
                <a:gd name="T115" fmla="*/ 0 h 816"/>
                <a:gd name="T116" fmla="*/ 261 w 261"/>
                <a:gd name="T117" fmla="*/ 816 h 8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solidFill>
              <a:srgbClr val="1F5285"/>
            </a:solidFill>
            <a:ln w="12700" cap="rnd">
              <a:noFill/>
              <a:round/>
              <a:headEnd/>
              <a:tailEnd/>
            </a:ln>
          </p:spPr>
          <p:txBody>
            <a:bodyPr/>
            <a:lstStyle/>
            <a:p>
              <a:endParaRPr lang="en-US"/>
            </a:p>
          </p:txBody>
        </p:sp>
        <p:sp>
          <p:nvSpPr>
            <p:cNvPr id="34" name="Freeform 32"/>
            <p:cNvSpPr>
              <a:spLocks/>
            </p:cNvSpPr>
            <p:nvPr/>
          </p:nvSpPr>
          <p:spPr bwMode="auto">
            <a:xfrm>
              <a:off x="2961" y="2692"/>
              <a:ext cx="261" cy="816"/>
            </a:xfrm>
            <a:custGeom>
              <a:avLst/>
              <a:gdLst>
                <a:gd name="T0" fmla="*/ 213 w 261"/>
                <a:gd name="T1" fmla="*/ 4 h 816"/>
                <a:gd name="T2" fmla="*/ 227 w 261"/>
                <a:gd name="T3" fmla="*/ 31 h 816"/>
                <a:gd name="T4" fmla="*/ 250 w 261"/>
                <a:gd name="T5" fmla="*/ 75 h 816"/>
                <a:gd name="T6" fmla="*/ 258 w 261"/>
                <a:gd name="T7" fmla="*/ 113 h 816"/>
                <a:gd name="T8" fmla="*/ 258 w 261"/>
                <a:gd name="T9" fmla="*/ 140 h 816"/>
                <a:gd name="T10" fmla="*/ 250 w 261"/>
                <a:gd name="T11" fmla="*/ 180 h 816"/>
                <a:gd name="T12" fmla="*/ 232 w 261"/>
                <a:gd name="T13" fmla="*/ 249 h 816"/>
                <a:gd name="T14" fmla="*/ 215 w 261"/>
                <a:gd name="T15" fmla="*/ 319 h 816"/>
                <a:gd name="T16" fmla="*/ 203 w 261"/>
                <a:gd name="T17" fmla="*/ 368 h 816"/>
                <a:gd name="T18" fmla="*/ 199 w 261"/>
                <a:gd name="T19" fmla="*/ 388 h 816"/>
                <a:gd name="T20" fmla="*/ 193 w 261"/>
                <a:gd name="T21" fmla="*/ 418 h 816"/>
                <a:gd name="T22" fmla="*/ 184 w 261"/>
                <a:gd name="T23" fmla="*/ 455 h 816"/>
                <a:gd name="T24" fmla="*/ 184 w 261"/>
                <a:gd name="T25" fmla="*/ 484 h 816"/>
                <a:gd name="T26" fmla="*/ 189 w 261"/>
                <a:gd name="T27" fmla="*/ 499 h 816"/>
                <a:gd name="T28" fmla="*/ 201 w 261"/>
                <a:gd name="T29" fmla="*/ 520 h 816"/>
                <a:gd name="T30" fmla="*/ 219 w 261"/>
                <a:gd name="T31" fmla="*/ 539 h 816"/>
                <a:gd name="T32" fmla="*/ 226 w 261"/>
                <a:gd name="T33" fmla="*/ 553 h 816"/>
                <a:gd name="T34" fmla="*/ 226 w 261"/>
                <a:gd name="T35" fmla="*/ 560 h 816"/>
                <a:gd name="T36" fmla="*/ 215 w 261"/>
                <a:gd name="T37" fmla="*/ 574 h 816"/>
                <a:gd name="T38" fmla="*/ 193 w 261"/>
                <a:gd name="T39" fmla="*/ 589 h 816"/>
                <a:gd name="T40" fmla="*/ 180 w 261"/>
                <a:gd name="T41" fmla="*/ 610 h 816"/>
                <a:gd name="T42" fmla="*/ 170 w 261"/>
                <a:gd name="T43" fmla="*/ 656 h 816"/>
                <a:gd name="T44" fmla="*/ 167 w 261"/>
                <a:gd name="T45" fmla="*/ 725 h 816"/>
                <a:gd name="T46" fmla="*/ 167 w 261"/>
                <a:gd name="T47" fmla="*/ 773 h 816"/>
                <a:gd name="T48" fmla="*/ 170 w 261"/>
                <a:gd name="T49" fmla="*/ 783 h 816"/>
                <a:gd name="T50" fmla="*/ 163 w 261"/>
                <a:gd name="T51" fmla="*/ 792 h 816"/>
                <a:gd name="T52" fmla="*/ 139 w 261"/>
                <a:gd name="T53" fmla="*/ 808 h 816"/>
                <a:gd name="T54" fmla="*/ 89 w 261"/>
                <a:gd name="T55" fmla="*/ 815 h 816"/>
                <a:gd name="T56" fmla="*/ 43 w 261"/>
                <a:gd name="T57" fmla="*/ 815 h 816"/>
                <a:gd name="T58" fmla="*/ 33 w 261"/>
                <a:gd name="T59" fmla="*/ 810 h 816"/>
                <a:gd name="T60" fmla="*/ 21 w 261"/>
                <a:gd name="T61" fmla="*/ 794 h 816"/>
                <a:gd name="T62" fmla="*/ 9 w 261"/>
                <a:gd name="T63" fmla="*/ 760 h 816"/>
                <a:gd name="T64" fmla="*/ 2 w 261"/>
                <a:gd name="T65" fmla="*/ 714 h 816"/>
                <a:gd name="T66" fmla="*/ 0 w 261"/>
                <a:gd name="T67" fmla="*/ 624 h 816"/>
                <a:gd name="T68" fmla="*/ 9 w 261"/>
                <a:gd name="T69" fmla="*/ 482 h 816"/>
                <a:gd name="T70" fmla="*/ 33 w 261"/>
                <a:gd name="T71" fmla="*/ 257 h 816"/>
                <a:gd name="T72" fmla="*/ 68 w 261"/>
                <a:gd name="T73" fmla="*/ 35 h 816"/>
                <a:gd name="T74" fmla="*/ 208 w 261"/>
                <a:gd name="T75" fmla="*/ 0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1"/>
                <a:gd name="T115" fmla="*/ 0 h 816"/>
                <a:gd name="T116" fmla="*/ 261 w 261"/>
                <a:gd name="T117" fmla="*/ 816 h 8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1" h="816">
                  <a:moveTo>
                    <a:pt x="208" y="0"/>
                  </a:moveTo>
                  <a:lnTo>
                    <a:pt x="213" y="4"/>
                  </a:lnTo>
                  <a:lnTo>
                    <a:pt x="219" y="15"/>
                  </a:lnTo>
                  <a:lnTo>
                    <a:pt x="227" y="31"/>
                  </a:lnTo>
                  <a:lnTo>
                    <a:pt x="239" y="52"/>
                  </a:lnTo>
                  <a:lnTo>
                    <a:pt x="250" y="75"/>
                  </a:lnTo>
                  <a:lnTo>
                    <a:pt x="255" y="102"/>
                  </a:lnTo>
                  <a:lnTo>
                    <a:pt x="258" y="113"/>
                  </a:lnTo>
                  <a:lnTo>
                    <a:pt x="260" y="127"/>
                  </a:lnTo>
                  <a:lnTo>
                    <a:pt x="258" y="140"/>
                  </a:lnTo>
                  <a:lnTo>
                    <a:pt x="255" y="152"/>
                  </a:lnTo>
                  <a:lnTo>
                    <a:pt x="250" y="180"/>
                  </a:lnTo>
                  <a:lnTo>
                    <a:pt x="241" y="213"/>
                  </a:lnTo>
                  <a:lnTo>
                    <a:pt x="232" y="249"/>
                  </a:lnTo>
                  <a:lnTo>
                    <a:pt x="224" y="286"/>
                  </a:lnTo>
                  <a:lnTo>
                    <a:pt x="215" y="319"/>
                  </a:lnTo>
                  <a:lnTo>
                    <a:pt x="208" y="347"/>
                  </a:lnTo>
                  <a:lnTo>
                    <a:pt x="203" y="368"/>
                  </a:lnTo>
                  <a:lnTo>
                    <a:pt x="201" y="380"/>
                  </a:lnTo>
                  <a:lnTo>
                    <a:pt x="199" y="388"/>
                  </a:lnTo>
                  <a:lnTo>
                    <a:pt x="198" y="401"/>
                  </a:lnTo>
                  <a:lnTo>
                    <a:pt x="193" y="418"/>
                  </a:lnTo>
                  <a:lnTo>
                    <a:pt x="189" y="436"/>
                  </a:lnTo>
                  <a:lnTo>
                    <a:pt x="184" y="455"/>
                  </a:lnTo>
                  <a:lnTo>
                    <a:pt x="184" y="474"/>
                  </a:lnTo>
                  <a:lnTo>
                    <a:pt x="184" y="484"/>
                  </a:lnTo>
                  <a:lnTo>
                    <a:pt x="187" y="491"/>
                  </a:lnTo>
                  <a:lnTo>
                    <a:pt x="189" y="499"/>
                  </a:lnTo>
                  <a:lnTo>
                    <a:pt x="193" y="507"/>
                  </a:lnTo>
                  <a:lnTo>
                    <a:pt x="201" y="520"/>
                  </a:lnTo>
                  <a:lnTo>
                    <a:pt x="210" y="530"/>
                  </a:lnTo>
                  <a:lnTo>
                    <a:pt x="219" y="539"/>
                  </a:lnTo>
                  <a:lnTo>
                    <a:pt x="224" y="549"/>
                  </a:lnTo>
                  <a:lnTo>
                    <a:pt x="226" y="553"/>
                  </a:lnTo>
                  <a:lnTo>
                    <a:pt x="226" y="556"/>
                  </a:lnTo>
                  <a:lnTo>
                    <a:pt x="226" y="560"/>
                  </a:lnTo>
                  <a:lnTo>
                    <a:pt x="224" y="566"/>
                  </a:lnTo>
                  <a:lnTo>
                    <a:pt x="215" y="574"/>
                  </a:lnTo>
                  <a:lnTo>
                    <a:pt x="201" y="583"/>
                  </a:lnTo>
                  <a:lnTo>
                    <a:pt x="193" y="589"/>
                  </a:lnTo>
                  <a:lnTo>
                    <a:pt x="187" y="599"/>
                  </a:lnTo>
                  <a:lnTo>
                    <a:pt x="180" y="610"/>
                  </a:lnTo>
                  <a:lnTo>
                    <a:pt x="175" y="624"/>
                  </a:lnTo>
                  <a:lnTo>
                    <a:pt x="170" y="656"/>
                  </a:lnTo>
                  <a:lnTo>
                    <a:pt x="167" y="691"/>
                  </a:lnTo>
                  <a:lnTo>
                    <a:pt x="167" y="725"/>
                  </a:lnTo>
                  <a:lnTo>
                    <a:pt x="167" y="752"/>
                  </a:lnTo>
                  <a:lnTo>
                    <a:pt x="167" y="773"/>
                  </a:lnTo>
                  <a:lnTo>
                    <a:pt x="170" y="781"/>
                  </a:lnTo>
                  <a:lnTo>
                    <a:pt x="170" y="783"/>
                  </a:lnTo>
                  <a:lnTo>
                    <a:pt x="167" y="787"/>
                  </a:lnTo>
                  <a:lnTo>
                    <a:pt x="163" y="792"/>
                  </a:lnTo>
                  <a:lnTo>
                    <a:pt x="154" y="800"/>
                  </a:lnTo>
                  <a:lnTo>
                    <a:pt x="139" y="808"/>
                  </a:lnTo>
                  <a:lnTo>
                    <a:pt x="118" y="812"/>
                  </a:lnTo>
                  <a:lnTo>
                    <a:pt x="89" y="815"/>
                  </a:lnTo>
                  <a:lnTo>
                    <a:pt x="47" y="815"/>
                  </a:lnTo>
                  <a:lnTo>
                    <a:pt x="43" y="815"/>
                  </a:lnTo>
                  <a:lnTo>
                    <a:pt x="37" y="813"/>
                  </a:lnTo>
                  <a:lnTo>
                    <a:pt x="33" y="810"/>
                  </a:lnTo>
                  <a:lnTo>
                    <a:pt x="28" y="806"/>
                  </a:lnTo>
                  <a:lnTo>
                    <a:pt x="21" y="794"/>
                  </a:lnTo>
                  <a:lnTo>
                    <a:pt x="15" y="779"/>
                  </a:lnTo>
                  <a:lnTo>
                    <a:pt x="9" y="760"/>
                  </a:lnTo>
                  <a:lnTo>
                    <a:pt x="7" y="739"/>
                  </a:lnTo>
                  <a:lnTo>
                    <a:pt x="2" y="714"/>
                  </a:lnTo>
                  <a:lnTo>
                    <a:pt x="2" y="687"/>
                  </a:lnTo>
                  <a:lnTo>
                    <a:pt x="0" y="624"/>
                  </a:lnTo>
                  <a:lnTo>
                    <a:pt x="2" y="555"/>
                  </a:lnTo>
                  <a:lnTo>
                    <a:pt x="9" y="482"/>
                  </a:lnTo>
                  <a:lnTo>
                    <a:pt x="15" y="407"/>
                  </a:lnTo>
                  <a:lnTo>
                    <a:pt x="33" y="257"/>
                  </a:lnTo>
                  <a:lnTo>
                    <a:pt x="52" y="127"/>
                  </a:lnTo>
                  <a:lnTo>
                    <a:pt x="68" y="35"/>
                  </a:lnTo>
                  <a:lnTo>
                    <a:pt x="71" y="0"/>
                  </a:lnTo>
                  <a:lnTo>
                    <a:pt x="208" y="0"/>
                  </a:lnTo>
                </a:path>
              </a:pathLst>
            </a:custGeom>
            <a:noFill/>
            <a:ln w="12700" cap="rnd">
              <a:solidFill>
                <a:srgbClr val="000000"/>
              </a:solidFill>
              <a:round/>
              <a:headEnd/>
              <a:tailEnd/>
            </a:ln>
          </p:spPr>
          <p:txBody>
            <a:bodyPr/>
            <a:lstStyle/>
            <a:p>
              <a:endParaRPr lang="en-US"/>
            </a:p>
          </p:txBody>
        </p:sp>
        <p:sp>
          <p:nvSpPr>
            <p:cNvPr id="35" name="Freeform 33"/>
            <p:cNvSpPr>
              <a:spLocks/>
            </p:cNvSpPr>
            <p:nvPr/>
          </p:nvSpPr>
          <p:spPr bwMode="auto">
            <a:xfrm>
              <a:off x="2470" y="2418"/>
              <a:ext cx="1135" cy="1152"/>
            </a:xfrm>
            <a:custGeom>
              <a:avLst/>
              <a:gdLst>
                <a:gd name="T0" fmla="*/ 28 w 1135"/>
                <a:gd name="T1" fmla="*/ 34 h 1152"/>
                <a:gd name="T2" fmla="*/ 116 w 1135"/>
                <a:gd name="T3" fmla="*/ 113 h 1152"/>
                <a:gd name="T4" fmla="*/ 191 w 1135"/>
                <a:gd name="T5" fmla="*/ 165 h 1152"/>
                <a:gd name="T6" fmla="*/ 273 w 1135"/>
                <a:gd name="T7" fmla="*/ 201 h 1152"/>
                <a:gd name="T8" fmla="*/ 367 w 1135"/>
                <a:gd name="T9" fmla="*/ 226 h 1152"/>
                <a:gd name="T10" fmla="*/ 376 w 1135"/>
                <a:gd name="T11" fmla="*/ 236 h 1152"/>
                <a:gd name="T12" fmla="*/ 344 w 1135"/>
                <a:gd name="T13" fmla="*/ 245 h 1152"/>
                <a:gd name="T14" fmla="*/ 316 w 1135"/>
                <a:gd name="T15" fmla="*/ 259 h 1152"/>
                <a:gd name="T16" fmla="*/ 310 w 1135"/>
                <a:gd name="T17" fmla="*/ 286 h 1152"/>
                <a:gd name="T18" fmla="*/ 310 w 1135"/>
                <a:gd name="T19" fmla="*/ 374 h 1152"/>
                <a:gd name="T20" fmla="*/ 300 w 1135"/>
                <a:gd name="T21" fmla="*/ 424 h 1152"/>
                <a:gd name="T22" fmla="*/ 274 w 1135"/>
                <a:gd name="T23" fmla="*/ 445 h 1152"/>
                <a:gd name="T24" fmla="*/ 241 w 1135"/>
                <a:gd name="T25" fmla="*/ 470 h 1152"/>
                <a:gd name="T26" fmla="*/ 247 w 1135"/>
                <a:gd name="T27" fmla="*/ 499 h 1152"/>
                <a:gd name="T28" fmla="*/ 273 w 1135"/>
                <a:gd name="T29" fmla="*/ 522 h 1152"/>
                <a:gd name="T30" fmla="*/ 291 w 1135"/>
                <a:gd name="T31" fmla="*/ 564 h 1152"/>
                <a:gd name="T32" fmla="*/ 303 w 1135"/>
                <a:gd name="T33" fmla="*/ 644 h 1152"/>
                <a:gd name="T34" fmla="*/ 294 w 1135"/>
                <a:gd name="T35" fmla="*/ 700 h 1152"/>
                <a:gd name="T36" fmla="*/ 283 w 1135"/>
                <a:gd name="T37" fmla="*/ 742 h 1152"/>
                <a:gd name="T38" fmla="*/ 289 w 1135"/>
                <a:gd name="T39" fmla="*/ 782 h 1152"/>
                <a:gd name="T40" fmla="*/ 303 w 1135"/>
                <a:gd name="T41" fmla="*/ 823 h 1152"/>
                <a:gd name="T42" fmla="*/ 289 w 1135"/>
                <a:gd name="T43" fmla="*/ 896 h 1152"/>
                <a:gd name="T44" fmla="*/ 277 w 1135"/>
                <a:gd name="T45" fmla="*/ 990 h 1152"/>
                <a:gd name="T46" fmla="*/ 289 w 1135"/>
                <a:gd name="T47" fmla="*/ 1066 h 1152"/>
                <a:gd name="T48" fmla="*/ 310 w 1135"/>
                <a:gd name="T49" fmla="*/ 1105 h 1152"/>
                <a:gd name="T50" fmla="*/ 352 w 1135"/>
                <a:gd name="T51" fmla="*/ 1134 h 1152"/>
                <a:gd name="T52" fmla="*/ 410 w 1135"/>
                <a:gd name="T53" fmla="*/ 1149 h 1152"/>
                <a:gd name="T54" fmla="*/ 519 w 1135"/>
                <a:gd name="T55" fmla="*/ 1147 h 1152"/>
                <a:gd name="T56" fmla="*/ 647 w 1135"/>
                <a:gd name="T57" fmla="*/ 1132 h 1152"/>
                <a:gd name="T58" fmla="*/ 728 w 1135"/>
                <a:gd name="T59" fmla="*/ 1107 h 1152"/>
                <a:gd name="T60" fmla="*/ 776 w 1135"/>
                <a:gd name="T61" fmla="*/ 1076 h 1152"/>
                <a:gd name="T62" fmla="*/ 792 w 1135"/>
                <a:gd name="T63" fmla="*/ 1045 h 1152"/>
                <a:gd name="T64" fmla="*/ 792 w 1135"/>
                <a:gd name="T65" fmla="*/ 1018 h 1152"/>
                <a:gd name="T66" fmla="*/ 812 w 1135"/>
                <a:gd name="T67" fmla="*/ 901 h 1152"/>
                <a:gd name="T68" fmla="*/ 853 w 1135"/>
                <a:gd name="T69" fmla="*/ 748 h 1152"/>
                <a:gd name="T70" fmla="*/ 773 w 1135"/>
                <a:gd name="T71" fmla="*/ 664 h 1152"/>
                <a:gd name="T72" fmla="*/ 786 w 1135"/>
                <a:gd name="T73" fmla="*/ 656 h 1152"/>
                <a:gd name="T74" fmla="*/ 816 w 1135"/>
                <a:gd name="T75" fmla="*/ 635 h 1152"/>
                <a:gd name="T76" fmla="*/ 845 w 1135"/>
                <a:gd name="T77" fmla="*/ 598 h 1152"/>
                <a:gd name="T78" fmla="*/ 876 w 1135"/>
                <a:gd name="T79" fmla="*/ 452 h 1152"/>
                <a:gd name="T80" fmla="*/ 883 w 1135"/>
                <a:gd name="T81" fmla="*/ 324 h 1152"/>
                <a:gd name="T82" fmla="*/ 873 w 1135"/>
                <a:gd name="T83" fmla="*/ 295 h 1152"/>
                <a:gd name="T84" fmla="*/ 879 w 1135"/>
                <a:gd name="T85" fmla="*/ 284 h 1152"/>
                <a:gd name="T86" fmla="*/ 1006 w 1135"/>
                <a:gd name="T87" fmla="*/ 215 h 1152"/>
                <a:gd name="T88" fmla="*/ 1082 w 1135"/>
                <a:gd name="T89" fmla="*/ 161 h 1152"/>
                <a:gd name="T90" fmla="*/ 1128 w 1135"/>
                <a:gd name="T91" fmla="*/ 103 h 1152"/>
                <a:gd name="T92" fmla="*/ 1134 w 1135"/>
                <a:gd name="T93" fmla="*/ 76 h 1152"/>
                <a:gd name="T94" fmla="*/ 1128 w 1135"/>
                <a:gd name="T95" fmla="*/ 57 h 1152"/>
                <a:gd name="T96" fmla="*/ 1101 w 1135"/>
                <a:gd name="T97" fmla="*/ 44 h 1152"/>
                <a:gd name="T98" fmla="*/ 1019 w 1135"/>
                <a:gd name="T99" fmla="*/ 25 h 1152"/>
                <a:gd name="T100" fmla="*/ 861 w 1135"/>
                <a:gd name="T101" fmla="*/ 9 h 1152"/>
                <a:gd name="T102" fmla="*/ 558 w 1135"/>
                <a:gd name="T103" fmla="*/ 0 h 1152"/>
                <a:gd name="T104" fmla="*/ 46 w 113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5"/>
                <a:gd name="T160" fmla="*/ 0 h 1152"/>
                <a:gd name="T161" fmla="*/ 1135 w 1135"/>
                <a:gd name="T162" fmla="*/ 1152 h 1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5" h="1152">
                  <a:moveTo>
                    <a:pt x="0" y="5"/>
                  </a:moveTo>
                  <a:lnTo>
                    <a:pt x="7" y="13"/>
                  </a:lnTo>
                  <a:lnTo>
                    <a:pt x="28" y="34"/>
                  </a:lnTo>
                  <a:lnTo>
                    <a:pt x="58" y="63"/>
                  </a:lnTo>
                  <a:lnTo>
                    <a:pt x="97" y="96"/>
                  </a:lnTo>
                  <a:lnTo>
                    <a:pt x="116" y="113"/>
                  </a:lnTo>
                  <a:lnTo>
                    <a:pt x="141" y="132"/>
                  </a:lnTo>
                  <a:lnTo>
                    <a:pt x="167" y="147"/>
                  </a:lnTo>
                  <a:lnTo>
                    <a:pt x="191" y="165"/>
                  </a:lnTo>
                  <a:lnTo>
                    <a:pt x="216" y="178"/>
                  </a:lnTo>
                  <a:lnTo>
                    <a:pt x="244" y="192"/>
                  </a:lnTo>
                  <a:lnTo>
                    <a:pt x="273" y="201"/>
                  </a:lnTo>
                  <a:lnTo>
                    <a:pt x="300" y="209"/>
                  </a:lnTo>
                  <a:lnTo>
                    <a:pt x="341" y="218"/>
                  </a:lnTo>
                  <a:lnTo>
                    <a:pt x="367" y="226"/>
                  </a:lnTo>
                  <a:lnTo>
                    <a:pt x="373" y="230"/>
                  </a:lnTo>
                  <a:lnTo>
                    <a:pt x="376" y="232"/>
                  </a:lnTo>
                  <a:lnTo>
                    <a:pt x="376" y="236"/>
                  </a:lnTo>
                  <a:lnTo>
                    <a:pt x="373" y="238"/>
                  </a:lnTo>
                  <a:lnTo>
                    <a:pt x="361" y="241"/>
                  </a:lnTo>
                  <a:lnTo>
                    <a:pt x="344" y="245"/>
                  </a:lnTo>
                  <a:lnTo>
                    <a:pt x="331" y="249"/>
                  </a:lnTo>
                  <a:lnTo>
                    <a:pt x="319" y="255"/>
                  </a:lnTo>
                  <a:lnTo>
                    <a:pt x="316" y="259"/>
                  </a:lnTo>
                  <a:lnTo>
                    <a:pt x="313" y="266"/>
                  </a:lnTo>
                  <a:lnTo>
                    <a:pt x="313" y="274"/>
                  </a:lnTo>
                  <a:lnTo>
                    <a:pt x="310" y="286"/>
                  </a:lnTo>
                  <a:lnTo>
                    <a:pt x="310" y="312"/>
                  </a:lnTo>
                  <a:lnTo>
                    <a:pt x="310" y="343"/>
                  </a:lnTo>
                  <a:lnTo>
                    <a:pt x="310" y="374"/>
                  </a:lnTo>
                  <a:lnTo>
                    <a:pt x="307" y="403"/>
                  </a:lnTo>
                  <a:lnTo>
                    <a:pt x="306" y="414"/>
                  </a:lnTo>
                  <a:lnTo>
                    <a:pt x="300" y="424"/>
                  </a:lnTo>
                  <a:lnTo>
                    <a:pt x="297" y="431"/>
                  </a:lnTo>
                  <a:lnTo>
                    <a:pt x="289" y="437"/>
                  </a:lnTo>
                  <a:lnTo>
                    <a:pt x="274" y="445"/>
                  </a:lnTo>
                  <a:lnTo>
                    <a:pt x="261" y="452"/>
                  </a:lnTo>
                  <a:lnTo>
                    <a:pt x="249" y="462"/>
                  </a:lnTo>
                  <a:lnTo>
                    <a:pt x="241" y="470"/>
                  </a:lnTo>
                  <a:lnTo>
                    <a:pt x="239" y="479"/>
                  </a:lnTo>
                  <a:lnTo>
                    <a:pt x="239" y="489"/>
                  </a:lnTo>
                  <a:lnTo>
                    <a:pt x="247" y="499"/>
                  </a:lnTo>
                  <a:lnTo>
                    <a:pt x="258" y="508"/>
                  </a:lnTo>
                  <a:lnTo>
                    <a:pt x="267" y="514"/>
                  </a:lnTo>
                  <a:lnTo>
                    <a:pt x="273" y="522"/>
                  </a:lnTo>
                  <a:lnTo>
                    <a:pt x="277" y="529"/>
                  </a:lnTo>
                  <a:lnTo>
                    <a:pt x="283" y="541"/>
                  </a:lnTo>
                  <a:lnTo>
                    <a:pt x="291" y="564"/>
                  </a:lnTo>
                  <a:lnTo>
                    <a:pt x="297" y="591"/>
                  </a:lnTo>
                  <a:lnTo>
                    <a:pt x="300" y="617"/>
                  </a:lnTo>
                  <a:lnTo>
                    <a:pt x="303" y="644"/>
                  </a:lnTo>
                  <a:lnTo>
                    <a:pt x="303" y="667"/>
                  </a:lnTo>
                  <a:lnTo>
                    <a:pt x="300" y="685"/>
                  </a:lnTo>
                  <a:lnTo>
                    <a:pt x="294" y="700"/>
                  </a:lnTo>
                  <a:lnTo>
                    <a:pt x="291" y="713"/>
                  </a:lnTo>
                  <a:lnTo>
                    <a:pt x="286" y="729"/>
                  </a:lnTo>
                  <a:lnTo>
                    <a:pt x="283" y="742"/>
                  </a:lnTo>
                  <a:lnTo>
                    <a:pt x="283" y="756"/>
                  </a:lnTo>
                  <a:lnTo>
                    <a:pt x="283" y="769"/>
                  </a:lnTo>
                  <a:lnTo>
                    <a:pt x="289" y="782"/>
                  </a:lnTo>
                  <a:lnTo>
                    <a:pt x="300" y="796"/>
                  </a:lnTo>
                  <a:lnTo>
                    <a:pt x="303" y="805"/>
                  </a:lnTo>
                  <a:lnTo>
                    <a:pt x="303" y="823"/>
                  </a:lnTo>
                  <a:lnTo>
                    <a:pt x="300" y="842"/>
                  </a:lnTo>
                  <a:lnTo>
                    <a:pt x="294" y="867"/>
                  </a:lnTo>
                  <a:lnTo>
                    <a:pt x="289" y="896"/>
                  </a:lnTo>
                  <a:lnTo>
                    <a:pt x="283" y="926"/>
                  </a:lnTo>
                  <a:lnTo>
                    <a:pt x="280" y="959"/>
                  </a:lnTo>
                  <a:lnTo>
                    <a:pt x="277" y="990"/>
                  </a:lnTo>
                  <a:lnTo>
                    <a:pt x="277" y="1022"/>
                  </a:lnTo>
                  <a:lnTo>
                    <a:pt x="283" y="1053"/>
                  </a:lnTo>
                  <a:lnTo>
                    <a:pt x="289" y="1066"/>
                  </a:lnTo>
                  <a:lnTo>
                    <a:pt x="294" y="1080"/>
                  </a:lnTo>
                  <a:lnTo>
                    <a:pt x="303" y="1093"/>
                  </a:lnTo>
                  <a:lnTo>
                    <a:pt x="310" y="1105"/>
                  </a:lnTo>
                  <a:lnTo>
                    <a:pt x="325" y="1114"/>
                  </a:lnTo>
                  <a:lnTo>
                    <a:pt x="336" y="1124"/>
                  </a:lnTo>
                  <a:lnTo>
                    <a:pt x="352" y="1134"/>
                  </a:lnTo>
                  <a:lnTo>
                    <a:pt x="370" y="1139"/>
                  </a:lnTo>
                  <a:lnTo>
                    <a:pt x="389" y="1145"/>
                  </a:lnTo>
                  <a:lnTo>
                    <a:pt x="410" y="1149"/>
                  </a:lnTo>
                  <a:lnTo>
                    <a:pt x="436" y="1151"/>
                  </a:lnTo>
                  <a:lnTo>
                    <a:pt x="464" y="1151"/>
                  </a:lnTo>
                  <a:lnTo>
                    <a:pt x="519" y="1147"/>
                  </a:lnTo>
                  <a:lnTo>
                    <a:pt x="567" y="1143"/>
                  </a:lnTo>
                  <a:lnTo>
                    <a:pt x="612" y="1137"/>
                  </a:lnTo>
                  <a:lnTo>
                    <a:pt x="647" y="1132"/>
                  </a:lnTo>
                  <a:lnTo>
                    <a:pt x="679" y="1124"/>
                  </a:lnTo>
                  <a:lnTo>
                    <a:pt x="706" y="1114"/>
                  </a:lnTo>
                  <a:lnTo>
                    <a:pt x="728" y="1107"/>
                  </a:lnTo>
                  <a:lnTo>
                    <a:pt x="748" y="1095"/>
                  </a:lnTo>
                  <a:lnTo>
                    <a:pt x="764" y="1086"/>
                  </a:lnTo>
                  <a:lnTo>
                    <a:pt x="776" y="1076"/>
                  </a:lnTo>
                  <a:lnTo>
                    <a:pt x="783" y="1064"/>
                  </a:lnTo>
                  <a:lnTo>
                    <a:pt x="789" y="1055"/>
                  </a:lnTo>
                  <a:lnTo>
                    <a:pt x="792" y="1045"/>
                  </a:lnTo>
                  <a:lnTo>
                    <a:pt x="795" y="1036"/>
                  </a:lnTo>
                  <a:lnTo>
                    <a:pt x="795" y="1026"/>
                  </a:lnTo>
                  <a:lnTo>
                    <a:pt x="792" y="1018"/>
                  </a:lnTo>
                  <a:lnTo>
                    <a:pt x="792" y="993"/>
                  </a:lnTo>
                  <a:lnTo>
                    <a:pt x="800" y="953"/>
                  </a:lnTo>
                  <a:lnTo>
                    <a:pt x="812" y="901"/>
                  </a:lnTo>
                  <a:lnTo>
                    <a:pt x="825" y="846"/>
                  </a:lnTo>
                  <a:lnTo>
                    <a:pt x="840" y="794"/>
                  </a:lnTo>
                  <a:lnTo>
                    <a:pt x="853" y="748"/>
                  </a:lnTo>
                  <a:lnTo>
                    <a:pt x="861" y="717"/>
                  </a:lnTo>
                  <a:lnTo>
                    <a:pt x="864" y="706"/>
                  </a:lnTo>
                  <a:lnTo>
                    <a:pt x="773" y="664"/>
                  </a:lnTo>
                  <a:lnTo>
                    <a:pt x="776" y="664"/>
                  </a:lnTo>
                  <a:lnTo>
                    <a:pt x="782" y="660"/>
                  </a:lnTo>
                  <a:lnTo>
                    <a:pt x="786" y="656"/>
                  </a:lnTo>
                  <a:lnTo>
                    <a:pt x="795" y="650"/>
                  </a:lnTo>
                  <a:lnTo>
                    <a:pt x="806" y="642"/>
                  </a:lnTo>
                  <a:lnTo>
                    <a:pt x="816" y="635"/>
                  </a:lnTo>
                  <a:lnTo>
                    <a:pt x="825" y="627"/>
                  </a:lnTo>
                  <a:lnTo>
                    <a:pt x="834" y="619"/>
                  </a:lnTo>
                  <a:lnTo>
                    <a:pt x="845" y="598"/>
                  </a:lnTo>
                  <a:lnTo>
                    <a:pt x="856" y="560"/>
                  </a:lnTo>
                  <a:lnTo>
                    <a:pt x="867" y="510"/>
                  </a:lnTo>
                  <a:lnTo>
                    <a:pt x="876" y="452"/>
                  </a:lnTo>
                  <a:lnTo>
                    <a:pt x="883" y="395"/>
                  </a:lnTo>
                  <a:lnTo>
                    <a:pt x="883" y="345"/>
                  </a:lnTo>
                  <a:lnTo>
                    <a:pt x="883" y="324"/>
                  </a:lnTo>
                  <a:lnTo>
                    <a:pt x="879" y="307"/>
                  </a:lnTo>
                  <a:lnTo>
                    <a:pt x="876" y="301"/>
                  </a:lnTo>
                  <a:lnTo>
                    <a:pt x="873" y="295"/>
                  </a:lnTo>
                  <a:lnTo>
                    <a:pt x="870" y="291"/>
                  </a:lnTo>
                  <a:lnTo>
                    <a:pt x="864" y="289"/>
                  </a:lnTo>
                  <a:lnTo>
                    <a:pt x="879" y="284"/>
                  </a:lnTo>
                  <a:lnTo>
                    <a:pt x="909" y="268"/>
                  </a:lnTo>
                  <a:lnTo>
                    <a:pt x="956" y="245"/>
                  </a:lnTo>
                  <a:lnTo>
                    <a:pt x="1006" y="215"/>
                  </a:lnTo>
                  <a:lnTo>
                    <a:pt x="1034" y="197"/>
                  </a:lnTo>
                  <a:lnTo>
                    <a:pt x="1056" y="180"/>
                  </a:lnTo>
                  <a:lnTo>
                    <a:pt x="1082" y="161"/>
                  </a:lnTo>
                  <a:lnTo>
                    <a:pt x="1101" y="142"/>
                  </a:lnTo>
                  <a:lnTo>
                    <a:pt x="1115" y="122"/>
                  </a:lnTo>
                  <a:lnTo>
                    <a:pt x="1128" y="103"/>
                  </a:lnTo>
                  <a:lnTo>
                    <a:pt x="1131" y="94"/>
                  </a:lnTo>
                  <a:lnTo>
                    <a:pt x="1134" y="84"/>
                  </a:lnTo>
                  <a:lnTo>
                    <a:pt x="1134" y="76"/>
                  </a:lnTo>
                  <a:lnTo>
                    <a:pt x="1134" y="67"/>
                  </a:lnTo>
                  <a:lnTo>
                    <a:pt x="1131" y="63"/>
                  </a:lnTo>
                  <a:lnTo>
                    <a:pt x="1128" y="57"/>
                  </a:lnTo>
                  <a:lnTo>
                    <a:pt x="1122" y="53"/>
                  </a:lnTo>
                  <a:lnTo>
                    <a:pt x="1118" y="50"/>
                  </a:lnTo>
                  <a:lnTo>
                    <a:pt x="1101" y="44"/>
                  </a:lnTo>
                  <a:lnTo>
                    <a:pt x="1079" y="36"/>
                  </a:lnTo>
                  <a:lnTo>
                    <a:pt x="1051" y="30"/>
                  </a:lnTo>
                  <a:lnTo>
                    <a:pt x="1019" y="25"/>
                  </a:lnTo>
                  <a:lnTo>
                    <a:pt x="986" y="21"/>
                  </a:lnTo>
                  <a:lnTo>
                    <a:pt x="948" y="17"/>
                  </a:lnTo>
                  <a:lnTo>
                    <a:pt x="861" y="9"/>
                  </a:lnTo>
                  <a:lnTo>
                    <a:pt x="767" y="5"/>
                  </a:lnTo>
                  <a:lnTo>
                    <a:pt x="664" y="2"/>
                  </a:lnTo>
                  <a:lnTo>
                    <a:pt x="558" y="0"/>
                  </a:lnTo>
                  <a:lnTo>
                    <a:pt x="352" y="0"/>
                  </a:lnTo>
                  <a:lnTo>
                    <a:pt x="174" y="2"/>
                  </a:lnTo>
                  <a:lnTo>
                    <a:pt x="46" y="5"/>
                  </a:lnTo>
                  <a:lnTo>
                    <a:pt x="0" y="5"/>
                  </a:lnTo>
                </a:path>
              </a:pathLst>
            </a:custGeom>
            <a:solidFill>
              <a:srgbClr val="336699"/>
            </a:solidFill>
            <a:ln w="12700" cap="rnd">
              <a:noFill/>
              <a:round/>
              <a:headEnd/>
              <a:tailEnd/>
            </a:ln>
          </p:spPr>
          <p:txBody>
            <a:bodyPr/>
            <a:lstStyle/>
            <a:p>
              <a:endParaRPr lang="en-US"/>
            </a:p>
          </p:txBody>
        </p:sp>
        <p:sp>
          <p:nvSpPr>
            <p:cNvPr id="36" name="Freeform 34"/>
            <p:cNvSpPr>
              <a:spLocks/>
            </p:cNvSpPr>
            <p:nvPr/>
          </p:nvSpPr>
          <p:spPr bwMode="auto">
            <a:xfrm>
              <a:off x="2470" y="2418"/>
              <a:ext cx="1125" cy="1152"/>
            </a:xfrm>
            <a:custGeom>
              <a:avLst/>
              <a:gdLst>
                <a:gd name="T0" fmla="*/ 27 w 1125"/>
                <a:gd name="T1" fmla="*/ 34 h 1152"/>
                <a:gd name="T2" fmla="*/ 115 w 1125"/>
                <a:gd name="T3" fmla="*/ 113 h 1152"/>
                <a:gd name="T4" fmla="*/ 190 w 1125"/>
                <a:gd name="T5" fmla="*/ 165 h 1152"/>
                <a:gd name="T6" fmla="*/ 270 w 1125"/>
                <a:gd name="T7" fmla="*/ 201 h 1152"/>
                <a:gd name="T8" fmla="*/ 364 w 1125"/>
                <a:gd name="T9" fmla="*/ 226 h 1152"/>
                <a:gd name="T10" fmla="*/ 372 w 1125"/>
                <a:gd name="T11" fmla="*/ 236 h 1152"/>
                <a:gd name="T12" fmla="*/ 341 w 1125"/>
                <a:gd name="T13" fmla="*/ 245 h 1152"/>
                <a:gd name="T14" fmla="*/ 313 w 1125"/>
                <a:gd name="T15" fmla="*/ 259 h 1152"/>
                <a:gd name="T16" fmla="*/ 308 w 1125"/>
                <a:gd name="T17" fmla="*/ 286 h 1152"/>
                <a:gd name="T18" fmla="*/ 308 w 1125"/>
                <a:gd name="T19" fmla="*/ 374 h 1152"/>
                <a:gd name="T20" fmla="*/ 298 w 1125"/>
                <a:gd name="T21" fmla="*/ 424 h 1152"/>
                <a:gd name="T22" fmla="*/ 272 w 1125"/>
                <a:gd name="T23" fmla="*/ 445 h 1152"/>
                <a:gd name="T24" fmla="*/ 239 w 1125"/>
                <a:gd name="T25" fmla="*/ 470 h 1152"/>
                <a:gd name="T26" fmla="*/ 244 w 1125"/>
                <a:gd name="T27" fmla="*/ 499 h 1152"/>
                <a:gd name="T28" fmla="*/ 270 w 1125"/>
                <a:gd name="T29" fmla="*/ 522 h 1152"/>
                <a:gd name="T30" fmla="*/ 289 w 1125"/>
                <a:gd name="T31" fmla="*/ 564 h 1152"/>
                <a:gd name="T32" fmla="*/ 300 w 1125"/>
                <a:gd name="T33" fmla="*/ 644 h 1152"/>
                <a:gd name="T34" fmla="*/ 292 w 1125"/>
                <a:gd name="T35" fmla="*/ 700 h 1152"/>
                <a:gd name="T36" fmla="*/ 280 w 1125"/>
                <a:gd name="T37" fmla="*/ 742 h 1152"/>
                <a:gd name="T38" fmla="*/ 286 w 1125"/>
                <a:gd name="T39" fmla="*/ 782 h 1152"/>
                <a:gd name="T40" fmla="*/ 300 w 1125"/>
                <a:gd name="T41" fmla="*/ 823 h 1152"/>
                <a:gd name="T42" fmla="*/ 286 w 1125"/>
                <a:gd name="T43" fmla="*/ 896 h 1152"/>
                <a:gd name="T44" fmla="*/ 275 w 1125"/>
                <a:gd name="T45" fmla="*/ 990 h 1152"/>
                <a:gd name="T46" fmla="*/ 286 w 1125"/>
                <a:gd name="T47" fmla="*/ 1066 h 1152"/>
                <a:gd name="T48" fmla="*/ 308 w 1125"/>
                <a:gd name="T49" fmla="*/ 1105 h 1152"/>
                <a:gd name="T50" fmla="*/ 349 w 1125"/>
                <a:gd name="T51" fmla="*/ 1134 h 1152"/>
                <a:gd name="T52" fmla="*/ 407 w 1125"/>
                <a:gd name="T53" fmla="*/ 1149 h 1152"/>
                <a:gd name="T54" fmla="*/ 515 w 1125"/>
                <a:gd name="T55" fmla="*/ 1147 h 1152"/>
                <a:gd name="T56" fmla="*/ 641 w 1125"/>
                <a:gd name="T57" fmla="*/ 1132 h 1152"/>
                <a:gd name="T58" fmla="*/ 722 w 1125"/>
                <a:gd name="T59" fmla="*/ 1107 h 1152"/>
                <a:gd name="T60" fmla="*/ 769 w 1125"/>
                <a:gd name="T61" fmla="*/ 1076 h 1152"/>
                <a:gd name="T62" fmla="*/ 785 w 1125"/>
                <a:gd name="T63" fmla="*/ 1045 h 1152"/>
                <a:gd name="T64" fmla="*/ 785 w 1125"/>
                <a:gd name="T65" fmla="*/ 1018 h 1152"/>
                <a:gd name="T66" fmla="*/ 805 w 1125"/>
                <a:gd name="T67" fmla="*/ 901 h 1152"/>
                <a:gd name="T68" fmla="*/ 845 w 1125"/>
                <a:gd name="T69" fmla="*/ 748 h 1152"/>
                <a:gd name="T70" fmla="*/ 766 w 1125"/>
                <a:gd name="T71" fmla="*/ 664 h 1152"/>
                <a:gd name="T72" fmla="*/ 779 w 1125"/>
                <a:gd name="T73" fmla="*/ 656 h 1152"/>
                <a:gd name="T74" fmla="*/ 809 w 1125"/>
                <a:gd name="T75" fmla="*/ 635 h 1152"/>
                <a:gd name="T76" fmla="*/ 838 w 1125"/>
                <a:gd name="T77" fmla="*/ 598 h 1152"/>
                <a:gd name="T78" fmla="*/ 868 w 1125"/>
                <a:gd name="T79" fmla="*/ 452 h 1152"/>
                <a:gd name="T80" fmla="*/ 875 w 1125"/>
                <a:gd name="T81" fmla="*/ 324 h 1152"/>
                <a:gd name="T82" fmla="*/ 865 w 1125"/>
                <a:gd name="T83" fmla="*/ 295 h 1152"/>
                <a:gd name="T84" fmla="*/ 871 w 1125"/>
                <a:gd name="T85" fmla="*/ 284 h 1152"/>
                <a:gd name="T86" fmla="*/ 998 w 1125"/>
                <a:gd name="T87" fmla="*/ 215 h 1152"/>
                <a:gd name="T88" fmla="*/ 1072 w 1125"/>
                <a:gd name="T89" fmla="*/ 161 h 1152"/>
                <a:gd name="T90" fmla="*/ 1118 w 1125"/>
                <a:gd name="T91" fmla="*/ 103 h 1152"/>
                <a:gd name="T92" fmla="*/ 1124 w 1125"/>
                <a:gd name="T93" fmla="*/ 76 h 1152"/>
                <a:gd name="T94" fmla="*/ 1118 w 1125"/>
                <a:gd name="T95" fmla="*/ 57 h 1152"/>
                <a:gd name="T96" fmla="*/ 1091 w 1125"/>
                <a:gd name="T97" fmla="*/ 44 h 1152"/>
                <a:gd name="T98" fmla="*/ 1010 w 1125"/>
                <a:gd name="T99" fmla="*/ 25 h 1152"/>
                <a:gd name="T100" fmla="*/ 854 w 1125"/>
                <a:gd name="T101" fmla="*/ 9 h 1152"/>
                <a:gd name="T102" fmla="*/ 553 w 1125"/>
                <a:gd name="T103" fmla="*/ 0 h 1152"/>
                <a:gd name="T104" fmla="*/ 46 w 1125"/>
                <a:gd name="T105" fmla="*/ 5 h 1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25"/>
                <a:gd name="T160" fmla="*/ 0 h 1152"/>
                <a:gd name="T161" fmla="*/ 1125 w 1125"/>
                <a:gd name="T162" fmla="*/ 1152 h 1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25" h="1152">
                  <a:moveTo>
                    <a:pt x="0" y="5"/>
                  </a:moveTo>
                  <a:lnTo>
                    <a:pt x="7" y="13"/>
                  </a:lnTo>
                  <a:lnTo>
                    <a:pt x="27" y="34"/>
                  </a:lnTo>
                  <a:lnTo>
                    <a:pt x="57" y="63"/>
                  </a:lnTo>
                  <a:lnTo>
                    <a:pt x="96" y="96"/>
                  </a:lnTo>
                  <a:lnTo>
                    <a:pt x="115" y="113"/>
                  </a:lnTo>
                  <a:lnTo>
                    <a:pt x="139" y="132"/>
                  </a:lnTo>
                  <a:lnTo>
                    <a:pt x="165" y="147"/>
                  </a:lnTo>
                  <a:lnTo>
                    <a:pt x="190" y="165"/>
                  </a:lnTo>
                  <a:lnTo>
                    <a:pt x="214" y="178"/>
                  </a:lnTo>
                  <a:lnTo>
                    <a:pt x="241" y="192"/>
                  </a:lnTo>
                  <a:lnTo>
                    <a:pt x="270" y="201"/>
                  </a:lnTo>
                  <a:lnTo>
                    <a:pt x="298" y="209"/>
                  </a:lnTo>
                  <a:lnTo>
                    <a:pt x="338" y="218"/>
                  </a:lnTo>
                  <a:lnTo>
                    <a:pt x="364" y="226"/>
                  </a:lnTo>
                  <a:lnTo>
                    <a:pt x="369" y="230"/>
                  </a:lnTo>
                  <a:lnTo>
                    <a:pt x="372" y="232"/>
                  </a:lnTo>
                  <a:lnTo>
                    <a:pt x="372" y="236"/>
                  </a:lnTo>
                  <a:lnTo>
                    <a:pt x="369" y="238"/>
                  </a:lnTo>
                  <a:lnTo>
                    <a:pt x="358" y="241"/>
                  </a:lnTo>
                  <a:lnTo>
                    <a:pt x="341" y="245"/>
                  </a:lnTo>
                  <a:lnTo>
                    <a:pt x="328" y="249"/>
                  </a:lnTo>
                  <a:lnTo>
                    <a:pt x="316" y="255"/>
                  </a:lnTo>
                  <a:lnTo>
                    <a:pt x="313" y="259"/>
                  </a:lnTo>
                  <a:lnTo>
                    <a:pt x="310" y="266"/>
                  </a:lnTo>
                  <a:lnTo>
                    <a:pt x="310" y="274"/>
                  </a:lnTo>
                  <a:lnTo>
                    <a:pt x="308" y="286"/>
                  </a:lnTo>
                  <a:lnTo>
                    <a:pt x="308" y="312"/>
                  </a:lnTo>
                  <a:lnTo>
                    <a:pt x="308" y="343"/>
                  </a:lnTo>
                  <a:lnTo>
                    <a:pt x="308" y="374"/>
                  </a:lnTo>
                  <a:lnTo>
                    <a:pt x="305" y="403"/>
                  </a:lnTo>
                  <a:lnTo>
                    <a:pt x="303" y="414"/>
                  </a:lnTo>
                  <a:lnTo>
                    <a:pt x="298" y="424"/>
                  </a:lnTo>
                  <a:lnTo>
                    <a:pt x="295" y="431"/>
                  </a:lnTo>
                  <a:lnTo>
                    <a:pt x="286" y="437"/>
                  </a:lnTo>
                  <a:lnTo>
                    <a:pt x="272" y="445"/>
                  </a:lnTo>
                  <a:lnTo>
                    <a:pt x="259" y="452"/>
                  </a:lnTo>
                  <a:lnTo>
                    <a:pt x="247" y="462"/>
                  </a:lnTo>
                  <a:lnTo>
                    <a:pt x="239" y="470"/>
                  </a:lnTo>
                  <a:lnTo>
                    <a:pt x="237" y="479"/>
                  </a:lnTo>
                  <a:lnTo>
                    <a:pt x="237" y="489"/>
                  </a:lnTo>
                  <a:lnTo>
                    <a:pt x="244" y="499"/>
                  </a:lnTo>
                  <a:lnTo>
                    <a:pt x="256" y="508"/>
                  </a:lnTo>
                  <a:lnTo>
                    <a:pt x="264" y="514"/>
                  </a:lnTo>
                  <a:lnTo>
                    <a:pt x="270" y="522"/>
                  </a:lnTo>
                  <a:lnTo>
                    <a:pt x="275" y="529"/>
                  </a:lnTo>
                  <a:lnTo>
                    <a:pt x="280" y="541"/>
                  </a:lnTo>
                  <a:lnTo>
                    <a:pt x="289" y="564"/>
                  </a:lnTo>
                  <a:lnTo>
                    <a:pt x="295" y="591"/>
                  </a:lnTo>
                  <a:lnTo>
                    <a:pt x="298" y="617"/>
                  </a:lnTo>
                  <a:lnTo>
                    <a:pt x="300" y="644"/>
                  </a:lnTo>
                  <a:lnTo>
                    <a:pt x="300" y="667"/>
                  </a:lnTo>
                  <a:lnTo>
                    <a:pt x="298" y="685"/>
                  </a:lnTo>
                  <a:lnTo>
                    <a:pt x="292" y="700"/>
                  </a:lnTo>
                  <a:lnTo>
                    <a:pt x="289" y="713"/>
                  </a:lnTo>
                  <a:lnTo>
                    <a:pt x="283" y="729"/>
                  </a:lnTo>
                  <a:lnTo>
                    <a:pt x="280" y="742"/>
                  </a:lnTo>
                  <a:lnTo>
                    <a:pt x="280" y="756"/>
                  </a:lnTo>
                  <a:lnTo>
                    <a:pt x="280" y="769"/>
                  </a:lnTo>
                  <a:lnTo>
                    <a:pt x="286" y="782"/>
                  </a:lnTo>
                  <a:lnTo>
                    <a:pt x="298" y="796"/>
                  </a:lnTo>
                  <a:lnTo>
                    <a:pt x="300" y="805"/>
                  </a:lnTo>
                  <a:lnTo>
                    <a:pt x="300" y="823"/>
                  </a:lnTo>
                  <a:lnTo>
                    <a:pt x="298" y="842"/>
                  </a:lnTo>
                  <a:lnTo>
                    <a:pt x="292" y="867"/>
                  </a:lnTo>
                  <a:lnTo>
                    <a:pt x="286" y="896"/>
                  </a:lnTo>
                  <a:lnTo>
                    <a:pt x="280" y="926"/>
                  </a:lnTo>
                  <a:lnTo>
                    <a:pt x="277" y="959"/>
                  </a:lnTo>
                  <a:lnTo>
                    <a:pt x="275" y="990"/>
                  </a:lnTo>
                  <a:lnTo>
                    <a:pt x="275" y="1022"/>
                  </a:lnTo>
                  <a:lnTo>
                    <a:pt x="280" y="1053"/>
                  </a:lnTo>
                  <a:lnTo>
                    <a:pt x="286" y="1066"/>
                  </a:lnTo>
                  <a:lnTo>
                    <a:pt x="292" y="1080"/>
                  </a:lnTo>
                  <a:lnTo>
                    <a:pt x="300" y="1093"/>
                  </a:lnTo>
                  <a:lnTo>
                    <a:pt x="308" y="1105"/>
                  </a:lnTo>
                  <a:lnTo>
                    <a:pt x="322" y="1114"/>
                  </a:lnTo>
                  <a:lnTo>
                    <a:pt x="333" y="1124"/>
                  </a:lnTo>
                  <a:lnTo>
                    <a:pt x="349" y="1134"/>
                  </a:lnTo>
                  <a:lnTo>
                    <a:pt x="367" y="1139"/>
                  </a:lnTo>
                  <a:lnTo>
                    <a:pt x="385" y="1145"/>
                  </a:lnTo>
                  <a:lnTo>
                    <a:pt x="407" y="1149"/>
                  </a:lnTo>
                  <a:lnTo>
                    <a:pt x="433" y="1151"/>
                  </a:lnTo>
                  <a:lnTo>
                    <a:pt x="460" y="1151"/>
                  </a:lnTo>
                  <a:lnTo>
                    <a:pt x="515" y="1147"/>
                  </a:lnTo>
                  <a:lnTo>
                    <a:pt x="562" y="1143"/>
                  </a:lnTo>
                  <a:lnTo>
                    <a:pt x="607" y="1137"/>
                  </a:lnTo>
                  <a:lnTo>
                    <a:pt x="641" y="1132"/>
                  </a:lnTo>
                  <a:lnTo>
                    <a:pt x="673" y="1124"/>
                  </a:lnTo>
                  <a:lnTo>
                    <a:pt x="700" y="1114"/>
                  </a:lnTo>
                  <a:lnTo>
                    <a:pt x="722" y="1107"/>
                  </a:lnTo>
                  <a:lnTo>
                    <a:pt x="742" y="1095"/>
                  </a:lnTo>
                  <a:lnTo>
                    <a:pt x="757" y="1086"/>
                  </a:lnTo>
                  <a:lnTo>
                    <a:pt x="769" y="1076"/>
                  </a:lnTo>
                  <a:lnTo>
                    <a:pt x="776" y="1064"/>
                  </a:lnTo>
                  <a:lnTo>
                    <a:pt x="782" y="1055"/>
                  </a:lnTo>
                  <a:lnTo>
                    <a:pt x="785" y="1045"/>
                  </a:lnTo>
                  <a:lnTo>
                    <a:pt x="788" y="1036"/>
                  </a:lnTo>
                  <a:lnTo>
                    <a:pt x="788" y="1026"/>
                  </a:lnTo>
                  <a:lnTo>
                    <a:pt x="785" y="1018"/>
                  </a:lnTo>
                  <a:lnTo>
                    <a:pt x="785" y="993"/>
                  </a:lnTo>
                  <a:lnTo>
                    <a:pt x="793" y="953"/>
                  </a:lnTo>
                  <a:lnTo>
                    <a:pt x="805" y="901"/>
                  </a:lnTo>
                  <a:lnTo>
                    <a:pt x="818" y="846"/>
                  </a:lnTo>
                  <a:lnTo>
                    <a:pt x="832" y="794"/>
                  </a:lnTo>
                  <a:lnTo>
                    <a:pt x="845" y="748"/>
                  </a:lnTo>
                  <a:lnTo>
                    <a:pt x="854" y="717"/>
                  </a:lnTo>
                  <a:lnTo>
                    <a:pt x="857" y="706"/>
                  </a:lnTo>
                  <a:lnTo>
                    <a:pt x="766" y="664"/>
                  </a:lnTo>
                  <a:lnTo>
                    <a:pt x="769" y="664"/>
                  </a:lnTo>
                  <a:lnTo>
                    <a:pt x="775" y="660"/>
                  </a:lnTo>
                  <a:lnTo>
                    <a:pt x="779" y="656"/>
                  </a:lnTo>
                  <a:lnTo>
                    <a:pt x="788" y="650"/>
                  </a:lnTo>
                  <a:lnTo>
                    <a:pt x="799" y="642"/>
                  </a:lnTo>
                  <a:lnTo>
                    <a:pt x="809" y="635"/>
                  </a:lnTo>
                  <a:lnTo>
                    <a:pt x="818" y="627"/>
                  </a:lnTo>
                  <a:lnTo>
                    <a:pt x="826" y="619"/>
                  </a:lnTo>
                  <a:lnTo>
                    <a:pt x="838" y="598"/>
                  </a:lnTo>
                  <a:lnTo>
                    <a:pt x="848" y="560"/>
                  </a:lnTo>
                  <a:lnTo>
                    <a:pt x="860" y="510"/>
                  </a:lnTo>
                  <a:lnTo>
                    <a:pt x="868" y="452"/>
                  </a:lnTo>
                  <a:lnTo>
                    <a:pt x="875" y="395"/>
                  </a:lnTo>
                  <a:lnTo>
                    <a:pt x="875" y="345"/>
                  </a:lnTo>
                  <a:lnTo>
                    <a:pt x="875" y="324"/>
                  </a:lnTo>
                  <a:lnTo>
                    <a:pt x="871" y="307"/>
                  </a:lnTo>
                  <a:lnTo>
                    <a:pt x="868" y="301"/>
                  </a:lnTo>
                  <a:lnTo>
                    <a:pt x="865" y="295"/>
                  </a:lnTo>
                  <a:lnTo>
                    <a:pt x="862" y="291"/>
                  </a:lnTo>
                  <a:lnTo>
                    <a:pt x="857" y="289"/>
                  </a:lnTo>
                  <a:lnTo>
                    <a:pt x="871" y="284"/>
                  </a:lnTo>
                  <a:lnTo>
                    <a:pt x="901" y="268"/>
                  </a:lnTo>
                  <a:lnTo>
                    <a:pt x="947" y="245"/>
                  </a:lnTo>
                  <a:lnTo>
                    <a:pt x="998" y="215"/>
                  </a:lnTo>
                  <a:lnTo>
                    <a:pt x="1025" y="197"/>
                  </a:lnTo>
                  <a:lnTo>
                    <a:pt x="1046" y="180"/>
                  </a:lnTo>
                  <a:lnTo>
                    <a:pt x="1072" y="161"/>
                  </a:lnTo>
                  <a:lnTo>
                    <a:pt x="1091" y="142"/>
                  </a:lnTo>
                  <a:lnTo>
                    <a:pt x="1105" y="122"/>
                  </a:lnTo>
                  <a:lnTo>
                    <a:pt x="1118" y="103"/>
                  </a:lnTo>
                  <a:lnTo>
                    <a:pt x="1121" y="94"/>
                  </a:lnTo>
                  <a:lnTo>
                    <a:pt x="1124" y="84"/>
                  </a:lnTo>
                  <a:lnTo>
                    <a:pt x="1124" y="76"/>
                  </a:lnTo>
                  <a:lnTo>
                    <a:pt x="1124" y="67"/>
                  </a:lnTo>
                  <a:lnTo>
                    <a:pt x="1121" y="63"/>
                  </a:lnTo>
                  <a:lnTo>
                    <a:pt x="1118" y="57"/>
                  </a:lnTo>
                  <a:lnTo>
                    <a:pt x="1113" y="53"/>
                  </a:lnTo>
                  <a:lnTo>
                    <a:pt x="1108" y="50"/>
                  </a:lnTo>
                  <a:lnTo>
                    <a:pt x="1091" y="44"/>
                  </a:lnTo>
                  <a:lnTo>
                    <a:pt x="1069" y="36"/>
                  </a:lnTo>
                  <a:lnTo>
                    <a:pt x="1042" y="30"/>
                  </a:lnTo>
                  <a:lnTo>
                    <a:pt x="1010" y="25"/>
                  </a:lnTo>
                  <a:lnTo>
                    <a:pt x="977" y="21"/>
                  </a:lnTo>
                  <a:lnTo>
                    <a:pt x="940" y="17"/>
                  </a:lnTo>
                  <a:lnTo>
                    <a:pt x="854" y="9"/>
                  </a:lnTo>
                  <a:lnTo>
                    <a:pt x="760" y="5"/>
                  </a:lnTo>
                  <a:lnTo>
                    <a:pt x="658" y="2"/>
                  </a:lnTo>
                  <a:lnTo>
                    <a:pt x="553" y="0"/>
                  </a:lnTo>
                  <a:lnTo>
                    <a:pt x="349" y="0"/>
                  </a:lnTo>
                  <a:lnTo>
                    <a:pt x="172" y="2"/>
                  </a:lnTo>
                  <a:lnTo>
                    <a:pt x="46" y="5"/>
                  </a:lnTo>
                  <a:lnTo>
                    <a:pt x="0" y="5"/>
                  </a:lnTo>
                </a:path>
              </a:pathLst>
            </a:custGeom>
            <a:noFill/>
            <a:ln w="12700" cap="rnd">
              <a:solidFill>
                <a:srgbClr val="000000"/>
              </a:solidFill>
              <a:round/>
              <a:headEnd/>
              <a:tailEnd/>
            </a:ln>
          </p:spPr>
          <p:txBody>
            <a:bodyPr/>
            <a:lstStyle/>
            <a:p>
              <a:endParaRPr lang="en-US"/>
            </a:p>
          </p:txBody>
        </p:sp>
        <p:sp>
          <p:nvSpPr>
            <p:cNvPr id="37" name="Freeform 35"/>
            <p:cNvSpPr>
              <a:spLocks/>
            </p:cNvSpPr>
            <p:nvPr/>
          </p:nvSpPr>
          <p:spPr bwMode="auto">
            <a:xfrm>
              <a:off x="2534" y="1604"/>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1"/>
                <a:gd name="T121" fmla="*/ 0 h 187"/>
                <a:gd name="T122" fmla="*/ 621 w 621"/>
                <a:gd name="T123" fmla="*/ 187 h 1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solidFill>
              <a:srgbClr val="CC3300"/>
            </a:solidFill>
            <a:ln w="12700" cap="rnd">
              <a:noFill/>
              <a:round/>
              <a:headEnd/>
              <a:tailEnd/>
            </a:ln>
          </p:spPr>
          <p:txBody>
            <a:bodyPr/>
            <a:lstStyle/>
            <a:p>
              <a:endParaRPr lang="en-US"/>
            </a:p>
          </p:txBody>
        </p:sp>
        <p:sp>
          <p:nvSpPr>
            <p:cNvPr id="38" name="Freeform 36"/>
            <p:cNvSpPr>
              <a:spLocks/>
            </p:cNvSpPr>
            <p:nvPr/>
          </p:nvSpPr>
          <p:spPr bwMode="auto">
            <a:xfrm>
              <a:off x="2534" y="1604"/>
              <a:ext cx="621" cy="187"/>
            </a:xfrm>
            <a:custGeom>
              <a:avLst/>
              <a:gdLst>
                <a:gd name="T0" fmla="*/ 9 w 621"/>
                <a:gd name="T1" fmla="*/ 0 h 187"/>
                <a:gd name="T2" fmla="*/ 0 w 621"/>
                <a:gd name="T3" fmla="*/ 31 h 187"/>
                <a:gd name="T4" fmla="*/ 17 w 621"/>
                <a:gd name="T5" fmla="*/ 29 h 187"/>
                <a:gd name="T6" fmla="*/ 68 w 621"/>
                <a:gd name="T7" fmla="*/ 27 h 187"/>
                <a:gd name="T8" fmla="*/ 100 w 621"/>
                <a:gd name="T9" fmla="*/ 27 h 187"/>
                <a:gd name="T10" fmla="*/ 139 w 621"/>
                <a:gd name="T11" fmla="*/ 29 h 187"/>
                <a:gd name="T12" fmla="*/ 182 w 621"/>
                <a:gd name="T13" fmla="*/ 31 h 187"/>
                <a:gd name="T14" fmla="*/ 229 w 621"/>
                <a:gd name="T15" fmla="*/ 37 h 187"/>
                <a:gd name="T16" fmla="*/ 279 w 621"/>
                <a:gd name="T17" fmla="*/ 42 h 187"/>
                <a:gd name="T18" fmla="*/ 329 w 621"/>
                <a:gd name="T19" fmla="*/ 52 h 187"/>
                <a:gd name="T20" fmla="*/ 381 w 621"/>
                <a:gd name="T21" fmla="*/ 65 h 187"/>
                <a:gd name="T22" fmla="*/ 431 w 621"/>
                <a:gd name="T23" fmla="*/ 81 h 187"/>
                <a:gd name="T24" fmla="*/ 457 w 621"/>
                <a:gd name="T25" fmla="*/ 90 h 187"/>
                <a:gd name="T26" fmla="*/ 483 w 621"/>
                <a:gd name="T27" fmla="*/ 102 h 187"/>
                <a:gd name="T28" fmla="*/ 507 w 621"/>
                <a:gd name="T29" fmla="*/ 112 h 187"/>
                <a:gd name="T30" fmla="*/ 530 w 621"/>
                <a:gd name="T31" fmla="*/ 125 h 187"/>
                <a:gd name="T32" fmla="*/ 554 w 621"/>
                <a:gd name="T33" fmla="*/ 138 h 187"/>
                <a:gd name="T34" fmla="*/ 576 w 621"/>
                <a:gd name="T35" fmla="*/ 154 h 187"/>
                <a:gd name="T36" fmla="*/ 598 w 621"/>
                <a:gd name="T37" fmla="*/ 169 h 187"/>
                <a:gd name="T38" fmla="*/ 620 w 621"/>
                <a:gd name="T39" fmla="*/ 186 h 187"/>
                <a:gd name="T40" fmla="*/ 618 w 621"/>
                <a:gd name="T41" fmla="*/ 179 h 187"/>
                <a:gd name="T42" fmla="*/ 609 w 621"/>
                <a:gd name="T43" fmla="*/ 160 h 187"/>
                <a:gd name="T44" fmla="*/ 600 w 621"/>
                <a:gd name="T45" fmla="*/ 146 h 187"/>
                <a:gd name="T46" fmla="*/ 585 w 621"/>
                <a:gd name="T47" fmla="*/ 131 h 187"/>
                <a:gd name="T48" fmla="*/ 566 w 621"/>
                <a:gd name="T49" fmla="*/ 113 h 187"/>
                <a:gd name="T50" fmla="*/ 540 w 621"/>
                <a:gd name="T51" fmla="*/ 98 h 187"/>
                <a:gd name="T52" fmla="*/ 507 w 621"/>
                <a:gd name="T53" fmla="*/ 81 h 187"/>
                <a:gd name="T54" fmla="*/ 467 w 621"/>
                <a:gd name="T55" fmla="*/ 64 h 187"/>
                <a:gd name="T56" fmla="*/ 443 w 621"/>
                <a:gd name="T57" fmla="*/ 56 h 187"/>
                <a:gd name="T58" fmla="*/ 417 w 621"/>
                <a:gd name="T59" fmla="*/ 48 h 187"/>
                <a:gd name="T60" fmla="*/ 389 w 621"/>
                <a:gd name="T61" fmla="*/ 41 h 187"/>
                <a:gd name="T62" fmla="*/ 359 w 621"/>
                <a:gd name="T63" fmla="*/ 33 h 187"/>
                <a:gd name="T64" fmla="*/ 324 w 621"/>
                <a:gd name="T65" fmla="*/ 27 h 187"/>
                <a:gd name="T66" fmla="*/ 289 w 621"/>
                <a:gd name="T67" fmla="*/ 21 h 187"/>
                <a:gd name="T68" fmla="*/ 250 w 621"/>
                <a:gd name="T69" fmla="*/ 16 h 187"/>
                <a:gd name="T70" fmla="*/ 209 w 621"/>
                <a:gd name="T71" fmla="*/ 10 h 187"/>
                <a:gd name="T72" fmla="*/ 163 w 621"/>
                <a:gd name="T73" fmla="*/ 6 h 187"/>
                <a:gd name="T74" fmla="*/ 116 w 621"/>
                <a:gd name="T75" fmla="*/ 4 h 187"/>
                <a:gd name="T76" fmla="*/ 63 w 621"/>
                <a:gd name="T77" fmla="*/ 0 h 187"/>
                <a:gd name="T78" fmla="*/ 9 w 621"/>
                <a:gd name="T79" fmla="*/ 0 h 1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1"/>
                <a:gd name="T121" fmla="*/ 0 h 187"/>
                <a:gd name="T122" fmla="*/ 621 w 621"/>
                <a:gd name="T123" fmla="*/ 187 h 1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1" h="187">
                  <a:moveTo>
                    <a:pt x="9" y="0"/>
                  </a:moveTo>
                  <a:lnTo>
                    <a:pt x="0" y="31"/>
                  </a:lnTo>
                  <a:lnTo>
                    <a:pt x="17" y="29"/>
                  </a:lnTo>
                  <a:lnTo>
                    <a:pt x="68" y="27"/>
                  </a:lnTo>
                  <a:lnTo>
                    <a:pt x="100" y="27"/>
                  </a:lnTo>
                  <a:lnTo>
                    <a:pt x="139" y="29"/>
                  </a:lnTo>
                  <a:lnTo>
                    <a:pt x="182" y="31"/>
                  </a:lnTo>
                  <a:lnTo>
                    <a:pt x="229" y="37"/>
                  </a:lnTo>
                  <a:lnTo>
                    <a:pt x="279" y="42"/>
                  </a:lnTo>
                  <a:lnTo>
                    <a:pt x="329" y="52"/>
                  </a:lnTo>
                  <a:lnTo>
                    <a:pt x="381" y="65"/>
                  </a:lnTo>
                  <a:lnTo>
                    <a:pt x="431" y="81"/>
                  </a:lnTo>
                  <a:lnTo>
                    <a:pt x="457" y="90"/>
                  </a:lnTo>
                  <a:lnTo>
                    <a:pt x="483" y="102"/>
                  </a:lnTo>
                  <a:lnTo>
                    <a:pt x="507" y="112"/>
                  </a:lnTo>
                  <a:lnTo>
                    <a:pt x="530" y="125"/>
                  </a:lnTo>
                  <a:lnTo>
                    <a:pt x="554" y="138"/>
                  </a:lnTo>
                  <a:lnTo>
                    <a:pt x="576" y="154"/>
                  </a:lnTo>
                  <a:lnTo>
                    <a:pt x="598" y="169"/>
                  </a:lnTo>
                  <a:lnTo>
                    <a:pt x="620" y="186"/>
                  </a:lnTo>
                  <a:lnTo>
                    <a:pt x="618" y="179"/>
                  </a:lnTo>
                  <a:lnTo>
                    <a:pt x="609" y="160"/>
                  </a:lnTo>
                  <a:lnTo>
                    <a:pt x="600" y="146"/>
                  </a:lnTo>
                  <a:lnTo>
                    <a:pt x="585" y="131"/>
                  </a:lnTo>
                  <a:lnTo>
                    <a:pt x="566" y="113"/>
                  </a:lnTo>
                  <a:lnTo>
                    <a:pt x="540" y="98"/>
                  </a:lnTo>
                  <a:lnTo>
                    <a:pt x="507" y="81"/>
                  </a:lnTo>
                  <a:lnTo>
                    <a:pt x="467" y="64"/>
                  </a:lnTo>
                  <a:lnTo>
                    <a:pt x="443" y="56"/>
                  </a:lnTo>
                  <a:lnTo>
                    <a:pt x="417" y="48"/>
                  </a:lnTo>
                  <a:lnTo>
                    <a:pt x="389" y="41"/>
                  </a:lnTo>
                  <a:lnTo>
                    <a:pt x="359" y="33"/>
                  </a:lnTo>
                  <a:lnTo>
                    <a:pt x="324" y="27"/>
                  </a:lnTo>
                  <a:lnTo>
                    <a:pt x="289" y="21"/>
                  </a:lnTo>
                  <a:lnTo>
                    <a:pt x="250" y="16"/>
                  </a:lnTo>
                  <a:lnTo>
                    <a:pt x="209" y="10"/>
                  </a:lnTo>
                  <a:lnTo>
                    <a:pt x="163" y="6"/>
                  </a:lnTo>
                  <a:lnTo>
                    <a:pt x="116" y="4"/>
                  </a:lnTo>
                  <a:lnTo>
                    <a:pt x="63" y="0"/>
                  </a:lnTo>
                  <a:lnTo>
                    <a:pt x="9" y="0"/>
                  </a:lnTo>
                </a:path>
              </a:pathLst>
            </a:custGeom>
            <a:noFill/>
            <a:ln w="12700" cap="rnd">
              <a:solidFill>
                <a:srgbClr val="000000"/>
              </a:solidFill>
              <a:round/>
              <a:headEnd/>
              <a:tailEnd/>
            </a:ln>
          </p:spPr>
          <p:txBody>
            <a:bodyPr/>
            <a:lstStyle/>
            <a:p>
              <a:endParaRPr lang="en-US"/>
            </a:p>
          </p:txBody>
        </p:sp>
        <p:sp>
          <p:nvSpPr>
            <p:cNvPr id="39" name="Freeform 37"/>
            <p:cNvSpPr>
              <a:spLocks/>
            </p:cNvSpPr>
            <p:nvPr/>
          </p:nvSpPr>
          <p:spPr bwMode="auto">
            <a:xfrm>
              <a:off x="2369" y="1629"/>
              <a:ext cx="1320" cy="888"/>
            </a:xfrm>
            <a:custGeom>
              <a:avLst/>
              <a:gdLst>
                <a:gd name="T0" fmla="*/ 113 w 1320"/>
                <a:gd name="T1" fmla="*/ 250 h 888"/>
                <a:gd name="T2" fmla="*/ 110 w 1320"/>
                <a:gd name="T3" fmla="*/ 288 h 888"/>
                <a:gd name="T4" fmla="*/ 99 w 1320"/>
                <a:gd name="T5" fmla="*/ 344 h 888"/>
                <a:gd name="T6" fmla="*/ 84 w 1320"/>
                <a:gd name="T7" fmla="*/ 380 h 888"/>
                <a:gd name="T8" fmla="*/ 73 w 1320"/>
                <a:gd name="T9" fmla="*/ 399 h 888"/>
                <a:gd name="T10" fmla="*/ 60 w 1320"/>
                <a:gd name="T11" fmla="*/ 411 h 888"/>
                <a:gd name="T12" fmla="*/ 49 w 1320"/>
                <a:gd name="T13" fmla="*/ 426 h 888"/>
                <a:gd name="T14" fmla="*/ 38 w 1320"/>
                <a:gd name="T15" fmla="*/ 459 h 888"/>
                <a:gd name="T16" fmla="*/ 35 w 1320"/>
                <a:gd name="T17" fmla="*/ 512 h 888"/>
                <a:gd name="T18" fmla="*/ 35 w 1320"/>
                <a:gd name="T19" fmla="*/ 564 h 888"/>
                <a:gd name="T20" fmla="*/ 29 w 1320"/>
                <a:gd name="T21" fmla="*/ 614 h 888"/>
                <a:gd name="T22" fmla="*/ 14 w 1320"/>
                <a:gd name="T23" fmla="*/ 668 h 888"/>
                <a:gd name="T24" fmla="*/ 3 w 1320"/>
                <a:gd name="T25" fmla="*/ 710 h 888"/>
                <a:gd name="T26" fmla="*/ 0 w 1320"/>
                <a:gd name="T27" fmla="*/ 750 h 888"/>
                <a:gd name="T28" fmla="*/ 8 w 1320"/>
                <a:gd name="T29" fmla="*/ 779 h 888"/>
                <a:gd name="T30" fmla="*/ 20 w 1320"/>
                <a:gd name="T31" fmla="*/ 794 h 888"/>
                <a:gd name="T32" fmla="*/ 35 w 1320"/>
                <a:gd name="T33" fmla="*/ 810 h 888"/>
                <a:gd name="T34" fmla="*/ 57 w 1320"/>
                <a:gd name="T35" fmla="*/ 821 h 888"/>
                <a:gd name="T36" fmla="*/ 86 w 1320"/>
                <a:gd name="T37" fmla="*/ 829 h 888"/>
                <a:gd name="T38" fmla="*/ 124 w 1320"/>
                <a:gd name="T39" fmla="*/ 835 h 888"/>
                <a:gd name="T40" fmla="*/ 259 w 1320"/>
                <a:gd name="T41" fmla="*/ 837 h 888"/>
                <a:gd name="T42" fmla="*/ 591 w 1320"/>
                <a:gd name="T43" fmla="*/ 842 h 888"/>
                <a:gd name="T44" fmla="*/ 952 w 1320"/>
                <a:gd name="T45" fmla="*/ 852 h 888"/>
                <a:gd name="T46" fmla="*/ 1159 w 1320"/>
                <a:gd name="T47" fmla="*/ 865 h 888"/>
                <a:gd name="T48" fmla="*/ 1226 w 1320"/>
                <a:gd name="T49" fmla="*/ 875 h 888"/>
                <a:gd name="T50" fmla="*/ 1246 w 1320"/>
                <a:gd name="T51" fmla="*/ 883 h 888"/>
                <a:gd name="T52" fmla="*/ 1255 w 1320"/>
                <a:gd name="T53" fmla="*/ 877 h 888"/>
                <a:gd name="T54" fmla="*/ 1270 w 1320"/>
                <a:gd name="T55" fmla="*/ 812 h 888"/>
                <a:gd name="T56" fmla="*/ 1295 w 1320"/>
                <a:gd name="T57" fmla="*/ 716 h 888"/>
                <a:gd name="T58" fmla="*/ 1311 w 1320"/>
                <a:gd name="T59" fmla="*/ 626 h 888"/>
                <a:gd name="T60" fmla="*/ 1313 w 1320"/>
                <a:gd name="T61" fmla="*/ 564 h 888"/>
                <a:gd name="T62" fmla="*/ 1319 w 1320"/>
                <a:gd name="T63" fmla="*/ 495 h 888"/>
                <a:gd name="T64" fmla="*/ 1313 w 1320"/>
                <a:gd name="T65" fmla="*/ 438 h 888"/>
                <a:gd name="T66" fmla="*/ 1299 w 1320"/>
                <a:gd name="T67" fmla="*/ 399 h 888"/>
                <a:gd name="T68" fmla="*/ 1279 w 1320"/>
                <a:gd name="T69" fmla="*/ 363 h 888"/>
                <a:gd name="T70" fmla="*/ 1244 w 1320"/>
                <a:gd name="T71" fmla="*/ 330 h 888"/>
                <a:gd name="T72" fmla="*/ 1167 w 1320"/>
                <a:gd name="T73" fmla="*/ 276 h 888"/>
                <a:gd name="T74" fmla="*/ 1051 w 1320"/>
                <a:gd name="T75" fmla="*/ 198 h 888"/>
                <a:gd name="T76" fmla="*/ 952 w 1320"/>
                <a:gd name="T77" fmla="*/ 142 h 888"/>
                <a:gd name="T78" fmla="*/ 835 w 1320"/>
                <a:gd name="T79" fmla="*/ 88 h 888"/>
                <a:gd name="T80" fmla="*/ 733 w 1320"/>
                <a:gd name="T81" fmla="*/ 52 h 888"/>
                <a:gd name="T82" fmla="*/ 658 w 1320"/>
                <a:gd name="T83" fmla="*/ 33 h 888"/>
                <a:gd name="T84" fmla="*/ 579 w 1320"/>
                <a:gd name="T85" fmla="*/ 17 h 888"/>
                <a:gd name="T86" fmla="*/ 492 w 1320"/>
                <a:gd name="T87" fmla="*/ 8 h 888"/>
                <a:gd name="T88" fmla="*/ 402 w 1320"/>
                <a:gd name="T89" fmla="*/ 2 h 888"/>
                <a:gd name="T90" fmla="*/ 305 w 1320"/>
                <a:gd name="T91" fmla="*/ 2 h 888"/>
                <a:gd name="T92" fmla="*/ 241 w 1320"/>
                <a:gd name="T93" fmla="*/ 6 h 888"/>
                <a:gd name="T94" fmla="*/ 218 w 1320"/>
                <a:gd name="T95" fmla="*/ 14 h 888"/>
                <a:gd name="T96" fmla="*/ 191 w 1320"/>
                <a:gd name="T97" fmla="*/ 31 h 888"/>
                <a:gd name="T98" fmla="*/ 160 w 1320"/>
                <a:gd name="T99" fmla="*/ 65 h 888"/>
                <a:gd name="T100" fmla="*/ 139 w 1320"/>
                <a:gd name="T101" fmla="*/ 106 h 888"/>
                <a:gd name="T102" fmla="*/ 121 w 1320"/>
                <a:gd name="T103" fmla="*/ 171 h 888"/>
                <a:gd name="T104" fmla="*/ 116 w 1320"/>
                <a:gd name="T105" fmla="*/ 232 h 8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0"/>
                <a:gd name="T160" fmla="*/ 0 h 888"/>
                <a:gd name="T161" fmla="*/ 1320 w 1320"/>
                <a:gd name="T162" fmla="*/ 888 h 8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0" h="888">
                  <a:moveTo>
                    <a:pt x="116" y="242"/>
                  </a:moveTo>
                  <a:lnTo>
                    <a:pt x="113" y="250"/>
                  </a:lnTo>
                  <a:lnTo>
                    <a:pt x="113" y="265"/>
                  </a:lnTo>
                  <a:lnTo>
                    <a:pt x="110" y="288"/>
                  </a:lnTo>
                  <a:lnTo>
                    <a:pt x="105" y="315"/>
                  </a:lnTo>
                  <a:lnTo>
                    <a:pt x="99" y="344"/>
                  </a:lnTo>
                  <a:lnTo>
                    <a:pt x="89" y="369"/>
                  </a:lnTo>
                  <a:lnTo>
                    <a:pt x="84" y="380"/>
                  </a:lnTo>
                  <a:lnTo>
                    <a:pt x="78" y="392"/>
                  </a:lnTo>
                  <a:lnTo>
                    <a:pt x="73" y="399"/>
                  </a:lnTo>
                  <a:lnTo>
                    <a:pt x="64" y="405"/>
                  </a:lnTo>
                  <a:lnTo>
                    <a:pt x="60" y="411"/>
                  </a:lnTo>
                  <a:lnTo>
                    <a:pt x="54" y="418"/>
                  </a:lnTo>
                  <a:lnTo>
                    <a:pt x="49" y="426"/>
                  </a:lnTo>
                  <a:lnTo>
                    <a:pt x="43" y="436"/>
                  </a:lnTo>
                  <a:lnTo>
                    <a:pt x="38" y="459"/>
                  </a:lnTo>
                  <a:lnTo>
                    <a:pt x="35" y="486"/>
                  </a:lnTo>
                  <a:lnTo>
                    <a:pt x="35" y="512"/>
                  </a:lnTo>
                  <a:lnTo>
                    <a:pt x="35" y="539"/>
                  </a:lnTo>
                  <a:lnTo>
                    <a:pt x="35" y="564"/>
                  </a:lnTo>
                  <a:lnTo>
                    <a:pt x="35" y="587"/>
                  </a:lnTo>
                  <a:lnTo>
                    <a:pt x="29" y="614"/>
                  </a:lnTo>
                  <a:lnTo>
                    <a:pt x="20" y="649"/>
                  </a:lnTo>
                  <a:lnTo>
                    <a:pt x="14" y="668"/>
                  </a:lnTo>
                  <a:lnTo>
                    <a:pt x="8" y="689"/>
                  </a:lnTo>
                  <a:lnTo>
                    <a:pt x="3" y="710"/>
                  </a:lnTo>
                  <a:lnTo>
                    <a:pt x="0" y="731"/>
                  </a:lnTo>
                  <a:lnTo>
                    <a:pt x="0" y="750"/>
                  </a:lnTo>
                  <a:lnTo>
                    <a:pt x="6" y="770"/>
                  </a:lnTo>
                  <a:lnTo>
                    <a:pt x="8" y="779"/>
                  </a:lnTo>
                  <a:lnTo>
                    <a:pt x="14" y="787"/>
                  </a:lnTo>
                  <a:lnTo>
                    <a:pt x="20" y="794"/>
                  </a:lnTo>
                  <a:lnTo>
                    <a:pt x="28" y="802"/>
                  </a:lnTo>
                  <a:lnTo>
                    <a:pt x="35" y="810"/>
                  </a:lnTo>
                  <a:lnTo>
                    <a:pt x="46" y="816"/>
                  </a:lnTo>
                  <a:lnTo>
                    <a:pt x="57" y="821"/>
                  </a:lnTo>
                  <a:lnTo>
                    <a:pt x="73" y="825"/>
                  </a:lnTo>
                  <a:lnTo>
                    <a:pt x="86" y="829"/>
                  </a:lnTo>
                  <a:lnTo>
                    <a:pt x="105" y="833"/>
                  </a:lnTo>
                  <a:lnTo>
                    <a:pt x="124" y="835"/>
                  </a:lnTo>
                  <a:lnTo>
                    <a:pt x="145" y="835"/>
                  </a:lnTo>
                  <a:lnTo>
                    <a:pt x="259" y="837"/>
                  </a:lnTo>
                  <a:lnTo>
                    <a:pt x="413" y="839"/>
                  </a:lnTo>
                  <a:lnTo>
                    <a:pt x="591" y="842"/>
                  </a:lnTo>
                  <a:lnTo>
                    <a:pt x="777" y="846"/>
                  </a:lnTo>
                  <a:lnTo>
                    <a:pt x="952" y="852"/>
                  </a:lnTo>
                  <a:lnTo>
                    <a:pt x="1100" y="860"/>
                  </a:lnTo>
                  <a:lnTo>
                    <a:pt x="1159" y="865"/>
                  </a:lnTo>
                  <a:lnTo>
                    <a:pt x="1206" y="871"/>
                  </a:lnTo>
                  <a:lnTo>
                    <a:pt x="1226" y="875"/>
                  </a:lnTo>
                  <a:lnTo>
                    <a:pt x="1238" y="879"/>
                  </a:lnTo>
                  <a:lnTo>
                    <a:pt x="1246" y="883"/>
                  </a:lnTo>
                  <a:lnTo>
                    <a:pt x="1252" y="887"/>
                  </a:lnTo>
                  <a:lnTo>
                    <a:pt x="1255" y="877"/>
                  </a:lnTo>
                  <a:lnTo>
                    <a:pt x="1263" y="850"/>
                  </a:lnTo>
                  <a:lnTo>
                    <a:pt x="1270" y="812"/>
                  </a:lnTo>
                  <a:lnTo>
                    <a:pt x="1281" y="766"/>
                  </a:lnTo>
                  <a:lnTo>
                    <a:pt x="1295" y="716"/>
                  </a:lnTo>
                  <a:lnTo>
                    <a:pt x="1302" y="668"/>
                  </a:lnTo>
                  <a:lnTo>
                    <a:pt x="1311" y="626"/>
                  </a:lnTo>
                  <a:lnTo>
                    <a:pt x="1313" y="593"/>
                  </a:lnTo>
                  <a:lnTo>
                    <a:pt x="1313" y="564"/>
                  </a:lnTo>
                  <a:lnTo>
                    <a:pt x="1316" y="530"/>
                  </a:lnTo>
                  <a:lnTo>
                    <a:pt x="1319" y="495"/>
                  </a:lnTo>
                  <a:lnTo>
                    <a:pt x="1316" y="457"/>
                  </a:lnTo>
                  <a:lnTo>
                    <a:pt x="1313" y="438"/>
                  </a:lnTo>
                  <a:lnTo>
                    <a:pt x="1308" y="418"/>
                  </a:lnTo>
                  <a:lnTo>
                    <a:pt x="1299" y="399"/>
                  </a:lnTo>
                  <a:lnTo>
                    <a:pt x="1293" y="382"/>
                  </a:lnTo>
                  <a:lnTo>
                    <a:pt x="1279" y="363"/>
                  </a:lnTo>
                  <a:lnTo>
                    <a:pt x="1263" y="346"/>
                  </a:lnTo>
                  <a:lnTo>
                    <a:pt x="1244" y="330"/>
                  </a:lnTo>
                  <a:lnTo>
                    <a:pt x="1223" y="313"/>
                  </a:lnTo>
                  <a:lnTo>
                    <a:pt x="1167" y="276"/>
                  </a:lnTo>
                  <a:lnTo>
                    <a:pt x="1095" y="227"/>
                  </a:lnTo>
                  <a:lnTo>
                    <a:pt x="1051" y="198"/>
                  </a:lnTo>
                  <a:lnTo>
                    <a:pt x="1007" y="169"/>
                  </a:lnTo>
                  <a:lnTo>
                    <a:pt x="952" y="142"/>
                  </a:lnTo>
                  <a:lnTo>
                    <a:pt x="897" y="113"/>
                  </a:lnTo>
                  <a:lnTo>
                    <a:pt x="835" y="88"/>
                  </a:lnTo>
                  <a:lnTo>
                    <a:pt x="768" y="64"/>
                  </a:lnTo>
                  <a:lnTo>
                    <a:pt x="733" y="52"/>
                  </a:lnTo>
                  <a:lnTo>
                    <a:pt x="696" y="42"/>
                  </a:lnTo>
                  <a:lnTo>
                    <a:pt x="658" y="33"/>
                  </a:lnTo>
                  <a:lnTo>
                    <a:pt x="620" y="25"/>
                  </a:lnTo>
                  <a:lnTo>
                    <a:pt x="579" y="17"/>
                  </a:lnTo>
                  <a:lnTo>
                    <a:pt x="538" y="12"/>
                  </a:lnTo>
                  <a:lnTo>
                    <a:pt x="492" y="8"/>
                  </a:lnTo>
                  <a:lnTo>
                    <a:pt x="448" y="4"/>
                  </a:lnTo>
                  <a:lnTo>
                    <a:pt x="402" y="2"/>
                  </a:lnTo>
                  <a:lnTo>
                    <a:pt x="354" y="0"/>
                  </a:lnTo>
                  <a:lnTo>
                    <a:pt x="305" y="2"/>
                  </a:lnTo>
                  <a:lnTo>
                    <a:pt x="255" y="6"/>
                  </a:lnTo>
                  <a:lnTo>
                    <a:pt x="241" y="6"/>
                  </a:lnTo>
                  <a:lnTo>
                    <a:pt x="227" y="10"/>
                  </a:lnTo>
                  <a:lnTo>
                    <a:pt x="218" y="14"/>
                  </a:lnTo>
                  <a:lnTo>
                    <a:pt x="206" y="17"/>
                  </a:lnTo>
                  <a:lnTo>
                    <a:pt x="191" y="31"/>
                  </a:lnTo>
                  <a:lnTo>
                    <a:pt x="174" y="46"/>
                  </a:lnTo>
                  <a:lnTo>
                    <a:pt x="160" y="65"/>
                  </a:lnTo>
                  <a:lnTo>
                    <a:pt x="148" y="85"/>
                  </a:lnTo>
                  <a:lnTo>
                    <a:pt x="139" y="106"/>
                  </a:lnTo>
                  <a:lnTo>
                    <a:pt x="131" y="127"/>
                  </a:lnTo>
                  <a:lnTo>
                    <a:pt x="121" y="171"/>
                  </a:lnTo>
                  <a:lnTo>
                    <a:pt x="116" y="207"/>
                  </a:lnTo>
                  <a:lnTo>
                    <a:pt x="116" y="232"/>
                  </a:lnTo>
                  <a:lnTo>
                    <a:pt x="116" y="242"/>
                  </a:lnTo>
                </a:path>
              </a:pathLst>
            </a:custGeom>
            <a:solidFill>
              <a:srgbClr val="CC3300"/>
            </a:solidFill>
            <a:ln w="12700" cap="rnd">
              <a:noFill/>
              <a:round/>
              <a:headEnd/>
              <a:tailEnd/>
            </a:ln>
          </p:spPr>
          <p:txBody>
            <a:bodyPr/>
            <a:lstStyle/>
            <a:p>
              <a:endParaRPr lang="en-US"/>
            </a:p>
          </p:txBody>
        </p:sp>
        <p:sp>
          <p:nvSpPr>
            <p:cNvPr id="40" name="Freeform 38"/>
            <p:cNvSpPr>
              <a:spLocks/>
            </p:cNvSpPr>
            <p:nvPr/>
          </p:nvSpPr>
          <p:spPr bwMode="auto">
            <a:xfrm>
              <a:off x="3323" y="2293"/>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28"/>
                <a:gd name="T50" fmla="*/ 180 w 180"/>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solidFill>
              <a:srgbClr val="FFFFFF"/>
            </a:solidFill>
            <a:ln w="12700" cap="rnd">
              <a:noFill/>
              <a:round/>
              <a:headEnd/>
              <a:tailEnd/>
            </a:ln>
          </p:spPr>
          <p:txBody>
            <a:bodyPr/>
            <a:lstStyle/>
            <a:p>
              <a:endParaRPr lang="en-US"/>
            </a:p>
          </p:txBody>
        </p:sp>
        <p:sp>
          <p:nvSpPr>
            <p:cNvPr id="41" name="Freeform 39"/>
            <p:cNvSpPr>
              <a:spLocks/>
            </p:cNvSpPr>
            <p:nvPr/>
          </p:nvSpPr>
          <p:spPr bwMode="auto">
            <a:xfrm>
              <a:off x="3323" y="2293"/>
              <a:ext cx="180" cy="128"/>
            </a:xfrm>
            <a:custGeom>
              <a:avLst/>
              <a:gdLst>
                <a:gd name="T0" fmla="*/ 63 w 180"/>
                <a:gd name="T1" fmla="*/ 0 h 128"/>
                <a:gd name="T2" fmla="*/ 177 w 180"/>
                <a:gd name="T3" fmla="*/ 29 h 128"/>
                <a:gd name="T4" fmla="*/ 177 w 180"/>
                <a:gd name="T5" fmla="*/ 33 h 128"/>
                <a:gd name="T6" fmla="*/ 179 w 180"/>
                <a:gd name="T7" fmla="*/ 40 h 128"/>
                <a:gd name="T8" fmla="*/ 177 w 180"/>
                <a:gd name="T9" fmla="*/ 50 h 128"/>
                <a:gd name="T10" fmla="*/ 174 w 180"/>
                <a:gd name="T11" fmla="*/ 65 h 128"/>
                <a:gd name="T12" fmla="*/ 170 w 180"/>
                <a:gd name="T13" fmla="*/ 73 h 128"/>
                <a:gd name="T14" fmla="*/ 165 w 180"/>
                <a:gd name="T15" fmla="*/ 81 h 128"/>
                <a:gd name="T16" fmla="*/ 159 w 180"/>
                <a:gd name="T17" fmla="*/ 88 h 128"/>
                <a:gd name="T18" fmla="*/ 153 w 180"/>
                <a:gd name="T19" fmla="*/ 96 h 128"/>
                <a:gd name="T20" fmla="*/ 144 w 180"/>
                <a:gd name="T21" fmla="*/ 104 h 128"/>
                <a:gd name="T22" fmla="*/ 133 w 180"/>
                <a:gd name="T23" fmla="*/ 111 h 128"/>
                <a:gd name="T24" fmla="*/ 120 w 180"/>
                <a:gd name="T25" fmla="*/ 119 h 128"/>
                <a:gd name="T26" fmla="*/ 104 w 180"/>
                <a:gd name="T27" fmla="*/ 127 h 128"/>
                <a:gd name="T28" fmla="*/ 0 w 180"/>
                <a:gd name="T29" fmla="*/ 100 h 128"/>
                <a:gd name="T30" fmla="*/ 63 w 180"/>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28"/>
                <a:gd name="T50" fmla="*/ 180 w 180"/>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28">
                  <a:moveTo>
                    <a:pt x="63" y="0"/>
                  </a:moveTo>
                  <a:lnTo>
                    <a:pt x="177" y="29"/>
                  </a:lnTo>
                  <a:lnTo>
                    <a:pt x="177" y="33"/>
                  </a:lnTo>
                  <a:lnTo>
                    <a:pt x="179" y="40"/>
                  </a:lnTo>
                  <a:lnTo>
                    <a:pt x="177" y="50"/>
                  </a:lnTo>
                  <a:lnTo>
                    <a:pt x="174" y="65"/>
                  </a:lnTo>
                  <a:lnTo>
                    <a:pt x="170" y="73"/>
                  </a:lnTo>
                  <a:lnTo>
                    <a:pt x="165" y="81"/>
                  </a:lnTo>
                  <a:lnTo>
                    <a:pt x="159" y="88"/>
                  </a:lnTo>
                  <a:lnTo>
                    <a:pt x="153" y="96"/>
                  </a:lnTo>
                  <a:lnTo>
                    <a:pt x="144" y="104"/>
                  </a:lnTo>
                  <a:lnTo>
                    <a:pt x="133" y="111"/>
                  </a:lnTo>
                  <a:lnTo>
                    <a:pt x="120" y="119"/>
                  </a:lnTo>
                  <a:lnTo>
                    <a:pt x="104" y="127"/>
                  </a:lnTo>
                  <a:lnTo>
                    <a:pt x="0" y="100"/>
                  </a:lnTo>
                  <a:lnTo>
                    <a:pt x="63" y="0"/>
                  </a:lnTo>
                </a:path>
              </a:pathLst>
            </a:custGeom>
            <a:noFill/>
            <a:ln w="12700" cap="rnd">
              <a:solidFill>
                <a:srgbClr val="000000"/>
              </a:solidFill>
              <a:round/>
              <a:headEnd/>
              <a:tailEnd/>
            </a:ln>
          </p:spPr>
          <p:txBody>
            <a:bodyPr/>
            <a:lstStyle/>
            <a:p>
              <a:endParaRPr lang="en-US"/>
            </a:p>
          </p:txBody>
        </p:sp>
        <p:sp>
          <p:nvSpPr>
            <p:cNvPr id="42" name="Freeform 40"/>
            <p:cNvSpPr>
              <a:spLocks/>
            </p:cNvSpPr>
            <p:nvPr/>
          </p:nvSpPr>
          <p:spPr bwMode="auto">
            <a:xfrm>
              <a:off x="2397" y="1635"/>
              <a:ext cx="1263" cy="786"/>
            </a:xfrm>
            <a:custGeom>
              <a:avLst/>
              <a:gdLst>
                <a:gd name="T0" fmla="*/ 151 w 1263"/>
                <a:gd name="T1" fmla="*/ 25 h 786"/>
                <a:gd name="T2" fmla="*/ 87 w 1263"/>
                <a:gd name="T3" fmla="*/ 125 h 786"/>
                <a:gd name="T4" fmla="*/ 59 w 1263"/>
                <a:gd name="T5" fmla="*/ 196 h 786"/>
                <a:gd name="T6" fmla="*/ 64 w 1263"/>
                <a:gd name="T7" fmla="*/ 232 h 786"/>
                <a:gd name="T8" fmla="*/ 87 w 1263"/>
                <a:gd name="T9" fmla="*/ 259 h 786"/>
                <a:gd name="T10" fmla="*/ 140 w 1263"/>
                <a:gd name="T11" fmla="*/ 290 h 786"/>
                <a:gd name="T12" fmla="*/ 169 w 1263"/>
                <a:gd name="T13" fmla="*/ 297 h 786"/>
                <a:gd name="T14" fmla="*/ 99 w 1263"/>
                <a:gd name="T15" fmla="*/ 309 h 786"/>
                <a:gd name="T16" fmla="*/ 92 w 1263"/>
                <a:gd name="T17" fmla="*/ 351 h 786"/>
                <a:gd name="T18" fmla="*/ 59 w 1263"/>
                <a:gd name="T19" fmla="*/ 393 h 786"/>
                <a:gd name="T20" fmla="*/ 17 w 1263"/>
                <a:gd name="T21" fmla="*/ 445 h 786"/>
                <a:gd name="T22" fmla="*/ 0 w 1263"/>
                <a:gd name="T23" fmla="*/ 489 h 786"/>
                <a:gd name="T24" fmla="*/ 14 w 1263"/>
                <a:gd name="T25" fmla="*/ 537 h 786"/>
                <a:gd name="T26" fmla="*/ 70 w 1263"/>
                <a:gd name="T27" fmla="*/ 579 h 786"/>
                <a:gd name="T28" fmla="*/ 233 w 1263"/>
                <a:gd name="T29" fmla="*/ 622 h 786"/>
                <a:gd name="T30" fmla="*/ 549 w 1263"/>
                <a:gd name="T31" fmla="*/ 673 h 786"/>
                <a:gd name="T32" fmla="*/ 787 w 1263"/>
                <a:gd name="T33" fmla="*/ 714 h 786"/>
                <a:gd name="T34" fmla="*/ 898 w 1263"/>
                <a:gd name="T35" fmla="*/ 748 h 786"/>
                <a:gd name="T36" fmla="*/ 1047 w 1263"/>
                <a:gd name="T37" fmla="*/ 781 h 786"/>
                <a:gd name="T38" fmla="*/ 1138 w 1263"/>
                <a:gd name="T39" fmla="*/ 785 h 786"/>
                <a:gd name="T40" fmla="*/ 1202 w 1263"/>
                <a:gd name="T41" fmla="*/ 769 h 786"/>
                <a:gd name="T42" fmla="*/ 1230 w 1263"/>
                <a:gd name="T43" fmla="*/ 748 h 786"/>
                <a:gd name="T44" fmla="*/ 1259 w 1263"/>
                <a:gd name="T45" fmla="*/ 706 h 786"/>
                <a:gd name="T46" fmla="*/ 1259 w 1263"/>
                <a:gd name="T47" fmla="*/ 673 h 786"/>
                <a:gd name="T48" fmla="*/ 1240 w 1263"/>
                <a:gd name="T49" fmla="*/ 650 h 786"/>
                <a:gd name="T50" fmla="*/ 1208 w 1263"/>
                <a:gd name="T51" fmla="*/ 637 h 786"/>
                <a:gd name="T52" fmla="*/ 1101 w 1263"/>
                <a:gd name="T53" fmla="*/ 620 h 786"/>
                <a:gd name="T54" fmla="*/ 810 w 1263"/>
                <a:gd name="T55" fmla="*/ 558 h 786"/>
                <a:gd name="T56" fmla="*/ 549 w 1263"/>
                <a:gd name="T57" fmla="*/ 501 h 786"/>
                <a:gd name="T58" fmla="*/ 381 w 1263"/>
                <a:gd name="T59" fmla="*/ 495 h 786"/>
                <a:gd name="T60" fmla="*/ 426 w 1263"/>
                <a:gd name="T61" fmla="*/ 485 h 786"/>
                <a:gd name="T62" fmla="*/ 498 w 1263"/>
                <a:gd name="T63" fmla="*/ 487 h 786"/>
                <a:gd name="T64" fmla="*/ 554 w 1263"/>
                <a:gd name="T65" fmla="*/ 506 h 786"/>
                <a:gd name="T66" fmla="*/ 544 w 1263"/>
                <a:gd name="T67" fmla="*/ 503 h 786"/>
                <a:gd name="T68" fmla="*/ 525 w 1263"/>
                <a:gd name="T69" fmla="*/ 495 h 786"/>
                <a:gd name="T70" fmla="*/ 547 w 1263"/>
                <a:gd name="T71" fmla="*/ 462 h 786"/>
                <a:gd name="T72" fmla="*/ 581 w 1263"/>
                <a:gd name="T73" fmla="*/ 403 h 786"/>
                <a:gd name="T74" fmla="*/ 581 w 1263"/>
                <a:gd name="T75" fmla="*/ 374 h 786"/>
                <a:gd name="T76" fmla="*/ 551 w 1263"/>
                <a:gd name="T77" fmla="*/ 361 h 786"/>
                <a:gd name="T78" fmla="*/ 528 w 1263"/>
                <a:gd name="T79" fmla="*/ 355 h 786"/>
                <a:gd name="T80" fmla="*/ 624 w 1263"/>
                <a:gd name="T81" fmla="*/ 232 h 786"/>
                <a:gd name="T82" fmla="*/ 656 w 1263"/>
                <a:gd name="T83" fmla="*/ 232 h 786"/>
                <a:gd name="T84" fmla="*/ 699 w 1263"/>
                <a:gd name="T85" fmla="*/ 228 h 786"/>
                <a:gd name="T86" fmla="*/ 708 w 1263"/>
                <a:gd name="T87" fmla="*/ 221 h 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3"/>
                <a:gd name="T133" fmla="*/ 0 h 786"/>
                <a:gd name="T134" fmla="*/ 1263 w 1263"/>
                <a:gd name="T135" fmla="*/ 786 h 7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3" h="786">
                  <a:moveTo>
                    <a:pt x="169" y="0"/>
                  </a:moveTo>
                  <a:lnTo>
                    <a:pt x="163" y="6"/>
                  </a:lnTo>
                  <a:lnTo>
                    <a:pt x="151" y="25"/>
                  </a:lnTo>
                  <a:lnTo>
                    <a:pt x="128" y="54"/>
                  </a:lnTo>
                  <a:lnTo>
                    <a:pt x="107" y="88"/>
                  </a:lnTo>
                  <a:lnTo>
                    <a:pt x="87" y="125"/>
                  </a:lnTo>
                  <a:lnTo>
                    <a:pt x="70" y="161"/>
                  </a:lnTo>
                  <a:lnTo>
                    <a:pt x="61" y="178"/>
                  </a:lnTo>
                  <a:lnTo>
                    <a:pt x="59" y="196"/>
                  </a:lnTo>
                  <a:lnTo>
                    <a:pt x="59" y="209"/>
                  </a:lnTo>
                  <a:lnTo>
                    <a:pt x="59" y="223"/>
                  </a:lnTo>
                  <a:lnTo>
                    <a:pt x="64" y="232"/>
                  </a:lnTo>
                  <a:lnTo>
                    <a:pt x="70" y="244"/>
                  </a:lnTo>
                  <a:lnTo>
                    <a:pt x="78" y="251"/>
                  </a:lnTo>
                  <a:lnTo>
                    <a:pt x="87" y="259"/>
                  </a:lnTo>
                  <a:lnTo>
                    <a:pt x="105" y="272"/>
                  </a:lnTo>
                  <a:lnTo>
                    <a:pt x="124" y="282"/>
                  </a:lnTo>
                  <a:lnTo>
                    <a:pt x="140" y="290"/>
                  </a:lnTo>
                  <a:lnTo>
                    <a:pt x="156" y="295"/>
                  </a:lnTo>
                  <a:lnTo>
                    <a:pt x="166" y="297"/>
                  </a:lnTo>
                  <a:lnTo>
                    <a:pt x="169" y="297"/>
                  </a:lnTo>
                  <a:lnTo>
                    <a:pt x="99" y="297"/>
                  </a:lnTo>
                  <a:lnTo>
                    <a:pt x="99" y="301"/>
                  </a:lnTo>
                  <a:lnTo>
                    <a:pt x="99" y="309"/>
                  </a:lnTo>
                  <a:lnTo>
                    <a:pt x="96" y="320"/>
                  </a:lnTo>
                  <a:lnTo>
                    <a:pt x="94" y="334"/>
                  </a:lnTo>
                  <a:lnTo>
                    <a:pt x="92" y="351"/>
                  </a:lnTo>
                  <a:lnTo>
                    <a:pt x="84" y="366"/>
                  </a:lnTo>
                  <a:lnTo>
                    <a:pt x="73" y="382"/>
                  </a:lnTo>
                  <a:lnTo>
                    <a:pt x="59" y="393"/>
                  </a:lnTo>
                  <a:lnTo>
                    <a:pt x="43" y="411"/>
                  </a:lnTo>
                  <a:lnTo>
                    <a:pt x="25" y="432"/>
                  </a:lnTo>
                  <a:lnTo>
                    <a:pt x="17" y="445"/>
                  </a:lnTo>
                  <a:lnTo>
                    <a:pt x="8" y="460"/>
                  </a:lnTo>
                  <a:lnTo>
                    <a:pt x="3" y="474"/>
                  </a:lnTo>
                  <a:lnTo>
                    <a:pt x="0" y="489"/>
                  </a:lnTo>
                  <a:lnTo>
                    <a:pt x="0" y="506"/>
                  </a:lnTo>
                  <a:lnTo>
                    <a:pt x="3" y="522"/>
                  </a:lnTo>
                  <a:lnTo>
                    <a:pt x="14" y="537"/>
                  </a:lnTo>
                  <a:lnTo>
                    <a:pt x="25" y="552"/>
                  </a:lnTo>
                  <a:lnTo>
                    <a:pt x="43" y="566"/>
                  </a:lnTo>
                  <a:lnTo>
                    <a:pt x="70" y="579"/>
                  </a:lnTo>
                  <a:lnTo>
                    <a:pt x="102" y="591"/>
                  </a:lnTo>
                  <a:lnTo>
                    <a:pt x="140" y="602"/>
                  </a:lnTo>
                  <a:lnTo>
                    <a:pt x="233" y="622"/>
                  </a:lnTo>
                  <a:lnTo>
                    <a:pt x="335" y="639"/>
                  </a:lnTo>
                  <a:lnTo>
                    <a:pt x="443" y="658"/>
                  </a:lnTo>
                  <a:lnTo>
                    <a:pt x="549" y="673"/>
                  </a:lnTo>
                  <a:lnTo>
                    <a:pt x="646" y="689"/>
                  </a:lnTo>
                  <a:lnTo>
                    <a:pt x="729" y="702"/>
                  </a:lnTo>
                  <a:lnTo>
                    <a:pt x="787" y="714"/>
                  </a:lnTo>
                  <a:lnTo>
                    <a:pt x="822" y="723"/>
                  </a:lnTo>
                  <a:lnTo>
                    <a:pt x="852" y="733"/>
                  </a:lnTo>
                  <a:lnTo>
                    <a:pt x="898" y="748"/>
                  </a:lnTo>
                  <a:lnTo>
                    <a:pt x="953" y="764"/>
                  </a:lnTo>
                  <a:lnTo>
                    <a:pt x="1015" y="775"/>
                  </a:lnTo>
                  <a:lnTo>
                    <a:pt x="1047" y="781"/>
                  </a:lnTo>
                  <a:lnTo>
                    <a:pt x="1079" y="783"/>
                  </a:lnTo>
                  <a:lnTo>
                    <a:pt x="1108" y="785"/>
                  </a:lnTo>
                  <a:lnTo>
                    <a:pt x="1138" y="785"/>
                  </a:lnTo>
                  <a:lnTo>
                    <a:pt x="1168" y="781"/>
                  </a:lnTo>
                  <a:lnTo>
                    <a:pt x="1192" y="773"/>
                  </a:lnTo>
                  <a:lnTo>
                    <a:pt x="1202" y="769"/>
                  </a:lnTo>
                  <a:lnTo>
                    <a:pt x="1213" y="764"/>
                  </a:lnTo>
                  <a:lnTo>
                    <a:pt x="1222" y="756"/>
                  </a:lnTo>
                  <a:lnTo>
                    <a:pt x="1230" y="748"/>
                  </a:lnTo>
                  <a:lnTo>
                    <a:pt x="1242" y="733"/>
                  </a:lnTo>
                  <a:lnTo>
                    <a:pt x="1251" y="719"/>
                  </a:lnTo>
                  <a:lnTo>
                    <a:pt x="1259" y="706"/>
                  </a:lnTo>
                  <a:lnTo>
                    <a:pt x="1262" y="694"/>
                  </a:lnTo>
                  <a:lnTo>
                    <a:pt x="1262" y="683"/>
                  </a:lnTo>
                  <a:lnTo>
                    <a:pt x="1259" y="673"/>
                  </a:lnTo>
                  <a:lnTo>
                    <a:pt x="1256" y="666"/>
                  </a:lnTo>
                  <a:lnTo>
                    <a:pt x="1248" y="658"/>
                  </a:lnTo>
                  <a:lnTo>
                    <a:pt x="1240" y="650"/>
                  </a:lnTo>
                  <a:lnTo>
                    <a:pt x="1233" y="645"/>
                  </a:lnTo>
                  <a:lnTo>
                    <a:pt x="1219" y="641"/>
                  </a:lnTo>
                  <a:lnTo>
                    <a:pt x="1208" y="637"/>
                  </a:lnTo>
                  <a:lnTo>
                    <a:pt x="1178" y="629"/>
                  </a:lnTo>
                  <a:lnTo>
                    <a:pt x="1149" y="627"/>
                  </a:lnTo>
                  <a:lnTo>
                    <a:pt x="1101" y="620"/>
                  </a:lnTo>
                  <a:lnTo>
                    <a:pt x="1018" y="604"/>
                  </a:lnTo>
                  <a:lnTo>
                    <a:pt x="919" y="583"/>
                  </a:lnTo>
                  <a:lnTo>
                    <a:pt x="810" y="558"/>
                  </a:lnTo>
                  <a:lnTo>
                    <a:pt x="702" y="535"/>
                  </a:lnTo>
                  <a:lnTo>
                    <a:pt x="611" y="514"/>
                  </a:lnTo>
                  <a:lnTo>
                    <a:pt x="549" y="501"/>
                  </a:lnTo>
                  <a:lnTo>
                    <a:pt x="525" y="495"/>
                  </a:lnTo>
                  <a:lnTo>
                    <a:pt x="378" y="495"/>
                  </a:lnTo>
                  <a:lnTo>
                    <a:pt x="381" y="495"/>
                  </a:lnTo>
                  <a:lnTo>
                    <a:pt x="391" y="491"/>
                  </a:lnTo>
                  <a:lnTo>
                    <a:pt x="405" y="489"/>
                  </a:lnTo>
                  <a:lnTo>
                    <a:pt x="426" y="485"/>
                  </a:lnTo>
                  <a:lnTo>
                    <a:pt x="448" y="483"/>
                  </a:lnTo>
                  <a:lnTo>
                    <a:pt x="475" y="485"/>
                  </a:lnTo>
                  <a:lnTo>
                    <a:pt x="498" y="487"/>
                  </a:lnTo>
                  <a:lnTo>
                    <a:pt x="525" y="495"/>
                  </a:lnTo>
                  <a:lnTo>
                    <a:pt x="547" y="503"/>
                  </a:lnTo>
                  <a:lnTo>
                    <a:pt x="554" y="506"/>
                  </a:lnTo>
                  <a:lnTo>
                    <a:pt x="557" y="506"/>
                  </a:lnTo>
                  <a:lnTo>
                    <a:pt x="551" y="505"/>
                  </a:lnTo>
                  <a:lnTo>
                    <a:pt x="544" y="503"/>
                  </a:lnTo>
                  <a:lnTo>
                    <a:pt x="536" y="499"/>
                  </a:lnTo>
                  <a:lnTo>
                    <a:pt x="528" y="497"/>
                  </a:lnTo>
                  <a:lnTo>
                    <a:pt x="525" y="495"/>
                  </a:lnTo>
                  <a:lnTo>
                    <a:pt x="528" y="491"/>
                  </a:lnTo>
                  <a:lnTo>
                    <a:pt x="536" y="480"/>
                  </a:lnTo>
                  <a:lnTo>
                    <a:pt x="547" y="462"/>
                  </a:lnTo>
                  <a:lnTo>
                    <a:pt x="560" y="443"/>
                  </a:lnTo>
                  <a:lnTo>
                    <a:pt x="571" y="422"/>
                  </a:lnTo>
                  <a:lnTo>
                    <a:pt x="581" y="403"/>
                  </a:lnTo>
                  <a:lnTo>
                    <a:pt x="586" y="387"/>
                  </a:lnTo>
                  <a:lnTo>
                    <a:pt x="586" y="378"/>
                  </a:lnTo>
                  <a:lnTo>
                    <a:pt x="581" y="374"/>
                  </a:lnTo>
                  <a:lnTo>
                    <a:pt x="574" y="368"/>
                  </a:lnTo>
                  <a:lnTo>
                    <a:pt x="563" y="364"/>
                  </a:lnTo>
                  <a:lnTo>
                    <a:pt x="551" y="361"/>
                  </a:lnTo>
                  <a:lnTo>
                    <a:pt x="542" y="357"/>
                  </a:lnTo>
                  <a:lnTo>
                    <a:pt x="533" y="355"/>
                  </a:lnTo>
                  <a:lnTo>
                    <a:pt x="528" y="355"/>
                  </a:lnTo>
                  <a:lnTo>
                    <a:pt x="525" y="353"/>
                  </a:lnTo>
                  <a:lnTo>
                    <a:pt x="606" y="338"/>
                  </a:lnTo>
                  <a:lnTo>
                    <a:pt x="624" y="232"/>
                  </a:lnTo>
                  <a:lnTo>
                    <a:pt x="630" y="232"/>
                  </a:lnTo>
                  <a:lnTo>
                    <a:pt x="641" y="232"/>
                  </a:lnTo>
                  <a:lnTo>
                    <a:pt x="656" y="232"/>
                  </a:lnTo>
                  <a:lnTo>
                    <a:pt x="673" y="232"/>
                  </a:lnTo>
                  <a:lnTo>
                    <a:pt x="688" y="230"/>
                  </a:lnTo>
                  <a:lnTo>
                    <a:pt x="699" y="228"/>
                  </a:lnTo>
                  <a:lnTo>
                    <a:pt x="705" y="226"/>
                  </a:lnTo>
                  <a:lnTo>
                    <a:pt x="708" y="223"/>
                  </a:lnTo>
                  <a:lnTo>
                    <a:pt x="708" y="221"/>
                  </a:lnTo>
                  <a:lnTo>
                    <a:pt x="705" y="217"/>
                  </a:lnTo>
                  <a:lnTo>
                    <a:pt x="169" y="0"/>
                  </a:lnTo>
                </a:path>
              </a:pathLst>
            </a:custGeom>
            <a:solidFill>
              <a:srgbClr val="CC3300"/>
            </a:solidFill>
            <a:ln w="12700" cap="rnd">
              <a:noFill/>
              <a:round/>
              <a:headEnd/>
              <a:tailEnd/>
            </a:ln>
          </p:spPr>
          <p:txBody>
            <a:bodyPr/>
            <a:lstStyle/>
            <a:p>
              <a:endParaRPr lang="en-US"/>
            </a:p>
          </p:txBody>
        </p:sp>
        <p:sp>
          <p:nvSpPr>
            <p:cNvPr id="43" name="Freeform 41"/>
            <p:cNvSpPr>
              <a:spLocks/>
            </p:cNvSpPr>
            <p:nvPr/>
          </p:nvSpPr>
          <p:spPr bwMode="auto">
            <a:xfrm>
              <a:off x="2415" y="1635"/>
              <a:ext cx="1008" cy="786"/>
            </a:xfrm>
            <a:custGeom>
              <a:avLst/>
              <a:gdLst>
                <a:gd name="T0" fmla="*/ 130 w 1008"/>
                <a:gd name="T1" fmla="*/ 6 h 786"/>
                <a:gd name="T2" fmla="*/ 102 w 1008"/>
                <a:gd name="T3" fmla="*/ 54 h 786"/>
                <a:gd name="T4" fmla="*/ 69 w 1008"/>
                <a:gd name="T5" fmla="*/ 125 h 786"/>
                <a:gd name="T6" fmla="*/ 49 w 1008"/>
                <a:gd name="T7" fmla="*/ 178 h 786"/>
                <a:gd name="T8" fmla="*/ 47 w 1008"/>
                <a:gd name="T9" fmla="*/ 209 h 786"/>
                <a:gd name="T10" fmla="*/ 51 w 1008"/>
                <a:gd name="T11" fmla="*/ 232 h 786"/>
                <a:gd name="T12" fmla="*/ 62 w 1008"/>
                <a:gd name="T13" fmla="*/ 251 h 786"/>
                <a:gd name="T14" fmla="*/ 84 w 1008"/>
                <a:gd name="T15" fmla="*/ 272 h 786"/>
                <a:gd name="T16" fmla="*/ 111 w 1008"/>
                <a:gd name="T17" fmla="*/ 290 h 786"/>
                <a:gd name="T18" fmla="*/ 133 w 1008"/>
                <a:gd name="T19" fmla="*/ 297 h 786"/>
                <a:gd name="T20" fmla="*/ 79 w 1008"/>
                <a:gd name="T21" fmla="*/ 297 h 786"/>
                <a:gd name="T22" fmla="*/ 79 w 1008"/>
                <a:gd name="T23" fmla="*/ 309 h 786"/>
                <a:gd name="T24" fmla="*/ 75 w 1008"/>
                <a:gd name="T25" fmla="*/ 334 h 786"/>
                <a:gd name="T26" fmla="*/ 67 w 1008"/>
                <a:gd name="T27" fmla="*/ 366 h 786"/>
                <a:gd name="T28" fmla="*/ 47 w 1008"/>
                <a:gd name="T29" fmla="*/ 393 h 786"/>
                <a:gd name="T30" fmla="*/ 20 w 1008"/>
                <a:gd name="T31" fmla="*/ 432 h 786"/>
                <a:gd name="T32" fmla="*/ 7 w 1008"/>
                <a:gd name="T33" fmla="*/ 460 h 786"/>
                <a:gd name="T34" fmla="*/ 0 w 1008"/>
                <a:gd name="T35" fmla="*/ 489 h 786"/>
                <a:gd name="T36" fmla="*/ 2 w 1008"/>
                <a:gd name="T37" fmla="*/ 522 h 786"/>
                <a:gd name="T38" fmla="*/ 20 w 1008"/>
                <a:gd name="T39" fmla="*/ 552 h 786"/>
                <a:gd name="T40" fmla="*/ 56 w 1008"/>
                <a:gd name="T41" fmla="*/ 579 h 786"/>
                <a:gd name="T42" fmla="*/ 111 w 1008"/>
                <a:gd name="T43" fmla="*/ 602 h 786"/>
                <a:gd name="T44" fmla="*/ 267 w 1008"/>
                <a:gd name="T45" fmla="*/ 639 h 786"/>
                <a:gd name="T46" fmla="*/ 438 w 1008"/>
                <a:gd name="T47" fmla="*/ 673 h 786"/>
                <a:gd name="T48" fmla="*/ 581 w 1008"/>
                <a:gd name="T49" fmla="*/ 702 h 786"/>
                <a:gd name="T50" fmla="*/ 656 w 1008"/>
                <a:gd name="T51" fmla="*/ 723 h 786"/>
                <a:gd name="T52" fmla="*/ 716 w 1008"/>
                <a:gd name="T53" fmla="*/ 748 h 786"/>
                <a:gd name="T54" fmla="*/ 810 w 1008"/>
                <a:gd name="T55" fmla="*/ 775 h 786"/>
                <a:gd name="T56" fmla="*/ 861 w 1008"/>
                <a:gd name="T57" fmla="*/ 783 h 786"/>
                <a:gd name="T58" fmla="*/ 908 w 1008"/>
                <a:gd name="T59" fmla="*/ 785 h 786"/>
                <a:gd name="T60" fmla="*/ 951 w 1008"/>
                <a:gd name="T61" fmla="*/ 773 h 786"/>
                <a:gd name="T62" fmla="*/ 968 w 1008"/>
                <a:gd name="T63" fmla="*/ 764 h 786"/>
                <a:gd name="T64" fmla="*/ 981 w 1008"/>
                <a:gd name="T65" fmla="*/ 748 h 786"/>
                <a:gd name="T66" fmla="*/ 998 w 1008"/>
                <a:gd name="T67" fmla="*/ 719 h 786"/>
                <a:gd name="T68" fmla="*/ 1007 w 1008"/>
                <a:gd name="T69" fmla="*/ 694 h 786"/>
                <a:gd name="T70" fmla="*/ 1005 w 1008"/>
                <a:gd name="T71" fmla="*/ 673 h 786"/>
                <a:gd name="T72" fmla="*/ 996 w 1008"/>
                <a:gd name="T73" fmla="*/ 658 h 786"/>
                <a:gd name="T74" fmla="*/ 984 w 1008"/>
                <a:gd name="T75" fmla="*/ 645 h 786"/>
                <a:gd name="T76" fmla="*/ 964 w 1008"/>
                <a:gd name="T77" fmla="*/ 637 h 786"/>
                <a:gd name="T78" fmla="*/ 917 w 1008"/>
                <a:gd name="T79" fmla="*/ 627 h 786"/>
                <a:gd name="T80" fmla="*/ 812 w 1008"/>
                <a:gd name="T81" fmla="*/ 604 h 786"/>
                <a:gd name="T82" fmla="*/ 646 w 1008"/>
                <a:gd name="T83" fmla="*/ 558 h 786"/>
                <a:gd name="T84" fmla="*/ 488 w 1008"/>
                <a:gd name="T85" fmla="*/ 514 h 786"/>
                <a:gd name="T86" fmla="*/ 419 w 1008"/>
                <a:gd name="T87" fmla="*/ 495 h 786"/>
                <a:gd name="T88" fmla="*/ 304 w 1008"/>
                <a:gd name="T89" fmla="*/ 495 h 786"/>
                <a:gd name="T90" fmla="*/ 323 w 1008"/>
                <a:gd name="T91" fmla="*/ 489 h 786"/>
                <a:gd name="T92" fmla="*/ 358 w 1008"/>
                <a:gd name="T93" fmla="*/ 485 h 786"/>
                <a:gd name="T94" fmla="*/ 398 w 1008"/>
                <a:gd name="T95" fmla="*/ 489 h 786"/>
                <a:gd name="T96" fmla="*/ 421 w 1008"/>
                <a:gd name="T97" fmla="*/ 495 h 786"/>
                <a:gd name="T98" fmla="*/ 421 w 1008"/>
                <a:gd name="T99" fmla="*/ 491 h 786"/>
                <a:gd name="T100" fmla="*/ 437 w 1008"/>
                <a:gd name="T101" fmla="*/ 462 h 786"/>
                <a:gd name="T102" fmla="*/ 456 w 1008"/>
                <a:gd name="T103" fmla="*/ 422 h 786"/>
                <a:gd name="T104" fmla="*/ 468 w 1008"/>
                <a:gd name="T105" fmla="*/ 387 h 786"/>
                <a:gd name="T106" fmla="*/ 463 w 1008"/>
                <a:gd name="T107" fmla="*/ 374 h 786"/>
                <a:gd name="T108" fmla="*/ 449 w 1008"/>
                <a:gd name="T109" fmla="*/ 364 h 786"/>
                <a:gd name="T110" fmla="*/ 432 w 1008"/>
                <a:gd name="T111" fmla="*/ 357 h 786"/>
                <a:gd name="T112" fmla="*/ 421 w 1008"/>
                <a:gd name="T113" fmla="*/ 355 h 786"/>
                <a:gd name="T114" fmla="*/ 483 w 1008"/>
                <a:gd name="T115" fmla="*/ 338 h 786"/>
                <a:gd name="T116" fmla="*/ 502 w 1008"/>
                <a:gd name="T117" fmla="*/ 232 h 786"/>
                <a:gd name="T118" fmla="*/ 524 w 1008"/>
                <a:gd name="T119" fmla="*/ 232 h 786"/>
                <a:gd name="T120" fmla="*/ 549 w 1008"/>
                <a:gd name="T121" fmla="*/ 230 h 786"/>
                <a:gd name="T122" fmla="*/ 563 w 1008"/>
                <a:gd name="T123" fmla="*/ 226 h 786"/>
                <a:gd name="T124" fmla="*/ 565 w 1008"/>
                <a:gd name="T125" fmla="*/ 221 h 7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8"/>
                <a:gd name="T190" fmla="*/ 0 h 786"/>
                <a:gd name="T191" fmla="*/ 1008 w 1008"/>
                <a:gd name="T192" fmla="*/ 786 h 7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8" h="786">
                  <a:moveTo>
                    <a:pt x="135" y="0"/>
                  </a:moveTo>
                  <a:lnTo>
                    <a:pt x="130" y="6"/>
                  </a:lnTo>
                  <a:lnTo>
                    <a:pt x="120" y="25"/>
                  </a:lnTo>
                  <a:lnTo>
                    <a:pt x="102" y="54"/>
                  </a:lnTo>
                  <a:lnTo>
                    <a:pt x="86" y="88"/>
                  </a:lnTo>
                  <a:lnTo>
                    <a:pt x="69" y="125"/>
                  </a:lnTo>
                  <a:lnTo>
                    <a:pt x="56" y="161"/>
                  </a:lnTo>
                  <a:lnTo>
                    <a:pt x="49" y="178"/>
                  </a:lnTo>
                  <a:lnTo>
                    <a:pt x="47" y="196"/>
                  </a:lnTo>
                  <a:lnTo>
                    <a:pt x="47" y="209"/>
                  </a:lnTo>
                  <a:lnTo>
                    <a:pt x="47" y="223"/>
                  </a:lnTo>
                  <a:lnTo>
                    <a:pt x="51" y="232"/>
                  </a:lnTo>
                  <a:lnTo>
                    <a:pt x="56" y="244"/>
                  </a:lnTo>
                  <a:lnTo>
                    <a:pt x="62" y="251"/>
                  </a:lnTo>
                  <a:lnTo>
                    <a:pt x="69" y="259"/>
                  </a:lnTo>
                  <a:lnTo>
                    <a:pt x="84" y="272"/>
                  </a:lnTo>
                  <a:lnTo>
                    <a:pt x="99" y="282"/>
                  </a:lnTo>
                  <a:lnTo>
                    <a:pt x="111" y="290"/>
                  </a:lnTo>
                  <a:lnTo>
                    <a:pt x="125" y="295"/>
                  </a:lnTo>
                  <a:lnTo>
                    <a:pt x="133" y="297"/>
                  </a:lnTo>
                  <a:lnTo>
                    <a:pt x="135" y="297"/>
                  </a:lnTo>
                  <a:lnTo>
                    <a:pt x="79" y="297"/>
                  </a:lnTo>
                  <a:lnTo>
                    <a:pt x="79" y="301"/>
                  </a:lnTo>
                  <a:lnTo>
                    <a:pt x="79" y="309"/>
                  </a:lnTo>
                  <a:lnTo>
                    <a:pt x="77" y="320"/>
                  </a:lnTo>
                  <a:lnTo>
                    <a:pt x="75" y="334"/>
                  </a:lnTo>
                  <a:lnTo>
                    <a:pt x="74" y="351"/>
                  </a:lnTo>
                  <a:lnTo>
                    <a:pt x="67" y="366"/>
                  </a:lnTo>
                  <a:lnTo>
                    <a:pt x="58" y="382"/>
                  </a:lnTo>
                  <a:lnTo>
                    <a:pt x="47" y="393"/>
                  </a:lnTo>
                  <a:lnTo>
                    <a:pt x="35" y="411"/>
                  </a:lnTo>
                  <a:lnTo>
                    <a:pt x="20" y="432"/>
                  </a:lnTo>
                  <a:lnTo>
                    <a:pt x="13" y="445"/>
                  </a:lnTo>
                  <a:lnTo>
                    <a:pt x="7" y="460"/>
                  </a:lnTo>
                  <a:lnTo>
                    <a:pt x="2" y="474"/>
                  </a:lnTo>
                  <a:lnTo>
                    <a:pt x="0" y="489"/>
                  </a:lnTo>
                  <a:lnTo>
                    <a:pt x="0" y="506"/>
                  </a:lnTo>
                  <a:lnTo>
                    <a:pt x="2" y="522"/>
                  </a:lnTo>
                  <a:lnTo>
                    <a:pt x="11" y="537"/>
                  </a:lnTo>
                  <a:lnTo>
                    <a:pt x="20" y="552"/>
                  </a:lnTo>
                  <a:lnTo>
                    <a:pt x="35" y="566"/>
                  </a:lnTo>
                  <a:lnTo>
                    <a:pt x="56" y="579"/>
                  </a:lnTo>
                  <a:lnTo>
                    <a:pt x="81" y="591"/>
                  </a:lnTo>
                  <a:lnTo>
                    <a:pt x="111" y="602"/>
                  </a:lnTo>
                  <a:lnTo>
                    <a:pt x="186" y="622"/>
                  </a:lnTo>
                  <a:lnTo>
                    <a:pt x="267" y="639"/>
                  </a:lnTo>
                  <a:lnTo>
                    <a:pt x="353" y="658"/>
                  </a:lnTo>
                  <a:lnTo>
                    <a:pt x="438" y="673"/>
                  </a:lnTo>
                  <a:lnTo>
                    <a:pt x="516" y="689"/>
                  </a:lnTo>
                  <a:lnTo>
                    <a:pt x="581" y="702"/>
                  </a:lnTo>
                  <a:lnTo>
                    <a:pt x="628" y="714"/>
                  </a:lnTo>
                  <a:lnTo>
                    <a:pt x="656" y="723"/>
                  </a:lnTo>
                  <a:lnTo>
                    <a:pt x="680" y="733"/>
                  </a:lnTo>
                  <a:lnTo>
                    <a:pt x="716" y="748"/>
                  </a:lnTo>
                  <a:lnTo>
                    <a:pt x="761" y="764"/>
                  </a:lnTo>
                  <a:lnTo>
                    <a:pt x="810" y="775"/>
                  </a:lnTo>
                  <a:lnTo>
                    <a:pt x="835" y="781"/>
                  </a:lnTo>
                  <a:lnTo>
                    <a:pt x="861" y="783"/>
                  </a:lnTo>
                  <a:lnTo>
                    <a:pt x="884" y="785"/>
                  </a:lnTo>
                  <a:lnTo>
                    <a:pt x="908" y="785"/>
                  </a:lnTo>
                  <a:lnTo>
                    <a:pt x="932" y="781"/>
                  </a:lnTo>
                  <a:lnTo>
                    <a:pt x="951" y="773"/>
                  </a:lnTo>
                  <a:lnTo>
                    <a:pt x="959" y="769"/>
                  </a:lnTo>
                  <a:lnTo>
                    <a:pt x="968" y="764"/>
                  </a:lnTo>
                  <a:lnTo>
                    <a:pt x="975" y="756"/>
                  </a:lnTo>
                  <a:lnTo>
                    <a:pt x="981" y="748"/>
                  </a:lnTo>
                  <a:lnTo>
                    <a:pt x="991" y="733"/>
                  </a:lnTo>
                  <a:lnTo>
                    <a:pt x="998" y="719"/>
                  </a:lnTo>
                  <a:lnTo>
                    <a:pt x="1005" y="706"/>
                  </a:lnTo>
                  <a:lnTo>
                    <a:pt x="1007" y="694"/>
                  </a:lnTo>
                  <a:lnTo>
                    <a:pt x="1007" y="683"/>
                  </a:lnTo>
                  <a:lnTo>
                    <a:pt x="1005" y="673"/>
                  </a:lnTo>
                  <a:lnTo>
                    <a:pt x="1003" y="666"/>
                  </a:lnTo>
                  <a:lnTo>
                    <a:pt x="996" y="658"/>
                  </a:lnTo>
                  <a:lnTo>
                    <a:pt x="989" y="650"/>
                  </a:lnTo>
                  <a:lnTo>
                    <a:pt x="984" y="645"/>
                  </a:lnTo>
                  <a:lnTo>
                    <a:pt x="972" y="641"/>
                  </a:lnTo>
                  <a:lnTo>
                    <a:pt x="964" y="637"/>
                  </a:lnTo>
                  <a:lnTo>
                    <a:pt x="940" y="629"/>
                  </a:lnTo>
                  <a:lnTo>
                    <a:pt x="917" y="627"/>
                  </a:lnTo>
                  <a:lnTo>
                    <a:pt x="879" y="620"/>
                  </a:lnTo>
                  <a:lnTo>
                    <a:pt x="812" y="604"/>
                  </a:lnTo>
                  <a:lnTo>
                    <a:pt x="733" y="583"/>
                  </a:lnTo>
                  <a:lnTo>
                    <a:pt x="646" y="558"/>
                  </a:lnTo>
                  <a:lnTo>
                    <a:pt x="560" y="535"/>
                  </a:lnTo>
                  <a:lnTo>
                    <a:pt x="488" y="514"/>
                  </a:lnTo>
                  <a:lnTo>
                    <a:pt x="438" y="501"/>
                  </a:lnTo>
                  <a:lnTo>
                    <a:pt x="419" y="495"/>
                  </a:lnTo>
                  <a:lnTo>
                    <a:pt x="302" y="495"/>
                  </a:lnTo>
                  <a:lnTo>
                    <a:pt x="304" y="495"/>
                  </a:lnTo>
                  <a:lnTo>
                    <a:pt x="312" y="491"/>
                  </a:lnTo>
                  <a:lnTo>
                    <a:pt x="323" y="489"/>
                  </a:lnTo>
                  <a:lnTo>
                    <a:pt x="340" y="485"/>
                  </a:lnTo>
                  <a:lnTo>
                    <a:pt x="358" y="485"/>
                  </a:lnTo>
                  <a:lnTo>
                    <a:pt x="377" y="485"/>
                  </a:lnTo>
                  <a:lnTo>
                    <a:pt x="398" y="489"/>
                  </a:lnTo>
                  <a:lnTo>
                    <a:pt x="419" y="495"/>
                  </a:lnTo>
                  <a:lnTo>
                    <a:pt x="421" y="495"/>
                  </a:lnTo>
                  <a:lnTo>
                    <a:pt x="419" y="495"/>
                  </a:lnTo>
                  <a:lnTo>
                    <a:pt x="421" y="491"/>
                  </a:lnTo>
                  <a:lnTo>
                    <a:pt x="428" y="480"/>
                  </a:lnTo>
                  <a:lnTo>
                    <a:pt x="437" y="462"/>
                  </a:lnTo>
                  <a:lnTo>
                    <a:pt x="447" y="443"/>
                  </a:lnTo>
                  <a:lnTo>
                    <a:pt x="456" y="422"/>
                  </a:lnTo>
                  <a:lnTo>
                    <a:pt x="463" y="403"/>
                  </a:lnTo>
                  <a:lnTo>
                    <a:pt x="468" y="387"/>
                  </a:lnTo>
                  <a:lnTo>
                    <a:pt x="468" y="378"/>
                  </a:lnTo>
                  <a:lnTo>
                    <a:pt x="463" y="374"/>
                  </a:lnTo>
                  <a:lnTo>
                    <a:pt x="458" y="368"/>
                  </a:lnTo>
                  <a:lnTo>
                    <a:pt x="449" y="364"/>
                  </a:lnTo>
                  <a:lnTo>
                    <a:pt x="440" y="361"/>
                  </a:lnTo>
                  <a:lnTo>
                    <a:pt x="432" y="357"/>
                  </a:lnTo>
                  <a:lnTo>
                    <a:pt x="426" y="355"/>
                  </a:lnTo>
                  <a:lnTo>
                    <a:pt x="421" y="355"/>
                  </a:lnTo>
                  <a:lnTo>
                    <a:pt x="419" y="353"/>
                  </a:lnTo>
                  <a:lnTo>
                    <a:pt x="483" y="338"/>
                  </a:lnTo>
                  <a:lnTo>
                    <a:pt x="498" y="232"/>
                  </a:lnTo>
                  <a:lnTo>
                    <a:pt x="502" y="232"/>
                  </a:lnTo>
                  <a:lnTo>
                    <a:pt x="511" y="232"/>
                  </a:lnTo>
                  <a:lnTo>
                    <a:pt x="524" y="232"/>
                  </a:lnTo>
                  <a:lnTo>
                    <a:pt x="537" y="232"/>
                  </a:lnTo>
                  <a:lnTo>
                    <a:pt x="549" y="230"/>
                  </a:lnTo>
                  <a:lnTo>
                    <a:pt x="558" y="228"/>
                  </a:lnTo>
                  <a:lnTo>
                    <a:pt x="563" y="226"/>
                  </a:lnTo>
                  <a:lnTo>
                    <a:pt x="565" y="223"/>
                  </a:lnTo>
                  <a:lnTo>
                    <a:pt x="565" y="221"/>
                  </a:lnTo>
                  <a:lnTo>
                    <a:pt x="563" y="217"/>
                  </a:lnTo>
                </a:path>
              </a:pathLst>
            </a:custGeom>
            <a:noFill/>
            <a:ln w="12700" cap="rnd">
              <a:solidFill>
                <a:srgbClr val="000000"/>
              </a:solidFill>
              <a:round/>
              <a:headEnd/>
              <a:tailEnd/>
            </a:ln>
          </p:spPr>
          <p:txBody>
            <a:bodyPr/>
            <a:lstStyle/>
            <a:p>
              <a:endParaRPr lang="en-US"/>
            </a:p>
          </p:txBody>
        </p:sp>
        <p:sp>
          <p:nvSpPr>
            <p:cNvPr id="44" name="Freeform 42"/>
            <p:cNvSpPr>
              <a:spLocks/>
            </p:cNvSpPr>
            <p:nvPr/>
          </p:nvSpPr>
          <p:spPr bwMode="auto">
            <a:xfrm>
              <a:off x="3303" y="2319"/>
              <a:ext cx="301" cy="183"/>
            </a:xfrm>
            <a:custGeom>
              <a:avLst/>
              <a:gdLst>
                <a:gd name="T0" fmla="*/ 5 w 301"/>
                <a:gd name="T1" fmla="*/ 121 h 183"/>
                <a:gd name="T2" fmla="*/ 20 w 301"/>
                <a:gd name="T3" fmla="*/ 130 h 183"/>
                <a:gd name="T4" fmla="*/ 42 w 301"/>
                <a:gd name="T5" fmla="*/ 142 h 183"/>
                <a:gd name="T6" fmla="*/ 66 w 301"/>
                <a:gd name="T7" fmla="*/ 159 h 183"/>
                <a:gd name="T8" fmla="*/ 103 w 301"/>
                <a:gd name="T9" fmla="*/ 180 h 183"/>
                <a:gd name="T10" fmla="*/ 129 w 301"/>
                <a:gd name="T11" fmla="*/ 182 h 183"/>
                <a:gd name="T12" fmla="*/ 142 w 301"/>
                <a:gd name="T13" fmla="*/ 174 h 183"/>
                <a:gd name="T14" fmla="*/ 144 w 301"/>
                <a:gd name="T15" fmla="*/ 169 h 183"/>
                <a:gd name="T16" fmla="*/ 137 w 301"/>
                <a:gd name="T17" fmla="*/ 163 h 183"/>
                <a:gd name="T18" fmla="*/ 122 w 301"/>
                <a:gd name="T19" fmla="*/ 147 h 183"/>
                <a:gd name="T20" fmla="*/ 113 w 301"/>
                <a:gd name="T21" fmla="*/ 130 h 183"/>
                <a:gd name="T22" fmla="*/ 113 w 301"/>
                <a:gd name="T23" fmla="*/ 121 h 183"/>
                <a:gd name="T24" fmla="*/ 122 w 301"/>
                <a:gd name="T25" fmla="*/ 113 h 183"/>
                <a:gd name="T26" fmla="*/ 135 w 301"/>
                <a:gd name="T27" fmla="*/ 109 h 183"/>
                <a:gd name="T28" fmla="*/ 151 w 301"/>
                <a:gd name="T29" fmla="*/ 109 h 183"/>
                <a:gd name="T30" fmla="*/ 187 w 301"/>
                <a:gd name="T31" fmla="*/ 124 h 183"/>
                <a:gd name="T32" fmla="*/ 224 w 301"/>
                <a:gd name="T33" fmla="*/ 142 h 183"/>
                <a:gd name="T34" fmla="*/ 250 w 301"/>
                <a:gd name="T35" fmla="*/ 147 h 183"/>
                <a:gd name="T36" fmla="*/ 269 w 301"/>
                <a:gd name="T37" fmla="*/ 144 h 183"/>
                <a:gd name="T38" fmla="*/ 291 w 301"/>
                <a:gd name="T39" fmla="*/ 134 h 183"/>
                <a:gd name="T40" fmla="*/ 298 w 301"/>
                <a:gd name="T41" fmla="*/ 126 h 183"/>
                <a:gd name="T42" fmla="*/ 300 w 301"/>
                <a:gd name="T43" fmla="*/ 115 h 183"/>
                <a:gd name="T44" fmla="*/ 298 w 301"/>
                <a:gd name="T45" fmla="*/ 103 h 183"/>
                <a:gd name="T46" fmla="*/ 289 w 301"/>
                <a:gd name="T47" fmla="*/ 88 h 183"/>
                <a:gd name="T48" fmla="*/ 257 w 301"/>
                <a:gd name="T49" fmla="*/ 51 h 183"/>
                <a:gd name="T50" fmla="*/ 211 w 301"/>
                <a:gd name="T51" fmla="*/ 19 h 183"/>
                <a:gd name="T52" fmla="*/ 189 w 301"/>
                <a:gd name="T53" fmla="*/ 7 h 183"/>
                <a:gd name="T54" fmla="*/ 165 w 301"/>
                <a:gd name="T55" fmla="*/ 0 h 183"/>
                <a:gd name="T56" fmla="*/ 146 w 301"/>
                <a:gd name="T57" fmla="*/ 0 h 183"/>
                <a:gd name="T58" fmla="*/ 129 w 301"/>
                <a:gd name="T59" fmla="*/ 7 h 183"/>
                <a:gd name="T60" fmla="*/ 94 w 301"/>
                <a:gd name="T61" fmla="*/ 27 h 183"/>
                <a:gd name="T62" fmla="*/ 54 w 301"/>
                <a:gd name="T63" fmla="*/ 48 h 183"/>
                <a:gd name="T64" fmla="*/ 23 w 301"/>
                <a:gd name="T65" fmla="*/ 75 h 183"/>
                <a:gd name="T66" fmla="*/ 9 w 301"/>
                <a:gd name="T67" fmla="*/ 94 h 183"/>
                <a:gd name="T68" fmla="*/ 0 w 301"/>
                <a:gd name="T69" fmla="*/ 119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83"/>
                <a:gd name="T107" fmla="*/ 301 w 301"/>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83">
                  <a:moveTo>
                    <a:pt x="0" y="119"/>
                  </a:moveTo>
                  <a:lnTo>
                    <a:pt x="5" y="121"/>
                  </a:lnTo>
                  <a:lnTo>
                    <a:pt x="11" y="124"/>
                  </a:lnTo>
                  <a:lnTo>
                    <a:pt x="20" y="130"/>
                  </a:lnTo>
                  <a:lnTo>
                    <a:pt x="31" y="136"/>
                  </a:lnTo>
                  <a:lnTo>
                    <a:pt x="42" y="142"/>
                  </a:lnTo>
                  <a:lnTo>
                    <a:pt x="52" y="149"/>
                  </a:lnTo>
                  <a:lnTo>
                    <a:pt x="66" y="159"/>
                  </a:lnTo>
                  <a:lnTo>
                    <a:pt x="85" y="172"/>
                  </a:lnTo>
                  <a:lnTo>
                    <a:pt x="103" y="180"/>
                  </a:lnTo>
                  <a:lnTo>
                    <a:pt x="118" y="182"/>
                  </a:lnTo>
                  <a:lnTo>
                    <a:pt x="129" y="182"/>
                  </a:lnTo>
                  <a:lnTo>
                    <a:pt x="135" y="178"/>
                  </a:lnTo>
                  <a:lnTo>
                    <a:pt x="142" y="174"/>
                  </a:lnTo>
                  <a:lnTo>
                    <a:pt x="144" y="170"/>
                  </a:lnTo>
                  <a:lnTo>
                    <a:pt x="144" y="169"/>
                  </a:lnTo>
                  <a:lnTo>
                    <a:pt x="142" y="167"/>
                  </a:lnTo>
                  <a:lnTo>
                    <a:pt x="137" y="163"/>
                  </a:lnTo>
                  <a:lnTo>
                    <a:pt x="129" y="157"/>
                  </a:lnTo>
                  <a:lnTo>
                    <a:pt x="122" y="147"/>
                  </a:lnTo>
                  <a:lnTo>
                    <a:pt x="115" y="140"/>
                  </a:lnTo>
                  <a:lnTo>
                    <a:pt x="113" y="130"/>
                  </a:lnTo>
                  <a:lnTo>
                    <a:pt x="111" y="126"/>
                  </a:lnTo>
                  <a:lnTo>
                    <a:pt x="113" y="121"/>
                  </a:lnTo>
                  <a:lnTo>
                    <a:pt x="115" y="117"/>
                  </a:lnTo>
                  <a:lnTo>
                    <a:pt x="122" y="113"/>
                  </a:lnTo>
                  <a:lnTo>
                    <a:pt x="127" y="109"/>
                  </a:lnTo>
                  <a:lnTo>
                    <a:pt x="135" y="109"/>
                  </a:lnTo>
                  <a:lnTo>
                    <a:pt x="142" y="109"/>
                  </a:lnTo>
                  <a:lnTo>
                    <a:pt x="151" y="109"/>
                  </a:lnTo>
                  <a:lnTo>
                    <a:pt x="170" y="115"/>
                  </a:lnTo>
                  <a:lnTo>
                    <a:pt x="187" y="124"/>
                  </a:lnTo>
                  <a:lnTo>
                    <a:pt x="207" y="134"/>
                  </a:lnTo>
                  <a:lnTo>
                    <a:pt x="224" y="142"/>
                  </a:lnTo>
                  <a:lnTo>
                    <a:pt x="237" y="147"/>
                  </a:lnTo>
                  <a:lnTo>
                    <a:pt x="250" y="147"/>
                  </a:lnTo>
                  <a:lnTo>
                    <a:pt x="259" y="145"/>
                  </a:lnTo>
                  <a:lnTo>
                    <a:pt x="269" y="144"/>
                  </a:lnTo>
                  <a:lnTo>
                    <a:pt x="281" y="140"/>
                  </a:lnTo>
                  <a:lnTo>
                    <a:pt x="291" y="134"/>
                  </a:lnTo>
                  <a:lnTo>
                    <a:pt x="293" y="130"/>
                  </a:lnTo>
                  <a:lnTo>
                    <a:pt x="298" y="126"/>
                  </a:lnTo>
                  <a:lnTo>
                    <a:pt x="300" y="121"/>
                  </a:lnTo>
                  <a:lnTo>
                    <a:pt x="300" y="115"/>
                  </a:lnTo>
                  <a:lnTo>
                    <a:pt x="300" y="109"/>
                  </a:lnTo>
                  <a:lnTo>
                    <a:pt x="298" y="103"/>
                  </a:lnTo>
                  <a:lnTo>
                    <a:pt x="293" y="96"/>
                  </a:lnTo>
                  <a:lnTo>
                    <a:pt x="289" y="88"/>
                  </a:lnTo>
                  <a:lnTo>
                    <a:pt x="274" y="71"/>
                  </a:lnTo>
                  <a:lnTo>
                    <a:pt x="257" y="51"/>
                  </a:lnTo>
                  <a:lnTo>
                    <a:pt x="235" y="34"/>
                  </a:lnTo>
                  <a:lnTo>
                    <a:pt x="211" y="19"/>
                  </a:lnTo>
                  <a:lnTo>
                    <a:pt x="200" y="13"/>
                  </a:lnTo>
                  <a:lnTo>
                    <a:pt x="189" y="7"/>
                  </a:lnTo>
                  <a:lnTo>
                    <a:pt x="177" y="4"/>
                  </a:lnTo>
                  <a:lnTo>
                    <a:pt x="165" y="0"/>
                  </a:lnTo>
                  <a:lnTo>
                    <a:pt x="156" y="0"/>
                  </a:lnTo>
                  <a:lnTo>
                    <a:pt x="146" y="0"/>
                  </a:lnTo>
                  <a:lnTo>
                    <a:pt x="137" y="2"/>
                  </a:lnTo>
                  <a:lnTo>
                    <a:pt x="129" y="7"/>
                  </a:lnTo>
                  <a:lnTo>
                    <a:pt x="113" y="17"/>
                  </a:lnTo>
                  <a:lnTo>
                    <a:pt x="94" y="27"/>
                  </a:lnTo>
                  <a:lnTo>
                    <a:pt x="75" y="36"/>
                  </a:lnTo>
                  <a:lnTo>
                    <a:pt x="54" y="48"/>
                  </a:lnTo>
                  <a:lnTo>
                    <a:pt x="37" y="59"/>
                  </a:lnTo>
                  <a:lnTo>
                    <a:pt x="23" y="75"/>
                  </a:lnTo>
                  <a:lnTo>
                    <a:pt x="14" y="84"/>
                  </a:lnTo>
                  <a:lnTo>
                    <a:pt x="9" y="94"/>
                  </a:lnTo>
                  <a:lnTo>
                    <a:pt x="2" y="105"/>
                  </a:lnTo>
                  <a:lnTo>
                    <a:pt x="0" y="119"/>
                  </a:lnTo>
                </a:path>
              </a:pathLst>
            </a:custGeom>
            <a:solidFill>
              <a:srgbClr val="FFCC99"/>
            </a:solidFill>
            <a:ln w="12700" cap="rnd">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ciencedirect.com/cache/MiamiImageURL/1-s2.0-S111056901000141X-gr4.jpg/0?wchp=dGLzVlk-zSkWz"/>
          <p:cNvPicPr>
            <a:picLocks noChangeAspect="1" noChangeArrowheads="1"/>
          </p:cNvPicPr>
          <p:nvPr/>
        </p:nvPicPr>
        <p:blipFill>
          <a:blip r:embed="rId2" cstate="print"/>
          <a:srcRect/>
          <a:stretch>
            <a:fillRect/>
          </a:stretch>
        </p:blipFill>
        <p:spPr bwMode="auto">
          <a:xfrm>
            <a:off x="827088" y="57150"/>
            <a:ext cx="7345362" cy="6738938"/>
          </a:xfrm>
          <a:prstGeom prst="rect">
            <a:avLst/>
          </a:prstGeom>
          <a:noFill/>
          <a:ln w="9525">
            <a:noFill/>
            <a:miter lim="800000"/>
            <a:headEnd/>
            <a:tailEnd/>
          </a:ln>
        </p:spPr>
      </p:pic>
      <p:sp>
        <p:nvSpPr>
          <p:cNvPr id="10243" name="2 Dikdörtgen"/>
          <p:cNvSpPr>
            <a:spLocks noChangeArrowheads="1"/>
          </p:cNvSpPr>
          <p:nvPr/>
        </p:nvSpPr>
        <p:spPr bwMode="auto">
          <a:xfrm>
            <a:off x="5580063" y="6372225"/>
            <a:ext cx="2232025" cy="369888"/>
          </a:xfrm>
          <a:prstGeom prst="rect">
            <a:avLst/>
          </a:prstGeom>
          <a:solidFill>
            <a:schemeClr val="bg2"/>
          </a:solidFill>
          <a:ln w="9525">
            <a:noFill/>
            <a:miter lim="800000"/>
            <a:headEnd/>
            <a:tailEnd/>
          </a:ln>
        </p:spPr>
        <p:txBody>
          <a:bodyPr>
            <a:spAutoFit/>
          </a:bodyPr>
          <a:lstStyle/>
          <a:p>
            <a:r>
              <a:rPr lang="tr-TR" b="0" i="1">
                <a:latin typeface="Times New Roman" pitchFamily="18" charset="0"/>
                <a:cs typeface="Times New Roman" pitchFamily="18" charset="0"/>
              </a:rPr>
              <a:t>Allahbadia GN 2011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a:t>
            </a:r>
            <a:r>
              <a:rPr lang="tr-TR" dirty="0" err="1" smtClean="0"/>
              <a:t>obezite</a:t>
            </a:r>
            <a:endParaRPr lang="tr-TR" dirty="0"/>
          </a:p>
        </p:txBody>
      </p:sp>
      <p:sp>
        <p:nvSpPr>
          <p:cNvPr id="3" name="2 İçerik Yer Tutucusu"/>
          <p:cNvSpPr>
            <a:spLocks noGrp="1"/>
          </p:cNvSpPr>
          <p:nvPr>
            <p:ph idx="1"/>
          </p:nvPr>
        </p:nvSpPr>
        <p:spPr/>
        <p:txBody>
          <a:bodyPr>
            <a:normAutofit/>
          </a:bodyPr>
          <a:lstStyle/>
          <a:p>
            <a:r>
              <a:rPr lang="tr-TR" sz="2000" dirty="0" err="1" smtClean="0"/>
              <a:t>Obez</a:t>
            </a:r>
            <a:r>
              <a:rPr lang="tr-TR" sz="2000" dirty="0" smtClean="0"/>
              <a:t> PKOS olgularında serbest yağ asitleri, total kolesterol ve LDL düzeyleri </a:t>
            </a:r>
            <a:r>
              <a:rPr lang="tr-TR" sz="2000" dirty="0" err="1" smtClean="0"/>
              <a:t>non</a:t>
            </a:r>
            <a:r>
              <a:rPr lang="tr-TR" sz="2000" dirty="0" smtClean="0"/>
              <a:t> </a:t>
            </a:r>
            <a:r>
              <a:rPr lang="tr-TR" sz="2000" dirty="0" err="1" smtClean="0"/>
              <a:t>obez</a:t>
            </a:r>
            <a:r>
              <a:rPr lang="tr-TR" sz="2000" dirty="0" smtClean="0"/>
              <a:t> PKOS olgularına göre yüksek</a:t>
            </a:r>
          </a:p>
          <a:p>
            <a:r>
              <a:rPr lang="tr-TR" sz="2000" dirty="0" err="1" smtClean="0"/>
              <a:t>Obez</a:t>
            </a:r>
            <a:r>
              <a:rPr lang="tr-TR" sz="2000" dirty="0" smtClean="0"/>
              <a:t> PKOS olgularında </a:t>
            </a:r>
            <a:r>
              <a:rPr lang="tr-TR" sz="2000" dirty="0" err="1" smtClean="0"/>
              <a:t>non</a:t>
            </a:r>
            <a:r>
              <a:rPr lang="tr-TR" sz="2000" dirty="0" smtClean="0"/>
              <a:t>-</a:t>
            </a:r>
            <a:r>
              <a:rPr lang="tr-TR" sz="2000" dirty="0" err="1" smtClean="0"/>
              <a:t>obezlere</a:t>
            </a:r>
            <a:r>
              <a:rPr lang="tr-TR" sz="2000" dirty="0" smtClean="0"/>
              <a:t> göre en belirgin </a:t>
            </a:r>
            <a:r>
              <a:rPr lang="tr-TR" sz="2000" dirty="0" err="1" smtClean="0"/>
              <a:t>dislipidemik</a:t>
            </a:r>
            <a:r>
              <a:rPr lang="tr-TR" sz="2000" dirty="0" smtClean="0"/>
              <a:t> durum </a:t>
            </a:r>
            <a:r>
              <a:rPr lang="tr-TR" sz="2000" dirty="0" err="1" smtClean="0"/>
              <a:t>hipertrigliseridemi</a:t>
            </a:r>
            <a:endParaRPr lang="tr-TR" sz="2000" dirty="0" smtClean="0"/>
          </a:p>
          <a:p>
            <a:r>
              <a:rPr lang="tr-TR" sz="2000" dirty="0" err="1" smtClean="0"/>
              <a:t>Obez</a:t>
            </a:r>
            <a:r>
              <a:rPr lang="tr-TR" sz="2000" dirty="0" smtClean="0"/>
              <a:t> PKOS olgularında karaciğerde yağlanma oranı %40</a:t>
            </a:r>
          </a:p>
          <a:p>
            <a:r>
              <a:rPr lang="tr-TR" sz="2000" dirty="0" smtClean="0"/>
              <a:t>PKOS olgularında </a:t>
            </a:r>
            <a:r>
              <a:rPr lang="tr-TR" sz="2000" dirty="0" err="1" smtClean="0"/>
              <a:t>anovulasyon</a:t>
            </a:r>
            <a:r>
              <a:rPr lang="tr-TR" sz="2000" dirty="0" smtClean="0"/>
              <a:t> ve karşılanmamış östrojen etkisi ile zaten sıklığı artan </a:t>
            </a:r>
            <a:r>
              <a:rPr lang="tr-TR" sz="2000" dirty="0" err="1" smtClean="0"/>
              <a:t>endometrium</a:t>
            </a:r>
            <a:r>
              <a:rPr lang="tr-TR" sz="2000" dirty="0" smtClean="0"/>
              <a:t> </a:t>
            </a:r>
            <a:r>
              <a:rPr lang="tr-TR" sz="2000" dirty="0" err="1" smtClean="0"/>
              <a:t>Ca</a:t>
            </a:r>
            <a:r>
              <a:rPr lang="tr-TR" sz="2000" dirty="0" smtClean="0"/>
              <a:t> </a:t>
            </a:r>
            <a:r>
              <a:rPr lang="tr-TR" sz="2000" dirty="0" err="1" smtClean="0"/>
              <a:t>obez</a:t>
            </a:r>
            <a:r>
              <a:rPr lang="tr-TR" sz="2000" dirty="0" smtClean="0"/>
              <a:t> olgularda daha sık görülür</a:t>
            </a:r>
          </a:p>
          <a:p>
            <a:r>
              <a:rPr lang="tr-TR" sz="2000" dirty="0" err="1" smtClean="0"/>
              <a:t>Obez</a:t>
            </a:r>
            <a:r>
              <a:rPr lang="tr-TR" sz="2000" dirty="0" smtClean="0"/>
              <a:t> PKOS olgularında </a:t>
            </a:r>
            <a:r>
              <a:rPr lang="tr-TR" sz="2000" dirty="0" err="1" smtClean="0"/>
              <a:t>oligomenore</a:t>
            </a:r>
            <a:r>
              <a:rPr lang="tr-TR" sz="2000" dirty="0" smtClean="0"/>
              <a:t> ve </a:t>
            </a:r>
            <a:r>
              <a:rPr lang="tr-TR" sz="2000" dirty="0" err="1" smtClean="0"/>
              <a:t>infertilite</a:t>
            </a:r>
            <a:r>
              <a:rPr lang="tr-TR" sz="2000" dirty="0" smtClean="0"/>
              <a:t> de </a:t>
            </a:r>
            <a:r>
              <a:rPr lang="tr-TR" sz="2000" dirty="0" err="1" smtClean="0"/>
              <a:t>non</a:t>
            </a:r>
            <a:r>
              <a:rPr lang="tr-TR" sz="2000" dirty="0" smtClean="0"/>
              <a:t>-</a:t>
            </a:r>
            <a:r>
              <a:rPr lang="tr-TR" sz="2000" dirty="0" err="1" smtClean="0"/>
              <a:t>obez</a:t>
            </a:r>
            <a:r>
              <a:rPr lang="tr-TR" sz="2000" dirty="0" smtClean="0"/>
              <a:t> gruba göre daha sıktır</a:t>
            </a:r>
          </a:p>
          <a:p>
            <a:r>
              <a:rPr lang="tr-TR" sz="2000" dirty="0" smtClean="0"/>
              <a:t>Kesin kanıt olmamakla birlikte </a:t>
            </a:r>
            <a:r>
              <a:rPr lang="tr-TR" sz="2000" dirty="0" err="1" smtClean="0"/>
              <a:t>obez</a:t>
            </a:r>
            <a:r>
              <a:rPr lang="tr-TR" sz="2000" dirty="0" smtClean="0"/>
              <a:t> PKOS </a:t>
            </a:r>
            <a:r>
              <a:rPr lang="tr-TR" sz="2000" dirty="0" err="1" smtClean="0"/>
              <a:t>lularda</a:t>
            </a:r>
            <a:r>
              <a:rPr lang="tr-TR" sz="2000" dirty="0" smtClean="0"/>
              <a:t> </a:t>
            </a:r>
            <a:r>
              <a:rPr lang="tr-TR" sz="2000" dirty="0" err="1" smtClean="0"/>
              <a:t>gestasyonel</a:t>
            </a:r>
            <a:r>
              <a:rPr lang="tr-TR" sz="2000" dirty="0" smtClean="0"/>
              <a:t> </a:t>
            </a:r>
            <a:r>
              <a:rPr lang="tr-TR" sz="2000" dirty="0" err="1" smtClean="0"/>
              <a:t>diabet</a:t>
            </a:r>
            <a:r>
              <a:rPr lang="tr-TR" sz="2000" dirty="0" smtClean="0"/>
              <a:t> ve </a:t>
            </a:r>
            <a:r>
              <a:rPr lang="tr-TR" sz="2000" dirty="0" err="1" smtClean="0"/>
              <a:t>preeklampsi</a:t>
            </a:r>
            <a:r>
              <a:rPr lang="tr-TR" sz="2000" dirty="0" smtClean="0"/>
              <a:t> gelişme riskinde artış bildiren çalışmalar var </a:t>
            </a:r>
            <a:r>
              <a:rPr lang="tr-TR" sz="1600" i="1" dirty="0" smtClean="0"/>
              <a:t>(</a:t>
            </a:r>
            <a:r>
              <a:rPr lang="tr-TR" sz="1600" i="1" dirty="0" err="1" smtClean="0"/>
              <a:t>Gjonnaess</a:t>
            </a:r>
            <a:r>
              <a:rPr lang="tr-TR" sz="1600" i="1" dirty="0" smtClean="0"/>
              <a:t> H, 1989)</a:t>
            </a:r>
          </a:p>
          <a:p>
            <a:endParaRPr lang="tr-TR" sz="2000" dirty="0" smtClean="0"/>
          </a:p>
          <a:p>
            <a:endParaRPr lang="tr-T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descr="Wide upward diagonal"/>
          <p:cNvSpPr>
            <a:spLocks noChangeArrowheads="1"/>
          </p:cNvSpPr>
          <p:nvPr/>
        </p:nvSpPr>
        <p:spPr bwMode="auto">
          <a:xfrm>
            <a:off x="3492500" y="3298825"/>
            <a:ext cx="2303463" cy="1066800"/>
          </a:xfrm>
          <a:prstGeom prst="horizontalScroll">
            <a:avLst>
              <a:gd name="adj" fmla="val 125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28575">
            <a:solidFill>
              <a:schemeClr val="tx1"/>
            </a:solidFill>
            <a:round/>
            <a:headEnd/>
            <a:tailEnd/>
          </a:ln>
        </p:spPr>
        <p:txBody>
          <a:bodyPr wrap="none" anchor="ctr"/>
          <a:lstStyle/>
          <a:p>
            <a:pPr algn="ctr">
              <a:defRPr/>
            </a:pPr>
            <a:r>
              <a:rPr lang="en-US" sz="3600" dirty="0">
                <a:solidFill>
                  <a:schemeClr val="bg1"/>
                </a:solidFill>
                <a:latin typeface="Times New Roman" pitchFamily="18" charset="0"/>
                <a:cs typeface="Times New Roman" pitchFamily="18" charset="0"/>
              </a:rPr>
              <a:t>PCOS</a:t>
            </a:r>
          </a:p>
        </p:txBody>
      </p:sp>
      <p:sp>
        <p:nvSpPr>
          <p:cNvPr id="8195" name="2 Metin kutusu"/>
          <p:cNvSpPr txBox="1">
            <a:spLocks noChangeArrowheads="1"/>
          </p:cNvSpPr>
          <p:nvPr/>
        </p:nvSpPr>
        <p:spPr bwMode="auto">
          <a:xfrm>
            <a:off x="539750" y="2133600"/>
            <a:ext cx="1755775" cy="646113"/>
          </a:xfrm>
          <a:prstGeom prst="rect">
            <a:avLst/>
          </a:prstGeom>
          <a:solidFill>
            <a:srgbClr val="002060"/>
          </a:solidFill>
          <a:ln w="9525">
            <a:solidFill>
              <a:srgbClr val="FFFF00"/>
            </a:solidFill>
            <a:miter lim="800000"/>
            <a:headEnd/>
            <a:tailEnd/>
          </a:ln>
        </p:spPr>
        <p:txBody>
          <a:bodyPr wrap="none">
            <a:spAutoFit/>
          </a:bodyPr>
          <a:lstStyle/>
          <a:p>
            <a:r>
              <a:rPr lang="tr-TR" b="0" dirty="0" err="1">
                <a:solidFill>
                  <a:schemeClr val="bg1"/>
                </a:solidFill>
                <a:latin typeface="Times New Roman" pitchFamily="18" charset="0"/>
                <a:cs typeface="Times New Roman" pitchFamily="18" charset="0"/>
              </a:rPr>
              <a:t>Hiperinsülinemi</a:t>
            </a:r>
            <a:endParaRPr lang="tr-TR" b="0" dirty="0">
              <a:solidFill>
                <a:schemeClr val="bg1"/>
              </a:solidFill>
              <a:latin typeface="Times New Roman" pitchFamily="18" charset="0"/>
              <a:cs typeface="Times New Roman" pitchFamily="18" charset="0"/>
            </a:endParaRPr>
          </a:p>
          <a:p>
            <a:r>
              <a:rPr lang="tr-TR" b="0" dirty="0" err="1">
                <a:solidFill>
                  <a:schemeClr val="bg1"/>
                </a:solidFill>
                <a:latin typeface="Times New Roman" pitchFamily="18" charset="0"/>
                <a:cs typeface="Times New Roman" pitchFamily="18" charset="0"/>
              </a:rPr>
              <a:t>İnsülin</a:t>
            </a:r>
            <a:r>
              <a:rPr lang="tr-TR" b="0" dirty="0">
                <a:solidFill>
                  <a:schemeClr val="bg1"/>
                </a:solidFill>
                <a:latin typeface="Times New Roman" pitchFamily="18" charset="0"/>
                <a:cs typeface="Times New Roman" pitchFamily="18" charset="0"/>
              </a:rPr>
              <a:t> rezistansı</a:t>
            </a:r>
          </a:p>
        </p:txBody>
      </p:sp>
      <p:sp>
        <p:nvSpPr>
          <p:cNvPr id="8196" name="3 Metin kutusu"/>
          <p:cNvSpPr txBox="1">
            <a:spLocks noChangeArrowheads="1"/>
          </p:cNvSpPr>
          <p:nvPr/>
        </p:nvSpPr>
        <p:spPr bwMode="auto">
          <a:xfrm>
            <a:off x="1835150" y="1341438"/>
            <a:ext cx="3686175" cy="646112"/>
          </a:xfrm>
          <a:prstGeom prst="rect">
            <a:avLst/>
          </a:prstGeom>
          <a:solidFill>
            <a:srgbClr val="002060"/>
          </a:solidFill>
          <a:ln w="9525">
            <a:solidFill>
              <a:srgbClr val="FFFF00"/>
            </a:solidFill>
            <a:miter lim="800000"/>
            <a:headEnd/>
            <a:tailEnd/>
          </a:ln>
        </p:spPr>
        <p:txBody>
          <a:bodyPr wrap="none">
            <a:spAutoFit/>
          </a:bodyPr>
          <a:lstStyle/>
          <a:p>
            <a:r>
              <a:rPr lang="tr-TR" b="0" dirty="0">
                <a:solidFill>
                  <a:schemeClr val="bg1"/>
                </a:solidFill>
                <a:latin typeface="Times New Roman" pitchFamily="18" charset="0"/>
                <a:cs typeface="Times New Roman" pitchFamily="18" charset="0"/>
              </a:rPr>
              <a:t>Bozulmuş </a:t>
            </a:r>
            <a:r>
              <a:rPr lang="tr-TR" b="0" dirty="0" err="1">
                <a:solidFill>
                  <a:schemeClr val="bg1"/>
                </a:solidFill>
                <a:latin typeface="Times New Roman" pitchFamily="18" charset="0"/>
                <a:cs typeface="Times New Roman" pitchFamily="18" charset="0"/>
              </a:rPr>
              <a:t>pankreatik</a:t>
            </a:r>
            <a:r>
              <a:rPr lang="tr-TR" b="0" dirty="0">
                <a:solidFill>
                  <a:schemeClr val="bg1"/>
                </a:solidFill>
                <a:latin typeface="Times New Roman" pitchFamily="18" charset="0"/>
                <a:cs typeface="Times New Roman" pitchFamily="18" charset="0"/>
              </a:rPr>
              <a:t> Beta hücre </a:t>
            </a:r>
            <a:r>
              <a:rPr lang="tr-TR" b="0" dirty="0" err="1">
                <a:solidFill>
                  <a:schemeClr val="bg1"/>
                </a:solidFill>
                <a:latin typeface="Times New Roman" pitchFamily="18" charset="0"/>
                <a:cs typeface="Times New Roman" pitchFamily="18" charset="0"/>
              </a:rPr>
              <a:t>fonk</a:t>
            </a:r>
            <a:endParaRPr lang="tr-TR" b="0" dirty="0">
              <a:solidFill>
                <a:schemeClr val="bg1"/>
              </a:solidFill>
              <a:latin typeface="Times New Roman" pitchFamily="18" charset="0"/>
              <a:cs typeface="Times New Roman" pitchFamily="18" charset="0"/>
            </a:endParaRPr>
          </a:p>
          <a:p>
            <a:r>
              <a:rPr lang="tr-TR" b="0" dirty="0">
                <a:solidFill>
                  <a:schemeClr val="bg1"/>
                </a:solidFill>
                <a:latin typeface="Times New Roman" pitchFamily="18" charset="0"/>
                <a:cs typeface="Times New Roman" pitchFamily="18" charset="0"/>
              </a:rPr>
              <a:t>Tip 2 DM riski</a:t>
            </a:r>
          </a:p>
        </p:txBody>
      </p:sp>
      <p:sp>
        <p:nvSpPr>
          <p:cNvPr id="8197" name="5 Metin kutusu"/>
          <p:cNvSpPr txBox="1">
            <a:spLocks noChangeArrowheads="1"/>
          </p:cNvSpPr>
          <p:nvPr/>
        </p:nvSpPr>
        <p:spPr bwMode="auto">
          <a:xfrm>
            <a:off x="5651500" y="2349500"/>
            <a:ext cx="1441450" cy="368300"/>
          </a:xfrm>
          <a:prstGeom prst="rect">
            <a:avLst/>
          </a:prstGeom>
          <a:solidFill>
            <a:srgbClr val="FFC000"/>
          </a:solidFill>
          <a:ln w="9525">
            <a:solidFill>
              <a:srgbClr val="FFFF00"/>
            </a:solidFill>
            <a:miter lim="800000"/>
            <a:headEnd/>
            <a:tailEnd/>
          </a:ln>
        </p:spPr>
        <p:txBody>
          <a:bodyPr>
            <a:spAutoFit/>
          </a:bodyPr>
          <a:lstStyle/>
          <a:p>
            <a:r>
              <a:rPr lang="tr-TR" b="0" dirty="0" err="1">
                <a:solidFill>
                  <a:schemeClr val="bg1"/>
                </a:solidFill>
                <a:latin typeface="Times New Roman" pitchFamily="18" charset="0"/>
                <a:cs typeface="Times New Roman" pitchFamily="18" charset="0"/>
              </a:rPr>
              <a:t>Obezite</a:t>
            </a:r>
            <a:endParaRPr lang="tr-TR" b="0" dirty="0">
              <a:solidFill>
                <a:schemeClr val="bg1"/>
              </a:solidFill>
              <a:latin typeface="Times New Roman" pitchFamily="18" charset="0"/>
              <a:cs typeface="Times New Roman" pitchFamily="18" charset="0"/>
            </a:endParaRPr>
          </a:p>
        </p:txBody>
      </p:sp>
      <p:sp>
        <p:nvSpPr>
          <p:cNvPr id="8198" name="6 Metin kutusu"/>
          <p:cNvSpPr txBox="1">
            <a:spLocks noChangeArrowheads="1"/>
          </p:cNvSpPr>
          <p:nvPr/>
        </p:nvSpPr>
        <p:spPr bwMode="auto">
          <a:xfrm>
            <a:off x="6804025" y="1557338"/>
            <a:ext cx="2079625" cy="368300"/>
          </a:xfrm>
          <a:prstGeom prst="rect">
            <a:avLst/>
          </a:prstGeom>
          <a:solidFill>
            <a:srgbClr val="FF3399"/>
          </a:solidFill>
          <a:ln w="9525">
            <a:solidFill>
              <a:srgbClr val="FFFF00"/>
            </a:solidFill>
            <a:miter lim="800000"/>
            <a:headEnd/>
            <a:tailEnd/>
          </a:ln>
        </p:spPr>
        <p:txBody>
          <a:bodyPr>
            <a:spAutoFit/>
          </a:bodyPr>
          <a:lstStyle/>
          <a:p>
            <a:r>
              <a:rPr lang="tr-TR" b="0" dirty="0" err="1">
                <a:solidFill>
                  <a:schemeClr val="bg1"/>
                </a:solidFill>
                <a:latin typeface="Times New Roman" pitchFamily="18" charset="0"/>
                <a:cs typeface="Times New Roman" pitchFamily="18" charset="0"/>
              </a:rPr>
              <a:t>Hiperlipidemi</a:t>
            </a:r>
            <a:endParaRPr lang="tr-TR" b="0" dirty="0">
              <a:solidFill>
                <a:schemeClr val="bg1"/>
              </a:solidFill>
              <a:latin typeface="Times New Roman" pitchFamily="18" charset="0"/>
              <a:cs typeface="Times New Roman" pitchFamily="18" charset="0"/>
            </a:endParaRPr>
          </a:p>
        </p:txBody>
      </p:sp>
      <p:sp>
        <p:nvSpPr>
          <p:cNvPr id="8199" name="7 Metin kutusu"/>
          <p:cNvSpPr txBox="1">
            <a:spLocks noChangeArrowheads="1"/>
          </p:cNvSpPr>
          <p:nvPr/>
        </p:nvSpPr>
        <p:spPr bwMode="auto">
          <a:xfrm>
            <a:off x="611188" y="260350"/>
            <a:ext cx="7921625" cy="708025"/>
          </a:xfrm>
          <a:prstGeom prst="rect">
            <a:avLst/>
          </a:prstGeom>
          <a:noFill/>
          <a:ln w="57150">
            <a:solidFill>
              <a:schemeClr val="tx1"/>
            </a:solidFill>
            <a:miter lim="800000"/>
            <a:headEnd/>
            <a:tailEnd/>
          </a:ln>
        </p:spPr>
        <p:txBody>
          <a:bodyPr>
            <a:spAutoFit/>
          </a:bodyPr>
          <a:lstStyle/>
          <a:p>
            <a:pPr algn="ctr"/>
            <a:r>
              <a:rPr lang="tr-TR" sz="4000" dirty="0" err="1">
                <a:solidFill>
                  <a:schemeClr val="bg1"/>
                </a:solidFill>
                <a:latin typeface="Times New Roman" pitchFamily="18" charset="0"/>
                <a:cs typeface="Times New Roman" pitchFamily="18" charset="0"/>
              </a:rPr>
              <a:t>PCOS’un</a:t>
            </a:r>
            <a:r>
              <a:rPr lang="tr-TR" sz="4000" dirty="0">
                <a:solidFill>
                  <a:schemeClr val="bg1"/>
                </a:solidFill>
                <a:latin typeface="Times New Roman" pitchFamily="18" charset="0"/>
                <a:cs typeface="Times New Roman" pitchFamily="18" charset="0"/>
              </a:rPr>
              <a:t> Uzun Dönem Etkileri</a:t>
            </a:r>
          </a:p>
        </p:txBody>
      </p:sp>
      <p:sp>
        <p:nvSpPr>
          <p:cNvPr id="9" name="8 Metin kutusu"/>
          <p:cNvSpPr txBox="1"/>
          <p:nvPr/>
        </p:nvSpPr>
        <p:spPr>
          <a:xfrm>
            <a:off x="611188" y="4792663"/>
            <a:ext cx="2803973" cy="1877437"/>
          </a:xfrm>
          <a:prstGeom prst="rect">
            <a:avLst/>
          </a:prstGeom>
          <a:solidFill>
            <a:schemeClr val="tx1"/>
          </a:solidFill>
        </p:spPr>
        <p:txBody>
          <a:bodyPr wrap="none">
            <a:spAutoFit/>
          </a:bodyPr>
          <a:lstStyle/>
          <a:p>
            <a:pPr>
              <a:defRPr/>
            </a:pPr>
            <a:r>
              <a:rPr lang="tr-TR" dirty="0">
                <a:solidFill>
                  <a:schemeClr val="bg1"/>
                </a:solidFill>
                <a:latin typeface="Times New Roman" pitchFamily="18" charset="0"/>
                <a:cs typeface="Times New Roman" pitchFamily="18" charset="0"/>
              </a:rPr>
              <a:t>Artmış </a:t>
            </a:r>
            <a:r>
              <a:rPr lang="tr-TR" dirty="0" err="1">
                <a:solidFill>
                  <a:schemeClr val="bg1"/>
                </a:solidFill>
                <a:latin typeface="Times New Roman" pitchFamily="18" charset="0"/>
                <a:cs typeface="Times New Roman" pitchFamily="18" charset="0"/>
              </a:rPr>
              <a:t>Kardiovasküler</a:t>
            </a:r>
            <a:r>
              <a:rPr lang="tr-TR" dirty="0">
                <a:solidFill>
                  <a:schemeClr val="bg1"/>
                </a:solidFill>
                <a:latin typeface="Times New Roman" pitchFamily="18" charset="0"/>
                <a:cs typeface="Times New Roman" pitchFamily="18" charset="0"/>
              </a:rPr>
              <a:t> Risk</a:t>
            </a:r>
          </a:p>
          <a:p>
            <a:pPr lvl="1">
              <a:buFont typeface="Arial" pitchFamily="34" charset="0"/>
              <a:buChar char="•"/>
              <a:defRPr/>
            </a:pPr>
            <a:r>
              <a:rPr lang="tr-TR" sz="1400" b="0" dirty="0" err="1">
                <a:solidFill>
                  <a:schemeClr val="bg1"/>
                </a:solidFill>
                <a:latin typeface="Times New Roman" pitchFamily="18" charset="0"/>
                <a:cs typeface="Times New Roman" pitchFamily="18" charset="0"/>
              </a:rPr>
              <a:t>İnsülin</a:t>
            </a:r>
            <a:r>
              <a:rPr lang="tr-TR" sz="1400" b="0" dirty="0">
                <a:solidFill>
                  <a:schemeClr val="bg1"/>
                </a:solidFill>
                <a:latin typeface="Times New Roman" pitchFamily="18" charset="0"/>
                <a:cs typeface="Times New Roman" pitchFamily="18" charset="0"/>
              </a:rPr>
              <a:t> rezistansı</a:t>
            </a:r>
          </a:p>
          <a:p>
            <a:pPr lvl="1">
              <a:buFont typeface="Arial" pitchFamily="34" charset="0"/>
              <a:buChar char="•"/>
              <a:defRPr/>
            </a:pPr>
            <a:r>
              <a:rPr lang="tr-TR" sz="1400" b="0" dirty="0" err="1">
                <a:solidFill>
                  <a:schemeClr val="bg1"/>
                </a:solidFill>
                <a:latin typeface="Times New Roman" pitchFamily="18" charset="0"/>
                <a:cs typeface="Times New Roman" pitchFamily="18" charset="0"/>
              </a:rPr>
              <a:t>Obesite</a:t>
            </a:r>
            <a:endParaRPr lang="tr-TR" sz="1400" b="0" dirty="0">
              <a:solidFill>
                <a:schemeClr val="bg1"/>
              </a:solidFill>
              <a:latin typeface="Times New Roman" pitchFamily="18" charset="0"/>
              <a:cs typeface="Times New Roman" pitchFamily="18" charset="0"/>
            </a:endParaRPr>
          </a:p>
          <a:p>
            <a:pPr lvl="1">
              <a:buFont typeface="Arial" pitchFamily="34" charset="0"/>
              <a:buChar char="•"/>
              <a:defRPr/>
            </a:pPr>
            <a:r>
              <a:rPr lang="tr-TR" sz="1400" b="0" dirty="0" err="1">
                <a:solidFill>
                  <a:schemeClr val="bg1"/>
                </a:solidFill>
                <a:latin typeface="Times New Roman" pitchFamily="18" charset="0"/>
                <a:cs typeface="Times New Roman" pitchFamily="18" charset="0"/>
              </a:rPr>
              <a:t>Hiperlipidemi</a:t>
            </a:r>
            <a:endParaRPr lang="tr-TR" sz="1400" b="0" dirty="0">
              <a:solidFill>
                <a:schemeClr val="bg1"/>
              </a:solidFill>
              <a:latin typeface="Times New Roman" pitchFamily="18" charset="0"/>
              <a:cs typeface="Times New Roman" pitchFamily="18" charset="0"/>
            </a:endParaRPr>
          </a:p>
          <a:p>
            <a:pPr lvl="1">
              <a:buFont typeface="Arial" pitchFamily="34" charset="0"/>
              <a:buChar char="•"/>
              <a:defRPr/>
            </a:pPr>
            <a:r>
              <a:rPr lang="tr-TR" sz="1400" b="0" dirty="0">
                <a:solidFill>
                  <a:schemeClr val="bg1"/>
                </a:solidFill>
                <a:latin typeface="Times New Roman" pitchFamily="18" charset="0"/>
                <a:cs typeface="Times New Roman" pitchFamily="18" charset="0"/>
              </a:rPr>
              <a:t>HT</a:t>
            </a:r>
          </a:p>
          <a:p>
            <a:pPr lvl="1">
              <a:buFont typeface="Arial" pitchFamily="34" charset="0"/>
              <a:buChar char="•"/>
              <a:defRPr/>
            </a:pPr>
            <a:r>
              <a:rPr lang="tr-TR" sz="1400" b="0" dirty="0" err="1">
                <a:solidFill>
                  <a:schemeClr val="bg1"/>
                </a:solidFill>
                <a:latin typeface="Times New Roman" pitchFamily="18" charset="0"/>
                <a:cs typeface="Times New Roman" pitchFamily="18" charset="0"/>
              </a:rPr>
              <a:t>Endotel</a:t>
            </a:r>
            <a:r>
              <a:rPr lang="tr-TR" sz="1400" b="0" dirty="0">
                <a:solidFill>
                  <a:schemeClr val="bg1"/>
                </a:solidFill>
                <a:latin typeface="Times New Roman" pitchFamily="18" charset="0"/>
                <a:cs typeface="Times New Roman" pitchFamily="18" charset="0"/>
              </a:rPr>
              <a:t> </a:t>
            </a:r>
            <a:r>
              <a:rPr lang="tr-TR" sz="1400" b="0" dirty="0" err="1">
                <a:solidFill>
                  <a:schemeClr val="bg1"/>
                </a:solidFill>
                <a:latin typeface="Times New Roman" pitchFamily="18" charset="0"/>
                <a:cs typeface="Times New Roman" pitchFamily="18" charset="0"/>
              </a:rPr>
              <a:t>disfonksiyon</a:t>
            </a:r>
            <a:endParaRPr lang="tr-TR" sz="1400" b="0" dirty="0">
              <a:solidFill>
                <a:schemeClr val="bg1"/>
              </a:solidFill>
              <a:latin typeface="Times New Roman" pitchFamily="18" charset="0"/>
              <a:cs typeface="Times New Roman" pitchFamily="18" charset="0"/>
            </a:endParaRPr>
          </a:p>
          <a:p>
            <a:pPr lvl="1">
              <a:buFont typeface="Arial" pitchFamily="34" charset="0"/>
              <a:buChar char="•"/>
              <a:defRPr/>
            </a:pPr>
            <a:r>
              <a:rPr lang="tr-TR" sz="1400" b="0" dirty="0">
                <a:solidFill>
                  <a:schemeClr val="bg1"/>
                </a:solidFill>
                <a:latin typeface="Times New Roman" pitchFamily="18" charset="0"/>
                <a:cs typeface="Times New Roman" pitchFamily="18" charset="0"/>
              </a:rPr>
              <a:t>Kronik </a:t>
            </a:r>
            <a:r>
              <a:rPr lang="tr-TR" sz="1400" b="0" dirty="0" err="1">
                <a:solidFill>
                  <a:schemeClr val="bg1"/>
                </a:solidFill>
                <a:latin typeface="Times New Roman" pitchFamily="18" charset="0"/>
                <a:cs typeface="Times New Roman" pitchFamily="18" charset="0"/>
              </a:rPr>
              <a:t>vasküler</a:t>
            </a:r>
            <a:r>
              <a:rPr lang="tr-TR" sz="1400" b="0" dirty="0">
                <a:solidFill>
                  <a:schemeClr val="bg1"/>
                </a:solidFill>
                <a:latin typeface="Times New Roman" pitchFamily="18" charset="0"/>
                <a:cs typeface="Times New Roman" pitchFamily="18" charset="0"/>
              </a:rPr>
              <a:t> </a:t>
            </a:r>
            <a:r>
              <a:rPr lang="tr-TR" sz="1400" b="0" dirty="0" err="1">
                <a:solidFill>
                  <a:schemeClr val="bg1"/>
                </a:solidFill>
                <a:latin typeface="Times New Roman" pitchFamily="18" charset="0"/>
                <a:cs typeface="Times New Roman" pitchFamily="18" charset="0"/>
              </a:rPr>
              <a:t>inflamasyon</a:t>
            </a:r>
            <a:endParaRPr lang="tr-TR" sz="1400" b="0" dirty="0">
              <a:solidFill>
                <a:schemeClr val="bg1"/>
              </a:solidFill>
              <a:latin typeface="Times New Roman" pitchFamily="18" charset="0"/>
              <a:cs typeface="Times New Roman" pitchFamily="18" charset="0"/>
            </a:endParaRPr>
          </a:p>
          <a:p>
            <a:pPr lvl="1">
              <a:buFont typeface="Arial" pitchFamily="34" charset="0"/>
              <a:buChar char="•"/>
              <a:defRPr/>
            </a:pPr>
            <a:r>
              <a:rPr lang="tr-TR" sz="1400" b="0" dirty="0" err="1">
                <a:solidFill>
                  <a:schemeClr val="bg1"/>
                </a:solidFill>
                <a:latin typeface="Times New Roman" pitchFamily="18" charset="0"/>
                <a:cs typeface="Times New Roman" pitchFamily="18" charset="0"/>
              </a:rPr>
              <a:t>Vaskuler</a:t>
            </a:r>
            <a:r>
              <a:rPr lang="tr-TR" sz="1400" b="0" dirty="0">
                <a:solidFill>
                  <a:schemeClr val="bg1"/>
                </a:solidFill>
                <a:latin typeface="Times New Roman" pitchFamily="18" charset="0"/>
                <a:cs typeface="Times New Roman" pitchFamily="18" charset="0"/>
              </a:rPr>
              <a:t> kalınlık artışı</a:t>
            </a:r>
          </a:p>
        </p:txBody>
      </p:sp>
      <p:sp>
        <p:nvSpPr>
          <p:cNvPr id="10" name="9 Metin kutusu"/>
          <p:cNvSpPr txBox="1"/>
          <p:nvPr/>
        </p:nvSpPr>
        <p:spPr>
          <a:xfrm>
            <a:off x="6084888" y="4797425"/>
            <a:ext cx="2447925" cy="1016000"/>
          </a:xfrm>
          <a:prstGeom prst="rect">
            <a:avLst/>
          </a:prstGeom>
          <a:solidFill>
            <a:schemeClr val="tx1"/>
          </a:solidFill>
        </p:spPr>
        <p:txBody>
          <a:bodyPr>
            <a:spAutoFit/>
          </a:bodyPr>
          <a:lstStyle/>
          <a:p>
            <a:pPr>
              <a:defRPr/>
            </a:pPr>
            <a:r>
              <a:rPr lang="tr-TR" dirty="0">
                <a:solidFill>
                  <a:schemeClr val="bg1"/>
                </a:solidFill>
                <a:latin typeface="Times New Roman" pitchFamily="18" charset="0"/>
                <a:cs typeface="Times New Roman" pitchFamily="18" charset="0"/>
              </a:rPr>
              <a:t>Kanser</a:t>
            </a:r>
          </a:p>
          <a:p>
            <a:pPr>
              <a:buFont typeface="Arial" pitchFamily="34" charset="0"/>
              <a:buChar char="•"/>
              <a:defRPr/>
            </a:pPr>
            <a:r>
              <a:rPr lang="tr-TR" sz="1400" b="0" dirty="0" err="1">
                <a:solidFill>
                  <a:schemeClr val="bg1"/>
                </a:solidFill>
                <a:latin typeface="Times New Roman" pitchFamily="18" charset="0"/>
                <a:cs typeface="Times New Roman" pitchFamily="18" charset="0"/>
              </a:rPr>
              <a:t>Endometrium</a:t>
            </a:r>
            <a:endParaRPr lang="tr-TR" sz="1400" b="0" dirty="0">
              <a:solidFill>
                <a:schemeClr val="bg1"/>
              </a:solidFill>
              <a:latin typeface="Times New Roman" pitchFamily="18" charset="0"/>
              <a:cs typeface="Times New Roman" pitchFamily="18" charset="0"/>
            </a:endParaRPr>
          </a:p>
          <a:p>
            <a:pPr>
              <a:buFont typeface="Arial" pitchFamily="34" charset="0"/>
              <a:buChar char="•"/>
              <a:defRPr/>
            </a:pPr>
            <a:r>
              <a:rPr lang="tr-TR" sz="1400" b="0" dirty="0">
                <a:solidFill>
                  <a:schemeClr val="bg1"/>
                </a:solidFill>
                <a:latin typeface="Times New Roman" pitchFamily="18" charset="0"/>
                <a:cs typeface="Times New Roman" pitchFamily="18" charset="0"/>
              </a:rPr>
              <a:t>Meme</a:t>
            </a:r>
          </a:p>
          <a:p>
            <a:pPr>
              <a:buFont typeface="Arial" pitchFamily="34" charset="0"/>
              <a:buChar char="•"/>
              <a:defRPr/>
            </a:pPr>
            <a:r>
              <a:rPr lang="tr-TR" sz="1400" b="0" dirty="0" err="1">
                <a:solidFill>
                  <a:schemeClr val="bg1"/>
                </a:solidFill>
                <a:latin typeface="Times New Roman" pitchFamily="18" charset="0"/>
                <a:cs typeface="Times New Roman" pitchFamily="18" charset="0"/>
              </a:rPr>
              <a:t>Over</a:t>
            </a:r>
            <a:endParaRPr lang="tr-TR" sz="1400" b="0" dirty="0">
              <a:solidFill>
                <a:schemeClr val="bg1"/>
              </a:solidFill>
              <a:latin typeface="Times New Roman" pitchFamily="18" charset="0"/>
              <a:cs typeface="Times New Roman" pitchFamily="18" charset="0"/>
            </a:endParaRPr>
          </a:p>
        </p:txBody>
      </p:sp>
      <p:cxnSp>
        <p:nvCxnSpPr>
          <p:cNvPr id="8202" name="11 Düz Bağlayıcı"/>
          <p:cNvCxnSpPr>
            <a:cxnSpLocks noChangeShapeType="1"/>
          </p:cNvCxnSpPr>
          <p:nvPr/>
        </p:nvCxnSpPr>
        <p:spPr bwMode="auto">
          <a:xfrm>
            <a:off x="1619250" y="3141663"/>
            <a:ext cx="6192838" cy="0"/>
          </a:xfrm>
          <a:prstGeom prst="line">
            <a:avLst/>
          </a:prstGeom>
          <a:noFill/>
          <a:ln w="38100" algn="ctr">
            <a:solidFill>
              <a:schemeClr val="tx1"/>
            </a:solidFill>
            <a:round/>
            <a:headEnd/>
            <a:tailEnd/>
          </a:ln>
        </p:spPr>
      </p:cxnSp>
      <p:cxnSp>
        <p:nvCxnSpPr>
          <p:cNvPr id="8203" name="13 Düz Ok Bağlayıcısı"/>
          <p:cNvCxnSpPr>
            <a:cxnSpLocks noChangeShapeType="1"/>
          </p:cNvCxnSpPr>
          <p:nvPr/>
        </p:nvCxnSpPr>
        <p:spPr bwMode="auto">
          <a:xfrm flipV="1">
            <a:off x="7812088" y="2205038"/>
            <a:ext cx="0" cy="936625"/>
          </a:xfrm>
          <a:prstGeom prst="straightConnector1">
            <a:avLst/>
          </a:prstGeom>
          <a:noFill/>
          <a:ln w="38100" algn="ctr">
            <a:solidFill>
              <a:schemeClr val="tx1"/>
            </a:solidFill>
            <a:round/>
            <a:headEnd/>
            <a:tailEnd type="arrow" w="med" len="med"/>
          </a:ln>
        </p:spPr>
      </p:cxnSp>
      <p:cxnSp>
        <p:nvCxnSpPr>
          <p:cNvPr id="8204" name="14 Düz Ok Bağlayıcısı"/>
          <p:cNvCxnSpPr>
            <a:cxnSpLocks noChangeShapeType="1"/>
          </p:cNvCxnSpPr>
          <p:nvPr/>
        </p:nvCxnSpPr>
        <p:spPr bwMode="auto">
          <a:xfrm flipV="1">
            <a:off x="1619250" y="2852738"/>
            <a:ext cx="0" cy="288925"/>
          </a:xfrm>
          <a:prstGeom prst="straightConnector1">
            <a:avLst/>
          </a:prstGeom>
          <a:noFill/>
          <a:ln w="38100" algn="ctr">
            <a:solidFill>
              <a:schemeClr val="tx1"/>
            </a:solidFill>
            <a:round/>
            <a:headEnd/>
            <a:tailEnd type="arrow" w="med" len="med"/>
          </a:ln>
        </p:spPr>
      </p:cxnSp>
      <p:cxnSp>
        <p:nvCxnSpPr>
          <p:cNvPr id="8205" name="15 Düz Ok Bağlayıcısı"/>
          <p:cNvCxnSpPr>
            <a:cxnSpLocks noChangeShapeType="1"/>
          </p:cNvCxnSpPr>
          <p:nvPr/>
        </p:nvCxnSpPr>
        <p:spPr bwMode="auto">
          <a:xfrm flipV="1">
            <a:off x="6372225" y="2781300"/>
            <a:ext cx="0" cy="360363"/>
          </a:xfrm>
          <a:prstGeom prst="straightConnector1">
            <a:avLst/>
          </a:prstGeom>
          <a:noFill/>
          <a:ln w="38100" algn="ctr">
            <a:solidFill>
              <a:schemeClr val="tx1"/>
            </a:solidFill>
            <a:round/>
            <a:headEnd/>
            <a:tailEnd type="arrow" w="med" len="med"/>
          </a:ln>
        </p:spPr>
      </p:cxnSp>
      <p:cxnSp>
        <p:nvCxnSpPr>
          <p:cNvPr id="8206" name="16 Düz Ok Bağlayıcısı"/>
          <p:cNvCxnSpPr>
            <a:cxnSpLocks noChangeShapeType="1"/>
          </p:cNvCxnSpPr>
          <p:nvPr/>
        </p:nvCxnSpPr>
        <p:spPr bwMode="auto">
          <a:xfrm flipV="1">
            <a:off x="3924300" y="2205038"/>
            <a:ext cx="0" cy="936625"/>
          </a:xfrm>
          <a:prstGeom prst="straightConnector1">
            <a:avLst/>
          </a:prstGeom>
          <a:noFill/>
          <a:ln w="38100" algn="ctr">
            <a:solidFill>
              <a:schemeClr val="tx1"/>
            </a:solidFill>
            <a:round/>
            <a:headEnd/>
            <a:tailEnd type="arrow" w="med" len="med"/>
          </a:ln>
        </p:spPr>
      </p:cxnSp>
      <p:cxnSp>
        <p:nvCxnSpPr>
          <p:cNvPr id="8207" name="21 Düz Bağlayıcı"/>
          <p:cNvCxnSpPr>
            <a:cxnSpLocks noChangeShapeType="1"/>
            <a:stCxn id="5" idx="0"/>
          </p:cNvCxnSpPr>
          <p:nvPr/>
        </p:nvCxnSpPr>
        <p:spPr bwMode="auto">
          <a:xfrm flipV="1">
            <a:off x="4643438" y="3141663"/>
            <a:ext cx="0" cy="290512"/>
          </a:xfrm>
          <a:prstGeom prst="line">
            <a:avLst/>
          </a:prstGeom>
          <a:noFill/>
          <a:ln w="38100" algn="ctr">
            <a:solidFill>
              <a:schemeClr val="tx1"/>
            </a:solidFill>
            <a:round/>
            <a:headEnd/>
            <a:tailEnd/>
          </a:ln>
        </p:spPr>
      </p:cxnSp>
      <p:cxnSp>
        <p:nvCxnSpPr>
          <p:cNvPr id="8208" name="23 Düz Bağlayıcı"/>
          <p:cNvCxnSpPr>
            <a:cxnSpLocks noChangeShapeType="1"/>
          </p:cNvCxnSpPr>
          <p:nvPr/>
        </p:nvCxnSpPr>
        <p:spPr bwMode="auto">
          <a:xfrm>
            <a:off x="2124075" y="4508500"/>
            <a:ext cx="5111750" cy="0"/>
          </a:xfrm>
          <a:prstGeom prst="line">
            <a:avLst/>
          </a:prstGeom>
          <a:noFill/>
          <a:ln w="38100" algn="ctr">
            <a:solidFill>
              <a:schemeClr val="tx1"/>
            </a:solidFill>
            <a:round/>
            <a:headEnd/>
            <a:tailEnd/>
          </a:ln>
        </p:spPr>
      </p:cxnSp>
      <p:cxnSp>
        <p:nvCxnSpPr>
          <p:cNvPr id="8209" name="25 Düz Ok Bağlayıcısı"/>
          <p:cNvCxnSpPr>
            <a:cxnSpLocks noChangeShapeType="1"/>
          </p:cNvCxnSpPr>
          <p:nvPr/>
        </p:nvCxnSpPr>
        <p:spPr bwMode="auto">
          <a:xfrm>
            <a:off x="7235825" y="4508500"/>
            <a:ext cx="0" cy="215900"/>
          </a:xfrm>
          <a:prstGeom prst="straightConnector1">
            <a:avLst/>
          </a:prstGeom>
          <a:noFill/>
          <a:ln w="38100" algn="ctr">
            <a:solidFill>
              <a:schemeClr val="tx1"/>
            </a:solidFill>
            <a:round/>
            <a:headEnd/>
            <a:tailEnd type="arrow" w="med" len="med"/>
          </a:ln>
        </p:spPr>
      </p:cxnSp>
      <p:cxnSp>
        <p:nvCxnSpPr>
          <p:cNvPr id="8210" name="26 Düz Ok Bağlayıcısı"/>
          <p:cNvCxnSpPr>
            <a:cxnSpLocks noChangeShapeType="1"/>
          </p:cNvCxnSpPr>
          <p:nvPr/>
        </p:nvCxnSpPr>
        <p:spPr bwMode="auto">
          <a:xfrm>
            <a:off x="2124075" y="4508500"/>
            <a:ext cx="0" cy="215900"/>
          </a:xfrm>
          <a:prstGeom prst="straightConnector1">
            <a:avLst/>
          </a:prstGeom>
          <a:noFill/>
          <a:ln w="38100" algn="ctr">
            <a:solidFill>
              <a:schemeClr val="tx1"/>
            </a:solidFill>
            <a:round/>
            <a:headEnd/>
            <a:tailEnd type="arrow" w="med" len="med"/>
          </a:ln>
        </p:spPr>
      </p:cxnSp>
      <p:cxnSp>
        <p:nvCxnSpPr>
          <p:cNvPr id="8211" name="28 Düz Bağlayıcı"/>
          <p:cNvCxnSpPr>
            <a:cxnSpLocks noChangeShapeType="1"/>
            <a:stCxn id="5" idx="2"/>
          </p:cNvCxnSpPr>
          <p:nvPr/>
        </p:nvCxnSpPr>
        <p:spPr bwMode="auto">
          <a:xfrm>
            <a:off x="4643438" y="4232275"/>
            <a:ext cx="0" cy="276225"/>
          </a:xfrm>
          <a:prstGeom prst="line">
            <a:avLst/>
          </a:prstGeom>
          <a:noFill/>
          <a:ln w="38100" algn="ctr">
            <a:solidFill>
              <a:schemeClr val="tx1"/>
            </a:solidFill>
            <a:round/>
            <a:headEnd/>
            <a:tailEnd/>
          </a:ln>
        </p:spPr>
      </p:cxnSp>
      <p:sp>
        <p:nvSpPr>
          <p:cNvPr id="8212" name="29 Metin kutusu"/>
          <p:cNvSpPr txBox="1">
            <a:spLocks noChangeArrowheads="1"/>
          </p:cNvSpPr>
          <p:nvPr/>
        </p:nvSpPr>
        <p:spPr bwMode="auto">
          <a:xfrm>
            <a:off x="6802438" y="6237288"/>
            <a:ext cx="2133600" cy="369887"/>
          </a:xfrm>
          <a:prstGeom prst="rect">
            <a:avLst/>
          </a:prstGeom>
          <a:noFill/>
          <a:ln w="9525">
            <a:noFill/>
            <a:miter lim="800000"/>
            <a:headEnd/>
            <a:tailEnd/>
          </a:ln>
        </p:spPr>
        <p:txBody>
          <a:bodyPr wrap="none">
            <a:spAutoFit/>
          </a:bodyPr>
          <a:lstStyle/>
          <a:p>
            <a:r>
              <a:rPr lang="tr-TR" b="0" i="1">
                <a:solidFill>
                  <a:srgbClr val="FFFF00"/>
                </a:solidFill>
                <a:latin typeface="Times New Roman" pitchFamily="18" charset="0"/>
                <a:cs typeface="Times New Roman" pitchFamily="18" charset="0"/>
              </a:rPr>
              <a:t>Kousta E et al., 2005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C:\Users\Sarka\Pictures\graph1.JPG"/>
          <p:cNvPicPr>
            <a:picLocks noGrp="1" noChangeAspect="1" noChangeArrowheads="1"/>
          </p:cNvPicPr>
          <p:nvPr>
            <p:ph idx="1"/>
          </p:nvPr>
        </p:nvPicPr>
        <p:blipFill>
          <a:blip r:embed="rId2" cstate="print"/>
          <a:srcRect/>
          <a:stretch>
            <a:fillRect/>
          </a:stretch>
        </p:blipFill>
        <p:spPr bwMode="auto">
          <a:xfrm>
            <a:off x="285720" y="1071546"/>
            <a:ext cx="8572560" cy="53578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hangingPunct="1"/>
            <a:r>
              <a:rPr lang="tr-TR" sz="3200" dirty="0" smtClean="0"/>
              <a:t>PCOS</a:t>
            </a:r>
            <a:endParaRPr lang="en-US" sz="3200" dirty="0" smtClean="0"/>
          </a:p>
        </p:txBody>
      </p:sp>
      <p:sp>
        <p:nvSpPr>
          <p:cNvPr id="78851" name="Rectangle 3"/>
          <p:cNvSpPr>
            <a:spLocks noGrp="1" noChangeArrowheads="1"/>
          </p:cNvSpPr>
          <p:nvPr>
            <p:ph type="body" idx="1"/>
          </p:nvPr>
        </p:nvSpPr>
        <p:spPr/>
        <p:txBody>
          <a:bodyPr>
            <a:normAutofit/>
          </a:bodyPr>
          <a:lstStyle/>
          <a:p>
            <a:pPr eaLnBrk="1" hangingPunct="1">
              <a:lnSpc>
                <a:spcPct val="90000"/>
              </a:lnSpc>
            </a:pPr>
            <a:endParaRPr lang="tr-TR" sz="2400" dirty="0" smtClean="0"/>
          </a:p>
          <a:p>
            <a:pPr eaLnBrk="1" hangingPunct="1">
              <a:lnSpc>
                <a:spcPct val="90000"/>
              </a:lnSpc>
            </a:pPr>
            <a:r>
              <a:rPr lang="en-US" sz="2400" dirty="0" smtClean="0"/>
              <a:t>P</a:t>
            </a:r>
            <a:r>
              <a:rPr lang="tr-TR" sz="2400" dirty="0" smtClean="0"/>
              <a:t>K</a:t>
            </a:r>
            <a:r>
              <a:rPr lang="en-US" sz="2400" dirty="0" smtClean="0"/>
              <a:t>OS</a:t>
            </a:r>
            <a:r>
              <a:rPr lang="tr-TR" sz="2400" dirty="0" smtClean="0"/>
              <a:t> semptomlarına özel sorulardan oluşan bir anket formu </a:t>
            </a:r>
          </a:p>
          <a:p>
            <a:pPr eaLnBrk="1" hangingPunct="1">
              <a:lnSpc>
                <a:spcPct val="90000"/>
              </a:lnSpc>
            </a:pPr>
            <a:r>
              <a:rPr lang="tr-TR" sz="2400" dirty="0" smtClean="0"/>
              <a:t>Kişinin kendini nasıl gördüğünü ve yaşam kalitesini değerlendiren sorular da var</a:t>
            </a:r>
            <a:endParaRPr lang="en-US" sz="2400" dirty="0" smtClean="0"/>
          </a:p>
          <a:p>
            <a:pPr eaLnBrk="1" hangingPunct="1">
              <a:lnSpc>
                <a:spcPct val="90000"/>
              </a:lnSpc>
            </a:pPr>
            <a:r>
              <a:rPr lang="tr-TR" sz="2400" dirty="0" smtClean="0"/>
              <a:t>Buna göre o</a:t>
            </a:r>
            <a:r>
              <a:rPr lang="en-US" sz="2400" dirty="0" smtClean="0"/>
              <a:t>be</a:t>
            </a:r>
            <a:r>
              <a:rPr lang="tr-TR" sz="2400" dirty="0" err="1" smtClean="0"/>
              <a:t>zite</a:t>
            </a:r>
            <a:r>
              <a:rPr lang="tr-TR" sz="2400" dirty="0" smtClean="0"/>
              <a:t> ve </a:t>
            </a:r>
            <a:r>
              <a:rPr lang="en-US" sz="2400" dirty="0" err="1" smtClean="0"/>
              <a:t>infertilit</a:t>
            </a:r>
            <a:r>
              <a:rPr lang="tr-TR" sz="2400" dirty="0" smtClean="0"/>
              <a:t>enin</a:t>
            </a:r>
            <a:r>
              <a:rPr lang="en-US" sz="2400" dirty="0" smtClean="0"/>
              <a:t> </a:t>
            </a:r>
            <a:r>
              <a:rPr lang="tr-TR" sz="2400" dirty="0" err="1" smtClean="0"/>
              <a:t>stress</a:t>
            </a:r>
            <a:r>
              <a:rPr lang="tr-TR" sz="2400" dirty="0" smtClean="0"/>
              <a:t> düzeyini  ve yaşam kalitesini belirlemede en önemli iki parametre olduğu bulunmuş </a:t>
            </a: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a:t>
            </a:r>
            <a:r>
              <a:rPr lang="tr-TR" dirty="0" err="1" smtClean="0"/>
              <a:t>obezite</a:t>
            </a:r>
            <a:endParaRPr lang="tr-TR" dirty="0"/>
          </a:p>
        </p:txBody>
      </p:sp>
      <p:sp>
        <p:nvSpPr>
          <p:cNvPr id="3" name="2 İçerik Yer Tutucusu"/>
          <p:cNvSpPr>
            <a:spLocks noGrp="1"/>
          </p:cNvSpPr>
          <p:nvPr>
            <p:ph idx="1"/>
          </p:nvPr>
        </p:nvSpPr>
        <p:spPr/>
        <p:txBody>
          <a:bodyPr>
            <a:normAutofit lnSpcReduction="10000"/>
          </a:bodyPr>
          <a:lstStyle/>
          <a:p>
            <a:r>
              <a:rPr lang="tr-TR" sz="2000" dirty="0" smtClean="0"/>
              <a:t>PKOS olgularında </a:t>
            </a:r>
            <a:r>
              <a:rPr lang="tr-TR" sz="2000" dirty="0" err="1" smtClean="0"/>
              <a:t>adiposite</a:t>
            </a:r>
            <a:r>
              <a:rPr lang="tr-TR" sz="2000" dirty="0" smtClean="0"/>
              <a:t> ile semptomların şiddeti </a:t>
            </a:r>
            <a:r>
              <a:rPr lang="tr-TR" sz="2000" dirty="0" err="1" smtClean="0"/>
              <a:t>korele</a:t>
            </a:r>
            <a:endParaRPr lang="tr-TR" sz="2000" dirty="0" smtClean="0"/>
          </a:p>
          <a:p>
            <a:r>
              <a:rPr lang="tr-TR" sz="2000" dirty="0" smtClean="0"/>
              <a:t>PKOS ile </a:t>
            </a:r>
            <a:r>
              <a:rPr lang="tr-TR" sz="2000" dirty="0" err="1" smtClean="0"/>
              <a:t>metabolik</a:t>
            </a:r>
            <a:r>
              <a:rPr lang="tr-TR" sz="2000" dirty="0" smtClean="0"/>
              <a:t> sendromu oluşturan özellikler yakın ilişkili </a:t>
            </a:r>
          </a:p>
          <a:p>
            <a:r>
              <a:rPr lang="tr-TR" sz="2000" dirty="0" smtClean="0"/>
              <a:t>PKOS olgularında hafif/orta düzeyde kilo kaybı (%5) ile </a:t>
            </a:r>
            <a:r>
              <a:rPr lang="tr-TR" sz="2000" dirty="0" err="1" smtClean="0"/>
              <a:t>menstruel</a:t>
            </a:r>
            <a:r>
              <a:rPr lang="tr-TR" sz="2000" dirty="0" smtClean="0"/>
              <a:t> düzensizlikler, </a:t>
            </a:r>
            <a:r>
              <a:rPr lang="tr-TR" sz="2000" dirty="0" err="1" smtClean="0"/>
              <a:t>fertilite</a:t>
            </a:r>
            <a:r>
              <a:rPr lang="tr-TR" sz="2000" dirty="0" smtClean="0"/>
              <a:t> ve </a:t>
            </a:r>
            <a:r>
              <a:rPr lang="tr-TR" sz="2000" dirty="0" err="1" smtClean="0"/>
              <a:t>hiperandrojenik</a:t>
            </a:r>
            <a:r>
              <a:rPr lang="tr-TR" sz="2000" dirty="0" smtClean="0"/>
              <a:t> bozukluklarda belirgin düzelme var</a:t>
            </a:r>
          </a:p>
          <a:p>
            <a:r>
              <a:rPr lang="tr-TR" sz="2000" dirty="0" err="1" smtClean="0"/>
              <a:t>PKOS’a</a:t>
            </a:r>
            <a:r>
              <a:rPr lang="tr-TR" sz="2000" dirty="0" smtClean="0"/>
              <a:t> </a:t>
            </a:r>
            <a:r>
              <a:rPr lang="tr-TR" sz="2000" dirty="0" err="1" smtClean="0"/>
              <a:t>predispozisyon</a:t>
            </a:r>
            <a:r>
              <a:rPr lang="tr-TR" sz="2000" dirty="0" smtClean="0"/>
              <a:t> yaratan ve </a:t>
            </a:r>
            <a:r>
              <a:rPr lang="tr-TR" sz="2000" dirty="0" err="1" smtClean="0"/>
              <a:t>overyan</a:t>
            </a:r>
            <a:r>
              <a:rPr lang="tr-TR" sz="2000" dirty="0" smtClean="0"/>
              <a:t> </a:t>
            </a:r>
            <a:r>
              <a:rPr lang="tr-TR" sz="2000" dirty="0" err="1" smtClean="0"/>
              <a:t>steriodogenezi</a:t>
            </a:r>
            <a:r>
              <a:rPr lang="tr-TR" sz="2000" dirty="0" smtClean="0"/>
              <a:t> düzenleyen aday genlerin aynı zamanda  BMI ve </a:t>
            </a:r>
            <a:r>
              <a:rPr lang="tr-TR" sz="2000" dirty="0" err="1" smtClean="0"/>
              <a:t>obezite</a:t>
            </a:r>
            <a:r>
              <a:rPr lang="tr-TR" sz="2000" dirty="0" smtClean="0"/>
              <a:t> ile de ilişkisi muhtemel</a:t>
            </a:r>
          </a:p>
          <a:p>
            <a:r>
              <a:rPr lang="tr-TR" sz="2000" dirty="0" err="1" smtClean="0"/>
              <a:t>PKOS’lu</a:t>
            </a:r>
            <a:r>
              <a:rPr lang="tr-TR" sz="2000" dirty="0" smtClean="0"/>
              <a:t> kadınlardaki </a:t>
            </a:r>
            <a:r>
              <a:rPr lang="tr-TR" sz="2000" dirty="0" err="1" smtClean="0"/>
              <a:t>obezitenin</a:t>
            </a:r>
            <a:r>
              <a:rPr lang="tr-TR" sz="2000" dirty="0" smtClean="0"/>
              <a:t> nedeni </a:t>
            </a:r>
            <a:r>
              <a:rPr lang="tr-TR" sz="2000" dirty="0" err="1" smtClean="0"/>
              <a:t>obezojenik</a:t>
            </a:r>
            <a:r>
              <a:rPr lang="tr-TR" sz="2000" dirty="0" smtClean="0"/>
              <a:t> çevre (kötü beslenme ve az hareketlilik) ve genetik </a:t>
            </a:r>
            <a:r>
              <a:rPr lang="tr-TR" sz="2000" dirty="0" err="1" smtClean="0"/>
              <a:t>predispozisyonun</a:t>
            </a:r>
            <a:r>
              <a:rPr lang="tr-TR" sz="2000" dirty="0" smtClean="0"/>
              <a:t> kombinasyonu </a:t>
            </a:r>
          </a:p>
          <a:p>
            <a:endParaRPr lang="tr-TR" sz="2000" dirty="0" smtClean="0"/>
          </a:p>
          <a:p>
            <a:endParaRPr lang="tr-TR" sz="2000" dirty="0" smtClean="0"/>
          </a:p>
          <a:p>
            <a:pPr>
              <a:buNone/>
            </a:pPr>
            <a:r>
              <a:rPr lang="tr-TR" baseline="30000" dirty="0" smtClean="0"/>
              <a:t>                                                                    </a:t>
            </a:r>
          </a:p>
          <a:p>
            <a:pPr>
              <a:buNone/>
            </a:pPr>
            <a:endParaRPr lang="tr-TR" baseline="30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 ve </a:t>
            </a:r>
            <a:r>
              <a:rPr lang="tr-TR" dirty="0" err="1" smtClean="0"/>
              <a:t>obezite</a:t>
            </a:r>
            <a:endParaRPr lang="tr-TR" dirty="0"/>
          </a:p>
        </p:txBody>
      </p:sp>
      <p:sp>
        <p:nvSpPr>
          <p:cNvPr id="3" name="2 İçerik Yer Tutucusu"/>
          <p:cNvSpPr>
            <a:spLocks noGrp="1"/>
          </p:cNvSpPr>
          <p:nvPr>
            <p:ph idx="1"/>
          </p:nvPr>
        </p:nvSpPr>
        <p:spPr/>
        <p:txBody>
          <a:bodyPr/>
          <a:lstStyle/>
          <a:p>
            <a:pPr>
              <a:buNone/>
            </a:pPr>
            <a:r>
              <a:rPr lang="tr-TR" sz="2400" i="1" dirty="0" err="1" smtClean="0">
                <a:solidFill>
                  <a:srgbClr val="002060"/>
                </a:solidFill>
              </a:rPr>
              <a:t>Anovulatuar</a:t>
            </a:r>
            <a:r>
              <a:rPr lang="tr-TR" sz="2400" i="1" dirty="0" smtClean="0">
                <a:solidFill>
                  <a:srgbClr val="002060"/>
                </a:solidFill>
              </a:rPr>
              <a:t> </a:t>
            </a:r>
            <a:r>
              <a:rPr lang="tr-TR" sz="2400" i="1" dirty="0" err="1" smtClean="0">
                <a:solidFill>
                  <a:srgbClr val="002060"/>
                </a:solidFill>
              </a:rPr>
              <a:t>infertil</a:t>
            </a:r>
            <a:r>
              <a:rPr lang="tr-TR" sz="2400" i="1" dirty="0" smtClean="0">
                <a:solidFill>
                  <a:srgbClr val="002060"/>
                </a:solidFill>
              </a:rPr>
              <a:t> </a:t>
            </a:r>
            <a:r>
              <a:rPr lang="tr-TR" sz="2400" i="1" dirty="0" err="1" smtClean="0">
                <a:solidFill>
                  <a:srgbClr val="002060"/>
                </a:solidFill>
              </a:rPr>
              <a:t>obez</a:t>
            </a:r>
            <a:r>
              <a:rPr lang="tr-TR" sz="2400" i="1" dirty="0" smtClean="0">
                <a:solidFill>
                  <a:srgbClr val="002060"/>
                </a:solidFill>
              </a:rPr>
              <a:t> </a:t>
            </a:r>
            <a:r>
              <a:rPr lang="tr-TR" sz="2400" i="1" dirty="0" err="1" smtClean="0">
                <a:solidFill>
                  <a:srgbClr val="002060"/>
                </a:solidFill>
              </a:rPr>
              <a:t>PKOS’lu</a:t>
            </a:r>
            <a:r>
              <a:rPr lang="tr-TR" sz="2400" i="1" dirty="0" smtClean="0">
                <a:solidFill>
                  <a:srgbClr val="002060"/>
                </a:solidFill>
              </a:rPr>
              <a:t> kadında </a:t>
            </a:r>
            <a:r>
              <a:rPr lang="tr-TR" sz="2400" i="1" dirty="0" err="1" smtClean="0">
                <a:solidFill>
                  <a:srgbClr val="002060"/>
                </a:solidFill>
              </a:rPr>
              <a:t>ovulasyon</a:t>
            </a:r>
            <a:r>
              <a:rPr lang="tr-TR" sz="2400" i="1" dirty="0" smtClean="0">
                <a:solidFill>
                  <a:srgbClr val="002060"/>
                </a:solidFill>
              </a:rPr>
              <a:t> indüksiyonu ile :  </a:t>
            </a:r>
          </a:p>
          <a:p>
            <a:pPr>
              <a:lnSpc>
                <a:spcPct val="80000"/>
              </a:lnSpc>
              <a:buFont typeface="Wingdings" pitchFamily="2" charset="2"/>
              <a:buNone/>
            </a:pPr>
            <a:endParaRPr lang="tr-TR" sz="2000" dirty="0" smtClean="0"/>
          </a:p>
          <a:p>
            <a:pPr>
              <a:lnSpc>
                <a:spcPct val="80000"/>
              </a:lnSpc>
              <a:buFont typeface="Wingdings" pitchFamily="2" charset="2"/>
              <a:buNone/>
            </a:pPr>
            <a:endParaRPr lang="tr-TR" sz="2000" dirty="0" smtClean="0"/>
          </a:p>
          <a:p>
            <a:pPr>
              <a:lnSpc>
                <a:spcPct val="80000"/>
              </a:lnSpc>
            </a:pPr>
            <a:r>
              <a:rPr lang="tr-TR" sz="2000" dirty="0" smtClean="0"/>
              <a:t>  BMI &gt; 35 </a:t>
            </a:r>
            <a:r>
              <a:rPr lang="tr-TR" sz="2000" dirty="0" smtClean="0">
                <a:sym typeface="Wingdings 3" pitchFamily="18" charset="2"/>
              </a:rPr>
              <a:t>   gebelik oranı % 30</a:t>
            </a:r>
          </a:p>
          <a:p>
            <a:pPr>
              <a:lnSpc>
                <a:spcPct val="80000"/>
              </a:lnSpc>
              <a:buFont typeface="Wingdings" pitchFamily="2" charset="2"/>
              <a:buNone/>
            </a:pPr>
            <a:endParaRPr lang="tr-TR" sz="2000" dirty="0" smtClean="0">
              <a:sym typeface="Wingdings 3" pitchFamily="18" charset="2"/>
            </a:endParaRPr>
          </a:p>
          <a:p>
            <a:pPr>
              <a:lnSpc>
                <a:spcPct val="80000"/>
              </a:lnSpc>
            </a:pPr>
            <a:r>
              <a:rPr lang="tr-TR" sz="2000" dirty="0" smtClean="0">
                <a:sym typeface="Wingdings 3" pitchFamily="18" charset="2"/>
              </a:rPr>
              <a:t>   </a:t>
            </a:r>
            <a:r>
              <a:rPr lang="tr-TR" sz="2000" dirty="0" err="1" smtClean="0">
                <a:sym typeface="Wingdings 3" pitchFamily="18" charset="2"/>
              </a:rPr>
              <a:t>Obezite</a:t>
            </a:r>
            <a:r>
              <a:rPr lang="tr-TR" sz="2000" dirty="0" smtClean="0">
                <a:sym typeface="Wingdings 3" pitchFamily="18" charset="2"/>
              </a:rPr>
              <a:t>      </a:t>
            </a:r>
            <a:r>
              <a:rPr lang="tr-TR" sz="2000" dirty="0" err="1" smtClean="0">
                <a:sym typeface="Wingdings 3" pitchFamily="18" charset="2"/>
              </a:rPr>
              <a:t>gonadotropin</a:t>
            </a:r>
            <a:r>
              <a:rPr lang="tr-TR" sz="2000" dirty="0" smtClean="0">
                <a:sym typeface="Wingdings 3" pitchFamily="18" charset="2"/>
              </a:rPr>
              <a:t> rezistansı </a:t>
            </a:r>
          </a:p>
          <a:p>
            <a:pPr>
              <a:lnSpc>
                <a:spcPct val="80000"/>
              </a:lnSpc>
              <a:buFont typeface="Wingdings" pitchFamily="2" charset="2"/>
              <a:buNone/>
            </a:pPr>
            <a:r>
              <a:rPr lang="tr-TR" sz="2000" dirty="0" smtClean="0">
                <a:sym typeface="Wingdings 3" pitchFamily="18" charset="2"/>
              </a:rPr>
              <a:t>                              </a:t>
            </a:r>
            <a:r>
              <a:rPr lang="tr-TR" sz="2000" dirty="0" err="1" smtClean="0">
                <a:sym typeface="Wingdings 3" pitchFamily="18" charset="2"/>
              </a:rPr>
              <a:t>gonadotropin</a:t>
            </a:r>
            <a:r>
              <a:rPr lang="tr-TR" sz="2000" dirty="0" smtClean="0">
                <a:sym typeface="Wingdings 3" pitchFamily="18" charset="2"/>
              </a:rPr>
              <a:t> tüketimi </a:t>
            </a:r>
          </a:p>
          <a:p>
            <a:pPr>
              <a:lnSpc>
                <a:spcPct val="80000"/>
              </a:lnSpc>
              <a:buFont typeface="Wingdings" pitchFamily="2" charset="2"/>
              <a:buNone/>
            </a:pPr>
            <a:r>
              <a:rPr lang="tr-TR" sz="2000" dirty="0" smtClean="0">
                <a:sym typeface="Wingdings 3" pitchFamily="18" charset="2"/>
              </a:rPr>
              <a:t>                              </a:t>
            </a:r>
            <a:r>
              <a:rPr lang="tr-TR" sz="2000" dirty="0" err="1" smtClean="0">
                <a:sym typeface="Wingdings 3" pitchFamily="18" charset="2"/>
              </a:rPr>
              <a:t>Spontan</a:t>
            </a:r>
            <a:r>
              <a:rPr lang="tr-TR" sz="2000" dirty="0" smtClean="0">
                <a:sym typeface="Wingdings 3" pitchFamily="18" charset="2"/>
              </a:rPr>
              <a:t> </a:t>
            </a:r>
            <a:r>
              <a:rPr lang="tr-TR" sz="2000" dirty="0" err="1" smtClean="0">
                <a:sym typeface="Wingdings 3" pitchFamily="18" charset="2"/>
              </a:rPr>
              <a:t>abortus</a:t>
            </a:r>
            <a:r>
              <a:rPr lang="tr-TR" sz="2000" dirty="0" smtClean="0">
                <a:sym typeface="Wingdings 3" pitchFamily="18" charset="2"/>
              </a:rPr>
              <a:t> </a:t>
            </a:r>
          </a:p>
          <a:p>
            <a:pPr>
              <a:lnSpc>
                <a:spcPct val="80000"/>
              </a:lnSpc>
              <a:buFont typeface="Wingdings" pitchFamily="2" charset="2"/>
              <a:buNone/>
            </a:pPr>
            <a:r>
              <a:rPr lang="tr-TR" sz="2000" dirty="0" smtClean="0">
                <a:sym typeface="Wingdings 3" pitchFamily="18" charset="2"/>
              </a:rPr>
              <a:t>                              oosit toplama işlemi zorlaşabilir</a:t>
            </a:r>
          </a:p>
          <a:p>
            <a:pPr>
              <a:lnSpc>
                <a:spcPct val="80000"/>
              </a:lnSpc>
              <a:buFont typeface="Wingdings" pitchFamily="2" charset="2"/>
              <a:buNone/>
            </a:pPr>
            <a:r>
              <a:rPr lang="tr-TR" sz="2000" dirty="0" smtClean="0">
                <a:sym typeface="Wingdings 3" pitchFamily="18" charset="2"/>
              </a:rPr>
              <a:t>		                  </a:t>
            </a:r>
            <a:r>
              <a:rPr lang="tr-TR" sz="2000" dirty="0" err="1" smtClean="0">
                <a:sym typeface="Wingdings 3" pitchFamily="18" charset="2"/>
              </a:rPr>
              <a:t>abortus</a:t>
            </a:r>
            <a:r>
              <a:rPr lang="tr-TR" sz="2000" dirty="0" smtClean="0">
                <a:sym typeface="Wingdings 3" pitchFamily="18" charset="2"/>
              </a:rPr>
              <a:t> oranı yüksek</a:t>
            </a:r>
          </a:p>
          <a:p>
            <a:pPr>
              <a:buNone/>
            </a:pPr>
            <a:r>
              <a:rPr lang="tr-TR" dirty="0" smtClean="0"/>
              <a:t>                                              </a:t>
            </a:r>
            <a:r>
              <a:rPr lang="tr-TR" sz="1600" i="1" dirty="0" smtClean="0"/>
              <a:t>(</a:t>
            </a:r>
            <a:r>
              <a:rPr lang="tr-TR" sz="1600" i="1" dirty="0" err="1" smtClean="0"/>
              <a:t>Wang</a:t>
            </a:r>
            <a:r>
              <a:rPr lang="tr-TR" sz="1600" i="1" dirty="0" smtClean="0"/>
              <a:t> et al 2000, </a:t>
            </a:r>
            <a:r>
              <a:rPr lang="tr-TR" sz="1600" i="1" dirty="0" err="1" smtClean="0"/>
              <a:t>Fedorcsak</a:t>
            </a:r>
            <a:r>
              <a:rPr lang="tr-TR" sz="1600" i="1" dirty="0" smtClean="0"/>
              <a:t> et al 2001)</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a:t>
            </a:r>
            <a:r>
              <a:rPr lang="tr-TR" dirty="0" err="1" smtClean="0"/>
              <a:t>obezite</a:t>
            </a:r>
            <a:r>
              <a:rPr lang="tr-TR" dirty="0" smtClean="0"/>
              <a:t> ilişkisi:</a:t>
            </a:r>
            <a:r>
              <a:rPr lang="tr-TR" dirty="0" err="1" smtClean="0"/>
              <a:t>Patogenez</a:t>
            </a:r>
            <a:endParaRPr lang="tr-TR" dirty="0"/>
          </a:p>
        </p:txBody>
      </p:sp>
      <p:graphicFrame>
        <p:nvGraphicFramePr>
          <p:cNvPr id="5" name="4 İçerik Yer Tutucusu"/>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6386" name="Picture 2"/>
          <p:cNvPicPr>
            <a:picLocks noGrp="1" noChangeAspect="1" noChangeArrowheads="1"/>
          </p:cNvPicPr>
          <p:nvPr>
            <p:ph idx="1"/>
          </p:nvPr>
        </p:nvPicPr>
        <p:blipFill>
          <a:blip r:embed="rId2" cstate="print"/>
          <a:srcRect/>
          <a:stretch>
            <a:fillRect/>
          </a:stretch>
        </p:blipFill>
        <p:spPr bwMode="auto">
          <a:xfrm>
            <a:off x="214282" y="714356"/>
            <a:ext cx="8501122" cy="614364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Adipozite</a:t>
            </a:r>
            <a:r>
              <a:rPr lang="tr-TR" dirty="0" smtClean="0"/>
              <a:t> ve </a:t>
            </a:r>
            <a:r>
              <a:rPr lang="tr-TR" dirty="0" err="1" smtClean="0"/>
              <a:t>insulin</a:t>
            </a:r>
            <a:r>
              <a:rPr lang="tr-TR" dirty="0" smtClean="0"/>
              <a:t> rezistansı (IR)</a:t>
            </a:r>
            <a:br>
              <a:rPr lang="tr-TR" dirty="0" smtClean="0"/>
            </a:br>
            <a:endParaRPr lang="tr-TR" dirty="0"/>
          </a:p>
        </p:txBody>
      </p:sp>
      <p:sp>
        <p:nvSpPr>
          <p:cNvPr id="3" name="2 İçerik Yer Tutucusu"/>
          <p:cNvSpPr>
            <a:spLocks noGrp="1"/>
          </p:cNvSpPr>
          <p:nvPr>
            <p:ph idx="1"/>
          </p:nvPr>
        </p:nvSpPr>
        <p:spPr>
          <a:xfrm>
            <a:off x="457200" y="1857364"/>
            <a:ext cx="8229600" cy="4717172"/>
          </a:xfrm>
        </p:spPr>
        <p:txBody>
          <a:bodyPr>
            <a:normAutofit/>
          </a:bodyPr>
          <a:lstStyle/>
          <a:p>
            <a:r>
              <a:rPr lang="tr-TR" sz="2000" dirty="0" smtClean="0"/>
              <a:t>Kilo artışı ile hem normal kadınlarda hem PKOS olgularında IR artar; </a:t>
            </a:r>
            <a:r>
              <a:rPr lang="tr-TR" sz="2000" dirty="0" err="1" smtClean="0"/>
              <a:t>obez</a:t>
            </a:r>
            <a:r>
              <a:rPr lang="tr-TR" sz="2000" dirty="0" smtClean="0"/>
              <a:t> PKOS </a:t>
            </a:r>
            <a:r>
              <a:rPr lang="tr-TR" sz="2000" dirty="0" err="1" smtClean="0"/>
              <a:t>lularda</a:t>
            </a:r>
            <a:r>
              <a:rPr lang="tr-TR" sz="2000" dirty="0" smtClean="0"/>
              <a:t> %35 BGT ve %10 tanı almamış DM</a:t>
            </a:r>
          </a:p>
          <a:p>
            <a:r>
              <a:rPr lang="tr-TR" sz="2000" dirty="0" smtClean="0"/>
              <a:t>IR varlığı hem </a:t>
            </a:r>
            <a:r>
              <a:rPr lang="tr-TR" sz="2000" dirty="0" err="1" smtClean="0"/>
              <a:t>obez</a:t>
            </a:r>
            <a:r>
              <a:rPr lang="tr-TR" sz="2000" dirty="0" smtClean="0"/>
              <a:t> hem zayıf PKOS </a:t>
            </a:r>
            <a:r>
              <a:rPr lang="tr-TR" sz="2000" dirty="0" err="1" smtClean="0"/>
              <a:t>lularda</a:t>
            </a:r>
            <a:r>
              <a:rPr lang="tr-TR" sz="2000" dirty="0" smtClean="0"/>
              <a:t> gösterilmiş, ama </a:t>
            </a:r>
            <a:r>
              <a:rPr lang="tr-TR" sz="2000" dirty="0" err="1" smtClean="0"/>
              <a:t>obezlerde</a:t>
            </a:r>
            <a:r>
              <a:rPr lang="tr-TR" sz="2000" dirty="0" smtClean="0"/>
              <a:t> saha fazla</a:t>
            </a:r>
          </a:p>
          <a:p>
            <a:r>
              <a:rPr lang="tr-TR" sz="2000" dirty="0" err="1" smtClean="0"/>
              <a:t>Anovulatuar</a:t>
            </a:r>
            <a:r>
              <a:rPr lang="tr-TR" sz="2000" dirty="0" smtClean="0"/>
              <a:t> PKOS olgularında </a:t>
            </a:r>
            <a:r>
              <a:rPr lang="tr-TR" sz="2000" dirty="0" err="1" smtClean="0"/>
              <a:t>hiperandrojenemik</a:t>
            </a:r>
            <a:r>
              <a:rPr lang="tr-TR" sz="2000" dirty="0" smtClean="0"/>
              <a:t> ve düzenli </a:t>
            </a:r>
            <a:r>
              <a:rPr lang="tr-TR" sz="2000" dirty="0" err="1" smtClean="0"/>
              <a:t>siklusları</a:t>
            </a:r>
            <a:r>
              <a:rPr lang="tr-TR" sz="2000" dirty="0" smtClean="0"/>
              <a:t> olan </a:t>
            </a:r>
            <a:r>
              <a:rPr lang="tr-TR" sz="2000" dirty="0" err="1" smtClean="0"/>
              <a:t>PKOS’lulara</a:t>
            </a:r>
            <a:r>
              <a:rPr lang="tr-TR" sz="2000" dirty="0" smtClean="0"/>
              <a:t> göre IR daha fazla</a:t>
            </a:r>
          </a:p>
          <a:p>
            <a:r>
              <a:rPr lang="tr-TR" sz="2000" dirty="0" smtClean="0"/>
              <a:t>Kullanılan tanısal kriterlere göre değişmekle birlikte PKOS olgularının %50-90’ında benzer yaş ve BMI değerlerine sahip normal kadınlara göre daha yüksek oranda IR bulunur; iki grup arasındaki fark </a:t>
            </a:r>
            <a:r>
              <a:rPr lang="tr-TR" sz="2000" dirty="0" err="1" smtClean="0"/>
              <a:t>obezite</a:t>
            </a:r>
            <a:r>
              <a:rPr lang="tr-TR" sz="2000" dirty="0" smtClean="0"/>
              <a:t> varlığında daha da belirgin hale gelir</a:t>
            </a:r>
          </a:p>
          <a:p>
            <a:r>
              <a:rPr lang="tr-TR" sz="2000" dirty="0" smtClean="0"/>
              <a:t>PKOS da </a:t>
            </a:r>
            <a:r>
              <a:rPr lang="tr-TR" sz="2000" dirty="0" err="1" smtClean="0"/>
              <a:t>insulin</a:t>
            </a:r>
            <a:r>
              <a:rPr lang="tr-TR" sz="2000" dirty="0" smtClean="0"/>
              <a:t> </a:t>
            </a:r>
            <a:r>
              <a:rPr lang="tr-TR" sz="2000" dirty="0" err="1" smtClean="0"/>
              <a:t>sensitize</a:t>
            </a:r>
            <a:r>
              <a:rPr lang="tr-TR" sz="2000" dirty="0" smtClean="0"/>
              <a:t> edici ajanların kullanımı ile </a:t>
            </a:r>
            <a:r>
              <a:rPr lang="tr-TR" sz="2000" dirty="0" err="1" smtClean="0"/>
              <a:t>metabolik</a:t>
            </a:r>
            <a:r>
              <a:rPr lang="tr-TR" sz="2000" dirty="0" smtClean="0"/>
              <a:t> ve endokrin parametrelerde, </a:t>
            </a:r>
            <a:r>
              <a:rPr lang="tr-TR" sz="2000" dirty="0" err="1" smtClean="0"/>
              <a:t>ovulatuar</a:t>
            </a:r>
            <a:r>
              <a:rPr lang="tr-TR" sz="2000" dirty="0" smtClean="0"/>
              <a:t> fonksiyonda, </a:t>
            </a:r>
            <a:r>
              <a:rPr lang="tr-TR" sz="2000" dirty="0" err="1" smtClean="0"/>
              <a:t>menstruel</a:t>
            </a:r>
            <a:r>
              <a:rPr lang="tr-TR" sz="2000" dirty="0" smtClean="0"/>
              <a:t> </a:t>
            </a:r>
            <a:r>
              <a:rPr lang="tr-TR" sz="2000" dirty="0" err="1" smtClean="0"/>
              <a:t>siklisitede</a:t>
            </a:r>
            <a:r>
              <a:rPr lang="tr-TR" sz="2000" dirty="0" smtClean="0"/>
              <a:t> ve </a:t>
            </a:r>
            <a:r>
              <a:rPr lang="tr-TR" sz="2000" dirty="0" err="1" smtClean="0"/>
              <a:t>fertilite</a:t>
            </a:r>
            <a:r>
              <a:rPr lang="tr-TR" sz="2000" dirty="0" smtClean="0"/>
              <a:t> oranlarında belirgin iyileşme </a:t>
            </a:r>
            <a:r>
              <a:rPr lang="tr-TR" sz="2000" i="1" dirty="0" smtClean="0"/>
              <a:t>(</a:t>
            </a:r>
            <a:r>
              <a:rPr lang="tr-TR" sz="1400" i="1" dirty="0" err="1" smtClean="0"/>
              <a:t>Azziz</a:t>
            </a:r>
            <a:r>
              <a:rPr lang="tr-TR" sz="1400" i="1" dirty="0" smtClean="0"/>
              <a:t> R. J </a:t>
            </a:r>
            <a:r>
              <a:rPr lang="tr-TR" sz="1400" i="1" dirty="0" err="1" smtClean="0"/>
              <a:t>Clin</a:t>
            </a:r>
            <a:r>
              <a:rPr lang="tr-TR" sz="1400" i="1" dirty="0" smtClean="0"/>
              <a:t> </a:t>
            </a:r>
            <a:r>
              <a:rPr lang="tr-TR" sz="1400" i="1" dirty="0" err="1" smtClean="0"/>
              <a:t>Endocr</a:t>
            </a:r>
            <a:r>
              <a:rPr lang="tr-TR" sz="1400" i="1" dirty="0" smtClean="0"/>
              <a:t> </a:t>
            </a:r>
            <a:r>
              <a:rPr lang="tr-TR" sz="1400" i="1" dirty="0" err="1" smtClean="0"/>
              <a:t>Metab</a:t>
            </a:r>
            <a:r>
              <a:rPr lang="tr-TR" sz="1400" i="1" dirty="0" smtClean="0"/>
              <a:t> 2001)</a:t>
            </a:r>
          </a:p>
          <a:p>
            <a:endParaRPr lang="tr-TR" sz="1400" i="1" dirty="0" smtClean="0"/>
          </a:p>
          <a:p>
            <a:endParaRPr lang="tr-TR" sz="2000" dirty="0" smtClean="0"/>
          </a:p>
          <a:p>
            <a:endParaRPr lang="tr-TR" sz="2000" dirty="0" smtClean="0"/>
          </a:p>
          <a:p>
            <a:endParaRPr lang="tr-T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7813"/>
            <a:ext cx="8229600" cy="1017587"/>
          </a:xfrm>
        </p:spPr>
        <p:txBody>
          <a:bodyPr/>
          <a:lstStyle/>
          <a:p>
            <a:pPr eaLnBrk="1" hangingPunct="1">
              <a:defRPr/>
            </a:pPr>
            <a:r>
              <a:rPr lang="tr-TR" dirty="0" smtClean="0"/>
              <a:t>yağ dağılımı önemli mi?</a:t>
            </a:r>
            <a:endParaRPr lang="en-US" dirty="0" smtClean="0"/>
          </a:p>
        </p:txBody>
      </p:sp>
      <p:sp>
        <p:nvSpPr>
          <p:cNvPr id="71684" name="Rectangle 4"/>
          <p:cNvSpPr>
            <a:spLocks noGrp="1" noChangeArrowheads="1"/>
          </p:cNvSpPr>
          <p:nvPr>
            <p:ph type="body" sz="half" idx="1"/>
          </p:nvPr>
        </p:nvSpPr>
        <p:spPr>
          <a:xfrm>
            <a:off x="228600" y="1600200"/>
            <a:ext cx="4557714" cy="4530725"/>
          </a:xfrm>
        </p:spPr>
        <p:txBody>
          <a:bodyPr>
            <a:normAutofit/>
          </a:bodyPr>
          <a:lstStyle/>
          <a:p>
            <a:pPr>
              <a:defRPr/>
            </a:pPr>
            <a:endParaRPr lang="tr-TR" sz="2000" dirty="0" smtClean="0"/>
          </a:p>
          <a:p>
            <a:pPr>
              <a:defRPr/>
            </a:pPr>
            <a:r>
              <a:rPr lang="en-US" sz="2000" dirty="0" smtClean="0"/>
              <a:t>Vis</a:t>
            </a:r>
            <a:r>
              <a:rPr lang="tr-TR" sz="2000" dirty="0" smtClean="0"/>
              <a:t>s</a:t>
            </a:r>
            <a:r>
              <a:rPr lang="en-US" sz="2000" dirty="0" err="1" smtClean="0"/>
              <a:t>eral</a:t>
            </a:r>
            <a:r>
              <a:rPr lang="en-US" sz="2000" dirty="0" smtClean="0"/>
              <a:t> (intra-abdominal) </a:t>
            </a:r>
            <a:r>
              <a:rPr lang="en-US" sz="2000" dirty="0" err="1" smtClean="0"/>
              <a:t>adipo</a:t>
            </a:r>
            <a:r>
              <a:rPr lang="tr-TR" sz="2000" dirty="0" smtClean="0"/>
              <a:t>z doku</a:t>
            </a:r>
            <a:r>
              <a:rPr lang="en-US" sz="2000" dirty="0" smtClean="0"/>
              <a:t> </a:t>
            </a:r>
            <a:r>
              <a:rPr lang="en-US" sz="2000" dirty="0" err="1" smtClean="0"/>
              <a:t>metaboli</a:t>
            </a:r>
            <a:r>
              <a:rPr lang="tr-TR" sz="2000" dirty="0" smtClean="0"/>
              <a:t>k</a:t>
            </a:r>
            <a:r>
              <a:rPr lang="en-US" sz="2000" dirty="0" smtClean="0"/>
              <a:t> </a:t>
            </a:r>
            <a:r>
              <a:rPr lang="en-US" sz="2000" dirty="0" err="1" smtClean="0"/>
              <a:t>profil</a:t>
            </a:r>
            <a:r>
              <a:rPr lang="tr-TR" sz="2000" dirty="0" smtClean="0"/>
              <a:t> için belirleyicidir</a:t>
            </a:r>
          </a:p>
          <a:p>
            <a:pPr>
              <a:buNone/>
              <a:defRPr/>
            </a:pPr>
            <a:endParaRPr lang="en-US" sz="2000" dirty="0" smtClean="0"/>
          </a:p>
          <a:p>
            <a:pPr eaLnBrk="1" hangingPunct="1">
              <a:defRPr/>
            </a:pPr>
            <a:r>
              <a:rPr lang="en-US" sz="2000" dirty="0" smtClean="0"/>
              <a:t>Abdominal </a:t>
            </a:r>
            <a:r>
              <a:rPr lang="tr-TR" sz="2000" dirty="0" smtClean="0"/>
              <a:t>yağlanma ve </a:t>
            </a:r>
            <a:r>
              <a:rPr lang="en-US" sz="2000" dirty="0" smtClean="0"/>
              <a:t>android (</a:t>
            </a:r>
            <a:r>
              <a:rPr lang="tr-TR" sz="2000" dirty="0" smtClean="0"/>
              <a:t>elma tarzı</a:t>
            </a:r>
            <a:r>
              <a:rPr lang="en-US" sz="2000" dirty="0" smtClean="0"/>
              <a:t>) </a:t>
            </a:r>
            <a:r>
              <a:rPr lang="tr-TR" sz="2000" dirty="0" err="1" smtClean="0"/>
              <a:t>obezite</a:t>
            </a:r>
            <a:r>
              <a:rPr lang="tr-TR" sz="2000" dirty="0" smtClean="0"/>
              <a:t> </a:t>
            </a:r>
            <a:r>
              <a:rPr lang="tr-TR" sz="2000" dirty="0" err="1" smtClean="0"/>
              <a:t>ji</a:t>
            </a:r>
            <a:r>
              <a:rPr lang="en-US" sz="2000" dirty="0" err="1" smtClean="0"/>
              <a:t>noid</a:t>
            </a:r>
            <a:r>
              <a:rPr lang="en-US" sz="2000" dirty="0" smtClean="0"/>
              <a:t> (</a:t>
            </a:r>
            <a:r>
              <a:rPr lang="tr-TR" sz="2000" dirty="0" smtClean="0"/>
              <a:t>armut tarzı</a:t>
            </a:r>
            <a:r>
              <a:rPr lang="en-US" sz="2000" dirty="0" smtClean="0"/>
              <a:t>) </a:t>
            </a:r>
            <a:r>
              <a:rPr lang="tr-TR" sz="2000" dirty="0" err="1" smtClean="0"/>
              <a:t>obeziteden</a:t>
            </a:r>
            <a:r>
              <a:rPr lang="tr-TR" sz="2000" dirty="0" smtClean="0"/>
              <a:t> daha fazla sağlık riski içerir</a:t>
            </a:r>
            <a:endParaRPr lang="en-US" sz="2000" dirty="0" smtClean="0"/>
          </a:p>
        </p:txBody>
      </p:sp>
      <p:pic>
        <p:nvPicPr>
          <p:cNvPr id="23556" name="Content Placeholder 5" descr="figure_16.20.jpg"/>
          <p:cNvPicPr>
            <a:picLocks noGrp="1" noChangeAspect="1"/>
          </p:cNvPicPr>
          <p:nvPr>
            <p:ph sz="half" idx="2"/>
          </p:nvPr>
        </p:nvPicPr>
        <p:blipFill>
          <a:blip r:embed="rId2" cstate="print"/>
          <a:srcRect/>
          <a:stretch>
            <a:fillRect/>
          </a:stretch>
        </p:blipFill>
        <p:spPr>
          <a:xfrm>
            <a:off x="5688013" y="1247775"/>
            <a:ext cx="2312987" cy="5349875"/>
          </a:xfrm>
        </p:spPr>
      </p:pic>
      <p:pic>
        <p:nvPicPr>
          <p:cNvPr id="5" name="Picture 7" descr="dna"/>
          <p:cNvPicPr>
            <a:picLocks noChangeAspect="1" noChangeArrowheads="1"/>
          </p:cNvPicPr>
          <p:nvPr/>
        </p:nvPicPr>
        <p:blipFill>
          <a:blip r:embed="rId3" cstate="print"/>
          <a:srcRect/>
          <a:stretch>
            <a:fillRect/>
          </a:stretch>
        </p:blipFill>
        <p:spPr bwMode="auto">
          <a:xfrm>
            <a:off x="7072330" y="1"/>
            <a:ext cx="2071670" cy="1214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 IR-BMI ilişkisi</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8" y="2060848"/>
            <a:ext cx="6696744" cy="3816424"/>
          </a:xfrm>
          <a:prstGeom prst="rect">
            <a:avLst/>
          </a:prstGeom>
          <a:noFill/>
          <a:ln w="9525">
            <a:noFill/>
            <a:miter lim="800000"/>
            <a:headEnd/>
            <a:tailEnd/>
          </a:ln>
        </p:spPr>
      </p:pic>
      <p:sp>
        <p:nvSpPr>
          <p:cNvPr id="5" name="4 Metin kutusu"/>
          <p:cNvSpPr txBox="1"/>
          <p:nvPr/>
        </p:nvSpPr>
        <p:spPr>
          <a:xfrm>
            <a:off x="323528" y="5949280"/>
            <a:ext cx="8424936" cy="523220"/>
          </a:xfrm>
          <a:prstGeom prst="rect">
            <a:avLst/>
          </a:prstGeom>
          <a:noFill/>
        </p:spPr>
        <p:txBody>
          <a:bodyPr wrap="square" rtlCol="0">
            <a:spAutoFit/>
          </a:bodyPr>
          <a:lstStyle/>
          <a:p>
            <a:r>
              <a:rPr lang="en-US" sz="1400" dirty="0" smtClean="0"/>
              <a:t>Relationship between body mass and insulin resistance in patients with polycystic</a:t>
            </a:r>
            <a:r>
              <a:rPr lang="tr-TR" sz="1400" dirty="0" smtClean="0"/>
              <a:t> </a:t>
            </a:r>
            <a:r>
              <a:rPr lang="en-US" sz="1400" dirty="0" smtClean="0"/>
              <a:t>ovary syndrome. Modified from Moran et al, </a:t>
            </a:r>
            <a:r>
              <a:rPr lang="en-US" sz="1400" i="1" dirty="0" smtClean="0"/>
              <a:t>Fertility and Sterility, 2003.</a:t>
            </a:r>
            <a:endParaRPr lang="tr-T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 Bel/kalça oranı-IR ilişkisi</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87623" y="2249488"/>
            <a:ext cx="6552729" cy="3771800"/>
          </a:xfrm>
          <a:prstGeom prst="rect">
            <a:avLst/>
          </a:prstGeom>
          <a:noFill/>
          <a:ln w="9525">
            <a:noFill/>
            <a:miter lim="800000"/>
            <a:headEnd/>
            <a:tailEnd/>
          </a:ln>
        </p:spPr>
      </p:pic>
      <p:sp>
        <p:nvSpPr>
          <p:cNvPr id="5" name="4 Metin kutusu"/>
          <p:cNvSpPr txBox="1"/>
          <p:nvPr/>
        </p:nvSpPr>
        <p:spPr>
          <a:xfrm>
            <a:off x="611560" y="6093296"/>
            <a:ext cx="7848872" cy="523220"/>
          </a:xfrm>
          <a:prstGeom prst="rect">
            <a:avLst/>
          </a:prstGeom>
          <a:noFill/>
        </p:spPr>
        <p:txBody>
          <a:bodyPr wrap="square" rtlCol="0">
            <a:spAutoFit/>
          </a:bodyPr>
          <a:lstStyle/>
          <a:p>
            <a:r>
              <a:rPr lang="en-US" sz="1400" dirty="0" smtClean="0"/>
              <a:t>Relationship between body fat distribution and insulin resistance in patients with</a:t>
            </a:r>
            <a:r>
              <a:rPr lang="tr-TR" sz="1400" dirty="0" smtClean="0"/>
              <a:t> </a:t>
            </a:r>
            <a:r>
              <a:rPr lang="en-US" sz="1400" dirty="0" smtClean="0"/>
              <a:t>polycystic ovary syndrome. Modified from Moran et al, </a:t>
            </a:r>
            <a:r>
              <a:rPr lang="en-US" sz="1400" i="1" dirty="0" smtClean="0"/>
              <a:t>Fertility and Sterility, 2003.</a:t>
            </a:r>
            <a:endParaRPr lang="tr-TR"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Adipozite</a:t>
            </a:r>
            <a:r>
              <a:rPr lang="tr-TR" dirty="0" smtClean="0"/>
              <a:t> ve </a:t>
            </a:r>
            <a:r>
              <a:rPr lang="tr-TR" dirty="0" err="1" smtClean="0"/>
              <a:t>insulin</a:t>
            </a:r>
            <a:r>
              <a:rPr lang="tr-TR" dirty="0" smtClean="0"/>
              <a:t> rezistansı</a:t>
            </a:r>
            <a:endParaRPr lang="tr-TR" dirty="0"/>
          </a:p>
        </p:txBody>
      </p:sp>
      <p:sp>
        <p:nvSpPr>
          <p:cNvPr id="3" name="2 İçerik Yer Tutucusu"/>
          <p:cNvSpPr>
            <a:spLocks noGrp="1"/>
          </p:cNvSpPr>
          <p:nvPr>
            <p:ph idx="1"/>
          </p:nvPr>
        </p:nvSpPr>
        <p:spPr/>
        <p:txBody>
          <a:bodyPr>
            <a:normAutofit lnSpcReduction="10000"/>
          </a:bodyPr>
          <a:lstStyle/>
          <a:p>
            <a:pPr>
              <a:buNone/>
            </a:pPr>
            <a:endParaRPr lang="tr-TR" sz="1800" dirty="0" smtClean="0"/>
          </a:p>
          <a:p>
            <a:pPr>
              <a:buNone/>
            </a:pPr>
            <a:r>
              <a:rPr lang="tr-TR" sz="1800" b="1" i="1" dirty="0" smtClean="0"/>
              <a:t>HİPERİNSÜLİNEMİNİN OVARYAN ETKİLERİ </a:t>
            </a:r>
          </a:p>
          <a:p>
            <a:pPr>
              <a:buNone/>
            </a:pPr>
            <a:endParaRPr lang="tr-TR" sz="1800" dirty="0" smtClean="0"/>
          </a:p>
          <a:p>
            <a:r>
              <a:rPr lang="tr-TR" sz="1800" dirty="0" err="1" smtClean="0"/>
              <a:t>İnsulin</a:t>
            </a:r>
            <a:r>
              <a:rPr lang="tr-TR" sz="1800" dirty="0" smtClean="0"/>
              <a:t> </a:t>
            </a:r>
            <a:r>
              <a:rPr lang="tr-TR" sz="1800" dirty="0" err="1" smtClean="0"/>
              <a:t>polikistik</a:t>
            </a:r>
            <a:r>
              <a:rPr lang="tr-TR" sz="1800" dirty="0" smtClean="0"/>
              <a:t> </a:t>
            </a:r>
            <a:r>
              <a:rPr lang="tr-TR" sz="1800" dirty="0" err="1" smtClean="0"/>
              <a:t>overlerdeki</a:t>
            </a:r>
            <a:r>
              <a:rPr lang="tr-TR" sz="1800" dirty="0" smtClean="0"/>
              <a:t> </a:t>
            </a:r>
            <a:r>
              <a:rPr lang="tr-TR" sz="1800" dirty="0" err="1" smtClean="0"/>
              <a:t>teka</a:t>
            </a:r>
            <a:r>
              <a:rPr lang="tr-TR" sz="1800" dirty="0" smtClean="0"/>
              <a:t> hücrelerinde LH ile </a:t>
            </a:r>
            <a:r>
              <a:rPr lang="tr-TR" sz="1800" dirty="0" err="1" smtClean="0"/>
              <a:t>sinerjistik</a:t>
            </a:r>
            <a:r>
              <a:rPr lang="tr-TR" sz="1800" dirty="0" smtClean="0"/>
              <a:t> şekilde davranır ve </a:t>
            </a:r>
            <a:r>
              <a:rPr lang="tr-TR" sz="1800" dirty="0" err="1" smtClean="0"/>
              <a:t>ovaryan</a:t>
            </a:r>
            <a:r>
              <a:rPr lang="tr-TR" sz="1800" dirty="0" smtClean="0"/>
              <a:t> </a:t>
            </a:r>
            <a:r>
              <a:rPr lang="tr-TR" sz="1800" dirty="0" err="1" smtClean="0"/>
              <a:t>androjen</a:t>
            </a:r>
            <a:r>
              <a:rPr lang="tr-TR" sz="1800" dirty="0" smtClean="0"/>
              <a:t> </a:t>
            </a:r>
            <a:r>
              <a:rPr lang="tr-TR" sz="1800" dirty="0" err="1" smtClean="0"/>
              <a:t>biyosentezinde</a:t>
            </a:r>
            <a:r>
              <a:rPr lang="tr-TR" sz="1800" dirty="0" smtClean="0"/>
              <a:t> anahtar rolü olan P450c17</a:t>
            </a:r>
            <a:r>
              <a:rPr lang="el-GR" sz="1800" dirty="0" smtClean="0"/>
              <a:t>α</a:t>
            </a:r>
            <a:r>
              <a:rPr lang="tr-TR" sz="1800" dirty="0" smtClean="0"/>
              <a:t> enzimini aktive eder</a:t>
            </a:r>
          </a:p>
          <a:p>
            <a:r>
              <a:rPr lang="tr-TR" sz="1800" dirty="0" smtClean="0"/>
              <a:t>Tip 2 DM olgularındaki </a:t>
            </a:r>
            <a:r>
              <a:rPr lang="tr-TR" sz="1800" dirty="0" err="1" smtClean="0"/>
              <a:t>IR’nin</a:t>
            </a:r>
            <a:r>
              <a:rPr lang="tr-TR" sz="1800" dirty="0" smtClean="0"/>
              <a:t> mekanizmasına benzer şekilde </a:t>
            </a:r>
            <a:r>
              <a:rPr lang="tr-TR" sz="1800" dirty="0" err="1" smtClean="0"/>
              <a:t>PKOS’da</a:t>
            </a:r>
            <a:r>
              <a:rPr lang="tr-TR" sz="1800" dirty="0" smtClean="0"/>
              <a:t> </a:t>
            </a:r>
            <a:r>
              <a:rPr lang="tr-TR" sz="1800" dirty="0" err="1" smtClean="0"/>
              <a:t>fosfatidilinositol</a:t>
            </a:r>
            <a:r>
              <a:rPr lang="tr-TR" sz="1800" dirty="0" smtClean="0"/>
              <a:t> 3-</a:t>
            </a:r>
            <a:r>
              <a:rPr lang="tr-TR" sz="1800" dirty="0" err="1" smtClean="0"/>
              <a:t>kinaz</a:t>
            </a:r>
            <a:r>
              <a:rPr lang="tr-TR" sz="1800" dirty="0" smtClean="0"/>
              <a:t> aracılı </a:t>
            </a:r>
            <a:r>
              <a:rPr lang="tr-TR" sz="1800" dirty="0" err="1" smtClean="0"/>
              <a:t>insulin</a:t>
            </a:r>
            <a:r>
              <a:rPr lang="tr-TR" sz="1800" dirty="0" smtClean="0"/>
              <a:t> sinyal iletim yolundaki </a:t>
            </a:r>
            <a:r>
              <a:rPr lang="tr-TR" sz="1800" dirty="0" err="1" smtClean="0"/>
              <a:t>postreseptör</a:t>
            </a:r>
            <a:r>
              <a:rPr lang="tr-TR" sz="1800" dirty="0" smtClean="0"/>
              <a:t> sinyal </a:t>
            </a:r>
            <a:r>
              <a:rPr lang="tr-TR" sz="1800" dirty="0" err="1" smtClean="0"/>
              <a:t>defekti</a:t>
            </a:r>
            <a:r>
              <a:rPr lang="tr-TR" sz="1800" dirty="0" smtClean="0"/>
              <a:t> sonucunda </a:t>
            </a:r>
            <a:r>
              <a:rPr lang="tr-TR" sz="1800" dirty="0" err="1" smtClean="0"/>
              <a:t>insulinin</a:t>
            </a:r>
            <a:r>
              <a:rPr lang="tr-TR" sz="1800" dirty="0" smtClean="0"/>
              <a:t> hücresel etkilerinden sorumlu yolak olan </a:t>
            </a:r>
            <a:r>
              <a:rPr lang="tr-TR" sz="1800" dirty="0" err="1" smtClean="0"/>
              <a:t>mitojen</a:t>
            </a:r>
            <a:r>
              <a:rPr lang="tr-TR" sz="1800" dirty="0" smtClean="0"/>
              <a:t>-</a:t>
            </a:r>
            <a:r>
              <a:rPr lang="tr-TR" sz="1800" dirty="0" err="1" smtClean="0"/>
              <a:t>activated</a:t>
            </a:r>
            <a:r>
              <a:rPr lang="tr-TR" sz="1800" dirty="0" smtClean="0"/>
              <a:t> protein </a:t>
            </a:r>
            <a:r>
              <a:rPr lang="tr-TR" sz="1800" dirty="0" err="1" smtClean="0"/>
              <a:t>kinaz</a:t>
            </a:r>
            <a:r>
              <a:rPr lang="tr-TR" sz="1800" dirty="0" smtClean="0"/>
              <a:t> yolağı çalışır ve </a:t>
            </a:r>
            <a:r>
              <a:rPr lang="tr-TR" sz="1800" dirty="0" err="1" smtClean="0"/>
              <a:t>ovaryan</a:t>
            </a:r>
            <a:r>
              <a:rPr lang="tr-TR" sz="1800" dirty="0" smtClean="0"/>
              <a:t> </a:t>
            </a:r>
            <a:r>
              <a:rPr lang="tr-TR" sz="1800" dirty="0" err="1" smtClean="0"/>
              <a:t>steroidogenez</a:t>
            </a:r>
            <a:r>
              <a:rPr lang="tr-TR" sz="1800" dirty="0" smtClean="0"/>
              <a:t> </a:t>
            </a:r>
            <a:r>
              <a:rPr lang="tr-TR" sz="1800" dirty="0" err="1" smtClean="0"/>
              <a:t>stimüle</a:t>
            </a:r>
            <a:r>
              <a:rPr lang="tr-TR" sz="1800" dirty="0" smtClean="0"/>
              <a:t> </a:t>
            </a:r>
          </a:p>
          <a:p>
            <a:r>
              <a:rPr lang="tr-TR" sz="1800" dirty="0" smtClean="0"/>
              <a:t>PKOS olgularının </a:t>
            </a:r>
            <a:r>
              <a:rPr lang="tr-TR" sz="1800" dirty="0" err="1" smtClean="0"/>
              <a:t>adipositlerinde</a:t>
            </a:r>
            <a:r>
              <a:rPr lang="tr-TR" sz="1800" dirty="0" smtClean="0"/>
              <a:t> </a:t>
            </a:r>
            <a:r>
              <a:rPr lang="tr-TR" sz="1800" dirty="0" err="1" smtClean="0"/>
              <a:t>insulin</a:t>
            </a:r>
            <a:r>
              <a:rPr lang="tr-TR" sz="1800" dirty="0" smtClean="0"/>
              <a:t> reseptör sayısında ve </a:t>
            </a:r>
            <a:r>
              <a:rPr lang="tr-TR" sz="1800" dirty="0" err="1" smtClean="0"/>
              <a:t>affinitesinde</a:t>
            </a:r>
            <a:r>
              <a:rPr lang="tr-TR" sz="1800" dirty="0" smtClean="0"/>
              <a:t> değişiklik yok ancak </a:t>
            </a:r>
            <a:r>
              <a:rPr lang="tr-TR" sz="1800" dirty="0" err="1" smtClean="0"/>
              <a:t>glukoz</a:t>
            </a:r>
            <a:r>
              <a:rPr lang="tr-TR" sz="1800" dirty="0" smtClean="0"/>
              <a:t> </a:t>
            </a:r>
            <a:r>
              <a:rPr lang="tr-TR" sz="1800" dirty="0" err="1" smtClean="0"/>
              <a:t>transporter</a:t>
            </a:r>
            <a:r>
              <a:rPr lang="tr-TR" sz="1800" dirty="0" smtClean="0"/>
              <a:t> 4 denen taşıyıcı proteinde azalma var; bu durum </a:t>
            </a:r>
            <a:r>
              <a:rPr lang="tr-TR" sz="1800" dirty="0" err="1" smtClean="0"/>
              <a:t>postreseptör</a:t>
            </a:r>
            <a:r>
              <a:rPr lang="tr-TR" sz="1800" dirty="0" smtClean="0"/>
              <a:t> sinyal </a:t>
            </a:r>
            <a:r>
              <a:rPr lang="tr-TR" sz="1800" dirty="0" err="1" smtClean="0"/>
              <a:t>defekti</a:t>
            </a:r>
            <a:r>
              <a:rPr lang="tr-TR" sz="1800" dirty="0" smtClean="0"/>
              <a:t> varlığını gösterir</a:t>
            </a:r>
          </a:p>
          <a:p>
            <a:r>
              <a:rPr lang="tr-TR" sz="1800" dirty="0" err="1" smtClean="0"/>
              <a:t>Hiperinsülinemi</a:t>
            </a:r>
            <a:r>
              <a:rPr lang="tr-TR" sz="1800" dirty="0" smtClean="0"/>
              <a:t>  </a:t>
            </a:r>
            <a:r>
              <a:rPr lang="tr-TR" sz="1800" dirty="0" err="1" smtClean="0"/>
              <a:t>ovaryan</a:t>
            </a:r>
            <a:r>
              <a:rPr lang="tr-TR" sz="1800" dirty="0" smtClean="0"/>
              <a:t> </a:t>
            </a:r>
            <a:r>
              <a:rPr lang="tr-TR" sz="1800" dirty="0" err="1" smtClean="0"/>
              <a:t>folliküler</a:t>
            </a:r>
            <a:r>
              <a:rPr lang="tr-TR" sz="1800" dirty="0" smtClean="0"/>
              <a:t> gelişimi </a:t>
            </a:r>
            <a:r>
              <a:rPr lang="tr-TR" sz="1800" dirty="0" err="1" smtClean="0"/>
              <a:t>inhibe</a:t>
            </a:r>
            <a:r>
              <a:rPr lang="tr-TR" sz="1800" dirty="0" smtClean="0"/>
              <a:t> ederek  </a:t>
            </a:r>
            <a:r>
              <a:rPr lang="tr-TR" sz="1800" dirty="0" err="1" smtClean="0"/>
              <a:t>folliküllerin</a:t>
            </a:r>
            <a:r>
              <a:rPr lang="tr-TR" sz="1800" dirty="0" smtClean="0"/>
              <a:t> 5-10 mm boyutta kalmasına neden olur</a:t>
            </a:r>
          </a:p>
          <a:p>
            <a:endParaRPr lang="tr-TR" sz="1800" dirty="0" smtClean="0"/>
          </a:p>
          <a:p>
            <a:endParaRPr lang="tr-TR" sz="1800" dirty="0" smtClean="0"/>
          </a:p>
          <a:p>
            <a:endParaRPr lang="tr-TR" sz="2000" dirty="0" smtClean="0"/>
          </a:p>
          <a:p>
            <a:endParaRPr lang="tr-T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Adipozite</a:t>
            </a:r>
            <a:r>
              <a:rPr lang="tr-TR" dirty="0" smtClean="0"/>
              <a:t> ve </a:t>
            </a:r>
            <a:r>
              <a:rPr lang="tr-TR" dirty="0" err="1" smtClean="0"/>
              <a:t>insulin</a:t>
            </a:r>
            <a:r>
              <a:rPr lang="tr-TR" dirty="0" smtClean="0"/>
              <a:t> rezistansı</a:t>
            </a:r>
            <a:endParaRPr lang="tr-TR" dirty="0"/>
          </a:p>
        </p:txBody>
      </p:sp>
      <p:sp>
        <p:nvSpPr>
          <p:cNvPr id="3" name="2 İçerik Yer Tutucusu"/>
          <p:cNvSpPr>
            <a:spLocks noGrp="1"/>
          </p:cNvSpPr>
          <p:nvPr>
            <p:ph idx="1"/>
          </p:nvPr>
        </p:nvSpPr>
        <p:spPr/>
        <p:txBody>
          <a:bodyPr>
            <a:normAutofit/>
          </a:bodyPr>
          <a:lstStyle/>
          <a:p>
            <a:pPr>
              <a:buNone/>
            </a:pPr>
            <a:endParaRPr lang="tr-TR" sz="1800" dirty="0" smtClean="0"/>
          </a:p>
          <a:p>
            <a:pPr>
              <a:buNone/>
            </a:pPr>
            <a:r>
              <a:rPr lang="tr-TR" sz="1800" b="1" i="1" dirty="0" smtClean="0"/>
              <a:t>HİPERİNSÜLİNEMİNİN  NON-OVARYAN ETKİLERİ </a:t>
            </a:r>
          </a:p>
          <a:p>
            <a:pPr>
              <a:buNone/>
            </a:pPr>
            <a:endParaRPr lang="tr-TR" sz="1800" dirty="0" smtClean="0"/>
          </a:p>
          <a:p>
            <a:endParaRPr lang="tr-TR" sz="1800" dirty="0" smtClean="0"/>
          </a:p>
          <a:p>
            <a:r>
              <a:rPr lang="tr-TR" sz="1800" dirty="0" err="1" smtClean="0"/>
              <a:t>Hipofizer</a:t>
            </a:r>
            <a:r>
              <a:rPr lang="tr-TR" sz="1800" dirty="0" smtClean="0"/>
              <a:t> LH </a:t>
            </a:r>
            <a:r>
              <a:rPr lang="tr-TR" sz="1800" dirty="0" err="1" smtClean="0"/>
              <a:t>pulse</a:t>
            </a:r>
            <a:r>
              <a:rPr lang="tr-TR" sz="1800" dirty="0" smtClean="0"/>
              <a:t> </a:t>
            </a:r>
            <a:r>
              <a:rPr lang="tr-TR" sz="1800" dirty="0" err="1" smtClean="0"/>
              <a:t>amplitüdünde</a:t>
            </a:r>
            <a:r>
              <a:rPr lang="tr-TR" sz="1800" dirty="0" smtClean="0"/>
              <a:t> artış</a:t>
            </a:r>
          </a:p>
          <a:p>
            <a:r>
              <a:rPr lang="tr-TR" sz="1800" dirty="0" err="1" smtClean="0"/>
              <a:t>Hepatik</a:t>
            </a:r>
            <a:r>
              <a:rPr lang="tr-TR" sz="1800" dirty="0" smtClean="0"/>
              <a:t> seks hormon </a:t>
            </a:r>
            <a:r>
              <a:rPr lang="tr-TR" sz="1800" dirty="0" err="1" smtClean="0"/>
              <a:t>binding</a:t>
            </a:r>
            <a:r>
              <a:rPr lang="tr-TR" sz="1800" dirty="0" smtClean="0"/>
              <a:t> </a:t>
            </a:r>
            <a:r>
              <a:rPr lang="tr-TR" sz="1800" dirty="0" err="1" smtClean="0"/>
              <a:t>globulin</a:t>
            </a:r>
            <a:r>
              <a:rPr lang="tr-TR" sz="1800" dirty="0" smtClean="0"/>
              <a:t> sentezinin </a:t>
            </a:r>
            <a:r>
              <a:rPr lang="tr-TR" sz="1800" dirty="0" err="1" smtClean="0"/>
              <a:t>supresyonu</a:t>
            </a:r>
            <a:endParaRPr lang="tr-TR" sz="1800" dirty="0" smtClean="0"/>
          </a:p>
          <a:p>
            <a:r>
              <a:rPr lang="tr-TR" sz="1800" dirty="0" smtClean="0"/>
              <a:t>Adrenal P450c17</a:t>
            </a:r>
            <a:r>
              <a:rPr lang="el-GR" sz="1800" dirty="0" smtClean="0"/>
              <a:t>α</a:t>
            </a:r>
            <a:r>
              <a:rPr lang="tr-TR" sz="1800" dirty="0" smtClean="0"/>
              <a:t> enzim aktivitesinin </a:t>
            </a:r>
            <a:r>
              <a:rPr lang="tr-TR" sz="1800" dirty="0" err="1" smtClean="0"/>
              <a:t>stimulasyonu</a:t>
            </a:r>
            <a:r>
              <a:rPr lang="tr-TR" sz="1800" dirty="0" smtClean="0"/>
              <a:t> ile adrenal </a:t>
            </a:r>
            <a:r>
              <a:rPr lang="tr-TR" sz="1800" dirty="0" err="1" smtClean="0"/>
              <a:t>androjen</a:t>
            </a:r>
            <a:r>
              <a:rPr lang="tr-TR" sz="1800" dirty="0" smtClean="0"/>
              <a:t> üretiminde artış</a:t>
            </a:r>
          </a:p>
          <a:p>
            <a:endParaRPr lang="tr-TR" sz="2000" dirty="0" smtClean="0"/>
          </a:p>
          <a:p>
            <a:endParaRPr lang="tr-T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57232"/>
            <a:ext cx="8229600" cy="857256"/>
          </a:xfrm>
        </p:spPr>
        <p:txBody>
          <a:bodyPr/>
          <a:lstStyle/>
          <a:p>
            <a:r>
              <a:rPr lang="tr-TR" dirty="0" err="1" smtClean="0"/>
              <a:t>İnsülinin</a:t>
            </a:r>
            <a:r>
              <a:rPr lang="tr-TR" dirty="0" smtClean="0"/>
              <a:t> etkileri</a:t>
            </a:r>
            <a:endParaRPr lang="tr-TR" dirty="0"/>
          </a:p>
        </p:txBody>
      </p:sp>
      <p:graphicFrame>
        <p:nvGraphicFramePr>
          <p:cNvPr id="4" name="3 İçerik Yer Tutucusu"/>
          <p:cNvGraphicFramePr>
            <a:graphicFrameLocks noGrp="1"/>
          </p:cNvGraphicFramePr>
          <p:nvPr>
            <p:ph idx="1"/>
          </p:nvPr>
        </p:nvGraphicFramePr>
        <p:xfrm>
          <a:off x="500034" y="1643592"/>
          <a:ext cx="8229600" cy="4965563"/>
        </p:xfrm>
        <a:graphic>
          <a:graphicData uri="http://schemas.openxmlformats.org/drawingml/2006/table">
            <a:tbl>
              <a:tblPr firstRow="1" bandRow="1">
                <a:tableStyleId>{5C22544A-7EE6-4342-B048-85BDC9FD1C3A}</a:tableStyleId>
              </a:tblPr>
              <a:tblGrid>
                <a:gridCol w="4114800"/>
                <a:gridCol w="4114800"/>
              </a:tblGrid>
              <a:tr h="358209">
                <a:tc>
                  <a:txBody>
                    <a:bodyPr/>
                    <a:lstStyle/>
                    <a:p>
                      <a:r>
                        <a:rPr lang="tr-TR" dirty="0" err="1" smtClean="0"/>
                        <a:t>İnsülin</a:t>
                      </a:r>
                      <a:r>
                        <a:rPr lang="tr-TR" dirty="0" smtClean="0"/>
                        <a:t> etkisi</a:t>
                      </a:r>
                      <a:endParaRPr lang="tr-TR" dirty="0"/>
                    </a:p>
                  </a:txBody>
                  <a:tcPr/>
                </a:tc>
                <a:tc>
                  <a:txBody>
                    <a:bodyPr/>
                    <a:lstStyle/>
                    <a:p>
                      <a:r>
                        <a:rPr lang="tr-TR" dirty="0" smtClean="0"/>
                        <a:t>organ</a:t>
                      </a:r>
                      <a:endParaRPr lang="tr-TR" dirty="0"/>
                    </a:p>
                  </a:txBody>
                  <a:tcPr/>
                </a:tc>
              </a:tr>
              <a:tr h="358209">
                <a:tc>
                  <a:txBody>
                    <a:bodyPr/>
                    <a:lstStyle/>
                    <a:p>
                      <a:r>
                        <a:rPr lang="tr-TR" sz="1200" dirty="0" err="1" smtClean="0"/>
                        <a:t>Steroidogenezi</a:t>
                      </a:r>
                      <a:r>
                        <a:rPr lang="tr-TR" sz="1200" dirty="0" smtClean="0"/>
                        <a:t> direk </a:t>
                      </a:r>
                      <a:r>
                        <a:rPr lang="tr-TR" sz="1200" dirty="0" err="1" smtClean="0"/>
                        <a:t>stimüle</a:t>
                      </a:r>
                      <a:r>
                        <a:rPr lang="tr-TR" sz="1200" dirty="0" smtClean="0"/>
                        <a:t> eder</a:t>
                      </a:r>
                      <a:endParaRPr lang="tr-TR" sz="1200" dirty="0"/>
                    </a:p>
                  </a:txBody>
                  <a:tcPr/>
                </a:tc>
                <a:tc>
                  <a:txBody>
                    <a:bodyPr/>
                    <a:lstStyle/>
                    <a:p>
                      <a:r>
                        <a:rPr lang="tr-TR" sz="1400" dirty="0" err="1" smtClean="0"/>
                        <a:t>over</a:t>
                      </a:r>
                      <a:endParaRPr lang="tr-TR" sz="1400" dirty="0"/>
                    </a:p>
                  </a:txBody>
                  <a:tcPr/>
                </a:tc>
              </a:tr>
              <a:tr h="559395">
                <a:tc>
                  <a:txBody>
                    <a:bodyPr/>
                    <a:lstStyle/>
                    <a:p>
                      <a:r>
                        <a:rPr lang="tr-TR" sz="1200" dirty="0" err="1" smtClean="0"/>
                        <a:t>Steroidogenezi</a:t>
                      </a:r>
                      <a:r>
                        <a:rPr lang="tr-TR" sz="1200" dirty="0" smtClean="0"/>
                        <a:t> </a:t>
                      </a:r>
                      <a:r>
                        <a:rPr lang="tr-TR" sz="1200" dirty="0" err="1" smtClean="0"/>
                        <a:t>stimüle</a:t>
                      </a:r>
                      <a:r>
                        <a:rPr lang="tr-TR" sz="1200" dirty="0" smtClean="0"/>
                        <a:t> etmede FSH ve LH ile </a:t>
                      </a:r>
                      <a:r>
                        <a:rPr lang="tr-TR" sz="1200" dirty="0" err="1" smtClean="0"/>
                        <a:t>sinerjistik</a:t>
                      </a:r>
                      <a:r>
                        <a:rPr lang="tr-TR" sz="1200" dirty="0" smtClean="0"/>
                        <a:t> etki</a:t>
                      </a:r>
                      <a:endParaRPr lang="tr-TR" sz="1200" dirty="0"/>
                    </a:p>
                  </a:txBody>
                  <a:tcPr/>
                </a:tc>
                <a:tc>
                  <a:txBody>
                    <a:bodyPr/>
                    <a:lstStyle/>
                    <a:p>
                      <a:r>
                        <a:rPr lang="tr-TR" sz="1400" dirty="0" err="1" smtClean="0"/>
                        <a:t>over</a:t>
                      </a:r>
                      <a:endParaRPr lang="tr-TR" sz="1400" dirty="0"/>
                    </a:p>
                  </a:txBody>
                  <a:tcPr/>
                </a:tc>
              </a:tr>
              <a:tr h="358209">
                <a:tc>
                  <a:txBody>
                    <a:bodyPr/>
                    <a:lstStyle/>
                    <a:p>
                      <a:r>
                        <a:rPr lang="tr-TR" sz="1200" dirty="0" smtClean="0"/>
                        <a:t>17 alfa </a:t>
                      </a:r>
                      <a:r>
                        <a:rPr lang="tr-TR" sz="1200" dirty="0" err="1" smtClean="0"/>
                        <a:t>hidroksilazın</a:t>
                      </a:r>
                      <a:r>
                        <a:rPr lang="tr-TR" sz="1200" baseline="0" dirty="0" smtClean="0"/>
                        <a:t> </a:t>
                      </a:r>
                      <a:r>
                        <a:rPr lang="tr-TR" sz="1200" baseline="0" dirty="0" err="1" smtClean="0"/>
                        <a:t>stimülasyonu</a:t>
                      </a:r>
                      <a:endParaRPr lang="tr-TR" sz="1200" dirty="0"/>
                    </a:p>
                  </a:txBody>
                  <a:tcPr/>
                </a:tc>
                <a:tc>
                  <a:txBody>
                    <a:bodyPr/>
                    <a:lstStyle/>
                    <a:p>
                      <a:r>
                        <a:rPr lang="tr-TR" sz="1400" dirty="0" err="1" smtClean="0"/>
                        <a:t>over</a:t>
                      </a:r>
                      <a:endParaRPr lang="tr-TR" sz="1400" dirty="0"/>
                    </a:p>
                  </a:txBody>
                  <a:tcPr/>
                </a:tc>
              </a:tr>
              <a:tr h="358209">
                <a:tc>
                  <a:txBody>
                    <a:bodyPr/>
                    <a:lstStyle/>
                    <a:p>
                      <a:r>
                        <a:rPr lang="tr-TR" sz="1200" dirty="0" err="1" smtClean="0"/>
                        <a:t>Aromatazın</a:t>
                      </a:r>
                      <a:r>
                        <a:rPr lang="tr-TR" sz="1200" dirty="0" smtClean="0"/>
                        <a:t> </a:t>
                      </a:r>
                      <a:r>
                        <a:rPr lang="tr-TR" sz="1200" dirty="0" err="1" smtClean="0"/>
                        <a:t>stimülasyonu</a:t>
                      </a:r>
                      <a:r>
                        <a:rPr lang="tr-TR" sz="1200" dirty="0" smtClean="0"/>
                        <a:t>/</a:t>
                      </a:r>
                      <a:r>
                        <a:rPr lang="tr-TR" sz="1200" dirty="0" err="1" smtClean="0"/>
                        <a:t>inhibisyonu</a:t>
                      </a:r>
                      <a:endParaRPr lang="tr-TR" sz="1200" dirty="0"/>
                    </a:p>
                  </a:txBody>
                  <a:tcPr/>
                </a:tc>
                <a:tc>
                  <a:txBody>
                    <a:bodyPr/>
                    <a:lstStyle/>
                    <a:p>
                      <a:r>
                        <a:rPr lang="tr-TR" sz="1400" dirty="0" err="1" smtClean="0"/>
                        <a:t>Over</a:t>
                      </a:r>
                      <a:r>
                        <a:rPr lang="tr-TR" sz="1400" dirty="0" smtClean="0"/>
                        <a:t>, </a:t>
                      </a:r>
                      <a:r>
                        <a:rPr lang="tr-TR" sz="1400" dirty="0" err="1" smtClean="0"/>
                        <a:t>adipoz</a:t>
                      </a:r>
                      <a:r>
                        <a:rPr lang="tr-TR" sz="1400" dirty="0" smtClean="0"/>
                        <a:t> doku</a:t>
                      </a:r>
                      <a:endParaRPr lang="tr-TR" sz="1400" dirty="0"/>
                    </a:p>
                  </a:txBody>
                  <a:tcPr/>
                </a:tc>
              </a:tr>
              <a:tr h="358209">
                <a:tc>
                  <a:txBody>
                    <a:bodyPr/>
                    <a:lstStyle/>
                    <a:p>
                      <a:r>
                        <a:rPr lang="tr-TR" sz="1200" dirty="0" smtClean="0"/>
                        <a:t>LH reseptör </a:t>
                      </a:r>
                      <a:r>
                        <a:rPr lang="tr-TR" sz="1200" dirty="0" err="1" smtClean="0"/>
                        <a:t>up</a:t>
                      </a:r>
                      <a:r>
                        <a:rPr lang="tr-TR" sz="1200" dirty="0" smtClean="0"/>
                        <a:t>-regülasyonu</a:t>
                      </a:r>
                      <a:endParaRPr lang="tr-TR" sz="1200" dirty="0"/>
                    </a:p>
                  </a:txBody>
                  <a:tcPr/>
                </a:tc>
                <a:tc>
                  <a:txBody>
                    <a:bodyPr/>
                    <a:lstStyle/>
                    <a:p>
                      <a:r>
                        <a:rPr lang="tr-TR" sz="1400" dirty="0" err="1" smtClean="0"/>
                        <a:t>over</a:t>
                      </a:r>
                      <a:endParaRPr lang="tr-TR" sz="1400" dirty="0"/>
                    </a:p>
                  </a:txBody>
                  <a:tcPr/>
                </a:tc>
              </a:tr>
              <a:tr h="559395">
                <a:tc>
                  <a:txBody>
                    <a:bodyPr/>
                    <a:lstStyle/>
                    <a:p>
                      <a:r>
                        <a:rPr lang="tr-TR" sz="1200" dirty="0" smtClean="0"/>
                        <a:t>LH ve HCG ile </a:t>
                      </a:r>
                      <a:r>
                        <a:rPr lang="tr-TR" sz="1200" dirty="0" err="1" smtClean="0"/>
                        <a:t>sinerjistik</a:t>
                      </a:r>
                      <a:r>
                        <a:rPr lang="tr-TR" sz="1200" dirty="0" smtClean="0"/>
                        <a:t> etki ile </a:t>
                      </a:r>
                      <a:r>
                        <a:rPr lang="tr-TR" sz="1200" dirty="0" err="1" smtClean="0"/>
                        <a:t>ovaryan</a:t>
                      </a:r>
                      <a:r>
                        <a:rPr lang="tr-TR" sz="1200" dirty="0" smtClean="0"/>
                        <a:t> büyüme</a:t>
                      </a:r>
                      <a:r>
                        <a:rPr lang="tr-TR" sz="1200" baseline="0" dirty="0" smtClean="0"/>
                        <a:t> ve kist formasyonu</a:t>
                      </a:r>
                      <a:endParaRPr lang="tr-TR" sz="1200" dirty="0"/>
                    </a:p>
                  </a:txBody>
                  <a:tcPr/>
                </a:tc>
                <a:tc>
                  <a:txBody>
                    <a:bodyPr/>
                    <a:lstStyle/>
                    <a:p>
                      <a:r>
                        <a:rPr lang="tr-TR" sz="1400" dirty="0" err="1" smtClean="0"/>
                        <a:t>over</a:t>
                      </a:r>
                      <a:endParaRPr lang="tr-TR" sz="1400" dirty="0"/>
                    </a:p>
                  </a:txBody>
                  <a:tcPr/>
                </a:tc>
              </a:tr>
              <a:tr h="358209">
                <a:tc>
                  <a:txBody>
                    <a:bodyPr/>
                    <a:lstStyle/>
                    <a:p>
                      <a:r>
                        <a:rPr lang="tr-TR" sz="1200" dirty="0" err="1" smtClean="0"/>
                        <a:t>İnsülin</a:t>
                      </a:r>
                      <a:r>
                        <a:rPr lang="tr-TR" sz="1200" dirty="0" smtClean="0"/>
                        <a:t> reseptör </a:t>
                      </a:r>
                      <a:r>
                        <a:rPr lang="tr-TR" sz="1200" dirty="0" err="1" smtClean="0"/>
                        <a:t>down</a:t>
                      </a:r>
                      <a:r>
                        <a:rPr lang="tr-TR" sz="1200" dirty="0" smtClean="0"/>
                        <a:t> regülasyonu</a:t>
                      </a:r>
                      <a:endParaRPr lang="tr-TR" sz="1200" dirty="0"/>
                    </a:p>
                  </a:txBody>
                  <a:tcPr/>
                </a:tc>
                <a:tc>
                  <a:txBody>
                    <a:bodyPr/>
                    <a:lstStyle/>
                    <a:p>
                      <a:r>
                        <a:rPr lang="tr-TR" sz="1400" dirty="0" err="1" smtClean="0"/>
                        <a:t>over</a:t>
                      </a:r>
                      <a:endParaRPr lang="tr-TR" sz="1400" dirty="0"/>
                    </a:p>
                  </a:txBody>
                  <a:tcPr/>
                </a:tc>
              </a:tr>
              <a:tr h="358209">
                <a:tc>
                  <a:txBody>
                    <a:bodyPr/>
                    <a:lstStyle/>
                    <a:p>
                      <a:r>
                        <a:rPr lang="tr-TR" sz="1200" dirty="0" smtClean="0"/>
                        <a:t>Tip 1 IGF reseptörlerinin </a:t>
                      </a:r>
                      <a:r>
                        <a:rPr lang="tr-TR" sz="1200" dirty="0" err="1" smtClean="0"/>
                        <a:t>up</a:t>
                      </a:r>
                      <a:r>
                        <a:rPr lang="tr-TR" sz="1200" dirty="0" smtClean="0"/>
                        <a:t> regülasyonu</a:t>
                      </a:r>
                      <a:endParaRPr lang="tr-TR" sz="1200" dirty="0"/>
                    </a:p>
                  </a:txBody>
                  <a:tcPr/>
                </a:tc>
                <a:tc>
                  <a:txBody>
                    <a:bodyPr/>
                    <a:lstStyle/>
                    <a:p>
                      <a:r>
                        <a:rPr lang="tr-TR" sz="1400" dirty="0" err="1" smtClean="0"/>
                        <a:t>over</a:t>
                      </a:r>
                      <a:endParaRPr lang="tr-TR" sz="1400" dirty="0"/>
                    </a:p>
                  </a:txBody>
                  <a:tcPr/>
                </a:tc>
              </a:tr>
              <a:tr h="358209">
                <a:tc>
                  <a:txBody>
                    <a:bodyPr/>
                    <a:lstStyle/>
                    <a:p>
                      <a:r>
                        <a:rPr lang="tr-TR" sz="1200" dirty="0" smtClean="0"/>
                        <a:t>IGFBP-1 üretiminin </a:t>
                      </a:r>
                      <a:r>
                        <a:rPr lang="tr-TR" sz="1200" dirty="0" err="1" smtClean="0"/>
                        <a:t>inhibisyonu</a:t>
                      </a:r>
                      <a:endParaRPr lang="tr-TR" sz="1200" dirty="0"/>
                    </a:p>
                  </a:txBody>
                  <a:tcPr/>
                </a:tc>
                <a:tc>
                  <a:txBody>
                    <a:bodyPr/>
                    <a:lstStyle/>
                    <a:p>
                      <a:r>
                        <a:rPr lang="tr-TR" sz="1400" dirty="0" err="1" smtClean="0"/>
                        <a:t>Over</a:t>
                      </a:r>
                      <a:r>
                        <a:rPr lang="tr-TR" sz="1400" dirty="0" smtClean="0"/>
                        <a:t>, </a:t>
                      </a:r>
                      <a:r>
                        <a:rPr lang="tr-TR" sz="1400" dirty="0" err="1" smtClean="0"/>
                        <a:t>kc</a:t>
                      </a:r>
                      <a:endParaRPr lang="tr-TR" sz="1400" dirty="0"/>
                    </a:p>
                  </a:txBody>
                  <a:tcPr/>
                </a:tc>
              </a:tr>
              <a:tr h="355269">
                <a:tc>
                  <a:txBody>
                    <a:bodyPr/>
                    <a:lstStyle/>
                    <a:p>
                      <a:r>
                        <a:rPr lang="tr-TR" sz="1200" dirty="0" err="1" smtClean="0"/>
                        <a:t>GnRH’nin</a:t>
                      </a:r>
                      <a:r>
                        <a:rPr lang="tr-TR" sz="1200" dirty="0" smtClean="0"/>
                        <a:t> LH ve FSH üzerindeki etkisinin</a:t>
                      </a:r>
                      <a:r>
                        <a:rPr lang="tr-TR" sz="1200" baseline="0" dirty="0" smtClean="0"/>
                        <a:t> güçlendirilmesi</a:t>
                      </a:r>
                      <a:endParaRPr lang="tr-TR" sz="1200" dirty="0"/>
                    </a:p>
                  </a:txBody>
                  <a:tcPr/>
                </a:tc>
                <a:tc>
                  <a:txBody>
                    <a:bodyPr/>
                    <a:lstStyle/>
                    <a:p>
                      <a:r>
                        <a:rPr lang="tr-TR" sz="1400" dirty="0" err="1" smtClean="0"/>
                        <a:t>Hipotalamus</a:t>
                      </a:r>
                      <a:r>
                        <a:rPr lang="tr-TR" sz="1400" dirty="0" smtClean="0"/>
                        <a:t>, hipofiz</a:t>
                      </a:r>
                      <a:endParaRPr lang="tr-TR" sz="1400" dirty="0"/>
                    </a:p>
                  </a:txBody>
                  <a:tcPr/>
                </a:tc>
              </a:tr>
              <a:tr h="618281">
                <a:tc>
                  <a:txBody>
                    <a:bodyPr/>
                    <a:lstStyle/>
                    <a:p>
                      <a:r>
                        <a:rPr lang="tr-TR" sz="1200" dirty="0" smtClean="0"/>
                        <a:t>SHBG üretiminin </a:t>
                      </a:r>
                      <a:r>
                        <a:rPr lang="tr-TR" sz="1200" dirty="0" err="1" smtClean="0"/>
                        <a:t>inhibisyonu</a:t>
                      </a:r>
                      <a:endParaRPr lang="tr-TR" sz="1200" dirty="0"/>
                    </a:p>
                  </a:txBody>
                  <a:tcPr/>
                </a:tc>
                <a:tc>
                  <a:txBody>
                    <a:bodyPr/>
                    <a:lstStyle/>
                    <a:p>
                      <a:r>
                        <a:rPr lang="tr-TR" sz="1400" dirty="0" err="1" smtClean="0"/>
                        <a:t>kc</a:t>
                      </a:r>
                      <a:endParaRPr lang="tr-TR" sz="1400"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İnsulin</a:t>
            </a:r>
            <a:r>
              <a:rPr lang="tr-TR" dirty="0" smtClean="0"/>
              <a:t> rezistansı ve </a:t>
            </a:r>
            <a:r>
              <a:rPr lang="tr-TR" dirty="0" err="1" smtClean="0"/>
              <a:t>obezite</a:t>
            </a:r>
            <a:endParaRPr lang="tr-TR" dirty="0"/>
          </a:p>
        </p:txBody>
      </p:sp>
      <p:sp>
        <p:nvSpPr>
          <p:cNvPr id="3" name="2 İçerik Yer Tutucusu"/>
          <p:cNvSpPr>
            <a:spLocks noGrp="1"/>
          </p:cNvSpPr>
          <p:nvPr>
            <p:ph idx="1"/>
          </p:nvPr>
        </p:nvSpPr>
        <p:spPr/>
        <p:txBody>
          <a:bodyPr>
            <a:normAutofit/>
          </a:bodyPr>
          <a:lstStyle/>
          <a:p>
            <a:pPr>
              <a:buNone/>
            </a:pPr>
            <a:r>
              <a:rPr lang="tr-TR" sz="2400" b="1" i="1" dirty="0" smtClean="0">
                <a:solidFill>
                  <a:srgbClr val="002060"/>
                </a:solidFill>
              </a:rPr>
              <a:t>ANORMAL LİPOLİZ</a:t>
            </a:r>
          </a:p>
          <a:p>
            <a:r>
              <a:rPr lang="tr-TR" sz="2000" dirty="0" smtClean="0"/>
              <a:t>Özellikle </a:t>
            </a:r>
            <a:r>
              <a:rPr lang="tr-TR" sz="2000" dirty="0" err="1" smtClean="0"/>
              <a:t>non</a:t>
            </a:r>
            <a:r>
              <a:rPr lang="tr-TR" sz="2000" dirty="0" smtClean="0"/>
              <a:t> </a:t>
            </a:r>
            <a:r>
              <a:rPr lang="tr-TR" sz="2000" dirty="0" err="1" smtClean="0"/>
              <a:t>obez</a:t>
            </a:r>
            <a:r>
              <a:rPr lang="tr-TR" sz="2000" dirty="0" smtClean="0"/>
              <a:t> </a:t>
            </a:r>
            <a:r>
              <a:rPr lang="tr-TR" sz="2000" dirty="0" err="1" smtClean="0"/>
              <a:t>PKOS’lu</a:t>
            </a:r>
            <a:r>
              <a:rPr lang="tr-TR" sz="2000" dirty="0" smtClean="0"/>
              <a:t> kadınlarda yapılmış olan az sayıdaki çalışmada PKOS da belirli alanlardaki </a:t>
            </a:r>
            <a:r>
              <a:rPr lang="tr-TR" sz="2000" dirty="0" err="1" smtClean="0"/>
              <a:t>adipositlerde</a:t>
            </a:r>
            <a:r>
              <a:rPr lang="tr-TR" sz="2000" dirty="0" smtClean="0"/>
              <a:t> </a:t>
            </a:r>
            <a:r>
              <a:rPr lang="tr-TR" sz="2000" dirty="0" err="1" smtClean="0"/>
              <a:t>lipolizde</a:t>
            </a:r>
            <a:r>
              <a:rPr lang="tr-TR" sz="2000" dirty="0" smtClean="0"/>
              <a:t> anormallikler gösterilmiş</a:t>
            </a:r>
          </a:p>
          <a:p>
            <a:r>
              <a:rPr lang="tr-TR" sz="2000" dirty="0" smtClean="0"/>
              <a:t>Normal kadın ve erkeklerde yapılan çalışmalarda testosteronun </a:t>
            </a:r>
            <a:r>
              <a:rPr lang="tr-TR" sz="2000" dirty="0" err="1" smtClean="0"/>
              <a:t>non</a:t>
            </a:r>
            <a:r>
              <a:rPr lang="tr-TR" sz="2000" dirty="0" smtClean="0"/>
              <a:t>-</a:t>
            </a:r>
            <a:r>
              <a:rPr lang="tr-TR" sz="2000" dirty="0" err="1" smtClean="0"/>
              <a:t>esterifiye</a:t>
            </a:r>
            <a:r>
              <a:rPr lang="tr-TR" sz="2000" dirty="0" smtClean="0"/>
              <a:t> yağ asitlerinin </a:t>
            </a:r>
            <a:r>
              <a:rPr lang="tr-TR" sz="2000" dirty="0" err="1" smtClean="0"/>
              <a:t>visseral</a:t>
            </a:r>
            <a:r>
              <a:rPr lang="tr-TR" sz="2000" dirty="0" smtClean="0"/>
              <a:t> </a:t>
            </a:r>
            <a:r>
              <a:rPr lang="tr-TR" sz="2000" dirty="0" err="1" smtClean="0"/>
              <a:t>adipositlerden</a:t>
            </a:r>
            <a:r>
              <a:rPr lang="tr-TR" sz="2000" dirty="0" smtClean="0"/>
              <a:t> </a:t>
            </a:r>
            <a:r>
              <a:rPr lang="tr-TR" sz="2000" dirty="0" err="1" smtClean="0"/>
              <a:t>salınımını</a:t>
            </a:r>
            <a:r>
              <a:rPr lang="tr-TR" sz="2000" dirty="0" smtClean="0"/>
              <a:t> kolaylaştırdığı gösterilmiş</a:t>
            </a:r>
          </a:p>
          <a:p>
            <a:r>
              <a:rPr lang="tr-TR" sz="2000" dirty="0" smtClean="0"/>
              <a:t> </a:t>
            </a:r>
            <a:r>
              <a:rPr lang="tr-TR" sz="2000" dirty="0" err="1" smtClean="0"/>
              <a:t>Visseral</a:t>
            </a:r>
            <a:r>
              <a:rPr lang="tr-TR" sz="2000" dirty="0" smtClean="0"/>
              <a:t> </a:t>
            </a:r>
            <a:r>
              <a:rPr lang="tr-TR" sz="2000" dirty="0" err="1" smtClean="0"/>
              <a:t>adipositlerin</a:t>
            </a:r>
            <a:r>
              <a:rPr lang="tr-TR" sz="2000" dirty="0" smtClean="0"/>
              <a:t> </a:t>
            </a:r>
            <a:r>
              <a:rPr lang="tr-TR" sz="2000" dirty="0" err="1" smtClean="0"/>
              <a:t>lipolizindeki</a:t>
            </a:r>
            <a:r>
              <a:rPr lang="tr-TR" sz="2000" dirty="0" smtClean="0"/>
              <a:t> artış sistemik ve </a:t>
            </a:r>
            <a:r>
              <a:rPr lang="tr-TR" sz="2000" dirty="0" err="1" smtClean="0"/>
              <a:t>portal</a:t>
            </a:r>
            <a:r>
              <a:rPr lang="tr-TR" sz="2000" dirty="0" smtClean="0"/>
              <a:t> dolaşımda </a:t>
            </a:r>
            <a:r>
              <a:rPr lang="tr-TR" sz="2000" dirty="0" err="1" smtClean="0"/>
              <a:t>non</a:t>
            </a:r>
            <a:r>
              <a:rPr lang="tr-TR" sz="2000" dirty="0" smtClean="0"/>
              <a:t>-</a:t>
            </a:r>
            <a:r>
              <a:rPr lang="tr-TR" sz="2000" dirty="0" err="1" smtClean="0"/>
              <a:t>esterifiye</a:t>
            </a:r>
            <a:r>
              <a:rPr lang="tr-TR" sz="2000" dirty="0" smtClean="0"/>
              <a:t> yağ asitlerinin artışına ve </a:t>
            </a:r>
            <a:r>
              <a:rPr lang="tr-TR" sz="2000" dirty="0" err="1" smtClean="0"/>
              <a:t>hepatik</a:t>
            </a:r>
            <a:r>
              <a:rPr lang="tr-TR" sz="2000" dirty="0" smtClean="0"/>
              <a:t> </a:t>
            </a:r>
            <a:r>
              <a:rPr lang="tr-TR" sz="2000" dirty="0" err="1" smtClean="0"/>
              <a:t>glukoneogenezde</a:t>
            </a:r>
            <a:r>
              <a:rPr lang="tr-TR" sz="2000" dirty="0" smtClean="0"/>
              <a:t> artışa, kas dokusuna ve yağ dokusuna </a:t>
            </a:r>
            <a:r>
              <a:rPr lang="tr-TR" sz="2000" dirty="0" err="1" smtClean="0"/>
              <a:t>periferal</a:t>
            </a:r>
            <a:r>
              <a:rPr lang="tr-TR" sz="2000" dirty="0" smtClean="0"/>
              <a:t> </a:t>
            </a:r>
            <a:r>
              <a:rPr lang="tr-TR" sz="2000" dirty="0" err="1" smtClean="0"/>
              <a:t>glukoz</a:t>
            </a:r>
            <a:r>
              <a:rPr lang="tr-TR" sz="2000" dirty="0" smtClean="0"/>
              <a:t> re-</a:t>
            </a:r>
            <a:r>
              <a:rPr lang="tr-TR" sz="2000" dirty="0" err="1" smtClean="0"/>
              <a:t>uptake’inde</a:t>
            </a:r>
            <a:r>
              <a:rPr lang="tr-TR" sz="2000" dirty="0" smtClean="0"/>
              <a:t> azalmaya sebep olur</a:t>
            </a:r>
          </a:p>
          <a:p>
            <a:r>
              <a:rPr lang="tr-TR" sz="2000" dirty="0" smtClean="0"/>
              <a:t>PKOS </a:t>
            </a:r>
            <a:r>
              <a:rPr lang="tr-TR" sz="2000" dirty="0" err="1" smtClean="0"/>
              <a:t>aterojenik</a:t>
            </a:r>
            <a:r>
              <a:rPr lang="tr-TR" sz="2000" dirty="0" smtClean="0"/>
              <a:t> </a:t>
            </a:r>
            <a:r>
              <a:rPr lang="tr-TR" sz="2000" dirty="0" err="1" smtClean="0"/>
              <a:t>lipoprotein</a:t>
            </a:r>
            <a:r>
              <a:rPr lang="tr-TR" sz="2000" dirty="0" smtClean="0"/>
              <a:t> profili ile karakterize; PKOS </a:t>
            </a:r>
            <a:r>
              <a:rPr lang="tr-TR" sz="2000" dirty="0" err="1" smtClean="0"/>
              <a:t>luların</a:t>
            </a:r>
            <a:r>
              <a:rPr lang="tr-TR" sz="2000" dirty="0" smtClean="0"/>
              <a:t> %70’inde anormal lipit profili var (yüksek TG, düşük HDL)</a:t>
            </a:r>
          </a:p>
          <a:p>
            <a:endParaRPr lang="tr-TR" sz="2000" dirty="0" smtClean="0"/>
          </a:p>
          <a:p>
            <a:endParaRPr lang="tr-T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insulin</a:t>
            </a:r>
            <a:r>
              <a:rPr lang="tr-TR" dirty="0" smtClean="0"/>
              <a:t> rezistansı  ve </a:t>
            </a:r>
            <a:r>
              <a:rPr lang="tr-TR" dirty="0" err="1" smtClean="0"/>
              <a:t>obezite</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sz="2000" b="1" i="1" dirty="0" smtClean="0"/>
              <a:t> </a:t>
            </a:r>
            <a:r>
              <a:rPr lang="tr-TR" sz="2000" b="1" i="1" dirty="0" smtClean="0">
                <a:solidFill>
                  <a:srgbClr val="002060"/>
                </a:solidFill>
              </a:rPr>
              <a:t>ANDROİD TİPTE OBEZİTE</a:t>
            </a:r>
          </a:p>
          <a:p>
            <a:r>
              <a:rPr lang="tr-TR" sz="2000" dirty="0" err="1" smtClean="0"/>
              <a:t>Visseral</a:t>
            </a:r>
            <a:r>
              <a:rPr lang="tr-TR" sz="2000" dirty="0" smtClean="0"/>
              <a:t> ve </a:t>
            </a:r>
            <a:r>
              <a:rPr lang="tr-TR" sz="2000" dirty="0" err="1" smtClean="0"/>
              <a:t>abdominal</a:t>
            </a:r>
            <a:r>
              <a:rPr lang="tr-TR" sz="2000" dirty="0" smtClean="0"/>
              <a:t> </a:t>
            </a:r>
            <a:r>
              <a:rPr lang="tr-TR" sz="2000" dirty="0" err="1" smtClean="0"/>
              <a:t>subkutan</a:t>
            </a:r>
            <a:r>
              <a:rPr lang="tr-TR" sz="2000" dirty="0" smtClean="0"/>
              <a:t> dokularda belirgin </a:t>
            </a:r>
            <a:r>
              <a:rPr lang="tr-TR" sz="2000" dirty="0" err="1" smtClean="0"/>
              <a:t>adipoz</a:t>
            </a:r>
            <a:r>
              <a:rPr lang="tr-TR" sz="2000" dirty="0" smtClean="0"/>
              <a:t> doku varlığı IR ile ilişkili</a:t>
            </a:r>
          </a:p>
          <a:p>
            <a:r>
              <a:rPr lang="tr-TR" sz="2000" dirty="0" smtClean="0"/>
              <a:t>IR ,PKOS olgularında </a:t>
            </a:r>
            <a:r>
              <a:rPr lang="tr-TR" sz="2000" dirty="0" err="1" smtClean="0"/>
              <a:t>android</a:t>
            </a:r>
            <a:r>
              <a:rPr lang="tr-TR" sz="2000" dirty="0" smtClean="0"/>
              <a:t> tipte yağ dağılımının bir sonucu</a:t>
            </a:r>
          </a:p>
          <a:p>
            <a:r>
              <a:rPr lang="tr-TR" sz="2000" dirty="0" smtClean="0"/>
              <a:t>PKOS olgularının %50-60’ında </a:t>
            </a:r>
            <a:r>
              <a:rPr lang="tr-TR" sz="2000" dirty="0" err="1" smtClean="0"/>
              <a:t>BMI’dan</a:t>
            </a:r>
            <a:r>
              <a:rPr lang="tr-TR" sz="2000" dirty="0" smtClean="0"/>
              <a:t> bağımsız olarak </a:t>
            </a:r>
            <a:r>
              <a:rPr lang="tr-TR" sz="2000" dirty="0" err="1" smtClean="0"/>
              <a:t>android</a:t>
            </a:r>
            <a:r>
              <a:rPr lang="tr-TR" sz="2000" dirty="0" smtClean="0"/>
              <a:t> tipte yağ dağılımı var</a:t>
            </a:r>
          </a:p>
          <a:p>
            <a:r>
              <a:rPr lang="tr-TR" sz="2000" dirty="0" smtClean="0"/>
              <a:t>Erken gelişimsel dönemde ve erişkin hayatta  aşırı testosteron </a:t>
            </a:r>
            <a:r>
              <a:rPr lang="tr-TR" sz="2000" dirty="0" err="1" smtClean="0"/>
              <a:t>maruziyeti</a:t>
            </a:r>
            <a:r>
              <a:rPr lang="tr-TR" sz="2000" dirty="0" smtClean="0"/>
              <a:t> olası bir neden</a:t>
            </a:r>
          </a:p>
          <a:p>
            <a:r>
              <a:rPr lang="tr-TR" sz="2000" dirty="0" smtClean="0"/>
              <a:t>PKOS olgularında </a:t>
            </a:r>
            <a:r>
              <a:rPr lang="tr-TR" sz="2000" dirty="0" err="1" smtClean="0"/>
              <a:t>android</a:t>
            </a:r>
            <a:r>
              <a:rPr lang="tr-TR" sz="2000" dirty="0" smtClean="0"/>
              <a:t> tipte yağ dağılımı </a:t>
            </a:r>
            <a:r>
              <a:rPr lang="tr-TR" sz="2000" dirty="0" err="1" smtClean="0"/>
              <a:t>insulin</a:t>
            </a:r>
            <a:r>
              <a:rPr lang="tr-TR" sz="2000" dirty="0" smtClean="0"/>
              <a:t> </a:t>
            </a:r>
            <a:r>
              <a:rPr lang="tr-TR" sz="2000" dirty="0" err="1" smtClean="0"/>
              <a:t>sensitivitesi</a:t>
            </a:r>
            <a:r>
              <a:rPr lang="tr-TR" sz="2000" dirty="0" smtClean="0"/>
              <a:t> ve </a:t>
            </a:r>
            <a:r>
              <a:rPr lang="tr-TR" sz="2000" dirty="0" err="1" smtClean="0"/>
              <a:t>overler</a:t>
            </a:r>
            <a:r>
              <a:rPr lang="tr-TR" sz="2000" dirty="0" smtClean="0"/>
              <a:t> üzerinde </a:t>
            </a:r>
            <a:r>
              <a:rPr lang="tr-TR" sz="2000" dirty="0" err="1" smtClean="0"/>
              <a:t>insülinin</a:t>
            </a:r>
            <a:r>
              <a:rPr lang="tr-TR" sz="2000" dirty="0" smtClean="0"/>
              <a:t> </a:t>
            </a:r>
            <a:r>
              <a:rPr lang="tr-TR" sz="2000" dirty="0" err="1" smtClean="0"/>
              <a:t>kogonadotropik</a:t>
            </a:r>
            <a:r>
              <a:rPr lang="tr-TR" sz="2000" dirty="0" smtClean="0"/>
              <a:t> etkisi nedeniyle </a:t>
            </a:r>
            <a:r>
              <a:rPr lang="tr-TR" sz="2000" dirty="0" err="1" smtClean="0"/>
              <a:t>hiperandrojenemiyi</a:t>
            </a:r>
            <a:r>
              <a:rPr lang="tr-TR" sz="2000" dirty="0" smtClean="0"/>
              <a:t>  kötüleştirebilir</a:t>
            </a:r>
          </a:p>
          <a:p>
            <a:r>
              <a:rPr lang="tr-TR" sz="2000" dirty="0" smtClean="0"/>
              <a:t>TG seviyesinin yüksekliği </a:t>
            </a:r>
            <a:r>
              <a:rPr lang="tr-TR" sz="2000" dirty="0" err="1" smtClean="0"/>
              <a:t>androjen</a:t>
            </a:r>
            <a:r>
              <a:rPr lang="tr-TR" sz="2000" dirty="0" smtClean="0"/>
              <a:t> seviyesi ve </a:t>
            </a:r>
            <a:r>
              <a:rPr lang="tr-TR" sz="2000" dirty="0" err="1" smtClean="0"/>
              <a:t>android</a:t>
            </a:r>
            <a:r>
              <a:rPr lang="tr-TR" sz="2000" dirty="0" smtClean="0"/>
              <a:t> tipte </a:t>
            </a:r>
            <a:r>
              <a:rPr lang="tr-TR" sz="2000" dirty="0" err="1" smtClean="0"/>
              <a:t>obezite</a:t>
            </a:r>
            <a:r>
              <a:rPr lang="tr-TR" sz="2000" dirty="0" smtClean="0"/>
              <a:t> ile ilişkili </a:t>
            </a:r>
            <a:r>
              <a:rPr lang="tr-TR" sz="1600" dirty="0" smtClean="0"/>
              <a:t>(</a:t>
            </a:r>
            <a:r>
              <a:rPr lang="tr-TR" sz="1600" i="1" dirty="0" err="1" smtClean="0"/>
              <a:t>Kousta</a:t>
            </a:r>
            <a:r>
              <a:rPr lang="tr-TR" sz="1600" i="1" dirty="0" smtClean="0"/>
              <a:t> et al 2005)</a:t>
            </a:r>
            <a:endParaRPr lang="tr-TR" sz="2000" dirty="0" smtClean="0"/>
          </a:p>
          <a:p>
            <a:endParaRPr lang="tr-TR" sz="2000" dirty="0" smtClean="0"/>
          </a:p>
          <a:p>
            <a:endParaRPr lang="tr-TR" sz="2000" dirty="0" smtClean="0"/>
          </a:p>
          <a:p>
            <a:r>
              <a:rPr lang="tr-TR" sz="2000" dirty="0" smtClean="0"/>
              <a:t>  </a:t>
            </a:r>
            <a:endParaRPr lang="tr-T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insulin</a:t>
            </a:r>
            <a:r>
              <a:rPr lang="tr-TR" dirty="0" smtClean="0"/>
              <a:t> rezistansı ve </a:t>
            </a:r>
            <a:r>
              <a:rPr lang="tr-TR" dirty="0" err="1" smtClean="0"/>
              <a:t>obezite</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sz="2400" b="1" i="1" dirty="0" smtClean="0">
                <a:solidFill>
                  <a:srgbClr val="002060"/>
                </a:solidFill>
              </a:rPr>
              <a:t>DİĞER OLASI MEKANİZMALAR</a:t>
            </a:r>
          </a:p>
          <a:p>
            <a:pPr>
              <a:buNone/>
            </a:pPr>
            <a:endParaRPr lang="tr-TR" sz="2400" b="1" i="1" dirty="0" smtClean="0"/>
          </a:p>
          <a:p>
            <a:r>
              <a:rPr lang="tr-TR" sz="2000" dirty="0" smtClean="0"/>
              <a:t>PKOS da lipit ve enerji metabolizmasını düzenleyen bir nükleer reseptör olan </a:t>
            </a:r>
            <a:r>
              <a:rPr lang="tr-TR" sz="2000" dirty="0" err="1" smtClean="0"/>
              <a:t>Peroxisome</a:t>
            </a:r>
            <a:r>
              <a:rPr lang="tr-TR" sz="2000" dirty="0" smtClean="0"/>
              <a:t> </a:t>
            </a:r>
            <a:r>
              <a:rPr lang="tr-TR" sz="2000" dirty="0" err="1" smtClean="0"/>
              <a:t>proliferator</a:t>
            </a:r>
            <a:r>
              <a:rPr lang="tr-TR" sz="2000" dirty="0" smtClean="0"/>
              <a:t> </a:t>
            </a:r>
            <a:r>
              <a:rPr lang="tr-TR" sz="2000" dirty="0" err="1" smtClean="0"/>
              <a:t>activated</a:t>
            </a:r>
            <a:r>
              <a:rPr lang="tr-TR" sz="2000" dirty="0" smtClean="0"/>
              <a:t> </a:t>
            </a:r>
            <a:r>
              <a:rPr lang="tr-TR" sz="2000" dirty="0" err="1" smtClean="0"/>
              <a:t>receptor</a:t>
            </a:r>
            <a:r>
              <a:rPr lang="tr-TR" sz="2000" dirty="0" smtClean="0"/>
              <a:t> gamma (PPARG)’</a:t>
            </a:r>
            <a:r>
              <a:rPr lang="tr-TR" sz="2000" dirty="0" err="1" smtClean="0"/>
              <a:t>yı</a:t>
            </a:r>
            <a:r>
              <a:rPr lang="tr-TR" sz="2000" dirty="0" smtClean="0"/>
              <a:t> kodlayan gen ile ilgili mutasyonlar da olası</a:t>
            </a:r>
          </a:p>
          <a:p>
            <a:r>
              <a:rPr lang="tr-TR" sz="2000" dirty="0" smtClean="0"/>
              <a:t>PKOS olgularındaki </a:t>
            </a:r>
            <a:r>
              <a:rPr lang="tr-TR" sz="2000" dirty="0" err="1" smtClean="0"/>
              <a:t>insülin</a:t>
            </a:r>
            <a:r>
              <a:rPr lang="tr-TR" sz="2000" dirty="0" smtClean="0"/>
              <a:t> rezistansından sorumlu olabileceği düşünülen bir diğer patolojik durum da  </a:t>
            </a:r>
            <a:r>
              <a:rPr lang="tr-TR" sz="2000" dirty="0" err="1" smtClean="0"/>
              <a:t>adipositokinlerin</a:t>
            </a:r>
            <a:r>
              <a:rPr lang="tr-TR" sz="2000" dirty="0" smtClean="0"/>
              <a:t> anormal </a:t>
            </a:r>
            <a:r>
              <a:rPr lang="tr-TR" sz="2000" dirty="0" err="1" smtClean="0"/>
              <a:t>salınımı</a:t>
            </a:r>
            <a:r>
              <a:rPr lang="tr-TR" sz="2000" dirty="0" smtClean="0"/>
              <a:t> </a:t>
            </a:r>
          </a:p>
          <a:p>
            <a:r>
              <a:rPr lang="tr-TR" sz="2000" dirty="0" err="1" smtClean="0"/>
              <a:t>Obezite</a:t>
            </a:r>
            <a:r>
              <a:rPr lang="tr-TR" sz="2000" dirty="0" smtClean="0"/>
              <a:t> </a:t>
            </a:r>
            <a:r>
              <a:rPr lang="tr-TR" sz="2000" dirty="0" err="1" smtClean="0"/>
              <a:t>ovaryan</a:t>
            </a:r>
            <a:r>
              <a:rPr lang="tr-TR" sz="2000" dirty="0" smtClean="0"/>
              <a:t> IGF aktivitesinde artmaya (</a:t>
            </a:r>
            <a:r>
              <a:rPr lang="tr-TR" sz="2000" dirty="0" err="1" smtClean="0"/>
              <a:t>insulin</a:t>
            </a:r>
            <a:r>
              <a:rPr lang="tr-TR" sz="2000" dirty="0" smtClean="0"/>
              <a:t>-</a:t>
            </a:r>
            <a:r>
              <a:rPr lang="tr-TR" sz="2000" dirty="0" err="1" smtClean="0"/>
              <a:t>mediated</a:t>
            </a:r>
            <a:r>
              <a:rPr lang="tr-TR" sz="2000" dirty="0" smtClean="0"/>
              <a:t> IGF-</a:t>
            </a:r>
            <a:r>
              <a:rPr lang="tr-TR" sz="2000" dirty="0" err="1" smtClean="0"/>
              <a:t>binding</a:t>
            </a:r>
            <a:r>
              <a:rPr lang="tr-TR" sz="2000" dirty="0" smtClean="0"/>
              <a:t> protein-1 </a:t>
            </a:r>
            <a:r>
              <a:rPr lang="tr-TR" sz="2000" dirty="0" err="1" smtClean="0"/>
              <a:t>supresyonu</a:t>
            </a:r>
            <a:r>
              <a:rPr lang="tr-TR" sz="2000" dirty="0" smtClean="0"/>
              <a:t> ile) veya azalmaya (</a:t>
            </a:r>
            <a:r>
              <a:rPr lang="tr-TR" sz="2000" dirty="0" err="1" smtClean="0"/>
              <a:t>obeziteye</a:t>
            </a:r>
            <a:r>
              <a:rPr lang="tr-TR" sz="2000" dirty="0" smtClean="0"/>
              <a:t> bağlı GH </a:t>
            </a:r>
            <a:r>
              <a:rPr lang="tr-TR" sz="2000" dirty="0" err="1" smtClean="0"/>
              <a:t>pulse</a:t>
            </a:r>
            <a:r>
              <a:rPr lang="tr-TR" sz="2000" dirty="0" smtClean="0"/>
              <a:t> </a:t>
            </a:r>
            <a:r>
              <a:rPr lang="tr-TR" sz="2000" dirty="0" err="1" smtClean="0"/>
              <a:t>amplitüdünün</a:t>
            </a:r>
            <a:r>
              <a:rPr lang="tr-TR" sz="2000" dirty="0" smtClean="0"/>
              <a:t> </a:t>
            </a:r>
            <a:r>
              <a:rPr lang="tr-TR" sz="2000" dirty="0" err="1" smtClean="0"/>
              <a:t>inhibisyonu</a:t>
            </a:r>
            <a:r>
              <a:rPr lang="tr-TR" sz="2000" dirty="0" smtClean="0"/>
              <a:t> ve </a:t>
            </a:r>
            <a:r>
              <a:rPr lang="tr-TR" sz="2000" dirty="0" err="1" smtClean="0"/>
              <a:t>hepatik</a:t>
            </a:r>
            <a:r>
              <a:rPr lang="tr-TR" sz="2000" dirty="0" smtClean="0"/>
              <a:t> IGF üretiminin azalması) neden olabilirken </a:t>
            </a:r>
            <a:r>
              <a:rPr lang="tr-TR" sz="2000" b="1" dirty="0" err="1" smtClean="0">
                <a:solidFill>
                  <a:srgbClr val="002060"/>
                </a:solidFill>
              </a:rPr>
              <a:t>non</a:t>
            </a:r>
            <a:r>
              <a:rPr lang="tr-TR" sz="2000" b="1" dirty="0" smtClean="0">
                <a:solidFill>
                  <a:srgbClr val="002060"/>
                </a:solidFill>
              </a:rPr>
              <a:t>-</a:t>
            </a:r>
            <a:r>
              <a:rPr lang="tr-TR" sz="2000" b="1" dirty="0" err="1" smtClean="0">
                <a:solidFill>
                  <a:srgbClr val="002060"/>
                </a:solidFill>
              </a:rPr>
              <a:t>obez</a:t>
            </a:r>
            <a:r>
              <a:rPr lang="tr-TR" sz="2000" b="1" dirty="0" smtClean="0">
                <a:solidFill>
                  <a:srgbClr val="002060"/>
                </a:solidFill>
              </a:rPr>
              <a:t> </a:t>
            </a:r>
            <a:r>
              <a:rPr lang="tr-TR" sz="2000" dirty="0" smtClean="0">
                <a:solidFill>
                  <a:srgbClr val="002060"/>
                </a:solidFill>
              </a:rPr>
              <a:t>o</a:t>
            </a:r>
            <a:r>
              <a:rPr lang="tr-TR" sz="2000" dirty="0" smtClean="0"/>
              <a:t>lgularda IGF aktivitesi her zaman artmıştır</a:t>
            </a:r>
          </a:p>
          <a:p>
            <a:r>
              <a:rPr lang="tr-TR" sz="2000" dirty="0" err="1" smtClean="0"/>
              <a:t>Obez</a:t>
            </a:r>
            <a:r>
              <a:rPr lang="tr-TR" sz="2000" dirty="0" smtClean="0"/>
              <a:t> olgularda dolaşımda artan TNF</a:t>
            </a:r>
            <a:r>
              <a:rPr lang="el-GR" sz="2000" dirty="0" smtClean="0"/>
              <a:t>α</a:t>
            </a:r>
            <a:r>
              <a:rPr lang="tr-TR" sz="2000" dirty="0" smtClean="0"/>
              <a:t> </a:t>
            </a:r>
            <a:r>
              <a:rPr lang="tr-TR" sz="2000" dirty="0" err="1" smtClean="0"/>
              <a:t>insülin</a:t>
            </a:r>
            <a:r>
              <a:rPr lang="tr-TR" sz="2000" dirty="0" smtClean="0"/>
              <a:t> reseptörünün </a:t>
            </a:r>
            <a:r>
              <a:rPr lang="el-GR" sz="2000" dirty="0" smtClean="0"/>
              <a:t>β</a:t>
            </a:r>
            <a:r>
              <a:rPr lang="tr-TR" sz="2000" dirty="0" smtClean="0"/>
              <a:t> </a:t>
            </a:r>
            <a:r>
              <a:rPr lang="tr-TR" sz="2000" dirty="0" err="1" smtClean="0"/>
              <a:t>subünitinin</a:t>
            </a:r>
            <a:r>
              <a:rPr lang="tr-TR" sz="2000" dirty="0" smtClean="0"/>
              <a:t> </a:t>
            </a:r>
            <a:r>
              <a:rPr lang="tr-TR" sz="2000" dirty="0" err="1" smtClean="0"/>
              <a:t>tirozin</a:t>
            </a:r>
            <a:r>
              <a:rPr lang="tr-TR" sz="2000" dirty="0" smtClean="0"/>
              <a:t> </a:t>
            </a:r>
            <a:r>
              <a:rPr lang="tr-TR" sz="2000" dirty="0" err="1" smtClean="0"/>
              <a:t>kinaz</a:t>
            </a:r>
            <a:r>
              <a:rPr lang="tr-TR" sz="2000" dirty="0" smtClean="0"/>
              <a:t> aktivitesini </a:t>
            </a:r>
            <a:r>
              <a:rPr lang="tr-TR" sz="2000" dirty="0" err="1" smtClean="0"/>
              <a:t>inhibe</a:t>
            </a:r>
            <a:r>
              <a:rPr lang="tr-TR" sz="2000" dirty="0" smtClean="0"/>
              <a:t> ederek reseptör sinyalizasyonunu değiştirir</a:t>
            </a:r>
            <a:endParaRPr lang="tr-T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Adiposite</a:t>
            </a:r>
            <a:r>
              <a:rPr lang="tr-TR" dirty="0" smtClean="0"/>
              <a:t> ve </a:t>
            </a:r>
            <a:r>
              <a:rPr lang="tr-TR" dirty="0" err="1" smtClean="0"/>
              <a:t>steroid</a:t>
            </a:r>
            <a:r>
              <a:rPr lang="tr-TR" dirty="0" smtClean="0"/>
              <a:t> metabolizması</a:t>
            </a:r>
            <a:endParaRPr lang="tr-TR" dirty="0"/>
          </a:p>
        </p:txBody>
      </p:sp>
      <p:sp>
        <p:nvSpPr>
          <p:cNvPr id="3" name="2 İçerik Yer Tutucusu"/>
          <p:cNvSpPr>
            <a:spLocks noGrp="1"/>
          </p:cNvSpPr>
          <p:nvPr>
            <p:ph idx="1"/>
          </p:nvPr>
        </p:nvSpPr>
        <p:spPr/>
        <p:txBody>
          <a:bodyPr>
            <a:normAutofit/>
          </a:bodyPr>
          <a:lstStyle/>
          <a:p>
            <a:r>
              <a:rPr lang="tr-TR" sz="2000" dirty="0" smtClean="0"/>
              <a:t>Normal kadın ve erkeklerde de </a:t>
            </a:r>
            <a:r>
              <a:rPr lang="tr-TR" sz="2000" dirty="0" err="1" smtClean="0"/>
              <a:t>adipositlerin</a:t>
            </a:r>
            <a:r>
              <a:rPr lang="tr-TR" sz="2000" dirty="0" smtClean="0"/>
              <a:t> seks </a:t>
            </a:r>
            <a:r>
              <a:rPr lang="tr-TR" sz="2000" dirty="0" err="1" smtClean="0"/>
              <a:t>steroidleri</a:t>
            </a:r>
            <a:r>
              <a:rPr lang="tr-TR" sz="2000" dirty="0" smtClean="0"/>
              <a:t> ve </a:t>
            </a:r>
            <a:r>
              <a:rPr lang="tr-TR" sz="2000" dirty="0" err="1" smtClean="0"/>
              <a:t>kortikosteroidler</a:t>
            </a:r>
            <a:r>
              <a:rPr lang="tr-TR" sz="2000" dirty="0" smtClean="0"/>
              <a:t> başta olmak üzere çeşitli hormonların metabolizması ve birbirine dönüşümünde etkili</a:t>
            </a:r>
          </a:p>
          <a:p>
            <a:r>
              <a:rPr lang="tr-TR" sz="2000" dirty="0" smtClean="0"/>
              <a:t>PKOS olgularında ve </a:t>
            </a:r>
            <a:r>
              <a:rPr lang="tr-TR" sz="2000" dirty="0" err="1" smtClean="0"/>
              <a:t>obez</a:t>
            </a:r>
            <a:r>
              <a:rPr lang="tr-TR" sz="2000" dirty="0" smtClean="0"/>
              <a:t> normal kadınlarda BMI ile serum </a:t>
            </a:r>
            <a:r>
              <a:rPr lang="tr-TR" sz="2000" dirty="0" err="1" smtClean="0"/>
              <a:t>androjen</a:t>
            </a:r>
            <a:r>
              <a:rPr lang="tr-TR" sz="2000" dirty="0" smtClean="0"/>
              <a:t> konsantrasyonu  ve serum LH düzeyi </a:t>
            </a:r>
            <a:r>
              <a:rPr lang="tr-TR" sz="2000" dirty="0" err="1" smtClean="0"/>
              <a:t>korele</a:t>
            </a:r>
            <a:endParaRPr lang="tr-TR" sz="2000" dirty="0" smtClean="0"/>
          </a:p>
          <a:p>
            <a:r>
              <a:rPr lang="tr-TR" sz="2000" dirty="0" smtClean="0"/>
              <a:t>Normal kadınlarda adrenal </a:t>
            </a:r>
            <a:r>
              <a:rPr lang="tr-TR" sz="2000" dirty="0" err="1" smtClean="0"/>
              <a:t>glandlar</a:t>
            </a:r>
            <a:r>
              <a:rPr lang="tr-TR" sz="2000" dirty="0" smtClean="0"/>
              <a:t> ve </a:t>
            </a:r>
            <a:r>
              <a:rPr lang="tr-TR" sz="2000" dirty="0" err="1" smtClean="0"/>
              <a:t>overler</a:t>
            </a:r>
            <a:r>
              <a:rPr lang="tr-TR" sz="2000" dirty="0" smtClean="0"/>
              <a:t> dolaşımdaki </a:t>
            </a:r>
            <a:r>
              <a:rPr lang="tr-TR" sz="2000" dirty="0" err="1" smtClean="0"/>
              <a:t>androjen</a:t>
            </a:r>
            <a:r>
              <a:rPr lang="tr-TR" sz="2000" dirty="0" smtClean="0"/>
              <a:t> konsantrasyonuna eşit şekilde etki eder</a:t>
            </a:r>
          </a:p>
          <a:p>
            <a:r>
              <a:rPr lang="tr-TR" sz="2000" dirty="0" smtClean="0"/>
              <a:t>PKOS olgularında artmış </a:t>
            </a:r>
            <a:r>
              <a:rPr lang="tr-TR" sz="2000" dirty="0" err="1" smtClean="0"/>
              <a:t>androjenin</a:t>
            </a:r>
            <a:r>
              <a:rPr lang="tr-TR" sz="2000" dirty="0" smtClean="0"/>
              <a:t> esas kaynağı </a:t>
            </a:r>
            <a:r>
              <a:rPr lang="tr-TR" sz="2000" dirty="0" err="1" smtClean="0"/>
              <a:t>overler</a:t>
            </a:r>
            <a:r>
              <a:rPr lang="tr-TR" sz="2000" dirty="0" smtClean="0"/>
              <a:t> ve </a:t>
            </a:r>
            <a:r>
              <a:rPr lang="tr-TR" sz="2000" dirty="0" err="1" smtClean="0"/>
              <a:t>adipoz</a:t>
            </a:r>
            <a:r>
              <a:rPr lang="tr-TR" sz="2000" dirty="0" smtClean="0"/>
              <a:t> doku da seks </a:t>
            </a:r>
            <a:r>
              <a:rPr lang="tr-TR" sz="2000" dirty="0" err="1" smtClean="0"/>
              <a:t>steroidlerinin</a:t>
            </a:r>
            <a:r>
              <a:rPr lang="tr-TR" sz="2000" dirty="0" smtClean="0"/>
              <a:t> metabolizmasında etkili enzimler için bir hedef doku olduğundan </a:t>
            </a:r>
            <a:r>
              <a:rPr lang="tr-TR" sz="2000" dirty="0" err="1" smtClean="0"/>
              <a:t>dihidrotestosteron</a:t>
            </a:r>
            <a:r>
              <a:rPr lang="tr-TR" sz="2000" dirty="0" smtClean="0"/>
              <a:t> ve </a:t>
            </a:r>
            <a:r>
              <a:rPr lang="tr-TR" sz="2000" dirty="0" err="1" smtClean="0"/>
              <a:t>östradiol</a:t>
            </a:r>
            <a:r>
              <a:rPr lang="tr-TR" sz="2000" dirty="0" smtClean="0"/>
              <a:t> düzeyleri için belirleyici</a:t>
            </a:r>
          </a:p>
          <a:p>
            <a:endParaRPr lang="tr-TR" sz="2000" dirty="0" smtClean="0"/>
          </a:p>
          <a:p>
            <a:endParaRPr lang="tr-T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Adiposite</a:t>
            </a:r>
            <a:r>
              <a:rPr lang="tr-TR" dirty="0" smtClean="0"/>
              <a:t> ve </a:t>
            </a:r>
            <a:r>
              <a:rPr lang="tr-TR" dirty="0" err="1" smtClean="0"/>
              <a:t>steroid</a:t>
            </a:r>
            <a:r>
              <a:rPr lang="tr-TR" dirty="0" smtClean="0"/>
              <a:t> metabolizması</a:t>
            </a:r>
            <a:endParaRPr lang="tr-TR" dirty="0"/>
          </a:p>
        </p:txBody>
      </p:sp>
      <p:sp>
        <p:nvSpPr>
          <p:cNvPr id="3" name="2 İçerik Yer Tutucusu"/>
          <p:cNvSpPr>
            <a:spLocks noGrp="1"/>
          </p:cNvSpPr>
          <p:nvPr>
            <p:ph idx="1"/>
          </p:nvPr>
        </p:nvSpPr>
        <p:spPr/>
        <p:txBody>
          <a:bodyPr>
            <a:normAutofit/>
          </a:bodyPr>
          <a:lstStyle/>
          <a:p>
            <a:r>
              <a:rPr lang="tr-TR" sz="2000" dirty="0" err="1" smtClean="0"/>
              <a:t>Androstenodion</a:t>
            </a:r>
            <a:r>
              <a:rPr lang="tr-TR" sz="2000" dirty="0" smtClean="0"/>
              <a:t>          testosteron dönüşümünü sağlayan enzim 17</a:t>
            </a:r>
            <a:r>
              <a:rPr lang="el-GR" sz="2000" dirty="0" smtClean="0">
                <a:latin typeface="Book Antiqua"/>
              </a:rPr>
              <a:t>β</a:t>
            </a:r>
            <a:r>
              <a:rPr lang="tr-TR" sz="2000" dirty="0" smtClean="0">
                <a:latin typeface="Book Antiqua"/>
              </a:rPr>
              <a:t>HSD ‘</a:t>
            </a:r>
            <a:r>
              <a:rPr lang="tr-TR" sz="2000" dirty="0" err="1" smtClean="0">
                <a:latin typeface="Book Antiqua"/>
              </a:rPr>
              <a:t>nin</a:t>
            </a:r>
            <a:r>
              <a:rPr lang="tr-TR" sz="2000" dirty="0" smtClean="0">
                <a:latin typeface="Book Antiqua"/>
              </a:rPr>
              <a:t> </a:t>
            </a:r>
            <a:r>
              <a:rPr lang="tr-TR" sz="2000" dirty="0" err="1" smtClean="0">
                <a:latin typeface="Book Antiqua"/>
              </a:rPr>
              <a:t>oksidatif</a:t>
            </a:r>
            <a:r>
              <a:rPr lang="tr-TR" sz="2000" dirty="0" smtClean="0">
                <a:latin typeface="Book Antiqua"/>
              </a:rPr>
              <a:t> ve </a:t>
            </a:r>
            <a:r>
              <a:rPr lang="tr-TR" sz="2000" dirty="0" err="1" smtClean="0">
                <a:latin typeface="Book Antiqua"/>
              </a:rPr>
              <a:t>redüktif</a:t>
            </a:r>
            <a:r>
              <a:rPr lang="tr-TR" sz="2000" dirty="0" smtClean="0">
                <a:latin typeface="Book Antiqua"/>
              </a:rPr>
              <a:t> </a:t>
            </a:r>
            <a:r>
              <a:rPr lang="tr-TR" sz="2000" dirty="0" err="1" smtClean="0">
                <a:latin typeface="Book Antiqua"/>
              </a:rPr>
              <a:t>izoformu</a:t>
            </a:r>
            <a:r>
              <a:rPr lang="tr-TR" sz="2000" dirty="0" smtClean="0">
                <a:latin typeface="Book Antiqua"/>
              </a:rPr>
              <a:t> olan Tip 5 </a:t>
            </a:r>
            <a:r>
              <a:rPr lang="tr-TR" sz="2000" dirty="0" err="1" smtClean="0">
                <a:latin typeface="Book Antiqua"/>
              </a:rPr>
              <a:t>adipoz</a:t>
            </a:r>
            <a:r>
              <a:rPr lang="tr-TR" sz="2000" dirty="0" smtClean="0">
                <a:latin typeface="Book Antiqua"/>
              </a:rPr>
              <a:t> dokuda var; </a:t>
            </a:r>
            <a:r>
              <a:rPr lang="tr-TR" sz="2000" dirty="0" err="1" smtClean="0">
                <a:latin typeface="Book Antiqua"/>
              </a:rPr>
              <a:t>obez</a:t>
            </a:r>
            <a:r>
              <a:rPr lang="tr-TR" sz="2000" dirty="0" smtClean="0">
                <a:latin typeface="Book Antiqua"/>
              </a:rPr>
              <a:t> kadınlarda yapılan çalışmalarda bu </a:t>
            </a:r>
            <a:r>
              <a:rPr lang="tr-TR" sz="2000" dirty="0" err="1" smtClean="0">
                <a:latin typeface="Book Antiqua"/>
              </a:rPr>
              <a:t>izoenzimin</a:t>
            </a:r>
            <a:r>
              <a:rPr lang="tr-TR" sz="2000" dirty="0" smtClean="0">
                <a:latin typeface="Book Antiqua"/>
              </a:rPr>
              <a:t> aktivitesinin </a:t>
            </a:r>
            <a:r>
              <a:rPr lang="tr-TR" sz="2000" dirty="0" err="1" smtClean="0">
                <a:latin typeface="Book Antiqua"/>
              </a:rPr>
              <a:t>omental</a:t>
            </a:r>
            <a:r>
              <a:rPr lang="tr-TR" sz="2000" dirty="0" smtClean="0">
                <a:latin typeface="Book Antiqua"/>
              </a:rPr>
              <a:t> </a:t>
            </a:r>
            <a:r>
              <a:rPr lang="tr-TR" sz="2000" dirty="0" err="1" smtClean="0">
                <a:latin typeface="Book Antiqua"/>
              </a:rPr>
              <a:t>adipoz</a:t>
            </a:r>
            <a:r>
              <a:rPr lang="tr-TR" sz="2000" dirty="0" smtClean="0">
                <a:latin typeface="Book Antiqua"/>
              </a:rPr>
              <a:t> dokuda </a:t>
            </a:r>
            <a:r>
              <a:rPr lang="tr-TR" sz="2000" dirty="0" smtClean="0"/>
              <a:t> en yüksek olduğu gösterilmiş</a:t>
            </a:r>
          </a:p>
          <a:p>
            <a:r>
              <a:rPr lang="tr-TR" sz="2000" dirty="0" smtClean="0"/>
              <a:t>Normal </a:t>
            </a:r>
            <a:r>
              <a:rPr lang="tr-TR" sz="2000" dirty="0" err="1" smtClean="0"/>
              <a:t>obez</a:t>
            </a:r>
            <a:r>
              <a:rPr lang="tr-TR" sz="2000" dirty="0" smtClean="0"/>
              <a:t> kadınlarda ve PKOS olgularında  BMI artışı ile </a:t>
            </a:r>
            <a:r>
              <a:rPr lang="tr-TR" sz="2000" dirty="0" err="1" smtClean="0"/>
              <a:t>androjenite</a:t>
            </a:r>
            <a:r>
              <a:rPr lang="tr-TR" sz="2000" dirty="0" smtClean="0"/>
              <a:t> artışı arasındaki ilişki buna bağlanmış</a:t>
            </a:r>
          </a:p>
          <a:p>
            <a:r>
              <a:rPr lang="tr-TR" sz="2000" dirty="0" smtClean="0"/>
              <a:t> Testosteron        DHT dönüşümünü sağlayan enzim olan 5 </a:t>
            </a:r>
            <a:r>
              <a:rPr lang="el-GR" sz="2000" dirty="0" smtClean="0"/>
              <a:t>α</a:t>
            </a:r>
            <a:r>
              <a:rPr lang="tr-TR" sz="2000" dirty="0" smtClean="0"/>
              <a:t> </a:t>
            </a:r>
            <a:r>
              <a:rPr lang="tr-TR" sz="2000" dirty="0" err="1" smtClean="0"/>
              <a:t>redüktazın</a:t>
            </a:r>
            <a:r>
              <a:rPr lang="tr-TR" sz="2000" dirty="0" smtClean="0"/>
              <a:t> aktivitesi ciltte, karaciğerde ve </a:t>
            </a:r>
            <a:r>
              <a:rPr lang="tr-TR" sz="2000" dirty="0" err="1" smtClean="0"/>
              <a:t>adipositlerde</a:t>
            </a:r>
            <a:r>
              <a:rPr lang="tr-TR" sz="2000" dirty="0" smtClean="0"/>
              <a:t> var</a:t>
            </a:r>
          </a:p>
          <a:p>
            <a:r>
              <a:rPr lang="tr-TR" sz="2000" dirty="0" smtClean="0"/>
              <a:t>PKOS </a:t>
            </a:r>
            <a:r>
              <a:rPr lang="tr-TR" sz="2000" dirty="0" err="1" smtClean="0"/>
              <a:t>lu</a:t>
            </a:r>
            <a:r>
              <a:rPr lang="tr-TR" sz="2000" dirty="0" smtClean="0"/>
              <a:t> kadınlarda benzer yaş ve kilodaki kadınlara göre </a:t>
            </a:r>
            <a:r>
              <a:rPr lang="tr-TR" sz="2000" dirty="0" err="1" smtClean="0"/>
              <a:t>periferal</a:t>
            </a:r>
            <a:r>
              <a:rPr lang="tr-TR" sz="2000" dirty="0" smtClean="0"/>
              <a:t> dokuda 5 </a:t>
            </a:r>
            <a:r>
              <a:rPr lang="el-GR" sz="2000" dirty="0" smtClean="0"/>
              <a:t>α</a:t>
            </a:r>
            <a:r>
              <a:rPr lang="tr-TR" sz="2000" dirty="0" smtClean="0"/>
              <a:t> </a:t>
            </a:r>
            <a:r>
              <a:rPr lang="tr-TR" sz="2000" dirty="0" err="1" smtClean="0"/>
              <a:t>redüktaz</a:t>
            </a:r>
            <a:r>
              <a:rPr lang="tr-TR" sz="2000" dirty="0" smtClean="0"/>
              <a:t> aktivitesi  ve </a:t>
            </a:r>
            <a:r>
              <a:rPr lang="tr-TR" sz="2000" dirty="0" err="1" smtClean="0"/>
              <a:t>potent</a:t>
            </a:r>
            <a:r>
              <a:rPr lang="tr-TR" sz="2000" dirty="0" smtClean="0"/>
              <a:t> </a:t>
            </a:r>
            <a:r>
              <a:rPr lang="tr-TR" sz="2000" dirty="0" err="1" smtClean="0"/>
              <a:t>androjen</a:t>
            </a:r>
            <a:r>
              <a:rPr lang="tr-TR" sz="2000" dirty="0" smtClean="0"/>
              <a:t> olan DHT düzeyi artmış</a:t>
            </a:r>
          </a:p>
          <a:p>
            <a:endParaRPr lang="tr-TR" sz="2000" dirty="0"/>
          </a:p>
        </p:txBody>
      </p:sp>
      <p:sp>
        <p:nvSpPr>
          <p:cNvPr id="4" name="3 Sol Sağ Ok"/>
          <p:cNvSpPr/>
          <p:nvPr/>
        </p:nvSpPr>
        <p:spPr>
          <a:xfrm flipH="1" flipV="1">
            <a:off x="2915816" y="2348880"/>
            <a:ext cx="360040" cy="1634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2357422" y="428625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Rectangle 8"/>
          <p:cNvSpPr>
            <a:spLocks noGrp="1" noChangeArrowheads="1"/>
          </p:cNvSpPr>
          <p:nvPr>
            <p:ph type="title"/>
          </p:nvPr>
        </p:nvSpPr>
        <p:spPr/>
        <p:txBody>
          <a:bodyPr/>
          <a:lstStyle/>
          <a:p>
            <a:pPr>
              <a:defRPr/>
            </a:pPr>
            <a:r>
              <a:rPr lang="tr-TR" b="1" dirty="0" smtClean="0">
                <a:solidFill>
                  <a:schemeClr val="tx1"/>
                </a:solidFill>
              </a:rPr>
              <a:t>Kime </a:t>
            </a:r>
            <a:r>
              <a:rPr lang="tr-TR" b="1" dirty="0" err="1" smtClean="0">
                <a:solidFill>
                  <a:schemeClr val="tx1"/>
                </a:solidFill>
              </a:rPr>
              <a:t>obez</a:t>
            </a:r>
            <a:r>
              <a:rPr lang="tr-TR" b="1" dirty="0" smtClean="0">
                <a:solidFill>
                  <a:schemeClr val="tx1"/>
                </a:solidFill>
              </a:rPr>
              <a:t> denir?</a:t>
            </a:r>
            <a:endParaRPr lang="en-US" dirty="0" smtClean="0"/>
          </a:p>
        </p:txBody>
      </p:sp>
      <p:sp>
        <p:nvSpPr>
          <p:cNvPr id="66569" name="Rectangle 9"/>
          <p:cNvSpPr>
            <a:spLocks noGrp="1" noChangeArrowheads="1"/>
          </p:cNvSpPr>
          <p:nvPr>
            <p:ph type="body" sz="half" idx="1"/>
          </p:nvPr>
        </p:nvSpPr>
        <p:spPr/>
        <p:txBody>
          <a:bodyPr>
            <a:normAutofit/>
          </a:bodyPr>
          <a:lstStyle/>
          <a:p>
            <a:pPr eaLnBrk="1" hangingPunct="1">
              <a:buNone/>
              <a:defRPr/>
            </a:pPr>
            <a:r>
              <a:rPr lang="tr-TR" sz="2400" dirty="0" smtClean="0"/>
              <a:t>3. Vücut yağ oranı</a:t>
            </a:r>
          </a:p>
          <a:p>
            <a:pPr eaLnBrk="1" hangingPunct="1">
              <a:buNone/>
              <a:defRPr/>
            </a:pPr>
            <a:endParaRPr lang="tr-TR" sz="2400" dirty="0" smtClean="0"/>
          </a:p>
          <a:p>
            <a:pPr>
              <a:defRPr/>
            </a:pPr>
            <a:r>
              <a:rPr lang="tr-TR" sz="2400" dirty="0" smtClean="0"/>
              <a:t>Aşırı yağlanma vücuttaki yağ oranının yaş ve cinsiyete göre ortalama değerinin &gt; %5 üstünde olması  </a:t>
            </a:r>
          </a:p>
          <a:p>
            <a:pPr eaLnBrk="1" hangingPunct="1">
              <a:defRPr/>
            </a:pPr>
            <a:r>
              <a:rPr lang="en-US" sz="2400" dirty="0" smtClean="0"/>
              <a:t>Borderline </a:t>
            </a:r>
            <a:r>
              <a:rPr lang="en-US" sz="2400" dirty="0" err="1" smtClean="0"/>
              <a:t>obe</a:t>
            </a:r>
            <a:r>
              <a:rPr lang="tr-TR" sz="2400" dirty="0" err="1" smtClean="0"/>
              <a:t>zite</a:t>
            </a:r>
            <a:r>
              <a:rPr lang="en-US" sz="2400" dirty="0" smtClean="0"/>
              <a:t> </a:t>
            </a:r>
            <a:r>
              <a:rPr lang="tr-TR" sz="2400" dirty="0" smtClean="0"/>
              <a:t>genç kadınlarda yağ oranının &gt; %30 olması ile tanımlanır</a:t>
            </a:r>
            <a:endParaRPr lang="en-US" sz="2400" dirty="0" smtClean="0">
              <a:solidFill>
                <a:srgbClr val="FF0000"/>
              </a:solidFill>
            </a:endParaRPr>
          </a:p>
        </p:txBody>
      </p:sp>
      <p:graphicFrame>
        <p:nvGraphicFramePr>
          <p:cNvPr id="66610" name="Group 50"/>
          <p:cNvGraphicFramePr>
            <a:graphicFrameLocks noGrp="1"/>
          </p:cNvGraphicFramePr>
          <p:nvPr>
            <p:ph sz="half" idx="2"/>
          </p:nvPr>
        </p:nvGraphicFramePr>
        <p:xfrm>
          <a:off x="4648200" y="1600200"/>
          <a:ext cx="4495800" cy="4910773"/>
        </p:xfrm>
        <a:graphic>
          <a:graphicData uri="http://schemas.openxmlformats.org/drawingml/2006/table">
            <a:tbl>
              <a:tblPr/>
              <a:tblGrid>
                <a:gridCol w="1905000"/>
                <a:gridCol w="1143000"/>
                <a:gridCol w="1447800"/>
              </a:tblGrid>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Standar</a:t>
                      </a: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erkek</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kadın</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Es</a:t>
                      </a:r>
                      <a:r>
                        <a:rPr kumimoji="0" lang="tr-TR" sz="28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ansiyel</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Atleti</a:t>
                      </a: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k</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8-12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12-18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Kabul edilebilir</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19-25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Aşırı yağlanma</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Obe</a:t>
                      </a:r>
                      <a:r>
                        <a:rPr kumimoji="0" lang="tr-TR" sz="28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zite</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&gt;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Adipozite</a:t>
            </a:r>
            <a:r>
              <a:rPr lang="tr-TR" dirty="0" smtClean="0"/>
              <a:t> ve </a:t>
            </a:r>
            <a:r>
              <a:rPr lang="tr-TR" dirty="0" err="1" smtClean="0"/>
              <a:t>steroid</a:t>
            </a:r>
            <a:r>
              <a:rPr lang="tr-TR" dirty="0" smtClean="0"/>
              <a:t> metabolizması</a:t>
            </a:r>
            <a:endParaRPr lang="tr-TR" dirty="0"/>
          </a:p>
        </p:txBody>
      </p:sp>
      <p:sp>
        <p:nvSpPr>
          <p:cNvPr id="3" name="2 İçerik Yer Tutucusu"/>
          <p:cNvSpPr>
            <a:spLocks noGrp="1"/>
          </p:cNvSpPr>
          <p:nvPr>
            <p:ph idx="1"/>
          </p:nvPr>
        </p:nvSpPr>
        <p:spPr/>
        <p:txBody>
          <a:bodyPr>
            <a:normAutofit/>
          </a:bodyPr>
          <a:lstStyle/>
          <a:p>
            <a:r>
              <a:rPr lang="tr-TR" sz="1800" dirty="0" err="1" smtClean="0"/>
              <a:t>Over</a:t>
            </a:r>
            <a:r>
              <a:rPr lang="tr-TR" sz="1800" dirty="0" smtClean="0"/>
              <a:t> ve </a:t>
            </a:r>
            <a:r>
              <a:rPr lang="tr-TR" sz="1800" dirty="0" err="1" smtClean="0"/>
              <a:t>periferik</a:t>
            </a:r>
            <a:r>
              <a:rPr lang="tr-TR" sz="1800" dirty="0" smtClean="0"/>
              <a:t> dokuda östrojen sentezindeki anahtar enzim </a:t>
            </a:r>
            <a:r>
              <a:rPr lang="tr-TR" sz="1800" dirty="0" err="1" smtClean="0"/>
              <a:t>aromataz</a:t>
            </a:r>
            <a:r>
              <a:rPr lang="tr-TR" sz="1800" dirty="0" smtClean="0"/>
              <a:t>; </a:t>
            </a:r>
            <a:r>
              <a:rPr lang="tr-TR" sz="1800" dirty="0" err="1" smtClean="0"/>
              <a:t>androstenodionun</a:t>
            </a:r>
            <a:r>
              <a:rPr lang="tr-TR" sz="1800" dirty="0" smtClean="0"/>
              <a:t> </a:t>
            </a:r>
            <a:r>
              <a:rPr lang="tr-TR" sz="1800" dirty="0" err="1" smtClean="0"/>
              <a:t>östrona</a:t>
            </a:r>
            <a:r>
              <a:rPr lang="tr-TR" sz="1800" dirty="0" smtClean="0"/>
              <a:t> </a:t>
            </a:r>
            <a:r>
              <a:rPr lang="tr-TR" sz="1800" dirty="0" err="1" smtClean="0"/>
              <a:t>periferik</a:t>
            </a:r>
            <a:r>
              <a:rPr lang="tr-TR" sz="1800" dirty="0" smtClean="0"/>
              <a:t> </a:t>
            </a:r>
            <a:r>
              <a:rPr lang="tr-TR" sz="1800" dirty="0" err="1" smtClean="0"/>
              <a:t>aromatizasyonu</a:t>
            </a:r>
            <a:r>
              <a:rPr lang="tr-TR" sz="1800" dirty="0" smtClean="0"/>
              <a:t> </a:t>
            </a:r>
            <a:r>
              <a:rPr lang="tr-TR" sz="1800" dirty="0" err="1" smtClean="0"/>
              <a:t>obez</a:t>
            </a:r>
            <a:r>
              <a:rPr lang="tr-TR" sz="1800" dirty="0" smtClean="0"/>
              <a:t> PKOS </a:t>
            </a:r>
            <a:r>
              <a:rPr lang="tr-TR" sz="1800" dirty="0" err="1" smtClean="0"/>
              <a:t>lularda</a:t>
            </a:r>
            <a:r>
              <a:rPr lang="tr-TR" sz="1800" dirty="0" smtClean="0"/>
              <a:t> daha fazla</a:t>
            </a:r>
          </a:p>
          <a:p>
            <a:r>
              <a:rPr lang="tr-TR" sz="1800" dirty="0" smtClean="0"/>
              <a:t> </a:t>
            </a:r>
            <a:r>
              <a:rPr lang="tr-TR" sz="1800" dirty="0" err="1" smtClean="0"/>
              <a:t>ovaryan</a:t>
            </a:r>
            <a:r>
              <a:rPr lang="tr-TR" sz="1800" dirty="0" smtClean="0"/>
              <a:t> </a:t>
            </a:r>
            <a:r>
              <a:rPr lang="tr-TR" sz="1800" dirty="0" err="1" smtClean="0"/>
              <a:t>aromataz</a:t>
            </a:r>
            <a:r>
              <a:rPr lang="tr-TR" sz="1800" dirty="0" smtClean="0"/>
              <a:t> sentezi FSH kontrolünde ama </a:t>
            </a:r>
            <a:r>
              <a:rPr lang="tr-TR" sz="1800" dirty="0" err="1" smtClean="0"/>
              <a:t>periferik</a:t>
            </a:r>
            <a:r>
              <a:rPr lang="tr-TR" sz="1800" dirty="0" smtClean="0"/>
              <a:t> dokulardaki sentezi düzenleyenler </a:t>
            </a:r>
            <a:r>
              <a:rPr lang="tr-TR" sz="1800" dirty="0" err="1" smtClean="0"/>
              <a:t>glukokortikoidler</a:t>
            </a:r>
            <a:r>
              <a:rPr lang="tr-TR" sz="1800" dirty="0" smtClean="0"/>
              <a:t>, </a:t>
            </a:r>
            <a:r>
              <a:rPr lang="tr-TR" sz="1800" dirty="0" err="1" smtClean="0"/>
              <a:t>class</a:t>
            </a:r>
            <a:r>
              <a:rPr lang="tr-TR" sz="1800" dirty="0" smtClean="0"/>
              <a:t> 1 </a:t>
            </a:r>
            <a:r>
              <a:rPr lang="tr-TR" sz="1800" dirty="0" err="1" smtClean="0"/>
              <a:t>sitokinler</a:t>
            </a:r>
            <a:r>
              <a:rPr lang="tr-TR" sz="1800" dirty="0" smtClean="0"/>
              <a:t> ve </a:t>
            </a:r>
            <a:r>
              <a:rPr lang="tr-TR" sz="1800" dirty="0" err="1" smtClean="0"/>
              <a:t>tissu</a:t>
            </a:r>
            <a:r>
              <a:rPr lang="tr-TR" sz="1800" dirty="0" smtClean="0"/>
              <a:t> </a:t>
            </a:r>
            <a:r>
              <a:rPr lang="tr-TR" sz="1800" dirty="0" err="1" smtClean="0"/>
              <a:t>necrosis</a:t>
            </a:r>
            <a:r>
              <a:rPr lang="tr-TR" sz="1800" dirty="0" smtClean="0"/>
              <a:t> </a:t>
            </a:r>
            <a:r>
              <a:rPr lang="tr-TR" sz="1800" dirty="0" err="1" smtClean="0"/>
              <a:t>factor</a:t>
            </a:r>
            <a:r>
              <a:rPr lang="tr-TR" sz="1800" dirty="0" smtClean="0"/>
              <a:t> </a:t>
            </a:r>
            <a:r>
              <a:rPr lang="tr-TR" sz="1800" dirty="0" err="1" smtClean="0"/>
              <a:t>alpha</a:t>
            </a:r>
            <a:endParaRPr lang="tr-TR" sz="1800" dirty="0" smtClean="0"/>
          </a:p>
          <a:p>
            <a:r>
              <a:rPr lang="tr-TR" sz="1800" dirty="0" err="1" smtClean="0"/>
              <a:t>Granuloza</a:t>
            </a:r>
            <a:r>
              <a:rPr lang="tr-TR" sz="1800" dirty="0" smtClean="0"/>
              <a:t> hücrelerindeki </a:t>
            </a:r>
            <a:r>
              <a:rPr lang="tr-TR" sz="1800" dirty="0" err="1" smtClean="0"/>
              <a:t>aromataz</a:t>
            </a:r>
            <a:r>
              <a:rPr lang="tr-TR" sz="1800" dirty="0" smtClean="0"/>
              <a:t> aktivitesi PKOS </a:t>
            </a:r>
            <a:r>
              <a:rPr lang="tr-TR" sz="1800" dirty="0" err="1" smtClean="0"/>
              <a:t>daki</a:t>
            </a:r>
            <a:r>
              <a:rPr lang="tr-TR" sz="1800" dirty="0" smtClean="0"/>
              <a:t> </a:t>
            </a:r>
            <a:r>
              <a:rPr lang="tr-TR" sz="1800" dirty="0" err="1" smtClean="0"/>
              <a:t>atrezik</a:t>
            </a:r>
            <a:r>
              <a:rPr lang="tr-TR" sz="1800" dirty="0" smtClean="0"/>
              <a:t> </a:t>
            </a:r>
            <a:r>
              <a:rPr lang="tr-TR" sz="1800" dirty="0" err="1" smtClean="0"/>
              <a:t>follikülerde</a:t>
            </a:r>
            <a:r>
              <a:rPr lang="tr-TR" sz="1800" dirty="0" smtClean="0"/>
              <a:t> daha düşük ve PKOS da </a:t>
            </a:r>
            <a:r>
              <a:rPr lang="tr-TR" sz="1800" dirty="0" err="1" smtClean="0"/>
              <a:t>aromataz</a:t>
            </a:r>
            <a:r>
              <a:rPr lang="tr-TR" sz="1800" dirty="0" smtClean="0"/>
              <a:t> aktivitesinde azalmaya neden olan bazı mutasyonların varlığı gösterilmiş</a:t>
            </a:r>
          </a:p>
          <a:p>
            <a:r>
              <a:rPr lang="tr-TR" sz="1800" dirty="0" smtClean="0"/>
              <a:t>Hem </a:t>
            </a:r>
            <a:r>
              <a:rPr lang="tr-TR" sz="1800" dirty="0" err="1" smtClean="0"/>
              <a:t>obez</a:t>
            </a:r>
            <a:r>
              <a:rPr lang="tr-TR" sz="1800" dirty="0" smtClean="0"/>
              <a:t> normal kadın ve erkeklerde hem de PKOS (</a:t>
            </a:r>
            <a:r>
              <a:rPr lang="tr-TR" sz="1800" dirty="0" err="1" smtClean="0"/>
              <a:t>obez</a:t>
            </a:r>
            <a:r>
              <a:rPr lang="tr-TR" sz="1800" dirty="0" smtClean="0"/>
              <a:t> ve </a:t>
            </a:r>
            <a:r>
              <a:rPr lang="tr-TR" sz="1800" dirty="0" err="1" smtClean="0"/>
              <a:t>nonobez</a:t>
            </a:r>
            <a:r>
              <a:rPr lang="tr-TR" sz="1800" dirty="0" smtClean="0"/>
              <a:t>) olgularında kortizonu </a:t>
            </a:r>
            <a:r>
              <a:rPr lang="tr-TR" sz="1800" dirty="0" err="1" smtClean="0"/>
              <a:t>kortizole</a:t>
            </a:r>
            <a:r>
              <a:rPr lang="tr-TR" sz="1800" dirty="0" smtClean="0"/>
              <a:t> çeviren anahtar enzimlerden biri olan  ve </a:t>
            </a:r>
            <a:r>
              <a:rPr lang="tr-TR" sz="1800" dirty="0" err="1" smtClean="0"/>
              <a:t>android</a:t>
            </a:r>
            <a:r>
              <a:rPr lang="tr-TR" sz="1800" dirty="0" smtClean="0"/>
              <a:t> tipte yağ dağılımından sorumlu olan 11-</a:t>
            </a:r>
            <a:r>
              <a:rPr lang="el-GR" sz="1800" dirty="0" smtClean="0"/>
              <a:t>β</a:t>
            </a:r>
            <a:r>
              <a:rPr lang="tr-TR" sz="1800" dirty="0" smtClean="0"/>
              <a:t> HSD tip 1 aktivitesinde azalma ve 5 </a:t>
            </a:r>
            <a:r>
              <a:rPr lang="el-GR" sz="1800" dirty="0" smtClean="0"/>
              <a:t>α</a:t>
            </a:r>
            <a:r>
              <a:rPr lang="tr-TR" sz="1800" dirty="0" smtClean="0"/>
              <a:t> </a:t>
            </a:r>
            <a:r>
              <a:rPr lang="tr-TR" sz="1800" dirty="0" err="1" smtClean="0"/>
              <a:t>redüktaz</a:t>
            </a:r>
            <a:r>
              <a:rPr lang="tr-TR" sz="1800" dirty="0" smtClean="0"/>
              <a:t> aktivitesinde artış var</a:t>
            </a:r>
          </a:p>
          <a:p>
            <a:endParaRPr lang="tr-TR" sz="2000" dirty="0" smtClean="0"/>
          </a:p>
          <a:p>
            <a:endParaRPr lang="tr-T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Adipozite</a:t>
            </a:r>
            <a:r>
              <a:rPr lang="tr-TR" dirty="0" smtClean="0"/>
              <a:t> ve iştah kontrolü </a:t>
            </a:r>
            <a:endParaRPr lang="tr-TR" dirty="0"/>
          </a:p>
        </p:txBody>
      </p:sp>
      <p:sp>
        <p:nvSpPr>
          <p:cNvPr id="3" name="2 İçerik Yer Tutucusu"/>
          <p:cNvSpPr>
            <a:spLocks noGrp="1"/>
          </p:cNvSpPr>
          <p:nvPr>
            <p:ph idx="1"/>
          </p:nvPr>
        </p:nvSpPr>
        <p:spPr/>
        <p:txBody>
          <a:bodyPr>
            <a:normAutofit lnSpcReduction="10000"/>
          </a:bodyPr>
          <a:lstStyle/>
          <a:p>
            <a:r>
              <a:rPr lang="tr-TR" sz="1800" dirty="0" smtClean="0"/>
              <a:t>PKOS ve </a:t>
            </a:r>
            <a:r>
              <a:rPr lang="tr-TR" sz="1800" dirty="0" err="1" smtClean="0"/>
              <a:t>obezitede</a:t>
            </a:r>
            <a:r>
              <a:rPr lang="tr-TR" sz="1800" dirty="0" smtClean="0"/>
              <a:t> iştah ve kiloyu düzenleyen </a:t>
            </a:r>
            <a:r>
              <a:rPr lang="tr-TR" sz="1800" dirty="0" err="1" smtClean="0"/>
              <a:t>peptitlerin</a:t>
            </a:r>
            <a:r>
              <a:rPr lang="tr-TR" sz="1800" dirty="0" smtClean="0"/>
              <a:t> (</a:t>
            </a:r>
            <a:r>
              <a:rPr lang="tr-TR" sz="1800" dirty="0" err="1" smtClean="0"/>
              <a:t>leptin</a:t>
            </a:r>
            <a:r>
              <a:rPr lang="tr-TR" sz="1800" dirty="0" smtClean="0"/>
              <a:t> ve </a:t>
            </a:r>
            <a:r>
              <a:rPr lang="tr-TR" sz="1800" dirty="0" err="1" smtClean="0"/>
              <a:t>ghrelin</a:t>
            </a:r>
            <a:r>
              <a:rPr lang="tr-TR" sz="1800" dirty="0" smtClean="0"/>
              <a:t>) etkisi???</a:t>
            </a:r>
          </a:p>
          <a:p>
            <a:r>
              <a:rPr lang="tr-TR" sz="1800" dirty="0" err="1" smtClean="0"/>
              <a:t>Leptin</a:t>
            </a:r>
            <a:r>
              <a:rPr lang="tr-TR" sz="1800" dirty="0" smtClean="0"/>
              <a:t> iştah, vücut ağırlığı ve metabolizma hızı ile ilişkili olmanın yanında </a:t>
            </a:r>
            <a:r>
              <a:rPr lang="tr-TR" sz="1800" dirty="0" err="1" smtClean="0"/>
              <a:t>reprodüktif</a:t>
            </a:r>
            <a:r>
              <a:rPr lang="tr-TR" sz="1800" dirty="0" smtClean="0"/>
              <a:t> kapasite ile de ilişkili; </a:t>
            </a:r>
            <a:r>
              <a:rPr lang="tr-TR" sz="1800" dirty="0" err="1" smtClean="0"/>
              <a:t>leptin</a:t>
            </a:r>
            <a:r>
              <a:rPr lang="tr-TR" sz="1800" dirty="0" smtClean="0"/>
              <a:t> gen </a:t>
            </a:r>
            <a:r>
              <a:rPr lang="tr-TR" sz="1800" dirty="0" err="1" smtClean="0"/>
              <a:t>defekti</a:t>
            </a:r>
            <a:r>
              <a:rPr lang="tr-TR" sz="1800" dirty="0" smtClean="0"/>
              <a:t> olan </a:t>
            </a:r>
            <a:r>
              <a:rPr lang="tr-TR" sz="1800" dirty="0" err="1" smtClean="0"/>
              <a:t>ob</a:t>
            </a:r>
            <a:r>
              <a:rPr lang="tr-TR" sz="1800" dirty="0" smtClean="0"/>
              <a:t>/</a:t>
            </a:r>
            <a:r>
              <a:rPr lang="tr-TR" sz="1800" dirty="0" err="1" smtClean="0"/>
              <a:t>ob</a:t>
            </a:r>
            <a:r>
              <a:rPr lang="tr-TR" sz="1800" dirty="0" smtClean="0"/>
              <a:t> fareler hem </a:t>
            </a:r>
            <a:r>
              <a:rPr lang="tr-TR" sz="1800" dirty="0" err="1" smtClean="0"/>
              <a:t>obez</a:t>
            </a:r>
            <a:r>
              <a:rPr lang="tr-TR" sz="1800" dirty="0" smtClean="0"/>
              <a:t> hem de </a:t>
            </a:r>
            <a:r>
              <a:rPr lang="tr-TR" sz="1800" dirty="0" err="1" smtClean="0"/>
              <a:t>infertil</a:t>
            </a:r>
            <a:endParaRPr lang="tr-TR" sz="1800" dirty="0" smtClean="0"/>
          </a:p>
          <a:p>
            <a:r>
              <a:rPr lang="tr-TR" sz="1800" dirty="0" smtClean="0"/>
              <a:t>Serum </a:t>
            </a:r>
            <a:r>
              <a:rPr lang="tr-TR" sz="1800" dirty="0" err="1" smtClean="0"/>
              <a:t>leptin</a:t>
            </a:r>
            <a:r>
              <a:rPr lang="tr-TR" sz="1800" dirty="0" smtClean="0"/>
              <a:t> düzeyi ile vücuttaki yağ oranı arasında korelasyon var</a:t>
            </a:r>
          </a:p>
          <a:p>
            <a:r>
              <a:rPr lang="tr-TR" sz="1800" dirty="0" smtClean="0"/>
              <a:t>İnsanlarda </a:t>
            </a:r>
            <a:r>
              <a:rPr lang="tr-TR" sz="1800" dirty="0" err="1" smtClean="0"/>
              <a:t>leptin</a:t>
            </a:r>
            <a:r>
              <a:rPr lang="tr-TR" sz="1800" dirty="0" smtClean="0"/>
              <a:t> düzeyi ile LH </a:t>
            </a:r>
            <a:r>
              <a:rPr lang="tr-TR" sz="1800" dirty="0" err="1" smtClean="0"/>
              <a:t>pulsatilitesi</a:t>
            </a:r>
            <a:r>
              <a:rPr lang="tr-TR" sz="1800" dirty="0" smtClean="0"/>
              <a:t> ile de ilişkili</a:t>
            </a:r>
          </a:p>
          <a:p>
            <a:r>
              <a:rPr lang="tr-TR" sz="1800" dirty="0" err="1" smtClean="0"/>
              <a:t>Preovulatuar</a:t>
            </a:r>
            <a:r>
              <a:rPr lang="tr-TR" sz="1800" dirty="0" smtClean="0"/>
              <a:t> </a:t>
            </a:r>
            <a:r>
              <a:rPr lang="tr-TR" sz="1800" dirty="0" err="1" smtClean="0"/>
              <a:t>folliküllerde</a:t>
            </a:r>
            <a:r>
              <a:rPr lang="tr-TR" sz="1800" dirty="0" smtClean="0"/>
              <a:t> ve </a:t>
            </a:r>
            <a:r>
              <a:rPr lang="tr-TR" sz="1800" dirty="0" err="1" smtClean="0"/>
              <a:t>ovaryan</a:t>
            </a:r>
            <a:r>
              <a:rPr lang="tr-TR" sz="1800" dirty="0" smtClean="0"/>
              <a:t> dokuda </a:t>
            </a:r>
            <a:r>
              <a:rPr lang="tr-TR" sz="1800" dirty="0" err="1" smtClean="0"/>
              <a:t>leptin</a:t>
            </a:r>
            <a:r>
              <a:rPr lang="tr-TR" sz="1800" dirty="0" smtClean="0"/>
              <a:t> reseptörleri var ve </a:t>
            </a:r>
            <a:r>
              <a:rPr lang="tr-TR" sz="1800" dirty="0" err="1" smtClean="0"/>
              <a:t>hiperleptinemi</a:t>
            </a:r>
            <a:r>
              <a:rPr lang="tr-TR" sz="1800" dirty="0" smtClean="0"/>
              <a:t> halinde dominant </a:t>
            </a:r>
            <a:r>
              <a:rPr lang="tr-TR" sz="1800" dirty="0" err="1" smtClean="0"/>
              <a:t>ovaryan</a:t>
            </a:r>
            <a:r>
              <a:rPr lang="tr-TR" sz="1800" dirty="0" smtClean="0"/>
              <a:t> </a:t>
            </a:r>
            <a:r>
              <a:rPr lang="tr-TR" sz="1800" dirty="0" err="1" smtClean="0"/>
              <a:t>folliküllerin</a:t>
            </a:r>
            <a:r>
              <a:rPr lang="tr-TR" sz="1800" dirty="0" smtClean="0"/>
              <a:t> IGF-1!e duyarlılığı azalır; bu da </a:t>
            </a:r>
            <a:r>
              <a:rPr lang="tr-TR" sz="1800" dirty="0" err="1" smtClean="0"/>
              <a:t>anovulasyon</a:t>
            </a:r>
            <a:r>
              <a:rPr lang="tr-TR" sz="1800" dirty="0" smtClean="0"/>
              <a:t> ve </a:t>
            </a:r>
            <a:r>
              <a:rPr lang="tr-TR" sz="1800" dirty="0" err="1" smtClean="0"/>
              <a:t>follikül</a:t>
            </a:r>
            <a:r>
              <a:rPr lang="tr-TR" sz="1800" dirty="0" smtClean="0"/>
              <a:t> gelişiminde bozulma ile sonuçlanır</a:t>
            </a:r>
          </a:p>
          <a:p>
            <a:r>
              <a:rPr lang="tr-TR" sz="1800" dirty="0" smtClean="0"/>
              <a:t>Çalışmalarda </a:t>
            </a:r>
            <a:r>
              <a:rPr lang="tr-TR" sz="1800" dirty="0" err="1" smtClean="0"/>
              <a:t>ovulatuar</a:t>
            </a:r>
            <a:r>
              <a:rPr lang="tr-TR" sz="1800" dirty="0" smtClean="0"/>
              <a:t> ve </a:t>
            </a:r>
            <a:r>
              <a:rPr lang="tr-TR" sz="1800" dirty="0" err="1" smtClean="0"/>
              <a:t>anovulatuar</a:t>
            </a:r>
            <a:r>
              <a:rPr lang="tr-TR" sz="1800" dirty="0" smtClean="0"/>
              <a:t> PKOS olgularında serum </a:t>
            </a:r>
            <a:r>
              <a:rPr lang="tr-TR" sz="1800" dirty="0" err="1" smtClean="0"/>
              <a:t>leptin</a:t>
            </a:r>
            <a:r>
              <a:rPr lang="tr-TR" sz="1800" dirty="0" smtClean="0"/>
              <a:t> düzeyleri arasında fark yok</a:t>
            </a:r>
          </a:p>
          <a:p>
            <a:r>
              <a:rPr lang="tr-TR" sz="1800" dirty="0" smtClean="0"/>
              <a:t>PKOS olgularında dolaşımdaki </a:t>
            </a:r>
            <a:r>
              <a:rPr lang="tr-TR" sz="1800" dirty="0" err="1" smtClean="0"/>
              <a:t>leptin</a:t>
            </a:r>
            <a:r>
              <a:rPr lang="tr-TR" sz="1800" dirty="0" smtClean="0"/>
              <a:t> düzeyleri </a:t>
            </a:r>
            <a:r>
              <a:rPr lang="tr-TR" sz="1800" dirty="0" err="1" smtClean="0"/>
              <a:t>androjen</a:t>
            </a:r>
            <a:r>
              <a:rPr lang="tr-TR" sz="1800" dirty="0" smtClean="0"/>
              <a:t> düzeyleri ile </a:t>
            </a:r>
            <a:r>
              <a:rPr lang="tr-TR" sz="1800" dirty="0" err="1" smtClean="0"/>
              <a:t>korele</a:t>
            </a:r>
            <a:r>
              <a:rPr lang="tr-TR" sz="1800" smtClean="0"/>
              <a:t> değil </a:t>
            </a:r>
            <a:r>
              <a:rPr lang="tr-TR" sz="1800" dirty="0" smtClean="0"/>
              <a:t>ve </a:t>
            </a:r>
            <a:r>
              <a:rPr lang="tr-TR" sz="1800" dirty="0" err="1" smtClean="0"/>
              <a:t>insülin</a:t>
            </a:r>
            <a:r>
              <a:rPr lang="tr-TR" sz="1800" dirty="0" smtClean="0"/>
              <a:t> </a:t>
            </a:r>
            <a:r>
              <a:rPr lang="tr-TR" sz="1800" dirty="0" err="1" smtClean="0"/>
              <a:t>sensitize</a:t>
            </a:r>
            <a:r>
              <a:rPr lang="tr-TR" sz="1800" dirty="0" smtClean="0"/>
              <a:t> edici ajanların kan </a:t>
            </a:r>
            <a:r>
              <a:rPr lang="tr-TR" sz="1800" dirty="0" err="1" smtClean="0"/>
              <a:t>leptin</a:t>
            </a:r>
            <a:r>
              <a:rPr lang="tr-TR" sz="1800" dirty="0" smtClean="0"/>
              <a:t> düzeyine etkisi yok (</a:t>
            </a:r>
            <a:r>
              <a:rPr lang="tr-TR" sz="1600" i="1" dirty="0" err="1" smtClean="0"/>
              <a:t>Salehi</a:t>
            </a:r>
            <a:r>
              <a:rPr lang="tr-TR" sz="1600" i="1" dirty="0" smtClean="0"/>
              <a:t> M et al. 2003)</a:t>
            </a:r>
            <a:endParaRPr lang="tr-TR" sz="1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Adipozite</a:t>
            </a:r>
            <a:r>
              <a:rPr lang="tr-TR" dirty="0" smtClean="0"/>
              <a:t> ve iştah kontrolü </a:t>
            </a:r>
            <a:endParaRPr lang="tr-TR" dirty="0"/>
          </a:p>
        </p:txBody>
      </p:sp>
      <p:sp>
        <p:nvSpPr>
          <p:cNvPr id="3" name="2 İçerik Yer Tutucusu"/>
          <p:cNvSpPr>
            <a:spLocks noGrp="1"/>
          </p:cNvSpPr>
          <p:nvPr>
            <p:ph idx="1"/>
          </p:nvPr>
        </p:nvSpPr>
        <p:spPr/>
        <p:txBody>
          <a:bodyPr>
            <a:normAutofit/>
          </a:bodyPr>
          <a:lstStyle/>
          <a:p>
            <a:r>
              <a:rPr lang="tr-TR" sz="2000" dirty="0" smtClean="0"/>
              <a:t>Normal kadınlara göre hem </a:t>
            </a:r>
            <a:r>
              <a:rPr lang="tr-TR" sz="2000" dirty="0" err="1" smtClean="0"/>
              <a:t>obez</a:t>
            </a:r>
            <a:r>
              <a:rPr lang="tr-TR" sz="2000" dirty="0" smtClean="0"/>
              <a:t> hem </a:t>
            </a:r>
            <a:r>
              <a:rPr lang="tr-TR" sz="2000" dirty="0" err="1" smtClean="0"/>
              <a:t>non</a:t>
            </a:r>
            <a:r>
              <a:rPr lang="tr-TR" sz="2000" dirty="0" smtClean="0"/>
              <a:t> </a:t>
            </a:r>
            <a:r>
              <a:rPr lang="tr-TR" sz="2000" dirty="0" err="1" smtClean="0"/>
              <a:t>obez</a:t>
            </a:r>
            <a:r>
              <a:rPr lang="tr-TR" sz="2000" dirty="0" smtClean="0"/>
              <a:t> PKOS olgularında serum </a:t>
            </a:r>
            <a:r>
              <a:rPr lang="tr-TR" sz="2000" dirty="0" err="1" smtClean="0"/>
              <a:t>adinopektin</a:t>
            </a:r>
            <a:r>
              <a:rPr lang="tr-TR" sz="2000" dirty="0" smtClean="0"/>
              <a:t> düzeyi daha düşük</a:t>
            </a:r>
          </a:p>
          <a:p>
            <a:r>
              <a:rPr lang="tr-TR" sz="2000" dirty="0" smtClean="0"/>
              <a:t>GH </a:t>
            </a:r>
            <a:r>
              <a:rPr lang="tr-TR" sz="2000" dirty="0" err="1" smtClean="0"/>
              <a:t>sekresyonu</a:t>
            </a:r>
            <a:r>
              <a:rPr lang="tr-TR" sz="2000" dirty="0" smtClean="0"/>
              <a:t> için gerekli reseptörün doğal ligandı olan </a:t>
            </a:r>
            <a:r>
              <a:rPr lang="tr-TR" sz="2000" dirty="0" err="1" smtClean="0"/>
              <a:t>ghrelin</a:t>
            </a:r>
            <a:r>
              <a:rPr lang="tr-TR" sz="2000" dirty="0" smtClean="0"/>
              <a:t>  iştahı artırır, yağ kullanımını azaltır ve </a:t>
            </a:r>
            <a:r>
              <a:rPr lang="tr-TR" sz="2000" dirty="0" err="1" smtClean="0"/>
              <a:t>adipoziteye</a:t>
            </a:r>
            <a:r>
              <a:rPr lang="tr-TR" sz="2000" dirty="0" smtClean="0"/>
              <a:t> neden olur</a:t>
            </a:r>
          </a:p>
          <a:p>
            <a:r>
              <a:rPr lang="tr-TR" sz="2000" dirty="0" err="1" smtClean="0"/>
              <a:t>Ghrelin’in</a:t>
            </a:r>
            <a:r>
              <a:rPr lang="tr-TR" sz="2000" dirty="0" smtClean="0"/>
              <a:t> </a:t>
            </a:r>
            <a:r>
              <a:rPr lang="tr-TR" sz="2000" dirty="0" err="1" smtClean="0"/>
              <a:t>gastrik</a:t>
            </a:r>
            <a:r>
              <a:rPr lang="tr-TR" sz="2000" dirty="0" smtClean="0"/>
              <a:t> ekspresyonu ve kan düzeyi açlıkta artar; yiyecek alımı ile azalır</a:t>
            </a:r>
          </a:p>
          <a:p>
            <a:r>
              <a:rPr lang="tr-TR" sz="2000" dirty="0" smtClean="0"/>
              <a:t>PKOS olgularında plazma </a:t>
            </a:r>
            <a:r>
              <a:rPr lang="tr-TR" sz="2000" dirty="0" err="1" smtClean="0"/>
              <a:t>ghrelin</a:t>
            </a:r>
            <a:r>
              <a:rPr lang="tr-TR" sz="2000" dirty="0" smtClean="0"/>
              <a:t> düzeyi ile </a:t>
            </a:r>
            <a:r>
              <a:rPr lang="tr-TR" sz="2000" dirty="0" err="1" smtClean="0"/>
              <a:t>insülin</a:t>
            </a:r>
            <a:r>
              <a:rPr lang="tr-TR" sz="2000" dirty="0" smtClean="0"/>
              <a:t> rezistansı arasında belirgin negatif korelasyon var</a:t>
            </a:r>
          </a:p>
          <a:p>
            <a:r>
              <a:rPr lang="tr-TR" sz="2000" dirty="0" smtClean="0"/>
              <a:t>IR olmayan PKOS olgularında plazma </a:t>
            </a:r>
            <a:r>
              <a:rPr lang="tr-TR" sz="2000" dirty="0" err="1" smtClean="0"/>
              <a:t>ghrelin</a:t>
            </a:r>
            <a:r>
              <a:rPr lang="tr-TR" sz="2000" dirty="0" smtClean="0"/>
              <a:t> düzeyi normal kadınlara benzer düzeyde</a:t>
            </a:r>
          </a:p>
          <a:p>
            <a:r>
              <a:rPr lang="tr-TR" sz="2000" dirty="0" smtClean="0"/>
              <a:t>PKOS olgularında </a:t>
            </a:r>
            <a:r>
              <a:rPr lang="tr-TR" sz="2000" dirty="0" err="1" smtClean="0"/>
              <a:t>postprandial</a:t>
            </a:r>
            <a:r>
              <a:rPr lang="tr-TR" sz="2000" dirty="0" smtClean="0"/>
              <a:t> </a:t>
            </a:r>
            <a:r>
              <a:rPr lang="tr-TR" sz="2000" dirty="0" err="1" smtClean="0"/>
              <a:t>ghrelin</a:t>
            </a:r>
            <a:r>
              <a:rPr lang="tr-TR" sz="2000" dirty="0" smtClean="0"/>
              <a:t> düzeylerinde düşüş  de normal kadınlara göre daha az belirgin</a:t>
            </a:r>
          </a:p>
          <a:p>
            <a:endParaRPr lang="tr-TR"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Rot="1" noChangeArrowheads="1"/>
          </p:cNvSpPr>
          <p:nvPr>
            <p:ph type="title"/>
          </p:nvPr>
        </p:nvSpPr>
        <p:spPr>
          <a:xfrm>
            <a:off x="539750" y="714355"/>
            <a:ext cx="8197850" cy="1500199"/>
          </a:xfrm>
          <a:noFill/>
          <a:ln/>
        </p:spPr>
        <p:txBody>
          <a:bodyPr lIns="92075" tIns="46038" rIns="92075" bIns="46038">
            <a:normAutofit/>
          </a:bodyPr>
          <a:lstStyle/>
          <a:p>
            <a:pPr defTabSz="762000"/>
            <a:r>
              <a:rPr lang="tr-TR" sz="4000" dirty="0" smtClean="0">
                <a:solidFill>
                  <a:schemeClr val="tx1">
                    <a:lumMod val="75000"/>
                    <a:lumOff val="25000"/>
                  </a:schemeClr>
                </a:solidFill>
              </a:rPr>
              <a:t>PKOS tedavisi: </a:t>
            </a:r>
            <a:r>
              <a:rPr lang="tr-TR" sz="4000" dirty="0">
                <a:solidFill>
                  <a:schemeClr val="tx1">
                    <a:lumMod val="75000"/>
                    <a:lumOff val="25000"/>
                  </a:schemeClr>
                </a:solidFill>
              </a:rPr>
              <a:t>amaçlar</a:t>
            </a:r>
          </a:p>
        </p:txBody>
      </p:sp>
      <p:sp>
        <p:nvSpPr>
          <p:cNvPr id="1116163" name="Rectangle 3"/>
          <p:cNvSpPr>
            <a:spLocks noChangeArrowheads="1"/>
          </p:cNvSpPr>
          <p:nvPr/>
        </p:nvSpPr>
        <p:spPr bwMode="auto">
          <a:xfrm>
            <a:off x="541338" y="1558925"/>
            <a:ext cx="8207375" cy="4414158"/>
          </a:xfrm>
          <a:prstGeom prst="rect">
            <a:avLst/>
          </a:prstGeom>
          <a:noFill/>
          <a:ln w="9525">
            <a:noFill/>
            <a:miter lim="800000"/>
            <a:headEnd/>
            <a:tailEnd/>
          </a:ln>
          <a:effectLst/>
        </p:spPr>
        <p:txBody>
          <a:bodyPr lIns="92075" tIns="46038" rIns="92075" bIns="46038">
            <a:spAutoFit/>
          </a:bodyPr>
          <a:lstStyle/>
          <a:p>
            <a:pPr algn="l" eaLnBrk="0" hangingPunct="0">
              <a:lnSpc>
                <a:spcPct val="130000"/>
              </a:lnSpc>
              <a:buFont typeface="Arial" pitchFamily="34" charset="0"/>
              <a:buChar char="•"/>
            </a:pPr>
            <a:endParaRPr lang="tr-TR" sz="2400" dirty="0" smtClean="0"/>
          </a:p>
          <a:p>
            <a:pPr algn="l" eaLnBrk="0" hangingPunct="0">
              <a:lnSpc>
                <a:spcPct val="130000"/>
              </a:lnSpc>
              <a:buFont typeface="Arial" pitchFamily="34" charset="0"/>
              <a:buChar char="•"/>
            </a:pPr>
            <a:endParaRPr lang="tr-TR" sz="2400" dirty="0" smtClean="0"/>
          </a:p>
          <a:p>
            <a:pPr algn="l" eaLnBrk="0" hangingPunct="0">
              <a:lnSpc>
                <a:spcPct val="130000"/>
              </a:lnSpc>
              <a:buFont typeface="Arial" pitchFamily="34" charset="0"/>
              <a:buChar char="•"/>
            </a:pPr>
            <a:r>
              <a:rPr lang="tr-TR" sz="2400" dirty="0" smtClean="0"/>
              <a:t>Dolaşımdaki </a:t>
            </a:r>
            <a:r>
              <a:rPr lang="tr-TR" sz="2400" dirty="0" err="1"/>
              <a:t>androjenleri</a:t>
            </a:r>
            <a:r>
              <a:rPr lang="tr-TR" sz="2400" dirty="0"/>
              <a:t> azaltmak</a:t>
            </a:r>
          </a:p>
          <a:p>
            <a:pPr algn="l" eaLnBrk="0" hangingPunct="0">
              <a:lnSpc>
                <a:spcPct val="130000"/>
              </a:lnSpc>
              <a:buFont typeface="Arial" pitchFamily="34" charset="0"/>
              <a:buChar char="•"/>
            </a:pPr>
            <a:r>
              <a:rPr lang="tr-TR" sz="2400" dirty="0" err="1" smtClean="0"/>
              <a:t>Endometriumu</a:t>
            </a:r>
            <a:r>
              <a:rPr lang="tr-TR" sz="2400" dirty="0" smtClean="0"/>
              <a:t> </a:t>
            </a:r>
            <a:r>
              <a:rPr lang="tr-TR" sz="2400" dirty="0"/>
              <a:t>karşılanmamış </a:t>
            </a:r>
            <a:r>
              <a:rPr lang="tr-TR" sz="2400" dirty="0" smtClean="0"/>
              <a:t>östrojenden korumak</a:t>
            </a:r>
            <a:endParaRPr lang="tr-TR" sz="2400" dirty="0"/>
          </a:p>
          <a:p>
            <a:pPr algn="l" eaLnBrk="0" hangingPunct="0">
              <a:lnSpc>
                <a:spcPct val="130000"/>
              </a:lnSpc>
              <a:buFont typeface="Arial" pitchFamily="34" charset="0"/>
              <a:buChar char="•"/>
            </a:pPr>
            <a:r>
              <a:rPr lang="tr-TR" sz="2400" i="1" dirty="0" smtClean="0">
                <a:solidFill>
                  <a:srgbClr val="002060"/>
                </a:solidFill>
              </a:rPr>
              <a:t>Normal </a:t>
            </a:r>
            <a:r>
              <a:rPr lang="tr-TR" sz="2400" i="1" dirty="0">
                <a:solidFill>
                  <a:srgbClr val="002060"/>
                </a:solidFill>
              </a:rPr>
              <a:t>vücut ağırlığını sağlamak</a:t>
            </a:r>
          </a:p>
          <a:p>
            <a:pPr algn="l" eaLnBrk="0" hangingPunct="0">
              <a:lnSpc>
                <a:spcPct val="130000"/>
              </a:lnSpc>
              <a:buFont typeface="Arial" pitchFamily="34" charset="0"/>
              <a:buChar char="•"/>
            </a:pPr>
            <a:r>
              <a:rPr lang="tr-TR" sz="2400" dirty="0" err="1" smtClean="0"/>
              <a:t>Kardiyovasküler</a:t>
            </a:r>
            <a:r>
              <a:rPr lang="tr-TR" sz="2400" dirty="0" smtClean="0"/>
              <a:t> hastalık  </a:t>
            </a:r>
            <a:r>
              <a:rPr lang="tr-TR" sz="2400" dirty="0"/>
              <a:t>riskini azaltmak</a:t>
            </a:r>
          </a:p>
          <a:p>
            <a:pPr algn="l" eaLnBrk="0" hangingPunct="0">
              <a:lnSpc>
                <a:spcPct val="130000"/>
              </a:lnSpc>
              <a:buFont typeface="Arial" pitchFamily="34" charset="0"/>
              <a:buChar char="•"/>
            </a:pPr>
            <a:r>
              <a:rPr lang="tr-TR" sz="2400" dirty="0" err="1" smtClean="0"/>
              <a:t>Hiperinsülineminin</a:t>
            </a:r>
            <a:r>
              <a:rPr lang="tr-TR" sz="2400" dirty="0" smtClean="0"/>
              <a:t> KVH </a:t>
            </a:r>
            <a:r>
              <a:rPr lang="tr-TR" sz="2400" dirty="0"/>
              <a:t>ve DM riskine </a:t>
            </a:r>
            <a:r>
              <a:rPr lang="tr-TR" sz="2400" dirty="0" smtClean="0"/>
              <a:t>etkilerini azaltmak</a:t>
            </a:r>
            <a:endParaRPr lang="tr-TR" sz="2400" dirty="0"/>
          </a:p>
          <a:p>
            <a:pPr algn="l" eaLnBrk="0" hangingPunct="0">
              <a:lnSpc>
                <a:spcPct val="130000"/>
              </a:lnSpc>
              <a:buFont typeface="Arial" pitchFamily="34" charset="0"/>
              <a:buChar char="•"/>
            </a:pPr>
            <a:r>
              <a:rPr lang="tr-TR" sz="2400" dirty="0" smtClean="0"/>
              <a:t>Gebelik </a:t>
            </a:r>
            <a:r>
              <a:rPr lang="tr-TR" sz="2400" dirty="0"/>
              <a:t>için </a:t>
            </a:r>
            <a:r>
              <a:rPr lang="tr-TR" sz="2400" dirty="0" err="1"/>
              <a:t>ovulasyonu</a:t>
            </a:r>
            <a:r>
              <a:rPr lang="tr-TR" sz="2400" dirty="0"/>
              <a:t> indüklemek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err="1" smtClean="0"/>
              <a:t>Obez</a:t>
            </a:r>
            <a:r>
              <a:rPr lang="tr-TR" dirty="0" smtClean="0"/>
              <a:t> PKOS olgularında tedavi  seçenekleri</a:t>
            </a:r>
            <a:endParaRPr lang="tr-TR" dirty="0"/>
          </a:p>
        </p:txBody>
      </p:sp>
      <p:sp>
        <p:nvSpPr>
          <p:cNvPr id="3" name="2 İçerik Yer Tutucusu"/>
          <p:cNvSpPr>
            <a:spLocks noGrp="1"/>
          </p:cNvSpPr>
          <p:nvPr>
            <p:ph idx="1"/>
          </p:nvPr>
        </p:nvSpPr>
        <p:spPr/>
        <p:txBody>
          <a:bodyPr>
            <a:normAutofit lnSpcReduction="10000"/>
          </a:bodyPr>
          <a:lstStyle/>
          <a:p>
            <a:endParaRPr lang="tr-TR" sz="2400" dirty="0" smtClean="0"/>
          </a:p>
          <a:p>
            <a:pPr marL="566928" indent="-457200" algn="just"/>
            <a:r>
              <a:rPr lang="tr-TR" sz="2400" i="1" dirty="0" err="1" smtClean="0">
                <a:solidFill>
                  <a:srgbClr val="002060"/>
                </a:solidFill>
              </a:rPr>
              <a:t>First</a:t>
            </a:r>
            <a:r>
              <a:rPr lang="tr-TR" sz="2400" i="1" dirty="0" smtClean="0">
                <a:solidFill>
                  <a:srgbClr val="002060"/>
                </a:solidFill>
              </a:rPr>
              <a:t> </a:t>
            </a:r>
            <a:r>
              <a:rPr lang="tr-TR" sz="2400" i="1" dirty="0" err="1" smtClean="0">
                <a:solidFill>
                  <a:srgbClr val="002060"/>
                </a:solidFill>
              </a:rPr>
              <a:t>Line</a:t>
            </a:r>
            <a:r>
              <a:rPr lang="tr-TR" sz="2400" i="1" dirty="0" smtClean="0">
                <a:solidFill>
                  <a:srgbClr val="002060"/>
                </a:solidFill>
              </a:rPr>
              <a:t> Tedavi !!! </a:t>
            </a:r>
            <a:r>
              <a:rPr lang="tr-TR" sz="2400" dirty="0" smtClean="0">
                <a:solidFill>
                  <a:srgbClr val="0070C0"/>
                </a:solidFill>
              </a:rPr>
              <a:t>Düşük kalorili diyet ve egzersiz ile kilo kaybı ve yaşam tarzı değişikliği- </a:t>
            </a:r>
            <a:r>
              <a:rPr lang="tr-TR" sz="2400" dirty="0" err="1" smtClean="0">
                <a:solidFill>
                  <a:srgbClr val="0070C0"/>
                </a:solidFill>
              </a:rPr>
              <a:t>ovulatuar</a:t>
            </a:r>
            <a:r>
              <a:rPr lang="tr-TR" sz="2400" dirty="0" smtClean="0">
                <a:solidFill>
                  <a:srgbClr val="0070C0"/>
                </a:solidFill>
              </a:rPr>
              <a:t> </a:t>
            </a:r>
            <a:r>
              <a:rPr lang="tr-TR" sz="2400" dirty="0" err="1" smtClean="0">
                <a:solidFill>
                  <a:srgbClr val="0070C0"/>
                </a:solidFill>
              </a:rPr>
              <a:t>siklusların</a:t>
            </a:r>
            <a:r>
              <a:rPr lang="tr-TR" sz="2400" dirty="0" smtClean="0">
                <a:solidFill>
                  <a:srgbClr val="0070C0"/>
                </a:solidFill>
              </a:rPr>
              <a:t> restorasyonunu ve </a:t>
            </a:r>
            <a:r>
              <a:rPr lang="tr-TR" sz="2400" dirty="0" err="1" smtClean="0">
                <a:solidFill>
                  <a:srgbClr val="0070C0"/>
                </a:solidFill>
              </a:rPr>
              <a:t>metabolik</a:t>
            </a:r>
            <a:r>
              <a:rPr lang="tr-TR" sz="2400" dirty="0" smtClean="0">
                <a:solidFill>
                  <a:srgbClr val="0070C0"/>
                </a:solidFill>
              </a:rPr>
              <a:t> riskin azaltılmasını sağlar</a:t>
            </a:r>
          </a:p>
          <a:p>
            <a:pPr marL="566928" indent="-457200" algn="just">
              <a:buNone/>
            </a:pPr>
            <a:r>
              <a:rPr lang="tr-TR" sz="2400" dirty="0" smtClean="0">
                <a:solidFill>
                  <a:srgbClr val="0070C0"/>
                </a:solidFill>
              </a:rPr>
              <a:t>       </a:t>
            </a:r>
            <a:endParaRPr lang="tr-TR" sz="2400" dirty="0" smtClean="0"/>
          </a:p>
          <a:p>
            <a:pPr marL="566928" indent="-457200"/>
            <a:r>
              <a:rPr lang="tr-TR" sz="2400" dirty="0" err="1" smtClean="0">
                <a:solidFill>
                  <a:srgbClr val="002060"/>
                </a:solidFill>
              </a:rPr>
              <a:t>İnsülin</a:t>
            </a:r>
            <a:r>
              <a:rPr lang="tr-TR" sz="2400" dirty="0" smtClean="0">
                <a:solidFill>
                  <a:srgbClr val="002060"/>
                </a:solidFill>
              </a:rPr>
              <a:t> </a:t>
            </a:r>
            <a:r>
              <a:rPr lang="tr-TR" sz="2400" dirty="0" err="1" smtClean="0">
                <a:solidFill>
                  <a:srgbClr val="002060"/>
                </a:solidFill>
              </a:rPr>
              <a:t>sensitize</a:t>
            </a:r>
            <a:r>
              <a:rPr lang="tr-TR" sz="2400" dirty="0" smtClean="0">
                <a:solidFill>
                  <a:srgbClr val="002060"/>
                </a:solidFill>
              </a:rPr>
              <a:t> edici ajanlar (</a:t>
            </a:r>
            <a:r>
              <a:rPr lang="tr-TR" sz="2400" dirty="0" err="1" smtClean="0">
                <a:solidFill>
                  <a:srgbClr val="002060"/>
                </a:solidFill>
              </a:rPr>
              <a:t>metformin</a:t>
            </a:r>
            <a:r>
              <a:rPr lang="tr-TR" sz="2400" dirty="0" smtClean="0">
                <a:solidFill>
                  <a:schemeClr val="accent6">
                    <a:lumMod val="60000"/>
                    <a:lumOff val="40000"/>
                  </a:schemeClr>
                </a:solidFill>
              </a:rPr>
              <a:t>, </a:t>
            </a:r>
            <a:r>
              <a:rPr lang="tr-TR" sz="2400" dirty="0" err="1" smtClean="0">
                <a:solidFill>
                  <a:schemeClr val="accent6">
                    <a:lumMod val="60000"/>
                    <a:lumOff val="40000"/>
                  </a:schemeClr>
                </a:solidFill>
              </a:rPr>
              <a:t>triglitazone</a:t>
            </a:r>
            <a:r>
              <a:rPr lang="tr-TR" sz="2400" dirty="0" smtClean="0">
                <a:solidFill>
                  <a:schemeClr val="accent6">
                    <a:lumMod val="60000"/>
                    <a:lumOff val="40000"/>
                  </a:schemeClr>
                </a:solidFill>
              </a:rPr>
              <a:t>, D-</a:t>
            </a:r>
            <a:r>
              <a:rPr lang="tr-TR" sz="2400" dirty="0" err="1" smtClean="0">
                <a:solidFill>
                  <a:schemeClr val="accent6">
                    <a:lumMod val="60000"/>
                    <a:lumOff val="40000"/>
                  </a:schemeClr>
                </a:solidFill>
              </a:rPr>
              <a:t>chiro</a:t>
            </a:r>
            <a:r>
              <a:rPr lang="tr-TR" sz="2400" dirty="0" smtClean="0">
                <a:solidFill>
                  <a:schemeClr val="accent6">
                    <a:lumMod val="60000"/>
                    <a:lumOff val="40000"/>
                  </a:schemeClr>
                </a:solidFill>
              </a:rPr>
              <a:t>-</a:t>
            </a:r>
            <a:r>
              <a:rPr lang="tr-TR" sz="2400" dirty="0" err="1" smtClean="0">
                <a:solidFill>
                  <a:schemeClr val="accent6">
                    <a:lumMod val="60000"/>
                    <a:lumOff val="40000"/>
                  </a:schemeClr>
                </a:solidFill>
              </a:rPr>
              <a:t>inositol</a:t>
            </a:r>
            <a:r>
              <a:rPr lang="tr-TR" sz="2400" dirty="0" smtClean="0">
                <a:solidFill>
                  <a:schemeClr val="accent6">
                    <a:lumMod val="60000"/>
                    <a:lumOff val="40000"/>
                  </a:schemeClr>
                </a:solidFill>
              </a:rPr>
              <a:t>)</a:t>
            </a:r>
          </a:p>
          <a:p>
            <a:pPr marL="566928" indent="-457200"/>
            <a:r>
              <a:rPr lang="tr-TR" sz="2400" dirty="0" err="1" smtClean="0">
                <a:solidFill>
                  <a:schemeClr val="accent6">
                    <a:lumMod val="60000"/>
                    <a:lumOff val="40000"/>
                  </a:schemeClr>
                </a:solidFill>
              </a:rPr>
              <a:t>Ovulasyon</a:t>
            </a:r>
            <a:r>
              <a:rPr lang="tr-TR" sz="2400" dirty="0" smtClean="0">
                <a:solidFill>
                  <a:schemeClr val="accent6">
                    <a:lumMod val="60000"/>
                    <a:lumOff val="40000"/>
                  </a:schemeClr>
                </a:solidFill>
              </a:rPr>
              <a:t> indüksiyonu</a:t>
            </a:r>
          </a:p>
          <a:p>
            <a:pPr marL="566928" indent="-457200"/>
            <a:r>
              <a:rPr lang="tr-TR" sz="2400" dirty="0" err="1" smtClean="0">
                <a:solidFill>
                  <a:schemeClr val="accent6">
                    <a:lumMod val="60000"/>
                    <a:lumOff val="40000"/>
                  </a:schemeClr>
                </a:solidFill>
              </a:rPr>
              <a:t>Antiandrojenler</a:t>
            </a:r>
            <a:endParaRPr lang="tr-TR" sz="2400" dirty="0" smtClean="0">
              <a:solidFill>
                <a:schemeClr val="accent6">
                  <a:lumMod val="60000"/>
                  <a:lumOff val="40000"/>
                </a:schemeClr>
              </a:solidFill>
            </a:endParaRPr>
          </a:p>
          <a:p>
            <a:pPr marL="566928" indent="-457200"/>
            <a:r>
              <a:rPr lang="tr-TR" sz="2400" dirty="0" smtClean="0">
                <a:solidFill>
                  <a:schemeClr val="accent6">
                    <a:lumMod val="60000"/>
                    <a:lumOff val="40000"/>
                  </a:schemeClr>
                </a:solidFill>
              </a:rPr>
              <a:t>Oral </a:t>
            </a:r>
            <a:r>
              <a:rPr lang="tr-TR" sz="2400" dirty="0" err="1" smtClean="0">
                <a:solidFill>
                  <a:schemeClr val="accent6">
                    <a:lumMod val="60000"/>
                    <a:lumOff val="40000"/>
                  </a:schemeClr>
                </a:solidFill>
              </a:rPr>
              <a:t>kontraseptifler</a:t>
            </a:r>
            <a:endParaRPr lang="tr-TR" sz="2400" dirty="0" smtClean="0">
              <a:solidFill>
                <a:schemeClr val="accent6">
                  <a:lumMod val="60000"/>
                  <a:lumOff val="40000"/>
                </a:schemeClr>
              </a:solidFill>
            </a:endParaRPr>
          </a:p>
          <a:p>
            <a:pPr marL="566928" indent="-457200">
              <a:buAutoNum type="arabicPeriod"/>
            </a:pPr>
            <a:endParaRPr lang="tr-TR" sz="2400" dirty="0" smtClean="0"/>
          </a:p>
          <a:p>
            <a:endParaRPr lang="tr-TR" sz="2400" dirty="0" smtClean="0"/>
          </a:p>
          <a:p>
            <a:endParaRPr lang="tr-TR" sz="2400" dirty="0" smtClean="0"/>
          </a:p>
          <a:p>
            <a:endParaRPr lang="tr-T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normAutofit/>
          </a:bodyPr>
          <a:lstStyle/>
          <a:p>
            <a:r>
              <a:rPr lang="tr-TR" b="1" dirty="0" smtClean="0"/>
              <a:t>PKOS ve </a:t>
            </a:r>
            <a:r>
              <a:rPr lang="tr-TR" b="1" dirty="0" err="1" smtClean="0"/>
              <a:t>obezitede</a:t>
            </a:r>
            <a:r>
              <a:rPr lang="tr-TR" b="1" dirty="0" smtClean="0"/>
              <a:t> tedavi</a:t>
            </a:r>
            <a:endParaRPr lang="en-US" b="1" dirty="0" smtClean="0"/>
          </a:p>
        </p:txBody>
      </p:sp>
      <p:sp>
        <p:nvSpPr>
          <p:cNvPr id="103427" name="Content Placeholder 2"/>
          <p:cNvSpPr>
            <a:spLocks noGrp="1"/>
          </p:cNvSpPr>
          <p:nvPr>
            <p:ph idx="1"/>
          </p:nvPr>
        </p:nvSpPr>
        <p:spPr/>
        <p:txBody>
          <a:bodyPr>
            <a:normAutofit/>
          </a:bodyPr>
          <a:lstStyle/>
          <a:p>
            <a:pPr algn="just"/>
            <a:endParaRPr lang="tr-TR" sz="2400" dirty="0" smtClean="0"/>
          </a:p>
          <a:p>
            <a:pPr algn="just"/>
            <a:r>
              <a:rPr lang="tr-TR" sz="2400" dirty="0" err="1" smtClean="0"/>
              <a:t>Obez</a:t>
            </a:r>
            <a:r>
              <a:rPr lang="tr-TR" sz="2400" dirty="0" smtClean="0"/>
              <a:t> PKOS olgularında yaşam tarzı modifikasyonu ve kilo kaybı ile hastalığa bağlı risklerin modifikasyonu ve semptomlarda rahatlama (</a:t>
            </a:r>
            <a:r>
              <a:rPr lang="tr-TR" sz="2400" dirty="0" err="1" smtClean="0"/>
              <a:t>ovulatuar</a:t>
            </a:r>
            <a:r>
              <a:rPr lang="tr-TR" sz="2400" dirty="0" smtClean="0"/>
              <a:t> </a:t>
            </a:r>
            <a:r>
              <a:rPr lang="tr-TR" sz="2400" dirty="0" err="1" smtClean="0"/>
              <a:t>siklusların</a:t>
            </a:r>
            <a:r>
              <a:rPr lang="tr-TR" sz="2400" dirty="0" smtClean="0"/>
              <a:t> geri dönmesi gibi) sağlanmaktadır</a:t>
            </a:r>
          </a:p>
          <a:p>
            <a:pPr algn="just"/>
            <a:endParaRPr lang="en-US" sz="2400" dirty="0" smtClean="0"/>
          </a:p>
          <a:p>
            <a:r>
              <a:rPr lang="tr-TR" b="1" i="1" dirty="0" err="1" smtClean="0">
                <a:solidFill>
                  <a:srgbClr val="002060"/>
                </a:solidFill>
              </a:rPr>
              <a:t>Obez</a:t>
            </a:r>
            <a:r>
              <a:rPr lang="tr-TR" b="1" i="1" dirty="0" smtClean="0">
                <a:solidFill>
                  <a:srgbClr val="002060"/>
                </a:solidFill>
              </a:rPr>
              <a:t> PKOS olgularında kilo kaybına yönelik tüm stratejiler , cerrahi de dahil, araştırılmalıdır</a:t>
            </a:r>
            <a:r>
              <a:rPr lang="tr-TR" b="1" i="1" dirty="0" smtClean="0">
                <a:solidFill>
                  <a:srgbClr val="00B050"/>
                </a:solidFill>
              </a:rPr>
              <a:t> </a:t>
            </a:r>
            <a:r>
              <a:rPr lang="tr-TR" sz="1600" i="1" dirty="0" smtClean="0"/>
              <a:t>(</a:t>
            </a:r>
            <a:r>
              <a:rPr lang="en-US" sz="1600" i="1" dirty="0" smtClean="0"/>
              <a:t>Norman RJ. Hum. </a:t>
            </a:r>
            <a:r>
              <a:rPr lang="en-US" sz="1600" i="1" dirty="0" err="1" smtClean="0"/>
              <a:t>Reprod</a:t>
            </a:r>
            <a:r>
              <a:rPr lang="en-US" sz="1600" i="1" dirty="0" smtClean="0"/>
              <a:t>. Update</a:t>
            </a:r>
            <a:r>
              <a:rPr lang="tr-TR" sz="1600" i="1" dirty="0" smtClean="0"/>
              <a:t> </a:t>
            </a:r>
            <a:r>
              <a:rPr lang="en-US" sz="1600" i="1" dirty="0" smtClean="0"/>
              <a:t>2004</a:t>
            </a:r>
            <a:r>
              <a:rPr lang="tr-TR" sz="1600" i="1" dirty="0" smtClean="0"/>
              <a:t>)</a:t>
            </a:r>
            <a:r>
              <a:rPr lang="en-US" sz="1600" i="1" dirty="0" smtClean="0"/>
              <a:t> </a:t>
            </a:r>
          </a:p>
          <a:p>
            <a:pPr>
              <a:buFontTx/>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normAutofit/>
          </a:bodyPr>
          <a:lstStyle/>
          <a:p>
            <a:r>
              <a:rPr lang="tr-TR" b="1" dirty="0" smtClean="0"/>
              <a:t>PKOS ve </a:t>
            </a:r>
            <a:r>
              <a:rPr lang="tr-TR" b="1" dirty="0" err="1" smtClean="0"/>
              <a:t>obezitede</a:t>
            </a:r>
            <a:r>
              <a:rPr lang="tr-TR" b="1" dirty="0" smtClean="0"/>
              <a:t> tedavi</a:t>
            </a:r>
            <a:endParaRPr lang="en-US" dirty="0" smtClean="0"/>
          </a:p>
        </p:txBody>
      </p:sp>
      <p:sp>
        <p:nvSpPr>
          <p:cNvPr id="104451" name="Content Placeholder 2"/>
          <p:cNvSpPr>
            <a:spLocks noGrp="1"/>
          </p:cNvSpPr>
          <p:nvPr>
            <p:ph idx="1"/>
          </p:nvPr>
        </p:nvSpPr>
        <p:spPr/>
        <p:txBody>
          <a:bodyPr>
            <a:normAutofit/>
          </a:bodyPr>
          <a:lstStyle/>
          <a:p>
            <a:endParaRPr lang="tr-TR" dirty="0" smtClean="0"/>
          </a:p>
          <a:p>
            <a:pPr algn="just"/>
            <a:r>
              <a:rPr lang="tr-TR" sz="2400" dirty="0" err="1" smtClean="0"/>
              <a:t>Obez</a:t>
            </a:r>
            <a:r>
              <a:rPr lang="tr-TR" sz="2400" dirty="0" smtClean="0"/>
              <a:t> PKOS olgularında kilo kaybı sağlayan tedaviler ile yaşam tarzı modifikasyonunun kombinasyonunun tek başına birinin uygulanmasından daha etkili olduğu görülmüştür </a:t>
            </a:r>
            <a:r>
              <a:rPr lang="tr-TR" sz="1600" dirty="0" smtClean="0"/>
              <a:t>(</a:t>
            </a:r>
            <a:r>
              <a:rPr lang="en-US" sz="1600" dirty="0" err="1" smtClean="0"/>
              <a:t>Wadden</a:t>
            </a:r>
            <a:r>
              <a:rPr lang="en-US" sz="1600" dirty="0" smtClean="0"/>
              <a:t> TA, </a:t>
            </a:r>
            <a:r>
              <a:rPr lang="en-US" sz="1600" i="1" dirty="0" smtClean="0"/>
              <a:t>N. Engl. J. Med.</a:t>
            </a:r>
            <a:r>
              <a:rPr lang="en-US" sz="1600" dirty="0" smtClean="0"/>
              <a:t> </a:t>
            </a:r>
            <a:r>
              <a:rPr lang="tr-TR" sz="1600" dirty="0" smtClean="0"/>
              <a:t>2</a:t>
            </a:r>
            <a:r>
              <a:rPr lang="en-US" sz="1600" dirty="0" smtClean="0"/>
              <a:t>005</a:t>
            </a:r>
            <a:r>
              <a:rPr lang="tr-TR" sz="1600" dirty="0" smtClean="0"/>
              <a:t>)</a:t>
            </a:r>
            <a:r>
              <a:rPr lang="en-US" sz="1600" dirty="0" smtClean="0"/>
              <a:t> </a:t>
            </a:r>
            <a:endParaRPr lang="tr-TR" sz="1600" dirty="0" smtClean="0"/>
          </a:p>
          <a:p>
            <a:pPr algn="just"/>
            <a:endParaRPr lang="tr-TR" sz="1600" b="1" dirty="0" smtClean="0"/>
          </a:p>
          <a:p>
            <a:pPr algn="just"/>
            <a:endParaRPr lang="en-US" sz="1600" b="1" dirty="0" smtClean="0"/>
          </a:p>
          <a:p>
            <a:pPr>
              <a:buNone/>
            </a:pPr>
            <a:r>
              <a:rPr lang="tr-TR" sz="2400" i="1" dirty="0" smtClean="0"/>
              <a:t>    </a:t>
            </a:r>
            <a:r>
              <a:rPr lang="tr-TR" sz="2400" i="1" dirty="0" err="1" smtClean="0"/>
              <a:t>Obez</a:t>
            </a:r>
            <a:r>
              <a:rPr lang="tr-TR" sz="2400" i="1" dirty="0" smtClean="0"/>
              <a:t> PKOS </a:t>
            </a:r>
            <a:r>
              <a:rPr lang="tr-TR" sz="2400" i="1" dirty="0" err="1" smtClean="0"/>
              <a:t>lu</a:t>
            </a:r>
            <a:r>
              <a:rPr lang="tr-TR" sz="2400" i="1" dirty="0" smtClean="0"/>
              <a:t> olguya yaklaşım  PKOS olmayan </a:t>
            </a:r>
            <a:r>
              <a:rPr lang="tr-TR" sz="2400" i="1" dirty="0" err="1" smtClean="0"/>
              <a:t>obez</a:t>
            </a:r>
            <a:r>
              <a:rPr lang="tr-TR" sz="2400" i="1" dirty="0" smtClean="0"/>
              <a:t> olgulara yaklaşım ile benzer olmalıdır; öncelikle diyet ve yaşam tarzı değişikliği, takiben </a:t>
            </a:r>
            <a:r>
              <a:rPr lang="tr-TR" sz="2400" i="1" dirty="0" err="1" smtClean="0"/>
              <a:t>farmakotedavi</a:t>
            </a:r>
            <a:r>
              <a:rPr lang="tr-TR" sz="2400" i="1" dirty="0" smtClean="0"/>
              <a:t> ve son seçenek </a:t>
            </a:r>
            <a:r>
              <a:rPr lang="tr-TR" sz="2400" i="1" dirty="0" err="1" smtClean="0"/>
              <a:t>bariyatrik</a:t>
            </a:r>
            <a:r>
              <a:rPr lang="tr-TR" sz="2400" i="1" dirty="0" smtClean="0"/>
              <a:t> cerrahi)</a:t>
            </a:r>
          </a:p>
          <a:p>
            <a:pPr>
              <a:buFontTx/>
              <a:buNone/>
            </a:pPr>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 ve </a:t>
            </a:r>
            <a:r>
              <a:rPr lang="tr-TR" dirty="0" err="1" smtClean="0"/>
              <a:t>Obezite</a:t>
            </a:r>
            <a:r>
              <a:rPr lang="tr-TR" dirty="0" smtClean="0"/>
              <a:t>: diyet</a:t>
            </a:r>
            <a:endParaRPr lang="tr-TR" dirty="0"/>
          </a:p>
        </p:txBody>
      </p:sp>
      <p:sp>
        <p:nvSpPr>
          <p:cNvPr id="3" name="2 İçerik Yer Tutucusu"/>
          <p:cNvSpPr>
            <a:spLocks noGrp="1"/>
          </p:cNvSpPr>
          <p:nvPr>
            <p:ph idx="1"/>
          </p:nvPr>
        </p:nvSpPr>
        <p:spPr/>
        <p:txBody>
          <a:bodyPr/>
          <a:lstStyle/>
          <a:p>
            <a:pPr marL="365760" lvl="1" indent="-256032">
              <a:buClr>
                <a:schemeClr val="accent3"/>
              </a:buClr>
              <a:buFont typeface="Georgia"/>
              <a:buChar char="•"/>
            </a:pPr>
            <a:r>
              <a:rPr lang="tr-TR" sz="2000" dirty="0" smtClean="0">
                <a:solidFill>
                  <a:schemeClr val="tx1"/>
                </a:solidFill>
              </a:rPr>
              <a:t>PKOS olgularında hangi diyetin daha iyi olduğuna dair kanıtlanmış bir bilgi olmamakla birlikte daha çok düşük karbonhidratlı diyetler tercih edilmektedir</a:t>
            </a:r>
          </a:p>
          <a:p>
            <a:pPr marL="365760" lvl="1" indent="-256032">
              <a:buClr>
                <a:schemeClr val="accent3"/>
              </a:buClr>
              <a:buFont typeface="Georgia"/>
              <a:buChar char="•"/>
            </a:pPr>
            <a:endParaRPr lang="tr-TR" sz="2000" dirty="0" smtClean="0">
              <a:solidFill>
                <a:schemeClr val="tx1"/>
              </a:solidFill>
            </a:endParaRPr>
          </a:p>
          <a:p>
            <a:pPr marL="365760" lvl="1" indent="-256032">
              <a:buClr>
                <a:schemeClr val="accent3"/>
              </a:buClr>
              <a:buFont typeface="Georgia"/>
              <a:buChar char="•"/>
            </a:pPr>
            <a:r>
              <a:rPr lang="tr-TR" sz="2000" dirty="0" smtClean="0">
                <a:solidFill>
                  <a:schemeClr val="tx1"/>
                </a:solidFill>
              </a:rPr>
              <a:t>128 aşırı kilolu PKOS olgusunda yapılan 12 hafta süreli </a:t>
            </a:r>
            <a:r>
              <a:rPr lang="tr-TR" sz="2000" dirty="0" err="1" smtClean="0">
                <a:solidFill>
                  <a:schemeClr val="tx1"/>
                </a:solidFill>
              </a:rPr>
              <a:t>randomize</a:t>
            </a:r>
            <a:r>
              <a:rPr lang="tr-TR" sz="2000" dirty="0" smtClean="0">
                <a:solidFill>
                  <a:schemeClr val="tx1"/>
                </a:solidFill>
              </a:rPr>
              <a:t> bir çalışmada yüksek protein/düşük karbonhidratlı diyet (%30 protein, %40 KH,%30 yağ) ile düşük protein/yüksek KH ‘</a:t>
            </a:r>
            <a:r>
              <a:rPr lang="tr-TR" sz="2000" dirty="0" err="1" smtClean="0">
                <a:solidFill>
                  <a:schemeClr val="tx1"/>
                </a:solidFill>
              </a:rPr>
              <a:t>lı</a:t>
            </a:r>
            <a:r>
              <a:rPr lang="tr-TR" sz="2000" dirty="0" smtClean="0">
                <a:solidFill>
                  <a:schemeClr val="tx1"/>
                </a:solidFill>
              </a:rPr>
              <a:t> diyet (%15 protein, %55 KH, %30 yağ) karşılaştırılmış ve her iki uygulamanın kilo kaybı, </a:t>
            </a:r>
            <a:r>
              <a:rPr lang="tr-TR" sz="2000" dirty="0" err="1" smtClean="0">
                <a:solidFill>
                  <a:schemeClr val="tx1"/>
                </a:solidFill>
              </a:rPr>
              <a:t>insülin</a:t>
            </a:r>
            <a:r>
              <a:rPr lang="tr-TR" sz="2000" dirty="0" smtClean="0">
                <a:solidFill>
                  <a:schemeClr val="tx1"/>
                </a:solidFill>
              </a:rPr>
              <a:t> direnci, </a:t>
            </a:r>
            <a:r>
              <a:rPr lang="tr-TR" sz="2000" dirty="0" err="1" smtClean="0">
                <a:solidFill>
                  <a:schemeClr val="tx1"/>
                </a:solidFill>
              </a:rPr>
              <a:t>dislipidemi</a:t>
            </a:r>
            <a:r>
              <a:rPr lang="tr-TR" sz="2000" dirty="0" smtClean="0">
                <a:solidFill>
                  <a:schemeClr val="tx1"/>
                </a:solidFill>
              </a:rPr>
              <a:t>, </a:t>
            </a:r>
            <a:r>
              <a:rPr lang="tr-TR" sz="2000" dirty="0" err="1" smtClean="0">
                <a:solidFill>
                  <a:schemeClr val="tx1"/>
                </a:solidFill>
              </a:rPr>
              <a:t>menstruel</a:t>
            </a:r>
            <a:r>
              <a:rPr lang="tr-TR" sz="2000" dirty="0" smtClean="0">
                <a:solidFill>
                  <a:schemeClr val="tx1"/>
                </a:solidFill>
              </a:rPr>
              <a:t> </a:t>
            </a:r>
            <a:r>
              <a:rPr lang="tr-TR" sz="2000" dirty="0" err="1" smtClean="0">
                <a:solidFill>
                  <a:schemeClr val="tx1"/>
                </a:solidFill>
              </a:rPr>
              <a:t>siklisite</a:t>
            </a:r>
            <a:r>
              <a:rPr lang="tr-TR" sz="2000" dirty="0" smtClean="0">
                <a:solidFill>
                  <a:schemeClr val="tx1"/>
                </a:solidFill>
              </a:rPr>
              <a:t> ve </a:t>
            </a:r>
            <a:r>
              <a:rPr lang="tr-TR" sz="2000" dirty="0" err="1" smtClean="0">
                <a:solidFill>
                  <a:schemeClr val="tx1"/>
                </a:solidFill>
              </a:rPr>
              <a:t>abdominal</a:t>
            </a:r>
            <a:r>
              <a:rPr lang="tr-TR" sz="2000" dirty="0" smtClean="0">
                <a:solidFill>
                  <a:schemeClr val="tx1"/>
                </a:solidFill>
              </a:rPr>
              <a:t> yağlanma üzerinde eşit miktarda etkili olduğu gösterilmiştir </a:t>
            </a:r>
            <a:r>
              <a:rPr lang="tr-TR" sz="1600" i="1" dirty="0" smtClean="0">
                <a:solidFill>
                  <a:schemeClr val="tx1"/>
                </a:solidFill>
              </a:rPr>
              <a:t>(</a:t>
            </a:r>
            <a:r>
              <a:rPr lang="tr-TR" sz="1600" i="1" dirty="0" err="1" smtClean="0">
                <a:solidFill>
                  <a:schemeClr val="tx1"/>
                </a:solidFill>
              </a:rPr>
              <a:t>Moran</a:t>
            </a:r>
            <a:r>
              <a:rPr lang="tr-TR" sz="1600" i="1" dirty="0" smtClean="0">
                <a:solidFill>
                  <a:schemeClr val="tx1"/>
                </a:solidFill>
              </a:rPr>
              <a:t> LJ et al. J </a:t>
            </a:r>
            <a:r>
              <a:rPr lang="tr-TR" sz="1600" i="1" dirty="0" err="1" smtClean="0">
                <a:solidFill>
                  <a:schemeClr val="tx1"/>
                </a:solidFill>
              </a:rPr>
              <a:t>Clin</a:t>
            </a:r>
            <a:r>
              <a:rPr lang="tr-TR" sz="1600" i="1" dirty="0" smtClean="0">
                <a:solidFill>
                  <a:schemeClr val="tx1"/>
                </a:solidFill>
              </a:rPr>
              <a:t> </a:t>
            </a:r>
            <a:r>
              <a:rPr lang="tr-TR" sz="1600" i="1" dirty="0" err="1" smtClean="0">
                <a:solidFill>
                  <a:schemeClr val="tx1"/>
                </a:solidFill>
              </a:rPr>
              <a:t>Endocr</a:t>
            </a:r>
            <a:r>
              <a:rPr lang="tr-TR" sz="1600" i="1" dirty="0" smtClean="0">
                <a:solidFill>
                  <a:schemeClr val="tx1"/>
                </a:solidFill>
              </a:rPr>
              <a:t> </a:t>
            </a:r>
            <a:r>
              <a:rPr lang="tr-TR" sz="1600" i="1" dirty="0" err="1" smtClean="0">
                <a:solidFill>
                  <a:schemeClr val="tx1"/>
                </a:solidFill>
              </a:rPr>
              <a:t>Metab</a:t>
            </a:r>
            <a:r>
              <a:rPr lang="tr-TR" sz="1600" i="1" dirty="0" smtClean="0">
                <a:solidFill>
                  <a:schemeClr val="tx1"/>
                </a:solidFill>
              </a:rPr>
              <a:t> 2003)</a:t>
            </a:r>
            <a:endParaRPr lang="tr-TR" sz="2000" dirty="0" smtClean="0">
              <a:solidFill>
                <a:schemeClr val="tx1"/>
              </a:solidFill>
            </a:endParaRP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PKOS ve </a:t>
            </a:r>
            <a:r>
              <a:rPr lang="tr-TR" dirty="0" err="1" smtClean="0"/>
              <a:t>Obezite</a:t>
            </a:r>
            <a:r>
              <a:rPr lang="tr-TR" dirty="0" smtClean="0"/>
              <a:t>: diyet</a:t>
            </a:r>
            <a:endParaRPr lang="tr-TR" dirty="0"/>
          </a:p>
        </p:txBody>
      </p:sp>
      <p:sp>
        <p:nvSpPr>
          <p:cNvPr id="3" name="2 İçerik Yer Tutucusu"/>
          <p:cNvSpPr>
            <a:spLocks noGrp="1"/>
          </p:cNvSpPr>
          <p:nvPr>
            <p:ph idx="1"/>
          </p:nvPr>
        </p:nvSpPr>
        <p:spPr/>
        <p:txBody>
          <a:bodyPr>
            <a:normAutofit/>
          </a:bodyPr>
          <a:lstStyle/>
          <a:p>
            <a:pPr>
              <a:lnSpc>
                <a:spcPct val="110000"/>
              </a:lnSpc>
            </a:pPr>
            <a:r>
              <a:rPr lang="tr-TR" sz="2400" dirty="0" smtClean="0"/>
              <a:t>Diyetle sağlanan faydalar: </a:t>
            </a:r>
          </a:p>
          <a:p>
            <a:pPr lvl="1">
              <a:lnSpc>
                <a:spcPct val="110000"/>
              </a:lnSpc>
              <a:buClr>
                <a:srgbClr val="CC0000"/>
              </a:buClr>
              <a:buFont typeface="Wingdings" pitchFamily="2" charset="2"/>
              <a:buChar char="ü"/>
            </a:pPr>
            <a:r>
              <a:rPr lang="tr-TR" sz="2400" dirty="0" smtClean="0">
                <a:solidFill>
                  <a:schemeClr val="tx1"/>
                </a:solidFill>
              </a:rPr>
              <a:t>Açlık </a:t>
            </a:r>
            <a:r>
              <a:rPr lang="tr-TR" sz="2400" dirty="0" err="1" smtClean="0">
                <a:solidFill>
                  <a:schemeClr val="tx1"/>
                </a:solidFill>
              </a:rPr>
              <a:t>insülin</a:t>
            </a:r>
            <a:r>
              <a:rPr lang="tr-TR" sz="2400" dirty="0" smtClean="0">
                <a:solidFill>
                  <a:schemeClr val="tx1"/>
                </a:solidFill>
              </a:rPr>
              <a:t> seviyelerinde </a:t>
            </a:r>
            <a:r>
              <a:rPr lang="tr-TR" sz="2400" dirty="0" smtClean="0">
                <a:solidFill>
                  <a:schemeClr val="tx1"/>
                </a:solidFill>
                <a:sym typeface="Symbol" pitchFamily="18" charset="2"/>
              </a:rPr>
              <a:t></a:t>
            </a:r>
          </a:p>
          <a:p>
            <a:pPr lvl="1">
              <a:lnSpc>
                <a:spcPct val="110000"/>
              </a:lnSpc>
              <a:buClr>
                <a:srgbClr val="CC0000"/>
              </a:buClr>
              <a:buFont typeface="Wingdings" pitchFamily="2" charset="2"/>
              <a:buChar char="ü"/>
            </a:pPr>
            <a:r>
              <a:rPr lang="tr-TR" sz="2400" dirty="0" smtClean="0">
                <a:solidFill>
                  <a:schemeClr val="tx1"/>
                </a:solidFill>
              </a:rPr>
              <a:t>SHBG </a:t>
            </a:r>
            <a:r>
              <a:rPr lang="tr-TR" sz="2400" dirty="0" smtClean="0">
                <a:solidFill>
                  <a:schemeClr val="tx1"/>
                </a:solidFill>
                <a:sym typeface="Symbol" pitchFamily="18" charset="2"/>
              </a:rPr>
              <a:t></a:t>
            </a:r>
          </a:p>
          <a:p>
            <a:pPr lvl="1">
              <a:lnSpc>
                <a:spcPct val="110000"/>
              </a:lnSpc>
              <a:buClr>
                <a:srgbClr val="CC0000"/>
              </a:buClr>
              <a:buFont typeface="Wingdings" pitchFamily="2" charset="2"/>
              <a:buChar char="ü"/>
            </a:pPr>
            <a:r>
              <a:rPr lang="tr-TR" sz="2400" dirty="0" err="1" smtClean="0">
                <a:solidFill>
                  <a:schemeClr val="tx1"/>
                </a:solidFill>
              </a:rPr>
              <a:t>Androjen</a:t>
            </a:r>
            <a:r>
              <a:rPr lang="tr-TR" sz="2400" dirty="0" smtClean="0">
                <a:solidFill>
                  <a:schemeClr val="tx1"/>
                </a:solidFill>
              </a:rPr>
              <a:t> seviyesinde </a:t>
            </a:r>
            <a:r>
              <a:rPr lang="tr-TR" sz="2400" dirty="0" smtClean="0">
                <a:solidFill>
                  <a:schemeClr val="tx1"/>
                </a:solidFill>
                <a:sym typeface="Symbol" pitchFamily="18" charset="2"/>
              </a:rPr>
              <a:t></a:t>
            </a:r>
            <a:endParaRPr lang="tr-TR" sz="2400" dirty="0" smtClean="0">
              <a:solidFill>
                <a:schemeClr val="tx1"/>
              </a:solidFill>
            </a:endParaRPr>
          </a:p>
          <a:p>
            <a:pPr lvl="1">
              <a:lnSpc>
                <a:spcPct val="110000"/>
              </a:lnSpc>
              <a:buClr>
                <a:srgbClr val="CC0000"/>
              </a:buClr>
              <a:buFont typeface="Wingdings" pitchFamily="2" charset="2"/>
              <a:buChar char="ü"/>
            </a:pPr>
            <a:r>
              <a:rPr lang="tr-TR" sz="2400" dirty="0" smtClean="0">
                <a:solidFill>
                  <a:schemeClr val="tx1"/>
                </a:solidFill>
              </a:rPr>
              <a:t>17 </a:t>
            </a:r>
            <a:r>
              <a:rPr lang="tr-TR" sz="2400" dirty="0" err="1" smtClean="0">
                <a:solidFill>
                  <a:schemeClr val="tx1"/>
                </a:solidFill>
              </a:rPr>
              <a:t>hidroksiprogesteron</a:t>
            </a:r>
            <a:r>
              <a:rPr lang="tr-TR" sz="2400" dirty="0" smtClean="0">
                <a:solidFill>
                  <a:schemeClr val="tx1"/>
                </a:solidFill>
              </a:rPr>
              <a:t> seviyesinde </a:t>
            </a:r>
            <a:r>
              <a:rPr lang="tr-TR" sz="2400" dirty="0" smtClean="0">
                <a:solidFill>
                  <a:schemeClr val="tx1"/>
                </a:solidFill>
                <a:sym typeface="Symbol" pitchFamily="18" charset="2"/>
              </a:rPr>
              <a:t>    </a:t>
            </a:r>
            <a:r>
              <a:rPr lang="tr-TR" sz="1600" dirty="0" smtClean="0">
                <a:solidFill>
                  <a:schemeClr val="tx1"/>
                </a:solidFill>
              </a:rPr>
              <a:t> (</a:t>
            </a:r>
            <a:r>
              <a:rPr lang="tr-TR" sz="1600" i="1" dirty="0" err="1" smtClean="0">
                <a:solidFill>
                  <a:schemeClr val="tx1"/>
                </a:solidFill>
              </a:rPr>
              <a:t>Clark</a:t>
            </a:r>
            <a:r>
              <a:rPr lang="tr-TR" sz="1600" i="1" dirty="0" smtClean="0">
                <a:solidFill>
                  <a:schemeClr val="tx1"/>
                </a:solidFill>
              </a:rPr>
              <a:t> 1995)</a:t>
            </a:r>
          </a:p>
          <a:p>
            <a:pPr lvl="1">
              <a:lnSpc>
                <a:spcPct val="110000"/>
              </a:lnSpc>
              <a:buClr>
                <a:srgbClr val="CC0000"/>
              </a:buClr>
              <a:buNone/>
            </a:pPr>
            <a:endParaRPr lang="tr-TR" sz="1600" i="1" dirty="0" smtClean="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PKOS ve </a:t>
            </a:r>
            <a:r>
              <a:rPr lang="tr-TR" dirty="0" err="1" smtClean="0"/>
              <a:t>obezitede</a:t>
            </a:r>
            <a:r>
              <a:rPr lang="tr-TR" dirty="0" smtClean="0"/>
              <a:t> tedavi</a:t>
            </a:r>
            <a:endParaRPr lang="tr-TR" dirty="0"/>
          </a:p>
        </p:txBody>
      </p:sp>
      <p:sp>
        <p:nvSpPr>
          <p:cNvPr id="3" name="2 İçerik Yer Tutucusu"/>
          <p:cNvSpPr>
            <a:spLocks noGrp="1"/>
          </p:cNvSpPr>
          <p:nvPr>
            <p:ph idx="1"/>
          </p:nvPr>
        </p:nvSpPr>
        <p:spPr/>
        <p:txBody>
          <a:bodyPr>
            <a:normAutofit/>
          </a:bodyPr>
          <a:lstStyle/>
          <a:p>
            <a:endParaRPr lang="tr-TR" sz="2000" dirty="0" smtClean="0"/>
          </a:p>
          <a:p>
            <a:pPr marL="365760" lvl="1" indent="-256032">
              <a:buClr>
                <a:schemeClr val="accent3"/>
              </a:buClr>
              <a:buFont typeface="Georgia"/>
              <a:buChar char="•"/>
            </a:pPr>
            <a:r>
              <a:rPr lang="tr-TR" sz="2000" dirty="0" smtClean="0">
                <a:solidFill>
                  <a:schemeClr val="tx1"/>
                </a:solidFill>
              </a:rPr>
              <a:t>PKOS da egzersizin yararı ile ilgili sistematik </a:t>
            </a:r>
            <a:r>
              <a:rPr lang="tr-TR" sz="2000" dirty="0" err="1" smtClean="0">
                <a:solidFill>
                  <a:schemeClr val="tx1"/>
                </a:solidFill>
              </a:rPr>
              <a:t>review’de</a:t>
            </a:r>
            <a:r>
              <a:rPr lang="tr-TR" sz="2000" dirty="0" smtClean="0">
                <a:solidFill>
                  <a:schemeClr val="tx1"/>
                </a:solidFill>
              </a:rPr>
              <a:t> egzersiz ile orta derecede kilo kaybı sağlanabildiği, </a:t>
            </a:r>
            <a:r>
              <a:rPr lang="tr-TR" sz="2000" dirty="0" err="1" smtClean="0">
                <a:solidFill>
                  <a:schemeClr val="tx1"/>
                </a:solidFill>
              </a:rPr>
              <a:t>ovulasyon</a:t>
            </a:r>
            <a:r>
              <a:rPr lang="tr-TR" sz="2000" dirty="0" smtClean="0">
                <a:solidFill>
                  <a:schemeClr val="tx1"/>
                </a:solidFill>
              </a:rPr>
              <a:t> oranlarında ve </a:t>
            </a:r>
            <a:r>
              <a:rPr lang="tr-TR" sz="2000" dirty="0" err="1" smtClean="0">
                <a:solidFill>
                  <a:schemeClr val="tx1"/>
                </a:solidFill>
              </a:rPr>
              <a:t>insülin</a:t>
            </a:r>
            <a:r>
              <a:rPr lang="tr-TR" sz="2000" dirty="0" smtClean="0">
                <a:solidFill>
                  <a:schemeClr val="tx1"/>
                </a:solidFill>
              </a:rPr>
              <a:t> </a:t>
            </a:r>
            <a:r>
              <a:rPr lang="tr-TR" sz="2000" dirty="0" err="1" smtClean="0">
                <a:solidFill>
                  <a:schemeClr val="tx1"/>
                </a:solidFill>
              </a:rPr>
              <a:t>sensitivitesinde</a:t>
            </a:r>
            <a:r>
              <a:rPr lang="tr-TR" sz="2000" dirty="0" smtClean="0">
                <a:solidFill>
                  <a:schemeClr val="tx1"/>
                </a:solidFill>
              </a:rPr>
              <a:t> düzelme olduğu belirtilmektedir </a:t>
            </a:r>
            <a:r>
              <a:rPr lang="tr-TR" sz="1600" i="1" dirty="0" smtClean="0">
                <a:solidFill>
                  <a:schemeClr val="tx1"/>
                </a:solidFill>
              </a:rPr>
              <a:t>(Harrison CL et al. Hum </a:t>
            </a:r>
            <a:r>
              <a:rPr lang="tr-TR" sz="1600" i="1" dirty="0" err="1" smtClean="0">
                <a:solidFill>
                  <a:schemeClr val="tx1"/>
                </a:solidFill>
              </a:rPr>
              <a:t>Reprod</a:t>
            </a:r>
            <a:r>
              <a:rPr lang="tr-TR" sz="1600" i="1" dirty="0" smtClean="0">
                <a:solidFill>
                  <a:schemeClr val="tx1"/>
                </a:solidFill>
              </a:rPr>
              <a:t> </a:t>
            </a:r>
            <a:r>
              <a:rPr lang="tr-TR" sz="1600" i="1" dirty="0" err="1" smtClean="0">
                <a:solidFill>
                  <a:schemeClr val="tx1"/>
                </a:solidFill>
              </a:rPr>
              <a:t>Update</a:t>
            </a:r>
            <a:r>
              <a:rPr lang="tr-TR" sz="1600" i="1" dirty="0" smtClean="0">
                <a:solidFill>
                  <a:schemeClr val="tx1"/>
                </a:solidFill>
              </a:rPr>
              <a:t> 2011)</a:t>
            </a:r>
          </a:p>
          <a:p>
            <a:pPr marL="365760" lvl="1" indent="-256032">
              <a:buClr>
                <a:schemeClr val="accent3"/>
              </a:buClr>
              <a:buFont typeface="Georgia"/>
              <a:buChar char="•"/>
            </a:pPr>
            <a:endParaRPr lang="tr-TR" sz="2000" dirty="0" smtClean="0">
              <a:solidFill>
                <a:schemeClr val="tx1"/>
              </a:solidFill>
            </a:endParaRPr>
          </a:p>
          <a:p>
            <a:r>
              <a:rPr lang="tr-TR" sz="2000" dirty="0" smtClean="0"/>
              <a:t>Kısa dönem çalışmalarda </a:t>
            </a:r>
            <a:r>
              <a:rPr lang="tr-TR" sz="2000" dirty="0" err="1" smtClean="0"/>
              <a:t>obez</a:t>
            </a:r>
            <a:r>
              <a:rPr lang="tr-TR" sz="2000" dirty="0" smtClean="0"/>
              <a:t> PKOS olgularında %5-10 kilo kaybı sağlanmasıyla </a:t>
            </a:r>
            <a:r>
              <a:rPr lang="tr-TR" sz="2000" dirty="0" err="1" smtClean="0"/>
              <a:t>ovulatuar</a:t>
            </a:r>
            <a:r>
              <a:rPr lang="tr-TR" sz="2000" dirty="0" smtClean="0"/>
              <a:t> </a:t>
            </a:r>
            <a:r>
              <a:rPr lang="tr-TR" sz="2000" dirty="0" err="1" smtClean="0"/>
              <a:t>siklusların</a:t>
            </a:r>
            <a:r>
              <a:rPr lang="tr-TR" sz="2000" dirty="0" smtClean="0"/>
              <a:t> döndüğü ve gebelik oranlarının iyileştiği gösterilmiştir </a:t>
            </a:r>
            <a:r>
              <a:rPr lang="tr-TR" sz="1600" i="1" dirty="0" smtClean="0"/>
              <a:t>(</a:t>
            </a:r>
            <a:r>
              <a:rPr lang="tr-TR" sz="1600" i="1" dirty="0" err="1" smtClean="0"/>
              <a:t>Pasquali</a:t>
            </a:r>
            <a:r>
              <a:rPr lang="tr-TR" sz="1600" i="1" dirty="0" smtClean="0"/>
              <a:t> R et al. J </a:t>
            </a:r>
            <a:r>
              <a:rPr lang="tr-TR" sz="1600" i="1" dirty="0" err="1" smtClean="0"/>
              <a:t>Clin</a:t>
            </a:r>
            <a:r>
              <a:rPr lang="tr-TR" sz="1600" i="1" dirty="0" smtClean="0"/>
              <a:t> </a:t>
            </a:r>
            <a:r>
              <a:rPr lang="tr-TR" sz="1600" i="1" dirty="0" err="1" smtClean="0"/>
              <a:t>Endocr</a:t>
            </a:r>
            <a:r>
              <a:rPr lang="tr-TR" sz="1600" i="1" dirty="0" smtClean="0"/>
              <a:t> </a:t>
            </a:r>
            <a:r>
              <a:rPr lang="tr-TR" sz="1600" i="1" dirty="0" err="1" smtClean="0"/>
              <a:t>Metab</a:t>
            </a:r>
            <a:r>
              <a:rPr lang="tr-TR" sz="1600" i="1" dirty="0" smtClean="0"/>
              <a:t> 1989; </a:t>
            </a:r>
            <a:r>
              <a:rPr lang="tr-TR" sz="1600" i="1" dirty="0" err="1" smtClean="0"/>
              <a:t>Crosignani</a:t>
            </a:r>
            <a:r>
              <a:rPr lang="tr-TR" sz="1600" i="1" dirty="0" smtClean="0"/>
              <a:t> PG et al. Hum </a:t>
            </a:r>
            <a:r>
              <a:rPr lang="tr-TR" sz="1600" i="1" dirty="0" err="1" smtClean="0"/>
              <a:t>Reprod</a:t>
            </a:r>
            <a:r>
              <a:rPr lang="tr-TR" sz="1600" i="1" dirty="0" smtClean="0"/>
              <a:t> 2003); </a:t>
            </a:r>
            <a:r>
              <a:rPr lang="tr-TR" sz="2000" dirty="0" smtClean="0"/>
              <a:t>ama konu ile ilgili uzun dönem </a:t>
            </a:r>
            <a:r>
              <a:rPr lang="tr-TR" sz="2000" dirty="0" err="1" smtClean="0"/>
              <a:t>randomize</a:t>
            </a:r>
            <a:r>
              <a:rPr lang="tr-TR" sz="2000" dirty="0" smtClean="0"/>
              <a:t> çalışma yoktur ve bu yaklaşımın </a:t>
            </a:r>
            <a:r>
              <a:rPr lang="tr-TR" sz="2000" dirty="0" err="1" smtClean="0"/>
              <a:t>hirsutizm</a:t>
            </a:r>
            <a:r>
              <a:rPr lang="tr-TR" sz="2000" dirty="0" smtClean="0"/>
              <a:t> üzerine fayda sağladığı ile ilgili sınırlı data bulunmaktadır </a:t>
            </a:r>
            <a:r>
              <a:rPr lang="tr-TR" sz="1600" i="1" dirty="0" smtClean="0"/>
              <a:t>(</a:t>
            </a:r>
            <a:r>
              <a:rPr lang="tr-TR" sz="1600" i="1" dirty="0" err="1" smtClean="0"/>
              <a:t>Moran</a:t>
            </a:r>
            <a:r>
              <a:rPr lang="tr-TR" sz="1600" i="1" dirty="0" smtClean="0"/>
              <a:t> LJ et al </a:t>
            </a:r>
            <a:r>
              <a:rPr lang="tr-TR" sz="1600" i="1" dirty="0" err="1" smtClean="0"/>
              <a:t>Cochrane</a:t>
            </a:r>
            <a:r>
              <a:rPr lang="tr-TR" sz="1600" i="1" dirty="0" smtClean="0"/>
              <a:t> </a:t>
            </a:r>
            <a:r>
              <a:rPr lang="tr-TR" sz="1600" i="1" dirty="0" err="1" smtClean="0"/>
              <a:t>System</a:t>
            </a:r>
            <a:r>
              <a:rPr lang="tr-TR" sz="1600" i="1" dirty="0" smtClean="0"/>
              <a:t>  </a:t>
            </a:r>
            <a:r>
              <a:rPr lang="tr-TR" sz="1600" i="1" dirty="0" err="1" smtClean="0"/>
              <a:t>Review</a:t>
            </a:r>
            <a:r>
              <a:rPr lang="tr-TR" sz="1600" i="1" dirty="0" smtClean="0"/>
              <a:t> 2011)</a:t>
            </a:r>
            <a:endParaRPr lang="tr-TR" sz="2000" dirty="0" smtClean="0"/>
          </a:p>
          <a:p>
            <a:endParaRPr lang="tr-T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00034" y="571480"/>
            <a:ext cx="8186766" cy="571504"/>
          </a:xfrm>
        </p:spPr>
        <p:txBody>
          <a:bodyPr>
            <a:noAutofit/>
          </a:bodyPr>
          <a:lstStyle/>
          <a:p>
            <a:pPr algn="ctr"/>
            <a:r>
              <a:rPr lang="tr-TR" sz="2800" dirty="0" smtClean="0">
                <a:effectLst>
                  <a:outerShdw blurRad="38100" dist="38100" dir="2700000" algn="tl">
                    <a:srgbClr val="000000">
                      <a:alpha val="43137"/>
                    </a:srgbClr>
                  </a:outerShdw>
                </a:effectLst>
              </a:rPr>
              <a:t>TANIMLAR- WHO/NIH </a:t>
            </a:r>
            <a:endParaRPr lang="tr-TR" sz="2800" dirty="0">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857224" y="1071546"/>
            <a:ext cx="7429552" cy="578645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Rot="1" noChangeArrowheads="1"/>
          </p:cNvSpPr>
          <p:nvPr>
            <p:ph type="title"/>
          </p:nvPr>
        </p:nvSpPr>
        <p:spPr>
          <a:xfrm>
            <a:off x="457200" y="304800"/>
            <a:ext cx="8229600" cy="1143000"/>
          </a:xfrm>
        </p:spPr>
        <p:txBody>
          <a:bodyPr>
            <a:normAutofit/>
          </a:bodyPr>
          <a:lstStyle/>
          <a:p>
            <a:r>
              <a:rPr lang="en-US" sz="3200" dirty="0" err="1" smtClean="0"/>
              <a:t>Metformin</a:t>
            </a:r>
            <a:r>
              <a:rPr lang="en-US" sz="3200" dirty="0" smtClean="0"/>
              <a:t> </a:t>
            </a:r>
            <a:r>
              <a:rPr lang="tr-TR" sz="3200" dirty="0" smtClean="0"/>
              <a:t>ve</a:t>
            </a:r>
            <a:r>
              <a:rPr lang="en-US" sz="3200" dirty="0" smtClean="0"/>
              <a:t> P</a:t>
            </a:r>
            <a:r>
              <a:rPr lang="tr-TR" sz="3200" dirty="0" smtClean="0"/>
              <a:t>K</a:t>
            </a:r>
            <a:r>
              <a:rPr lang="en-US" sz="3200" dirty="0" smtClean="0"/>
              <a:t>OS</a:t>
            </a:r>
            <a:endParaRPr lang="tr-TR" sz="4000" dirty="0">
              <a:solidFill>
                <a:schemeClr val="tx2">
                  <a:lumMod val="75000"/>
                </a:schemeClr>
              </a:solidFill>
              <a:latin typeface="Tahoma" pitchFamily="34" charset="0"/>
            </a:endParaRPr>
          </a:p>
        </p:txBody>
      </p:sp>
      <p:sp>
        <p:nvSpPr>
          <p:cNvPr id="1073155" name="Rectangle 3"/>
          <p:cNvSpPr>
            <a:spLocks noGrp="1" noChangeArrowheads="1"/>
          </p:cNvSpPr>
          <p:nvPr>
            <p:ph type="body" idx="1"/>
          </p:nvPr>
        </p:nvSpPr>
        <p:spPr>
          <a:xfrm>
            <a:off x="395288" y="1785926"/>
            <a:ext cx="8229600" cy="4786346"/>
          </a:xfrm>
        </p:spPr>
        <p:txBody>
          <a:bodyPr>
            <a:normAutofit fontScale="70000" lnSpcReduction="20000"/>
          </a:bodyPr>
          <a:lstStyle/>
          <a:p>
            <a:endParaRPr lang="tr-TR" sz="2600" dirty="0" smtClean="0"/>
          </a:p>
          <a:p>
            <a:r>
              <a:rPr lang="tr-TR" sz="2600" dirty="0" err="1" smtClean="0"/>
              <a:t>Metforminin</a:t>
            </a:r>
            <a:r>
              <a:rPr lang="tr-TR" sz="2600" dirty="0" smtClean="0"/>
              <a:t> </a:t>
            </a:r>
            <a:r>
              <a:rPr lang="tr-TR" sz="2600" dirty="0" err="1" smtClean="0"/>
              <a:t>major</a:t>
            </a:r>
            <a:r>
              <a:rPr lang="tr-TR" sz="2600" dirty="0" smtClean="0"/>
              <a:t> etkisi </a:t>
            </a:r>
            <a:r>
              <a:rPr lang="tr-TR" sz="2600" dirty="0" err="1" smtClean="0"/>
              <a:t>hepatik</a:t>
            </a:r>
            <a:r>
              <a:rPr lang="tr-TR" sz="2600" dirty="0" smtClean="0"/>
              <a:t> </a:t>
            </a:r>
            <a:r>
              <a:rPr lang="tr-TR" sz="2600" dirty="0" err="1" smtClean="0"/>
              <a:t>glukoz</a:t>
            </a:r>
            <a:r>
              <a:rPr lang="tr-TR" sz="2600" dirty="0" smtClean="0"/>
              <a:t> üretimini azaltmak suretiyle </a:t>
            </a:r>
            <a:r>
              <a:rPr lang="tr-TR" sz="2600" dirty="0" err="1" smtClean="0"/>
              <a:t>insülin</a:t>
            </a:r>
            <a:r>
              <a:rPr lang="tr-TR" sz="2600" dirty="0" smtClean="0"/>
              <a:t> ihtiyacını azaltmak; </a:t>
            </a:r>
            <a:r>
              <a:rPr lang="tr-TR" sz="2600" dirty="0" err="1" smtClean="0"/>
              <a:t>insülin</a:t>
            </a:r>
            <a:r>
              <a:rPr lang="tr-TR" sz="2600" dirty="0" smtClean="0"/>
              <a:t> </a:t>
            </a:r>
            <a:r>
              <a:rPr lang="tr-TR" sz="2600" dirty="0" err="1" smtClean="0"/>
              <a:t>sensitivitesini</a:t>
            </a:r>
            <a:r>
              <a:rPr lang="tr-TR" sz="2600" dirty="0" smtClean="0"/>
              <a:t> ayarlar</a:t>
            </a:r>
          </a:p>
          <a:p>
            <a:r>
              <a:rPr lang="tr-TR" sz="2600" dirty="0" err="1" smtClean="0"/>
              <a:t>Glukozun</a:t>
            </a:r>
            <a:r>
              <a:rPr lang="tr-TR" sz="2600" dirty="0" smtClean="0"/>
              <a:t> </a:t>
            </a:r>
            <a:r>
              <a:rPr lang="tr-TR" sz="2600" dirty="0" err="1" smtClean="0"/>
              <a:t>intestinal</a:t>
            </a:r>
            <a:r>
              <a:rPr lang="tr-TR" sz="2600" dirty="0" smtClean="0"/>
              <a:t> </a:t>
            </a:r>
            <a:r>
              <a:rPr lang="tr-TR" sz="2600" dirty="0" err="1" smtClean="0"/>
              <a:t>absorbsiyonunu</a:t>
            </a:r>
            <a:r>
              <a:rPr lang="tr-TR" sz="2600" dirty="0" smtClean="0"/>
              <a:t> da azaltır</a:t>
            </a:r>
          </a:p>
          <a:p>
            <a:r>
              <a:rPr lang="tr-TR" sz="2600" dirty="0" err="1" smtClean="0"/>
              <a:t>Antilipolitik</a:t>
            </a:r>
            <a:r>
              <a:rPr lang="tr-TR" sz="2600" dirty="0" smtClean="0"/>
              <a:t> etki ile serbest yağ asitleri düzeyini azaltır ve </a:t>
            </a:r>
            <a:r>
              <a:rPr lang="tr-TR" sz="2600" dirty="0" err="1" smtClean="0"/>
              <a:t>glukoneogenezi</a:t>
            </a:r>
            <a:r>
              <a:rPr lang="tr-TR" sz="2600" dirty="0" smtClean="0"/>
              <a:t> </a:t>
            </a:r>
            <a:r>
              <a:rPr lang="tr-TR" sz="2600" dirty="0" err="1" smtClean="0"/>
              <a:t>inhibe</a:t>
            </a:r>
            <a:r>
              <a:rPr lang="tr-TR" sz="2600" dirty="0" smtClean="0"/>
              <a:t> eder</a:t>
            </a:r>
          </a:p>
          <a:p>
            <a:r>
              <a:rPr lang="tr-TR" sz="2600" dirty="0" smtClean="0"/>
              <a:t>Tip 2 DM hastaları dışında “</a:t>
            </a:r>
            <a:r>
              <a:rPr lang="tr-TR" sz="2600" dirty="0" err="1" smtClean="0"/>
              <a:t>off</a:t>
            </a:r>
            <a:r>
              <a:rPr lang="tr-TR" sz="2600" dirty="0" smtClean="0"/>
              <a:t>-</a:t>
            </a:r>
            <a:r>
              <a:rPr lang="tr-TR" sz="2600" dirty="0" err="1" smtClean="0"/>
              <a:t>label</a:t>
            </a:r>
            <a:r>
              <a:rPr lang="tr-TR" sz="2600" dirty="0" smtClean="0"/>
              <a:t>” kullanılır</a:t>
            </a:r>
          </a:p>
          <a:p>
            <a:r>
              <a:rPr lang="tr-TR" sz="2600" dirty="0" smtClean="0"/>
              <a:t>PKOS olgularında </a:t>
            </a:r>
            <a:r>
              <a:rPr lang="tr-TR" sz="2600" dirty="0" err="1" smtClean="0"/>
              <a:t>metformin</a:t>
            </a:r>
            <a:r>
              <a:rPr lang="tr-TR" sz="2600" dirty="0" smtClean="0"/>
              <a:t> kullanımı ile kalori kısıtlaması ile sağlanan kilo kaybının </a:t>
            </a:r>
            <a:r>
              <a:rPr lang="tr-TR" sz="2600" dirty="0" err="1" smtClean="0"/>
              <a:t>potansiyalizasyonu</a:t>
            </a:r>
            <a:r>
              <a:rPr lang="tr-TR" sz="2600" dirty="0" smtClean="0"/>
              <a:t> sağlanabilir </a:t>
            </a:r>
          </a:p>
          <a:p>
            <a:r>
              <a:rPr lang="tr-TR" sz="2600" dirty="0" err="1" smtClean="0"/>
              <a:t>Obezite</a:t>
            </a:r>
            <a:r>
              <a:rPr lang="tr-TR" sz="2600" dirty="0" smtClean="0"/>
              <a:t> üzerindeki esas etkisi iştahı baskılayarak kalori alımını azaltmak şeklindedir; etkisi özellikle </a:t>
            </a:r>
            <a:r>
              <a:rPr lang="tr-TR" sz="2600" dirty="0" err="1" smtClean="0"/>
              <a:t>adipöz</a:t>
            </a:r>
            <a:r>
              <a:rPr lang="tr-TR" sz="2600" dirty="0" smtClean="0"/>
              <a:t> dokuda belirgindir</a:t>
            </a:r>
          </a:p>
          <a:p>
            <a:r>
              <a:rPr lang="tr-TR" sz="2600" dirty="0" err="1" smtClean="0"/>
              <a:t>İnsülin</a:t>
            </a:r>
            <a:r>
              <a:rPr lang="tr-TR" sz="2600" dirty="0" smtClean="0"/>
              <a:t> ve diğer </a:t>
            </a:r>
            <a:r>
              <a:rPr lang="tr-TR" sz="2600" dirty="0" err="1" smtClean="0"/>
              <a:t>antihiperglisemik</a:t>
            </a:r>
            <a:r>
              <a:rPr lang="tr-TR" sz="2600" dirty="0" smtClean="0"/>
              <a:t> ajanlar (</a:t>
            </a:r>
            <a:r>
              <a:rPr lang="tr-TR" sz="2600" dirty="0" err="1" smtClean="0"/>
              <a:t>glyburide</a:t>
            </a:r>
            <a:r>
              <a:rPr lang="tr-TR" sz="2600" dirty="0" smtClean="0"/>
              <a:t>, </a:t>
            </a:r>
            <a:r>
              <a:rPr lang="tr-TR" sz="2600" dirty="0" err="1" smtClean="0"/>
              <a:t>klorpropamid</a:t>
            </a:r>
            <a:r>
              <a:rPr lang="tr-TR" sz="2600" dirty="0" smtClean="0"/>
              <a:t>, </a:t>
            </a:r>
            <a:r>
              <a:rPr lang="tr-TR" sz="2600" dirty="0" err="1" smtClean="0"/>
              <a:t>rosiglitazon</a:t>
            </a:r>
            <a:r>
              <a:rPr lang="tr-TR" sz="2600" dirty="0" smtClean="0"/>
              <a:t> ) kilo alımına yol açar. Bu nedenle </a:t>
            </a:r>
            <a:r>
              <a:rPr lang="tr-TR" sz="2600" dirty="0" err="1" smtClean="0"/>
              <a:t>obez</a:t>
            </a:r>
            <a:r>
              <a:rPr lang="tr-TR" sz="2600" dirty="0" smtClean="0"/>
              <a:t> veya kilo vermesi istenen PKOS </a:t>
            </a:r>
            <a:r>
              <a:rPr lang="tr-TR" sz="2600" dirty="0" err="1" smtClean="0"/>
              <a:t>lu</a:t>
            </a:r>
            <a:r>
              <a:rPr lang="tr-TR" sz="2600" dirty="0" smtClean="0"/>
              <a:t> olgularda bu  ajanlar yerine </a:t>
            </a:r>
            <a:r>
              <a:rPr lang="tr-TR" sz="2600" dirty="0" err="1" smtClean="0"/>
              <a:t>metformin</a:t>
            </a:r>
            <a:r>
              <a:rPr lang="tr-TR" sz="2600" dirty="0" smtClean="0"/>
              <a:t> tercih edilmelidir. </a:t>
            </a:r>
          </a:p>
          <a:p>
            <a:endParaRPr lang="tr-TR" sz="2000" dirty="0" smtClean="0"/>
          </a:p>
          <a:p>
            <a:pPr>
              <a:buFont typeface="Wingdings" pitchFamily="2" charset="2"/>
              <a:buNone/>
            </a:pPr>
            <a:endParaRPr lang="tr-TR" sz="2800" b="1" dirty="0" smtClean="0">
              <a:effectLst/>
              <a:latin typeface="Tahoma" pitchFamily="34" charset="0"/>
            </a:endParaRPr>
          </a:p>
          <a:p>
            <a:pPr>
              <a:buFont typeface="Wingdings" pitchFamily="2" charset="2"/>
              <a:buNone/>
            </a:pPr>
            <a:endParaRPr lang="tr-TR" sz="2400" b="1" dirty="0" smtClean="0">
              <a:effectLst/>
              <a:latin typeface="Tahoma" pitchFamily="34" charset="0"/>
            </a:endParaRPr>
          </a:p>
          <a:p>
            <a:pPr>
              <a:buFont typeface="Wingdings" pitchFamily="2" charset="2"/>
              <a:buNone/>
            </a:pPr>
            <a:r>
              <a:rPr lang="tr-TR" sz="2000" b="1" dirty="0" smtClean="0">
                <a:effectLst/>
                <a:latin typeface="Tahoma" pitchFamily="34" charset="0"/>
              </a:rPr>
              <a:t>                                                                      </a:t>
            </a:r>
            <a:endParaRPr lang="tr-TR" sz="2000" b="1" dirty="0" smtClean="0">
              <a:effectLst/>
            </a:endParaRPr>
          </a:p>
          <a:p>
            <a:endParaRPr lang="tr-TR" sz="2000" b="1" dirty="0">
              <a:effectLst/>
            </a:endParaRPr>
          </a:p>
          <a:p>
            <a:pPr>
              <a:buFont typeface="Wingdings" pitchFamily="2" charset="2"/>
              <a:buNone/>
            </a:pPr>
            <a:endParaRPr lang="tr-TR"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err="1" smtClean="0"/>
              <a:t>Metformin</a:t>
            </a:r>
            <a:r>
              <a:rPr lang="en-US" dirty="0" smtClean="0"/>
              <a:t> </a:t>
            </a:r>
            <a:r>
              <a:rPr lang="tr-TR" dirty="0" smtClean="0"/>
              <a:t>ve</a:t>
            </a:r>
            <a:r>
              <a:rPr lang="en-US" dirty="0" smtClean="0"/>
              <a:t> </a:t>
            </a:r>
            <a:r>
              <a:rPr lang="tr-TR" dirty="0" err="1" smtClean="0"/>
              <a:t>obezite</a:t>
            </a:r>
            <a:endParaRPr lang="tr-TR" dirty="0"/>
          </a:p>
        </p:txBody>
      </p:sp>
      <p:sp>
        <p:nvSpPr>
          <p:cNvPr id="3" name="2 İçerik Yer Tutucusu"/>
          <p:cNvSpPr>
            <a:spLocks noGrp="1"/>
          </p:cNvSpPr>
          <p:nvPr>
            <p:ph idx="1"/>
          </p:nvPr>
        </p:nvSpPr>
        <p:spPr/>
        <p:txBody>
          <a:bodyPr>
            <a:normAutofit/>
          </a:bodyPr>
          <a:lstStyle/>
          <a:p>
            <a:endParaRPr lang="tr-TR" sz="2000" dirty="0" smtClean="0"/>
          </a:p>
          <a:p>
            <a:pPr algn="just"/>
            <a:r>
              <a:rPr lang="tr-TR" sz="2000" dirty="0" smtClean="0"/>
              <a:t>Bir klinik çalışmada 150 </a:t>
            </a:r>
            <a:r>
              <a:rPr lang="tr-TR" sz="2000" dirty="0" err="1" smtClean="0"/>
              <a:t>obez</a:t>
            </a:r>
            <a:r>
              <a:rPr lang="tr-TR" sz="2000" dirty="0" smtClean="0"/>
              <a:t> kadında iştah azaltıcı olarak verilen </a:t>
            </a:r>
            <a:r>
              <a:rPr lang="en-US" sz="2000" dirty="0" err="1" smtClean="0"/>
              <a:t>sibutramine</a:t>
            </a:r>
            <a:r>
              <a:rPr lang="en-US" sz="2000" dirty="0" smtClean="0"/>
              <a:t> 10 mg </a:t>
            </a:r>
            <a:r>
              <a:rPr lang="tr-TR" sz="2000" dirty="0" smtClean="0"/>
              <a:t>(günde 2 kez), </a:t>
            </a:r>
            <a:r>
              <a:rPr lang="tr-TR" sz="2000" dirty="0" err="1" smtClean="0"/>
              <a:t>orlistat</a:t>
            </a:r>
            <a:r>
              <a:rPr lang="tr-TR" sz="2000" dirty="0" smtClean="0"/>
              <a:t> </a:t>
            </a:r>
            <a:r>
              <a:rPr lang="en-US" sz="2000" dirty="0" smtClean="0"/>
              <a:t>120 mg </a:t>
            </a:r>
            <a:r>
              <a:rPr lang="tr-TR" sz="2000" dirty="0" smtClean="0"/>
              <a:t>(günde 3 kez) ve 850 mg/gün (günde 2 kez) </a:t>
            </a:r>
            <a:r>
              <a:rPr lang="tr-TR" sz="2000" dirty="0" err="1" smtClean="0"/>
              <a:t>metformin</a:t>
            </a:r>
            <a:r>
              <a:rPr lang="tr-TR" sz="2000" dirty="0" smtClean="0"/>
              <a:t> </a:t>
            </a:r>
            <a:r>
              <a:rPr lang="tr-TR" sz="2000" dirty="0" err="1" smtClean="0"/>
              <a:t>randomize</a:t>
            </a:r>
            <a:r>
              <a:rPr lang="tr-TR" sz="2000" dirty="0" smtClean="0"/>
              <a:t> edilmiş; 6 aylık tedavi sonucunda her 3 grupta  </a:t>
            </a:r>
            <a:r>
              <a:rPr lang="tr-TR" sz="2000" dirty="0" err="1" smtClean="0"/>
              <a:t>BMI’da</a:t>
            </a:r>
            <a:r>
              <a:rPr lang="tr-TR" sz="2000" dirty="0" smtClean="0"/>
              <a:t> %9-14 azalma saptanmış ve çalışmanın sonucunda </a:t>
            </a:r>
            <a:r>
              <a:rPr lang="tr-TR" sz="2000" dirty="0" err="1" smtClean="0"/>
              <a:t>metforminin</a:t>
            </a:r>
            <a:r>
              <a:rPr lang="tr-TR" sz="2000" dirty="0" smtClean="0"/>
              <a:t> en az diğer </a:t>
            </a:r>
            <a:r>
              <a:rPr lang="tr-TR" sz="2000" dirty="0" err="1" smtClean="0"/>
              <a:t>obezite</a:t>
            </a:r>
            <a:r>
              <a:rPr lang="tr-TR" sz="2000" dirty="0" smtClean="0"/>
              <a:t> tedavileri kadar etkili olduğu belirtilmiştir (</a:t>
            </a:r>
            <a:r>
              <a:rPr lang="tr-TR" sz="1600" i="1" dirty="0" err="1" smtClean="0"/>
              <a:t>Gokcel</a:t>
            </a:r>
            <a:r>
              <a:rPr lang="tr-TR" sz="1600" i="1" dirty="0" smtClean="0"/>
              <a:t> A et al . </a:t>
            </a:r>
            <a:r>
              <a:rPr lang="tr-TR" sz="1600" i="1" dirty="0" err="1" smtClean="0"/>
              <a:t>Diabetes</a:t>
            </a:r>
            <a:r>
              <a:rPr lang="tr-TR" sz="1600" i="1" dirty="0" smtClean="0"/>
              <a:t> </a:t>
            </a:r>
            <a:r>
              <a:rPr lang="tr-TR" sz="1600" i="1" dirty="0" err="1" smtClean="0"/>
              <a:t>Obes</a:t>
            </a:r>
            <a:r>
              <a:rPr lang="tr-TR" sz="1600" i="1" dirty="0" smtClean="0"/>
              <a:t> </a:t>
            </a:r>
            <a:r>
              <a:rPr lang="tr-TR" sz="1600" i="1" dirty="0" err="1" smtClean="0"/>
              <a:t>Metab</a:t>
            </a:r>
            <a:r>
              <a:rPr lang="tr-TR" sz="1600" i="1" dirty="0" smtClean="0"/>
              <a:t> 2002) </a:t>
            </a:r>
            <a:endParaRPr lang="tr-TR"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err="1" smtClean="0"/>
              <a:t>Metformin</a:t>
            </a:r>
            <a:r>
              <a:rPr lang="en-US" dirty="0" smtClean="0"/>
              <a:t> </a:t>
            </a:r>
            <a:r>
              <a:rPr lang="tr-TR" dirty="0" smtClean="0"/>
              <a:t>ve</a:t>
            </a:r>
            <a:r>
              <a:rPr lang="en-US" dirty="0" smtClean="0"/>
              <a:t> P</a:t>
            </a:r>
            <a:r>
              <a:rPr lang="tr-TR" dirty="0" smtClean="0"/>
              <a:t>K</a:t>
            </a:r>
            <a:r>
              <a:rPr lang="en-US" dirty="0" smtClean="0"/>
              <a:t>OS</a:t>
            </a:r>
            <a:endParaRPr lang="tr-TR" dirty="0"/>
          </a:p>
        </p:txBody>
      </p:sp>
      <p:sp>
        <p:nvSpPr>
          <p:cNvPr id="3" name="2 İçerik Yer Tutucusu"/>
          <p:cNvSpPr>
            <a:spLocks noGrp="1"/>
          </p:cNvSpPr>
          <p:nvPr>
            <p:ph idx="1"/>
          </p:nvPr>
        </p:nvSpPr>
        <p:spPr/>
        <p:txBody>
          <a:bodyPr/>
          <a:lstStyle/>
          <a:p>
            <a:r>
              <a:rPr lang="tr-TR" sz="2000" dirty="0" smtClean="0"/>
              <a:t>PKOS olan ya da olmayan </a:t>
            </a:r>
            <a:r>
              <a:rPr lang="tr-TR" sz="2000" dirty="0" err="1" smtClean="0"/>
              <a:t>obez</a:t>
            </a:r>
            <a:r>
              <a:rPr lang="tr-TR" sz="2000" dirty="0" smtClean="0"/>
              <a:t> kadınlarda 850 mg/gün </a:t>
            </a:r>
            <a:r>
              <a:rPr lang="tr-TR" sz="2000" dirty="0" err="1" smtClean="0"/>
              <a:t>metformin</a:t>
            </a:r>
            <a:r>
              <a:rPr lang="tr-TR" sz="2000" dirty="0" smtClean="0"/>
              <a:t> (günde 2 kez) ve düşük kalorili diyetin (1200-1400 </a:t>
            </a:r>
            <a:r>
              <a:rPr lang="tr-TR" sz="2000" dirty="0" err="1" smtClean="0"/>
              <a:t>kcal</a:t>
            </a:r>
            <a:r>
              <a:rPr lang="tr-TR" sz="2000" dirty="0" smtClean="0"/>
              <a:t>/gün) tek başına düşük kalorili diyet verilmesine göre daha etkili olduğu bulunmuştur </a:t>
            </a:r>
            <a:r>
              <a:rPr lang="tr-TR" sz="1600" i="1" dirty="0" smtClean="0"/>
              <a:t>(</a:t>
            </a:r>
            <a:r>
              <a:rPr lang="tr-TR" sz="1600" i="1" dirty="0" err="1" smtClean="0"/>
              <a:t>Pasquali</a:t>
            </a:r>
            <a:r>
              <a:rPr lang="tr-TR" sz="1600" i="1" dirty="0" smtClean="0"/>
              <a:t>  R et al. J </a:t>
            </a:r>
            <a:r>
              <a:rPr lang="tr-TR" sz="1600" i="1" dirty="0" err="1" smtClean="0"/>
              <a:t>Clin</a:t>
            </a:r>
            <a:r>
              <a:rPr lang="tr-TR" sz="1600" i="1" dirty="0" smtClean="0"/>
              <a:t> </a:t>
            </a:r>
            <a:r>
              <a:rPr lang="tr-TR" sz="1600" i="1" dirty="0" err="1" smtClean="0"/>
              <a:t>Endocrinol</a:t>
            </a:r>
            <a:r>
              <a:rPr lang="tr-TR" sz="1600" i="1" dirty="0" smtClean="0"/>
              <a:t> </a:t>
            </a:r>
            <a:r>
              <a:rPr lang="tr-TR" sz="1600" i="1" dirty="0" err="1" smtClean="0"/>
              <a:t>Metab</a:t>
            </a:r>
            <a:r>
              <a:rPr lang="tr-TR" sz="1600" i="1" dirty="0" smtClean="0"/>
              <a:t> 2000)</a:t>
            </a:r>
          </a:p>
          <a:p>
            <a:endParaRPr lang="tr-TR" sz="1600" i="1" dirty="0" smtClean="0"/>
          </a:p>
          <a:p>
            <a:r>
              <a:rPr lang="tr-TR" sz="2000" dirty="0" err="1" smtClean="0"/>
              <a:t>Ovulasyonu</a:t>
            </a:r>
            <a:r>
              <a:rPr lang="tr-TR" sz="2000" dirty="0" smtClean="0"/>
              <a:t> sağlamak amacı ile kullanıldığında  diyet ve egzersizin sağladığı yarar </a:t>
            </a:r>
            <a:r>
              <a:rPr lang="tr-TR" sz="2000" dirty="0" err="1" smtClean="0"/>
              <a:t>metformin</a:t>
            </a:r>
            <a:r>
              <a:rPr lang="tr-TR" sz="2000" dirty="0" smtClean="0"/>
              <a:t> ve </a:t>
            </a:r>
            <a:r>
              <a:rPr lang="tr-TR" sz="2000" dirty="0" err="1" smtClean="0"/>
              <a:t>placebo</a:t>
            </a:r>
            <a:r>
              <a:rPr lang="tr-TR" sz="2000" dirty="0" smtClean="0"/>
              <a:t> ile karşılaştırıldığında fark görülmemiştir</a:t>
            </a:r>
          </a:p>
          <a:p>
            <a:r>
              <a:rPr lang="tr-TR" sz="2000" i="1" dirty="0" err="1" smtClean="0">
                <a:solidFill>
                  <a:srgbClr val="002060"/>
                </a:solidFill>
              </a:rPr>
              <a:t>Metformin</a:t>
            </a:r>
            <a:r>
              <a:rPr lang="tr-TR" sz="2000" i="1" dirty="0" smtClean="0">
                <a:solidFill>
                  <a:srgbClr val="002060"/>
                </a:solidFill>
              </a:rPr>
              <a:t>, </a:t>
            </a:r>
            <a:r>
              <a:rPr lang="tr-TR" sz="2000" i="1" dirty="0" err="1" smtClean="0">
                <a:solidFill>
                  <a:srgbClr val="002060"/>
                </a:solidFill>
              </a:rPr>
              <a:t>obez</a:t>
            </a:r>
            <a:r>
              <a:rPr lang="tr-TR" sz="2000" i="1" dirty="0" smtClean="0">
                <a:solidFill>
                  <a:srgbClr val="002060"/>
                </a:solidFill>
              </a:rPr>
              <a:t> ya da </a:t>
            </a:r>
            <a:r>
              <a:rPr lang="tr-TR" sz="2000" i="1" dirty="0" err="1" smtClean="0">
                <a:solidFill>
                  <a:srgbClr val="002060"/>
                </a:solidFill>
              </a:rPr>
              <a:t>non</a:t>
            </a:r>
            <a:r>
              <a:rPr lang="tr-TR" sz="2000" i="1" dirty="0" smtClean="0">
                <a:solidFill>
                  <a:srgbClr val="002060"/>
                </a:solidFill>
              </a:rPr>
              <a:t>-</a:t>
            </a:r>
            <a:r>
              <a:rPr lang="tr-TR" sz="2000" i="1" dirty="0" err="1" smtClean="0">
                <a:solidFill>
                  <a:srgbClr val="002060"/>
                </a:solidFill>
              </a:rPr>
              <a:t>obez</a:t>
            </a:r>
            <a:r>
              <a:rPr lang="tr-TR" sz="2000" i="1" dirty="0" smtClean="0">
                <a:solidFill>
                  <a:srgbClr val="002060"/>
                </a:solidFill>
              </a:rPr>
              <a:t>, sadece  </a:t>
            </a:r>
            <a:r>
              <a:rPr lang="tr-TR" sz="2000" i="1" dirty="0" err="1" smtClean="0">
                <a:solidFill>
                  <a:srgbClr val="002060"/>
                </a:solidFill>
              </a:rPr>
              <a:t>glukoz</a:t>
            </a:r>
            <a:r>
              <a:rPr lang="tr-TR" sz="2000" i="1" dirty="0" smtClean="0">
                <a:solidFill>
                  <a:srgbClr val="002060"/>
                </a:solidFill>
              </a:rPr>
              <a:t> </a:t>
            </a:r>
            <a:r>
              <a:rPr lang="tr-TR" sz="2000" i="1" dirty="0" err="1" smtClean="0">
                <a:solidFill>
                  <a:srgbClr val="002060"/>
                </a:solidFill>
              </a:rPr>
              <a:t>intoleransı</a:t>
            </a:r>
            <a:r>
              <a:rPr lang="tr-TR" sz="2000" i="1" dirty="0" smtClean="0">
                <a:solidFill>
                  <a:srgbClr val="002060"/>
                </a:solidFill>
              </a:rPr>
              <a:t> olan hastalarda kullanılmalıdır</a:t>
            </a:r>
          </a:p>
          <a:p>
            <a:pPr eaLnBrk="0" hangingPunct="0">
              <a:buNone/>
            </a:pPr>
            <a:r>
              <a:rPr lang="tr-TR" sz="1600" i="1" dirty="0" smtClean="0">
                <a:solidFill>
                  <a:srgbClr val="002060"/>
                </a:solidFill>
              </a:rPr>
              <a:t>                                                                  </a:t>
            </a:r>
            <a:r>
              <a:rPr lang="tr-TR" sz="1600" i="1" dirty="0" smtClean="0"/>
              <a:t>            (</a:t>
            </a:r>
            <a:r>
              <a:rPr lang="tr-TR" sz="1600" i="1" dirty="0" err="1" smtClean="0"/>
              <a:t>Thessaloniki</a:t>
            </a:r>
            <a:r>
              <a:rPr lang="tr-TR" sz="1600" i="1" dirty="0" smtClean="0"/>
              <a:t> </a:t>
            </a:r>
            <a:r>
              <a:rPr lang="tr-TR" sz="1600" i="1" dirty="0" err="1" smtClean="0"/>
              <a:t>Concensus</a:t>
            </a:r>
            <a:r>
              <a:rPr lang="tr-TR" sz="1600" i="1" dirty="0" smtClean="0"/>
              <a:t>,</a:t>
            </a:r>
            <a:r>
              <a:rPr lang="tr-TR" sz="1600" i="1" dirty="0" err="1" smtClean="0"/>
              <a:t>Fertil</a:t>
            </a:r>
            <a:r>
              <a:rPr lang="tr-TR" sz="1600" i="1" dirty="0" smtClean="0"/>
              <a:t> Steril 2008)</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err="1" smtClean="0"/>
              <a:t>Metformin</a:t>
            </a:r>
            <a:r>
              <a:rPr lang="en-US" dirty="0" smtClean="0"/>
              <a:t> </a:t>
            </a:r>
            <a:r>
              <a:rPr lang="tr-TR" dirty="0" smtClean="0"/>
              <a:t>ve</a:t>
            </a:r>
            <a:r>
              <a:rPr lang="en-US" dirty="0" smtClean="0"/>
              <a:t> P</a:t>
            </a:r>
            <a:r>
              <a:rPr lang="tr-TR" dirty="0" smtClean="0"/>
              <a:t>K</a:t>
            </a:r>
            <a:r>
              <a:rPr lang="en-US" dirty="0" smtClean="0"/>
              <a:t>OS</a:t>
            </a:r>
            <a:endParaRPr lang="tr-TR" dirty="0"/>
          </a:p>
        </p:txBody>
      </p:sp>
      <p:sp>
        <p:nvSpPr>
          <p:cNvPr id="3" name="2 İçerik Yer Tutucusu"/>
          <p:cNvSpPr>
            <a:spLocks noGrp="1"/>
          </p:cNvSpPr>
          <p:nvPr>
            <p:ph idx="1"/>
          </p:nvPr>
        </p:nvSpPr>
        <p:spPr/>
        <p:txBody>
          <a:bodyPr>
            <a:normAutofit/>
          </a:bodyPr>
          <a:lstStyle/>
          <a:p>
            <a:endParaRPr lang="tr-TR" sz="2000" dirty="0" smtClean="0"/>
          </a:p>
          <a:p>
            <a:endParaRPr lang="tr-TR" sz="2000" dirty="0" smtClean="0"/>
          </a:p>
          <a:p>
            <a:r>
              <a:rPr lang="tr-TR" sz="2000" dirty="0" smtClean="0"/>
              <a:t>21 </a:t>
            </a:r>
            <a:r>
              <a:rPr lang="tr-TR" sz="2000" dirty="0" err="1" smtClean="0"/>
              <a:t>obez</a:t>
            </a:r>
            <a:r>
              <a:rPr lang="tr-TR" sz="2000" dirty="0" smtClean="0"/>
              <a:t> PKOS olgusunda 3 ay süre ile </a:t>
            </a:r>
            <a:r>
              <a:rPr lang="tr-TR" sz="2000" dirty="0" err="1" smtClean="0"/>
              <a:t>orlistat</a:t>
            </a:r>
            <a:r>
              <a:rPr lang="tr-TR" sz="2000" dirty="0" smtClean="0"/>
              <a:t> ve </a:t>
            </a:r>
            <a:r>
              <a:rPr lang="tr-TR" sz="2000" dirty="0" err="1" smtClean="0"/>
              <a:t>metforminin</a:t>
            </a:r>
            <a:r>
              <a:rPr lang="tr-TR" sz="2000" dirty="0" smtClean="0"/>
              <a:t> karşılaştırıldığı bir çalışmada </a:t>
            </a:r>
            <a:r>
              <a:rPr lang="tr-TR" sz="2000" dirty="0" err="1" smtClean="0"/>
              <a:t>orlistat</a:t>
            </a:r>
            <a:r>
              <a:rPr lang="tr-TR" sz="2000" dirty="0" smtClean="0"/>
              <a:t> ile daha fazla kilo kaybı sağlandığı (%4,7 vs %1) gösterilmiş; serum testosteron düzeyinde azalma iki grupta benzer bulunmuştur </a:t>
            </a:r>
            <a:r>
              <a:rPr lang="tr-TR" sz="1600" dirty="0" smtClean="0"/>
              <a:t>(</a:t>
            </a:r>
            <a:r>
              <a:rPr lang="tr-TR" sz="1600" i="1" dirty="0" err="1" smtClean="0"/>
              <a:t>Jayagopal</a:t>
            </a:r>
            <a:r>
              <a:rPr lang="tr-TR" sz="1600" i="1" dirty="0" smtClean="0"/>
              <a:t> V et al, J </a:t>
            </a:r>
            <a:r>
              <a:rPr lang="tr-TR" sz="1600" i="1" dirty="0" err="1" smtClean="0"/>
              <a:t>Clin</a:t>
            </a:r>
            <a:r>
              <a:rPr lang="tr-TR" sz="1600" i="1" dirty="0" smtClean="0"/>
              <a:t> </a:t>
            </a:r>
            <a:r>
              <a:rPr lang="tr-TR" sz="1600" i="1" dirty="0" err="1" smtClean="0"/>
              <a:t>Endocr</a:t>
            </a:r>
            <a:r>
              <a:rPr lang="tr-TR" sz="1600" i="1" dirty="0" smtClean="0"/>
              <a:t> </a:t>
            </a:r>
            <a:r>
              <a:rPr lang="tr-TR" sz="1600" i="1" dirty="0" err="1" smtClean="0"/>
              <a:t>Metab</a:t>
            </a:r>
            <a:r>
              <a:rPr lang="tr-TR" sz="1600" i="1" dirty="0" smtClean="0"/>
              <a:t> 2005)</a:t>
            </a:r>
          </a:p>
          <a:p>
            <a:endParaRPr lang="tr-TR" sz="1600" i="1" dirty="0" smtClean="0"/>
          </a:p>
          <a:p>
            <a:r>
              <a:rPr lang="tr-TR" sz="2000" dirty="0" smtClean="0"/>
              <a:t> Bir diğer çalışmada BMI 30-37 kg/m2 olan grupta yüksek doz </a:t>
            </a:r>
            <a:r>
              <a:rPr lang="tr-TR" sz="2000" dirty="0" err="1" smtClean="0"/>
              <a:t>metformin</a:t>
            </a:r>
            <a:r>
              <a:rPr lang="tr-TR" sz="2000" dirty="0" smtClean="0"/>
              <a:t> ile (2550 mg/gün) 1500 mg/güne göre kilo kaybının daha fazla olduğu gösterilmiştir</a:t>
            </a:r>
            <a:r>
              <a:rPr lang="tr-TR" sz="1600" i="1" dirty="0" smtClean="0"/>
              <a:t> (</a:t>
            </a:r>
            <a:r>
              <a:rPr lang="tr-TR" sz="1600" i="1" dirty="0" err="1" smtClean="0"/>
              <a:t>Harborne</a:t>
            </a:r>
            <a:r>
              <a:rPr lang="tr-TR" sz="1600" i="1" dirty="0" smtClean="0"/>
              <a:t> LR et al, 2005)</a:t>
            </a:r>
            <a:endParaRPr lang="tr-TR" sz="2000" dirty="0" smtClean="0"/>
          </a:p>
          <a:p>
            <a:endParaRPr lang="tr-T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err="1" smtClean="0"/>
              <a:t>Metformin</a:t>
            </a:r>
            <a:r>
              <a:rPr lang="en-US" dirty="0" smtClean="0"/>
              <a:t> </a:t>
            </a:r>
            <a:r>
              <a:rPr lang="tr-TR" dirty="0" smtClean="0"/>
              <a:t>ve</a:t>
            </a:r>
            <a:r>
              <a:rPr lang="en-US" dirty="0" smtClean="0"/>
              <a:t> P</a:t>
            </a:r>
            <a:r>
              <a:rPr lang="tr-TR" dirty="0" smtClean="0"/>
              <a:t>K</a:t>
            </a:r>
            <a:r>
              <a:rPr lang="en-US" dirty="0" smtClean="0"/>
              <a:t>OS</a:t>
            </a:r>
          </a:p>
        </p:txBody>
      </p:sp>
      <p:sp>
        <p:nvSpPr>
          <p:cNvPr id="114691" name="Content Placeholder 2"/>
          <p:cNvSpPr>
            <a:spLocks noGrp="1"/>
          </p:cNvSpPr>
          <p:nvPr>
            <p:ph idx="1"/>
          </p:nvPr>
        </p:nvSpPr>
        <p:spPr/>
        <p:txBody>
          <a:bodyPr>
            <a:normAutofit/>
          </a:bodyPr>
          <a:lstStyle/>
          <a:p>
            <a:pPr algn="just"/>
            <a:endParaRPr lang="tr-TR" sz="2400" dirty="0" smtClean="0"/>
          </a:p>
          <a:p>
            <a:pPr algn="just"/>
            <a:r>
              <a:rPr lang="tr-TR" sz="2400" dirty="0" err="1" smtClean="0"/>
              <a:t>Metformin</a:t>
            </a:r>
            <a:r>
              <a:rPr lang="tr-TR" sz="2400" dirty="0" smtClean="0"/>
              <a:t> uygulanan PKOS olgularında vücut </a:t>
            </a:r>
            <a:r>
              <a:rPr lang="tr-TR" sz="2400" dirty="0" err="1" smtClean="0"/>
              <a:t>ağrlığında</a:t>
            </a:r>
            <a:r>
              <a:rPr lang="tr-TR" sz="2400" dirty="0" smtClean="0"/>
              <a:t> azalma ve </a:t>
            </a:r>
            <a:r>
              <a:rPr lang="tr-TR" sz="2400" dirty="0" err="1" smtClean="0"/>
              <a:t>sistolik</a:t>
            </a:r>
            <a:r>
              <a:rPr lang="tr-TR" sz="2400" dirty="0" smtClean="0"/>
              <a:t> kan basıncında düşme, HDL düzeyinde artış, </a:t>
            </a:r>
            <a:r>
              <a:rPr lang="tr-TR" sz="2400" dirty="0" err="1" smtClean="0"/>
              <a:t>insülin</a:t>
            </a:r>
            <a:r>
              <a:rPr lang="tr-TR" sz="2400" dirty="0" smtClean="0"/>
              <a:t> </a:t>
            </a:r>
            <a:r>
              <a:rPr lang="tr-TR" sz="2400" dirty="0" err="1" smtClean="0"/>
              <a:t>sensitivitesinde</a:t>
            </a:r>
            <a:r>
              <a:rPr lang="tr-TR" sz="2400" dirty="0" smtClean="0"/>
              <a:t> düzelme ve kan testosteron düzeyinde azalma  olduğu gösterilmiştir. </a:t>
            </a:r>
            <a:r>
              <a:rPr lang="tr-TR" sz="2400" dirty="0" err="1" smtClean="0"/>
              <a:t>İnsülin</a:t>
            </a:r>
            <a:r>
              <a:rPr lang="tr-TR" sz="2400" dirty="0" smtClean="0"/>
              <a:t> ve testosteron ile ilgili olan yararlar </a:t>
            </a:r>
            <a:r>
              <a:rPr lang="tr-TR" sz="2400" dirty="0" err="1" smtClean="0"/>
              <a:t>obez</a:t>
            </a:r>
            <a:r>
              <a:rPr lang="tr-TR" sz="2400" dirty="0" smtClean="0"/>
              <a:t> PKOS olguları için saptanmış; </a:t>
            </a:r>
            <a:r>
              <a:rPr lang="tr-TR" sz="2400" dirty="0" err="1" smtClean="0"/>
              <a:t>non</a:t>
            </a:r>
            <a:r>
              <a:rPr lang="tr-TR" sz="2400" dirty="0" smtClean="0"/>
              <a:t>-</a:t>
            </a:r>
            <a:r>
              <a:rPr lang="tr-TR" sz="2400" dirty="0" err="1" smtClean="0"/>
              <a:t>obez</a:t>
            </a:r>
            <a:r>
              <a:rPr lang="tr-TR" sz="2400" dirty="0" smtClean="0"/>
              <a:t> grupta bu yararlar gösterilememiştir </a:t>
            </a:r>
            <a:r>
              <a:rPr lang="tr-TR" sz="1600" dirty="0" smtClean="0"/>
              <a:t>(</a:t>
            </a:r>
            <a:r>
              <a:rPr lang="en-US" sz="1600" dirty="0" err="1" smtClean="0"/>
              <a:t>Trolle</a:t>
            </a:r>
            <a:r>
              <a:rPr lang="en-US" sz="1600" dirty="0" smtClean="0"/>
              <a:t> B</a:t>
            </a:r>
            <a:r>
              <a:rPr lang="tr-TR" sz="1600" dirty="0" smtClean="0"/>
              <a:t> et al</a:t>
            </a:r>
            <a:r>
              <a:rPr lang="en-US" sz="1600" dirty="0" smtClean="0"/>
              <a:t> Hum. </a:t>
            </a:r>
            <a:r>
              <a:rPr lang="en-US" sz="1600" dirty="0" err="1" smtClean="0"/>
              <a:t>Reprod</a:t>
            </a:r>
            <a:r>
              <a:rPr lang="tr-TR" sz="1600" dirty="0" smtClean="0"/>
              <a:t> </a:t>
            </a:r>
            <a:r>
              <a:rPr lang="en-US" sz="1600" dirty="0" smtClean="0"/>
              <a:t>2007)</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r>
              <a:rPr lang="tr-TR" b="1" dirty="0" smtClean="0"/>
              <a:t>PKOS ve </a:t>
            </a:r>
            <a:r>
              <a:rPr lang="tr-TR" b="1" dirty="0" err="1" smtClean="0"/>
              <a:t>obezite</a:t>
            </a:r>
            <a:r>
              <a:rPr lang="tr-TR" b="1" dirty="0" smtClean="0"/>
              <a:t>: </a:t>
            </a:r>
            <a:r>
              <a:rPr lang="tr-TR" b="1" dirty="0" err="1" smtClean="0"/>
              <a:t>bariatrik</a:t>
            </a:r>
            <a:r>
              <a:rPr lang="tr-TR" b="1" dirty="0" smtClean="0"/>
              <a:t> cerrahi</a:t>
            </a:r>
            <a:endParaRPr lang="en-US" dirty="0" smtClean="0"/>
          </a:p>
        </p:txBody>
      </p:sp>
      <p:sp>
        <p:nvSpPr>
          <p:cNvPr id="105475" name="Content Placeholder 2"/>
          <p:cNvSpPr>
            <a:spLocks noGrp="1"/>
          </p:cNvSpPr>
          <p:nvPr>
            <p:ph idx="1"/>
          </p:nvPr>
        </p:nvSpPr>
        <p:spPr/>
        <p:txBody>
          <a:bodyPr>
            <a:normAutofit/>
          </a:bodyPr>
          <a:lstStyle/>
          <a:p>
            <a:r>
              <a:rPr lang="tr-TR" sz="2000" smtClean="0"/>
              <a:t>Ortalama 50.7 kg/m2 olan 17 obez PKOS lu kadında yapılan bir çalışmada bariatrik cerrahi ile 1 yılın sonunda ortalama 41 kg kilo kaybı sağlandığı belirtilmektedir. </a:t>
            </a:r>
          </a:p>
          <a:p>
            <a:endParaRPr lang="tr-TR" sz="2000" smtClean="0"/>
          </a:p>
          <a:p>
            <a:r>
              <a:rPr lang="tr-TR" sz="2000" smtClean="0"/>
              <a:t>Aynı çalışmada obez </a:t>
            </a:r>
            <a:r>
              <a:rPr lang="tr-TR" sz="2000" dirty="0" smtClean="0"/>
              <a:t>PKOS olgularında </a:t>
            </a:r>
            <a:r>
              <a:rPr lang="tr-TR" sz="2000" dirty="0" smtClean="0">
                <a:solidFill>
                  <a:srgbClr val="002060"/>
                </a:solidFill>
              </a:rPr>
              <a:t>b</a:t>
            </a:r>
            <a:r>
              <a:rPr lang="en-US" sz="2000" dirty="0" err="1" smtClean="0">
                <a:solidFill>
                  <a:srgbClr val="002060"/>
                </a:solidFill>
              </a:rPr>
              <a:t>ariatri</a:t>
            </a:r>
            <a:r>
              <a:rPr lang="tr-TR" sz="2000" dirty="0" smtClean="0">
                <a:solidFill>
                  <a:srgbClr val="002060"/>
                </a:solidFill>
              </a:rPr>
              <a:t>k </a:t>
            </a:r>
            <a:r>
              <a:rPr lang="tr-TR" sz="2000" smtClean="0">
                <a:solidFill>
                  <a:srgbClr val="002060"/>
                </a:solidFill>
              </a:rPr>
              <a:t>cerrahi  </a:t>
            </a:r>
            <a:r>
              <a:rPr lang="tr-TR" sz="2000" smtClean="0"/>
              <a:t>uygulamasının insülin direnci gibi metabolik komplikasyonlarda  olduğu kadar, hiperandrojenemi ve  </a:t>
            </a:r>
            <a:r>
              <a:rPr lang="tr-TR" sz="2000" dirty="0" err="1" smtClean="0"/>
              <a:t>hirsutizmusun</a:t>
            </a:r>
            <a:r>
              <a:rPr lang="tr-TR" sz="2000" dirty="0" smtClean="0"/>
              <a:t> da aralarında bulunduğu </a:t>
            </a:r>
            <a:r>
              <a:rPr lang="tr-TR" sz="2000" err="1" smtClean="0"/>
              <a:t>reprodüktif</a:t>
            </a:r>
            <a:r>
              <a:rPr lang="tr-TR" sz="2000" smtClean="0"/>
              <a:t> problemler ve komplikasyonlarda da azalma ve iyileşme sağladığı, ovulatuar siklusları restore ettiği belirtilmiştir </a:t>
            </a:r>
            <a:r>
              <a:rPr lang="tr-TR" sz="1600" i="1" smtClean="0"/>
              <a:t>(</a:t>
            </a:r>
            <a:r>
              <a:rPr lang="en-US" sz="1600" i="1" smtClean="0"/>
              <a:t>Escobar-Morreale HF</a:t>
            </a:r>
            <a:r>
              <a:rPr lang="tr-TR" sz="1600" i="1" smtClean="0"/>
              <a:t> et al</a:t>
            </a:r>
            <a:r>
              <a:rPr lang="en-US" sz="1600" i="1" smtClean="0"/>
              <a:t>, J</a:t>
            </a:r>
            <a:r>
              <a:rPr lang="en-US" sz="1600" i="1" dirty="0" smtClean="0"/>
              <a:t>. </a:t>
            </a:r>
            <a:r>
              <a:rPr lang="en-US" sz="1600" i="1" dirty="0" err="1" smtClean="0"/>
              <a:t>Clin</a:t>
            </a:r>
            <a:r>
              <a:rPr lang="en-US" sz="1600" i="1" dirty="0" smtClean="0"/>
              <a:t>. </a:t>
            </a:r>
            <a:r>
              <a:rPr lang="en-US" sz="1600" i="1" dirty="0" err="1" smtClean="0"/>
              <a:t>Endocrinol</a:t>
            </a:r>
            <a:r>
              <a:rPr lang="en-US" sz="1600" i="1" smtClean="0"/>
              <a:t>. Metab.2005</a:t>
            </a:r>
            <a:r>
              <a:rPr lang="tr-TR" sz="1600" i="1" smtClean="0"/>
              <a:t>; </a:t>
            </a:r>
            <a:r>
              <a:rPr lang="en-US" sz="1600" i="1" smtClean="0"/>
              <a:t>Eid GM</a:t>
            </a:r>
            <a:r>
              <a:rPr lang="tr-TR" sz="1600" i="1" smtClean="0"/>
              <a:t> et al.</a:t>
            </a:r>
            <a:r>
              <a:rPr lang="en-US" sz="1600" i="1" smtClean="0"/>
              <a:t> </a:t>
            </a:r>
            <a:r>
              <a:rPr lang="en-US" sz="1600" i="1" dirty="0" smtClean="0"/>
              <a:t>Surg. </a:t>
            </a:r>
            <a:r>
              <a:rPr lang="en-US" sz="1600" i="1" dirty="0" err="1" smtClean="0"/>
              <a:t>Obes</a:t>
            </a:r>
            <a:r>
              <a:rPr lang="en-US" sz="1600" i="1" dirty="0" smtClean="0"/>
              <a:t>. </a:t>
            </a:r>
            <a:r>
              <a:rPr lang="en-US" sz="1600" i="1" dirty="0" err="1" smtClean="0"/>
              <a:t>Relat</a:t>
            </a:r>
            <a:r>
              <a:rPr lang="en-US" sz="1600" i="1" smtClean="0"/>
              <a:t>. Dis2005</a:t>
            </a:r>
            <a:r>
              <a:rPr lang="en-US" sz="1600" i="1" dirty="0" smtClean="0"/>
              <a:t>). </a:t>
            </a:r>
          </a:p>
          <a:p>
            <a:pPr>
              <a:buFontTx/>
              <a:buNone/>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tr-TR" b="1" dirty="0" smtClean="0"/>
              <a:t>PKOS ve </a:t>
            </a:r>
            <a:r>
              <a:rPr lang="tr-TR" b="1" dirty="0" err="1" smtClean="0"/>
              <a:t>obezite</a:t>
            </a:r>
            <a:r>
              <a:rPr lang="tr-TR" b="1" dirty="0" smtClean="0"/>
              <a:t>: </a:t>
            </a:r>
            <a:r>
              <a:rPr lang="tr-TR" b="1" dirty="0" err="1" smtClean="0"/>
              <a:t>bariatrik</a:t>
            </a:r>
            <a:r>
              <a:rPr lang="tr-TR" b="1" dirty="0" smtClean="0"/>
              <a:t> cerrahi</a:t>
            </a:r>
            <a:endParaRPr lang="en-US" dirty="0" smtClean="0"/>
          </a:p>
        </p:txBody>
      </p:sp>
      <p:sp>
        <p:nvSpPr>
          <p:cNvPr id="107523" name="Content Placeholder 2"/>
          <p:cNvSpPr>
            <a:spLocks noGrp="1"/>
          </p:cNvSpPr>
          <p:nvPr>
            <p:ph idx="1"/>
          </p:nvPr>
        </p:nvSpPr>
        <p:spPr/>
        <p:txBody>
          <a:bodyPr/>
          <a:lstStyle/>
          <a:p>
            <a:endParaRPr lang="tr-TR" dirty="0" smtClean="0"/>
          </a:p>
          <a:p>
            <a:r>
              <a:rPr lang="tr-TR" sz="2400" dirty="0" smtClean="0"/>
              <a:t>Bu yararlarına ek olarak</a:t>
            </a:r>
            <a:r>
              <a:rPr lang="en-US" sz="2400" dirty="0" smtClean="0"/>
              <a:t>, </a:t>
            </a:r>
            <a:r>
              <a:rPr lang="tr-TR" sz="2400" dirty="0" smtClean="0"/>
              <a:t>ciddi </a:t>
            </a:r>
            <a:r>
              <a:rPr lang="tr-TR" sz="2400" dirty="0" err="1" smtClean="0"/>
              <a:t>obez</a:t>
            </a:r>
            <a:r>
              <a:rPr lang="tr-TR" sz="2400" dirty="0" smtClean="0"/>
              <a:t> hastalarda uygulanan </a:t>
            </a:r>
            <a:r>
              <a:rPr lang="en-US" sz="2400" dirty="0" err="1" smtClean="0"/>
              <a:t>bariatri</a:t>
            </a:r>
            <a:r>
              <a:rPr lang="tr-TR" sz="2400" dirty="0" smtClean="0"/>
              <a:t>k</a:t>
            </a:r>
            <a:r>
              <a:rPr lang="en-US" sz="2400" dirty="0" smtClean="0"/>
              <a:t> </a:t>
            </a:r>
            <a:r>
              <a:rPr lang="tr-TR" sz="2400" dirty="0" smtClean="0"/>
              <a:t>cerrahi </a:t>
            </a:r>
            <a:r>
              <a:rPr lang="en-US" sz="2400" dirty="0" smtClean="0"/>
              <a:t>overall </a:t>
            </a:r>
            <a:r>
              <a:rPr lang="en-US" sz="2400" dirty="0" err="1" smtClean="0"/>
              <a:t>mortalit</a:t>
            </a:r>
            <a:r>
              <a:rPr lang="tr-TR" sz="2400" dirty="0" smtClean="0"/>
              <a:t>e oranında azalma ile ilişkili bulunmuştur </a:t>
            </a:r>
            <a:r>
              <a:rPr lang="tr-TR" dirty="0" smtClean="0"/>
              <a:t>(</a:t>
            </a:r>
            <a:r>
              <a:rPr lang="en-US" sz="1600" dirty="0" err="1" smtClean="0"/>
              <a:t>Sjostrom</a:t>
            </a:r>
            <a:r>
              <a:rPr lang="en-US" sz="1600" dirty="0" smtClean="0"/>
              <a:t> L</a:t>
            </a:r>
            <a:r>
              <a:rPr lang="tr-TR" sz="1600" dirty="0" smtClean="0"/>
              <a:t> et al</a:t>
            </a:r>
            <a:r>
              <a:rPr lang="en-US" sz="1600" dirty="0" smtClean="0"/>
              <a:t>. </a:t>
            </a:r>
            <a:r>
              <a:rPr lang="en-US" sz="1600" i="1" dirty="0" smtClean="0"/>
              <a:t>N. </a:t>
            </a:r>
            <a:r>
              <a:rPr lang="en-US" sz="1600" i="1" dirty="0" err="1" smtClean="0"/>
              <a:t>Engl</a:t>
            </a:r>
            <a:r>
              <a:rPr lang="en-US" sz="1600" i="1" dirty="0" smtClean="0"/>
              <a:t> J Med.</a:t>
            </a:r>
            <a:r>
              <a:rPr lang="en-US" sz="1600" dirty="0" smtClean="0"/>
              <a:t>2007). </a:t>
            </a:r>
          </a:p>
          <a:p>
            <a:pPr>
              <a:buFontTx/>
              <a:buNone/>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t>İlginiz için teşekkürler ….</a:t>
            </a:r>
            <a:endParaRPr lang="tr-TR" i="1" dirty="0"/>
          </a:p>
        </p:txBody>
      </p:sp>
      <p:pic>
        <p:nvPicPr>
          <p:cNvPr id="1032" name="Picture 8" descr="C:\Documents and Settings\yasemin.tasci\Belgelerim\Resimlerim\untitled.bmp"/>
          <p:cNvPicPr>
            <a:picLocks noChangeAspect="1" noChangeArrowheads="1"/>
          </p:cNvPicPr>
          <p:nvPr/>
        </p:nvPicPr>
        <p:blipFill>
          <a:blip r:embed="rId2" cstate="print"/>
          <a:srcRect/>
          <a:stretch>
            <a:fillRect/>
          </a:stretch>
        </p:blipFill>
        <p:spPr bwMode="auto">
          <a:xfrm>
            <a:off x="714348" y="2071678"/>
            <a:ext cx="7358114" cy="45720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tr-TR" dirty="0" err="1" smtClean="0"/>
              <a:t>Adipoz</a:t>
            </a:r>
            <a:r>
              <a:rPr lang="tr-TR" dirty="0" smtClean="0"/>
              <a:t> doku artışı</a:t>
            </a:r>
            <a:endParaRPr lang="en-US" dirty="0" smtClean="0"/>
          </a:p>
        </p:txBody>
      </p:sp>
      <p:sp>
        <p:nvSpPr>
          <p:cNvPr id="76804" name="Rectangle 4"/>
          <p:cNvSpPr>
            <a:spLocks noGrp="1" noChangeArrowheads="1"/>
          </p:cNvSpPr>
          <p:nvPr>
            <p:ph type="body" sz="half" idx="1"/>
          </p:nvPr>
        </p:nvSpPr>
        <p:spPr/>
        <p:txBody>
          <a:bodyPr/>
          <a:lstStyle/>
          <a:p>
            <a:pPr marL="533400" indent="-533400" eaLnBrk="1" hangingPunct="1">
              <a:defRPr/>
            </a:pPr>
            <a:r>
              <a:rPr lang="tr-TR" sz="2800" dirty="0" err="1" smtClean="0"/>
              <a:t>Adipoz</a:t>
            </a:r>
            <a:r>
              <a:rPr lang="tr-TR" sz="2800" dirty="0" smtClean="0"/>
              <a:t> dokuda artış iki yolla meydana gelir:</a:t>
            </a:r>
            <a:endParaRPr lang="en-US" sz="2800" dirty="0" smtClean="0"/>
          </a:p>
          <a:p>
            <a:pPr marL="533400" indent="-533400" eaLnBrk="1" hangingPunct="1">
              <a:buFont typeface="Wingdings" pitchFamily="2" charset="2"/>
              <a:buAutoNum type="arabicPeriod"/>
              <a:defRPr/>
            </a:pPr>
            <a:r>
              <a:rPr lang="tr-TR" sz="2800" dirty="0" smtClean="0"/>
              <a:t>Yağ hücresinin</a:t>
            </a:r>
            <a:r>
              <a:rPr lang="en-US" sz="2800" dirty="0" smtClean="0"/>
              <a:t> h</a:t>
            </a:r>
            <a:r>
              <a:rPr lang="tr-TR" sz="2800" dirty="0" smtClean="0"/>
              <a:t>i</a:t>
            </a:r>
            <a:r>
              <a:rPr lang="en-US" sz="2800" dirty="0" err="1" smtClean="0"/>
              <a:t>pertro</a:t>
            </a:r>
            <a:r>
              <a:rPr lang="tr-TR" sz="2800" dirty="0" err="1" smtClean="0"/>
              <a:t>fisi</a:t>
            </a:r>
            <a:endParaRPr lang="en-US" sz="2800" dirty="0" smtClean="0"/>
          </a:p>
          <a:p>
            <a:pPr marL="533400" indent="-533400" eaLnBrk="1" hangingPunct="1">
              <a:buFont typeface="Wingdings" pitchFamily="2" charset="2"/>
              <a:buAutoNum type="arabicPeriod"/>
              <a:defRPr/>
            </a:pPr>
            <a:r>
              <a:rPr lang="tr-TR" sz="2800" dirty="0" smtClean="0"/>
              <a:t>Yağ hücre </a:t>
            </a:r>
            <a:r>
              <a:rPr lang="en-US" sz="2800" dirty="0" smtClean="0"/>
              <a:t>h</a:t>
            </a:r>
            <a:r>
              <a:rPr lang="tr-TR" sz="2800" dirty="0" smtClean="0"/>
              <a:t>i</a:t>
            </a:r>
            <a:r>
              <a:rPr lang="en-US" sz="2800" dirty="0" err="1" smtClean="0"/>
              <a:t>perpla</a:t>
            </a:r>
            <a:r>
              <a:rPr lang="tr-TR" sz="2800" dirty="0" err="1" smtClean="0"/>
              <a:t>zisi</a:t>
            </a:r>
            <a:endParaRPr lang="en-US" sz="2800" dirty="0" smtClean="0"/>
          </a:p>
        </p:txBody>
      </p:sp>
      <p:pic>
        <p:nvPicPr>
          <p:cNvPr id="25604" name="Picture 6" descr="fatsize"/>
          <p:cNvPicPr>
            <a:picLocks noGrp="1" noChangeAspect="1" noChangeArrowheads="1"/>
          </p:cNvPicPr>
          <p:nvPr>
            <p:ph sz="half" idx="2"/>
          </p:nvPr>
        </p:nvPicPr>
        <p:blipFill>
          <a:blip r:embed="rId2" cstate="print"/>
          <a:srcRect/>
          <a:stretch>
            <a:fillRect/>
          </a:stretch>
        </p:blipFill>
        <p:spPr>
          <a:xfrm>
            <a:off x="4648200" y="1600200"/>
            <a:ext cx="4495800" cy="47244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tr-TR" dirty="0" err="1" smtClean="0"/>
              <a:t>Adipöz</a:t>
            </a:r>
            <a:r>
              <a:rPr lang="tr-TR" dirty="0" smtClean="0"/>
              <a:t> doku artışı</a:t>
            </a:r>
            <a:endParaRPr lang="en-US" dirty="0" smtClean="0"/>
          </a:p>
        </p:txBody>
      </p:sp>
      <p:sp>
        <p:nvSpPr>
          <p:cNvPr id="78852" name="Rectangle 4"/>
          <p:cNvSpPr>
            <a:spLocks noGrp="1" noChangeArrowheads="1"/>
          </p:cNvSpPr>
          <p:nvPr>
            <p:ph type="body" sz="half" idx="1"/>
          </p:nvPr>
        </p:nvSpPr>
        <p:spPr>
          <a:xfrm>
            <a:off x="457200" y="1214422"/>
            <a:ext cx="4900618" cy="5357850"/>
          </a:xfrm>
        </p:spPr>
        <p:txBody>
          <a:bodyPr>
            <a:normAutofit/>
          </a:bodyPr>
          <a:lstStyle/>
          <a:p>
            <a:pPr eaLnBrk="1" hangingPunct="1">
              <a:defRPr/>
            </a:pPr>
            <a:endParaRPr lang="tr-TR" sz="1800" dirty="0" smtClean="0"/>
          </a:p>
          <a:p>
            <a:pPr eaLnBrk="1" hangingPunct="1">
              <a:defRPr/>
            </a:pPr>
            <a:r>
              <a:rPr lang="tr-TR" sz="1800" dirty="0" smtClean="0"/>
              <a:t>Yağ hücre boyutları için biyolojik üst limite ulaşıldıktan sonra yağ hücrelerinin sayısı </a:t>
            </a:r>
            <a:r>
              <a:rPr lang="tr-TR" sz="1800" dirty="0" err="1" smtClean="0"/>
              <a:t>obezite</a:t>
            </a:r>
            <a:r>
              <a:rPr lang="tr-TR" sz="1800" dirty="0" smtClean="0"/>
              <a:t> gelişimi için belirleyici hale gelir</a:t>
            </a:r>
          </a:p>
          <a:p>
            <a:pPr eaLnBrk="1" hangingPunct="1">
              <a:defRPr/>
            </a:pPr>
            <a:r>
              <a:rPr lang="tr-TR" sz="1800" dirty="0" smtClean="0"/>
              <a:t>Total sayıları benzer olsa da </a:t>
            </a:r>
            <a:r>
              <a:rPr lang="tr-TR" sz="1800" dirty="0" err="1" smtClean="0"/>
              <a:t>non</a:t>
            </a:r>
            <a:r>
              <a:rPr lang="tr-TR" sz="1800" dirty="0" smtClean="0"/>
              <a:t>-</a:t>
            </a:r>
            <a:r>
              <a:rPr lang="tr-TR" sz="1800" dirty="0" err="1" smtClean="0"/>
              <a:t>obez</a:t>
            </a:r>
            <a:r>
              <a:rPr lang="tr-TR" sz="1800" dirty="0" smtClean="0"/>
              <a:t> kadınlardaki </a:t>
            </a:r>
            <a:r>
              <a:rPr lang="tr-TR" sz="1800" dirty="0" err="1" smtClean="0"/>
              <a:t>adipositlerin</a:t>
            </a:r>
            <a:r>
              <a:rPr lang="tr-TR" sz="1800" dirty="0" smtClean="0"/>
              <a:t> boyutu </a:t>
            </a:r>
            <a:r>
              <a:rPr lang="tr-TR" sz="1800" dirty="0" err="1" smtClean="0"/>
              <a:t>obezlerdekinden</a:t>
            </a:r>
            <a:r>
              <a:rPr lang="tr-TR" sz="1800" dirty="0" smtClean="0"/>
              <a:t> daha küçüktür </a:t>
            </a:r>
          </a:p>
          <a:p>
            <a:pPr eaLnBrk="1" hangingPunct="1">
              <a:defRPr/>
            </a:pPr>
            <a:r>
              <a:rPr lang="tr-TR" sz="1800" dirty="0" smtClean="0"/>
              <a:t>Yağ hücrelerinin total sayısı gebeliğin son </a:t>
            </a:r>
            <a:r>
              <a:rPr lang="tr-TR" sz="1800" dirty="0" err="1" smtClean="0"/>
              <a:t>trimesterinde</a:t>
            </a:r>
            <a:r>
              <a:rPr lang="tr-TR" sz="1800" dirty="0" smtClean="0"/>
              <a:t>, </a:t>
            </a:r>
            <a:r>
              <a:rPr lang="tr-TR" sz="1800" dirty="0" err="1" smtClean="0"/>
              <a:t>adolesan</a:t>
            </a:r>
            <a:r>
              <a:rPr lang="tr-TR" sz="1800" dirty="0" smtClean="0"/>
              <a:t> dönemde ve hayatın ilk 1 yılında artar</a:t>
            </a:r>
          </a:p>
          <a:p>
            <a:pPr eaLnBrk="1" hangingPunct="1">
              <a:defRPr/>
            </a:pPr>
            <a:r>
              <a:rPr lang="tr-TR" sz="1800" dirty="0" err="1" smtClean="0"/>
              <a:t>Non</a:t>
            </a:r>
            <a:r>
              <a:rPr lang="tr-TR" sz="1800" dirty="0" smtClean="0"/>
              <a:t> </a:t>
            </a:r>
            <a:r>
              <a:rPr lang="tr-TR" sz="1800" dirty="0" err="1" smtClean="0"/>
              <a:t>obez</a:t>
            </a:r>
            <a:r>
              <a:rPr lang="tr-TR" sz="1800" dirty="0" smtClean="0"/>
              <a:t> kadınlarda orta düzeyde kilo alımı </a:t>
            </a:r>
            <a:r>
              <a:rPr lang="tr-TR" sz="1800" dirty="0" err="1" smtClean="0"/>
              <a:t>adipositlerin</a:t>
            </a:r>
            <a:r>
              <a:rPr lang="tr-TR" sz="1800" dirty="0" smtClean="0"/>
              <a:t> boyutunda artma ile ilgili iken, ciddi kilo alımı halinde </a:t>
            </a:r>
            <a:r>
              <a:rPr lang="tr-TR" sz="1800" dirty="0" err="1" smtClean="0"/>
              <a:t>adiposit</a:t>
            </a:r>
            <a:r>
              <a:rPr lang="tr-TR" sz="1800" dirty="0" smtClean="0"/>
              <a:t> </a:t>
            </a:r>
            <a:r>
              <a:rPr lang="tr-TR" sz="1800" dirty="0" err="1" smtClean="0"/>
              <a:t>hipertrofisi</a:t>
            </a:r>
            <a:r>
              <a:rPr lang="tr-TR" sz="1800" dirty="0" smtClean="0"/>
              <a:t> gelişir</a:t>
            </a:r>
            <a:endParaRPr lang="en-US" sz="1800" dirty="0" smtClean="0"/>
          </a:p>
        </p:txBody>
      </p:sp>
      <p:pic>
        <p:nvPicPr>
          <p:cNvPr id="26628" name="Picture 6" descr="fat#size"/>
          <p:cNvPicPr>
            <a:picLocks noGrp="1" noChangeAspect="1" noChangeArrowheads="1"/>
          </p:cNvPicPr>
          <p:nvPr>
            <p:ph sz="half" idx="2"/>
          </p:nvPr>
        </p:nvPicPr>
        <p:blipFill>
          <a:blip r:embed="rId2" cstate="print"/>
          <a:srcRect/>
          <a:stretch>
            <a:fillRect/>
          </a:stretch>
        </p:blipFill>
        <p:spPr>
          <a:xfrm>
            <a:off x="5572132" y="785794"/>
            <a:ext cx="3571868" cy="53578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812800" y="500042"/>
            <a:ext cx="7772400" cy="1071570"/>
          </a:xfrm>
        </p:spPr>
        <p:txBody>
          <a:bodyPr>
            <a:normAutofit/>
          </a:bodyPr>
          <a:lstStyle/>
          <a:p>
            <a:r>
              <a:rPr lang="en-US" sz="4000" b="1" dirty="0" err="1" smtClean="0">
                <a:solidFill>
                  <a:schemeClr val="tx1"/>
                </a:solidFill>
                <a:latin typeface="Arial" charset="0"/>
              </a:rPr>
              <a:t>Obe</a:t>
            </a:r>
            <a:r>
              <a:rPr lang="tr-TR" sz="4000" b="1" dirty="0" smtClean="0">
                <a:solidFill>
                  <a:schemeClr val="tx1"/>
                </a:solidFill>
                <a:latin typeface="Arial" charset="0"/>
              </a:rPr>
              <a:t>z</a:t>
            </a:r>
            <a:r>
              <a:rPr lang="en-US" sz="4000" b="1" dirty="0" smtClean="0">
                <a:solidFill>
                  <a:schemeClr val="tx1"/>
                </a:solidFill>
                <a:latin typeface="Arial" charset="0"/>
              </a:rPr>
              <a:t>it</a:t>
            </a:r>
            <a:r>
              <a:rPr lang="tr-TR" sz="4000" b="1" dirty="0" smtClean="0">
                <a:solidFill>
                  <a:schemeClr val="tx1"/>
                </a:solidFill>
                <a:latin typeface="Arial" charset="0"/>
              </a:rPr>
              <a:t>e ile ilişkili </a:t>
            </a:r>
            <a:r>
              <a:rPr lang="en-US" sz="4000" b="1" dirty="0" err="1" smtClean="0">
                <a:solidFill>
                  <a:schemeClr val="tx1"/>
                </a:solidFill>
                <a:latin typeface="Arial" charset="0"/>
              </a:rPr>
              <a:t>Morbidit</a:t>
            </a:r>
            <a:r>
              <a:rPr lang="tr-TR" sz="4000" b="1" dirty="0" smtClean="0">
                <a:solidFill>
                  <a:schemeClr val="tx1"/>
                </a:solidFill>
                <a:latin typeface="Arial" charset="0"/>
              </a:rPr>
              <a:t>e</a:t>
            </a:r>
            <a:endParaRPr lang="en-US" sz="4000" b="1" dirty="0">
              <a:solidFill>
                <a:schemeClr val="tx1"/>
              </a:solidFill>
              <a:latin typeface="Arial" charset="0"/>
            </a:endParaRPr>
          </a:p>
        </p:txBody>
      </p:sp>
      <p:sp>
        <p:nvSpPr>
          <p:cNvPr id="612355" name="Rectangle 3"/>
          <p:cNvSpPr>
            <a:spLocks noGrp="1" noChangeArrowheads="1"/>
          </p:cNvSpPr>
          <p:nvPr>
            <p:ph type="body" sz="half" idx="1"/>
          </p:nvPr>
        </p:nvSpPr>
        <p:spPr>
          <a:xfrm>
            <a:off x="214282" y="1285860"/>
            <a:ext cx="2643206" cy="4357718"/>
          </a:xfrm>
        </p:spPr>
        <p:txBody>
          <a:bodyPr>
            <a:normAutofit lnSpcReduction="10000"/>
          </a:bodyPr>
          <a:lstStyle/>
          <a:p>
            <a:pPr>
              <a:buClr>
                <a:srgbClr val="A50021"/>
              </a:buClr>
            </a:pPr>
            <a:endParaRPr lang="tr-TR" dirty="0" smtClean="0"/>
          </a:p>
          <a:p>
            <a:pPr>
              <a:buClr>
                <a:srgbClr val="A50021"/>
              </a:buClr>
            </a:pPr>
            <a:endParaRPr lang="tr-TR" sz="1800" dirty="0" smtClean="0"/>
          </a:p>
          <a:p>
            <a:pPr>
              <a:buClr>
                <a:srgbClr val="A50021"/>
              </a:buClr>
            </a:pPr>
            <a:endParaRPr lang="tr-TR" sz="1800" dirty="0" smtClean="0"/>
          </a:p>
          <a:p>
            <a:pPr>
              <a:buClr>
                <a:srgbClr val="A50021"/>
              </a:buClr>
            </a:pPr>
            <a:r>
              <a:rPr lang="tr-TR" sz="1800" dirty="0" err="1" smtClean="0"/>
              <a:t>Glukoz</a:t>
            </a:r>
            <a:r>
              <a:rPr lang="tr-TR" sz="1800" dirty="0" smtClean="0"/>
              <a:t> </a:t>
            </a:r>
            <a:r>
              <a:rPr lang="tr-TR" sz="1800" dirty="0" err="1" smtClean="0"/>
              <a:t>intoleransı</a:t>
            </a:r>
            <a:endParaRPr lang="tr-TR" sz="1800" dirty="0" smtClean="0"/>
          </a:p>
          <a:p>
            <a:pPr>
              <a:buClr>
                <a:srgbClr val="A50021"/>
              </a:buClr>
            </a:pPr>
            <a:r>
              <a:rPr lang="en-US" sz="1800" dirty="0" smtClean="0"/>
              <a:t>T</a:t>
            </a:r>
            <a:r>
              <a:rPr lang="tr-TR" sz="1800" dirty="0" smtClean="0"/>
              <a:t>ip</a:t>
            </a:r>
            <a:r>
              <a:rPr lang="en-US" sz="1800" dirty="0" smtClean="0"/>
              <a:t> </a:t>
            </a:r>
            <a:r>
              <a:rPr lang="en-US" sz="1800" dirty="0"/>
              <a:t>2 </a:t>
            </a:r>
            <a:r>
              <a:rPr lang="en-US" sz="1800" dirty="0" err="1" smtClean="0"/>
              <a:t>diabet</a:t>
            </a:r>
            <a:endParaRPr lang="tr-TR" sz="1800" dirty="0" smtClean="0"/>
          </a:p>
          <a:p>
            <a:pPr>
              <a:buClr>
                <a:srgbClr val="A50021"/>
              </a:buClr>
            </a:pPr>
            <a:r>
              <a:rPr lang="tr-TR" sz="1800" dirty="0" err="1" smtClean="0"/>
              <a:t>Dislipidemi</a:t>
            </a:r>
            <a:r>
              <a:rPr lang="tr-TR" sz="1800" dirty="0" smtClean="0"/>
              <a:t> </a:t>
            </a:r>
          </a:p>
          <a:p>
            <a:pPr>
              <a:buClr>
                <a:srgbClr val="A50021"/>
              </a:buClr>
            </a:pPr>
            <a:r>
              <a:rPr lang="tr-TR" sz="1800" dirty="0" smtClean="0"/>
              <a:t>Yüksek plazma </a:t>
            </a:r>
            <a:r>
              <a:rPr lang="tr-TR" sz="1800" dirty="0" err="1" smtClean="0"/>
              <a:t>leptin</a:t>
            </a:r>
            <a:r>
              <a:rPr lang="tr-TR" sz="1800" dirty="0" smtClean="0"/>
              <a:t> düzeyi</a:t>
            </a:r>
            <a:endParaRPr lang="en-US" sz="1800" dirty="0"/>
          </a:p>
          <a:p>
            <a:pPr>
              <a:buClr>
                <a:srgbClr val="A50021"/>
              </a:buClr>
            </a:pPr>
            <a:r>
              <a:rPr lang="tr-TR" sz="1800" dirty="0" err="1" smtClean="0"/>
              <a:t>Aterosklerotik</a:t>
            </a:r>
            <a:r>
              <a:rPr lang="tr-TR" sz="1800" dirty="0" smtClean="0"/>
              <a:t> KH</a:t>
            </a:r>
            <a:endParaRPr lang="en-US" sz="1800" dirty="0" smtClean="0"/>
          </a:p>
          <a:p>
            <a:pPr>
              <a:buClr>
                <a:srgbClr val="A50021"/>
              </a:buClr>
            </a:pPr>
            <a:r>
              <a:rPr lang="en-US" sz="1800" dirty="0" smtClean="0"/>
              <a:t>H</a:t>
            </a:r>
            <a:r>
              <a:rPr lang="tr-TR" sz="1800" dirty="0" smtClean="0"/>
              <a:t>i</a:t>
            </a:r>
            <a:r>
              <a:rPr lang="en-US" sz="1800" dirty="0" smtClean="0"/>
              <a:t>pert</a:t>
            </a:r>
            <a:r>
              <a:rPr lang="tr-TR" sz="1800" dirty="0" err="1" smtClean="0"/>
              <a:t>ansiyon</a:t>
            </a:r>
            <a:endParaRPr lang="tr-TR" sz="1800" dirty="0" smtClean="0"/>
          </a:p>
          <a:p>
            <a:pPr>
              <a:buClr>
                <a:srgbClr val="A50021"/>
              </a:buClr>
            </a:pPr>
            <a:r>
              <a:rPr lang="tr-TR" sz="1800" dirty="0" err="1" smtClean="0"/>
              <a:t>Metabolik</a:t>
            </a:r>
            <a:r>
              <a:rPr lang="tr-TR" sz="1800" dirty="0" smtClean="0"/>
              <a:t> sendrom</a:t>
            </a:r>
            <a:endParaRPr lang="en-US" sz="1800" dirty="0"/>
          </a:p>
          <a:p>
            <a:pPr>
              <a:buClr>
                <a:srgbClr val="A50021"/>
              </a:buClr>
            </a:pPr>
            <a:r>
              <a:rPr lang="en-US" sz="1800" dirty="0"/>
              <a:t>Stroke</a:t>
            </a:r>
          </a:p>
          <a:p>
            <a:pPr>
              <a:buClr>
                <a:srgbClr val="A50021"/>
              </a:buClr>
            </a:pPr>
            <a:r>
              <a:rPr lang="tr-TR" sz="1800" dirty="0" smtClean="0"/>
              <a:t>K</a:t>
            </a:r>
            <a:r>
              <a:rPr lang="en-US" sz="1800" dirty="0" smtClean="0"/>
              <a:t>an</a:t>
            </a:r>
            <a:r>
              <a:rPr lang="tr-TR" sz="1800" dirty="0" smtClean="0"/>
              <a:t>s</a:t>
            </a:r>
            <a:r>
              <a:rPr lang="en-US" sz="1800" dirty="0" err="1" smtClean="0"/>
              <a:t>er</a:t>
            </a:r>
            <a:endParaRPr lang="en-US" sz="1800" dirty="0"/>
          </a:p>
          <a:p>
            <a:pPr>
              <a:buClr>
                <a:srgbClr val="A50021"/>
              </a:buClr>
            </a:pPr>
            <a:r>
              <a:rPr lang="tr-TR" sz="1800" dirty="0" smtClean="0"/>
              <a:t>Uyku</a:t>
            </a:r>
            <a:r>
              <a:rPr lang="en-US" sz="1800" dirty="0" smtClean="0"/>
              <a:t> </a:t>
            </a:r>
            <a:r>
              <a:rPr lang="en-US" sz="1800" dirty="0" err="1" smtClean="0"/>
              <a:t>apne</a:t>
            </a:r>
            <a:r>
              <a:rPr lang="tr-TR" sz="1800" dirty="0" smtClean="0"/>
              <a:t>si</a:t>
            </a:r>
            <a:endParaRPr lang="en-US" sz="1800" dirty="0"/>
          </a:p>
        </p:txBody>
      </p:sp>
      <p:sp>
        <p:nvSpPr>
          <p:cNvPr id="612356" name="Rectangle 4"/>
          <p:cNvSpPr>
            <a:spLocks noGrp="1" noChangeArrowheads="1"/>
          </p:cNvSpPr>
          <p:nvPr>
            <p:ph type="body" sz="half" idx="2"/>
          </p:nvPr>
        </p:nvSpPr>
        <p:spPr>
          <a:xfrm>
            <a:off x="2857488" y="1071546"/>
            <a:ext cx="2857520" cy="4572032"/>
          </a:xfrm>
        </p:spPr>
        <p:txBody>
          <a:bodyPr>
            <a:normAutofit/>
          </a:bodyPr>
          <a:lstStyle/>
          <a:p>
            <a:pPr>
              <a:buClr>
                <a:srgbClr val="A50021"/>
              </a:buClr>
            </a:pPr>
            <a:endParaRPr lang="tr-TR" dirty="0" smtClean="0"/>
          </a:p>
          <a:p>
            <a:pPr>
              <a:buClr>
                <a:srgbClr val="A50021"/>
              </a:buClr>
            </a:pPr>
            <a:endParaRPr lang="tr-TR" sz="1800" dirty="0" smtClean="0"/>
          </a:p>
          <a:p>
            <a:pPr>
              <a:buClr>
                <a:srgbClr val="A50021"/>
              </a:buClr>
            </a:pPr>
            <a:endParaRPr lang="tr-TR" sz="1800" dirty="0" smtClean="0"/>
          </a:p>
          <a:p>
            <a:pPr>
              <a:buClr>
                <a:srgbClr val="A50021"/>
              </a:buClr>
            </a:pPr>
            <a:endParaRPr lang="tr-TR" sz="1800" dirty="0" smtClean="0"/>
          </a:p>
          <a:p>
            <a:pPr>
              <a:buClr>
                <a:srgbClr val="A50021"/>
              </a:buClr>
            </a:pPr>
            <a:r>
              <a:rPr lang="tr-TR" sz="1800" dirty="0" err="1" smtClean="0"/>
              <a:t>Kc</a:t>
            </a:r>
            <a:r>
              <a:rPr lang="tr-TR" sz="1800" dirty="0" smtClean="0"/>
              <a:t> yağlanması</a:t>
            </a:r>
            <a:endParaRPr lang="en-US" sz="1800" dirty="0" smtClean="0"/>
          </a:p>
          <a:p>
            <a:pPr>
              <a:buClr>
                <a:srgbClr val="A50021"/>
              </a:buClr>
            </a:pPr>
            <a:r>
              <a:rPr lang="en-US" sz="1800" dirty="0" smtClean="0"/>
              <a:t>Ps</a:t>
            </a:r>
            <a:r>
              <a:rPr lang="tr-TR" sz="1800" dirty="0" err="1" smtClean="0"/>
              <a:t>ikolojik</a:t>
            </a:r>
            <a:r>
              <a:rPr lang="tr-TR" sz="1800" dirty="0" smtClean="0"/>
              <a:t> bozukluklar</a:t>
            </a:r>
            <a:endParaRPr lang="en-US" sz="1800" dirty="0" smtClean="0"/>
          </a:p>
          <a:p>
            <a:pPr>
              <a:buClr>
                <a:srgbClr val="A50021"/>
              </a:buClr>
            </a:pPr>
            <a:r>
              <a:rPr lang="en-US" sz="1800" dirty="0" err="1" smtClean="0"/>
              <a:t>Urin</a:t>
            </a:r>
            <a:r>
              <a:rPr lang="tr-TR" sz="1800" dirty="0" smtClean="0"/>
              <a:t>er </a:t>
            </a:r>
            <a:r>
              <a:rPr lang="en-US" sz="1800" dirty="0" smtClean="0"/>
              <a:t>in</a:t>
            </a:r>
            <a:r>
              <a:rPr lang="tr-TR" sz="1800" dirty="0" smtClean="0"/>
              <a:t>k</a:t>
            </a:r>
            <a:r>
              <a:rPr lang="en-US" sz="1800" dirty="0" err="1" smtClean="0"/>
              <a:t>ontin</a:t>
            </a:r>
            <a:r>
              <a:rPr lang="tr-TR" sz="1800" dirty="0" err="1" smtClean="0"/>
              <a:t>ans</a:t>
            </a:r>
            <a:endParaRPr lang="en-US" sz="1800" dirty="0" smtClean="0"/>
          </a:p>
          <a:p>
            <a:pPr>
              <a:buClr>
                <a:srgbClr val="A50021"/>
              </a:buClr>
            </a:pPr>
            <a:r>
              <a:rPr lang="en-US" sz="1800" dirty="0" smtClean="0"/>
              <a:t>Asthma</a:t>
            </a:r>
            <a:endParaRPr lang="en-US" sz="1800" dirty="0"/>
          </a:p>
          <a:p>
            <a:pPr>
              <a:buClr>
                <a:srgbClr val="A50021"/>
              </a:buClr>
            </a:pPr>
            <a:r>
              <a:rPr lang="tr-TR" sz="1800" dirty="0" smtClean="0"/>
              <a:t>Mesane </a:t>
            </a:r>
            <a:r>
              <a:rPr lang="tr-TR" sz="1800" dirty="0" err="1" smtClean="0"/>
              <a:t>disfxn</a:t>
            </a:r>
            <a:r>
              <a:rPr lang="en-US" sz="1800" dirty="0" smtClean="0"/>
              <a:t> </a:t>
            </a:r>
            <a:endParaRPr lang="en-US" sz="1800" dirty="0"/>
          </a:p>
          <a:p>
            <a:pPr>
              <a:buClr>
                <a:srgbClr val="A50021"/>
              </a:buClr>
            </a:pPr>
            <a:r>
              <a:rPr lang="en-US" sz="1800" dirty="0" err="1" smtClean="0"/>
              <a:t>Osteoartrit</a:t>
            </a:r>
            <a:endParaRPr lang="en-US" sz="1800" dirty="0"/>
          </a:p>
        </p:txBody>
      </p:sp>
      <p:pic>
        <p:nvPicPr>
          <p:cNvPr id="5" name="Picture 4" descr="obeserisk"/>
          <p:cNvPicPr>
            <a:picLocks noChangeAspect="1" noChangeArrowheads="1"/>
          </p:cNvPicPr>
          <p:nvPr/>
        </p:nvPicPr>
        <p:blipFill>
          <a:blip r:embed="rId2" cstate="print"/>
          <a:srcRect/>
          <a:stretch>
            <a:fillRect/>
          </a:stretch>
        </p:blipFill>
        <p:spPr>
          <a:xfrm>
            <a:off x="5857884" y="1500174"/>
            <a:ext cx="3286116" cy="5357826"/>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err="1" smtClean="0">
                <a:solidFill>
                  <a:schemeClr val="tx1"/>
                </a:solidFill>
                <a:latin typeface="Arial" charset="0"/>
              </a:rPr>
              <a:t>Obe</a:t>
            </a:r>
            <a:r>
              <a:rPr lang="tr-TR" b="1" dirty="0" smtClean="0">
                <a:solidFill>
                  <a:schemeClr val="tx1"/>
                </a:solidFill>
                <a:latin typeface="Arial" charset="0"/>
              </a:rPr>
              <a:t>z</a:t>
            </a:r>
            <a:r>
              <a:rPr lang="en-US" b="1" dirty="0" smtClean="0">
                <a:solidFill>
                  <a:schemeClr val="tx1"/>
                </a:solidFill>
                <a:latin typeface="Arial" charset="0"/>
              </a:rPr>
              <a:t>it</a:t>
            </a:r>
            <a:r>
              <a:rPr lang="tr-TR" b="1" dirty="0" smtClean="0">
                <a:solidFill>
                  <a:schemeClr val="tx1"/>
                </a:solidFill>
                <a:latin typeface="Arial" charset="0"/>
              </a:rPr>
              <a:t>e ile ilişkili </a:t>
            </a:r>
            <a:r>
              <a:rPr lang="en-US" b="1" dirty="0" err="1" smtClean="0">
                <a:solidFill>
                  <a:schemeClr val="tx1"/>
                </a:solidFill>
                <a:latin typeface="Arial" charset="0"/>
              </a:rPr>
              <a:t>Morbidit</a:t>
            </a:r>
            <a:r>
              <a:rPr lang="tr-TR" b="1" dirty="0" smtClean="0">
                <a:solidFill>
                  <a:schemeClr val="tx1"/>
                </a:solidFill>
                <a:latin typeface="Arial" charset="0"/>
              </a:rPr>
              <a:t>e</a:t>
            </a:r>
            <a:endParaRPr lang="tr-TR" dirty="0"/>
          </a:p>
        </p:txBody>
      </p:sp>
      <p:sp>
        <p:nvSpPr>
          <p:cNvPr id="3" name="2 İçerik Yer Tutucusu"/>
          <p:cNvSpPr>
            <a:spLocks noGrp="1"/>
          </p:cNvSpPr>
          <p:nvPr>
            <p:ph idx="1"/>
          </p:nvPr>
        </p:nvSpPr>
        <p:spPr>
          <a:xfrm>
            <a:off x="285720" y="2249424"/>
            <a:ext cx="4071966" cy="4325112"/>
          </a:xfrm>
        </p:spPr>
        <p:txBody>
          <a:bodyPr>
            <a:normAutofit/>
          </a:bodyPr>
          <a:lstStyle/>
          <a:p>
            <a:endParaRPr lang="tr-TR" sz="2400" i="1" dirty="0" smtClean="0"/>
          </a:p>
          <a:p>
            <a:r>
              <a:rPr lang="tr-TR" sz="2000" i="1" dirty="0" smtClean="0">
                <a:solidFill>
                  <a:srgbClr val="002060"/>
                </a:solidFill>
              </a:rPr>
              <a:t>Özellikle </a:t>
            </a:r>
            <a:r>
              <a:rPr lang="tr-TR" sz="2000" i="1" dirty="0" err="1" smtClean="0">
                <a:solidFill>
                  <a:srgbClr val="002060"/>
                </a:solidFill>
              </a:rPr>
              <a:t>visseral</a:t>
            </a:r>
            <a:r>
              <a:rPr lang="tr-TR" sz="2000" i="1" dirty="0" smtClean="0">
                <a:solidFill>
                  <a:srgbClr val="002060"/>
                </a:solidFill>
              </a:rPr>
              <a:t> </a:t>
            </a:r>
            <a:r>
              <a:rPr lang="tr-TR" sz="2000" i="1" dirty="0" err="1" smtClean="0">
                <a:solidFill>
                  <a:srgbClr val="002060"/>
                </a:solidFill>
              </a:rPr>
              <a:t>obezite</a:t>
            </a:r>
            <a:r>
              <a:rPr lang="tr-TR" sz="2000" i="1" dirty="0" smtClean="0">
                <a:solidFill>
                  <a:srgbClr val="002060"/>
                </a:solidFill>
              </a:rPr>
              <a:t> varlığında </a:t>
            </a:r>
            <a:r>
              <a:rPr lang="tr-TR" sz="2000" i="1" dirty="0" err="1" smtClean="0">
                <a:solidFill>
                  <a:srgbClr val="002060"/>
                </a:solidFill>
              </a:rPr>
              <a:t>metabolik</a:t>
            </a:r>
            <a:r>
              <a:rPr lang="tr-TR" sz="2000" i="1" dirty="0" smtClean="0">
                <a:solidFill>
                  <a:srgbClr val="002060"/>
                </a:solidFill>
              </a:rPr>
              <a:t> komplikasyonların gelişme riskinde artış  olmaktadır.Normal kiloda bile olsa </a:t>
            </a:r>
            <a:r>
              <a:rPr lang="tr-TR" sz="2000" i="1" dirty="0" err="1" smtClean="0">
                <a:solidFill>
                  <a:srgbClr val="002060"/>
                </a:solidFill>
              </a:rPr>
              <a:t>visseral</a:t>
            </a:r>
            <a:r>
              <a:rPr lang="tr-TR" sz="2000" i="1" dirty="0" smtClean="0">
                <a:solidFill>
                  <a:srgbClr val="002060"/>
                </a:solidFill>
              </a:rPr>
              <a:t> yağlanma varlığında </a:t>
            </a:r>
            <a:r>
              <a:rPr lang="tr-TR" sz="2000" i="1" dirty="0" err="1" smtClean="0">
                <a:solidFill>
                  <a:srgbClr val="002060"/>
                </a:solidFill>
              </a:rPr>
              <a:t>diabet</a:t>
            </a:r>
            <a:r>
              <a:rPr lang="tr-TR" sz="2000" i="1" dirty="0" smtClean="0">
                <a:solidFill>
                  <a:srgbClr val="002060"/>
                </a:solidFill>
              </a:rPr>
              <a:t>, safra taşı, hipertansiyon, </a:t>
            </a:r>
            <a:r>
              <a:rPr lang="tr-TR" sz="2000" i="1" dirty="0" err="1" smtClean="0">
                <a:solidFill>
                  <a:srgbClr val="002060"/>
                </a:solidFill>
              </a:rPr>
              <a:t>ateroskleroz</a:t>
            </a:r>
            <a:r>
              <a:rPr lang="tr-TR" sz="2000" i="1" dirty="0" smtClean="0">
                <a:solidFill>
                  <a:srgbClr val="002060"/>
                </a:solidFill>
              </a:rPr>
              <a:t> ve meme </a:t>
            </a:r>
            <a:r>
              <a:rPr lang="tr-TR" sz="2000" i="1" dirty="0" err="1" smtClean="0">
                <a:solidFill>
                  <a:srgbClr val="002060"/>
                </a:solidFill>
              </a:rPr>
              <a:t>Ca</a:t>
            </a:r>
            <a:r>
              <a:rPr lang="tr-TR" sz="2000" i="1" dirty="0" smtClean="0">
                <a:solidFill>
                  <a:srgbClr val="002060"/>
                </a:solidFill>
              </a:rPr>
              <a:t> riski artmaktadır!! </a:t>
            </a:r>
          </a:p>
          <a:p>
            <a:endParaRPr lang="tr-TR" sz="2000" dirty="0">
              <a:solidFill>
                <a:srgbClr val="002060"/>
              </a:solidFill>
            </a:endParaRPr>
          </a:p>
        </p:txBody>
      </p:sp>
      <p:pic>
        <p:nvPicPr>
          <p:cNvPr id="2050" name="Picture 2" descr="https://encrypted-tbn1.gstatic.com/images?q=tbn:ANd9GcSRwISXMzAOYq2537nNOv-G1GNeZ1crAoKkROmIEP_KJ2w6tNHB86kQWo4">
            <a:hlinkClick r:id="rId2"/>
          </p:cNvPr>
          <p:cNvPicPr>
            <a:picLocks noChangeAspect="1" noChangeArrowheads="1"/>
          </p:cNvPicPr>
          <p:nvPr/>
        </p:nvPicPr>
        <p:blipFill>
          <a:blip r:embed="rId3" cstate="print"/>
          <a:srcRect/>
          <a:stretch>
            <a:fillRect/>
          </a:stretch>
        </p:blipFill>
        <p:spPr bwMode="auto">
          <a:xfrm>
            <a:off x="7143768" y="642918"/>
            <a:ext cx="2000232" cy="2500330"/>
          </a:xfrm>
          <a:prstGeom prst="rect">
            <a:avLst/>
          </a:prstGeom>
          <a:noFill/>
        </p:spPr>
      </p:pic>
      <p:pic>
        <p:nvPicPr>
          <p:cNvPr id="2052" name="Picture 4" descr="'Elma tipi obezite'ye dikkat!"/>
          <p:cNvPicPr>
            <a:picLocks noChangeAspect="1" noChangeArrowheads="1"/>
          </p:cNvPicPr>
          <p:nvPr/>
        </p:nvPicPr>
        <p:blipFill>
          <a:blip r:embed="rId4" cstate="print"/>
          <a:srcRect/>
          <a:stretch>
            <a:fillRect/>
          </a:stretch>
        </p:blipFill>
        <p:spPr bwMode="auto">
          <a:xfrm>
            <a:off x="4572000" y="2357430"/>
            <a:ext cx="2357454" cy="2838450"/>
          </a:xfrm>
          <a:prstGeom prst="rect">
            <a:avLst/>
          </a:prstGeom>
          <a:noFill/>
        </p:spPr>
      </p:pic>
      <p:pic>
        <p:nvPicPr>
          <p:cNvPr id="2054" name="Picture 6" descr="https://encrypted-tbn0.gstatic.com/images?q=tbn:ANd9GcRw6CFY3foEEgk12xx8Rz29bCT1q34DALM_vC552yDQDmObz39UPJrOp_o">
            <a:hlinkClick r:id="rId5"/>
          </p:cNvPr>
          <p:cNvPicPr>
            <a:picLocks noChangeAspect="1" noChangeArrowheads="1"/>
          </p:cNvPicPr>
          <p:nvPr/>
        </p:nvPicPr>
        <p:blipFill>
          <a:blip r:embed="rId6" cstate="print"/>
          <a:srcRect/>
          <a:stretch>
            <a:fillRect/>
          </a:stretch>
        </p:blipFill>
        <p:spPr bwMode="auto">
          <a:xfrm>
            <a:off x="7072330" y="3643314"/>
            <a:ext cx="2071670" cy="321468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1224</TotalTime>
  <Words>3750</Words>
  <Application>Microsoft Office PowerPoint</Application>
  <PresentationFormat>Ekran Gösterisi (4:3)</PresentationFormat>
  <Paragraphs>424</Paragraphs>
  <Slides>57</Slides>
  <Notes>8</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Şehir Hayatı</vt:lpstr>
      <vt:lpstr>PCOS-OBEZİTE </vt:lpstr>
      <vt:lpstr>Kime obez denir?</vt:lpstr>
      <vt:lpstr>yağ dağılımı önemli mi?</vt:lpstr>
      <vt:lpstr>Kime obez denir?</vt:lpstr>
      <vt:lpstr>TANIMLAR- WHO/NIH </vt:lpstr>
      <vt:lpstr>Adipoz doku artışı</vt:lpstr>
      <vt:lpstr>Adipöz doku artışı</vt:lpstr>
      <vt:lpstr>Obezite ile ilişkili Morbidite</vt:lpstr>
      <vt:lpstr>Obezite ile ilişkili Morbidite</vt:lpstr>
      <vt:lpstr>%10’luk kilo kaybının faydaları</vt:lpstr>
      <vt:lpstr>Obezite nedenleri</vt:lpstr>
      <vt:lpstr>Obezite nedenleri</vt:lpstr>
      <vt:lpstr>Obezite nedenleri</vt:lpstr>
      <vt:lpstr>PKOS-OBEZİTE</vt:lpstr>
      <vt:lpstr>PKOS -fenotipler </vt:lpstr>
      <vt:lpstr>Slayt 16</vt:lpstr>
      <vt:lpstr>PKOS-obezite</vt:lpstr>
      <vt:lpstr>Slayt 18</vt:lpstr>
      <vt:lpstr>PKOS-obezite</vt:lpstr>
      <vt:lpstr>Slayt 20</vt:lpstr>
      <vt:lpstr>PKOS-obezite</vt:lpstr>
      <vt:lpstr>Slayt 22</vt:lpstr>
      <vt:lpstr>Slayt 23</vt:lpstr>
      <vt:lpstr>PCOS</vt:lpstr>
      <vt:lpstr>PKOS-obezite</vt:lpstr>
      <vt:lpstr>PKOS ve obezite</vt:lpstr>
      <vt:lpstr>PKOS-obezite ilişkisi:Patogenez</vt:lpstr>
      <vt:lpstr>Slayt 28</vt:lpstr>
      <vt:lpstr>Adipozite ve insulin rezistansı (IR) </vt:lpstr>
      <vt:lpstr>PKOS: IR-BMI ilişkisi</vt:lpstr>
      <vt:lpstr>PKOS: Bel/kalça oranı-IR ilişkisi</vt:lpstr>
      <vt:lpstr>Adipozite ve insulin rezistansı</vt:lpstr>
      <vt:lpstr>Adipozite ve insulin rezistansı</vt:lpstr>
      <vt:lpstr>İnsülinin etkileri</vt:lpstr>
      <vt:lpstr>İnsulin rezistansı ve obezite</vt:lpstr>
      <vt:lpstr>insulin rezistansı  ve obezite</vt:lpstr>
      <vt:lpstr>insulin rezistansı ve obezite</vt:lpstr>
      <vt:lpstr>Adiposite ve steroid metabolizması</vt:lpstr>
      <vt:lpstr>Adiposite ve steroid metabolizması</vt:lpstr>
      <vt:lpstr>Adipozite ve steroid metabolizması</vt:lpstr>
      <vt:lpstr>Adipozite ve iştah kontrolü </vt:lpstr>
      <vt:lpstr>Adipozite ve iştah kontrolü </vt:lpstr>
      <vt:lpstr>PKOS tedavisi: amaçlar</vt:lpstr>
      <vt:lpstr>Obez PKOS olgularında tedavi  seçenekleri</vt:lpstr>
      <vt:lpstr>PKOS ve obezitede tedavi</vt:lpstr>
      <vt:lpstr>PKOS ve obezitede tedavi</vt:lpstr>
      <vt:lpstr>PKOS ve Obezite: diyet</vt:lpstr>
      <vt:lpstr>PKOS ve Obezite: diyet</vt:lpstr>
      <vt:lpstr>PKOS ve obezitede tedavi</vt:lpstr>
      <vt:lpstr>Metformin ve PKOS</vt:lpstr>
      <vt:lpstr>Metformin ve obezite</vt:lpstr>
      <vt:lpstr>Metformin ve PKOS</vt:lpstr>
      <vt:lpstr>Metformin ve PKOS</vt:lpstr>
      <vt:lpstr>Metformin ve PKOS</vt:lpstr>
      <vt:lpstr>PKOS ve obezite: bariatrik cerrahi</vt:lpstr>
      <vt:lpstr>PKOS ve obezite: bariatrik cerrahi</vt:lpstr>
      <vt:lpstr>İlginiz için teşekkürler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PCOS-OBEZİTE </dc:title>
  <cp:lastModifiedBy>Valued Acer Customer</cp:lastModifiedBy>
  <cp:revision>223</cp:revision>
  <dcterms:modified xsi:type="dcterms:W3CDTF">2014-05-16T21:29:50Z</dcterms:modified>
</cp:coreProperties>
</file>