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354" r:id="rId3"/>
    <p:sldId id="313" r:id="rId4"/>
    <p:sldId id="274" r:id="rId5"/>
    <p:sldId id="320" r:id="rId6"/>
    <p:sldId id="353" r:id="rId7"/>
    <p:sldId id="322" r:id="rId8"/>
    <p:sldId id="334" r:id="rId9"/>
    <p:sldId id="282" r:id="rId10"/>
    <p:sldId id="324" r:id="rId11"/>
    <p:sldId id="355" r:id="rId12"/>
    <p:sldId id="273" r:id="rId13"/>
    <p:sldId id="277" r:id="rId14"/>
    <p:sldId id="337" r:id="rId15"/>
    <p:sldId id="338" r:id="rId16"/>
    <p:sldId id="278" r:id="rId17"/>
    <p:sldId id="339" r:id="rId18"/>
    <p:sldId id="271" r:id="rId19"/>
    <p:sldId id="341" r:id="rId20"/>
    <p:sldId id="359" r:id="rId21"/>
    <p:sldId id="358" r:id="rId22"/>
    <p:sldId id="265" r:id="rId23"/>
    <p:sldId id="264" r:id="rId24"/>
    <p:sldId id="360" r:id="rId25"/>
    <p:sldId id="361" r:id="rId26"/>
    <p:sldId id="356" r:id="rId27"/>
    <p:sldId id="348" r:id="rId28"/>
    <p:sldId id="347" r:id="rId29"/>
    <p:sldId id="362" r:id="rId30"/>
    <p:sldId id="268" r:id="rId31"/>
    <p:sldId id="267" r:id="rId32"/>
    <p:sldId id="269" r:id="rId33"/>
    <p:sldId id="363" r:id="rId34"/>
    <p:sldId id="373" r:id="rId35"/>
    <p:sldId id="365" r:id="rId36"/>
    <p:sldId id="364" r:id="rId37"/>
    <p:sldId id="366" r:id="rId38"/>
    <p:sldId id="369" r:id="rId39"/>
    <p:sldId id="368" r:id="rId40"/>
    <p:sldId id="367" r:id="rId41"/>
    <p:sldId id="370" r:id="rId42"/>
    <p:sldId id="372" r:id="rId43"/>
    <p:sldId id="371" r:id="rId44"/>
    <p:sldId id="311" r:id="rId45"/>
    <p:sldId id="303" r:id="rId46"/>
    <p:sldId id="314" r:id="rId47"/>
    <p:sldId id="279" r:id="rId48"/>
    <p:sldId id="352" r:id="rId49"/>
    <p:sldId id="323" r:id="rId50"/>
    <p:sldId id="257" r:id="rId51"/>
    <p:sldId id="350" r:id="rId52"/>
    <p:sldId id="330" r:id="rId53"/>
    <p:sldId id="280" r:id="rId54"/>
    <p:sldId id="307" r:id="rId55"/>
    <p:sldId id="326" r:id="rId56"/>
    <p:sldId id="343" r:id="rId57"/>
    <p:sldId id="333" r:id="rId58"/>
    <p:sldId id="281" r:id="rId59"/>
    <p:sldId id="317" r:id="rId60"/>
    <p:sldId id="263" r:id="rId61"/>
    <p:sldId id="262" r:id="rId62"/>
    <p:sldId id="321" r:id="rId63"/>
    <p:sldId id="335" r:id="rId64"/>
    <p:sldId id="296" r:id="rId65"/>
    <p:sldId id="289" r:id="rId66"/>
    <p:sldId id="290" r:id="rId67"/>
    <p:sldId id="306" r:id="rId68"/>
    <p:sldId id="295" r:id="rId69"/>
    <p:sldId id="308" r:id="rId70"/>
    <p:sldId id="298" r:id="rId71"/>
    <p:sldId id="301" r:id="rId72"/>
    <p:sldId id="305" r:id="rId73"/>
    <p:sldId id="304" r:id="rId74"/>
    <p:sldId id="272" r:id="rId75"/>
    <p:sldId id="300" r:id="rId76"/>
    <p:sldId id="275" r:id="rId77"/>
    <p:sldId id="294" r:id="rId78"/>
    <p:sldId id="328" r:id="rId79"/>
    <p:sldId id="349" r:id="rId80"/>
    <p:sldId id="276" r:id="rId81"/>
    <p:sldId id="315" r:id="rId82"/>
    <p:sldId id="342" r:id="rId83"/>
    <p:sldId id="336" r:id="rId84"/>
    <p:sldId id="266" r:id="rId85"/>
    <p:sldId id="357" r:id="rId86"/>
    <p:sldId id="312" r:id="rId87"/>
    <p:sldId id="332" r:id="rId88"/>
    <p:sldId id="327" r:id="rId89"/>
    <p:sldId id="329"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0" autoAdjust="0"/>
  </p:normalViewPr>
  <p:slideViewPr>
    <p:cSldViewPr>
      <p:cViewPr>
        <p:scale>
          <a:sx n="75" d="100"/>
          <a:sy n="75" d="100"/>
        </p:scale>
        <p:origin x="-1864" y="-304"/>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54C5B-50EF-43D8-9020-7D7BCE1272B7}" type="doc">
      <dgm:prSet loTypeId="urn:microsoft.com/office/officeart/2005/8/layout/target3" loCatId="relationship" qsTypeId="urn:microsoft.com/office/officeart/2005/8/quickstyle/3d1" qsCatId="3D" csTypeId="urn:microsoft.com/office/officeart/2005/8/colors/accent1_2" csCatId="accent1"/>
      <dgm:spPr/>
      <dgm:t>
        <a:bodyPr/>
        <a:lstStyle/>
        <a:p>
          <a:endParaRPr lang="en-US"/>
        </a:p>
      </dgm:t>
    </dgm:pt>
    <dgm:pt modelId="{33D10E3E-147E-44A3-9BCD-8623EAE5F06A}">
      <dgm:prSet/>
      <dgm:spPr/>
      <dgm:t>
        <a:bodyPr/>
        <a:lstStyle/>
        <a:p>
          <a:pPr rtl="0"/>
          <a:r>
            <a:rPr lang="en-US" b="1" dirty="0" smtClean="0">
              <a:solidFill>
                <a:srgbClr val="002060"/>
              </a:solidFill>
            </a:rPr>
            <a:t>Transfer </a:t>
          </a:r>
          <a:r>
            <a:rPr lang="en-US" b="1" dirty="0" err="1" smtClean="0">
              <a:solidFill>
                <a:srgbClr val="002060"/>
              </a:solidFill>
            </a:rPr>
            <a:t>Tekniklerinin</a:t>
          </a:r>
          <a:r>
            <a:rPr lang="en-US" b="1" dirty="0" smtClean="0">
              <a:solidFill>
                <a:srgbClr val="002060"/>
              </a:solidFill>
            </a:rPr>
            <a:t> IVF </a:t>
          </a:r>
          <a:r>
            <a:rPr lang="en-US" b="1" dirty="0" err="1" smtClean="0">
              <a:solidFill>
                <a:srgbClr val="002060"/>
              </a:solidFill>
            </a:rPr>
            <a:t>Başarısındaki</a:t>
          </a:r>
          <a:r>
            <a:rPr lang="en-US" b="1" dirty="0" smtClean="0">
              <a:solidFill>
                <a:srgbClr val="002060"/>
              </a:solidFill>
            </a:rPr>
            <a:t> </a:t>
          </a:r>
          <a:r>
            <a:rPr lang="en-US" b="1" dirty="0" err="1" smtClean="0">
              <a:solidFill>
                <a:srgbClr val="002060"/>
              </a:solidFill>
            </a:rPr>
            <a:t>Yeri</a:t>
          </a:r>
          <a:endParaRPr lang="en-US" dirty="0">
            <a:solidFill>
              <a:srgbClr val="002060"/>
            </a:solidFill>
          </a:endParaRPr>
        </a:p>
      </dgm:t>
    </dgm:pt>
    <dgm:pt modelId="{F4FECD6B-A412-4741-84CF-8BAA15820AAF}" type="parTrans" cxnId="{8501BD86-361B-4B76-9816-8787011F8A36}">
      <dgm:prSet/>
      <dgm:spPr/>
      <dgm:t>
        <a:bodyPr/>
        <a:lstStyle/>
        <a:p>
          <a:endParaRPr lang="en-US"/>
        </a:p>
      </dgm:t>
    </dgm:pt>
    <dgm:pt modelId="{9CA7EF58-C281-44A6-B4FB-EC7CF1544D20}" type="sibTrans" cxnId="{8501BD86-361B-4B76-9816-8787011F8A36}">
      <dgm:prSet/>
      <dgm:spPr/>
      <dgm:t>
        <a:bodyPr/>
        <a:lstStyle/>
        <a:p>
          <a:endParaRPr lang="en-US"/>
        </a:p>
      </dgm:t>
    </dgm:pt>
    <dgm:pt modelId="{B582F2E5-9840-467C-97EE-7FB91F5B3A55}" type="pres">
      <dgm:prSet presAssocID="{02F54C5B-50EF-43D8-9020-7D7BCE1272B7}" presName="Name0" presStyleCnt="0">
        <dgm:presLayoutVars>
          <dgm:chMax val="7"/>
          <dgm:dir/>
          <dgm:animLvl val="lvl"/>
          <dgm:resizeHandles val="exact"/>
        </dgm:presLayoutVars>
      </dgm:prSet>
      <dgm:spPr/>
      <dgm:t>
        <a:bodyPr/>
        <a:lstStyle/>
        <a:p>
          <a:endParaRPr lang="en-US"/>
        </a:p>
      </dgm:t>
    </dgm:pt>
    <dgm:pt modelId="{465D8C15-5B72-4FCB-94DB-3CDF4DF11714}" type="pres">
      <dgm:prSet presAssocID="{33D10E3E-147E-44A3-9BCD-8623EAE5F06A}" presName="circle1" presStyleLbl="node1" presStyleIdx="0" presStyleCnt="1"/>
      <dgm:spPr/>
    </dgm:pt>
    <dgm:pt modelId="{CF52B868-11FC-4255-B0E9-6BC52A86E81F}" type="pres">
      <dgm:prSet presAssocID="{33D10E3E-147E-44A3-9BCD-8623EAE5F06A}" presName="space" presStyleCnt="0"/>
      <dgm:spPr/>
    </dgm:pt>
    <dgm:pt modelId="{1083C9E0-0AAD-44F6-88FA-48DAAD6469D2}" type="pres">
      <dgm:prSet presAssocID="{33D10E3E-147E-44A3-9BCD-8623EAE5F06A}" presName="rect1" presStyleLbl="alignAcc1" presStyleIdx="0" presStyleCnt="1" custLinFactNeighborX="383" custLinFactNeighborY="-15335"/>
      <dgm:spPr/>
      <dgm:t>
        <a:bodyPr/>
        <a:lstStyle/>
        <a:p>
          <a:endParaRPr lang="en-US"/>
        </a:p>
      </dgm:t>
    </dgm:pt>
    <dgm:pt modelId="{50A9144B-E27A-4948-ACCB-903F1BBEFE85}" type="pres">
      <dgm:prSet presAssocID="{33D10E3E-147E-44A3-9BCD-8623EAE5F06A}" presName="rect1ParTxNoCh" presStyleLbl="alignAcc1" presStyleIdx="0" presStyleCnt="1">
        <dgm:presLayoutVars>
          <dgm:chMax val="1"/>
          <dgm:bulletEnabled val="1"/>
        </dgm:presLayoutVars>
      </dgm:prSet>
      <dgm:spPr/>
      <dgm:t>
        <a:bodyPr/>
        <a:lstStyle/>
        <a:p>
          <a:endParaRPr lang="en-US"/>
        </a:p>
      </dgm:t>
    </dgm:pt>
  </dgm:ptLst>
  <dgm:cxnLst>
    <dgm:cxn modelId="{D69FA434-09C2-EF44-8BD3-A351CC2DBF49}" type="presOf" srcId="{33D10E3E-147E-44A3-9BCD-8623EAE5F06A}" destId="{50A9144B-E27A-4948-ACCB-903F1BBEFE85}" srcOrd="1" destOrd="0" presId="urn:microsoft.com/office/officeart/2005/8/layout/target3"/>
    <dgm:cxn modelId="{98E3D665-39FD-8042-9019-039DD0DBA71E}" type="presOf" srcId="{02F54C5B-50EF-43D8-9020-7D7BCE1272B7}" destId="{B582F2E5-9840-467C-97EE-7FB91F5B3A55}" srcOrd="0" destOrd="0" presId="urn:microsoft.com/office/officeart/2005/8/layout/target3"/>
    <dgm:cxn modelId="{8501BD86-361B-4B76-9816-8787011F8A36}" srcId="{02F54C5B-50EF-43D8-9020-7D7BCE1272B7}" destId="{33D10E3E-147E-44A3-9BCD-8623EAE5F06A}" srcOrd="0" destOrd="0" parTransId="{F4FECD6B-A412-4741-84CF-8BAA15820AAF}" sibTransId="{9CA7EF58-C281-44A6-B4FB-EC7CF1544D20}"/>
    <dgm:cxn modelId="{435E2E38-4188-ED46-9623-E5133F1397AD}" type="presOf" srcId="{33D10E3E-147E-44A3-9BCD-8623EAE5F06A}" destId="{1083C9E0-0AAD-44F6-88FA-48DAAD6469D2}" srcOrd="0" destOrd="0" presId="urn:microsoft.com/office/officeart/2005/8/layout/target3"/>
    <dgm:cxn modelId="{796D82FC-145B-1341-B48C-E40103543D48}" type="presParOf" srcId="{B582F2E5-9840-467C-97EE-7FB91F5B3A55}" destId="{465D8C15-5B72-4FCB-94DB-3CDF4DF11714}" srcOrd="0" destOrd="0" presId="urn:microsoft.com/office/officeart/2005/8/layout/target3"/>
    <dgm:cxn modelId="{17591150-011D-5345-B1FF-D6D135A6EBE1}" type="presParOf" srcId="{B582F2E5-9840-467C-97EE-7FB91F5B3A55}" destId="{CF52B868-11FC-4255-B0E9-6BC52A86E81F}" srcOrd="1" destOrd="0" presId="urn:microsoft.com/office/officeart/2005/8/layout/target3"/>
    <dgm:cxn modelId="{BC06F90C-373C-B247-921F-C12B3AF15866}" type="presParOf" srcId="{B582F2E5-9840-467C-97EE-7FB91F5B3A55}" destId="{1083C9E0-0AAD-44F6-88FA-48DAAD6469D2}" srcOrd="2" destOrd="0" presId="urn:microsoft.com/office/officeart/2005/8/layout/target3"/>
    <dgm:cxn modelId="{D7F2BAA2-D3E6-0B48-B805-2330BFF7105D}" type="presParOf" srcId="{B582F2E5-9840-467C-97EE-7FB91F5B3A55}" destId="{50A9144B-E27A-4948-ACCB-903F1BBEFE85}"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21A8E-8320-40B8-BCD6-E6489428D536}" type="doc">
      <dgm:prSet loTypeId="urn:microsoft.com/office/officeart/2005/8/layout/pyramid2" loCatId="pyramid" qsTypeId="urn:microsoft.com/office/officeart/2005/8/quickstyle/3d2" qsCatId="3D" csTypeId="urn:microsoft.com/office/officeart/2005/8/colors/accent1_4" csCatId="accent1" phldr="1"/>
      <dgm:spPr/>
      <dgm:t>
        <a:bodyPr/>
        <a:lstStyle/>
        <a:p>
          <a:endParaRPr lang="en-US"/>
        </a:p>
      </dgm:t>
    </dgm:pt>
    <dgm:pt modelId="{5ACAEE41-8246-4F3F-A52B-8C1FFAA3F36E}">
      <dgm:prSet custT="1"/>
      <dgm:spPr/>
      <dgm:t>
        <a:bodyPr/>
        <a:lstStyle/>
        <a:p>
          <a:pPr rtl="0"/>
          <a:r>
            <a:rPr lang="tr-TR" sz="2000" b="1" dirty="0" smtClean="0">
              <a:solidFill>
                <a:srgbClr val="002060"/>
              </a:solidFill>
            </a:rPr>
            <a:t>Prof. Dr. N. Cem FIÇICIOĞLU</a:t>
          </a:r>
          <a:endParaRPr lang="en-US" sz="2000" dirty="0">
            <a:solidFill>
              <a:srgbClr val="002060"/>
            </a:solidFill>
          </a:endParaRPr>
        </a:p>
      </dgm:t>
    </dgm:pt>
    <dgm:pt modelId="{A29A3547-C851-43D7-9C04-3BB45BB82525}" type="parTrans" cxnId="{04582564-A495-4627-83ED-8D6F3FDBB41C}">
      <dgm:prSet/>
      <dgm:spPr/>
      <dgm:t>
        <a:bodyPr/>
        <a:lstStyle/>
        <a:p>
          <a:endParaRPr lang="en-US" sz="2800"/>
        </a:p>
      </dgm:t>
    </dgm:pt>
    <dgm:pt modelId="{D4A9A9DD-AC44-4332-85CC-7A20C432B4D8}" type="sibTrans" cxnId="{04582564-A495-4627-83ED-8D6F3FDBB41C}">
      <dgm:prSet/>
      <dgm:spPr/>
      <dgm:t>
        <a:bodyPr/>
        <a:lstStyle/>
        <a:p>
          <a:endParaRPr lang="en-US" sz="2800"/>
        </a:p>
      </dgm:t>
    </dgm:pt>
    <dgm:pt modelId="{1C23A4BD-A82F-4A5A-B149-84618AC3D32F}">
      <dgm:prSet custT="1"/>
      <dgm:spPr/>
      <dgm:t>
        <a:bodyPr/>
        <a:lstStyle/>
        <a:p>
          <a:pPr rtl="0"/>
          <a:r>
            <a:rPr lang="tr-TR" sz="1400" b="1" dirty="0" smtClean="0">
              <a:solidFill>
                <a:schemeClr val="accent1">
                  <a:lumMod val="50000"/>
                </a:schemeClr>
              </a:solidFill>
            </a:rPr>
            <a:t>Yeditepe Üniversitesi Tıp Fakültesi </a:t>
          </a:r>
          <a:endParaRPr lang="en-US" sz="1400" b="1" dirty="0" smtClean="0">
            <a:solidFill>
              <a:schemeClr val="accent1">
                <a:lumMod val="50000"/>
              </a:schemeClr>
            </a:solidFill>
          </a:endParaRPr>
        </a:p>
        <a:p>
          <a:pPr rtl="0"/>
          <a:r>
            <a:rPr lang="tr-TR" sz="1400" b="1" dirty="0" smtClean="0">
              <a:solidFill>
                <a:schemeClr val="accent1">
                  <a:lumMod val="50000"/>
                </a:schemeClr>
              </a:solidFill>
            </a:rPr>
            <a:t>Kadın Hastalıkları ve Doğum A. D. Başkanı </a:t>
          </a:r>
        </a:p>
        <a:p>
          <a:pPr rtl="0"/>
          <a:r>
            <a:rPr lang="tr-TR" sz="1400" b="1" dirty="0" smtClean="0">
              <a:solidFill>
                <a:schemeClr val="accent1">
                  <a:lumMod val="50000"/>
                </a:schemeClr>
              </a:solidFill>
            </a:rPr>
            <a:t>IVF  Merkezi Direktörü</a:t>
          </a:r>
          <a:endParaRPr lang="en-US" sz="1400" dirty="0">
            <a:solidFill>
              <a:schemeClr val="accent1">
                <a:lumMod val="50000"/>
              </a:schemeClr>
            </a:solidFill>
          </a:endParaRPr>
        </a:p>
      </dgm:t>
    </dgm:pt>
    <dgm:pt modelId="{1FC76A31-C699-4D88-B2CC-06CF10225CD7}" type="parTrans" cxnId="{36D016E1-6AC9-4B01-B67C-220A5153B02B}">
      <dgm:prSet/>
      <dgm:spPr/>
      <dgm:t>
        <a:bodyPr/>
        <a:lstStyle/>
        <a:p>
          <a:endParaRPr lang="en-US" sz="2800"/>
        </a:p>
      </dgm:t>
    </dgm:pt>
    <dgm:pt modelId="{BCE43F31-BC3A-4AD8-9915-E096423FCFBA}" type="sibTrans" cxnId="{36D016E1-6AC9-4B01-B67C-220A5153B02B}">
      <dgm:prSet/>
      <dgm:spPr/>
      <dgm:t>
        <a:bodyPr/>
        <a:lstStyle/>
        <a:p>
          <a:endParaRPr lang="en-US" sz="2800"/>
        </a:p>
      </dgm:t>
    </dgm:pt>
    <dgm:pt modelId="{F61ADCB7-7E86-42CA-A8E5-1AC908C7EA19}" type="pres">
      <dgm:prSet presAssocID="{86521A8E-8320-40B8-BCD6-E6489428D536}" presName="compositeShape" presStyleCnt="0">
        <dgm:presLayoutVars>
          <dgm:dir/>
          <dgm:resizeHandles/>
        </dgm:presLayoutVars>
      </dgm:prSet>
      <dgm:spPr/>
      <dgm:t>
        <a:bodyPr/>
        <a:lstStyle/>
        <a:p>
          <a:endParaRPr lang="en-US"/>
        </a:p>
      </dgm:t>
    </dgm:pt>
    <dgm:pt modelId="{3587C41A-8574-4606-ADF0-2F0F2E4F86DB}" type="pres">
      <dgm:prSet presAssocID="{86521A8E-8320-40B8-BCD6-E6489428D536}" presName="pyramid" presStyleLbl="node1" presStyleIdx="0" presStyleCnt="1"/>
      <dgm:spPr/>
    </dgm:pt>
    <dgm:pt modelId="{907AEA8D-AB04-4DCB-A2C2-421687483F5F}" type="pres">
      <dgm:prSet presAssocID="{86521A8E-8320-40B8-BCD6-E6489428D536}" presName="theList" presStyleCnt="0"/>
      <dgm:spPr/>
    </dgm:pt>
    <dgm:pt modelId="{FBD17081-CB6D-47BD-8363-B053CE9B67FF}" type="pres">
      <dgm:prSet presAssocID="{5ACAEE41-8246-4F3F-A52B-8C1FFAA3F36E}" presName="aNode" presStyleLbl="fgAcc1" presStyleIdx="0" presStyleCnt="2" custScaleX="211355" custScaleY="123334" custLinFactNeighborX="55607" custLinFactNeighborY="6540">
        <dgm:presLayoutVars>
          <dgm:bulletEnabled val="1"/>
        </dgm:presLayoutVars>
      </dgm:prSet>
      <dgm:spPr/>
      <dgm:t>
        <a:bodyPr/>
        <a:lstStyle/>
        <a:p>
          <a:endParaRPr lang="en-US"/>
        </a:p>
      </dgm:t>
    </dgm:pt>
    <dgm:pt modelId="{D29136FC-9D58-4DA8-887A-5854C2214569}" type="pres">
      <dgm:prSet presAssocID="{5ACAEE41-8246-4F3F-A52B-8C1FFAA3F36E}" presName="aSpace" presStyleCnt="0"/>
      <dgm:spPr/>
    </dgm:pt>
    <dgm:pt modelId="{D07A85E7-4D66-4B1D-820C-0DD6CDAA655B}" type="pres">
      <dgm:prSet presAssocID="{1C23A4BD-A82F-4A5A-B149-84618AC3D32F}" presName="aNode" presStyleLbl="fgAcc1" presStyleIdx="1" presStyleCnt="2" custScaleX="207273" custScaleY="158837" custLinFactNeighborX="57511" custLinFactNeighborY="23740">
        <dgm:presLayoutVars>
          <dgm:bulletEnabled val="1"/>
        </dgm:presLayoutVars>
      </dgm:prSet>
      <dgm:spPr/>
      <dgm:t>
        <a:bodyPr/>
        <a:lstStyle/>
        <a:p>
          <a:endParaRPr lang="en-US"/>
        </a:p>
      </dgm:t>
    </dgm:pt>
    <dgm:pt modelId="{5A0D16E1-AC4D-40ED-B973-90FF5C5C8059}" type="pres">
      <dgm:prSet presAssocID="{1C23A4BD-A82F-4A5A-B149-84618AC3D32F}" presName="aSpace" presStyleCnt="0"/>
      <dgm:spPr/>
    </dgm:pt>
  </dgm:ptLst>
  <dgm:cxnLst>
    <dgm:cxn modelId="{0CB8A80C-6A4A-BB41-B451-9699199858F5}" type="presOf" srcId="{5ACAEE41-8246-4F3F-A52B-8C1FFAA3F36E}" destId="{FBD17081-CB6D-47BD-8363-B053CE9B67FF}" srcOrd="0" destOrd="0" presId="urn:microsoft.com/office/officeart/2005/8/layout/pyramid2"/>
    <dgm:cxn modelId="{04582564-A495-4627-83ED-8D6F3FDBB41C}" srcId="{86521A8E-8320-40B8-BCD6-E6489428D536}" destId="{5ACAEE41-8246-4F3F-A52B-8C1FFAA3F36E}" srcOrd="0" destOrd="0" parTransId="{A29A3547-C851-43D7-9C04-3BB45BB82525}" sibTransId="{D4A9A9DD-AC44-4332-85CC-7A20C432B4D8}"/>
    <dgm:cxn modelId="{7DC08BB0-9007-4D4B-A10A-8141099260C9}" type="presOf" srcId="{1C23A4BD-A82F-4A5A-B149-84618AC3D32F}" destId="{D07A85E7-4D66-4B1D-820C-0DD6CDAA655B}" srcOrd="0" destOrd="0" presId="urn:microsoft.com/office/officeart/2005/8/layout/pyramid2"/>
    <dgm:cxn modelId="{3B8162C6-037A-E843-BD20-1175B291DE37}" type="presOf" srcId="{86521A8E-8320-40B8-BCD6-E6489428D536}" destId="{F61ADCB7-7E86-42CA-A8E5-1AC908C7EA19}" srcOrd="0" destOrd="0" presId="urn:microsoft.com/office/officeart/2005/8/layout/pyramid2"/>
    <dgm:cxn modelId="{36D016E1-6AC9-4B01-B67C-220A5153B02B}" srcId="{86521A8E-8320-40B8-BCD6-E6489428D536}" destId="{1C23A4BD-A82F-4A5A-B149-84618AC3D32F}" srcOrd="1" destOrd="0" parTransId="{1FC76A31-C699-4D88-B2CC-06CF10225CD7}" sibTransId="{BCE43F31-BC3A-4AD8-9915-E096423FCFBA}"/>
    <dgm:cxn modelId="{7900967F-7D35-DB46-BF47-7F0CC21BDD2A}" type="presParOf" srcId="{F61ADCB7-7E86-42CA-A8E5-1AC908C7EA19}" destId="{3587C41A-8574-4606-ADF0-2F0F2E4F86DB}" srcOrd="0" destOrd="0" presId="urn:microsoft.com/office/officeart/2005/8/layout/pyramid2"/>
    <dgm:cxn modelId="{3EB40919-EA55-3647-AF30-32E14A689BC4}" type="presParOf" srcId="{F61ADCB7-7E86-42CA-A8E5-1AC908C7EA19}" destId="{907AEA8D-AB04-4DCB-A2C2-421687483F5F}" srcOrd="1" destOrd="0" presId="urn:microsoft.com/office/officeart/2005/8/layout/pyramid2"/>
    <dgm:cxn modelId="{BCEB219E-16F8-9444-B185-7D3C4FC65466}" type="presParOf" srcId="{907AEA8D-AB04-4DCB-A2C2-421687483F5F}" destId="{FBD17081-CB6D-47BD-8363-B053CE9B67FF}" srcOrd="0" destOrd="0" presId="urn:microsoft.com/office/officeart/2005/8/layout/pyramid2"/>
    <dgm:cxn modelId="{E4EA9C79-E2D1-8745-8D71-81A075673E42}" type="presParOf" srcId="{907AEA8D-AB04-4DCB-A2C2-421687483F5F}" destId="{D29136FC-9D58-4DA8-887A-5854C2214569}" srcOrd="1" destOrd="0" presId="urn:microsoft.com/office/officeart/2005/8/layout/pyramid2"/>
    <dgm:cxn modelId="{348356FA-15BB-844E-9B64-B2092C1A8F25}" type="presParOf" srcId="{907AEA8D-AB04-4DCB-A2C2-421687483F5F}" destId="{D07A85E7-4D66-4B1D-820C-0DD6CDAA655B}" srcOrd="2" destOrd="0" presId="urn:microsoft.com/office/officeart/2005/8/layout/pyramid2"/>
    <dgm:cxn modelId="{D8539D5C-7D7A-1744-97C5-2BB6A20D6BAD}" type="presParOf" srcId="{907AEA8D-AB04-4DCB-A2C2-421687483F5F}" destId="{5A0D16E1-AC4D-40ED-B973-90FF5C5C8059}" srcOrd="3"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0AE87A-6950-4EA1-902F-8C59E6E08618}" type="doc">
      <dgm:prSet loTypeId="urn:microsoft.com/office/officeart/2005/8/layout/hList7#1" loCatId="list" qsTypeId="urn:microsoft.com/office/officeart/2005/8/quickstyle/simple1" qsCatId="simple" csTypeId="urn:microsoft.com/office/officeart/2005/8/colors/accent1_2" csCatId="accent1" phldr="1"/>
      <dgm:spPr/>
    </dgm:pt>
    <dgm:pt modelId="{01703995-78F3-4F24-88BC-BB48AD2F56D3}">
      <dgm:prSet phldrT="[Text]" custT="1"/>
      <dgm:spPr/>
      <dgm:t>
        <a:bodyPr/>
        <a:lstStyle/>
        <a:p>
          <a:r>
            <a:rPr lang="tr-TR" sz="2400" b="1" dirty="0" err="1" smtClean="0">
              <a:solidFill>
                <a:srgbClr val="FF0000"/>
              </a:solidFill>
            </a:rPr>
            <a:t>Uterin</a:t>
          </a:r>
          <a:r>
            <a:rPr lang="tr-TR" sz="2400" b="1" dirty="0" smtClean="0">
              <a:solidFill>
                <a:srgbClr val="FF0000"/>
              </a:solidFill>
            </a:rPr>
            <a:t> </a:t>
          </a:r>
          <a:r>
            <a:rPr lang="tr-TR" sz="2400" b="1" dirty="0" err="1" smtClean="0">
              <a:solidFill>
                <a:srgbClr val="FF0000"/>
              </a:solidFill>
            </a:rPr>
            <a:t>reseptivite</a:t>
          </a:r>
          <a:endParaRPr lang="tr-TR" sz="2400" b="1" dirty="0">
            <a:solidFill>
              <a:srgbClr val="FF0000"/>
            </a:solidFill>
          </a:endParaRPr>
        </a:p>
      </dgm:t>
    </dgm:pt>
    <dgm:pt modelId="{09C29E09-84C2-44FF-918C-F1F04131DAE4}" type="parTrans" cxnId="{1AAFF8B5-7837-4725-930E-D81146E945D7}">
      <dgm:prSet/>
      <dgm:spPr/>
      <dgm:t>
        <a:bodyPr/>
        <a:lstStyle/>
        <a:p>
          <a:endParaRPr lang="tr-TR"/>
        </a:p>
      </dgm:t>
    </dgm:pt>
    <dgm:pt modelId="{32D38E26-0AAD-44BB-955B-A6C8F9D9259C}" type="sibTrans" cxnId="{1AAFF8B5-7837-4725-930E-D81146E945D7}">
      <dgm:prSet/>
      <dgm:spPr/>
      <dgm:t>
        <a:bodyPr/>
        <a:lstStyle/>
        <a:p>
          <a:endParaRPr lang="tr-TR"/>
        </a:p>
      </dgm:t>
    </dgm:pt>
    <dgm:pt modelId="{DC557680-CBA9-4BFC-8C71-3D84F8022F48}">
      <dgm:prSet phldrT="[Text]" custT="1"/>
      <dgm:spPr/>
      <dgm:t>
        <a:bodyPr/>
        <a:lstStyle/>
        <a:p>
          <a:r>
            <a:rPr lang="tr-TR" sz="2400" b="1" dirty="0" err="1" smtClean="0">
              <a:solidFill>
                <a:srgbClr val="FF0000"/>
              </a:solidFill>
            </a:rPr>
            <a:t>Embryo</a:t>
          </a:r>
          <a:r>
            <a:rPr lang="tr-TR" sz="2400" b="1" dirty="0" smtClean="0">
              <a:solidFill>
                <a:srgbClr val="FF0000"/>
              </a:solidFill>
            </a:rPr>
            <a:t> kalitesi</a:t>
          </a:r>
          <a:endParaRPr lang="tr-TR" sz="2400" b="1" dirty="0">
            <a:solidFill>
              <a:srgbClr val="FF0000"/>
            </a:solidFill>
          </a:endParaRPr>
        </a:p>
      </dgm:t>
    </dgm:pt>
    <dgm:pt modelId="{D511B20C-7EAA-4A9D-8778-8A13CF76D516}" type="parTrans" cxnId="{E2B9F57E-317B-4B1F-90B4-C10E6B10E88D}">
      <dgm:prSet/>
      <dgm:spPr/>
      <dgm:t>
        <a:bodyPr/>
        <a:lstStyle/>
        <a:p>
          <a:endParaRPr lang="tr-TR"/>
        </a:p>
      </dgm:t>
    </dgm:pt>
    <dgm:pt modelId="{8B4E80F5-9255-49B1-9D40-E2B69F0FBA8B}" type="sibTrans" cxnId="{E2B9F57E-317B-4B1F-90B4-C10E6B10E88D}">
      <dgm:prSet/>
      <dgm:spPr/>
      <dgm:t>
        <a:bodyPr/>
        <a:lstStyle/>
        <a:p>
          <a:endParaRPr lang="tr-TR"/>
        </a:p>
      </dgm:t>
    </dgm:pt>
    <dgm:pt modelId="{CE0339AA-7F1A-414E-93FA-FD856D1936EE}">
      <dgm:prSet phldrT="[Text]" custT="1"/>
      <dgm:spPr/>
      <dgm:t>
        <a:bodyPr/>
        <a:lstStyle/>
        <a:p>
          <a:r>
            <a:rPr lang="tr-TR" sz="2000" b="0" dirty="0" err="1" smtClean="0">
              <a:solidFill>
                <a:srgbClr val="FF0000"/>
              </a:solidFill>
            </a:rPr>
            <a:t>Embryo</a:t>
          </a:r>
          <a:r>
            <a:rPr lang="tr-TR" sz="2000" b="0" dirty="0" smtClean="0">
              <a:solidFill>
                <a:srgbClr val="FF0000"/>
              </a:solidFill>
            </a:rPr>
            <a:t> transferi </a:t>
          </a:r>
        </a:p>
        <a:p>
          <a:r>
            <a:rPr lang="tr-TR" sz="1600" b="0" dirty="0" smtClean="0">
              <a:solidFill>
                <a:schemeClr val="bg1"/>
              </a:solidFill>
            </a:rPr>
            <a:t>Ultrason rehberliği</a:t>
          </a:r>
        </a:p>
        <a:p>
          <a:r>
            <a:rPr lang="tr-TR" sz="1600" b="0" dirty="0" err="1" smtClean="0">
              <a:solidFill>
                <a:schemeClr val="bg1"/>
              </a:solidFill>
            </a:rPr>
            <a:t>Servikal</a:t>
          </a:r>
          <a:r>
            <a:rPr lang="tr-TR" sz="1600" b="0" dirty="0" smtClean="0">
              <a:solidFill>
                <a:schemeClr val="bg1"/>
              </a:solidFill>
            </a:rPr>
            <a:t> hazırlık</a:t>
          </a:r>
        </a:p>
        <a:p>
          <a:r>
            <a:rPr lang="tr-TR" sz="1600" b="0" dirty="0" smtClean="0">
              <a:solidFill>
                <a:schemeClr val="bg1"/>
              </a:solidFill>
            </a:rPr>
            <a:t>Transfer </a:t>
          </a:r>
          <a:r>
            <a:rPr lang="tr-TR" sz="1600" b="0" dirty="0" err="1" smtClean="0">
              <a:solidFill>
                <a:schemeClr val="bg1"/>
              </a:solidFill>
            </a:rPr>
            <a:t>kateter</a:t>
          </a:r>
          <a:r>
            <a:rPr lang="tr-TR" sz="1600" b="0" dirty="0" smtClean="0">
              <a:solidFill>
                <a:schemeClr val="bg1"/>
              </a:solidFill>
            </a:rPr>
            <a:t> tipi</a:t>
          </a:r>
        </a:p>
        <a:p>
          <a:r>
            <a:rPr lang="tr-TR" sz="1600" b="0" dirty="0" err="1" smtClean="0">
              <a:solidFill>
                <a:schemeClr val="bg1"/>
              </a:solidFill>
            </a:rPr>
            <a:t>Kateter</a:t>
          </a:r>
          <a:r>
            <a:rPr lang="tr-TR" sz="1600" b="0" dirty="0" smtClean="0">
              <a:solidFill>
                <a:schemeClr val="bg1"/>
              </a:solidFill>
            </a:rPr>
            <a:t> yükleme tekniği</a:t>
          </a:r>
        </a:p>
        <a:p>
          <a:r>
            <a:rPr lang="tr-TR" sz="1600" b="0" dirty="0" err="1" smtClean="0">
              <a:solidFill>
                <a:schemeClr val="bg1"/>
              </a:solidFill>
            </a:rPr>
            <a:t>Kateterde</a:t>
          </a:r>
          <a:r>
            <a:rPr lang="tr-TR" sz="1600" b="0" dirty="0" smtClean="0">
              <a:solidFill>
                <a:schemeClr val="bg1"/>
              </a:solidFill>
            </a:rPr>
            <a:t> kan, mukus varlığı</a:t>
          </a:r>
        </a:p>
        <a:p>
          <a:r>
            <a:rPr lang="tr-TR" sz="1600" b="0" dirty="0" err="1" smtClean="0">
              <a:solidFill>
                <a:schemeClr val="bg1"/>
              </a:solidFill>
            </a:rPr>
            <a:t>Kateterde</a:t>
          </a:r>
          <a:r>
            <a:rPr lang="tr-TR" sz="1600" b="0" dirty="0" smtClean="0">
              <a:solidFill>
                <a:schemeClr val="bg1"/>
              </a:solidFill>
            </a:rPr>
            <a:t> kalmış </a:t>
          </a:r>
          <a:r>
            <a:rPr lang="tr-TR" sz="1600" b="0" dirty="0" err="1" smtClean="0">
              <a:solidFill>
                <a:schemeClr val="bg1"/>
              </a:solidFill>
            </a:rPr>
            <a:t>embryo</a:t>
          </a:r>
          <a:r>
            <a:rPr lang="tr-TR" sz="1600" b="0" dirty="0" smtClean="0">
              <a:solidFill>
                <a:schemeClr val="bg1"/>
              </a:solidFill>
            </a:rPr>
            <a:t> varlığı</a:t>
          </a:r>
        </a:p>
        <a:p>
          <a:r>
            <a:rPr lang="tr-TR" sz="1600" b="0" dirty="0" err="1" smtClean="0">
              <a:solidFill>
                <a:schemeClr val="bg1"/>
              </a:solidFill>
            </a:rPr>
            <a:t>Mock</a:t>
          </a:r>
          <a:r>
            <a:rPr lang="tr-TR" sz="1600" b="0" dirty="0" smtClean="0">
              <a:solidFill>
                <a:schemeClr val="bg1"/>
              </a:solidFill>
            </a:rPr>
            <a:t> transferi</a:t>
          </a:r>
        </a:p>
        <a:p>
          <a:r>
            <a:rPr lang="tr-TR" sz="1600" b="0" dirty="0" err="1" smtClean="0">
              <a:solidFill>
                <a:schemeClr val="bg1"/>
              </a:solidFill>
            </a:rPr>
            <a:t>Myometriyal</a:t>
          </a:r>
          <a:r>
            <a:rPr lang="tr-TR" sz="1600" b="0" dirty="0" smtClean="0">
              <a:solidFill>
                <a:schemeClr val="bg1"/>
              </a:solidFill>
            </a:rPr>
            <a:t> </a:t>
          </a:r>
          <a:r>
            <a:rPr lang="tr-TR" sz="1600" b="0" dirty="0" err="1" smtClean="0">
              <a:solidFill>
                <a:schemeClr val="bg1"/>
              </a:solidFill>
            </a:rPr>
            <a:t>kontraksiyon</a:t>
          </a:r>
          <a:endParaRPr lang="tr-TR" sz="1600" b="0" dirty="0" smtClean="0">
            <a:solidFill>
              <a:schemeClr val="bg1"/>
            </a:solidFill>
          </a:endParaRPr>
        </a:p>
        <a:p>
          <a:r>
            <a:rPr lang="tr-TR" sz="1600" b="0" dirty="0" smtClean="0">
              <a:solidFill>
                <a:schemeClr val="bg1"/>
              </a:solidFill>
            </a:rPr>
            <a:t>Transfer kolaylığı</a:t>
          </a:r>
        </a:p>
        <a:p>
          <a:r>
            <a:rPr lang="tr-TR" sz="1600" b="0" dirty="0" err="1" smtClean="0">
              <a:solidFill>
                <a:schemeClr val="bg1"/>
              </a:solidFill>
            </a:rPr>
            <a:t>Embryonun</a:t>
          </a:r>
          <a:r>
            <a:rPr lang="tr-TR" sz="1600" b="0" dirty="0" smtClean="0">
              <a:solidFill>
                <a:schemeClr val="bg1"/>
              </a:solidFill>
            </a:rPr>
            <a:t> veriliş noktası</a:t>
          </a:r>
        </a:p>
      </dgm:t>
    </dgm:pt>
    <dgm:pt modelId="{F877E063-80EF-4C83-A3A5-81F63F89440C}" type="parTrans" cxnId="{46D17DBD-89D5-419A-B55C-D1A9EA866555}">
      <dgm:prSet/>
      <dgm:spPr/>
      <dgm:t>
        <a:bodyPr/>
        <a:lstStyle/>
        <a:p>
          <a:endParaRPr lang="tr-TR"/>
        </a:p>
      </dgm:t>
    </dgm:pt>
    <dgm:pt modelId="{5D5D0BEA-6730-4AE4-BCAD-FD07F6173EAF}" type="sibTrans" cxnId="{46D17DBD-89D5-419A-B55C-D1A9EA866555}">
      <dgm:prSet/>
      <dgm:spPr/>
      <dgm:t>
        <a:bodyPr/>
        <a:lstStyle/>
        <a:p>
          <a:endParaRPr lang="tr-TR"/>
        </a:p>
      </dgm:t>
    </dgm:pt>
    <dgm:pt modelId="{2A1C792F-E8BA-409D-8B6D-3885F40E0BB7}" type="pres">
      <dgm:prSet presAssocID="{240AE87A-6950-4EA1-902F-8C59E6E08618}" presName="Name0" presStyleCnt="0">
        <dgm:presLayoutVars>
          <dgm:dir/>
          <dgm:resizeHandles val="exact"/>
        </dgm:presLayoutVars>
      </dgm:prSet>
      <dgm:spPr/>
    </dgm:pt>
    <dgm:pt modelId="{2028A585-55D8-4ECB-A750-1FA6E7AE8590}" type="pres">
      <dgm:prSet presAssocID="{240AE87A-6950-4EA1-902F-8C59E6E08618}" presName="fgShape" presStyleLbl="fgShp" presStyleIdx="0" presStyleCnt="1" custScaleX="41667"/>
      <dgm:spPr/>
    </dgm:pt>
    <dgm:pt modelId="{5BAC109F-E5D3-4764-AE92-2840448057E7}" type="pres">
      <dgm:prSet presAssocID="{240AE87A-6950-4EA1-902F-8C59E6E08618}" presName="linComp" presStyleCnt="0"/>
      <dgm:spPr/>
    </dgm:pt>
    <dgm:pt modelId="{145F1124-EA5B-4E69-95A0-D0ECCEEF1FDB}" type="pres">
      <dgm:prSet presAssocID="{01703995-78F3-4F24-88BC-BB48AD2F56D3}" presName="compNode" presStyleCnt="0"/>
      <dgm:spPr/>
    </dgm:pt>
    <dgm:pt modelId="{EF45B49F-D96C-4EFC-A810-94B78F4A31D0}" type="pres">
      <dgm:prSet presAssocID="{01703995-78F3-4F24-88BC-BB48AD2F56D3}" presName="bkgdShape" presStyleLbl="node1" presStyleIdx="0" presStyleCnt="3"/>
      <dgm:spPr/>
      <dgm:t>
        <a:bodyPr/>
        <a:lstStyle/>
        <a:p>
          <a:endParaRPr lang="tr-TR"/>
        </a:p>
      </dgm:t>
    </dgm:pt>
    <dgm:pt modelId="{22B368D5-DFFB-4CFD-8F95-8556F698C0F5}" type="pres">
      <dgm:prSet presAssocID="{01703995-78F3-4F24-88BC-BB48AD2F56D3}" presName="nodeTx" presStyleLbl="node1" presStyleIdx="0" presStyleCnt="3">
        <dgm:presLayoutVars>
          <dgm:bulletEnabled val="1"/>
        </dgm:presLayoutVars>
      </dgm:prSet>
      <dgm:spPr/>
      <dgm:t>
        <a:bodyPr/>
        <a:lstStyle/>
        <a:p>
          <a:endParaRPr lang="tr-TR"/>
        </a:p>
      </dgm:t>
    </dgm:pt>
    <dgm:pt modelId="{31DE6D7A-D5A1-4078-928F-78117441BA89}" type="pres">
      <dgm:prSet presAssocID="{01703995-78F3-4F24-88BC-BB48AD2F56D3}" presName="invisiNode" presStyleLbl="node1" presStyleIdx="0" presStyleCnt="3"/>
      <dgm:spPr/>
    </dgm:pt>
    <dgm:pt modelId="{360A605E-1C44-4D64-A7F0-E06886FE4F7A}" type="pres">
      <dgm:prSet presAssocID="{01703995-78F3-4F24-88BC-BB48AD2F56D3}" presName="imagNode" presStyleLbl="fgImgPlace1" presStyleIdx="0" presStyleCnt="3" custScaleX="132551"/>
      <dgm:spPr>
        <a:blipFill rotWithShape="0">
          <a:blip xmlns:r="http://schemas.openxmlformats.org/officeDocument/2006/relationships" r:embed="rId1"/>
          <a:stretch>
            <a:fillRect/>
          </a:stretch>
        </a:blipFill>
      </dgm:spPr>
    </dgm:pt>
    <dgm:pt modelId="{3E528023-BC5D-4F48-8CC3-C8F0E34A3359}" type="pres">
      <dgm:prSet presAssocID="{32D38E26-0AAD-44BB-955B-A6C8F9D9259C}" presName="sibTrans" presStyleLbl="sibTrans2D1" presStyleIdx="0" presStyleCnt="0"/>
      <dgm:spPr/>
      <dgm:t>
        <a:bodyPr/>
        <a:lstStyle/>
        <a:p>
          <a:endParaRPr lang="tr-TR"/>
        </a:p>
      </dgm:t>
    </dgm:pt>
    <dgm:pt modelId="{3F6C8853-34FA-4460-9EA8-DDA0EC29C937}" type="pres">
      <dgm:prSet presAssocID="{DC557680-CBA9-4BFC-8C71-3D84F8022F48}" presName="compNode" presStyleCnt="0"/>
      <dgm:spPr/>
    </dgm:pt>
    <dgm:pt modelId="{9285878A-7FF2-45B7-971C-862AF82F6A10}" type="pres">
      <dgm:prSet presAssocID="{DC557680-CBA9-4BFC-8C71-3D84F8022F48}" presName="bkgdShape" presStyleLbl="node1" presStyleIdx="1" presStyleCnt="3"/>
      <dgm:spPr/>
      <dgm:t>
        <a:bodyPr/>
        <a:lstStyle/>
        <a:p>
          <a:endParaRPr lang="tr-TR"/>
        </a:p>
      </dgm:t>
    </dgm:pt>
    <dgm:pt modelId="{DF868828-1941-4F56-B31D-FBEE8EB70692}" type="pres">
      <dgm:prSet presAssocID="{DC557680-CBA9-4BFC-8C71-3D84F8022F48}" presName="nodeTx" presStyleLbl="node1" presStyleIdx="1" presStyleCnt="3">
        <dgm:presLayoutVars>
          <dgm:bulletEnabled val="1"/>
        </dgm:presLayoutVars>
      </dgm:prSet>
      <dgm:spPr/>
      <dgm:t>
        <a:bodyPr/>
        <a:lstStyle/>
        <a:p>
          <a:endParaRPr lang="tr-TR"/>
        </a:p>
      </dgm:t>
    </dgm:pt>
    <dgm:pt modelId="{54762631-86D9-4FCF-AD22-6ADB4E434CF0}" type="pres">
      <dgm:prSet presAssocID="{DC557680-CBA9-4BFC-8C71-3D84F8022F48}" presName="invisiNode" presStyleLbl="node1" presStyleIdx="1" presStyleCnt="3"/>
      <dgm:spPr/>
    </dgm:pt>
    <dgm:pt modelId="{4E5E1D21-EB4E-4E18-A896-E55CCC01452E}" type="pres">
      <dgm:prSet presAssocID="{DC557680-CBA9-4BFC-8C71-3D84F8022F48}" presName="imagNode" presStyleLbl="fgImgPlace1" presStyleIdx="1" presStyleCnt="3"/>
      <dgm:spPr>
        <a:blipFill rotWithShape="0">
          <a:blip xmlns:r="http://schemas.openxmlformats.org/officeDocument/2006/relationships" r:embed="rId2"/>
          <a:stretch>
            <a:fillRect/>
          </a:stretch>
        </a:blipFill>
      </dgm:spPr>
    </dgm:pt>
    <dgm:pt modelId="{A53F65ED-9C19-49CC-8B24-F08CECE5E820}" type="pres">
      <dgm:prSet presAssocID="{8B4E80F5-9255-49B1-9D40-E2B69F0FBA8B}" presName="sibTrans" presStyleLbl="sibTrans2D1" presStyleIdx="0" presStyleCnt="0"/>
      <dgm:spPr/>
      <dgm:t>
        <a:bodyPr/>
        <a:lstStyle/>
        <a:p>
          <a:endParaRPr lang="tr-TR"/>
        </a:p>
      </dgm:t>
    </dgm:pt>
    <dgm:pt modelId="{CC7CD659-27A9-4B31-8E9E-3F4724254243}" type="pres">
      <dgm:prSet presAssocID="{CE0339AA-7F1A-414E-93FA-FD856D1936EE}" presName="compNode" presStyleCnt="0"/>
      <dgm:spPr/>
    </dgm:pt>
    <dgm:pt modelId="{FB63DA11-F4FD-4D65-B440-FE0AB8F7EAFE}" type="pres">
      <dgm:prSet presAssocID="{CE0339AA-7F1A-414E-93FA-FD856D1936EE}" presName="bkgdShape" presStyleLbl="node1" presStyleIdx="2" presStyleCnt="3"/>
      <dgm:spPr/>
      <dgm:t>
        <a:bodyPr/>
        <a:lstStyle/>
        <a:p>
          <a:endParaRPr lang="tr-TR"/>
        </a:p>
      </dgm:t>
    </dgm:pt>
    <dgm:pt modelId="{DC049FAB-A274-4324-9AF5-8B1D28ED6978}" type="pres">
      <dgm:prSet presAssocID="{CE0339AA-7F1A-414E-93FA-FD856D1936EE}" presName="nodeTx" presStyleLbl="node1" presStyleIdx="2" presStyleCnt="3">
        <dgm:presLayoutVars>
          <dgm:bulletEnabled val="1"/>
        </dgm:presLayoutVars>
      </dgm:prSet>
      <dgm:spPr/>
      <dgm:t>
        <a:bodyPr/>
        <a:lstStyle/>
        <a:p>
          <a:endParaRPr lang="tr-TR"/>
        </a:p>
      </dgm:t>
    </dgm:pt>
    <dgm:pt modelId="{3C1CEA67-2733-431E-8C89-43D5B7D88BD4}" type="pres">
      <dgm:prSet presAssocID="{CE0339AA-7F1A-414E-93FA-FD856D1936EE}" presName="invisiNode" presStyleLbl="node1" presStyleIdx="2" presStyleCnt="3"/>
      <dgm:spPr/>
    </dgm:pt>
    <dgm:pt modelId="{B741BD0A-D5C0-4F32-BD56-AA3E31DCD1B7}" type="pres">
      <dgm:prSet presAssocID="{CE0339AA-7F1A-414E-93FA-FD856D1936EE}" presName="imagNode" presStyleLbl="fgImgPlace1" presStyleIdx="2" presStyleCnt="3" custScaleX="134742" custScaleY="59355" custLinFactNeighborX="1096" custLinFactNeighborY="-39777"/>
      <dgm:spPr>
        <a:blipFill rotWithShape="0">
          <a:blip xmlns:r="http://schemas.openxmlformats.org/officeDocument/2006/relationships" r:embed="rId3"/>
          <a:stretch>
            <a:fillRect/>
          </a:stretch>
        </a:blipFill>
      </dgm:spPr>
    </dgm:pt>
  </dgm:ptLst>
  <dgm:cxnLst>
    <dgm:cxn modelId="{46D17DBD-89D5-419A-B55C-D1A9EA866555}" srcId="{240AE87A-6950-4EA1-902F-8C59E6E08618}" destId="{CE0339AA-7F1A-414E-93FA-FD856D1936EE}" srcOrd="2" destOrd="0" parTransId="{F877E063-80EF-4C83-A3A5-81F63F89440C}" sibTransId="{5D5D0BEA-6730-4AE4-BCAD-FD07F6173EAF}"/>
    <dgm:cxn modelId="{1AAFF8B5-7837-4725-930E-D81146E945D7}" srcId="{240AE87A-6950-4EA1-902F-8C59E6E08618}" destId="{01703995-78F3-4F24-88BC-BB48AD2F56D3}" srcOrd="0" destOrd="0" parTransId="{09C29E09-84C2-44FF-918C-F1F04131DAE4}" sibTransId="{32D38E26-0AAD-44BB-955B-A6C8F9D9259C}"/>
    <dgm:cxn modelId="{EB4188DF-B6F6-C94B-AB97-99BB30D66385}" type="presOf" srcId="{8B4E80F5-9255-49B1-9D40-E2B69F0FBA8B}" destId="{A53F65ED-9C19-49CC-8B24-F08CECE5E820}" srcOrd="0" destOrd="0" presId="urn:microsoft.com/office/officeart/2005/8/layout/hList7#1"/>
    <dgm:cxn modelId="{62FFEA78-340E-C745-82B3-E62C96C98083}" type="presOf" srcId="{DC557680-CBA9-4BFC-8C71-3D84F8022F48}" destId="{9285878A-7FF2-45B7-971C-862AF82F6A10}" srcOrd="0" destOrd="0" presId="urn:microsoft.com/office/officeart/2005/8/layout/hList7#1"/>
    <dgm:cxn modelId="{A3912F14-B238-584E-905F-096596C0FEA3}" type="presOf" srcId="{240AE87A-6950-4EA1-902F-8C59E6E08618}" destId="{2A1C792F-E8BA-409D-8B6D-3885F40E0BB7}" srcOrd="0" destOrd="0" presId="urn:microsoft.com/office/officeart/2005/8/layout/hList7#1"/>
    <dgm:cxn modelId="{5A8215AF-405A-5849-941C-47E2E297A5B0}" type="presOf" srcId="{01703995-78F3-4F24-88BC-BB48AD2F56D3}" destId="{EF45B49F-D96C-4EFC-A810-94B78F4A31D0}" srcOrd="0" destOrd="0" presId="urn:microsoft.com/office/officeart/2005/8/layout/hList7#1"/>
    <dgm:cxn modelId="{B1DAC664-8B80-AA46-BC7E-C5C133274075}" type="presOf" srcId="{CE0339AA-7F1A-414E-93FA-FD856D1936EE}" destId="{FB63DA11-F4FD-4D65-B440-FE0AB8F7EAFE}" srcOrd="0" destOrd="0" presId="urn:microsoft.com/office/officeart/2005/8/layout/hList7#1"/>
    <dgm:cxn modelId="{E2B9F57E-317B-4B1F-90B4-C10E6B10E88D}" srcId="{240AE87A-6950-4EA1-902F-8C59E6E08618}" destId="{DC557680-CBA9-4BFC-8C71-3D84F8022F48}" srcOrd="1" destOrd="0" parTransId="{D511B20C-7EAA-4A9D-8778-8A13CF76D516}" sibTransId="{8B4E80F5-9255-49B1-9D40-E2B69F0FBA8B}"/>
    <dgm:cxn modelId="{FD4E7B63-69FC-8740-B0D9-288D2373AA26}" type="presOf" srcId="{DC557680-CBA9-4BFC-8C71-3D84F8022F48}" destId="{DF868828-1941-4F56-B31D-FBEE8EB70692}" srcOrd="1" destOrd="0" presId="urn:microsoft.com/office/officeart/2005/8/layout/hList7#1"/>
    <dgm:cxn modelId="{EEF77CA6-D2AF-1941-94FA-9715ACA79DED}" type="presOf" srcId="{CE0339AA-7F1A-414E-93FA-FD856D1936EE}" destId="{DC049FAB-A274-4324-9AF5-8B1D28ED6978}" srcOrd="1" destOrd="0" presId="urn:microsoft.com/office/officeart/2005/8/layout/hList7#1"/>
    <dgm:cxn modelId="{D1518C4A-7116-C549-AA39-F6A21F7A2BFC}" type="presOf" srcId="{01703995-78F3-4F24-88BC-BB48AD2F56D3}" destId="{22B368D5-DFFB-4CFD-8F95-8556F698C0F5}" srcOrd="1" destOrd="0" presId="urn:microsoft.com/office/officeart/2005/8/layout/hList7#1"/>
    <dgm:cxn modelId="{686F7AF2-5E29-964F-A5E6-120A6864ADF7}" type="presOf" srcId="{32D38E26-0AAD-44BB-955B-A6C8F9D9259C}" destId="{3E528023-BC5D-4F48-8CC3-C8F0E34A3359}" srcOrd="0" destOrd="0" presId="urn:microsoft.com/office/officeart/2005/8/layout/hList7#1"/>
    <dgm:cxn modelId="{78A70083-0D7F-054B-853C-76AB926928ED}" type="presParOf" srcId="{2A1C792F-E8BA-409D-8B6D-3885F40E0BB7}" destId="{2028A585-55D8-4ECB-A750-1FA6E7AE8590}" srcOrd="0" destOrd="0" presId="urn:microsoft.com/office/officeart/2005/8/layout/hList7#1"/>
    <dgm:cxn modelId="{F6040FE9-159E-5F4A-B7CA-647DF2F8F64C}" type="presParOf" srcId="{2A1C792F-E8BA-409D-8B6D-3885F40E0BB7}" destId="{5BAC109F-E5D3-4764-AE92-2840448057E7}" srcOrd="1" destOrd="0" presId="urn:microsoft.com/office/officeart/2005/8/layout/hList7#1"/>
    <dgm:cxn modelId="{BD8BDAF0-7F88-FD4C-A497-935A368785D3}" type="presParOf" srcId="{5BAC109F-E5D3-4764-AE92-2840448057E7}" destId="{145F1124-EA5B-4E69-95A0-D0ECCEEF1FDB}" srcOrd="0" destOrd="0" presId="urn:microsoft.com/office/officeart/2005/8/layout/hList7#1"/>
    <dgm:cxn modelId="{9CBBE0E4-966D-5F4D-9D08-B9FB37925D57}" type="presParOf" srcId="{145F1124-EA5B-4E69-95A0-D0ECCEEF1FDB}" destId="{EF45B49F-D96C-4EFC-A810-94B78F4A31D0}" srcOrd="0" destOrd="0" presId="urn:microsoft.com/office/officeart/2005/8/layout/hList7#1"/>
    <dgm:cxn modelId="{2CCB801E-E9BD-2241-B739-23C879D28784}" type="presParOf" srcId="{145F1124-EA5B-4E69-95A0-D0ECCEEF1FDB}" destId="{22B368D5-DFFB-4CFD-8F95-8556F698C0F5}" srcOrd="1" destOrd="0" presId="urn:microsoft.com/office/officeart/2005/8/layout/hList7#1"/>
    <dgm:cxn modelId="{1C868692-FD2C-294D-93C4-46D01070575F}" type="presParOf" srcId="{145F1124-EA5B-4E69-95A0-D0ECCEEF1FDB}" destId="{31DE6D7A-D5A1-4078-928F-78117441BA89}" srcOrd="2" destOrd="0" presId="urn:microsoft.com/office/officeart/2005/8/layout/hList7#1"/>
    <dgm:cxn modelId="{30BEEB72-8E33-E842-986F-D19F7826CCBB}" type="presParOf" srcId="{145F1124-EA5B-4E69-95A0-D0ECCEEF1FDB}" destId="{360A605E-1C44-4D64-A7F0-E06886FE4F7A}" srcOrd="3" destOrd="0" presId="urn:microsoft.com/office/officeart/2005/8/layout/hList7#1"/>
    <dgm:cxn modelId="{006673AB-97D2-1B4E-86FE-3D9D8D2099B5}" type="presParOf" srcId="{5BAC109F-E5D3-4764-AE92-2840448057E7}" destId="{3E528023-BC5D-4F48-8CC3-C8F0E34A3359}" srcOrd="1" destOrd="0" presId="urn:microsoft.com/office/officeart/2005/8/layout/hList7#1"/>
    <dgm:cxn modelId="{A6C65E9C-1526-924A-855A-361A33D2418E}" type="presParOf" srcId="{5BAC109F-E5D3-4764-AE92-2840448057E7}" destId="{3F6C8853-34FA-4460-9EA8-DDA0EC29C937}" srcOrd="2" destOrd="0" presId="urn:microsoft.com/office/officeart/2005/8/layout/hList7#1"/>
    <dgm:cxn modelId="{08E3A677-0DAA-FA49-B106-AC822175CC7E}" type="presParOf" srcId="{3F6C8853-34FA-4460-9EA8-DDA0EC29C937}" destId="{9285878A-7FF2-45B7-971C-862AF82F6A10}" srcOrd="0" destOrd="0" presId="urn:microsoft.com/office/officeart/2005/8/layout/hList7#1"/>
    <dgm:cxn modelId="{072B16F8-9ACC-EB40-B446-CCEBA8353D05}" type="presParOf" srcId="{3F6C8853-34FA-4460-9EA8-DDA0EC29C937}" destId="{DF868828-1941-4F56-B31D-FBEE8EB70692}" srcOrd="1" destOrd="0" presId="urn:microsoft.com/office/officeart/2005/8/layout/hList7#1"/>
    <dgm:cxn modelId="{F15B7B77-6347-934E-B84C-B0F6B3AE3D7A}" type="presParOf" srcId="{3F6C8853-34FA-4460-9EA8-DDA0EC29C937}" destId="{54762631-86D9-4FCF-AD22-6ADB4E434CF0}" srcOrd="2" destOrd="0" presId="urn:microsoft.com/office/officeart/2005/8/layout/hList7#1"/>
    <dgm:cxn modelId="{057E9591-7FFA-EC48-AA3E-FC6738A13643}" type="presParOf" srcId="{3F6C8853-34FA-4460-9EA8-DDA0EC29C937}" destId="{4E5E1D21-EB4E-4E18-A896-E55CCC01452E}" srcOrd="3" destOrd="0" presId="urn:microsoft.com/office/officeart/2005/8/layout/hList7#1"/>
    <dgm:cxn modelId="{234FA3B0-C40C-AC42-AC07-4A07F0A2971B}" type="presParOf" srcId="{5BAC109F-E5D3-4764-AE92-2840448057E7}" destId="{A53F65ED-9C19-49CC-8B24-F08CECE5E820}" srcOrd="3" destOrd="0" presId="urn:microsoft.com/office/officeart/2005/8/layout/hList7#1"/>
    <dgm:cxn modelId="{E6746076-26F4-594F-AD01-2D96289E36B5}" type="presParOf" srcId="{5BAC109F-E5D3-4764-AE92-2840448057E7}" destId="{CC7CD659-27A9-4B31-8E9E-3F4724254243}" srcOrd="4" destOrd="0" presId="urn:microsoft.com/office/officeart/2005/8/layout/hList7#1"/>
    <dgm:cxn modelId="{8BDF8328-938C-8243-8442-9EF7313A3239}" type="presParOf" srcId="{CC7CD659-27A9-4B31-8E9E-3F4724254243}" destId="{FB63DA11-F4FD-4D65-B440-FE0AB8F7EAFE}" srcOrd="0" destOrd="0" presId="urn:microsoft.com/office/officeart/2005/8/layout/hList7#1"/>
    <dgm:cxn modelId="{62C30590-75A7-4F45-B8A1-2904682B66DF}" type="presParOf" srcId="{CC7CD659-27A9-4B31-8E9E-3F4724254243}" destId="{DC049FAB-A274-4324-9AF5-8B1D28ED6978}" srcOrd="1" destOrd="0" presId="urn:microsoft.com/office/officeart/2005/8/layout/hList7#1"/>
    <dgm:cxn modelId="{3F93BE41-EF71-4344-BCD9-0A6163628703}" type="presParOf" srcId="{CC7CD659-27A9-4B31-8E9E-3F4724254243}" destId="{3C1CEA67-2733-431E-8C89-43D5B7D88BD4}" srcOrd="2" destOrd="0" presId="urn:microsoft.com/office/officeart/2005/8/layout/hList7#1"/>
    <dgm:cxn modelId="{BBAF7097-DAFA-3C4A-90A7-EAEA3C269DD8}" type="presParOf" srcId="{CC7CD659-27A9-4B31-8E9E-3F4724254243}" destId="{B741BD0A-D5C0-4F32-BD56-AA3E31DCD1B7}"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8C15-5B72-4FCB-94DB-3CDF4DF11714}">
      <dsp:nvSpPr>
        <dsp:cNvPr id="0" name=""/>
        <dsp:cNvSpPr/>
      </dsp:nvSpPr>
      <dsp:spPr>
        <a:xfrm>
          <a:off x="0" y="0"/>
          <a:ext cx="1470025" cy="1470025"/>
        </a:xfrm>
        <a:prstGeom prst="pie">
          <a:avLst>
            <a:gd name="adj1" fmla="val 5400000"/>
            <a:gd name="adj2" fmla="val 1620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83C9E0-0AAD-44F6-88FA-48DAAD6469D2}">
      <dsp:nvSpPr>
        <dsp:cNvPr id="0" name=""/>
        <dsp:cNvSpPr/>
      </dsp:nvSpPr>
      <dsp:spPr>
        <a:xfrm>
          <a:off x="735012" y="0"/>
          <a:ext cx="7037387" cy="1470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solidFill>
                <a:srgbClr val="002060"/>
              </a:solidFill>
            </a:rPr>
            <a:t>Transfer </a:t>
          </a:r>
          <a:r>
            <a:rPr lang="en-US" sz="4100" b="1" kern="1200" dirty="0" err="1" smtClean="0">
              <a:solidFill>
                <a:srgbClr val="002060"/>
              </a:solidFill>
            </a:rPr>
            <a:t>Tekniklerinin</a:t>
          </a:r>
          <a:r>
            <a:rPr lang="en-US" sz="4100" b="1" kern="1200" dirty="0" smtClean="0">
              <a:solidFill>
                <a:srgbClr val="002060"/>
              </a:solidFill>
            </a:rPr>
            <a:t> IVF </a:t>
          </a:r>
          <a:r>
            <a:rPr lang="en-US" sz="4100" b="1" kern="1200" dirty="0" err="1" smtClean="0">
              <a:solidFill>
                <a:srgbClr val="002060"/>
              </a:solidFill>
            </a:rPr>
            <a:t>Başarısındaki</a:t>
          </a:r>
          <a:r>
            <a:rPr lang="en-US" sz="4100" b="1" kern="1200" dirty="0" smtClean="0">
              <a:solidFill>
                <a:srgbClr val="002060"/>
              </a:solidFill>
            </a:rPr>
            <a:t> </a:t>
          </a:r>
          <a:r>
            <a:rPr lang="en-US" sz="4100" b="1" kern="1200" dirty="0" err="1" smtClean="0">
              <a:solidFill>
                <a:srgbClr val="002060"/>
              </a:solidFill>
            </a:rPr>
            <a:t>Yeri</a:t>
          </a:r>
          <a:endParaRPr lang="en-US" sz="4100" kern="1200" dirty="0">
            <a:solidFill>
              <a:srgbClr val="002060"/>
            </a:solidFill>
          </a:endParaRPr>
        </a:p>
      </dsp:txBody>
      <dsp:txXfrm>
        <a:off x="735012" y="0"/>
        <a:ext cx="7037387" cy="1470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7C41A-8574-4606-ADF0-2F0F2E4F86DB}">
      <dsp:nvSpPr>
        <dsp:cNvPr id="0" name=""/>
        <dsp:cNvSpPr/>
      </dsp:nvSpPr>
      <dsp:spPr>
        <a:xfrm>
          <a:off x="1792062" y="0"/>
          <a:ext cx="2971800" cy="2971800"/>
        </a:xfrm>
        <a:prstGeom prst="triangle">
          <a:avLst/>
        </a:prstGeom>
        <a:gradFill rotWithShape="0">
          <a:gsLst>
            <a:gs pos="0">
              <a:schemeClr val="accent1">
                <a:shade val="50000"/>
                <a:hueOff val="0"/>
                <a:satOff val="0"/>
                <a:lumOff val="0"/>
                <a:alphaOff val="0"/>
                <a:tint val="43000"/>
                <a:satMod val="165000"/>
              </a:schemeClr>
            </a:gs>
            <a:gs pos="55000">
              <a:schemeClr val="accent1">
                <a:shade val="50000"/>
                <a:hueOff val="0"/>
                <a:satOff val="0"/>
                <a:lumOff val="0"/>
                <a:alphaOff val="0"/>
                <a:tint val="83000"/>
                <a:satMod val="155000"/>
              </a:schemeClr>
            </a:gs>
            <a:gs pos="100000">
              <a:schemeClr val="accent1">
                <a:shade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D17081-CB6D-47BD-8363-B053CE9B67FF}">
      <dsp:nvSpPr>
        <dsp:cNvPr id="0" name=""/>
        <dsp:cNvSpPr/>
      </dsp:nvSpPr>
      <dsp:spPr>
        <a:xfrm>
          <a:off x="3276600" y="304801"/>
          <a:ext cx="4082681" cy="953535"/>
        </a:xfrm>
        <a:prstGeom prst="round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rgbClr val="002060"/>
              </a:solidFill>
            </a:rPr>
            <a:t>Prof. Dr. N. Cem FIÇICIOĞLU</a:t>
          </a:r>
          <a:endParaRPr lang="en-US" sz="2000" kern="1200" dirty="0">
            <a:solidFill>
              <a:srgbClr val="002060"/>
            </a:solidFill>
          </a:endParaRPr>
        </a:p>
      </dsp:txBody>
      <dsp:txXfrm>
        <a:off x="3323148" y="351349"/>
        <a:ext cx="3989585" cy="860439"/>
      </dsp:txXfrm>
    </dsp:sp>
    <dsp:sp modelId="{D07A85E7-4D66-4B1D-820C-0DD6CDAA655B}">
      <dsp:nvSpPr>
        <dsp:cNvPr id="0" name=""/>
        <dsp:cNvSpPr/>
      </dsp:nvSpPr>
      <dsp:spPr>
        <a:xfrm>
          <a:off x="3352804" y="1371600"/>
          <a:ext cx="4003830" cy="1228020"/>
        </a:xfrm>
        <a:prstGeom prst="roundRect">
          <a:avLst/>
        </a:prstGeom>
        <a:solidFill>
          <a:schemeClr val="lt1">
            <a:alpha val="90000"/>
            <a:hueOff val="0"/>
            <a:satOff val="0"/>
            <a:lumOff val="0"/>
            <a:alphaOff val="0"/>
          </a:schemeClr>
        </a:solidFill>
        <a:ln w="9525" cap="flat" cmpd="sng" algn="ctr">
          <a:solidFill>
            <a:schemeClr val="accent1">
              <a:shade val="50000"/>
              <a:hueOff val="16762"/>
              <a:satOff val="-13792"/>
              <a:lumOff val="45186"/>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smtClean="0">
              <a:solidFill>
                <a:schemeClr val="accent1">
                  <a:lumMod val="50000"/>
                </a:schemeClr>
              </a:solidFill>
            </a:rPr>
            <a:t>Yeditepe Üniversitesi Tıp Fakültesi </a:t>
          </a:r>
          <a:endParaRPr lang="en-US" sz="1400" b="1" kern="1200" dirty="0" smtClean="0">
            <a:solidFill>
              <a:schemeClr val="accent1">
                <a:lumMod val="50000"/>
              </a:schemeClr>
            </a:solidFill>
          </a:endParaRPr>
        </a:p>
        <a:p>
          <a:pPr lvl="0" algn="ctr" defTabSz="622300" rtl="0">
            <a:lnSpc>
              <a:spcPct val="90000"/>
            </a:lnSpc>
            <a:spcBef>
              <a:spcPct val="0"/>
            </a:spcBef>
            <a:spcAft>
              <a:spcPct val="35000"/>
            </a:spcAft>
          </a:pPr>
          <a:r>
            <a:rPr lang="tr-TR" sz="1400" b="1" kern="1200" dirty="0" smtClean="0">
              <a:solidFill>
                <a:schemeClr val="accent1">
                  <a:lumMod val="50000"/>
                </a:schemeClr>
              </a:solidFill>
            </a:rPr>
            <a:t>Kadın Hastalıkları ve Doğum A. D. Başkanı </a:t>
          </a:r>
        </a:p>
        <a:p>
          <a:pPr lvl="0" algn="ctr" defTabSz="622300" rtl="0">
            <a:lnSpc>
              <a:spcPct val="90000"/>
            </a:lnSpc>
            <a:spcBef>
              <a:spcPct val="0"/>
            </a:spcBef>
            <a:spcAft>
              <a:spcPct val="35000"/>
            </a:spcAft>
          </a:pPr>
          <a:r>
            <a:rPr lang="tr-TR" sz="1400" b="1" kern="1200" dirty="0" smtClean="0">
              <a:solidFill>
                <a:schemeClr val="accent1">
                  <a:lumMod val="50000"/>
                </a:schemeClr>
              </a:solidFill>
            </a:rPr>
            <a:t>IVF  Merkezi Direktörü</a:t>
          </a:r>
          <a:endParaRPr lang="en-US" sz="1400" kern="1200" dirty="0">
            <a:solidFill>
              <a:schemeClr val="accent1">
                <a:lumMod val="50000"/>
              </a:schemeClr>
            </a:solidFill>
          </a:endParaRPr>
        </a:p>
      </dsp:txBody>
      <dsp:txXfrm>
        <a:off x="3412751" y="1431547"/>
        <a:ext cx="3883936" cy="1108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5B49F-D96C-4EFC-A810-94B78F4A31D0}">
      <dsp:nvSpPr>
        <dsp:cNvPr id="0" name=""/>
        <dsp:cNvSpPr/>
      </dsp:nvSpPr>
      <dsp:spPr>
        <a:xfrm>
          <a:off x="1919" y="0"/>
          <a:ext cx="2986980" cy="4927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err="1" smtClean="0">
              <a:solidFill>
                <a:srgbClr val="FF0000"/>
              </a:solidFill>
            </a:rPr>
            <a:t>Uterin</a:t>
          </a:r>
          <a:r>
            <a:rPr lang="tr-TR" sz="2400" b="1" kern="1200" dirty="0" smtClean="0">
              <a:solidFill>
                <a:srgbClr val="FF0000"/>
              </a:solidFill>
            </a:rPr>
            <a:t> </a:t>
          </a:r>
          <a:r>
            <a:rPr lang="tr-TR" sz="2400" b="1" kern="1200" dirty="0" err="1" smtClean="0">
              <a:solidFill>
                <a:srgbClr val="FF0000"/>
              </a:solidFill>
            </a:rPr>
            <a:t>reseptivite</a:t>
          </a:r>
          <a:endParaRPr lang="tr-TR" sz="2400" b="1" kern="1200" dirty="0">
            <a:solidFill>
              <a:srgbClr val="FF0000"/>
            </a:solidFill>
          </a:endParaRPr>
        </a:p>
      </dsp:txBody>
      <dsp:txXfrm>
        <a:off x="1919" y="1971040"/>
        <a:ext cx="2986980" cy="1971040"/>
      </dsp:txXfrm>
    </dsp:sp>
    <dsp:sp modelId="{360A605E-1C44-4D64-A7F0-E06886FE4F7A}">
      <dsp:nvSpPr>
        <dsp:cNvPr id="0" name=""/>
        <dsp:cNvSpPr/>
      </dsp:nvSpPr>
      <dsp:spPr>
        <a:xfrm>
          <a:off x="407901" y="295655"/>
          <a:ext cx="2175017" cy="1640890"/>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5878A-7FF2-45B7-971C-862AF82F6A10}">
      <dsp:nvSpPr>
        <dsp:cNvPr id="0" name=""/>
        <dsp:cNvSpPr/>
      </dsp:nvSpPr>
      <dsp:spPr>
        <a:xfrm>
          <a:off x="3078509" y="0"/>
          <a:ext cx="2986980" cy="4927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err="1" smtClean="0">
              <a:solidFill>
                <a:srgbClr val="FF0000"/>
              </a:solidFill>
            </a:rPr>
            <a:t>Embryo</a:t>
          </a:r>
          <a:r>
            <a:rPr lang="tr-TR" sz="2400" b="1" kern="1200" dirty="0" smtClean="0">
              <a:solidFill>
                <a:srgbClr val="FF0000"/>
              </a:solidFill>
            </a:rPr>
            <a:t> kalitesi</a:t>
          </a:r>
          <a:endParaRPr lang="tr-TR" sz="2400" b="1" kern="1200" dirty="0">
            <a:solidFill>
              <a:srgbClr val="FF0000"/>
            </a:solidFill>
          </a:endParaRPr>
        </a:p>
      </dsp:txBody>
      <dsp:txXfrm>
        <a:off x="3078509" y="1971040"/>
        <a:ext cx="2986980" cy="1971040"/>
      </dsp:txXfrm>
    </dsp:sp>
    <dsp:sp modelId="{4E5E1D21-EB4E-4E18-A896-E55CCC01452E}">
      <dsp:nvSpPr>
        <dsp:cNvPr id="0" name=""/>
        <dsp:cNvSpPr/>
      </dsp:nvSpPr>
      <dsp:spPr>
        <a:xfrm>
          <a:off x="3751554" y="295655"/>
          <a:ext cx="1640890" cy="1640890"/>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3DA11-F4FD-4D65-B440-FE0AB8F7EAFE}">
      <dsp:nvSpPr>
        <dsp:cNvPr id="0" name=""/>
        <dsp:cNvSpPr/>
      </dsp:nvSpPr>
      <dsp:spPr>
        <a:xfrm>
          <a:off x="6155099" y="0"/>
          <a:ext cx="2986980" cy="49275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0" kern="1200" dirty="0" err="1" smtClean="0">
              <a:solidFill>
                <a:srgbClr val="FF0000"/>
              </a:solidFill>
            </a:rPr>
            <a:t>Embryo</a:t>
          </a:r>
          <a:r>
            <a:rPr lang="tr-TR" sz="2000" b="0" kern="1200" dirty="0" smtClean="0">
              <a:solidFill>
                <a:srgbClr val="FF0000"/>
              </a:solidFill>
            </a:rPr>
            <a:t> transferi </a:t>
          </a:r>
        </a:p>
        <a:p>
          <a:pPr lvl="0" algn="ctr" defTabSz="889000">
            <a:lnSpc>
              <a:spcPct val="90000"/>
            </a:lnSpc>
            <a:spcBef>
              <a:spcPct val="0"/>
            </a:spcBef>
            <a:spcAft>
              <a:spcPct val="35000"/>
            </a:spcAft>
          </a:pPr>
          <a:r>
            <a:rPr lang="tr-TR" sz="1600" b="0" kern="1200" dirty="0" smtClean="0">
              <a:solidFill>
                <a:schemeClr val="bg1"/>
              </a:solidFill>
            </a:rPr>
            <a:t>Ultrason rehberliği</a:t>
          </a:r>
        </a:p>
        <a:p>
          <a:pPr lvl="0" algn="ctr" defTabSz="889000">
            <a:lnSpc>
              <a:spcPct val="90000"/>
            </a:lnSpc>
            <a:spcBef>
              <a:spcPct val="0"/>
            </a:spcBef>
            <a:spcAft>
              <a:spcPct val="35000"/>
            </a:spcAft>
          </a:pPr>
          <a:r>
            <a:rPr lang="tr-TR" sz="1600" b="0" kern="1200" dirty="0" err="1" smtClean="0">
              <a:solidFill>
                <a:schemeClr val="bg1"/>
              </a:solidFill>
            </a:rPr>
            <a:t>Servikal</a:t>
          </a:r>
          <a:r>
            <a:rPr lang="tr-TR" sz="1600" b="0" kern="1200" dirty="0" smtClean="0">
              <a:solidFill>
                <a:schemeClr val="bg1"/>
              </a:solidFill>
            </a:rPr>
            <a:t> hazırlık</a:t>
          </a:r>
        </a:p>
        <a:p>
          <a:pPr lvl="0" algn="ctr" defTabSz="889000">
            <a:lnSpc>
              <a:spcPct val="90000"/>
            </a:lnSpc>
            <a:spcBef>
              <a:spcPct val="0"/>
            </a:spcBef>
            <a:spcAft>
              <a:spcPct val="35000"/>
            </a:spcAft>
          </a:pPr>
          <a:r>
            <a:rPr lang="tr-TR" sz="1600" b="0" kern="1200" dirty="0" smtClean="0">
              <a:solidFill>
                <a:schemeClr val="bg1"/>
              </a:solidFill>
            </a:rPr>
            <a:t>Transfer </a:t>
          </a:r>
          <a:r>
            <a:rPr lang="tr-TR" sz="1600" b="0" kern="1200" dirty="0" err="1" smtClean="0">
              <a:solidFill>
                <a:schemeClr val="bg1"/>
              </a:solidFill>
            </a:rPr>
            <a:t>kateter</a:t>
          </a:r>
          <a:r>
            <a:rPr lang="tr-TR" sz="1600" b="0" kern="1200" dirty="0" smtClean="0">
              <a:solidFill>
                <a:schemeClr val="bg1"/>
              </a:solidFill>
            </a:rPr>
            <a:t> tipi</a:t>
          </a:r>
        </a:p>
        <a:p>
          <a:pPr lvl="0" algn="ctr" defTabSz="889000">
            <a:lnSpc>
              <a:spcPct val="90000"/>
            </a:lnSpc>
            <a:spcBef>
              <a:spcPct val="0"/>
            </a:spcBef>
            <a:spcAft>
              <a:spcPct val="35000"/>
            </a:spcAft>
          </a:pPr>
          <a:r>
            <a:rPr lang="tr-TR" sz="1600" b="0" kern="1200" dirty="0" err="1" smtClean="0">
              <a:solidFill>
                <a:schemeClr val="bg1"/>
              </a:solidFill>
            </a:rPr>
            <a:t>Kateter</a:t>
          </a:r>
          <a:r>
            <a:rPr lang="tr-TR" sz="1600" b="0" kern="1200" dirty="0" smtClean="0">
              <a:solidFill>
                <a:schemeClr val="bg1"/>
              </a:solidFill>
            </a:rPr>
            <a:t> yükleme tekniği</a:t>
          </a:r>
        </a:p>
        <a:p>
          <a:pPr lvl="0" algn="ctr" defTabSz="889000">
            <a:lnSpc>
              <a:spcPct val="90000"/>
            </a:lnSpc>
            <a:spcBef>
              <a:spcPct val="0"/>
            </a:spcBef>
            <a:spcAft>
              <a:spcPct val="35000"/>
            </a:spcAft>
          </a:pPr>
          <a:r>
            <a:rPr lang="tr-TR" sz="1600" b="0" kern="1200" dirty="0" err="1" smtClean="0">
              <a:solidFill>
                <a:schemeClr val="bg1"/>
              </a:solidFill>
            </a:rPr>
            <a:t>Kateterde</a:t>
          </a:r>
          <a:r>
            <a:rPr lang="tr-TR" sz="1600" b="0" kern="1200" dirty="0" smtClean="0">
              <a:solidFill>
                <a:schemeClr val="bg1"/>
              </a:solidFill>
            </a:rPr>
            <a:t> kan, mukus varlığı</a:t>
          </a:r>
        </a:p>
        <a:p>
          <a:pPr lvl="0" algn="ctr" defTabSz="889000">
            <a:lnSpc>
              <a:spcPct val="90000"/>
            </a:lnSpc>
            <a:spcBef>
              <a:spcPct val="0"/>
            </a:spcBef>
            <a:spcAft>
              <a:spcPct val="35000"/>
            </a:spcAft>
          </a:pPr>
          <a:r>
            <a:rPr lang="tr-TR" sz="1600" b="0" kern="1200" dirty="0" err="1" smtClean="0">
              <a:solidFill>
                <a:schemeClr val="bg1"/>
              </a:solidFill>
            </a:rPr>
            <a:t>Kateterde</a:t>
          </a:r>
          <a:r>
            <a:rPr lang="tr-TR" sz="1600" b="0" kern="1200" dirty="0" smtClean="0">
              <a:solidFill>
                <a:schemeClr val="bg1"/>
              </a:solidFill>
            </a:rPr>
            <a:t> kalmış </a:t>
          </a:r>
          <a:r>
            <a:rPr lang="tr-TR" sz="1600" b="0" kern="1200" dirty="0" err="1" smtClean="0">
              <a:solidFill>
                <a:schemeClr val="bg1"/>
              </a:solidFill>
            </a:rPr>
            <a:t>embryo</a:t>
          </a:r>
          <a:r>
            <a:rPr lang="tr-TR" sz="1600" b="0" kern="1200" dirty="0" smtClean="0">
              <a:solidFill>
                <a:schemeClr val="bg1"/>
              </a:solidFill>
            </a:rPr>
            <a:t> varlığı</a:t>
          </a:r>
        </a:p>
        <a:p>
          <a:pPr lvl="0" algn="ctr" defTabSz="889000">
            <a:lnSpc>
              <a:spcPct val="90000"/>
            </a:lnSpc>
            <a:spcBef>
              <a:spcPct val="0"/>
            </a:spcBef>
            <a:spcAft>
              <a:spcPct val="35000"/>
            </a:spcAft>
          </a:pPr>
          <a:r>
            <a:rPr lang="tr-TR" sz="1600" b="0" kern="1200" dirty="0" err="1" smtClean="0">
              <a:solidFill>
                <a:schemeClr val="bg1"/>
              </a:solidFill>
            </a:rPr>
            <a:t>Mock</a:t>
          </a:r>
          <a:r>
            <a:rPr lang="tr-TR" sz="1600" b="0" kern="1200" dirty="0" smtClean="0">
              <a:solidFill>
                <a:schemeClr val="bg1"/>
              </a:solidFill>
            </a:rPr>
            <a:t> transferi</a:t>
          </a:r>
        </a:p>
        <a:p>
          <a:pPr lvl="0" algn="ctr" defTabSz="889000">
            <a:lnSpc>
              <a:spcPct val="90000"/>
            </a:lnSpc>
            <a:spcBef>
              <a:spcPct val="0"/>
            </a:spcBef>
            <a:spcAft>
              <a:spcPct val="35000"/>
            </a:spcAft>
          </a:pPr>
          <a:r>
            <a:rPr lang="tr-TR" sz="1600" b="0" kern="1200" dirty="0" err="1" smtClean="0">
              <a:solidFill>
                <a:schemeClr val="bg1"/>
              </a:solidFill>
            </a:rPr>
            <a:t>Myometriyal</a:t>
          </a:r>
          <a:r>
            <a:rPr lang="tr-TR" sz="1600" b="0" kern="1200" dirty="0" smtClean="0">
              <a:solidFill>
                <a:schemeClr val="bg1"/>
              </a:solidFill>
            </a:rPr>
            <a:t> </a:t>
          </a:r>
          <a:r>
            <a:rPr lang="tr-TR" sz="1600" b="0" kern="1200" dirty="0" err="1" smtClean="0">
              <a:solidFill>
                <a:schemeClr val="bg1"/>
              </a:solidFill>
            </a:rPr>
            <a:t>kontraksiyon</a:t>
          </a:r>
          <a:endParaRPr lang="tr-TR" sz="1600" b="0" kern="1200" dirty="0" smtClean="0">
            <a:solidFill>
              <a:schemeClr val="bg1"/>
            </a:solidFill>
          </a:endParaRPr>
        </a:p>
        <a:p>
          <a:pPr lvl="0" algn="ctr" defTabSz="889000">
            <a:lnSpc>
              <a:spcPct val="90000"/>
            </a:lnSpc>
            <a:spcBef>
              <a:spcPct val="0"/>
            </a:spcBef>
            <a:spcAft>
              <a:spcPct val="35000"/>
            </a:spcAft>
          </a:pPr>
          <a:r>
            <a:rPr lang="tr-TR" sz="1600" b="0" kern="1200" dirty="0" smtClean="0">
              <a:solidFill>
                <a:schemeClr val="bg1"/>
              </a:solidFill>
            </a:rPr>
            <a:t>Transfer kolaylığı</a:t>
          </a:r>
        </a:p>
        <a:p>
          <a:pPr lvl="0" algn="ctr" defTabSz="889000">
            <a:lnSpc>
              <a:spcPct val="90000"/>
            </a:lnSpc>
            <a:spcBef>
              <a:spcPct val="0"/>
            </a:spcBef>
            <a:spcAft>
              <a:spcPct val="35000"/>
            </a:spcAft>
          </a:pPr>
          <a:r>
            <a:rPr lang="tr-TR" sz="1600" b="0" kern="1200" dirty="0" err="1" smtClean="0">
              <a:solidFill>
                <a:schemeClr val="bg1"/>
              </a:solidFill>
            </a:rPr>
            <a:t>Embryonun</a:t>
          </a:r>
          <a:r>
            <a:rPr lang="tr-TR" sz="1600" b="0" kern="1200" dirty="0" smtClean="0">
              <a:solidFill>
                <a:schemeClr val="bg1"/>
              </a:solidFill>
            </a:rPr>
            <a:t> veriliş noktası</a:t>
          </a:r>
        </a:p>
      </dsp:txBody>
      <dsp:txXfrm>
        <a:off x="6155099" y="1971040"/>
        <a:ext cx="2986980" cy="1971040"/>
      </dsp:txXfrm>
    </dsp:sp>
    <dsp:sp modelId="{B741BD0A-D5C0-4F32-BD56-AA3E31DCD1B7}">
      <dsp:nvSpPr>
        <dsp:cNvPr id="0" name=""/>
        <dsp:cNvSpPr/>
      </dsp:nvSpPr>
      <dsp:spPr>
        <a:xfrm>
          <a:off x="6561089" y="0"/>
          <a:ext cx="2210969" cy="973950"/>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8A585-55D8-4ECB-A750-1FA6E7AE8590}">
      <dsp:nvSpPr>
        <dsp:cNvPr id="0" name=""/>
        <dsp:cNvSpPr/>
      </dsp:nvSpPr>
      <dsp:spPr>
        <a:xfrm>
          <a:off x="2819385" y="3942080"/>
          <a:ext cx="3505228" cy="73914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93929D43-FDF1-1E4B-A55C-7CFEBE030F66}" type="datetimeFigureOut">
              <a:rPr lang="en-US"/>
              <a:pPr>
                <a:defRPr/>
              </a:pPr>
              <a:t>12.05.2014</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89B1C135-2CC5-8C41-A5E2-63564FB9D050}" type="slidenum">
              <a:rPr lang="en-US"/>
              <a:pPr>
                <a:defRPr/>
              </a:pPr>
              <a:t>‹#›</a:t>
            </a:fld>
            <a:endParaRPr lang="en-US"/>
          </a:p>
        </p:txBody>
      </p:sp>
    </p:spTree>
    <p:extLst>
      <p:ext uri="{BB962C8B-B14F-4D97-AF65-F5344CB8AC3E}">
        <p14:creationId xmlns:p14="http://schemas.microsoft.com/office/powerpoint/2010/main" val="953577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tr-TR">
              <a:latin typeface="Calibri" charset="0"/>
            </a:endParaRPr>
          </a:p>
        </p:txBody>
      </p:sp>
      <p:sp>
        <p:nvSpPr>
          <p:cNvPr id="1536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145254E-095D-D54E-B2DC-CF948CC11179}"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chemeClr val="bg1"/>
                </a:solidFill>
                <a:latin typeface="Calibri" charset="0"/>
              </a:rPr>
              <a:t>The ongoing pregnancies per woman randomised associated with UGET (441/1254) was </a:t>
            </a:r>
            <a:r>
              <a:rPr lang="en-US" b="1">
                <a:solidFill>
                  <a:srgbClr val="FFFF00"/>
                </a:solidFill>
                <a:latin typeface="Calibri" charset="0"/>
              </a:rPr>
              <a:t>significantly higher </a:t>
            </a:r>
            <a:r>
              <a:rPr lang="en-US" b="1">
                <a:solidFill>
                  <a:schemeClr val="bg1"/>
                </a:solidFill>
                <a:latin typeface="Calibri" charset="0"/>
              </a:rPr>
              <a:t>than for clinical touch (350/1218) OR 1.38, 95%CI 1.16 to 1.64, P&lt;0.0003</a:t>
            </a:r>
            <a:endParaRPr lang="tr-TR" b="1">
              <a:solidFill>
                <a:schemeClr val="bg1"/>
              </a:solidFill>
              <a:latin typeface="Calibri" charset="0"/>
            </a:endParaRPr>
          </a:p>
          <a:p>
            <a:r>
              <a:rPr lang="en-US">
                <a:latin typeface="Calibri" charset="0"/>
              </a:rPr>
              <a:t>US guidance does appear to improve the probability of live birth/ongoing and clinical pregnancy rates as compared with the clinical touch methods albeit most of the studies were deemed to be of limited quality </a:t>
            </a:r>
            <a:endParaRPr lang="tr-TR">
              <a:latin typeface="Calibri" charset="0"/>
            </a:endParaRPr>
          </a:p>
        </p:txBody>
      </p:sp>
      <p:sp>
        <p:nvSpPr>
          <p:cNvPr id="4403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66C19AB-E952-A647-A653-C7084CBF7A1D}" type="slidenum">
              <a:rPr lang="en-US" sz="1200"/>
              <a:pPr eaLnBrk="1" hangingPunct="1"/>
              <a:t>14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solidFill>
                  <a:srgbClr val="FFFF00"/>
                </a:solidFill>
                <a:latin typeface="Calibri" charset="0"/>
              </a:rPr>
              <a:t>No statistically significant differences</a:t>
            </a:r>
            <a:r>
              <a:rPr lang="en-US" b="1">
                <a:latin typeface="Calibri" charset="0"/>
              </a:rPr>
              <a:t> </a:t>
            </a:r>
          </a:p>
          <a:p>
            <a:pPr algn="ctr"/>
            <a:r>
              <a:rPr lang="en-US" b="1">
                <a:latin typeface="Calibri" charset="0"/>
              </a:rPr>
              <a:t>in the incidence of adverse events were identified between the comparison groups.</a:t>
            </a:r>
            <a:endParaRPr lang="en-US" b="1">
              <a:solidFill>
                <a:schemeClr val="bg1"/>
              </a:solidFill>
              <a:latin typeface="Calibri" charset="0"/>
            </a:endParaRPr>
          </a:p>
          <a:p>
            <a:endParaRPr lang="tr-TR">
              <a:latin typeface="Calibri" charset="0"/>
            </a:endParaRPr>
          </a:p>
        </p:txBody>
      </p:sp>
      <p:sp>
        <p:nvSpPr>
          <p:cNvPr id="4608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0CA4A11-2399-BF45-8DC4-6AB141AE8065}" type="slidenum">
              <a:rPr lang="en-US" sz="1200"/>
              <a:pPr eaLnBrk="1" hangingPunct="1"/>
              <a:t>15</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4813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82C7A56-5BC8-4B4B-AC68-8FA442E756D8}" type="slidenum">
              <a:rPr lang="en-US" sz="1200"/>
              <a:pPr eaLnBrk="1" hangingPunct="1"/>
              <a:t>16</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r>
              <a:rPr lang="tr-TR" b="1">
                <a:solidFill>
                  <a:srgbClr val="FFFFFF"/>
                </a:solidFill>
                <a:latin typeface="Calibri" charset="0"/>
              </a:rPr>
              <a:t>Full bladder uteroservıkal acıyı sadece %12 duseltır 40.6% 60 derece uzerı kalır 60 dereceden fazla acı gebelık oranınıdusururu  </a:t>
            </a:r>
            <a:r>
              <a:rPr lang="en-US" b="1">
                <a:solidFill>
                  <a:srgbClr val="FFFFFF"/>
                </a:solidFill>
                <a:latin typeface="Calibri" charset="0"/>
              </a:rPr>
              <a:t>There was </a:t>
            </a:r>
            <a:r>
              <a:rPr lang="en-US" b="1">
                <a:solidFill>
                  <a:srgbClr val="FFFF00"/>
                </a:solidFill>
                <a:latin typeface="Calibri" charset="0"/>
              </a:rPr>
              <a:t>no evidence of a statistically significant change </a:t>
            </a:r>
            <a:r>
              <a:rPr lang="en-US" b="1">
                <a:solidFill>
                  <a:srgbClr val="FFFFFF"/>
                </a:solidFill>
                <a:latin typeface="Calibri" charset="0"/>
              </a:rPr>
              <a:t>in the pregnancy outcomes when performing ETwith a full bladder compared with an empty bladder.</a:t>
            </a:r>
            <a:endParaRPr lang="tr-TR" b="1">
              <a:solidFill>
                <a:srgbClr val="FFFFFF"/>
              </a:solidFill>
              <a:latin typeface="Calibri" charset="0"/>
            </a:endParaRPr>
          </a:p>
          <a:p>
            <a:pPr algn="ctr" eaLnBrk="1" hangingPunct="1">
              <a:spcBef>
                <a:spcPct val="0"/>
              </a:spcBef>
            </a:pPr>
            <a:endParaRPr lang="en-US" b="1">
              <a:solidFill>
                <a:schemeClr val="bg1"/>
              </a:solidFill>
              <a:latin typeface="Calibri" charset="0"/>
            </a:endParaRPr>
          </a:p>
          <a:p>
            <a:r>
              <a:rPr lang="en-US">
                <a:latin typeface="Calibri" charset="0"/>
              </a:rPr>
              <a:t>Ultrasound guided ET also requires a full bladder and a second operator which may cause some patient discomfort. The full bladder can allow the operator to put an appropriate curve on the catheter to accommodate the cervico-uterine angle while somewhat straightening the cervico-uterine angle to facilitate the proper advancement of the catheter in cases of severely anteverted and anteflexed uteri </a:t>
            </a:r>
            <a:endParaRPr lang="tr-TR">
              <a:latin typeface="Calibri" charset="0"/>
            </a:endParaRPr>
          </a:p>
        </p:txBody>
      </p:sp>
      <p:sp>
        <p:nvSpPr>
          <p:cNvPr id="5017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E73F341-10E8-BB43-B834-1B0225380D48}" type="slidenum">
              <a:rPr lang="en-US" sz="1200"/>
              <a:pPr eaLnBrk="1" hangingPunct="1"/>
              <a:t>17</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Despite their limitations, the majority of these studies compared the outcomes of soft versus firm catheters and concluded that using the soft catheter during ET significantly increases PRs albeit the potential effects of the catheter type is still considered controversial </a:t>
            </a:r>
            <a:r>
              <a:rPr lang="en-US" baseline="30000">
                <a:latin typeface="Calibri" charset="0"/>
              </a:rPr>
              <a:t>34,35</a:t>
            </a:r>
            <a:r>
              <a:rPr lang="en-US">
                <a:latin typeface="Calibri" charset="0"/>
              </a:rPr>
              <a:t>. It is suggested that the ideal ET catheter is soft enough to avoid trauma to the cervix and endometrium since it is known that firm catheters which may be required in difficult transfers, can be associated with more bleeding and induction of uterine contractions</a:t>
            </a:r>
            <a:endParaRPr lang="tr-TR">
              <a:latin typeface="Calibri" charset="0"/>
            </a:endParaRPr>
          </a:p>
          <a:p>
            <a:r>
              <a:rPr lang="en-US">
                <a:latin typeface="Calibri" charset="0"/>
              </a:rPr>
              <a:t>As a result, the choice of ET catheter may be decided by its cost and mostly by operator’s preference</a:t>
            </a:r>
            <a:endParaRPr lang="tr-TR">
              <a:latin typeface="Calibri" charset="0"/>
            </a:endParaRPr>
          </a:p>
        </p:txBody>
      </p:sp>
      <p:sp>
        <p:nvSpPr>
          <p:cNvPr id="5222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E97F157-96EF-7944-B150-086691067F17}" type="slidenum">
              <a:rPr lang="en-US" sz="1200"/>
              <a:pPr eaLnBrk="1" hangingPunct="1"/>
              <a:t>18</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Calibri" charset="0"/>
              </a:rPr>
              <a:t>A prospective randomized comparison of the Wallace catheter and the Cook Echo- Tip catheter for ultrasound-guided embryo transfer</a:t>
            </a:r>
            <a:endParaRPr lang="tr-TR" b="1">
              <a:latin typeface="Calibri" charset="0"/>
            </a:endParaRPr>
          </a:p>
          <a:p>
            <a:r>
              <a:rPr lang="en-US" b="1">
                <a:solidFill>
                  <a:schemeClr val="bg1"/>
                </a:solidFill>
                <a:latin typeface="Calibri" charset="0"/>
              </a:rPr>
              <a:t>The Cook Echo-Tip catheter with its echogenic tip simplifies ultrasound-guided ET, but</a:t>
            </a:r>
          </a:p>
          <a:p>
            <a:r>
              <a:rPr lang="en-US" b="1">
                <a:solidFill>
                  <a:schemeClr val="bg1"/>
                </a:solidFill>
                <a:latin typeface="Calibri" charset="0"/>
              </a:rPr>
              <a:t>pregnancy success rates are similar to those obtained when a Wallace catheter is used.</a:t>
            </a:r>
          </a:p>
          <a:p>
            <a:endParaRPr lang="tr-TR">
              <a:latin typeface="Calibri" charset="0"/>
            </a:endParaRPr>
          </a:p>
        </p:txBody>
      </p:sp>
      <p:sp>
        <p:nvSpPr>
          <p:cNvPr id="5427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F30F886-443D-4F4E-ACA4-E786E1D4F12F}" type="slidenum">
              <a:rPr lang="en-US" sz="1200"/>
              <a:pPr eaLnBrk="1" hangingPunct="1"/>
              <a:t>19</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In </a:t>
            </a:r>
            <a:r>
              <a:rPr lang="en-US">
                <a:latin typeface="Calibri" charset="0"/>
              </a:rPr>
              <a:t>our study the Cook catheter appeared to be easier to use as</a:t>
            </a:r>
            <a:r>
              <a:rPr lang="tr-TR">
                <a:latin typeface="Calibri" charset="0"/>
              </a:rPr>
              <a:t> </a:t>
            </a:r>
            <a:r>
              <a:rPr lang="en-US">
                <a:latin typeface="Calibri" charset="0"/>
              </a:rPr>
              <a:t>reflected by the lower incidence of catheter change compared</a:t>
            </a:r>
            <a:r>
              <a:rPr lang="tr-TR">
                <a:latin typeface="Calibri" charset="0"/>
              </a:rPr>
              <a:t> </a:t>
            </a:r>
            <a:r>
              <a:rPr lang="en-US">
                <a:latin typeface="Calibri" charset="0"/>
              </a:rPr>
              <a:t>to the Wallace catheter (</a:t>
            </a:r>
            <a:r>
              <a:rPr lang="en-US" i="1">
                <a:latin typeface="Calibri" charset="0"/>
              </a:rPr>
              <a:t>P</a:t>
            </a:r>
            <a:r>
              <a:rPr lang="en-US">
                <a:latin typeface="Calibri" charset="0"/>
              </a:rPr>
              <a:t>.001). However, it must be</a:t>
            </a:r>
            <a:r>
              <a:rPr lang="tr-TR">
                <a:latin typeface="Calibri" charset="0"/>
              </a:rPr>
              <a:t> </a:t>
            </a:r>
            <a:r>
              <a:rPr lang="en-US">
                <a:latin typeface="Calibri" charset="0"/>
              </a:rPr>
              <a:t>emphasized that PRs were equivalent.</a:t>
            </a:r>
            <a:endParaRPr lang="tr-TR">
              <a:latin typeface="Calibri" charset="0"/>
            </a:endParaRPr>
          </a:p>
          <a:p>
            <a:r>
              <a:rPr lang="en-US">
                <a:latin typeface="Calibri" charset="0"/>
              </a:rPr>
              <a:t>The Cook catheter has a bulbous tip that comes into close</a:t>
            </a:r>
            <a:r>
              <a:rPr lang="tr-TR">
                <a:latin typeface="Calibri" charset="0"/>
              </a:rPr>
              <a:t> </a:t>
            </a:r>
            <a:r>
              <a:rPr lang="en-US">
                <a:latin typeface="Calibri" charset="0"/>
              </a:rPr>
              <a:t>contact with the internal os as it is passed through. Therefore</a:t>
            </a:r>
            <a:r>
              <a:rPr lang="tr-TR">
                <a:latin typeface="Calibri" charset="0"/>
              </a:rPr>
              <a:t> </a:t>
            </a:r>
            <a:r>
              <a:rPr lang="en-US">
                <a:latin typeface="Calibri" charset="0"/>
              </a:rPr>
              <a:t>a bloody tip may not necessarily indicate endometrial trauma</a:t>
            </a:r>
            <a:r>
              <a:rPr lang="tr-TR">
                <a:latin typeface="Calibri" charset="0"/>
              </a:rPr>
              <a:t> </a:t>
            </a:r>
            <a:r>
              <a:rPr lang="en-US">
                <a:latin typeface="Calibri" charset="0"/>
              </a:rPr>
              <a:t>or trauma sufficient to set off uterine contractions. Rather, it</a:t>
            </a:r>
            <a:r>
              <a:rPr lang="tr-TR">
                <a:latin typeface="Calibri" charset="0"/>
              </a:rPr>
              <a:t> </a:t>
            </a:r>
            <a:r>
              <a:rPr lang="en-US">
                <a:latin typeface="Calibri" charset="0"/>
              </a:rPr>
              <a:t>may be as a result of slight trauma to the internal os</a:t>
            </a:r>
            <a:r>
              <a:rPr lang="tr-TR">
                <a:latin typeface="Calibri" charset="0"/>
              </a:rPr>
              <a:t> </a:t>
            </a:r>
          </a:p>
          <a:p>
            <a:r>
              <a:rPr lang="en-US">
                <a:latin typeface="Calibri" charset="0"/>
              </a:rPr>
              <a:t>The results of this study have further confirmed that modern</a:t>
            </a:r>
            <a:r>
              <a:rPr lang="tr-TR">
                <a:latin typeface="Calibri" charset="0"/>
              </a:rPr>
              <a:t> </a:t>
            </a:r>
            <a:r>
              <a:rPr lang="en-US">
                <a:latin typeface="Calibri" charset="0"/>
              </a:rPr>
              <a:t>ET catheters are embryo friendly and impact little on the</a:t>
            </a:r>
            <a:r>
              <a:rPr lang="tr-TR">
                <a:latin typeface="Calibri" charset="0"/>
              </a:rPr>
              <a:t> </a:t>
            </a:r>
            <a:r>
              <a:rPr lang="en-US">
                <a:latin typeface="Calibri" charset="0"/>
              </a:rPr>
              <a:t>pregnancy outcome in assisted reproduction treatment. Therefore,</a:t>
            </a:r>
            <a:r>
              <a:rPr lang="tr-TR">
                <a:latin typeface="Calibri" charset="0"/>
              </a:rPr>
              <a:t> </a:t>
            </a:r>
            <a:r>
              <a:rPr lang="en-US">
                <a:latin typeface="Calibri" charset="0"/>
              </a:rPr>
              <a:t>the choice of ET catheter may be decided by economics</a:t>
            </a:r>
            <a:r>
              <a:rPr lang="tr-TR">
                <a:latin typeface="Calibri" charset="0"/>
              </a:rPr>
              <a:t> </a:t>
            </a:r>
            <a:r>
              <a:rPr lang="en-US">
                <a:latin typeface="Calibri" charset="0"/>
              </a:rPr>
              <a:t>and operator preference. Some catheters may be easier to use</a:t>
            </a:r>
            <a:r>
              <a:rPr lang="tr-TR">
                <a:latin typeface="Calibri" charset="0"/>
              </a:rPr>
              <a:t> </a:t>
            </a:r>
            <a:r>
              <a:rPr lang="en-US">
                <a:latin typeface="Calibri" charset="0"/>
              </a:rPr>
              <a:t>for training purposes and this also should be taken into</a:t>
            </a:r>
            <a:r>
              <a:rPr lang="tr-TR">
                <a:latin typeface="Calibri" charset="0"/>
              </a:rPr>
              <a:t> </a:t>
            </a:r>
            <a:r>
              <a:rPr lang="en-US">
                <a:latin typeface="Calibri" charset="0"/>
              </a:rPr>
              <a:t>account so that the patients may not suffer as a result of</a:t>
            </a:r>
            <a:r>
              <a:rPr lang="tr-TR">
                <a:latin typeface="Calibri" charset="0"/>
              </a:rPr>
              <a:t> training.</a:t>
            </a:r>
          </a:p>
        </p:txBody>
      </p:sp>
      <p:sp>
        <p:nvSpPr>
          <p:cNvPr id="5632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59011CA-8AD8-664C-BE91-9B16F32A1222}" type="slidenum">
              <a:rPr lang="en-US" sz="1200"/>
              <a:pPr eaLnBrk="1" hangingPunct="1"/>
              <a:t>20</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dirty="0" err="1">
                <a:latin typeface="Calibri" charset="0"/>
              </a:rPr>
              <a:t>Ceftraxone</a:t>
            </a:r>
            <a:r>
              <a:rPr lang="tr-TR" dirty="0">
                <a:latin typeface="Calibri" charset="0"/>
              </a:rPr>
              <a:t>  </a:t>
            </a:r>
            <a:r>
              <a:rPr lang="tr-TR" dirty="0" err="1">
                <a:latin typeface="Calibri" charset="0"/>
              </a:rPr>
              <a:t>metronıdazloe</a:t>
            </a:r>
            <a:r>
              <a:rPr lang="tr-TR" dirty="0">
                <a:latin typeface="Calibri" charset="0"/>
              </a:rPr>
              <a:t> </a:t>
            </a:r>
            <a:r>
              <a:rPr lang="tr-TR" dirty="0" err="1">
                <a:latin typeface="Calibri" charset="0"/>
              </a:rPr>
              <a:t>retrieval</a:t>
            </a:r>
            <a:r>
              <a:rPr lang="tr-TR" dirty="0">
                <a:latin typeface="Calibri" charset="0"/>
              </a:rPr>
              <a:t> zamanında </a:t>
            </a:r>
            <a:r>
              <a:rPr lang="tr-TR" dirty="0" err="1">
                <a:latin typeface="Calibri" charset="0"/>
              </a:rPr>
              <a:t>verilirseo</a:t>
            </a:r>
            <a:r>
              <a:rPr lang="tr-TR" dirty="0">
                <a:latin typeface="Calibri" charset="0"/>
              </a:rPr>
              <a:t> zaman </a:t>
            </a:r>
            <a:r>
              <a:rPr lang="tr-TR" dirty="0" err="1">
                <a:latin typeface="Calibri" charset="0"/>
              </a:rPr>
              <a:t>kateter</a:t>
            </a:r>
            <a:r>
              <a:rPr lang="tr-TR" dirty="0">
                <a:latin typeface="Calibri" charset="0"/>
              </a:rPr>
              <a:t> tipindeki </a:t>
            </a:r>
            <a:r>
              <a:rPr lang="tr-TR" dirty="0" err="1">
                <a:latin typeface="Calibri" charset="0"/>
              </a:rPr>
              <a:t>kontamınasyon</a:t>
            </a:r>
            <a:r>
              <a:rPr lang="tr-TR" dirty="0">
                <a:latin typeface="Calibri" charset="0"/>
              </a:rPr>
              <a:t> azalır </a:t>
            </a:r>
            <a:r>
              <a:rPr lang="tr-TR" dirty="0" err="1">
                <a:latin typeface="Calibri" charset="0"/>
              </a:rPr>
              <a:t>denıyır</a:t>
            </a:r>
            <a:r>
              <a:rPr lang="tr-TR" dirty="0">
                <a:latin typeface="Calibri" charset="0"/>
              </a:rPr>
              <a:t> </a:t>
            </a:r>
            <a:r>
              <a:rPr lang="tr-TR" dirty="0" err="1">
                <a:latin typeface="Calibri" charset="0"/>
              </a:rPr>
              <a:t>servikal</a:t>
            </a:r>
            <a:r>
              <a:rPr lang="tr-TR" dirty="0">
                <a:latin typeface="Calibri" charset="0"/>
              </a:rPr>
              <a:t> mukus </a:t>
            </a:r>
            <a:r>
              <a:rPr lang="tr-TR" dirty="0" err="1">
                <a:latin typeface="Calibri" charset="0"/>
              </a:rPr>
              <a:t>katetri</a:t>
            </a:r>
            <a:r>
              <a:rPr lang="tr-TR" dirty="0">
                <a:latin typeface="Calibri" charset="0"/>
              </a:rPr>
              <a:t> </a:t>
            </a:r>
            <a:r>
              <a:rPr lang="tr-TR" dirty="0" err="1">
                <a:latin typeface="Calibri" charset="0"/>
              </a:rPr>
              <a:t>plug</a:t>
            </a:r>
            <a:r>
              <a:rPr lang="tr-TR" dirty="0">
                <a:latin typeface="Calibri" charset="0"/>
              </a:rPr>
              <a:t> </a:t>
            </a:r>
            <a:r>
              <a:rPr lang="tr-TR" dirty="0" err="1">
                <a:latin typeface="Calibri" charset="0"/>
              </a:rPr>
              <a:t>yapabılır</a:t>
            </a:r>
            <a:r>
              <a:rPr lang="tr-TR" dirty="0">
                <a:latin typeface="Calibri" charset="0"/>
              </a:rPr>
              <a:t>  </a:t>
            </a:r>
            <a:r>
              <a:rPr lang="tr-TR" dirty="0" err="1">
                <a:latin typeface="Calibri" charset="0"/>
              </a:rPr>
              <a:t>Eskanderin</a:t>
            </a:r>
            <a:r>
              <a:rPr lang="tr-TR" dirty="0">
                <a:latin typeface="Calibri" charset="0"/>
              </a:rPr>
              <a:t> 2007calışmasında mukusun alınması </a:t>
            </a:r>
            <a:r>
              <a:rPr lang="tr-TR" dirty="0" err="1">
                <a:latin typeface="Calibri" charset="0"/>
              </a:rPr>
              <a:t>gebelık</a:t>
            </a:r>
            <a:r>
              <a:rPr lang="tr-TR" dirty="0">
                <a:latin typeface="Calibri" charset="0"/>
              </a:rPr>
              <a:t> oranını </a:t>
            </a:r>
            <a:r>
              <a:rPr lang="tr-TR" dirty="0" err="1">
                <a:latin typeface="Calibri" charset="0"/>
              </a:rPr>
              <a:t>artırırı</a:t>
            </a:r>
            <a:r>
              <a:rPr lang="tr-TR" dirty="0">
                <a:latin typeface="Calibri" charset="0"/>
              </a:rPr>
              <a:t> derken </a:t>
            </a:r>
            <a:r>
              <a:rPr lang="tr-TR" dirty="0" err="1">
                <a:latin typeface="Calibri" charset="0"/>
              </a:rPr>
              <a:t>visshersın</a:t>
            </a:r>
            <a:r>
              <a:rPr lang="tr-TR" dirty="0">
                <a:latin typeface="Calibri" charset="0"/>
              </a:rPr>
              <a:t> 2007çalışması fark yok </a:t>
            </a:r>
            <a:r>
              <a:rPr lang="tr-TR" dirty="0" err="1">
                <a:latin typeface="Calibri" charset="0"/>
              </a:rPr>
              <a:t>dıyor</a:t>
            </a:r>
            <a:endParaRPr lang="tr-TR" dirty="0">
              <a:latin typeface="Calibri" charset="0"/>
            </a:endParaRPr>
          </a:p>
          <a:p>
            <a:endParaRPr lang="tr-TR" dirty="0">
              <a:latin typeface="Calibri" charset="0"/>
            </a:endParaRPr>
          </a:p>
          <a:p>
            <a:r>
              <a:rPr lang="en-US" dirty="0">
                <a:latin typeface="Calibri" charset="0"/>
              </a:rPr>
              <a:t>The detection of mucus on the catheter may be associated with cervical contamination of the catheter itself while passing it through the cervical canal. The administration of antibiotics at the time of retrieval is suggested as an intervention to improve PR by reducing levels of microbial colonization during ET </a:t>
            </a:r>
            <a:r>
              <a:rPr lang="en-US" baseline="30000" dirty="0">
                <a:latin typeface="Calibri" charset="0"/>
              </a:rPr>
              <a:t>45</a:t>
            </a:r>
            <a:r>
              <a:rPr lang="en-US" dirty="0">
                <a:latin typeface="Calibri" charset="0"/>
              </a:rPr>
              <a:t>. However, the use of antibiotics for ET is still a subject of debate and is currently not recommended because of the lack of proven benefit. Furthermore, it is thought that the potential disruption of normal cervical flora induced by antibiotics may actually result in an inflammatory response </a:t>
            </a:r>
            <a:r>
              <a:rPr lang="en-US" baseline="30000" dirty="0">
                <a:latin typeface="Calibri" charset="0"/>
              </a:rPr>
              <a:t>46</a:t>
            </a:r>
            <a:r>
              <a:rPr lang="en-US" dirty="0">
                <a:latin typeface="Calibri" charset="0"/>
              </a:rPr>
              <a:t>. A Cochrane review concluded that the administration of antibiotics before ET did not affect clinical PRs although it reduced the microbial contamination of the upper genital tract </a:t>
            </a:r>
            <a:r>
              <a:rPr lang="en-US" baseline="30000" dirty="0">
                <a:latin typeface="Calibri" charset="0"/>
              </a:rPr>
              <a:t>47</a:t>
            </a:r>
            <a:r>
              <a:rPr lang="en-US" dirty="0">
                <a:latin typeface="Calibri" charset="0"/>
              </a:rPr>
              <a:t>. </a:t>
            </a:r>
            <a:endParaRPr lang="tr-TR" dirty="0">
              <a:latin typeface="Calibri" charset="0"/>
            </a:endParaRPr>
          </a:p>
          <a:p>
            <a:endParaRPr lang="tr-TR" dirty="0">
              <a:latin typeface="Calibri" charset="0"/>
            </a:endParaRPr>
          </a:p>
        </p:txBody>
      </p:sp>
      <p:sp>
        <p:nvSpPr>
          <p:cNvPr id="5939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989B002-C696-794B-A664-36BF50C6D177}" type="slidenum">
              <a:rPr lang="en-US" sz="1200"/>
              <a:pPr eaLnBrk="1" hangingPunct="1"/>
              <a:t>22</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Transfer kateteri dısında kan gebelık oranlarını 6-7 kez azaltır  Goudas 1998 </a:t>
            </a:r>
          </a:p>
          <a:p>
            <a:r>
              <a:rPr lang="en-US">
                <a:latin typeface="Calibri" charset="0"/>
              </a:rPr>
              <a:t>Although the evidence is conflicting, the presence of macroscopic or microscopic mucus on the ET catheter may be considered as a variable affecting the ET outcome. Mucus on the transfer catheter may negatively affect ART success by causing retention of embryos with mechanical blockage of the catheter opening, also known as the “sling shot effect” </a:t>
            </a:r>
            <a:r>
              <a:rPr lang="en-US" baseline="30000">
                <a:latin typeface="Calibri" charset="0"/>
              </a:rPr>
              <a:t>40,14</a:t>
            </a:r>
            <a:r>
              <a:rPr lang="en-US">
                <a:latin typeface="Calibri" charset="0"/>
              </a:rPr>
              <a:t>. The presence of mucus on the ET catheter has been shown to decrease implantation and pregnancy rates </a:t>
            </a:r>
            <a:r>
              <a:rPr lang="en-US" baseline="30000">
                <a:latin typeface="Calibri" charset="0"/>
              </a:rPr>
              <a:t>12,15,42</a:t>
            </a:r>
            <a:r>
              <a:rPr lang="en-US">
                <a:latin typeface="Calibri" charset="0"/>
              </a:rPr>
              <a:t>.</a:t>
            </a:r>
            <a:r>
              <a:rPr lang="en-US" b="1">
                <a:latin typeface="Calibri" charset="0"/>
              </a:rPr>
              <a:t> </a:t>
            </a:r>
            <a:r>
              <a:rPr lang="en-US">
                <a:latin typeface="Calibri" charset="0"/>
              </a:rPr>
              <a:t>The cleaning of cervical mucus was shown to increase clinical PRs although some conflicting reports exist </a:t>
            </a:r>
            <a:r>
              <a:rPr lang="en-US" baseline="30000">
                <a:latin typeface="Calibri" charset="0"/>
              </a:rPr>
              <a:t>43</a:t>
            </a:r>
            <a:r>
              <a:rPr lang="en-US">
                <a:latin typeface="Calibri" charset="0"/>
              </a:rPr>
              <a:t>. Therefore, significant cervical mucus should be routinely removed prior to ET in a gentle fashion in an effort to decrease the incidence of retained embryos and cervical contamination. The mucus in the cervical canal can be removed by a sterile cotton swab, with gentle irrigation with saline or culture media and it can also be aspirated using a sterile syringe </a:t>
            </a:r>
            <a:r>
              <a:rPr lang="en-US" baseline="30000">
                <a:latin typeface="Calibri" charset="0"/>
              </a:rPr>
              <a:t>44</a:t>
            </a:r>
            <a:r>
              <a:rPr lang="en-US">
                <a:latin typeface="Calibri" charset="0"/>
              </a:rPr>
              <a:t>. Vaginal antiseptics are not recommended at ET due to their potential toxicity to the embryos. </a:t>
            </a:r>
            <a:endParaRPr lang="tr-TR">
              <a:latin typeface="Calibri" charset="0"/>
            </a:endParaRPr>
          </a:p>
          <a:p>
            <a:endParaRPr lang="tr-TR">
              <a:latin typeface="Calibri" charset="0"/>
            </a:endParaRPr>
          </a:p>
        </p:txBody>
      </p:sp>
      <p:sp>
        <p:nvSpPr>
          <p:cNvPr id="6144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A819BC5-ADBD-7C4A-84E1-1BF3C2961E59}" type="slidenum">
              <a:rPr lang="en-US" sz="1200"/>
              <a:pPr eaLnBrk="1" hangingPunct="1"/>
              <a:t>23</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The IR and CPR of IVF-ETs were comparable regardless of the presence (26.59% and 48.78%, respectively)</a:t>
            </a:r>
            <a:r>
              <a:rPr lang="tr-TR">
                <a:latin typeface="Calibri" charset="0"/>
              </a:rPr>
              <a:t> </a:t>
            </a:r>
            <a:r>
              <a:rPr lang="en-US">
                <a:latin typeface="Calibri" charset="0"/>
              </a:rPr>
              <a:t>or absence (23.49% and 44.44%, respectively) of any type of contamination. Even when analyzing specific</a:t>
            </a:r>
            <a:r>
              <a:rPr lang="tr-TR">
                <a:latin typeface="Calibri" charset="0"/>
              </a:rPr>
              <a:t> </a:t>
            </a:r>
            <a:r>
              <a:rPr lang="en-US">
                <a:latin typeface="Calibri" charset="0"/>
              </a:rPr>
              <a:t>contamination categories (i.e., macroscopic blood, microscopic blood on the outer catheter, microscopic blood on</a:t>
            </a:r>
            <a:r>
              <a:rPr lang="tr-TR">
                <a:latin typeface="Calibri" charset="0"/>
              </a:rPr>
              <a:t> </a:t>
            </a:r>
            <a:r>
              <a:rPr lang="en-US">
                <a:latin typeface="Calibri" charset="0"/>
              </a:rPr>
              <a:t>the inner catheter, blood anywhere without mucus, mucus only, or blood and mucus combined), there was no</a:t>
            </a:r>
            <a:r>
              <a:rPr lang="tr-TR">
                <a:latin typeface="Calibri" charset="0"/>
              </a:rPr>
              <a:t> </a:t>
            </a:r>
            <a:r>
              <a:rPr lang="en-US">
                <a:latin typeface="Calibri" charset="0"/>
              </a:rPr>
              <a:t>statistical significance in IR (range: 21.17% to 26.69%) or CPR (range: 32.69% to 49.5%).</a:t>
            </a:r>
            <a:r>
              <a:rPr lang="tr-TR">
                <a:latin typeface="Calibri" charset="0"/>
              </a:rPr>
              <a:t> </a:t>
            </a:r>
          </a:p>
        </p:txBody>
      </p:sp>
      <p:sp>
        <p:nvSpPr>
          <p:cNvPr id="6349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C763EF3-EE4D-0341-BA28-52C92742A15E}" type="slidenum">
              <a:rPr lang="en-US" sz="1200"/>
              <a:pPr eaLnBrk="1" hangingPunct="1"/>
              <a:t>24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3000" y="69532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sp>
      <p:sp>
        <p:nvSpPr>
          <p:cNvPr id="17411"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atin typeface="Calibri" charset="0"/>
              </a:rPr>
              <a:t>Despite great advances in ovarian stimulation protocols and embryo culture, few improvements have been noted in ET techniques since it received relatively little attention until recently.5–7 Embryo transfer, the final step of ART, has recently been observed to be a crucial step in assuring ART success. Despite the lack of consensus on the optimal ET technique, most studies have recently highlighted the importance of ET procedure with various recommendations.8,9</a:t>
            </a:r>
            <a:endParaRPr lang="tr-TR">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Retrospective analysis of 8311 ultrasound-guided embryo transfers performed in a single</a:t>
            </a:r>
            <a:r>
              <a:rPr lang="tr-TR">
                <a:latin typeface="Calibri" charset="0"/>
              </a:rPr>
              <a:t> </a:t>
            </a:r>
            <a:r>
              <a:rPr lang="en-US">
                <a:latin typeface="Calibri" charset="0"/>
              </a:rPr>
              <a:t>center. In 6897 cases (82.9%), there were no blood on the catheter after ET, 1168 transfers were associated</a:t>
            </a:r>
            <a:r>
              <a:rPr lang="tr-TR">
                <a:latin typeface="Calibri" charset="0"/>
              </a:rPr>
              <a:t> </a:t>
            </a:r>
            <a:r>
              <a:rPr lang="en-US">
                <a:latin typeface="Calibri" charset="0"/>
              </a:rPr>
              <a:t>with mild blood (14.1%), 33 transfers with moderate blood (0.4%) and 213 transfers with severe blood</a:t>
            </a:r>
          </a:p>
          <a:p>
            <a:r>
              <a:rPr lang="en-US">
                <a:latin typeface="Calibri" charset="0"/>
              </a:rPr>
              <a:t>(2.6%). A total of 6162 transfer catheters were free of mucus (74.8%), whereas mucus was detected on</a:t>
            </a:r>
            <a:r>
              <a:rPr lang="tr-TR">
                <a:latin typeface="Calibri" charset="0"/>
              </a:rPr>
              <a:t> 2081 catheters (25.2%). </a:t>
            </a:r>
            <a:r>
              <a:rPr lang="en-US">
                <a:latin typeface="Calibri" charset="0"/>
              </a:rPr>
              <a:t>Results: The implantation rate (IR) was highest in the group with no blood on the transfer catheter, and</a:t>
            </a:r>
            <a:r>
              <a:rPr lang="tr-TR">
                <a:latin typeface="Calibri" charset="0"/>
              </a:rPr>
              <a:t> </a:t>
            </a:r>
            <a:r>
              <a:rPr lang="en-US">
                <a:latin typeface="Calibri" charset="0"/>
              </a:rPr>
              <a:t>lowest in the group with severe blood on the catheter. The clinical pregnancy rate (CPR) was lowest in the</a:t>
            </a:r>
            <a:r>
              <a:rPr lang="tr-TR">
                <a:latin typeface="Calibri" charset="0"/>
              </a:rPr>
              <a:t> </a:t>
            </a:r>
            <a:r>
              <a:rPr lang="en-US">
                <a:latin typeface="Calibri" charset="0"/>
              </a:rPr>
              <a:t>group with severe blood on the catheter. The presence of mucus on the catheter was found to have no</a:t>
            </a:r>
            <a:r>
              <a:rPr lang="tr-TR">
                <a:latin typeface="Calibri" charset="0"/>
              </a:rPr>
              <a:t> </a:t>
            </a:r>
            <a:r>
              <a:rPr lang="en-US">
                <a:latin typeface="Calibri" charset="0"/>
              </a:rPr>
              <a:t>effect on IR, CPR, biochemical pregnancy rates, miscarriage rates and live birth rates.</a:t>
            </a:r>
            <a:r>
              <a:rPr lang="tr-TR">
                <a:latin typeface="Calibri" charset="0"/>
              </a:rPr>
              <a:t> </a:t>
            </a:r>
          </a:p>
        </p:txBody>
      </p:sp>
      <p:sp>
        <p:nvSpPr>
          <p:cNvPr id="6553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48B1694-A6D3-9642-AA41-20F519E5A124}" type="slidenum">
              <a:rPr lang="en-US" sz="1200"/>
              <a:pPr eaLnBrk="1" hangingPunct="1"/>
              <a:t>25</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Calibri" charset="0"/>
              </a:rPr>
              <a:t>Blood on the embryo transfer catheter is associated with decreased rates of embryo implantation and clinical pregnancy with the use of in vitro fertilization–embryo transfer</a:t>
            </a:r>
            <a:endParaRPr lang="tr-TR" b="1">
              <a:solidFill>
                <a:schemeClr val="bg1"/>
              </a:solidFill>
              <a:latin typeface="Calibri" charset="0"/>
            </a:endParaRPr>
          </a:p>
          <a:p>
            <a:r>
              <a:rPr lang="en-US" b="1">
                <a:solidFill>
                  <a:schemeClr val="bg1"/>
                </a:solidFill>
                <a:latin typeface="Calibri" charset="0"/>
              </a:rPr>
              <a:t>Blood found outside, but not inside, the transfer catheter after ET is associated with lower rates of embryo implantation and clinical pregnancy with the use of IVF-ET</a:t>
            </a:r>
            <a:endParaRPr lang="tr-TR">
              <a:latin typeface="Calibri" charset="0"/>
            </a:endParaRPr>
          </a:p>
        </p:txBody>
      </p:sp>
      <p:sp>
        <p:nvSpPr>
          <p:cNvPr id="68611"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FF250F5C-95C4-5F43-9783-C4A94C953FDC}" type="slidenum">
              <a:rPr lang="en-US" sz="1200"/>
              <a:pPr algn="r" eaLnBrk="1" hangingPunct="1"/>
              <a:t>27</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 Yer Tutucusu 2"/>
          <p:cNvSpPr>
            <a:spLocks noGrp="1"/>
          </p:cNvSpPr>
          <p:nvPr>
            <p:ph type="body" idx="1"/>
          </p:nvPr>
        </p:nvSpPr>
        <p:spPr bwMode="auto"/>
        <p:txBody>
          <a:bodyPr rtlCol="0"/>
          <a:lstStyle/>
          <a:p>
            <a:pPr marL="285750" indent="-285750">
              <a:buFont typeface="Arial" pitchFamily="34" charset="0"/>
              <a:buChar char="•"/>
              <a:defRPr/>
            </a:pPr>
            <a:r>
              <a:rPr lang="en-US" b="1" dirty="0" smtClean="0">
                <a:ea typeface="+mn-ea"/>
                <a:cs typeface="+mn-cs"/>
              </a:rPr>
              <a:t>There was </a:t>
            </a:r>
            <a:r>
              <a:rPr lang="en-US" b="1" dirty="0" smtClean="0">
                <a:solidFill>
                  <a:srgbClr val="FFFF00"/>
                </a:solidFill>
                <a:ea typeface="+mn-ea"/>
                <a:cs typeface="+mn-cs"/>
              </a:rPr>
              <a:t>no evidence of a statistically significant difference </a:t>
            </a:r>
            <a:r>
              <a:rPr lang="en-US" b="1" dirty="0" smtClean="0">
                <a:ea typeface="+mn-ea"/>
                <a:cs typeface="+mn-cs"/>
              </a:rPr>
              <a:t>when removal of cervical mucus was performed prior to ET.</a:t>
            </a:r>
          </a:p>
          <a:p>
            <a:pPr marL="285750" indent="-285750">
              <a:buFont typeface="Arial" pitchFamily="34" charset="0"/>
              <a:buChar char="•"/>
              <a:defRPr/>
            </a:pPr>
            <a:r>
              <a:rPr lang="en-US" b="1" dirty="0" smtClean="0">
                <a:ea typeface="+mn-ea"/>
                <a:cs typeface="+mn-cs"/>
              </a:rPr>
              <a:t>Flushing the </a:t>
            </a:r>
            <a:r>
              <a:rPr lang="en-US" b="1" dirty="0" err="1" smtClean="0">
                <a:ea typeface="+mn-ea"/>
                <a:cs typeface="+mn-cs"/>
              </a:rPr>
              <a:t>endocervical</a:t>
            </a:r>
            <a:r>
              <a:rPr lang="en-US" b="1" dirty="0" smtClean="0">
                <a:ea typeface="+mn-ea"/>
                <a:cs typeface="+mn-cs"/>
              </a:rPr>
              <a:t> canal compared to no flushing showed </a:t>
            </a:r>
            <a:r>
              <a:rPr lang="en-US" b="1" dirty="0" smtClean="0">
                <a:solidFill>
                  <a:srgbClr val="FFFF00"/>
                </a:solidFill>
                <a:ea typeface="+mn-ea"/>
                <a:cs typeface="+mn-cs"/>
              </a:rPr>
              <a:t>no statistically significant difference</a:t>
            </a:r>
            <a:r>
              <a:rPr lang="en-US" b="1" dirty="0" smtClean="0">
                <a:ea typeface="+mn-ea"/>
                <a:cs typeface="+mn-cs"/>
              </a:rPr>
              <a:t>.</a:t>
            </a:r>
            <a:endParaRPr lang="en-US" b="1" dirty="0" smtClean="0">
              <a:solidFill>
                <a:schemeClr val="bg1"/>
              </a:solidFill>
              <a:ea typeface="+mn-ea"/>
              <a:cs typeface="+mn-cs"/>
            </a:endParaRPr>
          </a:p>
          <a:p>
            <a:pPr>
              <a:defRPr/>
            </a:pPr>
            <a:endParaRPr lang="tr-TR" dirty="0" smtClean="0">
              <a:ea typeface="+mn-ea"/>
              <a:cs typeface="+mn-cs"/>
            </a:endParaRPr>
          </a:p>
        </p:txBody>
      </p:sp>
      <p:sp>
        <p:nvSpPr>
          <p:cNvPr id="70659"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46434CFA-3C12-714F-A41C-7DAE0673BF2E}" type="slidenum">
              <a:rPr lang="en-US" sz="1200"/>
              <a:pPr algn="r" eaLnBrk="1" hangingPunct="1"/>
              <a:t>28</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Retrospective cohort analysis. </a:t>
            </a:r>
            <a:r>
              <a:rPr lang="en-US">
                <a:latin typeface="Calibri" charset="0"/>
              </a:rPr>
              <a:t>One hundred twenty-seven patients met inclusion criteria, and the overall pregnancy rate was 46.5%.</a:t>
            </a:r>
            <a:r>
              <a:rPr lang="tr-TR">
                <a:latin typeface="Calibri" charset="0"/>
              </a:rPr>
              <a:t> </a:t>
            </a:r>
            <a:r>
              <a:rPr lang="en-US">
                <a:latin typeface="Calibri" charset="0"/>
              </a:rPr>
              <a:t>There was no difference between the two groups with respect to age, basal FSH, or number of embryos</a:t>
            </a:r>
            <a:r>
              <a:rPr lang="tr-TR">
                <a:latin typeface="Calibri" charset="0"/>
              </a:rPr>
              <a:t> </a:t>
            </a:r>
            <a:r>
              <a:rPr lang="en-US">
                <a:latin typeface="Calibri" charset="0"/>
              </a:rPr>
              <a:t>transferred. The ET method used was at the discretion of the provider. There was no difference between the two</a:t>
            </a:r>
            <a:r>
              <a:rPr lang="tr-TR">
                <a:latin typeface="Calibri" charset="0"/>
              </a:rPr>
              <a:t> </a:t>
            </a:r>
            <a:r>
              <a:rPr lang="en-US">
                <a:latin typeface="Calibri" charset="0"/>
              </a:rPr>
              <a:t>groups in the presence of blood on the transfer catheter. However, there were significantly more transfer catheters</a:t>
            </a:r>
            <a:r>
              <a:rPr lang="tr-TR">
                <a:latin typeface="Calibri" charset="0"/>
              </a:rPr>
              <a:t> </a:t>
            </a:r>
            <a:r>
              <a:rPr lang="en-US">
                <a:latin typeface="Calibri" charset="0"/>
              </a:rPr>
              <a:t>with mucus contamination in the direct transfer group (25.58% vs. 5.95%). The clinical pregnancy rate in the</a:t>
            </a:r>
            <a:r>
              <a:rPr lang="tr-TR">
                <a:latin typeface="Calibri" charset="0"/>
              </a:rPr>
              <a:t> </a:t>
            </a:r>
            <a:r>
              <a:rPr lang="en-US">
                <a:latin typeface="Calibri" charset="0"/>
              </a:rPr>
              <a:t>group with ET using the afterloading technique was higher than in the direct ET group (52.4% vs. 34.9%).</a:t>
            </a:r>
            <a:endParaRPr lang="tr-TR">
              <a:latin typeface="Calibri" charset="0"/>
            </a:endParaRPr>
          </a:p>
          <a:p>
            <a:r>
              <a:rPr lang="en-US">
                <a:latin typeface="Calibri" charset="0"/>
              </a:rPr>
              <a:t>In conclusion, embryo afterloading is a refinement of</a:t>
            </a:r>
            <a:r>
              <a:rPr lang="tr-TR">
                <a:latin typeface="Calibri" charset="0"/>
              </a:rPr>
              <a:t> </a:t>
            </a:r>
            <a:r>
              <a:rPr lang="en-US">
                <a:latin typeface="Calibri" charset="0"/>
              </a:rPr>
              <a:t>standard ET and may improve clinical pregnancy rates. This</a:t>
            </a:r>
            <a:r>
              <a:rPr lang="tr-TR">
                <a:latin typeface="Calibri" charset="0"/>
              </a:rPr>
              <a:t> </a:t>
            </a:r>
            <a:r>
              <a:rPr lang="en-US">
                <a:latin typeface="Calibri" charset="0"/>
              </a:rPr>
              <a:t>method may be especially useful in centers that are training</a:t>
            </a:r>
            <a:r>
              <a:rPr lang="tr-TR">
                <a:latin typeface="Calibri" charset="0"/>
              </a:rPr>
              <a:t> </a:t>
            </a:r>
            <a:r>
              <a:rPr lang="en-US">
                <a:latin typeface="Calibri" charset="0"/>
              </a:rPr>
              <a:t>physicians to perform ET. A randomized clinical trial would</a:t>
            </a:r>
            <a:r>
              <a:rPr lang="tr-TR">
                <a:latin typeface="Calibri" charset="0"/>
              </a:rPr>
              <a:t> </a:t>
            </a:r>
            <a:r>
              <a:rPr lang="en-US">
                <a:latin typeface="Calibri" charset="0"/>
              </a:rPr>
              <a:t>be required to confirm an increase in clinical pregnancy rates</a:t>
            </a:r>
            <a:r>
              <a:rPr lang="tr-TR">
                <a:latin typeface="Calibri" charset="0"/>
              </a:rPr>
              <a:t> using this method.</a:t>
            </a:r>
          </a:p>
        </p:txBody>
      </p:sp>
      <p:sp>
        <p:nvSpPr>
          <p:cNvPr id="7270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C13611C-E04B-6C47-B293-DB8FE18681E7}" type="slidenum">
              <a:rPr lang="en-US" sz="1200"/>
              <a:pPr eaLnBrk="1" hangingPunct="1"/>
              <a:t>29</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Uterjunctıonal zone kontraksıyon luteal fazda progressıv olarak azalır buda balastosıst transferlerındekı yuksek basarıyı ızah edebılır.</a:t>
            </a:r>
          </a:p>
        </p:txBody>
      </p:sp>
      <p:sp>
        <p:nvSpPr>
          <p:cNvPr id="7475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D4A96D1-B8F3-CC40-80A0-8741CA49D67A}" type="slidenum">
              <a:rPr lang="en-US" sz="1200"/>
              <a:pPr eaLnBrk="1" hangingPunct="1"/>
              <a:t>30</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Inspection of the catheter after transfer under light microscopy is necessary for detection of retained embryos. The cervix and speculum should be routinely checked as well. If retained embryos are detected and immediately retransferred, no detrimental effects on PRs would be expected </a:t>
            </a:r>
            <a:endParaRPr lang="tr-TR">
              <a:latin typeface="Calibri" charset="0"/>
            </a:endParaRPr>
          </a:p>
        </p:txBody>
      </p:sp>
      <p:sp>
        <p:nvSpPr>
          <p:cNvPr id="7680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F17CD56-CA77-C543-BAE0-50DD1BDE00F4}" type="slidenum">
              <a:rPr lang="en-US" sz="1200"/>
              <a:pPr eaLnBrk="1" hangingPunct="1"/>
              <a:t>31</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7885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0E46AA7-0605-EF46-9EC4-A49EDC3B3EDD}" type="slidenum">
              <a:rPr lang="en-US" sz="1200"/>
              <a:pPr eaLnBrk="1" hangingPunct="1"/>
              <a:t>32</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Mean total number of embryos transferred in groups 4 and 5 were significantly higher than in groups 2</a:t>
            </a:r>
            <a:r>
              <a:rPr lang="tr-TR">
                <a:latin typeface="Calibri" charset="0"/>
              </a:rPr>
              <a:t> </a:t>
            </a:r>
            <a:r>
              <a:rPr lang="en-US">
                <a:latin typeface="Calibri" charset="0"/>
              </a:rPr>
              <a:t>and 3. Analysis of PRs and outcome of gestations in the five groups studied yielded similar PRs in all groups except</a:t>
            </a:r>
            <a:r>
              <a:rPr lang="tr-TR">
                <a:latin typeface="Calibri" charset="0"/>
              </a:rPr>
              <a:t> for group 1.</a:t>
            </a:r>
          </a:p>
        </p:txBody>
      </p:sp>
      <p:sp>
        <p:nvSpPr>
          <p:cNvPr id="8089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12766A2-837E-704B-9C28-F9AC2D504401}" type="slidenum">
              <a:rPr lang="en-US" sz="1200"/>
              <a:pPr eaLnBrk="1" hangingPunct="1"/>
              <a:t>33</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Study design: Prospective data analysis of 281 consecutive US-guided fresh ETs performed by a single physician at Yeditepe University Hospital IVF Center, Istanbul, Turkey, after controlled ovarian hyperstimulation between April 2012 and March 2013. The length of the uterine cavity (A), the distance between the fundal endometrial surface and the tip of inner catheter (B), the distance between the fundal endometrial surface and the air bubbles (C), and the pregnancy rates (PRs) were recorded. Results: The mean age of the patients was 33.25   5.5 years. Of all transfers, 115 (40.9%) resulted in a clinical pregnancy. With regard to distance (C), the clinical intrauterine pregnancy rates were 65.2%, 32.2% and 2.6% in the &lt;10 mm, 10–20 mm, and 20 mm distance groups, respectively. The PR was dramatically reduced in cases with &gt;10 mm between the fundal endometrial surface and the air bubbles, although this did not reach statistical significance. Between those patients who conceived and those who did not, there was no significant difference in terms of the distance between the fundal endometrial surface and the tip of inner catheter, the ratio of A/B or the ratio of B/C. Conclusions: The final position of the air bubble used as an identifier of the position of the embryo at ET can be determinative for PR, although it cannot be predicted. Clinical pregnancy rates appeared higher in cases with air bubbles closer to the fundus and the optimal position of the air bubble seems to be a distance of &lt;10 mm from the fundal endometrial surface. It could be advisable to monitor the final position of air bubble at ET for identifying PR. In addition, the depth of uterine cavity may be considered to indirectly be important factor as it affects ET depth. The optimal distance between the fundal endometrial surface and the tip of inner catheter is 1.5–2 cm. Further well-designed randomized controlled trials are required to optimize ET technique in the future. </a:t>
            </a:r>
            <a:endParaRPr lang="tr-TR">
              <a:latin typeface="Calibri" charset="0"/>
            </a:endParaRPr>
          </a:p>
        </p:txBody>
      </p:sp>
      <p:sp>
        <p:nvSpPr>
          <p:cNvPr id="8294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2696718-ECF3-4349-97E2-DB99BFD58625}" type="slidenum">
              <a:rPr lang="en-US" sz="1200"/>
              <a:pPr eaLnBrk="1" hangingPunct="1"/>
              <a:t>34</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dirty="0" err="1">
                <a:latin typeface="Calibri" charset="0"/>
              </a:rPr>
              <a:t>Prospective</a:t>
            </a:r>
            <a:r>
              <a:rPr lang="tr-TR" dirty="0">
                <a:latin typeface="Calibri" charset="0"/>
              </a:rPr>
              <a:t> data-</a:t>
            </a:r>
            <a:r>
              <a:rPr lang="tr-TR" dirty="0" err="1">
                <a:latin typeface="Calibri" charset="0"/>
              </a:rPr>
              <a:t>analysis</a:t>
            </a:r>
            <a:r>
              <a:rPr lang="tr-TR" dirty="0">
                <a:latin typeface="Calibri" charset="0"/>
              </a:rPr>
              <a:t> </a:t>
            </a:r>
            <a:r>
              <a:rPr lang="en-US" dirty="0">
                <a:latin typeface="Calibri" charset="0"/>
              </a:rPr>
              <a:t>Analysis of 367 consecutive </a:t>
            </a:r>
            <a:r>
              <a:rPr lang="en-US" dirty="0" err="1">
                <a:latin typeface="Calibri" charset="0"/>
              </a:rPr>
              <a:t>ultrasonographic</a:t>
            </a:r>
            <a:r>
              <a:rPr lang="en-US" dirty="0">
                <a:latin typeface="Calibri" charset="0"/>
              </a:rPr>
              <a:t>-guided embryo transfers following IVF or </a:t>
            </a:r>
            <a:r>
              <a:rPr lang="en-US" dirty="0" err="1">
                <a:latin typeface="Calibri" charset="0"/>
              </a:rPr>
              <a:t>intracytoplasmic</a:t>
            </a:r>
            <a:r>
              <a:rPr lang="tr-TR" dirty="0">
                <a:latin typeface="Calibri" charset="0"/>
              </a:rPr>
              <a:t> </a:t>
            </a:r>
            <a:r>
              <a:rPr lang="en-US" dirty="0">
                <a:latin typeface="Calibri" charset="0"/>
              </a:rPr>
              <a:t>sperm injection treatment. Both absolute and relative position of the air bubbles were significantly closer</a:t>
            </a:r>
            <a:r>
              <a:rPr lang="tr-TR" dirty="0">
                <a:latin typeface="Calibri" charset="0"/>
              </a:rPr>
              <a:t> </a:t>
            </a:r>
            <a:r>
              <a:rPr lang="en-US" dirty="0">
                <a:latin typeface="Calibri" charset="0"/>
              </a:rPr>
              <a:t>to the fundus in patients who became pregnant compared with patients who did not become pregnant. When the</a:t>
            </a:r>
            <a:r>
              <a:rPr lang="tr-TR" dirty="0">
                <a:latin typeface="Calibri" charset="0"/>
              </a:rPr>
              <a:t> </a:t>
            </a:r>
            <a:r>
              <a:rPr lang="en-US" dirty="0">
                <a:latin typeface="Calibri" charset="0"/>
              </a:rPr>
              <a:t>relative position of the air bubbles was in the fundal half of the endometrial plate pregnancy rates were</a:t>
            </a:r>
            <a:r>
              <a:rPr lang="tr-TR" dirty="0">
                <a:latin typeface="Calibri" charset="0"/>
              </a:rPr>
              <a:t> </a:t>
            </a:r>
            <a:r>
              <a:rPr lang="en-US" dirty="0">
                <a:latin typeface="Calibri" charset="0"/>
              </a:rPr>
              <a:t>significantly higher compared with the lower half of the endometrial plate, 43.0% and 24.4%, respectively,</a:t>
            </a:r>
            <a:r>
              <a:rPr lang="tr-TR" dirty="0">
                <a:latin typeface="Calibri" charset="0"/>
              </a:rPr>
              <a:t> </a:t>
            </a:r>
            <a:r>
              <a:rPr lang="en-US" i="1" dirty="0">
                <a:latin typeface="Calibri" charset="0"/>
              </a:rPr>
              <a:t>P</a:t>
            </a:r>
            <a:r>
              <a:rPr lang="en-US" dirty="0">
                <a:latin typeface="Calibri" charset="0"/>
              </a:rPr>
              <a:t>.002. Multiple regression analysis revealed the relative position as an independently associated determinant</a:t>
            </a:r>
            <a:r>
              <a:rPr lang="tr-TR" dirty="0">
                <a:latin typeface="Calibri" charset="0"/>
              </a:rPr>
              <a:t> </a:t>
            </a:r>
            <a:r>
              <a:rPr lang="tr-TR" dirty="0" err="1">
                <a:latin typeface="Calibri" charset="0"/>
              </a:rPr>
              <a:t>for</a:t>
            </a:r>
            <a:r>
              <a:rPr lang="tr-TR" dirty="0">
                <a:latin typeface="Calibri" charset="0"/>
              </a:rPr>
              <a:t> </a:t>
            </a:r>
            <a:r>
              <a:rPr lang="tr-TR" dirty="0" err="1">
                <a:latin typeface="Calibri" charset="0"/>
              </a:rPr>
              <a:t>pregnancy</a:t>
            </a:r>
            <a:r>
              <a:rPr lang="tr-TR" dirty="0">
                <a:latin typeface="Calibri" charset="0"/>
              </a:rPr>
              <a:t>. </a:t>
            </a:r>
          </a:p>
          <a:p>
            <a:endParaRPr lang="tr-TR" dirty="0">
              <a:latin typeface="Calibri" charset="0"/>
            </a:endParaRPr>
          </a:p>
          <a:p>
            <a:r>
              <a:rPr lang="en-US" dirty="0">
                <a:latin typeface="Calibri" charset="0"/>
              </a:rPr>
              <a:t>The position of the air bubble at embryo transfer was</a:t>
            </a:r>
            <a:r>
              <a:rPr lang="tr-TR" dirty="0">
                <a:latin typeface="Calibri" charset="0"/>
              </a:rPr>
              <a:t> </a:t>
            </a:r>
            <a:r>
              <a:rPr lang="en-US" dirty="0">
                <a:latin typeface="Calibri" charset="0"/>
              </a:rPr>
              <a:t>found to be relevant for pregnancy rates, but unfortunately,</a:t>
            </a:r>
            <a:r>
              <a:rPr lang="tr-TR" dirty="0">
                <a:latin typeface="Calibri" charset="0"/>
              </a:rPr>
              <a:t> </a:t>
            </a:r>
            <a:r>
              <a:rPr lang="en-US" dirty="0">
                <a:latin typeface="Calibri" charset="0"/>
              </a:rPr>
              <a:t>it is at present not possible to predict and/or control the</a:t>
            </a:r>
            <a:r>
              <a:rPr lang="tr-TR" dirty="0">
                <a:latin typeface="Calibri" charset="0"/>
              </a:rPr>
              <a:t> </a:t>
            </a:r>
            <a:r>
              <a:rPr lang="en-US" dirty="0">
                <a:latin typeface="Calibri" charset="0"/>
              </a:rPr>
              <a:t>position of the air bubbles; after positioning of the transfer</a:t>
            </a:r>
            <a:r>
              <a:rPr lang="tr-TR" dirty="0">
                <a:latin typeface="Calibri" charset="0"/>
              </a:rPr>
              <a:t> </a:t>
            </a:r>
            <a:r>
              <a:rPr lang="en-US" dirty="0">
                <a:latin typeface="Calibri" charset="0"/>
              </a:rPr>
              <a:t>catheter the final position of the air bubbles is dependent on</a:t>
            </a:r>
            <a:r>
              <a:rPr lang="tr-TR" dirty="0">
                <a:latin typeface="Calibri" charset="0"/>
              </a:rPr>
              <a:t> </a:t>
            </a:r>
            <a:r>
              <a:rPr lang="en-US" dirty="0">
                <a:latin typeface="Calibri" charset="0"/>
              </a:rPr>
              <a:t>the syringe, the resistance of the plunger, the pressure used</a:t>
            </a:r>
            <a:r>
              <a:rPr lang="tr-TR" dirty="0">
                <a:latin typeface="Calibri" charset="0"/>
              </a:rPr>
              <a:t> </a:t>
            </a:r>
            <a:r>
              <a:rPr lang="en-US" dirty="0">
                <a:latin typeface="Calibri" charset="0"/>
              </a:rPr>
              <a:t>to press the plunger, and patient-related determinants as a</a:t>
            </a:r>
            <a:r>
              <a:rPr lang="tr-TR" dirty="0">
                <a:latin typeface="Calibri" charset="0"/>
              </a:rPr>
              <a:t> </a:t>
            </a:r>
            <a:r>
              <a:rPr lang="en-US" dirty="0">
                <a:latin typeface="Calibri" charset="0"/>
              </a:rPr>
              <a:t>possible intrauterine resistance. Therefore, we feel there is</a:t>
            </a:r>
            <a:r>
              <a:rPr lang="tr-TR" dirty="0">
                <a:latin typeface="Calibri" charset="0"/>
              </a:rPr>
              <a:t> </a:t>
            </a:r>
            <a:r>
              <a:rPr lang="en-US" dirty="0">
                <a:latin typeface="Calibri" charset="0"/>
              </a:rPr>
              <a:t>need for a more standardized method of embryo transfer that</a:t>
            </a:r>
            <a:r>
              <a:rPr lang="tr-TR" dirty="0">
                <a:latin typeface="Calibri" charset="0"/>
              </a:rPr>
              <a:t> </a:t>
            </a:r>
            <a:r>
              <a:rPr lang="en-US" dirty="0">
                <a:latin typeface="Calibri" charset="0"/>
              </a:rPr>
              <a:t>allows the surplus value of exact positioning at embryo</a:t>
            </a:r>
            <a:r>
              <a:rPr lang="tr-TR" dirty="0">
                <a:latin typeface="Calibri" charset="0"/>
              </a:rPr>
              <a:t> transfer </a:t>
            </a:r>
            <a:r>
              <a:rPr lang="tr-TR" dirty="0" err="1">
                <a:latin typeface="Calibri" charset="0"/>
              </a:rPr>
              <a:t>to</a:t>
            </a:r>
            <a:r>
              <a:rPr lang="tr-TR" dirty="0">
                <a:latin typeface="Calibri" charset="0"/>
              </a:rPr>
              <a:t> be </a:t>
            </a:r>
            <a:r>
              <a:rPr lang="tr-TR" dirty="0" err="1">
                <a:latin typeface="Calibri" charset="0"/>
              </a:rPr>
              <a:t>analyzed</a:t>
            </a:r>
            <a:r>
              <a:rPr lang="tr-TR" dirty="0">
                <a:latin typeface="Calibri" charset="0"/>
              </a:rPr>
              <a:t>.</a:t>
            </a:r>
          </a:p>
        </p:txBody>
      </p:sp>
      <p:sp>
        <p:nvSpPr>
          <p:cNvPr id="8499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CE11136-4132-AB49-AB76-8178536F6F8F}" type="slidenum">
              <a:rPr lang="en-US" sz="1200"/>
              <a:pPr eaLnBrk="1" hangingPunct="1"/>
              <a:t>35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2048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C7B9C29-C69E-A845-A4B5-66C658972BF5}"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Retrospective analysis of 7489 ultrasound-guided embryo transfers. Group 1 included 6631</a:t>
            </a:r>
            <a:r>
              <a:rPr lang="tr-TR">
                <a:latin typeface="Calibri" charset="0"/>
              </a:rPr>
              <a:t> </a:t>
            </a:r>
            <a:r>
              <a:rPr lang="en-US">
                <a:latin typeface="Calibri" charset="0"/>
              </a:rPr>
              <a:t>embryo transfers in which no movement of the air bubbles was observed after transfer. Group 2 consisted</a:t>
            </a:r>
            <a:r>
              <a:rPr lang="tr-TR">
                <a:latin typeface="Calibri" charset="0"/>
              </a:rPr>
              <a:t> </a:t>
            </a:r>
            <a:r>
              <a:rPr lang="en-US">
                <a:latin typeface="Calibri" charset="0"/>
              </a:rPr>
              <a:t>of 407 embryo transfers in which the air bubbles moved towards the uterine fundus spontaneously, a</a:t>
            </a:r>
          </a:p>
          <a:p>
            <a:r>
              <a:rPr lang="en-US">
                <a:latin typeface="Calibri" charset="0"/>
              </a:rPr>
              <a:t>little time after transfer. Group 3 included 370 embryo transfers in which the air bubbles moved towards</a:t>
            </a:r>
            <a:r>
              <a:rPr lang="tr-TR">
                <a:latin typeface="Calibri" charset="0"/>
              </a:rPr>
              <a:t> </a:t>
            </a:r>
            <a:r>
              <a:rPr lang="en-US">
                <a:latin typeface="Calibri" charset="0"/>
              </a:rPr>
              <a:t>the uterine fundus with ejection, immediately after transfer. Group 4 consisted of 81 embryo transfers in</a:t>
            </a:r>
            <a:r>
              <a:rPr lang="tr-TR">
                <a:latin typeface="Calibri" charset="0"/>
              </a:rPr>
              <a:t> </a:t>
            </a:r>
            <a:r>
              <a:rPr lang="en-US">
                <a:latin typeface="Calibri" charset="0"/>
              </a:rPr>
              <a:t>which the air bubbles moved towards the cervical canal.</a:t>
            </a:r>
            <a:r>
              <a:rPr lang="tr-TR">
                <a:latin typeface="Calibri" charset="0"/>
              </a:rPr>
              <a:t> </a:t>
            </a:r>
            <a:r>
              <a:rPr lang="en-US">
                <a:latin typeface="Calibri" charset="0"/>
              </a:rPr>
              <a:t>The four patient groups were different from one another with respect to positive pregnancy</a:t>
            </a:r>
            <a:r>
              <a:rPr lang="tr-TR">
                <a:latin typeface="Calibri" charset="0"/>
              </a:rPr>
              <a:t> </a:t>
            </a:r>
            <a:r>
              <a:rPr lang="en-US">
                <a:latin typeface="Calibri" charset="0"/>
              </a:rPr>
              <a:t>tests. Post hoc test revealed that this difference was between group 4 and other groups</a:t>
            </a:r>
            <a:r>
              <a:rPr lang="tr-TR">
                <a:latin typeface="Calibri" charset="0"/>
              </a:rPr>
              <a:t> </a:t>
            </a:r>
          </a:p>
        </p:txBody>
      </p:sp>
      <p:sp>
        <p:nvSpPr>
          <p:cNvPr id="8704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6CC8F96-96BB-1248-97D7-511E14B15B62}" type="slidenum">
              <a:rPr lang="en-US" sz="1200"/>
              <a:pPr eaLnBrk="1" hangingPunct="1"/>
              <a:t>36</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b="1">
                <a:latin typeface="Calibri" charset="0"/>
              </a:rPr>
              <a:t>Result(s): </a:t>
            </a:r>
            <a:r>
              <a:rPr lang="en-US">
                <a:latin typeface="Calibri" charset="0"/>
              </a:rPr>
              <a:t>Clinical, implantation, and ectopic PR were 37%, 20%, and 2.1%. Cavity depth by US differed</a:t>
            </a:r>
          </a:p>
          <a:p>
            <a:r>
              <a:rPr lang="en-US">
                <a:latin typeface="Calibri" charset="0"/>
              </a:rPr>
              <a:t>from cavity depth by mock by at least 10 mm in 30% of cases. The TDF by US was highly predictive of</a:t>
            </a:r>
          </a:p>
          <a:p>
            <a:r>
              <a:rPr lang="en-US">
                <a:latin typeface="Calibri" charset="0"/>
              </a:rPr>
              <a:t>PR; TDF by mock was not predictive of PR. Increasing the TDF by US resulted in significantly increased PR</a:t>
            </a:r>
          </a:p>
          <a:p>
            <a:r>
              <a:rPr lang="en-US">
                <a:latin typeface="Calibri" charset="0"/>
              </a:rPr>
              <a:t>as well as lower ectopic rates. Using regression analysis, the odds ratio for TDF by US was 1.11 (95% CI:</a:t>
            </a:r>
          </a:p>
          <a:p>
            <a:r>
              <a:rPr lang="en-US">
                <a:latin typeface="Calibri" charset="0"/>
              </a:rPr>
              <a:t>1.07–1.14). This suggests that for every additional millimeter embryos are deposited away from the fundus,</a:t>
            </a:r>
          </a:p>
          <a:p>
            <a:r>
              <a:rPr lang="en-US">
                <a:latin typeface="Calibri" charset="0"/>
              </a:rPr>
              <a:t>the odds of clinical pregnancy increased by 11%.</a:t>
            </a:r>
          </a:p>
          <a:p>
            <a:r>
              <a:rPr lang="en-US" b="1">
                <a:latin typeface="Calibri" charset="0"/>
              </a:rPr>
              <a:t>Conclusion(s): </a:t>
            </a:r>
            <a:r>
              <a:rPr lang="en-US">
                <a:latin typeface="Calibri" charset="0"/>
              </a:rPr>
              <a:t>After controlling for potential confounders, the clinical PR is significantly influenced by the</a:t>
            </a:r>
          </a:p>
          <a:p>
            <a:r>
              <a:rPr lang="en-US">
                <a:latin typeface="Calibri" charset="0"/>
              </a:rPr>
              <a:t>transfer distance from the fundus. Cavity depth by US is clinically useful to determine the depth beyond which</a:t>
            </a:r>
          </a:p>
          <a:p>
            <a:r>
              <a:rPr lang="en-US">
                <a:latin typeface="Calibri" charset="0"/>
              </a:rPr>
              <a:t>catheter insertion should not occur</a:t>
            </a:r>
            <a:endParaRPr lang="tr-TR">
              <a:latin typeface="Calibri" charset="0"/>
            </a:endParaRPr>
          </a:p>
        </p:txBody>
      </p:sp>
      <p:sp>
        <p:nvSpPr>
          <p:cNvPr id="8909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BD8E36B-3DA7-7146-88EE-1C60C71B9DDD}" type="slidenum">
              <a:rPr lang="en-US" sz="1200"/>
              <a:pPr eaLnBrk="1" hangingPunct="1"/>
              <a:t>37</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Retrospecti</a:t>
            </a:r>
          </a:p>
          <a:p>
            <a:r>
              <a:rPr lang="en-US">
                <a:latin typeface="Calibri" charset="0"/>
              </a:rPr>
              <a:t>Result(s): After controlling for age, parity, FSH and frozen transfers, and accounting for repeated cycles per patient,</a:t>
            </a:r>
            <a:r>
              <a:rPr lang="tr-TR">
                <a:latin typeface="Calibri" charset="0"/>
              </a:rPr>
              <a:t> </a:t>
            </a:r>
            <a:r>
              <a:rPr lang="en-US">
                <a:latin typeface="Calibri" charset="0"/>
              </a:rPr>
              <a:t>the PRs for both the &gt;20-mm (38.3%) and the 10–20-mm (42.0%) from the fundus group were significantly</a:t>
            </a:r>
            <a:r>
              <a:rPr lang="tr-TR">
                <a:latin typeface="Calibri" charset="0"/>
              </a:rPr>
              <a:t> </a:t>
            </a:r>
            <a:r>
              <a:rPr lang="en-US">
                <a:latin typeface="Calibri" charset="0"/>
              </a:rPr>
              <a:t>reduced compared with the group in which the bubble was &lt;10 mm from the fundus (62.5%).</a:t>
            </a:r>
          </a:p>
          <a:p>
            <a:r>
              <a:rPr lang="en-US">
                <a:latin typeface="Calibri" charset="0"/>
              </a:rPr>
              <a:t>Conclusion(s): This study is the first to suggest that BT closer to the fundus is associated with higher PR. Although</a:t>
            </a:r>
            <a:r>
              <a:rPr lang="tr-TR">
                <a:latin typeface="Calibri" charset="0"/>
              </a:rPr>
              <a:t> </a:t>
            </a:r>
            <a:r>
              <a:rPr lang="en-US">
                <a:latin typeface="Calibri" charset="0"/>
              </a:rPr>
              <a:t>no ectopic pregnancies occurred in the &lt;10-mm group, this outcome should be monitored closely in larger studies</a:t>
            </a:r>
            <a:r>
              <a:rPr lang="tr-TR">
                <a:latin typeface="Calibri" charset="0"/>
              </a:rPr>
              <a:t>ve cohort study. </a:t>
            </a:r>
          </a:p>
        </p:txBody>
      </p:sp>
      <p:sp>
        <p:nvSpPr>
          <p:cNvPr id="9113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20FE216-1FFF-3A40-AB6E-8835AC44D947}" type="slidenum">
              <a:rPr lang="en-US" sz="1200"/>
              <a:pPr eaLnBrk="1" hangingPunct="1"/>
              <a:t>38</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dirty="0" err="1">
                <a:latin typeface="Calibri" charset="0"/>
              </a:rPr>
              <a:t>Scholgraft</a:t>
            </a:r>
            <a:r>
              <a:rPr lang="tr-TR" dirty="0">
                <a:latin typeface="Calibri" charset="0"/>
              </a:rPr>
              <a:t> </a:t>
            </a:r>
            <a:r>
              <a:rPr lang="tr-TR" dirty="0" err="1">
                <a:latin typeface="Calibri" charset="0"/>
              </a:rPr>
              <a:t>embryo</a:t>
            </a:r>
            <a:r>
              <a:rPr lang="tr-TR" dirty="0">
                <a:latin typeface="Calibri" charset="0"/>
              </a:rPr>
              <a:t> </a:t>
            </a:r>
            <a:r>
              <a:rPr lang="tr-TR" dirty="0" err="1">
                <a:latin typeface="Calibri" charset="0"/>
              </a:rPr>
              <a:t>shoulbe</a:t>
            </a:r>
            <a:r>
              <a:rPr lang="tr-TR" dirty="0">
                <a:latin typeface="Calibri" charset="0"/>
              </a:rPr>
              <a:t> </a:t>
            </a:r>
            <a:r>
              <a:rPr lang="tr-TR" dirty="0" err="1">
                <a:latin typeface="Calibri" charset="0"/>
              </a:rPr>
              <a:t>placed</a:t>
            </a:r>
            <a:r>
              <a:rPr lang="tr-TR" dirty="0">
                <a:latin typeface="Calibri" charset="0"/>
              </a:rPr>
              <a:t> at transfer </a:t>
            </a:r>
            <a:r>
              <a:rPr lang="tr-TR" dirty="0" err="1">
                <a:latin typeface="Calibri" charset="0"/>
              </a:rPr>
              <a:t>poınt</a:t>
            </a:r>
            <a:r>
              <a:rPr lang="tr-TR" dirty="0">
                <a:latin typeface="Calibri" charset="0"/>
              </a:rPr>
              <a:t> </a:t>
            </a:r>
            <a:r>
              <a:rPr lang="tr-TR" dirty="0" err="1">
                <a:latin typeface="Calibri" charset="0"/>
              </a:rPr>
              <a:t>less</a:t>
            </a:r>
            <a:r>
              <a:rPr lang="tr-TR" dirty="0">
                <a:latin typeface="Calibri" charset="0"/>
              </a:rPr>
              <a:t> </a:t>
            </a:r>
            <a:r>
              <a:rPr lang="tr-TR" dirty="0" err="1">
                <a:latin typeface="Calibri" charset="0"/>
              </a:rPr>
              <a:t>than</a:t>
            </a:r>
            <a:r>
              <a:rPr lang="tr-TR" dirty="0">
                <a:latin typeface="Calibri" charset="0"/>
              </a:rPr>
              <a:t> 0.8 cm  bunun </a:t>
            </a:r>
            <a:r>
              <a:rPr lang="tr-TR" dirty="0" err="1">
                <a:latin typeface="Calibri" charset="0"/>
              </a:rPr>
              <a:t>translatı</a:t>
            </a:r>
            <a:r>
              <a:rPr lang="tr-TR" dirty="0">
                <a:latin typeface="Calibri" charset="0"/>
              </a:rPr>
              <a:t> sudur </a:t>
            </a:r>
            <a:r>
              <a:rPr lang="tr-TR" dirty="0" err="1">
                <a:latin typeface="Calibri" charset="0"/>
              </a:rPr>
              <a:t>more</a:t>
            </a:r>
            <a:r>
              <a:rPr lang="tr-TR" dirty="0">
                <a:latin typeface="Calibri" charset="0"/>
              </a:rPr>
              <a:t> </a:t>
            </a:r>
            <a:r>
              <a:rPr lang="tr-TR" dirty="0" err="1">
                <a:latin typeface="Calibri" charset="0"/>
              </a:rPr>
              <a:t>than</a:t>
            </a:r>
            <a:r>
              <a:rPr lang="tr-TR" dirty="0">
                <a:latin typeface="Calibri" charset="0"/>
              </a:rPr>
              <a:t> 1 cm </a:t>
            </a:r>
            <a:r>
              <a:rPr lang="tr-TR" dirty="0" err="1">
                <a:latin typeface="Calibri" charset="0"/>
              </a:rPr>
              <a:t>ın</a:t>
            </a:r>
            <a:r>
              <a:rPr lang="tr-TR" dirty="0">
                <a:latin typeface="Calibri" charset="0"/>
              </a:rPr>
              <a:t> 5cm </a:t>
            </a:r>
            <a:r>
              <a:rPr lang="tr-TR" dirty="0" err="1">
                <a:latin typeface="Calibri" charset="0"/>
              </a:rPr>
              <a:t>endo</a:t>
            </a:r>
            <a:r>
              <a:rPr lang="tr-TR" dirty="0">
                <a:latin typeface="Calibri" charset="0"/>
              </a:rPr>
              <a:t> </a:t>
            </a:r>
            <a:r>
              <a:rPr lang="tr-TR" dirty="0" err="1">
                <a:latin typeface="Calibri" charset="0"/>
              </a:rPr>
              <a:t>cavıty</a:t>
            </a:r>
            <a:r>
              <a:rPr lang="tr-TR" dirty="0">
                <a:latin typeface="Calibri" charset="0"/>
              </a:rPr>
              <a:t> o.8 cm </a:t>
            </a:r>
            <a:r>
              <a:rPr lang="tr-TR" dirty="0" err="1">
                <a:latin typeface="Calibri" charset="0"/>
              </a:rPr>
              <a:t>more</a:t>
            </a:r>
            <a:r>
              <a:rPr lang="tr-TR" dirty="0">
                <a:latin typeface="Calibri" charset="0"/>
              </a:rPr>
              <a:t> </a:t>
            </a:r>
            <a:r>
              <a:rPr lang="tr-TR" dirty="0" err="1">
                <a:latin typeface="Calibri" charset="0"/>
              </a:rPr>
              <a:t>than</a:t>
            </a:r>
            <a:r>
              <a:rPr lang="tr-TR" dirty="0">
                <a:latin typeface="Calibri" charset="0"/>
              </a:rPr>
              <a:t> 4 cm </a:t>
            </a:r>
            <a:r>
              <a:rPr lang="tr-TR" dirty="0" err="1">
                <a:latin typeface="Calibri" charset="0"/>
              </a:rPr>
              <a:t>cavıty</a:t>
            </a:r>
            <a:r>
              <a:rPr lang="tr-TR" dirty="0">
                <a:latin typeface="Calibri" charset="0"/>
              </a:rPr>
              <a:t>  transfer </a:t>
            </a:r>
            <a:r>
              <a:rPr lang="tr-TR" dirty="0" err="1">
                <a:latin typeface="Calibri" charset="0"/>
              </a:rPr>
              <a:t>point</a:t>
            </a:r>
            <a:r>
              <a:rPr lang="tr-TR" dirty="0">
                <a:latin typeface="Calibri" charset="0"/>
              </a:rPr>
              <a:t>: 1-da/</a:t>
            </a:r>
            <a:r>
              <a:rPr lang="tr-TR" dirty="0" err="1">
                <a:latin typeface="Calibri" charset="0"/>
              </a:rPr>
              <a:t>db</a:t>
            </a:r>
            <a:r>
              <a:rPr lang="tr-TR" dirty="0">
                <a:latin typeface="Calibri" charset="0"/>
              </a:rPr>
              <a:t>  </a:t>
            </a:r>
            <a:r>
              <a:rPr lang="tr-TR" dirty="0" err="1">
                <a:latin typeface="Calibri" charset="0"/>
              </a:rPr>
              <a:t>db</a:t>
            </a:r>
            <a:r>
              <a:rPr lang="tr-TR" dirty="0">
                <a:latin typeface="Calibri" charset="0"/>
              </a:rPr>
              <a:t> </a:t>
            </a:r>
            <a:r>
              <a:rPr lang="tr-TR" dirty="0" err="1">
                <a:latin typeface="Calibri" charset="0"/>
              </a:rPr>
              <a:t>uterin</a:t>
            </a:r>
            <a:r>
              <a:rPr lang="tr-TR" dirty="0">
                <a:latin typeface="Calibri" charset="0"/>
              </a:rPr>
              <a:t> </a:t>
            </a:r>
            <a:r>
              <a:rPr lang="tr-TR" dirty="0" err="1">
                <a:latin typeface="Calibri" charset="0"/>
              </a:rPr>
              <a:t>cavıte</a:t>
            </a:r>
            <a:r>
              <a:rPr lang="tr-TR" dirty="0">
                <a:latin typeface="Calibri" charset="0"/>
              </a:rPr>
              <a:t> </a:t>
            </a:r>
            <a:r>
              <a:rPr lang="tr-TR" dirty="0" err="1">
                <a:latin typeface="Calibri" charset="0"/>
              </a:rPr>
              <a:t>uzunulugu</a:t>
            </a:r>
            <a:r>
              <a:rPr lang="tr-TR" dirty="0">
                <a:latin typeface="Calibri" charset="0"/>
              </a:rPr>
              <a:t> da </a:t>
            </a:r>
            <a:r>
              <a:rPr lang="tr-TR" dirty="0" err="1">
                <a:latin typeface="Calibri" charset="0"/>
              </a:rPr>
              <a:t>fundusdan</a:t>
            </a:r>
            <a:r>
              <a:rPr lang="tr-TR" dirty="0">
                <a:latin typeface="Calibri" charset="0"/>
              </a:rPr>
              <a:t> mesafe  </a:t>
            </a:r>
            <a:r>
              <a:rPr lang="tr-TR" dirty="0" err="1">
                <a:latin typeface="Calibri" charset="0"/>
              </a:rPr>
              <a:t>tp</a:t>
            </a:r>
            <a:r>
              <a:rPr lang="tr-TR" dirty="0">
                <a:latin typeface="Calibri" charset="0"/>
              </a:rPr>
              <a:t> transfer </a:t>
            </a:r>
            <a:r>
              <a:rPr lang="tr-TR" dirty="0" err="1">
                <a:latin typeface="Calibri" charset="0"/>
              </a:rPr>
              <a:t>point</a:t>
            </a:r>
            <a:r>
              <a:rPr lang="tr-TR" dirty="0">
                <a:latin typeface="Calibri" charset="0"/>
              </a:rPr>
              <a:t> </a:t>
            </a:r>
          </a:p>
          <a:p>
            <a:endParaRPr lang="tr-TR" dirty="0">
              <a:latin typeface="Calibri" charset="0"/>
            </a:endParaRPr>
          </a:p>
          <a:p>
            <a:r>
              <a:rPr lang="en-US" dirty="0">
                <a:latin typeface="Calibri" charset="0"/>
              </a:rPr>
              <a:t>Dispersion of the transferred matter depended on the position of sagittal cross-section of the uterine</a:t>
            </a:r>
            <a:r>
              <a:rPr lang="tr-TR" dirty="0">
                <a:latin typeface="Calibri" charset="0"/>
              </a:rPr>
              <a:t> </a:t>
            </a:r>
            <a:r>
              <a:rPr lang="en-US" dirty="0">
                <a:latin typeface="Calibri" charset="0"/>
              </a:rPr>
              <a:t>cavity with respect to the horizon. The air bubbles were pulled up by buoyant forces toward the highest point of</a:t>
            </a:r>
            <a:r>
              <a:rPr lang="tr-TR" dirty="0">
                <a:latin typeface="Calibri" charset="0"/>
              </a:rPr>
              <a:t> </a:t>
            </a:r>
            <a:r>
              <a:rPr lang="en-US" dirty="0">
                <a:latin typeface="Calibri" charset="0"/>
              </a:rPr>
              <a:t>the cavity (e.g., the fundus) and thereby dragged behind them the transferred media with the embryos. Placement</a:t>
            </a:r>
            <a:r>
              <a:rPr lang="tr-TR" dirty="0">
                <a:latin typeface="Calibri" charset="0"/>
              </a:rPr>
              <a:t> </a:t>
            </a:r>
            <a:r>
              <a:rPr lang="en-US" dirty="0">
                <a:latin typeface="Calibri" charset="0"/>
              </a:rPr>
              <a:t>of the catheter tip near the fundus appeared to transfer the embryos into the tube when transfer was performed</a:t>
            </a:r>
          </a:p>
          <a:p>
            <a:r>
              <a:rPr lang="en-US" dirty="0">
                <a:latin typeface="Calibri" charset="0"/>
              </a:rPr>
              <a:t>at fast speeds, possibly leading to ectopic pregnancies.</a:t>
            </a:r>
            <a:r>
              <a:rPr lang="tr-TR" dirty="0">
                <a:latin typeface="Calibri" charset="0"/>
              </a:rPr>
              <a:t> </a:t>
            </a:r>
          </a:p>
          <a:p>
            <a:r>
              <a:rPr lang="en-US" b="1" dirty="0">
                <a:latin typeface="Calibri" charset="0"/>
              </a:rPr>
              <a:t>Conclusion(s): </a:t>
            </a:r>
            <a:r>
              <a:rPr lang="en-US" dirty="0">
                <a:latin typeface="Calibri" charset="0"/>
              </a:rPr>
              <a:t>Fundal level of the uterine cavity, location of the catheter tip, and transfer speed determine the</a:t>
            </a:r>
          </a:p>
          <a:p>
            <a:r>
              <a:rPr lang="en-US" dirty="0">
                <a:latin typeface="Calibri" charset="0"/>
              </a:rPr>
              <a:t>potential for embryo implantation. Adjustment of ET protocol to individual patient anatomy is recommended</a:t>
            </a:r>
            <a:endParaRPr lang="tr-TR" dirty="0">
              <a:latin typeface="Calibri" charset="0"/>
            </a:endParaRPr>
          </a:p>
          <a:p>
            <a:endParaRPr lang="tr-TR" dirty="0">
              <a:latin typeface="Calibri" charset="0"/>
            </a:endParaRPr>
          </a:p>
        </p:txBody>
      </p:sp>
      <p:sp>
        <p:nvSpPr>
          <p:cNvPr id="9318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8445327-DC1D-E046-815A-74762362B88A}" type="slidenum">
              <a:rPr lang="en-US" sz="1200"/>
              <a:pPr eaLnBrk="1" hangingPunct="1"/>
              <a:t>39</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We analyzed ultrasound-guided ETs in IVF-intracytoplasmic sperm injection (ICSI)</a:t>
            </a:r>
            <a:r>
              <a:rPr lang="tr-TR">
                <a:latin typeface="Calibri" charset="0"/>
              </a:rPr>
              <a:t> </a:t>
            </a:r>
            <a:r>
              <a:rPr lang="en-US">
                <a:latin typeface="Calibri" charset="0"/>
              </a:rPr>
              <a:t>cycles, performed with the tip of the ET catheter guide just before the internal os (group 1) and beyond the</a:t>
            </a:r>
            <a:r>
              <a:rPr lang="tr-TR">
                <a:latin typeface="Calibri" charset="0"/>
              </a:rPr>
              <a:t> </a:t>
            </a:r>
            <a:r>
              <a:rPr lang="en-US">
                <a:latin typeface="Calibri" charset="0"/>
              </a:rPr>
              <a:t>internal os (group 2). Implantation and pregnancy rates were significantly better in group 1 than in group 2,</a:t>
            </a:r>
          </a:p>
          <a:p>
            <a:r>
              <a:rPr lang="en-US">
                <a:latin typeface="Calibri" charset="0"/>
              </a:rPr>
              <a:t>at 14.8% versus 11.8% and 57.3% versus 43.1, respectively. We conclude that passing the ET catheter guide</a:t>
            </a:r>
            <a:r>
              <a:rPr lang="tr-TR">
                <a:latin typeface="Calibri" charset="0"/>
              </a:rPr>
              <a:t> </a:t>
            </a:r>
            <a:r>
              <a:rPr lang="en-US">
                <a:latin typeface="Calibri" charset="0"/>
              </a:rPr>
              <a:t>beyond the internal os reduces implantation and pregnancy rates</a:t>
            </a:r>
            <a:endParaRPr lang="tr-TR">
              <a:latin typeface="Calibri" charset="0"/>
            </a:endParaRPr>
          </a:p>
        </p:txBody>
      </p:sp>
      <p:sp>
        <p:nvSpPr>
          <p:cNvPr id="9523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8C598A9-EAAE-CF48-980F-0D36E3473BDD}" type="slidenum">
              <a:rPr lang="en-US" sz="1200"/>
              <a:pPr eaLnBrk="1" hangingPunct="1"/>
              <a:t>40</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A total of 218 patients underwent fresh ET during over a 2-</a:t>
            </a:r>
            <a:r>
              <a:rPr lang="tr-TR">
                <a:latin typeface="Calibri" charset="0"/>
              </a:rPr>
              <a:t> </a:t>
            </a:r>
            <a:r>
              <a:rPr lang="en-US">
                <a:latin typeface="Calibri" charset="0"/>
              </a:rPr>
              <a:t>year time period. Ninety-eight underwent ET using a delayed</a:t>
            </a:r>
            <a:r>
              <a:rPr lang="tr-TR">
                <a:latin typeface="Calibri" charset="0"/>
              </a:rPr>
              <a:t> </a:t>
            </a:r>
            <a:r>
              <a:rPr lang="en-US">
                <a:latin typeface="Calibri" charset="0"/>
              </a:rPr>
              <a:t>catheter removal technique (group 1), and 122 with immediate</a:t>
            </a:r>
            <a:r>
              <a:rPr lang="tr-TR">
                <a:latin typeface="Calibri" charset="0"/>
              </a:rPr>
              <a:t> catheter removal (group 2). there were no </a:t>
            </a:r>
            <a:r>
              <a:rPr lang="en-US">
                <a:latin typeface="Calibri" charset="0"/>
              </a:rPr>
              <a:t>differences in terms of clinical pregnancy rates (48% in each</a:t>
            </a:r>
            <a:r>
              <a:rPr lang="tr-TR">
                <a:latin typeface="Calibri" charset="0"/>
              </a:rPr>
              <a:t> </a:t>
            </a:r>
            <a:r>
              <a:rPr lang="en-US">
                <a:latin typeface="Calibri" charset="0"/>
              </a:rPr>
              <a:t>group), ongoing pregnancy rates (43.9% vs. 47.8%, P¼.35),</a:t>
            </a:r>
            <a:r>
              <a:rPr lang="tr-TR">
                <a:latin typeface="Calibri" charset="0"/>
              </a:rPr>
              <a:t> </a:t>
            </a:r>
            <a:r>
              <a:rPr lang="en-US">
                <a:latin typeface="Calibri" charset="0"/>
              </a:rPr>
              <a:t>and spontaneous abortion (SAB) rate (5.1% vs. 3.3%, P¼.37),</a:t>
            </a:r>
            <a:r>
              <a:rPr lang="tr-TR">
                <a:latin typeface="Calibri" charset="0"/>
              </a:rPr>
              <a:t> respectively.</a:t>
            </a:r>
            <a:r>
              <a:rPr lang="en-US">
                <a:latin typeface="Calibri" charset="0"/>
              </a:rPr>
              <a:t> Our results do suggest that timing of catheter removal may</a:t>
            </a:r>
            <a:r>
              <a:rPr lang="tr-TR">
                <a:latin typeface="Calibri" charset="0"/>
              </a:rPr>
              <a:t> </a:t>
            </a:r>
            <a:r>
              <a:rPr lang="en-US">
                <a:latin typeface="Calibri" charset="0"/>
              </a:rPr>
              <a:t>alter pregnancy rates in patients with a previously failed ET.</a:t>
            </a:r>
            <a:r>
              <a:rPr lang="tr-TR">
                <a:latin typeface="Calibri" charset="0"/>
              </a:rPr>
              <a:t> </a:t>
            </a:r>
            <a:r>
              <a:rPr lang="en-US">
                <a:latin typeface="Calibri" charset="0"/>
              </a:rPr>
              <a:t>Patients that have failed an initial embryo transfer may be</a:t>
            </a:r>
            <a:r>
              <a:rPr lang="tr-TR">
                <a:latin typeface="Calibri" charset="0"/>
              </a:rPr>
              <a:t> </a:t>
            </a:r>
            <a:r>
              <a:rPr lang="en-US">
                <a:latin typeface="Calibri" charset="0"/>
              </a:rPr>
              <a:t>more sensitive to contractions, and leaving the catheter in place</a:t>
            </a:r>
            <a:r>
              <a:rPr lang="tr-TR">
                <a:latin typeface="Calibri" charset="0"/>
              </a:rPr>
              <a:t> </a:t>
            </a:r>
            <a:r>
              <a:rPr lang="en-US">
                <a:latin typeface="Calibri" charset="0"/>
              </a:rPr>
              <a:t>60 seconds may help stabilize the uterus during ET. Our sample</a:t>
            </a:r>
            <a:r>
              <a:rPr lang="tr-TR">
                <a:latin typeface="Calibri" charset="0"/>
              </a:rPr>
              <a:t> </a:t>
            </a:r>
            <a:r>
              <a:rPr lang="en-US">
                <a:latin typeface="Calibri" charset="0"/>
              </a:rPr>
              <a:t>size is too small to make definitive statements regarding delaying</a:t>
            </a:r>
            <a:r>
              <a:rPr lang="tr-TR">
                <a:latin typeface="Calibri" charset="0"/>
              </a:rPr>
              <a:t> </a:t>
            </a:r>
            <a:r>
              <a:rPr lang="en-US">
                <a:latin typeface="Calibri" charset="0"/>
              </a:rPr>
              <a:t>catheter removal in this subset of patients, and further investigation</a:t>
            </a:r>
            <a:r>
              <a:rPr lang="tr-TR">
                <a:latin typeface="Calibri" charset="0"/>
              </a:rPr>
              <a:t> </a:t>
            </a:r>
            <a:r>
              <a:rPr lang="en-US">
                <a:latin typeface="Calibri" charset="0"/>
              </a:rPr>
              <a:t>into the timing of catheter removal is warranted to ultimately</a:t>
            </a:r>
            <a:r>
              <a:rPr lang="tr-TR">
                <a:latin typeface="Calibri" charset="0"/>
              </a:rPr>
              <a:t> answer this question</a:t>
            </a:r>
          </a:p>
        </p:txBody>
      </p:sp>
      <p:sp>
        <p:nvSpPr>
          <p:cNvPr id="9728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BDC12FB-097E-314A-B775-492ECA8573B0}" type="slidenum">
              <a:rPr lang="en-US" sz="1200"/>
              <a:pPr eaLnBrk="1" hangingPunct="1"/>
              <a:t>41</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Result(s): Injection of a transferring load during mock ET could increase pressure locally up to 155mmHg in&lt;0.1</a:t>
            </a:r>
            <a:r>
              <a:rPr lang="tr-TR">
                <a:latin typeface="Calibri" charset="0"/>
              </a:rPr>
              <a:t> </a:t>
            </a:r>
            <a:r>
              <a:rPr lang="en-US">
                <a:latin typeface="Calibri" charset="0"/>
              </a:rPr>
              <a:t>seconds. The recorded pressure increase slope reached values as high as 72,000 mmHg/s, and the pressure decrease</a:t>
            </a:r>
            <a:r>
              <a:rPr lang="tr-TR">
                <a:latin typeface="Calibri" charset="0"/>
              </a:rPr>
              <a:t> </a:t>
            </a:r>
            <a:r>
              <a:rPr lang="en-US">
                <a:latin typeface="Calibri" charset="0"/>
              </a:rPr>
              <a:t>slope reached 144,000 mmHg/s. The pressure buildup in the transferred liquid was proportional to the ejection</a:t>
            </a:r>
            <a:r>
              <a:rPr lang="tr-TR">
                <a:latin typeface="Calibri" charset="0"/>
              </a:rPr>
              <a:t> </a:t>
            </a:r>
            <a:r>
              <a:rPr lang="en-US">
                <a:latin typeface="Calibri" charset="0"/>
              </a:rPr>
              <a:t>speed of the transferred load.</a:t>
            </a:r>
          </a:p>
          <a:p>
            <a:r>
              <a:rPr lang="en-US">
                <a:latin typeface="Calibri" charset="0"/>
              </a:rPr>
              <a:t>Conclusion(s): ET can cause rapid pressure fluctuations in the transferred liquid. Therefore, it is advisable to transfer</a:t>
            </a:r>
            <a:r>
              <a:rPr lang="tr-TR">
                <a:latin typeface="Calibri" charset="0"/>
              </a:rPr>
              <a:t> </a:t>
            </a:r>
            <a:r>
              <a:rPr lang="en-US">
                <a:latin typeface="Calibri" charset="0"/>
              </a:rPr>
              <a:t>the embryo gently with minimum ejection speed, to avoid exposing the embryo to the steep pressure gradient.</a:t>
            </a:r>
            <a:endParaRPr lang="tr-TR">
              <a:latin typeface="Calibri" charset="0"/>
            </a:endParaRPr>
          </a:p>
        </p:txBody>
      </p:sp>
      <p:sp>
        <p:nvSpPr>
          <p:cNvPr id="9933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525D2D3-B4E6-9547-905F-317CF35F5679}" type="slidenum">
              <a:rPr lang="en-US" sz="1200"/>
              <a:pPr eaLnBrk="1" hangingPunct="1"/>
              <a:t>42</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Result(s): An increase of injection speed for the transferred load increased the shear stress, dynamic pressure, and</a:t>
            </a:r>
            <a:r>
              <a:rPr lang="tr-TR">
                <a:latin typeface="Calibri" charset="0"/>
              </a:rPr>
              <a:t> </a:t>
            </a:r>
            <a:r>
              <a:rPr lang="en-US">
                <a:latin typeface="Calibri" charset="0"/>
              </a:rPr>
              <a:t>velocity differences acting on the embryo. The narrowing of the catheter lumen diameter by 20% amplified the</a:t>
            </a:r>
            <a:r>
              <a:rPr lang="tr-TR">
                <a:latin typeface="Calibri" charset="0"/>
              </a:rPr>
              <a:t> </a:t>
            </a:r>
            <a:r>
              <a:rPr lang="en-US">
                <a:latin typeface="Calibri" charset="0"/>
              </a:rPr>
              <a:t>transferred fluid velocity by 78%. An embryo positioned in proximity to the catheter’s wall was exposed to considerably</a:t>
            </a:r>
            <a:r>
              <a:rPr lang="tr-TR">
                <a:latin typeface="Calibri" charset="0"/>
              </a:rPr>
              <a:t> </a:t>
            </a:r>
            <a:r>
              <a:rPr lang="en-US">
                <a:latin typeface="Calibri" charset="0"/>
              </a:rPr>
              <a:t>higher shear stress, dynamic pressure, and velocity difference than an embryo in the center of the catheter’s</a:t>
            </a:r>
          </a:p>
          <a:p>
            <a:r>
              <a:rPr lang="tr-TR">
                <a:latin typeface="Calibri" charset="0"/>
              </a:rPr>
              <a:t>lumen.</a:t>
            </a:r>
          </a:p>
          <a:p>
            <a:r>
              <a:rPr lang="en-US">
                <a:latin typeface="Calibri" charset="0"/>
              </a:rPr>
              <a:t>Conclusion(s): The transfer of an embryo should be conducted gently and with minimal injection speed. Any narrowing</a:t>
            </a:r>
          </a:p>
          <a:p>
            <a:r>
              <a:rPr lang="en-US">
                <a:latin typeface="Calibri" charset="0"/>
              </a:rPr>
              <a:t>of the catheter lumen should be eliminated. Preferably the embryo should be kept far from the catheter’s</a:t>
            </a:r>
          </a:p>
          <a:p>
            <a:r>
              <a:rPr lang="en-US">
                <a:latin typeface="Calibri" charset="0"/>
              </a:rPr>
              <a:t>wall during injection of the transferred load</a:t>
            </a:r>
            <a:endParaRPr lang="tr-TR">
              <a:latin typeface="Calibri" charset="0"/>
            </a:endParaRPr>
          </a:p>
        </p:txBody>
      </p:sp>
      <p:sp>
        <p:nvSpPr>
          <p:cNvPr id="10137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02731D0-16EE-524C-8761-DF1C9F156834}" type="slidenum">
              <a:rPr lang="en-US" sz="1200"/>
              <a:pPr eaLnBrk="1" hangingPunct="1"/>
              <a:t>43</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The time interval between loading the embryo and depositing it into the uterine cavity should be minimized to avoid exposure of the embryo to the ambient conditions since a longer time interval is associated with lower implantation and pregnancy rates </a:t>
            </a:r>
            <a:endParaRPr lang="tr-TR">
              <a:latin typeface="Calibri" charset="0"/>
            </a:endParaRPr>
          </a:p>
        </p:txBody>
      </p:sp>
      <p:sp>
        <p:nvSpPr>
          <p:cNvPr id="10342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8251D73-DF59-B04F-998B-224D62AB9A4C}" type="slidenum">
              <a:rPr lang="en-US" sz="1200"/>
              <a:pPr eaLnBrk="1" hangingPunct="1"/>
              <a:t>44</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En deneyımlı provıderlar en yuksek kalıtelı &lt;3 den az embryo ıle gebelige ulaşırken bu sayı deneyım az olanlar ıcın 7.6..deneyımın outcome ıle ılıskısı tam gosterılmemıs vısser hekımler arası fark bulamamısken karande 11 klınısyen arasında fark bulmuş</a:t>
            </a:r>
          </a:p>
        </p:txBody>
      </p:sp>
      <p:sp>
        <p:nvSpPr>
          <p:cNvPr id="10547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A39D3CD-5DA5-FD4C-8231-E76CD752D40C}" type="slidenum">
              <a:rPr lang="en-US" sz="1200"/>
              <a:pPr eaLnBrk="1" hangingPunct="1"/>
              <a:t>45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Englert mukemmel olarak yazılan et lerınde gebelık oranı 33% iken zor yazılanlarda 10. Mansourda bezer sekılde fark gostermış.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2A4CF59-9842-4947-8234-3095689AFDF7}" type="slidenum">
              <a:rPr lang="en-US" sz="1200"/>
              <a:pPr eaLnBrk="1" hangingPunct="1"/>
              <a:t>7</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0854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3F38286-E1C8-BD42-9BD0-C77D25A4F7B2}" type="slidenum">
              <a:rPr lang="en-US" sz="1200"/>
              <a:pPr eaLnBrk="1" hangingPunct="1"/>
              <a:t>47</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Immediate ambulation following the ET procedure has no adverse influence on the ability to conceive. </a:t>
            </a:r>
          </a:p>
          <a:p>
            <a:endParaRPr lang="tr-TR">
              <a:latin typeface="Calibri" charset="0"/>
            </a:endParaRPr>
          </a:p>
        </p:txBody>
      </p:sp>
      <p:sp>
        <p:nvSpPr>
          <p:cNvPr id="11059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35349CE-377D-EA43-A53C-4243132F37E7}" type="slidenum">
              <a:rPr lang="en-US" sz="1200"/>
              <a:pPr eaLnBrk="1" hangingPunct="1"/>
              <a:t>48</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tr-TR">
              <a:latin typeface="Calibri" charset="0"/>
            </a:endParaRPr>
          </a:p>
        </p:txBody>
      </p:sp>
      <p:sp>
        <p:nvSpPr>
          <p:cNvPr id="113667"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D5367C0-58EE-1847-B0E8-A9583917F4C9}" type="slidenum">
              <a:rPr lang="en-US" sz="1200"/>
              <a:pPr eaLnBrk="1" hangingPunct="1"/>
              <a:t>50</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Precycle trial transfer</a:t>
            </a:r>
          </a:p>
          <a:p>
            <a:r>
              <a:rPr lang="en-US">
                <a:latin typeface="Calibri" charset="0"/>
              </a:rPr>
              <a:t>Transabdominal ultrasonographic guidance with full bladder</a:t>
            </a:r>
          </a:p>
          <a:p>
            <a:r>
              <a:rPr lang="en-US">
                <a:latin typeface="Calibri" charset="0"/>
              </a:rPr>
              <a:t>Cervical lavage with culture media to remove excess mucus</a:t>
            </a:r>
          </a:p>
          <a:p>
            <a:r>
              <a:rPr lang="en-US">
                <a:latin typeface="Calibri" charset="0"/>
              </a:rPr>
              <a:t>Practice transfer just through internal os</a:t>
            </a:r>
          </a:p>
          <a:p>
            <a:r>
              <a:rPr lang="en-US">
                <a:latin typeface="Calibri" charset="0"/>
              </a:rPr>
              <a:t>Wallace catheter, 30 L volume, embryos in last 10 L of fluid, continuous fluid column to syringe</a:t>
            </a:r>
          </a:p>
          <a:p>
            <a:r>
              <a:rPr lang="en-US">
                <a:latin typeface="Calibri" charset="0"/>
              </a:rPr>
              <a:t>Gentle insertion: manipulate cervix with speculum, ring forceps as necessary to negotiate internal os</a:t>
            </a:r>
          </a:p>
          <a:p>
            <a:r>
              <a:rPr lang="en-US">
                <a:latin typeface="Calibri" charset="0"/>
              </a:rPr>
              <a:t>Use ultrasonography to avoid catheter tip disrupting endometrium; avoid touching fundus</a:t>
            </a:r>
          </a:p>
          <a:p>
            <a:r>
              <a:rPr lang="en-US">
                <a:latin typeface="Calibri" charset="0"/>
              </a:rPr>
              <a:t>Inject embryos slowly 1.5 cm from fundus as confirmed by ultrasonography withdraw catheter slowly</a:t>
            </a:r>
          </a:p>
          <a:p>
            <a:r>
              <a:rPr lang="en-US">
                <a:latin typeface="Calibri" charset="0"/>
              </a:rPr>
              <a:t>Inspection of catheter by embryologist for blood, mucus, or retained embryos</a:t>
            </a:r>
          </a:p>
          <a:p>
            <a:endParaRPr lang="tr-TR">
              <a:latin typeface="Calibri" charset="0"/>
            </a:endParaRPr>
          </a:p>
        </p:txBody>
      </p:sp>
      <p:sp>
        <p:nvSpPr>
          <p:cNvPr id="11571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FC8A5D4-5758-6648-8AB1-161A7BCDBF45}" type="slidenum">
              <a:rPr lang="en-US" sz="1200"/>
              <a:pPr eaLnBrk="1" hangingPunct="1"/>
              <a:t>51</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D02FAF3-9C6D-4F4E-A121-16ADC6E8D206}" type="slidenum">
              <a:rPr lang="en-US" sz="1200"/>
              <a:pPr eaLnBrk="1" hangingPunct="1"/>
              <a:t>52</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198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5F5A83B-716A-7A42-B860-2543627D846E}" type="slidenum">
              <a:rPr lang="en-US" sz="1200"/>
              <a:pPr eaLnBrk="1" hangingPunct="1"/>
              <a:t>53</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2185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113792F-48CB-444A-9FA2-906C6F2EBD47}" type="slidenum">
              <a:rPr lang="en-US" sz="1200"/>
              <a:pPr eaLnBrk="1" hangingPunct="1"/>
              <a:t>54</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493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2493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E370C20-8559-D940-869F-1AD162B5C1ED}" type="slidenum">
              <a:rPr lang="en-US" sz="1200"/>
              <a:pPr eaLnBrk="1" hangingPunct="1"/>
              <a:t>56</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ACBA884-8010-EA46-84C6-4FFF72E3481A}" type="slidenum">
              <a:rPr lang="en-US" sz="1200"/>
              <a:pPr eaLnBrk="1" hangingPunct="1"/>
              <a:t>57</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2697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E1A4314-C225-F24C-8CB2-685E70D89A08}" type="slidenum">
              <a:rPr lang="en-US" sz="1200"/>
              <a:pPr eaLnBrk="1" hangingPunct="1"/>
              <a:t>58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The transfer could be considered difficult if time spent on ET was long, and if a firmer catheter, additional maneuvers and/or instrumentation, sounding or cervical dilatation were needed and if the resistance to the catheter advancement was encountered, and the presence of blood on the transfer catheter was noted. Difficult ET is more common in cases with severe anteflexion, retroflexion or anteversion and retroversion of the uterus and cervical stenosis. The presence of blood on the transfer catheter results from traumatic cervical passage of the catheter, subclinical infection, or endometrial bleeding due to traumatic contact with the catheter</a:t>
            </a:r>
            <a:endParaRPr lang="tr-TR">
              <a:latin typeface="Calibri" charset="0"/>
            </a:endParaRPr>
          </a:p>
          <a:p>
            <a:endParaRPr lang="tr-TR">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DB79C48-DAD1-C94B-AE07-237EC745D5D7}" type="slidenum">
              <a:rPr lang="en-US" sz="1200"/>
              <a:pPr eaLnBrk="1" hangingPunct="1"/>
              <a:t>8</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90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2902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7CC528A-567C-4546-A358-3E06CAFFD321}" type="slidenum">
              <a:rPr lang="en-US" sz="1200"/>
              <a:pPr eaLnBrk="1" hangingPunct="1"/>
              <a:t>59</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3107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01233E9-DCAB-6B4C-B5DE-34B8769926DB}" type="slidenum">
              <a:rPr lang="en-US" sz="1200"/>
              <a:pPr eaLnBrk="1" hangingPunct="1"/>
              <a:t>60</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2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3312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2A4784D-11F8-C447-9DE5-8157E7FC9884}" type="slidenum">
              <a:rPr lang="en-US" sz="1200"/>
              <a:pPr eaLnBrk="1" hangingPunct="1"/>
              <a:t>61</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Kontraktılıte uyanırsa embryo expulsıyon olur  mukus kateterı tıkar  embryo takılır ve gerı gelebılır  embryoyu ıyı yere yerlestıremıyebılırsın o yuzden et zaman ayır veya tarasesını cızmeden 6 cm e veya ınternalosu gec 2cm bırak naaktgeboren 1998</a:t>
            </a: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E4562E8-C1BB-EA4A-8B61-691D10FF11E1}" type="slidenum">
              <a:rPr lang="en-US" sz="1200"/>
              <a:pPr eaLnBrk="1" hangingPunct="1"/>
              <a:t>62</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Traumatic or difficult ET has been linked to a lower clinical pregnancy rate (PR) due to disruption of the endometrium and induction of uterine contractions associated with the release of prostaglandins and oxytocin. Since uterine contractions may also result from cervical trauma, the use of a tenaculum clamp, cervical stenosis requiring dilatation or use of a firm catheter may lead to embryo expulsion. A trial transfer, gentle manipulation, use of a soft catheter, and US guided ET have been associated with improved PR possibly by minimizing endometrial and cervical trauma during ET </a:t>
            </a:r>
            <a:r>
              <a:rPr lang="en-US" baseline="30000">
                <a:latin typeface="Calibri" charset="0"/>
              </a:rPr>
              <a:t>10</a:t>
            </a:r>
            <a:r>
              <a:rPr lang="en-US">
                <a:latin typeface="Calibri" charset="0"/>
              </a:rPr>
              <a:t>. Furthermore, progesterone frequently used for luteal phase support may also help to decrease uterine contractions at the time of ET</a:t>
            </a:r>
            <a:r>
              <a:rPr lang="tr-TR">
                <a:latin typeface="Calibri" charset="0"/>
              </a:rPr>
              <a:t>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C217571-649D-1D4C-A97C-985692FF566C}" type="slidenum">
              <a:rPr lang="en-US" sz="1200"/>
              <a:pPr eaLnBrk="1" hangingPunct="1"/>
              <a:t>63</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1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3721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6BD7AE3-04CD-9044-85DE-9CAF8A7527D9}" type="slidenum">
              <a:rPr lang="en-US" sz="1200"/>
              <a:pPr eaLnBrk="1" hangingPunct="1"/>
              <a:t>64</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17 RCT </a:t>
            </a:r>
          </a:p>
        </p:txBody>
      </p:sp>
      <p:sp>
        <p:nvSpPr>
          <p:cNvPr id="13926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0027866-AE8B-FC4F-A4BC-F04A3413B94C}" type="slidenum">
              <a:rPr lang="en-US" sz="1200"/>
              <a:pPr eaLnBrk="1" hangingPunct="1"/>
              <a:t>65</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131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4131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3AD822A-5B91-DF42-A7E9-90C14435AB44}" type="slidenum">
              <a:rPr lang="en-US" sz="1200"/>
              <a:pPr eaLnBrk="1" hangingPunct="1"/>
              <a:t>66</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6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4336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23D32B9-CBC0-274F-948F-D54BF20BC570}" type="slidenum">
              <a:rPr lang="en-US" sz="1200"/>
              <a:pPr eaLnBrk="1" hangingPunct="1"/>
              <a:t>67</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5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Metilen mavisi kullanarak yapılan mock transferlerde : mock oncesı servıkal mukus temızlenmış olanlarda metlen mavısı 23% oranında temızlenmemış olanlarda 57 % oranında serviksde gözukmuş</a:t>
            </a:r>
          </a:p>
          <a:p>
            <a:endParaRPr lang="tr-TR">
              <a:latin typeface="Calibri" charset="0"/>
            </a:endParaRPr>
          </a:p>
        </p:txBody>
      </p:sp>
      <p:sp>
        <p:nvSpPr>
          <p:cNvPr id="145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1FBE9A5-F184-E54B-B458-D2DB70B69F23}" type="slidenum">
              <a:rPr lang="en-US" sz="1200"/>
              <a:pPr eaLnBrk="1" hangingPunct="1"/>
              <a:t>68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Servikal stenozu olanlarda ET den sadece 5 gün önce dilatasyon yapılanlarda gebelik düşük </a:t>
            </a:r>
          </a:p>
          <a:p>
            <a:endParaRPr lang="tr-TR">
              <a:latin typeface="Calibri" charset="0"/>
            </a:endParaRPr>
          </a:p>
          <a:p>
            <a:r>
              <a:rPr lang="en-US">
                <a:latin typeface="Calibri" charset="0"/>
              </a:rPr>
              <a:t>In the case of severe cervical stenosis, cervical dilatation can be performed by mechanical dilation, use of osmotic dilators such as laminaria, placement of a Malecot catheter, and hysteroscopic shaving. These procedures may be performed several weeks before ET to assure adequate recovery time of endometrium from potential injury, inflammation, or bacterial contamination inflicted by the procedure. With such approaches an improvement in PRs has been reported in patients with cervical stenosis</a:t>
            </a:r>
            <a:endParaRPr lang="tr-TR">
              <a:latin typeface="Calibri" charset="0"/>
            </a:endParaRPr>
          </a:p>
        </p:txBody>
      </p:sp>
      <p:sp>
        <p:nvSpPr>
          <p:cNvPr id="3481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DD72F67-3908-7940-80DD-AB3D4AA3AEFE}" type="slidenum">
              <a:rPr lang="en-US" sz="1200"/>
              <a:pPr eaLnBrk="1" hangingPunct="1"/>
              <a:t>9</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745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Bu metod  fatma aletebi tarafından yapılan calışmadda desteklenmış ana faydası hekim hazırım dedeiğinde mebro ıkubatorden cıkıp geliyo atravmatık sekılde trasfer hızlıca yapılıyorteorık olarak embryo mukusa takılmasını onleyerek retansyon ve yanlış yereleşmesını engellıyorsun ancak fatma bunu labotectle yapmış sadece dıs kılıfı ınner osdan gecırmış bence bu bır handıcap.  Afterload avantajı trıal yerıne ıkı kateterle zedelem yapıncaya kadar bır yapıyosun </a:t>
            </a:r>
          </a:p>
        </p:txBody>
      </p:sp>
      <p:sp>
        <p:nvSpPr>
          <p:cNvPr id="14745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405F110-63C0-224D-9C2A-B28A5833D536}" type="slidenum">
              <a:rPr lang="en-US" sz="1200"/>
              <a:pPr eaLnBrk="1" hangingPunct="1"/>
              <a:t>69</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950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Aır bublesyerı ıle ılgılı 3 calışma var krampl fertil steril 1995 ve frankfurterın çalışmaları ama farklı sonuç??? 2011 freidman calışması va esas:  embryo pozısyonu ve gebelik oranı arsındakı ılışkı: implantasyon faktörleri leptin MUC -1 endometrium butununde değişik ornalardadırbuimplantasyon faktörlerinin fundal endometrıumda  implantasyon ıcın dha fazla optimal olduğu söylenebılır.</a:t>
            </a:r>
          </a:p>
        </p:txBody>
      </p:sp>
      <p:sp>
        <p:nvSpPr>
          <p:cNvPr id="14950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E586877-E7BC-C14E-AC46-CC91ED23846D}" type="slidenum">
              <a:rPr lang="en-US" sz="1200"/>
              <a:pPr eaLnBrk="1" hangingPunct="1"/>
              <a:t>70</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5155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02D20F7-CA5D-5B41-9646-1F1298E50249}" type="slidenum">
              <a:rPr lang="en-US" sz="1200"/>
              <a:pPr eaLnBrk="1" hangingPunct="1"/>
              <a:t>71</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5360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7259F1E-0952-8C45-A86B-E46E5742553E}" type="slidenum">
              <a:rPr lang="en-US" sz="1200"/>
              <a:pPr eaLnBrk="1" hangingPunct="1"/>
              <a:t>72</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565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5565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1A82BE4-EE75-A143-B952-8C2D01A63DA3}" type="slidenum">
              <a:rPr lang="en-US" sz="1200"/>
              <a:pPr eaLnBrk="1" hangingPunct="1"/>
              <a:t>73</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769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Kateterin plungerı serbest kalırsa recoil etkısıyle  embryo reaspire olabılır leong kateterı 1 cm cek ve brisk injectıon  avoıd retrograde flow by capillary actıon </a:t>
            </a:r>
          </a:p>
        </p:txBody>
      </p:sp>
      <p:sp>
        <p:nvSpPr>
          <p:cNvPr id="15769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F84A9C-13EC-0D42-91B6-CBBB1A690FCA}" type="slidenum">
              <a:rPr lang="en-US" sz="1200"/>
              <a:pPr eaLnBrk="1" hangingPunct="1"/>
              <a:t>74</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974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5974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4814A1E-D66E-144F-8725-627879EC556E}" type="slidenum">
              <a:rPr lang="en-US" sz="1200"/>
              <a:pPr eaLnBrk="1" hangingPunct="1"/>
              <a:t>75</a:t>
            </a:fld>
            <a:endParaRPr 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6179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9A8E541-6F20-8441-9CED-F2C04610A585}" type="slidenum">
              <a:rPr lang="en-US" sz="1200"/>
              <a:pPr eaLnBrk="1" hangingPunct="1"/>
              <a:t>76</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6384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8A0BC12-797B-2E47-AA92-E001DE3BD0CD}" type="slidenum">
              <a:rPr lang="en-US" sz="1200"/>
              <a:pPr eaLnBrk="1" hangingPunct="1"/>
              <a:t>77</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İmplantasyon başarısızlığı kötü embryo kalitesi veya suboptimal uterin reseptiviteye bağlı olabileceği gibi transfer tekniğinin kendisi de IVF başarısındaki belirleyicilerden biridir. </a:t>
            </a:r>
          </a:p>
          <a:p>
            <a:endParaRPr lang="tr-TR">
              <a:latin typeface="Calibri" charset="0"/>
            </a:endParaRPr>
          </a:p>
        </p:txBody>
      </p:sp>
      <p:sp>
        <p:nvSpPr>
          <p:cNvPr id="1658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D1E3DB0E-EB15-E94F-99F5-EBDA63F76B70}" type="slidenum">
              <a:rPr lang="en-US" sz="1200"/>
              <a:pPr algn="r" eaLnBrk="1" hangingPunct="1"/>
              <a:t>78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We concluded that low quality evidence suggests that a difficult embryo</a:t>
            </a:r>
            <a:r>
              <a:rPr lang="tr-TR">
                <a:latin typeface="Calibri" charset="0"/>
              </a:rPr>
              <a:t> </a:t>
            </a:r>
            <a:r>
              <a:rPr lang="en-US">
                <a:latin typeface="Calibri" charset="0"/>
              </a:rPr>
              <a:t>transfer but not a bloody catheter reduces the chance of achieving a clinical pregnancy. More good</a:t>
            </a:r>
            <a:r>
              <a:rPr lang="tr-TR">
                <a:latin typeface="Calibri" charset="0"/>
              </a:rPr>
              <a:t> </a:t>
            </a:r>
            <a:r>
              <a:rPr lang="en-US">
                <a:latin typeface="Calibri" charset="0"/>
              </a:rPr>
              <a:t>quality studies are needed to evaluate the effect of difficult embryo transfer and the presence of blood on</a:t>
            </a:r>
            <a:r>
              <a:rPr lang="tr-TR">
                <a:latin typeface="Calibri" charset="0"/>
              </a:rPr>
              <a:t> </a:t>
            </a:r>
            <a:r>
              <a:rPr lang="en-US">
                <a:latin typeface="Calibri" charset="0"/>
              </a:rPr>
              <a:t>the catheter on the main outcomes of assisted reproduction.</a:t>
            </a:r>
            <a:endParaRPr lang="tr-TR">
              <a:latin typeface="Calibri" charset="0"/>
            </a:endParaRPr>
          </a:p>
          <a:p>
            <a:r>
              <a:rPr lang="en-US">
                <a:latin typeface="Calibri" charset="0"/>
              </a:rPr>
              <a:t>There is some evidence that embryo transfers subjectively</a:t>
            </a:r>
            <a:r>
              <a:rPr lang="tr-TR">
                <a:latin typeface="Calibri" charset="0"/>
              </a:rPr>
              <a:t> </a:t>
            </a:r>
            <a:r>
              <a:rPr lang="en-US">
                <a:latin typeface="Calibri" charset="0"/>
              </a:rPr>
              <a:t>considered to be difficult or those that require additional</a:t>
            </a:r>
            <a:r>
              <a:rPr lang="tr-TR">
                <a:latin typeface="Calibri" charset="0"/>
              </a:rPr>
              <a:t> </a:t>
            </a:r>
            <a:r>
              <a:rPr lang="en-US">
                <a:latin typeface="Calibri" charset="0"/>
              </a:rPr>
              <a:t>manoeuvres and/or instrumentation have a negative effect on</a:t>
            </a:r>
            <a:r>
              <a:rPr lang="tr-TR">
                <a:latin typeface="Calibri" charset="0"/>
              </a:rPr>
              <a:t> </a:t>
            </a:r>
            <a:r>
              <a:rPr lang="en-US">
                <a:latin typeface="Calibri" charset="0"/>
              </a:rPr>
              <a:t>clinical pregnancy. The current evidence also suggests that the</a:t>
            </a:r>
            <a:r>
              <a:rPr lang="tr-TR">
                <a:latin typeface="Calibri" charset="0"/>
              </a:rPr>
              <a:t> </a:t>
            </a:r>
            <a:r>
              <a:rPr lang="en-US">
                <a:latin typeface="Calibri" charset="0"/>
              </a:rPr>
              <a:t>presence of blood at embryo transfer does not affect the chance of</a:t>
            </a:r>
          </a:p>
          <a:p>
            <a:r>
              <a:rPr lang="en-US">
                <a:latin typeface="Calibri" charset="0"/>
              </a:rPr>
              <a:t>achieving a clinical pregnancy. There are no data on the</a:t>
            </a:r>
            <a:r>
              <a:rPr lang="tr-TR">
                <a:latin typeface="Calibri" charset="0"/>
              </a:rPr>
              <a:t> </a:t>
            </a:r>
            <a:r>
              <a:rPr lang="en-US">
                <a:latin typeface="Calibri" charset="0"/>
              </a:rPr>
              <a:t>corresponding effect on live birth and only one study on</a:t>
            </a:r>
            <a:r>
              <a:rPr lang="tr-TR">
                <a:latin typeface="Calibri" charset="0"/>
              </a:rPr>
              <a:t> </a:t>
            </a:r>
            <a:r>
              <a:rPr lang="en-US">
                <a:latin typeface="Calibri" charset="0"/>
              </a:rPr>
              <a:t>miscarriage, which is insufficient to draw any meaningful</a:t>
            </a:r>
            <a:r>
              <a:rPr lang="tr-TR">
                <a:latin typeface="Calibri" charset="0"/>
              </a:rPr>
              <a:t> conclusions.</a:t>
            </a:r>
          </a:p>
          <a:p>
            <a:r>
              <a:rPr lang="en-US">
                <a:latin typeface="Calibri" charset="0"/>
              </a:rPr>
              <a:t>The results of the review are limited by the different definitions</a:t>
            </a:r>
            <a:r>
              <a:rPr lang="tr-TR">
                <a:latin typeface="Calibri" charset="0"/>
              </a:rPr>
              <a:t> </a:t>
            </a:r>
            <a:r>
              <a:rPr lang="en-US">
                <a:latin typeface="Calibri" charset="0"/>
              </a:rPr>
              <a:t>used to define a difficult embryo transfer. Future research should</a:t>
            </a:r>
            <a:r>
              <a:rPr lang="tr-TR">
                <a:latin typeface="Calibri" charset="0"/>
              </a:rPr>
              <a:t> </a:t>
            </a:r>
            <a:r>
              <a:rPr lang="en-US">
                <a:latin typeface="Calibri" charset="0"/>
              </a:rPr>
              <a:t>benefit from a universally accepted classification for difficult</a:t>
            </a:r>
            <a:r>
              <a:rPr lang="tr-TR">
                <a:latin typeface="Calibri" charset="0"/>
              </a:rPr>
              <a:t> </a:t>
            </a:r>
            <a:r>
              <a:rPr lang="en-US">
                <a:latin typeface="Calibri" charset="0"/>
              </a:rPr>
              <a:t>embryo transfer and presence of blood in catheter. Future studies</a:t>
            </a:r>
            <a:r>
              <a:rPr lang="tr-TR">
                <a:latin typeface="Calibri" charset="0"/>
              </a:rPr>
              <a:t> </a:t>
            </a:r>
            <a:r>
              <a:rPr lang="en-US">
                <a:latin typeface="Calibri" charset="0"/>
              </a:rPr>
              <a:t>should report live births and miscarriages and try to address</a:t>
            </a:r>
            <a:r>
              <a:rPr lang="tr-TR">
                <a:latin typeface="Calibri" charset="0"/>
              </a:rPr>
              <a:t> </a:t>
            </a:r>
            <a:r>
              <a:rPr lang="en-US">
                <a:latin typeface="Calibri" charset="0"/>
              </a:rPr>
              <a:t>comparability of confounders (e.g. age) between groups.</a:t>
            </a:r>
            <a:endParaRPr lang="tr-TR">
              <a:latin typeface="Calibri" charset="0"/>
            </a:endParaRPr>
          </a:p>
        </p:txBody>
      </p:sp>
      <p:sp>
        <p:nvSpPr>
          <p:cNvPr id="3789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F7FD39F-C352-3841-A55F-AF7D7DAEBDE6}" type="slidenum">
              <a:rPr lang="en-US" sz="1200"/>
              <a:pPr eaLnBrk="1" hangingPunct="1"/>
              <a:t>11</a:t>
            </a:fld>
            <a:endParaRPr 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793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Calibri" charset="0"/>
              </a:rPr>
              <a:t>Only one study on cervical dilatation was included and it showed </a:t>
            </a:r>
            <a:r>
              <a:rPr lang="en-US" b="1">
                <a:solidFill>
                  <a:srgbClr val="FFFF00"/>
                </a:solidFill>
                <a:latin typeface="Calibri" charset="0"/>
              </a:rPr>
              <a:t>a </a:t>
            </a:r>
            <a:r>
              <a:rPr lang="en-US" b="1" i="1">
                <a:solidFill>
                  <a:srgbClr val="FFFF00"/>
                </a:solidFill>
                <a:latin typeface="Calibri" charset="0"/>
              </a:rPr>
              <a:t>significant increase </a:t>
            </a:r>
            <a:r>
              <a:rPr lang="en-US" b="1">
                <a:latin typeface="Calibri" charset="0"/>
              </a:rPr>
              <a:t>of the odds for live births and pregnancies but </a:t>
            </a:r>
            <a:r>
              <a:rPr lang="en-US" b="1" i="1">
                <a:solidFill>
                  <a:srgbClr val="FFFF00"/>
                </a:solidFill>
                <a:latin typeface="Calibri" charset="0"/>
              </a:rPr>
              <a:t>no significant difference </a:t>
            </a:r>
            <a:r>
              <a:rPr lang="en-US" b="1">
                <a:latin typeface="Calibri" charset="0"/>
              </a:rPr>
              <a:t>in miscarriage rates.</a:t>
            </a:r>
            <a:endParaRPr lang="en-US" b="1">
              <a:solidFill>
                <a:schemeClr val="bg1"/>
              </a:solidFill>
              <a:latin typeface="Calibri" charset="0"/>
            </a:endParaRPr>
          </a:p>
          <a:p>
            <a:endParaRPr lang="tr-TR">
              <a:latin typeface="Calibri" charset="0"/>
            </a:endParaRPr>
          </a:p>
        </p:txBody>
      </p:sp>
      <p:sp>
        <p:nvSpPr>
          <p:cNvPr id="16793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71DBE41-EA94-B042-A15D-FBFDA4C9F5CA}" type="slidenum">
              <a:rPr lang="en-US" sz="1200"/>
              <a:pPr eaLnBrk="1" hangingPunct="1"/>
              <a:t>79</a:t>
            </a:fld>
            <a:endParaRPr 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6998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5D9687C-A492-B945-AA1A-BF9009071F0E}" type="slidenum">
              <a:rPr lang="en-US" sz="1200"/>
              <a:pPr eaLnBrk="1" hangingPunct="1"/>
              <a:t>80</a:t>
            </a:fld>
            <a:endParaRPr 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305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Calibri" charset="0"/>
              </a:rPr>
              <a:t>Air in the transfer catheter does not affect the success  of embryo transfer</a:t>
            </a:r>
            <a:endParaRPr lang="tr-TR" b="1">
              <a:latin typeface="Calibri" charset="0"/>
            </a:endParaRPr>
          </a:p>
          <a:p>
            <a:r>
              <a:rPr lang="en-US" b="1">
                <a:solidFill>
                  <a:schemeClr val="bg1"/>
                </a:solidFill>
                <a:latin typeface="Calibri" charset="0"/>
              </a:rPr>
              <a:t>The air loaded into the transfer catheter to bracket the embryo-containing medium has no negative effect on implantation and pregnancy rates</a:t>
            </a:r>
          </a:p>
          <a:p>
            <a:endParaRPr lang="tr-TR">
              <a:latin typeface="Calibri" charset="0"/>
            </a:endParaRPr>
          </a:p>
        </p:txBody>
      </p:sp>
      <p:sp>
        <p:nvSpPr>
          <p:cNvPr id="17305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F7E842A-92E8-5942-9C60-771669C97972}" type="slidenum">
              <a:rPr lang="en-US" sz="1200"/>
              <a:pPr eaLnBrk="1" hangingPunct="1"/>
              <a:t>82</a:t>
            </a:fld>
            <a:endParaRPr 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 Yer Tutucusu 2"/>
          <p:cNvSpPr>
            <a:spLocks noGrp="1"/>
          </p:cNvSpPr>
          <p:nvPr>
            <p:ph type="body" idx="1"/>
          </p:nvPr>
        </p:nvSpPr>
        <p:spPr bwMode="auto"/>
        <p:txBody>
          <a:bodyPr rtlCol="0"/>
          <a:lstStyle/>
          <a:p>
            <a:pPr marL="285750" indent="-285750">
              <a:buFont typeface="Arial" charset="0"/>
              <a:buChar char="•"/>
              <a:defRPr/>
            </a:pPr>
            <a:r>
              <a:rPr lang="en-US" dirty="0" smtClean="0">
                <a:ea typeface="+mn-ea"/>
                <a:cs typeface="+mn-cs"/>
              </a:rPr>
              <a:t>The use of </a:t>
            </a:r>
            <a:r>
              <a:rPr lang="en-US" dirty="0" err="1" smtClean="0">
                <a:ea typeface="+mn-ea"/>
                <a:cs typeface="+mn-cs"/>
              </a:rPr>
              <a:t>transabdominal</a:t>
            </a:r>
            <a:r>
              <a:rPr lang="en-US" dirty="0" smtClean="0">
                <a:ea typeface="+mn-ea"/>
                <a:cs typeface="+mn-cs"/>
              </a:rPr>
              <a:t> ultrasound during the ET procedure provided a greater degree of confidence to both patients and physicians. </a:t>
            </a:r>
          </a:p>
          <a:p>
            <a:pPr marL="285750" indent="-285750">
              <a:buFont typeface="Arial" charset="0"/>
              <a:buChar char="•"/>
              <a:defRPr/>
            </a:pPr>
            <a:r>
              <a:rPr lang="en-US" dirty="0" smtClean="0">
                <a:ea typeface="+mn-ea"/>
                <a:cs typeface="+mn-cs"/>
              </a:rPr>
              <a:t>However, there is no increase in the pregnancy rate among patients receiving donor </a:t>
            </a:r>
            <a:r>
              <a:rPr lang="en-US" dirty="0" err="1" smtClean="0">
                <a:ea typeface="+mn-ea"/>
                <a:cs typeface="+mn-cs"/>
              </a:rPr>
              <a:t>oocytes</a:t>
            </a:r>
            <a:r>
              <a:rPr lang="en-US" dirty="0" smtClean="0">
                <a:ea typeface="+mn-ea"/>
                <a:cs typeface="+mn-cs"/>
              </a:rPr>
              <a:t>.</a:t>
            </a:r>
          </a:p>
          <a:p>
            <a:pPr>
              <a:defRPr/>
            </a:pPr>
            <a:endParaRPr lang="tr-TR" dirty="0" smtClean="0">
              <a:ea typeface="+mn-ea"/>
              <a:cs typeface="+mn-cs"/>
            </a:endParaRPr>
          </a:p>
        </p:txBody>
      </p:sp>
      <p:sp>
        <p:nvSpPr>
          <p:cNvPr id="17510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C8BEB76-1E9B-BB48-A4F3-6C82CCDB7BF2}" type="slidenum">
              <a:rPr lang="en-US" sz="1200"/>
              <a:pPr eaLnBrk="1" hangingPunct="1"/>
              <a:t>83</a:t>
            </a:fld>
            <a:endParaRPr 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7154"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Metilen mavisi kullanarak yapılan mock transferlerde : mock oncesı servıkal mukus temızlenmış olanlarda metlen mavısı 23% oranında temızlenmemış olanlarda 57 % oranında serviksde gözukmuş</a:t>
            </a:r>
          </a:p>
        </p:txBody>
      </p:sp>
      <p:sp>
        <p:nvSpPr>
          <p:cNvPr id="177155"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F354805-BC3D-214F-9AFC-A2BCBF1F740C}" type="slidenum">
              <a:rPr lang="en-US" sz="1200"/>
              <a:pPr eaLnBrk="1" hangingPunct="1"/>
              <a:t>84</a:t>
            </a:fld>
            <a:endParaRPr 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920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A total of 1446 embryo transfers were performed in 1155 women undergoing IVF or ICSI treatment. A total of 723 cycles were</a:t>
            </a:r>
            <a:r>
              <a:rPr lang="tr-TR">
                <a:latin typeface="Calibri" charset="0"/>
              </a:rPr>
              <a:t> </a:t>
            </a:r>
            <a:r>
              <a:rPr lang="en-US">
                <a:latin typeface="Calibri" charset="0"/>
              </a:rPr>
              <a:t>randomized to the Cook catheter and 723 cycles to the Frydman catheter. Following intention-to-treat analysis, the adjusted odds ratio of</a:t>
            </a:r>
            <a:r>
              <a:rPr lang="tr-TR">
                <a:latin typeface="Calibri" charset="0"/>
              </a:rPr>
              <a:t> </a:t>
            </a:r>
            <a:r>
              <a:rPr lang="en-US">
                <a:latin typeface="Calibri" charset="0"/>
              </a:rPr>
              <a:t>clinical pregnancy between for the Cook versus the Frydman catheter was 1.11 [95% confidence interval (95% CI) 0.89–1.38]. Odds ratios</a:t>
            </a:r>
            <a:r>
              <a:rPr lang="tr-TR">
                <a:latin typeface="Calibri" charset="0"/>
              </a:rPr>
              <a:t> </a:t>
            </a:r>
            <a:r>
              <a:rPr lang="en-US">
                <a:latin typeface="Calibri" charset="0"/>
              </a:rPr>
              <a:t>of clinical pregnancy between the Cook and Frydman catheters for the three operators were respectively 1.19 (95% CI 0.84–1.69), 2.35</a:t>
            </a:r>
            <a:r>
              <a:rPr lang="tr-TR">
                <a:latin typeface="Calibri" charset="0"/>
              </a:rPr>
              <a:t> </a:t>
            </a:r>
            <a:r>
              <a:rPr lang="it-IT">
                <a:latin typeface="Calibri" charset="0"/>
              </a:rPr>
              <a:t>(95% CI 1.40–3.95) and 0.69 (95% CI 0.48–0.99).</a:t>
            </a:r>
            <a:endParaRPr lang="tr-TR">
              <a:latin typeface="Calibri" charset="0"/>
            </a:endParaRPr>
          </a:p>
          <a:p>
            <a:endParaRPr lang="tr-TR">
              <a:latin typeface="Calibri" charset="0"/>
            </a:endParaRPr>
          </a:p>
          <a:p>
            <a:r>
              <a:rPr lang="en-US">
                <a:latin typeface="Calibri" charset="0"/>
              </a:rPr>
              <a:t>In conclusion, we have found that variation in pregnancy rates</a:t>
            </a:r>
            <a:r>
              <a:rPr lang="tr-TR">
                <a:latin typeface="Calibri" charset="0"/>
              </a:rPr>
              <a:t> </a:t>
            </a:r>
            <a:r>
              <a:rPr lang="en-US">
                <a:latin typeface="Calibri" charset="0"/>
              </a:rPr>
              <a:t>between embryo transfer catheters depends on the variation</a:t>
            </a:r>
            <a:r>
              <a:rPr lang="tr-TR">
                <a:latin typeface="Calibri" charset="0"/>
              </a:rPr>
              <a:t> </a:t>
            </a:r>
            <a:r>
              <a:rPr lang="en-US">
                <a:latin typeface="Calibri" charset="0"/>
              </a:rPr>
              <a:t>between operators. Although the present randomized prospective</a:t>
            </a:r>
            <a:r>
              <a:rPr lang="tr-TR">
                <a:latin typeface="Calibri" charset="0"/>
              </a:rPr>
              <a:t> </a:t>
            </a:r>
            <a:r>
              <a:rPr lang="en-US">
                <a:latin typeface="Calibri" charset="0"/>
              </a:rPr>
              <a:t>study did not detect a significant difference in overall success rate</a:t>
            </a:r>
            <a:r>
              <a:rPr lang="tr-TR">
                <a:latin typeface="Calibri" charset="0"/>
              </a:rPr>
              <a:t> </a:t>
            </a:r>
            <a:r>
              <a:rPr lang="en-US">
                <a:latin typeface="Calibri" charset="0"/>
              </a:rPr>
              <a:t>between the Cook and Frydman catheter, when correcting for the</a:t>
            </a:r>
            <a:r>
              <a:rPr lang="tr-TR">
                <a:latin typeface="Calibri" charset="0"/>
              </a:rPr>
              <a:t> </a:t>
            </a:r>
            <a:r>
              <a:rPr lang="en-US">
                <a:latin typeface="Calibri" charset="0"/>
              </a:rPr>
              <a:t>effect of operator by employing interaction terms between catheter</a:t>
            </a:r>
            <a:r>
              <a:rPr lang="tr-TR">
                <a:latin typeface="Calibri" charset="0"/>
              </a:rPr>
              <a:t> </a:t>
            </a:r>
            <a:r>
              <a:rPr lang="en-US">
                <a:latin typeface="Calibri" charset="0"/>
              </a:rPr>
              <a:t>and operator, a subgroup analysis revealed that our study involved</a:t>
            </a:r>
          </a:p>
          <a:p>
            <a:r>
              <a:rPr lang="en-US">
                <a:latin typeface="Calibri" charset="0"/>
              </a:rPr>
              <a:t>three different types of operators: the first worked equally well with</a:t>
            </a:r>
            <a:r>
              <a:rPr lang="tr-TR">
                <a:latin typeface="Calibri" charset="0"/>
              </a:rPr>
              <a:t> </a:t>
            </a:r>
            <a:r>
              <a:rPr lang="en-US">
                <a:latin typeface="Calibri" charset="0"/>
              </a:rPr>
              <a:t>Cook and Frydman, the second worked better with Cook and the</a:t>
            </a:r>
            <a:r>
              <a:rPr lang="tr-TR">
                <a:latin typeface="Calibri" charset="0"/>
              </a:rPr>
              <a:t> </a:t>
            </a:r>
            <a:r>
              <a:rPr lang="en-US">
                <a:latin typeface="Calibri" charset="0"/>
              </a:rPr>
              <a:t>third with Frydman. This effect was regardless of the absence of significant</a:t>
            </a:r>
            <a:r>
              <a:rPr lang="tr-TR">
                <a:latin typeface="Calibri" charset="0"/>
              </a:rPr>
              <a:t> </a:t>
            </a:r>
            <a:r>
              <a:rPr lang="en-US">
                <a:latin typeface="Calibri" charset="0"/>
              </a:rPr>
              <a:t>differences in total success rate among the three operators collapsing</a:t>
            </a:r>
            <a:r>
              <a:rPr lang="tr-TR">
                <a:latin typeface="Calibri" charset="0"/>
              </a:rPr>
              <a:t> </a:t>
            </a:r>
            <a:r>
              <a:rPr lang="en-US">
                <a:latin typeface="Calibri" charset="0"/>
              </a:rPr>
              <a:t>over the two types of catheter. Thus, the results from</a:t>
            </a:r>
            <a:r>
              <a:rPr lang="tr-TR">
                <a:latin typeface="Calibri" charset="0"/>
              </a:rPr>
              <a:t> </a:t>
            </a:r>
            <a:r>
              <a:rPr lang="en-US">
                <a:latin typeface="Calibri" charset="0"/>
              </a:rPr>
              <a:t>randomized clinical trials comparing embryo transfer catheters</a:t>
            </a:r>
            <a:r>
              <a:rPr lang="tr-TR">
                <a:latin typeface="Calibri" charset="0"/>
              </a:rPr>
              <a:t> </a:t>
            </a:r>
            <a:r>
              <a:rPr lang="en-US">
                <a:latin typeface="Calibri" charset="0"/>
              </a:rPr>
              <a:t>should not be generalized, because inconsistent conclusions may be</a:t>
            </a:r>
          </a:p>
          <a:p>
            <a:r>
              <a:rPr lang="en-US">
                <a:latin typeface="Calibri" charset="0"/>
              </a:rPr>
              <a:t>unavoidable on the account of different proportions of cycles transferred</a:t>
            </a:r>
            <a:r>
              <a:rPr lang="tr-TR">
                <a:latin typeface="Calibri" charset="0"/>
              </a:rPr>
              <a:t> </a:t>
            </a:r>
            <a:r>
              <a:rPr lang="en-US">
                <a:latin typeface="Calibri" charset="0"/>
              </a:rPr>
              <a:t>by each type of operator.</a:t>
            </a:r>
            <a:r>
              <a:rPr lang="tr-TR">
                <a:latin typeface="Calibri" charset="0"/>
              </a:rPr>
              <a:t> </a:t>
            </a:r>
          </a:p>
        </p:txBody>
      </p:sp>
      <p:sp>
        <p:nvSpPr>
          <p:cNvPr id="17920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4C958BA-2D03-2540-AB07-DE7BE4B7A073}" type="slidenum">
              <a:rPr lang="en-US" sz="1200"/>
              <a:pPr eaLnBrk="1" hangingPunct="1"/>
              <a:t>85</a:t>
            </a:fld>
            <a:endParaRPr 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2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182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DEE7651-5B4D-114D-B56E-44F1082B3992}" type="slidenum">
              <a:rPr lang="en-US" sz="1200"/>
              <a:pPr eaLnBrk="1" hangingPunct="1"/>
              <a:t>87</a:t>
            </a:fld>
            <a:endParaRPr 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2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An embryo is generally loaded into the ET catheter by use of the “three-drop technique” (invisible embryo(s) and visible air bubbles determining the final position of the embryo(s)) in which the air bubbles are created on both sides of the medium drop containing the embryo(s) </a:t>
            </a:r>
            <a:r>
              <a:rPr lang="en-US" baseline="30000">
                <a:latin typeface="Calibri" charset="0"/>
              </a:rPr>
              <a:t>48,49</a:t>
            </a:r>
            <a:r>
              <a:rPr lang="en-US">
                <a:latin typeface="Calibri" charset="0"/>
              </a:rPr>
              <a:t>. In this technique, first an air bubble is loaded into the catheter and then 20 µL of medium is drawn up into the catheter, followed by the embryos in the smallest possible volume of medium. A second air bubble is then loaded into the catheter. Finally, enough medium is drawn up to bring the total volume to 30 µL. The excess fluid proximal to the embryo in the catheter increases the risk of embryo expulsion while lower fluid volumes may also negatively affect embryo implantation rates </a:t>
            </a:r>
            <a:r>
              <a:rPr lang="en-US" baseline="30000">
                <a:latin typeface="Calibri" charset="0"/>
              </a:rPr>
              <a:t>50,51</a:t>
            </a:r>
            <a:r>
              <a:rPr lang="en-US">
                <a:latin typeface="Calibri" charset="0"/>
              </a:rPr>
              <a:t>.</a:t>
            </a:r>
            <a:endParaRPr lang="tr-TR">
              <a:latin typeface="Calibri" charset="0"/>
            </a:endParaRPr>
          </a:p>
          <a:p>
            <a:endParaRPr lang="tr-TR">
              <a:latin typeface="Calibri" charset="0"/>
            </a:endParaRPr>
          </a:p>
        </p:txBody>
      </p:sp>
      <p:sp>
        <p:nvSpPr>
          <p:cNvPr id="18432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02A369C-07AD-6C4C-B3E5-B3F92C1324BB}" type="slidenum">
              <a:rPr lang="en-US" sz="1200"/>
              <a:pPr eaLnBrk="1" hangingPunct="1"/>
              <a:t>88</a:t>
            </a:fld>
            <a:endParaRPr 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89B9066-784A-6B44-9A9C-79063B0137AD}" type="slidenum">
              <a:rPr lang="en-US" sz="1200"/>
              <a:pPr eaLnBrk="1" hangingPunct="1"/>
              <a:t>89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The value of mock transfer on reducing difficult ET has been controversial. Mock, dummy, or trial transfer, first reported in the early 1990s, can provide references for actual transfer regarding the selection of the appropriate transfer catheter, the direction and curve of the catheter, the length and direction of the endometrial cavity and cervical canal, and potential problems associated with the procedure. For example, encountering a severely flexed uterus requiring a tenaculum clamp or realization of a stenotic cervix needing cervical dilatation during the actual procedure may be problematic and knowing about such issues before ET may be advantageous for proper planning </a:t>
            </a:r>
            <a:r>
              <a:rPr lang="en-US" baseline="30000">
                <a:latin typeface="Calibri" charset="0"/>
              </a:rPr>
              <a:t>19,20</a:t>
            </a:r>
            <a:r>
              <a:rPr lang="en-US">
                <a:latin typeface="Calibri" charset="0"/>
              </a:rPr>
              <a:t>. Trial transfer could be carried out before starting ovarian stimulation, at the time of oocyte retrieval, or just before the actual transfer. The timing of a trial transfer does not influence embryo implantation or pregnancy rates</a:t>
            </a:r>
            <a:endParaRPr lang="tr-TR">
              <a:latin typeface="Calibri" charset="0"/>
            </a:endParaRPr>
          </a:p>
        </p:txBody>
      </p:sp>
      <p:sp>
        <p:nvSpPr>
          <p:cNvPr id="39939"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E9DAE70-993F-FD47-BAC4-89D148C7C350}" type="slidenum">
              <a:rPr lang="en-US" sz="1200"/>
              <a:pPr eaLnBrk="1" hangingPunct="1"/>
              <a:t>12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The use of routine US guidance in ET rather than relying on blind clinical touch technique could be another approach to improve ET outcome, since blind clinical touch technique may potentially disrupt the endometrium. Ultrasound guidance in ET assists in gentle insertion of the catheter while avoiding its direct contact with the fundus, which may prevent uterine contractions during ET. The ultrasonographic visualization of newer ET catheters is made easier by the manufacturers, leading to even better live assessment of embryo replacement depth within the endometrial cavity. Therefore, US guided ET may significantly increase PRs </a:t>
            </a:r>
            <a:r>
              <a:rPr lang="en-US" baseline="30000">
                <a:latin typeface="Calibri" charset="0"/>
              </a:rPr>
              <a:t>27-30</a:t>
            </a:r>
            <a:r>
              <a:rPr lang="en-US">
                <a:latin typeface="Calibri" charset="0"/>
              </a:rPr>
              <a:t>. A Cochrane review also concluded that US guidance does appear to improve the probability of live birth/ongoing and clinical pregnancy rates as compared with the clinical touch methods albeit most of the studies were deemed to be of limited quality </a:t>
            </a:r>
            <a:r>
              <a:rPr lang="en-US" baseline="30000">
                <a:latin typeface="Calibri" charset="0"/>
              </a:rPr>
              <a:t>31</a:t>
            </a:r>
            <a:r>
              <a:rPr lang="en-US">
                <a:latin typeface="Calibri" charset="0"/>
              </a:rPr>
              <a:t>. Ultrasound guided ET also requires a full bladder and a second operator which may cause some patient discomfort. The full bladder can allow the operator to put an appropriate curve on the catheter to accommodate the cervico-uterine angle while somewhat straightening the cervico-uterine angle to facilitate the proper advancement of the catheter in cases of severely anteverted and anteflexed uteri </a:t>
            </a:r>
            <a:r>
              <a:rPr lang="en-US" baseline="30000">
                <a:latin typeface="Calibri" charset="0"/>
              </a:rPr>
              <a:t>32,33</a:t>
            </a:r>
            <a:r>
              <a:rPr lang="en-US">
                <a:latin typeface="Calibri" charset="0"/>
              </a:rPr>
              <a:t>. </a:t>
            </a:r>
            <a:endParaRPr lang="tr-TR">
              <a:latin typeface="Calibri" charset="0"/>
            </a:endParaRPr>
          </a:p>
          <a:p>
            <a:endParaRPr lang="tr-TR">
              <a:latin typeface="Calibri" charset="0"/>
            </a:endParaRPr>
          </a:p>
        </p:txBody>
      </p:sp>
      <p:sp>
        <p:nvSpPr>
          <p:cNvPr id="4198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0290A03-3008-0940-AD60-ED8E36F6C8DB}" type="slidenum">
              <a:rPr lang="en-US" sz="1200"/>
              <a:pPr eaLnBrk="1" hangingPunct="1"/>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Dikdörtgen 20"/>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Dikdörtgen 21"/>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Dikdörtgen 23"/>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Dikdörtgen 24"/>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Yuvarlatılmış Dikdörtgen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Yuvarlatılmış Dikdörtgen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Dikdörtgen 4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Dikdörtgen 41"/>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Dikdörtgen 4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Dikdörtgen 4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tr-TR" smtClean="0"/>
              <a:t>Asıl başlık stili için tıklatın</a:t>
            </a:r>
            <a:endParaRPr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7" name="Veri Yer Tutucusu 27"/>
          <p:cNvSpPr>
            <a:spLocks noGrp="1"/>
          </p:cNvSpPr>
          <p:nvPr>
            <p:ph type="dt" sz="half" idx="10"/>
          </p:nvPr>
        </p:nvSpPr>
        <p:spPr>
          <a:xfrm>
            <a:off x="6705600" y="4206875"/>
            <a:ext cx="960438" cy="457200"/>
          </a:xfrm>
        </p:spPr>
        <p:txBody>
          <a:bodyPr/>
          <a:lstStyle>
            <a:lvl1pPr>
              <a:defRPr/>
            </a:lvl1pPr>
          </a:lstStyle>
          <a:p>
            <a:pPr>
              <a:defRPr/>
            </a:pPr>
            <a:fld id="{795A5DA3-E1EB-E64C-841A-C0E582460DA9}" type="datetimeFigureOut">
              <a:rPr lang="en-US"/>
              <a:pPr>
                <a:defRPr/>
              </a:pPr>
              <a:t>12.05.2014</a:t>
            </a:fld>
            <a:endParaRPr lang="en-US"/>
          </a:p>
        </p:txBody>
      </p:sp>
      <p:sp>
        <p:nvSpPr>
          <p:cNvPr id="18" name="Altbilgi Yer Tutucusu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ayt Numarası Yer Tutucusu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3D6DF50B-66F8-B540-93DF-562BD3FEB069}" type="slidenum">
              <a:rPr lang="en-US"/>
              <a:pPr>
                <a:defRPr/>
              </a:pPr>
              <a:t>‹#›</a:t>
            </a:fld>
            <a:endParaRPr lang="en-US"/>
          </a:p>
        </p:txBody>
      </p:sp>
    </p:spTree>
    <p:extLst>
      <p:ext uri="{BB962C8B-B14F-4D97-AF65-F5344CB8AC3E}">
        <p14:creationId xmlns:p14="http://schemas.microsoft.com/office/powerpoint/2010/main" val="203646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299B4311-08C3-254B-9876-4B8C1986BBA6}" type="datetimeFigureOut">
              <a:rPr lang="en-US"/>
              <a:pPr>
                <a:defRPr/>
              </a:pPr>
              <a:t>12.05.2014</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pPr>
              <a:defRPr/>
            </a:pPr>
            <a:fld id="{3721ED69-1E64-484E-94D0-32E0CCF2A076}" type="slidenum">
              <a:rPr lang="en-US"/>
              <a:pPr>
                <a:defRPr/>
              </a:pPr>
              <a:t>‹#›</a:t>
            </a:fld>
            <a:endParaRPr lang="en-US"/>
          </a:p>
        </p:txBody>
      </p:sp>
    </p:spTree>
    <p:extLst>
      <p:ext uri="{BB962C8B-B14F-4D97-AF65-F5344CB8AC3E}">
        <p14:creationId xmlns:p14="http://schemas.microsoft.com/office/powerpoint/2010/main" val="369839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FCF01A39-6FC0-ED4D-8AE0-8F9789BD2AFC}" type="datetimeFigureOut">
              <a:rPr lang="en-US"/>
              <a:pPr>
                <a:defRPr/>
              </a:pPr>
              <a:t>12.05.2014</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pPr>
              <a:defRPr/>
            </a:pPr>
            <a:fld id="{CE1A27E1-D368-D841-B7A9-A61D3EE48E38}" type="slidenum">
              <a:rPr lang="en-US"/>
              <a:pPr>
                <a:defRPr/>
              </a:pPr>
              <a:t>‹#›</a:t>
            </a:fld>
            <a:endParaRPr lang="en-US"/>
          </a:p>
        </p:txBody>
      </p:sp>
    </p:spTree>
    <p:extLst>
      <p:ext uri="{BB962C8B-B14F-4D97-AF65-F5344CB8AC3E}">
        <p14:creationId xmlns:p14="http://schemas.microsoft.com/office/powerpoint/2010/main" val="367123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AF60382E-3542-8542-AEBC-ECEFAC428CE7}" type="datetimeFigureOut">
              <a:rPr lang="en-US"/>
              <a:pPr>
                <a:defRPr/>
              </a:pPr>
              <a:t>12.05.2014</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pPr>
              <a:defRPr/>
            </a:pPr>
            <a:fld id="{882577AF-BD87-1B4A-A1BA-72B8920FDCFC}" type="slidenum">
              <a:rPr lang="en-US"/>
              <a:pPr>
                <a:defRPr/>
              </a:pPr>
              <a:t>‹#›</a:t>
            </a:fld>
            <a:endParaRPr lang="en-US"/>
          </a:p>
        </p:txBody>
      </p:sp>
    </p:spTree>
    <p:extLst>
      <p:ext uri="{BB962C8B-B14F-4D97-AF65-F5344CB8AC3E}">
        <p14:creationId xmlns:p14="http://schemas.microsoft.com/office/powerpoint/2010/main" val="302726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tr-TR" smtClean="0"/>
              <a:t>Asıl başlık stili için tıklatın</a:t>
            </a:r>
            <a:endParaRPr lang="en-US"/>
          </a:p>
        </p:txBody>
      </p:sp>
      <p:sp>
        <p:nvSpPr>
          <p:cNvPr id="3" name="Metin Yer Tutucusu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Veri Yer Tutucusu 13"/>
          <p:cNvSpPr>
            <a:spLocks noGrp="1"/>
          </p:cNvSpPr>
          <p:nvPr>
            <p:ph type="dt" sz="half" idx="10"/>
          </p:nvPr>
        </p:nvSpPr>
        <p:spPr/>
        <p:txBody>
          <a:bodyPr/>
          <a:lstStyle>
            <a:lvl1pPr>
              <a:defRPr/>
            </a:lvl1pPr>
          </a:lstStyle>
          <a:p>
            <a:pPr>
              <a:defRPr/>
            </a:pPr>
            <a:fld id="{FFEB3EF7-A1A7-A94B-891B-A528D340ABD7}" type="datetimeFigureOut">
              <a:rPr lang="en-US"/>
              <a:pPr>
                <a:defRPr/>
              </a:pPr>
              <a:t>12.05.2014</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pPr>
              <a:defRPr/>
            </a:pPr>
            <a:fld id="{93208F2B-2505-A04E-833B-17725AE2026A}" type="slidenum">
              <a:rPr lang="en-US"/>
              <a:pPr>
                <a:defRPr/>
              </a:pPr>
              <a:t>‹#›</a:t>
            </a:fld>
            <a:endParaRPr lang="en-US"/>
          </a:p>
        </p:txBody>
      </p:sp>
    </p:spTree>
    <p:extLst>
      <p:ext uri="{BB962C8B-B14F-4D97-AF65-F5344CB8AC3E}">
        <p14:creationId xmlns:p14="http://schemas.microsoft.com/office/powerpoint/2010/main" val="108173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61B96782-E563-444A-85CA-0013DF40EA96}" type="datetimeFigureOut">
              <a:rPr lang="en-US"/>
              <a:pPr>
                <a:defRPr/>
              </a:pPr>
              <a:t>12.05.2014</a:t>
            </a:fld>
            <a:endParaRPr lang="en-US"/>
          </a:p>
        </p:txBody>
      </p:sp>
      <p:sp>
        <p:nvSpPr>
          <p:cNvPr id="6" name="Altbilgi Yer Tutucusu 2"/>
          <p:cNvSpPr>
            <a:spLocks noGrp="1"/>
          </p:cNvSpPr>
          <p:nvPr>
            <p:ph type="ftr" sz="quarter" idx="11"/>
          </p:nvPr>
        </p:nvSpPr>
        <p:spPr/>
        <p:txBody>
          <a:bodyPr/>
          <a:lstStyle>
            <a:lvl1pPr>
              <a:defRPr/>
            </a:lvl1pPr>
          </a:lstStyle>
          <a:p>
            <a:pPr>
              <a:defRPr/>
            </a:pPr>
            <a:endParaRPr lang="en-US"/>
          </a:p>
        </p:txBody>
      </p:sp>
      <p:sp>
        <p:nvSpPr>
          <p:cNvPr id="7" name="Slayt Numarası Yer Tutucusu 22"/>
          <p:cNvSpPr>
            <a:spLocks noGrp="1"/>
          </p:cNvSpPr>
          <p:nvPr>
            <p:ph type="sldNum" sz="quarter" idx="12"/>
          </p:nvPr>
        </p:nvSpPr>
        <p:spPr/>
        <p:txBody>
          <a:bodyPr/>
          <a:lstStyle>
            <a:lvl1pPr>
              <a:defRPr/>
            </a:lvl1pPr>
          </a:lstStyle>
          <a:p>
            <a:pPr>
              <a:defRPr/>
            </a:pPr>
            <a:fld id="{AF407934-BAE0-3C4E-A7F5-9B3419DCA0D8}" type="slidenum">
              <a:rPr lang="en-US"/>
              <a:pPr>
                <a:defRPr/>
              </a:pPr>
              <a:t>‹#›</a:t>
            </a:fld>
            <a:endParaRPr lang="en-US"/>
          </a:p>
        </p:txBody>
      </p:sp>
    </p:spTree>
    <p:extLst>
      <p:ext uri="{BB962C8B-B14F-4D97-AF65-F5344CB8AC3E}">
        <p14:creationId xmlns:p14="http://schemas.microsoft.com/office/powerpoint/2010/main" val="185105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lstStyle>
            <a:lvl1pPr>
              <a:defRPr sz="4000" b="0" i="0" cap="none" baseline="0"/>
            </a:lvl1pPr>
          </a:lstStyle>
          <a:p>
            <a:r>
              <a:rPr lang="tr-TR" smtClean="0"/>
              <a:t>Asıl başlık stili için tıklatın</a:t>
            </a:r>
            <a:endParaRPr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25"/>
          <p:cNvSpPr>
            <a:spLocks noGrp="1"/>
          </p:cNvSpPr>
          <p:nvPr>
            <p:ph type="dt" sz="half" idx="10"/>
          </p:nvPr>
        </p:nvSpPr>
        <p:spPr/>
        <p:txBody>
          <a:bodyPr/>
          <a:lstStyle>
            <a:lvl1pPr>
              <a:defRPr/>
            </a:lvl1pPr>
          </a:lstStyle>
          <a:p>
            <a:pPr>
              <a:defRPr/>
            </a:pPr>
            <a:fld id="{F6BF3FBE-0FFB-5549-A4BF-C8F03F0480CC}" type="datetimeFigureOut">
              <a:rPr lang="en-US"/>
              <a:pPr>
                <a:defRPr/>
              </a:pPr>
              <a:t>12.05.2014</a:t>
            </a:fld>
            <a:endParaRPr lang="en-US"/>
          </a:p>
        </p:txBody>
      </p:sp>
      <p:sp>
        <p:nvSpPr>
          <p:cNvPr id="8" name="Slayt Numarası Yer Tutucusu 26"/>
          <p:cNvSpPr>
            <a:spLocks noGrp="1"/>
          </p:cNvSpPr>
          <p:nvPr>
            <p:ph type="sldNum" sz="quarter" idx="11"/>
          </p:nvPr>
        </p:nvSpPr>
        <p:spPr/>
        <p:txBody>
          <a:bodyPr/>
          <a:lstStyle>
            <a:lvl1pPr>
              <a:defRPr/>
            </a:lvl1pPr>
          </a:lstStyle>
          <a:p>
            <a:pPr>
              <a:defRPr/>
            </a:pPr>
            <a:fld id="{316256D3-84FD-6441-B3CE-9291DD5C6EE2}" type="slidenum">
              <a:rPr lang="en-US"/>
              <a:pPr>
                <a:defRPr/>
              </a:pPr>
              <a:t>‹#›</a:t>
            </a:fld>
            <a:endParaRPr lang="en-US"/>
          </a:p>
        </p:txBody>
      </p:sp>
      <p:sp>
        <p:nvSpPr>
          <p:cNvPr id="9" name="Altbilgi Yer Tutucusu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0573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lstStyle>
            <a:lvl1pPr>
              <a:defRPr sz="4000">
                <a:solidFill>
                  <a:schemeClr val="tx2"/>
                </a:solidFill>
              </a:defRPr>
            </a:lvl1pPr>
          </a:lstStyle>
          <a:p>
            <a:r>
              <a:rPr lang="tr-TR" smtClean="0"/>
              <a:t>Asıl başlık stili için tıklatın</a:t>
            </a:r>
            <a:endParaRPr lang="en-US"/>
          </a:p>
        </p:txBody>
      </p:sp>
      <p:sp>
        <p:nvSpPr>
          <p:cNvPr id="3" name="Veri Yer Tutucusu 2"/>
          <p:cNvSpPr>
            <a:spLocks noGrp="1"/>
          </p:cNvSpPr>
          <p:nvPr>
            <p:ph type="dt" sz="half" idx="10"/>
          </p:nvPr>
        </p:nvSpPr>
        <p:spPr>
          <a:xfrm>
            <a:off x="6583363" y="612775"/>
            <a:ext cx="957262" cy="457200"/>
          </a:xfrm>
        </p:spPr>
        <p:txBody>
          <a:bodyPr/>
          <a:lstStyle>
            <a:lvl1pPr>
              <a:defRPr/>
            </a:lvl1pPr>
          </a:lstStyle>
          <a:p>
            <a:pPr>
              <a:defRPr/>
            </a:pPr>
            <a:fld id="{59A2CCB3-4714-5744-9EB0-6551859D5432}" type="datetimeFigureOut">
              <a:rPr lang="en-US"/>
              <a:pPr>
                <a:defRPr/>
              </a:pPr>
              <a:t>12.05.2014</a:t>
            </a:fld>
            <a:endParaRPr lang="en-US"/>
          </a:p>
        </p:txBody>
      </p:sp>
      <p:sp>
        <p:nvSpPr>
          <p:cNvPr id="4" name="Altbilgi Yer Tutucusu 3"/>
          <p:cNvSpPr>
            <a:spLocks noGrp="1"/>
          </p:cNvSpPr>
          <p:nvPr>
            <p:ph type="ftr" sz="quarter" idx="11"/>
          </p:nvPr>
        </p:nvSpPr>
        <p:spPr/>
        <p:txBody>
          <a:bodyPr/>
          <a:lstStyle>
            <a:lvl1pPr>
              <a:defRPr/>
            </a:lvl1pPr>
          </a:lstStyle>
          <a:p>
            <a:pPr>
              <a:defRPr/>
            </a:pPr>
            <a:endParaRPr lang="en-US"/>
          </a:p>
        </p:txBody>
      </p:sp>
      <p:sp>
        <p:nvSpPr>
          <p:cNvPr id="5" name="Slayt Numarası Yer Tutucusu 4"/>
          <p:cNvSpPr>
            <a:spLocks noGrp="1"/>
          </p:cNvSpPr>
          <p:nvPr>
            <p:ph type="sldNum" sz="quarter" idx="12"/>
          </p:nvPr>
        </p:nvSpPr>
        <p:spPr/>
        <p:txBody>
          <a:bodyPr/>
          <a:lstStyle>
            <a:lvl1pPr>
              <a:defRPr/>
            </a:lvl1pPr>
          </a:lstStyle>
          <a:p>
            <a:pPr>
              <a:defRPr/>
            </a:pPr>
            <a:fld id="{DFDF27D4-A5C6-4242-8834-2CBE2831E775}" type="slidenum">
              <a:rPr lang="en-US"/>
              <a:pPr>
                <a:defRPr/>
              </a:pPr>
              <a:t>‹#›</a:t>
            </a:fld>
            <a:endParaRPr lang="en-US"/>
          </a:p>
        </p:txBody>
      </p:sp>
    </p:spTree>
    <p:extLst>
      <p:ext uri="{BB962C8B-B14F-4D97-AF65-F5344CB8AC3E}">
        <p14:creationId xmlns:p14="http://schemas.microsoft.com/office/powerpoint/2010/main" val="174305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9ED06CD7-5517-7B4D-B933-476764BBB114}" type="datetimeFigureOut">
              <a:rPr lang="en-US"/>
              <a:pPr>
                <a:defRPr/>
              </a:pPr>
              <a:t>12.05.2014</a:t>
            </a:fld>
            <a:endParaRPr lang="en-US"/>
          </a:p>
        </p:txBody>
      </p:sp>
      <p:sp>
        <p:nvSpPr>
          <p:cNvPr id="3" name="Altbilgi Yer Tutucusu 2"/>
          <p:cNvSpPr>
            <a:spLocks noGrp="1"/>
          </p:cNvSpPr>
          <p:nvPr>
            <p:ph type="ftr" sz="quarter" idx="11"/>
          </p:nvPr>
        </p:nvSpPr>
        <p:spPr/>
        <p:txBody>
          <a:bodyPr/>
          <a:lstStyle>
            <a:lvl1pPr>
              <a:defRPr/>
            </a:lvl1pPr>
          </a:lstStyle>
          <a:p>
            <a:pPr>
              <a:defRPr/>
            </a:pPr>
            <a:endParaRPr lang="en-US"/>
          </a:p>
        </p:txBody>
      </p:sp>
      <p:sp>
        <p:nvSpPr>
          <p:cNvPr id="4" name="Slayt Numarası Yer Tutucusu 22"/>
          <p:cNvSpPr>
            <a:spLocks noGrp="1"/>
          </p:cNvSpPr>
          <p:nvPr>
            <p:ph type="sldNum" sz="quarter" idx="12"/>
          </p:nvPr>
        </p:nvSpPr>
        <p:spPr/>
        <p:txBody>
          <a:bodyPr/>
          <a:lstStyle>
            <a:lvl1pPr>
              <a:defRPr/>
            </a:lvl1pPr>
          </a:lstStyle>
          <a:p>
            <a:pPr>
              <a:defRPr/>
            </a:pPr>
            <a:fld id="{E4E671D6-29EC-7D44-BD7C-85F6179D84CA}" type="slidenum">
              <a:rPr lang="en-US"/>
              <a:pPr>
                <a:defRPr/>
              </a:pPr>
              <a:t>‹#›</a:t>
            </a:fld>
            <a:endParaRPr lang="en-US"/>
          </a:p>
        </p:txBody>
      </p:sp>
    </p:spTree>
    <p:extLst>
      <p:ext uri="{BB962C8B-B14F-4D97-AF65-F5344CB8AC3E}">
        <p14:creationId xmlns:p14="http://schemas.microsoft.com/office/powerpoint/2010/main" val="224392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lang="tr-TR" smtClean="0"/>
              <a:t>Asıl başlık stili için tıklatın</a:t>
            </a:r>
            <a:endParaRPr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16A6B916-4032-A744-A8DA-91CDA177CF39}" type="datetimeFigureOut">
              <a:rPr lang="en-US"/>
              <a:pPr>
                <a:defRPr/>
              </a:pPr>
              <a:t>12.05.2014</a:t>
            </a:fld>
            <a:endParaRPr lang="en-US"/>
          </a:p>
        </p:txBody>
      </p:sp>
      <p:sp>
        <p:nvSpPr>
          <p:cNvPr id="6" name="Altbilgi Yer Tutucusu 2"/>
          <p:cNvSpPr>
            <a:spLocks noGrp="1"/>
          </p:cNvSpPr>
          <p:nvPr>
            <p:ph type="ftr" sz="quarter" idx="11"/>
          </p:nvPr>
        </p:nvSpPr>
        <p:spPr/>
        <p:txBody>
          <a:bodyPr/>
          <a:lstStyle>
            <a:lvl1pPr>
              <a:defRPr/>
            </a:lvl1pPr>
          </a:lstStyle>
          <a:p>
            <a:pPr>
              <a:defRPr/>
            </a:pPr>
            <a:endParaRPr lang="en-US"/>
          </a:p>
        </p:txBody>
      </p:sp>
      <p:sp>
        <p:nvSpPr>
          <p:cNvPr id="7" name="Slayt Numarası Yer Tutucusu 22"/>
          <p:cNvSpPr>
            <a:spLocks noGrp="1"/>
          </p:cNvSpPr>
          <p:nvPr>
            <p:ph type="sldNum" sz="quarter" idx="12"/>
          </p:nvPr>
        </p:nvSpPr>
        <p:spPr/>
        <p:txBody>
          <a:bodyPr/>
          <a:lstStyle>
            <a:lvl1pPr>
              <a:defRPr/>
            </a:lvl1pPr>
          </a:lstStyle>
          <a:p>
            <a:pPr>
              <a:defRPr/>
            </a:pPr>
            <a:fld id="{6F7762B7-2A46-174F-9E2E-3D65A917CAE9}" type="slidenum">
              <a:rPr lang="en-US"/>
              <a:pPr>
                <a:defRPr/>
              </a:pPr>
              <a:t>‹#›</a:t>
            </a:fld>
            <a:endParaRPr lang="en-US"/>
          </a:p>
        </p:txBody>
      </p:sp>
    </p:spTree>
    <p:extLst>
      <p:ext uri="{BB962C8B-B14F-4D97-AF65-F5344CB8AC3E}">
        <p14:creationId xmlns:p14="http://schemas.microsoft.com/office/powerpoint/2010/main" val="13013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Veri Yer Tutucusu 13"/>
          <p:cNvSpPr>
            <a:spLocks noGrp="1"/>
          </p:cNvSpPr>
          <p:nvPr>
            <p:ph type="dt" sz="half" idx="10"/>
          </p:nvPr>
        </p:nvSpPr>
        <p:spPr/>
        <p:txBody>
          <a:bodyPr/>
          <a:lstStyle>
            <a:lvl1pPr>
              <a:defRPr/>
            </a:lvl1pPr>
          </a:lstStyle>
          <a:p>
            <a:pPr>
              <a:defRPr/>
            </a:pPr>
            <a:fld id="{67708BDF-FAE0-794E-AEC5-C96F33093C45}" type="datetimeFigureOut">
              <a:rPr lang="en-US"/>
              <a:pPr>
                <a:defRPr/>
              </a:pPr>
              <a:t>12.05.2014</a:t>
            </a:fld>
            <a:endParaRPr lang="en-US"/>
          </a:p>
        </p:txBody>
      </p:sp>
      <p:sp>
        <p:nvSpPr>
          <p:cNvPr id="6" name="Altbilgi Yer Tutucusu 2"/>
          <p:cNvSpPr>
            <a:spLocks noGrp="1"/>
          </p:cNvSpPr>
          <p:nvPr>
            <p:ph type="ftr" sz="quarter" idx="11"/>
          </p:nvPr>
        </p:nvSpPr>
        <p:spPr/>
        <p:txBody>
          <a:bodyPr/>
          <a:lstStyle>
            <a:lvl1pPr>
              <a:defRPr/>
            </a:lvl1pPr>
          </a:lstStyle>
          <a:p>
            <a:pPr>
              <a:defRPr/>
            </a:pPr>
            <a:endParaRPr lang="en-US"/>
          </a:p>
        </p:txBody>
      </p:sp>
      <p:sp>
        <p:nvSpPr>
          <p:cNvPr id="7" name="Slayt Numarası Yer Tutucusu 22"/>
          <p:cNvSpPr>
            <a:spLocks noGrp="1"/>
          </p:cNvSpPr>
          <p:nvPr>
            <p:ph type="sldNum" sz="quarter" idx="12"/>
          </p:nvPr>
        </p:nvSpPr>
        <p:spPr/>
        <p:txBody>
          <a:bodyPr/>
          <a:lstStyle>
            <a:lvl1pPr>
              <a:defRPr/>
            </a:lvl1pPr>
          </a:lstStyle>
          <a:p>
            <a:pPr>
              <a:defRPr/>
            </a:pPr>
            <a:fld id="{3274F1A5-F5C6-DA45-8094-5B65437C27BC}" type="slidenum">
              <a:rPr lang="en-US"/>
              <a:pPr>
                <a:defRPr/>
              </a:pPr>
              <a:t>‹#›</a:t>
            </a:fld>
            <a:endParaRPr lang="en-US"/>
          </a:p>
        </p:txBody>
      </p:sp>
    </p:spTree>
    <p:extLst>
      <p:ext uri="{BB962C8B-B14F-4D97-AF65-F5344CB8AC3E}">
        <p14:creationId xmlns:p14="http://schemas.microsoft.com/office/powerpoint/2010/main" val="894600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Dikdörtgen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Dikdörtgen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Dikdörtgen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Dikdörtgen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Yuvarlatılmış Dikdörtgen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Yuvarlatılmış Dikdörtgen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Dikdörtgen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Dikdörtgen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Dikdörtgen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Dikdörtgen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Dikdörtgen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Dikdörtgen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Başlık Yer Tutucusu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040" name="Metin Yer Tutucusu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4" name="Veri Yer Tutucusu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cs typeface="Arial" charset="0"/>
              </a:defRPr>
            </a:lvl1pPr>
          </a:lstStyle>
          <a:p>
            <a:pPr>
              <a:defRPr/>
            </a:pPr>
            <a:fld id="{09B50A2E-D52E-E749-AFD7-EF4E2332B067}" type="datetimeFigureOut">
              <a:rPr lang="en-US"/>
              <a:pPr>
                <a:defRPr/>
              </a:pPr>
              <a:t>12.05.2014</a:t>
            </a:fld>
            <a:endParaRPr lang="en-US"/>
          </a:p>
        </p:txBody>
      </p:sp>
      <p:sp>
        <p:nvSpPr>
          <p:cNvPr id="3" name="Altbilgi Yer Tutucusu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Calibri" pitchFamily="34" charset="0"/>
                <a:ea typeface="+mn-ea"/>
                <a:cs typeface="Arial" charset="0"/>
              </a:defRPr>
            </a:lvl1pPr>
          </a:lstStyle>
          <a:p>
            <a:pPr>
              <a:defRPr/>
            </a:pPr>
            <a:endParaRPr lang="en-US"/>
          </a:p>
        </p:txBody>
      </p:sp>
      <p:sp>
        <p:nvSpPr>
          <p:cNvPr id="23" name="Slayt Numarası Yer Tutucusu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cs typeface="Arial" charset="0"/>
              </a:defRPr>
            </a:lvl1pPr>
          </a:lstStyle>
          <a:p>
            <a:pPr>
              <a:defRPr/>
            </a:pPr>
            <a:fld id="{3457F522-4304-804C-AD46-2267ACF990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45" r:id="rId2"/>
    <p:sldLayoutId id="2147483746" r:id="rId3"/>
    <p:sldLayoutId id="2147483747" r:id="rId4"/>
    <p:sldLayoutId id="2147483754" r:id="rId5"/>
    <p:sldLayoutId id="2147483755" r:id="rId6"/>
    <p:sldLayoutId id="2147483748" r:id="rId7"/>
    <p:sldLayoutId id="2147483749" r:id="rId8"/>
    <p:sldLayoutId id="2147483750" r:id="rId9"/>
    <p:sldLayoutId id="2147483751" r:id="rId10"/>
    <p:sldLayoutId id="2147483752"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charset="0"/>
        <a:buChar char="•"/>
        <a:defRPr sz="2800" kern="1200">
          <a:solidFill>
            <a:schemeClr val="tx1"/>
          </a:solidFill>
          <a:latin typeface="+mn-lt"/>
          <a:ea typeface="ＭＳ Ｐゴシック" charset="0"/>
          <a:cs typeface="ＭＳ Ｐゴシック" charset="0"/>
        </a:defRPr>
      </a:lvl1pPr>
      <a:lvl2pPr marL="657225" indent="-246063" algn="l" rtl="0" eaLnBrk="0" fontAlgn="base" hangingPunct="0">
        <a:spcBef>
          <a:spcPts val="300"/>
        </a:spcBef>
        <a:spcAft>
          <a:spcPct val="0"/>
        </a:spcAft>
        <a:buClr>
          <a:schemeClr val="accent2"/>
        </a:buClr>
        <a:buFont typeface="Georgia" charset="0"/>
        <a:buChar char="▫"/>
        <a:defRPr sz="2600" kern="1200">
          <a:solidFill>
            <a:schemeClr val="accent2"/>
          </a:solidFill>
          <a:latin typeface="+mn-lt"/>
          <a:ea typeface="ＭＳ Ｐゴシック" charset="0"/>
          <a:cs typeface="+mn-cs"/>
        </a:defRPr>
      </a:lvl2pPr>
      <a:lvl3pPr marL="922338" indent="-219075" algn="l" rtl="0" eaLnBrk="0" fontAlgn="base" hangingPunct="0">
        <a:spcBef>
          <a:spcPts val="300"/>
        </a:spcBef>
        <a:spcAft>
          <a:spcPct val="0"/>
        </a:spcAft>
        <a:buClr>
          <a:schemeClr val="accent1"/>
        </a:buClr>
        <a:buFont typeface="Wingdings 2" charset="0"/>
        <a:buChar char=""/>
        <a:defRPr sz="2400" kern="1200">
          <a:solidFill>
            <a:schemeClr val="accent1"/>
          </a:solidFill>
          <a:latin typeface="+mn-lt"/>
          <a:ea typeface="ＭＳ Ｐゴシック" charset="0"/>
          <a:cs typeface="+mn-cs"/>
        </a:defRPr>
      </a:lvl3pPr>
      <a:lvl4pPr marL="1179513" indent="-200025" algn="l" rtl="0" eaLnBrk="0" fontAlgn="base" hangingPunct="0">
        <a:spcBef>
          <a:spcPts val="300"/>
        </a:spcBef>
        <a:spcAft>
          <a:spcPct val="0"/>
        </a:spcAft>
        <a:buClr>
          <a:schemeClr val="accent1"/>
        </a:buClr>
        <a:buFont typeface="Wingdings 2" charset="0"/>
        <a:buChar char=""/>
        <a:defRPr sz="2200" kern="1200">
          <a:solidFill>
            <a:schemeClr val="accent1"/>
          </a:solidFill>
          <a:latin typeface="+mn-lt"/>
          <a:ea typeface="ＭＳ Ｐゴシック" charset="0"/>
          <a:cs typeface="+mn-cs"/>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mn-lt"/>
          <a:ea typeface="ＭＳ Ｐゴシック" charset="0"/>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png"/><Relationship Id="rId7" Type="http://schemas.openxmlformats.org/officeDocument/2006/relationships/image" Target="../media/image38.emf"/><Relationship Id="rId8"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hyperlink" Target="http://www.anadolu.eu/Fotograflar/Ataturk/slides/13-orig.html" TargetMode="External"/><Relationship Id="rId5" Type="http://schemas.openxmlformats.org/officeDocument/2006/relationships/image" Target="../media/image81.jpe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9.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emf"/></Relationships>
</file>

<file path=ppt/slides/_rels/slide6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88.png"/></Relationships>
</file>

<file path=ppt/slides/_rels/slide68.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png"/><Relationship Id="rId7" Type="http://schemas.openxmlformats.org/officeDocument/2006/relationships/image" Target="../media/image38.emf"/><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8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1.x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1.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3.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jpe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3" Type="http://schemas.openxmlformats.org/officeDocument/2006/relationships/image" Target="../media/image99.emf"/><Relationship Id="rId4" Type="http://schemas.openxmlformats.org/officeDocument/2006/relationships/image" Target="../media/image100.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9.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1.png"/><Relationship Id="rId3" Type="http://schemas.openxmlformats.org/officeDocument/2006/relationships/image" Target="../media/image102.png"/></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8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5.xml.rels><?xml version="1.0" encoding="UTF-8" standalone="yes"?>
<Relationships xmlns="http://schemas.openxmlformats.org/package/2006/relationships"><Relationship Id="rId3" Type="http://schemas.openxmlformats.org/officeDocument/2006/relationships/image" Target="../media/image103.png"/><Relationship Id="rId4"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nvGraphicFramePr>
        <p:xfrm>
          <a:off x="685800" y="1752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nvGraphicFramePr>
        <p:xfrm>
          <a:off x="762000" y="3505200"/>
          <a:ext cx="80772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4339" name="Picture 2" descr="C:\Users\Gazi YILDIRIM\Desktop\Yeditepe University\LOGOLAR\T.C.'siz logo 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0500" y="214313"/>
            <a:ext cx="12858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609600" y="2286000"/>
          <a:ext cx="8077200" cy="3581399"/>
        </p:xfrm>
        <a:graphic>
          <a:graphicData uri="http://schemas.openxmlformats.org/drawingml/2006/table">
            <a:tbl>
              <a:tblPr firstRow="1" bandRow="1">
                <a:tableStyleId>{5C22544A-7EE6-4342-B048-85BDC9FD1C3A}</a:tableStyleId>
              </a:tblPr>
              <a:tblGrid>
                <a:gridCol w="4038600"/>
                <a:gridCol w="4038600"/>
              </a:tblGrid>
              <a:tr h="815351">
                <a:tc>
                  <a:txBody>
                    <a:bodyPr/>
                    <a:lstStyle/>
                    <a:p>
                      <a:endParaRPr lang="tr-TR" sz="1800" dirty="0"/>
                    </a:p>
                  </a:txBody>
                  <a:tcPr/>
                </a:tc>
                <a:tc>
                  <a:txBody>
                    <a:bodyPr/>
                    <a:lstStyle/>
                    <a:p>
                      <a:r>
                        <a:rPr lang="tr-TR" sz="1800" dirty="0" err="1" smtClean="0"/>
                        <a:t>Clinical</a:t>
                      </a:r>
                      <a:r>
                        <a:rPr lang="tr-TR" sz="1800" dirty="0" smtClean="0"/>
                        <a:t> </a:t>
                      </a:r>
                      <a:r>
                        <a:rPr lang="tr-TR" sz="1800" dirty="0" err="1" smtClean="0"/>
                        <a:t>pregnancy</a:t>
                      </a:r>
                      <a:r>
                        <a:rPr lang="tr-TR" sz="1800" dirty="0" smtClean="0"/>
                        <a:t> rate</a:t>
                      </a:r>
                      <a:endParaRPr lang="tr-TR" sz="1800" dirty="0"/>
                    </a:p>
                  </a:txBody>
                  <a:tcPr/>
                </a:tc>
              </a:tr>
              <a:tr h="922016">
                <a:tc>
                  <a:txBody>
                    <a:bodyPr/>
                    <a:lstStyle/>
                    <a:p>
                      <a:r>
                        <a:rPr lang="tr-TR" sz="1800" dirty="0" err="1" smtClean="0"/>
                        <a:t>Easy</a:t>
                      </a:r>
                      <a:r>
                        <a:rPr lang="tr-TR" sz="1800" dirty="0" smtClean="0"/>
                        <a:t> </a:t>
                      </a:r>
                      <a:r>
                        <a:rPr lang="tr-TR" sz="1800" dirty="0" err="1" smtClean="0"/>
                        <a:t>group</a:t>
                      </a:r>
                      <a:r>
                        <a:rPr lang="tr-TR" sz="1800" baseline="0" dirty="0" smtClean="0"/>
                        <a:t> I</a:t>
                      </a:r>
                    </a:p>
                    <a:p>
                      <a:endParaRPr lang="tr-TR" sz="1800" dirty="0"/>
                    </a:p>
                  </a:txBody>
                  <a:tcPr/>
                </a:tc>
                <a:tc>
                  <a:txBody>
                    <a:bodyPr/>
                    <a:lstStyle/>
                    <a:p>
                      <a:r>
                        <a:rPr lang="tr-TR" sz="1800" dirty="0" smtClean="0"/>
                        <a:t>41.4 %</a:t>
                      </a:r>
                      <a:endParaRPr lang="tr-TR" sz="1800" dirty="0"/>
                    </a:p>
                  </a:txBody>
                  <a:tcPr/>
                </a:tc>
              </a:tr>
              <a:tr h="922016">
                <a:tc>
                  <a:txBody>
                    <a:bodyPr/>
                    <a:lstStyle/>
                    <a:p>
                      <a:r>
                        <a:rPr lang="tr-TR" sz="1800" dirty="0" err="1" smtClean="0"/>
                        <a:t>Moderate</a:t>
                      </a:r>
                      <a:r>
                        <a:rPr lang="tr-TR" sz="1800" baseline="0" dirty="0" smtClean="0"/>
                        <a:t> </a:t>
                      </a:r>
                      <a:r>
                        <a:rPr lang="tr-TR" sz="1800" baseline="0" dirty="0" err="1" smtClean="0"/>
                        <a:t>group</a:t>
                      </a:r>
                      <a:r>
                        <a:rPr lang="tr-TR" sz="1800" baseline="0" dirty="0" smtClean="0"/>
                        <a:t> II</a:t>
                      </a:r>
                    </a:p>
                    <a:p>
                      <a:endParaRPr lang="tr-TR" sz="1800" dirty="0"/>
                    </a:p>
                  </a:txBody>
                  <a:tcPr/>
                </a:tc>
                <a:tc>
                  <a:txBody>
                    <a:bodyPr/>
                    <a:lstStyle/>
                    <a:p>
                      <a:r>
                        <a:rPr lang="tr-TR" sz="1800" dirty="0" smtClean="0"/>
                        <a:t>36.2 %</a:t>
                      </a:r>
                      <a:endParaRPr lang="tr-TR" sz="1800" dirty="0"/>
                    </a:p>
                  </a:txBody>
                  <a:tcPr/>
                </a:tc>
              </a:tr>
              <a:tr h="922016">
                <a:tc>
                  <a:txBody>
                    <a:bodyPr/>
                    <a:lstStyle/>
                    <a:p>
                      <a:r>
                        <a:rPr lang="tr-TR" sz="1800" dirty="0" err="1" smtClean="0"/>
                        <a:t>Difficullt</a:t>
                      </a:r>
                      <a:r>
                        <a:rPr lang="tr-TR" sz="1800" dirty="0" smtClean="0"/>
                        <a:t> </a:t>
                      </a:r>
                      <a:r>
                        <a:rPr lang="tr-TR" sz="1800" dirty="0" err="1" smtClean="0"/>
                        <a:t>group</a:t>
                      </a:r>
                      <a:r>
                        <a:rPr lang="tr-TR" sz="1800" dirty="0" smtClean="0"/>
                        <a:t> III</a:t>
                      </a:r>
                      <a:endParaRPr lang="tr-TR" sz="1800" dirty="0"/>
                    </a:p>
                  </a:txBody>
                  <a:tcPr/>
                </a:tc>
                <a:tc>
                  <a:txBody>
                    <a:bodyPr/>
                    <a:lstStyle/>
                    <a:p>
                      <a:pPr marL="342900" indent="-342900">
                        <a:buAutoNum type="arabicPlain" startAt="17"/>
                      </a:pPr>
                      <a:r>
                        <a:rPr lang="tr-TR" sz="1800" dirty="0" smtClean="0"/>
                        <a:t>%</a:t>
                      </a:r>
                    </a:p>
                    <a:p>
                      <a:pPr marL="342900" indent="-342900">
                        <a:buAutoNum type="arabicPlain" startAt="17"/>
                      </a:pPr>
                      <a:endParaRPr lang="tr-TR" sz="1800" dirty="0"/>
                    </a:p>
                  </a:txBody>
                  <a:tcPr/>
                </a:tc>
              </a:tr>
            </a:tbl>
          </a:graphicData>
        </a:graphic>
      </p:graphicFrame>
      <p:sp>
        <p:nvSpPr>
          <p:cNvPr id="11" name="Rectangle 10"/>
          <p:cNvSpPr/>
          <p:nvPr/>
        </p:nvSpPr>
        <p:spPr>
          <a:xfrm>
            <a:off x="609600" y="762000"/>
            <a:ext cx="777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err="1">
                <a:solidFill>
                  <a:schemeClr val="bg1"/>
                </a:solidFill>
              </a:rPr>
              <a:t>The</a:t>
            </a:r>
            <a:r>
              <a:rPr lang="tr-TR" b="1" dirty="0">
                <a:solidFill>
                  <a:schemeClr val="bg1"/>
                </a:solidFill>
              </a:rPr>
              <a:t> </a:t>
            </a:r>
            <a:r>
              <a:rPr lang="tr-TR" b="1" dirty="0" err="1">
                <a:solidFill>
                  <a:schemeClr val="bg1"/>
                </a:solidFill>
              </a:rPr>
              <a:t>difficulties</a:t>
            </a:r>
            <a:r>
              <a:rPr lang="tr-TR" b="1" dirty="0">
                <a:solidFill>
                  <a:schemeClr val="bg1"/>
                </a:solidFill>
              </a:rPr>
              <a:t> </a:t>
            </a:r>
            <a:r>
              <a:rPr lang="tr-TR" b="1" dirty="0" err="1">
                <a:solidFill>
                  <a:schemeClr val="bg1"/>
                </a:solidFill>
              </a:rPr>
              <a:t>encuntered</a:t>
            </a:r>
            <a:r>
              <a:rPr lang="tr-TR" b="1" dirty="0">
                <a:solidFill>
                  <a:schemeClr val="bg1"/>
                </a:solidFill>
              </a:rPr>
              <a:t> </a:t>
            </a:r>
            <a:r>
              <a:rPr lang="tr-TR" b="1" dirty="0" err="1">
                <a:solidFill>
                  <a:schemeClr val="bg1"/>
                </a:solidFill>
              </a:rPr>
              <a:t>with</a:t>
            </a:r>
            <a:r>
              <a:rPr lang="tr-TR" b="1" dirty="0">
                <a:solidFill>
                  <a:schemeClr val="bg1"/>
                </a:solidFill>
              </a:rPr>
              <a:t> </a:t>
            </a:r>
            <a:r>
              <a:rPr lang="tr-TR" b="1" dirty="0" err="1">
                <a:solidFill>
                  <a:schemeClr val="bg1"/>
                </a:solidFill>
              </a:rPr>
              <a:t>embryo</a:t>
            </a:r>
            <a:r>
              <a:rPr lang="tr-TR" b="1" dirty="0">
                <a:solidFill>
                  <a:schemeClr val="bg1"/>
                </a:solidFill>
              </a:rPr>
              <a:t> transfer </a:t>
            </a:r>
            <a:r>
              <a:rPr lang="tr-TR" b="1" dirty="0" err="1">
                <a:solidFill>
                  <a:schemeClr val="bg1"/>
                </a:solidFill>
              </a:rPr>
              <a:t>and</a:t>
            </a:r>
            <a:r>
              <a:rPr lang="tr-TR" b="1" dirty="0">
                <a:solidFill>
                  <a:schemeClr val="bg1"/>
                </a:solidFill>
              </a:rPr>
              <a:t> role of </a:t>
            </a:r>
            <a:r>
              <a:rPr lang="tr-TR" b="1" dirty="0" err="1">
                <a:solidFill>
                  <a:schemeClr val="bg1"/>
                </a:solidFill>
              </a:rPr>
              <a:t>catheter</a:t>
            </a:r>
            <a:r>
              <a:rPr lang="tr-TR" b="1" dirty="0">
                <a:solidFill>
                  <a:schemeClr val="bg1"/>
                </a:solidFill>
              </a:rPr>
              <a:t> </a:t>
            </a:r>
            <a:r>
              <a:rPr lang="tr-TR" b="1" dirty="0" err="1">
                <a:solidFill>
                  <a:schemeClr val="bg1"/>
                </a:solidFill>
              </a:rPr>
              <a:t>choice</a:t>
            </a:r>
            <a:r>
              <a:rPr lang="tr-TR" b="1" dirty="0">
                <a:solidFill>
                  <a:schemeClr val="bg1"/>
                </a:solidFill>
              </a:rPr>
              <a:t> in </a:t>
            </a:r>
            <a:r>
              <a:rPr lang="tr-TR" b="1" dirty="0" err="1">
                <a:solidFill>
                  <a:schemeClr val="bg1"/>
                </a:solidFill>
              </a:rPr>
              <a:t>pregnacy</a:t>
            </a:r>
            <a:r>
              <a:rPr lang="tr-TR" b="1" dirty="0">
                <a:solidFill>
                  <a:schemeClr val="bg1"/>
                </a:solidFill>
              </a:rPr>
              <a:t> </a:t>
            </a:r>
            <a:r>
              <a:rPr lang="tr-TR" b="1" dirty="0" err="1">
                <a:solidFill>
                  <a:schemeClr val="bg1"/>
                </a:solidFill>
              </a:rPr>
              <a:t>success</a:t>
            </a:r>
            <a:r>
              <a:rPr lang="tr-TR" b="1" dirty="0">
                <a:solidFill>
                  <a:schemeClr val="bg1"/>
                </a:solidFill>
              </a:rPr>
              <a:t> </a:t>
            </a:r>
            <a:r>
              <a:rPr lang="tr-TR" b="1" dirty="0" err="1">
                <a:solidFill>
                  <a:schemeClr val="bg1"/>
                </a:solidFill>
              </a:rPr>
              <a:t>rates</a:t>
            </a:r>
            <a:r>
              <a:rPr lang="tr-TR" b="1" dirty="0">
                <a:solidFill>
                  <a:schemeClr val="bg1"/>
                </a:solidFill>
              </a:rPr>
              <a:t> in IVF </a:t>
            </a:r>
            <a:r>
              <a:rPr lang="tr-TR" b="1" dirty="0" err="1">
                <a:solidFill>
                  <a:schemeClr val="bg1"/>
                </a:solidFill>
              </a:rPr>
              <a:t>cycles</a:t>
            </a:r>
            <a:r>
              <a:rPr lang="tr-TR" b="1" dirty="0">
                <a:solidFill>
                  <a:schemeClr val="bg1"/>
                </a:solidFill>
              </a:rPr>
              <a:t>.</a:t>
            </a:r>
            <a:br>
              <a:rPr lang="tr-TR" b="1" dirty="0">
                <a:solidFill>
                  <a:schemeClr val="bg1"/>
                </a:solidFill>
              </a:rPr>
            </a:br>
            <a:r>
              <a:rPr lang="tr-TR" b="1" dirty="0">
                <a:solidFill>
                  <a:schemeClr val="bg1"/>
                </a:solidFill>
              </a:rPr>
              <a:t> </a:t>
            </a:r>
          </a:p>
        </p:txBody>
      </p:sp>
      <p:sp>
        <p:nvSpPr>
          <p:cNvPr id="35859" name="Dikdörtgen 1"/>
          <p:cNvSpPr>
            <a:spLocks noChangeArrowheads="1"/>
          </p:cNvSpPr>
          <p:nvPr/>
        </p:nvSpPr>
        <p:spPr bwMode="auto">
          <a:xfrm>
            <a:off x="4559300" y="64770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400" b="1" i="1">
                <a:solidFill>
                  <a:srgbClr val="FF0000"/>
                </a:solidFill>
              </a:rPr>
              <a:t>Fıçıcıoğlu C., Middle East Fertility Journal 2005,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25" y="1844675"/>
            <a:ext cx="8610600" cy="3098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43475"/>
            <a:ext cx="86391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8296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04800" y="1198563"/>
            <a:ext cx="8534400" cy="646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tr-TR" b="1" dirty="0">
                <a:solidFill>
                  <a:srgbClr val="7030A0"/>
                </a:solidFill>
                <a:latin typeface="Calibri" pitchFamily="34" charset="0"/>
                <a:ea typeface="+mn-ea"/>
                <a:cs typeface="Arial" charset="0"/>
              </a:rPr>
              <a:t>A </a:t>
            </a:r>
            <a:r>
              <a:rPr lang="en-US" b="1" dirty="0">
                <a:solidFill>
                  <a:srgbClr val="7030A0"/>
                </a:solidFill>
                <a:latin typeface="Calibri" pitchFamily="34" charset="0"/>
                <a:ea typeface="+mn-ea"/>
                <a:cs typeface="Arial" charset="0"/>
              </a:rPr>
              <a:t>difficult embryo transfer (defined subjectively or by the need for</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additional instrumentation) was associated with a reduced chance</a:t>
            </a:r>
            <a:r>
              <a:rPr lang="tr-TR" b="1" dirty="0">
                <a:solidFill>
                  <a:srgbClr val="7030A0"/>
                </a:solidFill>
                <a:latin typeface="Calibri" pitchFamily="34" charset="0"/>
                <a:ea typeface="+mn-ea"/>
                <a:cs typeface="Arial" charset="0"/>
              </a:rPr>
              <a:t> of </a:t>
            </a:r>
            <a:r>
              <a:rPr lang="tr-TR" b="1" dirty="0" err="1">
                <a:solidFill>
                  <a:srgbClr val="7030A0"/>
                </a:solidFill>
                <a:latin typeface="Calibri" pitchFamily="34" charset="0"/>
                <a:ea typeface="+mn-ea"/>
                <a:cs typeface="Arial" charset="0"/>
              </a:rPr>
              <a:t>achieving</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pregnancy</a:t>
            </a:r>
            <a:endParaRPr lang="tr-TR" b="1" dirty="0">
              <a:solidFill>
                <a:srgbClr val="7030A0"/>
              </a:solidFill>
              <a:latin typeface="Calibri" pitchFamily="34" charset="0"/>
              <a:ea typeface="+mn-ea"/>
              <a:cs typeface="Arial" charset="0"/>
            </a:endParaRPr>
          </a:p>
        </p:txBody>
      </p:sp>
      <p:sp>
        <p:nvSpPr>
          <p:cNvPr id="36869" name="Dikdörtgen 7"/>
          <p:cNvSpPr>
            <a:spLocks noChangeArrowheads="1"/>
          </p:cNvSpPr>
          <p:nvPr/>
        </p:nvSpPr>
        <p:spPr bwMode="auto">
          <a:xfrm>
            <a:off x="5629275" y="857250"/>
            <a:ext cx="3314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200" b="1" i="1">
                <a:solidFill>
                  <a:srgbClr val="FF0000"/>
                </a:solidFill>
              </a:rPr>
              <a:t>Phillips JAS, Eurp j obst gynec and repr B, 2013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a:xfrm>
            <a:off x="381000" y="838200"/>
            <a:ext cx="8229600" cy="1066800"/>
          </a:xfrm>
        </p:spPr>
        <p:txBody>
          <a:bodyPr>
            <a:normAutofit fontScale="90000"/>
          </a:bodyPr>
          <a:lstStyle/>
          <a:p>
            <a:pPr eaLnBrk="1" fontAlgn="auto" hangingPunct="1">
              <a:spcAft>
                <a:spcPts val="0"/>
              </a:spcAft>
              <a:defRPr/>
            </a:pPr>
            <a:r>
              <a:rPr lang="en-US" altLang="tr-TR" dirty="0" smtClean="0">
                <a:ea typeface="+mj-ea"/>
                <a:cs typeface="+mj-cs"/>
              </a:rPr>
              <a:t>Trial Transfer </a:t>
            </a:r>
            <a:br>
              <a:rPr lang="en-US" altLang="tr-TR" dirty="0" smtClean="0">
                <a:ea typeface="+mj-ea"/>
                <a:cs typeface="+mj-cs"/>
              </a:rPr>
            </a:br>
            <a:r>
              <a:rPr lang="en-US" altLang="tr-TR" dirty="0" smtClean="0">
                <a:ea typeface="+mj-ea"/>
                <a:cs typeface="+mj-cs"/>
              </a:rPr>
              <a:t>(</a:t>
            </a:r>
            <a:r>
              <a:rPr lang="en-US" altLang="tr-TR" dirty="0" err="1" smtClean="0">
                <a:ea typeface="+mj-ea"/>
                <a:cs typeface="+mj-cs"/>
              </a:rPr>
              <a:t>deneme</a:t>
            </a:r>
            <a:r>
              <a:rPr lang="en-US" altLang="tr-TR" dirty="0" smtClean="0">
                <a:ea typeface="+mj-ea"/>
                <a:cs typeface="+mj-cs"/>
              </a:rPr>
              <a:t>-mock </a:t>
            </a:r>
            <a:r>
              <a:rPr lang="en-US" altLang="tr-TR" dirty="0" err="1" smtClean="0">
                <a:ea typeface="+mj-ea"/>
                <a:cs typeface="+mj-cs"/>
              </a:rPr>
              <a:t>transferi</a:t>
            </a:r>
            <a:r>
              <a:rPr lang="en-US" altLang="tr-TR" dirty="0" smtClean="0">
                <a:ea typeface="+mj-ea"/>
                <a:cs typeface="+mj-cs"/>
              </a:rPr>
              <a:t>)</a:t>
            </a:r>
          </a:p>
        </p:txBody>
      </p:sp>
      <p:sp>
        <p:nvSpPr>
          <p:cNvPr id="38914" name="İçerik Yer Tutucusu 2"/>
          <p:cNvSpPr>
            <a:spLocks noGrp="1"/>
          </p:cNvSpPr>
          <p:nvPr>
            <p:ph idx="1"/>
          </p:nvPr>
        </p:nvSpPr>
        <p:spPr/>
        <p:txBody>
          <a:bodyPr/>
          <a:lstStyle/>
          <a:p>
            <a:pPr eaLnBrk="1" hangingPunct="1">
              <a:lnSpc>
                <a:spcPct val="90000"/>
              </a:lnSpc>
            </a:pPr>
            <a:r>
              <a:rPr lang="en-US" sz="2600">
                <a:latin typeface="Georgia" charset="0"/>
              </a:rPr>
              <a:t>Deneme transferi işlemden 1-2 ay önce yapılmalıdır</a:t>
            </a:r>
          </a:p>
          <a:p>
            <a:pPr lvl="1" eaLnBrk="1" hangingPunct="1">
              <a:lnSpc>
                <a:spcPct val="90000"/>
              </a:lnSpc>
            </a:pPr>
            <a:r>
              <a:rPr lang="en-US" sz="2200">
                <a:latin typeface="Georgia" charset="0"/>
              </a:rPr>
              <a:t>Serviksin durumu, ute</a:t>
            </a:r>
            <a:r>
              <a:rPr lang="tr-TR" sz="2200">
                <a:latin typeface="Georgia" charset="0"/>
              </a:rPr>
              <a:t>r</a:t>
            </a:r>
            <a:r>
              <a:rPr lang="en-US" sz="2200">
                <a:latin typeface="Georgia" charset="0"/>
              </a:rPr>
              <a:t>us kavitesinin mesafesi ölçülür</a:t>
            </a:r>
          </a:p>
          <a:p>
            <a:pPr lvl="1" eaLnBrk="1" hangingPunct="1">
              <a:lnSpc>
                <a:spcPct val="90000"/>
              </a:lnSpc>
            </a:pPr>
            <a:r>
              <a:rPr lang="en-US" sz="2200">
                <a:latin typeface="Georgia" charset="0"/>
              </a:rPr>
              <a:t>Transferin zor-kolay olacağı önceden kestirilir</a:t>
            </a:r>
          </a:p>
          <a:p>
            <a:pPr eaLnBrk="1" hangingPunct="1">
              <a:lnSpc>
                <a:spcPct val="90000"/>
              </a:lnSpc>
            </a:pPr>
            <a:endParaRPr lang="en-US" sz="2600">
              <a:latin typeface="Georgia" charset="0"/>
            </a:endParaRPr>
          </a:p>
          <a:p>
            <a:pPr eaLnBrk="1" hangingPunct="1">
              <a:lnSpc>
                <a:spcPct val="90000"/>
              </a:lnSpc>
            </a:pPr>
            <a:r>
              <a:rPr lang="en-US" sz="2600">
                <a:latin typeface="Georgia" charset="0"/>
              </a:rPr>
              <a:t>ET günü yerine tedaviden 1 ay önce yapılan “dummy” transfer (mock-trial-deneme) de gebelik oranı daha yüksektir.</a:t>
            </a:r>
            <a:r>
              <a:rPr lang="tr-TR" sz="2600">
                <a:latin typeface="Georgia" charset="0"/>
              </a:rPr>
              <a:t>          </a:t>
            </a:r>
            <a:r>
              <a:rPr lang="en-US" sz="1100">
                <a:solidFill>
                  <a:srgbClr val="FF0000"/>
                </a:solidFill>
                <a:latin typeface="Georgia" charset="0"/>
              </a:rPr>
              <a:t>Allahbadia GN. Fertility and Sterility 2005;84 Suppl 1:362.</a:t>
            </a:r>
            <a:endParaRPr lang="tr-TR" sz="1100">
              <a:solidFill>
                <a:srgbClr val="FF0000"/>
              </a:solidFill>
              <a:latin typeface="Georgia" charset="0"/>
            </a:endParaRPr>
          </a:p>
          <a:p>
            <a:pPr eaLnBrk="1" hangingPunct="1">
              <a:lnSpc>
                <a:spcPct val="90000"/>
              </a:lnSpc>
            </a:pPr>
            <a:endParaRPr lang="tr-TR" sz="1100">
              <a:solidFill>
                <a:srgbClr val="FF0000"/>
              </a:solidFill>
              <a:latin typeface="Georgia" charset="0"/>
            </a:endParaRPr>
          </a:p>
          <a:p>
            <a:pPr eaLnBrk="1" hangingPunct="1">
              <a:lnSpc>
                <a:spcPct val="90000"/>
              </a:lnSpc>
            </a:pPr>
            <a:r>
              <a:rPr lang="tr-TR" sz="2600">
                <a:latin typeface="Georgia" charset="0"/>
              </a:rPr>
              <a:t>Uterin kavite uzunluğu dinamik olup oosit toplama günü önceki günlere göre daha uzundur ve ET den 3-5 gün önce yapılması zararlı olmaz </a:t>
            </a:r>
            <a:r>
              <a:rPr lang="tr-TR" sz="1100">
                <a:solidFill>
                  <a:srgbClr val="FF0000"/>
                </a:solidFill>
                <a:latin typeface="Georgia" charset="0"/>
              </a:rPr>
              <a:t>. Katariya K  Fertil Steril 2007</a:t>
            </a:r>
            <a:endParaRPr lang="en-US" sz="1100">
              <a:solidFill>
                <a:srgbClr val="FF000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title"/>
          </p:nvPr>
        </p:nvSpPr>
        <p:spPr>
          <a:xfrm>
            <a:off x="457200" y="762000"/>
            <a:ext cx="8229600" cy="1066800"/>
          </a:xfrm>
        </p:spPr>
        <p:txBody>
          <a:bodyPr/>
          <a:lstStyle/>
          <a:p>
            <a:pPr eaLnBrk="1" hangingPunct="1"/>
            <a:r>
              <a:rPr lang="en-US">
                <a:latin typeface="Trebuchet MS" charset="0"/>
              </a:rPr>
              <a:t>USG Rehberliğinde ET</a:t>
            </a:r>
          </a:p>
        </p:txBody>
      </p:sp>
      <p:sp>
        <p:nvSpPr>
          <p:cNvPr id="40962" name="İçerik Yer Tutucusu 2"/>
          <p:cNvSpPr>
            <a:spLocks noGrp="1"/>
          </p:cNvSpPr>
          <p:nvPr>
            <p:ph idx="1"/>
          </p:nvPr>
        </p:nvSpPr>
        <p:spPr>
          <a:xfrm>
            <a:off x="457200" y="1828800"/>
            <a:ext cx="8229600" cy="4745038"/>
          </a:xfrm>
        </p:spPr>
        <p:txBody>
          <a:bodyPr/>
          <a:lstStyle/>
          <a:p>
            <a:pPr eaLnBrk="1" hangingPunct="1">
              <a:lnSpc>
                <a:spcPct val="90000"/>
              </a:lnSpc>
            </a:pPr>
            <a:r>
              <a:rPr lang="en-US">
                <a:latin typeface="Georgia" charset="0"/>
              </a:rPr>
              <a:t>USG rehberliğinde ET nin birçok avantajı vardır. </a:t>
            </a:r>
          </a:p>
          <a:p>
            <a:pPr lvl="1" eaLnBrk="1" hangingPunct="1">
              <a:lnSpc>
                <a:spcPct val="90000"/>
              </a:lnSpc>
            </a:pPr>
            <a:r>
              <a:rPr lang="en-US" sz="2400">
                <a:latin typeface="Georgia" charset="0"/>
              </a:rPr>
              <a:t>Yumuşak kateterlerin yerleştirilmesinde kolaylık sağlar</a:t>
            </a:r>
          </a:p>
          <a:p>
            <a:pPr lvl="1" eaLnBrk="1" hangingPunct="1">
              <a:lnSpc>
                <a:spcPct val="90000"/>
              </a:lnSpc>
            </a:pPr>
            <a:r>
              <a:rPr lang="en-US" sz="2400">
                <a:latin typeface="Georgia" charset="0"/>
              </a:rPr>
              <a:t>Fundusa temastan kaçınmamızı sağlar </a:t>
            </a:r>
          </a:p>
          <a:p>
            <a:pPr lvl="1" eaLnBrk="1" hangingPunct="1">
              <a:lnSpc>
                <a:spcPct val="90000"/>
              </a:lnSpc>
            </a:pPr>
            <a:r>
              <a:rPr lang="en-US" sz="2400">
                <a:latin typeface="Georgia" charset="0"/>
              </a:rPr>
              <a:t>Serviksi uzun olanlarda kateterin servikal kanaldan geçip kaviteye ulaştığını gösterir</a:t>
            </a:r>
          </a:p>
          <a:p>
            <a:pPr lvl="1" eaLnBrk="1" hangingPunct="1">
              <a:lnSpc>
                <a:spcPct val="90000"/>
              </a:lnSpc>
            </a:pPr>
            <a:r>
              <a:rPr lang="en-US" sz="2400">
                <a:latin typeface="Georgia" charset="0"/>
              </a:rPr>
              <a:t>Kateteri endometriyal konturlar arasında geçirmemizi ve daha az endometriyal bozulma veya kanama  yapmamızı sağlar</a:t>
            </a:r>
          </a:p>
          <a:p>
            <a:pPr lvl="1" eaLnBrk="1" hangingPunct="1">
              <a:lnSpc>
                <a:spcPct val="90000"/>
              </a:lnSpc>
            </a:pPr>
            <a:r>
              <a:rPr lang="en-US" sz="2400">
                <a:latin typeface="Georgia" charset="0"/>
              </a:rPr>
              <a:t>Ayrıca </a:t>
            </a:r>
          </a:p>
          <a:p>
            <a:pPr lvl="2" eaLnBrk="1" hangingPunct="1">
              <a:lnSpc>
                <a:spcPct val="90000"/>
              </a:lnSpc>
            </a:pPr>
            <a:r>
              <a:rPr lang="en-US" sz="1800">
                <a:latin typeface="Georgia" charset="0"/>
              </a:rPr>
              <a:t>Overler görülür, OHSS şüphesini ekarte ederiz</a:t>
            </a:r>
          </a:p>
          <a:p>
            <a:pPr lvl="2" eaLnBrk="1" hangingPunct="1">
              <a:lnSpc>
                <a:spcPct val="90000"/>
              </a:lnSpc>
            </a:pPr>
            <a:r>
              <a:rPr lang="en-US" sz="1800">
                <a:latin typeface="Georgia" charset="0"/>
              </a:rPr>
              <a:t>Kavitedeki sıvı görülür</a:t>
            </a:r>
          </a:p>
          <a:p>
            <a:pPr lvl="2" eaLnBrk="1" hangingPunct="1">
              <a:lnSpc>
                <a:spcPct val="90000"/>
              </a:lnSpc>
            </a:pPr>
            <a:r>
              <a:rPr lang="en-US" sz="1800">
                <a:latin typeface="Georgia" charset="0"/>
              </a:rPr>
              <a:t>Mesane doluluğu gerekir ki bu da transferi kolaylaştırır</a:t>
            </a:r>
          </a:p>
          <a:p>
            <a:pPr lvl="2" eaLnBrk="1" hangingPunct="1">
              <a:lnSpc>
                <a:spcPct val="90000"/>
              </a:lnSpc>
            </a:pPr>
            <a:endParaRPr lang="en-US" sz="110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title"/>
          </p:nvPr>
        </p:nvSpPr>
        <p:spPr>
          <a:xfrm>
            <a:off x="431800" y="533400"/>
            <a:ext cx="8229600" cy="1066800"/>
          </a:xfrm>
        </p:spPr>
        <p:txBody>
          <a:bodyPr/>
          <a:lstStyle/>
          <a:p>
            <a:pPr eaLnBrk="1" hangingPunct="1"/>
            <a:r>
              <a:rPr lang="en-US" sz="2900">
                <a:latin typeface="Trebuchet MS" charset="0"/>
              </a:rPr>
              <a:t>USG Guided (UGET) vs Clinical Touch ET (CTET)</a:t>
            </a:r>
            <a:br>
              <a:rPr lang="en-US" sz="2900">
                <a:latin typeface="Trebuchet MS" charset="0"/>
              </a:rPr>
            </a:br>
            <a:r>
              <a:rPr lang="en-US" sz="2900">
                <a:solidFill>
                  <a:srgbClr val="C00000"/>
                </a:solidFill>
                <a:latin typeface="Trebuchet MS" charset="0"/>
              </a:rPr>
              <a:t>Devam eden gebelik oranı</a:t>
            </a:r>
          </a:p>
        </p:txBody>
      </p:sp>
      <p:sp>
        <p:nvSpPr>
          <p:cNvPr id="19459" name="İçerik Yer Tutucusu 2"/>
          <p:cNvSpPr>
            <a:spLocks noGrp="1"/>
          </p:cNvSpPr>
          <p:nvPr>
            <p:ph idx="1"/>
          </p:nvPr>
        </p:nvSpPr>
        <p:spPr>
          <a:xfrm>
            <a:off x="152400" y="6553200"/>
            <a:ext cx="8839200" cy="228600"/>
          </a:xfrm>
        </p:spPr>
        <p:txBody>
          <a:bodyPr>
            <a:normAutofit fontScale="92500" lnSpcReduction="20000"/>
          </a:bodyPr>
          <a:lstStyle/>
          <a:p>
            <a:pPr marL="0" indent="0" algn="r" eaLnBrk="1" fontAlgn="auto" hangingPunct="1">
              <a:spcAft>
                <a:spcPts val="0"/>
              </a:spcAft>
              <a:buClr>
                <a:schemeClr val="accent3"/>
              </a:buClr>
              <a:buFont typeface="Arial" charset="0"/>
              <a:buNone/>
              <a:defRPr/>
            </a:pPr>
            <a:r>
              <a:rPr lang="en-US" altLang="tr-TR" sz="1200" dirty="0" smtClean="0">
                <a:solidFill>
                  <a:srgbClr val="FF0000"/>
                </a:solidFill>
                <a:ea typeface="+mn-ea"/>
                <a:cs typeface="+mn-cs"/>
              </a:rPr>
              <a:t>Brown J,</a:t>
            </a:r>
            <a:r>
              <a:rPr lang="tr-TR" altLang="tr-TR" sz="1200" dirty="0" smtClean="0">
                <a:solidFill>
                  <a:srgbClr val="FF0000"/>
                </a:solidFill>
                <a:ea typeface="+mn-ea"/>
                <a:cs typeface="+mn-cs"/>
              </a:rPr>
              <a:t> </a:t>
            </a:r>
            <a:r>
              <a:rPr lang="en-US" altLang="tr-TR" sz="1200" i="1" dirty="0" smtClean="0">
                <a:solidFill>
                  <a:srgbClr val="FF0000"/>
                </a:solidFill>
                <a:ea typeface="+mn-ea"/>
                <a:cs typeface="+mn-cs"/>
              </a:rPr>
              <a:t>Cochrane Database of Systematic Reviews </a:t>
            </a:r>
            <a:r>
              <a:rPr lang="en-US" altLang="tr-TR" sz="1200" dirty="0" smtClean="0">
                <a:solidFill>
                  <a:srgbClr val="FF0000"/>
                </a:solidFill>
                <a:ea typeface="+mn-ea"/>
                <a:cs typeface="+mn-cs"/>
              </a:rPr>
              <a:t>2010, </a:t>
            </a: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019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25075" y="5297269"/>
            <a:ext cx="9042725"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tr-TR" b="1" smtClean="0">
                <a:latin typeface="Georgia" charset="0"/>
              </a:rPr>
              <a:t>Devam eden gebelik oranı, USG eşliğinde ET yapılan gruplarda (441/1254) Clinical touch ET gruplarına (350/1218)  oranla anlamlı olarak daha fazladır  (</a:t>
            </a:r>
            <a:r>
              <a:rPr lang="en-US" b="1" smtClean="0">
                <a:latin typeface="Georgia" charset="0"/>
              </a:rPr>
              <a:t>OR 1.38, 95%CI 1.16 to 1.64, P&lt;0.0003).</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p:nvPr>
        </p:nvSpPr>
        <p:spPr>
          <a:xfrm>
            <a:off x="228600" y="381000"/>
            <a:ext cx="8229600" cy="1066800"/>
          </a:xfrm>
        </p:spPr>
        <p:txBody>
          <a:bodyPr>
            <a:normAutofit fontScale="90000"/>
          </a:bodyPr>
          <a:lstStyle/>
          <a:p>
            <a:pPr eaLnBrk="1" fontAlgn="auto" hangingPunct="1">
              <a:spcAft>
                <a:spcPts val="0"/>
              </a:spcAft>
              <a:defRPr/>
            </a:pPr>
            <a:r>
              <a:rPr lang="en-US" altLang="tr-TR" sz="3200" dirty="0" smtClean="0">
                <a:ea typeface="+mj-ea"/>
                <a:cs typeface="+mj-cs"/>
              </a:rPr>
              <a:t>USG Guided (UGET) vs Clinical Touch ET (CTET)</a:t>
            </a:r>
            <a:br>
              <a:rPr lang="en-US" altLang="tr-TR" sz="3200" dirty="0" smtClean="0">
                <a:ea typeface="+mj-ea"/>
                <a:cs typeface="+mj-cs"/>
              </a:rPr>
            </a:br>
            <a:r>
              <a:rPr lang="tr-TR" altLang="tr-TR" sz="3200" dirty="0" smtClean="0">
                <a:solidFill>
                  <a:srgbClr val="C00000"/>
                </a:solidFill>
                <a:ea typeface="+mj-ea"/>
                <a:cs typeface="+mj-cs"/>
              </a:rPr>
              <a:t>Olumsuz olaylar</a:t>
            </a:r>
            <a:endParaRPr lang="en-US" altLang="tr-TR" sz="3200" dirty="0" smtClean="0">
              <a:solidFill>
                <a:srgbClr val="C00000"/>
              </a:solidFill>
              <a:ea typeface="+mj-ea"/>
              <a:cs typeface="+mj-cs"/>
            </a:endParaRPr>
          </a:p>
        </p:txBody>
      </p:sp>
      <p:sp>
        <p:nvSpPr>
          <p:cNvPr id="45058" name="İçerik Yer Tutucusu 2"/>
          <p:cNvSpPr>
            <a:spLocks noGrp="1"/>
          </p:cNvSpPr>
          <p:nvPr>
            <p:ph idx="1"/>
          </p:nvPr>
        </p:nvSpPr>
        <p:spPr>
          <a:xfrm>
            <a:off x="533400" y="6400800"/>
            <a:ext cx="8229600" cy="334963"/>
          </a:xfrm>
        </p:spPr>
        <p:txBody>
          <a:bodyPr/>
          <a:lstStyle/>
          <a:p>
            <a:pPr marL="0" indent="0" algn="r" eaLnBrk="1" hangingPunct="1">
              <a:buFont typeface="Arial" charset="0"/>
              <a:buNone/>
            </a:pPr>
            <a:r>
              <a:rPr lang="en-US" sz="1200">
                <a:solidFill>
                  <a:srgbClr val="FF0000"/>
                </a:solidFill>
                <a:latin typeface="Georgia" charset="0"/>
              </a:rPr>
              <a:t>Brown J,</a:t>
            </a:r>
            <a:r>
              <a:rPr lang="tr-TR" sz="1200">
                <a:solidFill>
                  <a:srgbClr val="FF0000"/>
                </a:solidFill>
                <a:latin typeface="Georgia" charset="0"/>
              </a:rPr>
              <a:t> </a:t>
            </a:r>
            <a:r>
              <a:rPr lang="en-US" sz="1200" i="1">
                <a:solidFill>
                  <a:srgbClr val="FF0000"/>
                </a:solidFill>
                <a:latin typeface="Georgia" charset="0"/>
              </a:rPr>
              <a:t>Cochrane Database of Systematic Reviews </a:t>
            </a:r>
            <a:r>
              <a:rPr lang="en-US" sz="1200">
                <a:solidFill>
                  <a:srgbClr val="FF0000"/>
                </a:solidFill>
                <a:latin typeface="Georgia" charset="0"/>
              </a:rPr>
              <a:t>2010.</a:t>
            </a:r>
          </a:p>
          <a:p>
            <a:pPr marL="0" indent="0" algn="r" eaLnBrk="1" hangingPunct="1">
              <a:buFont typeface="Arial" charset="0"/>
              <a:buNone/>
            </a:pPr>
            <a:endParaRPr lang="en-US" sz="1200">
              <a:solidFill>
                <a:srgbClr val="FF0000"/>
              </a:solidFill>
              <a:latin typeface="Georgia" charset="0"/>
            </a:endParaRPr>
          </a:p>
        </p:txBody>
      </p:sp>
      <p:sp>
        <p:nvSpPr>
          <p:cNvPr id="4" name="Dikdörtgen 3"/>
          <p:cNvSpPr/>
          <p:nvPr/>
        </p:nvSpPr>
        <p:spPr>
          <a:xfrm>
            <a:off x="25075" y="5449669"/>
            <a:ext cx="90427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defRPr/>
            </a:pPr>
            <a:r>
              <a:rPr lang="tr-TR" b="1" smtClean="0">
                <a:latin typeface="Georgia" charset="0"/>
              </a:rPr>
              <a:t>Çoğul gebelik, dış gebelik, spontan düşük gibi olumsuz olayların insidansı açısından gruplar arasında anlamlı fark saptanmamıştır. </a:t>
            </a:r>
            <a:endParaRPr lang="en-US" b="1" smtClean="0">
              <a:latin typeface="Georgia" charset="0"/>
            </a:endParaRPr>
          </a:p>
        </p:txBody>
      </p:sp>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676400"/>
            <a:ext cx="2301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09800"/>
            <a:ext cx="26241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1676400"/>
            <a:ext cx="18716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513" y="2209800"/>
            <a:ext cx="2378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676400"/>
            <a:ext cx="254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600" y="2179638"/>
            <a:ext cx="21336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1"/>
          <p:cNvSpPr>
            <a:spLocks noGrp="1"/>
          </p:cNvSpPr>
          <p:nvPr>
            <p:ph type="title"/>
          </p:nvPr>
        </p:nvSpPr>
        <p:spPr>
          <a:xfrm>
            <a:off x="457200" y="381000"/>
            <a:ext cx="8229600" cy="1066800"/>
          </a:xfrm>
        </p:spPr>
        <p:txBody>
          <a:bodyPr/>
          <a:lstStyle/>
          <a:p>
            <a:pPr eaLnBrk="1" hangingPunct="1"/>
            <a:r>
              <a:rPr lang="en-US">
                <a:latin typeface="Trebuchet MS" charset="0"/>
              </a:rPr>
              <a:t>USG ile ET</a:t>
            </a:r>
          </a:p>
        </p:txBody>
      </p:sp>
      <p:pic>
        <p:nvPicPr>
          <p:cNvPr id="276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295400"/>
            <a:ext cx="6450013" cy="2667000"/>
          </a:xfrm>
          <a:effectLst>
            <a:outerShdw blurRad="292100" dist="139700" dir="2700000" algn="tl" rotWithShape="0">
              <a:srgbClr val="333333">
                <a:alpha val="64999"/>
              </a:srgbClr>
            </a:outerShdw>
          </a:effectLst>
        </p:spPr>
      </p:pic>
      <p:pic>
        <p:nvPicPr>
          <p:cNvPr id="471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62400"/>
            <a:ext cx="6400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6324600" y="6362700"/>
            <a:ext cx="2828925" cy="495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i="1" dirty="0" err="1">
                <a:solidFill>
                  <a:srgbClr val="FF0000"/>
                </a:solidFill>
              </a:rPr>
              <a:t>Schoolcraft</a:t>
            </a:r>
            <a:r>
              <a:rPr lang="tr-TR" sz="1200" b="1" i="1" dirty="0">
                <a:solidFill>
                  <a:srgbClr val="FF0000"/>
                </a:solidFill>
              </a:rPr>
              <a:t> </a:t>
            </a:r>
            <a:r>
              <a:rPr lang="tr-TR" sz="1200" b="1" i="1" dirty="0" err="1">
                <a:solidFill>
                  <a:srgbClr val="FF0000"/>
                </a:solidFill>
              </a:rPr>
              <a:t>Fertil</a:t>
            </a:r>
            <a:r>
              <a:rPr lang="tr-TR" sz="1200" b="1" i="1" dirty="0">
                <a:solidFill>
                  <a:srgbClr val="FF0000"/>
                </a:solidFill>
              </a:rPr>
              <a:t> steril 2001</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Başlık 1"/>
          <p:cNvSpPr>
            <a:spLocks noGrp="1"/>
          </p:cNvSpPr>
          <p:nvPr>
            <p:ph type="title"/>
          </p:nvPr>
        </p:nvSpPr>
        <p:spPr>
          <a:xfrm>
            <a:off x="152400" y="457200"/>
            <a:ext cx="8229600" cy="1066800"/>
          </a:xfrm>
        </p:spPr>
        <p:txBody>
          <a:bodyPr/>
          <a:lstStyle/>
          <a:p>
            <a:pPr eaLnBrk="1" hangingPunct="1"/>
            <a:r>
              <a:rPr lang="en-US" sz="3600">
                <a:latin typeface="Trebuchet MS" charset="0"/>
              </a:rPr>
              <a:t>Uteroservikal açı</a:t>
            </a:r>
            <a:r>
              <a:rPr lang="tr-TR" sz="3600">
                <a:latin typeface="Trebuchet MS" charset="0"/>
              </a:rPr>
              <a:t>nın</a:t>
            </a:r>
            <a:r>
              <a:rPr lang="en-US" sz="3600">
                <a:latin typeface="Trebuchet MS" charset="0"/>
              </a:rPr>
              <a:t> düzelt</a:t>
            </a:r>
            <a:r>
              <a:rPr lang="tr-TR" sz="3600">
                <a:latin typeface="Trebuchet MS" charset="0"/>
              </a:rPr>
              <a:t>ilmesi</a:t>
            </a:r>
            <a:r>
              <a:rPr lang="en-US" sz="3600">
                <a:latin typeface="Trebuchet MS" charset="0"/>
              </a:rPr>
              <a:t/>
            </a:r>
            <a:br>
              <a:rPr lang="en-US" sz="3600">
                <a:latin typeface="Trebuchet MS" charset="0"/>
              </a:rPr>
            </a:br>
            <a:r>
              <a:rPr lang="en-US" sz="3600">
                <a:latin typeface="Trebuchet MS" charset="0"/>
              </a:rPr>
              <a:t>(mesane </a:t>
            </a:r>
            <a:r>
              <a:rPr lang="tr-TR" sz="3600">
                <a:latin typeface="Trebuchet MS" charset="0"/>
              </a:rPr>
              <a:t>tam</a:t>
            </a:r>
            <a:r>
              <a:rPr lang="en-US" sz="3600">
                <a:latin typeface="Trebuchet MS" charset="0"/>
              </a:rPr>
              <a:t> dolu)</a:t>
            </a:r>
          </a:p>
        </p:txBody>
      </p:sp>
      <p:sp>
        <p:nvSpPr>
          <p:cNvPr id="23555" name="İçerik Yer Tutucusu 2"/>
          <p:cNvSpPr>
            <a:spLocks noGrp="1"/>
          </p:cNvSpPr>
          <p:nvPr>
            <p:ph idx="1"/>
          </p:nvPr>
        </p:nvSpPr>
        <p:spPr>
          <a:xfrm>
            <a:off x="3733800" y="6248400"/>
            <a:ext cx="5257800" cy="457200"/>
          </a:xfrm>
        </p:spPr>
        <p:txBody>
          <a:bodyPr>
            <a:normAutofit fontScale="92500" lnSpcReduction="10000"/>
          </a:bodyPr>
          <a:lstStyle/>
          <a:p>
            <a:pPr marL="0" indent="0" algn="r" eaLnBrk="1" fontAlgn="auto" hangingPunct="1">
              <a:spcAft>
                <a:spcPts val="0"/>
              </a:spcAft>
              <a:buClr>
                <a:schemeClr val="accent3"/>
              </a:buClr>
              <a:buFont typeface="Arial" charset="0"/>
              <a:buNone/>
              <a:defRPr/>
            </a:pPr>
            <a:r>
              <a:rPr lang="en-US" altLang="tr-TR" sz="1200" dirty="0" err="1" smtClean="0">
                <a:solidFill>
                  <a:srgbClr val="FF0000"/>
                </a:solidFill>
                <a:ea typeface="+mn-ea"/>
                <a:cs typeface="+mn-cs"/>
              </a:rPr>
              <a:t>Derks</a:t>
            </a:r>
            <a:r>
              <a:rPr lang="en-US" altLang="tr-TR" sz="1200" dirty="0" smtClean="0">
                <a:solidFill>
                  <a:srgbClr val="FF0000"/>
                </a:solidFill>
                <a:ea typeface="+mn-ea"/>
                <a:cs typeface="+mn-cs"/>
              </a:rPr>
              <a:t> RS, Farquhar C, </a:t>
            </a:r>
            <a:r>
              <a:rPr lang="en-US" altLang="tr-TR" sz="1200" dirty="0" err="1" smtClean="0">
                <a:solidFill>
                  <a:srgbClr val="FF0000"/>
                </a:solidFill>
                <a:ea typeface="+mn-ea"/>
                <a:cs typeface="+mn-cs"/>
              </a:rPr>
              <a:t>Mol</a:t>
            </a:r>
            <a:r>
              <a:rPr lang="en-US" altLang="tr-TR" sz="1200" dirty="0" smtClean="0">
                <a:solidFill>
                  <a:srgbClr val="FF0000"/>
                </a:solidFill>
                <a:ea typeface="+mn-ea"/>
                <a:cs typeface="+mn-cs"/>
              </a:rPr>
              <a:t> BWJ, Buckingham K, </a:t>
            </a:r>
            <a:r>
              <a:rPr lang="en-US" altLang="tr-TR" sz="1200" dirty="0" err="1" smtClean="0">
                <a:solidFill>
                  <a:srgbClr val="FF0000"/>
                </a:solidFill>
                <a:ea typeface="+mn-ea"/>
                <a:cs typeface="+mn-cs"/>
              </a:rPr>
              <a:t>Heineman</a:t>
            </a:r>
            <a:r>
              <a:rPr lang="en-US" altLang="tr-TR" sz="1200" dirty="0" smtClean="0">
                <a:solidFill>
                  <a:srgbClr val="FF0000"/>
                </a:solidFill>
                <a:ea typeface="+mn-ea"/>
                <a:cs typeface="+mn-cs"/>
              </a:rPr>
              <a:t> MJ. </a:t>
            </a:r>
          </a:p>
          <a:p>
            <a:pPr marL="0" indent="0" algn="r" eaLnBrk="1" fontAlgn="auto" hangingPunct="1">
              <a:spcAft>
                <a:spcPts val="0"/>
              </a:spcAft>
              <a:buClr>
                <a:schemeClr val="accent3"/>
              </a:buClr>
              <a:buFont typeface="Arial" charset="0"/>
              <a:buNone/>
              <a:defRPr/>
            </a:pPr>
            <a:r>
              <a:rPr lang="en-US" altLang="tr-TR" sz="1200" i="1" dirty="0" smtClean="0">
                <a:solidFill>
                  <a:srgbClr val="FF0000"/>
                </a:solidFill>
                <a:ea typeface="+mn-ea"/>
                <a:cs typeface="+mn-cs"/>
              </a:rPr>
              <a:t>Cochrane Database of Systematic Reviews </a:t>
            </a:r>
            <a:r>
              <a:rPr lang="en-US" altLang="tr-TR" sz="1200" dirty="0" smtClean="0">
                <a:solidFill>
                  <a:srgbClr val="FF0000"/>
                </a:solidFill>
                <a:ea typeface="+mn-ea"/>
                <a:cs typeface="+mn-cs"/>
              </a:rPr>
              <a:t>2009.</a:t>
            </a:r>
          </a:p>
        </p:txBody>
      </p:sp>
      <p:pic>
        <p:nvPicPr>
          <p:cNvPr id="491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378936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2576513"/>
            <a:ext cx="36385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12"/>
          <p:cNvSpPr txBox="1">
            <a:spLocks noChangeArrowheads="1"/>
          </p:cNvSpPr>
          <p:nvPr/>
        </p:nvSpPr>
        <p:spPr bwMode="auto">
          <a:xfrm>
            <a:off x="1524000" y="1905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tr-TR" b="1"/>
              <a:t>Gebelik oranı</a:t>
            </a:r>
          </a:p>
        </p:txBody>
      </p:sp>
      <p:sp>
        <p:nvSpPr>
          <p:cNvPr id="49158" name="Text Box 14"/>
          <p:cNvSpPr txBox="1">
            <a:spLocks noChangeArrowheads="1"/>
          </p:cNvSpPr>
          <p:nvPr/>
        </p:nvSpPr>
        <p:spPr bwMode="auto">
          <a:xfrm>
            <a:off x="5791200" y="1905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tr-TR" b="1"/>
              <a:t>Düşük oranı</a:t>
            </a:r>
          </a:p>
        </p:txBody>
      </p:sp>
      <p:sp>
        <p:nvSpPr>
          <p:cNvPr id="6" name="Dikdörtgen 3"/>
          <p:cNvSpPr/>
          <p:nvPr/>
        </p:nvSpPr>
        <p:spPr>
          <a:xfrm>
            <a:off x="25075" y="5449669"/>
            <a:ext cx="90427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marL="285750" indent="-2857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tr-TR" b="1" smtClean="0">
                <a:latin typeface="Georgia" charset="0"/>
              </a:rPr>
              <a:t>	Transfer esnasında mesanenin tam dolu olması ile boş olması arasında  gebelik oranları açısından  anlamlı fark saptanmamıştır. </a:t>
            </a:r>
            <a:endParaRPr lang="en-US" b="1" smtClean="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Başlık 1"/>
          <p:cNvSpPr>
            <a:spLocks noGrp="1"/>
          </p:cNvSpPr>
          <p:nvPr>
            <p:ph type="title"/>
          </p:nvPr>
        </p:nvSpPr>
        <p:spPr/>
        <p:txBody>
          <a:bodyPr/>
          <a:lstStyle/>
          <a:p>
            <a:pPr eaLnBrk="1" hangingPunct="1"/>
            <a:r>
              <a:rPr lang="en-US">
                <a:latin typeface="Trebuchet MS" charset="0"/>
              </a:rPr>
              <a:t>Kateter tipi</a:t>
            </a:r>
          </a:p>
        </p:txBody>
      </p:sp>
      <p:sp>
        <p:nvSpPr>
          <p:cNvPr id="51202" name="İçerik Yer Tutucusu 2"/>
          <p:cNvSpPr>
            <a:spLocks noGrp="1"/>
          </p:cNvSpPr>
          <p:nvPr>
            <p:ph idx="1"/>
          </p:nvPr>
        </p:nvSpPr>
        <p:spPr>
          <a:xfrm>
            <a:off x="457200" y="2743200"/>
            <a:ext cx="8229600" cy="3382963"/>
          </a:xfrm>
        </p:spPr>
        <p:txBody>
          <a:bodyPr/>
          <a:lstStyle/>
          <a:p>
            <a:pPr eaLnBrk="1" hangingPunct="1"/>
            <a:r>
              <a:rPr lang="en-US">
                <a:latin typeface="Georgia" charset="0"/>
              </a:rPr>
              <a:t>Yumuşak kateterler daha az endometriyal travma ve uterus uyarısına yol açarlar. </a:t>
            </a:r>
          </a:p>
          <a:p>
            <a:pPr algn="r" eaLnBrk="1" hangingPunct="1">
              <a:buFont typeface="Arial" charset="0"/>
              <a:buNone/>
            </a:pPr>
            <a:endParaRPr lang="tr-TR" sz="1200">
              <a:solidFill>
                <a:srgbClr val="FF0000"/>
              </a:solidFill>
              <a:latin typeface="Georgia" charset="0"/>
            </a:endParaRPr>
          </a:p>
          <a:p>
            <a:pPr algn="r" eaLnBrk="1" hangingPunct="1">
              <a:buFont typeface="Arial" charset="0"/>
              <a:buNone/>
            </a:pPr>
            <a:endParaRPr lang="tr-TR" sz="1200">
              <a:solidFill>
                <a:srgbClr val="FF0000"/>
              </a:solidFill>
              <a:latin typeface="Georgia" charset="0"/>
            </a:endParaRPr>
          </a:p>
          <a:p>
            <a:pPr algn="r" eaLnBrk="1" hangingPunct="1">
              <a:buFont typeface="Arial" charset="0"/>
              <a:buNone/>
            </a:pPr>
            <a:endParaRPr lang="tr-TR" sz="1200">
              <a:solidFill>
                <a:srgbClr val="FF0000"/>
              </a:solidFill>
              <a:latin typeface="Georgia" charset="0"/>
            </a:endParaRPr>
          </a:p>
          <a:p>
            <a:pPr algn="r" eaLnBrk="1" hangingPunct="1">
              <a:buFont typeface="Arial" charset="0"/>
              <a:buNone/>
            </a:pPr>
            <a:endParaRPr lang="tr-TR" sz="1200">
              <a:solidFill>
                <a:srgbClr val="FF0000"/>
              </a:solidFill>
              <a:latin typeface="Georgia" charset="0"/>
            </a:endParaRPr>
          </a:p>
          <a:p>
            <a:pPr algn="r" eaLnBrk="1" hangingPunct="1">
              <a:buFont typeface="Arial" charset="0"/>
              <a:buNone/>
            </a:pPr>
            <a:r>
              <a:rPr lang="en-US" sz="1200">
                <a:solidFill>
                  <a:srgbClr val="FF0000"/>
                </a:solidFill>
                <a:latin typeface="Georgia" charset="0"/>
              </a:rPr>
              <a:t>Schoolcraft WB. Fertil Steril 2001</a:t>
            </a:r>
          </a:p>
          <a:p>
            <a:pPr algn="r" eaLnBrk="1" hangingPunct="1">
              <a:buFont typeface="Arial" charset="0"/>
              <a:buNone/>
            </a:pPr>
            <a:r>
              <a:rPr lang="en-US" sz="1200">
                <a:solidFill>
                  <a:srgbClr val="FF0000"/>
                </a:solidFill>
                <a:latin typeface="Georgia" charset="0"/>
              </a:rPr>
              <a:t>.</a:t>
            </a:r>
          </a:p>
          <a:p>
            <a:pPr eaLnBrk="1" hangingPunct="1">
              <a:buFont typeface="Arial" charset="0"/>
              <a:buNone/>
            </a:pPr>
            <a:endParaRPr lang="en-US">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Başlık 1"/>
          <p:cNvSpPr>
            <a:spLocks noGrp="1"/>
          </p:cNvSpPr>
          <p:nvPr>
            <p:ph type="title"/>
          </p:nvPr>
        </p:nvSpPr>
        <p:spPr>
          <a:xfrm>
            <a:off x="119063" y="609600"/>
            <a:ext cx="8855075" cy="533400"/>
          </a:xfrm>
        </p:spPr>
        <p:txBody>
          <a:bodyPr/>
          <a:lstStyle/>
          <a:p>
            <a:pPr eaLnBrk="1" hangingPunct="1"/>
            <a:r>
              <a:rPr lang="tr-TR" sz="1600" b="1">
                <a:latin typeface="Trebuchet MS" charset="0"/>
              </a:rPr>
              <a:t>US eşliğinde ET için Wallace kateteri ile Cook Echo-Tip kateterin karşılaştırıldığı </a:t>
            </a:r>
            <a:br>
              <a:rPr lang="tr-TR" sz="1600" b="1">
                <a:latin typeface="Trebuchet MS" charset="0"/>
              </a:rPr>
            </a:br>
            <a:r>
              <a:rPr lang="tr-TR" sz="1600" b="1">
                <a:latin typeface="Trebuchet MS" charset="0"/>
              </a:rPr>
              <a:t>prospektif randomize çalışma</a:t>
            </a:r>
            <a:endParaRPr lang="en-US" sz="1600">
              <a:latin typeface="Trebuchet MS" charset="0"/>
            </a:endParaRPr>
          </a:p>
        </p:txBody>
      </p:sp>
      <p:sp>
        <p:nvSpPr>
          <p:cNvPr id="53250" name="Dikdörtgen 4"/>
          <p:cNvSpPr>
            <a:spLocks noChangeArrowheads="1"/>
          </p:cNvSpPr>
          <p:nvPr/>
        </p:nvSpPr>
        <p:spPr bwMode="auto">
          <a:xfrm>
            <a:off x="6172200" y="65690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FF0000"/>
                </a:solidFill>
              </a:rPr>
              <a:t>Karande V. Fertil Steril 2002;77:826 –30.</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6962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3"/>
          <p:cNvSpPr/>
          <p:nvPr/>
        </p:nvSpPr>
        <p:spPr>
          <a:xfrm>
            <a:off x="25075" y="5943600"/>
            <a:ext cx="90427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marL="285750" indent="-2857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just" eaLnBrk="1" hangingPunct="1">
              <a:defRPr/>
            </a:pPr>
            <a:r>
              <a:rPr lang="tr-TR" b="1" smtClean="0">
                <a:solidFill>
                  <a:srgbClr val="FFFFFF"/>
                </a:solidFill>
                <a:latin typeface="Georgia" charset="0"/>
              </a:rPr>
              <a:t>Cook Echo-Tip kateter ekojen ucu sayesinde US eşliğinde ET’ni kolaylaştırır, ancak gebelik oranları Wallace kateteri ile benzerdir.  </a:t>
            </a:r>
            <a:endParaRPr lang="en-US" b="1" smtClean="0">
              <a:solidFill>
                <a:srgbClr val="FFFF0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11188" y="2205038"/>
            <a:ext cx="7408862" cy="345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271463" indent="-271463"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ＭＳ Ｐゴシック" charset="0"/>
                <a:cs typeface="Arial" charset="0"/>
              </a:defRPr>
            </a:lvl1pPr>
            <a:lvl2pPr marL="742950" indent="-28575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2pPr>
            <a:lvl3pPr marL="11430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3pPr>
            <a:lvl4pPr marL="16002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4pPr>
            <a:lvl5pPr marL="20574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charset="0"/>
                <a:ea typeface="Arial" charset="0"/>
                <a:cs typeface="Arial" charset="0"/>
              </a:defRPr>
            </a:lvl9pPr>
          </a:lstStyle>
          <a:p>
            <a:pPr eaLnBrk="1" hangingPunct="1">
              <a:spcBef>
                <a:spcPts val="900"/>
              </a:spcBef>
              <a:buClr>
                <a:srgbClr val="31B6FD"/>
              </a:buClr>
              <a:buSzPct val="100000"/>
              <a:buFont typeface="Symbol" charset="0"/>
              <a:buChar char=""/>
              <a:defRPr/>
            </a:pPr>
            <a:r>
              <a:rPr lang="tr-TR" sz="3600" smtClean="0">
                <a:solidFill>
                  <a:srgbClr val="073E87"/>
                </a:solidFill>
                <a:latin typeface="Candara" charset="0"/>
              </a:rPr>
              <a:t>Kadın yaşı</a:t>
            </a:r>
          </a:p>
          <a:p>
            <a:pPr eaLnBrk="1" hangingPunct="1">
              <a:spcBef>
                <a:spcPts val="900"/>
              </a:spcBef>
              <a:buClr>
                <a:srgbClr val="31B6FD"/>
              </a:buClr>
              <a:buSzPct val="100000"/>
              <a:buFont typeface="Symbol" charset="0"/>
              <a:buChar char=""/>
              <a:defRPr/>
            </a:pPr>
            <a:r>
              <a:rPr lang="tr-TR" sz="3600" smtClean="0">
                <a:solidFill>
                  <a:srgbClr val="073E87"/>
                </a:solidFill>
                <a:latin typeface="Candara" charset="0"/>
              </a:rPr>
              <a:t>Over rezervi</a:t>
            </a:r>
          </a:p>
          <a:p>
            <a:pPr eaLnBrk="1" hangingPunct="1">
              <a:spcBef>
                <a:spcPts val="900"/>
              </a:spcBef>
              <a:buClr>
                <a:srgbClr val="31B6FD"/>
              </a:buClr>
              <a:buSzPct val="100000"/>
              <a:buFont typeface="Symbol" charset="0"/>
              <a:buChar char=""/>
              <a:defRPr/>
            </a:pPr>
            <a:r>
              <a:rPr lang="tr-TR" sz="3600" smtClean="0">
                <a:solidFill>
                  <a:srgbClr val="073E87"/>
                </a:solidFill>
                <a:latin typeface="Candara" charset="0"/>
              </a:rPr>
              <a:t>Embryo kalitesi</a:t>
            </a:r>
          </a:p>
          <a:p>
            <a:pPr eaLnBrk="1" hangingPunct="1">
              <a:spcBef>
                <a:spcPts val="1000"/>
              </a:spcBef>
              <a:buClr>
                <a:srgbClr val="31B6FD"/>
              </a:buClr>
              <a:buSzPct val="100000"/>
              <a:buFont typeface="Symbol" charset="0"/>
              <a:buChar char=""/>
              <a:defRPr/>
            </a:pPr>
            <a:r>
              <a:rPr lang="tr-TR" sz="4000" smtClean="0">
                <a:solidFill>
                  <a:srgbClr val="073E87"/>
                </a:solidFill>
                <a:latin typeface="Candara" charset="0"/>
              </a:rPr>
              <a:t>Endometriyal reseptivite</a:t>
            </a:r>
          </a:p>
          <a:p>
            <a:pPr eaLnBrk="1" hangingPunct="1">
              <a:spcBef>
                <a:spcPts val="900"/>
              </a:spcBef>
              <a:buClr>
                <a:srgbClr val="31B6FD"/>
              </a:buClr>
              <a:buSzPct val="100000"/>
              <a:buFont typeface="Symbol" charset="0"/>
              <a:buChar char=""/>
              <a:defRPr/>
            </a:pPr>
            <a:r>
              <a:rPr lang="tr-TR" sz="3600" b="1" i="1" smtClean="0">
                <a:solidFill>
                  <a:srgbClr val="FF0000"/>
                </a:solidFill>
                <a:latin typeface="Candara" charset="0"/>
              </a:rPr>
              <a:t>Embryo transfer tekniği </a:t>
            </a:r>
          </a:p>
        </p:txBody>
      </p:sp>
      <p:sp>
        <p:nvSpPr>
          <p:cNvPr id="6147" name="Text Box 3"/>
          <p:cNvSpPr txBox="1">
            <a:spLocks noChangeArrowheads="1"/>
          </p:cNvSpPr>
          <p:nvPr/>
        </p:nvSpPr>
        <p:spPr bwMode="auto">
          <a:xfrm>
            <a:off x="457200" y="893763"/>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charset="0"/>
                <a:ea typeface="Arial" charset="0"/>
                <a:cs typeface="Arial" charset="0"/>
              </a:defRPr>
            </a:lvl9pPr>
          </a:lstStyle>
          <a:p>
            <a:pPr algn="ctr" eaLnBrk="1" hangingPunct="1">
              <a:buSzPct val="100000"/>
              <a:defRPr/>
            </a:pPr>
            <a:r>
              <a:rPr lang="tr-TR" sz="4000" b="1" smtClean="0">
                <a:solidFill>
                  <a:schemeClr val="hlink"/>
                </a:solidFill>
                <a:latin typeface="Candara" charset="0"/>
              </a:rPr>
              <a:t>IVF başarısını etkileyen değişkenler </a:t>
            </a:r>
          </a:p>
        </p:txBody>
      </p:sp>
      <p:sp>
        <p:nvSpPr>
          <p:cNvPr id="6148" name="Rectangle 4"/>
          <p:cNvSpPr>
            <a:spLocks noChangeArrowheads="1"/>
          </p:cNvSpPr>
          <p:nvPr/>
        </p:nvSpPr>
        <p:spPr bwMode="auto">
          <a:xfrm>
            <a:off x="5526088" y="5805488"/>
            <a:ext cx="3398837"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1600" b="1" i="1">
                <a:solidFill>
                  <a:srgbClr val="FF0000"/>
                </a:solidFill>
                <a:latin typeface="Candara" charset="0"/>
                <a:cs typeface="Arial" charset="0"/>
              </a:rPr>
              <a:t>Strandel A, Hum Reprod 2000</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1600" b="1" i="1">
                <a:solidFill>
                  <a:srgbClr val="FF0000"/>
                </a:solidFill>
                <a:latin typeface="Candara" charset="0"/>
                <a:cs typeface="Arial" charset="0"/>
              </a:rPr>
              <a:t>Hoozemans DA, RBM online 2004</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1600" b="1" i="1">
                <a:solidFill>
                  <a:srgbClr val="FF0000"/>
                </a:solidFill>
                <a:latin typeface="Candara" charset="0"/>
                <a:cs typeface="Arial" charset="0"/>
              </a:rPr>
              <a:t>Schoolcraft WB, Fert Steril 2001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59436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8"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 y="2820988"/>
            <a:ext cx="8229600" cy="35036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28600" y="1533525"/>
            <a:ext cx="8610600" cy="1200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a:solidFill>
                  <a:srgbClr val="7030A0"/>
                </a:solidFill>
                <a:cs typeface="Arial" charset="0"/>
              </a:rPr>
              <a:t>There was no significant difference in the clinical PR between the Wallace and the Cook catheters</a:t>
            </a:r>
            <a:r>
              <a:rPr lang="tr-TR" b="1">
                <a:solidFill>
                  <a:srgbClr val="7030A0"/>
                </a:solidFill>
                <a:cs typeface="Arial" charset="0"/>
              </a:rPr>
              <a:t> </a:t>
            </a:r>
            <a:r>
              <a:rPr lang="en-US" b="1">
                <a:solidFill>
                  <a:srgbClr val="7030A0"/>
                </a:solidFill>
                <a:cs typeface="Arial" charset="0"/>
              </a:rPr>
              <a:t>(22/75 [29.3%] and 23/75 [30.6%], relative risk [RR]: 0.96 [95% confidence </a:t>
            </a:r>
            <a:r>
              <a:rPr lang="tr-TR" b="1">
                <a:solidFill>
                  <a:srgbClr val="7030A0"/>
                </a:solidFill>
                <a:cs typeface="Arial" charset="0"/>
              </a:rPr>
              <a:t> </a:t>
            </a:r>
            <a:r>
              <a:rPr lang="en-US" b="1">
                <a:solidFill>
                  <a:srgbClr val="7030A0"/>
                </a:solidFill>
                <a:cs typeface="Arial" charset="0"/>
              </a:rPr>
              <a:t>nterval 0.58 –1.58]). There is no significant difference in the PRs achieved by modern, soft, double-lumen ET catheters.</a:t>
            </a:r>
            <a:endParaRPr lang="tr-TR" b="1">
              <a:solidFill>
                <a:srgbClr val="7030A0"/>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2819400"/>
            <a:ext cx="8458200" cy="3657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839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52400" y="1524000"/>
            <a:ext cx="8839200" cy="1200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tr-TR" b="1" dirty="0">
                <a:solidFill>
                  <a:srgbClr val="7030A0"/>
                </a:solidFill>
                <a:latin typeface="Calibri" pitchFamily="34" charset="0"/>
                <a:ea typeface="+mn-ea"/>
                <a:cs typeface="Arial" charset="0"/>
              </a:rPr>
              <a:t>I</a:t>
            </a:r>
            <a:r>
              <a:rPr lang="en-US" b="1" dirty="0">
                <a:solidFill>
                  <a:srgbClr val="7030A0"/>
                </a:solidFill>
                <a:latin typeface="Calibri" pitchFamily="34" charset="0"/>
                <a:ea typeface="+mn-ea"/>
                <a:cs typeface="Arial" charset="0"/>
              </a:rPr>
              <a:t>n conclusion, and in contrast to the previously</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available evidence, under ultrasound </a:t>
            </a:r>
            <a:r>
              <a:rPr lang="tr-TR" b="1" dirty="0">
                <a:solidFill>
                  <a:srgbClr val="7030A0"/>
                </a:solidFill>
                <a:latin typeface="Calibri" pitchFamily="34" charset="0"/>
                <a:ea typeface="+mn-ea"/>
                <a:cs typeface="Arial" charset="0"/>
              </a:rPr>
              <a:t> g</a:t>
            </a:r>
            <a:r>
              <a:rPr lang="en-US" b="1" dirty="0" err="1">
                <a:solidFill>
                  <a:srgbClr val="7030A0"/>
                </a:solidFill>
                <a:latin typeface="Calibri" pitchFamily="34" charset="0"/>
                <a:ea typeface="+mn-ea"/>
                <a:cs typeface="Arial" charset="0"/>
              </a:rPr>
              <a:t>uidance</a:t>
            </a:r>
            <a:r>
              <a:rPr lang="en-US" b="1" dirty="0">
                <a:solidFill>
                  <a:srgbClr val="7030A0"/>
                </a:solidFill>
                <a:latin typeface="Calibri" pitchFamily="34" charset="0"/>
                <a:ea typeface="+mn-ea"/>
                <a:cs typeface="Arial" charset="0"/>
              </a:rPr>
              <a:t> individual</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catheter choice does not seem to statistically significantly</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affect the clinical pregnancy rate in a modern clinical IVF</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practice. This may be as a result of </a:t>
            </a:r>
            <a:r>
              <a:rPr lang="tr-TR" b="1" dirty="0">
                <a:solidFill>
                  <a:srgbClr val="7030A0"/>
                </a:solidFill>
                <a:latin typeface="Calibri" pitchFamily="34" charset="0"/>
                <a:ea typeface="+mn-ea"/>
                <a:cs typeface="Arial" charset="0"/>
              </a:rPr>
              <a:t> </a:t>
            </a:r>
            <a:r>
              <a:rPr lang="en-US" b="1" dirty="0" err="1">
                <a:solidFill>
                  <a:srgbClr val="7030A0"/>
                </a:solidFill>
                <a:latin typeface="Calibri" pitchFamily="34" charset="0"/>
                <a:ea typeface="+mn-ea"/>
                <a:cs typeface="Arial" charset="0"/>
              </a:rPr>
              <a:t>ecreasing</a:t>
            </a:r>
            <a:r>
              <a:rPr lang="en-US" b="1" dirty="0">
                <a:solidFill>
                  <a:srgbClr val="7030A0"/>
                </a:solidFill>
                <a:latin typeface="Calibri" pitchFamily="34" charset="0"/>
                <a:ea typeface="+mn-ea"/>
                <a:cs typeface="Arial" charset="0"/>
              </a:rPr>
              <a:t> the incidence</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of difficult transfers and endometrial injury</a:t>
            </a:r>
            <a:r>
              <a:rPr lang="tr-TR" b="1" dirty="0">
                <a:solidFill>
                  <a:srgbClr val="7030A0"/>
                </a:solidFill>
                <a:latin typeface="Calibri" pitchFamily="34" charset="0"/>
                <a:ea typeface="+mn-ea"/>
                <a:cs typeface="Arial" charset="0"/>
              </a:rPr>
              <a:t> </a:t>
            </a:r>
          </a:p>
        </p:txBody>
      </p:sp>
      <p:sp>
        <p:nvSpPr>
          <p:cNvPr id="57348" name="Dikdörtgen 4"/>
          <p:cNvSpPr>
            <a:spLocks noChangeArrowheads="1"/>
          </p:cNvSpPr>
          <p:nvPr/>
        </p:nvSpPr>
        <p:spPr bwMode="auto">
          <a:xfrm>
            <a:off x="6094413" y="6488113"/>
            <a:ext cx="290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b="1" i="1">
                <a:solidFill>
                  <a:srgbClr val="FF0000"/>
                </a:solidFill>
              </a:rPr>
              <a:t>Ismail Aboulfotouh, Fertil Steril 2008</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Başlık 1"/>
          <p:cNvSpPr>
            <a:spLocks noGrp="1"/>
          </p:cNvSpPr>
          <p:nvPr>
            <p:ph type="title"/>
          </p:nvPr>
        </p:nvSpPr>
        <p:spPr>
          <a:xfrm>
            <a:off x="152400" y="914400"/>
            <a:ext cx="8229600" cy="1066800"/>
          </a:xfrm>
        </p:spPr>
        <p:txBody>
          <a:bodyPr/>
          <a:lstStyle/>
          <a:p>
            <a:pPr eaLnBrk="1" hangingPunct="1">
              <a:buFont typeface="Wingdings" charset="0"/>
              <a:buChar char="v"/>
            </a:pPr>
            <a:r>
              <a:rPr lang="tr-TR" sz="3600">
                <a:latin typeface="Trebuchet MS" charset="0"/>
              </a:rPr>
              <a:t>Hastanın hazırlanması</a:t>
            </a:r>
            <a:br>
              <a:rPr lang="tr-TR" sz="3600">
                <a:latin typeface="Trebuchet MS" charset="0"/>
              </a:rPr>
            </a:br>
            <a:r>
              <a:rPr lang="tr-TR" sz="3600">
                <a:latin typeface="Trebuchet MS" charset="0"/>
              </a:rPr>
              <a:t> “</a:t>
            </a:r>
            <a:r>
              <a:rPr lang="en-US" altLang="ja-JP" sz="3600">
                <a:latin typeface="Trebuchet MS" charset="0"/>
              </a:rPr>
              <a:t>Servikal mukus</a:t>
            </a:r>
            <a:r>
              <a:rPr lang="tr-TR" sz="3600">
                <a:latin typeface="Trebuchet MS" charset="0"/>
              </a:rPr>
              <a:t>”</a:t>
            </a:r>
            <a:r>
              <a:rPr lang="tr-TR" altLang="ja-JP" sz="3600">
                <a:latin typeface="Trebuchet MS" charset="0"/>
              </a:rPr>
              <a:t/>
            </a:r>
            <a:br>
              <a:rPr lang="tr-TR" altLang="ja-JP" sz="3600">
                <a:latin typeface="Trebuchet MS" charset="0"/>
              </a:rPr>
            </a:br>
            <a:endParaRPr lang="en-US" sz="3600">
              <a:latin typeface="Trebuchet MS" charset="0"/>
            </a:endParaRPr>
          </a:p>
        </p:txBody>
      </p:sp>
      <p:sp>
        <p:nvSpPr>
          <p:cNvPr id="58370" name="İçerik Yer Tutucusu 2"/>
          <p:cNvSpPr>
            <a:spLocks noGrp="1"/>
          </p:cNvSpPr>
          <p:nvPr>
            <p:ph idx="1"/>
          </p:nvPr>
        </p:nvSpPr>
        <p:spPr/>
        <p:txBody>
          <a:bodyPr/>
          <a:lstStyle/>
          <a:p>
            <a:pPr eaLnBrk="1" hangingPunct="1"/>
            <a:r>
              <a:rPr lang="en-US">
                <a:latin typeface="Georgia" charset="0"/>
              </a:rPr>
              <a:t>Servikal mukus endometriyal kavite </a:t>
            </a:r>
            <a:r>
              <a:rPr lang="tr-TR">
                <a:latin typeface="Georgia" charset="0"/>
              </a:rPr>
              <a:t>ve </a:t>
            </a:r>
            <a:r>
              <a:rPr lang="en-US">
                <a:latin typeface="Georgia" charset="0"/>
              </a:rPr>
              <a:t>embriyonun kontaminasyonuna neden olabilir.</a:t>
            </a:r>
          </a:p>
          <a:p>
            <a:pPr eaLnBrk="1" hangingPunct="1">
              <a:buFont typeface="Arial" charset="0"/>
              <a:buNone/>
            </a:pPr>
            <a:r>
              <a:rPr lang="en-US">
                <a:latin typeface="Georgia" charset="0"/>
              </a:rPr>
              <a:t> </a:t>
            </a:r>
          </a:p>
          <a:p>
            <a:pPr eaLnBrk="1" hangingPunct="1"/>
            <a:r>
              <a:rPr lang="en-US">
                <a:latin typeface="Georgia" charset="0"/>
              </a:rPr>
              <a:t>Servikal mukus kültürü %71 pozitif, bunlarında %49 unda katere ucu kültürü pozitif bulunmuştur. Kateter ucu kültürü pozitif olanlarda gebelik oranı %29.6,  negatif olanlarda %57 s</a:t>
            </a:r>
            <a:r>
              <a:rPr lang="tr-TR">
                <a:latin typeface="Georgia" charset="0"/>
              </a:rPr>
              <a:t>ap</a:t>
            </a:r>
            <a:r>
              <a:rPr lang="en-US">
                <a:latin typeface="Georgia" charset="0"/>
              </a:rPr>
              <a:t>tanmıştır. </a:t>
            </a:r>
          </a:p>
          <a:p>
            <a:pPr algn="r" eaLnBrk="1" hangingPunct="1">
              <a:buFont typeface="Arial" charset="0"/>
              <a:buNone/>
            </a:pPr>
            <a:r>
              <a:rPr lang="en-US" sz="1200">
                <a:solidFill>
                  <a:srgbClr val="FF0000"/>
                </a:solidFill>
                <a:latin typeface="Georgia" charset="0"/>
              </a:rPr>
              <a:t>Egbase PE, Hum Reprod 1996;11:1687–9.</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Başlık"/>
          <p:cNvSpPr>
            <a:spLocks noGrp="1"/>
          </p:cNvSpPr>
          <p:nvPr>
            <p:ph type="title"/>
          </p:nvPr>
        </p:nvSpPr>
        <p:spPr>
          <a:xfrm>
            <a:off x="228600" y="762000"/>
            <a:ext cx="8229600" cy="1066800"/>
          </a:xfrm>
        </p:spPr>
        <p:txBody>
          <a:bodyPr/>
          <a:lstStyle/>
          <a:p>
            <a:pPr eaLnBrk="1" hangingPunct="1"/>
            <a:r>
              <a:rPr lang="tr-TR">
                <a:latin typeface="Trebuchet MS" charset="0"/>
              </a:rPr>
              <a:t>Kateter Ucunda Kan-Mukus Varlığı</a:t>
            </a:r>
          </a:p>
        </p:txBody>
      </p:sp>
      <p:sp>
        <p:nvSpPr>
          <p:cNvPr id="60418" name="2 İçerik Yer Tutucusu"/>
          <p:cNvSpPr>
            <a:spLocks noGrp="1"/>
          </p:cNvSpPr>
          <p:nvPr>
            <p:ph idx="1"/>
          </p:nvPr>
        </p:nvSpPr>
        <p:spPr>
          <a:xfrm>
            <a:off x="457200" y="2514600"/>
            <a:ext cx="8229600" cy="3535363"/>
          </a:xfrm>
        </p:spPr>
        <p:txBody>
          <a:bodyPr/>
          <a:lstStyle/>
          <a:p>
            <a:pPr marL="0" indent="0" algn="r" eaLnBrk="1" hangingPunct="1">
              <a:buFont typeface="Arial" charset="0"/>
              <a:buNone/>
            </a:pPr>
            <a:endParaRPr lang="en-US" sz="1200">
              <a:solidFill>
                <a:srgbClr val="FF0000"/>
              </a:solidFill>
              <a:latin typeface="Georgia" charset="0"/>
            </a:endParaRPr>
          </a:p>
          <a:p>
            <a:pPr marL="0" indent="0" eaLnBrk="1" hangingPunct="1"/>
            <a:r>
              <a:rPr lang="en-US">
                <a:latin typeface="Georgia" charset="0"/>
              </a:rPr>
              <a:t>Kateter ucunda kan-mukus varsa embryo retansiyonu daha sıklıkla görülür.</a:t>
            </a:r>
          </a:p>
          <a:p>
            <a:pPr marL="0" indent="0" algn="r" eaLnBrk="1" hangingPunct="1">
              <a:buFont typeface="Arial" charset="0"/>
              <a:buNone/>
            </a:pPr>
            <a:r>
              <a:rPr lang="en-US" sz="1200">
                <a:solidFill>
                  <a:srgbClr val="FF0000"/>
                </a:solidFill>
                <a:latin typeface="Georgia" charset="0"/>
              </a:rPr>
              <a:t>Visser DS, J Assist Reprod Genetics 1993;10:37–43.</a:t>
            </a:r>
          </a:p>
          <a:p>
            <a:pPr marL="0" indent="0" eaLnBrk="1" hangingPunct="1"/>
            <a:r>
              <a:rPr lang="tr-TR">
                <a:latin typeface="Georgia" charset="0"/>
              </a:rPr>
              <a:t>ET kateteri, makroskopik veya mikroskopik kan veya mukus varlığı ile kontamine olsun olmasın implatasyon ve klinik gebelik oranları etkilenmez.                                </a:t>
            </a:r>
            <a:r>
              <a:rPr lang="tr-TR" sz="1200">
                <a:solidFill>
                  <a:srgbClr val="FF0000"/>
                </a:solidFill>
                <a:latin typeface="Georgia" charset="0"/>
              </a:rPr>
              <a:t>Moraganni V., Fertil Steril 2010 93,2</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685800"/>
            <a:ext cx="6934200" cy="847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88392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28600" y="1600200"/>
            <a:ext cx="8534400"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In general, IR and CPR appear to be unaffected by ET catheter contamination, whether it is macroscopic</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or microscopic presence of blood or mucus</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Contamination</a:t>
            </a:r>
            <a:r>
              <a:rPr lang="tr-TR" b="1" dirty="0">
                <a:solidFill>
                  <a:srgbClr val="7030A0"/>
                </a:solidFill>
                <a:latin typeface="Calibri" pitchFamily="34" charset="0"/>
                <a:ea typeface="+mn-ea"/>
                <a:cs typeface="Arial" charset="0"/>
              </a:rPr>
              <a:t> of </a:t>
            </a:r>
            <a:r>
              <a:rPr lang="en-US" b="1" dirty="0">
                <a:solidFill>
                  <a:srgbClr val="7030A0"/>
                </a:solidFill>
                <a:latin typeface="Calibri" pitchFamily="34" charset="0"/>
                <a:ea typeface="+mn-ea"/>
                <a:cs typeface="Arial" charset="0"/>
              </a:rPr>
              <a:t>the ET catheter has no statistically significant effect on IVFET</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success</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rates</a:t>
            </a:r>
            <a:endParaRPr lang="tr-TR" b="1" dirty="0">
              <a:solidFill>
                <a:srgbClr val="7030A0"/>
              </a:solidFill>
              <a:latin typeface="Calibri" pitchFamily="34" charset="0"/>
              <a:ea typeface="+mn-ea"/>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75057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952625"/>
            <a:ext cx="83915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5"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14325" y="4384675"/>
            <a:ext cx="7458075" cy="2320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87325" y="1066800"/>
            <a:ext cx="8696325"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This study showed decreased IR, CPR and live birth rates in ETs associated with blood on the</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catheter. Mucus on the catheter appeared to be a simple contamination in this study and pregnancy rates</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remained</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unaffected</a:t>
            </a:r>
            <a:r>
              <a:rPr lang="tr-TR" b="1" dirty="0">
                <a:solidFill>
                  <a:srgbClr val="7030A0"/>
                </a:solidFill>
                <a:latin typeface="Calibri" pitchFamily="34" charset="0"/>
                <a:ea typeface="+mn-ea"/>
                <a:cs typeface="Arial" charset="0"/>
              </a:rPr>
              <a:t>.</a:t>
            </a:r>
          </a:p>
        </p:txBody>
      </p:sp>
      <p:sp>
        <p:nvSpPr>
          <p:cNvPr id="64517" name="Dikdörtgen 4"/>
          <p:cNvSpPr>
            <a:spLocks noChangeArrowheads="1"/>
          </p:cNvSpPr>
          <p:nvPr/>
        </p:nvSpPr>
        <p:spPr bwMode="auto">
          <a:xfrm>
            <a:off x="5881688" y="6500813"/>
            <a:ext cx="2792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b="1" i="1">
                <a:solidFill>
                  <a:srgbClr val="FF0000"/>
                </a:solidFill>
              </a:rPr>
              <a:t>Tiras B, </a:t>
            </a:r>
            <a:r>
              <a:rPr lang="en-US" sz="1400" b="1" i="1">
                <a:solidFill>
                  <a:srgbClr val="FF0000"/>
                </a:solidFill>
              </a:rPr>
              <a:t>E J Obs &amp; Gyn Rep Bio</a:t>
            </a:r>
            <a:r>
              <a:rPr lang="tr-TR" sz="1400" b="1" i="1">
                <a:solidFill>
                  <a:srgbClr val="FF0000"/>
                </a:solidFill>
              </a:rPr>
              <a:t> </a:t>
            </a:r>
            <a:r>
              <a:rPr lang="en-US" sz="1400" b="1" i="1">
                <a:solidFill>
                  <a:srgbClr val="FF0000"/>
                </a:solidFill>
              </a:rPr>
              <a:t>2012</a:t>
            </a:r>
            <a:endParaRPr lang="tr-TR" sz="1400" b="1" i="1">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522413"/>
            <a:ext cx="8285163" cy="3506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86325"/>
            <a:ext cx="86106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228600"/>
            <a:ext cx="8296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28600" y="876300"/>
            <a:ext cx="8458200"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We did not find any evidence about the effect of a difficult</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embryo transfer or presence of blood on the chance of live birth</a:t>
            </a:r>
            <a:endParaRPr lang="tr-TR" b="1" dirty="0">
              <a:solidFill>
                <a:srgbClr val="7030A0"/>
              </a:solidFill>
              <a:latin typeface="Calibri" pitchFamily="34" charset="0"/>
              <a:ea typeface="+mn-ea"/>
              <a:cs typeface="Arial" charset="0"/>
            </a:endParaRPr>
          </a:p>
        </p:txBody>
      </p:sp>
      <p:sp>
        <p:nvSpPr>
          <p:cNvPr id="66565" name="Dikdörtgen 4"/>
          <p:cNvSpPr>
            <a:spLocks noChangeArrowheads="1"/>
          </p:cNvSpPr>
          <p:nvPr/>
        </p:nvSpPr>
        <p:spPr bwMode="auto">
          <a:xfrm>
            <a:off x="5715000" y="531813"/>
            <a:ext cx="3314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200" b="1" i="1">
                <a:solidFill>
                  <a:srgbClr val="FF0000"/>
                </a:solidFill>
              </a:rPr>
              <a:t>Phillips JAS, Eurp j obst gynec and repr B, 2013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Başlık 1"/>
          <p:cNvSpPr>
            <a:spLocks noGrp="1"/>
          </p:cNvSpPr>
          <p:nvPr>
            <p:ph type="title" idx="4294967295"/>
          </p:nvPr>
        </p:nvSpPr>
        <p:spPr>
          <a:xfrm>
            <a:off x="0" y="228600"/>
            <a:ext cx="8855075" cy="990600"/>
          </a:xfrm>
        </p:spPr>
        <p:txBody>
          <a:bodyPr/>
          <a:lstStyle/>
          <a:p>
            <a:pPr eaLnBrk="1" hangingPunct="1"/>
            <a:r>
              <a:rPr lang="tr-TR" sz="2800" b="1">
                <a:latin typeface="Trebuchet MS" charset="0"/>
              </a:rPr>
              <a:t>ET kateterinde kan varlığı implantasyon ve klinik gebelik oranlarında azalma ile ilişkilidir</a:t>
            </a:r>
            <a:endParaRPr lang="en-US" sz="2800">
              <a:latin typeface="Trebuchet MS" charset="0"/>
            </a:endParaRPr>
          </a:p>
        </p:txBody>
      </p:sp>
      <p:sp>
        <p:nvSpPr>
          <p:cNvPr id="67586" name="Dikdörtgen 4"/>
          <p:cNvSpPr>
            <a:spLocks noChangeArrowheads="1"/>
          </p:cNvSpPr>
          <p:nvPr/>
        </p:nvSpPr>
        <p:spPr bwMode="auto">
          <a:xfrm>
            <a:off x="6446838" y="6569075"/>
            <a:ext cx="2689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Goudas VT. Fertil Steril 1998;70:878–82.</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31963"/>
            <a:ext cx="52451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3"/>
          <p:cNvSpPr/>
          <p:nvPr/>
        </p:nvSpPr>
        <p:spPr>
          <a:xfrm>
            <a:off x="25075" y="5449669"/>
            <a:ext cx="90427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marL="285750" indent="-2857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tr-TR" b="1" smtClean="0">
                <a:latin typeface="Georgia" charset="0"/>
              </a:rPr>
              <a:t>	Kateterin dış yüzünde (içinde değil) bulunan kan embryo implantasyon oranı ve klinik gebelik oranlarında azalma ile ilişkilidir. </a:t>
            </a:r>
            <a:endParaRPr lang="en-US" b="1" smtClean="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Başlık 1"/>
          <p:cNvSpPr>
            <a:spLocks noGrp="1"/>
          </p:cNvSpPr>
          <p:nvPr>
            <p:ph type="title" idx="4294967295"/>
          </p:nvPr>
        </p:nvSpPr>
        <p:spPr>
          <a:xfrm>
            <a:off x="0" y="274638"/>
            <a:ext cx="8229600" cy="1143000"/>
          </a:xfrm>
        </p:spPr>
        <p:txBody>
          <a:bodyPr/>
          <a:lstStyle/>
          <a:p>
            <a:pPr eaLnBrk="1" hangingPunct="1"/>
            <a:r>
              <a:rPr lang="en-US">
                <a:latin typeface="Trebuchet MS" charset="0"/>
              </a:rPr>
              <a:t>Servikal-Endometriyal Ön Hazırlık</a:t>
            </a:r>
            <a:br>
              <a:rPr lang="en-US">
                <a:latin typeface="Trebuchet MS" charset="0"/>
              </a:rPr>
            </a:br>
            <a:r>
              <a:rPr lang="en-US" sz="2800">
                <a:solidFill>
                  <a:srgbClr val="C00000"/>
                </a:solidFill>
                <a:latin typeface="Trebuchet MS" charset="0"/>
              </a:rPr>
              <a:t>gebelik oranları</a:t>
            </a:r>
          </a:p>
        </p:txBody>
      </p:sp>
      <p:sp>
        <p:nvSpPr>
          <p:cNvPr id="27651" name="İçerik Yer Tutucusu 2"/>
          <p:cNvSpPr>
            <a:spLocks noGrp="1"/>
          </p:cNvSpPr>
          <p:nvPr>
            <p:ph idx="4294967295"/>
          </p:nvPr>
        </p:nvSpPr>
        <p:spPr>
          <a:xfrm>
            <a:off x="838200" y="6400800"/>
            <a:ext cx="8305800" cy="457200"/>
          </a:xfrm>
        </p:spPr>
        <p:txBody>
          <a:bodyPr>
            <a:normAutofit fontScale="92500" lnSpcReduction="10000"/>
          </a:bodyPr>
          <a:lstStyle/>
          <a:p>
            <a:pPr marL="0" indent="0" algn="r" eaLnBrk="1" fontAlgn="auto" hangingPunct="1">
              <a:spcAft>
                <a:spcPts val="0"/>
              </a:spcAft>
              <a:buClr>
                <a:schemeClr val="accent3"/>
              </a:buClr>
              <a:buFont typeface="Arial" charset="0"/>
              <a:buNone/>
              <a:defRPr/>
            </a:pPr>
            <a:r>
              <a:rPr lang="en-US" altLang="tr-TR" sz="1200" dirty="0" err="1" smtClean="0">
                <a:solidFill>
                  <a:srgbClr val="FF0000"/>
                </a:solidFill>
                <a:ea typeface="+mn-ea"/>
                <a:cs typeface="+mn-cs"/>
              </a:rPr>
              <a:t>Derks</a:t>
            </a:r>
            <a:r>
              <a:rPr lang="en-US" altLang="tr-TR" sz="1200" dirty="0" smtClean="0">
                <a:solidFill>
                  <a:srgbClr val="FF0000"/>
                </a:solidFill>
                <a:ea typeface="+mn-ea"/>
                <a:cs typeface="+mn-cs"/>
              </a:rPr>
              <a:t> RS, Farquhar C, </a:t>
            </a:r>
            <a:r>
              <a:rPr lang="en-US" altLang="tr-TR" sz="1200" dirty="0" err="1" smtClean="0">
                <a:solidFill>
                  <a:srgbClr val="FF0000"/>
                </a:solidFill>
                <a:ea typeface="+mn-ea"/>
                <a:cs typeface="+mn-cs"/>
              </a:rPr>
              <a:t>Mol</a:t>
            </a:r>
            <a:r>
              <a:rPr lang="en-US" altLang="tr-TR" sz="1200" dirty="0" smtClean="0">
                <a:solidFill>
                  <a:srgbClr val="FF0000"/>
                </a:solidFill>
                <a:ea typeface="+mn-ea"/>
                <a:cs typeface="+mn-cs"/>
              </a:rPr>
              <a:t> BWJ, Buckingham K, </a:t>
            </a:r>
            <a:r>
              <a:rPr lang="en-US" altLang="tr-TR" sz="1200" dirty="0" err="1" smtClean="0">
                <a:solidFill>
                  <a:srgbClr val="FF0000"/>
                </a:solidFill>
                <a:ea typeface="+mn-ea"/>
                <a:cs typeface="+mn-cs"/>
              </a:rPr>
              <a:t>Heineman</a:t>
            </a:r>
            <a:r>
              <a:rPr lang="en-US" altLang="tr-TR" sz="1200" dirty="0" smtClean="0">
                <a:solidFill>
                  <a:srgbClr val="FF0000"/>
                </a:solidFill>
                <a:ea typeface="+mn-ea"/>
                <a:cs typeface="+mn-cs"/>
              </a:rPr>
              <a:t> MJ. </a:t>
            </a:r>
          </a:p>
          <a:p>
            <a:pPr marL="0" indent="0" algn="r" eaLnBrk="1" fontAlgn="auto" hangingPunct="1">
              <a:spcAft>
                <a:spcPts val="0"/>
              </a:spcAft>
              <a:buClr>
                <a:schemeClr val="accent3"/>
              </a:buClr>
              <a:buFont typeface="Arial" charset="0"/>
              <a:buNone/>
              <a:defRPr/>
            </a:pPr>
            <a:r>
              <a:rPr lang="en-US" altLang="tr-TR" sz="1200" i="1" dirty="0" smtClean="0">
                <a:solidFill>
                  <a:srgbClr val="FF0000"/>
                </a:solidFill>
                <a:ea typeface="+mn-ea"/>
                <a:cs typeface="+mn-cs"/>
              </a:rPr>
              <a:t>Cochrane Database of Systematic Reviews </a:t>
            </a:r>
            <a:r>
              <a:rPr lang="en-US" altLang="tr-TR" sz="1200" dirty="0" smtClean="0">
                <a:solidFill>
                  <a:srgbClr val="FF0000"/>
                </a:solidFill>
                <a:ea typeface="+mn-ea"/>
                <a:cs typeface="+mn-cs"/>
              </a:rPr>
              <a:t>2009,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763713"/>
            <a:ext cx="2127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2362200"/>
            <a:ext cx="23987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52600"/>
            <a:ext cx="2590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788" y="2049463"/>
            <a:ext cx="23114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25" y="1738313"/>
            <a:ext cx="2733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25" y="2160588"/>
            <a:ext cx="28098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9513" y="2133600"/>
            <a:ext cx="2809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ikdörtgen 3"/>
          <p:cNvSpPr/>
          <p:nvPr/>
        </p:nvSpPr>
        <p:spPr>
          <a:xfrm>
            <a:off x="25075" y="4800600"/>
            <a:ext cx="9042725" cy="147732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marL="285750" indent="-2857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 typeface="Arial" charset="0"/>
              <a:buChar char="•"/>
              <a:defRPr/>
            </a:pPr>
            <a:r>
              <a:rPr lang="tr-TR" b="1" smtClean="0">
                <a:latin typeface="Georgia" charset="0"/>
              </a:rPr>
              <a:t>ET öncesi servikal mukus temizlenmesinin gebelik oranına </a:t>
            </a:r>
            <a:r>
              <a:rPr lang="tr-TR" b="1" smtClean="0">
                <a:solidFill>
                  <a:srgbClr val="FFFF00"/>
                </a:solidFill>
                <a:latin typeface="Georgia" charset="0"/>
              </a:rPr>
              <a:t>anlamlı katkısı saptanmamıştır</a:t>
            </a:r>
            <a:r>
              <a:rPr lang="tr-TR" b="1" smtClean="0">
                <a:solidFill>
                  <a:srgbClr val="FFFFFF"/>
                </a:solidFill>
                <a:latin typeface="Georgia" charset="0"/>
              </a:rPr>
              <a:t>. </a:t>
            </a:r>
            <a:endParaRPr lang="en-US" b="1" smtClean="0">
              <a:solidFill>
                <a:srgbClr val="FFFFFF"/>
              </a:solidFill>
              <a:latin typeface="Georgia" charset="0"/>
            </a:endParaRPr>
          </a:p>
          <a:p>
            <a:pPr eaLnBrk="1" hangingPunct="1">
              <a:buFont typeface="Arial" charset="0"/>
              <a:buChar char="•"/>
              <a:defRPr/>
            </a:pPr>
            <a:endParaRPr lang="tr-TR" b="1" smtClean="0">
              <a:solidFill>
                <a:srgbClr val="FFFFFF"/>
              </a:solidFill>
              <a:latin typeface="Georgia" charset="0"/>
            </a:endParaRPr>
          </a:p>
          <a:p>
            <a:pPr eaLnBrk="1" hangingPunct="1">
              <a:buFont typeface="Arial" charset="0"/>
              <a:buChar char="•"/>
              <a:defRPr/>
            </a:pPr>
            <a:r>
              <a:rPr lang="tr-TR" b="1" smtClean="0">
                <a:latin typeface="Georgia" charset="0"/>
              </a:rPr>
              <a:t>Endoservikal lavaj yapmak ile yapmamak arasında </a:t>
            </a:r>
            <a:r>
              <a:rPr lang="tr-TR" b="1" smtClean="0">
                <a:solidFill>
                  <a:srgbClr val="FFFF00"/>
                </a:solidFill>
                <a:latin typeface="Georgia" charset="0"/>
              </a:rPr>
              <a:t>anlamlı fark bulunmamıştır</a:t>
            </a:r>
            <a:r>
              <a:rPr lang="tr-TR" b="1" smtClean="0">
                <a:solidFill>
                  <a:srgbClr val="FFFFFF"/>
                </a:solidFill>
                <a:latin typeface="Georgia" charset="0"/>
              </a:rPr>
              <a:t>. </a:t>
            </a:r>
            <a:endParaRPr lang="en-US" b="1" smtClean="0">
              <a:solidFill>
                <a:schemeClr val="bg1"/>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609600"/>
            <a:ext cx="7219950" cy="876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43338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86000"/>
            <a:ext cx="40957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28600" y="1563688"/>
            <a:ext cx="8591550" cy="646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There was a trend toward an increase in pregnancy rate when an embryo </a:t>
            </a:r>
            <a:r>
              <a:rPr lang="en-US" b="1" dirty="0" err="1">
                <a:solidFill>
                  <a:srgbClr val="7030A0"/>
                </a:solidFill>
                <a:latin typeface="Calibri" pitchFamily="34" charset="0"/>
                <a:ea typeface="+mn-ea"/>
                <a:cs typeface="Arial" charset="0"/>
              </a:rPr>
              <a:t>afterloading</a:t>
            </a:r>
            <a:r>
              <a:rPr lang="en-US" b="1" dirty="0">
                <a:solidFill>
                  <a:srgbClr val="7030A0"/>
                </a:solidFill>
                <a:latin typeface="Calibri" pitchFamily="34" charset="0"/>
                <a:ea typeface="+mn-ea"/>
                <a:cs typeface="Arial" charset="0"/>
              </a:rPr>
              <a:t> technique</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was used. A prospective randomized trial is needed to examine this issue.</a:t>
            </a:r>
            <a:endParaRPr lang="tr-TR" b="1" dirty="0">
              <a:solidFill>
                <a:srgbClr val="7030A0"/>
              </a:solidFill>
              <a:latin typeface="Calibri" pitchFamily="34" charset="0"/>
              <a:ea typeface="+mn-ea"/>
              <a:cs typeface="Arial" charset="0"/>
            </a:endParaRPr>
          </a:p>
        </p:txBody>
      </p:sp>
      <p:sp>
        <p:nvSpPr>
          <p:cNvPr id="2" name="Rectangle 1"/>
          <p:cNvSpPr/>
          <p:nvPr/>
        </p:nvSpPr>
        <p:spPr>
          <a:xfrm>
            <a:off x="4343400" y="5257800"/>
            <a:ext cx="4572000" cy="1477328"/>
          </a:xfrm>
          <a:prstGeom prst="rect">
            <a:avLst/>
          </a:prstGeom>
        </p:spPr>
        <p:txBody>
          <a:bodyPr>
            <a:spAutoFit/>
          </a:bodyPr>
          <a:lstStyle/>
          <a:p>
            <a:pPr eaLnBrk="1" hangingPunct="1"/>
            <a:r>
              <a:rPr lang="en-US" b="1" dirty="0" err="1">
                <a:solidFill>
                  <a:srgbClr val="002060"/>
                </a:solidFill>
                <a:latin typeface="Georgia" charset="0"/>
              </a:rPr>
              <a:t>Direkt</a:t>
            </a:r>
            <a:r>
              <a:rPr lang="en-US" b="1" dirty="0">
                <a:solidFill>
                  <a:srgbClr val="002060"/>
                </a:solidFill>
                <a:latin typeface="Georgia" charset="0"/>
              </a:rPr>
              <a:t> transfer: </a:t>
            </a:r>
            <a:r>
              <a:rPr lang="en-US" dirty="0" err="1">
                <a:latin typeface="Georgia" charset="0"/>
              </a:rPr>
              <a:t>yüklü</a:t>
            </a:r>
            <a:r>
              <a:rPr lang="en-US" dirty="0">
                <a:latin typeface="Georgia" charset="0"/>
              </a:rPr>
              <a:t> </a:t>
            </a:r>
            <a:r>
              <a:rPr lang="en-US" dirty="0" err="1">
                <a:latin typeface="Georgia" charset="0"/>
              </a:rPr>
              <a:t>kateter</a:t>
            </a:r>
            <a:r>
              <a:rPr lang="en-US" dirty="0">
                <a:latin typeface="Georgia" charset="0"/>
              </a:rPr>
              <a:t> </a:t>
            </a:r>
            <a:r>
              <a:rPr lang="en-US" dirty="0" err="1">
                <a:latin typeface="Georgia" charset="0"/>
              </a:rPr>
              <a:t>ile</a:t>
            </a:r>
            <a:r>
              <a:rPr lang="en-US" dirty="0">
                <a:latin typeface="Georgia" charset="0"/>
              </a:rPr>
              <a:t> </a:t>
            </a:r>
            <a:r>
              <a:rPr lang="en-US" dirty="0" err="1">
                <a:latin typeface="Georgia" charset="0"/>
              </a:rPr>
              <a:t>direkt</a:t>
            </a:r>
            <a:r>
              <a:rPr lang="en-US" dirty="0">
                <a:latin typeface="Georgia" charset="0"/>
              </a:rPr>
              <a:t> ET</a:t>
            </a:r>
          </a:p>
          <a:p>
            <a:pPr eaLnBrk="1" hangingPunct="1"/>
            <a:r>
              <a:rPr lang="en-US" b="1" dirty="0">
                <a:solidFill>
                  <a:srgbClr val="FF0000"/>
                </a:solidFill>
                <a:latin typeface="Georgia" charset="0"/>
              </a:rPr>
              <a:t>Afterload transfer: </a:t>
            </a:r>
            <a:r>
              <a:rPr lang="en-US" dirty="0" err="1">
                <a:latin typeface="Georgia" charset="0"/>
              </a:rPr>
              <a:t>boş</a:t>
            </a:r>
            <a:r>
              <a:rPr lang="en-US" dirty="0">
                <a:latin typeface="Georgia" charset="0"/>
              </a:rPr>
              <a:t> </a:t>
            </a:r>
            <a:r>
              <a:rPr lang="en-US" dirty="0" err="1">
                <a:latin typeface="Georgia" charset="0"/>
              </a:rPr>
              <a:t>kateter</a:t>
            </a:r>
            <a:r>
              <a:rPr lang="en-US" dirty="0">
                <a:latin typeface="Georgia" charset="0"/>
              </a:rPr>
              <a:t> </a:t>
            </a:r>
            <a:r>
              <a:rPr lang="en-US" dirty="0" err="1">
                <a:latin typeface="Georgia" charset="0"/>
              </a:rPr>
              <a:t>servikal</a:t>
            </a:r>
            <a:r>
              <a:rPr lang="en-US" dirty="0">
                <a:latin typeface="Georgia" charset="0"/>
              </a:rPr>
              <a:t> </a:t>
            </a:r>
            <a:r>
              <a:rPr lang="en-US" dirty="0" err="1">
                <a:latin typeface="Georgia" charset="0"/>
              </a:rPr>
              <a:t>kanaldan</a:t>
            </a:r>
            <a:r>
              <a:rPr lang="en-US" dirty="0">
                <a:latin typeface="Georgia" charset="0"/>
              </a:rPr>
              <a:t> </a:t>
            </a:r>
            <a:r>
              <a:rPr lang="en-US" dirty="0" err="1">
                <a:latin typeface="Georgia" charset="0"/>
              </a:rPr>
              <a:t>geçer</a:t>
            </a:r>
            <a:r>
              <a:rPr lang="en-US" dirty="0">
                <a:latin typeface="Georgia" charset="0"/>
              </a:rPr>
              <a:t>,  </a:t>
            </a:r>
            <a:r>
              <a:rPr lang="en-US" dirty="0" err="1">
                <a:latin typeface="Georgia" charset="0"/>
              </a:rPr>
              <a:t>iç</a:t>
            </a:r>
            <a:r>
              <a:rPr lang="en-US" dirty="0">
                <a:latin typeface="Georgia" charset="0"/>
              </a:rPr>
              <a:t> </a:t>
            </a:r>
            <a:r>
              <a:rPr lang="en-US" dirty="0" err="1">
                <a:latin typeface="Georgia" charset="0"/>
              </a:rPr>
              <a:t>kateter</a:t>
            </a:r>
            <a:r>
              <a:rPr lang="en-US" dirty="0">
                <a:latin typeface="Georgia" charset="0"/>
              </a:rPr>
              <a:t> </a:t>
            </a:r>
            <a:r>
              <a:rPr lang="en-US" dirty="0" err="1">
                <a:latin typeface="Georgia" charset="0"/>
              </a:rPr>
              <a:t>çekilir</a:t>
            </a:r>
            <a:r>
              <a:rPr lang="en-US" dirty="0">
                <a:latin typeface="Georgia" charset="0"/>
              </a:rPr>
              <a:t>, </a:t>
            </a:r>
            <a:r>
              <a:rPr lang="en-US" dirty="0" err="1">
                <a:latin typeface="Georgia" charset="0"/>
              </a:rPr>
              <a:t>sonra</a:t>
            </a:r>
            <a:r>
              <a:rPr lang="en-US" dirty="0">
                <a:latin typeface="Georgia" charset="0"/>
              </a:rPr>
              <a:t> </a:t>
            </a:r>
            <a:r>
              <a:rPr lang="en-US" dirty="0" err="1">
                <a:latin typeface="Georgia" charset="0"/>
              </a:rPr>
              <a:t>yüklü</a:t>
            </a:r>
            <a:r>
              <a:rPr lang="en-US" dirty="0">
                <a:latin typeface="Georgia" charset="0"/>
              </a:rPr>
              <a:t> </a:t>
            </a:r>
            <a:r>
              <a:rPr lang="en-US" dirty="0" err="1">
                <a:latin typeface="Georgia" charset="0"/>
              </a:rPr>
              <a:t>kateter</a:t>
            </a:r>
            <a:r>
              <a:rPr lang="en-US" dirty="0">
                <a:latin typeface="Georgia" charset="0"/>
              </a:rPr>
              <a:t> </a:t>
            </a:r>
            <a:r>
              <a:rPr lang="en-US" dirty="0" err="1">
                <a:latin typeface="Georgia" charset="0"/>
              </a:rPr>
              <a:t>ile</a:t>
            </a:r>
            <a:r>
              <a:rPr lang="en-US" dirty="0">
                <a:latin typeface="Georgia" charset="0"/>
              </a:rPr>
              <a:t> ET </a:t>
            </a:r>
            <a:r>
              <a:rPr lang="en-US" dirty="0" err="1">
                <a:latin typeface="Georgia" charset="0"/>
              </a:rPr>
              <a:t>yapılır</a:t>
            </a:r>
            <a:endParaRPr lang="en-US" dirty="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pPr eaLnBrk="1" hangingPunct="1">
              <a:buFont typeface="Wingdings" charset="0"/>
              <a:buChar char="Ø"/>
            </a:pPr>
            <a:r>
              <a:rPr lang="tr-TR">
                <a:latin typeface="Georgia" charset="0"/>
              </a:rPr>
              <a:t>İmplante olabilecek sağlıklı bir embryo yokluğunda transfer şüphesiz başarısız olacaktır, </a:t>
            </a:r>
          </a:p>
          <a:p>
            <a:pPr eaLnBrk="1" hangingPunct="1">
              <a:buFont typeface="Wingdings" charset="0"/>
              <a:buChar char="Ø"/>
            </a:pPr>
            <a:r>
              <a:rPr lang="tr-TR">
                <a:latin typeface="Georgia" charset="0"/>
              </a:rPr>
              <a:t>Ancak travmatik bir embryo transferinde de embryologun kaliteli bir embryo geliştirme çabası boşa çıkmış olacaktır.</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Başlık 1"/>
          <p:cNvSpPr>
            <a:spLocks noGrp="1"/>
          </p:cNvSpPr>
          <p:nvPr>
            <p:ph type="title"/>
          </p:nvPr>
        </p:nvSpPr>
        <p:spPr>
          <a:xfrm>
            <a:off x="457200" y="274638"/>
            <a:ext cx="5105400" cy="1143000"/>
          </a:xfrm>
        </p:spPr>
        <p:txBody>
          <a:bodyPr/>
          <a:lstStyle/>
          <a:p>
            <a:pPr eaLnBrk="1" hangingPunct="1"/>
            <a:r>
              <a:rPr lang="en-US">
                <a:latin typeface="Trebuchet MS" charset="0"/>
              </a:rPr>
              <a:t>Uterin kontraktilite</a:t>
            </a:r>
          </a:p>
        </p:txBody>
      </p:sp>
      <p:sp>
        <p:nvSpPr>
          <p:cNvPr id="73730" name="İçerik Yer Tutucusu 2"/>
          <p:cNvSpPr>
            <a:spLocks noGrp="1"/>
          </p:cNvSpPr>
          <p:nvPr>
            <p:ph idx="1"/>
          </p:nvPr>
        </p:nvSpPr>
        <p:spPr/>
        <p:txBody>
          <a:bodyPr/>
          <a:lstStyle/>
          <a:p>
            <a:pPr eaLnBrk="1" hangingPunct="1">
              <a:lnSpc>
                <a:spcPct val="90000"/>
              </a:lnSpc>
            </a:pPr>
            <a:r>
              <a:rPr lang="en-US" sz="2400">
                <a:latin typeface="Georgia" charset="0"/>
              </a:rPr>
              <a:t>Uterin kontraksiyon sıklığı 4.3 /dk dır. </a:t>
            </a:r>
          </a:p>
          <a:p>
            <a:pPr eaLnBrk="1" hangingPunct="1">
              <a:lnSpc>
                <a:spcPct val="90000"/>
              </a:lnSpc>
            </a:pPr>
            <a:r>
              <a:rPr lang="en-US" sz="2400">
                <a:latin typeface="Georgia" charset="0"/>
              </a:rPr>
              <a:t>Bu sıklıkta artış olursa gebelik oranları düşer. </a:t>
            </a:r>
          </a:p>
          <a:p>
            <a:pPr eaLnBrk="1" hangingPunct="1">
              <a:lnSpc>
                <a:spcPct val="90000"/>
              </a:lnSpc>
            </a:pPr>
            <a:r>
              <a:rPr lang="en-US" sz="2400">
                <a:latin typeface="Georgia" charset="0"/>
              </a:rPr>
              <a:t>ET günü serum P4 seviyeleri ile kontraksiyon arasında bir korelasyon vardır. </a:t>
            </a:r>
          </a:p>
          <a:p>
            <a:pPr eaLnBrk="1" hangingPunct="1">
              <a:lnSpc>
                <a:spcPct val="90000"/>
              </a:lnSpc>
            </a:pPr>
            <a:r>
              <a:rPr lang="en-US" sz="2400">
                <a:latin typeface="Georgia" charset="0"/>
              </a:rPr>
              <a:t>P4 seviyesi artıkça kontraksiyon sıklığı azalır. </a:t>
            </a:r>
          </a:p>
          <a:p>
            <a:pPr algn="r" eaLnBrk="1" hangingPunct="1">
              <a:lnSpc>
                <a:spcPct val="90000"/>
              </a:lnSpc>
              <a:buFont typeface="Arial" charset="0"/>
              <a:buNone/>
            </a:pPr>
            <a:r>
              <a:rPr lang="en-US" sz="1200">
                <a:solidFill>
                  <a:srgbClr val="FF0000"/>
                </a:solidFill>
                <a:latin typeface="Georgia" charset="0"/>
              </a:rPr>
              <a:t>Fanchin R, Hum Reprod 1998;13:1968–74.</a:t>
            </a:r>
          </a:p>
          <a:p>
            <a:pPr eaLnBrk="1" hangingPunct="1">
              <a:lnSpc>
                <a:spcPct val="90000"/>
              </a:lnSpc>
            </a:pPr>
            <a:endParaRPr lang="en-US" sz="2000">
              <a:latin typeface="Georgia" charset="0"/>
            </a:endParaRPr>
          </a:p>
          <a:p>
            <a:pPr eaLnBrk="1" hangingPunct="1">
              <a:lnSpc>
                <a:spcPct val="90000"/>
              </a:lnSpc>
            </a:pPr>
            <a:r>
              <a:rPr lang="en-US" sz="2000">
                <a:latin typeface="Georgia" charset="0"/>
              </a:rPr>
              <a:t>Luteal fazda uterin kontraksiyonlar genelde serviko-fundal yöndedir. (Bu IVF/ICSI deki dış gebelikleri açıklar).</a:t>
            </a:r>
          </a:p>
          <a:p>
            <a:pPr algn="r" eaLnBrk="1" hangingPunct="1">
              <a:lnSpc>
                <a:spcPct val="90000"/>
              </a:lnSpc>
              <a:buFont typeface="Arial" charset="0"/>
              <a:buNone/>
            </a:pPr>
            <a:r>
              <a:rPr lang="en-US" sz="1000">
                <a:solidFill>
                  <a:srgbClr val="FF0000"/>
                </a:solidFill>
                <a:latin typeface="Georgia" charset="0"/>
              </a:rPr>
              <a:t>Lesny P, Hum Reprod Update 1998;4:440–5.</a:t>
            </a:r>
          </a:p>
          <a:p>
            <a:pPr algn="r" eaLnBrk="1" hangingPunct="1">
              <a:lnSpc>
                <a:spcPct val="90000"/>
              </a:lnSpc>
              <a:buFont typeface="Arial" charset="0"/>
              <a:buNone/>
            </a:pPr>
            <a:endParaRPr lang="en-US" sz="1000">
              <a:solidFill>
                <a:srgbClr val="FF0000"/>
              </a:solidFill>
              <a:latin typeface="Georgia" charset="0"/>
            </a:endParaRPr>
          </a:p>
          <a:p>
            <a:pPr eaLnBrk="1" hangingPunct="1">
              <a:lnSpc>
                <a:spcPct val="90000"/>
              </a:lnSpc>
            </a:pPr>
            <a:r>
              <a:rPr lang="en-US" sz="2000">
                <a:latin typeface="Georgia" charset="0"/>
              </a:rPr>
              <a:t>Zor embryo transferlerinde  kontrakilite fundo-servikal olur ve sıklığı artar. </a:t>
            </a:r>
          </a:p>
          <a:p>
            <a:pPr algn="r" eaLnBrk="1" hangingPunct="1">
              <a:lnSpc>
                <a:spcPct val="90000"/>
              </a:lnSpc>
              <a:buFont typeface="Arial" charset="0"/>
              <a:buNone/>
            </a:pPr>
            <a:r>
              <a:rPr lang="en-US" sz="1200">
                <a:solidFill>
                  <a:srgbClr val="FF0000"/>
                </a:solidFill>
                <a:latin typeface="Georgia" charset="0"/>
              </a:rPr>
              <a:t>Lesny P, Hum Reprod Update 1998;4:440–5.</a:t>
            </a:r>
          </a:p>
          <a:p>
            <a:pPr eaLnBrk="1" hangingPunct="1">
              <a:lnSpc>
                <a:spcPct val="90000"/>
              </a:lnSpc>
            </a:pPr>
            <a:endParaRPr lang="en-US" sz="2000">
              <a:latin typeface="Georgia" charset="0"/>
            </a:endParaRPr>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6200"/>
            <a:ext cx="35099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Başlık 1"/>
          <p:cNvSpPr>
            <a:spLocks noGrp="1"/>
          </p:cNvSpPr>
          <p:nvPr>
            <p:ph type="title"/>
          </p:nvPr>
        </p:nvSpPr>
        <p:spPr/>
        <p:txBody>
          <a:bodyPr/>
          <a:lstStyle/>
          <a:p>
            <a:pPr eaLnBrk="1" hangingPunct="1"/>
            <a:r>
              <a:rPr lang="en-US">
                <a:latin typeface="Trebuchet MS" charset="0"/>
              </a:rPr>
              <a:t>Embry</a:t>
            </a:r>
            <a:r>
              <a:rPr lang="tr-TR">
                <a:latin typeface="Trebuchet MS" charset="0"/>
              </a:rPr>
              <a:t>o</a:t>
            </a:r>
            <a:r>
              <a:rPr lang="en-US">
                <a:latin typeface="Trebuchet MS" charset="0"/>
              </a:rPr>
              <a:t> retansiyonu</a:t>
            </a:r>
          </a:p>
        </p:txBody>
      </p:sp>
      <p:sp>
        <p:nvSpPr>
          <p:cNvPr id="75778" name="İçerik Yer Tutucusu 2"/>
          <p:cNvSpPr>
            <a:spLocks noGrp="1"/>
          </p:cNvSpPr>
          <p:nvPr>
            <p:ph idx="1"/>
          </p:nvPr>
        </p:nvSpPr>
        <p:spPr/>
        <p:txBody>
          <a:bodyPr/>
          <a:lstStyle/>
          <a:p>
            <a:pPr marL="0" indent="0" algn="r" eaLnBrk="1" hangingPunct="1">
              <a:buFont typeface="Arial" charset="0"/>
              <a:buNone/>
            </a:pPr>
            <a:endParaRPr lang="en-US" sz="1200">
              <a:solidFill>
                <a:srgbClr val="FF0000"/>
              </a:solidFill>
              <a:latin typeface="Georgia" charset="0"/>
            </a:endParaRPr>
          </a:p>
          <a:p>
            <a:pPr marL="0" indent="0" eaLnBrk="1" hangingPunct="1"/>
            <a:r>
              <a:rPr lang="en-US">
                <a:latin typeface="Georgia" charset="0"/>
              </a:rPr>
              <a:t>Rutin sorunsuz transferle</a:t>
            </a:r>
            <a:r>
              <a:rPr lang="tr-TR">
                <a:latin typeface="Georgia" charset="0"/>
              </a:rPr>
              <a:t>r</a:t>
            </a:r>
            <a:r>
              <a:rPr lang="en-US">
                <a:latin typeface="Georgia" charset="0"/>
              </a:rPr>
              <a:t>de bile embryoların %8.7 si servikal kanalda veya spekulumda saptanmıştır. </a:t>
            </a:r>
            <a:r>
              <a:rPr lang="en-US" sz="1200">
                <a:solidFill>
                  <a:srgbClr val="FF0000"/>
                </a:solidFill>
                <a:latin typeface="Georgia" charset="0"/>
              </a:rPr>
              <a:t>Poindexter AN 3d, Fertil Steril 1986;46:262–7.</a:t>
            </a:r>
            <a:endParaRPr lang="tr-TR" sz="1200">
              <a:solidFill>
                <a:srgbClr val="FF0000"/>
              </a:solidFill>
              <a:latin typeface="Georgia" charset="0"/>
            </a:endParaRPr>
          </a:p>
          <a:p>
            <a:pPr marL="0" indent="0" eaLnBrk="1" hangingPunct="1"/>
            <a:endParaRPr lang="tr-TR" sz="1800">
              <a:latin typeface="Georgia" charset="0"/>
            </a:endParaRPr>
          </a:p>
          <a:p>
            <a:pPr marL="0" indent="0" eaLnBrk="1" hangingPunct="1"/>
            <a:r>
              <a:rPr lang="tr-TR" sz="1800">
                <a:latin typeface="Georgia" charset="0"/>
              </a:rPr>
              <a:t>Yıllar geçtikçe bu oranın azaldığını görmekteyiz</a:t>
            </a:r>
          </a:p>
          <a:p>
            <a:pPr marL="0" indent="0" eaLnBrk="1" hangingPunct="1"/>
            <a:endParaRPr lang="tr-TR" sz="1200">
              <a:solidFill>
                <a:srgbClr val="FF0000"/>
              </a:solidFill>
              <a:latin typeface="Georgia" charset="0"/>
            </a:endParaRPr>
          </a:p>
          <a:p>
            <a:pPr marL="0" indent="0" eaLnBrk="1" hangingPunct="1"/>
            <a:r>
              <a:rPr lang="tr-TR">
                <a:latin typeface="Georgia" charset="0"/>
              </a:rPr>
              <a:t>10 % ….1993</a:t>
            </a:r>
          </a:p>
          <a:p>
            <a:pPr marL="0" indent="0" eaLnBrk="1" hangingPunct="1"/>
            <a:r>
              <a:rPr lang="tr-TR">
                <a:latin typeface="Georgia" charset="0"/>
              </a:rPr>
              <a:t>1.41 % …2003  </a:t>
            </a:r>
            <a:r>
              <a:rPr lang="tr-TR" sz="1200">
                <a:solidFill>
                  <a:srgbClr val="FF0000"/>
                </a:solidFill>
                <a:latin typeface="Georgia" charset="0"/>
              </a:rPr>
              <a:t>Hye-Chun L. Fertil steril 2004,82;2:334-7</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Başlık 1"/>
          <p:cNvSpPr>
            <a:spLocks noGrp="1"/>
          </p:cNvSpPr>
          <p:nvPr>
            <p:ph type="title"/>
          </p:nvPr>
        </p:nvSpPr>
        <p:spPr/>
        <p:txBody>
          <a:bodyPr/>
          <a:lstStyle/>
          <a:p>
            <a:pPr eaLnBrk="1" hangingPunct="1"/>
            <a:r>
              <a:rPr lang="en-US">
                <a:latin typeface="Trebuchet MS" charset="0"/>
              </a:rPr>
              <a:t>Embry</a:t>
            </a:r>
            <a:r>
              <a:rPr lang="tr-TR">
                <a:latin typeface="Trebuchet MS" charset="0"/>
              </a:rPr>
              <a:t>o</a:t>
            </a:r>
            <a:r>
              <a:rPr lang="en-US">
                <a:latin typeface="Trebuchet MS" charset="0"/>
              </a:rPr>
              <a:t> retansiyonu &amp; re-transferi</a:t>
            </a:r>
          </a:p>
        </p:txBody>
      </p:sp>
      <p:sp>
        <p:nvSpPr>
          <p:cNvPr id="77826" name="İçerik Yer Tutucusu 2"/>
          <p:cNvSpPr>
            <a:spLocks noGrp="1"/>
          </p:cNvSpPr>
          <p:nvPr>
            <p:ph idx="1"/>
          </p:nvPr>
        </p:nvSpPr>
        <p:spPr>
          <a:xfrm>
            <a:off x="457200" y="1600200"/>
            <a:ext cx="8229600" cy="4983163"/>
          </a:xfrm>
        </p:spPr>
        <p:txBody>
          <a:bodyPr/>
          <a:lstStyle/>
          <a:p>
            <a:pPr eaLnBrk="1" hangingPunct="1">
              <a:buFont typeface="Arial" charset="0"/>
              <a:buNone/>
            </a:pPr>
            <a:endParaRPr lang="en-US">
              <a:latin typeface="Georgia" charset="0"/>
            </a:endParaRPr>
          </a:p>
          <a:p>
            <a:pPr algn="r" eaLnBrk="1" hangingPunct="1">
              <a:buFont typeface="Arial" charset="0"/>
              <a:buNone/>
            </a:pPr>
            <a:endParaRPr lang="en-US" sz="1200">
              <a:solidFill>
                <a:srgbClr val="FF0000"/>
              </a:solidFill>
              <a:latin typeface="Georgia" charset="0"/>
            </a:endParaRPr>
          </a:p>
          <a:p>
            <a:pPr eaLnBrk="1" hangingPunct="1"/>
            <a:r>
              <a:rPr lang="en-US">
                <a:latin typeface="Georgia" charset="0"/>
              </a:rPr>
              <a:t>Embryo retansiyonunda hemen hızlıca </a:t>
            </a:r>
            <a:r>
              <a:rPr lang="tr-TR">
                <a:latin typeface="Georgia" charset="0"/>
              </a:rPr>
              <a:t>tekrar </a:t>
            </a:r>
            <a:r>
              <a:rPr lang="en-US">
                <a:latin typeface="Georgia" charset="0"/>
              </a:rPr>
              <a:t>transfer yapılması gebelik oranlarını etkilemez. </a:t>
            </a:r>
          </a:p>
          <a:p>
            <a:pPr algn="r" eaLnBrk="1" hangingPunct="1">
              <a:buFont typeface="Arial" charset="0"/>
              <a:buNone/>
            </a:pPr>
            <a:r>
              <a:rPr lang="en-US" sz="1200">
                <a:solidFill>
                  <a:srgbClr val="FF0000"/>
                </a:solidFill>
                <a:latin typeface="Georgia" charset="0"/>
              </a:rPr>
              <a:t>Lee HC. Fertil Steril 2004;82:334 –7.. </a:t>
            </a:r>
            <a:endParaRPr lang="tr-TR" sz="1200">
              <a:solidFill>
                <a:srgbClr val="FF0000"/>
              </a:solidFill>
              <a:latin typeface="Georgia" charset="0"/>
            </a:endParaRPr>
          </a:p>
          <a:p>
            <a:pPr algn="r" eaLnBrk="1" hangingPunct="1">
              <a:buFont typeface="Arial" charset="0"/>
              <a:buNone/>
            </a:pPr>
            <a:r>
              <a:rPr lang="en-US" sz="1200">
                <a:solidFill>
                  <a:srgbClr val="FF0000"/>
                </a:solidFill>
                <a:latin typeface="Georgia" charset="0"/>
              </a:rPr>
              <a:t>Goudas VT, Fertil Steril 1998;70:878–82.</a:t>
            </a:r>
          </a:p>
          <a:p>
            <a:pPr algn="r" eaLnBrk="1" hangingPunct="1">
              <a:buFont typeface="Arial" charset="0"/>
              <a:buNone/>
            </a:pPr>
            <a:r>
              <a:rPr lang="en-US" sz="1200">
                <a:solidFill>
                  <a:srgbClr val="FF0000"/>
                </a:solidFill>
                <a:latin typeface="Georgia" charset="0"/>
              </a:rPr>
              <a:t>Nabi A, Hum Reprod 1997;12:1188–90.</a:t>
            </a:r>
          </a:p>
          <a:p>
            <a:pPr algn="r" eaLnBrk="1" hangingPunct="1">
              <a:buFont typeface="Arial" charset="0"/>
              <a:buNone/>
            </a:pPr>
            <a:endParaRPr lang="en-US" sz="1200">
              <a:solidFill>
                <a:srgbClr val="FF0000"/>
              </a:solidFill>
              <a:latin typeface="Georgia" charset="0"/>
            </a:endParaRPr>
          </a:p>
          <a:p>
            <a:pPr eaLnBrk="1" hangingPunct="1"/>
            <a:r>
              <a:rPr lang="en-US">
                <a:latin typeface="Georgia" charset="0"/>
              </a:rPr>
              <a:t>Embryo retansiyonunda </a:t>
            </a:r>
            <a:r>
              <a:rPr lang="tr-TR">
                <a:latin typeface="Georgia" charset="0"/>
              </a:rPr>
              <a:t>tekrar </a:t>
            </a:r>
            <a:r>
              <a:rPr lang="en-US">
                <a:latin typeface="Georgia" charset="0"/>
              </a:rPr>
              <a:t>transfer yapılsa dahi gebelik oranları düşer. </a:t>
            </a:r>
          </a:p>
          <a:p>
            <a:pPr algn="r" eaLnBrk="1" hangingPunct="1">
              <a:buFont typeface="Arial" charset="0"/>
              <a:buNone/>
            </a:pPr>
            <a:r>
              <a:rPr lang="en-US" sz="1200">
                <a:solidFill>
                  <a:srgbClr val="FF0000"/>
                </a:solidFill>
                <a:latin typeface="Georgia" charset="0"/>
              </a:rPr>
              <a:t>Visser DS, J Assist Reprod Genetics 1993;10:37–43.</a:t>
            </a:r>
          </a:p>
          <a:p>
            <a:pPr algn="r" eaLnBrk="1" hangingPunct="1">
              <a:buFont typeface="Arial" charset="0"/>
              <a:buNone/>
            </a:pPr>
            <a:r>
              <a:rPr lang="en-US" sz="1200">
                <a:solidFill>
                  <a:srgbClr val="FF0000"/>
                </a:solidFill>
                <a:latin typeface="Georgia" charset="0"/>
              </a:rPr>
              <a: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771525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4"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3733800"/>
            <a:ext cx="8229600" cy="2867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İçerik Yer Tutucusu"/>
          <p:cNvSpPr txBox="1">
            <a:spLocks/>
          </p:cNvSpPr>
          <p:nvPr/>
        </p:nvSpPr>
        <p:spPr>
          <a:xfrm>
            <a:off x="4124325" y="1600200"/>
            <a:ext cx="4876800" cy="20574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a:solidFill>
              <a:srgbClr val="C00000"/>
            </a:solidFill>
            <a:miter lim="800000"/>
            <a:headEnd/>
            <a:tailEnd/>
          </a:ln>
        </p:spPr>
        <p:txBody>
          <a:bodyPr>
            <a:normAutofit/>
          </a:bodyPr>
          <a:lstStyle>
            <a:lvl1pPr marL="365125" indent="-255588" eaLnBrk="0" hangingPunct="0">
              <a:defRPr>
                <a:solidFill>
                  <a:schemeClr val="tx1"/>
                </a:solidFill>
                <a:latin typeface="Calibri" charset="0"/>
                <a:ea typeface="ＭＳ Ｐゴシック" charset="0"/>
                <a:cs typeface="Arial" charset="0"/>
              </a:defRPr>
            </a:lvl1pPr>
            <a:lvl2pPr marL="657225" indent="-246063" eaLnBrk="0" hangingPunct="0">
              <a:defRPr>
                <a:solidFill>
                  <a:schemeClr val="tx1"/>
                </a:solidFill>
                <a:latin typeface="Calibri" charset="0"/>
                <a:ea typeface="Arial" charset="0"/>
                <a:cs typeface="Arial" charset="0"/>
              </a:defRPr>
            </a:lvl2pPr>
            <a:lvl3pPr marL="922338" indent="-219075" eaLnBrk="0" hangingPunct="0">
              <a:defRPr>
                <a:solidFill>
                  <a:schemeClr val="tx1"/>
                </a:solidFill>
                <a:latin typeface="Calibri" charset="0"/>
                <a:ea typeface="Arial" charset="0"/>
                <a:cs typeface="Arial" charset="0"/>
              </a:defRPr>
            </a:lvl3pPr>
            <a:lvl4pPr marL="1179513" indent="-200025" eaLnBrk="0" hangingPunct="0">
              <a:defRPr>
                <a:solidFill>
                  <a:schemeClr val="tx1"/>
                </a:solidFill>
                <a:latin typeface="Calibri" charset="0"/>
                <a:ea typeface="Arial" charset="0"/>
                <a:cs typeface="Arial" charset="0"/>
              </a:defRPr>
            </a:lvl4pPr>
            <a:lvl5pPr marL="1389063" indent="-182563" eaLnBrk="0" hangingPunct="0">
              <a:defRPr>
                <a:solidFill>
                  <a:schemeClr val="tx1"/>
                </a:solidFill>
                <a:latin typeface="Calibri" charset="0"/>
                <a:ea typeface="Arial" charset="0"/>
                <a:cs typeface="Arial" charset="0"/>
              </a:defRPr>
            </a:lvl5pPr>
            <a:lvl6pPr marL="1846263" indent="-182563" eaLnBrk="0" fontAlgn="base" hangingPunct="0">
              <a:spcBef>
                <a:spcPct val="0"/>
              </a:spcBef>
              <a:spcAft>
                <a:spcPct val="0"/>
              </a:spcAft>
              <a:defRPr>
                <a:solidFill>
                  <a:schemeClr val="tx1"/>
                </a:solidFill>
                <a:latin typeface="Calibri" charset="0"/>
                <a:ea typeface="Arial" charset="0"/>
                <a:cs typeface="Arial" charset="0"/>
              </a:defRPr>
            </a:lvl6pPr>
            <a:lvl7pPr marL="2303463" indent="-182563" eaLnBrk="0" fontAlgn="base" hangingPunct="0">
              <a:spcBef>
                <a:spcPct val="0"/>
              </a:spcBef>
              <a:spcAft>
                <a:spcPct val="0"/>
              </a:spcAft>
              <a:defRPr>
                <a:solidFill>
                  <a:schemeClr val="tx1"/>
                </a:solidFill>
                <a:latin typeface="Calibri" charset="0"/>
                <a:ea typeface="Arial" charset="0"/>
                <a:cs typeface="Arial" charset="0"/>
              </a:defRPr>
            </a:lvl7pPr>
            <a:lvl8pPr marL="2760663" indent="-182563" eaLnBrk="0" fontAlgn="base" hangingPunct="0">
              <a:spcBef>
                <a:spcPct val="0"/>
              </a:spcBef>
              <a:spcAft>
                <a:spcPct val="0"/>
              </a:spcAft>
              <a:defRPr>
                <a:solidFill>
                  <a:schemeClr val="tx1"/>
                </a:solidFill>
                <a:latin typeface="Calibri" charset="0"/>
                <a:ea typeface="Arial" charset="0"/>
                <a:cs typeface="Arial" charset="0"/>
              </a:defRPr>
            </a:lvl8pPr>
            <a:lvl9pPr marL="3217863" indent="-18256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spcBef>
                <a:spcPts val="300"/>
              </a:spcBef>
              <a:buClr>
                <a:srgbClr val="A04DA3"/>
              </a:buClr>
              <a:buFont typeface="Arial" charset="0"/>
              <a:buNone/>
              <a:defRPr/>
            </a:pPr>
            <a:r>
              <a:rPr lang="tr-TR" sz="1500" b="1" smtClean="0">
                <a:latin typeface="Georgia" charset="0"/>
              </a:rPr>
              <a:t>Grup 1: </a:t>
            </a:r>
            <a:r>
              <a:rPr lang="tr-TR" sz="1500" smtClean="0">
                <a:latin typeface="Georgia" charset="0"/>
              </a:rPr>
              <a:t>Fundal kaviteden 10 mm ya kadar ki mesafeye</a:t>
            </a:r>
          </a:p>
          <a:p>
            <a:pPr eaLnBrk="1" hangingPunct="1">
              <a:spcBef>
                <a:spcPts val="300"/>
              </a:spcBef>
              <a:buClr>
                <a:srgbClr val="A04DA3"/>
              </a:buClr>
              <a:buFont typeface="Arial" charset="0"/>
              <a:buNone/>
              <a:defRPr/>
            </a:pPr>
            <a:r>
              <a:rPr lang="tr-TR" sz="1500" b="1" smtClean="0">
                <a:latin typeface="Georgia" charset="0"/>
              </a:rPr>
              <a:t>Grup 2: </a:t>
            </a:r>
            <a:r>
              <a:rPr lang="tr-TR" sz="1500" smtClean="0">
                <a:latin typeface="Georgia" charset="0"/>
              </a:rPr>
              <a:t>Fundal kaviteden 10 -15mm arası mesafeye</a:t>
            </a:r>
            <a:endParaRPr lang="tr-TR" sz="1500" b="1" smtClean="0">
              <a:latin typeface="Georgia" charset="0"/>
            </a:endParaRPr>
          </a:p>
          <a:p>
            <a:pPr eaLnBrk="1" hangingPunct="1">
              <a:spcBef>
                <a:spcPts val="300"/>
              </a:spcBef>
              <a:buClr>
                <a:srgbClr val="A04DA3"/>
              </a:buClr>
              <a:buFont typeface="Arial" charset="0"/>
              <a:buNone/>
              <a:defRPr/>
            </a:pPr>
            <a:r>
              <a:rPr lang="tr-TR" sz="1500" b="1" smtClean="0">
                <a:latin typeface="Georgia" charset="0"/>
              </a:rPr>
              <a:t>Grup 3: </a:t>
            </a:r>
            <a:r>
              <a:rPr lang="tr-TR" sz="1500" smtClean="0">
                <a:latin typeface="Georgia" charset="0"/>
              </a:rPr>
              <a:t>Fundal kaviteden 15-20 mm arası mesafeye</a:t>
            </a:r>
            <a:endParaRPr lang="tr-TR" sz="1500" b="1" smtClean="0">
              <a:latin typeface="Georgia" charset="0"/>
            </a:endParaRPr>
          </a:p>
          <a:p>
            <a:pPr eaLnBrk="1" hangingPunct="1">
              <a:spcBef>
                <a:spcPts val="300"/>
              </a:spcBef>
              <a:buClr>
                <a:srgbClr val="A04DA3"/>
              </a:buClr>
              <a:buFont typeface="Arial" charset="0"/>
              <a:buNone/>
              <a:defRPr/>
            </a:pPr>
            <a:r>
              <a:rPr lang="tr-TR" sz="1500" b="1" smtClean="0">
                <a:latin typeface="Georgia" charset="0"/>
              </a:rPr>
              <a:t>Grup 4: </a:t>
            </a:r>
            <a:r>
              <a:rPr lang="tr-TR" sz="1500" smtClean="0">
                <a:latin typeface="Georgia" charset="0"/>
              </a:rPr>
              <a:t>Fundal kaviteden 20-25 mm arası mesafeye</a:t>
            </a:r>
            <a:endParaRPr lang="tr-TR" sz="1500" b="1" smtClean="0">
              <a:latin typeface="Georgia" charset="0"/>
            </a:endParaRPr>
          </a:p>
          <a:p>
            <a:pPr eaLnBrk="1" hangingPunct="1">
              <a:spcBef>
                <a:spcPts val="300"/>
              </a:spcBef>
              <a:buClr>
                <a:srgbClr val="A04DA3"/>
              </a:buClr>
              <a:buFont typeface="Arial" charset="0"/>
              <a:buNone/>
              <a:defRPr/>
            </a:pPr>
            <a:r>
              <a:rPr lang="tr-TR" sz="1500" b="1" smtClean="0">
                <a:latin typeface="Georgia" charset="0"/>
              </a:rPr>
              <a:t>Grup 5: </a:t>
            </a:r>
            <a:r>
              <a:rPr lang="tr-TR" sz="1500" smtClean="0">
                <a:latin typeface="Georgia" charset="0"/>
              </a:rPr>
              <a:t>Fundal kaviteden 25 mm den daha uzak bir mesafeye</a:t>
            </a:r>
            <a:endParaRPr lang="tr-TR" sz="1500" b="1" smtClean="0">
              <a:latin typeface="Georgia" charset="0"/>
            </a:endParaRPr>
          </a:p>
          <a:p>
            <a:pPr eaLnBrk="1" hangingPunct="1">
              <a:spcBef>
                <a:spcPts val="300"/>
              </a:spcBef>
              <a:buClr>
                <a:srgbClr val="A04DA3"/>
              </a:buClr>
              <a:buFont typeface="Arial" charset="0"/>
              <a:buNone/>
              <a:defRPr/>
            </a:pPr>
            <a:endParaRPr lang="tr-TR" sz="1500" smtClean="0">
              <a:latin typeface="Georgia" charset="0"/>
            </a:endParaRPr>
          </a:p>
          <a:p>
            <a:pPr eaLnBrk="1" hangingPunct="1">
              <a:spcBef>
                <a:spcPts val="300"/>
              </a:spcBef>
              <a:buClr>
                <a:srgbClr val="A04DA3"/>
              </a:buClr>
              <a:buFont typeface="Arial" charset="0"/>
              <a:buNone/>
              <a:defRPr/>
            </a:pPr>
            <a:endParaRPr lang="tr-TR" sz="1500" smtClean="0">
              <a:latin typeface="Georgia" charset="0"/>
            </a:endParaRPr>
          </a:p>
        </p:txBody>
      </p:sp>
      <p:sp>
        <p:nvSpPr>
          <p:cNvPr id="79878" name="12 Dikdörtgen"/>
          <p:cNvSpPr>
            <a:spLocks noChangeArrowheads="1"/>
          </p:cNvSpPr>
          <p:nvPr/>
        </p:nvSpPr>
        <p:spPr bwMode="auto">
          <a:xfrm>
            <a:off x="7275513" y="6524625"/>
            <a:ext cx="1725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tr-TR" sz="1200">
                <a:solidFill>
                  <a:srgbClr val="FF0000"/>
                </a:solidFill>
              </a:rPr>
              <a:t>Tıraş B. Fertil Steril 2010</a:t>
            </a:r>
          </a:p>
        </p:txBody>
      </p:sp>
      <p:sp>
        <p:nvSpPr>
          <p:cNvPr id="4" name="Dikdörtgen 3"/>
          <p:cNvSpPr/>
          <p:nvPr/>
        </p:nvSpPr>
        <p:spPr>
          <a:xfrm>
            <a:off x="152400" y="1474788"/>
            <a:ext cx="3810000" cy="23082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sz="1600" b="1" dirty="0">
                <a:solidFill>
                  <a:srgbClr val="7030A0"/>
                </a:solidFill>
                <a:latin typeface="Calibri" pitchFamily="34" charset="0"/>
                <a:ea typeface="+mn-ea"/>
                <a:cs typeface="Arial" charset="0"/>
              </a:rPr>
              <a:t>Pregnancy rates and ongoing PRs are higher if the embryos are replaced at a distance &gt;10mm from</a:t>
            </a:r>
            <a:r>
              <a:rPr lang="tr-TR" sz="1600" b="1" dirty="0">
                <a:solidFill>
                  <a:srgbClr val="7030A0"/>
                </a:solidFill>
                <a:latin typeface="Calibri" pitchFamily="34" charset="0"/>
                <a:ea typeface="+mn-ea"/>
                <a:cs typeface="Arial" charset="0"/>
              </a:rPr>
              <a:t> </a:t>
            </a:r>
            <a:r>
              <a:rPr lang="en-US" sz="1600" b="1" dirty="0">
                <a:solidFill>
                  <a:srgbClr val="7030A0"/>
                </a:solidFill>
                <a:latin typeface="Calibri" pitchFamily="34" charset="0"/>
                <a:ea typeface="+mn-ea"/>
                <a:cs typeface="Arial" charset="0"/>
              </a:rPr>
              <a:t>the fundal endometrial surface. In addition because significantly more embryos were replaced in cycles where the</a:t>
            </a:r>
            <a:r>
              <a:rPr lang="tr-TR" sz="1600" b="1" dirty="0">
                <a:solidFill>
                  <a:srgbClr val="7030A0"/>
                </a:solidFill>
                <a:latin typeface="Calibri" pitchFamily="34" charset="0"/>
                <a:ea typeface="+mn-ea"/>
                <a:cs typeface="Arial" charset="0"/>
              </a:rPr>
              <a:t> </a:t>
            </a:r>
            <a:r>
              <a:rPr lang="en-US" sz="1600" b="1" dirty="0">
                <a:solidFill>
                  <a:srgbClr val="7030A0"/>
                </a:solidFill>
                <a:latin typeface="Calibri" pitchFamily="34" charset="0"/>
                <a:ea typeface="+mn-ea"/>
                <a:cs typeface="Arial" charset="0"/>
              </a:rPr>
              <a:t>transfers occurred at a distance of &gt;20 mm, a distance &gt;10 mm to &lt;20 mm seems to be the best site for embryo</a:t>
            </a:r>
            <a:r>
              <a:rPr lang="tr-TR" sz="1600" b="1" dirty="0">
                <a:solidFill>
                  <a:srgbClr val="7030A0"/>
                </a:solidFill>
                <a:latin typeface="Calibri" pitchFamily="34" charset="0"/>
                <a:ea typeface="+mn-ea"/>
                <a:cs typeface="Arial" charset="0"/>
              </a:rPr>
              <a:t> </a:t>
            </a:r>
            <a:r>
              <a:rPr lang="en-US" sz="1600" b="1" dirty="0">
                <a:solidFill>
                  <a:srgbClr val="7030A0"/>
                </a:solidFill>
                <a:latin typeface="Calibri" pitchFamily="34" charset="0"/>
                <a:ea typeface="+mn-ea"/>
                <a:cs typeface="Arial" charset="0"/>
              </a:rPr>
              <a:t>transfer to achieve higher PRs.</a:t>
            </a:r>
            <a:endParaRPr lang="tr-TR" sz="1600" b="1" dirty="0">
              <a:solidFill>
                <a:srgbClr val="7030A0"/>
              </a:solidFill>
              <a:latin typeface="Calibri" pitchFamily="34" charset="0"/>
              <a:ea typeface="+mn-ea"/>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04800"/>
            <a:ext cx="72580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2"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29200" y="1619250"/>
            <a:ext cx="4019550" cy="2571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81475"/>
            <a:ext cx="34099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066925"/>
            <a:ext cx="40767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350" y="4267200"/>
            <a:ext cx="4114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6" name="Dikdörtgen 3"/>
          <p:cNvSpPr>
            <a:spLocks noChangeArrowheads="1"/>
          </p:cNvSpPr>
          <p:nvPr/>
        </p:nvSpPr>
        <p:spPr bwMode="auto">
          <a:xfrm>
            <a:off x="228600" y="1371600"/>
            <a:ext cx="843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600" b="1" i="1">
                <a:solidFill>
                  <a:srgbClr val="FF0000"/>
                </a:solidFill>
              </a:rPr>
              <a:t>Pınar Ozcan Cenksoy, Cem Fıcıcıoglu, Mert Yesiladali , Oya Alagoz Akcin, Cigdem Kaspar</a:t>
            </a:r>
          </a:p>
          <a:p>
            <a:r>
              <a:rPr lang="en-US" sz="1600" b="1" i="1">
                <a:solidFill>
                  <a:srgbClr val="FF0000"/>
                </a:solidFill>
              </a:rPr>
              <a:t>E J Obst&amp;Gyn Repr Bio</a:t>
            </a:r>
            <a:r>
              <a:rPr lang="tr-TR" sz="1600" b="1" i="1">
                <a:solidFill>
                  <a:srgbClr val="FF0000"/>
                </a:solidFill>
              </a:rPr>
              <a:t> </a:t>
            </a:r>
            <a:r>
              <a:rPr lang="en-US" sz="1600" b="1" i="1">
                <a:solidFill>
                  <a:srgbClr val="FF0000"/>
                </a:solidFill>
              </a:rPr>
              <a:t>2014 </a:t>
            </a:r>
            <a:r>
              <a:rPr lang="tr-TR" sz="1600" b="1" i="1">
                <a:solidFill>
                  <a:srgbClr val="FF0000"/>
                </a:solidFill>
              </a:rPr>
              <a: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763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3970"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 y="2209800"/>
            <a:ext cx="4711700" cy="4324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0" y="2209800"/>
            <a:ext cx="40195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28600" y="1487488"/>
            <a:ext cx="8610600" cy="646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The position of the air bubbles after embryo transfer is related to pregnancy rate; the highest</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pregnancy rates are found when the air bubbles end up closer to the fundus</a:t>
            </a:r>
            <a:endParaRPr lang="tr-TR" b="1" dirty="0">
              <a:solidFill>
                <a:srgbClr val="7030A0"/>
              </a:solidFill>
              <a:latin typeface="Calibri" pitchFamily="34" charset="0"/>
              <a:ea typeface="+mn-ea"/>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581025"/>
            <a:ext cx="82581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8"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3200400"/>
            <a:ext cx="85344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52400" y="1493838"/>
            <a:ext cx="8534400" cy="14779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An initial finding of our study was significantly decreased positive pregnancy test rates and</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clinical pregnancy rates with air bubbles moving towards the cervical canal after transfer. Although air</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bubbles moving towards the uterine fundus with ejection were associated with higher pregnancy rates,</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higher miscarriage rates and similar live birth rates were observed compared to air bubbles remaining</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stable</a:t>
            </a:r>
            <a:r>
              <a:rPr lang="tr-TR" b="1" dirty="0">
                <a:solidFill>
                  <a:srgbClr val="7030A0"/>
                </a:solidFill>
                <a:latin typeface="Calibri" pitchFamily="34" charset="0"/>
                <a:ea typeface="+mn-ea"/>
                <a:cs typeface="Arial" charset="0"/>
              </a:rPr>
              <a:t> </a:t>
            </a:r>
            <a:r>
              <a:rPr lang="tr-TR" b="1" dirty="0" err="1">
                <a:solidFill>
                  <a:srgbClr val="7030A0"/>
                </a:solidFill>
                <a:latin typeface="Calibri" pitchFamily="34" charset="0"/>
                <a:ea typeface="+mn-ea"/>
                <a:cs typeface="Arial" charset="0"/>
              </a:rPr>
              <a:t>after</a:t>
            </a:r>
            <a:r>
              <a:rPr lang="tr-TR" b="1" dirty="0">
                <a:solidFill>
                  <a:srgbClr val="7030A0"/>
                </a:solidFill>
                <a:latin typeface="Calibri" pitchFamily="34" charset="0"/>
                <a:ea typeface="+mn-ea"/>
                <a:cs typeface="Arial" charset="0"/>
              </a:rPr>
              <a:t> transfer</a:t>
            </a:r>
          </a:p>
        </p:txBody>
      </p:sp>
      <p:sp>
        <p:nvSpPr>
          <p:cNvPr id="86020" name="Dikdörtgen 6"/>
          <p:cNvSpPr>
            <a:spLocks noChangeArrowheads="1"/>
          </p:cNvSpPr>
          <p:nvPr/>
        </p:nvSpPr>
        <p:spPr bwMode="auto">
          <a:xfrm>
            <a:off x="5881688" y="6500813"/>
            <a:ext cx="2792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b="1" i="1">
                <a:solidFill>
                  <a:srgbClr val="FF0000"/>
                </a:solidFill>
              </a:rPr>
              <a:t>Tiras B, </a:t>
            </a:r>
            <a:r>
              <a:rPr lang="en-US" sz="1400" b="1" i="1">
                <a:solidFill>
                  <a:srgbClr val="FF0000"/>
                </a:solidFill>
              </a:rPr>
              <a:t>E J Obs &amp; Gyn Rep Bio</a:t>
            </a:r>
            <a:r>
              <a:rPr lang="tr-TR" sz="1400" b="1" i="1">
                <a:solidFill>
                  <a:srgbClr val="FF0000"/>
                </a:solidFill>
              </a:rPr>
              <a:t> </a:t>
            </a:r>
            <a:r>
              <a:rPr lang="en-US" sz="1400" b="1" i="1">
                <a:solidFill>
                  <a:srgbClr val="FF0000"/>
                </a:solidFill>
              </a:rPr>
              <a:t>2012</a:t>
            </a:r>
            <a:endParaRPr lang="tr-TR" sz="1400" b="1" i="1">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762125"/>
            <a:ext cx="4151313" cy="2733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391025"/>
            <a:ext cx="8567738"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00200"/>
            <a:ext cx="3838575" cy="295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7200"/>
            <a:ext cx="81819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069" name="Dikdörtgen 4"/>
          <p:cNvSpPr>
            <a:spLocks noChangeArrowheads="1"/>
          </p:cNvSpPr>
          <p:nvPr/>
        </p:nvSpPr>
        <p:spPr bwMode="auto">
          <a:xfrm>
            <a:off x="6446838" y="6569075"/>
            <a:ext cx="2392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Pope JC. Fertil Steril 2004;81:51– 8.</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5344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4"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 y="2819400"/>
            <a:ext cx="8610600" cy="3200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5" name="Dikdörtgen 3"/>
          <p:cNvSpPr>
            <a:spLocks noChangeArrowheads="1"/>
          </p:cNvSpPr>
          <p:nvPr/>
        </p:nvSpPr>
        <p:spPr bwMode="auto">
          <a:xfrm>
            <a:off x="5976938" y="6248400"/>
            <a:ext cx="301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Friedman BE. Fertil Steril 2011</a:t>
            </a:r>
            <a:endParaRPr lang="tr-TR"/>
          </a:p>
        </p:txBody>
      </p:sp>
      <p:sp>
        <p:nvSpPr>
          <p:cNvPr id="5" name="Dikdörtgen 4"/>
          <p:cNvSpPr/>
          <p:nvPr/>
        </p:nvSpPr>
        <p:spPr>
          <a:xfrm>
            <a:off x="381000" y="1674813"/>
            <a:ext cx="8610600"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This study is the first to suggest that BT closer to the fundus is associated with higher PR. Although</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no ectopic pregnancies occurred in the &lt;10-mm group, this outcome should be monitored closely in larger studies</a:t>
            </a:r>
            <a:endParaRPr lang="tr-TR" b="1" dirty="0">
              <a:solidFill>
                <a:srgbClr val="7030A0"/>
              </a:solidFill>
              <a:latin typeface="Calibri" pitchFamily="34" charset="0"/>
              <a:ea typeface="+mn-ea"/>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4582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2"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 y="2057400"/>
            <a:ext cx="8229600" cy="4418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noGrp="1"/>
          </p:cNvSpPr>
          <p:nvPr>
            <p:ph type="title"/>
          </p:nvPr>
        </p:nvSpPr>
        <p:spPr/>
        <p:txBody>
          <a:bodyPr/>
          <a:lstStyle/>
          <a:p>
            <a:pPr eaLnBrk="1" hangingPunct="1"/>
            <a:r>
              <a:rPr lang="tr-TR">
                <a:latin typeface="Trebuchet MS" charset="0"/>
              </a:rPr>
              <a:t>Transfer Tekniği</a:t>
            </a:r>
          </a:p>
        </p:txBody>
      </p:sp>
      <p:sp>
        <p:nvSpPr>
          <p:cNvPr id="19458" name="2 İçerik Yer Tutucusu"/>
          <p:cNvSpPr>
            <a:spLocks noGrp="1"/>
          </p:cNvSpPr>
          <p:nvPr>
            <p:ph idx="1"/>
          </p:nvPr>
        </p:nvSpPr>
        <p:spPr>
          <a:xfrm>
            <a:off x="457200" y="2514600"/>
            <a:ext cx="8229600" cy="3352800"/>
          </a:xfrm>
        </p:spPr>
        <p:txBody>
          <a:bodyPr/>
          <a:lstStyle/>
          <a:p>
            <a:pPr eaLnBrk="1" hangingPunct="1"/>
            <a:r>
              <a:rPr lang="tr-TR">
                <a:latin typeface="Georgia" charset="0"/>
              </a:rPr>
              <a:t>Embryo transferi IVF’ deki en son ve en önemli basamaktır. </a:t>
            </a:r>
          </a:p>
          <a:p>
            <a:pPr algn="r" eaLnBrk="1" hangingPunct="1">
              <a:buFont typeface="Arial" charset="0"/>
              <a:buNone/>
            </a:pPr>
            <a:r>
              <a:rPr lang="en-US" sz="1600">
                <a:solidFill>
                  <a:srgbClr val="FF0000"/>
                </a:solidFill>
                <a:latin typeface="Georgia" charset="0"/>
              </a:rPr>
              <a:t>Neithardt AB, </a:t>
            </a:r>
            <a:r>
              <a:rPr lang="tr-TR" sz="1600">
                <a:solidFill>
                  <a:srgbClr val="FF0000"/>
                </a:solidFill>
                <a:latin typeface="Georgia" charset="0"/>
              </a:rPr>
              <a:t>Fertil Steril 2005;83:710–4.</a:t>
            </a:r>
          </a:p>
          <a:p>
            <a:pPr algn="r" eaLnBrk="1" hangingPunct="1">
              <a:buFont typeface="Arial" charset="0"/>
              <a:buNone/>
            </a:pPr>
            <a:r>
              <a:rPr lang="tr-TR" sz="1600">
                <a:solidFill>
                  <a:srgbClr val="FF0000"/>
                </a:solidFill>
                <a:latin typeface="Georgia" charset="0"/>
              </a:rPr>
              <a:t>Lambers MJ, Fertil Steril 2007;88:68–73.</a:t>
            </a:r>
          </a:p>
          <a:p>
            <a:pPr algn="r" eaLnBrk="1" hangingPunct="1">
              <a:buFont typeface="Arial" charset="0"/>
              <a:buNone/>
            </a:pPr>
            <a:endParaRPr lang="tr-TR" sz="1600">
              <a:solidFill>
                <a:srgbClr val="FF0000"/>
              </a:solidFill>
              <a:latin typeface="Georgia" charset="0"/>
            </a:endParaRPr>
          </a:p>
          <a:p>
            <a:pPr eaLnBrk="1" hangingPunct="1"/>
            <a:r>
              <a:rPr lang="tr-TR">
                <a:latin typeface="Georgia" charset="0"/>
              </a:rPr>
              <a:t>IVF/ICSI deki başarısızlıkların %30’ u kötü embryo transfer tekniğinden kaynaklanır.</a:t>
            </a:r>
          </a:p>
          <a:p>
            <a:pPr algn="r" eaLnBrk="1" hangingPunct="1">
              <a:buFont typeface="Arial" charset="0"/>
              <a:buNone/>
            </a:pPr>
            <a:r>
              <a:rPr lang="en-US" sz="1600">
                <a:solidFill>
                  <a:srgbClr val="FF0000"/>
                </a:solidFill>
                <a:latin typeface="Georgia" charset="0"/>
              </a:rPr>
              <a:t>MansourRT, AboulgharMA. </a:t>
            </a:r>
            <a:r>
              <a:rPr lang="tr-TR" sz="1600">
                <a:solidFill>
                  <a:srgbClr val="FF0000"/>
                </a:solidFill>
                <a:latin typeface="Georgia" charset="0"/>
              </a:rPr>
              <a:t>Hum Reprod 2002;17:1149–53.</a:t>
            </a:r>
          </a:p>
          <a:p>
            <a:pPr algn="r" eaLnBrk="1" hangingPunct="1">
              <a:buFont typeface="Arial" charset="0"/>
              <a:buNone/>
            </a:pPr>
            <a:endParaRPr lang="tr-TR" sz="1600">
              <a:solidFill>
                <a:srgbClr val="FF000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42672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0"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124200" y="1295400"/>
            <a:ext cx="6019800" cy="2628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38600"/>
            <a:ext cx="82200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2" name="Dikdörtgen 4"/>
          <p:cNvSpPr>
            <a:spLocks noChangeArrowheads="1"/>
          </p:cNvSpPr>
          <p:nvPr/>
        </p:nvSpPr>
        <p:spPr bwMode="auto">
          <a:xfrm>
            <a:off x="5943600" y="6569075"/>
            <a:ext cx="2298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Abdelmassih VG. Fertil Steril 2007</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133600"/>
            <a:ext cx="74676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84582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6838950" cy="48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 y="1619250"/>
            <a:ext cx="8115300" cy="2266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40671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975" y="3830638"/>
            <a:ext cx="4349750" cy="265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52400" y="828675"/>
            <a:ext cx="8763000"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ET can cause rapid pressure fluctuations in the transferred liquid. Therefore, it is advisable to transfer</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the embryo gently with minimum ejection speed, to avoid exposing the embryo to the steep pressure gradient</a:t>
            </a:r>
            <a:endParaRPr lang="tr-TR" b="1" dirty="0">
              <a:solidFill>
                <a:srgbClr val="7030A0"/>
              </a:solidFill>
              <a:latin typeface="Calibri" pitchFamily="34" charset="0"/>
              <a:ea typeface="+mn-ea"/>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990600"/>
            <a:ext cx="8229600" cy="2590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52825"/>
            <a:ext cx="81819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65913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Başlık 1"/>
          <p:cNvSpPr>
            <a:spLocks noGrp="1"/>
          </p:cNvSpPr>
          <p:nvPr>
            <p:ph type="title"/>
          </p:nvPr>
        </p:nvSpPr>
        <p:spPr>
          <a:xfrm>
            <a:off x="735013" y="609600"/>
            <a:ext cx="8229600" cy="1066800"/>
          </a:xfrm>
        </p:spPr>
        <p:txBody>
          <a:bodyPr/>
          <a:lstStyle/>
          <a:p>
            <a:pPr eaLnBrk="1" hangingPunct="1"/>
            <a:r>
              <a:rPr lang="en-US">
                <a:latin typeface="Trebuchet MS" charset="0"/>
              </a:rPr>
              <a:t>ET süresi</a:t>
            </a:r>
          </a:p>
        </p:txBody>
      </p:sp>
      <p:sp>
        <p:nvSpPr>
          <p:cNvPr id="102402" name="Dikdörtgen 3"/>
          <p:cNvSpPr>
            <a:spLocks noChangeArrowheads="1"/>
          </p:cNvSpPr>
          <p:nvPr/>
        </p:nvSpPr>
        <p:spPr bwMode="auto">
          <a:xfrm>
            <a:off x="6080125" y="6462713"/>
            <a:ext cx="2682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Ciray HN. Fertil Steril 2007;87:1218 –21.</a:t>
            </a:r>
          </a:p>
        </p:txBody>
      </p:sp>
      <p:pic>
        <p:nvPicPr>
          <p:cNvPr id="1024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5351463"/>
            <a:ext cx="90900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Dikdörtgen 5"/>
          <p:cNvSpPr>
            <a:spLocks noChangeArrowheads="1"/>
          </p:cNvSpPr>
          <p:nvPr/>
        </p:nvSpPr>
        <p:spPr bwMode="auto">
          <a:xfrm>
            <a:off x="0" y="1803400"/>
            <a:ext cx="8964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tr-TR" sz="2400"/>
              <a:t>120 saniyeyi aşan süre lerde daha kötü sonuçlar elde edilmiş onedenle mümkün olan en kısa sürede işlem tamamlanmalı</a:t>
            </a:r>
            <a:r>
              <a:rPr lang="en-US" sz="2400"/>
              <a:t>.</a:t>
            </a:r>
          </a:p>
          <a:p>
            <a:pPr marL="285750" indent="-285750" algn="r"/>
            <a:r>
              <a:rPr lang="pt-BR" sz="1200">
                <a:solidFill>
                  <a:srgbClr val="FF0000"/>
                </a:solidFill>
              </a:rPr>
              <a:t>Matorras R, </a:t>
            </a:r>
            <a:r>
              <a:rPr lang="en-US" sz="1200">
                <a:solidFill>
                  <a:srgbClr val="FF0000"/>
                </a:solidFill>
              </a:rPr>
              <a:t>Hum Reprod 2004;19:2027–30. </a:t>
            </a:r>
          </a:p>
        </p:txBody>
      </p:sp>
      <p:sp>
        <p:nvSpPr>
          <p:cNvPr id="102405" name="Dikdörtgen 6"/>
          <p:cNvSpPr>
            <a:spLocks noChangeArrowheads="1"/>
          </p:cNvSpPr>
          <p:nvPr/>
        </p:nvSpPr>
        <p:spPr bwMode="auto">
          <a:xfrm>
            <a:off x="117475" y="3733800"/>
            <a:ext cx="861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tr-TR" sz="2000"/>
              <a:t>Embryo kaltesi iyi ise işlem süresi sonucu etkilemez</a:t>
            </a:r>
          </a:p>
          <a:p>
            <a:pPr marL="285750" indent="-285750">
              <a:buFont typeface="Arial" charset="0"/>
              <a:buChar char="•"/>
            </a:pPr>
            <a:endParaRPr lang="en-US" sz="2000"/>
          </a:p>
          <a:p>
            <a:pPr marL="285750" indent="-285750">
              <a:buFont typeface="Arial" charset="0"/>
              <a:buChar char="•"/>
            </a:pPr>
            <a:r>
              <a:rPr lang="tr-TR" sz="2000"/>
              <a:t>İyi kaliteli yumurtadan üretilen embryolar kötü  kalitelilerden üretilenlere göre çevresel koşullara daha az duyarlıdır. </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Başlık 1"/>
          <p:cNvSpPr>
            <a:spLocks noGrp="1"/>
          </p:cNvSpPr>
          <p:nvPr>
            <p:ph type="title"/>
          </p:nvPr>
        </p:nvSpPr>
        <p:spPr>
          <a:xfrm>
            <a:off x="996950" y="304800"/>
            <a:ext cx="7162800" cy="1143000"/>
          </a:xfrm>
        </p:spPr>
        <p:txBody>
          <a:bodyPr/>
          <a:lstStyle/>
          <a:p>
            <a:pPr eaLnBrk="1" hangingPunct="1"/>
            <a:r>
              <a:rPr lang="en-US">
                <a:latin typeface="Trebuchet MS" charset="0"/>
              </a:rPr>
              <a:t>Hekim Faktörü</a:t>
            </a:r>
          </a:p>
        </p:txBody>
      </p:sp>
      <p:pic>
        <p:nvPicPr>
          <p:cNvPr id="860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163" y="1600200"/>
            <a:ext cx="4167187" cy="2701925"/>
          </a:xfrm>
          <a:effectLst>
            <a:outerShdw blurRad="292100" dist="139700" dir="2700000" algn="tl" rotWithShape="0">
              <a:srgbClr val="333333">
                <a:alpha val="64999"/>
              </a:srgbClr>
            </a:outerShdw>
          </a:effectLst>
        </p:spPr>
      </p:pic>
      <p:sp>
        <p:nvSpPr>
          <p:cNvPr id="104451" name="Dikdörtgen 3"/>
          <p:cNvSpPr>
            <a:spLocks noChangeArrowheads="1"/>
          </p:cNvSpPr>
          <p:nvPr/>
        </p:nvSpPr>
        <p:spPr bwMode="auto">
          <a:xfrm>
            <a:off x="5738813" y="6503988"/>
            <a:ext cx="301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Hearns-Stokes RM. Fertil Steril 2000;74:80–6</a:t>
            </a:r>
          </a:p>
        </p:txBody>
      </p:sp>
      <p:sp>
        <p:nvSpPr>
          <p:cNvPr id="5" name="Dikdörtgen 4"/>
          <p:cNvSpPr/>
          <p:nvPr/>
        </p:nvSpPr>
        <p:spPr>
          <a:xfrm>
            <a:off x="0" y="4572000"/>
            <a:ext cx="41910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rgbClr val="000000"/>
                </a:solidFill>
                <a:latin typeface="Georgia" charset="0"/>
                <a:ea typeface="ＭＳ Ｐゴシック" charset="0"/>
                <a:cs typeface="Arial" charset="0"/>
              </a:rPr>
              <a:t>4 ve 6 deneyimi az doktorun  başarı oranlarını gösteriyor</a:t>
            </a:r>
          </a:p>
        </p:txBody>
      </p:sp>
      <p:pic>
        <p:nvPicPr>
          <p:cNvPr id="1044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1447800"/>
            <a:ext cx="4579937"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4462463" y="4572000"/>
            <a:ext cx="4579937"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rgbClr val="000000"/>
                </a:solidFill>
                <a:latin typeface="Georgia" charset="0"/>
                <a:ea typeface="ＭＳ Ｐゴシック" charset="0"/>
                <a:cs typeface="Arial" charset="0"/>
              </a:rPr>
              <a:t>Doktorların ilk 50 transfer de başarı oranları</a:t>
            </a:r>
          </a:p>
        </p:txBody>
      </p:sp>
      <p:sp>
        <p:nvSpPr>
          <p:cNvPr id="11" name="Dikdörtgen 10"/>
          <p:cNvSpPr/>
          <p:nvPr/>
        </p:nvSpPr>
        <p:spPr>
          <a:xfrm>
            <a:off x="59488" y="5581169"/>
            <a:ext cx="9118925" cy="923330"/>
          </a:xfrm>
          <a:prstGeom prst="rect">
            <a:avLst/>
          </a:prstGeom>
        </p:spPr>
        <p:style>
          <a:lnRef idx="0">
            <a:schemeClr val="dk1"/>
          </a:lnRef>
          <a:fillRef idx="3">
            <a:schemeClr val="dk1"/>
          </a:fillRef>
          <a:effectRef idx="3">
            <a:schemeClr val="dk1"/>
          </a:effectRef>
          <a:fontRef idx="minor">
            <a:schemeClr val="lt1"/>
          </a:fontRef>
        </p:style>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tr-TR" b="1" smtClean="0">
                <a:solidFill>
                  <a:srgbClr val="FFFF00"/>
                </a:solidFill>
                <a:latin typeface="Georgia" charset="0"/>
              </a:rPr>
              <a:t>ET tekniklerinın IVF başarısındaki rolünü kuvvetlendiren , değişik hekimler tarafından yapılan embryo transferlerinde elde edilen gebelikler yönünden anlamlı farklılıklar gözlenmiş</a:t>
            </a:r>
            <a:endParaRPr lang="en-US" b="1" smtClean="0">
              <a:solidFill>
                <a:srgbClr val="FFFF0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381000" y="838200"/>
            <a:ext cx="8229600" cy="1066800"/>
          </a:xfrm>
        </p:spPr>
        <p:txBody>
          <a:bodyPr/>
          <a:lstStyle/>
          <a:p>
            <a:pPr eaLnBrk="1" hangingPunct="1"/>
            <a:r>
              <a:rPr lang="tr-TR">
                <a:latin typeface="Trebuchet MS" charset="0"/>
              </a:rPr>
              <a:t>“Fellowship”  eğitimi</a:t>
            </a:r>
          </a:p>
        </p:txBody>
      </p:sp>
      <p:sp>
        <p:nvSpPr>
          <p:cNvPr id="106498" name="Content Placeholder 2"/>
          <p:cNvSpPr>
            <a:spLocks noGrp="1"/>
          </p:cNvSpPr>
          <p:nvPr>
            <p:ph idx="1"/>
          </p:nvPr>
        </p:nvSpPr>
        <p:spPr/>
        <p:txBody>
          <a:bodyPr/>
          <a:lstStyle/>
          <a:p>
            <a:pPr eaLnBrk="1" hangingPunct="1"/>
            <a:r>
              <a:rPr lang="tr-TR">
                <a:latin typeface="Georgia" charset="0"/>
              </a:rPr>
              <a:t>44 % eğitim sırasında ET yapmadan bitiriyor.</a:t>
            </a:r>
          </a:p>
          <a:p>
            <a:pPr eaLnBrk="1" hangingPunct="1"/>
            <a:r>
              <a:rPr lang="tr-TR">
                <a:latin typeface="Georgia" charset="0"/>
              </a:rPr>
              <a:t>ET öncesi fellow 30 &gt;  deneme transferi ve IUI yapmış olması gerekiyor.</a:t>
            </a:r>
          </a:p>
          <a:p>
            <a:pPr eaLnBrk="1" hangingPunct="1"/>
            <a:r>
              <a:rPr lang="tr-TR">
                <a:latin typeface="Georgia" charset="0"/>
              </a:rPr>
              <a:t>Fellow 10 gün içinde yaptığı 3 transferde “iyi kalite embryo” 30% &lt; gebelik oranından düşük oranda kalırsa , tekrar 30 deneme transferi ve IUI pratiğine alınıyor. </a:t>
            </a:r>
          </a:p>
          <a:p>
            <a:pPr eaLnBrk="1" hangingPunct="1">
              <a:buFont typeface="Georgia" charset="0"/>
              <a:buNone/>
            </a:pPr>
            <a:r>
              <a:rPr lang="tr-TR" sz="1200">
                <a:solidFill>
                  <a:srgbClr val="FF0000"/>
                </a:solidFill>
                <a:latin typeface="Georgia" charset="0"/>
              </a:rPr>
              <a:t>	</a:t>
            </a:r>
          </a:p>
          <a:p>
            <a:pPr eaLnBrk="1" hangingPunct="1">
              <a:buFont typeface="Georgia" charset="0"/>
              <a:buNone/>
            </a:pPr>
            <a:r>
              <a:rPr lang="tr-TR" sz="1200">
                <a:solidFill>
                  <a:srgbClr val="FF0000"/>
                </a:solidFill>
                <a:latin typeface="Georgia" charset="0"/>
              </a:rPr>
              <a:t>				Wittenberger M, Fertil steril 2007.</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Başlık 1"/>
          <p:cNvSpPr>
            <a:spLocks noGrp="1"/>
          </p:cNvSpPr>
          <p:nvPr>
            <p:ph type="title"/>
          </p:nvPr>
        </p:nvSpPr>
        <p:spPr>
          <a:xfrm>
            <a:off x="304800" y="838200"/>
            <a:ext cx="8229600" cy="1066800"/>
          </a:xfrm>
        </p:spPr>
        <p:txBody>
          <a:bodyPr/>
          <a:lstStyle/>
          <a:p>
            <a:pPr eaLnBrk="1" hangingPunct="1"/>
            <a:r>
              <a:rPr lang="en-US">
                <a:latin typeface="Trebuchet MS" charset="0"/>
              </a:rPr>
              <a:t>ET Sonrası Yatak İ</a:t>
            </a:r>
            <a:r>
              <a:rPr lang="tr-TR">
                <a:latin typeface="Trebuchet MS" charset="0"/>
              </a:rPr>
              <a:t>s</a:t>
            </a:r>
            <a:r>
              <a:rPr lang="en-US">
                <a:latin typeface="Trebuchet MS" charset="0"/>
              </a:rPr>
              <a:t>tirahati</a:t>
            </a:r>
          </a:p>
        </p:txBody>
      </p:sp>
      <p:sp>
        <p:nvSpPr>
          <p:cNvPr id="107522" name="İçerik Yer Tutucusu 2"/>
          <p:cNvSpPr>
            <a:spLocks noGrp="1"/>
          </p:cNvSpPr>
          <p:nvPr>
            <p:ph idx="1"/>
          </p:nvPr>
        </p:nvSpPr>
        <p:spPr>
          <a:xfrm>
            <a:off x="457200" y="2057400"/>
            <a:ext cx="8229600" cy="4516438"/>
          </a:xfrm>
        </p:spPr>
        <p:txBody>
          <a:bodyPr/>
          <a:lstStyle/>
          <a:p>
            <a:pPr eaLnBrk="1" hangingPunct="1">
              <a:lnSpc>
                <a:spcPct val="90000"/>
              </a:lnSpc>
            </a:pPr>
            <a:r>
              <a:rPr lang="en-US">
                <a:latin typeface="Georgia" charset="0"/>
              </a:rPr>
              <a:t>Uzun süreli yatak istirahat gerekmez</a:t>
            </a:r>
          </a:p>
          <a:p>
            <a:pPr algn="r" eaLnBrk="1" hangingPunct="1">
              <a:lnSpc>
                <a:spcPct val="90000"/>
              </a:lnSpc>
              <a:buFont typeface="Arial" charset="0"/>
              <a:buNone/>
            </a:pPr>
            <a:r>
              <a:rPr lang="en-US" sz="1200">
                <a:solidFill>
                  <a:srgbClr val="FF0000"/>
                </a:solidFill>
                <a:latin typeface="Georgia" charset="0"/>
              </a:rPr>
              <a:t>Sharif K, Hum Reprod 1995</a:t>
            </a:r>
          </a:p>
          <a:p>
            <a:pPr eaLnBrk="1" hangingPunct="1">
              <a:lnSpc>
                <a:spcPct val="90000"/>
              </a:lnSpc>
            </a:pPr>
            <a:r>
              <a:rPr lang="en-US">
                <a:latin typeface="Georgia" charset="0"/>
              </a:rPr>
              <a:t>ET sonrası 24 saat yatak istirahati ile başarı artmamıştır. </a:t>
            </a:r>
          </a:p>
          <a:p>
            <a:pPr algn="r" eaLnBrk="1" hangingPunct="1">
              <a:lnSpc>
                <a:spcPct val="90000"/>
              </a:lnSpc>
              <a:buFont typeface="Arial" charset="0"/>
              <a:buNone/>
            </a:pPr>
            <a:r>
              <a:rPr lang="en-US" sz="1200">
                <a:solidFill>
                  <a:srgbClr val="FF0000"/>
                </a:solidFill>
                <a:latin typeface="Georgia" charset="0"/>
              </a:rPr>
              <a:t>Botta G, Hum Reprod 1997</a:t>
            </a:r>
          </a:p>
          <a:p>
            <a:pPr eaLnBrk="1" hangingPunct="1">
              <a:lnSpc>
                <a:spcPct val="90000"/>
              </a:lnSpc>
            </a:pPr>
            <a:r>
              <a:rPr lang="en-US">
                <a:latin typeface="Georgia" charset="0"/>
              </a:rPr>
              <a:t>ET ile verilen havanın Uterus içindeki yeri transfer sonrası hemen hareket edenlerde</a:t>
            </a:r>
            <a:r>
              <a:rPr lang="tr-TR">
                <a:latin typeface="Georgia" charset="0"/>
              </a:rPr>
              <a:t>; 94 %; değişmemiş, 4%; 1 cm oynamış, 2%; 4 cm &gt; oynamış.</a:t>
            </a:r>
            <a:r>
              <a:rPr lang="en-US">
                <a:latin typeface="Georgia" charset="0"/>
              </a:rPr>
              <a:t> (USG ile kontrol)</a:t>
            </a:r>
          </a:p>
          <a:p>
            <a:pPr algn="r" eaLnBrk="1" hangingPunct="1">
              <a:lnSpc>
                <a:spcPct val="90000"/>
              </a:lnSpc>
              <a:buFont typeface="Arial" charset="0"/>
              <a:buNone/>
            </a:pPr>
            <a:r>
              <a:rPr lang="en-US" sz="1200">
                <a:solidFill>
                  <a:srgbClr val="FF0000"/>
                </a:solidFill>
                <a:latin typeface="Georgia" charset="0"/>
              </a:rPr>
              <a:t>Woolcott R, Hum Reprod 1998.</a:t>
            </a:r>
          </a:p>
          <a:p>
            <a:pPr eaLnBrk="1" hangingPunct="1">
              <a:lnSpc>
                <a:spcPct val="90000"/>
              </a:lnSpc>
            </a:pPr>
            <a:r>
              <a:rPr lang="tr-TR">
                <a:latin typeface="Georgia" charset="0"/>
              </a:rPr>
              <a:t>Peritransfer periodunda cinsel ilişki   gebelik oranlarını etkilemez. 		</a:t>
            </a:r>
            <a:r>
              <a:rPr lang="tr-TR" sz="1200">
                <a:solidFill>
                  <a:srgbClr val="FF0000"/>
                </a:solidFill>
                <a:latin typeface="Georgia" charset="0"/>
              </a:rPr>
              <a:t>Tremellen KP. Human reprod 2000</a:t>
            </a:r>
            <a:endParaRPr lang="en-US" sz="1200">
              <a:solidFill>
                <a:srgbClr val="FF000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Başlık 1"/>
          <p:cNvSpPr>
            <a:spLocks noGrp="1"/>
          </p:cNvSpPr>
          <p:nvPr>
            <p:ph type="title"/>
          </p:nvPr>
        </p:nvSpPr>
        <p:spPr>
          <a:xfrm>
            <a:off x="228600" y="685800"/>
            <a:ext cx="8229600" cy="1066800"/>
          </a:xfrm>
        </p:spPr>
        <p:txBody>
          <a:bodyPr/>
          <a:lstStyle/>
          <a:p>
            <a:pPr eaLnBrk="1" hangingPunct="1"/>
            <a:r>
              <a:rPr lang="en-US" sz="3200">
                <a:latin typeface="Trebuchet MS" charset="0"/>
              </a:rPr>
              <a:t>ET sonrası </a:t>
            </a:r>
            <a:br>
              <a:rPr lang="en-US" sz="3200">
                <a:latin typeface="Trebuchet MS" charset="0"/>
              </a:rPr>
            </a:br>
            <a:r>
              <a:rPr lang="en-US" sz="3200">
                <a:latin typeface="Trebuchet MS" charset="0"/>
              </a:rPr>
              <a:t>hemen hareket &amp; 1 saat yatak istirahati</a:t>
            </a:r>
          </a:p>
        </p:txBody>
      </p:sp>
      <p:pic>
        <p:nvPicPr>
          <p:cNvPr id="1095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588" y="2209800"/>
            <a:ext cx="8877300" cy="3733800"/>
          </a:xfrm>
          <a:noFill/>
        </p:spPr>
      </p:pic>
      <p:sp>
        <p:nvSpPr>
          <p:cNvPr id="109571" name="Dikdörtgen 3"/>
          <p:cNvSpPr>
            <a:spLocks noChangeArrowheads="1"/>
          </p:cNvSpPr>
          <p:nvPr/>
        </p:nvSpPr>
        <p:spPr bwMode="auto">
          <a:xfrm>
            <a:off x="390525" y="6096000"/>
            <a:ext cx="853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tr-TR"/>
              <a:t>ET sonrası hemen ayağa kalkmanın gebelik açısından hiçbir olumsuz etkisi yoktur. </a:t>
            </a:r>
            <a:r>
              <a:rPr lang="en-US"/>
              <a:t> </a:t>
            </a:r>
          </a:p>
          <a:p>
            <a:pPr marL="285750" indent="-285750" algn="r"/>
            <a:r>
              <a:rPr lang="en-US" sz="1200">
                <a:solidFill>
                  <a:srgbClr val="FF0000"/>
                </a:solidFill>
              </a:rPr>
              <a:t>Bar-Hava I. Fertil Steril 2005.</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tr-TR" sz="3600">
                <a:latin typeface="Trebuchet MS" charset="0"/>
              </a:rPr>
              <a:t/>
            </a:r>
            <a:br>
              <a:rPr lang="tr-TR" sz="3600">
                <a:latin typeface="Trebuchet MS" charset="0"/>
              </a:rPr>
            </a:br>
            <a:r>
              <a:rPr lang="tr-TR" sz="3600">
                <a:latin typeface="Trebuchet MS" charset="0"/>
              </a:rPr>
              <a:t/>
            </a:r>
            <a:br>
              <a:rPr lang="tr-TR" sz="3600">
                <a:latin typeface="Trebuchet MS" charset="0"/>
              </a:rPr>
            </a:br>
            <a:endParaRPr lang="tr-TR" sz="3600">
              <a:latin typeface="Trebuchet MS" charset="0"/>
            </a:endParaRPr>
          </a:p>
        </p:txBody>
      </p:sp>
      <p:sp>
        <p:nvSpPr>
          <p:cNvPr id="111618" name="Content Placeholder 2"/>
          <p:cNvSpPr>
            <a:spLocks noGrp="1"/>
          </p:cNvSpPr>
          <p:nvPr>
            <p:ph sz="half" idx="1"/>
          </p:nvPr>
        </p:nvSpPr>
        <p:spPr>
          <a:xfrm>
            <a:off x="304800" y="1600200"/>
            <a:ext cx="3657600" cy="4495800"/>
          </a:xfrm>
        </p:spPr>
        <p:txBody>
          <a:bodyPr/>
          <a:lstStyle/>
          <a:p>
            <a:pPr eaLnBrk="1" hangingPunct="1">
              <a:lnSpc>
                <a:spcPct val="90000"/>
              </a:lnSpc>
            </a:pPr>
            <a:endParaRPr lang="tr-TR">
              <a:latin typeface="Georgia" charset="0"/>
            </a:endParaRPr>
          </a:p>
          <a:p>
            <a:pPr eaLnBrk="1" hangingPunct="1">
              <a:lnSpc>
                <a:spcPct val="90000"/>
              </a:lnSpc>
            </a:pPr>
            <a:endParaRPr lang="tr-TR">
              <a:latin typeface="Georgia" charset="0"/>
            </a:endParaRPr>
          </a:p>
          <a:p>
            <a:pPr eaLnBrk="1" hangingPunct="1">
              <a:lnSpc>
                <a:spcPct val="90000"/>
              </a:lnSpc>
            </a:pPr>
            <a:endParaRPr lang="tr-TR">
              <a:solidFill>
                <a:srgbClr val="FF0000"/>
              </a:solidFill>
              <a:latin typeface="Georgia" charset="0"/>
            </a:endParaRPr>
          </a:p>
          <a:p>
            <a:pPr eaLnBrk="1" hangingPunct="1">
              <a:lnSpc>
                <a:spcPct val="90000"/>
              </a:lnSpc>
            </a:pPr>
            <a:r>
              <a:rPr lang="tr-TR">
                <a:solidFill>
                  <a:srgbClr val="FF0000"/>
                </a:solidFill>
                <a:latin typeface="Georgia" charset="0"/>
              </a:rPr>
              <a:t>Kanıta dayalı</a:t>
            </a:r>
          </a:p>
          <a:p>
            <a:pPr lvl="1" eaLnBrk="1" hangingPunct="1">
              <a:lnSpc>
                <a:spcPct val="90000"/>
              </a:lnSpc>
            </a:pPr>
            <a:r>
              <a:rPr lang="tr-TR">
                <a:latin typeface="Georgia" charset="0"/>
              </a:rPr>
              <a:t>Zor transferden kaçınmak</a:t>
            </a:r>
          </a:p>
          <a:p>
            <a:pPr lvl="1" eaLnBrk="1" hangingPunct="1">
              <a:lnSpc>
                <a:spcPct val="90000"/>
              </a:lnSpc>
            </a:pPr>
            <a:r>
              <a:rPr lang="tr-TR">
                <a:latin typeface="Georgia" charset="0"/>
              </a:rPr>
              <a:t>Ultrason rehberliğinde uygulama transferi kolaylaştırır, başarıyı arttırır</a:t>
            </a:r>
          </a:p>
          <a:p>
            <a:pPr lvl="1" eaLnBrk="1" hangingPunct="1">
              <a:lnSpc>
                <a:spcPct val="90000"/>
              </a:lnSpc>
            </a:pPr>
            <a:r>
              <a:rPr lang="tr-TR">
                <a:latin typeface="Georgia" charset="0"/>
              </a:rPr>
              <a:t>Yumuşak kateter kullanılmalı</a:t>
            </a:r>
          </a:p>
          <a:p>
            <a:pPr eaLnBrk="1" hangingPunct="1">
              <a:lnSpc>
                <a:spcPct val="90000"/>
              </a:lnSpc>
            </a:pPr>
            <a:endParaRPr lang="tr-TR">
              <a:latin typeface="Georgia" charset="0"/>
            </a:endParaRPr>
          </a:p>
          <a:p>
            <a:pPr eaLnBrk="1" hangingPunct="1">
              <a:lnSpc>
                <a:spcPct val="90000"/>
              </a:lnSpc>
            </a:pPr>
            <a:endParaRPr lang="tr-TR">
              <a:latin typeface="Georgia" charset="0"/>
            </a:endParaRPr>
          </a:p>
          <a:p>
            <a:pPr algn="r" eaLnBrk="1" hangingPunct="1">
              <a:lnSpc>
                <a:spcPct val="90000"/>
              </a:lnSpc>
              <a:buFont typeface="Arial" charset="0"/>
              <a:buNone/>
            </a:pPr>
            <a:r>
              <a:rPr lang="tr-TR" sz="1800">
                <a:solidFill>
                  <a:srgbClr val="7030A0"/>
                </a:solidFill>
                <a:latin typeface="Georgia" charset="0"/>
              </a:rPr>
              <a:t>Mains L, Fertil Steril 2010</a:t>
            </a:r>
          </a:p>
        </p:txBody>
      </p:sp>
      <p:sp>
        <p:nvSpPr>
          <p:cNvPr id="111619" name="Content Placeholder 3"/>
          <p:cNvSpPr>
            <a:spLocks noGrp="1"/>
          </p:cNvSpPr>
          <p:nvPr>
            <p:ph sz="half" idx="2"/>
          </p:nvPr>
        </p:nvSpPr>
        <p:spPr>
          <a:xfrm>
            <a:off x="4038600" y="1981200"/>
            <a:ext cx="4648200" cy="4678363"/>
          </a:xfrm>
        </p:spPr>
        <p:txBody>
          <a:bodyPr/>
          <a:lstStyle/>
          <a:p>
            <a:pPr eaLnBrk="1" hangingPunct="1">
              <a:lnSpc>
                <a:spcPct val="90000"/>
              </a:lnSpc>
            </a:pPr>
            <a:r>
              <a:rPr lang="tr-TR">
                <a:solidFill>
                  <a:srgbClr val="FF0000"/>
                </a:solidFill>
                <a:latin typeface="Georgia" charset="0"/>
              </a:rPr>
              <a:t>Uzman tavsiyeleri</a:t>
            </a:r>
          </a:p>
          <a:p>
            <a:pPr lvl="1" eaLnBrk="1" hangingPunct="1">
              <a:lnSpc>
                <a:spcPct val="90000"/>
              </a:lnSpc>
            </a:pPr>
            <a:r>
              <a:rPr lang="tr-TR">
                <a:latin typeface="Georgia" charset="0"/>
              </a:rPr>
              <a:t>Deneme tranferi zor transfer için daha iyi bir hazırlık sağlar</a:t>
            </a:r>
          </a:p>
          <a:p>
            <a:pPr lvl="1" eaLnBrk="1" hangingPunct="1">
              <a:lnSpc>
                <a:spcPct val="90000"/>
              </a:lnSpc>
            </a:pPr>
            <a:r>
              <a:rPr lang="tr-TR">
                <a:latin typeface="Georgia" charset="0"/>
              </a:rPr>
              <a:t>Servikal mukus temizlenmesi bakteryel kontaminasyonu azaltır, mukusun kateteri tıkamasını önler</a:t>
            </a:r>
          </a:p>
          <a:p>
            <a:pPr lvl="1" eaLnBrk="1" hangingPunct="1">
              <a:lnSpc>
                <a:spcPct val="90000"/>
              </a:lnSpc>
            </a:pPr>
            <a:r>
              <a:rPr lang="tr-TR">
                <a:latin typeface="Georgia" charset="0"/>
              </a:rPr>
              <a:t>Embryo uterusun “midportion” bırakılmalı</a:t>
            </a:r>
          </a:p>
          <a:p>
            <a:pPr lvl="1" eaLnBrk="1" hangingPunct="1">
              <a:lnSpc>
                <a:spcPct val="90000"/>
              </a:lnSpc>
            </a:pPr>
            <a:r>
              <a:rPr lang="tr-TR">
                <a:latin typeface="Georgia" charset="0"/>
              </a:rPr>
              <a:t>Kateteri geri çekerken negatif basınç oluşturma</a:t>
            </a:r>
          </a:p>
          <a:p>
            <a:pPr lvl="1" eaLnBrk="1" hangingPunct="1">
              <a:lnSpc>
                <a:spcPct val="90000"/>
              </a:lnSpc>
            </a:pPr>
            <a:r>
              <a:rPr lang="tr-TR">
                <a:latin typeface="Georgia" charset="0"/>
              </a:rPr>
              <a:t>Kısa sürede bitir</a:t>
            </a:r>
          </a:p>
        </p:txBody>
      </p:sp>
      <p:sp>
        <p:nvSpPr>
          <p:cNvPr id="5" name="Smiley Face 4"/>
          <p:cNvSpPr/>
          <p:nvPr/>
        </p:nvSpPr>
        <p:spPr>
          <a:xfrm flipH="1">
            <a:off x="152400" y="457200"/>
            <a:ext cx="2895600" cy="1295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solidFill>
                  <a:srgbClr val="FFFFFF"/>
                </a:solidFill>
                <a:latin typeface="Georgia" charset="0"/>
                <a:ea typeface="ＭＳ Ｐゴシック" charset="0"/>
                <a:cs typeface="Arial" charset="0"/>
              </a:rPr>
              <a:t>SONUÇ</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5129128"/>
              </p:ext>
            </p:extLst>
          </p:nvPr>
        </p:nvGraphicFramePr>
        <p:xfrm>
          <a:off x="0" y="1397000"/>
          <a:ext cx="9144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6" name="Title 2"/>
          <p:cNvSpPr>
            <a:spLocks noGrp="1"/>
          </p:cNvSpPr>
          <p:nvPr>
            <p:ph type="title"/>
          </p:nvPr>
        </p:nvSpPr>
        <p:spPr>
          <a:xfrm>
            <a:off x="0" y="0"/>
            <a:ext cx="8534400" cy="1066800"/>
          </a:xfrm>
        </p:spPr>
        <p:txBody>
          <a:bodyPr/>
          <a:lstStyle/>
          <a:p>
            <a:pPr algn="r" eaLnBrk="1" hangingPunct="1"/>
            <a:r>
              <a:rPr lang="tr-TR" sz="3200">
                <a:latin typeface="Trebuchet MS" charset="0"/>
              </a:rPr>
              <a:t/>
            </a:r>
            <a:br>
              <a:rPr lang="tr-TR" sz="3200">
                <a:latin typeface="Trebuchet MS" charset="0"/>
              </a:rPr>
            </a:br>
            <a:r>
              <a:rPr lang="tr-TR" sz="3200">
                <a:latin typeface="Trebuchet MS" charset="0"/>
              </a:rPr>
              <a:t>İmplantasyon</a:t>
            </a:r>
            <a:br>
              <a:rPr lang="tr-TR" sz="3200">
                <a:latin typeface="Trebuchet MS" charset="0"/>
              </a:rPr>
            </a:br>
            <a:r>
              <a:rPr lang="tr-TR" sz="3200">
                <a:latin typeface="Trebuchet MS" charset="0"/>
              </a:rPr>
              <a:t>Başarısı</a:t>
            </a:r>
          </a:p>
        </p:txBody>
      </p:sp>
      <p:pic>
        <p:nvPicPr>
          <p:cNvPr id="21507" name="Picture 2" descr="C:\Users\Public\Pictures\Sample Pictures\Pictur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33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6172200"/>
            <a:ext cx="586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200" b="1" i="1" dirty="0" err="1">
                <a:solidFill>
                  <a:srgbClr val="FF0000"/>
                </a:solidFill>
              </a:rPr>
              <a:t>Goudas</a:t>
            </a:r>
            <a:r>
              <a:rPr lang="tr-TR" sz="1200" b="1" i="1" dirty="0">
                <a:solidFill>
                  <a:srgbClr val="FF0000"/>
                </a:solidFill>
              </a:rPr>
              <a:t> V. </a:t>
            </a:r>
            <a:r>
              <a:rPr lang="tr-TR" sz="1200" b="1" i="1" dirty="0" err="1">
                <a:solidFill>
                  <a:srgbClr val="FF0000"/>
                </a:solidFill>
              </a:rPr>
              <a:t>Fertil</a:t>
            </a:r>
            <a:r>
              <a:rPr lang="tr-TR" sz="1200" b="1" i="1" dirty="0">
                <a:solidFill>
                  <a:srgbClr val="FF0000"/>
                </a:solidFill>
              </a:rPr>
              <a:t> Steril 1998;</a:t>
            </a:r>
          </a:p>
          <a:p>
            <a:pPr>
              <a:defRPr/>
            </a:pPr>
            <a:r>
              <a:rPr lang="tr-TR" sz="1200" b="1" i="1" dirty="0" err="1">
                <a:solidFill>
                  <a:srgbClr val="FF0000"/>
                </a:solidFill>
              </a:rPr>
              <a:t>Schoolcraft</a:t>
            </a:r>
            <a:r>
              <a:rPr lang="tr-TR" sz="1200" b="1" i="1" dirty="0">
                <a:solidFill>
                  <a:srgbClr val="FF0000"/>
                </a:solidFill>
              </a:rPr>
              <a:t> WB, </a:t>
            </a:r>
            <a:r>
              <a:rPr lang="tr-TR" sz="1200" b="1" i="1" dirty="0" err="1">
                <a:solidFill>
                  <a:srgbClr val="FF0000"/>
                </a:solidFill>
              </a:rPr>
              <a:t>Fertil</a:t>
            </a:r>
            <a:r>
              <a:rPr lang="tr-TR" sz="1200" b="1" i="1" dirty="0">
                <a:solidFill>
                  <a:srgbClr val="FF0000"/>
                </a:solidFill>
              </a:rPr>
              <a:t> Steril 2001</a:t>
            </a:r>
          </a:p>
          <a:p>
            <a:pPr>
              <a:defRPr/>
            </a:pPr>
            <a:r>
              <a:rPr lang="tr-TR" sz="1200" b="1" i="1" dirty="0" err="1">
                <a:solidFill>
                  <a:srgbClr val="FF0000"/>
                </a:solidFill>
              </a:rPr>
              <a:t>Mansour</a:t>
            </a:r>
            <a:r>
              <a:rPr lang="tr-TR" sz="1200" b="1" i="1" dirty="0">
                <a:solidFill>
                  <a:srgbClr val="FF0000"/>
                </a:solidFill>
              </a:rPr>
              <a:t> RT. Hum </a:t>
            </a:r>
            <a:r>
              <a:rPr lang="tr-TR" sz="1200" b="1" i="1" dirty="0" err="1">
                <a:solidFill>
                  <a:srgbClr val="FF0000"/>
                </a:solidFill>
              </a:rPr>
              <a:t>Reprod</a:t>
            </a:r>
            <a:r>
              <a:rPr lang="tr-TR" sz="1200" b="1" i="1" dirty="0">
                <a:solidFill>
                  <a:srgbClr val="FF0000"/>
                </a:solidFill>
              </a:rPr>
              <a:t> 2002, </a:t>
            </a:r>
          </a:p>
          <a:p>
            <a:pPr>
              <a:defRPr/>
            </a:pPr>
            <a:r>
              <a:rPr lang="tr-TR" sz="1200" b="1" i="1" dirty="0" err="1">
                <a:solidFill>
                  <a:srgbClr val="FF0000"/>
                </a:solidFill>
              </a:rPr>
              <a:t>Mirkin</a:t>
            </a:r>
            <a:r>
              <a:rPr lang="tr-TR" sz="1200" b="1" i="1" dirty="0">
                <a:solidFill>
                  <a:srgbClr val="FF0000"/>
                </a:solidFill>
              </a:rPr>
              <a:t> S, J </a:t>
            </a:r>
            <a:r>
              <a:rPr lang="tr-TR" sz="1200" b="1" i="1" dirty="0" err="1">
                <a:solidFill>
                  <a:srgbClr val="FF0000"/>
                </a:solidFill>
              </a:rPr>
              <a:t>Assist</a:t>
            </a:r>
            <a:r>
              <a:rPr lang="tr-TR" sz="1200" b="1" i="1" dirty="0">
                <a:solidFill>
                  <a:srgbClr val="FF0000"/>
                </a:solidFill>
              </a:rPr>
              <a:t> </a:t>
            </a:r>
            <a:r>
              <a:rPr lang="tr-TR" sz="1200" b="1" i="1" dirty="0" err="1">
                <a:solidFill>
                  <a:srgbClr val="FF0000"/>
                </a:solidFill>
              </a:rPr>
              <a:t>Reprod</a:t>
            </a:r>
            <a:r>
              <a:rPr lang="tr-TR" sz="1200" b="1" i="1" dirty="0">
                <a:solidFill>
                  <a:srgbClr val="FF0000"/>
                </a:solidFill>
              </a:rPr>
              <a:t> </a:t>
            </a:r>
            <a:r>
              <a:rPr lang="tr-TR" sz="1200" b="1" i="1" dirty="0" err="1">
                <a:solidFill>
                  <a:srgbClr val="FF0000"/>
                </a:solidFill>
              </a:rPr>
              <a:t>Genet</a:t>
            </a:r>
            <a:r>
              <a:rPr lang="tr-TR" sz="1200" b="1" i="1" dirty="0">
                <a:solidFill>
                  <a:srgbClr val="FF0000"/>
                </a:solidFill>
              </a:rPr>
              <a:t> 2003</a:t>
            </a:r>
          </a:p>
        </p:txBody>
      </p:sp>
      <p:sp>
        <p:nvSpPr>
          <p:cNvPr id="10" name="Curved Left Arrow 9"/>
          <p:cNvSpPr/>
          <p:nvPr/>
        </p:nvSpPr>
        <p:spPr>
          <a:xfrm>
            <a:off x="8610600" y="381000"/>
            <a:ext cx="533400"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1 Başlık"/>
          <p:cNvSpPr>
            <a:spLocks noGrp="1"/>
          </p:cNvSpPr>
          <p:nvPr>
            <p:ph type="ctrTitle"/>
          </p:nvPr>
        </p:nvSpPr>
        <p:spPr>
          <a:xfrm>
            <a:off x="4857750" y="5878513"/>
            <a:ext cx="3957638" cy="642937"/>
          </a:xfrm>
        </p:spPr>
        <p:txBody>
          <a:bodyPr/>
          <a:lstStyle/>
          <a:p>
            <a:pPr eaLnBrk="1" hangingPunct="1"/>
            <a:r>
              <a:rPr lang="tr-TR" sz="4000" u="sng">
                <a:solidFill>
                  <a:srgbClr val="0070C0"/>
                </a:solidFill>
                <a:latin typeface="Trebuchet MS" charset="0"/>
              </a:rPr>
              <a:t>Teşekkürler</a:t>
            </a:r>
            <a:endParaRPr lang="en-US" sz="4000" u="sng">
              <a:solidFill>
                <a:srgbClr val="0070C0"/>
              </a:solidFill>
              <a:latin typeface="Trebuchet MS" charset="0"/>
            </a:endParaRPr>
          </a:p>
        </p:txBody>
      </p:sp>
      <p:pic>
        <p:nvPicPr>
          <p:cNvPr id="112642" name="Picture 4" descr="C:\Users\Gazi YILDIRIM\Desktop\Yeditepe University\LOGOLAR\hastane g+Âr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071938"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5" descr="Click for the original image">
            <a:hlinkClick r:id="rId4" tooltip="Click for the original ima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0"/>
            <a:ext cx="33575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Başlık 1"/>
          <p:cNvSpPr>
            <a:spLocks noGrp="1"/>
          </p:cNvSpPr>
          <p:nvPr>
            <p:ph type="title"/>
          </p:nvPr>
        </p:nvSpPr>
        <p:spPr/>
        <p:txBody>
          <a:bodyPr/>
          <a:lstStyle/>
          <a:p>
            <a:pPr eaLnBrk="1" hangingPunct="1"/>
            <a:r>
              <a:rPr lang="en-US">
                <a:latin typeface="Trebuchet MS" charset="0"/>
              </a:rPr>
              <a:t>Başarılı ET için Anahtar Faktörler</a:t>
            </a:r>
          </a:p>
        </p:txBody>
      </p:sp>
      <p:sp>
        <p:nvSpPr>
          <p:cNvPr id="114690" name="İçerik Yer Tutucusu 3"/>
          <p:cNvSpPr>
            <a:spLocks noGrp="1"/>
          </p:cNvSpPr>
          <p:nvPr>
            <p:ph idx="1"/>
          </p:nvPr>
        </p:nvSpPr>
        <p:spPr>
          <a:xfrm>
            <a:off x="152400" y="1600200"/>
            <a:ext cx="8763000" cy="4876800"/>
          </a:xfrm>
          <a:gradFill rotWithShape="1">
            <a:gsLst>
              <a:gs pos="0">
                <a:srgbClr val="83D3FF"/>
              </a:gs>
              <a:gs pos="50000">
                <a:srgbClr val="B5E2FF"/>
              </a:gs>
              <a:gs pos="100000">
                <a:srgbClr val="DBF0FF"/>
              </a:gs>
            </a:gsLst>
            <a:lin ang="2700000" scaled="1"/>
          </a:gradFill>
        </p:spPr>
        <p:txBody>
          <a:bodyPr/>
          <a:lstStyle/>
          <a:p>
            <a:pPr eaLnBrk="1" hangingPunct="1"/>
            <a:r>
              <a:rPr lang="tr-TR" sz="2000">
                <a:latin typeface="Georgia" charset="0"/>
              </a:rPr>
              <a:t>Siklus öncesi deneme transferi</a:t>
            </a:r>
            <a:endParaRPr lang="en-US" sz="2000">
              <a:latin typeface="Georgia" charset="0"/>
            </a:endParaRPr>
          </a:p>
          <a:p>
            <a:pPr eaLnBrk="1" hangingPunct="1"/>
            <a:r>
              <a:rPr lang="tr-TR" sz="2000">
                <a:latin typeface="Georgia" charset="0"/>
              </a:rPr>
              <a:t>Mesane tam doluyken TAUS eşliğinde transfer</a:t>
            </a:r>
            <a:endParaRPr lang="en-US" sz="2000">
              <a:latin typeface="Georgia" charset="0"/>
            </a:endParaRPr>
          </a:p>
          <a:p>
            <a:pPr eaLnBrk="1" hangingPunct="1"/>
            <a:r>
              <a:rPr lang="tr-TR" sz="2000">
                <a:latin typeface="Georgia" charset="0"/>
              </a:rPr>
              <a:t>Fazla mukusun uzaklaştırılması için kültür medyumu ile servikal lavaj</a:t>
            </a:r>
            <a:endParaRPr lang="en-US" sz="2000">
              <a:latin typeface="Georgia" charset="0"/>
            </a:endParaRPr>
          </a:p>
          <a:p>
            <a:pPr eaLnBrk="1" hangingPunct="1"/>
            <a:r>
              <a:rPr lang="tr-TR" sz="2000">
                <a:latin typeface="Georgia" charset="0"/>
              </a:rPr>
              <a:t>Sadece internal os’a kadar deneme transferi</a:t>
            </a:r>
            <a:endParaRPr lang="en-US" sz="2000">
              <a:latin typeface="Georgia" charset="0"/>
            </a:endParaRPr>
          </a:p>
          <a:p>
            <a:pPr eaLnBrk="1" hangingPunct="1"/>
            <a:r>
              <a:rPr lang="en-US" sz="2000">
                <a:latin typeface="Georgia" charset="0"/>
              </a:rPr>
              <a:t>Wallace </a:t>
            </a:r>
            <a:r>
              <a:rPr lang="tr-TR" sz="2000">
                <a:latin typeface="Georgia" charset="0"/>
              </a:rPr>
              <a:t>kateteri</a:t>
            </a:r>
            <a:r>
              <a:rPr lang="en-US" sz="2000">
                <a:latin typeface="Georgia" charset="0"/>
              </a:rPr>
              <a:t>, 30 L volum, embryo</a:t>
            </a:r>
            <a:r>
              <a:rPr lang="tr-TR" sz="2000">
                <a:latin typeface="Georgia" charset="0"/>
              </a:rPr>
              <a:t>lar sıvının son </a:t>
            </a:r>
            <a:r>
              <a:rPr lang="en-US" sz="2000">
                <a:latin typeface="Georgia" charset="0"/>
              </a:rPr>
              <a:t>10 L</a:t>
            </a:r>
            <a:r>
              <a:rPr lang="tr-TR" sz="2000">
                <a:latin typeface="Georgia" charset="0"/>
              </a:rPr>
              <a:t>’de</a:t>
            </a:r>
            <a:r>
              <a:rPr lang="en-US" sz="2000">
                <a:latin typeface="Georgia" charset="0"/>
              </a:rPr>
              <a:t>, continuous fluid column to syringe</a:t>
            </a:r>
          </a:p>
          <a:p>
            <a:pPr eaLnBrk="1" hangingPunct="1"/>
            <a:r>
              <a:rPr lang="tr-TR" sz="2000">
                <a:latin typeface="Georgia" charset="0"/>
              </a:rPr>
              <a:t>Nazikçe giriş</a:t>
            </a:r>
            <a:r>
              <a:rPr lang="en-US" sz="2000">
                <a:latin typeface="Georgia" charset="0"/>
              </a:rPr>
              <a:t>: </a:t>
            </a:r>
            <a:r>
              <a:rPr lang="tr-TR" sz="2000">
                <a:latin typeface="Georgia" charset="0"/>
              </a:rPr>
              <a:t>serviksin spekulum ile manuplasyonu, gereğinde internal osu geçmek için ring forseps</a:t>
            </a:r>
            <a:endParaRPr lang="en-US" sz="2000">
              <a:latin typeface="Georgia" charset="0"/>
            </a:endParaRPr>
          </a:p>
          <a:p>
            <a:pPr eaLnBrk="1" hangingPunct="1"/>
            <a:r>
              <a:rPr lang="tr-TR" sz="2000">
                <a:latin typeface="Georgia" charset="0"/>
              </a:rPr>
              <a:t>Kateter ucunun endometriyumu zedelemesi ve fundusa dokunmaktan kaçınmak için US kullanımı</a:t>
            </a:r>
            <a:endParaRPr lang="en-US" sz="2000">
              <a:latin typeface="Georgia" charset="0"/>
            </a:endParaRPr>
          </a:p>
          <a:p>
            <a:pPr eaLnBrk="1" hangingPunct="1"/>
            <a:r>
              <a:rPr lang="tr-TR" sz="2000">
                <a:latin typeface="Georgia" charset="0"/>
              </a:rPr>
              <a:t>US ile konfirme ederek embryoları fundustan 1.5 cm mesafeye enjekte etmek, sonrasında kateteri yavaşça çekmek</a:t>
            </a:r>
            <a:endParaRPr lang="en-US" sz="2000">
              <a:latin typeface="Georgia" charset="0"/>
            </a:endParaRPr>
          </a:p>
          <a:p>
            <a:pPr eaLnBrk="1" hangingPunct="1"/>
            <a:r>
              <a:rPr lang="tr-TR" sz="2000">
                <a:latin typeface="Georgia" charset="0"/>
              </a:rPr>
              <a:t>Kateterin embryolog tarafından kan, mukus, embryo retansiyonu açısından değerlendirilmesi</a:t>
            </a:r>
            <a:endParaRPr lang="en-US" sz="2000">
              <a:latin typeface="Georgia" charset="0"/>
            </a:endParaRPr>
          </a:p>
        </p:txBody>
      </p:sp>
      <p:sp>
        <p:nvSpPr>
          <p:cNvPr id="114691" name="İçerik Yer Tutucusu 2"/>
          <p:cNvSpPr txBox="1">
            <a:spLocks/>
          </p:cNvSpPr>
          <p:nvPr/>
        </p:nvSpPr>
        <p:spPr bwMode="auto">
          <a:xfrm>
            <a:off x="533400" y="6477000"/>
            <a:ext cx="8229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spcBef>
                <a:spcPct val="20000"/>
              </a:spcBef>
              <a:buFont typeface="Arial" charset="0"/>
              <a:buNone/>
            </a:pPr>
            <a:r>
              <a:rPr lang="tr-TR" sz="1200">
                <a:solidFill>
                  <a:srgbClr val="FF0000"/>
                </a:solidFill>
                <a:latin typeface="Georgia" charset="0"/>
              </a:rPr>
              <a:t>Schoolcraft WB, Fertil Steril 2001;76:863–70</a:t>
            </a:r>
            <a:endParaRPr lang="tr-TR" sz="3200">
              <a:solidFill>
                <a:srgbClr val="FF0000"/>
              </a:solidFill>
              <a:latin typeface="Georgia" charset="0"/>
            </a:endParaRPr>
          </a:p>
          <a:p>
            <a:pPr>
              <a:spcBef>
                <a:spcPct val="20000"/>
              </a:spcBef>
              <a:buFont typeface="Arial" charset="0"/>
              <a:buChar char="•"/>
            </a:pPr>
            <a:endParaRPr lang="en-US" sz="320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eaLnBrk="1" hangingPunct="1"/>
            <a:r>
              <a:rPr lang="tr-TR">
                <a:latin typeface="Trebuchet MS" charset="0"/>
              </a:rPr>
              <a:t>Başarılı ET için Önemli Faktörler</a:t>
            </a:r>
          </a:p>
        </p:txBody>
      </p:sp>
      <p:graphicFrame>
        <p:nvGraphicFramePr>
          <p:cNvPr id="5" name="Content Placeholder 4"/>
          <p:cNvGraphicFramePr>
            <a:graphicFrameLocks noGrp="1"/>
          </p:cNvGraphicFramePr>
          <p:nvPr>
            <p:ph idx="1"/>
          </p:nvPr>
        </p:nvGraphicFramePr>
        <p:xfrm>
          <a:off x="457200" y="1198563"/>
          <a:ext cx="8229600" cy="5464175"/>
        </p:xfrm>
        <a:graphic>
          <a:graphicData uri="http://schemas.openxmlformats.org/drawingml/2006/table">
            <a:tbl>
              <a:tblPr/>
              <a:tblGrid>
                <a:gridCol w="6248400"/>
                <a:gridCol w="198120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a:ln>
                            <a:noFill/>
                          </a:ln>
                          <a:solidFill>
                            <a:srgbClr val="FFFFFF"/>
                          </a:solidFill>
                          <a:effectLst/>
                          <a:latin typeface="Georgia" charset="0"/>
                          <a:ea typeface="ＭＳ Ｐゴシック" charset="0"/>
                          <a:cs typeface="Arial" charset="0"/>
                        </a:rPr>
                        <a:t>Öncelik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rgbClr val="FFFFFF"/>
                          </a:solidFill>
                          <a:effectLst/>
                          <a:latin typeface="Georgia" charset="0"/>
                          <a:ea typeface="ＭＳ Ｐゴシック" charset="0"/>
                          <a:cs typeface="Arial" charset="0"/>
                        </a:rPr>
                        <a:t>Ort skor (1-10)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Hidrosalpeksin çıkarılması</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6.8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Kan veya mukus olmaması</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6.6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Kateter tipi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6.1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Fundusa dokunmamak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5.8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Tenakulum kullanmamak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5.7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Mukusun tümüyle uzaklaştırılması</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5.2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İşlem öncesi USG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4.3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Kateterin içeride 1 dk bırakılması</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4.2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30 dk yatak istirahati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3.8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Deneme transferi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3.1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USG görüntüleme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2.6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Georgia" charset="0"/>
                          <a:ea typeface="ＭＳ Ｐゴシック" charset="0"/>
                          <a:cs typeface="Arial" charset="0"/>
                        </a:rPr>
                        <a:t>Uterin kontraksiyonların önlenmesi için antiprostaglandin kullanımı</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Georgia" charset="0"/>
                          <a:ea typeface="ＭＳ Ｐゴシック" charset="0"/>
                          <a:cs typeface="Arial" charset="0"/>
                        </a:rPr>
                        <a:t>1.9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bl>
          </a:graphicData>
        </a:graphic>
      </p:graphicFrame>
      <p:sp>
        <p:nvSpPr>
          <p:cNvPr id="116782" name="Rectangle 3"/>
          <p:cNvSpPr>
            <a:spLocks noChangeArrowheads="1"/>
          </p:cNvSpPr>
          <p:nvPr/>
        </p:nvSpPr>
        <p:spPr bwMode="auto">
          <a:xfrm>
            <a:off x="6346825" y="6581775"/>
            <a:ext cx="279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b="1">
                <a:solidFill>
                  <a:srgbClr val="FF0000"/>
                </a:solidFill>
              </a:rPr>
              <a:t>Kovacs GT. Hum Reprod 1999;14:590–92</a:t>
            </a:r>
            <a:r>
              <a:rPr lang="en-US" sz="1200">
                <a:solidFill>
                  <a:srgbClr val="FF0000"/>
                </a:solidFill>
              </a:rPr>
              <a:t>.</a:t>
            </a:r>
            <a:endParaRPr lang="tr-TR" sz="120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Başlık 1"/>
          <p:cNvSpPr>
            <a:spLocks noGrp="1"/>
          </p:cNvSpPr>
          <p:nvPr>
            <p:ph type="title"/>
          </p:nvPr>
        </p:nvSpPr>
        <p:spPr>
          <a:xfrm>
            <a:off x="457200" y="274638"/>
            <a:ext cx="8229600" cy="792162"/>
          </a:xfrm>
        </p:spPr>
        <p:txBody>
          <a:bodyPr/>
          <a:lstStyle/>
          <a:p>
            <a:pPr eaLnBrk="1" hangingPunct="1"/>
            <a:r>
              <a:rPr lang="en-US">
                <a:latin typeface="Trebuchet MS" charset="0"/>
              </a:rPr>
              <a:t>Başarılı ET için Değişkenler</a:t>
            </a:r>
          </a:p>
        </p:txBody>
      </p:sp>
      <p:sp>
        <p:nvSpPr>
          <p:cNvPr id="118786" name="İçerik Yer Tutucusu 2"/>
          <p:cNvSpPr>
            <a:spLocks noGrp="1"/>
          </p:cNvSpPr>
          <p:nvPr>
            <p:ph idx="1"/>
          </p:nvPr>
        </p:nvSpPr>
        <p:spPr>
          <a:xfrm>
            <a:off x="533400" y="6477000"/>
            <a:ext cx="8229600" cy="311150"/>
          </a:xfrm>
        </p:spPr>
        <p:txBody>
          <a:bodyPr/>
          <a:lstStyle/>
          <a:p>
            <a:pPr marL="0" indent="0" algn="r" eaLnBrk="1" hangingPunct="1">
              <a:buFont typeface="Arial" charset="0"/>
              <a:buNone/>
            </a:pPr>
            <a:r>
              <a:rPr lang="tr-TR" sz="1200">
                <a:solidFill>
                  <a:srgbClr val="FF0000"/>
                </a:solidFill>
                <a:latin typeface="Georgia" charset="0"/>
              </a:rPr>
              <a:t>Schoolcraft WB, Fertil Steril 2001;76:863–70</a:t>
            </a:r>
            <a:endParaRPr lang="tr-TR">
              <a:solidFill>
                <a:srgbClr val="FF0000"/>
              </a:solidFill>
              <a:latin typeface="Georgia" charset="0"/>
            </a:endParaRPr>
          </a:p>
          <a:p>
            <a:pPr marL="0" indent="0" eaLnBrk="1" hangingPunct="1"/>
            <a:endParaRPr lang="en-US">
              <a:latin typeface="Georgia" charset="0"/>
            </a:endParaRPr>
          </a:p>
        </p:txBody>
      </p:sp>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1225"/>
            <a:ext cx="8208963"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Başlık 1"/>
          <p:cNvSpPr>
            <a:spLocks noGrp="1"/>
          </p:cNvSpPr>
          <p:nvPr>
            <p:ph type="title"/>
          </p:nvPr>
        </p:nvSpPr>
        <p:spPr/>
        <p:txBody>
          <a:bodyPr/>
          <a:lstStyle/>
          <a:p>
            <a:pPr eaLnBrk="1" hangingPunct="1"/>
            <a:r>
              <a:rPr lang="en-US" sz="3200">
                <a:latin typeface="Trebuchet MS" charset="0"/>
              </a:rPr>
              <a:t>ET sonrası </a:t>
            </a:r>
            <a:br>
              <a:rPr lang="en-US" sz="3200">
                <a:latin typeface="Trebuchet MS" charset="0"/>
              </a:rPr>
            </a:br>
            <a:r>
              <a:rPr lang="en-US" sz="3200">
                <a:latin typeface="Trebuchet MS" charset="0"/>
              </a:rPr>
              <a:t>hemen hareket &amp; 1 saat yatak istirahati</a:t>
            </a:r>
          </a:p>
        </p:txBody>
      </p:sp>
      <p:pic>
        <p:nvPicPr>
          <p:cNvPr id="1208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588" y="1676400"/>
            <a:ext cx="8877300" cy="3429000"/>
          </a:xfrm>
          <a:noFill/>
        </p:spPr>
      </p:pic>
      <p:sp>
        <p:nvSpPr>
          <p:cNvPr id="120835" name="Dikdörtgen 3"/>
          <p:cNvSpPr>
            <a:spLocks noChangeArrowheads="1"/>
          </p:cNvSpPr>
          <p:nvPr/>
        </p:nvSpPr>
        <p:spPr bwMode="auto">
          <a:xfrm>
            <a:off x="381000" y="5257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a:t>Immediate ambulation following the ET procedure has no adverse influence on the ability to conceive. </a:t>
            </a:r>
          </a:p>
          <a:p>
            <a:pPr marL="285750" indent="-285750" algn="r"/>
            <a:r>
              <a:rPr lang="en-US" sz="1200">
                <a:solidFill>
                  <a:srgbClr val="FF0000"/>
                </a:solidFill>
              </a:rPr>
              <a:t>Bar-Hava I. Fertil Steril 2005;83:594 –7.</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8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1 Başlık"/>
          <p:cNvSpPr>
            <a:spLocks noGrp="1"/>
          </p:cNvSpPr>
          <p:nvPr>
            <p:ph type="title"/>
          </p:nvPr>
        </p:nvSpPr>
        <p:spPr/>
        <p:txBody>
          <a:bodyPr/>
          <a:lstStyle/>
          <a:p>
            <a:pPr eaLnBrk="1" hangingPunct="1"/>
            <a:r>
              <a:rPr lang="tr-TR" sz="3600">
                <a:latin typeface="Trebuchet MS" charset="0"/>
              </a:rPr>
              <a:t>Transfer sonrası katetere hava vermek</a:t>
            </a:r>
          </a:p>
        </p:txBody>
      </p:sp>
      <p:sp>
        <p:nvSpPr>
          <p:cNvPr id="123906" name="2 İçerik Yer Tutucusu"/>
          <p:cNvSpPr>
            <a:spLocks noGrp="1"/>
          </p:cNvSpPr>
          <p:nvPr>
            <p:ph idx="1"/>
          </p:nvPr>
        </p:nvSpPr>
        <p:spPr>
          <a:xfrm>
            <a:off x="457200" y="1600200"/>
            <a:ext cx="8229600" cy="762000"/>
          </a:xfrm>
        </p:spPr>
        <p:txBody>
          <a:bodyPr/>
          <a:lstStyle/>
          <a:p>
            <a:pPr eaLnBrk="1" hangingPunct="1"/>
            <a:r>
              <a:rPr lang="tr-TR" sz="1900" b="1">
                <a:latin typeface="Georgia" charset="0"/>
              </a:rPr>
              <a:t>Grup A: </a:t>
            </a:r>
            <a:r>
              <a:rPr lang="tr-TR" sz="1900">
                <a:latin typeface="Georgia" charset="0"/>
              </a:rPr>
              <a:t>Katetere transferin hemen sonrasında 0.2 ml hava verilenler</a:t>
            </a:r>
          </a:p>
          <a:p>
            <a:pPr eaLnBrk="1" hangingPunct="1"/>
            <a:r>
              <a:rPr lang="tr-TR" sz="1900" b="1">
                <a:latin typeface="Georgia" charset="0"/>
              </a:rPr>
              <a:t>Grup B: </a:t>
            </a:r>
            <a:r>
              <a:rPr lang="tr-TR" sz="1900">
                <a:latin typeface="Georgia" charset="0"/>
              </a:rPr>
              <a:t>Verilmeyenler</a:t>
            </a:r>
          </a:p>
          <a:p>
            <a:pPr eaLnBrk="1" hangingPunct="1"/>
            <a:endParaRPr lang="tr-TR" sz="1900">
              <a:latin typeface="Georgia" charset="0"/>
            </a:endParaRPr>
          </a:p>
        </p:txBody>
      </p:sp>
      <p:sp>
        <p:nvSpPr>
          <p:cNvPr id="123907" name="9 Dikdörtgen"/>
          <p:cNvSpPr>
            <a:spLocks noChangeArrowheads="1"/>
          </p:cNvSpPr>
          <p:nvPr/>
        </p:nvSpPr>
        <p:spPr bwMode="auto">
          <a:xfrm>
            <a:off x="6019800" y="6096000"/>
            <a:ext cx="2601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200">
                <a:solidFill>
                  <a:srgbClr val="FF0000"/>
                </a:solidFill>
              </a:rPr>
              <a:t>Madani T. Fertil Steril 2010;94:2424–6.</a:t>
            </a:r>
          </a:p>
        </p:txBody>
      </p:sp>
      <p:pic>
        <p:nvPicPr>
          <p:cNvPr id="123908" name="Picture 8" descr="Resi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8153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3"/>
          <p:cNvSpPr/>
          <p:nvPr/>
        </p:nvSpPr>
        <p:spPr>
          <a:xfrm>
            <a:off x="25075" y="5177503"/>
            <a:ext cx="9042725" cy="77533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marL="285750" indent="-2857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tr-TR" b="1" smtClean="0">
                <a:solidFill>
                  <a:srgbClr val="FFFFFF"/>
                </a:solidFill>
                <a:latin typeface="Georgia" charset="0"/>
              </a:rPr>
              <a:t>	Katetere transferin hemen sonrasında 0.2mL hava verilen grupta implantasyon ve klinik gebelik oranları </a:t>
            </a:r>
            <a:r>
              <a:rPr lang="tr-TR" b="1" smtClean="0">
                <a:solidFill>
                  <a:srgbClr val="FFFF00"/>
                </a:solidFill>
                <a:latin typeface="Georgia" charset="0"/>
              </a:rPr>
              <a:t>anlamlı olarak yüksek</a:t>
            </a:r>
            <a:r>
              <a:rPr lang="tr-TR" b="1" smtClean="0">
                <a:solidFill>
                  <a:srgbClr val="FFFFFF"/>
                </a:solidFill>
                <a:latin typeface="Georgia" charset="0"/>
              </a:rPr>
              <a:t> bulunmuştur.   </a:t>
            </a:r>
            <a:endParaRPr lang="en-US" b="1" smtClean="0">
              <a:solidFill>
                <a:srgbClr val="FFFF0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914400"/>
            <a:ext cx="8229600" cy="1066800"/>
          </a:xfrm>
        </p:spPr>
        <p:txBody>
          <a:bodyPr/>
          <a:lstStyle/>
          <a:p>
            <a:pPr eaLnBrk="1" hangingPunct="1"/>
            <a:r>
              <a:rPr lang="tr-TR">
                <a:latin typeface="Trebuchet MS" charset="0"/>
              </a:rPr>
              <a:t>Transfer kolaylığı</a:t>
            </a:r>
          </a:p>
        </p:txBody>
      </p:sp>
      <p:sp>
        <p:nvSpPr>
          <p:cNvPr id="25602" name="Content Placeholder 2"/>
          <p:cNvSpPr>
            <a:spLocks noGrp="1"/>
          </p:cNvSpPr>
          <p:nvPr>
            <p:ph idx="1"/>
          </p:nvPr>
        </p:nvSpPr>
        <p:spPr>
          <a:xfrm>
            <a:off x="457200" y="2590800"/>
            <a:ext cx="8229600" cy="3983038"/>
          </a:xfrm>
        </p:spPr>
        <p:txBody>
          <a:bodyPr/>
          <a:lstStyle/>
          <a:p>
            <a:pPr eaLnBrk="1" hangingPunct="1">
              <a:lnSpc>
                <a:spcPct val="90000"/>
              </a:lnSpc>
            </a:pPr>
            <a:r>
              <a:rPr lang="tr-TR" sz="2600">
                <a:latin typeface="Georgia" charset="0"/>
              </a:rPr>
              <a:t>Transfer “kolay”lığı ile gebelik arasında güçlü bir korelasyon olduğunu bildiren pek çok çalışma vardır. </a:t>
            </a:r>
          </a:p>
          <a:p>
            <a:pPr eaLnBrk="1" hangingPunct="1">
              <a:lnSpc>
                <a:spcPct val="90000"/>
              </a:lnSpc>
            </a:pPr>
            <a:r>
              <a:rPr lang="tr-TR" sz="2600">
                <a:latin typeface="Georgia" charset="0"/>
              </a:rPr>
              <a:t>İşlem genel anlamda basit olmasına rağmen zorlu transferler olur, bu durumda implantasyon ve gebelik oranlarının anlamlı olarak düşük olduğu gösterilmiştir.</a:t>
            </a:r>
          </a:p>
          <a:p>
            <a:pPr eaLnBrk="1" hangingPunct="1">
              <a:lnSpc>
                <a:spcPct val="90000"/>
              </a:lnSpc>
            </a:pPr>
            <a:endParaRPr lang="tr-TR" sz="2600">
              <a:latin typeface="Georgia" charset="0"/>
            </a:endParaRPr>
          </a:p>
          <a:p>
            <a:pPr algn="r" eaLnBrk="1" hangingPunct="1">
              <a:lnSpc>
                <a:spcPct val="90000"/>
              </a:lnSpc>
              <a:buFont typeface="Arial" charset="0"/>
              <a:buNone/>
            </a:pPr>
            <a:r>
              <a:rPr lang="tr-TR" sz="1100">
                <a:solidFill>
                  <a:srgbClr val="FF0000"/>
                </a:solidFill>
                <a:latin typeface="Georgia" charset="0"/>
              </a:rPr>
              <a:t>Englert Y, </a:t>
            </a:r>
            <a:r>
              <a:rPr lang="en-US" sz="1100">
                <a:solidFill>
                  <a:srgbClr val="FF0000"/>
                </a:solidFill>
                <a:latin typeface="Georgia" charset="0"/>
              </a:rPr>
              <a:t>J In Vitro Fertil</a:t>
            </a:r>
            <a:r>
              <a:rPr lang="tr-TR" sz="1100">
                <a:solidFill>
                  <a:srgbClr val="FF0000"/>
                </a:solidFill>
                <a:latin typeface="Georgia" charset="0"/>
              </a:rPr>
              <a:t> Embryo Transfer 1986;3:243–6.</a:t>
            </a:r>
          </a:p>
          <a:p>
            <a:pPr eaLnBrk="1" hangingPunct="1">
              <a:lnSpc>
                <a:spcPct val="90000"/>
              </a:lnSpc>
              <a:buFont typeface="Arial" charset="0"/>
              <a:buNone/>
            </a:pPr>
            <a:r>
              <a:rPr lang="tr-TR" sz="1100">
                <a:solidFill>
                  <a:srgbClr val="FF0000"/>
                </a:solidFill>
                <a:latin typeface="Georgia" charset="0"/>
              </a:rPr>
              <a:t>						</a:t>
            </a:r>
            <a:r>
              <a:rPr lang="fr-FR" sz="1100">
                <a:solidFill>
                  <a:srgbClr val="FF0000"/>
                </a:solidFill>
                <a:latin typeface="Georgia" charset="0"/>
              </a:rPr>
              <a:t>Mansour R, </a:t>
            </a:r>
            <a:r>
              <a:rPr lang="en-US" sz="1100">
                <a:solidFill>
                  <a:srgbClr val="FF0000"/>
                </a:solidFill>
                <a:latin typeface="Georgia" charset="0"/>
              </a:rPr>
              <a:t>Fertil Steril 1990;54:678–81.</a:t>
            </a:r>
            <a:endParaRPr lang="tr-TR" sz="1100">
              <a:solidFill>
                <a:srgbClr val="FF0000"/>
              </a:solidFill>
              <a:latin typeface="Georgia" charset="0"/>
            </a:endParaRPr>
          </a:p>
          <a:p>
            <a:pPr eaLnBrk="1" hangingPunct="1">
              <a:lnSpc>
                <a:spcPct val="90000"/>
              </a:lnSpc>
              <a:buFont typeface="Arial" charset="0"/>
              <a:buNone/>
            </a:pPr>
            <a:r>
              <a:rPr lang="tr-TR" sz="1100">
                <a:solidFill>
                  <a:srgbClr val="FF0000"/>
                </a:solidFill>
                <a:latin typeface="Georgia" charset="0"/>
              </a:rPr>
              <a:t>						Wood EG, Hum Reprod. 2000;15:107-12</a:t>
            </a:r>
          </a:p>
          <a:p>
            <a:pPr eaLnBrk="1" hangingPunct="1">
              <a:lnSpc>
                <a:spcPct val="90000"/>
              </a:lnSpc>
              <a:buFont typeface="Arial" charset="0"/>
              <a:buNone/>
            </a:pPr>
            <a:r>
              <a:rPr lang="tr-TR" sz="1100">
                <a:solidFill>
                  <a:srgbClr val="FF0000"/>
                </a:solidFill>
                <a:latin typeface="Georgia" charset="0"/>
              </a:rPr>
              <a:t>						Tomas C, Hum Reprod 2002; 17: 2632</a:t>
            </a:r>
          </a:p>
          <a:p>
            <a:pPr algn="r" eaLnBrk="1" hangingPunct="1">
              <a:lnSpc>
                <a:spcPct val="90000"/>
              </a:lnSpc>
              <a:buFont typeface="Arial" charset="0"/>
              <a:buNone/>
            </a:pPr>
            <a:endParaRPr lang="tr-TR" sz="1100">
              <a:solidFill>
                <a:srgbClr val="FF0000"/>
              </a:solidFill>
              <a:latin typeface="Georgia" charset="0"/>
            </a:endParaRPr>
          </a:p>
          <a:p>
            <a:pPr eaLnBrk="1" hangingPunct="1">
              <a:lnSpc>
                <a:spcPct val="90000"/>
              </a:lnSpc>
            </a:pPr>
            <a:endParaRPr lang="tr-TR" sz="2600">
              <a:latin typeface="Georgi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Başlık 1"/>
          <p:cNvSpPr>
            <a:spLocks noGrp="1"/>
          </p:cNvSpPr>
          <p:nvPr>
            <p:ph type="title"/>
          </p:nvPr>
        </p:nvSpPr>
        <p:spPr/>
        <p:txBody>
          <a:bodyPr/>
          <a:lstStyle/>
          <a:p>
            <a:pPr eaLnBrk="1" hangingPunct="1"/>
            <a:r>
              <a:rPr lang="en-US">
                <a:latin typeface="Trebuchet MS" charset="0"/>
              </a:rPr>
              <a:t>Başarılı ET için Anahtar Faktörler</a:t>
            </a:r>
          </a:p>
        </p:txBody>
      </p:sp>
      <p:sp>
        <p:nvSpPr>
          <p:cNvPr id="55299" name="İçerik Yer Tutucusu 3"/>
          <p:cNvSpPr>
            <a:spLocks noGrp="1"/>
          </p:cNvSpPr>
          <p:nvPr>
            <p:ph idx="1"/>
          </p:nvPr>
        </p:nvSpPr>
        <p:spPr>
          <a:xfrm>
            <a:off x="152400" y="1600200"/>
            <a:ext cx="8763000" cy="4525963"/>
          </a:xfrm>
          <a:gradFill rotWithShape="1">
            <a:gsLst>
              <a:gs pos="0">
                <a:srgbClr val="83D3FF"/>
              </a:gs>
              <a:gs pos="50000">
                <a:srgbClr val="B5E2FF"/>
              </a:gs>
              <a:gs pos="100000">
                <a:srgbClr val="DBF0FF"/>
              </a:gs>
            </a:gsLst>
            <a:lin ang="2700000" scaled="1"/>
          </a:gradFill>
        </p:spPr>
        <p:txBody>
          <a:bodyPr>
            <a:normAutofit lnSpcReduction="10000"/>
          </a:bodyPr>
          <a:lstStyle/>
          <a:p>
            <a:pPr marL="365760" indent="-256032" eaLnBrk="1" fontAlgn="auto" hangingPunct="1">
              <a:spcAft>
                <a:spcPts val="0"/>
              </a:spcAft>
              <a:buClr>
                <a:schemeClr val="accent3"/>
              </a:buClr>
              <a:buFont typeface="Georgia"/>
              <a:buChar char="•"/>
              <a:defRPr/>
            </a:pPr>
            <a:r>
              <a:rPr lang="en-US" altLang="tr-TR" sz="2000" smtClean="0">
                <a:ea typeface="+mn-ea"/>
                <a:cs typeface="+mn-cs"/>
              </a:rPr>
              <a:t>Precycle trial transfer</a:t>
            </a:r>
          </a:p>
          <a:p>
            <a:pPr marL="365760" indent="-256032" eaLnBrk="1" fontAlgn="auto" hangingPunct="1">
              <a:spcAft>
                <a:spcPts val="0"/>
              </a:spcAft>
              <a:buClr>
                <a:schemeClr val="accent3"/>
              </a:buClr>
              <a:buFont typeface="Georgia"/>
              <a:buChar char="•"/>
              <a:defRPr/>
            </a:pPr>
            <a:r>
              <a:rPr lang="en-US" altLang="tr-TR" sz="2000" smtClean="0">
                <a:ea typeface="+mn-ea"/>
                <a:cs typeface="+mn-cs"/>
              </a:rPr>
              <a:t>Transabdominal ultrasonographic guidance with full bladder</a:t>
            </a:r>
          </a:p>
          <a:p>
            <a:pPr marL="365760" indent="-256032" eaLnBrk="1" fontAlgn="auto" hangingPunct="1">
              <a:spcAft>
                <a:spcPts val="0"/>
              </a:spcAft>
              <a:buClr>
                <a:schemeClr val="accent3"/>
              </a:buClr>
              <a:buFont typeface="Georgia"/>
              <a:buChar char="•"/>
              <a:defRPr/>
            </a:pPr>
            <a:r>
              <a:rPr lang="en-US" altLang="tr-TR" sz="2000" smtClean="0">
                <a:ea typeface="+mn-ea"/>
                <a:cs typeface="+mn-cs"/>
              </a:rPr>
              <a:t>Cervical lavage with culture media to remove excess mucus</a:t>
            </a:r>
          </a:p>
          <a:p>
            <a:pPr marL="365760" indent="-256032" eaLnBrk="1" fontAlgn="auto" hangingPunct="1">
              <a:spcAft>
                <a:spcPts val="0"/>
              </a:spcAft>
              <a:buClr>
                <a:schemeClr val="accent3"/>
              </a:buClr>
              <a:buFont typeface="Georgia"/>
              <a:buChar char="•"/>
              <a:defRPr/>
            </a:pPr>
            <a:r>
              <a:rPr lang="en-US" altLang="tr-TR" sz="2000" smtClean="0">
                <a:ea typeface="+mn-ea"/>
                <a:cs typeface="+mn-cs"/>
              </a:rPr>
              <a:t>Practice transfer just through internal os</a:t>
            </a:r>
          </a:p>
          <a:p>
            <a:pPr marL="365760" indent="-256032" eaLnBrk="1" fontAlgn="auto" hangingPunct="1">
              <a:spcAft>
                <a:spcPts val="0"/>
              </a:spcAft>
              <a:buClr>
                <a:schemeClr val="accent3"/>
              </a:buClr>
              <a:buFont typeface="Georgia"/>
              <a:buChar char="•"/>
              <a:defRPr/>
            </a:pPr>
            <a:r>
              <a:rPr lang="en-US" altLang="tr-TR" sz="2000" smtClean="0">
                <a:ea typeface="+mn-ea"/>
                <a:cs typeface="+mn-cs"/>
              </a:rPr>
              <a:t>Wallace catheter, 30 L volume, embryos in last 10 L of fluid, continuous fluid column to syringe</a:t>
            </a:r>
          </a:p>
          <a:p>
            <a:pPr marL="365760" indent="-256032" eaLnBrk="1" fontAlgn="auto" hangingPunct="1">
              <a:spcAft>
                <a:spcPts val="0"/>
              </a:spcAft>
              <a:buClr>
                <a:schemeClr val="accent3"/>
              </a:buClr>
              <a:buFont typeface="Georgia"/>
              <a:buChar char="•"/>
              <a:defRPr/>
            </a:pPr>
            <a:r>
              <a:rPr lang="en-US" altLang="tr-TR" sz="2000" smtClean="0">
                <a:ea typeface="+mn-ea"/>
                <a:cs typeface="+mn-cs"/>
              </a:rPr>
              <a:t>Gentle insertion: manipulate cervix with speculum, ring forceps as necessary to negotiate internal os</a:t>
            </a:r>
          </a:p>
          <a:p>
            <a:pPr marL="365760" indent="-256032" eaLnBrk="1" fontAlgn="auto" hangingPunct="1">
              <a:spcAft>
                <a:spcPts val="0"/>
              </a:spcAft>
              <a:buClr>
                <a:schemeClr val="accent3"/>
              </a:buClr>
              <a:buFont typeface="Georgia"/>
              <a:buChar char="•"/>
              <a:defRPr/>
            </a:pPr>
            <a:r>
              <a:rPr lang="en-US" altLang="tr-TR" sz="2000" smtClean="0">
                <a:ea typeface="+mn-ea"/>
                <a:cs typeface="+mn-cs"/>
              </a:rPr>
              <a:t>Use ultrasonography to avoid catheter tip disrupting endometrium; avoid touching fundus</a:t>
            </a:r>
          </a:p>
          <a:p>
            <a:pPr marL="365760" indent="-256032" eaLnBrk="1" fontAlgn="auto" hangingPunct="1">
              <a:spcAft>
                <a:spcPts val="0"/>
              </a:spcAft>
              <a:buClr>
                <a:schemeClr val="accent3"/>
              </a:buClr>
              <a:buFont typeface="Georgia"/>
              <a:buChar char="•"/>
              <a:defRPr/>
            </a:pPr>
            <a:r>
              <a:rPr lang="en-US" altLang="tr-TR" sz="2000" smtClean="0">
                <a:ea typeface="+mn-ea"/>
                <a:cs typeface="+mn-cs"/>
              </a:rPr>
              <a:t>Inject embryos slowly 1.5 cm from fundus as confirmed by ultrasonography withdraw catheter slowly</a:t>
            </a:r>
          </a:p>
          <a:p>
            <a:pPr marL="365760" indent="-256032" eaLnBrk="1" fontAlgn="auto" hangingPunct="1">
              <a:spcAft>
                <a:spcPts val="0"/>
              </a:spcAft>
              <a:buClr>
                <a:schemeClr val="accent3"/>
              </a:buClr>
              <a:buFont typeface="Georgia"/>
              <a:buChar char="•"/>
              <a:defRPr/>
            </a:pPr>
            <a:r>
              <a:rPr lang="en-US" altLang="tr-TR" sz="2000" smtClean="0">
                <a:ea typeface="+mn-ea"/>
                <a:cs typeface="+mn-cs"/>
              </a:rPr>
              <a:t>Inspection of catheter by embryologist for blood, mucus, or retained embryos</a:t>
            </a:r>
          </a:p>
        </p:txBody>
      </p:sp>
      <p:sp>
        <p:nvSpPr>
          <p:cNvPr id="125955" name="İçerik Yer Tutucusu 2"/>
          <p:cNvSpPr txBox="1">
            <a:spLocks/>
          </p:cNvSpPr>
          <p:nvPr/>
        </p:nvSpPr>
        <p:spPr bwMode="auto">
          <a:xfrm>
            <a:off x="533400" y="6477000"/>
            <a:ext cx="8229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spcBef>
                <a:spcPct val="20000"/>
              </a:spcBef>
              <a:buFont typeface="Arial" charset="0"/>
              <a:buNone/>
            </a:pPr>
            <a:r>
              <a:rPr lang="tr-TR" sz="1200">
                <a:solidFill>
                  <a:srgbClr val="FF0000"/>
                </a:solidFill>
                <a:latin typeface="Georgia" charset="0"/>
              </a:rPr>
              <a:t>Schoolcraft WB, Fertil Steril 2001;76:863–70</a:t>
            </a:r>
            <a:endParaRPr lang="tr-TR" sz="3200">
              <a:solidFill>
                <a:srgbClr val="FF0000"/>
              </a:solidFill>
              <a:latin typeface="Georgia" charset="0"/>
            </a:endParaRPr>
          </a:p>
          <a:p>
            <a:pPr>
              <a:spcBef>
                <a:spcPct val="20000"/>
              </a:spcBef>
              <a:buFont typeface="Arial" charset="0"/>
              <a:buChar char="•"/>
            </a:pPr>
            <a:endParaRPr lang="en-US" sz="320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1" name="1 Başlık"/>
          <p:cNvSpPr>
            <a:spLocks noGrp="1"/>
          </p:cNvSpPr>
          <p:nvPr>
            <p:ph type="title"/>
          </p:nvPr>
        </p:nvSpPr>
        <p:spPr/>
        <p:txBody>
          <a:bodyPr/>
          <a:lstStyle/>
          <a:p>
            <a:pPr eaLnBrk="1" hangingPunct="1"/>
            <a:r>
              <a:rPr lang="tr-TR">
                <a:latin typeface="Trebuchet MS" charset="0"/>
              </a:rPr>
              <a:t>ART &amp; İmplantasyon</a:t>
            </a:r>
          </a:p>
        </p:txBody>
      </p:sp>
      <p:sp>
        <p:nvSpPr>
          <p:cNvPr id="128002" name="2 İçerik Yer Tutucusu"/>
          <p:cNvSpPr>
            <a:spLocks noGrp="1"/>
          </p:cNvSpPr>
          <p:nvPr>
            <p:ph idx="1"/>
          </p:nvPr>
        </p:nvSpPr>
        <p:spPr/>
        <p:txBody>
          <a:bodyPr/>
          <a:lstStyle/>
          <a:p>
            <a:pPr eaLnBrk="1" hangingPunct="1"/>
            <a:r>
              <a:rPr lang="tr-TR" sz="2000">
                <a:latin typeface="Georgia" charset="0"/>
              </a:rPr>
              <a:t>Uterin reseptivite</a:t>
            </a:r>
          </a:p>
          <a:p>
            <a:pPr eaLnBrk="1" hangingPunct="1"/>
            <a:r>
              <a:rPr lang="tr-TR" sz="2000">
                <a:latin typeface="Georgia" charset="0"/>
              </a:rPr>
              <a:t>Embryo kalitesi  </a:t>
            </a:r>
          </a:p>
          <a:p>
            <a:pPr eaLnBrk="1" hangingPunct="1"/>
            <a:r>
              <a:rPr lang="tr-TR" sz="2000">
                <a:solidFill>
                  <a:srgbClr val="215968"/>
                </a:solidFill>
                <a:latin typeface="Georgia" charset="0"/>
              </a:rPr>
              <a:t>Embryo transferi </a:t>
            </a:r>
          </a:p>
          <a:p>
            <a:pPr lvl="1" eaLnBrk="1" hangingPunct="1"/>
            <a:r>
              <a:rPr lang="tr-TR" sz="1800">
                <a:solidFill>
                  <a:srgbClr val="215968"/>
                </a:solidFill>
                <a:latin typeface="Georgia" charset="0"/>
              </a:rPr>
              <a:t>Ultrason rehberliği</a:t>
            </a:r>
          </a:p>
          <a:p>
            <a:pPr lvl="1" eaLnBrk="1" hangingPunct="1"/>
            <a:r>
              <a:rPr lang="tr-TR" sz="1800">
                <a:solidFill>
                  <a:srgbClr val="215968"/>
                </a:solidFill>
                <a:latin typeface="Georgia" charset="0"/>
              </a:rPr>
              <a:t>Servikal hazırlık</a:t>
            </a:r>
          </a:p>
          <a:p>
            <a:pPr lvl="1" eaLnBrk="1" hangingPunct="1"/>
            <a:r>
              <a:rPr lang="tr-TR" sz="1800">
                <a:solidFill>
                  <a:srgbClr val="215968"/>
                </a:solidFill>
                <a:latin typeface="Georgia" charset="0"/>
              </a:rPr>
              <a:t>Transfer kateter tipi</a:t>
            </a:r>
          </a:p>
          <a:p>
            <a:pPr lvl="1" eaLnBrk="1" hangingPunct="1"/>
            <a:r>
              <a:rPr lang="tr-TR" sz="1800">
                <a:solidFill>
                  <a:srgbClr val="215968"/>
                </a:solidFill>
                <a:latin typeface="Georgia" charset="0"/>
              </a:rPr>
              <a:t>Kateter yükleme tekniği</a:t>
            </a:r>
          </a:p>
          <a:p>
            <a:pPr lvl="1" eaLnBrk="1" hangingPunct="1"/>
            <a:r>
              <a:rPr lang="tr-TR" sz="1800">
                <a:solidFill>
                  <a:srgbClr val="215968"/>
                </a:solidFill>
                <a:latin typeface="Georgia" charset="0"/>
              </a:rPr>
              <a:t>Kateterde kan, mukus varlığı</a:t>
            </a:r>
          </a:p>
          <a:p>
            <a:pPr lvl="1" eaLnBrk="1" hangingPunct="1"/>
            <a:r>
              <a:rPr lang="tr-TR" sz="1800">
                <a:solidFill>
                  <a:srgbClr val="215968"/>
                </a:solidFill>
                <a:latin typeface="Georgia" charset="0"/>
              </a:rPr>
              <a:t>Kateterde kalmış embryo varlığı</a:t>
            </a:r>
          </a:p>
          <a:p>
            <a:pPr lvl="1" eaLnBrk="1" hangingPunct="1"/>
            <a:r>
              <a:rPr lang="tr-TR" sz="1800">
                <a:solidFill>
                  <a:srgbClr val="215968"/>
                </a:solidFill>
                <a:latin typeface="Georgia" charset="0"/>
              </a:rPr>
              <a:t>Mock transferi</a:t>
            </a:r>
          </a:p>
          <a:p>
            <a:pPr lvl="1" eaLnBrk="1" hangingPunct="1"/>
            <a:r>
              <a:rPr lang="tr-TR" sz="1800">
                <a:solidFill>
                  <a:srgbClr val="215968"/>
                </a:solidFill>
                <a:latin typeface="Georgia" charset="0"/>
              </a:rPr>
              <a:t>Myometriyal kontraksiyon</a:t>
            </a:r>
          </a:p>
          <a:p>
            <a:pPr lvl="1" eaLnBrk="1" hangingPunct="1"/>
            <a:r>
              <a:rPr lang="tr-TR" sz="1800">
                <a:solidFill>
                  <a:srgbClr val="215968"/>
                </a:solidFill>
                <a:latin typeface="Georgia" charset="0"/>
              </a:rPr>
              <a:t>Transfer kolaylığı</a:t>
            </a:r>
          </a:p>
          <a:p>
            <a:pPr lvl="1" eaLnBrk="1" hangingPunct="1"/>
            <a:r>
              <a:rPr lang="tr-TR" sz="1800">
                <a:solidFill>
                  <a:srgbClr val="215968"/>
                </a:solidFill>
                <a:latin typeface="Georgia" charset="0"/>
              </a:rPr>
              <a:t>Embryonun veriliş noktası</a:t>
            </a:r>
          </a:p>
          <a:p>
            <a:pPr lvl="1" eaLnBrk="1" hangingPunct="1"/>
            <a:r>
              <a:rPr lang="tr-TR" sz="1800">
                <a:solidFill>
                  <a:srgbClr val="215968"/>
                </a:solidFill>
                <a:latin typeface="Georgia" charset="0"/>
              </a:rPr>
              <a:t>Kateterin geri çekilmesiyle oluşan negatif basınç</a:t>
            </a:r>
          </a:p>
          <a:p>
            <a:pPr lvl="1" eaLnBrk="1" hangingPunct="1"/>
            <a:endParaRPr lang="tr-TR" sz="1800">
              <a:solidFill>
                <a:srgbClr val="215968"/>
              </a:solidFill>
              <a:latin typeface="Georgia" charset="0"/>
            </a:endParaRPr>
          </a:p>
          <a:p>
            <a:pPr lvl="1" eaLnBrk="1" hangingPunct="1"/>
            <a:endParaRPr lang="en-US" sz="1800">
              <a:solidFill>
                <a:srgbClr val="215968"/>
              </a:solidFill>
              <a:latin typeface="Georgia" charset="0"/>
            </a:endParaRPr>
          </a:p>
        </p:txBody>
      </p:sp>
      <p:sp>
        <p:nvSpPr>
          <p:cNvPr id="128003" name="3 Dikdörtgen"/>
          <p:cNvSpPr>
            <a:spLocks noChangeArrowheads="1"/>
          </p:cNvSpPr>
          <p:nvPr/>
        </p:nvSpPr>
        <p:spPr bwMode="auto">
          <a:xfrm>
            <a:off x="5969000" y="5951538"/>
            <a:ext cx="317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tr-TR" sz="1200">
                <a:solidFill>
                  <a:srgbClr val="FF0000"/>
                </a:solidFill>
              </a:rPr>
              <a:t>Goudas V. Fertil Steril 1998;70:878–82.</a:t>
            </a:r>
          </a:p>
          <a:p>
            <a:pPr algn="r"/>
            <a:r>
              <a:rPr lang="tr-TR" sz="1200">
                <a:solidFill>
                  <a:srgbClr val="FF0000"/>
                </a:solidFill>
              </a:rPr>
              <a:t>Schoolcraft WB, Fertil Steril 2001;76:863–70</a:t>
            </a:r>
          </a:p>
          <a:p>
            <a:pPr algn="r"/>
            <a:r>
              <a:rPr lang="tr-TR" sz="1200">
                <a:solidFill>
                  <a:srgbClr val="FF0000"/>
                </a:solidFill>
              </a:rPr>
              <a:t>Mansour RT. Hum Reprod 2002;17:1149–53</a:t>
            </a:r>
          </a:p>
          <a:p>
            <a:pPr algn="r"/>
            <a:r>
              <a:rPr lang="tr-TR" sz="1200">
                <a:solidFill>
                  <a:srgbClr val="FF0000"/>
                </a:solidFill>
              </a:rPr>
              <a:t>Mirkin S, J Assist Reprod Genet 2003;20:318–22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tr-TR">
                <a:latin typeface="Trebuchet MS" charset="0"/>
              </a:rPr>
              <a:t>Başarısızlığın muhtemel nedenleri</a:t>
            </a:r>
          </a:p>
        </p:txBody>
      </p:sp>
      <p:sp>
        <p:nvSpPr>
          <p:cNvPr id="24578" name="Content Placeholder 2"/>
          <p:cNvSpPr>
            <a:spLocks noGrp="1"/>
          </p:cNvSpPr>
          <p:nvPr>
            <p:ph idx="1"/>
          </p:nvPr>
        </p:nvSpPr>
        <p:spPr>
          <a:xfrm>
            <a:off x="228600" y="2590800"/>
            <a:ext cx="8229600" cy="3078163"/>
          </a:xfrm>
        </p:spPr>
        <p:txBody>
          <a:bodyPr/>
          <a:lstStyle/>
          <a:p>
            <a:pPr eaLnBrk="1" hangingPunct="1">
              <a:lnSpc>
                <a:spcPct val="80000"/>
              </a:lnSpc>
            </a:pPr>
            <a:r>
              <a:rPr lang="tr-TR" sz="2600">
                <a:latin typeface="Georgia" charset="0"/>
              </a:rPr>
              <a:t>Kateter ile endometriyumun bozulması</a:t>
            </a:r>
          </a:p>
          <a:p>
            <a:pPr eaLnBrk="1" hangingPunct="1">
              <a:lnSpc>
                <a:spcPct val="130000"/>
              </a:lnSpc>
            </a:pPr>
            <a:r>
              <a:rPr lang="tr-TR" sz="2600">
                <a:latin typeface="Georgia" charset="0"/>
              </a:rPr>
              <a:t>Uterin kontraksiyonların uyarılması</a:t>
            </a:r>
          </a:p>
          <a:p>
            <a:pPr eaLnBrk="1" hangingPunct="1">
              <a:lnSpc>
                <a:spcPct val="130000"/>
              </a:lnSpc>
            </a:pPr>
            <a:r>
              <a:rPr lang="tr-TR" sz="2600">
                <a:latin typeface="Georgia" charset="0"/>
              </a:rPr>
              <a:t>Embryoların suboptimal bir lokasyona bırakılması</a:t>
            </a:r>
          </a:p>
          <a:p>
            <a:pPr eaLnBrk="1" hangingPunct="1">
              <a:lnSpc>
                <a:spcPct val="130000"/>
              </a:lnSpc>
            </a:pPr>
            <a:r>
              <a:rPr lang="tr-TR" sz="2600">
                <a:latin typeface="Georgia" charset="0"/>
              </a:rPr>
              <a:t>İşlem esnasında embryoların zedelenmesi</a:t>
            </a:r>
          </a:p>
          <a:p>
            <a:pPr eaLnBrk="1" hangingPunct="1">
              <a:lnSpc>
                <a:spcPct val="130000"/>
              </a:lnSpc>
            </a:pPr>
            <a:endParaRPr lang="tr-TR" sz="2600">
              <a:latin typeface="Georgia" charset="0"/>
            </a:endParaRPr>
          </a:p>
          <a:p>
            <a:pPr algn="r" eaLnBrk="1" hangingPunct="1">
              <a:lnSpc>
                <a:spcPct val="130000"/>
              </a:lnSpc>
            </a:pPr>
            <a:r>
              <a:rPr lang="tr-TR" sz="1500" b="1">
                <a:solidFill>
                  <a:srgbClr val="FF0000"/>
                </a:solidFill>
                <a:latin typeface="Georgia" charset="0"/>
              </a:rPr>
              <a:t>Mains L .and Van Voorhis BJ</a:t>
            </a:r>
            <a:r>
              <a:rPr lang="en-US" sz="1500" b="1">
                <a:solidFill>
                  <a:srgbClr val="FF0000"/>
                </a:solidFill>
                <a:latin typeface="Georgia" charset="0"/>
              </a:rPr>
              <a:t>. </a:t>
            </a:r>
            <a:r>
              <a:rPr lang="tr-TR" sz="1500" b="1">
                <a:solidFill>
                  <a:srgbClr val="FF0000"/>
                </a:solidFill>
                <a:latin typeface="Georgia" charset="0"/>
              </a:rPr>
              <a:t>Fertil Steril</a:t>
            </a:r>
            <a:r>
              <a:rPr lang="en-US" sz="1500" b="1">
                <a:solidFill>
                  <a:srgbClr val="FF0000"/>
                </a:solidFill>
                <a:latin typeface="Georgia" charset="0"/>
              </a:rPr>
              <a:t> </a:t>
            </a:r>
            <a:r>
              <a:rPr lang="tr-TR" sz="1500" b="1">
                <a:solidFill>
                  <a:srgbClr val="FF0000"/>
                </a:solidFill>
                <a:latin typeface="Georgia" charset="0"/>
              </a:rPr>
              <a:t>2010</a:t>
            </a:r>
            <a:r>
              <a:rPr lang="en-US" sz="1500" b="1">
                <a:solidFill>
                  <a:srgbClr val="FF0000"/>
                </a:solidFill>
                <a:latin typeface="Georgia" charset="0"/>
              </a:rPr>
              <a:t>;</a:t>
            </a:r>
            <a:r>
              <a:rPr lang="tr-TR" sz="1500" b="1">
                <a:solidFill>
                  <a:srgbClr val="FF0000"/>
                </a:solidFill>
                <a:latin typeface="Georgia" charset="0"/>
              </a:rPr>
              <a:t>94</a:t>
            </a:r>
            <a:r>
              <a:rPr lang="en-US" sz="1500" b="1">
                <a:solidFill>
                  <a:srgbClr val="FF0000"/>
                </a:solidFill>
                <a:latin typeface="Georgia" charset="0"/>
              </a:rPr>
              <a:t>:</a:t>
            </a:r>
            <a:r>
              <a:rPr lang="tr-TR" sz="1500" b="1">
                <a:solidFill>
                  <a:srgbClr val="FF0000"/>
                </a:solidFill>
                <a:latin typeface="Georgia" charset="0"/>
              </a:rPr>
              <a:t>785-90.</a:t>
            </a:r>
            <a:endParaRPr lang="tr-TR" sz="1500">
              <a:solidFill>
                <a:srgbClr val="FF0000"/>
              </a:solidFill>
              <a:latin typeface="Georgia" charset="0"/>
            </a:endParaRPr>
          </a:p>
          <a:p>
            <a:pPr eaLnBrk="1" hangingPunct="1">
              <a:lnSpc>
                <a:spcPct val="130000"/>
              </a:lnSpc>
            </a:pPr>
            <a:endParaRPr lang="tr-TR" sz="260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1 Başlık"/>
          <p:cNvSpPr>
            <a:spLocks noGrp="1"/>
          </p:cNvSpPr>
          <p:nvPr>
            <p:ph type="title"/>
          </p:nvPr>
        </p:nvSpPr>
        <p:spPr/>
        <p:txBody>
          <a:bodyPr/>
          <a:lstStyle/>
          <a:p>
            <a:pPr eaLnBrk="1" hangingPunct="1"/>
            <a:r>
              <a:rPr lang="tr-TR">
                <a:latin typeface="Trebuchet MS" charset="0"/>
              </a:rPr>
              <a:t>Kolay –Zor Transfer</a:t>
            </a:r>
          </a:p>
        </p:txBody>
      </p:sp>
      <p:sp>
        <p:nvSpPr>
          <p:cNvPr id="130050" name="2 İçerik Yer Tutucusu"/>
          <p:cNvSpPr>
            <a:spLocks noGrp="1"/>
          </p:cNvSpPr>
          <p:nvPr>
            <p:ph idx="1"/>
          </p:nvPr>
        </p:nvSpPr>
        <p:spPr>
          <a:xfrm>
            <a:off x="457200" y="3886200"/>
            <a:ext cx="8382000" cy="1905000"/>
          </a:xfrm>
        </p:spPr>
        <p:txBody>
          <a:bodyPr/>
          <a:lstStyle/>
          <a:p>
            <a:pPr eaLnBrk="1" hangingPunct="1"/>
            <a:r>
              <a:rPr lang="tr-TR">
                <a:latin typeface="Georgia" charset="0"/>
              </a:rPr>
              <a:t>Mükemmel transferde gebelik oranı %33.3, kötü transferde gebelik oranı %16</a:t>
            </a:r>
          </a:p>
          <a:p>
            <a:pPr algn="r" eaLnBrk="1" hangingPunct="1">
              <a:buFont typeface="Arial" charset="0"/>
              <a:buNone/>
            </a:pPr>
            <a:r>
              <a:rPr lang="tr-TR" sz="1200">
                <a:solidFill>
                  <a:srgbClr val="FF0000"/>
                </a:solidFill>
                <a:latin typeface="Georgia" charset="0"/>
              </a:rPr>
              <a:t>Englert Y, </a:t>
            </a:r>
            <a:r>
              <a:rPr lang="en-US" sz="1200">
                <a:solidFill>
                  <a:srgbClr val="FF0000"/>
                </a:solidFill>
                <a:latin typeface="Georgia" charset="0"/>
              </a:rPr>
              <a:t>J In Vitro Fertil</a:t>
            </a:r>
            <a:r>
              <a:rPr lang="tr-TR" sz="1200">
                <a:solidFill>
                  <a:srgbClr val="FF0000"/>
                </a:solidFill>
                <a:latin typeface="Georgia" charset="0"/>
              </a:rPr>
              <a:t> Embryo Transfer 1986;3:243–6.</a:t>
            </a:r>
          </a:p>
          <a:p>
            <a:pPr algn="r" eaLnBrk="1" hangingPunct="1">
              <a:buFont typeface="Arial" charset="0"/>
              <a:buNone/>
            </a:pPr>
            <a:endParaRPr lang="tr-TR" sz="1200">
              <a:solidFill>
                <a:srgbClr val="FF0000"/>
              </a:solidFill>
              <a:latin typeface="Georgia" charset="0"/>
            </a:endParaRPr>
          </a:p>
          <a:p>
            <a:pPr eaLnBrk="1" hangingPunct="1"/>
            <a:r>
              <a:rPr lang="tr-TR">
                <a:latin typeface="Georgia" charset="0"/>
              </a:rPr>
              <a:t>Kolay transferde gebelik oranı %20.4,              zor transferde gebelik oranı %4</a:t>
            </a:r>
          </a:p>
          <a:p>
            <a:pPr algn="r" eaLnBrk="1" hangingPunct="1">
              <a:buFont typeface="Arial" charset="0"/>
              <a:buNone/>
            </a:pPr>
            <a:r>
              <a:rPr lang="fr-FR" sz="1200">
                <a:solidFill>
                  <a:srgbClr val="FF0000"/>
                </a:solidFill>
                <a:latin typeface="Georgia" charset="0"/>
              </a:rPr>
              <a:t>Mansour R, </a:t>
            </a:r>
            <a:r>
              <a:rPr lang="en-US" sz="1200">
                <a:solidFill>
                  <a:srgbClr val="FF0000"/>
                </a:solidFill>
                <a:latin typeface="Georgia" charset="0"/>
              </a:rPr>
              <a:t>Fertil Steril 1990;54:678–81.</a:t>
            </a:r>
            <a:endParaRPr lang="tr-TR" sz="1200">
              <a:solidFill>
                <a:srgbClr val="FF0000"/>
              </a:solidFill>
              <a:latin typeface="Georgia" charset="0"/>
            </a:endParaRPr>
          </a:p>
          <a:p>
            <a:pPr algn="r" eaLnBrk="1" hangingPunct="1">
              <a:buFont typeface="Arial" charset="0"/>
              <a:buNone/>
            </a:pPr>
            <a:endParaRPr lang="tr-TR" sz="1200">
              <a:solidFill>
                <a:srgbClr val="FF0000"/>
              </a:solidFill>
              <a:latin typeface="Georgia" charset="0"/>
            </a:endParaRPr>
          </a:p>
        </p:txBody>
      </p:sp>
      <p:sp>
        <p:nvSpPr>
          <p:cNvPr id="5" name="2 İçerik Yer Tutucusu"/>
          <p:cNvSpPr txBox="1">
            <a:spLocks/>
          </p:cNvSpPr>
          <p:nvPr/>
        </p:nvSpPr>
        <p:spPr bwMode="auto">
          <a:xfrm>
            <a:off x="2590800" y="1371600"/>
            <a:ext cx="3810000" cy="1905000"/>
          </a:xfrm>
          <a:prstGeom prst="rect">
            <a:avLst/>
          </a:prstGeom>
          <a:noFill/>
          <a:ln w="9525">
            <a:noFill/>
            <a:miter lim="800000"/>
            <a:headEnd/>
            <a:tailEnd/>
          </a:ln>
        </p:spPr>
        <p:txBody>
          <a:bodyPr/>
          <a:lstStyle/>
          <a:p>
            <a:pPr marL="514350" indent="-514350" algn="just">
              <a:spcBef>
                <a:spcPct val="20000"/>
              </a:spcBef>
              <a:buFont typeface="Arial" pitchFamily="34" charset="0"/>
              <a:buChar char="•"/>
              <a:defRPr/>
            </a:pPr>
            <a:r>
              <a:rPr lang="tr-TR" sz="2000" dirty="0" err="1">
                <a:solidFill>
                  <a:schemeClr val="accent5">
                    <a:lumMod val="50000"/>
                  </a:schemeClr>
                </a:solidFill>
                <a:latin typeface="+mn-lt"/>
                <a:ea typeface="+mn-ea"/>
                <a:cs typeface="+mn-cs"/>
              </a:rPr>
              <a:t>Tenakulum</a:t>
            </a:r>
            <a:r>
              <a:rPr lang="tr-TR" sz="2000" dirty="0">
                <a:solidFill>
                  <a:schemeClr val="accent5">
                    <a:lumMod val="50000"/>
                  </a:schemeClr>
                </a:solidFill>
                <a:latin typeface="+mn-lt"/>
                <a:ea typeface="+mn-ea"/>
                <a:cs typeface="+mn-cs"/>
              </a:rPr>
              <a:t> yok</a:t>
            </a:r>
          </a:p>
          <a:p>
            <a:pPr marL="514350" indent="-514350" algn="just">
              <a:spcBef>
                <a:spcPct val="20000"/>
              </a:spcBef>
              <a:buFont typeface="Arial" pitchFamily="34" charset="0"/>
              <a:buChar char="•"/>
              <a:defRPr/>
            </a:pPr>
            <a:r>
              <a:rPr lang="tr-TR" sz="2000" dirty="0" err="1">
                <a:solidFill>
                  <a:schemeClr val="accent5">
                    <a:lumMod val="50000"/>
                  </a:schemeClr>
                </a:solidFill>
                <a:latin typeface="+mn-lt"/>
                <a:ea typeface="+mn-ea"/>
                <a:cs typeface="+mn-cs"/>
              </a:rPr>
              <a:t>Fundusa</a:t>
            </a:r>
            <a:r>
              <a:rPr lang="tr-TR" sz="2000" dirty="0">
                <a:solidFill>
                  <a:schemeClr val="accent5">
                    <a:lumMod val="50000"/>
                  </a:schemeClr>
                </a:solidFill>
                <a:latin typeface="+mn-lt"/>
                <a:ea typeface="+mn-ea"/>
                <a:cs typeface="+mn-cs"/>
              </a:rPr>
              <a:t> temas yok</a:t>
            </a:r>
          </a:p>
          <a:p>
            <a:pPr marL="514350" indent="-514350" algn="just">
              <a:spcBef>
                <a:spcPct val="20000"/>
              </a:spcBef>
              <a:buFont typeface="Arial" pitchFamily="34" charset="0"/>
              <a:buChar char="•"/>
              <a:defRPr/>
            </a:pPr>
            <a:r>
              <a:rPr lang="tr-TR" sz="2000" dirty="0" err="1">
                <a:solidFill>
                  <a:schemeClr val="accent5">
                    <a:lumMod val="50000"/>
                  </a:schemeClr>
                </a:solidFill>
                <a:latin typeface="+mn-lt"/>
                <a:ea typeface="+mn-ea"/>
                <a:cs typeface="+mn-cs"/>
              </a:rPr>
              <a:t>Kateterde</a:t>
            </a:r>
            <a:r>
              <a:rPr lang="tr-TR" sz="2000" dirty="0">
                <a:solidFill>
                  <a:schemeClr val="accent5">
                    <a:lumMod val="50000"/>
                  </a:schemeClr>
                </a:solidFill>
                <a:latin typeface="+mn-lt"/>
                <a:ea typeface="+mn-ea"/>
                <a:cs typeface="+mn-cs"/>
              </a:rPr>
              <a:t> kan-mukus yok</a:t>
            </a:r>
          </a:p>
          <a:p>
            <a:pPr marL="514350" indent="-514350" algn="just">
              <a:spcBef>
                <a:spcPct val="20000"/>
              </a:spcBef>
              <a:buFont typeface="Arial" pitchFamily="34" charset="0"/>
              <a:buChar char="•"/>
              <a:defRPr/>
            </a:pPr>
            <a:r>
              <a:rPr lang="tr-TR" sz="2000" dirty="0">
                <a:solidFill>
                  <a:schemeClr val="accent5">
                    <a:lumMod val="50000"/>
                  </a:schemeClr>
                </a:solidFill>
                <a:latin typeface="+mn-lt"/>
                <a:ea typeface="+mn-ea"/>
                <a:cs typeface="+mn-cs"/>
              </a:rPr>
              <a:t>Buji-</a:t>
            </a:r>
            <a:r>
              <a:rPr lang="tr-TR" sz="2000" dirty="0" err="1">
                <a:solidFill>
                  <a:schemeClr val="accent5">
                    <a:lumMod val="50000"/>
                  </a:schemeClr>
                </a:solidFill>
                <a:latin typeface="+mn-lt"/>
                <a:ea typeface="+mn-ea"/>
                <a:cs typeface="+mn-cs"/>
              </a:rPr>
              <a:t>dilatator</a:t>
            </a:r>
            <a:r>
              <a:rPr lang="tr-TR" sz="2000" dirty="0">
                <a:solidFill>
                  <a:schemeClr val="accent5">
                    <a:lumMod val="50000"/>
                  </a:schemeClr>
                </a:solidFill>
                <a:latin typeface="+mn-lt"/>
                <a:ea typeface="+mn-ea"/>
                <a:cs typeface="+mn-cs"/>
              </a:rPr>
              <a:t> yok</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1 Başlık"/>
          <p:cNvSpPr>
            <a:spLocks noGrp="1"/>
          </p:cNvSpPr>
          <p:nvPr>
            <p:ph type="title"/>
          </p:nvPr>
        </p:nvSpPr>
        <p:spPr/>
        <p:txBody>
          <a:bodyPr/>
          <a:lstStyle/>
          <a:p>
            <a:pPr eaLnBrk="1" hangingPunct="1"/>
            <a:r>
              <a:rPr lang="tr-TR">
                <a:latin typeface="Trebuchet MS" charset="0"/>
              </a:rPr>
              <a:t>Başarılı ET için Önemli Faktörler</a:t>
            </a:r>
          </a:p>
        </p:txBody>
      </p:sp>
      <p:sp>
        <p:nvSpPr>
          <p:cNvPr id="132098" name="2 İçerik Yer Tutucusu"/>
          <p:cNvSpPr>
            <a:spLocks noGrp="1"/>
          </p:cNvSpPr>
          <p:nvPr>
            <p:ph idx="1"/>
          </p:nvPr>
        </p:nvSpPr>
        <p:spPr>
          <a:xfrm>
            <a:off x="1219200" y="5867400"/>
            <a:ext cx="7086600" cy="381000"/>
          </a:xfrm>
        </p:spPr>
        <p:txBody>
          <a:bodyPr/>
          <a:lstStyle/>
          <a:p>
            <a:pPr algn="r" eaLnBrk="1" hangingPunct="1">
              <a:buFont typeface="Arial" charset="0"/>
              <a:buNone/>
            </a:pPr>
            <a:r>
              <a:rPr lang="tr-TR" sz="2000">
                <a:solidFill>
                  <a:srgbClr val="00B050"/>
                </a:solidFill>
                <a:latin typeface="Georgia" charset="0"/>
              </a:rPr>
              <a:t>Skor:1-10 arası skala üzerinden</a:t>
            </a:r>
          </a:p>
        </p:txBody>
      </p:sp>
      <p:pic>
        <p:nvPicPr>
          <p:cNvPr id="132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16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5 Dikdörtgen"/>
          <p:cNvSpPr>
            <a:spLocks noChangeArrowheads="1"/>
          </p:cNvSpPr>
          <p:nvPr/>
        </p:nvSpPr>
        <p:spPr bwMode="auto">
          <a:xfrm>
            <a:off x="4343400" y="65055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rgbClr val="FF0000"/>
                </a:solidFill>
              </a:rPr>
              <a:t>Kovacs GT. Hum Reprod 1999;14:590–92.</a:t>
            </a:r>
            <a:endParaRPr lang="tr-TR" sz="120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pPr eaLnBrk="1" hangingPunct="1"/>
            <a:endParaRPr lang="tr-TR" sz="3200">
              <a:latin typeface="Trebuchet MS" charset="0"/>
            </a:endParaRPr>
          </a:p>
        </p:txBody>
      </p:sp>
      <p:sp>
        <p:nvSpPr>
          <p:cNvPr id="134146" name="Content Placeholder 2"/>
          <p:cNvSpPr>
            <a:spLocks noGrp="1"/>
          </p:cNvSpPr>
          <p:nvPr>
            <p:ph idx="1"/>
          </p:nvPr>
        </p:nvSpPr>
        <p:spPr>
          <a:xfrm>
            <a:off x="457200" y="1905000"/>
            <a:ext cx="8229600" cy="4525963"/>
          </a:xfrm>
        </p:spPr>
        <p:txBody>
          <a:bodyPr/>
          <a:lstStyle/>
          <a:p>
            <a:pPr eaLnBrk="1" hangingPunct="1"/>
            <a:r>
              <a:rPr lang="tr-TR">
                <a:latin typeface="Georgia" charset="0"/>
              </a:rPr>
              <a:t>Muhtemel başarısızlık</a:t>
            </a:r>
          </a:p>
          <a:p>
            <a:pPr lvl="1" eaLnBrk="1" hangingPunct="1"/>
            <a:r>
              <a:rPr lang="tr-TR">
                <a:latin typeface="Georgia" charset="0"/>
              </a:rPr>
              <a:t>Kateterle endometriumu zedelemek</a:t>
            </a:r>
          </a:p>
          <a:p>
            <a:pPr lvl="1" eaLnBrk="1" hangingPunct="1"/>
            <a:r>
              <a:rPr lang="tr-TR">
                <a:latin typeface="Georgia" charset="0"/>
              </a:rPr>
              <a:t>Uterin kontraksiyona sebep olmak</a:t>
            </a:r>
          </a:p>
          <a:p>
            <a:pPr lvl="1" eaLnBrk="1" hangingPunct="1"/>
            <a:r>
              <a:rPr lang="tr-TR">
                <a:latin typeface="Georgia" charset="0"/>
              </a:rPr>
              <a:t>Embryoyu suboptimal lokalizasyona bırakmak</a:t>
            </a:r>
          </a:p>
          <a:p>
            <a:pPr lvl="1" eaLnBrk="1" hangingPunct="1"/>
            <a:r>
              <a:rPr lang="tr-TR">
                <a:latin typeface="Georgia" charset="0"/>
              </a:rPr>
              <a:t>Transfer sırasında embryoya zarar varmek</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tr-TR">
                <a:latin typeface="Trebuchet MS" charset="0"/>
              </a:rPr>
              <a:t>Transfer kolaylığı</a:t>
            </a:r>
          </a:p>
        </p:txBody>
      </p:sp>
      <p:sp>
        <p:nvSpPr>
          <p:cNvPr id="31746" name="Content Placeholder 2"/>
          <p:cNvSpPr>
            <a:spLocks noGrp="1"/>
          </p:cNvSpPr>
          <p:nvPr>
            <p:ph idx="1"/>
          </p:nvPr>
        </p:nvSpPr>
        <p:spPr>
          <a:xfrm>
            <a:off x="457200" y="2819400"/>
            <a:ext cx="8382000" cy="3306763"/>
          </a:xfrm>
        </p:spPr>
        <p:txBody>
          <a:bodyPr/>
          <a:lstStyle/>
          <a:p>
            <a:pPr eaLnBrk="1" hangingPunct="1"/>
            <a:r>
              <a:rPr lang="tr-TR">
                <a:latin typeface="Georgia" charset="0"/>
              </a:rPr>
              <a:t>Zorlu transfer, fundal temas ya da servikal manuplasyon, “s</a:t>
            </a:r>
            <a:r>
              <a:rPr lang="en-US">
                <a:latin typeface="Georgia" charset="0"/>
              </a:rPr>
              <a:t>erviksin tenakulum ile tutulması</a:t>
            </a:r>
            <a:r>
              <a:rPr lang="tr-TR">
                <a:latin typeface="Georgia" charset="0"/>
              </a:rPr>
              <a:t>”,</a:t>
            </a:r>
            <a:r>
              <a:rPr lang="en-US">
                <a:latin typeface="Georgia" charset="0"/>
              </a:rPr>
              <a:t> fundo-servikal kontraksiyonları arttırır</a:t>
            </a:r>
            <a:r>
              <a:rPr lang="tr-TR">
                <a:latin typeface="Georgia" charset="0"/>
              </a:rPr>
              <a:t>, implantasyonu engelleyebilir.</a:t>
            </a:r>
          </a:p>
          <a:p>
            <a:pPr eaLnBrk="1" hangingPunct="1"/>
            <a:endParaRPr lang="tr-TR">
              <a:latin typeface="Georgia" charset="0"/>
            </a:endParaRPr>
          </a:p>
          <a:p>
            <a:pPr eaLnBrk="1" hangingPunct="1">
              <a:buFont typeface="Arial" charset="0"/>
              <a:buNone/>
            </a:pPr>
            <a:r>
              <a:rPr lang="tr-TR" sz="1200">
                <a:solidFill>
                  <a:srgbClr val="FF0000"/>
                </a:solidFill>
                <a:latin typeface="Georgia" charset="0"/>
              </a:rPr>
              <a:t>					Lesny P, Hum Reprod 1998;13:1540-6.</a:t>
            </a:r>
          </a:p>
          <a:p>
            <a:pPr eaLnBrk="1" hangingPunct="1">
              <a:buFont typeface="Arial" charset="0"/>
              <a:buNone/>
            </a:pPr>
            <a:r>
              <a:rPr lang="tr-TR" sz="1200">
                <a:solidFill>
                  <a:srgbClr val="FF0000"/>
                </a:solidFill>
                <a:latin typeface="Georgia" charset="0"/>
              </a:rPr>
              <a:t>					Fanchin R Hum Reprod 1998;13:1968-74</a:t>
            </a:r>
            <a:endParaRPr lang="tr-TR">
              <a:latin typeface="Georgia" charset="0"/>
            </a:endParaRPr>
          </a:p>
          <a:p>
            <a:pPr eaLnBrk="1" hangingPunct="1">
              <a:buFont typeface="Arial" charset="0"/>
              <a:buNone/>
            </a:pPr>
            <a:r>
              <a:rPr lang="tr-TR" sz="1200">
                <a:solidFill>
                  <a:srgbClr val="FF0000"/>
                </a:solidFill>
                <a:latin typeface="Georgia" charset="0"/>
              </a:rPr>
              <a:t>					Dorn C Eur J Obstet Gynecol Reprod Biol 1999; 70: 878-82</a:t>
            </a:r>
            <a:endParaRPr lang="tr-TR">
              <a:latin typeface="Georgia" charset="0"/>
            </a:endParaRPr>
          </a:p>
          <a:p>
            <a:pPr algn="r" eaLnBrk="1" hangingPunct="1">
              <a:buFont typeface="Arial" charset="0"/>
              <a:buNone/>
            </a:pPr>
            <a:endParaRPr lang="tr-TR">
              <a:latin typeface="Georgia"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3" name="Başlık 1"/>
          <p:cNvSpPr>
            <a:spLocks noGrp="1"/>
          </p:cNvSpPr>
          <p:nvPr>
            <p:ph type="title"/>
          </p:nvPr>
        </p:nvSpPr>
        <p:spPr>
          <a:xfrm>
            <a:off x="457200" y="274638"/>
            <a:ext cx="8229600" cy="944562"/>
          </a:xfrm>
        </p:spPr>
        <p:txBody>
          <a:bodyPr/>
          <a:lstStyle/>
          <a:p>
            <a:pPr eaLnBrk="1" hangingPunct="1"/>
            <a:r>
              <a:rPr lang="en-US">
                <a:latin typeface="Trebuchet MS" charset="0"/>
              </a:rPr>
              <a:t>Servikal dilatasyon</a:t>
            </a:r>
            <a:br>
              <a:rPr lang="en-US">
                <a:latin typeface="Trebuchet MS" charset="0"/>
              </a:rPr>
            </a:br>
            <a:r>
              <a:rPr lang="en-US" sz="2800">
                <a:latin typeface="Trebuchet MS" charset="0"/>
              </a:rPr>
              <a:t>gebelik oranı</a:t>
            </a:r>
          </a:p>
        </p:txBody>
      </p:sp>
      <p:sp>
        <p:nvSpPr>
          <p:cNvPr id="136194" name="İçerik Yer Tutucusu 2"/>
          <p:cNvSpPr>
            <a:spLocks noGrp="1"/>
          </p:cNvSpPr>
          <p:nvPr>
            <p:ph idx="1"/>
          </p:nvPr>
        </p:nvSpPr>
        <p:spPr>
          <a:xfrm>
            <a:off x="762000" y="6269038"/>
            <a:ext cx="8305800" cy="457200"/>
          </a:xfrm>
        </p:spPr>
        <p:txBody>
          <a:bodyPr/>
          <a:lstStyle/>
          <a:p>
            <a:pPr marL="0" indent="0" algn="r" eaLnBrk="1" hangingPunct="1">
              <a:buFont typeface="Arial" charset="0"/>
              <a:buNone/>
            </a:pPr>
            <a:r>
              <a:rPr lang="en-US" sz="1200">
                <a:solidFill>
                  <a:srgbClr val="FF0000"/>
                </a:solidFill>
                <a:latin typeface="Georgia" charset="0"/>
              </a:rPr>
              <a:t>Derks RS, Farquhar C, Mol BWJ, Buckingham K, Heineman MJ. </a:t>
            </a:r>
          </a:p>
          <a:p>
            <a:pPr marL="0" indent="0" algn="r" eaLnBrk="1" hangingPunct="1">
              <a:buFont typeface="Arial" charset="0"/>
              <a:buNone/>
            </a:pPr>
            <a:r>
              <a:rPr lang="en-US" sz="1200" i="1">
                <a:solidFill>
                  <a:srgbClr val="FF0000"/>
                </a:solidFill>
                <a:latin typeface="Georgia" charset="0"/>
              </a:rPr>
              <a:t>Cochrane Database of Systematic Reviews </a:t>
            </a:r>
            <a:r>
              <a:rPr lang="en-US" sz="1200">
                <a:solidFill>
                  <a:srgbClr val="FF0000"/>
                </a:solidFill>
                <a:latin typeface="Georgia" charset="0"/>
              </a:rPr>
              <a:t>20</a:t>
            </a:r>
            <a:r>
              <a:rPr lang="tr-TR" sz="1200">
                <a:solidFill>
                  <a:srgbClr val="FF0000"/>
                </a:solidFill>
                <a:latin typeface="Georgia" charset="0"/>
              </a:rPr>
              <a:t>10</a:t>
            </a:r>
            <a:r>
              <a:rPr lang="en-US" sz="1200">
                <a:solidFill>
                  <a:srgbClr val="FF0000"/>
                </a:solidFill>
                <a:latin typeface="Georgia" charset="0"/>
              </a:rPr>
              <a:t>, Issue 4. Art. No.: CD007682.</a:t>
            </a:r>
          </a:p>
        </p:txBody>
      </p:sp>
      <p:sp>
        <p:nvSpPr>
          <p:cNvPr id="10" name="Dikdörtgen 9"/>
          <p:cNvSpPr/>
          <p:nvPr/>
        </p:nvSpPr>
        <p:spPr>
          <a:xfrm>
            <a:off x="25074" y="5297269"/>
            <a:ext cx="9042725" cy="646331"/>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b="1" dirty="0"/>
              <a:t>Only one study on cervical dilatation was included and it showed </a:t>
            </a:r>
            <a:r>
              <a:rPr lang="en-US" b="1" dirty="0">
                <a:solidFill>
                  <a:srgbClr val="FFFF00"/>
                </a:solidFill>
              </a:rPr>
              <a:t>a significant increase </a:t>
            </a:r>
            <a:r>
              <a:rPr lang="en-US" b="1" dirty="0"/>
              <a:t>of the odds for live births and pregnancies but </a:t>
            </a:r>
            <a:r>
              <a:rPr lang="en-US" b="1" dirty="0">
                <a:solidFill>
                  <a:srgbClr val="FFFF00"/>
                </a:solidFill>
              </a:rPr>
              <a:t>no significant difference </a:t>
            </a:r>
            <a:r>
              <a:rPr lang="en-US" b="1" dirty="0"/>
              <a:t>in miscarriage rates.</a:t>
            </a:r>
            <a:endParaRPr lang="en-US" b="1" dirty="0">
              <a:solidFill>
                <a:schemeClr val="bg1"/>
              </a:solidFill>
            </a:endParaRPr>
          </a:p>
        </p:txBody>
      </p:sp>
      <p:pic>
        <p:nvPicPr>
          <p:cNvPr id="136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1558925"/>
            <a:ext cx="44005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4213"/>
            <a:ext cx="271145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Başlık 1"/>
          <p:cNvSpPr>
            <a:spLocks noGrp="1"/>
          </p:cNvSpPr>
          <p:nvPr>
            <p:ph type="title"/>
          </p:nvPr>
        </p:nvSpPr>
        <p:spPr/>
        <p:txBody>
          <a:bodyPr/>
          <a:lstStyle/>
          <a:p>
            <a:pPr eaLnBrk="1" hangingPunct="1"/>
            <a:r>
              <a:rPr lang="en-US" sz="3200">
                <a:latin typeface="Trebuchet MS" charset="0"/>
              </a:rPr>
              <a:t>USG Guided (UGET) vs Clinical Touch ET (CTET)</a:t>
            </a:r>
            <a:br>
              <a:rPr lang="en-US" sz="3200">
                <a:latin typeface="Trebuchet MS" charset="0"/>
              </a:rPr>
            </a:br>
            <a:r>
              <a:rPr lang="en-US" sz="3200">
                <a:solidFill>
                  <a:srgbClr val="C00000"/>
                </a:solidFill>
                <a:latin typeface="Trebuchet MS" charset="0"/>
              </a:rPr>
              <a:t>Devam eden gebelik oranı</a:t>
            </a:r>
          </a:p>
        </p:txBody>
      </p:sp>
      <p:sp>
        <p:nvSpPr>
          <p:cNvPr id="138242" name="İçerik Yer Tutucusu 2"/>
          <p:cNvSpPr>
            <a:spLocks noGrp="1"/>
          </p:cNvSpPr>
          <p:nvPr>
            <p:ph idx="1"/>
          </p:nvPr>
        </p:nvSpPr>
        <p:spPr>
          <a:xfrm>
            <a:off x="533400" y="6096000"/>
            <a:ext cx="8229600" cy="639763"/>
          </a:xfrm>
        </p:spPr>
        <p:txBody>
          <a:bodyPr/>
          <a:lstStyle/>
          <a:p>
            <a:pPr marL="0" indent="0" algn="r" eaLnBrk="1" hangingPunct="1">
              <a:buFont typeface="Arial" charset="0"/>
              <a:buNone/>
            </a:pPr>
            <a:r>
              <a:rPr lang="en-US" sz="1200">
                <a:solidFill>
                  <a:srgbClr val="FF0000"/>
                </a:solidFill>
                <a:latin typeface="Georgia" charset="0"/>
              </a:rPr>
              <a:t>Brown J, Buckingham K, Abou-Setta AM, Buckett W. </a:t>
            </a:r>
          </a:p>
          <a:p>
            <a:pPr marL="0" indent="0" algn="r" eaLnBrk="1" hangingPunct="1">
              <a:buFont typeface="Arial" charset="0"/>
              <a:buNone/>
            </a:pPr>
            <a:r>
              <a:rPr lang="en-US" sz="1200" i="1">
                <a:solidFill>
                  <a:srgbClr val="FF0000"/>
                </a:solidFill>
                <a:latin typeface="Georgia" charset="0"/>
              </a:rPr>
              <a:t>Cochrane Database of Systematic Reviews </a:t>
            </a:r>
            <a:r>
              <a:rPr lang="en-US" sz="1200">
                <a:solidFill>
                  <a:srgbClr val="FF0000"/>
                </a:solidFill>
                <a:latin typeface="Georgia" charset="0"/>
              </a:rPr>
              <a:t>2010, Issue 1. Art. No.: CD006107.</a:t>
            </a:r>
          </a:p>
          <a:p>
            <a:pPr marL="0" indent="0" algn="r" eaLnBrk="1" hangingPunct="1">
              <a:buFont typeface="Arial" charset="0"/>
              <a:buNone/>
            </a:pPr>
            <a:endParaRPr lang="en-US" sz="1200">
              <a:solidFill>
                <a:srgbClr val="FF0000"/>
              </a:solidFill>
              <a:latin typeface="Georgia" charset="0"/>
            </a:endParaRPr>
          </a:p>
        </p:txBody>
      </p:sp>
      <p:pic>
        <p:nvPicPr>
          <p:cNvPr id="138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1397000"/>
            <a:ext cx="308133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25075" y="5297269"/>
            <a:ext cx="90427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b="1" dirty="0">
                <a:solidFill>
                  <a:schemeClr val="bg1"/>
                </a:solidFill>
              </a:rPr>
              <a:t>The ongoing pregnancies per woman </a:t>
            </a:r>
            <a:r>
              <a:rPr lang="en-US" b="1" dirty="0" err="1">
                <a:solidFill>
                  <a:schemeClr val="bg1"/>
                </a:solidFill>
              </a:rPr>
              <a:t>randomised</a:t>
            </a:r>
            <a:r>
              <a:rPr lang="en-US" b="1" dirty="0">
                <a:solidFill>
                  <a:schemeClr val="bg1"/>
                </a:solidFill>
              </a:rPr>
              <a:t> associated with UGET (441/1254) was </a:t>
            </a:r>
            <a:r>
              <a:rPr lang="en-US" b="1" dirty="0">
                <a:solidFill>
                  <a:srgbClr val="FFFF00"/>
                </a:solidFill>
              </a:rPr>
              <a:t>significantly higher </a:t>
            </a:r>
            <a:r>
              <a:rPr lang="en-US" b="1" dirty="0">
                <a:solidFill>
                  <a:schemeClr val="bg1"/>
                </a:solidFill>
              </a:rPr>
              <a:t>than for clinical touch (350/1218) OR 1.38, 95%CI 1.16 to 1.64, P&lt;0.0003).</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Başlık 1"/>
          <p:cNvSpPr>
            <a:spLocks noGrp="1"/>
          </p:cNvSpPr>
          <p:nvPr>
            <p:ph type="title"/>
          </p:nvPr>
        </p:nvSpPr>
        <p:spPr/>
        <p:txBody>
          <a:bodyPr/>
          <a:lstStyle/>
          <a:p>
            <a:pPr eaLnBrk="1" hangingPunct="1"/>
            <a:r>
              <a:rPr lang="en-US" sz="3200">
                <a:latin typeface="Trebuchet MS" charset="0"/>
              </a:rPr>
              <a:t>USG Guided (UGET) vs Clinical Touch ET (CTET)</a:t>
            </a:r>
            <a:br>
              <a:rPr lang="en-US" sz="3200">
                <a:latin typeface="Trebuchet MS" charset="0"/>
              </a:rPr>
            </a:br>
            <a:r>
              <a:rPr lang="en-US" sz="3200">
                <a:solidFill>
                  <a:srgbClr val="C00000"/>
                </a:solidFill>
                <a:latin typeface="Trebuchet MS" charset="0"/>
              </a:rPr>
              <a:t>Adverse Events</a:t>
            </a:r>
          </a:p>
        </p:txBody>
      </p:sp>
      <p:sp>
        <p:nvSpPr>
          <p:cNvPr id="140290" name="İçerik Yer Tutucusu 2"/>
          <p:cNvSpPr>
            <a:spLocks noGrp="1"/>
          </p:cNvSpPr>
          <p:nvPr>
            <p:ph idx="1"/>
          </p:nvPr>
        </p:nvSpPr>
        <p:spPr>
          <a:xfrm>
            <a:off x="533400" y="6096000"/>
            <a:ext cx="8229600" cy="639763"/>
          </a:xfrm>
        </p:spPr>
        <p:txBody>
          <a:bodyPr/>
          <a:lstStyle/>
          <a:p>
            <a:pPr marL="0" indent="0" algn="r" eaLnBrk="1" hangingPunct="1">
              <a:buFont typeface="Arial" charset="0"/>
              <a:buNone/>
            </a:pPr>
            <a:r>
              <a:rPr lang="en-US" sz="1200">
                <a:solidFill>
                  <a:srgbClr val="FF0000"/>
                </a:solidFill>
                <a:latin typeface="Georgia" charset="0"/>
              </a:rPr>
              <a:t>Brown J, Buckingham K, Abou-Setta AM, Buckett W. </a:t>
            </a:r>
          </a:p>
          <a:p>
            <a:pPr marL="0" indent="0" algn="r" eaLnBrk="1" hangingPunct="1">
              <a:buFont typeface="Arial" charset="0"/>
              <a:buNone/>
            </a:pPr>
            <a:r>
              <a:rPr lang="en-US" sz="1200" i="1">
                <a:solidFill>
                  <a:srgbClr val="FF0000"/>
                </a:solidFill>
                <a:latin typeface="Georgia" charset="0"/>
              </a:rPr>
              <a:t>Cochrane Database of Systematic Reviews </a:t>
            </a:r>
            <a:r>
              <a:rPr lang="en-US" sz="1200">
                <a:solidFill>
                  <a:srgbClr val="FF0000"/>
                </a:solidFill>
                <a:latin typeface="Georgia" charset="0"/>
              </a:rPr>
              <a:t>2010, Issue 1. Art. No.: CD006107.</a:t>
            </a:r>
          </a:p>
          <a:p>
            <a:pPr marL="0" indent="0" algn="r" eaLnBrk="1" hangingPunct="1">
              <a:buFont typeface="Arial" charset="0"/>
              <a:buNone/>
            </a:pPr>
            <a:endParaRPr lang="en-US" sz="1200">
              <a:solidFill>
                <a:srgbClr val="FF0000"/>
              </a:solidFill>
              <a:latin typeface="Georgia" charset="0"/>
            </a:endParaRPr>
          </a:p>
        </p:txBody>
      </p:sp>
      <p:sp>
        <p:nvSpPr>
          <p:cNvPr id="4" name="Dikdörtgen 3"/>
          <p:cNvSpPr/>
          <p:nvPr/>
        </p:nvSpPr>
        <p:spPr>
          <a:xfrm>
            <a:off x="25075" y="5297269"/>
            <a:ext cx="90427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b="1" dirty="0">
                <a:solidFill>
                  <a:srgbClr val="FFFF00"/>
                </a:solidFill>
              </a:rPr>
              <a:t>No statistically significant differences</a:t>
            </a:r>
            <a:r>
              <a:rPr lang="en-US" b="1" dirty="0"/>
              <a:t> </a:t>
            </a:r>
          </a:p>
          <a:p>
            <a:pPr algn="ctr">
              <a:defRPr/>
            </a:pPr>
            <a:r>
              <a:rPr lang="en-US" b="1" dirty="0"/>
              <a:t>in the incidence of adverse events were identified between the comparison groups.</a:t>
            </a:r>
            <a:endParaRPr lang="en-US" b="1" dirty="0">
              <a:solidFill>
                <a:schemeClr val="bg1"/>
              </a:solidFill>
            </a:endParaRPr>
          </a:p>
        </p:txBody>
      </p:sp>
      <p:pic>
        <p:nvPicPr>
          <p:cNvPr id="140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676400"/>
            <a:ext cx="2301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09800"/>
            <a:ext cx="26241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1676400"/>
            <a:ext cx="18716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513" y="2209800"/>
            <a:ext cx="2378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676400"/>
            <a:ext cx="254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600" y="2179638"/>
            <a:ext cx="21336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Başlık 1"/>
          <p:cNvSpPr>
            <a:spLocks noGrp="1"/>
          </p:cNvSpPr>
          <p:nvPr>
            <p:ph type="title"/>
          </p:nvPr>
        </p:nvSpPr>
        <p:spPr/>
        <p:txBody>
          <a:bodyPr/>
          <a:lstStyle/>
          <a:p>
            <a:pPr eaLnBrk="1" hangingPunct="1"/>
            <a:r>
              <a:rPr lang="en-US" sz="2800" b="1">
                <a:latin typeface="Trebuchet MS" charset="0"/>
              </a:rPr>
              <a:t>Transabdominal ultrasound-guided embryo transfer does not increase pregnancy rates in oocyte recipients</a:t>
            </a:r>
            <a:endParaRPr lang="en-US" sz="2800">
              <a:latin typeface="Trebuchet MS" charset="0"/>
            </a:endParaRPr>
          </a:p>
        </p:txBody>
      </p:sp>
      <p:pic>
        <p:nvPicPr>
          <p:cNvPr id="1423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524000"/>
            <a:ext cx="705326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Dikdörtgen 3"/>
          <p:cNvSpPr>
            <a:spLocks noChangeArrowheads="1"/>
          </p:cNvSpPr>
          <p:nvPr/>
        </p:nvSpPr>
        <p:spPr bwMode="auto">
          <a:xfrm>
            <a:off x="5791200" y="6505575"/>
            <a:ext cx="313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i="1">
                <a:solidFill>
                  <a:srgbClr val="FF0000"/>
                </a:solidFill>
              </a:rPr>
              <a:t>Garcı´a-Velasco JA. </a:t>
            </a:r>
            <a:r>
              <a:rPr lang="en-US" sz="1200">
                <a:solidFill>
                  <a:srgbClr val="FF0000"/>
                </a:solidFill>
              </a:rPr>
              <a:t>Fertil Steril 2002;78:534 –9.</a:t>
            </a:r>
          </a:p>
        </p:txBody>
      </p:sp>
      <p:sp>
        <p:nvSpPr>
          <p:cNvPr id="142340" name="Dikdörtgen 4"/>
          <p:cNvSpPr>
            <a:spLocks noChangeArrowheads="1"/>
          </p:cNvSpPr>
          <p:nvPr/>
        </p:nvSpPr>
        <p:spPr bwMode="auto">
          <a:xfrm>
            <a:off x="55563" y="5181600"/>
            <a:ext cx="90122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a:t>Blind ET is usually quite successful when experienced providers are involved.</a:t>
            </a:r>
          </a:p>
          <a:p>
            <a:pPr marL="285750" indent="-285750">
              <a:buFont typeface="Arial" charset="0"/>
              <a:buChar char="•"/>
            </a:pPr>
            <a:r>
              <a:rPr lang="en-US"/>
              <a:t>The use of transabdominal ultrasound during the ET procedure provided a greater degree of confidence to both patients and physicians. </a:t>
            </a:r>
          </a:p>
          <a:p>
            <a:pPr marL="285750" indent="-285750">
              <a:buFont typeface="Arial" charset="0"/>
              <a:buChar char="•"/>
            </a:pPr>
            <a:r>
              <a:rPr lang="en-US"/>
              <a:t>However, there is no increase in the pregnancy rate among patients receiving donor oocytes.</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Başlık 1"/>
          <p:cNvSpPr>
            <a:spLocks noGrp="1"/>
          </p:cNvSpPr>
          <p:nvPr>
            <p:ph type="title"/>
          </p:nvPr>
        </p:nvSpPr>
        <p:spPr/>
        <p:txBody>
          <a:bodyPr/>
          <a:lstStyle/>
          <a:p>
            <a:pPr eaLnBrk="1" hangingPunct="1"/>
            <a:r>
              <a:rPr lang="en-US">
                <a:latin typeface="Trebuchet MS" charset="0"/>
              </a:rPr>
              <a:t>Servikal-Endometriyal Ön Hazırlık</a:t>
            </a:r>
            <a:br>
              <a:rPr lang="en-US">
                <a:latin typeface="Trebuchet MS" charset="0"/>
              </a:rPr>
            </a:br>
            <a:r>
              <a:rPr lang="en-US" sz="2800">
                <a:solidFill>
                  <a:srgbClr val="C00000"/>
                </a:solidFill>
                <a:latin typeface="Trebuchet MS" charset="0"/>
              </a:rPr>
              <a:t>gebelik oranları</a:t>
            </a:r>
          </a:p>
        </p:txBody>
      </p:sp>
      <p:sp>
        <p:nvSpPr>
          <p:cNvPr id="144386" name="İçerik Yer Tutucusu 2"/>
          <p:cNvSpPr>
            <a:spLocks noGrp="1"/>
          </p:cNvSpPr>
          <p:nvPr>
            <p:ph idx="1"/>
          </p:nvPr>
        </p:nvSpPr>
        <p:spPr>
          <a:xfrm>
            <a:off x="762000" y="6269038"/>
            <a:ext cx="8305800" cy="457200"/>
          </a:xfrm>
        </p:spPr>
        <p:txBody>
          <a:bodyPr/>
          <a:lstStyle/>
          <a:p>
            <a:pPr marL="0" indent="0" algn="r" eaLnBrk="1" hangingPunct="1">
              <a:buFont typeface="Arial" charset="0"/>
              <a:buNone/>
            </a:pPr>
            <a:r>
              <a:rPr lang="en-US" sz="1200">
                <a:solidFill>
                  <a:srgbClr val="FF0000"/>
                </a:solidFill>
                <a:latin typeface="Georgia" charset="0"/>
              </a:rPr>
              <a:t>Derks RS, Farquhar C, Mol BWJ, Buckingham K, Heineman MJ. </a:t>
            </a:r>
          </a:p>
          <a:p>
            <a:pPr marL="0" indent="0" algn="r" eaLnBrk="1" hangingPunct="1">
              <a:buFont typeface="Arial" charset="0"/>
              <a:buNone/>
            </a:pPr>
            <a:r>
              <a:rPr lang="en-US" sz="1200" i="1">
                <a:solidFill>
                  <a:srgbClr val="FF0000"/>
                </a:solidFill>
                <a:latin typeface="Georgia" charset="0"/>
              </a:rPr>
              <a:t>Cochrane Database of Systematic Reviews </a:t>
            </a:r>
            <a:r>
              <a:rPr lang="en-US" sz="1200">
                <a:solidFill>
                  <a:srgbClr val="FF0000"/>
                </a:solidFill>
                <a:latin typeface="Georgia" charset="0"/>
              </a:rPr>
              <a:t>20</a:t>
            </a:r>
            <a:r>
              <a:rPr lang="tr-TR" sz="1200">
                <a:solidFill>
                  <a:srgbClr val="FF0000"/>
                </a:solidFill>
                <a:latin typeface="Georgia" charset="0"/>
              </a:rPr>
              <a:t>10</a:t>
            </a:r>
            <a:r>
              <a:rPr lang="en-US" sz="1200">
                <a:solidFill>
                  <a:srgbClr val="FF0000"/>
                </a:solidFill>
                <a:latin typeface="Georgia" charset="0"/>
              </a:rPr>
              <a:t>, Issue 4. Art. No.: CD007682.</a:t>
            </a:r>
          </a:p>
        </p:txBody>
      </p:sp>
      <p:sp>
        <p:nvSpPr>
          <p:cNvPr id="10" name="Dikdörtgen 9"/>
          <p:cNvSpPr/>
          <p:nvPr/>
        </p:nvSpPr>
        <p:spPr>
          <a:xfrm>
            <a:off x="25074" y="5297269"/>
            <a:ext cx="9042725" cy="120032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spAutoFit/>
          </a:bodyPr>
          <a:lstStyle/>
          <a:p>
            <a:pPr marL="285750" indent="-285750">
              <a:buFont typeface="Arial" pitchFamily="34" charset="0"/>
              <a:buChar char="•"/>
              <a:defRPr/>
            </a:pPr>
            <a:r>
              <a:rPr lang="en-US" b="1" dirty="0"/>
              <a:t>There was </a:t>
            </a:r>
            <a:r>
              <a:rPr lang="en-US" b="1" dirty="0">
                <a:solidFill>
                  <a:srgbClr val="FFFF00"/>
                </a:solidFill>
              </a:rPr>
              <a:t>no evidence of a statistically significant difference </a:t>
            </a:r>
            <a:r>
              <a:rPr lang="en-US" b="1" dirty="0"/>
              <a:t>when removal of cervical mucus was performed prior to ET.</a:t>
            </a:r>
          </a:p>
          <a:p>
            <a:pPr marL="285750" indent="-285750">
              <a:buFont typeface="Arial" pitchFamily="34" charset="0"/>
              <a:buChar char="•"/>
              <a:defRPr/>
            </a:pPr>
            <a:r>
              <a:rPr lang="en-US" b="1" dirty="0"/>
              <a:t>Flushing the </a:t>
            </a:r>
            <a:r>
              <a:rPr lang="en-US" b="1" dirty="0" err="1"/>
              <a:t>endocervical</a:t>
            </a:r>
            <a:r>
              <a:rPr lang="en-US" b="1" dirty="0"/>
              <a:t> canal compared to no flushing showed </a:t>
            </a:r>
            <a:r>
              <a:rPr lang="en-US" b="1" dirty="0">
                <a:solidFill>
                  <a:srgbClr val="FFFF00"/>
                </a:solidFill>
              </a:rPr>
              <a:t>no statistically significant difference</a:t>
            </a:r>
            <a:r>
              <a:rPr lang="en-US" b="1" dirty="0"/>
              <a:t>.</a:t>
            </a:r>
            <a:endParaRPr lang="en-US" b="1" dirty="0">
              <a:solidFill>
                <a:schemeClr val="bg1"/>
              </a:solidFill>
            </a:endParaRPr>
          </a:p>
        </p:txBody>
      </p:sp>
      <p:pic>
        <p:nvPicPr>
          <p:cNvPr id="1443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709738"/>
            <a:ext cx="2127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2362200"/>
            <a:ext cx="23987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1730375"/>
            <a:ext cx="2590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788" y="2049463"/>
            <a:ext cx="23114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25" y="1738313"/>
            <a:ext cx="2733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25" y="2160588"/>
            <a:ext cx="28098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9513" y="2133600"/>
            <a:ext cx="2809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Başlık 1"/>
          <p:cNvSpPr>
            <a:spLocks noGrp="1"/>
          </p:cNvSpPr>
          <p:nvPr>
            <p:ph type="title"/>
          </p:nvPr>
        </p:nvSpPr>
        <p:spPr/>
        <p:txBody>
          <a:bodyPr/>
          <a:lstStyle/>
          <a:p>
            <a:pPr eaLnBrk="1" hangingPunct="1"/>
            <a:r>
              <a:rPr lang="en-US" sz="2800" b="1">
                <a:latin typeface="Trebuchet MS" charset="0"/>
              </a:rPr>
              <a:t>Embryo afterloading: a refinement in embryo transfer</a:t>
            </a:r>
            <a:br>
              <a:rPr lang="en-US" sz="2800" b="1">
                <a:latin typeface="Trebuchet MS" charset="0"/>
              </a:rPr>
            </a:br>
            <a:r>
              <a:rPr lang="en-US" sz="2800" b="1">
                <a:latin typeface="Trebuchet MS" charset="0"/>
              </a:rPr>
              <a:t>technique that may increase clinical pregnancy</a:t>
            </a:r>
            <a:endParaRPr lang="en-US" sz="2800">
              <a:latin typeface="Trebuchet MS" charset="0"/>
            </a:endParaRPr>
          </a:p>
        </p:txBody>
      </p:sp>
      <p:sp>
        <p:nvSpPr>
          <p:cNvPr id="146434" name="İçerik Yer Tutucusu 2"/>
          <p:cNvSpPr>
            <a:spLocks noGrp="1"/>
          </p:cNvSpPr>
          <p:nvPr>
            <p:ph idx="1"/>
          </p:nvPr>
        </p:nvSpPr>
        <p:spPr>
          <a:xfrm>
            <a:off x="457200" y="1976438"/>
            <a:ext cx="4114800" cy="2590800"/>
          </a:xfrm>
        </p:spPr>
        <p:txBody>
          <a:bodyPr/>
          <a:lstStyle/>
          <a:p>
            <a:pPr eaLnBrk="1" hangingPunct="1"/>
            <a:r>
              <a:rPr lang="en-US" b="1" dirty="0" err="1" smtClean="0">
                <a:solidFill>
                  <a:srgbClr val="002060"/>
                </a:solidFill>
                <a:latin typeface="Georgia" charset="0"/>
              </a:rPr>
              <a:t>Direkt</a:t>
            </a:r>
            <a:r>
              <a:rPr lang="en-US" b="1" dirty="0" smtClean="0">
                <a:solidFill>
                  <a:srgbClr val="002060"/>
                </a:solidFill>
                <a:latin typeface="Georgia" charset="0"/>
              </a:rPr>
              <a:t> transfer: </a:t>
            </a:r>
            <a:r>
              <a:rPr lang="en-US" sz="2000" dirty="0" err="1" smtClean="0">
                <a:latin typeface="Georgia" charset="0"/>
              </a:rPr>
              <a:t>yüklü</a:t>
            </a:r>
            <a:r>
              <a:rPr lang="en-US" sz="2000" dirty="0" smtClean="0">
                <a:latin typeface="Georgia" charset="0"/>
              </a:rPr>
              <a:t> </a:t>
            </a:r>
            <a:r>
              <a:rPr lang="en-US" sz="2000" dirty="0" err="1" smtClean="0">
                <a:latin typeface="Georgia" charset="0"/>
              </a:rPr>
              <a:t>kateter</a:t>
            </a:r>
            <a:r>
              <a:rPr lang="en-US" sz="2000" dirty="0" smtClean="0">
                <a:latin typeface="Georgia" charset="0"/>
              </a:rPr>
              <a:t> </a:t>
            </a:r>
            <a:r>
              <a:rPr lang="en-US" sz="2000" dirty="0" err="1" smtClean="0">
                <a:latin typeface="Georgia" charset="0"/>
              </a:rPr>
              <a:t>ile</a:t>
            </a:r>
            <a:r>
              <a:rPr lang="en-US" sz="2000" dirty="0" smtClean="0">
                <a:latin typeface="Georgia" charset="0"/>
              </a:rPr>
              <a:t> </a:t>
            </a:r>
            <a:r>
              <a:rPr lang="en-US" sz="2000" dirty="0" err="1" smtClean="0">
                <a:latin typeface="Georgia" charset="0"/>
              </a:rPr>
              <a:t>direkt</a:t>
            </a:r>
            <a:r>
              <a:rPr lang="en-US" sz="2000" dirty="0" smtClean="0">
                <a:latin typeface="Georgia" charset="0"/>
              </a:rPr>
              <a:t> ET</a:t>
            </a:r>
          </a:p>
          <a:p>
            <a:pPr eaLnBrk="1" hangingPunct="1"/>
            <a:r>
              <a:rPr lang="en-US" b="1" dirty="0" smtClean="0">
                <a:solidFill>
                  <a:srgbClr val="FF0000"/>
                </a:solidFill>
                <a:latin typeface="Georgia" charset="0"/>
              </a:rPr>
              <a:t>Afterload transfer: </a:t>
            </a:r>
            <a:r>
              <a:rPr lang="en-US" sz="2000" dirty="0" err="1" smtClean="0">
                <a:latin typeface="Georgia" charset="0"/>
              </a:rPr>
              <a:t>boş</a:t>
            </a:r>
            <a:r>
              <a:rPr lang="en-US" sz="2000" dirty="0" smtClean="0">
                <a:latin typeface="Georgia" charset="0"/>
              </a:rPr>
              <a:t> </a:t>
            </a:r>
            <a:r>
              <a:rPr lang="en-US" sz="2000" dirty="0" err="1" smtClean="0">
                <a:latin typeface="Georgia" charset="0"/>
              </a:rPr>
              <a:t>kateter</a:t>
            </a:r>
            <a:r>
              <a:rPr lang="en-US" sz="2000" dirty="0" smtClean="0">
                <a:latin typeface="Georgia" charset="0"/>
              </a:rPr>
              <a:t> </a:t>
            </a:r>
            <a:r>
              <a:rPr lang="en-US" sz="2000" dirty="0" err="1" smtClean="0">
                <a:latin typeface="Georgia" charset="0"/>
              </a:rPr>
              <a:t>servikal</a:t>
            </a:r>
            <a:r>
              <a:rPr lang="en-US" sz="2000" dirty="0" smtClean="0">
                <a:latin typeface="Georgia" charset="0"/>
              </a:rPr>
              <a:t> </a:t>
            </a:r>
            <a:r>
              <a:rPr lang="en-US" sz="2000" dirty="0" err="1" smtClean="0">
                <a:latin typeface="Georgia" charset="0"/>
              </a:rPr>
              <a:t>kanaldan</a:t>
            </a:r>
            <a:r>
              <a:rPr lang="en-US" sz="2000" dirty="0" smtClean="0">
                <a:latin typeface="Georgia" charset="0"/>
              </a:rPr>
              <a:t> </a:t>
            </a:r>
            <a:r>
              <a:rPr lang="en-US" sz="2000" dirty="0" err="1" smtClean="0">
                <a:latin typeface="Georgia" charset="0"/>
              </a:rPr>
              <a:t>geçer</a:t>
            </a:r>
            <a:r>
              <a:rPr lang="en-US" sz="2000" dirty="0" smtClean="0">
                <a:latin typeface="Georgia" charset="0"/>
              </a:rPr>
              <a:t>,  </a:t>
            </a:r>
            <a:r>
              <a:rPr lang="en-US" sz="2000" dirty="0" err="1" smtClean="0">
                <a:latin typeface="Georgia" charset="0"/>
              </a:rPr>
              <a:t>iç</a:t>
            </a:r>
            <a:r>
              <a:rPr lang="en-US" sz="2000" dirty="0" smtClean="0">
                <a:latin typeface="Georgia" charset="0"/>
              </a:rPr>
              <a:t> </a:t>
            </a:r>
            <a:r>
              <a:rPr lang="en-US" sz="2000" dirty="0" err="1" smtClean="0">
                <a:latin typeface="Georgia" charset="0"/>
              </a:rPr>
              <a:t>kateter</a:t>
            </a:r>
            <a:r>
              <a:rPr lang="en-US" sz="2000" dirty="0" smtClean="0">
                <a:latin typeface="Georgia" charset="0"/>
              </a:rPr>
              <a:t> </a:t>
            </a:r>
            <a:r>
              <a:rPr lang="en-US" sz="2000" dirty="0" err="1" smtClean="0">
                <a:latin typeface="Georgia" charset="0"/>
              </a:rPr>
              <a:t>çekilir</a:t>
            </a:r>
            <a:r>
              <a:rPr lang="en-US" sz="2000" dirty="0" smtClean="0">
                <a:latin typeface="Georgia" charset="0"/>
              </a:rPr>
              <a:t>, </a:t>
            </a:r>
            <a:r>
              <a:rPr lang="en-US" sz="2000" dirty="0" err="1" smtClean="0">
                <a:latin typeface="Georgia" charset="0"/>
              </a:rPr>
              <a:t>sonra</a:t>
            </a:r>
            <a:r>
              <a:rPr lang="en-US" sz="2000" dirty="0" smtClean="0">
                <a:latin typeface="Georgia" charset="0"/>
              </a:rPr>
              <a:t> </a:t>
            </a:r>
            <a:r>
              <a:rPr lang="en-US" sz="2000" dirty="0" err="1" smtClean="0">
                <a:latin typeface="Georgia" charset="0"/>
              </a:rPr>
              <a:t>yüklü</a:t>
            </a:r>
            <a:r>
              <a:rPr lang="en-US" sz="2000" dirty="0" smtClean="0">
                <a:latin typeface="Georgia" charset="0"/>
              </a:rPr>
              <a:t> </a:t>
            </a:r>
            <a:r>
              <a:rPr lang="en-US" sz="2000" dirty="0" err="1" smtClean="0">
                <a:latin typeface="Georgia" charset="0"/>
              </a:rPr>
              <a:t>kateter</a:t>
            </a:r>
            <a:r>
              <a:rPr lang="en-US" sz="2000" dirty="0" smtClean="0">
                <a:latin typeface="Georgia" charset="0"/>
              </a:rPr>
              <a:t> </a:t>
            </a:r>
            <a:r>
              <a:rPr lang="en-US" sz="2000" dirty="0" err="1" smtClean="0">
                <a:latin typeface="Georgia" charset="0"/>
              </a:rPr>
              <a:t>ile</a:t>
            </a:r>
            <a:r>
              <a:rPr lang="en-US" sz="2000" dirty="0" smtClean="0">
                <a:latin typeface="Georgia" charset="0"/>
              </a:rPr>
              <a:t> ET </a:t>
            </a:r>
            <a:r>
              <a:rPr lang="en-US" sz="2000" dirty="0" err="1" smtClean="0">
                <a:latin typeface="Georgia" charset="0"/>
              </a:rPr>
              <a:t>yapılır</a:t>
            </a:r>
            <a:endParaRPr lang="en-US" sz="2000" dirty="0">
              <a:latin typeface="Georgia" charset="0"/>
            </a:endParaRPr>
          </a:p>
        </p:txBody>
      </p:sp>
      <p:pic>
        <p:nvPicPr>
          <p:cNvPr id="146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9274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Dikdörtgen 3"/>
          <p:cNvSpPr>
            <a:spLocks noChangeArrowheads="1"/>
          </p:cNvSpPr>
          <p:nvPr/>
        </p:nvSpPr>
        <p:spPr bwMode="auto">
          <a:xfrm>
            <a:off x="6248400" y="6488113"/>
            <a:ext cx="272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FF0000"/>
                </a:solidFill>
              </a:rPr>
              <a:t>Neithart AB, Fertil Steril 2005;83:710–4</a:t>
            </a:r>
            <a:r>
              <a:rPr lang="en-US" sz="1200">
                <a:solidFill>
                  <a:srgbClr val="FF0000"/>
                </a:solidFill>
              </a:rPr>
              <a:t>.</a:t>
            </a:r>
          </a:p>
        </p:txBody>
      </p:sp>
      <p:sp>
        <p:nvSpPr>
          <p:cNvPr id="7" name="Dikdörtgen 6"/>
          <p:cNvSpPr/>
          <p:nvPr/>
        </p:nvSpPr>
        <p:spPr>
          <a:xfrm>
            <a:off x="25074" y="5373469"/>
            <a:ext cx="9042725" cy="646331"/>
          </a:xfrm>
          <a:prstGeom prst="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marL="285750" indent="-2857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 typeface="Arial" charset="0"/>
              <a:buChar char="•"/>
              <a:defRPr/>
            </a:pPr>
            <a:r>
              <a:rPr lang="en-US" b="1" smtClean="0">
                <a:solidFill>
                  <a:srgbClr val="FFFFFF"/>
                </a:solidFill>
                <a:latin typeface="Georgia" charset="0"/>
              </a:rPr>
              <a:t>Embryo afterloading </a:t>
            </a:r>
            <a:r>
              <a:rPr lang="tr-TR" b="1" smtClean="0">
                <a:solidFill>
                  <a:srgbClr val="FFFFFF"/>
                </a:solidFill>
                <a:latin typeface="Georgia" charset="0"/>
              </a:rPr>
              <a:t>teknikde gebelik oranları daha yüksek</a:t>
            </a:r>
            <a:endParaRPr lang="en-US" b="1" smtClean="0">
              <a:solidFill>
                <a:srgbClr val="FFFFFF"/>
              </a:solidFill>
              <a:latin typeface="Georgia" charset="0"/>
            </a:endParaRPr>
          </a:p>
          <a:p>
            <a:pPr eaLnBrk="1" hangingPunct="1">
              <a:buFont typeface="Arial" charset="0"/>
              <a:buChar char="•"/>
              <a:defRPr/>
            </a:pPr>
            <a:r>
              <a:rPr lang="tr-TR" b="1" smtClean="0">
                <a:solidFill>
                  <a:srgbClr val="FFFFFF"/>
                </a:solidFill>
                <a:latin typeface="Georgia" charset="0"/>
              </a:rPr>
              <a:t>Bu metod bilhassa eğitim merkezlerinde ET uygulama pratiğinde tercih edilmeli</a:t>
            </a:r>
            <a:endParaRPr lang="en-US" b="1" smtClean="0">
              <a:solidFill>
                <a:schemeClr val="bg1"/>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tr-TR">
                <a:latin typeface="Trebuchet MS" charset="0"/>
              </a:rPr>
              <a:t>Transfer kolaylığı</a:t>
            </a:r>
          </a:p>
        </p:txBody>
      </p:sp>
      <p:sp>
        <p:nvSpPr>
          <p:cNvPr id="27650" name="Content Placeholder 2"/>
          <p:cNvSpPr>
            <a:spLocks noGrp="1"/>
          </p:cNvSpPr>
          <p:nvPr>
            <p:ph idx="1"/>
          </p:nvPr>
        </p:nvSpPr>
        <p:spPr>
          <a:xfrm>
            <a:off x="381000" y="2514600"/>
            <a:ext cx="8229600" cy="3763963"/>
          </a:xfrm>
        </p:spPr>
        <p:txBody>
          <a:bodyPr/>
          <a:lstStyle/>
          <a:p>
            <a:pPr algn="just" eaLnBrk="1" hangingPunct="1"/>
            <a:r>
              <a:rPr lang="tr-TR" dirty="0">
                <a:latin typeface="Georgia" charset="0"/>
              </a:rPr>
              <a:t>Mükemmel transferde gebelik oranı %33.3, kötü transferde gebelik oranı %16</a:t>
            </a:r>
          </a:p>
          <a:p>
            <a:pPr algn="just" eaLnBrk="1" hangingPunct="1">
              <a:buFont typeface="Arial" charset="0"/>
              <a:buNone/>
            </a:pPr>
            <a:r>
              <a:rPr lang="tr-TR" sz="1200" dirty="0" err="1">
                <a:solidFill>
                  <a:srgbClr val="FF0000"/>
                </a:solidFill>
                <a:latin typeface="Georgia" charset="0"/>
              </a:rPr>
              <a:t>Englert</a:t>
            </a:r>
            <a:r>
              <a:rPr lang="tr-TR" sz="1200" dirty="0">
                <a:solidFill>
                  <a:srgbClr val="FF0000"/>
                </a:solidFill>
                <a:latin typeface="Georgia" charset="0"/>
              </a:rPr>
              <a:t> Y, </a:t>
            </a:r>
            <a:r>
              <a:rPr lang="en-US" sz="1200" dirty="0">
                <a:solidFill>
                  <a:srgbClr val="FF0000"/>
                </a:solidFill>
                <a:latin typeface="Georgia" charset="0"/>
              </a:rPr>
              <a:t>J In Vitro </a:t>
            </a:r>
            <a:r>
              <a:rPr lang="en-US" sz="1200" dirty="0" err="1">
                <a:solidFill>
                  <a:srgbClr val="FF0000"/>
                </a:solidFill>
                <a:latin typeface="Georgia" charset="0"/>
              </a:rPr>
              <a:t>Fertil</a:t>
            </a:r>
            <a:r>
              <a:rPr lang="tr-TR" sz="1200" dirty="0">
                <a:solidFill>
                  <a:srgbClr val="FF0000"/>
                </a:solidFill>
                <a:latin typeface="Georgia" charset="0"/>
              </a:rPr>
              <a:t> </a:t>
            </a:r>
            <a:r>
              <a:rPr lang="tr-TR" sz="1200" dirty="0" err="1">
                <a:solidFill>
                  <a:srgbClr val="FF0000"/>
                </a:solidFill>
                <a:latin typeface="Georgia" charset="0"/>
              </a:rPr>
              <a:t>Embryo</a:t>
            </a:r>
            <a:r>
              <a:rPr lang="tr-TR" sz="1200" dirty="0">
                <a:solidFill>
                  <a:srgbClr val="FF0000"/>
                </a:solidFill>
                <a:latin typeface="Georgia" charset="0"/>
              </a:rPr>
              <a:t> Transfer 1986;3:243–6.</a:t>
            </a:r>
          </a:p>
          <a:p>
            <a:pPr algn="just" eaLnBrk="1" hangingPunct="1">
              <a:buFont typeface="Arial" charset="0"/>
              <a:buNone/>
            </a:pPr>
            <a:endParaRPr lang="tr-TR" sz="1200" dirty="0">
              <a:solidFill>
                <a:srgbClr val="FF0000"/>
              </a:solidFill>
              <a:latin typeface="Georgia" charset="0"/>
            </a:endParaRPr>
          </a:p>
          <a:p>
            <a:pPr algn="just" eaLnBrk="1" hangingPunct="1"/>
            <a:r>
              <a:rPr lang="tr-TR" dirty="0">
                <a:latin typeface="Georgia" charset="0"/>
              </a:rPr>
              <a:t>Kolay transferde gebelik oranı %20.4, </a:t>
            </a:r>
            <a:r>
              <a:rPr lang="tr-TR" dirty="0" smtClean="0">
                <a:latin typeface="Georgia" charset="0"/>
              </a:rPr>
              <a:t>zor </a:t>
            </a:r>
            <a:r>
              <a:rPr lang="tr-TR" dirty="0">
                <a:latin typeface="Georgia" charset="0"/>
              </a:rPr>
              <a:t>transferde gebelik oranı %4</a:t>
            </a:r>
          </a:p>
          <a:p>
            <a:pPr algn="just" eaLnBrk="1" hangingPunct="1">
              <a:buFont typeface="Arial" charset="0"/>
              <a:buNone/>
            </a:pPr>
            <a:r>
              <a:rPr lang="fr-FR" sz="1200" dirty="0">
                <a:solidFill>
                  <a:srgbClr val="FF0000"/>
                </a:solidFill>
                <a:latin typeface="Georgia" charset="0"/>
              </a:rPr>
              <a:t>Mansour R, </a:t>
            </a:r>
            <a:r>
              <a:rPr lang="en-US" sz="1200" dirty="0" err="1">
                <a:solidFill>
                  <a:srgbClr val="FF0000"/>
                </a:solidFill>
                <a:latin typeface="Georgia" charset="0"/>
              </a:rPr>
              <a:t>Fertil</a:t>
            </a:r>
            <a:r>
              <a:rPr lang="en-US" sz="1200" dirty="0">
                <a:solidFill>
                  <a:srgbClr val="FF0000"/>
                </a:solidFill>
                <a:latin typeface="Georgia" charset="0"/>
              </a:rPr>
              <a:t> </a:t>
            </a:r>
            <a:r>
              <a:rPr lang="en-US" sz="1200" dirty="0" err="1">
                <a:solidFill>
                  <a:srgbClr val="FF0000"/>
                </a:solidFill>
                <a:latin typeface="Georgia" charset="0"/>
              </a:rPr>
              <a:t>Steril</a:t>
            </a:r>
            <a:r>
              <a:rPr lang="en-US" sz="1200" dirty="0">
                <a:solidFill>
                  <a:srgbClr val="FF0000"/>
                </a:solidFill>
                <a:latin typeface="Georgia" charset="0"/>
              </a:rPr>
              <a:t> 1990;54:678–81.</a:t>
            </a:r>
            <a:endParaRPr lang="tr-TR" sz="1200" dirty="0">
              <a:solidFill>
                <a:srgbClr val="FF0000"/>
              </a:solidFill>
              <a:latin typeface="Georgia" charset="0"/>
            </a:endParaRPr>
          </a:p>
          <a:p>
            <a:pPr eaLnBrk="1" hangingPunct="1"/>
            <a:endParaRPr lang="tr-TR" dirty="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6002" y="5334000"/>
            <a:ext cx="8855598" cy="92333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285750" indent="-285750">
              <a:buFont typeface="Arial" pitchFamily="34" charset="0"/>
              <a:buChar char="•"/>
              <a:defRPr/>
            </a:pPr>
            <a:r>
              <a:rPr lang="en-US" b="1" dirty="0">
                <a:solidFill>
                  <a:schemeClr val="bg1"/>
                </a:solidFill>
                <a:latin typeface="Calibri" pitchFamily="34" charset="0"/>
                <a:ea typeface="+mn-ea"/>
                <a:cs typeface="Arial" charset="0"/>
              </a:rPr>
              <a:t>The position of the air bubbles after embryo transfer is related to pregnancy rate; </a:t>
            </a:r>
          </a:p>
          <a:p>
            <a:pPr marL="285750" indent="-285750">
              <a:buFont typeface="Arial" pitchFamily="34" charset="0"/>
              <a:buChar char="•"/>
              <a:defRPr/>
            </a:pPr>
            <a:endParaRPr lang="en-US" b="1" dirty="0">
              <a:solidFill>
                <a:schemeClr val="bg1"/>
              </a:solidFill>
              <a:latin typeface="Calibri" pitchFamily="34" charset="0"/>
              <a:ea typeface="+mn-ea"/>
              <a:cs typeface="Arial" charset="0"/>
            </a:endParaRPr>
          </a:p>
          <a:p>
            <a:pPr marL="285750" indent="-285750">
              <a:buFont typeface="Arial" pitchFamily="34" charset="0"/>
              <a:buChar char="•"/>
              <a:defRPr/>
            </a:pPr>
            <a:r>
              <a:rPr lang="en-US" b="1" dirty="0">
                <a:solidFill>
                  <a:schemeClr val="bg1"/>
                </a:solidFill>
                <a:latin typeface="Calibri" pitchFamily="34" charset="0"/>
                <a:ea typeface="+mn-ea"/>
                <a:cs typeface="Arial" charset="0"/>
              </a:rPr>
              <a:t>The highest pregnancy rates are found when the air bubbles end up closer to the fundus.</a:t>
            </a:r>
          </a:p>
        </p:txBody>
      </p:sp>
      <p:sp>
        <p:nvSpPr>
          <p:cNvPr id="148484" name="Dikdörtgen 4"/>
          <p:cNvSpPr>
            <a:spLocks noChangeArrowheads="1"/>
          </p:cNvSpPr>
          <p:nvPr/>
        </p:nvSpPr>
        <p:spPr bwMode="auto">
          <a:xfrm>
            <a:off x="6446838" y="6569075"/>
            <a:ext cx="2733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Lambers MJ. Fertil Steril 2007;88:68 –73.</a:t>
            </a:r>
          </a:p>
        </p:txBody>
      </p:sp>
      <p:pic>
        <p:nvPicPr>
          <p:cNvPr id="148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49225"/>
            <a:ext cx="86852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Başlık 1"/>
          <p:cNvSpPr txBox="1">
            <a:spLocks/>
          </p:cNvSpPr>
          <p:nvPr/>
        </p:nvSpPr>
        <p:spPr bwMode="auto">
          <a:xfrm>
            <a:off x="4564063" y="63500"/>
            <a:ext cx="4168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b="1">
                <a:solidFill>
                  <a:srgbClr val="FF0000"/>
                </a:solidFill>
              </a:rPr>
              <a:t>The position of transferred air bubbles after embryo transfer is related to pregnancy rate</a:t>
            </a:r>
            <a:endParaRPr lang="en-US" sz="1800">
              <a:solidFill>
                <a:srgbClr val="FF0000"/>
              </a:solidFill>
            </a:endParaRPr>
          </a:p>
        </p:txBody>
      </p:sp>
      <p:pic>
        <p:nvPicPr>
          <p:cNvPr id="1484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75" y="3652838"/>
            <a:ext cx="49418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4283075"/>
            <a:ext cx="863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6002" y="5334000"/>
            <a:ext cx="8855598" cy="64633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en-US" b="1" smtClean="0">
                <a:solidFill>
                  <a:schemeClr val="bg1"/>
                </a:solidFill>
              </a:rPr>
              <a:t>…passing the ET catheter guide beyond the internal os reduces </a:t>
            </a:r>
          </a:p>
          <a:p>
            <a:pPr eaLnBrk="1" hangingPunct="1">
              <a:defRPr/>
            </a:pPr>
            <a:r>
              <a:rPr lang="en-US" b="1" smtClean="0">
                <a:solidFill>
                  <a:schemeClr val="bg1"/>
                </a:solidFill>
              </a:rPr>
              <a:t>                                                                                                      implantation and pregnancy rates.</a:t>
            </a:r>
          </a:p>
        </p:txBody>
      </p:sp>
      <p:sp>
        <p:nvSpPr>
          <p:cNvPr id="150532" name="Dikdörtgen 4"/>
          <p:cNvSpPr>
            <a:spLocks noChangeArrowheads="1"/>
          </p:cNvSpPr>
          <p:nvPr/>
        </p:nvSpPr>
        <p:spPr bwMode="auto">
          <a:xfrm>
            <a:off x="5943600" y="6569075"/>
            <a:ext cx="3160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Abdelmassih VG. Fertil Steril 2007;88:499 –503.</a:t>
            </a:r>
          </a:p>
        </p:txBody>
      </p:sp>
      <p:sp>
        <p:nvSpPr>
          <p:cNvPr id="150533" name="Başlık 1"/>
          <p:cNvSpPr txBox="1">
            <a:spLocks/>
          </p:cNvSpPr>
          <p:nvPr/>
        </p:nvSpPr>
        <p:spPr bwMode="auto">
          <a:xfrm>
            <a:off x="6473825" y="312738"/>
            <a:ext cx="2517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b="1">
                <a:solidFill>
                  <a:srgbClr val="FF0000"/>
                </a:solidFill>
              </a:rPr>
              <a:t>Location of the embryo-transfer catheter guide</a:t>
            </a:r>
          </a:p>
          <a:p>
            <a:pPr algn="ctr"/>
            <a:r>
              <a:rPr lang="en-US" sz="1800" b="1">
                <a:solidFill>
                  <a:srgbClr val="FF0000"/>
                </a:solidFill>
              </a:rPr>
              <a:t>before the internal uterine os improves the</a:t>
            </a:r>
          </a:p>
          <a:p>
            <a:pPr algn="ctr"/>
            <a:r>
              <a:rPr lang="en-US" sz="1800" b="1">
                <a:solidFill>
                  <a:srgbClr val="FF0000"/>
                </a:solidFill>
              </a:rPr>
              <a:t>outcome of in vitro fertilization</a:t>
            </a:r>
            <a:endParaRPr lang="en-US" sz="1800">
              <a:solidFill>
                <a:srgbClr val="FF0000"/>
              </a:solidFill>
            </a:endParaRPr>
          </a:p>
        </p:txBody>
      </p:sp>
      <p:pic>
        <p:nvPicPr>
          <p:cNvPr id="150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63500"/>
            <a:ext cx="63627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44825"/>
            <a:ext cx="89249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Başlık 1"/>
          <p:cNvSpPr>
            <a:spLocks noGrp="1"/>
          </p:cNvSpPr>
          <p:nvPr>
            <p:ph type="title"/>
          </p:nvPr>
        </p:nvSpPr>
        <p:spPr>
          <a:xfrm>
            <a:off x="136525" y="228600"/>
            <a:ext cx="8855075" cy="533400"/>
          </a:xfrm>
        </p:spPr>
        <p:txBody>
          <a:bodyPr/>
          <a:lstStyle/>
          <a:p>
            <a:pPr eaLnBrk="1" hangingPunct="1"/>
            <a:r>
              <a:rPr lang="en-US" sz="1800" b="1">
                <a:latin typeface="Trebuchet MS" charset="0"/>
              </a:rPr>
              <a:t>A prospective randomized comparison of the Wallace catheter and the Cook Echo- Tip catheter for ultrasound-guided embryo transfer</a:t>
            </a:r>
            <a:endParaRPr lang="en-US" sz="1800">
              <a:latin typeface="Trebuchet MS" charset="0"/>
            </a:endParaRPr>
          </a:p>
        </p:txBody>
      </p:sp>
      <p:sp>
        <p:nvSpPr>
          <p:cNvPr id="4" name="Dikdörtgen 3"/>
          <p:cNvSpPr/>
          <p:nvPr/>
        </p:nvSpPr>
        <p:spPr>
          <a:xfrm>
            <a:off x="136002" y="5983069"/>
            <a:ext cx="8610600" cy="64633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b="1" dirty="0">
                <a:solidFill>
                  <a:schemeClr val="bg1"/>
                </a:solidFill>
                <a:latin typeface="Calibri" pitchFamily="34" charset="0"/>
                <a:ea typeface="+mn-ea"/>
                <a:cs typeface="Arial" charset="0"/>
              </a:rPr>
              <a:t>The Cook Echo-Tip catheter with its echogenic tip simplifies ultrasound-guided ET, but</a:t>
            </a:r>
          </a:p>
          <a:p>
            <a:pPr>
              <a:defRPr/>
            </a:pPr>
            <a:r>
              <a:rPr lang="en-US" b="1" dirty="0">
                <a:solidFill>
                  <a:schemeClr val="bg1"/>
                </a:solidFill>
                <a:latin typeface="Calibri" pitchFamily="34" charset="0"/>
                <a:ea typeface="+mn-ea"/>
                <a:cs typeface="Arial" charset="0"/>
              </a:rPr>
              <a:t>pregnancy success rates are similar to those obtained when a Wallace catheter is used.</a:t>
            </a:r>
          </a:p>
        </p:txBody>
      </p:sp>
      <p:sp>
        <p:nvSpPr>
          <p:cNvPr id="152581" name="Dikdörtgen 4"/>
          <p:cNvSpPr>
            <a:spLocks noChangeArrowheads="1"/>
          </p:cNvSpPr>
          <p:nvPr/>
        </p:nvSpPr>
        <p:spPr bwMode="auto">
          <a:xfrm>
            <a:off x="6172200" y="65690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FF0000"/>
                </a:solidFill>
              </a:rPr>
              <a:t>Karande V. Fertil Steril 2002;77:826 –30.</a:t>
            </a:r>
          </a:p>
        </p:txBody>
      </p:sp>
      <p:pic>
        <p:nvPicPr>
          <p:cNvPr id="152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11213"/>
            <a:ext cx="48768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Başlık 1"/>
          <p:cNvSpPr>
            <a:spLocks noGrp="1"/>
          </p:cNvSpPr>
          <p:nvPr>
            <p:ph type="title"/>
          </p:nvPr>
        </p:nvSpPr>
        <p:spPr>
          <a:xfrm>
            <a:off x="136525" y="228600"/>
            <a:ext cx="8855075" cy="990600"/>
          </a:xfrm>
        </p:spPr>
        <p:txBody>
          <a:bodyPr/>
          <a:lstStyle/>
          <a:p>
            <a:pPr eaLnBrk="1" hangingPunct="1"/>
            <a:r>
              <a:rPr lang="en-US" sz="1800" b="1">
                <a:latin typeface="Trebuchet MS" charset="0"/>
              </a:rPr>
              <a:t>Blood on the embryo transfer catheter is associated with decreased rates of embryo implantation and clinical pregnancy with the use of in vitro fertilization–embryo transfer</a:t>
            </a:r>
            <a:endParaRPr lang="en-US" sz="1800">
              <a:latin typeface="Trebuchet MS" charset="0"/>
            </a:endParaRPr>
          </a:p>
        </p:txBody>
      </p:sp>
      <p:sp>
        <p:nvSpPr>
          <p:cNvPr id="4" name="Dikdörtgen 3"/>
          <p:cNvSpPr/>
          <p:nvPr/>
        </p:nvSpPr>
        <p:spPr>
          <a:xfrm>
            <a:off x="136002" y="5657165"/>
            <a:ext cx="8610600" cy="64633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en-US" smtClean="0">
                <a:solidFill>
                  <a:schemeClr val="bg1"/>
                </a:solidFill>
              </a:rPr>
              <a:t>Kateter ucunda kan-mukus varlığı zor transferi işaret eder ve düşük gebelik oranına neden olur.  </a:t>
            </a:r>
          </a:p>
        </p:txBody>
      </p:sp>
      <p:sp>
        <p:nvSpPr>
          <p:cNvPr id="154629" name="Dikdörtgen 4"/>
          <p:cNvSpPr>
            <a:spLocks noChangeArrowheads="1"/>
          </p:cNvSpPr>
          <p:nvPr/>
        </p:nvSpPr>
        <p:spPr bwMode="auto">
          <a:xfrm>
            <a:off x="6446838" y="6569075"/>
            <a:ext cx="2689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Goudas VT. Fertil Steril 1998;70:878–82.</a:t>
            </a:r>
          </a:p>
        </p:txBody>
      </p:sp>
      <p:pic>
        <p:nvPicPr>
          <p:cNvPr id="154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31963"/>
            <a:ext cx="52451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3" name="Başlık 1"/>
          <p:cNvSpPr>
            <a:spLocks noGrp="1"/>
          </p:cNvSpPr>
          <p:nvPr>
            <p:ph type="title"/>
          </p:nvPr>
        </p:nvSpPr>
        <p:spPr/>
        <p:txBody>
          <a:bodyPr/>
          <a:lstStyle/>
          <a:p>
            <a:pPr eaLnBrk="1" hangingPunct="1"/>
            <a:r>
              <a:rPr lang="en-US">
                <a:latin typeface="Trebuchet MS" charset="0"/>
              </a:rPr>
              <a:t>Kateteri yükleme</a:t>
            </a:r>
          </a:p>
        </p:txBody>
      </p:sp>
      <p:sp>
        <p:nvSpPr>
          <p:cNvPr id="156674" name="İçerik Yer Tutucusu 2"/>
          <p:cNvSpPr>
            <a:spLocks noGrp="1"/>
          </p:cNvSpPr>
          <p:nvPr>
            <p:ph idx="1"/>
          </p:nvPr>
        </p:nvSpPr>
        <p:spPr/>
        <p:txBody>
          <a:bodyPr/>
          <a:lstStyle/>
          <a:p>
            <a:pPr eaLnBrk="1" hangingPunct="1"/>
            <a:r>
              <a:rPr lang="en-US" sz="2000">
                <a:latin typeface="Georgia" charset="0"/>
              </a:rPr>
              <a:t>Kullanılan enjektör toksik olmamalıdır.</a:t>
            </a:r>
          </a:p>
          <a:p>
            <a:pPr eaLnBrk="1" hangingPunct="1"/>
            <a:r>
              <a:rPr lang="en-US" sz="2000">
                <a:latin typeface="Georgia" charset="0"/>
              </a:rPr>
              <a:t>Fazla  hava (60 L) embryonun ekspulsiyonuna yol açabilir</a:t>
            </a:r>
          </a:p>
          <a:p>
            <a:pPr algn="r" eaLnBrk="1" hangingPunct="1">
              <a:buFont typeface="Arial" charset="0"/>
              <a:buNone/>
            </a:pPr>
            <a:r>
              <a:rPr lang="en-US" sz="1100">
                <a:solidFill>
                  <a:srgbClr val="FF0000"/>
                </a:solidFill>
                <a:latin typeface="Georgia" charset="0"/>
              </a:rPr>
              <a:t>Poindexter AN Fertil Steril 1986;46:262–7.</a:t>
            </a:r>
          </a:p>
          <a:p>
            <a:pPr eaLnBrk="1" hangingPunct="1"/>
            <a:r>
              <a:rPr lang="en-US" sz="2000">
                <a:latin typeface="Georgia" charset="0"/>
              </a:rPr>
              <a:t>Havanın azaltılması gebelik oranlarını artırır. </a:t>
            </a:r>
          </a:p>
          <a:p>
            <a:pPr eaLnBrk="1" hangingPunct="1"/>
            <a:r>
              <a:rPr lang="en-US" sz="2000">
                <a:latin typeface="Georgia" charset="0"/>
              </a:rPr>
              <a:t>30 mikro-L hava ve airtight enjektör kullanılması ve embryonun kateter ucuna yakın yüklenmesi gebelik oranlarını arttırır. </a:t>
            </a:r>
          </a:p>
          <a:p>
            <a:pPr algn="r" eaLnBrk="1" hangingPunct="1">
              <a:buFont typeface="Arial" charset="0"/>
              <a:buNone/>
            </a:pPr>
            <a:r>
              <a:rPr lang="en-US" sz="1100">
                <a:solidFill>
                  <a:srgbClr val="FF0000"/>
                </a:solidFill>
                <a:latin typeface="Georgia" charset="0"/>
              </a:rPr>
              <a:t>Gardner DK. Handbook of in vitro fertilization.</a:t>
            </a:r>
          </a:p>
          <a:p>
            <a:pPr eaLnBrk="1" hangingPunct="1"/>
            <a:r>
              <a:rPr lang="en-US" sz="2000">
                <a:latin typeface="Georgia" charset="0"/>
              </a:rPr>
              <a:t>Transfer medyumundaki protein oranı (%75-%8-%2.5 karşılaştırılmış) sonucu etkilemez</a:t>
            </a:r>
          </a:p>
          <a:p>
            <a:pPr algn="r" eaLnBrk="1" hangingPunct="1">
              <a:buFont typeface="Arial" charset="0"/>
              <a:buNone/>
            </a:pPr>
            <a:r>
              <a:rPr lang="en-US" sz="1100">
                <a:solidFill>
                  <a:srgbClr val="FF0000"/>
                </a:solidFill>
                <a:latin typeface="Georgia" charset="0"/>
              </a:rPr>
              <a:t>Khan I, Fertil Steril 1991;56:98–101</a:t>
            </a:r>
            <a:r>
              <a:rPr lang="en-US" sz="2000">
                <a:latin typeface="Georgia" charset="0"/>
              </a:rPr>
              <a:t>.</a:t>
            </a:r>
          </a:p>
          <a:p>
            <a:pPr eaLnBrk="1" hangingPunct="1"/>
            <a:r>
              <a:rPr lang="en-US" sz="2000">
                <a:latin typeface="Georgia" charset="0"/>
              </a:rPr>
              <a:t>Transfer medyumunun vizkozitesinin arttırılması transfer başarısını arttırmaz. </a:t>
            </a:r>
          </a:p>
          <a:p>
            <a:pPr algn="r" eaLnBrk="1" hangingPunct="1">
              <a:buFont typeface="Arial" charset="0"/>
              <a:buNone/>
            </a:pPr>
            <a:r>
              <a:rPr lang="en-US" sz="1100">
                <a:solidFill>
                  <a:srgbClr val="FF0000"/>
                </a:solidFill>
                <a:latin typeface="Georgia" charset="0"/>
              </a:rPr>
              <a:t>Menezo Y, Fertil Steril 1989;52:680–2.</a:t>
            </a:r>
          </a:p>
          <a:p>
            <a:pPr eaLnBrk="1" hangingPunct="1"/>
            <a:r>
              <a:rPr lang="en-US" sz="2000">
                <a:latin typeface="Georgia" charset="0"/>
              </a:rPr>
              <a:t>Transfer medyumundaki proteini hyaluronan larla değiştirmek deneysel modellerde başarıyı arttırmıştır. </a:t>
            </a:r>
          </a:p>
          <a:p>
            <a:pPr algn="r" eaLnBrk="1" hangingPunct="1">
              <a:buFont typeface="Arial" charset="0"/>
              <a:buNone/>
            </a:pPr>
            <a:r>
              <a:rPr lang="en-US" sz="1100">
                <a:solidFill>
                  <a:srgbClr val="FF0000"/>
                </a:solidFill>
                <a:latin typeface="Georgia" charset="0"/>
              </a:rPr>
              <a:t>Gardner DK. Hum Reprod 1999;14: 2575–80.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1" name="Başlık 1"/>
          <p:cNvSpPr>
            <a:spLocks noGrp="1"/>
          </p:cNvSpPr>
          <p:nvPr>
            <p:ph type="title"/>
          </p:nvPr>
        </p:nvSpPr>
        <p:spPr>
          <a:xfrm>
            <a:off x="5562600" y="685800"/>
            <a:ext cx="3429000" cy="1663700"/>
          </a:xfrm>
        </p:spPr>
        <p:txBody>
          <a:bodyPr/>
          <a:lstStyle/>
          <a:p>
            <a:pPr eaLnBrk="1" hangingPunct="1"/>
            <a:r>
              <a:rPr lang="en-US" sz="1800" b="1">
                <a:latin typeface="Trebuchet MS" charset="0"/>
              </a:rPr>
              <a:t>Air in the transfer catheter does not affect the success  of embryo transfer</a:t>
            </a:r>
            <a:endParaRPr lang="en-US" sz="1800">
              <a:latin typeface="Trebuchet MS" charset="0"/>
            </a:endParaRPr>
          </a:p>
        </p:txBody>
      </p:sp>
      <p:sp>
        <p:nvSpPr>
          <p:cNvPr id="4" name="Dikdörtgen 3"/>
          <p:cNvSpPr/>
          <p:nvPr/>
        </p:nvSpPr>
        <p:spPr>
          <a:xfrm>
            <a:off x="136002" y="5602069"/>
            <a:ext cx="8610600" cy="64633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b="1" dirty="0">
                <a:solidFill>
                  <a:schemeClr val="bg1"/>
                </a:solidFill>
                <a:latin typeface="Calibri" pitchFamily="34" charset="0"/>
                <a:ea typeface="+mn-ea"/>
                <a:cs typeface="Arial" charset="0"/>
              </a:rPr>
              <a:t>The air loaded into the transfer catheter to bracket the embryo-containing medium has no negative effect on implantation and pregnancy rates</a:t>
            </a:r>
          </a:p>
        </p:txBody>
      </p:sp>
      <p:sp>
        <p:nvSpPr>
          <p:cNvPr id="158725" name="Dikdörtgen 4"/>
          <p:cNvSpPr>
            <a:spLocks noChangeArrowheads="1"/>
          </p:cNvSpPr>
          <p:nvPr/>
        </p:nvSpPr>
        <p:spPr bwMode="auto">
          <a:xfrm>
            <a:off x="6446838" y="6569075"/>
            <a:ext cx="2571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Moreno Fertil Steril 2004;81:1366-70</a:t>
            </a:r>
          </a:p>
        </p:txBody>
      </p:sp>
      <p:pic>
        <p:nvPicPr>
          <p:cNvPr id="158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2971800"/>
            <a:ext cx="7456487"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1 Başlık"/>
          <p:cNvSpPr>
            <a:spLocks noGrp="1"/>
          </p:cNvSpPr>
          <p:nvPr>
            <p:ph type="title"/>
          </p:nvPr>
        </p:nvSpPr>
        <p:spPr/>
        <p:txBody>
          <a:bodyPr/>
          <a:lstStyle/>
          <a:p>
            <a:pPr eaLnBrk="1" hangingPunct="1"/>
            <a:r>
              <a:rPr lang="tr-TR">
                <a:latin typeface="Trebuchet MS" charset="0"/>
              </a:rPr>
              <a:t>Transfer sonrası katetere hava vermek</a:t>
            </a:r>
          </a:p>
        </p:txBody>
      </p:sp>
      <p:sp>
        <p:nvSpPr>
          <p:cNvPr id="160770" name="2 İçerik Yer Tutucusu"/>
          <p:cNvSpPr>
            <a:spLocks noGrp="1"/>
          </p:cNvSpPr>
          <p:nvPr>
            <p:ph idx="1"/>
          </p:nvPr>
        </p:nvSpPr>
        <p:spPr>
          <a:xfrm>
            <a:off x="457200" y="1600200"/>
            <a:ext cx="8229600" cy="762000"/>
          </a:xfrm>
        </p:spPr>
        <p:txBody>
          <a:bodyPr/>
          <a:lstStyle/>
          <a:p>
            <a:pPr eaLnBrk="1" hangingPunct="1"/>
            <a:r>
              <a:rPr lang="tr-TR" sz="2000" b="1">
                <a:latin typeface="Georgia" charset="0"/>
              </a:rPr>
              <a:t>Grup A: </a:t>
            </a:r>
            <a:r>
              <a:rPr lang="tr-TR" sz="2000">
                <a:latin typeface="Georgia" charset="0"/>
              </a:rPr>
              <a:t>Katetere transferin hemen sonrasında 0.2 ml hava verilenler</a:t>
            </a:r>
          </a:p>
          <a:p>
            <a:pPr eaLnBrk="1" hangingPunct="1"/>
            <a:r>
              <a:rPr lang="tr-TR" sz="2000" b="1">
                <a:latin typeface="Georgia" charset="0"/>
              </a:rPr>
              <a:t>Grup B: </a:t>
            </a:r>
            <a:r>
              <a:rPr lang="tr-TR" sz="2000">
                <a:latin typeface="Georgia" charset="0"/>
              </a:rPr>
              <a:t>Verilmeyenler</a:t>
            </a:r>
          </a:p>
          <a:p>
            <a:pPr eaLnBrk="1" hangingPunct="1"/>
            <a:endParaRPr lang="tr-TR" sz="2000">
              <a:latin typeface="Georgia" charset="0"/>
            </a:endParaRPr>
          </a:p>
        </p:txBody>
      </p:sp>
      <p:pic>
        <p:nvPicPr>
          <p:cNvPr id="160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0"/>
            <a:ext cx="40354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810000"/>
            <a:ext cx="8634412" cy="12985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9 Dikdörtgen"/>
          <p:cNvSpPr>
            <a:spLocks noChangeArrowheads="1"/>
          </p:cNvSpPr>
          <p:nvPr/>
        </p:nvSpPr>
        <p:spPr bwMode="auto">
          <a:xfrm>
            <a:off x="6019800" y="6096000"/>
            <a:ext cx="2601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200">
                <a:solidFill>
                  <a:srgbClr val="FF0000"/>
                </a:solidFill>
              </a:rPr>
              <a:t>Madani T. Fertil Steril 2010;94:2424–6.</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Başlık 1"/>
          <p:cNvSpPr>
            <a:spLocks noGrp="1"/>
          </p:cNvSpPr>
          <p:nvPr>
            <p:ph type="title"/>
          </p:nvPr>
        </p:nvSpPr>
        <p:spPr/>
        <p:txBody>
          <a:bodyPr/>
          <a:lstStyle/>
          <a:p>
            <a:pPr eaLnBrk="1" hangingPunct="1"/>
            <a:r>
              <a:rPr lang="en-US">
                <a:latin typeface="Trebuchet MS" charset="0"/>
              </a:rPr>
              <a:t>Uteroservikal açıyı düzeltmek</a:t>
            </a:r>
            <a:br>
              <a:rPr lang="en-US">
                <a:latin typeface="Trebuchet MS" charset="0"/>
              </a:rPr>
            </a:br>
            <a:r>
              <a:rPr lang="en-US">
                <a:latin typeface="Trebuchet MS" charset="0"/>
              </a:rPr>
              <a:t>(mesane full dolu)</a:t>
            </a:r>
          </a:p>
        </p:txBody>
      </p:sp>
      <p:sp>
        <p:nvSpPr>
          <p:cNvPr id="162818" name="İçerik Yer Tutucusu 2"/>
          <p:cNvSpPr>
            <a:spLocks noGrp="1"/>
          </p:cNvSpPr>
          <p:nvPr>
            <p:ph idx="1"/>
          </p:nvPr>
        </p:nvSpPr>
        <p:spPr>
          <a:xfrm>
            <a:off x="685800" y="6248400"/>
            <a:ext cx="8305800" cy="457200"/>
          </a:xfrm>
        </p:spPr>
        <p:txBody>
          <a:bodyPr/>
          <a:lstStyle/>
          <a:p>
            <a:pPr marL="0" indent="0" algn="r" eaLnBrk="1" hangingPunct="1">
              <a:buFont typeface="Arial" charset="0"/>
              <a:buNone/>
            </a:pPr>
            <a:r>
              <a:rPr lang="en-US" sz="1200">
                <a:solidFill>
                  <a:srgbClr val="FF0000"/>
                </a:solidFill>
                <a:latin typeface="Georgia" charset="0"/>
              </a:rPr>
              <a:t>Derks RS, Farquhar C, Mol BWJ, Buckingham K, Heineman MJ. </a:t>
            </a:r>
          </a:p>
          <a:p>
            <a:pPr marL="0" indent="0" algn="r" eaLnBrk="1" hangingPunct="1">
              <a:buFont typeface="Arial" charset="0"/>
              <a:buNone/>
            </a:pPr>
            <a:r>
              <a:rPr lang="en-US" sz="1200" i="1">
                <a:solidFill>
                  <a:srgbClr val="FF0000"/>
                </a:solidFill>
                <a:latin typeface="Georgia" charset="0"/>
              </a:rPr>
              <a:t>Cochrane Database of Systematic Reviews </a:t>
            </a:r>
            <a:r>
              <a:rPr lang="en-US" sz="1200">
                <a:solidFill>
                  <a:srgbClr val="FF0000"/>
                </a:solidFill>
                <a:latin typeface="Georgia" charset="0"/>
              </a:rPr>
              <a:t>20</a:t>
            </a:r>
            <a:r>
              <a:rPr lang="tr-TR" sz="1200">
                <a:solidFill>
                  <a:srgbClr val="FF0000"/>
                </a:solidFill>
                <a:latin typeface="Georgia" charset="0"/>
              </a:rPr>
              <a:t>10</a:t>
            </a:r>
            <a:r>
              <a:rPr lang="en-US" sz="1200">
                <a:solidFill>
                  <a:srgbClr val="FF0000"/>
                </a:solidFill>
                <a:latin typeface="Georgia" charset="0"/>
              </a:rPr>
              <a:t>, Issue 4. Art. No.: CD007682.</a:t>
            </a:r>
          </a:p>
        </p:txBody>
      </p:sp>
      <p:pic>
        <p:nvPicPr>
          <p:cNvPr id="1628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863725"/>
            <a:ext cx="23098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1800225"/>
            <a:ext cx="2613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50" y="2576513"/>
            <a:ext cx="345281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6838" y="2576513"/>
            <a:ext cx="36385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25074" y="5373469"/>
            <a:ext cx="9042725" cy="646331"/>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b="1" dirty="0"/>
              <a:t>There was </a:t>
            </a:r>
            <a:r>
              <a:rPr lang="en-US" b="1" dirty="0">
                <a:solidFill>
                  <a:srgbClr val="FFFF00"/>
                </a:solidFill>
              </a:rPr>
              <a:t>no evidence of a statistically significant change </a:t>
            </a:r>
            <a:r>
              <a:rPr lang="en-US" b="1" dirty="0"/>
              <a:t>in the pregnancy outcomes when performing </a:t>
            </a:r>
            <a:r>
              <a:rPr lang="en-US" b="1" dirty="0" err="1"/>
              <a:t>ETwith</a:t>
            </a:r>
            <a:r>
              <a:rPr lang="en-US" b="1" dirty="0"/>
              <a:t> a full bladder compared with an empty bladder.</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5" name="Title 1"/>
          <p:cNvSpPr>
            <a:spLocks noGrp="1"/>
          </p:cNvSpPr>
          <p:nvPr>
            <p:ph type="title" idx="4294967295"/>
          </p:nvPr>
        </p:nvSpPr>
        <p:spPr>
          <a:xfrm>
            <a:off x="0" y="274638"/>
            <a:ext cx="8229600" cy="1143000"/>
          </a:xfrm>
        </p:spPr>
        <p:txBody>
          <a:bodyPr/>
          <a:lstStyle/>
          <a:p>
            <a:pPr eaLnBrk="1" hangingPunct="1"/>
            <a:r>
              <a:rPr lang="tr-TR">
                <a:latin typeface="Trebuchet MS" charset="0"/>
              </a:rPr>
              <a:t>İmplantasyon başarısı</a:t>
            </a:r>
          </a:p>
        </p:txBody>
      </p:sp>
      <p:sp>
        <p:nvSpPr>
          <p:cNvPr id="133123" name="Content Placeholder 2"/>
          <p:cNvSpPr>
            <a:spLocks noGrp="1"/>
          </p:cNvSpPr>
          <p:nvPr>
            <p:ph idx="4294967295"/>
          </p:nvPr>
        </p:nvSpPr>
        <p:spPr>
          <a:xfrm>
            <a:off x="0" y="1600200"/>
            <a:ext cx="8229600" cy="4525963"/>
          </a:xfrm>
        </p:spPr>
        <p:txBody>
          <a:bodyPr/>
          <a:lstStyle/>
          <a:p>
            <a:pPr eaLnBrk="1" hangingPunct="1">
              <a:lnSpc>
                <a:spcPct val="140000"/>
              </a:lnSpc>
              <a:buFont typeface="Arial" charset="0"/>
              <a:buNone/>
            </a:pPr>
            <a:r>
              <a:rPr lang="tr-TR">
                <a:latin typeface="Georgia" charset="0"/>
              </a:rPr>
              <a:t>İmplantasyon başarısızlığından;</a:t>
            </a:r>
          </a:p>
          <a:p>
            <a:pPr eaLnBrk="1" hangingPunct="1">
              <a:lnSpc>
                <a:spcPct val="140000"/>
              </a:lnSpc>
            </a:pPr>
            <a:r>
              <a:rPr lang="tr-TR">
                <a:latin typeface="Georgia" charset="0"/>
              </a:rPr>
              <a:t>Kötü embryo kalitesi</a:t>
            </a:r>
          </a:p>
          <a:p>
            <a:pPr eaLnBrk="1" hangingPunct="1">
              <a:lnSpc>
                <a:spcPct val="140000"/>
              </a:lnSpc>
            </a:pPr>
            <a:r>
              <a:rPr lang="tr-TR">
                <a:latin typeface="Georgia" charset="0"/>
              </a:rPr>
              <a:t>Suboptimal uterin reseptivite </a:t>
            </a:r>
          </a:p>
          <a:p>
            <a:pPr eaLnBrk="1" hangingPunct="1">
              <a:lnSpc>
                <a:spcPct val="140000"/>
              </a:lnSpc>
            </a:pPr>
            <a:r>
              <a:rPr lang="tr-TR">
                <a:latin typeface="Georgia" charset="0"/>
              </a:rPr>
              <a:t>Transfer tekniği  </a:t>
            </a:r>
          </a:p>
          <a:p>
            <a:pPr eaLnBrk="1" hangingPunct="1">
              <a:lnSpc>
                <a:spcPct val="140000"/>
              </a:lnSpc>
              <a:buFont typeface="Arial" charset="0"/>
              <a:buNone/>
            </a:pPr>
            <a:r>
              <a:rPr lang="tr-TR">
                <a:latin typeface="Georgia" charset="0"/>
              </a:rPr>
              <a:t>						sorumlu olabilir.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23">
                                            <p:txEl>
                                              <p:pRg st="3" end="3"/>
                                            </p:txEl>
                                          </p:spTgt>
                                        </p:tgtEl>
                                        <p:attrNameLst>
                                          <p:attrName>style.visibility</p:attrName>
                                        </p:attrNameLst>
                                      </p:cBhvr>
                                      <p:to>
                                        <p:strVal val="visible"/>
                                      </p:to>
                                    </p:set>
                                    <p:anim calcmode="lin" valueType="num">
                                      <p:cBhvr additive="base">
                                        <p:cTn id="25" dur="500" fill="hold"/>
                                        <p:tgtEl>
                                          <p:spTgt spid="133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23">
                                            <p:txEl>
                                              <p:pRg st="4" end="4"/>
                                            </p:txEl>
                                          </p:spTgt>
                                        </p:tgtEl>
                                        <p:attrNameLst>
                                          <p:attrName>style.visibility</p:attrName>
                                        </p:attrNameLst>
                                      </p:cBhvr>
                                      <p:to>
                                        <p:strVal val="visible"/>
                                      </p:to>
                                    </p:set>
                                    <p:anim calcmode="lin" valueType="num">
                                      <p:cBhvr additive="base">
                                        <p:cTn id="31" dur="500" fill="hold"/>
                                        <p:tgtEl>
                                          <p:spTgt spid="133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3" name="Başlık 1"/>
          <p:cNvSpPr>
            <a:spLocks noGrp="1"/>
          </p:cNvSpPr>
          <p:nvPr>
            <p:ph type="title"/>
          </p:nvPr>
        </p:nvSpPr>
        <p:spPr>
          <a:xfrm>
            <a:off x="457200" y="274638"/>
            <a:ext cx="8229600" cy="944562"/>
          </a:xfrm>
        </p:spPr>
        <p:txBody>
          <a:bodyPr/>
          <a:lstStyle/>
          <a:p>
            <a:pPr eaLnBrk="1" hangingPunct="1"/>
            <a:r>
              <a:rPr lang="en-US">
                <a:latin typeface="Trebuchet MS" charset="0"/>
              </a:rPr>
              <a:t>Servikal dilatasyon</a:t>
            </a:r>
            <a:br>
              <a:rPr lang="en-US">
                <a:latin typeface="Trebuchet MS" charset="0"/>
              </a:rPr>
            </a:br>
            <a:r>
              <a:rPr lang="en-US" sz="2800">
                <a:latin typeface="Trebuchet MS" charset="0"/>
              </a:rPr>
              <a:t>gebelik oranı</a:t>
            </a:r>
          </a:p>
        </p:txBody>
      </p:sp>
      <p:sp>
        <p:nvSpPr>
          <p:cNvPr id="166914" name="İçerik Yer Tutucusu 2"/>
          <p:cNvSpPr>
            <a:spLocks noGrp="1"/>
          </p:cNvSpPr>
          <p:nvPr>
            <p:ph idx="1"/>
          </p:nvPr>
        </p:nvSpPr>
        <p:spPr>
          <a:xfrm>
            <a:off x="762000" y="6269038"/>
            <a:ext cx="8305800" cy="457200"/>
          </a:xfrm>
        </p:spPr>
        <p:txBody>
          <a:bodyPr/>
          <a:lstStyle/>
          <a:p>
            <a:pPr marL="0" indent="0" algn="r" eaLnBrk="1" hangingPunct="1">
              <a:buFont typeface="Arial" charset="0"/>
              <a:buNone/>
            </a:pPr>
            <a:r>
              <a:rPr lang="en-US" sz="1200">
                <a:solidFill>
                  <a:srgbClr val="FF0000"/>
                </a:solidFill>
                <a:latin typeface="Georgia" charset="0"/>
              </a:rPr>
              <a:t>Derks RS, Farquhar C, Mol BWJ, Buckingham K, Heineman MJ. </a:t>
            </a:r>
          </a:p>
          <a:p>
            <a:pPr marL="0" indent="0" algn="r" eaLnBrk="1" hangingPunct="1">
              <a:buFont typeface="Arial" charset="0"/>
              <a:buNone/>
            </a:pPr>
            <a:r>
              <a:rPr lang="en-US" sz="1200" i="1">
                <a:solidFill>
                  <a:srgbClr val="FF0000"/>
                </a:solidFill>
                <a:latin typeface="Georgia" charset="0"/>
              </a:rPr>
              <a:t>Cochrane Database of Systematic Reviews </a:t>
            </a:r>
            <a:r>
              <a:rPr lang="en-US" sz="1200">
                <a:solidFill>
                  <a:srgbClr val="FF0000"/>
                </a:solidFill>
                <a:latin typeface="Georgia" charset="0"/>
              </a:rPr>
              <a:t>2009, Issue 4. Art. No.: CD007682.</a:t>
            </a:r>
          </a:p>
        </p:txBody>
      </p:sp>
      <p:sp>
        <p:nvSpPr>
          <p:cNvPr id="10" name="Dikdörtgen 9"/>
          <p:cNvSpPr/>
          <p:nvPr/>
        </p:nvSpPr>
        <p:spPr>
          <a:xfrm>
            <a:off x="25400" y="5297488"/>
            <a:ext cx="9042400" cy="12001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defRPr/>
            </a:pPr>
            <a:r>
              <a:rPr lang="tr-TR" b="1" smtClean="0">
                <a:solidFill>
                  <a:srgbClr val="FFFFFF"/>
                </a:solidFill>
                <a:latin typeface="Georgia" charset="0"/>
              </a:rPr>
              <a:t>Servikal dilatasyonun yapıldığı tek çalışma Cochrane Database açısından uygun (RCT çalışma) Bu çalışmada Cx dilatasyon grubunda gebelik ve canlı doğum oranlarında anlamlı artış saptanmış </a:t>
            </a:r>
          </a:p>
          <a:p>
            <a:pPr eaLnBrk="1" hangingPunct="1">
              <a:defRPr/>
            </a:pPr>
            <a:r>
              <a:rPr lang="tr-TR" b="1" smtClean="0">
                <a:solidFill>
                  <a:srgbClr val="FFFFFF"/>
                </a:solidFill>
                <a:latin typeface="Georgia" charset="0"/>
              </a:rPr>
              <a:t>Düşük oranları açısından gruplar arasında fark yok.</a:t>
            </a:r>
            <a:endParaRPr lang="en-US" b="1" smtClean="0">
              <a:solidFill>
                <a:schemeClr val="bg1"/>
              </a:solidFill>
              <a:latin typeface="Georgia" charset="0"/>
            </a:endParaRPr>
          </a:p>
        </p:txBody>
      </p:sp>
      <p:pic>
        <p:nvPicPr>
          <p:cNvPr id="166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1558925"/>
            <a:ext cx="44005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4213"/>
            <a:ext cx="271145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1000" y="762000"/>
            <a:ext cx="8229600" cy="1066800"/>
          </a:xfrm>
        </p:spPr>
        <p:txBody>
          <a:bodyPr/>
          <a:lstStyle/>
          <a:p>
            <a:pPr eaLnBrk="1" hangingPunct="1"/>
            <a:r>
              <a:rPr lang="tr-TR">
                <a:latin typeface="Trebuchet MS" charset="0"/>
              </a:rPr>
              <a:t>Transfer kolaylığı</a:t>
            </a:r>
          </a:p>
        </p:txBody>
      </p:sp>
      <p:sp>
        <p:nvSpPr>
          <p:cNvPr id="29698" name="Content Placeholder 2"/>
          <p:cNvSpPr>
            <a:spLocks noGrp="1"/>
          </p:cNvSpPr>
          <p:nvPr>
            <p:ph idx="1"/>
          </p:nvPr>
        </p:nvSpPr>
        <p:spPr>
          <a:xfrm>
            <a:off x="304800" y="2133600"/>
            <a:ext cx="8229600" cy="3992563"/>
          </a:xfrm>
        </p:spPr>
        <p:txBody>
          <a:bodyPr/>
          <a:lstStyle/>
          <a:p>
            <a:pPr eaLnBrk="1" hangingPunct="1">
              <a:buFont typeface="Arial" charset="0"/>
              <a:buNone/>
            </a:pPr>
            <a:r>
              <a:rPr lang="tr-TR">
                <a:latin typeface="Georgia" charset="0"/>
              </a:rPr>
              <a:t>Zorlu transfer, subjektif kavram;</a:t>
            </a:r>
          </a:p>
          <a:p>
            <a:pPr eaLnBrk="1" hangingPunct="1"/>
            <a:endParaRPr lang="tr-TR">
              <a:latin typeface="Arial" charset="0"/>
            </a:endParaRPr>
          </a:p>
          <a:p>
            <a:pPr eaLnBrk="1" hangingPunct="1"/>
            <a:r>
              <a:rPr lang="tr-TR">
                <a:latin typeface="Georgia" charset="0"/>
              </a:rPr>
              <a:t>Zaman alıcı</a:t>
            </a:r>
          </a:p>
          <a:p>
            <a:pPr eaLnBrk="1" hangingPunct="1"/>
            <a:r>
              <a:rPr lang="tr-TR">
                <a:latin typeface="Georgia" charset="0"/>
              </a:rPr>
              <a:t>Rahatsızlığa yol açan</a:t>
            </a:r>
          </a:p>
          <a:p>
            <a:pPr eaLnBrk="1" hangingPunct="1"/>
            <a:r>
              <a:rPr lang="tr-TR">
                <a:latin typeface="Georgia" charset="0"/>
              </a:rPr>
              <a:t>Sert kateter gerektiren</a:t>
            </a:r>
          </a:p>
          <a:p>
            <a:pPr eaLnBrk="1" hangingPunct="1"/>
            <a:r>
              <a:rPr lang="tr-TR">
                <a:latin typeface="Georgia" charset="0"/>
              </a:rPr>
              <a:t>Kateter ucunda kan izlenen</a:t>
            </a:r>
          </a:p>
          <a:p>
            <a:pPr eaLnBrk="1" hangingPunct="1"/>
            <a:r>
              <a:rPr lang="tr-TR">
                <a:latin typeface="Georgia" charset="0"/>
              </a:rPr>
              <a:t>Tenakulum/buji gerektiren transferlerdir. </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1" name="Başlık 1"/>
          <p:cNvSpPr>
            <a:spLocks noGrp="1"/>
          </p:cNvSpPr>
          <p:nvPr>
            <p:ph type="title"/>
          </p:nvPr>
        </p:nvSpPr>
        <p:spPr/>
        <p:txBody>
          <a:bodyPr/>
          <a:lstStyle/>
          <a:p>
            <a:pPr eaLnBrk="1" hangingPunct="1"/>
            <a:r>
              <a:rPr lang="en-US">
                <a:latin typeface="Trebuchet MS" charset="0"/>
              </a:rPr>
              <a:t>Sorunlu Serviks</a:t>
            </a:r>
            <a:br>
              <a:rPr lang="en-US">
                <a:latin typeface="Trebuchet MS" charset="0"/>
              </a:rPr>
            </a:br>
            <a:r>
              <a:rPr lang="en-US">
                <a:latin typeface="Trebuchet MS" charset="0"/>
              </a:rPr>
              <a:t>Stenoz &amp;Angulasyon</a:t>
            </a:r>
          </a:p>
        </p:txBody>
      </p:sp>
      <p:sp>
        <p:nvSpPr>
          <p:cNvPr id="168962" name="İçerik Yer Tutucusu 2"/>
          <p:cNvSpPr>
            <a:spLocks noGrp="1"/>
          </p:cNvSpPr>
          <p:nvPr>
            <p:ph idx="1"/>
          </p:nvPr>
        </p:nvSpPr>
        <p:spPr/>
        <p:txBody>
          <a:bodyPr/>
          <a:lstStyle/>
          <a:p>
            <a:pPr eaLnBrk="1" hangingPunct="1"/>
            <a:r>
              <a:rPr lang="en-US">
                <a:latin typeface="Georgia" charset="0"/>
              </a:rPr>
              <a:t>Bu soruna ET zamanında rastlanırsa, </a:t>
            </a:r>
          </a:p>
          <a:p>
            <a:pPr eaLnBrk="1" hangingPunct="1"/>
            <a:endParaRPr lang="en-US">
              <a:latin typeface="Georgia" charset="0"/>
            </a:endParaRPr>
          </a:p>
          <a:p>
            <a:pPr marL="971550" lvl="1" indent="-514350" eaLnBrk="1" hangingPunct="1">
              <a:buFont typeface="Trebuchet MS" charset="0"/>
              <a:buAutoNum type="arabicPeriod"/>
            </a:pPr>
            <a:r>
              <a:rPr lang="en-US">
                <a:latin typeface="Georgia" charset="0"/>
              </a:rPr>
              <a:t>Malleable stile ve soft kateter kullanılır</a:t>
            </a:r>
          </a:p>
          <a:p>
            <a:pPr algn="r" eaLnBrk="1" hangingPunct="1">
              <a:buFont typeface="Arial" charset="0"/>
              <a:buNone/>
            </a:pPr>
            <a:r>
              <a:rPr lang="en-US" sz="1200">
                <a:solidFill>
                  <a:srgbClr val="FF0000"/>
                </a:solidFill>
                <a:latin typeface="Georgia" charset="0"/>
              </a:rPr>
              <a:t>Hesla J, Fertil Steril 1998;70 Suppl 1:S222.</a:t>
            </a:r>
          </a:p>
          <a:p>
            <a:pPr marL="971550" lvl="1" indent="-514350" eaLnBrk="1" hangingPunct="1">
              <a:buFont typeface="Trebuchet MS" charset="0"/>
              <a:buAutoNum type="arabicPeriod" startAt="2"/>
            </a:pPr>
            <a:r>
              <a:rPr lang="en-US">
                <a:latin typeface="Georgia" charset="0"/>
              </a:rPr>
              <a:t> </a:t>
            </a:r>
            <a:r>
              <a:rPr lang="ja-JP" altLang="en-US">
                <a:latin typeface="Georgia" charset="0"/>
              </a:rPr>
              <a:t>“</a:t>
            </a:r>
            <a:r>
              <a:rPr lang="en-US" altLang="ja-JP">
                <a:latin typeface="Georgia" charset="0"/>
              </a:rPr>
              <a:t>Towako metodu</a:t>
            </a:r>
            <a:r>
              <a:rPr lang="ja-JP" altLang="en-US">
                <a:latin typeface="Georgia" charset="0"/>
              </a:rPr>
              <a:t>”</a:t>
            </a:r>
            <a:r>
              <a:rPr lang="en-US" altLang="ja-JP">
                <a:latin typeface="Georgia" charset="0"/>
              </a:rPr>
              <a:t> kullanılabilir. (Transmyometriyal ET) </a:t>
            </a:r>
          </a:p>
          <a:p>
            <a:pPr marL="971550" lvl="1" indent="-514350" algn="r" eaLnBrk="1" hangingPunct="1">
              <a:buFont typeface="Arial" charset="0"/>
              <a:buNone/>
            </a:pPr>
            <a:r>
              <a:rPr lang="pt-BR" sz="1200">
                <a:solidFill>
                  <a:srgbClr val="FF0000"/>
                </a:solidFill>
                <a:latin typeface="Georgia" charset="0"/>
              </a:rPr>
              <a:t>Kato O, </a:t>
            </a:r>
            <a:r>
              <a:rPr lang="en-US" sz="1200">
                <a:solidFill>
                  <a:srgbClr val="FF0000"/>
                </a:solidFill>
                <a:latin typeface="Georgia" charset="0"/>
              </a:rPr>
              <a:t>Fertil Steril 1993;59:51–3.</a:t>
            </a:r>
          </a:p>
          <a:p>
            <a:pPr marL="971550" lvl="1" indent="-514350" eaLnBrk="1" hangingPunct="1">
              <a:buFont typeface="Trebuchet MS" charset="0"/>
              <a:buAutoNum type="arabicPeriod" startAt="2"/>
            </a:pPr>
            <a:endParaRPr lang="en-US">
              <a:latin typeface="Georgi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10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0" name="Title 2"/>
          <p:cNvSpPr>
            <a:spLocks noGrp="1"/>
          </p:cNvSpPr>
          <p:nvPr>
            <p:ph type="title"/>
          </p:nvPr>
        </p:nvSpPr>
        <p:spPr>
          <a:xfrm>
            <a:off x="5353050" y="1101725"/>
            <a:ext cx="3382963" cy="877888"/>
          </a:xfrm>
        </p:spPr>
        <p:txBody>
          <a:bodyPr/>
          <a:lstStyle/>
          <a:p>
            <a:pPr eaLnBrk="1" hangingPunct="1"/>
            <a:endParaRPr lang="tr-TR">
              <a:latin typeface="Trebuchet MS" charset="0"/>
            </a:endParaRPr>
          </a:p>
        </p:txBody>
      </p:sp>
      <p:sp>
        <p:nvSpPr>
          <p:cNvPr id="171011" name="Text Placeholder 4"/>
          <p:cNvSpPr>
            <a:spLocks noGrp="1"/>
          </p:cNvSpPr>
          <p:nvPr>
            <p:ph type="body" idx="2"/>
          </p:nvPr>
        </p:nvSpPr>
        <p:spPr>
          <a:xfrm>
            <a:off x="457200" y="2057400"/>
            <a:ext cx="3008313" cy="4068763"/>
          </a:xfrm>
        </p:spPr>
        <p:txBody>
          <a:bodyPr/>
          <a:lstStyle/>
          <a:p>
            <a:pPr marL="7938" eaLnBrk="1" hangingPunct="1"/>
            <a:r>
              <a:rPr lang="tr-TR" sz="2000">
                <a:latin typeface="Georgia" charset="0"/>
              </a:rPr>
              <a:t>Embryo transferinin MIP noktasına olması implantasyon ve gebelik oranlarını  arttırmakta</a:t>
            </a:r>
          </a:p>
        </p:txBody>
      </p:sp>
      <p:sp>
        <p:nvSpPr>
          <p:cNvPr id="171012" name="Content Placeholder 3"/>
          <p:cNvSpPr>
            <a:spLocks noGrp="1"/>
          </p:cNvSpPr>
          <p:nvPr>
            <p:ph sz="half" idx="1"/>
          </p:nvPr>
        </p:nvSpPr>
        <p:spPr>
          <a:xfrm>
            <a:off x="152400" y="776288"/>
            <a:ext cx="5102225" cy="5851525"/>
          </a:xfrm>
        </p:spPr>
        <p:txBody>
          <a:bodyPr/>
          <a:lstStyle/>
          <a:p>
            <a:pPr eaLnBrk="1" hangingPunct="1"/>
            <a:endParaRPr lang="tr-TR">
              <a:latin typeface="Georgia" charset="0"/>
            </a:endParaRPr>
          </a:p>
        </p:txBody>
      </p:sp>
      <p:pic>
        <p:nvPicPr>
          <p:cNvPr id="1710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191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3" name="Başlık 1"/>
          <p:cNvSpPr>
            <a:spLocks noGrp="1"/>
          </p:cNvSpPr>
          <p:nvPr>
            <p:ph type="title"/>
          </p:nvPr>
        </p:nvSpPr>
        <p:spPr>
          <a:xfrm>
            <a:off x="5562600" y="685800"/>
            <a:ext cx="3429000" cy="1663700"/>
          </a:xfrm>
        </p:spPr>
        <p:txBody>
          <a:bodyPr/>
          <a:lstStyle/>
          <a:p>
            <a:pPr eaLnBrk="1" hangingPunct="1"/>
            <a:r>
              <a:rPr lang="tr-TR" sz="1800" b="1">
                <a:latin typeface="Trebuchet MS" charset="0"/>
              </a:rPr>
              <a:t>Transfer kateterindeki hava ET başarısını </a:t>
            </a:r>
            <a:r>
              <a:rPr lang="tr-TR" sz="1800" b="1" u="sng">
                <a:latin typeface="Trebuchet MS" charset="0"/>
              </a:rPr>
              <a:t>etkilemez</a:t>
            </a:r>
            <a:endParaRPr lang="en-US" sz="1800" b="1" u="sng">
              <a:latin typeface="Trebuchet MS" charset="0"/>
            </a:endParaRPr>
          </a:p>
        </p:txBody>
      </p:sp>
      <p:sp>
        <p:nvSpPr>
          <p:cNvPr id="172034" name="Dikdörtgen 4"/>
          <p:cNvSpPr>
            <a:spLocks noChangeArrowheads="1"/>
          </p:cNvSpPr>
          <p:nvPr/>
        </p:nvSpPr>
        <p:spPr bwMode="auto">
          <a:xfrm>
            <a:off x="6446838" y="6569075"/>
            <a:ext cx="2571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0000"/>
                </a:solidFill>
              </a:rPr>
              <a:t>Moreno Fertil Steril 2004;81:1366-70</a:t>
            </a:r>
          </a:p>
        </p:txBody>
      </p:sp>
      <p:pic>
        <p:nvPicPr>
          <p:cNvPr id="172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2971800"/>
            <a:ext cx="7456487"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3"/>
          <p:cNvSpPr/>
          <p:nvPr/>
        </p:nvSpPr>
        <p:spPr>
          <a:xfrm>
            <a:off x="25075" y="5562600"/>
            <a:ext cx="90427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marL="285750" indent="-28575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just" eaLnBrk="1" hangingPunct="1">
              <a:defRPr/>
            </a:pPr>
            <a:r>
              <a:rPr lang="tr-TR" b="1" smtClean="0">
                <a:solidFill>
                  <a:srgbClr val="FFFFFF"/>
                </a:solidFill>
                <a:latin typeface="Georgia" charset="0"/>
              </a:rPr>
              <a:t>Embryo içeren medyuma bariyer olması amacı ile transfer kateterine yüklenen havanın implantasyon ve gebelik oranlarına </a:t>
            </a:r>
            <a:r>
              <a:rPr lang="tr-TR" b="1" smtClean="0">
                <a:solidFill>
                  <a:srgbClr val="FFFF00"/>
                </a:solidFill>
                <a:latin typeface="Georgia" charset="0"/>
              </a:rPr>
              <a:t>negatif etkisi olmaz. </a:t>
            </a:r>
            <a:r>
              <a:rPr lang="tr-TR" b="1" smtClean="0">
                <a:solidFill>
                  <a:srgbClr val="FFFFFF"/>
                </a:solidFill>
                <a:latin typeface="Georgia" charset="0"/>
              </a:rPr>
              <a:t> </a:t>
            </a:r>
            <a:endParaRPr lang="en-US" b="1" smtClean="0">
              <a:solidFill>
                <a:srgbClr val="FFFF00"/>
              </a:solidFill>
              <a:latin typeface="Georgi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Başlık 1"/>
          <p:cNvSpPr>
            <a:spLocks noGrp="1"/>
          </p:cNvSpPr>
          <p:nvPr>
            <p:ph type="title"/>
          </p:nvPr>
        </p:nvSpPr>
        <p:spPr>
          <a:xfrm>
            <a:off x="304800" y="457200"/>
            <a:ext cx="8229600" cy="1066800"/>
          </a:xfrm>
        </p:spPr>
        <p:txBody>
          <a:bodyPr/>
          <a:lstStyle/>
          <a:p>
            <a:pPr eaLnBrk="1" hangingPunct="1"/>
            <a:r>
              <a:rPr lang="en-US" sz="2800" b="1">
                <a:latin typeface="Trebuchet MS" charset="0"/>
              </a:rPr>
              <a:t>T</a:t>
            </a:r>
            <a:r>
              <a:rPr lang="tr-TR" sz="2800" b="1">
                <a:latin typeface="Trebuchet MS" charset="0"/>
              </a:rPr>
              <a:t>AUSG eşliğinde ET donör oosit alıcılarında gebelik oranını artırmaz</a:t>
            </a:r>
            <a:endParaRPr lang="en-US" sz="2800">
              <a:latin typeface="Trebuchet MS" charset="0"/>
            </a:endParaRPr>
          </a:p>
        </p:txBody>
      </p:sp>
      <p:pic>
        <p:nvPicPr>
          <p:cNvPr id="1740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93850"/>
            <a:ext cx="7053263"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Dikdörtgen 3"/>
          <p:cNvSpPr>
            <a:spLocks noChangeArrowheads="1"/>
          </p:cNvSpPr>
          <p:nvPr/>
        </p:nvSpPr>
        <p:spPr bwMode="auto">
          <a:xfrm>
            <a:off x="6454775" y="6505575"/>
            <a:ext cx="247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i="1">
                <a:solidFill>
                  <a:srgbClr val="FF0000"/>
                </a:solidFill>
              </a:rPr>
              <a:t>Garcı´a-Velasco JA. </a:t>
            </a:r>
            <a:r>
              <a:rPr lang="en-US" sz="1200">
                <a:solidFill>
                  <a:srgbClr val="FF0000"/>
                </a:solidFill>
              </a:rPr>
              <a:t>Fertil Steril 2002</a:t>
            </a:r>
          </a:p>
        </p:txBody>
      </p:sp>
      <p:sp>
        <p:nvSpPr>
          <p:cNvPr id="174084" name="Dikdörtgen 4"/>
          <p:cNvSpPr>
            <a:spLocks noChangeArrowheads="1"/>
          </p:cNvSpPr>
          <p:nvPr/>
        </p:nvSpPr>
        <p:spPr bwMode="auto">
          <a:xfrm>
            <a:off x="55563" y="5181600"/>
            <a:ext cx="9012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tr-TR"/>
              <a:t>Deneyimli kişiler tarafından uygulandığında körlemesine ET de genellikle başarılıdır</a:t>
            </a:r>
            <a:r>
              <a:rPr lang="en-US"/>
              <a:t>.</a:t>
            </a:r>
          </a:p>
          <a:p>
            <a:pPr marL="285750" indent="-285750">
              <a:buFont typeface="Arial" charset="0"/>
              <a:buChar char="•"/>
            </a:pPr>
            <a:r>
              <a:rPr lang="tr-TR"/>
              <a:t>ET esnasında TAUSG kullanılması hem hasta hem de doktor açısından güven derecesini artırmıştır.</a:t>
            </a:r>
            <a:r>
              <a:rPr lang="en-US"/>
              <a:t> </a:t>
            </a:r>
          </a:p>
          <a:p>
            <a:pPr marL="285750" indent="-285750">
              <a:buFont typeface="Arial" charset="0"/>
              <a:buChar char="•"/>
            </a:pPr>
            <a:r>
              <a:rPr lang="tr-TR"/>
              <a:t>Ancak donör oosit alıcılarında gebelik oranını artırmamıştır.</a:t>
            </a:r>
            <a:endParaRPr lang="en-US"/>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29" name="Başlık 1"/>
          <p:cNvSpPr>
            <a:spLocks noGrp="1"/>
          </p:cNvSpPr>
          <p:nvPr>
            <p:ph type="title"/>
          </p:nvPr>
        </p:nvSpPr>
        <p:spPr/>
        <p:txBody>
          <a:bodyPr/>
          <a:lstStyle/>
          <a:p>
            <a:pPr eaLnBrk="1" hangingPunct="1"/>
            <a:r>
              <a:rPr lang="en-US">
                <a:latin typeface="Trebuchet MS" charset="0"/>
              </a:rPr>
              <a:t>Servikal lavaj</a:t>
            </a:r>
          </a:p>
        </p:txBody>
      </p:sp>
      <p:sp>
        <p:nvSpPr>
          <p:cNvPr id="176130" name="İçerik Yer Tutucusu 2"/>
          <p:cNvSpPr>
            <a:spLocks noGrp="1"/>
          </p:cNvSpPr>
          <p:nvPr>
            <p:ph idx="1"/>
          </p:nvPr>
        </p:nvSpPr>
        <p:spPr>
          <a:xfrm>
            <a:off x="457200" y="2133600"/>
            <a:ext cx="8229600" cy="3992563"/>
          </a:xfrm>
        </p:spPr>
        <p:txBody>
          <a:bodyPr/>
          <a:lstStyle/>
          <a:p>
            <a:pPr eaLnBrk="1" hangingPunct="1"/>
            <a:r>
              <a:rPr lang="en-US">
                <a:latin typeface="Georgia" charset="0"/>
              </a:rPr>
              <a:t>Servikal lavaj yapılanlarda gebelik oranı yüksektir</a:t>
            </a:r>
          </a:p>
          <a:p>
            <a:pPr algn="r" eaLnBrk="1" hangingPunct="1">
              <a:buFont typeface="Arial" charset="0"/>
              <a:buNone/>
            </a:pPr>
            <a:r>
              <a:rPr lang="en-US" sz="1200">
                <a:solidFill>
                  <a:srgbClr val="FF0000"/>
                </a:solidFill>
                <a:latin typeface="Georgia" charset="0"/>
              </a:rPr>
              <a:t>McNamee P, Fertil Steril 1998;70 Suppl 1:S228.</a:t>
            </a:r>
          </a:p>
          <a:p>
            <a:pPr eaLnBrk="1" hangingPunct="1"/>
            <a:r>
              <a:rPr lang="en-US">
                <a:latin typeface="Georgia" charset="0"/>
              </a:rPr>
              <a:t>Servikal lavaj gebelik oranlarını değiştirmez. </a:t>
            </a:r>
          </a:p>
          <a:p>
            <a:pPr algn="r" eaLnBrk="1" hangingPunct="1">
              <a:buFont typeface="Arial" charset="0"/>
              <a:buNone/>
            </a:pPr>
            <a:r>
              <a:rPr lang="en-US" sz="1200">
                <a:solidFill>
                  <a:srgbClr val="FF0000"/>
                </a:solidFill>
                <a:latin typeface="Georgia" charset="0"/>
              </a:rPr>
              <a:t>Glass KB, Fertil Steril 2000;74 Suppl 1:S31.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9238" y="1905000"/>
            <a:ext cx="8742362" cy="1200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defRPr/>
            </a:pPr>
            <a:r>
              <a:rPr lang="en-US" b="1" dirty="0">
                <a:solidFill>
                  <a:srgbClr val="7030A0"/>
                </a:solidFill>
                <a:latin typeface="Calibri" pitchFamily="34" charset="0"/>
                <a:ea typeface="+mn-ea"/>
                <a:cs typeface="Arial" charset="0"/>
              </a:rPr>
              <a:t>Variation in pregnancy rates between embryo transfer catheters depends on variation between operators. Results from</a:t>
            </a:r>
            <a:r>
              <a:rPr lang="tr-TR" b="1" dirty="0">
                <a:solidFill>
                  <a:srgbClr val="7030A0"/>
                </a:solidFill>
                <a:latin typeface="Calibri" pitchFamily="34" charset="0"/>
                <a:ea typeface="+mn-ea"/>
                <a:cs typeface="Arial" charset="0"/>
              </a:rPr>
              <a:t> </a:t>
            </a:r>
            <a:r>
              <a:rPr lang="en-US" b="1" dirty="0">
                <a:solidFill>
                  <a:srgbClr val="7030A0"/>
                </a:solidFill>
                <a:latin typeface="Calibri" pitchFamily="34" charset="0"/>
                <a:ea typeface="+mn-ea"/>
                <a:cs typeface="Arial" charset="0"/>
              </a:rPr>
              <a:t>randomized clinical trials comparing embryo transfer catheters should not be generalized, because inconsistent conclusions may be unavoidable</a:t>
            </a:r>
          </a:p>
          <a:p>
            <a:pPr>
              <a:defRPr/>
            </a:pPr>
            <a:r>
              <a:rPr lang="en-US" b="1" dirty="0">
                <a:solidFill>
                  <a:srgbClr val="7030A0"/>
                </a:solidFill>
                <a:latin typeface="Calibri" pitchFamily="34" charset="0"/>
                <a:ea typeface="+mn-ea"/>
                <a:cs typeface="Arial" charset="0"/>
              </a:rPr>
              <a:t>on the account of different proportions of cycles with transfers by each type of operator</a:t>
            </a:r>
            <a:endParaRPr lang="tr-TR" b="1" dirty="0">
              <a:solidFill>
                <a:srgbClr val="7030A0"/>
              </a:solidFill>
              <a:latin typeface="Calibri" pitchFamily="34" charset="0"/>
              <a:ea typeface="+mn-ea"/>
              <a:cs typeface="Arial" charset="0"/>
            </a:endParaRPr>
          </a:p>
        </p:txBody>
      </p:sp>
      <p:pic>
        <p:nvPicPr>
          <p:cNvPr id="178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457200"/>
            <a:ext cx="65817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8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3105150"/>
            <a:ext cx="85280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8180" name="Dikdörtgen 4"/>
          <p:cNvSpPr>
            <a:spLocks noChangeArrowheads="1"/>
          </p:cNvSpPr>
          <p:nvPr/>
        </p:nvSpPr>
        <p:spPr bwMode="auto">
          <a:xfrm>
            <a:off x="6705600" y="6394450"/>
            <a:ext cx="2046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b="1">
                <a:solidFill>
                  <a:srgbClr val="FF0000"/>
                </a:solidFill>
              </a:rPr>
              <a:t>Zhan Yao Hum Repr 2009</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Content Placeholder 2"/>
          <p:cNvSpPr>
            <a:spLocks noGrp="1"/>
          </p:cNvSpPr>
          <p:nvPr>
            <p:ph idx="1"/>
          </p:nvPr>
        </p:nvSpPr>
        <p:spPr>
          <a:xfrm>
            <a:off x="457200" y="1828800"/>
            <a:ext cx="8229600" cy="4373563"/>
          </a:xfrm>
        </p:spPr>
        <p:txBody>
          <a:bodyPr/>
          <a:lstStyle/>
          <a:p>
            <a:pPr eaLnBrk="1" hangingPunct="1">
              <a:buFont typeface="Wingdings" charset="0"/>
              <a:buChar char="v"/>
            </a:pPr>
            <a:r>
              <a:rPr lang="tr-TR">
                <a:latin typeface="Georgia" charset="0"/>
              </a:rPr>
              <a:t>IVF uygulamalarının başlangıcından bu yana canlı doğum oranlarının artışında, etkili olan;</a:t>
            </a:r>
          </a:p>
          <a:p>
            <a:pPr lvl="1" eaLnBrk="1" hangingPunct="1">
              <a:buFont typeface="Wingdings" charset="0"/>
              <a:buChar char="Ø"/>
            </a:pPr>
            <a:r>
              <a:rPr lang="tr-TR">
                <a:latin typeface="Georgia" charset="0"/>
              </a:rPr>
              <a:t>embryoloji laboratuar tekniklerindeki gelişmeler,</a:t>
            </a:r>
          </a:p>
          <a:p>
            <a:pPr lvl="1" eaLnBrk="1" hangingPunct="1">
              <a:buFont typeface="Wingdings" charset="0"/>
              <a:buChar char="Ø"/>
            </a:pPr>
            <a:r>
              <a:rPr lang="tr-TR">
                <a:latin typeface="Georgia" charset="0"/>
              </a:rPr>
              <a:t>stimulasyon protokollerindeki yenilikler gibi, </a:t>
            </a:r>
          </a:p>
          <a:p>
            <a:pPr lvl="1" eaLnBrk="1" hangingPunct="1">
              <a:buFont typeface="Arial" charset="0"/>
              <a:buNone/>
            </a:pPr>
            <a:r>
              <a:rPr lang="tr-TR">
                <a:latin typeface="Georgia" charset="0"/>
              </a:rPr>
              <a:t>bir çok faktör arasında </a:t>
            </a:r>
          </a:p>
          <a:p>
            <a:pPr lvl="1" eaLnBrk="1" hangingPunct="1">
              <a:buFont typeface="Wingdings" charset="0"/>
              <a:buChar char="Ø"/>
            </a:pPr>
            <a:r>
              <a:rPr lang="tr-TR">
                <a:latin typeface="Georgia" charset="0"/>
              </a:rPr>
              <a:t> embryo transfer tekniklerindeki gelişmeler de rol oynamıştır.</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2"/>
          <p:cNvSpPr>
            <a:spLocks noGrp="1"/>
          </p:cNvSpPr>
          <p:nvPr>
            <p:ph idx="1"/>
          </p:nvPr>
        </p:nvSpPr>
        <p:spPr>
          <a:xfrm>
            <a:off x="457200" y="2057400"/>
            <a:ext cx="8229600" cy="4068763"/>
          </a:xfrm>
        </p:spPr>
        <p:txBody>
          <a:bodyPr/>
          <a:lstStyle/>
          <a:p>
            <a:pPr eaLnBrk="1" hangingPunct="1"/>
            <a:r>
              <a:rPr lang="tr-TR">
                <a:latin typeface="Georgia" charset="0"/>
              </a:rPr>
              <a:t>Bu komplikasyonları en aza indirgemek , bunların gebelik oranına gerçek etkisini araştırmak için de değişik teknikler denenmiştir.</a:t>
            </a:r>
          </a:p>
          <a:p>
            <a:pPr eaLnBrk="1" hangingPunct="1"/>
            <a:endParaRPr lang="tr-TR">
              <a:latin typeface="Georgia" charset="0"/>
            </a:endParaRPr>
          </a:p>
          <a:p>
            <a:pPr eaLnBrk="1" hangingPunct="1"/>
            <a:r>
              <a:rPr lang="tr-TR">
                <a:latin typeface="Georgia" charset="0"/>
              </a:rPr>
              <a:t> Bu faktörleri değerlendiren çalışmalar arasında fikir birliği olmamasına rağmen, embryo transferinde belli metodların başarı oranını artırdığını gösteren kanıtlar vardır.</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pPr eaLnBrk="1" hangingPunct="1"/>
            <a:r>
              <a:rPr lang="en-US">
                <a:latin typeface="Trebuchet MS" charset="0"/>
              </a:rPr>
              <a:t>Kateteri yükleme</a:t>
            </a:r>
            <a:endParaRPr lang="tr-TR">
              <a:latin typeface="Trebuchet MS" charset="0"/>
            </a:endParaRPr>
          </a:p>
        </p:txBody>
      </p:sp>
      <p:sp>
        <p:nvSpPr>
          <p:cNvPr id="183298" name="Content Placeholder 2"/>
          <p:cNvSpPr>
            <a:spLocks noGrp="1"/>
          </p:cNvSpPr>
          <p:nvPr>
            <p:ph idx="1"/>
          </p:nvPr>
        </p:nvSpPr>
        <p:spPr/>
        <p:txBody>
          <a:bodyPr/>
          <a:lstStyle/>
          <a:p>
            <a:pPr eaLnBrk="1" hangingPunct="1"/>
            <a:r>
              <a:rPr lang="tr-TR">
                <a:latin typeface="Georgia" charset="0"/>
              </a:rPr>
              <a:t>Transfer volumunün 60 mikro L&gt; embryonun vaginaya ekspulsiyonuna sebep olabilir </a:t>
            </a:r>
          </a:p>
          <a:p>
            <a:pPr eaLnBrk="1" hangingPunct="1"/>
            <a:r>
              <a:rPr lang="tr-TR">
                <a:latin typeface="Georgia" charset="0"/>
              </a:rPr>
              <a:t>10 mikro L &lt; volüm ise implantasyon oranlarını negatif etkiler. </a:t>
            </a:r>
            <a:r>
              <a:rPr lang="tr-TR" sz="1600">
                <a:solidFill>
                  <a:srgbClr val="FF0000"/>
                </a:solidFill>
                <a:latin typeface="Georgia" charset="0"/>
              </a:rPr>
              <a:t>Ebner T, Fertil Steril 2001,76,630-2</a:t>
            </a:r>
            <a:endParaRPr lang="tr-TR" sz="1600">
              <a:latin typeface="Georgia" charset="0"/>
            </a:endParaRPr>
          </a:p>
          <a:p>
            <a:pPr eaLnBrk="1" hangingPunct="1"/>
            <a:r>
              <a:rPr lang="en-US">
                <a:latin typeface="Georgia" charset="0"/>
              </a:rPr>
              <a:t>Transfer medyumunun vizkozitesinin arttırılması transfer başarısını arttırmaz. </a:t>
            </a:r>
          </a:p>
          <a:p>
            <a:pPr algn="r" eaLnBrk="1" hangingPunct="1">
              <a:buFont typeface="Arial" charset="0"/>
              <a:buNone/>
            </a:pPr>
            <a:r>
              <a:rPr lang="en-US" sz="1600">
                <a:solidFill>
                  <a:srgbClr val="FF0000"/>
                </a:solidFill>
                <a:latin typeface="Georgia" charset="0"/>
              </a:rPr>
              <a:t>Menezo Y, Fertil Steril 1989;52:680–2</a:t>
            </a:r>
            <a:endParaRPr lang="tr-TR" sz="1400">
              <a:solidFill>
                <a:srgbClr val="FF0000"/>
              </a:solidFill>
              <a:latin typeface="Georgia" charset="0"/>
            </a:endParaRPr>
          </a:p>
          <a:p>
            <a:pPr eaLnBrk="1" hangingPunct="1"/>
            <a:endParaRPr lang="tr-TR" sz="1400">
              <a:solidFill>
                <a:srgbClr val="FF0000"/>
              </a:solidFill>
              <a:latin typeface="Georgia" charset="0"/>
            </a:endParaRPr>
          </a:p>
          <a:p>
            <a:pPr eaLnBrk="1" hangingPunct="1"/>
            <a:endParaRPr lang="tr-TR" sz="1400">
              <a:solidFill>
                <a:srgbClr val="FF000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tr-TR">
                <a:latin typeface="Trebuchet MS" charset="0"/>
              </a:rPr>
              <a:t>Başarılı ET</a:t>
            </a:r>
          </a:p>
        </p:txBody>
      </p:sp>
      <p:sp>
        <p:nvSpPr>
          <p:cNvPr id="22530" name="Content Placeholder 2"/>
          <p:cNvSpPr>
            <a:spLocks noGrp="1"/>
          </p:cNvSpPr>
          <p:nvPr>
            <p:ph idx="1"/>
          </p:nvPr>
        </p:nvSpPr>
        <p:spPr/>
        <p:txBody>
          <a:bodyPr/>
          <a:lstStyle/>
          <a:p>
            <a:pPr algn="ctr" eaLnBrk="1" hangingPunct="1">
              <a:lnSpc>
                <a:spcPct val="200000"/>
              </a:lnSpc>
              <a:buFont typeface="Arial" charset="0"/>
              <a:buNone/>
            </a:pPr>
            <a:r>
              <a:rPr lang="tr-TR">
                <a:latin typeface="Georgia" charset="0"/>
              </a:rPr>
              <a:t>Başarılı bir embryo transferinin amacı, embryoları uterus içinde, </a:t>
            </a:r>
          </a:p>
          <a:p>
            <a:pPr algn="ctr" eaLnBrk="1" hangingPunct="1">
              <a:lnSpc>
                <a:spcPct val="200000"/>
              </a:lnSpc>
              <a:buFont typeface="Arial" charset="0"/>
              <a:buNone/>
            </a:pPr>
            <a:r>
              <a:rPr lang="tr-TR" b="1" i="1">
                <a:latin typeface="Georgia" charset="0"/>
              </a:rPr>
              <a:t>implantasyonun en iyi olacağı yere, atravmatik</a:t>
            </a:r>
            <a:r>
              <a:rPr lang="tr-TR">
                <a:latin typeface="Georgia" charset="0"/>
              </a:rPr>
              <a:t> bir şekilde ulaştırmaktır.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a:xfrm>
            <a:off x="228600" y="533400"/>
            <a:ext cx="8229600" cy="1066800"/>
          </a:xfrm>
        </p:spPr>
        <p:txBody>
          <a:bodyPr/>
          <a:lstStyle/>
          <a:p>
            <a:pPr eaLnBrk="1" hangingPunct="1"/>
            <a:r>
              <a:rPr lang="en-US">
                <a:latin typeface="Trebuchet MS" charset="0"/>
              </a:rPr>
              <a:t>Sorunlu Serviks</a:t>
            </a:r>
          </a:p>
        </p:txBody>
      </p:sp>
      <p:sp>
        <p:nvSpPr>
          <p:cNvPr id="33794" name="İçerik Yer Tutucusu 2"/>
          <p:cNvSpPr>
            <a:spLocks noGrp="1"/>
          </p:cNvSpPr>
          <p:nvPr>
            <p:ph idx="1"/>
          </p:nvPr>
        </p:nvSpPr>
        <p:spPr>
          <a:xfrm>
            <a:off x="457200" y="1981200"/>
            <a:ext cx="8229600" cy="4343400"/>
          </a:xfrm>
        </p:spPr>
        <p:txBody>
          <a:bodyPr/>
          <a:lstStyle/>
          <a:p>
            <a:pPr eaLnBrk="1" hangingPunct="1">
              <a:lnSpc>
                <a:spcPct val="90000"/>
              </a:lnSpc>
            </a:pPr>
            <a:r>
              <a:rPr lang="en-US" sz="2600">
                <a:latin typeface="Georgia" charset="0"/>
              </a:rPr>
              <a:t>Servikal stenozu olanlarda transferden sadece 2 gün önce dilatasyon yapılması durumunda hiç gebelik bildirilmemiştir</a:t>
            </a:r>
          </a:p>
          <a:p>
            <a:pPr algn="r" eaLnBrk="1" hangingPunct="1">
              <a:lnSpc>
                <a:spcPct val="90000"/>
              </a:lnSpc>
              <a:buFont typeface="Arial" charset="0"/>
              <a:buNone/>
            </a:pPr>
            <a:r>
              <a:rPr lang="en-US" sz="1100">
                <a:solidFill>
                  <a:srgbClr val="FF0000"/>
                </a:solidFill>
                <a:latin typeface="Georgia" charset="0"/>
              </a:rPr>
              <a:t>Visser DS, J Assist Reprod Genetics 1993;10:37–43.</a:t>
            </a:r>
          </a:p>
          <a:p>
            <a:pPr eaLnBrk="1" hangingPunct="1">
              <a:lnSpc>
                <a:spcPct val="90000"/>
              </a:lnSpc>
            </a:pPr>
            <a:r>
              <a:rPr lang="en-US" sz="2600">
                <a:latin typeface="Georgia" charset="0"/>
              </a:rPr>
              <a:t>OPU günü dilatasyon yapılanlarda gebelik oranı %2.5 dir</a:t>
            </a:r>
          </a:p>
          <a:p>
            <a:pPr algn="r" eaLnBrk="1" hangingPunct="1">
              <a:lnSpc>
                <a:spcPct val="90000"/>
              </a:lnSpc>
              <a:buFont typeface="Arial" charset="0"/>
              <a:buNone/>
            </a:pPr>
            <a:r>
              <a:rPr lang="en-US" sz="1100">
                <a:solidFill>
                  <a:srgbClr val="FF0000"/>
                </a:solidFill>
                <a:latin typeface="Georgia" charset="0"/>
              </a:rPr>
              <a:t>Groutz A, Fertil Steril 1997:67:909–11.</a:t>
            </a:r>
          </a:p>
          <a:p>
            <a:pPr eaLnBrk="1" hangingPunct="1">
              <a:lnSpc>
                <a:spcPct val="90000"/>
              </a:lnSpc>
            </a:pPr>
            <a:r>
              <a:rPr lang="en-US" sz="2600">
                <a:latin typeface="Georgia" charset="0"/>
              </a:rPr>
              <a:t>Servikal stenozu olanlara</a:t>
            </a:r>
          </a:p>
          <a:p>
            <a:pPr lvl="1" eaLnBrk="1" hangingPunct="1">
              <a:lnSpc>
                <a:spcPct val="90000"/>
              </a:lnSpc>
            </a:pPr>
            <a:r>
              <a:rPr lang="en-US" sz="2400">
                <a:latin typeface="Georgia" charset="0"/>
              </a:rPr>
              <a:t>ET den 1 ay önce </a:t>
            </a:r>
            <a:r>
              <a:rPr lang="tr-TR" sz="2400">
                <a:latin typeface="Georgia" charset="0"/>
              </a:rPr>
              <a:t>H/S</a:t>
            </a:r>
            <a:r>
              <a:rPr lang="en-US" sz="2400">
                <a:latin typeface="Georgia" charset="0"/>
              </a:rPr>
              <a:t> yapılabilir</a:t>
            </a:r>
          </a:p>
          <a:p>
            <a:pPr lvl="1" eaLnBrk="1" hangingPunct="1">
              <a:lnSpc>
                <a:spcPct val="90000"/>
              </a:lnSpc>
            </a:pPr>
            <a:r>
              <a:rPr lang="en-US" sz="2400">
                <a:latin typeface="Georgia" charset="0"/>
              </a:rPr>
              <a:t>ET den 1 ay önce laminaria konulabilir</a:t>
            </a:r>
          </a:p>
          <a:p>
            <a:pPr algn="r" eaLnBrk="1" hangingPunct="1">
              <a:lnSpc>
                <a:spcPct val="90000"/>
              </a:lnSpc>
              <a:buFont typeface="Arial" charset="0"/>
              <a:buNone/>
            </a:pPr>
            <a:r>
              <a:rPr lang="en-US" sz="2600">
                <a:latin typeface="Georgia" charset="0"/>
              </a:rPr>
              <a:t> </a:t>
            </a:r>
            <a:r>
              <a:rPr lang="en-US" sz="1100">
                <a:solidFill>
                  <a:srgbClr val="FF0000"/>
                </a:solidFill>
                <a:latin typeface="Georgia" charset="0"/>
              </a:rPr>
              <a:t>Yanushpolsky EH, Fertil Steril 2000;73:402–5.</a:t>
            </a:r>
          </a:p>
          <a:p>
            <a:pPr algn="r" eaLnBrk="1" hangingPunct="1">
              <a:lnSpc>
                <a:spcPct val="90000"/>
              </a:lnSpc>
              <a:buFont typeface="Arial" charset="0"/>
              <a:buNone/>
            </a:pPr>
            <a:r>
              <a:rPr lang="en-US" sz="1100">
                <a:solidFill>
                  <a:srgbClr val="FF0000"/>
                </a:solidFill>
                <a:latin typeface="Georgia" charset="0"/>
              </a:rPr>
              <a:t>Glatstein IZ, Fertil Steril 1997;67:1172–4.</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2394</TotalTime>
  <Words>9668</Words>
  <Application>Microsoft Macintosh PowerPoint</Application>
  <PresentationFormat>On-screen Show (4:3)</PresentationFormat>
  <Paragraphs>672</Paragraphs>
  <Slides>89</Slides>
  <Notes>78</Notes>
  <HiddenSlides>14</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Kentsel</vt:lpstr>
      <vt:lpstr>PowerPoint Presentation</vt:lpstr>
      <vt:lpstr>PowerPoint Presentation</vt:lpstr>
      <vt:lpstr>PowerPoint Presentation</vt:lpstr>
      <vt:lpstr>Transfer Tekniği</vt:lpstr>
      <vt:lpstr> İmplantasyon Başarısı</vt:lpstr>
      <vt:lpstr>Başarısızlığın muhtemel nedenleri</vt:lpstr>
      <vt:lpstr>Transfer kolaylığı</vt:lpstr>
      <vt:lpstr>Transfer kolaylığı</vt:lpstr>
      <vt:lpstr>Sorunlu Serviks</vt:lpstr>
      <vt:lpstr>PowerPoint Presentation</vt:lpstr>
      <vt:lpstr>PowerPoint Presentation</vt:lpstr>
      <vt:lpstr>Trial Transfer  (deneme-mock transferi)</vt:lpstr>
      <vt:lpstr>USG Rehberliğinde ET</vt:lpstr>
      <vt:lpstr>USG Guided (UGET) vs Clinical Touch ET (CTET) Devam eden gebelik oranı</vt:lpstr>
      <vt:lpstr>USG Guided (UGET) vs Clinical Touch ET (CTET) Olumsuz olaylar</vt:lpstr>
      <vt:lpstr>USG ile ET</vt:lpstr>
      <vt:lpstr>Uteroservikal açının düzeltilmesi (mesane tam dolu)</vt:lpstr>
      <vt:lpstr>Kateter tipi</vt:lpstr>
      <vt:lpstr>US eşliğinde ET için Wallace kateteri ile Cook Echo-Tip kateterin karşılaştırıldığı  prospektif randomize çalışma</vt:lpstr>
      <vt:lpstr>PowerPoint Presentation</vt:lpstr>
      <vt:lpstr>PowerPoint Presentation</vt:lpstr>
      <vt:lpstr>Hastanın hazırlanması  “Servikal mukus” </vt:lpstr>
      <vt:lpstr>Kateter Ucunda Kan-Mukus Varlığı</vt:lpstr>
      <vt:lpstr>PowerPoint Presentation</vt:lpstr>
      <vt:lpstr>PowerPoint Presentation</vt:lpstr>
      <vt:lpstr>PowerPoint Presentation</vt:lpstr>
      <vt:lpstr>ET kateterinde kan varlığı implantasyon ve klinik gebelik oranlarında azalma ile ilişkilidir</vt:lpstr>
      <vt:lpstr>Servikal-Endometriyal Ön Hazırlık gebelik oranları</vt:lpstr>
      <vt:lpstr>PowerPoint Presentation</vt:lpstr>
      <vt:lpstr>Uterin kontraktilite</vt:lpstr>
      <vt:lpstr>Embryo retansiyonu</vt:lpstr>
      <vt:lpstr>Embryo retansiyonu &amp; re-transferi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 süresi</vt:lpstr>
      <vt:lpstr>Hekim Faktörü</vt:lpstr>
      <vt:lpstr>“Fellowship”  eğitimi</vt:lpstr>
      <vt:lpstr>ET Sonrası Yatak İstirahati</vt:lpstr>
      <vt:lpstr>ET sonrası  hemen hareket &amp; 1 saat yatak istirahati</vt:lpstr>
      <vt:lpstr>  </vt:lpstr>
      <vt:lpstr>Teşekkürler</vt:lpstr>
      <vt:lpstr>Başarılı ET için Anahtar Faktörler</vt:lpstr>
      <vt:lpstr>Başarılı ET için Önemli Faktörler</vt:lpstr>
      <vt:lpstr>Başarılı ET için Değişkenler</vt:lpstr>
      <vt:lpstr>ET sonrası  hemen hareket &amp; 1 saat yatak istirahati</vt:lpstr>
      <vt:lpstr>PowerPoint Presentation</vt:lpstr>
      <vt:lpstr>Transfer sonrası katetere hava vermek</vt:lpstr>
      <vt:lpstr>Transfer kolaylığı</vt:lpstr>
      <vt:lpstr>Başarılı ET için Anahtar Faktörler</vt:lpstr>
      <vt:lpstr>ART &amp; İmplantasyon</vt:lpstr>
      <vt:lpstr>Kolay –Zor Transfer</vt:lpstr>
      <vt:lpstr>Başarılı ET için Önemli Faktörler</vt:lpstr>
      <vt:lpstr>PowerPoint Presentation</vt:lpstr>
      <vt:lpstr>Transfer kolaylığı</vt:lpstr>
      <vt:lpstr>Servikal dilatasyon gebelik oranı</vt:lpstr>
      <vt:lpstr>USG Guided (UGET) vs Clinical Touch ET (CTET) Devam eden gebelik oranı</vt:lpstr>
      <vt:lpstr>USG Guided (UGET) vs Clinical Touch ET (CTET) Adverse Events</vt:lpstr>
      <vt:lpstr>Transabdominal ultrasound-guided embryo transfer does not increase pregnancy rates in oocyte recipients</vt:lpstr>
      <vt:lpstr>Servikal-Endometriyal Ön Hazırlık gebelik oranları</vt:lpstr>
      <vt:lpstr>Embryo afterloading: a refinement in embryo transfer technique that may increase clinical pregnancy</vt:lpstr>
      <vt:lpstr>PowerPoint Presentation</vt:lpstr>
      <vt:lpstr>PowerPoint Presentation</vt:lpstr>
      <vt:lpstr>A prospective randomized comparison of the Wallace catheter and the Cook Echo- Tip catheter for ultrasound-guided embryo transfer</vt:lpstr>
      <vt:lpstr>Blood on the embryo transfer catheter is associated with decreased rates of embryo implantation and clinical pregnancy with the use of in vitro fertilization–embryo transfer</vt:lpstr>
      <vt:lpstr>Kateteri yükleme</vt:lpstr>
      <vt:lpstr>Air in the transfer catheter does not affect the success  of embryo transfer</vt:lpstr>
      <vt:lpstr>Transfer sonrası katetere hava vermek</vt:lpstr>
      <vt:lpstr>Uteroservikal açıyı düzeltmek (mesane full dolu)</vt:lpstr>
      <vt:lpstr>İmplantasyon başarısı</vt:lpstr>
      <vt:lpstr>Servikal dilatasyon gebelik oranı</vt:lpstr>
      <vt:lpstr>Sorunlu Serviks Stenoz &amp;Angulasyon</vt:lpstr>
      <vt:lpstr>PowerPoint Presentation</vt:lpstr>
      <vt:lpstr>Transfer kateterindeki hava ET başarısını etkilemez</vt:lpstr>
      <vt:lpstr>TAUSG eşliğinde ET donör oosit alıcılarında gebelik oranını artırmaz</vt:lpstr>
      <vt:lpstr>Servikal lavaj</vt:lpstr>
      <vt:lpstr>PowerPoint Presentation</vt:lpstr>
      <vt:lpstr>PowerPoint Presentation</vt:lpstr>
      <vt:lpstr>PowerPoint Presentation</vt:lpstr>
      <vt:lpstr>Kateteri yükleme</vt:lpstr>
      <vt:lpstr>Başarılı 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Tekniklerinin IVF Başarısındaki Yeri</dc:title>
  <dc:creator>Gazi YILDIRIM</dc:creator>
  <cp:lastModifiedBy>Cem Ficicioglu</cp:lastModifiedBy>
  <cp:revision>199</cp:revision>
  <dcterms:created xsi:type="dcterms:W3CDTF">2011-08-06T13:20:57Z</dcterms:created>
  <dcterms:modified xsi:type="dcterms:W3CDTF">2014-05-12T19:11:44Z</dcterms:modified>
</cp:coreProperties>
</file>