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75" r:id="rId5"/>
    <p:sldId id="277" r:id="rId6"/>
    <p:sldId id="258" r:id="rId7"/>
    <p:sldId id="259" r:id="rId8"/>
    <p:sldId id="260" r:id="rId9"/>
    <p:sldId id="285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6" r:id="rId19"/>
    <p:sldId id="279" r:id="rId20"/>
    <p:sldId id="280" r:id="rId21"/>
    <p:sldId id="284" r:id="rId22"/>
    <p:sldId id="272" r:id="rId23"/>
    <p:sldId id="273" r:id="rId24"/>
    <p:sldId id="269" r:id="rId25"/>
    <p:sldId id="270" r:id="rId26"/>
    <p:sldId id="271" r:id="rId27"/>
    <p:sldId id="278" r:id="rId28"/>
    <p:sldId id="281" r:id="rId29"/>
    <p:sldId id="282" r:id="rId30"/>
    <p:sldId id="286" r:id="rId31"/>
    <p:sldId id="283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44" d="100"/>
          <a:sy n="44" d="100"/>
        </p:scale>
        <p:origin x="-67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16483" y="1407695"/>
            <a:ext cx="9572088" cy="226278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SERVİKAL </a:t>
            </a:r>
            <a:r>
              <a:rPr lang="tr-TR" b="1" smtClean="0"/>
              <a:t>KANSER </a:t>
            </a:r>
            <a:r>
              <a:rPr lang="tr-TR" b="1" smtClean="0"/>
              <a:t>TEDAVİSİNE </a:t>
            </a:r>
            <a:r>
              <a:rPr lang="tr-TR" b="1" dirty="0" smtClean="0"/>
              <a:t>SEKONDER ÜROGENİTAL PROBLEMLERİN YÖNETİMİ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25045" y="3846936"/>
            <a:ext cx="8915399" cy="2585947"/>
          </a:xfrm>
        </p:spPr>
        <p:txBody>
          <a:bodyPr>
            <a:noAutofit/>
          </a:bodyPr>
          <a:lstStyle/>
          <a:p>
            <a:r>
              <a:rPr lang="tr-TR" sz="3600" b="1" smtClean="0"/>
              <a:t>Dr</a:t>
            </a:r>
            <a:r>
              <a:rPr lang="tr-TR" sz="3600" b="1" dirty="0" smtClean="0"/>
              <a:t>. Hakan Ozan</a:t>
            </a:r>
          </a:p>
          <a:p>
            <a:r>
              <a:rPr lang="tr-TR" sz="2800" b="1" dirty="0" smtClean="0"/>
              <a:t>Uludağ Üniversitesi Tıp Fakültesi, Kadın Hastalıkları ve Doğum ABD</a:t>
            </a:r>
          </a:p>
          <a:p>
            <a:r>
              <a:rPr lang="tr-TR" sz="2800" b="1" dirty="0" smtClean="0"/>
              <a:t>Jinekolojik Onkoloji Cerrahisi BD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844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 smtClean="0"/>
              <a:t>Stress inkontinansa yol açan anatomik destek defektleri genellikle gelişmez.</a:t>
            </a:r>
          </a:p>
          <a:p>
            <a:pPr lvl="1"/>
            <a:r>
              <a:rPr lang="tr-TR" sz="2600" dirty="0" smtClean="0"/>
              <a:t>Pelvik taban adele yapısının elektromyografi verileri operasyon sonrası değişmez</a:t>
            </a:r>
          </a:p>
          <a:p>
            <a:pPr lvl="1"/>
            <a:r>
              <a:rPr lang="tr-TR" sz="2600" dirty="0" smtClean="0"/>
              <a:t>Mesane boynunu asan anti-</a:t>
            </a:r>
            <a:r>
              <a:rPr lang="tr-TR" sz="2600" dirty="0" err="1" smtClean="0"/>
              <a:t>inkontinans</a:t>
            </a:r>
            <a:r>
              <a:rPr lang="tr-TR" sz="2600" dirty="0" smtClean="0"/>
              <a:t> uygulamaları çoğunlukla başarısız olur</a:t>
            </a:r>
          </a:p>
          <a:p>
            <a:pPr lvl="2"/>
            <a:r>
              <a:rPr lang="tr-TR" sz="2400" dirty="0" smtClean="0"/>
              <a:t>Bu hastalarda </a:t>
            </a:r>
            <a:r>
              <a:rPr lang="tr-TR" sz="2400" dirty="0" err="1" smtClean="0"/>
              <a:t>üriner</a:t>
            </a:r>
            <a:r>
              <a:rPr lang="tr-TR" sz="2400" dirty="0" smtClean="0"/>
              <a:t> </a:t>
            </a:r>
            <a:r>
              <a:rPr lang="tr-TR" sz="2400" dirty="0" err="1" smtClean="0"/>
              <a:t>inkontinansın</a:t>
            </a:r>
            <a:r>
              <a:rPr lang="tr-TR" sz="2400" dirty="0" smtClean="0"/>
              <a:t> daha sık görülen nedeni </a:t>
            </a:r>
            <a:r>
              <a:rPr lang="tr-TR" sz="2400" dirty="0" err="1" smtClean="0"/>
              <a:t>intrinsik</a:t>
            </a:r>
            <a:r>
              <a:rPr lang="tr-TR" sz="2400" dirty="0" smtClean="0"/>
              <a:t> </a:t>
            </a:r>
            <a:r>
              <a:rPr lang="tr-TR" sz="2400" dirty="0" err="1" smtClean="0"/>
              <a:t>sfinkter</a:t>
            </a:r>
            <a:r>
              <a:rPr lang="tr-TR" sz="2400" dirty="0" smtClean="0"/>
              <a:t> kusurudur.</a:t>
            </a:r>
          </a:p>
          <a:p>
            <a:pPr lvl="1"/>
            <a:r>
              <a:rPr lang="tr-TR" sz="2600" dirty="0" err="1" smtClean="0"/>
              <a:t>Mid-üretral</a:t>
            </a:r>
            <a:r>
              <a:rPr lang="tr-TR" sz="2600" dirty="0" smtClean="0"/>
              <a:t> </a:t>
            </a:r>
            <a:r>
              <a:rPr lang="tr-TR" sz="2600" dirty="0" err="1" smtClean="0"/>
              <a:t>sling</a:t>
            </a:r>
            <a:r>
              <a:rPr lang="tr-TR" sz="2600" dirty="0" smtClean="0"/>
              <a:t> uygulaması, veri yetersiz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7351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95707" y="2133600"/>
            <a:ext cx="9608905" cy="3777622"/>
          </a:xfrm>
        </p:spPr>
        <p:txBody>
          <a:bodyPr/>
          <a:lstStyle/>
          <a:p>
            <a:r>
              <a:rPr lang="tr-TR" sz="2800" dirty="0" err="1" smtClean="0"/>
              <a:t>İntrinsik</a:t>
            </a:r>
            <a:r>
              <a:rPr lang="tr-TR" sz="2800" dirty="0" smtClean="0"/>
              <a:t> </a:t>
            </a:r>
            <a:r>
              <a:rPr lang="tr-TR" sz="2800" dirty="0" err="1" smtClean="0"/>
              <a:t>sfinkter</a:t>
            </a:r>
            <a:r>
              <a:rPr lang="tr-TR" sz="2800" dirty="0" smtClean="0"/>
              <a:t> kusuru</a:t>
            </a:r>
            <a:endParaRPr lang="tr-TR" sz="2600" dirty="0" smtClean="0"/>
          </a:p>
          <a:p>
            <a:pPr lvl="1"/>
            <a:r>
              <a:rPr lang="tr-TR" sz="2600" dirty="0" smtClean="0"/>
              <a:t>Mukoza hasarı (RT), innervasyon ve vaskülerizasyon bozukluğu</a:t>
            </a:r>
          </a:p>
          <a:p>
            <a:pPr lvl="1"/>
            <a:r>
              <a:rPr lang="tr-TR" sz="2600" dirty="0" smtClean="0"/>
              <a:t>Mesane boynu ve </a:t>
            </a:r>
            <a:r>
              <a:rPr lang="tr-TR" sz="2600" dirty="0" err="1" smtClean="0"/>
              <a:t>üretranın</a:t>
            </a:r>
            <a:r>
              <a:rPr lang="tr-TR" sz="2600" dirty="0" smtClean="0"/>
              <a:t> anormal </a:t>
            </a:r>
            <a:r>
              <a:rPr lang="tr-TR" sz="2600" dirty="0" err="1" smtClean="0"/>
              <a:t>fiksasyonu</a:t>
            </a:r>
            <a:endParaRPr lang="tr-TR" sz="2600" dirty="0"/>
          </a:p>
          <a:p>
            <a:pPr lvl="1"/>
            <a:r>
              <a:rPr lang="tr-TR" sz="2600" dirty="0" err="1" smtClean="0"/>
              <a:t>Denervasyon</a:t>
            </a:r>
            <a:r>
              <a:rPr lang="tr-TR" sz="2600" dirty="0" smtClean="0"/>
              <a:t> zedelenmesine bağlı </a:t>
            </a:r>
            <a:r>
              <a:rPr lang="tr-TR" sz="2600" dirty="0"/>
              <a:t>düşük </a:t>
            </a:r>
            <a:r>
              <a:rPr lang="tr-TR" sz="2600" dirty="0" err="1"/>
              <a:t>üretral</a:t>
            </a:r>
            <a:r>
              <a:rPr lang="tr-TR" sz="2600" dirty="0"/>
              <a:t> basınç</a:t>
            </a:r>
          </a:p>
          <a:p>
            <a:pPr lvl="1"/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34223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67873" y="285908"/>
            <a:ext cx="8911687" cy="1280890"/>
          </a:xfrm>
        </p:spPr>
        <p:txBody>
          <a:bodyPr/>
          <a:lstStyle/>
          <a:p>
            <a:r>
              <a:rPr lang="tr-TR" b="1" dirty="0"/>
              <a:t>RADİKAL HİSTEREKTOMİ</a:t>
            </a:r>
            <a:br>
              <a:rPr lang="tr-TR" b="1" dirty="0"/>
            </a:br>
            <a:r>
              <a:rPr lang="tr-TR" b="1" dirty="0"/>
              <a:t>ALT ÜRİNER SİSTEM FONKSİYONLARI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3766" y="1728592"/>
            <a:ext cx="9530847" cy="48952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800" b="1" dirty="0" smtClean="0"/>
              <a:t>GENİTOÜRİNER FİSTÜL</a:t>
            </a:r>
          </a:p>
          <a:p>
            <a:r>
              <a:rPr lang="tr-TR" sz="2800" dirty="0" smtClean="0"/>
              <a:t>Jinekolojik malignite nedenli cerrahi sonrasında %0.9-2</a:t>
            </a:r>
          </a:p>
          <a:p>
            <a:pPr lvl="8"/>
            <a:r>
              <a:rPr lang="tr-TR" sz="2200" dirty="0" smtClean="0"/>
              <a:t>Bristow RE ve ark, 1999</a:t>
            </a:r>
          </a:p>
          <a:p>
            <a:pPr lvl="8"/>
            <a:r>
              <a:rPr lang="tr-TR" sz="2200" dirty="0" smtClean="0"/>
              <a:t>Gorchev G ve ark, 2006</a:t>
            </a:r>
          </a:p>
          <a:p>
            <a:r>
              <a:rPr lang="tr-TR" sz="2800" dirty="0" smtClean="0"/>
              <a:t>Genellikle operasyondan sonraki 2hf içerisinde görülür</a:t>
            </a:r>
          </a:p>
          <a:p>
            <a:r>
              <a:rPr lang="tr-TR" sz="2800" dirty="0" smtClean="0"/>
              <a:t>Mayo </a:t>
            </a:r>
            <a:r>
              <a:rPr lang="tr-TR" sz="2800" dirty="0" err="1" smtClean="0"/>
              <a:t>Clinic</a:t>
            </a:r>
            <a:r>
              <a:rPr lang="tr-TR" sz="2800" dirty="0" smtClean="0"/>
              <a:t>, 1988, 15 yılda 300 </a:t>
            </a:r>
            <a:r>
              <a:rPr lang="tr-TR" sz="2800" dirty="0" err="1" smtClean="0"/>
              <a:t>genitoüriner</a:t>
            </a:r>
            <a:r>
              <a:rPr lang="tr-TR" sz="2800" dirty="0" smtClean="0"/>
              <a:t> fistül</a:t>
            </a:r>
          </a:p>
          <a:p>
            <a:pPr lvl="1"/>
            <a:r>
              <a:rPr lang="tr-TR" sz="2600" dirty="0" err="1" smtClean="0"/>
              <a:t>Malignite</a:t>
            </a:r>
            <a:r>
              <a:rPr lang="tr-TR" sz="2600" dirty="0" smtClean="0"/>
              <a:t> cerrahisi %14</a:t>
            </a:r>
          </a:p>
          <a:p>
            <a:pPr lvl="1"/>
            <a:r>
              <a:rPr lang="tr-TR" sz="2600" dirty="0" err="1" smtClean="0"/>
              <a:t>Pelvik</a:t>
            </a:r>
            <a:r>
              <a:rPr lang="tr-TR" sz="2600" dirty="0" smtClean="0"/>
              <a:t> radyasyon %6</a:t>
            </a:r>
          </a:p>
          <a:p>
            <a:pPr lvl="2"/>
            <a:r>
              <a:rPr lang="tr-TR" sz="2400" dirty="0" smtClean="0"/>
              <a:t>Daha sıklıkla alt </a:t>
            </a:r>
            <a:r>
              <a:rPr lang="tr-TR" sz="2400" dirty="0" err="1" smtClean="0"/>
              <a:t>üriner</a:t>
            </a:r>
            <a:r>
              <a:rPr lang="tr-TR" sz="2400" dirty="0" smtClean="0"/>
              <a:t> sistemi birden çok alanda tutan kompleks fistüller</a:t>
            </a:r>
          </a:p>
          <a:p>
            <a:pPr lvl="2"/>
            <a:r>
              <a:rPr lang="tr-TR" sz="2400" dirty="0" smtClean="0"/>
              <a:t>Tedavinin tamamlanmasından aylar-yıllar sonra</a:t>
            </a:r>
          </a:p>
          <a:p>
            <a:pPr lvl="1"/>
            <a:endParaRPr lang="tr-TR" sz="2600" dirty="0" smtClean="0"/>
          </a:p>
          <a:p>
            <a:pPr lvl="1"/>
            <a:endParaRPr lang="tr-TR" sz="2600" dirty="0" smtClean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759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873" y="310960"/>
            <a:ext cx="8911687" cy="1280890"/>
          </a:xfrm>
        </p:spPr>
        <p:txBody>
          <a:bodyPr/>
          <a:lstStyle/>
          <a:p>
            <a:r>
              <a:rPr lang="tr-TR" b="1" dirty="0" smtClean="0"/>
              <a:t>KEMOTERAPİ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ALT ÜRİNER SİSTEM FONKSİYONLARI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5857" y="1841326"/>
            <a:ext cx="9970717" cy="4421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800" b="1" dirty="0" smtClean="0"/>
              <a:t>MESANE</a:t>
            </a:r>
          </a:p>
          <a:p>
            <a:r>
              <a:rPr lang="tr-TR" sz="2800" dirty="0" smtClean="0"/>
              <a:t>En sık sistit</a:t>
            </a:r>
          </a:p>
          <a:p>
            <a:pPr lvl="1"/>
            <a:r>
              <a:rPr lang="tr-TR" sz="2600" dirty="0" smtClean="0"/>
              <a:t>KT, RT, infeksiyon</a:t>
            </a:r>
          </a:p>
          <a:p>
            <a:r>
              <a:rPr lang="tr-TR" sz="2800" dirty="0" smtClean="0"/>
              <a:t>Hemorajik sistit</a:t>
            </a:r>
          </a:p>
          <a:p>
            <a:pPr lvl="1"/>
            <a:r>
              <a:rPr lang="tr-TR" sz="2600" dirty="0"/>
              <a:t>Yüksek doz KT </a:t>
            </a:r>
            <a:r>
              <a:rPr lang="tr-TR" sz="2600" dirty="0" smtClean="0"/>
              <a:t>alanlarda %40</a:t>
            </a:r>
          </a:p>
          <a:p>
            <a:pPr lvl="1"/>
            <a:r>
              <a:rPr lang="tr-TR" sz="2600" dirty="0" smtClean="0"/>
              <a:t>Siklofosfamid alanlarda %2-14</a:t>
            </a:r>
          </a:p>
          <a:p>
            <a:pPr lvl="2"/>
            <a:r>
              <a:rPr lang="tr-TR" sz="2400" dirty="0" smtClean="0"/>
              <a:t>Acrolein metaboliti</a:t>
            </a:r>
          </a:p>
          <a:p>
            <a:pPr lvl="1"/>
            <a:r>
              <a:rPr lang="tr-TR" sz="2600" dirty="0" smtClean="0"/>
              <a:t>Hidrasyon ve sık mesane boşaltımı, Mesna (N-acetylcysteine sulfonate)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7380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5451" y="348538"/>
            <a:ext cx="8911687" cy="1280890"/>
          </a:xfrm>
        </p:spPr>
        <p:txBody>
          <a:bodyPr/>
          <a:lstStyle/>
          <a:p>
            <a:r>
              <a:rPr lang="tr-TR" b="1" dirty="0" smtClean="0"/>
              <a:t>RADYOTERAPİ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ALT ÜRİNER SİSTEM FONKSİYONLARI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118" y="1828800"/>
            <a:ext cx="9763494" cy="4434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/>
              <a:t>MESANE</a:t>
            </a:r>
          </a:p>
          <a:p>
            <a:r>
              <a:rPr lang="tr-TR" sz="2800" dirty="0" smtClean="0"/>
              <a:t>PMNL ve Fagosit migrasyonu</a:t>
            </a:r>
          </a:p>
          <a:p>
            <a:pPr lvl="1"/>
            <a:r>
              <a:rPr lang="tr-TR" sz="2600" dirty="0" smtClean="0"/>
              <a:t>Interstisyal fibrozis ve vasküler endotelyal hasar</a:t>
            </a:r>
          </a:p>
          <a:p>
            <a:r>
              <a:rPr lang="tr-TR" sz="2800" dirty="0" smtClean="0"/>
              <a:t>Ürothelium lamina propriasında inflammasyon ve hiperplazi</a:t>
            </a:r>
          </a:p>
          <a:p>
            <a:r>
              <a:rPr lang="tr-TR" sz="2800" dirty="0" smtClean="0"/>
              <a:t>Detrusor adelesinde fibrositlerin vakuoler dejenerasyonu</a:t>
            </a:r>
          </a:p>
          <a:p>
            <a:pPr lvl="1"/>
            <a:r>
              <a:rPr lang="tr-TR" sz="2600" dirty="0" smtClean="0"/>
              <a:t>Hyalinizasyon, fibrozis, obliteratif endarteritis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2252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873" y="198225"/>
            <a:ext cx="8911687" cy="1280890"/>
          </a:xfrm>
        </p:spPr>
        <p:txBody>
          <a:bodyPr/>
          <a:lstStyle/>
          <a:p>
            <a:r>
              <a:rPr lang="tr-TR" b="1" dirty="0" smtClean="0"/>
              <a:t>RADYOTERAPİ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ALT ÜRİNER SİSTEM FONKSİYONLARI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9868" y="1578279"/>
            <a:ext cx="10364744" cy="47724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800" b="1" dirty="0" smtClean="0"/>
              <a:t>KISA DÖNEM</a:t>
            </a:r>
          </a:p>
          <a:p>
            <a:pPr lvl="1"/>
            <a:r>
              <a:rPr lang="tr-TR" sz="2600" u="sng" dirty="0" smtClean="0"/>
              <a:t>Radyasyon sistiti</a:t>
            </a:r>
            <a:r>
              <a:rPr lang="tr-TR" sz="2600" dirty="0" smtClean="0"/>
              <a:t> (%3-4)</a:t>
            </a:r>
          </a:p>
          <a:p>
            <a:pPr lvl="1"/>
            <a:r>
              <a:rPr lang="tr-TR" sz="2600" dirty="0" smtClean="0"/>
              <a:t>Rekürren makroskopik hematüri, inkontinans, urgency-frequency sendromu</a:t>
            </a:r>
          </a:p>
          <a:p>
            <a:pPr lvl="1"/>
            <a:r>
              <a:rPr lang="tr-TR" sz="2600" dirty="0" smtClean="0"/>
              <a:t>Son aşamada fibrotik, küçülmüş, düşük kompliyans-mesane</a:t>
            </a:r>
          </a:p>
          <a:p>
            <a:pPr lvl="8"/>
            <a:r>
              <a:rPr lang="tr-TR" sz="2200" dirty="0" smtClean="0"/>
              <a:t>Gellrich ve ark, 2003</a:t>
            </a:r>
          </a:p>
          <a:p>
            <a:pPr lvl="1"/>
            <a:r>
              <a:rPr lang="tr-TR" sz="2600" dirty="0" smtClean="0"/>
              <a:t>Primer RT ile tedavi sonrası 6 aylık takipte</a:t>
            </a:r>
          </a:p>
          <a:p>
            <a:pPr lvl="2"/>
            <a:r>
              <a:rPr lang="tr-TR" sz="2400" dirty="0" smtClean="0"/>
              <a:t>Kompliyansda, özellikle eksternal beam RT alanlarda, azalma</a:t>
            </a:r>
          </a:p>
          <a:p>
            <a:pPr lvl="2"/>
            <a:r>
              <a:rPr lang="tr-TR" sz="2400" dirty="0" smtClean="0"/>
              <a:t>Peak üriner akım hızı ve sistometrik kapasitede azalma</a:t>
            </a:r>
          </a:p>
          <a:p>
            <a:pPr lvl="2"/>
            <a:r>
              <a:rPr lang="tr-TR" sz="2400" dirty="0" smtClean="0"/>
              <a:t>Yaş,ırk, kanser evresinden bağımsız</a:t>
            </a:r>
          </a:p>
          <a:p>
            <a:pPr lvl="8"/>
            <a:r>
              <a:rPr lang="tr-TR" sz="2200" dirty="0" smtClean="0"/>
              <a:t>Farquhaeson ve ark, 1987</a:t>
            </a:r>
          </a:p>
        </p:txBody>
      </p:sp>
    </p:spTree>
    <p:extLst>
      <p:ext uri="{BB962C8B-B14F-4D97-AF65-F5344CB8AC3E}">
        <p14:creationId xmlns:p14="http://schemas.microsoft.com/office/powerpoint/2010/main" val="342022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0504" y="323486"/>
            <a:ext cx="8911687" cy="1280890"/>
          </a:xfrm>
        </p:spPr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4160" y="626301"/>
            <a:ext cx="8915400" cy="61252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2800" b="1" dirty="0"/>
              <a:t>GEÇ DÖNEM</a:t>
            </a:r>
          </a:p>
          <a:p>
            <a:pPr lvl="1"/>
            <a:r>
              <a:rPr lang="tr-TR" sz="2600" u="sng" dirty="0" smtClean="0"/>
              <a:t>Fistül</a:t>
            </a:r>
            <a:endParaRPr lang="tr-TR" sz="2400" u="sng" dirty="0"/>
          </a:p>
          <a:p>
            <a:pPr lvl="1"/>
            <a:r>
              <a:rPr lang="tr-TR" sz="2600" u="sng" dirty="0"/>
              <a:t>Hemorajik sistit</a:t>
            </a:r>
          </a:p>
          <a:p>
            <a:pPr lvl="1"/>
            <a:r>
              <a:rPr lang="tr-TR" sz="2600" u="sng" dirty="0"/>
              <a:t>Mesane ülseri</a:t>
            </a:r>
          </a:p>
          <a:p>
            <a:pPr lvl="1"/>
            <a:r>
              <a:rPr lang="tr-TR" sz="2600" u="sng" dirty="0" smtClean="0"/>
              <a:t>Mesane </a:t>
            </a:r>
            <a:r>
              <a:rPr lang="tr-TR" sz="2600" u="sng" dirty="0"/>
              <a:t>/ Üretra disfonksiyonu</a:t>
            </a:r>
          </a:p>
          <a:p>
            <a:pPr lvl="2"/>
            <a:r>
              <a:rPr lang="tr-TR" sz="2400" dirty="0"/>
              <a:t>Anormal kontraksiyon ve/veya </a:t>
            </a:r>
            <a:r>
              <a:rPr lang="tr-TR" sz="2400" dirty="0" smtClean="0"/>
              <a:t>azalmış kompliyans</a:t>
            </a:r>
          </a:p>
          <a:p>
            <a:pPr lvl="1"/>
            <a:r>
              <a:rPr lang="tr-TR" sz="2600" dirty="0" smtClean="0"/>
              <a:t>11 yıla kadar takip</a:t>
            </a:r>
          </a:p>
          <a:p>
            <a:pPr lvl="2"/>
            <a:r>
              <a:rPr lang="tr-TR" sz="2400" dirty="0" smtClean="0"/>
              <a:t>Urgency ve urge inkontinans %45</a:t>
            </a:r>
          </a:p>
          <a:p>
            <a:pPr lvl="2"/>
            <a:r>
              <a:rPr lang="tr-TR" sz="2400" dirty="0" smtClean="0"/>
              <a:t>Önemli derecede artmış miksiyon sıklığı ve noktüri %35</a:t>
            </a:r>
          </a:p>
          <a:p>
            <a:pPr lvl="2"/>
            <a:r>
              <a:rPr lang="tr-TR" sz="2400" dirty="0" smtClean="0"/>
              <a:t>Mesane kapasitesinde azalma, ilk mesane hissinde azalmış hacim, Yüksek mesane dolum basıncı</a:t>
            </a:r>
          </a:p>
          <a:p>
            <a:pPr lvl="2"/>
            <a:r>
              <a:rPr lang="tr-TR" sz="2400" dirty="0" smtClean="0"/>
              <a:t>Ortalama üretra kapanma basıncı ve fonksiyonel üretral uzunlukta azalma</a:t>
            </a:r>
          </a:p>
          <a:p>
            <a:pPr lvl="2"/>
            <a:r>
              <a:rPr lang="tr-TR" sz="2400" dirty="0" smtClean="0"/>
              <a:t>Semptomatik unstable detrusor kontraksiyonları</a:t>
            </a:r>
          </a:p>
          <a:p>
            <a:pPr lvl="8"/>
            <a:r>
              <a:rPr lang="tr-TR" sz="2200" dirty="0" smtClean="0"/>
              <a:t>Parkin ve ark, 1987</a:t>
            </a:r>
          </a:p>
          <a:p>
            <a:pPr lvl="8"/>
            <a:endParaRPr lang="tr-TR" sz="2200" dirty="0" smtClean="0"/>
          </a:p>
          <a:p>
            <a:pPr lvl="2"/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18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u="sng" dirty="0" smtClean="0"/>
              <a:t>Stress inkontinans</a:t>
            </a:r>
          </a:p>
          <a:p>
            <a:pPr lvl="1"/>
            <a:r>
              <a:rPr lang="tr-TR" sz="2600" dirty="0" smtClean="0"/>
              <a:t>Mesane boynunda fibrozis</a:t>
            </a:r>
          </a:p>
          <a:p>
            <a:pPr lvl="1"/>
            <a:r>
              <a:rPr lang="tr-TR" sz="2600" dirty="0" smtClean="0"/>
              <a:t>Üretral mukoza hasarı</a:t>
            </a:r>
          </a:p>
          <a:p>
            <a:pPr lvl="1"/>
            <a:r>
              <a:rPr lang="tr-TR" sz="2600" dirty="0" smtClean="0"/>
              <a:t>Mesane kompliyansında azalma</a:t>
            </a:r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55832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134" y="363255"/>
            <a:ext cx="10402322" cy="6187856"/>
          </a:xfrm>
        </p:spPr>
        <p:txBody>
          <a:bodyPr>
            <a:normAutofit lnSpcReduction="10000"/>
          </a:bodyPr>
          <a:lstStyle/>
          <a:p>
            <a:r>
              <a:rPr lang="tr-TR" sz="2800" u="sng" dirty="0" smtClean="0"/>
              <a:t>Üreteral stenoz</a:t>
            </a:r>
          </a:p>
          <a:p>
            <a:pPr lvl="1"/>
            <a:r>
              <a:rPr lang="tr-TR" sz="2600" dirty="0" smtClean="0"/>
              <a:t>Otopside, %9-19</a:t>
            </a:r>
          </a:p>
          <a:p>
            <a:pPr lvl="1"/>
            <a:r>
              <a:rPr lang="tr-TR" sz="2600" dirty="0" smtClean="0"/>
              <a:t>Küratif RT sonrası 2. en sık ölüm nedeni</a:t>
            </a:r>
          </a:p>
          <a:p>
            <a:pPr lvl="8"/>
            <a:r>
              <a:rPr lang="tr-TR" sz="2200" dirty="0" smtClean="0"/>
              <a:t>Heller ve ark, 1966</a:t>
            </a:r>
          </a:p>
          <a:p>
            <a:pPr lvl="1"/>
            <a:r>
              <a:rPr lang="tr-TR" sz="2600" dirty="0" smtClean="0"/>
              <a:t>Klinik insidans %0.4-2.7</a:t>
            </a:r>
          </a:p>
          <a:p>
            <a:pPr lvl="8"/>
            <a:r>
              <a:rPr lang="tr-TR" sz="2200" dirty="0" smtClean="0"/>
              <a:t>McIntyre ve ark, 1995</a:t>
            </a:r>
          </a:p>
          <a:p>
            <a:pPr lvl="1"/>
            <a:r>
              <a:rPr lang="tr-TR" sz="2600" dirty="0" smtClean="0"/>
              <a:t>Genellikle ilk 5 yıldan sonra ve bilateral</a:t>
            </a:r>
          </a:p>
          <a:p>
            <a:pPr lvl="1"/>
            <a:r>
              <a:rPr lang="tr-TR" sz="2600" dirty="0" smtClean="0"/>
              <a:t>Sıklıkla üreterik orifise 5-6cm proksimalde</a:t>
            </a:r>
          </a:p>
          <a:p>
            <a:pPr lvl="2"/>
            <a:r>
              <a:rPr lang="tr-TR" sz="2400" dirty="0" smtClean="0"/>
              <a:t>Yüksek doz alanına ve parametriyuma yakın</a:t>
            </a:r>
          </a:p>
          <a:p>
            <a:pPr lvl="1"/>
            <a:r>
              <a:rPr lang="tr-TR" sz="2600" dirty="0" smtClean="0"/>
              <a:t>Sıklıkla anatomik değil, fonksiyonel</a:t>
            </a:r>
          </a:p>
          <a:p>
            <a:pPr lvl="2"/>
            <a:r>
              <a:rPr lang="tr-TR" sz="2400" dirty="0" smtClean="0"/>
              <a:t>İntraluminal daralma yok</a:t>
            </a:r>
          </a:p>
          <a:p>
            <a:pPr lvl="2"/>
            <a:r>
              <a:rPr lang="tr-TR" sz="2400" dirty="0" smtClean="0"/>
              <a:t>Motilite kaybı var</a:t>
            </a:r>
          </a:p>
          <a:p>
            <a:pPr lvl="1"/>
            <a:r>
              <a:rPr lang="tr-TR" sz="2600" dirty="0" smtClean="0"/>
              <a:t>Yavaş ve sessiz gelişim, nadiren böğür ağrısı</a:t>
            </a:r>
          </a:p>
          <a:p>
            <a:pPr lvl="1"/>
            <a:endParaRPr lang="tr-TR" sz="2600" dirty="0" smtClean="0"/>
          </a:p>
          <a:p>
            <a:pPr lvl="8"/>
            <a:endParaRPr lang="tr-TR" sz="2200" dirty="0" smtClean="0"/>
          </a:p>
          <a:p>
            <a:pPr lvl="1"/>
            <a:endParaRPr lang="tr-TR" sz="2600" dirty="0"/>
          </a:p>
        </p:txBody>
      </p:sp>
      <p:pic>
        <p:nvPicPr>
          <p:cNvPr id="2050" name="Picture 2" descr="C:\Users\Ulku\Desktop\fi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7755" y="223838"/>
            <a:ext cx="2905125" cy="641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3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51145" y="1277655"/>
            <a:ext cx="4860099" cy="5347551"/>
          </a:xfrm>
        </p:spPr>
        <p:txBody>
          <a:bodyPr/>
          <a:lstStyle/>
          <a:p>
            <a:r>
              <a:rPr lang="tr-TR" sz="2400" dirty="0" smtClean="0"/>
              <a:t>30 hasta</a:t>
            </a:r>
          </a:p>
          <a:p>
            <a:pPr lvl="1"/>
            <a:r>
              <a:rPr lang="tr-TR" sz="2400" dirty="0" smtClean="0"/>
              <a:t>11 lokal</a:t>
            </a:r>
          </a:p>
          <a:p>
            <a:pPr lvl="1"/>
            <a:r>
              <a:rPr lang="tr-TR" sz="2400" dirty="0" smtClean="0"/>
              <a:t>24 adjuvan, 6 primer RT</a:t>
            </a:r>
          </a:p>
          <a:p>
            <a:r>
              <a:rPr lang="tr-TR" sz="2400" dirty="0" smtClean="0"/>
              <a:t>Komplikasyonun ortalama ve medyan latent dönemi 19.4 ve 15 yıl</a:t>
            </a:r>
          </a:p>
          <a:p>
            <a:r>
              <a:rPr lang="tr-TR" sz="2400" dirty="0" smtClean="0"/>
              <a:t>Ortalama latensi üreterik stenoz için 16.8 yıl, fistül için 8.1 yıl</a:t>
            </a:r>
          </a:p>
          <a:p>
            <a:pPr lvl="6"/>
            <a:r>
              <a:rPr lang="tr-TR" dirty="0" smtClean="0"/>
              <a:t>Gellrich ve ark, 2003</a:t>
            </a:r>
            <a:endParaRPr lang="tr-T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1411900"/>
              </p:ext>
            </p:extLst>
          </p:nvPr>
        </p:nvGraphicFramePr>
        <p:xfrm>
          <a:off x="5800574" y="613928"/>
          <a:ext cx="6073776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6446"/>
                <a:gridCol w="12773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RT Sekonder Komplikasyon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n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Unilateral üreteral stenoz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15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Kronik sistit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6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Fibrotik düşük-kompliyans</a:t>
                      </a:r>
                      <a:r>
                        <a:rPr lang="tr-TR" sz="2000" baseline="0" dirty="0" smtClean="0"/>
                        <a:t> mesane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6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Veziko-vajinal fistül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5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Bilateral üreteral stenoz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4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Bilateral vezikoüreteral reflü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Mesane</a:t>
                      </a:r>
                      <a:r>
                        <a:rPr lang="tr-TR" sz="2000" baseline="0" dirty="0" smtClean="0"/>
                        <a:t> kanseri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Stress inkontinans, grade 3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Nörojenik boşaltma</a:t>
                      </a:r>
                      <a:r>
                        <a:rPr lang="tr-TR" sz="2000" baseline="0" dirty="0" smtClean="0"/>
                        <a:t> disfonksiyonu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2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Üretral stenoz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2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Mesane ruptürü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Kısmi</a:t>
                      </a:r>
                      <a:r>
                        <a:rPr lang="tr-TR" sz="2000" baseline="0" dirty="0" smtClean="0"/>
                        <a:t> üreterik veya mesane nekrozu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Veziko-vajinal-rektal fistül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Veziko-ileal fistül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</a:t>
                      </a:r>
                      <a:endParaRPr lang="tr-T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07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10751"/>
            <a:ext cx="8911687" cy="1280890"/>
          </a:xfrm>
        </p:spPr>
        <p:txBody>
          <a:bodyPr/>
          <a:lstStyle/>
          <a:p>
            <a:r>
              <a:rPr lang="tr-TR" b="1" dirty="0" smtClean="0"/>
              <a:t>RADİKAL HİSTEREKTOMİ</a:t>
            </a:r>
            <a:br>
              <a:rPr lang="tr-TR" b="1" dirty="0" smtClean="0"/>
            </a:br>
            <a:r>
              <a:rPr lang="tr-TR" b="1" dirty="0" smtClean="0"/>
              <a:t>ALT ÜRİNER SİSTEM FONKSİYONLARI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8904" y="1640911"/>
            <a:ext cx="9625708" cy="484757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Wertheim, 1912; </a:t>
            </a:r>
            <a:r>
              <a:rPr lang="tr-TR" sz="2600" dirty="0" smtClean="0"/>
              <a:t>%6.8 vezikovajinal fistül, %6.4 üreterovajinal fistül</a:t>
            </a:r>
          </a:p>
          <a:p>
            <a:r>
              <a:rPr lang="tr-TR" sz="2600" dirty="0" smtClean="0"/>
              <a:t>Günümüzde %1 fistül, çoğunlukla üriner inkontinans</a:t>
            </a:r>
          </a:p>
          <a:p>
            <a:r>
              <a:rPr lang="tr-TR" sz="2600" dirty="0" smtClean="0"/>
              <a:t>Alt üriner sistem disfonksiyonu %20-80</a:t>
            </a:r>
          </a:p>
          <a:p>
            <a:pPr lvl="1"/>
            <a:r>
              <a:rPr lang="tr-TR" sz="2400" dirty="0" smtClean="0"/>
              <a:t>Boşaltma disfonksiyonu  (abdominal gerilme, yavaş akım)</a:t>
            </a:r>
          </a:p>
          <a:p>
            <a:pPr lvl="1"/>
            <a:r>
              <a:rPr lang="tr-TR" sz="2400" dirty="0" smtClean="0"/>
              <a:t>Biriktirme disfonksiyonu (his veya kapasite azalması, artmış boşaltma sonrası rezidüel hacim)</a:t>
            </a:r>
          </a:p>
          <a:p>
            <a:pPr lvl="1"/>
            <a:r>
              <a:rPr lang="tr-TR" sz="2400" dirty="0" smtClean="0"/>
              <a:t>Tekrarlayan üriner sistem enfeksiyonları</a:t>
            </a:r>
          </a:p>
          <a:p>
            <a:pPr lvl="1"/>
            <a:r>
              <a:rPr lang="tr-TR" sz="2400" dirty="0" smtClean="0"/>
              <a:t>Üriner inkontinans, %20-50</a:t>
            </a:r>
          </a:p>
          <a:p>
            <a:pPr lvl="2"/>
            <a:r>
              <a:rPr lang="tr-TR" sz="2200" dirty="0" smtClean="0"/>
              <a:t>%5-12 ciddi engelli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80683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326528"/>
              </p:ext>
            </p:extLst>
          </p:nvPr>
        </p:nvGraphicFramePr>
        <p:xfrm>
          <a:off x="1699865" y="183129"/>
          <a:ext cx="8915532" cy="6336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5647"/>
                <a:gridCol w="3149885"/>
              </a:tblGrid>
              <a:tr h="487436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Semptom </a:t>
                      </a:r>
                      <a:endParaRPr lang="tr-TR" sz="2400" dirty="0"/>
                    </a:p>
                  </a:txBody>
                  <a:tcPr marL="91538" marR="91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n</a:t>
                      </a:r>
                      <a:endParaRPr lang="tr-TR" sz="2400" dirty="0"/>
                    </a:p>
                  </a:txBody>
                  <a:tcPr marL="91538" marR="91538"/>
                </a:tc>
              </a:tr>
              <a:tr h="487436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/>
                        <a:t>Asemptomatik hidronefroz</a:t>
                      </a:r>
                      <a:endParaRPr lang="tr-TR" sz="2400" dirty="0"/>
                    </a:p>
                  </a:txBody>
                  <a:tcPr marL="91538" marR="91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</a:t>
                      </a:r>
                      <a:endParaRPr lang="tr-TR" sz="2400" dirty="0"/>
                    </a:p>
                  </a:txBody>
                  <a:tcPr marL="91538" marR="91538"/>
                </a:tc>
              </a:tr>
              <a:tr h="487436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/>
                        <a:t>Böğür ağrısı</a:t>
                      </a:r>
                      <a:endParaRPr lang="tr-TR" sz="2400" dirty="0"/>
                    </a:p>
                  </a:txBody>
                  <a:tcPr marL="91538" marR="91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9</a:t>
                      </a:r>
                      <a:endParaRPr lang="tr-TR" sz="2400" dirty="0"/>
                    </a:p>
                  </a:txBody>
                  <a:tcPr marL="91538" marR="91538"/>
                </a:tc>
              </a:tr>
              <a:tr h="487436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/>
                        <a:t>Ateş</a:t>
                      </a:r>
                      <a:endParaRPr lang="tr-TR" sz="2400" dirty="0"/>
                    </a:p>
                  </a:txBody>
                  <a:tcPr marL="91538" marR="91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</a:t>
                      </a:r>
                      <a:endParaRPr lang="tr-TR" sz="2400" dirty="0"/>
                    </a:p>
                  </a:txBody>
                  <a:tcPr marL="91538" marR="91538"/>
                </a:tc>
              </a:tr>
              <a:tr h="487436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/>
                        <a:t>İdrara çıkma sıklığı</a:t>
                      </a:r>
                      <a:endParaRPr lang="tr-TR" sz="2400" dirty="0"/>
                    </a:p>
                  </a:txBody>
                  <a:tcPr marL="91538" marR="91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6</a:t>
                      </a:r>
                      <a:endParaRPr lang="tr-TR" sz="2400" dirty="0"/>
                    </a:p>
                  </a:txBody>
                  <a:tcPr marL="91538" marR="91538"/>
                </a:tc>
              </a:tr>
              <a:tr h="487436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/>
                        <a:t>Makroskopik hematüri</a:t>
                      </a:r>
                      <a:endParaRPr lang="tr-TR" sz="2400" dirty="0"/>
                    </a:p>
                  </a:txBody>
                  <a:tcPr marL="91538" marR="91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6</a:t>
                      </a:r>
                      <a:endParaRPr lang="tr-TR" sz="2400" dirty="0"/>
                    </a:p>
                  </a:txBody>
                  <a:tcPr marL="91538" marR="91538"/>
                </a:tc>
              </a:tr>
              <a:tr h="487436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/>
                        <a:t>Vajinal</a:t>
                      </a:r>
                      <a:r>
                        <a:rPr lang="tr-TR" sz="2400" baseline="0" dirty="0" smtClean="0"/>
                        <a:t> üriner inkontinans</a:t>
                      </a:r>
                      <a:endParaRPr lang="tr-TR" sz="2400" dirty="0"/>
                    </a:p>
                  </a:txBody>
                  <a:tcPr marL="91538" marR="91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5</a:t>
                      </a:r>
                      <a:endParaRPr lang="tr-TR" sz="2400" dirty="0"/>
                    </a:p>
                  </a:txBody>
                  <a:tcPr marL="91538" marR="91538"/>
                </a:tc>
              </a:tr>
              <a:tr h="487436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/>
                        <a:t>Bulantı,</a:t>
                      </a:r>
                      <a:r>
                        <a:rPr lang="tr-TR" sz="2400" baseline="0" dirty="0" smtClean="0"/>
                        <a:t> kusma</a:t>
                      </a:r>
                      <a:endParaRPr lang="tr-TR" sz="2400" dirty="0"/>
                    </a:p>
                  </a:txBody>
                  <a:tcPr marL="91538" marR="91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</a:t>
                      </a:r>
                      <a:endParaRPr lang="tr-TR" sz="2400" dirty="0"/>
                    </a:p>
                  </a:txBody>
                  <a:tcPr marL="91538" marR="91538"/>
                </a:tc>
              </a:tr>
              <a:tr h="487436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/>
                        <a:t>Overflow inkontinans</a:t>
                      </a:r>
                      <a:endParaRPr lang="tr-TR" sz="2400" dirty="0"/>
                    </a:p>
                  </a:txBody>
                  <a:tcPr marL="91538" marR="91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</a:t>
                      </a:r>
                      <a:endParaRPr lang="tr-TR" sz="2400" dirty="0"/>
                    </a:p>
                  </a:txBody>
                  <a:tcPr marL="91538" marR="91538"/>
                </a:tc>
              </a:tr>
              <a:tr h="487436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/>
                        <a:t>Urge inkontinans</a:t>
                      </a:r>
                      <a:endParaRPr lang="tr-TR" sz="2400" dirty="0"/>
                    </a:p>
                  </a:txBody>
                  <a:tcPr marL="91538" marR="91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</a:t>
                      </a:r>
                      <a:endParaRPr lang="tr-TR" sz="2400" dirty="0"/>
                    </a:p>
                  </a:txBody>
                  <a:tcPr marL="91538" marR="91538"/>
                </a:tc>
              </a:tr>
              <a:tr h="487436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/>
                        <a:t>Hipertansif kriz</a:t>
                      </a:r>
                      <a:endParaRPr lang="tr-TR" sz="2400" dirty="0"/>
                    </a:p>
                  </a:txBody>
                  <a:tcPr marL="91538" marR="91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</a:t>
                      </a:r>
                      <a:endParaRPr lang="tr-TR" sz="2400" dirty="0"/>
                    </a:p>
                  </a:txBody>
                  <a:tcPr marL="91538" marR="91538"/>
                </a:tc>
              </a:tr>
              <a:tr h="487436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/>
                        <a:t>Vajinal</a:t>
                      </a:r>
                      <a:r>
                        <a:rPr lang="tr-TR" sz="2400" baseline="0" dirty="0" smtClean="0"/>
                        <a:t> fekal inkontinans</a:t>
                      </a:r>
                      <a:endParaRPr lang="tr-TR" sz="2400" dirty="0"/>
                    </a:p>
                  </a:txBody>
                  <a:tcPr marL="91538" marR="91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</a:t>
                      </a:r>
                      <a:endParaRPr lang="tr-TR" sz="2400" dirty="0"/>
                    </a:p>
                  </a:txBody>
                  <a:tcPr marL="91538" marR="91538"/>
                </a:tc>
              </a:tr>
              <a:tr h="487436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/>
                        <a:t>Abdominal ağrı</a:t>
                      </a:r>
                      <a:endParaRPr lang="tr-TR" sz="2400" dirty="0"/>
                    </a:p>
                  </a:txBody>
                  <a:tcPr marL="91538" marR="91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</a:t>
                      </a:r>
                      <a:endParaRPr lang="tr-TR" sz="2400" dirty="0"/>
                    </a:p>
                  </a:txBody>
                  <a:tcPr marL="91538" marR="9153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3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399" y="210751"/>
            <a:ext cx="8911687" cy="1280890"/>
          </a:xfrm>
        </p:spPr>
        <p:txBody>
          <a:bodyPr/>
          <a:lstStyle/>
          <a:p>
            <a:r>
              <a:rPr lang="tr-TR" b="1" dirty="0" smtClean="0"/>
              <a:t>MRI-GUIDED ADAPTIVE BRAKİTERAPİ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ALT ÜRİNER SİSTEM FONKSİYONLARI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596518"/>
              </p:ext>
            </p:extLst>
          </p:nvPr>
        </p:nvGraphicFramePr>
        <p:xfrm>
          <a:off x="826720" y="1419616"/>
          <a:ext cx="10790628" cy="5002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1609"/>
                <a:gridCol w="1465545"/>
                <a:gridCol w="1402915"/>
                <a:gridCol w="1453019"/>
                <a:gridCol w="1489102"/>
                <a:gridCol w="1798438"/>
              </a:tblGrid>
              <a:tr h="597074"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Grade 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Grade 2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Grade 3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Grade 4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Toplam</a:t>
                      </a:r>
                      <a:endParaRPr lang="tr-TR" sz="2400" dirty="0"/>
                    </a:p>
                  </a:txBody>
                  <a:tcPr/>
                </a:tc>
              </a:tr>
              <a:tr h="59707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Mesane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22 (%9.8)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 (%8.9)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5 (%2.2)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 (%0.9)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49 (%21.8)</a:t>
                      </a:r>
                      <a:endParaRPr lang="tr-TR" sz="2400" dirty="0"/>
                    </a:p>
                  </a:txBody>
                  <a:tcPr/>
                </a:tc>
              </a:tr>
              <a:tr h="59707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İnkontinans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14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12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5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31 (%13.8)</a:t>
                      </a:r>
                      <a:endParaRPr lang="tr-TR" sz="2400" dirty="0"/>
                    </a:p>
                  </a:txBody>
                  <a:tcPr/>
                </a:tc>
              </a:tr>
              <a:tr h="59707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Sıklık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5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15 (%16.7)</a:t>
                      </a:r>
                      <a:endParaRPr lang="tr-TR" sz="2400" dirty="0"/>
                    </a:p>
                  </a:txBody>
                  <a:tcPr/>
                </a:tc>
              </a:tr>
              <a:tr h="59707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Hematüri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5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 (%3.1)</a:t>
                      </a:r>
                      <a:endParaRPr lang="tr-TR" sz="2400" dirty="0"/>
                    </a:p>
                  </a:txBody>
                  <a:tcPr/>
                </a:tc>
              </a:tr>
              <a:tr h="59707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Disüri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 (%0.9)</a:t>
                      </a:r>
                      <a:endParaRPr lang="tr-TR" sz="2400" dirty="0"/>
                    </a:p>
                  </a:txBody>
                  <a:tcPr/>
                </a:tc>
              </a:tr>
              <a:tr h="59707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Azalmış</a:t>
                      </a:r>
                      <a:r>
                        <a:rPr lang="tr-TR" sz="2400" baseline="0" dirty="0" smtClean="0"/>
                        <a:t> akım</a:t>
                      </a:r>
                      <a:endParaRPr lang="tr-T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 (%0.9)</a:t>
                      </a:r>
                      <a:endParaRPr lang="tr-TR" sz="2400" dirty="0"/>
                    </a:p>
                  </a:txBody>
                  <a:tcPr/>
                </a:tc>
              </a:tr>
              <a:tr h="59707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Rezidüel hacim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 (%0.4)</a:t>
                      </a:r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12"/>
          <p:cNvSpPr txBox="1">
            <a:spLocks/>
          </p:cNvSpPr>
          <p:nvPr/>
        </p:nvSpPr>
        <p:spPr>
          <a:xfrm>
            <a:off x="839243" y="6357024"/>
            <a:ext cx="10747331" cy="49484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dirty="0" smtClean="0"/>
              <a:t>225 servikal kanser, Geç dönem komplikasyonlar (n/İnsidans), </a:t>
            </a:r>
            <a:r>
              <a:rPr lang="tr-TR" sz="1600" dirty="0" smtClean="0"/>
              <a:t>Georg P ve ark, 2013</a:t>
            </a:r>
          </a:p>
        </p:txBody>
      </p:sp>
    </p:spTree>
    <p:extLst>
      <p:ext uri="{BB962C8B-B14F-4D97-AF65-F5344CB8AC3E}">
        <p14:creationId xmlns:p14="http://schemas.microsoft.com/office/powerpoint/2010/main" val="95443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399" y="223277"/>
            <a:ext cx="8911687" cy="1280890"/>
          </a:xfrm>
        </p:spPr>
        <p:txBody>
          <a:bodyPr/>
          <a:lstStyle/>
          <a:p>
            <a:r>
              <a:rPr lang="tr-TR" b="1" dirty="0" smtClean="0"/>
              <a:t>FONKSİYONEL SINIFLANDIRMA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3332" y="1189973"/>
            <a:ext cx="9901280" cy="5361139"/>
          </a:xfrm>
        </p:spPr>
        <p:txBody>
          <a:bodyPr>
            <a:normAutofit lnSpcReduction="10000"/>
          </a:bodyPr>
          <a:lstStyle/>
          <a:p>
            <a:r>
              <a:rPr lang="tr-TR" sz="2800" b="1" dirty="0" smtClean="0"/>
              <a:t>MESANE DİSFONKSİYONU</a:t>
            </a:r>
          </a:p>
          <a:p>
            <a:pPr lvl="1"/>
            <a:r>
              <a:rPr lang="tr-TR" sz="2600" u="sng" dirty="0" smtClean="0"/>
              <a:t>Aşırı detrusor aktivitesi</a:t>
            </a:r>
          </a:p>
          <a:p>
            <a:pPr lvl="2"/>
            <a:r>
              <a:rPr lang="tr-TR" sz="2400" dirty="0" smtClean="0"/>
              <a:t>İstemsiz kontraksiyonlar  (nörolojik hasar ve/veya inflamasyon)</a:t>
            </a:r>
          </a:p>
          <a:p>
            <a:pPr lvl="3"/>
            <a:r>
              <a:rPr lang="tr-TR" sz="2200" dirty="0" smtClean="0"/>
              <a:t>RH, RT</a:t>
            </a:r>
          </a:p>
          <a:p>
            <a:pPr lvl="2"/>
            <a:r>
              <a:rPr lang="tr-TR" sz="2400" dirty="0" smtClean="0"/>
              <a:t>Azalmış kompliyans </a:t>
            </a:r>
            <a:r>
              <a:rPr lang="tr-TR" sz="2400" dirty="0"/>
              <a:t>(nörolojik hasar ve/veya </a:t>
            </a:r>
            <a:r>
              <a:rPr lang="tr-TR" sz="2400" dirty="0" smtClean="0"/>
              <a:t>fibrozis)</a:t>
            </a:r>
          </a:p>
          <a:p>
            <a:pPr lvl="3"/>
            <a:r>
              <a:rPr lang="tr-TR" sz="2200" dirty="0" smtClean="0"/>
              <a:t>RH, RT</a:t>
            </a:r>
          </a:p>
          <a:p>
            <a:pPr lvl="2"/>
            <a:r>
              <a:rPr lang="tr-TR" sz="2400" dirty="0" smtClean="0"/>
              <a:t>Detrusor hipersensitivitesi </a:t>
            </a:r>
            <a:r>
              <a:rPr lang="tr-TR" sz="2400" dirty="0"/>
              <a:t>(nörolojik hasar ve/veya inflamasyon</a:t>
            </a:r>
            <a:r>
              <a:rPr lang="tr-TR" sz="2400" dirty="0" smtClean="0"/>
              <a:t>)</a:t>
            </a:r>
          </a:p>
          <a:p>
            <a:pPr lvl="3"/>
            <a:r>
              <a:rPr lang="tr-TR" sz="2200" dirty="0" smtClean="0"/>
              <a:t>RH, RT</a:t>
            </a:r>
          </a:p>
          <a:p>
            <a:pPr lvl="1"/>
            <a:r>
              <a:rPr lang="tr-TR" sz="2600" u="sng" dirty="0" smtClean="0"/>
              <a:t>Üreterovajinal fistül</a:t>
            </a:r>
          </a:p>
          <a:p>
            <a:pPr lvl="1"/>
            <a:r>
              <a:rPr lang="tr-TR" sz="2600" u="sng" dirty="0" smtClean="0"/>
              <a:t>Vezikovajinal fistül</a:t>
            </a:r>
            <a:endParaRPr lang="tr-TR" sz="2600" u="sng" dirty="0"/>
          </a:p>
        </p:txBody>
      </p:sp>
    </p:spTree>
    <p:extLst>
      <p:ext uri="{BB962C8B-B14F-4D97-AF65-F5344CB8AC3E}">
        <p14:creationId xmlns:p14="http://schemas.microsoft.com/office/powerpoint/2010/main" val="173306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399" y="223277"/>
            <a:ext cx="8911687" cy="1280890"/>
          </a:xfrm>
        </p:spPr>
        <p:txBody>
          <a:bodyPr/>
          <a:lstStyle/>
          <a:p>
            <a:r>
              <a:rPr lang="tr-TR" b="1" dirty="0" smtClean="0"/>
              <a:t>FONKSİYONEL SINIFLANDIRMA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3332" y="1189973"/>
            <a:ext cx="9901280" cy="5361139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ÜRETRA DİSFONKSİYONU</a:t>
            </a:r>
          </a:p>
          <a:p>
            <a:pPr lvl="1"/>
            <a:r>
              <a:rPr lang="tr-TR" sz="2600" dirty="0" smtClean="0"/>
              <a:t>RH sonrası anatomik destek kaybı</a:t>
            </a:r>
          </a:p>
          <a:p>
            <a:pPr lvl="1"/>
            <a:r>
              <a:rPr lang="tr-TR" sz="2600" dirty="0" smtClean="0"/>
              <a:t>RH ve/veya RT sonrası intrinsik sfinkter disfonksiyonu</a:t>
            </a:r>
          </a:p>
          <a:p>
            <a:pPr lvl="1"/>
            <a:r>
              <a:rPr lang="tr-TR" sz="2600" dirty="0" smtClean="0"/>
              <a:t>Üretrovajinal fistül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81177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873" y="373590"/>
            <a:ext cx="8911687" cy="1280890"/>
          </a:xfrm>
        </p:spPr>
        <p:txBody>
          <a:bodyPr/>
          <a:lstStyle/>
          <a:p>
            <a:r>
              <a:rPr lang="tr-TR" b="1" dirty="0"/>
              <a:t>TEDAVİ</a:t>
            </a:r>
            <a:br>
              <a:rPr lang="tr-TR" b="1" dirty="0"/>
            </a:br>
            <a:r>
              <a:rPr lang="tr-TR" b="1" dirty="0"/>
              <a:t>HEMORAJİK SİSTİT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118" y="1728592"/>
            <a:ext cx="9763494" cy="486009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Kanama şiddetine göre %2-4 mortalite</a:t>
            </a:r>
          </a:p>
          <a:p>
            <a:r>
              <a:rPr lang="tr-TR" sz="2800" dirty="0" smtClean="0"/>
              <a:t>Sistoskopi</a:t>
            </a:r>
          </a:p>
          <a:p>
            <a:pPr lvl="1"/>
            <a:r>
              <a:rPr lang="tr-TR" sz="2600" dirty="0" smtClean="0"/>
              <a:t>Mesane mukozasında aşikar eritem, ödem, ülserasyon, nekroz, hemoraji</a:t>
            </a:r>
          </a:p>
          <a:p>
            <a:r>
              <a:rPr lang="tr-TR" sz="2800" dirty="0" smtClean="0"/>
              <a:t>US</a:t>
            </a:r>
          </a:p>
          <a:p>
            <a:pPr lvl="1"/>
            <a:r>
              <a:rPr lang="tr-TR" sz="2600" dirty="0" smtClean="0"/>
              <a:t>Mesane duvar kalınlaşması, intravezikal kan pıhtıları</a:t>
            </a:r>
          </a:p>
          <a:p>
            <a:r>
              <a:rPr lang="tr-TR" sz="2800" dirty="0" smtClean="0"/>
              <a:t>Histopatoloji</a:t>
            </a:r>
          </a:p>
          <a:p>
            <a:pPr lvl="2"/>
            <a:r>
              <a:rPr lang="tr-TR" sz="2400" dirty="0" smtClean="0"/>
              <a:t>Mukozal hipervaskülarite, vazodilatasyon, ödem, inflamatuar hücre infiltrasyonu, düz kas nekrozu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98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7768" y="248329"/>
            <a:ext cx="8911687" cy="1280890"/>
          </a:xfrm>
        </p:spPr>
        <p:txBody>
          <a:bodyPr/>
          <a:lstStyle/>
          <a:p>
            <a:r>
              <a:rPr lang="tr-TR" b="1" dirty="0"/>
              <a:t>TEDAVİ</a:t>
            </a:r>
            <a:br>
              <a:rPr lang="tr-TR" b="1" dirty="0"/>
            </a:br>
            <a:r>
              <a:rPr lang="tr-TR" b="1" dirty="0"/>
              <a:t>HEMORAJİK SİSTİT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3644" y="2242159"/>
            <a:ext cx="9750968" cy="4183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/>
              <a:t>HAFİF  (Hematuri, az miktarda pıhtı, stabil kan hemoglobin düzeyi)</a:t>
            </a:r>
          </a:p>
          <a:p>
            <a:r>
              <a:rPr lang="tr-TR" sz="2800" dirty="0" smtClean="0"/>
              <a:t>Soğutulmuş serum fizyolojikle sürekli mesane irrigasyonu</a:t>
            </a:r>
          </a:p>
          <a:p>
            <a:r>
              <a:rPr lang="tr-TR" sz="2800" dirty="0" smtClean="0"/>
              <a:t>Suprahidrasyon</a:t>
            </a:r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03436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7768" y="248329"/>
            <a:ext cx="8911687" cy="1280890"/>
          </a:xfrm>
        </p:spPr>
        <p:txBody>
          <a:bodyPr/>
          <a:lstStyle/>
          <a:p>
            <a:r>
              <a:rPr lang="tr-TR" b="1" dirty="0"/>
              <a:t>TEDAVİ</a:t>
            </a:r>
            <a:br>
              <a:rPr lang="tr-TR" b="1" dirty="0"/>
            </a:br>
            <a:r>
              <a:rPr lang="tr-TR" b="1" dirty="0"/>
              <a:t>HEMORAJİK SİSTİT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3644" y="1528175"/>
            <a:ext cx="9750968" cy="51607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sz="3600" b="1" dirty="0" smtClean="0"/>
              <a:t>ORTA-ŞİDDETLİ  (Hematuri, önemli miktarda pıhtı, hemodinamik etki)</a:t>
            </a:r>
          </a:p>
          <a:p>
            <a:r>
              <a:rPr lang="tr-TR" sz="2800" dirty="0" smtClean="0"/>
              <a:t>Alum irrigasyonu</a:t>
            </a:r>
          </a:p>
          <a:p>
            <a:r>
              <a:rPr lang="tr-TR" sz="2800" dirty="0" smtClean="0"/>
              <a:t>Oral östrojen</a:t>
            </a:r>
          </a:p>
          <a:p>
            <a:r>
              <a:rPr lang="tr-TR" sz="2800" dirty="0" smtClean="0"/>
              <a:t>Formalin instillasyonu</a:t>
            </a:r>
          </a:p>
          <a:p>
            <a:r>
              <a:rPr lang="tr-TR" sz="2800" dirty="0" smtClean="0"/>
              <a:t>Hiperbarik O2</a:t>
            </a:r>
          </a:p>
          <a:p>
            <a:r>
              <a:rPr lang="tr-TR" sz="2800" dirty="0" smtClean="0"/>
              <a:t>Phenol instillasyonu</a:t>
            </a:r>
          </a:p>
          <a:p>
            <a:r>
              <a:rPr lang="tr-TR" sz="2800" dirty="0" smtClean="0"/>
              <a:t>Prostaglandin instillasyonu veya irrigasyonu</a:t>
            </a:r>
          </a:p>
          <a:p>
            <a:r>
              <a:rPr lang="tr-TR" sz="2800" dirty="0" smtClean="0"/>
              <a:t>İnternal iliak arterlerin embolizasyonu veya ligasyonu</a:t>
            </a:r>
          </a:p>
          <a:p>
            <a:r>
              <a:rPr lang="tr-TR" sz="2800" dirty="0" smtClean="0"/>
              <a:t>Perkutan nefrostomi</a:t>
            </a:r>
          </a:p>
          <a:p>
            <a:r>
              <a:rPr lang="tr-TR" sz="2800" dirty="0" smtClean="0"/>
              <a:t>Kutanöz üreterostomi</a:t>
            </a:r>
          </a:p>
          <a:p>
            <a:r>
              <a:rPr lang="tr-TR" sz="2800" dirty="0" smtClean="0"/>
              <a:t>İleal loop diversiyon</a:t>
            </a:r>
          </a:p>
          <a:p>
            <a:r>
              <a:rPr lang="tr-TR" sz="2800" dirty="0" smtClean="0"/>
              <a:t>Üreterosigmoidostomi</a:t>
            </a:r>
          </a:p>
          <a:p>
            <a:endParaRPr lang="tr-T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09272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2821" y="235803"/>
            <a:ext cx="8911687" cy="1280890"/>
          </a:xfrm>
        </p:spPr>
        <p:txBody>
          <a:bodyPr/>
          <a:lstStyle/>
          <a:p>
            <a:r>
              <a:rPr lang="tr-TR" b="1" dirty="0"/>
              <a:t>TEDAVİ</a:t>
            </a:r>
            <a:br>
              <a:rPr lang="tr-TR" b="1" dirty="0"/>
            </a:br>
            <a:r>
              <a:rPr lang="tr-TR" b="1" dirty="0" smtClean="0"/>
              <a:t>ÜRETERAL STENOZ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030" y="1553227"/>
            <a:ext cx="10527582" cy="43579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800" b="1" dirty="0" smtClean="0"/>
              <a:t>KISA DÖNEM</a:t>
            </a:r>
          </a:p>
          <a:p>
            <a:r>
              <a:rPr lang="tr-TR" sz="2800" dirty="0" smtClean="0"/>
              <a:t>Perkutan nefrostomi veya üreterik kateterizasyon</a:t>
            </a:r>
          </a:p>
          <a:p>
            <a:pPr lvl="1"/>
            <a:r>
              <a:rPr lang="tr-TR" sz="2600" dirty="0" smtClean="0"/>
              <a:t>Double-J, Endostent</a:t>
            </a:r>
          </a:p>
          <a:p>
            <a:pPr marL="0" indent="0">
              <a:buNone/>
            </a:pPr>
            <a:r>
              <a:rPr lang="tr-TR" sz="2800" b="1" dirty="0" smtClean="0"/>
              <a:t>UZUN DÖNEM</a:t>
            </a:r>
          </a:p>
          <a:p>
            <a:r>
              <a:rPr lang="tr-TR" sz="2800" dirty="0" smtClean="0"/>
              <a:t>Cerrahi üriner diversiyon veya rekonstrüksiyon</a:t>
            </a:r>
            <a:endParaRPr lang="tr-TR" sz="2600" dirty="0" smtClean="0"/>
          </a:p>
          <a:p>
            <a:pPr lvl="1"/>
            <a:r>
              <a:rPr lang="tr-TR" sz="2600" dirty="0" smtClean="0"/>
              <a:t>Nefrostomi, İleal, jejunal veya transvers kolonik conduit, Transüreteropiyelostomi,İnternal üreterotomi, Üreterosistoneostomi, transüreteroüreterostomi, İleal interpozisyon, Üreteral reimplantasyon, Nefrektomi</a:t>
            </a:r>
          </a:p>
        </p:txBody>
      </p:sp>
    </p:spTree>
    <p:extLst>
      <p:ext uri="{BB962C8B-B14F-4D97-AF65-F5344CB8AC3E}">
        <p14:creationId xmlns:p14="http://schemas.microsoft.com/office/powerpoint/2010/main" val="298502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TEDAVİ</a:t>
            </a:r>
            <a:br>
              <a:rPr lang="tr-TR" b="1" dirty="0"/>
            </a:br>
            <a:r>
              <a:rPr lang="tr-TR" b="1" dirty="0" smtClean="0"/>
              <a:t>VEZİKAL FİSTÜL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2800" b="1" dirty="0" smtClean="0"/>
              <a:t>KISA DÖNEM</a:t>
            </a:r>
          </a:p>
          <a:p>
            <a:r>
              <a:rPr lang="tr-TR" sz="2800" dirty="0" smtClean="0"/>
              <a:t>Erken kateterizasyon</a:t>
            </a:r>
          </a:p>
          <a:p>
            <a:r>
              <a:rPr lang="tr-TR" sz="2800" dirty="0" smtClean="0"/>
              <a:t>%15-20 spontan %0-100 kateterle iyileşme</a:t>
            </a:r>
          </a:p>
          <a:p>
            <a:pPr lvl="8"/>
            <a:r>
              <a:rPr lang="tr-TR" sz="2200" dirty="0" smtClean="0"/>
              <a:t>Kochakam W ve ark. 2000</a:t>
            </a:r>
          </a:p>
          <a:p>
            <a:pPr lvl="8"/>
            <a:r>
              <a:rPr lang="tr-TR" sz="2200" dirty="0" smtClean="0"/>
              <a:t>Landis SH ve ark, 1998</a:t>
            </a:r>
          </a:p>
          <a:p>
            <a:pPr lvl="8"/>
            <a:r>
              <a:rPr lang="tr-TR" sz="2200" dirty="0" smtClean="0"/>
              <a:t>Likic IS ve ark, 2008</a:t>
            </a:r>
          </a:p>
          <a:p>
            <a:pPr marL="0" indent="0">
              <a:buNone/>
            </a:pPr>
            <a:r>
              <a:rPr lang="tr-TR" sz="2800" b="1" dirty="0" smtClean="0"/>
              <a:t>UZUN DÖNEM</a:t>
            </a:r>
          </a:p>
          <a:p>
            <a:r>
              <a:rPr lang="tr-TR" sz="2800" dirty="0" smtClean="0"/>
              <a:t>Nefrostomi + Üreteral oklüzyon</a:t>
            </a:r>
          </a:p>
          <a:p>
            <a:pPr lvl="1"/>
            <a:r>
              <a:rPr lang="tr-TR" sz="2600" dirty="0" smtClean="0"/>
              <a:t>İleal conduit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9343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TEDAVİ</a:t>
            </a:r>
            <a:br>
              <a:rPr lang="tr-TR" b="1" dirty="0"/>
            </a:br>
            <a:r>
              <a:rPr lang="tr-TR" b="1" dirty="0" smtClean="0"/>
              <a:t>FİBROTİK DÜŞÜK KOMPLİYANS MESANE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800" b="1" dirty="0"/>
              <a:t>KISA DÖNEM</a:t>
            </a:r>
          </a:p>
          <a:p>
            <a:pPr marL="0" indent="0">
              <a:buNone/>
            </a:pPr>
            <a:r>
              <a:rPr lang="tr-TR" sz="2800" b="1" dirty="0" smtClean="0"/>
              <a:t>UZUN </a:t>
            </a:r>
            <a:r>
              <a:rPr lang="tr-TR" sz="2800" b="1" dirty="0"/>
              <a:t>DÖNEM</a:t>
            </a:r>
          </a:p>
          <a:p>
            <a:pPr marL="342900" lvl="1" indent="-342900"/>
            <a:r>
              <a:rPr lang="tr-TR" sz="2800" dirty="0" smtClean="0"/>
              <a:t>Bilateral nefrostomi,</a:t>
            </a:r>
            <a:r>
              <a:rPr lang="tr-TR" sz="2600" dirty="0" smtClean="0"/>
              <a:t> </a:t>
            </a:r>
            <a:r>
              <a:rPr lang="tr-TR" sz="2600" dirty="0"/>
              <a:t>Endostent</a:t>
            </a:r>
          </a:p>
          <a:p>
            <a:r>
              <a:rPr lang="tr-TR" sz="2600" dirty="0" smtClean="0"/>
              <a:t>Sistostomi</a:t>
            </a:r>
            <a:endParaRPr lang="tr-TR" sz="2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846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2" name="Picture 2050" descr="D:\Slide\Cx CA\Radikal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345767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63" name="Picture 2051" descr="D:\Slide\Cx CA\Radikal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267" y="0"/>
            <a:ext cx="5655733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39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TEDAVİ</a:t>
            </a:r>
            <a:br>
              <a:rPr lang="tr-TR" b="1" dirty="0" smtClean="0"/>
            </a:br>
            <a:r>
              <a:rPr lang="tr-TR" b="1" dirty="0" smtClean="0"/>
              <a:t>VAJİNAL STENOZ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Pneumodilatasyon</a:t>
            </a:r>
          </a:p>
          <a:p>
            <a:r>
              <a:rPr lang="tr-TR" sz="2800" dirty="0" smtClean="0"/>
              <a:t>Neovajen</a:t>
            </a:r>
          </a:p>
          <a:p>
            <a:pPr lvl="1"/>
            <a:r>
              <a:rPr lang="tr-TR" sz="2600" dirty="0" smtClean="0"/>
              <a:t>Gracilis myokutanöz flap</a:t>
            </a:r>
          </a:p>
          <a:p>
            <a:pPr lvl="1"/>
            <a:r>
              <a:rPr lang="tr-TR" sz="2600" dirty="0" smtClean="0"/>
              <a:t>Omental J-flap + Split-thickness cilt grefti</a:t>
            </a:r>
          </a:p>
          <a:p>
            <a:pPr lvl="1"/>
            <a:r>
              <a:rPr lang="tr-TR" sz="2600" dirty="0" smtClean="0"/>
              <a:t>Sigmoid neovajen</a:t>
            </a:r>
          </a:p>
          <a:p>
            <a:pPr lvl="1"/>
            <a:r>
              <a:rPr lang="tr-TR" sz="2600" dirty="0" smtClean="0"/>
              <a:t>Rektus abdominis </a:t>
            </a:r>
            <a:r>
              <a:rPr lang="tr-TR" sz="2600" dirty="0"/>
              <a:t>myokutanöz </a:t>
            </a:r>
            <a:r>
              <a:rPr lang="tr-TR" sz="2600" dirty="0" smtClean="0"/>
              <a:t>flap</a:t>
            </a:r>
          </a:p>
          <a:p>
            <a:pPr lvl="1"/>
            <a:r>
              <a:rPr lang="tr-TR" sz="2600" dirty="0" smtClean="0"/>
              <a:t>Cecal neovagina</a:t>
            </a:r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77667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029" y="223277"/>
            <a:ext cx="8911687" cy="1280890"/>
          </a:xfrm>
        </p:spPr>
        <p:txBody>
          <a:bodyPr/>
          <a:lstStyle/>
          <a:p>
            <a:r>
              <a:rPr lang="tr-TR" b="1" dirty="0" smtClean="0"/>
              <a:t>TEDAVİ</a:t>
            </a:r>
            <a:br>
              <a:rPr lang="tr-TR" b="1" dirty="0" smtClean="0"/>
            </a:br>
            <a:r>
              <a:rPr lang="tr-TR" b="1" dirty="0" smtClean="0"/>
              <a:t>GENEL PRENSİPLER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53019"/>
            <a:ext cx="8915400" cy="5085567"/>
          </a:xfrm>
        </p:spPr>
        <p:txBody>
          <a:bodyPr>
            <a:normAutofit fontScale="77500" lnSpcReduction="20000"/>
          </a:bodyPr>
          <a:lstStyle/>
          <a:p>
            <a:r>
              <a:rPr lang="tr-TR" sz="2800" dirty="0" smtClean="0"/>
              <a:t>PRİMER TÜMÖR</a:t>
            </a:r>
          </a:p>
          <a:p>
            <a:r>
              <a:rPr lang="tr-TR" sz="2800" dirty="0" smtClean="0"/>
              <a:t>KOMORBİDİTE</a:t>
            </a:r>
          </a:p>
          <a:p>
            <a:r>
              <a:rPr lang="tr-TR" sz="2800" dirty="0" smtClean="0"/>
              <a:t>YAŞ</a:t>
            </a:r>
          </a:p>
          <a:p>
            <a:r>
              <a:rPr lang="tr-TR" sz="2800" dirty="0" smtClean="0"/>
              <a:t>QOL</a:t>
            </a:r>
          </a:p>
          <a:p>
            <a:r>
              <a:rPr lang="tr-TR" sz="2800" dirty="0" smtClean="0"/>
              <a:t>DOKU KALİTESİ</a:t>
            </a:r>
          </a:p>
          <a:p>
            <a:pPr lvl="1"/>
            <a:r>
              <a:rPr lang="tr-TR" sz="2600" dirty="0" smtClean="0"/>
              <a:t>RT doğrudan veya ortaya çıkan toksik metabolitler aracılığıyla endotelyal ve ürotelyal hücreleri etkiler</a:t>
            </a:r>
          </a:p>
          <a:p>
            <a:pPr lvl="1"/>
            <a:r>
              <a:rPr lang="tr-TR" sz="2600" dirty="0" smtClean="0"/>
              <a:t>Epitelyal permeabilite artışı, lokal perfüzyonda azalma, yıllar süren yavaş ama progresif endarteritis</a:t>
            </a:r>
          </a:p>
          <a:p>
            <a:pPr lvl="1"/>
            <a:r>
              <a:rPr lang="tr-TR" sz="2600" dirty="0" smtClean="0"/>
              <a:t>Doku nekrozu, progresif fibrozis, bağ doku sklerozisi</a:t>
            </a:r>
          </a:p>
          <a:p>
            <a:r>
              <a:rPr lang="tr-TR" sz="2800" dirty="0" smtClean="0"/>
              <a:t>HASTALIK ÖNCESİ</a:t>
            </a:r>
          </a:p>
          <a:p>
            <a:pPr lvl="1"/>
            <a:r>
              <a:rPr lang="tr-TR" sz="2600" dirty="0" smtClean="0"/>
              <a:t>RH öncesi normal ürodinami %17</a:t>
            </a:r>
          </a:p>
          <a:p>
            <a:pPr lvl="8"/>
            <a:r>
              <a:rPr lang="tr-TR" sz="2200" dirty="0" smtClean="0"/>
              <a:t>Lin HH ve ark, 2001</a:t>
            </a:r>
          </a:p>
          <a:p>
            <a:r>
              <a:rPr lang="tr-TR" sz="2800" dirty="0" smtClean="0"/>
              <a:t>HASTANIN İSTEĞİ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84142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586" name="Picture 1026" descr="D:\Slide\Cx CA\Radikal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2000"/>
            <a:ext cx="8839200" cy="534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93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10156" y="5674290"/>
            <a:ext cx="4626348" cy="995738"/>
          </a:xfrm>
        </p:spPr>
        <p:txBody>
          <a:bodyPr/>
          <a:lstStyle/>
          <a:p>
            <a:pPr algn="ctr"/>
            <a:r>
              <a:rPr lang="tr-TR" dirty="0" smtClean="0"/>
              <a:t>Pelvik pleksus</a:t>
            </a:r>
          </a:p>
          <a:p>
            <a:pPr algn="ctr"/>
            <a:r>
              <a:rPr lang="tr-TR" dirty="0" smtClean="0"/>
              <a:t>(İnferior hipogastrik pleksus)</a:t>
            </a:r>
            <a:endParaRPr lang="tr-TR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77" y="646912"/>
            <a:ext cx="5752831" cy="4867106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7180953" y="6052960"/>
            <a:ext cx="3999001" cy="576262"/>
          </a:xfrm>
        </p:spPr>
        <p:txBody>
          <a:bodyPr/>
          <a:lstStyle/>
          <a:p>
            <a:pPr algn="ctr"/>
            <a:r>
              <a:rPr lang="tr-TR" dirty="0" smtClean="0"/>
              <a:t>Pelvik sinir demeti</a:t>
            </a:r>
            <a:endParaRPr lang="tr-TR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331" y="652708"/>
            <a:ext cx="5922438" cy="4858744"/>
          </a:xfrm>
        </p:spPr>
      </p:pic>
    </p:spTree>
    <p:extLst>
      <p:ext uri="{BB962C8B-B14F-4D97-AF65-F5344CB8AC3E}">
        <p14:creationId xmlns:p14="http://schemas.microsoft.com/office/powerpoint/2010/main" val="427802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333" y="235804"/>
            <a:ext cx="9863702" cy="1280890"/>
          </a:xfrm>
        </p:spPr>
        <p:txBody>
          <a:bodyPr>
            <a:normAutofit/>
          </a:bodyPr>
          <a:lstStyle/>
          <a:p>
            <a:r>
              <a:rPr lang="tr-TR" b="1" dirty="0"/>
              <a:t>RADİKAL HİSTEREKTOMİ</a:t>
            </a:r>
            <a:br>
              <a:rPr lang="tr-TR" b="1" dirty="0"/>
            </a:br>
            <a:r>
              <a:rPr lang="tr-TR" b="1" dirty="0"/>
              <a:t>ALT ÜRİNER SİSTEM </a:t>
            </a:r>
            <a:r>
              <a:rPr lang="tr-TR" b="1" dirty="0" smtClean="0"/>
              <a:t>FONKSİYONLARI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8904" y="1590805"/>
            <a:ext cx="9625708" cy="4860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/>
              <a:t>MESANE</a:t>
            </a:r>
          </a:p>
          <a:p>
            <a:r>
              <a:rPr lang="tr-TR" sz="2800" dirty="0" smtClean="0"/>
              <a:t>Mesane kompliyansında azalma, mesane basıncında artış</a:t>
            </a:r>
          </a:p>
          <a:p>
            <a:pPr lvl="1"/>
            <a:r>
              <a:rPr lang="tr-TR" sz="2600" dirty="0" smtClean="0"/>
              <a:t>Genellikle geçici</a:t>
            </a:r>
          </a:p>
          <a:p>
            <a:pPr lvl="2"/>
            <a:r>
              <a:rPr lang="tr-TR" sz="2400" dirty="0" smtClean="0"/>
              <a:t>Spontan iyileşme veya mesane arefleksi gelişimi ve overflow inkontinans</a:t>
            </a:r>
          </a:p>
          <a:p>
            <a:r>
              <a:rPr lang="tr-TR" sz="2800" dirty="0" smtClean="0"/>
              <a:t>Atonik mesane</a:t>
            </a:r>
          </a:p>
          <a:p>
            <a:pPr lvl="1"/>
            <a:r>
              <a:rPr lang="tr-TR" sz="2600" dirty="0" smtClean="0"/>
              <a:t>Boşaltım için abdominal gerilme</a:t>
            </a:r>
          </a:p>
        </p:txBody>
      </p:sp>
    </p:spTree>
    <p:extLst>
      <p:ext uri="{BB962C8B-B14F-4D97-AF65-F5344CB8AC3E}">
        <p14:creationId xmlns:p14="http://schemas.microsoft.com/office/powerpoint/2010/main" val="246998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326" y="901874"/>
            <a:ext cx="9663286" cy="5436296"/>
          </a:xfrm>
        </p:spPr>
        <p:txBody>
          <a:bodyPr>
            <a:normAutofit lnSpcReduction="10000"/>
          </a:bodyPr>
          <a:lstStyle/>
          <a:p>
            <a:r>
              <a:rPr lang="tr-TR" sz="2800" dirty="0"/>
              <a:t>Detrusor disfonksiyonu</a:t>
            </a:r>
          </a:p>
          <a:p>
            <a:pPr lvl="1"/>
            <a:r>
              <a:rPr lang="tr-TR" sz="2600" dirty="0"/>
              <a:t>İntravezikal basınçla ilişkisiz</a:t>
            </a:r>
          </a:p>
          <a:p>
            <a:pPr lvl="1"/>
            <a:r>
              <a:rPr lang="tr-TR" sz="2600" dirty="0"/>
              <a:t>Mesane kompliyansında azalma ve intravezikal basınçta artma nedeniyle akım hızında artma ve rezidü idrarda </a:t>
            </a:r>
            <a:r>
              <a:rPr lang="tr-TR" sz="2600" dirty="0" smtClean="0"/>
              <a:t>azalma</a:t>
            </a:r>
          </a:p>
          <a:p>
            <a:r>
              <a:rPr lang="tr-TR" sz="2800" dirty="0" smtClean="0"/>
              <a:t>Detrusor hissinin azalması</a:t>
            </a:r>
          </a:p>
          <a:p>
            <a:pPr lvl="1"/>
            <a:r>
              <a:rPr lang="tr-TR" sz="2600" dirty="0" smtClean="0"/>
              <a:t>Normal mesane hissi yerine alt abdomende belirsiz dolgunluk hissi</a:t>
            </a:r>
          </a:p>
          <a:p>
            <a:pPr lvl="1"/>
            <a:r>
              <a:rPr lang="tr-TR" sz="2600" dirty="0" smtClean="0"/>
              <a:t>Mesaneden kortikal duyu alımı yerine peritoneal gerilim, komşu viseraya basınç gibi daha az duyarlı vezikal distansiyon belirteçleri</a:t>
            </a:r>
          </a:p>
          <a:p>
            <a:pPr lvl="1"/>
            <a:r>
              <a:rPr lang="tr-TR" sz="2600" dirty="0" smtClean="0"/>
              <a:t>Sıklıkla 1 yıl içerisinde düzelir</a:t>
            </a:r>
          </a:p>
          <a:p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41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RADİKAL HİSTEREKTOMİ</a:t>
            </a:r>
            <a:br>
              <a:rPr lang="tr-TR" b="1" dirty="0"/>
            </a:br>
            <a:r>
              <a:rPr lang="tr-TR" b="1" dirty="0"/>
              <a:t>ALT ÜRİNER SİSTEM FONKSİYONLARI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/>
              <a:t>ÜRETRA</a:t>
            </a:r>
          </a:p>
          <a:p>
            <a:r>
              <a:rPr lang="tr-TR" sz="2800" dirty="0" smtClean="0"/>
              <a:t>Çıkım </a:t>
            </a:r>
            <a:r>
              <a:rPr lang="tr-TR" sz="2800" dirty="0" err="1" smtClean="0"/>
              <a:t>disfonksiyonu</a:t>
            </a:r>
            <a:r>
              <a:rPr lang="tr-TR" sz="2800" dirty="0" smtClean="0"/>
              <a:t> genellikle mesane </a:t>
            </a:r>
            <a:r>
              <a:rPr lang="tr-TR" sz="2800" dirty="0" err="1" smtClean="0"/>
              <a:t>disfonksiyonu</a:t>
            </a:r>
            <a:r>
              <a:rPr lang="tr-TR" sz="2800" dirty="0" smtClean="0"/>
              <a:t> ile ilişkili olarak gelişir.</a:t>
            </a:r>
          </a:p>
          <a:p>
            <a:pPr lvl="1"/>
            <a:r>
              <a:rPr lang="tr-TR" sz="2600" dirty="0" smtClean="0"/>
              <a:t>En ilişkili görünen </a:t>
            </a:r>
            <a:r>
              <a:rPr lang="tr-TR" sz="2600" dirty="0" err="1" smtClean="0"/>
              <a:t>ürodinamik</a:t>
            </a:r>
            <a:r>
              <a:rPr lang="tr-TR" sz="2600" dirty="0" smtClean="0"/>
              <a:t> bulgu düşük </a:t>
            </a:r>
            <a:r>
              <a:rPr lang="tr-TR" sz="2600" dirty="0" err="1" smtClean="0"/>
              <a:t>üretral</a:t>
            </a:r>
            <a:r>
              <a:rPr lang="tr-TR" sz="2600" dirty="0" smtClean="0"/>
              <a:t> basınç</a:t>
            </a:r>
          </a:p>
          <a:p>
            <a:pPr lvl="1"/>
            <a:r>
              <a:rPr lang="tr-TR" sz="2600" dirty="0" smtClean="0"/>
              <a:t>Fonksiyonel </a:t>
            </a:r>
            <a:r>
              <a:rPr lang="tr-TR" sz="2600" dirty="0" err="1" smtClean="0"/>
              <a:t>üretral</a:t>
            </a:r>
            <a:r>
              <a:rPr lang="tr-TR" sz="2600" dirty="0" smtClean="0"/>
              <a:t> uzunluk kısalır, ama zamanla bu sorun oluşturmaz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52331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29877" y="123069"/>
            <a:ext cx="8911687" cy="128089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1139868" y="5724395"/>
            <a:ext cx="10095979" cy="764087"/>
          </a:xfrm>
        </p:spPr>
        <p:txBody>
          <a:bodyPr/>
          <a:lstStyle/>
          <a:p>
            <a:pPr algn="ctr"/>
            <a:r>
              <a:rPr lang="tr-TR" dirty="0" smtClean="0"/>
              <a:t>52 serviks, 28 over, 28 endometriyum kanseri, Manchana T, 2011</a:t>
            </a:r>
            <a:endParaRPr lang="tr-TR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04062384"/>
              </p:ext>
            </p:extLst>
          </p:nvPr>
        </p:nvGraphicFramePr>
        <p:xfrm>
          <a:off x="1277612" y="1452758"/>
          <a:ext cx="10109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246"/>
                <a:gridCol w="2217107"/>
                <a:gridCol w="1791222"/>
                <a:gridCol w="1190625"/>
              </a:tblGrid>
              <a:tr h="370840"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RH (n=51)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TAH (n=57)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p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Gündüz sıklık artışı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9 (%17.6)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15 (%26.3)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0.36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Noktüri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13 (%25.5)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22 (%38.6)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0.16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Urgency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 (%15.7)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11 (%19.3)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0.80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Herhangi tip üriner</a:t>
                      </a:r>
                      <a:r>
                        <a:rPr lang="tr-TR" sz="2400" b="1" baseline="0" dirty="0" smtClean="0"/>
                        <a:t> inkontinans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29 (%56.9)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18 (%31.6)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0.01</a:t>
                      </a:r>
                      <a:endParaRPr lang="tr-T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Urgency üriner</a:t>
                      </a:r>
                      <a:r>
                        <a:rPr lang="tr-TR" sz="2400" baseline="0" dirty="0" smtClean="0"/>
                        <a:t> inkontinans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 (%2.0)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4 (%7.0)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0.37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/>
                        <a:t>Stress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dirty="0" smtClean="0"/>
                        <a:t>üriner</a:t>
                      </a:r>
                      <a:r>
                        <a:rPr lang="tr-TR" sz="2400" b="1" baseline="0" dirty="0" smtClean="0"/>
                        <a:t> inkontinans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23 (%45.1)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12 (%21.0)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0.01</a:t>
                      </a:r>
                      <a:endParaRPr lang="tr-T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Mixed üriner</a:t>
                      </a:r>
                      <a:r>
                        <a:rPr lang="tr-TR" sz="2400" baseline="0" dirty="0" smtClean="0"/>
                        <a:t> inkontinans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5 (%9.8)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 (%3.5)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0.25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Boşaltma güçlüğü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16</a:t>
                      </a:r>
                      <a:r>
                        <a:rPr lang="tr-TR" sz="2400" b="1" baseline="0" dirty="0" smtClean="0"/>
                        <a:t> (%31.4)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1 (%1.8)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&lt;0.001</a:t>
                      </a:r>
                      <a:endParaRPr lang="tr-TR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8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2272</TotalTime>
  <Words>1296</Words>
  <Application>Microsoft Office PowerPoint</Application>
  <PresentationFormat>Özel</PresentationFormat>
  <Paragraphs>334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Duman</vt:lpstr>
      <vt:lpstr>SERVİKAL KANSER TEDAVİSİNE SEKONDER ÜROGENİTAL PROBLEMLERİN YÖNETİMİ</vt:lpstr>
      <vt:lpstr>RADİKAL HİSTEREKTOMİ ALT ÜRİNER SİSTEM FONKSİYONLARI</vt:lpstr>
      <vt:lpstr>PowerPoint Sunusu</vt:lpstr>
      <vt:lpstr>PowerPoint Sunusu</vt:lpstr>
      <vt:lpstr>PowerPoint Sunusu</vt:lpstr>
      <vt:lpstr>RADİKAL HİSTEREKTOMİ ALT ÜRİNER SİSTEM FONKSİYONLARI</vt:lpstr>
      <vt:lpstr>PowerPoint Sunusu</vt:lpstr>
      <vt:lpstr>RADİKAL HİSTEREKTOMİ ALT ÜRİNER SİSTEM FONKSİYONLARI</vt:lpstr>
      <vt:lpstr>PowerPoint Sunusu</vt:lpstr>
      <vt:lpstr>PowerPoint Sunusu</vt:lpstr>
      <vt:lpstr>PowerPoint Sunusu</vt:lpstr>
      <vt:lpstr>RADİKAL HİSTEREKTOMİ ALT ÜRİNER SİSTEM FONKSİYONLARI</vt:lpstr>
      <vt:lpstr>KEMOTERAPİ ALT ÜRİNER SİSTEM FONKSİYONLARI</vt:lpstr>
      <vt:lpstr>RADYOTERAPİ ALT ÜRİNER SİSTEM FONKSİYONLARI</vt:lpstr>
      <vt:lpstr>RADYOTERAPİ ALT ÜRİNER SİSTEM FONKSİYONLARI</vt:lpstr>
      <vt:lpstr>PowerPoint Sunusu</vt:lpstr>
      <vt:lpstr>PowerPoint Sunusu</vt:lpstr>
      <vt:lpstr>PowerPoint Sunusu</vt:lpstr>
      <vt:lpstr>PowerPoint Sunusu</vt:lpstr>
      <vt:lpstr>PowerPoint Sunusu</vt:lpstr>
      <vt:lpstr>MRI-GUIDED ADAPTIVE BRAKİTERAPİ ALT ÜRİNER SİSTEM FONKSİYONLARI</vt:lpstr>
      <vt:lpstr>FONKSİYONEL SINIFLANDIRMA</vt:lpstr>
      <vt:lpstr>FONKSİYONEL SINIFLANDIRMA</vt:lpstr>
      <vt:lpstr>TEDAVİ HEMORAJİK SİSTİT</vt:lpstr>
      <vt:lpstr>TEDAVİ HEMORAJİK SİSTİT</vt:lpstr>
      <vt:lpstr>TEDAVİ HEMORAJİK SİSTİT</vt:lpstr>
      <vt:lpstr>TEDAVİ ÜRETERAL STENOZ</vt:lpstr>
      <vt:lpstr>TEDAVİ VEZİKAL FİSTÜL</vt:lpstr>
      <vt:lpstr>TEDAVİ FİBROTİK DÜŞÜK KOMPLİYANS MESANE</vt:lpstr>
      <vt:lpstr>TEDAVİ VAJİNAL STENOZ</vt:lpstr>
      <vt:lpstr>TEDAVİ GENEL PRENSİPLER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Health</dc:creator>
  <cp:lastModifiedBy>DMK</cp:lastModifiedBy>
  <cp:revision>140</cp:revision>
  <dcterms:created xsi:type="dcterms:W3CDTF">2014-04-22T07:10:32Z</dcterms:created>
  <dcterms:modified xsi:type="dcterms:W3CDTF">2014-05-15T12:56:30Z</dcterms:modified>
</cp:coreProperties>
</file>