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20" r:id="rId3"/>
    <p:sldId id="351" r:id="rId4"/>
    <p:sldId id="293" r:id="rId5"/>
    <p:sldId id="319" r:id="rId6"/>
    <p:sldId id="317" r:id="rId7"/>
    <p:sldId id="337" r:id="rId8"/>
    <p:sldId id="347" r:id="rId9"/>
    <p:sldId id="348" r:id="rId10"/>
    <p:sldId id="353" r:id="rId11"/>
    <p:sldId id="355" r:id="rId12"/>
    <p:sldId id="356" r:id="rId13"/>
    <p:sldId id="357" r:id="rId14"/>
    <p:sldId id="318" r:id="rId15"/>
    <p:sldId id="310" r:id="rId16"/>
    <p:sldId id="339" r:id="rId17"/>
    <p:sldId id="264" r:id="rId18"/>
    <p:sldId id="263" r:id="rId19"/>
    <p:sldId id="311" r:id="rId20"/>
    <p:sldId id="361" r:id="rId21"/>
    <p:sldId id="360" r:id="rId22"/>
    <p:sldId id="362" r:id="rId23"/>
    <p:sldId id="363" r:id="rId24"/>
    <p:sldId id="364" r:id="rId25"/>
    <p:sldId id="365" r:id="rId26"/>
    <p:sldId id="366" r:id="rId27"/>
    <p:sldId id="325" r:id="rId28"/>
    <p:sldId id="294" r:id="rId29"/>
    <p:sldId id="304" r:id="rId30"/>
    <p:sldId id="281" r:id="rId31"/>
    <p:sldId id="313" r:id="rId32"/>
    <p:sldId id="280" r:id="rId33"/>
    <p:sldId id="323" r:id="rId34"/>
    <p:sldId id="329" r:id="rId35"/>
    <p:sldId id="285" r:id="rId36"/>
    <p:sldId id="286" r:id="rId37"/>
    <p:sldId id="287" r:id="rId38"/>
    <p:sldId id="288" r:id="rId39"/>
    <p:sldId id="297" r:id="rId40"/>
    <p:sldId id="349" r:id="rId41"/>
    <p:sldId id="359" r:id="rId42"/>
    <p:sldId id="350" r:id="rId43"/>
    <p:sldId id="346" r:id="rId44"/>
    <p:sldId id="315" r:id="rId45"/>
    <p:sldId id="299" r:id="rId46"/>
    <p:sldId id="340" r:id="rId47"/>
    <p:sldId id="341" r:id="rId48"/>
    <p:sldId id="268" r:id="rId49"/>
    <p:sldId id="276" r:id="rId50"/>
    <p:sldId id="367" r:id="rId51"/>
    <p:sldId id="368" r:id="rId52"/>
    <p:sldId id="314" r:id="rId53"/>
    <p:sldId id="284" r:id="rId54"/>
    <p:sldId id="278" r:id="rId55"/>
    <p:sldId id="369" r:id="rId56"/>
    <p:sldId id="279" r:id="rId57"/>
    <p:sldId id="335" r:id="rId58"/>
    <p:sldId id="336" r:id="rId59"/>
    <p:sldId id="269" r:id="rId60"/>
    <p:sldId id="358" r:id="rId61"/>
    <p:sldId id="298" r:id="rId62"/>
    <p:sldId id="344" r:id="rId63"/>
    <p:sldId id="345" r:id="rId64"/>
    <p:sldId id="370" r:id="rId65"/>
    <p:sldId id="292" r:id="rId6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23" autoAdjust="0"/>
  </p:normalViewPr>
  <p:slideViewPr>
    <p:cSldViewPr>
      <p:cViewPr varScale="1">
        <p:scale>
          <a:sx n="59" d="100"/>
          <a:sy n="59" d="100"/>
        </p:scale>
        <p:origin x="-16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9B0D-6FF1-4598-807C-88678F5862BE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1C9A2-CA41-417E-BEC1-3DC92E8E2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05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Kadınlarda görülen kanserlerde en sık 5’inci kanserdir. </a:t>
            </a:r>
          </a:p>
          <a:p>
            <a:endParaRPr lang="tr-TR" sz="1200" dirty="0" smtClean="0"/>
          </a:p>
          <a:p>
            <a:r>
              <a:rPr lang="tr-TR" sz="1200" dirty="0" smtClean="0"/>
              <a:t>Kadınlarda kanser ölümlerinde ise 4’üncü sırada yer alır. </a:t>
            </a:r>
          </a:p>
          <a:p>
            <a:endParaRPr lang="tr-TR" sz="1200" dirty="0" smtClean="0"/>
          </a:p>
          <a:p>
            <a:endParaRPr lang="tr-TR" sz="1200" dirty="0" smtClean="0"/>
          </a:p>
          <a:p>
            <a:r>
              <a:rPr lang="tr-TR" sz="1200" dirty="0" err="1" smtClean="0"/>
              <a:t>Over</a:t>
            </a:r>
            <a:r>
              <a:rPr lang="tr-TR" sz="1200" dirty="0" smtClean="0"/>
              <a:t> kanserleri kadınlarda görülen kanserlerin %4’ünü kadın </a:t>
            </a:r>
            <a:r>
              <a:rPr lang="tr-TR" sz="1200" dirty="0" err="1" smtClean="0"/>
              <a:t>genital</a:t>
            </a:r>
            <a:r>
              <a:rPr lang="tr-TR" sz="1200" dirty="0" smtClean="0"/>
              <a:t> kanserlerinin ise %25’ini oluşturur. </a:t>
            </a:r>
          </a:p>
          <a:p>
            <a:endParaRPr lang="tr-TR" sz="1200" dirty="0" smtClean="0"/>
          </a:p>
          <a:p>
            <a:r>
              <a:rPr lang="tr-TR" sz="1200" dirty="0" smtClean="0"/>
              <a:t>Hayat boyunca bir kadının </a:t>
            </a:r>
            <a:r>
              <a:rPr lang="tr-TR" sz="1200" dirty="0" err="1" smtClean="0"/>
              <a:t>over</a:t>
            </a:r>
            <a:r>
              <a:rPr lang="tr-TR" sz="1200" dirty="0" smtClean="0"/>
              <a:t> kanseri geliştirme riski 1/70’dir (%1.5).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C9A2-CA41-417E-BEC1-3DC92E8E2F86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GNC update 5-2007</a:t>
            </a: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GNC update 5-2007</a:t>
            </a: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05D95-B85E-4260-8C82-8374C713CD10}" type="slidenum">
              <a:rPr lang="en-US"/>
              <a:pPr/>
              <a:t>14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b="1">
                <a:solidFill>
                  <a:srgbClr val="000000"/>
                </a:solidFill>
                <a:latin typeface="Times New Roman" pitchFamily="18" charset="0"/>
              </a:rPr>
              <a:t>Slide 4</a:t>
            </a:r>
          </a:p>
          <a:p>
            <a:r>
              <a:rPr lang="en-US" sz="1000" b="1">
                <a:solidFill>
                  <a:srgbClr val="000000"/>
                </a:solidFill>
                <a:latin typeface="Times New Roman" pitchFamily="18" charset="0"/>
              </a:rPr>
              <a:t>The Development of Hereditary Cancer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Ordinarily there is only a one-in-a-million chance that a specific MMR gene will be mutated in a given cell. Even if this occurs, the tumor suppressing function of the gene is not lost because each cell has a backup copy of the gene that is located on the other copy of the chromosome.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Only if a second event ("hit") robs the cell of the backup copy is the function of the gene completely lost. This second hit is usually not a separate mutation but is the result of a more frequent type of mistake that is made during cell division in which one of the daughter cells only gets the mutated copy of the gene. There is a one-in-a-thousand chance of such a second hit to a given gene. Each cell therefore has only a one-in-a-billion (1/1,000,000 X 1/1,000) chance of two independent hits that result in loss of both copies of an important tumor suppressor gene.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 mutation in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MLH1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MSH2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inherited from either of a person’s parents contributes a first “hit” that is present in each cell from the time of birth.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All of the cells lining the colon, endometrium and other organs are therefore a million times more likely to completely lose the tumor suppressing function of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MLH1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MSH2.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Thus, inheritance of a single mutated copy of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MLH1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MSH2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from either the father or mother greatly increases the risk of cancer.</a:t>
            </a:r>
          </a:p>
          <a:p>
            <a:pPr lvl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000" b="1"/>
              <a:t>References</a:t>
            </a:r>
            <a:r>
              <a:rPr lang="en-US" sz="1000"/>
              <a:t> </a:t>
            </a:r>
          </a:p>
          <a:p>
            <a:r>
              <a:rPr lang="en-US" sz="1000"/>
              <a:t>Weinberg RA. </a:t>
            </a:r>
            <a:r>
              <a:rPr lang="en-US" sz="1000" i="1"/>
              <a:t>One renegade cell: how cancer begins.</a:t>
            </a:r>
            <a:r>
              <a:rPr lang="en-US" sz="1000"/>
              <a:t> New York: Basic Books, 1998), 63-78.</a:t>
            </a:r>
          </a:p>
          <a:p>
            <a:pPr lvl="1"/>
            <a:endParaRPr lang="en-US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6D956-8353-48A9-8D4E-884F30E05F41}" type="slidenum">
              <a:rPr lang="it-IT" smtClean="0">
                <a:latin typeface="Times New Roman" pitchFamily="18" charset="0"/>
              </a:rPr>
              <a:pPr/>
              <a:t>27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GNC update 5-2007</a:t>
            </a: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70B8-33EB-4A8F-AC24-DE0636424E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D295-9AE8-46DB-8BB5-4A1067BDB525}" type="datetimeFigureOut">
              <a:rPr lang="tr-TR" smtClean="0"/>
              <a:pPr/>
              <a:t>18.05.2014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B429D-42B0-4AA6-96B7-08B42DAF604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kintalk.org/files/2013/11/lifetimeriskhboc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emf"/><Relationship Id="rId5" Type="http://schemas.openxmlformats.org/officeDocument/2006/relationships/oleObject" Target="../embeddings/Microsoft_Word_97_-_2003_Belgesi1.doc"/><Relationship Id="rId4" Type="http://schemas.openxmlformats.org/officeDocument/2006/relationships/oleObject" Target="../embeddings/oleObject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Belgesi3.doc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Word_97_-_2003_Belgesi2.doc"/><Relationship Id="rId4" Type="http://schemas.openxmlformats.org/officeDocument/2006/relationships/oleObject" Target="../embeddings/oleObject5.bin"/><Relationship Id="rId9" Type="http://schemas.openxmlformats.org/officeDocument/2006/relationships/image" Target="../media/image50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hyperlink" Target="http://www.trsgo.org/index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572560" cy="1584327"/>
          </a:xfrm>
        </p:spPr>
        <p:txBody>
          <a:bodyPr>
            <a:noAutofit/>
          </a:bodyPr>
          <a:lstStyle/>
          <a:p>
            <a:r>
              <a:rPr lang="tr-TR" sz="5400" b="1" dirty="0" err="1" smtClean="0">
                <a:solidFill>
                  <a:srgbClr val="FF0000"/>
                </a:solidFill>
              </a:rPr>
              <a:t>Herediter</a:t>
            </a:r>
            <a:r>
              <a:rPr lang="tr-TR" sz="5400" b="1" dirty="0" smtClean="0">
                <a:solidFill>
                  <a:srgbClr val="FF0000"/>
                </a:solidFill>
              </a:rPr>
              <a:t> </a:t>
            </a:r>
            <a:r>
              <a:rPr lang="tr-TR" sz="5400" b="1" dirty="0" err="1" smtClean="0">
                <a:solidFill>
                  <a:srgbClr val="FF0000"/>
                </a:solidFill>
              </a:rPr>
              <a:t>Over</a:t>
            </a:r>
            <a:r>
              <a:rPr lang="tr-TR" sz="5400" b="1" dirty="0" smtClean="0">
                <a:solidFill>
                  <a:srgbClr val="FF0000"/>
                </a:solidFill>
              </a:rPr>
              <a:t> Kanserlerinin Yönetimi 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85852" y="4214818"/>
            <a:ext cx="6400800" cy="1752600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Doç Dr Polat Dursun</a:t>
            </a:r>
          </a:p>
          <a:p>
            <a:r>
              <a:rPr lang="tr-TR" sz="2400" b="1" dirty="0" smtClean="0"/>
              <a:t>Başkent Üniversitesi Tıp Fakültesi </a:t>
            </a:r>
          </a:p>
          <a:p>
            <a:r>
              <a:rPr lang="tr-TR" sz="2400" b="1" dirty="0" smtClean="0"/>
              <a:t>Jinekolojik Onkoloji Bilim Dalı</a:t>
            </a:r>
          </a:p>
          <a:p>
            <a:r>
              <a:rPr lang="tr-TR" sz="2400" b="1" dirty="0" smtClean="0"/>
              <a:t>Ankara Türkiye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04800" y="304800"/>
            <a:ext cx="8467725" cy="10778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sz="3200" b="1" dirty="0" smtClean="0">
                <a:solidFill>
                  <a:srgbClr val="FF0000"/>
                </a:solidFill>
              </a:rPr>
              <a:t>H</a:t>
            </a:r>
            <a:r>
              <a:rPr lang="tr-TR" sz="3200" b="1" dirty="0" err="1" smtClean="0">
                <a:solidFill>
                  <a:srgbClr val="FF0000"/>
                </a:solidFill>
              </a:rPr>
              <a:t>erediter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Nonpolipozis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Kolorektal</a:t>
            </a:r>
            <a:r>
              <a:rPr lang="tr-TR" sz="3200" b="1" dirty="0" smtClean="0">
                <a:solidFill>
                  <a:srgbClr val="FF0000"/>
                </a:solidFill>
              </a:rPr>
              <a:t> Kanser Sendromu (H</a:t>
            </a:r>
            <a:r>
              <a:rPr lang="it-IT" sz="3200" b="1" dirty="0" smtClean="0">
                <a:solidFill>
                  <a:srgbClr val="FF0000"/>
                </a:solidFill>
              </a:rPr>
              <a:t>NPCC- </a:t>
            </a:r>
            <a:r>
              <a:rPr lang="en-GB" sz="3200" b="1" dirty="0">
                <a:solidFill>
                  <a:srgbClr val="FF0000"/>
                </a:solidFill>
                <a:cs typeface="Times New Roman" pitchFamily="18" charset="0"/>
              </a:rPr>
              <a:t>Lynch II </a:t>
            </a:r>
            <a:r>
              <a:rPr lang="en-GB" sz="3200" b="1" dirty="0" smtClean="0">
                <a:solidFill>
                  <a:srgbClr val="FF0000"/>
                </a:solidFill>
                <a:cs typeface="Times New Roman" pitchFamily="18" charset="0"/>
              </a:rPr>
              <a:t>Syndrome</a:t>
            </a:r>
            <a:r>
              <a:rPr lang="tr-TR" sz="3200" b="1" dirty="0" smtClean="0">
                <a:solidFill>
                  <a:srgbClr val="FF0000"/>
                </a:solidFill>
                <a:cs typeface="Times New Roman" pitchFamily="18" charset="0"/>
              </a:rPr>
              <a:t> )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619375" y="10477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" name="8 İçerik Yer Tutucusu"/>
          <p:cNvSpPr>
            <a:spLocks noGrp="1"/>
          </p:cNvSpPr>
          <p:nvPr>
            <p:ph sz="half" idx="1"/>
          </p:nvPr>
        </p:nvSpPr>
        <p:spPr>
          <a:xfrm>
            <a:off x="0" y="1428736"/>
            <a:ext cx="6357950" cy="492922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err="1" smtClean="0"/>
              <a:t>Proksimal</a:t>
            </a:r>
            <a:r>
              <a:rPr lang="tr-TR" sz="2400" b="1" dirty="0" smtClean="0"/>
              <a:t> kolonda tümör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/>
              <a:t>40-50 y da tanı alırlar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err="1" smtClean="0"/>
              <a:t>Metakronoz</a:t>
            </a:r>
            <a:r>
              <a:rPr lang="tr-TR" sz="2400" b="1" dirty="0" smtClean="0"/>
              <a:t> kolon kanseri </a:t>
            </a:r>
            <a:r>
              <a:rPr lang="tr-TR" sz="2400" b="1" dirty="0" err="1" smtClean="0"/>
              <a:t>riskide</a:t>
            </a:r>
            <a:r>
              <a:rPr lang="tr-TR" sz="2400" b="1" dirty="0" smtClean="0"/>
              <a:t> yüksektir ( 15 y sonra %50)</a:t>
            </a:r>
          </a:p>
          <a:p>
            <a:r>
              <a:rPr lang="it-IT" sz="2400" b="1" dirty="0" smtClean="0"/>
              <a:t> E</a:t>
            </a:r>
            <a:r>
              <a:rPr lang="tr-TR" sz="2400" b="1" dirty="0" err="1" smtClean="0"/>
              <a:t>kstrakolonik</a:t>
            </a:r>
            <a:r>
              <a:rPr lang="tr-TR" sz="2400" b="1" dirty="0" smtClean="0"/>
              <a:t> kanserler</a:t>
            </a:r>
          </a:p>
          <a:p>
            <a:pPr>
              <a:buNone/>
            </a:pPr>
            <a:r>
              <a:rPr lang="tr-TR" sz="2400" b="1" dirty="0" smtClean="0"/>
              <a:t>	 (</a:t>
            </a:r>
            <a:r>
              <a:rPr lang="tr-TR" sz="2400" b="1" dirty="0" err="1" smtClean="0"/>
              <a:t>ovarian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endometrial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uro</a:t>
            </a:r>
            <a:r>
              <a:rPr lang="tr-TR" sz="2400" b="1" dirty="0" smtClean="0"/>
              <a:t>-</a:t>
            </a:r>
            <a:r>
              <a:rPr lang="tr-TR" sz="2400" b="1" dirty="0" err="1" smtClean="0"/>
              <a:t>genital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pankreatik</a:t>
            </a:r>
            <a:r>
              <a:rPr lang="tr-TR" sz="2400" b="1" dirty="0" smtClean="0"/>
              <a:t>, ve </a:t>
            </a:r>
            <a:r>
              <a:rPr lang="tr-TR" sz="2400" b="1" dirty="0" err="1" smtClean="0"/>
              <a:t>bilier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trakt</a:t>
            </a:r>
            <a:r>
              <a:rPr lang="tr-TR" sz="2400" b="1" dirty="0" smtClean="0"/>
              <a:t> kanserleri)</a:t>
            </a:r>
          </a:p>
          <a:p>
            <a:r>
              <a:rPr lang="tr-TR" sz="2400" b="1" dirty="0" smtClean="0"/>
              <a:t>Yaşam boyu </a:t>
            </a:r>
            <a:r>
              <a:rPr lang="tr-TR" sz="2400" b="1" dirty="0" err="1" smtClean="0"/>
              <a:t>over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Ca</a:t>
            </a:r>
            <a:r>
              <a:rPr lang="tr-TR" sz="2400" b="1" dirty="0" smtClean="0"/>
              <a:t> riski %10</a:t>
            </a:r>
          </a:p>
          <a:p>
            <a:r>
              <a:rPr lang="tr-TR" sz="2400" b="1" dirty="0" smtClean="0"/>
              <a:t>MMR gen </a:t>
            </a:r>
            <a:r>
              <a:rPr lang="tr-TR" sz="2400" b="1" dirty="0" err="1" smtClean="0"/>
              <a:t>defektleri</a:t>
            </a:r>
            <a:r>
              <a:rPr lang="tr-TR" sz="2400" b="1" dirty="0" smtClean="0"/>
              <a:t> </a:t>
            </a:r>
          </a:p>
          <a:p>
            <a:r>
              <a:rPr lang="en-US" sz="2400" b="1" i="1" dirty="0" smtClean="0"/>
              <a:t>MLH1</a:t>
            </a:r>
            <a:r>
              <a:rPr lang="en-US" sz="2400" b="1" dirty="0" smtClean="0"/>
              <a:t>, </a:t>
            </a:r>
            <a:r>
              <a:rPr lang="en-US" sz="2400" b="1" i="1" dirty="0" smtClean="0"/>
              <a:t>MSH2</a:t>
            </a:r>
            <a:r>
              <a:rPr lang="en-US" sz="2400" b="1" dirty="0" smtClean="0"/>
              <a:t>, </a:t>
            </a:r>
            <a:r>
              <a:rPr lang="en-US" sz="2400" b="1" i="1" dirty="0" smtClean="0"/>
              <a:t>MSH6</a:t>
            </a:r>
            <a:r>
              <a:rPr lang="en-US" sz="2400" b="1" dirty="0" smtClean="0"/>
              <a:t> and </a:t>
            </a:r>
            <a:r>
              <a:rPr lang="en-US" sz="2400" b="1" i="1" dirty="0" smtClean="0"/>
              <a:t>PMS2</a:t>
            </a:r>
            <a:endParaRPr lang="tr-TR" sz="2400" b="1" i="1" dirty="0" smtClean="0"/>
          </a:p>
          <a:p>
            <a:pPr>
              <a:buNone/>
            </a:pPr>
            <a:r>
              <a:rPr lang="tr-TR" sz="1800" i="1" dirty="0" smtClean="0"/>
              <a:t>	Mutasyon: </a:t>
            </a:r>
            <a:r>
              <a:rPr lang="en-US" sz="1800" i="1" dirty="0" smtClean="0"/>
              <a:t>MLH1</a:t>
            </a:r>
            <a:r>
              <a:rPr lang="en-US" sz="1800" dirty="0" smtClean="0"/>
              <a:t> (∼50%), </a:t>
            </a:r>
            <a:r>
              <a:rPr lang="en-US" sz="1800" i="1" dirty="0" smtClean="0"/>
              <a:t>MSH2</a:t>
            </a:r>
            <a:r>
              <a:rPr lang="en-US" sz="1800" dirty="0" smtClean="0"/>
              <a:t> (∼40%) and </a:t>
            </a:r>
            <a:r>
              <a:rPr lang="en-US" sz="1800" i="1" dirty="0" smtClean="0"/>
              <a:t>MSH6</a:t>
            </a:r>
            <a:r>
              <a:rPr lang="en-US" sz="1800" dirty="0" smtClean="0"/>
              <a:t> (∼10%).</a:t>
            </a:r>
            <a:endParaRPr lang="tr-TR" sz="1800" dirty="0" smtClean="0"/>
          </a:p>
          <a:p>
            <a:pPr>
              <a:buNone/>
            </a:pPr>
            <a:r>
              <a:rPr lang="tr-TR" sz="1800" i="1" dirty="0" smtClean="0"/>
              <a:t>	</a:t>
            </a:r>
            <a:r>
              <a:rPr lang="en-US" sz="1800" i="1" dirty="0" smtClean="0"/>
              <a:t>hPMS1, hPMS2 </a:t>
            </a:r>
            <a:r>
              <a:rPr lang="tr-TR" sz="1800" i="1" dirty="0" smtClean="0"/>
              <a:t>,</a:t>
            </a:r>
            <a:endParaRPr lang="it-IT" sz="1800" b="1" dirty="0" smtClean="0"/>
          </a:p>
          <a:p>
            <a:pPr>
              <a:spcBef>
                <a:spcPct val="50000"/>
              </a:spcBef>
              <a:buClr>
                <a:srgbClr val="FF0000"/>
              </a:buClr>
              <a:buNone/>
            </a:pPr>
            <a:endParaRPr lang="it-IT" sz="2400" b="1" dirty="0" smtClean="0"/>
          </a:p>
          <a:p>
            <a:endParaRPr lang="tr-TR" sz="2400" b="1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00240"/>
            <a:ext cx="4038600" cy="279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Dikdörtgen"/>
          <p:cNvSpPr/>
          <p:nvPr/>
        </p:nvSpPr>
        <p:spPr>
          <a:xfrm>
            <a:off x="1785918" y="6357958"/>
            <a:ext cx="735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A. Russo et al. / Critical Reviews in Oncology/Hematology 69 (2009) 28–44</a:t>
            </a:r>
            <a:endParaRPr lang="tr-TR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085975" y="1905000"/>
            <a:ext cx="6858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 b="1"/>
              <a:t>100</a:t>
            </a:r>
          </a:p>
          <a:p>
            <a:pPr eaLnBrk="0" hangingPunct="0">
              <a:spcBef>
                <a:spcPct val="50000"/>
              </a:spcBef>
            </a:pPr>
            <a:endParaRPr lang="it-IT" sz="800" b="1"/>
          </a:p>
          <a:p>
            <a:pPr eaLnBrk="0" hangingPunct="0">
              <a:spcBef>
                <a:spcPct val="50000"/>
              </a:spcBef>
            </a:pPr>
            <a:r>
              <a:rPr lang="it-IT" sz="1600" b="1"/>
              <a:t>80</a:t>
            </a:r>
          </a:p>
          <a:p>
            <a:pPr eaLnBrk="0" hangingPunct="0">
              <a:spcBef>
                <a:spcPct val="50000"/>
              </a:spcBef>
            </a:pPr>
            <a:endParaRPr lang="it-IT" sz="800" b="1"/>
          </a:p>
          <a:p>
            <a:pPr eaLnBrk="0" hangingPunct="0">
              <a:spcBef>
                <a:spcPct val="50000"/>
              </a:spcBef>
            </a:pPr>
            <a:r>
              <a:rPr lang="it-IT" sz="1600" b="1"/>
              <a:t>60</a:t>
            </a:r>
          </a:p>
          <a:p>
            <a:pPr eaLnBrk="0" hangingPunct="0">
              <a:spcBef>
                <a:spcPct val="50000"/>
              </a:spcBef>
            </a:pPr>
            <a:endParaRPr lang="it-IT" sz="800" b="1"/>
          </a:p>
          <a:p>
            <a:pPr eaLnBrk="0" hangingPunct="0">
              <a:spcBef>
                <a:spcPct val="50000"/>
              </a:spcBef>
            </a:pPr>
            <a:r>
              <a:rPr lang="it-IT" sz="1600" b="1"/>
              <a:t>40</a:t>
            </a:r>
          </a:p>
          <a:p>
            <a:pPr eaLnBrk="0" hangingPunct="0">
              <a:spcBef>
                <a:spcPct val="50000"/>
              </a:spcBef>
            </a:pPr>
            <a:endParaRPr lang="it-IT" sz="800" b="1"/>
          </a:p>
          <a:p>
            <a:pPr eaLnBrk="0" hangingPunct="0">
              <a:spcBef>
                <a:spcPct val="50000"/>
              </a:spcBef>
            </a:pPr>
            <a:r>
              <a:rPr lang="it-IT" sz="1600" b="1"/>
              <a:t>20</a:t>
            </a:r>
          </a:p>
          <a:p>
            <a:pPr eaLnBrk="0" hangingPunct="0">
              <a:spcBef>
                <a:spcPct val="50000"/>
              </a:spcBef>
            </a:pPr>
            <a:endParaRPr lang="it-IT" sz="800" b="1"/>
          </a:p>
          <a:p>
            <a:pPr eaLnBrk="0" hangingPunct="0">
              <a:spcBef>
                <a:spcPct val="50000"/>
              </a:spcBef>
            </a:pPr>
            <a:r>
              <a:rPr lang="it-IT" sz="1600" b="1"/>
              <a:t>0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849438" y="4976813"/>
            <a:ext cx="533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 b="1"/>
              <a:t>0	20	40	60	80</a:t>
            </a:r>
          </a:p>
          <a:p>
            <a:pPr eaLnBrk="0" hangingPunct="0">
              <a:spcBef>
                <a:spcPct val="50000"/>
              </a:spcBef>
            </a:pPr>
            <a:r>
              <a:rPr lang="it-IT" sz="1800" b="1"/>
              <a:t>Age (years)</a:t>
            </a:r>
          </a:p>
          <a:p>
            <a:pPr eaLnBrk="0" hangingPunct="0">
              <a:spcBef>
                <a:spcPct val="50000"/>
              </a:spcBef>
            </a:pPr>
            <a:endParaRPr lang="it-IT" sz="1800" b="1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04800" y="304800"/>
            <a:ext cx="8467725" cy="5854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sz="3200" b="1" dirty="0" smtClean="0">
                <a:solidFill>
                  <a:srgbClr val="FF0000"/>
                </a:solidFill>
              </a:rPr>
              <a:t> HNPCC</a:t>
            </a:r>
            <a:r>
              <a:rPr lang="tr-TR" sz="3200" b="1" dirty="0" smtClean="0">
                <a:solidFill>
                  <a:srgbClr val="FF0000"/>
                </a:solidFill>
              </a:rPr>
              <a:t> Sendromunda Kanser Riski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61975" y="2895600"/>
            <a:ext cx="1571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800" b="1"/>
              <a:t>% with cancer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590800" y="1981200"/>
            <a:ext cx="0" cy="28686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2590800" y="4849813"/>
            <a:ext cx="403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11488" y="4748213"/>
            <a:ext cx="319087" cy="204787"/>
            <a:chOff x="2934" y="3217"/>
            <a:chExt cx="465" cy="360"/>
          </a:xfrm>
        </p:grpSpPr>
        <p:sp>
          <p:nvSpPr>
            <p:cNvPr id="59416" name="Line 9"/>
            <p:cNvSpPr>
              <a:spLocks noChangeShapeType="1"/>
            </p:cNvSpPr>
            <p:nvPr/>
          </p:nvSpPr>
          <p:spPr bwMode="auto">
            <a:xfrm flipH="1">
              <a:off x="2934" y="3217"/>
              <a:ext cx="360" cy="36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9417" name="Line 10"/>
            <p:cNvSpPr>
              <a:spLocks noChangeShapeType="1"/>
            </p:cNvSpPr>
            <p:nvPr/>
          </p:nvSpPr>
          <p:spPr bwMode="auto">
            <a:xfrm flipH="1">
              <a:off x="3039" y="3217"/>
              <a:ext cx="360" cy="36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724275" y="2514600"/>
            <a:ext cx="5419725" cy="2590800"/>
            <a:chOff x="2346" y="1584"/>
            <a:chExt cx="3414" cy="1632"/>
          </a:xfrm>
        </p:grpSpPr>
        <p:sp>
          <p:nvSpPr>
            <p:cNvPr id="59403" name="Text Box 12"/>
            <p:cNvSpPr txBox="1">
              <a:spLocks noChangeArrowheads="1"/>
            </p:cNvSpPr>
            <p:nvPr/>
          </p:nvSpPr>
          <p:spPr bwMode="auto">
            <a:xfrm>
              <a:off x="3936" y="1584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800" b="1"/>
                <a:t>Colorectal 78%</a:t>
              </a:r>
            </a:p>
          </p:txBody>
        </p:sp>
        <p:sp>
          <p:nvSpPr>
            <p:cNvPr id="59404" name="Freeform 13"/>
            <p:cNvSpPr>
              <a:spLocks/>
            </p:cNvSpPr>
            <p:nvPr/>
          </p:nvSpPr>
          <p:spPr bwMode="auto">
            <a:xfrm>
              <a:off x="2346" y="1845"/>
              <a:ext cx="1600" cy="1195"/>
            </a:xfrm>
            <a:custGeom>
              <a:avLst/>
              <a:gdLst>
                <a:gd name="T0" fmla="*/ 0 w 2264"/>
                <a:gd name="T1" fmla="*/ 857 h 1666"/>
                <a:gd name="T2" fmla="*/ 187 w 2264"/>
                <a:gd name="T3" fmla="*/ 718 h 1666"/>
                <a:gd name="T4" fmla="*/ 300 w 2264"/>
                <a:gd name="T5" fmla="*/ 533 h 1666"/>
                <a:gd name="T6" fmla="*/ 314 w 2264"/>
                <a:gd name="T7" fmla="*/ 479 h 1666"/>
                <a:gd name="T8" fmla="*/ 329 w 2264"/>
                <a:gd name="T9" fmla="*/ 456 h 1666"/>
                <a:gd name="T10" fmla="*/ 382 w 2264"/>
                <a:gd name="T11" fmla="*/ 363 h 1666"/>
                <a:gd name="T12" fmla="*/ 412 w 2264"/>
                <a:gd name="T13" fmla="*/ 325 h 1666"/>
                <a:gd name="T14" fmla="*/ 449 w 2264"/>
                <a:gd name="T15" fmla="*/ 286 h 1666"/>
                <a:gd name="T16" fmla="*/ 487 w 2264"/>
                <a:gd name="T17" fmla="*/ 247 h 1666"/>
                <a:gd name="T18" fmla="*/ 502 w 2264"/>
                <a:gd name="T19" fmla="*/ 225 h 1666"/>
                <a:gd name="T20" fmla="*/ 637 w 2264"/>
                <a:gd name="T21" fmla="*/ 139 h 1666"/>
                <a:gd name="T22" fmla="*/ 682 w 2264"/>
                <a:gd name="T23" fmla="*/ 124 h 1666"/>
                <a:gd name="T24" fmla="*/ 772 w 2264"/>
                <a:gd name="T25" fmla="*/ 70 h 1666"/>
                <a:gd name="T26" fmla="*/ 861 w 2264"/>
                <a:gd name="T27" fmla="*/ 47 h 1666"/>
                <a:gd name="T28" fmla="*/ 1064 w 2264"/>
                <a:gd name="T29" fmla="*/ 8 h 1666"/>
                <a:gd name="T30" fmla="*/ 1124 w 2264"/>
                <a:gd name="T31" fmla="*/ 1 h 16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4"/>
                <a:gd name="T49" fmla="*/ 0 h 1666"/>
                <a:gd name="T50" fmla="*/ 2264 w 2264"/>
                <a:gd name="T51" fmla="*/ 1666 h 16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4" h="1666">
                  <a:moveTo>
                    <a:pt x="0" y="1666"/>
                  </a:moveTo>
                  <a:cubicBezTo>
                    <a:pt x="125" y="1576"/>
                    <a:pt x="257" y="1495"/>
                    <a:pt x="375" y="1396"/>
                  </a:cubicBezTo>
                  <a:cubicBezTo>
                    <a:pt x="462" y="1323"/>
                    <a:pt x="549" y="1137"/>
                    <a:pt x="600" y="1036"/>
                  </a:cubicBezTo>
                  <a:cubicBezTo>
                    <a:pt x="629" y="978"/>
                    <a:pt x="601" y="998"/>
                    <a:pt x="630" y="931"/>
                  </a:cubicBezTo>
                  <a:cubicBezTo>
                    <a:pt x="637" y="914"/>
                    <a:pt x="653" y="902"/>
                    <a:pt x="660" y="886"/>
                  </a:cubicBezTo>
                  <a:cubicBezTo>
                    <a:pt x="699" y="798"/>
                    <a:pt x="695" y="776"/>
                    <a:pt x="765" y="706"/>
                  </a:cubicBezTo>
                  <a:cubicBezTo>
                    <a:pt x="794" y="618"/>
                    <a:pt x="757" y="699"/>
                    <a:pt x="825" y="631"/>
                  </a:cubicBezTo>
                  <a:cubicBezTo>
                    <a:pt x="925" y="531"/>
                    <a:pt x="780" y="636"/>
                    <a:pt x="900" y="556"/>
                  </a:cubicBezTo>
                  <a:cubicBezTo>
                    <a:pt x="980" y="436"/>
                    <a:pt x="875" y="581"/>
                    <a:pt x="975" y="481"/>
                  </a:cubicBezTo>
                  <a:cubicBezTo>
                    <a:pt x="988" y="468"/>
                    <a:pt x="991" y="448"/>
                    <a:pt x="1005" y="436"/>
                  </a:cubicBezTo>
                  <a:cubicBezTo>
                    <a:pt x="1073" y="377"/>
                    <a:pt x="1191" y="308"/>
                    <a:pt x="1275" y="271"/>
                  </a:cubicBezTo>
                  <a:cubicBezTo>
                    <a:pt x="1304" y="258"/>
                    <a:pt x="1336" y="254"/>
                    <a:pt x="1365" y="241"/>
                  </a:cubicBezTo>
                  <a:cubicBezTo>
                    <a:pt x="1427" y="214"/>
                    <a:pt x="1489" y="173"/>
                    <a:pt x="1545" y="136"/>
                  </a:cubicBezTo>
                  <a:cubicBezTo>
                    <a:pt x="1596" y="102"/>
                    <a:pt x="1666" y="111"/>
                    <a:pt x="1725" y="91"/>
                  </a:cubicBezTo>
                  <a:cubicBezTo>
                    <a:pt x="1857" y="47"/>
                    <a:pt x="1993" y="32"/>
                    <a:pt x="2130" y="16"/>
                  </a:cubicBezTo>
                  <a:cubicBezTo>
                    <a:pt x="2264" y="0"/>
                    <a:pt x="2196" y="1"/>
                    <a:pt x="2250" y="1"/>
                  </a:cubicBezTo>
                </a:path>
              </a:pathLst>
            </a:cu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05" name="Freeform 14"/>
            <p:cNvSpPr>
              <a:spLocks/>
            </p:cNvSpPr>
            <p:nvPr/>
          </p:nvSpPr>
          <p:spPr bwMode="auto">
            <a:xfrm>
              <a:off x="2775" y="2348"/>
              <a:ext cx="1172" cy="702"/>
            </a:xfrm>
            <a:custGeom>
              <a:avLst/>
              <a:gdLst>
                <a:gd name="T0" fmla="*/ 4 w 1658"/>
                <a:gd name="T1" fmla="*/ 503 h 979"/>
                <a:gd name="T2" fmla="*/ 34 w 1658"/>
                <a:gd name="T3" fmla="*/ 465 h 979"/>
                <a:gd name="T4" fmla="*/ 71 w 1658"/>
                <a:gd name="T5" fmla="*/ 426 h 979"/>
                <a:gd name="T6" fmla="*/ 109 w 1658"/>
                <a:gd name="T7" fmla="*/ 395 h 979"/>
                <a:gd name="T8" fmla="*/ 124 w 1658"/>
                <a:gd name="T9" fmla="*/ 372 h 979"/>
                <a:gd name="T10" fmla="*/ 146 w 1658"/>
                <a:gd name="T11" fmla="*/ 357 h 979"/>
                <a:gd name="T12" fmla="*/ 192 w 1658"/>
                <a:gd name="T13" fmla="*/ 288 h 979"/>
                <a:gd name="T14" fmla="*/ 236 w 1658"/>
                <a:gd name="T15" fmla="*/ 195 h 979"/>
                <a:gd name="T16" fmla="*/ 266 w 1658"/>
                <a:gd name="T17" fmla="*/ 179 h 979"/>
                <a:gd name="T18" fmla="*/ 304 w 1658"/>
                <a:gd name="T19" fmla="*/ 148 h 979"/>
                <a:gd name="T20" fmla="*/ 348 w 1658"/>
                <a:gd name="T21" fmla="*/ 118 h 979"/>
                <a:gd name="T22" fmla="*/ 409 w 1658"/>
                <a:gd name="T23" fmla="*/ 72 h 979"/>
                <a:gd name="T24" fmla="*/ 454 w 1658"/>
                <a:gd name="T25" fmla="*/ 41 h 979"/>
                <a:gd name="T26" fmla="*/ 581 w 1658"/>
                <a:gd name="T27" fmla="*/ 2 h 979"/>
                <a:gd name="T28" fmla="*/ 828 w 1658"/>
                <a:gd name="T29" fmla="*/ 2 h 9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8"/>
                <a:gd name="T46" fmla="*/ 0 h 979"/>
                <a:gd name="T47" fmla="*/ 1658 w 1658"/>
                <a:gd name="T48" fmla="*/ 979 h 9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8" h="979">
                  <a:moveTo>
                    <a:pt x="8" y="979"/>
                  </a:moveTo>
                  <a:cubicBezTo>
                    <a:pt x="37" y="891"/>
                    <a:pt x="0" y="972"/>
                    <a:pt x="68" y="904"/>
                  </a:cubicBezTo>
                  <a:cubicBezTo>
                    <a:pt x="168" y="804"/>
                    <a:pt x="23" y="909"/>
                    <a:pt x="143" y="829"/>
                  </a:cubicBezTo>
                  <a:cubicBezTo>
                    <a:pt x="229" y="700"/>
                    <a:pt x="114" y="852"/>
                    <a:pt x="218" y="769"/>
                  </a:cubicBezTo>
                  <a:cubicBezTo>
                    <a:pt x="232" y="758"/>
                    <a:pt x="235" y="737"/>
                    <a:pt x="248" y="724"/>
                  </a:cubicBezTo>
                  <a:cubicBezTo>
                    <a:pt x="261" y="711"/>
                    <a:pt x="278" y="704"/>
                    <a:pt x="293" y="694"/>
                  </a:cubicBezTo>
                  <a:cubicBezTo>
                    <a:pt x="323" y="649"/>
                    <a:pt x="353" y="604"/>
                    <a:pt x="383" y="559"/>
                  </a:cubicBezTo>
                  <a:cubicBezTo>
                    <a:pt x="417" y="509"/>
                    <a:pt x="424" y="420"/>
                    <a:pt x="473" y="379"/>
                  </a:cubicBezTo>
                  <a:cubicBezTo>
                    <a:pt x="490" y="365"/>
                    <a:pt x="513" y="359"/>
                    <a:pt x="533" y="349"/>
                  </a:cubicBezTo>
                  <a:cubicBezTo>
                    <a:pt x="588" y="266"/>
                    <a:pt x="531" y="332"/>
                    <a:pt x="608" y="289"/>
                  </a:cubicBezTo>
                  <a:cubicBezTo>
                    <a:pt x="640" y="271"/>
                    <a:pt x="698" y="229"/>
                    <a:pt x="698" y="229"/>
                  </a:cubicBezTo>
                  <a:cubicBezTo>
                    <a:pt x="736" y="171"/>
                    <a:pt x="762" y="170"/>
                    <a:pt x="818" y="139"/>
                  </a:cubicBezTo>
                  <a:cubicBezTo>
                    <a:pt x="850" y="121"/>
                    <a:pt x="874" y="90"/>
                    <a:pt x="908" y="79"/>
                  </a:cubicBezTo>
                  <a:cubicBezTo>
                    <a:pt x="983" y="54"/>
                    <a:pt x="1081" y="6"/>
                    <a:pt x="1163" y="4"/>
                  </a:cubicBezTo>
                  <a:cubicBezTo>
                    <a:pt x="1328" y="0"/>
                    <a:pt x="1493" y="4"/>
                    <a:pt x="1658" y="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06" name="Freeform 15"/>
            <p:cNvSpPr>
              <a:spLocks/>
            </p:cNvSpPr>
            <p:nvPr/>
          </p:nvSpPr>
          <p:spPr bwMode="auto">
            <a:xfrm>
              <a:off x="3050" y="2781"/>
              <a:ext cx="939" cy="287"/>
            </a:xfrm>
            <a:custGeom>
              <a:avLst/>
              <a:gdLst>
                <a:gd name="T0" fmla="*/ 13 w 1330"/>
                <a:gd name="T1" fmla="*/ 193 h 400"/>
                <a:gd name="T2" fmla="*/ 50 w 1330"/>
                <a:gd name="T3" fmla="*/ 154 h 400"/>
                <a:gd name="T4" fmla="*/ 65 w 1330"/>
                <a:gd name="T5" fmla="*/ 131 h 400"/>
                <a:gd name="T6" fmla="*/ 132 w 1330"/>
                <a:gd name="T7" fmla="*/ 108 h 400"/>
                <a:gd name="T8" fmla="*/ 311 w 1330"/>
                <a:gd name="T9" fmla="*/ 62 h 400"/>
                <a:gd name="T10" fmla="*/ 379 w 1330"/>
                <a:gd name="T11" fmla="*/ 39 h 400"/>
                <a:gd name="T12" fmla="*/ 401 w 1330"/>
                <a:gd name="T13" fmla="*/ 31 h 400"/>
                <a:gd name="T14" fmla="*/ 424 w 1330"/>
                <a:gd name="T15" fmla="*/ 23 h 400"/>
                <a:gd name="T16" fmla="*/ 521 w 1330"/>
                <a:gd name="T17" fmla="*/ 23 h 400"/>
                <a:gd name="T18" fmla="*/ 566 w 1330"/>
                <a:gd name="T19" fmla="*/ 8 h 400"/>
                <a:gd name="T20" fmla="*/ 588 w 1330"/>
                <a:gd name="T21" fmla="*/ 0 h 400"/>
                <a:gd name="T22" fmla="*/ 663 w 1330"/>
                <a:gd name="T23" fmla="*/ 8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0"/>
                <a:gd name="T37" fmla="*/ 0 h 400"/>
                <a:gd name="T38" fmla="*/ 1330 w 1330"/>
                <a:gd name="T39" fmla="*/ 400 h 4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0" h="400">
                  <a:moveTo>
                    <a:pt x="25" y="375"/>
                  </a:moveTo>
                  <a:cubicBezTo>
                    <a:pt x="105" y="255"/>
                    <a:pt x="0" y="400"/>
                    <a:pt x="100" y="300"/>
                  </a:cubicBezTo>
                  <a:cubicBezTo>
                    <a:pt x="113" y="287"/>
                    <a:pt x="115" y="265"/>
                    <a:pt x="130" y="255"/>
                  </a:cubicBezTo>
                  <a:cubicBezTo>
                    <a:pt x="130" y="255"/>
                    <a:pt x="242" y="218"/>
                    <a:pt x="265" y="210"/>
                  </a:cubicBezTo>
                  <a:cubicBezTo>
                    <a:pt x="400" y="165"/>
                    <a:pt x="481" y="136"/>
                    <a:pt x="625" y="120"/>
                  </a:cubicBezTo>
                  <a:cubicBezTo>
                    <a:pt x="670" y="105"/>
                    <a:pt x="715" y="90"/>
                    <a:pt x="760" y="75"/>
                  </a:cubicBezTo>
                  <a:cubicBezTo>
                    <a:pt x="775" y="70"/>
                    <a:pt x="790" y="65"/>
                    <a:pt x="805" y="60"/>
                  </a:cubicBezTo>
                  <a:cubicBezTo>
                    <a:pt x="820" y="55"/>
                    <a:pt x="850" y="45"/>
                    <a:pt x="850" y="45"/>
                  </a:cubicBezTo>
                  <a:cubicBezTo>
                    <a:pt x="962" y="59"/>
                    <a:pt x="951" y="71"/>
                    <a:pt x="1045" y="45"/>
                  </a:cubicBezTo>
                  <a:cubicBezTo>
                    <a:pt x="1076" y="37"/>
                    <a:pt x="1105" y="25"/>
                    <a:pt x="1135" y="15"/>
                  </a:cubicBezTo>
                  <a:cubicBezTo>
                    <a:pt x="1150" y="10"/>
                    <a:pt x="1180" y="0"/>
                    <a:pt x="1180" y="0"/>
                  </a:cubicBezTo>
                  <a:cubicBezTo>
                    <a:pt x="1300" y="17"/>
                    <a:pt x="1250" y="15"/>
                    <a:pt x="1330" y="1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07" name="Freeform 16"/>
            <p:cNvSpPr>
              <a:spLocks/>
            </p:cNvSpPr>
            <p:nvPr/>
          </p:nvSpPr>
          <p:spPr bwMode="auto">
            <a:xfrm>
              <a:off x="3088" y="2824"/>
              <a:ext cx="1007" cy="216"/>
            </a:xfrm>
            <a:custGeom>
              <a:avLst/>
              <a:gdLst>
                <a:gd name="T0" fmla="*/ 0 w 1425"/>
                <a:gd name="T1" fmla="*/ 156 h 300"/>
                <a:gd name="T2" fmla="*/ 45 w 1425"/>
                <a:gd name="T3" fmla="*/ 140 h 300"/>
                <a:gd name="T4" fmla="*/ 112 w 1425"/>
                <a:gd name="T5" fmla="*/ 94 h 300"/>
                <a:gd name="T6" fmla="*/ 187 w 1425"/>
                <a:gd name="T7" fmla="*/ 78 h 300"/>
                <a:gd name="T8" fmla="*/ 232 w 1425"/>
                <a:gd name="T9" fmla="*/ 62 h 300"/>
                <a:gd name="T10" fmla="*/ 254 w 1425"/>
                <a:gd name="T11" fmla="*/ 55 h 300"/>
                <a:gd name="T12" fmla="*/ 277 w 1425"/>
                <a:gd name="T13" fmla="*/ 47 h 300"/>
                <a:gd name="T14" fmla="*/ 360 w 1425"/>
                <a:gd name="T15" fmla="*/ 70 h 300"/>
                <a:gd name="T16" fmla="*/ 472 w 1425"/>
                <a:gd name="T17" fmla="*/ 55 h 300"/>
                <a:gd name="T18" fmla="*/ 517 w 1425"/>
                <a:gd name="T19" fmla="*/ 39 h 300"/>
                <a:gd name="T20" fmla="*/ 539 w 1425"/>
                <a:gd name="T21" fmla="*/ 23 h 300"/>
                <a:gd name="T22" fmla="*/ 599 w 1425"/>
                <a:gd name="T23" fmla="*/ 16 h 300"/>
                <a:gd name="T24" fmla="*/ 712 w 1425"/>
                <a:gd name="T25" fmla="*/ 0 h 3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5"/>
                <a:gd name="T40" fmla="*/ 0 h 300"/>
                <a:gd name="T41" fmla="*/ 1425 w 1425"/>
                <a:gd name="T42" fmla="*/ 300 h 3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5" h="300">
                  <a:moveTo>
                    <a:pt x="0" y="300"/>
                  </a:moveTo>
                  <a:cubicBezTo>
                    <a:pt x="30" y="290"/>
                    <a:pt x="64" y="288"/>
                    <a:pt x="90" y="270"/>
                  </a:cubicBezTo>
                  <a:cubicBezTo>
                    <a:pt x="135" y="240"/>
                    <a:pt x="174" y="197"/>
                    <a:pt x="225" y="180"/>
                  </a:cubicBezTo>
                  <a:cubicBezTo>
                    <a:pt x="304" y="154"/>
                    <a:pt x="254" y="167"/>
                    <a:pt x="375" y="150"/>
                  </a:cubicBezTo>
                  <a:cubicBezTo>
                    <a:pt x="405" y="140"/>
                    <a:pt x="435" y="130"/>
                    <a:pt x="465" y="120"/>
                  </a:cubicBezTo>
                  <a:cubicBezTo>
                    <a:pt x="480" y="115"/>
                    <a:pt x="495" y="110"/>
                    <a:pt x="510" y="105"/>
                  </a:cubicBezTo>
                  <a:cubicBezTo>
                    <a:pt x="525" y="100"/>
                    <a:pt x="555" y="90"/>
                    <a:pt x="555" y="90"/>
                  </a:cubicBezTo>
                  <a:cubicBezTo>
                    <a:pt x="669" y="128"/>
                    <a:pt x="614" y="114"/>
                    <a:pt x="720" y="135"/>
                  </a:cubicBezTo>
                  <a:cubicBezTo>
                    <a:pt x="833" y="125"/>
                    <a:pt x="859" y="131"/>
                    <a:pt x="945" y="105"/>
                  </a:cubicBezTo>
                  <a:cubicBezTo>
                    <a:pt x="975" y="96"/>
                    <a:pt x="1005" y="85"/>
                    <a:pt x="1035" y="75"/>
                  </a:cubicBezTo>
                  <a:cubicBezTo>
                    <a:pt x="1052" y="69"/>
                    <a:pt x="1063" y="50"/>
                    <a:pt x="1080" y="45"/>
                  </a:cubicBezTo>
                  <a:cubicBezTo>
                    <a:pt x="1119" y="34"/>
                    <a:pt x="1160" y="35"/>
                    <a:pt x="1200" y="30"/>
                  </a:cubicBezTo>
                  <a:cubicBezTo>
                    <a:pt x="1273" y="6"/>
                    <a:pt x="1346" y="0"/>
                    <a:pt x="1425" y="0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08" name="Freeform 17"/>
            <p:cNvSpPr>
              <a:spLocks/>
            </p:cNvSpPr>
            <p:nvPr/>
          </p:nvSpPr>
          <p:spPr bwMode="auto">
            <a:xfrm>
              <a:off x="3141" y="2921"/>
              <a:ext cx="944" cy="119"/>
            </a:xfrm>
            <a:custGeom>
              <a:avLst/>
              <a:gdLst>
                <a:gd name="T0" fmla="*/ 0 w 1335"/>
                <a:gd name="T1" fmla="*/ 86 h 165"/>
                <a:gd name="T2" fmla="*/ 52 w 1335"/>
                <a:gd name="T3" fmla="*/ 70 h 165"/>
                <a:gd name="T4" fmla="*/ 75 w 1335"/>
                <a:gd name="T5" fmla="*/ 55 h 165"/>
                <a:gd name="T6" fmla="*/ 143 w 1335"/>
                <a:gd name="T7" fmla="*/ 23 h 165"/>
                <a:gd name="T8" fmla="*/ 180 w 1335"/>
                <a:gd name="T9" fmla="*/ 31 h 165"/>
                <a:gd name="T10" fmla="*/ 225 w 1335"/>
                <a:gd name="T11" fmla="*/ 47 h 165"/>
                <a:gd name="T12" fmla="*/ 412 w 1335"/>
                <a:gd name="T13" fmla="*/ 39 h 165"/>
                <a:gd name="T14" fmla="*/ 510 w 1335"/>
                <a:gd name="T15" fmla="*/ 31 h 165"/>
                <a:gd name="T16" fmla="*/ 555 w 1335"/>
                <a:gd name="T17" fmla="*/ 0 h 165"/>
                <a:gd name="T18" fmla="*/ 668 w 1335"/>
                <a:gd name="T19" fmla="*/ 8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5"/>
                <a:gd name="T31" fmla="*/ 0 h 165"/>
                <a:gd name="T32" fmla="*/ 1335 w 1335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5" h="165">
                  <a:moveTo>
                    <a:pt x="0" y="165"/>
                  </a:moveTo>
                  <a:cubicBezTo>
                    <a:pt x="35" y="153"/>
                    <a:pt x="72" y="149"/>
                    <a:pt x="105" y="135"/>
                  </a:cubicBezTo>
                  <a:cubicBezTo>
                    <a:pt x="122" y="128"/>
                    <a:pt x="134" y="113"/>
                    <a:pt x="150" y="105"/>
                  </a:cubicBezTo>
                  <a:cubicBezTo>
                    <a:pt x="193" y="83"/>
                    <a:pt x="239" y="60"/>
                    <a:pt x="285" y="45"/>
                  </a:cubicBezTo>
                  <a:cubicBezTo>
                    <a:pt x="310" y="50"/>
                    <a:pt x="335" y="53"/>
                    <a:pt x="360" y="60"/>
                  </a:cubicBezTo>
                  <a:cubicBezTo>
                    <a:pt x="391" y="68"/>
                    <a:pt x="450" y="90"/>
                    <a:pt x="450" y="90"/>
                  </a:cubicBezTo>
                  <a:cubicBezTo>
                    <a:pt x="588" y="76"/>
                    <a:pt x="688" y="60"/>
                    <a:pt x="825" y="75"/>
                  </a:cubicBezTo>
                  <a:cubicBezTo>
                    <a:pt x="890" y="70"/>
                    <a:pt x="957" y="77"/>
                    <a:pt x="1020" y="60"/>
                  </a:cubicBezTo>
                  <a:cubicBezTo>
                    <a:pt x="1055" y="51"/>
                    <a:pt x="1110" y="0"/>
                    <a:pt x="1110" y="0"/>
                  </a:cubicBezTo>
                  <a:cubicBezTo>
                    <a:pt x="1295" y="17"/>
                    <a:pt x="1220" y="15"/>
                    <a:pt x="1335" y="15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09" name="Freeform 18"/>
            <p:cNvSpPr>
              <a:spLocks/>
            </p:cNvSpPr>
            <p:nvPr/>
          </p:nvSpPr>
          <p:spPr bwMode="auto">
            <a:xfrm>
              <a:off x="3184" y="2959"/>
              <a:ext cx="911" cy="81"/>
            </a:xfrm>
            <a:custGeom>
              <a:avLst/>
              <a:gdLst>
                <a:gd name="T0" fmla="*/ 0 w 1290"/>
                <a:gd name="T1" fmla="*/ 58 h 113"/>
                <a:gd name="T2" fmla="*/ 67 w 1290"/>
                <a:gd name="T3" fmla="*/ 27 h 113"/>
                <a:gd name="T4" fmla="*/ 90 w 1290"/>
                <a:gd name="T5" fmla="*/ 19 h 113"/>
                <a:gd name="T6" fmla="*/ 187 w 1290"/>
                <a:gd name="T7" fmla="*/ 27 h 113"/>
                <a:gd name="T8" fmla="*/ 232 w 1290"/>
                <a:gd name="T9" fmla="*/ 35 h 113"/>
                <a:gd name="T10" fmla="*/ 277 w 1290"/>
                <a:gd name="T11" fmla="*/ 50 h 113"/>
                <a:gd name="T12" fmla="*/ 508 w 1290"/>
                <a:gd name="T13" fmla="*/ 27 h 113"/>
                <a:gd name="T14" fmla="*/ 546 w 1290"/>
                <a:gd name="T15" fmla="*/ 19 h 113"/>
                <a:gd name="T16" fmla="*/ 568 w 1290"/>
                <a:gd name="T17" fmla="*/ 4 h 113"/>
                <a:gd name="T18" fmla="*/ 643 w 1290"/>
                <a:gd name="T19" fmla="*/ 4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0"/>
                <a:gd name="T31" fmla="*/ 0 h 113"/>
                <a:gd name="T32" fmla="*/ 1290 w 1290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0" h="113">
                  <a:moveTo>
                    <a:pt x="0" y="113"/>
                  </a:moveTo>
                  <a:cubicBezTo>
                    <a:pt x="71" y="65"/>
                    <a:pt x="28" y="89"/>
                    <a:pt x="135" y="53"/>
                  </a:cubicBezTo>
                  <a:cubicBezTo>
                    <a:pt x="150" y="48"/>
                    <a:pt x="180" y="38"/>
                    <a:pt x="180" y="38"/>
                  </a:cubicBezTo>
                  <a:cubicBezTo>
                    <a:pt x="276" y="102"/>
                    <a:pt x="182" y="53"/>
                    <a:pt x="375" y="53"/>
                  </a:cubicBezTo>
                  <a:cubicBezTo>
                    <a:pt x="405" y="53"/>
                    <a:pt x="435" y="61"/>
                    <a:pt x="465" y="68"/>
                  </a:cubicBezTo>
                  <a:cubicBezTo>
                    <a:pt x="496" y="76"/>
                    <a:pt x="555" y="98"/>
                    <a:pt x="555" y="98"/>
                  </a:cubicBezTo>
                  <a:cubicBezTo>
                    <a:pt x="710" y="82"/>
                    <a:pt x="865" y="66"/>
                    <a:pt x="1020" y="53"/>
                  </a:cubicBezTo>
                  <a:cubicBezTo>
                    <a:pt x="1045" y="48"/>
                    <a:pt x="1071" y="47"/>
                    <a:pt x="1095" y="38"/>
                  </a:cubicBezTo>
                  <a:cubicBezTo>
                    <a:pt x="1112" y="32"/>
                    <a:pt x="1122" y="11"/>
                    <a:pt x="1140" y="8"/>
                  </a:cubicBezTo>
                  <a:cubicBezTo>
                    <a:pt x="1189" y="0"/>
                    <a:pt x="1240" y="8"/>
                    <a:pt x="1290" y="8"/>
                  </a:cubicBezTo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10" name="Freeform 19"/>
            <p:cNvSpPr>
              <a:spLocks/>
            </p:cNvSpPr>
            <p:nvPr/>
          </p:nvSpPr>
          <p:spPr bwMode="auto">
            <a:xfrm>
              <a:off x="3958" y="2779"/>
              <a:ext cx="137" cy="13"/>
            </a:xfrm>
            <a:custGeom>
              <a:avLst/>
              <a:gdLst>
                <a:gd name="T0" fmla="*/ 0 w 195"/>
                <a:gd name="T1" fmla="*/ 9 h 18"/>
                <a:gd name="T2" fmla="*/ 96 w 195"/>
                <a:gd name="T3" fmla="*/ 1 h 18"/>
                <a:gd name="T4" fmla="*/ 0 60000 65536"/>
                <a:gd name="T5" fmla="*/ 0 60000 65536"/>
                <a:gd name="T6" fmla="*/ 0 w 195"/>
                <a:gd name="T7" fmla="*/ 0 h 18"/>
                <a:gd name="T8" fmla="*/ 195 w 195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" h="18">
                  <a:moveTo>
                    <a:pt x="0" y="18"/>
                  </a:moveTo>
                  <a:cubicBezTo>
                    <a:pt x="145" y="0"/>
                    <a:pt x="80" y="3"/>
                    <a:pt x="195" y="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11" name="Text Box 20"/>
            <p:cNvSpPr txBox="1">
              <a:spLocks noChangeArrowheads="1"/>
            </p:cNvSpPr>
            <p:nvPr/>
          </p:nvSpPr>
          <p:spPr bwMode="auto">
            <a:xfrm>
              <a:off x="3936" y="2217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800" b="1"/>
                <a:t>Endometrial  43%</a:t>
              </a:r>
            </a:p>
          </p:txBody>
        </p:sp>
        <p:sp>
          <p:nvSpPr>
            <p:cNvPr id="59412" name="Text Box 21"/>
            <p:cNvSpPr txBox="1">
              <a:spLocks noChangeArrowheads="1"/>
            </p:cNvSpPr>
            <p:nvPr/>
          </p:nvSpPr>
          <p:spPr bwMode="auto">
            <a:xfrm>
              <a:off x="4128" y="2565"/>
              <a:ext cx="1632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dirty="0"/>
                <a:t>   </a:t>
              </a:r>
              <a:r>
                <a:rPr lang="tr-TR" sz="1600" b="1" dirty="0" smtClean="0"/>
                <a:t>        </a:t>
              </a:r>
              <a:r>
                <a:rPr lang="it-IT" sz="1600" b="1" dirty="0" smtClean="0"/>
                <a:t>Stomach </a:t>
              </a:r>
              <a:r>
                <a:rPr lang="it-IT" sz="1600" b="1" dirty="0"/>
                <a:t>19%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dirty="0"/>
                <a:t>         </a:t>
              </a:r>
              <a:r>
                <a:rPr lang="tr-TR" sz="1600" b="1" dirty="0" smtClean="0"/>
                <a:t>  </a:t>
              </a:r>
              <a:r>
                <a:rPr lang="it-IT" sz="1600" b="1" dirty="0" smtClean="0"/>
                <a:t>Biliary </a:t>
              </a:r>
              <a:r>
                <a:rPr lang="it-IT" sz="1600" b="1" dirty="0"/>
                <a:t>tract 18%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dirty="0"/>
                <a:t>          </a:t>
              </a:r>
              <a:r>
                <a:rPr lang="tr-TR" sz="1600" b="1" dirty="0" smtClean="0"/>
                <a:t> </a:t>
              </a:r>
              <a:r>
                <a:rPr lang="it-IT" sz="1600" b="1" dirty="0" smtClean="0"/>
                <a:t>Urinary </a:t>
              </a:r>
              <a:r>
                <a:rPr lang="it-IT" sz="1600" b="1" dirty="0"/>
                <a:t>tract 10%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r-TR" b="1" dirty="0" smtClean="0">
                  <a:solidFill>
                    <a:srgbClr val="FF0000"/>
                  </a:solidFill>
                </a:rPr>
                <a:t>           </a:t>
              </a:r>
              <a:r>
                <a:rPr lang="it-IT" b="1" dirty="0" smtClean="0">
                  <a:solidFill>
                    <a:srgbClr val="FF0000"/>
                  </a:solidFill>
                </a:rPr>
                <a:t>Ovarian </a:t>
              </a:r>
              <a:r>
                <a:rPr lang="it-IT" b="1" dirty="0">
                  <a:solidFill>
                    <a:srgbClr val="FF0000"/>
                  </a:solidFill>
                </a:rPr>
                <a:t>9-12%</a:t>
              </a:r>
            </a:p>
          </p:txBody>
        </p:sp>
        <p:sp>
          <p:nvSpPr>
            <p:cNvPr id="59413" name="AutoShape 22"/>
            <p:cNvSpPr>
              <a:spLocks/>
            </p:cNvSpPr>
            <p:nvPr/>
          </p:nvSpPr>
          <p:spPr bwMode="auto">
            <a:xfrm>
              <a:off x="4416" y="2610"/>
              <a:ext cx="39" cy="606"/>
            </a:xfrm>
            <a:prstGeom prst="leftBracket">
              <a:avLst>
                <a:gd name="adj" fmla="val 1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4" name="AutoShape 23"/>
            <p:cNvSpPr>
              <a:spLocks/>
            </p:cNvSpPr>
            <p:nvPr/>
          </p:nvSpPr>
          <p:spPr bwMode="auto">
            <a:xfrm>
              <a:off x="4080" y="2688"/>
              <a:ext cx="48" cy="336"/>
            </a:xfrm>
            <a:prstGeom prst="rightBracket">
              <a:avLst>
                <a:gd name="adj" fmla="val 58333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5" name="Line 24"/>
            <p:cNvSpPr>
              <a:spLocks noChangeShapeType="1"/>
            </p:cNvSpPr>
            <p:nvPr/>
          </p:nvSpPr>
          <p:spPr bwMode="auto">
            <a:xfrm>
              <a:off x="4128" y="2880"/>
              <a:ext cx="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Amsterdam Kriterleri I ve II</a:t>
            </a:r>
            <a:endParaRPr lang="tr-TR" sz="4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4200" b="1" u="sng" dirty="0" smtClean="0"/>
              <a:t>Amsterdam </a:t>
            </a:r>
            <a:r>
              <a:rPr lang="tr-TR" sz="4200" b="1" u="sng" dirty="0"/>
              <a:t>Kriterleri I </a:t>
            </a:r>
          </a:p>
          <a:p>
            <a:pPr>
              <a:buNone/>
            </a:pPr>
            <a:r>
              <a:rPr lang="tr-TR" b="1" dirty="0" smtClean="0"/>
              <a:t>	    </a:t>
            </a:r>
            <a:r>
              <a:rPr lang="tr-TR" b="1" dirty="0" err="1"/>
              <a:t>Kolorektal</a:t>
            </a:r>
            <a:r>
              <a:rPr lang="tr-TR" b="1" dirty="0"/>
              <a:t> kanseri olan en az 3 akraba;</a:t>
            </a:r>
            <a:endParaRPr lang="tr-TR" dirty="0"/>
          </a:p>
          <a:p>
            <a:pPr>
              <a:buNone/>
            </a:pPr>
            <a:r>
              <a:rPr lang="tr-TR" dirty="0" smtClean="0"/>
              <a:t>	 </a:t>
            </a:r>
            <a:r>
              <a:rPr lang="tr-TR" dirty="0"/>
              <a:t>	Birbirleri ile birinci dereceden </a:t>
            </a:r>
            <a:r>
              <a:rPr lang="tr-TR" dirty="0" smtClean="0"/>
              <a:t>akraba olmalı</a:t>
            </a:r>
            <a:endParaRPr lang="tr-TR" dirty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/>
              <a:t>	Birbirini takip eden en az iki kuşakta </a:t>
            </a:r>
            <a:r>
              <a:rPr lang="tr-TR" dirty="0" smtClean="0"/>
              <a:t>görülmeli</a:t>
            </a:r>
            <a:endParaRPr lang="tr-TR" dirty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/>
              <a:t>	Kanserlerden en az biri 50 yaşından önce </a:t>
            </a:r>
            <a:r>
              <a:rPr lang="tr-TR" dirty="0" smtClean="0"/>
              <a:t>çıkmalı</a:t>
            </a:r>
            <a:endParaRPr lang="tr-TR" dirty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/>
              <a:t>	Ailevi </a:t>
            </a:r>
            <a:r>
              <a:rPr lang="tr-TR" dirty="0" err="1"/>
              <a:t>adenomatoz</a:t>
            </a:r>
            <a:r>
              <a:rPr lang="tr-TR" dirty="0"/>
              <a:t> </a:t>
            </a:r>
            <a:r>
              <a:rPr lang="tr-TR" dirty="0" err="1"/>
              <a:t>polipozis</a:t>
            </a:r>
            <a:r>
              <a:rPr lang="tr-TR" dirty="0"/>
              <a:t> hariç </a:t>
            </a:r>
            <a:r>
              <a:rPr lang="tr-TR" dirty="0" smtClean="0"/>
              <a:t>tutulmalı</a:t>
            </a:r>
            <a:endParaRPr lang="tr-TR" dirty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/>
              <a:t>	Tümörler herhangi bir </a:t>
            </a:r>
            <a:r>
              <a:rPr lang="tr-TR" dirty="0" err="1"/>
              <a:t>histopatolojide</a:t>
            </a:r>
            <a:r>
              <a:rPr lang="tr-TR" dirty="0"/>
              <a:t> g</a:t>
            </a:r>
            <a:r>
              <a:rPr lang="tr-TR" b="1" dirty="0"/>
              <a:t>e</a:t>
            </a:r>
            <a:r>
              <a:rPr lang="tr-TR" dirty="0"/>
              <a:t>rçekleşebilir.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/>
              <a:t> 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/>
              <a:t> </a:t>
            </a:r>
          </a:p>
          <a:p>
            <a:pPr>
              <a:buNone/>
            </a:pPr>
            <a:r>
              <a:rPr lang="tr-TR" sz="4200" b="1" u="sng" dirty="0" smtClean="0"/>
              <a:t>Amsterdam </a:t>
            </a:r>
            <a:r>
              <a:rPr lang="tr-TR" sz="4200" b="1" u="sng" dirty="0"/>
              <a:t>Kriterleri II</a:t>
            </a:r>
          </a:p>
          <a:p>
            <a:pPr>
              <a:buNone/>
            </a:pPr>
            <a:r>
              <a:rPr lang="tr-TR" dirty="0" smtClean="0"/>
              <a:t>	 </a:t>
            </a:r>
            <a:r>
              <a:rPr lang="tr-TR" dirty="0"/>
              <a:t>HNPCC ile ilişkili kanseri olan (yani </a:t>
            </a:r>
            <a:r>
              <a:rPr lang="tr-TR" dirty="0" err="1"/>
              <a:t>kolorektal</a:t>
            </a:r>
            <a:r>
              <a:rPr lang="tr-TR" dirty="0"/>
              <a:t>, </a:t>
            </a:r>
            <a:r>
              <a:rPr lang="tr-TR" dirty="0" err="1"/>
              <a:t>endometriyal</a:t>
            </a:r>
            <a:r>
              <a:rPr lang="tr-TR" dirty="0"/>
              <a:t>, </a:t>
            </a:r>
            <a:r>
              <a:rPr lang="tr-TR" dirty="0" err="1"/>
              <a:t>over</a:t>
            </a:r>
            <a:r>
              <a:rPr lang="tr-TR" dirty="0"/>
              <a:t>, mide, </a:t>
            </a:r>
            <a:r>
              <a:rPr lang="tr-TR" dirty="0" err="1"/>
              <a:t>üreter</a:t>
            </a:r>
            <a:r>
              <a:rPr lang="tr-TR" dirty="0"/>
              <a:t>,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pelvis</a:t>
            </a:r>
            <a:r>
              <a:rPr lang="tr-TR" dirty="0"/>
              <a:t>, beyin, incebağırsak, </a:t>
            </a:r>
            <a:r>
              <a:rPr lang="tr-TR" dirty="0" err="1"/>
              <a:t>hepatobiliyer</a:t>
            </a:r>
            <a:r>
              <a:rPr lang="tr-TR" dirty="0"/>
              <a:t>, yağ bezi, cilt tümörü)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/>
              <a:t>	Birbiriyle birinci dereceden akraba </a:t>
            </a:r>
            <a:r>
              <a:rPr lang="tr-TR" dirty="0" smtClean="0"/>
              <a:t>olmalı</a:t>
            </a:r>
            <a:endParaRPr lang="tr-TR" dirty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/>
              <a:t>	Birbirini takip eden en az iki kuşakta </a:t>
            </a:r>
            <a:r>
              <a:rPr lang="tr-TR" dirty="0" smtClean="0"/>
              <a:t>görülmeli</a:t>
            </a:r>
            <a:endParaRPr lang="tr-TR" dirty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/>
              <a:t>	Kanserlerden en az birisi 50 yaşından önce </a:t>
            </a:r>
            <a:r>
              <a:rPr lang="tr-TR" dirty="0" smtClean="0"/>
              <a:t>çıkmalı</a:t>
            </a:r>
            <a:endParaRPr lang="tr-TR" dirty="0"/>
          </a:p>
          <a:p>
            <a:pPr>
              <a:buNone/>
            </a:pPr>
            <a:r>
              <a:rPr lang="tr-TR" dirty="0" smtClean="0"/>
              <a:t>		Herhangi </a:t>
            </a:r>
            <a:r>
              <a:rPr lang="tr-TR" dirty="0"/>
              <a:t>bir </a:t>
            </a:r>
            <a:r>
              <a:rPr lang="tr-TR" dirty="0" err="1"/>
              <a:t>kolorektal</a:t>
            </a:r>
            <a:r>
              <a:rPr lang="tr-TR" dirty="0"/>
              <a:t> kanser olgusunda ailevi </a:t>
            </a:r>
            <a:r>
              <a:rPr lang="tr-TR" dirty="0" err="1"/>
              <a:t>adenomatöz</a:t>
            </a:r>
            <a:r>
              <a:rPr lang="tr-TR" dirty="0"/>
              <a:t> </a:t>
            </a:r>
            <a:r>
              <a:rPr lang="tr-TR" dirty="0" err="1"/>
              <a:t>polipozis</a:t>
            </a:r>
            <a:r>
              <a:rPr lang="tr-TR" dirty="0"/>
              <a:t> hariç </a:t>
            </a:r>
            <a:r>
              <a:rPr lang="tr-TR" dirty="0" smtClean="0"/>
              <a:t>tutulmalı</a:t>
            </a:r>
            <a:endParaRPr lang="tr-TR" dirty="0"/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	Tümörler </a:t>
            </a:r>
            <a:r>
              <a:rPr lang="tr-TR" dirty="0"/>
              <a:t>herhangi bir histolojide </a:t>
            </a:r>
            <a:r>
              <a:rPr lang="tr-TR" dirty="0" smtClean="0"/>
              <a:t>olabilir.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HNPCC Tanısında Revize </a:t>
            </a:r>
            <a:r>
              <a:rPr lang="tr-TR" sz="3200" b="1" dirty="0" err="1" smtClean="0">
                <a:solidFill>
                  <a:srgbClr val="FF0000"/>
                </a:solidFill>
              </a:rPr>
              <a:t>Bethesda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Kriterleri </a:t>
            </a:r>
            <a:br>
              <a:rPr lang="tr-TR" sz="3200" b="1" dirty="0">
                <a:solidFill>
                  <a:srgbClr val="FF0000"/>
                </a:solidFill>
              </a:rPr>
            </a:b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 dirty="0" smtClean="0"/>
              <a:t>CRC &lt; 50 y </a:t>
            </a:r>
          </a:p>
          <a:p>
            <a:pPr lvl="0"/>
            <a:r>
              <a:rPr lang="tr-TR" sz="2800" dirty="0" smtClean="0"/>
              <a:t>Senkron veya </a:t>
            </a:r>
            <a:r>
              <a:rPr lang="tr-TR" sz="2800" dirty="0" err="1" smtClean="0"/>
              <a:t>metakron</a:t>
            </a:r>
            <a:r>
              <a:rPr lang="tr-TR" sz="2800" dirty="0" smtClean="0"/>
              <a:t> CRC olması</a:t>
            </a:r>
          </a:p>
          <a:p>
            <a:pPr lvl="0"/>
            <a:r>
              <a:rPr lang="tr-TR" sz="2800" dirty="0" smtClean="0"/>
              <a:t>CRC ile birlikte MSI olması </a:t>
            </a:r>
          </a:p>
          <a:p>
            <a:pPr lvl="0"/>
            <a:r>
              <a:rPr lang="tr-TR" sz="2800" dirty="0" smtClean="0"/>
              <a:t>Birden fazla 1 birinci derece akrabada </a:t>
            </a:r>
            <a:r>
              <a:rPr lang="tr-TR" sz="2800" dirty="0" err="1" smtClean="0"/>
              <a:t>Lynch</a:t>
            </a:r>
            <a:r>
              <a:rPr lang="tr-TR" sz="2800" dirty="0" smtClean="0"/>
              <a:t> </a:t>
            </a:r>
            <a:r>
              <a:rPr lang="tr-TR" sz="2800" dirty="0" err="1" smtClean="0"/>
              <a:t>send</a:t>
            </a:r>
            <a:r>
              <a:rPr lang="tr-TR" sz="2800" dirty="0" smtClean="0"/>
              <a:t>. İlişkili tümör olması, hastalardan birisi &lt;50 olmalı</a:t>
            </a:r>
          </a:p>
          <a:p>
            <a:pPr lvl="0"/>
            <a:r>
              <a:rPr lang="tr-TR" sz="2800" dirty="0" smtClean="0"/>
              <a:t>İkiden fazla birinci derece veya ikinci derece akrabada </a:t>
            </a:r>
            <a:r>
              <a:rPr lang="tr-TR" sz="2800" dirty="0" err="1" smtClean="0"/>
              <a:t>Lynch</a:t>
            </a:r>
            <a:r>
              <a:rPr lang="tr-TR" sz="2800" dirty="0" smtClean="0"/>
              <a:t> </a:t>
            </a:r>
            <a:r>
              <a:rPr lang="tr-TR" sz="2800" dirty="0" err="1" smtClean="0"/>
              <a:t>send</a:t>
            </a:r>
            <a:r>
              <a:rPr lang="tr-TR" sz="2800" dirty="0" smtClean="0"/>
              <a:t>. ilişkili tümör olması, </a:t>
            </a:r>
            <a:r>
              <a:rPr lang="tr-TR" sz="2800" dirty="0" err="1" smtClean="0"/>
              <a:t>yaşdan</a:t>
            </a:r>
            <a:r>
              <a:rPr lang="tr-TR" sz="2800" dirty="0" smtClean="0"/>
              <a:t> bağımsız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496" y="1571612"/>
            <a:ext cx="4466171" cy="4991113"/>
            <a:chOff x="2768" y="992"/>
            <a:chExt cx="3232" cy="3142"/>
          </a:xfrm>
        </p:grpSpPr>
        <p:sp>
          <p:nvSpPr>
            <p:cNvPr id="412675" name="Rectangle 3"/>
            <p:cNvSpPr>
              <a:spLocks noChangeArrowheads="1"/>
            </p:cNvSpPr>
            <p:nvPr/>
          </p:nvSpPr>
          <p:spPr bwMode="auto">
            <a:xfrm>
              <a:off x="4338" y="992"/>
              <a:ext cx="120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Heredit</a:t>
              </a:r>
              <a:r>
                <a:rPr lang="tr-TR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er</a:t>
              </a:r>
              <a:endPara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pic>
          <p:nvPicPr>
            <p:cNvPr id="412676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2" y="1278"/>
              <a:ext cx="2168" cy="28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12677" name="Picture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8" y="1254"/>
              <a:ext cx="936" cy="1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12678" name="Rectangle 6"/>
            <p:cNvSpPr>
              <a:spLocks noChangeArrowheads="1"/>
            </p:cNvSpPr>
            <p:nvPr/>
          </p:nvSpPr>
          <p:spPr bwMode="auto">
            <a:xfrm>
              <a:off x="3217" y="1063"/>
              <a:ext cx="916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2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</a:rPr>
                <a:t>Mother or Father</a:t>
              </a:r>
            </a:p>
          </p:txBody>
        </p:sp>
        <p:pic>
          <p:nvPicPr>
            <p:cNvPr id="412679" name="Picture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48" y="1870"/>
              <a:ext cx="12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12680" name="Picture 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04" y="1870"/>
              <a:ext cx="12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 useBgFill="1">
          <p:nvSpPr>
            <p:cNvPr id="412681" name="Rectangle 9"/>
            <p:cNvSpPr>
              <a:spLocks noChangeArrowheads="1"/>
            </p:cNvSpPr>
            <p:nvPr/>
          </p:nvSpPr>
          <p:spPr bwMode="auto">
            <a:xfrm>
              <a:off x="3360" y="1835"/>
              <a:ext cx="1493" cy="40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</a:rPr>
                <a:t>1 damaged gene</a:t>
              </a:r>
            </a:p>
            <a:p>
              <a:pPr>
                <a:lnSpc>
                  <a:spcPct val="90000"/>
                </a:lnSpc>
              </a:pPr>
              <a:r>
                <a:rPr lang="en-US" sz="20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</a:rPr>
                <a:t>1 normal gene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11200" y="1643050"/>
            <a:ext cx="2717792" cy="4906976"/>
            <a:chOff x="504" y="960"/>
            <a:chExt cx="2032" cy="3166"/>
          </a:xfrm>
        </p:grpSpPr>
        <p:pic>
          <p:nvPicPr>
            <p:cNvPr id="412683" name="Picture 1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4" y="1278"/>
              <a:ext cx="2032" cy="28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12684" name="Rectangle 12"/>
            <p:cNvSpPr>
              <a:spLocks noChangeArrowheads="1"/>
            </p:cNvSpPr>
            <p:nvPr/>
          </p:nvSpPr>
          <p:spPr bwMode="auto">
            <a:xfrm>
              <a:off x="782" y="960"/>
              <a:ext cx="1693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Nonheredit</a:t>
              </a:r>
              <a:r>
                <a:rPr lang="tr-TR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er</a:t>
              </a:r>
              <a:endPara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52" y="2745"/>
              <a:ext cx="1647" cy="725"/>
              <a:chOff x="752" y="2745"/>
              <a:chExt cx="1647" cy="725"/>
            </a:xfrm>
          </p:grpSpPr>
          <p:sp>
            <p:nvSpPr>
              <p:cNvPr id="412686" name="Rectangle 14"/>
              <p:cNvSpPr>
                <a:spLocks noChangeArrowheads="1"/>
              </p:cNvSpPr>
              <p:nvPr/>
            </p:nvSpPr>
            <p:spPr bwMode="auto">
              <a:xfrm>
                <a:off x="1018" y="2745"/>
                <a:ext cx="138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b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18" charset="0"/>
                  </a:rPr>
                  <a:t>2 normal genes</a:t>
                </a:r>
              </a:p>
            </p:txBody>
          </p:sp>
          <p:pic>
            <p:nvPicPr>
              <p:cNvPr id="412687" name="Picture 15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52" y="2838"/>
                <a:ext cx="128" cy="6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2688" name="Picture 16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2" y="2838"/>
                <a:ext cx="128" cy="6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349501" y="5305425"/>
            <a:ext cx="3114322" cy="1016000"/>
            <a:chOff x="1665" y="3342"/>
            <a:chExt cx="2207" cy="640"/>
          </a:xfrm>
        </p:grpSpPr>
        <p:sp>
          <p:nvSpPr>
            <p:cNvPr id="412690" name="Arc 18"/>
            <p:cNvSpPr>
              <a:spLocks/>
            </p:cNvSpPr>
            <p:nvPr/>
          </p:nvSpPr>
          <p:spPr bwMode="auto">
            <a:xfrm rot="10380000">
              <a:off x="1665" y="3605"/>
              <a:ext cx="283" cy="2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 useBgFill="1">
          <p:nvSpPr>
            <p:cNvPr id="412691" name="Rectangle 19"/>
            <p:cNvSpPr>
              <a:spLocks noChangeArrowheads="1"/>
            </p:cNvSpPr>
            <p:nvPr/>
          </p:nvSpPr>
          <p:spPr bwMode="auto">
            <a:xfrm>
              <a:off x="2098" y="3628"/>
              <a:ext cx="1774" cy="250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</a:rPr>
                <a:t>Loss of normal gene</a:t>
              </a:r>
            </a:p>
          </p:txBody>
        </p:sp>
        <p:pic>
          <p:nvPicPr>
            <p:cNvPr id="412692" name="Picture 2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24" y="3342"/>
              <a:ext cx="12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505679" y="4092575"/>
            <a:ext cx="3914422" cy="1365250"/>
            <a:chOff x="3193" y="2578"/>
            <a:chExt cx="2774" cy="860"/>
          </a:xfrm>
        </p:grpSpPr>
        <p:sp>
          <p:nvSpPr>
            <p:cNvPr id="412694" name="Rectangle 22"/>
            <p:cNvSpPr>
              <a:spLocks noChangeArrowheads="1"/>
            </p:cNvSpPr>
            <p:nvPr/>
          </p:nvSpPr>
          <p:spPr bwMode="auto">
            <a:xfrm>
              <a:off x="4474" y="2874"/>
              <a:ext cx="1493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</a:rPr>
                <a:t>1 damaged gene</a:t>
              </a:r>
            </a:p>
            <a:p>
              <a:pPr>
                <a:lnSpc>
                  <a:spcPct val="90000"/>
                </a:lnSpc>
              </a:pPr>
              <a:r>
                <a:rPr lang="en-US" sz="20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</a:rPr>
                <a:t>1 normal gene</a:t>
              </a:r>
            </a:p>
          </p:txBody>
        </p:sp>
        <p:pic>
          <p:nvPicPr>
            <p:cNvPr id="412695" name="Picture 23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68" y="2806"/>
              <a:ext cx="128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12696" name="Picture 24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224" y="2798"/>
              <a:ext cx="12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12697" name="Arc 25"/>
            <p:cNvSpPr>
              <a:spLocks/>
            </p:cNvSpPr>
            <p:nvPr/>
          </p:nvSpPr>
          <p:spPr bwMode="auto">
            <a:xfrm rot="11100000">
              <a:off x="3193" y="2578"/>
              <a:ext cx="1036" cy="549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41 w 21599"/>
                <a:gd name="T1" fmla="*/ 0 h 21599"/>
                <a:gd name="T2" fmla="*/ 21599 w 21599"/>
                <a:gd name="T3" fmla="*/ 21560 h 21599"/>
                <a:gd name="T4" fmla="*/ 0 w 21599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599" fill="none" extrusionOk="0">
                  <a:moveTo>
                    <a:pt x="41" y="-1"/>
                  </a:moveTo>
                  <a:cubicBezTo>
                    <a:pt x="11939" y="21"/>
                    <a:pt x="21578" y="9661"/>
                    <a:pt x="21599" y="21559"/>
                  </a:cubicBezTo>
                </a:path>
                <a:path w="21599" h="21599" stroke="0" extrusionOk="0">
                  <a:moveTo>
                    <a:pt x="41" y="-1"/>
                  </a:moveTo>
                  <a:cubicBezTo>
                    <a:pt x="11939" y="21"/>
                    <a:pt x="21578" y="9661"/>
                    <a:pt x="21599" y="21559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128456" y="5254625"/>
            <a:ext cx="3206044" cy="1016000"/>
            <a:chOff x="4343" y="3310"/>
            <a:chExt cx="2272" cy="640"/>
          </a:xfrm>
        </p:grpSpPr>
        <p:sp useBgFill="1">
          <p:nvSpPr>
            <p:cNvPr id="412699" name="Rectangle 27"/>
            <p:cNvSpPr>
              <a:spLocks noChangeArrowheads="1"/>
            </p:cNvSpPr>
            <p:nvPr/>
          </p:nvSpPr>
          <p:spPr bwMode="auto">
            <a:xfrm>
              <a:off x="4841" y="3628"/>
              <a:ext cx="1774" cy="250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</a:rPr>
                <a:t>Loss of normal gene</a:t>
              </a:r>
            </a:p>
          </p:txBody>
        </p:sp>
        <p:pic>
          <p:nvPicPr>
            <p:cNvPr id="412700" name="Picture 2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84" y="3310"/>
              <a:ext cx="12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12701" name="Arc 29"/>
            <p:cNvSpPr>
              <a:spLocks/>
            </p:cNvSpPr>
            <p:nvPr/>
          </p:nvSpPr>
          <p:spPr bwMode="auto">
            <a:xfrm rot="10380000">
              <a:off x="4343" y="3406"/>
              <a:ext cx="386" cy="361"/>
            </a:xfrm>
            <a:custGeom>
              <a:avLst/>
              <a:gdLst>
                <a:gd name="G0" fmla="+- 56 0 0"/>
                <a:gd name="G1" fmla="+- 21600 0 0"/>
                <a:gd name="G2" fmla="+- 21600 0 0"/>
                <a:gd name="T0" fmla="*/ 0 w 21656"/>
                <a:gd name="T1" fmla="*/ 1 h 21600"/>
                <a:gd name="T2" fmla="*/ 21656 w 21656"/>
                <a:gd name="T3" fmla="*/ 21600 h 21600"/>
                <a:gd name="T4" fmla="*/ 56 w 216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6" h="21600" fill="none" extrusionOk="0">
                  <a:moveTo>
                    <a:pt x="-1" y="0"/>
                  </a:moveTo>
                  <a:cubicBezTo>
                    <a:pt x="18" y="0"/>
                    <a:pt x="37" y="-1"/>
                    <a:pt x="56" y="0"/>
                  </a:cubicBezTo>
                  <a:cubicBezTo>
                    <a:pt x="11985" y="0"/>
                    <a:pt x="21656" y="9670"/>
                    <a:pt x="21656" y="21600"/>
                  </a:cubicBezTo>
                </a:path>
                <a:path w="21656" h="21600" stroke="0" extrusionOk="0">
                  <a:moveTo>
                    <a:pt x="-1" y="0"/>
                  </a:moveTo>
                  <a:cubicBezTo>
                    <a:pt x="18" y="0"/>
                    <a:pt x="37" y="-1"/>
                    <a:pt x="56" y="0"/>
                  </a:cubicBezTo>
                  <a:cubicBezTo>
                    <a:pt x="11985" y="0"/>
                    <a:pt x="21656" y="9670"/>
                    <a:pt x="21656" y="21600"/>
                  </a:cubicBezTo>
                  <a:lnTo>
                    <a:pt x="56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535289" y="4695825"/>
            <a:ext cx="2805289" cy="1206500"/>
            <a:chOff x="1088" y="2958"/>
            <a:chExt cx="1988" cy="760"/>
          </a:xfrm>
        </p:grpSpPr>
        <p:sp>
          <p:nvSpPr>
            <p:cNvPr id="412703" name="Arc 31"/>
            <p:cNvSpPr>
              <a:spLocks/>
            </p:cNvSpPr>
            <p:nvPr/>
          </p:nvSpPr>
          <p:spPr bwMode="auto">
            <a:xfrm rot="10380000">
              <a:off x="1088" y="3246"/>
              <a:ext cx="218" cy="2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 useBgFill="1">
          <p:nvSpPr>
            <p:cNvPr id="412704" name="Rectangle 32"/>
            <p:cNvSpPr>
              <a:spLocks noChangeArrowheads="1"/>
            </p:cNvSpPr>
            <p:nvPr/>
          </p:nvSpPr>
          <p:spPr bwMode="auto">
            <a:xfrm>
              <a:off x="1583" y="2958"/>
              <a:ext cx="1493" cy="40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</a:rPr>
                <a:t>1 damaged gene</a:t>
              </a:r>
            </a:p>
            <a:p>
              <a:pPr>
                <a:lnSpc>
                  <a:spcPct val="90000"/>
                </a:lnSpc>
              </a:pPr>
              <a:r>
                <a:rPr lang="en-US" sz="20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</a:rPr>
                <a:t>1 normal gene</a:t>
              </a:r>
            </a:p>
          </p:txBody>
        </p:sp>
        <p:pic>
          <p:nvPicPr>
            <p:cNvPr id="412705" name="Picture 33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488" y="3086"/>
              <a:ext cx="128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12706" name="Picture 34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360" y="3086"/>
              <a:ext cx="128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412707" name="Rectangle 3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Heredit</a:t>
            </a:r>
            <a:r>
              <a:rPr lang="tr-TR" b="1" dirty="0" smtClean="0">
                <a:solidFill>
                  <a:srgbClr val="FF0000"/>
                </a:solidFill>
              </a:rPr>
              <a:t>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Kanser Gelişimi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2708" name="Text Box 36"/>
          <p:cNvSpPr txBox="1">
            <a:spLocks noChangeArrowheads="1"/>
          </p:cNvSpPr>
          <p:nvPr/>
        </p:nvSpPr>
        <p:spPr bwMode="auto">
          <a:xfrm>
            <a:off x="7134578" y="6570664"/>
            <a:ext cx="209704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© 2001 Myriad Genetic Laboratories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Ailesel Kanserler ve Genler</a:t>
            </a:r>
            <a:endParaRPr lang="tr-TR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280920" cy="453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548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</a:rPr>
                        <a:t>Sendrom</a:t>
                      </a:r>
                      <a:endParaRPr lang="tr-TR" sz="12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</a:rPr>
                        <a:t>Yatkınlık genleri</a:t>
                      </a:r>
                      <a:endParaRPr lang="tr-TR" sz="32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</a:tr>
              <a:tr h="548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Herediter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dirty="0" err="1">
                          <a:latin typeface="Times New Roman"/>
                          <a:ea typeface="Batang"/>
                        </a:rPr>
                        <a:t>Over</a:t>
                      </a:r>
                      <a:r>
                        <a:rPr lang="tr-TR" sz="1400" dirty="0">
                          <a:latin typeface="Times New Roman"/>
                          <a:ea typeface="Batang"/>
                        </a:rPr>
                        <a:t> Kanser 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Sendromu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(Site</a:t>
                      </a:r>
                      <a:r>
                        <a:rPr lang="tr-TR" sz="1400" baseline="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baseline="0" dirty="0" err="1" smtClean="0">
                          <a:latin typeface="Times New Roman"/>
                          <a:ea typeface="Batang"/>
                        </a:rPr>
                        <a:t>spesific</a:t>
                      </a:r>
                      <a:r>
                        <a:rPr lang="tr-TR" sz="1400" baseline="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baseline="0" dirty="0" err="1" smtClean="0">
                          <a:latin typeface="Times New Roman"/>
                          <a:ea typeface="Batang"/>
                        </a:rPr>
                        <a:t>Over</a:t>
                      </a:r>
                      <a:r>
                        <a:rPr lang="tr-TR" sz="1400" baseline="0" dirty="0" smtClean="0">
                          <a:latin typeface="Times New Roman"/>
                          <a:ea typeface="Batang"/>
                        </a:rPr>
                        <a:t> kanseri )</a:t>
                      </a:r>
                      <a:endParaRPr lang="tr-TR" sz="16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1" dirty="0">
                          <a:latin typeface="Times New Roman"/>
                          <a:ea typeface="Batang"/>
                        </a:rPr>
                        <a:t>BRCA1</a:t>
                      </a:r>
                      <a:r>
                        <a:rPr lang="tr-TR" sz="2000" b="1" dirty="0">
                          <a:latin typeface="Times New Roman"/>
                          <a:ea typeface="Batang"/>
                        </a:rPr>
                        <a:t>, </a:t>
                      </a:r>
                      <a:r>
                        <a:rPr lang="tr-TR" sz="2000" b="1" i="1" dirty="0">
                          <a:latin typeface="Times New Roman"/>
                          <a:ea typeface="Batang"/>
                        </a:rPr>
                        <a:t>BRCA2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</a:tr>
              <a:tr h="548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- 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Herediter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dirty="0">
                          <a:latin typeface="Times New Roman"/>
                          <a:ea typeface="Batang"/>
                        </a:rPr>
                        <a:t>Meme  &amp; 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Over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dirty="0">
                          <a:latin typeface="Times New Roman"/>
                          <a:ea typeface="Batang"/>
                        </a:rPr>
                        <a:t>Kanseri Sendromu </a:t>
                      </a:r>
                      <a:endParaRPr lang="tr-TR" sz="16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1" dirty="0">
                          <a:latin typeface="Times New Roman"/>
                          <a:ea typeface="Batang"/>
                        </a:rPr>
                        <a:t>BRCA1</a:t>
                      </a:r>
                      <a:r>
                        <a:rPr lang="tr-TR" sz="2000" b="1" dirty="0">
                          <a:latin typeface="Times New Roman"/>
                          <a:ea typeface="Batang"/>
                        </a:rPr>
                        <a:t>, </a:t>
                      </a:r>
                      <a:r>
                        <a:rPr lang="tr-TR" sz="2000" b="1" i="1" dirty="0">
                          <a:latin typeface="Times New Roman"/>
                          <a:ea typeface="Batang"/>
                        </a:rPr>
                        <a:t>BRCA2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</a:tr>
              <a:tr h="694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-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Herediter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dirty="0" err="1">
                          <a:latin typeface="Times New Roman"/>
                          <a:ea typeface="Batang"/>
                        </a:rPr>
                        <a:t>N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on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-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polyposis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dirty="0" err="1">
                          <a:latin typeface="Times New Roman"/>
                          <a:ea typeface="Batang"/>
                        </a:rPr>
                        <a:t>Kolorektal</a:t>
                      </a:r>
                      <a:r>
                        <a:rPr lang="tr-TR" sz="1400" dirty="0">
                          <a:latin typeface="Times New Roman"/>
                          <a:ea typeface="Batang"/>
                        </a:rPr>
                        <a:t> kanser sendromu </a:t>
                      </a:r>
                      <a:endParaRPr lang="tr-TR" sz="1600" dirty="0">
                        <a:latin typeface="Times New Roman"/>
                        <a:ea typeface="Batang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Times New Roman"/>
                          <a:ea typeface="Batang"/>
                        </a:rPr>
                        <a:t>(HNPCC veya </a:t>
                      </a:r>
                      <a:r>
                        <a:rPr lang="tr-TR" sz="1400" dirty="0" err="1">
                          <a:latin typeface="Times New Roman"/>
                          <a:ea typeface="Batang"/>
                        </a:rPr>
                        <a:t>Lynch</a:t>
                      </a:r>
                      <a:r>
                        <a:rPr lang="tr-TR" sz="1400" dirty="0">
                          <a:latin typeface="Times New Roman"/>
                          <a:ea typeface="Batang"/>
                        </a:rPr>
                        <a:t> II </a:t>
                      </a:r>
                      <a:r>
                        <a:rPr lang="tr-TR" sz="1400" dirty="0" err="1">
                          <a:latin typeface="Times New Roman"/>
                          <a:ea typeface="Batang"/>
                        </a:rPr>
                        <a:t>syndrome</a:t>
                      </a:r>
                      <a:r>
                        <a:rPr lang="tr-TR" sz="1400" dirty="0">
                          <a:latin typeface="Times New Roman"/>
                          <a:ea typeface="Batang"/>
                        </a:rPr>
                        <a:t>)</a:t>
                      </a:r>
                      <a:endParaRPr lang="tr-TR" sz="16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1" dirty="0">
                          <a:latin typeface="Times New Roman"/>
                          <a:ea typeface="Batang"/>
                        </a:rPr>
                        <a:t>MMR genleri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Times New Roman"/>
                          <a:ea typeface="Batang"/>
                        </a:rPr>
                        <a:t>(</a:t>
                      </a:r>
                      <a:r>
                        <a:rPr lang="tr-TR" sz="2000" b="1" i="1" dirty="0">
                          <a:latin typeface="Times New Roman"/>
                          <a:ea typeface="Batang"/>
                        </a:rPr>
                        <a:t>hMLH1</a:t>
                      </a:r>
                      <a:r>
                        <a:rPr lang="tr-TR" sz="2000" b="1" dirty="0">
                          <a:latin typeface="Times New Roman"/>
                          <a:ea typeface="Batang"/>
                        </a:rPr>
                        <a:t>, </a:t>
                      </a:r>
                      <a:r>
                        <a:rPr lang="tr-TR" sz="2000" b="1" i="1" dirty="0">
                          <a:latin typeface="Times New Roman"/>
                          <a:ea typeface="Batang"/>
                        </a:rPr>
                        <a:t>hMSH2</a:t>
                      </a:r>
                      <a:r>
                        <a:rPr lang="tr-TR" sz="2000" b="1" dirty="0">
                          <a:latin typeface="Times New Roman"/>
                          <a:ea typeface="Batang"/>
                        </a:rPr>
                        <a:t>)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</a:tr>
              <a:tr h="548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Times New Roman"/>
                          <a:ea typeface="Batang"/>
                        </a:rPr>
                        <a:t>Diğer </a:t>
                      </a:r>
                      <a:r>
                        <a:rPr lang="tr-TR" sz="1400" b="1" dirty="0" err="1">
                          <a:latin typeface="Times New Roman"/>
                          <a:ea typeface="Batang"/>
                        </a:rPr>
                        <a:t>Herediter</a:t>
                      </a:r>
                      <a:r>
                        <a:rPr lang="tr-TR" sz="1400" b="1" dirty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b="1" dirty="0" err="1">
                          <a:latin typeface="Times New Roman"/>
                          <a:ea typeface="Batang"/>
                        </a:rPr>
                        <a:t>Over</a:t>
                      </a:r>
                      <a:r>
                        <a:rPr lang="tr-TR" sz="1400" b="1" dirty="0">
                          <a:latin typeface="Times New Roman"/>
                          <a:ea typeface="Batang"/>
                        </a:rPr>
                        <a:t> Kanseri </a:t>
                      </a:r>
                      <a:r>
                        <a:rPr lang="tr-TR" sz="1400" b="1" dirty="0" smtClean="0">
                          <a:latin typeface="Times New Roman"/>
                          <a:ea typeface="Batang"/>
                        </a:rPr>
                        <a:t>Sendromları (&lt;%2)</a:t>
                      </a:r>
                      <a:endParaRPr lang="tr-TR" sz="16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</a:tr>
              <a:tr h="548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Times New Roman"/>
                          <a:ea typeface="Batang"/>
                        </a:rPr>
                        <a:t>    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-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Gorlin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dirty="0">
                          <a:latin typeface="Times New Roman"/>
                          <a:ea typeface="Batang"/>
                        </a:rPr>
                        <a:t>Sendromu</a:t>
                      </a:r>
                      <a:endParaRPr lang="tr-TR" sz="16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1" dirty="0" err="1">
                          <a:latin typeface="Times New Roman"/>
                          <a:ea typeface="Batang"/>
                        </a:rPr>
                        <a:t>Patch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</a:tr>
              <a:tr h="548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Times New Roman"/>
                          <a:ea typeface="Batang"/>
                        </a:rPr>
                        <a:t>    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-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Peutz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-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Jeghers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dirty="0">
                          <a:latin typeface="Times New Roman"/>
                          <a:ea typeface="Batang"/>
                        </a:rPr>
                        <a:t>sendromu</a:t>
                      </a:r>
                      <a:endParaRPr lang="tr-TR" sz="16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1" dirty="0">
                          <a:latin typeface="Times New Roman"/>
                          <a:ea typeface="Batang"/>
                        </a:rPr>
                        <a:t>STK11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</a:tr>
              <a:tr h="548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Times New Roman"/>
                          <a:ea typeface="Batang"/>
                        </a:rPr>
                        <a:t>     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-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Osteochondromatosis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endParaRPr lang="tr-TR" sz="1600" dirty="0">
                        <a:latin typeface="Times New Roman"/>
                        <a:ea typeface="Batang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Times New Roman"/>
                          <a:ea typeface="Batang"/>
                        </a:rPr>
                        <a:t>    (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Ollier’s</a:t>
                      </a:r>
                      <a:r>
                        <a:rPr lang="tr-TR" sz="1400" dirty="0" smtClean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400" dirty="0" err="1" smtClean="0">
                          <a:latin typeface="Times New Roman"/>
                          <a:ea typeface="Batang"/>
                        </a:rPr>
                        <a:t>syndrome</a:t>
                      </a:r>
                      <a:r>
                        <a:rPr lang="tr-TR" sz="1400" dirty="0">
                          <a:latin typeface="Times New Roman"/>
                          <a:ea typeface="Batang"/>
                        </a:rPr>
                        <a:t>) </a:t>
                      </a:r>
                      <a:endParaRPr lang="tr-TR" sz="16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1" dirty="0" err="1">
                          <a:latin typeface="Times New Roman"/>
                          <a:ea typeface="Batang"/>
                        </a:rPr>
                        <a:t>EXTs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lifetimeriskhbo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786742" cy="5556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Genel popülasyonla kıyaslandığında BRCA mutasyon taşıyıcılarında 70 yaşlarındaki kümülatif kanser gelişme </a:t>
            </a:r>
            <a:r>
              <a:rPr lang="tr-TR" sz="2400" b="1" dirty="0" smtClean="0">
                <a:solidFill>
                  <a:srgbClr val="FF0000"/>
                </a:solidFill>
              </a:rPr>
              <a:t>riski</a:t>
            </a:r>
            <a:endParaRPr lang="tr-TR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28662" y="1412776"/>
          <a:ext cx="7531770" cy="4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90"/>
                <a:gridCol w="2510590"/>
                <a:gridCol w="2510590"/>
              </a:tblGrid>
              <a:tr h="653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Kanser tipi</a:t>
                      </a:r>
                      <a:endParaRPr lang="tr-TR" sz="3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Times New Roman"/>
                          <a:ea typeface="Batang"/>
                          <a:cs typeface="TimesTU-Roman"/>
                        </a:rPr>
                        <a:t>BRCA mutasyon taşıyıcısı (%)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Times New Roman"/>
                          <a:ea typeface="Batang"/>
                          <a:cs typeface="TimesTU-Roman"/>
                        </a:rPr>
                        <a:t>Genel popülasyon (%)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968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Meme kanseri </a:t>
                      </a:r>
                      <a:r>
                        <a:rPr lang="tr-TR" sz="2800" b="1" dirty="0" smtClean="0">
                          <a:latin typeface="Times New Roman"/>
                          <a:ea typeface="Batang"/>
                          <a:cs typeface="TimesTU-Roman"/>
                        </a:rPr>
                        <a:t>(Kadın</a:t>
                      </a: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)</a:t>
                      </a:r>
                      <a:endParaRPr lang="tr-TR" sz="3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50-85</a:t>
                      </a:r>
                      <a:endParaRPr lang="tr-TR" sz="3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>
                          <a:latin typeface="Times New Roman"/>
                          <a:ea typeface="Batang"/>
                          <a:cs typeface="TimesTU-Roman"/>
                        </a:rPr>
                        <a:t>11</a:t>
                      </a:r>
                      <a:endParaRPr lang="tr-TR" sz="3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968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Meme kanseri </a:t>
                      </a:r>
                      <a:r>
                        <a:rPr lang="tr-TR" sz="2800" b="1" dirty="0" smtClean="0">
                          <a:latin typeface="Times New Roman"/>
                          <a:ea typeface="Batang"/>
                          <a:cs typeface="TimesTU-Roman"/>
                        </a:rPr>
                        <a:t>(Erkek</a:t>
                      </a: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)</a:t>
                      </a:r>
                      <a:endParaRPr lang="tr-TR" sz="3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&lt;6</a:t>
                      </a:r>
                      <a:endParaRPr lang="tr-TR" sz="3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>
                          <a:latin typeface="Times New Roman"/>
                          <a:ea typeface="Batang"/>
                          <a:cs typeface="TimesTU-Roman"/>
                        </a:rPr>
                        <a:t>Nadir</a:t>
                      </a:r>
                      <a:endParaRPr lang="tr-TR" sz="3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968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>
                          <a:latin typeface="Times New Roman"/>
                          <a:ea typeface="Batang"/>
                          <a:cs typeface="TimesTU-Roman"/>
                        </a:rPr>
                        <a:t>Over kanseri (BRCA1)</a:t>
                      </a:r>
                      <a:endParaRPr lang="tr-TR" sz="3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40-60</a:t>
                      </a:r>
                      <a:endParaRPr lang="tr-TR" sz="3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>
                          <a:latin typeface="Times New Roman"/>
                          <a:ea typeface="Batang"/>
                          <a:cs typeface="TimesTU-Roman"/>
                        </a:rPr>
                        <a:t>1.5</a:t>
                      </a:r>
                      <a:endParaRPr lang="tr-TR" sz="3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968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>
                          <a:latin typeface="Times New Roman"/>
                          <a:ea typeface="Batang"/>
                          <a:cs typeface="TimesTU-Roman"/>
                        </a:rPr>
                        <a:t>Over kanseri (BRCA2)</a:t>
                      </a:r>
                      <a:endParaRPr lang="tr-TR" sz="3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10-20</a:t>
                      </a:r>
                      <a:endParaRPr lang="tr-TR" sz="3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Times New Roman"/>
                          <a:ea typeface="Batang"/>
                          <a:cs typeface="TimesTU-Roman"/>
                        </a:rPr>
                        <a:t>1.5</a:t>
                      </a:r>
                      <a:endParaRPr lang="tr-TR" sz="3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</a:rPr>
              <a:t>Herediter</a:t>
            </a:r>
            <a:r>
              <a:rPr lang="tr-TR" sz="3600" b="1" dirty="0" smtClean="0">
                <a:solidFill>
                  <a:srgbClr val="FF0000"/>
                </a:solidFill>
              </a:rPr>
              <a:t> Meme </a:t>
            </a:r>
            <a:r>
              <a:rPr lang="tr-TR" sz="3600" b="1" dirty="0" err="1" smtClean="0">
                <a:solidFill>
                  <a:srgbClr val="FF0000"/>
                </a:solidFill>
              </a:rPr>
              <a:t>Over</a:t>
            </a:r>
            <a:r>
              <a:rPr lang="tr-TR" sz="3600" b="1" dirty="0" smtClean="0">
                <a:solidFill>
                  <a:srgbClr val="FF0000"/>
                </a:solidFill>
              </a:rPr>
              <a:t> Kanserini Düşündüren Klinik Bulgular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tr-TR" sz="2400" dirty="0" smtClean="0"/>
              <a:t>Ailede </a:t>
            </a:r>
            <a:r>
              <a:rPr lang="tr-TR" sz="2400" dirty="0"/>
              <a:t>birden fazla bireyde meme ve/veya </a:t>
            </a:r>
            <a:r>
              <a:rPr lang="tr-TR" sz="2400" dirty="0" err="1"/>
              <a:t>over</a:t>
            </a:r>
            <a:r>
              <a:rPr lang="tr-TR" sz="2400" dirty="0"/>
              <a:t> kanseri öyküsü olması </a:t>
            </a:r>
          </a:p>
          <a:p>
            <a:r>
              <a:rPr lang="tr-TR" sz="2400" dirty="0" smtClean="0"/>
              <a:t>Bir </a:t>
            </a:r>
            <a:r>
              <a:rPr lang="tr-TR" sz="2400" dirty="0"/>
              <a:t>bireyde </a:t>
            </a:r>
            <a:r>
              <a:rPr lang="tr-TR" sz="2400" dirty="0" err="1"/>
              <a:t>over</a:t>
            </a:r>
            <a:r>
              <a:rPr lang="tr-TR" sz="2400" dirty="0"/>
              <a:t> ve meme kanseri öyküsü olması </a:t>
            </a:r>
          </a:p>
          <a:p>
            <a:r>
              <a:rPr lang="tr-TR" sz="2400" dirty="0" smtClean="0"/>
              <a:t>Erken </a:t>
            </a:r>
            <a:r>
              <a:rPr lang="tr-TR" sz="2400" dirty="0"/>
              <a:t>yaşta meme kanseri başlaması </a:t>
            </a:r>
            <a:endParaRPr lang="tr-TR" sz="2400" dirty="0" smtClean="0"/>
          </a:p>
          <a:p>
            <a:r>
              <a:rPr lang="tr-TR" sz="2400" dirty="0" smtClean="0"/>
              <a:t>Bir ailede &gt;2 meme kanseri olması </a:t>
            </a:r>
            <a:endParaRPr lang="tr-TR" sz="2400" dirty="0"/>
          </a:p>
          <a:p>
            <a:r>
              <a:rPr lang="tr-TR" sz="2400" dirty="0" err="1" smtClean="0"/>
              <a:t>Bilateral</a:t>
            </a:r>
            <a:r>
              <a:rPr lang="tr-TR" sz="2400" dirty="0" smtClean="0"/>
              <a:t> </a:t>
            </a:r>
            <a:r>
              <a:rPr lang="tr-TR" sz="2400" dirty="0"/>
              <a:t>meme kanseri olması</a:t>
            </a:r>
          </a:p>
          <a:p>
            <a:r>
              <a:rPr lang="tr-TR" sz="2400" dirty="0" smtClean="0"/>
              <a:t>Ailedeki </a:t>
            </a:r>
            <a:r>
              <a:rPr lang="tr-TR" sz="2400" dirty="0"/>
              <a:t>erkek bireylerde meme kanseri </a:t>
            </a:r>
            <a:r>
              <a:rPr lang="tr-TR" sz="2400" dirty="0" smtClean="0"/>
              <a:t>olması</a:t>
            </a:r>
          </a:p>
          <a:p>
            <a:r>
              <a:rPr lang="tr-TR" sz="2400" dirty="0" err="1" smtClean="0"/>
              <a:t>Triple</a:t>
            </a:r>
            <a:r>
              <a:rPr lang="tr-TR" sz="2400" dirty="0" smtClean="0"/>
              <a:t> Negatif Meme </a:t>
            </a:r>
            <a:r>
              <a:rPr lang="tr-TR" sz="2400" dirty="0" err="1" smtClean="0"/>
              <a:t>Ca</a:t>
            </a:r>
            <a:endParaRPr lang="tr-TR" sz="2400" dirty="0" smtClean="0"/>
          </a:p>
          <a:p>
            <a:r>
              <a:rPr lang="tr-TR" sz="2400" dirty="0" smtClean="0"/>
              <a:t>Ailede Pankreas </a:t>
            </a:r>
            <a:r>
              <a:rPr lang="tr-TR" sz="2400" dirty="0" err="1" smtClean="0"/>
              <a:t>Ca</a:t>
            </a:r>
            <a:r>
              <a:rPr lang="tr-TR" sz="2400" dirty="0" smtClean="0"/>
              <a:t> ile Meme / </a:t>
            </a:r>
            <a:r>
              <a:rPr lang="tr-TR" sz="2400" dirty="0" err="1" smtClean="0"/>
              <a:t>Over</a:t>
            </a:r>
            <a:r>
              <a:rPr lang="tr-TR" sz="2400" dirty="0" smtClean="0"/>
              <a:t> </a:t>
            </a:r>
            <a:r>
              <a:rPr lang="tr-TR" sz="2400" dirty="0" err="1" smtClean="0"/>
              <a:t>ca</a:t>
            </a:r>
            <a:r>
              <a:rPr lang="tr-TR" sz="2400" dirty="0" smtClean="0"/>
              <a:t> olması </a:t>
            </a:r>
          </a:p>
          <a:p>
            <a:r>
              <a:rPr lang="tr-TR" sz="2400" dirty="0" smtClean="0"/>
              <a:t>Bilinen BRCA1-2 mutasyonu olması</a:t>
            </a:r>
            <a:endParaRPr lang="tr-TR" sz="2400" dirty="0"/>
          </a:p>
        </p:txBody>
      </p:sp>
      <p:sp>
        <p:nvSpPr>
          <p:cNvPr id="4" name="3 Dikdörtgen"/>
          <p:cNvSpPr/>
          <p:nvPr/>
        </p:nvSpPr>
        <p:spPr>
          <a:xfrm>
            <a:off x="4429124" y="6286520"/>
            <a:ext cx="446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J </a:t>
            </a:r>
            <a:r>
              <a:rPr lang="tr-TR" dirty="0" err="1" smtClean="0"/>
              <a:t>MidwiferyWomens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2012;57:577–584</a:t>
            </a:r>
            <a:endParaRPr lang="tr-T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43834" y="5857892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ASCO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i="1" dirty="0" smtClean="0">
                <a:solidFill>
                  <a:srgbClr val="FF0000"/>
                </a:solidFill>
              </a:rPr>
              <a:t>BRCA1 &amp; BRCA2 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tr-TR" sz="2400" dirty="0" smtClean="0"/>
              <a:t>BRCA1 17. Kromozom ,  1990</a:t>
            </a:r>
          </a:p>
          <a:p>
            <a:r>
              <a:rPr lang="tr-TR" sz="2400" dirty="0" smtClean="0"/>
              <a:t>BRCA2 13. Kromozom ,  1994</a:t>
            </a:r>
          </a:p>
          <a:p>
            <a:r>
              <a:rPr lang="tr-TR" sz="2400" dirty="0" smtClean="0"/>
              <a:t>OD geçiş</a:t>
            </a:r>
          </a:p>
          <a:p>
            <a:r>
              <a:rPr lang="tr-TR" sz="2400" dirty="0" smtClean="0"/>
              <a:t>Taşıyıcı sıklığı 1/800</a:t>
            </a:r>
          </a:p>
          <a:p>
            <a:r>
              <a:rPr lang="tr-TR" sz="2400" dirty="0" smtClean="0"/>
              <a:t>Her iki gen TSG </a:t>
            </a:r>
          </a:p>
          <a:p>
            <a:r>
              <a:rPr lang="tr-TR" sz="2400" dirty="0" smtClean="0"/>
              <a:t>DNA tamir mekanizmasında görevli</a:t>
            </a:r>
          </a:p>
          <a:p>
            <a:r>
              <a:rPr lang="tr-TR" sz="2400" dirty="0" smtClean="0"/>
              <a:t>Mutasyona uğrarsa </a:t>
            </a:r>
          </a:p>
          <a:p>
            <a:pPr>
              <a:buNone/>
            </a:pPr>
            <a:r>
              <a:rPr lang="tr-TR" sz="2400" dirty="0" smtClean="0"/>
              <a:t>	- Hücre ölümünün engellenmesi</a:t>
            </a:r>
          </a:p>
          <a:p>
            <a:pPr>
              <a:buNone/>
            </a:pPr>
            <a:r>
              <a:rPr lang="tr-TR" sz="2400" dirty="0" smtClean="0"/>
              <a:t>	- Kontrolsüz hücre çoğalması </a:t>
            </a:r>
          </a:p>
          <a:p>
            <a:pPr>
              <a:buNone/>
            </a:pPr>
            <a:r>
              <a:rPr lang="tr-TR" sz="2400" dirty="0" smtClean="0"/>
              <a:t>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rCa familynewswee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28670"/>
            <a:ext cx="4244608" cy="4929222"/>
          </a:xfrm>
          <a:noFill/>
        </p:spPr>
      </p:pic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4775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BRCA 1 / 2 mutasyonlarının değişik populasyonlardaki prevelansı</a:t>
            </a:r>
          </a:p>
        </p:txBody>
      </p:sp>
      <p:sp>
        <p:nvSpPr>
          <p:cNvPr id="48131" name="2 İçerik Yer Tutucusu"/>
          <p:cNvSpPr>
            <a:spLocks noGrp="1"/>
          </p:cNvSpPr>
          <p:nvPr>
            <p:ph idx="4294967295"/>
          </p:nvPr>
        </p:nvSpPr>
        <p:spPr>
          <a:xfrm>
            <a:off x="214313" y="1600200"/>
            <a:ext cx="87868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tr-TR" sz="4600" b="1" dirty="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4600" b="1" dirty="0" smtClean="0">
                <a:cs typeface="Tahoma" pitchFamily="34" charset="0"/>
              </a:rPr>
              <a:t>Genel </a:t>
            </a:r>
            <a:r>
              <a:rPr lang="tr-TR" sz="4600" b="1" dirty="0" err="1" smtClean="0">
                <a:cs typeface="Tahoma" pitchFamily="34" charset="0"/>
              </a:rPr>
              <a:t>populasyon</a:t>
            </a:r>
            <a:r>
              <a:rPr lang="tr-TR" sz="4600" b="1" dirty="0" smtClean="0">
                <a:cs typeface="Tahoma" pitchFamily="34" charset="0"/>
              </a:rPr>
              <a:t>:</a:t>
            </a:r>
            <a:r>
              <a:rPr lang="en-US" sz="4600" b="1" dirty="0" smtClean="0">
                <a:cs typeface="Tahoma" pitchFamily="34" charset="0"/>
              </a:rPr>
              <a:t> </a:t>
            </a:r>
            <a:r>
              <a:rPr lang="tr-TR" sz="4600" b="1" dirty="0" smtClean="0">
                <a:cs typeface="Tahoma" pitchFamily="34" charset="0"/>
              </a:rPr>
              <a:t>1/800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None/>
            </a:pPr>
            <a:endParaRPr lang="tr-TR" sz="1200" b="1" dirty="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tr-TR" sz="4600" b="1" dirty="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4600" b="1" dirty="0" err="1" smtClean="0">
                <a:cs typeface="Tahoma" pitchFamily="34" charset="0"/>
              </a:rPr>
              <a:t>Ashkenazi</a:t>
            </a:r>
            <a:r>
              <a:rPr lang="tr-TR" sz="4600" b="1" dirty="0" smtClean="0">
                <a:cs typeface="Tahoma" pitchFamily="34" charset="0"/>
              </a:rPr>
              <a:t> </a:t>
            </a:r>
            <a:r>
              <a:rPr lang="tr-TR" sz="4600" b="1" dirty="0" err="1" smtClean="0">
                <a:cs typeface="Tahoma" pitchFamily="34" charset="0"/>
              </a:rPr>
              <a:t>populasyonu</a:t>
            </a:r>
            <a:r>
              <a:rPr lang="tr-TR" sz="4600" b="1" dirty="0" smtClean="0">
                <a:cs typeface="Tahoma" pitchFamily="34" charset="0"/>
              </a:rPr>
              <a:t>:</a:t>
            </a:r>
            <a:r>
              <a:rPr lang="en-US" sz="4600" b="1" dirty="0" smtClean="0">
                <a:cs typeface="Tahoma" pitchFamily="34" charset="0"/>
              </a:rPr>
              <a:t> </a:t>
            </a:r>
            <a:endParaRPr lang="tr-TR" sz="4600" b="1" dirty="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tr-TR" sz="4600" b="1" dirty="0" smtClean="0">
                <a:cs typeface="Tahoma" pitchFamily="34" charset="0"/>
              </a:rPr>
              <a:t>	1/40 </a:t>
            </a:r>
            <a:r>
              <a:rPr lang="tr-TR" sz="4600" b="1" dirty="0" err="1" smtClean="0">
                <a:cs typeface="Tahoma" pitchFamily="34" charset="0"/>
              </a:rPr>
              <a:t>founder</a:t>
            </a:r>
            <a:r>
              <a:rPr lang="tr-TR" sz="4600" b="1" dirty="0" smtClean="0">
                <a:cs typeface="Tahoma" pitchFamily="34" charset="0"/>
              </a:rPr>
              <a:t> mutasyon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cs typeface="Tahoma" pitchFamily="34" charset="0"/>
              </a:rPr>
              <a:t>* Aktas D. et al Gynecol Oncol 2010 October 119 (1)131-5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2DED5-4E74-4880-963F-BBA207464227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55185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BRCA1 ve BRCA2 Geni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85918" y="6357958"/>
            <a:ext cx="735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A. Russo et al. / Critical Reviews in Oncology/Hematology 69 (2009) 28–44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5288" y="3140075"/>
            <a:ext cx="8497887" cy="207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288" y="960438"/>
            <a:ext cx="8497887" cy="1903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22532" name="Picture 4" descr="brca2 copia"/>
          <p:cNvPicPr>
            <a:picLocks noChangeAspect="1" noChangeArrowheads="1"/>
          </p:cNvPicPr>
          <p:nvPr/>
        </p:nvPicPr>
        <p:blipFill>
          <a:blip r:embed="rId2"/>
          <a:srcRect l="4324" r="2766" b="25244"/>
          <a:stretch>
            <a:fillRect/>
          </a:stretch>
        </p:blipFill>
        <p:spPr bwMode="auto">
          <a:xfrm>
            <a:off x="468313" y="1095375"/>
            <a:ext cx="842486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539750" y="1055688"/>
            <a:ext cx="570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BRCA1 </a:t>
            </a:r>
            <a:r>
              <a:rPr lang="en-GB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(</a:t>
            </a:r>
            <a:r>
              <a:rPr lang="en-US" sz="1800" b="1">
                <a:latin typeface="Times New Roman" charset="0"/>
                <a:cs typeface="Arial" charset="0"/>
              </a:rPr>
              <a:t>~ 600 different pathogenic mutations reported)</a:t>
            </a:r>
          </a:p>
        </p:txBody>
      </p:sp>
      <p:pic>
        <p:nvPicPr>
          <p:cNvPr id="22534" name="Picture 6" descr="brca copia"/>
          <p:cNvPicPr>
            <a:picLocks noChangeAspect="1" noChangeArrowheads="1"/>
          </p:cNvPicPr>
          <p:nvPr/>
        </p:nvPicPr>
        <p:blipFill>
          <a:blip r:embed="rId3"/>
          <a:srcRect l="4706" b="16753"/>
          <a:stretch>
            <a:fillRect/>
          </a:stretch>
        </p:blipFill>
        <p:spPr bwMode="auto">
          <a:xfrm>
            <a:off x="688975" y="3436938"/>
            <a:ext cx="8132763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492125" y="3140075"/>
            <a:ext cx="570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BRCA2 </a:t>
            </a:r>
            <a:r>
              <a:rPr lang="en-GB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(</a:t>
            </a:r>
            <a:r>
              <a:rPr lang="en-US" sz="1800" b="1">
                <a:latin typeface="Times New Roman" charset="0"/>
                <a:cs typeface="Arial" charset="0"/>
              </a:rPr>
              <a:t>~ 300 different </a:t>
            </a:r>
            <a:r>
              <a:rPr lang="en-US" sz="1800" b="1">
                <a:latin typeface="Times New Roman" charset="0"/>
              </a:rPr>
              <a:t>pathogenic </a:t>
            </a:r>
            <a:r>
              <a:rPr lang="en-US" sz="1800" b="1">
                <a:latin typeface="Times New Roman" charset="0"/>
                <a:cs typeface="Arial" charset="0"/>
              </a:rPr>
              <a:t>mutations reported)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987925" y="6553200"/>
            <a:ext cx="46958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i="1">
                <a:solidFill>
                  <a:schemeClr val="bg1"/>
                </a:solidFill>
              </a:rPr>
              <a:t>Database BIC (Breast Cancer Information Core), 2006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28600" y="176213"/>
            <a:ext cx="8648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i="1" dirty="0">
                <a:solidFill>
                  <a:srgbClr val="FF0000"/>
                </a:solidFill>
              </a:rPr>
              <a:t>BRCA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</a:rPr>
              <a:t>GEN MUTASYONLARI</a:t>
            </a:r>
            <a:endParaRPr lang="it-IT" sz="3200" b="1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00" name="Group 1184"/>
          <p:cNvGraphicFramePr>
            <a:graphicFrameLocks noGrp="1"/>
          </p:cNvGraphicFramePr>
          <p:nvPr/>
        </p:nvGraphicFramePr>
        <p:xfrm>
          <a:off x="885825" y="1387475"/>
          <a:ext cx="7216775" cy="4862830"/>
        </p:xfrm>
        <a:graphic>
          <a:graphicData uri="http://schemas.openxmlformats.org/drawingml/2006/table">
            <a:tbl>
              <a:tblPr/>
              <a:tblGrid>
                <a:gridCol w="2198647"/>
                <a:gridCol w="2543365"/>
                <a:gridCol w="2474763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POPULATION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BRCA1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BRCA2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Ashkenazi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Jews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185delAG and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5832insC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1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Icelander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6174delT and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995delG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Norwegian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1675delA,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816delGT,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3347delAG and 1135insA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Finn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IVS11+3A&gt;G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9345 +1G&gt;A, C7708T and T8555G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French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3600del11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5579insA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Italian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Calabria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5083del19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Sardinia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8765delAG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Sicily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4843delC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7" name="Text Box 1060"/>
          <p:cNvSpPr txBox="1">
            <a:spLocks noChangeArrowheads="1"/>
          </p:cNvSpPr>
          <p:nvPr/>
        </p:nvSpPr>
        <p:spPr bwMode="auto">
          <a:xfrm>
            <a:off x="238125" y="254000"/>
            <a:ext cx="8616950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AVRUPA TOPLUMLARINDA </a:t>
            </a:r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BRCA1/2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FOUNDER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MUTA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SYONLAR</a:t>
            </a:r>
            <a:endParaRPr lang="it-I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ABD’de BRCA1/2 Sıklığı 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57549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076056" y="6093296"/>
            <a:ext cx="3688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Ann Surg Oncol (2012) 19:1732–1737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Türkiye’de BRCA Mutasyonu 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4214818"/>
            <a:ext cx="8643998" cy="21256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4500" b="1" dirty="0" smtClean="0">
                <a:cs typeface="Tahoma" pitchFamily="34" charset="0"/>
              </a:rPr>
              <a:t>Türkiye* n:667          </a:t>
            </a:r>
            <a:endParaRPr lang="tr-TR" sz="4500" b="1" dirty="0"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4500" b="1" dirty="0" smtClean="0">
                <a:cs typeface="Tahoma" pitchFamily="34" charset="0"/>
              </a:rPr>
              <a:t>    - </a:t>
            </a:r>
            <a:r>
              <a:rPr lang="tr-TR" sz="3600" b="1" dirty="0" smtClean="0">
                <a:cs typeface="Tahoma" pitchFamily="34" charset="0"/>
              </a:rPr>
              <a:t>Tüm vakalarda                              %1</a:t>
            </a:r>
            <a:endParaRPr lang="tr-TR" sz="3600" b="1" dirty="0" smtClean="0"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tr-TR" sz="3600" b="1" dirty="0" smtClean="0">
                <a:cs typeface="Tahoma" pitchFamily="34" charset="0"/>
              </a:rPr>
              <a:t> Aile öyküsü olan </a:t>
            </a:r>
            <a:r>
              <a:rPr lang="tr-TR" sz="3600" b="1" dirty="0" err="1" smtClean="0">
                <a:cs typeface="Tahoma" pitchFamily="34" charset="0"/>
              </a:rPr>
              <a:t>over</a:t>
            </a:r>
            <a:r>
              <a:rPr lang="tr-TR" sz="3600" b="1" dirty="0" smtClean="0">
                <a:cs typeface="Tahoma" pitchFamily="34" charset="0"/>
              </a:rPr>
              <a:t> </a:t>
            </a:r>
            <a:r>
              <a:rPr lang="tr-TR" sz="3600" b="1" dirty="0" err="1" smtClean="0">
                <a:cs typeface="Tahoma" pitchFamily="34" charset="0"/>
              </a:rPr>
              <a:t>ca</a:t>
            </a:r>
            <a:r>
              <a:rPr lang="tr-TR" sz="3600" b="1" smtClean="0">
                <a:cs typeface="Tahoma" pitchFamily="34" charset="0"/>
              </a:rPr>
              <a:t>           </a:t>
            </a:r>
            <a:r>
              <a:rPr lang="tr-TR" sz="3600" b="1" dirty="0" smtClean="0">
                <a:cs typeface="Tahoma" pitchFamily="34" charset="0"/>
              </a:rPr>
              <a:t>% </a:t>
            </a:r>
            <a:r>
              <a:rPr lang="tr-TR" sz="3600" b="1" dirty="0" smtClean="0">
                <a:cs typeface="Tahoma" pitchFamily="34" charset="0"/>
              </a:rPr>
              <a:t>9,8</a:t>
            </a:r>
          </a:p>
          <a:p>
            <a:endParaRPr lang="tr-TR" dirty="0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276858" cy="255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786050" y="6211669"/>
            <a:ext cx="6357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D. Aktas et al. / Gynecologic Oncology 119 (2010) 131–135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Türkiyedeki</a:t>
            </a:r>
            <a:r>
              <a:rPr lang="tr-TR" b="1" dirty="0" smtClean="0">
                <a:solidFill>
                  <a:srgbClr val="FF0000"/>
                </a:solidFill>
              </a:rPr>
              <a:t> BRCA1 Mutasyonları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038600" cy="4525963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5382 </a:t>
            </a:r>
            <a:r>
              <a:rPr lang="tr-TR" sz="4800" b="1" dirty="0" err="1" smtClean="0"/>
              <a:t>ins</a:t>
            </a:r>
            <a:r>
              <a:rPr lang="tr-TR" sz="4800" b="1" dirty="0" smtClean="0"/>
              <a:t> C</a:t>
            </a:r>
          </a:p>
          <a:p>
            <a:r>
              <a:rPr lang="tr-TR" sz="4800" b="1" dirty="0" smtClean="0"/>
              <a:t>G1748S                   </a:t>
            </a:r>
          </a:p>
          <a:p>
            <a:r>
              <a:rPr lang="tr-TR" sz="4800" b="1" dirty="0" smtClean="0"/>
              <a:t>IVS 20+5A&gt;T          </a:t>
            </a:r>
          </a:p>
          <a:p>
            <a:endParaRPr lang="tr-TR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5D265-3D15-4AB3-A31E-E90D444D2806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pic>
        <p:nvPicPr>
          <p:cNvPr id="1085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5109" y="1714488"/>
            <a:ext cx="509354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2786050" y="6211669"/>
            <a:ext cx="6357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D. Aktas et al. / Gynecologic Oncology 119 (2010) 131–135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324600" y="6072206"/>
            <a:ext cx="281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err="1"/>
              <a:t>Narod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., Nature Reviews Cancer, 2004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206375"/>
            <a:ext cx="8648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 noProof="1" smtClean="0">
                <a:solidFill>
                  <a:srgbClr val="FF0000"/>
                </a:solidFill>
              </a:rPr>
              <a:t>BRCA –İlişkili Pathhwayler</a:t>
            </a:r>
            <a:endParaRPr lang="it-IT" sz="3600" b="1" noProof="1">
              <a:solidFill>
                <a:srgbClr val="FF000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16513" y="2000240"/>
            <a:ext cx="4027487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700" b="1" noProof="1">
                <a:solidFill>
                  <a:srgbClr val="FF0000"/>
                </a:solidFill>
              </a:rPr>
              <a:t> </a:t>
            </a:r>
            <a:endParaRPr lang="it-IT" sz="1700" b="1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  <a:buClr>
                <a:srgbClr val="FF6699"/>
              </a:buClr>
              <a:buFont typeface="Wingdings" pitchFamily="2" charset="2"/>
              <a:buChar char="ü"/>
            </a:pP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b="1" noProof="1">
                <a:solidFill>
                  <a:srgbClr val="FF0000"/>
                </a:solidFill>
              </a:rPr>
              <a:t>the manteinance of genomic stability</a:t>
            </a:r>
            <a:endParaRPr lang="it-IT" sz="1700" b="1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  <a:buClr>
                <a:srgbClr val="FF6699"/>
              </a:buClr>
              <a:buFont typeface="Wingdings" pitchFamily="2" charset="2"/>
              <a:buChar char="ü"/>
            </a:pPr>
            <a:r>
              <a:rPr lang="it-IT" sz="1700" b="1" noProof="1">
                <a:solidFill>
                  <a:srgbClr val="FF0000"/>
                </a:solidFill>
              </a:rPr>
              <a:t> cell cycle checkpoints </a:t>
            </a:r>
          </a:p>
          <a:p>
            <a:pPr algn="l">
              <a:spcBef>
                <a:spcPct val="50000"/>
              </a:spcBef>
              <a:buClr>
                <a:srgbClr val="FF6699"/>
              </a:buClr>
              <a:buFont typeface="Wingdings" pitchFamily="2" charset="2"/>
              <a:buChar char="ü"/>
            </a:pP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b="1" noProof="1">
                <a:solidFill>
                  <a:srgbClr val="FF0000"/>
                </a:solidFill>
              </a:rPr>
              <a:t>remodeling of chromatin</a:t>
            </a:r>
          </a:p>
          <a:p>
            <a:pPr algn="l">
              <a:spcBef>
                <a:spcPct val="50000"/>
              </a:spcBef>
              <a:buClr>
                <a:srgbClr val="FF6699"/>
              </a:buClr>
              <a:buFont typeface="Wingdings" pitchFamily="2" charset="2"/>
              <a:buChar char="ü"/>
            </a:pPr>
            <a:r>
              <a:rPr lang="it-IT" sz="1700" b="1" noProof="1">
                <a:solidFill>
                  <a:srgbClr val="FF0000"/>
                </a:solidFill>
              </a:rPr>
              <a:t> DNA damage response</a:t>
            </a:r>
          </a:p>
          <a:p>
            <a:pPr algn="l">
              <a:spcBef>
                <a:spcPct val="50000"/>
              </a:spcBef>
              <a:buClr>
                <a:srgbClr val="FF6699"/>
              </a:buClr>
              <a:buFont typeface="Wingdings" pitchFamily="2" charset="2"/>
              <a:buChar char="ü"/>
            </a:pP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b="1" noProof="1">
                <a:solidFill>
                  <a:srgbClr val="FF0000"/>
                </a:solidFill>
              </a:rPr>
              <a:t>estrogen responsivness</a:t>
            </a:r>
          </a:p>
          <a:p>
            <a:pPr algn="l">
              <a:spcBef>
                <a:spcPct val="50000"/>
              </a:spcBef>
              <a:buClr>
                <a:srgbClr val="FF6699"/>
              </a:buClr>
              <a:buFont typeface="Wingdings" pitchFamily="2" charset="2"/>
              <a:buChar char="ü"/>
            </a:pP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b="1" noProof="1">
                <a:solidFill>
                  <a:srgbClr val="FF0000"/>
                </a:solidFill>
              </a:rPr>
              <a:t>is a coactivator of p53 responsive genes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4394200" cy="515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57818" y="2143116"/>
            <a:ext cx="35607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>
                <a:solidFill>
                  <a:schemeClr val="bg1"/>
                </a:solidFill>
              </a:rPr>
              <a:t>BRCA genes involved in: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Moleküler </a:t>
            </a:r>
            <a:r>
              <a:rPr lang="tr-TR" sz="5400" b="1" dirty="0" err="1" smtClean="0">
                <a:solidFill>
                  <a:srgbClr val="FF0000"/>
                </a:solidFill>
              </a:rPr>
              <a:t>Patogenez</a:t>
            </a:r>
            <a:endParaRPr lang="tr-TR" sz="5400" b="1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105628" cy="38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143000"/>
          </a:xfrm>
        </p:spPr>
        <p:txBody>
          <a:bodyPr>
            <a:noAutofit/>
          </a:bodyPr>
          <a:lstStyle/>
          <a:p>
            <a:r>
              <a:rPr lang="tr-TR" sz="2800" b="1" dirty="0" err="1" smtClean="0">
                <a:solidFill>
                  <a:srgbClr val="FF0000"/>
                </a:solidFill>
              </a:rPr>
              <a:t>Fanconi</a:t>
            </a:r>
            <a:r>
              <a:rPr lang="tr-TR" sz="2800" b="1" dirty="0" smtClean="0">
                <a:solidFill>
                  <a:srgbClr val="FF0000"/>
                </a:solidFill>
              </a:rPr>
              <a:t>-Anemisi ile İlişkili Kalıtsal Meme </a:t>
            </a:r>
            <a:r>
              <a:rPr lang="tr-TR" sz="2800" b="1" dirty="0" err="1" smtClean="0">
                <a:solidFill>
                  <a:srgbClr val="FF0000"/>
                </a:solidFill>
              </a:rPr>
              <a:t>Over</a:t>
            </a:r>
            <a:r>
              <a:rPr lang="tr-TR" sz="2800" b="1" dirty="0" smtClean="0">
                <a:solidFill>
                  <a:srgbClr val="FF0000"/>
                </a:solidFill>
              </a:rPr>
              <a:t> Kanserleri 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6518718" cy="51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357158" y="6211669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K.P. Pennington, E.M. Swisher / Gynecologic Oncology 124 (2012) 347–353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6772172" cy="4364773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785786" y="528638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Over</a:t>
            </a:r>
            <a:r>
              <a:rPr lang="tr-TR" dirty="0" smtClean="0"/>
              <a:t> kanserleri kadınlarda görülen kanserlerin %4’ünü kadın </a:t>
            </a:r>
            <a:r>
              <a:rPr lang="tr-TR" dirty="0" err="1" smtClean="0"/>
              <a:t>genital</a:t>
            </a:r>
            <a:r>
              <a:rPr lang="tr-TR" dirty="0" smtClean="0"/>
              <a:t> kanserlerinin ise %25’ini oluşturur. </a:t>
            </a:r>
          </a:p>
          <a:p>
            <a:endParaRPr lang="tr-TR" dirty="0" smtClean="0"/>
          </a:p>
          <a:p>
            <a:r>
              <a:rPr lang="tr-TR" dirty="0" smtClean="0"/>
              <a:t>Hayat boyunca bir kadının </a:t>
            </a:r>
            <a:r>
              <a:rPr lang="tr-TR" dirty="0" err="1" smtClean="0"/>
              <a:t>over</a:t>
            </a:r>
            <a:r>
              <a:rPr lang="tr-TR" dirty="0" smtClean="0"/>
              <a:t> kanseri geliştirme riski 1/70’dir (%1.5).</a:t>
            </a:r>
            <a:endParaRPr lang="tr-TR" dirty="0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Epitelyal Over Kanserleri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Herediter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Over</a:t>
            </a:r>
            <a:r>
              <a:rPr lang="tr-TR" sz="3200" b="1" dirty="0" smtClean="0">
                <a:solidFill>
                  <a:srgbClr val="FF0000"/>
                </a:solidFill>
              </a:rPr>
              <a:t> Kanserleri ile İlişkili Diğer Genler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336704" cy="486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357158" y="6488668"/>
            <a:ext cx="8215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K.P. Pennington, E.M. Swisher / Gynecologic Oncology 124 (2012) 347–353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BRCA 1 ve 2 Mutasyonu İlişkili Diğer Nadir Kanserler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b="1" dirty="0" err="1" smtClean="0"/>
              <a:t>Fallop</a:t>
            </a:r>
            <a:r>
              <a:rPr lang="tr-TR" sz="2800" b="1" dirty="0" smtClean="0"/>
              <a:t> tüpü kanseri</a:t>
            </a:r>
          </a:p>
          <a:p>
            <a:r>
              <a:rPr lang="tr-TR" sz="2800" b="1" dirty="0" smtClean="0"/>
              <a:t>Periton kanseri</a:t>
            </a:r>
          </a:p>
          <a:p>
            <a:r>
              <a:rPr lang="tr-TR" sz="2800" b="1" dirty="0" smtClean="0"/>
              <a:t>Prostat kanseri</a:t>
            </a:r>
          </a:p>
          <a:p>
            <a:r>
              <a:rPr lang="tr-TR" sz="2800" b="1" dirty="0" err="1" smtClean="0"/>
              <a:t>Pankreatik</a:t>
            </a:r>
            <a:r>
              <a:rPr lang="tr-TR" sz="2800" b="1" dirty="0" smtClean="0"/>
              <a:t> kanser</a:t>
            </a:r>
          </a:p>
          <a:p>
            <a:r>
              <a:rPr lang="tr-TR" sz="2800" b="1" dirty="0" err="1" smtClean="0"/>
              <a:t>Uterin</a:t>
            </a:r>
            <a:r>
              <a:rPr lang="tr-TR" sz="2800" b="1" dirty="0" smtClean="0"/>
              <a:t> kanserler</a:t>
            </a:r>
          </a:p>
          <a:p>
            <a:r>
              <a:rPr lang="tr-TR" sz="2800" b="1" dirty="0" err="1" smtClean="0"/>
              <a:t>Serviks</a:t>
            </a:r>
            <a:r>
              <a:rPr lang="tr-TR" sz="2800" b="1" dirty="0" smtClean="0"/>
              <a:t> kanseri</a:t>
            </a:r>
          </a:p>
          <a:p>
            <a:r>
              <a:rPr lang="tr-TR" sz="2800" b="1" dirty="0" smtClean="0"/>
              <a:t>Kolon kanseri </a:t>
            </a:r>
          </a:p>
          <a:p>
            <a:r>
              <a:rPr lang="tr-TR" sz="2800" b="1" dirty="0" smtClean="0"/>
              <a:t>Safra yolları ve Safra kesesi </a:t>
            </a:r>
          </a:p>
          <a:p>
            <a:r>
              <a:rPr lang="tr-TR" sz="2800" b="1" dirty="0" err="1" smtClean="0"/>
              <a:t>Melanoma</a:t>
            </a:r>
            <a:endParaRPr lang="tr-TR" sz="2800" b="1" dirty="0" smtClean="0"/>
          </a:p>
          <a:p>
            <a:endParaRPr lang="tr-T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Herediter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Over</a:t>
            </a:r>
            <a:r>
              <a:rPr lang="tr-TR" sz="4000" b="1" dirty="0" smtClean="0">
                <a:solidFill>
                  <a:srgbClr val="FF0000"/>
                </a:solidFill>
              </a:rPr>
              <a:t> Kanserlerinde  Cerrahi Tedavi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TAH BSO </a:t>
            </a:r>
          </a:p>
          <a:p>
            <a:r>
              <a:rPr lang="tr-TR" sz="3600" b="1" dirty="0" err="1" smtClean="0"/>
              <a:t>Lenfadenektomi</a:t>
            </a:r>
            <a:r>
              <a:rPr lang="tr-TR" sz="3600" b="1" dirty="0" smtClean="0"/>
              <a:t> </a:t>
            </a:r>
          </a:p>
          <a:p>
            <a:r>
              <a:rPr lang="tr-TR" sz="3600" b="1" dirty="0" err="1" smtClean="0"/>
              <a:t>Tümöral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Debulking</a:t>
            </a:r>
            <a:r>
              <a:rPr lang="tr-TR" sz="3600" b="1" dirty="0" smtClean="0"/>
              <a:t> </a:t>
            </a:r>
          </a:p>
          <a:p>
            <a:pPr>
              <a:buNone/>
            </a:pPr>
            <a:r>
              <a:rPr lang="tr-TR" sz="3600" b="1" dirty="0"/>
              <a:t>	</a:t>
            </a:r>
            <a:r>
              <a:rPr lang="tr-TR" sz="3600" b="1" dirty="0" smtClean="0"/>
              <a:t>	-Barsak rezeksiyonu </a:t>
            </a:r>
          </a:p>
          <a:p>
            <a:pPr>
              <a:buNone/>
            </a:pPr>
            <a:r>
              <a:rPr lang="tr-TR" sz="3600" b="1" dirty="0"/>
              <a:t>	</a:t>
            </a:r>
            <a:r>
              <a:rPr lang="tr-TR" sz="3600" b="1" dirty="0" smtClean="0"/>
              <a:t>	-</a:t>
            </a:r>
            <a:r>
              <a:rPr lang="tr-TR" sz="3600" b="1" dirty="0" err="1" smtClean="0"/>
              <a:t>Splenektomi</a:t>
            </a:r>
            <a:r>
              <a:rPr lang="tr-TR" sz="3600" b="1" dirty="0" smtClean="0"/>
              <a:t> </a:t>
            </a:r>
          </a:p>
          <a:p>
            <a:pPr>
              <a:buNone/>
            </a:pPr>
            <a:r>
              <a:rPr lang="tr-TR" sz="3600" b="1" dirty="0"/>
              <a:t>	</a:t>
            </a:r>
            <a:r>
              <a:rPr lang="tr-TR" sz="3600" b="1" dirty="0" smtClean="0"/>
              <a:t>	-</a:t>
            </a:r>
            <a:r>
              <a:rPr lang="tr-TR" sz="3600" b="1" dirty="0" err="1" smtClean="0"/>
              <a:t>Diafram</a:t>
            </a:r>
            <a:r>
              <a:rPr lang="tr-TR" sz="3600" b="1" dirty="0" smtClean="0"/>
              <a:t> rezeksiyonu vb.</a:t>
            </a:r>
          </a:p>
          <a:p>
            <a:pPr>
              <a:buNone/>
            </a:pPr>
            <a:r>
              <a:rPr lang="tr-TR" sz="3600" b="1" dirty="0"/>
              <a:t>	</a:t>
            </a:r>
            <a:r>
              <a:rPr lang="tr-TR" sz="3600" b="1" dirty="0" smtClean="0"/>
              <a:t>	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GNCupdate 5-2007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  <a:ln w="57150" cmpd="thickThin"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</a:rPr>
              <a:t>Herediter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Over</a:t>
            </a:r>
            <a:r>
              <a:rPr lang="tr-TR" sz="3600" b="1" dirty="0" smtClean="0">
                <a:solidFill>
                  <a:srgbClr val="FF0000"/>
                </a:solidFill>
              </a:rPr>
              <a:t> Kanserlerinde Önleme </a:t>
            </a:r>
            <a:endParaRPr lang="nl-NL" sz="3600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89138"/>
            <a:ext cx="8340755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A50021"/>
              </a:buClr>
              <a:buFont typeface="Wingdings" pitchFamily="2" charset="2"/>
              <a:buNone/>
            </a:pPr>
            <a:r>
              <a:rPr lang="tr-TR" b="1" dirty="0" err="1" smtClean="0"/>
              <a:t>Primer</a:t>
            </a:r>
            <a:r>
              <a:rPr lang="tr-TR" b="1" dirty="0" smtClean="0"/>
              <a:t> Önleme </a:t>
            </a:r>
            <a:endParaRPr lang="nl-BE" dirty="0" smtClean="0"/>
          </a:p>
          <a:p>
            <a:pPr lvl="1">
              <a:lnSpc>
                <a:spcPct val="90000"/>
              </a:lnSpc>
              <a:buClr>
                <a:srgbClr val="A50021"/>
              </a:buClr>
              <a:buFontTx/>
              <a:buChar char="•"/>
            </a:pPr>
            <a:r>
              <a:rPr lang="tr-TR" dirty="0" err="1" smtClean="0"/>
              <a:t>Kemoprevensiyon</a:t>
            </a:r>
            <a:r>
              <a:rPr lang="tr-TR" dirty="0" smtClean="0"/>
              <a:t> (</a:t>
            </a:r>
            <a:r>
              <a:rPr lang="nl-BE" dirty="0" smtClean="0"/>
              <a:t>Chemoprevention</a:t>
            </a:r>
            <a:r>
              <a:rPr lang="tr-TR" dirty="0" smtClean="0"/>
              <a:t>)</a:t>
            </a:r>
            <a:endParaRPr lang="nl-BE" dirty="0" smtClean="0"/>
          </a:p>
          <a:p>
            <a:pPr lvl="1">
              <a:lnSpc>
                <a:spcPct val="90000"/>
              </a:lnSpc>
              <a:buClr>
                <a:srgbClr val="A50021"/>
              </a:buClr>
              <a:buFontTx/>
              <a:buChar char="•"/>
            </a:pPr>
            <a:r>
              <a:rPr lang="nl-BE" dirty="0" smtClean="0"/>
              <a:t>Prof</a:t>
            </a:r>
            <a:r>
              <a:rPr lang="tr-TR" dirty="0" err="1" smtClean="0"/>
              <a:t>ilaktik</a:t>
            </a:r>
            <a:r>
              <a:rPr lang="tr-TR" dirty="0" smtClean="0"/>
              <a:t> cerrahi </a:t>
            </a:r>
            <a:r>
              <a:rPr lang="nl-BE" dirty="0" smtClean="0"/>
              <a:t> (</a:t>
            </a:r>
            <a:r>
              <a:rPr lang="tr-TR" dirty="0" err="1" smtClean="0"/>
              <a:t>Mastektomi</a:t>
            </a:r>
            <a:r>
              <a:rPr lang="tr-TR" dirty="0" smtClean="0"/>
              <a:t> , BSO</a:t>
            </a:r>
            <a:r>
              <a:rPr lang="nl-BE" dirty="0" smtClean="0"/>
              <a:t>)</a:t>
            </a:r>
            <a:endParaRPr lang="nl-BE" dirty="0"/>
          </a:p>
          <a:p>
            <a:pPr lvl="1">
              <a:lnSpc>
                <a:spcPct val="90000"/>
              </a:lnSpc>
              <a:buClr>
                <a:srgbClr val="A50021"/>
              </a:buClr>
              <a:buFontTx/>
              <a:buNone/>
            </a:pPr>
            <a:r>
              <a:rPr lang="nl-BE" dirty="0">
                <a:sym typeface="Wingdings" pitchFamily="2" charset="2"/>
              </a:rPr>
              <a:t> </a:t>
            </a:r>
            <a:r>
              <a:rPr lang="tr-TR" b="1" dirty="0" smtClean="0">
                <a:sym typeface="Wingdings" pitchFamily="2" charset="2"/>
              </a:rPr>
              <a:t>Önler</a:t>
            </a:r>
            <a:r>
              <a:rPr lang="nl-BE" b="1" dirty="0" smtClean="0">
                <a:sym typeface="Wingdings" pitchFamily="2" charset="2"/>
              </a:rPr>
              <a:t>!</a:t>
            </a:r>
            <a:endParaRPr lang="nl-BE" b="1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nl-BE" b="1" dirty="0"/>
          </a:p>
          <a:p>
            <a:pPr>
              <a:lnSpc>
                <a:spcPct val="90000"/>
              </a:lnSpc>
              <a:buClr>
                <a:srgbClr val="A50021"/>
              </a:buClr>
              <a:buFont typeface="Wingdings" pitchFamily="2" charset="2"/>
              <a:buNone/>
            </a:pPr>
            <a:r>
              <a:rPr lang="tr-TR" b="1" dirty="0" err="1" smtClean="0"/>
              <a:t>Sekonder</a:t>
            </a:r>
            <a:r>
              <a:rPr lang="tr-TR" b="1" dirty="0" smtClean="0"/>
              <a:t> Önleme </a:t>
            </a:r>
            <a:endParaRPr lang="nl-BE" dirty="0" smtClean="0"/>
          </a:p>
          <a:p>
            <a:pPr lvl="1">
              <a:lnSpc>
                <a:spcPct val="90000"/>
              </a:lnSpc>
              <a:buClr>
                <a:srgbClr val="A50021"/>
              </a:buClr>
              <a:buFontTx/>
              <a:buChar char="•"/>
            </a:pPr>
            <a:r>
              <a:rPr lang="tr-TR" dirty="0" smtClean="0"/>
              <a:t>Yakın takip ve sık izlem </a:t>
            </a:r>
            <a:endParaRPr lang="nl-BE" dirty="0"/>
          </a:p>
          <a:p>
            <a:pPr lvl="1">
              <a:lnSpc>
                <a:spcPct val="90000"/>
              </a:lnSpc>
              <a:buClr>
                <a:srgbClr val="A50021"/>
              </a:buClr>
              <a:buFontTx/>
              <a:buNone/>
            </a:pPr>
            <a:r>
              <a:rPr lang="nl-NL" dirty="0">
                <a:sym typeface="Wingdings" pitchFamily="2" charset="2"/>
              </a:rPr>
              <a:t> </a:t>
            </a:r>
            <a:r>
              <a:rPr lang="tr-TR" b="1" dirty="0" smtClean="0">
                <a:sym typeface="Wingdings" pitchFamily="2" charset="2"/>
              </a:rPr>
              <a:t>Erken Tanır</a:t>
            </a:r>
            <a:endParaRPr lang="nl-NL" b="1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881188" y="2043113"/>
            <a:ext cx="5402262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tr-TR" sz="2400" b="1" i="1" noProof="1" smtClean="0"/>
              <a:t>BRCA1 veya </a:t>
            </a:r>
            <a:r>
              <a:rPr lang="tr-TR" sz="2400" b="1" i="1" noProof="1"/>
              <a:t>BRCA2</a:t>
            </a:r>
            <a:r>
              <a:rPr lang="tr-TR" sz="2400" b="1" noProof="1"/>
              <a:t> </a:t>
            </a:r>
            <a:r>
              <a:rPr lang="tr-TR" sz="2400" b="1" noProof="1" smtClean="0"/>
              <a:t>Pozitif ise </a:t>
            </a:r>
            <a:endParaRPr lang="tr-TR" sz="2400" b="1" noProof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4095750"/>
            <a:ext cx="6781800" cy="457200"/>
            <a:chOff x="720" y="2688"/>
            <a:chExt cx="4272" cy="288"/>
          </a:xfrm>
        </p:grpSpPr>
        <p:sp>
          <p:nvSpPr>
            <p:cNvPr id="56330" name="Line 4"/>
            <p:cNvSpPr>
              <a:spLocks noChangeShapeType="1"/>
            </p:cNvSpPr>
            <p:nvPr/>
          </p:nvSpPr>
          <p:spPr bwMode="auto">
            <a:xfrm>
              <a:off x="720" y="2688"/>
              <a:ext cx="427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1" name="Line 5"/>
            <p:cNvSpPr>
              <a:spLocks noChangeShapeType="1"/>
            </p:cNvSpPr>
            <p:nvPr/>
          </p:nvSpPr>
          <p:spPr bwMode="auto">
            <a:xfrm>
              <a:off x="720" y="2688"/>
              <a:ext cx="0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2" name="Line 6"/>
            <p:cNvSpPr>
              <a:spLocks noChangeShapeType="1"/>
            </p:cNvSpPr>
            <p:nvPr/>
          </p:nvSpPr>
          <p:spPr bwMode="auto">
            <a:xfrm>
              <a:off x="2101" y="2688"/>
              <a:ext cx="0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3" name="Line 7"/>
            <p:cNvSpPr>
              <a:spLocks noChangeShapeType="1"/>
            </p:cNvSpPr>
            <p:nvPr/>
          </p:nvSpPr>
          <p:spPr bwMode="auto">
            <a:xfrm>
              <a:off x="3525" y="2688"/>
              <a:ext cx="0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4" name="Line 8"/>
            <p:cNvSpPr>
              <a:spLocks noChangeShapeType="1"/>
            </p:cNvSpPr>
            <p:nvPr/>
          </p:nvSpPr>
          <p:spPr bwMode="auto">
            <a:xfrm>
              <a:off x="4992" y="2688"/>
              <a:ext cx="0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6324" name="Line 9"/>
          <p:cNvSpPr>
            <a:spLocks noChangeShapeType="1"/>
          </p:cNvSpPr>
          <p:nvPr/>
        </p:nvSpPr>
        <p:spPr bwMode="auto">
          <a:xfrm>
            <a:off x="4572000" y="2495550"/>
            <a:ext cx="0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292100" y="4559300"/>
            <a:ext cx="1676400" cy="40075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tr-TR" sz="2000" b="1" dirty="0" smtClean="0"/>
              <a:t>Yakın takip</a:t>
            </a:r>
            <a:endParaRPr lang="it-IT" sz="2000" b="1" noProof="1"/>
          </a:p>
        </p:txBody>
      </p:sp>
      <p:sp>
        <p:nvSpPr>
          <p:cNvPr id="56326" name="Rectangle 11"/>
          <p:cNvSpPr>
            <a:spLocks noChangeArrowheads="1"/>
          </p:cNvSpPr>
          <p:nvPr/>
        </p:nvSpPr>
        <p:spPr bwMode="auto">
          <a:xfrm>
            <a:off x="2644774" y="4559300"/>
            <a:ext cx="1570036" cy="86241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tr-TR" sz="2000" b="1" noProof="1" smtClean="0"/>
              <a:t>Yaşam stili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tr-TR" sz="2000" b="1" noProof="1" smtClean="0"/>
              <a:t>değişiklikleri</a:t>
            </a:r>
            <a:endParaRPr lang="it-IT" sz="2000" b="1" noProof="1"/>
          </a:p>
        </p:txBody>
      </p:sp>
      <p:sp>
        <p:nvSpPr>
          <p:cNvPr id="56327" name="Rectangle 12"/>
          <p:cNvSpPr>
            <a:spLocks noChangeArrowheads="1"/>
          </p:cNvSpPr>
          <p:nvPr/>
        </p:nvSpPr>
        <p:spPr bwMode="auto">
          <a:xfrm>
            <a:off x="4841875" y="4575175"/>
            <a:ext cx="1587513" cy="70852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tr-TR" sz="2000" b="1" dirty="0" err="1" smtClean="0"/>
              <a:t>Kemo</a:t>
            </a:r>
            <a:r>
              <a:rPr lang="tr-TR" sz="2000" b="1" dirty="0" smtClean="0"/>
              <a:t>-</a:t>
            </a:r>
            <a:r>
              <a:rPr lang="tr-TR" sz="2000" b="1" dirty="0" err="1" smtClean="0"/>
              <a:t>prevensiyon</a:t>
            </a:r>
            <a:endParaRPr lang="it-IT" sz="2000" b="1" noProof="1"/>
          </a:p>
        </p:txBody>
      </p:sp>
      <p:sp>
        <p:nvSpPr>
          <p:cNvPr id="56328" name="Rectangle 13"/>
          <p:cNvSpPr>
            <a:spLocks noChangeArrowheads="1"/>
          </p:cNvSpPr>
          <p:nvPr/>
        </p:nvSpPr>
        <p:spPr bwMode="auto">
          <a:xfrm>
            <a:off x="7046913" y="4565650"/>
            <a:ext cx="1747837" cy="70852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it-IT" sz="2000" b="1" dirty="0" smtClean="0"/>
              <a:t>Pro</a:t>
            </a:r>
            <a:r>
              <a:rPr lang="tr-TR" sz="2000" b="1" dirty="0" err="1" smtClean="0"/>
              <a:t>filaktik</a:t>
            </a:r>
            <a:r>
              <a:rPr lang="tr-TR" sz="2000" b="1" dirty="0" smtClean="0"/>
              <a:t> cerrahi</a:t>
            </a:r>
            <a:endParaRPr lang="it-IT" sz="2000" b="1" noProof="1"/>
          </a:p>
        </p:txBody>
      </p:sp>
      <p:sp>
        <p:nvSpPr>
          <p:cNvPr id="56329" name="Rectangle 14"/>
          <p:cNvSpPr>
            <a:spLocks noChangeArrowheads="1"/>
          </p:cNvSpPr>
          <p:nvPr/>
        </p:nvSpPr>
        <p:spPr bwMode="auto">
          <a:xfrm>
            <a:off x="304800" y="304800"/>
            <a:ext cx="8467725" cy="5238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r-TR" sz="2800" b="1" dirty="0" smtClean="0">
                <a:solidFill>
                  <a:srgbClr val="FF0000"/>
                </a:solidFill>
              </a:rPr>
              <a:t>BRCA Mutasyon Taşıyıcılarında Önleme Stratejileri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chemeClr val="bg1"/>
                </a:solidFill>
                <a:cs typeface="Tahoma" pitchFamily="34" charset="0"/>
              </a:rPr>
              <a:t>HOK’ de (BRCA Mutasyonu Olanlarda) Önleme Stratejileri</a:t>
            </a:r>
            <a:endParaRPr lang="en-US" b="1" dirty="0" smtClean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929718" cy="4525963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 typeface="Calibri" pitchFamily="34" charset="0"/>
              <a:buAutoNum type="arabicPeriod"/>
            </a:pPr>
            <a:r>
              <a:rPr lang="tr-TR" sz="3600" b="1" dirty="0" smtClean="0">
                <a:cs typeface="Tahoma" pitchFamily="34" charset="0"/>
              </a:rPr>
              <a:t>Sık Tarama (PM,</a:t>
            </a:r>
            <a:r>
              <a:rPr lang="en-US" sz="3600" b="1" dirty="0" smtClean="0">
                <a:cs typeface="Tahoma" pitchFamily="34" charset="0"/>
              </a:rPr>
              <a:t> </a:t>
            </a:r>
            <a:r>
              <a:rPr lang="tr-TR" sz="3600" b="1" dirty="0" smtClean="0">
                <a:cs typeface="Tahoma" pitchFamily="34" charset="0"/>
              </a:rPr>
              <a:t>TVS,</a:t>
            </a:r>
            <a:r>
              <a:rPr lang="en-US" sz="3600" b="1" dirty="0" smtClean="0">
                <a:cs typeface="Tahoma" pitchFamily="34" charset="0"/>
              </a:rPr>
              <a:t> </a:t>
            </a:r>
            <a:r>
              <a:rPr lang="tr-TR" sz="3600" b="1" dirty="0" smtClean="0">
                <a:cs typeface="Tahoma" pitchFamily="34" charset="0"/>
              </a:rPr>
              <a:t>Ca125)</a:t>
            </a:r>
            <a:endParaRPr lang="en-US" sz="3600" b="1" dirty="0" smtClean="0">
              <a:cs typeface="Tahoma" pitchFamily="34" charset="0"/>
            </a:endParaRPr>
          </a:p>
          <a:p>
            <a:pPr marL="990600" lvl="1" indent="-533400" eaLnBrk="1" hangingPunct="1">
              <a:buFont typeface="Calibri" pitchFamily="34" charset="0"/>
              <a:buNone/>
            </a:pPr>
            <a:r>
              <a:rPr lang="en-US" sz="3200" dirty="0" smtClean="0">
                <a:cs typeface="Tahoma" pitchFamily="34" charset="0"/>
              </a:rPr>
              <a:t>	</a:t>
            </a:r>
            <a:r>
              <a:rPr lang="tr-TR" sz="3200" dirty="0" smtClean="0">
                <a:cs typeface="Tahoma" pitchFamily="34" charset="0"/>
              </a:rPr>
              <a:t>6 ay ya da en az senelik</a:t>
            </a:r>
          </a:p>
          <a:p>
            <a:pPr marL="990600" lvl="1" indent="-533400" eaLnBrk="1" hangingPunct="1">
              <a:buFont typeface="Calibri" pitchFamily="34" charset="0"/>
              <a:buNone/>
            </a:pPr>
            <a:endParaRPr lang="en-US" sz="3200" dirty="0" smtClean="0">
              <a:cs typeface="Tahoma" pitchFamily="34" charset="0"/>
            </a:endParaRPr>
          </a:p>
          <a:p>
            <a:pPr marL="609600" indent="-609600" eaLnBrk="1" hangingPunct="1">
              <a:buFont typeface="Calibri" pitchFamily="34" charset="0"/>
              <a:buAutoNum type="arabicPeriod"/>
            </a:pPr>
            <a:r>
              <a:rPr lang="tr-TR" sz="3600" b="1" dirty="0" smtClean="0">
                <a:cs typeface="Tahoma" pitchFamily="34" charset="0"/>
              </a:rPr>
              <a:t>İlaçla korunma (</a:t>
            </a:r>
            <a:r>
              <a:rPr lang="tr-TR" sz="3600" b="1" dirty="0" err="1" smtClean="0">
                <a:cs typeface="Tahoma" pitchFamily="34" charset="0"/>
              </a:rPr>
              <a:t>Chemoprevention</a:t>
            </a:r>
            <a:r>
              <a:rPr lang="tr-TR" sz="3600" b="1" dirty="0" smtClean="0">
                <a:cs typeface="Tahoma" pitchFamily="34" charset="0"/>
              </a:rPr>
              <a:t>)</a:t>
            </a:r>
            <a:endParaRPr lang="en-US" sz="3600" b="1" dirty="0" smtClean="0">
              <a:cs typeface="Tahoma" pitchFamily="34" charset="0"/>
            </a:endParaRPr>
          </a:p>
          <a:p>
            <a:pPr marL="609600" indent="-609600" eaLnBrk="1" hangingPunct="1">
              <a:buFont typeface="Calibri" pitchFamily="34" charset="0"/>
              <a:buAutoNum type="arabicPeriod"/>
            </a:pPr>
            <a:endParaRPr lang="tr-TR" sz="3600" b="1" dirty="0" smtClean="0">
              <a:cs typeface="Tahoma" pitchFamily="34" charset="0"/>
            </a:endParaRPr>
          </a:p>
          <a:p>
            <a:pPr marL="609600" indent="-609600" eaLnBrk="1" hangingPunct="1">
              <a:buFont typeface="Calibri" pitchFamily="34" charset="0"/>
              <a:buAutoNum type="arabicPeriod"/>
            </a:pPr>
            <a:r>
              <a:rPr lang="tr-TR" sz="3600" b="1" dirty="0" smtClean="0">
                <a:cs typeface="Tahoma" pitchFamily="34" charset="0"/>
              </a:rPr>
              <a:t>Risk önleyici cerrahi </a:t>
            </a:r>
          </a:p>
          <a:p>
            <a:pPr marL="609600" indent="-609600" eaLnBrk="1" hangingPunct="1">
              <a:buNone/>
            </a:pPr>
            <a:r>
              <a:rPr lang="tr-TR" sz="3600" b="1" dirty="0" smtClean="0">
                <a:cs typeface="Tahoma" pitchFamily="34" charset="0"/>
              </a:rPr>
              <a:t>	(Risk </a:t>
            </a:r>
            <a:r>
              <a:rPr lang="tr-TR" sz="3600" b="1" dirty="0" err="1" smtClean="0">
                <a:cs typeface="Tahoma" pitchFamily="34" charset="0"/>
              </a:rPr>
              <a:t>Reductive</a:t>
            </a:r>
            <a:r>
              <a:rPr lang="tr-TR" sz="3600" b="1" dirty="0" smtClean="0">
                <a:cs typeface="Tahoma" pitchFamily="34" charset="0"/>
              </a:rPr>
              <a:t> </a:t>
            </a:r>
            <a:r>
              <a:rPr lang="tr-TR" sz="3600" b="1" dirty="0" err="1" smtClean="0">
                <a:cs typeface="Tahoma" pitchFamily="34" charset="0"/>
              </a:rPr>
              <a:t>Surgery</a:t>
            </a:r>
            <a:r>
              <a:rPr lang="tr-TR" sz="3600" b="1" dirty="0" smtClean="0">
                <a:cs typeface="Tahoma" pitchFamily="34" charset="0"/>
              </a:rPr>
              <a:t> )</a:t>
            </a:r>
            <a:endParaRPr lang="en-US" sz="3600" b="1" dirty="0" smtClean="0">
              <a:cs typeface="Tahoma" pitchFamily="34" charset="0"/>
            </a:endParaRPr>
          </a:p>
          <a:p>
            <a:pPr marL="990600" lvl="1" indent="-533400">
              <a:buNone/>
            </a:pPr>
            <a:r>
              <a:rPr lang="en-US" sz="3200" dirty="0" smtClean="0">
                <a:cs typeface="Tahoma" pitchFamily="34" charset="0"/>
              </a:rPr>
              <a:t>	</a:t>
            </a:r>
            <a:r>
              <a:rPr lang="tr-TR" sz="3200" dirty="0" smtClean="0">
                <a:cs typeface="Tahoma" pitchFamily="34" charset="0"/>
              </a:rPr>
              <a:t>(tüp </a:t>
            </a:r>
            <a:r>
              <a:rPr lang="tr-TR" sz="3200" dirty="0" err="1" smtClean="0">
                <a:cs typeface="Tahoma" pitchFamily="34" charset="0"/>
              </a:rPr>
              <a:t>ligasyonu</a:t>
            </a:r>
            <a:r>
              <a:rPr lang="tr-TR" sz="3200" dirty="0" smtClean="0">
                <a:cs typeface="Tahoma" pitchFamily="34" charset="0"/>
              </a:rPr>
              <a:t>,</a:t>
            </a:r>
            <a:r>
              <a:rPr lang="en-US" sz="3200" dirty="0" smtClean="0">
                <a:cs typeface="Tahoma" pitchFamily="34" charset="0"/>
              </a:rPr>
              <a:t> </a:t>
            </a:r>
            <a:r>
              <a:rPr lang="tr-TR" sz="3200" dirty="0" smtClean="0">
                <a:cs typeface="Tahoma" pitchFamily="34" charset="0"/>
              </a:rPr>
              <a:t>BSO, TAH,</a:t>
            </a:r>
            <a:r>
              <a:rPr lang="en-US" sz="3200" dirty="0" smtClean="0">
                <a:cs typeface="Tahoma" pitchFamily="34" charset="0"/>
              </a:rPr>
              <a:t> </a:t>
            </a:r>
            <a:r>
              <a:rPr lang="tr-TR" sz="3200" dirty="0" smtClean="0">
                <a:cs typeface="Tahoma" pitchFamily="34" charset="0"/>
              </a:rPr>
              <a:t>TAH+BSO)</a:t>
            </a:r>
            <a:endParaRPr lang="en-US" sz="3200" dirty="0" smtClean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CF2C8-F4AE-46F0-B407-31F113E80026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chemeClr val="bg1"/>
                </a:solidFill>
              </a:rPr>
              <a:t>Tarama Protokolü</a:t>
            </a:r>
            <a:br>
              <a:rPr lang="tr-TR" sz="4000" b="1" smtClean="0">
                <a:solidFill>
                  <a:schemeClr val="bg1"/>
                </a:solidFill>
              </a:rPr>
            </a:br>
            <a:r>
              <a:rPr lang="tr-TR" sz="2400" b="1" smtClean="0">
                <a:solidFill>
                  <a:schemeClr val="bg1"/>
                </a:solidFill>
              </a:rPr>
              <a:t>(Pelvik Muayene, TVUSG,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  <a:r>
              <a:rPr lang="tr-TR" sz="2400" b="1" smtClean="0">
                <a:solidFill>
                  <a:schemeClr val="bg1"/>
                </a:solidFill>
              </a:rPr>
              <a:t>CA125)</a:t>
            </a:r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4500563" y="1500188"/>
            <a:ext cx="0" cy="50323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3071813" y="1981200"/>
            <a:ext cx="286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/>
              <a:t>sınırlı etkinlik </a:t>
            </a:r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4500563" y="2640013"/>
            <a:ext cx="0" cy="431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285750" y="3013075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 dirty="0" err="1"/>
              <a:t>Over</a:t>
            </a:r>
            <a:r>
              <a:rPr lang="tr-TR" sz="3600" b="1" dirty="0"/>
              <a:t> tümörlerini erken ve tedavi edilebilir evrede saptamak</a:t>
            </a:r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4500563" y="4221163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285750" y="4800600"/>
            <a:ext cx="8501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300" b="1" dirty="0"/>
              <a:t>Yüksek riskli kadınlarda taramanın </a:t>
            </a:r>
            <a:r>
              <a:rPr lang="tr-TR" sz="3300" b="1" dirty="0" err="1"/>
              <a:t>mortaliteyi</a:t>
            </a:r>
            <a:r>
              <a:rPr lang="tr-TR" sz="3300" b="1" dirty="0"/>
              <a:t> </a:t>
            </a:r>
            <a:r>
              <a:rPr lang="tr-TR" sz="3300" b="1" dirty="0" err="1"/>
              <a:t>azaltığı</a:t>
            </a:r>
            <a:r>
              <a:rPr lang="tr-TR" sz="3300" b="1" dirty="0"/>
              <a:t> ve </a:t>
            </a:r>
            <a:r>
              <a:rPr lang="tr-TR" sz="3300" b="1" dirty="0" err="1"/>
              <a:t>sağkalımı</a:t>
            </a:r>
            <a:r>
              <a:rPr lang="tr-TR" sz="3300" b="1" dirty="0"/>
              <a:t> uzattığına dair kanıt yoktur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8C211-61E1-4410-A544-C11D6435F061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4"/>
          <p:cNvSpPr>
            <a:spLocks noChangeShapeType="1"/>
          </p:cNvSpPr>
          <p:nvPr/>
        </p:nvSpPr>
        <p:spPr bwMode="auto">
          <a:xfrm>
            <a:off x="4572000" y="1282700"/>
            <a:ext cx="0" cy="5032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734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668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r-TR" sz="5400" b="1" smtClean="0">
                <a:solidFill>
                  <a:schemeClr val="bg1"/>
                </a:solidFill>
              </a:rPr>
              <a:t>Bununla birlikte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1500188" y="1666875"/>
            <a:ext cx="6143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 b="1" dirty="0" err="1"/>
              <a:t>Consensus</a:t>
            </a:r>
            <a:r>
              <a:rPr lang="tr-TR" sz="4400" b="1" dirty="0"/>
              <a:t> </a:t>
            </a:r>
            <a:r>
              <a:rPr lang="tr-TR" sz="4400" b="1" dirty="0" err="1"/>
              <a:t>Group</a:t>
            </a:r>
            <a:r>
              <a:rPr lang="tr-TR" sz="4400" b="1" dirty="0"/>
              <a:t> önerisi </a:t>
            </a:r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4572000" y="2425700"/>
            <a:ext cx="0" cy="5746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1071563" y="3013075"/>
            <a:ext cx="7061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 b="1" dirty="0"/>
              <a:t>CA-125 ve TVUSG ile periyodik tarama</a:t>
            </a:r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4572000" y="3709988"/>
            <a:ext cx="0" cy="7191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7352" name="Text Box 9"/>
          <p:cNvSpPr txBox="1">
            <a:spLocks noChangeArrowheads="1"/>
          </p:cNvSpPr>
          <p:nvPr/>
        </p:nvSpPr>
        <p:spPr bwMode="auto">
          <a:xfrm>
            <a:off x="142875" y="4581525"/>
            <a:ext cx="88201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 dirty="0"/>
              <a:t>30-35 yaşlarında ya da ailede ilk tanı alan </a:t>
            </a:r>
            <a:r>
              <a:rPr lang="tr-TR" sz="3600" b="1" dirty="0" err="1"/>
              <a:t>epitelial</a:t>
            </a:r>
            <a:r>
              <a:rPr lang="tr-TR" sz="3600" b="1" dirty="0"/>
              <a:t> </a:t>
            </a:r>
            <a:r>
              <a:rPr lang="tr-TR" sz="3600" b="1" dirty="0" err="1"/>
              <a:t>over</a:t>
            </a:r>
            <a:r>
              <a:rPr lang="tr-TR" sz="3600" b="1" dirty="0"/>
              <a:t> kanserli hasta yaşından 5-10 yıl önce başlamalı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F34A0-533D-46A5-9BDB-520AA177C62F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r-TR" sz="5400" b="1" dirty="0" smtClean="0">
                <a:solidFill>
                  <a:schemeClr val="bg1"/>
                </a:solidFill>
                <a:cs typeface="Tahoma" pitchFamily="34" charset="0"/>
              </a:rPr>
              <a:t>İlaçla Korunma (OK)</a:t>
            </a:r>
          </a:p>
        </p:txBody>
      </p:sp>
      <p:sp>
        <p:nvSpPr>
          <p:cNvPr id="58371" name="2 İçerik Yer Tutucusu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3600" b="1" dirty="0" err="1" smtClean="0">
                <a:cs typeface="Tahoma" pitchFamily="34" charset="0"/>
              </a:rPr>
              <a:t>Over</a:t>
            </a:r>
            <a:r>
              <a:rPr lang="tr-TR" sz="3600" b="1" dirty="0" smtClean="0">
                <a:cs typeface="Tahoma" pitchFamily="34" charset="0"/>
              </a:rPr>
              <a:t> </a:t>
            </a:r>
            <a:r>
              <a:rPr lang="tr-TR" sz="3600" b="1" dirty="0" err="1" smtClean="0">
                <a:cs typeface="Tahoma" pitchFamily="34" charset="0"/>
              </a:rPr>
              <a:t>Ca</a:t>
            </a:r>
            <a:r>
              <a:rPr lang="tr-TR" sz="3600" b="1" dirty="0" smtClean="0">
                <a:cs typeface="Tahoma" pitchFamily="34" charset="0"/>
              </a:rPr>
              <a:t> :COC ve Meme </a:t>
            </a:r>
            <a:r>
              <a:rPr lang="tr-TR" sz="3600" b="1" dirty="0" err="1" smtClean="0">
                <a:cs typeface="Tahoma" pitchFamily="34" charset="0"/>
              </a:rPr>
              <a:t>Ca</a:t>
            </a:r>
            <a:r>
              <a:rPr lang="tr-TR" sz="3600" b="1" dirty="0" smtClean="0">
                <a:cs typeface="Tahoma" pitchFamily="34" charset="0"/>
              </a:rPr>
              <a:t>: TMX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b="1" dirty="0" smtClean="0">
                <a:cs typeface="Tahoma" pitchFamily="34" charset="0"/>
              </a:rPr>
              <a:t>Riskte Azalma</a:t>
            </a:r>
            <a:r>
              <a:rPr lang="en-US" sz="3600" b="1" dirty="0" smtClean="0">
                <a:cs typeface="Tahoma" pitchFamily="34" charset="0"/>
              </a:rPr>
              <a:t>:</a:t>
            </a:r>
            <a:r>
              <a:rPr lang="tr-TR" sz="3600" b="1" dirty="0" smtClean="0">
                <a:cs typeface="Tahoma" pitchFamily="34" charset="0"/>
              </a:rPr>
              <a:t> % 40-50 (</a:t>
            </a:r>
            <a:r>
              <a:rPr lang="tr-TR" sz="3600" b="1" dirty="0" err="1" smtClean="0">
                <a:cs typeface="Tahoma" pitchFamily="34" charset="0"/>
              </a:rPr>
              <a:t>sporadik</a:t>
            </a:r>
            <a:r>
              <a:rPr lang="tr-TR" sz="3600" b="1" dirty="0" smtClean="0">
                <a:cs typeface="Tahoma" pitchFamily="34" charset="0"/>
              </a:rPr>
              <a:t> </a:t>
            </a:r>
            <a:r>
              <a:rPr lang="tr-TR" sz="3600" b="1" dirty="0" err="1" smtClean="0">
                <a:cs typeface="Tahoma" pitchFamily="34" charset="0"/>
              </a:rPr>
              <a:t>over</a:t>
            </a:r>
            <a:r>
              <a:rPr lang="tr-TR" sz="3600" b="1" dirty="0" smtClean="0">
                <a:cs typeface="Tahoma" pitchFamily="34" charset="0"/>
              </a:rPr>
              <a:t> kanseri) </a:t>
            </a:r>
            <a:endParaRPr lang="en-US" sz="3600" b="1" dirty="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3600" b="1" dirty="0" smtClean="0">
                <a:cs typeface="Tahoma" pitchFamily="34" charset="0"/>
              </a:rPr>
              <a:t>Aynı etkinlik</a:t>
            </a:r>
          </a:p>
          <a:p>
            <a:pPr lvl="1" eaLnBrk="1" hangingPunct="1">
              <a:lnSpc>
                <a:spcPct val="90000"/>
              </a:lnSpc>
            </a:pPr>
            <a:r>
              <a:rPr lang="tr-TR" dirty="0" err="1" smtClean="0">
                <a:cs typeface="Tahoma" pitchFamily="34" charset="0"/>
              </a:rPr>
              <a:t>over</a:t>
            </a:r>
            <a:r>
              <a:rPr lang="tr-TR" dirty="0" smtClean="0">
                <a:cs typeface="Tahoma" pitchFamily="34" charset="0"/>
              </a:rPr>
              <a:t> kanserinde kuvvetli (+) aile hikayesi</a:t>
            </a:r>
          </a:p>
          <a:p>
            <a:pPr lvl="1" eaLnBrk="1" hangingPunct="1">
              <a:lnSpc>
                <a:spcPct val="90000"/>
              </a:lnSpc>
            </a:pPr>
            <a:r>
              <a:rPr lang="tr-TR" dirty="0" smtClean="0">
                <a:cs typeface="Tahoma" pitchFamily="34" charset="0"/>
              </a:rPr>
              <a:t>BRCA 1 / 2 mutasyon taşıyıcıları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b="1" dirty="0" smtClean="0">
                <a:cs typeface="Tahoma" pitchFamily="34" charset="0"/>
              </a:rPr>
              <a:t>İlaç bırakıldığında etkinlik 10-15 yıl sürer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b="1" i="1" dirty="0" smtClean="0">
                <a:cs typeface="Tahoma" pitchFamily="34" charset="0"/>
              </a:rPr>
              <a:t>BRCA1</a:t>
            </a:r>
            <a:r>
              <a:rPr lang="tr-TR" sz="3600" b="1" dirty="0" smtClean="0">
                <a:cs typeface="Tahoma" pitchFamily="34" charset="0"/>
              </a:rPr>
              <a:t> taşıyıcılarında karşıt fikirler</a:t>
            </a:r>
            <a:r>
              <a:rPr lang="tr-TR" sz="3600" b="1" dirty="0" smtClean="0"/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b="1" dirty="0" smtClean="0"/>
              <a:t>TMX </a:t>
            </a:r>
            <a:r>
              <a:rPr lang="tr-TR" sz="3600" b="1" dirty="0" err="1" smtClean="0"/>
              <a:t>kontrlateral</a:t>
            </a:r>
            <a:r>
              <a:rPr lang="tr-TR" sz="3600" b="1" dirty="0" smtClean="0"/>
              <a:t> Meme </a:t>
            </a:r>
            <a:r>
              <a:rPr lang="tr-TR" sz="3600" b="1" dirty="0" err="1" smtClean="0"/>
              <a:t>Ca</a:t>
            </a:r>
            <a:r>
              <a:rPr lang="tr-TR" sz="3600" b="1" dirty="0" smtClean="0"/>
              <a:t> % 53 azaltır.              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6099175" y="6143625"/>
            <a:ext cx="2973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tr-TR" i="1"/>
              <a:t>N.Engl.J.Med 1998/339:424-8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tr-TR" i="1"/>
              <a:t>Lancet Oncol 2007;8:26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DFF41-561F-48CD-9EC7-38B13F284B1D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Risk Azaltıcı Cerrahi 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Tüp </a:t>
            </a:r>
            <a:r>
              <a:rPr lang="tr-TR" sz="4000" b="1" dirty="0" err="1" smtClean="0"/>
              <a:t>ligasyonu</a:t>
            </a:r>
            <a:r>
              <a:rPr lang="tr-TR" sz="4000" b="1" dirty="0" smtClean="0"/>
              <a:t> </a:t>
            </a:r>
          </a:p>
          <a:p>
            <a:r>
              <a:rPr lang="tr-TR" sz="4000" b="1" dirty="0" err="1" smtClean="0"/>
              <a:t>Histerektomi</a:t>
            </a:r>
            <a:r>
              <a:rPr lang="tr-TR" sz="4000" b="1" dirty="0" smtClean="0"/>
              <a:t> </a:t>
            </a:r>
          </a:p>
          <a:p>
            <a:r>
              <a:rPr lang="tr-TR" sz="4000" b="1" dirty="0" err="1" smtClean="0"/>
              <a:t>Histerektomi</a:t>
            </a:r>
            <a:r>
              <a:rPr lang="tr-TR" sz="4000" b="1" dirty="0" smtClean="0"/>
              <a:t> + BSO</a:t>
            </a:r>
          </a:p>
          <a:p>
            <a:r>
              <a:rPr lang="tr-TR" sz="4000" b="1" dirty="0" smtClean="0"/>
              <a:t>BSO </a:t>
            </a:r>
          </a:p>
          <a:p>
            <a:r>
              <a:rPr lang="tr-TR" sz="4000" b="1" dirty="0" err="1" smtClean="0"/>
              <a:t>Profilaktik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Mastektomi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rgbClr val="FF0000"/>
                </a:solidFill>
              </a:rPr>
              <a:t>Epitelyal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tr-TR" sz="4800" b="1" dirty="0" err="1" smtClean="0">
                <a:solidFill>
                  <a:srgbClr val="FF0000"/>
                </a:solidFill>
              </a:rPr>
              <a:t>Over</a:t>
            </a:r>
            <a:r>
              <a:rPr lang="tr-TR" sz="4800" b="1" dirty="0" smtClean="0">
                <a:solidFill>
                  <a:srgbClr val="FF0000"/>
                </a:solidFill>
              </a:rPr>
              <a:t> Kanserleri</a:t>
            </a:r>
            <a:endParaRPr lang="tr-TR" sz="4800" b="1" dirty="0">
              <a:solidFill>
                <a:srgbClr val="FF0000"/>
              </a:solidFill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H="1">
            <a:off x="2915816" y="1412776"/>
            <a:ext cx="115212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4572000" y="1412776"/>
            <a:ext cx="151216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Yuvarlatılmış Dikdörtgen"/>
          <p:cNvSpPr/>
          <p:nvPr/>
        </p:nvSpPr>
        <p:spPr>
          <a:xfrm>
            <a:off x="755576" y="3140968"/>
            <a:ext cx="30243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Sporadik</a:t>
            </a:r>
            <a:endParaRPr lang="tr-TR" sz="2800" dirty="0" smtClean="0"/>
          </a:p>
          <a:p>
            <a:pPr algn="ctr"/>
            <a:r>
              <a:rPr lang="tr-TR" sz="2800" dirty="0" smtClean="0"/>
              <a:t>%90</a:t>
            </a:r>
            <a:endParaRPr lang="tr-TR" sz="2800" dirty="0"/>
          </a:p>
        </p:txBody>
      </p:sp>
      <p:sp>
        <p:nvSpPr>
          <p:cNvPr id="16" name="15 Yuvarlatılmış Dikdörtgen"/>
          <p:cNvSpPr/>
          <p:nvPr/>
        </p:nvSpPr>
        <p:spPr>
          <a:xfrm>
            <a:off x="4501780" y="3059452"/>
            <a:ext cx="3310580" cy="945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Herediter</a:t>
            </a:r>
            <a:r>
              <a:rPr lang="tr-TR" sz="2800" dirty="0" smtClean="0"/>
              <a:t> </a:t>
            </a:r>
          </a:p>
          <a:p>
            <a:pPr algn="ctr"/>
            <a:r>
              <a:rPr lang="tr-TR" sz="2800" dirty="0" smtClean="0"/>
              <a:t>%5-%10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i="1" smtClean="0">
                <a:solidFill>
                  <a:schemeClr val="bg1"/>
                </a:solidFill>
              </a:rPr>
              <a:t>BRCA</a:t>
            </a:r>
            <a:r>
              <a:rPr lang="tr-TR" b="1" i="1" smtClean="0">
                <a:solidFill>
                  <a:schemeClr val="bg1"/>
                </a:solidFill>
              </a:rPr>
              <a:t> </a:t>
            </a:r>
            <a:r>
              <a:rPr lang="en-US" b="1" i="1" smtClean="0">
                <a:solidFill>
                  <a:schemeClr val="bg1"/>
                </a:solidFill>
              </a:rPr>
              <a:t>1</a:t>
            </a:r>
            <a:r>
              <a:rPr lang="tr-TR" b="1" i="1" smtClean="0">
                <a:solidFill>
                  <a:schemeClr val="bg1"/>
                </a:solidFill>
              </a:rPr>
              <a:t> </a:t>
            </a:r>
            <a:r>
              <a:rPr lang="en-US" b="1" i="1" smtClean="0">
                <a:solidFill>
                  <a:schemeClr val="bg1"/>
                </a:solidFill>
              </a:rPr>
              <a:t>/</a:t>
            </a:r>
            <a:r>
              <a:rPr lang="tr-TR" b="1" i="1" smtClean="0">
                <a:solidFill>
                  <a:schemeClr val="bg1"/>
                </a:solidFill>
              </a:rPr>
              <a:t> </a:t>
            </a:r>
            <a:r>
              <a:rPr lang="en-US" b="1" i="1" smtClean="0">
                <a:solidFill>
                  <a:schemeClr val="bg1"/>
                </a:solidFill>
              </a:rPr>
              <a:t>2  </a:t>
            </a:r>
            <a:r>
              <a:rPr lang="tr-TR" b="1" smtClean="0">
                <a:solidFill>
                  <a:schemeClr val="bg1"/>
                </a:solidFill>
              </a:rPr>
              <a:t>Mutasyon Taşıyıcılarında Risk Azaltıcı Cerrahi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230313" y="1547813"/>
            <a:ext cx="670877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600" b="1" dirty="0" smtClean="0"/>
              <a:t>40 y </a:t>
            </a:r>
            <a:r>
              <a:rPr lang="tr-TR" sz="3600" b="1" dirty="0"/>
              <a:t>üstü ya da yeterli çocuk sayısı</a:t>
            </a:r>
          </a:p>
        </p:txBody>
      </p:sp>
      <p:sp>
        <p:nvSpPr>
          <p:cNvPr id="59396" name="Line 6"/>
          <p:cNvSpPr>
            <a:spLocks noChangeShapeType="1"/>
          </p:cNvSpPr>
          <p:nvPr/>
        </p:nvSpPr>
        <p:spPr bwMode="auto">
          <a:xfrm>
            <a:off x="4572000" y="2276475"/>
            <a:ext cx="0" cy="5032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0" y="2728913"/>
            <a:ext cx="914400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/>
              <a:t>%80 – 90 azalma</a:t>
            </a:r>
          </a:p>
          <a:p>
            <a:pPr algn="ctr"/>
            <a:r>
              <a:rPr lang="tr-TR" sz="3200" b="1" dirty="0"/>
              <a:t>(</a:t>
            </a:r>
            <a:r>
              <a:rPr lang="tr-TR" sz="3200" b="1" dirty="0" err="1"/>
              <a:t>Epitelial</a:t>
            </a:r>
            <a:r>
              <a:rPr lang="tr-TR" sz="3200" b="1" dirty="0"/>
              <a:t> </a:t>
            </a:r>
            <a:r>
              <a:rPr lang="tr-TR" sz="3200" b="1" dirty="0" err="1"/>
              <a:t>Over</a:t>
            </a:r>
            <a:r>
              <a:rPr lang="tr-TR" sz="3200" b="1" dirty="0"/>
              <a:t> Kanseri ve </a:t>
            </a:r>
            <a:r>
              <a:rPr lang="tr-TR" sz="3200" b="1" dirty="0" err="1"/>
              <a:t>Fallopian</a:t>
            </a:r>
            <a:r>
              <a:rPr lang="tr-TR" sz="3200" b="1" dirty="0"/>
              <a:t> Kanserler)</a:t>
            </a:r>
            <a:endParaRPr lang="en-US" sz="3200" b="1" dirty="0"/>
          </a:p>
        </p:txBody>
      </p:sp>
      <p:sp>
        <p:nvSpPr>
          <p:cNvPr id="59398" name="Line 8"/>
          <p:cNvSpPr>
            <a:spLocks noChangeShapeType="1"/>
          </p:cNvSpPr>
          <p:nvPr/>
        </p:nvSpPr>
        <p:spPr bwMode="auto">
          <a:xfrm>
            <a:off x="4572000" y="4000500"/>
            <a:ext cx="0" cy="2206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0" y="4149725"/>
            <a:ext cx="9144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/>
              <a:t>Meme kanseri ve </a:t>
            </a:r>
            <a:r>
              <a:rPr lang="tr-TR" sz="3200" b="1" dirty="0" err="1"/>
              <a:t>mortalite</a:t>
            </a:r>
            <a:r>
              <a:rPr lang="tr-TR" sz="3200" b="1" dirty="0"/>
              <a:t> riskinde %</a:t>
            </a:r>
            <a:r>
              <a:rPr lang="tr-TR" sz="3200" b="1" dirty="0" smtClean="0"/>
              <a:t>40-70 </a:t>
            </a:r>
            <a:r>
              <a:rPr lang="tr-TR" sz="3200" b="1" dirty="0"/>
              <a:t>azalma</a:t>
            </a:r>
          </a:p>
        </p:txBody>
      </p:sp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0" y="51435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 err="1"/>
              <a:t>Epitelial</a:t>
            </a:r>
            <a:r>
              <a:rPr lang="tr-TR" sz="3200" b="1" dirty="0"/>
              <a:t> </a:t>
            </a:r>
            <a:r>
              <a:rPr lang="tr-TR" sz="3200" b="1" dirty="0" err="1"/>
              <a:t>Over</a:t>
            </a:r>
            <a:r>
              <a:rPr lang="tr-TR" sz="3200" b="1" dirty="0"/>
              <a:t> Kanseri Tanısı</a:t>
            </a:r>
          </a:p>
          <a:p>
            <a:pPr algn="ctr"/>
            <a:r>
              <a:rPr lang="tr-TR" sz="3200" b="1" i="1" dirty="0"/>
              <a:t>BRCA1</a:t>
            </a:r>
            <a:r>
              <a:rPr lang="tr-TR" sz="3200" b="1" dirty="0"/>
              <a:t> taşıyıcıları → %2-3 (40 yaşa kadar) </a:t>
            </a:r>
          </a:p>
          <a:p>
            <a:pPr algn="ctr"/>
            <a:r>
              <a:rPr lang="tr-TR" sz="3200" b="1" i="1" dirty="0"/>
              <a:t>BRCA2</a:t>
            </a:r>
            <a:r>
              <a:rPr lang="tr-TR" sz="3200" b="1" dirty="0"/>
              <a:t>  taşıyıcıları → &lt; 3% (50 yaşa kadar)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4572000" y="4857750"/>
            <a:ext cx="0" cy="357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59993-5439-4216-B513-F76CDB79009C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Profilaktik</a:t>
            </a:r>
            <a:r>
              <a:rPr lang="tr-TR" b="1" dirty="0" smtClean="0">
                <a:solidFill>
                  <a:srgbClr val="FF0000"/>
                </a:solidFill>
              </a:rPr>
              <a:t> BSO Risk Azalması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1924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6072198" y="1857364"/>
            <a:ext cx="2500330" cy="3071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4800" b="1" smtClean="0">
                <a:solidFill>
                  <a:schemeClr val="bg1"/>
                </a:solidFill>
              </a:rPr>
              <a:t>Cerrahi spesimenler nasıl değerlendirilmeli ?</a:t>
            </a:r>
          </a:p>
        </p:txBody>
      </p:sp>
      <p:sp>
        <p:nvSpPr>
          <p:cNvPr id="60419" name="Line 4"/>
          <p:cNvSpPr>
            <a:spLocks noChangeShapeType="1"/>
          </p:cNvSpPr>
          <p:nvPr/>
        </p:nvSpPr>
        <p:spPr bwMode="auto">
          <a:xfrm>
            <a:off x="4572000" y="1484313"/>
            <a:ext cx="0" cy="792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0" y="22225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/>
              <a:t>overler ve fallopian tüplerin tamamından</a:t>
            </a:r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4572000" y="2994025"/>
            <a:ext cx="0" cy="792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0" y="3736975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400" b="1" dirty="0"/>
              <a:t>seri kesitler alınmalı ve </a:t>
            </a:r>
          </a:p>
          <a:p>
            <a:pPr algn="ctr"/>
            <a:r>
              <a:rPr lang="tr-TR" sz="4400" b="1" dirty="0" err="1">
                <a:solidFill>
                  <a:srgbClr val="FF0000"/>
                </a:solidFill>
              </a:rPr>
              <a:t>mikroskopik</a:t>
            </a:r>
            <a:r>
              <a:rPr lang="tr-TR" sz="4400" b="1" dirty="0">
                <a:solidFill>
                  <a:srgbClr val="FF0000"/>
                </a:solidFill>
              </a:rPr>
              <a:t> kanser</a:t>
            </a:r>
            <a:r>
              <a:rPr lang="tr-TR" sz="4400" b="1" dirty="0"/>
              <a:t> </a:t>
            </a:r>
          </a:p>
          <a:p>
            <a:pPr algn="ctr"/>
            <a:r>
              <a:rPr lang="tr-TR" sz="4400" b="1" dirty="0"/>
              <a:t>için değerlendirilmeli  </a:t>
            </a:r>
          </a:p>
          <a:p>
            <a:pPr algn="ctr"/>
            <a:r>
              <a:rPr lang="tr-TR" sz="4400" b="1" dirty="0">
                <a:solidFill>
                  <a:srgbClr val="FF0000"/>
                </a:solidFill>
              </a:rPr>
              <a:t>(2-3%)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9990F-9EC1-44F2-815C-DA5E5901FA8B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Mutasyon Taşıyıcılarında Önleme Ne Kadar Başarılı ?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Preventive Meas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797206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46009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4929222" cy="26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2143108" y="6488668"/>
            <a:ext cx="678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dirty="0" smtClean="0"/>
              <a:t>N </a:t>
            </a:r>
            <a:r>
              <a:rPr lang="tr-TR" dirty="0" err="1" smtClean="0"/>
              <a:t>Engl</a:t>
            </a:r>
            <a:r>
              <a:rPr lang="tr-TR" dirty="0" smtClean="0"/>
              <a:t> J </a:t>
            </a:r>
            <a:r>
              <a:rPr lang="tr-TR" dirty="0" err="1" smtClean="0"/>
              <a:t>Med</a:t>
            </a:r>
            <a:r>
              <a:rPr lang="tr-TR" dirty="0" smtClean="0"/>
              <a:t>, </a:t>
            </a:r>
            <a:r>
              <a:rPr lang="tr-TR" dirty="0" err="1" smtClean="0"/>
              <a:t>Vol</a:t>
            </a:r>
            <a:r>
              <a:rPr lang="tr-TR" dirty="0" smtClean="0"/>
              <a:t>. 346, No. 21 May 23, 2002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726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358114" cy="460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1" dirty="0" smtClean="0">
                <a:solidFill>
                  <a:srgbClr val="FF0000"/>
                </a:solidFill>
              </a:rPr>
              <a:t>The following recommendations are based on</a:t>
            </a:r>
            <a:r>
              <a:rPr lang="tr-TR" sz="2700" b="1" i="1" dirty="0" smtClean="0">
                <a:solidFill>
                  <a:srgbClr val="FF0000"/>
                </a:solidFill>
              </a:rPr>
              <a:t> </a:t>
            </a:r>
            <a:r>
              <a:rPr lang="en-US" sz="2700" b="1" i="1" dirty="0" smtClean="0">
                <a:solidFill>
                  <a:srgbClr val="FF0000"/>
                </a:solidFill>
              </a:rPr>
              <a:t>good and consistent scientific evidence (Level A):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Autofit/>
          </a:bodyPr>
          <a:lstStyle/>
          <a:p>
            <a:endParaRPr lang="en-US" sz="2000" b="1" i="1" dirty="0" smtClean="0"/>
          </a:p>
          <a:p>
            <a:r>
              <a:rPr lang="en-US" sz="2000" dirty="0" smtClean="0"/>
              <a:t>Women with </a:t>
            </a:r>
            <a:r>
              <a:rPr lang="en-US" sz="2000" i="1" dirty="0" smtClean="0"/>
              <a:t>BRCA1 or BRCA2 mutations should be</a:t>
            </a:r>
            <a:r>
              <a:rPr lang="tr-TR" sz="2000" i="1" dirty="0" smtClean="0"/>
              <a:t> </a:t>
            </a:r>
            <a:r>
              <a:rPr lang="tr-TR" sz="2000" dirty="0" err="1" smtClean="0"/>
              <a:t>offered</a:t>
            </a:r>
            <a:r>
              <a:rPr lang="tr-TR" sz="2000" dirty="0" smtClean="0"/>
              <a:t> risk-</a:t>
            </a:r>
            <a:r>
              <a:rPr lang="tr-TR" sz="2000" dirty="0" err="1" smtClean="0"/>
              <a:t>reducing</a:t>
            </a:r>
            <a:r>
              <a:rPr lang="tr-TR" sz="2000" dirty="0" smtClean="0"/>
              <a:t> </a:t>
            </a:r>
            <a:r>
              <a:rPr lang="tr-TR" sz="2000" dirty="0" err="1" smtClean="0"/>
              <a:t>salpingo</a:t>
            </a:r>
            <a:r>
              <a:rPr lang="tr-TR" sz="2000" dirty="0" smtClean="0"/>
              <a:t>-</a:t>
            </a:r>
            <a:r>
              <a:rPr lang="tr-TR" sz="2000" dirty="0" err="1" smtClean="0"/>
              <a:t>oophorectomy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</a:t>
            </a:r>
            <a:r>
              <a:rPr lang="en-US" sz="2000" dirty="0" smtClean="0"/>
              <a:t>age 40 years or when child-bearing is complete.</a:t>
            </a:r>
          </a:p>
          <a:p>
            <a:endParaRPr lang="tr-TR" sz="2000" dirty="0" smtClean="0"/>
          </a:p>
          <a:p>
            <a:r>
              <a:rPr lang="en-US" sz="2000" dirty="0" smtClean="0"/>
              <a:t>For a risk-reducing bilateral </a:t>
            </a:r>
            <a:r>
              <a:rPr lang="en-US" sz="2000" dirty="0" err="1" smtClean="0"/>
              <a:t>salpingo</a:t>
            </a:r>
            <a:r>
              <a:rPr lang="en-US" sz="2000" dirty="0" smtClean="0"/>
              <a:t>-</a:t>
            </a:r>
            <a:r>
              <a:rPr lang="en-US" sz="2000" dirty="0" err="1" smtClean="0"/>
              <a:t>oophorectomy</a:t>
            </a:r>
            <a:r>
              <a:rPr lang="en-US" sz="2000" dirty="0" smtClean="0"/>
              <a:t>,</a:t>
            </a:r>
            <a:r>
              <a:rPr lang="tr-TR" sz="2000" dirty="0" smtClean="0"/>
              <a:t> </a:t>
            </a:r>
            <a:r>
              <a:rPr lang="en-US" sz="2000" dirty="0" smtClean="0"/>
              <a:t>all tissue from the ovaries and fallopian tubes</a:t>
            </a:r>
            <a:r>
              <a:rPr lang="tr-TR" sz="2000" dirty="0" smtClean="0"/>
              <a:t> </a:t>
            </a:r>
            <a:r>
              <a:rPr lang="en-US" sz="2000" dirty="0" smtClean="0"/>
              <a:t>should be removed. Thorough visualization of the</a:t>
            </a:r>
            <a:r>
              <a:rPr lang="tr-TR" sz="2000" dirty="0" smtClean="0"/>
              <a:t> </a:t>
            </a:r>
            <a:r>
              <a:rPr lang="en-US" sz="2000" dirty="0" smtClean="0"/>
              <a:t>peritoneal surfaces with pelvic washings should be</a:t>
            </a:r>
            <a:r>
              <a:rPr lang="tr-TR" sz="2000" dirty="0" smtClean="0"/>
              <a:t> </a:t>
            </a:r>
            <a:r>
              <a:rPr lang="en-US" sz="2000" dirty="0" smtClean="0"/>
              <a:t>performed. Complete, serial sectioning of the</a:t>
            </a:r>
            <a:r>
              <a:rPr lang="tr-TR" sz="2000" dirty="0" smtClean="0"/>
              <a:t> </a:t>
            </a:r>
            <a:r>
              <a:rPr lang="en-US" sz="2000" dirty="0" smtClean="0"/>
              <a:t>ovaries and fallopian tubes is necessary, with microscopic</a:t>
            </a:r>
            <a:r>
              <a:rPr lang="tr-TR" sz="2000" dirty="0" smtClean="0"/>
              <a:t> </a:t>
            </a:r>
            <a:r>
              <a:rPr lang="tr-TR" sz="2000" dirty="0" err="1" smtClean="0"/>
              <a:t>examination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occult</a:t>
            </a:r>
            <a:r>
              <a:rPr lang="tr-TR" sz="2000" dirty="0" smtClean="0"/>
              <a:t> </a:t>
            </a:r>
            <a:r>
              <a:rPr lang="tr-TR" sz="2000" dirty="0" err="1" smtClean="0"/>
              <a:t>cancer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r>
              <a:rPr lang="en-US" sz="2000" dirty="0" smtClean="0"/>
              <a:t>A genetic risk assessment is recommended for</a:t>
            </a:r>
            <a:r>
              <a:rPr lang="tr-TR" sz="2000" dirty="0" smtClean="0"/>
              <a:t> </a:t>
            </a:r>
            <a:r>
              <a:rPr lang="en-US" sz="2000" dirty="0" smtClean="0"/>
              <a:t>patients with a greater than an approximate 20–25%</a:t>
            </a:r>
            <a:r>
              <a:rPr lang="tr-TR" sz="2000" dirty="0" smtClean="0"/>
              <a:t> </a:t>
            </a:r>
            <a:r>
              <a:rPr lang="en-US" sz="2000" dirty="0" smtClean="0"/>
              <a:t>chance of having an inherited predisposition to</a:t>
            </a:r>
            <a:r>
              <a:rPr lang="tr-TR" sz="2000" dirty="0" smtClean="0"/>
              <a:t> </a:t>
            </a:r>
            <a:r>
              <a:rPr lang="en-US" sz="2000" dirty="0" smtClean="0"/>
              <a:t>breast cancer and ovarian cancer.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Ailesel Meme/</a:t>
            </a:r>
            <a:r>
              <a:rPr lang="tr-TR" sz="3600" b="1" dirty="0" err="1" smtClean="0">
                <a:solidFill>
                  <a:srgbClr val="FF0000"/>
                </a:solidFill>
              </a:rPr>
              <a:t>Over</a:t>
            </a:r>
            <a:r>
              <a:rPr lang="tr-TR" sz="3600" b="1" dirty="0" smtClean="0">
                <a:solidFill>
                  <a:srgbClr val="FF0000"/>
                </a:solidFill>
              </a:rPr>
              <a:t> Kanserlerinde 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Tarama / Önleme Girişimleri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85720" y="1428734"/>
          <a:ext cx="8401080" cy="513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70"/>
                <a:gridCol w="2100270"/>
                <a:gridCol w="2100270"/>
                <a:gridCol w="2100270"/>
              </a:tblGrid>
              <a:tr h="94599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latin typeface="Times New Roman"/>
                          <a:ea typeface="Batang"/>
                        </a:rPr>
                        <a:t>Over</a:t>
                      </a:r>
                      <a:r>
                        <a:rPr lang="tr-TR" sz="2000" b="1" dirty="0">
                          <a:latin typeface="Times New Roman"/>
                          <a:ea typeface="Batang"/>
                        </a:rPr>
                        <a:t> Kanseri Önlenmesi veya Taranmasında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Times New Roman"/>
                          <a:ea typeface="Batang"/>
                        </a:rPr>
                        <a:t>Meme Kanseri Önlenmesi veya Taramasında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Times New Roman"/>
                          <a:ea typeface="Batang"/>
                        </a:rPr>
                        <a:t>Başlama Yaşı</a:t>
                      </a:r>
                      <a:endParaRPr lang="tr-TR" sz="2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50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Kendi kendine meme muayenesi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-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+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Batang"/>
                        </a:rPr>
                        <a:t>18 yaş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50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Klinik meme muayenesi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-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Batang"/>
                        </a:rPr>
                        <a:t>+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latin typeface="Times New Roman"/>
                          <a:ea typeface="Batang"/>
                        </a:rPr>
                        <a:t>25 yaş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8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Mamografi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-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+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latin typeface="Times New Roman"/>
                          <a:ea typeface="Batang"/>
                        </a:rPr>
                        <a:t>25 yaş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8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MRI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+/-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+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latin typeface="Times New Roman"/>
                          <a:ea typeface="Batang"/>
                        </a:rPr>
                        <a:t>?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8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latin typeface="Times New Roman"/>
                          <a:ea typeface="Batang"/>
                        </a:rPr>
                        <a:t>Pelvik</a:t>
                      </a: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 Muayene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+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latin typeface="Times New Roman"/>
                          <a:ea typeface="Batang"/>
                        </a:rPr>
                        <a:t>25-35 yaş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8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TVUSG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+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>
                          <a:latin typeface="Times New Roman"/>
                          <a:ea typeface="Batang"/>
                        </a:rPr>
                        <a:t>25-35 yaş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8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Batang"/>
                        </a:rPr>
                        <a:t>TVUSG +CA125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+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50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latin typeface="Times New Roman"/>
                          <a:ea typeface="Batang"/>
                        </a:rPr>
                        <a:t>Profilaktik</a:t>
                      </a: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600" b="1" dirty="0" err="1">
                          <a:latin typeface="Times New Roman"/>
                          <a:ea typeface="Batang"/>
                        </a:rPr>
                        <a:t>Mastektomi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Batang"/>
                        </a:rPr>
                        <a:t>-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+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756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latin typeface="Times New Roman"/>
                          <a:ea typeface="Batang"/>
                        </a:rPr>
                        <a:t>Salpingoooferektomi</a:t>
                      </a:r>
                      <a:r>
                        <a:rPr lang="tr-TR" sz="1600" b="1" dirty="0">
                          <a:latin typeface="Times New Roman"/>
                          <a:ea typeface="Batang"/>
                        </a:rPr>
                        <a:t>*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Batang"/>
                        </a:rPr>
                        <a:t>+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Batang"/>
                        </a:rPr>
                        <a:t>-</a:t>
                      </a: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Batang"/>
                        </a:rPr>
                        <a:t>35 yaşından sonra veya çocuk sahibi olduktan sonra</a:t>
                      </a: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FF0000"/>
                </a:solidFill>
              </a:rPr>
              <a:t>Parp</a:t>
            </a:r>
            <a:r>
              <a:rPr lang="tr-TR" sz="5400" b="1" dirty="0" smtClean="0">
                <a:solidFill>
                  <a:srgbClr val="FF0000"/>
                </a:solidFill>
              </a:rPr>
              <a:t> İnhibitörleri / </a:t>
            </a:r>
            <a:r>
              <a:rPr lang="tr-TR" sz="5400" b="1" dirty="0" err="1" smtClean="0">
                <a:solidFill>
                  <a:srgbClr val="FF0000"/>
                </a:solidFill>
              </a:rPr>
              <a:t>Olarapib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500858" cy="336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071538" y="5286388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Olaparib</a:t>
            </a:r>
            <a:r>
              <a:rPr lang="en-US" dirty="0" smtClean="0"/>
              <a:t> has few of the adverse effects of conventional chemotherapy, inhibits PARP,</a:t>
            </a:r>
            <a:r>
              <a:rPr lang="tr-TR" dirty="0" smtClean="0"/>
              <a:t> </a:t>
            </a:r>
            <a:r>
              <a:rPr lang="en-US" dirty="0" smtClean="0"/>
              <a:t>and has antitumor activity in cancer associated with the </a:t>
            </a:r>
            <a:r>
              <a:rPr lang="en-US" i="1" dirty="0" smtClean="0"/>
              <a:t>BRCA1 or BRCA2 mutation.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4929190" y="6286520"/>
            <a:ext cx="3953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n </a:t>
            </a:r>
            <a:r>
              <a:rPr lang="tr-TR" dirty="0" err="1" smtClean="0"/>
              <a:t>engl</a:t>
            </a:r>
            <a:r>
              <a:rPr lang="tr-TR" dirty="0" smtClean="0"/>
              <a:t> j </a:t>
            </a:r>
            <a:r>
              <a:rPr lang="tr-TR" dirty="0" err="1" smtClean="0"/>
              <a:t>med</a:t>
            </a:r>
            <a:r>
              <a:rPr lang="tr-TR" dirty="0" smtClean="0"/>
              <a:t> 361;2 </a:t>
            </a:r>
            <a:r>
              <a:rPr lang="tr-TR" dirty="0" err="1" smtClean="0"/>
              <a:t>nejm</a:t>
            </a:r>
            <a:r>
              <a:rPr lang="tr-TR" dirty="0" smtClean="0"/>
              <a:t>.org </a:t>
            </a:r>
            <a:r>
              <a:rPr lang="tr-TR" dirty="0" err="1" smtClean="0"/>
              <a:t>july</a:t>
            </a:r>
            <a:r>
              <a:rPr lang="tr-TR" dirty="0" smtClean="0"/>
              <a:t> 9, 2009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304800"/>
            <a:ext cx="8467725" cy="49308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r-TR" sz="2600" b="1" dirty="0" err="1" smtClean="0">
                <a:solidFill>
                  <a:srgbClr val="FF0000"/>
                </a:solidFill>
              </a:rPr>
              <a:t>Over</a:t>
            </a:r>
            <a:r>
              <a:rPr lang="tr-TR" sz="2600" b="1" dirty="0" smtClean="0">
                <a:solidFill>
                  <a:srgbClr val="FF0000"/>
                </a:solidFill>
              </a:rPr>
              <a:t> Kanserine Yatkınlığı Arttıran Genler</a:t>
            </a:r>
            <a:endParaRPr lang="it-IT" sz="2400" b="1" dirty="0">
              <a:solidFill>
                <a:srgbClr val="FF00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40150" y="1592263"/>
            <a:ext cx="4833938" cy="3092450"/>
            <a:chOff x="2356" y="1003"/>
            <a:chExt cx="3045" cy="1948"/>
          </a:xfrm>
        </p:grpSpPr>
        <p:graphicFrame>
          <p:nvGraphicFramePr>
            <p:cNvPr id="4099" name="Object 9"/>
            <p:cNvGraphicFramePr>
              <a:graphicFrameLocks noChangeAspect="1"/>
            </p:cNvGraphicFramePr>
            <p:nvPr/>
          </p:nvGraphicFramePr>
          <p:xfrm>
            <a:off x="2356" y="1003"/>
            <a:ext cx="2920" cy="1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0" name="Grafico" r:id="rId3" imgW="6096000" imgH="4067251" progId="MSGraph.Chart.8">
                    <p:embed followColorScheme="full"/>
                  </p:oleObj>
                </mc:Choice>
                <mc:Fallback>
                  <p:oleObj name="Grafico" r:id="rId3" imgW="6096000" imgH="4067251" progId="MSGraph.Chart.8">
                    <p:embed followColorScheme="full"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6" y="1003"/>
                          <a:ext cx="2920" cy="194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2651" y="1275"/>
              <a:ext cx="8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>
                  <a:solidFill>
                    <a:srgbClr val="FF0000"/>
                  </a:solidFill>
                </a:rPr>
                <a:t>BRCA1</a:t>
              </a:r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4491" y="1478"/>
              <a:ext cx="8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dirty="0">
                  <a:solidFill>
                    <a:srgbClr val="FF0000"/>
                  </a:solidFill>
                </a:rPr>
                <a:t>BRCA2</a:t>
              </a:r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3544" y="2547"/>
              <a:ext cx="101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>
                  <a:solidFill>
                    <a:srgbClr val="00FFFF"/>
                  </a:solidFill>
                </a:rPr>
                <a:t>Other  genes</a:t>
              </a: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4296" y="2392"/>
              <a:ext cx="1105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>
                  <a:solidFill>
                    <a:srgbClr val="33CC33"/>
                  </a:solidFill>
                </a:rPr>
                <a:t>MMR (MSH1, MLH2)</a:t>
              </a: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3710" y="2373"/>
              <a:ext cx="67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800" b="1">
                  <a:solidFill>
                    <a:srgbClr val="00FFFF"/>
                  </a:solidFill>
                </a:rPr>
                <a:t>2%</a:t>
              </a: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4129" y="2105"/>
              <a:ext cx="67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800" b="1">
                  <a:solidFill>
                    <a:schemeClr val="bg1"/>
                  </a:solidFill>
                </a:rPr>
                <a:t>8-10%</a:t>
              </a: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4445" y="1730"/>
              <a:ext cx="67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800" b="1"/>
                <a:t>20%</a:t>
              </a: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2851" y="1668"/>
              <a:ext cx="67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800" b="1"/>
                <a:t>70%</a:t>
              </a:r>
            </a:p>
          </p:txBody>
        </p: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3978275"/>
          <a:ext cx="4154488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Grafico" r:id="rId5" imgW="6096000" imgH="4067251" progId="MSGraph.Chart.8">
                  <p:embed followColorScheme="full"/>
                </p:oleObj>
              </mc:Choice>
              <mc:Fallback>
                <p:oleObj name="Grafico" r:id="rId5" imgW="6096000" imgH="406725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78275"/>
                        <a:ext cx="4154488" cy="276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295275" y="3989388"/>
            <a:ext cx="24495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>
                <a:solidFill>
                  <a:srgbClr val="FF0000"/>
                </a:solidFill>
              </a:rPr>
              <a:t>Sporadi</a:t>
            </a:r>
            <a:r>
              <a:rPr lang="tr-TR" sz="2000" b="1" dirty="0" smtClean="0">
                <a:solidFill>
                  <a:srgbClr val="FF0000"/>
                </a:solidFill>
              </a:rPr>
              <a:t>k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1014413" y="4324350"/>
            <a:ext cx="10715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 dirty="0">
                <a:solidFill>
                  <a:srgbClr val="FF0000"/>
                </a:solidFill>
              </a:rPr>
              <a:t>90%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36813" y="5811838"/>
            <a:ext cx="2447925" cy="735012"/>
            <a:chOff x="1535" y="3661"/>
            <a:chExt cx="1542" cy="463"/>
          </a:xfrm>
        </p:grpSpPr>
        <p:sp>
          <p:nvSpPr>
            <p:cNvPr id="4106" name="Text Box 4"/>
            <p:cNvSpPr txBox="1">
              <a:spLocks noChangeArrowheads="1"/>
            </p:cNvSpPr>
            <p:nvPr/>
          </p:nvSpPr>
          <p:spPr bwMode="auto">
            <a:xfrm>
              <a:off x="1535" y="3874"/>
              <a:ext cx="154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>
                  <a:solidFill>
                    <a:srgbClr val="FF0000"/>
                  </a:solidFill>
                </a:rPr>
                <a:t>Hereditary</a:t>
              </a:r>
            </a:p>
          </p:txBody>
        </p:sp>
        <p:sp>
          <p:nvSpPr>
            <p:cNvPr id="4107" name="Text Box 6"/>
            <p:cNvSpPr txBox="1">
              <a:spLocks noChangeArrowheads="1"/>
            </p:cNvSpPr>
            <p:nvPr/>
          </p:nvSpPr>
          <p:spPr bwMode="auto">
            <a:xfrm>
              <a:off x="2017" y="3661"/>
              <a:ext cx="67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800" b="1">
                  <a:solidFill>
                    <a:srgbClr val="FF0000"/>
                  </a:solidFill>
                </a:rPr>
                <a:t>10%</a:t>
              </a:r>
            </a:p>
          </p:txBody>
        </p:sp>
      </p:grpSp>
      <p:sp>
        <p:nvSpPr>
          <p:cNvPr id="4105" name="AutoShape 19"/>
          <p:cNvSpPr>
            <a:spLocks noChangeArrowheads="1"/>
          </p:cNvSpPr>
          <p:nvPr/>
        </p:nvSpPr>
        <p:spPr bwMode="auto">
          <a:xfrm>
            <a:off x="3987800" y="4940300"/>
            <a:ext cx="1003300" cy="673100"/>
          </a:xfrm>
          <a:custGeom>
            <a:avLst/>
            <a:gdLst>
              <a:gd name="T0" fmla="*/ 716663 w 21600"/>
              <a:gd name="T1" fmla="*/ 0 h 21600"/>
              <a:gd name="T2" fmla="*/ 429979 w 21600"/>
              <a:gd name="T3" fmla="*/ 224367 h 21600"/>
              <a:gd name="T4" fmla="*/ 0 w 21600"/>
              <a:gd name="T5" fmla="*/ 560948 h 21600"/>
              <a:gd name="T6" fmla="*/ 429979 w 21600"/>
              <a:gd name="T7" fmla="*/ 673100 h 21600"/>
              <a:gd name="T8" fmla="*/ 859958 w 21600"/>
              <a:gd name="T9" fmla="*/ 467431 h 21600"/>
              <a:gd name="T10" fmla="*/ 1003300 w 21600"/>
              <a:gd name="T11" fmla="*/ 2243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40988"/>
            <a:ext cx="7164569" cy="423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Yeni PARP İnhibitörleri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214678" y="5929330"/>
            <a:ext cx="557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Annals of Oncology 24 (Supplement 10): x69–x76, 2013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572296" cy="506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Over</a:t>
            </a:r>
            <a:r>
              <a:rPr lang="tr-TR" sz="3200" b="1" dirty="0" smtClean="0">
                <a:solidFill>
                  <a:srgbClr val="FF0000"/>
                </a:solidFill>
              </a:rPr>
              <a:t> Kanserlerinde Hedefe Yönelik Tedaviler 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</a:rPr>
              <a:t>Herediter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Over</a:t>
            </a:r>
            <a:r>
              <a:rPr lang="tr-TR" sz="3600" b="1" dirty="0" smtClean="0">
                <a:solidFill>
                  <a:srgbClr val="FF0000"/>
                </a:solidFill>
              </a:rPr>
              <a:t> Kanserlerinin Klinik-Patolojik Özellikleri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Seröz</a:t>
            </a:r>
            <a:r>
              <a:rPr lang="tr-TR" b="1" dirty="0" smtClean="0"/>
              <a:t> kanser</a:t>
            </a:r>
          </a:p>
          <a:p>
            <a:r>
              <a:rPr lang="tr-TR" b="1" dirty="0" err="1" smtClean="0"/>
              <a:t>Musinöz</a:t>
            </a:r>
            <a:r>
              <a:rPr lang="tr-TR" b="1" dirty="0" smtClean="0"/>
              <a:t> ve BOT çok az </a:t>
            </a:r>
          </a:p>
          <a:p>
            <a:r>
              <a:rPr lang="tr-TR" b="1" dirty="0" err="1" smtClean="0"/>
              <a:t>High</a:t>
            </a:r>
            <a:r>
              <a:rPr lang="tr-TR" b="1" dirty="0" smtClean="0"/>
              <a:t> </a:t>
            </a:r>
            <a:r>
              <a:rPr lang="tr-TR" b="1" dirty="0" err="1" smtClean="0"/>
              <a:t>grade</a:t>
            </a:r>
            <a:r>
              <a:rPr lang="tr-TR" b="1" dirty="0" smtClean="0"/>
              <a:t> </a:t>
            </a:r>
          </a:p>
          <a:p>
            <a:r>
              <a:rPr lang="tr-TR" b="1" dirty="0" err="1" smtClean="0"/>
              <a:t>Mitotik</a:t>
            </a:r>
            <a:r>
              <a:rPr lang="tr-TR" b="1" dirty="0" smtClean="0"/>
              <a:t> aktivite fazla</a:t>
            </a:r>
          </a:p>
          <a:p>
            <a:r>
              <a:rPr lang="tr-TR" b="1" dirty="0" smtClean="0"/>
              <a:t>İleri evre</a:t>
            </a:r>
          </a:p>
          <a:p>
            <a:r>
              <a:rPr lang="tr-TR" b="1" u="sng" dirty="0" smtClean="0">
                <a:solidFill>
                  <a:srgbClr val="FF0000"/>
                </a:solidFill>
              </a:rPr>
              <a:t>Daha iyi yaşam süresi </a:t>
            </a:r>
          </a:p>
          <a:p>
            <a:r>
              <a:rPr lang="tr-TR" b="1" u="sng" dirty="0" smtClean="0">
                <a:solidFill>
                  <a:srgbClr val="FF0000"/>
                </a:solidFill>
              </a:rPr>
              <a:t>Kemoterapiye daha iyi yanıt </a:t>
            </a:r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>
          <a:xfrm>
            <a:off x="785813" y="260350"/>
            <a:ext cx="7697787" cy="11684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r-TR" b="1" smtClean="0">
                <a:solidFill>
                  <a:schemeClr val="bg1"/>
                </a:solidFill>
                <a:cs typeface="Tahoma" pitchFamily="34" charset="0"/>
              </a:rPr>
              <a:t>HOK’ de Histolojik Tipler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513" y="1700213"/>
            <a:ext cx="9036050" cy="47291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tr-TR" sz="2800" b="1" dirty="0" smtClean="0">
                <a:cs typeface="Tahoma" pitchFamily="34" charset="0"/>
              </a:rPr>
              <a:t>BRCA 1 / 2 mutasyon taşıyıcıları </a:t>
            </a:r>
          </a:p>
          <a:p>
            <a:pPr lvl="1" eaLnBrk="1" hangingPunct="1">
              <a:lnSpc>
                <a:spcPct val="120000"/>
              </a:lnSpc>
              <a:buFontTx/>
              <a:buChar char="-"/>
              <a:defRPr/>
            </a:pPr>
            <a:r>
              <a:rPr lang="tr-TR" sz="2000" b="1" dirty="0" smtClean="0">
                <a:cs typeface="Tahoma" pitchFamily="34" charset="0"/>
              </a:rPr>
              <a:t>%84 </a:t>
            </a:r>
            <a:r>
              <a:rPr lang="tr-TR" sz="2000" b="1" dirty="0" smtClean="0">
                <a:solidFill>
                  <a:srgbClr val="FF0000"/>
                </a:solidFill>
                <a:cs typeface="Tahoma" pitchFamily="34" charset="0"/>
              </a:rPr>
              <a:t>seröz</a:t>
            </a:r>
            <a:r>
              <a:rPr lang="tr-TR" sz="2000" b="1" dirty="0" smtClean="0">
                <a:cs typeface="Tahoma" pitchFamily="34" charset="0"/>
              </a:rPr>
              <a:t> ve endometrioid</a:t>
            </a:r>
          </a:p>
          <a:p>
            <a:pPr lvl="1" eaLnBrk="1" hangingPunct="1">
              <a:lnSpc>
                <a:spcPct val="120000"/>
              </a:lnSpc>
              <a:buFontTx/>
              <a:buChar char="-"/>
              <a:defRPr/>
            </a:pPr>
            <a:r>
              <a:rPr lang="tr-TR" sz="2000" b="1" dirty="0" smtClean="0">
                <a:solidFill>
                  <a:srgbClr val="FF0000"/>
                </a:solidFill>
                <a:cs typeface="Tahoma" pitchFamily="34" charset="0"/>
              </a:rPr>
              <a:t>seröz</a:t>
            </a:r>
            <a:r>
              <a:rPr lang="tr-TR" sz="2000" b="1" dirty="0" smtClean="0">
                <a:cs typeface="Tahoma" pitchFamily="34" charset="0"/>
              </a:rPr>
              <a:t>, tüp, peritoneal kanser</a:t>
            </a:r>
            <a:r>
              <a:rPr lang="en-US" sz="2000" b="1" dirty="0" smtClean="0">
                <a:cs typeface="Tahoma" pitchFamily="34" charset="0"/>
              </a:rPr>
              <a:t>, </a:t>
            </a:r>
            <a:r>
              <a:rPr lang="tr-TR" sz="2000" b="1" dirty="0" smtClean="0">
                <a:cs typeface="Tahoma" pitchFamily="34" charset="0"/>
              </a:rPr>
              <a:t>yüksek derece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endParaRPr lang="tr-TR" sz="2000" b="1" dirty="0" smtClean="0">
              <a:cs typeface="Tahom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tr-TR" sz="2800" b="1" dirty="0" smtClean="0">
                <a:cs typeface="Tahoma" pitchFamily="34" charset="0"/>
              </a:rPr>
              <a:t>MMR gen mutasyon taşıyıcıları</a:t>
            </a:r>
          </a:p>
          <a:p>
            <a:pPr lvl="1" eaLnBrk="1" hangingPunct="1">
              <a:lnSpc>
                <a:spcPct val="120000"/>
              </a:lnSpc>
              <a:buFontTx/>
              <a:buChar char="-"/>
              <a:defRPr/>
            </a:pPr>
            <a:r>
              <a:rPr lang="tr-TR" sz="2000" b="1" dirty="0" smtClean="0">
                <a:cs typeface="Tahoma" pitchFamily="34" charset="0"/>
              </a:rPr>
              <a:t>%25 seröz</a:t>
            </a:r>
          </a:p>
          <a:p>
            <a:pPr lvl="1" eaLnBrk="1" hangingPunct="1">
              <a:lnSpc>
                <a:spcPct val="120000"/>
              </a:lnSpc>
              <a:buFontTx/>
              <a:buChar char="-"/>
              <a:defRPr/>
            </a:pPr>
            <a:r>
              <a:rPr lang="tr-TR" sz="2000" b="1" dirty="0" smtClean="0">
                <a:cs typeface="Tahoma" pitchFamily="34" charset="0"/>
              </a:rPr>
              <a:t>%75 </a:t>
            </a:r>
            <a:r>
              <a:rPr lang="tr-TR" sz="2000" b="1" dirty="0" smtClean="0">
                <a:solidFill>
                  <a:srgbClr val="FF0000"/>
                </a:solidFill>
                <a:cs typeface="Tahoma" pitchFamily="34" charset="0"/>
              </a:rPr>
              <a:t>endometroid</a:t>
            </a:r>
            <a:r>
              <a:rPr lang="tr-TR" sz="2000" b="1" dirty="0" smtClean="0">
                <a:cs typeface="Tahoma" pitchFamily="34" charset="0"/>
              </a:rPr>
              <a:t>, clear cell ya da mikst endometriod-clear cell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endParaRPr lang="tr-TR" sz="2800" b="1" dirty="0" smtClean="0">
              <a:cs typeface="Tahom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tr-TR" sz="2800" b="1" dirty="0" smtClean="0">
                <a:cs typeface="Tahoma" pitchFamily="34" charset="0"/>
              </a:rPr>
              <a:t>STK gen mutasyonu → </a:t>
            </a:r>
            <a:r>
              <a:rPr lang="tr-TR" sz="2800" b="1" dirty="0" smtClean="0">
                <a:solidFill>
                  <a:srgbClr val="FF0000"/>
                </a:solidFill>
                <a:cs typeface="Tahoma" pitchFamily="34" charset="0"/>
              </a:rPr>
              <a:t>granulosa hücreli tümörler</a:t>
            </a:r>
            <a:endParaRPr lang="tr-TR" sz="2800" dirty="0" smtClean="0">
              <a:solidFill>
                <a:srgbClr val="FF0000"/>
              </a:solidFill>
              <a:cs typeface="Tahom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endParaRPr lang="tr-TR" sz="2800" b="1" dirty="0" smtClean="0">
              <a:cs typeface="Tahom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tr-TR" sz="2800" b="1" dirty="0" err="1" smtClean="0">
                <a:cs typeface="Tahoma" pitchFamily="34" charset="0"/>
              </a:rPr>
              <a:t>Patch</a:t>
            </a:r>
            <a:r>
              <a:rPr lang="tr-TR" sz="2800" b="1" dirty="0" smtClean="0">
                <a:cs typeface="Tahoma" pitchFamily="34" charset="0"/>
              </a:rPr>
              <a:t> gen mutasyonu → </a:t>
            </a:r>
            <a:r>
              <a:rPr lang="tr-TR" sz="2800" b="1" dirty="0" smtClean="0">
                <a:solidFill>
                  <a:srgbClr val="FF0000"/>
                </a:solidFill>
                <a:cs typeface="Tahoma" pitchFamily="34" charset="0"/>
              </a:rPr>
              <a:t>over fibrosarkomları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5076825" y="6553200"/>
            <a:ext cx="35575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tr-TR" i="1"/>
              <a:t>Moleculer Oncology</a:t>
            </a:r>
            <a:r>
              <a:rPr lang="en-US" i="1"/>
              <a:t> </a:t>
            </a:r>
            <a:r>
              <a:rPr lang="tr-TR" i="1"/>
              <a:t>3</a:t>
            </a:r>
            <a:r>
              <a:rPr lang="en-US" i="1"/>
              <a:t> </a:t>
            </a:r>
            <a:r>
              <a:rPr lang="tr-TR" i="1"/>
              <a:t>(2009) 97-137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46E9E-4860-46C8-A722-949B2BEFA508}" type="slidenum">
              <a:rPr lang="tr-TR" smtClean="0"/>
              <a:pPr>
                <a:defRPr/>
              </a:pPr>
              <a:t>53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BRCA Mutasyonu Olanlarda </a:t>
            </a:r>
            <a:r>
              <a:rPr lang="tr-TR" b="1" dirty="0" err="1" smtClean="0">
                <a:solidFill>
                  <a:srgbClr val="FF0000"/>
                </a:solidFill>
              </a:rPr>
              <a:t>Prognoz</a:t>
            </a:r>
            <a:endParaRPr lang="tr-TR" b="1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64848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571472" y="500063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err="1" smtClean="0"/>
              <a:t>Conclusions</a:t>
            </a:r>
            <a:endParaRPr lang="tr-TR" b="1" i="1" dirty="0" smtClean="0"/>
          </a:p>
          <a:p>
            <a:r>
              <a:rPr lang="en-US" dirty="0" smtClean="0"/>
              <a:t>As compared with sporadic ovarian</a:t>
            </a:r>
            <a:r>
              <a:rPr lang="tr-TR" dirty="0" smtClean="0"/>
              <a:t> </a:t>
            </a:r>
            <a:r>
              <a:rPr lang="tr-TR" dirty="0" err="1" smtClean="0"/>
              <a:t>cancers</a:t>
            </a:r>
            <a:r>
              <a:rPr lang="tr-TR" dirty="0" smtClean="0"/>
              <a:t>, </a:t>
            </a:r>
            <a:r>
              <a:rPr lang="tr-TR" dirty="0" err="1" smtClean="0"/>
              <a:t>cancers</a:t>
            </a:r>
            <a:r>
              <a:rPr lang="tr-TR" dirty="0" smtClean="0"/>
              <a:t>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i="1" dirty="0" smtClean="0"/>
              <a:t>BRCA1 </a:t>
            </a:r>
            <a:r>
              <a:rPr lang="tr-TR" dirty="0" err="1" smtClean="0"/>
              <a:t>mutations</a:t>
            </a:r>
            <a:r>
              <a:rPr lang="tr-TR" dirty="0" smtClean="0"/>
              <a:t> </a:t>
            </a:r>
            <a:r>
              <a:rPr lang="en-US" dirty="0" smtClean="0"/>
              <a:t>appear to have a significantly more favorable clinical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. (N </a:t>
            </a:r>
            <a:r>
              <a:rPr lang="tr-TR" dirty="0" err="1" smtClean="0"/>
              <a:t>Engl</a:t>
            </a:r>
            <a:r>
              <a:rPr lang="tr-TR" dirty="0" smtClean="0"/>
              <a:t> J </a:t>
            </a:r>
            <a:r>
              <a:rPr lang="tr-TR" dirty="0" err="1" smtClean="0"/>
              <a:t>Med</a:t>
            </a:r>
            <a:r>
              <a:rPr lang="tr-TR" dirty="0" smtClean="0"/>
              <a:t> 1996;335:1413-6.)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429384" cy="312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7072330" y="6488668"/>
            <a:ext cx="2226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smtClean="0"/>
              <a:t>JAMA. 2012;307(4):382-390</a:t>
            </a:r>
            <a:endParaRPr lang="tr-TR" sz="1400" dirty="0"/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286124"/>
            <a:ext cx="5076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Genetik Değerlendirme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5572164" cy="535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5500694" y="3429000"/>
            <a:ext cx="4006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BRCAPro</a:t>
            </a:r>
            <a:r>
              <a:rPr lang="en-US" i="1" dirty="0" smtClean="0">
                <a:solidFill>
                  <a:srgbClr val="FF0000"/>
                </a:solidFill>
              </a:rPr>
              <a:t>, the Couch and Myriad I models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GNCupdate 5-2007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79388" y="692150"/>
          <a:ext cx="8713787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Document" r:id="rId5" imgW="6069991" imgH="3903279" progId="Word.Document.8">
                  <p:embed/>
                </p:oleObj>
              </mc:Choice>
              <mc:Fallback>
                <p:oleObj name="Document" r:id="rId5" imgW="6069991" imgH="3903279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92150"/>
                        <a:ext cx="8713787" cy="581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92138" y="60325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IBIS </a:t>
            </a:r>
            <a:r>
              <a:rPr lang="tr-TR" b="1" dirty="0" err="1" smtClean="0">
                <a:solidFill>
                  <a:srgbClr val="FF0000"/>
                </a:solidFill>
              </a:rPr>
              <a:t>R</a:t>
            </a:r>
            <a:r>
              <a:rPr lang="fr-BE" b="1" dirty="0" err="1" smtClean="0">
                <a:solidFill>
                  <a:srgbClr val="FF0000"/>
                </a:solidFill>
              </a:rPr>
              <a:t>isk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M</a:t>
            </a:r>
            <a:r>
              <a:rPr lang="fr-BE" b="1" dirty="0" err="1" smtClean="0">
                <a:solidFill>
                  <a:srgbClr val="FF0000"/>
                </a:solidFill>
              </a:rPr>
              <a:t>odel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GNCupdate 5-2007</a:t>
            </a: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1524000" y="1390650"/>
          <a:ext cx="6094413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Document" r:id="rId5" imgW="6093958" imgH="4077872" progId="Word.Document.8">
                  <p:embed/>
                </p:oleObj>
              </mc:Choice>
              <mc:Fallback>
                <p:oleObj name="Document" r:id="rId5" imgW="6093958" imgH="407787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0650"/>
                        <a:ext cx="6094413" cy="407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-1692275" y="0"/>
          <a:ext cx="11953875" cy="746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Document" r:id="rId8" imgW="11555494" imgH="6308274" progId="Word.Document.8">
                  <p:embed/>
                </p:oleObj>
              </mc:Choice>
              <mc:Fallback>
                <p:oleObj name="Document" r:id="rId8" imgW="11555494" imgH="630827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92275" y="0"/>
                        <a:ext cx="11953875" cy="746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Genetik Test/Danışmanın Fayda ve Riskleri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200" b="1" dirty="0">
                          <a:latin typeface="Times New Roman"/>
                          <a:ea typeface="Batang"/>
                        </a:rPr>
                        <a:t>Potansiyel Faydalar</a:t>
                      </a:r>
                      <a:endParaRPr lang="tr-TR" sz="3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200" b="1" dirty="0">
                          <a:latin typeface="Times New Roman"/>
                          <a:ea typeface="Batang"/>
                        </a:rPr>
                        <a:t>Potansiyel Riskler </a:t>
                      </a:r>
                      <a:endParaRPr lang="tr-TR" sz="3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Batang"/>
                        </a:rPr>
                        <a:t>Klinik/cerrahi girişimler sonuçları düzeltebilir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Batang"/>
                        </a:rPr>
                        <a:t>Olumsuz psikolojik reaksiyonlar (</a:t>
                      </a:r>
                      <a:r>
                        <a:rPr lang="tr-TR" sz="1800" dirty="0" err="1">
                          <a:latin typeface="Times New Roman"/>
                          <a:ea typeface="Batang"/>
                        </a:rPr>
                        <a:t>örn.depresyon</a:t>
                      </a:r>
                      <a:r>
                        <a:rPr lang="tr-TR" sz="1800" dirty="0">
                          <a:latin typeface="Times New Roman"/>
                          <a:ea typeface="Batang"/>
                        </a:rPr>
                        <a:t>,intihar vb)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Batang"/>
                        </a:rPr>
                        <a:t>Ailedeki risk altındaki bireyler belirlenebilir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Batang"/>
                        </a:rPr>
                        <a:t>Ailesel sorunlar/</a:t>
                      </a:r>
                      <a:r>
                        <a:rPr lang="tr-TR" sz="1800" dirty="0" err="1">
                          <a:latin typeface="Times New Roman"/>
                          <a:ea typeface="Batang"/>
                        </a:rPr>
                        <a:t>distress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Batang"/>
                        </a:rPr>
                        <a:t>Koruyucu sağlık girişimleri önerilebilir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Times New Roman"/>
                          <a:ea typeface="Batang"/>
                        </a:rPr>
                        <a:t>İnkomplet</a:t>
                      </a:r>
                      <a:r>
                        <a:rPr lang="tr-TR" sz="1800" dirty="0">
                          <a:latin typeface="Times New Roman"/>
                          <a:ea typeface="Batang"/>
                        </a:rPr>
                        <a:t> </a:t>
                      </a:r>
                      <a:r>
                        <a:rPr lang="tr-TR" sz="1800" dirty="0" err="1">
                          <a:latin typeface="Times New Roman"/>
                          <a:ea typeface="Batang"/>
                        </a:rPr>
                        <a:t>penteransdan</a:t>
                      </a:r>
                      <a:r>
                        <a:rPr lang="tr-TR" sz="1800" dirty="0">
                          <a:latin typeface="Times New Roman"/>
                          <a:ea typeface="Batang"/>
                        </a:rPr>
                        <a:t> kaynaklanan belirsizlik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Batang"/>
                        </a:rPr>
                        <a:t>Belirsizlik ortadan kalkar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Batang"/>
                        </a:rPr>
                        <a:t>Sigorta ve işyerinde ayrımcılığa maruz kalma 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Batang"/>
                        </a:rPr>
                        <a:t>Gizlilik problemleri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Batang"/>
                        </a:rPr>
                        <a:t>Yapılan medikal ve cerrahi girişimlerin taşıdığı riskler</a:t>
                      </a:r>
                      <a:endParaRPr lang="tr-TR" sz="2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rot="-2881700">
            <a:off x="3437731" y="2912270"/>
            <a:ext cx="561975" cy="588962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/>
          </p:nvPr>
        </p:nvGraphicFramePr>
        <p:xfrm>
          <a:off x="998538" y="2074863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Grafico" r:id="rId3" imgW="6096000" imgH="4067251" progId="MSGraph.Chart.8">
                  <p:embed followColorScheme="full"/>
                </p:oleObj>
              </mc:Choice>
              <mc:Fallback>
                <p:oleObj name="Grafico" r:id="rId3" imgW="6096000" imgH="406725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074863"/>
                        <a:ext cx="6091237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942975" y="5081588"/>
            <a:ext cx="19986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Heredit</a:t>
            </a:r>
            <a:r>
              <a:rPr lang="tr-TR" sz="2000" b="1" dirty="0" smtClean="0"/>
              <a:t>er Meme </a:t>
            </a:r>
            <a:r>
              <a:rPr lang="it-IT" sz="2000" b="1" dirty="0" smtClean="0"/>
              <a:t> </a:t>
            </a:r>
            <a:r>
              <a:rPr lang="tr-TR" sz="2000" b="1" dirty="0" smtClean="0"/>
              <a:t>Kanseri</a:t>
            </a:r>
            <a:r>
              <a:rPr lang="it-IT" sz="2000" b="1" dirty="0" smtClean="0"/>
              <a:t> </a:t>
            </a:r>
            <a:r>
              <a:rPr lang="it-IT" sz="2000" b="1" dirty="0"/>
              <a:t>(HBC)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257300" y="1957388"/>
            <a:ext cx="27749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it-IT" sz="2000" b="1" dirty="0" smtClean="0">
                <a:solidFill>
                  <a:srgbClr val="FF3300"/>
                </a:solidFill>
              </a:rPr>
              <a:t>Heredit</a:t>
            </a:r>
            <a:r>
              <a:rPr lang="tr-TR" sz="2000" b="1" dirty="0" smtClean="0">
                <a:solidFill>
                  <a:srgbClr val="FF3300"/>
                </a:solidFill>
              </a:rPr>
              <a:t>er</a:t>
            </a:r>
            <a:r>
              <a:rPr lang="it-IT" sz="2000" b="1" dirty="0" smtClean="0">
                <a:solidFill>
                  <a:srgbClr val="FF3300"/>
                </a:solidFill>
              </a:rPr>
              <a:t> </a:t>
            </a:r>
            <a:r>
              <a:rPr lang="tr-TR" sz="2000" b="1" dirty="0" smtClean="0">
                <a:solidFill>
                  <a:srgbClr val="FF3300"/>
                </a:solidFill>
              </a:rPr>
              <a:t>Meme ve</a:t>
            </a:r>
            <a:r>
              <a:rPr lang="it-IT" sz="2000" b="1" dirty="0" smtClean="0">
                <a:solidFill>
                  <a:srgbClr val="FF3300"/>
                </a:solidFill>
              </a:rPr>
              <a:t> </a:t>
            </a:r>
            <a:endParaRPr lang="it-IT" sz="2000" b="1" dirty="0">
              <a:solidFill>
                <a:srgbClr val="FF3300"/>
              </a:solidFill>
            </a:endParaRPr>
          </a:p>
          <a:p>
            <a:pPr marL="190500" indent="-190500"/>
            <a:r>
              <a:rPr lang="it-IT" sz="2000" b="1" dirty="0" smtClean="0">
                <a:solidFill>
                  <a:srgbClr val="FF3300"/>
                </a:solidFill>
              </a:rPr>
              <a:t>Ov</a:t>
            </a:r>
            <a:r>
              <a:rPr lang="tr-TR" sz="2000" b="1" dirty="0" smtClean="0">
                <a:solidFill>
                  <a:srgbClr val="FF3300"/>
                </a:solidFill>
              </a:rPr>
              <a:t>er Kanseri</a:t>
            </a:r>
            <a:r>
              <a:rPr lang="it-IT" sz="2000" b="1" dirty="0" smtClean="0">
                <a:solidFill>
                  <a:srgbClr val="FF3300"/>
                </a:solidFill>
              </a:rPr>
              <a:t> </a:t>
            </a:r>
            <a:endParaRPr lang="it-IT" sz="2000" b="1" dirty="0">
              <a:solidFill>
                <a:srgbClr val="FF3300"/>
              </a:solidFill>
            </a:endParaRPr>
          </a:p>
          <a:p>
            <a:pPr marL="190500" indent="-190500"/>
            <a:r>
              <a:rPr lang="it-IT" sz="2000" b="1" dirty="0">
                <a:solidFill>
                  <a:srgbClr val="FF3300"/>
                </a:solidFill>
              </a:rPr>
              <a:t>(HBOC)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5827713" y="4770438"/>
            <a:ext cx="184467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Heredit</a:t>
            </a:r>
            <a:r>
              <a:rPr lang="tr-TR" b="1" dirty="0" smtClean="0"/>
              <a:t>er</a:t>
            </a:r>
            <a:r>
              <a:rPr lang="it-IT" b="1" dirty="0" smtClean="0"/>
              <a:t> </a:t>
            </a:r>
            <a:r>
              <a:rPr lang="tr-TR" b="1" dirty="0" err="1" smtClean="0"/>
              <a:t>Over</a:t>
            </a:r>
            <a:r>
              <a:rPr lang="tr-TR" b="1" dirty="0" smtClean="0"/>
              <a:t> Kanseri</a:t>
            </a:r>
          </a:p>
          <a:p>
            <a:pPr>
              <a:spcBef>
                <a:spcPct val="50000"/>
              </a:spcBef>
            </a:pPr>
            <a:r>
              <a:rPr lang="it-IT" b="1" dirty="0" smtClean="0"/>
              <a:t>(HOC)</a:t>
            </a:r>
          </a:p>
          <a:p>
            <a:pPr>
              <a:spcBef>
                <a:spcPct val="50000"/>
              </a:spcBef>
            </a:pPr>
            <a:r>
              <a:rPr lang="tr-TR" b="1" dirty="0" smtClean="0"/>
              <a:t>Site </a:t>
            </a:r>
            <a:r>
              <a:rPr lang="tr-TR" b="1" dirty="0" err="1" smtClean="0"/>
              <a:t>spesific</a:t>
            </a:r>
            <a:r>
              <a:rPr lang="tr-TR" b="1" dirty="0" smtClean="0"/>
              <a:t> </a:t>
            </a:r>
            <a:r>
              <a:rPr lang="tr-TR" b="1" dirty="0" err="1" smtClean="0"/>
              <a:t>cancer</a:t>
            </a:r>
            <a:endParaRPr lang="tr-TR" b="1" dirty="0" smtClean="0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6178550" y="3071810"/>
            <a:ext cx="29654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/>
              <a:t>Heredit</a:t>
            </a:r>
            <a:r>
              <a:rPr lang="tr-TR" sz="1600" b="1" dirty="0" smtClean="0"/>
              <a:t>er </a:t>
            </a:r>
            <a:r>
              <a:rPr lang="it-IT" sz="1600" b="1" dirty="0" smtClean="0"/>
              <a:t> </a:t>
            </a:r>
            <a:r>
              <a:rPr lang="it-IT" sz="1600" b="1" dirty="0"/>
              <a:t>Non </a:t>
            </a:r>
            <a:r>
              <a:rPr lang="tr-TR" sz="1600" b="1" dirty="0" smtClean="0"/>
              <a:t>-</a:t>
            </a:r>
            <a:r>
              <a:rPr lang="it-IT" sz="1600" b="1" dirty="0" smtClean="0"/>
              <a:t>Polipo</a:t>
            </a:r>
            <a:r>
              <a:rPr lang="tr-TR" sz="1600" b="1" dirty="0" smtClean="0"/>
              <a:t>z</a:t>
            </a:r>
            <a:r>
              <a:rPr lang="it-IT" sz="1600" b="1" dirty="0" smtClean="0"/>
              <a:t>is </a:t>
            </a:r>
            <a:r>
              <a:rPr lang="tr-TR" sz="1600" b="1" dirty="0" err="1" smtClean="0"/>
              <a:t>Kolorektal</a:t>
            </a:r>
            <a:r>
              <a:rPr lang="tr-TR" sz="1600" b="1" dirty="0" smtClean="0"/>
              <a:t> Kanser </a:t>
            </a:r>
            <a:r>
              <a:rPr lang="it-IT" sz="1600" b="1" dirty="0" smtClean="0"/>
              <a:t>(HNPCC</a:t>
            </a:r>
            <a:r>
              <a:rPr lang="it-IT" sz="1600" b="1" dirty="0"/>
              <a:t>)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4572000" y="2122488"/>
            <a:ext cx="392909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 smtClean="0"/>
              <a:t>Diğer </a:t>
            </a:r>
            <a:r>
              <a:rPr lang="it-IT" sz="1400" b="1" dirty="0" smtClean="0"/>
              <a:t>(Li </a:t>
            </a:r>
            <a:r>
              <a:rPr lang="it-IT" sz="1400" b="1" dirty="0"/>
              <a:t>Fraumeni S., Cowden S., Peutz Jeghers S</a:t>
            </a:r>
            <a:r>
              <a:rPr lang="it-IT" sz="1400" b="1" dirty="0" smtClean="0"/>
              <a:t>.,</a:t>
            </a:r>
            <a:r>
              <a:rPr lang="tr-TR" sz="1400" b="1" dirty="0" smtClean="0"/>
              <a:t> </a:t>
            </a:r>
            <a:r>
              <a:rPr lang="it-IT" sz="1400" b="1" dirty="0" smtClean="0"/>
              <a:t>Gorlin </a:t>
            </a:r>
            <a:r>
              <a:rPr lang="it-IT" sz="1400" b="1" dirty="0"/>
              <a:t>S. Ataxia Telangiatxia S.)</a:t>
            </a:r>
          </a:p>
        </p:txBody>
      </p:sp>
      <p:sp>
        <p:nvSpPr>
          <p:cNvPr id="134157" name="Rectangl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84800" y="3846513"/>
            <a:ext cx="806450" cy="334962"/>
          </a:xfrm>
          <a:prstGeom prst="actionButtonBlank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10-15%</a:t>
            </a:r>
          </a:p>
        </p:txBody>
      </p:sp>
      <p:sp>
        <p:nvSpPr>
          <p:cNvPr id="134158" name="Rectangl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48313" y="3436938"/>
            <a:ext cx="806450" cy="334962"/>
          </a:xfrm>
          <a:prstGeom prst="actionButtonBlank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10-15%</a:t>
            </a:r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357158" y="642918"/>
            <a:ext cx="853281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 err="1" smtClean="0">
                <a:solidFill>
                  <a:srgbClr val="FF0000"/>
                </a:solidFill>
              </a:rPr>
              <a:t>Herediter</a:t>
            </a:r>
            <a:r>
              <a:rPr lang="tr-TR" sz="2800" b="1" dirty="0" smtClean="0">
                <a:solidFill>
                  <a:srgbClr val="FF0000"/>
                </a:solidFill>
              </a:rPr>
              <a:t> Meme /</a:t>
            </a:r>
            <a:r>
              <a:rPr lang="tr-TR" sz="2800" b="1" dirty="0" err="1" smtClean="0">
                <a:solidFill>
                  <a:srgbClr val="FF0000"/>
                </a:solidFill>
              </a:rPr>
              <a:t>Over</a:t>
            </a:r>
            <a:r>
              <a:rPr lang="tr-TR" sz="2800" b="1" dirty="0" smtClean="0">
                <a:solidFill>
                  <a:srgbClr val="FF0000"/>
                </a:solidFill>
              </a:rPr>
              <a:t> Kanser Sendromları</a:t>
            </a:r>
          </a:p>
        </p:txBody>
      </p:sp>
      <p:sp>
        <p:nvSpPr>
          <p:cNvPr id="13" name="Rettangolo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92450" y="3198813"/>
            <a:ext cx="1011238" cy="3349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Tunga" pitchFamily="2"/>
                <a:cs typeface="Tunga" pitchFamily="2"/>
                <a:hlinkClick r:id="" action="ppaction://hlinkshowjump?jump=lastslide"/>
              </a:rPr>
              <a:t>20-30</a:t>
            </a:r>
            <a:r>
              <a:rPr lang="it-IT" sz="1400" b="1" dirty="0">
                <a:effectLst>
                  <a:outerShdw blurRad="38100" dist="38100" dir="2700000" algn="tl">
                    <a:srgbClr val="FFFFFF"/>
                  </a:outerShdw>
                </a:effectLst>
                <a:ea typeface="Tunga" pitchFamily="2"/>
                <a:cs typeface="Tunga" pitchFamily="2"/>
              </a:rPr>
              <a:t>%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733925" y="3236913"/>
            <a:ext cx="9810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Tunga" pitchFamily="2"/>
              </a:rPr>
              <a:t>&lt;</a:t>
            </a:r>
            <a:r>
              <a:rPr lang="it-IT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unga" pitchFamily="2"/>
              </a:rPr>
              <a:t>1</a:t>
            </a:r>
            <a:r>
              <a:rPr lang="tr-TR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unga" pitchFamily="2"/>
              </a:rPr>
              <a:t>-2</a:t>
            </a:r>
            <a:r>
              <a:rPr lang="it-IT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unga" pitchFamily="2"/>
              </a:rPr>
              <a:t>%</a:t>
            </a:r>
            <a:endParaRPr lang="it-IT" sz="1400" b="1" dirty="0">
              <a:effectLst>
                <a:outerShdw blurRad="38100" dist="38100" dir="2700000" algn="tl">
                  <a:srgbClr val="FFFFFF"/>
                </a:outerShdw>
              </a:effectLst>
              <a:cs typeface="Tunga" pitchFamily="2"/>
            </a:endParaRPr>
          </a:p>
        </p:txBody>
      </p:sp>
      <p:sp>
        <p:nvSpPr>
          <p:cNvPr id="206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97100" y="3746500"/>
            <a:ext cx="1498600" cy="444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2454275" y="3889375"/>
            <a:ext cx="7762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" action="ppaction://noaction"/>
              </a:rPr>
              <a:t>60-75</a:t>
            </a:r>
            <a:r>
              <a:rPr lang="it-IT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%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da Türkozan(Kız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663" y="214313"/>
            <a:ext cx="2208212" cy="2736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3" descr="Nevciye Deniz(Anne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3" y="981075"/>
            <a:ext cx="2517775" cy="2447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4" descr="Cevriye Arıcı(Teyze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969963"/>
            <a:ext cx="2143125" cy="2459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786188" y="2652713"/>
            <a:ext cx="1171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>
                <a:solidFill>
                  <a:schemeClr val="bg1"/>
                </a:solidFill>
              </a:rPr>
              <a:t>26 y, K, nullipar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8625" y="3152775"/>
            <a:ext cx="960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>
                <a:solidFill>
                  <a:schemeClr val="bg1"/>
                </a:solidFill>
              </a:rPr>
              <a:t>Annesi, 51 y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673850" y="3152775"/>
            <a:ext cx="969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>
                <a:solidFill>
                  <a:schemeClr val="bg1"/>
                </a:solidFill>
              </a:rPr>
              <a:t>Teyzesi, 42 y</a:t>
            </a:r>
          </a:p>
        </p:txBody>
      </p:sp>
      <p:pic>
        <p:nvPicPr>
          <p:cNvPr id="10248" name="Picture 8" descr="eda deni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4149725"/>
            <a:ext cx="2717800" cy="2422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9" name="Picture 9" descr="nevciyedeniz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25" y="4149725"/>
            <a:ext cx="3095625" cy="2420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281488" y="3071813"/>
            <a:ext cx="1004887" cy="928687"/>
          </a:xfrm>
          <a:prstGeom prst="downArrow">
            <a:avLst>
              <a:gd name="adj1" fmla="val 50000"/>
              <a:gd name="adj2" fmla="val 39255"/>
            </a:avLst>
          </a:prstGeom>
          <a:solidFill>
            <a:srgbClr val="00B05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1143000" y="3500438"/>
            <a:ext cx="785813" cy="571500"/>
          </a:xfrm>
          <a:prstGeom prst="downArrow">
            <a:avLst>
              <a:gd name="adj1" fmla="val 50000"/>
              <a:gd name="adj2" fmla="val 31699"/>
            </a:avLst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10252" name="Picture 12" descr="nevciyedeniz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22988" y="4143375"/>
            <a:ext cx="2884487" cy="2428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3643313" y="1000125"/>
            <a:ext cx="2214562" cy="285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6643688" y="1427163"/>
            <a:ext cx="2143125" cy="358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428625" y="1643063"/>
            <a:ext cx="2468563" cy="234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56" name="AutoShape 11"/>
          <p:cNvSpPr>
            <a:spLocks noChangeArrowheads="1"/>
          </p:cNvSpPr>
          <p:nvPr/>
        </p:nvSpPr>
        <p:spPr bwMode="auto">
          <a:xfrm>
            <a:off x="7429500" y="3500438"/>
            <a:ext cx="785813" cy="571500"/>
          </a:xfrm>
          <a:prstGeom prst="downArrow">
            <a:avLst>
              <a:gd name="adj1" fmla="val 50000"/>
              <a:gd name="adj2" fmla="val 31699"/>
            </a:avLst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B58BB-246E-4B58-9688-D3D118087F5B}" type="slidenum">
              <a:rPr lang="tr-TR" smtClean="0"/>
              <a:pPr>
                <a:defRPr/>
              </a:pPr>
              <a:t>60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Tartışmalı / Etik Konular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Reproductive</a:t>
            </a:r>
            <a:r>
              <a:rPr lang="tr-TR" b="1" dirty="0" smtClean="0"/>
              <a:t> </a:t>
            </a:r>
            <a:r>
              <a:rPr lang="tr-TR" b="1" dirty="0" err="1" smtClean="0"/>
              <a:t>Considerations</a:t>
            </a:r>
            <a:r>
              <a:rPr lang="tr-TR" b="1" dirty="0" smtClean="0"/>
              <a:t> !</a:t>
            </a:r>
          </a:p>
          <a:p>
            <a:pPr>
              <a:buNone/>
            </a:pPr>
            <a:r>
              <a:rPr lang="tr-TR" dirty="0" smtClean="0"/>
              <a:t>	ART  ve </a:t>
            </a:r>
            <a:r>
              <a:rPr lang="tr-TR" dirty="0" err="1" smtClean="0"/>
              <a:t>pre</a:t>
            </a:r>
            <a:r>
              <a:rPr lang="tr-TR" dirty="0" smtClean="0"/>
              <a:t>-</a:t>
            </a:r>
            <a:r>
              <a:rPr lang="tr-TR" dirty="0" err="1" smtClean="0"/>
              <a:t>implantation</a:t>
            </a:r>
            <a:r>
              <a:rPr lang="tr-TR" dirty="0" smtClean="0"/>
              <a:t> </a:t>
            </a:r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diagnosis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Amniosentez</a:t>
            </a:r>
            <a:r>
              <a:rPr lang="tr-TR" dirty="0" smtClean="0"/>
              <a:t> ve CVS ile DNA analizi 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err="1" smtClean="0"/>
              <a:t>Genetic</a:t>
            </a:r>
            <a:r>
              <a:rPr lang="tr-TR" b="1" dirty="0" smtClean="0"/>
              <a:t> </a:t>
            </a:r>
            <a:r>
              <a:rPr lang="tr-TR" b="1" dirty="0" err="1" smtClean="0"/>
              <a:t>Discrimination</a:t>
            </a:r>
            <a:r>
              <a:rPr lang="tr-TR" b="1" dirty="0" smtClean="0"/>
              <a:t> !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employment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insurance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Herediter</a:t>
            </a:r>
            <a:r>
              <a:rPr lang="tr-TR" b="1" dirty="0" smtClean="0">
                <a:solidFill>
                  <a:srgbClr val="FF0000"/>
                </a:solidFill>
              </a:rPr>
              <a:t> Kanserlerin Yönetimi Ekip İşidir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Meme Cerrahı</a:t>
            </a:r>
          </a:p>
          <a:p>
            <a:r>
              <a:rPr lang="tr-TR" dirty="0" smtClean="0"/>
              <a:t>Medikal </a:t>
            </a:r>
            <a:r>
              <a:rPr lang="tr-TR" dirty="0" err="1" smtClean="0"/>
              <a:t>Onkolog</a:t>
            </a:r>
            <a:endParaRPr lang="tr-TR" dirty="0" smtClean="0"/>
          </a:p>
          <a:p>
            <a:r>
              <a:rPr lang="tr-TR" dirty="0" smtClean="0"/>
              <a:t>Jinekolog / Jinekolog </a:t>
            </a:r>
            <a:r>
              <a:rPr lang="tr-TR" dirty="0" err="1" smtClean="0"/>
              <a:t>Onkolog</a:t>
            </a:r>
            <a:r>
              <a:rPr lang="tr-TR" dirty="0" smtClean="0"/>
              <a:t> </a:t>
            </a:r>
          </a:p>
          <a:p>
            <a:r>
              <a:rPr lang="tr-TR" dirty="0" smtClean="0"/>
              <a:t>Plastik Cerrah </a:t>
            </a:r>
          </a:p>
          <a:p>
            <a:r>
              <a:rPr lang="tr-TR" dirty="0" smtClean="0"/>
              <a:t>Genetik</a:t>
            </a:r>
          </a:p>
          <a:p>
            <a:r>
              <a:rPr lang="tr-TR" dirty="0" smtClean="0"/>
              <a:t>Psikolog</a:t>
            </a:r>
          </a:p>
          <a:p>
            <a:r>
              <a:rPr lang="tr-TR" dirty="0" smtClean="0"/>
              <a:t>Patolog</a:t>
            </a:r>
          </a:p>
          <a:p>
            <a:r>
              <a:rPr lang="tr-TR" dirty="0" smtClean="0"/>
              <a:t>Gastroenterolog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Sonuç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Herediter</a:t>
            </a:r>
            <a:r>
              <a:rPr lang="tr-TR" sz="2400" dirty="0" smtClean="0"/>
              <a:t> </a:t>
            </a:r>
            <a:r>
              <a:rPr lang="tr-TR" sz="2400" dirty="0" err="1" smtClean="0"/>
              <a:t>over</a:t>
            </a:r>
            <a:r>
              <a:rPr lang="tr-TR" sz="2400" dirty="0" smtClean="0"/>
              <a:t> kanserleri nadir görülür</a:t>
            </a:r>
          </a:p>
          <a:p>
            <a:endParaRPr lang="tr-TR" sz="2400" dirty="0" smtClean="0"/>
          </a:p>
          <a:p>
            <a:r>
              <a:rPr lang="tr-TR" sz="2400" dirty="0" smtClean="0"/>
              <a:t>Yönetimi </a:t>
            </a:r>
            <a:r>
              <a:rPr lang="tr-TR" sz="2400" dirty="0" err="1" smtClean="0"/>
              <a:t>multidisipliner</a:t>
            </a:r>
            <a:r>
              <a:rPr lang="tr-TR" sz="2400" dirty="0" smtClean="0"/>
              <a:t> olmalıdır.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Ayrıntılı aile hikayesi çok önemlidir.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Herediter</a:t>
            </a:r>
            <a:r>
              <a:rPr lang="tr-TR" sz="2400" dirty="0" smtClean="0"/>
              <a:t> </a:t>
            </a:r>
            <a:r>
              <a:rPr lang="tr-TR" sz="2400" dirty="0" err="1" smtClean="0"/>
              <a:t>over</a:t>
            </a:r>
            <a:r>
              <a:rPr lang="tr-TR" sz="2400" dirty="0" smtClean="0"/>
              <a:t> kanseri ailelerinde risk azaltıcı cerrahiler </a:t>
            </a:r>
            <a:r>
              <a:rPr lang="tr-TR" sz="2400" dirty="0" err="1" smtClean="0"/>
              <a:t>over</a:t>
            </a:r>
            <a:r>
              <a:rPr lang="tr-TR" sz="2400" dirty="0" smtClean="0"/>
              <a:t> kanseri riskini belirgin olarak azaltmaktadır.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1858" name="Picture 2" descr="http://t3.gstatic.com/images?q=tbn:ANd9GcTgPrHIxhR0N2cj4dZmxGmwFr26uDPmumcgtdkBaOwQ3xNyP2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/>
          </p:cNvSpPr>
          <p:nvPr>
            <p:ph type="ctrTitle"/>
          </p:nvPr>
        </p:nvSpPr>
        <p:spPr>
          <a:xfrm>
            <a:off x="428596" y="2500306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tr-TR" sz="9600" b="1" dirty="0" smtClean="0">
                <a:solidFill>
                  <a:srgbClr val="FF0000"/>
                </a:solidFill>
                <a:latin typeface="Chiller" pitchFamily="82" charset="0"/>
              </a:rPr>
              <a:t>Teşekkürler</a:t>
            </a:r>
          </a:p>
        </p:txBody>
      </p:sp>
      <p:pic>
        <p:nvPicPr>
          <p:cNvPr id="65540" name="Picture 4" descr="C:\Users\Ali Ayhan\Desktop\baskent_amblem_k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1114425" cy="889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5541" name="Picture 6" descr="http://www.trsgo.org/images/ust_logo_04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5313" y="500042"/>
            <a:ext cx="3468687" cy="785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36796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tr-TR" sz="3200" b="1" dirty="0" err="1" smtClean="0">
                <a:solidFill>
                  <a:srgbClr val="FF0000"/>
                </a:solidFill>
                <a:latin typeface="Times New Roman"/>
                <a:ea typeface="Batang"/>
              </a:rPr>
              <a:t>Herediter</a:t>
            </a:r>
            <a:r>
              <a:rPr lang="tr-TR" sz="3200" b="1" dirty="0" smtClean="0">
                <a:solidFill>
                  <a:srgbClr val="FF0000"/>
                </a:solidFill>
                <a:latin typeface="Times New Roman"/>
                <a:ea typeface="Batang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/>
                <a:ea typeface="Batang"/>
              </a:rPr>
              <a:t>Over</a:t>
            </a:r>
            <a:r>
              <a:rPr lang="tr-TR" sz="3200" b="1" dirty="0" smtClean="0">
                <a:solidFill>
                  <a:srgbClr val="FF0000"/>
                </a:solidFill>
                <a:latin typeface="Times New Roman"/>
                <a:ea typeface="Batang"/>
              </a:rPr>
              <a:t> Kanser Sendromu</a:t>
            </a:r>
            <a:br>
              <a:rPr lang="tr-TR" sz="3200" b="1" dirty="0" smtClean="0">
                <a:solidFill>
                  <a:srgbClr val="FF0000"/>
                </a:solidFill>
                <a:latin typeface="Times New Roman"/>
                <a:ea typeface="Batang"/>
              </a:rPr>
            </a:br>
            <a:r>
              <a:rPr lang="tr-TR" sz="3200" b="1" dirty="0" smtClean="0">
                <a:solidFill>
                  <a:srgbClr val="FF0000"/>
                </a:solidFill>
                <a:latin typeface="Times New Roman"/>
                <a:ea typeface="Batang"/>
              </a:rPr>
              <a:t> (Site</a:t>
            </a:r>
            <a:r>
              <a:rPr lang="tr-TR" sz="3200" b="1" baseline="0" dirty="0" smtClean="0">
                <a:solidFill>
                  <a:srgbClr val="FF0000"/>
                </a:solidFill>
                <a:latin typeface="Times New Roman"/>
                <a:ea typeface="Batang"/>
              </a:rPr>
              <a:t> </a:t>
            </a:r>
            <a:r>
              <a:rPr lang="tr-TR" sz="3200" b="1" baseline="0" dirty="0" err="1" smtClean="0">
                <a:solidFill>
                  <a:srgbClr val="FF0000"/>
                </a:solidFill>
                <a:latin typeface="Times New Roman"/>
                <a:ea typeface="Batang"/>
              </a:rPr>
              <a:t>Spesific</a:t>
            </a:r>
            <a:r>
              <a:rPr lang="tr-TR" sz="3200" b="1" baseline="0" dirty="0" smtClean="0">
                <a:solidFill>
                  <a:srgbClr val="FF0000"/>
                </a:solidFill>
                <a:latin typeface="Times New Roman"/>
                <a:ea typeface="Batang"/>
              </a:rPr>
              <a:t> </a:t>
            </a:r>
            <a:r>
              <a:rPr lang="tr-TR" sz="3200" b="1" baseline="0" dirty="0" err="1" smtClean="0">
                <a:solidFill>
                  <a:srgbClr val="FF0000"/>
                </a:solidFill>
                <a:latin typeface="Times New Roman"/>
                <a:ea typeface="Batang"/>
              </a:rPr>
              <a:t>Over</a:t>
            </a:r>
            <a:r>
              <a:rPr lang="tr-TR" sz="3200" b="1" baseline="0" dirty="0" smtClean="0">
                <a:solidFill>
                  <a:srgbClr val="FF0000"/>
                </a:solidFill>
                <a:latin typeface="Times New Roman"/>
                <a:ea typeface="Batang"/>
              </a:rPr>
              <a:t> Kanseri 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cs typeface="Tahoma" pitchFamily="34" charset="0"/>
              </a:rPr>
              <a:t>HOK, </a:t>
            </a:r>
            <a:r>
              <a:rPr lang="tr-TR" sz="2400" b="1" dirty="0" err="1" smtClean="0">
                <a:cs typeface="Tahoma" pitchFamily="34" charset="0"/>
              </a:rPr>
              <a:t>HMOK’nin</a:t>
            </a:r>
            <a:r>
              <a:rPr lang="tr-TR" sz="2400" b="1" dirty="0" smtClean="0">
                <a:cs typeface="Tahoma" pitchFamily="34" charset="0"/>
              </a:rPr>
              <a:t> varyantı</a:t>
            </a:r>
          </a:p>
          <a:p>
            <a:r>
              <a:rPr lang="tr-TR" sz="2400" b="1" dirty="0" smtClean="0">
                <a:cs typeface="Tahoma" pitchFamily="34" charset="0"/>
              </a:rPr>
              <a:t>≥ 2 birinci derece ya da 1 birinci 1 ikinci derece yakın </a:t>
            </a:r>
            <a:r>
              <a:rPr lang="tr-TR" sz="2400" b="1" dirty="0" err="1" smtClean="0">
                <a:cs typeface="Tahoma" pitchFamily="34" charset="0"/>
              </a:rPr>
              <a:t>over</a:t>
            </a:r>
            <a:r>
              <a:rPr lang="tr-TR" sz="2400" b="1" dirty="0" smtClean="0">
                <a:cs typeface="Tahoma" pitchFamily="34" charset="0"/>
              </a:rPr>
              <a:t> kanseri</a:t>
            </a:r>
            <a:endParaRPr lang="en-US" sz="2400" b="1" dirty="0" smtClean="0">
              <a:cs typeface="Tahoma" pitchFamily="34" charset="0"/>
            </a:endParaRPr>
          </a:p>
          <a:p>
            <a:r>
              <a:rPr lang="tr-TR" sz="2400" b="1" dirty="0" smtClean="0">
                <a:cs typeface="Tahoma" pitchFamily="34" charset="0"/>
              </a:rPr>
              <a:t>Bu ailelerde yaşam boyu </a:t>
            </a:r>
            <a:r>
              <a:rPr lang="tr-TR" sz="2400" b="1" dirty="0" err="1" smtClean="0">
                <a:cs typeface="Tahoma" pitchFamily="34" charset="0"/>
              </a:rPr>
              <a:t>over</a:t>
            </a:r>
            <a:r>
              <a:rPr lang="tr-TR" sz="2400" b="1" dirty="0" smtClean="0">
                <a:cs typeface="Tahoma" pitchFamily="34" charset="0"/>
              </a:rPr>
              <a:t> kanseri gelişme riski  %5</a:t>
            </a:r>
            <a:r>
              <a:rPr lang="en-US" sz="2400" b="1" dirty="0" smtClean="0">
                <a:cs typeface="Tahoma" pitchFamily="34" charset="0"/>
              </a:rPr>
              <a:t> </a:t>
            </a:r>
            <a:r>
              <a:rPr lang="tr-TR" sz="2400" b="1" dirty="0" smtClean="0">
                <a:cs typeface="Tahoma" pitchFamily="34" charset="0"/>
              </a:rPr>
              <a:t>(%1.6)</a:t>
            </a:r>
          </a:p>
          <a:p>
            <a:r>
              <a:rPr lang="tr-TR" sz="2400" b="1" dirty="0" smtClean="0">
                <a:cs typeface="Tahoma" pitchFamily="34" charset="0"/>
              </a:rPr>
              <a:t>Spesifik gen yok</a:t>
            </a:r>
          </a:p>
          <a:p>
            <a:r>
              <a:rPr lang="tr-TR" sz="2400" b="1" dirty="0" smtClean="0">
                <a:cs typeface="Tahoma" pitchFamily="34" charset="0"/>
              </a:rPr>
              <a:t>%20 kadar BRCA1 mutasyonu izlenir</a:t>
            </a:r>
            <a:endParaRPr lang="tr-TR" sz="2400" b="1" dirty="0" smtClean="0"/>
          </a:p>
          <a:p>
            <a:r>
              <a:rPr lang="tr-TR" sz="2400" b="1" i="1" dirty="0" smtClean="0"/>
              <a:t>Ayrı bir sendrom ? </a:t>
            </a:r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00240"/>
            <a:ext cx="3681410" cy="26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1785918" y="6357958"/>
            <a:ext cx="735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A. Russo et al. / Critical Reviews in Oncology/Hematology 69 (2009) 28–44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Herediter</a:t>
            </a:r>
            <a:r>
              <a:rPr lang="tr-TR" b="1" dirty="0" smtClean="0">
                <a:solidFill>
                  <a:srgbClr val="FF0000"/>
                </a:solidFill>
              </a:rPr>
              <a:t> Meme-</a:t>
            </a:r>
            <a:r>
              <a:rPr lang="tr-TR" b="1" dirty="0" err="1" smtClean="0">
                <a:solidFill>
                  <a:srgbClr val="FF0000"/>
                </a:solidFill>
              </a:rPr>
              <a:t>Over</a:t>
            </a:r>
            <a:r>
              <a:rPr lang="tr-TR" b="1" dirty="0" smtClean="0">
                <a:solidFill>
                  <a:srgbClr val="FF0000"/>
                </a:solidFill>
              </a:rPr>
              <a:t> Kanseri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tr-TR" b="1" dirty="0" smtClean="0">
                <a:cs typeface="Tahoma" pitchFamily="34" charset="0"/>
              </a:rPr>
              <a:t>Erken meme kanseri, herhangi bir yaşta </a:t>
            </a:r>
            <a:r>
              <a:rPr lang="tr-TR" b="1" dirty="0" err="1" smtClean="0">
                <a:cs typeface="Tahoma" pitchFamily="34" charset="0"/>
              </a:rPr>
              <a:t>Over</a:t>
            </a:r>
            <a:r>
              <a:rPr lang="tr-TR" b="1" dirty="0" smtClean="0">
                <a:cs typeface="Tahoma" pitchFamily="34" charset="0"/>
              </a:rPr>
              <a:t> </a:t>
            </a:r>
            <a:r>
              <a:rPr lang="tr-TR" b="1" dirty="0" err="1" smtClean="0">
                <a:cs typeface="Tahoma" pitchFamily="34" charset="0"/>
              </a:rPr>
              <a:t>Ca</a:t>
            </a:r>
            <a:endParaRPr lang="en-US" b="1" dirty="0" smtClean="0"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tr-TR" b="1" dirty="0" err="1" smtClean="0">
                <a:cs typeface="Tahoma" pitchFamily="34" charset="0"/>
              </a:rPr>
              <a:t>Bilateral</a:t>
            </a:r>
            <a:r>
              <a:rPr lang="tr-TR" b="1" dirty="0" smtClean="0">
                <a:cs typeface="Tahoma" pitchFamily="34" charset="0"/>
              </a:rPr>
              <a:t> meme kanseri</a:t>
            </a:r>
            <a:endParaRPr lang="en-US" b="1" dirty="0" smtClean="0"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tr-TR" b="1" dirty="0" smtClean="0">
                <a:cs typeface="Tahoma" pitchFamily="34" charset="0"/>
              </a:rPr>
              <a:t>Erkek meme kanseri</a:t>
            </a:r>
            <a:endParaRPr lang="en-US" b="1" dirty="0" smtClean="0"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tr-TR" b="1" dirty="0" smtClean="0">
                <a:cs typeface="Tahoma" pitchFamily="34" charset="0"/>
              </a:rPr>
              <a:t>Aynı bireyde meme ve </a:t>
            </a:r>
            <a:r>
              <a:rPr lang="tr-TR" b="1" dirty="0" err="1" smtClean="0">
                <a:cs typeface="Tahoma" pitchFamily="34" charset="0"/>
              </a:rPr>
              <a:t>over</a:t>
            </a:r>
            <a:r>
              <a:rPr lang="tr-TR" b="1" dirty="0" smtClean="0">
                <a:cs typeface="Tahoma" pitchFamily="34" charset="0"/>
              </a:rPr>
              <a:t> kanseri</a:t>
            </a:r>
            <a:endParaRPr lang="en-US" b="1" dirty="0" smtClean="0">
              <a:cs typeface="Tahoma" pitchFamily="34" charset="0"/>
            </a:endParaRPr>
          </a:p>
          <a:p>
            <a:pPr lvl="1">
              <a:lnSpc>
                <a:spcPct val="130000"/>
              </a:lnSpc>
            </a:pPr>
            <a:r>
              <a:rPr lang="tr-TR" sz="3200" b="1" dirty="0" smtClean="0">
                <a:cs typeface="Tahoma" pitchFamily="34" charset="0"/>
              </a:rPr>
              <a:t> </a:t>
            </a:r>
            <a:r>
              <a:rPr lang="tr-TR" sz="2400" b="1" dirty="0" smtClean="0">
                <a:cs typeface="Tahoma" pitchFamily="34" charset="0"/>
              </a:rPr>
              <a:t>BRCA1 / BRCA2</a:t>
            </a:r>
            <a:r>
              <a:rPr lang="tr-TR" sz="2400" dirty="0" smtClean="0"/>
              <a:t> </a:t>
            </a:r>
            <a:r>
              <a:rPr lang="tr-TR" sz="2400" b="1" dirty="0" smtClean="0">
                <a:cs typeface="Tahoma" pitchFamily="34" charset="0"/>
              </a:rPr>
              <a:t>genleri</a:t>
            </a:r>
            <a:endParaRPr lang="tr-TR" sz="3200" b="1" dirty="0" smtClean="0">
              <a:cs typeface="Tahoma" pitchFamily="34" charset="0"/>
            </a:endParaRPr>
          </a:p>
          <a:p>
            <a:endParaRPr lang="tr-TR" sz="2400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390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38766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1785918" y="6357958"/>
            <a:ext cx="735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A. Russo et al. / Critical Reviews in Oncology/Hematology 69 (2009) 28–44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2207</Words>
  <Application>Microsoft Office PowerPoint</Application>
  <PresentationFormat>Ekran Gösterisi (4:3)</PresentationFormat>
  <Paragraphs>491</Paragraphs>
  <Slides>65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65</vt:i4>
      </vt:variant>
    </vt:vector>
  </HeadingPairs>
  <TitlesOfParts>
    <vt:vector size="68" baseType="lpstr">
      <vt:lpstr>Ofis Teması</vt:lpstr>
      <vt:lpstr>Grafico</vt:lpstr>
      <vt:lpstr>Document</vt:lpstr>
      <vt:lpstr>Herediter Over Kanserlerinin Yönetimi </vt:lpstr>
      <vt:lpstr>PowerPoint Sunusu</vt:lpstr>
      <vt:lpstr>PowerPoint Sunusu</vt:lpstr>
      <vt:lpstr>Epitelyal Over Kanserleri</vt:lpstr>
      <vt:lpstr>PowerPoint Sunusu</vt:lpstr>
      <vt:lpstr>PowerPoint Sunusu</vt:lpstr>
      <vt:lpstr>PowerPoint Sunusu</vt:lpstr>
      <vt:lpstr>Herediter Over Kanser Sendromu  (Site Spesific Over Kanseri )</vt:lpstr>
      <vt:lpstr>Herediter Meme-Over Kanseri</vt:lpstr>
      <vt:lpstr>PowerPoint Sunusu</vt:lpstr>
      <vt:lpstr>PowerPoint Sunusu</vt:lpstr>
      <vt:lpstr>Amsterdam Kriterleri I ve II</vt:lpstr>
      <vt:lpstr>HNPCC Tanısında Revize Bethesda Kriterleri  </vt:lpstr>
      <vt:lpstr>Herediter Kanser Gelişimi  </vt:lpstr>
      <vt:lpstr>Ailesel Kanserler ve Genler</vt:lpstr>
      <vt:lpstr>PowerPoint Sunusu</vt:lpstr>
      <vt:lpstr>Genel popülasyonla kıyaslandığında BRCA mutasyon taşıyıcılarında 70 yaşlarındaki kümülatif kanser gelişme riski</vt:lpstr>
      <vt:lpstr>Herediter Meme Over Kanserini Düşündüren Klinik Bulgular </vt:lpstr>
      <vt:lpstr>BRCA1 &amp; BRCA2 </vt:lpstr>
      <vt:lpstr>BRCA 1 / 2 mutasyonlarının değişik populasyonlardaki prevelansı</vt:lpstr>
      <vt:lpstr>BRCA1 ve BRCA2 Geni </vt:lpstr>
      <vt:lpstr>PowerPoint Sunusu</vt:lpstr>
      <vt:lpstr>PowerPoint Sunusu</vt:lpstr>
      <vt:lpstr>ABD’de BRCA1/2 Sıklığı </vt:lpstr>
      <vt:lpstr>Türkiye’de BRCA Mutasyonu </vt:lpstr>
      <vt:lpstr>Türkiyedeki BRCA1 Mutasyonları</vt:lpstr>
      <vt:lpstr>PowerPoint Sunusu</vt:lpstr>
      <vt:lpstr>Moleküler Patogenez</vt:lpstr>
      <vt:lpstr>Fanconi-Anemisi ile İlişkili Kalıtsal Meme Over Kanserleri </vt:lpstr>
      <vt:lpstr>Herediter Over Kanserleri ile İlişkili Diğer Genler</vt:lpstr>
      <vt:lpstr>BRCA 1 ve 2 Mutasyonu İlişkili Diğer Nadir Kanserler</vt:lpstr>
      <vt:lpstr>Herediter Over Kanserlerinde  Cerrahi Tedavi</vt:lpstr>
      <vt:lpstr>Herediter Over Kanserlerinde Önleme </vt:lpstr>
      <vt:lpstr>PowerPoint Sunusu</vt:lpstr>
      <vt:lpstr>HOK’ de (BRCA Mutasyonu Olanlarda) Önleme Stratejileri</vt:lpstr>
      <vt:lpstr>Tarama Protokolü (Pelvik Muayene, TVUSG, CA125)</vt:lpstr>
      <vt:lpstr>Bununla birlikte</vt:lpstr>
      <vt:lpstr>İlaçla Korunma (OK)</vt:lpstr>
      <vt:lpstr>Risk Azaltıcı Cerrahi </vt:lpstr>
      <vt:lpstr>BRCA 1 / 2  Mutasyon Taşıyıcılarında Risk Azaltıcı Cerrahi</vt:lpstr>
      <vt:lpstr>Profilaktik BSO Risk Azalması</vt:lpstr>
      <vt:lpstr>Cerrahi spesimenler nasıl değerlendirilmeli ?</vt:lpstr>
      <vt:lpstr>Mutasyon Taşıyıcılarında Önleme Ne Kadar Başarılı ?</vt:lpstr>
      <vt:lpstr>PowerPoint Sunusu</vt:lpstr>
      <vt:lpstr>PowerPoint Sunusu</vt:lpstr>
      <vt:lpstr>PowerPoint Sunusu</vt:lpstr>
      <vt:lpstr>The following recommendations are based on good and consistent scientific evidence (Level A):</vt:lpstr>
      <vt:lpstr>Ailesel Meme/Over Kanserlerinde  Tarama / Önleme Girişimleri</vt:lpstr>
      <vt:lpstr>Parp İnhibitörleri / Olarapib</vt:lpstr>
      <vt:lpstr>Yeni PARP İnhibitörleri</vt:lpstr>
      <vt:lpstr>Over Kanserlerinde Hedefe Yönelik Tedaviler </vt:lpstr>
      <vt:lpstr>Herediter Over Kanserlerinin Klinik-Patolojik Özellikleri</vt:lpstr>
      <vt:lpstr>HOK’ de Histolojik Tipler</vt:lpstr>
      <vt:lpstr>BRCA Mutasyonu Olanlarda Prognoz</vt:lpstr>
      <vt:lpstr>PowerPoint Sunusu</vt:lpstr>
      <vt:lpstr>Genetik Değerlendirme</vt:lpstr>
      <vt:lpstr>PowerPoint Sunusu</vt:lpstr>
      <vt:lpstr>PowerPoint Sunusu</vt:lpstr>
      <vt:lpstr>Genetik Test/Danışmanın Fayda ve Riskleri</vt:lpstr>
      <vt:lpstr>PowerPoint Sunusu</vt:lpstr>
      <vt:lpstr>Tartışmalı / Etik Konular</vt:lpstr>
      <vt:lpstr>Herediter Kanserlerin Yönetimi Ekip İşidir</vt:lpstr>
      <vt:lpstr>Sonuç </vt:lpstr>
      <vt:lpstr>PowerPoint Sunusu</vt:lpstr>
      <vt:lpstr>Teşekkürler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Herediter Over Kanserlerinin Yönetimi </dc:title>
  <dc:creator>Your User Name</dc:creator>
  <cp:lastModifiedBy>DMK</cp:lastModifiedBy>
  <cp:revision>306</cp:revision>
  <dcterms:created xsi:type="dcterms:W3CDTF">2014-05-12T09:46:19Z</dcterms:created>
  <dcterms:modified xsi:type="dcterms:W3CDTF">2014-05-18T12:02:54Z</dcterms:modified>
</cp:coreProperties>
</file>