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81" r:id="rId2"/>
    <p:sldId id="294" r:id="rId3"/>
    <p:sldId id="366" r:id="rId4"/>
    <p:sldId id="363" r:id="rId5"/>
    <p:sldId id="360" r:id="rId6"/>
    <p:sldId id="361" r:id="rId7"/>
    <p:sldId id="362" r:id="rId8"/>
    <p:sldId id="367" r:id="rId9"/>
    <p:sldId id="358" r:id="rId10"/>
    <p:sldId id="352" r:id="rId11"/>
    <p:sldId id="369" r:id="rId12"/>
    <p:sldId id="305" r:id="rId13"/>
    <p:sldId id="306" r:id="rId14"/>
    <p:sldId id="308" r:id="rId15"/>
    <p:sldId id="309" r:id="rId16"/>
    <p:sldId id="310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23" r:id="rId25"/>
    <p:sldId id="324" r:id="rId26"/>
    <p:sldId id="325" r:id="rId27"/>
    <p:sldId id="326" r:id="rId28"/>
    <p:sldId id="327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72" r:id="rId37"/>
    <p:sldId id="371" r:id="rId38"/>
    <p:sldId id="337" r:id="rId39"/>
    <p:sldId id="368" r:id="rId40"/>
    <p:sldId id="370" r:id="rId4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33"/>
    <a:srgbClr val="FFFF00"/>
    <a:srgbClr val="0000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3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2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F84872-9341-40AB-B0BA-6DE347DDEB71}" type="datetimeFigureOut">
              <a:rPr lang="en-GB"/>
              <a:pPr>
                <a:defRPr/>
              </a:pPr>
              <a:t>18/05/2014</a:t>
            </a:fld>
            <a:endParaRPr lang="en-GB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Clique para editar os estilos do texto mestre</a:t>
            </a:r>
          </a:p>
          <a:p>
            <a:pPr lvl="1"/>
            <a:r>
              <a:rPr lang="en-GB" noProof="0" smtClean="0"/>
              <a:t>Segundo nível</a:t>
            </a:r>
          </a:p>
          <a:p>
            <a:pPr lvl="2"/>
            <a:r>
              <a:rPr lang="en-GB" noProof="0" smtClean="0"/>
              <a:t>Terceiro nível</a:t>
            </a:r>
          </a:p>
          <a:p>
            <a:pPr lvl="3"/>
            <a:r>
              <a:rPr lang="en-GB" noProof="0" smtClean="0"/>
              <a:t>Quarto nível</a:t>
            </a:r>
          </a:p>
          <a:p>
            <a:pPr lvl="4"/>
            <a:r>
              <a:rPr lang="en-GB" noProof="0" smtClean="0"/>
              <a:t>Quinto nível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10B5A6-D5A2-4859-B0B2-BD64B05F3B1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40A8F0F-ED92-4D1E-A8A7-6C594904D377}" type="slidenum">
              <a:rPr lang="pt-BR" sz="1200"/>
              <a:pPr algn="r"/>
              <a:t>11</a:t>
            </a:fld>
            <a:endParaRPr lang="pt-BR" sz="1200"/>
          </a:p>
        </p:txBody>
      </p:sp>
      <p:sp>
        <p:nvSpPr>
          <p:cNvPr id="27853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Y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AFFD615-06D2-40CB-9133-6139B753781B}" type="slidenum">
              <a:rPr lang="pt-BR" sz="1200"/>
              <a:pPr algn="r"/>
              <a:t>24</a:t>
            </a:fld>
            <a:endParaRPr lang="pt-BR" sz="1200"/>
          </a:p>
        </p:txBody>
      </p:sp>
      <p:sp>
        <p:nvSpPr>
          <p:cNvPr id="24985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Y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4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19679D-6A9A-4A11-AE36-6B440AADF33D}" type="slidenum">
              <a:rPr lang="pt-BR" sz="1200"/>
              <a:pPr algn="r"/>
              <a:t>29</a:t>
            </a:fld>
            <a:endParaRPr lang="pt-BR" sz="1200"/>
          </a:p>
        </p:txBody>
      </p:sp>
      <p:sp>
        <p:nvSpPr>
          <p:cNvPr id="25805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Y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8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6EA091A-56DB-4A67-9641-B5CAFEC18132}" type="slidenum">
              <a:rPr lang="pt-BR" sz="1200"/>
              <a:pPr algn="r"/>
              <a:t>12</a:t>
            </a:fld>
            <a:endParaRPr lang="pt-BR" sz="1200"/>
          </a:p>
        </p:txBody>
      </p:sp>
      <p:sp>
        <p:nvSpPr>
          <p:cNvPr id="21913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Y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844BE69-2A54-48BB-BD05-55BCC85EC8D6}" type="slidenum">
              <a:rPr lang="pt-BR" sz="1200"/>
              <a:pPr algn="r"/>
              <a:t>36</a:t>
            </a:fld>
            <a:endParaRPr lang="pt-BR" sz="1200"/>
          </a:p>
        </p:txBody>
      </p:sp>
      <p:sp>
        <p:nvSpPr>
          <p:cNvPr id="28467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Y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540DEFD-5D18-469C-9A3B-64B19A60D98A}" type="slidenum">
              <a:rPr lang="pt-BR" sz="1200"/>
              <a:pPr algn="r"/>
              <a:t>37</a:t>
            </a:fld>
            <a:endParaRPr lang="pt-BR" sz="1200"/>
          </a:p>
        </p:txBody>
      </p:sp>
      <p:sp>
        <p:nvSpPr>
          <p:cNvPr id="28262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Y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3B6D13C-D99D-42F3-BE6C-CC2D28982BDB}" type="slidenum">
              <a:rPr lang="pt-BR" sz="1200"/>
              <a:pPr algn="r"/>
              <a:t>13</a:t>
            </a:fld>
            <a:endParaRPr lang="pt-BR" sz="1200"/>
          </a:p>
        </p:txBody>
      </p:sp>
      <p:sp>
        <p:nvSpPr>
          <p:cNvPr id="2211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C6E3A55-F8D6-4958-8CCF-3BCCB2D943DB}" type="slidenum">
              <a:rPr lang="pt-BR" sz="1200"/>
              <a:pPr algn="r"/>
              <a:t>14</a:t>
            </a:fld>
            <a:endParaRPr lang="pt-BR" sz="1200"/>
          </a:p>
        </p:txBody>
      </p:sp>
      <p:sp>
        <p:nvSpPr>
          <p:cNvPr id="22323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Y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A957BA-A432-49C0-A765-6CD7F5C1F938}" type="slidenum">
              <a:rPr lang="pt-BR" sz="1200"/>
              <a:pPr algn="r"/>
              <a:t>16</a:t>
            </a:fld>
            <a:endParaRPr lang="pt-BR" sz="1200"/>
          </a:p>
        </p:txBody>
      </p:sp>
      <p:sp>
        <p:nvSpPr>
          <p:cNvPr id="22630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Y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4213"/>
            <a:ext cx="4572000" cy="3429000"/>
          </a:xfrm>
          <a:ln/>
        </p:spPr>
      </p:sp>
      <p:sp>
        <p:nvSpPr>
          <p:cNvPr id="22835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0" tIns="45676" rIns="91350" bIns="45676" anchor="b"/>
          <a:lstStyle/>
          <a:p>
            <a:pPr algn="r"/>
            <a:fld id="{E281AA20-E415-4290-9152-F3418CCB16BB}" type="slidenum">
              <a:rPr lang="fr-CH" sz="1200">
                <a:latin typeface="Calibri" pitchFamily="34" charset="0"/>
              </a:rPr>
              <a:pPr algn="r"/>
              <a:t>17</a:t>
            </a:fld>
            <a:endParaRPr lang="fr-CH" sz="1200">
              <a:latin typeface="Calibri" pitchFamily="34" charset="0"/>
            </a:endParaRPr>
          </a:p>
        </p:txBody>
      </p:sp>
      <p:sp>
        <p:nvSpPr>
          <p:cNvPr id="228355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0" tIns="45676" rIns="91350" bIns="45676"/>
          <a:lstStyle/>
          <a:p>
            <a:pPr eaLnBrk="0" hangingPunct="0">
              <a:spcBef>
                <a:spcPct val="30000"/>
              </a:spcBef>
            </a:pPr>
            <a:endParaRPr lang="en-GB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9DC4C8F-37B6-41C2-B08A-A67BF0FCEEEF}" type="slidenum">
              <a:rPr lang="pt-BR" sz="1200"/>
              <a:pPr algn="r"/>
              <a:t>18</a:t>
            </a:fld>
            <a:endParaRPr lang="pt-BR" sz="1200"/>
          </a:p>
        </p:txBody>
      </p:sp>
      <p:sp>
        <p:nvSpPr>
          <p:cNvPr id="23040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Y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949F8B-08A4-45E7-9A69-8D789AAAA56E}" type="slidenum">
              <a:rPr lang="pt-BR" sz="1200"/>
              <a:pPr algn="r"/>
              <a:t>20</a:t>
            </a:fld>
            <a:endParaRPr lang="pt-BR" sz="1200"/>
          </a:p>
        </p:txBody>
      </p:sp>
      <p:sp>
        <p:nvSpPr>
          <p:cNvPr id="23449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Y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D45F2-6626-477D-B7AF-296664CBA839}" type="datetimeFigureOut">
              <a:rPr lang="pt-BR"/>
              <a:pPr>
                <a:defRPr/>
              </a:pPr>
              <a:t>18/05/2014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D02AA-64E1-4C68-8F8A-834A1422FC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2F5ED-2495-4D2E-B3D0-C0253F8B0F66}" type="datetimeFigureOut">
              <a:rPr lang="pt-BR"/>
              <a:pPr>
                <a:defRPr/>
              </a:pPr>
              <a:t>18/05/2014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1754D-6CD6-410F-B46C-6659A8212E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10163-3481-4325-8387-1255A3E8ECA1}" type="datetimeFigureOut">
              <a:rPr lang="pt-BR"/>
              <a:pPr>
                <a:defRPr/>
              </a:pPr>
              <a:t>18/05/2014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239E2-3EA5-44A8-ABD7-162D5BF43D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7E172-8E82-4AB0-AAFC-235B055BAA09}" type="datetimeFigureOut">
              <a:rPr lang="pt-BR"/>
              <a:pPr>
                <a:defRPr/>
              </a:pPr>
              <a:t>18/05/2014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6883-976A-417F-882A-7900E8D876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03A8E-2D07-43A4-BCFA-411999610D90}" type="datetimeFigureOut">
              <a:rPr lang="pt-BR"/>
              <a:pPr>
                <a:defRPr/>
              </a:pPr>
              <a:t>18/05/2014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95CCD-B7A2-4052-B262-B48FEAC984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B6314-FCD1-4A3B-8CF1-A7E55F82214E}" type="datetimeFigureOut">
              <a:rPr lang="pt-BR"/>
              <a:pPr>
                <a:defRPr/>
              </a:pPr>
              <a:t>18/05/2014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E6D4B-C72C-410E-B71D-FFB68EDC40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006D-B517-4F61-B708-EB802A9BC046}" type="datetimeFigureOut">
              <a:rPr lang="pt-BR"/>
              <a:pPr>
                <a:defRPr/>
              </a:pPr>
              <a:t>18/05/2014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17B0A-F41D-4C4B-9133-48D5B2DF7C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48A4F-4AF9-4BCE-80F4-B6DD70EB9730}" type="datetimeFigureOut">
              <a:rPr lang="pt-BR"/>
              <a:pPr>
                <a:defRPr/>
              </a:pPr>
              <a:t>18/05/2014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F197-FAD1-4F6B-B2E5-84994166A5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99176-9B28-4EB1-9959-E3F071108614}" type="datetimeFigureOut">
              <a:rPr lang="pt-BR"/>
              <a:pPr>
                <a:defRPr/>
              </a:pPr>
              <a:t>18/05/2014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5FDC1-4BE6-4224-ACA1-0D82078D96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6A1F3-020C-477E-819E-CEC36E974E6D}" type="datetimeFigureOut">
              <a:rPr lang="pt-BR"/>
              <a:pPr>
                <a:defRPr/>
              </a:pPr>
              <a:t>18/05/2014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4C8E2-0F8D-45F9-A193-9116103827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2F884-7B35-4F4D-98DF-0BF34760A902}" type="datetimeFigureOut">
              <a:rPr lang="pt-BR"/>
              <a:pPr>
                <a:defRPr/>
              </a:pPr>
              <a:t>18/05/2014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218A0-4CA0-4C1A-8920-14D094D3B5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C79CE-3F66-4280-BBC9-F71E6B0617EE}" type="datetimeFigureOut">
              <a:rPr lang="pt-BR"/>
              <a:pPr>
                <a:defRPr/>
              </a:pPr>
              <a:t>18/05/2014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D4354-9499-4145-BCF7-610C5F31E2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6F8C71-33BC-4D44-AF12-35694BCB0B2C}" type="datetimeFigureOut">
              <a:rPr lang="pt-BR"/>
              <a:pPr>
                <a:defRPr/>
              </a:pPr>
              <a:t>18/05/2014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7B8C11-6D67-4C13-9440-7F6EB551741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1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2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3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ctrTitle"/>
          </p:nvPr>
        </p:nvSpPr>
        <p:spPr>
          <a:xfrm>
            <a:off x="684213" y="549275"/>
            <a:ext cx="7772400" cy="1470025"/>
          </a:xfrm>
        </p:spPr>
        <p:txBody>
          <a:bodyPr/>
          <a:lstStyle/>
          <a:p>
            <a:r>
              <a:rPr lang="en-US" sz="4000" b="1" smtClean="0">
                <a:solidFill>
                  <a:srgbClr val="FFFF00"/>
                </a:solidFill>
              </a:rPr>
              <a:t>THE INDUCED ABORTION PRACTICES IN THE WORLD AND ITS CONSEQUENCES</a:t>
            </a:r>
            <a:endParaRPr lang="pt-BR" sz="4000" b="1" smtClean="0">
              <a:solidFill>
                <a:srgbClr val="FFFF00"/>
              </a:solidFill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subTitle" idx="1"/>
          </p:nvPr>
        </p:nvSpPr>
        <p:spPr>
          <a:xfrm>
            <a:off x="1258888" y="3357563"/>
            <a:ext cx="6400800" cy="2786062"/>
          </a:xfrm>
        </p:spPr>
        <p:txBody>
          <a:bodyPr/>
          <a:lstStyle/>
          <a:p>
            <a:r>
              <a:rPr lang="en-GB" sz="2800" b="1" smtClean="0">
                <a:solidFill>
                  <a:schemeClr val="bg1"/>
                </a:solidFill>
              </a:rPr>
              <a:t>Dr Anibal Faundes</a:t>
            </a:r>
          </a:p>
          <a:p>
            <a:endParaRPr lang="en-GB" sz="2800" b="1" smtClean="0">
              <a:solidFill>
                <a:schemeClr val="bg1"/>
              </a:solidFill>
            </a:endParaRPr>
          </a:p>
          <a:p>
            <a:r>
              <a:rPr lang="en-GB" sz="2800" b="1" smtClean="0">
                <a:solidFill>
                  <a:schemeClr val="bg1"/>
                </a:solidFill>
              </a:rPr>
              <a:t>12th National Turkish Gynaecology and Obstetrics Congress" </a:t>
            </a:r>
          </a:p>
          <a:p>
            <a:r>
              <a:rPr lang="en-GB" sz="2800" b="1" smtClean="0">
                <a:solidFill>
                  <a:schemeClr val="bg1"/>
                </a:solidFill>
              </a:rPr>
              <a:t>Antalya,  15-19 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Título 1"/>
          <p:cNvSpPr>
            <a:spLocks noGrp="1"/>
          </p:cNvSpPr>
          <p:nvPr>
            <p:ph type="title" idx="4294967295"/>
          </p:nvPr>
        </p:nvSpPr>
        <p:spPr>
          <a:xfrm>
            <a:off x="-107950" y="44450"/>
            <a:ext cx="9323388" cy="1520825"/>
          </a:xfrm>
        </p:spPr>
        <p:txBody>
          <a:bodyPr/>
          <a:lstStyle/>
          <a:p>
            <a:r>
              <a:rPr lang="pt-BR" sz="3900" b="1" smtClean="0">
                <a:solidFill>
                  <a:srgbClr val="FFC000"/>
                </a:solidFill>
              </a:rPr>
              <a:t>UNSAFE ABORTION MORTALITY RATIO</a:t>
            </a:r>
            <a:r>
              <a:rPr lang="pt-BR" sz="3800" b="1" smtClean="0">
                <a:solidFill>
                  <a:srgbClr val="FFC000"/>
                </a:solidFill>
              </a:rPr>
              <a:t> </a:t>
            </a:r>
            <a:r>
              <a:rPr lang="pt-BR" sz="3700" b="1" smtClean="0">
                <a:solidFill>
                  <a:srgbClr val="FFC000"/>
                </a:solidFill>
              </a:rPr>
              <a:t>(number of unsafe-abortion ralated maternal deaths per 100.000 live births)</a:t>
            </a:r>
          </a:p>
        </p:txBody>
      </p:sp>
      <p:graphicFrame>
        <p:nvGraphicFramePr>
          <p:cNvPr id="196611" name="Gráfico 4"/>
          <p:cNvGraphicFramePr>
            <a:graphicFrameLocks/>
          </p:cNvGraphicFramePr>
          <p:nvPr/>
        </p:nvGraphicFramePr>
        <p:xfrm>
          <a:off x="323850" y="1971675"/>
          <a:ext cx="8526463" cy="4886325"/>
        </p:xfrm>
        <a:graphic>
          <a:graphicData uri="http://schemas.openxmlformats.org/presentationml/2006/ole">
            <p:oleObj spid="_x0000_s196611" r:id="rId3" imgW="8522947" imgH="4889416" progId="Excel.Chart.8">
              <p:embed/>
            </p:oleObj>
          </a:graphicData>
        </a:graphic>
      </p:graphicFrame>
      <p:sp>
        <p:nvSpPr>
          <p:cNvPr id="196613" name="CaixaDeTexto 5"/>
          <p:cNvSpPr txBox="1">
            <a:spLocks noChangeArrowheads="1"/>
          </p:cNvSpPr>
          <p:nvPr/>
        </p:nvSpPr>
        <p:spPr bwMode="auto">
          <a:xfrm>
            <a:off x="395288" y="6505575"/>
            <a:ext cx="61928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Source: Elisabeth Ahman, Iqbal H. Shah. IJGO ; v115:2;121-126</a:t>
            </a:r>
            <a:endParaRPr lang="pt-BR" sz="14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endParaRPr lang="en-GB" sz="4000" b="1" smtClean="0">
              <a:solidFill>
                <a:srgbClr val="FFFF00"/>
              </a:solidFill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8208963" cy="4752975"/>
          </a:xfrm>
        </p:spPr>
        <p:txBody>
          <a:bodyPr/>
          <a:lstStyle/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4800" b="1" smtClean="0">
                <a:solidFill>
                  <a:srgbClr val="FFCC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keep induced abortion legally restricted do not have scientific justification </a:t>
            </a:r>
          </a:p>
        </p:txBody>
      </p:sp>
      <p:sp>
        <p:nvSpPr>
          <p:cNvPr id="277508" name="Line 4"/>
          <p:cNvSpPr>
            <a:spLocks noChangeShapeType="1"/>
          </p:cNvSpPr>
          <p:nvPr/>
        </p:nvSpPr>
        <p:spPr bwMode="auto">
          <a:xfrm flipV="1">
            <a:off x="0" y="1268413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sz="4000" b="1" smtClean="0">
                <a:solidFill>
                  <a:srgbClr val="FFFF00"/>
                </a:solidFill>
              </a:rPr>
              <a:t>Why criminalization of induce  abortion is not reasonable</a:t>
            </a:r>
          </a:p>
        </p:txBody>
      </p:sp>
      <p:sp>
        <p:nvSpPr>
          <p:cNvPr id="2181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8893175" cy="4752975"/>
          </a:xfrm>
        </p:spPr>
        <p:txBody>
          <a:bodyPr/>
          <a:lstStyle/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b="1" smtClean="0">
                <a:solidFill>
                  <a:srgbClr val="FFCC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Unsafe Abortions cause suffering and deaths</a:t>
            </a:r>
          </a:p>
        </p:txBody>
      </p:sp>
      <p:sp>
        <p:nvSpPr>
          <p:cNvPr id="218115" name="Line 4"/>
          <p:cNvSpPr>
            <a:spLocks noChangeShapeType="1"/>
          </p:cNvSpPr>
          <p:nvPr/>
        </p:nvSpPr>
        <p:spPr bwMode="auto">
          <a:xfrm flipV="1">
            <a:off x="0" y="1268413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188913"/>
            <a:ext cx="7772400" cy="1470025"/>
          </a:xfrm>
        </p:spPr>
        <p:txBody>
          <a:bodyPr/>
          <a:lstStyle/>
          <a:p>
            <a:r>
              <a:rPr lang="pt-BR" sz="6000" b="1" smtClean="0">
                <a:solidFill>
                  <a:srgbClr val="FFFF00"/>
                </a:solidFill>
              </a:rPr>
              <a:t> Maternal Deaths</a:t>
            </a:r>
          </a:p>
        </p:txBody>
      </p:sp>
      <p:sp>
        <p:nvSpPr>
          <p:cNvPr id="22016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276475"/>
            <a:ext cx="9144000" cy="341153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s-ES" sz="4400" b="1" smtClean="0">
                <a:solidFill>
                  <a:srgbClr val="FFCC00"/>
                </a:solidFill>
              </a:rPr>
              <a:t>Unsafe Abortion </a:t>
            </a:r>
            <a:r>
              <a:rPr lang="es-ES" sz="4400" b="1" smtClean="0">
                <a:solidFill>
                  <a:schemeClr val="bg1"/>
                </a:solidFill>
              </a:rPr>
              <a:t>is one of the main causes of maternal mortality in the countries </a:t>
            </a:r>
            <a:r>
              <a:rPr lang="es-ES" sz="4400" b="1" smtClean="0">
                <a:solidFill>
                  <a:srgbClr val="FFCC00"/>
                </a:solidFill>
              </a:rPr>
              <a:t>where abortion is ilegal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sz="4000" b="1" smtClean="0">
                <a:solidFill>
                  <a:srgbClr val="FFFF00"/>
                </a:solidFill>
              </a:rPr>
              <a:t>Why criminalization of induce  abortion is not reasonable</a:t>
            </a:r>
            <a:endParaRPr lang="en-US" sz="4000" b="1" smtClean="0">
              <a:solidFill>
                <a:srgbClr val="FFFF00"/>
              </a:solidFill>
            </a:endParaRPr>
          </a:p>
        </p:txBody>
      </p:sp>
      <p:sp>
        <p:nvSpPr>
          <p:cNvPr id="2222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8893175" cy="4752975"/>
          </a:xfrm>
        </p:spPr>
        <p:txBody>
          <a:bodyPr/>
          <a:lstStyle/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Unsafe Abortions cause suffering and deaths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b="1" smtClean="0">
                <a:solidFill>
                  <a:srgbClr val="FFCC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Criminalization of abortion only increases mortality</a:t>
            </a:r>
            <a:r>
              <a:rPr lang="en-US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endParaRPr lang="en-US" b="1" smtClean="0">
              <a:solidFill>
                <a:srgbClr val="FFCC66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2211" name="Line 4"/>
          <p:cNvSpPr>
            <a:spLocks noChangeShapeType="1"/>
          </p:cNvSpPr>
          <p:nvPr/>
        </p:nvSpPr>
        <p:spPr bwMode="auto">
          <a:xfrm flipV="1">
            <a:off x="0" y="1268413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Los efectos de la criminalización del aborto en Rumania en noviembre de 1965, sobre la mortalidad relacionada con el aborto y la mortalidad materna global</a:t>
            </a:r>
            <a:r>
              <a:rPr lang="es-ES" sz="24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24258" name="Text Box 3"/>
          <p:cNvSpPr txBox="1">
            <a:spLocks noChangeArrowheads="1"/>
          </p:cNvSpPr>
          <p:nvPr/>
        </p:nvSpPr>
        <p:spPr bwMode="auto">
          <a:xfrm>
            <a:off x="103188" y="6497638"/>
            <a:ext cx="475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s-ES">
                <a:solidFill>
                  <a:schemeClr val="bg1"/>
                </a:solidFill>
              </a:rPr>
              <a:t>Fuente: Stephenson </a:t>
            </a:r>
            <a:r>
              <a:rPr lang="es-ES" i="1">
                <a:solidFill>
                  <a:schemeClr val="bg1"/>
                </a:solidFill>
              </a:rPr>
              <a:t>et al.</a:t>
            </a:r>
            <a:r>
              <a:rPr lang="es-ES">
                <a:solidFill>
                  <a:schemeClr val="bg1"/>
                </a:solidFill>
              </a:rPr>
              <a:t>, 1992; WHO, 1997</a:t>
            </a:r>
          </a:p>
        </p:txBody>
      </p:sp>
      <p:grpSp>
        <p:nvGrpSpPr>
          <p:cNvPr id="224259" name="Group 4"/>
          <p:cNvGrpSpPr>
            <a:grpSpLocks/>
          </p:cNvGrpSpPr>
          <p:nvPr/>
        </p:nvGrpSpPr>
        <p:grpSpPr bwMode="auto">
          <a:xfrm>
            <a:off x="0" y="1484313"/>
            <a:ext cx="8029575" cy="4706937"/>
            <a:chOff x="0" y="935"/>
            <a:chExt cx="5058" cy="2965"/>
          </a:xfrm>
        </p:grpSpPr>
        <p:sp>
          <p:nvSpPr>
            <p:cNvPr id="224260" name="Rectangle 4"/>
            <p:cNvSpPr>
              <a:spLocks noChangeArrowheads="1"/>
            </p:cNvSpPr>
            <p:nvPr/>
          </p:nvSpPr>
          <p:spPr bwMode="auto">
            <a:xfrm>
              <a:off x="0" y="1389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pic>
          <p:nvPicPr>
            <p:cNvPr id="224261" name="Picture 6"/>
            <p:cNvPicPr>
              <a:picLocks noChangeAspect="1" noChangeArrowheads="1"/>
            </p:cNvPicPr>
            <p:nvPr/>
          </p:nvPicPr>
          <p:blipFill>
            <a:blip r:embed="rId2"/>
            <a:srcRect t="2925" r="56528" b="46062"/>
            <a:stretch>
              <a:fillRect/>
            </a:stretch>
          </p:blipFill>
          <p:spPr bwMode="auto">
            <a:xfrm>
              <a:off x="567" y="935"/>
              <a:ext cx="4491" cy="29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4262" name="Text Box 7"/>
            <p:cNvSpPr txBox="1">
              <a:spLocks noChangeArrowheads="1"/>
            </p:cNvSpPr>
            <p:nvPr/>
          </p:nvSpPr>
          <p:spPr bwMode="auto">
            <a:xfrm>
              <a:off x="3379" y="2709"/>
              <a:ext cx="158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200" b="1"/>
                <a:t>Mortalidad materna</a:t>
              </a:r>
            </a:p>
            <a:p>
              <a:r>
                <a:rPr lang="es-ES" sz="1200" b="1"/>
                <a:t>Mortalidad relacionada con aborto</a:t>
              </a:r>
            </a:p>
          </p:txBody>
        </p:sp>
        <p:sp>
          <p:nvSpPr>
            <p:cNvPr id="224263" name="Text Box 8"/>
            <p:cNvSpPr txBox="1">
              <a:spLocks noChangeArrowheads="1"/>
            </p:cNvSpPr>
            <p:nvPr/>
          </p:nvSpPr>
          <p:spPr bwMode="auto">
            <a:xfrm rot="-5400000">
              <a:off x="-419" y="2061"/>
              <a:ext cx="22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400" b="1"/>
                <a:t>Muertes por 100.000 nacimientos vivos</a:t>
              </a:r>
            </a:p>
          </p:txBody>
        </p:sp>
        <p:sp>
          <p:nvSpPr>
            <p:cNvPr id="224264" name="Text Box 9"/>
            <p:cNvSpPr txBox="1">
              <a:spLocks noChangeArrowheads="1"/>
            </p:cNvSpPr>
            <p:nvPr/>
          </p:nvSpPr>
          <p:spPr bwMode="auto">
            <a:xfrm>
              <a:off x="2744" y="3657"/>
              <a:ext cx="49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600" b="1"/>
                <a:t>Años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sz="4000" b="1" smtClean="0">
                <a:solidFill>
                  <a:srgbClr val="FFFF00"/>
                </a:solidFill>
              </a:rPr>
              <a:t>Why criminalization of induce  abortion is not reasonable</a:t>
            </a:r>
            <a:endParaRPr lang="en-US" sz="4000" b="1" smtClean="0">
              <a:solidFill>
                <a:srgbClr val="FFFF00"/>
              </a:solidFill>
            </a:endParaRPr>
          </a:p>
        </p:txBody>
      </p:sp>
      <p:sp>
        <p:nvSpPr>
          <p:cNvPr id="2252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8893175" cy="4752975"/>
          </a:xfrm>
        </p:spPr>
        <p:txBody>
          <a:bodyPr/>
          <a:lstStyle/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Unsafe Abortions cause suffering and deaths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Criminalization of abortion only increases mortality, </a:t>
            </a:r>
            <a:r>
              <a:rPr lang="en-US" b="1" smtClean="0">
                <a:solidFill>
                  <a:srgbClr val="FFCC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without decreasing  the incidence of induced abortions</a:t>
            </a:r>
          </a:p>
        </p:txBody>
      </p:sp>
      <p:sp>
        <p:nvSpPr>
          <p:cNvPr id="225283" name="Line 4"/>
          <p:cNvSpPr>
            <a:spLocks noChangeShapeType="1"/>
          </p:cNvSpPr>
          <p:nvPr/>
        </p:nvSpPr>
        <p:spPr bwMode="auto">
          <a:xfrm flipV="1">
            <a:off x="0" y="1268413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Title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9144000" cy="825500"/>
          </a:xfrm>
        </p:spPr>
        <p:txBody>
          <a:bodyPr/>
          <a:lstStyle/>
          <a:p>
            <a:r>
              <a:rPr lang="es-ES" sz="2800" b="1" smtClean="0">
                <a:solidFill>
                  <a:srgbClr val="FFFF00"/>
                </a:solidFill>
                <a:cs typeface="Times New Roman" pitchFamily="18" charset="0"/>
              </a:rPr>
              <a:t>Abortion rate by sub-region (per 1000 women 15-44) according to prevalence of liberal abortion laws.</a:t>
            </a:r>
          </a:p>
        </p:txBody>
      </p:sp>
      <p:pic>
        <p:nvPicPr>
          <p:cNvPr id="227330" name="Chart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268413"/>
            <a:ext cx="7437438" cy="4741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27331" name="TextBox 4"/>
          <p:cNvSpPr txBox="1">
            <a:spLocks noChangeArrowheads="1"/>
          </p:cNvSpPr>
          <p:nvPr/>
        </p:nvSpPr>
        <p:spPr bwMode="auto">
          <a:xfrm>
            <a:off x="92075" y="6491288"/>
            <a:ext cx="3471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>
                <a:solidFill>
                  <a:schemeClr val="bg1"/>
                </a:solidFill>
                <a:cs typeface="Times New Roman" pitchFamily="18" charset="0"/>
              </a:rPr>
              <a:t>Fuente: Sedgh et al., 2012</a:t>
            </a:r>
          </a:p>
        </p:txBody>
      </p:sp>
      <p:sp>
        <p:nvSpPr>
          <p:cNvPr id="227332" name="TextBox 1"/>
          <p:cNvSpPr txBox="1">
            <a:spLocks noChangeArrowheads="1"/>
          </p:cNvSpPr>
          <p:nvPr/>
        </p:nvSpPr>
        <p:spPr bwMode="auto">
          <a:xfrm>
            <a:off x="1692275" y="6086475"/>
            <a:ext cx="1806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cs typeface="Times New Roman" pitchFamily="18" charset="0"/>
              </a:rPr>
              <a:t>Restrictive</a:t>
            </a:r>
          </a:p>
        </p:txBody>
      </p:sp>
      <p:sp>
        <p:nvSpPr>
          <p:cNvPr id="227333" name="TextBox 2"/>
          <p:cNvSpPr txBox="1">
            <a:spLocks noChangeArrowheads="1"/>
          </p:cNvSpPr>
          <p:nvPr/>
        </p:nvSpPr>
        <p:spPr bwMode="auto">
          <a:xfrm>
            <a:off x="6804025" y="6092825"/>
            <a:ext cx="12239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cs typeface="Times New Roman" pitchFamily="18" charset="0"/>
              </a:rPr>
              <a:t>Liberal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sz="4000" b="1" smtClean="0">
                <a:solidFill>
                  <a:srgbClr val="FFFF00"/>
                </a:solidFill>
              </a:rPr>
              <a:t>Why criminalization of induce  abortion is not reasonable </a:t>
            </a:r>
            <a:endParaRPr lang="en-US" sz="4000" b="1" smtClean="0">
              <a:solidFill>
                <a:srgbClr val="FFFF00"/>
              </a:solidFill>
            </a:endParaRPr>
          </a:p>
        </p:txBody>
      </p:sp>
      <p:sp>
        <p:nvSpPr>
          <p:cNvPr id="2293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8893175" cy="4752975"/>
          </a:xfrm>
        </p:spPr>
        <p:txBody>
          <a:bodyPr/>
          <a:lstStyle/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Unsafe Abortions cause suffering and deaths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Criminalization of abortion only increases mortality, without decreasing  the incidence of induced abortions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3600" b="1" smtClean="0">
                <a:solidFill>
                  <a:srgbClr val="FFCC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Decriminalization dramatically reduces mortality</a:t>
            </a:r>
            <a:r>
              <a:rPr lang="en-US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229379" name="Line 4"/>
          <p:cNvSpPr>
            <a:spLocks noChangeShapeType="1"/>
          </p:cNvSpPr>
          <p:nvPr/>
        </p:nvSpPr>
        <p:spPr bwMode="auto">
          <a:xfrm flipV="1">
            <a:off x="0" y="1268413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0" y="0"/>
            <a:ext cx="9144000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Abortion related deaths before and after legalization in </a:t>
            </a:r>
            <a:r>
              <a:rPr lang="en-US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South Africa</a:t>
            </a:r>
          </a:p>
        </p:txBody>
      </p:sp>
      <p:sp>
        <p:nvSpPr>
          <p:cNvPr id="231426" name="Line 3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179388" y="1700213"/>
            <a:ext cx="8964612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Abortion related deaths in public hospitals per year</a:t>
            </a:r>
          </a:p>
          <a:p>
            <a:pPr marL="1335088" lvl="1" indent="-5334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1994 (before) </a:t>
            </a:r>
            <a:r>
              <a:rPr lang="en-US" altLang="ja-JP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425</a:t>
            </a:r>
            <a:endParaRPr lang="en-US" altLang="ja-JP" sz="4000">
              <a:solidFill>
                <a:srgbClr val="FFFF00"/>
              </a:solidFill>
              <a:latin typeface="Calibri" pitchFamily="34" charset="0"/>
            </a:endParaRPr>
          </a:p>
          <a:p>
            <a:pPr marL="1335088" lvl="1" indent="-5334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altLang="ja-JP" sz="4000" b="1">
                <a:solidFill>
                  <a:schemeClr val="bg1"/>
                </a:solidFill>
                <a:latin typeface="Calibri" pitchFamily="34" charset="0"/>
              </a:rPr>
              <a:t>1998-2001        </a:t>
            </a:r>
            <a:r>
              <a:rPr lang="en-US" altLang="ja-JP" sz="4000" b="1">
                <a:solidFill>
                  <a:srgbClr val="FFFF00"/>
                </a:solidFill>
                <a:latin typeface="Calibri" pitchFamily="34" charset="0"/>
              </a:rPr>
              <a:t>36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ja-JP" sz="4400" b="1">
                <a:solidFill>
                  <a:srgbClr val="FFFF00"/>
                </a:solidFill>
                <a:latin typeface="Calibri" pitchFamily="34" charset="0"/>
              </a:rPr>
              <a:t>   	Diff. before/after:  -91%</a:t>
            </a:r>
            <a:r>
              <a:rPr lang="en-US" altLang="ja-JP" sz="4400" b="1">
                <a:solidFill>
                  <a:schemeClr val="bg1"/>
                </a:solidFill>
                <a:latin typeface="Calibri" pitchFamily="34" charset="0"/>
              </a:rPr>
              <a:t>  </a:t>
            </a:r>
            <a:endParaRPr lang="en-US" sz="4400" b="1">
              <a:solidFill>
                <a:schemeClr val="bg1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31428" name="Line 5"/>
          <p:cNvSpPr>
            <a:spLocks noChangeShapeType="1"/>
          </p:cNvSpPr>
          <p:nvPr/>
        </p:nvSpPr>
        <p:spPr bwMode="auto">
          <a:xfrm>
            <a:off x="0" y="1628775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1429" name="Rectangle 6"/>
          <p:cNvSpPr>
            <a:spLocks noChangeArrowheads="1"/>
          </p:cNvSpPr>
          <p:nvPr/>
        </p:nvSpPr>
        <p:spPr bwMode="auto">
          <a:xfrm>
            <a:off x="179388" y="6070600"/>
            <a:ext cx="5032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solidFill>
                  <a:schemeClr val="bg1"/>
                </a:solidFill>
              </a:rPr>
              <a:t>Fuente:  Jewkes &amp; Rees,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0" y="-252413"/>
            <a:ext cx="9144000" cy="504826"/>
          </a:xfrm>
        </p:spPr>
        <p:txBody>
          <a:bodyPr/>
          <a:lstStyle/>
          <a:p>
            <a:pPr>
              <a:defRPr/>
            </a:pPr>
            <a:endParaRPr lang="en-US" sz="40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86024" name="Group 8"/>
          <p:cNvGraphicFramePr>
            <a:graphicFrameLocks noGrp="1"/>
          </p:cNvGraphicFramePr>
          <p:nvPr/>
        </p:nvGraphicFramePr>
        <p:xfrm>
          <a:off x="304800" y="620713"/>
          <a:ext cx="8686800" cy="9067800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5106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Induced abortions</a:t>
                      </a:r>
                      <a:r>
                        <a:rPr kumimoji="0" lang="es-E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can be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s-E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s-ES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legal and safe</a:t>
                      </a:r>
                      <a:r>
                        <a:rPr kumimoji="0" lang="es-E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" sz="5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3">
                <a:tc>
                  <a:txBody>
                    <a:bodyPr/>
                    <a:lstStyle/>
                    <a:p>
                      <a:pPr marL="1143000" marR="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s-E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89" name="Line 9"/>
          <p:cNvSpPr>
            <a:spLocks noChangeShapeType="1"/>
          </p:cNvSpPr>
          <p:nvPr/>
        </p:nvSpPr>
        <p:spPr bwMode="auto">
          <a:xfrm>
            <a:off x="0" y="333375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Line 10"/>
          <p:cNvSpPr>
            <a:spLocks noChangeShapeType="1"/>
          </p:cNvSpPr>
          <p:nvPr/>
        </p:nvSpPr>
        <p:spPr bwMode="auto">
          <a:xfrm>
            <a:off x="0" y="6829425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sz="4000" b="1" smtClean="0">
                <a:solidFill>
                  <a:srgbClr val="FFFF00"/>
                </a:solidFill>
              </a:rPr>
              <a:t>Why criminalization of induce  abortion is not reasonable</a:t>
            </a:r>
            <a:endParaRPr lang="en-US" sz="4000" b="1" smtClean="0">
              <a:solidFill>
                <a:srgbClr val="FFFF00"/>
              </a:solidFill>
            </a:endParaRPr>
          </a:p>
        </p:txBody>
      </p:sp>
      <p:sp>
        <p:nvSpPr>
          <p:cNvPr id="2334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8893175" cy="4752975"/>
          </a:xfrm>
        </p:spPr>
        <p:txBody>
          <a:bodyPr/>
          <a:lstStyle/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2800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Unsafe Abortions cause suffering and deaths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2800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Criminalization of abortion only increases mortality, without decreasing  the incidence of induced abortions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2800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Decriminalization dramatically reduces mortality 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b="1" smtClean="0">
                <a:solidFill>
                  <a:srgbClr val="FFCC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Decriminalization does not increase abortion rate</a:t>
            </a:r>
          </a:p>
        </p:txBody>
      </p:sp>
      <p:sp>
        <p:nvSpPr>
          <p:cNvPr id="233475" name="Line 4"/>
          <p:cNvSpPr>
            <a:spLocks noChangeShapeType="1"/>
          </p:cNvSpPr>
          <p:nvPr/>
        </p:nvSpPr>
        <p:spPr bwMode="auto">
          <a:xfrm flipV="1">
            <a:off x="0" y="1268413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/>
          </p:cNvSpPr>
          <p:nvPr>
            <p:ph type="ctrTitle"/>
          </p:nvPr>
        </p:nvSpPr>
        <p:spPr>
          <a:xfrm>
            <a:off x="215900" y="142875"/>
            <a:ext cx="8964613" cy="765175"/>
          </a:xfrm>
        </p:spPr>
        <p:txBody>
          <a:bodyPr/>
          <a:lstStyle/>
          <a:p>
            <a:pPr>
              <a:defRPr/>
            </a:pPr>
            <a:r>
              <a:rPr lang="en-US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Evolution of abortion rate after  legalization in France</a:t>
            </a:r>
            <a:r>
              <a:rPr lang="es-ES" sz="3600" smtClean="0">
                <a:solidFill>
                  <a:srgbClr val="FFFF00"/>
                </a:solidFill>
              </a:rPr>
              <a:t> </a:t>
            </a:r>
          </a:p>
        </p:txBody>
      </p:sp>
      <p:graphicFrame>
        <p:nvGraphicFramePr>
          <p:cNvPr id="131075" name="Object 3"/>
          <p:cNvGraphicFramePr>
            <a:graphicFrameLocks noChangeAspect="1"/>
          </p:cNvGraphicFramePr>
          <p:nvPr/>
        </p:nvGraphicFramePr>
        <p:xfrm>
          <a:off x="611188" y="1100138"/>
          <a:ext cx="7632700" cy="5137150"/>
        </p:xfrm>
        <a:graphic>
          <a:graphicData uri="http://schemas.openxmlformats.org/presentationml/2006/ole">
            <p:oleObj spid="_x0000_s131075" name="Gráfico" r:id="rId4" imgW="7658115" imgH="5151196" progId="MSGraph.Chart.8">
              <p:embed followColorScheme="full"/>
            </p:oleObj>
          </a:graphicData>
        </a:graphic>
      </p:graphicFrame>
      <p:sp>
        <p:nvSpPr>
          <p:cNvPr id="131077" name="Text Box 4"/>
          <p:cNvSpPr txBox="1">
            <a:spLocks noChangeArrowheads="1"/>
          </p:cNvSpPr>
          <p:nvPr/>
        </p:nvSpPr>
        <p:spPr bwMode="auto">
          <a:xfrm>
            <a:off x="314325" y="6353175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Fuente: The Alan Guttmatcher Institute. Sharing responsibility: Women, Society and Abortion Worldwide. </a:t>
            </a:r>
          </a:p>
          <a:p>
            <a:r>
              <a:rPr lang="es-ES" sz="1400">
                <a:solidFill>
                  <a:schemeClr val="bg1"/>
                </a:solidFill>
              </a:rPr>
              <a:t>New York: The Alan Guttmacher Institute, 1999</a:t>
            </a:r>
            <a:r>
              <a:rPr lang="pt-BR" sz="1400">
                <a:solidFill>
                  <a:schemeClr val="bg1"/>
                </a:solidFill>
              </a:rPr>
              <a:t> .</a:t>
            </a:r>
            <a:endParaRPr 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/>
          </p:cNvSpPr>
          <p:nvPr>
            <p:ph type="ctrTitle"/>
          </p:nvPr>
        </p:nvSpPr>
        <p:spPr>
          <a:xfrm>
            <a:off x="215900" y="142875"/>
            <a:ext cx="8964613" cy="765175"/>
          </a:xfrm>
        </p:spPr>
        <p:txBody>
          <a:bodyPr/>
          <a:lstStyle/>
          <a:p>
            <a:pPr>
              <a:defRPr/>
            </a:pPr>
            <a:r>
              <a:rPr lang="es-ES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Evolution of abortion rate after  legalization in France</a:t>
            </a:r>
            <a:r>
              <a:rPr lang="es-ES" sz="3600" smtClean="0">
                <a:solidFill>
                  <a:srgbClr val="FFFF00"/>
                </a:solidFill>
              </a:rPr>
              <a:t> </a:t>
            </a:r>
            <a:r>
              <a:rPr lang="es-ES" sz="3600" b="1" smtClean="0">
                <a:solidFill>
                  <a:srgbClr val="FFFF00"/>
                </a:solidFill>
              </a:rPr>
              <a:t>and Italy</a:t>
            </a:r>
            <a:r>
              <a:rPr lang="es-ES" sz="3200" smtClean="0">
                <a:solidFill>
                  <a:srgbClr val="FFFF00"/>
                </a:solidFill>
              </a:rPr>
              <a:t> </a:t>
            </a:r>
          </a:p>
        </p:txBody>
      </p:sp>
      <p:graphicFrame>
        <p:nvGraphicFramePr>
          <p:cNvPr id="133123" name="Object 3"/>
          <p:cNvGraphicFramePr>
            <a:graphicFrameLocks noChangeAspect="1"/>
          </p:cNvGraphicFramePr>
          <p:nvPr/>
        </p:nvGraphicFramePr>
        <p:xfrm>
          <a:off x="611188" y="1052513"/>
          <a:ext cx="7632700" cy="5137150"/>
        </p:xfrm>
        <a:graphic>
          <a:graphicData uri="http://schemas.openxmlformats.org/presentationml/2006/ole">
            <p:oleObj spid="_x0000_s133123" name="Gráfico" r:id="rId4" imgW="7658115" imgH="5151196" progId="MSGraph.Chart.8">
              <p:embed followColorScheme="full"/>
            </p:oleObj>
          </a:graphicData>
        </a:graphic>
      </p:graphicFrame>
      <p:sp>
        <p:nvSpPr>
          <p:cNvPr id="133125" name="Text Box 4"/>
          <p:cNvSpPr txBox="1">
            <a:spLocks noChangeArrowheads="1"/>
          </p:cNvSpPr>
          <p:nvPr/>
        </p:nvSpPr>
        <p:spPr bwMode="auto">
          <a:xfrm>
            <a:off x="314325" y="6353175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solidFill>
                  <a:schemeClr val="bg1"/>
                </a:solidFill>
              </a:rPr>
              <a:t>Fuente: The Alan Guttmatcher Institute. Sharing responsibility: Women, Society and Abortion Worldwide. </a:t>
            </a:r>
          </a:p>
          <a:p>
            <a:r>
              <a:rPr lang="es-ES" sz="1400">
                <a:solidFill>
                  <a:schemeClr val="bg1"/>
                </a:solidFill>
              </a:rPr>
              <a:t>New York: The Alan Guttmacher Institute, 1999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28575" y="-26988"/>
            <a:ext cx="9144000" cy="1676401"/>
          </a:xfrm>
        </p:spPr>
        <p:txBody>
          <a:bodyPr/>
          <a:lstStyle/>
          <a:p>
            <a:pPr>
              <a:defRPr/>
            </a:pPr>
            <a:r>
              <a:rPr lang="en-US" sz="3600" b="1" smtClean="0">
                <a:solidFill>
                  <a:srgbClr val="FFFF00"/>
                </a:solidFill>
              </a:rPr>
              <a:t>Proportion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smtClean="0">
                <a:solidFill>
                  <a:srgbClr val="FFFF00"/>
                </a:solidFill>
              </a:rPr>
              <a:t> pregnancies ended in induced abortion after legalization in Turkey</a:t>
            </a:r>
          </a:p>
        </p:txBody>
      </p:sp>
      <p:graphicFrame>
        <p:nvGraphicFramePr>
          <p:cNvPr id="135171" name="Espaço Reservado para Conteúdo 3"/>
          <p:cNvGraphicFramePr>
            <a:graphicFrameLocks noGrp="1"/>
          </p:cNvGraphicFramePr>
          <p:nvPr>
            <p:ph idx="4294967295"/>
          </p:nvPr>
        </p:nvGraphicFramePr>
        <p:xfrm>
          <a:off x="539750" y="1773238"/>
          <a:ext cx="7843838" cy="4584700"/>
        </p:xfrm>
        <a:graphic>
          <a:graphicData uri="http://schemas.openxmlformats.org/presentationml/2006/ole">
            <p:oleObj spid="_x0000_s135171" name="Gráfico" r:id="rId3" imgW="7838988" imgH="458163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sz="4000" b="1" smtClean="0">
                <a:solidFill>
                  <a:srgbClr val="FFFF00"/>
                </a:solidFill>
              </a:rPr>
              <a:t>Why criminalization of induce  abortion is not reasonable</a:t>
            </a:r>
            <a:endParaRPr lang="en-US" sz="4000" b="1" smtClean="0">
              <a:solidFill>
                <a:srgbClr val="FFFF00"/>
              </a:solidFill>
            </a:endParaRPr>
          </a:p>
        </p:txBody>
      </p:sp>
      <p:sp>
        <p:nvSpPr>
          <p:cNvPr id="2488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8893175" cy="4752975"/>
          </a:xfrm>
        </p:spPr>
        <p:txBody>
          <a:bodyPr/>
          <a:lstStyle/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2400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Unsafe Abortions cause suffering and deaths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2400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Criminalization of abortion only increases mortality, without decreasing  the incidence of induced abortions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2400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Decriminalization dramatically reduces mortality 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2400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Decriminalization does not increase abortion rate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2800" b="1" smtClean="0">
                <a:solidFill>
                  <a:srgbClr val="FFCC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people is not in favor of penalizing women who abort</a:t>
            </a:r>
            <a:r>
              <a:rPr lang="en-US" sz="2800" b="1" smtClean="0">
                <a:solidFill>
                  <a:srgbClr val="FFCC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248835" name="Line 4"/>
          <p:cNvSpPr>
            <a:spLocks noChangeShapeType="1"/>
          </p:cNvSpPr>
          <p:nvPr/>
        </p:nvSpPr>
        <p:spPr bwMode="auto">
          <a:xfrm flipV="1">
            <a:off x="0" y="1268413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1" name="Rectangle 2"/>
          <p:cNvSpPr>
            <a:spLocks noGrp="1"/>
          </p:cNvSpPr>
          <p:nvPr>
            <p:ph type="title"/>
          </p:nvPr>
        </p:nvSpPr>
        <p:spPr>
          <a:xfrm>
            <a:off x="0" y="115888"/>
            <a:ext cx="9036050" cy="1143000"/>
          </a:xfrm>
        </p:spPr>
        <p:txBody>
          <a:bodyPr/>
          <a:lstStyle/>
          <a:p>
            <a:r>
              <a:rPr lang="pt-BR" sz="3600" b="1" smtClean="0">
                <a:solidFill>
                  <a:srgbClr val="FFCC00"/>
                </a:solidFill>
              </a:rPr>
              <a:t>PEOPLE`S OPINION ABOUT </a:t>
            </a:r>
            <a:br>
              <a:rPr lang="pt-BR" sz="3600" b="1" smtClean="0">
                <a:solidFill>
                  <a:srgbClr val="FFCC00"/>
                </a:solidFill>
              </a:rPr>
            </a:br>
            <a:r>
              <a:rPr lang="pt-BR" sz="3600" b="1" smtClean="0">
                <a:solidFill>
                  <a:srgbClr val="FFCC00"/>
                </a:solidFill>
              </a:rPr>
              <a:t>PUNISHING WOMEN WHO ABORT</a:t>
            </a:r>
            <a:endParaRPr lang="en-US" sz="3600" b="1" smtClean="0">
              <a:solidFill>
                <a:srgbClr val="FFCC00"/>
              </a:solidFill>
            </a:endParaRPr>
          </a:p>
        </p:txBody>
      </p:sp>
      <p:sp>
        <p:nvSpPr>
          <p:cNvPr id="250882" name="Rectangle 3"/>
          <p:cNvSpPr>
            <a:spLocks noGrp="1"/>
          </p:cNvSpPr>
          <p:nvPr>
            <p:ph type="body" idx="1"/>
          </p:nvPr>
        </p:nvSpPr>
        <p:spPr>
          <a:xfrm>
            <a:off x="468313" y="1700213"/>
            <a:ext cx="8435975" cy="4997450"/>
          </a:xfrm>
        </p:spPr>
        <p:txBody>
          <a:bodyPr/>
          <a:lstStyle/>
          <a:p>
            <a:r>
              <a:rPr lang="en-US" sz="4000" b="1" smtClean="0">
                <a:solidFill>
                  <a:schemeClr val="bg1"/>
                </a:solidFill>
              </a:rPr>
              <a:t>The results depend on how  you formulate the question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250883" name="Line 4"/>
          <p:cNvSpPr>
            <a:spLocks noChangeShapeType="1"/>
          </p:cNvSpPr>
          <p:nvPr/>
        </p:nvSpPr>
        <p:spPr bwMode="auto">
          <a:xfrm>
            <a:off x="0" y="1484313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-19050" y="333375"/>
            <a:ext cx="9144000" cy="863600"/>
          </a:xfrm>
        </p:spPr>
        <p:txBody>
          <a:bodyPr/>
          <a:lstStyle/>
          <a:p>
            <a:pPr>
              <a:defRPr/>
            </a:pPr>
            <a:r>
              <a:rPr lang="en-US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Porcentage of public servants in favor of more liberal abortion law, asked in abstract</a:t>
            </a:r>
            <a:r>
              <a:rPr lang="en-US" sz="3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(n=1.660)</a:t>
            </a:r>
          </a:p>
        </p:txBody>
      </p:sp>
      <p:grpSp>
        <p:nvGrpSpPr>
          <p:cNvPr id="148486" name="Group 32"/>
          <p:cNvGrpSpPr>
            <a:grpSpLocks/>
          </p:cNvGrpSpPr>
          <p:nvPr/>
        </p:nvGrpSpPr>
        <p:grpSpPr bwMode="auto">
          <a:xfrm>
            <a:off x="539750" y="1700213"/>
            <a:ext cx="8058150" cy="4864100"/>
            <a:chOff x="340" y="1086"/>
            <a:chExt cx="5076" cy="3064"/>
          </a:xfrm>
        </p:grpSpPr>
        <p:graphicFrame>
          <p:nvGraphicFramePr>
            <p:cNvPr id="148484" name="Object 3"/>
            <p:cNvGraphicFramePr>
              <a:graphicFrameLocks noChangeAspect="1"/>
            </p:cNvGraphicFramePr>
            <p:nvPr/>
          </p:nvGraphicFramePr>
          <p:xfrm>
            <a:off x="340" y="1086"/>
            <a:ext cx="5076" cy="2982"/>
          </p:xfrm>
          <a:graphic>
            <a:graphicData uri="http://schemas.openxmlformats.org/presentationml/2006/ole">
              <p:oleObj spid="_x0000_s148484" name="Gráfico" r:id="rId3" imgW="8084837" imgH="4754934" progId="MSGraph.Chart.8">
                <p:embed followColorScheme="full"/>
              </p:oleObj>
            </a:graphicData>
          </a:graphic>
        </p:graphicFrame>
        <p:sp>
          <p:nvSpPr>
            <p:cNvPr id="148487" name="Text Box 8"/>
            <p:cNvSpPr txBox="1">
              <a:spLocks noChangeArrowheads="1"/>
            </p:cNvSpPr>
            <p:nvPr/>
          </p:nvSpPr>
          <p:spPr bwMode="auto">
            <a:xfrm>
              <a:off x="1121" y="3974"/>
              <a:ext cx="5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>
                  <a:solidFill>
                    <a:srgbClr val="FFFF00"/>
                  </a:solidFill>
                </a:rPr>
                <a:t>(n=1.640)</a:t>
              </a:r>
            </a:p>
          </p:txBody>
        </p:sp>
        <p:sp>
          <p:nvSpPr>
            <p:cNvPr id="148488" name="Text Box 9"/>
            <p:cNvSpPr txBox="1">
              <a:spLocks noChangeArrowheads="1"/>
            </p:cNvSpPr>
            <p:nvPr/>
          </p:nvSpPr>
          <p:spPr bwMode="auto">
            <a:xfrm>
              <a:off x="2208" y="3977"/>
              <a:ext cx="5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>
                  <a:solidFill>
                    <a:srgbClr val="FFFF00"/>
                  </a:solidFill>
                </a:rPr>
                <a:t>(n=</a:t>
              </a:r>
              <a:r>
                <a:rPr lang="pt-BR" sz="1200" b="1">
                  <a:solidFill>
                    <a:srgbClr val="FFFF00"/>
                  </a:solidFill>
                </a:rPr>
                <a:t>1.205</a:t>
              </a:r>
              <a:r>
                <a:rPr lang="pt-BR" sz="1200">
                  <a:solidFill>
                    <a:srgbClr val="FFFF00"/>
                  </a:solidFill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"/>
            <a:ext cx="9144000" cy="863600"/>
          </a:xfrm>
        </p:spPr>
        <p:txBody>
          <a:bodyPr/>
          <a:lstStyle/>
          <a:p>
            <a:pPr>
              <a:defRPr/>
            </a:pPr>
            <a:r>
              <a:rPr lang="en-US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Percentage of public servants in favor of </a:t>
            </a:r>
            <a:r>
              <a:rPr lang="en-US" sz="3200" b="1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US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punishing </a:t>
            </a:r>
            <a:r>
              <a:rPr lang="en-US" sz="3200" b="1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any woman who aborts</a:t>
            </a:r>
            <a:r>
              <a:rPr lang="pt-BR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sz="3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(n=1.660)</a:t>
            </a:r>
          </a:p>
        </p:txBody>
      </p:sp>
      <p:grpSp>
        <p:nvGrpSpPr>
          <p:cNvPr id="149510" name="Group 32"/>
          <p:cNvGrpSpPr>
            <a:grpSpLocks/>
          </p:cNvGrpSpPr>
          <p:nvPr/>
        </p:nvGrpSpPr>
        <p:grpSpPr bwMode="auto">
          <a:xfrm>
            <a:off x="539750" y="1871663"/>
            <a:ext cx="8058150" cy="4986337"/>
            <a:chOff x="340" y="1086"/>
            <a:chExt cx="5076" cy="3141"/>
          </a:xfrm>
        </p:grpSpPr>
        <p:graphicFrame>
          <p:nvGraphicFramePr>
            <p:cNvPr id="149508" name="Object 3"/>
            <p:cNvGraphicFramePr>
              <a:graphicFrameLocks noChangeAspect="1"/>
            </p:cNvGraphicFramePr>
            <p:nvPr/>
          </p:nvGraphicFramePr>
          <p:xfrm>
            <a:off x="340" y="1086"/>
            <a:ext cx="5076" cy="2982"/>
          </p:xfrm>
          <a:graphic>
            <a:graphicData uri="http://schemas.openxmlformats.org/presentationml/2006/ole">
              <p:oleObj spid="_x0000_s149508" name="Gráfico" r:id="rId3" imgW="8084837" imgH="4754934" progId="MSGraph.Chart.8">
                <p:embed followColorScheme="full"/>
              </p:oleObj>
            </a:graphicData>
          </a:graphic>
        </p:graphicFrame>
        <p:sp>
          <p:nvSpPr>
            <p:cNvPr id="149511" name="Text Box 8"/>
            <p:cNvSpPr txBox="1">
              <a:spLocks noChangeArrowheads="1"/>
            </p:cNvSpPr>
            <p:nvPr/>
          </p:nvSpPr>
          <p:spPr bwMode="auto">
            <a:xfrm>
              <a:off x="1121" y="3974"/>
              <a:ext cx="5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>
                  <a:solidFill>
                    <a:srgbClr val="FFFF00"/>
                  </a:solidFill>
                </a:rPr>
                <a:t>(n=1.640)</a:t>
              </a:r>
            </a:p>
          </p:txBody>
        </p:sp>
        <p:sp>
          <p:nvSpPr>
            <p:cNvPr id="149512" name="Text Box 9"/>
            <p:cNvSpPr txBox="1">
              <a:spLocks noChangeArrowheads="1"/>
            </p:cNvSpPr>
            <p:nvPr/>
          </p:nvSpPr>
          <p:spPr bwMode="auto">
            <a:xfrm>
              <a:off x="2208" y="3977"/>
              <a:ext cx="5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>
                  <a:solidFill>
                    <a:srgbClr val="FFFF00"/>
                  </a:solidFill>
                </a:rPr>
                <a:t>(n=</a:t>
              </a:r>
              <a:r>
                <a:rPr lang="pt-BR" sz="1200" b="1">
                  <a:solidFill>
                    <a:srgbClr val="FFFF00"/>
                  </a:solidFill>
                </a:rPr>
                <a:t>1.205</a:t>
              </a:r>
              <a:r>
                <a:rPr lang="pt-BR" sz="1200">
                  <a:solidFill>
                    <a:srgbClr val="FFFF00"/>
                  </a:solidFill>
                </a:rPr>
                <a:t>)</a:t>
              </a:r>
            </a:p>
          </p:txBody>
        </p:sp>
        <p:sp>
          <p:nvSpPr>
            <p:cNvPr id="149513" name="Text Box 10"/>
            <p:cNvSpPr txBox="1">
              <a:spLocks noChangeArrowheads="1"/>
            </p:cNvSpPr>
            <p:nvPr/>
          </p:nvSpPr>
          <p:spPr bwMode="auto">
            <a:xfrm>
              <a:off x="3402" y="4054"/>
              <a:ext cx="5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>
                  <a:solidFill>
                    <a:srgbClr val="FFFF00"/>
                  </a:solidFill>
                </a:rPr>
                <a:t>(n=1.547)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3375"/>
            <a:ext cx="9144000" cy="863600"/>
          </a:xfrm>
        </p:spPr>
        <p:txBody>
          <a:bodyPr/>
          <a:lstStyle/>
          <a:p>
            <a:pPr>
              <a:defRPr/>
            </a:pPr>
            <a:r>
              <a:rPr lang="en-US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Percentage of public servants in favor of NOT punishing </a:t>
            </a:r>
            <a:r>
              <a:rPr lang="en-US" sz="3200" b="1" smtClean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woman they know</a:t>
            </a:r>
            <a:r>
              <a:rPr lang="en-US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who aborts</a:t>
            </a:r>
            <a:r>
              <a:rPr lang="pt-BR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sz="3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(n=1.660)</a:t>
            </a:r>
          </a:p>
        </p:txBody>
      </p:sp>
      <p:grpSp>
        <p:nvGrpSpPr>
          <p:cNvPr id="150534" name="Group 32"/>
          <p:cNvGrpSpPr>
            <a:grpSpLocks/>
          </p:cNvGrpSpPr>
          <p:nvPr/>
        </p:nvGrpSpPr>
        <p:grpSpPr bwMode="auto">
          <a:xfrm>
            <a:off x="539750" y="1871663"/>
            <a:ext cx="8058150" cy="4986337"/>
            <a:chOff x="340" y="1086"/>
            <a:chExt cx="5076" cy="3141"/>
          </a:xfrm>
        </p:grpSpPr>
        <p:graphicFrame>
          <p:nvGraphicFramePr>
            <p:cNvPr id="150532" name="Object 3"/>
            <p:cNvGraphicFramePr>
              <a:graphicFrameLocks noChangeAspect="1"/>
            </p:cNvGraphicFramePr>
            <p:nvPr/>
          </p:nvGraphicFramePr>
          <p:xfrm>
            <a:off x="340" y="1086"/>
            <a:ext cx="5076" cy="2982"/>
          </p:xfrm>
          <a:graphic>
            <a:graphicData uri="http://schemas.openxmlformats.org/presentationml/2006/ole">
              <p:oleObj spid="_x0000_s150532" name="Gráfico" r:id="rId3" imgW="8084837" imgH="4754934" progId="MSGraph.Chart.8">
                <p:embed followColorScheme="full"/>
              </p:oleObj>
            </a:graphicData>
          </a:graphic>
        </p:graphicFrame>
        <p:sp>
          <p:nvSpPr>
            <p:cNvPr id="150535" name="Text Box 8"/>
            <p:cNvSpPr txBox="1">
              <a:spLocks noChangeArrowheads="1"/>
            </p:cNvSpPr>
            <p:nvPr/>
          </p:nvSpPr>
          <p:spPr bwMode="auto">
            <a:xfrm>
              <a:off x="1121" y="3974"/>
              <a:ext cx="5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>
                  <a:solidFill>
                    <a:srgbClr val="FFFF00"/>
                  </a:solidFill>
                </a:rPr>
                <a:t>(n=1.640)</a:t>
              </a:r>
            </a:p>
          </p:txBody>
        </p:sp>
        <p:sp>
          <p:nvSpPr>
            <p:cNvPr id="150536" name="Text Box 9"/>
            <p:cNvSpPr txBox="1">
              <a:spLocks noChangeArrowheads="1"/>
            </p:cNvSpPr>
            <p:nvPr/>
          </p:nvSpPr>
          <p:spPr bwMode="auto">
            <a:xfrm>
              <a:off x="2208" y="3977"/>
              <a:ext cx="5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>
                  <a:solidFill>
                    <a:srgbClr val="FFFF00"/>
                  </a:solidFill>
                </a:rPr>
                <a:t>(n=</a:t>
              </a:r>
              <a:r>
                <a:rPr lang="pt-BR" sz="1200" b="1">
                  <a:solidFill>
                    <a:srgbClr val="FFFF00"/>
                  </a:solidFill>
                </a:rPr>
                <a:t>1.205</a:t>
              </a:r>
              <a:r>
                <a:rPr lang="pt-BR" sz="1200">
                  <a:solidFill>
                    <a:srgbClr val="FFFF00"/>
                  </a:solidFill>
                </a:rPr>
                <a:t>)</a:t>
              </a:r>
            </a:p>
          </p:txBody>
        </p:sp>
        <p:sp>
          <p:nvSpPr>
            <p:cNvPr id="150537" name="Text Box 10"/>
            <p:cNvSpPr txBox="1">
              <a:spLocks noChangeArrowheads="1"/>
            </p:cNvSpPr>
            <p:nvPr/>
          </p:nvSpPr>
          <p:spPr bwMode="auto">
            <a:xfrm>
              <a:off x="3402" y="4054"/>
              <a:ext cx="5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>
                  <a:solidFill>
                    <a:srgbClr val="FFFF00"/>
                  </a:solidFill>
                </a:rPr>
                <a:t>(n=1.547)</a:t>
              </a:r>
            </a:p>
          </p:txBody>
        </p:sp>
        <p:sp>
          <p:nvSpPr>
            <p:cNvPr id="150538" name="Text Box 11"/>
            <p:cNvSpPr txBox="1">
              <a:spLocks noChangeArrowheads="1"/>
            </p:cNvSpPr>
            <p:nvPr/>
          </p:nvSpPr>
          <p:spPr bwMode="auto">
            <a:xfrm>
              <a:off x="4604" y="4054"/>
              <a:ext cx="4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200">
                  <a:solidFill>
                    <a:srgbClr val="FFFF00"/>
                  </a:solidFill>
                </a:rPr>
                <a:t>(n=</a:t>
              </a:r>
              <a:r>
                <a:rPr lang="pt-BR" sz="1200" b="1">
                  <a:solidFill>
                    <a:srgbClr val="FFFF00"/>
                  </a:solidFill>
                </a:rPr>
                <a:t>952</a:t>
              </a:r>
              <a:r>
                <a:rPr lang="pt-BR" sz="1200">
                  <a:solidFill>
                    <a:srgbClr val="FFFF00"/>
                  </a:solidFill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b="1" smtClean="0">
                <a:solidFill>
                  <a:srgbClr val="FFFF00"/>
                </a:solidFill>
              </a:rPr>
              <a:t>Why FIGO and WHO  favors greater  access to safe abortion services</a:t>
            </a:r>
          </a:p>
        </p:txBody>
      </p:sp>
      <p:sp>
        <p:nvSpPr>
          <p:cNvPr id="2570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8893175" cy="4752975"/>
          </a:xfrm>
        </p:spPr>
        <p:txBody>
          <a:bodyPr/>
          <a:lstStyle/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2000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Unsafe Abortions cause suffering and deaths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2000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Criminalization of abortion only increases mortality, without decreasing  the incidence of induced abortions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2000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Decriminalization dramatically reduces mortality 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2000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Decriminalization does not increase abortion rate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2000" b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people is not in favor of penalizing women who abort</a:t>
            </a:r>
            <a:r>
              <a:rPr lang="en-US" sz="2000" b="1" smtClean="0">
                <a:solidFill>
                  <a:srgbClr val="FFCC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2800" b="1" smtClean="0">
                <a:solidFill>
                  <a:srgbClr val="FFCC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Physicians are afraid of the stigma, but accept the abortion for themselves or those close to them</a:t>
            </a:r>
          </a:p>
        </p:txBody>
      </p:sp>
      <p:sp>
        <p:nvSpPr>
          <p:cNvPr id="257027" name="Line 4"/>
          <p:cNvSpPr>
            <a:spLocks noChangeShapeType="1"/>
          </p:cNvSpPr>
          <p:nvPr/>
        </p:nvSpPr>
        <p:spPr bwMode="auto">
          <a:xfrm flipV="1">
            <a:off x="0" y="1268413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0" y="-252413"/>
            <a:ext cx="9144000" cy="504826"/>
          </a:xfrm>
        </p:spPr>
        <p:txBody>
          <a:bodyPr/>
          <a:lstStyle/>
          <a:p>
            <a:pPr>
              <a:defRPr/>
            </a:pPr>
            <a:endParaRPr lang="en-US" sz="40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80916" name="Group 20"/>
          <p:cNvGraphicFramePr>
            <a:graphicFrameLocks noGrp="1"/>
          </p:cNvGraphicFramePr>
          <p:nvPr/>
        </p:nvGraphicFramePr>
        <p:xfrm>
          <a:off x="304800" y="620713"/>
          <a:ext cx="8686800" cy="10160000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5106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Induced abortions</a:t>
                      </a:r>
                      <a:r>
                        <a:rPr kumimoji="0" lang="es-ES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can be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s-E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s-ES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legal and safe</a:t>
                      </a:r>
                      <a:r>
                        <a:rPr kumimoji="0" lang="es-E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s-E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E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s-E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s-ES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Ilegal and Unsafe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3">
                <a:tc>
                  <a:txBody>
                    <a:bodyPr/>
                    <a:lstStyle/>
                    <a:p>
                      <a:pPr marL="1143000" marR="0" lvl="2" indent="-2286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s-E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3" name="Line 9"/>
          <p:cNvSpPr>
            <a:spLocks noChangeShapeType="1"/>
          </p:cNvSpPr>
          <p:nvPr/>
        </p:nvSpPr>
        <p:spPr bwMode="auto">
          <a:xfrm>
            <a:off x="0" y="333375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10"/>
          <p:cNvSpPr>
            <a:spLocks noChangeShapeType="1"/>
          </p:cNvSpPr>
          <p:nvPr/>
        </p:nvSpPr>
        <p:spPr bwMode="auto">
          <a:xfrm>
            <a:off x="0" y="6829425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44450"/>
            <a:ext cx="8686800" cy="1143000"/>
          </a:xfrm>
        </p:spPr>
        <p:txBody>
          <a:bodyPr/>
          <a:lstStyle/>
          <a:p>
            <a:pPr>
              <a:defRPr/>
            </a:pPr>
            <a:r>
              <a:rPr lang="es-ES" sz="3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Porcentage of gynecologits-obstetricians who agree that abortion should not be a crime in certain circunstances. Brasil</a:t>
            </a:r>
          </a:p>
        </p:txBody>
      </p:sp>
      <p:graphicFrame>
        <p:nvGraphicFramePr>
          <p:cNvPr id="154627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1041400" y="1701800"/>
          <a:ext cx="7620000" cy="4686300"/>
        </p:xfrm>
        <a:graphic>
          <a:graphicData uri="http://schemas.openxmlformats.org/presentationml/2006/ole">
            <p:oleObj spid="_x0000_s154627" name="Gráfico" r:id="rId4" imgW="7421862" imgH="4564469" progId="MSGraph.Chart.8">
              <p:embed followColorScheme="full"/>
            </p:oleObj>
          </a:graphicData>
        </a:graphic>
      </p:graphicFrame>
      <p:sp>
        <p:nvSpPr>
          <p:cNvPr id="154629" name="Text Box 4"/>
          <p:cNvSpPr txBox="1">
            <a:spLocks noChangeArrowheads="1"/>
          </p:cNvSpPr>
          <p:nvPr/>
        </p:nvSpPr>
        <p:spPr bwMode="auto">
          <a:xfrm>
            <a:off x="466725" y="6448425"/>
            <a:ext cx="547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</a:rPr>
              <a:t>* Circunstância apresentada somente em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158750"/>
            <a:ext cx="9144000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es-ES" sz="29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BEHAVIOR OF GYNECO-OBSTETRICIANS CONFRONTED WITH A REQUEST OF LEGAL ABORTION </a:t>
            </a:r>
            <a:r>
              <a:rPr lang="es-ES" sz="29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AFTER RAPE</a:t>
            </a:r>
            <a:r>
              <a:rPr lang="es-ES" sz="29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AT A PUBLIC HOSPITAL. BRAZIL, 2005 (n = 2.788)</a:t>
            </a:r>
          </a:p>
        </p:txBody>
      </p:sp>
      <p:graphicFrame>
        <p:nvGraphicFramePr>
          <p:cNvPr id="156675" name="Object 3"/>
          <p:cNvGraphicFramePr>
            <a:graphicFrameLocks noChangeAspect="1"/>
          </p:cNvGraphicFramePr>
          <p:nvPr/>
        </p:nvGraphicFramePr>
        <p:xfrm>
          <a:off x="1116013" y="1951038"/>
          <a:ext cx="7704137" cy="4906962"/>
        </p:xfrm>
        <a:graphic>
          <a:graphicData uri="http://schemas.openxmlformats.org/presentationml/2006/ole">
            <p:oleObj spid="_x0000_s156675" name="Gráfico" r:id="rId4" imgW="6858010" imgH="4572027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4467225" y="822325"/>
            <a:ext cx="18415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defRPr/>
            </a:pPr>
            <a:endParaRPr lang="es-ES" sz="400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sym typeface="Symbol" pitchFamily="18" charset="2"/>
            </a:endParaRPr>
          </a:p>
        </p:txBody>
      </p:sp>
      <p:sp>
        <p:nvSpPr>
          <p:cNvPr id="263170" name="Line 3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3171" name="Line 4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0" y="188913"/>
            <a:ext cx="91440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" sz="3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SURVEY AMONG BRAZILIAN GYNECOLOGISTS-OBSTETRICIANS 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0" y="1773238"/>
            <a:ext cx="9036050" cy="458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marL="363538" indent="-363538" eaLnBrk="0" hangingPunct="0">
              <a:spcBef>
                <a:spcPct val="10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US" sz="4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Did you help </a:t>
            </a:r>
            <a:r>
              <a:rPr lang="en-US"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 client</a:t>
            </a:r>
            <a:r>
              <a:rPr lang="en-US" sz="4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or </a:t>
            </a:r>
            <a:r>
              <a:rPr lang="en-US" sz="4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family member</a:t>
            </a:r>
            <a:r>
              <a:rPr lang="en-US" sz="4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to have an abortion:</a:t>
            </a:r>
          </a:p>
          <a:p>
            <a:pPr marL="363538" indent="-363538" eaLnBrk="0" hangingPunct="0">
              <a:lnSpc>
                <a:spcPct val="70000"/>
              </a:lnSpc>
              <a:spcBef>
                <a:spcPct val="100000"/>
              </a:spcBef>
              <a:buClr>
                <a:srgbClr val="FF9900"/>
              </a:buClr>
              <a:buFont typeface="Wingdings" pitchFamily="2" charset="2"/>
              <a:buChar char="ü"/>
            </a:pPr>
            <a:r>
              <a:rPr lang="en-US" sz="3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Recommended a colleague known to do safe abortions </a:t>
            </a:r>
          </a:p>
          <a:p>
            <a:pPr marL="363538" indent="-363538" eaLnBrk="0" hangingPunct="0">
              <a:lnSpc>
                <a:spcPct val="70000"/>
              </a:lnSpc>
              <a:spcBef>
                <a:spcPct val="100000"/>
              </a:spcBef>
              <a:buClr>
                <a:srgbClr val="FF9900"/>
              </a:buClr>
              <a:buFont typeface="Wingdings" pitchFamily="2" charset="2"/>
              <a:buChar char="ü"/>
            </a:pPr>
            <a:r>
              <a:rPr lang="en-US" sz="3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Taught to use misoprostol</a:t>
            </a:r>
          </a:p>
          <a:p>
            <a:pPr marL="363538" indent="-363538" eaLnBrk="0" hangingPunct="0">
              <a:lnSpc>
                <a:spcPct val="45000"/>
              </a:lnSpc>
              <a:spcBef>
                <a:spcPct val="100000"/>
              </a:spcBef>
              <a:buClr>
                <a:srgbClr val="FF9900"/>
              </a:buClr>
              <a:buFont typeface="Wingdings" pitchFamily="2" charset="2"/>
              <a:buChar char="ü"/>
            </a:pPr>
            <a:r>
              <a:rPr lang="en-US" sz="3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Did the abortion</a:t>
            </a:r>
          </a:p>
        </p:txBody>
      </p:sp>
      <p:sp>
        <p:nvSpPr>
          <p:cNvPr id="263174" name="Line 3"/>
          <p:cNvSpPr>
            <a:spLocks noChangeShapeType="1"/>
          </p:cNvSpPr>
          <p:nvPr/>
        </p:nvSpPr>
        <p:spPr bwMode="auto">
          <a:xfrm>
            <a:off x="0" y="1538288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3175" name="Line 4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820150" cy="1081088"/>
          </a:xfrm>
        </p:spPr>
        <p:txBody>
          <a:bodyPr/>
          <a:lstStyle/>
          <a:p>
            <a:r>
              <a:rPr lang="en-US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CASE OF UNWANTED PREGNANCY</a:t>
            </a:r>
            <a:r>
              <a:rPr lang="en-US" sz="24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PERCENTAGE OF GYNECO-OBSTETRICIANS WHO HELPED A CLIENT OR FAMILY MEMBER TO HAVE AN ABORTION</a:t>
            </a:r>
          </a:p>
        </p:txBody>
      </p:sp>
      <p:graphicFrame>
        <p:nvGraphicFramePr>
          <p:cNvPr id="160771" name="Object 3"/>
          <p:cNvGraphicFramePr>
            <a:graphicFrameLocks noChangeAspect="1"/>
          </p:cNvGraphicFramePr>
          <p:nvPr/>
        </p:nvGraphicFramePr>
        <p:xfrm>
          <a:off x="971550" y="1844675"/>
          <a:ext cx="6985000" cy="4659313"/>
        </p:xfrm>
        <a:graphic>
          <a:graphicData uri="http://schemas.openxmlformats.org/presentationml/2006/ole">
            <p:oleObj spid="_x0000_s160771" name="Gráfico" r:id="rId4" imgW="6095913" imgH="407664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4467225" y="822325"/>
            <a:ext cx="18415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defRPr/>
            </a:pPr>
            <a:endParaRPr lang="es-ES" sz="400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sym typeface="Symbol" pitchFamily="18" charset="2"/>
            </a:endParaRPr>
          </a:p>
        </p:txBody>
      </p:sp>
      <p:sp>
        <p:nvSpPr>
          <p:cNvPr id="267266" name="Line 3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267" name="Line 4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0" y="188913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SURVEY AMONG BRAZILIAN GYNECOLOGISTS-OBSTETRICIANS</a:t>
            </a:r>
            <a:r>
              <a:rPr lang="es-ES" sz="3600"/>
              <a:t> 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81000" y="1989138"/>
            <a:ext cx="8763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marL="363538" indent="-363538" eaLnBrk="0" hangingPunct="0">
              <a:spcBef>
                <a:spcPct val="100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 anytime you or your partner ha and absolutely unwanted pregnancy?</a:t>
            </a:r>
          </a:p>
          <a:p>
            <a:pPr marL="363538" indent="-363538" eaLnBrk="0" hangingPunct="0">
              <a:spcBef>
                <a:spcPct val="100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Did you or your partner had an abortion?</a:t>
            </a:r>
            <a:endParaRPr lang="en-US" sz="3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850" y="260350"/>
            <a:ext cx="8820150" cy="1081088"/>
          </a:xfrm>
        </p:spPr>
        <p:txBody>
          <a:bodyPr/>
          <a:lstStyle/>
          <a:p>
            <a:pPr>
              <a:defRPr/>
            </a:pPr>
            <a:r>
              <a:rPr lang="en-US" sz="24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CASE OF UNWANTED PREGNANCY, 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PERCENTAGE OF GYNECO-OBSTETRICIANS WHO HELPED A CLIENT OR FAMILY MEMBER , HERSELF OR HIS PARTNER TO HAVE AN ABORTION</a:t>
            </a:r>
            <a:endParaRPr lang="es-ES" sz="24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64867" name="Object 3"/>
          <p:cNvGraphicFramePr>
            <a:graphicFrameLocks noChangeAspect="1"/>
          </p:cNvGraphicFramePr>
          <p:nvPr/>
        </p:nvGraphicFramePr>
        <p:xfrm>
          <a:off x="971550" y="1844675"/>
          <a:ext cx="6985000" cy="4659313"/>
        </p:xfrm>
        <a:graphic>
          <a:graphicData uri="http://schemas.openxmlformats.org/presentationml/2006/ole">
            <p:oleObj spid="_x0000_s164867" name="Gráfico" r:id="rId4" imgW="6095913" imgH="4076645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endParaRPr lang="en-GB" sz="4000" b="1" smtClean="0">
              <a:solidFill>
                <a:srgbClr val="FFFF00"/>
              </a:solidFill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8208963" cy="4752975"/>
          </a:xfrm>
        </p:spPr>
        <p:txBody>
          <a:bodyPr/>
          <a:lstStyle/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4800" b="1" smtClean="0">
                <a:solidFill>
                  <a:srgbClr val="FFCC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keep induced abortion legally restricted do not have scientific justification </a:t>
            </a:r>
          </a:p>
        </p:txBody>
      </p:sp>
      <p:sp>
        <p:nvSpPr>
          <p:cNvPr id="283652" name="Line 4"/>
          <p:cNvSpPr>
            <a:spLocks noChangeShapeType="1"/>
          </p:cNvSpPr>
          <p:nvPr/>
        </p:nvSpPr>
        <p:spPr bwMode="auto">
          <a:xfrm flipV="1">
            <a:off x="0" y="1268413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endParaRPr lang="en-GB" sz="4000" b="1" smtClean="0">
              <a:solidFill>
                <a:srgbClr val="FFFF00"/>
              </a:solidFill>
            </a:endParaRP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8208963" cy="4752975"/>
          </a:xfrm>
        </p:spPr>
        <p:txBody>
          <a:bodyPr/>
          <a:lstStyle/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4000" b="1" smtClean="0">
                <a:solidFill>
                  <a:srgbClr val="FFCC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keep induced abortion legally restricted do not have scientific justification </a:t>
            </a:r>
          </a:p>
          <a:p>
            <a:pPr algn="just">
              <a:lnSpc>
                <a:spcPct val="95000"/>
              </a:lnSpc>
              <a:spcAft>
                <a:spcPct val="100000"/>
              </a:spcAft>
            </a:pPr>
            <a:r>
              <a:rPr lang="en-US" sz="4500" b="1" smtClean="0">
                <a:solidFill>
                  <a:srgbClr val="FFFF00"/>
                </a:solidFill>
              </a:rPr>
              <a:t>What is required for a better understanding of provision of safe abortion?</a:t>
            </a:r>
          </a:p>
        </p:txBody>
      </p:sp>
      <p:sp>
        <p:nvSpPr>
          <p:cNvPr id="281604" name="Line 4"/>
          <p:cNvSpPr>
            <a:spLocks noChangeShapeType="1"/>
          </p:cNvSpPr>
          <p:nvPr/>
        </p:nvSpPr>
        <p:spPr bwMode="auto">
          <a:xfrm flipV="1">
            <a:off x="0" y="1268413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1" name="Rectangle 2"/>
          <p:cNvSpPr>
            <a:spLocks noGrp="1"/>
          </p:cNvSpPr>
          <p:nvPr>
            <p:ph type="body"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pt-BR" sz="400" b="1" smtClean="0">
              <a:solidFill>
                <a:srgbClr val="FFFF00"/>
              </a:solidFill>
            </a:endParaRPr>
          </a:p>
          <a:p>
            <a:pPr marL="0" indent="0">
              <a:buFont typeface="Arial" charset="0"/>
              <a:buNone/>
            </a:pPr>
            <a:endParaRPr lang="pt-BR" sz="400" b="1" smtClean="0">
              <a:solidFill>
                <a:srgbClr val="FFCC66"/>
              </a:solidFill>
            </a:endParaRPr>
          </a:p>
          <a:p>
            <a:pPr marL="0" indent="0">
              <a:buFont typeface="Arial" charset="0"/>
              <a:buNone/>
            </a:pPr>
            <a:endParaRPr lang="es-ES" sz="600" b="1" smtClean="0">
              <a:solidFill>
                <a:srgbClr val="FFCC66"/>
              </a:solidFill>
            </a:endParaRPr>
          </a:p>
          <a:p>
            <a:pPr marL="723900" lvl="1" indent="-457200">
              <a:spcBef>
                <a:spcPct val="0"/>
              </a:spcBef>
              <a:buFont typeface="Wingdings" pitchFamily="2" charset="2"/>
              <a:buNone/>
            </a:pPr>
            <a:r>
              <a:rPr lang="en-US" sz="3200" b="1" smtClean="0">
                <a:solidFill>
                  <a:srgbClr val="FFCC66"/>
                </a:solidFill>
              </a:rPr>
              <a:t>1</a:t>
            </a:r>
            <a:r>
              <a:rPr lang="en-US" sz="3600" b="1" smtClean="0">
                <a:solidFill>
                  <a:srgbClr val="FFCC66"/>
                </a:solidFill>
              </a:rPr>
              <a:t>. To make clear that it is not promoting abortion and there will not be less abortion if women are punished</a:t>
            </a:r>
            <a:r>
              <a:rPr lang="en-US" sz="3200" smtClean="0">
                <a:solidFill>
                  <a:srgbClr val="FFCC66"/>
                </a:solidFill>
              </a:rPr>
              <a:t> </a:t>
            </a:r>
            <a:endParaRPr lang="en-US" sz="3200" b="1" smtClean="0">
              <a:solidFill>
                <a:srgbClr val="FFCC66"/>
              </a:solidFill>
            </a:endParaRPr>
          </a:p>
          <a:p>
            <a:pPr marL="723900" lvl="1" indent="-457200">
              <a:spcBef>
                <a:spcPct val="0"/>
              </a:spcBef>
              <a:buFont typeface="Wingdings" pitchFamily="2" charset="2"/>
              <a:buNone/>
            </a:pPr>
            <a:endParaRPr lang="en-US" sz="3200" b="1" smtClean="0">
              <a:solidFill>
                <a:srgbClr val="FFCC66"/>
              </a:solidFill>
            </a:endParaRPr>
          </a:p>
          <a:p>
            <a:pPr marL="723900" lvl="1" indent="-457200">
              <a:spcBef>
                <a:spcPct val="0"/>
              </a:spcBef>
              <a:buFont typeface="Wingdings" pitchFamily="2" charset="2"/>
              <a:buNone/>
            </a:pPr>
            <a:endParaRPr lang="es-ES" sz="3400" b="1" smtClean="0">
              <a:solidFill>
                <a:srgbClr val="FFCC00"/>
              </a:solidFill>
            </a:endParaRPr>
          </a:p>
        </p:txBody>
      </p:sp>
      <p:sp>
        <p:nvSpPr>
          <p:cNvPr id="271362" name="Line 3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63" name="Line 4"/>
          <p:cNvSpPr>
            <a:spLocks noChangeShapeType="1"/>
          </p:cNvSpPr>
          <p:nvPr/>
        </p:nvSpPr>
        <p:spPr bwMode="auto">
          <a:xfrm>
            <a:off x="0" y="666908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64" name="Rectangle 5"/>
          <p:cNvSpPr>
            <a:spLocks noGrp="1"/>
          </p:cNvSpPr>
          <p:nvPr>
            <p:ph type="title"/>
          </p:nvPr>
        </p:nvSpPr>
        <p:spPr>
          <a:xfrm>
            <a:off x="0" y="236538"/>
            <a:ext cx="9144000" cy="1143000"/>
          </a:xfrm>
        </p:spPr>
        <p:txBody>
          <a:bodyPr/>
          <a:lstStyle/>
          <a:p>
            <a:r>
              <a:rPr lang="pt-BR" sz="3400" b="1" smtClean="0">
                <a:solidFill>
                  <a:srgbClr val="FFFF00"/>
                </a:solidFill>
              </a:rPr>
              <a:t>WHAT IS REQUIRED FOR A BETTER UNDERSTANDING OF PROVISION OF SAFE ABORTION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9" name="Rectangle 2"/>
          <p:cNvSpPr>
            <a:spLocks noGrp="1"/>
          </p:cNvSpPr>
          <p:nvPr>
            <p:ph type="body"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endParaRPr lang="pt-BR" sz="400" b="1" smtClean="0">
              <a:solidFill>
                <a:srgbClr val="FFFF00"/>
              </a:solidFill>
            </a:endParaRPr>
          </a:p>
          <a:p>
            <a:pPr marL="609600" indent="-609600">
              <a:buFont typeface="Arial" charset="0"/>
              <a:buNone/>
            </a:pPr>
            <a:endParaRPr lang="pt-BR" sz="400" b="1" smtClean="0">
              <a:solidFill>
                <a:srgbClr val="FFCC66"/>
              </a:solidFill>
            </a:endParaRPr>
          </a:p>
          <a:p>
            <a:pPr marL="609600" indent="-609600">
              <a:buFont typeface="Arial" charset="0"/>
              <a:buNone/>
            </a:pPr>
            <a:endParaRPr lang="es-ES" sz="600" b="1" smtClean="0">
              <a:solidFill>
                <a:srgbClr val="FFCC66"/>
              </a:solidFill>
            </a:endParaRPr>
          </a:p>
          <a:p>
            <a:pPr marL="800100" lvl="1" indent="-533400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US" sz="3600" b="1" smtClean="0">
                <a:solidFill>
                  <a:schemeClr val="bg1"/>
                </a:solidFill>
              </a:rPr>
              <a:t>To make clear that it is not promoting abortion and there will not be less abortion if women are punished</a:t>
            </a:r>
            <a:r>
              <a:rPr lang="en-US" sz="3200" smtClean="0">
                <a:solidFill>
                  <a:schemeClr val="bg1"/>
                </a:solidFill>
              </a:rPr>
              <a:t> </a:t>
            </a:r>
          </a:p>
          <a:p>
            <a:pPr marL="800100" lvl="1" indent="-533400">
              <a:spcBef>
                <a:spcPct val="0"/>
              </a:spcBef>
              <a:buFont typeface="Wingdings" pitchFamily="2" charset="2"/>
              <a:buAutoNum type="arabicPeriod"/>
            </a:pPr>
            <a:endParaRPr lang="en-US" sz="3200" b="1" smtClean="0">
              <a:solidFill>
                <a:schemeClr val="bg1"/>
              </a:solidFill>
            </a:endParaRPr>
          </a:p>
          <a:p>
            <a:pPr marL="609600" indent="-609600">
              <a:spcBef>
                <a:spcPct val="0"/>
              </a:spcBef>
              <a:buFont typeface="Arial" charset="0"/>
              <a:buNone/>
            </a:pPr>
            <a:r>
              <a:rPr lang="en-US" sz="4000" b="1" smtClean="0">
                <a:solidFill>
                  <a:srgbClr val="FFCC00"/>
                </a:solidFill>
              </a:rPr>
              <a:t>2. Promote, at the same time, the interventions with proven capacity to reduce abortions</a:t>
            </a:r>
          </a:p>
          <a:p>
            <a:pPr marL="800100" lvl="1" indent="-533400">
              <a:spcBef>
                <a:spcPct val="0"/>
              </a:spcBef>
              <a:buFont typeface="Wingdings" pitchFamily="2" charset="2"/>
              <a:buAutoNum type="arabicPeriod"/>
            </a:pPr>
            <a:endParaRPr lang="en-US" sz="3200" b="1" smtClean="0">
              <a:solidFill>
                <a:srgbClr val="FFCC66"/>
              </a:solidFill>
            </a:endParaRPr>
          </a:p>
          <a:p>
            <a:pPr marL="800100" lvl="1" indent="-533400">
              <a:spcBef>
                <a:spcPct val="0"/>
              </a:spcBef>
              <a:buFont typeface="Wingdings" pitchFamily="2" charset="2"/>
              <a:buNone/>
            </a:pPr>
            <a:endParaRPr lang="en-US" sz="3200" b="1" smtClean="0">
              <a:solidFill>
                <a:srgbClr val="FFCC66"/>
              </a:solidFill>
            </a:endParaRPr>
          </a:p>
          <a:p>
            <a:pPr marL="800100" lvl="1" indent="-533400">
              <a:spcBef>
                <a:spcPct val="0"/>
              </a:spcBef>
              <a:buFont typeface="Wingdings" pitchFamily="2" charset="2"/>
              <a:buNone/>
            </a:pPr>
            <a:endParaRPr lang="es-ES" sz="3400" b="1" smtClean="0">
              <a:solidFill>
                <a:srgbClr val="FFCC00"/>
              </a:solidFill>
            </a:endParaRPr>
          </a:p>
        </p:txBody>
      </p:sp>
      <p:sp>
        <p:nvSpPr>
          <p:cNvPr id="273410" name="Line 3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11" name="Line 4"/>
          <p:cNvSpPr>
            <a:spLocks noChangeShapeType="1"/>
          </p:cNvSpPr>
          <p:nvPr/>
        </p:nvSpPr>
        <p:spPr bwMode="auto">
          <a:xfrm>
            <a:off x="0" y="6669088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12" name="Rectangle 5"/>
          <p:cNvSpPr>
            <a:spLocks noGrp="1"/>
          </p:cNvSpPr>
          <p:nvPr>
            <p:ph type="title"/>
          </p:nvPr>
        </p:nvSpPr>
        <p:spPr>
          <a:xfrm>
            <a:off x="0" y="236538"/>
            <a:ext cx="9144000" cy="1143000"/>
          </a:xfrm>
        </p:spPr>
        <p:txBody>
          <a:bodyPr/>
          <a:lstStyle/>
          <a:p>
            <a:r>
              <a:rPr lang="pt-BR" sz="3400" b="1" smtClean="0">
                <a:solidFill>
                  <a:srgbClr val="FFFF00"/>
                </a:solidFill>
              </a:rPr>
              <a:t>WHAT IS REQUIERED FOR A BETTER UNDERSTANDING OF PROVISION OF SAFE ABORTION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 idx="4294967295"/>
          </p:nvPr>
        </p:nvSpPr>
        <p:spPr>
          <a:xfrm>
            <a:off x="-144463" y="260350"/>
            <a:ext cx="9288463" cy="1143000"/>
          </a:xfrm>
        </p:spPr>
        <p:txBody>
          <a:bodyPr/>
          <a:lstStyle/>
          <a:p>
            <a:pPr eaLnBrk="1" hangingPunct="1"/>
            <a:r>
              <a:rPr lang="en-US" sz="4200" b="1" smtClean="0">
                <a:solidFill>
                  <a:srgbClr val="F9FF01"/>
                </a:solidFill>
                <a:latin typeface="Arial" charset="0"/>
                <a:cs typeface="Arial" charset="0"/>
              </a:rPr>
              <a:t>Countries where abortion </a:t>
            </a:r>
            <a:r>
              <a:rPr lang="en-US" sz="4200" b="1" smtClean="0">
                <a:solidFill>
                  <a:srgbClr val="FFCC00"/>
                </a:solidFill>
                <a:latin typeface="Arial" charset="0"/>
                <a:cs typeface="Arial" charset="0"/>
              </a:rPr>
              <a:t>is not permitted in any circumstance</a:t>
            </a:r>
            <a:endParaRPr lang="pt-BR" sz="4200" b="1" smtClean="0">
              <a:solidFill>
                <a:srgbClr val="FFCC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7432" name="Group 24"/>
          <p:cNvGraphicFramePr>
            <a:graphicFrameLocks noGrp="1"/>
          </p:cNvGraphicFramePr>
          <p:nvPr/>
        </p:nvGraphicFramePr>
        <p:xfrm>
          <a:off x="71438" y="1773238"/>
          <a:ext cx="9072562" cy="1104900"/>
        </p:xfrm>
        <a:graphic>
          <a:graphicData uri="http://schemas.openxmlformats.org/drawingml/2006/table">
            <a:tbl>
              <a:tblPr/>
              <a:tblGrid>
                <a:gridCol w="9072562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AFRICA</a:t>
                      </a:r>
                      <a:r>
                        <a:rPr kumimoji="0" lang="pt-BR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pt-BR" sz="2900" b="1" i="1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  <a:r>
                        <a:rPr kumimoji="0" lang="pt-BR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South</a:t>
                      </a:r>
                      <a:r>
                        <a:rPr kumimoji="0" lang="pt-B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pt-BR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Sudan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36" name="Group 28"/>
          <p:cNvGraphicFramePr>
            <a:graphicFrameLocks noGrp="1"/>
          </p:cNvGraphicFramePr>
          <p:nvPr/>
        </p:nvGraphicFramePr>
        <p:xfrm>
          <a:off x="71438" y="3357563"/>
          <a:ext cx="9072562" cy="1104900"/>
        </p:xfrm>
        <a:graphic>
          <a:graphicData uri="http://schemas.openxmlformats.org/drawingml/2006/table">
            <a:tbl>
              <a:tblPr/>
              <a:tblGrid>
                <a:gridCol w="9072562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EUROPE</a:t>
                      </a:r>
                      <a:endParaRPr kumimoji="0" lang="pt-BR" sz="3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  <a:r>
                        <a:rPr kumimoji="0" lang="pt-B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Holy See; Malta</a:t>
                      </a:r>
                      <a:endParaRPr kumimoji="0" lang="pt-BR" sz="3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40" name="Group 32"/>
          <p:cNvGraphicFramePr>
            <a:graphicFrameLocks noGrp="1"/>
          </p:cNvGraphicFramePr>
          <p:nvPr/>
        </p:nvGraphicFramePr>
        <p:xfrm>
          <a:off x="179388" y="4652963"/>
          <a:ext cx="8964612" cy="1236662"/>
        </p:xfrm>
        <a:graphic>
          <a:graphicData uri="http://schemas.openxmlformats.org/drawingml/2006/table">
            <a:tbl>
              <a:tblPr/>
              <a:tblGrid>
                <a:gridCol w="8964612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LATIN AMERICA &amp; CARIBBEAN</a:t>
                      </a:r>
                      <a:endParaRPr kumimoji="0" lang="pt-BR" sz="3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Dominican Republic. El Salvador; Nicaragua,</a:t>
                      </a:r>
                      <a:r>
                        <a:rPr kumimoji="0" lang="pt-BR" sz="29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- </a:t>
                      </a:r>
                      <a:r>
                        <a:rPr kumimoji="0" lang="pt-B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Chile</a:t>
                      </a:r>
                      <a:endParaRPr kumimoji="0" lang="pt-BR" sz="3300" b="1" i="1" u="none" strike="noStrike" cap="none" normalizeH="0" baseline="0" smtClean="0">
                        <a:ln>
                          <a:noFill/>
                        </a:ln>
                        <a:solidFill>
                          <a:srgbClr val="E46C0A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7" name="Conector reto 6"/>
          <p:cNvCxnSpPr/>
          <p:nvPr/>
        </p:nvCxnSpPr>
        <p:spPr>
          <a:xfrm>
            <a:off x="0" y="1557338"/>
            <a:ext cx="91440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0" name="CaixaDeTexto 7"/>
          <p:cNvSpPr txBox="1">
            <a:spLocks noChangeArrowheads="1"/>
          </p:cNvSpPr>
          <p:nvPr/>
        </p:nvSpPr>
        <p:spPr bwMode="auto">
          <a:xfrm>
            <a:off x="2627313" y="6308725"/>
            <a:ext cx="3959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900" b="1">
                <a:solidFill>
                  <a:schemeClr val="bg1"/>
                </a:solidFill>
                <a:latin typeface="Calibri" pitchFamily="34" charset="0"/>
              </a:rPr>
              <a:t>Source: World Abortion Policies 2013</a:t>
            </a:r>
            <a:r>
              <a:rPr lang="pt-BR" sz="1700" b="1">
                <a:solidFill>
                  <a:schemeClr val="bg1"/>
                </a:solidFill>
                <a:latin typeface="Calibri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554" name="Picture 2" descr="Imagem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0"/>
            <a:ext cx="5165725" cy="6900863"/>
          </a:xfrm>
          <a:prstGeom prst="rect">
            <a:avLst/>
          </a:prstGeom>
          <a:noFill/>
        </p:spPr>
      </p:pic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6011863" y="2593975"/>
            <a:ext cx="313213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>
                <a:solidFill>
                  <a:srgbClr val="FFFF99"/>
                </a:solidFill>
              </a:rPr>
              <a:t>THANK YOU VERY MUCH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40" name="Group 28"/>
          <p:cNvGraphicFramePr>
            <a:graphicFrameLocks noGrp="1"/>
          </p:cNvGraphicFramePr>
          <p:nvPr/>
        </p:nvGraphicFramePr>
        <p:xfrm>
          <a:off x="34925" y="1922463"/>
          <a:ext cx="9290050" cy="3902075"/>
        </p:xfrm>
        <a:graphic>
          <a:graphicData uri="http://schemas.openxmlformats.org/drawingml/2006/table">
            <a:tbl>
              <a:tblPr/>
              <a:tblGrid>
                <a:gridCol w="1728788"/>
                <a:gridCol w="2663825"/>
                <a:gridCol w="1512887"/>
                <a:gridCol w="1511300"/>
                <a:gridCol w="1873250"/>
              </a:tblGrid>
              <a:tr h="36036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AFRICA</a:t>
                      </a:r>
                      <a:endParaRPr kumimoji="0" lang="pt-BR" sz="3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9FF0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Eastern Africa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9FF0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9FF0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Middle Africa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9FF0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9FF0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9FF0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Northern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9FF01"/>
                          </a:solidFill>
                          <a:effectLst/>
                          <a:latin typeface="Arial" charset="0"/>
                          <a:cs typeface="Arial" charset="0"/>
                        </a:rPr>
                        <a:t>Africa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9FF0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9FF0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Southern Africa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9FF0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9FF0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Western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9FF01"/>
                          </a:solidFill>
                          <a:effectLst/>
                          <a:latin typeface="Arial" charset="0"/>
                          <a:cs typeface="Arial" charset="0"/>
                        </a:rPr>
                        <a:t>Africa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9FF0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Djubouti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Madagascar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Malawi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Mauritius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Somalia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Angola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Central African Rep.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Congo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Dem.Rep. of  Congo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Gabon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Sao Tome  &amp; Principe</a:t>
                      </a:r>
                      <a:endParaRPr kumimoji="0" 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Egypt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Libya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Lesotho</a:t>
                      </a:r>
                      <a:endParaRPr kumimoji="0" 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Côte d’lvoire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Guinea -Bissau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Mauritania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Senegal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2" name="CaixaDeTexto 10"/>
          <p:cNvSpPr txBox="1">
            <a:spLocks noChangeArrowheads="1"/>
          </p:cNvSpPr>
          <p:nvPr/>
        </p:nvSpPr>
        <p:spPr bwMode="auto">
          <a:xfrm>
            <a:off x="0" y="188913"/>
            <a:ext cx="9109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F9FF01"/>
                </a:solidFill>
              </a:rPr>
              <a:t>Countries where abortion is allowed only to save women's lives</a:t>
            </a:r>
            <a:endParaRPr lang="pt-BR" sz="4000" b="1">
              <a:solidFill>
                <a:srgbClr val="F9FF01"/>
              </a:solidFill>
            </a:endParaRPr>
          </a:p>
        </p:txBody>
      </p:sp>
      <p:sp>
        <p:nvSpPr>
          <p:cNvPr id="19473" name="CaixaDeTexto 1"/>
          <p:cNvSpPr txBox="1">
            <a:spLocks noChangeArrowheads="1"/>
          </p:cNvSpPr>
          <p:nvPr/>
        </p:nvSpPr>
        <p:spPr bwMode="auto">
          <a:xfrm>
            <a:off x="395288" y="6381750"/>
            <a:ext cx="30972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300" b="1">
                <a:solidFill>
                  <a:schemeClr val="bg1"/>
                </a:solidFill>
                <a:latin typeface="Calibri" pitchFamily="34" charset="0"/>
              </a:rPr>
              <a:t>Source: World Abortion Policies 2013  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1628775"/>
            <a:ext cx="91440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aixaDeTexto 12"/>
          <p:cNvSpPr txBox="1">
            <a:spLocks noChangeArrowheads="1"/>
          </p:cNvSpPr>
          <p:nvPr/>
        </p:nvSpPr>
        <p:spPr bwMode="auto">
          <a:xfrm>
            <a:off x="0" y="260350"/>
            <a:ext cx="9109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F9FF01"/>
                </a:solidFill>
              </a:rPr>
              <a:t>Countries where abortion is allowed </a:t>
            </a:r>
            <a:r>
              <a:rPr lang="en-US" sz="4000" b="1">
                <a:solidFill>
                  <a:srgbClr val="FFCC00"/>
                </a:solidFill>
              </a:rPr>
              <a:t>only to save women's lives</a:t>
            </a:r>
            <a:endParaRPr lang="pt-BR" sz="4000" b="1">
              <a:solidFill>
                <a:srgbClr val="FFCC00"/>
              </a:solidFill>
            </a:endParaRPr>
          </a:p>
        </p:txBody>
      </p:sp>
      <p:graphicFrame>
        <p:nvGraphicFramePr>
          <p:cNvPr id="14355" name="Group 19"/>
          <p:cNvGraphicFramePr>
            <a:graphicFrameLocks noGrp="1"/>
          </p:cNvGraphicFramePr>
          <p:nvPr/>
        </p:nvGraphicFramePr>
        <p:xfrm>
          <a:off x="250825" y="1916113"/>
          <a:ext cx="8640763" cy="3641725"/>
        </p:xfrm>
        <a:graphic>
          <a:graphicData uri="http://schemas.openxmlformats.org/drawingml/2006/table">
            <a:tbl>
              <a:tblPr/>
              <a:tblGrid>
                <a:gridCol w="3186113"/>
                <a:gridCol w="2736850"/>
                <a:gridCol w="2717800"/>
              </a:tblGrid>
              <a:tr h="4826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ASIA</a:t>
                      </a:r>
                      <a:endParaRPr kumimoji="0" lang="pt-BR" sz="3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9FF0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South-Central Asia</a:t>
                      </a:r>
                      <a:endParaRPr kumimoji="0" lang="pt-BR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9FF0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9FF0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South-Eastern Asia</a:t>
                      </a:r>
                      <a:endParaRPr kumimoji="0" lang="pt-BR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9FF0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9FF0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Western Asia</a:t>
                      </a:r>
                      <a:endParaRPr kumimoji="0" lang="pt-BR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9FF0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3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Afghanistan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Bangladesh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Iran, Islamic Republic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Sri Lanka</a:t>
                      </a:r>
                      <a:endParaRPr kumimoji="0" lang="pt-B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Brunei Darussalam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Myanmar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Philippines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Timor-Leste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Iraq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Lebanon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Oman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Syrian Arab Republic</a:t>
                      </a:r>
                      <a:endParaRPr kumimoji="0" lang="pt-B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3" name="CaixaDeTexto 7"/>
          <p:cNvSpPr txBox="1">
            <a:spLocks noChangeArrowheads="1"/>
          </p:cNvSpPr>
          <p:nvPr/>
        </p:nvSpPr>
        <p:spPr bwMode="auto">
          <a:xfrm>
            <a:off x="395288" y="6381750"/>
            <a:ext cx="4105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900" b="1">
                <a:solidFill>
                  <a:schemeClr val="bg1"/>
                </a:solidFill>
                <a:latin typeface="Calibri" pitchFamily="34" charset="0"/>
              </a:rPr>
              <a:t>Source: World Abortion Policies 2013</a:t>
            </a:r>
            <a:r>
              <a:rPr lang="pt-BR" sz="1300" b="1">
                <a:solidFill>
                  <a:schemeClr val="bg1"/>
                </a:solidFill>
                <a:latin typeface="Calibri" pitchFamily="34" charset="0"/>
              </a:rPr>
              <a:t>  </a:t>
            </a:r>
          </a:p>
        </p:txBody>
      </p:sp>
      <p:cxnSp>
        <p:nvCxnSpPr>
          <p:cNvPr id="9" name="Conector reto 8"/>
          <p:cNvCxnSpPr/>
          <p:nvPr/>
        </p:nvCxnSpPr>
        <p:spPr>
          <a:xfrm>
            <a:off x="0" y="1628775"/>
            <a:ext cx="91440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00" name="Group 40"/>
          <p:cNvGraphicFramePr>
            <a:graphicFrameLocks noGrp="1"/>
          </p:cNvGraphicFramePr>
          <p:nvPr/>
        </p:nvGraphicFramePr>
        <p:xfrm>
          <a:off x="287338" y="3284538"/>
          <a:ext cx="8856662" cy="3097212"/>
        </p:xfrm>
        <a:graphic>
          <a:graphicData uri="http://schemas.openxmlformats.org/drawingml/2006/table">
            <a:tbl>
              <a:tblPr/>
              <a:tblGrid>
                <a:gridCol w="2952750"/>
                <a:gridCol w="2287587"/>
                <a:gridCol w="3616325"/>
              </a:tblGrid>
              <a:tr h="3714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LATIN AMERICA  &amp; CARIBBEAN</a:t>
                      </a:r>
                      <a:endParaRPr kumimoji="0" lang="pt-BR" sz="3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9FF0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Caribbean</a:t>
                      </a:r>
                      <a:endParaRPr kumimoji="0" lang="pt-BR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9FF0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9FF0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Central America</a:t>
                      </a:r>
                      <a:endParaRPr kumimoji="0" lang="pt-BR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9FF0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9FF0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South America</a:t>
                      </a:r>
                      <a:endParaRPr kumimoji="0" lang="pt-BR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9FF0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Dominica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Haiti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Guatemala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Honduras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Paraguay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Suriname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Venezuela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99" name="Group 39"/>
          <p:cNvGraphicFramePr>
            <a:graphicFrameLocks noGrp="1"/>
          </p:cNvGraphicFramePr>
          <p:nvPr/>
        </p:nvGraphicFramePr>
        <p:xfrm>
          <a:off x="179388" y="1341438"/>
          <a:ext cx="7921625" cy="1982787"/>
        </p:xfrm>
        <a:graphic>
          <a:graphicData uri="http://schemas.openxmlformats.org/drawingml/2006/table">
            <a:tbl>
              <a:tblPr/>
              <a:tblGrid>
                <a:gridCol w="3960812"/>
                <a:gridCol w="3960813"/>
              </a:tblGrid>
              <a:tr h="5794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EUROPE</a:t>
                      </a:r>
                      <a:endParaRPr kumimoji="0" lang="pt-BR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9FF0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Northern Europe</a:t>
                      </a:r>
                      <a:endParaRPr kumimoji="0" lang="pt-BR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9FF0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9FF0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Southern Europe</a:t>
                      </a:r>
                      <a:endParaRPr kumimoji="0" lang="pt-BR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9FF0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Ireland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Andorra, San Marino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5" name="CaixaDeTexto 7"/>
          <p:cNvSpPr txBox="1">
            <a:spLocks noChangeArrowheads="1"/>
          </p:cNvSpPr>
          <p:nvPr/>
        </p:nvSpPr>
        <p:spPr bwMode="auto">
          <a:xfrm>
            <a:off x="0" y="0"/>
            <a:ext cx="9109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F9FF01"/>
                </a:solidFill>
              </a:rPr>
              <a:t>Countries where abortion is allowed </a:t>
            </a:r>
            <a:r>
              <a:rPr lang="en-US" sz="4000" b="1">
                <a:solidFill>
                  <a:srgbClr val="FFCC00"/>
                </a:solidFill>
              </a:rPr>
              <a:t>only to save women's lives</a:t>
            </a:r>
            <a:endParaRPr lang="pt-BR" sz="4000" b="1">
              <a:solidFill>
                <a:srgbClr val="FFCC00"/>
              </a:solidFill>
            </a:endParaRPr>
          </a:p>
        </p:txBody>
      </p:sp>
      <p:sp>
        <p:nvSpPr>
          <p:cNvPr id="21526" name="CaixaDeTexto 8"/>
          <p:cNvSpPr txBox="1">
            <a:spLocks noChangeArrowheads="1"/>
          </p:cNvSpPr>
          <p:nvPr/>
        </p:nvSpPr>
        <p:spPr bwMode="auto">
          <a:xfrm>
            <a:off x="395288" y="6521450"/>
            <a:ext cx="40322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500" b="1">
                <a:solidFill>
                  <a:schemeClr val="bg1"/>
                </a:solidFill>
                <a:latin typeface="Calibri" pitchFamily="34" charset="0"/>
              </a:rPr>
              <a:t>Source: World Abortion Policies 2013</a:t>
            </a:r>
            <a:r>
              <a:rPr lang="pt-BR" sz="1300" b="1">
                <a:solidFill>
                  <a:schemeClr val="bg1"/>
                </a:solidFill>
                <a:latin typeface="Calibri" pitchFamily="34" charset="0"/>
              </a:rPr>
              <a:t>  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0" y="1412875"/>
            <a:ext cx="91440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2994" name="Gráfico 3"/>
          <p:cNvGraphicFramePr>
            <a:graphicFrameLocks/>
          </p:cNvGraphicFramePr>
          <p:nvPr/>
        </p:nvGraphicFramePr>
        <p:xfrm>
          <a:off x="323850" y="1557338"/>
          <a:ext cx="8455025" cy="4638675"/>
        </p:xfrm>
        <a:graphic>
          <a:graphicData uri="http://schemas.openxmlformats.org/presentationml/2006/ole">
            <p:oleObj spid="_x0000_s212994" r:id="rId3" imgW="8449788" imgH="4639458" progId="Excel.Chart.8">
              <p:embed/>
            </p:oleObj>
          </a:graphicData>
        </a:graphic>
      </p:graphicFrame>
      <p:sp>
        <p:nvSpPr>
          <p:cNvPr id="212995" name="CaixaDeTexto 4"/>
          <p:cNvSpPr txBox="1">
            <a:spLocks noChangeArrowheads="1"/>
          </p:cNvSpPr>
          <p:nvPr/>
        </p:nvSpPr>
        <p:spPr bwMode="auto">
          <a:xfrm>
            <a:off x="755650" y="6308725"/>
            <a:ext cx="61928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Source: Elisabeth Ahman, Iqbal H. Shah. IJGO ; v115:2;121-126</a:t>
            </a:r>
            <a:endParaRPr lang="pt-BR" sz="1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12996" name="Título 1"/>
          <p:cNvSpPr>
            <a:spLocks noGrp="1"/>
          </p:cNvSpPr>
          <p:nvPr>
            <p:ph type="ctrTitle" idx="4294967295"/>
          </p:nvPr>
        </p:nvSpPr>
        <p:spPr>
          <a:xfrm>
            <a:off x="0" y="-9525"/>
            <a:ext cx="9144000" cy="1470025"/>
          </a:xfrm>
        </p:spPr>
        <p:txBody>
          <a:bodyPr/>
          <a:lstStyle/>
          <a:p>
            <a:r>
              <a:rPr lang="pt-BR" sz="4000" b="1" smtClean="0">
                <a:solidFill>
                  <a:srgbClr val="FFC000"/>
                </a:solidFill>
              </a:rPr>
              <a:t>RATES OF UNSAFE ABORTION PER 1000 WOMEN AGED 15 - 44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250825" y="1628775"/>
          <a:ext cx="8448675" cy="4051300"/>
        </p:xfrm>
        <a:graphic>
          <a:graphicData uri="http://schemas.openxmlformats.org/presentationml/2006/ole">
            <p:oleObj spid="_x0000_s202754" name="Gráfico" r:id="rId3" imgW="8496227" imgH="4053755" progId="MSGraph.Chart.8">
              <p:embed followColorScheme="full"/>
            </p:oleObj>
          </a:graphicData>
        </a:graphic>
      </p:graphicFrame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1438" y="-26988"/>
            <a:ext cx="8964612" cy="82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Unsafe abortion-related maternal deaths per 100,000 unsafe abortions in 1990 and 2008, major regions.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Source: Shah I, Ahman E. Unsafe abortion mortality: new estimates and trends. IJGO (accepted for publication)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0" y="6108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Nota: </a:t>
            </a:r>
            <a:r>
              <a:rPr lang="es-ES" sz="1200">
                <a:solidFill>
                  <a:schemeClr val="bg1"/>
                </a:solidFill>
              </a:rPr>
              <a:t>Japón, Australia y Nueva Zelanda han sido excluidos de las estimaciones regionales, pero se incluyen en el total de las regiones más desarrolladas</a:t>
            </a:r>
            <a:endParaRPr lang="en-US" sz="1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1072</Words>
  <Application>Microsoft Office PowerPoint</Application>
  <PresentationFormat>Apresentação na tela (4:3)</PresentationFormat>
  <Paragraphs>207</Paragraphs>
  <Slides>40</Slides>
  <Notes>25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Modelo de design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40</vt:i4>
      </vt:variant>
    </vt:vector>
  </HeadingPairs>
  <TitlesOfParts>
    <vt:vector size="52" baseType="lpstr">
      <vt:lpstr>Arial</vt:lpstr>
      <vt:lpstr>Calibri</vt:lpstr>
      <vt:lpstr>Arial Unicode MS</vt:lpstr>
      <vt:lpstr>Times New Roman</vt:lpstr>
      <vt:lpstr>ＭＳ Ｐゴシック</vt:lpstr>
      <vt:lpstr>Wingdings</vt:lpstr>
      <vt:lpstr>Verdana</vt:lpstr>
      <vt:lpstr>Symbol</vt:lpstr>
      <vt:lpstr>Tahoma</vt:lpstr>
      <vt:lpstr>Tema do Office</vt:lpstr>
      <vt:lpstr>Gráfico do Microsoft Excel</vt:lpstr>
      <vt:lpstr>Gráfico</vt:lpstr>
      <vt:lpstr>THE INDUCED ABORTION PRACTICES IN THE WORLD AND ITS CONSEQUENCES</vt:lpstr>
      <vt:lpstr>Slide 2</vt:lpstr>
      <vt:lpstr>Slide 3</vt:lpstr>
      <vt:lpstr>Countries where abortion is not permitted in any circumstance</vt:lpstr>
      <vt:lpstr>Slide 5</vt:lpstr>
      <vt:lpstr>Slide 6</vt:lpstr>
      <vt:lpstr>Slide 7</vt:lpstr>
      <vt:lpstr>RATES OF UNSAFE ABORTION PER 1000 WOMEN AGED 15 - 44 YEARS</vt:lpstr>
      <vt:lpstr>Slide 9</vt:lpstr>
      <vt:lpstr>UNSAFE ABORTION MORTALITY RATIO (number of unsafe-abortion ralated maternal deaths per 100.000 live births)</vt:lpstr>
      <vt:lpstr>Slide 11</vt:lpstr>
      <vt:lpstr>Why criminalization of induce  abortion is not reasonable</vt:lpstr>
      <vt:lpstr> Maternal Deaths</vt:lpstr>
      <vt:lpstr>Why criminalization of induce  abortion is not reasonable</vt:lpstr>
      <vt:lpstr>Slide 15</vt:lpstr>
      <vt:lpstr>Why criminalization of induce  abortion is not reasonable</vt:lpstr>
      <vt:lpstr>Abortion rate by sub-region (per 1000 women 15-44) according to prevalence of liberal abortion laws.</vt:lpstr>
      <vt:lpstr>Why criminalization of induce  abortion is not reasonable </vt:lpstr>
      <vt:lpstr>Slide 19</vt:lpstr>
      <vt:lpstr>Why criminalization of induce  abortion is not reasonable</vt:lpstr>
      <vt:lpstr>Evolution of abortion rate after  legalization in France </vt:lpstr>
      <vt:lpstr>Evolution of abortion rate after  legalization in France and Italy </vt:lpstr>
      <vt:lpstr>Proportion  pregnancies ended in induced abortion after legalization in Turkey</vt:lpstr>
      <vt:lpstr>Why criminalization of induce  abortion is not reasonable</vt:lpstr>
      <vt:lpstr>PEOPLE`S OPINION ABOUT  PUNISHING WOMEN WHO ABORT</vt:lpstr>
      <vt:lpstr>Porcentage of public servants in favor of more liberal abortion law, asked in abstract (n=1.660)</vt:lpstr>
      <vt:lpstr>Percentage of public servants in favor of NOT punishing any woman who aborts (n=1.660)</vt:lpstr>
      <vt:lpstr>Percentage of public servants in favor of NOT punishing a woman they know who aborts (n=1.660)</vt:lpstr>
      <vt:lpstr>Why FIGO and WHO  favors greater  access to safe abortion services</vt:lpstr>
      <vt:lpstr>Porcentage of gynecologits-obstetricians who agree that abortion should not be a crime in certain circunstances. Brasil</vt:lpstr>
      <vt:lpstr>Slide 31</vt:lpstr>
      <vt:lpstr>Slide 32</vt:lpstr>
      <vt:lpstr>IN CASE OF UNWANTED PREGNANCY, PERCENTAGE OF GYNECO-OBSTETRICIANS WHO HELPED A CLIENT OR FAMILY MEMBER TO HAVE AN ABORTION</vt:lpstr>
      <vt:lpstr>Slide 34</vt:lpstr>
      <vt:lpstr>IN CASE OF UNWANTED PREGNANCY, PERCENTAGE OF GYNECO-OBSTETRICIANS WHO HELPED A CLIENT OR FAMILY MEMBER , HERSELF OR HIS PARTNER TO HAVE AN ABORTION</vt:lpstr>
      <vt:lpstr>Slide 36</vt:lpstr>
      <vt:lpstr>Slide 37</vt:lpstr>
      <vt:lpstr>WHAT IS REQUIRED FOR A BETTER UNDERSTANDING OF PROVISION OF SAFE ABORTION </vt:lpstr>
      <vt:lpstr>WHAT IS REQUIERED FOR A BETTER UNDERSTANDING OF PROVISION OF SAFE ABORTION </vt:lpstr>
      <vt:lpstr>Slide 40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PRACTICES AND CONCLUSIONS REGARDING THE MISCARRIAGE ON PURPOSE IN THE WORLD</dc:title>
  <dc:creator>User</dc:creator>
  <cp:lastModifiedBy>Faundes</cp:lastModifiedBy>
  <cp:revision>15</cp:revision>
  <dcterms:created xsi:type="dcterms:W3CDTF">2014-03-14T17:09:56Z</dcterms:created>
  <dcterms:modified xsi:type="dcterms:W3CDTF">2014-05-18T06:29:57Z</dcterms:modified>
</cp:coreProperties>
</file>