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420" r:id="rId2"/>
    <p:sldId id="256" r:id="rId3"/>
    <p:sldId id="257" r:id="rId4"/>
    <p:sldId id="259" r:id="rId5"/>
    <p:sldId id="430" r:id="rId6"/>
    <p:sldId id="428" r:id="rId7"/>
    <p:sldId id="310" r:id="rId8"/>
    <p:sldId id="311" r:id="rId9"/>
    <p:sldId id="429" r:id="rId10"/>
    <p:sldId id="421" r:id="rId11"/>
    <p:sldId id="422" r:id="rId12"/>
    <p:sldId id="423" r:id="rId13"/>
    <p:sldId id="418" r:id="rId14"/>
    <p:sldId id="312" r:id="rId15"/>
    <p:sldId id="281" r:id="rId16"/>
    <p:sldId id="282" r:id="rId17"/>
    <p:sldId id="313" r:id="rId18"/>
    <p:sldId id="417" r:id="rId19"/>
    <p:sldId id="314" r:id="rId20"/>
    <p:sldId id="431" r:id="rId21"/>
    <p:sldId id="284" r:id="rId22"/>
    <p:sldId id="285" r:id="rId23"/>
    <p:sldId id="287" r:id="rId24"/>
    <p:sldId id="286" r:id="rId25"/>
    <p:sldId id="288" r:id="rId26"/>
    <p:sldId id="289" r:id="rId27"/>
    <p:sldId id="290" r:id="rId28"/>
    <p:sldId id="291" r:id="rId29"/>
    <p:sldId id="292" r:id="rId30"/>
    <p:sldId id="293" r:id="rId31"/>
    <p:sldId id="294" r:id="rId32"/>
    <p:sldId id="295" r:id="rId33"/>
    <p:sldId id="296" r:id="rId34"/>
    <p:sldId id="319" r:id="rId35"/>
    <p:sldId id="298" r:id="rId36"/>
    <p:sldId id="317" r:id="rId37"/>
    <p:sldId id="318" r:id="rId38"/>
    <p:sldId id="320" r:id="rId39"/>
    <p:sldId id="300" r:id="rId40"/>
    <p:sldId id="357" r:id="rId41"/>
    <p:sldId id="301" r:id="rId42"/>
    <p:sldId id="302" r:id="rId43"/>
    <p:sldId id="321" r:id="rId44"/>
    <p:sldId id="303" r:id="rId45"/>
    <p:sldId id="304" r:id="rId46"/>
    <p:sldId id="305" r:id="rId47"/>
    <p:sldId id="308" r:id="rId48"/>
    <p:sldId id="322" r:id="rId49"/>
    <p:sldId id="306" r:id="rId50"/>
    <p:sldId id="307" r:id="rId51"/>
    <p:sldId id="334" r:id="rId52"/>
    <p:sldId id="358" r:id="rId53"/>
    <p:sldId id="309" r:id="rId54"/>
    <p:sldId id="323" r:id="rId55"/>
    <p:sldId id="324" r:id="rId56"/>
    <p:sldId id="325" r:id="rId57"/>
    <p:sldId id="326" r:id="rId58"/>
    <p:sldId id="327" r:id="rId59"/>
    <p:sldId id="328" r:id="rId60"/>
    <p:sldId id="329" r:id="rId61"/>
    <p:sldId id="330" r:id="rId62"/>
    <p:sldId id="331" r:id="rId63"/>
    <p:sldId id="332" r:id="rId64"/>
    <p:sldId id="333" r:id="rId65"/>
    <p:sldId id="432" r:id="rId66"/>
    <p:sldId id="415" r:id="rId67"/>
    <p:sldId id="414" r:id="rId68"/>
    <p:sldId id="406" r:id="rId69"/>
    <p:sldId id="407" r:id="rId70"/>
    <p:sldId id="408" r:id="rId71"/>
    <p:sldId id="409" r:id="rId72"/>
    <p:sldId id="413" r:id="rId73"/>
    <p:sldId id="412" r:id="rId74"/>
    <p:sldId id="355" r:id="rId75"/>
    <p:sldId id="356" r:id="rId76"/>
    <p:sldId id="361" r:id="rId77"/>
    <p:sldId id="363" r:id="rId78"/>
    <p:sldId id="419"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9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F9206-3782-4D0F-A47D-B048F56DC516}" type="datetimeFigureOut">
              <a:rPr lang="tr-TR" smtClean="0"/>
              <a:t>16.5.2014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A3C10-2148-4A8B-B73A-D9EADF5CE5CF}" type="slidenum">
              <a:rPr lang="tr-TR" smtClean="0"/>
              <a:t>‹#›</a:t>
            </a:fld>
            <a:endParaRPr lang="tr-TR"/>
          </a:p>
        </p:txBody>
      </p:sp>
    </p:spTree>
    <p:extLst>
      <p:ext uri="{BB962C8B-B14F-4D97-AF65-F5344CB8AC3E}">
        <p14:creationId xmlns:p14="http://schemas.microsoft.com/office/powerpoint/2010/main" val="333689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BBA3C10-2148-4A8B-B73A-D9EADF5CE5CF}" type="slidenum">
              <a:rPr lang="tr-TR" smtClean="0"/>
              <a:t>27</a:t>
            </a:fld>
            <a:endParaRPr lang="tr-TR"/>
          </a:p>
        </p:txBody>
      </p:sp>
    </p:spTree>
    <p:extLst>
      <p:ext uri="{BB962C8B-B14F-4D97-AF65-F5344CB8AC3E}">
        <p14:creationId xmlns:p14="http://schemas.microsoft.com/office/powerpoint/2010/main" val="121016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6D4D9659-3D0B-42EF-993B-150B50E0C2E3}" type="datetimeFigureOut">
              <a:rPr lang="tr-TR" smtClean="0"/>
              <a:t>16.5.2014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356808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D4D9659-3D0B-42EF-993B-150B50E0C2E3}" type="datetimeFigureOut">
              <a:rPr lang="tr-TR" smtClean="0"/>
              <a:t>16.5.2014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150666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D4D9659-3D0B-42EF-993B-150B50E0C2E3}" type="datetimeFigureOut">
              <a:rPr lang="tr-TR" smtClean="0"/>
              <a:t>16.5.2014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10904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D4D9659-3D0B-42EF-993B-150B50E0C2E3}" type="datetimeFigureOut">
              <a:rPr lang="tr-TR" smtClean="0"/>
              <a:t>16.5.2014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89155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D9659-3D0B-42EF-993B-150B50E0C2E3}" type="datetimeFigureOut">
              <a:rPr lang="tr-TR" smtClean="0"/>
              <a:t>16.5.2014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390064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D4D9659-3D0B-42EF-993B-150B50E0C2E3}" type="datetimeFigureOut">
              <a:rPr lang="tr-TR" smtClean="0"/>
              <a:t>16.5.2014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46415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6D4D9659-3D0B-42EF-993B-150B50E0C2E3}" type="datetimeFigureOut">
              <a:rPr lang="tr-TR" smtClean="0"/>
              <a:t>16.5.2014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188948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D4D9659-3D0B-42EF-993B-150B50E0C2E3}" type="datetimeFigureOut">
              <a:rPr lang="tr-TR" smtClean="0"/>
              <a:t>16.5.2014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41950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D9659-3D0B-42EF-993B-150B50E0C2E3}" type="datetimeFigureOut">
              <a:rPr lang="tr-TR" smtClean="0"/>
              <a:t>16.5.2014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358050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D9659-3D0B-42EF-993B-150B50E0C2E3}" type="datetimeFigureOut">
              <a:rPr lang="tr-TR" smtClean="0"/>
              <a:t>16.5.2014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329988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D9659-3D0B-42EF-993B-150B50E0C2E3}" type="datetimeFigureOut">
              <a:rPr lang="tr-TR" smtClean="0"/>
              <a:t>16.5.2014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1893AB-5CFC-4133-9B27-8832979E7DCB}" type="slidenum">
              <a:rPr lang="tr-TR" smtClean="0"/>
              <a:t>‹#›</a:t>
            </a:fld>
            <a:endParaRPr lang="tr-TR"/>
          </a:p>
        </p:txBody>
      </p:sp>
    </p:spTree>
    <p:extLst>
      <p:ext uri="{BB962C8B-B14F-4D97-AF65-F5344CB8AC3E}">
        <p14:creationId xmlns:p14="http://schemas.microsoft.com/office/powerpoint/2010/main" val="17008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D9659-3D0B-42EF-993B-150B50E0C2E3}" type="datetimeFigureOut">
              <a:rPr lang="tr-TR" smtClean="0"/>
              <a:t>16.5.2014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893AB-5CFC-4133-9B27-8832979E7DCB}" type="slidenum">
              <a:rPr lang="tr-TR" smtClean="0"/>
              <a:t>‹#›</a:t>
            </a:fld>
            <a:endParaRPr lang="tr-TR"/>
          </a:p>
        </p:txBody>
      </p:sp>
    </p:spTree>
    <p:extLst>
      <p:ext uri="{BB962C8B-B14F-4D97-AF65-F5344CB8AC3E}">
        <p14:creationId xmlns:p14="http://schemas.microsoft.com/office/powerpoint/2010/main" val="376404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humupd.oxfordjournals.org/cgi/content/full/12/6/731#GENBACEV-ET-AL-200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umupd.oxfordjournals.org/cgi/content/full/12/6/731/F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umupd.oxfordjournals.org/cgi/content/full/12/6/731#USADI-ET-AL-2003" TargetMode="External"/><Relationship Id="rId2" Type="http://schemas.openxmlformats.org/officeDocument/2006/relationships/hyperlink" Target="http://humupd.oxfordjournals.org/cgi/content/full/12/6/731#STAVREUS-EVERS-ET-AL-2001" TargetMode="External"/><Relationship Id="rId1" Type="http://schemas.openxmlformats.org/officeDocument/2006/relationships/slideLayout" Target="../slideLayouts/slideLayout2.xml"/><Relationship Id="rId4" Type="http://schemas.openxmlformats.org/officeDocument/2006/relationships/hyperlink" Target="http://humupd.oxfordjournals.org/cgi/content/full/12/6/731#BAGOT-ET-AL-200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humrep.oxfordjournals.org/cgi/content/full/21/12/3036#B88" TargetMode="External"/><Relationship Id="rId2" Type="http://schemas.openxmlformats.org/officeDocument/2006/relationships/hyperlink" Target="http://humrep.oxfordjournals.org/cgi/content/full/21/12/3036#B87" TargetMode="External"/><Relationship Id="rId1" Type="http://schemas.openxmlformats.org/officeDocument/2006/relationships/slideLayout" Target="../slideLayouts/slideLayout2.xml"/><Relationship Id="rId6" Type="http://schemas.openxmlformats.org/officeDocument/2006/relationships/hyperlink" Target="http://humrep.oxfordjournals.org/cgi/content/full/21/12/3036#B45" TargetMode="External"/><Relationship Id="rId5" Type="http://schemas.openxmlformats.org/officeDocument/2006/relationships/hyperlink" Target="http://humrep.oxfordjournals.org/cgi/content/full/21/12/3036#B65" TargetMode="External"/><Relationship Id="rId4" Type="http://schemas.openxmlformats.org/officeDocument/2006/relationships/hyperlink" Target="http://humrep.oxfordjournals.org/cgi/content/full/21/12/3036#B1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umupd.oxfordjournals.org/cgi/content/full/12/6/731#LESSEY-2003" TargetMode="External"/><Relationship Id="rId2" Type="http://schemas.openxmlformats.org/officeDocument/2006/relationships/hyperlink" Target="http://humupd.oxfordjournals.org/cgi/content/full/12/6/731#SOMKUTI-ET-AL-199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humupd.oxfordjournals.org/cgi/content/full/12/6/731#APPARAO-ET-AL-2002" TargetMode="External"/><Relationship Id="rId3" Type="http://schemas.openxmlformats.org/officeDocument/2006/relationships/hyperlink" Target="http://humupd.oxfordjournals.org/cgi/content/full/12/6/731#LESSEY-ET-AL-1995" TargetMode="External"/><Relationship Id="rId7" Type="http://schemas.openxmlformats.org/officeDocument/2006/relationships/hyperlink" Target="http://humupd.oxfordjournals.org/cgi/content/full/12/6/731#LESSEY-ET-AL-1992" TargetMode="External"/><Relationship Id="rId2" Type="http://schemas.openxmlformats.org/officeDocument/2006/relationships/hyperlink" Target="http://humupd.oxfordjournals.org/cgi/content/full/12/6/731#KLENTZERIS-ET-AL-1993" TargetMode="External"/><Relationship Id="rId1" Type="http://schemas.openxmlformats.org/officeDocument/2006/relationships/slideLayout" Target="../slideLayouts/slideLayout2.xml"/><Relationship Id="rId6" Type="http://schemas.openxmlformats.org/officeDocument/2006/relationships/hyperlink" Target="http://humupd.oxfordjournals.org/cgi/content/full/12/6/731#MEYER-ET-AL-1997" TargetMode="External"/><Relationship Id="rId5" Type="http://schemas.openxmlformats.org/officeDocument/2006/relationships/hyperlink" Target="http://humupd.oxfordjournals.org/cgi/content/full/12/6/731#LESSEY-ET-AL-1994B" TargetMode="External"/><Relationship Id="rId4" Type="http://schemas.openxmlformats.org/officeDocument/2006/relationships/hyperlink" Target="http://humupd.oxfordjournals.org/cgi/content/full/12/6/731#TEI-ET-AL-2003" TargetMode="External"/><Relationship Id="rId9" Type="http://schemas.openxmlformats.org/officeDocument/2006/relationships/hyperlink" Target="http://humupd.oxfordjournals.org/cgi/content/full/12/6/731#CREUS-ET-AL-199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umupd.oxfordjournals.org/cgi/content/full/12/6/731/F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humupd.oxfordjournals.org/cgi/content/full/12/6/731#STAVREUS-EVERS-ET-AL-2001" TargetMode="External"/><Relationship Id="rId2" Type="http://schemas.openxmlformats.org/officeDocument/2006/relationships/hyperlink" Target="http://humupd.oxfordjournals.org/cgi/content/full/12/6/731#AGHAJANOVA-ET-AL-2003" TargetMode="External"/><Relationship Id="rId1" Type="http://schemas.openxmlformats.org/officeDocument/2006/relationships/slideLayout" Target="../slideLayouts/slideLayout2.xml"/><Relationship Id="rId4" Type="http://schemas.openxmlformats.org/officeDocument/2006/relationships/hyperlink" Target="http://humupd.oxfordjournals.org/cgi/content/full/12/6/731#LESSEY-ET-AL-1992"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umupd.oxfordjournals.org/cgi/content/full/12/6/731/F2"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humrep.oxfordjournals.org/cgi/content/full/21/12/3036#B29"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ENDOMETRIAL RESEPTIVITE </a:t>
            </a:r>
            <a:r>
              <a:rPr lang="tr-TR" dirty="0" smtClean="0"/>
              <a:t>DEĞERLENDİRMESİ</a:t>
            </a:r>
            <a:endParaRPr lang="tr-TR" dirty="0"/>
          </a:p>
        </p:txBody>
      </p:sp>
      <p:sp>
        <p:nvSpPr>
          <p:cNvPr id="3" name="Subtitle 2"/>
          <p:cNvSpPr>
            <a:spLocks noGrp="1"/>
          </p:cNvSpPr>
          <p:nvPr>
            <p:ph type="subTitle" idx="1"/>
          </p:nvPr>
        </p:nvSpPr>
        <p:spPr/>
        <p:txBody>
          <a:bodyPr>
            <a:normAutofit fontScale="70000" lnSpcReduction="20000"/>
          </a:bodyPr>
          <a:lstStyle/>
          <a:p>
            <a:r>
              <a:rPr lang="tr-TR" dirty="0" smtClean="0"/>
              <a:t>PROF.DR.MEHMET ÇOLAKOĞLU</a:t>
            </a:r>
          </a:p>
          <a:p>
            <a:r>
              <a:rPr lang="tr-TR" dirty="0" smtClean="0"/>
              <a:t>NEU </a:t>
            </a:r>
            <a:r>
              <a:rPr lang="tr-TR" dirty="0" smtClean="0"/>
              <a:t>MERAM TIP FAKULTESİ</a:t>
            </a:r>
          </a:p>
          <a:p>
            <a:r>
              <a:rPr lang="tr-TR" dirty="0" smtClean="0"/>
              <a:t>KADIN HST VE DOĞUM AD</a:t>
            </a:r>
          </a:p>
          <a:p>
            <a:r>
              <a:rPr lang="tr-TR" dirty="0" smtClean="0"/>
              <a:t>UREME ENDOKRINOLOJISI VE INFERTILITE </a:t>
            </a:r>
            <a:r>
              <a:rPr lang="tr-TR" dirty="0" smtClean="0"/>
              <a:t>BD</a:t>
            </a:r>
          </a:p>
          <a:p>
            <a:r>
              <a:rPr lang="tr-TR" dirty="0" smtClean="0"/>
              <a:t>KONYA</a:t>
            </a:r>
            <a:endParaRPr lang="tr-TR" dirty="0"/>
          </a:p>
        </p:txBody>
      </p:sp>
    </p:spTree>
    <p:extLst>
      <p:ext uri="{BB962C8B-B14F-4D97-AF65-F5344CB8AC3E}">
        <p14:creationId xmlns:p14="http://schemas.microsoft.com/office/powerpoint/2010/main" val="101510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962150" y="1934369"/>
            <a:ext cx="5219700" cy="3857625"/>
          </a:xfrm>
          <a:prstGeom prst="rect">
            <a:avLst/>
          </a:prstGeom>
        </p:spPr>
      </p:pic>
    </p:spTree>
    <p:extLst>
      <p:ext uri="{BB962C8B-B14F-4D97-AF65-F5344CB8AC3E}">
        <p14:creationId xmlns:p14="http://schemas.microsoft.com/office/powerpoint/2010/main" val="36042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995487" y="1948656"/>
            <a:ext cx="5153025" cy="3829050"/>
          </a:xfrm>
          <a:prstGeom prst="rect">
            <a:avLst/>
          </a:prstGeom>
        </p:spPr>
      </p:pic>
    </p:spTree>
    <p:extLst>
      <p:ext uri="{BB962C8B-B14F-4D97-AF65-F5344CB8AC3E}">
        <p14:creationId xmlns:p14="http://schemas.microsoft.com/office/powerpoint/2010/main" val="1150427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966912" y="1929606"/>
            <a:ext cx="5210175" cy="3867150"/>
          </a:xfrm>
          <a:prstGeom prst="rect">
            <a:avLst/>
          </a:prstGeom>
        </p:spPr>
      </p:pic>
    </p:spTree>
    <p:extLst>
      <p:ext uri="{BB962C8B-B14F-4D97-AF65-F5344CB8AC3E}">
        <p14:creationId xmlns:p14="http://schemas.microsoft.com/office/powerpoint/2010/main" val="10340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normAutofit fontScale="90000"/>
          </a:bodyPr>
          <a:lstStyle/>
          <a:p>
            <a:pPr eaLnBrk="1" hangingPunct="1"/>
            <a:r>
              <a:rPr lang="tr-TR" sz="4000" smtClean="0"/>
              <a:t>The selectin adhesion system is well established at the maternal–fetal</a:t>
            </a:r>
            <a:r>
              <a:rPr lang="tr-TR" sz="4000" baseline="30000" smtClean="0"/>
              <a:t> </a:t>
            </a:r>
            <a:r>
              <a:rPr lang="tr-TR" sz="4000" smtClean="0"/>
              <a:t>interface</a:t>
            </a:r>
          </a:p>
        </p:txBody>
      </p:sp>
      <p:sp>
        <p:nvSpPr>
          <p:cNvPr id="23555" name="2 İçerik Yer Tutucusu"/>
          <p:cNvSpPr>
            <a:spLocks noGrp="1"/>
          </p:cNvSpPr>
          <p:nvPr>
            <p:ph idx="1"/>
          </p:nvPr>
        </p:nvSpPr>
        <p:spPr>
          <a:xfrm>
            <a:off x="533400" y="2332038"/>
            <a:ext cx="8229600" cy="4525962"/>
          </a:xfrm>
        </p:spPr>
        <p:txBody>
          <a:bodyPr/>
          <a:lstStyle/>
          <a:p>
            <a:pPr eaLnBrk="1" hangingPunct="1"/>
            <a:r>
              <a:rPr lang="tr-TR" smtClean="0"/>
              <a:t>On the blastocyst side, strong L-selectin staining</a:t>
            </a:r>
            <a:r>
              <a:rPr lang="tr-TR" baseline="30000" smtClean="0"/>
              <a:t> </a:t>
            </a:r>
            <a:r>
              <a:rPr lang="tr-TR" smtClean="0"/>
              <a:t>has been observed over the entire embryo surface (Genbacev </a:t>
            </a:r>
            <a:r>
              <a:rPr lang="tr-TR" i="1" smtClean="0"/>
              <a:t>et</a:t>
            </a:r>
            <a:r>
              <a:rPr lang="tr-TR" i="1" baseline="30000" smtClean="0"/>
              <a:t> </a:t>
            </a:r>
            <a:r>
              <a:rPr lang="tr-TR" i="1" smtClean="0"/>
              <a:t>al</a:t>
            </a:r>
            <a:r>
              <a:rPr lang="tr-TR" smtClean="0"/>
              <a:t>., 2003</a:t>
            </a:r>
            <a:r>
              <a:rPr lang="tr-TR" smtClean="0">
                <a:hlinkClick r:id="rId2"/>
              </a:rPr>
              <a:t> </a:t>
            </a:r>
            <a:r>
              <a:rPr lang="tr-TR" smtClean="0"/>
              <a:t>). </a:t>
            </a:r>
            <a:r>
              <a:rPr lang="tr-TR" smtClean="0">
                <a:solidFill>
                  <a:srgbClr val="FF0000"/>
                </a:solidFill>
              </a:rPr>
              <a:t>On the maternal side, the expression of selectin</a:t>
            </a:r>
            <a:r>
              <a:rPr lang="tr-TR" baseline="30000" smtClean="0">
                <a:solidFill>
                  <a:srgbClr val="FF0000"/>
                </a:solidFill>
              </a:rPr>
              <a:t> </a:t>
            </a:r>
            <a:r>
              <a:rPr lang="tr-TR" smtClean="0">
                <a:solidFill>
                  <a:srgbClr val="FF0000"/>
                </a:solidFill>
              </a:rPr>
              <a:t>oligosaccharide-based ligands, such as MECA-79 or HECA-452,</a:t>
            </a:r>
            <a:r>
              <a:rPr lang="tr-TR" baseline="30000" smtClean="0">
                <a:solidFill>
                  <a:srgbClr val="FF0000"/>
                </a:solidFill>
              </a:rPr>
              <a:t> </a:t>
            </a:r>
            <a:r>
              <a:rPr lang="tr-TR" smtClean="0">
                <a:solidFill>
                  <a:srgbClr val="FF0000"/>
                </a:solidFill>
              </a:rPr>
              <a:t>is up-regulated during the window of implantation (Genbacev</a:t>
            </a:r>
            <a:r>
              <a:rPr lang="tr-TR" baseline="30000" smtClean="0">
                <a:solidFill>
                  <a:srgbClr val="FF0000"/>
                </a:solidFill>
              </a:rPr>
              <a:t> </a:t>
            </a:r>
            <a:r>
              <a:rPr lang="tr-TR" i="1" smtClean="0">
                <a:solidFill>
                  <a:srgbClr val="FF0000"/>
                </a:solidFill>
              </a:rPr>
              <a:t>et al</a:t>
            </a:r>
            <a:r>
              <a:rPr lang="tr-TR" smtClean="0">
                <a:solidFill>
                  <a:srgbClr val="FF0000"/>
                </a:solidFill>
              </a:rPr>
              <a:t>., 2003</a:t>
            </a:r>
            <a:r>
              <a:rPr lang="tr-TR" smtClean="0">
                <a:solidFill>
                  <a:srgbClr val="FF0000"/>
                </a:solidFill>
                <a:hlinkClick r:id="rId2"/>
              </a:rPr>
              <a:t> </a:t>
            </a:r>
            <a:r>
              <a:rPr lang="tr-TR" smtClean="0">
                <a:solidFill>
                  <a:srgbClr val="FF0000"/>
                </a:solidFill>
              </a:rPr>
              <a:t>). </a:t>
            </a:r>
          </a:p>
        </p:txBody>
      </p:sp>
    </p:spTree>
    <p:extLst>
      <p:ext uri="{BB962C8B-B14F-4D97-AF65-F5344CB8AC3E}">
        <p14:creationId xmlns:p14="http://schemas.microsoft.com/office/powerpoint/2010/main" val="1530260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0"/>
            <a:ext cx="8229600" cy="1417638"/>
          </a:xfrm>
        </p:spPr>
        <p:txBody>
          <a:bodyPr>
            <a:normAutofit fontScale="90000"/>
          </a:bodyPr>
          <a:lstStyle/>
          <a:p>
            <a:pPr eaLnBrk="1" hangingPunct="1"/>
            <a:r>
              <a:rPr lang="tr-TR" sz="1400" smtClean="0"/>
              <a:t>Human embryo implantation in the uterus. (</a:t>
            </a:r>
            <a:r>
              <a:rPr lang="tr-TR" sz="1400" b="1" smtClean="0"/>
              <a:t>A</a:t>
            </a:r>
            <a:r>
              <a:rPr lang="tr-TR" sz="1400" smtClean="0"/>
              <a:t>) Endometrium proliferates under estrogen enhancement. (</a:t>
            </a:r>
            <a:r>
              <a:rPr lang="tr-TR" sz="1400" b="1" smtClean="0"/>
              <a:t>B</a:t>
            </a:r>
            <a:r>
              <a:rPr lang="tr-TR" sz="1400" smtClean="0"/>
              <a:t>) Progesterone from luteinized follicles leads to endometrial differentiation. (</a:t>
            </a:r>
            <a:r>
              <a:rPr lang="tr-TR" sz="1400" b="1" smtClean="0"/>
              <a:t>C</a:t>
            </a:r>
            <a:r>
              <a:rPr lang="tr-TR" sz="1400" smtClean="0"/>
              <a:t>) The blastocyst enters the uterus through the ostia and rolls freely over the endometrium under signals by L-selectin. (</a:t>
            </a:r>
            <a:r>
              <a:rPr lang="tr-TR" sz="1400" b="1" smtClean="0"/>
              <a:t>D</a:t>
            </a:r>
            <a:r>
              <a:rPr lang="tr-TR" sz="1400" smtClean="0"/>
              <a:t>) </a:t>
            </a:r>
            <a:r>
              <a:rPr lang="tr-TR" sz="1400" b="1" smtClean="0"/>
              <a:t>Mucin-1 (MUC-1) repels the blastocyst and prevents its adhesion to endometrial areas with poor chances of implantation. (E) Chemokines and cytokines attract the blastocyst to the optimal implantation spot. (F) Adhesion molecules (e.g. integrins and cadherins) firmly attach the blastocyst to the </a:t>
            </a:r>
            <a:r>
              <a:rPr lang="tr-TR" sz="1600" b="1" smtClean="0"/>
              <a:t>endometrial pinopods to ensure further successful implantation.</a:t>
            </a:r>
          </a:p>
        </p:txBody>
      </p:sp>
      <p:pic>
        <p:nvPicPr>
          <p:cNvPr id="10243" name="3 İçerik Yer Tutucusu" descr="Figure 2">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8839200" cy="5334000"/>
          </a:xfrm>
        </p:spPr>
      </p:pic>
    </p:spTree>
    <p:extLst>
      <p:ext uri="{BB962C8B-B14F-4D97-AF65-F5344CB8AC3E}">
        <p14:creationId xmlns:p14="http://schemas.microsoft.com/office/powerpoint/2010/main" val="46612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ENDOMETRIAL STEROID </a:t>
            </a:r>
            <a:r>
              <a:rPr lang="tr-TR" b="1" dirty="0" smtClean="0"/>
              <a:t>RECEPTORLERİ</a:t>
            </a:r>
            <a:r>
              <a:rPr lang="tr-TR" b="1" dirty="0"/>
              <a:t/>
            </a:r>
            <a:br>
              <a:rPr lang="tr-TR" b="1" dirty="0"/>
            </a:br>
            <a:endParaRPr lang="tr-TR" dirty="0"/>
          </a:p>
        </p:txBody>
      </p:sp>
      <p:sp>
        <p:nvSpPr>
          <p:cNvPr id="3" name="Content Placeholder 2"/>
          <p:cNvSpPr>
            <a:spLocks noGrp="1"/>
          </p:cNvSpPr>
          <p:nvPr>
            <p:ph idx="1"/>
          </p:nvPr>
        </p:nvSpPr>
        <p:spPr/>
        <p:txBody>
          <a:bodyPr>
            <a:normAutofit/>
          </a:bodyPr>
          <a:lstStyle/>
          <a:p>
            <a:r>
              <a:rPr lang="tr-TR" dirty="0" smtClean="0"/>
              <a:t>İmplantasyonda Estrogen ve Progesteron reseptorleri önemlidir.</a:t>
            </a:r>
            <a:endParaRPr lang="en-US" dirty="0"/>
          </a:p>
          <a:p>
            <a:r>
              <a:rPr lang="tr-TR" dirty="0" smtClean="0"/>
              <a:t>Luteal fazda </a:t>
            </a:r>
            <a:r>
              <a:rPr lang="en-US" dirty="0" smtClean="0"/>
              <a:t>, </a:t>
            </a:r>
            <a:r>
              <a:rPr lang="tr-TR" dirty="0" smtClean="0"/>
              <a:t>progesteron glandular epitelde PR downregulasyonu yapar.</a:t>
            </a:r>
            <a:r>
              <a:rPr lang="en-US" dirty="0" smtClean="0"/>
              <a:t> </a:t>
            </a:r>
            <a:r>
              <a:rPr lang="en-US" dirty="0" smtClean="0">
                <a:solidFill>
                  <a:srgbClr val="FF0000"/>
                </a:solidFill>
              </a:rPr>
              <a:t>PR</a:t>
            </a:r>
            <a:r>
              <a:rPr lang="tr-TR" dirty="0" smtClean="0">
                <a:solidFill>
                  <a:srgbClr val="FF0000"/>
                </a:solidFill>
              </a:rPr>
              <a:t> </a:t>
            </a:r>
            <a:r>
              <a:rPr lang="en-US" dirty="0" err="1" smtClean="0">
                <a:solidFill>
                  <a:srgbClr val="FF0000"/>
                </a:solidFill>
              </a:rPr>
              <a:t>downregulation</a:t>
            </a:r>
            <a:r>
              <a:rPr lang="tr-TR" dirty="0" smtClean="0">
                <a:solidFill>
                  <a:srgbClr val="FF0000"/>
                </a:solidFill>
              </a:rPr>
              <a:t> ve </a:t>
            </a:r>
            <a:r>
              <a:rPr lang="en-US" dirty="0" err="1" smtClean="0">
                <a:solidFill>
                  <a:srgbClr val="FF0000"/>
                </a:solidFill>
              </a:rPr>
              <a:t>pr</a:t>
            </a:r>
            <a:r>
              <a:rPr lang="tr-TR" dirty="0" smtClean="0">
                <a:solidFill>
                  <a:srgbClr val="FF0000"/>
                </a:solidFill>
              </a:rPr>
              <a:t>e</a:t>
            </a:r>
            <a:r>
              <a:rPr lang="en-US" dirty="0" smtClean="0">
                <a:solidFill>
                  <a:srgbClr val="FF0000"/>
                </a:solidFill>
              </a:rPr>
              <a:t>-implantation integrin</a:t>
            </a:r>
            <a:r>
              <a:rPr lang="tr-TR" dirty="0" smtClean="0">
                <a:solidFill>
                  <a:srgbClr val="FF0000"/>
                </a:solidFill>
              </a:rPr>
              <a:t> expresyonu arasında sıkı ilişki vardır.</a:t>
            </a:r>
            <a:endParaRPr lang="tr-TR" dirty="0">
              <a:solidFill>
                <a:srgbClr val="FF0000"/>
              </a:solidFill>
            </a:endParaRPr>
          </a:p>
        </p:txBody>
      </p:sp>
    </p:spTree>
    <p:extLst>
      <p:ext uri="{BB962C8B-B14F-4D97-AF65-F5344CB8AC3E}">
        <p14:creationId xmlns:p14="http://schemas.microsoft.com/office/powerpoint/2010/main" val="1298710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ENDOMETRİAL RESEPTİVİTEYİ ETKİLEYEN GENETİK FAKTÖRLER</a:t>
            </a:r>
            <a:endParaRPr lang="tr-TR" dirty="0"/>
          </a:p>
        </p:txBody>
      </p:sp>
      <p:sp>
        <p:nvSpPr>
          <p:cNvPr id="3" name="Content Placeholder 2"/>
          <p:cNvSpPr>
            <a:spLocks noGrp="1"/>
          </p:cNvSpPr>
          <p:nvPr>
            <p:ph idx="1"/>
          </p:nvPr>
        </p:nvSpPr>
        <p:spPr/>
        <p:txBody>
          <a:bodyPr>
            <a:normAutofit/>
          </a:bodyPr>
          <a:lstStyle/>
          <a:p>
            <a:r>
              <a:rPr lang="en-US" dirty="0" err="1"/>
              <a:t>Hoxa</a:t>
            </a:r>
            <a:r>
              <a:rPr lang="en-US" dirty="0"/>
              <a:t> 10 </a:t>
            </a:r>
            <a:r>
              <a:rPr lang="en-US" dirty="0" smtClean="0"/>
              <a:t>expression</a:t>
            </a:r>
            <a:r>
              <a:rPr lang="tr-TR" dirty="0"/>
              <a:t>u</a:t>
            </a:r>
          </a:p>
        </p:txBody>
      </p:sp>
    </p:spTree>
    <p:extLst>
      <p:ext uri="{BB962C8B-B14F-4D97-AF65-F5344CB8AC3E}">
        <p14:creationId xmlns:p14="http://schemas.microsoft.com/office/powerpoint/2010/main" val="4000642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eaLnBrk="1" hangingPunct="1"/>
            <a:endParaRPr lang="tr-TR" smtClean="0"/>
          </a:p>
        </p:txBody>
      </p:sp>
      <p:sp>
        <p:nvSpPr>
          <p:cNvPr id="13315" name="2 İçerik Yer Tutucusu"/>
          <p:cNvSpPr>
            <a:spLocks noGrp="1"/>
          </p:cNvSpPr>
          <p:nvPr>
            <p:ph idx="1"/>
          </p:nvPr>
        </p:nvSpPr>
        <p:spPr>
          <a:xfrm>
            <a:off x="457200" y="533400"/>
            <a:ext cx="8229600" cy="4525963"/>
          </a:xfrm>
        </p:spPr>
        <p:txBody>
          <a:bodyPr>
            <a:normAutofit lnSpcReduction="10000"/>
          </a:bodyPr>
          <a:lstStyle/>
          <a:p>
            <a:pPr eaLnBrk="1" hangingPunct="1"/>
            <a:r>
              <a:rPr lang="tr-TR" sz="2800" i="1" smtClean="0">
                <a:solidFill>
                  <a:srgbClr val="FF0000"/>
                </a:solidFill>
              </a:rPr>
              <a:t>Pinopods appear progesterone dependant</a:t>
            </a:r>
            <a:r>
              <a:rPr lang="tr-TR" sz="2400" smtClean="0"/>
              <a:t>. Association between</a:t>
            </a:r>
            <a:r>
              <a:rPr lang="tr-TR" sz="2400" baseline="30000" smtClean="0"/>
              <a:t> </a:t>
            </a:r>
            <a:r>
              <a:rPr lang="tr-TR" sz="2400" smtClean="0"/>
              <a:t>mid-luteal increase of progesterone level and the first appearance</a:t>
            </a:r>
            <a:r>
              <a:rPr lang="tr-TR" sz="2400" baseline="30000" smtClean="0"/>
              <a:t> </a:t>
            </a:r>
            <a:r>
              <a:rPr lang="tr-TR" sz="2400" smtClean="0"/>
              <a:t>of pinopods throughout the menstrual cycle was noted (Stavreus-Evers</a:t>
            </a:r>
            <a:r>
              <a:rPr lang="tr-TR" sz="2400" baseline="30000" smtClean="0"/>
              <a:t> </a:t>
            </a:r>
            <a:r>
              <a:rPr lang="tr-TR" sz="2400" i="1" smtClean="0"/>
              <a:t>et al</a:t>
            </a:r>
            <a:r>
              <a:rPr lang="tr-TR" sz="2400" smtClean="0"/>
              <a:t>., 2001</a:t>
            </a:r>
            <a:r>
              <a:rPr lang="tr-TR" sz="2400" smtClean="0">
                <a:hlinkClick r:id="rId2"/>
              </a:rPr>
              <a:t> </a:t>
            </a:r>
            <a:r>
              <a:rPr lang="tr-TR" sz="2400" smtClean="0"/>
              <a:t>; Usadi </a:t>
            </a:r>
            <a:r>
              <a:rPr lang="tr-TR" sz="2400" i="1" smtClean="0"/>
              <a:t>et al</a:t>
            </a:r>
            <a:r>
              <a:rPr lang="tr-TR" sz="2400" smtClean="0"/>
              <a:t>., 2003</a:t>
            </a:r>
            <a:r>
              <a:rPr lang="tr-TR" sz="2400" smtClean="0">
                <a:hlinkClick r:id="rId3"/>
              </a:rPr>
              <a:t> </a:t>
            </a:r>
            <a:r>
              <a:rPr lang="tr-TR" sz="2400" smtClean="0"/>
              <a:t>). Moreover, </a:t>
            </a:r>
            <a:r>
              <a:rPr lang="tr-TR" sz="2800" i="1" smtClean="0">
                <a:solidFill>
                  <a:srgbClr val="FF0000"/>
                </a:solidFill>
              </a:rPr>
              <a:t>HOXA-10</a:t>
            </a:r>
            <a:r>
              <a:rPr lang="tr-TR" sz="2800" smtClean="0">
                <a:solidFill>
                  <a:srgbClr val="FF0000"/>
                </a:solidFill>
              </a:rPr>
              <a:t>, a homeobox</a:t>
            </a:r>
            <a:r>
              <a:rPr lang="tr-TR" sz="2800" baseline="30000" smtClean="0">
                <a:solidFill>
                  <a:srgbClr val="FF0000"/>
                </a:solidFill>
              </a:rPr>
              <a:t> </a:t>
            </a:r>
            <a:r>
              <a:rPr lang="tr-TR" sz="2800" smtClean="0">
                <a:solidFill>
                  <a:srgbClr val="FF0000"/>
                </a:solidFill>
              </a:rPr>
              <a:t>gene whose expression is necessary for endometrial receptivity</a:t>
            </a:r>
            <a:r>
              <a:rPr lang="tr-TR" sz="2800" baseline="30000" smtClean="0">
                <a:solidFill>
                  <a:srgbClr val="FF0000"/>
                </a:solidFill>
              </a:rPr>
              <a:t> </a:t>
            </a:r>
            <a:r>
              <a:rPr lang="tr-TR" sz="2800" smtClean="0">
                <a:solidFill>
                  <a:srgbClr val="FF0000"/>
                </a:solidFill>
              </a:rPr>
              <a:t>to blastocyst implantation, has an essential role in pinopod</a:t>
            </a:r>
            <a:r>
              <a:rPr lang="tr-TR" sz="2800" baseline="30000" smtClean="0">
                <a:solidFill>
                  <a:srgbClr val="FF0000"/>
                </a:solidFill>
              </a:rPr>
              <a:t> </a:t>
            </a:r>
            <a:r>
              <a:rPr lang="tr-TR" sz="2800" smtClean="0">
                <a:solidFill>
                  <a:srgbClr val="FF0000"/>
                </a:solidFill>
              </a:rPr>
              <a:t>development.</a:t>
            </a:r>
            <a:r>
              <a:rPr lang="tr-TR" sz="2400" smtClean="0"/>
              <a:t> </a:t>
            </a:r>
            <a:r>
              <a:rPr lang="tr-TR" sz="2400" b="1" i="1" smtClean="0"/>
              <a:t>Indeed, blocking HOXA-10 expression dramatically</a:t>
            </a:r>
            <a:r>
              <a:rPr lang="tr-TR" sz="2400" b="1" i="1" baseline="30000" smtClean="0"/>
              <a:t> </a:t>
            </a:r>
            <a:r>
              <a:rPr lang="tr-TR" sz="2400" b="1" i="1" smtClean="0"/>
              <a:t>decreases the number of pinopods. </a:t>
            </a:r>
            <a:r>
              <a:rPr lang="tr-TR" sz="2400" b="1" i="1" smtClean="0">
                <a:solidFill>
                  <a:srgbClr val="002060"/>
                </a:solidFill>
              </a:rPr>
              <a:t>HOXA-10 illustrates a dual</a:t>
            </a:r>
            <a:r>
              <a:rPr lang="tr-TR" sz="2400" b="1" i="1" baseline="30000" smtClean="0">
                <a:solidFill>
                  <a:srgbClr val="002060"/>
                </a:solidFill>
              </a:rPr>
              <a:t> </a:t>
            </a:r>
            <a:r>
              <a:rPr lang="tr-TR" sz="2400" b="1" i="1" smtClean="0">
                <a:solidFill>
                  <a:srgbClr val="002060"/>
                </a:solidFill>
              </a:rPr>
              <a:t>role in the endometrium by regulating both endometrial stromal</a:t>
            </a:r>
            <a:r>
              <a:rPr lang="tr-TR" sz="2400" b="1" i="1" baseline="30000" smtClean="0">
                <a:solidFill>
                  <a:srgbClr val="002060"/>
                </a:solidFill>
              </a:rPr>
              <a:t> </a:t>
            </a:r>
            <a:r>
              <a:rPr lang="tr-TR" sz="2400" b="1" i="1" smtClean="0">
                <a:solidFill>
                  <a:srgbClr val="002060"/>
                </a:solidFill>
              </a:rPr>
              <a:t>cell (ESC) proliferation and epithelial cell morphogenesis (Bagot</a:t>
            </a:r>
            <a:r>
              <a:rPr lang="tr-TR" sz="2400" b="1" i="1" baseline="30000" smtClean="0">
                <a:solidFill>
                  <a:srgbClr val="002060"/>
                </a:solidFill>
              </a:rPr>
              <a:t> </a:t>
            </a:r>
            <a:r>
              <a:rPr lang="tr-TR" sz="2400" b="1" i="1" smtClean="0">
                <a:solidFill>
                  <a:srgbClr val="002060"/>
                </a:solidFill>
              </a:rPr>
              <a:t>et al., 2001</a:t>
            </a:r>
            <a:r>
              <a:rPr lang="tr-TR" sz="2400" b="1" i="1" smtClean="0">
                <a:solidFill>
                  <a:srgbClr val="002060"/>
                </a:solidFill>
                <a:hlinkClick r:id="rId4"/>
              </a:rPr>
              <a:t> </a:t>
            </a:r>
            <a:r>
              <a:rPr lang="tr-TR" sz="2400" b="1" i="1" smtClean="0">
                <a:solidFill>
                  <a:srgbClr val="002060"/>
                </a:solidFill>
              </a:rPr>
              <a:t>).</a:t>
            </a:r>
            <a:r>
              <a:rPr lang="tr-TR" sz="2400" b="1" i="1" baseline="30000" smtClean="0">
                <a:solidFill>
                  <a:srgbClr val="002060"/>
                </a:solidFill>
              </a:rPr>
              <a:t> </a:t>
            </a:r>
            <a:endParaRPr lang="tr-TR" sz="2400" b="1" i="1" smtClean="0">
              <a:solidFill>
                <a:srgbClr val="002060"/>
              </a:solidFill>
            </a:endParaRPr>
          </a:p>
          <a:p>
            <a:pPr eaLnBrk="1" hangingPunct="1"/>
            <a:endParaRPr lang="tr-TR" smtClean="0"/>
          </a:p>
        </p:txBody>
      </p:sp>
    </p:spTree>
    <p:extLst>
      <p:ext uri="{BB962C8B-B14F-4D97-AF65-F5344CB8AC3E}">
        <p14:creationId xmlns:p14="http://schemas.microsoft.com/office/powerpoint/2010/main" val="495255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4638"/>
            <a:ext cx="9144000" cy="6583362"/>
          </a:xfrm>
        </p:spPr>
      </p:pic>
    </p:spTree>
    <p:extLst>
      <p:ext uri="{BB962C8B-B14F-4D97-AF65-F5344CB8AC3E}">
        <p14:creationId xmlns:p14="http://schemas.microsoft.com/office/powerpoint/2010/main" val="31171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eaLnBrk="1" hangingPunct="1"/>
            <a:endParaRPr lang="tr-TR" smtClean="0"/>
          </a:p>
        </p:txBody>
      </p:sp>
      <p:pic>
        <p:nvPicPr>
          <p:cNvPr id="14339" name="Picture 3" descr="pinopo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5788" y="1600200"/>
            <a:ext cx="5432425" cy="4525963"/>
          </a:xfrm>
          <a:noFill/>
        </p:spPr>
      </p:pic>
    </p:spTree>
    <p:extLst>
      <p:ext uri="{BB962C8B-B14F-4D97-AF65-F5344CB8AC3E}">
        <p14:creationId xmlns:p14="http://schemas.microsoft.com/office/powerpoint/2010/main" val="425111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56992"/>
            <a:ext cx="7772400" cy="1470025"/>
          </a:xfrm>
        </p:spPr>
        <p:txBody>
          <a:bodyPr>
            <a:normAutofit/>
          </a:bodyPr>
          <a:lstStyle/>
          <a:p>
            <a:r>
              <a:rPr lang="tr-TR" b="1" dirty="0"/>
              <a:t/>
            </a:r>
            <a:br>
              <a:rPr lang="tr-TR" b="1" dirty="0"/>
            </a:br>
            <a:r>
              <a:rPr lang="tr-TR" sz="2000" dirty="0" smtClean="0"/>
              <a:t>Embryo implantasyonu için geçici olarak endometriumun uygun hale gelmesine denir.</a:t>
            </a:r>
            <a:endParaRPr lang="tr-TR" sz="2000" dirty="0"/>
          </a:p>
        </p:txBody>
      </p:sp>
      <p:sp>
        <p:nvSpPr>
          <p:cNvPr id="3" name="Subtitle 2"/>
          <p:cNvSpPr>
            <a:spLocks noGrp="1"/>
          </p:cNvSpPr>
          <p:nvPr>
            <p:ph type="subTitle" idx="1"/>
          </p:nvPr>
        </p:nvSpPr>
        <p:spPr>
          <a:xfrm>
            <a:off x="1043608" y="404664"/>
            <a:ext cx="6400800" cy="1752600"/>
          </a:xfrm>
        </p:spPr>
        <p:txBody>
          <a:bodyPr/>
          <a:lstStyle/>
          <a:p>
            <a:r>
              <a:rPr lang="tr-TR" dirty="0" smtClean="0"/>
              <a:t>RESEPTİVİTE TARİF</a:t>
            </a:r>
            <a:endParaRPr lang="tr-TR" dirty="0"/>
          </a:p>
        </p:txBody>
      </p:sp>
    </p:spTree>
    <p:extLst>
      <p:ext uri="{BB962C8B-B14F-4D97-AF65-F5344CB8AC3E}">
        <p14:creationId xmlns:p14="http://schemas.microsoft.com/office/powerpoint/2010/main" val="3447066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80528" y="0"/>
            <a:ext cx="9073007" cy="6858000"/>
          </a:xfrm>
          <a:prstGeom prst="rect">
            <a:avLst/>
          </a:prstGeom>
        </p:spPr>
      </p:pic>
    </p:spTree>
    <p:extLst>
      <p:ext uri="{BB962C8B-B14F-4D97-AF65-F5344CB8AC3E}">
        <p14:creationId xmlns:p14="http://schemas.microsoft.com/office/powerpoint/2010/main" val="3902104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ENDOMETRİAL RESEPTİVİTEYİ ETKİLEYEN GENETİK FAKTÖRLER</a:t>
            </a:r>
            <a:endParaRPr lang="tr-TR" dirty="0"/>
          </a:p>
        </p:txBody>
      </p:sp>
      <p:sp>
        <p:nvSpPr>
          <p:cNvPr id="3" name="Content Placeholder 2"/>
          <p:cNvSpPr>
            <a:spLocks noGrp="1"/>
          </p:cNvSpPr>
          <p:nvPr>
            <p:ph idx="1"/>
          </p:nvPr>
        </p:nvSpPr>
        <p:spPr/>
        <p:txBody>
          <a:bodyPr/>
          <a:lstStyle/>
          <a:p>
            <a:r>
              <a:rPr lang="tr-TR" dirty="0" smtClean="0"/>
              <a:t>Uterine </a:t>
            </a:r>
            <a:r>
              <a:rPr lang="tr-TR" dirty="0"/>
              <a:t>sensitization-associated gene-1 (USAG-1),</a:t>
            </a:r>
          </a:p>
        </p:txBody>
      </p:sp>
    </p:spTree>
    <p:extLst>
      <p:ext uri="{BB962C8B-B14F-4D97-AF65-F5344CB8AC3E}">
        <p14:creationId xmlns:p14="http://schemas.microsoft.com/office/powerpoint/2010/main" val="247784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ENDOMETRİAL RESEPTİVİTEYİ ETKİLEYEN GENETİK FAKTÖRLER</a:t>
            </a:r>
            <a:endParaRPr lang="tr-TR" dirty="0"/>
          </a:p>
        </p:txBody>
      </p:sp>
      <p:sp>
        <p:nvSpPr>
          <p:cNvPr id="3" name="Content Placeholder 2"/>
          <p:cNvSpPr>
            <a:spLocks noGrp="1"/>
          </p:cNvSpPr>
          <p:nvPr>
            <p:ph idx="1"/>
          </p:nvPr>
        </p:nvSpPr>
        <p:spPr/>
        <p:txBody>
          <a:bodyPr>
            <a:normAutofit/>
          </a:bodyPr>
          <a:lstStyle/>
          <a:p>
            <a:r>
              <a:rPr lang="tr-TR" dirty="0"/>
              <a:t>E</a:t>
            </a:r>
            <a:r>
              <a:rPr lang="en-US" dirty="0" err="1" smtClean="0"/>
              <a:t>ndometrial</a:t>
            </a:r>
            <a:r>
              <a:rPr lang="en-US" dirty="0" smtClean="0"/>
              <a:t> </a:t>
            </a:r>
            <a:r>
              <a:rPr lang="en-US" dirty="0"/>
              <a:t>bleeding associated factor (EBAF)</a:t>
            </a:r>
          </a:p>
          <a:p>
            <a:r>
              <a:rPr lang="en-US" dirty="0"/>
              <a:t>found to be expressed in the late secretory </a:t>
            </a:r>
            <a:r>
              <a:rPr lang="en-US" dirty="0" smtClean="0"/>
              <a:t>and</a:t>
            </a:r>
            <a:r>
              <a:rPr lang="tr-TR" dirty="0" smtClean="0"/>
              <a:t> </a:t>
            </a:r>
            <a:r>
              <a:rPr lang="en-US" dirty="0" smtClean="0"/>
              <a:t>menstrual </a:t>
            </a:r>
            <a:r>
              <a:rPr lang="en-US" dirty="0"/>
              <a:t>phase of the endometrium.</a:t>
            </a:r>
            <a:endParaRPr lang="tr-TR" dirty="0"/>
          </a:p>
        </p:txBody>
      </p:sp>
    </p:spTree>
    <p:extLst>
      <p:ext uri="{BB962C8B-B14F-4D97-AF65-F5344CB8AC3E}">
        <p14:creationId xmlns:p14="http://schemas.microsoft.com/office/powerpoint/2010/main" val="1087411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ENDOMETRİAL RESEPTİVİTEYİ ETKİLEYEN HORMONLAR</a:t>
            </a:r>
            <a:br>
              <a:rPr lang="tr-TR" b="1" dirty="0"/>
            </a:br>
            <a:endParaRPr lang="tr-TR" dirty="0"/>
          </a:p>
        </p:txBody>
      </p:sp>
      <p:sp>
        <p:nvSpPr>
          <p:cNvPr id="3" name="Content Placeholder 2"/>
          <p:cNvSpPr>
            <a:spLocks noGrp="1"/>
          </p:cNvSpPr>
          <p:nvPr>
            <p:ph idx="1"/>
          </p:nvPr>
        </p:nvSpPr>
        <p:spPr/>
        <p:txBody>
          <a:bodyPr>
            <a:normAutofit/>
          </a:bodyPr>
          <a:lstStyle/>
          <a:p>
            <a:r>
              <a:rPr lang="tr-TR" dirty="0" smtClean="0"/>
              <a:t>COH ESNASINDAKİ YÜKSEK ESTROGEN RESEPTİVİTEYİ KÖTÜ ETKİLER</a:t>
            </a:r>
            <a:endParaRPr lang="tr-TR" dirty="0"/>
          </a:p>
        </p:txBody>
      </p:sp>
    </p:spTree>
    <p:extLst>
      <p:ext uri="{BB962C8B-B14F-4D97-AF65-F5344CB8AC3E}">
        <p14:creationId xmlns:p14="http://schemas.microsoft.com/office/powerpoint/2010/main" val="1901700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dirty="0" smtClean="0"/>
              <a:t>ENDOMETRİAL RESEPTİVİTEYİ ETKİLEYEN HORMONLAR</a:t>
            </a:r>
            <a:r>
              <a:rPr lang="tr-TR" sz="3600" b="1" dirty="0"/>
              <a:t/>
            </a:r>
            <a:br>
              <a:rPr lang="tr-TR" sz="3600" b="1" dirty="0"/>
            </a:br>
            <a:r>
              <a:rPr lang="tr-TR" sz="3600" b="1" dirty="0"/>
              <a:t>Estrogen and progesterone</a:t>
            </a:r>
            <a:endParaRPr lang="tr-TR" sz="3600" dirty="0"/>
          </a:p>
        </p:txBody>
      </p:sp>
      <p:sp>
        <p:nvSpPr>
          <p:cNvPr id="3" name="Content Placeholder 2"/>
          <p:cNvSpPr>
            <a:spLocks noGrp="1"/>
          </p:cNvSpPr>
          <p:nvPr>
            <p:ph idx="1"/>
          </p:nvPr>
        </p:nvSpPr>
        <p:spPr/>
        <p:txBody>
          <a:bodyPr>
            <a:normAutofit fontScale="70000" lnSpcReduction="20000"/>
          </a:bodyPr>
          <a:lstStyle/>
          <a:p>
            <a:endParaRPr lang="tr-TR" dirty="0" smtClean="0"/>
          </a:p>
          <a:p>
            <a:endParaRPr lang="tr-TR" dirty="0"/>
          </a:p>
          <a:p>
            <a:r>
              <a:rPr lang="tr-TR" dirty="0" smtClean="0"/>
              <a:t>A</a:t>
            </a:r>
            <a:r>
              <a:rPr lang="en-US" dirty="0" smtClean="0"/>
              <a:t>t </a:t>
            </a:r>
            <a:r>
              <a:rPr lang="en-US" dirty="0"/>
              <a:t>527 cycles in </a:t>
            </a:r>
            <a:r>
              <a:rPr lang="en-US" dirty="0" err="1"/>
              <a:t>subfertile</a:t>
            </a:r>
            <a:r>
              <a:rPr lang="en-US" dirty="0"/>
              <a:t> patients, it was</a:t>
            </a:r>
          </a:p>
          <a:p>
            <a:r>
              <a:rPr lang="en-US" dirty="0"/>
              <a:t>found that significantly more viable pregnancies</a:t>
            </a:r>
          </a:p>
          <a:p>
            <a:r>
              <a:rPr lang="en-US" dirty="0"/>
              <a:t>occurred among patients with an </a:t>
            </a:r>
            <a:r>
              <a:rPr lang="en-US" b="1" dirty="0">
                <a:solidFill>
                  <a:srgbClr val="FF0000"/>
                </a:solidFill>
              </a:rPr>
              <a:t>estrogen to</a:t>
            </a:r>
          </a:p>
          <a:p>
            <a:r>
              <a:rPr lang="en-US" b="1" dirty="0">
                <a:solidFill>
                  <a:srgbClr val="FF0000"/>
                </a:solidFill>
              </a:rPr>
              <a:t>progesterone ratio in the range of 7.36 to 12.22</a:t>
            </a:r>
          </a:p>
          <a:p>
            <a:r>
              <a:rPr lang="en-US" dirty="0"/>
              <a:t>(calculated as estrogen in </a:t>
            </a:r>
            <a:r>
              <a:rPr lang="en-US" dirty="0" err="1"/>
              <a:t>pmol</a:t>
            </a:r>
            <a:r>
              <a:rPr lang="en-US" dirty="0"/>
              <a:t>/L divided by</a:t>
            </a:r>
          </a:p>
          <a:p>
            <a:r>
              <a:rPr lang="tr-TR" dirty="0"/>
              <a:t>progesterone in nmol/L).</a:t>
            </a:r>
          </a:p>
          <a:p>
            <a:endParaRPr lang="tr-TR" dirty="0" smtClean="0"/>
          </a:p>
          <a:p>
            <a:endParaRPr lang="tr-TR" dirty="0"/>
          </a:p>
          <a:p>
            <a:endParaRPr lang="tr-TR" dirty="0" smtClean="0"/>
          </a:p>
          <a:p>
            <a:r>
              <a:rPr lang="tr-TR" dirty="0" smtClean="0"/>
              <a:t>Yang </a:t>
            </a:r>
            <a:r>
              <a:rPr lang="tr-TR" dirty="0"/>
              <a:t>et al.</a:t>
            </a:r>
          </a:p>
          <a:p>
            <a:endParaRPr lang="tr-TR" dirty="0"/>
          </a:p>
        </p:txBody>
      </p:sp>
    </p:spTree>
    <p:extLst>
      <p:ext uri="{BB962C8B-B14F-4D97-AF65-F5344CB8AC3E}">
        <p14:creationId xmlns:p14="http://schemas.microsoft.com/office/powerpoint/2010/main" val="4259844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Gonadotropin </a:t>
            </a:r>
            <a:r>
              <a:rPr lang="tr-TR" b="1" dirty="0" smtClean="0"/>
              <a:t>Hormonlar</a:t>
            </a:r>
            <a:endParaRPr lang="tr-TR" dirty="0"/>
          </a:p>
        </p:txBody>
      </p:sp>
      <p:sp>
        <p:nvSpPr>
          <p:cNvPr id="3" name="Content Placeholder 2"/>
          <p:cNvSpPr>
            <a:spLocks noGrp="1"/>
          </p:cNvSpPr>
          <p:nvPr>
            <p:ph idx="1"/>
          </p:nvPr>
        </p:nvSpPr>
        <p:spPr/>
        <p:txBody>
          <a:bodyPr>
            <a:normAutofit/>
          </a:bodyPr>
          <a:lstStyle/>
          <a:p>
            <a:r>
              <a:rPr lang="tr-TR" dirty="0"/>
              <a:t>P</a:t>
            </a:r>
            <a:r>
              <a:rPr lang="tr-TR" dirty="0" smtClean="0"/>
              <a:t>eriimplantasyon peryodunda   LH reseptor sayısı ve LH tarafından işgalleri artar. </a:t>
            </a:r>
            <a:r>
              <a:rPr lang="tr-TR" b="1" dirty="0" smtClean="0"/>
              <a:t>Bu LH ın implantasyon ve desidualizasyonda önemini gösterir</a:t>
            </a:r>
          </a:p>
          <a:p>
            <a:r>
              <a:rPr lang="en-US" dirty="0" err="1"/>
              <a:t>Bonnamy</a:t>
            </a:r>
            <a:r>
              <a:rPr lang="en-US" dirty="0"/>
              <a:t> et al. </a:t>
            </a:r>
            <a:endParaRPr lang="tr-TR" dirty="0"/>
          </a:p>
        </p:txBody>
      </p:sp>
    </p:spTree>
    <p:extLst>
      <p:ext uri="{BB962C8B-B14F-4D97-AF65-F5344CB8AC3E}">
        <p14:creationId xmlns:p14="http://schemas.microsoft.com/office/powerpoint/2010/main" val="281442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GnRh</a:t>
            </a:r>
            <a:r>
              <a:rPr lang="en-US" b="1" dirty="0"/>
              <a:t> agonist and </a:t>
            </a:r>
            <a:r>
              <a:rPr lang="en-US" b="1" dirty="0" err="1"/>
              <a:t>GnRh</a:t>
            </a:r>
            <a:r>
              <a:rPr lang="en-US" b="1" dirty="0"/>
              <a:t> antagonist</a:t>
            </a:r>
            <a:endParaRPr lang="tr-TR" dirty="0"/>
          </a:p>
        </p:txBody>
      </p:sp>
      <p:sp>
        <p:nvSpPr>
          <p:cNvPr id="3" name="Content Placeholder 2"/>
          <p:cNvSpPr>
            <a:spLocks noGrp="1"/>
          </p:cNvSpPr>
          <p:nvPr>
            <p:ph idx="1"/>
          </p:nvPr>
        </p:nvSpPr>
        <p:spPr/>
        <p:txBody>
          <a:bodyPr>
            <a:normAutofit/>
          </a:bodyPr>
          <a:lstStyle/>
          <a:p>
            <a:r>
              <a:rPr lang="tr-TR" dirty="0" smtClean="0"/>
              <a:t>Agonist ve antagonist tedavilerden sonra düşük LH seviyesi gözlenir</a:t>
            </a:r>
            <a:r>
              <a:rPr lang="en-US" dirty="0" smtClean="0"/>
              <a:t>. </a:t>
            </a:r>
            <a:r>
              <a:rPr lang="tr-TR" dirty="0" smtClean="0">
                <a:solidFill>
                  <a:srgbClr val="FF0000"/>
                </a:solidFill>
              </a:rPr>
              <a:t>Bu durum korpus luteum fonksion bozukluğu ve kısa luteal fazla beraberdir.</a:t>
            </a:r>
          </a:p>
          <a:p>
            <a:r>
              <a:rPr lang="tr-TR" sz="1800" dirty="0"/>
              <a:t>Tavaniotou A, Smitz J, Bourgain C, Devroey P. Ovulation</a:t>
            </a:r>
          </a:p>
          <a:p>
            <a:r>
              <a:rPr lang="en-US" sz="1800" dirty="0"/>
              <a:t>induction disrupts luteal phase function. Ann N Y </a:t>
            </a:r>
            <a:r>
              <a:rPr lang="en-US" sz="1800" dirty="0" err="1"/>
              <a:t>Acad</a:t>
            </a:r>
            <a:r>
              <a:rPr lang="en-US" sz="1800" dirty="0"/>
              <a:t> </a:t>
            </a:r>
            <a:r>
              <a:rPr lang="en-US" sz="1800" dirty="0" err="1"/>
              <a:t>Sci</a:t>
            </a:r>
            <a:endParaRPr lang="en-US" sz="1800" dirty="0"/>
          </a:p>
          <a:p>
            <a:r>
              <a:rPr lang="tr-TR" sz="1800" dirty="0"/>
              <a:t>2001;943:55-63</a:t>
            </a:r>
            <a:endParaRPr lang="tr-TR" sz="1800" dirty="0">
              <a:solidFill>
                <a:srgbClr val="FF0000"/>
              </a:solidFill>
            </a:endParaRPr>
          </a:p>
        </p:txBody>
      </p:sp>
    </p:spTree>
    <p:extLst>
      <p:ext uri="{BB962C8B-B14F-4D97-AF65-F5344CB8AC3E}">
        <p14:creationId xmlns:p14="http://schemas.microsoft.com/office/powerpoint/2010/main" val="3362923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GnRh</a:t>
            </a:r>
            <a:r>
              <a:rPr lang="en-US" b="1" dirty="0"/>
              <a:t> agonist and </a:t>
            </a:r>
            <a:r>
              <a:rPr lang="en-US" b="1" dirty="0" err="1"/>
              <a:t>GnRh</a:t>
            </a:r>
            <a:r>
              <a:rPr lang="en-US" b="1" dirty="0"/>
              <a:t> antagonist</a:t>
            </a:r>
            <a:endParaRPr lang="tr-TR" dirty="0"/>
          </a:p>
        </p:txBody>
      </p:sp>
      <p:sp>
        <p:nvSpPr>
          <p:cNvPr id="3" name="Content Placeholder 2"/>
          <p:cNvSpPr>
            <a:spLocks noGrp="1"/>
          </p:cNvSpPr>
          <p:nvPr>
            <p:ph idx="1"/>
          </p:nvPr>
        </p:nvSpPr>
        <p:spPr/>
        <p:txBody>
          <a:bodyPr>
            <a:normAutofit fontScale="70000" lnSpcReduction="20000"/>
          </a:bodyPr>
          <a:lstStyle/>
          <a:p>
            <a:r>
              <a:rPr lang="en-US" dirty="0"/>
              <a:t>In </a:t>
            </a:r>
            <a:r>
              <a:rPr lang="en-US" dirty="0" err="1"/>
              <a:t>GnRh</a:t>
            </a:r>
            <a:r>
              <a:rPr lang="en-US" dirty="0"/>
              <a:t>-agonist cycles, mid-luteal biopsies has</a:t>
            </a:r>
          </a:p>
          <a:p>
            <a:r>
              <a:rPr lang="tr-TR" dirty="0"/>
              <a:t>revealed </a:t>
            </a:r>
            <a:r>
              <a:rPr lang="tr-TR" dirty="0">
                <a:solidFill>
                  <a:srgbClr val="FF0000"/>
                </a:solidFill>
              </a:rPr>
              <a:t>increased glandulo-stromal dyssynchrony</a:t>
            </a:r>
          </a:p>
          <a:p>
            <a:r>
              <a:rPr lang="en-US" dirty="0">
                <a:solidFill>
                  <a:srgbClr val="FF0000"/>
                </a:solidFill>
              </a:rPr>
              <a:t>and delay in endometrial development</a:t>
            </a:r>
            <a:r>
              <a:rPr lang="en-US" dirty="0"/>
              <a:t>, strong</a:t>
            </a:r>
          </a:p>
          <a:p>
            <a:r>
              <a:rPr lang="en-US" dirty="0"/>
              <a:t>positivity of endometrial glands for progesterone</a:t>
            </a:r>
          </a:p>
          <a:p>
            <a:r>
              <a:rPr lang="en-US" dirty="0"/>
              <a:t>receptors, decreased cell adhesion molecule profiles</a:t>
            </a:r>
          </a:p>
          <a:p>
            <a:r>
              <a:rPr lang="en-US" dirty="0"/>
              <a:t>with early appearance of </a:t>
            </a:r>
            <a:r>
              <a:rPr lang="en-US" dirty="0" err="1"/>
              <a:t>pinopodes</a:t>
            </a:r>
            <a:r>
              <a:rPr lang="en-US" dirty="0"/>
              <a:t>. These changes</a:t>
            </a:r>
          </a:p>
          <a:p>
            <a:r>
              <a:rPr lang="en-US" dirty="0"/>
              <a:t>suggest a shift forwards of implantation window.</a:t>
            </a:r>
          </a:p>
          <a:p>
            <a:r>
              <a:rPr lang="tr-TR" dirty="0">
                <a:solidFill>
                  <a:srgbClr val="FF0000"/>
                </a:solidFill>
              </a:rPr>
              <a:t>Progesterone supplementation improves endometrial</a:t>
            </a:r>
          </a:p>
          <a:p>
            <a:r>
              <a:rPr lang="en-US" dirty="0">
                <a:solidFill>
                  <a:srgbClr val="FF0000"/>
                </a:solidFill>
              </a:rPr>
              <a:t>histology, and its necessity has been established, at</a:t>
            </a:r>
          </a:p>
          <a:p>
            <a:r>
              <a:rPr lang="en-US" dirty="0">
                <a:solidFill>
                  <a:srgbClr val="FF0000"/>
                </a:solidFill>
              </a:rPr>
              <a:t>least in cycles, using </a:t>
            </a:r>
            <a:r>
              <a:rPr lang="en-US" dirty="0" err="1">
                <a:solidFill>
                  <a:srgbClr val="FF0000"/>
                </a:solidFill>
              </a:rPr>
              <a:t>GnRh</a:t>
            </a:r>
            <a:r>
              <a:rPr lang="en-US" dirty="0">
                <a:solidFill>
                  <a:srgbClr val="FF0000"/>
                </a:solidFill>
              </a:rPr>
              <a:t> </a:t>
            </a:r>
            <a:r>
              <a:rPr lang="en-US">
                <a:solidFill>
                  <a:srgbClr val="FF0000"/>
                </a:solidFill>
              </a:rPr>
              <a:t>agonists </a:t>
            </a:r>
            <a:endParaRPr lang="tr-TR" dirty="0" smtClean="0"/>
          </a:p>
          <a:p>
            <a:r>
              <a:rPr lang="en-US" sz="2000" dirty="0" err="1"/>
              <a:t>Soliman</a:t>
            </a:r>
            <a:r>
              <a:rPr lang="en-US" sz="2000" dirty="0"/>
              <a:t> S, </a:t>
            </a:r>
            <a:r>
              <a:rPr lang="en-US" sz="2000" dirty="0" err="1"/>
              <a:t>Daya</a:t>
            </a:r>
            <a:r>
              <a:rPr lang="en-US" sz="2000" dirty="0"/>
              <a:t> S, Graham RA, </a:t>
            </a:r>
            <a:r>
              <a:rPr lang="en-US" sz="2000" dirty="0" err="1"/>
              <a:t>Seif</a:t>
            </a:r>
            <a:r>
              <a:rPr lang="en-US" sz="2000" dirty="0"/>
              <a:t> MW, Cook ID. The</a:t>
            </a:r>
          </a:p>
          <a:p>
            <a:r>
              <a:rPr lang="en-US" sz="2000" dirty="0"/>
              <a:t>role of luteal phase support in infertility treatment: a </a:t>
            </a:r>
            <a:r>
              <a:rPr lang="en-US" sz="2000" dirty="0" err="1"/>
              <a:t>metaanalysis</a:t>
            </a:r>
            <a:endParaRPr lang="en-US" sz="2000" dirty="0"/>
          </a:p>
          <a:p>
            <a:r>
              <a:rPr lang="en-US" sz="2000" dirty="0"/>
              <a:t>of randomized trials. </a:t>
            </a:r>
            <a:r>
              <a:rPr lang="en-US" sz="2000" dirty="0" err="1"/>
              <a:t>Fertil</a:t>
            </a:r>
            <a:r>
              <a:rPr lang="en-US" sz="2000" dirty="0"/>
              <a:t> </a:t>
            </a:r>
            <a:r>
              <a:rPr lang="en-US" sz="2000" dirty="0" err="1"/>
              <a:t>Steril</a:t>
            </a:r>
            <a:r>
              <a:rPr lang="en-US" sz="2000" dirty="0"/>
              <a:t> 1994;61:1068-76</a:t>
            </a:r>
            <a:endParaRPr lang="tr-TR" sz="2000" dirty="0"/>
          </a:p>
        </p:txBody>
      </p:sp>
    </p:spTree>
    <p:extLst>
      <p:ext uri="{BB962C8B-B14F-4D97-AF65-F5344CB8AC3E}">
        <p14:creationId xmlns:p14="http://schemas.microsoft.com/office/powerpoint/2010/main" val="3460821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YAŞIN ENDOMETRİAL RESEPTİVİTEYE TESİRİ</a:t>
            </a:r>
            <a:endParaRPr lang="tr-TR" dirty="0"/>
          </a:p>
        </p:txBody>
      </p:sp>
      <p:sp>
        <p:nvSpPr>
          <p:cNvPr id="3" name="Content Placeholder 2"/>
          <p:cNvSpPr>
            <a:spLocks noGrp="1"/>
          </p:cNvSpPr>
          <p:nvPr>
            <p:ph idx="1"/>
          </p:nvPr>
        </p:nvSpPr>
        <p:spPr/>
        <p:txBody>
          <a:bodyPr>
            <a:normAutofit fontScale="70000" lnSpcReduction="20000"/>
          </a:bodyPr>
          <a:lstStyle/>
          <a:p>
            <a:r>
              <a:rPr lang="en-US" dirty="0"/>
              <a:t>There is significant decline in human fecundity</a:t>
            </a:r>
          </a:p>
          <a:p>
            <a:r>
              <a:rPr lang="en-US" dirty="0"/>
              <a:t>with advancing age. A significant decrement in</a:t>
            </a:r>
          </a:p>
          <a:p>
            <a:r>
              <a:rPr lang="en-US" dirty="0"/>
              <a:t>success rate is also seen in older women</a:t>
            </a:r>
          </a:p>
          <a:p>
            <a:r>
              <a:rPr lang="en-US" dirty="0"/>
              <a:t>undergoing assisted reproduction, including </a:t>
            </a:r>
            <a:r>
              <a:rPr lang="en-US" dirty="0" err="1"/>
              <a:t>invitro</a:t>
            </a:r>
            <a:endParaRPr lang="en-US" dirty="0"/>
          </a:p>
          <a:p>
            <a:r>
              <a:rPr lang="en-US" dirty="0"/>
              <a:t>fertilization </a:t>
            </a:r>
            <a:r>
              <a:rPr lang="en-US" dirty="0" smtClean="0"/>
              <a:t>. </a:t>
            </a:r>
            <a:r>
              <a:rPr lang="en-US" dirty="0" err="1"/>
              <a:t>Rosenwaks</a:t>
            </a:r>
            <a:r>
              <a:rPr lang="en-US" dirty="0"/>
              <a:t> et al., </a:t>
            </a:r>
            <a:r>
              <a:rPr lang="en-US" dirty="0" smtClean="0"/>
              <a:t> </a:t>
            </a:r>
            <a:r>
              <a:rPr lang="en-US" dirty="0"/>
              <a:t>have</a:t>
            </a:r>
          </a:p>
          <a:p>
            <a:r>
              <a:rPr lang="en-US" dirty="0"/>
              <a:t>observed </a:t>
            </a:r>
            <a:r>
              <a:rPr lang="en-US" b="1" dirty="0">
                <a:solidFill>
                  <a:srgbClr val="FF0000"/>
                </a:solidFill>
              </a:rPr>
              <a:t>a drop in the ongoing pregnancy rate per</a:t>
            </a:r>
          </a:p>
          <a:p>
            <a:r>
              <a:rPr lang="en-US" b="1" dirty="0">
                <a:solidFill>
                  <a:srgbClr val="FF0000"/>
                </a:solidFill>
              </a:rPr>
              <a:t>ET, from 48.8% in women aged &lt; 30 years to</a:t>
            </a:r>
          </a:p>
          <a:p>
            <a:r>
              <a:rPr lang="en-US" b="1" dirty="0">
                <a:solidFill>
                  <a:srgbClr val="FF0000"/>
                </a:solidFill>
              </a:rPr>
              <a:t>13.6% in women aged &lt; 42 years. Embryo</a:t>
            </a:r>
          </a:p>
          <a:p>
            <a:r>
              <a:rPr lang="en-US" b="1" dirty="0">
                <a:solidFill>
                  <a:srgbClr val="FF0000"/>
                </a:solidFill>
              </a:rPr>
              <a:t>implantation rates also decline in a linear fashion,</a:t>
            </a:r>
          </a:p>
          <a:p>
            <a:r>
              <a:rPr lang="en-US" b="1" dirty="0">
                <a:solidFill>
                  <a:srgbClr val="FF0000"/>
                </a:solidFill>
              </a:rPr>
              <a:t>from 29% in women &lt; 34 years to approximately</a:t>
            </a:r>
          </a:p>
          <a:p>
            <a:r>
              <a:rPr lang="en-US" b="1" dirty="0">
                <a:solidFill>
                  <a:srgbClr val="FF0000"/>
                </a:solidFill>
              </a:rPr>
              <a:t>5% at age 42. </a:t>
            </a:r>
            <a:r>
              <a:rPr lang="en-US" b="1" dirty="0" err="1">
                <a:solidFill>
                  <a:srgbClr val="FF0000"/>
                </a:solidFill>
              </a:rPr>
              <a:t>Borini</a:t>
            </a:r>
            <a:r>
              <a:rPr lang="en-US" b="1" dirty="0">
                <a:solidFill>
                  <a:srgbClr val="FF0000"/>
                </a:solidFill>
              </a:rPr>
              <a:t> et al., </a:t>
            </a:r>
            <a:r>
              <a:rPr lang="en-US" b="1" dirty="0" smtClean="0">
                <a:solidFill>
                  <a:srgbClr val="FF0000"/>
                </a:solidFill>
              </a:rPr>
              <a:t> </a:t>
            </a:r>
            <a:r>
              <a:rPr lang="en-US" b="1" dirty="0">
                <a:solidFill>
                  <a:srgbClr val="FF0000"/>
                </a:solidFill>
              </a:rPr>
              <a:t>found reduced</a:t>
            </a:r>
          </a:p>
          <a:p>
            <a:r>
              <a:rPr lang="en-US" b="1" dirty="0">
                <a:solidFill>
                  <a:srgbClr val="FF0000"/>
                </a:solidFill>
              </a:rPr>
              <a:t>pregnancy rates in patients over the age of 40</a:t>
            </a:r>
            <a:r>
              <a:rPr lang="en-US" dirty="0"/>
              <a:t>.</a:t>
            </a:r>
            <a:endParaRPr lang="tr-TR" dirty="0"/>
          </a:p>
        </p:txBody>
      </p:sp>
    </p:spTree>
    <p:extLst>
      <p:ext uri="{BB962C8B-B14F-4D97-AF65-F5344CB8AC3E}">
        <p14:creationId xmlns:p14="http://schemas.microsoft.com/office/powerpoint/2010/main" val="3975015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YAŞIN ENDOMETRİAL </a:t>
            </a:r>
            <a:r>
              <a:rPr lang="tr-TR" b="1" dirty="0" smtClean="0"/>
              <a:t>RESEPTİVİTEYE </a:t>
            </a:r>
            <a:r>
              <a:rPr lang="tr-TR" b="1" dirty="0"/>
              <a:t>TESİRİ</a:t>
            </a:r>
            <a:endParaRPr lang="tr-TR" dirty="0"/>
          </a:p>
        </p:txBody>
      </p:sp>
      <p:sp>
        <p:nvSpPr>
          <p:cNvPr id="3" name="Content Placeholder 2"/>
          <p:cNvSpPr>
            <a:spLocks noGrp="1"/>
          </p:cNvSpPr>
          <p:nvPr>
            <p:ph idx="1"/>
          </p:nvPr>
        </p:nvSpPr>
        <p:spPr/>
        <p:txBody>
          <a:bodyPr>
            <a:normAutofit/>
          </a:bodyPr>
          <a:lstStyle/>
          <a:p>
            <a:r>
              <a:rPr lang="tr-TR" dirty="0" smtClean="0"/>
              <a:t>The </a:t>
            </a:r>
            <a:r>
              <a:rPr lang="en-US" dirty="0" smtClean="0"/>
              <a:t>abnormal </a:t>
            </a:r>
            <a:r>
              <a:rPr lang="en-US" dirty="0"/>
              <a:t>endometrial receptivity in aging </a:t>
            </a:r>
            <a:r>
              <a:rPr lang="en-US" dirty="0" smtClean="0"/>
              <a:t>subjects</a:t>
            </a:r>
            <a:r>
              <a:rPr lang="tr-TR" dirty="0" smtClean="0"/>
              <a:t> </a:t>
            </a:r>
            <a:r>
              <a:rPr lang="en-US" dirty="0" smtClean="0"/>
              <a:t>may </a:t>
            </a:r>
            <a:r>
              <a:rPr lang="en-US" dirty="0"/>
              <a:t>be due to decreased levels of </a:t>
            </a:r>
            <a:r>
              <a:rPr lang="en-US" dirty="0" smtClean="0"/>
              <a:t>progesterone</a:t>
            </a:r>
            <a:r>
              <a:rPr lang="tr-TR" dirty="0" smtClean="0"/>
              <a:t> </a:t>
            </a:r>
            <a:r>
              <a:rPr lang="en-US" dirty="0" smtClean="0"/>
              <a:t>receptors </a:t>
            </a:r>
            <a:r>
              <a:rPr lang="en-US" dirty="0"/>
              <a:t>promoted by the low levels of </a:t>
            </a:r>
            <a:r>
              <a:rPr lang="en-US" dirty="0" smtClean="0"/>
              <a:t>E2</a:t>
            </a:r>
            <a:r>
              <a:rPr lang="tr-TR" dirty="0" smtClean="0"/>
              <a:t> </a:t>
            </a:r>
            <a:r>
              <a:rPr lang="en-US" dirty="0" smtClean="0"/>
              <a:t>receptors</a:t>
            </a:r>
            <a:r>
              <a:rPr lang="en-US" dirty="0"/>
              <a:t>. </a:t>
            </a:r>
            <a:r>
              <a:rPr lang="en-US" b="1" dirty="0">
                <a:solidFill>
                  <a:srgbClr val="FF0000"/>
                </a:solidFill>
              </a:rPr>
              <a:t>However, when the progesterone </a:t>
            </a:r>
            <a:r>
              <a:rPr lang="en-US" b="1" dirty="0" smtClean="0">
                <a:solidFill>
                  <a:srgbClr val="FF0000"/>
                </a:solidFill>
              </a:rPr>
              <a:t>dosage</a:t>
            </a:r>
            <a:r>
              <a:rPr lang="tr-TR" b="1" dirty="0" smtClean="0">
                <a:solidFill>
                  <a:srgbClr val="FF0000"/>
                </a:solidFill>
              </a:rPr>
              <a:t> </a:t>
            </a:r>
            <a:r>
              <a:rPr lang="en-US" b="1" dirty="0" smtClean="0">
                <a:solidFill>
                  <a:srgbClr val="FF0000"/>
                </a:solidFill>
              </a:rPr>
              <a:t>for </a:t>
            </a:r>
            <a:r>
              <a:rPr lang="en-US" b="1" dirty="0">
                <a:solidFill>
                  <a:srgbClr val="FF0000"/>
                </a:solidFill>
              </a:rPr>
              <a:t>luteal support was increased, recipients </a:t>
            </a:r>
            <a:r>
              <a:rPr lang="en-US" b="1" dirty="0" smtClean="0">
                <a:solidFill>
                  <a:srgbClr val="FF0000"/>
                </a:solidFill>
              </a:rPr>
              <a:t>aged</a:t>
            </a:r>
            <a:r>
              <a:rPr lang="tr-TR" b="1" dirty="0" smtClean="0">
                <a:solidFill>
                  <a:srgbClr val="FF0000"/>
                </a:solidFill>
              </a:rPr>
              <a:t> </a:t>
            </a:r>
            <a:r>
              <a:rPr lang="en-US" b="1" dirty="0" smtClean="0">
                <a:solidFill>
                  <a:srgbClr val="FF0000"/>
                </a:solidFill>
              </a:rPr>
              <a:t>over </a:t>
            </a:r>
            <a:r>
              <a:rPr lang="en-US" b="1" dirty="0">
                <a:solidFill>
                  <a:srgbClr val="FF0000"/>
                </a:solidFill>
              </a:rPr>
              <a:t>40 years had a marked increase in </a:t>
            </a:r>
            <a:r>
              <a:rPr lang="en-US" b="1" dirty="0" smtClean="0">
                <a:solidFill>
                  <a:srgbClr val="FF0000"/>
                </a:solidFill>
              </a:rPr>
              <a:t>pregnancy</a:t>
            </a:r>
            <a:r>
              <a:rPr lang="tr-TR" b="1" dirty="0" smtClean="0">
                <a:solidFill>
                  <a:srgbClr val="FF0000"/>
                </a:solidFill>
              </a:rPr>
              <a:t> </a:t>
            </a:r>
            <a:r>
              <a:rPr lang="en-US" b="1" dirty="0" smtClean="0">
                <a:solidFill>
                  <a:srgbClr val="FF0000"/>
                </a:solidFill>
              </a:rPr>
              <a:t>rate </a:t>
            </a:r>
            <a:r>
              <a:rPr lang="en-US" b="1" dirty="0">
                <a:solidFill>
                  <a:srgbClr val="FF0000"/>
                </a:solidFill>
              </a:rPr>
              <a:t>when compared with younger patients.</a:t>
            </a:r>
            <a:endParaRPr lang="tr-TR" b="1" dirty="0">
              <a:solidFill>
                <a:srgbClr val="FF0000"/>
              </a:solidFill>
            </a:endParaRPr>
          </a:p>
        </p:txBody>
      </p:sp>
    </p:spTree>
    <p:extLst>
      <p:ext uri="{BB962C8B-B14F-4D97-AF65-F5344CB8AC3E}">
        <p14:creationId xmlns:p14="http://schemas.microsoft.com/office/powerpoint/2010/main" val="1251495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smtClean="0"/>
              <a:t>IMPLANTATION WINDOW</a:t>
            </a:r>
            <a:br>
              <a:rPr lang="tr-TR" b="1" smtClean="0"/>
            </a:br>
            <a:endParaRPr lang="tr-TR"/>
          </a:p>
        </p:txBody>
      </p:sp>
      <p:sp>
        <p:nvSpPr>
          <p:cNvPr id="3" name="Content Placeholder 2"/>
          <p:cNvSpPr>
            <a:spLocks noGrp="1"/>
          </p:cNvSpPr>
          <p:nvPr>
            <p:ph idx="1"/>
          </p:nvPr>
        </p:nvSpPr>
        <p:spPr/>
        <p:txBody>
          <a:bodyPr>
            <a:normAutofit/>
          </a:bodyPr>
          <a:lstStyle/>
          <a:p>
            <a:r>
              <a:rPr lang="tr-TR" dirty="0" smtClean="0"/>
              <a:t>Postovulatuar 6-10 günlerde açılır, bunun dışında non-reseptiftir. Siklus boyunca optimal hazırlıkların yapıldığı devredir. External hormonlarla bu günlerde oynama yapılabilir.</a:t>
            </a:r>
            <a:endParaRPr lang="tr-TR" dirty="0"/>
          </a:p>
        </p:txBody>
      </p:sp>
    </p:spTree>
    <p:extLst>
      <p:ext uri="{BB962C8B-B14F-4D97-AF65-F5344CB8AC3E}">
        <p14:creationId xmlns:p14="http://schemas.microsoft.com/office/powerpoint/2010/main" val="1581079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YAŞIN ENDOMETRİAL </a:t>
            </a:r>
            <a:r>
              <a:rPr lang="tr-TR" b="1" dirty="0" smtClean="0"/>
              <a:t>RESEPTİVİTEYE </a:t>
            </a:r>
            <a:r>
              <a:rPr lang="tr-TR" b="1" dirty="0"/>
              <a:t>TESİRİ</a:t>
            </a:r>
            <a:endParaRPr lang="tr-TR" dirty="0"/>
          </a:p>
        </p:txBody>
      </p:sp>
      <p:sp>
        <p:nvSpPr>
          <p:cNvPr id="3" name="Content Placeholder 2"/>
          <p:cNvSpPr>
            <a:spLocks noGrp="1"/>
          </p:cNvSpPr>
          <p:nvPr>
            <p:ph idx="1"/>
          </p:nvPr>
        </p:nvSpPr>
        <p:spPr/>
        <p:txBody>
          <a:bodyPr>
            <a:normAutofit/>
          </a:bodyPr>
          <a:lstStyle/>
          <a:p>
            <a:r>
              <a:rPr lang="tr-TR" dirty="0" smtClean="0"/>
              <a:t>Oosit tükenmesi endometrial reseptiviteyi de bozar. Donor oosit çalışmalarında bu gösterilmiştir.</a:t>
            </a:r>
          </a:p>
          <a:p>
            <a:r>
              <a:rPr lang="en-US" sz="1500" dirty="0" err="1"/>
              <a:t>Navot</a:t>
            </a:r>
            <a:r>
              <a:rPr lang="en-US" sz="1500" dirty="0"/>
              <a:t> D, Bergh PA, Williams AM, John </a:t>
            </a:r>
            <a:r>
              <a:rPr lang="en-US" sz="1500" dirty="0" err="1"/>
              <a:t>Garrisi</a:t>
            </a:r>
            <a:r>
              <a:rPr lang="en-US" sz="1500" dirty="0"/>
              <a:t> G, Guzman</a:t>
            </a:r>
          </a:p>
          <a:p>
            <a:r>
              <a:rPr lang="tr-TR" sz="1500" dirty="0"/>
              <a:t>I, Sandler B, Rabinowitz R, Birkenfeld A. Poor oocyte</a:t>
            </a:r>
          </a:p>
          <a:p>
            <a:r>
              <a:rPr lang="en-US" sz="1500" dirty="0"/>
              <a:t>quality rather than implantation failure as a cause of </a:t>
            </a:r>
            <a:r>
              <a:rPr lang="en-US" sz="1500" dirty="0" err="1"/>
              <a:t>agerelated</a:t>
            </a:r>
            <a:endParaRPr lang="en-US" sz="1500" dirty="0"/>
          </a:p>
          <a:p>
            <a:r>
              <a:rPr lang="tr-TR" sz="1500" dirty="0"/>
              <a:t>decline in female fertility. Lancet 1991;337:1375-7</a:t>
            </a:r>
          </a:p>
        </p:txBody>
      </p:sp>
    </p:spTree>
    <p:extLst>
      <p:ext uri="{BB962C8B-B14F-4D97-AF65-F5344CB8AC3E}">
        <p14:creationId xmlns:p14="http://schemas.microsoft.com/office/powerpoint/2010/main" val="87046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normAutofit fontScale="90000"/>
          </a:bodyPr>
          <a:lstStyle/>
          <a:p>
            <a:r>
              <a:rPr lang="tr-TR" b="1" dirty="0" smtClean="0"/>
              <a:t>ENDOMETRİAL RESEPTİVİTENİN POTANSİEL MARKERLARI</a:t>
            </a:r>
            <a:endParaRPr lang="tr-TR" dirty="0"/>
          </a:p>
        </p:txBody>
      </p:sp>
      <p:sp>
        <p:nvSpPr>
          <p:cNvPr id="3" name="Content Placeholder 2"/>
          <p:cNvSpPr>
            <a:spLocks noGrp="1"/>
          </p:cNvSpPr>
          <p:nvPr>
            <p:ph idx="1"/>
          </p:nvPr>
        </p:nvSpPr>
        <p:spPr/>
        <p:txBody>
          <a:bodyPr>
            <a:normAutofit/>
          </a:bodyPr>
          <a:lstStyle/>
          <a:p>
            <a:r>
              <a:rPr lang="tr-TR" dirty="0" smtClean="0"/>
              <a:t>PROLİFERASYON,DİFERANSİASYON VE SEKRESYON GİBİ BİRÇOK HÜCRE FONKSİONU GROWTH FAKTÖRLER VE SİTOKİNLER TARAFINDAN YÖNETİLİR</a:t>
            </a:r>
            <a:endParaRPr lang="tr-TR" dirty="0"/>
          </a:p>
        </p:txBody>
      </p:sp>
    </p:spTree>
    <p:extLst>
      <p:ext uri="{BB962C8B-B14F-4D97-AF65-F5344CB8AC3E}">
        <p14:creationId xmlns:p14="http://schemas.microsoft.com/office/powerpoint/2010/main" val="3319687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a:t>Endometrial </a:t>
            </a:r>
            <a:r>
              <a:rPr lang="tr-TR" i="1" dirty="0" smtClean="0"/>
              <a:t>adhesion molekulleri</a:t>
            </a:r>
            <a:endParaRPr lang="tr-TR" dirty="0"/>
          </a:p>
        </p:txBody>
      </p:sp>
      <p:sp>
        <p:nvSpPr>
          <p:cNvPr id="3" name="Content Placeholder 2"/>
          <p:cNvSpPr>
            <a:spLocks noGrp="1"/>
          </p:cNvSpPr>
          <p:nvPr>
            <p:ph idx="1"/>
          </p:nvPr>
        </p:nvSpPr>
        <p:spPr/>
        <p:txBody>
          <a:bodyPr>
            <a:normAutofit/>
          </a:bodyPr>
          <a:lstStyle/>
          <a:p>
            <a:r>
              <a:rPr lang="tr-TR" dirty="0" smtClean="0"/>
              <a:t>4 Ana grup</a:t>
            </a:r>
            <a:r>
              <a:rPr lang="en-US" dirty="0" smtClean="0"/>
              <a:t>:</a:t>
            </a:r>
            <a:endParaRPr lang="tr-TR" dirty="0" smtClean="0"/>
          </a:p>
          <a:p>
            <a:r>
              <a:rPr lang="en-US" dirty="0" smtClean="0"/>
              <a:t> </a:t>
            </a:r>
            <a:r>
              <a:rPr lang="en-US" dirty="0" err="1"/>
              <a:t>integrins</a:t>
            </a:r>
            <a:r>
              <a:rPr lang="en-US" dirty="0"/>
              <a:t>,</a:t>
            </a:r>
          </a:p>
          <a:p>
            <a:r>
              <a:rPr lang="tr-TR" dirty="0"/>
              <a:t>cadherins, </a:t>
            </a:r>
            <a:endParaRPr lang="tr-TR" dirty="0" smtClean="0"/>
          </a:p>
          <a:p>
            <a:r>
              <a:rPr lang="tr-TR" dirty="0" smtClean="0"/>
              <a:t>selectins </a:t>
            </a:r>
            <a:endParaRPr lang="en-US" dirty="0" smtClean="0"/>
          </a:p>
          <a:p>
            <a:r>
              <a:rPr lang="tr-TR" dirty="0" smtClean="0"/>
              <a:t>immunoglobulin</a:t>
            </a:r>
            <a:endParaRPr lang="tr-TR" dirty="0"/>
          </a:p>
          <a:p>
            <a:r>
              <a:rPr lang="en-US" sz="1500" dirty="0" smtClean="0"/>
              <a:t>Springer </a:t>
            </a:r>
            <a:r>
              <a:rPr lang="en-US" sz="1500" dirty="0"/>
              <a:t>TA. Adhesion receptors of the immune system.</a:t>
            </a:r>
          </a:p>
          <a:p>
            <a:r>
              <a:rPr lang="tr-TR" sz="1500" dirty="0"/>
              <a:t>Nature 1990;346:425-34.</a:t>
            </a:r>
          </a:p>
        </p:txBody>
      </p:sp>
    </p:spTree>
    <p:extLst>
      <p:ext uri="{BB962C8B-B14F-4D97-AF65-F5344CB8AC3E}">
        <p14:creationId xmlns:p14="http://schemas.microsoft.com/office/powerpoint/2010/main" val="2244603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297"/>
            <a:ext cx="8229600" cy="1143000"/>
          </a:xfrm>
        </p:spPr>
        <p:txBody>
          <a:bodyPr/>
          <a:lstStyle/>
          <a:p>
            <a:r>
              <a:rPr lang="tr-TR" i="1" dirty="0"/>
              <a:t>Endometrial adhesion molecules</a:t>
            </a:r>
            <a:endParaRPr lang="tr-TR" dirty="0"/>
          </a:p>
        </p:txBody>
      </p:sp>
      <p:sp>
        <p:nvSpPr>
          <p:cNvPr id="3" name="Content Placeholder 2"/>
          <p:cNvSpPr>
            <a:spLocks noGrp="1"/>
          </p:cNvSpPr>
          <p:nvPr>
            <p:ph idx="1"/>
          </p:nvPr>
        </p:nvSpPr>
        <p:spPr>
          <a:xfrm>
            <a:off x="395536" y="1052736"/>
            <a:ext cx="8229600" cy="4525963"/>
          </a:xfrm>
        </p:spPr>
        <p:txBody>
          <a:bodyPr>
            <a:noAutofit/>
          </a:bodyPr>
          <a:lstStyle/>
          <a:p>
            <a:r>
              <a:rPr lang="en-US" sz="2000" dirty="0" err="1"/>
              <a:t>Integrins</a:t>
            </a:r>
            <a:r>
              <a:rPr lang="en-US" sz="2000" dirty="0"/>
              <a:t> are cell adhesion molecules involved </a:t>
            </a:r>
            <a:r>
              <a:rPr lang="en-US" sz="2000" dirty="0" smtClean="0"/>
              <a:t>in</a:t>
            </a:r>
            <a:r>
              <a:rPr lang="tr-TR" sz="2000" dirty="0" smtClean="0"/>
              <a:t> </a:t>
            </a:r>
            <a:r>
              <a:rPr lang="en-US" sz="2000" dirty="0" smtClean="0"/>
              <a:t>cell-cell </a:t>
            </a:r>
            <a:r>
              <a:rPr lang="en-US" sz="2000" dirty="0"/>
              <a:t>and cell-matrix interactions </a:t>
            </a:r>
            <a:r>
              <a:rPr lang="en-US" sz="2000" dirty="0" smtClean="0"/>
              <a:t>and</a:t>
            </a:r>
            <a:r>
              <a:rPr lang="tr-TR" sz="2000" dirty="0" smtClean="0"/>
              <a:t> </a:t>
            </a:r>
            <a:r>
              <a:rPr lang="en-US" sz="2000" dirty="0" smtClean="0"/>
              <a:t>contributing </a:t>
            </a:r>
            <a:r>
              <a:rPr lang="en-US" sz="2000" dirty="0"/>
              <a:t>to cell migration and signal</a:t>
            </a:r>
          </a:p>
          <a:p>
            <a:r>
              <a:rPr lang="en-US" sz="2000" dirty="0"/>
              <a:t>transduction </a:t>
            </a:r>
            <a:r>
              <a:rPr lang="en-US" dirty="0" smtClean="0"/>
              <a:t>. </a:t>
            </a:r>
            <a:r>
              <a:rPr lang="en-US" b="1" dirty="0" err="1">
                <a:solidFill>
                  <a:srgbClr val="FF0000"/>
                </a:solidFill>
              </a:rPr>
              <a:t>Integrins</a:t>
            </a:r>
            <a:r>
              <a:rPr lang="en-US" b="1" dirty="0">
                <a:solidFill>
                  <a:srgbClr val="FF0000"/>
                </a:solidFill>
              </a:rPr>
              <a:t> </a:t>
            </a:r>
            <a:r>
              <a:rPr lang="en-US" sz="2400" b="1" dirty="0">
                <a:solidFill>
                  <a:srgbClr val="FF0000"/>
                </a:solidFill>
              </a:rPr>
              <a:t>are a family of</a:t>
            </a:r>
          </a:p>
          <a:p>
            <a:r>
              <a:rPr lang="en-US" sz="2400" b="1" dirty="0" err="1">
                <a:solidFill>
                  <a:srgbClr val="FF0000"/>
                </a:solidFill>
              </a:rPr>
              <a:t>transmembrane</a:t>
            </a:r>
            <a:r>
              <a:rPr lang="en-US" sz="2400" b="1" dirty="0">
                <a:solidFill>
                  <a:srgbClr val="FF0000"/>
                </a:solidFill>
              </a:rPr>
              <a:t> glycoproteins that act as a receptor</a:t>
            </a:r>
          </a:p>
          <a:p>
            <a:r>
              <a:rPr lang="tr-TR" sz="2400" b="1" dirty="0">
                <a:solidFill>
                  <a:srgbClr val="FF0000"/>
                </a:solidFill>
              </a:rPr>
              <a:t>for extracellular matrix ligand, osteopontin (OPN).</a:t>
            </a:r>
          </a:p>
          <a:p>
            <a:r>
              <a:rPr lang="en-US" sz="2400" b="1" dirty="0">
                <a:solidFill>
                  <a:srgbClr val="FF0000"/>
                </a:solidFill>
              </a:rPr>
              <a:t>Three </a:t>
            </a:r>
            <a:r>
              <a:rPr lang="en-US" sz="2400" b="1" dirty="0" err="1">
                <a:solidFill>
                  <a:srgbClr val="FF0000"/>
                </a:solidFill>
              </a:rPr>
              <a:t>integrins</a:t>
            </a:r>
            <a:r>
              <a:rPr lang="en-US" sz="2400" b="1" dirty="0">
                <a:solidFill>
                  <a:srgbClr val="FF0000"/>
                </a:solidFill>
              </a:rPr>
              <a:t> are expressed by the endometrium</a:t>
            </a:r>
          </a:p>
          <a:p>
            <a:r>
              <a:rPr lang="en-US" sz="2400" b="1" dirty="0">
                <a:solidFill>
                  <a:srgbClr val="FF0000"/>
                </a:solidFill>
              </a:rPr>
              <a:t>with a pattern that coincides well with the window</a:t>
            </a:r>
          </a:p>
          <a:p>
            <a:r>
              <a:rPr lang="en-US" sz="2400" b="1" dirty="0">
                <a:solidFill>
                  <a:srgbClr val="FF0000"/>
                </a:solidFill>
              </a:rPr>
              <a:t>of implantation: α1β1, α4β1, and αvβ3 are</a:t>
            </a:r>
          </a:p>
          <a:p>
            <a:r>
              <a:rPr lang="en-US" sz="2400" b="1" dirty="0" err="1">
                <a:solidFill>
                  <a:srgbClr val="FF0000"/>
                </a:solidFill>
              </a:rPr>
              <a:t>coexpressed</a:t>
            </a:r>
            <a:r>
              <a:rPr lang="en-US" sz="2400" b="1" dirty="0">
                <a:solidFill>
                  <a:srgbClr val="FF0000"/>
                </a:solidFill>
              </a:rPr>
              <a:t> on glandular epithelium only during</a:t>
            </a:r>
          </a:p>
          <a:p>
            <a:r>
              <a:rPr lang="en-US" sz="2400" b="1" dirty="0">
                <a:solidFill>
                  <a:srgbClr val="FF0000"/>
                </a:solidFill>
              </a:rPr>
              <a:t>cycle days 20 to 24 corresponding the putative</a:t>
            </a:r>
          </a:p>
          <a:p>
            <a:r>
              <a:rPr lang="en-US" sz="2400" b="1" dirty="0">
                <a:solidFill>
                  <a:srgbClr val="FF0000"/>
                </a:solidFill>
              </a:rPr>
              <a:t>window of implantation. </a:t>
            </a:r>
            <a:r>
              <a:rPr lang="en-US" sz="2000" dirty="0"/>
              <a:t>They have been proposed</a:t>
            </a:r>
          </a:p>
          <a:p>
            <a:r>
              <a:rPr lang="en-US" sz="2000" dirty="0"/>
              <a:t>as the best of the </a:t>
            </a:r>
            <a:r>
              <a:rPr lang="en-US" sz="2000" dirty="0" err="1"/>
              <a:t>immunohistochemical</a:t>
            </a:r>
            <a:r>
              <a:rPr lang="en-US" sz="2000" dirty="0"/>
              <a:t> markers of</a:t>
            </a:r>
          </a:p>
          <a:p>
            <a:r>
              <a:rPr lang="tr-TR" sz="2000" dirty="0"/>
              <a:t>endometrial receptivity during </a:t>
            </a:r>
            <a:r>
              <a:rPr lang="tr-TR" sz="2000" dirty="0" smtClean="0"/>
              <a:t>implantation window</a:t>
            </a:r>
          </a:p>
          <a:p>
            <a:r>
              <a:rPr lang="en-US" sz="1100" dirty="0" smtClean="0"/>
              <a:t>. </a:t>
            </a:r>
            <a:r>
              <a:rPr lang="en-US" sz="1100" dirty="0" err="1"/>
              <a:t>Lessey</a:t>
            </a:r>
            <a:r>
              <a:rPr lang="en-US" sz="1100" dirty="0"/>
              <a:t> BA. Endometrial </a:t>
            </a:r>
            <a:r>
              <a:rPr lang="en-US" sz="1100" dirty="0" err="1"/>
              <a:t>integrins</a:t>
            </a:r>
            <a:r>
              <a:rPr lang="en-US" sz="1100" dirty="0"/>
              <a:t> and the establishment of</a:t>
            </a:r>
          </a:p>
          <a:p>
            <a:r>
              <a:rPr lang="en-US" sz="1100" dirty="0"/>
              <a:t>uterine receptivity. Hum </a:t>
            </a:r>
            <a:r>
              <a:rPr lang="en-US" sz="1100" dirty="0" err="1"/>
              <a:t>Reprod</a:t>
            </a:r>
            <a:r>
              <a:rPr lang="en-US" sz="1100" dirty="0"/>
              <a:t> 1998;13:247-61</a:t>
            </a:r>
            <a:r>
              <a:rPr lang="tr-TR" sz="1100" dirty="0" smtClean="0"/>
              <a:t> </a:t>
            </a:r>
            <a:endParaRPr lang="tr-TR" sz="1100" dirty="0"/>
          </a:p>
        </p:txBody>
      </p:sp>
    </p:spTree>
    <p:extLst>
      <p:ext uri="{BB962C8B-B14F-4D97-AF65-F5344CB8AC3E}">
        <p14:creationId xmlns:p14="http://schemas.microsoft.com/office/powerpoint/2010/main" val="2533803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endParaRPr lang="tr-TR" smtClean="0"/>
          </a:p>
        </p:txBody>
      </p:sp>
      <p:sp>
        <p:nvSpPr>
          <p:cNvPr id="20483" name="2 İçerik Yer Tutucusu"/>
          <p:cNvSpPr>
            <a:spLocks noGrp="1"/>
          </p:cNvSpPr>
          <p:nvPr>
            <p:ph idx="1"/>
          </p:nvPr>
        </p:nvSpPr>
        <p:spPr>
          <a:xfrm>
            <a:off x="381000" y="0"/>
            <a:ext cx="8229600" cy="4525963"/>
          </a:xfrm>
        </p:spPr>
        <p:txBody>
          <a:bodyPr>
            <a:normAutofit fontScale="85000" lnSpcReduction="20000"/>
          </a:bodyPr>
          <a:lstStyle/>
          <a:p>
            <a:endParaRPr lang="tr-TR" sz="2800" b="1" dirty="0" smtClean="0">
              <a:solidFill>
                <a:srgbClr val="FF0000"/>
              </a:solidFill>
            </a:endParaRPr>
          </a:p>
          <a:p>
            <a:endParaRPr lang="tr-TR" sz="2800" b="1" dirty="0">
              <a:solidFill>
                <a:srgbClr val="FF0000"/>
              </a:solidFill>
            </a:endParaRPr>
          </a:p>
          <a:p>
            <a:endParaRPr lang="tr-TR" sz="2800" b="1" dirty="0" smtClean="0">
              <a:solidFill>
                <a:srgbClr val="FF0000"/>
              </a:solidFill>
            </a:endParaRPr>
          </a:p>
          <a:p>
            <a:r>
              <a:rPr lang="tr-TR" sz="2800" b="1" dirty="0" smtClean="0">
                <a:solidFill>
                  <a:srgbClr val="FF0000"/>
                </a:solidFill>
              </a:rPr>
              <a:t>RESEPTİVİTE BOZULMASINDA</a:t>
            </a:r>
          </a:p>
          <a:p>
            <a:r>
              <a:rPr lang="tr-TR" sz="2800" b="1" dirty="0" smtClean="0">
                <a:solidFill>
                  <a:srgbClr val="FF0000"/>
                </a:solidFill>
              </a:rPr>
              <a:t>Düşenler</a:t>
            </a:r>
            <a:endParaRPr lang="tr-TR" sz="2800" b="1" dirty="0">
              <a:solidFill>
                <a:srgbClr val="FF0000"/>
              </a:solidFill>
            </a:endParaRPr>
          </a:p>
          <a:p>
            <a:r>
              <a:rPr lang="tr-TR" sz="2800" b="1" dirty="0" smtClean="0">
                <a:solidFill>
                  <a:schemeClr val="tx1">
                    <a:lumMod val="75000"/>
                    <a:lumOff val="25000"/>
                  </a:schemeClr>
                </a:solidFill>
              </a:rPr>
              <a:t>Failure of appearance of a</a:t>
            </a:r>
            <a:r>
              <a:rPr lang="tr-TR" sz="2800" b="1" baseline="30000" dirty="0" smtClean="0">
                <a:solidFill>
                  <a:schemeClr val="tx1">
                    <a:lumMod val="75000"/>
                    <a:lumOff val="25000"/>
                  </a:schemeClr>
                </a:solidFill>
              </a:rPr>
              <a:t> </a:t>
            </a:r>
            <a:r>
              <a:rPr lang="tr-TR" sz="2800" b="1" dirty="0" smtClean="0">
                <a:solidFill>
                  <a:schemeClr val="tx1">
                    <a:lumMod val="75000"/>
                    <a:lumOff val="25000"/>
                  </a:schemeClr>
                </a:solidFill>
              </a:rPr>
              <a:t>specific integrin – V 3 in the endometrium at the time of</a:t>
            </a:r>
            <a:r>
              <a:rPr lang="tr-TR" sz="2800" b="1" baseline="30000" dirty="0" smtClean="0">
                <a:solidFill>
                  <a:schemeClr val="tx1">
                    <a:lumMod val="75000"/>
                    <a:lumOff val="25000"/>
                  </a:schemeClr>
                </a:solidFill>
              </a:rPr>
              <a:t> </a:t>
            </a:r>
            <a:r>
              <a:rPr lang="tr-TR" sz="2800" b="1" dirty="0" smtClean="0">
                <a:solidFill>
                  <a:schemeClr val="tx1">
                    <a:lumMod val="75000"/>
                    <a:lumOff val="25000"/>
                  </a:schemeClr>
                </a:solidFill>
              </a:rPr>
              <a:t>implantation was suggested as a cause of implantation failure</a:t>
            </a:r>
            <a:r>
              <a:rPr lang="tr-TR" sz="2800" b="1" baseline="30000" dirty="0" smtClean="0">
                <a:solidFill>
                  <a:schemeClr val="tx1">
                    <a:lumMod val="75000"/>
                    <a:lumOff val="25000"/>
                  </a:schemeClr>
                </a:solidFill>
              </a:rPr>
              <a:t> </a:t>
            </a:r>
            <a:r>
              <a:rPr lang="tr-TR" sz="2800" b="1" dirty="0" smtClean="0">
                <a:solidFill>
                  <a:schemeClr val="tx1">
                    <a:lumMod val="75000"/>
                    <a:lumOff val="25000"/>
                  </a:schemeClr>
                </a:solidFill>
              </a:rPr>
              <a:t>(Tei </a:t>
            </a:r>
            <a:r>
              <a:rPr lang="tr-TR" sz="2800" b="1" i="1" dirty="0" smtClean="0">
                <a:solidFill>
                  <a:schemeClr val="tx1">
                    <a:lumMod val="75000"/>
                    <a:lumOff val="25000"/>
                  </a:schemeClr>
                </a:solidFill>
              </a:rPr>
              <a:t>et al</a:t>
            </a:r>
            <a:r>
              <a:rPr lang="tr-TR" sz="2800" b="1" dirty="0" smtClean="0">
                <a:solidFill>
                  <a:schemeClr val="tx1">
                    <a:lumMod val="75000"/>
                    <a:lumOff val="25000"/>
                  </a:schemeClr>
                </a:solidFill>
              </a:rPr>
              <a:t>., 2003</a:t>
            </a:r>
            <a:r>
              <a:rPr lang="tr-TR" sz="2800" b="1" dirty="0" smtClean="0">
                <a:solidFill>
                  <a:schemeClr val="tx1">
                    <a:lumMod val="75000"/>
                    <a:lumOff val="25000"/>
                  </a:schemeClr>
                </a:solidFill>
                <a:hlinkClick r:id="rId2"/>
              </a:rPr>
              <a:t> </a:t>
            </a:r>
            <a:r>
              <a:rPr lang="tr-TR" sz="2800" b="1" dirty="0" smtClean="0">
                <a:solidFill>
                  <a:schemeClr val="tx1">
                    <a:lumMod val="75000"/>
                    <a:lumOff val="25000"/>
                  </a:schemeClr>
                </a:solidFill>
              </a:rPr>
              <a:t>; Thomas </a:t>
            </a:r>
            <a:r>
              <a:rPr lang="tr-TR" sz="2800" b="1" i="1" dirty="0" smtClean="0">
                <a:solidFill>
                  <a:schemeClr val="tx1">
                    <a:lumMod val="75000"/>
                    <a:lumOff val="25000"/>
                  </a:schemeClr>
                </a:solidFill>
              </a:rPr>
              <a:t>et al</a:t>
            </a:r>
            <a:r>
              <a:rPr lang="tr-TR" sz="2800" b="1" dirty="0" smtClean="0">
                <a:solidFill>
                  <a:schemeClr val="tx1">
                    <a:lumMod val="75000"/>
                    <a:lumOff val="25000"/>
                  </a:schemeClr>
                </a:solidFill>
              </a:rPr>
              <a:t>., 2003</a:t>
            </a:r>
            <a:r>
              <a:rPr lang="tr-TR" sz="2800" b="1" dirty="0" smtClean="0">
                <a:solidFill>
                  <a:schemeClr val="tx1">
                    <a:lumMod val="75000"/>
                    <a:lumOff val="25000"/>
                  </a:schemeClr>
                </a:solidFill>
                <a:hlinkClick r:id="rId3"/>
              </a:rPr>
              <a:t> </a:t>
            </a:r>
            <a:r>
              <a:rPr lang="tr-TR" sz="2800" b="1" dirty="0" smtClean="0">
                <a:solidFill>
                  <a:schemeClr val="tx1">
                    <a:lumMod val="75000"/>
                    <a:lumOff val="25000"/>
                  </a:schemeClr>
                </a:solidFill>
              </a:rPr>
              <a:t>). </a:t>
            </a:r>
          </a:p>
          <a:p>
            <a:r>
              <a:rPr lang="tr-TR" sz="2800" b="1" dirty="0" smtClean="0">
                <a:solidFill>
                  <a:srgbClr val="FF0000"/>
                </a:solidFill>
              </a:rPr>
              <a:t>Yükselenler</a:t>
            </a:r>
          </a:p>
          <a:p>
            <a:r>
              <a:rPr lang="tr-TR" sz="2400" dirty="0" smtClean="0">
                <a:solidFill>
                  <a:schemeClr val="tx2"/>
                </a:solidFill>
              </a:rPr>
              <a:t>High levels of aromatase</a:t>
            </a:r>
            <a:r>
              <a:rPr lang="tr-TR" sz="2400" baseline="30000" dirty="0" smtClean="0">
                <a:solidFill>
                  <a:schemeClr val="tx2"/>
                </a:solidFill>
              </a:rPr>
              <a:t> </a:t>
            </a:r>
            <a:r>
              <a:rPr lang="tr-TR" sz="2400" dirty="0" smtClean="0">
                <a:solidFill>
                  <a:schemeClr val="tx2"/>
                </a:solidFill>
              </a:rPr>
              <a:t>p450 mRNA (Brosens </a:t>
            </a:r>
            <a:r>
              <a:rPr lang="tr-TR" sz="2400" i="1" dirty="0" smtClean="0">
                <a:solidFill>
                  <a:schemeClr val="tx2"/>
                </a:solidFill>
              </a:rPr>
              <a:t>et al</a:t>
            </a:r>
            <a:r>
              <a:rPr lang="tr-TR" sz="2400" dirty="0" smtClean="0">
                <a:solidFill>
                  <a:schemeClr val="tx2"/>
                </a:solidFill>
              </a:rPr>
              <a:t>., 2004</a:t>
            </a:r>
            <a:r>
              <a:rPr lang="tr-TR" sz="2400" dirty="0" smtClean="0">
                <a:solidFill>
                  <a:schemeClr val="tx2"/>
                </a:solidFill>
                <a:hlinkClick r:id="rId4"/>
              </a:rPr>
              <a:t> </a:t>
            </a:r>
            <a:r>
              <a:rPr lang="tr-TR" sz="2400" dirty="0" smtClean="0">
                <a:solidFill>
                  <a:schemeClr val="tx2"/>
                </a:solidFill>
              </a:rPr>
              <a:t>), changes in pinopode expression</a:t>
            </a:r>
            <a:r>
              <a:rPr lang="tr-TR" sz="2400" baseline="30000" dirty="0" smtClean="0">
                <a:solidFill>
                  <a:schemeClr val="tx2"/>
                </a:solidFill>
              </a:rPr>
              <a:t> </a:t>
            </a:r>
            <a:r>
              <a:rPr lang="tr-TR" sz="2400" dirty="0" smtClean="0">
                <a:solidFill>
                  <a:schemeClr val="tx2"/>
                </a:solidFill>
              </a:rPr>
              <a:t>(Pantos </a:t>
            </a:r>
            <a:r>
              <a:rPr lang="tr-TR" sz="2400" i="1" dirty="0" smtClean="0">
                <a:solidFill>
                  <a:schemeClr val="tx2"/>
                </a:solidFill>
              </a:rPr>
              <a:t>et al</a:t>
            </a:r>
            <a:r>
              <a:rPr lang="tr-TR" sz="2400" dirty="0" smtClean="0">
                <a:solidFill>
                  <a:schemeClr val="tx2"/>
                </a:solidFill>
              </a:rPr>
              <a:t>., 2004</a:t>
            </a:r>
            <a:r>
              <a:rPr lang="tr-TR" sz="2400" dirty="0" smtClean="0">
                <a:solidFill>
                  <a:schemeClr val="tx2"/>
                </a:solidFill>
                <a:hlinkClick r:id="rId5"/>
              </a:rPr>
              <a:t> </a:t>
            </a:r>
            <a:r>
              <a:rPr lang="tr-TR" sz="2400" dirty="0" smtClean="0">
                <a:solidFill>
                  <a:schemeClr val="tx2"/>
                </a:solidFill>
              </a:rPr>
              <a:t>) and high matrix metalloproteinases (Inagaki</a:t>
            </a:r>
            <a:r>
              <a:rPr lang="tr-TR" sz="2400" baseline="30000" dirty="0" smtClean="0">
                <a:solidFill>
                  <a:schemeClr val="tx2"/>
                </a:solidFill>
              </a:rPr>
              <a:t> </a:t>
            </a:r>
            <a:r>
              <a:rPr lang="tr-TR" sz="2400" i="1" dirty="0" smtClean="0">
                <a:solidFill>
                  <a:schemeClr val="tx2"/>
                </a:solidFill>
              </a:rPr>
              <a:t>et al</a:t>
            </a:r>
            <a:r>
              <a:rPr lang="tr-TR" sz="2400" dirty="0" smtClean="0">
                <a:solidFill>
                  <a:schemeClr val="tx2"/>
                </a:solidFill>
              </a:rPr>
              <a:t>., 2003</a:t>
            </a:r>
            <a:r>
              <a:rPr lang="tr-TR" sz="2400" dirty="0" smtClean="0">
                <a:solidFill>
                  <a:schemeClr val="tx2"/>
                </a:solidFill>
                <a:hlinkClick r:id="rId6"/>
              </a:rPr>
              <a:t> </a:t>
            </a:r>
            <a:r>
              <a:rPr lang="tr-TR" sz="2400" dirty="0" smtClean="0">
                <a:solidFill>
                  <a:schemeClr val="tx2"/>
                </a:solidFill>
              </a:rPr>
              <a:t>) have been suggested to be associated with RIF.</a:t>
            </a:r>
            <a:r>
              <a:rPr lang="tr-TR" sz="2400" baseline="30000" dirty="0" smtClean="0">
                <a:solidFill>
                  <a:schemeClr val="tx2"/>
                </a:solidFill>
              </a:rPr>
              <a:t> </a:t>
            </a:r>
            <a:endParaRPr lang="tr-TR" sz="2400" dirty="0" smtClean="0">
              <a:solidFill>
                <a:schemeClr val="tx2"/>
              </a:solidFill>
            </a:endParaRPr>
          </a:p>
          <a:p>
            <a:endParaRPr lang="tr-TR" dirty="0" smtClean="0"/>
          </a:p>
        </p:txBody>
      </p:sp>
    </p:spTree>
    <p:extLst>
      <p:ext uri="{BB962C8B-B14F-4D97-AF65-F5344CB8AC3E}">
        <p14:creationId xmlns:p14="http://schemas.microsoft.com/office/powerpoint/2010/main" val="453190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a:t>Endometrial adhesion </a:t>
            </a:r>
            <a:r>
              <a:rPr lang="tr-TR" i="1" dirty="0" smtClean="0"/>
              <a:t>mole</a:t>
            </a:r>
            <a:r>
              <a:rPr lang="en-US" i="1" dirty="0" smtClean="0"/>
              <a:t>k</a:t>
            </a:r>
            <a:r>
              <a:rPr lang="tr-TR" i="1" dirty="0" smtClean="0"/>
              <a:t>ul</a:t>
            </a:r>
            <a:r>
              <a:rPr lang="en-US" i="1" dirty="0" err="1" smtClean="0"/>
              <a:t>leri</a:t>
            </a:r>
            <a:endParaRPr lang="tr-TR" dirty="0"/>
          </a:p>
        </p:txBody>
      </p:sp>
      <p:sp>
        <p:nvSpPr>
          <p:cNvPr id="3" name="Content Placeholder 2"/>
          <p:cNvSpPr>
            <a:spLocks noGrp="1"/>
          </p:cNvSpPr>
          <p:nvPr>
            <p:ph idx="1"/>
          </p:nvPr>
        </p:nvSpPr>
        <p:spPr/>
        <p:txBody>
          <a:bodyPr>
            <a:normAutofit/>
          </a:bodyPr>
          <a:lstStyle/>
          <a:p>
            <a:r>
              <a:rPr lang="tr-TR" dirty="0"/>
              <a:t>Mid-luteal </a:t>
            </a:r>
            <a:r>
              <a:rPr lang="tr-TR" dirty="0" smtClean="0"/>
              <a:t>integrin</a:t>
            </a:r>
            <a:r>
              <a:rPr lang="en-US" dirty="0" err="1" smtClean="0"/>
              <a:t>ler</a:t>
            </a:r>
            <a:r>
              <a:rPr lang="tr-TR" dirty="0"/>
              <a:t> n</a:t>
            </a:r>
            <a:r>
              <a:rPr lang="en-US" dirty="0" err="1" smtClean="0"/>
              <a:t>aturale</a:t>
            </a:r>
            <a:r>
              <a:rPr lang="en-US" dirty="0" smtClean="0"/>
              <a:t> gore </a:t>
            </a:r>
            <a:r>
              <a:rPr lang="en-US" dirty="0" err="1" smtClean="0"/>
              <a:t>indukte</a:t>
            </a:r>
            <a:r>
              <a:rPr lang="en-US" dirty="0" smtClean="0"/>
              <a:t> </a:t>
            </a:r>
            <a:r>
              <a:rPr lang="en-US" dirty="0" err="1" smtClean="0"/>
              <a:t>sikluslarda</a:t>
            </a:r>
            <a:r>
              <a:rPr lang="en-US" dirty="0" smtClean="0"/>
              <a:t> </a:t>
            </a:r>
            <a:r>
              <a:rPr lang="en-US" dirty="0" err="1" smtClean="0"/>
              <a:t>dusuk</a:t>
            </a:r>
            <a:r>
              <a:rPr lang="en-US" dirty="0" smtClean="0"/>
              <a:t> </a:t>
            </a:r>
            <a:r>
              <a:rPr lang="en-US" dirty="0" err="1" smtClean="0"/>
              <a:t>bulunurlar</a:t>
            </a:r>
            <a:r>
              <a:rPr lang="en-US" dirty="0" smtClean="0"/>
              <a:t> </a:t>
            </a:r>
            <a:r>
              <a:rPr lang="tr-TR" dirty="0"/>
              <a:t>b</a:t>
            </a:r>
            <a:r>
              <a:rPr lang="en-US" dirty="0" err="1" smtClean="0"/>
              <a:t>una</a:t>
            </a:r>
            <a:r>
              <a:rPr lang="en-US" dirty="0" smtClean="0"/>
              <a:t>  </a:t>
            </a:r>
            <a:r>
              <a:rPr lang="en-US" dirty="0"/>
              <a:t>"type I </a:t>
            </a:r>
            <a:r>
              <a:rPr lang="en-US" dirty="0" smtClean="0"/>
              <a:t>defect`` </a:t>
            </a:r>
            <a:r>
              <a:rPr lang="en-US" dirty="0" err="1" smtClean="0"/>
              <a:t>denir</a:t>
            </a:r>
            <a:r>
              <a:rPr lang="en-US" dirty="0" smtClean="0"/>
              <a:t>. Bu </a:t>
            </a:r>
            <a:r>
              <a:rPr lang="en-US" dirty="0" err="1" smtClean="0"/>
              <a:t>hastalarin</a:t>
            </a:r>
            <a:r>
              <a:rPr lang="en-US" dirty="0" smtClean="0"/>
              <a:t> </a:t>
            </a:r>
            <a:r>
              <a:rPr lang="en-US" dirty="0" err="1" smtClean="0"/>
              <a:t>cogu</a:t>
            </a:r>
            <a:r>
              <a:rPr lang="en-US" dirty="0" smtClean="0"/>
              <a:t> </a:t>
            </a:r>
            <a:r>
              <a:rPr lang="en-US" dirty="0" err="1" smtClean="0"/>
              <a:t>progesteronla</a:t>
            </a:r>
            <a:r>
              <a:rPr lang="en-US" dirty="0" smtClean="0"/>
              <a:t> </a:t>
            </a:r>
            <a:r>
              <a:rPr lang="en-US" dirty="0" err="1" smtClean="0"/>
              <a:t>tedavide</a:t>
            </a:r>
            <a:r>
              <a:rPr lang="en-US" dirty="0" smtClean="0"/>
              <a:t> hem endometrial </a:t>
            </a:r>
            <a:r>
              <a:rPr lang="en-US" dirty="0" err="1" smtClean="0"/>
              <a:t>histoloji</a:t>
            </a:r>
            <a:r>
              <a:rPr lang="en-US" dirty="0" smtClean="0"/>
              <a:t> </a:t>
            </a:r>
            <a:r>
              <a:rPr lang="en-US" dirty="0" err="1" smtClean="0"/>
              <a:t>hemde</a:t>
            </a:r>
            <a:r>
              <a:rPr lang="en-US" dirty="0"/>
              <a:t> αv </a:t>
            </a:r>
            <a:r>
              <a:rPr lang="en-US" dirty="0" smtClean="0"/>
              <a:t>β3 </a:t>
            </a:r>
            <a:r>
              <a:rPr lang="en-US" dirty="0" err="1" smtClean="0"/>
              <a:t>integrinde</a:t>
            </a:r>
            <a:r>
              <a:rPr lang="en-US" dirty="0" smtClean="0"/>
              <a:t> </a:t>
            </a:r>
            <a:r>
              <a:rPr lang="en-US" dirty="0" err="1" smtClean="0"/>
              <a:t>duzelme</a:t>
            </a:r>
            <a:r>
              <a:rPr lang="en-US" dirty="0" smtClean="0"/>
              <a:t> </a:t>
            </a:r>
            <a:r>
              <a:rPr lang="en-US" dirty="0" err="1" smtClean="0"/>
              <a:t>olur</a:t>
            </a:r>
            <a:endParaRPr lang="en-US" dirty="0"/>
          </a:p>
          <a:p>
            <a:r>
              <a:rPr lang="en-US" dirty="0" err="1" smtClean="0"/>
              <a:t>Histolojik</a:t>
            </a:r>
            <a:r>
              <a:rPr lang="en-US" dirty="0" smtClean="0"/>
              <a:t> </a:t>
            </a:r>
            <a:r>
              <a:rPr lang="en-US" dirty="0" err="1" smtClean="0"/>
              <a:t>olarak</a:t>
            </a:r>
            <a:r>
              <a:rPr lang="en-US" dirty="0" smtClean="0"/>
              <a:t> normal </a:t>
            </a:r>
            <a:r>
              <a:rPr lang="en-US" dirty="0" err="1" smtClean="0"/>
              <a:t>ama</a:t>
            </a:r>
            <a:r>
              <a:rPr lang="en-US" dirty="0" smtClean="0"/>
              <a:t> αv </a:t>
            </a:r>
            <a:r>
              <a:rPr lang="en-US" dirty="0"/>
              <a:t>β3</a:t>
            </a:r>
          </a:p>
          <a:p>
            <a:r>
              <a:rPr lang="en-US" dirty="0" smtClean="0"/>
              <a:t>Integrin </a:t>
            </a:r>
            <a:r>
              <a:rPr lang="en-US" dirty="0" err="1" smtClean="0"/>
              <a:t>eksik</a:t>
            </a:r>
            <a:r>
              <a:rPr lang="en-US" dirty="0" smtClean="0"/>
              <a:t> </a:t>
            </a:r>
            <a:r>
              <a:rPr lang="en-US" dirty="0" err="1" smtClean="0"/>
              <a:t>olursa</a:t>
            </a:r>
            <a:r>
              <a:rPr lang="en-US" dirty="0"/>
              <a:t> "type II defect", </a:t>
            </a:r>
            <a:r>
              <a:rPr lang="en-US" dirty="0" err="1" smtClean="0"/>
              <a:t>denir</a:t>
            </a:r>
            <a:endParaRPr lang="tr-TR" dirty="0"/>
          </a:p>
        </p:txBody>
      </p:sp>
    </p:spTree>
    <p:extLst>
      <p:ext uri="{BB962C8B-B14F-4D97-AF65-F5344CB8AC3E}">
        <p14:creationId xmlns:p14="http://schemas.microsoft.com/office/powerpoint/2010/main" val="4275827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eaLnBrk="1" hangingPunct="1"/>
            <a:r>
              <a:rPr lang="tr-TR" sz="3200" b="1" smtClean="0">
                <a:solidFill>
                  <a:srgbClr val="FF0000"/>
                </a:solidFill>
              </a:rPr>
              <a:t>Vß3</a:t>
            </a:r>
            <a:r>
              <a:rPr lang="tr-TR" sz="3200" b="1" baseline="30000" smtClean="0">
                <a:solidFill>
                  <a:srgbClr val="FF0000"/>
                </a:solidFill>
              </a:rPr>
              <a:t> </a:t>
            </a:r>
            <a:r>
              <a:rPr lang="tr-TR" sz="3200" b="1" smtClean="0">
                <a:solidFill>
                  <a:srgbClr val="FF0000"/>
                </a:solidFill>
              </a:rPr>
              <a:t>integrin expression is orchestrated</a:t>
            </a:r>
          </a:p>
        </p:txBody>
      </p:sp>
      <p:sp>
        <p:nvSpPr>
          <p:cNvPr id="18435" name="2 İçerik Yer Tutucusu"/>
          <p:cNvSpPr>
            <a:spLocks noGrp="1"/>
          </p:cNvSpPr>
          <p:nvPr>
            <p:ph idx="1"/>
          </p:nvPr>
        </p:nvSpPr>
        <p:spPr/>
        <p:txBody>
          <a:bodyPr/>
          <a:lstStyle/>
          <a:p>
            <a:pPr eaLnBrk="1" hangingPunct="1"/>
            <a:r>
              <a:rPr lang="tr-TR" sz="2400" b="1" dirty="0" smtClean="0">
                <a:solidFill>
                  <a:srgbClr val="FF0000"/>
                </a:solidFill>
              </a:rPr>
              <a:t>in the human endometrium</a:t>
            </a:r>
            <a:r>
              <a:rPr lang="tr-TR" sz="2400" b="1" baseline="30000" dirty="0" smtClean="0">
                <a:solidFill>
                  <a:srgbClr val="FF0000"/>
                </a:solidFill>
              </a:rPr>
              <a:t> </a:t>
            </a:r>
            <a:endParaRPr lang="en-US" sz="2400" b="1" baseline="30000" dirty="0" smtClean="0">
              <a:solidFill>
                <a:srgbClr val="FF0000"/>
              </a:solidFill>
            </a:endParaRPr>
          </a:p>
          <a:p>
            <a:pPr eaLnBrk="1" hangingPunct="1"/>
            <a:r>
              <a:rPr lang="tr-TR" sz="2800" b="1" dirty="0" smtClean="0">
                <a:solidFill>
                  <a:srgbClr val="FF0000"/>
                </a:solidFill>
              </a:rPr>
              <a:t>positive</a:t>
            </a:r>
            <a:r>
              <a:rPr lang="tr-TR" sz="2400" b="1" dirty="0" smtClean="0">
                <a:solidFill>
                  <a:srgbClr val="FF0000"/>
                </a:solidFill>
              </a:rPr>
              <a:t> </a:t>
            </a:r>
            <a:r>
              <a:rPr lang="tr-TR" sz="2400" b="1" dirty="0" smtClean="0">
                <a:solidFill>
                  <a:schemeClr val="tx1">
                    <a:lumMod val="75000"/>
                    <a:lumOff val="25000"/>
                  </a:schemeClr>
                </a:solidFill>
              </a:rPr>
              <a:t>[e.g. epidermal growth factor (EGF), heparin-binding</a:t>
            </a:r>
            <a:r>
              <a:rPr lang="tr-TR" sz="2400" b="1" baseline="30000" dirty="0" smtClean="0">
                <a:solidFill>
                  <a:schemeClr val="tx1">
                    <a:lumMod val="75000"/>
                    <a:lumOff val="25000"/>
                  </a:schemeClr>
                </a:solidFill>
              </a:rPr>
              <a:t> </a:t>
            </a:r>
            <a:r>
              <a:rPr lang="tr-TR" sz="2400" b="1" dirty="0" smtClean="0">
                <a:solidFill>
                  <a:schemeClr val="tx1">
                    <a:lumMod val="75000"/>
                    <a:lumOff val="25000"/>
                  </a:schemeClr>
                </a:solidFill>
              </a:rPr>
              <a:t>EGF (HB-EGF)] and </a:t>
            </a:r>
          </a:p>
          <a:p>
            <a:pPr eaLnBrk="1" hangingPunct="1"/>
            <a:r>
              <a:rPr lang="tr-TR" sz="2800" b="1" dirty="0" smtClean="0">
                <a:solidFill>
                  <a:srgbClr val="FF0000"/>
                </a:solidFill>
              </a:rPr>
              <a:t>negative</a:t>
            </a:r>
            <a:r>
              <a:rPr lang="tr-TR" sz="2400" b="1" dirty="0" smtClean="0">
                <a:solidFill>
                  <a:srgbClr val="FF0000"/>
                </a:solidFill>
              </a:rPr>
              <a:t> [e.g. 17ß-estradiol (E</a:t>
            </a:r>
            <a:r>
              <a:rPr lang="tr-TR" sz="2400" b="1" baseline="-25000" dirty="0" smtClean="0">
                <a:solidFill>
                  <a:srgbClr val="FF0000"/>
                </a:solidFill>
              </a:rPr>
              <a:t>2</a:t>
            </a:r>
            <a:r>
              <a:rPr lang="tr-TR" sz="2400" b="1" dirty="0" smtClean="0">
                <a:solidFill>
                  <a:srgbClr val="FF0000"/>
                </a:solidFill>
              </a:rPr>
              <a:t>)]</a:t>
            </a:r>
            <a:r>
              <a:rPr lang="tr-TR" sz="2400" b="1" baseline="30000" dirty="0" smtClean="0">
                <a:solidFill>
                  <a:srgbClr val="FF0000"/>
                </a:solidFill>
              </a:rPr>
              <a:t> </a:t>
            </a:r>
            <a:r>
              <a:rPr lang="tr-TR" sz="2400" b="1" dirty="0" smtClean="0">
                <a:solidFill>
                  <a:srgbClr val="FF0000"/>
                </a:solidFill>
              </a:rPr>
              <a:t>factors </a:t>
            </a:r>
            <a:r>
              <a:rPr lang="tr-TR" sz="2000" b="1" dirty="0" smtClean="0">
                <a:solidFill>
                  <a:srgbClr val="FF0000"/>
                </a:solidFill>
              </a:rPr>
              <a:t>(Somkuti </a:t>
            </a:r>
            <a:r>
              <a:rPr lang="tr-TR" sz="2000" b="1" i="1" dirty="0" smtClean="0">
                <a:solidFill>
                  <a:srgbClr val="FF0000"/>
                </a:solidFill>
              </a:rPr>
              <a:t>et al</a:t>
            </a:r>
            <a:r>
              <a:rPr lang="tr-TR" sz="2000" b="1" dirty="0" smtClean="0">
                <a:solidFill>
                  <a:srgbClr val="FF0000"/>
                </a:solidFill>
              </a:rPr>
              <a:t>., 1997</a:t>
            </a:r>
            <a:r>
              <a:rPr lang="tr-TR" sz="2000" b="1" dirty="0" smtClean="0">
                <a:solidFill>
                  <a:srgbClr val="FF0000"/>
                </a:solidFill>
                <a:hlinkClick r:id="rId2"/>
              </a:rPr>
              <a:t> </a:t>
            </a:r>
            <a:r>
              <a:rPr lang="tr-TR" sz="2000" b="1" dirty="0" smtClean="0">
                <a:solidFill>
                  <a:srgbClr val="FF0000"/>
                </a:solidFill>
              </a:rPr>
              <a:t>).</a:t>
            </a:r>
            <a:r>
              <a:rPr lang="tr-TR" sz="2000" b="1" dirty="0" smtClean="0"/>
              <a:t> </a:t>
            </a:r>
          </a:p>
          <a:p>
            <a:pPr eaLnBrk="1" hangingPunct="1"/>
            <a:r>
              <a:rPr lang="tr-TR" sz="2000" b="1" i="1" dirty="0" smtClean="0">
                <a:solidFill>
                  <a:schemeClr val="accent2"/>
                </a:solidFill>
              </a:rPr>
              <a:t>During the proliferative phase,</a:t>
            </a:r>
            <a:r>
              <a:rPr lang="tr-TR" sz="2000" b="1" i="1" baseline="30000" dirty="0" smtClean="0">
                <a:solidFill>
                  <a:schemeClr val="accent2"/>
                </a:solidFill>
              </a:rPr>
              <a:t> </a:t>
            </a:r>
            <a:r>
              <a:rPr lang="tr-TR" sz="2000" b="1" i="1" dirty="0" smtClean="0">
                <a:solidFill>
                  <a:schemeClr val="accent2"/>
                </a:solidFill>
              </a:rPr>
              <a:t>high estrogen levels act via the estrogen receptor- (ER ) to</a:t>
            </a:r>
            <a:r>
              <a:rPr lang="tr-TR" sz="2000" b="1" i="1" baseline="30000" dirty="0" smtClean="0">
                <a:solidFill>
                  <a:schemeClr val="accent2"/>
                </a:solidFill>
              </a:rPr>
              <a:t> </a:t>
            </a:r>
            <a:r>
              <a:rPr lang="tr-TR" sz="2000" b="1" i="1" dirty="0" smtClean="0">
                <a:solidFill>
                  <a:schemeClr val="accent2"/>
                </a:solidFill>
              </a:rPr>
              <a:t>inhibit integrin expression. The luteal progesterone rise subsequently</a:t>
            </a:r>
            <a:r>
              <a:rPr lang="tr-TR" sz="2000" b="1" i="1" baseline="30000" dirty="0" smtClean="0">
                <a:solidFill>
                  <a:schemeClr val="accent2"/>
                </a:solidFill>
              </a:rPr>
              <a:t> </a:t>
            </a:r>
            <a:r>
              <a:rPr lang="tr-TR" sz="2000" b="1" i="1" dirty="0" smtClean="0">
                <a:solidFill>
                  <a:schemeClr val="accent2"/>
                </a:solidFill>
              </a:rPr>
              <a:t>down-regulates the number of those receptors, thus indirectly</a:t>
            </a:r>
            <a:r>
              <a:rPr lang="tr-TR" sz="2000" b="1" i="1" baseline="30000" dirty="0" smtClean="0">
                <a:solidFill>
                  <a:schemeClr val="accent2"/>
                </a:solidFill>
              </a:rPr>
              <a:t> </a:t>
            </a:r>
            <a:r>
              <a:rPr lang="tr-TR" sz="2000" b="1" i="1" dirty="0" smtClean="0">
                <a:solidFill>
                  <a:schemeClr val="accent2"/>
                </a:solidFill>
              </a:rPr>
              <a:t>suppressing the inhibitory effects of E</a:t>
            </a:r>
            <a:r>
              <a:rPr lang="tr-TR" sz="2000" b="1" i="1" baseline="-25000" dirty="0" smtClean="0">
                <a:solidFill>
                  <a:schemeClr val="accent2"/>
                </a:solidFill>
              </a:rPr>
              <a:t>2</a:t>
            </a:r>
            <a:r>
              <a:rPr lang="tr-TR" sz="2000" b="1" i="1" dirty="0" smtClean="0">
                <a:solidFill>
                  <a:schemeClr val="accent2"/>
                </a:solidFill>
              </a:rPr>
              <a:t> on integrins. This</a:t>
            </a:r>
            <a:r>
              <a:rPr lang="tr-TR" sz="2000" b="1" i="1" baseline="30000" dirty="0" smtClean="0">
                <a:solidFill>
                  <a:schemeClr val="accent2"/>
                </a:solidFill>
              </a:rPr>
              <a:t> </a:t>
            </a:r>
            <a:r>
              <a:rPr lang="tr-TR" sz="2000" b="1" i="1" dirty="0" smtClean="0">
                <a:solidFill>
                  <a:schemeClr val="accent2"/>
                </a:solidFill>
              </a:rPr>
              <a:t>results in a net integrin increase.</a:t>
            </a:r>
            <a:r>
              <a:rPr lang="tr-TR" sz="2000" b="1" i="1" dirty="0" smtClean="0"/>
              <a:t> </a:t>
            </a:r>
            <a:r>
              <a:rPr lang="tr-TR" sz="2000" dirty="0" smtClean="0"/>
              <a:t>Progesterone, probably,</a:t>
            </a:r>
            <a:r>
              <a:rPr lang="tr-TR" sz="2000" baseline="30000" dirty="0" smtClean="0"/>
              <a:t> </a:t>
            </a:r>
            <a:r>
              <a:rPr lang="tr-TR" sz="2000" dirty="0" smtClean="0"/>
              <a:t>also acts positively by increasing paracrine stromal factors</a:t>
            </a:r>
            <a:r>
              <a:rPr lang="tr-TR" sz="2000" baseline="30000" dirty="0" smtClean="0"/>
              <a:t> </a:t>
            </a:r>
            <a:r>
              <a:rPr lang="tr-TR" sz="2000" dirty="0" smtClean="0"/>
              <a:t>(e.g. EGF and HB-EGF) to induce epithelial ß3 integrin</a:t>
            </a:r>
            <a:r>
              <a:rPr lang="tr-TR" sz="2000" baseline="30000" dirty="0" smtClean="0"/>
              <a:t> </a:t>
            </a:r>
            <a:r>
              <a:rPr lang="tr-TR" sz="2000" dirty="0" smtClean="0"/>
              <a:t>expression that serves as the rate-limiting step in Vß3</a:t>
            </a:r>
            <a:r>
              <a:rPr lang="tr-TR" sz="2000" baseline="30000" dirty="0" smtClean="0"/>
              <a:t> </a:t>
            </a:r>
            <a:r>
              <a:rPr lang="tr-TR" sz="2000" dirty="0" smtClean="0"/>
              <a:t>formation (Lessey, 2003</a:t>
            </a:r>
            <a:r>
              <a:rPr lang="tr-TR" sz="2000" dirty="0" smtClean="0">
                <a:hlinkClick r:id="rId3"/>
              </a:rPr>
              <a:t> </a:t>
            </a:r>
            <a:r>
              <a:rPr lang="tr-TR" sz="2000" dirty="0" smtClean="0"/>
              <a:t>)</a:t>
            </a:r>
          </a:p>
        </p:txBody>
      </p:sp>
    </p:spTree>
    <p:extLst>
      <p:ext uri="{BB962C8B-B14F-4D97-AF65-F5344CB8AC3E}">
        <p14:creationId xmlns:p14="http://schemas.microsoft.com/office/powerpoint/2010/main" val="3992757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tr-TR" smtClean="0"/>
          </a:p>
        </p:txBody>
      </p:sp>
      <p:pic>
        <p:nvPicPr>
          <p:cNvPr id="19459" name="Picture 3" descr="pinopod ve integrin gr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333375"/>
            <a:ext cx="7993062" cy="6524625"/>
          </a:xfrm>
          <a:noFill/>
        </p:spPr>
      </p:pic>
    </p:spTree>
    <p:extLst>
      <p:ext uri="{BB962C8B-B14F-4D97-AF65-F5344CB8AC3E}">
        <p14:creationId xmlns:p14="http://schemas.microsoft.com/office/powerpoint/2010/main" val="3676085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normAutofit fontScale="90000"/>
          </a:bodyPr>
          <a:lstStyle/>
          <a:p>
            <a:pPr eaLnBrk="1" hangingPunct="1"/>
            <a:r>
              <a:rPr lang="tr-TR" sz="3600" b="1" i="1" smtClean="0">
                <a:solidFill>
                  <a:schemeClr val="folHlink"/>
                </a:solidFill>
              </a:rPr>
              <a:t>Aberrant Vß3 integrin expression pattern has been</a:t>
            </a:r>
            <a:r>
              <a:rPr lang="tr-TR" sz="3600" b="1" i="1" baseline="30000" smtClean="0">
                <a:solidFill>
                  <a:schemeClr val="folHlink"/>
                </a:solidFill>
              </a:rPr>
              <a:t> </a:t>
            </a:r>
            <a:r>
              <a:rPr lang="tr-TR" sz="3600" b="1" i="1" smtClean="0">
                <a:solidFill>
                  <a:schemeClr val="folHlink"/>
                </a:solidFill>
              </a:rPr>
              <a:t>associated with</a:t>
            </a:r>
            <a:r>
              <a:rPr lang="tr-TR" sz="3600" i="1" smtClean="0">
                <a:solidFill>
                  <a:srgbClr val="FF0000"/>
                </a:solidFill>
              </a:rPr>
              <a:t> </a:t>
            </a:r>
            <a:br>
              <a:rPr lang="tr-TR" sz="3600" i="1" smtClean="0">
                <a:solidFill>
                  <a:srgbClr val="FF0000"/>
                </a:solidFill>
              </a:rPr>
            </a:br>
            <a:endParaRPr lang="tr-TR" sz="3600" i="1" smtClean="0">
              <a:solidFill>
                <a:srgbClr val="FF0000"/>
              </a:solidFill>
            </a:endParaRPr>
          </a:p>
        </p:txBody>
      </p:sp>
      <p:sp>
        <p:nvSpPr>
          <p:cNvPr id="21507" name="2 İçerik Yer Tutucusu"/>
          <p:cNvSpPr>
            <a:spLocks noGrp="1"/>
          </p:cNvSpPr>
          <p:nvPr>
            <p:ph idx="1"/>
          </p:nvPr>
        </p:nvSpPr>
        <p:spPr/>
        <p:txBody>
          <a:bodyPr>
            <a:normAutofit lnSpcReduction="10000"/>
          </a:bodyPr>
          <a:lstStyle/>
          <a:p>
            <a:pPr eaLnBrk="1" hangingPunct="1"/>
            <a:r>
              <a:rPr lang="tr-TR" sz="2800" i="1" dirty="0" smtClean="0">
                <a:solidFill>
                  <a:srgbClr val="FF0000"/>
                </a:solidFill>
              </a:rPr>
              <a:t>unexplained infertility (Klentzeris et al.,</a:t>
            </a:r>
            <a:r>
              <a:rPr lang="tr-TR" sz="2800" i="1" baseline="30000" dirty="0" smtClean="0">
                <a:solidFill>
                  <a:srgbClr val="FF0000"/>
                </a:solidFill>
              </a:rPr>
              <a:t> </a:t>
            </a:r>
            <a:r>
              <a:rPr lang="tr-TR" sz="2800" i="1" dirty="0" smtClean="0">
                <a:solidFill>
                  <a:srgbClr val="FF0000"/>
                </a:solidFill>
              </a:rPr>
              <a:t>1993</a:t>
            </a:r>
            <a:r>
              <a:rPr lang="tr-TR" sz="2800" i="1" dirty="0" smtClean="0">
                <a:solidFill>
                  <a:srgbClr val="FF0000"/>
                </a:solidFill>
                <a:hlinkClick r:id="rId2"/>
              </a:rPr>
              <a:t> </a:t>
            </a:r>
            <a:r>
              <a:rPr lang="tr-TR" sz="2800" i="1" dirty="0" smtClean="0">
                <a:solidFill>
                  <a:srgbClr val="FF0000"/>
                </a:solidFill>
              </a:rPr>
              <a:t>; Lessey et al., 1995</a:t>
            </a:r>
            <a:r>
              <a:rPr lang="tr-TR" sz="2800" i="1" dirty="0" smtClean="0">
                <a:solidFill>
                  <a:srgbClr val="FF0000"/>
                </a:solidFill>
                <a:hlinkClick r:id="rId3"/>
              </a:rPr>
              <a:t> </a:t>
            </a:r>
            <a:r>
              <a:rPr lang="tr-TR" sz="2800" i="1" dirty="0" smtClean="0">
                <a:solidFill>
                  <a:srgbClr val="FF0000"/>
                </a:solidFill>
              </a:rPr>
              <a:t>; Tei et al., 2003</a:t>
            </a:r>
            <a:r>
              <a:rPr lang="tr-TR" sz="2800" i="1" dirty="0" smtClean="0">
                <a:solidFill>
                  <a:srgbClr val="FF0000"/>
                </a:solidFill>
                <a:hlinkClick r:id="rId4"/>
              </a:rPr>
              <a:t> </a:t>
            </a:r>
            <a:r>
              <a:rPr lang="tr-TR" sz="2800" i="1" dirty="0" smtClean="0">
                <a:solidFill>
                  <a:srgbClr val="FF0000"/>
                </a:solidFill>
              </a:rPr>
              <a:t>), </a:t>
            </a:r>
          </a:p>
          <a:p>
            <a:pPr eaLnBrk="1" hangingPunct="1"/>
            <a:r>
              <a:rPr lang="tr-TR" sz="2800" i="1" dirty="0" smtClean="0">
                <a:solidFill>
                  <a:srgbClr val="FF0000"/>
                </a:solidFill>
              </a:rPr>
              <a:t>endometriosis</a:t>
            </a:r>
            <a:r>
              <a:rPr lang="tr-TR" sz="2800" i="1" baseline="30000" dirty="0" smtClean="0">
                <a:solidFill>
                  <a:srgbClr val="FF0000"/>
                </a:solidFill>
              </a:rPr>
              <a:t> </a:t>
            </a:r>
            <a:r>
              <a:rPr lang="tr-TR" sz="2800" i="1" dirty="0" smtClean="0">
                <a:solidFill>
                  <a:srgbClr val="FF0000"/>
                </a:solidFill>
              </a:rPr>
              <a:t>(Lessey et al., 1994b</a:t>
            </a:r>
            <a:r>
              <a:rPr lang="tr-TR" sz="2800" i="1" dirty="0" smtClean="0">
                <a:solidFill>
                  <a:srgbClr val="FF0000"/>
                </a:solidFill>
                <a:hlinkClick r:id="rId5"/>
              </a:rPr>
              <a:t> </a:t>
            </a:r>
            <a:r>
              <a:rPr lang="tr-TR" sz="2800" i="1" dirty="0" smtClean="0">
                <a:solidFill>
                  <a:srgbClr val="FF0000"/>
                </a:solidFill>
              </a:rPr>
              <a:t>), </a:t>
            </a:r>
          </a:p>
          <a:p>
            <a:pPr eaLnBrk="1" hangingPunct="1"/>
            <a:r>
              <a:rPr lang="tr-TR" sz="2800" i="1" dirty="0" smtClean="0">
                <a:solidFill>
                  <a:srgbClr val="FF0000"/>
                </a:solidFill>
              </a:rPr>
              <a:t>hydrosalpinx (Meyer et al., 1997</a:t>
            </a:r>
            <a:r>
              <a:rPr lang="tr-TR" sz="2800" i="1" dirty="0" smtClean="0">
                <a:solidFill>
                  <a:srgbClr val="FF0000"/>
                </a:solidFill>
                <a:hlinkClick r:id="rId6"/>
              </a:rPr>
              <a:t> </a:t>
            </a:r>
            <a:r>
              <a:rPr lang="tr-TR" sz="2800" i="1" dirty="0" smtClean="0">
                <a:solidFill>
                  <a:srgbClr val="FF0000"/>
                </a:solidFill>
              </a:rPr>
              <a:t>),</a:t>
            </a:r>
          </a:p>
          <a:p>
            <a:pPr eaLnBrk="1" hangingPunct="1"/>
            <a:r>
              <a:rPr lang="tr-TR" sz="2800" i="1" dirty="0" smtClean="0">
                <a:solidFill>
                  <a:srgbClr val="FF0000"/>
                </a:solidFill>
              </a:rPr>
              <a:t> luteal</a:t>
            </a:r>
            <a:r>
              <a:rPr lang="tr-TR" sz="2800" i="1" baseline="30000" dirty="0" smtClean="0">
                <a:solidFill>
                  <a:srgbClr val="FF0000"/>
                </a:solidFill>
              </a:rPr>
              <a:t> </a:t>
            </a:r>
            <a:r>
              <a:rPr lang="tr-TR" sz="2800" i="1" dirty="0" smtClean="0">
                <a:solidFill>
                  <a:srgbClr val="FF0000"/>
                </a:solidFill>
              </a:rPr>
              <a:t>phase deficiency (LPD; Lessey et al., 1992</a:t>
            </a:r>
            <a:r>
              <a:rPr lang="tr-TR" sz="2800" i="1" dirty="0" smtClean="0">
                <a:solidFill>
                  <a:srgbClr val="FF0000"/>
                </a:solidFill>
                <a:hlinkClick r:id="rId7"/>
              </a:rPr>
              <a:t> </a:t>
            </a:r>
            <a:r>
              <a:rPr lang="tr-TR" sz="2800" i="1" dirty="0" smtClean="0">
                <a:solidFill>
                  <a:srgbClr val="FF0000"/>
                </a:solidFill>
              </a:rPr>
              <a:t>) and, more recently,</a:t>
            </a:r>
            <a:r>
              <a:rPr lang="tr-TR" sz="2800" i="1" baseline="30000" dirty="0" smtClean="0">
                <a:solidFill>
                  <a:srgbClr val="FF0000"/>
                </a:solidFill>
              </a:rPr>
              <a:t> </a:t>
            </a:r>
          </a:p>
          <a:p>
            <a:pPr eaLnBrk="1" hangingPunct="1"/>
            <a:r>
              <a:rPr lang="tr-TR" sz="2800" i="1" dirty="0" smtClean="0">
                <a:solidFill>
                  <a:srgbClr val="FF0000"/>
                </a:solidFill>
              </a:rPr>
              <a:t>polycystic ovarian syndrome (PCOS; Apparao et al., 2002</a:t>
            </a:r>
            <a:r>
              <a:rPr lang="tr-TR" sz="2800" i="1" dirty="0" smtClean="0">
                <a:solidFill>
                  <a:srgbClr val="FF0000"/>
                </a:solidFill>
                <a:hlinkClick r:id="rId8"/>
              </a:rPr>
              <a:t> </a:t>
            </a:r>
            <a:r>
              <a:rPr lang="tr-TR" sz="2800" i="1" dirty="0" smtClean="0">
                <a:solidFill>
                  <a:srgbClr val="FF0000"/>
                </a:solidFill>
              </a:rPr>
              <a:t>).</a:t>
            </a:r>
            <a:r>
              <a:rPr lang="tr-TR" sz="2800" dirty="0" smtClean="0"/>
              <a:t> Other</a:t>
            </a:r>
            <a:r>
              <a:rPr lang="tr-TR" sz="2800" baseline="30000" dirty="0" smtClean="0"/>
              <a:t> </a:t>
            </a:r>
            <a:r>
              <a:rPr lang="tr-TR" sz="2800" dirty="0" smtClean="0"/>
              <a:t>investigators could not, however, demonstrate different integrin</a:t>
            </a:r>
            <a:r>
              <a:rPr lang="tr-TR" sz="2800" baseline="30000" dirty="0" smtClean="0"/>
              <a:t> </a:t>
            </a:r>
            <a:r>
              <a:rPr lang="tr-TR" sz="2800" dirty="0" smtClean="0"/>
              <a:t>pattern in endometriosis (Creus </a:t>
            </a:r>
            <a:r>
              <a:rPr lang="tr-TR" sz="2800" i="1" dirty="0" smtClean="0"/>
              <a:t>et al</a:t>
            </a:r>
            <a:r>
              <a:rPr lang="tr-TR" sz="2800" dirty="0" smtClean="0"/>
              <a:t>., 1998</a:t>
            </a:r>
            <a:r>
              <a:rPr lang="tr-TR" sz="2800" dirty="0" smtClean="0">
                <a:hlinkClick r:id="rId9"/>
              </a:rPr>
              <a:t> </a:t>
            </a:r>
            <a:r>
              <a:rPr lang="tr-TR" sz="2800" dirty="0" smtClean="0"/>
              <a:t>).</a:t>
            </a:r>
            <a:r>
              <a:rPr lang="tr-TR" sz="2800" baseline="30000" dirty="0" smtClean="0"/>
              <a:t> </a:t>
            </a:r>
            <a:endParaRPr lang="tr-TR" sz="2800" dirty="0" smtClean="0"/>
          </a:p>
          <a:p>
            <a:pPr eaLnBrk="1" hangingPunct="1"/>
            <a:endParaRPr lang="tr-TR" sz="2800" dirty="0" smtClean="0"/>
          </a:p>
        </p:txBody>
      </p:sp>
    </p:spTree>
    <p:extLst>
      <p:ext uri="{BB962C8B-B14F-4D97-AF65-F5344CB8AC3E}">
        <p14:creationId xmlns:p14="http://schemas.microsoft.com/office/powerpoint/2010/main" val="1946164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i="1" dirty="0"/>
              <a:t>Endometrial anti-adhesion molecules</a:t>
            </a:r>
            <a:endParaRPr lang="tr-TR" dirty="0"/>
          </a:p>
        </p:txBody>
      </p:sp>
      <p:sp>
        <p:nvSpPr>
          <p:cNvPr id="3" name="Content Placeholder 2"/>
          <p:cNvSpPr>
            <a:spLocks noGrp="1"/>
          </p:cNvSpPr>
          <p:nvPr>
            <p:ph idx="1"/>
          </p:nvPr>
        </p:nvSpPr>
        <p:spPr/>
        <p:txBody>
          <a:bodyPr>
            <a:normAutofit fontScale="70000" lnSpcReduction="20000"/>
          </a:bodyPr>
          <a:lstStyle/>
          <a:p>
            <a:r>
              <a:rPr lang="en-US" dirty="0"/>
              <a:t>As the attaching embryo approaches the</a:t>
            </a:r>
          </a:p>
          <a:p>
            <a:r>
              <a:rPr lang="en-US" dirty="0"/>
              <a:t>luminal epithelial surface of the uterus, it</a:t>
            </a:r>
          </a:p>
          <a:p>
            <a:r>
              <a:rPr lang="en-US" dirty="0"/>
              <a:t>encounters </a:t>
            </a:r>
            <a:r>
              <a:rPr lang="en-US" b="1" dirty="0">
                <a:solidFill>
                  <a:srgbClr val="FF0000"/>
                </a:solidFill>
              </a:rPr>
              <a:t>a mucinous layer, the </a:t>
            </a:r>
            <a:r>
              <a:rPr lang="en-US" b="1" dirty="0" err="1">
                <a:solidFill>
                  <a:srgbClr val="FF0000"/>
                </a:solidFill>
              </a:rPr>
              <a:t>glycocalyx</a:t>
            </a:r>
            <a:r>
              <a:rPr lang="en-US" b="1" dirty="0">
                <a:solidFill>
                  <a:srgbClr val="FF0000"/>
                </a:solidFill>
              </a:rPr>
              <a:t> </a:t>
            </a:r>
            <a:r>
              <a:rPr lang="en-US" dirty="0" smtClean="0"/>
              <a:t>.</a:t>
            </a:r>
            <a:endParaRPr lang="en-US" dirty="0"/>
          </a:p>
          <a:p>
            <a:r>
              <a:rPr lang="en-US" dirty="0"/>
              <a:t>The </a:t>
            </a:r>
            <a:r>
              <a:rPr lang="en-US" dirty="0" err="1"/>
              <a:t>mucins</a:t>
            </a:r>
            <a:r>
              <a:rPr lang="en-US" dirty="0"/>
              <a:t> in this layer are a group </a:t>
            </a:r>
            <a:r>
              <a:rPr lang="en-US" b="1" dirty="0">
                <a:solidFill>
                  <a:srgbClr val="FF0000"/>
                </a:solidFill>
              </a:rPr>
              <a:t>of </a:t>
            </a:r>
            <a:r>
              <a:rPr lang="en-US" b="1" dirty="0" err="1">
                <a:solidFill>
                  <a:srgbClr val="FF0000"/>
                </a:solidFill>
              </a:rPr>
              <a:t>antiadhesive</a:t>
            </a:r>
            <a:endParaRPr lang="en-US" b="1" dirty="0">
              <a:solidFill>
                <a:srgbClr val="FF0000"/>
              </a:solidFill>
            </a:endParaRPr>
          </a:p>
          <a:p>
            <a:r>
              <a:rPr lang="en-US" b="1" dirty="0">
                <a:solidFill>
                  <a:srgbClr val="FF0000"/>
                </a:solidFill>
              </a:rPr>
              <a:t>molecules, the most important of which is</a:t>
            </a:r>
          </a:p>
          <a:p>
            <a:r>
              <a:rPr lang="en-US" b="1" dirty="0" err="1">
                <a:solidFill>
                  <a:srgbClr val="FF0000"/>
                </a:solidFill>
              </a:rPr>
              <a:t>mucin</a:t>
            </a:r>
            <a:r>
              <a:rPr lang="en-US" b="1" dirty="0">
                <a:solidFill>
                  <a:srgbClr val="FF0000"/>
                </a:solidFill>
              </a:rPr>
              <a:t> 1(MUC-1). </a:t>
            </a:r>
            <a:r>
              <a:rPr lang="en-US" dirty="0" err="1"/>
              <a:t>Mucins</a:t>
            </a:r>
            <a:r>
              <a:rPr lang="en-US" dirty="0"/>
              <a:t> are a family of</a:t>
            </a:r>
          </a:p>
          <a:p>
            <a:r>
              <a:rPr lang="en-US" dirty="0"/>
              <a:t>glycoprotein present on the surface of human</a:t>
            </a:r>
          </a:p>
          <a:p>
            <a:r>
              <a:rPr lang="en-US" dirty="0"/>
              <a:t>epithelial cells. In human its expression is high</a:t>
            </a:r>
          </a:p>
          <a:p>
            <a:r>
              <a:rPr lang="en-US" dirty="0"/>
              <a:t>during </a:t>
            </a:r>
            <a:r>
              <a:rPr lang="en-US" dirty="0" err="1"/>
              <a:t>periimplantation</a:t>
            </a:r>
            <a:r>
              <a:rPr lang="en-US" dirty="0"/>
              <a:t> period </a:t>
            </a:r>
            <a:r>
              <a:rPr lang="en-US" dirty="0" smtClean="0"/>
              <a:t>. </a:t>
            </a:r>
            <a:r>
              <a:rPr lang="en-US" dirty="0"/>
              <a:t>It is possible that</a:t>
            </a:r>
          </a:p>
          <a:p>
            <a:r>
              <a:rPr lang="en-US" dirty="0"/>
              <a:t>the high </a:t>
            </a:r>
            <a:r>
              <a:rPr lang="en-US" dirty="0" err="1"/>
              <a:t>periimplantation</a:t>
            </a:r>
            <a:r>
              <a:rPr lang="en-US" dirty="0"/>
              <a:t> levels of </a:t>
            </a:r>
            <a:r>
              <a:rPr lang="en-US" b="1" dirty="0">
                <a:solidFill>
                  <a:srgbClr val="FF0000"/>
                </a:solidFill>
              </a:rPr>
              <a:t>MUC1 could play</a:t>
            </a:r>
          </a:p>
          <a:p>
            <a:r>
              <a:rPr lang="en-US" b="1" dirty="0">
                <a:solidFill>
                  <a:srgbClr val="FF0000"/>
                </a:solidFill>
              </a:rPr>
              <a:t>a role in "shielding" the implanting blastocyst from</a:t>
            </a:r>
          </a:p>
          <a:p>
            <a:r>
              <a:rPr lang="en-US" b="1" dirty="0">
                <a:solidFill>
                  <a:srgbClr val="FF0000"/>
                </a:solidFill>
              </a:rPr>
              <a:t>other inhibitory factors on the epithelial surface</a:t>
            </a:r>
            <a:r>
              <a:rPr lang="en-US" b="1" dirty="0" smtClean="0">
                <a:solidFill>
                  <a:srgbClr val="FF0000"/>
                </a:solidFill>
              </a:rPr>
              <a:t>.</a:t>
            </a:r>
            <a:endParaRPr lang="tr-TR" b="1" dirty="0" smtClean="0">
              <a:solidFill>
                <a:srgbClr val="FF0000"/>
              </a:solidFill>
            </a:endParaRPr>
          </a:p>
          <a:p>
            <a:r>
              <a:rPr lang="en-US" sz="1900" dirty="0" err="1"/>
              <a:t>Tabibzadeh</a:t>
            </a:r>
            <a:r>
              <a:rPr lang="en-US" sz="1900" dirty="0"/>
              <a:t> S. Molecular control of the implantation</a:t>
            </a:r>
          </a:p>
          <a:p>
            <a:r>
              <a:rPr lang="en-US" sz="1900" dirty="0"/>
              <a:t>window. Hum </a:t>
            </a:r>
            <a:r>
              <a:rPr lang="en-US" sz="1900" dirty="0" err="1"/>
              <a:t>Reprod</a:t>
            </a:r>
            <a:r>
              <a:rPr lang="en-US" sz="1900" dirty="0"/>
              <a:t> Update 1998;4:465-71</a:t>
            </a:r>
            <a:endParaRPr lang="tr-TR" sz="1900" dirty="0"/>
          </a:p>
        </p:txBody>
      </p:sp>
    </p:spTree>
    <p:extLst>
      <p:ext uri="{BB962C8B-B14F-4D97-AF65-F5344CB8AC3E}">
        <p14:creationId xmlns:p14="http://schemas.microsoft.com/office/powerpoint/2010/main" val="235303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1"/>
            <a:ext cx="914400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575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0"/>
            <a:ext cx="8229600" cy="1417638"/>
          </a:xfrm>
        </p:spPr>
        <p:txBody>
          <a:bodyPr>
            <a:normAutofit fontScale="90000"/>
          </a:bodyPr>
          <a:lstStyle/>
          <a:p>
            <a:pPr eaLnBrk="1" hangingPunct="1"/>
            <a:r>
              <a:rPr lang="tr-TR" sz="1400" smtClean="0"/>
              <a:t>Human embryo implantation in the uterus. (</a:t>
            </a:r>
            <a:r>
              <a:rPr lang="tr-TR" sz="1400" b="1" smtClean="0"/>
              <a:t>A</a:t>
            </a:r>
            <a:r>
              <a:rPr lang="tr-TR" sz="1400" smtClean="0"/>
              <a:t>) Endometrium proliferates under estrogen enhancement. (</a:t>
            </a:r>
            <a:r>
              <a:rPr lang="tr-TR" sz="1400" b="1" smtClean="0"/>
              <a:t>B</a:t>
            </a:r>
            <a:r>
              <a:rPr lang="tr-TR" sz="1400" smtClean="0"/>
              <a:t>) Progesterone from luteinized follicles leads to endometrial differentiation. (</a:t>
            </a:r>
            <a:r>
              <a:rPr lang="tr-TR" sz="1400" b="1" smtClean="0"/>
              <a:t>C</a:t>
            </a:r>
            <a:r>
              <a:rPr lang="tr-TR" sz="1400" smtClean="0"/>
              <a:t>) The blastocyst enters the uterus through the ostia and rolls freely over the endometrium under signals by L-selectin. (</a:t>
            </a:r>
            <a:r>
              <a:rPr lang="tr-TR" sz="1400" b="1" smtClean="0"/>
              <a:t>D</a:t>
            </a:r>
            <a:r>
              <a:rPr lang="tr-TR" sz="1400" smtClean="0"/>
              <a:t>) </a:t>
            </a:r>
            <a:r>
              <a:rPr lang="tr-TR" sz="1400" b="1" smtClean="0"/>
              <a:t>Mucin-1 (MUC-1) repels the blastocyst and prevents its adhesion to endometrial areas with poor chances of implantation. (E) Chemokines and cytokines attract the blastocyst to the optimal implantation spot. (F) Adhesion molecules (e.g. integrins and cadherins) firmly attach the blastocyst to the </a:t>
            </a:r>
            <a:r>
              <a:rPr lang="tr-TR" sz="1600" b="1" smtClean="0"/>
              <a:t>endometrial pinopods to ensure further successful implantation.</a:t>
            </a:r>
          </a:p>
        </p:txBody>
      </p:sp>
      <p:pic>
        <p:nvPicPr>
          <p:cNvPr id="10243" name="3 İçerik Yer Tutucusu" descr="Figure 2">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8839200" cy="5334000"/>
          </a:xfrm>
        </p:spPr>
      </p:pic>
    </p:spTree>
    <p:extLst>
      <p:ext uri="{BB962C8B-B14F-4D97-AF65-F5344CB8AC3E}">
        <p14:creationId xmlns:p14="http://schemas.microsoft.com/office/powerpoint/2010/main" val="1873351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i="1" dirty="0"/>
              <a:t>Endometrial anti-adhesion molecules</a:t>
            </a:r>
            <a:endParaRPr lang="tr-TR" dirty="0"/>
          </a:p>
        </p:txBody>
      </p:sp>
      <p:sp>
        <p:nvSpPr>
          <p:cNvPr id="3" name="Content Placeholder 2"/>
          <p:cNvSpPr>
            <a:spLocks noGrp="1"/>
          </p:cNvSpPr>
          <p:nvPr>
            <p:ph idx="1"/>
          </p:nvPr>
        </p:nvSpPr>
        <p:spPr/>
        <p:txBody>
          <a:bodyPr>
            <a:normAutofit fontScale="92500"/>
          </a:bodyPr>
          <a:lstStyle/>
          <a:p>
            <a:r>
              <a:rPr lang="en-US" dirty="0"/>
              <a:t>Alternatively, it could carry a specific recognition</a:t>
            </a:r>
          </a:p>
          <a:p>
            <a:r>
              <a:rPr lang="en-US" dirty="0"/>
              <a:t>structure for the embryo. </a:t>
            </a:r>
            <a:r>
              <a:rPr lang="en-US" sz="4000" dirty="0">
                <a:solidFill>
                  <a:srgbClr val="FF0000"/>
                </a:solidFill>
              </a:rPr>
              <a:t>In women who </a:t>
            </a:r>
            <a:r>
              <a:rPr lang="en-US" sz="4000" dirty="0" smtClean="0">
                <a:solidFill>
                  <a:srgbClr val="FF0000"/>
                </a:solidFill>
              </a:rPr>
              <a:t>suffer</a:t>
            </a:r>
            <a:r>
              <a:rPr lang="tr-TR" sz="4000" dirty="0" smtClean="0">
                <a:solidFill>
                  <a:srgbClr val="FF0000"/>
                </a:solidFill>
              </a:rPr>
              <a:t> </a:t>
            </a:r>
            <a:r>
              <a:rPr lang="en-US" sz="4000" dirty="0" smtClean="0">
                <a:solidFill>
                  <a:srgbClr val="FF0000"/>
                </a:solidFill>
              </a:rPr>
              <a:t>recurrent </a:t>
            </a:r>
            <a:r>
              <a:rPr lang="en-US" sz="4000" dirty="0">
                <a:solidFill>
                  <a:srgbClr val="FF0000"/>
                </a:solidFill>
              </a:rPr>
              <a:t>miscarriage there is evidence for </a:t>
            </a:r>
            <a:r>
              <a:rPr lang="en-US" sz="4000" dirty="0" smtClean="0">
                <a:solidFill>
                  <a:srgbClr val="FF0000"/>
                </a:solidFill>
              </a:rPr>
              <a:t>reduced</a:t>
            </a:r>
            <a:r>
              <a:rPr lang="tr-TR" sz="4000" dirty="0" smtClean="0">
                <a:solidFill>
                  <a:srgbClr val="FF0000"/>
                </a:solidFill>
              </a:rPr>
              <a:t> </a:t>
            </a:r>
            <a:r>
              <a:rPr lang="en-US" sz="4000" dirty="0" smtClean="0">
                <a:solidFill>
                  <a:srgbClr val="FF0000"/>
                </a:solidFill>
              </a:rPr>
              <a:t>levels </a:t>
            </a:r>
            <a:r>
              <a:rPr lang="en-US" sz="4000" dirty="0">
                <a:solidFill>
                  <a:srgbClr val="FF0000"/>
                </a:solidFill>
              </a:rPr>
              <a:t>of MUC1 suggesting that these molecules </a:t>
            </a:r>
            <a:r>
              <a:rPr lang="en-US" sz="4000" dirty="0" smtClean="0">
                <a:solidFill>
                  <a:srgbClr val="FF0000"/>
                </a:solidFill>
              </a:rPr>
              <a:t>play</a:t>
            </a:r>
            <a:r>
              <a:rPr lang="tr-TR" sz="4000" dirty="0" smtClean="0">
                <a:solidFill>
                  <a:srgbClr val="FF0000"/>
                </a:solidFill>
              </a:rPr>
              <a:t> </a:t>
            </a:r>
            <a:r>
              <a:rPr lang="en-US" sz="4000" dirty="0" smtClean="0">
                <a:solidFill>
                  <a:srgbClr val="FF0000"/>
                </a:solidFill>
              </a:rPr>
              <a:t>a </a:t>
            </a:r>
            <a:r>
              <a:rPr lang="en-US" sz="4000" dirty="0">
                <a:solidFill>
                  <a:srgbClr val="FF0000"/>
                </a:solidFill>
              </a:rPr>
              <a:t>significant role in the establishment </a:t>
            </a:r>
            <a:r>
              <a:rPr lang="en-US" sz="4000" dirty="0" smtClean="0">
                <a:solidFill>
                  <a:srgbClr val="FF0000"/>
                </a:solidFill>
              </a:rPr>
              <a:t>and</a:t>
            </a:r>
            <a:r>
              <a:rPr lang="tr-TR" sz="4000" dirty="0" smtClean="0">
                <a:solidFill>
                  <a:srgbClr val="FF0000"/>
                </a:solidFill>
              </a:rPr>
              <a:t> </a:t>
            </a:r>
            <a:r>
              <a:rPr lang="en-US" sz="4000" dirty="0" smtClean="0">
                <a:solidFill>
                  <a:srgbClr val="FF0000"/>
                </a:solidFill>
              </a:rPr>
              <a:t>maintenance </a:t>
            </a:r>
            <a:r>
              <a:rPr lang="en-US" sz="4000" dirty="0">
                <a:solidFill>
                  <a:srgbClr val="FF0000"/>
                </a:solidFill>
              </a:rPr>
              <a:t>of early pregnancy </a:t>
            </a:r>
            <a:r>
              <a:rPr lang="en-US" sz="4000" dirty="0" smtClean="0">
                <a:solidFill>
                  <a:srgbClr val="FF0000"/>
                </a:solidFill>
              </a:rPr>
              <a:t>.</a:t>
            </a:r>
            <a:endParaRPr lang="tr-TR" sz="4000" dirty="0">
              <a:solidFill>
                <a:srgbClr val="FF0000"/>
              </a:solidFill>
            </a:endParaRPr>
          </a:p>
        </p:txBody>
      </p:sp>
    </p:spTree>
    <p:extLst>
      <p:ext uri="{BB962C8B-B14F-4D97-AF65-F5344CB8AC3E}">
        <p14:creationId xmlns:p14="http://schemas.microsoft.com/office/powerpoint/2010/main" val="2817778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a:t>Endometrial cytokines</a:t>
            </a:r>
            <a:endParaRPr lang="tr-TR" dirty="0"/>
          </a:p>
        </p:txBody>
      </p:sp>
      <p:sp>
        <p:nvSpPr>
          <p:cNvPr id="3" name="Content Placeholder 2"/>
          <p:cNvSpPr>
            <a:spLocks noGrp="1"/>
          </p:cNvSpPr>
          <p:nvPr>
            <p:ph idx="1"/>
          </p:nvPr>
        </p:nvSpPr>
        <p:spPr/>
        <p:txBody>
          <a:bodyPr>
            <a:normAutofit fontScale="70000" lnSpcReduction="20000"/>
          </a:bodyPr>
          <a:lstStyle/>
          <a:p>
            <a:r>
              <a:rPr lang="tr-TR" dirty="0"/>
              <a:t>Although many</a:t>
            </a:r>
          </a:p>
          <a:p>
            <a:r>
              <a:rPr lang="en-US" dirty="0"/>
              <a:t>cytokines may play a part in implantation, a </a:t>
            </a:r>
            <a:r>
              <a:rPr lang="en-US" dirty="0" smtClean="0"/>
              <a:t>vital</a:t>
            </a:r>
            <a:r>
              <a:rPr lang="tr-TR" dirty="0" smtClean="0"/>
              <a:t> </a:t>
            </a:r>
            <a:r>
              <a:rPr lang="en-US" dirty="0"/>
              <a:t>role has been clarified in four namely</a:t>
            </a:r>
            <a:r>
              <a:rPr lang="en-US" b="1" dirty="0">
                <a:solidFill>
                  <a:srgbClr val="FF0000"/>
                </a:solidFill>
              </a:rPr>
              <a:t>: </a:t>
            </a:r>
            <a:r>
              <a:rPr lang="en-US" b="1" dirty="0" err="1" smtClean="0">
                <a:solidFill>
                  <a:srgbClr val="FF0000"/>
                </a:solidFill>
              </a:rPr>
              <a:t>Leukaemia</a:t>
            </a:r>
            <a:r>
              <a:rPr lang="tr-TR" b="1" dirty="0">
                <a:solidFill>
                  <a:srgbClr val="FF0000"/>
                </a:solidFill>
              </a:rPr>
              <a:t> </a:t>
            </a:r>
            <a:r>
              <a:rPr lang="en-US" b="1" dirty="0" smtClean="0">
                <a:solidFill>
                  <a:srgbClr val="FF0000"/>
                </a:solidFill>
              </a:rPr>
              <a:t>inhibitory </a:t>
            </a:r>
            <a:r>
              <a:rPr lang="en-US" b="1" dirty="0">
                <a:solidFill>
                  <a:srgbClr val="FF0000"/>
                </a:solidFill>
              </a:rPr>
              <a:t>factor, interleukin-1, interleukin-11 </a:t>
            </a:r>
            <a:r>
              <a:rPr lang="en-US" b="1" dirty="0" smtClean="0">
                <a:solidFill>
                  <a:srgbClr val="FF0000"/>
                </a:solidFill>
              </a:rPr>
              <a:t>and</a:t>
            </a:r>
            <a:r>
              <a:rPr lang="tr-TR" b="1" dirty="0" smtClean="0">
                <a:solidFill>
                  <a:srgbClr val="FF0000"/>
                </a:solidFill>
              </a:rPr>
              <a:t> colony-stimulating </a:t>
            </a:r>
            <a:r>
              <a:rPr lang="tr-TR" b="1" dirty="0">
                <a:solidFill>
                  <a:srgbClr val="FF0000"/>
                </a:solidFill>
              </a:rPr>
              <a:t>factor </a:t>
            </a:r>
            <a:r>
              <a:rPr lang="tr-TR" dirty="0" smtClean="0"/>
              <a:t>. </a:t>
            </a:r>
            <a:r>
              <a:rPr lang="tr-TR" dirty="0"/>
              <a:t>Leukaemia</a:t>
            </a:r>
          </a:p>
          <a:p>
            <a:r>
              <a:rPr lang="en-US" dirty="0"/>
              <a:t>inhibitory factor (LIF) is produced by the receptive</a:t>
            </a:r>
          </a:p>
          <a:p>
            <a:r>
              <a:rPr lang="da-DK" dirty="0"/>
              <a:t>phase endometrium </a:t>
            </a:r>
            <a:r>
              <a:rPr lang="da-DK" dirty="0" smtClean="0"/>
              <a:t>. </a:t>
            </a:r>
            <a:r>
              <a:rPr lang="da-DK" dirty="0"/>
              <a:t>Danielsson et al</a:t>
            </a:r>
            <a:r>
              <a:rPr lang="da-DK" dirty="0" smtClean="0"/>
              <a:t>.</a:t>
            </a:r>
            <a:endParaRPr lang="da-DK" dirty="0"/>
          </a:p>
          <a:p>
            <a:r>
              <a:rPr lang="en-US" dirty="0"/>
              <a:t>showed reduced </a:t>
            </a:r>
            <a:r>
              <a:rPr lang="en-US" dirty="0" err="1"/>
              <a:t>immunostaining</a:t>
            </a:r>
            <a:r>
              <a:rPr lang="en-US" dirty="0"/>
              <a:t> for LIF after</a:t>
            </a:r>
          </a:p>
          <a:p>
            <a:r>
              <a:rPr lang="en-US" dirty="0"/>
              <a:t>treatment with the </a:t>
            </a:r>
            <a:r>
              <a:rPr lang="en-US" dirty="0" err="1"/>
              <a:t>antiprogestin</a:t>
            </a:r>
            <a:r>
              <a:rPr lang="en-US" dirty="0"/>
              <a:t>, mifepristone.</a:t>
            </a:r>
          </a:p>
          <a:p>
            <a:r>
              <a:rPr lang="en-US" b="1" dirty="0">
                <a:solidFill>
                  <a:srgbClr val="FF0000"/>
                </a:solidFill>
              </a:rPr>
              <a:t>These circumstantial evidences suggest that LIF</a:t>
            </a:r>
          </a:p>
          <a:p>
            <a:r>
              <a:rPr lang="en-US" b="1" dirty="0">
                <a:solidFill>
                  <a:srgbClr val="FF0000"/>
                </a:solidFill>
              </a:rPr>
              <a:t>plays a role in endometrial receptivity, but its exact</a:t>
            </a:r>
          </a:p>
          <a:p>
            <a:r>
              <a:rPr lang="tr-TR" b="1" dirty="0">
                <a:solidFill>
                  <a:srgbClr val="FF0000"/>
                </a:solidFill>
              </a:rPr>
              <a:t>role is currently unclear</a:t>
            </a:r>
            <a:r>
              <a:rPr lang="tr-TR" b="1" dirty="0" smtClean="0">
                <a:solidFill>
                  <a:srgbClr val="FF0000"/>
                </a:solidFill>
              </a:rPr>
              <a:t>.</a:t>
            </a:r>
          </a:p>
          <a:p>
            <a:r>
              <a:rPr lang="en-US" sz="2600" dirty="0"/>
              <a:t>Sharkey A. Cytokines and implantation. Rev </a:t>
            </a:r>
            <a:r>
              <a:rPr lang="en-US" sz="2600" dirty="0" err="1"/>
              <a:t>Reprod</a:t>
            </a:r>
            <a:endParaRPr lang="en-US" sz="2600" dirty="0"/>
          </a:p>
          <a:p>
            <a:r>
              <a:rPr lang="tr-TR" sz="2600" dirty="0"/>
              <a:t>1998;3:52-61</a:t>
            </a:r>
          </a:p>
        </p:txBody>
      </p:sp>
    </p:spTree>
    <p:extLst>
      <p:ext uri="{BB962C8B-B14F-4D97-AF65-F5344CB8AC3E}">
        <p14:creationId xmlns:p14="http://schemas.microsoft.com/office/powerpoint/2010/main" val="553669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533400" y="762000"/>
            <a:ext cx="8229600" cy="1143000"/>
          </a:xfrm>
        </p:spPr>
        <p:txBody>
          <a:bodyPr>
            <a:normAutofit fontScale="90000"/>
          </a:bodyPr>
          <a:lstStyle/>
          <a:p>
            <a:pPr eaLnBrk="1" hangingPunct="1"/>
            <a:r>
              <a:rPr lang="tr-TR" sz="3600" b="1" smtClean="0"/>
              <a:t>Endometrial pinopods’</a:t>
            </a:r>
            <a:r>
              <a:rPr lang="tr-TR" sz="3600" b="1" baseline="30000" smtClean="0"/>
              <a:t> </a:t>
            </a:r>
            <a:r>
              <a:rPr lang="tr-TR" sz="3600" b="1" smtClean="0"/>
              <a:t>development is associated with the mid-luteal phase increased</a:t>
            </a:r>
            <a:r>
              <a:rPr lang="tr-TR" sz="3600" b="1" baseline="30000" smtClean="0"/>
              <a:t> </a:t>
            </a:r>
            <a:r>
              <a:rPr lang="tr-TR" sz="3600" b="1" smtClean="0"/>
              <a:t>expression of </a:t>
            </a:r>
            <a:br>
              <a:rPr lang="tr-TR" sz="3600" b="1" smtClean="0"/>
            </a:br>
            <a:endParaRPr lang="tr-TR" sz="3600" b="1" smtClean="0"/>
          </a:p>
        </p:txBody>
      </p:sp>
      <p:sp>
        <p:nvSpPr>
          <p:cNvPr id="15363" name="2 İçerik Yer Tutucusu"/>
          <p:cNvSpPr>
            <a:spLocks noGrp="1"/>
          </p:cNvSpPr>
          <p:nvPr>
            <p:ph idx="1"/>
          </p:nvPr>
        </p:nvSpPr>
        <p:spPr>
          <a:xfrm>
            <a:off x="457200" y="2057400"/>
            <a:ext cx="8229600" cy="4525963"/>
          </a:xfrm>
        </p:spPr>
        <p:txBody>
          <a:bodyPr/>
          <a:lstStyle/>
          <a:p>
            <a:pPr eaLnBrk="1" hangingPunct="1"/>
            <a:r>
              <a:rPr lang="tr-TR" sz="2800" b="1" smtClean="0">
                <a:solidFill>
                  <a:srgbClr val="FF0000"/>
                </a:solidFill>
              </a:rPr>
              <a:t>leukaemia inhibitory factor (LIF)</a:t>
            </a:r>
            <a:r>
              <a:rPr lang="tr-TR" sz="2800" b="1" smtClean="0"/>
              <a:t> and its receptor</a:t>
            </a:r>
            <a:r>
              <a:rPr lang="tr-TR" sz="2800" b="1" baseline="30000" smtClean="0"/>
              <a:t> </a:t>
            </a:r>
            <a:r>
              <a:rPr lang="tr-TR" sz="2800" b="1" smtClean="0"/>
              <a:t>(Aghajanova </a:t>
            </a:r>
            <a:r>
              <a:rPr lang="tr-TR" sz="2800" b="1" i="1" smtClean="0"/>
              <a:t>et al</a:t>
            </a:r>
            <a:r>
              <a:rPr lang="tr-TR" sz="2800" b="1" smtClean="0"/>
              <a:t>., 2003</a:t>
            </a:r>
            <a:r>
              <a:rPr lang="tr-TR" sz="2800" b="1" smtClean="0">
                <a:hlinkClick r:id="rId2"/>
              </a:rPr>
              <a:t> </a:t>
            </a:r>
            <a:r>
              <a:rPr lang="tr-TR" sz="2800" b="1" smtClean="0"/>
              <a:t>), </a:t>
            </a:r>
            <a:r>
              <a:rPr lang="tr-TR" sz="2800" b="1" smtClean="0">
                <a:solidFill>
                  <a:srgbClr val="FF0000"/>
                </a:solidFill>
              </a:rPr>
              <a:t>progesterone</a:t>
            </a:r>
            <a:r>
              <a:rPr lang="tr-TR" sz="2800" b="1" smtClean="0"/>
              <a:t> (Stavreus-Evers </a:t>
            </a:r>
            <a:r>
              <a:rPr lang="tr-TR" sz="2800" b="1" i="1" smtClean="0"/>
              <a:t>et al</a:t>
            </a:r>
            <a:r>
              <a:rPr lang="tr-TR" sz="2800" b="1" smtClean="0"/>
              <a:t>.,</a:t>
            </a:r>
            <a:r>
              <a:rPr lang="tr-TR" sz="2800" b="1" baseline="30000" smtClean="0"/>
              <a:t> </a:t>
            </a:r>
            <a:r>
              <a:rPr lang="tr-TR" sz="2800" b="1" smtClean="0"/>
              <a:t>2001</a:t>
            </a:r>
            <a:r>
              <a:rPr lang="tr-TR" sz="2800" b="1" smtClean="0">
                <a:hlinkClick r:id="rId3"/>
              </a:rPr>
              <a:t> </a:t>
            </a:r>
            <a:r>
              <a:rPr lang="tr-TR" sz="2800" b="1" smtClean="0"/>
              <a:t>) </a:t>
            </a:r>
            <a:r>
              <a:rPr lang="tr-TR" sz="2800" b="1" smtClean="0">
                <a:solidFill>
                  <a:srgbClr val="FF0000"/>
                </a:solidFill>
              </a:rPr>
              <a:t>and integrin Vß3</a:t>
            </a:r>
            <a:r>
              <a:rPr lang="tr-TR" sz="2800" b="1" smtClean="0"/>
              <a:t> (Lessey </a:t>
            </a:r>
            <a:r>
              <a:rPr lang="tr-TR" sz="2800" b="1" i="1" smtClean="0"/>
              <a:t>et al</a:t>
            </a:r>
            <a:r>
              <a:rPr lang="tr-TR" sz="2800" b="1" smtClean="0"/>
              <a:t>., 1992</a:t>
            </a:r>
            <a:r>
              <a:rPr lang="tr-TR" sz="2800" b="1" smtClean="0">
                <a:hlinkClick r:id="rId4"/>
              </a:rPr>
              <a:t> </a:t>
            </a:r>
            <a:r>
              <a:rPr lang="tr-TR" sz="2800" b="1" smtClean="0"/>
              <a:t>). </a:t>
            </a:r>
            <a:r>
              <a:rPr lang="tr-TR" sz="2800" smtClean="0"/>
              <a:t>The</a:t>
            </a:r>
            <a:r>
              <a:rPr lang="tr-TR" sz="2800" baseline="30000" smtClean="0"/>
              <a:t> </a:t>
            </a:r>
            <a:r>
              <a:rPr lang="tr-TR" sz="2800" smtClean="0"/>
              <a:t>detection of pinopods during the mid-secretory phase may be</a:t>
            </a:r>
            <a:r>
              <a:rPr lang="tr-TR" sz="2800" baseline="30000" smtClean="0"/>
              <a:t> </a:t>
            </a:r>
            <a:r>
              <a:rPr lang="tr-TR" sz="2800" smtClean="0"/>
              <a:t>extremely useful for the assessment of endometrial receptivity</a:t>
            </a:r>
            <a:r>
              <a:rPr lang="tr-TR" sz="2800" baseline="30000" smtClean="0"/>
              <a:t> </a:t>
            </a:r>
            <a:r>
              <a:rPr lang="tr-TR" sz="2800" smtClean="0"/>
              <a:t>to optimize implantation rates.</a:t>
            </a:r>
            <a:r>
              <a:rPr lang="tr-TR" sz="2800" baseline="30000" smtClean="0"/>
              <a:t> </a:t>
            </a:r>
            <a:endParaRPr lang="tr-TR" sz="2800" smtClean="0"/>
          </a:p>
          <a:p>
            <a:pPr eaLnBrk="1" hangingPunct="1"/>
            <a:endParaRPr lang="tr-TR" sz="2800" smtClean="0"/>
          </a:p>
        </p:txBody>
      </p:sp>
    </p:spTree>
    <p:extLst>
      <p:ext uri="{BB962C8B-B14F-4D97-AF65-F5344CB8AC3E}">
        <p14:creationId xmlns:p14="http://schemas.microsoft.com/office/powerpoint/2010/main" val="3769944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a:t>Endometrial growth factors</a:t>
            </a:r>
            <a:endParaRPr lang="tr-TR" dirty="0"/>
          </a:p>
        </p:txBody>
      </p:sp>
      <p:sp>
        <p:nvSpPr>
          <p:cNvPr id="3" name="Content Placeholder 2"/>
          <p:cNvSpPr>
            <a:spLocks noGrp="1"/>
          </p:cNvSpPr>
          <p:nvPr>
            <p:ph idx="1"/>
          </p:nvPr>
        </p:nvSpPr>
        <p:spPr/>
        <p:txBody>
          <a:bodyPr>
            <a:normAutofit fontScale="62500" lnSpcReduction="20000"/>
          </a:bodyPr>
          <a:lstStyle/>
          <a:p>
            <a:r>
              <a:rPr lang="en-US" b="1" dirty="0">
                <a:solidFill>
                  <a:srgbClr val="FF0000"/>
                </a:solidFill>
              </a:rPr>
              <a:t>a. Heparin binding-epidermal growth factor (HBEGF)</a:t>
            </a:r>
          </a:p>
          <a:p>
            <a:r>
              <a:rPr lang="en-US" dirty="0"/>
              <a:t>was expressed during the time of maximal</a:t>
            </a:r>
          </a:p>
          <a:p>
            <a:r>
              <a:rPr lang="en-US" dirty="0"/>
              <a:t>endometrial receptivity </a:t>
            </a:r>
            <a:r>
              <a:rPr lang="en-US" dirty="0" smtClean="0"/>
              <a:t>. </a:t>
            </a:r>
            <a:r>
              <a:rPr lang="en-US" dirty="0"/>
              <a:t>Based on recent</a:t>
            </a:r>
          </a:p>
          <a:p>
            <a:r>
              <a:rPr lang="en-US" dirty="0"/>
              <a:t>studies, it is tempting to think that HB-EGF</a:t>
            </a:r>
          </a:p>
          <a:p>
            <a:r>
              <a:rPr lang="en-US" dirty="0"/>
              <a:t>maintains a role in both adhesion and development</a:t>
            </a:r>
          </a:p>
          <a:p>
            <a:r>
              <a:rPr lang="tr-TR" dirty="0"/>
              <a:t>in the embryo </a:t>
            </a:r>
          </a:p>
          <a:p>
            <a:r>
              <a:rPr lang="en-US" b="1" dirty="0">
                <a:solidFill>
                  <a:srgbClr val="FF0000"/>
                </a:solidFill>
              </a:rPr>
              <a:t>b. Insulin like growth factor binding protein-</a:t>
            </a:r>
          </a:p>
          <a:p>
            <a:r>
              <a:rPr lang="en-US" b="1" dirty="0">
                <a:solidFill>
                  <a:srgbClr val="FF0000"/>
                </a:solidFill>
              </a:rPr>
              <a:t>1(IGFBP-1)</a:t>
            </a:r>
            <a:r>
              <a:rPr lang="en-US" dirty="0"/>
              <a:t> is a major product of secretory</a:t>
            </a:r>
          </a:p>
          <a:p>
            <a:r>
              <a:rPr lang="en-US" dirty="0"/>
              <a:t>endometrium and </a:t>
            </a:r>
            <a:r>
              <a:rPr lang="en-US" dirty="0" err="1" smtClean="0"/>
              <a:t>dec</a:t>
            </a:r>
            <a:r>
              <a:rPr lang="tr-TR" dirty="0" smtClean="0"/>
              <a:t>i</a:t>
            </a:r>
            <a:r>
              <a:rPr lang="en-US" dirty="0" err="1" smtClean="0"/>
              <a:t>dua</a:t>
            </a:r>
            <a:r>
              <a:rPr lang="en-US" dirty="0"/>
              <a:t>. It inhibits the action of</a:t>
            </a:r>
          </a:p>
          <a:p>
            <a:r>
              <a:rPr lang="en-US" dirty="0"/>
              <a:t>IGF at their target cells. Its role in endometrial</a:t>
            </a:r>
          </a:p>
          <a:p>
            <a:r>
              <a:rPr lang="tr-TR" dirty="0"/>
              <a:t>receptivity awaits further investigation</a:t>
            </a:r>
            <a:r>
              <a:rPr lang="tr-TR" dirty="0" smtClean="0"/>
              <a:t>.</a:t>
            </a:r>
          </a:p>
          <a:p>
            <a:r>
              <a:rPr lang="pt-BR" sz="2200" dirty="0"/>
              <a:t>Tamada H, Higashiyama C, Takano H, Cohen J, Massey JB,</a:t>
            </a:r>
          </a:p>
          <a:p>
            <a:r>
              <a:rPr lang="en-US" sz="2200" dirty="0"/>
              <a:t>Robinson J, </a:t>
            </a:r>
            <a:r>
              <a:rPr lang="en-US" sz="2200" dirty="0" err="1"/>
              <a:t>Killick</a:t>
            </a:r>
            <a:r>
              <a:rPr lang="en-US" sz="2200" dirty="0"/>
              <a:t> SR. The effects of heparin-binding</a:t>
            </a:r>
          </a:p>
          <a:p>
            <a:r>
              <a:rPr lang="en-US" sz="2200" dirty="0"/>
              <a:t>epidermal growth factor-like growth factor on</a:t>
            </a:r>
          </a:p>
          <a:p>
            <a:r>
              <a:rPr lang="en-US" sz="2200" dirty="0" err="1"/>
              <a:t>preimplantation</a:t>
            </a:r>
            <a:r>
              <a:rPr lang="en-US" sz="2200" dirty="0"/>
              <a:t>-embryo development and implantation in</a:t>
            </a:r>
          </a:p>
          <a:p>
            <a:r>
              <a:rPr lang="en-US" sz="2200" dirty="0"/>
              <a:t>the rat. Life </a:t>
            </a:r>
            <a:r>
              <a:rPr lang="en-US" sz="2200" dirty="0" err="1"/>
              <a:t>Sci</a:t>
            </a:r>
            <a:r>
              <a:rPr lang="en-US" sz="2200" dirty="0"/>
              <a:t> 1999;64:1967-73</a:t>
            </a:r>
            <a:endParaRPr lang="tr-TR" sz="2200" dirty="0"/>
          </a:p>
        </p:txBody>
      </p:sp>
      <p:cxnSp>
        <p:nvCxnSpPr>
          <p:cNvPr id="5" name="Straight Connector 4"/>
          <p:cNvCxnSpPr/>
          <p:nvPr/>
        </p:nvCxnSpPr>
        <p:spPr>
          <a:xfrm>
            <a:off x="2915816" y="3140968"/>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71600" y="3429000"/>
            <a:ext cx="13681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90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a:t>Endometrial immune markers</a:t>
            </a:r>
            <a:endParaRPr lang="tr-TR" dirty="0"/>
          </a:p>
        </p:txBody>
      </p:sp>
      <p:sp>
        <p:nvSpPr>
          <p:cNvPr id="3" name="Content Placeholder 2"/>
          <p:cNvSpPr>
            <a:spLocks noGrp="1"/>
          </p:cNvSpPr>
          <p:nvPr>
            <p:ph idx="1"/>
          </p:nvPr>
        </p:nvSpPr>
        <p:spPr/>
        <p:txBody>
          <a:bodyPr>
            <a:normAutofit fontScale="77500" lnSpcReduction="20000"/>
          </a:bodyPr>
          <a:lstStyle/>
          <a:p>
            <a:r>
              <a:rPr lang="en-US" dirty="0"/>
              <a:t>The endometrium has a large population of</a:t>
            </a:r>
          </a:p>
          <a:p>
            <a:r>
              <a:rPr lang="en-US" dirty="0" err="1"/>
              <a:t>lympho</a:t>
            </a:r>
            <a:r>
              <a:rPr lang="en-US" dirty="0"/>
              <a:t>-myeloid cells that undoubtedly play a</a:t>
            </a:r>
          </a:p>
          <a:p>
            <a:r>
              <a:rPr lang="en-US" dirty="0"/>
              <a:t>variety of roles in the implantation </a:t>
            </a:r>
            <a:r>
              <a:rPr lang="en-US" dirty="0" smtClean="0"/>
              <a:t>process. </a:t>
            </a:r>
            <a:r>
              <a:rPr lang="en-US" dirty="0"/>
              <a:t>It</a:t>
            </a:r>
          </a:p>
          <a:p>
            <a:r>
              <a:rPr lang="en-US" dirty="0"/>
              <a:t>has been reported that women with </a:t>
            </a:r>
            <a:r>
              <a:rPr lang="en-US" b="1" dirty="0">
                <a:solidFill>
                  <a:srgbClr val="FF0000"/>
                </a:solidFill>
              </a:rPr>
              <a:t>unexplained</a:t>
            </a:r>
          </a:p>
          <a:p>
            <a:r>
              <a:rPr lang="en-US" b="1" dirty="0">
                <a:solidFill>
                  <a:srgbClr val="FF0000"/>
                </a:solidFill>
              </a:rPr>
              <a:t>infertility have significant lower levels of</a:t>
            </a:r>
          </a:p>
          <a:p>
            <a:r>
              <a:rPr lang="en-US" b="1" dirty="0">
                <a:solidFill>
                  <a:srgbClr val="FF0000"/>
                </a:solidFill>
              </a:rPr>
              <a:t>endometrial CD8+ (T suppressor/cytotoxic) and</a:t>
            </a:r>
          </a:p>
          <a:p>
            <a:r>
              <a:rPr lang="en-US" b="1" dirty="0">
                <a:solidFill>
                  <a:srgbClr val="FF0000"/>
                </a:solidFill>
              </a:rPr>
              <a:t>CD56+ (natural killer) cells, and higher levels of</a:t>
            </a:r>
          </a:p>
          <a:p>
            <a:r>
              <a:rPr lang="en-US" b="1" dirty="0">
                <a:solidFill>
                  <a:srgbClr val="FF0000"/>
                </a:solidFill>
              </a:rPr>
              <a:t>CD4+ (T helper/inducer) cells, than fertile control</a:t>
            </a:r>
          </a:p>
          <a:p>
            <a:endParaRPr lang="tr-TR" dirty="0" smtClean="0"/>
          </a:p>
          <a:p>
            <a:r>
              <a:rPr lang="it-IT" sz="1700" dirty="0"/>
              <a:t>Klentzeris LD, Bulmer JN, Warren MA, Morrision L, Li</a:t>
            </a:r>
          </a:p>
          <a:p>
            <a:r>
              <a:rPr lang="en-US" sz="1700" dirty="0"/>
              <a:t>TC, Cooke ID. Lymphoid tissue in the endometrium of</a:t>
            </a:r>
          </a:p>
          <a:p>
            <a:r>
              <a:rPr lang="en-US" sz="1700" dirty="0"/>
              <a:t>women with </a:t>
            </a:r>
            <a:r>
              <a:rPr lang="en-US" sz="1700" dirty="0" err="1"/>
              <a:t>unexplaned</a:t>
            </a:r>
            <a:r>
              <a:rPr lang="en-US" sz="1700" dirty="0"/>
              <a:t> infertility: Morphometric and</a:t>
            </a:r>
          </a:p>
          <a:p>
            <a:r>
              <a:rPr lang="en-US" sz="1700" dirty="0" err="1"/>
              <a:t>Immunohistochemical</a:t>
            </a:r>
            <a:r>
              <a:rPr lang="en-US" sz="1700" dirty="0"/>
              <a:t> Aspects. Hum </a:t>
            </a:r>
            <a:r>
              <a:rPr lang="en-US" sz="1700" dirty="0" err="1"/>
              <a:t>Reprod</a:t>
            </a:r>
            <a:r>
              <a:rPr lang="en-US" sz="1700" dirty="0"/>
              <a:t> 1994;9:646</a:t>
            </a:r>
            <a:endParaRPr lang="tr-TR" sz="1700" dirty="0"/>
          </a:p>
        </p:txBody>
      </p:sp>
    </p:spTree>
    <p:extLst>
      <p:ext uri="{BB962C8B-B14F-4D97-AF65-F5344CB8AC3E}">
        <p14:creationId xmlns:p14="http://schemas.microsoft.com/office/powerpoint/2010/main" val="2600318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Mouse Ascites </a:t>
            </a:r>
            <a:r>
              <a:rPr lang="tr-TR" dirty="0"/>
              <a:t>Golgi (</a:t>
            </a:r>
            <a:r>
              <a:rPr lang="tr-TR" dirty="0" smtClean="0"/>
              <a:t>MAG</a:t>
            </a:r>
            <a:r>
              <a:rPr lang="en-US" dirty="0" smtClean="0"/>
              <a:t>)</a:t>
            </a:r>
            <a:endParaRPr lang="tr-TR" dirty="0"/>
          </a:p>
        </p:txBody>
      </p:sp>
      <p:sp>
        <p:nvSpPr>
          <p:cNvPr id="3" name="Content Placeholder 2"/>
          <p:cNvSpPr>
            <a:spLocks noGrp="1"/>
          </p:cNvSpPr>
          <p:nvPr>
            <p:ph idx="1"/>
          </p:nvPr>
        </p:nvSpPr>
        <p:spPr/>
        <p:txBody>
          <a:bodyPr>
            <a:normAutofit fontScale="70000" lnSpcReduction="20000"/>
          </a:bodyPr>
          <a:lstStyle/>
          <a:p>
            <a:r>
              <a:rPr lang="tr-TR" dirty="0" smtClean="0"/>
              <a:t> </a:t>
            </a:r>
            <a:r>
              <a:rPr lang="en-US" dirty="0"/>
              <a:t>The MAG test, done during an</a:t>
            </a:r>
          </a:p>
          <a:p>
            <a:r>
              <a:rPr lang="en-US" dirty="0"/>
              <a:t>endometrial biopsy measures sticky mucinous</a:t>
            </a:r>
          </a:p>
          <a:p>
            <a:r>
              <a:rPr lang="en-US" dirty="0"/>
              <a:t>substances secreted by endometrial glands before</a:t>
            </a:r>
          </a:p>
          <a:p>
            <a:r>
              <a:rPr lang="en-US" dirty="0"/>
              <a:t>implantation and is considered as an endometrial</a:t>
            </a:r>
          </a:p>
          <a:p>
            <a:r>
              <a:rPr lang="en-US" dirty="0"/>
              <a:t>function test (EFT</a:t>
            </a:r>
            <a:r>
              <a:rPr lang="en-US" dirty="0" smtClean="0"/>
              <a:t>). </a:t>
            </a:r>
            <a:r>
              <a:rPr lang="en-US" b="1" dirty="0">
                <a:solidFill>
                  <a:srgbClr val="FF0000"/>
                </a:solidFill>
              </a:rPr>
              <a:t>Over 85% of the</a:t>
            </a:r>
          </a:p>
          <a:p>
            <a:r>
              <a:rPr lang="en-US" b="1" dirty="0">
                <a:solidFill>
                  <a:srgbClr val="FF0000"/>
                </a:solidFill>
              </a:rPr>
              <a:t>endometrial biopsies from normal, fertile women</a:t>
            </a:r>
          </a:p>
          <a:p>
            <a:r>
              <a:rPr lang="en-US" b="1" dirty="0">
                <a:solidFill>
                  <a:srgbClr val="FF0000"/>
                </a:solidFill>
              </a:rPr>
              <a:t>express higher levels of MAG between days 5 and</a:t>
            </a:r>
          </a:p>
          <a:p>
            <a:r>
              <a:rPr lang="en-US" b="1" dirty="0">
                <a:solidFill>
                  <a:srgbClr val="FF0000"/>
                </a:solidFill>
              </a:rPr>
              <a:t>18 of the menstrual cycle with no expression after</a:t>
            </a:r>
          </a:p>
          <a:p>
            <a:r>
              <a:rPr lang="tr-TR" b="1" dirty="0">
                <a:solidFill>
                  <a:srgbClr val="FF0000"/>
                </a:solidFill>
              </a:rPr>
              <a:t>day 19</a:t>
            </a:r>
            <a:r>
              <a:rPr lang="tr-TR" b="1" dirty="0" smtClean="0">
                <a:solidFill>
                  <a:srgbClr val="FF0000"/>
                </a:solidFill>
              </a:rPr>
              <a:t>.</a:t>
            </a:r>
          </a:p>
          <a:p>
            <a:r>
              <a:rPr lang="de-DE" sz="2200" dirty="0"/>
              <a:t>kliman H, Feinberg R, Schwartz L, Feinman M, Laui E,</a:t>
            </a:r>
          </a:p>
          <a:p>
            <a:r>
              <a:rPr lang="en-US" sz="2200" dirty="0" err="1"/>
              <a:t>Meawough</a:t>
            </a:r>
            <a:r>
              <a:rPr lang="en-US" sz="2200" dirty="0"/>
              <a:t> E. A </a:t>
            </a:r>
            <a:r>
              <a:rPr lang="en-US" sz="2200" dirty="0" err="1"/>
              <a:t>mucin</a:t>
            </a:r>
            <a:r>
              <a:rPr lang="en-US" sz="2200" dirty="0"/>
              <a:t> like glycoprotein identified by MAG</a:t>
            </a:r>
          </a:p>
          <a:p>
            <a:r>
              <a:rPr lang="tr-TR" sz="2200" dirty="0"/>
              <a:t>(mouse ascites Golgi) antibodies. Menstrual cycle dependent</a:t>
            </a:r>
          </a:p>
          <a:p>
            <a:r>
              <a:rPr lang="en-US" sz="2200" dirty="0"/>
              <a:t>localization in human endometrium. Am J </a:t>
            </a:r>
            <a:r>
              <a:rPr lang="en-US" sz="2200" dirty="0" err="1"/>
              <a:t>Pathol</a:t>
            </a:r>
            <a:endParaRPr lang="en-US" sz="2200" dirty="0"/>
          </a:p>
          <a:p>
            <a:r>
              <a:rPr lang="tr-TR" sz="2200" dirty="0"/>
              <a:t>1995;146:166-81.</a:t>
            </a:r>
          </a:p>
        </p:txBody>
      </p:sp>
    </p:spTree>
    <p:extLst>
      <p:ext uri="{BB962C8B-B14F-4D97-AF65-F5344CB8AC3E}">
        <p14:creationId xmlns:p14="http://schemas.microsoft.com/office/powerpoint/2010/main" val="3915171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70000" lnSpcReduction="20000"/>
          </a:bodyPr>
          <a:lstStyle/>
          <a:p>
            <a:r>
              <a:rPr lang="en-US" b="1" dirty="0" err="1">
                <a:solidFill>
                  <a:srgbClr val="FF0000"/>
                </a:solidFill>
              </a:rPr>
              <a:t>Dubowy</a:t>
            </a:r>
            <a:r>
              <a:rPr lang="en-US" b="1" dirty="0">
                <a:solidFill>
                  <a:srgbClr val="FF0000"/>
                </a:solidFill>
              </a:rPr>
              <a:t> et al, developed an EFT</a:t>
            </a:r>
          </a:p>
          <a:p>
            <a:r>
              <a:rPr lang="en-US" b="1" dirty="0">
                <a:solidFill>
                  <a:srgbClr val="FF0000"/>
                </a:solidFill>
              </a:rPr>
              <a:t>based on the endometrial expression of </a:t>
            </a:r>
            <a:r>
              <a:rPr lang="en-US" b="1" dirty="0" err="1">
                <a:solidFill>
                  <a:srgbClr val="FF0000"/>
                </a:solidFill>
              </a:rPr>
              <a:t>cyclin</a:t>
            </a:r>
            <a:r>
              <a:rPr lang="en-US" b="1" dirty="0">
                <a:solidFill>
                  <a:srgbClr val="FF0000"/>
                </a:solidFill>
              </a:rPr>
              <a:t> E</a:t>
            </a:r>
          </a:p>
          <a:p>
            <a:r>
              <a:rPr lang="en-US" b="1" dirty="0">
                <a:solidFill>
                  <a:srgbClr val="FF0000"/>
                </a:solidFill>
              </a:rPr>
              <a:t>and p27 </a:t>
            </a:r>
            <a:r>
              <a:rPr lang="en-US" b="1" dirty="0" smtClean="0">
                <a:solidFill>
                  <a:srgbClr val="FF0000"/>
                </a:solidFill>
              </a:rPr>
              <a:t>. </a:t>
            </a:r>
            <a:r>
              <a:rPr lang="en-US" dirty="0"/>
              <a:t>This test allows dating of the</a:t>
            </a:r>
          </a:p>
          <a:p>
            <a:r>
              <a:rPr lang="en-US" dirty="0"/>
              <a:t>endometrium and differentiating between normally</a:t>
            </a:r>
          </a:p>
          <a:p>
            <a:r>
              <a:rPr lang="en-US" dirty="0"/>
              <a:t>and abnormally developing endometrium. </a:t>
            </a:r>
            <a:r>
              <a:rPr lang="en-US" dirty="0" err="1"/>
              <a:t>Cyclin</a:t>
            </a:r>
            <a:r>
              <a:rPr lang="en-US" dirty="0"/>
              <a:t> E</a:t>
            </a:r>
          </a:p>
          <a:p>
            <a:r>
              <a:rPr lang="en-US" dirty="0"/>
              <a:t>progressed from the basal to the lateral cytoplasm</a:t>
            </a:r>
          </a:p>
          <a:p>
            <a:r>
              <a:rPr lang="en-US" dirty="0"/>
              <a:t>(</a:t>
            </a:r>
            <a:r>
              <a:rPr lang="en-US" dirty="0" err="1"/>
              <a:t>midproliferative</a:t>
            </a:r>
            <a:r>
              <a:rPr lang="en-US" dirty="0"/>
              <a:t> phase) to the </a:t>
            </a:r>
            <a:r>
              <a:rPr lang="en-US" dirty="0" err="1"/>
              <a:t>nuclus</a:t>
            </a:r>
            <a:r>
              <a:rPr lang="en-US" dirty="0"/>
              <a:t> (day 18 to</a:t>
            </a:r>
          </a:p>
          <a:p>
            <a:r>
              <a:rPr lang="en-US" dirty="0"/>
              <a:t>19) and was absent in biopsies after day 20. First</a:t>
            </a:r>
          </a:p>
          <a:p>
            <a:r>
              <a:rPr lang="en-US" dirty="0"/>
              <a:t>appearing on days 17 to 19, p27 was found only in</a:t>
            </a:r>
          </a:p>
          <a:p>
            <a:r>
              <a:rPr lang="tr-TR" dirty="0"/>
              <a:t>the nuclei</a:t>
            </a:r>
            <a:r>
              <a:rPr lang="tr-TR" dirty="0" smtClean="0"/>
              <a:t>.</a:t>
            </a:r>
          </a:p>
          <a:p>
            <a:r>
              <a:rPr lang="nb-NO" sz="1700" dirty="0"/>
              <a:t>DuboyL, Feinberg F, Keefe D et al. Improved endometrial</a:t>
            </a:r>
          </a:p>
          <a:p>
            <a:r>
              <a:rPr lang="en-US" sz="1700" dirty="0"/>
              <a:t>assessment using </a:t>
            </a:r>
            <a:r>
              <a:rPr lang="en-US" sz="1700" dirty="0" err="1"/>
              <a:t>cyclin</a:t>
            </a:r>
            <a:r>
              <a:rPr lang="en-US" sz="1700" dirty="0"/>
              <a:t> E and p27. </a:t>
            </a:r>
            <a:r>
              <a:rPr lang="en-US" sz="1700" dirty="0" err="1"/>
              <a:t>Fertil</a:t>
            </a:r>
            <a:r>
              <a:rPr lang="en-US" sz="1700" dirty="0"/>
              <a:t> </a:t>
            </a:r>
            <a:r>
              <a:rPr lang="en-US" sz="1700" dirty="0" err="1"/>
              <a:t>Steril</a:t>
            </a:r>
            <a:endParaRPr lang="en-US" sz="1700" dirty="0"/>
          </a:p>
          <a:p>
            <a:r>
              <a:rPr lang="tr-TR" sz="1700" dirty="0"/>
              <a:t>2003;80:146-56</a:t>
            </a:r>
            <a:r>
              <a:rPr lang="tr-TR" dirty="0"/>
              <a:t>.</a:t>
            </a:r>
          </a:p>
        </p:txBody>
      </p:sp>
    </p:spTree>
    <p:extLst>
      <p:ext uri="{BB962C8B-B14F-4D97-AF65-F5344CB8AC3E}">
        <p14:creationId xmlns:p14="http://schemas.microsoft.com/office/powerpoint/2010/main" val="3598382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tr-TR" smtClean="0"/>
          </a:p>
        </p:txBody>
      </p:sp>
      <p:sp>
        <p:nvSpPr>
          <p:cNvPr id="16387" name="Rectangle 3"/>
          <p:cNvSpPr>
            <a:spLocks noGrp="1" noChangeArrowheads="1"/>
          </p:cNvSpPr>
          <p:nvPr>
            <p:ph type="body" idx="1"/>
          </p:nvPr>
        </p:nvSpPr>
        <p:spPr/>
        <p:txBody>
          <a:bodyPr/>
          <a:lstStyle/>
          <a:p>
            <a:pPr eaLnBrk="1" hangingPunct="1"/>
            <a:endParaRPr lang="tr-TR"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991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42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Matrix Proteinler</a:t>
            </a:r>
            <a:endParaRPr lang="tr-TR" dirty="0"/>
          </a:p>
        </p:txBody>
      </p:sp>
      <p:sp>
        <p:nvSpPr>
          <p:cNvPr id="3" name="Content Placeholder 2"/>
          <p:cNvSpPr>
            <a:spLocks noGrp="1"/>
          </p:cNvSpPr>
          <p:nvPr>
            <p:ph idx="1"/>
          </p:nvPr>
        </p:nvSpPr>
        <p:spPr/>
        <p:txBody>
          <a:bodyPr>
            <a:normAutofit fontScale="92500" lnSpcReduction="20000"/>
          </a:bodyPr>
          <a:lstStyle/>
          <a:p>
            <a:r>
              <a:rPr lang="en-US" b="1" dirty="0" err="1" smtClean="0">
                <a:solidFill>
                  <a:srgbClr val="FF0000"/>
                </a:solidFill>
              </a:rPr>
              <a:t>Laminin</a:t>
            </a:r>
            <a:r>
              <a:rPr lang="tr-TR" b="1" dirty="0" smtClean="0">
                <a:solidFill>
                  <a:srgbClr val="FF0000"/>
                </a:solidFill>
              </a:rPr>
              <a:t>,</a:t>
            </a:r>
          </a:p>
          <a:p>
            <a:r>
              <a:rPr lang="en-US" b="1" dirty="0" smtClean="0">
                <a:solidFill>
                  <a:srgbClr val="FF0000"/>
                </a:solidFill>
              </a:rPr>
              <a:t> </a:t>
            </a:r>
            <a:r>
              <a:rPr lang="en-US" b="1" dirty="0" err="1">
                <a:solidFill>
                  <a:srgbClr val="FF0000"/>
                </a:solidFill>
              </a:rPr>
              <a:t>fibronectin</a:t>
            </a:r>
            <a:r>
              <a:rPr lang="en-US" b="1" dirty="0">
                <a:solidFill>
                  <a:srgbClr val="FF0000"/>
                </a:solidFill>
              </a:rPr>
              <a:t> </a:t>
            </a:r>
            <a:r>
              <a:rPr lang="tr-TR" b="1" dirty="0" smtClean="0">
                <a:solidFill>
                  <a:srgbClr val="FF0000"/>
                </a:solidFill>
              </a:rPr>
              <a:t>,</a:t>
            </a:r>
          </a:p>
          <a:p>
            <a:pPr marL="0" indent="0">
              <a:buNone/>
            </a:pPr>
            <a:r>
              <a:rPr lang="tr-TR" b="1" dirty="0">
                <a:solidFill>
                  <a:srgbClr val="FF0000"/>
                </a:solidFill>
              </a:rPr>
              <a:t> </a:t>
            </a:r>
            <a:r>
              <a:rPr lang="tr-TR" b="1" dirty="0" smtClean="0">
                <a:solidFill>
                  <a:srgbClr val="FF0000"/>
                </a:solidFill>
              </a:rPr>
              <a:t>  </a:t>
            </a:r>
            <a:r>
              <a:rPr lang="en-US" b="1" dirty="0" smtClean="0">
                <a:solidFill>
                  <a:srgbClr val="FF0000"/>
                </a:solidFill>
              </a:rPr>
              <a:t> </a:t>
            </a:r>
            <a:r>
              <a:rPr lang="en-US" b="1" dirty="0">
                <a:solidFill>
                  <a:srgbClr val="FF0000"/>
                </a:solidFill>
              </a:rPr>
              <a:t>collagen IV are found </a:t>
            </a:r>
            <a:r>
              <a:rPr lang="en-US" b="1" dirty="0" smtClean="0">
                <a:solidFill>
                  <a:srgbClr val="FF0000"/>
                </a:solidFill>
              </a:rPr>
              <a:t>in</a:t>
            </a:r>
            <a:r>
              <a:rPr lang="tr-TR" b="1" dirty="0" smtClean="0">
                <a:solidFill>
                  <a:srgbClr val="FF0000"/>
                </a:solidFill>
              </a:rPr>
              <a:t> </a:t>
            </a:r>
            <a:r>
              <a:rPr lang="en-US" b="1" dirty="0" smtClean="0">
                <a:solidFill>
                  <a:srgbClr val="FF0000"/>
                </a:solidFill>
              </a:rPr>
              <a:t>secretory </a:t>
            </a:r>
            <a:r>
              <a:rPr lang="en-US" b="1" dirty="0">
                <a:solidFill>
                  <a:srgbClr val="FF0000"/>
                </a:solidFill>
              </a:rPr>
              <a:t>endometrium but are absent in the</a:t>
            </a:r>
          </a:p>
          <a:p>
            <a:r>
              <a:rPr lang="en-US" b="1" dirty="0">
                <a:solidFill>
                  <a:srgbClr val="FF0000"/>
                </a:solidFill>
              </a:rPr>
              <a:t>endometrium of patients with unexplained</a:t>
            </a:r>
          </a:p>
          <a:p>
            <a:r>
              <a:rPr lang="en-US" b="1" dirty="0">
                <a:solidFill>
                  <a:srgbClr val="FF0000"/>
                </a:solidFill>
              </a:rPr>
              <a:t>infertility </a:t>
            </a:r>
            <a:r>
              <a:rPr lang="en-US" b="1" dirty="0" smtClean="0">
                <a:solidFill>
                  <a:srgbClr val="FF0000"/>
                </a:solidFill>
              </a:rPr>
              <a:t>. </a:t>
            </a:r>
            <a:r>
              <a:rPr lang="en-US" dirty="0"/>
              <a:t>These suggest that these matrix</a:t>
            </a:r>
          </a:p>
          <a:p>
            <a:r>
              <a:rPr lang="en-US" dirty="0"/>
              <a:t>proteins are likely to be required for implantation</a:t>
            </a:r>
            <a:r>
              <a:rPr lang="en-US" dirty="0" smtClean="0"/>
              <a:t>.</a:t>
            </a:r>
            <a:endParaRPr lang="tr-TR" dirty="0" smtClean="0"/>
          </a:p>
          <a:p>
            <a:r>
              <a:rPr lang="tr-TR" sz="1400" dirty="0"/>
              <a:t>Bilalis D, Klentzeris L, Fleming S. Immunohistochemical</a:t>
            </a:r>
          </a:p>
          <a:p>
            <a:r>
              <a:rPr lang="en-US" sz="1400" dirty="0"/>
              <a:t>localization of extracellular matrix proteins in luteal phase</a:t>
            </a:r>
          </a:p>
          <a:p>
            <a:r>
              <a:rPr lang="en-US" sz="1400" dirty="0"/>
              <a:t>endometrium of fertile and infertile patients. Hum </a:t>
            </a:r>
            <a:r>
              <a:rPr lang="en-US" sz="1400" dirty="0" err="1"/>
              <a:t>Reprod</a:t>
            </a:r>
            <a:endParaRPr lang="en-US" sz="1400" dirty="0"/>
          </a:p>
          <a:p>
            <a:r>
              <a:rPr lang="tr-TR" sz="1400" dirty="0"/>
              <a:t>1996;11;271-18</a:t>
            </a:r>
          </a:p>
        </p:txBody>
      </p:sp>
    </p:spTree>
    <p:extLst>
      <p:ext uri="{BB962C8B-B14F-4D97-AF65-F5344CB8AC3E}">
        <p14:creationId xmlns:p14="http://schemas.microsoft.com/office/powerpoint/2010/main" val="742315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6" name="Content Placeholder 5"/>
          <p:cNvPicPr>
            <a:picLocks noGrp="1" noChangeAspect="1"/>
          </p:cNvPicPr>
          <p:nvPr>
            <p:ph idx="1"/>
          </p:nvPr>
        </p:nvPicPr>
        <p:blipFill>
          <a:blip r:embed="rId2"/>
          <a:stretch>
            <a:fillRect/>
          </a:stretch>
        </p:blipFill>
        <p:spPr>
          <a:xfrm>
            <a:off x="957262" y="1686719"/>
            <a:ext cx="7229475" cy="4352925"/>
          </a:xfrm>
          <a:prstGeom prst="rect">
            <a:avLst/>
          </a:prstGeom>
        </p:spPr>
      </p:pic>
      <p:sp>
        <p:nvSpPr>
          <p:cNvPr id="3" name="Rectangle 2"/>
          <p:cNvSpPr/>
          <p:nvPr/>
        </p:nvSpPr>
        <p:spPr>
          <a:xfrm>
            <a:off x="971600" y="4581128"/>
            <a:ext cx="72728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957262" y="5661248"/>
            <a:ext cx="7229475"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17054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r>
              <a:rPr lang="en-US" dirty="0"/>
              <a:t>Another endometrial protein, </a:t>
            </a:r>
            <a:r>
              <a:rPr lang="en-US" b="1" dirty="0" err="1">
                <a:solidFill>
                  <a:srgbClr val="FF0000"/>
                </a:solidFill>
              </a:rPr>
              <a:t>glycodelin</a:t>
            </a:r>
            <a:r>
              <a:rPr lang="en-US" dirty="0"/>
              <a:t>, has </a:t>
            </a:r>
            <a:r>
              <a:rPr lang="en-US" dirty="0" smtClean="0"/>
              <a:t>a</a:t>
            </a:r>
            <a:r>
              <a:rPr lang="tr-TR" dirty="0" smtClean="0"/>
              <a:t> proposed </a:t>
            </a:r>
            <a:r>
              <a:rPr lang="tr-TR" dirty="0"/>
              <a:t>immunomodulatory role during</a:t>
            </a:r>
          </a:p>
          <a:p>
            <a:r>
              <a:rPr lang="en-US" dirty="0"/>
              <a:t>implantation. This protein is present in the</a:t>
            </a:r>
          </a:p>
          <a:p>
            <a:r>
              <a:rPr lang="en-US" dirty="0"/>
              <a:t>endometrium under the control of progesterone and</a:t>
            </a:r>
          </a:p>
          <a:p>
            <a:r>
              <a:rPr lang="tr-TR" dirty="0"/>
              <a:t>antiprogestins </a:t>
            </a:r>
            <a:endParaRPr lang="tr-TR" dirty="0" smtClean="0"/>
          </a:p>
          <a:p>
            <a:r>
              <a:rPr lang="tr-TR" sz="1500" dirty="0"/>
              <a:t>Muller M, Vinge J, Vaisse C, Taylor R. Glycodelin: a pane</a:t>
            </a:r>
          </a:p>
          <a:p>
            <a:r>
              <a:rPr lang="en-US" sz="1500" dirty="0"/>
              <a:t>in the implantation window. </a:t>
            </a:r>
            <a:r>
              <a:rPr lang="en-US" sz="1500" dirty="0" err="1"/>
              <a:t>Semin</a:t>
            </a:r>
            <a:r>
              <a:rPr lang="en-US" sz="1500" dirty="0"/>
              <a:t> </a:t>
            </a:r>
            <a:r>
              <a:rPr lang="en-US" sz="1500" dirty="0" err="1"/>
              <a:t>Reprod</a:t>
            </a:r>
            <a:r>
              <a:rPr lang="en-US" sz="1500" dirty="0"/>
              <a:t> Med</a:t>
            </a:r>
          </a:p>
          <a:p>
            <a:r>
              <a:rPr lang="tr-TR" sz="1500" dirty="0"/>
              <a:t>2000;18:289-98.</a:t>
            </a:r>
          </a:p>
        </p:txBody>
      </p:sp>
    </p:spTree>
    <p:extLst>
      <p:ext uri="{BB962C8B-B14F-4D97-AF65-F5344CB8AC3E}">
        <p14:creationId xmlns:p14="http://schemas.microsoft.com/office/powerpoint/2010/main" val="2910906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0"/>
            <a:ext cx="8229600" cy="1417638"/>
          </a:xfrm>
        </p:spPr>
        <p:txBody>
          <a:bodyPr>
            <a:normAutofit fontScale="90000"/>
          </a:bodyPr>
          <a:lstStyle/>
          <a:p>
            <a:pPr eaLnBrk="1" hangingPunct="1"/>
            <a:r>
              <a:rPr lang="tr-TR" sz="1400" smtClean="0"/>
              <a:t>Human embryo implantation in the uterus. (</a:t>
            </a:r>
            <a:r>
              <a:rPr lang="tr-TR" sz="1400" b="1" smtClean="0"/>
              <a:t>A</a:t>
            </a:r>
            <a:r>
              <a:rPr lang="tr-TR" sz="1400" smtClean="0"/>
              <a:t>) Endometrium proliferates under estrogen enhancement. (</a:t>
            </a:r>
            <a:r>
              <a:rPr lang="tr-TR" sz="1400" b="1" smtClean="0"/>
              <a:t>B</a:t>
            </a:r>
            <a:r>
              <a:rPr lang="tr-TR" sz="1400" smtClean="0"/>
              <a:t>) Progesterone from luteinized follicles leads to endometrial differentiation. (</a:t>
            </a:r>
            <a:r>
              <a:rPr lang="tr-TR" sz="1400" b="1" smtClean="0"/>
              <a:t>C</a:t>
            </a:r>
            <a:r>
              <a:rPr lang="tr-TR" sz="1400" smtClean="0"/>
              <a:t>) The blastocyst enters the uterus through the ostia and rolls freely over the endometrium under signals by L-selectin. (</a:t>
            </a:r>
            <a:r>
              <a:rPr lang="tr-TR" sz="1400" b="1" smtClean="0"/>
              <a:t>D</a:t>
            </a:r>
            <a:r>
              <a:rPr lang="tr-TR" sz="1400" smtClean="0"/>
              <a:t>) </a:t>
            </a:r>
            <a:r>
              <a:rPr lang="tr-TR" sz="1400" b="1" smtClean="0"/>
              <a:t>Mucin-1 (MUC-1) repels the blastocyst and prevents its adhesion to endometrial areas with poor chances of implantation. (E) Chemokines and cytokines attract the blastocyst to the optimal implantation spot. (F) Adhesion molecules (e.g. integrins and cadherins) firmly attach the blastocyst to the </a:t>
            </a:r>
            <a:r>
              <a:rPr lang="tr-TR" sz="1600" b="1" smtClean="0"/>
              <a:t>endometrial pinopods to ensure further successful implantation.</a:t>
            </a:r>
          </a:p>
        </p:txBody>
      </p:sp>
      <p:pic>
        <p:nvPicPr>
          <p:cNvPr id="10243" name="3 İçerik Yer Tutucusu" descr="Figure 2">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8839200" cy="5334000"/>
          </a:xfrm>
        </p:spPr>
      </p:pic>
    </p:spTree>
    <p:extLst>
      <p:ext uri="{BB962C8B-B14F-4D97-AF65-F5344CB8AC3E}">
        <p14:creationId xmlns:p14="http://schemas.microsoft.com/office/powerpoint/2010/main" val="3622981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endParaRPr lang="tr-TR" smtClean="0"/>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381000"/>
            <a:ext cx="8991600" cy="6477000"/>
          </a:xfrm>
          <a:noFill/>
        </p:spPr>
      </p:pic>
    </p:spTree>
    <p:extLst>
      <p:ext uri="{BB962C8B-B14F-4D97-AF65-F5344CB8AC3E}">
        <p14:creationId xmlns:p14="http://schemas.microsoft.com/office/powerpoint/2010/main" val="2869094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a:t>Morphological Markers</a:t>
            </a:r>
            <a:endParaRPr lang="tr-TR"/>
          </a:p>
        </p:txBody>
      </p:sp>
      <p:sp>
        <p:nvSpPr>
          <p:cNvPr id="3" name="Content Placeholder 2"/>
          <p:cNvSpPr>
            <a:spLocks noGrp="1"/>
          </p:cNvSpPr>
          <p:nvPr>
            <p:ph idx="1"/>
          </p:nvPr>
        </p:nvSpPr>
        <p:spPr/>
        <p:txBody>
          <a:bodyPr/>
          <a:lstStyle/>
          <a:p>
            <a:endParaRPr lang="tr-TR"/>
          </a:p>
        </p:txBody>
      </p:sp>
    </p:spTree>
    <p:extLst>
      <p:ext uri="{BB962C8B-B14F-4D97-AF65-F5344CB8AC3E}">
        <p14:creationId xmlns:p14="http://schemas.microsoft.com/office/powerpoint/2010/main" val="1919157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i="1" dirty="0"/>
              <a:t>Pinopodes</a:t>
            </a:r>
            <a:br>
              <a:rPr lang="tr-TR" i="1" dirty="0"/>
            </a:br>
            <a:endParaRPr lang="tr-TR" dirty="0"/>
          </a:p>
        </p:txBody>
      </p:sp>
      <p:sp>
        <p:nvSpPr>
          <p:cNvPr id="3" name="Content Placeholder 2"/>
          <p:cNvSpPr>
            <a:spLocks noGrp="1"/>
          </p:cNvSpPr>
          <p:nvPr>
            <p:ph idx="1"/>
          </p:nvPr>
        </p:nvSpPr>
        <p:spPr/>
        <p:txBody>
          <a:bodyPr>
            <a:normAutofit fontScale="70000" lnSpcReduction="20000"/>
          </a:bodyPr>
          <a:lstStyle/>
          <a:p>
            <a:r>
              <a:rPr lang="en-US" dirty="0"/>
              <a:t>The endometrium undergoes a well-established</a:t>
            </a:r>
            <a:br>
              <a:rPr lang="en-US" dirty="0"/>
            </a:br>
            <a:r>
              <a:rPr lang="en-US" dirty="0"/>
              <a:t>series of histological and </a:t>
            </a:r>
            <a:r>
              <a:rPr lang="en-US" dirty="0" err="1"/>
              <a:t>ultrastructural</a:t>
            </a:r>
            <a:r>
              <a:rPr lang="en-US" dirty="0"/>
              <a:t> </a:t>
            </a:r>
            <a:r>
              <a:rPr lang="en-US" dirty="0" smtClean="0"/>
              <a:t>changes</a:t>
            </a:r>
            <a:r>
              <a:rPr lang="tr-TR" dirty="0" smtClean="0"/>
              <a:t> </a:t>
            </a:r>
            <a:r>
              <a:rPr lang="en-US" dirty="0"/>
              <a:t>under the influence of estrogen and progesterone</a:t>
            </a:r>
          </a:p>
          <a:p>
            <a:r>
              <a:rPr lang="en-US" dirty="0"/>
              <a:t>during the menstrual cycle </a:t>
            </a:r>
            <a:r>
              <a:rPr lang="en-US" dirty="0" smtClean="0"/>
              <a:t>. </a:t>
            </a:r>
            <a:r>
              <a:rPr lang="en-US" dirty="0"/>
              <a:t>Morphological</a:t>
            </a:r>
          </a:p>
          <a:p>
            <a:r>
              <a:rPr lang="tr-TR" dirty="0"/>
              <a:t>changes include characteristic histological</a:t>
            </a:r>
          </a:p>
          <a:p>
            <a:r>
              <a:rPr lang="en-US" dirty="0"/>
              <a:t>transformations, such as reduced mitotic activity,</a:t>
            </a:r>
          </a:p>
          <a:p>
            <a:r>
              <a:rPr lang="en-US" dirty="0"/>
              <a:t>glandular secretion, and stromal edema, that are</a:t>
            </a:r>
          </a:p>
          <a:p>
            <a:r>
              <a:rPr lang="en-US" dirty="0"/>
              <a:t>often accompanied by the presence of globular</a:t>
            </a:r>
          </a:p>
          <a:p>
            <a:r>
              <a:rPr lang="en-US" dirty="0"/>
              <a:t>protrusions in the surface membrane of epithelial</a:t>
            </a:r>
          </a:p>
          <a:p>
            <a:r>
              <a:rPr lang="tr-TR" dirty="0"/>
              <a:t>cells, named pinopodes </a:t>
            </a:r>
            <a:r>
              <a:rPr lang="tr-TR" dirty="0" smtClean="0"/>
              <a:t>.</a:t>
            </a:r>
          </a:p>
          <a:p>
            <a:r>
              <a:rPr lang="en-US" sz="1900" dirty="0"/>
              <a:t>70. Noyes RW, </a:t>
            </a:r>
            <a:r>
              <a:rPr lang="en-US" sz="1900" dirty="0" err="1"/>
              <a:t>Hertig</a:t>
            </a:r>
            <a:r>
              <a:rPr lang="en-US" sz="1900" dirty="0"/>
              <a:t> and Rock J. Dating the endometrial</a:t>
            </a:r>
          </a:p>
          <a:p>
            <a:r>
              <a:rPr lang="nb-NO" sz="1900" dirty="0"/>
              <a:t>biopsy. Fertil Steril 1950;1: 3-25</a:t>
            </a:r>
          </a:p>
          <a:p>
            <a:r>
              <a:rPr lang="fr-FR" sz="1900" dirty="0"/>
              <a:t>71. </a:t>
            </a:r>
            <a:r>
              <a:rPr lang="fr-FR" sz="1900" dirty="0" err="1"/>
              <a:t>Sarantis</a:t>
            </a:r>
            <a:r>
              <a:rPr lang="fr-FR" sz="1900" dirty="0"/>
              <a:t> L, Roche D, and </a:t>
            </a:r>
            <a:r>
              <a:rPr lang="fr-FR" sz="1900" dirty="0" err="1"/>
              <a:t>Psychoyos</a:t>
            </a:r>
            <a:r>
              <a:rPr lang="fr-FR" sz="1900" dirty="0"/>
              <a:t> A. </a:t>
            </a:r>
            <a:r>
              <a:rPr lang="fr-FR" sz="1900" dirty="0" err="1"/>
              <a:t>Displacement</a:t>
            </a:r>
            <a:r>
              <a:rPr lang="fr-FR" sz="1900" dirty="0"/>
              <a:t> of</a:t>
            </a:r>
          </a:p>
          <a:p>
            <a:r>
              <a:rPr lang="en-US" sz="1900" dirty="0"/>
              <a:t>receptivity for </a:t>
            </a:r>
            <a:r>
              <a:rPr lang="en-US" sz="1900" dirty="0" err="1"/>
              <a:t>nidation</a:t>
            </a:r>
            <a:r>
              <a:rPr lang="en-US" sz="1900" dirty="0"/>
              <a:t> in the rat by the progesterone</a:t>
            </a:r>
          </a:p>
          <a:p>
            <a:r>
              <a:rPr lang="en-US" sz="1900" dirty="0"/>
              <a:t>antagonist RU 486: a scanning electron microscopy study.</a:t>
            </a:r>
          </a:p>
          <a:p>
            <a:r>
              <a:rPr lang="tr-TR" sz="1900" dirty="0"/>
              <a:t>Hum Reprod 1988;3:251-5</a:t>
            </a:r>
          </a:p>
        </p:txBody>
      </p:sp>
    </p:spTree>
    <p:extLst>
      <p:ext uri="{BB962C8B-B14F-4D97-AF65-F5344CB8AC3E}">
        <p14:creationId xmlns:p14="http://schemas.microsoft.com/office/powerpoint/2010/main" val="67724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1143000"/>
          </a:xfrm>
        </p:spPr>
        <p:txBody>
          <a:bodyPr>
            <a:normAutofit/>
          </a:bodyPr>
          <a:lstStyle/>
          <a:p>
            <a:r>
              <a:rPr lang="tr-TR" sz="2000" i="1" dirty="0"/>
              <a:t>Apoptosis</a:t>
            </a:r>
            <a:br>
              <a:rPr lang="tr-TR" sz="2000" i="1" dirty="0"/>
            </a:br>
            <a:endParaRPr lang="tr-TR" sz="2000" dirty="0"/>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Apoptosis</a:t>
            </a:r>
            <a:r>
              <a:rPr lang="en-US" dirty="0"/>
              <a:t> is a usual phenomenon throughout</a:t>
            </a:r>
            <a:br>
              <a:rPr lang="en-US" dirty="0"/>
            </a:br>
            <a:r>
              <a:rPr lang="en-US" dirty="0"/>
              <a:t>the menstrual cycle, peaking at menses, but locally</a:t>
            </a:r>
            <a:br>
              <a:rPr lang="en-US" dirty="0"/>
            </a:br>
            <a:r>
              <a:rPr lang="en-US" dirty="0"/>
              <a:t>regulated apoptosis is also vital for successful</a:t>
            </a:r>
            <a:br>
              <a:rPr lang="en-US" dirty="0"/>
            </a:br>
            <a:r>
              <a:rPr lang="en-US" dirty="0"/>
              <a:t>implantation. Recent evidence suggests that</a:t>
            </a:r>
            <a:br>
              <a:rPr lang="en-US" dirty="0"/>
            </a:br>
            <a:r>
              <a:rPr lang="en-US" dirty="0"/>
              <a:t>regulated apoptosis is important during the window</a:t>
            </a:r>
            <a:br>
              <a:rPr lang="en-US" dirty="0"/>
            </a:br>
            <a:r>
              <a:rPr lang="en-US" dirty="0"/>
              <a:t>of receptivity </a:t>
            </a:r>
            <a:r>
              <a:rPr lang="en-US" dirty="0" smtClean="0"/>
              <a:t>. </a:t>
            </a:r>
            <a:r>
              <a:rPr lang="en-US" dirty="0">
                <a:solidFill>
                  <a:srgbClr val="FF0000"/>
                </a:solidFill>
              </a:rPr>
              <a:t>On days 19-20, apoptosis is</a:t>
            </a:r>
            <a:br>
              <a:rPr lang="en-US" dirty="0">
                <a:solidFill>
                  <a:srgbClr val="FF0000"/>
                </a:solidFill>
              </a:rPr>
            </a:br>
            <a:r>
              <a:rPr lang="en-US" dirty="0">
                <a:solidFill>
                  <a:srgbClr val="FF0000"/>
                </a:solidFill>
              </a:rPr>
              <a:t>detectable in the glands of the basal layer,</a:t>
            </a:r>
            <a:br>
              <a:rPr lang="en-US" dirty="0">
                <a:solidFill>
                  <a:srgbClr val="FF0000"/>
                </a:solidFill>
              </a:rPr>
            </a:br>
            <a:r>
              <a:rPr lang="en-US" dirty="0">
                <a:solidFill>
                  <a:srgbClr val="FF0000"/>
                </a:solidFill>
              </a:rPr>
              <a:t>subsequently extending to the functional layer</a:t>
            </a:r>
            <a:r>
              <a:rPr lang="en-US" dirty="0"/>
              <a:t>. The</a:t>
            </a:r>
            <a:br>
              <a:rPr lang="en-US" dirty="0"/>
            </a:br>
            <a:r>
              <a:rPr lang="en-US" dirty="0"/>
              <a:t>significance of this finding in relation to opening</a:t>
            </a:r>
            <a:br>
              <a:rPr lang="en-US" dirty="0"/>
            </a:br>
            <a:r>
              <a:rPr lang="en-US" dirty="0"/>
              <a:t>of the implantation window is under investigation</a:t>
            </a:r>
            <a:r>
              <a:rPr lang="en-US" dirty="0" smtClean="0"/>
              <a:t>.</a:t>
            </a:r>
            <a:endParaRPr lang="tr-TR" dirty="0" smtClean="0"/>
          </a:p>
          <a:p>
            <a:r>
              <a:rPr lang="pt-BR" sz="1700" dirty="0"/>
              <a:t>Galan A, O'Connor E, Valbuena D, Herrer R, Remohi J. The</a:t>
            </a:r>
          </a:p>
          <a:p>
            <a:r>
              <a:rPr lang="en-US" sz="1700" dirty="0"/>
              <a:t>human blastocyst regulates endometrial epithelial apoptosis</a:t>
            </a:r>
          </a:p>
          <a:p>
            <a:r>
              <a:rPr lang="en-US" sz="1700" dirty="0"/>
              <a:t>in embryonic adhesion. </a:t>
            </a:r>
            <a:r>
              <a:rPr lang="en-US" sz="1700" dirty="0" err="1"/>
              <a:t>Biol</a:t>
            </a:r>
            <a:r>
              <a:rPr lang="en-US" sz="1700" dirty="0"/>
              <a:t> </a:t>
            </a:r>
            <a:r>
              <a:rPr lang="en-US" sz="1700" dirty="0" err="1"/>
              <a:t>Reprod</a:t>
            </a:r>
            <a:r>
              <a:rPr lang="en-US" sz="1700" dirty="0"/>
              <a:t> 2000;63:430-9</a:t>
            </a:r>
            <a:r>
              <a:rPr lang="en-US" dirty="0"/>
              <a:t>.</a:t>
            </a:r>
            <a:endParaRPr lang="tr-TR" dirty="0"/>
          </a:p>
        </p:txBody>
      </p:sp>
    </p:spTree>
    <p:extLst>
      <p:ext uri="{BB962C8B-B14F-4D97-AF65-F5344CB8AC3E}">
        <p14:creationId xmlns:p14="http://schemas.microsoft.com/office/powerpoint/2010/main" val="3462916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a:t>ASSESSMENT OF</a:t>
            </a:r>
            <a:br>
              <a:rPr lang="tr-TR" sz="2800" b="1" dirty="0"/>
            </a:br>
            <a:r>
              <a:rPr lang="tr-TR" sz="2800" b="1" dirty="0"/>
              <a:t>ENDOMETRIAL RECEPTIVITY</a:t>
            </a:r>
            <a:endParaRPr lang="tr-TR" sz="2800" dirty="0"/>
          </a:p>
        </p:txBody>
      </p:sp>
      <p:sp>
        <p:nvSpPr>
          <p:cNvPr id="3" name="Content Placeholder 2"/>
          <p:cNvSpPr>
            <a:spLocks noGrp="1"/>
          </p:cNvSpPr>
          <p:nvPr>
            <p:ph idx="1"/>
          </p:nvPr>
        </p:nvSpPr>
        <p:spPr>
          <a:xfrm>
            <a:off x="0" y="1340768"/>
            <a:ext cx="9144000" cy="5040560"/>
          </a:xfrm>
        </p:spPr>
        <p:txBody>
          <a:bodyPr>
            <a:normAutofit fontScale="47500" lnSpcReduction="20000"/>
          </a:bodyPr>
          <a:lstStyle/>
          <a:p>
            <a:r>
              <a:rPr lang="en-US" sz="3800" dirty="0"/>
              <a:t>A good correlation between </a:t>
            </a:r>
            <a:r>
              <a:rPr lang="en-US" sz="5900" b="1" dirty="0">
                <a:solidFill>
                  <a:srgbClr val="FF0000"/>
                </a:solidFill>
              </a:rPr>
              <a:t>endometrial</a:t>
            </a:r>
          </a:p>
          <a:p>
            <a:r>
              <a:rPr lang="en-US" sz="5900" b="1" dirty="0">
                <a:solidFill>
                  <a:srgbClr val="FF0000"/>
                </a:solidFill>
              </a:rPr>
              <a:t>thickness</a:t>
            </a:r>
            <a:r>
              <a:rPr lang="en-US" sz="3800" b="1" dirty="0">
                <a:solidFill>
                  <a:srgbClr val="FF0000"/>
                </a:solidFill>
              </a:rPr>
              <a:t> and the prevalence of conception has</a:t>
            </a:r>
          </a:p>
          <a:p>
            <a:r>
              <a:rPr lang="en-US" sz="3800" b="1" dirty="0">
                <a:solidFill>
                  <a:srgbClr val="FF0000"/>
                </a:solidFill>
              </a:rPr>
              <a:t>been found </a:t>
            </a:r>
            <a:r>
              <a:rPr lang="en-US" sz="3800" b="1" dirty="0" smtClean="0">
                <a:solidFill>
                  <a:srgbClr val="FF0000"/>
                </a:solidFill>
              </a:rPr>
              <a:t>. </a:t>
            </a:r>
            <a:r>
              <a:rPr lang="en-US" sz="3800" b="1" dirty="0">
                <a:solidFill>
                  <a:srgbClr val="FF0000"/>
                </a:solidFill>
              </a:rPr>
              <a:t>On the other hand other</a:t>
            </a:r>
          </a:p>
          <a:p>
            <a:r>
              <a:rPr lang="en-US" sz="3800" b="1" dirty="0">
                <a:solidFill>
                  <a:srgbClr val="FF0000"/>
                </a:solidFill>
              </a:rPr>
              <a:t>studies do not support this view </a:t>
            </a:r>
            <a:r>
              <a:rPr lang="en-US" sz="3800" b="1" dirty="0" smtClean="0">
                <a:solidFill>
                  <a:srgbClr val="FF0000"/>
                </a:solidFill>
              </a:rPr>
              <a:t>.</a:t>
            </a:r>
            <a:endParaRPr lang="en-US" sz="3800" b="1" dirty="0">
              <a:solidFill>
                <a:srgbClr val="FF0000"/>
              </a:solidFill>
            </a:endParaRPr>
          </a:p>
          <a:p>
            <a:r>
              <a:rPr lang="en-US" sz="3800" b="1" dirty="0">
                <a:solidFill>
                  <a:srgbClr val="FF0000"/>
                </a:solidFill>
              </a:rPr>
              <a:t>However, a very thin endometrium (&lt;7mm)</a:t>
            </a:r>
          </a:p>
          <a:p>
            <a:r>
              <a:rPr lang="en-US" sz="3800" b="1" dirty="0">
                <a:solidFill>
                  <a:srgbClr val="FF0000"/>
                </a:solidFill>
              </a:rPr>
              <a:t>seems to be accepted as a reliable sign of</a:t>
            </a:r>
          </a:p>
          <a:p>
            <a:r>
              <a:rPr lang="tr-TR" sz="3800" b="1" dirty="0">
                <a:solidFill>
                  <a:srgbClr val="FF0000"/>
                </a:solidFill>
              </a:rPr>
              <a:t>suboptimal implantation potential </a:t>
            </a:r>
            <a:r>
              <a:rPr lang="tr-TR" sz="3800" b="1" dirty="0" smtClean="0">
                <a:solidFill>
                  <a:srgbClr val="FF0000"/>
                </a:solidFill>
              </a:rPr>
              <a:t>.</a:t>
            </a:r>
            <a:endParaRPr lang="tr-TR" sz="3800" b="1" dirty="0">
              <a:solidFill>
                <a:srgbClr val="FF0000"/>
              </a:solidFill>
            </a:endParaRPr>
          </a:p>
          <a:p>
            <a:r>
              <a:rPr lang="en-US" sz="3800" b="1" dirty="0">
                <a:solidFill>
                  <a:srgbClr val="FF0000"/>
                </a:solidFill>
              </a:rPr>
              <a:t>Implantation and pregnancy rates are</a:t>
            </a:r>
          </a:p>
          <a:p>
            <a:r>
              <a:rPr lang="en-US" sz="3800" b="1" dirty="0">
                <a:solidFill>
                  <a:srgbClr val="FF0000"/>
                </a:solidFill>
              </a:rPr>
              <a:t>significantly reduced if the endometrial</a:t>
            </a:r>
          </a:p>
          <a:p>
            <a:r>
              <a:rPr lang="en-US" sz="3800" b="1" dirty="0">
                <a:solidFill>
                  <a:srgbClr val="FF0000"/>
                </a:solidFill>
              </a:rPr>
              <a:t>thickness is increased (&gt;14 mm) </a:t>
            </a:r>
            <a:r>
              <a:rPr lang="en-US" sz="3800" b="1" dirty="0" smtClean="0">
                <a:solidFill>
                  <a:srgbClr val="FF0000"/>
                </a:solidFill>
              </a:rPr>
              <a:t>.</a:t>
            </a:r>
            <a:r>
              <a:rPr lang="en-US" sz="3800" dirty="0" smtClean="0"/>
              <a:t> </a:t>
            </a:r>
            <a:r>
              <a:rPr lang="en-US" sz="3800" dirty="0"/>
              <a:t>This</a:t>
            </a:r>
          </a:p>
          <a:p>
            <a:r>
              <a:rPr lang="en-US" sz="3800" dirty="0"/>
              <a:t>finding was not proved by other authors </a:t>
            </a:r>
            <a:endParaRPr lang="en-US" dirty="0"/>
          </a:p>
          <a:p>
            <a:r>
              <a:rPr lang="en-US" sz="2000" dirty="0"/>
              <a:t>Endometrial thickness has a significant </a:t>
            </a:r>
            <a:r>
              <a:rPr lang="en-US" sz="2000" dirty="0" smtClean="0"/>
              <a:t>positive</a:t>
            </a:r>
            <a:endParaRPr lang="tr-TR" sz="2000" dirty="0" smtClean="0"/>
          </a:p>
          <a:p>
            <a:r>
              <a:rPr lang="en-US" sz="2000" dirty="0"/>
              <a:t>spontaneous and stimulated cycles. Hum </a:t>
            </a:r>
            <a:r>
              <a:rPr lang="en-US" sz="2000" dirty="0" err="1"/>
              <a:t>Reprod</a:t>
            </a:r>
            <a:r>
              <a:rPr lang="en-US" sz="2000" dirty="0"/>
              <a:t> 1990;5:377</a:t>
            </a:r>
          </a:p>
          <a:p>
            <a:r>
              <a:rPr lang="pt-BR" sz="2000" dirty="0" smtClean="0"/>
              <a:t>. </a:t>
            </a:r>
            <a:r>
              <a:rPr lang="pt-BR" sz="2000" dirty="0"/>
              <a:t>Leibovitz Z, Grinin V, Rabia R, Degani S, Shapiro I, Tal J,</a:t>
            </a:r>
          </a:p>
          <a:p>
            <a:r>
              <a:rPr lang="tr-TR" sz="2000" dirty="0"/>
              <a:t>Eibschitz I, Harari O, Paltieli Y, Aharoni A, Zeevi J, Ohel G.</a:t>
            </a:r>
          </a:p>
          <a:p>
            <a:r>
              <a:rPr lang="en-US" sz="2000" dirty="0"/>
              <a:t>Assessment of endometrial receptivity for gestation in</a:t>
            </a:r>
          </a:p>
          <a:p>
            <a:r>
              <a:rPr lang="en-US" sz="2000" dirty="0"/>
              <a:t>patients undergoing in vitro fertilization, using endometrial</a:t>
            </a:r>
          </a:p>
          <a:p>
            <a:r>
              <a:rPr lang="en-US" sz="2000" dirty="0"/>
              <a:t>thickness and the endometrium-myometrium relative</a:t>
            </a:r>
          </a:p>
          <a:p>
            <a:r>
              <a:rPr lang="tr-TR" sz="2000" dirty="0"/>
              <a:t>echogenicity coefficient. Ultrasound Obstet Gynecol</a:t>
            </a:r>
          </a:p>
          <a:p>
            <a:r>
              <a:rPr lang="tr-TR" sz="2000" dirty="0" smtClean="0"/>
              <a:t>1999;143:194-9</a:t>
            </a:r>
            <a:r>
              <a:rPr lang="en-US" sz="2000" dirty="0" err="1" smtClean="0"/>
              <a:t>Elnashar</a:t>
            </a:r>
            <a:r>
              <a:rPr lang="en-US" sz="2000" dirty="0" smtClean="0"/>
              <a:t> </a:t>
            </a:r>
            <a:r>
              <a:rPr lang="en-US" sz="2000" dirty="0"/>
              <a:t>A, </a:t>
            </a:r>
            <a:r>
              <a:rPr lang="en-US" sz="2000" dirty="0" err="1"/>
              <a:t>Afifi</a:t>
            </a:r>
            <a:r>
              <a:rPr lang="en-US" sz="2000" dirty="0"/>
              <a:t> A, </a:t>
            </a:r>
            <a:r>
              <a:rPr lang="en-US" sz="2000" dirty="0" err="1"/>
              <a:t>Donia</a:t>
            </a:r>
            <a:r>
              <a:rPr lang="en-US" sz="2000" dirty="0"/>
              <a:t> O. Endometrial thickness and</a:t>
            </a:r>
          </a:p>
          <a:p>
            <a:r>
              <a:rPr lang="en-US" sz="2000" dirty="0"/>
              <a:t>pregnancy rates in infertile couples undergoing AIH. </a:t>
            </a:r>
            <a:r>
              <a:rPr lang="en-US" sz="2000" dirty="0" err="1"/>
              <a:t>Benha</a:t>
            </a:r>
            <a:endParaRPr lang="en-US" sz="2000" dirty="0"/>
          </a:p>
          <a:p>
            <a:r>
              <a:rPr lang="tr-TR" sz="2000" dirty="0"/>
              <a:t>M J 1995;12:1-9.</a:t>
            </a:r>
          </a:p>
        </p:txBody>
      </p:sp>
    </p:spTree>
    <p:extLst>
      <p:ext uri="{BB962C8B-B14F-4D97-AF65-F5344CB8AC3E}">
        <p14:creationId xmlns:p14="http://schemas.microsoft.com/office/powerpoint/2010/main" val="4208671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ASSESSMENT OF</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fontScale="92500"/>
          </a:bodyPr>
          <a:lstStyle/>
          <a:p>
            <a:r>
              <a:rPr lang="en-US" dirty="0" smtClean="0"/>
              <a:t> </a:t>
            </a:r>
            <a:r>
              <a:rPr lang="en-US" b="1" dirty="0">
                <a:solidFill>
                  <a:srgbClr val="FF0000"/>
                </a:solidFill>
              </a:rPr>
              <a:t>It was found that the multilayered echogenic</a:t>
            </a:r>
          </a:p>
          <a:p>
            <a:r>
              <a:rPr lang="en-US" b="1" dirty="0">
                <a:solidFill>
                  <a:srgbClr val="FF0000"/>
                </a:solidFill>
              </a:rPr>
              <a:t>pattern, the so-called triple line appearance, </a:t>
            </a:r>
            <a:r>
              <a:rPr lang="en-US" b="1" dirty="0" smtClean="0">
                <a:solidFill>
                  <a:srgbClr val="FF0000"/>
                </a:solidFill>
              </a:rPr>
              <a:t>was</a:t>
            </a:r>
            <a:r>
              <a:rPr lang="tr-TR" b="1" dirty="0" smtClean="0">
                <a:solidFill>
                  <a:srgbClr val="FF0000"/>
                </a:solidFill>
              </a:rPr>
              <a:t> </a:t>
            </a:r>
            <a:r>
              <a:rPr lang="en-US" b="1" dirty="0" smtClean="0">
                <a:solidFill>
                  <a:srgbClr val="FF0000"/>
                </a:solidFill>
              </a:rPr>
              <a:t>predictive </a:t>
            </a:r>
            <a:r>
              <a:rPr lang="en-US" b="1" dirty="0">
                <a:solidFill>
                  <a:srgbClr val="FF0000"/>
                </a:solidFill>
              </a:rPr>
              <a:t>of </a:t>
            </a:r>
            <a:r>
              <a:rPr lang="en-US" b="1" dirty="0" smtClean="0">
                <a:solidFill>
                  <a:srgbClr val="FF0000"/>
                </a:solidFill>
              </a:rPr>
              <a:t>pregnancy</a:t>
            </a:r>
            <a:r>
              <a:rPr lang="en-US" dirty="0" smtClean="0"/>
              <a:t>. </a:t>
            </a:r>
            <a:r>
              <a:rPr lang="en-US" dirty="0"/>
              <a:t>However,</a:t>
            </a:r>
          </a:p>
          <a:p>
            <a:r>
              <a:rPr lang="en-US" dirty="0"/>
              <a:t>pregnancies can occur in absence of this</a:t>
            </a:r>
          </a:p>
          <a:p>
            <a:r>
              <a:rPr lang="en-US" dirty="0"/>
              <a:t>pattern, albeit at a lower </a:t>
            </a:r>
            <a:r>
              <a:rPr lang="en-US" dirty="0" smtClean="0"/>
              <a:t>frequency.</a:t>
            </a:r>
            <a:endParaRPr lang="en-US" dirty="0"/>
          </a:p>
          <a:p>
            <a:r>
              <a:rPr lang="en-US" dirty="0"/>
              <a:t>Failure to establish a homogenous</a:t>
            </a:r>
          </a:p>
          <a:p>
            <a:r>
              <a:rPr lang="en-US" dirty="0" err="1"/>
              <a:t>hyperechogenic</a:t>
            </a:r>
            <a:r>
              <a:rPr lang="en-US" dirty="0"/>
              <a:t> pattern by the </a:t>
            </a:r>
            <a:r>
              <a:rPr lang="en-US" dirty="0" err="1"/>
              <a:t>midluteal</a:t>
            </a:r>
            <a:r>
              <a:rPr lang="en-US" dirty="0"/>
              <a:t> phase</a:t>
            </a:r>
          </a:p>
          <a:p>
            <a:r>
              <a:rPr lang="en-US" dirty="0"/>
              <a:t>is associated with lower pregnancy rates </a:t>
            </a:r>
            <a:r>
              <a:rPr lang="en-US" dirty="0" smtClean="0"/>
              <a:t>.</a:t>
            </a:r>
            <a:endParaRPr lang="tr-TR" dirty="0"/>
          </a:p>
        </p:txBody>
      </p:sp>
    </p:spTree>
    <p:extLst>
      <p:ext uri="{BB962C8B-B14F-4D97-AF65-F5344CB8AC3E}">
        <p14:creationId xmlns:p14="http://schemas.microsoft.com/office/powerpoint/2010/main" val="4088980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ASSESSMENT OF</a:t>
            </a:r>
            <a:br>
              <a:rPr lang="tr-TR" b="1" dirty="0"/>
            </a:br>
            <a:r>
              <a:rPr lang="tr-TR" b="1" dirty="0"/>
              <a:t>ENDOMETRIAL RECEPTIVITY</a:t>
            </a:r>
            <a:endParaRPr lang="tr-TR" dirty="0"/>
          </a:p>
        </p:txBody>
      </p:sp>
      <p:sp>
        <p:nvSpPr>
          <p:cNvPr id="3" name="Content Placeholder 2"/>
          <p:cNvSpPr>
            <a:spLocks noGrp="1"/>
          </p:cNvSpPr>
          <p:nvPr>
            <p:ph idx="1"/>
          </p:nvPr>
        </p:nvSpPr>
        <p:spPr/>
        <p:txBody>
          <a:bodyPr/>
          <a:lstStyle/>
          <a:p>
            <a:r>
              <a:rPr lang="tr-TR" b="1" dirty="0">
                <a:solidFill>
                  <a:srgbClr val="FF0000"/>
                </a:solidFill>
              </a:rPr>
              <a:t>Uterine artery </a:t>
            </a:r>
            <a:r>
              <a:rPr lang="tr-TR" b="1" dirty="0" smtClean="0">
                <a:solidFill>
                  <a:srgbClr val="FF0000"/>
                </a:solidFill>
              </a:rPr>
              <a:t>Doppler </a:t>
            </a:r>
            <a:r>
              <a:rPr lang="en-US" b="1" dirty="0" smtClean="0">
                <a:solidFill>
                  <a:srgbClr val="FF0000"/>
                </a:solidFill>
              </a:rPr>
              <a:t>measurements </a:t>
            </a:r>
            <a:r>
              <a:rPr lang="en-US" dirty="0"/>
              <a:t>are not representative of</a:t>
            </a:r>
          </a:p>
          <a:p>
            <a:r>
              <a:rPr lang="en-US" dirty="0"/>
              <a:t>endometrial receptivity since they are based on</a:t>
            </a:r>
          </a:p>
          <a:p>
            <a:r>
              <a:rPr lang="en-US" dirty="0"/>
              <a:t>flow to the entire uterus. Also spiral artery Doppler</a:t>
            </a:r>
          </a:p>
          <a:p>
            <a:r>
              <a:rPr lang="en-US" dirty="0" err="1"/>
              <a:t>pulsatility</a:t>
            </a:r>
            <a:r>
              <a:rPr lang="en-US" dirty="0"/>
              <a:t> index failed to predict implantation.</a:t>
            </a:r>
            <a:endParaRPr lang="tr-TR" dirty="0"/>
          </a:p>
        </p:txBody>
      </p:sp>
    </p:spTree>
    <p:extLst>
      <p:ext uri="{BB962C8B-B14F-4D97-AF65-F5344CB8AC3E}">
        <p14:creationId xmlns:p14="http://schemas.microsoft.com/office/powerpoint/2010/main" val="3162082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ASSESSMENT OF</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fontScale="77500" lnSpcReduction="20000"/>
          </a:bodyPr>
          <a:lstStyle/>
          <a:p>
            <a:r>
              <a:rPr lang="it-IT" dirty="0"/>
              <a:t>Raga et al. </a:t>
            </a:r>
            <a:r>
              <a:rPr lang="it-IT" dirty="0" smtClean="0"/>
              <a:t> </a:t>
            </a:r>
            <a:r>
              <a:rPr lang="it-IT" dirty="0"/>
              <a:t>performed </a:t>
            </a:r>
            <a:r>
              <a:rPr lang="it-IT" dirty="0">
                <a:solidFill>
                  <a:srgbClr val="FF0000"/>
                </a:solidFill>
              </a:rPr>
              <a:t>three-dimensional</a:t>
            </a:r>
          </a:p>
          <a:p>
            <a:r>
              <a:rPr lang="en-US" dirty="0" err="1">
                <a:solidFill>
                  <a:srgbClr val="FF0000"/>
                </a:solidFill>
              </a:rPr>
              <a:t>volumetry</a:t>
            </a:r>
            <a:r>
              <a:rPr lang="en-US" dirty="0"/>
              <a:t> of the </a:t>
            </a:r>
            <a:r>
              <a:rPr lang="en-US" dirty="0" err="1"/>
              <a:t>endometrum</a:t>
            </a:r>
            <a:r>
              <a:rPr lang="en-US" dirty="0"/>
              <a:t> at the time of ET to</a:t>
            </a:r>
          </a:p>
          <a:p>
            <a:r>
              <a:rPr lang="en-US" dirty="0"/>
              <a:t>assess its value in predicting endometrial</a:t>
            </a:r>
          </a:p>
          <a:p>
            <a:r>
              <a:rPr lang="en-US" dirty="0"/>
              <a:t>receptivity. The investigator found that a minimum</a:t>
            </a:r>
          </a:p>
          <a:p>
            <a:r>
              <a:rPr lang="en-US" dirty="0"/>
              <a:t>volume of 2ml was a prerequisite for a receptive</a:t>
            </a:r>
          </a:p>
          <a:p>
            <a:r>
              <a:rPr lang="en-US" dirty="0"/>
              <a:t>endometrium and that no pregnancy was achieved</a:t>
            </a:r>
          </a:p>
          <a:p>
            <a:r>
              <a:rPr lang="en-US" dirty="0"/>
              <a:t>when endometrial volume measured &lt;1ml. Beyond</a:t>
            </a:r>
          </a:p>
          <a:p>
            <a:r>
              <a:rPr lang="en-US" dirty="0"/>
              <a:t>endometrial volume of 2ml, no relationship was</a:t>
            </a:r>
          </a:p>
          <a:p>
            <a:r>
              <a:rPr lang="en-US" dirty="0"/>
              <a:t>apparent in terms of endometrial receptivity</a:t>
            </a:r>
          </a:p>
          <a:p>
            <a:r>
              <a:rPr lang="en-US" dirty="0"/>
              <a:t>increasing if endometrial volume increased from 2-</a:t>
            </a:r>
          </a:p>
          <a:p>
            <a:r>
              <a:rPr lang="tr-TR" dirty="0"/>
              <a:t>4 ml to &gt; 4 ml.</a:t>
            </a:r>
          </a:p>
        </p:txBody>
      </p:sp>
      <p:cxnSp>
        <p:nvCxnSpPr>
          <p:cNvPr id="5" name="Straight Connector 4"/>
          <p:cNvCxnSpPr/>
          <p:nvPr/>
        </p:nvCxnSpPr>
        <p:spPr>
          <a:xfrm>
            <a:off x="3851920" y="1916832"/>
            <a:ext cx="230425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71600" y="2420888"/>
            <a:ext cx="13681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4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2185987" y="1667669"/>
            <a:ext cx="4772025" cy="4391025"/>
          </a:xfrm>
          <a:prstGeom prst="rect">
            <a:avLst/>
          </a:prstGeom>
        </p:spPr>
      </p:pic>
    </p:spTree>
    <p:extLst>
      <p:ext uri="{BB962C8B-B14F-4D97-AF65-F5344CB8AC3E}">
        <p14:creationId xmlns:p14="http://schemas.microsoft.com/office/powerpoint/2010/main" val="2570303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ASSESSMENT OF</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fontScale="85000" lnSpcReduction="10000"/>
          </a:bodyPr>
          <a:lstStyle/>
          <a:p>
            <a:r>
              <a:rPr lang="tr-TR" dirty="0"/>
              <a:t>Kupesic et al. </a:t>
            </a:r>
            <a:r>
              <a:rPr lang="tr-TR" dirty="0" smtClean="0"/>
              <a:t> </a:t>
            </a:r>
            <a:r>
              <a:rPr lang="tr-TR" dirty="0"/>
              <a:t>performed</a:t>
            </a:r>
          </a:p>
          <a:p>
            <a:r>
              <a:rPr lang="tr-TR" dirty="0"/>
              <a:t>three-dimensional power Doppler ultrasonography</a:t>
            </a:r>
          </a:p>
          <a:p>
            <a:r>
              <a:rPr lang="en-US" dirty="0"/>
              <a:t>of the endometrium on the day of embryo transfer,</a:t>
            </a:r>
          </a:p>
          <a:p>
            <a:r>
              <a:rPr lang="en-US" dirty="0"/>
              <a:t>they concluded </a:t>
            </a:r>
            <a:r>
              <a:rPr lang="en-US" b="1" dirty="0">
                <a:solidFill>
                  <a:srgbClr val="FF0000"/>
                </a:solidFill>
              </a:rPr>
              <a:t>that endometrial thickness and</a:t>
            </a:r>
          </a:p>
          <a:p>
            <a:r>
              <a:rPr lang="en-US" b="1" dirty="0">
                <a:solidFill>
                  <a:srgbClr val="FF0000"/>
                </a:solidFill>
              </a:rPr>
              <a:t>volume, endometrial morphology and </a:t>
            </a:r>
            <a:r>
              <a:rPr lang="en-US" b="1" dirty="0" err="1" smtClean="0">
                <a:solidFill>
                  <a:srgbClr val="FF0000"/>
                </a:solidFill>
              </a:rPr>
              <a:t>subendometrial</a:t>
            </a:r>
            <a:r>
              <a:rPr lang="tr-TR" b="1" dirty="0">
                <a:solidFill>
                  <a:srgbClr val="FF0000"/>
                </a:solidFill>
              </a:rPr>
              <a:t> </a:t>
            </a:r>
            <a:r>
              <a:rPr lang="en-US" b="1" dirty="0" smtClean="0">
                <a:solidFill>
                  <a:srgbClr val="FF0000"/>
                </a:solidFill>
              </a:rPr>
              <a:t>perfusion </a:t>
            </a:r>
            <a:r>
              <a:rPr lang="en-US" b="1" dirty="0">
                <a:solidFill>
                  <a:srgbClr val="FF0000"/>
                </a:solidFill>
              </a:rPr>
              <a:t>can not predict </a:t>
            </a:r>
            <a:r>
              <a:rPr lang="en-US" b="1" dirty="0" smtClean="0">
                <a:solidFill>
                  <a:srgbClr val="FF0000"/>
                </a:solidFill>
              </a:rPr>
              <a:t>endometrial</a:t>
            </a:r>
            <a:r>
              <a:rPr lang="tr-TR" b="1" dirty="0" smtClean="0">
                <a:solidFill>
                  <a:srgbClr val="FF0000"/>
                </a:solidFill>
              </a:rPr>
              <a:t> </a:t>
            </a:r>
            <a:r>
              <a:rPr lang="en-US" b="1" dirty="0" smtClean="0">
                <a:solidFill>
                  <a:srgbClr val="FF0000"/>
                </a:solidFill>
              </a:rPr>
              <a:t>receptivity</a:t>
            </a:r>
            <a:r>
              <a:rPr lang="en-US" b="1" dirty="0">
                <a:solidFill>
                  <a:srgbClr val="FF0000"/>
                </a:solidFill>
              </a:rPr>
              <a:t>. </a:t>
            </a:r>
            <a:r>
              <a:rPr lang="en-US" dirty="0"/>
              <a:t>Use of </a:t>
            </a:r>
            <a:r>
              <a:rPr lang="en-US" dirty="0" err="1"/>
              <a:t>subendometrial</a:t>
            </a:r>
            <a:r>
              <a:rPr lang="en-US" dirty="0"/>
              <a:t> </a:t>
            </a:r>
            <a:r>
              <a:rPr lang="en-US" dirty="0" smtClean="0"/>
              <a:t>vascularization</a:t>
            </a:r>
            <a:r>
              <a:rPr lang="tr-TR" dirty="0" smtClean="0"/>
              <a:t> </a:t>
            </a:r>
            <a:r>
              <a:rPr lang="en-US" dirty="0" smtClean="0"/>
              <a:t>index </a:t>
            </a:r>
            <a:r>
              <a:rPr lang="en-US" dirty="0"/>
              <a:t>was superior in predicting the pregnancy rate</a:t>
            </a:r>
          </a:p>
          <a:p>
            <a:r>
              <a:rPr lang="en-US" dirty="0"/>
              <a:t>of IVF to using endometrial volume </a:t>
            </a:r>
            <a:r>
              <a:rPr lang="en-US" dirty="0" smtClean="0"/>
              <a:t>.</a:t>
            </a:r>
            <a:endParaRPr lang="tr-TR" dirty="0"/>
          </a:p>
        </p:txBody>
      </p:sp>
    </p:spTree>
    <p:extLst>
      <p:ext uri="{BB962C8B-B14F-4D97-AF65-F5344CB8AC3E}">
        <p14:creationId xmlns:p14="http://schemas.microsoft.com/office/powerpoint/2010/main" val="2604135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STRATEGIES FOR IMPROVING</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fontScale="55000" lnSpcReduction="20000"/>
          </a:bodyPr>
          <a:lstStyle/>
          <a:p>
            <a:r>
              <a:rPr lang="en-US" sz="3600" b="1" dirty="0">
                <a:solidFill>
                  <a:srgbClr val="FF0000"/>
                </a:solidFill>
              </a:rPr>
              <a:t>To develop ovarian stimulation protocols that</a:t>
            </a:r>
          </a:p>
          <a:p>
            <a:r>
              <a:rPr lang="tr-TR" sz="3600" b="1" dirty="0">
                <a:solidFill>
                  <a:srgbClr val="FF0000"/>
                </a:solidFill>
              </a:rPr>
              <a:t>cause a minimum reduction in endometrial</a:t>
            </a:r>
          </a:p>
          <a:p>
            <a:r>
              <a:rPr lang="en-US" sz="3600" b="1" dirty="0">
                <a:solidFill>
                  <a:srgbClr val="FF0000"/>
                </a:solidFill>
              </a:rPr>
              <a:t>receptivity or may even increase it</a:t>
            </a:r>
            <a:r>
              <a:rPr lang="en-US" sz="3600" b="1" dirty="0" smtClean="0">
                <a:solidFill>
                  <a:srgbClr val="FF0000"/>
                </a:solidFill>
              </a:rPr>
              <a:t>.</a:t>
            </a:r>
            <a:r>
              <a:rPr lang="tr-TR" sz="3600" b="1" dirty="0" smtClean="0">
                <a:solidFill>
                  <a:srgbClr val="FF0000"/>
                </a:solidFill>
              </a:rPr>
              <a:t> </a:t>
            </a:r>
          </a:p>
          <a:p>
            <a:r>
              <a:rPr lang="tr-TR" dirty="0"/>
              <a:t>Improving endometrial receptivity by</a:t>
            </a:r>
          </a:p>
          <a:p>
            <a:r>
              <a:rPr lang="en-US" dirty="0"/>
              <a:t>decreasing estradiol levels, during the</a:t>
            </a:r>
          </a:p>
          <a:p>
            <a:r>
              <a:rPr lang="en-US" dirty="0" err="1"/>
              <a:t>preimplantation</a:t>
            </a:r>
            <a:r>
              <a:rPr lang="en-US" dirty="0"/>
              <a:t> period in high responders, with</a:t>
            </a:r>
          </a:p>
          <a:p>
            <a:r>
              <a:rPr lang="en-US" dirty="0"/>
              <a:t>use of FSH step-down regimen. Controlled ovarian</a:t>
            </a:r>
          </a:p>
          <a:p>
            <a:r>
              <a:rPr lang="tr-TR" dirty="0"/>
              <a:t>hyperstimulation is associated with</a:t>
            </a:r>
          </a:p>
          <a:p>
            <a:r>
              <a:rPr lang="en-US" dirty="0" err="1"/>
              <a:t>supraphysiologic</a:t>
            </a:r>
            <a:r>
              <a:rPr lang="en-US" dirty="0"/>
              <a:t> hormone levels compared with</a:t>
            </a:r>
          </a:p>
          <a:p>
            <a:r>
              <a:rPr lang="en-US" dirty="0"/>
              <a:t>natural cycles </a:t>
            </a:r>
            <a:r>
              <a:rPr lang="en-US" dirty="0" smtClean="0"/>
              <a:t>. </a:t>
            </a:r>
            <a:r>
              <a:rPr lang="en-US" dirty="0"/>
              <a:t>High E2 levels, which are</a:t>
            </a:r>
          </a:p>
          <a:p>
            <a:r>
              <a:rPr lang="en-US" dirty="0"/>
              <a:t>known to be interceptive </a:t>
            </a:r>
            <a:r>
              <a:rPr lang="en-US" dirty="0" smtClean="0"/>
              <a:t> </a:t>
            </a:r>
            <a:r>
              <a:rPr lang="en-US" dirty="0"/>
              <a:t>and altered</a:t>
            </a:r>
          </a:p>
          <a:p>
            <a:r>
              <a:rPr lang="en-US" dirty="0"/>
              <a:t>E2/progesterone ratios which are also associated</a:t>
            </a:r>
          </a:p>
          <a:p>
            <a:r>
              <a:rPr lang="en-US" dirty="0"/>
              <a:t>with impairment of endometrial receptivity, are the</a:t>
            </a:r>
          </a:p>
          <a:p>
            <a:r>
              <a:rPr lang="en-US" dirty="0"/>
              <a:t>main factors affecting receptivity in high</a:t>
            </a:r>
          </a:p>
          <a:p>
            <a:r>
              <a:rPr lang="tr-TR" dirty="0"/>
              <a:t>responders </a:t>
            </a:r>
          </a:p>
        </p:txBody>
      </p:sp>
    </p:spTree>
    <p:extLst>
      <p:ext uri="{BB962C8B-B14F-4D97-AF65-F5344CB8AC3E}">
        <p14:creationId xmlns:p14="http://schemas.microsoft.com/office/powerpoint/2010/main" val="2377532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STRATEGIES FOR IMPROVING</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fontScale="70000" lnSpcReduction="20000"/>
          </a:bodyPr>
          <a:lstStyle/>
          <a:p>
            <a:r>
              <a:rPr lang="en-US" dirty="0"/>
              <a:t>The early luteal phase of cycles undergoing</a:t>
            </a:r>
          </a:p>
          <a:p>
            <a:r>
              <a:rPr lang="tr-TR" dirty="0"/>
              <a:t>controlled ovarian hyperstimulation is</a:t>
            </a:r>
          </a:p>
          <a:p>
            <a:r>
              <a:rPr lang="en-US" dirty="0"/>
              <a:t>characterized by markedly elevated serum</a:t>
            </a:r>
          </a:p>
          <a:p>
            <a:r>
              <a:rPr lang="en-US" dirty="0"/>
              <a:t>progesterone levels during the </a:t>
            </a:r>
            <a:r>
              <a:rPr lang="en-US" dirty="0" err="1"/>
              <a:t>periovulatory</a:t>
            </a:r>
            <a:endParaRPr lang="en-US" dirty="0"/>
          </a:p>
          <a:p>
            <a:r>
              <a:rPr lang="en-US" dirty="0"/>
              <a:t>period, advanced endometrial histological features,</a:t>
            </a:r>
          </a:p>
          <a:p>
            <a:r>
              <a:rPr lang="en-US" dirty="0"/>
              <a:t>and an absence of endometrial </a:t>
            </a:r>
            <a:r>
              <a:rPr lang="en-US" dirty="0" err="1"/>
              <a:t>pinopodes</a:t>
            </a:r>
            <a:r>
              <a:rPr lang="en-US" dirty="0"/>
              <a:t> at the</a:t>
            </a:r>
          </a:p>
          <a:p>
            <a:r>
              <a:rPr lang="en-US" dirty="0"/>
              <a:t>time of embryo implantation.</a:t>
            </a:r>
            <a:r>
              <a:rPr lang="en-US" b="1" dirty="0">
                <a:solidFill>
                  <a:srgbClr val="FF0000"/>
                </a:solidFill>
              </a:rPr>
              <a:t> Early progesterone</a:t>
            </a:r>
          </a:p>
          <a:p>
            <a:r>
              <a:rPr lang="en-US" b="1" dirty="0">
                <a:solidFill>
                  <a:srgbClr val="FF0000"/>
                </a:solidFill>
              </a:rPr>
              <a:t>rise has a negative impact on endometrial</a:t>
            </a:r>
          </a:p>
          <a:p>
            <a:r>
              <a:rPr lang="en-US" b="1" dirty="0">
                <a:solidFill>
                  <a:srgbClr val="FF0000"/>
                </a:solidFill>
              </a:rPr>
              <a:t>receptivity, but not on oocyte-embryo quality</a:t>
            </a:r>
          </a:p>
          <a:p>
            <a:r>
              <a:rPr lang="tr-TR" dirty="0" smtClean="0"/>
              <a:t>. </a:t>
            </a:r>
            <a:r>
              <a:rPr lang="tr-TR" dirty="0"/>
              <a:t>These cause premature endometrial</a:t>
            </a:r>
          </a:p>
          <a:p>
            <a:r>
              <a:rPr lang="en-US" dirty="0" err="1"/>
              <a:t>luteinization</a:t>
            </a:r>
            <a:r>
              <a:rPr lang="en-US" dirty="0"/>
              <a:t> and premature appearance of</a:t>
            </a:r>
          </a:p>
          <a:p>
            <a:r>
              <a:rPr lang="tr-TR" dirty="0"/>
              <a:t>implantation window,</a:t>
            </a:r>
          </a:p>
        </p:txBody>
      </p:sp>
    </p:spTree>
    <p:extLst>
      <p:ext uri="{BB962C8B-B14F-4D97-AF65-F5344CB8AC3E}">
        <p14:creationId xmlns:p14="http://schemas.microsoft.com/office/powerpoint/2010/main" val="3239129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STRATEGIES FOR IMPROVING</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a:bodyPr>
          <a:lstStyle/>
          <a:p>
            <a:r>
              <a:rPr lang="tr-TR" dirty="0"/>
              <a:t>To improve uterine </a:t>
            </a:r>
            <a:r>
              <a:rPr lang="tr-TR" dirty="0" smtClean="0"/>
              <a:t>vascularization</a:t>
            </a:r>
            <a:r>
              <a:rPr lang="tr-TR" dirty="0"/>
              <a:t>:</a:t>
            </a:r>
            <a:endParaRPr lang="tr-TR" dirty="0" smtClean="0"/>
          </a:p>
          <a:p>
            <a:r>
              <a:rPr lang="tr-TR" dirty="0"/>
              <a:t>1. Low dose </a:t>
            </a:r>
            <a:r>
              <a:rPr lang="tr-TR" dirty="0" smtClean="0"/>
              <a:t>aspirin</a:t>
            </a:r>
          </a:p>
          <a:p>
            <a:r>
              <a:rPr lang="tr-TR" dirty="0"/>
              <a:t>2. L-arginine (Nitric oxide donor): L-arginine</a:t>
            </a:r>
          </a:p>
          <a:p>
            <a:r>
              <a:rPr lang="en-US" dirty="0"/>
              <a:t>supplementation improves the uterine blood </a:t>
            </a:r>
            <a:r>
              <a:rPr lang="en-US" dirty="0" smtClean="0"/>
              <a:t>flow,</a:t>
            </a:r>
            <a:r>
              <a:rPr lang="tr-TR" dirty="0" smtClean="0"/>
              <a:t> endometrial </a:t>
            </a:r>
            <a:r>
              <a:rPr lang="tr-TR" dirty="0"/>
              <a:t>receptivity, </a:t>
            </a:r>
            <a:r>
              <a:rPr lang="tr-TR" dirty="0" smtClean="0"/>
              <a:t>implantation</a:t>
            </a:r>
          </a:p>
        </p:txBody>
      </p:sp>
    </p:spTree>
    <p:extLst>
      <p:ext uri="{BB962C8B-B14F-4D97-AF65-F5344CB8AC3E}">
        <p14:creationId xmlns:p14="http://schemas.microsoft.com/office/powerpoint/2010/main" val="796950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STRATEGIES FOR IMPROVING</a:t>
            </a:r>
            <a:br>
              <a:rPr lang="tr-TR" b="1" dirty="0"/>
            </a:br>
            <a:r>
              <a:rPr lang="tr-TR" b="1" dirty="0"/>
              <a:t>ENDOMETRIAL RECEPTIVITY</a:t>
            </a:r>
            <a:endParaRPr lang="tr-TR" dirty="0"/>
          </a:p>
        </p:txBody>
      </p:sp>
      <p:sp>
        <p:nvSpPr>
          <p:cNvPr id="3" name="Content Placeholder 2"/>
          <p:cNvSpPr>
            <a:spLocks noGrp="1"/>
          </p:cNvSpPr>
          <p:nvPr>
            <p:ph idx="1"/>
          </p:nvPr>
        </p:nvSpPr>
        <p:spPr/>
        <p:txBody>
          <a:bodyPr>
            <a:normAutofit fontScale="70000" lnSpcReduction="20000"/>
          </a:bodyPr>
          <a:lstStyle/>
          <a:p>
            <a:r>
              <a:rPr lang="en-US" dirty="0"/>
              <a:t>To treat the pathological conditions:</a:t>
            </a:r>
            <a:endParaRPr lang="tr-TR" dirty="0" smtClean="0"/>
          </a:p>
          <a:p>
            <a:r>
              <a:rPr lang="tr-TR" dirty="0" smtClean="0"/>
              <a:t>1</a:t>
            </a:r>
            <a:r>
              <a:rPr lang="tr-TR" dirty="0"/>
              <a:t>. Luteal phase defect</a:t>
            </a:r>
            <a:r>
              <a:rPr lang="tr-TR" dirty="0" smtClean="0"/>
              <a:t>:</a:t>
            </a:r>
          </a:p>
          <a:p>
            <a:r>
              <a:rPr lang="en-US" dirty="0"/>
              <a:t>2. Fibroids distorting the uterine cavity </a:t>
            </a:r>
          </a:p>
          <a:p>
            <a:r>
              <a:rPr lang="tr-TR" dirty="0"/>
              <a:t>3. Intrauterine adhesions: </a:t>
            </a:r>
            <a:endParaRPr lang="en-US" dirty="0"/>
          </a:p>
          <a:p>
            <a:r>
              <a:rPr lang="tr-TR" dirty="0"/>
              <a:t>4. Uterine septum</a:t>
            </a:r>
            <a:r>
              <a:rPr lang="tr-TR" dirty="0" smtClean="0"/>
              <a:t>:</a:t>
            </a:r>
          </a:p>
          <a:p>
            <a:r>
              <a:rPr lang="tr-TR" dirty="0"/>
              <a:t>5. </a:t>
            </a:r>
            <a:r>
              <a:rPr lang="tr-TR" dirty="0" smtClean="0"/>
              <a:t>Hydrosalpinx</a:t>
            </a:r>
          </a:p>
          <a:p>
            <a:r>
              <a:rPr lang="tr-TR" dirty="0"/>
              <a:t>6. </a:t>
            </a:r>
            <a:r>
              <a:rPr lang="tr-TR" dirty="0" smtClean="0"/>
              <a:t>Endometriosis</a:t>
            </a:r>
          </a:p>
          <a:p>
            <a:r>
              <a:rPr lang="tr-TR" dirty="0"/>
              <a:t>7. Autoimmune conditions</a:t>
            </a:r>
            <a:r>
              <a:rPr lang="tr-TR" dirty="0" smtClean="0"/>
              <a:t>: </a:t>
            </a:r>
            <a:r>
              <a:rPr lang="tr-TR" dirty="0"/>
              <a:t>Women with unexplained recurrent</a:t>
            </a:r>
          </a:p>
          <a:p>
            <a:r>
              <a:rPr lang="en-US" dirty="0"/>
              <a:t>abortion and infertile women in whom multiple</a:t>
            </a:r>
          </a:p>
          <a:p>
            <a:r>
              <a:rPr lang="en-US" dirty="0"/>
              <a:t>attempts at embryo transfer have failed, show</a:t>
            </a:r>
          </a:p>
          <a:p>
            <a:r>
              <a:rPr lang="en-US" dirty="0"/>
              <a:t>elevated levels of peripheral and endometrial</a:t>
            </a:r>
          </a:p>
          <a:p>
            <a:r>
              <a:rPr lang="tr-TR"/>
              <a:t>CD56+ CD16+NK-cells.</a:t>
            </a:r>
            <a:endParaRPr lang="tr-TR" dirty="0"/>
          </a:p>
        </p:txBody>
      </p:sp>
    </p:spTree>
    <p:extLst>
      <p:ext uri="{BB962C8B-B14F-4D97-AF65-F5344CB8AC3E}">
        <p14:creationId xmlns:p14="http://schemas.microsoft.com/office/powerpoint/2010/main" val="720393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17"/>
            <a:ext cx="8229600" cy="1143000"/>
          </a:xfrm>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0" y="144016"/>
            <a:ext cx="9036496" cy="6741368"/>
          </a:xfrm>
          <a:prstGeom prst="rect">
            <a:avLst/>
          </a:prstGeom>
        </p:spPr>
      </p:pic>
    </p:spTree>
    <p:extLst>
      <p:ext uri="{BB962C8B-B14F-4D97-AF65-F5344CB8AC3E}">
        <p14:creationId xmlns:p14="http://schemas.microsoft.com/office/powerpoint/2010/main" val="3196051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tr-TR" smtClean="0"/>
          </a:p>
        </p:txBody>
      </p:sp>
      <p:sp>
        <p:nvSpPr>
          <p:cNvPr id="31747" name="Rectangle 3"/>
          <p:cNvSpPr>
            <a:spLocks noGrp="1" noChangeArrowheads="1"/>
          </p:cNvSpPr>
          <p:nvPr>
            <p:ph type="body" idx="1"/>
          </p:nvPr>
        </p:nvSpPr>
        <p:spPr/>
        <p:txBody>
          <a:bodyPr/>
          <a:lstStyle/>
          <a:p>
            <a:endParaRPr lang="tr-TR" smtClean="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052513"/>
            <a:ext cx="9344026"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0" y="2438400"/>
            <a:ext cx="9144000" cy="228600"/>
          </a:xfrm>
          <a:prstGeom prst="rect">
            <a:avLst/>
          </a:prstGeom>
          <a:solidFill>
            <a:schemeClr val="bg1">
              <a:alpha val="0"/>
            </a:schemeClr>
          </a:solidFill>
          <a:ln w="9525">
            <a:solidFill>
              <a:srgbClr val="FF0000"/>
            </a:solidFill>
            <a:miter lim="800000"/>
            <a:headEnd/>
            <a:tailEnd/>
          </a:ln>
        </p:spPr>
        <p:txBody>
          <a:bodyPr wrap="none" anchor="ctr"/>
          <a:lstStyle/>
          <a:p>
            <a:endParaRPr lang="tr-TR"/>
          </a:p>
        </p:txBody>
      </p:sp>
      <p:sp>
        <p:nvSpPr>
          <p:cNvPr id="31750" name="Rectangle 6"/>
          <p:cNvSpPr>
            <a:spLocks noChangeArrowheads="1"/>
          </p:cNvSpPr>
          <p:nvPr/>
        </p:nvSpPr>
        <p:spPr bwMode="auto">
          <a:xfrm>
            <a:off x="76200" y="3048000"/>
            <a:ext cx="9144000" cy="152400"/>
          </a:xfrm>
          <a:prstGeom prst="rect">
            <a:avLst/>
          </a:prstGeom>
          <a:solidFill>
            <a:schemeClr val="bg1">
              <a:alpha val="0"/>
            </a:schemeClr>
          </a:solidFill>
          <a:ln w="9525">
            <a:solidFill>
              <a:srgbClr val="FF0000"/>
            </a:solidFill>
            <a:miter lim="800000"/>
            <a:headEnd/>
            <a:tailEnd/>
          </a:ln>
        </p:spPr>
        <p:txBody>
          <a:bodyPr wrap="none" anchor="ctr"/>
          <a:lstStyle/>
          <a:p>
            <a:endParaRPr lang="tr-TR"/>
          </a:p>
        </p:txBody>
      </p:sp>
    </p:spTree>
    <p:extLst>
      <p:ext uri="{BB962C8B-B14F-4D97-AF65-F5344CB8AC3E}">
        <p14:creationId xmlns:p14="http://schemas.microsoft.com/office/powerpoint/2010/main" val="2264946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endParaRPr lang="tr-TR" smtClean="0"/>
          </a:p>
        </p:txBody>
      </p:sp>
      <p:sp>
        <p:nvSpPr>
          <p:cNvPr id="26627" name="2 İçerik Yer Tutucusu"/>
          <p:cNvSpPr>
            <a:spLocks noGrp="1"/>
          </p:cNvSpPr>
          <p:nvPr>
            <p:ph idx="1"/>
          </p:nvPr>
        </p:nvSpPr>
        <p:spPr/>
        <p:txBody>
          <a:bodyPr/>
          <a:lstStyle/>
          <a:p>
            <a:r>
              <a:rPr lang="tr-TR" smtClean="0"/>
              <a:t>Anatomic abnormalities are lesions inside the uterus that mechanically inhibit implantation. </a:t>
            </a:r>
            <a:r>
              <a:rPr lang="tr-TR" smtClean="0">
                <a:solidFill>
                  <a:srgbClr val="FF0000"/>
                </a:solidFill>
              </a:rPr>
              <a:t>These anatomic abnormalities act like an intrauterine device to prevent implantation of the embryo</a:t>
            </a:r>
          </a:p>
        </p:txBody>
      </p:sp>
    </p:spTree>
    <p:extLst>
      <p:ext uri="{BB962C8B-B14F-4D97-AF65-F5344CB8AC3E}">
        <p14:creationId xmlns:p14="http://schemas.microsoft.com/office/powerpoint/2010/main" val="15650418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idx="4294967295"/>
          </p:nvPr>
        </p:nvSpPr>
        <p:spPr/>
        <p:txBody>
          <a:bodyPr/>
          <a:lstStyle/>
          <a:p>
            <a:endParaRPr lang="tr-TR" smtClean="0"/>
          </a:p>
        </p:txBody>
      </p:sp>
      <p:pic>
        <p:nvPicPr>
          <p:cNvPr id="3686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 y="685800"/>
            <a:ext cx="8305800" cy="5943600"/>
          </a:xfrm>
          <a:noFill/>
        </p:spPr>
      </p:pic>
    </p:spTree>
    <p:extLst>
      <p:ext uri="{BB962C8B-B14F-4D97-AF65-F5344CB8AC3E}">
        <p14:creationId xmlns:p14="http://schemas.microsoft.com/office/powerpoint/2010/main" val="2670052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idx="4294967295"/>
          </p:nvPr>
        </p:nvSpPr>
        <p:spPr/>
        <p:txBody>
          <a:bodyPr/>
          <a:lstStyle/>
          <a:p>
            <a:endParaRPr lang="tr-TR" smtClean="0"/>
          </a:p>
        </p:txBody>
      </p:sp>
      <p:pic>
        <p:nvPicPr>
          <p:cNvPr id="3789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381000"/>
            <a:ext cx="8686800" cy="6248400"/>
          </a:xfrm>
          <a:noFill/>
        </p:spPr>
      </p:pic>
    </p:spTree>
    <p:extLst>
      <p:ext uri="{BB962C8B-B14F-4D97-AF65-F5344CB8AC3E}">
        <p14:creationId xmlns:p14="http://schemas.microsoft.com/office/powerpoint/2010/main" val="125167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p:txBody>
          <a:bodyPr/>
          <a:lstStyle/>
          <a:p>
            <a:pPr eaLnBrk="1" hangingPunct="1"/>
            <a:r>
              <a:rPr lang="tr-TR" smtClean="0"/>
              <a:t>Implantation Process</a:t>
            </a:r>
          </a:p>
        </p:txBody>
      </p:sp>
      <p:sp>
        <p:nvSpPr>
          <p:cNvPr id="3075" name="2 İçerik Yer Tutucusu"/>
          <p:cNvSpPr>
            <a:spLocks noGrp="1"/>
          </p:cNvSpPr>
          <p:nvPr>
            <p:ph idx="1"/>
          </p:nvPr>
        </p:nvSpPr>
        <p:spPr/>
        <p:txBody>
          <a:bodyPr/>
          <a:lstStyle/>
          <a:p>
            <a:pPr eaLnBrk="1" hangingPunct="1"/>
            <a:r>
              <a:rPr lang="tr-TR" dirty="0" smtClean="0"/>
              <a:t>Human embryo implantation üç aşamalı işlemdir </a:t>
            </a:r>
            <a:r>
              <a:rPr lang="tr-TR" dirty="0" smtClean="0">
                <a:solidFill>
                  <a:srgbClr val="FF0000"/>
                </a:solidFill>
              </a:rPr>
              <a:t>(apposition,</a:t>
            </a:r>
            <a:r>
              <a:rPr lang="tr-TR" baseline="30000" dirty="0" smtClean="0">
                <a:solidFill>
                  <a:srgbClr val="FF0000"/>
                </a:solidFill>
              </a:rPr>
              <a:t> </a:t>
            </a:r>
            <a:r>
              <a:rPr lang="tr-TR" dirty="0" smtClean="0">
                <a:solidFill>
                  <a:srgbClr val="FF0000"/>
                </a:solidFill>
              </a:rPr>
              <a:t>adhesion and invasion)</a:t>
            </a:r>
            <a:r>
              <a:rPr lang="tr-TR" dirty="0" smtClean="0"/>
              <a:t> functional blastocyst ile reseptive endometrium arasında olur. Bu ovarian</a:t>
            </a:r>
            <a:r>
              <a:rPr lang="tr-TR" baseline="30000" dirty="0" smtClean="0"/>
              <a:t> </a:t>
            </a:r>
            <a:r>
              <a:rPr lang="tr-TR" dirty="0" smtClean="0"/>
              <a:t>steroid bağımlı bir olaydır.</a:t>
            </a:r>
          </a:p>
        </p:txBody>
      </p:sp>
    </p:spTree>
    <p:extLst>
      <p:ext uri="{BB962C8B-B14F-4D97-AF65-F5344CB8AC3E}">
        <p14:creationId xmlns:p14="http://schemas.microsoft.com/office/powerpoint/2010/main" val="38854820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idx="4294967295"/>
          </p:nvPr>
        </p:nvSpPr>
        <p:spPr/>
        <p:txBody>
          <a:bodyPr/>
          <a:lstStyle/>
          <a:p>
            <a:endParaRPr lang="tr-TR" smtClean="0"/>
          </a:p>
        </p:txBody>
      </p:sp>
      <p:pic>
        <p:nvPicPr>
          <p:cNvPr id="3891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304800"/>
            <a:ext cx="8382000" cy="6553200"/>
          </a:xfrm>
          <a:noFill/>
        </p:spPr>
      </p:pic>
    </p:spTree>
    <p:extLst>
      <p:ext uri="{BB962C8B-B14F-4D97-AF65-F5344CB8AC3E}">
        <p14:creationId xmlns:p14="http://schemas.microsoft.com/office/powerpoint/2010/main" val="23341680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idx="4294967295"/>
          </p:nvPr>
        </p:nvSpPr>
        <p:spPr/>
        <p:txBody>
          <a:bodyPr/>
          <a:lstStyle/>
          <a:p>
            <a:endParaRPr lang="tr-TR" smtClean="0"/>
          </a:p>
        </p:txBody>
      </p:sp>
      <p:pic>
        <p:nvPicPr>
          <p:cNvPr id="3993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304800"/>
            <a:ext cx="8610600" cy="6553200"/>
          </a:xfrm>
          <a:noFill/>
        </p:spPr>
      </p:pic>
    </p:spTree>
    <p:extLst>
      <p:ext uri="{BB962C8B-B14F-4D97-AF65-F5344CB8AC3E}">
        <p14:creationId xmlns:p14="http://schemas.microsoft.com/office/powerpoint/2010/main" val="33416274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smtClean="0"/>
              <a:t>SUBMÜKÖZ MYOM</a:t>
            </a:r>
          </a:p>
        </p:txBody>
      </p:sp>
      <p:sp>
        <p:nvSpPr>
          <p:cNvPr id="29699" name="Rectangle 3"/>
          <p:cNvSpPr>
            <a:spLocks noGrp="1" noChangeArrowheads="1"/>
          </p:cNvSpPr>
          <p:nvPr>
            <p:ph type="body" idx="1"/>
          </p:nvPr>
        </p:nvSpPr>
        <p:spPr/>
        <p:txBody>
          <a:bodyPr/>
          <a:lstStyle/>
          <a:p>
            <a:endParaRPr lang="tr-TR" smtClean="0"/>
          </a:p>
        </p:txBody>
      </p:sp>
      <p:pic>
        <p:nvPicPr>
          <p:cNvPr id="29700" name="Picture 5" descr="lg_5_submucosal_myoma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2597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idx="4294967295"/>
          </p:nvPr>
        </p:nvSpPr>
        <p:spPr/>
        <p:txBody>
          <a:bodyPr/>
          <a:lstStyle/>
          <a:p>
            <a:endParaRPr lang="tr-TR" smtClean="0"/>
          </a:p>
        </p:txBody>
      </p:sp>
      <p:pic>
        <p:nvPicPr>
          <p:cNvPr id="4301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6019800"/>
          </a:xfrm>
          <a:noFill/>
        </p:spPr>
      </p:pic>
    </p:spTree>
    <p:extLst>
      <p:ext uri="{BB962C8B-B14F-4D97-AF65-F5344CB8AC3E}">
        <p14:creationId xmlns:p14="http://schemas.microsoft.com/office/powerpoint/2010/main" val="1855358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Başlık"/>
          <p:cNvSpPr>
            <a:spLocks noGrp="1"/>
          </p:cNvSpPr>
          <p:nvPr>
            <p:ph type="title" idx="4294967295"/>
          </p:nvPr>
        </p:nvSpPr>
        <p:spPr>
          <a:xfrm>
            <a:off x="457200" y="-152400"/>
            <a:ext cx="8229600" cy="1143000"/>
          </a:xfrm>
        </p:spPr>
        <p:txBody>
          <a:bodyPr/>
          <a:lstStyle/>
          <a:p>
            <a:r>
              <a:rPr lang="tr-TR" b="1" i="1" smtClean="0">
                <a:solidFill>
                  <a:schemeClr val="tx1"/>
                </a:solidFill>
              </a:rPr>
              <a:t>Myomectomy</a:t>
            </a:r>
            <a:endParaRPr lang="tr-TR" smtClean="0"/>
          </a:p>
        </p:txBody>
      </p:sp>
      <p:sp>
        <p:nvSpPr>
          <p:cNvPr id="109571" name="2 İçerik Yer Tutucusu"/>
          <p:cNvSpPr>
            <a:spLocks noGrp="1"/>
          </p:cNvSpPr>
          <p:nvPr>
            <p:ph idx="4294967295"/>
          </p:nvPr>
        </p:nvSpPr>
        <p:spPr>
          <a:xfrm>
            <a:off x="457200" y="609600"/>
            <a:ext cx="8229600" cy="4525963"/>
          </a:xfrm>
        </p:spPr>
        <p:txBody>
          <a:bodyPr>
            <a:normAutofit fontScale="92500" lnSpcReduction="10000"/>
          </a:bodyPr>
          <a:lstStyle/>
          <a:p>
            <a:r>
              <a:rPr lang="tr-TR" sz="2800" smtClean="0"/>
              <a:t/>
            </a:r>
            <a:br>
              <a:rPr lang="tr-TR" sz="2800" smtClean="0"/>
            </a:br>
            <a:r>
              <a:rPr lang="tr-TR" sz="2800" smtClean="0"/>
              <a:t>The favourable PRs obtained after myomectomy lead many clinicians</a:t>
            </a:r>
            <a:r>
              <a:rPr lang="tr-TR" sz="2800" baseline="30000" smtClean="0"/>
              <a:t> </a:t>
            </a:r>
            <a:r>
              <a:rPr lang="tr-TR" sz="2800" smtClean="0"/>
              <a:t>to believe that removal of myomas increases pregnancy and live-birth</a:t>
            </a:r>
            <a:r>
              <a:rPr lang="tr-TR" sz="2800" baseline="30000" smtClean="0"/>
              <a:t> </a:t>
            </a:r>
            <a:r>
              <a:rPr lang="tr-TR" sz="2800" smtClean="0"/>
              <a:t>rates (review Donnez and Jadoul, 2002</a:t>
            </a:r>
            <a:r>
              <a:rPr lang="tr-TR" sz="2800" smtClean="0">
                <a:hlinkClick r:id="rId2"/>
              </a:rPr>
              <a:t> </a:t>
            </a:r>
            <a:r>
              <a:rPr lang="tr-TR" sz="2800" smtClean="0"/>
              <a:t>). However, no appropriate</a:t>
            </a:r>
            <a:r>
              <a:rPr lang="tr-TR" sz="2800" baseline="30000" smtClean="0"/>
              <a:t> </a:t>
            </a:r>
            <a:r>
              <a:rPr lang="tr-TR" sz="2800" smtClean="0"/>
              <a:t>prospective studies have been performed. Furthermore, no information</a:t>
            </a:r>
            <a:r>
              <a:rPr lang="tr-TR" sz="2800" baseline="30000" smtClean="0"/>
              <a:t> </a:t>
            </a:r>
            <a:r>
              <a:rPr lang="tr-TR" sz="2800" smtClean="0"/>
              <a:t>on the value and complications of myomectomy in RIF is available,</a:t>
            </a:r>
            <a:r>
              <a:rPr lang="tr-TR" sz="2800" baseline="30000" smtClean="0"/>
              <a:t> </a:t>
            </a:r>
            <a:r>
              <a:rPr lang="tr-TR" sz="3600" smtClean="0">
                <a:solidFill>
                  <a:srgbClr val="FF0000"/>
                </a:solidFill>
              </a:rPr>
              <a:t>although most clinicians recommend hysteroscopic removal of</a:t>
            </a:r>
            <a:r>
              <a:rPr lang="tr-TR" sz="3600" baseline="30000" smtClean="0">
                <a:solidFill>
                  <a:srgbClr val="FF0000"/>
                </a:solidFill>
              </a:rPr>
              <a:t> </a:t>
            </a:r>
            <a:r>
              <a:rPr lang="tr-TR" sz="3600" smtClean="0">
                <a:solidFill>
                  <a:srgbClr val="FF0000"/>
                </a:solidFill>
              </a:rPr>
              <a:t>submucous fibroids distorting the uterine cavity.</a:t>
            </a:r>
            <a:r>
              <a:rPr lang="tr-TR" sz="3600" baseline="30000" smtClean="0">
                <a:solidFill>
                  <a:srgbClr val="FF0000"/>
                </a:solidFill>
              </a:rPr>
              <a:t> </a:t>
            </a:r>
            <a:endParaRPr lang="tr-TR" sz="3600" smtClean="0">
              <a:solidFill>
                <a:srgbClr val="FF0000"/>
              </a:solidFill>
            </a:endParaRPr>
          </a:p>
          <a:p>
            <a:endParaRPr lang="tr-TR" sz="3600" smtClean="0">
              <a:solidFill>
                <a:srgbClr val="FF0000"/>
              </a:solidFill>
            </a:endParaRPr>
          </a:p>
        </p:txBody>
      </p:sp>
    </p:spTree>
    <p:extLst>
      <p:ext uri="{BB962C8B-B14F-4D97-AF65-F5344CB8AC3E}">
        <p14:creationId xmlns:p14="http://schemas.microsoft.com/office/powerpoint/2010/main" val="17996213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endParaRPr lang="tr-TR" smtClean="0"/>
          </a:p>
        </p:txBody>
      </p:sp>
      <p:pic>
        <p:nvPicPr>
          <p:cNvPr id="450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71600"/>
            <a:ext cx="8229600" cy="5486400"/>
          </a:xfrm>
          <a:noFill/>
        </p:spPr>
      </p:pic>
      <p:sp>
        <p:nvSpPr>
          <p:cNvPr id="45060" name="Rectangle 5"/>
          <p:cNvSpPr>
            <a:spLocks noChangeArrowheads="1"/>
          </p:cNvSpPr>
          <p:nvPr/>
        </p:nvSpPr>
        <p:spPr bwMode="auto">
          <a:xfrm>
            <a:off x="457200" y="4038600"/>
            <a:ext cx="7162800" cy="304800"/>
          </a:xfrm>
          <a:prstGeom prst="rect">
            <a:avLst/>
          </a:prstGeom>
          <a:solidFill>
            <a:srgbClr val="FF0000">
              <a:alpha val="0"/>
            </a:srgbClr>
          </a:solidFill>
          <a:ln w="9525">
            <a:solidFill>
              <a:srgbClr val="FF0000"/>
            </a:solidFill>
            <a:miter lim="800000"/>
            <a:headEnd/>
            <a:tailEnd/>
          </a:ln>
        </p:spPr>
        <p:txBody>
          <a:bodyPr wrap="none" anchor="ctr"/>
          <a:lstStyle/>
          <a:p>
            <a:endParaRPr lang="tr-TR"/>
          </a:p>
        </p:txBody>
      </p:sp>
      <p:sp>
        <p:nvSpPr>
          <p:cNvPr id="45061" name="Rectangle 6"/>
          <p:cNvSpPr>
            <a:spLocks noChangeArrowheads="1"/>
          </p:cNvSpPr>
          <p:nvPr/>
        </p:nvSpPr>
        <p:spPr bwMode="auto">
          <a:xfrm>
            <a:off x="533400" y="4800600"/>
            <a:ext cx="7315200" cy="304800"/>
          </a:xfrm>
          <a:prstGeom prst="rect">
            <a:avLst/>
          </a:prstGeom>
          <a:solidFill>
            <a:schemeClr val="bg1">
              <a:alpha val="0"/>
            </a:schemeClr>
          </a:solidFill>
          <a:ln w="9525">
            <a:solidFill>
              <a:srgbClr val="FF0000"/>
            </a:solidFill>
            <a:miter lim="800000"/>
            <a:headEnd/>
            <a:tailEnd/>
          </a:ln>
        </p:spPr>
        <p:txBody>
          <a:bodyPr wrap="none" anchor="ctr"/>
          <a:lstStyle/>
          <a:p>
            <a:endParaRPr lang="tr-TR"/>
          </a:p>
        </p:txBody>
      </p:sp>
      <p:sp>
        <p:nvSpPr>
          <p:cNvPr id="45063" name="Rectangle 7"/>
          <p:cNvSpPr>
            <a:spLocks noChangeArrowheads="1"/>
          </p:cNvSpPr>
          <p:nvPr/>
        </p:nvSpPr>
        <p:spPr bwMode="auto">
          <a:xfrm>
            <a:off x="7924800" y="3657600"/>
            <a:ext cx="762000" cy="1828800"/>
          </a:xfrm>
          <a:prstGeom prst="rect">
            <a:avLst/>
          </a:prstGeom>
          <a:solidFill>
            <a:schemeClr val="accent1">
              <a:alpha val="3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t>?</a:t>
            </a:r>
          </a:p>
        </p:txBody>
      </p:sp>
      <p:sp>
        <p:nvSpPr>
          <p:cNvPr id="45085" name="Text Box 29"/>
          <p:cNvSpPr txBox="1">
            <a:spLocks noChangeArrowheads="1"/>
          </p:cNvSpPr>
          <p:nvPr/>
        </p:nvSpPr>
        <p:spPr bwMode="auto">
          <a:xfrm>
            <a:off x="9966325" y="3465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p>
        </p:txBody>
      </p:sp>
    </p:spTree>
    <p:extLst>
      <p:ext uri="{BB962C8B-B14F-4D97-AF65-F5344CB8AC3E}">
        <p14:creationId xmlns:p14="http://schemas.microsoft.com/office/powerpoint/2010/main" val="16854634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sz="3600" smtClean="0"/>
              <a:t>ENDOMETRİAL POLİP HS GÖRÜNTÜ</a:t>
            </a:r>
          </a:p>
        </p:txBody>
      </p:sp>
      <p:sp>
        <p:nvSpPr>
          <p:cNvPr id="28675" name="Rectangle 3"/>
          <p:cNvSpPr>
            <a:spLocks noGrp="1" noChangeArrowheads="1"/>
          </p:cNvSpPr>
          <p:nvPr>
            <p:ph type="body" idx="1"/>
          </p:nvPr>
        </p:nvSpPr>
        <p:spPr/>
        <p:txBody>
          <a:bodyPr/>
          <a:lstStyle/>
          <a:p>
            <a:endParaRPr lang="tr-TR" smtClean="0"/>
          </a:p>
        </p:txBody>
      </p:sp>
      <p:pic>
        <p:nvPicPr>
          <p:cNvPr id="28676" name="Picture 4" descr="lg_7_polyp_small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89154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438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sz="3200" smtClean="0"/>
              <a:t>HİSTEROSKOPİK ASHERMAN GÖRÜNTÜ</a:t>
            </a:r>
          </a:p>
        </p:txBody>
      </p:sp>
      <p:sp>
        <p:nvSpPr>
          <p:cNvPr id="30723" name="Rectangle 3"/>
          <p:cNvSpPr>
            <a:spLocks noGrp="1" noChangeArrowheads="1"/>
          </p:cNvSpPr>
          <p:nvPr>
            <p:ph type="body" idx="1"/>
          </p:nvPr>
        </p:nvSpPr>
        <p:spPr/>
        <p:txBody>
          <a:bodyPr/>
          <a:lstStyle/>
          <a:p>
            <a:endParaRPr lang="tr-TR" smtClean="0"/>
          </a:p>
        </p:txBody>
      </p:sp>
      <p:pic>
        <p:nvPicPr>
          <p:cNvPr id="30724" name="Picture 4" descr="lg_2_asherman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2563"/>
            <a:ext cx="91440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3241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 (x86)\Microsoft Office\MEDIA\CAGCAT10\j0281904.wmf"/>
          <p:cNvPicPr>
            <a:picLocks noChangeAspect="1" noChangeArrowheads="1"/>
          </p:cNvPicPr>
          <p:nvPr/>
        </p:nvPicPr>
        <p:blipFill>
          <a:blip r:embed="rId2"/>
          <a:srcRect/>
          <a:stretch>
            <a:fillRect/>
          </a:stretch>
        </p:blipFill>
        <p:spPr bwMode="auto">
          <a:xfrm>
            <a:off x="1428728" y="1268760"/>
            <a:ext cx="6215106" cy="4732008"/>
          </a:xfrm>
          <a:prstGeom prst="rect">
            <a:avLst/>
          </a:prstGeom>
          <a:noFill/>
        </p:spPr>
      </p:pic>
    </p:spTree>
    <p:extLst>
      <p:ext uri="{BB962C8B-B14F-4D97-AF65-F5344CB8AC3E}">
        <p14:creationId xmlns:p14="http://schemas.microsoft.com/office/powerpoint/2010/main" val="35750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hangingPunct="1"/>
            <a:endParaRPr lang="tr-TR" smtClean="0"/>
          </a:p>
        </p:txBody>
      </p:sp>
      <p:pic>
        <p:nvPicPr>
          <p:cNvPr id="4099" name="Picture 2" descr="C:\Users\Mehmet\Endometrial receptivity\17052008(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476175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941923" y="1600200"/>
            <a:ext cx="5260154" cy="4525963"/>
          </a:xfrm>
          <a:prstGeom prst="rect">
            <a:avLst/>
          </a:prstGeom>
        </p:spPr>
      </p:pic>
    </p:spTree>
    <p:extLst>
      <p:ext uri="{BB962C8B-B14F-4D97-AF65-F5344CB8AC3E}">
        <p14:creationId xmlns:p14="http://schemas.microsoft.com/office/powerpoint/2010/main" val="1505864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3326</Words>
  <Application>Microsoft Office PowerPoint</Application>
  <PresentationFormat>On-screen Show (4:3)</PresentationFormat>
  <Paragraphs>374</Paragraphs>
  <Slides>78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78</vt:i4>
      </vt:variant>
    </vt:vector>
  </HeadingPairs>
  <TitlesOfParts>
    <vt:vector size="81" baseType="lpstr">
      <vt:lpstr>Arial</vt:lpstr>
      <vt:lpstr>Calibri</vt:lpstr>
      <vt:lpstr>Office Theme</vt:lpstr>
      <vt:lpstr>ENDOMETRIAL RESEPTIVITE DEĞERLENDİRMESİ</vt:lpstr>
      <vt:lpstr> Embryo implantasyonu için geçici olarak endometriumun uygun hale gelmesine denir.</vt:lpstr>
      <vt:lpstr>IMPLANTATION WINDOW </vt:lpstr>
      <vt:lpstr>PowerPoint Presentation</vt:lpstr>
      <vt:lpstr>PowerPoint Presentation</vt:lpstr>
      <vt:lpstr>PowerPoint Presentation</vt:lpstr>
      <vt:lpstr>Implantation Process</vt:lpstr>
      <vt:lpstr>PowerPoint Presentation</vt:lpstr>
      <vt:lpstr>PowerPoint Presentation</vt:lpstr>
      <vt:lpstr>PowerPoint Presentation</vt:lpstr>
      <vt:lpstr>PowerPoint Presentation</vt:lpstr>
      <vt:lpstr>PowerPoint Presentation</vt:lpstr>
      <vt:lpstr>The selectin adhesion system is well established at the maternal–fetal interface</vt:lpstr>
      <vt:lpstr>Human embryo implantation in the uterus. (A) Endometrium proliferates under estrogen enhancement. (B) Progesterone from luteinized follicles leads to endometrial differentiation. (C) The blastocyst enters the uterus through the ostia and rolls freely over the endometrium under signals by L-selectin. (D) Mucin-1 (MUC-1) repels the blastocyst and prevents its adhesion to endometrial areas with poor chances of implantation. (E) Chemokines and cytokines attract the blastocyst to the optimal implantation spot. (F) Adhesion molecules (e.g. integrins and cadherins) firmly attach the blastocyst to the endometrial pinopods to ensure further successful implantation.</vt:lpstr>
      <vt:lpstr>ENDOMETRIAL STEROID RECEPTORLERİ </vt:lpstr>
      <vt:lpstr>ENDOMETRİAL RESEPTİVİTEYİ ETKİLEYEN GENETİK FAKTÖRLER</vt:lpstr>
      <vt:lpstr>PowerPoint Presentation</vt:lpstr>
      <vt:lpstr>PowerPoint Presentation</vt:lpstr>
      <vt:lpstr>PowerPoint Presentation</vt:lpstr>
      <vt:lpstr>PowerPoint Presentation</vt:lpstr>
      <vt:lpstr>ENDOMETRİAL RESEPTİVİTEYİ ETKİLEYEN GENETİK FAKTÖRLER</vt:lpstr>
      <vt:lpstr>ENDOMETRİAL RESEPTİVİTEYİ ETKİLEYEN GENETİK FAKTÖRLER</vt:lpstr>
      <vt:lpstr>ENDOMETRİAL RESEPTİVİTEYİ ETKİLEYEN HORMONLAR </vt:lpstr>
      <vt:lpstr>ENDOMETRİAL RESEPTİVİTEYİ ETKİLEYEN HORMONLAR Estrogen and progesterone</vt:lpstr>
      <vt:lpstr>Gonadotropin Hormonlar</vt:lpstr>
      <vt:lpstr>GnRh agonist and GnRh antagonist</vt:lpstr>
      <vt:lpstr>GnRh agonist and GnRh antagonist</vt:lpstr>
      <vt:lpstr>YAŞIN ENDOMETRİAL RESEPTİVİTEYE TESİRİ</vt:lpstr>
      <vt:lpstr>YAŞIN ENDOMETRİAL RESEPTİVİTEYE TESİRİ</vt:lpstr>
      <vt:lpstr>YAŞIN ENDOMETRİAL RESEPTİVİTEYE TESİRİ</vt:lpstr>
      <vt:lpstr>ENDOMETRİAL RESEPTİVİTENİN POTANSİEL MARKERLARI</vt:lpstr>
      <vt:lpstr>Endometrial adhesion molekulleri</vt:lpstr>
      <vt:lpstr>Endometrial adhesion molecules</vt:lpstr>
      <vt:lpstr>PowerPoint Presentation</vt:lpstr>
      <vt:lpstr>Endometrial adhesion molekulleri</vt:lpstr>
      <vt:lpstr>Vß3 integrin expression is orchestrated</vt:lpstr>
      <vt:lpstr>PowerPoint Presentation</vt:lpstr>
      <vt:lpstr>Aberrant Vß3 integrin expression pattern has been associated with  </vt:lpstr>
      <vt:lpstr>Endometrial anti-adhesion molecules</vt:lpstr>
      <vt:lpstr>Human embryo implantation in the uterus. (A) Endometrium proliferates under estrogen enhancement. (B) Progesterone from luteinized follicles leads to endometrial differentiation. (C) The blastocyst enters the uterus through the ostia and rolls freely over the endometrium under signals by L-selectin. (D) Mucin-1 (MUC-1) repels the blastocyst and prevents its adhesion to endometrial areas with poor chances of implantation. (E) Chemokines and cytokines attract the blastocyst to the optimal implantation spot. (F) Adhesion molecules (e.g. integrins and cadherins) firmly attach the blastocyst to the endometrial pinopods to ensure further successful implantation.</vt:lpstr>
      <vt:lpstr>Endometrial anti-adhesion molecules</vt:lpstr>
      <vt:lpstr>Endometrial cytokines</vt:lpstr>
      <vt:lpstr>Endometrial pinopods’ development is associated with the mid-luteal phase increased expression of  </vt:lpstr>
      <vt:lpstr>Endometrial growth factors</vt:lpstr>
      <vt:lpstr>Endometrial immune markers</vt:lpstr>
      <vt:lpstr>Mouse Ascites Golgi (MAG)</vt:lpstr>
      <vt:lpstr>PowerPoint Presentation</vt:lpstr>
      <vt:lpstr>PowerPoint Presentation</vt:lpstr>
      <vt:lpstr>Matrix Proteinler</vt:lpstr>
      <vt:lpstr>PowerPoint Presentation</vt:lpstr>
      <vt:lpstr>Human embryo implantation in the uterus. (A) Endometrium proliferates under estrogen enhancement. (B) Progesterone from luteinized follicles leads to endometrial differentiation. (C) The blastocyst enters the uterus through the ostia and rolls freely over the endometrium under signals by L-selectin. (D) Mucin-1 (MUC-1) repels the blastocyst and prevents its adhesion to endometrial areas with poor chances of implantation. (E) Chemokines and cytokines attract the blastocyst to the optimal implantation spot. (F) Adhesion molecules (e.g. integrins and cadherins) firmly attach the blastocyst to the endometrial pinopods to ensure further successful implantation.</vt:lpstr>
      <vt:lpstr>PowerPoint Presentation</vt:lpstr>
      <vt:lpstr>Morphological Markers</vt:lpstr>
      <vt:lpstr>Pinopodes </vt:lpstr>
      <vt:lpstr>Apoptosis </vt:lpstr>
      <vt:lpstr>ASSESSMENT OF ENDOMETRIAL RECEPTIVITY</vt:lpstr>
      <vt:lpstr>ASSESSMENT OF ENDOMETRIAL RECEPTIVITY</vt:lpstr>
      <vt:lpstr>ASSESSMENT OF ENDOMETRIAL RECEPTIVITY</vt:lpstr>
      <vt:lpstr>ASSESSMENT OF ENDOMETRIAL RECEPTIVITY</vt:lpstr>
      <vt:lpstr>ASSESSMENT OF ENDOMETRIAL RECEPTIVITY</vt:lpstr>
      <vt:lpstr>STRATEGIES FOR IMPROVING ENDOMETRIAL RECEPTIVITY</vt:lpstr>
      <vt:lpstr>STRATEGIES FOR IMPROVING ENDOMETRIAL RECEPTIVITY</vt:lpstr>
      <vt:lpstr>STRATEGIES FOR IMPROVING ENDOMETRIAL RECEPTIVITY</vt:lpstr>
      <vt:lpstr>STRATEGIES FOR IMPROVING ENDOMETRIAL RECEPTIVITY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SUBMÜKÖZ MYOM</vt:lpstr>
      <vt:lpstr>PowerPoint Presentation</vt:lpstr>
      <vt:lpstr>Myomectomy</vt:lpstr>
      <vt:lpstr>PowerPoint Presentation</vt:lpstr>
      <vt:lpstr>ENDOMETRİAL POLİP HS GÖRÜNTÜ</vt:lpstr>
      <vt:lpstr>HİSTEROSKOPİK ASHERMAN GÖRÜNTÜ</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Endometrial receptivity is defined as a temporary unique sequence of factors that make the endometrium receptive to the embryonic implantation (2). It is the window of time when the uterine environment is conductive to blastocyst acceptance and subsequent implantation (3). The process of implantation may be separated into a series of developmental phases starting with the blastocyst hatching and attachment to the endometrium and culminating in the formation of the placenta. The steps start with apposition, and progress through adhesion, penetration and invasion. </dc:title>
  <dc:creator>Mehmet Colakoglu</dc:creator>
  <cp:lastModifiedBy>Mehmet Colakoglu</cp:lastModifiedBy>
  <cp:revision>69</cp:revision>
  <dcterms:created xsi:type="dcterms:W3CDTF">2013-08-15T18:19:34Z</dcterms:created>
  <dcterms:modified xsi:type="dcterms:W3CDTF">2014-05-16T18:19:50Z</dcterms:modified>
</cp:coreProperties>
</file>