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67" r:id="rId1"/>
  </p:sldMasterIdLst>
  <p:notesMasterIdLst>
    <p:notesMasterId r:id="rId68"/>
  </p:notesMasterIdLst>
  <p:sldIdLst>
    <p:sldId id="256" r:id="rId2"/>
    <p:sldId id="258" r:id="rId3"/>
    <p:sldId id="282" r:id="rId4"/>
    <p:sldId id="259" r:id="rId5"/>
    <p:sldId id="319" r:id="rId6"/>
    <p:sldId id="285" r:id="rId7"/>
    <p:sldId id="286" r:id="rId8"/>
    <p:sldId id="320" r:id="rId9"/>
    <p:sldId id="361" r:id="rId10"/>
    <p:sldId id="360" r:id="rId11"/>
    <p:sldId id="287" r:id="rId12"/>
    <p:sldId id="289" r:id="rId13"/>
    <p:sldId id="262" r:id="rId14"/>
    <p:sldId id="290" r:id="rId15"/>
    <p:sldId id="291" r:id="rId16"/>
    <p:sldId id="358" r:id="rId17"/>
    <p:sldId id="322" r:id="rId18"/>
    <p:sldId id="293" r:id="rId19"/>
    <p:sldId id="264" r:id="rId20"/>
    <p:sldId id="330" r:id="rId21"/>
    <p:sldId id="331" r:id="rId22"/>
    <p:sldId id="344" r:id="rId23"/>
    <p:sldId id="332" r:id="rId24"/>
    <p:sldId id="343" r:id="rId25"/>
    <p:sldId id="333" r:id="rId26"/>
    <p:sldId id="359" r:id="rId27"/>
    <p:sldId id="294" r:id="rId28"/>
    <p:sldId id="265" r:id="rId29"/>
    <p:sldId id="329" r:id="rId30"/>
    <p:sldId id="266" r:id="rId31"/>
    <p:sldId id="267" r:id="rId32"/>
    <p:sldId id="268" r:id="rId33"/>
    <p:sldId id="269" r:id="rId34"/>
    <p:sldId id="317" r:id="rId35"/>
    <p:sldId id="270" r:id="rId36"/>
    <p:sldId id="296" r:id="rId37"/>
    <p:sldId id="297" r:id="rId38"/>
    <p:sldId id="273" r:id="rId39"/>
    <p:sldId id="274" r:id="rId40"/>
    <p:sldId id="345" r:id="rId41"/>
    <p:sldId id="334" r:id="rId42"/>
    <p:sldId id="275" r:id="rId43"/>
    <p:sldId id="277" r:id="rId44"/>
    <p:sldId id="321" r:id="rId45"/>
    <p:sldId id="323" r:id="rId46"/>
    <p:sldId id="279" r:id="rId47"/>
    <p:sldId id="337" r:id="rId48"/>
    <p:sldId id="347" r:id="rId49"/>
    <p:sldId id="348" r:id="rId50"/>
    <p:sldId id="351" r:id="rId51"/>
    <p:sldId id="350" r:id="rId52"/>
    <p:sldId id="363" r:id="rId53"/>
    <p:sldId id="325" r:id="rId54"/>
    <p:sldId id="353" r:id="rId55"/>
    <p:sldId id="362" r:id="rId56"/>
    <p:sldId id="352" r:id="rId57"/>
    <p:sldId id="354" r:id="rId58"/>
    <p:sldId id="356" r:id="rId59"/>
    <p:sldId id="357" r:id="rId60"/>
    <p:sldId id="355" r:id="rId61"/>
    <p:sldId id="335" r:id="rId62"/>
    <p:sldId id="346" r:id="rId63"/>
    <p:sldId id="338" r:id="rId64"/>
    <p:sldId id="342" r:id="rId65"/>
    <p:sldId id="315" r:id="rId66"/>
    <p:sldId id="281" r:id="rId6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BE76A-228C-9443-930F-257C7538D2CC}" type="datetimeFigureOut">
              <a:rPr lang="en-US" smtClean="0"/>
              <a:t>5/17/2014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BA51EE-CFBC-6348-9B83-A327BEE20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207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39B74-7A87-4C73-A0AC-F6911155DE0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A51EE-CFBC-6348-9B83-A327BEE20C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103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03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46084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B0E12B5-1545-2347-9F8D-AC1C7C80C435}" type="slidenum">
              <a:rPr lang="en-US">
                <a:latin typeface="Calibri" charset="0"/>
              </a:rPr>
              <a:pPr eaLnBrk="1" hangingPunct="1"/>
              <a:t>9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A51EE-CFBC-6348-9B83-A327BEE20CB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195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A51EE-CFBC-6348-9B83-A327BEE20CB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953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39B74-7A87-4C73-A0AC-F6911155DE0C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ENTOG </a:t>
            </a:r>
            <a:r>
              <a:rPr lang="en-US" dirty="0" err="1" smtClean="0"/>
              <a:t>Türkiye</a:t>
            </a:r>
            <a:r>
              <a:rPr lang="en-US" dirty="0" smtClean="0"/>
              <a:t> </a:t>
            </a:r>
            <a:r>
              <a:rPr lang="en-US" dirty="0" err="1" smtClean="0"/>
              <a:t>olarak</a:t>
            </a:r>
            <a:r>
              <a:rPr lang="en-US" dirty="0" smtClean="0"/>
              <a:t> TJOD </a:t>
            </a:r>
            <a:r>
              <a:rPr lang="en-US" dirty="0" err="1" smtClean="0"/>
              <a:t>nin</a:t>
            </a:r>
            <a:r>
              <a:rPr lang="en-US" dirty="0" smtClean="0"/>
              <a:t> son 3 </a:t>
            </a:r>
            <a:r>
              <a:rPr lang="en-US" dirty="0" err="1" smtClean="0"/>
              <a:t>kongresine</a:t>
            </a:r>
            <a:r>
              <a:rPr lang="en-US" dirty="0" smtClean="0"/>
              <a:t> </a:t>
            </a:r>
            <a:r>
              <a:rPr lang="en-US" dirty="0" err="1" smtClean="0"/>
              <a:t>aktif</a:t>
            </a:r>
            <a:r>
              <a:rPr lang="en-US" dirty="0" smtClean="0"/>
              <a:t> </a:t>
            </a:r>
            <a:r>
              <a:rPr lang="en-US" dirty="0" err="1" smtClean="0"/>
              <a:t>katılımda</a:t>
            </a:r>
            <a:r>
              <a:rPr lang="en-US" dirty="0" smtClean="0"/>
              <a:t> </a:t>
            </a:r>
            <a:r>
              <a:rPr lang="en-US" dirty="0" err="1" smtClean="0"/>
              <a:t>bulunduk</a:t>
            </a:r>
            <a:r>
              <a:rPr lang="en-US" dirty="0" smtClean="0"/>
              <a:t>. TJOD </a:t>
            </a:r>
            <a:r>
              <a:rPr lang="en-US" dirty="0" err="1" smtClean="0"/>
              <a:t>nin</a:t>
            </a:r>
            <a:r>
              <a:rPr lang="en-US" dirty="0" smtClean="0"/>
              <a:t> </a:t>
            </a:r>
            <a:r>
              <a:rPr lang="en-US" dirty="0" err="1" smtClean="0"/>
              <a:t>desteğiyle</a:t>
            </a:r>
            <a:r>
              <a:rPr lang="en-US" dirty="0" smtClean="0"/>
              <a:t> </a:t>
            </a:r>
            <a:r>
              <a:rPr lang="en-US" dirty="0" err="1" smtClean="0"/>
              <a:t>oturumlar</a:t>
            </a:r>
            <a:r>
              <a:rPr lang="en-US" dirty="0" smtClean="0"/>
              <a:t> </a:t>
            </a:r>
            <a:r>
              <a:rPr lang="en-US" dirty="0" err="1" smtClean="0"/>
              <a:t>düzenledik</a:t>
            </a:r>
            <a:r>
              <a:rPr lang="en-US" dirty="0" smtClean="0"/>
              <a:t>. Bu </a:t>
            </a:r>
            <a:r>
              <a:rPr lang="en-US" dirty="0" err="1" smtClean="0"/>
              <a:t>toplantılarda</a:t>
            </a:r>
            <a:r>
              <a:rPr lang="en-US" dirty="0" smtClean="0"/>
              <a:t> </a:t>
            </a:r>
            <a:r>
              <a:rPr lang="en-US" dirty="0" err="1" smtClean="0"/>
              <a:t>genis</a:t>
            </a:r>
            <a:r>
              <a:rPr lang="en-US" dirty="0" smtClean="0"/>
              <a:t> </a:t>
            </a:r>
            <a:r>
              <a:rPr lang="en-US" dirty="0" err="1" smtClean="0"/>
              <a:t>katılımlar</a:t>
            </a:r>
            <a:r>
              <a:rPr lang="en-US" dirty="0" smtClean="0"/>
              <a:t> </a:t>
            </a:r>
            <a:r>
              <a:rPr lang="en-US" dirty="0" err="1" smtClean="0"/>
              <a:t>sağlandı</a:t>
            </a:r>
            <a:r>
              <a:rPr lang="en-US" dirty="0" smtClean="0"/>
              <a:t>. </a:t>
            </a:r>
            <a:r>
              <a:rPr lang="en-US" dirty="0" err="1" smtClean="0"/>
              <a:t>Cesitli</a:t>
            </a:r>
            <a:r>
              <a:rPr lang="en-US" dirty="0" smtClean="0"/>
              <a:t> </a:t>
            </a:r>
            <a:r>
              <a:rPr lang="en-US" dirty="0" err="1" smtClean="0"/>
              <a:t>üniversite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eğitim</a:t>
            </a:r>
            <a:r>
              <a:rPr lang="en-US" dirty="0" smtClean="0"/>
              <a:t> </a:t>
            </a:r>
            <a:r>
              <a:rPr lang="en-US" dirty="0" err="1" smtClean="0"/>
              <a:t>hastanelerinden</a:t>
            </a:r>
            <a:r>
              <a:rPr lang="en-US" dirty="0" smtClean="0"/>
              <a:t> </a:t>
            </a:r>
            <a:r>
              <a:rPr lang="en-US" dirty="0" err="1" smtClean="0"/>
              <a:t>öğretim</a:t>
            </a:r>
            <a:r>
              <a:rPr lang="en-US" dirty="0" smtClean="0"/>
              <a:t> </a:t>
            </a:r>
            <a:r>
              <a:rPr lang="en-US" dirty="0" err="1" smtClean="0"/>
              <a:t>üyelerimiz</a:t>
            </a:r>
            <a:r>
              <a:rPr lang="en-US" dirty="0" smtClean="0"/>
              <a:t> </a:t>
            </a:r>
            <a:r>
              <a:rPr lang="en-US" dirty="0" err="1" smtClean="0"/>
              <a:t>katıldı</a:t>
            </a:r>
            <a:r>
              <a:rPr lang="en-US" dirty="0" smtClean="0"/>
              <a:t>. </a:t>
            </a:r>
            <a:r>
              <a:rPr lang="en-US" dirty="0" err="1" smtClean="0"/>
              <a:t>Toplantılarımız</a:t>
            </a:r>
            <a:r>
              <a:rPr lang="en-US" dirty="0" smtClean="0"/>
              <a:t> </a:t>
            </a:r>
            <a:r>
              <a:rPr lang="en-US" dirty="0" err="1" smtClean="0"/>
              <a:t>çok</a:t>
            </a:r>
            <a:r>
              <a:rPr lang="en-US" dirty="0" smtClean="0"/>
              <a:t> </a:t>
            </a:r>
            <a:r>
              <a:rPr lang="en-US" dirty="0" err="1" smtClean="0"/>
              <a:t>olumlu</a:t>
            </a:r>
            <a:r>
              <a:rPr lang="en-US" dirty="0" smtClean="0"/>
              <a:t> </a:t>
            </a:r>
            <a:r>
              <a:rPr lang="en-US" dirty="0" err="1" smtClean="0"/>
              <a:t>geçti</a:t>
            </a:r>
            <a:r>
              <a:rPr lang="en-US" dirty="0" smtClean="0"/>
              <a:t>. </a:t>
            </a:r>
            <a:r>
              <a:rPr lang="en-US" dirty="0" err="1" smtClean="0"/>
              <a:t>Türkiyedeki</a:t>
            </a:r>
            <a:r>
              <a:rPr lang="en-US" dirty="0" smtClean="0"/>
              <a:t> </a:t>
            </a:r>
            <a:r>
              <a:rPr lang="en-US" dirty="0" err="1" smtClean="0"/>
              <a:t>asistanların</a:t>
            </a:r>
            <a:r>
              <a:rPr lang="en-US" dirty="0" smtClean="0"/>
              <a:t> </a:t>
            </a:r>
            <a:r>
              <a:rPr lang="en-US" dirty="0" err="1" smtClean="0"/>
              <a:t>eğitim</a:t>
            </a:r>
            <a:r>
              <a:rPr lang="en-US" dirty="0" smtClean="0"/>
              <a:t> </a:t>
            </a:r>
            <a:r>
              <a:rPr lang="en-US" dirty="0" err="1" smtClean="0"/>
              <a:t>sorunlarından</a:t>
            </a:r>
            <a:r>
              <a:rPr lang="en-US" dirty="0" smtClean="0"/>
              <a:t> </a:t>
            </a:r>
            <a:r>
              <a:rPr lang="en-US" dirty="0" err="1" smtClean="0"/>
              <a:t>malpraktise</a:t>
            </a:r>
            <a:r>
              <a:rPr lang="en-US" dirty="0" smtClean="0"/>
              <a:t> </a:t>
            </a:r>
            <a:r>
              <a:rPr lang="en-US" dirty="0" err="1" smtClean="0"/>
              <a:t>kadar</a:t>
            </a:r>
            <a:r>
              <a:rPr lang="en-US" dirty="0" smtClean="0"/>
              <a:t> </a:t>
            </a:r>
            <a:r>
              <a:rPr lang="en-US" dirty="0" err="1" smtClean="0"/>
              <a:t>pek</a:t>
            </a:r>
            <a:r>
              <a:rPr lang="en-US" dirty="0" smtClean="0"/>
              <a:t> </a:t>
            </a:r>
            <a:r>
              <a:rPr lang="en-US" dirty="0" err="1" smtClean="0"/>
              <a:t>çok</a:t>
            </a:r>
            <a:r>
              <a:rPr lang="en-US" dirty="0" smtClean="0"/>
              <a:t> </a:t>
            </a:r>
            <a:r>
              <a:rPr lang="en-US" dirty="0" err="1" smtClean="0"/>
              <a:t>konulara</a:t>
            </a:r>
            <a:r>
              <a:rPr lang="en-US" dirty="0" smtClean="0"/>
              <a:t> </a:t>
            </a:r>
            <a:r>
              <a:rPr lang="en-US" dirty="0" err="1" smtClean="0"/>
              <a:t>değinildi</a:t>
            </a:r>
            <a:r>
              <a:rPr lang="en-US" dirty="0" smtClean="0"/>
              <a:t>. </a:t>
            </a:r>
            <a:r>
              <a:rPr lang="en-US" dirty="0" err="1" smtClean="0"/>
              <a:t>Çözüm</a:t>
            </a:r>
            <a:r>
              <a:rPr lang="en-US" dirty="0" smtClean="0"/>
              <a:t> </a:t>
            </a:r>
            <a:r>
              <a:rPr lang="en-US" dirty="0" err="1" smtClean="0"/>
              <a:t>yolları</a:t>
            </a:r>
            <a:r>
              <a:rPr lang="en-US" dirty="0" smtClean="0"/>
              <a:t> </a:t>
            </a:r>
            <a:r>
              <a:rPr lang="en-US" dirty="0" err="1" smtClean="0"/>
              <a:t>tartışıldı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A51EE-CFBC-6348-9B83-A327BEE20CBB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5618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 </a:t>
            </a:r>
            <a:r>
              <a:rPr lang="en-US" dirty="0" err="1" smtClean="0"/>
              <a:t>toplantılarda</a:t>
            </a:r>
            <a:r>
              <a:rPr lang="en-US" dirty="0" smtClean="0"/>
              <a:t> </a:t>
            </a: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sonraki</a:t>
            </a:r>
            <a:r>
              <a:rPr lang="en-US" dirty="0" smtClean="0"/>
              <a:t> </a:t>
            </a:r>
            <a:r>
              <a:rPr lang="en-US" dirty="0" err="1" smtClean="0"/>
              <a:t>yıllarda</a:t>
            </a:r>
            <a:r>
              <a:rPr lang="en-US" dirty="0" smtClean="0"/>
              <a:t> </a:t>
            </a:r>
            <a:r>
              <a:rPr lang="en-US" dirty="0" err="1" smtClean="0"/>
              <a:t>kongrenin</a:t>
            </a:r>
            <a:r>
              <a:rPr lang="en-US" dirty="0" smtClean="0"/>
              <a:t> </a:t>
            </a:r>
            <a:r>
              <a:rPr lang="en-US" dirty="0" err="1" smtClean="0"/>
              <a:t>nerelerde</a:t>
            </a:r>
            <a:r>
              <a:rPr lang="en-US" dirty="0" smtClean="0"/>
              <a:t> </a:t>
            </a:r>
            <a:r>
              <a:rPr lang="en-US" dirty="0" err="1" smtClean="0"/>
              <a:t>yapılacağı</a:t>
            </a:r>
            <a:r>
              <a:rPr lang="en-US" dirty="0" smtClean="0"/>
              <a:t> da </a:t>
            </a:r>
            <a:r>
              <a:rPr lang="en-US" dirty="0" err="1" smtClean="0"/>
              <a:t>çeşitli</a:t>
            </a:r>
            <a:r>
              <a:rPr lang="en-US" dirty="0" smtClean="0"/>
              <a:t> </a:t>
            </a:r>
            <a:r>
              <a:rPr lang="en-US" dirty="0" err="1" smtClean="0"/>
              <a:t>aday</a:t>
            </a:r>
            <a:r>
              <a:rPr lang="en-US" dirty="0" smtClean="0"/>
              <a:t> </a:t>
            </a:r>
            <a:r>
              <a:rPr lang="en-US" dirty="0" err="1" smtClean="0"/>
              <a:t>ülkeler</a:t>
            </a:r>
            <a:r>
              <a:rPr lang="en-US" dirty="0" smtClean="0"/>
              <a:t> </a:t>
            </a:r>
            <a:r>
              <a:rPr lang="en-US" dirty="0" err="1" smtClean="0"/>
              <a:t>arasından</a:t>
            </a:r>
            <a:r>
              <a:rPr lang="en-US" dirty="0" smtClean="0"/>
              <a:t> </a:t>
            </a:r>
            <a:r>
              <a:rPr lang="en-US" dirty="0" err="1" smtClean="0"/>
              <a:t>belirlenmektedir</a:t>
            </a:r>
            <a:r>
              <a:rPr lang="en-US" dirty="0" smtClean="0"/>
              <a:t>. Bu </a:t>
            </a:r>
            <a:r>
              <a:rPr lang="en-US" dirty="0" err="1" smtClean="0"/>
              <a:t>toplantılarda</a:t>
            </a:r>
            <a:r>
              <a:rPr lang="en-US" dirty="0" smtClean="0"/>
              <a:t> </a:t>
            </a:r>
            <a:r>
              <a:rPr lang="en-US" dirty="0" err="1" smtClean="0"/>
              <a:t>Türkiyenin</a:t>
            </a:r>
            <a:r>
              <a:rPr lang="en-US" dirty="0" smtClean="0"/>
              <a:t> </a:t>
            </a:r>
            <a:r>
              <a:rPr lang="en-US" dirty="0" err="1" smtClean="0"/>
              <a:t>adaylığı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ilgili</a:t>
            </a:r>
            <a:r>
              <a:rPr lang="en-US" dirty="0" smtClean="0"/>
              <a:t> </a:t>
            </a:r>
            <a:r>
              <a:rPr lang="en-US" dirty="0" err="1" smtClean="0"/>
              <a:t>olarak</a:t>
            </a:r>
            <a:r>
              <a:rPr lang="en-US" dirty="0" smtClean="0"/>
              <a:t> </a:t>
            </a:r>
            <a:r>
              <a:rPr lang="en-US" dirty="0" err="1" smtClean="0"/>
              <a:t>sunumlar</a:t>
            </a:r>
            <a:r>
              <a:rPr lang="en-US" dirty="0" smtClean="0"/>
              <a:t> </a:t>
            </a:r>
            <a:r>
              <a:rPr lang="en-US" dirty="0" err="1" smtClean="0"/>
              <a:t>yaptık</a:t>
            </a:r>
            <a:r>
              <a:rPr lang="en-US" dirty="0" smtClean="0"/>
              <a:t>. </a:t>
            </a:r>
            <a:r>
              <a:rPr lang="en-US" dirty="0" err="1" smtClean="0"/>
              <a:t>Bunların</a:t>
            </a:r>
            <a:r>
              <a:rPr lang="en-US" dirty="0" smtClean="0"/>
              <a:t> </a:t>
            </a:r>
            <a:r>
              <a:rPr lang="en-US" dirty="0" err="1" smtClean="0"/>
              <a:t>neticesinde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A51EE-CFBC-6348-9B83-A327BEE20CBB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139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1676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de-CH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419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5/17/2014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191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434609"/>
            <a:ext cx="374904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2551176"/>
            <a:ext cx="3749040" cy="31455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Aft>
                <a:spcPts val="10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de-C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5/17/2014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798020" y="538594"/>
            <a:ext cx="1808485" cy="51671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50174">
            <a:off x="4827538" y="836203"/>
            <a:ext cx="3657600" cy="493776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CH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de-C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5/17/2014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55093">
            <a:off x="2359666" y="458370"/>
            <a:ext cx="4424669" cy="3079124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CH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835967" y="278688"/>
            <a:ext cx="1695954" cy="4845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de-C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5/17/2014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85255">
            <a:off x="2866028" y="3182426"/>
            <a:ext cx="1695954" cy="484558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150321">
            <a:off x="4329929" y="546774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317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CH" smtClean="0"/>
              <a:t>Drag picture to placeholder or click icon to add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80673">
            <a:off x="699762" y="451178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CH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3480" y="4800600"/>
            <a:ext cx="3246120" cy="1188720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de-C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5/17/2014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415567" y="369110"/>
            <a:ext cx="3794703" cy="272976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0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CH" smtClean="0"/>
              <a:t>Drag picture to placeholder or click icon to add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0973137">
            <a:off x="530124" y="631160"/>
            <a:ext cx="3837559" cy="2604282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CH" smtClean="0"/>
              <a:t>Drag picture to placeholder or click icon to add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 rot="470783">
            <a:off x="708565" y="3070624"/>
            <a:ext cx="3918749" cy="282751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114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CH" smtClean="0"/>
              <a:t>Drag picture to placeholder or click icon to add</a:t>
            </a:r>
            <a:endParaRPr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 rot="21240000">
            <a:off x="4717562" y="3396154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de-CH" smtClean="0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4876800"/>
            <a:ext cx="3048000" cy="118872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de-C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5/17/2014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7428515" y="2619243"/>
            <a:ext cx="1580737" cy="451639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6339646" y="604321"/>
            <a:ext cx="1610332" cy="2025115"/>
          </a:xfrm>
          <a:prstGeom prst="rect">
            <a:avLst/>
          </a:prstGeom>
        </p:spPr>
      </p:pic>
      <p:pic>
        <p:nvPicPr>
          <p:cNvPr id="13" name="Picture 12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4891846" y="985321"/>
            <a:ext cx="1610332" cy="2025115"/>
          </a:xfrm>
          <a:prstGeom prst="rect">
            <a:avLst/>
          </a:prstGeom>
        </p:spPr>
      </p:pic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 rot="247118">
            <a:off x="5075220" y="1165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CH" smtClean="0"/>
              <a:t>Drag picture to placeholder or click icon to add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 rot="271248">
            <a:off x="6523020" y="784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CH" smtClean="0"/>
              <a:t>Drag picture to placeholder or click icon to add</a:t>
            </a:r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519045" y="2873698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CH" smtClean="0"/>
              <a:t>Drag picture to placeholder or click icon to add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193488">
            <a:off x="610678" y="450635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CH" smtClean="0"/>
              <a:t>Drag picture to placeholder or click icon to add</a:t>
            </a:r>
            <a:endParaRPr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 rot="21240000">
            <a:off x="455724" y="3551615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de-CH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286000" indent="-457200">
              <a:defRPr/>
            </a:lvl6pPr>
            <a:lvl7pPr marL="2286000" indent="-457200">
              <a:defRPr/>
            </a:lvl7pPr>
            <a:lvl8pPr marL="2286000" indent="-457200">
              <a:defRPr/>
            </a:lvl8pPr>
            <a:lvl9pPr marL="2286000" indent="-457200">
              <a:defRPr/>
            </a:lvl9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5/17/2014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634" y="577849"/>
            <a:ext cx="1882589" cy="5461001"/>
          </a:xfrm>
        </p:spPr>
        <p:txBody>
          <a:bodyPr vert="eaVert"/>
          <a:lstStyle>
            <a:lvl1pPr>
              <a:defRPr sz="4400"/>
            </a:lvl1pPr>
          </a:lstStyle>
          <a:p>
            <a:r>
              <a:rPr lang="de-CH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4" y="577849"/>
            <a:ext cx="5768788" cy="546100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5/17/2014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vertical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859" y="1562100"/>
            <a:ext cx="152400" cy="37338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5/17/2014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2057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de-CH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800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5/17/2014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572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66660">
            <a:off x="5138374" y="599839"/>
            <a:ext cx="1610332" cy="2025115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29776">
            <a:off x="2072772" y="555386"/>
            <a:ext cx="1610332" cy="2025115"/>
          </a:xfrm>
          <a:prstGeom prst="rect">
            <a:avLst/>
          </a:prstGeom>
        </p:spPr>
      </p:pic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 rot="21254634">
            <a:off x="2256146" y="735839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CH" smtClean="0"/>
              <a:t>Drag picture to placeholder or click icon to add</a:t>
            </a:r>
            <a:endParaRPr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/>
          </p:nvPr>
        </p:nvSpPr>
        <p:spPr>
          <a:xfrm rot="21315648">
            <a:off x="5321748" y="780292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CH" smtClean="0"/>
              <a:t>Drag picture to placeholder or click icon to add</a:t>
            </a:r>
            <a:endParaRPr/>
          </a:p>
        </p:txBody>
      </p:sp>
      <p:pic>
        <p:nvPicPr>
          <p:cNvPr id="14" name="Picture 13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1790">
            <a:off x="3591963" y="936015"/>
            <a:ext cx="1610332" cy="2025115"/>
          </a:xfrm>
          <a:prstGeom prst="rect">
            <a:avLst/>
          </a:prstGeom>
        </p:spPr>
      </p:pic>
      <p:sp>
        <p:nvSpPr>
          <p:cNvPr id="17" name="Picture Placeholder 2"/>
          <p:cNvSpPr>
            <a:spLocks noGrp="1"/>
          </p:cNvSpPr>
          <p:nvPr>
            <p:ph type="pic" idx="17"/>
          </p:nvPr>
        </p:nvSpPr>
        <p:spPr>
          <a:xfrm rot="100778">
            <a:off x="3775337" y="1116468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CH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282700"/>
            <a:ext cx="8001000" cy="1917700"/>
          </a:xfrm>
        </p:spPr>
        <p:txBody>
          <a:bodyPr anchor="b" anchorCtr="0">
            <a:noAutofit/>
          </a:bodyPr>
          <a:lstStyle>
            <a:lvl1pPr algn="ctr">
              <a:defRPr sz="5600" b="0" cap="none" baseline="0">
                <a:solidFill>
                  <a:schemeClr val="tx1"/>
                </a:solidFill>
              </a:defRPr>
            </a:lvl1pPr>
          </a:lstStyle>
          <a:p>
            <a:r>
              <a:rPr lang="de-CH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3644153"/>
            <a:ext cx="8001000" cy="833718"/>
          </a:xfrm>
        </p:spPr>
        <p:txBody>
          <a:bodyPr anchor="t" anchorCtr="0"/>
          <a:lstStyle>
            <a:lvl1pPr marL="0" indent="0" algn="ctr">
              <a:spcAft>
                <a:spcPts val="0"/>
              </a:spcAft>
              <a:buNone/>
              <a:defRPr sz="20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5/17/2014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33528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/>
          <a:p>
            <a:r>
              <a:rPr lang="de-CH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346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5/17/2014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CH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46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346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5/17/2014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5/17/2014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5/17/2014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153" y="443752"/>
            <a:ext cx="3749040" cy="1707777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de-CH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7494" y="430306"/>
            <a:ext cx="3749040" cy="560854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2000"/>
            </a:lvl6pPr>
            <a:lvl7pPr marL="2290763" indent="-461963">
              <a:defRPr sz="2000"/>
            </a:lvl7pPr>
            <a:lvl8pPr marL="2290763" indent="-461963">
              <a:defRPr sz="2000"/>
            </a:lvl8pPr>
            <a:lvl9pPr marL="2290763" indent="-461963">
              <a:defRPr sz="2000"/>
            </a:lvl9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6153" y="2554940"/>
            <a:ext cx="3749040" cy="3146613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5/17/2014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PageOverlay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CH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905000"/>
            <a:ext cx="8001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721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5/17/2014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46220" y="6158753"/>
            <a:ext cx="1051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8" r:id="rId1"/>
    <p:sldLayoutId id="2147484469" r:id="rId2"/>
    <p:sldLayoutId id="2147484470" r:id="rId3"/>
    <p:sldLayoutId id="2147484471" r:id="rId4"/>
    <p:sldLayoutId id="2147484472" r:id="rId5"/>
    <p:sldLayoutId id="2147484473" r:id="rId6"/>
    <p:sldLayoutId id="2147484474" r:id="rId7"/>
    <p:sldLayoutId id="2147484475" r:id="rId8"/>
    <p:sldLayoutId id="2147484476" r:id="rId9"/>
    <p:sldLayoutId id="2147484477" r:id="rId10"/>
    <p:sldLayoutId id="2147484478" r:id="rId11"/>
    <p:sldLayoutId id="2147484479" r:id="rId12"/>
    <p:sldLayoutId id="2147484480" r:id="rId13"/>
    <p:sldLayoutId id="2147484481" r:id="rId14"/>
    <p:sldLayoutId id="2147484482" r:id="rId15"/>
    <p:sldLayoutId id="2147484483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0"/>
        </a:spcBef>
        <a:spcAft>
          <a:spcPts val="2000"/>
        </a:spcAft>
        <a:buFont typeface="Wingdings 2" pitchFamily="18" charset="2"/>
        <a:buChar char="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ts val="0"/>
        </a:spcBef>
        <a:spcAft>
          <a:spcPts val="600"/>
        </a:spcAft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ts val="0"/>
        </a:spcBef>
        <a:spcAft>
          <a:spcPts val="600"/>
        </a:spcAft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ebcog.org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ebcog.org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ebcog.org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ebcog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bcog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bcog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hyperlink" Target="mailto:efeturktunay@yahoo.com" TargetMode="External"/><Relationship Id="rId3" Type="http://schemas.openxmlformats.org/officeDocument/2006/relationships/hyperlink" Target="mailto:tanerkafadar@mynet.com" TargetMode="External"/><Relationship Id="rId7" Type="http://schemas.openxmlformats.org/officeDocument/2006/relationships/hyperlink" Target="mailto:burcinkaramustafaoglu@yahoo.com" TargetMode="External"/><Relationship Id="rId2" Type="http://schemas.openxmlformats.org/officeDocument/2006/relationships/hyperlink" Target="mailto:funda.gode@gmail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afakolgan@gmail.com" TargetMode="External"/><Relationship Id="rId5" Type="http://schemas.openxmlformats.org/officeDocument/2006/relationships/hyperlink" Target="mailto:drkeremoguz@hotmail.com" TargetMode="External"/><Relationship Id="rId4" Type="http://schemas.openxmlformats.org/officeDocument/2006/relationships/hyperlink" Target="mailto:doktorhulyam21@yahoo.com" TargetMode="Externa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bcog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17581" y="2911600"/>
            <a:ext cx="7175351" cy="1793167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European Network of Trainees in Obstetrics and Gynecology (ENTOG)</a:t>
            </a:r>
            <a:endParaRPr lang="en-US" b="1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88696" y="4786081"/>
            <a:ext cx="8147304" cy="667512"/>
          </a:xfrm>
        </p:spPr>
        <p:txBody>
          <a:bodyPr>
            <a:normAutofit/>
          </a:bodyPr>
          <a:lstStyle/>
          <a:p>
            <a:r>
              <a:rPr lang="en-US" sz="1600" i="1" dirty="0" smtClean="0"/>
              <a:t>Dr. Funda Göde</a:t>
            </a:r>
          </a:p>
          <a:p>
            <a:r>
              <a:rPr lang="en-US" sz="1600" i="1" dirty="0" smtClean="0"/>
              <a:t>Kent </a:t>
            </a:r>
            <a:r>
              <a:rPr lang="en-US" sz="1600" i="1" dirty="0" err="1" smtClean="0"/>
              <a:t>Hastanesi</a:t>
            </a:r>
            <a:r>
              <a:rPr lang="en-US" sz="1600" i="1" dirty="0" smtClean="0"/>
              <a:t>/Izmir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241776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Başlık"/>
          <p:cNvSpPr>
            <a:spLocks noGrp="1"/>
          </p:cNvSpPr>
          <p:nvPr>
            <p:ph type="title"/>
          </p:nvPr>
        </p:nvSpPr>
        <p:spPr>
          <a:xfrm>
            <a:off x="567418" y="722539"/>
            <a:ext cx="8229600" cy="1066800"/>
          </a:xfrm>
        </p:spPr>
        <p:txBody>
          <a:bodyPr/>
          <a:lstStyle/>
          <a:p>
            <a:pPr eaLnBrk="1" hangingPunct="1"/>
            <a:r>
              <a:rPr lang="tr-TR" b="1" dirty="0">
                <a:solidFill>
                  <a:srgbClr val="00B050"/>
                </a:solidFill>
                <a:latin typeface="Trebuchet MS" charset="0"/>
              </a:rPr>
              <a:t>EBCOG</a:t>
            </a:r>
            <a:endParaRPr lang="en-US" b="1" dirty="0">
              <a:solidFill>
                <a:srgbClr val="00B050"/>
              </a:solidFill>
              <a:latin typeface="Trebuchet MS" charset="0"/>
            </a:endParaRPr>
          </a:p>
        </p:txBody>
      </p:sp>
      <p:sp>
        <p:nvSpPr>
          <p:cNvPr id="9219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tr-TR" sz="3600" b="1" dirty="0" smtClean="0">
              <a:latin typeface="Georgia" charset="0"/>
            </a:endParaRPr>
          </a:p>
          <a:p>
            <a:pPr algn="ctr" eaLnBrk="1" hangingPunct="1"/>
            <a:r>
              <a:rPr lang="tr-TR" sz="3600" b="1" dirty="0" smtClean="0">
                <a:latin typeface="Georgia" charset="0"/>
              </a:rPr>
              <a:t>Asistan </a:t>
            </a:r>
            <a:r>
              <a:rPr lang="tr-TR" sz="3600" b="1" dirty="0">
                <a:latin typeface="Georgia" charset="0"/>
              </a:rPr>
              <a:t>eğitimini</a:t>
            </a:r>
            <a:r>
              <a:rPr lang="tr-TR" sz="3600" dirty="0">
                <a:latin typeface="Georgia" charset="0"/>
              </a:rPr>
              <a:t> tüm Avrupa ülkelerinde birbiriyle uyumlu olarak </a:t>
            </a:r>
            <a:r>
              <a:rPr lang="tr-TR" sz="3600" b="1" dirty="0">
                <a:latin typeface="Georgia" charset="0"/>
              </a:rPr>
              <a:t>standardize etmek</a:t>
            </a:r>
            <a:r>
              <a:rPr lang="tr-TR" sz="3600" dirty="0">
                <a:latin typeface="Georgia" charset="0"/>
              </a:rPr>
              <a:t> </a:t>
            </a:r>
            <a:r>
              <a:rPr lang="tr-TR" sz="3600" dirty="0" smtClean="0">
                <a:latin typeface="Georgia" charset="0"/>
              </a:rPr>
              <a:t>ve </a:t>
            </a:r>
            <a:r>
              <a:rPr lang="tr-TR" sz="3600" b="1" dirty="0" smtClean="0">
                <a:latin typeface="Georgia" charset="0"/>
              </a:rPr>
              <a:t>iyileştirmek</a:t>
            </a:r>
            <a:endParaRPr lang="en-US" sz="3600" b="1" dirty="0">
              <a:latin typeface="Georgia" charset="0"/>
            </a:endParaRPr>
          </a:p>
        </p:txBody>
      </p:sp>
      <p:pic>
        <p:nvPicPr>
          <p:cNvPr id="9220" name="Picture 2" descr="EBCO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554" y="428625"/>
            <a:ext cx="2056946" cy="2056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775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5400" b="1" dirty="0" smtClean="0"/>
              <a:t>EBCOG</a:t>
            </a:r>
            <a:endParaRPr lang="en-US" sz="54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71500" y="1904999"/>
            <a:ext cx="8282214" cy="40095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200" dirty="0" smtClean="0"/>
              <a:t> </a:t>
            </a:r>
            <a:r>
              <a:rPr lang="tr-TR" sz="3200" b="1" dirty="0" smtClean="0">
                <a:solidFill>
                  <a:srgbClr val="FF0000"/>
                </a:solidFill>
              </a:rPr>
              <a:t>Özellikle önemli olan iki görev</a:t>
            </a:r>
          </a:p>
          <a:p>
            <a:r>
              <a:rPr lang="tr-TR" sz="3200" b="1" dirty="0" smtClean="0"/>
              <a:t>Uzmanlık eğitimi veren merkezlere eğitim için </a:t>
            </a:r>
            <a:r>
              <a:rPr lang="tr-TR" sz="3200" b="1" dirty="0" smtClean="0">
                <a:solidFill>
                  <a:srgbClr val="FF0000"/>
                </a:solidFill>
              </a:rPr>
              <a:t>gerekli kriterleri </a:t>
            </a:r>
            <a:r>
              <a:rPr lang="tr-TR" sz="3200" b="1" dirty="0" smtClean="0"/>
              <a:t>önermek</a:t>
            </a:r>
          </a:p>
          <a:p>
            <a:r>
              <a:rPr lang="tr-TR" sz="3200" b="1" dirty="0" smtClean="0"/>
              <a:t>Tüm Avrupa ülkelerinde asistan </a:t>
            </a:r>
            <a:r>
              <a:rPr lang="tr-TR" sz="3200" b="1" dirty="0" smtClean="0">
                <a:solidFill>
                  <a:srgbClr val="FF0000"/>
                </a:solidFill>
              </a:rPr>
              <a:t>eğitimi veren merkezlerin  içeriği ve kalitesini</a:t>
            </a:r>
            <a:r>
              <a:rPr lang="tr-TR" sz="3200" b="1" dirty="0" smtClean="0"/>
              <a:t> denetlemek</a:t>
            </a:r>
          </a:p>
          <a:p>
            <a:endParaRPr lang="tr-TR" dirty="0" smtClean="0"/>
          </a:p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59887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800" dirty="0" smtClean="0"/>
              <a:t>     </a:t>
            </a:r>
            <a:r>
              <a:rPr lang="tr-TR" sz="4800" b="1" dirty="0" smtClean="0"/>
              <a:t>EBCOG komiteleri</a:t>
            </a:r>
            <a:endParaRPr lang="en-US" sz="48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4400" b="1" dirty="0" smtClean="0">
                <a:solidFill>
                  <a:srgbClr val="FF0000"/>
                </a:solidFill>
              </a:rPr>
              <a:t>SCTA</a:t>
            </a:r>
            <a:r>
              <a:rPr lang="tr-TR" sz="4400" dirty="0" smtClean="0">
                <a:solidFill>
                  <a:srgbClr val="FF0000"/>
                </a:solidFill>
              </a:rPr>
              <a:t> </a:t>
            </a:r>
            <a:r>
              <a:rPr lang="tr-TR" sz="3200" dirty="0" smtClean="0">
                <a:solidFill>
                  <a:srgbClr val="00B050"/>
                </a:solidFill>
              </a:rPr>
              <a:t>(Asistan eğitimini değerlendirme komitesi)</a:t>
            </a:r>
          </a:p>
          <a:p>
            <a:r>
              <a:rPr lang="tr-TR" sz="4400" b="1" dirty="0" smtClean="0">
                <a:solidFill>
                  <a:srgbClr val="C00000"/>
                </a:solidFill>
              </a:rPr>
              <a:t>SCHR</a:t>
            </a:r>
            <a:r>
              <a:rPr lang="tr-TR" sz="3200" dirty="0" smtClean="0">
                <a:solidFill>
                  <a:srgbClr val="00B050"/>
                </a:solidFill>
              </a:rPr>
              <a:t>(Hastane denetleme komitesi)</a:t>
            </a:r>
          </a:p>
          <a:p>
            <a:r>
              <a:rPr lang="tr-TR" sz="4400" b="1" dirty="0" smtClean="0">
                <a:solidFill>
                  <a:srgbClr val="3366FF"/>
                </a:solidFill>
              </a:rPr>
              <a:t>SSSC</a:t>
            </a:r>
            <a:r>
              <a:rPr lang="tr-TR" sz="4400" dirty="0" smtClean="0">
                <a:solidFill>
                  <a:srgbClr val="FF0000"/>
                </a:solidFill>
              </a:rPr>
              <a:t> </a:t>
            </a:r>
            <a:r>
              <a:rPr lang="tr-TR" sz="3200" dirty="0" smtClean="0">
                <a:solidFill>
                  <a:srgbClr val="00B050"/>
                </a:solidFill>
              </a:rPr>
              <a:t>(Yan dal değerlendirme komitesi)</a:t>
            </a:r>
            <a:endParaRPr lang="tr-TR" sz="4400" dirty="0" smtClean="0">
              <a:solidFill>
                <a:srgbClr val="FF0000"/>
              </a:solidFill>
            </a:endParaRPr>
          </a:p>
          <a:p>
            <a:endParaRPr lang="tr-TR" sz="3200" dirty="0" smtClean="0">
              <a:solidFill>
                <a:srgbClr val="00B050"/>
              </a:solidFill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2472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tr-TR" sz="4000" b="1" dirty="0" smtClean="0">
                <a:solidFill>
                  <a:srgbClr val="00B050"/>
                </a:solidFill>
                <a:latin typeface="Trebuchet MS" charset="0"/>
              </a:rPr>
              <a:t>EBCOG- SCAT </a:t>
            </a:r>
            <a:br>
              <a:rPr lang="tr-TR" sz="4000" b="1" dirty="0" smtClean="0">
                <a:solidFill>
                  <a:srgbClr val="00B050"/>
                </a:solidFill>
                <a:latin typeface="Trebuchet MS" charset="0"/>
              </a:rPr>
            </a:br>
            <a:r>
              <a:rPr lang="tr-TR" sz="3600" b="1" dirty="0" smtClean="0">
                <a:solidFill>
                  <a:srgbClr val="00B050"/>
                </a:solidFill>
                <a:latin typeface="Trebuchet MS" charset="0"/>
              </a:rPr>
              <a:t>(</a:t>
            </a:r>
            <a:r>
              <a:rPr lang="tr-TR" sz="2700" b="1" dirty="0">
                <a:solidFill>
                  <a:srgbClr val="00B050"/>
                </a:solidFill>
                <a:latin typeface="Trebuchet MS" charset="0"/>
              </a:rPr>
              <a:t>Asistan eğitimini değerlendirme komitesi</a:t>
            </a:r>
            <a:r>
              <a:rPr lang="tr-TR" sz="2700" b="1" dirty="0" smtClean="0">
                <a:solidFill>
                  <a:srgbClr val="00B050"/>
                </a:solidFill>
                <a:latin typeface="Trebuchet MS" charset="0"/>
              </a:rPr>
              <a:t>)</a:t>
            </a:r>
            <a:endParaRPr lang="en-US" sz="2700" b="1" dirty="0">
              <a:solidFill>
                <a:srgbClr val="00B050"/>
              </a:solidFill>
              <a:latin typeface="Trebuchet MS" charset="0"/>
            </a:endParaRPr>
          </a:p>
        </p:txBody>
      </p:sp>
      <p:sp>
        <p:nvSpPr>
          <p:cNvPr id="10243" name="2 İçerik Yer Tutucusu"/>
          <p:cNvSpPr>
            <a:spLocks noGrp="1"/>
          </p:cNvSpPr>
          <p:nvPr>
            <p:ph idx="1"/>
          </p:nvPr>
        </p:nvSpPr>
        <p:spPr>
          <a:xfrm>
            <a:off x="571500" y="1578428"/>
            <a:ext cx="8001000" cy="4114800"/>
          </a:xfrm>
        </p:spPr>
        <p:txBody>
          <a:bodyPr/>
          <a:lstStyle/>
          <a:p>
            <a:pPr marL="0" indent="0" eaLnBrk="1" hangingPunct="1">
              <a:buNone/>
            </a:pPr>
            <a:endParaRPr lang="tr-TR" b="1" dirty="0">
              <a:latin typeface="Georgia" charset="0"/>
            </a:endParaRPr>
          </a:p>
          <a:p>
            <a:r>
              <a:rPr lang="tr-TR" dirty="0">
                <a:latin typeface="Georgia" charset="0"/>
              </a:rPr>
              <a:t>Tüm Avrupa ülkelerinde </a:t>
            </a:r>
            <a:r>
              <a:rPr lang="tr-TR" dirty="0" smtClean="0">
                <a:latin typeface="Georgia" charset="0"/>
              </a:rPr>
              <a:t>Kadın </a:t>
            </a:r>
            <a:r>
              <a:rPr lang="tr-TR" dirty="0">
                <a:latin typeface="Georgia" charset="0"/>
              </a:rPr>
              <a:t>Doğum uzmanlık eğitimi </a:t>
            </a:r>
            <a:r>
              <a:rPr lang="tr-TR" b="1" dirty="0" smtClean="0">
                <a:latin typeface="Georgia" charset="0"/>
              </a:rPr>
              <a:t>standartlarını belirlemekte </a:t>
            </a:r>
            <a:r>
              <a:rPr lang="tr-TR" dirty="0" smtClean="0">
                <a:latin typeface="Georgia" charset="0"/>
              </a:rPr>
              <a:t>ve</a:t>
            </a:r>
            <a:r>
              <a:rPr lang="tr-TR" b="1" dirty="0" smtClean="0">
                <a:latin typeface="Georgia" charset="0"/>
              </a:rPr>
              <a:t> </a:t>
            </a:r>
            <a:r>
              <a:rPr lang="tr-TR" dirty="0" smtClean="0">
                <a:latin typeface="Georgia" charset="0"/>
              </a:rPr>
              <a:t> </a:t>
            </a:r>
            <a:r>
              <a:rPr lang="tr-TR" b="1" dirty="0">
                <a:latin typeface="Georgia" charset="0"/>
              </a:rPr>
              <a:t>denetlemektedir.</a:t>
            </a:r>
          </a:p>
          <a:p>
            <a:pPr eaLnBrk="1" hangingPunct="1"/>
            <a:r>
              <a:rPr lang="tr-TR" dirty="0">
                <a:latin typeface="Georgia" charset="0"/>
              </a:rPr>
              <a:t>Uzmanlık eğitimi veren </a:t>
            </a:r>
            <a:r>
              <a:rPr lang="tr-TR" b="1" dirty="0">
                <a:latin typeface="Georgia" charset="0"/>
              </a:rPr>
              <a:t>merkezlerin</a:t>
            </a:r>
            <a:r>
              <a:rPr lang="tr-TR" dirty="0">
                <a:latin typeface="Georgia" charset="0"/>
              </a:rPr>
              <a:t> sahip olması gereken </a:t>
            </a:r>
            <a:r>
              <a:rPr lang="tr-TR" b="1" dirty="0">
                <a:latin typeface="Georgia" charset="0"/>
              </a:rPr>
              <a:t>kriterleri belirlemektedir.</a:t>
            </a:r>
          </a:p>
          <a:p>
            <a:pPr eaLnBrk="1" hangingPunct="1"/>
            <a:endParaRPr lang="en-US" dirty="0">
              <a:latin typeface="Georgia" charset="0"/>
            </a:endParaRPr>
          </a:p>
        </p:txBody>
      </p:sp>
      <p:pic>
        <p:nvPicPr>
          <p:cNvPr id="10244" name="Picture 2" descr="EBCO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459105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784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00B050"/>
                </a:solidFill>
              </a:rPr>
              <a:t>EBCOG-SCHR</a:t>
            </a:r>
            <a:br>
              <a:rPr lang="tr-TR" b="1" dirty="0">
                <a:solidFill>
                  <a:srgbClr val="00B050"/>
                </a:solidFill>
              </a:rPr>
            </a:br>
            <a:r>
              <a:rPr lang="tr-TR" sz="3600" b="1" dirty="0">
                <a:solidFill>
                  <a:srgbClr val="00B050"/>
                </a:solidFill>
              </a:rPr>
              <a:t>(Hastane denetleme komitesi)</a:t>
            </a:r>
            <a:endParaRPr lang="en-US" sz="36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Eğitim hastanelerini ve üniversiteleri talep üzerine ziyaret ederek uzmanlık </a:t>
            </a:r>
            <a:r>
              <a:rPr lang="tr-TR" b="1" dirty="0" smtClean="0"/>
              <a:t>eğitimi kalitesini değerlendirerek, denetlemekte ve uygun şartlara sahip klinikler </a:t>
            </a:r>
            <a:r>
              <a:rPr lang="tr-TR" b="1" dirty="0" smtClean="0">
                <a:solidFill>
                  <a:srgbClr val="FF0000"/>
                </a:solidFill>
              </a:rPr>
              <a:t>akredite </a:t>
            </a:r>
            <a:r>
              <a:rPr lang="tr-TR" b="1" dirty="0" smtClean="0"/>
              <a:t>olmaktadır.</a:t>
            </a:r>
            <a:endParaRPr lang="tr-TR" dirty="0" smtClean="0"/>
          </a:p>
        </p:txBody>
      </p:sp>
      <p:pic>
        <p:nvPicPr>
          <p:cNvPr id="47106" name="Picture 2" descr="http://www.upmd.cz/photo/ebco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3714" y="3669392"/>
            <a:ext cx="3864429" cy="28983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914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00B050"/>
                </a:solidFill>
              </a:rPr>
              <a:t>EBCOG-</a:t>
            </a:r>
            <a:r>
              <a:rPr lang="tr-TR" b="1" dirty="0" smtClean="0">
                <a:solidFill>
                  <a:srgbClr val="00B050"/>
                </a:solidFill>
              </a:rPr>
              <a:t>SSSC</a:t>
            </a:r>
            <a:r>
              <a:rPr lang="tr-TR" b="1" dirty="0">
                <a:solidFill>
                  <a:srgbClr val="00B050"/>
                </a:solidFill>
              </a:rPr>
              <a:t/>
            </a:r>
            <a:br>
              <a:rPr lang="tr-TR" b="1" dirty="0">
                <a:solidFill>
                  <a:srgbClr val="00B050"/>
                </a:solidFill>
              </a:rPr>
            </a:br>
            <a:r>
              <a:rPr lang="tr-TR" sz="3100" b="1" dirty="0">
                <a:solidFill>
                  <a:srgbClr val="00B050"/>
                </a:solidFill>
              </a:rPr>
              <a:t>(Hastane denetleme komitesi)</a:t>
            </a:r>
            <a:endParaRPr lang="tr-TR" sz="3100" dirty="0" smtClean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72143" y="2485571"/>
            <a:ext cx="8672286" cy="4114800"/>
          </a:xfrm>
        </p:spPr>
        <p:txBody>
          <a:bodyPr>
            <a:normAutofit fontScale="92500"/>
          </a:bodyPr>
          <a:lstStyle/>
          <a:p>
            <a:r>
              <a:rPr lang="tr-TR" sz="3800" b="1" i="1" dirty="0" smtClean="0">
                <a:solidFill>
                  <a:srgbClr val="FF0000"/>
                </a:solidFill>
              </a:rPr>
              <a:t>ESGO</a:t>
            </a:r>
            <a:r>
              <a:rPr lang="tr-TR" sz="3800" b="1" dirty="0" smtClean="0"/>
              <a:t> </a:t>
            </a:r>
            <a:r>
              <a:rPr lang="tr-TR" sz="2800" b="1" dirty="0" smtClean="0"/>
              <a:t>(</a:t>
            </a:r>
            <a:r>
              <a:rPr lang="tr-TR" sz="2800" b="1" dirty="0" err="1" smtClean="0"/>
              <a:t>European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society</a:t>
            </a:r>
            <a:r>
              <a:rPr lang="tr-TR" sz="2800" b="1" dirty="0" smtClean="0"/>
              <a:t> of </a:t>
            </a:r>
            <a:r>
              <a:rPr lang="tr-TR" sz="2800" b="1" dirty="0" err="1" smtClean="0"/>
              <a:t>Gynecologic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Oncology</a:t>
            </a:r>
            <a:r>
              <a:rPr lang="tr-TR" sz="2800" b="1" dirty="0" smtClean="0"/>
              <a:t>)</a:t>
            </a:r>
          </a:p>
          <a:p>
            <a:r>
              <a:rPr lang="tr-TR" sz="3800" b="1" i="1" dirty="0" smtClean="0">
                <a:solidFill>
                  <a:srgbClr val="FF0000"/>
                </a:solidFill>
              </a:rPr>
              <a:t>EAPM </a:t>
            </a:r>
            <a:r>
              <a:rPr lang="tr-TR" sz="2800" b="1" dirty="0" smtClean="0"/>
              <a:t>(</a:t>
            </a:r>
            <a:r>
              <a:rPr lang="tr-TR" sz="2800" b="1" dirty="0" err="1" smtClean="0"/>
              <a:t>European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Association</a:t>
            </a:r>
            <a:r>
              <a:rPr lang="tr-TR" sz="2800" b="1" dirty="0" smtClean="0"/>
              <a:t> of </a:t>
            </a:r>
            <a:r>
              <a:rPr lang="tr-TR" sz="2800" b="1" dirty="0" err="1" smtClean="0"/>
              <a:t>Perinatal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Medicine</a:t>
            </a:r>
            <a:r>
              <a:rPr lang="tr-TR" sz="2800" b="1" dirty="0" smtClean="0"/>
              <a:t>)</a:t>
            </a:r>
          </a:p>
          <a:p>
            <a:r>
              <a:rPr lang="tr-TR" sz="3800" b="1" i="1" dirty="0" smtClean="0">
                <a:solidFill>
                  <a:srgbClr val="FF0000"/>
                </a:solidFill>
              </a:rPr>
              <a:t>ESHRE</a:t>
            </a:r>
            <a:r>
              <a:rPr lang="tr-TR" sz="3800" b="1" dirty="0" smtClean="0"/>
              <a:t> </a:t>
            </a:r>
            <a:r>
              <a:rPr lang="tr-TR" sz="2800" b="1" dirty="0" smtClean="0"/>
              <a:t>(</a:t>
            </a:r>
            <a:r>
              <a:rPr lang="tr-TR" sz="2800" b="1" dirty="0" err="1" smtClean="0"/>
              <a:t>European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Society</a:t>
            </a:r>
            <a:r>
              <a:rPr lang="tr-TR" sz="2800" b="1" dirty="0" smtClean="0"/>
              <a:t> of Human</a:t>
            </a:r>
            <a:r>
              <a:rPr lang="tr-TR" sz="2800" b="1" dirty="0"/>
              <a:t> </a:t>
            </a:r>
            <a:r>
              <a:rPr lang="tr-TR" sz="2800" b="1" dirty="0" err="1" smtClean="0"/>
              <a:t>Reproduction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and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Embryology</a:t>
            </a:r>
            <a:r>
              <a:rPr lang="tr-TR" sz="2800" b="1" dirty="0" smtClean="0"/>
              <a:t>)</a:t>
            </a:r>
          </a:p>
          <a:p>
            <a:r>
              <a:rPr lang="tr-TR" sz="3800" b="1" i="1" dirty="0" smtClean="0">
                <a:solidFill>
                  <a:srgbClr val="FF0000"/>
                </a:solidFill>
              </a:rPr>
              <a:t>EUGA </a:t>
            </a:r>
            <a:r>
              <a:rPr lang="tr-TR" sz="2800" b="1" dirty="0" smtClean="0"/>
              <a:t>(</a:t>
            </a:r>
            <a:r>
              <a:rPr lang="tr-TR" sz="2800" b="1" dirty="0" err="1" smtClean="0"/>
              <a:t>European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Urogynecology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Association</a:t>
            </a:r>
            <a:r>
              <a:rPr lang="tr-TR" sz="2800" b="1" dirty="0" smtClean="0"/>
              <a:t>)</a:t>
            </a:r>
          </a:p>
          <a:p>
            <a:endParaRPr lang="tr-TR" sz="3800" b="1" dirty="0" smtClean="0"/>
          </a:p>
          <a:p>
            <a:pPr>
              <a:buNone/>
            </a:pPr>
            <a:endParaRPr lang="tr-TR" sz="28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98714" y="1535668"/>
            <a:ext cx="854528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tr-TR" sz="2400" b="1" i="1" dirty="0" smtClean="0">
                <a:solidFill>
                  <a:srgbClr val="FF0000"/>
                </a:solidFill>
              </a:rPr>
              <a:t>Yan dal eğitimi veren merkezlerin akreditasyonunun sağlanması</a:t>
            </a:r>
          </a:p>
          <a:p>
            <a:pPr>
              <a:buNone/>
            </a:pPr>
            <a:endParaRPr lang="tr-T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37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741714"/>
            <a:ext cx="3749040" cy="4678137"/>
          </a:xfrm>
        </p:spPr>
        <p:txBody>
          <a:bodyPr>
            <a:normAutofit fontScale="92500"/>
          </a:bodyPr>
          <a:lstStyle/>
          <a:p>
            <a:r>
              <a:rPr lang="tr-TR" sz="2800" b="1" i="1" dirty="0">
                <a:solidFill>
                  <a:srgbClr val="FF0000"/>
                </a:solidFill>
              </a:rPr>
              <a:t>Hacettepe </a:t>
            </a:r>
            <a:r>
              <a:rPr lang="tr-TR" sz="2800" b="1" i="1" dirty="0" smtClean="0">
                <a:solidFill>
                  <a:srgbClr val="FF0000"/>
                </a:solidFill>
              </a:rPr>
              <a:t>Üniversitesi</a:t>
            </a:r>
            <a:endParaRPr lang="tr-TR" sz="2800" b="1" i="1" dirty="0">
              <a:solidFill>
                <a:srgbClr val="FF0000"/>
              </a:solidFill>
            </a:endParaRPr>
          </a:p>
          <a:p>
            <a:r>
              <a:rPr lang="tr-TR" sz="2800" b="1" i="1" dirty="0" smtClean="0">
                <a:solidFill>
                  <a:srgbClr val="FF0000"/>
                </a:solidFill>
              </a:rPr>
              <a:t>GATA</a:t>
            </a:r>
          </a:p>
          <a:p>
            <a:r>
              <a:rPr lang="tr-TR" sz="2800" b="1" i="1" dirty="0" smtClean="0">
                <a:solidFill>
                  <a:srgbClr val="FF0000"/>
                </a:solidFill>
              </a:rPr>
              <a:t>İstanbul Üniversitesi</a:t>
            </a:r>
          </a:p>
          <a:p>
            <a:r>
              <a:rPr lang="tr-TR" sz="2800" b="1" i="1" dirty="0" smtClean="0">
                <a:solidFill>
                  <a:srgbClr val="FF0000"/>
                </a:solidFill>
              </a:rPr>
              <a:t>Cerrahpaşa Üniversitesi</a:t>
            </a:r>
          </a:p>
          <a:p>
            <a:r>
              <a:rPr lang="tr-TR" sz="2800" b="1" i="1" dirty="0" smtClean="0">
                <a:solidFill>
                  <a:srgbClr val="FF0000"/>
                </a:solidFill>
              </a:rPr>
              <a:t>Ege Üniversitesi</a:t>
            </a:r>
            <a:endParaRPr lang="tr-TR" sz="2800" b="1" i="1" dirty="0">
              <a:solidFill>
                <a:srgbClr val="FF0000"/>
              </a:solidFill>
            </a:endParaRPr>
          </a:p>
          <a:p>
            <a:r>
              <a:rPr lang="tr-TR" sz="2800" b="1" i="1" dirty="0" smtClean="0">
                <a:solidFill>
                  <a:srgbClr val="FF0000"/>
                </a:solidFill>
              </a:rPr>
              <a:t>Dokuz </a:t>
            </a:r>
            <a:r>
              <a:rPr lang="tr-TR" sz="2800" b="1" i="1" dirty="0">
                <a:solidFill>
                  <a:srgbClr val="FF0000"/>
                </a:solidFill>
              </a:rPr>
              <a:t>Eylül Üniversitesi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3460" y="471714"/>
            <a:ext cx="3749040" cy="5948137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tr-TR" sz="3600" b="1" dirty="0"/>
              <a:t>Yan dalda akredite olan klinikler</a:t>
            </a:r>
          </a:p>
          <a:p>
            <a:pPr>
              <a:buNone/>
            </a:pPr>
            <a:r>
              <a:rPr lang="tr-TR" b="1" dirty="0" err="1"/>
              <a:t>Perinataloji</a:t>
            </a:r>
            <a:r>
              <a:rPr lang="tr-TR" b="1" dirty="0"/>
              <a:t>: </a:t>
            </a:r>
            <a:r>
              <a:rPr lang="tr-TR" b="1" i="1" dirty="0">
                <a:solidFill>
                  <a:srgbClr val="FF0000"/>
                </a:solidFill>
              </a:rPr>
              <a:t>İstanbul Üniversitesi</a:t>
            </a:r>
          </a:p>
          <a:p>
            <a:pPr>
              <a:buNone/>
            </a:pPr>
            <a:r>
              <a:rPr lang="tr-TR" b="1" i="1" dirty="0">
                <a:solidFill>
                  <a:srgbClr val="FF0000"/>
                </a:solidFill>
              </a:rPr>
              <a:t>                    Cerrahpaşa Üniversitesi</a:t>
            </a:r>
          </a:p>
          <a:p>
            <a:pPr>
              <a:buNone/>
            </a:pPr>
            <a:r>
              <a:rPr lang="tr-TR" b="1" dirty="0"/>
              <a:t>Onkoloji: </a:t>
            </a:r>
            <a:r>
              <a:rPr lang="tr-TR" b="1" i="1" dirty="0">
                <a:solidFill>
                  <a:srgbClr val="FF0000"/>
                </a:solidFill>
              </a:rPr>
              <a:t>İstanbul Üniversitesi</a:t>
            </a:r>
          </a:p>
          <a:p>
            <a:pPr>
              <a:buNone/>
            </a:pPr>
            <a:r>
              <a:rPr lang="tr-TR" b="1" i="1" dirty="0">
                <a:solidFill>
                  <a:srgbClr val="FF0000"/>
                </a:solidFill>
              </a:rPr>
              <a:t>                 Hacettepe Üniversitesi</a:t>
            </a:r>
          </a:p>
          <a:p>
            <a:pPr>
              <a:buNone/>
            </a:pPr>
            <a:r>
              <a:rPr lang="tr-TR" b="1" dirty="0" err="1"/>
              <a:t>Reproduktif</a:t>
            </a:r>
            <a:r>
              <a:rPr lang="tr-TR" b="1" dirty="0"/>
              <a:t> Endokrinoloji: </a:t>
            </a:r>
            <a:r>
              <a:rPr lang="tr-TR" b="1" dirty="0" smtClean="0"/>
              <a:t>    </a:t>
            </a:r>
          </a:p>
          <a:p>
            <a:pPr>
              <a:buNone/>
            </a:pPr>
            <a:r>
              <a:rPr lang="tr-TR" b="1" i="1" dirty="0">
                <a:solidFill>
                  <a:srgbClr val="FF0000"/>
                </a:solidFill>
              </a:rPr>
              <a:t> </a:t>
            </a:r>
            <a:r>
              <a:rPr lang="tr-TR" b="1" i="1" dirty="0" smtClean="0">
                <a:solidFill>
                  <a:srgbClr val="FF0000"/>
                </a:solidFill>
              </a:rPr>
              <a:t>                 İstanbul </a:t>
            </a:r>
            <a:r>
              <a:rPr lang="tr-TR" b="1" i="1" dirty="0">
                <a:solidFill>
                  <a:srgbClr val="FF0000"/>
                </a:solidFill>
              </a:rPr>
              <a:t>Üniversitesi</a:t>
            </a:r>
          </a:p>
          <a:p>
            <a:pPr>
              <a:buNone/>
            </a:pPr>
            <a:r>
              <a:rPr lang="tr-TR" b="1" i="1" dirty="0">
                <a:solidFill>
                  <a:srgbClr val="FF0000"/>
                </a:solidFill>
              </a:rPr>
              <a:t>                 Hacettepe Üniversitesi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1808" y="580571"/>
            <a:ext cx="43946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AKREDİTE OLAN</a:t>
            </a:r>
          </a:p>
          <a:p>
            <a:r>
              <a:rPr lang="en-US" sz="3200" b="1" dirty="0" smtClean="0"/>
              <a:t>KLİNİKLERİMİZ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14826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000" b="1" dirty="0" smtClean="0"/>
          </a:p>
          <a:p>
            <a:r>
              <a:rPr lang="en-US" sz="4000" b="1" dirty="0" smtClean="0"/>
              <a:t>EBCOG </a:t>
            </a:r>
            <a:r>
              <a:rPr lang="en-US" sz="4000" b="1" dirty="0" err="1" smtClean="0"/>
              <a:t>akreditasyon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için</a:t>
            </a:r>
            <a:r>
              <a:rPr lang="en-US" sz="4000" b="1" dirty="0" smtClean="0"/>
              <a:t> </a:t>
            </a:r>
            <a:r>
              <a:rPr lang="en-US" sz="4000" b="1" dirty="0" err="1"/>
              <a:t>a</a:t>
            </a:r>
            <a:r>
              <a:rPr lang="en-US" sz="4000" b="1" dirty="0" err="1" smtClean="0"/>
              <a:t>sistan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eǧitiminde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neleri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dikkate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alıyor</a:t>
            </a:r>
            <a:r>
              <a:rPr lang="en-US" sz="4000" b="1" dirty="0" smtClean="0"/>
              <a:t>??</a:t>
            </a:r>
            <a:endParaRPr lang="en-US" sz="4000" b="1" dirty="0"/>
          </a:p>
        </p:txBody>
      </p:sp>
      <p:pic>
        <p:nvPicPr>
          <p:cNvPr id="4" name="Picture 2" descr="EBCO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274638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757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4400" b="1" dirty="0" smtClean="0">
                <a:solidFill>
                  <a:srgbClr val="FF0000"/>
                </a:solidFill>
              </a:rPr>
              <a:t>EBCOG asistan eğitimi önerileri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b="1" dirty="0" smtClean="0">
                <a:solidFill>
                  <a:srgbClr val="000090"/>
                </a:solidFill>
              </a:rPr>
              <a:t>Asistan sayısı her ülkenin ihtiyacı olan uzman sayısına ve merkezlerin eğitim kapasitesine göre belirlenmelidir.</a:t>
            </a:r>
          </a:p>
          <a:p>
            <a:r>
              <a:rPr lang="tr-TR" sz="2800" b="1" dirty="0" smtClean="0"/>
              <a:t>Her </a:t>
            </a:r>
            <a:r>
              <a:rPr lang="tr-TR" sz="2800" b="1" dirty="0"/>
              <a:t>asistana </a:t>
            </a:r>
            <a:r>
              <a:rPr lang="tr-TR" sz="2800" b="1" dirty="0">
                <a:solidFill>
                  <a:srgbClr val="C00000"/>
                </a:solidFill>
              </a:rPr>
              <a:t>yılına göre en uygun görev verilmeli</a:t>
            </a:r>
            <a:r>
              <a:rPr lang="tr-TR" sz="2800" b="1" dirty="0"/>
              <a:t> ve bütün asistanlar </a:t>
            </a:r>
            <a:r>
              <a:rPr lang="tr-TR" sz="2800" b="1" dirty="0">
                <a:solidFill>
                  <a:srgbClr val="C00000"/>
                </a:solidFill>
              </a:rPr>
              <a:t>tüm eğitim aktivitelerine</a:t>
            </a:r>
            <a:r>
              <a:rPr lang="tr-TR" sz="2800" b="1" dirty="0"/>
              <a:t> katılmalıdır.</a:t>
            </a:r>
          </a:p>
          <a:p>
            <a:endParaRPr lang="tr-TR" sz="2800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b="1">
                <a:latin typeface="Trebuchet MS" charset="0"/>
              </a:rPr>
              <a:t>EBCOG önerileri</a:t>
            </a:r>
            <a:endParaRPr lang="en-US" b="1">
              <a:latin typeface="Trebuchet MS" charset="0"/>
            </a:endParaRPr>
          </a:p>
        </p:txBody>
      </p:sp>
      <p:sp>
        <p:nvSpPr>
          <p:cNvPr id="12291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b="1" dirty="0" smtClean="0">
                <a:solidFill>
                  <a:srgbClr val="FF0000"/>
                </a:solidFill>
                <a:latin typeface="Georgia" charset="0"/>
              </a:rPr>
              <a:t>Asistan </a:t>
            </a:r>
            <a:r>
              <a:rPr lang="tr-TR" b="1" dirty="0">
                <a:solidFill>
                  <a:srgbClr val="FF0000"/>
                </a:solidFill>
                <a:latin typeface="Georgia" charset="0"/>
              </a:rPr>
              <a:t>eğitimi minimum 5 yıl olmalı</a:t>
            </a:r>
          </a:p>
          <a:p>
            <a:pPr eaLnBrk="1" hangingPunct="1"/>
            <a:r>
              <a:rPr lang="tr-TR" b="1" dirty="0" smtClean="0">
                <a:latin typeface="Georgia" charset="0"/>
              </a:rPr>
              <a:t>Asistanlar  </a:t>
            </a:r>
            <a:r>
              <a:rPr lang="tr-TR" b="1" dirty="0">
                <a:latin typeface="Georgia" charset="0"/>
              </a:rPr>
              <a:t>yapılan tüm işlem ve operasyonlarda  aktif rol </a:t>
            </a:r>
            <a:r>
              <a:rPr lang="tr-TR" b="1" dirty="0" smtClean="0">
                <a:latin typeface="Georgia" charset="0"/>
              </a:rPr>
              <a:t>almalı</a:t>
            </a:r>
            <a:endParaRPr lang="tr-TR" b="1" dirty="0">
              <a:latin typeface="Georgia" charset="0"/>
            </a:endParaRPr>
          </a:p>
          <a:p>
            <a:r>
              <a:rPr lang="tr-TR" b="1" dirty="0" smtClean="0">
                <a:solidFill>
                  <a:srgbClr val="FF0000"/>
                </a:solidFill>
                <a:latin typeface="Georgia" charset="0"/>
              </a:rPr>
              <a:t>Her </a:t>
            </a:r>
            <a:r>
              <a:rPr lang="tr-TR" b="1" dirty="0">
                <a:solidFill>
                  <a:srgbClr val="FF0000"/>
                </a:solidFill>
                <a:latin typeface="Georgia" charset="0"/>
              </a:rPr>
              <a:t>asistanın eğitimini takip eden bir öğretim üyesi olmalı</a:t>
            </a:r>
          </a:p>
          <a:p>
            <a:pPr eaLnBrk="1" hangingPunct="1"/>
            <a:endParaRPr lang="tr-TR" b="1" dirty="0">
              <a:latin typeface="Georgia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4427" y="4353555"/>
            <a:ext cx="3202215" cy="219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03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000250" y="714375"/>
            <a:ext cx="6657975" cy="5643563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tr-TR" sz="3200" b="1" dirty="0" smtClean="0">
                <a:solidFill>
                  <a:srgbClr val="7030A0"/>
                </a:solidFill>
                <a:ea typeface="+mn-ea"/>
              </a:rPr>
              <a:t>UEMS</a:t>
            </a:r>
            <a:r>
              <a:rPr lang="tr-TR" sz="3200" dirty="0" smtClean="0">
                <a:solidFill>
                  <a:srgbClr val="7030A0"/>
                </a:solidFill>
                <a:ea typeface="+mn-ea"/>
              </a:rPr>
              <a:t>:</a:t>
            </a:r>
            <a:r>
              <a:rPr lang="tr-TR" sz="3200" dirty="0" smtClean="0">
                <a:ea typeface="+mn-ea"/>
              </a:rPr>
              <a:t> </a:t>
            </a:r>
            <a:r>
              <a:rPr lang="tr-TR" sz="3200" dirty="0" err="1" smtClean="0">
                <a:ea typeface="+mn-ea"/>
              </a:rPr>
              <a:t>European</a:t>
            </a:r>
            <a:r>
              <a:rPr lang="tr-TR" sz="3200" dirty="0" smtClean="0">
                <a:ea typeface="+mn-ea"/>
              </a:rPr>
              <a:t> </a:t>
            </a:r>
            <a:r>
              <a:rPr lang="tr-TR" sz="3200" dirty="0" err="1" smtClean="0">
                <a:ea typeface="+mn-ea"/>
              </a:rPr>
              <a:t>Union</a:t>
            </a:r>
            <a:r>
              <a:rPr lang="tr-TR" sz="3200" dirty="0" smtClean="0">
                <a:ea typeface="+mn-ea"/>
              </a:rPr>
              <a:t> of </a:t>
            </a:r>
            <a:r>
              <a:rPr lang="tr-TR" sz="3200" dirty="0" err="1" smtClean="0">
                <a:ea typeface="+mn-ea"/>
              </a:rPr>
              <a:t>Medical</a:t>
            </a:r>
            <a:r>
              <a:rPr lang="tr-TR" sz="3200" dirty="0" smtClean="0">
                <a:ea typeface="+mn-ea"/>
              </a:rPr>
              <a:t> </a:t>
            </a:r>
            <a:r>
              <a:rPr lang="tr-TR" sz="3200" dirty="0" err="1" smtClean="0">
                <a:ea typeface="+mn-ea"/>
              </a:rPr>
              <a:t>Specialists</a:t>
            </a:r>
            <a:endParaRPr lang="tr-TR" sz="3200" dirty="0" smtClean="0">
              <a:ea typeface="+mn-ea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tr-TR" sz="3200" dirty="0" smtClean="0">
              <a:ea typeface="+mn-ea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tr-TR" sz="3200" dirty="0" smtClean="0">
              <a:ea typeface="+mn-ea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tr-TR" sz="3200" b="1" dirty="0" smtClean="0">
                <a:solidFill>
                  <a:srgbClr val="00B050"/>
                </a:solidFill>
                <a:ea typeface="+mn-ea"/>
              </a:rPr>
              <a:t>EBCOG</a:t>
            </a:r>
            <a:r>
              <a:rPr lang="tr-TR" sz="3200" dirty="0" smtClean="0">
                <a:solidFill>
                  <a:srgbClr val="00B050"/>
                </a:solidFill>
                <a:ea typeface="+mn-ea"/>
              </a:rPr>
              <a:t>:</a:t>
            </a:r>
            <a:r>
              <a:rPr lang="tr-TR" sz="3200" dirty="0" smtClean="0">
                <a:ea typeface="+mn-ea"/>
              </a:rPr>
              <a:t> </a:t>
            </a:r>
            <a:r>
              <a:rPr lang="tr-TR" sz="3200" dirty="0" err="1" smtClean="0">
                <a:ea typeface="+mn-ea"/>
              </a:rPr>
              <a:t>European</a:t>
            </a:r>
            <a:r>
              <a:rPr lang="tr-TR" sz="3200" dirty="0" smtClean="0">
                <a:ea typeface="+mn-ea"/>
              </a:rPr>
              <a:t> Board </a:t>
            </a:r>
            <a:r>
              <a:rPr lang="tr-TR" sz="3200" dirty="0" err="1" smtClean="0">
                <a:ea typeface="+mn-ea"/>
              </a:rPr>
              <a:t>College</a:t>
            </a:r>
            <a:r>
              <a:rPr lang="tr-TR" sz="3200" dirty="0" smtClean="0">
                <a:ea typeface="+mn-ea"/>
              </a:rPr>
              <a:t> of </a:t>
            </a:r>
            <a:r>
              <a:rPr lang="tr-TR" sz="3200" dirty="0" err="1" smtClean="0">
                <a:ea typeface="+mn-ea"/>
              </a:rPr>
              <a:t>Obstetrics</a:t>
            </a:r>
            <a:r>
              <a:rPr lang="tr-TR" sz="3200" dirty="0" smtClean="0">
                <a:ea typeface="+mn-ea"/>
              </a:rPr>
              <a:t> </a:t>
            </a:r>
            <a:r>
              <a:rPr lang="tr-TR" sz="3200" dirty="0" err="1" smtClean="0">
                <a:ea typeface="+mn-ea"/>
              </a:rPr>
              <a:t>and</a:t>
            </a:r>
            <a:r>
              <a:rPr lang="tr-TR" sz="3200" dirty="0" smtClean="0">
                <a:ea typeface="+mn-ea"/>
              </a:rPr>
              <a:t> </a:t>
            </a:r>
            <a:r>
              <a:rPr lang="tr-TR" sz="3200" dirty="0" err="1" smtClean="0">
                <a:ea typeface="+mn-ea"/>
              </a:rPr>
              <a:t>Gynecology</a:t>
            </a:r>
            <a:endParaRPr lang="tr-TR" sz="3200" dirty="0" smtClean="0">
              <a:ea typeface="+mn-ea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tr-TR" sz="3200" dirty="0" smtClean="0">
              <a:ea typeface="+mn-ea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tr-TR" sz="3200" dirty="0" smtClean="0">
              <a:ea typeface="+mn-ea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tr-TR" sz="3200" b="1" dirty="0" smtClean="0">
                <a:solidFill>
                  <a:srgbClr val="C00000"/>
                </a:solidFill>
                <a:ea typeface="+mn-ea"/>
              </a:rPr>
              <a:t>ENTOG</a:t>
            </a:r>
            <a:r>
              <a:rPr lang="tr-TR" sz="3200" dirty="0" smtClean="0">
                <a:solidFill>
                  <a:srgbClr val="C00000"/>
                </a:solidFill>
                <a:ea typeface="+mn-ea"/>
              </a:rPr>
              <a:t>:</a:t>
            </a:r>
            <a:r>
              <a:rPr lang="tr-TR" sz="3200" dirty="0" smtClean="0">
                <a:ea typeface="+mn-ea"/>
              </a:rPr>
              <a:t> </a:t>
            </a:r>
            <a:r>
              <a:rPr lang="tr-TR" sz="3200" dirty="0" err="1" smtClean="0">
                <a:ea typeface="+mn-ea"/>
              </a:rPr>
              <a:t>European</a:t>
            </a:r>
            <a:r>
              <a:rPr lang="tr-TR" sz="3200" dirty="0" smtClean="0">
                <a:ea typeface="+mn-ea"/>
              </a:rPr>
              <a:t> Network </a:t>
            </a:r>
            <a:r>
              <a:rPr lang="tr-TR" sz="3200" dirty="0" smtClean="0"/>
              <a:t>of</a:t>
            </a:r>
            <a:r>
              <a:rPr lang="tr-TR" sz="3200" dirty="0" smtClean="0">
                <a:ea typeface="+mn-ea"/>
              </a:rPr>
              <a:t> </a:t>
            </a:r>
            <a:r>
              <a:rPr lang="tr-TR" sz="3200" dirty="0" err="1" smtClean="0">
                <a:ea typeface="+mn-ea"/>
              </a:rPr>
              <a:t>Trainees</a:t>
            </a:r>
            <a:r>
              <a:rPr lang="tr-TR" sz="3200" dirty="0" smtClean="0">
                <a:ea typeface="+mn-ea"/>
              </a:rPr>
              <a:t> in </a:t>
            </a:r>
            <a:r>
              <a:rPr lang="tr-TR" sz="3200" dirty="0" err="1" smtClean="0">
                <a:ea typeface="+mn-ea"/>
              </a:rPr>
              <a:t>Obstetrics</a:t>
            </a:r>
            <a:r>
              <a:rPr lang="tr-TR" sz="3200" dirty="0" smtClean="0">
                <a:ea typeface="+mn-ea"/>
              </a:rPr>
              <a:t> </a:t>
            </a:r>
            <a:r>
              <a:rPr lang="tr-TR" sz="3200" dirty="0" err="1" smtClean="0">
                <a:ea typeface="+mn-ea"/>
              </a:rPr>
              <a:t>and</a:t>
            </a:r>
            <a:r>
              <a:rPr lang="tr-TR" sz="3200" dirty="0" smtClean="0">
                <a:ea typeface="+mn-ea"/>
              </a:rPr>
              <a:t> </a:t>
            </a:r>
            <a:r>
              <a:rPr lang="tr-TR" sz="3200" dirty="0" err="1" smtClean="0">
                <a:ea typeface="+mn-ea"/>
              </a:rPr>
              <a:t>Gynecology</a:t>
            </a:r>
            <a:endParaRPr lang="en-US" sz="3200" dirty="0">
              <a:ea typeface="+mn-ea"/>
            </a:endParaRPr>
          </a:p>
        </p:txBody>
      </p:sp>
      <p:pic>
        <p:nvPicPr>
          <p:cNvPr id="6147" name="Picture 2" descr="EBCO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643188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2" descr="http://www.mnt.hu/upload/noorvos/image/entog_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5022850"/>
            <a:ext cx="1500187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4" descr="http://www.healthtechwire.com/typo3temp/pics/c817ce857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90" y="632763"/>
            <a:ext cx="1313295" cy="122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170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EBCOG 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385" y="287338"/>
            <a:ext cx="6781800" cy="2260600"/>
          </a:xfrm>
          <a:prstGeom prst="rect">
            <a:avLst/>
          </a:prstGeom>
        </p:spPr>
      </p:pic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571500" y="2902856"/>
            <a:ext cx="8000999" cy="370114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Size </a:t>
            </a:r>
            <a:r>
              <a:rPr lang="en-US" dirty="0" err="1" smtClean="0"/>
              <a:t>göre</a:t>
            </a:r>
            <a:r>
              <a:rPr lang="en-US" dirty="0"/>
              <a:t> </a:t>
            </a:r>
            <a:r>
              <a:rPr lang="en-US" dirty="0" err="1" smtClean="0"/>
              <a:t>kadın</a:t>
            </a:r>
            <a:r>
              <a:rPr lang="en-US" dirty="0" smtClean="0"/>
              <a:t> </a:t>
            </a:r>
            <a:r>
              <a:rPr lang="en-US" dirty="0" err="1" smtClean="0"/>
              <a:t>doǧum</a:t>
            </a:r>
            <a:r>
              <a:rPr lang="en-US" dirty="0" smtClean="0"/>
              <a:t> </a:t>
            </a:r>
            <a:r>
              <a:rPr lang="en-US" dirty="0" err="1" smtClean="0"/>
              <a:t>departmanınız</a:t>
            </a:r>
            <a:r>
              <a:rPr lang="en-US" dirty="0" smtClean="0"/>
              <a:t> </a:t>
            </a:r>
            <a:r>
              <a:rPr lang="en-US" dirty="0" err="1" smtClean="0"/>
              <a:t>egitiminiz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gerekli</a:t>
            </a:r>
            <a:r>
              <a:rPr lang="en-US" dirty="0" smtClean="0"/>
              <a:t> </a:t>
            </a:r>
            <a:r>
              <a:rPr lang="en-US" dirty="0" err="1" smtClean="0"/>
              <a:t>tüm</a:t>
            </a:r>
            <a:r>
              <a:rPr lang="en-US" dirty="0" smtClean="0"/>
              <a:t> </a:t>
            </a:r>
            <a:r>
              <a:rPr lang="en-US" dirty="0" err="1" smtClean="0"/>
              <a:t>ihtiyaçları</a:t>
            </a:r>
            <a:r>
              <a:rPr lang="en-US" dirty="0" smtClean="0"/>
              <a:t> </a:t>
            </a:r>
            <a:r>
              <a:rPr lang="en-US" dirty="0" err="1" smtClean="0"/>
              <a:t>karşılıyor</a:t>
            </a:r>
            <a:r>
              <a:rPr lang="en-US" dirty="0" smtClean="0"/>
              <a:t> mu???</a:t>
            </a:r>
          </a:p>
          <a:p>
            <a:pPr marL="0" indent="0">
              <a:buNone/>
            </a:pPr>
            <a:r>
              <a:rPr lang="en-US" dirty="0" smtClean="0"/>
              <a:t>      </a:t>
            </a:r>
            <a:r>
              <a:rPr lang="en-US" dirty="0" err="1" smtClean="0"/>
              <a:t>Yapısal</a:t>
            </a:r>
            <a:r>
              <a:rPr lang="en-US" dirty="0" smtClean="0"/>
              <a:t> </a:t>
            </a:r>
            <a:r>
              <a:rPr lang="en-US" dirty="0" err="1" smtClean="0"/>
              <a:t>ör</a:t>
            </a:r>
            <a:r>
              <a:rPr lang="en-US" dirty="0" smtClean="0"/>
              <a:t>: </a:t>
            </a:r>
            <a:r>
              <a:rPr lang="en-US" dirty="0" err="1" smtClean="0"/>
              <a:t>kütüphane</a:t>
            </a:r>
            <a:r>
              <a:rPr lang="en-US" dirty="0" smtClean="0"/>
              <a:t>, </a:t>
            </a:r>
            <a:r>
              <a:rPr lang="en-US" dirty="0" err="1" smtClean="0"/>
              <a:t>patoloji</a:t>
            </a:r>
            <a:r>
              <a:rPr lang="en-US" dirty="0" smtClean="0"/>
              <a:t>…</a:t>
            </a:r>
          </a:p>
          <a:p>
            <a:pPr marL="0" indent="0">
              <a:buNone/>
            </a:pPr>
            <a:r>
              <a:rPr lang="en-US" dirty="0" smtClean="0"/>
              <a:t>      </a:t>
            </a:r>
            <a:r>
              <a:rPr lang="en-US" dirty="0" err="1" smtClean="0"/>
              <a:t>Egitim</a:t>
            </a:r>
            <a:r>
              <a:rPr lang="en-US" dirty="0" smtClean="0"/>
              <a:t>: </a:t>
            </a:r>
            <a:r>
              <a:rPr lang="en-US" dirty="0" err="1" smtClean="0"/>
              <a:t>seminerler</a:t>
            </a:r>
            <a:r>
              <a:rPr lang="en-US" dirty="0" smtClean="0"/>
              <a:t>, </a:t>
            </a:r>
            <a:r>
              <a:rPr lang="en-US" dirty="0" err="1"/>
              <a:t>toplantılar</a:t>
            </a:r>
            <a:r>
              <a:rPr lang="en-US" dirty="0" smtClean="0"/>
              <a:t>, </a:t>
            </a:r>
            <a:r>
              <a:rPr lang="en-US" dirty="0" err="1" smtClean="0"/>
              <a:t>öğretim</a:t>
            </a:r>
            <a:r>
              <a:rPr lang="en-US" dirty="0" smtClean="0"/>
              <a:t> </a:t>
            </a:r>
            <a:r>
              <a:rPr lang="en-US" dirty="0" err="1" smtClean="0"/>
              <a:t>üyesi</a:t>
            </a:r>
            <a:r>
              <a:rPr lang="en-US" dirty="0" smtClean="0"/>
              <a:t> </a:t>
            </a:r>
            <a:r>
              <a:rPr lang="en-US" dirty="0" err="1" smtClean="0"/>
              <a:t>dersleri</a:t>
            </a:r>
            <a:r>
              <a:rPr lang="en-US" dirty="0" smtClean="0"/>
              <a:t>??</a:t>
            </a:r>
          </a:p>
          <a:p>
            <a:r>
              <a:rPr lang="en-US" dirty="0" err="1" smtClean="0"/>
              <a:t>Veya</a:t>
            </a:r>
            <a:r>
              <a:rPr lang="en-US" dirty="0" smtClean="0"/>
              <a:t> </a:t>
            </a:r>
            <a:r>
              <a:rPr lang="en-US" dirty="0" err="1" smtClean="0"/>
              <a:t>hastane</a:t>
            </a:r>
            <a:r>
              <a:rPr lang="en-US" dirty="0" smtClean="0"/>
              <a:t> </a:t>
            </a:r>
            <a:r>
              <a:rPr lang="en-US" dirty="0" err="1" smtClean="0"/>
              <a:t>dışında</a:t>
            </a:r>
            <a:r>
              <a:rPr lang="en-US" dirty="0" smtClean="0"/>
              <a:t> </a:t>
            </a:r>
            <a:r>
              <a:rPr lang="en-US" dirty="0" err="1" smtClean="0"/>
              <a:t>eksikliklerinizi</a:t>
            </a:r>
            <a:r>
              <a:rPr lang="en-US" dirty="0" smtClean="0"/>
              <a:t> </a:t>
            </a:r>
            <a:r>
              <a:rPr lang="en-US" dirty="0" err="1" smtClean="0"/>
              <a:t>tamamlayabiliyor</a:t>
            </a:r>
            <a:r>
              <a:rPr lang="en-US" dirty="0" smtClean="0"/>
              <a:t> </a:t>
            </a:r>
            <a:r>
              <a:rPr lang="en-US" dirty="0" err="1" smtClean="0"/>
              <a:t>musunuz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Sizce</a:t>
            </a:r>
            <a:r>
              <a:rPr lang="en-US" dirty="0" smtClean="0"/>
              <a:t> </a:t>
            </a:r>
            <a:r>
              <a:rPr lang="en-US" dirty="0" err="1" smtClean="0"/>
              <a:t>eǧitiminizi</a:t>
            </a:r>
            <a:r>
              <a:rPr lang="en-US" dirty="0" smtClean="0"/>
              <a:t> </a:t>
            </a:r>
            <a:r>
              <a:rPr lang="en-US" dirty="0" err="1" smtClean="0"/>
              <a:t>iyilestirmeye</a:t>
            </a:r>
            <a:r>
              <a:rPr lang="en-US" dirty="0" smtClean="0"/>
              <a:t> </a:t>
            </a:r>
            <a:r>
              <a:rPr lang="en-US" dirty="0" err="1" smtClean="0"/>
              <a:t>yönelik</a:t>
            </a:r>
            <a:r>
              <a:rPr lang="en-US" dirty="0" smtClean="0"/>
              <a:t> </a:t>
            </a:r>
            <a:r>
              <a:rPr lang="en-US" dirty="0" err="1" smtClean="0"/>
              <a:t>neler</a:t>
            </a:r>
            <a:r>
              <a:rPr lang="en-US" dirty="0" smtClean="0"/>
              <a:t> </a:t>
            </a:r>
            <a:r>
              <a:rPr lang="en-US" dirty="0" err="1" smtClean="0"/>
              <a:t>eklenebilir</a:t>
            </a:r>
            <a:r>
              <a:rPr lang="en-US" dirty="0" smtClean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11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429" y="2823710"/>
            <a:ext cx="8001000" cy="3831090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Asistan</a:t>
            </a:r>
            <a:r>
              <a:rPr lang="en-US" b="1" dirty="0" smtClean="0"/>
              <a:t> </a:t>
            </a:r>
            <a:r>
              <a:rPr lang="en-US" b="1" dirty="0" err="1" smtClean="0"/>
              <a:t>eǧitiminin</a:t>
            </a:r>
            <a:r>
              <a:rPr lang="en-US" b="1" dirty="0" smtClean="0"/>
              <a:t> </a:t>
            </a:r>
            <a:r>
              <a:rPr lang="en-US" b="1" dirty="0" err="1" smtClean="0"/>
              <a:t>koordinasyonundan</a:t>
            </a:r>
            <a:r>
              <a:rPr lang="en-US" b="1" dirty="0" smtClean="0"/>
              <a:t> </a:t>
            </a:r>
            <a:r>
              <a:rPr lang="en-US" b="1" dirty="0" err="1" smtClean="0"/>
              <a:t>sorumlu</a:t>
            </a:r>
            <a:r>
              <a:rPr lang="en-US" b="1" dirty="0" smtClean="0"/>
              <a:t> </a:t>
            </a:r>
            <a:r>
              <a:rPr lang="en-US" b="1" dirty="0" err="1" smtClean="0"/>
              <a:t>bir</a:t>
            </a:r>
            <a:r>
              <a:rPr lang="en-US" b="1" dirty="0" smtClean="0"/>
              <a:t> </a:t>
            </a:r>
            <a:r>
              <a:rPr lang="en-US" b="1" dirty="0" err="1" smtClean="0"/>
              <a:t>hocanız</a:t>
            </a:r>
            <a:r>
              <a:rPr lang="en-US" b="1" dirty="0" smtClean="0"/>
              <a:t> </a:t>
            </a:r>
            <a:r>
              <a:rPr lang="en-US" b="1" dirty="0" err="1" smtClean="0"/>
              <a:t>var</a:t>
            </a:r>
            <a:r>
              <a:rPr lang="en-US" b="1" dirty="0" smtClean="0"/>
              <a:t> </a:t>
            </a:r>
            <a:r>
              <a:rPr lang="en-US" b="1" dirty="0" err="1" smtClean="0"/>
              <a:t>mı</a:t>
            </a:r>
            <a:r>
              <a:rPr lang="en-US" b="1" dirty="0" smtClean="0"/>
              <a:t>?</a:t>
            </a:r>
          </a:p>
          <a:p>
            <a:r>
              <a:rPr lang="en-US" b="1" dirty="0" smtClean="0"/>
              <a:t>Her </a:t>
            </a:r>
            <a:r>
              <a:rPr lang="en-US" b="1" dirty="0" err="1" smtClean="0"/>
              <a:t>asistanın</a:t>
            </a:r>
            <a:r>
              <a:rPr lang="en-US" b="1" dirty="0" smtClean="0"/>
              <a:t> </a:t>
            </a:r>
            <a:r>
              <a:rPr lang="en-US" b="1" dirty="0" err="1" smtClean="0"/>
              <a:t>eǧitiminden</a:t>
            </a:r>
            <a:r>
              <a:rPr lang="en-US" b="1" dirty="0" smtClean="0"/>
              <a:t> </a:t>
            </a:r>
            <a:r>
              <a:rPr lang="en-US" b="1" dirty="0" err="1" smtClean="0"/>
              <a:t>sorumlu</a:t>
            </a:r>
            <a:r>
              <a:rPr lang="en-US" b="1" dirty="0" smtClean="0"/>
              <a:t> </a:t>
            </a:r>
            <a:r>
              <a:rPr lang="en-US" b="1" dirty="0" err="1" smtClean="0"/>
              <a:t>bir</a:t>
            </a:r>
            <a:r>
              <a:rPr lang="en-US" b="1" dirty="0" smtClean="0"/>
              <a:t> </a:t>
            </a:r>
            <a:r>
              <a:rPr lang="en-US" b="1" dirty="0" err="1" smtClean="0"/>
              <a:t>öǧretim</a:t>
            </a:r>
            <a:r>
              <a:rPr lang="en-US" b="1" dirty="0" smtClean="0"/>
              <a:t> </a:t>
            </a:r>
            <a:r>
              <a:rPr lang="en-US" b="1" dirty="0" err="1" smtClean="0"/>
              <a:t>üyesi</a:t>
            </a:r>
            <a:r>
              <a:rPr lang="en-US" b="1" dirty="0" smtClean="0"/>
              <a:t> </a:t>
            </a:r>
            <a:r>
              <a:rPr lang="en-US" b="1" dirty="0" err="1" smtClean="0"/>
              <a:t>var</a:t>
            </a:r>
            <a:r>
              <a:rPr lang="en-US" b="1" dirty="0" smtClean="0"/>
              <a:t> </a:t>
            </a:r>
            <a:r>
              <a:rPr lang="en-US" b="1" dirty="0" err="1" smtClean="0"/>
              <a:t>mı</a:t>
            </a:r>
            <a:r>
              <a:rPr lang="en-US" b="1" dirty="0" smtClean="0"/>
              <a:t>?</a:t>
            </a:r>
          </a:p>
          <a:p>
            <a:r>
              <a:rPr lang="en-US" b="1" dirty="0" err="1" smtClean="0"/>
              <a:t>Asistanların</a:t>
            </a:r>
            <a:r>
              <a:rPr lang="en-US" b="1" dirty="0" smtClean="0"/>
              <a:t> </a:t>
            </a:r>
            <a:r>
              <a:rPr lang="en-US" b="1" dirty="0" err="1" smtClean="0"/>
              <a:t>belirli</a:t>
            </a:r>
            <a:r>
              <a:rPr lang="en-US" b="1" dirty="0" smtClean="0"/>
              <a:t> </a:t>
            </a:r>
            <a:r>
              <a:rPr lang="en-US" b="1" dirty="0" err="1" smtClean="0"/>
              <a:t>bir</a:t>
            </a:r>
            <a:r>
              <a:rPr lang="en-US" b="1" dirty="0" smtClean="0"/>
              <a:t> </a:t>
            </a:r>
            <a:r>
              <a:rPr lang="en-US" b="1" dirty="0" err="1" smtClean="0"/>
              <a:t>eǧitim</a:t>
            </a:r>
            <a:r>
              <a:rPr lang="en-US" b="1" dirty="0" smtClean="0"/>
              <a:t> </a:t>
            </a:r>
            <a:r>
              <a:rPr lang="en-US" b="1" dirty="0" err="1" smtClean="0"/>
              <a:t>programı</a:t>
            </a:r>
            <a:r>
              <a:rPr lang="en-US" b="1" dirty="0" smtClean="0"/>
              <a:t> </a:t>
            </a:r>
            <a:r>
              <a:rPr lang="en-US" b="1" dirty="0" err="1" smtClean="0"/>
              <a:t>var</a:t>
            </a:r>
            <a:r>
              <a:rPr lang="en-US" b="1" dirty="0" smtClean="0"/>
              <a:t> </a:t>
            </a:r>
            <a:r>
              <a:rPr lang="en-US" b="1" dirty="0" err="1" smtClean="0"/>
              <a:t>mı</a:t>
            </a:r>
            <a:r>
              <a:rPr lang="en-US" b="1" dirty="0" smtClean="0"/>
              <a:t>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56710"/>
            <a:ext cx="8001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47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3048000"/>
            <a:ext cx="8001000" cy="2971800"/>
          </a:xfrm>
        </p:spPr>
        <p:txBody>
          <a:bodyPr/>
          <a:lstStyle/>
          <a:p>
            <a:r>
              <a:rPr lang="en-US" b="1" dirty="0" err="1"/>
              <a:t>Öǧretim</a:t>
            </a:r>
            <a:r>
              <a:rPr lang="en-US" b="1" dirty="0"/>
              <a:t> </a:t>
            </a:r>
            <a:r>
              <a:rPr lang="en-US" b="1" dirty="0" err="1"/>
              <a:t>üyelerinin</a:t>
            </a:r>
            <a:r>
              <a:rPr lang="en-US" b="1" dirty="0"/>
              <a:t> </a:t>
            </a:r>
            <a:r>
              <a:rPr lang="en-US" b="1" dirty="0" err="1" smtClean="0"/>
              <a:t>eǧitim</a:t>
            </a:r>
            <a:r>
              <a:rPr lang="en-US" b="1" dirty="0" smtClean="0"/>
              <a:t> </a:t>
            </a:r>
            <a:r>
              <a:rPr lang="en-US" b="1" dirty="0" err="1" smtClean="0"/>
              <a:t>programı</a:t>
            </a:r>
            <a:r>
              <a:rPr lang="en-US" b="1" dirty="0" smtClean="0"/>
              <a:t> </a:t>
            </a:r>
            <a:r>
              <a:rPr lang="en-US" b="1" dirty="0" err="1"/>
              <a:t>icin</a:t>
            </a:r>
            <a:r>
              <a:rPr lang="en-US" b="1" dirty="0"/>
              <a:t> </a:t>
            </a:r>
            <a:r>
              <a:rPr lang="en-US" b="1" dirty="0" err="1"/>
              <a:t>bir</a:t>
            </a:r>
            <a:r>
              <a:rPr lang="en-US" b="1" dirty="0"/>
              <a:t> </a:t>
            </a:r>
            <a:r>
              <a:rPr lang="en-US" b="1" dirty="0" err="1"/>
              <a:t>yönergesi</a:t>
            </a:r>
            <a:r>
              <a:rPr lang="en-US" b="1" dirty="0"/>
              <a:t> </a:t>
            </a:r>
            <a:r>
              <a:rPr lang="en-US" b="1" dirty="0" err="1"/>
              <a:t>var</a:t>
            </a:r>
            <a:r>
              <a:rPr lang="en-US" b="1" dirty="0"/>
              <a:t> </a:t>
            </a:r>
            <a:r>
              <a:rPr lang="en-US" b="1" dirty="0" err="1"/>
              <a:t>mı</a:t>
            </a:r>
            <a:r>
              <a:rPr lang="en-US" b="1" dirty="0"/>
              <a:t>?</a:t>
            </a:r>
          </a:p>
          <a:p>
            <a:r>
              <a:rPr lang="en-US" b="1" dirty="0" err="1"/>
              <a:t>Eǧitim</a:t>
            </a:r>
            <a:r>
              <a:rPr lang="en-US" b="1" dirty="0"/>
              <a:t> </a:t>
            </a:r>
            <a:r>
              <a:rPr lang="en-US" b="1" dirty="0" err="1" smtClean="0"/>
              <a:t>saatleriniz</a:t>
            </a:r>
            <a:r>
              <a:rPr lang="en-US" b="1" dirty="0" smtClean="0"/>
              <a:t> </a:t>
            </a:r>
            <a:r>
              <a:rPr lang="en-US" b="1" dirty="0" err="1"/>
              <a:t>yazılı</a:t>
            </a:r>
            <a:r>
              <a:rPr lang="en-US" b="1" dirty="0"/>
              <a:t> </a:t>
            </a:r>
            <a:r>
              <a:rPr lang="en-US" b="1" dirty="0" err="1"/>
              <a:t>olarak</a:t>
            </a:r>
            <a:r>
              <a:rPr lang="en-US" b="1" dirty="0"/>
              <a:t> </a:t>
            </a:r>
            <a:r>
              <a:rPr lang="en-US" b="1" dirty="0" err="1"/>
              <a:t>belirli</a:t>
            </a:r>
            <a:r>
              <a:rPr lang="en-US" b="1" dirty="0"/>
              <a:t> mi?</a:t>
            </a:r>
          </a:p>
          <a:p>
            <a:r>
              <a:rPr lang="en-US" b="1" dirty="0" err="1"/>
              <a:t>Asistan</a:t>
            </a:r>
            <a:r>
              <a:rPr lang="en-US" b="1" dirty="0"/>
              <a:t> </a:t>
            </a:r>
            <a:r>
              <a:rPr lang="en-US" b="1" dirty="0" err="1"/>
              <a:t>karneniz</a:t>
            </a:r>
            <a:r>
              <a:rPr lang="en-US" b="1" dirty="0"/>
              <a:t> </a:t>
            </a:r>
            <a:r>
              <a:rPr lang="en-US" b="1" dirty="0" err="1"/>
              <a:t>var</a:t>
            </a:r>
            <a:r>
              <a:rPr lang="en-US" b="1" dirty="0"/>
              <a:t> </a:t>
            </a:r>
            <a:r>
              <a:rPr lang="en-US" b="1" dirty="0" err="1"/>
              <a:t>mı</a:t>
            </a:r>
            <a:r>
              <a:rPr lang="en-US" b="1" dirty="0"/>
              <a:t>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56710"/>
            <a:ext cx="8001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57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429" y="2823710"/>
            <a:ext cx="8001000" cy="3831090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Hangi</a:t>
            </a:r>
            <a:r>
              <a:rPr lang="en-US" b="1" dirty="0" smtClean="0"/>
              <a:t> </a:t>
            </a:r>
            <a:r>
              <a:rPr lang="en-US" b="1" dirty="0" err="1" smtClean="0"/>
              <a:t>konularda</a:t>
            </a:r>
            <a:r>
              <a:rPr lang="en-US" b="1" dirty="0" smtClean="0"/>
              <a:t> </a:t>
            </a:r>
          </a:p>
          <a:p>
            <a:pPr marL="0" indent="0">
              <a:buNone/>
            </a:pPr>
            <a:r>
              <a:rPr lang="en-US" b="1" dirty="0" err="1" smtClean="0"/>
              <a:t>temel</a:t>
            </a:r>
            <a:r>
              <a:rPr lang="en-US" b="1" dirty="0" smtClean="0"/>
              <a:t> </a:t>
            </a:r>
            <a:r>
              <a:rPr lang="en-US" b="1" dirty="0" err="1" smtClean="0"/>
              <a:t>eǧitim</a:t>
            </a:r>
            <a:r>
              <a:rPr lang="en-US" b="1" dirty="0"/>
              <a:t> </a:t>
            </a:r>
            <a:r>
              <a:rPr lang="en-US" b="1" dirty="0" err="1" smtClean="0"/>
              <a:t>alabiliyorsunuz</a:t>
            </a:r>
            <a:r>
              <a:rPr lang="en-US" b="1" dirty="0" smtClean="0"/>
              <a:t>?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56710"/>
            <a:ext cx="8001000" cy="2667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3440" y="3084286"/>
            <a:ext cx="4145542" cy="357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88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3856" y="3102429"/>
            <a:ext cx="7828643" cy="2917371"/>
          </a:xfrm>
        </p:spPr>
        <p:txBody>
          <a:bodyPr/>
          <a:lstStyle/>
          <a:p>
            <a:r>
              <a:rPr lang="en-US" b="1" dirty="0" err="1"/>
              <a:t>Kac</a:t>
            </a:r>
            <a:r>
              <a:rPr lang="en-US" b="1" dirty="0"/>
              <a:t> </a:t>
            </a:r>
            <a:r>
              <a:rPr lang="en-US" b="1" dirty="0" err="1"/>
              <a:t>günde</a:t>
            </a:r>
            <a:r>
              <a:rPr lang="en-US" b="1" dirty="0"/>
              <a:t> </a:t>
            </a:r>
            <a:r>
              <a:rPr lang="en-US" b="1" dirty="0" err="1"/>
              <a:t>bir</a:t>
            </a:r>
            <a:r>
              <a:rPr lang="en-US" b="1" dirty="0"/>
              <a:t> </a:t>
            </a:r>
            <a:r>
              <a:rPr lang="en-US" b="1" dirty="0" err="1"/>
              <a:t>nöbet</a:t>
            </a:r>
            <a:r>
              <a:rPr lang="en-US" b="1" dirty="0"/>
              <a:t> </a:t>
            </a:r>
            <a:r>
              <a:rPr lang="en-US" b="1" dirty="0" err="1"/>
              <a:t>tutuyorsunuz</a:t>
            </a:r>
            <a:r>
              <a:rPr lang="en-US" b="1" dirty="0"/>
              <a:t>? </a:t>
            </a:r>
            <a:endParaRPr lang="en-US" b="1" dirty="0" smtClean="0"/>
          </a:p>
          <a:p>
            <a:r>
              <a:rPr lang="en-US" b="1" dirty="0" err="1" smtClean="0"/>
              <a:t>Çalışma</a:t>
            </a:r>
            <a:r>
              <a:rPr lang="en-US" b="1" dirty="0" smtClean="0"/>
              <a:t> </a:t>
            </a:r>
            <a:r>
              <a:rPr lang="en-US" b="1" dirty="0" err="1"/>
              <a:t>kosullarınızdan</a:t>
            </a:r>
            <a:r>
              <a:rPr lang="en-US" b="1" dirty="0"/>
              <a:t> </a:t>
            </a:r>
            <a:r>
              <a:rPr lang="en-US" b="1" dirty="0" err="1"/>
              <a:t>memnun</a:t>
            </a:r>
            <a:r>
              <a:rPr lang="en-US" b="1" dirty="0"/>
              <a:t> </a:t>
            </a:r>
            <a:r>
              <a:rPr lang="en-US" b="1" dirty="0" err="1"/>
              <a:t>musunuz</a:t>
            </a:r>
            <a:r>
              <a:rPr lang="en-US" b="1" dirty="0"/>
              <a:t>?</a:t>
            </a:r>
          </a:p>
          <a:p>
            <a:r>
              <a:rPr lang="en-US" b="1" dirty="0" err="1"/>
              <a:t>Asistanların</a:t>
            </a:r>
            <a:r>
              <a:rPr lang="en-US" b="1" dirty="0"/>
              <a:t> </a:t>
            </a:r>
            <a:r>
              <a:rPr lang="en-US" b="1" dirty="0" err="1"/>
              <a:t>yıllık</a:t>
            </a:r>
            <a:r>
              <a:rPr lang="en-US" b="1" dirty="0"/>
              <a:t> </a:t>
            </a:r>
            <a:r>
              <a:rPr lang="en-US" b="1" dirty="0" err="1"/>
              <a:t>izinleri</a:t>
            </a:r>
            <a:r>
              <a:rPr lang="en-US" b="1" dirty="0"/>
              <a:t> </a:t>
            </a:r>
            <a:r>
              <a:rPr lang="en-US" b="1" dirty="0" err="1"/>
              <a:t>senede</a:t>
            </a:r>
            <a:r>
              <a:rPr lang="en-US" b="1" dirty="0"/>
              <a:t> </a:t>
            </a:r>
            <a:r>
              <a:rPr lang="en-US" b="1" dirty="0" err="1"/>
              <a:t>kaç</a:t>
            </a:r>
            <a:r>
              <a:rPr lang="en-US" b="1" dirty="0"/>
              <a:t> </a:t>
            </a:r>
            <a:r>
              <a:rPr lang="en-US" b="1" dirty="0" err="1"/>
              <a:t>gün</a:t>
            </a:r>
            <a:r>
              <a:rPr lang="en-US" b="1" dirty="0"/>
              <a:t>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56710"/>
            <a:ext cx="8001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1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2823709"/>
            <a:ext cx="8001000" cy="3852861"/>
          </a:xfrm>
        </p:spPr>
        <p:txBody>
          <a:bodyPr>
            <a:normAutofit lnSpcReduction="10000"/>
          </a:bodyPr>
          <a:lstStyle/>
          <a:p>
            <a:r>
              <a:rPr lang="en-US" b="1" dirty="0" err="1" smtClean="0"/>
              <a:t>Asistanlar</a:t>
            </a:r>
            <a:r>
              <a:rPr lang="en-US" b="1" dirty="0" smtClean="0"/>
              <a:t> </a:t>
            </a:r>
            <a:r>
              <a:rPr lang="en-US" b="1" dirty="0" err="1" smtClean="0"/>
              <a:t>düzenli</a:t>
            </a:r>
            <a:r>
              <a:rPr lang="en-US" b="1" dirty="0" smtClean="0"/>
              <a:t> </a:t>
            </a:r>
            <a:r>
              <a:rPr lang="en-US" b="1" dirty="0" err="1" smtClean="0"/>
              <a:t>olarak</a:t>
            </a:r>
            <a:r>
              <a:rPr lang="en-US" b="1" dirty="0" smtClean="0"/>
              <a:t> </a:t>
            </a:r>
            <a:r>
              <a:rPr lang="en-US" b="1" dirty="0" err="1" smtClean="0"/>
              <a:t>seminer</a:t>
            </a:r>
            <a:r>
              <a:rPr lang="en-US" b="1" dirty="0" smtClean="0"/>
              <a:t>, </a:t>
            </a:r>
            <a:r>
              <a:rPr lang="en-US" b="1" dirty="0" err="1" smtClean="0"/>
              <a:t>konferans</a:t>
            </a:r>
            <a:r>
              <a:rPr lang="en-US" b="1" dirty="0" smtClean="0"/>
              <a:t> </a:t>
            </a:r>
            <a:r>
              <a:rPr lang="en-US" b="1" dirty="0" err="1" smtClean="0"/>
              <a:t>ve</a:t>
            </a:r>
            <a:r>
              <a:rPr lang="en-US" b="1" dirty="0" smtClean="0"/>
              <a:t> </a:t>
            </a:r>
            <a:r>
              <a:rPr lang="en-US" b="1" dirty="0" err="1" smtClean="0"/>
              <a:t>kongrelere</a:t>
            </a:r>
            <a:r>
              <a:rPr lang="en-US" b="1" dirty="0" smtClean="0"/>
              <a:t> </a:t>
            </a:r>
            <a:r>
              <a:rPr lang="en-US" b="1" dirty="0" err="1"/>
              <a:t>katılabiliyor</a:t>
            </a:r>
            <a:r>
              <a:rPr lang="en-US" b="1" dirty="0"/>
              <a:t> </a:t>
            </a:r>
            <a:r>
              <a:rPr lang="en-US" b="1" dirty="0" smtClean="0"/>
              <a:t>mu?</a:t>
            </a:r>
          </a:p>
          <a:p>
            <a:r>
              <a:rPr lang="en-US" b="1" dirty="0" err="1" smtClean="0"/>
              <a:t>Haftada</a:t>
            </a:r>
            <a:r>
              <a:rPr lang="en-US" b="1" dirty="0" smtClean="0"/>
              <a:t> </a:t>
            </a:r>
            <a:r>
              <a:rPr lang="en-US" b="1" dirty="0" err="1" smtClean="0"/>
              <a:t>kac</a:t>
            </a:r>
            <a:r>
              <a:rPr lang="en-US" b="1" dirty="0" smtClean="0"/>
              <a:t> </a:t>
            </a:r>
            <a:r>
              <a:rPr lang="en-US" b="1" dirty="0" err="1" smtClean="0"/>
              <a:t>saatlerini</a:t>
            </a:r>
            <a:r>
              <a:rPr lang="en-US" b="1" dirty="0" smtClean="0"/>
              <a:t> </a:t>
            </a:r>
            <a:r>
              <a:rPr lang="en-US" b="1" dirty="0" err="1" smtClean="0"/>
              <a:t>teorik</a:t>
            </a:r>
            <a:r>
              <a:rPr lang="en-US" b="1" dirty="0" smtClean="0"/>
              <a:t> </a:t>
            </a:r>
            <a:r>
              <a:rPr lang="en-US" b="1" dirty="0" err="1"/>
              <a:t>calısmalara</a:t>
            </a:r>
            <a:r>
              <a:rPr lang="en-US" b="1" dirty="0"/>
              <a:t> </a:t>
            </a:r>
            <a:r>
              <a:rPr lang="en-US" b="1" dirty="0" err="1"/>
              <a:t>ayırabiliyorlar</a:t>
            </a:r>
            <a:r>
              <a:rPr lang="en-US" b="1" dirty="0" smtClean="0"/>
              <a:t>?</a:t>
            </a:r>
          </a:p>
          <a:p>
            <a:r>
              <a:rPr lang="en-US" b="1" dirty="0" err="1" smtClean="0"/>
              <a:t>Metodoloji</a:t>
            </a:r>
            <a:r>
              <a:rPr lang="en-US" b="1" dirty="0" smtClean="0"/>
              <a:t>, </a:t>
            </a:r>
            <a:r>
              <a:rPr lang="en-US" b="1" dirty="0" err="1" smtClean="0"/>
              <a:t>temel</a:t>
            </a:r>
            <a:r>
              <a:rPr lang="en-US" b="1" dirty="0" smtClean="0"/>
              <a:t> </a:t>
            </a:r>
            <a:r>
              <a:rPr lang="en-US" b="1" dirty="0" err="1" smtClean="0"/>
              <a:t>bilim</a:t>
            </a:r>
            <a:r>
              <a:rPr lang="en-US" b="1" dirty="0" smtClean="0"/>
              <a:t> </a:t>
            </a:r>
            <a:r>
              <a:rPr lang="en-US" b="1" dirty="0" err="1" smtClean="0"/>
              <a:t>veya</a:t>
            </a:r>
            <a:r>
              <a:rPr lang="en-US" b="1" dirty="0" smtClean="0"/>
              <a:t> </a:t>
            </a:r>
            <a:r>
              <a:rPr lang="en-US" b="1" dirty="0" err="1" smtClean="0"/>
              <a:t>klinik</a:t>
            </a:r>
            <a:r>
              <a:rPr lang="en-US" b="1" dirty="0" smtClean="0"/>
              <a:t> </a:t>
            </a:r>
            <a:r>
              <a:rPr lang="en-US" b="1" dirty="0" err="1" smtClean="0"/>
              <a:t>bilimlerde</a:t>
            </a:r>
            <a:r>
              <a:rPr lang="en-US" b="1" dirty="0" smtClean="0"/>
              <a:t> </a:t>
            </a:r>
            <a:r>
              <a:rPr lang="en-US" b="1" dirty="0" err="1" smtClean="0"/>
              <a:t>herhangi</a:t>
            </a:r>
            <a:r>
              <a:rPr lang="en-US" b="1" dirty="0" smtClean="0"/>
              <a:t> </a:t>
            </a:r>
            <a:r>
              <a:rPr lang="en-US" b="1" dirty="0" err="1" smtClean="0"/>
              <a:t>bir</a:t>
            </a:r>
            <a:r>
              <a:rPr lang="en-US" b="1" dirty="0" smtClean="0"/>
              <a:t> </a:t>
            </a:r>
            <a:r>
              <a:rPr lang="en-US" b="1" dirty="0" err="1"/>
              <a:t>calısmaya</a:t>
            </a:r>
            <a:r>
              <a:rPr lang="en-US" b="1" dirty="0"/>
              <a:t> </a:t>
            </a:r>
            <a:r>
              <a:rPr lang="en-US" b="1" dirty="0" err="1" smtClean="0"/>
              <a:t>katıldınız</a:t>
            </a:r>
            <a:r>
              <a:rPr lang="en-US" b="1" dirty="0" smtClean="0"/>
              <a:t> </a:t>
            </a:r>
            <a:r>
              <a:rPr lang="en-US" b="1" dirty="0" err="1" smtClean="0"/>
              <a:t>mı</a:t>
            </a:r>
            <a:r>
              <a:rPr lang="en-US" b="1" dirty="0"/>
              <a:t>?</a:t>
            </a:r>
            <a:endParaRPr lang="en-US" b="1" dirty="0" smtClean="0"/>
          </a:p>
          <a:p>
            <a:r>
              <a:rPr lang="en-US" b="1" dirty="0" err="1" smtClean="0"/>
              <a:t>Mesleginiz</a:t>
            </a:r>
            <a:r>
              <a:rPr lang="en-US" b="1" dirty="0" smtClean="0"/>
              <a:t> </a:t>
            </a:r>
            <a:r>
              <a:rPr lang="en-US" b="1" dirty="0" err="1" smtClean="0"/>
              <a:t>ile</a:t>
            </a:r>
            <a:r>
              <a:rPr lang="en-US" b="1" dirty="0" smtClean="0"/>
              <a:t> </a:t>
            </a:r>
            <a:r>
              <a:rPr lang="en-US" b="1" dirty="0" err="1" smtClean="0"/>
              <a:t>ilgili</a:t>
            </a:r>
            <a:r>
              <a:rPr lang="en-US" b="1" dirty="0" smtClean="0"/>
              <a:t> </a:t>
            </a:r>
            <a:r>
              <a:rPr lang="en-US" b="1" dirty="0" err="1" smtClean="0"/>
              <a:t>yasal</a:t>
            </a:r>
            <a:r>
              <a:rPr lang="en-US" b="1" dirty="0" smtClean="0"/>
              <a:t> </a:t>
            </a:r>
            <a:r>
              <a:rPr lang="en-US" b="1" dirty="0" err="1" smtClean="0"/>
              <a:t>sorumlulukların</a:t>
            </a:r>
            <a:r>
              <a:rPr lang="en-US" b="1" dirty="0" err="1"/>
              <a:t>ı</a:t>
            </a:r>
            <a:r>
              <a:rPr lang="en-US" b="1" dirty="0" err="1" smtClean="0"/>
              <a:t>zla</a:t>
            </a:r>
            <a:r>
              <a:rPr lang="en-US" b="1" dirty="0" smtClean="0"/>
              <a:t> </a:t>
            </a:r>
            <a:r>
              <a:rPr lang="en-US" b="1" dirty="0" err="1" smtClean="0"/>
              <a:t>ilgili</a:t>
            </a:r>
            <a:r>
              <a:rPr lang="en-US" b="1" dirty="0" smtClean="0"/>
              <a:t> </a:t>
            </a:r>
            <a:r>
              <a:rPr lang="en-US" b="1" dirty="0" err="1" smtClean="0"/>
              <a:t>egitim</a:t>
            </a:r>
            <a:r>
              <a:rPr lang="en-US" b="1" dirty="0" smtClean="0"/>
              <a:t> </a:t>
            </a:r>
            <a:r>
              <a:rPr lang="en-US" b="1" dirty="0" err="1" smtClean="0"/>
              <a:t>alabiliyor</a:t>
            </a:r>
            <a:r>
              <a:rPr lang="en-US" b="1" dirty="0" smtClean="0"/>
              <a:t> </a:t>
            </a:r>
            <a:r>
              <a:rPr lang="en-US" b="1" dirty="0" err="1" smtClean="0"/>
              <a:t>musunuz</a:t>
            </a:r>
            <a:r>
              <a:rPr lang="en-US" b="1" dirty="0" smtClean="0"/>
              <a:t>?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56710"/>
            <a:ext cx="8001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45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3519714"/>
            <a:ext cx="8001000" cy="2500086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Uzmanlık</a:t>
            </a:r>
            <a:r>
              <a:rPr lang="en-US" sz="3600" dirty="0" smtClean="0"/>
              <a:t> </a:t>
            </a:r>
            <a:r>
              <a:rPr lang="en-US" sz="3600" dirty="0" err="1" smtClean="0"/>
              <a:t>eğitiminizi</a:t>
            </a:r>
            <a:r>
              <a:rPr lang="en-US" sz="3600" dirty="0" smtClean="0"/>
              <a:t> </a:t>
            </a:r>
            <a:r>
              <a:rPr lang="en-US" sz="3600" dirty="0" err="1" smtClean="0"/>
              <a:t>tamamladığınızda</a:t>
            </a:r>
            <a:r>
              <a:rPr lang="en-US" sz="3600" dirty="0" smtClean="0"/>
              <a:t> </a:t>
            </a:r>
            <a:r>
              <a:rPr lang="en-US" sz="3600" dirty="0" err="1" smtClean="0"/>
              <a:t>bir</a:t>
            </a:r>
            <a:r>
              <a:rPr lang="en-US" sz="3600" dirty="0" smtClean="0"/>
              <a:t> </a:t>
            </a:r>
            <a:r>
              <a:rPr lang="en-US" sz="3600" dirty="0" err="1" smtClean="0"/>
              <a:t>kliniği</a:t>
            </a:r>
            <a:r>
              <a:rPr lang="en-US" sz="3600" dirty="0" smtClean="0"/>
              <a:t> </a:t>
            </a:r>
            <a:r>
              <a:rPr lang="en-US" sz="3600" dirty="0" err="1" smtClean="0"/>
              <a:t>tek</a:t>
            </a:r>
            <a:r>
              <a:rPr lang="en-US" sz="3600" dirty="0" smtClean="0"/>
              <a:t> </a:t>
            </a:r>
            <a:r>
              <a:rPr lang="en-US" sz="3600" dirty="0" err="1" smtClean="0"/>
              <a:t>başına</a:t>
            </a:r>
            <a:r>
              <a:rPr lang="en-US" sz="3600" dirty="0" smtClean="0"/>
              <a:t> </a:t>
            </a:r>
            <a:r>
              <a:rPr lang="en-US" sz="3600" dirty="0" err="1" smtClean="0"/>
              <a:t>idare</a:t>
            </a:r>
            <a:r>
              <a:rPr lang="en-US" sz="3600" dirty="0" smtClean="0"/>
              <a:t> </a:t>
            </a:r>
            <a:r>
              <a:rPr lang="en-US" sz="3600" dirty="0" err="1" smtClean="0"/>
              <a:t>edebilecek</a:t>
            </a:r>
            <a:r>
              <a:rPr lang="en-US" sz="3600" dirty="0" smtClean="0"/>
              <a:t> </a:t>
            </a:r>
            <a:r>
              <a:rPr lang="en-US" sz="3600" dirty="0" err="1" smtClean="0"/>
              <a:t>yeterlilikte</a:t>
            </a:r>
            <a:r>
              <a:rPr lang="en-US" sz="3600" dirty="0" smtClean="0"/>
              <a:t> </a:t>
            </a:r>
            <a:r>
              <a:rPr lang="en-US" sz="3600" dirty="0" err="1" smtClean="0"/>
              <a:t>olacak</a:t>
            </a:r>
            <a:r>
              <a:rPr lang="en-US" sz="3600" dirty="0" smtClean="0"/>
              <a:t> </a:t>
            </a:r>
            <a:r>
              <a:rPr lang="en-US" sz="3600" dirty="0" err="1" smtClean="0"/>
              <a:t>mısınız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56710"/>
            <a:ext cx="8001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54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9552" y="1124743"/>
            <a:ext cx="4286448" cy="2449399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/>
            </a:r>
            <a:br>
              <a:rPr lang="tr-TR" dirty="0" smtClean="0">
                <a:solidFill>
                  <a:srgbClr val="FF0000"/>
                </a:solidFill>
              </a:rPr>
            </a:br>
            <a:r>
              <a:rPr lang="tr-TR" sz="4000" dirty="0" smtClean="0">
                <a:solidFill>
                  <a:srgbClr val="FF0000"/>
                </a:solidFill>
              </a:rPr>
              <a:t>Asistanlık eğitimi boyunca yapılması beklenenler </a:t>
            </a:r>
            <a:endParaRPr lang="en-US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b="1" dirty="0" smtClean="0">
              <a:solidFill>
                <a:schemeClr val="accent2"/>
              </a:solidFill>
            </a:endParaRPr>
          </a:p>
          <a:p>
            <a:endParaRPr lang="tr-TR" b="1" dirty="0" smtClean="0">
              <a:solidFill>
                <a:schemeClr val="accent2"/>
              </a:solidFill>
            </a:endParaRPr>
          </a:p>
          <a:p>
            <a:endParaRPr lang="tr-TR" sz="3600" b="1" dirty="0" smtClean="0"/>
          </a:p>
          <a:p>
            <a:r>
              <a:rPr lang="tr-TR" sz="3600" b="1" dirty="0" smtClean="0"/>
              <a:t>Asistan karnesi</a:t>
            </a:r>
            <a:endParaRPr lang="tr-TR" sz="3600" b="1" dirty="0" smtClean="0">
              <a:solidFill>
                <a:schemeClr val="accent2"/>
              </a:solidFill>
            </a:endParaRPr>
          </a:p>
          <a:p>
            <a:endParaRPr lang="tr-TR" sz="36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3857" y="576684"/>
            <a:ext cx="4191000" cy="592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24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b="1">
                <a:latin typeface="Trebuchet MS" charset="0"/>
              </a:rPr>
              <a:t>EBCOG önerileri</a:t>
            </a:r>
            <a:endParaRPr lang="en-US" b="1">
              <a:latin typeface="Trebuchet MS" charset="0"/>
            </a:endParaRPr>
          </a:p>
        </p:txBody>
      </p:sp>
      <p:sp>
        <p:nvSpPr>
          <p:cNvPr id="13315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b="1" dirty="0" smtClean="0">
                <a:latin typeface="Georgia" charset="0"/>
              </a:rPr>
              <a:t>Asistan </a:t>
            </a:r>
            <a:r>
              <a:rPr lang="tr-TR" b="1" dirty="0">
                <a:latin typeface="Georgia" charset="0"/>
              </a:rPr>
              <a:t>eğitimi değerlendirmesi </a:t>
            </a:r>
            <a:r>
              <a:rPr lang="tr-TR" b="1" dirty="0" smtClean="0">
                <a:latin typeface="Georgia" charset="0"/>
              </a:rPr>
              <a:t>asistan karnesi ile </a:t>
            </a:r>
            <a:r>
              <a:rPr lang="tr-TR" b="1" dirty="0">
                <a:latin typeface="Georgia" charset="0"/>
              </a:rPr>
              <a:t>her yıl yapılmalı</a:t>
            </a:r>
          </a:p>
          <a:p>
            <a:pPr eaLnBrk="1" hangingPunct="1"/>
            <a:r>
              <a:rPr lang="tr-TR" dirty="0">
                <a:latin typeface="Georgia" charset="0"/>
              </a:rPr>
              <a:t>1:Kendisinin değerlendirmesi</a:t>
            </a:r>
          </a:p>
          <a:p>
            <a:pPr eaLnBrk="1" hangingPunct="1"/>
            <a:r>
              <a:rPr lang="tr-TR" dirty="0">
                <a:latin typeface="Georgia" charset="0"/>
              </a:rPr>
              <a:t>2</a:t>
            </a:r>
            <a:r>
              <a:rPr lang="tr-TR" dirty="0" smtClean="0">
                <a:latin typeface="Georgia" charset="0"/>
              </a:rPr>
              <a:t>: Sorumlu </a:t>
            </a:r>
            <a:r>
              <a:rPr lang="tr-TR" dirty="0">
                <a:latin typeface="Georgia" charset="0"/>
              </a:rPr>
              <a:t>ö</a:t>
            </a:r>
            <a:r>
              <a:rPr lang="tr-TR" dirty="0" smtClean="0">
                <a:latin typeface="Georgia" charset="0"/>
              </a:rPr>
              <a:t>ğretim </a:t>
            </a:r>
            <a:r>
              <a:rPr lang="tr-TR" dirty="0">
                <a:latin typeface="Georgia" charset="0"/>
              </a:rPr>
              <a:t>üyesinin değerlendirmesi</a:t>
            </a:r>
          </a:p>
          <a:p>
            <a:pPr eaLnBrk="1" hangingPunct="1"/>
            <a:r>
              <a:rPr lang="tr-TR" dirty="0">
                <a:latin typeface="Georgia" charset="0"/>
              </a:rPr>
              <a:t>3: </a:t>
            </a:r>
            <a:r>
              <a:rPr lang="tr-TR" dirty="0" smtClean="0">
                <a:latin typeface="Georgia" charset="0"/>
              </a:rPr>
              <a:t>Ortak değerlendirme</a:t>
            </a:r>
            <a:endParaRPr lang="tr-TR" dirty="0">
              <a:latin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41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905000"/>
            <a:ext cx="4290786" cy="4114800"/>
          </a:xfrm>
        </p:spPr>
        <p:txBody>
          <a:bodyPr>
            <a:normAutofit/>
          </a:bodyPr>
          <a:lstStyle/>
          <a:p>
            <a:r>
              <a:rPr lang="tr-TR" sz="3600" b="1" dirty="0">
                <a:solidFill>
                  <a:srgbClr val="FF0000"/>
                </a:solidFill>
                <a:latin typeface="Trebuchet MS" charset="0"/>
              </a:rPr>
              <a:t>Asistanlık eğitimi boyunca yapılması beklenenler </a:t>
            </a:r>
            <a:r>
              <a:rPr lang="tr-TR" sz="3600" b="1" dirty="0" smtClean="0">
                <a:solidFill>
                  <a:srgbClr val="FF0000"/>
                </a:solidFill>
                <a:latin typeface="Trebuchet MS" charset="0"/>
              </a:rPr>
              <a:t>neler???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7043" y="1993900"/>
            <a:ext cx="3176814" cy="317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9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476672"/>
            <a:ext cx="7372672" cy="5979064"/>
          </a:xfrm>
        </p:spPr>
        <p:txBody>
          <a:bodyPr>
            <a:normAutofit/>
          </a:bodyPr>
          <a:lstStyle/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endParaRPr lang="tr-TR" sz="2800" b="1" dirty="0" smtClean="0">
              <a:solidFill>
                <a:srgbClr val="00B050"/>
              </a:solidFill>
            </a:endParaRPr>
          </a:p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r>
              <a:rPr lang="tr-TR" sz="4000" b="1" dirty="0" smtClean="0">
                <a:solidFill>
                  <a:srgbClr val="00B050"/>
                </a:solidFill>
              </a:rPr>
              <a:t>EBCOG:</a:t>
            </a:r>
            <a:r>
              <a:rPr lang="tr-TR" sz="4000" b="1" dirty="0" smtClean="0"/>
              <a:t> </a:t>
            </a:r>
            <a:r>
              <a:rPr lang="tr-TR" sz="2800" dirty="0" err="1" smtClean="0"/>
              <a:t>European</a:t>
            </a:r>
            <a:r>
              <a:rPr lang="tr-TR" sz="2800" dirty="0" smtClean="0"/>
              <a:t> Board </a:t>
            </a:r>
            <a:r>
              <a:rPr lang="tr-TR" sz="2800" dirty="0" err="1" smtClean="0"/>
              <a:t>College</a:t>
            </a:r>
            <a:r>
              <a:rPr lang="tr-TR" sz="2800" dirty="0" smtClean="0"/>
              <a:t> of </a:t>
            </a:r>
            <a:r>
              <a:rPr lang="tr-TR" sz="2800" dirty="0" err="1" smtClean="0"/>
              <a:t>Obstetrics</a:t>
            </a:r>
            <a:r>
              <a:rPr lang="tr-TR" sz="2800" dirty="0" smtClean="0"/>
              <a:t> </a:t>
            </a:r>
            <a:r>
              <a:rPr lang="tr-TR" sz="2800" dirty="0" err="1" smtClean="0"/>
              <a:t>and</a:t>
            </a:r>
            <a:r>
              <a:rPr lang="tr-TR" sz="2800" dirty="0" smtClean="0"/>
              <a:t> </a:t>
            </a:r>
            <a:r>
              <a:rPr lang="tr-TR" sz="2800" dirty="0" err="1" smtClean="0"/>
              <a:t>Gynecology</a:t>
            </a:r>
            <a:endParaRPr lang="tr-TR" sz="2800" dirty="0" smtClean="0"/>
          </a:p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endParaRPr lang="tr-TR" sz="2800" b="1" dirty="0" smtClean="0">
              <a:solidFill>
                <a:srgbClr val="C00000"/>
              </a:solidFill>
            </a:endParaRPr>
          </a:p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endParaRPr lang="tr-TR" sz="2800" b="1" dirty="0" smtClean="0">
              <a:solidFill>
                <a:srgbClr val="C00000"/>
              </a:solidFill>
            </a:endParaRPr>
          </a:p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r>
              <a:rPr lang="tr-TR" sz="4000" b="1" dirty="0" smtClean="0">
                <a:solidFill>
                  <a:srgbClr val="C00000"/>
                </a:solidFill>
              </a:rPr>
              <a:t>ENTOG</a:t>
            </a:r>
            <a:r>
              <a:rPr lang="tr-TR" sz="4000" dirty="0" smtClean="0">
                <a:solidFill>
                  <a:srgbClr val="C00000"/>
                </a:solidFill>
              </a:rPr>
              <a:t>:</a:t>
            </a:r>
            <a:r>
              <a:rPr lang="tr-TR" sz="4000" dirty="0" smtClean="0"/>
              <a:t> </a:t>
            </a:r>
            <a:r>
              <a:rPr lang="tr-TR" sz="2800" dirty="0" err="1" smtClean="0"/>
              <a:t>European</a:t>
            </a:r>
            <a:r>
              <a:rPr lang="tr-TR" sz="2800" dirty="0" smtClean="0"/>
              <a:t> Network of </a:t>
            </a:r>
            <a:r>
              <a:rPr lang="tr-TR" sz="2800" dirty="0" err="1" smtClean="0"/>
              <a:t>Trainees</a:t>
            </a:r>
            <a:r>
              <a:rPr lang="tr-TR" sz="2800" dirty="0" smtClean="0"/>
              <a:t> in </a:t>
            </a:r>
            <a:r>
              <a:rPr lang="tr-TR" sz="2800" dirty="0" err="1" smtClean="0"/>
              <a:t>Obstetrics</a:t>
            </a:r>
            <a:r>
              <a:rPr lang="tr-TR" sz="2800" dirty="0" smtClean="0"/>
              <a:t> </a:t>
            </a:r>
            <a:r>
              <a:rPr lang="tr-TR" sz="2800" dirty="0" err="1" smtClean="0"/>
              <a:t>and</a:t>
            </a:r>
            <a:r>
              <a:rPr lang="tr-TR" sz="2800" dirty="0" smtClean="0"/>
              <a:t> </a:t>
            </a:r>
            <a:r>
              <a:rPr lang="tr-TR" sz="2800" dirty="0" err="1" smtClean="0"/>
              <a:t>Gynecology</a:t>
            </a:r>
            <a:endParaRPr lang="en-US" sz="2800" dirty="0" smtClean="0"/>
          </a:p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endParaRPr lang="tr-TR" sz="2800" b="1" dirty="0" smtClean="0">
              <a:solidFill>
                <a:srgbClr val="C00000"/>
              </a:solidFill>
            </a:endParaRPr>
          </a:p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endParaRPr lang="tr-TR" sz="2800" b="1" dirty="0" smtClean="0">
              <a:solidFill>
                <a:srgbClr val="C00000"/>
              </a:solidFill>
            </a:endParaRPr>
          </a:p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endParaRPr lang="tr-TR" sz="2800" dirty="0" smtClean="0"/>
          </a:p>
        </p:txBody>
      </p:sp>
      <p:pic>
        <p:nvPicPr>
          <p:cNvPr id="5" name="Picture 2" descr="EBCO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679" y="1124744"/>
            <a:ext cx="1728178" cy="1728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www.mnt.hu/upload/noorvos/image/entog_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54460" y="3933056"/>
            <a:ext cx="1817397" cy="1530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Yukarı Aşağı Ok"/>
          <p:cNvSpPr/>
          <p:nvPr/>
        </p:nvSpPr>
        <p:spPr>
          <a:xfrm>
            <a:off x="3995936" y="2348880"/>
            <a:ext cx="484632" cy="158417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04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tr-TR" sz="3600" b="1" dirty="0">
                <a:solidFill>
                  <a:srgbClr val="FF0000"/>
                </a:solidFill>
                <a:latin typeface="Trebuchet MS" charset="0"/>
              </a:rPr>
              <a:t>Asistanlık eğitimi boyunca yapılması beklenenler </a:t>
            </a:r>
            <a:r>
              <a:rPr lang="tr-TR" sz="3600" b="1" dirty="0">
                <a:solidFill>
                  <a:schemeClr val="tx1"/>
                </a:solidFill>
                <a:latin typeface="Trebuchet MS" charset="0"/>
              </a:rPr>
              <a:t>(Asistan karnesi)</a:t>
            </a:r>
            <a:endParaRPr lang="en-US" sz="3600" b="1" dirty="0">
              <a:solidFill>
                <a:schemeClr val="tx1"/>
              </a:solidFill>
              <a:latin typeface="Trebuchet MS" charset="0"/>
            </a:endParaRPr>
          </a:p>
        </p:txBody>
      </p:sp>
      <p:sp>
        <p:nvSpPr>
          <p:cNvPr id="14339" name="2 İçerik Yer Tutucusu"/>
          <p:cNvSpPr>
            <a:spLocks noGrp="1"/>
          </p:cNvSpPr>
          <p:nvPr>
            <p:ph idx="1"/>
          </p:nvPr>
        </p:nvSpPr>
        <p:spPr>
          <a:xfrm>
            <a:off x="571500" y="1905000"/>
            <a:ext cx="8409214" cy="4114800"/>
          </a:xfrm>
        </p:spPr>
        <p:txBody>
          <a:bodyPr>
            <a:normAutofit/>
          </a:bodyPr>
          <a:lstStyle/>
          <a:p>
            <a:pPr eaLnBrk="1" hangingPunct="1"/>
            <a:r>
              <a:rPr lang="tr-TR" b="1" dirty="0">
                <a:solidFill>
                  <a:schemeClr val="accent2"/>
                </a:solidFill>
                <a:latin typeface="Georgia" charset="0"/>
              </a:rPr>
              <a:t>OBSTETRİK</a:t>
            </a:r>
          </a:p>
          <a:p>
            <a:pPr eaLnBrk="1" hangingPunct="1"/>
            <a:r>
              <a:rPr lang="tr-TR" b="1" dirty="0" err="1">
                <a:latin typeface="Georgia" charset="0"/>
              </a:rPr>
              <a:t>Antenatal</a:t>
            </a:r>
            <a:r>
              <a:rPr lang="tr-TR" b="1" dirty="0">
                <a:latin typeface="Georgia" charset="0"/>
              </a:rPr>
              <a:t> </a:t>
            </a:r>
            <a:r>
              <a:rPr lang="tr-TR" b="1" dirty="0" err="1">
                <a:latin typeface="Georgia" charset="0"/>
              </a:rPr>
              <a:t>ultrasonografik</a:t>
            </a:r>
            <a:r>
              <a:rPr lang="tr-TR" b="1" dirty="0">
                <a:latin typeface="Georgia" charset="0"/>
              </a:rPr>
              <a:t> inceleme</a:t>
            </a:r>
            <a:r>
              <a:rPr lang="tr-TR" dirty="0">
                <a:latin typeface="Georgia" charset="0"/>
              </a:rPr>
              <a:t>: 200</a:t>
            </a:r>
          </a:p>
          <a:p>
            <a:pPr eaLnBrk="1" hangingPunct="1"/>
            <a:r>
              <a:rPr lang="tr-TR" b="1" dirty="0">
                <a:latin typeface="Georgia" charset="0"/>
              </a:rPr>
              <a:t>Normal doğum</a:t>
            </a:r>
            <a:r>
              <a:rPr lang="tr-TR" dirty="0">
                <a:latin typeface="Georgia" charset="0"/>
              </a:rPr>
              <a:t>: 100</a:t>
            </a:r>
          </a:p>
          <a:p>
            <a:pPr eaLnBrk="1" hangingPunct="1"/>
            <a:r>
              <a:rPr lang="tr-TR" b="1" dirty="0" err="1" smtClean="0">
                <a:latin typeface="Georgia" charset="0"/>
              </a:rPr>
              <a:t>Sezeryan</a:t>
            </a:r>
            <a:r>
              <a:rPr lang="tr-TR" dirty="0">
                <a:latin typeface="Georgia" charset="0"/>
              </a:rPr>
              <a:t>: </a:t>
            </a:r>
            <a:r>
              <a:rPr lang="tr-TR" dirty="0" smtClean="0">
                <a:latin typeface="Georgia" charset="0"/>
              </a:rPr>
              <a:t>40</a:t>
            </a:r>
          </a:p>
          <a:p>
            <a:r>
              <a:rPr lang="tr-TR" b="1" dirty="0" err="1">
                <a:solidFill>
                  <a:srgbClr val="FF0000"/>
                </a:solidFill>
                <a:latin typeface="Georgia" charset="0"/>
              </a:rPr>
              <a:t>Müdaheleli</a:t>
            </a:r>
            <a:r>
              <a:rPr lang="tr-TR" b="1" dirty="0">
                <a:solidFill>
                  <a:srgbClr val="FF0000"/>
                </a:solidFill>
                <a:latin typeface="Georgia" charset="0"/>
              </a:rPr>
              <a:t> doğum </a:t>
            </a:r>
            <a:endParaRPr lang="tr-TR" b="1" dirty="0" smtClean="0">
              <a:solidFill>
                <a:srgbClr val="FF0000"/>
              </a:solidFill>
              <a:latin typeface="Georgia" charset="0"/>
            </a:endParaRPr>
          </a:p>
          <a:p>
            <a:pPr marL="0" indent="0">
              <a:buNone/>
            </a:pPr>
            <a:r>
              <a:rPr lang="tr-TR" b="1" dirty="0" smtClean="0">
                <a:solidFill>
                  <a:srgbClr val="FF0000"/>
                </a:solidFill>
                <a:latin typeface="Georgia" charset="0"/>
              </a:rPr>
              <a:t>(</a:t>
            </a:r>
            <a:r>
              <a:rPr lang="tr-TR" b="1" dirty="0">
                <a:solidFill>
                  <a:srgbClr val="FF0000"/>
                </a:solidFill>
                <a:latin typeface="Georgia" charset="0"/>
              </a:rPr>
              <a:t>forseps, vakum, makat)</a:t>
            </a:r>
            <a:r>
              <a:rPr lang="tr-TR" dirty="0">
                <a:solidFill>
                  <a:srgbClr val="FF0000"/>
                </a:solidFill>
                <a:latin typeface="Georgia" charset="0"/>
              </a:rPr>
              <a:t>: 40</a:t>
            </a:r>
          </a:p>
          <a:p>
            <a:pPr eaLnBrk="1" hangingPunct="1"/>
            <a:endParaRPr lang="tr-TR" dirty="0">
              <a:latin typeface="Georgia" charset="0"/>
            </a:endParaRPr>
          </a:p>
          <a:p>
            <a:pPr eaLnBrk="1" hangingPunct="1"/>
            <a:endParaRPr lang="tr-TR" dirty="0">
              <a:latin typeface="Georgia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1457" y="3800873"/>
            <a:ext cx="2901043" cy="193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16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tr-TR" sz="3600" b="1">
                <a:solidFill>
                  <a:srgbClr val="FF0000"/>
                </a:solidFill>
                <a:latin typeface="Trebuchet MS" charset="0"/>
              </a:rPr>
              <a:t>Asistanlık eğitimi boyunca yapılması beklenenler</a:t>
            </a:r>
            <a:r>
              <a:rPr lang="tr-TR" sz="3600" b="1">
                <a:solidFill>
                  <a:schemeClr val="tx1"/>
                </a:solidFill>
                <a:latin typeface="Trebuchet MS" charset="0"/>
              </a:rPr>
              <a:t>(Asistan karnesi)</a:t>
            </a:r>
            <a:endParaRPr lang="en-US" sz="3600" b="1">
              <a:solidFill>
                <a:schemeClr val="tx1"/>
              </a:solidFill>
              <a:latin typeface="Trebuchet MS" charset="0"/>
            </a:endParaRPr>
          </a:p>
        </p:txBody>
      </p:sp>
      <p:sp>
        <p:nvSpPr>
          <p:cNvPr id="1536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b="1" dirty="0">
                <a:solidFill>
                  <a:schemeClr val="accent2"/>
                </a:solidFill>
                <a:latin typeface="Georgia" charset="0"/>
              </a:rPr>
              <a:t>Tanısal İşlemler</a:t>
            </a:r>
          </a:p>
          <a:p>
            <a:pPr eaLnBrk="1" hangingPunct="1"/>
            <a:r>
              <a:rPr lang="tr-TR" b="1" dirty="0">
                <a:latin typeface="Georgia" charset="0"/>
              </a:rPr>
              <a:t>Kolposkopi</a:t>
            </a:r>
            <a:r>
              <a:rPr lang="tr-TR" dirty="0">
                <a:latin typeface="Georgia" charset="0"/>
              </a:rPr>
              <a:t>:50</a:t>
            </a:r>
          </a:p>
          <a:p>
            <a:pPr eaLnBrk="1" hangingPunct="1"/>
            <a:r>
              <a:rPr lang="tr-TR" b="1" dirty="0">
                <a:latin typeface="Georgia" charset="0"/>
              </a:rPr>
              <a:t>Histereskopi</a:t>
            </a:r>
            <a:r>
              <a:rPr lang="tr-TR" dirty="0">
                <a:latin typeface="Georgia" charset="0"/>
              </a:rPr>
              <a:t>:25</a:t>
            </a:r>
          </a:p>
          <a:p>
            <a:pPr eaLnBrk="1" hangingPunct="1"/>
            <a:r>
              <a:rPr lang="tr-TR" b="1" dirty="0">
                <a:latin typeface="Georgia" charset="0"/>
              </a:rPr>
              <a:t>Jinekolojik Ultrason</a:t>
            </a:r>
            <a:r>
              <a:rPr lang="tr-TR" dirty="0">
                <a:latin typeface="Georgia" charset="0"/>
              </a:rPr>
              <a:t>:100</a:t>
            </a:r>
          </a:p>
          <a:p>
            <a:pPr eaLnBrk="1" hangingPunct="1"/>
            <a:r>
              <a:rPr lang="tr-TR" b="1" dirty="0" err="1">
                <a:latin typeface="Georgia" charset="0"/>
              </a:rPr>
              <a:t>Laparaskopi</a:t>
            </a:r>
            <a:r>
              <a:rPr lang="tr-TR" dirty="0">
                <a:latin typeface="Georgia" charset="0"/>
              </a:rPr>
              <a:t>: 25</a:t>
            </a:r>
            <a:endParaRPr lang="en-US" dirty="0">
              <a:latin typeface="Georgia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7000" y="1651001"/>
            <a:ext cx="3519713" cy="23582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2857" y="4485079"/>
            <a:ext cx="3129643" cy="2082635"/>
          </a:xfrm>
          <a:prstGeom prst="rect">
            <a:avLst/>
          </a:prstGeom>
        </p:spPr>
      </p:pic>
      <p:pic>
        <p:nvPicPr>
          <p:cNvPr id="6" name="Picture 2" descr="http://www.ttuhsc.edu/amarillo/som/ob/images/residents/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0" y="4914460"/>
            <a:ext cx="2371298" cy="17802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734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tr-TR" sz="3600" b="1">
                <a:solidFill>
                  <a:srgbClr val="FF0000"/>
                </a:solidFill>
                <a:latin typeface="Trebuchet MS" charset="0"/>
              </a:rPr>
              <a:t>Asistanlık eğitimi boyunca yapılması beklenenler</a:t>
            </a:r>
            <a:r>
              <a:rPr lang="tr-TR" sz="3600" b="1">
                <a:solidFill>
                  <a:schemeClr val="tx1"/>
                </a:solidFill>
                <a:latin typeface="Trebuchet MS" charset="0"/>
              </a:rPr>
              <a:t>(Asistan karnesi)</a:t>
            </a:r>
            <a:endParaRPr lang="en-US" sz="3600" b="1">
              <a:solidFill>
                <a:schemeClr val="tx1"/>
              </a:solidFill>
              <a:latin typeface="Trebuchet MS" charset="0"/>
            </a:endParaRPr>
          </a:p>
        </p:txBody>
      </p:sp>
      <p:sp>
        <p:nvSpPr>
          <p:cNvPr id="16387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tr-TR" b="1" dirty="0">
                <a:solidFill>
                  <a:schemeClr val="accent2"/>
                </a:solidFill>
                <a:latin typeface="Georgia" charset="0"/>
              </a:rPr>
              <a:t>Jinekolojik Cerrahi</a:t>
            </a:r>
          </a:p>
          <a:p>
            <a:r>
              <a:rPr lang="tr-TR" b="1" dirty="0" err="1">
                <a:solidFill>
                  <a:srgbClr val="000090"/>
                </a:solidFill>
                <a:latin typeface="Georgia" charset="0"/>
              </a:rPr>
              <a:t>Adneksiyel</a:t>
            </a:r>
            <a:r>
              <a:rPr lang="tr-TR" b="1" dirty="0">
                <a:solidFill>
                  <a:srgbClr val="000090"/>
                </a:solidFill>
                <a:latin typeface="Georgia" charset="0"/>
              </a:rPr>
              <a:t> </a:t>
            </a:r>
            <a:r>
              <a:rPr lang="tr-TR" b="1" dirty="0" smtClean="0">
                <a:solidFill>
                  <a:srgbClr val="000090"/>
                </a:solidFill>
                <a:latin typeface="Georgia" charset="0"/>
              </a:rPr>
              <a:t>Cerrahi </a:t>
            </a:r>
            <a:r>
              <a:rPr lang="tr-TR" dirty="0">
                <a:latin typeface="Georgia" charset="0"/>
              </a:rPr>
              <a:t>: </a:t>
            </a:r>
            <a:r>
              <a:rPr lang="tr-TR" b="1" dirty="0" smtClean="0">
                <a:latin typeface="Georgia" charset="0"/>
              </a:rPr>
              <a:t>30</a:t>
            </a:r>
            <a:r>
              <a:rPr lang="tr-TR" dirty="0" smtClean="0">
                <a:latin typeface="Georgia" charset="0"/>
              </a:rPr>
              <a:t> (</a:t>
            </a:r>
            <a:r>
              <a:rPr lang="tr-TR" dirty="0">
                <a:latin typeface="Georgia" charset="0"/>
              </a:rPr>
              <a:t>en az 10</a:t>
            </a:r>
            <a:r>
              <a:rPr lang="de-CH" dirty="0">
                <a:latin typeface="Georgia" charset="0"/>
              </a:rPr>
              <a:t>’</a:t>
            </a:r>
            <a:r>
              <a:rPr lang="tr-TR" dirty="0">
                <a:latin typeface="Georgia" charset="0"/>
              </a:rPr>
              <a:t>u </a:t>
            </a:r>
            <a:r>
              <a:rPr lang="tr-TR" dirty="0" err="1">
                <a:latin typeface="Georgia" charset="0"/>
              </a:rPr>
              <a:t>laparaskopi</a:t>
            </a:r>
            <a:r>
              <a:rPr lang="tr-TR" dirty="0">
                <a:latin typeface="Georgia" charset="0"/>
              </a:rPr>
              <a:t>)</a:t>
            </a:r>
            <a:endParaRPr lang="tr-TR" dirty="0" smtClean="0">
              <a:latin typeface="Georgia" charset="0"/>
            </a:endParaRPr>
          </a:p>
          <a:p>
            <a:pPr marL="0" indent="0" eaLnBrk="1" hangingPunct="1">
              <a:buNone/>
            </a:pPr>
            <a:r>
              <a:rPr lang="tr-TR" dirty="0" smtClean="0">
                <a:latin typeface="Georgia" charset="0"/>
              </a:rPr>
              <a:t>(</a:t>
            </a:r>
            <a:r>
              <a:rPr lang="tr-TR" dirty="0">
                <a:latin typeface="Georgia" charset="0"/>
              </a:rPr>
              <a:t>Tuba </a:t>
            </a:r>
            <a:r>
              <a:rPr lang="tr-TR" dirty="0" err="1">
                <a:latin typeface="Georgia" charset="0"/>
              </a:rPr>
              <a:t>ligasyonu</a:t>
            </a:r>
            <a:r>
              <a:rPr lang="tr-TR" dirty="0">
                <a:latin typeface="Georgia" charset="0"/>
              </a:rPr>
              <a:t>, </a:t>
            </a:r>
            <a:r>
              <a:rPr lang="tr-TR" dirty="0" err="1">
                <a:latin typeface="Georgia" charset="0"/>
              </a:rPr>
              <a:t>ektopik</a:t>
            </a:r>
            <a:r>
              <a:rPr lang="tr-TR" dirty="0">
                <a:latin typeface="Georgia" charset="0"/>
              </a:rPr>
              <a:t> gebelik, </a:t>
            </a:r>
            <a:r>
              <a:rPr lang="tr-TR" dirty="0" err="1">
                <a:latin typeface="Georgia" charset="0"/>
              </a:rPr>
              <a:t>over</a:t>
            </a:r>
            <a:r>
              <a:rPr lang="tr-TR" dirty="0">
                <a:latin typeface="Georgia" charset="0"/>
              </a:rPr>
              <a:t> kisti..</a:t>
            </a:r>
            <a:r>
              <a:rPr lang="tr-TR" dirty="0" smtClean="0">
                <a:latin typeface="Georgia" charset="0"/>
              </a:rPr>
              <a:t>)</a:t>
            </a:r>
            <a:endParaRPr lang="tr-TR" dirty="0">
              <a:latin typeface="Georgia" charset="0"/>
            </a:endParaRPr>
          </a:p>
          <a:p>
            <a:pPr eaLnBrk="1" hangingPunct="1"/>
            <a:r>
              <a:rPr lang="tr-TR" b="1" dirty="0" err="1">
                <a:solidFill>
                  <a:srgbClr val="000090"/>
                </a:solidFill>
                <a:latin typeface="Georgia" charset="0"/>
              </a:rPr>
              <a:t>Histerektomi</a:t>
            </a:r>
            <a:r>
              <a:rPr lang="tr-TR" dirty="0">
                <a:latin typeface="Georgia" charset="0"/>
              </a:rPr>
              <a:t>: </a:t>
            </a:r>
            <a:r>
              <a:rPr lang="tr-TR" b="1" dirty="0">
                <a:latin typeface="Georgia" charset="0"/>
              </a:rPr>
              <a:t>40 </a:t>
            </a:r>
            <a:endParaRPr lang="tr-TR" b="1" dirty="0" smtClean="0">
              <a:latin typeface="Georgia" charset="0"/>
            </a:endParaRPr>
          </a:p>
          <a:p>
            <a:pPr marL="0" indent="0" eaLnBrk="1" hangingPunct="1">
              <a:buNone/>
            </a:pPr>
            <a:r>
              <a:rPr lang="tr-TR" dirty="0" smtClean="0">
                <a:latin typeface="Georgia" charset="0"/>
              </a:rPr>
              <a:t>(</a:t>
            </a:r>
            <a:r>
              <a:rPr lang="tr-TR" dirty="0">
                <a:latin typeface="Georgia" charset="0"/>
              </a:rPr>
              <a:t>abdominal:15, laparaskopik:10, vajinal:15)</a:t>
            </a:r>
          </a:p>
          <a:p>
            <a:pPr eaLnBrk="1" hangingPunct="1"/>
            <a:r>
              <a:rPr lang="tr-TR" b="1" dirty="0" err="1">
                <a:solidFill>
                  <a:srgbClr val="000090"/>
                </a:solidFill>
                <a:latin typeface="Georgia" charset="0"/>
              </a:rPr>
              <a:t>Prolapsus</a:t>
            </a:r>
            <a:r>
              <a:rPr lang="tr-TR" b="1" dirty="0">
                <a:solidFill>
                  <a:srgbClr val="000090"/>
                </a:solidFill>
                <a:latin typeface="Georgia" charset="0"/>
              </a:rPr>
              <a:t> cerrahisi</a:t>
            </a:r>
            <a:r>
              <a:rPr lang="tr-TR" dirty="0">
                <a:latin typeface="Georgia" charset="0"/>
              </a:rPr>
              <a:t>:</a:t>
            </a:r>
            <a:r>
              <a:rPr lang="tr-TR" b="1" dirty="0">
                <a:latin typeface="Georgia" charset="0"/>
              </a:rPr>
              <a:t>10</a:t>
            </a:r>
          </a:p>
          <a:p>
            <a:pPr eaLnBrk="1" hangingPunct="1"/>
            <a:endParaRPr lang="tr-TR" dirty="0">
              <a:latin typeface="Georgia" charset="0"/>
            </a:endParaRPr>
          </a:p>
          <a:p>
            <a:pPr eaLnBrk="1" hangingPunct="1"/>
            <a:endParaRPr lang="tr-TR" dirty="0">
              <a:latin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11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tr-TR" sz="3600" b="1">
                <a:solidFill>
                  <a:srgbClr val="FF0000"/>
                </a:solidFill>
                <a:latin typeface="Trebuchet MS" charset="0"/>
              </a:rPr>
              <a:t>Asistanlık eğitimi boyunca yapılması beklenenler </a:t>
            </a:r>
            <a:r>
              <a:rPr lang="tr-TR" sz="3600" b="1">
                <a:solidFill>
                  <a:schemeClr val="tx1"/>
                </a:solidFill>
                <a:latin typeface="Trebuchet MS" charset="0"/>
              </a:rPr>
              <a:t>(Bilimsel Aktiviteler)</a:t>
            </a:r>
            <a:endParaRPr lang="en-US" sz="3600">
              <a:latin typeface="Trebuchet MS" charset="0"/>
            </a:endParaRPr>
          </a:p>
        </p:txBody>
      </p:sp>
      <p:sp>
        <p:nvSpPr>
          <p:cNvPr id="17411" name="2 İçerik Yer Tutucusu"/>
          <p:cNvSpPr>
            <a:spLocks noGrp="1"/>
          </p:cNvSpPr>
          <p:nvPr>
            <p:ph idx="1"/>
          </p:nvPr>
        </p:nvSpPr>
        <p:spPr>
          <a:xfrm>
            <a:off x="571500" y="1417638"/>
            <a:ext cx="4526643" cy="4602162"/>
          </a:xfrm>
        </p:spPr>
        <p:txBody>
          <a:bodyPr/>
          <a:lstStyle/>
          <a:p>
            <a:pPr eaLnBrk="1" hangingPunct="1"/>
            <a:endParaRPr lang="tr-TR" b="1" dirty="0" smtClean="0">
              <a:latin typeface="Georgia" charset="0"/>
            </a:endParaRPr>
          </a:p>
          <a:p>
            <a:pPr eaLnBrk="1" hangingPunct="1"/>
            <a:endParaRPr lang="tr-TR" b="1" dirty="0" smtClean="0">
              <a:latin typeface="Georgia" charset="0"/>
            </a:endParaRPr>
          </a:p>
          <a:p>
            <a:pPr eaLnBrk="1" hangingPunct="1"/>
            <a:r>
              <a:rPr lang="tr-TR" b="1" dirty="0">
                <a:latin typeface="Georgia" charset="0"/>
              </a:rPr>
              <a:t>Asistanlığın bitiminde her asistanın en az bir </a:t>
            </a:r>
            <a:r>
              <a:rPr lang="tr-TR" b="1" dirty="0">
                <a:solidFill>
                  <a:srgbClr val="FF0000"/>
                </a:solidFill>
                <a:latin typeface="Georgia" charset="0"/>
              </a:rPr>
              <a:t>posteri</a:t>
            </a:r>
            <a:r>
              <a:rPr lang="tr-TR" b="1" dirty="0">
                <a:latin typeface="Georgia" charset="0"/>
              </a:rPr>
              <a:t> ve en az bir </a:t>
            </a:r>
            <a:r>
              <a:rPr lang="tr-TR" b="1" dirty="0">
                <a:solidFill>
                  <a:srgbClr val="FF0000"/>
                </a:solidFill>
                <a:latin typeface="Georgia" charset="0"/>
              </a:rPr>
              <a:t>makalesi</a:t>
            </a:r>
            <a:r>
              <a:rPr lang="tr-TR" b="1" dirty="0">
                <a:latin typeface="Georgia" charset="0"/>
              </a:rPr>
              <a:t> olmalı</a:t>
            </a:r>
            <a:endParaRPr lang="en-US" b="1" dirty="0">
              <a:latin typeface="Georgia" charset="0"/>
            </a:endParaRPr>
          </a:p>
          <a:p>
            <a:pPr eaLnBrk="1" hangingPunct="1"/>
            <a:endParaRPr lang="en-US" dirty="0">
              <a:latin typeface="Georgia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9570" y="2685143"/>
            <a:ext cx="3292929" cy="227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31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/>
              <a:t>Yandal</a:t>
            </a:r>
            <a:r>
              <a:rPr lang="tr-TR" b="1" dirty="0"/>
              <a:t> denetleme komitesi önerileri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sz="3200" b="1" dirty="0">
                <a:solidFill>
                  <a:srgbClr val="C00000"/>
                </a:solidFill>
              </a:rPr>
              <a:t>Yan dal süreleri:2 yıldır</a:t>
            </a:r>
          </a:p>
          <a:p>
            <a:r>
              <a:rPr lang="tr-TR" sz="3200" b="1" dirty="0">
                <a:solidFill>
                  <a:srgbClr val="C00000"/>
                </a:solidFill>
              </a:rPr>
              <a:t>Yan dal eğitimi alanların da karneleri olmalıdır.</a:t>
            </a:r>
          </a:p>
          <a:p>
            <a:r>
              <a:rPr lang="tr-TR" sz="3200" b="1" dirty="0">
                <a:solidFill>
                  <a:srgbClr val="C00000"/>
                </a:solidFill>
              </a:rPr>
              <a:t>İlgili dala göre yapılacak işlem ve aktiviteler belirlidir.</a:t>
            </a:r>
          </a:p>
          <a:p>
            <a:r>
              <a:rPr lang="tr-TR" sz="3200" b="1" dirty="0">
                <a:solidFill>
                  <a:srgbClr val="C00000"/>
                </a:solidFill>
              </a:rPr>
              <a:t>Yan dalcıların yıllık değerlendirmeleri sorumlu öğretim üyesi tarafından yapılmalıdır.</a:t>
            </a:r>
            <a:endParaRPr lang="en-US" sz="3200" b="1" dirty="0">
              <a:solidFill>
                <a:srgbClr val="C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10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b="1" dirty="0">
                <a:solidFill>
                  <a:srgbClr val="FF0000"/>
                </a:solidFill>
                <a:latin typeface="Trebuchet MS" charset="0"/>
              </a:rPr>
              <a:t>ASİSTAN EĞİTİM PROGRAMI</a:t>
            </a:r>
            <a:endParaRPr lang="en-US" b="1" dirty="0">
              <a:solidFill>
                <a:srgbClr val="FF0000"/>
              </a:solidFill>
              <a:latin typeface="Trebuchet MS" charset="0"/>
            </a:endParaRPr>
          </a:p>
        </p:txBody>
      </p:sp>
      <p:sp>
        <p:nvSpPr>
          <p:cNvPr id="18435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Georgia" charset="0"/>
              <a:buNone/>
            </a:pPr>
            <a:r>
              <a:rPr lang="tr-TR" dirty="0">
                <a:latin typeface="Georgia" charset="0"/>
              </a:rPr>
              <a:t>   </a:t>
            </a:r>
          </a:p>
          <a:p>
            <a:pPr eaLnBrk="1" hangingPunct="1">
              <a:buFont typeface="Georgia" charset="0"/>
              <a:buNone/>
            </a:pPr>
            <a:r>
              <a:rPr lang="tr-TR" b="1" dirty="0">
                <a:latin typeface="Georgia" charset="0"/>
              </a:rPr>
              <a:t>   Amaç uzmanlığını </a:t>
            </a:r>
            <a:r>
              <a:rPr lang="tr-TR" b="1" dirty="0" smtClean="0">
                <a:latin typeface="Georgia" charset="0"/>
              </a:rPr>
              <a:t>almış veya yan dalını tamamlamış </a:t>
            </a:r>
            <a:r>
              <a:rPr lang="tr-TR" b="1" dirty="0">
                <a:latin typeface="Georgia" charset="0"/>
              </a:rPr>
              <a:t>her kadın doğumcunun </a:t>
            </a:r>
            <a:r>
              <a:rPr lang="tr-TR" b="1" dirty="0">
                <a:solidFill>
                  <a:srgbClr val="FF0000"/>
                </a:solidFill>
                <a:latin typeface="Georgia" charset="0"/>
              </a:rPr>
              <a:t>yeterliliğini</a:t>
            </a:r>
            <a:r>
              <a:rPr lang="tr-TR" b="1" dirty="0">
                <a:latin typeface="Georgia" charset="0"/>
              </a:rPr>
              <a:t> sağlamak</a:t>
            </a:r>
            <a:endParaRPr lang="en-US" b="1" dirty="0">
              <a:latin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99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C00000"/>
                </a:solidFill>
              </a:rPr>
              <a:t>ENTOG</a:t>
            </a:r>
            <a:endParaRPr lang="en-US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tr-TR" sz="6700" b="1" dirty="0" smtClean="0"/>
              <a:t>1992:</a:t>
            </a:r>
            <a:r>
              <a:rPr lang="tr-TR" sz="6700" dirty="0" smtClean="0"/>
              <a:t> </a:t>
            </a:r>
            <a:r>
              <a:rPr lang="tr-TR" sz="6700" b="1" dirty="0" smtClean="0"/>
              <a:t>Avrupa’da asistanların ilk resmi toplantısı düzenlendi.</a:t>
            </a:r>
          </a:p>
          <a:p>
            <a:r>
              <a:rPr lang="tr-TR" sz="6700" dirty="0" smtClean="0"/>
              <a:t>Asistanların birbirlerini</a:t>
            </a:r>
            <a:r>
              <a:rPr lang="tr-TR" sz="6700" b="1" dirty="0" smtClean="0">
                <a:solidFill>
                  <a:srgbClr val="C00000"/>
                </a:solidFill>
              </a:rPr>
              <a:t> </a:t>
            </a:r>
            <a:r>
              <a:rPr lang="tr-TR" sz="6700" dirty="0" smtClean="0"/>
              <a:t>daha iyi anlamasını ve farklılıkları </a:t>
            </a:r>
            <a:r>
              <a:rPr lang="tr-TR" sz="6700" dirty="0" err="1" smtClean="0"/>
              <a:t>farkedebilmesini</a:t>
            </a:r>
            <a:r>
              <a:rPr lang="tr-TR" sz="6700" dirty="0" smtClean="0"/>
              <a:t> sağlamak                </a:t>
            </a:r>
          </a:p>
          <a:p>
            <a:r>
              <a:rPr lang="tr-TR" sz="6700" dirty="0" smtClean="0"/>
              <a:t>Kısa dönem hastane değişimi (</a:t>
            </a:r>
            <a:r>
              <a:rPr lang="tr-TR" sz="6700" b="1" dirty="0" smtClean="0"/>
              <a:t>Exchange program</a:t>
            </a:r>
            <a:r>
              <a:rPr lang="tr-TR" sz="6700" dirty="0" smtClean="0"/>
              <a:t>) Her değişim programı sonrası deneyimleri paylaşmak için  </a:t>
            </a:r>
            <a:r>
              <a:rPr lang="tr-TR" sz="6700" b="1" dirty="0" smtClean="0"/>
              <a:t>toplantı</a:t>
            </a:r>
            <a:r>
              <a:rPr lang="tr-TR" sz="6700" b="1" dirty="0" smtClean="0">
                <a:solidFill>
                  <a:srgbClr val="C00000"/>
                </a:solidFill>
              </a:rPr>
              <a:t>          </a:t>
            </a:r>
          </a:p>
          <a:p>
            <a:endParaRPr lang="en-US" dirty="0"/>
          </a:p>
        </p:txBody>
      </p:sp>
      <p:pic>
        <p:nvPicPr>
          <p:cNvPr id="4" name="Picture 2" descr="http://www.mnt.hu/upload/noorvos/image/entog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332656"/>
            <a:ext cx="1646957" cy="1387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7074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83568" y="836712"/>
            <a:ext cx="7239000" cy="4846320"/>
          </a:xfrm>
        </p:spPr>
        <p:txBody>
          <a:bodyPr>
            <a:normAutofit fontScale="77500" lnSpcReduction="20000"/>
          </a:bodyPr>
          <a:lstStyle/>
          <a:p>
            <a:r>
              <a:rPr lang="tr-TR" sz="3000" dirty="0" smtClean="0"/>
              <a:t>Asistan toplantıları zamanla organize oldu.</a:t>
            </a:r>
          </a:p>
          <a:p>
            <a:pPr>
              <a:buNone/>
            </a:pPr>
            <a:r>
              <a:rPr lang="tr-TR" sz="3000" b="1" dirty="0" smtClean="0"/>
              <a:t>  1997</a:t>
            </a:r>
            <a:r>
              <a:rPr lang="tr-TR" sz="3000" dirty="0" smtClean="0"/>
              <a:t>’de </a:t>
            </a:r>
            <a:r>
              <a:rPr lang="tr-TR" sz="3000" b="1" dirty="0" smtClean="0">
                <a:solidFill>
                  <a:srgbClr val="C00000"/>
                </a:solidFill>
              </a:rPr>
              <a:t>ENTOG</a:t>
            </a:r>
            <a:r>
              <a:rPr lang="tr-TR" sz="3000" b="1" dirty="0" smtClean="0"/>
              <a:t>,</a:t>
            </a:r>
            <a:r>
              <a:rPr lang="tr-TR" sz="3000" dirty="0" smtClean="0"/>
              <a:t> </a:t>
            </a:r>
            <a:r>
              <a:rPr lang="tr-TR" sz="3000" b="1" dirty="0" smtClean="0">
                <a:solidFill>
                  <a:srgbClr val="00B050"/>
                </a:solidFill>
              </a:rPr>
              <a:t>EBCOG’ </a:t>
            </a:r>
            <a:r>
              <a:rPr lang="tr-TR" sz="3000" b="1" dirty="0" smtClean="0"/>
              <a:t>un</a:t>
            </a:r>
            <a:r>
              <a:rPr lang="tr-TR" sz="3000" b="1" u="sng" dirty="0" smtClean="0">
                <a:solidFill>
                  <a:srgbClr val="00B050"/>
                </a:solidFill>
              </a:rPr>
              <a:t> </a:t>
            </a:r>
            <a:r>
              <a:rPr lang="tr-TR" sz="3000" b="1" dirty="0" smtClean="0"/>
              <a:t>desteğiyle kuruldu</a:t>
            </a:r>
            <a:r>
              <a:rPr lang="tr-TR" sz="3000" dirty="0" smtClean="0"/>
              <a:t>.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b="1" dirty="0" smtClean="0">
                <a:solidFill>
                  <a:srgbClr val="0070C0"/>
                </a:solidFill>
              </a:rPr>
              <a:t>     </a:t>
            </a:r>
          </a:p>
          <a:p>
            <a:pPr>
              <a:buNone/>
            </a:pPr>
            <a:r>
              <a:rPr lang="tr-TR" b="1" dirty="0" smtClean="0">
                <a:solidFill>
                  <a:srgbClr val="0070C0"/>
                </a:solidFill>
              </a:rPr>
              <a:t>        </a:t>
            </a:r>
            <a:r>
              <a:rPr lang="tr-TR" sz="3100" b="1" dirty="0" smtClean="0">
                <a:solidFill>
                  <a:srgbClr val="0070C0"/>
                </a:solidFill>
              </a:rPr>
              <a:t>29 Üye Ülke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b="1" dirty="0" smtClean="0">
                <a:solidFill>
                  <a:srgbClr val="C00000"/>
                </a:solidFill>
              </a:rPr>
              <a:t>Avrupa Kadın Doğum </a:t>
            </a:r>
          </a:p>
          <a:p>
            <a:pPr>
              <a:buNone/>
            </a:pPr>
            <a:r>
              <a:rPr lang="tr-TR" b="1" dirty="0" smtClean="0">
                <a:solidFill>
                  <a:srgbClr val="C00000"/>
                </a:solidFill>
              </a:rPr>
              <a:t>Asistanları organizasyonu</a:t>
            </a:r>
          </a:p>
          <a:p>
            <a:pPr>
              <a:buNone/>
            </a:pPr>
            <a:endParaRPr lang="tr-TR" b="1" dirty="0" smtClean="0">
              <a:solidFill>
                <a:srgbClr val="C00000"/>
              </a:solidFill>
            </a:endParaRPr>
          </a:p>
        </p:txBody>
      </p:sp>
      <p:pic>
        <p:nvPicPr>
          <p:cNvPr id="2050" name="Picture 2" descr="C:\Documents and Settings\Lenovo\Desktop\Europe_ma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3520" y="2483897"/>
            <a:ext cx="4320480" cy="4374103"/>
          </a:xfrm>
          <a:prstGeom prst="rect">
            <a:avLst/>
          </a:prstGeom>
          <a:noFill/>
        </p:spPr>
      </p:pic>
      <p:pic>
        <p:nvPicPr>
          <p:cNvPr id="5" name="Picture 2" descr="http://www.mnt.hu/upload/noorvos/image/entog_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332656"/>
            <a:ext cx="128230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2706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b="1">
                <a:solidFill>
                  <a:srgbClr val="C00000"/>
                </a:solidFill>
                <a:latin typeface="Trebuchet MS" charset="0"/>
              </a:rPr>
              <a:t>ENTOG</a:t>
            </a:r>
            <a:endParaRPr lang="en-US">
              <a:latin typeface="Trebuchet MS" charset="0"/>
            </a:endParaRPr>
          </a:p>
        </p:txBody>
      </p:sp>
      <p:sp>
        <p:nvSpPr>
          <p:cNvPr id="21507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b="1">
                <a:latin typeface="Georgia" charset="0"/>
              </a:rPr>
              <a:t>İlk Amaçlar</a:t>
            </a:r>
          </a:p>
          <a:p>
            <a:pPr eaLnBrk="1" hangingPunct="1"/>
            <a:r>
              <a:rPr lang="tr-TR">
                <a:latin typeface="Georgia" charset="0"/>
              </a:rPr>
              <a:t>1:Asistanlar arasında tartışma ortamı sağlayarak farkındalığı ve kooperasyonu sağlamak.</a:t>
            </a:r>
          </a:p>
          <a:p>
            <a:pPr eaLnBrk="1" hangingPunct="1"/>
            <a:r>
              <a:rPr lang="tr-TR">
                <a:latin typeface="Georgia" charset="0"/>
              </a:rPr>
              <a:t>2: </a:t>
            </a:r>
            <a:r>
              <a:rPr lang="tr-TR" b="1">
                <a:solidFill>
                  <a:srgbClr val="00B050"/>
                </a:solidFill>
                <a:latin typeface="Georgia" charset="0"/>
              </a:rPr>
              <a:t>EBCOG </a:t>
            </a:r>
            <a:r>
              <a:rPr lang="tr-TR">
                <a:latin typeface="Georgia" charset="0"/>
              </a:rPr>
              <a:t>bünyesinde Avrupa asistanlarını temsil etmek</a:t>
            </a:r>
          </a:p>
          <a:p>
            <a:pPr eaLnBrk="1" hangingPunct="1">
              <a:buFont typeface="Georgia" charset="0"/>
              <a:buNone/>
            </a:pPr>
            <a:endParaRPr lang="tr-TR" b="1">
              <a:latin typeface="Georgia" charset="0"/>
            </a:endParaRPr>
          </a:p>
          <a:p>
            <a:pPr eaLnBrk="1" hangingPunct="1"/>
            <a:endParaRPr lang="tr-TR">
              <a:latin typeface="Georgia" charset="0"/>
            </a:endParaRPr>
          </a:p>
          <a:p>
            <a:pPr eaLnBrk="1" hangingPunct="1"/>
            <a:endParaRPr lang="tr-TR">
              <a:latin typeface="Georgia" charset="0"/>
            </a:endParaRPr>
          </a:p>
          <a:p>
            <a:pPr eaLnBrk="1" hangingPunct="1"/>
            <a:endParaRPr lang="tr-TR">
              <a:latin typeface="Georgia" charset="0"/>
            </a:endParaRPr>
          </a:p>
          <a:p>
            <a:pPr eaLnBrk="1" hangingPunct="1"/>
            <a:endParaRPr lang="en-US">
              <a:latin typeface="Georgia" charset="0"/>
            </a:endParaRPr>
          </a:p>
        </p:txBody>
      </p:sp>
      <p:pic>
        <p:nvPicPr>
          <p:cNvPr id="21508" name="Picture 2" descr="http://www.mnt.hu/upload/noorvos/image/entog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785813"/>
            <a:ext cx="1500188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561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C00000"/>
                </a:solidFill>
                <a:latin typeface="Trebuchet MS" charset="0"/>
              </a:rPr>
              <a:t>ENTOG</a:t>
            </a:r>
            <a:endParaRPr lang="en-US" b="1" dirty="0">
              <a:solidFill>
                <a:srgbClr val="C00000"/>
              </a:solidFill>
              <a:latin typeface="Trebuchet MS" charset="0"/>
            </a:endParaRPr>
          </a:p>
        </p:txBody>
      </p:sp>
      <p:sp>
        <p:nvSpPr>
          <p:cNvPr id="22531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Georgia" charset="0"/>
              <a:buNone/>
            </a:pPr>
            <a:r>
              <a:rPr lang="tr-TR" dirty="0">
                <a:latin typeface="Georgia" charset="0"/>
              </a:rPr>
              <a:t>      </a:t>
            </a:r>
            <a:r>
              <a:rPr lang="tr-TR" dirty="0" smtClean="0">
                <a:latin typeface="Georgia" charset="0"/>
              </a:rPr>
              <a:t>           17 </a:t>
            </a:r>
            <a:r>
              <a:rPr lang="tr-TR" dirty="0">
                <a:latin typeface="Georgia" charset="0"/>
              </a:rPr>
              <a:t>yıl içinde organizasyon gelişti.</a:t>
            </a:r>
          </a:p>
          <a:p>
            <a:endParaRPr lang="tr-TR" dirty="0">
              <a:latin typeface="Georgia" charset="0"/>
            </a:endParaRPr>
          </a:p>
          <a:p>
            <a:pPr>
              <a:buFont typeface="Georgia" charset="0"/>
              <a:buNone/>
            </a:pPr>
            <a:endParaRPr lang="tr-TR" dirty="0">
              <a:latin typeface="Georgia" charset="0"/>
            </a:endParaRPr>
          </a:p>
          <a:p>
            <a:pPr>
              <a:buFont typeface="Georgia" charset="0"/>
              <a:buNone/>
            </a:pPr>
            <a:r>
              <a:rPr lang="tr-TR" dirty="0">
                <a:latin typeface="Georgia" charset="0"/>
              </a:rPr>
              <a:t>                   </a:t>
            </a:r>
            <a:r>
              <a:rPr lang="tr-TR" dirty="0" smtClean="0">
                <a:latin typeface="Georgia" charset="0"/>
              </a:rPr>
              <a:t>              </a:t>
            </a:r>
            <a:r>
              <a:rPr lang="tr-TR" dirty="0">
                <a:latin typeface="Georgia" charset="0"/>
              </a:rPr>
              <a:t>Şu anki hedefler</a:t>
            </a:r>
          </a:p>
          <a:p>
            <a:pPr>
              <a:buFont typeface="Georgia" charset="0"/>
              <a:buNone/>
            </a:pPr>
            <a:endParaRPr lang="tr-TR" dirty="0">
              <a:latin typeface="Georgia" charset="0"/>
            </a:endParaRPr>
          </a:p>
          <a:p>
            <a:pPr eaLnBrk="1" hangingPunct="1"/>
            <a:r>
              <a:rPr lang="tr-TR" b="1" dirty="0">
                <a:latin typeface="Georgia" charset="0"/>
              </a:rPr>
              <a:t>Asistan eğitim şartlarını iyileştirebilmek ve </a:t>
            </a:r>
            <a:r>
              <a:rPr lang="tr-TR" dirty="0">
                <a:latin typeface="Georgia" charset="0"/>
              </a:rPr>
              <a:t>mümkün olan </a:t>
            </a:r>
            <a:r>
              <a:rPr lang="tr-TR" b="1" dirty="0">
                <a:latin typeface="Georgia" charset="0"/>
              </a:rPr>
              <a:t>en yüksek standartları yakalamak</a:t>
            </a:r>
            <a:r>
              <a:rPr lang="tr-TR" dirty="0">
                <a:latin typeface="Georgia" charset="0"/>
              </a:rPr>
              <a:t>.</a:t>
            </a:r>
            <a:endParaRPr lang="en-US" b="1" dirty="0">
              <a:latin typeface="Georgia" charset="0"/>
            </a:endParaRPr>
          </a:p>
          <a:p>
            <a:endParaRPr lang="en-US" dirty="0">
              <a:latin typeface="Georgia" charset="0"/>
            </a:endParaRPr>
          </a:p>
        </p:txBody>
      </p:sp>
      <p:sp>
        <p:nvSpPr>
          <p:cNvPr id="4" name="3 Aşağı Ok"/>
          <p:cNvSpPr/>
          <p:nvPr/>
        </p:nvSpPr>
        <p:spPr>
          <a:xfrm>
            <a:off x="4083277" y="2536032"/>
            <a:ext cx="484187" cy="7858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4 Aşağı Ok"/>
          <p:cNvSpPr/>
          <p:nvPr/>
        </p:nvSpPr>
        <p:spPr>
          <a:xfrm>
            <a:off x="4083277" y="4071938"/>
            <a:ext cx="484187" cy="5000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13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b="1">
                <a:solidFill>
                  <a:srgbClr val="00B050"/>
                </a:solidFill>
                <a:latin typeface="Trebuchet MS" charset="0"/>
              </a:rPr>
              <a:t>EBCOG</a:t>
            </a:r>
            <a:endParaRPr lang="en-US" b="1">
              <a:solidFill>
                <a:srgbClr val="00B050"/>
              </a:solidFill>
              <a:latin typeface="Trebuchet MS" charset="0"/>
            </a:endParaRPr>
          </a:p>
        </p:txBody>
      </p:sp>
      <p:sp>
        <p:nvSpPr>
          <p:cNvPr id="7171" name="2 İçerik Yer Tutucusu"/>
          <p:cNvSpPr>
            <a:spLocks noGrp="1"/>
          </p:cNvSpPr>
          <p:nvPr>
            <p:ph idx="1"/>
          </p:nvPr>
        </p:nvSpPr>
        <p:spPr>
          <a:xfrm>
            <a:off x="571499" y="1905000"/>
            <a:ext cx="8372929" cy="4114800"/>
          </a:xfrm>
        </p:spPr>
        <p:txBody>
          <a:bodyPr/>
          <a:lstStyle/>
          <a:p>
            <a:pPr eaLnBrk="1" hangingPunct="1"/>
            <a:r>
              <a:rPr lang="tr-TR" sz="3200" dirty="0">
                <a:latin typeface="Georgia" charset="0"/>
              </a:rPr>
              <a:t>1996</a:t>
            </a:r>
            <a:r>
              <a:rPr lang="ja-JP" altLang="tr-TR" sz="3200" dirty="0">
                <a:latin typeface="Georgia" charset="0"/>
              </a:rPr>
              <a:t>’</a:t>
            </a:r>
            <a:r>
              <a:rPr lang="tr-TR" sz="3200" dirty="0">
                <a:latin typeface="Georgia" charset="0"/>
              </a:rPr>
              <a:t>da Avrupa ülkelerinin ulusal </a:t>
            </a:r>
            <a:r>
              <a:rPr lang="tr-TR" sz="3200" dirty="0" err="1">
                <a:latin typeface="Georgia" charset="0"/>
              </a:rPr>
              <a:t>obstetri</a:t>
            </a:r>
            <a:r>
              <a:rPr lang="tr-TR" sz="3200" dirty="0">
                <a:latin typeface="Georgia" charset="0"/>
              </a:rPr>
              <a:t> ve jinekoloji derneklerini temsil etmek ve birlikte çalışmalarını sağlamak amacıyla </a:t>
            </a:r>
            <a:r>
              <a:rPr lang="tr-TR" sz="3200" b="1" dirty="0">
                <a:solidFill>
                  <a:srgbClr val="0070C0"/>
                </a:solidFill>
                <a:latin typeface="Georgia" charset="0"/>
              </a:rPr>
              <a:t>UEMS</a:t>
            </a:r>
            <a:r>
              <a:rPr lang="ja-JP" altLang="tr-TR" sz="3200" dirty="0">
                <a:latin typeface="Georgia" charset="0"/>
              </a:rPr>
              <a:t>’</a:t>
            </a:r>
            <a:r>
              <a:rPr lang="tr-TR" sz="3200" dirty="0" err="1">
                <a:latin typeface="Georgia" charset="0"/>
              </a:rPr>
              <a:t>nin</a:t>
            </a:r>
            <a:r>
              <a:rPr lang="tr-TR" sz="3200" dirty="0">
                <a:latin typeface="Georgia" charset="0"/>
              </a:rPr>
              <a:t> </a:t>
            </a:r>
            <a:r>
              <a:rPr lang="tr-TR" sz="3200" dirty="0" smtClean="0">
                <a:latin typeface="Georgia" charset="0"/>
              </a:rPr>
              <a:t>alt kurumlarından </a:t>
            </a:r>
            <a:r>
              <a:rPr lang="tr-TR" sz="3200" dirty="0">
                <a:latin typeface="Georgia" charset="0"/>
              </a:rPr>
              <a:t>biri olarak kuruldu</a:t>
            </a:r>
            <a:r>
              <a:rPr lang="tr-TR" dirty="0">
                <a:latin typeface="Georgia" charset="0"/>
              </a:rPr>
              <a:t>.</a:t>
            </a:r>
          </a:p>
          <a:p>
            <a:pPr eaLnBrk="1" hangingPunct="1"/>
            <a:endParaRPr lang="en-US" dirty="0">
              <a:latin typeface="Georgia" charset="0"/>
            </a:endParaRPr>
          </a:p>
        </p:txBody>
      </p:sp>
      <p:pic>
        <p:nvPicPr>
          <p:cNvPr id="7172" name="Picture 2" descr="EBCO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274638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415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b="1">
                <a:solidFill>
                  <a:srgbClr val="C00000"/>
                </a:solidFill>
                <a:latin typeface="Trebuchet MS" charset="0"/>
              </a:rPr>
              <a:t>ENTOG yönetim kurulu</a:t>
            </a:r>
            <a:endParaRPr lang="en-US" b="1">
              <a:solidFill>
                <a:srgbClr val="C00000"/>
              </a:solidFill>
              <a:latin typeface="Trebuchet MS" charset="0"/>
            </a:endParaRPr>
          </a:p>
        </p:txBody>
      </p:sp>
      <p:sp>
        <p:nvSpPr>
          <p:cNvPr id="26627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/>
            <a:r>
              <a:rPr lang="tr-TR" b="1" u="sng" dirty="0">
                <a:latin typeface="Georgia" charset="0"/>
              </a:rPr>
              <a:t>5 </a:t>
            </a:r>
            <a:r>
              <a:rPr lang="tr-TR" b="1" u="sng" dirty="0" smtClean="0">
                <a:latin typeface="Georgia" charset="0"/>
              </a:rPr>
              <a:t>kişi</a:t>
            </a:r>
            <a:endParaRPr lang="tr-TR" b="1" u="sng" dirty="0">
              <a:latin typeface="Georgia" charset="0"/>
            </a:endParaRPr>
          </a:p>
          <a:p>
            <a:r>
              <a:rPr lang="tr-TR" b="1" dirty="0" smtClean="0">
                <a:latin typeface="Georgia" charset="0"/>
              </a:rPr>
              <a:t>Başkan: </a:t>
            </a:r>
            <a:r>
              <a:rPr lang="nl-NL" dirty="0" smtClean="0"/>
              <a:t>Maud van de </a:t>
            </a:r>
            <a:r>
              <a:rPr lang="nl-NL" dirty="0" err="1" smtClean="0"/>
              <a:t>Venne</a:t>
            </a:r>
            <a:endParaRPr lang="tr-TR" dirty="0" smtClean="0">
              <a:latin typeface="Georgia" charset="0"/>
            </a:endParaRPr>
          </a:p>
          <a:p>
            <a:r>
              <a:rPr lang="tr-TR" b="1" dirty="0">
                <a:latin typeface="Georgia" charset="0"/>
              </a:rPr>
              <a:t>Genel </a:t>
            </a:r>
            <a:r>
              <a:rPr lang="tr-TR" b="1" dirty="0" smtClean="0">
                <a:latin typeface="Georgia" charset="0"/>
              </a:rPr>
              <a:t>sekreter: </a:t>
            </a:r>
            <a:r>
              <a:rPr lang="hu-HU" dirty="0" smtClean="0"/>
              <a:t>Anna </a:t>
            </a:r>
            <a:r>
              <a:rPr lang="hu-HU" dirty="0"/>
              <a:t>Aabakke</a:t>
            </a:r>
            <a:endParaRPr lang="tr-TR" dirty="0">
              <a:latin typeface="Georgia" charset="0"/>
            </a:endParaRPr>
          </a:p>
          <a:p>
            <a:r>
              <a:rPr lang="tr-TR" b="1" dirty="0" smtClean="0">
                <a:latin typeface="Georgia" charset="0"/>
              </a:rPr>
              <a:t>Mali sorumlu: </a:t>
            </a:r>
            <a:r>
              <a:rPr lang="de-DE" dirty="0" err="1" smtClean="0"/>
              <a:t>Laurids</a:t>
            </a:r>
            <a:r>
              <a:rPr lang="de-DE" dirty="0" smtClean="0"/>
              <a:t> </a:t>
            </a:r>
            <a:r>
              <a:rPr lang="de-DE" dirty="0" err="1"/>
              <a:t>Bune</a:t>
            </a:r>
            <a:endParaRPr lang="tr-TR" dirty="0" smtClean="0">
              <a:latin typeface="Georgia" charset="0"/>
            </a:endParaRPr>
          </a:p>
          <a:p>
            <a:r>
              <a:rPr lang="tr-TR" b="1" dirty="0" smtClean="0">
                <a:latin typeface="Georgia" charset="0"/>
              </a:rPr>
              <a:t>Üye: </a:t>
            </a:r>
            <a:r>
              <a:rPr lang="tr-TR" dirty="0" err="1" smtClean="0"/>
              <a:t>Charlotte</a:t>
            </a:r>
            <a:r>
              <a:rPr lang="tr-TR" dirty="0" smtClean="0"/>
              <a:t> </a:t>
            </a:r>
            <a:r>
              <a:rPr lang="tr-TR" dirty="0" err="1"/>
              <a:t>Boyon</a:t>
            </a:r>
            <a:endParaRPr lang="tr-TR" dirty="0">
              <a:latin typeface="Georgia" charset="0"/>
            </a:endParaRPr>
          </a:p>
          <a:p>
            <a:r>
              <a:rPr lang="tr-TR" b="1" dirty="0" smtClean="0">
                <a:latin typeface="Georgia" charset="0"/>
              </a:rPr>
              <a:t>Üye: </a:t>
            </a:r>
            <a:r>
              <a:rPr lang="sv-SE" dirty="0" smtClean="0"/>
              <a:t>Alexandra </a:t>
            </a:r>
            <a:r>
              <a:rPr lang="sv-SE" dirty="0" err="1"/>
              <a:t>Kristufkova</a:t>
            </a:r>
            <a:endParaRPr lang="tr-TR" dirty="0">
              <a:latin typeface="Georgia" charset="0"/>
            </a:endParaRPr>
          </a:p>
          <a:p>
            <a:pPr eaLnBrk="1" hangingPunct="1">
              <a:buFont typeface="Georgia" charset="0"/>
              <a:buNone/>
            </a:pPr>
            <a:endParaRPr lang="tr-TR" dirty="0">
              <a:latin typeface="Georgia" charset="0"/>
            </a:endParaRPr>
          </a:p>
          <a:p>
            <a:pPr eaLnBrk="1" hangingPunct="1">
              <a:buFont typeface="Georgia" charset="0"/>
              <a:buNone/>
            </a:pPr>
            <a:r>
              <a:rPr lang="tr-TR" dirty="0">
                <a:latin typeface="Georgia" charset="0"/>
              </a:rPr>
              <a:t>   </a:t>
            </a:r>
            <a:r>
              <a:rPr lang="tr-TR" sz="2900" b="1" dirty="0">
                <a:latin typeface="Georgia" charset="0"/>
              </a:rPr>
              <a:t>ENTOG yönetim kurulu her iki yılda bir seçimle değişir.</a:t>
            </a:r>
            <a:endParaRPr lang="en-US" sz="2900" b="1" dirty="0">
              <a:latin typeface="Georgia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6187" y="1254352"/>
            <a:ext cx="1302282" cy="18426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6187" y="3474583"/>
            <a:ext cx="1148569" cy="14858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9610" y="4960430"/>
            <a:ext cx="1110332" cy="15528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4513" y="1384123"/>
            <a:ext cx="976973" cy="14542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3123" y="3097036"/>
            <a:ext cx="1168363" cy="153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29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714" y="2832781"/>
            <a:ext cx="80010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ENTOG </a:t>
            </a:r>
            <a:r>
              <a:rPr lang="en-US" b="1" dirty="0" err="1" smtClean="0">
                <a:solidFill>
                  <a:srgbClr val="FF0000"/>
                </a:solidFill>
              </a:rPr>
              <a:t>neler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yapıyor</a:t>
            </a:r>
            <a:r>
              <a:rPr lang="en-US" b="1" dirty="0" smtClean="0">
                <a:solidFill>
                  <a:srgbClr val="FF0000"/>
                </a:solidFill>
              </a:rPr>
              <a:t>?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21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b="1" dirty="0">
                <a:solidFill>
                  <a:srgbClr val="C00000"/>
                </a:solidFill>
                <a:latin typeface="Trebuchet MS" charset="0"/>
              </a:rPr>
              <a:t>ENTOG aktiviteleri</a:t>
            </a:r>
            <a:endParaRPr lang="en-US" b="1" dirty="0">
              <a:solidFill>
                <a:srgbClr val="C00000"/>
              </a:solidFill>
              <a:latin typeface="Trebuchet MS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Georgia" charset="0"/>
              <a:buNone/>
            </a:pPr>
            <a:endParaRPr lang="tr-TR" dirty="0">
              <a:latin typeface="Georgia" charset="0"/>
            </a:endParaRPr>
          </a:p>
          <a:p>
            <a:pPr eaLnBrk="1" hangingPunct="1"/>
            <a:r>
              <a:rPr lang="tr-TR" b="1" dirty="0">
                <a:solidFill>
                  <a:srgbClr val="C00000"/>
                </a:solidFill>
                <a:latin typeface="Georgia" charset="0"/>
              </a:rPr>
              <a:t>ENTOG</a:t>
            </a:r>
            <a:r>
              <a:rPr lang="tr-TR" dirty="0">
                <a:latin typeface="Georgia" charset="0"/>
              </a:rPr>
              <a:t>, </a:t>
            </a:r>
            <a:r>
              <a:rPr lang="tr-TR" b="1" dirty="0">
                <a:solidFill>
                  <a:srgbClr val="00B050"/>
                </a:solidFill>
                <a:latin typeface="Georgia" charset="0"/>
              </a:rPr>
              <a:t>EBCOG</a:t>
            </a:r>
            <a:r>
              <a:rPr lang="ja-JP" altLang="tr-TR" dirty="0">
                <a:latin typeface="Georgia" charset="0"/>
              </a:rPr>
              <a:t>’</a:t>
            </a:r>
            <a:r>
              <a:rPr lang="tr-TR" dirty="0">
                <a:latin typeface="Georgia" charset="0"/>
              </a:rPr>
              <a:t>un yanında bütün toplantılarda, çalışmalarda ve komisyonlarda yer alır. </a:t>
            </a:r>
          </a:p>
          <a:p>
            <a:pPr eaLnBrk="1" hangingPunct="1"/>
            <a:r>
              <a:rPr lang="tr-TR" b="1" dirty="0">
                <a:solidFill>
                  <a:srgbClr val="C00000"/>
                </a:solidFill>
                <a:latin typeface="Georgia" charset="0"/>
              </a:rPr>
              <a:t>ENTOG</a:t>
            </a:r>
            <a:r>
              <a:rPr lang="tr-TR" b="1" dirty="0">
                <a:solidFill>
                  <a:srgbClr val="FF0000"/>
                </a:solidFill>
                <a:latin typeface="Georgia" charset="0"/>
              </a:rPr>
              <a:t> </a:t>
            </a:r>
            <a:r>
              <a:rPr lang="tr-TR" b="1" dirty="0">
                <a:solidFill>
                  <a:srgbClr val="00B050"/>
                </a:solidFill>
                <a:latin typeface="Georgia" charset="0"/>
              </a:rPr>
              <a:t>EBCOG </a:t>
            </a:r>
            <a:r>
              <a:rPr lang="tr-TR" dirty="0">
                <a:latin typeface="Georgia" charset="0"/>
              </a:rPr>
              <a:t>yönetim kurulunda yer alır ve  </a:t>
            </a:r>
            <a:r>
              <a:rPr lang="tr-TR" b="1" u="sng" dirty="0">
                <a:latin typeface="Georgia" charset="0"/>
              </a:rPr>
              <a:t>bir</a:t>
            </a:r>
            <a:r>
              <a:rPr lang="tr-TR" u="sng" dirty="0">
                <a:latin typeface="Georgia" charset="0"/>
              </a:rPr>
              <a:t> </a:t>
            </a:r>
            <a:r>
              <a:rPr lang="tr-TR" b="1" u="sng" dirty="0">
                <a:latin typeface="Georgia" charset="0"/>
              </a:rPr>
              <a:t>oy hakkı mevcut</a:t>
            </a:r>
            <a:r>
              <a:rPr lang="tr-TR" dirty="0" smtClean="0">
                <a:latin typeface="Georgia" charset="0"/>
              </a:rPr>
              <a:t>.</a:t>
            </a:r>
            <a:endParaRPr lang="tr-TR" dirty="0">
              <a:latin typeface="Georgia" charset="0"/>
            </a:endParaRPr>
          </a:p>
        </p:txBody>
      </p:sp>
      <p:pic>
        <p:nvPicPr>
          <p:cNvPr id="23556" name="Picture 2" descr="http://www.mnt.hu/upload/noorvos/image/entog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1000125"/>
            <a:ext cx="1500188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615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b="1" dirty="0" err="1">
                <a:solidFill>
                  <a:srgbClr val="C00000"/>
                </a:solidFill>
                <a:latin typeface="Trebuchet MS" charset="0"/>
              </a:rPr>
              <a:t>Entog</a:t>
            </a:r>
            <a:r>
              <a:rPr lang="tr-TR" b="1" dirty="0">
                <a:solidFill>
                  <a:srgbClr val="C00000"/>
                </a:solidFill>
                <a:latin typeface="Trebuchet MS" charset="0"/>
              </a:rPr>
              <a:t> aktiviteler</a:t>
            </a:r>
            <a:endParaRPr lang="en-US" b="1" dirty="0">
              <a:solidFill>
                <a:srgbClr val="C00000"/>
              </a:solidFill>
              <a:latin typeface="Trebuchet MS" charset="0"/>
            </a:endParaRPr>
          </a:p>
        </p:txBody>
      </p:sp>
      <p:sp>
        <p:nvSpPr>
          <p:cNvPr id="2560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b="1" dirty="0">
                <a:latin typeface="Georgia" charset="0"/>
              </a:rPr>
              <a:t>Yıllık konsey toplantısı</a:t>
            </a:r>
            <a:r>
              <a:rPr lang="tr-TR" dirty="0">
                <a:latin typeface="Georgia" charset="0"/>
              </a:rPr>
              <a:t> (29 üye ülkenin temsilcileri)</a:t>
            </a:r>
          </a:p>
          <a:p>
            <a:pPr eaLnBrk="1" hangingPunct="1"/>
            <a:r>
              <a:rPr lang="tr-TR" b="1" dirty="0" smtClean="0">
                <a:latin typeface="Georgia" charset="0"/>
              </a:rPr>
              <a:t>Toplantı</a:t>
            </a:r>
            <a:r>
              <a:rPr lang="tr-TR" dirty="0" smtClean="0">
                <a:latin typeface="Georgia" charset="0"/>
              </a:rPr>
              <a:t> </a:t>
            </a:r>
            <a:r>
              <a:rPr lang="tr-TR" dirty="0">
                <a:latin typeface="Georgia" charset="0"/>
              </a:rPr>
              <a:t>(her sene)              </a:t>
            </a:r>
            <a:r>
              <a:rPr lang="tr-TR" dirty="0" err="1">
                <a:latin typeface="Georgia" charset="0"/>
              </a:rPr>
              <a:t>Avrupadan</a:t>
            </a:r>
            <a:r>
              <a:rPr lang="tr-TR" dirty="0">
                <a:latin typeface="Georgia" charset="0"/>
              </a:rPr>
              <a:t> çeşitli öğretim üyelerinin katıldığı asistan eğitimi ile ilgili tartışmalar</a:t>
            </a:r>
          </a:p>
          <a:p>
            <a:pPr eaLnBrk="1" hangingPunct="1"/>
            <a:r>
              <a:rPr lang="tr-TR" dirty="0">
                <a:latin typeface="Georgia" charset="0"/>
              </a:rPr>
              <a:t>İki senede bir </a:t>
            </a:r>
            <a:r>
              <a:rPr lang="tr-TR" b="1" dirty="0">
                <a:solidFill>
                  <a:srgbClr val="00B050"/>
                </a:solidFill>
                <a:latin typeface="Georgia" charset="0"/>
              </a:rPr>
              <a:t>EBCOG</a:t>
            </a:r>
            <a:r>
              <a:rPr lang="tr-TR" dirty="0">
                <a:latin typeface="Georgia" charset="0"/>
              </a:rPr>
              <a:t> </a:t>
            </a:r>
            <a:r>
              <a:rPr lang="tr-TR" b="1" dirty="0">
                <a:latin typeface="Georgia" charset="0"/>
              </a:rPr>
              <a:t>kongre</a:t>
            </a:r>
            <a:r>
              <a:rPr lang="tr-TR" dirty="0">
                <a:latin typeface="Georgia" charset="0"/>
              </a:rPr>
              <a:t>lerinde toplantı</a:t>
            </a:r>
          </a:p>
          <a:p>
            <a:pPr eaLnBrk="1" hangingPunct="1"/>
            <a:endParaRPr lang="tr-TR" dirty="0">
              <a:latin typeface="Georgia" charset="0"/>
            </a:endParaRPr>
          </a:p>
        </p:txBody>
      </p:sp>
      <p:sp>
        <p:nvSpPr>
          <p:cNvPr id="4" name="3 Sağ Ok"/>
          <p:cNvSpPr/>
          <p:nvPr/>
        </p:nvSpPr>
        <p:spPr>
          <a:xfrm>
            <a:off x="3906385" y="2822915"/>
            <a:ext cx="977900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99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>
                <a:solidFill>
                  <a:srgbClr val="C00000"/>
                </a:solidFill>
                <a:latin typeface="Trebuchet MS" charset="0"/>
              </a:rPr>
              <a:t>Entog</a:t>
            </a:r>
            <a:r>
              <a:rPr lang="tr-TR" b="1" dirty="0">
                <a:solidFill>
                  <a:srgbClr val="C00000"/>
                </a:solidFill>
                <a:latin typeface="Trebuchet MS" charset="0"/>
              </a:rPr>
              <a:t> aktiviteler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00" y="2384645"/>
            <a:ext cx="8026400" cy="13081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82524" y="3993819"/>
            <a:ext cx="7399906" cy="2208648"/>
          </a:xfrm>
        </p:spPr>
        <p:txBody>
          <a:bodyPr>
            <a:normAutofit/>
          </a:bodyPr>
          <a:lstStyle/>
          <a:p>
            <a:r>
              <a:rPr lang="tr-TR" b="1" dirty="0" err="1" smtClean="0">
                <a:latin typeface="Georgia" charset="0"/>
              </a:rPr>
              <a:t>Deǧişim</a:t>
            </a:r>
            <a:r>
              <a:rPr lang="tr-TR" b="1" dirty="0" smtClean="0">
                <a:latin typeface="Georgia" charset="0"/>
              </a:rPr>
              <a:t> programı için aracılık</a:t>
            </a:r>
          </a:p>
          <a:p>
            <a:r>
              <a:rPr lang="tr-TR" b="1" dirty="0" smtClean="0">
                <a:latin typeface="Georgia" charset="0"/>
              </a:rPr>
              <a:t>Kısa dönem (1 hafta) </a:t>
            </a:r>
          </a:p>
          <a:p>
            <a:r>
              <a:rPr lang="tr-TR" b="1" dirty="0" smtClean="0">
                <a:latin typeface="Georgia" charset="0"/>
              </a:rPr>
              <a:t>Uzun dönem (3ay)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67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C00000"/>
                </a:solidFill>
              </a:rPr>
              <a:t>ENTOG </a:t>
            </a:r>
            <a:r>
              <a:rPr lang="tr-TR" b="1" dirty="0" smtClean="0">
                <a:solidFill>
                  <a:srgbClr val="C00000"/>
                </a:solidFill>
              </a:rPr>
              <a:t>aktiviteleri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3200" dirty="0">
                <a:latin typeface="Georgia" charset="0"/>
              </a:rPr>
              <a:t>Akreditasyon için başvuran hastanelere </a:t>
            </a:r>
            <a:r>
              <a:rPr lang="tr-TR" sz="3200" b="1" dirty="0">
                <a:solidFill>
                  <a:srgbClr val="C00000"/>
                </a:solidFill>
                <a:latin typeface="Georgia" charset="0"/>
              </a:rPr>
              <a:t>ENTOG</a:t>
            </a:r>
            <a:r>
              <a:rPr lang="tr-TR" sz="3200" dirty="0">
                <a:latin typeface="Georgia" charset="0"/>
              </a:rPr>
              <a:t> yönetim kurulundan bir asistan da gider. ENTOG temsilcisi hastanenin asistanlarıyla iletişimden sorumludur.</a:t>
            </a:r>
          </a:p>
          <a:p>
            <a:endParaRPr lang="en-US" sz="3200" dirty="0">
              <a:latin typeface="Georgia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65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3366FF"/>
                </a:solidFill>
                <a:latin typeface="Trebuchet MS" charset="0"/>
              </a:rPr>
              <a:t>ENTOG</a:t>
            </a:r>
            <a:r>
              <a:rPr lang="tr-TR" b="1" dirty="0">
                <a:solidFill>
                  <a:srgbClr val="3366FF"/>
                </a:solidFill>
                <a:latin typeface="Trebuchet MS" charset="0"/>
              </a:rPr>
              <a:t>-TÜRKİYE</a:t>
            </a:r>
            <a:endParaRPr lang="en-US" b="1" dirty="0">
              <a:solidFill>
                <a:srgbClr val="3366FF"/>
              </a:solidFill>
              <a:latin typeface="Trebuchet MS" charset="0"/>
            </a:endParaRPr>
          </a:p>
        </p:txBody>
      </p:sp>
      <p:sp>
        <p:nvSpPr>
          <p:cNvPr id="27651" name="2 İçerik Yer Tutucusu"/>
          <p:cNvSpPr>
            <a:spLocks noGrp="1"/>
          </p:cNvSpPr>
          <p:nvPr>
            <p:ph idx="1"/>
          </p:nvPr>
        </p:nvSpPr>
        <p:spPr>
          <a:xfrm>
            <a:off x="562429" y="1417638"/>
            <a:ext cx="8001000" cy="4114800"/>
          </a:xfrm>
        </p:spPr>
        <p:txBody>
          <a:bodyPr/>
          <a:lstStyle/>
          <a:p>
            <a:pPr eaLnBrk="1" hangingPunct="1">
              <a:buFont typeface="Georgia" charset="0"/>
              <a:buNone/>
            </a:pPr>
            <a:endParaRPr lang="tr-TR" dirty="0">
              <a:latin typeface="Georgia" charset="0"/>
            </a:endParaRPr>
          </a:p>
          <a:p>
            <a:pPr eaLnBrk="1" hangingPunct="1"/>
            <a:r>
              <a:rPr lang="tr-TR" b="1" dirty="0">
                <a:latin typeface="Georgia" charset="0"/>
              </a:rPr>
              <a:t>TJOD</a:t>
            </a:r>
            <a:r>
              <a:rPr lang="ja-JP" altLang="tr-TR" b="1" dirty="0">
                <a:latin typeface="Georgia" charset="0"/>
              </a:rPr>
              <a:t>’</a:t>
            </a:r>
            <a:r>
              <a:rPr lang="tr-TR" b="1" dirty="0">
                <a:latin typeface="Georgia" charset="0"/>
              </a:rPr>
              <a:t>un bünyesinde ENTOG Türkiye temsil kurulu yeniden yapılandırıldı.(2010 Şubat)</a:t>
            </a:r>
            <a:endParaRPr lang="en-US" b="1" dirty="0">
              <a:latin typeface="Georgia" charset="0"/>
            </a:endParaRPr>
          </a:p>
        </p:txBody>
      </p:sp>
      <p:sp>
        <p:nvSpPr>
          <p:cNvPr id="4" name="2 İçerik Yer Tutucusu"/>
          <p:cNvSpPr txBox="1">
            <a:spLocks/>
          </p:cNvSpPr>
          <p:nvPr/>
        </p:nvSpPr>
        <p:spPr>
          <a:xfrm>
            <a:off x="562429" y="3374571"/>
            <a:ext cx="8162471" cy="2797628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457200" indent="-457200" algn="l" defTabSz="914400" rtl="0" eaLnBrk="1" latinLnBrk="0" hangingPunct="1">
              <a:spcBef>
                <a:spcPts val="0"/>
              </a:spcBef>
              <a:spcAft>
                <a:spcPts val="2000"/>
              </a:spcAft>
              <a:buFont typeface="Wingdings 2" pitchFamily="18" charset="2"/>
              <a:buChar char="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bg2"/>
              </a:buClr>
              <a:buFont typeface="Wingdings 2" pitchFamily="18" charset="2"/>
              <a:buChar char="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Wingdings 2" pitchFamily="18" charset="2"/>
              <a:buChar char="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bg2"/>
              </a:buClr>
              <a:buFont typeface="Wingdings 2" pitchFamily="18" charset="2"/>
              <a:buChar char="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Wingdings 2" pitchFamily="18" charset="2"/>
              <a:buChar char="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Wingdings 2" pitchFamily="18" charset="2"/>
              <a:buChar char="ò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Wingdings 2" pitchFamily="18" charset="2"/>
              <a:buChar char="ò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Wingdings 2" pitchFamily="18" charset="2"/>
              <a:buChar char="ò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Wingdings 2" pitchFamily="18" charset="2"/>
              <a:buChar char="ò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>
                <a:latin typeface="Georgia" charset="0"/>
              </a:rPr>
              <a:t>Funda Göde </a:t>
            </a:r>
            <a:r>
              <a:rPr lang="tr-TR" u="sng" dirty="0" smtClean="0">
                <a:latin typeface="Georgia" charset="0"/>
                <a:hlinkClick r:id="rId2"/>
              </a:rPr>
              <a:t>funda.gode@gmail.com</a:t>
            </a:r>
            <a:endParaRPr lang="en-US" dirty="0" smtClean="0">
              <a:latin typeface="Georgia" charset="0"/>
            </a:endParaRPr>
          </a:p>
          <a:p>
            <a:r>
              <a:rPr lang="tr-TR" dirty="0" smtClean="0">
                <a:latin typeface="Georgia" charset="0"/>
              </a:rPr>
              <a:t>Yusuf Taner Kafadar </a:t>
            </a:r>
            <a:r>
              <a:rPr lang="tr-TR" u="sng" dirty="0" smtClean="0">
                <a:latin typeface="Georgia" charset="0"/>
                <a:hlinkClick r:id="rId3"/>
              </a:rPr>
              <a:t>tanerkafadar@mynet.com</a:t>
            </a:r>
            <a:endParaRPr lang="en-US" dirty="0" smtClean="0">
              <a:latin typeface="Georgia" charset="0"/>
            </a:endParaRPr>
          </a:p>
          <a:p>
            <a:r>
              <a:rPr lang="tr-TR" dirty="0" smtClean="0">
                <a:latin typeface="Georgia" charset="0"/>
              </a:rPr>
              <a:t>Hülya Arık </a:t>
            </a:r>
            <a:r>
              <a:rPr lang="tr-TR" u="sng" dirty="0" smtClean="0">
                <a:latin typeface="Georgia" charset="0"/>
                <a:hlinkClick r:id="rId4"/>
              </a:rPr>
              <a:t>doktorhulyam21@yahoo.com</a:t>
            </a:r>
            <a:endParaRPr lang="en-US" dirty="0" smtClean="0">
              <a:latin typeface="Georgia" charset="0"/>
            </a:endParaRPr>
          </a:p>
          <a:p>
            <a:r>
              <a:rPr lang="tr-TR" dirty="0" smtClean="0">
                <a:latin typeface="Georgia" charset="0"/>
              </a:rPr>
              <a:t>Kerem Oğuz </a:t>
            </a:r>
            <a:r>
              <a:rPr lang="tr-TR" u="sng" dirty="0" smtClean="0">
                <a:latin typeface="Georgia" charset="0"/>
                <a:hlinkClick r:id="rId5"/>
              </a:rPr>
              <a:t>drkeremoguz@hotmail.com</a:t>
            </a:r>
            <a:endParaRPr lang="en-US" dirty="0" smtClean="0">
              <a:latin typeface="Georgia" charset="0"/>
            </a:endParaRPr>
          </a:p>
          <a:p>
            <a:r>
              <a:rPr lang="tr-TR" dirty="0" smtClean="0">
                <a:latin typeface="Georgia" charset="0"/>
              </a:rPr>
              <a:t>Şafak </a:t>
            </a:r>
            <a:r>
              <a:rPr lang="tr-TR" dirty="0" err="1" smtClean="0">
                <a:latin typeface="Georgia" charset="0"/>
              </a:rPr>
              <a:t>Olgan</a:t>
            </a:r>
            <a:r>
              <a:rPr lang="tr-TR" dirty="0" smtClean="0">
                <a:latin typeface="Georgia" charset="0"/>
              </a:rPr>
              <a:t>: </a:t>
            </a:r>
            <a:r>
              <a:rPr lang="tr-TR" u="sng" dirty="0" smtClean="0">
                <a:latin typeface="Georgia" charset="0"/>
                <a:hlinkClick r:id="rId6"/>
              </a:rPr>
              <a:t>safakolgan@gmail.com</a:t>
            </a:r>
            <a:endParaRPr lang="en-US" dirty="0" smtClean="0">
              <a:latin typeface="Georgia" charset="0"/>
            </a:endParaRPr>
          </a:p>
          <a:p>
            <a:r>
              <a:rPr lang="tr-TR" dirty="0" smtClean="0">
                <a:latin typeface="Georgia" charset="0"/>
              </a:rPr>
              <a:t>Burçin Karamustafaoğlu </a:t>
            </a:r>
            <a:r>
              <a:rPr lang="tr-TR" u="sng" dirty="0" smtClean="0">
                <a:latin typeface="Georgia" charset="0"/>
                <a:hlinkClick r:id="rId7"/>
              </a:rPr>
              <a:t>burcinkaramustafaoglu@yahoo.com</a:t>
            </a:r>
            <a:endParaRPr lang="en-US" dirty="0" smtClean="0">
              <a:latin typeface="Georgia" charset="0"/>
            </a:endParaRPr>
          </a:p>
          <a:p>
            <a:r>
              <a:rPr lang="tr-TR" dirty="0" err="1" smtClean="0">
                <a:latin typeface="Georgia" charset="0"/>
              </a:rPr>
              <a:t>Tünay</a:t>
            </a:r>
            <a:r>
              <a:rPr lang="tr-TR" dirty="0" smtClean="0">
                <a:latin typeface="Georgia" charset="0"/>
              </a:rPr>
              <a:t> Efetürk  </a:t>
            </a:r>
            <a:r>
              <a:rPr lang="tr-TR" u="sng" dirty="0" smtClean="0">
                <a:latin typeface="Georgia" charset="0"/>
                <a:hlinkClick r:id="rId8"/>
              </a:rPr>
              <a:t>efeturktunay@yahoo.com</a:t>
            </a:r>
            <a:endParaRPr lang="en-US" dirty="0" smtClean="0">
              <a:latin typeface="Georgia" charset="0"/>
            </a:endParaRPr>
          </a:p>
          <a:p>
            <a:endParaRPr lang="en-US" dirty="0">
              <a:latin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89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3366FF"/>
                </a:solidFill>
              </a:rPr>
              <a:t>Gerçeklerimiz</a:t>
            </a:r>
            <a:endParaRPr lang="en-US" b="1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</a:t>
            </a:r>
            <a:r>
              <a:rPr lang="tr-TR" dirty="0" smtClean="0"/>
              <a:t> </a:t>
            </a:r>
            <a:r>
              <a:rPr lang="tr-TR" dirty="0" err="1" smtClean="0"/>
              <a:t>Egitim</a:t>
            </a:r>
            <a:r>
              <a:rPr lang="tr-TR" dirty="0" smtClean="0"/>
              <a:t>  kurumlarımız arasında belirgin farklılıklar var</a:t>
            </a:r>
          </a:p>
          <a:p>
            <a:r>
              <a:rPr lang="tr-TR" b="1" dirty="0" smtClean="0"/>
              <a:t>2. Her </a:t>
            </a:r>
            <a:r>
              <a:rPr lang="tr-TR" b="1" dirty="0"/>
              <a:t>eğitim kurumunda aynı yeterlilikte</a:t>
            </a:r>
            <a:r>
              <a:rPr lang="tr-TR" dirty="0"/>
              <a:t> asistan </a:t>
            </a:r>
            <a:r>
              <a:rPr lang="tr-TR" dirty="0" smtClean="0"/>
              <a:t>yetiştirilememektedir.</a:t>
            </a:r>
          </a:p>
          <a:p>
            <a:endParaRPr lang="en-US" dirty="0"/>
          </a:p>
        </p:txBody>
      </p:sp>
      <p:sp>
        <p:nvSpPr>
          <p:cNvPr id="4" name="5 Dikdörtgen"/>
          <p:cNvSpPr/>
          <p:nvPr/>
        </p:nvSpPr>
        <p:spPr>
          <a:xfrm>
            <a:off x="1560286" y="3519714"/>
            <a:ext cx="65314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tr-TR" sz="2800" b="1" dirty="0" smtClean="0"/>
              <a:t>Hastane standartları değişken</a:t>
            </a:r>
          </a:p>
          <a:p>
            <a:pPr lvl="1"/>
            <a:r>
              <a:rPr lang="tr-TR" sz="2800" b="1" dirty="0" smtClean="0"/>
              <a:t>YÖK-Bakanlık</a:t>
            </a:r>
          </a:p>
          <a:p>
            <a:pPr lvl="1"/>
            <a:r>
              <a:rPr lang="tr-TR" sz="2800" b="1" dirty="0" smtClean="0"/>
              <a:t>Hastanelerin hizmet verdiği nüfus değişken</a:t>
            </a:r>
          </a:p>
          <a:p>
            <a:pPr lvl="1"/>
            <a:r>
              <a:rPr lang="tr-TR" sz="2800" b="1" dirty="0" smtClean="0"/>
              <a:t>Hizmet kapasitesi değişken</a:t>
            </a:r>
          </a:p>
          <a:p>
            <a:pPr lvl="1"/>
            <a:r>
              <a:rPr lang="tr-TR" sz="2800" b="1" dirty="0" smtClean="0">
                <a:solidFill>
                  <a:srgbClr val="FF0000"/>
                </a:solidFill>
              </a:rPr>
              <a:t>Tam gün?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1360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3366FF"/>
                </a:solidFill>
              </a:rPr>
              <a:t>Gerçeklerimiz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r>
              <a:rPr lang="tr-TR" b="1" dirty="0" smtClean="0"/>
              <a:t>Genç Kadın </a:t>
            </a:r>
            <a:r>
              <a:rPr lang="tr-TR" b="1" dirty="0" err="1" smtClean="0"/>
              <a:t>Doǧum</a:t>
            </a:r>
            <a:r>
              <a:rPr lang="tr-TR" b="1" dirty="0" smtClean="0"/>
              <a:t> Uzmanlarımızın pek </a:t>
            </a:r>
            <a:r>
              <a:rPr lang="tr-TR" b="1" dirty="0" err="1" smtClean="0"/>
              <a:t>çoǧunda</a:t>
            </a:r>
            <a:r>
              <a:rPr lang="tr-TR" b="1" dirty="0" smtClean="0"/>
              <a:t> komplikasyonlar</a:t>
            </a:r>
            <a:r>
              <a:rPr lang="tr-TR" dirty="0" smtClean="0"/>
              <a:t>la </a:t>
            </a:r>
            <a:r>
              <a:rPr lang="tr-TR" dirty="0"/>
              <a:t>başa </a:t>
            </a:r>
            <a:r>
              <a:rPr lang="tr-TR" dirty="0" smtClean="0"/>
              <a:t>çıkabilmede güvensizlik mevcuttur.</a:t>
            </a:r>
            <a:endParaRPr lang="tr-TR" dirty="0"/>
          </a:p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r>
              <a:rPr lang="tr-TR" dirty="0"/>
              <a:t>Komplikasyonların </a:t>
            </a:r>
            <a:r>
              <a:rPr lang="tr-TR" b="1" dirty="0"/>
              <a:t>yasal sonuçları</a:t>
            </a:r>
            <a:r>
              <a:rPr lang="tr-TR" dirty="0"/>
              <a:t> </a:t>
            </a:r>
            <a:r>
              <a:rPr lang="tr-TR" dirty="0" smtClean="0"/>
              <a:t>ile ilgili tedirginlik mevcuttur.</a:t>
            </a:r>
            <a:endParaRPr lang="tr-TR" dirty="0"/>
          </a:p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r>
              <a:rPr lang="tr-TR" b="1" dirty="0"/>
              <a:t>Üst </a:t>
            </a:r>
            <a:r>
              <a:rPr lang="tr-TR" b="1" dirty="0" smtClean="0"/>
              <a:t>uzmanlık yapmak bir kurtuluş olarak görülmektedir.</a:t>
            </a:r>
            <a:endParaRPr lang="tr-T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49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3366FF"/>
                </a:solidFill>
              </a:rPr>
              <a:t>Gerçeklerimiz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Kadın</a:t>
            </a:r>
            <a:r>
              <a:rPr lang="en-US" b="1" dirty="0" smtClean="0"/>
              <a:t> </a:t>
            </a:r>
            <a:r>
              <a:rPr lang="en-US" b="1" dirty="0" err="1" smtClean="0"/>
              <a:t>Doǧum</a:t>
            </a:r>
            <a:r>
              <a:rPr lang="en-US" b="1" dirty="0" smtClean="0"/>
              <a:t> </a:t>
            </a:r>
            <a:r>
              <a:rPr lang="en-US" b="1" dirty="0" err="1" smtClean="0"/>
              <a:t>Bölümü</a:t>
            </a:r>
            <a:r>
              <a:rPr lang="en-US" b="1" dirty="0" smtClean="0"/>
              <a:t> TUS </a:t>
            </a:r>
            <a:r>
              <a:rPr lang="en-US" b="1" dirty="0" err="1" smtClean="0"/>
              <a:t>puanları</a:t>
            </a:r>
            <a:r>
              <a:rPr lang="en-US" b="1" dirty="0" smtClean="0"/>
              <a:t> en </a:t>
            </a:r>
            <a:r>
              <a:rPr lang="en-US" b="1" dirty="0" err="1" smtClean="0"/>
              <a:t>aşaǧılardadır</a:t>
            </a:r>
            <a:r>
              <a:rPr lang="en-US" b="1" dirty="0" smtClean="0"/>
              <a:t>. </a:t>
            </a:r>
          </a:p>
          <a:p>
            <a:r>
              <a:rPr lang="en-US" b="1" dirty="0" err="1" smtClean="0"/>
              <a:t>Kadın</a:t>
            </a:r>
            <a:r>
              <a:rPr lang="en-US" b="1" dirty="0" smtClean="0"/>
              <a:t> </a:t>
            </a:r>
            <a:r>
              <a:rPr lang="en-US" b="1" dirty="0" err="1" smtClean="0"/>
              <a:t>Doǧum</a:t>
            </a:r>
            <a:r>
              <a:rPr lang="en-US" b="1" dirty="0" smtClean="0"/>
              <a:t> </a:t>
            </a:r>
            <a:r>
              <a:rPr lang="en-US" b="1" dirty="0" err="1" smtClean="0"/>
              <a:t>hekimleri</a:t>
            </a:r>
            <a:r>
              <a:rPr lang="en-US" b="1" dirty="0" smtClean="0"/>
              <a:t> </a:t>
            </a:r>
            <a:r>
              <a:rPr lang="en-US" b="1" dirty="0" err="1" smtClean="0"/>
              <a:t>korkutulmuş</a:t>
            </a:r>
            <a:r>
              <a:rPr lang="en-US" b="1" dirty="0"/>
              <a:t>,</a:t>
            </a:r>
            <a:r>
              <a:rPr lang="en-US" b="1" dirty="0" smtClean="0"/>
              <a:t> </a:t>
            </a:r>
            <a:r>
              <a:rPr lang="en-US" b="1" dirty="0" err="1" smtClean="0"/>
              <a:t>yalnızlaştırılmış</a:t>
            </a:r>
            <a:r>
              <a:rPr lang="en-US" b="1" dirty="0" smtClean="0"/>
              <a:t> </a:t>
            </a:r>
            <a:r>
              <a:rPr lang="en-US" b="1" dirty="0" err="1" smtClean="0"/>
              <a:t>ve</a:t>
            </a:r>
            <a:r>
              <a:rPr lang="en-US" b="1" dirty="0" smtClean="0"/>
              <a:t> </a:t>
            </a:r>
            <a:r>
              <a:rPr lang="en-US" b="1" dirty="0" err="1" smtClean="0"/>
              <a:t>değersizleştirilmiştirilmiştir</a:t>
            </a:r>
            <a:r>
              <a:rPr lang="en-US" b="1" dirty="0" smtClean="0"/>
              <a:t>.</a:t>
            </a:r>
          </a:p>
          <a:p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58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EBCOG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" y="2501900"/>
            <a:ext cx="8801100" cy="18542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pPr algn="ctr"/>
            <a:r>
              <a:rPr lang="en-US" sz="3200" dirty="0" smtClean="0"/>
              <a:t>36 </a:t>
            </a:r>
            <a:r>
              <a:rPr lang="en-US" sz="3200" dirty="0" err="1" smtClean="0"/>
              <a:t>üye</a:t>
            </a:r>
            <a:r>
              <a:rPr lang="en-US" sz="3200" dirty="0" smtClean="0"/>
              <a:t> </a:t>
            </a:r>
            <a:r>
              <a:rPr lang="en-US" sz="3200" dirty="0" err="1" smtClean="0"/>
              <a:t>ülke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8372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8142" y="2618378"/>
            <a:ext cx="4608285" cy="4239622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0284" y="109538"/>
            <a:ext cx="3211287" cy="22811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570" y="839562"/>
            <a:ext cx="3429000" cy="534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40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3366FF"/>
                </a:solidFill>
              </a:rPr>
              <a:t>Amaçlarımız</a:t>
            </a:r>
            <a:endParaRPr lang="en-US" b="1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Türkiye’de</a:t>
            </a:r>
            <a:r>
              <a:rPr lang="en-US" dirty="0" smtClean="0"/>
              <a:t> </a:t>
            </a:r>
            <a:r>
              <a:rPr lang="en-US" dirty="0" err="1"/>
              <a:t>Kadın</a:t>
            </a:r>
            <a:r>
              <a:rPr lang="en-US" dirty="0"/>
              <a:t> </a:t>
            </a:r>
            <a:r>
              <a:rPr lang="en-US" dirty="0" err="1"/>
              <a:t>Doğum</a:t>
            </a:r>
            <a:r>
              <a:rPr lang="en-US" dirty="0"/>
              <a:t> </a:t>
            </a:r>
            <a:r>
              <a:rPr lang="en-US" dirty="0" err="1"/>
              <a:t>asistan</a:t>
            </a:r>
            <a:r>
              <a:rPr lang="en-US" dirty="0"/>
              <a:t> </a:t>
            </a:r>
            <a:r>
              <a:rPr lang="en-US" dirty="0" err="1"/>
              <a:t>eğitiminin</a:t>
            </a:r>
            <a:r>
              <a:rPr lang="en-US" dirty="0"/>
              <a:t> </a:t>
            </a:r>
            <a:r>
              <a:rPr lang="en-US" dirty="0" err="1" smtClean="0"/>
              <a:t>iyileştirilmesi</a:t>
            </a:r>
            <a:r>
              <a:rPr lang="en-US" dirty="0" smtClean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 smtClean="0"/>
              <a:t>standardizasyonu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çalışmak</a:t>
            </a:r>
            <a:endParaRPr lang="en-US" dirty="0" smtClean="0"/>
          </a:p>
          <a:p>
            <a:r>
              <a:rPr lang="en-US" dirty="0" err="1"/>
              <a:t>A</a:t>
            </a:r>
            <a:r>
              <a:rPr lang="en-US" dirty="0" err="1" smtClean="0"/>
              <a:t>sistanlar</a:t>
            </a:r>
            <a:r>
              <a:rPr lang="en-US" dirty="0" smtClean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eğitim</a:t>
            </a:r>
            <a:r>
              <a:rPr lang="en-US" dirty="0"/>
              <a:t> </a:t>
            </a:r>
            <a:r>
              <a:rPr lang="en-US" dirty="0" err="1"/>
              <a:t>kurumları</a:t>
            </a:r>
            <a:r>
              <a:rPr lang="en-US" dirty="0"/>
              <a:t> </a:t>
            </a:r>
            <a:r>
              <a:rPr lang="en-US" dirty="0" err="1"/>
              <a:t>arasındaki</a:t>
            </a:r>
            <a:r>
              <a:rPr lang="en-US" dirty="0"/>
              <a:t> </a:t>
            </a:r>
            <a:r>
              <a:rPr lang="en-US" dirty="0" err="1"/>
              <a:t>iletişimi</a:t>
            </a:r>
            <a:r>
              <a:rPr lang="en-US" dirty="0"/>
              <a:t> </a:t>
            </a:r>
            <a:r>
              <a:rPr lang="en-US" dirty="0" err="1"/>
              <a:t>arttırmak</a:t>
            </a:r>
            <a:r>
              <a:rPr lang="en-US" dirty="0"/>
              <a:t> </a:t>
            </a:r>
            <a:r>
              <a:rPr lang="en-US" dirty="0" smtClean="0"/>
              <a:t> </a:t>
            </a:r>
          </a:p>
          <a:p>
            <a:r>
              <a:rPr lang="en-US" dirty="0" err="1"/>
              <a:t>A</a:t>
            </a:r>
            <a:r>
              <a:rPr lang="en-US" dirty="0" err="1" smtClean="0"/>
              <a:t>sistanların</a:t>
            </a:r>
            <a:r>
              <a:rPr lang="en-US" dirty="0" smtClean="0"/>
              <a:t> </a:t>
            </a:r>
            <a:r>
              <a:rPr lang="en-US" dirty="0" err="1"/>
              <a:t>sorunlarına</a:t>
            </a:r>
            <a:r>
              <a:rPr lang="en-US" dirty="0"/>
              <a:t> </a:t>
            </a:r>
            <a:r>
              <a:rPr lang="en-US" dirty="0" err="1"/>
              <a:t>çözüm</a:t>
            </a:r>
            <a:r>
              <a:rPr lang="en-US" dirty="0"/>
              <a:t> </a:t>
            </a:r>
            <a:r>
              <a:rPr lang="en-US" dirty="0" err="1"/>
              <a:t>yolları</a:t>
            </a:r>
            <a:r>
              <a:rPr lang="en-US" dirty="0"/>
              <a:t> </a:t>
            </a:r>
            <a:r>
              <a:rPr lang="en-US" dirty="0" err="1" smtClean="0"/>
              <a:t>aramak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2" descr="http://t0.gstatic.com/images?q=tbn:ANd9GcRh43z5F2RzEqCh8j9G-qA9pjyhAsQiBkwabOsHNon2_Uqlzdx0Ug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26135" y="4626429"/>
            <a:ext cx="2163058" cy="22315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541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ENTOG </a:t>
            </a:r>
            <a:r>
              <a:rPr lang="en-US" sz="4000" b="1" dirty="0" err="1" smtClean="0">
                <a:solidFill>
                  <a:srgbClr val="FF0000"/>
                </a:solidFill>
              </a:rPr>
              <a:t>Türkiye</a:t>
            </a:r>
            <a:r>
              <a:rPr lang="en-US" sz="4000" b="1" dirty="0" smtClean="0">
                <a:solidFill>
                  <a:srgbClr val="FF0000"/>
                </a:solidFill>
              </a:rPr>
              <a:t> (TTOG) </a:t>
            </a:r>
            <a:r>
              <a:rPr lang="en-US" sz="4000" b="1" dirty="0" err="1" smtClean="0">
                <a:solidFill>
                  <a:srgbClr val="FF0000"/>
                </a:solidFill>
              </a:rPr>
              <a:t>neler</a:t>
            </a:r>
            <a:endParaRPr lang="en-US" sz="4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yapıyor</a:t>
            </a:r>
            <a:r>
              <a:rPr lang="en-US" sz="4000" b="1" dirty="0" smtClean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4276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3366FF"/>
                </a:solidFill>
              </a:rPr>
              <a:t>Aktiviteler</a:t>
            </a:r>
            <a:endParaRPr lang="en-US" b="1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Göreve</a:t>
            </a:r>
            <a:r>
              <a:rPr lang="en-US" dirty="0" smtClean="0"/>
              <a:t> </a:t>
            </a:r>
            <a:r>
              <a:rPr lang="en-US" dirty="0" err="1" smtClean="0"/>
              <a:t>basladığımızda</a:t>
            </a:r>
            <a:r>
              <a:rPr lang="en-US" dirty="0" smtClean="0"/>
              <a:t> </a:t>
            </a:r>
            <a:r>
              <a:rPr lang="en-US" dirty="0" err="1"/>
              <a:t>tüm</a:t>
            </a:r>
            <a:r>
              <a:rPr lang="en-US" dirty="0"/>
              <a:t> </a:t>
            </a:r>
            <a:r>
              <a:rPr lang="en-US" dirty="0" err="1"/>
              <a:t>ü</a:t>
            </a:r>
            <a:r>
              <a:rPr lang="en-US" dirty="0" err="1" smtClean="0"/>
              <a:t>niversite</a:t>
            </a:r>
            <a:r>
              <a:rPr lang="en-US" dirty="0" smtClean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e</a:t>
            </a:r>
            <a:r>
              <a:rPr lang="en-US" dirty="0" err="1" smtClean="0"/>
              <a:t>ğitim</a:t>
            </a:r>
            <a:r>
              <a:rPr lang="en-US" dirty="0" smtClean="0"/>
              <a:t> </a:t>
            </a:r>
            <a:r>
              <a:rPr lang="en-US" dirty="0" err="1"/>
              <a:t>hastaneleri</a:t>
            </a:r>
            <a:r>
              <a:rPr lang="en-US" dirty="0"/>
              <a:t> Ana </a:t>
            </a:r>
            <a:r>
              <a:rPr lang="en-US" dirty="0" err="1"/>
              <a:t>Bilim</a:t>
            </a:r>
            <a:r>
              <a:rPr lang="en-US" dirty="0"/>
              <a:t> </a:t>
            </a:r>
            <a:r>
              <a:rPr lang="en-US" dirty="0" err="1"/>
              <a:t>Dalları</a:t>
            </a:r>
            <a:r>
              <a:rPr lang="en-US" dirty="0"/>
              <a:t> </a:t>
            </a:r>
            <a:r>
              <a:rPr lang="en-US" dirty="0" err="1" smtClean="0"/>
              <a:t>bilgilendirilmiş</a:t>
            </a:r>
            <a:r>
              <a:rPr lang="en-US" dirty="0" smtClean="0"/>
              <a:t> </a:t>
            </a:r>
            <a:r>
              <a:rPr lang="en-US" dirty="0" err="1"/>
              <a:t>olup</a:t>
            </a:r>
            <a:r>
              <a:rPr lang="en-US" dirty="0"/>
              <a:t> </a:t>
            </a:r>
            <a:r>
              <a:rPr lang="en-US" dirty="0" err="1"/>
              <a:t>asistanlar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iletişime</a:t>
            </a:r>
            <a:r>
              <a:rPr lang="en-US" dirty="0"/>
              <a:t> </a:t>
            </a:r>
            <a:r>
              <a:rPr lang="en-US" dirty="0" err="1"/>
              <a:t>geçilmistir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Ayrıca</a:t>
            </a:r>
            <a:r>
              <a:rPr lang="en-US" dirty="0" smtClean="0"/>
              <a:t> </a:t>
            </a:r>
            <a:r>
              <a:rPr lang="en-US" dirty="0"/>
              <a:t>TJOD </a:t>
            </a:r>
            <a:r>
              <a:rPr lang="en-US" dirty="0" err="1"/>
              <a:t>nin</a:t>
            </a:r>
            <a:r>
              <a:rPr lang="en-US" dirty="0"/>
              <a:t> web </a:t>
            </a:r>
            <a:r>
              <a:rPr lang="en-US" dirty="0" err="1"/>
              <a:t>sayfasında</a:t>
            </a:r>
            <a:r>
              <a:rPr lang="en-US" dirty="0"/>
              <a:t> ENTOG </a:t>
            </a:r>
            <a:r>
              <a:rPr lang="en-US" dirty="0" err="1" smtClean="0"/>
              <a:t>Türkiye</a:t>
            </a:r>
            <a:r>
              <a:rPr lang="en-US" dirty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/>
              <a:t>ilgili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 smtClean="0"/>
              <a:t>sayfamız</a:t>
            </a:r>
            <a:r>
              <a:rPr lang="en-US" dirty="0" smtClean="0"/>
              <a:t>  </a:t>
            </a:r>
            <a:r>
              <a:rPr lang="en-US" dirty="0" err="1" smtClean="0"/>
              <a:t>mevcut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81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3366FF"/>
                </a:solidFill>
              </a:rPr>
              <a:t>Aktiviteler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TJOD kongrelerinde öğretim üyelerinin ve asistanların katıldığı </a:t>
            </a:r>
            <a:r>
              <a:rPr lang="tr-TR" b="1" dirty="0"/>
              <a:t>toplantılar</a:t>
            </a:r>
            <a:r>
              <a:rPr lang="tr-TR" dirty="0"/>
              <a:t> </a:t>
            </a:r>
            <a:r>
              <a:rPr lang="tr-TR" dirty="0" smtClean="0"/>
              <a:t>düzenledik</a:t>
            </a:r>
          </a:p>
          <a:p>
            <a:r>
              <a:rPr lang="tr-TR" dirty="0" err="1" smtClean="0"/>
              <a:t>Malpraktisten</a:t>
            </a:r>
            <a:r>
              <a:rPr lang="tr-TR" dirty="0" smtClean="0"/>
              <a:t> eğitim sorunlarına kadar pek çok konuda sunumlar ve tartışmalar gerçekleştirildi.</a:t>
            </a:r>
            <a:endParaRPr lang="tr-TR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5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1196752"/>
            <a:ext cx="3960440" cy="4846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dirty="0" smtClean="0"/>
              <a:t>.</a:t>
            </a:r>
          </a:p>
          <a:p>
            <a:pPr>
              <a:buNone/>
            </a:pPr>
            <a:r>
              <a:rPr lang="tr-TR" dirty="0" smtClean="0"/>
              <a:t>   </a:t>
            </a:r>
          </a:p>
          <a:p>
            <a:pPr>
              <a:buNone/>
            </a:pPr>
            <a:r>
              <a:rPr lang="tr-TR" dirty="0" smtClean="0"/>
              <a:t>   </a:t>
            </a:r>
          </a:p>
        </p:txBody>
      </p:sp>
      <p:pic>
        <p:nvPicPr>
          <p:cNvPr id="16386" name="Picture 2" descr="http://1.bp.blogspot.com/_FH68e2xBAv4/TIZGZNVYHAI/AAAAAAAAB0g/3zXO_RZJ5gA/s1600/_51905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7526" y="1087217"/>
            <a:ext cx="6564615" cy="5356061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3198701" y="456708"/>
            <a:ext cx="2478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i="1" dirty="0" smtClean="0">
                <a:solidFill>
                  <a:srgbClr val="FF0000"/>
                </a:solidFill>
              </a:rPr>
              <a:t>    TJOD 2010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48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336256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71500" y="3610430"/>
            <a:ext cx="8001000" cy="2409370"/>
          </a:xfrm>
        </p:spPr>
        <p:txBody>
          <a:bodyPr/>
          <a:lstStyle/>
          <a:p>
            <a:r>
              <a:rPr lang="en-US" dirty="0" err="1" smtClean="0"/>
              <a:t>Türkiyedeki</a:t>
            </a:r>
            <a:r>
              <a:rPr lang="en-US" dirty="0" smtClean="0"/>
              <a:t> </a:t>
            </a:r>
            <a:r>
              <a:rPr lang="en-US" dirty="0" err="1"/>
              <a:t>asistanların</a:t>
            </a:r>
            <a:r>
              <a:rPr lang="en-US" dirty="0"/>
              <a:t> </a:t>
            </a:r>
            <a:r>
              <a:rPr lang="en-US" dirty="0" err="1"/>
              <a:t>eğitim</a:t>
            </a:r>
            <a:r>
              <a:rPr lang="en-US" dirty="0"/>
              <a:t> </a:t>
            </a:r>
            <a:r>
              <a:rPr lang="en-US" dirty="0" err="1"/>
              <a:t>sorunları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ilgili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anket</a:t>
            </a:r>
            <a:r>
              <a:rPr lang="en-US" dirty="0"/>
              <a:t> </a:t>
            </a:r>
            <a:r>
              <a:rPr lang="en-US" dirty="0" err="1"/>
              <a:t>calışması</a:t>
            </a:r>
            <a:r>
              <a:rPr lang="en-US" dirty="0"/>
              <a:t> </a:t>
            </a:r>
            <a:r>
              <a:rPr lang="en-US" dirty="0" err="1" smtClean="0"/>
              <a:t>yürüttük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97473" y="5373469"/>
            <a:ext cx="67716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i="1" dirty="0" err="1"/>
              <a:t>Türk</a:t>
            </a:r>
            <a:r>
              <a:rPr lang="tr-TR" i="1" dirty="0"/>
              <a:t> Jinekoloji ve </a:t>
            </a:r>
            <a:r>
              <a:rPr lang="tr-TR" i="1" dirty="0" err="1"/>
              <a:t>Obstetrik</a:t>
            </a:r>
            <a:r>
              <a:rPr lang="tr-TR" i="1" dirty="0"/>
              <a:t> </a:t>
            </a:r>
            <a:r>
              <a:rPr lang="tr-TR" i="1" dirty="0" smtClean="0"/>
              <a:t>Derneği </a:t>
            </a:r>
            <a:r>
              <a:rPr lang="tr-TR" i="1" dirty="0"/>
              <a:t>Dergisi, (J </a:t>
            </a:r>
            <a:r>
              <a:rPr lang="tr-TR" i="1" dirty="0" err="1"/>
              <a:t>Turk</a:t>
            </a:r>
            <a:r>
              <a:rPr lang="tr-TR" i="1" dirty="0"/>
              <a:t> </a:t>
            </a:r>
            <a:r>
              <a:rPr lang="tr-TR" i="1" dirty="0" err="1"/>
              <a:t>Soc</a:t>
            </a:r>
            <a:r>
              <a:rPr lang="tr-TR" i="1" dirty="0"/>
              <a:t> </a:t>
            </a:r>
            <a:r>
              <a:rPr lang="tr-TR" i="1" dirty="0" err="1"/>
              <a:t>Obstet</a:t>
            </a:r>
            <a:r>
              <a:rPr lang="tr-TR" i="1" dirty="0"/>
              <a:t> </a:t>
            </a:r>
            <a:r>
              <a:rPr lang="tr-TR" i="1" dirty="0" err="1"/>
              <a:t>Gynecol</a:t>
            </a:r>
            <a:r>
              <a:rPr lang="tr-TR" i="1" dirty="0"/>
              <a:t>), </a:t>
            </a:r>
            <a:endParaRPr lang="tr-TR" i="1" dirty="0" smtClean="0"/>
          </a:p>
          <a:p>
            <a:r>
              <a:rPr lang="tr-TR" i="1" dirty="0" smtClean="0"/>
              <a:t>2013</a:t>
            </a:r>
            <a:r>
              <a:rPr lang="tr-TR" i="1" dirty="0"/>
              <a:t>; Cilt: 10, Say›: 1, Sayfa: 37- 41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74695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285" y="3519714"/>
            <a:ext cx="8527143" cy="3048000"/>
          </a:xfrm>
        </p:spPr>
        <p:txBody>
          <a:bodyPr>
            <a:normAutofit/>
          </a:bodyPr>
          <a:lstStyle/>
          <a:p>
            <a:r>
              <a:rPr lang="tr-TR" dirty="0"/>
              <a:t>Toplamda 7 </a:t>
            </a:r>
            <a:r>
              <a:rPr lang="tr-TR" dirty="0" smtClean="0"/>
              <a:t>eğitim </a:t>
            </a:r>
            <a:r>
              <a:rPr lang="tr-TR" dirty="0"/>
              <a:t>kurumundan (</a:t>
            </a:r>
            <a:r>
              <a:rPr lang="tr-TR" dirty="0" err="1"/>
              <a:t>üniversite</a:t>
            </a:r>
            <a:r>
              <a:rPr lang="tr-TR" dirty="0"/>
              <a:t> ve </a:t>
            </a:r>
            <a:r>
              <a:rPr lang="tr-TR" dirty="0" smtClean="0"/>
              <a:t>eğitim araştırma </a:t>
            </a:r>
            <a:r>
              <a:rPr lang="tr-TR" dirty="0"/>
              <a:t>hastanesi) 60 </a:t>
            </a:r>
            <a:r>
              <a:rPr lang="tr-TR" dirty="0" smtClean="0"/>
              <a:t>kadın doğum asistanı </a:t>
            </a:r>
            <a:r>
              <a:rPr lang="tr-TR" dirty="0" err="1" smtClean="0"/>
              <a:t>çalışmaya</a:t>
            </a:r>
            <a:r>
              <a:rPr lang="tr-TR" dirty="0" smtClean="0"/>
              <a:t> </a:t>
            </a:r>
            <a:r>
              <a:rPr lang="tr-TR" dirty="0"/>
              <a:t>dahil edildi. </a:t>
            </a:r>
            <a:r>
              <a:rPr lang="tr-TR" dirty="0" err="1" smtClean="0"/>
              <a:t>Çalışmaya</a:t>
            </a:r>
            <a:r>
              <a:rPr lang="tr-TR" dirty="0" smtClean="0"/>
              <a:t> katılan </a:t>
            </a:r>
            <a:r>
              <a:rPr lang="tr-TR" dirty="0"/>
              <a:t>asistan hekimlerin %75'inin (n:45) TUS'ta ilk tercihi </a:t>
            </a:r>
            <a:r>
              <a:rPr lang="tr-TR" dirty="0" smtClean="0"/>
              <a:t>Kadın Doğum </a:t>
            </a:r>
            <a:r>
              <a:rPr lang="tr-TR" dirty="0" err="1" smtClean="0"/>
              <a:t>Bölümü</a:t>
            </a:r>
            <a:r>
              <a:rPr lang="tr-TR" dirty="0" smtClean="0"/>
              <a:t> </a:t>
            </a:r>
            <a:r>
              <a:rPr lang="tr-TR" dirty="0"/>
              <a:t>idi. </a:t>
            </a:r>
            <a:r>
              <a:rPr lang="tr-TR" dirty="0" smtClean="0"/>
              <a:t>Katılımcıların </a:t>
            </a:r>
            <a:r>
              <a:rPr lang="tr-TR" dirty="0"/>
              <a:t>%51'i (n:31) ş</a:t>
            </a:r>
            <a:r>
              <a:rPr lang="tr-TR" dirty="0" smtClean="0"/>
              <a:t>u </a:t>
            </a:r>
            <a:r>
              <a:rPr lang="tr-TR" dirty="0"/>
              <a:t>an </a:t>
            </a:r>
            <a:r>
              <a:rPr lang="tr-TR" dirty="0" smtClean="0"/>
              <a:t>bulunduklar</a:t>
            </a:r>
            <a:r>
              <a:rPr lang="tr-TR" dirty="0"/>
              <a:t>ı</a:t>
            </a:r>
            <a:r>
              <a:rPr lang="tr-TR" dirty="0" smtClean="0"/>
              <a:t> </a:t>
            </a:r>
            <a:r>
              <a:rPr lang="tr-TR" dirty="0"/>
              <a:t>konumdan memnundular.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336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71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429" y="1223154"/>
            <a:ext cx="4181929" cy="5509823"/>
          </a:xfrm>
        </p:spPr>
        <p:txBody>
          <a:bodyPr/>
          <a:lstStyle/>
          <a:p>
            <a:r>
              <a:rPr lang="tr-TR" dirty="0"/>
              <a:t>Mevcut sorunlar </a:t>
            </a:r>
            <a:r>
              <a:rPr lang="tr-TR" dirty="0" smtClean="0"/>
              <a:t>arasında </a:t>
            </a:r>
            <a:r>
              <a:rPr lang="tr-TR" dirty="0"/>
              <a:t>en temel sorunun </a:t>
            </a:r>
            <a:r>
              <a:rPr lang="tr-TR" b="1" dirty="0" smtClean="0">
                <a:solidFill>
                  <a:srgbClr val="FF0000"/>
                </a:solidFill>
              </a:rPr>
              <a:t>ağır </a:t>
            </a:r>
            <a:r>
              <a:rPr lang="tr-TR" b="1" dirty="0" err="1" smtClean="0">
                <a:solidFill>
                  <a:srgbClr val="FF0000"/>
                </a:solidFill>
              </a:rPr>
              <a:t>çalışma</a:t>
            </a:r>
            <a:r>
              <a:rPr lang="tr-TR" b="1" dirty="0" smtClean="0">
                <a:solidFill>
                  <a:srgbClr val="FF0000"/>
                </a:solidFill>
              </a:rPr>
              <a:t> şartları </a:t>
            </a:r>
            <a:r>
              <a:rPr lang="tr-TR" b="1" dirty="0">
                <a:solidFill>
                  <a:srgbClr val="FF0000"/>
                </a:solidFill>
              </a:rPr>
              <a:t>%43 </a:t>
            </a:r>
            <a:r>
              <a:rPr lang="tr-TR" dirty="0"/>
              <a:t>(n:26) </a:t>
            </a:r>
            <a:r>
              <a:rPr lang="tr-TR" dirty="0" err="1" smtClean="0"/>
              <a:t>olduǧu</a:t>
            </a:r>
            <a:r>
              <a:rPr lang="tr-TR" dirty="0" smtClean="0"/>
              <a:t> saptandı. </a:t>
            </a:r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r>
              <a:rPr lang="tr-TR" dirty="0" smtClean="0"/>
              <a:t>Uzmanlık sonrası </a:t>
            </a:r>
            <a:r>
              <a:rPr lang="tr-TR" dirty="0"/>
              <a:t>en temel </a:t>
            </a:r>
            <a:r>
              <a:rPr lang="tr-TR" dirty="0" smtClean="0"/>
              <a:t>kaygının </a:t>
            </a:r>
            <a:r>
              <a:rPr lang="tr-TR" dirty="0"/>
              <a:t>ise </a:t>
            </a:r>
            <a:r>
              <a:rPr lang="tr-TR" b="1" dirty="0" err="1">
                <a:solidFill>
                  <a:srgbClr val="FF0000"/>
                </a:solidFill>
              </a:rPr>
              <a:t>malpraktis</a:t>
            </a:r>
            <a:r>
              <a:rPr lang="tr-TR" dirty="0"/>
              <a:t> %42 (n:25) </a:t>
            </a:r>
            <a:r>
              <a:rPr lang="tr-TR" dirty="0" smtClean="0"/>
              <a:t>olduğu </a:t>
            </a:r>
            <a:r>
              <a:rPr lang="tr-TR" dirty="0" err="1"/>
              <a:t>gözlendi</a:t>
            </a:r>
            <a:r>
              <a:rPr lang="tr-TR" dirty="0"/>
              <a:t>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896" y="299597"/>
            <a:ext cx="3174845" cy="29116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896" y="3568205"/>
            <a:ext cx="3174845" cy="329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15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Asistanların </a:t>
            </a:r>
            <a:r>
              <a:rPr lang="tr-TR" dirty="0" err="1"/>
              <a:t>çözüm</a:t>
            </a:r>
            <a:r>
              <a:rPr lang="tr-TR" dirty="0"/>
              <a:t> </a:t>
            </a:r>
            <a:r>
              <a:rPr lang="tr-TR" dirty="0" err="1" smtClean="0"/>
              <a:t>önerileri</a:t>
            </a:r>
            <a:r>
              <a:rPr lang="tr-TR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u="sng" dirty="0">
                <a:solidFill>
                  <a:srgbClr val="FF0000"/>
                </a:solidFill>
              </a:rPr>
              <a:t>Ç</a:t>
            </a:r>
            <a:r>
              <a:rPr lang="tr-TR" b="1" u="sng" dirty="0" smtClean="0">
                <a:solidFill>
                  <a:srgbClr val="FF0000"/>
                </a:solidFill>
              </a:rPr>
              <a:t>alışma koşulları </a:t>
            </a:r>
            <a:r>
              <a:rPr lang="tr-TR" b="1" u="sng" dirty="0">
                <a:solidFill>
                  <a:srgbClr val="FF0000"/>
                </a:solidFill>
              </a:rPr>
              <a:t>ile ilgili olarak </a:t>
            </a:r>
            <a:endParaRPr lang="tr-TR" b="1" u="sng" dirty="0" smtClean="0">
              <a:solidFill>
                <a:srgbClr val="FF0000"/>
              </a:solidFill>
            </a:endParaRPr>
          </a:p>
          <a:p>
            <a:r>
              <a:rPr lang="tr-TR" dirty="0" err="1"/>
              <a:t>N</a:t>
            </a:r>
            <a:r>
              <a:rPr lang="tr-TR" dirty="0" err="1" smtClean="0"/>
              <a:t>öbet</a:t>
            </a:r>
            <a:r>
              <a:rPr lang="tr-TR" dirty="0" smtClean="0"/>
              <a:t> </a:t>
            </a:r>
            <a:r>
              <a:rPr lang="tr-TR" dirty="0"/>
              <a:t>saatleri, </a:t>
            </a:r>
            <a:r>
              <a:rPr lang="tr-TR" dirty="0" err="1"/>
              <a:t>nöbet</a:t>
            </a:r>
            <a:r>
              <a:rPr lang="tr-TR" dirty="0"/>
              <a:t> ertesi izin ve </a:t>
            </a:r>
            <a:r>
              <a:rPr lang="tr-TR" dirty="0" err="1" smtClean="0"/>
              <a:t>çalışma</a:t>
            </a:r>
            <a:r>
              <a:rPr lang="tr-TR" dirty="0" smtClean="0"/>
              <a:t> </a:t>
            </a:r>
            <a:r>
              <a:rPr lang="tr-TR" dirty="0"/>
              <a:t>saatlerine bir </a:t>
            </a:r>
            <a:r>
              <a:rPr lang="tr-TR" dirty="0" err="1"/>
              <a:t>düzenleme</a:t>
            </a:r>
            <a:r>
              <a:rPr lang="tr-TR" dirty="0"/>
              <a:t> </a:t>
            </a:r>
            <a:r>
              <a:rPr lang="tr-TR" dirty="0" smtClean="0"/>
              <a:t>getirilmesi</a:t>
            </a:r>
          </a:p>
          <a:p>
            <a:r>
              <a:rPr lang="tr-TR" b="1" u="sng" dirty="0">
                <a:solidFill>
                  <a:srgbClr val="FF0000"/>
                </a:solidFill>
              </a:rPr>
              <a:t>E</a:t>
            </a:r>
            <a:r>
              <a:rPr lang="tr-TR" b="1" u="sng" dirty="0" smtClean="0">
                <a:solidFill>
                  <a:srgbClr val="FF0000"/>
                </a:solidFill>
              </a:rPr>
              <a:t>ğitim sorunlarına </a:t>
            </a:r>
            <a:r>
              <a:rPr lang="tr-TR" b="1" u="sng" dirty="0" err="1">
                <a:solidFill>
                  <a:srgbClr val="FF0000"/>
                </a:solidFill>
              </a:rPr>
              <a:t>yönelik</a:t>
            </a:r>
            <a:r>
              <a:rPr lang="tr-TR" b="1" u="sng" dirty="0">
                <a:solidFill>
                  <a:srgbClr val="FF0000"/>
                </a:solidFill>
              </a:rPr>
              <a:t> </a:t>
            </a:r>
            <a:r>
              <a:rPr lang="tr-TR" b="1" u="sng" dirty="0" smtClean="0">
                <a:solidFill>
                  <a:srgbClr val="FF0000"/>
                </a:solidFill>
              </a:rPr>
              <a:t>olarak</a:t>
            </a:r>
          </a:p>
          <a:p>
            <a:r>
              <a:rPr lang="tr-TR" dirty="0"/>
              <a:t>A</a:t>
            </a:r>
            <a:r>
              <a:rPr lang="tr-TR" dirty="0" smtClean="0"/>
              <a:t>sistan </a:t>
            </a:r>
            <a:r>
              <a:rPr lang="tr-TR" dirty="0"/>
              <a:t>karnesi </a:t>
            </a:r>
            <a:r>
              <a:rPr lang="tr-TR" dirty="0" err="1"/>
              <a:t>düzenlenmesi</a:t>
            </a:r>
            <a:r>
              <a:rPr lang="tr-TR" dirty="0"/>
              <a:t>, </a:t>
            </a:r>
            <a:endParaRPr lang="tr-TR" dirty="0" smtClean="0"/>
          </a:p>
          <a:p>
            <a:r>
              <a:rPr lang="tr-TR" dirty="0"/>
              <a:t>K</a:t>
            </a:r>
            <a:r>
              <a:rPr lang="tr-TR" dirty="0" smtClean="0"/>
              <a:t>ongrelere katılımın </a:t>
            </a:r>
            <a:r>
              <a:rPr lang="tr-TR" dirty="0"/>
              <a:t>ve bilimsel </a:t>
            </a:r>
            <a:r>
              <a:rPr lang="tr-TR" dirty="0" smtClean="0"/>
              <a:t>araştırmalara katılımın arttırılması</a:t>
            </a:r>
            <a:endParaRPr lang="tr-T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61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5400" b="1" dirty="0" smtClean="0"/>
              <a:t>EBCOG</a:t>
            </a:r>
            <a:endParaRPr lang="en-US" sz="54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b="1" dirty="0" smtClean="0"/>
              <a:t>TEMSİL</a:t>
            </a:r>
          </a:p>
          <a:p>
            <a:r>
              <a:rPr lang="tr-TR" sz="2800" b="1" dirty="0" smtClean="0"/>
              <a:t>Kadın doğumcuların haklarını tüm </a:t>
            </a:r>
            <a:r>
              <a:rPr lang="tr-TR" sz="2800" b="1" dirty="0" smtClean="0">
                <a:solidFill>
                  <a:srgbClr val="FF0000"/>
                </a:solidFill>
              </a:rPr>
              <a:t>politik ve tıbbi toplantılarda savunmak </a:t>
            </a:r>
            <a:r>
              <a:rPr lang="tr-TR" sz="2800" b="1" dirty="0" smtClean="0"/>
              <a:t> </a:t>
            </a:r>
          </a:p>
          <a:p>
            <a:r>
              <a:rPr lang="tr-TR" sz="2800" b="1" dirty="0" smtClean="0"/>
              <a:t>Problemlere </a:t>
            </a:r>
            <a:r>
              <a:rPr lang="tr-TR" sz="2800" b="1" dirty="0" smtClean="0">
                <a:solidFill>
                  <a:srgbClr val="FF0000"/>
                </a:solidFill>
              </a:rPr>
              <a:t>çözümler aramak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5540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Asistanların </a:t>
            </a:r>
            <a:r>
              <a:rPr lang="tr-TR" dirty="0" err="1"/>
              <a:t>çözüm</a:t>
            </a:r>
            <a:r>
              <a:rPr lang="tr-TR" dirty="0"/>
              <a:t> </a:t>
            </a:r>
            <a:r>
              <a:rPr lang="tr-TR" dirty="0" err="1"/>
              <a:t>önerileri</a:t>
            </a:r>
            <a:r>
              <a:rPr lang="tr-TR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4400" dirty="0" err="1" smtClean="0"/>
              <a:t>Türkiye</a:t>
            </a:r>
            <a:r>
              <a:rPr lang="tr-TR" sz="4400" dirty="0" smtClean="0"/>
              <a:t> </a:t>
            </a:r>
            <a:r>
              <a:rPr lang="tr-TR" sz="4400" dirty="0"/>
              <a:t>genelinde </a:t>
            </a:r>
            <a:r>
              <a:rPr lang="tr-TR" sz="4400" dirty="0" err="1"/>
              <a:t>tüm</a:t>
            </a:r>
            <a:r>
              <a:rPr lang="tr-TR" sz="4400" dirty="0"/>
              <a:t> </a:t>
            </a:r>
            <a:r>
              <a:rPr lang="tr-TR" sz="4400" dirty="0" err="1"/>
              <a:t>eǧitim</a:t>
            </a:r>
            <a:r>
              <a:rPr lang="tr-TR" sz="4400" dirty="0"/>
              <a:t> </a:t>
            </a:r>
            <a:r>
              <a:rPr lang="tr-TR" sz="4400" dirty="0" smtClean="0"/>
              <a:t>kurumlarında standardizasyon </a:t>
            </a:r>
            <a:r>
              <a:rPr lang="tr-TR" sz="4400" dirty="0" err="1"/>
              <a:t>çalışmalarının</a:t>
            </a:r>
            <a:r>
              <a:rPr lang="tr-TR" sz="4400" dirty="0"/>
              <a:t> </a:t>
            </a:r>
            <a:r>
              <a:rPr lang="tr-TR" sz="4400" dirty="0" smtClean="0"/>
              <a:t>başlatılmalıdır. </a:t>
            </a:r>
            <a:endParaRPr lang="tr-TR" sz="4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1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rcRect l="17726" r="17726"/>
          <a:stretch>
            <a:fillRect/>
          </a:stretch>
        </p:blipFill>
        <p:spPr>
          <a:xfrm>
            <a:off x="1179285" y="1047102"/>
            <a:ext cx="6395357" cy="3289041"/>
          </a:xfrm>
        </p:spPr>
      </p:pic>
      <p:sp>
        <p:nvSpPr>
          <p:cNvPr id="2" name="TextBox 1"/>
          <p:cNvSpPr txBox="1"/>
          <p:nvPr/>
        </p:nvSpPr>
        <p:spPr>
          <a:xfrm>
            <a:off x="435429" y="4336143"/>
            <a:ext cx="82822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Kısa</a:t>
            </a:r>
            <a:r>
              <a:rPr lang="en-US" sz="3200" dirty="0" smtClean="0"/>
              <a:t> </a:t>
            </a:r>
            <a:r>
              <a:rPr lang="en-US" sz="3200" dirty="0" err="1" smtClean="0"/>
              <a:t>ve</a:t>
            </a:r>
            <a:r>
              <a:rPr lang="en-US" sz="3200" dirty="0" smtClean="0"/>
              <a:t> </a:t>
            </a:r>
            <a:r>
              <a:rPr lang="en-US" sz="3200" dirty="0" err="1" smtClean="0"/>
              <a:t>uzun</a:t>
            </a:r>
            <a:r>
              <a:rPr lang="en-US" sz="3200" dirty="0" smtClean="0"/>
              <a:t> </a:t>
            </a:r>
            <a:r>
              <a:rPr lang="en-US" sz="3200" dirty="0" err="1" smtClean="0"/>
              <a:t>dönem</a:t>
            </a:r>
            <a:r>
              <a:rPr lang="en-US" sz="3200" dirty="0" smtClean="0"/>
              <a:t> </a:t>
            </a:r>
            <a:r>
              <a:rPr lang="en-US" sz="3200" dirty="0" err="1" smtClean="0"/>
              <a:t>deǧişim</a:t>
            </a:r>
            <a:r>
              <a:rPr lang="en-US" sz="3200" dirty="0" smtClean="0"/>
              <a:t> </a:t>
            </a:r>
            <a:r>
              <a:rPr lang="en-US" sz="3200" dirty="0" err="1" smtClean="0"/>
              <a:t>programları</a:t>
            </a:r>
            <a:r>
              <a:rPr lang="en-US" sz="3200" dirty="0" smtClean="0"/>
              <a:t> </a:t>
            </a:r>
            <a:r>
              <a:rPr lang="en-US" sz="3200" dirty="0" err="1" smtClean="0"/>
              <a:t>için</a:t>
            </a:r>
            <a:r>
              <a:rPr lang="en-US" sz="3200" dirty="0" smtClean="0"/>
              <a:t> </a:t>
            </a:r>
            <a:r>
              <a:rPr lang="en-US" sz="3200" dirty="0" err="1" smtClean="0"/>
              <a:t>aracılık</a:t>
            </a:r>
            <a:endParaRPr lang="en-US" sz="3200" dirty="0" smtClean="0"/>
          </a:p>
          <a:p>
            <a:r>
              <a:rPr lang="en-US" sz="3200" dirty="0"/>
              <a:t>H</a:t>
            </a:r>
            <a:r>
              <a:rPr lang="en-US" sz="3200" dirty="0" smtClean="0"/>
              <a:t>er </a:t>
            </a:r>
            <a:r>
              <a:rPr lang="en-US" sz="3200" dirty="0" err="1" smtClean="0"/>
              <a:t>sene</a:t>
            </a:r>
            <a:r>
              <a:rPr lang="en-US" sz="3200" dirty="0" smtClean="0"/>
              <a:t> </a:t>
            </a:r>
            <a:r>
              <a:rPr lang="en-US" sz="3200" dirty="0" err="1" smtClean="0"/>
              <a:t>asistanlarımız</a:t>
            </a:r>
            <a:r>
              <a:rPr lang="en-US" sz="3200" dirty="0" smtClean="0"/>
              <a:t> </a:t>
            </a:r>
            <a:r>
              <a:rPr lang="en-US" sz="3200" dirty="0" err="1" smtClean="0"/>
              <a:t>bu</a:t>
            </a:r>
            <a:r>
              <a:rPr lang="en-US" sz="3200" dirty="0" smtClean="0"/>
              <a:t> </a:t>
            </a:r>
            <a:r>
              <a:rPr lang="en-US" sz="3200" dirty="0" err="1" smtClean="0"/>
              <a:t>toplantılara</a:t>
            </a:r>
            <a:r>
              <a:rPr lang="en-US" sz="3200" dirty="0" smtClean="0"/>
              <a:t> </a:t>
            </a:r>
            <a:r>
              <a:rPr lang="en-US" sz="3200" dirty="0" err="1" smtClean="0"/>
              <a:t>katıldı</a:t>
            </a:r>
            <a:endParaRPr lang="en-US" sz="3200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71500" y="0"/>
            <a:ext cx="80010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3366FF"/>
                </a:solidFill>
              </a:rPr>
              <a:t>Aktiviteler</a:t>
            </a:r>
            <a:endParaRPr lang="en-US" b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85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043608" y="3140968"/>
            <a:ext cx="3600400" cy="28083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en-US" b="1" dirty="0" err="1" smtClean="0"/>
              <a:t>Yıllık</a:t>
            </a:r>
            <a:r>
              <a:rPr lang="en-US" b="1" dirty="0" smtClean="0"/>
              <a:t> ENTOG </a:t>
            </a:r>
            <a:r>
              <a:rPr lang="en-US" b="1" dirty="0" err="1"/>
              <a:t>toplantılarına</a:t>
            </a:r>
            <a:r>
              <a:rPr lang="en-US" b="1" dirty="0"/>
              <a:t> </a:t>
            </a:r>
            <a:r>
              <a:rPr lang="en-US" b="1" dirty="0" err="1"/>
              <a:t>ülkemizi</a:t>
            </a:r>
            <a:r>
              <a:rPr lang="en-US" b="1" dirty="0"/>
              <a:t> </a:t>
            </a:r>
            <a:r>
              <a:rPr lang="en-US" b="1" dirty="0" err="1"/>
              <a:t>temsilen</a:t>
            </a:r>
            <a:r>
              <a:rPr lang="en-US" b="1" dirty="0"/>
              <a:t> </a:t>
            </a:r>
            <a:r>
              <a:rPr lang="en-US" b="1" dirty="0" err="1"/>
              <a:t>katıldık</a:t>
            </a:r>
            <a:r>
              <a:rPr lang="en-US" b="1" dirty="0"/>
              <a:t>. </a:t>
            </a:r>
          </a:p>
        </p:txBody>
      </p:sp>
      <p:pic>
        <p:nvPicPr>
          <p:cNvPr id="6148" name="Picture 4" descr="C:\Documents and Settings\Lenovo\Belgelerim\Resimlerim\Budapest\DSC002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0"/>
            <a:ext cx="3995936" cy="2996951"/>
          </a:xfrm>
          <a:prstGeom prst="rect">
            <a:avLst/>
          </a:prstGeom>
          <a:noFill/>
        </p:spPr>
      </p:pic>
      <p:pic>
        <p:nvPicPr>
          <p:cNvPr id="6150" name="Picture 6" descr="C:\Documents and Settings\Lenovo\Belgelerim\101MSDCF\DSC006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0138" y="3717032"/>
            <a:ext cx="3323862" cy="2492896"/>
          </a:xfrm>
          <a:prstGeom prst="rect">
            <a:avLst/>
          </a:prstGeom>
          <a:noFill/>
        </p:spPr>
      </p:pic>
      <p:pic>
        <p:nvPicPr>
          <p:cNvPr id="5" name="Picture 7" descr="C:\Documents and Settings\Lenovo\Belgelerim\Resimlerim\Budapest\DSC002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845" y="1008111"/>
            <a:ext cx="2843809" cy="21328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110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3366FF"/>
                </a:solidFill>
              </a:rPr>
              <a:t>Aktiviteler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2016 EBCOG </a:t>
            </a:r>
            <a:r>
              <a:rPr lang="en-US" sz="2800" b="1" dirty="0" err="1" smtClean="0"/>
              <a:t>kongresi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için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seçimlere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katıldık</a:t>
            </a:r>
            <a:r>
              <a:rPr lang="en-US" sz="2800" b="1" dirty="0" smtClean="0"/>
              <a:t>.</a:t>
            </a:r>
          </a:p>
          <a:p>
            <a:r>
              <a:rPr lang="en-US" sz="2800" b="1" dirty="0" err="1"/>
              <a:t>A</a:t>
            </a:r>
            <a:r>
              <a:rPr lang="en-US" sz="2800" b="1" dirty="0" err="1" smtClean="0"/>
              <a:t>sistan</a:t>
            </a:r>
            <a:r>
              <a:rPr lang="en-US" sz="2800" b="1" dirty="0" smtClean="0"/>
              <a:t> </a:t>
            </a:r>
            <a:r>
              <a:rPr lang="en-US" sz="2800" b="1" dirty="0" err="1"/>
              <a:t>oylamasında</a:t>
            </a:r>
            <a:r>
              <a:rPr lang="en-US" sz="2800" b="1" dirty="0"/>
              <a:t> da 2016 EBCOG </a:t>
            </a:r>
            <a:r>
              <a:rPr lang="en-US" sz="2800" b="1" dirty="0" err="1"/>
              <a:t>kongresi</a:t>
            </a:r>
            <a:r>
              <a:rPr lang="en-US" sz="2800" b="1" dirty="0"/>
              <a:t> </a:t>
            </a:r>
            <a:r>
              <a:rPr lang="en-US" sz="2800" b="1" dirty="0" err="1"/>
              <a:t>icin</a:t>
            </a:r>
            <a:r>
              <a:rPr lang="en-US" sz="2800" b="1" dirty="0"/>
              <a:t> </a:t>
            </a:r>
            <a:r>
              <a:rPr lang="en-US" sz="2800" b="1" dirty="0" err="1"/>
              <a:t>Türkiye</a:t>
            </a:r>
            <a:r>
              <a:rPr lang="en-US" sz="2800" b="1" dirty="0"/>
              <a:t> </a:t>
            </a:r>
            <a:r>
              <a:rPr lang="en-US" sz="2800" b="1" dirty="0" err="1"/>
              <a:t>seçilmistir</a:t>
            </a:r>
            <a:r>
              <a:rPr lang="en-US" sz="28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9483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6600"/>
                </a:solidFill>
              </a:rPr>
              <a:t>2016 da EBCOG </a:t>
            </a:r>
            <a:r>
              <a:rPr lang="en-US" b="1" dirty="0" err="1">
                <a:solidFill>
                  <a:srgbClr val="FF6600"/>
                </a:solidFill>
              </a:rPr>
              <a:t>kongresi</a:t>
            </a:r>
            <a:r>
              <a:rPr lang="en-US" b="1" dirty="0">
                <a:solidFill>
                  <a:srgbClr val="FF6600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ENTOG </a:t>
            </a:r>
            <a:r>
              <a:rPr lang="en-US" dirty="0" err="1"/>
              <a:t>değişim</a:t>
            </a:r>
            <a:r>
              <a:rPr lang="en-US" dirty="0"/>
              <a:t> </a:t>
            </a:r>
            <a:r>
              <a:rPr lang="en-US" dirty="0" err="1"/>
              <a:t>programı</a:t>
            </a:r>
            <a:r>
              <a:rPr lang="en-US" dirty="0"/>
              <a:t> da </a:t>
            </a:r>
            <a:r>
              <a:rPr lang="en-US" dirty="0" err="1"/>
              <a:t>ülkemizde</a:t>
            </a:r>
            <a:r>
              <a:rPr lang="en-US" dirty="0"/>
              <a:t> </a:t>
            </a:r>
            <a:r>
              <a:rPr lang="en-US" dirty="0" err="1"/>
              <a:t>yapılacaktır</a:t>
            </a:r>
            <a:r>
              <a:rPr lang="en-US" dirty="0"/>
              <a:t>. Bu </a:t>
            </a:r>
            <a:r>
              <a:rPr lang="en-US" dirty="0" err="1"/>
              <a:t>değisim</a:t>
            </a:r>
            <a:r>
              <a:rPr lang="en-US" dirty="0"/>
              <a:t> </a:t>
            </a:r>
            <a:r>
              <a:rPr lang="en-US" dirty="0" err="1"/>
              <a:t>programı</a:t>
            </a:r>
            <a:r>
              <a:rPr lang="en-US" dirty="0"/>
              <a:t> </a:t>
            </a:r>
            <a:r>
              <a:rPr lang="en-US" dirty="0" err="1"/>
              <a:t>kapsamında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b="1" dirty="0" err="1" smtClean="0"/>
              <a:t>Avrupanın</a:t>
            </a:r>
            <a:r>
              <a:rPr lang="en-US" b="1" dirty="0" smtClean="0"/>
              <a:t> </a:t>
            </a:r>
            <a:r>
              <a:rPr lang="en-US" b="1" dirty="0" err="1"/>
              <a:t>cesitli</a:t>
            </a:r>
            <a:r>
              <a:rPr lang="en-US" b="1" dirty="0"/>
              <a:t> </a:t>
            </a:r>
            <a:r>
              <a:rPr lang="en-US" b="1" dirty="0" err="1" smtClean="0"/>
              <a:t>ülkelerinden</a:t>
            </a:r>
            <a:r>
              <a:rPr lang="en-US" b="1" dirty="0" smtClean="0"/>
              <a:t> </a:t>
            </a:r>
            <a:r>
              <a:rPr lang="en-US" b="1" dirty="0" err="1"/>
              <a:t>gelen</a:t>
            </a:r>
            <a:r>
              <a:rPr lang="en-US" b="1" dirty="0"/>
              <a:t> </a:t>
            </a:r>
            <a:r>
              <a:rPr lang="en-US" b="1" dirty="0" err="1"/>
              <a:t>asistanların</a:t>
            </a:r>
            <a:r>
              <a:rPr lang="en-US" b="1" dirty="0"/>
              <a:t> </a:t>
            </a:r>
            <a:r>
              <a:rPr lang="en-US" b="1" dirty="0" err="1"/>
              <a:t>hastanelerimizde</a:t>
            </a:r>
            <a:r>
              <a:rPr lang="en-US" b="1" dirty="0"/>
              <a:t> </a:t>
            </a:r>
            <a:r>
              <a:rPr lang="en-US" b="1" dirty="0" err="1"/>
              <a:t>kısa</a:t>
            </a:r>
            <a:r>
              <a:rPr lang="en-US" b="1" dirty="0"/>
              <a:t> </a:t>
            </a:r>
            <a:r>
              <a:rPr lang="en-US" b="1" dirty="0" err="1"/>
              <a:t>süreli</a:t>
            </a:r>
            <a:r>
              <a:rPr lang="en-US" b="1" dirty="0"/>
              <a:t> </a:t>
            </a:r>
            <a:r>
              <a:rPr lang="en-US" b="1" dirty="0" err="1"/>
              <a:t>eğitime</a:t>
            </a:r>
            <a:r>
              <a:rPr lang="en-US" b="1" dirty="0"/>
              <a:t> </a:t>
            </a:r>
            <a:r>
              <a:rPr lang="en-US" b="1" dirty="0" err="1" smtClean="0"/>
              <a:t>katılımı</a:t>
            </a:r>
            <a:r>
              <a:rPr lang="en-US" b="1" dirty="0" smtClean="0"/>
              <a:t> (</a:t>
            </a:r>
            <a:r>
              <a:rPr lang="en-US" b="1" dirty="0" err="1" smtClean="0"/>
              <a:t>değişim</a:t>
            </a:r>
            <a:r>
              <a:rPr lang="en-US" b="1" dirty="0" smtClean="0"/>
              <a:t>)</a:t>
            </a:r>
          </a:p>
          <a:p>
            <a:r>
              <a:rPr lang="en-US" b="1" dirty="0" smtClean="0"/>
              <a:t>ENTOG </a:t>
            </a:r>
            <a:r>
              <a:rPr lang="en-US" b="1" dirty="0" err="1" smtClean="0"/>
              <a:t>oturumu</a:t>
            </a:r>
            <a:r>
              <a:rPr lang="en-US" b="1" dirty="0" smtClean="0"/>
              <a:t> </a:t>
            </a:r>
          </a:p>
          <a:p>
            <a:r>
              <a:rPr lang="en-US" b="1" dirty="0" smtClean="0"/>
              <a:t>ENTOG </a:t>
            </a:r>
            <a:r>
              <a:rPr lang="en-US" b="1" dirty="0" err="1" smtClean="0"/>
              <a:t>konsey</a:t>
            </a:r>
            <a:r>
              <a:rPr lang="en-US" b="1" dirty="0" smtClean="0"/>
              <a:t> </a:t>
            </a:r>
            <a:r>
              <a:rPr lang="en-US" b="1" dirty="0" err="1" smtClean="0"/>
              <a:t>toplantısı</a:t>
            </a:r>
            <a:endParaRPr lang="en-US" b="1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800000"/>
                </a:solidFill>
              </a:rPr>
              <a:t>TTOG (Turkish Trainees of Obstetrics and Gynecology) </a:t>
            </a:r>
            <a:r>
              <a:rPr lang="en-US" b="1" dirty="0" err="1" smtClean="0">
                <a:solidFill>
                  <a:srgbClr val="800000"/>
                </a:solidFill>
              </a:rPr>
              <a:t>ekibi</a:t>
            </a:r>
            <a:r>
              <a:rPr lang="en-US" b="1" dirty="0" smtClean="0">
                <a:solidFill>
                  <a:srgbClr val="800000"/>
                </a:solidFill>
              </a:rPr>
              <a:t> </a:t>
            </a:r>
            <a:r>
              <a:rPr lang="en-US" b="1" dirty="0" err="1" smtClean="0">
                <a:solidFill>
                  <a:srgbClr val="800000"/>
                </a:solidFill>
              </a:rPr>
              <a:t>tarafından</a:t>
            </a:r>
            <a:r>
              <a:rPr lang="en-US" b="1" dirty="0" smtClean="0">
                <a:solidFill>
                  <a:srgbClr val="800000"/>
                </a:solidFill>
              </a:rPr>
              <a:t> </a:t>
            </a:r>
            <a:r>
              <a:rPr lang="en-US" b="1" dirty="0" err="1" smtClean="0">
                <a:solidFill>
                  <a:srgbClr val="800000"/>
                </a:solidFill>
              </a:rPr>
              <a:t>gerçekleştirilecektir</a:t>
            </a:r>
            <a:r>
              <a:rPr lang="en-US" b="1" dirty="0" smtClean="0">
                <a:solidFill>
                  <a:srgbClr val="800000"/>
                </a:solidFill>
              </a:rPr>
              <a:t>.</a:t>
            </a:r>
            <a:endParaRPr lang="en-US" b="1" dirty="0">
              <a:solidFill>
                <a:srgbClr val="8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65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tr-TR" dirty="0" smtClean="0"/>
              <a:t>                     </a:t>
            </a:r>
            <a:r>
              <a:rPr lang="tr-TR" b="1" dirty="0" smtClean="0"/>
              <a:t>ENTOG    </a:t>
            </a:r>
            <a:r>
              <a:rPr lang="tr-TR" dirty="0" smtClean="0"/>
              <a:t>                      </a:t>
            </a:r>
            <a:r>
              <a:rPr lang="tr-TR" b="1" dirty="0" smtClean="0"/>
              <a:t>EBCOG</a:t>
            </a:r>
          </a:p>
          <a:p>
            <a:endParaRPr lang="tr-TR" dirty="0" smtClean="0"/>
          </a:p>
          <a:p>
            <a:pPr>
              <a:buNone/>
            </a:pPr>
            <a:r>
              <a:rPr lang="tr-TR" dirty="0" smtClean="0"/>
              <a:t>                        </a:t>
            </a:r>
            <a:r>
              <a:rPr lang="tr-TR" b="1" dirty="0" smtClean="0"/>
              <a:t>TTOG </a:t>
            </a:r>
            <a:r>
              <a:rPr lang="tr-TR" dirty="0" smtClean="0"/>
              <a:t>                           </a:t>
            </a:r>
            <a:r>
              <a:rPr lang="tr-TR" b="1" dirty="0" smtClean="0"/>
              <a:t>TJOD</a:t>
            </a:r>
          </a:p>
          <a:p>
            <a:endParaRPr lang="tr-TR" dirty="0" smtClean="0"/>
          </a:p>
          <a:p>
            <a:r>
              <a:rPr lang="en-US" sz="3200" b="1" i="1" dirty="0">
                <a:solidFill>
                  <a:srgbClr val="FF0000"/>
                </a:solidFill>
              </a:rPr>
              <a:t>TJOD </a:t>
            </a:r>
            <a:r>
              <a:rPr lang="en-US" sz="3200" b="1" i="1" dirty="0" err="1">
                <a:solidFill>
                  <a:srgbClr val="FF0000"/>
                </a:solidFill>
              </a:rPr>
              <a:t>bünyesinde</a:t>
            </a:r>
            <a:r>
              <a:rPr lang="en-US" sz="3200" b="1" i="1" dirty="0">
                <a:solidFill>
                  <a:srgbClr val="FF0000"/>
                </a:solidFill>
              </a:rPr>
              <a:t> 2010 </a:t>
            </a:r>
            <a:r>
              <a:rPr lang="en-US" sz="3200" b="1" i="1" dirty="0" err="1">
                <a:solidFill>
                  <a:srgbClr val="FF0000"/>
                </a:solidFill>
              </a:rPr>
              <a:t>yılından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beri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aktif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olarak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çalışan</a:t>
            </a:r>
            <a:r>
              <a:rPr lang="en-US" sz="3200" b="1" i="1" dirty="0">
                <a:solidFill>
                  <a:srgbClr val="FF0000"/>
                </a:solidFill>
              </a:rPr>
              <a:t> ENTOG </a:t>
            </a:r>
            <a:r>
              <a:rPr lang="en-US" sz="3200" b="1" i="1" dirty="0" err="1">
                <a:solidFill>
                  <a:srgbClr val="FF0000"/>
                </a:solidFill>
              </a:rPr>
              <a:t>Türkiye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ekibi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görevini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artık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yeni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ekibe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devretmistir</a:t>
            </a:r>
            <a:r>
              <a:rPr lang="en-US" sz="3200" b="1" i="1" dirty="0">
                <a:solidFill>
                  <a:srgbClr val="FF0000"/>
                </a:solidFill>
              </a:rPr>
              <a:t>. </a:t>
            </a:r>
            <a:r>
              <a:rPr lang="en-US" sz="3200" b="1" i="1" dirty="0" err="1">
                <a:solidFill>
                  <a:srgbClr val="FF0000"/>
                </a:solidFill>
              </a:rPr>
              <a:t>Genç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arkadaşlarımıza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başarılar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diliyoruz</a:t>
            </a:r>
            <a:r>
              <a:rPr lang="en-US" sz="3200" b="1" i="1" dirty="0">
                <a:solidFill>
                  <a:srgbClr val="FF0000"/>
                </a:solidFill>
              </a:rPr>
              <a:t>. </a:t>
            </a:r>
          </a:p>
          <a:p>
            <a:endParaRPr lang="en-US" sz="3200" b="1" i="1" dirty="0">
              <a:solidFill>
                <a:srgbClr val="FF0000"/>
              </a:solidFill>
            </a:endParaRPr>
          </a:p>
        </p:txBody>
      </p:sp>
      <p:sp>
        <p:nvSpPr>
          <p:cNvPr id="5" name="4 Sol Sağ Ok"/>
          <p:cNvSpPr/>
          <p:nvPr/>
        </p:nvSpPr>
        <p:spPr>
          <a:xfrm>
            <a:off x="3570666" y="2948875"/>
            <a:ext cx="1296144" cy="3406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 Sol Sağ Ok"/>
          <p:cNvSpPr/>
          <p:nvPr/>
        </p:nvSpPr>
        <p:spPr>
          <a:xfrm>
            <a:off x="3570666" y="1905000"/>
            <a:ext cx="1216152" cy="36004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07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2 İçerik Yer Tutucusu"/>
          <p:cNvSpPr>
            <a:spLocks noGrp="1"/>
          </p:cNvSpPr>
          <p:nvPr>
            <p:ph idx="1"/>
          </p:nvPr>
        </p:nvSpPr>
        <p:spPr>
          <a:xfrm>
            <a:off x="4989285" y="1023258"/>
            <a:ext cx="3973285" cy="4680856"/>
          </a:xfrm>
        </p:spPr>
        <p:txBody>
          <a:bodyPr>
            <a:normAutofit/>
          </a:bodyPr>
          <a:lstStyle/>
          <a:p>
            <a:endParaRPr lang="tr-TR" b="1" i="1" dirty="0">
              <a:latin typeface="Georgia" charset="0"/>
            </a:endParaRPr>
          </a:p>
          <a:p>
            <a:endParaRPr lang="tr-TR" b="1" i="1" dirty="0">
              <a:latin typeface="Georgia" charset="0"/>
            </a:endParaRPr>
          </a:p>
          <a:p>
            <a:r>
              <a:rPr lang="tr-TR" b="1" i="1" dirty="0">
                <a:latin typeface="Georgia" charset="0"/>
              </a:rPr>
              <a:t>Türk Jinekoloji ve </a:t>
            </a:r>
            <a:r>
              <a:rPr lang="tr-TR" b="1" i="1" dirty="0" err="1">
                <a:latin typeface="Georgia" charset="0"/>
              </a:rPr>
              <a:t>Obstetri</a:t>
            </a:r>
            <a:r>
              <a:rPr lang="tr-TR" b="1" i="1" dirty="0">
                <a:latin typeface="Georgia" charset="0"/>
              </a:rPr>
              <a:t>  derneğine çok teşekkür ediyoruz.</a:t>
            </a:r>
          </a:p>
          <a:p>
            <a:endParaRPr lang="tr-TR" b="1" i="1" dirty="0">
              <a:latin typeface="Georgia" charset="0"/>
            </a:endParaRPr>
          </a:p>
          <a:p>
            <a:pPr>
              <a:buFont typeface="Georgia" charset="0"/>
              <a:buNone/>
            </a:pPr>
            <a:r>
              <a:rPr lang="tr-TR" b="1" i="1" dirty="0">
                <a:latin typeface="Georgia" charset="0"/>
              </a:rPr>
              <a:t>                                               ENTOG </a:t>
            </a:r>
            <a:r>
              <a:rPr lang="tr-TR" b="1" i="1" dirty="0" smtClean="0">
                <a:latin typeface="Georgia" charset="0"/>
              </a:rPr>
              <a:t>Türkiye</a:t>
            </a:r>
          </a:p>
          <a:p>
            <a:pPr>
              <a:buFont typeface="Georgia" charset="0"/>
              <a:buNone/>
            </a:pPr>
            <a:endParaRPr lang="en-US" b="1" i="1" dirty="0">
              <a:latin typeface="Georgia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457" y="910401"/>
            <a:ext cx="4815114" cy="479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84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5400" b="1" dirty="0" smtClean="0"/>
              <a:t>EBCOG</a:t>
            </a:r>
            <a:endParaRPr lang="en-US" sz="54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b="1" dirty="0" smtClean="0"/>
              <a:t>BİRLEŞTİRİCİ</a:t>
            </a:r>
            <a:endParaRPr lang="tr-TR" sz="2800" b="1" dirty="0"/>
          </a:p>
          <a:p>
            <a:r>
              <a:rPr lang="tr-TR" sz="2800" b="1" dirty="0" smtClean="0"/>
              <a:t>Üye </a:t>
            </a:r>
            <a:r>
              <a:rPr lang="tr-TR" sz="2800" b="1" dirty="0"/>
              <a:t>ülkelerin ulusal derneklerine bilgi vermek destek olmak ve </a:t>
            </a:r>
            <a:r>
              <a:rPr lang="tr-TR" sz="2800" b="1" dirty="0" err="1"/>
              <a:t>baǧlantı</a:t>
            </a:r>
            <a:r>
              <a:rPr lang="tr-TR" sz="2800" b="1" dirty="0"/>
              <a:t> oluşturmak.</a:t>
            </a:r>
          </a:p>
          <a:p>
            <a:r>
              <a:rPr lang="tr-TR" sz="2800" dirty="0" smtClean="0"/>
              <a:t>Diğer organizasyonlarla </a:t>
            </a:r>
            <a:r>
              <a:rPr lang="tr-TR" sz="2800" b="1" dirty="0" smtClean="0">
                <a:solidFill>
                  <a:srgbClr val="FF0000"/>
                </a:solidFill>
              </a:rPr>
              <a:t>(ESHRE, EUGA,ESGO, EAPM)</a:t>
            </a:r>
            <a:r>
              <a:rPr lang="tr-TR" sz="2800" dirty="0" smtClean="0"/>
              <a:t> ortak çalışmak ve bu organizasyonlar arasında bağlantı kurmak.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EBCOG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b="1" dirty="0" smtClean="0"/>
              <a:t>EĞİTİM</a:t>
            </a:r>
          </a:p>
          <a:p>
            <a:r>
              <a:rPr lang="tr-TR" dirty="0" smtClean="0"/>
              <a:t>Uzman </a:t>
            </a:r>
            <a:r>
              <a:rPr lang="tr-TR" dirty="0"/>
              <a:t>kadın doğumcuların bilgi ve mesleki becerilerinin düzenli aralıklarla kontrol edilmesini </a:t>
            </a:r>
            <a:r>
              <a:rPr lang="tr-TR" dirty="0" smtClean="0"/>
              <a:t>sağlamak </a:t>
            </a:r>
            <a:endParaRPr lang="tr-TR" dirty="0"/>
          </a:p>
          <a:p>
            <a:r>
              <a:rPr lang="tr-TR" dirty="0" smtClean="0"/>
              <a:t>Kongreler </a:t>
            </a:r>
            <a:r>
              <a:rPr lang="tr-TR" dirty="0"/>
              <a:t>ve kurslar düzenleyerek iletişim ve eğitimi </a:t>
            </a:r>
            <a:r>
              <a:rPr lang="tr-TR" dirty="0" smtClean="0"/>
              <a:t>iyileştirmek</a:t>
            </a:r>
          </a:p>
          <a:p>
            <a:r>
              <a:rPr lang="tr-TR" b="1" i="1" dirty="0" smtClean="0">
                <a:solidFill>
                  <a:srgbClr val="FF0000"/>
                </a:solidFill>
              </a:rPr>
              <a:t>Araştırmaları </a:t>
            </a:r>
            <a:r>
              <a:rPr lang="tr-TR" dirty="0"/>
              <a:t>desteklemek</a:t>
            </a:r>
          </a:p>
          <a:p>
            <a:r>
              <a:rPr lang="tr-TR" dirty="0"/>
              <a:t>Avrupa genelinde </a:t>
            </a:r>
            <a:r>
              <a:rPr lang="tr-TR" b="1" i="1" dirty="0">
                <a:solidFill>
                  <a:srgbClr val="FF0000"/>
                </a:solidFill>
              </a:rPr>
              <a:t>asistan değişim programları</a:t>
            </a:r>
            <a:r>
              <a:rPr lang="tr-TR" dirty="0"/>
              <a:t>na destek vermek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67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b="1">
                <a:solidFill>
                  <a:srgbClr val="00B050"/>
                </a:solidFill>
                <a:latin typeface="Trebuchet MS" charset="0"/>
              </a:rPr>
              <a:t>EBCOG</a:t>
            </a:r>
            <a:endParaRPr lang="en-US" b="1">
              <a:solidFill>
                <a:srgbClr val="00B050"/>
              </a:solidFill>
              <a:latin typeface="Trebuchet MS" charset="0"/>
            </a:endParaRPr>
          </a:p>
        </p:txBody>
      </p:sp>
      <p:sp>
        <p:nvSpPr>
          <p:cNvPr id="8195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b="1" dirty="0">
                <a:latin typeface="Georgia" charset="0"/>
              </a:rPr>
              <a:t>Amaç</a:t>
            </a:r>
            <a:r>
              <a:rPr lang="tr-TR" dirty="0">
                <a:latin typeface="Georgia" charset="0"/>
              </a:rPr>
              <a:t>: Tüm Avrupa ülkelerinde </a:t>
            </a:r>
            <a:r>
              <a:rPr lang="tr-TR" dirty="0" err="1">
                <a:latin typeface="Georgia" charset="0"/>
              </a:rPr>
              <a:t>obstetri</a:t>
            </a:r>
            <a:r>
              <a:rPr lang="tr-TR" dirty="0">
                <a:latin typeface="Georgia" charset="0"/>
              </a:rPr>
              <a:t> ve jinekoloji alanında mümkün olan en yüksek standartları sağlayarak </a:t>
            </a:r>
            <a:r>
              <a:rPr lang="tr-TR" b="1" dirty="0">
                <a:latin typeface="Georgia" charset="0"/>
              </a:rPr>
              <a:t>kadın ve bebek sağlığını iyileştirmek.</a:t>
            </a:r>
          </a:p>
          <a:p>
            <a:pPr eaLnBrk="1" hangingPunct="1"/>
            <a:endParaRPr lang="en-US" dirty="0">
              <a:latin typeface="Georgia" charset="0"/>
            </a:endParaRPr>
          </a:p>
        </p:txBody>
      </p:sp>
      <p:pic>
        <p:nvPicPr>
          <p:cNvPr id="8197" name="Picture 2" descr="EBCO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186419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1886" y="3673929"/>
            <a:ext cx="4034972" cy="252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21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avelogue">
  <a:themeElements>
    <a:clrScheme name="Travelogue">
      <a:dk1>
        <a:sysClr val="windowText" lastClr="000000"/>
      </a:dk1>
      <a:lt1>
        <a:srgbClr val="EAC968"/>
      </a:lt1>
      <a:dk2>
        <a:srgbClr val="2A2515"/>
      </a:dk2>
      <a:lt2>
        <a:srgbClr val="82682C"/>
      </a:lt2>
      <a:accent1>
        <a:srgbClr val="B74D21"/>
      </a:accent1>
      <a:accent2>
        <a:srgbClr val="A32323"/>
      </a:accent2>
      <a:accent3>
        <a:srgbClr val="4576A3"/>
      </a:accent3>
      <a:accent4>
        <a:srgbClr val="615D9A"/>
      </a:accent4>
      <a:accent5>
        <a:srgbClr val="67924B"/>
      </a:accent5>
      <a:accent6>
        <a:srgbClr val="BF7B1B"/>
      </a:accent6>
      <a:hlink>
        <a:srgbClr val="99350B"/>
      </a:hlink>
      <a:folHlink>
        <a:srgbClr val="785140"/>
      </a:folHlink>
    </a:clrScheme>
    <a:fontScheme name="Travelogue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Travelogu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6600000" sx="102000" sy="102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88900" dist="63500" dir="2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sunset" dir="t">
              <a:rot lat="0" lon="0" rev="4200000"/>
            </a:lightRig>
          </a:scene3d>
          <a:sp3d>
            <a:bevelT w="635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0000"/>
                <a:hueMod val="85000"/>
                <a:satMod val="300000"/>
                <a:lumMod val="100000"/>
              </a:schemeClr>
            </a:gs>
            <a:gs pos="40000">
              <a:schemeClr val="phClr">
                <a:tint val="45000"/>
                <a:shade val="99000"/>
                <a:hueMod val="95000"/>
                <a:satMod val="300000"/>
                <a:lumMod val="100000"/>
              </a:schemeClr>
            </a:gs>
            <a:gs pos="100000">
              <a:schemeClr val="phClr">
                <a:shade val="20000"/>
                <a:hueMod val="95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70000"/>
                <a:satMod val="2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Travelogue.thmx</Template>
  <TotalTime>1164</TotalTime>
  <Words>1713</Words>
  <Application>Microsoft Office PowerPoint</Application>
  <PresentationFormat>Ekran Gösterisi (4:3)</PresentationFormat>
  <Paragraphs>297</Paragraphs>
  <Slides>66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66</vt:i4>
      </vt:variant>
    </vt:vector>
  </HeadingPairs>
  <TitlesOfParts>
    <vt:vector size="67" baseType="lpstr">
      <vt:lpstr>Travelogue</vt:lpstr>
      <vt:lpstr>European Network of Trainees in Obstetrics and Gynecology (ENTOG)</vt:lpstr>
      <vt:lpstr>PowerPoint Sunusu</vt:lpstr>
      <vt:lpstr>PowerPoint Sunusu</vt:lpstr>
      <vt:lpstr>EBCOG</vt:lpstr>
      <vt:lpstr>EBCOG</vt:lpstr>
      <vt:lpstr>EBCOG</vt:lpstr>
      <vt:lpstr>EBCOG</vt:lpstr>
      <vt:lpstr>EBCOG</vt:lpstr>
      <vt:lpstr>EBCOG</vt:lpstr>
      <vt:lpstr>EBCOG</vt:lpstr>
      <vt:lpstr>EBCOG</vt:lpstr>
      <vt:lpstr>     EBCOG komiteleri</vt:lpstr>
      <vt:lpstr>EBCOG- SCAT  (Asistan eğitimini değerlendirme komitesi)</vt:lpstr>
      <vt:lpstr>EBCOG-SCHR (Hastane denetleme komitesi)</vt:lpstr>
      <vt:lpstr>EBCOG-SSSC (Hastane denetleme komitesi)</vt:lpstr>
      <vt:lpstr>PowerPoint Sunusu</vt:lpstr>
      <vt:lpstr>PowerPoint Sunusu</vt:lpstr>
      <vt:lpstr>EBCOG asistan eğitimi önerileri</vt:lpstr>
      <vt:lpstr>EBCOG önerileri</vt:lpstr>
      <vt:lpstr>EBCOG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 Asistanlık eğitimi boyunca yapılması beklenenler </vt:lpstr>
      <vt:lpstr>EBCOG önerileri</vt:lpstr>
      <vt:lpstr>PowerPoint Sunusu</vt:lpstr>
      <vt:lpstr>Asistanlık eğitimi boyunca yapılması beklenenler (Asistan karnesi)</vt:lpstr>
      <vt:lpstr>Asistanlık eğitimi boyunca yapılması beklenenler(Asistan karnesi)</vt:lpstr>
      <vt:lpstr>Asistanlık eğitimi boyunca yapılması beklenenler(Asistan karnesi)</vt:lpstr>
      <vt:lpstr>Asistanlık eğitimi boyunca yapılması beklenenler (Bilimsel Aktiviteler)</vt:lpstr>
      <vt:lpstr>Yandal denetleme komitesi önerileri</vt:lpstr>
      <vt:lpstr>ASİSTAN EĞİTİM PROGRAMI</vt:lpstr>
      <vt:lpstr>ENTOG</vt:lpstr>
      <vt:lpstr>PowerPoint Sunusu</vt:lpstr>
      <vt:lpstr>ENTOG</vt:lpstr>
      <vt:lpstr>ENTOG</vt:lpstr>
      <vt:lpstr>ENTOG yönetim kurulu</vt:lpstr>
      <vt:lpstr>ENTOG neler yapıyor?</vt:lpstr>
      <vt:lpstr>ENTOG aktiviteleri</vt:lpstr>
      <vt:lpstr>Entog aktiviteler</vt:lpstr>
      <vt:lpstr>Entog aktiviteler</vt:lpstr>
      <vt:lpstr>ENTOG aktiviteleri</vt:lpstr>
      <vt:lpstr>ENTOG-TÜRKİYE</vt:lpstr>
      <vt:lpstr>Gerçeklerimiz</vt:lpstr>
      <vt:lpstr>Gerçeklerimiz</vt:lpstr>
      <vt:lpstr>Gerçeklerimiz</vt:lpstr>
      <vt:lpstr>PowerPoint Sunusu</vt:lpstr>
      <vt:lpstr>Amaçlarımız</vt:lpstr>
      <vt:lpstr>PowerPoint Sunusu</vt:lpstr>
      <vt:lpstr>Aktiviteler</vt:lpstr>
      <vt:lpstr>Aktiviteler</vt:lpstr>
      <vt:lpstr>PowerPoint Sunusu</vt:lpstr>
      <vt:lpstr>PowerPoint Sunusu</vt:lpstr>
      <vt:lpstr>PowerPoint Sunusu</vt:lpstr>
      <vt:lpstr>PowerPoint Sunusu</vt:lpstr>
      <vt:lpstr>Asistanların çözüm önerileri </vt:lpstr>
      <vt:lpstr>Asistanların çözüm önerileri </vt:lpstr>
      <vt:lpstr>Aktiviteler</vt:lpstr>
      <vt:lpstr>PowerPoint Sunusu</vt:lpstr>
      <vt:lpstr>Aktiviteler</vt:lpstr>
      <vt:lpstr>2016 da EBCOG kongresi </vt:lpstr>
      <vt:lpstr>PowerPoint Sunusu</vt:lpstr>
      <vt:lpstr>PowerPoint Sunusu</vt:lpstr>
    </vt:vector>
  </TitlesOfParts>
  <Company>funda.gode@gmail.com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Network of Trainees in Obstetrics and Gynecology (ENTOG)</dc:title>
  <dc:creator>Funda Göde</dc:creator>
  <cp:lastModifiedBy>DMK</cp:lastModifiedBy>
  <cp:revision>76</cp:revision>
  <dcterms:created xsi:type="dcterms:W3CDTF">2014-05-04T14:50:46Z</dcterms:created>
  <dcterms:modified xsi:type="dcterms:W3CDTF">2014-05-17T09:12:10Z</dcterms:modified>
</cp:coreProperties>
</file>