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78" r:id="rId5"/>
    <p:sldId id="258" r:id="rId6"/>
    <p:sldId id="265" r:id="rId7"/>
    <p:sldId id="290" r:id="rId8"/>
    <p:sldId id="261" r:id="rId9"/>
    <p:sldId id="259" r:id="rId10"/>
    <p:sldId id="260" r:id="rId11"/>
    <p:sldId id="262" r:id="rId12"/>
    <p:sldId id="263" r:id="rId13"/>
    <p:sldId id="269" r:id="rId14"/>
    <p:sldId id="270" r:id="rId15"/>
    <p:sldId id="271" r:id="rId16"/>
    <p:sldId id="272" r:id="rId17"/>
    <p:sldId id="273" r:id="rId18"/>
    <p:sldId id="275" r:id="rId19"/>
    <p:sldId id="277" r:id="rId20"/>
    <p:sldId id="276" r:id="rId21"/>
    <p:sldId id="267" r:id="rId22"/>
    <p:sldId id="279" r:id="rId23"/>
    <p:sldId id="268" r:id="rId24"/>
    <p:sldId id="274" r:id="rId25"/>
    <p:sldId id="282" r:id="rId26"/>
    <p:sldId id="280" r:id="rId27"/>
    <p:sldId id="281" r:id="rId28"/>
    <p:sldId id="284" r:id="rId29"/>
    <p:sldId id="286" r:id="rId30"/>
    <p:sldId id="287" r:id="rId31"/>
    <p:sldId id="288" r:id="rId32"/>
    <p:sldId id="289" r:id="rId33"/>
    <p:sldId id="292" r:id="rId34"/>
    <p:sldId id="293" r:id="rId35"/>
    <p:sldId id="294" r:id="rId36"/>
    <p:sldId id="295" r:id="rId37"/>
    <p:sldId id="285" r:id="rId38"/>
    <p:sldId id="296" r:id="rId39"/>
    <p:sldId id="283" r:id="rId40"/>
    <p:sldId id="291" r:id="rId41"/>
    <p:sldId id="297" r:id="rId42"/>
    <p:sldId id="298" r:id="rId43"/>
    <p:sldId id="299" r:id="rId44"/>
    <p:sldId id="300" r:id="rId45"/>
    <p:sldId id="301" r:id="rId4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6AF4D-28BD-447D-8C80-E5C7D46D12C6}" type="datetimeFigureOut">
              <a:rPr lang="tr-TR" smtClean="0"/>
              <a:pPr/>
              <a:t>15.05.2014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969E-66AD-4666-8C34-B44B20EC5A1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6AF4D-28BD-447D-8C80-E5C7D46D12C6}" type="datetimeFigureOut">
              <a:rPr lang="tr-TR" smtClean="0"/>
              <a:pPr/>
              <a:t>15.05.2014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969E-66AD-4666-8C34-B44B20EC5A1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6AF4D-28BD-447D-8C80-E5C7D46D12C6}" type="datetimeFigureOut">
              <a:rPr lang="tr-TR" smtClean="0"/>
              <a:pPr/>
              <a:t>15.05.2014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969E-66AD-4666-8C34-B44B20EC5A1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6AF4D-28BD-447D-8C80-E5C7D46D12C6}" type="datetimeFigureOut">
              <a:rPr lang="tr-TR" smtClean="0"/>
              <a:pPr/>
              <a:t>15.05.2014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969E-66AD-4666-8C34-B44B20EC5A1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6AF4D-28BD-447D-8C80-E5C7D46D12C6}" type="datetimeFigureOut">
              <a:rPr lang="tr-TR" smtClean="0"/>
              <a:pPr/>
              <a:t>15.05.2014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969E-66AD-4666-8C34-B44B20EC5A1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6AF4D-28BD-447D-8C80-E5C7D46D12C6}" type="datetimeFigureOut">
              <a:rPr lang="tr-TR" smtClean="0"/>
              <a:pPr/>
              <a:t>15.05.2014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969E-66AD-4666-8C34-B44B20EC5A1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6AF4D-28BD-447D-8C80-E5C7D46D12C6}" type="datetimeFigureOut">
              <a:rPr lang="tr-TR" smtClean="0"/>
              <a:pPr/>
              <a:t>15.05.2014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969E-66AD-4666-8C34-B44B20EC5A1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6AF4D-28BD-447D-8C80-E5C7D46D12C6}" type="datetimeFigureOut">
              <a:rPr lang="tr-TR" smtClean="0"/>
              <a:pPr/>
              <a:t>15.05.2014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969E-66AD-4666-8C34-B44B20EC5A1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6AF4D-28BD-447D-8C80-E5C7D46D12C6}" type="datetimeFigureOut">
              <a:rPr lang="tr-TR" smtClean="0"/>
              <a:pPr/>
              <a:t>15.05.2014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969E-66AD-4666-8C34-B44B20EC5A1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6AF4D-28BD-447D-8C80-E5C7D46D12C6}" type="datetimeFigureOut">
              <a:rPr lang="tr-TR" smtClean="0"/>
              <a:pPr/>
              <a:t>15.05.2014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969E-66AD-4666-8C34-B44B20EC5A1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6AF4D-28BD-447D-8C80-E5C7D46D12C6}" type="datetimeFigureOut">
              <a:rPr lang="tr-TR" smtClean="0"/>
              <a:pPr/>
              <a:t>15.05.2014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969E-66AD-4666-8C34-B44B20EC5A1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6AF4D-28BD-447D-8C80-E5C7D46D12C6}" type="datetimeFigureOut">
              <a:rPr lang="tr-TR" smtClean="0"/>
              <a:pPr/>
              <a:t>15.05.2014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F969E-66AD-4666-8C34-B44B20EC5A1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3 VE 4 DERECE OBSTETRİK YIRTIKLARIN  TANI  VE TEDAVİ YÖNTEMLERİ  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smtClean="0">
                <a:solidFill>
                  <a:schemeClr val="tx1"/>
                </a:solidFill>
              </a:rPr>
              <a:t>Doç. Dr. Evrim </a:t>
            </a:r>
            <a:r>
              <a:rPr lang="tr-TR" dirty="0" err="1" smtClean="0">
                <a:solidFill>
                  <a:schemeClr val="tx1"/>
                </a:solidFill>
              </a:rPr>
              <a:t>Erdemoglu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Jinekolojik Onkoloji BD.,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Süleyman Demirel Üniversitesi 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Tıp Fakültesi</a:t>
            </a:r>
            <a:endParaRPr lang="tr-T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Epidemioloji</a:t>
            </a:r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 smtClean="0"/>
              <a:t>Tanı için USG kullanıldığında %11</a:t>
            </a:r>
            <a:endParaRPr lang="tr-TR" dirty="0"/>
          </a:p>
        </p:txBody>
      </p:sp>
      <p:sp>
        <p:nvSpPr>
          <p:cNvPr id="5" name="4 İçerik Yer Tutucusu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Önemi</a:t>
            </a:r>
            <a:endParaRPr lang="tr-TR" dirty="0"/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Onarımından </a:t>
            </a:r>
            <a:r>
              <a:rPr lang="tr-TR" dirty="0"/>
              <a:t>sonra hastaların %50'sinde  değişik derecelerde anal </a:t>
            </a:r>
            <a:r>
              <a:rPr lang="tr-TR" dirty="0" err="1"/>
              <a:t>inkontinens</a:t>
            </a:r>
            <a:r>
              <a:rPr lang="tr-TR" dirty="0"/>
              <a:t> gelişmektedir.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http://www.brooksidepress.org/Products/Military_OBGYN/Textbook/AbnormalLandD/O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071942"/>
            <a:ext cx="3333729" cy="2500297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Risk Faktörleri</a:t>
            </a:r>
            <a:endParaRPr lang="tr-TR" dirty="0"/>
          </a:p>
        </p:txBody>
      </p:sp>
      <p:sp>
        <p:nvSpPr>
          <p:cNvPr id="3074" name="AutoShape 2" descr="data:image/jpeg;base64,/9j/4AAQSkZJRgABAQAAAQABAAD/2wCEAAkGBxATEhUUEhQUFRUQEA8UEBQSFRAUEBAQFBQWFhQUFBQYHCggGBolHBQUITEhJSkrLi4uFx8zODMsNygtLisBCgoKDg0OFBAQFywcFxwsLCwsLCwrLCwsLCwsLCs3NywsLCwsLCwsKywsNzcsLCwrLCwrLCwsLCw3LCwrLCsrK//AABEIAMIBBAMBIgACEQEDEQH/xAAcAAABBQEBAQAAAAAAAAAAAAADAAECBAUGBwj/xAA7EAACAQMCBAMFBQYGAwAAAAAAAQIDBBEhMQUSQVFhcYEGIjKRoRMUQrHwFWJywdHhByNSU4KiFsLx/8QAGQEAAwEBAQAAAAAAAAAAAAAAAAECAwQF/8QAIBEBAQACAgIDAQEAAAAAAAAAAAECERIhAzETQVEyIv/aAAwDAQACEQMRAD8A9nEIQAhCEAIQgVxcQgsyeFp9QAojEuvaOlH4Vzb9fn5mb/5FPmeZqKecL3JJPx6snlF8LXWiOLXtDU1eebXH+W+jjjSP69C1R4/F4zNxfKl7ycdc66PfotA5DhXVCOdlx1rVST69NVvui3Z8fpTxze62uqePTI+UK4VriIU60XsySY0nEIQAhCEAIQhACEIQAhCEAIQhACEIQAhCEAIQhACEIQAhCEAIQzOZ4tx3OY03nKcVhPLeuXnsv5MVujxxtuo0eLcYVP3YuLk8rfSDxu0tzkrritWb1Sk1o2uZLDS13eu5Y+zUVr11xpu//ooVY+Bjy268PFpK3Tay8arCw3jfrovEapa002pYcZLf/S9MP0IfeUnpsxfbrGHjCHyi+CvVdPOORcyWkllZWvbze4Khw+pPRSUMPMVpnXs+/wBC3BQz+RdpXMI66L+ouRzxqcfZWb10fjzPm+ePoHp+zVVd9Oik8d/Q1LXjC8PqbFvdqS3+pckrLPeP05qx4dUWznBxb+CT5sP916P11BXN5cQmk3Ll5FHmSwn+9KGNGdnuQq28ZbodxuumePlx33HEW/tDWpzalKLaeJRzmP1Or4VxanWXuvEl8Ueq8u5zntdwXlTqw5npiphJ+70bXpjK8DF4HSw1UlOUI59zkxzTWzeuyMZllhlq+ndfF4vN4+WPVenCKVvfU+Tm5m+Va5ackvHG5KHEqT2ktfM35R5t8eX4tiBqtHOMrLWUu67oJkpBCAVLqK6kHfQ6ak8p+r+PL8WhFGXEYiXEo+A+UP4svxeEVI30e4aFeL6huFcMp9CiKV7WnH3o+9H8S6ryGtOJQqLKfXDXZhyg+O63F4QN1UQddBtPGjiK/wB6QzukG4r48vxZEVvvAhcofx5LIhFXiF5GlCU5PCim+7z00HbpnJtje1PHFSj9nHDlNPP7sXs/12OYsvdjzv4pbfux6L9dzHjeSr1XOXdNrpjXQPe3XQwyy7dnjw0Nc32WBle6GVUrAJ1jK11TFqT4gxo8Q6Z1MWVcjCow2enTU+IJIr3PE337GMqrDWDzLmevK/d8+4uVOTTpOEwlpKXXXH9TpLS8xschb3bbNqzbNMKVjrre976l6nXTOXpVMdQyvOXXPc25ac+XgxrX4hxSFJ4k1sm89jh/aaSTVWm/cnJ5jlZpyfl0Zm8Y4s6taXN05Uv4QMq7cHDpJfXoc/kz31W3i8Mw7+17hnEpRktdHhM3LVRppZlnOWln4Y5fKvlg5KnTcfPC/ISuZ65fUjHPS7Nu4o8YlGSzyuH4W8Nx7rO5o0OMwqZi3jOzPOPvTwGoXbRc8zPLw410vEb2UJOLeq/J9Sh+1X0ZR4lec1JN7wwv+L6fPH1MZ3JFy1WknTpnxNk4cRyv7nL/AHhjq5YfJS4Oup35oW974nF0bs1bG6yaY5JuLs6N7/cp3dthupS3bzUh0fdr5bFa2n4l+mn0Zd3pHH8CteIZW4Z3BR4lav44LVfFHv4rxKNK8J5WKmMrXlWIusUKdcd1MhyGll3LEUXX8xBsadwee/4icV1dJN4jiL7Ny1eO7xy/I9AqTSTbeEk232SWWzxTi1994uHLpKVSa8OebcV6LT5G3krz/FO1mwxCmn1kVbqrklVq/QpVZHPlXfhijUkBnIdkGiG/oGpLUPSTK81qWYSwikw1aWEWaCwkv1koVauZpdtX6bGhQWEKzUVO2ja1OUux4njqYspg+Zk8rFcI6SnxX9ahZ8RyjmVUYSNZh8lHCK3FajVTnXr5dS9RqJpP5FK4XMmgPD67TcH028g3uDKNXnyDcySYORKEuYLRjJ7FbKWrLtpRlJZk+SPZfE/6BIVqHEaUlSl/C/yMe2rZR0tOwVbMaMZyeMSk37nq3sYlz7MXtBZlDmiutOSlj03Nbj0MckftCLqFONcnGWTPS12lPU6ThFLu/kcxQlg07fiOB45SIylr0OwdNLTGe+mfma9JxfY8xpcca6/kaNp7QPuzonljDPw2u/qWyexy3H+GSh/mQWn40vzLljxtPGpp/eoTWPzKy1lEYc8L324SF2HV0N7RcOdGfNH4Jvp+F9jKVY5rdOrW2v8AajGYqrEHIad77d3UqVhXknh8sY5/jnGP/tg8Y4XVzl+R7F7e0HU4dcrGqouaXd03Gpj/AKHi/Bvhfhj9fQ6s3neH22ZIr1Cw9gMonNXdjQJA5B5oC0GmgT3GeQuAkKZNp6Do0knnqW41AUqbY9Th6xu8j3+q0sYIuJSs5yTcW9jQUkw0Nh4GyEeCDFpSLKNxmMlJdHr5F/AKtTygnQva5bzyibRm2FblfI9vwv8AkajWg7GQFNZll7Lb+pcpw537zagui0lJ9l2RXhEUpMn0XToqHFlFKMEoxWyjol+u5o2/Febc4tTwWKN00VPJfsuMdBxH2ft6/vY5Zv8AFDR58VsznL72SuaeXTxUj4aT+T3Nm24lg0qPFEzT/NHcef2lGtNuMKc5SWkkottPszTh7P372t5+rpx/OSOwp3Eabk1hc8uZ4xrotX3ehCfH8dQ44z2fK305mPslxH/Z+dSj8viK9zwq8pLNShUil1SjNfODZ079pJdyVP2ol1YrMBLm5Wz4hJdTobHi777YI8Qp2lzrJfZ1P9ynhZf70dpGUuG1aW7UoraUdpLy6eQvXpXX27VV416bhLqn8+hxdxTcJyi94to0rC6a67bj+0NFSUay/hn+af8AL0Iy7hTqsvmECTEZq09jvrdVKc4PapTnF+UotfzPnrgiw5RfTfzTaZ9DRqPqmeIce4arbiFeC+Gc3Up535Krc8ejco/8T0M/TyvD1kI1oBmwr2AyOZ34gykxuQm0DqzBYlOnksKmUlVLlvVzuIFJmXxCU3Xg8tQhHLXRvLNqo1uYda5UpSxrytp+govexIT1b7liNQC0sJ9wc7iMd8D1V8OmhHLCqBz8uL50ptZ676GhaV6klq/oFmk9/TR5SMkDjJk02TS2qXdNfkF4feqXuvdfUeutDHmnGfMtGh49pydKhpALK6U12a3XYOwsSiRYTBFxJ0qU0ajQSFy0CcRuUXcPcWq19JopzrNj4G5R9nLpFSY6bJ8o6gGj5Ixk+jLlK7ljGdGV1ANTiGtFuVZoM16T54Sg/wAUXjz6fUyaZcoTw0KXRVkJCC3lPE5eba9dRCVt6tUrSXU4T/Efh8qsY3EPjt01PvKlnP8A1evk2dpcV0zKupLD7YeU9mmd9eTHmkKyaynuOwHEKP3evKn+Ftyp+EXrj029BRqHPnNOzx5bh5sp1NWy1VehWpxCempZYWyqvMs9NPoR5SVrDCfjqKq0u06icXFvD1wzMt7T7P3d9ct9wleGQcG0TF66WqyjhLGiRh8ZTa0NyFVPcFdW8ZdC5ZKdy3NOf4Nb9WdLRikjOsKeG1JY1yvFGtCmmGd2n+cdRKMxcw6jgRnYMYjURmXEcs0a8sIz+7HjCyAhUcJZXT6mzZ3kZrTdbo5+4qakaEnHVbmmmUdYpCyZFtf9JaGjCqiL0oVoSQ0ZEkIG5RKJIfIAlEflJRJIYRjEIhDoQEgw0HqAiWKaIqle9+L0Qhq7zJ4EI+nfzi2VLpY6BK94ls38v7mNfXbl39MHbc5HncXN+2FFVY4fKpQeYS6rw8mcdb8QcXyz3Xc7K+s1LrL5r+hzXE+Cxeqbz4ky79qm8fSUblNBaO3kczP7Sm8PPh2NLhN9zPlYssNRrh5d1qVXp5lynEo1DQhIxrpgdWIF0yzMikJrL0q/ZhYIJyoXKBhyopjwWAuBOAu03HacJpikCxgFXqhEasRuZoo16ySFVq4yZF7cmuONqM8tQp105eQVXKM2AaL8DWyOeZWrquky3bXbWz9DK17IWWTcY0mVdTbXye+hdjURx0LlovW3EMdSLiuZSunUieTIoX2S3C5RC9LyZJMqRrruEVVdwJZQWKKqrruh3dxX9g2S9BD1aySx1/Iz3xBvZMHGqybTWuYRX5mIk9uwrVTOrzbLNbJSqTNbXJIq1oMzri2TNOrIpVZC2phXnDUzIfD3TkpRe268DqKzM25Nscvpnce9lGSaz0aRZhMxoVXDvj8i9QuIvZ/1M8o6sM5V/myLJX+0JxmS2guRZAuTHUgqhosfmQBzBVbhLdhoD1JmdeXCRGpcyl8K9WDjbdXq+/8AQqY6Raz6s5y2XzAfcZ9cG59iP9iXM9M745fbGjYssRs/E01TJfZi5nPHpkytWgcqLNl0gbooOQ4MhQZKFNM1HSHjQQuQ4KVODWxbp1JLdZLUKCBThyvwexNqpNCUq6ZZi0VOVMlCHZk1Ui9HBNIrU5MNGoZ0aGTH5gXMPzAWhVIQHmEMtOyuWZ0zdurfvgzalvFbv5GmbmxZtQrToSfQ158q2XzK9TJmbNnZ9ytUtI+ZpTAzg2VMqWmLc2y7GJXocssrozrKtuZtzYo1xz/S4s+nLKymEU5dyFS1lDVarsBdwPU22xy6XVVYzqvoUXcoJa102w0rksS531Ghba5YaEkE0EpCNNEkiRJE00HEflHHQGjgXKTwNgBtHlGcQjQkhDYfJ4DxpheQnGIqNo04g7+n7j8NV6FylAa5h7r8mgKsGhcplqFVGbQ4a+jaLtPhdbo16oqyInk/VqNQJGoV/wBmVl+KP1CUuHVs6tY8CbjFc4P9qiSjOXwr1eiDU7FLGm31NCjTf+lk9IudZf7PqPeXyQja5H4CHtnyydHXbKVRF+smU5xb2y/LUecTFOYOSLn3Sf8ApfqsDO1fXQysqlHkIumXnb938hnQQwy6kADt8mz93XYf7JFSkwKloVq3C0+n0OlcEReCploOKnwPD+F/Ub9lpbJryR2csAZJD+ShxsqFSPTK+pOlXzvo/E6mol2M+7op/hT9B89qmVjNjMkpFe5i49HganXTX60K00xz2tcyHyA5ifOLS9iZH5gSYuYWhsXmHUgHMOpANjxkFT1KfOT+0FYGhCRC6qLHmVY1SPNzvHRfVklasWlNLZerL8abZC0pF9ReCbWVVY0X2DRppIlKL7k6dLQNgqeOi+YarnA0UkKUhbINREEUBBs3bTqwW0V8ivUuWDqTAzqG9yYaNVk2VponOYCcjOrhpJAmxORCRFyVo7mDbEyLQthFkWTaGwHdGgmgbiWcEeUJAquJCVMuOIzpsoM6pb5M274WnqtH4HROgyDtSploOMq0qkN1ld0QVZM7Cpw1PcoV/Z6nLv6FTOfZzKsONUfmL9T2bl+Gb9UQ/YNZfjj8mPc/VTNS5hnIuS4RVXWP1BT4XU6tfJi2rlFR1Qbu0XqfA5S3b/JGtZcDhHDwm/IduM9oud30xra3q1OmF3e5u2Vgoo0IWyRYUexllls92q8KQVIJgWCUgygTqQ0SCRWWEccscNXjALCmHhSLdK1b6GmOCLVNUBzWhw+WOnzHNPjTyDkKIhGYQkAqCEFOK8v5kBCMVIzEhCGDoiIQzIcQgNKKHY4h/RVFjIcRBIsjIQh/RoMGxCEkGYDGo4i8TWoIMhxCpwhxCJMmREIdCUNw9MQisCrTtEi/HYQjpx9MqIhCEWh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076" name="AutoShape 4" descr="data:image/jpeg;base64,/9j/4AAQSkZJRgABAQAAAQABAAD/2wCEAAkGBxATEhUUEhQUFRUQEA8UEBQSFRAUEBAQFBQWFhQUFBQYHCggGBolHBQUITEhJSkrLi4uFx8zODMsNygtLisBCgoKDg0OFBAQFywcFxwsLCwsLCwrLCwsLCwsLCs3NywsLCwsLCwsKywsNzcsLCwrLCwrLCwsLCw3LCwrLCsrK//AABEIAMIBBAMBIgACEQEDEQH/xAAcAAABBQEBAQAAAAAAAAAAAAADAAECBAUGBwj/xAA7EAACAQMCBAMFBQYGAwAAAAAAAQIDBBEhMQUSQVFhcYEGIjKRoRMUQrHwFWJywdHhByNSU4KiFsLx/8QAGQEAAwEBAQAAAAAAAAAAAAAAAAECAwQF/8QAIBEBAQACAgIDAQEAAAAAAAAAAAECERIhAzETQVEyIv/aAAwDAQACEQMRAD8A9nEIQAhCEAIQgVxcQgsyeFp9QAojEuvaOlH4Vzb9fn5mb/5FPmeZqKecL3JJPx6snlF8LXWiOLXtDU1eebXH+W+jjjSP69C1R4/F4zNxfKl7ycdc66PfotA5DhXVCOdlx1rVST69NVvui3Z8fpTxze62uqePTI+UK4VriIU60XsySY0nEIQAhCEAIQhACEIQAhCEAIQhACEIQAhCEAIQhACEIQAhCEAIQzOZ4tx3OY03nKcVhPLeuXnsv5MVujxxtuo0eLcYVP3YuLk8rfSDxu0tzkrritWb1Sk1o2uZLDS13eu5Y+zUVr11xpu//ooVY+Bjy268PFpK3Tay8arCw3jfrovEapa002pYcZLf/S9MP0IfeUnpsxfbrGHjCHyi+CvVdPOORcyWkllZWvbze4Khw+pPRSUMPMVpnXs+/wBC3BQz+RdpXMI66L+ouRzxqcfZWb10fjzPm+ePoHp+zVVd9Oik8d/Q1LXjC8PqbFvdqS3+pckrLPeP05qx4dUWznBxb+CT5sP916P11BXN5cQmk3Ll5FHmSwn+9KGNGdnuQq28ZbodxuumePlx33HEW/tDWpzalKLaeJRzmP1Or4VxanWXuvEl8Ueq8u5zntdwXlTqw5npiphJ+70bXpjK8DF4HSw1UlOUI59zkxzTWzeuyMZllhlq+ndfF4vN4+WPVenCKVvfU+Tm5m+Va5ackvHG5KHEqT2ktfM35R5t8eX4tiBqtHOMrLWUu67oJkpBCAVLqK6kHfQ6ak8p+r+PL8WhFGXEYiXEo+A+UP4svxeEVI30e4aFeL6huFcMp9CiKV7WnH3o+9H8S6ryGtOJQqLKfXDXZhyg+O63F4QN1UQddBtPGjiK/wB6QzukG4r48vxZEVvvAhcofx5LIhFXiF5GlCU5PCim+7z00HbpnJtje1PHFSj9nHDlNPP7sXs/12OYsvdjzv4pbfux6L9dzHjeSr1XOXdNrpjXQPe3XQwyy7dnjw0Nc32WBle6GVUrAJ1jK11TFqT4gxo8Q6Z1MWVcjCow2enTU+IJIr3PE337GMqrDWDzLmevK/d8+4uVOTTpOEwlpKXXXH9TpLS8xschb3bbNqzbNMKVjrre976l6nXTOXpVMdQyvOXXPc25ac+XgxrX4hxSFJ4k1sm89jh/aaSTVWm/cnJ5jlZpyfl0Zm8Y4s6taXN05Uv4QMq7cHDpJfXoc/kz31W3i8Mw7+17hnEpRktdHhM3LVRppZlnOWln4Y5fKvlg5KnTcfPC/ISuZ65fUjHPS7Nu4o8YlGSzyuH4W8Nx7rO5o0OMwqZi3jOzPOPvTwGoXbRc8zPLw410vEb2UJOLeq/J9Sh+1X0ZR4lec1JN7wwv+L6fPH1MZ3JFy1WknTpnxNk4cRyv7nL/AHhjq5YfJS4Oup35oW974nF0bs1bG6yaY5JuLs6N7/cp3dthupS3bzUh0fdr5bFa2n4l+mn0Zd3pHH8CteIZW4Z3BR4lav44LVfFHv4rxKNK8J5WKmMrXlWIusUKdcd1MhyGll3LEUXX8xBsadwee/4icV1dJN4jiL7Ny1eO7xy/I9AqTSTbeEk232SWWzxTi1994uHLpKVSa8OebcV6LT5G3krz/FO1mwxCmn1kVbqrklVq/QpVZHPlXfhijUkBnIdkGiG/oGpLUPSTK81qWYSwikw1aWEWaCwkv1koVauZpdtX6bGhQWEKzUVO2ja1OUux4njqYspg+Zk8rFcI6SnxX9ahZ8RyjmVUYSNZh8lHCK3FajVTnXr5dS9RqJpP5FK4XMmgPD67TcH028g3uDKNXnyDcySYORKEuYLRjJ7FbKWrLtpRlJZk+SPZfE/6BIVqHEaUlSl/C/yMe2rZR0tOwVbMaMZyeMSk37nq3sYlz7MXtBZlDmiutOSlj03Nbj0MckftCLqFONcnGWTPS12lPU6ThFLu/kcxQlg07fiOB45SIylr0OwdNLTGe+mfma9JxfY8xpcca6/kaNp7QPuzonljDPw2u/qWyexy3H+GSh/mQWn40vzLljxtPGpp/eoTWPzKy1lEYc8L324SF2HV0N7RcOdGfNH4Jvp+F9jKVY5rdOrW2v8AajGYqrEHIad77d3UqVhXknh8sY5/jnGP/tg8Y4XVzl+R7F7e0HU4dcrGqouaXd03Gpj/AKHi/Bvhfhj9fQ6s3neH22ZIr1Cw9gMonNXdjQJA5B5oC0GmgT3GeQuAkKZNp6Do0knnqW41AUqbY9Th6xu8j3+q0sYIuJSs5yTcW9jQUkw0Nh4GyEeCDFpSLKNxmMlJdHr5F/AKtTygnQva5bzyibRm2FblfI9vwv8AkajWg7GQFNZll7Lb+pcpw537zagui0lJ9l2RXhEUpMn0XToqHFlFKMEoxWyjol+u5o2/Febc4tTwWKN00VPJfsuMdBxH2ft6/vY5Zv8AFDR58VsznL72SuaeXTxUj4aT+T3Nm24lg0qPFEzT/NHcef2lGtNuMKc5SWkkottPszTh7P372t5+rpx/OSOwp3Eabk1hc8uZ4xrotX3ehCfH8dQ44z2fK305mPslxH/Z+dSj8viK9zwq8pLNShUil1SjNfODZ079pJdyVP2ol1YrMBLm5Wz4hJdTobHi777YI8Qp2lzrJfZ1P9ynhZf70dpGUuG1aW7UoraUdpLy6eQvXpXX27VV416bhLqn8+hxdxTcJyi94to0rC6a67bj+0NFSUay/hn+af8AL0Iy7hTqsvmECTEZq09jvrdVKc4PapTnF+UotfzPnrgiw5RfTfzTaZ9DRqPqmeIce4arbiFeC+Gc3Up535Krc8ejco/8T0M/TyvD1kI1oBmwr2AyOZ34gykxuQm0DqzBYlOnksKmUlVLlvVzuIFJmXxCU3Xg8tQhHLXRvLNqo1uYda5UpSxrytp+govexIT1b7liNQC0sJ9wc7iMd8D1V8OmhHLCqBz8uL50ptZ676GhaV6klq/oFmk9/TR5SMkDjJk02TS2qXdNfkF4feqXuvdfUeutDHmnGfMtGh49pydKhpALK6U12a3XYOwsSiRYTBFxJ0qU0ajQSFy0CcRuUXcPcWq19JopzrNj4G5R9nLpFSY6bJ8o6gGj5Ixk+jLlK7ljGdGV1ANTiGtFuVZoM16T54Sg/wAUXjz6fUyaZcoTw0KXRVkJCC3lPE5eba9dRCVt6tUrSXU4T/Efh8qsY3EPjt01PvKlnP8A1evk2dpcV0zKupLD7YeU9mmd9eTHmkKyaynuOwHEKP3evKn+Ftyp+EXrj029BRqHPnNOzx5bh5sp1NWy1VehWpxCempZYWyqvMs9NPoR5SVrDCfjqKq0u06icXFvD1wzMt7T7P3d9ct9wleGQcG0TF66WqyjhLGiRh8ZTa0NyFVPcFdW8ZdC5ZKdy3NOf4Nb9WdLRikjOsKeG1JY1yvFGtCmmGd2n+cdRKMxcw6jgRnYMYjURmXEcs0a8sIz+7HjCyAhUcJZXT6mzZ3kZrTdbo5+4qakaEnHVbmmmUdYpCyZFtf9JaGjCqiL0oVoSQ0ZEkIG5RKJIfIAlEflJRJIYRjEIhDoQEgw0HqAiWKaIqle9+L0Qhq7zJ4EI+nfzi2VLpY6BK94ls38v7mNfXbl39MHbc5HncXN+2FFVY4fKpQeYS6rw8mcdb8QcXyz3Xc7K+s1LrL5r+hzXE+Cxeqbz4ky79qm8fSUblNBaO3kczP7Sm8PPh2NLhN9zPlYssNRrh5d1qVXp5lynEo1DQhIxrpgdWIF0yzMikJrL0q/ZhYIJyoXKBhyopjwWAuBOAu03HacJpikCxgFXqhEasRuZoo16ySFVq4yZF7cmuONqM8tQp105eQVXKM2AaL8DWyOeZWrquky3bXbWz9DK17IWWTcY0mVdTbXye+hdjURx0LlovW3EMdSLiuZSunUieTIoX2S3C5RC9LyZJMqRrruEVVdwJZQWKKqrruh3dxX9g2S9BD1aySx1/Iz3xBvZMHGqybTWuYRX5mIk9uwrVTOrzbLNbJSqTNbXJIq1oMzri2TNOrIpVZC2phXnDUzIfD3TkpRe268DqKzM25Nscvpnce9lGSaz0aRZhMxoVXDvj8i9QuIvZ/1M8o6sM5V/myLJX+0JxmS2guRZAuTHUgqhosfmQBzBVbhLdhoD1JmdeXCRGpcyl8K9WDjbdXq+/8AQqY6Raz6s5y2XzAfcZ9cG59iP9iXM9M745fbGjYssRs/E01TJfZi5nPHpkytWgcqLNl0gbooOQ4MhQZKFNM1HSHjQQuQ4KVODWxbp1JLdZLUKCBThyvwexNqpNCUq6ZZi0VOVMlCHZk1Ui9HBNIrU5MNGoZ0aGTH5gXMPzAWhVIQHmEMtOyuWZ0zdurfvgzalvFbv5GmbmxZtQrToSfQ158q2XzK9TJmbNnZ9ytUtI+ZpTAzg2VMqWmLc2y7GJXocssrozrKtuZtzYo1xz/S4s+nLKymEU5dyFS1lDVarsBdwPU22xy6XVVYzqvoUXcoJa102w0rksS531Ghba5YaEkE0EpCNNEkiRJE00HEflHHQGjgXKTwNgBtHlGcQjQkhDYfJ4DxpheQnGIqNo04g7+n7j8NV6FylAa5h7r8mgKsGhcplqFVGbQ4a+jaLtPhdbo16oqyInk/VqNQJGoV/wBmVl+KP1CUuHVs6tY8CbjFc4P9qiSjOXwr1eiDU7FLGm31NCjTf+lk9IudZf7PqPeXyQja5H4CHtnyydHXbKVRF+smU5xb2y/LUecTFOYOSLn3Sf8ApfqsDO1fXQysqlHkIumXnb938hnQQwy6kADt8mz93XYf7JFSkwKloVq3C0+n0OlcEReCploOKnwPD+F/Ub9lpbJryR2csAZJD+ShxsqFSPTK+pOlXzvo/E6mol2M+7op/hT9B89qmVjNjMkpFe5i49HganXTX60K00xz2tcyHyA5ifOLS9iZH5gSYuYWhsXmHUgHMOpANjxkFT1KfOT+0FYGhCRC6qLHmVY1SPNzvHRfVklasWlNLZerL8abZC0pF9ReCbWVVY0X2DRppIlKL7k6dLQNgqeOi+YarnA0UkKUhbINREEUBBs3bTqwW0V8ivUuWDqTAzqG9yYaNVk2VponOYCcjOrhpJAmxORCRFyVo7mDbEyLQthFkWTaGwHdGgmgbiWcEeUJAquJCVMuOIzpsoM6pb5M274WnqtH4HROgyDtSploOMq0qkN1ld0QVZM7Cpw1PcoV/Z6nLv6FTOfZzKsONUfmL9T2bl+Gb9UQ/YNZfjj8mPc/VTNS5hnIuS4RVXWP1BT4XU6tfJi2rlFR1Qbu0XqfA5S3b/JGtZcDhHDwm/IduM9oud30xra3q1OmF3e5u2Vgoo0IWyRYUexllls92q8KQVIJgWCUgygTqQ0SCRWWEccscNXjALCmHhSLdK1b6GmOCLVNUBzWhw+WOnzHNPjTyDkKIhGYQkAqCEFOK8v5kBCMVIzEhCGDoiIQzIcQgNKKHY4h/RVFjIcRBIsjIQh/RoMGxCEkGYDGo4i8TWoIMhxCpwhxCJMmREIdCUNw9MQisCrTtEi/HYQjpx9MqIhCEWh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078" name="AutoShape 6" descr="data:image/jpeg;base64,/9j/4AAQSkZJRgABAQAAAQABAAD/2wCEAAkGBxATEhUUEhQUFRUQEA8UEBQSFRAUEBAQFBQWFhQUFBQYHCggGBolHBQUITEhJSkrLi4uFx8zODMsNygtLisBCgoKDg0OFBAQFywcFxwsLCwsLCwrLCwsLCwsLCs3NywsLCwsLCwsKywsNzcsLCwrLCwrLCwsLCw3LCwrLCsrK//AABEIAMIBBAMBIgACEQEDEQH/xAAcAAABBQEBAQAAAAAAAAAAAAADAAECBAUGBwj/xAA7EAACAQMCBAMFBQYGAwAAAAAAAQIDBBEhMQUSQVFhcYEGIjKRoRMUQrHwFWJywdHhByNSU4KiFsLx/8QAGQEAAwEBAQAAAAAAAAAAAAAAAAECAwQF/8QAIBEBAQACAgIDAQEAAAAAAAAAAAECERIhAzETQVEyIv/aAAwDAQACEQMRAD8A9nEIQAhCEAIQgVxcQgsyeFp9QAojEuvaOlH4Vzb9fn5mb/5FPmeZqKecL3JJPx6snlF8LXWiOLXtDU1eebXH+W+jjjSP69C1R4/F4zNxfKl7ycdc66PfotA5DhXVCOdlx1rVST69NVvui3Z8fpTxze62uqePTI+UK4VriIU60XsySY0nEIQAhCEAIQhACEIQAhCEAIQhACEIQAhCEAIQhACEIQAhCEAIQzOZ4tx3OY03nKcVhPLeuXnsv5MVujxxtuo0eLcYVP3YuLk8rfSDxu0tzkrritWb1Sk1o2uZLDS13eu5Y+zUVr11xpu//ooVY+Bjy268PFpK3Tay8arCw3jfrovEapa002pYcZLf/S9MP0IfeUnpsxfbrGHjCHyi+CvVdPOORcyWkllZWvbze4Khw+pPRSUMPMVpnXs+/wBC3BQz+RdpXMI66L+ouRzxqcfZWb10fjzPm+ePoHp+zVVd9Oik8d/Q1LXjC8PqbFvdqS3+pckrLPeP05qx4dUWznBxb+CT5sP916P11BXN5cQmk3Ll5FHmSwn+9KGNGdnuQq28ZbodxuumePlx33HEW/tDWpzalKLaeJRzmP1Or4VxanWXuvEl8Ueq8u5zntdwXlTqw5npiphJ+70bXpjK8DF4HSw1UlOUI59zkxzTWzeuyMZllhlq+ndfF4vN4+WPVenCKVvfU+Tm5m+Va5ackvHG5KHEqT2ktfM35R5t8eX4tiBqtHOMrLWUu67oJkpBCAVLqK6kHfQ6ak8p+r+PL8WhFGXEYiXEo+A+UP4svxeEVI30e4aFeL6huFcMp9CiKV7WnH3o+9H8S6ryGtOJQqLKfXDXZhyg+O63F4QN1UQddBtPGjiK/wB6QzukG4r48vxZEVvvAhcofx5LIhFXiF5GlCU5PCim+7z00HbpnJtje1PHFSj9nHDlNPP7sXs/12OYsvdjzv4pbfux6L9dzHjeSr1XOXdNrpjXQPe3XQwyy7dnjw0Nc32WBle6GVUrAJ1jK11TFqT4gxo8Q6Z1MWVcjCow2enTU+IJIr3PE337GMqrDWDzLmevK/d8+4uVOTTpOEwlpKXXXH9TpLS8xschb3bbNqzbNMKVjrre976l6nXTOXpVMdQyvOXXPc25ac+XgxrX4hxSFJ4k1sm89jh/aaSTVWm/cnJ5jlZpyfl0Zm8Y4s6taXN05Uv4QMq7cHDpJfXoc/kz31W3i8Mw7+17hnEpRktdHhM3LVRppZlnOWln4Y5fKvlg5KnTcfPC/ISuZ65fUjHPS7Nu4o8YlGSzyuH4W8Nx7rO5o0OMwqZi3jOzPOPvTwGoXbRc8zPLw410vEb2UJOLeq/J9Sh+1X0ZR4lec1JN7wwv+L6fPH1MZ3JFy1WknTpnxNk4cRyv7nL/AHhjq5YfJS4Oup35oW974nF0bs1bG6yaY5JuLs6N7/cp3dthupS3bzUh0fdr5bFa2n4l+mn0Zd3pHH8CteIZW4Z3BR4lav44LVfFHv4rxKNK8J5WKmMrXlWIusUKdcd1MhyGll3LEUXX8xBsadwee/4icV1dJN4jiL7Ny1eO7xy/I9AqTSTbeEk232SWWzxTi1994uHLpKVSa8OebcV6LT5G3krz/FO1mwxCmn1kVbqrklVq/QpVZHPlXfhijUkBnIdkGiG/oGpLUPSTK81qWYSwikw1aWEWaCwkv1koVauZpdtX6bGhQWEKzUVO2ja1OUux4njqYspg+Zk8rFcI6SnxX9ahZ8RyjmVUYSNZh8lHCK3FajVTnXr5dS9RqJpP5FK4XMmgPD67TcH028g3uDKNXnyDcySYORKEuYLRjJ7FbKWrLtpRlJZk+SPZfE/6BIVqHEaUlSl/C/yMe2rZR0tOwVbMaMZyeMSk37nq3sYlz7MXtBZlDmiutOSlj03Nbj0MckftCLqFONcnGWTPS12lPU6ThFLu/kcxQlg07fiOB45SIylr0OwdNLTGe+mfma9JxfY8xpcca6/kaNp7QPuzonljDPw2u/qWyexy3H+GSh/mQWn40vzLljxtPGpp/eoTWPzKy1lEYc8L324SF2HV0N7RcOdGfNH4Jvp+F9jKVY5rdOrW2v8AajGYqrEHIad77d3UqVhXknh8sY5/jnGP/tg8Y4XVzl+R7F7e0HU4dcrGqouaXd03Gpj/AKHi/Bvhfhj9fQ6s3neH22ZIr1Cw9gMonNXdjQJA5B5oC0GmgT3GeQuAkKZNp6Do0knnqW41AUqbY9Th6xu8j3+q0sYIuJSs5yTcW9jQUkw0Nh4GyEeCDFpSLKNxmMlJdHr5F/AKtTygnQva5bzyibRm2FblfI9vwv8AkajWg7GQFNZll7Lb+pcpw537zagui0lJ9l2RXhEUpMn0XToqHFlFKMEoxWyjol+u5o2/Febc4tTwWKN00VPJfsuMdBxH2ft6/vY5Zv8AFDR58VsznL72SuaeXTxUj4aT+T3Nm24lg0qPFEzT/NHcef2lGtNuMKc5SWkkottPszTh7P372t5+rpx/OSOwp3Eabk1hc8uZ4xrotX3ehCfH8dQ44z2fK305mPslxH/Z+dSj8viK9zwq8pLNShUil1SjNfODZ079pJdyVP2ol1YrMBLm5Wz4hJdTobHi777YI8Qp2lzrJfZ1P9ynhZf70dpGUuG1aW7UoraUdpLy6eQvXpXX27VV416bhLqn8+hxdxTcJyi94to0rC6a67bj+0NFSUay/hn+af8AL0Iy7hTqsvmECTEZq09jvrdVKc4PapTnF+UotfzPnrgiw5RfTfzTaZ9DRqPqmeIce4arbiFeC+Gc3Up535Krc8ejco/8T0M/TyvD1kI1oBmwr2AyOZ34gykxuQm0DqzBYlOnksKmUlVLlvVzuIFJmXxCU3Xg8tQhHLXRvLNqo1uYda5UpSxrytp+govexIT1b7liNQC0sJ9wc7iMd8D1V8OmhHLCqBz8uL50ptZ676GhaV6klq/oFmk9/TR5SMkDjJk02TS2qXdNfkF4feqXuvdfUeutDHmnGfMtGh49pydKhpALK6U12a3XYOwsSiRYTBFxJ0qU0ajQSFy0CcRuUXcPcWq19JopzrNj4G5R9nLpFSY6bJ8o6gGj5Ixk+jLlK7ljGdGV1ANTiGtFuVZoM16T54Sg/wAUXjz6fUyaZcoTw0KXRVkJCC3lPE5eba9dRCVt6tUrSXU4T/Efh8qsY3EPjt01PvKlnP8A1evk2dpcV0zKupLD7YeU9mmd9eTHmkKyaynuOwHEKP3evKn+Ftyp+EXrj029BRqHPnNOzx5bh5sp1NWy1VehWpxCempZYWyqvMs9NPoR5SVrDCfjqKq0u06icXFvD1wzMt7T7P3d9ct9wleGQcG0TF66WqyjhLGiRh8ZTa0NyFVPcFdW8ZdC5ZKdy3NOf4Nb9WdLRikjOsKeG1JY1yvFGtCmmGd2n+cdRKMxcw6jgRnYMYjURmXEcs0a8sIz+7HjCyAhUcJZXT6mzZ3kZrTdbo5+4qakaEnHVbmmmUdYpCyZFtf9JaGjCqiL0oVoSQ0ZEkIG5RKJIfIAlEflJRJIYRjEIhDoQEgw0HqAiWKaIqle9+L0Qhq7zJ4EI+nfzi2VLpY6BK94ls38v7mNfXbl39MHbc5HncXN+2FFVY4fKpQeYS6rw8mcdb8QcXyz3Xc7K+s1LrL5r+hzXE+Cxeqbz4ky79qm8fSUblNBaO3kczP7Sm8PPh2NLhN9zPlYssNRrh5d1qVXp5lynEo1DQhIxrpgdWIF0yzMikJrL0q/ZhYIJyoXKBhyopjwWAuBOAu03HacJpikCxgFXqhEasRuZoo16ySFVq4yZF7cmuONqM8tQp105eQVXKM2AaL8DWyOeZWrquky3bXbWz9DK17IWWTcY0mVdTbXye+hdjURx0LlovW3EMdSLiuZSunUieTIoX2S3C5RC9LyZJMqRrruEVVdwJZQWKKqrruh3dxX9g2S9BD1aySx1/Iz3xBvZMHGqybTWuYRX5mIk9uwrVTOrzbLNbJSqTNbXJIq1oMzri2TNOrIpVZC2phXnDUzIfD3TkpRe268DqKzM25Nscvpnce9lGSaz0aRZhMxoVXDvj8i9QuIvZ/1M8o6sM5V/myLJX+0JxmS2guRZAuTHUgqhosfmQBzBVbhLdhoD1JmdeXCRGpcyl8K9WDjbdXq+/8AQqY6Raz6s5y2XzAfcZ9cG59iP9iXM9M745fbGjYssRs/E01TJfZi5nPHpkytWgcqLNl0gbooOQ4MhQZKFNM1HSHjQQuQ4KVODWxbp1JLdZLUKCBThyvwexNqpNCUq6ZZi0VOVMlCHZk1Ui9HBNIrU5MNGoZ0aGTH5gXMPzAWhVIQHmEMtOyuWZ0zdurfvgzalvFbv5GmbmxZtQrToSfQ158q2XzK9TJmbNnZ9ytUtI+ZpTAzg2VMqWmLc2y7GJXocssrozrKtuZtzYo1xz/S4s+nLKymEU5dyFS1lDVarsBdwPU22xy6XVVYzqvoUXcoJa102w0rksS531Ghba5YaEkE0EpCNNEkiRJE00HEflHHQGjgXKTwNgBtHlGcQjQkhDYfJ4DxpheQnGIqNo04g7+n7j8NV6FylAa5h7r8mgKsGhcplqFVGbQ4a+jaLtPhdbo16oqyInk/VqNQJGoV/wBmVl+KP1CUuHVs6tY8CbjFc4P9qiSjOXwr1eiDU7FLGm31NCjTf+lk9IudZf7PqPeXyQja5H4CHtnyydHXbKVRF+smU5xb2y/LUecTFOYOSLn3Sf8ApfqsDO1fXQysqlHkIumXnb938hnQQwy6kADt8mz93XYf7JFSkwKloVq3C0+n0OlcEReCploOKnwPD+F/Ub9lpbJryR2csAZJD+ShxsqFSPTK+pOlXzvo/E6mol2M+7op/hT9B89qmVjNjMkpFe5i49HganXTX60K00xz2tcyHyA5ifOLS9iZH5gSYuYWhsXmHUgHMOpANjxkFT1KfOT+0FYGhCRC6qLHmVY1SPNzvHRfVklasWlNLZerL8abZC0pF9ReCbWVVY0X2DRppIlKL7k6dLQNgqeOi+YarnA0UkKUhbINREEUBBs3bTqwW0V8ivUuWDqTAzqG9yYaNVk2VponOYCcjOrhpJAmxORCRFyVo7mDbEyLQthFkWTaGwHdGgmgbiWcEeUJAquJCVMuOIzpsoM6pb5M274WnqtH4HROgyDtSploOMq0qkN1ld0QVZM7Cpw1PcoV/Z6nLv6FTOfZzKsONUfmL9T2bl+Gb9UQ/YNZfjj8mPc/VTNS5hnIuS4RVXWP1BT4XU6tfJi2rlFR1Qbu0XqfA5S3b/JGtZcDhHDwm/IduM9oud30xra3q1OmF3e5u2Vgoo0IWyRYUexllls92q8KQVIJgWCUgygTqQ0SCRWWEccscNXjALCmHhSLdK1b6GmOCLVNUBzWhw+WOnzHNPjTyDkKIhGYQkAqCEFOK8v5kBCMVIzEhCGDoiIQzIcQgNKKHY4h/RVFjIcRBIsjIQh/RoMGxCEkGYDGo4i8TWoIMhxCpwhxCJMmREIdCUNw9MQisCrTtEi/HYQjpx9MqIhCEWh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3080" name="Picture 8" descr="http://www.anneyeozel.com/Content/Static/bebek/makrosom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714488"/>
            <a:ext cx="3167054" cy="1900232"/>
          </a:xfrm>
          <a:prstGeom prst="rect">
            <a:avLst/>
          </a:prstGeom>
          <a:noFill/>
        </p:spPr>
      </p:pic>
      <p:pic>
        <p:nvPicPr>
          <p:cNvPr id="3084" name="Picture 12" descr="http://www.babymed.com/sites/default/files/obstetric-forcep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4143380"/>
            <a:ext cx="2857500" cy="2143125"/>
          </a:xfrm>
          <a:prstGeom prst="rect">
            <a:avLst/>
          </a:prstGeom>
          <a:noFill/>
        </p:spPr>
      </p:pic>
      <p:pic>
        <p:nvPicPr>
          <p:cNvPr id="3086" name="Picture 14" descr="http://i.dailymail.co.uk/i/pix/2014/02/07/article-2553880-1B4549F900000578-905_634x35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1714488"/>
            <a:ext cx="3643306" cy="2057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Risk Faktörleri</a:t>
            </a:r>
            <a:endParaRPr lang="tr-TR" dirty="0"/>
          </a:p>
        </p:txBody>
      </p:sp>
      <p:pic>
        <p:nvPicPr>
          <p:cNvPr id="26626" name="Picture 2" descr="http://www.rayur.com/wp-content/uploads/2012/08/Epidural-Analges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14488"/>
            <a:ext cx="3286148" cy="2182003"/>
          </a:xfrm>
          <a:prstGeom prst="rect">
            <a:avLst/>
          </a:prstGeom>
          <a:noFill/>
        </p:spPr>
      </p:pic>
      <p:pic>
        <p:nvPicPr>
          <p:cNvPr id="26628" name="Picture 4" descr="http://i1.ytimg.com/vi/520IhZzo71c/hq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696628"/>
            <a:ext cx="3071834" cy="2303876"/>
          </a:xfrm>
          <a:prstGeom prst="rect">
            <a:avLst/>
          </a:prstGeom>
          <a:noFill/>
        </p:spPr>
      </p:pic>
      <p:sp>
        <p:nvSpPr>
          <p:cNvPr id="26630" name="AutoShape 6" descr="data:image/jpeg;base64,/9j/4AAQSkZJRgABAQAAAQABAAD/2wCEAAkGBhISEBQQEBEREBUUFxQSFBUUFxgVFBQWFBcWFRQUFxYdICceFxokGRUUHy8hJScpLCwsFR4xNTAsNSYrLCkBCQoKDgwOGg8PGikhHiU1NSwxNSoqLDA0LyosLywsLC4sKSwtKSwpNSkzKSw1KTQsKSwpLCkpKSw0Kik1KiwpLP/AABEIAKAAsAMBIgACEQEDEQH/xAAbAAEAAgMBAQAAAAAAAAAAAAAABAYBAwUCB//EAD4QAAIBAgQCCAQEBAQHAQAAAAECAAMRBAUSIQYxEyIyQVFhccFygZGxFDNCYiNSktEWgqHwFSRTc7Kz8Qf/xAAYAQEBAQEBAAAAAAAAAAAAAAAAAwQBAv/EACARAQACAgIDAQEBAAAAAAAAAAABAgMRMTITIVES8EH/2gAMAwEAAhEDEQA/APtd4nPxuZ9G2nTfa97zS+cMR1FQnwJIgda8XlZxHEtZD1qKqPEk2+tpGHF1UjqhPoflAt94lP8A8U4gnkv9Jnts7xB/Vp9EJ+fKBbbxKgMzxR311D6U+foJgVsW3J6w8iqj3gXCJU+hxR/VV+oEzRy6uR1nf5m8C13mC48RK9Sy6oObOfpb7TxWyEN+llPkfaBYjWXvZfqJ5/GJ/Ov1Eqj8K1Lm1XY7G45iel4SPfUHyEC0NjUH61+s1vmdIc3X6yvpwkLWL3HmPeehwkne5/0/tA7f/GqP/UUzW2e07XAYn+W2/wDacnEZOlBDUW5K8uV9/OQTmh/d/Uf7Q8WvFZ9rKc9pXtc38DsZKTGKe+3rtKdUx+rtU0b4hc/WYXHkclUfI/3h581V3DTMpS5xVHIgegneyPMWqL1zc35w7XJFp1CPnX5n+USCZv4noFyFH7CfQNc7/KcPBYpgiG5K9DUfrAkkqdjfnyMKLTliAobi+9t5MGHX+VfoJByCoWohiLFrEjna6g85pzPiHoawpNSdgRT0kEDWXfQ2gHYhBZm3uARYG8DraB4CZtK3V42ptTZ6FOo2lQ96ilEs1+jO+51aTy+c25hxelKoRpYoqXZiGQ9Iblad2AUbDvPevjAsEStpxaTrtSBC82L2QdZU1awDqTUb6hbYTVhuLazuETCt1iu7kjTrYLyA6wXm3fuOUC0xI+X4hqlJHddDMoLLv1T3jff/AOyRATFpmICIiAiIgc/Pj/Ab1X7yrSz5/wDkH1X7ysQyZuxERCRLBw5y+cr8sHDnL5wrh7NPFNLUQLgflnc2GzXt6zh4auSqFmtehVY7C/Pf5jw852uK/wBN+V6d7d417iQFoBWWjbUoRwWI3AvbTcbDn/pDW7nDhvQUi/Jeex7I5+cmV8DSZtTojEgLdgL7G9hfzA+k0ZKgFMgcgbD0AErvF7pTxdCvU6CuBoRcO7WrKWqC1fDr+p/Hbu5ieq1/U6eL2/MbWqngaaiy00UHuCj19zPdbDq6lHUMrdoEbH1+glHOd4x9dLpnpth6tDC1XVFHSVK2ICmoBY8qNm8BrkHH5piAGpPicbqRMYtI01vUq1KVfRhy9k322vYA3lIxT9T80fH0Sji0Y6VZSQWSw2OpLalA77XHLxmynTCghQFBJY22uW3YnzMoGJw9fp6WIq0cTVdTjUCp0gAcrSNNRp7KsRU63I2HgIyrJK9Uha1Kv0Ot3AIq01s2HUWKu5e3SA7MeYvHjj6eWd60uua5vTw6q1XWdbaFCI1R2axawVQSdgT8puTFoRfUFOkOVYhWVTvdlO6/OVupklethMupVRVD02ptiCH0VEtRqKTqB56io28ZCxfCVdmqKqLfXXqLiGcF6qPSNOnRb9Qtdb326gPM7c/Nfrs3v/kLKOJML0j0vxFHUi9I/XWyqDY3N7XHeO648Zozziilh8KMWCtWmzUkDK6qn8VwgYueqqgncnkAZx8dwa56tFaKL0OGS4OgrUw1TpLCynZ+WrusNjOnTyaqmD6GkmG6Qu1QrX116V3YsxJ6pY3N+6ctFYjcS7S15nUw3Vs+Kfg9VJb4ur0PVqBlT+FUq6gwFn/LA7u15SFi+LmQYgikp6DGYbBC7Hriv0F6h22I6bl+2YocIMmGwNCnXAbBMagcpcOxo1aQst7KAal7fttMNwaWrF2xLGlUrUcXWpBFGuvQVArBuaoTSRivlztJqpufcRDC1VDLqpLTqVaxUFqg66UqKoo5lmZ/6JxMy4/DUnWjTr0KmmroaoqadeHqpSr07AndSwBPI32vY2654UDq/TYitWeoMMrVCEDEYZ2qL1QNI1MzXsPDwnitwNh3sWasbNin2ZRvjKy16o2XkGQAeUDocR/lMP3D7yryzcRn+D6sPeVmGTN2IiISJYOHeX+/GV+WHh7swrh7NHFLkWK87Lbew7XfeazJmc9sd/V95BJ7oa3XyfsN8XsJt6Sma/RlQ1RUFQEgEhSxXY8xvNOUdhvi9pCq1+jzLpGSoVNClSBVCw1PXsLkdwvcnuG87EbebTowOYYLD4epiBiVemahNWszBy1U2WxYDmAFUADa0nY6pSpEYl76tPRKRfrBjrC28yL37p84/wAL4g4Q4ZaFQo9JsWRbf8SqtS6MjxN1a37Zecwo1azovQui0lxBu1hqqdGKVHT5EPUO/gJa9IieWel7THGkvCZ6jjDA3VsUhemNyvVVWZS3jZhbxsfCSMuzBa9MVadyrFgpItq0sV1DyJFxK3iMoxTYCjTp01p4jCiiaJZxpZujKVL27NgzDfvE7WAwlWhR/D0kphaNBEosWN2qhWDBxbqqCFN973O3jO0V16Vra0z7RMDxphaj4tS3RDBsFqPU6qFSWXpFPegdGW/isz/jjAWYjEodCvUbZuqKdtd9uY1Kbc7ESvUf/wA3rJSWmuLasGoHD1hXAI7S1FNPSASNXSdq5OobzdxZwbUfDYo0z0jv+NqJTUdZziVpqqA+I0f6zwq72E4xwlU2R3JBqAg03Vh0SLUa4YAi6MpHiDtHDmeNiXxR26OnUpLR2s2h6FOr1/3Xc/K05jcD1WJqvjGWuxbXUp0kC9G9EUejVGuAQBfV4k9207GQcPphRUCOz9K1NjqtsadFKItbxFMH1MDqxEQEREDl8RH+D/mErUsnEf5Q+IfYytwyZuxERCRLDw/2f9+Mr0sOQ9mFcPZ6zbtj4fcyCRJua9sfD7mQoa3VycdQ+vtJ95AyjsN6+0xjc7Sk5Uq7aAr1WUArRRyVVn3ub6W2AJspMDoXicdOKaBph9RuRUIWxO9IaqgLAWFha58wIHE9LfUtZbMwPUJAVGVTUP7dTAePlA7ESvni9LFlpVHGkNpGkONqrNqubKQKLbc77Gd9WuARyIBHoRcQMxEQEREBERAREQOTxJ+Uvxj7GVyWLiU/wl+L2MrsMeXsREQmSwZF2ZX5Ycj7MLYeWc07S/D7mQpMzTtL6e8hw1OrlHYb19oxmS06jl2LjUEWoqtZKq02LIHHeASeVrgkG4jKOw3r7SfA5K8LYYL0fRnRqZ9GptJZwQ7EX5nUb+Zvzkg5JQ1azSUsGL3JJ6x03Nr2t1VNuVxfnvJ0QI1HLaKCy0qY59w3ve9ydzfU39RkmIgIiICIiAiIgIiIHH4l/LT4vaV6WDibsJ8R+0r8MeXsREQmSw5L2ZXpYcm7P0hbBzJmXaX095DkzMua+nvIcNTq5R2G9faT5AyjsN6+0nwEREBERAREQEREBERARE04usVW6gE3VRfYdZgu9vWBzOJR1U+I/acE0yNyCPUTt5nm1alXw1E9ETiXemGCmyaF1Fjc7+E85vVZqC6yCRVZbgWB0lgDbunZrr2y3iJmZcSIicRJYMn7Mr8sGU9n6Qtg5kzHmvofvIkl5hzX0P3kSGp1co7DevtJ8gZR2G9faT4CIiAiIgIiICIiAiIgJGx/ZX46X/sWSZFzInQLWvrpkXNhcODOxy5bh8/o4mrUzimalV3VMdiKdNGtpRVoKer3jtS1Zr+Qv/dq/wDk0pWHRzXGNUsjNVfEKLFgjVERXuLb7EbnwNuUueZn/l6e4N6lU3HI9Ztx5S+aOGKlt1t/fHIiImd5DLDlnZldMsOXdmF8HMmYc19D95EkrHd3lcSLDS6uUdlvX2m6tmCLVSkwbVUvpNrqSASRfu2B8vrNGT9lvUfabK2WK1enXJbVSvoAsACwIJJtqIseze3I22ECNU4moL0mtmXon6M9Vm1dVm1IFuSvUqC/ijTTX4xwyqzE1SEClz0bdXUWCA372Km3y8Zto8LYVCCtKxClCbm7g6rlz+tuu+536x8ZsHDuH6Vqpphiyqtm3UadQvbxIcwPWBzQVa9akBtSFPfvLMzhh6dUToTRhcDTpC1KmlMcuqAL8zv47k/Wb4CIiAiIgIieDVUc2A+cD3PFWirjS6hge47jaa2x1Mc3X6zW2a0h+q/oDAhZk9Ohp04eidV/0rta3l5zl47M2qhV0qoU3AUePlJWdYgVSmi5tqvcW52/tIuCVkYtbexA8iRa8M9q2mdRwhspBsQQfA85vOXVQQCjC9yL7bDn6SVWDuyOQSVCg331Fd7n1kZcnY0q9Fi7LiHrO5JJYdPYMqnuAA2h5jDO/bTWoFDpYWNgfEEHkQe8Tu5f2Zz6eUkKidyItNfhQWF/OdPC0tItCuOn5mWx0BFjIdXDEctxJsQqZQw0Nc239pLbFoObr9ROZVwatPIy9YHQbNKQ/WPlvNbZzT7ix9BIwwi+E9igPCB7Odr3I5+gnk5y3dSPzMyKY8JnSIGo5rVPJFH1mDja5/lHym+IEY1K5/Xb0mDRqHnUb6yVECH+AvzYn1JmRlyyXECOMEvhPYwy+Am2IHkUR4TIQeEzEBaZmIgZiYi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6632" name="AutoShape 8" descr="data:image/jpeg;base64,/9j/4AAQSkZJRgABAQAAAQABAAD/2wCEAAkGBhISEBQQEBEREBUUFxQSFBUUFxgVFBQWFBcWFRQUFxYdICceFxokGRUUHy8hJScpLCwsFR4xNTAsNSYrLCkBCQoKDgwOGg8PGikhHiU1NSwxNSoqLDA0LyosLywsLC4sKSwtKSwpNSkzKSw1KTQsKSwpLCkpKSw0Kik1KiwpLP/AABEIAKAAsAMBIgACEQEDEQH/xAAbAAEAAgMBAQAAAAAAAAAAAAAABAYBAwUCB//EAD4QAAIBAgQCCAQEBAQHAQAAAAECAAMRBAUSIQYxEyIyQVFhccFygZGxFDNCYiNSktEWgqHwFSRTc7Kz8Qf/xAAYAQEBAQEBAAAAAAAAAAAAAAAAAwQBAv/EACARAQACAgIDAQEBAAAAAAAAAAABAgMRMTITIVES8EH/2gAMAwEAAhEDEQA/APtd4nPxuZ9G2nTfa97zS+cMR1FQnwJIgda8XlZxHEtZD1qKqPEk2+tpGHF1UjqhPoflAt94lP8A8U4gnkv9Jnts7xB/Vp9EJ+fKBbbxKgMzxR311D6U+foJgVsW3J6w8iqj3gXCJU+hxR/VV+oEzRy6uR1nf5m8C13mC48RK9Sy6oObOfpb7TxWyEN+llPkfaBYjWXvZfqJ5/GJ/Ov1Eqj8K1Lm1XY7G45iel4SPfUHyEC0NjUH61+s1vmdIc3X6yvpwkLWL3HmPeehwkne5/0/tA7f/GqP/UUzW2e07XAYn+W2/wDacnEZOlBDUW5K8uV9/OQTmh/d/Uf7Q8WvFZ9rKc9pXtc38DsZKTGKe+3rtKdUx+rtU0b4hc/WYXHkclUfI/3h581V3DTMpS5xVHIgegneyPMWqL1zc35w7XJFp1CPnX5n+USCZv4noFyFH7CfQNc7/KcPBYpgiG5K9DUfrAkkqdjfnyMKLTliAobi+9t5MGHX+VfoJByCoWohiLFrEjna6g85pzPiHoawpNSdgRT0kEDWXfQ2gHYhBZm3uARYG8DraB4CZtK3V42ptTZ6FOo2lQ96ilEs1+jO+51aTy+c25hxelKoRpYoqXZiGQ9Iblad2AUbDvPevjAsEStpxaTrtSBC82L2QdZU1awDqTUb6hbYTVhuLazuETCt1iu7kjTrYLyA6wXm3fuOUC0xI+X4hqlJHddDMoLLv1T3jff/AOyRATFpmICIiAiIgc/Pj/Ab1X7yrSz5/wDkH1X7ysQyZuxERCRLBw5y+cr8sHDnL5wrh7NPFNLUQLgflnc2GzXt6zh4auSqFmtehVY7C/Pf5jw852uK/wBN+V6d7d417iQFoBWWjbUoRwWI3AvbTcbDn/pDW7nDhvQUi/Jeex7I5+cmV8DSZtTojEgLdgL7G9hfzA+k0ZKgFMgcgbD0AErvF7pTxdCvU6CuBoRcO7WrKWqC1fDr+p/Hbu5ieq1/U6eL2/MbWqngaaiy00UHuCj19zPdbDq6lHUMrdoEbH1+glHOd4x9dLpnpth6tDC1XVFHSVK2ICmoBY8qNm8BrkHH5piAGpPicbqRMYtI01vUq1KVfRhy9k322vYA3lIxT9T80fH0Sji0Y6VZSQWSw2OpLalA77XHLxmynTCghQFBJY22uW3YnzMoGJw9fp6WIq0cTVdTjUCp0gAcrSNNRp7KsRU63I2HgIyrJK9Uha1Kv0Ot3AIq01s2HUWKu5e3SA7MeYvHjj6eWd60uua5vTw6q1XWdbaFCI1R2axawVQSdgT8puTFoRfUFOkOVYhWVTvdlO6/OVupklethMupVRVD02ptiCH0VEtRqKTqB56io28ZCxfCVdmqKqLfXXqLiGcF6qPSNOnRb9Qtdb326gPM7c/Nfrs3v/kLKOJML0j0vxFHUi9I/XWyqDY3N7XHeO648Zozziilh8KMWCtWmzUkDK6qn8VwgYueqqgncnkAZx8dwa56tFaKL0OGS4OgrUw1TpLCynZ+WrusNjOnTyaqmD6GkmG6Qu1QrX116V3YsxJ6pY3N+6ctFYjcS7S15nUw3Vs+Kfg9VJb4ur0PVqBlT+FUq6gwFn/LA7u15SFi+LmQYgikp6DGYbBC7Hriv0F6h22I6bl+2YocIMmGwNCnXAbBMagcpcOxo1aQst7KAal7fttMNwaWrF2xLGlUrUcXWpBFGuvQVArBuaoTSRivlztJqpufcRDC1VDLqpLTqVaxUFqg66UqKoo5lmZ/6JxMy4/DUnWjTr0KmmroaoqadeHqpSr07AndSwBPI32vY2654UDq/TYitWeoMMrVCEDEYZ2qL1QNI1MzXsPDwnitwNh3sWasbNin2ZRvjKy16o2XkGQAeUDocR/lMP3D7yryzcRn+D6sPeVmGTN2IiISJYOHeX+/GV+WHh7swrh7NHFLkWK87Lbew7XfeazJmc9sd/V95BJ7oa3XyfsN8XsJt6Sma/RlQ1RUFQEgEhSxXY8xvNOUdhvi9pCq1+jzLpGSoVNClSBVCw1PXsLkdwvcnuG87EbebTowOYYLD4epiBiVemahNWszBy1U2WxYDmAFUADa0nY6pSpEYl76tPRKRfrBjrC28yL37p84/wAL4g4Q4ZaFQo9JsWRbf8SqtS6MjxN1a37Zecwo1azovQui0lxBu1hqqdGKVHT5EPUO/gJa9IieWel7THGkvCZ6jjDA3VsUhemNyvVVWZS3jZhbxsfCSMuzBa9MVadyrFgpItq0sV1DyJFxK3iMoxTYCjTp01p4jCiiaJZxpZujKVL27NgzDfvE7WAwlWhR/D0kphaNBEosWN2qhWDBxbqqCFN973O3jO0V16Vra0z7RMDxphaj4tS3RDBsFqPU6qFSWXpFPegdGW/isz/jjAWYjEodCvUbZuqKdtd9uY1Kbc7ESvUf/wA3rJSWmuLasGoHD1hXAI7S1FNPSASNXSdq5OobzdxZwbUfDYo0z0jv+NqJTUdZziVpqqA+I0f6zwq72E4xwlU2R3JBqAg03Vh0SLUa4YAi6MpHiDtHDmeNiXxR26OnUpLR2s2h6FOr1/3Xc/K05jcD1WJqvjGWuxbXUp0kC9G9EUejVGuAQBfV4k9207GQcPphRUCOz9K1NjqtsadFKItbxFMH1MDqxEQEREDl8RH+D/mErUsnEf5Q+IfYytwyZuxERCRLDw/2f9+Mr0sOQ9mFcPZ6zbtj4fcyCRJua9sfD7mQoa3VycdQ+vtJ95AyjsN6+0xjc7Sk5Uq7aAr1WUArRRyVVn3ub6W2AJspMDoXicdOKaBph9RuRUIWxO9IaqgLAWFha58wIHE9LfUtZbMwPUJAVGVTUP7dTAePlA7ESvni9LFlpVHGkNpGkONqrNqubKQKLbc77Gd9WuARyIBHoRcQMxEQEREBERAREQOTxJ+Uvxj7GVyWLiU/wl+L2MrsMeXsREQmSwZF2ZX5Ycj7MLYeWc07S/D7mQpMzTtL6e8hw1OrlHYb19oxmS06jl2LjUEWoqtZKq02LIHHeASeVrgkG4jKOw3r7SfA5K8LYYL0fRnRqZ9GptJZwQ7EX5nUb+Zvzkg5JQ1azSUsGL3JJ6x03Nr2t1VNuVxfnvJ0QI1HLaKCy0qY59w3ve9ydzfU39RkmIgIiICIiAiIgIiIHH4l/LT4vaV6WDibsJ8R+0r8MeXsREQmSw5L2ZXpYcm7P0hbBzJmXaX095DkzMua+nvIcNTq5R2G9faT5AyjsN6+0nwEREBERAREQEREBERARE04usVW6gE3VRfYdZgu9vWBzOJR1U+I/acE0yNyCPUTt5nm1alXw1E9ETiXemGCmyaF1Fjc7+E85vVZqC6yCRVZbgWB0lgDbunZrr2y3iJmZcSIicRJYMn7Mr8sGU9n6Qtg5kzHmvofvIkl5hzX0P3kSGp1co7DevtJ8gZR2G9faT4CIiAiIgIiICIiAiIgJGx/ZX46X/sWSZFzInQLWvrpkXNhcODOxy5bh8/o4mrUzimalV3VMdiKdNGtpRVoKer3jtS1Zr+Qv/dq/wDk0pWHRzXGNUsjNVfEKLFgjVERXuLb7EbnwNuUueZn/l6e4N6lU3HI9Ztx5S+aOGKlt1t/fHIiImd5DLDlnZldMsOXdmF8HMmYc19D95EkrHd3lcSLDS6uUdlvX2m6tmCLVSkwbVUvpNrqSASRfu2B8vrNGT9lvUfabK2WK1enXJbVSvoAsACwIJJtqIseze3I22ECNU4moL0mtmXon6M9Vm1dVm1IFuSvUqC/ijTTX4xwyqzE1SEClz0bdXUWCA372Km3y8Zto8LYVCCtKxClCbm7g6rlz+tuu+536x8ZsHDuH6Vqpphiyqtm3UadQvbxIcwPWBzQVa9akBtSFPfvLMzhh6dUToTRhcDTpC1KmlMcuqAL8zv47k/Wb4CIiAiIgIieDVUc2A+cD3PFWirjS6hge47jaa2x1Mc3X6zW2a0h+q/oDAhZk9Ohp04eidV/0rta3l5zl47M2qhV0qoU3AUePlJWdYgVSmi5tqvcW52/tIuCVkYtbexA8iRa8M9q2mdRwhspBsQQfA85vOXVQQCjC9yL7bDn6SVWDuyOQSVCg331Fd7n1kZcnY0q9Fi7LiHrO5JJYdPYMqnuAA2h5jDO/bTWoFDpYWNgfEEHkQe8Tu5f2Zz6eUkKidyItNfhQWF/OdPC0tItCuOn5mWx0BFjIdXDEctxJsQqZQw0Nc239pLbFoObr9ROZVwatPIy9YHQbNKQ/WPlvNbZzT7ix9BIwwi+E9igPCB7Odr3I5+gnk5y3dSPzMyKY8JnSIGo5rVPJFH1mDja5/lHym+IEY1K5/Xb0mDRqHnUb6yVECH+AvzYn1JmRlyyXECOMEvhPYwy+Am2IHkUR4TIQeEzEBaZmIgZiYi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6634" name="AutoShape 10" descr="data:image/jpeg;base64,/9j/4AAQSkZJRgABAQAAAQABAAD/2wCEAAkGBhISEBQQEBEREBUUFxQSFBUUFxgVFBQWFBcWFRQUFxYdICceFxokGRUUHy8hJScpLCwsFR4xNTAsNSYrLCkBCQoKDgwOGg8PGikhHiU1NSwxNSoqLDA0LyosLywsLC4sKSwtKSwpNSkzKSw1KTQsKSwpLCkpKSw0Kik1KiwpLP/AABEIAKAAsAMBIgACEQEDEQH/xAAbAAEAAgMBAQAAAAAAAAAAAAAABAYBAwUCB//EAD4QAAIBAgQCCAQEBAQHAQAAAAECAAMRBAUSIQYxEyIyQVFhccFygZGxFDNCYiNSktEWgqHwFSRTc7Kz8Qf/xAAYAQEBAQEBAAAAAAAAAAAAAAAAAwQBAv/EACARAQACAgIDAQEBAAAAAAAAAAABAgMRMTITIVES8EH/2gAMAwEAAhEDEQA/APtd4nPxuZ9G2nTfa97zS+cMR1FQnwJIgda8XlZxHEtZD1qKqPEk2+tpGHF1UjqhPoflAt94lP8A8U4gnkv9Jnts7xB/Vp9EJ+fKBbbxKgMzxR311D6U+foJgVsW3J6w8iqj3gXCJU+hxR/VV+oEzRy6uR1nf5m8C13mC48RK9Sy6oObOfpb7TxWyEN+llPkfaBYjWXvZfqJ5/GJ/Ov1Eqj8K1Lm1XY7G45iel4SPfUHyEC0NjUH61+s1vmdIc3X6yvpwkLWL3HmPeehwkne5/0/tA7f/GqP/UUzW2e07XAYn+W2/wDacnEZOlBDUW5K8uV9/OQTmh/d/Uf7Q8WvFZ9rKc9pXtc38DsZKTGKe+3rtKdUx+rtU0b4hc/WYXHkclUfI/3h581V3DTMpS5xVHIgegneyPMWqL1zc35w7XJFp1CPnX5n+USCZv4noFyFH7CfQNc7/KcPBYpgiG5K9DUfrAkkqdjfnyMKLTliAobi+9t5MGHX+VfoJByCoWohiLFrEjna6g85pzPiHoawpNSdgRT0kEDWXfQ2gHYhBZm3uARYG8DraB4CZtK3V42ptTZ6FOo2lQ96ilEs1+jO+51aTy+c25hxelKoRpYoqXZiGQ9Iblad2AUbDvPevjAsEStpxaTrtSBC82L2QdZU1awDqTUb6hbYTVhuLazuETCt1iu7kjTrYLyA6wXm3fuOUC0xI+X4hqlJHddDMoLLv1T3jff/AOyRATFpmICIiAiIgc/Pj/Ab1X7yrSz5/wDkH1X7ysQyZuxERCRLBw5y+cr8sHDnL5wrh7NPFNLUQLgflnc2GzXt6zh4auSqFmtehVY7C/Pf5jw852uK/wBN+V6d7d417iQFoBWWjbUoRwWI3AvbTcbDn/pDW7nDhvQUi/Jeex7I5+cmV8DSZtTojEgLdgL7G9hfzA+k0ZKgFMgcgbD0AErvF7pTxdCvU6CuBoRcO7WrKWqC1fDr+p/Hbu5ieq1/U6eL2/MbWqngaaiy00UHuCj19zPdbDq6lHUMrdoEbH1+glHOd4x9dLpnpth6tDC1XVFHSVK2ICmoBY8qNm8BrkHH5piAGpPicbqRMYtI01vUq1KVfRhy9k322vYA3lIxT9T80fH0Sji0Y6VZSQWSw2OpLalA77XHLxmynTCghQFBJY22uW3YnzMoGJw9fp6WIq0cTVdTjUCp0gAcrSNNRp7KsRU63I2HgIyrJK9Uha1Kv0Ot3AIq01s2HUWKu5e3SA7MeYvHjj6eWd60uua5vTw6q1XWdbaFCI1R2axawVQSdgT8puTFoRfUFOkOVYhWVTvdlO6/OVupklethMupVRVD02ptiCH0VEtRqKTqB56io28ZCxfCVdmqKqLfXXqLiGcF6qPSNOnRb9Qtdb326gPM7c/Nfrs3v/kLKOJML0j0vxFHUi9I/XWyqDY3N7XHeO648Zozziilh8KMWCtWmzUkDK6qn8VwgYueqqgncnkAZx8dwa56tFaKL0OGS4OgrUw1TpLCynZ+WrusNjOnTyaqmD6GkmG6Qu1QrX116V3YsxJ6pY3N+6ctFYjcS7S15nUw3Vs+Kfg9VJb4ur0PVqBlT+FUq6gwFn/LA7u15SFi+LmQYgikp6DGYbBC7Hriv0F6h22I6bl+2YocIMmGwNCnXAbBMagcpcOxo1aQst7KAal7fttMNwaWrF2xLGlUrUcXWpBFGuvQVArBuaoTSRivlztJqpufcRDC1VDLqpLTqVaxUFqg66UqKoo5lmZ/6JxMy4/DUnWjTr0KmmroaoqadeHqpSr07AndSwBPI32vY2654UDq/TYitWeoMMrVCEDEYZ2qL1QNI1MzXsPDwnitwNh3sWasbNin2ZRvjKy16o2XkGQAeUDocR/lMP3D7yryzcRn+D6sPeVmGTN2IiISJYOHeX+/GV+WHh7swrh7NHFLkWK87Lbew7XfeazJmc9sd/V95BJ7oa3XyfsN8XsJt6Sma/RlQ1RUFQEgEhSxXY8xvNOUdhvi9pCq1+jzLpGSoVNClSBVCw1PXsLkdwvcnuG87EbebTowOYYLD4epiBiVemahNWszBy1U2WxYDmAFUADa0nY6pSpEYl76tPRKRfrBjrC28yL37p84/wAL4g4Q4ZaFQo9JsWRbf8SqtS6MjxN1a37Zecwo1azovQui0lxBu1hqqdGKVHT5EPUO/gJa9IieWel7THGkvCZ6jjDA3VsUhemNyvVVWZS3jZhbxsfCSMuzBa9MVadyrFgpItq0sV1DyJFxK3iMoxTYCjTp01p4jCiiaJZxpZujKVL27NgzDfvE7WAwlWhR/D0kphaNBEosWN2qhWDBxbqqCFN973O3jO0V16Vra0z7RMDxphaj4tS3RDBsFqPU6qFSWXpFPegdGW/isz/jjAWYjEodCvUbZuqKdtd9uY1Kbc7ESvUf/wA3rJSWmuLasGoHD1hXAI7S1FNPSASNXSdq5OobzdxZwbUfDYo0z0jv+NqJTUdZziVpqqA+I0f6zwq72E4xwlU2R3JBqAg03Vh0SLUa4YAi6MpHiDtHDmeNiXxR26OnUpLR2s2h6FOr1/3Xc/K05jcD1WJqvjGWuxbXUp0kC9G9EUejVGuAQBfV4k9207GQcPphRUCOz9K1NjqtsadFKItbxFMH1MDqxEQEREDl8RH+D/mErUsnEf5Q+IfYytwyZuxERCRLDw/2f9+Mr0sOQ9mFcPZ6zbtj4fcyCRJua9sfD7mQoa3VycdQ+vtJ95AyjsN6+0xjc7Sk5Uq7aAr1WUArRRyVVn3ub6W2AJspMDoXicdOKaBph9RuRUIWxO9IaqgLAWFha58wIHE9LfUtZbMwPUJAVGVTUP7dTAePlA7ESvni9LFlpVHGkNpGkONqrNqubKQKLbc77Gd9WuARyIBHoRcQMxEQEREBERAREQOTxJ+Uvxj7GVyWLiU/wl+L2MrsMeXsREQmSwZF2ZX5Ycj7MLYeWc07S/D7mQpMzTtL6e8hw1OrlHYb19oxmS06jl2LjUEWoqtZKq02LIHHeASeVrgkG4jKOw3r7SfA5K8LYYL0fRnRqZ9GptJZwQ7EX5nUb+Zvzkg5JQ1azSUsGL3JJ6x03Nr2t1VNuVxfnvJ0QI1HLaKCy0qY59w3ve9ydzfU39RkmIgIiICIiAiIgIiIHH4l/LT4vaV6WDibsJ8R+0r8MeXsREQmSw5L2ZXpYcm7P0hbBzJmXaX095DkzMua+nvIcNTq5R2G9faT5AyjsN6+0nwEREBERAREQEREBERARE04usVW6gE3VRfYdZgu9vWBzOJR1U+I/acE0yNyCPUTt5nm1alXw1E9ETiXemGCmyaF1Fjc7+E85vVZqC6yCRVZbgWB0lgDbunZrr2y3iJmZcSIicRJYMn7Mr8sGU9n6Qtg5kzHmvofvIkl5hzX0P3kSGp1co7DevtJ8gZR2G9faT4CIiAiIgIiICIiAiIgJGx/ZX46X/sWSZFzInQLWvrpkXNhcODOxy5bh8/o4mrUzimalV3VMdiKdNGtpRVoKer3jtS1Zr+Qv/dq/wDk0pWHRzXGNUsjNVfEKLFgjVERXuLb7EbnwNuUueZn/l6e4N6lU3HI9Ztx5S+aOGKlt1t/fHIiImd5DLDlnZldMsOXdmF8HMmYc19D95EkrHd3lcSLDS6uUdlvX2m6tmCLVSkwbVUvpNrqSASRfu2B8vrNGT9lvUfabK2WK1enXJbVSvoAsACwIJJtqIseze3I22ECNU4moL0mtmXon6M9Vm1dVm1IFuSvUqC/ijTTX4xwyqzE1SEClz0bdXUWCA372Km3y8Zto8LYVCCtKxClCbm7g6rlz+tuu+536x8ZsHDuH6Vqpphiyqtm3UadQvbxIcwPWBzQVa9akBtSFPfvLMzhh6dUToTRhcDTpC1KmlMcuqAL8zv47k/Wb4CIiAiIgIieDVUc2A+cD3PFWirjS6hge47jaa2x1Mc3X6zW2a0h+q/oDAhZk9Ohp04eidV/0rta3l5zl47M2qhV0qoU3AUePlJWdYgVSmi5tqvcW52/tIuCVkYtbexA8iRa8M9q2mdRwhspBsQQfA85vOXVQQCjC9yL7bDn6SVWDuyOQSVCg331Fd7n1kZcnY0q9Fi7LiHrO5JJYdPYMqnuAA2h5jDO/bTWoFDpYWNgfEEHkQe8Tu5f2Zz6eUkKidyItNfhQWF/OdPC0tItCuOn5mWx0BFjIdXDEctxJsQqZQw0Nc239pLbFoObr9ROZVwatPIy9YHQbNKQ/WPlvNbZzT7ix9BIwwi+E9igPCB7Odr3I5+gnk5y3dSPzMyKY8JnSIGo5rVPJFH1mDja5/lHym+IEY1K5/Xb0mDRqHnUb6yVECH+AvzYn1JmRlyyXECOMEvhPYwy+Am2IHkUR4TIQeEzEBaZmIgZiYi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6636" name="Picture 12" descr="http://www.deva.com.tr/assets/images/products/big/2207201314310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000504"/>
            <a:ext cx="3214709" cy="3214710"/>
          </a:xfrm>
          <a:prstGeom prst="rect">
            <a:avLst/>
          </a:prstGeom>
          <a:noFill/>
        </p:spPr>
      </p:pic>
      <p:pic>
        <p:nvPicPr>
          <p:cNvPr id="26638" name="Picture 14" descr="http://upload.wikimedia.org/wikipedia/commons/3/34/Medio-lateral-episiotomy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1975" y="4214818"/>
            <a:ext cx="2954801" cy="2409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Koruyucu</a:t>
            </a:r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Perineal</a:t>
            </a:r>
            <a:r>
              <a:rPr lang="tr-TR" dirty="0" smtClean="0"/>
              <a:t> masaj</a:t>
            </a:r>
          </a:p>
          <a:p>
            <a:r>
              <a:rPr lang="tr-TR" dirty="0" smtClean="0"/>
              <a:t>C/S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Tanı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Kolaylıkla atlanabilir</a:t>
            </a:r>
          </a:p>
          <a:p>
            <a:r>
              <a:rPr lang="tr-TR" dirty="0" smtClean="0"/>
              <a:t>İyi bir ışık kaynağı altında, alan kandan temizlendikten sonra yapılmalı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1404958" y="3411876"/>
          <a:ext cx="6096000" cy="301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Tanıda Atlama</a:t>
                      </a:r>
                      <a:endParaRPr lang="tr-TR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Ebe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%87</a:t>
                      </a:r>
                      <a:endParaRPr lang="tr-TR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Asistan</a:t>
                      </a:r>
                      <a:r>
                        <a:rPr lang="tr-TR" sz="2800" baseline="0" dirty="0" smtClean="0"/>
                        <a:t> Dr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%28</a:t>
                      </a:r>
                      <a:endParaRPr lang="tr-TR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Uzman</a:t>
                      </a:r>
                      <a:r>
                        <a:rPr lang="tr-TR" sz="2800" baseline="0" dirty="0" smtClean="0"/>
                        <a:t> Dr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%14</a:t>
                      </a:r>
                      <a:endParaRPr lang="tr-TR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800" dirty="0" err="1" smtClean="0"/>
                        <a:t>Sphinkter</a:t>
                      </a:r>
                      <a:r>
                        <a:rPr lang="tr-TR" sz="2800" dirty="0" smtClean="0"/>
                        <a:t> hasarı için eğitim almış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%1</a:t>
                      </a:r>
                      <a:endParaRPr lang="tr-TR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Tanı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1) Muayene - </a:t>
            </a:r>
            <a:r>
              <a:rPr lang="tr-TR" dirty="0" err="1" smtClean="0"/>
              <a:t>rektal</a:t>
            </a:r>
            <a:r>
              <a:rPr lang="tr-TR" dirty="0" smtClean="0"/>
              <a:t> tuşe</a:t>
            </a:r>
          </a:p>
          <a:p>
            <a:pPr>
              <a:buNone/>
            </a:pPr>
            <a:r>
              <a:rPr lang="tr-TR" dirty="0" smtClean="0"/>
              <a:t>2) 2-D </a:t>
            </a:r>
            <a:r>
              <a:rPr lang="tr-TR" dirty="0" err="1" smtClean="0"/>
              <a:t>Endoanal</a:t>
            </a:r>
            <a:r>
              <a:rPr lang="tr-TR" dirty="0" smtClean="0"/>
              <a:t> ultrasonografi /3-D </a:t>
            </a:r>
            <a:r>
              <a:rPr lang="tr-TR" dirty="0" err="1" smtClean="0"/>
              <a:t>Endoanal</a:t>
            </a:r>
            <a:r>
              <a:rPr lang="tr-TR" dirty="0" smtClean="0"/>
              <a:t> ultrasonografi </a:t>
            </a:r>
          </a:p>
          <a:p>
            <a:pPr>
              <a:buNone/>
            </a:pPr>
            <a:r>
              <a:rPr lang="tr-TR" dirty="0" smtClean="0"/>
              <a:t>3) </a:t>
            </a:r>
            <a:r>
              <a:rPr lang="tr-TR" dirty="0" err="1" smtClean="0"/>
              <a:t>Transvajinal</a:t>
            </a:r>
            <a:r>
              <a:rPr lang="tr-TR" dirty="0" smtClean="0"/>
              <a:t> veya </a:t>
            </a:r>
            <a:r>
              <a:rPr lang="tr-TR" dirty="0" err="1" smtClean="0"/>
              <a:t>transperineal</a:t>
            </a:r>
            <a:r>
              <a:rPr lang="tr-TR" dirty="0" smtClean="0"/>
              <a:t> ultrasonografi</a:t>
            </a:r>
          </a:p>
          <a:p>
            <a:pPr>
              <a:buNone/>
            </a:pPr>
            <a:r>
              <a:rPr lang="tr-TR" dirty="0" smtClean="0"/>
              <a:t>4) </a:t>
            </a:r>
            <a:r>
              <a:rPr lang="tr-TR" dirty="0" err="1" smtClean="0"/>
              <a:t>Manometri</a:t>
            </a:r>
            <a:r>
              <a:rPr lang="tr-TR" dirty="0" smtClean="0"/>
              <a:t> kullanılabilir.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Muayene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Vulvar</a:t>
            </a:r>
            <a:r>
              <a:rPr lang="tr-TR" dirty="0" smtClean="0"/>
              <a:t>-</a:t>
            </a:r>
            <a:r>
              <a:rPr lang="tr-TR" dirty="0" err="1" smtClean="0"/>
              <a:t>Pelvik</a:t>
            </a:r>
            <a:r>
              <a:rPr lang="tr-TR" dirty="0" smtClean="0"/>
              <a:t> muayene</a:t>
            </a:r>
          </a:p>
          <a:p>
            <a:r>
              <a:rPr lang="tr-TR" dirty="0" err="1" smtClean="0"/>
              <a:t>Rektal</a:t>
            </a:r>
            <a:r>
              <a:rPr lang="tr-TR" dirty="0" smtClean="0"/>
              <a:t> tuşe</a:t>
            </a:r>
          </a:p>
          <a:p>
            <a:endParaRPr lang="tr-TR" dirty="0" smtClean="0"/>
          </a:p>
          <a:p>
            <a:r>
              <a:rPr lang="tr-TR" dirty="0" smtClean="0"/>
              <a:t>Ciltte </a:t>
            </a:r>
            <a:r>
              <a:rPr lang="tr-TR" dirty="0" err="1" smtClean="0"/>
              <a:t>perinede</a:t>
            </a:r>
            <a:r>
              <a:rPr lang="tr-TR" dirty="0" smtClean="0"/>
              <a:t> </a:t>
            </a:r>
            <a:r>
              <a:rPr lang="tr-TR" dirty="0" err="1" smtClean="0"/>
              <a:t>deşür</a:t>
            </a:r>
            <a:r>
              <a:rPr lang="tr-TR" dirty="0" smtClean="0"/>
              <a:t> olmadan da </a:t>
            </a:r>
            <a:r>
              <a:rPr lang="tr-TR" dirty="0" err="1" smtClean="0"/>
              <a:t>sfinkter</a:t>
            </a:r>
            <a:r>
              <a:rPr lang="tr-TR" dirty="0" smtClean="0"/>
              <a:t> yaralanması olabilir</a:t>
            </a:r>
          </a:p>
          <a:p>
            <a:r>
              <a:rPr lang="tr-TR" dirty="0" err="1" smtClean="0"/>
              <a:t>Rektal</a:t>
            </a:r>
            <a:r>
              <a:rPr lang="tr-TR" dirty="0" smtClean="0"/>
              <a:t> </a:t>
            </a:r>
            <a:r>
              <a:rPr lang="tr-TR" dirty="0" err="1" smtClean="0"/>
              <a:t>tuşede</a:t>
            </a:r>
            <a:r>
              <a:rPr lang="tr-TR" dirty="0" smtClean="0"/>
              <a:t> özellikle derin EAS, </a:t>
            </a:r>
            <a:r>
              <a:rPr lang="tr-TR" dirty="0" err="1" smtClean="0"/>
              <a:t>IAS’deki</a:t>
            </a:r>
            <a:r>
              <a:rPr lang="tr-TR" dirty="0" smtClean="0"/>
              <a:t> yırtılma ve zayıflamaları tespit etmek güç.</a:t>
            </a:r>
          </a:p>
          <a:p>
            <a:pPr>
              <a:buNone/>
            </a:pPr>
            <a:endParaRPr lang="tr-TR" dirty="0" smtClean="0"/>
          </a:p>
          <a:p>
            <a:endParaRPr lang="tr-TR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142984"/>
            <a:ext cx="2695580" cy="203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Endoanal</a:t>
            </a:r>
            <a:r>
              <a:rPr lang="tr-TR" dirty="0" smtClean="0"/>
              <a:t> USG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Sphinkter</a:t>
            </a:r>
            <a:r>
              <a:rPr lang="tr-TR" dirty="0" smtClean="0"/>
              <a:t> </a:t>
            </a:r>
            <a:r>
              <a:rPr lang="tr-TR" dirty="0" err="1" smtClean="0"/>
              <a:t>laserasyonları</a:t>
            </a:r>
            <a:r>
              <a:rPr lang="tr-TR" dirty="0" smtClean="0"/>
              <a:t> göstermede yararlı</a:t>
            </a:r>
          </a:p>
          <a:p>
            <a:r>
              <a:rPr lang="tr-TR" dirty="0" err="1" smtClean="0"/>
              <a:t>Sensitivite</a:t>
            </a:r>
            <a:r>
              <a:rPr lang="tr-TR" dirty="0" smtClean="0"/>
              <a:t> ve </a:t>
            </a:r>
            <a:r>
              <a:rPr lang="tr-TR" dirty="0" err="1" smtClean="0"/>
              <a:t>spesifitesi</a:t>
            </a:r>
            <a:r>
              <a:rPr lang="tr-TR" dirty="0" smtClean="0"/>
              <a:t> iyi</a:t>
            </a:r>
          </a:p>
          <a:p>
            <a:pPr>
              <a:buNone/>
            </a:pP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4214818"/>
            <a:ext cx="2715036" cy="1733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Endoanal</a:t>
            </a:r>
            <a:r>
              <a:rPr lang="tr-TR" dirty="0" smtClean="0"/>
              <a:t> USG</a:t>
            </a:r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2247912"/>
          <a:ext cx="8229600" cy="2895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endParaRPr lang="tr-T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smtClean="0"/>
                        <a:t>Doğruluk</a:t>
                      </a:r>
                      <a:endParaRPr lang="tr-TR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3200" dirty="0" err="1" smtClean="0"/>
                        <a:t>Endoanal</a:t>
                      </a:r>
                      <a:r>
                        <a:rPr lang="tr-TR" sz="3200" dirty="0" smtClean="0"/>
                        <a:t> USG</a:t>
                      </a:r>
                      <a:endParaRPr lang="tr-T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smtClean="0"/>
                        <a:t>%100</a:t>
                      </a:r>
                      <a:endParaRPr lang="tr-TR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3200" dirty="0" smtClean="0"/>
                        <a:t>Klinik muayene</a:t>
                      </a:r>
                      <a:endParaRPr lang="tr-T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smtClean="0"/>
                        <a:t>%50</a:t>
                      </a:r>
                      <a:endParaRPr lang="tr-TR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3200" dirty="0" smtClean="0"/>
                        <a:t>Anal </a:t>
                      </a:r>
                      <a:r>
                        <a:rPr lang="tr-TR" sz="3200" dirty="0" err="1" smtClean="0"/>
                        <a:t>manometri</a:t>
                      </a:r>
                      <a:endParaRPr lang="tr-T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smtClean="0"/>
                        <a:t>%75</a:t>
                      </a:r>
                      <a:endParaRPr lang="tr-TR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3200" dirty="0" smtClean="0"/>
                        <a:t>Anal EMG</a:t>
                      </a:r>
                      <a:endParaRPr lang="tr-T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smtClean="0"/>
                        <a:t>%75</a:t>
                      </a:r>
                      <a:endParaRPr lang="tr-TR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Tanım ve </a:t>
            </a:r>
            <a:r>
              <a:rPr lang="tr-TR" dirty="0" err="1" smtClean="0"/>
              <a:t>Klasifikasyon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1. derece </a:t>
            </a:r>
            <a:r>
              <a:rPr lang="tr-TR" dirty="0" err="1"/>
              <a:t>laserasyon</a:t>
            </a:r>
            <a:r>
              <a:rPr lang="tr-TR" dirty="0"/>
              <a:t> </a:t>
            </a:r>
            <a:r>
              <a:rPr lang="tr-TR" dirty="0" err="1"/>
              <a:t>vajinal</a:t>
            </a:r>
            <a:r>
              <a:rPr lang="tr-TR" dirty="0"/>
              <a:t> </a:t>
            </a:r>
            <a:r>
              <a:rPr lang="tr-TR" dirty="0" err="1"/>
              <a:t>epitel</a:t>
            </a:r>
            <a:r>
              <a:rPr lang="tr-TR" dirty="0"/>
              <a:t> ve perine cildinde oluşan yırtıklardır. </a:t>
            </a:r>
            <a:endParaRPr lang="tr-TR" dirty="0" smtClean="0"/>
          </a:p>
          <a:p>
            <a:r>
              <a:rPr lang="tr-TR" dirty="0" smtClean="0"/>
              <a:t>2</a:t>
            </a:r>
            <a:r>
              <a:rPr lang="tr-TR" dirty="0"/>
              <a:t>. derece </a:t>
            </a:r>
            <a:r>
              <a:rPr lang="tr-TR" dirty="0" err="1"/>
              <a:t>laserasyon</a:t>
            </a:r>
            <a:r>
              <a:rPr lang="tr-TR" dirty="0"/>
              <a:t> </a:t>
            </a:r>
            <a:r>
              <a:rPr lang="tr-TR" dirty="0" err="1"/>
              <a:t>perineal</a:t>
            </a:r>
            <a:r>
              <a:rPr lang="tr-TR" dirty="0"/>
              <a:t> </a:t>
            </a:r>
            <a:r>
              <a:rPr lang="tr-TR" dirty="0" smtClean="0"/>
              <a:t>kasları da </a:t>
            </a:r>
            <a:r>
              <a:rPr lang="tr-TR" dirty="0"/>
              <a:t>içerir. 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Endoanal</a:t>
            </a:r>
            <a:r>
              <a:rPr lang="tr-TR" dirty="0" smtClean="0"/>
              <a:t> USG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Endoanal</a:t>
            </a:r>
            <a:r>
              <a:rPr lang="tr-TR" dirty="0" smtClean="0"/>
              <a:t> USG bulgularıyla </a:t>
            </a:r>
          </a:p>
          <a:p>
            <a:r>
              <a:rPr lang="tr-TR" dirty="0" smtClean="0"/>
              <a:t>operasyon bulguları,</a:t>
            </a:r>
          </a:p>
          <a:p>
            <a:r>
              <a:rPr lang="tr-TR" dirty="0" err="1" smtClean="0"/>
              <a:t>Manometri</a:t>
            </a:r>
            <a:r>
              <a:rPr lang="tr-TR" dirty="0" smtClean="0"/>
              <a:t> bulguları</a:t>
            </a:r>
          </a:p>
          <a:p>
            <a:r>
              <a:rPr lang="tr-TR" dirty="0" smtClean="0"/>
              <a:t>EMG bulguları</a:t>
            </a:r>
          </a:p>
          <a:p>
            <a:pPr>
              <a:buNone/>
            </a:pPr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>
            <a:off x="5857884" y="2643182"/>
            <a:ext cx="292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/>
              <a:t>UYUMLU</a:t>
            </a:r>
            <a:endParaRPr lang="tr-T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Endoanal</a:t>
            </a:r>
            <a:r>
              <a:rPr lang="tr-TR" dirty="0" smtClean="0"/>
              <a:t> USG</a:t>
            </a:r>
            <a:endParaRPr lang="tr-TR" dirty="0"/>
          </a:p>
        </p:txBody>
      </p:sp>
      <p:sp>
        <p:nvSpPr>
          <p:cNvPr id="5" name="4 İçerik Yer Tutucusu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 smtClean="0"/>
              <a:t>Anal ultrasonografide IAS </a:t>
            </a:r>
            <a:r>
              <a:rPr lang="tr-TR" dirty="0" err="1" smtClean="0"/>
              <a:t>hipoekojen</a:t>
            </a:r>
            <a:endParaRPr lang="tr-TR" dirty="0" smtClean="0"/>
          </a:p>
          <a:p>
            <a:r>
              <a:rPr lang="tr-TR" dirty="0" smtClean="0"/>
              <a:t>EAS ise </a:t>
            </a:r>
            <a:r>
              <a:rPr lang="tr-TR" dirty="0" err="1" smtClean="0"/>
              <a:t>mix</a:t>
            </a:r>
            <a:r>
              <a:rPr lang="tr-TR" dirty="0" smtClean="0"/>
              <a:t> eko’da daha çok </a:t>
            </a:r>
            <a:r>
              <a:rPr lang="tr-TR" dirty="0" err="1" smtClean="0"/>
              <a:t>hiperekojen</a:t>
            </a:r>
            <a:r>
              <a:rPr lang="tr-TR" dirty="0" smtClean="0"/>
              <a:t> görünür.</a:t>
            </a:r>
            <a:endParaRPr lang="tr-T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280694"/>
            <a:ext cx="4038600" cy="316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Endoanal</a:t>
            </a:r>
            <a:r>
              <a:rPr lang="tr-TR" dirty="0" smtClean="0"/>
              <a:t> USG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 smtClean="0"/>
              <a:t>4 ayrı tabaka görülür</a:t>
            </a:r>
            <a:endParaRPr lang="tr-T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982506"/>
            <a:ext cx="4038600" cy="376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Endoanal</a:t>
            </a:r>
            <a:r>
              <a:rPr lang="tr-TR" dirty="0" smtClean="0"/>
              <a:t> USG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 smtClean="0"/>
              <a:t>IAS ve </a:t>
            </a:r>
            <a:r>
              <a:rPr lang="tr-TR" dirty="0" err="1" smtClean="0"/>
              <a:t>EAS’deki</a:t>
            </a:r>
            <a:endParaRPr lang="tr-TR" dirty="0" smtClean="0"/>
          </a:p>
          <a:p>
            <a:r>
              <a:rPr lang="tr-TR" dirty="0" err="1" smtClean="0"/>
              <a:t>Defektler</a:t>
            </a:r>
            <a:r>
              <a:rPr lang="tr-TR" dirty="0" smtClean="0"/>
              <a:t> </a:t>
            </a:r>
            <a:r>
              <a:rPr lang="tr-TR" dirty="0" err="1" smtClean="0"/>
              <a:t>USG’de</a:t>
            </a:r>
            <a:r>
              <a:rPr lang="tr-TR" dirty="0" smtClean="0"/>
              <a:t> görülür</a:t>
            </a:r>
            <a:endParaRPr lang="tr-TR" dirty="0"/>
          </a:p>
        </p:txBody>
      </p:sp>
      <p:sp>
        <p:nvSpPr>
          <p:cNvPr id="8" name="7 İçerik Yer Tutucusu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5602" name="Picture 2" descr="http://www.bmj.com/highwire/filestream/411482/field_highwire_fragment_image_m/0/F2.medium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24329" y="1571612"/>
            <a:ext cx="4976827" cy="4557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Endoanal</a:t>
            </a:r>
            <a:r>
              <a:rPr lang="tr-TR" dirty="0" smtClean="0"/>
              <a:t> USG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7650" name="Picture 2" descr="An external file that holds a picture, illustration, etc.&#10;Object name is annsurg00066-0110-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571612"/>
            <a:ext cx="4743450" cy="4581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Endoanal</a:t>
            </a:r>
            <a:r>
              <a:rPr lang="tr-TR" dirty="0" smtClean="0"/>
              <a:t> USG</a:t>
            </a:r>
            <a:endParaRPr lang="tr-T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312" y="1824831"/>
            <a:ext cx="414337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4 Düz Bağlayıcı"/>
          <p:cNvCxnSpPr/>
          <p:nvPr/>
        </p:nvCxnSpPr>
        <p:spPr>
          <a:xfrm>
            <a:off x="1142976" y="3856040"/>
            <a:ext cx="6929486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Transperienal</a:t>
            </a:r>
            <a:r>
              <a:rPr lang="tr-TR" dirty="0" smtClean="0"/>
              <a:t> USG</a:t>
            </a:r>
            <a:endParaRPr lang="tr-T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90787" y="1667669"/>
            <a:ext cx="416242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Transvaginal</a:t>
            </a:r>
            <a:r>
              <a:rPr lang="tr-TR" dirty="0" smtClean="0"/>
              <a:t> USG</a:t>
            </a:r>
            <a:endParaRPr lang="tr-T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9837" y="1772444"/>
            <a:ext cx="412432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Onarım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End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end</a:t>
            </a:r>
            <a:endParaRPr lang="tr-TR" dirty="0" smtClean="0"/>
          </a:p>
          <a:p>
            <a:r>
              <a:rPr lang="tr-TR" dirty="0" err="1" smtClean="0"/>
              <a:t>Overlapping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Anestezi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Genel yada </a:t>
            </a:r>
            <a:r>
              <a:rPr lang="tr-TR" dirty="0" err="1" smtClean="0"/>
              <a:t>rejyonel</a:t>
            </a:r>
            <a:r>
              <a:rPr lang="tr-TR" dirty="0" smtClean="0"/>
              <a:t> anestezi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Tanım ve </a:t>
            </a:r>
            <a:r>
              <a:rPr lang="tr-TR" dirty="0" err="1" smtClean="0"/>
              <a:t>Klasifikasyon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3. derece </a:t>
            </a:r>
            <a:r>
              <a:rPr lang="tr-TR" dirty="0" err="1" smtClean="0"/>
              <a:t>laserasyonlar</a:t>
            </a:r>
            <a:r>
              <a:rPr lang="tr-TR" dirty="0" smtClean="0"/>
              <a:t> anal </a:t>
            </a:r>
            <a:r>
              <a:rPr lang="tr-TR" dirty="0" err="1" smtClean="0"/>
              <a:t>sphinkter</a:t>
            </a:r>
            <a:r>
              <a:rPr lang="tr-TR" dirty="0" smtClean="0"/>
              <a:t> kompleksine uzanır. </a:t>
            </a:r>
          </a:p>
          <a:p>
            <a:pPr lvl="1"/>
            <a:r>
              <a:rPr lang="tr-TR" dirty="0" smtClean="0"/>
              <a:t>3a'da </a:t>
            </a:r>
            <a:r>
              <a:rPr lang="tr-TR" dirty="0" err="1" smtClean="0"/>
              <a:t>laserasyon</a:t>
            </a:r>
            <a:r>
              <a:rPr lang="tr-TR" dirty="0" smtClean="0"/>
              <a:t> </a:t>
            </a:r>
            <a:r>
              <a:rPr lang="tr-TR" dirty="0" err="1" smtClean="0"/>
              <a:t>external</a:t>
            </a:r>
            <a:r>
              <a:rPr lang="tr-TR" dirty="0" smtClean="0"/>
              <a:t> anal </a:t>
            </a:r>
            <a:r>
              <a:rPr lang="tr-TR" dirty="0" err="1" smtClean="0"/>
              <a:t>sphinkterin</a:t>
            </a:r>
            <a:r>
              <a:rPr lang="tr-TR" dirty="0" smtClean="0"/>
              <a:t> (EAS) &lt;%50, </a:t>
            </a:r>
          </a:p>
          <a:p>
            <a:pPr lvl="1"/>
            <a:r>
              <a:rPr lang="tr-TR" dirty="0" smtClean="0"/>
              <a:t>3b'de </a:t>
            </a:r>
            <a:r>
              <a:rPr lang="tr-TR" dirty="0" err="1" smtClean="0"/>
              <a:t>EAS'in</a:t>
            </a:r>
            <a:r>
              <a:rPr lang="tr-TR" dirty="0" smtClean="0"/>
              <a:t> &gt;%50 </a:t>
            </a:r>
            <a:r>
              <a:rPr lang="tr-TR" dirty="0" err="1" smtClean="0"/>
              <a:t>laserasyonu</a:t>
            </a:r>
            <a:endParaRPr lang="tr-TR" dirty="0" smtClean="0"/>
          </a:p>
          <a:p>
            <a:pPr lvl="1"/>
            <a:r>
              <a:rPr lang="tr-TR" dirty="0" smtClean="0"/>
              <a:t> 3c'de </a:t>
            </a:r>
            <a:r>
              <a:rPr lang="tr-TR" dirty="0" err="1" smtClean="0"/>
              <a:t>internal</a:t>
            </a:r>
            <a:r>
              <a:rPr lang="tr-TR" dirty="0" smtClean="0"/>
              <a:t> anal </a:t>
            </a:r>
            <a:r>
              <a:rPr lang="tr-TR" dirty="0" err="1" smtClean="0"/>
              <a:t>sphinkterde</a:t>
            </a:r>
            <a:r>
              <a:rPr lang="tr-TR" dirty="0" smtClean="0"/>
              <a:t> de (IAS) </a:t>
            </a:r>
            <a:r>
              <a:rPr lang="tr-TR" dirty="0" err="1" smtClean="0"/>
              <a:t>laserasyon</a:t>
            </a:r>
            <a:r>
              <a:rPr lang="tr-TR" dirty="0" smtClean="0"/>
              <a:t> mevcuttur. </a:t>
            </a:r>
          </a:p>
          <a:p>
            <a:endParaRPr lang="tr-TR" dirty="0" smtClean="0"/>
          </a:p>
          <a:p>
            <a:r>
              <a:rPr lang="tr-TR" dirty="0" smtClean="0"/>
              <a:t>4 derece </a:t>
            </a:r>
            <a:r>
              <a:rPr lang="tr-TR" dirty="0" err="1" smtClean="0"/>
              <a:t>laserasyonda</a:t>
            </a:r>
            <a:r>
              <a:rPr lang="tr-TR" dirty="0" smtClean="0"/>
              <a:t> anal </a:t>
            </a:r>
            <a:r>
              <a:rPr lang="tr-TR" dirty="0" err="1" smtClean="0"/>
              <a:t>epitel</a:t>
            </a:r>
            <a:r>
              <a:rPr lang="tr-TR" dirty="0" smtClean="0"/>
              <a:t>/</a:t>
            </a:r>
            <a:r>
              <a:rPr lang="tr-TR" dirty="0" err="1" smtClean="0"/>
              <a:t>rektal</a:t>
            </a:r>
            <a:r>
              <a:rPr lang="tr-TR" dirty="0" smtClean="0"/>
              <a:t> mukoza da yırtılmıştır.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Malzeme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Anal </a:t>
            </a:r>
            <a:r>
              <a:rPr lang="tr-TR" dirty="0" err="1" smtClean="0"/>
              <a:t>epitel</a:t>
            </a:r>
            <a:r>
              <a:rPr lang="tr-TR" dirty="0" smtClean="0"/>
              <a:t>/</a:t>
            </a:r>
            <a:r>
              <a:rPr lang="tr-TR" dirty="0" err="1" smtClean="0"/>
              <a:t>rektal</a:t>
            </a:r>
            <a:r>
              <a:rPr lang="tr-TR" dirty="0" smtClean="0"/>
              <a:t> mukoza için 4/0 </a:t>
            </a:r>
            <a:r>
              <a:rPr lang="tr-TR" dirty="0" err="1" smtClean="0"/>
              <a:t>polyglactin</a:t>
            </a:r>
            <a:r>
              <a:rPr lang="tr-TR" dirty="0" smtClean="0"/>
              <a:t> 910, </a:t>
            </a:r>
          </a:p>
          <a:p>
            <a:endParaRPr lang="tr-TR" dirty="0" smtClean="0"/>
          </a:p>
          <a:p>
            <a:r>
              <a:rPr lang="tr-TR" dirty="0" smtClean="0"/>
              <a:t>EAS ve IAS içinse 2/0 yada 3/0 </a:t>
            </a:r>
            <a:r>
              <a:rPr lang="tr-TR" dirty="0" err="1" smtClean="0"/>
              <a:t>polydioxanone</a:t>
            </a:r>
            <a:r>
              <a:rPr lang="tr-TR" dirty="0" smtClean="0"/>
              <a:t> kullanılmalıdır.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Anal Mukoza</a:t>
            </a:r>
            <a:endParaRPr lang="tr-T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772011"/>
            <a:ext cx="5643602" cy="402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IAS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Belirlenmeli</a:t>
            </a:r>
          </a:p>
          <a:p>
            <a:r>
              <a:rPr lang="tr-TR" dirty="0" smtClean="0"/>
              <a:t>Yırtık varsa </a:t>
            </a:r>
            <a:r>
              <a:rPr lang="tr-TR" dirty="0" err="1" smtClean="0"/>
              <a:t>pds</a:t>
            </a:r>
            <a:r>
              <a:rPr lang="tr-TR" dirty="0" smtClean="0"/>
              <a:t> ile uç uca teknikle, tek tek </a:t>
            </a:r>
            <a:r>
              <a:rPr lang="tr-TR" dirty="0" err="1" smtClean="0"/>
              <a:t>sütürle</a:t>
            </a:r>
            <a:r>
              <a:rPr lang="tr-TR" dirty="0" smtClean="0"/>
              <a:t> onar</a:t>
            </a:r>
            <a:endParaRPr lang="tr-T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214686"/>
            <a:ext cx="40767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EAS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Retrakte</a:t>
            </a:r>
            <a:r>
              <a:rPr lang="tr-TR" dirty="0" smtClean="0"/>
              <a:t> olan uçlar tutulmalı</a:t>
            </a:r>
            <a:endParaRPr lang="tr-TR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786058"/>
            <a:ext cx="4143375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EAS - Bindirme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Lateralde</a:t>
            </a:r>
            <a:r>
              <a:rPr lang="tr-TR" dirty="0" smtClean="0"/>
              <a:t> </a:t>
            </a:r>
            <a:r>
              <a:rPr lang="tr-TR" dirty="0" err="1" smtClean="0"/>
              <a:t>mobilizasyon</a:t>
            </a:r>
            <a:r>
              <a:rPr lang="tr-TR" dirty="0" smtClean="0"/>
              <a:t> yap</a:t>
            </a:r>
            <a:endParaRPr lang="tr-TR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514614"/>
            <a:ext cx="5143536" cy="3813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EAS - Bindirme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EAS tüm uzunluğu boyunca belirlenmeli</a:t>
            </a:r>
            <a:endParaRPr lang="tr-TR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33650" y="2500306"/>
            <a:ext cx="407670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EAS</a:t>
            </a:r>
            <a:endParaRPr lang="tr-TR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76762" y="2363181"/>
            <a:ext cx="4190476" cy="30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Uç Uca</a:t>
            </a:r>
            <a:endParaRPr lang="tr-T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333032"/>
            <a:ext cx="8229600" cy="3060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Uç Uca</a:t>
            </a:r>
            <a:endParaRPr lang="tr-TR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312" y="2120106"/>
            <a:ext cx="4143375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Onarım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End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end</a:t>
            </a:r>
            <a:r>
              <a:rPr lang="tr-TR" dirty="0" smtClean="0"/>
              <a:t> onarımdan sonra </a:t>
            </a:r>
          </a:p>
          <a:p>
            <a:pPr>
              <a:buNone/>
            </a:pPr>
            <a:r>
              <a:rPr lang="tr-TR" dirty="0" smtClean="0"/>
              <a:t>	</a:t>
            </a:r>
            <a:r>
              <a:rPr lang="tr-TR" dirty="0" err="1" smtClean="0"/>
              <a:t>Fekal</a:t>
            </a:r>
            <a:r>
              <a:rPr lang="tr-TR" dirty="0" smtClean="0"/>
              <a:t> </a:t>
            </a:r>
            <a:r>
              <a:rPr lang="tr-TR" dirty="0" err="1" smtClean="0"/>
              <a:t>inkontinens</a:t>
            </a:r>
            <a:r>
              <a:rPr lang="tr-TR" dirty="0" smtClean="0"/>
              <a:t> %2-29</a:t>
            </a:r>
          </a:p>
          <a:p>
            <a:pPr>
              <a:buNone/>
            </a:pPr>
            <a:r>
              <a:rPr lang="tr-TR" dirty="0" smtClean="0"/>
              <a:t>	Anal </a:t>
            </a:r>
            <a:r>
              <a:rPr lang="tr-TR" dirty="0" err="1" smtClean="0"/>
              <a:t>inkontinens</a:t>
            </a:r>
            <a:r>
              <a:rPr lang="tr-TR" dirty="0" smtClean="0"/>
              <a:t> %15-61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7" y="682843"/>
            <a:ext cx="7572427" cy="5492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Antibiyotik + Analjezi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Penisilin + </a:t>
            </a:r>
            <a:r>
              <a:rPr lang="tr-TR" dirty="0" err="1" smtClean="0"/>
              <a:t>biteral</a:t>
            </a:r>
            <a:r>
              <a:rPr lang="tr-TR" dirty="0" smtClean="0"/>
              <a:t> iv</a:t>
            </a:r>
          </a:p>
          <a:p>
            <a:r>
              <a:rPr lang="tr-TR" dirty="0" smtClean="0"/>
              <a:t>Post-op oral</a:t>
            </a:r>
          </a:p>
          <a:p>
            <a:r>
              <a:rPr lang="tr-TR" dirty="0" smtClean="0"/>
              <a:t>Oral </a:t>
            </a:r>
            <a:r>
              <a:rPr lang="tr-TR" dirty="0" err="1" smtClean="0"/>
              <a:t>diklofenak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Sonda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Rejyonel</a:t>
            </a:r>
            <a:r>
              <a:rPr lang="tr-TR" dirty="0" smtClean="0"/>
              <a:t> anestezi olanlar da özellikle 24 saat idrar sondası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Gayta</a:t>
            </a:r>
            <a:r>
              <a:rPr lang="tr-TR" smtClean="0"/>
              <a:t> Yumuşatıcıları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Takip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6-8 hafta sonra</a:t>
            </a:r>
          </a:p>
          <a:p>
            <a:endParaRPr lang="tr-TR" dirty="0" smtClean="0"/>
          </a:p>
          <a:p>
            <a:r>
              <a:rPr lang="tr-TR" dirty="0" smtClean="0"/>
              <a:t>Muayene</a:t>
            </a:r>
          </a:p>
          <a:p>
            <a:r>
              <a:rPr lang="tr-TR" dirty="0" smtClean="0"/>
              <a:t>Manometre</a:t>
            </a:r>
          </a:p>
          <a:p>
            <a:r>
              <a:rPr lang="tr-TR" dirty="0" err="1" smtClean="0"/>
              <a:t>Endoanal</a:t>
            </a:r>
            <a:r>
              <a:rPr lang="tr-TR" dirty="0" smtClean="0"/>
              <a:t> USG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Kolostomi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Endikasyonları</a:t>
            </a:r>
            <a:r>
              <a:rPr lang="tr-TR" dirty="0" smtClean="0"/>
              <a:t> </a:t>
            </a:r>
          </a:p>
          <a:p>
            <a:pPr lvl="1"/>
            <a:r>
              <a:rPr lang="tr-TR" dirty="0" smtClean="0"/>
              <a:t>tekrarlayan onarım başarısızlığı, </a:t>
            </a:r>
          </a:p>
          <a:p>
            <a:pPr lvl="1"/>
            <a:r>
              <a:rPr lang="tr-TR" dirty="0" err="1" smtClean="0"/>
              <a:t>inflamatuar</a:t>
            </a:r>
            <a:r>
              <a:rPr lang="tr-TR" dirty="0" smtClean="0"/>
              <a:t> bağırsak hastalığı,</a:t>
            </a:r>
          </a:p>
          <a:p>
            <a:pPr lvl="1"/>
            <a:r>
              <a:rPr lang="tr-TR" dirty="0" err="1" smtClean="0"/>
              <a:t>perianal</a:t>
            </a:r>
            <a:r>
              <a:rPr lang="tr-TR" dirty="0" smtClean="0"/>
              <a:t> </a:t>
            </a:r>
            <a:r>
              <a:rPr lang="tr-TR" dirty="0" err="1" smtClean="0"/>
              <a:t>sepsisdir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Kolostomi</a:t>
            </a:r>
            <a:r>
              <a:rPr lang="tr-TR" dirty="0" smtClean="0"/>
              <a:t> gerekirse </a:t>
            </a:r>
            <a:r>
              <a:rPr lang="tr-TR" dirty="0" err="1" smtClean="0"/>
              <a:t>sigmoid</a:t>
            </a:r>
            <a:r>
              <a:rPr lang="tr-TR" dirty="0" smtClean="0"/>
              <a:t> kolondan </a:t>
            </a:r>
            <a:r>
              <a:rPr lang="tr-TR" dirty="0" err="1" smtClean="0"/>
              <a:t>loop</a:t>
            </a:r>
            <a:r>
              <a:rPr lang="tr-TR" dirty="0" smtClean="0"/>
              <a:t> </a:t>
            </a:r>
            <a:r>
              <a:rPr lang="tr-TR" dirty="0" err="1" smtClean="0"/>
              <a:t>kolostomi</a:t>
            </a:r>
            <a:r>
              <a:rPr lang="tr-TR" dirty="0" smtClean="0"/>
              <a:t> açılmalıdır.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Teşekkür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tr-TR" dirty="0" smtClean="0"/>
              <a:t>  Dr. Yakup Yalçın</a:t>
            </a:r>
          </a:p>
          <a:p>
            <a:pPr marL="0" indent="0" algn="ctr">
              <a:buNone/>
            </a:pPr>
            <a:r>
              <a:rPr lang="tr-TR" sz="2400" dirty="0" smtClean="0"/>
              <a:t>Jinekolojik Onkoloji BD. </a:t>
            </a:r>
          </a:p>
          <a:p>
            <a:pPr marL="0" indent="0" algn="ctr">
              <a:buNone/>
            </a:pPr>
            <a:r>
              <a:rPr lang="tr-TR" sz="2400" dirty="0" smtClean="0"/>
              <a:t>Süleyman Demirel Üniversitesi</a:t>
            </a:r>
            <a:endParaRPr lang="tr-TR" dirty="0" smtClean="0"/>
          </a:p>
          <a:p>
            <a:pPr marL="0" indent="0" algn="ctr">
              <a:buNone/>
            </a:pPr>
            <a:r>
              <a:rPr lang="tr-TR" dirty="0" smtClean="0"/>
              <a:t>Dr. Burak Tatar </a:t>
            </a:r>
          </a:p>
          <a:p>
            <a:pPr marL="0" indent="0" algn="ctr">
              <a:buNone/>
            </a:pPr>
            <a:r>
              <a:rPr lang="tr-TR" dirty="0"/>
              <a:t>Jinekolojik Onkoloji BD. </a:t>
            </a:r>
          </a:p>
          <a:p>
            <a:pPr marL="0" indent="0" algn="ctr">
              <a:buNone/>
            </a:pPr>
            <a:r>
              <a:rPr lang="tr-TR" dirty="0"/>
              <a:t>Süleyman Demirel Üniversitesi</a:t>
            </a:r>
          </a:p>
          <a:p>
            <a:pPr marL="0" indent="0" algn="ctr">
              <a:buNone/>
            </a:pPr>
            <a:r>
              <a:rPr lang="tr-TR" dirty="0" smtClean="0"/>
              <a:t>Ve</a:t>
            </a:r>
          </a:p>
          <a:p>
            <a:pPr marL="0" indent="0" algn="ctr">
              <a:buNone/>
            </a:pPr>
            <a:r>
              <a:rPr lang="tr-TR" dirty="0" smtClean="0"/>
              <a:t>Kadın Hastalıkları Doğum AD Öğretim Üyelerine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14077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Perine Anatomisi</a:t>
            </a:r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Anal </a:t>
            </a:r>
            <a:r>
              <a:rPr lang="tr-TR" dirty="0" err="1"/>
              <a:t>spinkter</a:t>
            </a:r>
            <a:r>
              <a:rPr lang="tr-TR" dirty="0"/>
              <a:t> kompleksi yaklaşık 3-4 </a:t>
            </a:r>
            <a:r>
              <a:rPr lang="tr-TR" dirty="0" err="1"/>
              <a:t>cm'dir</a:t>
            </a:r>
            <a:r>
              <a:rPr lang="tr-TR" dirty="0"/>
              <a:t>. </a:t>
            </a:r>
            <a:endParaRPr lang="tr-TR" dirty="0" smtClean="0"/>
          </a:p>
          <a:p>
            <a:r>
              <a:rPr lang="tr-TR" dirty="0" smtClean="0"/>
              <a:t>Anal </a:t>
            </a:r>
            <a:r>
              <a:rPr lang="tr-TR" dirty="0" err="1"/>
              <a:t>sphinkter</a:t>
            </a:r>
            <a:r>
              <a:rPr lang="tr-TR" dirty="0"/>
              <a:t> kompleksinde dışta çizgili kastan oluşan EAS, </a:t>
            </a:r>
            <a:endParaRPr lang="tr-TR" dirty="0" smtClean="0"/>
          </a:p>
          <a:p>
            <a:r>
              <a:rPr lang="tr-TR" dirty="0" smtClean="0"/>
              <a:t>içteyse </a:t>
            </a:r>
            <a:r>
              <a:rPr lang="tr-TR" dirty="0"/>
              <a:t>kolon düz kasının devamı olan IAS bulunur. Anal tonusun çoğunluğunu IAS sağlar.</a:t>
            </a:r>
          </a:p>
          <a:p>
            <a:endParaRPr lang="tr-TR" dirty="0"/>
          </a:p>
        </p:txBody>
      </p:sp>
      <p:pic>
        <p:nvPicPr>
          <p:cNvPr id="6" name="Picture 2" descr="http://www.med-info.nl/images/images_anatomie/107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785871"/>
            <a:ext cx="4038600" cy="4154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http://www.radiologyassistant.nl/data/bin/a5097978e3e01c_anorectal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500174"/>
            <a:ext cx="5715000" cy="4638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838" y="0"/>
            <a:ext cx="8696325" cy="749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EAS ve IAS</a:t>
            </a:r>
            <a:endParaRPr lang="tr-TR" dirty="0"/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Laserasyonların</a:t>
            </a:r>
            <a:r>
              <a:rPr lang="tr-TR" dirty="0"/>
              <a:t> %90'nında EAS, %65'inde IAS yaralanmaktadır.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Epidemioloji</a:t>
            </a:r>
            <a:endParaRPr lang="tr-TR" dirty="0"/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3. ve 4. derece </a:t>
            </a:r>
            <a:r>
              <a:rPr lang="tr-TR" dirty="0" err="1" smtClean="0"/>
              <a:t>laserasyonların</a:t>
            </a:r>
            <a:r>
              <a:rPr lang="tr-TR" dirty="0" smtClean="0"/>
              <a:t> sıklığı %0.6-9</a:t>
            </a:r>
          </a:p>
          <a:p>
            <a:endParaRPr lang="tr-TR" dirty="0" smtClean="0"/>
          </a:p>
          <a:p>
            <a:r>
              <a:rPr lang="tr-TR" dirty="0" smtClean="0"/>
              <a:t>Gerçek sıklığı ? Çoğu vaka tanı almaz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510</Words>
  <Application>Microsoft Office PowerPoint</Application>
  <PresentationFormat>Ekran Gösterisi (4:3)</PresentationFormat>
  <Paragraphs>145</Paragraphs>
  <Slides>45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45</vt:i4>
      </vt:variant>
    </vt:vector>
  </HeadingPairs>
  <TitlesOfParts>
    <vt:vector size="46" baseType="lpstr">
      <vt:lpstr>Ofis Teması</vt:lpstr>
      <vt:lpstr>3 VE 4 DERECE OBSTETRİK YIRTIKLARIN  TANI  VE TEDAVİ YÖNTEMLERİ   </vt:lpstr>
      <vt:lpstr>Tanım ve Klasifikasyon</vt:lpstr>
      <vt:lpstr>Tanım ve Klasifikasyon</vt:lpstr>
      <vt:lpstr>PowerPoint Sunusu</vt:lpstr>
      <vt:lpstr>Perine Anatomisi</vt:lpstr>
      <vt:lpstr>PowerPoint Sunusu</vt:lpstr>
      <vt:lpstr>PowerPoint Sunusu</vt:lpstr>
      <vt:lpstr>EAS ve IAS</vt:lpstr>
      <vt:lpstr>Epidemioloji</vt:lpstr>
      <vt:lpstr>Epidemioloji</vt:lpstr>
      <vt:lpstr>Önemi</vt:lpstr>
      <vt:lpstr>Risk Faktörleri</vt:lpstr>
      <vt:lpstr>Risk Faktörleri</vt:lpstr>
      <vt:lpstr>Koruyucu</vt:lpstr>
      <vt:lpstr>Tanı</vt:lpstr>
      <vt:lpstr>Tanı</vt:lpstr>
      <vt:lpstr>Muayene</vt:lpstr>
      <vt:lpstr>Endoanal USG</vt:lpstr>
      <vt:lpstr>Endoanal USG</vt:lpstr>
      <vt:lpstr>Endoanal USG</vt:lpstr>
      <vt:lpstr>Endoanal USG</vt:lpstr>
      <vt:lpstr>Endoanal USG</vt:lpstr>
      <vt:lpstr>Endoanal USG</vt:lpstr>
      <vt:lpstr>Endoanal USG</vt:lpstr>
      <vt:lpstr>Endoanal USG</vt:lpstr>
      <vt:lpstr>Transperienal USG</vt:lpstr>
      <vt:lpstr>Transvaginal USG</vt:lpstr>
      <vt:lpstr>Onarım</vt:lpstr>
      <vt:lpstr>Anestezi</vt:lpstr>
      <vt:lpstr>Malzeme</vt:lpstr>
      <vt:lpstr>Anal Mukoza</vt:lpstr>
      <vt:lpstr>IAS</vt:lpstr>
      <vt:lpstr>EAS</vt:lpstr>
      <vt:lpstr>EAS - Bindirme</vt:lpstr>
      <vt:lpstr>EAS - Bindirme</vt:lpstr>
      <vt:lpstr>EAS</vt:lpstr>
      <vt:lpstr>Uç Uca</vt:lpstr>
      <vt:lpstr>Uç Uca</vt:lpstr>
      <vt:lpstr>Onarım</vt:lpstr>
      <vt:lpstr>Antibiyotik + Analjezi</vt:lpstr>
      <vt:lpstr>Sonda</vt:lpstr>
      <vt:lpstr>Gayta Yumuşatıcıları</vt:lpstr>
      <vt:lpstr>Takip</vt:lpstr>
      <vt:lpstr>Kolostomi</vt:lpstr>
      <vt:lpstr>Teşekkür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VE 4 DERECE OBSTETRİK YIRTIKLARIN  TANI  VE TEDAVİ YÖNTEMLERİ   </dc:title>
  <dc:creator>Gnothi Seauton</dc:creator>
  <cp:lastModifiedBy>DMK</cp:lastModifiedBy>
  <cp:revision>36</cp:revision>
  <dcterms:created xsi:type="dcterms:W3CDTF">2014-05-13T16:42:23Z</dcterms:created>
  <dcterms:modified xsi:type="dcterms:W3CDTF">2014-05-15T14:14:10Z</dcterms:modified>
</cp:coreProperties>
</file>