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60" r:id="rId2"/>
    <p:sldId id="256" r:id="rId3"/>
    <p:sldId id="335" r:id="rId4"/>
    <p:sldId id="363" r:id="rId5"/>
    <p:sldId id="365" r:id="rId6"/>
    <p:sldId id="364" r:id="rId7"/>
    <p:sldId id="366" r:id="rId8"/>
    <p:sldId id="262" r:id="rId9"/>
    <p:sldId id="263" r:id="rId10"/>
    <p:sldId id="266" r:id="rId11"/>
    <p:sldId id="265" r:id="rId12"/>
    <p:sldId id="267" r:id="rId13"/>
    <p:sldId id="268" r:id="rId14"/>
    <p:sldId id="270" r:id="rId15"/>
    <p:sldId id="272" r:id="rId16"/>
    <p:sldId id="336" r:id="rId17"/>
    <p:sldId id="339" r:id="rId18"/>
    <p:sldId id="338" r:id="rId19"/>
    <p:sldId id="340" r:id="rId20"/>
    <p:sldId id="341" r:id="rId21"/>
    <p:sldId id="275" r:id="rId22"/>
    <p:sldId id="343" r:id="rId23"/>
    <p:sldId id="344" r:id="rId24"/>
    <p:sldId id="345" r:id="rId25"/>
    <p:sldId id="342" r:id="rId26"/>
    <p:sldId id="279" r:id="rId27"/>
    <p:sldId id="278" r:id="rId28"/>
    <p:sldId id="280" r:id="rId29"/>
    <p:sldId id="281" r:id="rId30"/>
    <p:sldId id="346" r:id="rId31"/>
    <p:sldId id="273" r:id="rId32"/>
    <p:sldId id="282" r:id="rId33"/>
    <p:sldId id="347" r:id="rId34"/>
    <p:sldId id="276" r:id="rId35"/>
    <p:sldId id="301" r:id="rId36"/>
    <p:sldId id="306" r:id="rId37"/>
    <p:sldId id="314" r:id="rId38"/>
    <p:sldId id="316" r:id="rId39"/>
    <p:sldId id="317" r:id="rId40"/>
    <p:sldId id="318" r:id="rId41"/>
    <p:sldId id="325" r:id="rId42"/>
    <p:sldId id="333" r:id="rId43"/>
    <p:sldId id="334" r:id="rId44"/>
    <p:sldId id="348" r:id="rId45"/>
    <p:sldId id="349" r:id="rId46"/>
    <p:sldId id="350" r:id="rId47"/>
    <p:sldId id="288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26" r:id="rId57"/>
    <p:sldId id="359" r:id="rId58"/>
    <p:sldId id="362" r:id="rId59"/>
    <p:sldId id="361" r:id="rId6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46983-9CD4-41D7-9091-C6B2A1FCB471}" type="datetimeFigureOut">
              <a:rPr lang="tr-TR" smtClean="0"/>
              <a:t>15.05.2014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A40E-4103-4059-9211-723AADA87E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67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AA40E-4103-4059-9211-723AADA87E00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35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15.05.2014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15.05.2014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15.05.2014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uact=8&amp;docid=EDbiv1o9wX5oyM&amp;tbnid=rT1S9NfVQMtp1M:&amp;ved=0CAUQjRw&amp;url=http://mebk12.meb.gov.tr/meb_iys_dosyalar/16/05/218277/icerikler/19-mays-ataturku-anma-genclik-ve-spor-bayram-kutlu-olsun_597399.html?CHK=4f6b1e52bebbd99c85bd820ef3592d61&amp;ei=hspzU8eVOIGXyAOGl4GYBg&amp;bvm=bv.66699033,d.bGQ&amp;psig=AFQjCNHSLcgo7Atk_SQbsBe4ZgBFw-6EeQ&amp;ust=140018376923929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uact=8&amp;docid=EDbiv1o9wX5oyM&amp;tbnid=rT1S9NfVQMtp1M:&amp;ved=0CAUQjRw&amp;url=http://mebk12.meb.gov.tr/meb_iys_dosyalar/16/05/218277/icerikler/19-mays-ataturku-anma-genclik-ve-spor-bayram-kutlu-olsun_597399.html?CHK=4f6b1e52bebbd99c85bd820ef3592d61&amp;ei=hspzU8eVOIGXyAOGl4GYBg&amp;bvm=bv.66699033,d.bGQ&amp;psig=AFQjCNHSLcgo7Atk_SQbsBe4ZgBFw-6EeQ&amp;ust=140018376923929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ip.org.tr/lib/images/haber/6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7" y="1302838"/>
            <a:ext cx="7664997" cy="3024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3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0" y="1665104"/>
            <a:ext cx="8744888" cy="270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3528" y="5569495"/>
            <a:ext cx="85689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Azziz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R. J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Clin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Endocrinol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Metab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2006</a:t>
            </a:r>
            <a:endParaRPr lang="tr-TR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3528" y="580618"/>
            <a:ext cx="85689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Tanı kriterlerinin sorgulanması</a:t>
            </a:r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0" y="1124744"/>
            <a:ext cx="8666610" cy="216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3528" y="5085184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Thessaloniki ESHRE/ASRM sponsored PCOS Consensus </a:t>
            </a:r>
            <a:r>
              <a:rPr lang="en-US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Workshop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Group</a:t>
            </a:r>
            <a:r>
              <a:rPr 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Steril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2008</a:t>
            </a:r>
            <a:endParaRPr lang="tr-TR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125499"/>
              </p:ext>
            </p:extLst>
          </p:nvPr>
        </p:nvGraphicFramePr>
        <p:xfrm>
          <a:off x="240584" y="980728"/>
          <a:ext cx="8651895" cy="3093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0379"/>
                <a:gridCol w="1880957"/>
                <a:gridCol w="1656184"/>
                <a:gridCol w="1800200"/>
                <a:gridCol w="1584175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Farklı tanı ölçütlerine göre PKOS </a:t>
                      </a:r>
                      <a:r>
                        <a:rPr lang="tr-TR" sz="2000" b="1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prevalansı</a:t>
                      </a:r>
                      <a:r>
                        <a:rPr lang="tr-TR" sz="2000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tr-TR" sz="20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Araştırma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Populasyon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NIH (%)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Rotterdam (%)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AEPCOS (%)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March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728 Avustralya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8,7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17,8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12,0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Mehrabian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820 İran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15,2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7,92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Tehrani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929 İran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7,1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14,6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11,7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Yıldız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392</a:t>
                      </a:r>
                      <a:r>
                        <a:rPr lang="tr-TR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 Türk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6,1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19,9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15,3</a:t>
                      </a:r>
                    </a:p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323528" y="5445224"/>
            <a:ext cx="85689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Sirmans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SM.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Clin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Epidemiol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2013</a:t>
            </a:r>
            <a:endParaRPr lang="tr-TR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520219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Birinci Basamak Tedavi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Klomifen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Sitrat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Başlangıç dozu 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50 mg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/ gün (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siklusun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2. – 6. / 3. – 7. / 5. – 9. günleri)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Ovulasyon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oluşmazsa doz artırımı 50 – 250 mg / gün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Çoğul 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gebelikten sakınmak 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için E</a:t>
            </a:r>
            <a:r>
              <a:rPr lang="tr-TR" sz="20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tayini 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ve en az 1 kez </a:t>
            </a:r>
            <a:r>
              <a:rPr lang="tr-TR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follikülometri</a:t>
            </a:r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 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aylık kümülatif </a:t>
            </a:r>
            <a:r>
              <a:rPr lang="tr-TR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ovulasyon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oranı 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~ 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%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80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; gebelik 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oranı %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40</a:t>
            </a:r>
            <a:endParaRPr lang="en-US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6 aydan daha uzun tedavi gebelik oranlarını 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artırmaz</a:t>
            </a:r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23528" y="5805264"/>
            <a:ext cx="856895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Legro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RS. N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Engl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J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Med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2007</a:t>
            </a:r>
          </a:p>
          <a:p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ESHRE/ASRM. Hum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2008</a:t>
            </a:r>
          </a:p>
          <a:p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Fernandez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H.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Biomed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Online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2011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1050989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Klomifen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sitrat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DİRENCİ </a:t>
            </a:r>
          </a:p>
          <a:p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(6 aylık tedaviyle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ovulasyon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/ gebelik oluşmazsa)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Araştırmalardaki vurgu eksikliği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Ovulasyon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oluşmadığı için (mi) gebelik yok (?)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Ovulasyon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oluştuğu halde (mi) gebelik yok (?)</a:t>
            </a:r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23528" y="5444643"/>
            <a:ext cx="85689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Fernandez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H.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Biomed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Online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2011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050989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İkinci Basamak Tedavi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Ovaryan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Drilling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–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Ovaryan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m</a:t>
            </a:r>
            <a:r>
              <a:rPr lang="en-US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ultiperfora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syon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</a:t>
            </a:r>
            <a:r>
              <a:rPr lang="en-US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aparos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</a:t>
            </a:r>
            <a:r>
              <a:rPr lang="en-US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opi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 </a:t>
            </a:r>
            <a:r>
              <a:rPr lang="tr-TR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O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varyan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Drilling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–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Diatermi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(LOD)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Farklı yaklaşımlarla (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transumblikal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transvajinal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Farklı enerji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modaliteleri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ile (elektrik: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monopolar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bipolar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; lazer)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23528" y="5912986"/>
            <a:ext cx="85689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ESHRE/ASRM. Hum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2008</a:t>
            </a:r>
          </a:p>
          <a:p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Fernandez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H.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Biomed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Online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2011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272111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TARİHÇE</a:t>
            </a:r>
            <a:endParaRPr lang="tr-TR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050989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Tarihçe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Medikal tedavi başarısının azlığı ve çoğul gebelik riski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yanısıra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Minimal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invaziv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cerrahideki gelişmeler</a:t>
            </a:r>
          </a:p>
          <a:p>
            <a:endParaRPr lang="en-US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İlk kez tanımlanması 1984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Gjannaess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H.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Fikir, minimal adezyonla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ovaryan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wedge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rezeksiyonun yararlı etkilerinden yararlanmak </a:t>
            </a:r>
            <a:r>
              <a:rPr lang="tr-TR" sz="2000" b="1" baseline="30000" dirty="0">
                <a:solidFill>
                  <a:srgbClr val="FFFF00"/>
                </a:solidFill>
                <a:latin typeface="Comic Sans MS" pitchFamily="66" charset="0"/>
              </a:rPr>
              <a:t>2-4</a:t>
            </a:r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</a:t>
            </a:r>
            <a:r>
              <a:rPr lang="en-US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aparotom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ik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olarak %60 gebelik oranı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5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23528" y="5589821"/>
            <a:ext cx="8568952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baseline="30000" dirty="0">
                <a:solidFill>
                  <a:srgbClr val="FFFF00"/>
                </a:solidFill>
                <a:latin typeface="Comic Sans MS" pitchFamily="66" charset="0"/>
              </a:rPr>
              <a:t>1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Gjonnaess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H.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Steril 1984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Merchant RN. J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Am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Assoc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Gynecol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Laparosc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1996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Campo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Obstet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Gynecol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Survey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1998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Li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TC.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Br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J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Obstet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Gynaecol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1998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5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Donesky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BW.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Steril 1995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272111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MEKANİZMASI</a:t>
            </a:r>
            <a:endParaRPr lang="tr-TR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044019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Mekanizması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Kesin bilinmiyor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Androjen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üreten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ovaryan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stromanın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destrüksiyonu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LH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düzeyi ve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pulzasyonunda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azalma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İnhibin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B’de azalma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FSH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ve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SHBG’de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artış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Testosteronda azalma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Aromataz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aktivitesinde azalma</a:t>
            </a:r>
          </a:p>
          <a:p>
            <a:r>
              <a:rPr lang="en-US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Ferriman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–</a:t>
            </a:r>
            <a:r>
              <a:rPr lang="en-US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Gallwey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skorunda düşme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LH/FSH 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oranının normale dönmesi ve %80 olguda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ovulasyon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baseline="30000" dirty="0">
                <a:solidFill>
                  <a:srgbClr val="FFFF00"/>
                </a:solidFill>
                <a:latin typeface="Comic Sans MS" pitchFamily="66" charset="0"/>
              </a:rPr>
              <a:t>1-3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23528" y="5805264"/>
            <a:ext cx="856895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baseline="30000" dirty="0">
                <a:solidFill>
                  <a:srgbClr val="FFFF00"/>
                </a:solidFill>
                <a:latin typeface="Comic Sans MS" pitchFamily="66" charset="0"/>
              </a:rPr>
              <a:t>1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Api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M.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Eur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J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Obstet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Gynecol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Biol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2005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Kandil M. BJOG 2005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Kucuk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M.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Med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Sci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Monit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2005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jod2014.org/images/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9" y="404664"/>
            <a:ext cx="3854114" cy="2880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23501" y="4005064"/>
            <a:ext cx="8892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Günümüzde, 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Polikistik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Over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Sendromunda</a:t>
            </a:r>
          </a:p>
          <a:p>
            <a:pPr algn="ctr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Cerrahi Tedavinin Yeri</a:t>
            </a:r>
          </a:p>
          <a:p>
            <a:pPr algn="ctr">
              <a:lnSpc>
                <a:spcPct val="150000"/>
              </a:lnSpc>
            </a:pP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Prof. Dr. Ali Rıza ODABAŞI</a:t>
            </a:r>
            <a:endParaRPr lang="tr-TR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" name="AutoShape 6" descr="https://encrypted-tbn2.gstatic.com/images?q=tbn:ANd9GcTjxM_KCJcbtJk8IcHBbGJ8Xgq_IjsBMEpGpI08pt_J7dB9dQvh6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1600" y="-1233488"/>
            <a:ext cx="41148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6" name="Picture 8" descr="https://encrypted-tbn2.gstatic.com/images?q=tbn:ANd9GcTjxM_KCJcbtJk8IcHBbGJ8Xgq_IjsBMEpGpI08pt_J7dB9dQvh6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05" y="641225"/>
            <a:ext cx="4114800" cy="257175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1869792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Laparoskopinin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tüm avantajları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Özel bir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laparoskopik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eğitim gerekmemesi, kolay öğrenilmesi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Ek patoloji saptama olanağı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Bipolar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elektrokoagülasyon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donanım eksikliği /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obeziteye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bağlı sorunlar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23528" y="5013176"/>
            <a:ext cx="85689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baseline="30000" dirty="0">
                <a:solidFill>
                  <a:srgbClr val="FFFF00"/>
                </a:solidFill>
                <a:latin typeface="Comic Sans MS" pitchFamily="66" charset="0"/>
              </a:rPr>
              <a:t>1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Capello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FO.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Steril 2003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Fernandez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H.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Steril 2010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272111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DİĞER YÖNTEMLER ve TEKNİK</a:t>
            </a:r>
            <a:endParaRPr lang="tr-TR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594535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DİĞER YÖNTEMLER ve TEKNİK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Kuldoskopi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transvajinal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hidrolaparoskopi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1,2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Veress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iğnesiyle Douglas’tan girerek 300 ml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salin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instillasyonu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2.9 mm 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30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0 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optik girişi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Boya ile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hidrotübasyon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5-French </a:t>
            </a: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bipolar </a:t>
            </a:r>
            <a:r>
              <a:rPr lang="en-US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ele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trod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(100-130 W)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5-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10 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noktadan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ovaryan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giriş; derinlik 8 mm; çap 2 mm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3,4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23528" y="5229781"/>
            <a:ext cx="856895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baseline="30000" dirty="0">
                <a:solidFill>
                  <a:srgbClr val="FFFF00"/>
                </a:solidFill>
                <a:latin typeface="Comic Sans MS" pitchFamily="66" charset="0"/>
              </a:rPr>
              <a:t>1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ordts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S. Hum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1998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Watrelot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A. Hum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1999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Fernandez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H.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Steril 2001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Amer SA. Hum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2003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90872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DİĞER YÖNTEMLER ve TEKNİK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Olumlu yönleri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Bipolar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enerji kullanımı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be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z olgular için daha uygun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Daha az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invaziv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Olumsuz yönleri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Özel donanım gerekliliği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Sadece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pelvisin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inspeksiyonu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Öğrenme süreci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Gebelik oranları hakkındaki verilerin henüz sınırlı olması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23528" y="5552364"/>
            <a:ext cx="85689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Fernandez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H.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Steril 2010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686287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DİĞER YÖNTEMLER ve TEKNİK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Yöntemlerin ve enerji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modalitelerinin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birbirine üstünlüğü yok </a:t>
            </a:r>
          </a:p>
          <a:p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(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unipolar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/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monopolar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elektrokoagülasyon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/lazer, 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harmonik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makas/Nd-YAG lazer)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1,2 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Özel tasarlanmış mekanik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perforatörle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olumlu sonuç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USG kılavuzluğu altında mekanik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perforasyon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4 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23528" y="5229200"/>
            <a:ext cx="856895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Li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TC.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Br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J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Obstet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Gynaecol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1998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Takeuchi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S. J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M 2002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Kaya H. J Minim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Invasive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Gynecol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2005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Ferraretti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AP.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Steril 2001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2721114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BAŞARI İÇİN </a:t>
            </a:r>
          </a:p>
          <a:p>
            <a:pPr algn="ctr"/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PREDİKTİF ETKENLER</a:t>
            </a:r>
            <a:endParaRPr lang="tr-TR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1273984"/>
            <a:ext cx="856895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BAŞARI İÇİN PREDİKTİF ETKENLER</a:t>
            </a:r>
            <a:r>
              <a:rPr lang="en-US" sz="2000" b="1" baseline="30000" dirty="0">
                <a:solidFill>
                  <a:srgbClr val="FFFF00"/>
                </a:solidFill>
                <a:latin typeface="Comic Sans MS" pitchFamily="66" charset="0"/>
              </a:rPr>
              <a:t> 1</a:t>
            </a:r>
            <a:endParaRPr lang="en-US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8 Retrospektif Çalışma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Prospektif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Çalışma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3528" y="5013176"/>
            <a:ext cx="85689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baseline="30000" dirty="0">
                <a:solidFill>
                  <a:srgbClr val="FFFF00"/>
                </a:solidFill>
                <a:latin typeface="Comic Sans MS" pitchFamily="66" charset="0"/>
              </a:rPr>
              <a:t>1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Van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Wely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Hum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2005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Fernandez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H.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Biomed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Online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2011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622644" cy="622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3528" y="6433591"/>
            <a:ext cx="85689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Fernandez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H.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Biomed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Online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2011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768761"/>
            <a:ext cx="8568952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BAŞARI İÇİN PREDİKTİF ETKENLER</a:t>
            </a:r>
            <a:r>
              <a:rPr lang="en-US" sz="2000" b="1" baseline="30000" dirty="0">
                <a:solidFill>
                  <a:srgbClr val="FFFF00"/>
                </a:solidFill>
                <a:latin typeface="Comic Sans MS" pitchFamily="66" charset="0"/>
              </a:rPr>
              <a:t> 1</a:t>
            </a:r>
            <a:endParaRPr lang="en-US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Belirgin etkenler</a:t>
            </a:r>
            <a:r>
              <a:rPr lang="tr-TR" sz="2000" b="1" baseline="30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LH düzey artışı 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&gt;</a:t>
            </a: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10 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IU/l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İnfertilite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süresi &lt; 3 yıl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Diğer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infertilite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etkenlerinin olmaması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Belirsiz / araştırılmamış etkenler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Vücut Kitle İndeksi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İnsülin direnci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Testosteron düzeyi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Yaş</a:t>
            </a:r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3528" y="5966410"/>
            <a:ext cx="856895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Fernandez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H.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Biomed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Online 2011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Kato M. J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Obstet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Gynaecol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2007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Al-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Ojaimi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EH.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Saudi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Med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J 2004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234888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LOD SONUÇLARI</a:t>
            </a:r>
            <a:endParaRPr lang="tr-TR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272111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GİRİŞ</a:t>
            </a:r>
            <a:endParaRPr lang="tr-TR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23488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META ANALİZ</a:t>
            </a:r>
            <a:endParaRPr lang="tr-TR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5360"/>
            <a:ext cx="6001275" cy="644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7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1124744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AMAÇ</a:t>
            </a:r>
          </a:p>
          <a:p>
            <a:pPr algn="ctr"/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Klomene</a:t>
            </a: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 dirençli </a:t>
            </a:r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PKOS’lu</a:t>
            </a: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subfertil</a:t>
            </a: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 olgularda</a:t>
            </a:r>
          </a:p>
          <a:p>
            <a:pPr algn="ctr"/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LOD’un</a:t>
            </a: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 etkinlik ve güvenirliğini </a:t>
            </a:r>
          </a:p>
          <a:p>
            <a:pPr algn="ctr"/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ovulasyon</a:t>
            </a: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 indüksiyonuyla kıyaslamak</a:t>
            </a:r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1124744"/>
            <a:ext cx="85689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ÖLÇÜMLER</a:t>
            </a:r>
          </a:p>
          <a:p>
            <a:pPr algn="ctr"/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Primer</a:t>
            </a: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Canlı doğum oranı / çift başına</a:t>
            </a: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Çoğul gebelik </a:t>
            </a:r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insidansı</a:t>
            </a: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 / devam eden gebelik başına</a:t>
            </a:r>
          </a:p>
          <a:p>
            <a:pPr algn="ctr"/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Sekonder</a:t>
            </a: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Gebelik oranı / olgu başına (</a:t>
            </a:r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USG’de</a:t>
            </a: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 gebelik kesesi varlığı)</a:t>
            </a: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Gebelik kaybı oranı</a:t>
            </a: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OHSS </a:t>
            </a:r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insidansı</a:t>
            </a:r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Ovulasyon</a:t>
            </a: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 oranı</a:t>
            </a: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Maliyet</a:t>
            </a: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Yaşam kalitesi</a:t>
            </a:r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9360"/>
            <a:ext cx="6116612" cy="648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4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69559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Canlı doğum oranı / çift başına</a:t>
            </a:r>
          </a:p>
          <a:p>
            <a:pPr algn="ctr"/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LOD // CC + </a:t>
            </a:r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Metformin</a:t>
            </a:r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4" b="65598"/>
          <a:stretch/>
        </p:blipFill>
        <p:spPr bwMode="auto">
          <a:xfrm>
            <a:off x="252480" y="2587120"/>
            <a:ext cx="8640000" cy="16339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23528" y="5157192"/>
            <a:ext cx="85689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Ovulasyon</a:t>
            </a: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 ajanı lehine</a:t>
            </a:r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69559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Canlı doğum oranı / çift başına</a:t>
            </a:r>
          </a:p>
          <a:p>
            <a:pPr algn="ctr"/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LOD // CC + </a:t>
            </a:r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Tamoxifen</a:t>
            </a:r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4" b="77008"/>
          <a:stretch/>
        </p:blipFill>
        <p:spPr bwMode="auto">
          <a:xfrm>
            <a:off x="252480" y="2605132"/>
            <a:ext cx="8640000" cy="5605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7" b="51080"/>
          <a:stretch/>
        </p:blipFill>
        <p:spPr bwMode="auto">
          <a:xfrm>
            <a:off x="251520" y="3140968"/>
            <a:ext cx="8640000" cy="7020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Düz Bağlayıcı 7"/>
          <p:cNvCxnSpPr/>
          <p:nvPr/>
        </p:nvCxnSpPr>
        <p:spPr>
          <a:xfrm>
            <a:off x="251520" y="2605132"/>
            <a:ext cx="86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251520" y="2605132"/>
            <a:ext cx="86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251520" y="3861048"/>
            <a:ext cx="86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251520" y="2583048"/>
            <a:ext cx="0" cy="127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>
            <a:off x="8892480" y="2583048"/>
            <a:ext cx="0" cy="127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323528" y="5157192"/>
            <a:ext cx="85689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Eşdeğer etki</a:t>
            </a:r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69559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Canlı doğum oranı / çift başına</a:t>
            </a:r>
          </a:p>
          <a:p>
            <a:pPr algn="ctr"/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LOD // </a:t>
            </a:r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Gonadotropin</a:t>
            </a:r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4" b="77008"/>
          <a:stretch/>
        </p:blipFill>
        <p:spPr bwMode="auto">
          <a:xfrm>
            <a:off x="252480" y="2605132"/>
            <a:ext cx="8640000" cy="5605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4" b="29642"/>
          <a:stretch/>
        </p:blipFill>
        <p:spPr bwMode="auto">
          <a:xfrm>
            <a:off x="251520" y="3140968"/>
            <a:ext cx="8640000" cy="137863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Düz Bağlayıcı 6"/>
          <p:cNvCxnSpPr/>
          <p:nvPr/>
        </p:nvCxnSpPr>
        <p:spPr>
          <a:xfrm>
            <a:off x="251520" y="2605132"/>
            <a:ext cx="86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251520" y="4509120"/>
            <a:ext cx="86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251520" y="2583048"/>
            <a:ext cx="960" cy="193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8891520" y="2575920"/>
            <a:ext cx="960" cy="1933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323528" y="5157192"/>
            <a:ext cx="85689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Eşdeğer etki</a:t>
            </a:r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69559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Canlı doğum oranı / çift başına</a:t>
            </a:r>
          </a:p>
          <a:p>
            <a:pPr algn="ctr"/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LOD // </a:t>
            </a:r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Aromataz</a:t>
            </a: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 inhibitörü</a:t>
            </a:r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4" b="77008"/>
          <a:stretch/>
        </p:blipFill>
        <p:spPr bwMode="auto">
          <a:xfrm>
            <a:off x="252480" y="2580442"/>
            <a:ext cx="8640000" cy="5605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7" b="11497"/>
          <a:stretch/>
        </p:blipFill>
        <p:spPr bwMode="auto">
          <a:xfrm>
            <a:off x="251520" y="3139442"/>
            <a:ext cx="8640000" cy="10816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Düz Bağlayıcı 6"/>
          <p:cNvCxnSpPr/>
          <p:nvPr/>
        </p:nvCxnSpPr>
        <p:spPr>
          <a:xfrm>
            <a:off x="251520" y="2564904"/>
            <a:ext cx="86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251520" y="4221088"/>
            <a:ext cx="86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251520" y="2583048"/>
            <a:ext cx="960" cy="165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8891520" y="2564904"/>
            <a:ext cx="960" cy="165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323528" y="5157192"/>
            <a:ext cx="85689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Eşdeğer etki</a:t>
            </a:r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404664"/>
            <a:ext cx="85689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Canlı doğum oranı / çift başına</a:t>
            </a:r>
          </a:p>
          <a:p>
            <a:pPr algn="ctr"/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Toplam etki</a:t>
            </a:r>
          </a:p>
          <a:p>
            <a:pPr algn="ctr"/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LOD // çeşitli </a:t>
            </a:r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ovulasyon</a:t>
            </a: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 indüksiyon ajanları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1784"/>
            <a:ext cx="8640000" cy="248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323528" y="5693186"/>
            <a:ext cx="85689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Eşdeğer etki ancak sınırda !</a:t>
            </a:r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MK\Desktop\dene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8" y="404668"/>
            <a:ext cx="8784000" cy="270027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69559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Çoğul gebelik 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insidansı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 / devam eden gebelik başına</a:t>
            </a:r>
          </a:p>
          <a:p>
            <a:pPr algn="ctr"/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LOD // CC + </a:t>
            </a:r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Metformin</a:t>
            </a:r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3528" y="5405154"/>
            <a:ext cx="85689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Eşdeğer etki</a:t>
            </a:r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2" b="42120"/>
          <a:stretch/>
        </p:blipFill>
        <p:spPr bwMode="auto">
          <a:xfrm>
            <a:off x="108488" y="2397296"/>
            <a:ext cx="8856000" cy="203981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69559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Çoğul gebelik 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insidansı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 / devam eden gebelik başına</a:t>
            </a:r>
          </a:p>
          <a:p>
            <a:pPr algn="ctr"/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LOD // </a:t>
            </a:r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Gonadotropin</a:t>
            </a:r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3528" y="5405154"/>
            <a:ext cx="85689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LOD lehine</a:t>
            </a:r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2" b="64784"/>
          <a:stretch/>
        </p:blipFill>
        <p:spPr bwMode="auto">
          <a:xfrm>
            <a:off x="108488" y="2397296"/>
            <a:ext cx="8856000" cy="60088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3" r="405" b="9717"/>
          <a:stretch/>
        </p:blipFill>
        <p:spPr bwMode="auto">
          <a:xfrm>
            <a:off x="108488" y="2989311"/>
            <a:ext cx="8856000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 b="87542"/>
          <a:stretch/>
        </p:blipFill>
        <p:spPr bwMode="auto">
          <a:xfrm>
            <a:off x="108488" y="4437112"/>
            <a:ext cx="8856000" cy="5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108488" y="2397296"/>
            <a:ext cx="885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107504" y="5013176"/>
            <a:ext cx="885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>
            <a:off x="107504" y="2397296"/>
            <a:ext cx="984" cy="2615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/>
          <p:cNvCxnSpPr/>
          <p:nvPr/>
        </p:nvCxnSpPr>
        <p:spPr>
          <a:xfrm>
            <a:off x="8963504" y="2397296"/>
            <a:ext cx="984" cy="2615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6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69559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Çoğul gebelik 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insidansı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 / devam eden gebelik başına</a:t>
            </a:r>
          </a:p>
          <a:p>
            <a:pPr algn="ctr"/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LOD // çeşitli </a:t>
            </a:r>
            <a:r>
              <a:rPr lang="tr-TR" sz="2000" b="1" dirty="0" err="1" smtClean="0">
                <a:solidFill>
                  <a:srgbClr val="FFFF00"/>
                </a:solidFill>
                <a:latin typeface="Comic Sans MS" pitchFamily="66" charset="0"/>
              </a:rPr>
              <a:t>ovulasyon</a:t>
            </a: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 indüksiyonu ajanları</a:t>
            </a:r>
            <a:endParaRPr lang="tr-T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3528" y="5405154"/>
            <a:ext cx="85689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LOD lehine</a:t>
            </a:r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2" b="64784"/>
          <a:stretch/>
        </p:blipFill>
        <p:spPr bwMode="auto">
          <a:xfrm>
            <a:off x="108488" y="2397296"/>
            <a:ext cx="8848800" cy="6003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33"/>
          <a:stretch/>
        </p:blipFill>
        <p:spPr bwMode="auto">
          <a:xfrm>
            <a:off x="107504" y="2996952"/>
            <a:ext cx="8856000" cy="204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Düz Bağlayıcı 11"/>
          <p:cNvCxnSpPr/>
          <p:nvPr/>
        </p:nvCxnSpPr>
        <p:spPr>
          <a:xfrm>
            <a:off x="108488" y="2397296"/>
            <a:ext cx="885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08488" y="5085184"/>
            <a:ext cx="885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Düz Bağlayıcı 3"/>
          <p:cNvCxnSpPr/>
          <p:nvPr/>
        </p:nvCxnSpPr>
        <p:spPr>
          <a:xfrm>
            <a:off x="107504" y="2397296"/>
            <a:ext cx="984" cy="2687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8963504" y="2397296"/>
            <a:ext cx="984" cy="2687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77801"/>
              </p:ext>
            </p:extLst>
          </p:nvPr>
        </p:nvGraphicFramePr>
        <p:xfrm>
          <a:off x="355010" y="924272"/>
          <a:ext cx="8537472" cy="497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2912"/>
                <a:gridCol w="1422912"/>
                <a:gridCol w="1422912"/>
                <a:gridCol w="1422912"/>
                <a:gridCol w="1422912"/>
                <a:gridCol w="1422912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Meta analiz özet sonuçlar</a:t>
                      </a:r>
                      <a:endParaRPr lang="tr-TR" sz="20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CC+Metf</a:t>
                      </a:r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tr-TR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Gonadot</a:t>
                      </a:r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tr-TR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CC</a:t>
                      </a:r>
                      <a:endParaRPr lang="tr-TR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Metformin</a:t>
                      </a:r>
                      <a:endParaRPr lang="tr-TR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  <a:endParaRPr lang="tr-TR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Canlı doğum</a:t>
                      </a:r>
                      <a:endParaRPr lang="tr-TR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İlaç lehine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Sınırda ilaç lehine 1.00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Çoğul gebelik</a:t>
                      </a:r>
                      <a:endParaRPr lang="tr-TR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LOD lehine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LOD lehine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Gebelik oranı</a:t>
                      </a:r>
                      <a:endParaRPr lang="tr-TR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LOD lehine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Gebelik</a:t>
                      </a:r>
                      <a:r>
                        <a:rPr lang="tr-TR" b="1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 kaybı</a:t>
                      </a:r>
                      <a:endParaRPr lang="tr-TR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OHSS</a:t>
                      </a:r>
                      <a:endParaRPr lang="tr-TR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E Sınırda LOD lehine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Ovulasyon</a:t>
                      </a:r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 oranı</a:t>
                      </a:r>
                      <a:endParaRPr lang="tr-TR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Maliyet</a:t>
                      </a:r>
                      <a:endParaRPr lang="tr-TR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LOD lehine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23528" y="6181853"/>
            <a:ext cx="85689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Farquar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C.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The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Cochrane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Collaboration 2012’den kısaltarak ve sadeleştirerek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23488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smtClean="0">
                <a:solidFill>
                  <a:srgbClr val="FFFF00"/>
                </a:solidFill>
                <a:latin typeface="Comic Sans MS" pitchFamily="66" charset="0"/>
              </a:rPr>
              <a:t>KOMPLİKASYONLARI</a:t>
            </a:r>
            <a:endParaRPr lang="tr-TR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1124744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KOMPLİKASYONLAR</a:t>
            </a:r>
          </a:p>
          <a:p>
            <a:pPr algn="ctr"/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İntraoperatif</a:t>
            </a: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Nadir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Laparoskopi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ve anestezinin genel komplikasyonları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Enerji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modalitesi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(özellikle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unipolar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) yaralanmaları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Hayvan deneyinde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bipolar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ile ciddi doku hasarı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Transvajinal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yaklaşımla ince barsak yaralanması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 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ve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hemoraji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2,3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Transvajinalden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transumblikal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yaklaşıma geçiş 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&lt;</a:t>
            </a: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10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%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Her zaman işlemin erken döneminde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Ovaryan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hematom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ve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utero-ovaryan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lig.hasarı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riski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23528" y="5966410"/>
            <a:ext cx="856895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Hendriks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ML.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Steril 2010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Chiesa-Montadou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Gynecol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Obstet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2003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Casa A. J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Am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Assoc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Gynecol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Laparosc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2003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1124744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KOMPLİKASYONLAR</a:t>
            </a:r>
          </a:p>
          <a:p>
            <a:pPr algn="ctr"/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Postoperatif</a:t>
            </a: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</a:t>
            </a:r>
            <a:r>
              <a:rPr lang="en-US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rilling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işleminin kendisine ait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Periadneksal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adezyonlar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Mekanik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infertilite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ve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pelvik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ağrı riski ancak adezyonla ilişkisi ?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Ovar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yan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wedge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rezeksiyonda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pelvik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adezyon oranı %100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Ancak %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58.8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’i işlemden sonra tedavi olmaksızın gebelik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LOD sonrası bir gebeliğin ardından,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spontan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gebeliklerin oluşması, adezyonların olası zararlı etkilerini belirlemeyi zorlaştırır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23528" y="6074132"/>
            <a:ext cx="85689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Greenblat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EM.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Steril 1993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Balen AH. Best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Pract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Res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Clin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Endocrinol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Metab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2006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3" y="116632"/>
            <a:ext cx="7511223" cy="612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Eksi 4"/>
          <p:cNvSpPr/>
          <p:nvPr/>
        </p:nvSpPr>
        <p:spPr>
          <a:xfrm>
            <a:off x="6444208" y="1268760"/>
            <a:ext cx="360040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Eksi 6"/>
          <p:cNvSpPr/>
          <p:nvPr/>
        </p:nvSpPr>
        <p:spPr>
          <a:xfrm>
            <a:off x="6372200" y="4509120"/>
            <a:ext cx="360040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323528" y="6361583"/>
            <a:ext cx="85689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Fernandez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H.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Biomed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Online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2011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1124744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KOMPLİKASYONLAR</a:t>
            </a:r>
          </a:p>
          <a:p>
            <a:pPr algn="ctr"/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Postoperatif</a:t>
            </a: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Delik sayısıyla adezyon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insidansı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arasında ilişki yok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Elektrokoter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sonrası adezyon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insidansı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arasında ilişki belirsiz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2-4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Adezyon </a:t>
            </a:r>
            <a:r>
              <a:rPr lang="tr-TR" sz="2000" smtClean="0">
                <a:solidFill>
                  <a:srgbClr val="FFFF00"/>
                </a:solidFill>
                <a:latin typeface="Comic Sans MS" panose="030F0702030302020204" pitchFamily="66" charset="0"/>
              </a:rPr>
              <a:t>bariyeri ve erken 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dönemde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adezyolisiz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yararlı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5-7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3528" y="4437112"/>
            <a:ext cx="8568952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Mercorio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F.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Steril 2008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Taskin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O. J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Am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Assoc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Gynecol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Laparosc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1999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Felemban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Steril 2000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Roy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KK.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Arch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Gynecol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Obstet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2009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5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Gurgan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Steril 1991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6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Li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TC.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Br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J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Obstet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Gynaecol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1996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7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Saravelos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H. Hum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1996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1103253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KOMPLİKASYONLAR</a:t>
            </a:r>
          </a:p>
          <a:p>
            <a:pPr algn="ctr"/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Postoperatif</a:t>
            </a: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Ovaryan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rezerv hasar riski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Stromal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hasar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yanısıra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kortikal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hasar ve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vital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follikül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kaybı riski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Over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atrofisi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- Olgu sunumu: Yüksek enerji, 8 delik, 400 W, 5 saniye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Her bir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overe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4-8 delik; 40 W, 5 saniye: Tahrip edilen doku hacmi %0,4; gerçekleşen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over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doku hasarı %1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3528" y="5013176"/>
            <a:ext cx="85689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Dabirashrafi</a:t>
            </a:r>
            <a:r>
              <a:rPr 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Steril 1989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El-</a:t>
            </a:r>
            <a:r>
              <a:rPr lang="en-US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Sheikhah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  <a:r>
              <a:rPr lang="en-US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J </a:t>
            </a:r>
            <a:r>
              <a:rPr lang="en-US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Obstet</a:t>
            </a:r>
            <a:r>
              <a:rPr lang="en-US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Gynaecol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2004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0" y="1124744"/>
            <a:ext cx="8666610" cy="216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3528" y="5085184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Thessaloniki ESHRE/ASRM sponsored PCOS Consensus </a:t>
            </a:r>
            <a:r>
              <a:rPr lang="en-US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Workshop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Group</a:t>
            </a:r>
            <a:r>
              <a:rPr 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Steril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2008</a:t>
            </a:r>
            <a:endParaRPr lang="tr-TR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867484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KOMPLİKASYONLAR</a:t>
            </a:r>
          </a:p>
          <a:p>
            <a:pPr algn="ctr"/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Postoperatif</a:t>
            </a: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Ovaryan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rezerv hasar riski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Enerji aktarımı yolunun etkileri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Ovulasyon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ve gebelik, uygulanan 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enerjiyle doğru orantılı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Daha önce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drilling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yapılanlara yeni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drilling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ve her bir </a:t>
            </a:r>
            <a:r>
              <a:rPr lang="tr-TR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overe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4 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delik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1,2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 – 10 – 15 delik: Delik sayısı arttıkça, gebelik ve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ovulasyon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artar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3528" y="5013176"/>
            <a:ext cx="856895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Amer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SA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  <a:r>
              <a:rPr lang="en-US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  <a:r>
              <a:rPr lang="en-US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Steril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2003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Amer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SA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Hum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2003</a:t>
            </a:r>
          </a:p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</a:t>
            </a:r>
            <a:r>
              <a:rPr lang="en-US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abirashrafi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Steril 1991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1450519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KOMPLİKASYONLAR</a:t>
            </a:r>
          </a:p>
          <a:p>
            <a:pPr algn="ctr"/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Postoperatif</a:t>
            </a: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5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ve 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10 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delik 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(40 W, 2–3 s)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/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over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Ovulasyon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ve gebelik oranları benzer</a:t>
            </a:r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Yorum: Oranların benzer olması, 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daha az sayıda deliğin tercih edilmesine yol açmamalı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3528" y="5228618"/>
            <a:ext cx="85689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Malkawi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HY. </a:t>
            </a:r>
            <a:r>
              <a:rPr lang="pt-B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J Obstet Gynaecol Res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2005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1450519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KOMPLİKASYONLAR</a:t>
            </a:r>
          </a:p>
          <a:p>
            <a:pPr algn="ctr"/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Postoperatif</a:t>
            </a: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Drilling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sonrası FSH artışı &gt; 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10 IU/l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Olguların yarısı gebe kaldı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Yorum: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Drilling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sonrası FSH artışı, kötü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prognoz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anlamına gelmemeli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3528" y="5228617"/>
            <a:ext cx="85689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Vizer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M.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Steril 2007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1450519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KOMPLİKASYONLAR</a:t>
            </a:r>
          </a:p>
          <a:p>
            <a:pPr algn="ctr"/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Postoperatif</a:t>
            </a: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CC /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Unilateral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drilling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/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Bilateral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drilling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 delik /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over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40 W, 3-5 s: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Bilateral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drilling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sonrası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İ</a:t>
            </a:r>
            <a:r>
              <a:rPr lang="en-US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nhibin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B,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antral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follikül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sayısı ve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over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hacmi: hafif - anlamlı azalma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Yorum: ciddi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over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hasarından çok, 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normal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ovaryan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yanıta geri dönüşü ifade eder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3528" y="5228617"/>
            <a:ext cx="85689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Kandil M. BJOG 2005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1450519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KOMPLİKASYONLAR</a:t>
            </a:r>
          </a:p>
          <a:p>
            <a:pPr algn="ctr"/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Postoperatif</a:t>
            </a: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Uzman önerisi: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Bipolar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enerji tercih ediniz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Unipolar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enerjiyle 5 delikten fazla açmayınız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3528" y="5157192"/>
            <a:ext cx="85689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Fernandez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H.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1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Biomed</a:t>
            </a:r>
            <a:r>
              <a:rPr lang="tr-TR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 Online 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2011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1450519"/>
            <a:ext cx="85689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TEK ya da ÇİFT TARAFLI  DRİLLİNG</a:t>
            </a:r>
          </a:p>
          <a:p>
            <a:pPr algn="ctr"/>
            <a:endParaRPr lang="tr-T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Tek ve çift taraflı 4’er delik-40 W, 4 s.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Ovulasyon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gebelik ve gebelik kaybı açısından fark yok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Cerrahi süre, tek taraflıda daha kısa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Yorum: Tek taraflı </a:t>
            </a:r>
            <a:r>
              <a:rPr lang="tr-TR" sz="20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3528" y="5157191"/>
            <a:ext cx="85689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1 </a:t>
            </a:r>
            <a:r>
              <a:rPr lang="tr-TR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Youssef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H. </a:t>
            </a:r>
            <a:r>
              <a:rPr lang="en-US" sz="1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Reprod</a:t>
            </a:r>
            <a:r>
              <a:rPr lang="en-US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Biomed Online</a:t>
            </a:r>
            <a:r>
              <a:rPr lang="tr-TR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2007</a:t>
            </a:r>
            <a:endParaRPr lang="tr-TR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620688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ÖZET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Canlı doğum oranı</a:t>
            </a:r>
          </a:p>
          <a:p>
            <a:pPr algn="ctr"/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LOD %34</a:t>
            </a:r>
          </a:p>
          <a:p>
            <a:pPr algn="ctr"/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Diğer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ovulasyon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indüksiyonu ajanları %40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LOD = CC +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Tamoksifen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LOD =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Gonadotropin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LOD =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Aromataz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inhibitörü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CC +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Metformin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&gt; LOD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Çoğul gebelik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insidansı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LOD = CC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LOD =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Aromataz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inhibitörü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LOD &gt;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Gonadotropin</a:t>
            </a:r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251520" y="3789040"/>
            <a:ext cx="85689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620688"/>
            <a:ext cx="85689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SON MESAJ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LOD ya da diğer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ovulasyon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indüksiyonu ajanlarıyla</a:t>
            </a:r>
          </a:p>
          <a:p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Klinik gebelik oranı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Canlı doğum oranı</a:t>
            </a: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Gebelik kaybı oranı BENZER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tr-T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LOD ile </a:t>
            </a:r>
          </a:p>
          <a:p>
            <a:endParaRPr lang="tr-TR" sz="2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Çoğul gebelik oranı DÜŞÜK</a:t>
            </a:r>
          </a:p>
          <a:p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LOD’un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ovaryal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uzun erimli etkileri ?</a:t>
            </a:r>
          </a:p>
        </p:txBody>
      </p:sp>
      <p:cxnSp>
        <p:nvCxnSpPr>
          <p:cNvPr id="4" name="Düz Bağlayıcı 3"/>
          <p:cNvCxnSpPr/>
          <p:nvPr/>
        </p:nvCxnSpPr>
        <p:spPr>
          <a:xfrm>
            <a:off x="251520" y="3429000"/>
            <a:ext cx="85689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0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dvancedfertility.com/images/PCOCA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8" y="620687"/>
            <a:ext cx="3617748" cy="2988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ertfordshirehealthcare.co.uk/images/ovarian_dril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687"/>
            <a:ext cx="3600000" cy="2700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ertiloscopia.it/immagini/ovarian%20drill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8" y="3861048"/>
            <a:ext cx="3600000" cy="27191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bgmanagement.com/fileadmin/obg_archive/images/2302/2302OBG_Update-fig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74" y="3665548"/>
            <a:ext cx="2857500" cy="2914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jod2014.org/images/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9" y="404664"/>
            <a:ext cx="3854114" cy="2880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23501" y="4005064"/>
            <a:ext cx="8892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Günümüzde, 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Polikistik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Over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 Sendromunda</a:t>
            </a:r>
          </a:p>
          <a:p>
            <a:pPr algn="ctr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Cerrahi Tedavinin Yeri</a:t>
            </a:r>
          </a:p>
          <a:p>
            <a:pPr algn="ctr">
              <a:lnSpc>
                <a:spcPct val="150000"/>
              </a:lnSpc>
            </a:pP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Prof. Dr. Ali Rıza ODABAŞI</a:t>
            </a:r>
            <a:endParaRPr lang="tr-TR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" name="AutoShape 6" descr="https://encrypted-tbn2.gstatic.com/images?q=tbn:ANd9GcTjxM_KCJcbtJk8IcHBbGJ8Xgq_IjsBMEpGpI08pt_J7dB9dQvh6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1600" y="-1233488"/>
            <a:ext cx="41148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6" name="Picture 8" descr="https://encrypted-tbn2.gstatic.com/images?q=tbn:ANd9GcTjxM_KCJcbtJk8IcHBbGJ8Xgq_IjsBMEpGpI08pt_J7dB9dQvh6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05" y="641225"/>
            <a:ext cx="4114800" cy="257175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7225"/>
            <a:ext cx="8536083" cy="432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3528" y="564208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Fauser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BCJM.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Fertil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Steril 2012</a:t>
            </a:r>
          </a:p>
          <a:p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Fauser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BCJM. Hum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Reprod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2012</a:t>
            </a:r>
            <a:endParaRPr lang="tr-TR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5360"/>
            <a:ext cx="6001275" cy="644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1" y="260648"/>
            <a:ext cx="7673353" cy="576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3528" y="6217567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Spritzer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PM.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Arq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Bras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Endocrinol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Metab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2014</a:t>
            </a:r>
            <a:endParaRPr lang="tr-TR" sz="1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772917"/>
              </p:ext>
            </p:extLst>
          </p:nvPr>
        </p:nvGraphicFramePr>
        <p:xfrm>
          <a:off x="107504" y="548680"/>
          <a:ext cx="8928992" cy="600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6"/>
                <a:gridCol w="3384376"/>
                <a:gridCol w="288032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000" b="1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Polikistik</a:t>
                      </a:r>
                      <a:r>
                        <a:rPr lang="tr-TR" sz="2000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2000" b="1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Over</a:t>
                      </a:r>
                      <a:r>
                        <a:rPr lang="tr-TR" sz="2000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 Sendromu Tanı Kriterleri</a:t>
                      </a:r>
                    </a:p>
                    <a:p>
                      <a:pPr algn="ctr"/>
                      <a:endParaRPr lang="tr-TR" sz="20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NIH Görüş Birliği</a:t>
                      </a:r>
                      <a:r>
                        <a:rPr lang="tr-TR" b="1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1990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Rotterdam</a:t>
                      </a:r>
                      <a:r>
                        <a:rPr lang="tr-TR" b="1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 Görüş Birliği 2003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AEPCOS Tanımı </a:t>
                      </a:r>
                    </a:p>
                    <a:p>
                      <a:pPr algn="ctr"/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2006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 smtClean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Tümü gerekli</a:t>
                      </a:r>
                    </a:p>
                    <a:p>
                      <a:pPr algn="ctr"/>
                      <a:endParaRPr lang="tr-TR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baseline="0" smtClean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2/3’ü </a:t>
                      </a:r>
                      <a:r>
                        <a:rPr lang="tr-TR" b="1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gerekli</a:t>
                      </a:r>
                      <a:endParaRPr lang="tr-TR" b="1" dirty="0" smtClean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 smtClean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Androjen</a:t>
                      </a:r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 artışı ve </a:t>
                      </a:r>
                    </a:p>
                    <a:p>
                      <a:pPr algn="ctr"/>
                      <a:r>
                        <a:rPr lang="tr-TR" b="1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bir ölçüt daha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Klinik ve/veya biyokimyasal </a:t>
                      </a: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hiperandrojenizm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Klinik ve/veya biyokimyasal </a:t>
                      </a: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hiperandrojenizm</a:t>
                      </a:r>
                      <a:endParaRPr lang="tr-TR" dirty="0" smtClean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Klinik ve/veya biyokimyasal </a:t>
                      </a: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hiperandrojenizm</a:t>
                      </a:r>
                      <a:endParaRPr lang="tr-TR" dirty="0" smtClean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Oligo</a:t>
                      </a:r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amenore</a:t>
                      </a:r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anovulasyon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Oligo</a:t>
                      </a:r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amenore</a:t>
                      </a:r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anovulasyon</a:t>
                      </a:r>
                      <a:endParaRPr lang="tr-TR" dirty="0" smtClean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Oligo</a:t>
                      </a:r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amenore</a:t>
                      </a:r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anovulasyon</a:t>
                      </a:r>
                      <a:endParaRPr lang="tr-TR" dirty="0" smtClean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USG’de</a:t>
                      </a:r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polikistik</a:t>
                      </a:r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over</a:t>
                      </a:r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 görünümü</a:t>
                      </a:r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USG’de</a:t>
                      </a:r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polikistik</a:t>
                      </a:r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over</a:t>
                      </a:r>
                      <a:r>
                        <a:rPr lang="tr-TR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 görünümü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tr-TR" sz="18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Konjenital</a:t>
                      </a:r>
                      <a:r>
                        <a:rPr lang="tr-TR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adrenal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hiperplazi</a:t>
                      </a:r>
                      <a:r>
                        <a:rPr lang="tr-TR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Cushing</a:t>
                      </a:r>
                      <a:r>
                        <a:rPr lang="tr-TR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Sendromu,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androjen</a:t>
                      </a:r>
                      <a:r>
                        <a:rPr lang="tr-TR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salgılayan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tm</a:t>
                      </a:r>
                      <a:r>
                        <a:rPr lang="tr-TR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hiperprolaktinemi</a:t>
                      </a:r>
                      <a:r>
                        <a:rPr lang="tr-TR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tiroid</a:t>
                      </a:r>
                      <a:r>
                        <a:rPr lang="tr-TR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hst.</a:t>
                      </a:r>
                      <a:r>
                        <a:rPr lang="tr-TR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ilaçların indüklediği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androjen</a:t>
                      </a:r>
                      <a:r>
                        <a:rPr lang="tr-TR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fazlalığı,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anovulasyonun</a:t>
                      </a:r>
                      <a:r>
                        <a:rPr lang="tr-TR" sz="1800" b="0" i="0" u="none" strike="noStrike" kern="1200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diğer nedenleri </a:t>
                      </a:r>
                      <a:r>
                        <a:rPr lang="tr-TR" sz="1800" b="0" i="1" u="none" strike="noStrike" kern="1200" baseline="0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dışlandıktan sonra</a:t>
                      </a:r>
                      <a:endParaRPr lang="tr-TR" i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23528" y="6361583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Spritzer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PM.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Arq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Bras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Endocrinol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Metab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2014</a:t>
            </a:r>
            <a:endParaRPr lang="tr-TR" sz="1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1785</Words>
  <Application>Microsoft Office PowerPoint</Application>
  <PresentationFormat>Ekran Gösterisi (4:3)</PresentationFormat>
  <Paragraphs>449</Paragraphs>
  <Slides>59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0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Ali Rıza Odabaşı</dc:creator>
  <cp:lastModifiedBy>DMK</cp:lastModifiedBy>
  <cp:revision>149</cp:revision>
  <dcterms:created xsi:type="dcterms:W3CDTF">2014-05-14T06:01:33Z</dcterms:created>
  <dcterms:modified xsi:type="dcterms:W3CDTF">2014-05-15T13:25:46Z</dcterms:modified>
</cp:coreProperties>
</file>