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26"/>
  </p:notesMasterIdLst>
  <p:sldIdLst>
    <p:sldId id="257" r:id="rId4"/>
    <p:sldId id="307" r:id="rId5"/>
    <p:sldId id="295" r:id="rId6"/>
    <p:sldId id="296" r:id="rId7"/>
    <p:sldId id="300" r:id="rId8"/>
    <p:sldId id="297" r:id="rId9"/>
    <p:sldId id="301" r:id="rId10"/>
    <p:sldId id="302" r:id="rId11"/>
    <p:sldId id="309" r:id="rId12"/>
    <p:sldId id="310" r:id="rId13"/>
    <p:sldId id="311" r:id="rId14"/>
    <p:sldId id="313" r:id="rId15"/>
    <p:sldId id="314" r:id="rId16"/>
    <p:sldId id="312" r:id="rId17"/>
    <p:sldId id="303" r:id="rId18"/>
    <p:sldId id="308" r:id="rId19"/>
    <p:sldId id="299" r:id="rId20"/>
    <p:sldId id="304" r:id="rId21"/>
    <p:sldId id="305" r:id="rId22"/>
    <p:sldId id="298" r:id="rId23"/>
    <p:sldId id="274" r:id="rId24"/>
    <p:sldId id="266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1" autoAdjust="0"/>
    <p:restoredTop sz="94972" autoAdjust="0"/>
  </p:normalViewPr>
  <p:slideViewPr>
    <p:cSldViewPr>
      <p:cViewPr>
        <p:scale>
          <a:sx n="80" d="100"/>
          <a:sy n="80" d="100"/>
        </p:scale>
        <p:origin x="-1709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F1398-8487-4A73-AB0B-AB522DF8007D}" type="datetimeFigureOut">
              <a:rPr lang="tr-TR" smtClean="0"/>
              <a:t>13.5.2014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31E66-2C4B-4802-97F6-886EF211512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506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B24B6-C677-4FE6-9544-6020EBFD7C3B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5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1F967-1053-4C3F-9977-BF1076ED963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29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31E66-2C4B-4802-97F6-886EF211512C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589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549860E0-E675-400A-9009-114A88548947}" type="datetime1">
              <a:rPr lang="tr-TR" smtClean="0">
                <a:solidFill>
                  <a:srgbClr val="009DD9"/>
                </a:solidFill>
              </a:rPr>
              <a:t>16.5.2014</a:t>
            </a:fld>
            <a:endParaRPr lang="tr-TR" dirty="0">
              <a:solidFill>
                <a:srgbClr val="009DD9"/>
              </a:solidFill>
            </a:endParaRPr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tr-TR" dirty="0">
              <a:solidFill>
                <a:srgbClr val="009DD9"/>
              </a:solidFill>
            </a:endParaRPr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6D08-C4E9-4D62-A8AD-B54A5E4223EC}" type="datetime1">
              <a:rPr lang="tr-TR" smtClean="0">
                <a:solidFill>
                  <a:srgbClr val="009DD9"/>
                </a:solidFill>
              </a:rPr>
              <a:t>16.5.2014</a:t>
            </a:fld>
            <a:endParaRPr lang="tr-TR" dirty="0">
              <a:solidFill>
                <a:srgbClr val="009DD9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09DD9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96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5CEC-C4CF-42C6-87EE-C0CC70431034}" type="datetime1">
              <a:rPr lang="tr-TR" smtClean="0">
                <a:solidFill>
                  <a:srgbClr val="009DD9"/>
                </a:solidFill>
              </a:rPr>
              <a:t>16.5.2014</a:t>
            </a:fld>
            <a:endParaRPr lang="tr-TR" dirty="0">
              <a:solidFill>
                <a:srgbClr val="009DD9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09DD9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10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0813-6340-4D13-9CBA-DFC013F5080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16.5.2014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C6D-AABC-4B7D-A870-EA23F2F6DB7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63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C5614-31FA-47F6-A7ED-53C4B6212F7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16.5.2014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C6D-AABC-4B7D-A870-EA23F2F6DB7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32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A6E4-A30C-4804-99A7-210E9BB9777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16.5.2014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C6D-AABC-4B7D-A870-EA23F2F6DB7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36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CD2D-C1FC-4882-AB4D-C8BA7B80618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16.5.2014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C6D-AABC-4B7D-A870-EA23F2F6DB7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26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1202-556A-49C9-8619-3BC18301709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16.5.2014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C6D-AABC-4B7D-A870-EA23F2F6DB7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23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81AE-43DD-4366-B455-A8D3E23BF13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16.5.2014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C6D-AABC-4B7D-A870-EA23F2F6DB7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5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5F04-FC8D-4F4A-9DC0-672446C8958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16.5.2014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C6D-AABC-4B7D-A870-EA23F2F6DB7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5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73FD-8ED0-4557-9415-87CD2354509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16.5.2014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C6D-AABC-4B7D-A870-EA23F2F6DB7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9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  <a:solidFill>
            <a:srgbClr val="00B0F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 eaLnBrk="1" latinLnBrk="0" hangingPunct="1"/>
            <a:r>
              <a:rPr lang="tr-TR" dirty="0" smtClean="0"/>
              <a:t>Asıl metin stillerini düzenlemek için tıklatın</a:t>
            </a:r>
          </a:p>
          <a:p>
            <a:pPr lvl="1" eaLnBrk="1" latinLnBrk="0" hangingPunct="1"/>
            <a:r>
              <a:rPr lang="tr-TR" dirty="0" smtClean="0"/>
              <a:t>İkinci düzey</a:t>
            </a:r>
          </a:p>
          <a:p>
            <a:pPr lvl="2" eaLnBrk="1" latinLnBrk="0" hangingPunct="1"/>
            <a:r>
              <a:rPr lang="tr-TR" dirty="0" smtClean="0"/>
              <a:t>Üçüncü düzey</a:t>
            </a:r>
          </a:p>
          <a:p>
            <a:pPr lvl="3" eaLnBrk="1" latinLnBrk="0" hangingPunct="1"/>
            <a:r>
              <a:rPr lang="tr-TR" dirty="0" smtClean="0"/>
              <a:t>Dördüncü düzey</a:t>
            </a:r>
          </a:p>
          <a:p>
            <a:pPr lvl="4" eaLnBrk="1" latinLnBrk="0" hangingPunct="1"/>
            <a:r>
              <a:rPr lang="tr-TR" dirty="0" smtClean="0"/>
              <a:t>Beşinci düzey</a:t>
            </a:r>
            <a:endParaRPr kumimoji="0" lang="en-US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D38DF7A-3298-4457-86D7-781311CD594B}" type="datetime1">
              <a:rPr lang="tr-TR" smtClean="0">
                <a:solidFill>
                  <a:srgbClr val="009DD9"/>
                </a:solidFill>
              </a:rPr>
              <a:t>16.5.2014</a:t>
            </a:fld>
            <a:endParaRPr lang="tr-TR" dirty="0">
              <a:solidFill>
                <a:srgbClr val="009DD9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tr-TR" dirty="0">
              <a:solidFill>
                <a:srgbClr val="009DD9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24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5DBF-928E-48DD-B3CD-39E0106F79B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16.5.2014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C6D-AABC-4B7D-A870-EA23F2F6DB7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92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B8AC-D394-45C2-97E2-2106A65F8EE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16.5.2014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C6D-AABC-4B7D-A870-EA23F2F6DB7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94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9B58-43A0-457D-AAD0-2D2AD8CB41A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16.5.2014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C6D-AABC-4B7D-A870-EA23F2F6DB7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08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  <a:latin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A21D728A-3782-48E2-B860-5CC5F9671FEE}" type="datetime1">
              <a:rPr lang="tr-TR" smtClean="0">
                <a:solidFill>
                  <a:srgbClr val="009DD9"/>
                </a:solidFill>
              </a:rPr>
              <a:t>16.5.2014</a:t>
            </a:fld>
            <a:endParaRPr lang="tr-TR">
              <a:solidFill>
                <a:srgbClr val="009DD9"/>
              </a:solidFill>
            </a:endParaRPr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tr-TR">
              <a:solidFill>
                <a:srgbClr val="009DD9"/>
              </a:solidFill>
            </a:endParaRPr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  <a:solidFill>
            <a:srgbClr val="00B0F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tr-TR" dirty="0" smtClean="0"/>
              <a:t>Asıl metin stillerini düzenlemek için tıklatın</a:t>
            </a:r>
          </a:p>
          <a:p>
            <a:pPr lvl="1" eaLnBrk="1" latinLnBrk="0" hangingPunct="1"/>
            <a:r>
              <a:rPr lang="tr-TR" dirty="0" smtClean="0"/>
              <a:t>İkinci düzey</a:t>
            </a:r>
          </a:p>
          <a:p>
            <a:pPr lvl="2" eaLnBrk="1" latinLnBrk="0" hangingPunct="1"/>
            <a:r>
              <a:rPr lang="tr-TR" dirty="0" smtClean="0"/>
              <a:t>Üçüncü düzey</a:t>
            </a:r>
          </a:p>
          <a:p>
            <a:pPr lvl="3" eaLnBrk="1" latinLnBrk="0" hangingPunct="1"/>
            <a:r>
              <a:rPr lang="tr-TR" dirty="0" smtClean="0"/>
              <a:t>Dördüncü düzey</a:t>
            </a:r>
          </a:p>
          <a:p>
            <a:pPr lvl="4" eaLnBrk="1" latinLnBrk="0" hangingPunct="1"/>
            <a:r>
              <a:rPr lang="tr-TR" dirty="0" smtClean="0"/>
              <a:t>Beşinci düzey</a:t>
            </a:r>
            <a:endParaRPr kumimoji="0" lang="en-US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D6B524D-94FC-4B15-BC54-77EB03AD3132}" type="datetime1">
              <a:rPr lang="tr-TR" smtClean="0">
                <a:solidFill>
                  <a:srgbClr val="009DD9"/>
                </a:solidFill>
              </a:rPr>
              <a:t>16.5.2014</a:t>
            </a:fld>
            <a:endParaRPr lang="tr-TR">
              <a:solidFill>
                <a:srgbClr val="009DD9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tr-TR">
              <a:solidFill>
                <a:srgbClr val="009DD9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90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  <a:latin typeface="Calibri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9BA4212-AA12-44AD-9BAE-69EBDBB56722}" type="datetime1">
              <a:rPr lang="tr-TR" smtClean="0">
                <a:solidFill>
                  <a:srgbClr val="009DD9"/>
                </a:solidFill>
              </a:rPr>
              <a:t>16.5.2014</a:t>
            </a:fld>
            <a:endParaRPr lang="tr-TR">
              <a:solidFill>
                <a:srgbClr val="009DD9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tr-TR">
              <a:solidFill>
                <a:srgbClr val="009DD9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88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>
                <a:latin typeface="Calibri" pitchFamily="34" charset="0"/>
              </a:defRPr>
            </a:lvl1pPr>
            <a:lvl2pPr>
              <a:defRPr sz="19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tr-TR" dirty="0" smtClean="0"/>
              <a:t>Asıl metin stillerini düzenlemek için tıklatın</a:t>
            </a:r>
          </a:p>
          <a:p>
            <a:pPr lvl="1" eaLnBrk="1" latinLnBrk="0" hangingPunct="1"/>
            <a:r>
              <a:rPr lang="tr-TR" dirty="0" smtClean="0"/>
              <a:t>İkinci düzey</a:t>
            </a:r>
          </a:p>
          <a:p>
            <a:pPr lvl="2" eaLnBrk="1" latinLnBrk="0" hangingPunct="1"/>
            <a:r>
              <a:rPr lang="tr-TR" dirty="0" smtClean="0"/>
              <a:t>Üçüncü düzey</a:t>
            </a:r>
          </a:p>
          <a:p>
            <a:pPr lvl="3" eaLnBrk="1" latinLnBrk="0" hangingPunct="1"/>
            <a:r>
              <a:rPr lang="tr-TR" dirty="0" smtClean="0"/>
              <a:t>Dördüncü düzey</a:t>
            </a:r>
          </a:p>
          <a:p>
            <a:pPr lvl="4" eaLnBrk="1" latinLnBrk="0" hangingPunct="1"/>
            <a:r>
              <a:rPr lang="tr-TR" dirty="0" smtClean="0"/>
              <a:t>Beşinci düzey</a:t>
            </a:r>
            <a:endParaRPr kumimoji="0"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>
                <a:latin typeface="Calibri" pitchFamily="34" charset="0"/>
              </a:defRPr>
            </a:lvl1pPr>
            <a:lvl2pPr>
              <a:defRPr sz="19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5182DBA2-CAEE-44A7-A760-2DE811F950CC}" type="datetime1">
              <a:rPr lang="tr-TR" smtClean="0">
                <a:solidFill>
                  <a:srgbClr val="009DD9"/>
                </a:solidFill>
              </a:rPr>
              <a:t>16.5.2014</a:t>
            </a:fld>
            <a:endParaRPr lang="tr-TR">
              <a:solidFill>
                <a:srgbClr val="009DD9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tr-TR">
              <a:solidFill>
                <a:srgbClr val="009DD9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952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82000" cy="1069848"/>
          </a:xfrm>
          <a:solidFill>
            <a:srgbClr val="00B0F0"/>
          </a:solidFill>
        </p:spPr>
        <p:txBody>
          <a:bodyPr anchor="ctr"/>
          <a:lstStyle>
            <a:lvl1pPr>
              <a:defRPr sz="4000" b="0" i="0" cap="none" baseline="0">
                <a:solidFill>
                  <a:schemeClr val="bg1"/>
                </a:solidFill>
              </a:defRPr>
            </a:lvl1pPr>
          </a:lstStyle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dirty="0" smtClean="0"/>
              <a:t>Asıl metin stillerini düzenlemek için tıklatın</a:t>
            </a:r>
          </a:p>
          <a:p>
            <a:pPr lvl="1" eaLnBrk="1" latinLnBrk="0" hangingPunct="1"/>
            <a:r>
              <a:rPr lang="tr-TR" dirty="0" smtClean="0"/>
              <a:t>İkinci düzey</a:t>
            </a:r>
          </a:p>
          <a:p>
            <a:pPr lvl="2" eaLnBrk="1" latinLnBrk="0" hangingPunct="1"/>
            <a:r>
              <a:rPr lang="tr-TR" dirty="0" smtClean="0"/>
              <a:t>Üçüncü düzey</a:t>
            </a:r>
          </a:p>
          <a:p>
            <a:pPr lvl="3" eaLnBrk="1" latinLnBrk="0" hangingPunct="1"/>
            <a:r>
              <a:rPr lang="tr-TR" dirty="0" smtClean="0"/>
              <a:t>Dördüncü düzey</a:t>
            </a:r>
          </a:p>
          <a:p>
            <a:pPr lvl="4" eaLnBrk="1" latinLnBrk="0" hangingPunct="1"/>
            <a:r>
              <a:rPr lang="tr-TR" dirty="0" smtClean="0"/>
              <a:t>Beşinci düzey</a:t>
            </a:r>
            <a:endParaRPr kumimoji="0" lang="en-US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Veri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FFD0B5-3A4E-430A-A8DE-F9EE8ED43E48}" type="datetime1">
              <a:rPr lang="tr-TR" smtClean="0">
                <a:solidFill>
                  <a:srgbClr val="009DD9"/>
                </a:solidFill>
              </a:rPr>
              <a:t>16.5.2014</a:t>
            </a:fld>
            <a:endParaRPr lang="tr-TR">
              <a:solidFill>
                <a:srgbClr val="009DD9"/>
              </a:solidFill>
            </a:endParaRPr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2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9848"/>
          </a:xfrm>
          <a:solidFill>
            <a:schemeClr val="accent2"/>
          </a:solidFill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D93777C-CF33-46B3-B6CB-5BAB13265153}" type="datetime1">
              <a:rPr lang="tr-TR" smtClean="0">
                <a:solidFill>
                  <a:srgbClr val="009DD9"/>
                </a:solidFill>
              </a:rPr>
              <a:t>16.5.2014</a:t>
            </a:fld>
            <a:endParaRPr lang="tr-TR">
              <a:solidFill>
                <a:srgbClr val="009DD9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tr-TR">
              <a:solidFill>
                <a:srgbClr val="009DD9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284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998D-1972-4F08-AAE8-A0CF538EDAC6}" type="datetime1">
              <a:rPr lang="tr-TR" smtClean="0">
                <a:solidFill>
                  <a:srgbClr val="009DD9"/>
                </a:solidFill>
              </a:rPr>
              <a:t>16.5.2014</a:t>
            </a:fld>
            <a:endParaRPr lang="tr-TR">
              <a:solidFill>
                <a:srgbClr val="009DD9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9DD9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829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5900D2A-91C3-415D-838B-A9A625938BD3}" type="datetime1">
              <a:rPr lang="tr-TR" smtClean="0">
                <a:solidFill>
                  <a:srgbClr val="009DD9"/>
                </a:solidFill>
              </a:rPr>
              <a:t>16.5.2014</a:t>
            </a:fld>
            <a:endParaRPr lang="tr-TR" dirty="0">
              <a:solidFill>
                <a:srgbClr val="009DD9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tr-TR" dirty="0">
              <a:solidFill>
                <a:srgbClr val="009DD9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83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AD9CE-D970-4C12-896E-AC6842851C70}" type="datetime1">
              <a:rPr lang="tr-TR" smtClean="0">
                <a:solidFill>
                  <a:srgbClr val="009DD9"/>
                </a:solidFill>
              </a:rPr>
              <a:t>16.5.2014</a:t>
            </a:fld>
            <a:endParaRPr lang="tr-TR">
              <a:solidFill>
                <a:srgbClr val="009DD9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9DD9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475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44D2-B288-4A64-AA37-39549E173CE1}" type="datetime1">
              <a:rPr lang="tr-TR" smtClean="0">
                <a:solidFill>
                  <a:srgbClr val="009DD9"/>
                </a:solidFill>
              </a:rPr>
              <a:t>16.5.2014</a:t>
            </a:fld>
            <a:endParaRPr lang="tr-TR">
              <a:solidFill>
                <a:srgbClr val="009DD9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9DD9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187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2138-3A0E-4F92-8C29-F3207C66D58D}" type="datetime1">
              <a:rPr lang="tr-TR" smtClean="0">
                <a:solidFill>
                  <a:srgbClr val="009DD9"/>
                </a:solidFill>
              </a:rPr>
              <a:t>16.5.2014</a:t>
            </a:fld>
            <a:endParaRPr lang="tr-TR">
              <a:solidFill>
                <a:srgbClr val="009DD9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9DD9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2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369-74C5-466E-8807-DDD05F41BF13}" type="datetime1">
              <a:rPr lang="tr-TR" smtClean="0">
                <a:solidFill>
                  <a:srgbClr val="009DD9"/>
                </a:solidFill>
              </a:rPr>
              <a:t>16.5.2014</a:t>
            </a:fld>
            <a:endParaRPr lang="tr-TR">
              <a:solidFill>
                <a:srgbClr val="009DD9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9DD9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95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9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 eaLnBrk="1" latinLnBrk="0" hangingPunct="1"/>
            <a:r>
              <a:rPr lang="tr-TR" dirty="0" smtClean="0"/>
              <a:t>Asıl metin stillerini düzenlemek için tıklatın</a:t>
            </a:r>
          </a:p>
          <a:p>
            <a:pPr lvl="1" eaLnBrk="1" latinLnBrk="0" hangingPunct="1"/>
            <a:r>
              <a:rPr lang="tr-TR" dirty="0" smtClean="0"/>
              <a:t>İkinci düzey</a:t>
            </a:r>
          </a:p>
          <a:p>
            <a:pPr lvl="2" eaLnBrk="1" latinLnBrk="0" hangingPunct="1"/>
            <a:r>
              <a:rPr lang="tr-TR" dirty="0" smtClean="0"/>
              <a:t>Üçüncü düzey</a:t>
            </a:r>
          </a:p>
          <a:p>
            <a:pPr lvl="3" eaLnBrk="1" latinLnBrk="0" hangingPunct="1"/>
            <a:r>
              <a:rPr lang="tr-TR" dirty="0" smtClean="0"/>
              <a:t>Dördüncü düzey</a:t>
            </a:r>
          </a:p>
          <a:p>
            <a:pPr lvl="4" eaLnBrk="1" latinLnBrk="0" hangingPunct="1"/>
            <a:r>
              <a:rPr lang="tr-TR" dirty="0" smtClean="0"/>
              <a:t>Beşinci düzey</a:t>
            </a:r>
            <a:endParaRPr kumimoji="0"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9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3BF7E01-2560-4A49-B99C-CDB2C9344D3F}" type="datetime1">
              <a:rPr lang="tr-TR" smtClean="0">
                <a:solidFill>
                  <a:srgbClr val="009DD9"/>
                </a:solidFill>
              </a:rPr>
              <a:t>16.5.2014</a:t>
            </a:fld>
            <a:endParaRPr lang="tr-TR" dirty="0">
              <a:solidFill>
                <a:srgbClr val="009DD9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tr-TR" dirty="0">
              <a:solidFill>
                <a:srgbClr val="009DD9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32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82000" cy="1069848"/>
          </a:xfrm>
          <a:solidFill>
            <a:srgbClr val="00B0F0"/>
          </a:solidFill>
        </p:spPr>
        <p:txBody>
          <a:bodyPr anchor="ctr"/>
          <a:lstStyle>
            <a:lvl1pPr>
              <a:defRPr sz="4000" b="0" i="0" cap="none" baseline="0">
                <a:solidFill>
                  <a:schemeClr val="bg1"/>
                </a:solidFill>
              </a:defRPr>
            </a:lvl1pPr>
          </a:lstStyle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dirty="0" smtClean="0"/>
              <a:t>Asıl metin stillerini düzenlemek için tıklatın</a:t>
            </a:r>
          </a:p>
          <a:p>
            <a:pPr lvl="1" eaLnBrk="1" latinLnBrk="0" hangingPunct="1"/>
            <a:r>
              <a:rPr lang="tr-TR" dirty="0" smtClean="0"/>
              <a:t>İkinci düzey</a:t>
            </a:r>
          </a:p>
          <a:p>
            <a:pPr lvl="2" eaLnBrk="1" latinLnBrk="0" hangingPunct="1"/>
            <a:r>
              <a:rPr lang="tr-TR" dirty="0" smtClean="0"/>
              <a:t>Üçüncü düzey</a:t>
            </a:r>
          </a:p>
          <a:p>
            <a:pPr lvl="3" eaLnBrk="1" latinLnBrk="0" hangingPunct="1"/>
            <a:r>
              <a:rPr lang="tr-TR" dirty="0" smtClean="0"/>
              <a:t>Dördüncü düzey</a:t>
            </a:r>
          </a:p>
          <a:p>
            <a:pPr lvl="4" eaLnBrk="1" latinLnBrk="0" hangingPunct="1"/>
            <a:r>
              <a:rPr lang="tr-TR" dirty="0" smtClean="0"/>
              <a:t>Beşinci düzey</a:t>
            </a:r>
            <a:endParaRPr kumimoji="0" lang="en-US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Veri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3BA9E7-8E23-4B25-84FD-404AB7BC4B90}" type="datetime1">
              <a:rPr lang="tr-TR" smtClean="0">
                <a:solidFill>
                  <a:srgbClr val="009DD9"/>
                </a:solidFill>
              </a:rPr>
              <a:t>16.5.2014</a:t>
            </a:fld>
            <a:endParaRPr lang="tr-TR" dirty="0">
              <a:solidFill>
                <a:srgbClr val="009DD9"/>
              </a:solidFill>
            </a:endParaRPr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9848"/>
          </a:xfrm>
          <a:solidFill>
            <a:schemeClr val="accent2"/>
          </a:solidFill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DD9E892-740C-4293-9CCE-6D8514F40CD3}" type="datetime1">
              <a:rPr lang="tr-TR" smtClean="0">
                <a:solidFill>
                  <a:srgbClr val="009DD9"/>
                </a:solidFill>
              </a:rPr>
              <a:t>16.5.2014</a:t>
            </a:fld>
            <a:endParaRPr lang="tr-TR" dirty="0">
              <a:solidFill>
                <a:srgbClr val="009DD9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tr-TR" dirty="0">
              <a:solidFill>
                <a:srgbClr val="009DD9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742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CB1E-04E5-4C6D-B392-4A1C2E804FEB}" type="datetime1">
              <a:rPr lang="tr-TR" smtClean="0">
                <a:solidFill>
                  <a:srgbClr val="009DD9"/>
                </a:solidFill>
              </a:rPr>
              <a:t>16.5.2014</a:t>
            </a:fld>
            <a:endParaRPr lang="tr-TR" dirty="0">
              <a:solidFill>
                <a:srgbClr val="009DD9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09DD9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96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85B3-42A4-46B5-99A2-8310501E81C0}" type="datetime1">
              <a:rPr lang="tr-TR" smtClean="0">
                <a:solidFill>
                  <a:srgbClr val="009DD9"/>
                </a:solidFill>
              </a:rPr>
              <a:t>16.5.2014</a:t>
            </a:fld>
            <a:endParaRPr lang="tr-TR" dirty="0">
              <a:solidFill>
                <a:srgbClr val="009DD9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09DD9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944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dirty="0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7735-C21B-432C-8C7C-C5BAF08DD4D4}" type="datetime1">
              <a:rPr lang="tr-TR" smtClean="0">
                <a:solidFill>
                  <a:srgbClr val="009DD9"/>
                </a:solidFill>
              </a:rPr>
              <a:t>16.5.2014</a:t>
            </a:fld>
            <a:endParaRPr lang="tr-TR" dirty="0">
              <a:solidFill>
                <a:srgbClr val="009DD9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09DD9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929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Dikdörtgen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Dikdörtgen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Dikdörtgen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Dikdörtgen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Dikdörtgen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Dikdörtgen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Dikdörtgen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Dikdörtgen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dirty="0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dirty="0" smtClean="0"/>
              <a:t>İkinci düzey</a:t>
            </a:r>
          </a:p>
          <a:p>
            <a:pPr lvl="2" eaLnBrk="1" latinLnBrk="0" hangingPunct="1"/>
            <a:r>
              <a:rPr kumimoji="0" lang="tr-TR" dirty="0" smtClean="0"/>
              <a:t>Üçüncü düzey</a:t>
            </a:r>
          </a:p>
          <a:p>
            <a:pPr lvl="3" eaLnBrk="1" latinLnBrk="0" hangingPunct="1"/>
            <a:r>
              <a:rPr kumimoji="0" lang="tr-TR" dirty="0" smtClean="0"/>
              <a:t>Dördüncü düzey</a:t>
            </a:r>
          </a:p>
          <a:p>
            <a:pPr lvl="4" eaLnBrk="1" latinLnBrk="0" hangingPunct="1"/>
            <a:r>
              <a:rPr kumimoji="0" lang="tr-TR" dirty="0" smtClean="0"/>
              <a:t>Beşinci düzey</a:t>
            </a:r>
            <a:endParaRPr kumimoji="0" lang="en-US" dirty="0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B59D32B-3AFB-4960-9406-FC94AB5776D1}" type="datetime1">
              <a:rPr lang="tr-TR" smtClean="0">
                <a:solidFill>
                  <a:srgbClr val="009DD9"/>
                </a:solidFill>
              </a:rPr>
              <a:t>16.5.2014</a:t>
            </a:fld>
            <a:endParaRPr lang="tr-TR" dirty="0">
              <a:solidFill>
                <a:srgbClr val="009DD9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tr-TR" dirty="0">
              <a:solidFill>
                <a:srgbClr val="009DD9"/>
              </a:solidFill>
            </a:endParaRPr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344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5E5C0-09CF-492C-8E19-A94849B0393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16.5.2014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BC6D-AABC-4B7D-A870-EA23F2F6DB7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Dikdörtgen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Dikdörtgen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Dikdörtgen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Dikdörtgen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Dikdörtgen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Dikdörtgen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Dikdörtgen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dirty="0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dirty="0" smtClean="0"/>
              <a:t>İkinci düzey</a:t>
            </a:r>
          </a:p>
          <a:p>
            <a:pPr lvl="2" eaLnBrk="1" latinLnBrk="0" hangingPunct="1"/>
            <a:r>
              <a:rPr kumimoji="0" lang="tr-TR" dirty="0" smtClean="0"/>
              <a:t>Üçüncü düzey</a:t>
            </a:r>
          </a:p>
          <a:p>
            <a:pPr lvl="3" eaLnBrk="1" latinLnBrk="0" hangingPunct="1"/>
            <a:r>
              <a:rPr kumimoji="0" lang="tr-TR" dirty="0" smtClean="0"/>
              <a:t>Dördüncü düzey</a:t>
            </a:r>
          </a:p>
          <a:p>
            <a:pPr lvl="4" eaLnBrk="1" latinLnBrk="0" hangingPunct="1"/>
            <a:r>
              <a:rPr kumimoji="0" lang="tr-TR" dirty="0" smtClean="0"/>
              <a:t>Beşinci düzey</a:t>
            </a:r>
            <a:endParaRPr kumimoji="0" lang="en-US" dirty="0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71F2707-8E03-494B-B233-BF3D2A1462F2}" type="datetime1">
              <a:rPr lang="tr-TR" smtClean="0">
                <a:solidFill>
                  <a:srgbClr val="009DD9"/>
                </a:solidFill>
              </a:rPr>
              <a:t>16.5.2014</a:t>
            </a:fld>
            <a:endParaRPr lang="tr-TR">
              <a:solidFill>
                <a:srgbClr val="009DD9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>
              <a:solidFill>
                <a:srgbClr val="009DD9"/>
              </a:solidFill>
            </a:endParaRPr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69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436096" y="872096"/>
            <a:ext cx="3551312" cy="2082713"/>
          </a:xfrm>
        </p:spPr>
        <p:txBody>
          <a:bodyPr>
            <a:normAutofit fontScale="90000"/>
          </a:bodyPr>
          <a:lstStyle/>
          <a:p>
            <a:r>
              <a:rPr lang="tr-TR" dirty="0"/>
              <a:t>Preeklampsi taraması</a:t>
            </a: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2700" dirty="0" smtClean="0"/>
              <a:t/>
            </a:r>
            <a:br>
              <a:rPr lang="tr-TR" sz="2700" dirty="0" smtClean="0"/>
            </a:br>
            <a:r>
              <a:rPr lang="tr-TR" sz="2700" dirty="0" smtClean="0"/>
              <a:t>16.05.2014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57200" y="4124672"/>
            <a:ext cx="6779096" cy="175260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</a:pPr>
            <a:r>
              <a:rPr lang="tr-TR" dirty="0" err="1">
                <a:solidFill>
                  <a:srgbClr val="0461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Doç.Dr.Ali</a:t>
            </a:r>
            <a:r>
              <a:rPr lang="tr-TR" dirty="0">
                <a:solidFill>
                  <a:srgbClr val="0461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dirty="0" smtClean="0">
                <a:solidFill>
                  <a:srgbClr val="0461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Gedikbaşı</a:t>
            </a:r>
          </a:p>
          <a:p>
            <a:pPr lvl="0">
              <a:buClr>
                <a:srgbClr val="0BD0D9"/>
              </a:buClr>
            </a:pPr>
            <a:endParaRPr lang="tr-TR" dirty="0">
              <a:solidFill>
                <a:srgbClr val="04617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Clr>
                <a:srgbClr val="0BD0D9"/>
              </a:buClr>
            </a:pPr>
            <a:r>
              <a:rPr lang="tr-TR" dirty="0">
                <a:solidFill>
                  <a:srgbClr val="0461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Kanuni Sultan Süleyman EAH Hastanesi</a:t>
            </a:r>
          </a:p>
          <a:p>
            <a:pPr lvl="0">
              <a:buClr>
                <a:srgbClr val="0BD0D9"/>
              </a:buClr>
            </a:pPr>
            <a:r>
              <a:rPr lang="tr-TR" dirty="0">
                <a:solidFill>
                  <a:srgbClr val="0461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Perinatoloji Ünitesi</a:t>
            </a:r>
          </a:p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0808"/>
            <a:ext cx="1835696" cy="172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697" cy="174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3357530" cy="342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51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87">
        <p14:prism isContent="1"/>
      </p:transition>
    </mc:Choice>
    <mc:Fallback xmlns="">
      <p:transition spd="slow" advTm="479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50962"/>
            <a:ext cx="4824536" cy="1321854"/>
          </a:xfrm>
        </p:spPr>
        <p:txBody>
          <a:bodyPr>
            <a:normAutofit fontScale="90000"/>
          </a:bodyPr>
          <a:lstStyle/>
          <a:p>
            <a:r>
              <a:rPr lang="it-IT" dirty="0"/>
              <a:t>Maternal anamnez: a priori </a:t>
            </a:r>
            <a:r>
              <a:rPr lang="it-IT" dirty="0" smtClean="0"/>
              <a:t>risk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10</a:t>
            </a:fld>
            <a:endParaRPr lang="tr-TR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76872"/>
            <a:ext cx="535074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0046"/>
            <a:ext cx="2592288" cy="22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901" y="1232704"/>
            <a:ext cx="1831099" cy="105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90516"/>
            <a:ext cx="2640472" cy="305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360" y="4540700"/>
            <a:ext cx="1313879" cy="40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20688"/>
            <a:ext cx="1849033" cy="305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02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9400" y="548680"/>
            <a:ext cx="4724648" cy="1069848"/>
          </a:xfrm>
        </p:spPr>
        <p:txBody>
          <a:bodyPr>
            <a:normAutofit/>
          </a:bodyPr>
          <a:lstStyle/>
          <a:p>
            <a:r>
              <a:rPr lang="tr-TR" dirty="0"/>
              <a:t>Kan Basıncı (11-13 </a:t>
            </a:r>
            <a:r>
              <a:rPr lang="tr-TR" dirty="0" err="1"/>
              <a:t>hf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11</a:t>
            </a:fld>
            <a:endParaRPr lang="tr-T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602655" cy="467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94" y="1772816"/>
            <a:ext cx="1668185" cy="20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1596150" cy="21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02408"/>
            <a:ext cx="2591569" cy="332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68530"/>
            <a:ext cx="4554899" cy="39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67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12</a:t>
            </a:fld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404664"/>
            <a:ext cx="414496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54225"/>
            <a:ext cx="2246934" cy="365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92895"/>
            <a:ext cx="3041717" cy="427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7" y="2780928"/>
            <a:ext cx="2265561" cy="301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78153"/>
            <a:ext cx="2597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2696"/>
            <a:ext cx="4378945" cy="16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1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44748" y="502348"/>
            <a:ext cx="8229600" cy="1069848"/>
          </a:xfrm>
        </p:spPr>
        <p:txBody>
          <a:bodyPr/>
          <a:lstStyle/>
          <a:p>
            <a:r>
              <a:rPr lang="tr-TR" dirty="0" err="1"/>
              <a:t>Uterin</a:t>
            </a:r>
            <a:r>
              <a:rPr lang="tr-TR" dirty="0"/>
              <a:t> arter </a:t>
            </a:r>
            <a:r>
              <a:rPr lang="tr-TR" dirty="0" err="1"/>
              <a:t>doppler</a:t>
            </a:r>
            <a:r>
              <a:rPr lang="tr-TR" dirty="0"/>
              <a:t> indeksleri-2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13</a:t>
            </a:fld>
            <a:endParaRPr lang="tr-T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98" y="1556792"/>
            <a:ext cx="79629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35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1" y="476672"/>
            <a:ext cx="4032449" cy="144016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Uterin</a:t>
            </a:r>
            <a:r>
              <a:rPr lang="tr-TR" dirty="0" smtClean="0"/>
              <a:t> arter </a:t>
            </a:r>
            <a:r>
              <a:rPr lang="tr-TR" dirty="0" err="1" smtClean="0"/>
              <a:t>Doppler</a:t>
            </a:r>
            <a:r>
              <a:rPr lang="tr-TR" dirty="0" smtClean="0"/>
              <a:t> indeksleri -3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14</a:t>
            </a:fld>
            <a:endParaRPr lang="tr-T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44" y="764704"/>
            <a:ext cx="4499992" cy="150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60" y="2364043"/>
            <a:ext cx="770582" cy="1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4127484" cy="147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609163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2885"/>
            <a:ext cx="7443787" cy="592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26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339181" y="620688"/>
            <a:ext cx="5108827" cy="1069848"/>
          </a:xfrm>
        </p:spPr>
        <p:txBody>
          <a:bodyPr/>
          <a:lstStyle/>
          <a:p>
            <a:r>
              <a:rPr lang="tr-TR" dirty="0" err="1" smtClean="0"/>
              <a:t>Biokimyasal</a:t>
            </a:r>
            <a:r>
              <a:rPr lang="tr-TR" dirty="0" smtClean="0"/>
              <a:t> Belirteçler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15</a:t>
            </a:fld>
            <a:endParaRPr lang="tr-T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530895"/>
            <a:ext cx="5316466" cy="334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79" y="2060848"/>
            <a:ext cx="3340025" cy="40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48" y="1628800"/>
            <a:ext cx="2555006" cy="21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0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16</a:t>
            </a:fld>
            <a:endParaRPr lang="tr-TR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5328592" cy="202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5" y="2629994"/>
            <a:ext cx="8728793" cy="36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0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17</a:t>
            </a:fld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9"/>
            <a:ext cx="3888432" cy="170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63958"/>
            <a:ext cx="8611768" cy="463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7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35496" y="216570"/>
            <a:ext cx="5040560" cy="1584176"/>
          </a:xfrm>
        </p:spPr>
        <p:txBody>
          <a:bodyPr>
            <a:noAutofit/>
          </a:bodyPr>
          <a:lstStyle/>
          <a:p>
            <a:r>
              <a:rPr lang="tr-TR" sz="2800" dirty="0"/>
              <a:t>Hastalığın Önlenmesi Mümkün mü?</a:t>
            </a:r>
            <a:br>
              <a:rPr lang="tr-TR" sz="2800" dirty="0"/>
            </a:br>
            <a:r>
              <a:rPr lang="tr-TR" sz="2800" dirty="0"/>
              <a:t>Erken tedavi sağlık sonuçlarını değiştirebilir </a:t>
            </a:r>
            <a:r>
              <a:rPr lang="tr-TR" sz="2800" dirty="0" smtClean="0"/>
              <a:t>mi</a:t>
            </a:r>
            <a:r>
              <a:rPr lang="tr-TR" sz="2800" dirty="0"/>
              <a:t>?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18</a:t>
            </a:fld>
            <a:endParaRPr lang="tr-T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89411"/>
            <a:ext cx="1739759" cy="70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04" y="282351"/>
            <a:ext cx="3925268" cy="153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19747"/>
            <a:ext cx="6473269" cy="478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8" y="2780929"/>
            <a:ext cx="2547016" cy="49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46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19</a:t>
            </a:fld>
            <a:endParaRPr lang="tr-T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5616624" cy="294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8"/>
            <a:ext cx="4541887" cy="10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93" y="5157192"/>
            <a:ext cx="4220183" cy="69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29" y="4558275"/>
            <a:ext cx="1874019" cy="94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6712"/>
            <a:ext cx="27813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52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596380" y="620688"/>
            <a:ext cx="8080076" cy="605088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tr-TR" sz="2200" kern="0" dirty="0" smtClean="0">
                <a:solidFill>
                  <a:schemeClr val="bg1"/>
                </a:solidFill>
                <a:latin typeface="Calibri" pitchFamily="34" charset="0"/>
              </a:rPr>
              <a:t>Tarama</a:t>
            </a:r>
          </a:p>
          <a:p>
            <a:pPr lvl="0"/>
            <a:endParaRPr lang="tr-TR" sz="2200" kern="0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/>
            <a:r>
              <a:rPr lang="tr-TR" sz="2200" kern="0" dirty="0" smtClean="0">
                <a:solidFill>
                  <a:schemeClr val="bg1"/>
                </a:solidFill>
                <a:latin typeface="Calibri" pitchFamily="34" charset="0"/>
              </a:rPr>
              <a:t>Genel </a:t>
            </a:r>
            <a:r>
              <a:rPr lang="tr-TR" sz="2200" kern="0" dirty="0">
                <a:solidFill>
                  <a:schemeClr val="bg1"/>
                </a:solidFill>
                <a:latin typeface="Calibri" pitchFamily="34" charset="0"/>
              </a:rPr>
              <a:t>Bakış – Sınıflama – Risk faktörleri</a:t>
            </a:r>
          </a:p>
          <a:p>
            <a:pPr lvl="0"/>
            <a:endParaRPr lang="tr-TR" sz="2200" kern="0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/>
            <a:r>
              <a:rPr lang="tr-TR" sz="2200" kern="0" dirty="0" smtClean="0">
                <a:solidFill>
                  <a:schemeClr val="bg1"/>
                </a:solidFill>
                <a:latin typeface="Calibri" pitchFamily="34" charset="0"/>
              </a:rPr>
              <a:t>Kombine </a:t>
            </a:r>
            <a:r>
              <a:rPr lang="tr-TR" sz="2200" kern="0" dirty="0">
                <a:solidFill>
                  <a:schemeClr val="bg1"/>
                </a:solidFill>
                <a:latin typeface="Calibri" pitchFamily="34" charset="0"/>
              </a:rPr>
              <a:t>risk: </a:t>
            </a:r>
            <a:r>
              <a:rPr lang="tr-TR" sz="2200" kern="0" dirty="0" smtClean="0">
                <a:solidFill>
                  <a:schemeClr val="bg1"/>
                </a:solidFill>
                <a:latin typeface="Calibri" pitchFamily="34" charset="0"/>
              </a:rPr>
              <a:t>    </a:t>
            </a:r>
          </a:p>
          <a:p>
            <a:pPr lvl="0"/>
            <a:r>
              <a:rPr lang="tr-TR" sz="2200" kern="0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tr-TR" sz="2200" kern="0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tr-TR" sz="2200" kern="0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tr-TR" sz="2200" kern="0" dirty="0" err="1" smtClean="0">
                <a:solidFill>
                  <a:schemeClr val="bg1"/>
                </a:solidFill>
                <a:latin typeface="Calibri" pitchFamily="34" charset="0"/>
              </a:rPr>
              <a:t>priori</a:t>
            </a:r>
            <a:endParaRPr lang="tr-TR" sz="2200" kern="0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/>
            <a:r>
              <a:rPr lang="tr-TR" sz="2200" kern="0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tr-TR" sz="2200" kern="0" dirty="0" smtClean="0">
                <a:solidFill>
                  <a:schemeClr val="bg1"/>
                </a:solidFill>
                <a:latin typeface="Calibri" pitchFamily="34" charset="0"/>
              </a:rPr>
              <a:t>- Biyofizik</a:t>
            </a:r>
          </a:p>
          <a:p>
            <a:pPr lvl="0"/>
            <a:r>
              <a:rPr lang="tr-TR" sz="2200" kern="0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tr-TR" sz="2200" kern="0" dirty="0" smtClean="0">
                <a:solidFill>
                  <a:schemeClr val="bg1"/>
                </a:solidFill>
                <a:latin typeface="Calibri" pitchFamily="34" charset="0"/>
              </a:rPr>
              <a:t>- Biyokimyasal</a:t>
            </a:r>
            <a:endParaRPr lang="tr-TR" sz="2200" kern="0" dirty="0">
              <a:solidFill>
                <a:schemeClr val="bg1"/>
              </a:solidFill>
              <a:latin typeface="Calibri" pitchFamily="34" charset="0"/>
            </a:endParaRPr>
          </a:p>
          <a:p>
            <a:pPr lvl="0"/>
            <a:endParaRPr lang="tr-TR" sz="2200" kern="0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/>
            <a:r>
              <a:rPr lang="tr-TR" sz="2200" kern="0" dirty="0" err="1">
                <a:solidFill>
                  <a:schemeClr val="bg1"/>
                </a:solidFill>
                <a:latin typeface="Calibri" pitchFamily="34" charset="0"/>
              </a:rPr>
              <a:t>Preeclampsia</a:t>
            </a:r>
            <a:r>
              <a:rPr lang="tr-TR" sz="2200" kern="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sz="2200" kern="0" dirty="0" err="1">
                <a:solidFill>
                  <a:schemeClr val="bg1"/>
                </a:solidFill>
                <a:latin typeface="Calibri" pitchFamily="34" charset="0"/>
              </a:rPr>
              <a:t>calculator</a:t>
            </a:r>
            <a:endParaRPr lang="tr-TR" sz="2200" kern="0" dirty="0">
              <a:solidFill>
                <a:schemeClr val="bg1"/>
              </a:solidFill>
              <a:latin typeface="Calibri" pitchFamily="34" charset="0"/>
            </a:endParaRPr>
          </a:p>
          <a:p>
            <a:pPr lvl="0"/>
            <a:endParaRPr lang="tr-TR" sz="2200" kern="0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/>
            <a:r>
              <a:rPr lang="tr-TR" sz="2200" kern="0" dirty="0" smtClean="0">
                <a:solidFill>
                  <a:schemeClr val="bg1"/>
                </a:solidFill>
                <a:latin typeface="Calibri" pitchFamily="34" charset="0"/>
              </a:rPr>
              <a:t>Test </a:t>
            </a:r>
            <a:r>
              <a:rPr lang="tr-TR" sz="2200" kern="0" dirty="0">
                <a:solidFill>
                  <a:schemeClr val="bg1"/>
                </a:solidFill>
                <a:latin typeface="Calibri" pitchFamily="34" charset="0"/>
              </a:rPr>
              <a:t>özellikleri : </a:t>
            </a:r>
            <a:r>
              <a:rPr lang="tr-TR" sz="2200" kern="0" dirty="0" smtClean="0">
                <a:solidFill>
                  <a:schemeClr val="bg1"/>
                </a:solidFill>
                <a:latin typeface="Calibri" pitchFamily="34" charset="0"/>
              </a:rPr>
              <a:t>   </a:t>
            </a:r>
          </a:p>
          <a:p>
            <a:pPr lvl="0"/>
            <a:r>
              <a:rPr lang="tr-TR" sz="2200" kern="0" dirty="0" smtClean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tr-TR" sz="2200" kern="0" dirty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tr-TR" sz="2200" kern="0" dirty="0" smtClean="0">
                <a:solidFill>
                  <a:schemeClr val="bg1"/>
                </a:solidFill>
                <a:latin typeface="Calibri" pitchFamily="34" charset="0"/>
              </a:rPr>
              <a:t>Hastalık yaygın; erken tanı/öngörü ile tedavi </a:t>
            </a:r>
            <a:endParaRPr lang="tr-TR" sz="2200" kern="0" dirty="0">
              <a:solidFill>
                <a:schemeClr val="bg1"/>
              </a:solidFill>
              <a:latin typeface="Calibri" pitchFamily="34" charset="0"/>
            </a:endParaRPr>
          </a:p>
          <a:p>
            <a:pPr lvl="0"/>
            <a:r>
              <a:rPr lang="tr-TR" sz="2200" kern="0" dirty="0" smtClean="0">
                <a:solidFill>
                  <a:schemeClr val="bg1"/>
                </a:solidFill>
                <a:latin typeface="Calibri" pitchFamily="34" charset="0"/>
              </a:rPr>
              <a:t>	- Basit, ucuz, yaygın</a:t>
            </a:r>
          </a:p>
          <a:p>
            <a:pPr lvl="0"/>
            <a:r>
              <a:rPr lang="tr-TR" sz="2200" kern="0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tr-TR" sz="2200" kern="0" dirty="0" smtClean="0">
                <a:solidFill>
                  <a:schemeClr val="bg1"/>
                </a:solidFill>
                <a:latin typeface="Calibri" pitchFamily="34" charset="0"/>
              </a:rPr>
              <a:t>- Sonuçları güvenilir ve tekrarlanabilir</a:t>
            </a:r>
            <a:endParaRPr lang="tr-TR" sz="2200" kern="0" dirty="0">
              <a:solidFill>
                <a:schemeClr val="bg1"/>
              </a:solidFill>
              <a:latin typeface="Calibri" pitchFamily="34" charset="0"/>
            </a:endParaRPr>
          </a:p>
          <a:p>
            <a:pPr lvl="0">
              <a:lnSpc>
                <a:spcPct val="80000"/>
              </a:lnSpc>
            </a:pPr>
            <a:endParaRPr lang="tr-TR" sz="2200" kern="0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>
              <a:lnSpc>
                <a:spcPct val="80000"/>
              </a:lnSpc>
            </a:pPr>
            <a:r>
              <a:rPr lang="tr-TR" sz="2200" kern="0" dirty="0" smtClean="0">
                <a:solidFill>
                  <a:schemeClr val="bg1"/>
                </a:solidFill>
                <a:latin typeface="Calibri" pitchFamily="34" charset="0"/>
              </a:rPr>
              <a:t>Sonuç</a:t>
            </a:r>
            <a:endParaRPr lang="tr-TR" sz="2200" kern="0" dirty="0">
              <a:solidFill>
                <a:schemeClr val="bg1"/>
              </a:solidFill>
              <a:latin typeface="Calibri" pitchFamily="34" charset="0"/>
            </a:endParaRPr>
          </a:p>
          <a:p>
            <a:endParaRPr lang="tr-T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6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41">
        <p14:prism isContent="1"/>
      </p:transition>
    </mc:Choice>
    <mc:Fallback xmlns="">
      <p:transition spd="slow" advTm="320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20</a:t>
            </a:fld>
            <a:endParaRPr lang="tr-TR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48680"/>
            <a:ext cx="362880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995936" y="980728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Kalsiyum </a:t>
            </a:r>
            <a:r>
              <a:rPr lang="tr-T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suplementasyonu</a:t>
            </a: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preeklampsi riskini yarı yarıya azaltır </a:t>
            </a:r>
          </a:p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 ciddi gebelik komplikasyonlarını azaltır ( RR 0,45; %95 CI 0,31-0,65)</a:t>
            </a:r>
          </a:p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En belirgin katkı:</a:t>
            </a:r>
          </a:p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</a:t>
            </a:r>
            <a:r>
              <a:rPr lang="tr-T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Yüksek </a:t>
            </a: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 grubunda (RR 0,22; %95 CI 0,12-0,42)</a:t>
            </a:r>
          </a:p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</a:t>
            </a:r>
            <a:r>
              <a:rPr lang="tr-T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Nutrisyonel</a:t>
            </a: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kalsiyumu düşük olan grupta (RR 0,36; %95 CI 0,20-0,65)</a:t>
            </a:r>
          </a:p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Diyette uygun miktarda kalsiyum alan kadınların analizi sonucunda </a:t>
            </a:r>
          </a:p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anlamlı etki saptanamamıştır.</a:t>
            </a:r>
          </a:p>
        </p:txBody>
      </p:sp>
    </p:spTree>
    <p:extLst>
      <p:ext uri="{BB962C8B-B14F-4D97-AF65-F5344CB8AC3E}">
        <p14:creationId xmlns:p14="http://schemas.microsoft.com/office/powerpoint/2010/main" val="394316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1.trimesterde yüksek riskli </a:t>
            </a:r>
            <a:r>
              <a:rPr lang="tr-TR" dirty="0" err="1" smtClean="0"/>
              <a:t>hastalarıın</a:t>
            </a:r>
            <a:r>
              <a:rPr lang="tr-TR" dirty="0" smtClean="0"/>
              <a:t> saptanması</a:t>
            </a:r>
          </a:p>
          <a:p>
            <a:pPr lvl="1"/>
            <a:r>
              <a:rPr lang="tr-TR" dirty="0" smtClean="0"/>
              <a:t>PE ile komplike obstetrik öykü</a:t>
            </a:r>
          </a:p>
          <a:p>
            <a:pPr lvl="1"/>
            <a:r>
              <a:rPr lang="tr-TR" dirty="0" smtClean="0"/>
              <a:t>Kronik hipertansiyon, DM, obezite…?</a:t>
            </a:r>
          </a:p>
          <a:p>
            <a:r>
              <a:rPr lang="tr-TR" dirty="0" smtClean="0"/>
              <a:t>Erken Preeklampsi öngörüsü için 1.trimesterde kombine tarama testlerinin uygulanması</a:t>
            </a:r>
          </a:p>
          <a:p>
            <a:pPr lvl="1"/>
            <a:r>
              <a:rPr lang="tr-TR" dirty="0" smtClean="0"/>
              <a:t>(-) </a:t>
            </a:r>
            <a:r>
              <a:rPr lang="tr-TR" dirty="0" err="1" smtClean="0"/>
              <a:t>prediktif</a:t>
            </a:r>
            <a:r>
              <a:rPr lang="tr-TR" dirty="0" smtClean="0"/>
              <a:t> verilerden de yararlanılabilir</a:t>
            </a:r>
          </a:p>
          <a:p>
            <a:r>
              <a:rPr lang="tr-TR" dirty="0" smtClean="0"/>
              <a:t>Düşük doz ASA kullanımı perinatal sonuçlar açısından yararlı</a:t>
            </a:r>
          </a:p>
          <a:p>
            <a:pPr lvl="1"/>
            <a:r>
              <a:rPr lang="tr-TR" dirty="0"/>
              <a:t>Kalsiyum </a:t>
            </a:r>
            <a:r>
              <a:rPr lang="tr-TR" dirty="0" err="1" smtClean="0"/>
              <a:t>suplementasyonu</a:t>
            </a:r>
            <a:r>
              <a:rPr lang="tr-TR" dirty="0" smtClean="0"/>
              <a:t>?</a:t>
            </a:r>
          </a:p>
          <a:p>
            <a:endParaRPr lang="tr-TR" dirty="0" smtClean="0"/>
          </a:p>
          <a:p>
            <a:pPr lvl="1"/>
            <a:endParaRPr lang="tr-TR" dirty="0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059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51520" y="5445224"/>
            <a:ext cx="56166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Teşekkürler…</a:t>
            </a:r>
            <a:endParaRPr lang="tr-TR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5912004" cy="331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0728"/>
            <a:ext cx="24505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179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İdeal tarama testi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2056216"/>
            <a:ext cx="8229600" cy="4325112"/>
          </a:xfrm>
        </p:spPr>
        <p:txBody>
          <a:bodyPr>
            <a:normAutofit fontScale="92500" lnSpcReduction="20000"/>
          </a:bodyPr>
          <a:lstStyle/>
          <a:p>
            <a:pPr marL="514350" lvl="0" indent="-514350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tr-TR" altLang="tr-TR" dirty="0"/>
              <a:t>Hastalık önemli ve sık rastlanan sağlık problemi olmalı</a:t>
            </a:r>
          </a:p>
          <a:p>
            <a:pPr marL="514350" lvl="0" indent="-514350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tr-TR" altLang="tr-TR" dirty="0"/>
              <a:t>Hastalığı erken, asemptomatik dönemde tespit edilebilmeli</a:t>
            </a:r>
          </a:p>
          <a:p>
            <a:pPr marL="514350" lvl="0" indent="-514350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tr-TR" altLang="tr-TR" dirty="0"/>
              <a:t>Erken tedavi sağlık sonuçlarını değiştirebilmeli</a:t>
            </a:r>
          </a:p>
          <a:p>
            <a:pPr marL="514350" lvl="0" indent="-514350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tr-TR" altLang="tr-TR" dirty="0"/>
              <a:t>Tüm topluma tarama yapılabilmeli</a:t>
            </a:r>
          </a:p>
          <a:p>
            <a:pPr marL="514350" lvl="0" indent="-514350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tr-TR" altLang="tr-TR" dirty="0"/>
              <a:t>Test basit, güvenilir ve kolay ulaşılır olmalı</a:t>
            </a:r>
          </a:p>
          <a:p>
            <a:pPr marL="514350" lvl="0" indent="-514350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tr-TR" altLang="tr-TR" dirty="0"/>
              <a:t>Pahalı olmamalı</a:t>
            </a:r>
            <a:endParaRPr lang="en-GB" altLang="tr-TR" dirty="0"/>
          </a:p>
          <a:p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879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562000"/>
            <a:ext cx="3528392" cy="1066800"/>
          </a:xfrm>
        </p:spPr>
        <p:txBody>
          <a:bodyPr/>
          <a:lstStyle/>
          <a:p>
            <a:r>
              <a:rPr lang="tr-TR" dirty="0" smtClean="0"/>
              <a:t>Genel bakış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572000" y="620688"/>
            <a:ext cx="4464496" cy="2664296"/>
          </a:xfrm>
        </p:spPr>
        <p:txBody>
          <a:bodyPr>
            <a:normAutofit fontScale="55000" lnSpcReduction="20000"/>
          </a:bodyPr>
          <a:lstStyle/>
          <a:p>
            <a:r>
              <a:rPr lang="tr-TR" dirty="0"/>
              <a:t>Tüm gebeliklerin %5-10  </a:t>
            </a:r>
          </a:p>
          <a:p>
            <a:r>
              <a:rPr lang="tr-TR" dirty="0"/>
              <a:t>Tüm gebeliklerin %</a:t>
            </a:r>
            <a:r>
              <a:rPr lang="tr-TR" dirty="0" smtClean="0"/>
              <a:t>3.9</a:t>
            </a:r>
            <a:r>
              <a:rPr lang="tr-TR" dirty="0"/>
              <a:t>’ </a:t>
            </a:r>
            <a:r>
              <a:rPr lang="tr-TR" dirty="0" err="1"/>
              <a:t>nda</a:t>
            </a:r>
            <a:r>
              <a:rPr lang="tr-TR" dirty="0"/>
              <a:t> preeklampsi</a:t>
            </a:r>
          </a:p>
          <a:p>
            <a:r>
              <a:rPr lang="tr-TR" dirty="0"/>
              <a:t>Gelişmiş ülkelerde </a:t>
            </a:r>
            <a:r>
              <a:rPr lang="tr-TR" dirty="0" err="1"/>
              <a:t>eklampsi</a:t>
            </a:r>
            <a:r>
              <a:rPr lang="tr-TR" dirty="0"/>
              <a:t> insidansı 1:2000 doğum</a:t>
            </a:r>
          </a:p>
          <a:p>
            <a:r>
              <a:rPr lang="tr-TR" dirty="0"/>
              <a:t>Gelişmiş ülkelerde maternal ölümlerin %16’ </a:t>
            </a:r>
            <a:r>
              <a:rPr lang="tr-TR" dirty="0" err="1"/>
              <a:t>ndan</a:t>
            </a:r>
            <a:r>
              <a:rPr lang="tr-TR" dirty="0"/>
              <a:t> </a:t>
            </a:r>
            <a:r>
              <a:rPr lang="tr-TR" dirty="0" smtClean="0"/>
              <a:t>sorumlu</a:t>
            </a:r>
          </a:p>
          <a:p>
            <a:r>
              <a:rPr lang="tr-TR" dirty="0" smtClean="0"/>
              <a:t>WHO (2010):</a:t>
            </a:r>
          </a:p>
          <a:p>
            <a:pPr lvl="1"/>
            <a:r>
              <a:rPr lang="tr-TR" dirty="0" smtClean="0"/>
              <a:t>Genel maternal mortalite 358.000</a:t>
            </a:r>
          </a:p>
          <a:p>
            <a:pPr lvl="1"/>
            <a:r>
              <a:rPr lang="tr-TR" dirty="0" smtClean="0"/>
              <a:t>Preeklampsiye bağlı maternal mortalite           ~50.000/yıl</a:t>
            </a:r>
          </a:p>
          <a:p>
            <a:pPr lvl="1"/>
            <a:r>
              <a:rPr lang="tr-TR" dirty="0" smtClean="0"/>
              <a:t>Fetal ve perinatal mortalite </a:t>
            </a:r>
            <a:r>
              <a:rPr lang="tr-TR" sz="2700" dirty="0" smtClean="0">
                <a:solidFill>
                  <a:prstClr val="black"/>
                </a:solidFill>
              </a:rPr>
              <a:t>~900.000/yıl</a:t>
            </a:r>
            <a:endParaRPr lang="tr-TR" dirty="0" smtClean="0"/>
          </a:p>
          <a:p>
            <a:pPr marL="109728" indent="0">
              <a:buNone/>
            </a:pP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00345"/>
            <a:ext cx="4425776" cy="57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5" y="2276872"/>
            <a:ext cx="385286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5" y="2526357"/>
            <a:ext cx="11763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718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076325"/>
            <a:ext cx="72199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151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Erken -</a:t>
            </a:r>
            <a:r>
              <a:rPr lang="tr-TR" dirty="0" smtClean="0"/>
              <a:t> </a:t>
            </a:r>
            <a:r>
              <a:rPr lang="tr-TR" dirty="0"/>
              <a:t>Geç Preeklampsi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916832"/>
            <a:ext cx="850423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860032" y="2411596"/>
            <a:ext cx="136815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Erken PE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7164288" y="2411596"/>
            <a:ext cx="122413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Geç PE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79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1066800"/>
          </a:xfrm>
        </p:spPr>
        <p:txBody>
          <a:bodyPr/>
          <a:lstStyle/>
          <a:p>
            <a:r>
              <a:rPr lang="tr-TR" dirty="0" smtClean="0"/>
              <a:t>Risk faktörleri</a:t>
            </a:r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627371"/>
            <a:ext cx="6408712" cy="484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248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752528" cy="239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82679"/>
            <a:ext cx="2448272" cy="34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94" y="3284984"/>
            <a:ext cx="1868810" cy="15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71963"/>
            <a:ext cx="72580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493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2" name="Rectangle 4"/>
          <p:cNvSpPr>
            <a:spLocks noChangeArrowheads="1"/>
          </p:cNvSpPr>
          <p:nvPr/>
        </p:nvSpPr>
        <p:spPr bwMode="auto">
          <a:xfrm>
            <a:off x="347663" y="1941513"/>
            <a:ext cx="4789487" cy="1084262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002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altLang="tr-TR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Maternal </a:t>
            </a:r>
            <a:r>
              <a:rPr lang="en-GB" altLang="tr-TR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anamnez</a:t>
            </a:r>
            <a:r>
              <a:rPr lang="en-GB" altLang="tr-TR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</a:p>
          <a:p>
            <a:pPr algn="ctr" defTabSz="4572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altLang="tr-TR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 priori risk</a:t>
            </a:r>
          </a:p>
        </p:txBody>
      </p:sp>
      <p:sp>
        <p:nvSpPr>
          <p:cNvPr id="432133" name="Rectangle 5"/>
          <p:cNvSpPr>
            <a:spLocks noChangeArrowheads="1"/>
          </p:cNvSpPr>
          <p:nvPr/>
        </p:nvSpPr>
        <p:spPr bwMode="auto">
          <a:xfrm>
            <a:off x="347663" y="3813175"/>
            <a:ext cx="4789487" cy="541338"/>
          </a:xfrm>
          <a:prstGeom prst="rect">
            <a:avLst/>
          </a:prstGeom>
          <a:ln w="38100">
            <a:solidFill>
              <a:srgbClr val="4747FF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altLang="tr-TR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Biofizik</a:t>
            </a:r>
            <a:r>
              <a:rPr lang="en-GB" altLang="tr-TR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altLang="tr-TR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belirteçleri</a:t>
            </a:r>
            <a:endParaRPr lang="en-GB" altLang="tr-TR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2134" name="Rectangle 6"/>
          <p:cNvSpPr>
            <a:spLocks noChangeArrowheads="1"/>
          </p:cNvSpPr>
          <p:nvPr/>
        </p:nvSpPr>
        <p:spPr bwMode="auto">
          <a:xfrm>
            <a:off x="347663" y="5324475"/>
            <a:ext cx="4789487" cy="541338"/>
          </a:xfrm>
          <a:prstGeom prst="rect">
            <a:avLst/>
          </a:prstGeom>
          <a:gradFill flip="none" rotWithShape="1">
            <a:gsLst>
              <a:gs pos="0">
                <a:srgbClr val="FC2602">
                  <a:shade val="30000"/>
                  <a:satMod val="115000"/>
                </a:srgbClr>
              </a:gs>
              <a:gs pos="50000">
                <a:srgbClr val="FC2602">
                  <a:shade val="67500"/>
                  <a:satMod val="115000"/>
                </a:srgbClr>
              </a:gs>
              <a:gs pos="100000">
                <a:srgbClr val="FC2602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C2602"/>
            </a:solidFill>
            <a:miter lim="800000"/>
            <a:headEnd/>
            <a:tailEnd/>
          </a:ln>
          <a:effectLst/>
          <a:extLst/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altLang="tr-TR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Biokimyasal</a:t>
            </a:r>
            <a:r>
              <a:rPr lang="en-GB" altLang="tr-TR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altLang="tr-TR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belirteçler</a:t>
            </a:r>
            <a:endParaRPr lang="en-GB" altLang="tr-TR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2135" name="Text Box 7"/>
          <p:cNvSpPr txBox="1">
            <a:spLocks noChangeArrowheads="1"/>
          </p:cNvSpPr>
          <p:nvPr/>
        </p:nvSpPr>
        <p:spPr bwMode="auto">
          <a:xfrm>
            <a:off x="2349500" y="2708275"/>
            <a:ext cx="782638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0" dirty="0">
                <a:solidFill>
                  <a:srgbClr val="0065AA"/>
                </a:solidFill>
                <a:latin typeface="Arial" charset="0"/>
                <a:ea typeface="ＭＳ Ｐゴシック" charset="0"/>
                <a:cs typeface="ＭＳ Ｐゴシック" charset="0"/>
              </a:rPr>
              <a:t>+</a:t>
            </a:r>
          </a:p>
        </p:txBody>
      </p:sp>
      <p:sp>
        <p:nvSpPr>
          <p:cNvPr id="432136" name="Text Box 8"/>
          <p:cNvSpPr txBox="1">
            <a:spLocks noChangeArrowheads="1"/>
          </p:cNvSpPr>
          <p:nvPr/>
        </p:nvSpPr>
        <p:spPr bwMode="auto">
          <a:xfrm>
            <a:off x="2349500" y="4127500"/>
            <a:ext cx="782638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0" dirty="0">
                <a:solidFill>
                  <a:srgbClr val="0065AA"/>
                </a:solidFill>
                <a:latin typeface="Arial" charset="0"/>
                <a:ea typeface="ＭＳ Ｐゴシック" charset="0"/>
                <a:cs typeface="ＭＳ Ｐゴシック" charset="0"/>
              </a:rPr>
              <a:t>+</a:t>
            </a:r>
          </a:p>
        </p:txBody>
      </p:sp>
      <p:sp>
        <p:nvSpPr>
          <p:cNvPr id="432137" name="Text Box 9"/>
          <p:cNvSpPr txBox="1">
            <a:spLocks noChangeArrowheads="1"/>
          </p:cNvSpPr>
          <p:nvPr/>
        </p:nvSpPr>
        <p:spPr bwMode="auto">
          <a:xfrm>
            <a:off x="5364089" y="1168291"/>
            <a:ext cx="1008112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0" dirty="0">
                <a:solidFill>
                  <a:srgbClr val="0065AA"/>
                </a:solidFill>
                <a:latin typeface="Arial" charset="0"/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432138" name="Rectangle 10"/>
          <p:cNvSpPr>
            <a:spLocks noChangeArrowheads="1"/>
          </p:cNvSpPr>
          <p:nvPr/>
        </p:nvSpPr>
        <p:spPr bwMode="auto">
          <a:xfrm>
            <a:off x="6516216" y="3356992"/>
            <a:ext cx="2428875" cy="1208088"/>
          </a:xfrm>
          <a:prstGeom prst="rect">
            <a:avLst/>
          </a:prstGeom>
          <a:solidFill>
            <a:srgbClr val="0065AA"/>
          </a:solidFill>
          <a:ln w="38100">
            <a:solidFill>
              <a:srgbClr val="0E02A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altLang="tr-TR" sz="4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Kombine</a:t>
            </a:r>
            <a:r>
              <a:rPr lang="en-GB" altLang="tr-TR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risk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066800"/>
          </a:xfrm>
        </p:spPr>
        <p:txBody>
          <a:bodyPr/>
          <a:lstStyle/>
          <a:p>
            <a:r>
              <a:rPr lang="tr-TR" dirty="0" smtClean="0"/>
              <a:t>Preeklampsi Öngörüsü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9</a:t>
            </a:fld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115368"/>
            <a:ext cx="4789487" cy="46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90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3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3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3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3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3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2" grpId="0" animBg="1"/>
      <p:bldP spid="432133" grpId="0" animBg="1"/>
      <p:bldP spid="432134" grpId="0" animBg="1"/>
      <p:bldP spid="432135" grpId="0"/>
      <p:bldP spid="432136" grpId="0"/>
      <p:bldP spid="432137" grpId="0"/>
      <p:bldP spid="43213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Kentsel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Kentsel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sel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Özel Tasarım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Kentsel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Kentsel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sel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7174</TotalTime>
  <Words>299</Words>
  <Application>Microsoft Office PowerPoint</Application>
  <PresentationFormat>Ekran Gösterisi (4:3)</PresentationFormat>
  <Paragraphs>97</Paragraphs>
  <Slides>22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22</vt:i4>
      </vt:variant>
    </vt:vector>
  </HeadingPairs>
  <TitlesOfParts>
    <vt:vector size="25" baseType="lpstr">
      <vt:lpstr>2_Kentsel</vt:lpstr>
      <vt:lpstr>Özel Tasarım</vt:lpstr>
      <vt:lpstr>1_Kentsel</vt:lpstr>
      <vt:lpstr>Preeklampsi taraması  16.05.2014</vt:lpstr>
      <vt:lpstr>PowerPoint Sunusu</vt:lpstr>
      <vt:lpstr>İdeal tarama testi</vt:lpstr>
      <vt:lpstr>Genel bakış</vt:lpstr>
      <vt:lpstr>PowerPoint Sunusu</vt:lpstr>
      <vt:lpstr>Erken - Geç Preeklampsi</vt:lpstr>
      <vt:lpstr>Risk faktörleri</vt:lpstr>
      <vt:lpstr>PowerPoint Sunusu</vt:lpstr>
      <vt:lpstr>Preeklampsi Öngörüsü</vt:lpstr>
      <vt:lpstr>Maternal anamnez: a priori risk</vt:lpstr>
      <vt:lpstr>Kan Basıncı (11-13 hf)</vt:lpstr>
      <vt:lpstr>PowerPoint Sunusu</vt:lpstr>
      <vt:lpstr>Uterin arter doppler indeksleri-2</vt:lpstr>
      <vt:lpstr>Uterin arter Doppler indeksleri -3</vt:lpstr>
      <vt:lpstr>Biokimyasal Belirteçler</vt:lpstr>
      <vt:lpstr>PowerPoint Sunusu</vt:lpstr>
      <vt:lpstr>PowerPoint Sunusu</vt:lpstr>
      <vt:lpstr>Hastalığın Önlenmesi Mümkün mü? Erken tedavi sağlık sonuçlarını değiştirebilir mi? </vt:lpstr>
      <vt:lpstr>PowerPoint Sunusu</vt:lpstr>
      <vt:lpstr>PowerPoint Sunusu</vt:lpstr>
      <vt:lpstr>Sonuç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Ali Gedikabaşı</dc:creator>
  <cp:lastModifiedBy>Ali Gedikbaşı</cp:lastModifiedBy>
  <cp:revision>122</cp:revision>
  <dcterms:created xsi:type="dcterms:W3CDTF">2014-01-23T08:58:39Z</dcterms:created>
  <dcterms:modified xsi:type="dcterms:W3CDTF">2014-05-16T09:44:57Z</dcterms:modified>
</cp:coreProperties>
</file>